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28" r:id="rId3"/>
    <p:sldMasterId id="2147483759" r:id="rId4"/>
  </p:sldMasterIdLst>
  <p:notesMasterIdLst>
    <p:notesMasterId r:id="rId47"/>
  </p:notesMasterIdLst>
  <p:handoutMasterIdLst>
    <p:handoutMasterId r:id="rId48"/>
  </p:handoutMasterIdLst>
  <p:sldIdLst>
    <p:sldId id="256" r:id="rId5"/>
    <p:sldId id="298" r:id="rId6"/>
    <p:sldId id="304" r:id="rId7"/>
    <p:sldId id="300" r:id="rId8"/>
    <p:sldId id="301" r:id="rId9"/>
    <p:sldId id="302" r:id="rId10"/>
    <p:sldId id="303" r:id="rId11"/>
    <p:sldId id="276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>
        <p:scale>
          <a:sx n="79" d="100"/>
          <a:sy n="79" d="100"/>
        </p:scale>
        <p:origin x="-43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0" d="100"/>
          <a:sy n="30" d="100"/>
        </p:scale>
        <p:origin x="-118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2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2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fld id="{BDFC5A80-BEF5-48FC-9DFC-481A5FA9CFB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59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2" y="0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2" y="8830627"/>
            <a:ext cx="3037628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0" tIns="45784" rIns="91570" bIns="457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fld id="{2F7C942C-E1F3-4F41-8E95-22EE66F867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56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701BB8-D0EE-443C-BAAB-621084E92620}" type="slidenum">
              <a:rPr lang="en-US" altLang="en-US" sz="1200">
                <a:solidFill>
                  <a:prstClr val="black"/>
                </a:solidFill>
              </a:rPr>
              <a:pPr/>
              <a:t>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C33046-51A5-475D-8E07-E61F7A03879F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DE3FB0-6754-498D-B878-B1EBC5F95B23}" type="slidenum">
              <a:rPr lang="en-US" altLang="en-US" sz="1200">
                <a:solidFill>
                  <a:prstClr val="black"/>
                </a:solidFill>
              </a:rPr>
              <a:pPr/>
              <a:t>10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5ABFE53-03EA-4A14-BDB1-887EE58C9497}" type="slidenum">
              <a:rPr lang="en-US" sz="120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The system design flow can be influenced by backwash source.</a:t>
            </a:r>
          </a:p>
          <a:p>
            <a:endParaRPr lang="en-US" smtClean="0"/>
          </a:p>
          <a:p>
            <a:r>
              <a:rPr lang="en-US" smtClean="0"/>
              <a:t>Backwash from online units may require more small filters since source is from the well pump.</a:t>
            </a:r>
          </a:p>
          <a:p>
            <a:r>
              <a:rPr lang="en-US" smtClean="0"/>
              <a:t>Backwash from storage tank requires enough volume for one filter plus safety factor.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E9469E-0808-4587-A87D-B1E3EE145846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The system design flow can be influenced by backwash source.</a:t>
            </a:r>
          </a:p>
          <a:p>
            <a:endParaRPr lang="en-US" smtClean="0"/>
          </a:p>
          <a:p>
            <a:r>
              <a:rPr lang="en-US" smtClean="0"/>
              <a:t>Backwash from online units may require more small filters since source is from the well pump.</a:t>
            </a:r>
          </a:p>
          <a:p>
            <a:r>
              <a:rPr lang="en-US" smtClean="0"/>
              <a:t>Backwash from storage tank requires enough volume for one filter plus safety factor.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C346AD-023E-4819-BAB6-6BC53785AD76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A71A732-2649-43A0-AB4B-8866F0E96094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75F982-AF8E-4969-969F-C4E584D6E5C4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CEA6D2-5201-4036-8019-9F330696E5D8}" type="slidenum">
              <a:rPr lang="en-US" sz="1200">
                <a:solidFill>
                  <a:prstClr val="black"/>
                </a:solidFill>
              </a:rPr>
              <a:pPr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3017" y="697630"/>
            <a:ext cx="4544366" cy="3486551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The system design flow can be influenced by backwash source.</a:t>
            </a:r>
          </a:p>
          <a:p>
            <a:endParaRPr lang="en-US" smtClean="0"/>
          </a:p>
          <a:p>
            <a:r>
              <a:rPr lang="en-US" smtClean="0"/>
              <a:t>Backwash from online units may require more small filters since source is from the well pump.</a:t>
            </a:r>
          </a:p>
          <a:p>
            <a:r>
              <a:rPr lang="en-US" smtClean="0"/>
              <a:t>Backwash from storage tank requires enough volume for one filter plus safety factor.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516" indent="-2871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848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7881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67276" indent="-22969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8B585A-07F5-409B-9C08-8C50FEC2B344}" type="slidenum">
              <a:rPr lang="en-US" sz="1200">
                <a:solidFill>
                  <a:prstClr val="black"/>
                </a:solidFill>
              </a:rPr>
              <a:pPr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2135188"/>
            <a:ext cx="51816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4038600"/>
            <a:ext cx="5176838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z="800"/>
            </a:lvl1pPr>
          </a:lstStyle>
          <a:p>
            <a:fld id="{61BB29B3-82D8-4441-9D04-A48BD153794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A7287-CC1A-4814-8516-F5020B6BEA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5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5650" y="228600"/>
            <a:ext cx="17335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228600"/>
            <a:ext cx="50482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B8CD7-7FAD-43DE-9F94-C5EAAA3AA4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14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29B3-82D8-4441-9D04-A48BD15379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6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4E6-5727-4C58-9C0B-001A6113A8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50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1BAAD-8F53-4D50-A129-B668FA813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32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18B3-62CD-4DFB-A2CF-24EAC30179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54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F5DC7-FB92-41C7-B8EC-00459B6648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1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6925-BCE1-440D-86AD-32881388E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46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26F0-3F53-4116-B1DC-AA12C92A2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19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A3B1-889F-4C50-A278-B4DD8A59B6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5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424E6-5727-4C58-9C0B-001A6113A89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31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5211-0621-43B6-8BF8-481076FF9C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24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30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12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781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49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653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00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7287-CC1A-4814-8516-F5020B6BEA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17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CD7-7FAD-43DE-9F94-C5EAAA3AA4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87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F591CDE-476A-8747-9DDB-3046720C11C0}"/>
              </a:ext>
            </a:extLst>
          </p:cNvPr>
          <p:cNvSpPr/>
          <p:nvPr userDrawn="1"/>
        </p:nvSpPr>
        <p:spPr bwMode="auto">
          <a:xfrm>
            <a:off x="1" y="5192135"/>
            <a:ext cx="9144000" cy="16937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  <a:alpha val="18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98" tIns="34299" rIns="68598" bIns="34299" numCol="1" rtlCol="0" anchor="t" anchorCtr="0" compatLnSpc="1">
            <a:prstTxWarp prst="textNoShape">
              <a:avLst/>
            </a:prstTxWarp>
          </a:bodyPr>
          <a:lstStyle/>
          <a:p>
            <a:endParaRPr lang="en-US" sz="1801" dirty="0"/>
          </a:p>
        </p:txBody>
      </p:sp>
      <p:grpSp>
        <p:nvGrpSpPr>
          <p:cNvPr id="7" name="Group 104">
            <a:extLst>
              <a:ext uri="{FF2B5EF4-FFF2-40B4-BE49-F238E27FC236}">
                <a16:creationId xmlns="" xmlns:a16="http://schemas.microsoft.com/office/drawing/2014/main" id="{2269CE00-9B81-FF4A-B76F-EC7CA5914A4A}"/>
              </a:ext>
            </a:extLst>
          </p:cNvPr>
          <p:cNvGrpSpPr/>
          <p:nvPr userDrawn="1"/>
        </p:nvGrpSpPr>
        <p:grpSpPr>
          <a:xfrm>
            <a:off x="5736602" y="1921088"/>
            <a:ext cx="2893049" cy="1929200"/>
            <a:chOff x="5840664" y="3124200"/>
            <a:chExt cx="3200400" cy="1600200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62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02591D5E-AD47-844D-8260-84425F52A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0" y="3505200"/>
              <a:ext cx="396240" cy="1219200"/>
            </a:xfrm>
            <a:custGeom>
              <a:avLst/>
              <a:gdLst/>
              <a:ahLst/>
              <a:cxnLst>
                <a:cxn ang="0">
                  <a:pos x="1404" y="3824"/>
                </a:cxn>
                <a:cxn ang="0">
                  <a:pos x="1403" y="3859"/>
                </a:cxn>
                <a:cxn ang="0">
                  <a:pos x="1396" y="3926"/>
                </a:cxn>
                <a:cxn ang="0">
                  <a:pos x="1382" y="3986"/>
                </a:cxn>
                <a:cxn ang="0">
                  <a:pos x="1361" y="4040"/>
                </a:cxn>
                <a:cxn ang="0">
                  <a:pos x="1335" y="4088"/>
                </a:cxn>
                <a:cxn ang="0">
                  <a:pos x="1302" y="4132"/>
                </a:cxn>
                <a:cxn ang="0">
                  <a:pos x="1264" y="4169"/>
                </a:cxn>
                <a:cxn ang="0">
                  <a:pos x="1222" y="4203"/>
                </a:cxn>
                <a:cxn ang="0">
                  <a:pos x="1174" y="4232"/>
                </a:cxn>
                <a:cxn ang="0">
                  <a:pos x="1122" y="4256"/>
                </a:cxn>
                <a:cxn ang="0">
                  <a:pos x="1066" y="4275"/>
                </a:cxn>
                <a:cxn ang="0">
                  <a:pos x="1007" y="4291"/>
                </a:cxn>
                <a:cxn ang="0">
                  <a:pos x="943" y="4303"/>
                </a:cxn>
                <a:cxn ang="0">
                  <a:pos x="878" y="4311"/>
                </a:cxn>
                <a:cxn ang="0">
                  <a:pos x="809" y="4318"/>
                </a:cxn>
                <a:cxn ang="0">
                  <a:pos x="738" y="4320"/>
                </a:cxn>
                <a:cxn ang="0">
                  <a:pos x="702" y="4320"/>
                </a:cxn>
                <a:cxn ang="0">
                  <a:pos x="666" y="4320"/>
                </a:cxn>
                <a:cxn ang="0">
                  <a:pos x="595" y="4318"/>
                </a:cxn>
                <a:cxn ang="0">
                  <a:pos x="526" y="4311"/>
                </a:cxn>
                <a:cxn ang="0">
                  <a:pos x="461" y="4303"/>
                </a:cxn>
                <a:cxn ang="0">
                  <a:pos x="397" y="4291"/>
                </a:cxn>
                <a:cxn ang="0">
                  <a:pos x="337" y="4275"/>
                </a:cxn>
                <a:cxn ang="0">
                  <a:pos x="282" y="4256"/>
                </a:cxn>
                <a:cxn ang="0">
                  <a:pos x="229" y="4232"/>
                </a:cxn>
                <a:cxn ang="0">
                  <a:pos x="182" y="4203"/>
                </a:cxn>
                <a:cxn ang="0">
                  <a:pos x="140" y="4169"/>
                </a:cxn>
                <a:cxn ang="0">
                  <a:pos x="102" y="4132"/>
                </a:cxn>
                <a:cxn ang="0">
                  <a:pos x="69" y="4088"/>
                </a:cxn>
                <a:cxn ang="0">
                  <a:pos x="43" y="4040"/>
                </a:cxn>
                <a:cxn ang="0">
                  <a:pos x="22" y="3986"/>
                </a:cxn>
                <a:cxn ang="0">
                  <a:pos x="8" y="3926"/>
                </a:cxn>
                <a:cxn ang="0">
                  <a:pos x="1" y="3859"/>
                </a:cxn>
                <a:cxn ang="0">
                  <a:pos x="0" y="0"/>
                </a:cxn>
              </a:cxnLst>
              <a:rect l="0" t="0" r="r" b="b"/>
              <a:pathLst>
                <a:path w="1404" h="4320">
                  <a:moveTo>
                    <a:pt x="1404" y="0"/>
                  </a:moveTo>
                  <a:lnTo>
                    <a:pt x="1404" y="3824"/>
                  </a:lnTo>
                  <a:lnTo>
                    <a:pt x="1404" y="3824"/>
                  </a:lnTo>
                  <a:lnTo>
                    <a:pt x="1403" y="3859"/>
                  </a:lnTo>
                  <a:lnTo>
                    <a:pt x="1401" y="3893"/>
                  </a:lnTo>
                  <a:lnTo>
                    <a:pt x="1396" y="3926"/>
                  </a:lnTo>
                  <a:lnTo>
                    <a:pt x="1390" y="3956"/>
                  </a:lnTo>
                  <a:lnTo>
                    <a:pt x="1382" y="3986"/>
                  </a:lnTo>
                  <a:lnTo>
                    <a:pt x="1372" y="4013"/>
                  </a:lnTo>
                  <a:lnTo>
                    <a:pt x="1361" y="4040"/>
                  </a:lnTo>
                  <a:lnTo>
                    <a:pt x="1349" y="4065"/>
                  </a:lnTo>
                  <a:lnTo>
                    <a:pt x="1335" y="4088"/>
                  </a:lnTo>
                  <a:lnTo>
                    <a:pt x="1319" y="4110"/>
                  </a:lnTo>
                  <a:lnTo>
                    <a:pt x="1302" y="4132"/>
                  </a:lnTo>
                  <a:lnTo>
                    <a:pt x="1284" y="4152"/>
                  </a:lnTo>
                  <a:lnTo>
                    <a:pt x="1264" y="4169"/>
                  </a:lnTo>
                  <a:lnTo>
                    <a:pt x="1244" y="4187"/>
                  </a:lnTo>
                  <a:lnTo>
                    <a:pt x="1222" y="4203"/>
                  </a:lnTo>
                  <a:lnTo>
                    <a:pt x="1199" y="4217"/>
                  </a:lnTo>
                  <a:lnTo>
                    <a:pt x="1174" y="4232"/>
                  </a:lnTo>
                  <a:lnTo>
                    <a:pt x="1149" y="4244"/>
                  </a:lnTo>
                  <a:lnTo>
                    <a:pt x="1122" y="4256"/>
                  </a:lnTo>
                  <a:lnTo>
                    <a:pt x="1095" y="4265"/>
                  </a:lnTo>
                  <a:lnTo>
                    <a:pt x="1066" y="4275"/>
                  </a:lnTo>
                  <a:lnTo>
                    <a:pt x="1037" y="4283"/>
                  </a:lnTo>
                  <a:lnTo>
                    <a:pt x="1007" y="4291"/>
                  </a:lnTo>
                  <a:lnTo>
                    <a:pt x="975" y="4297"/>
                  </a:lnTo>
                  <a:lnTo>
                    <a:pt x="943" y="4303"/>
                  </a:lnTo>
                  <a:lnTo>
                    <a:pt x="911" y="4308"/>
                  </a:lnTo>
                  <a:lnTo>
                    <a:pt x="878" y="4311"/>
                  </a:lnTo>
                  <a:lnTo>
                    <a:pt x="844" y="4315"/>
                  </a:lnTo>
                  <a:lnTo>
                    <a:pt x="809" y="4318"/>
                  </a:lnTo>
                  <a:lnTo>
                    <a:pt x="774" y="4319"/>
                  </a:lnTo>
                  <a:lnTo>
                    <a:pt x="738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666" y="4320"/>
                  </a:lnTo>
                  <a:lnTo>
                    <a:pt x="630" y="4319"/>
                  </a:lnTo>
                  <a:lnTo>
                    <a:pt x="595" y="4318"/>
                  </a:lnTo>
                  <a:lnTo>
                    <a:pt x="560" y="4315"/>
                  </a:lnTo>
                  <a:lnTo>
                    <a:pt x="526" y="4311"/>
                  </a:lnTo>
                  <a:lnTo>
                    <a:pt x="493" y="4308"/>
                  </a:lnTo>
                  <a:lnTo>
                    <a:pt x="461" y="4303"/>
                  </a:lnTo>
                  <a:lnTo>
                    <a:pt x="429" y="4297"/>
                  </a:lnTo>
                  <a:lnTo>
                    <a:pt x="397" y="4291"/>
                  </a:lnTo>
                  <a:lnTo>
                    <a:pt x="367" y="4283"/>
                  </a:lnTo>
                  <a:lnTo>
                    <a:pt x="337" y="4275"/>
                  </a:lnTo>
                  <a:lnTo>
                    <a:pt x="309" y="4265"/>
                  </a:lnTo>
                  <a:lnTo>
                    <a:pt x="282" y="4256"/>
                  </a:lnTo>
                  <a:lnTo>
                    <a:pt x="255" y="4244"/>
                  </a:lnTo>
                  <a:lnTo>
                    <a:pt x="229" y="4232"/>
                  </a:lnTo>
                  <a:lnTo>
                    <a:pt x="205" y="4217"/>
                  </a:lnTo>
                  <a:lnTo>
                    <a:pt x="182" y="4203"/>
                  </a:lnTo>
                  <a:lnTo>
                    <a:pt x="160" y="4187"/>
                  </a:lnTo>
                  <a:lnTo>
                    <a:pt x="140" y="4169"/>
                  </a:lnTo>
                  <a:lnTo>
                    <a:pt x="120" y="4152"/>
                  </a:lnTo>
                  <a:lnTo>
                    <a:pt x="102" y="4132"/>
                  </a:lnTo>
                  <a:lnTo>
                    <a:pt x="84" y="4110"/>
                  </a:lnTo>
                  <a:lnTo>
                    <a:pt x="69" y="4088"/>
                  </a:lnTo>
                  <a:lnTo>
                    <a:pt x="55" y="4065"/>
                  </a:lnTo>
                  <a:lnTo>
                    <a:pt x="43" y="4040"/>
                  </a:lnTo>
                  <a:lnTo>
                    <a:pt x="32" y="4013"/>
                  </a:lnTo>
                  <a:lnTo>
                    <a:pt x="22" y="3986"/>
                  </a:lnTo>
                  <a:lnTo>
                    <a:pt x="14" y="3956"/>
                  </a:lnTo>
                  <a:lnTo>
                    <a:pt x="8" y="3926"/>
                  </a:lnTo>
                  <a:lnTo>
                    <a:pt x="3" y="3893"/>
                  </a:lnTo>
                  <a:lnTo>
                    <a:pt x="1" y="3859"/>
                  </a:lnTo>
                  <a:lnTo>
                    <a:pt x="0" y="3824"/>
                  </a:lnTo>
                  <a:lnTo>
                    <a:pt x="0" y="0"/>
                  </a:lnTo>
                  <a:lnTo>
                    <a:pt x="140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62000">
                  <a:schemeClr val="tx1"/>
                </a:gs>
                <a:gs pos="66000">
                  <a:schemeClr val="tx1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3000">
                    <a:schemeClr val="bg1">
                      <a:lumMod val="65000"/>
                    </a:schemeClr>
                  </a:gs>
                  <a:gs pos="82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grpSp>
          <p:nvGrpSpPr>
            <p:cNvPr id="10" name="Group 91">
              <a:extLst>
                <a:ext uri="{FF2B5EF4-FFF2-40B4-BE49-F238E27FC236}">
                  <a16:creationId xmlns="" xmlns:a16="http://schemas.microsoft.com/office/drawing/2014/main" id="{8A0182ED-66BD-644F-9B7D-0546A3654D4A}"/>
                </a:ext>
              </a:extLst>
            </p:cNvPr>
            <p:cNvGrpSpPr/>
            <p:nvPr/>
          </p:nvGrpSpPr>
          <p:grpSpPr>
            <a:xfrm>
              <a:off x="5840664" y="3124200"/>
              <a:ext cx="3200400" cy="480337"/>
              <a:chOff x="5840664" y="3124200"/>
              <a:chExt cx="3200400" cy="480337"/>
            </a:xfrm>
            <a:grpFill/>
          </p:grpSpPr>
          <p:sp>
            <p:nvSpPr>
              <p:cNvPr id="11" name="Freeform 5">
                <a:extLst>
                  <a:ext uri="{FF2B5EF4-FFF2-40B4-BE49-F238E27FC236}">
                    <a16:creationId xmlns="" xmlns:a16="http://schemas.microsoft.com/office/drawing/2014/main" id="{CFB22C03-438C-3D4F-A83D-9F19F45EC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664" y="3124200"/>
                <a:ext cx="3200400" cy="271144"/>
              </a:xfrm>
              <a:custGeom>
                <a:avLst/>
                <a:gdLst/>
                <a:ahLst/>
                <a:cxnLst>
                  <a:cxn ang="0">
                    <a:pos x="11518" y="500"/>
                  </a:cxn>
                  <a:cxn ang="0">
                    <a:pos x="11490" y="539"/>
                  </a:cxn>
                  <a:cxn ang="0">
                    <a:pos x="11430" y="574"/>
                  </a:cxn>
                  <a:cxn ang="0">
                    <a:pos x="11339" y="610"/>
                  </a:cxn>
                  <a:cxn ang="0">
                    <a:pos x="11067" y="678"/>
                  </a:cxn>
                  <a:cxn ang="0">
                    <a:pos x="10685" y="742"/>
                  </a:cxn>
                  <a:cxn ang="0">
                    <a:pos x="10204" y="798"/>
                  </a:cxn>
                  <a:cxn ang="0">
                    <a:pos x="9633" y="849"/>
                  </a:cxn>
                  <a:cxn ang="0">
                    <a:pos x="8979" y="893"/>
                  </a:cxn>
                  <a:cxn ang="0">
                    <a:pos x="8257" y="929"/>
                  </a:cxn>
                  <a:cxn ang="0">
                    <a:pos x="7473" y="955"/>
                  </a:cxn>
                  <a:cxn ang="0">
                    <a:pos x="6637" y="971"/>
                  </a:cxn>
                  <a:cxn ang="0">
                    <a:pos x="5760" y="976"/>
                  </a:cxn>
                  <a:cxn ang="0">
                    <a:pos x="5171" y="974"/>
                  </a:cxn>
                  <a:cxn ang="0">
                    <a:pos x="4320" y="962"/>
                  </a:cxn>
                  <a:cxn ang="0">
                    <a:pos x="3519" y="939"/>
                  </a:cxn>
                  <a:cxn ang="0">
                    <a:pos x="2773" y="906"/>
                  </a:cxn>
                  <a:cxn ang="0">
                    <a:pos x="2097" y="865"/>
                  </a:cxn>
                  <a:cxn ang="0">
                    <a:pos x="1496" y="818"/>
                  </a:cxn>
                  <a:cxn ang="0">
                    <a:pos x="985" y="761"/>
                  </a:cxn>
                  <a:cxn ang="0">
                    <a:pos x="569" y="699"/>
                  </a:cxn>
                  <a:cxn ang="0">
                    <a:pos x="259" y="634"/>
                  </a:cxn>
                  <a:cxn ang="0">
                    <a:pos x="118" y="587"/>
                  </a:cxn>
                  <a:cxn ang="0">
                    <a:pos x="48" y="551"/>
                  </a:cxn>
                  <a:cxn ang="0">
                    <a:pos x="9" y="514"/>
                  </a:cxn>
                  <a:cxn ang="0">
                    <a:pos x="0" y="488"/>
                  </a:cxn>
                  <a:cxn ang="0">
                    <a:pos x="18" y="451"/>
                  </a:cxn>
                  <a:cxn ang="0">
                    <a:pos x="67" y="414"/>
                  </a:cxn>
                  <a:cxn ang="0">
                    <a:pos x="148" y="379"/>
                  </a:cxn>
                  <a:cxn ang="0">
                    <a:pos x="351" y="321"/>
                  </a:cxn>
                  <a:cxn ang="0">
                    <a:pos x="696" y="255"/>
                  </a:cxn>
                  <a:cxn ang="0">
                    <a:pos x="1145" y="197"/>
                  </a:cxn>
                  <a:cxn ang="0">
                    <a:pos x="1688" y="143"/>
                  </a:cxn>
                  <a:cxn ang="0">
                    <a:pos x="2314" y="97"/>
                  </a:cxn>
                  <a:cxn ang="0">
                    <a:pos x="3015" y="60"/>
                  </a:cxn>
                  <a:cxn ang="0">
                    <a:pos x="3780" y="30"/>
                  </a:cxn>
                  <a:cxn ang="0">
                    <a:pos x="4599" y="11"/>
                  </a:cxn>
                  <a:cxn ang="0">
                    <a:pos x="5464" y="2"/>
                  </a:cxn>
                  <a:cxn ang="0">
                    <a:pos x="6056" y="2"/>
                  </a:cxn>
                  <a:cxn ang="0">
                    <a:pos x="6921" y="11"/>
                  </a:cxn>
                  <a:cxn ang="0">
                    <a:pos x="7740" y="30"/>
                  </a:cxn>
                  <a:cxn ang="0">
                    <a:pos x="8505" y="60"/>
                  </a:cxn>
                  <a:cxn ang="0">
                    <a:pos x="9206" y="97"/>
                  </a:cxn>
                  <a:cxn ang="0">
                    <a:pos x="9832" y="143"/>
                  </a:cxn>
                  <a:cxn ang="0">
                    <a:pos x="10375" y="197"/>
                  </a:cxn>
                  <a:cxn ang="0">
                    <a:pos x="10824" y="255"/>
                  </a:cxn>
                  <a:cxn ang="0">
                    <a:pos x="11169" y="321"/>
                  </a:cxn>
                  <a:cxn ang="0">
                    <a:pos x="11372" y="379"/>
                  </a:cxn>
                  <a:cxn ang="0">
                    <a:pos x="11453" y="414"/>
                  </a:cxn>
                  <a:cxn ang="0">
                    <a:pos x="11502" y="451"/>
                  </a:cxn>
                  <a:cxn ang="0">
                    <a:pos x="11520" y="488"/>
                  </a:cxn>
                </a:cxnLst>
                <a:rect l="0" t="0" r="r" b="b"/>
                <a:pathLst>
                  <a:path w="11520" h="976">
                    <a:moveTo>
                      <a:pt x="11520" y="488"/>
                    </a:moveTo>
                    <a:lnTo>
                      <a:pt x="11520" y="488"/>
                    </a:lnTo>
                    <a:lnTo>
                      <a:pt x="11518" y="500"/>
                    </a:lnTo>
                    <a:lnTo>
                      <a:pt x="11511" y="514"/>
                    </a:lnTo>
                    <a:lnTo>
                      <a:pt x="11502" y="527"/>
                    </a:lnTo>
                    <a:lnTo>
                      <a:pt x="11490" y="539"/>
                    </a:lnTo>
                    <a:lnTo>
                      <a:pt x="11472" y="551"/>
                    </a:lnTo>
                    <a:lnTo>
                      <a:pt x="11453" y="562"/>
                    </a:lnTo>
                    <a:lnTo>
                      <a:pt x="11430" y="574"/>
                    </a:lnTo>
                    <a:lnTo>
                      <a:pt x="11402" y="587"/>
                    </a:lnTo>
                    <a:lnTo>
                      <a:pt x="11372" y="599"/>
                    </a:lnTo>
                    <a:lnTo>
                      <a:pt x="11339" y="610"/>
                    </a:lnTo>
                    <a:lnTo>
                      <a:pt x="11261" y="634"/>
                    </a:lnTo>
                    <a:lnTo>
                      <a:pt x="11169" y="655"/>
                    </a:lnTo>
                    <a:lnTo>
                      <a:pt x="11067" y="678"/>
                    </a:lnTo>
                    <a:lnTo>
                      <a:pt x="10951" y="699"/>
                    </a:lnTo>
                    <a:lnTo>
                      <a:pt x="10824" y="721"/>
                    </a:lnTo>
                    <a:lnTo>
                      <a:pt x="10685" y="742"/>
                    </a:lnTo>
                    <a:lnTo>
                      <a:pt x="10535" y="761"/>
                    </a:lnTo>
                    <a:lnTo>
                      <a:pt x="10375" y="781"/>
                    </a:lnTo>
                    <a:lnTo>
                      <a:pt x="10204" y="798"/>
                    </a:lnTo>
                    <a:lnTo>
                      <a:pt x="10022" y="818"/>
                    </a:lnTo>
                    <a:lnTo>
                      <a:pt x="9832" y="833"/>
                    </a:lnTo>
                    <a:lnTo>
                      <a:pt x="9633" y="849"/>
                    </a:lnTo>
                    <a:lnTo>
                      <a:pt x="9423" y="865"/>
                    </a:lnTo>
                    <a:lnTo>
                      <a:pt x="9206" y="879"/>
                    </a:lnTo>
                    <a:lnTo>
                      <a:pt x="8979" y="893"/>
                    </a:lnTo>
                    <a:lnTo>
                      <a:pt x="8747" y="906"/>
                    </a:lnTo>
                    <a:lnTo>
                      <a:pt x="8505" y="918"/>
                    </a:lnTo>
                    <a:lnTo>
                      <a:pt x="8257" y="929"/>
                    </a:lnTo>
                    <a:lnTo>
                      <a:pt x="8001" y="939"/>
                    </a:lnTo>
                    <a:lnTo>
                      <a:pt x="7740" y="946"/>
                    </a:lnTo>
                    <a:lnTo>
                      <a:pt x="7473" y="955"/>
                    </a:lnTo>
                    <a:lnTo>
                      <a:pt x="7200" y="962"/>
                    </a:lnTo>
                    <a:lnTo>
                      <a:pt x="6921" y="967"/>
                    </a:lnTo>
                    <a:lnTo>
                      <a:pt x="6637" y="971"/>
                    </a:lnTo>
                    <a:lnTo>
                      <a:pt x="6349" y="974"/>
                    </a:lnTo>
                    <a:lnTo>
                      <a:pt x="6056" y="976"/>
                    </a:lnTo>
                    <a:lnTo>
                      <a:pt x="5760" y="976"/>
                    </a:lnTo>
                    <a:lnTo>
                      <a:pt x="5760" y="976"/>
                    </a:lnTo>
                    <a:lnTo>
                      <a:pt x="5464" y="976"/>
                    </a:lnTo>
                    <a:lnTo>
                      <a:pt x="5171" y="974"/>
                    </a:lnTo>
                    <a:lnTo>
                      <a:pt x="4883" y="971"/>
                    </a:lnTo>
                    <a:lnTo>
                      <a:pt x="4599" y="967"/>
                    </a:lnTo>
                    <a:lnTo>
                      <a:pt x="4320" y="962"/>
                    </a:lnTo>
                    <a:lnTo>
                      <a:pt x="4047" y="955"/>
                    </a:lnTo>
                    <a:lnTo>
                      <a:pt x="3780" y="946"/>
                    </a:lnTo>
                    <a:lnTo>
                      <a:pt x="3519" y="939"/>
                    </a:lnTo>
                    <a:lnTo>
                      <a:pt x="3263" y="929"/>
                    </a:lnTo>
                    <a:lnTo>
                      <a:pt x="3015" y="918"/>
                    </a:lnTo>
                    <a:lnTo>
                      <a:pt x="2773" y="906"/>
                    </a:lnTo>
                    <a:lnTo>
                      <a:pt x="2539" y="893"/>
                    </a:lnTo>
                    <a:lnTo>
                      <a:pt x="2314" y="879"/>
                    </a:lnTo>
                    <a:lnTo>
                      <a:pt x="2097" y="865"/>
                    </a:lnTo>
                    <a:lnTo>
                      <a:pt x="1887" y="849"/>
                    </a:lnTo>
                    <a:lnTo>
                      <a:pt x="1688" y="833"/>
                    </a:lnTo>
                    <a:lnTo>
                      <a:pt x="1496" y="818"/>
                    </a:lnTo>
                    <a:lnTo>
                      <a:pt x="1316" y="798"/>
                    </a:lnTo>
                    <a:lnTo>
                      <a:pt x="1145" y="781"/>
                    </a:lnTo>
                    <a:lnTo>
                      <a:pt x="985" y="761"/>
                    </a:lnTo>
                    <a:lnTo>
                      <a:pt x="833" y="742"/>
                    </a:lnTo>
                    <a:lnTo>
                      <a:pt x="696" y="721"/>
                    </a:lnTo>
                    <a:lnTo>
                      <a:pt x="569" y="699"/>
                    </a:lnTo>
                    <a:lnTo>
                      <a:pt x="453" y="678"/>
                    </a:lnTo>
                    <a:lnTo>
                      <a:pt x="351" y="655"/>
                    </a:lnTo>
                    <a:lnTo>
                      <a:pt x="259" y="634"/>
                    </a:lnTo>
                    <a:lnTo>
                      <a:pt x="181" y="610"/>
                    </a:lnTo>
                    <a:lnTo>
                      <a:pt x="148" y="599"/>
                    </a:lnTo>
                    <a:lnTo>
                      <a:pt x="118" y="587"/>
                    </a:lnTo>
                    <a:lnTo>
                      <a:pt x="90" y="574"/>
                    </a:lnTo>
                    <a:lnTo>
                      <a:pt x="67" y="562"/>
                    </a:lnTo>
                    <a:lnTo>
                      <a:pt x="48" y="551"/>
                    </a:lnTo>
                    <a:lnTo>
                      <a:pt x="30" y="539"/>
                    </a:lnTo>
                    <a:lnTo>
                      <a:pt x="18" y="527"/>
                    </a:lnTo>
                    <a:lnTo>
                      <a:pt x="9" y="514"/>
                    </a:lnTo>
                    <a:lnTo>
                      <a:pt x="2" y="500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2" y="476"/>
                    </a:lnTo>
                    <a:lnTo>
                      <a:pt x="9" y="463"/>
                    </a:lnTo>
                    <a:lnTo>
                      <a:pt x="18" y="451"/>
                    </a:lnTo>
                    <a:lnTo>
                      <a:pt x="30" y="439"/>
                    </a:lnTo>
                    <a:lnTo>
                      <a:pt x="48" y="426"/>
                    </a:lnTo>
                    <a:lnTo>
                      <a:pt x="67" y="414"/>
                    </a:lnTo>
                    <a:lnTo>
                      <a:pt x="90" y="402"/>
                    </a:lnTo>
                    <a:lnTo>
                      <a:pt x="118" y="389"/>
                    </a:lnTo>
                    <a:lnTo>
                      <a:pt x="148" y="379"/>
                    </a:lnTo>
                    <a:lnTo>
                      <a:pt x="181" y="366"/>
                    </a:lnTo>
                    <a:lnTo>
                      <a:pt x="259" y="344"/>
                    </a:lnTo>
                    <a:lnTo>
                      <a:pt x="351" y="321"/>
                    </a:lnTo>
                    <a:lnTo>
                      <a:pt x="453" y="298"/>
                    </a:lnTo>
                    <a:lnTo>
                      <a:pt x="569" y="277"/>
                    </a:lnTo>
                    <a:lnTo>
                      <a:pt x="696" y="255"/>
                    </a:lnTo>
                    <a:lnTo>
                      <a:pt x="833" y="236"/>
                    </a:lnTo>
                    <a:lnTo>
                      <a:pt x="985" y="215"/>
                    </a:lnTo>
                    <a:lnTo>
                      <a:pt x="1145" y="197"/>
                    </a:lnTo>
                    <a:lnTo>
                      <a:pt x="1316" y="178"/>
                    </a:lnTo>
                    <a:lnTo>
                      <a:pt x="1496" y="160"/>
                    </a:lnTo>
                    <a:lnTo>
                      <a:pt x="1688" y="143"/>
                    </a:lnTo>
                    <a:lnTo>
                      <a:pt x="1887" y="127"/>
                    </a:lnTo>
                    <a:lnTo>
                      <a:pt x="2097" y="113"/>
                    </a:lnTo>
                    <a:lnTo>
                      <a:pt x="2314" y="97"/>
                    </a:lnTo>
                    <a:lnTo>
                      <a:pt x="2539" y="85"/>
                    </a:lnTo>
                    <a:lnTo>
                      <a:pt x="2773" y="70"/>
                    </a:lnTo>
                    <a:lnTo>
                      <a:pt x="3015" y="60"/>
                    </a:lnTo>
                    <a:lnTo>
                      <a:pt x="3263" y="49"/>
                    </a:lnTo>
                    <a:lnTo>
                      <a:pt x="3519" y="39"/>
                    </a:lnTo>
                    <a:lnTo>
                      <a:pt x="3780" y="30"/>
                    </a:lnTo>
                    <a:lnTo>
                      <a:pt x="4047" y="23"/>
                    </a:lnTo>
                    <a:lnTo>
                      <a:pt x="4320" y="16"/>
                    </a:lnTo>
                    <a:lnTo>
                      <a:pt x="4599" y="11"/>
                    </a:lnTo>
                    <a:lnTo>
                      <a:pt x="4883" y="5"/>
                    </a:lnTo>
                    <a:lnTo>
                      <a:pt x="5171" y="4"/>
                    </a:lnTo>
                    <a:lnTo>
                      <a:pt x="5464" y="2"/>
                    </a:lnTo>
                    <a:lnTo>
                      <a:pt x="5760" y="0"/>
                    </a:lnTo>
                    <a:lnTo>
                      <a:pt x="5760" y="0"/>
                    </a:lnTo>
                    <a:lnTo>
                      <a:pt x="6056" y="2"/>
                    </a:lnTo>
                    <a:lnTo>
                      <a:pt x="6349" y="4"/>
                    </a:lnTo>
                    <a:lnTo>
                      <a:pt x="6637" y="5"/>
                    </a:lnTo>
                    <a:lnTo>
                      <a:pt x="6921" y="11"/>
                    </a:lnTo>
                    <a:lnTo>
                      <a:pt x="7200" y="16"/>
                    </a:lnTo>
                    <a:lnTo>
                      <a:pt x="7473" y="23"/>
                    </a:lnTo>
                    <a:lnTo>
                      <a:pt x="7740" y="30"/>
                    </a:lnTo>
                    <a:lnTo>
                      <a:pt x="8001" y="39"/>
                    </a:lnTo>
                    <a:lnTo>
                      <a:pt x="8257" y="49"/>
                    </a:lnTo>
                    <a:lnTo>
                      <a:pt x="8505" y="60"/>
                    </a:lnTo>
                    <a:lnTo>
                      <a:pt x="8747" y="70"/>
                    </a:lnTo>
                    <a:lnTo>
                      <a:pt x="8979" y="85"/>
                    </a:lnTo>
                    <a:lnTo>
                      <a:pt x="9206" y="97"/>
                    </a:lnTo>
                    <a:lnTo>
                      <a:pt x="9423" y="113"/>
                    </a:lnTo>
                    <a:lnTo>
                      <a:pt x="9633" y="127"/>
                    </a:lnTo>
                    <a:lnTo>
                      <a:pt x="9832" y="143"/>
                    </a:lnTo>
                    <a:lnTo>
                      <a:pt x="10022" y="160"/>
                    </a:lnTo>
                    <a:lnTo>
                      <a:pt x="10204" y="178"/>
                    </a:lnTo>
                    <a:lnTo>
                      <a:pt x="10375" y="197"/>
                    </a:lnTo>
                    <a:lnTo>
                      <a:pt x="10535" y="215"/>
                    </a:lnTo>
                    <a:lnTo>
                      <a:pt x="10685" y="236"/>
                    </a:lnTo>
                    <a:lnTo>
                      <a:pt x="10824" y="255"/>
                    </a:lnTo>
                    <a:lnTo>
                      <a:pt x="10951" y="277"/>
                    </a:lnTo>
                    <a:lnTo>
                      <a:pt x="11067" y="298"/>
                    </a:lnTo>
                    <a:lnTo>
                      <a:pt x="11169" y="321"/>
                    </a:lnTo>
                    <a:lnTo>
                      <a:pt x="11261" y="344"/>
                    </a:lnTo>
                    <a:lnTo>
                      <a:pt x="11339" y="366"/>
                    </a:lnTo>
                    <a:lnTo>
                      <a:pt x="11372" y="379"/>
                    </a:lnTo>
                    <a:lnTo>
                      <a:pt x="11402" y="389"/>
                    </a:lnTo>
                    <a:lnTo>
                      <a:pt x="11430" y="402"/>
                    </a:lnTo>
                    <a:lnTo>
                      <a:pt x="11453" y="414"/>
                    </a:lnTo>
                    <a:lnTo>
                      <a:pt x="11472" y="426"/>
                    </a:lnTo>
                    <a:lnTo>
                      <a:pt x="11490" y="439"/>
                    </a:lnTo>
                    <a:lnTo>
                      <a:pt x="11502" y="451"/>
                    </a:lnTo>
                    <a:lnTo>
                      <a:pt x="11511" y="463"/>
                    </a:lnTo>
                    <a:lnTo>
                      <a:pt x="11518" y="476"/>
                    </a:lnTo>
                    <a:lnTo>
                      <a:pt x="11520" y="488"/>
                    </a:lnTo>
                    <a:lnTo>
                      <a:pt x="11520" y="488"/>
                    </a:lnTo>
                    <a:close/>
                  </a:path>
                </a:pathLst>
              </a:custGeom>
              <a:grpFill/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3000">
                      <a:schemeClr val="bg1">
                        <a:lumMod val="65000"/>
                      </a:schemeClr>
                    </a:gs>
                    <a:gs pos="8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="" xmlns:a16="http://schemas.microsoft.com/office/drawing/2014/main" id="{B58C5409-26EE-4145-A4EC-92FF84080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0664" y="3258939"/>
                <a:ext cx="3200400" cy="345598"/>
              </a:xfrm>
              <a:custGeom>
                <a:avLst/>
                <a:gdLst/>
                <a:ahLst/>
                <a:cxnLst>
                  <a:cxn ang="0">
                    <a:pos x="2" y="768"/>
                  </a:cxn>
                  <a:cxn ang="0">
                    <a:pos x="30" y="807"/>
                  </a:cxn>
                  <a:cxn ang="0">
                    <a:pos x="90" y="842"/>
                  </a:cxn>
                  <a:cxn ang="0">
                    <a:pos x="181" y="879"/>
                  </a:cxn>
                  <a:cxn ang="0">
                    <a:pos x="453" y="946"/>
                  </a:cxn>
                  <a:cxn ang="0">
                    <a:pos x="833" y="1010"/>
                  </a:cxn>
                  <a:cxn ang="0">
                    <a:pos x="1316" y="1068"/>
                  </a:cxn>
                  <a:cxn ang="0">
                    <a:pos x="1887" y="1117"/>
                  </a:cxn>
                  <a:cxn ang="0">
                    <a:pos x="2539" y="1161"/>
                  </a:cxn>
                  <a:cxn ang="0">
                    <a:pos x="3263" y="1196"/>
                  </a:cxn>
                  <a:cxn ang="0">
                    <a:pos x="4047" y="1223"/>
                  </a:cxn>
                  <a:cxn ang="0">
                    <a:pos x="4883" y="1239"/>
                  </a:cxn>
                  <a:cxn ang="0">
                    <a:pos x="5760" y="1244"/>
                  </a:cxn>
                  <a:cxn ang="0">
                    <a:pos x="6349" y="1242"/>
                  </a:cxn>
                  <a:cxn ang="0">
                    <a:pos x="7200" y="1230"/>
                  </a:cxn>
                  <a:cxn ang="0">
                    <a:pos x="8001" y="1207"/>
                  </a:cxn>
                  <a:cxn ang="0">
                    <a:pos x="8747" y="1174"/>
                  </a:cxn>
                  <a:cxn ang="0">
                    <a:pos x="9423" y="1133"/>
                  </a:cxn>
                  <a:cxn ang="0">
                    <a:pos x="10022" y="1085"/>
                  </a:cxn>
                  <a:cxn ang="0">
                    <a:pos x="10535" y="1029"/>
                  </a:cxn>
                  <a:cxn ang="0">
                    <a:pos x="10951" y="967"/>
                  </a:cxn>
                  <a:cxn ang="0">
                    <a:pos x="11261" y="902"/>
                  </a:cxn>
                  <a:cxn ang="0">
                    <a:pos x="11402" y="855"/>
                  </a:cxn>
                  <a:cxn ang="0">
                    <a:pos x="11472" y="819"/>
                  </a:cxn>
                  <a:cxn ang="0">
                    <a:pos x="11511" y="782"/>
                  </a:cxn>
                  <a:cxn ang="0">
                    <a:pos x="11520" y="0"/>
                  </a:cxn>
                  <a:cxn ang="0">
                    <a:pos x="11511" y="26"/>
                  </a:cxn>
                  <a:cxn ang="0">
                    <a:pos x="11472" y="63"/>
                  </a:cxn>
                  <a:cxn ang="0">
                    <a:pos x="11402" y="99"/>
                  </a:cxn>
                  <a:cxn ang="0">
                    <a:pos x="11261" y="146"/>
                  </a:cxn>
                  <a:cxn ang="0">
                    <a:pos x="10951" y="211"/>
                  </a:cxn>
                  <a:cxn ang="0">
                    <a:pos x="10535" y="273"/>
                  </a:cxn>
                  <a:cxn ang="0">
                    <a:pos x="10022" y="330"/>
                  </a:cxn>
                  <a:cxn ang="0">
                    <a:pos x="9423" y="377"/>
                  </a:cxn>
                  <a:cxn ang="0">
                    <a:pos x="8747" y="418"/>
                  </a:cxn>
                  <a:cxn ang="0">
                    <a:pos x="8001" y="451"/>
                  </a:cxn>
                  <a:cxn ang="0">
                    <a:pos x="7200" y="474"/>
                  </a:cxn>
                  <a:cxn ang="0">
                    <a:pos x="6349" y="486"/>
                  </a:cxn>
                  <a:cxn ang="0">
                    <a:pos x="5760" y="488"/>
                  </a:cxn>
                  <a:cxn ang="0">
                    <a:pos x="4883" y="483"/>
                  </a:cxn>
                  <a:cxn ang="0">
                    <a:pos x="4047" y="467"/>
                  </a:cxn>
                  <a:cxn ang="0">
                    <a:pos x="3263" y="441"/>
                  </a:cxn>
                  <a:cxn ang="0">
                    <a:pos x="2539" y="405"/>
                  </a:cxn>
                  <a:cxn ang="0">
                    <a:pos x="1887" y="361"/>
                  </a:cxn>
                  <a:cxn ang="0">
                    <a:pos x="1316" y="310"/>
                  </a:cxn>
                  <a:cxn ang="0">
                    <a:pos x="833" y="254"/>
                  </a:cxn>
                  <a:cxn ang="0">
                    <a:pos x="453" y="190"/>
                  </a:cxn>
                  <a:cxn ang="0">
                    <a:pos x="181" y="122"/>
                  </a:cxn>
                  <a:cxn ang="0">
                    <a:pos x="90" y="86"/>
                  </a:cxn>
                  <a:cxn ang="0">
                    <a:pos x="30" y="51"/>
                  </a:cxn>
                  <a:cxn ang="0">
                    <a:pos x="2" y="12"/>
                  </a:cxn>
                </a:cxnLst>
                <a:rect l="0" t="0" r="r" b="b"/>
                <a:pathLst>
                  <a:path w="11520" h="1244">
                    <a:moveTo>
                      <a:pt x="0" y="756"/>
                    </a:moveTo>
                    <a:lnTo>
                      <a:pt x="0" y="756"/>
                    </a:lnTo>
                    <a:lnTo>
                      <a:pt x="2" y="768"/>
                    </a:lnTo>
                    <a:lnTo>
                      <a:pt x="9" y="782"/>
                    </a:lnTo>
                    <a:lnTo>
                      <a:pt x="18" y="795"/>
                    </a:lnTo>
                    <a:lnTo>
                      <a:pt x="30" y="807"/>
                    </a:lnTo>
                    <a:lnTo>
                      <a:pt x="48" y="819"/>
                    </a:lnTo>
                    <a:lnTo>
                      <a:pt x="67" y="832"/>
                    </a:lnTo>
                    <a:lnTo>
                      <a:pt x="90" y="842"/>
                    </a:lnTo>
                    <a:lnTo>
                      <a:pt x="118" y="855"/>
                    </a:lnTo>
                    <a:lnTo>
                      <a:pt x="148" y="867"/>
                    </a:lnTo>
                    <a:lnTo>
                      <a:pt x="181" y="879"/>
                    </a:lnTo>
                    <a:lnTo>
                      <a:pt x="259" y="902"/>
                    </a:lnTo>
                    <a:lnTo>
                      <a:pt x="351" y="925"/>
                    </a:lnTo>
                    <a:lnTo>
                      <a:pt x="453" y="946"/>
                    </a:lnTo>
                    <a:lnTo>
                      <a:pt x="569" y="967"/>
                    </a:lnTo>
                    <a:lnTo>
                      <a:pt x="696" y="989"/>
                    </a:lnTo>
                    <a:lnTo>
                      <a:pt x="833" y="1010"/>
                    </a:lnTo>
                    <a:lnTo>
                      <a:pt x="985" y="1029"/>
                    </a:lnTo>
                    <a:lnTo>
                      <a:pt x="1145" y="1048"/>
                    </a:lnTo>
                    <a:lnTo>
                      <a:pt x="1316" y="1068"/>
                    </a:lnTo>
                    <a:lnTo>
                      <a:pt x="1496" y="1085"/>
                    </a:lnTo>
                    <a:lnTo>
                      <a:pt x="1688" y="1101"/>
                    </a:lnTo>
                    <a:lnTo>
                      <a:pt x="1887" y="1117"/>
                    </a:lnTo>
                    <a:lnTo>
                      <a:pt x="2097" y="1133"/>
                    </a:lnTo>
                    <a:lnTo>
                      <a:pt x="2314" y="1147"/>
                    </a:lnTo>
                    <a:lnTo>
                      <a:pt x="2539" y="1161"/>
                    </a:lnTo>
                    <a:lnTo>
                      <a:pt x="2773" y="1174"/>
                    </a:lnTo>
                    <a:lnTo>
                      <a:pt x="3015" y="1186"/>
                    </a:lnTo>
                    <a:lnTo>
                      <a:pt x="3263" y="1196"/>
                    </a:lnTo>
                    <a:lnTo>
                      <a:pt x="3519" y="1207"/>
                    </a:lnTo>
                    <a:lnTo>
                      <a:pt x="3780" y="1216"/>
                    </a:lnTo>
                    <a:lnTo>
                      <a:pt x="4047" y="1223"/>
                    </a:lnTo>
                    <a:lnTo>
                      <a:pt x="4320" y="1230"/>
                    </a:lnTo>
                    <a:lnTo>
                      <a:pt x="4599" y="1235"/>
                    </a:lnTo>
                    <a:lnTo>
                      <a:pt x="4883" y="1239"/>
                    </a:lnTo>
                    <a:lnTo>
                      <a:pt x="5171" y="1242"/>
                    </a:lnTo>
                    <a:lnTo>
                      <a:pt x="5464" y="1244"/>
                    </a:lnTo>
                    <a:lnTo>
                      <a:pt x="5760" y="1244"/>
                    </a:lnTo>
                    <a:lnTo>
                      <a:pt x="5760" y="1244"/>
                    </a:lnTo>
                    <a:lnTo>
                      <a:pt x="6056" y="1244"/>
                    </a:lnTo>
                    <a:lnTo>
                      <a:pt x="6349" y="1242"/>
                    </a:lnTo>
                    <a:lnTo>
                      <a:pt x="6637" y="1239"/>
                    </a:lnTo>
                    <a:lnTo>
                      <a:pt x="6921" y="1235"/>
                    </a:lnTo>
                    <a:lnTo>
                      <a:pt x="7200" y="1230"/>
                    </a:lnTo>
                    <a:lnTo>
                      <a:pt x="7473" y="1223"/>
                    </a:lnTo>
                    <a:lnTo>
                      <a:pt x="7740" y="1216"/>
                    </a:lnTo>
                    <a:lnTo>
                      <a:pt x="8001" y="1207"/>
                    </a:lnTo>
                    <a:lnTo>
                      <a:pt x="8257" y="1196"/>
                    </a:lnTo>
                    <a:lnTo>
                      <a:pt x="8505" y="1186"/>
                    </a:lnTo>
                    <a:lnTo>
                      <a:pt x="8747" y="1174"/>
                    </a:lnTo>
                    <a:lnTo>
                      <a:pt x="8979" y="1161"/>
                    </a:lnTo>
                    <a:lnTo>
                      <a:pt x="9206" y="1147"/>
                    </a:lnTo>
                    <a:lnTo>
                      <a:pt x="9423" y="1133"/>
                    </a:lnTo>
                    <a:lnTo>
                      <a:pt x="9633" y="1117"/>
                    </a:lnTo>
                    <a:lnTo>
                      <a:pt x="9832" y="1101"/>
                    </a:lnTo>
                    <a:lnTo>
                      <a:pt x="10022" y="1085"/>
                    </a:lnTo>
                    <a:lnTo>
                      <a:pt x="10204" y="1068"/>
                    </a:lnTo>
                    <a:lnTo>
                      <a:pt x="10375" y="1048"/>
                    </a:lnTo>
                    <a:lnTo>
                      <a:pt x="10535" y="1029"/>
                    </a:lnTo>
                    <a:lnTo>
                      <a:pt x="10685" y="1010"/>
                    </a:lnTo>
                    <a:lnTo>
                      <a:pt x="10824" y="989"/>
                    </a:lnTo>
                    <a:lnTo>
                      <a:pt x="10951" y="967"/>
                    </a:lnTo>
                    <a:lnTo>
                      <a:pt x="11067" y="946"/>
                    </a:lnTo>
                    <a:lnTo>
                      <a:pt x="11169" y="925"/>
                    </a:lnTo>
                    <a:lnTo>
                      <a:pt x="11261" y="902"/>
                    </a:lnTo>
                    <a:lnTo>
                      <a:pt x="11339" y="879"/>
                    </a:lnTo>
                    <a:lnTo>
                      <a:pt x="11372" y="867"/>
                    </a:lnTo>
                    <a:lnTo>
                      <a:pt x="11402" y="855"/>
                    </a:lnTo>
                    <a:lnTo>
                      <a:pt x="11430" y="842"/>
                    </a:lnTo>
                    <a:lnTo>
                      <a:pt x="11453" y="832"/>
                    </a:lnTo>
                    <a:lnTo>
                      <a:pt x="11472" y="819"/>
                    </a:lnTo>
                    <a:lnTo>
                      <a:pt x="11490" y="807"/>
                    </a:lnTo>
                    <a:lnTo>
                      <a:pt x="11502" y="795"/>
                    </a:lnTo>
                    <a:lnTo>
                      <a:pt x="11511" y="782"/>
                    </a:lnTo>
                    <a:lnTo>
                      <a:pt x="11518" y="768"/>
                    </a:lnTo>
                    <a:lnTo>
                      <a:pt x="11520" y="756"/>
                    </a:lnTo>
                    <a:lnTo>
                      <a:pt x="11520" y="0"/>
                    </a:lnTo>
                    <a:lnTo>
                      <a:pt x="11520" y="0"/>
                    </a:lnTo>
                    <a:lnTo>
                      <a:pt x="11518" y="12"/>
                    </a:lnTo>
                    <a:lnTo>
                      <a:pt x="11511" y="26"/>
                    </a:lnTo>
                    <a:lnTo>
                      <a:pt x="11502" y="39"/>
                    </a:lnTo>
                    <a:lnTo>
                      <a:pt x="11490" y="51"/>
                    </a:lnTo>
                    <a:lnTo>
                      <a:pt x="11472" y="63"/>
                    </a:lnTo>
                    <a:lnTo>
                      <a:pt x="11453" y="74"/>
                    </a:lnTo>
                    <a:lnTo>
                      <a:pt x="11430" y="86"/>
                    </a:lnTo>
                    <a:lnTo>
                      <a:pt x="11402" y="99"/>
                    </a:lnTo>
                    <a:lnTo>
                      <a:pt x="11372" y="111"/>
                    </a:lnTo>
                    <a:lnTo>
                      <a:pt x="11339" y="122"/>
                    </a:lnTo>
                    <a:lnTo>
                      <a:pt x="11261" y="146"/>
                    </a:lnTo>
                    <a:lnTo>
                      <a:pt x="11169" y="167"/>
                    </a:lnTo>
                    <a:lnTo>
                      <a:pt x="11067" y="190"/>
                    </a:lnTo>
                    <a:lnTo>
                      <a:pt x="10951" y="211"/>
                    </a:lnTo>
                    <a:lnTo>
                      <a:pt x="10824" y="233"/>
                    </a:lnTo>
                    <a:lnTo>
                      <a:pt x="10685" y="254"/>
                    </a:lnTo>
                    <a:lnTo>
                      <a:pt x="10535" y="273"/>
                    </a:lnTo>
                    <a:lnTo>
                      <a:pt x="10375" y="293"/>
                    </a:lnTo>
                    <a:lnTo>
                      <a:pt x="10204" y="310"/>
                    </a:lnTo>
                    <a:lnTo>
                      <a:pt x="10022" y="330"/>
                    </a:lnTo>
                    <a:lnTo>
                      <a:pt x="9832" y="345"/>
                    </a:lnTo>
                    <a:lnTo>
                      <a:pt x="9633" y="361"/>
                    </a:lnTo>
                    <a:lnTo>
                      <a:pt x="9423" y="377"/>
                    </a:lnTo>
                    <a:lnTo>
                      <a:pt x="9206" y="391"/>
                    </a:lnTo>
                    <a:lnTo>
                      <a:pt x="8979" y="405"/>
                    </a:lnTo>
                    <a:lnTo>
                      <a:pt x="8747" y="418"/>
                    </a:lnTo>
                    <a:lnTo>
                      <a:pt x="8505" y="430"/>
                    </a:lnTo>
                    <a:lnTo>
                      <a:pt x="8257" y="441"/>
                    </a:lnTo>
                    <a:lnTo>
                      <a:pt x="8001" y="451"/>
                    </a:lnTo>
                    <a:lnTo>
                      <a:pt x="7740" y="458"/>
                    </a:lnTo>
                    <a:lnTo>
                      <a:pt x="7473" y="467"/>
                    </a:lnTo>
                    <a:lnTo>
                      <a:pt x="7200" y="474"/>
                    </a:lnTo>
                    <a:lnTo>
                      <a:pt x="6921" y="479"/>
                    </a:lnTo>
                    <a:lnTo>
                      <a:pt x="6637" y="483"/>
                    </a:lnTo>
                    <a:lnTo>
                      <a:pt x="6349" y="486"/>
                    </a:lnTo>
                    <a:lnTo>
                      <a:pt x="6056" y="488"/>
                    </a:lnTo>
                    <a:lnTo>
                      <a:pt x="5760" y="488"/>
                    </a:lnTo>
                    <a:lnTo>
                      <a:pt x="5760" y="488"/>
                    </a:lnTo>
                    <a:lnTo>
                      <a:pt x="5464" y="488"/>
                    </a:lnTo>
                    <a:lnTo>
                      <a:pt x="5171" y="486"/>
                    </a:lnTo>
                    <a:lnTo>
                      <a:pt x="4883" y="483"/>
                    </a:lnTo>
                    <a:lnTo>
                      <a:pt x="4599" y="479"/>
                    </a:lnTo>
                    <a:lnTo>
                      <a:pt x="4320" y="474"/>
                    </a:lnTo>
                    <a:lnTo>
                      <a:pt x="4047" y="467"/>
                    </a:lnTo>
                    <a:lnTo>
                      <a:pt x="3780" y="458"/>
                    </a:lnTo>
                    <a:lnTo>
                      <a:pt x="3519" y="451"/>
                    </a:lnTo>
                    <a:lnTo>
                      <a:pt x="3263" y="441"/>
                    </a:lnTo>
                    <a:lnTo>
                      <a:pt x="3015" y="430"/>
                    </a:lnTo>
                    <a:lnTo>
                      <a:pt x="2773" y="418"/>
                    </a:lnTo>
                    <a:lnTo>
                      <a:pt x="2539" y="405"/>
                    </a:lnTo>
                    <a:lnTo>
                      <a:pt x="2314" y="391"/>
                    </a:lnTo>
                    <a:lnTo>
                      <a:pt x="2097" y="377"/>
                    </a:lnTo>
                    <a:lnTo>
                      <a:pt x="1887" y="361"/>
                    </a:lnTo>
                    <a:lnTo>
                      <a:pt x="1688" y="345"/>
                    </a:lnTo>
                    <a:lnTo>
                      <a:pt x="1496" y="330"/>
                    </a:lnTo>
                    <a:lnTo>
                      <a:pt x="1316" y="310"/>
                    </a:lnTo>
                    <a:lnTo>
                      <a:pt x="1145" y="293"/>
                    </a:lnTo>
                    <a:lnTo>
                      <a:pt x="985" y="273"/>
                    </a:lnTo>
                    <a:lnTo>
                      <a:pt x="833" y="254"/>
                    </a:lnTo>
                    <a:lnTo>
                      <a:pt x="696" y="233"/>
                    </a:lnTo>
                    <a:lnTo>
                      <a:pt x="569" y="211"/>
                    </a:lnTo>
                    <a:lnTo>
                      <a:pt x="453" y="190"/>
                    </a:lnTo>
                    <a:lnTo>
                      <a:pt x="351" y="167"/>
                    </a:lnTo>
                    <a:lnTo>
                      <a:pt x="259" y="146"/>
                    </a:lnTo>
                    <a:lnTo>
                      <a:pt x="181" y="122"/>
                    </a:lnTo>
                    <a:lnTo>
                      <a:pt x="148" y="111"/>
                    </a:lnTo>
                    <a:lnTo>
                      <a:pt x="118" y="99"/>
                    </a:lnTo>
                    <a:lnTo>
                      <a:pt x="90" y="86"/>
                    </a:lnTo>
                    <a:lnTo>
                      <a:pt x="67" y="74"/>
                    </a:lnTo>
                    <a:lnTo>
                      <a:pt x="48" y="63"/>
                    </a:lnTo>
                    <a:lnTo>
                      <a:pt x="30" y="51"/>
                    </a:lnTo>
                    <a:lnTo>
                      <a:pt x="18" y="39"/>
                    </a:lnTo>
                    <a:lnTo>
                      <a:pt x="9" y="26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0" y="756"/>
                    </a:lnTo>
                    <a:close/>
                  </a:path>
                </a:pathLst>
              </a:custGeom>
              <a:gradFill flip="none" rotWithShape="1">
                <a:gsLst>
                  <a:gs pos="56000">
                    <a:schemeClr val="bg1">
                      <a:lumMod val="85000"/>
                    </a:schemeClr>
                  </a:gs>
                  <a:gs pos="32000">
                    <a:schemeClr val="bg1">
                      <a:lumMod val="50000"/>
                    </a:schemeClr>
                  </a:gs>
                  <a:gs pos="11000">
                    <a:schemeClr val="tx1">
                      <a:lumMod val="75000"/>
                      <a:lumOff val="25000"/>
                    </a:schemeClr>
                  </a:gs>
                  <a:gs pos="91000">
                    <a:schemeClr val="bg1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3000">
                      <a:schemeClr val="bg1">
                        <a:lumMod val="65000"/>
                      </a:schemeClr>
                    </a:gs>
                    <a:gs pos="8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="" xmlns:a16="http://schemas.microsoft.com/office/drawing/2014/main" id="{5CC1F312-57E0-F04B-8EDC-421124D86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777" y="3129756"/>
                <a:ext cx="3168173" cy="250587"/>
              </a:xfrm>
              <a:custGeom>
                <a:avLst/>
                <a:gdLst/>
                <a:ahLst/>
                <a:cxnLst>
                  <a:cxn ang="0">
                    <a:pos x="11402" y="464"/>
                  </a:cxn>
                  <a:cxn ang="0">
                    <a:pos x="11374" y="497"/>
                  </a:cxn>
                  <a:cxn ang="0">
                    <a:pos x="11314" y="531"/>
                  </a:cxn>
                  <a:cxn ang="0">
                    <a:pos x="11224" y="564"/>
                  </a:cxn>
                  <a:cxn ang="0">
                    <a:pos x="10956" y="628"/>
                  </a:cxn>
                  <a:cxn ang="0">
                    <a:pos x="10577" y="686"/>
                  </a:cxn>
                  <a:cxn ang="0">
                    <a:pos x="10102" y="739"/>
                  </a:cxn>
                  <a:cxn ang="0">
                    <a:pos x="9536" y="786"/>
                  </a:cxn>
                  <a:cxn ang="0">
                    <a:pos x="8889" y="825"/>
                  </a:cxn>
                  <a:cxn ang="0">
                    <a:pos x="8174" y="858"/>
                  </a:cxn>
                  <a:cxn ang="0">
                    <a:pos x="7397" y="883"/>
                  </a:cxn>
                  <a:cxn ang="0">
                    <a:pos x="6571" y="897"/>
                  </a:cxn>
                  <a:cxn ang="0">
                    <a:pos x="5702" y="903"/>
                  </a:cxn>
                  <a:cxn ang="0">
                    <a:pos x="5119" y="901"/>
                  </a:cxn>
                  <a:cxn ang="0">
                    <a:pos x="4277" y="888"/>
                  </a:cxn>
                  <a:cxn ang="0">
                    <a:pos x="3482" y="867"/>
                  </a:cxn>
                  <a:cxn ang="0">
                    <a:pos x="2745" y="837"/>
                  </a:cxn>
                  <a:cxn ang="0">
                    <a:pos x="2076" y="800"/>
                  </a:cxn>
                  <a:cxn ang="0">
                    <a:pos x="1482" y="754"/>
                  </a:cxn>
                  <a:cxn ang="0">
                    <a:pos x="975" y="703"/>
                  </a:cxn>
                  <a:cxn ang="0">
                    <a:pos x="562" y="647"/>
                  </a:cxn>
                  <a:cxn ang="0">
                    <a:pos x="256" y="585"/>
                  </a:cxn>
                  <a:cxn ang="0">
                    <a:pos x="116" y="543"/>
                  </a:cxn>
                  <a:cxn ang="0">
                    <a:pos x="46" y="510"/>
                  </a:cxn>
                  <a:cxn ang="0">
                    <a:pos x="7" y="474"/>
                  </a:cxn>
                  <a:cxn ang="0">
                    <a:pos x="0" y="451"/>
                  </a:cxn>
                  <a:cxn ang="0">
                    <a:pos x="16" y="416"/>
                  </a:cxn>
                  <a:cxn ang="0">
                    <a:pos x="65" y="383"/>
                  </a:cxn>
                  <a:cxn ang="0">
                    <a:pos x="146" y="349"/>
                  </a:cxn>
                  <a:cxn ang="0">
                    <a:pos x="345" y="296"/>
                  </a:cxn>
                  <a:cxn ang="0">
                    <a:pos x="689" y="236"/>
                  </a:cxn>
                  <a:cxn ang="0">
                    <a:pos x="1133" y="182"/>
                  </a:cxn>
                  <a:cxn ang="0">
                    <a:pos x="1671" y="133"/>
                  </a:cxn>
                  <a:cxn ang="0">
                    <a:pos x="2291" y="90"/>
                  </a:cxn>
                  <a:cxn ang="0">
                    <a:pos x="2983" y="55"/>
                  </a:cxn>
                  <a:cxn ang="0">
                    <a:pos x="3741" y="27"/>
                  </a:cxn>
                  <a:cxn ang="0">
                    <a:pos x="4553" y="9"/>
                  </a:cxn>
                  <a:cxn ang="0">
                    <a:pos x="5408" y="0"/>
                  </a:cxn>
                  <a:cxn ang="0">
                    <a:pos x="5994" y="0"/>
                  </a:cxn>
                  <a:cxn ang="0">
                    <a:pos x="6851" y="9"/>
                  </a:cxn>
                  <a:cxn ang="0">
                    <a:pos x="7663" y="27"/>
                  </a:cxn>
                  <a:cxn ang="0">
                    <a:pos x="8419" y="55"/>
                  </a:cxn>
                  <a:cxn ang="0">
                    <a:pos x="9113" y="90"/>
                  </a:cxn>
                  <a:cxn ang="0">
                    <a:pos x="9733" y="133"/>
                  </a:cxn>
                  <a:cxn ang="0">
                    <a:pos x="10271" y="182"/>
                  </a:cxn>
                  <a:cxn ang="0">
                    <a:pos x="10715" y="236"/>
                  </a:cxn>
                  <a:cxn ang="0">
                    <a:pos x="11059" y="296"/>
                  </a:cxn>
                  <a:cxn ang="0">
                    <a:pos x="11258" y="349"/>
                  </a:cxn>
                  <a:cxn ang="0">
                    <a:pos x="11339" y="383"/>
                  </a:cxn>
                  <a:cxn ang="0">
                    <a:pos x="11388" y="416"/>
                  </a:cxn>
                  <a:cxn ang="0">
                    <a:pos x="11404" y="451"/>
                  </a:cxn>
                </a:cxnLst>
                <a:rect l="0" t="0" r="r" b="b"/>
                <a:pathLst>
                  <a:path w="11404" h="903">
                    <a:moveTo>
                      <a:pt x="11404" y="451"/>
                    </a:moveTo>
                    <a:lnTo>
                      <a:pt x="11404" y="451"/>
                    </a:lnTo>
                    <a:lnTo>
                      <a:pt x="11402" y="464"/>
                    </a:lnTo>
                    <a:lnTo>
                      <a:pt x="11397" y="474"/>
                    </a:lnTo>
                    <a:lnTo>
                      <a:pt x="11388" y="487"/>
                    </a:lnTo>
                    <a:lnTo>
                      <a:pt x="11374" y="497"/>
                    </a:lnTo>
                    <a:lnTo>
                      <a:pt x="11358" y="510"/>
                    </a:lnTo>
                    <a:lnTo>
                      <a:pt x="11339" y="520"/>
                    </a:lnTo>
                    <a:lnTo>
                      <a:pt x="11314" y="531"/>
                    </a:lnTo>
                    <a:lnTo>
                      <a:pt x="11288" y="543"/>
                    </a:lnTo>
                    <a:lnTo>
                      <a:pt x="11258" y="554"/>
                    </a:lnTo>
                    <a:lnTo>
                      <a:pt x="11224" y="564"/>
                    </a:lnTo>
                    <a:lnTo>
                      <a:pt x="11147" y="585"/>
                    </a:lnTo>
                    <a:lnTo>
                      <a:pt x="11059" y="606"/>
                    </a:lnTo>
                    <a:lnTo>
                      <a:pt x="10956" y="628"/>
                    </a:lnTo>
                    <a:lnTo>
                      <a:pt x="10842" y="647"/>
                    </a:lnTo>
                    <a:lnTo>
                      <a:pt x="10715" y="666"/>
                    </a:lnTo>
                    <a:lnTo>
                      <a:pt x="10577" y="686"/>
                    </a:lnTo>
                    <a:lnTo>
                      <a:pt x="10429" y="703"/>
                    </a:lnTo>
                    <a:lnTo>
                      <a:pt x="10271" y="721"/>
                    </a:lnTo>
                    <a:lnTo>
                      <a:pt x="10102" y="739"/>
                    </a:lnTo>
                    <a:lnTo>
                      <a:pt x="9922" y="754"/>
                    </a:lnTo>
                    <a:lnTo>
                      <a:pt x="9733" y="770"/>
                    </a:lnTo>
                    <a:lnTo>
                      <a:pt x="9536" y="786"/>
                    </a:lnTo>
                    <a:lnTo>
                      <a:pt x="9328" y="800"/>
                    </a:lnTo>
                    <a:lnTo>
                      <a:pt x="9113" y="813"/>
                    </a:lnTo>
                    <a:lnTo>
                      <a:pt x="8889" y="825"/>
                    </a:lnTo>
                    <a:lnTo>
                      <a:pt x="8659" y="837"/>
                    </a:lnTo>
                    <a:lnTo>
                      <a:pt x="8419" y="848"/>
                    </a:lnTo>
                    <a:lnTo>
                      <a:pt x="8174" y="858"/>
                    </a:lnTo>
                    <a:lnTo>
                      <a:pt x="7922" y="867"/>
                    </a:lnTo>
                    <a:lnTo>
                      <a:pt x="7663" y="876"/>
                    </a:lnTo>
                    <a:lnTo>
                      <a:pt x="7397" y="883"/>
                    </a:lnTo>
                    <a:lnTo>
                      <a:pt x="7127" y="888"/>
                    </a:lnTo>
                    <a:lnTo>
                      <a:pt x="6851" y="894"/>
                    </a:lnTo>
                    <a:lnTo>
                      <a:pt x="6571" y="897"/>
                    </a:lnTo>
                    <a:lnTo>
                      <a:pt x="6285" y="901"/>
                    </a:lnTo>
                    <a:lnTo>
                      <a:pt x="5994" y="903"/>
                    </a:lnTo>
                    <a:lnTo>
                      <a:pt x="5702" y="903"/>
                    </a:lnTo>
                    <a:lnTo>
                      <a:pt x="5702" y="903"/>
                    </a:lnTo>
                    <a:lnTo>
                      <a:pt x="5408" y="903"/>
                    </a:lnTo>
                    <a:lnTo>
                      <a:pt x="5119" y="901"/>
                    </a:lnTo>
                    <a:lnTo>
                      <a:pt x="4833" y="897"/>
                    </a:lnTo>
                    <a:lnTo>
                      <a:pt x="4553" y="894"/>
                    </a:lnTo>
                    <a:lnTo>
                      <a:pt x="4277" y="888"/>
                    </a:lnTo>
                    <a:lnTo>
                      <a:pt x="4007" y="883"/>
                    </a:lnTo>
                    <a:lnTo>
                      <a:pt x="3741" y="876"/>
                    </a:lnTo>
                    <a:lnTo>
                      <a:pt x="3482" y="867"/>
                    </a:lnTo>
                    <a:lnTo>
                      <a:pt x="3230" y="858"/>
                    </a:lnTo>
                    <a:lnTo>
                      <a:pt x="2983" y="848"/>
                    </a:lnTo>
                    <a:lnTo>
                      <a:pt x="2745" y="837"/>
                    </a:lnTo>
                    <a:lnTo>
                      <a:pt x="2515" y="825"/>
                    </a:lnTo>
                    <a:lnTo>
                      <a:pt x="2291" y="813"/>
                    </a:lnTo>
                    <a:lnTo>
                      <a:pt x="2076" y="800"/>
                    </a:lnTo>
                    <a:lnTo>
                      <a:pt x="1868" y="786"/>
                    </a:lnTo>
                    <a:lnTo>
                      <a:pt x="1671" y="770"/>
                    </a:lnTo>
                    <a:lnTo>
                      <a:pt x="1482" y="754"/>
                    </a:lnTo>
                    <a:lnTo>
                      <a:pt x="1302" y="739"/>
                    </a:lnTo>
                    <a:lnTo>
                      <a:pt x="1133" y="721"/>
                    </a:lnTo>
                    <a:lnTo>
                      <a:pt x="975" y="703"/>
                    </a:lnTo>
                    <a:lnTo>
                      <a:pt x="825" y="686"/>
                    </a:lnTo>
                    <a:lnTo>
                      <a:pt x="689" y="666"/>
                    </a:lnTo>
                    <a:lnTo>
                      <a:pt x="562" y="647"/>
                    </a:lnTo>
                    <a:lnTo>
                      <a:pt x="448" y="628"/>
                    </a:lnTo>
                    <a:lnTo>
                      <a:pt x="345" y="606"/>
                    </a:lnTo>
                    <a:lnTo>
                      <a:pt x="256" y="585"/>
                    </a:lnTo>
                    <a:lnTo>
                      <a:pt x="180" y="564"/>
                    </a:lnTo>
                    <a:lnTo>
                      <a:pt x="146" y="554"/>
                    </a:lnTo>
                    <a:lnTo>
                      <a:pt x="116" y="543"/>
                    </a:lnTo>
                    <a:lnTo>
                      <a:pt x="88" y="531"/>
                    </a:lnTo>
                    <a:lnTo>
                      <a:pt x="65" y="520"/>
                    </a:lnTo>
                    <a:lnTo>
                      <a:pt x="46" y="510"/>
                    </a:lnTo>
                    <a:lnTo>
                      <a:pt x="30" y="497"/>
                    </a:lnTo>
                    <a:lnTo>
                      <a:pt x="16" y="487"/>
                    </a:lnTo>
                    <a:lnTo>
                      <a:pt x="7" y="474"/>
                    </a:lnTo>
                    <a:lnTo>
                      <a:pt x="2" y="464"/>
                    </a:lnTo>
                    <a:lnTo>
                      <a:pt x="0" y="451"/>
                    </a:lnTo>
                    <a:lnTo>
                      <a:pt x="0" y="451"/>
                    </a:lnTo>
                    <a:lnTo>
                      <a:pt x="2" y="439"/>
                    </a:lnTo>
                    <a:lnTo>
                      <a:pt x="7" y="429"/>
                    </a:lnTo>
                    <a:lnTo>
                      <a:pt x="16" y="416"/>
                    </a:lnTo>
                    <a:lnTo>
                      <a:pt x="30" y="406"/>
                    </a:lnTo>
                    <a:lnTo>
                      <a:pt x="46" y="393"/>
                    </a:lnTo>
                    <a:lnTo>
                      <a:pt x="65" y="383"/>
                    </a:lnTo>
                    <a:lnTo>
                      <a:pt x="88" y="372"/>
                    </a:lnTo>
                    <a:lnTo>
                      <a:pt x="116" y="360"/>
                    </a:lnTo>
                    <a:lnTo>
                      <a:pt x="146" y="349"/>
                    </a:lnTo>
                    <a:lnTo>
                      <a:pt x="180" y="339"/>
                    </a:lnTo>
                    <a:lnTo>
                      <a:pt x="256" y="318"/>
                    </a:lnTo>
                    <a:lnTo>
                      <a:pt x="345" y="296"/>
                    </a:lnTo>
                    <a:lnTo>
                      <a:pt x="448" y="275"/>
                    </a:lnTo>
                    <a:lnTo>
                      <a:pt x="562" y="256"/>
                    </a:lnTo>
                    <a:lnTo>
                      <a:pt x="689" y="236"/>
                    </a:lnTo>
                    <a:lnTo>
                      <a:pt x="825" y="217"/>
                    </a:lnTo>
                    <a:lnTo>
                      <a:pt x="975" y="199"/>
                    </a:lnTo>
                    <a:lnTo>
                      <a:pt x="1133" y="182"/>
                    </a:lnTo>
                    <a:lnTo>
                      <a:pt x="1302" y="164"/>
                    </a:lnTo>
                    <a:lnTo>
                      <a:pt x="1482" y="148"/>
                    </a:lnTo>
                    <a:lnTo>
                      <a:pt x="1671" y="133"/>
                    </a:lnTo>
                    <a:lnTo>
                      <a:pt x="1868" y="117"/>
                    </a:lnTo>
                    <a:lnTo>
                      <a:pt x="2076" y="103"/>
                    </a:lnTo>
                    <a:lnTo>
                      <a:pt x="2291" y="90"/>
                    </a:lnTo>
                    <a:lnTo>
                      <a:pt x="2515" y="76"/>
                    </a:lnTo>
                    <a:lnTo>
                      <a:pt x="2745" y="66"/>
                    </a:lnTo>
                    <a:lnTo>
                      <a:pt x="2983" y="55"/>
                    </a:lnTo>
                    <a:lnTo>
                      <a:pt x="3230" y="44"/>
                    </a:lnTo>
                    <a:lnTo>
                      <a:pt x="3482" y="36"/>
                    </a:lnTo>
                    <a:lnTo>
                      <a:pt x="3741" y="27"/>
                    </a:lnTo>
                    <a:lnTo>
                      <a:pt x="4007" y="20"/>
                    </a:lnTo>
                    <a:lnTo>
                      <a:pt x="4277" y="14"/>
                    </a:lnTo>
                    <a:lnTo>
                      <a:pt x="4553" y="9"/>
                    </a:lnTo>
                    <a:lnTo>
                      <a:pt x="4833" y="6"/>
                    </a:lnTo>
                    <a:lnTo>
                      <a:pt x="5119" y="2"/>
                    </a:lnTo>
                    <a:lnTo>
                      <a:pt x="5408" y="0"/>
                    </a:lnTo>
                    <a:lnTo>
                      <a:pt x="5702" y="0"/>
                    </a:lnTo>
                    <a:lnTo>
                      <a:pt x="5702" y="0"/>
                    </a:lnTo>
                    <a:lnTo>
                      <a:pt x="5994" y="0"/>
                    </a:lnTo>
                    <a:lnTo>
                      <a:pt x="6285" y="2"/>
                    </a:lnTo>
                    <a:lnTo>
                      <a:pt x="6571" y="6"/>
                    </a:lnTo>
                    <a:lnTo>
                      <a:pt x="6851" y="9"/>
                    </a:lnTo>
                    <a:lnTo>
                      <a:pt x="7127" y="14"/>
                    </a:lnTo>
                    <a:lnTo>
                      <a:pt x="7397" y="20"/>
                    </a:lnTo>
                    <a:lnTo>
                      <a:pt x="7663" y="27"/>
                    </a:lnTo>
                    <a:lnTo>
                      <a:pt x="7922" y="36"/>
                    </a:lnTo>
                    <a:lnTo>
                      <a:pt x="8174" y="44"/>
                    </a:lnTo>
                    <a:lnTo>
                      <a:pt x="8419" y="55"/>
                    </a:lnTo>
                    <a:lnTo>
                      <a:pt x="8659" y="66"/>
                    </a:lnTo>
                    <a:lnTo>
                      <a:pt x="8889" y="76"/>
                    </a:lnTo>
                    <a:lnTo>
                      <a:pt x="9113" y="90"/>
                    </a:lnTo>
                    <a:lnTo>
                      <a:pt x="9328" y="103"/>
                    </a:lnTo>
                    <a:lnTo>
                      <a:pt x="9536" y="117"/>
                    </a:lnTo>
                    <a:lnTo>
                      <a:pt x="9733" y="133"/>
                    </a:lnTo>
                    <a:lnTo>
                      <a:pt x="9922" y="148"/>
                    </a:lnTo>
                    <a:lnTo>
                      <a:pt x="10102" y="164"/>
                    </a:lnTo>
                    <a:lnTo>
                      <a:pt x="10271" y="182"/>
                    </a:lnTo>
                    <a:lnTo>
                      <a:pt x="10429" y="199"/>
                    </a:lnTo>
                    <a:lnTo>
                      <a:pt x="10577" y="217"/>
                    </a:lnTo>
                    <a:lnTo>
                      <a:pt x="10715" y="236"/>
                    </a:lnTo>
                    <a:lnTo>
                      <a:pt x="10842" y="256"/>
                    </a:lnTo>
                    <a:lnTo>
                      <a:pt x="10956" y="275"/>
                    </a:lnTo>
                    <a:lnTo>
                      <a:pt x="11059" y="296"/>
                    </a:lnTo>
                    <a:lnTo>
                      <a:pt x="11147" y="318"/>
                    </a:lnTo>
                    <a:lnTo>
                      <a:pt x="11224" y="339"/>
                    </a:lnTo>
                    <a:lnTo>
                      <a:pt x="11258" y="349"/>
                    </a:lnTo>
                    <a:lnTo>
                      <a:pt x="11288" y="360"/>
                    </a:lnTo>
                    <a:lnTo>
                      <a:pt x="11314" y="372"/>
                    </a:lnTo>
                    <a:lnTo>
                      <a:pt x="11339" y="383"/>
                    </a:lnTo>
                    <a:lnTo>
                      <a:pt x="11358" y="393"/>
                    </a:lnTo>
                    <a:lnTo>
                      <a:pt x="11374" y="406"/>
                    </a:lnTo>
                    <a:lnTo>
                      <a:pt x="11388" y="416"/>
                    </a:lnTo>
                    <a:lnTo>
                      <a:pt x="11397" y="429"/>
                    </a:lnTo>
                    <a:lnTo>
                      <a:pt x="11402" y="439"/>
                    </a:lnTo>
                    <a:lnTo>
                      <a:pt x="11404" y="451"/>
                    </a:lnTo>
                    <a:lnTo>
                      <a:pt x="11404" y="451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50000"/>
                    </a:schemeClr>
                  </a:gs>
                  <a:gs pos="35000">
                    <a:schemeClr val="bg1">
                      <a:lumMod val="65000"/>
                    </a:schemeClr>
                  </a:gs>
                  <a:gs pos="99000">
                    <a:schemeClr val="bg1">
                      <a:lumMod val="75000"/>
                    </a:schemeClr>
                  </a:gs>
                  <a:gs pos="65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</a:gradFill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3000">
                      <a:schemeClr val="bg1">
                        <a:lumMod val="65000"/>
                      </a:schemeClr>
                    </a:gs>
                    <a:gs pos="8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</p:grpSp>
      </p:grpSp>
      <p:grpSp>
        <p:nvGrpSpPr>
          <p:cNvPr id="14" name="Group 103">
            <a:extLst>
              <a:ext uri="{FF2B5EF4-FFF2-40B4-BE49-F238E27FC236}">
                <a16:creationId xmlns="" xmlns:a16="http://schemas.microsoft.com/office/drawing/2014/main" id="{34E8053C-64A9-3448-8C52-706E0C66B00F}"/>
              </a:ext>
            </a:extLst>
          </p:cNvPr>
          <p:cNvGrpSpPr/>
          <p:nvPr userDrawn="1"/>
        </p:nvGrpSpPr>
        <p:grpSpPr>
          <a:xfrm>
            <a:off x="570445" y="1921088"/>
            <a:ext cx="2893049" cy="1929200"/>
            <a:chOff x="125664" y="3124200"/>
            <a:chExt cx="3200400" cy="1600200"/>
          </a:xfrm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62B67AD7-7A6D-3543-9FB1-A81B0A9C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0" y="3505200"/>
              <a:ext cx="396240" cy="1219200"/>
            </a:xfrm>
            <a:custGeom>
              <a:avLst/>
              <a:gdLst/>
              <a:ahLst/>
              <a:cxnLst>
                <a:cxn ang="0">
                  <a:pos x="1404" y="3824"/>
                </a:cxn>
                <a:cxn ang="0">
                  <a:pos x="1403" y="3859"/>
                </a:cxn>
                <a:cxn ang="0">
                  <a:pos x="1396" y="3926"/>
                </a:cxn>
                <a:cxn ang="0">
                  <a:pos x="1382" y="3986"/>
                </a:cxn>
                <a:cxn ang="0">
                  <a:pos x="1361" y="4040"/>
                </a:cxn>
                <a:cxn ang="0">
                  <a:pos x="1335" y="4088"/>
                </a:cxn>
                <a:cxn ang="0">
                  <a:pos x="1302" y="4132"/>
                </a:cxn>
                <a:cxn ang="0">
                  <a:pos x="1264" y="4169"/>
                </a:cxn>
                <a:cxn ang="0">
                  <a:pos x="1222" y="4203"/>
                </a:cxn>
                <a:cxn ang="0">
                  <a:pos x="1174" y="4232"/>
                </a:cxn>
                <a:cxn ang="0">
                  <a:pos x="1122" y="4256"/>
                </a:cxn>
                <a:cxn ang="0">
                  <a:pos x="1066" y="4275"/>
                </a:cxn>
                <a:cxn ang="0">
                  <a:pos x="1007" y="4291"/>
                </a:cxn>
                <a:cxn ang="0">
                  <a:pos x="943" y="4303"/>
                </a:cxn>
                <a:cxn ang="0">
                  <a:pos x="878" y="4311"/>
                </a:cxn>
                <a:cxn ang="0">
                  <a:pos x="809" y="4318"/>
                </a:cxn>
                <a:cxn ang="0">
                  <a:pos x="738" y="4320"/>
                </a:cxn>
                <a:cxn ang="0">
                  <a:pos x="702" y="4320"/>
                </a:cxn>
                <a:cxn ang="0">
                  <a:pos x="666" y="4320"/>
                </a:cxn>
                <a:cxn ang="0">
                  <a:pos x="595" y="4318"/>
                </a:cxn>
                <a:cxn ang="0">
                  <a:pos x="526" y="4311"/>
                </a:cxn>
                <a:cxn ang="0">
                  <a:pos x="461" y="4303"/>
                </a:cxn>
                <a:cxn ang="0">
                  <a:pos x="397" y="4291"/>
                </a:cxn>
                <a:cxn ang="0">
                  <a:pos x="337" y="4275"/>
                </a:cxn>
                <a:cxn ang="0">
                  <a:pos x="282" y="4256"/>
                </a:cxn>
                <a:cxn ang="0">
                  <a:pos x="229" y="4232"/>
                </a:cxn>
                <a:cxn ang="0">
                  <a:pos x="182" y="4203"/>
                </a:cxn>
                <a:cxn ang="0">
                  <a:pos x="140" y="4169"/>
                </a:cxn>
                <a:cxn ang="0">
                  <a:pos x="102" y="4132"/>
                </a:cxn>
                <a:cxn ang="0">
                  <a:pos x="69" y="4088"/>
                </a:cxn>
                <a:cxn ang="0">
                  <a:pos x="43" y="4040"/>
                </a:cxn>
                <a:cxn ang="0">
                  <a:pos x="22" y="3986"/>
                </a:cxn>
                <a:cxn ang="0">
                  <a:pos x="8" y="3926"/>
                </a:cxn>
                <a:cxn ang="0">
                  <a:pos x="1" y="3859"/>
                </a:cxn>
                <a:cxn ang="0">
                  <a:pos x="0" y="0"/>
                </a:cxn>
              </a:cxnLst>
              <a:rect l="0" t="0" r="r" b="b"/>
              <a:pathLst>
                <a:path w="1404" h="4320">
                  <a:moveTo>
                    <a:pt x="1404" y="0"/>
                  </a:moveTo>
                  <a:lnTo>
                    <a:pt x="1404" y="3824"/>
                  </a:lnTo>
                  <a:lnTo>
                    <a:pt x="1404" y="3824"/>
                  </a:lnTo>
                  <a:lnTo>
                    <a:pt x="1403" y="3859"/>
                  </a:lnTo>
                  <a:lnTo>
                    <a:pt x="1401" y="3893"/>
                  </a:lnTo>
                  <a:lnTo>
                    <a:pt x="1396" y="3926"/>
                  </a:lnTo>
                  <a:lnTo>
                    <a:pt x="1390" y="3956"/>
                  </a:lnTo>
                  <a:lnTo>
                    <a:pt x="1382" y="3986"/>
                  </a:lnTo>
                  <a:lnTo>
                    <a:pt x="1372" y="4013"/>
                  </a:lnTo>
                  <a:lnTo>
                    <a:pt x="1361" y="4040"/>
                  </a:lnTo>
                  <a:lnTo>
                    <a:pt x="1349" y="4065"/>
                  </a:lnTo>
                  <a:lnTo>
                    <a:pt x="1335" y="4088"/>
                  </a:lnTo>
                  <a:lnTo>
                    <a:pt x="1319" y="4110"/>
                  </a:lnTo>
                  <a:lnTo>
                    <a:pt x="1302" y="4132"/>
                  </a:lnTo>
                  <a:lnTo>
                    <a:pt x="1284" y="4152"/>
                  </a:lnTo>
                  <a:lnTo>
                    <a:pt x="1264" y="4169"/>
                  </a:lnTo>
                  <a:lnTo>
                    <a:pt x="1244" y="4187"/>
                  </a:lnTo>
                  <a:lnTo>
                    <a:pt x="1222" y="4203"/>
                  </a:lnTo>
                  <a:lnTo>
                    <a:pt x="1199" y="4217"/>
                  </a:lnTo>
                  <a:lnTo>
                    <a:pt x="1174" y="4232"/>
                  </a:lnTo>
                  <a:lnTo>
                    <a:pt x="1149" y="4244"/>
                  </a:lnTo>
                  <a:lnTo>
                    <a:pt x="1122" y="4256"/>
                  </a:lnTo>
                  <a:lnTo>
                    <a:pt x="1095" y="4265"/>
                  </a:lnTo>
                  <a:lnTo>
                    <a:pt x="1066" y="4275"/>
                  </a:lnTo>
                  <a:lnTo>
                    <a:pt x="1037" y="4283"/>
                  </a:lnTo>
                  <a:lnTo>
                    <a:pt x="1007" y="4291"/>
                  </a:lnTo>
                  <a:lnTo>
                    <a:pt x="975" y="4297"/>
                  </a:lnTo>
                  <a:lnTo>
                    <a:pt x="943" y="4303"/>
                  </a:lnTo>
                  <a:lnTo>
                    <a:pt x="911" y="4308"/>
                  </a:lnTo>
                  <a:lnTo>
                    <a:pt x="878" y="4311"/>
                  </a:lnTo>
                  <a:lnTo>
                    <a:pt x="844" y="4315"/>
                  </a:lnTo>
                  <a:lnTo>
                    <a:pt x="809" y="4318"/>
                  </a:lnTo>
                  <a:lnTo>
                    <a:pt x="774" y="4319"/>
                  </a:lnTo>
                  <a:lnTo>
                    <a:pt x="738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702" y="4320"/>
                  </a:lnTo>
                  <a:lnTo>
                    <a:pt x="666" y="4320"/>
                  </a:lnTo>
                  <a:lnTo>
                    <a:pt x="630" y="4319"/>
                  </a:lnTo>
                  <a:lnTo>
                    <a:pt x="595" y="4318"/>
                  </a:lnTo>
                  <a:lnTo>
                    <a:pt x="560" y="4315"/>
                  </a:lnTo>
                  <a:lnTo>
                    <a:pt x="526" y="4311"/>
                  </a:lnTo>
                  <a:lnTo>
                    <a:pt x="493" y="4308"/>
                  </a:lnTo>
                  <a:lnTo>
                    <a:pt x="461" y="4303"/>
                  </a:lnTo>
                  <a:lnTo>
                    <a:pt x="429" y="4297"/>
                  </a:lnTo>
                  <a:lnTo>
                    <a:pt x="397" y="4291"/>
                  </a:lnTo>
                  <a:lnTo>
                    <a:pt x="367" y="4283"/>
                  </a:lnTo>
                  <a:lnTo>
                    <a:pt x="337" y="4275"/>
                  </a:lnTo>
                  <a:lnTo>
                    <a:pt x="309" y="4265"/>
                  </a:lnTo>
                  <a:lnTo>
                    <a:pt x="282" y="4256"/>
                  </a:lnTo>
                  <a:lnTo>
                    <a:pt x="255" y="4244"/>
                  </a:lnTo>
                  <a:lnTo>
                    <a:pt x="229" y="4232"/>
                  </a:lnTo>
                  <a:lnTo>
                    <a:pt x="205" y="4217"/>
                  </a:lnTo>
                  <a:lnTo>
                    <a:pt x="182" y="4203"/>
                  </a:lnTo>
                  <a:lnTo>
                    <a:pt x="160" y="4187"/>
                  </a:lnTo>
                  <a:lnTo>
                    <a:pt x="140" y="4169"/>
                  </a:lnTo>
                  <a:lnTo>
                    <a:pt x="120" y="4152"/>
                  </a:lnTo>
                  <a:lnTo>
                    <a:pt x="102" y="4132"/>
                  </a:lnTo>
                  <a:lnTo>
                    <a:pt x="84" y="4110"/>
                  </a:lnTo>
                  <a:lnTo>
                    <a:pt x="69" y="4088"/>
                  </a:lnTo>
                  <a:lnTo>
                    <a:pt x="55" y="4065"/>
                  </a:lnTo>
                  <a:lnTo>
                    <a:pt x="43" y="4040"/>
                  </a:lnTo>
                  <a:lnTo>
                    <a:pt x="32" y="4013"/>
                  </a:lnTo>
                  <a:lnTo>
                    <a:pt x="22" y="3986"/>
                  </a:lnTo>
                  <a:lnTo>
                    <a:pt x="14" y="3956"/>
                  </a:lnTo>
                  <a:lnTo>
                    <a:pt x="8" y="3926"/>
                  </a:lnTo>
                  <a:lnTo>
                    <a:pt x="3" y="3893"/>
                  </a:lnTo>
                  <a:lnTo>
                    <a:pt x="1" y="3859"/>
                  </a:lnTo>
                  <a:lnTo>
                    <a:pt x="0" y="3824"/>
                  </a:lnTo>
                  <a:lnTo>
                    <a:pt x="0" y="0"/>
                  </a:lnTo>
                  <a:lnTo>
                    <a:pt x="14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grpSp>
          <p:nvGrpSpPr>
            <p:cNvPr id="16" name="Group 90">
              <a:extLst>
                <a:ext uri="{FF2B5EF4-FFF2-40B4-BE49-F238E27FC236}">
                  <a16:creationId xmlns="" xmlns:a16="http://schemas.microsoft.com/office/drawing/2014/main" id="{E9C15326-C74C-EE4E-BB23-49A5C400AEE1}"/>
                </a:ext>
              </a:extLst>
            </p:cNvPr>
            <p:cNvGrpSpPr/>
            <p:nvPr/>
          </p:nvGrpSpPr>
          <p:grpSpPr>
            <a:xfrm>
              <a:off x="125664" y="3124200"/>
              <a:ext cx="3200400" cy="480337"/>
              <a:chOff x="125664" y="3124200"/>
              <a:chExt cx="3200400" cy="480337"/>
            </a:xfrm>
          </p:grpSpPr>
          <p:sp>
            <p:nvSpPr>
              <p:cNvPr id="17" name="Freeform 5">
                <a:extLst>
                  <a:ext uri="{FF2B5EF4-FFF2-40B4-BE49-F238E27FC236}">
                    <a16:creationId xmlns="" xmlns:a16="http://schemas.microsoft.com/office/drawing/2014/main" id="{6A123291-8B92-BC46-8CA0-2B8681E7E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64" y="3124200"/>
                <a:ext cx="3200400" cy="271144"/>
              </a:xfrm>
              <a:custGeom>
                <a:avLst/>
                <a:gdLst/>
                <a:ahLst/>
                <a:cxnLst>
                  <a:cxn ang="0">
                    <a:pos x="11518" y="500"/>
                  </a:cxn>
                  <a:cxn ang="0">
                    <a:pos x="11490" y="539"/>
                  </a:cxn>
                  <a:cxn ang="0">
                    <a:pos x="11430" y="574"/>
                  </a:cxn>
                  <a:cxn ang="0">
                    <a:pos x="11339" y="610"/>
                  </a:cxn>
                  <a:cxn ang="0">
                    <a:pos x="11067" y="678"/>
                  </a:cxn>
                  <a:cxn ang="0">
                    <a:pos x="10685" y="742"/>
                  </a:cxn>
                  <a:cxn ang="0">
                    <a:pos x="10204" y="798"/>
                  </a:cxn>
                  <a:cxn ang="0">
                    <a:pos x="9633" y="849"/>
                  </a:cxn>
                  <a:cxn ang="0">
                    <a:pos x="8979" y="893"/>
                  </a:cxn>
                  <a:cxn ang="0">
                    <a:pos x="8257" y="929"/>
                  </a:cxn>
                  <a:cxn ang="0">
                    <a:pos x="7473" y="955"/>
                  </a:cxn>
                  <a:cxn ang="0">
                    <a:pos x="6637" y="971"/>
                  </a:cxn>
                  <a:cxn ang="0">
                    <a:pos x="5760" y="976"/>
                  </a:cxn>
                  <a:cxn ang="0">
                    <a:pos x="5171" y="974"/>
                  </a:cxn>
                  <a:cxn ang="0">
                    <a:pos x="4320" y="962"/>
                  </a:cxn>
                  <a:cxn ang="0">
                    <a:pos x="3519" y="939"/>
                  </a:cxn>
                  <a:cxn ang="0">
                    <a:pos x="2773" y="906"/>
                  </a:cxn>
                  <a:cxn ang="0">
                    <a:pos x="2097" y="865"/>
                  </a:cxn>
                  <a:cxn ang="0">
                    <a:pos x="1496" y="818"/>
                  </a:cxn>
                  <a:cxn ang="0">
                    <a:pos x="985" y="761"/>
                  </a:cxn>
                  <a:cxn ang="0">
                    <a:pos x="569" y="699"/>
                  </a:cxn>
                  <a:cxn ang="0">
                    <a:pos x="259" y="634"/>
                  </a:cxn>
                  <a:cxn ang="0">
                    <a:pos x="118" y="587"/>
                  </a:cxn>
                  <a:cxn ang="0">
                    <a:pos x="48" y="551"/>
                  </a:cxn>
                  <a:cxn ang="0">
                    <a:pos x="9" y="514"/>
                  </a:cxn>
                  <a:cxn ang="0">
                    <a:pos x="0" y="488"/>
                  </a:cxn>
                  <a:cxn ang="0">
                    <a:pos x="18" y="451"/>
                  </a:cxn>
                  <a:cxn ang="0">
                    <a:pos x="67" y="414"/>
                  </a:cxn>
                  <a:cxn ang="0">
                    <a:pos x="148" y="379"/>
                  </a:cxn>
                  <a:cxn ang="0">
                    <a:pos x="351" y="321"/>
                  </a:cxn>
                  <a:cxn ang="0">
                    <a:pos x="696" y="255"/>
                  </a:cxn>
                  <a:cxn ang="0">
                    <a:pos x="1145" y="197"/>
                  </a:cxn>
                  <a:cxn ang="0">
                    <a:pos x="1688" y="143"/>
                  </a:cxn>
                  <a:cxn ang="0">
                    <a:pos x="2314" y="97"/>
                  </a:cxn>
                  <a:cxn ang="0">
                    <a:pos x="3015" y="60"/>
                  </a:cxn>
                  <a:cxn ang="0">
                    <a:pos x="3780" y="30"/>
                  </a:cxn>
                  <a:cxn ang="0">
                    <a:pos x="4599" y="11"/>
                  </a:cxn>
                  <a:cxn ang="0">
                    <a:pos x="5464" y="2"/>
                  </a:cxn>
                  <a:cxn ang="0">
                    <a:pos x="6056" y="2"/>
                  </a:cxn>
                  <a:cxn ang="0">
                    <a:pos x="6921" y="11"/>
                  </a:cxn>
                  <a:cxn ang="0">
                    <a:pos x="7740" y="30"/>
                  </a:cxn>
                  <a:cxn ang="0">
                    <a:pos x="8505" y="60"/>
                  </a:cxn>
                  <a:cxn ang="0">
                    <a:pos x="9206" y="97"/>
                  </a:cxn>
                  <a:cxn ang="0">
                    <a:pos x="9832" y="143"/>
                  </a:cxn>
                  <a:cxn ang="0">
                    <a:pos x="10375" y="197"/>
                  </a:cxn>
                  <a:cxn ang="0">
                    <a:pos x="10824" y="255"/>
                  </a:cxn>
                  <a:cxn ang="0">
                    <a:pos x="11169" y="321"/>
                  </a:cxn>
                  <a:cxn ang="0">
                    <a:pos x="11372" y="379"/>
                  </a:cxn>
                  <a:cxn ang="0">
                    <a:pos x="11453" y="414"/>
                  </a:cxn>
                  <a:cxn ang="0">
                    <a:pos x="11502" y="451"/>
                  </a:cxn>
                  <a:cxn ang="0">
                    <a:pos x="11520" y="488"/>
                  </a:cxn>
                </a:cxnLst>
                <a:rect l="0" t="0" r="r" b="b"/>
                <a:pathLst>
                  <a:path w="11520" h="976">
                    <a:moveTo>
                      <a:pt x="11520" y="488"/>
                    </a:moveTo>
                    <a:lnTo>
                      <a:pt x="11520" y="488"/>
                    </a:lnTo>
                    <a:lnTo>
                      <a:pt x="11518" y="500"/>
                    </a:lnTo>
                    <a:lnTo>
                      <a:pt x="11511" y="514"/>
                    </a:lnTo>
                    <a:lnTo>
                      <a:pt x="11502" y="527"/>
                    </a:lnTo>
                    <a:lnTo>
                      <a:pt x="11490" y="539"/>
                    </a:lnTo>
                    <a:lnTo>
                      <a:pt x="11472" y="551"/>
                    </a:lnTo>
                    <a:lnTo>
                      <a:pt x="11453" y="562"/>
                    </a:lnTo>
                    <a:lnTo>
                      <a:pt x="11430" y="574"/>
                    </a:lnTo>
                    <a:lnTo>
                      <a:pt x="11402" y="587"/>
                    </a:lnTo>
                    <a:lnTo>
                      <a:pt x="11372" y="599"/>
                    </a:lnTo>
                    <a:lnTo>
                      <a:pt x="11339" y="610"/>
                    </a:lnTo>
                    <a:lnTo>
                      <a:pt x="11261" y="634"/>
                    </a:lnTo>
                    <a:lnTo>
                      <a:pt x="11169" y="655"/>
                    </a:lnTo>
                    <a:lnTo>
                      <a:pt x="11067" y="678"/>
                    </a:lnTo>
                    <a:lnTo>
                      <a:pt x="10951" y="699"/>
                    </a:lnTo>
                    <a:lnTo>
                      <a:pt x="10824" y="721"/>
                    </a:lnTo>
                    <a:lnTo>
                      <a:pt x="10685" y="742"/>
                    </a:lnTo>
                    <a:lnTo>
                      <a:pt x="10535" y="761"/>
                    </a:lnTo>
                    <a:lnTo>
                      <a:pt x="10375" y="781"/>
                    </a:lnTo>
                    <a:lnTo>
                      <a:pt x="10204" y="798"/>
                    </a:lnTo>
                    <a:lnTo>
                      <a:pt x="10022" y="818"/>
                    </a:lnTo>
                    <a:lnTo>
                      <a:pt x="9832" y="833"/>
                    </a:lnTo>
                    <a:lnTo>
                      <a:pt x="9633" y="849"/>
                    </a:lnTo>
                    <a:lnTo>
                      <a:pt x="9423" y="865"/>
                    </a:lnTo>
                    <a:lnTo>
                      <a:pt x="9206" y="879"/>
                    </a:lnTo>
                    <a:lnTo>
                      <a:pt x="8979" y="893"/>
                    </a:lnTo>
                    <a:lnTo>
                      <a:pt x="8747" y="906"/>
                    </a:lnTo>
                    <a:lnTo>
                      <a:pt x="8505" y="918"/>
                    </a:lnTo>
                    <a:lnTo>
                      <a:pt x="8257" y="929"/>
                    </a:lnTo>
                    <a:lnTo>
                      <a:pt x="8001" y="939"/>
                    </a:lnTo>
                    <a:lnTo>
                      <a:pt x="7740" y="946"/>
                    </a:lnTo>
                    <a:lnTo>
                      <a:pt x="7473" y="955"/>
                    </a:lnTo>
                    <a:lnTo>
                      <a:pt x="7200" y="962"/>
                    </a:lnTo>
                    <a:lnTo>
                      <a:pt x="6921" y="967"/>
                    </a:lnTo>
                    <a:lnTo>
                      <a:pt x="6637" y="971"/>
                    </a:lnTo>
                    <a:lnTo>
                      <a:pt x="6349" y="974"/>
                    </a:lnTo>
                    <a:lnTo>
                      <a:pt x="6056" y="976"/>
                    </a:lnTo>
                    <a:lnTo>
                      <a:pt x="5760" y="976"/>
                    </a:lnTo>
                    <a:lnTo>
                      <a:pt x="5760" y="976"/>
                    </a:lnTo>
                    <a:lnTo>
                      <a:pt x="5464" y="976"/>
                    </a:lnTo>
                    <a:lnTo>
                      <a:pt x="5171" y="974"/>
                    </a:lnTo>
                    <a:lnTo>
                      <a:pt x="4883" y="971"/>
                    </a:lnTo>
                    <a:lnTo>
                      <a:pt x="4599" y="967"/>
                    </a:lnTo>
                    <a:lnTo>
                      <a:pt x="4320" y="962"/>
                    </a:lnTo>
                    <a:lnTo>
                      <a:pt x="4047" y="955"/>
                    </a:lnTo>
                    <a:lnTo>
                      <a:pt x="3780" y="946"/>
                    </a:lnTo>
                    <a:lnTo>
                      <a:pt x="3519" y="939"/>
                    </a:lnTo>
                    <a:lnTo>
                      <a:pt x="3263" y="929"/>
                    </a:lnTo>
                    <a:lnTo>
                      <a:pt x="3015" y="918"/>
                    </a:lnTo>
                    <a:lnTo>
                      <a:pt x="2773" y="906"/>
                    </a:lnTo>
                    <a:lnTo>
                      <a:pt x="2539" y="893"/>
                    </a:lnTo>
                    <a:lnTo>
                      <a:pt x="2314" y="879"/>
                    </a:lnTo>
                    <a:lnTo>
                      <a:pt x="2097" y="865"/>
                    </a:lnTo>
                    <a:lnTo>
                      <a:pt x="1887" y="849"/>
                    </a:lnTo>
                    <a:lnTo>
                      <a:pt x="1688" y="833"/>
                    </a:lnTo>
                    <a:lnTo>
                      <a:pt x="1496" y="818"/>
                    </a:lnTo>
                    <a:lnTo>
                      <a:pt x="1316" y="798"/>
                    </a:lnTo>
                    <a:lnTo>
                      <a:pt x="1145" y="781"/>
                    </a:lnTo>
                    <a:lnTo>
                      <a:pt x="985" y="761"/>
                    </a:lnTo>
                    <a:lnTo>
                      <a:pt x="833" y="742"/>
                    </a:lnTo>
                    <a:lnTo>
                      <a:pt x="696" y="721"/>
                    </a:lnTo>
                    <a:lnTo>
                      <a:pt x="569" y="699"/>
                    </a:lnTo>
                    <a:lnTo>
                      <a:pt x="453" y="678"/>
                    </a:lnTo>
                    <a:lnTo>
                      <a:pt x="351" y="655"/>
                    </a:lnTo>
                    <a:lnTo>
                      <a:pt x="259" y="634"/>
                    </a:lnTo>
                    <a:lnTo>
                      <a:pt x="181" y="610"/>
                    </a:lnTo>
                    <a:lnTo>
                      <a:pt x="148" y="599"/>
                    </a:lnTo>
                    <a:lnTo>
                      <a:pt x="118" y="587"/>
                    </a:lnTo>
                    <a:lnTo>
                      <a:pt x="90" y="574"/>
                    </a:lnTo>
                    <a:lnTo>
                      <a:pt x="67" y="562"/>
                    </a:lnTo>
                    <a:lnTo>
                      <a:pt x="48" y="551"/>
                    </a:lnTo>
                    <a:lnTo>
                      <a:pt x="30" y="539"/>
                    </a:lnTo>
                    <a:lnTo>
                      <a:pt x="18" y="527"/>
                    </a:lnTo>
                    <a:lnTo>
                      <a:pt x="9" y="514"/>
                    </a:lnTo>
                    <a:lnTo>
                      <a:pt x="2" y="500"/>
                    </a:lnTo>
                    <a:lnTo>
                      <a:pt x="0" y="488"/>
                    </a:lnTo>
                    <a:lnTo>
                      <a:pt x="0" y="488"/>
                    </a:lnTo>
                    <a:lnTo>
                      <a:pt x="2" y="476"/>
                    </a:lnTo>
                    <a:lnTo>
                      <a:pt x="9" y="463"/>
                    </a:lnTo>
                    <a:lnTo>
                      <a:pt x="18" y="451"/>
                    </a:lnTo>
                    <a:lnTo>
                      <a:pt x="30" y="439"/>
                    </a:lnTo>
                    <a:lnTo>
                      <a:pt x="48" y="426"/>
                    </a:lnTo>
                    <a:lnTo>
                      <a:pt x="67" y="414"/>
                    </a:lnTo>
                    <a:lnTo>
                      <a:pt x="90" y="402"/>
                    </a:lnTo>
                    <a:lnTo>
                      <a:pt x="118" y="389"/>
                    </a:lnTo>
                    <a:lnTo>
                      <a:pt x="148" y="379"/>
                    </a:lnTo>
                    <a:lnTo>
                      <a:pt x="181" y="366"/>
                    </a:lnTo>
                    <a:lnTo>
                      <a:pt x="259" y="344"/>
                    </a:lnTo>
                    <a:lnTo>
                      <a:pt x="351" y="321"/>
                    </a:lnTo>
                    <a:lnTo>
                      <a:pt x="453" y="298"/>
                    </a:lnTo>
                    <a:lnTo>
                      <a:pt x="569" y="277"/>
                    </a:lnTo>
                    <a:lnTo>
                      <a:pt x="696" y="255"/>
                    </a:lnTo>
                    <a:lnTo>
                      <a:pt x="833" y="236"/>
                    </a:lnTo>
                    <a:lnTo>
                      <a:pt x="985" y="215"/>
                    </a:lnTo>
                    <a:lnTo>
                      <a:pt x="1145" y="197"/>
                    </a:lnTo>
                    <a:lnTo>
                      <a:pt x="1316" y="178"/>
                    </a:lnTo>
                    <a:lnTo>
                      <a:pt x="1496" y="160"/>
                    </a:lnTo>
                    <a:lnTo>
                      <a:pt x="1688" y="143"/>
                    </a:lnTo>
                    <a:lnTo>
                      <a:pt x="1887" y="127"/>
                    </a:lnTo>
                    <a:lnTo>
                      <a:pt x="2097" y="113"/>
                    </a:lnTo>
                    <a:lnTo>
                      <a:pt x="2314" y="97"/>
                    </a:lnTo>
                    <a:lnTo>
                      <a:pt x="2539" y="85"/>
                    </a:lnTo>
                    <a:lnTo>
                      <a:pt x="2773" y="70"/>
                    </a:lnTo>
                    <a:lnTo>
                      <a:pt x="3015" y="60"/>
                    </a:lnTo>
                    <a:lnTo>
                      <a:pt x="3263" y="49"/>
                    </a:lnTo>
                    <a:lnTo>
                      <a:pt x="3519" y="39"/>
                    </a:lnTo>
                    <a:lnTo>
                      <a:pt x="3780" y="30"/>
                    </a:lnTo>
                    <a:lnTo>
                      <a:pt x="4047" y="23"/>
                    </a:lnTo>
                    <a:lnTo>
                      <a:pt x="4320" y="16"/>
                    </a:lnTo>
                    <a:lnTo>
                      <a:pt x="4599" y="11"/>
                    </a:lnTo>
                    <a:lnTo>
                      <a:pt x="4883" y="5"/>
                    </a:lnTo>
                    <a:lnTo>
                      <a:pt x="5171" y="4"/>
                    </a:lnTo>
                    <a:lnTo>
                      <a:pt x="5464" y="2"/>
                    </a:lnTo>
                    <a:lnTo>
                      <a:pt x="5760" y="0"/>
                    </a:lnTo>
                    <a:lnTo>
                      <a:pt x="5760" y="0"/>
                    </a:lnTo>
                    <a:lnTo>
                      <a:pt x="6056" y="2"/>
                    </a:lnTo>
                    <a:lnTo>
                      <a:pt x="6349" y="4"/>
                    </a:lnTo>
                    <a:lnTo>
                      <a:pt x="6637" y="5"/>
                    </a:lnTo>
                    <a:lnTo>
                      <a:pt x="6921" y="11"/>
                    </a:lnTo>
                    <a:lnTo>
                      <a:pt x="7200" y="16"/>
                    </a:lnTo>
                    <a:lnTo>
                      <a:pt x="7473" y="23"/>
                    </a:lnTo>
                    <a:lnTo>
                      <a:pt x="7740" y="30"/>
                    </a:lnTo>
                    <a:lnTo>
                      <a:pt x="8001" y="39"/>
                    </a:lnTo>
                    <a:lnTo>
                      <a:pt x="8257" y="49"/>
                    </a:lnTo>
                    <a:lnTo>
                      <a:pt x="8505" y="60"/>
                    </a:lnTo>
                    <a:lnTo>
                      <a:pt x="8747" y="70"/>
                    </a:lnTo>
                    <a:lnTo>
                      <a:pt x="8979" y="85"/>
                    </a:lnTo>
                    <a:lnTo>
                      <a:pt x="9206" y="97"/>
                    </a:lnTo>
                    <a:lnTo>
                      <a:pt x="9423" y="113"/>
                    </a:lnTo>
                    <a:lnTo>
                      <a:pt x="9633" y="127"/>
                    </a:lnTo>
                    <a:lnTo>
                      <a:pt x="9832" y="143"/>
                    </a:lnTo>
                    <a:lnTo>
                      <a:pt x="10022" y="160"/>
                    </a:lnTo>
                    <a:lnTo>
                      <a:pt x="10204" y="178"/>
                    </a:lnTo>
                    <a:lnTo>
                      <a:pt x="10375" y="197"/>
                    </a:lnTo>
                    <a:lnTo>
                      <a:pt x="10535" y="215"/>
                    </a:lnTo>
                    <a:lnTo>
                      <a:pt x="10685" y="236"/>
                    </a:lnTo>
                    <a:lnTo>
                      <a:pt x="10824" y="255"/>
                    </a:lnTo>
                    <a:lnTo>
                      <a:pt x="10951" y="277"/>
                    </a:lnTo>
                    <a:lnTo>
                      <a:pt x="11067" y="298"/>
                    </a:lnTo>
                    <a:lnTo>
                      <a:pt x="11169" y="321"/>
                    </a:lnTo>
                    <a:lnTo>
                      <a:pt x="11261" y="344"/>
                    </a:lnTo>
                    <a:lnTo>
                      <a:pt x="11339" y="366"/>
                    </a:lnTo>
                    <a:lnTo>
                      <a:pt x="11372" y="379"/>
                    </a:lnTo>
                    <a:lnTo>
                      <a:pt x="11402" y="389"/>
                    </a:lnTo>
                    <a:lnTo>
                      <a:pt x="11430" y="402"/>
                    </a:lnTo>
                    <a:lnTo>
                      <a:pt x="11453" y="414"/>
                    </a:lnTo>
                    <a:lnTo>
                      <a:pt x="11472" y="426"/>
                    </a:lnTo>
                    <a:lnTo>
                      <a:pt x="11490" y="439"/>
                    </a:lnTo>
                    <a:lnTo>
                      <a:pt x="11502" y="451"/>
                    </a:lnTo>
                    <a:lnTo>
                      <a:pt x="11511" y="463"/>
                    </a:lnTo>
                    <a:lnTo>
                      <a:pt x="11518" y="476"/>
                    </a:lnTo>
                    <a:lnTo>
                      <a:pt x="11520" y="488"/>
                    </a:lnTo>
                    <a:lnTo>
                      <a:pt x="11520" y="48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C1C1"/>
                  </a:gs>
                  <a:gs pos="28000">
                    <a:srgbClr val="FFFFFF"/>
                  </a:gs>
                  <a:gs pos="100000">
                    <a:srgbClr val="C5C5C5"/>
                  </a:gs>
                  <a:gs pos="79000">
                    <a:srgbClr val="FFFFFF"/>
                  </a:gs>
                </a:gsLst>
                <a:lin ang="102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B397CF53-4F31-8647-A91F-7969B999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64" y="3258939"/>
                <a:ext cx="3200400" cy="345598"/>
              </a:xfrm>
              <a:custGeom>
                <a:avLst/>
                <a:gdLst/>
                <a:ahLst/>
                <a:cxnLst>
                  <a:cxn ang="0">
                    <a:pos x="2" y="768"/>
                  </a:cxn>
                  <a:cxn ang="0">
                    <a:pos x="30" y="807"/>
                  </a:cxn>
                  <a:cxn ang="0">
                    <a:pos x="90" y="842"/>
                  </a:cxn>
                  <a:cxn ang="0">
                    <a:pos x="181" y="879"/>
                  </a:cxn>
                  <a:cxn ang="0">
                    <a:pos x="453" y="946"/>
                  </a:cxn>
                  <a:cxn ang="0">
                    <a:pos x="833" y="1010"/>
                  </a:cxn>
                  <a:cxn ang="0">
                    <a:pos x="1316" y="1068"/>
                  </a:cxn>
                  <a:cxn ang="0">
                    <a:pos x="1887" y="1117"/>
                  </a:cxn>
                  <a:cxn ang="0">
                    <a:pos x="2539" y="1161"/>
                  </a:cxn>
                  <a:cxn ang="0">
                    <a:pos x="3263" y="1196"/>
                  </a:cxn>
                  <a:cxn ang="0">
                    <a:pos x="4047" y="1223"/>
                  </a:cxn>
                  <a:cxn ang="0">
                    <a:pos x="4883" y="1239"/>
                  </a:cxn>
                  <a:cxn ang="0">
                    <a:pos x="5760" y="1244"/>
                  </a:cxn>
                  <a:cxn ang="0">
                    <a:pos x="6349" y="1242"/>
                  </a:cxn>
                  <a:cxn ang="0">
                    <a:pos x="7200" y="1230"/>
                  </a:cxn>
                  <a:cxn ang="0">
                    <a:pos x="8001" y="1207"/>
                  </a:cxn>
                  <a:cxn ang="0">
                    <a:pos x="8747" y="1174"/>
                  </a:cxn>
                  <a:cxn ang="0">
                    <a:pos x="9423" y="1133"/>
                  </a:cxn>
                  <a:cxn ang="0">
                    <a:pos x="10022" y="1085"/>
                  </a:cxn>
                  <a:cxn ang="0">
                    <a:pos x="10535" y="1029"/>
                  </a:cxn>
                  <a:cxn ang="0">
                    <a:pos x="10951" y="967"/>
                  </a:cxn>
                  <a:cxn ang="0">
                    <a:pos x="11261" y="902"/>
                  </a:cxn>
                  <a:cxn ang="0">
                    <a:pos x="11402" y="855"/>
                  </a:cxn>
                  <a:cxn ang="0">
                    <a:pos x="11472" y="819"/>
                  </a:cxn>
                  <a:cxn ang="0">
                    <a:pos x="11511" y="782"/>
                  </a:cxn>
                  <a:cxn ang="0">
                    <a:pos x="11520" y="0"/>
                  </a:cxn>
                  <a:cxn ang="0">
                    <a:pos x="11511" y="26"/>
                  </a:cxn>
                  <a:cxn ang="0">
                    <a:pos x="11472" y="63"/>
                  </a:cxn>
                  <a:cxn ang="0">
                    <a:pos x="11402" y="99"/>
                  </a:cxn>
                  <a:cxn ang="0">
                    <a:pos x="11261" y="146"/>
                  </a:cxn>
                  <a:cxn ang="0">
                    <a:pos x="10951" y="211"/>
                  </a:cxn>
                  <a:cxn ang="0">
                    <a:pos x="10535" y="273"/>
                  </a:cxn>
                  <a:cxn ang="0">
                    <a:pos x="10022" y="330"/>
                  </a:cxn>
                  <a:cxn ang="0">
                    <a:pos x="9423" y="377"/>
                  </a:cxn>
                  <a:cxn ang="0">
                    <a:pos x="8747" y="418"/>
                  </a:cxn>
                  <a:cxn ang="0">
                    <a:pos x="8001" y="451"/>
                  </a:cxn>
                  <a:cxn ang="0">
                    <a:pos x="7200" y="474"/>
                  </a:cxn>
                  <a:cxn ang="0">
                    <a:pos x="6349" y="486"/>
                  </a:cxn>
                  <a:cxn ang="0">
                    <a:pos x="5760" y="488"/>
                  </a:cxn>
                  <a:cxn ang="0">
                    <a:pos x="4883" y="483"/>
                  </a:cxn>
                  <a:cxn ang="0">
                    <a:pos x="4047" y="467"/>
                  </a:cxn>
                  <a:cxn ang="0">
                    <a:pos x="3263" y="441"/>
                  </a:cxn>
                  <a:cxn ang="0">
                    <a:pos x="2539" y="405"/>
                  </a:cxn>
                  <a:cxn ang="0">
                    <a:pos x="1887" y="361"/>
                  </a:cxn>
                  <a:cxn ang="0">
                    <a:pos x="1316" y="310"/>
                  </a:cxn>
                  <a:cxn ang="0">
                    <a:pos x="833" y="254"/>
                  </a:cxn>
                  <a:cxn ang="0">
                    <a:pos x="453" y="190"/>
                  </a:cxn>
                  <a:cxn ang="0">
                    <a:pos x="181" y="122"/>
                  </a:cxn>
                  <a:cxn ang="0">
                    <a:pos x="90" y="86"/>
                  </a:cxn>
                  <a:cxn ang="0">
                    <a:pos x="30" y="51"/>
                  </a:cxn>
                  <a:cxn ang="0">
                    <a:pos x="2" y="12"/>
                  </a:cxn>
                </a:cxnLst>
                <a:rect l="0" t="0" r="r" b="b"/>
                <a:pathLst>
                  <a:path w="11520" h="1244">
                    <a:moveTo>
                      <a:pt x="0" y="756"/>
                    </a:moveTo>
                    <a:lnTo>
                      <a:pt x="0" y="756"/>
                    </a:lnTo>
                    <a:lnTo>
                      <a:pt x="2" y="768"/>
                    </a:lnTo>
                    <a:lnTo>
                      <a:pt x="9" y="782"/>
                    </a:lnTo>
                    <a:lnTo>
                      <a:pt x="18" y="795"/>
                    </a:lnTo>
                    <a:lnTo>
                      <a:pt x="30" y="807"/>
                    </a:lnTo>
                    <a:lnTo>
                      <a:pt x="48" y="819"/>
                    </a:lnTo>
                    <a:lnTo>
                      <a:pt x="67" y="832"/>
                    </a:lnTo>
                    <a:lnTo>
                      <a:pt x="90" y="842"/>
                    </a:lnTo>
                    <a:lnTo>
                      <a:pt x="118" y="855"/>
                    </a:lnTo>
                    <a:lnTo>
                      <a:pt x="148" y="867"/>
                    </a:lnTo>
                    <a:lnTo>
                      <a:pt x="181" y="879"/>
                    </a:lnTo>
                    <a:lnTo>
                      <a:pt x="259" y="902"/>
                    </a:lnTo>
                    <a:lnTo>
                      <a:pt x="351" y="925"/>
                    </a:lnTo>
                    <a:lnTo>
                      <a:pt x="453" y="946"/>
                    </a:lnTo>
                    <a:lnTo>
                      <a:pt x="569" y="967"/>
                    </a:lnTo>
                    <a:lnTo>
                      <a:pt x="696" y="989"/>
                    </a:lnTo>
                    <a:lnTo>
                      <a:pt x="833" y="1010"/>
                    </a:lnTo>
                    <a:lnTo>
                      <a:pt x="985" y="1029"/>
                    </a:lnTo>
                    <a:lnTo>
                      <a:pt x="1145" y="1048"/>
                    </a:lnTo>
                    <a:lnTo>
                      <a:pt x="1316" y="1068"/>
                    </a:lnTo>
                    <a:lnTo>
                      <a:pt x="1496" y="1085"/>
                    </a:lnTo>
                    <a:lnTo>
                      <a:pt x="1688" y="1101"/>
                    </a:lnTo>
                    <a:lnTo>
                      <a:pt x="1887" y="1117"/>
                    </a:lnTo>
                    <a:lnTo>
                      <a:pt x="2097" y="1133"/>
                    </a:lnTo>
                    <a:lnTo>
                      <a:pt x="2314" y="1147"/>
                    </a:lnTo>
                    <a:lnTo>
                      <a:pt x="2539" y="1161"/>
                    </a:lnTo>
                    <a:lnTo>
                      <a:pt x="2773" y="1174"/>
                    </a:lnTo>
                    <a:lnTo>
                      <a:pt x="3015" y="1186"/>
                    </a:lnTo>
                    <a:lnTo>
                      <a:pt x="3263" y="1196"/>
                    </a:lnTo>
                    <a:lnTo>
                      <a:pt x="3519" y="1207"/>
                    </a:lnTo>
                    <a:lnTo>
                      <a:pt x="3780" y="1216"/>
                    </a:lnTo>
                    <a:lnTo>
                      <a:pt x="4047" y="1223"/>
                    </a:lnTo>
                    <a:lnTo>
                      <a:pt x="4320" y="1230"/>
                    </a:lnTo>
                    <a:lnTo>
                      <a:pt x="4599" y="1235"/>
                    </a:lnTo>
                    <a:lnTo>
                      <a:pt x="4883" y="1239"/>
                    </a:lnTo>
                    <a:lnTo>
                      <a:pt x="5171" y="1242"/>
                    </a:lnTo>
                    <a:lnTo>
                      <a:pt x="5464" y="1244"/>
                    </a:lnTo>
                    <a:lnTo>
                      <a:pt x="5760" y="1244"/>
                    </a:lnTo>
                    <a:lnTo>
                      <a:pt x="5760" y="1244"/>
                    </a:lnTo>
                    <a:lnTo>
                      <a:pt x="6056" y="1244"/>
                    </a:lnTo>
                    <a:lnTo>
                      <a:pt x="6349" y="1242"/>
                    </a:lnTo>
                    <a:lnTo>
                      <a:pt x="6637" y="1239"/>
                    </a:lnTo>
                    <a:lnTo>
                      <a:pt x="6921" y="1235"/>
                    </a:lnTo>
                    <a:lnTo>
                      <a:pt x="7200" y="1230"/>
                    </a:lnTo>
                    <a:lnTo>
                      <a:pt x="7473" y="1223"/>
                    </a:lnTo>
                    <a:lnTo>
                      <a:pt x="7740" y="1216"/>
                    </a:lnTo>
                    <a:lnTo>
                      <a:pt x="8001" y="1207"/>
                    </a:lnTo>
                    <a:lnTo>
                      <a:pt x="8257" y="1196"/>
                    </a:lnTo>
                    <a:lnTo>
                      <a:pt x="8505" y="1186"/>
                    </a:lnTo>
                    <a:lnTo>
                      <a:pt x="8747" y="1174"/>
                    </a:lnTo>
                    <a:lnTo>
                      <a:pt x="8979" y="1161"/>
                    </a:lnTo>
                    <a:lnTo>
                      <a:pt x="9206" y="1147"/>
                    </a:lnTo>
                    <a:lnTo>
                      <a:pt x="9423" y="1133"/>
                    </a:lnTo>
                    <a:lnTo>
                      <a:pt x="9633" y="1117"/>
                    </a:lnTo>
                    <a:lnTo>
                      <a:pt x="9832" y="1101"/>
                    </a:lnTo>
                    <a:lnTo>
                      <a:pt x="10022" y="1085"/>
                    </a:lnTo>
                    <a:lnTo>
                      <a:pt x="10204" y="1068"/>
                    </a:lnTo>
                    <a:lnTo>
                      <a:pt x="10375" y="1048"/>
                    </a:lnTo>
                    <a:lnTo>
                      <a:pt x="10535" y="1029"/>
                    </a:lnTo>
                    <a:lnTo>
                      <a:pt x="10685" y="1010"/>
                    </a:lnTo>
                    <a:lnTo>
                      <a:pt x="10824" y="989"/>
                    </a:lnTo>
                    <a:lnTo>
                      <a:pt x="10951" y="967"/>
                    </a:lnTo>
                    <a:lnTo>
                      <a:pt x="11067" y="946"/>
                    </a:lnTo>
                    <a:lnTo>
                      <a:pt x="11169" y="925"/>
                    </a:lnTo>
                    <a:lnTo>
                      <a:pt x="11261" y="902"/>
                    </a:lnTo>
                    <a:lnTo>
                      <a:pt x="11339" y="879"/>
                    </a:lnTo>
                    <a:lnTo>
                      <a:pt x="11372" y="867"/>
                    </a:lnTo>
                    <a:lnTo>
                      <a:pt x="11402" y="855"/>
                    </a:lnTo>
                    <a:lnTo>
                      <a:pt x="11430" y="842"/>
                    </a:lnTo>
                    <a:lnTo>
                      <a:pt x="11453" y="832"/>
                    </a:lnTo>
                    <a:lnTo>
                      <a:pt x="11472" y="819"/>
                    </a:lnTo>
                    <a:lnTo>
                      <a:pt x="11490" y="807"/>
                    </a:lnTo>
                    <a:lnTo>
                      <a:pt x="11502" y="795"/>
                    </a:lnTo>
                    <a:lnTo>
                      <a:pt x="11511" y="782"/>
                    </a:lnTo>
                    <a:lnTo>
                      <a:pt x="11518" y="768"/>
                    </a:lnTo>
                    <a:lnTo>
                      <a:pt x="11520" y="756"/>
                    </a:lnTo>
                    <a:lnTo>
                      <a:pt x="11520" y="0"/>
                    </a:lnTo>
                    <a:lnTo>
                      <a:pt x="11520" y="0"/>
                    </a:lnTo>
                    <a:lnTo>
                      <a:pt x="11518" y="12"/>
                    </a:lnTo>
                    <a:lnTo>
                      <a:pt x="11511" y="26"/>
                    </a:lnTo>
                    <a:lnTo>
                      <a:pt x="11502" y="39"/>
                    </a:lnTo>
                    <a:lnTo>
                      <a:pt x="11490" y="51"/>
                    </a:lnTo>
                    <a:lnTo>
                      <a:pt x="11472" y="63"/>
                    </a:lnTo>
                    <a:lnTo>
                      <a:pt x="11453" y="74"/>
                    </a:lnTo>
                    <a:lnTo>
                      <a:pt x="11430" y="86"/>
                    </a:lnTo>
                    <a:lnTo>
                      <a:pt x="11402" y="99"/>
                    </a:lnTo>
                    <a:lnTo>
                      <a:pt x="11372" y="111"/>
                    </a:lnTo>
                    <a:lnTo>
                      <a:pt x="11339" y="122"/>
                    </a:lnTo>
                    <a:lnTo>
                      <a:pt x="11261" y="146"/>
                    </a:lnTo>
                    <a:lnTo>
                      <a:pt x="11169" y="167"/>
                    </a:lnTo>
                    <a:lnTo>
                      <a:pt x="11067" y="190"/>
                    </a:lnTo>
                    <a:lnTo>
                      <a:pt x="10951" y="211"/>
                    </a:lnTo>
                    <a:lnTo>
                      <a:pt x="10824" y="233"/>
                    </a:lnTo>
                    <a:lnTo>
                      <a:pt x="10685" y="254"/>
                    </a:lnTo>
                    <a:lnTo>
                      <a:pt x="10535" y="273"/>
                    </a:lnTo>
                    <a:lnTo>
                      <a:pt x="10375" y="293"/>
                    </a:lnTo>
                    <a:lnTo>
                      <a:pt x="10204" y="310"/>
                    </a:lnTo>
                    <a:lnTo>
                      <a:pt x="10022" y="330"/>
                    </a:lnTo>
                    <a:lnTo>
                      <a:pt x="9832" y="345"/>
                    </a:lnTo>
                    <a:lnTo>
                      <a:pt x="9633" y="361"/>
                    </a:lnTo>
                    <a:lnTo>
                      <a:pt x="9423" y="377"/>
                    </a:lnTo>
                    <a:lnTo>
                      <a:pt x="9206" y="391"/>
                    </a:lnTo>
                    <a:lnTo>
                      <a:pt x="8979" y="405"/>
                    </a:lnTo>
                    <a:lnTo>
                      <a:pt x="8747" y="418"/>
                    </a:lnTo>
                    <a:lnTo>
                      <a:pt x="8505" y="430"/>
                    </a:lnTo>
                    <a:lnTo>
                      <a:pt x="8257" y="441"/>
                    </a:lnTo>
                    <a:lnTo>
                      <a:pt x="8001" y="451"/>
                    </a:lnTo>
                    <a:lnTo>
                      <a:pt x="7740" y="458"/>
                    </a:lnTo>
                    <a:lnTo>
                      <a:pt x="7473" y="467"/>
                    </a:lnTo>
                    <a:lnTo>
                      <a:pt x="7200" y="474"/>
                    </a:lnTo>
                    <a:lnTo>
                      <a:pt x="6921" y="479"/>
                    </a:lnTo>
                    <a:lnTo>
                      <a:pt x="6637" y="483"/>
                    </a:lnTo>
                    <a:lnTo>
                      <a:pt x="6349" y="486"/>
                    </a:lnTo>
                    <a:lnTo>
                      <a:pt x="6056" y="488"/>
                    </a:lnTo>
                    <a:lnTo>
                      <a:pt x="5760" y="488"/>
                    </a:lnTo>
                    <a:lnTo>
                      <a:pt x="5760" y="488"/>
                    </a:lnTo>
                    <a:lnTo>
                      <a:pt x="5464" y="488"/>
                    </a:lnTo>
                    <a:lnTo>
                      <a:pt x="5171" y="486"/>
                    </a:lnTo>
                    <a:lnTo>
                      <a:pt x="4883" y="483"/>
                    </a:lnTo>
                    <a:lnTo>
                      <a:pt x="4599" y="479"/>
                    </a:lnTo>
                    <a:lnTo>
                      <a:pt x="4320" y="474"/>
                    </a:lnTo>
                    <a:lnTo>
                      <a:pt x="4047" y="467"/>
                    </a:lnTo>
                    <a:lnTo>
                      <a:pt x="3780" y="458"/>
                    </a:lnTo>
                    <a:lnTo>
                      <a:pt x="3519" y="451"/>
                    </a:lnTo>
                    <a:lnTo>
                      <a:pt x="3263" y="441"/>
                    </a:lnTo>
                    <a:lnTo>
                      <a:pt x="3015" y="430"/>
                    </a:lnTo>
                    <a:lnTo>
                      <a:pt x="2773" y="418"/>
                    </a:lnTo>
                    <a:lnTo>
                      <a:pt x="2539" y="405"/>
                    </a:lnTo>
                    <a:lnTo>
                      <a:pt x="2314" y="391"/>
                    </a:lnTo>
                    <a:lnTo>
                      <a:pt x="2097" y="377"/>
                    </a:lnTo>
                    <a:lnTo>
                      <a:pt x="1887" y="361"/>
                    </a:lnTo>
                    <a:lnTo>
                      <a:pt x="1688" y="345"/>
                    </a:lnTo>
                    <a:lnTo>
                      <a:pt x="1496" y="330"/>
                    </a:lnTo>
                    <a:lnTo>
                      <a:pt x="1316" y="310"/>
                    </a:lnTo>
                    <a:lnTo>
                      <a:pt x="1145" y="293"/>
                    </a:lnTo>
                    <a:lnTo>
                      <a:pt x="985" y="273"/>
                    </a:lnTo>
                    <a:lnTo>
                      <a:pt x="833" y="254"/>
                    </a:lnTo>
                    <a:lnTo>
                      <a:pt x="696" y="233"/>
                    </a:lnTo>
                    <a:lnTo>
                      <a:pt x="569" y="211"/>
                    </a:lnTo>
                    <a:lnTo>
                      <a:pt x="453" y="190"/>
                    </a:lnTo>
                    <a:lnTo>
                      <a:pt x="351" y="167"/>
                    </a:lnTo>
                    <a:lnTo>
                      <a:pt x="259" y="146"/>
                    </a:lnTo>
                    <a:lnTo>
                      <a:pt x="181" y="122"/>
                    </a:lnTo>
                    <a:lnTo>
                      <a:pt x="148" y="111"/>
                    </a:lnTo>
                    <a:lnTo>
                      <a:pt x="118" y="99"/>
                    </a:lnTo>
                    <a:lnTo>
                      <a:pt x="90" y="86"/>
                    </a:lnTo>
                    <a:lnTo>
                      <a:pt x="67" y="74"/>
                    </a:lnTo>
                    <a:lnTo>
                      <a:pt x="48" y="63"/>
                    </a:lnTo>
                    <a:lnTo>
                      <a:pt x="30" y="51"/>
                    </a:lnTo>
                    <a:lnTo>
                      <a:pt x="18" y="39"/>
                    </a:lnTo>
                    <a:lnTo>
                      <a:pt x="9" y="26"/>
                    </a:lnTo>
                    <a:lnTo>
                      <a:pt x="2" y="12"/>
                    </a:lnTo>
                    <a:lnTo>
                      <a:pt x="0" y="0"/>
                    </a:lnTo>
                    <a:lnTo>
                      <a:pt x="0" y="7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43434"/>
                  </a:gs>
                  <a:gs pos="59000">
                    <a:srgbClr val="E4E4E4"/>
                  </a:gs>
                  <a:gs pos="100000">
                    <a:srgbClr val="898989"/>
                  </a:gs>
                </a:gsLst>
                <a:lin ang="102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05B128EB-88B0-C349-BCA1-4C148C705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77" y="3129756"/>
                <a:ext cx="3168173" cy="250587"/>
              </a:xfrm>
              <a:custGeom>
                <a:avLst/>
                <a:gdLst/>
                <a:ahLst/>
                <a:cxnLst>
                  <a:cxn ang="0">
                    <a:pos x="11402" y="464"/>
                  </a:cxn>
                  <a:cxn ang="0">
                    <a:pos x="11374" y="497"/>
                  </a:cxn>
                  <a:cxn ang="0">
                    <a:pos x="11314" y="531"/>
                  </a:cxn>
                  <a:cxn ang="0">
                    <a:pos x="11224" y="564"/>
                  </a:cxn>
                  <a:cxn ang="0">
                    <a:pos x="10956" y="628"/>
                  </a:cxn>
                  <a:cxn ang="0">
                    <a:pos x="10577" y="686"/>
                  </a:cxn>
                  <a:cxn ang="0">
                    <a:pos x="10102" y="739"/>
                  </a:cxn>
                  <a:cxn ang="0">
                    <a:pos x="9536" y="786"/>
                  </a:cxn>
                  <a:cxn ang="0">
                    <a:pos x="8889" y="825"/>
                  </a:cxn>
                  <a:cxn ang="0">
                    <a:pos x="8174" y="858"/>
                  </a:cxn>
                  <a:cxn ang="0">
                    <a:pos x="7397" y="883"/>
                  </a:cxn>
                  <a:cxn ang="0">
                    <a:pos x="6571" y="897"/>
                  </a:cxn>
                  <a:cxn ang="0">
                    <a:pos x="5702" y="903"/>
                  </a:cxn>
                  <a:cxn ang="0">
                    <a:pos x="5119" y="901"/>
                  </a:cxn>
                  <a:cxn ang="0">
                    <a:pos x="4277" y="888"/>
                  </a:cxn>
                  <a:cxn ang="0">
                    <a:pos x="3482" y="867"/>
                  </a:cxn>
                  <a:cxn ang="0">
                    <a:pos x="2745" y="837"/>
                  </a:cxn>
                  <a:cxn ang="0">
                    <a:pos x="2076" y="800"/>
                  </a:cxn>
                  <a:cxn ang="0">
                    <a:pos x="1482" y="754"/>
                  </a:cxn>
                  <a:cxn ang="0">
                    <a:pos x="975" y="703"/>
                  </a:cxn>
                  <a:cxn ang="0">
                    <a:pos x="562" y="647"/>
                  </a:cxn>
                  <a:cxn ang="0">
                    <a:pos x="256" y="585"/>
                  </a:cxn>
                  <a:cxn ang="0">
                    <a:pos x="116" y="543"/>
                  </a:cxn>
                  <a:cxn ang="0">
                    <a:pos x="46" y="510"/>
                  </a:cxn>
                  <a:cxn ang="0">
                    <a:pos x="7" y="474"/>
                  </a:cxn>
                  <a:cxn ang="0">
                    <a:pos x="0" y="451"/>
                  </a:cxn>
                  <a:cxn ang="0">
                    <a:pos x="16" y="416"/>
                  </a:cxn>
                  <a:cxn ang="0">
                    <a:pos x="65" y="383"/>
                  </a:cxn>
                  <a:cxn ang="0">
                    <a:pos x="146" y="349"/>
                  </a:cxn>
                  <a:cxn ang="0">
                    <a:pos x="345" y="296"/>
                  </a:cxn>
                  <a:cxn ang="0">
                    <a:pos x="689" y="236"/>
                  </a:cxn>
                  <a:cxn ang="0">
                    <a:pos x="1133" y="182"/>
                  </a:cxn>
                  <a:cxn ang="0">
                    <a:pos x="1671" y="133"/>
                  </a:cxn>
                  <a:cxn ang="0">
                    <a:pos x="2291" y="90"/>
                  </a:cxn>
                  <a:cxn ang="0">
                    <a:pos x="2983" y="55"/>
                  </a:cxn>
                  <a:cxn ang="0">
                    <a:pos x="3741" y="27"/>
                  </a:cxn>
                  <a:cxn ang="0">
                    <a:pos x="4553" y="9"/>
                  </a:cxn>
                  <a:cxn ang="0">
                    <a:pos x="5408" y="0"/>
                  </a:cxn>
                  <a:cxn ang="0">
                    <a:pos x="5994" y="0"/>
                  </a:cxn>
                  <a:cxn ang="0">
                    <a:pos x="6851" y="9"/>
                  </a:cxn>
                  <a:cxn ang="0">
                    <a:pos x="7663" y="27"/>
                  </a:cxn>
                  <a:cxn ang="0">
                    <a:pos x="8419" y="55"/>
                  </a:cxn>
                  <a:cxn ang="0">
                    <a:pos x="9113" y="90"/>
                  </a:cxn>
                  <a:cxn ang="0">
                    <a:pos x="9733" y="133"/>
                  </a:cxn>
                  <a:cxn ang="0">
                    <a:pos x="10271" y="182"/>
                  </a:cxn>
                  <a:cxn ang="0">
                    <a:pos x="10715" y="236"/>
                  </a:cxn>
                  <a:cxn ang="0">
                    <a:pos x="11059" y="296"/>
                  </a:cxn>
                  <a:cxn ang="0">
                    <a:pos x="11258" y="349"/>
                  </a:cxn>
                  <a:cxn ang="0">
                    <a:pos x="11339" y="383"/>
                  </a:cxn>
                  <a:cxn ang="0">
                    <a:pos x="11388" y="416"/>
                  </a:cxn>
                  <a:cxn ang="0">
                    <a:pos x="11404" y="451"/>
                  </a:cxn>
                </a:cxnLst>
                <a:rect l="0" t="0" r="r" b="b"/>
                <a:pathLst>
                  <a:path w="11404" h="903">
                    <a:moveTo>
                      <a:pt x="11404" y="451"/>
                    </a:moveTo>
                    <a:lnTo>
                      <a:pt x="11404" y="451"/>
                    </a:lnTo>
                    <a:lnTo>
                      <a:pt x="11402" y="464"/>
                    </a:lnTo>
                    <a:lnTo>
                      <a:pt x="11397" y="474"/>
                    </a:lnTo>
                    <a:lnTo>
                      <a:pt x="11388" y="487"/>
                    </a:lnTo>
                    <a:lnTo>
                      <a:pt x="11374" y="497"/>
                    </a:lnTo>
                    <a:lnTo>
                      <a:pt x="11358" y="510"/>
                    </a:lnTo>
                    <a:lnTo>
                      <a:pt x="11339" y="520"/>
                    </a:lnTo>
                    <a:lnTo>
                      <a:pt x="11314" y="531"/>
                    </a:lnTo>
                    <a:lnTo>
                      <a:pt x="11288" y="543"/>
                    </a:lnTo>
                    <a:lnTo>
                      <a:pt x="11258" y="554"/>
                    </a:lnTo>
                    <a:lnTo>
                      <a:pt x="11224" y="564"/>
                    </a:lnTo>
                    <a:lnTo>
                      <a:pt x="11147" y="585"/>
                    </a:lnTo>
                    <a:lnTo>
                      <a:pt x="11059" y="606"/>
                    </a:lnTo>
                    <a:lnTo>
                      <a:pt x="10956" y="628"/>
                    </a:lnTo>
                    <a:lnTo>
                      <a:pt x="10842" y="647"/>
                    </a:lnTo>
                    <a:lnTo>
                      <a:pt x="10715" y="666"/>
                    </a:lnTo>
                    <a:lnTo>
                      <a:pt x="10577" y="686"/>
                    </a:lnTo>
                    <a:lnTo>
                      <a:pt x="10429" y="703"/>
                    </a:lnTo>
                    <a:lnTo>
                      <a:pt x="10271" y="721"/>
                    </a:lnTo>
                    <a:lnTo>
                      <a:pt x="10102" y="739"/>
                    </a:lnTo>
                    <a:lnTo>
                      <a:pt x="9922" y="754"/>
                    </a:lnTo>
                    <a:lnTo>
                      <a:pt x="9733" y="770"/>
                    </a:lnTo>
                    <a:lnTo>
                      <a:pt x="9536" y="786"/>
                    </a:lnTo>
                    <a:lnTo>
                      <a:pt x="9328" y="800"/>
                    </a:lnTo>
                    <a:lnTo>
                      <a:pt x="9113" y="813"/>
                    </a:lnTo>
                    <a:lnTo>
                      <a:pt x="8889" y="825"/>
                    </a:lnTo>
                    <a:lnTo>
                      <a:pt x="8659" y="837"/>
                    </a:lnTo>
                    <a:lnTo>
                      <a:pt x="8419" y="848"/>
                    </a:lnTo>
                    <a:lnTo>
                      <a:pt x="8174" y="858"/>
                    </a:lnTo>
                    <a:lnTo>
                      <a:pt x="7922" y="867"/>
                    </a:lnTo>
                    <a:lnTo>
                      <a:pt x="7663" y="876"/>
                    </a:lnTo>
                    <a:lnTo>
                      <a:pt x="7397" y="883"/>
                    </a:lnTo>
                    <a:lnTo>
                      <a:pt x="7127" y="888"/>
                    </a:lnTo>
                    <a:lnTo>
                      <a:pt x="6851" y="894"/>
                    </a:lnTo>
                    <a:lnTo>
                      <a:pt x="6571" y="897"/>
                    </a:lnTo>
                    <a:lnTo>
                      <a:pt x="6285" y="901"/>
                    </a:lnTo>
                    <a:lnTo>
                      <a:pt x="5994" y="903"/>
                    </a:lnTo>
                    <a:lnTo>
                      <a:pt x="5702" y="903"/>
                    </a:lnTo>
                    <a:lnTo>
                      <a:pt x="5702" y="903"/>
                    </a:lnTo>
                    <a:lnTo>
                      <a:pt x="5408" y="903"/>
                    </a:lnTo>
                    <a:lnTo>
                      <a:pt x="5119" y="901"/>
                    </a:lnTo>
                    <a:lnTo>
                      <a:pt x="4833" y="897"/>
                    </a:lnTo>
                    <a:lnTo>
                      <a:pt x="4553" y="894"/>
                    </a:lnTo>
                    <a:lnTo>
                      <a:pt x="4277" y="888"/>
                    </a:lnTo>
                    <a:lnTo>
                      <a:pt x="4007" y="883"/>
                    </a:lnTo>
                    <a:lnTo>
                      <a:pt x="3741" y="876"/>
                    </a:lnTo>
                    <a:lnTo>
                      <a:pt x="3482" y="867"/>
                    </a:lnTo>
                    <a:lnTo>
                      <a:pt x="3230" y="858"/>
                    </a:lnTo>
                    <a:lnTo>
                      <a:pt x="2983" y="848"/>
                    </a:lnTo>
                    <a:lnTo>
                      <a:pt x="2745" y="837"/>
                    </a:lnTo>
                    <a:lnTo>
                      <a:pt x="2515" y="825"/>
                    </a:lnTo>
                    <a:lnTo>
                      <a:pt x="2291" y="813"/>
                    </a:lnTo>
                    <a:lnTo>
                      <a:pt x="2076" y="800"/>
                    </a:lnTo>
                    <a:lnTo>
                      <a:pt x="1868" y="786"/>
                    </a:lnTo>
                    <a:lnTo>
                      <a:pt x="1671" y="770"/>
                    </a:lnTo>
                    <a:lnTo>
                      <a:pt x="1482" y="754"/>
                    </a:lnTo>
                    <a:lnTo>
                      <a:pt x="1302" y="739"/>
                    </a:lnTo>
                    <a:lnTo>
                      <a:pt x="1133" y="721"/>
                    </a:lnTo>
                    <a:lnTo>
                      <a:pt x="975" y="703"/>
                    </a:lnTo>
                    <a:lnTo>
                      <a:pt x="825" y="686"/>
                    </a:lnTo>
                    <a:lnTo>
                      <a:pt x="689" y="666"/>
                    </a:lnTo>
                    <a:lnTo>
                      <a:pt x="562" y="647"/>
                    </a:lnTo>
                    <a:lnTo>
                      <a:pt x="448" y="628"/>
                    </a:lnTo>
                    <a:lnTo>
                      <a:pt x="345" y="606"/>
                    </a:lnTo>
                    <a:lnTo>
                      <a:pt x="256" y="585"/>
                    </a:lnTo>
                    <a:lnTo>
                      <a:pt x="180" y="564"/>
                    </a:lnTo>
                    <a:lnTo>
                      <a:pt x="146" y="554"/>
                    </a:lnTo>
                    <a:lnTo>
                      <a:pt x="116" y="543"/>
                    </a:lnTo>
                    <a:lnTo>
                      <a:pt x="88" y="531"/>
                    </a:lnTo>
                    <a:lnTo>
                      <a:pt x="65" y="520"/>
                    </a:lnTo>
                    <a:lnTo>
                      <a:pt x="46" y="510"/>
                    </a:lnTo>
                    <a:lnTo>
                      <a:pt x="30" y="497"/>
                    </a:lnTo>
                    <a:lnTo>
                      <a:pt x="16" y="487"/>
                    </a:lnTo>
                    <a:lnTo>
                      <a:pt x="7" y="474"/>
                    </a:lnTo>
                    <a:lnTo>
                      <a:pt x="2" y="464"/>
                    </a:lnTo>
                    <a:lnTo>
                      <a:pt x="0" y="451"/>
                    </a:lnTo>
                    <a:lnTo>
                      <a:pt x="0" y="451"/>
                    </a:lnTo>
                    <a:lnTo>
                      <a:pt x="2" y="439"/>
                    </a:lnTo>
                    <a:lnTo>
                      <a:pt x="7" y="429"/>
                    </a:lnTo>
                    <a:lnTo>
                      <a:pt x="16" y="416"/>
                    </a:lnTo>
                    <a:lnTo>
                      <a:pt x="30" y="406"/>
                    </a:lnTo>
                    <a:lnTo>
                      <a:pt x="46" y="393"/>
                    </a:lnTo>
                    <a:lnTo>
                      <a:pt x="65" y="383"/>
                    </a:lnTo>
                    <a:lnTo>
                      <a:pt x="88" y="372"/>
                    </a:lnTo>
                    <a:lnTo>
                      <a:pt x="116" y="360"/>
                    </a:lnTo>
                    <a:lnTo>
                      <a:pt x="146" y="349"/>
                    </a:lnTo>
                    <a:lnTo>
                      <a:pt x="180" y="339"/>
                    </a:lnTo>
                    <a:lnTo>
                      <a:pt x="256" y="318"/>
                    </a:lnTo>
                    <a:lnTo>
                      <a:pt x="345" y="296"/>
                    </a:lnTo>
                    <a:lnTo>
                      <a:pt x="448" y="275"/>
                    </a:lnTo>
                    <a:lnTo>
                      <a:pt x="562" y="256"/>
                    </a:lnTo>
                    <a:lnTo>
                      <a:pt x="689" y="236"/>
                    </a:lnTo>
                    <a:lnTo>
                      <a:pt x="825" y="217"/>
                    </a:lnTo>
                    <a:lnTo>
                      <a:pt x="975" y="199"/>
                    </a:lnTo>
                    <a:lnTo>
                      <a:pt x="1133" y="182"/>
                    </a:lnTo>
                    <a:lnTo>
                      <a:pt x="1302" y="164"/>
                    </a:lnTo>
                    <a:lnTo>
                      <a:pt x="1482" y="148"/>
                    </a:lnTo>
                    <a:lnTo>
                      <a:pt x="1671" y="133"/>
                    </a:lnTo>
                    <a:lnTo>
                      <a:pt x="1868" y="117"/>
                    </a:lnTo>
                    <a:lnTo>
                      <a:pt x="2076" y="103"/>
                    </a:lnTo>
                    <a:lnTo>
                      <a:pt x="2291" y="90"/>
                    </a:lnTo>
                    <a:lnTo>
                      <a:pt x="2515" y="76"/>
                    </a:lnTo>
                    <a:lnTo>
                      <a:pt x="2745" y="66"/>
                    </a:lnTo>
                    <a:lnTo>
                      <a:pt x="2983" y="55"/>
                    </a:lnTo>
                    <a:lnTo>
                      <a:pt x="3230" y="44"/>
                    </a:lnTo>
                    <a:lnTo>
                      <a:pt x="3482" y="36"/>
                    </a:lnTo>
                    <a:lnTo>
                      <a:pt x="3741" y="27"/>
                    </a:lnTo>
                    <a:lnTo>
                      <a:pt x="4007" y="20"/>
                    </a:lnTo>
                    <a:lnTo>
                      <a:pt x="4277" y="14"/>
                    </a:lnTo>
                    <a:lnTo>
                      <a:pt x="4553" y="9"/>
                    </a:lnTo>
                    <a:lnTo>
                      <a:pt x="4833" y="6"/>
                    </a:lnTo>
                    <a:lnTo>
                      <a:pt x="5119" y="2"/>
                    </a:lnTo>
                    <a:lnTo>
                      <a:pt x="5408" y="0"/>
                    </a:lnTo>
                    <a:lnTo>
                      <a:pt x="5702" y="0"/>
                    </a:lnTo>
                    <a:lnTo>
                      <a:pt x="5702" y="0"/>
                    </a:lnTo>
                    <a:lnTo>
                      <a:pt x="5994" y="0"/>
                    </a:lnTo>
                    <a:lnTo>
                      <a:pt x="6285" y="2"/>
                    </a:lnTo>
                    <a:lnTo>
                      <a:pt x="6571" y="6"/>
                    </a:lnTo>
                    <a:lnTo>
                      <a:pt x="6851" y="9"/>
                    </a:lnTo>
                    <a:lnTo>
                      <a:pt x="7127" y="14"/>
                    </a:lnTo>
                    <a:lnTo>
                      <a:pt x="7397" y="20"/>
                    </a:lnTo>
                    <a:lnTo>
                      <a:pt x="7663" y="27"/>
                    </a:lnTo>
                    <a:lnTo>
                      <a:pt x="7922" y="36"/>
                    </a:lnTo>
                    <a:lnTo>
                      <a:pt x="8174" y="44"/>
                    </a:lnTo>
                    <a:lnTo>
                      <a:pt x="8419" y="55"/>
                    </a:lnTo>
                    <a:lnTo>
                      <a:pt x="8659" y="66"/>
                    </a:lnTo>
                    <a:lnTo>
                      <a:pt x="8889" y="76"/>
                    </a:lnTo>
                    <a:lnTo>
                      <a:pt x="9113" y="90"/>
                    </a:lnTo>
                    <a:lnTo>
                      <a:pt x="9328" y="103"/>
                    </a:lnTo>
                    <a:lnTo>
                      <a:pt x="9536" y="117"/>
                    </a:lnTo>
                    <a:lnTo>
                      <a:pt x="9733" y="133"/>
                    </a:lnTo>
                    <a:lnTo>
                      <a:pt x="9922" y="148"/>
                    </a:lnTo>
                    <a:lnTo>
                      <a:pt x="10102" y="164"/>
                    </a:lnTo>
                    <a:lnTo>
                      <a:pt x="10271" y="182"/>
                    </a:lnTo>
                    <a:lnTo>
                      <a:pt x="10429" y="199"/>
                    </a:lnTo>
                    <a:lnTo>
                      <a:pt x="10577" y="217"/>
                    </a:lnTo>
                    <a:lnTo>
                      <a:pt x="10715" y="236"/>
                    </a:lnTo>
                    <a:lnTo>
                      <a:pt x="10842" y="256"/>
                    </a:lnTo>
                    <a:lnTo>
                      <a:pt x="10956" y="275"/>
                    </a:lnTo>
                    <a:lnTo>
                      <a:pt x="11059" y="296"/>
                    </a:lnTo>
                    <a:lnTo>
                      <a:pt x="11147" y="318"/>
                    </a:lnTo>
                    <a:lnTo>
                      <a:pt x="11224" y="339"/>
                    </a:lnTo>
                    <a:lnTo>
                      <a:pt x="11258" y="349"/>
                    </a:lnTo>
                    <a:lnTo>
                      <a:pt x="11288" y="360"/>
                    </a:lnTo>
                    <a:lnTo>
                      <a:pt x="11314" y="372"/>
                    </a:lnTo>
                    <a:lnTo>
                      <a:pt x="11339" y="383"/>
                    </a:lnTo>
                    <a:lnTo>
                      <a:pt x="11358" y="393"/>
                    </a:lnTo>
                    <a:lnTo>
                      <a:pt x="11374" y="406"/>
                    </a:lnTo>
                    <a:lnTo>
                      <a:pt x="11388" y="416"/>
                    </a:lnTo>
                    <a:lnTo>
                      <a:pt x="11397" y="429"/>
                    </a:lnTo>
                    <a:lnTo>
                      <a:pt x="11402" y="439"/>
                    </a:lnTo>
                    <a:lnTo>
                      <a:pt x="11404" y="451"/>
                    </a:lnTo>
                    <a:lnTo>
                      <a:pt x="11404" y="451"/>
                    </a:lnTo>
                    <a:close/>
                  </a:path>
                </a:pathLst>
              </a:custGeom>
              <a:gradFill flip="none" rotWithShape="1">
                <a:gsLst>
                  <a:gs pos="83000">
                    <a:schemeClr val="bg1">
                      <a:lumMod val="75000"/>
                    </a:schemeClr>
                  </a:gs>
                  <a:gs pos="6000">
                    <a:schemeClr val="bg1">
                      <a:lumMod val="50000"/>
                    </a:schemeClr>
                  </a:gs>
                  <a:gs pos="68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>
                  <a:gsLst>
                    <a:gs pos="89000">
                      <a:schemeClr val="bg1">
                        <a:lumMod val="65000"/>
                      </a:schemeClr>
                    </a:gs>
                    <a:gs pos="22000">
                      <a:schemeClr val="bg2">
                        <a:lumMod val="50000"/>
                      </a:schemeClr>
                    </a:gs>
                    <a:gs pos="5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</p:grpSp>
      </p:grpSp>
      <p:grpSp>
        <p:nvGrpSpPr>
          <p:cNvPr id="20" name="Group 101">
            <a:extLst>
              <a:ext uri="{FF2B5EF4-FFF2-40B4-BE49-F238E27FC236}">
                <a16:creationId xmlns="" xmlns:a16="http://schemas.microsoft.com/office/drawing/2014/main" id="{4972CCA9-1F44-2144-8BD4-C702BE9E5861}"/>
              </a:ext>
            </a:extLst>
          </p:cNvPr>
          <p:cNvGrpSpPr/>
          <p:nvPr userDrawn="1"/>
        </p:nvGrpSpPr>
        <p:grpSpPr>
          <a:xfrm>
            <a:off x="3210953" y="2839758"/>
            <a:ext cx="2759599" cy="3107388"/>
            <a:chOff x="3046695" y="3886200"/>
            <a:chExt cx="3052774" cy="2577462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2268F468-92FB-F24A-9449-B1682037D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671" y="6115823"/>
              <a:ext cx="2917743" cy="101543"/>
            </a:xfrm>
            <a:custGeom>
              <a:avLst/>
              <a:gdLst/>
              <a:ahLst/>
              <a:cxnLst>
                <a:cxn ang="0">
                  <a:pos x="2701" y="94"/>
                </a:cxn>
                <a:cxn ang="0">
                  <a:pos x="0" y="94"/>
                </a:cxn>
                <a:cxn ang="0">
                  <a:pos x="62" y="0"/>
                </a:cxn>
                <a:cxn ang="0">
                  <a:pos x="2639" y="0"/>
                </a:cxn>
                <a:cxn ang="0">
                  <a:pos x="2701" y="94"/>
                </a:cxn>
              </a:cxnLst>
              <a:rect l="0" t="0" r="r" b="b"/>
              <a:pathLst>
                <a:path w="2701" h="94">
                  <a:moveTo>
                    <a:pt x="2701" y="94"/>
                  </a:moveTo>
                  <a:lnTo>
                    <a:pt x="0" y="94"/>
                  </a:lnTo>
                  <a:lnTo>
                    <a:pt x="62" y="0"/>
                  </a:lnTo>
                  <a:lnTo>
                    <a:pt x="2639" y="0"/>
                  </a:lnTo>
                  <a:lnTo>
                    <a:pt x="2701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15151"/>
                </a:gs>
                <a:gs pos="98000">
                  <a:srgbClr val="3A3A3A"/>
                </a:gs>
                <a:gs pos="23000">
                  <a:srgbClr val="818181"/>
                </a:gs>
              </a:gsLst>
              <a:lin ang="264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="" xmlns:a16="http://schemas.microsoft.com/office/drawing/2014/main" id="{A31BE530-FF44-024D-8D93-41AE22319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95" y="6217367"/>
              <a:ext cx="3052774" cy="246295"/>
            </a:xfrm>
            <a:custGeom>
              <a:avLst/>
              <a:gdLst/>
              <a:ahLst/>
              <a:cxnLst>
                <a:cxn ang="0">
                  <a:pos x="2826" y="228"/>
                </a:cxn>
                <a:cxn ang="0">
                  <a:pos x="0" y="228"/>
                </a:cxn>
                <a:cxn ang="0">
                  <a:pos x="62" y="0"/>
                </a:cxn>
                <a:cxn ang="0">
                  <a:pos x="2763" y="0"/>
                </a:cxn>
                <a:cxn ang="0">
                  <a:pos x="2826" y="228"/>
                </a:cxn>
              </a:cxnLst>
              <a:rect l="0" t="0" r="r" b="b"/>
              <a:pathLst>
                <a:path w="2826" h="228">
                  <a:moveTo>
                    <a:pt x="2826" y="228"/>
                  </a:moveTo>
                  <a:lnTo>
                    <a:pt x="0" y="228"/>
                  </a:lnTo>
                  <a:lnTo>
                    <a:pt x="62" y="0"/>
                  </a:lnTo>
                  <a:lnTo>
                    <a:pt x="2763" y="0"/>
                  </a:lnTo>
                  <a:lnTo>
                    <a:pt x="2826" y="2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FA18D406-5542-0D43-9CBA-39D76FA08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868" y="6261657"/>
              <a:ext cx="2938268" cy="158795"/>
            </a:xfrm>
            <a:custGeom>
              <a:avLst/>
              <a:gdLst/>
              <a:ahLst/>
              <a:cxnLst>
                <a:cxn ang="0">
                  <a:pos x="2720" y="147"/>
                </a:cxn>
                <a:cxn ang="0">
                  <a:pos x="0" y="147"/>
                </a:cxn>
                <a:cxn ang="0">
                  <a:pos x="41" y="0"/>
                </a:cxn>
                <a:cxn ang="0">
                  <a:pos x="2679" y="0"/>
                </a:cxn>
                <a:cxn ang="0">
                  <a:pos x="2720" y="147"/>
                </a:cxn>
              </a:cxnLst>
              <a:rect l="0" t="0" r="r" b="b"/>
              <a:pathLst>
                <a:path w="2720" h="147">
                  <a:moveTo>
                    <a:pt x="2720" y="147"/>
                  </a:moveTo>
                  <a:lnTo>
                    <a:pt x="0" y="147"/>
                  </a:lnTo>
                  <a:lnTo>
                    <a:pt x="41" y="0"/>
                  </a:lnTo>
                  <a:lnTo>
                    <a:pt x="2679" y="0"/>
                  </a:lnTo>
                  <a:lnTo>
                    <a:pt x="2720" y="14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34000">
                  <a:srgbClr val="FFFFFF"/>
                </a:gs>
                <a:gs pos="65000">
                  <a:schemeClr val="bg1">
                    <a:lumMod val="50000"/>
                  </a:schemeClr>
                </a:gs>
                <a:gs pos="3500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720000" scaled="0"/>
              <a:tileRect/>
            </a:gradFill>
            <a:ln w="12700" cap="rnd">
              <a:gradFill flip="none" rotWithShape="1">
                <a:gsLst>
                  <a:gs pos="0">
                    <a:srgbClr val="515151"/>
                  </a:gs>
                  <a:gs pos="100000">
                    <a:srgbClr val="A0A0A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="" xmlns:a16="http://schemas.microsoft.com/office/drawing/2014/main" id="{FD4B3AF4-42AE-794E-BFB1-CEFCA60A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421" y="3886200"/>
              <a:ext cx="1228239" cy="2286878"/>
            </a:xfrm>
            <a:custGeom>
              <a:avLst/>
              <a:gdLst/>
              <a:ahLst/>
              <a:cxnLst>
                <a:cxn ang="0">
                  <a:pos x="1137" y="2117"/>
                </a:cxn>
                <a:cxn ang="0">
                  <a:pos x="0" y="2117"/>
                </a:cxn>
                <a:cxn ang="0">
                  <a:pos x="345" y="0"/>
                </a:cxn>
                <a:cxn ang="0">
                  <a:pos x="791" y="0"/>
                </a:cxn>
                <a:cxn ang="0">
                  <a:pos x="1137" y="2117"/>
                </a:cxn>
              </a:cxnLst>
              <a:rect l="0" t="0" r="r" b="b"/>
              <a:pathLst>
                <a:path w="1137" h="2117">
                  <a:moveTo>
                    <a:pt x="1137" y="2117"/>
                  </a:moveTo>
                  <a:lnTo>
                    <a:pt x="0" y="2117"/>
                  </a:lnTo>
                  <a:lnTo>
                    <a:pt x="345" y="0"/>
                  </a:lnTo>
                  <a:lnTo>
                    <a:pt x="791" y="0"/>
                  </a:lnTo>
                  <a:lnTo>
                    <a:pt x="1137" y="211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23232"/>
                </a:gs>
                <a:gs pos="20000">
                  <a:srgbClr val="000000"/>
                </a:gs>
                <a:gs pos="100000">
                  <a:srgbClr val="323232"/>
                </a:gs>
                <a:gs pos="70000">
                  <a:srgbClr val="000000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0A133F5-AED4-1A4B-A4BF-C67D1D458297}"/>
              </a:ext>
            </a:extLst>
          </p:cNvPr>
          <p:cNvGrpSpPr/>
          <p:nvPr userDrawn="1"/>
        </p:nvGrpSpPr>
        <p:grpSpPr>
          <a:xfrm>
            <a:off x="1777445" y="2959573"/>
            <a:ext cx="5624660" cy="795730"/>
            <a:chOff x="2369927" y="2959573"/>
            <a:chExt cx="7499546" cy="795730"/>
          </a:xfrm>
        </p:grpSpPr>
        <p:grpSp>
          <p:nvGrpSpPr>
            <p:cNvPr id="25" name="Group 105">
              <a:extLst>
                <a:ext uri="{FF2B5EF4-FFF2-40B4-BE49-F238E27FC236}">
                  <a16:creationId xmlns="" xmlns:a16="http://schemas.microsoft.com/office/drawing/2014/main" id="{8E2690C6-705D-4947-AD02-F14AD6E0180A}"/>
                </a:ext>
              </a:extLst>
            </p:cNvPr>
            <p:cNvGrpSpPr/>
            <p:nvPr userDrawn="1"/>
          </p:nvGrpSpPr>
          <p:grpSpPr>
            <a:xfrm>
              <a:off x="2369927" y="2959573"/>
              <a:ext cx="7499546" cy="346423"/>
              <a:chOff x="1460894" y="3985583"/>
              <a:chExt cx="6222212" cy="287345"/>
            </a:xfrm>
          </p:grpSpPr>
          <p:sp>
            <p:nvSpPr>
              <p:cNvPr id="26" name="Freeform 9">
                <a:extLst>
                  <a:ext uri="{FF2B5EF4-FFF2-40B4-BE49-F238E27FC236}">
                    <a16:creationId xmlns="" xmlns:a16="http://schemas.microsoft.com/office/drawing/2014/main" id="{7083CF0D-EC61-6548-A8F4-455A1B960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894" y="3985583"/>
                <a:ext cx="6222212" cy="287345"/>
              </a:xfrm>
              <a:custGeom>
                <a:avLst/>
                <a:gdLst/>
                <a:ahLst/>
                <a:cxnLst>
                  <a:cxn ang="0">
                    <a:pos x="44" y="266"/>
                  </a:cxn>
                  <a:cxn ang="0">
                    <a:pos x="0" y="222"/>
                  </a:cxn>
                  <a:cxn ang="0">
                    <a:pos x="0" y="43"/>
                  </a:cxn>
                  <a:cxn ang="0">
                    <a:pos x="44" y="0"/>
                  </a:cxn>
                  <a:cxn ang="0">
                    <a:pos x="5718" y="0"/>
                  </a:cxn>
                  <a:cxn ang="0">
                    <a:pos x="5760" y="43"/>
                  </a:cxn>
                  <a:cxn ang="0">
                    <a:pos x="5760" y="222"/>
                  </a:cxn>
                  <a:cxn ang="0">
                    <a:pos x="5718" y="266"/>
                  </a:cxn>
                  <a:cxn ang="0">
                    <a:pos x="44" y="266"/>
                  </a:cxn>
                </a:cxnLst>
                <a:rect l="0" t="0" r="r" b="b"/>
                <a:pathLst>
                  <a:path w="5760" h="266">
                    <a:moveTo>
                      <a:pt x="44" y="266"/>
                    </a:moveTo>
                    <a:lnTo>
                      <a:pt x="0" y="222"/>
                    </a:lnTo>
                    <a:lnTo>
                      <a:pt x="0" y="43"/>
                    </a:lnTo>
                    <a:lnTo>
                      <a:pt x="44" y="0"/>
                    </a:lnTo>
                    <a:lnTo>
                      <a:pt x="5718" y="0"/>
                    </a:lnTo>
                    <a:lnTo>
                      <a:pt x="5760" y="43"/>
                    </a:lnTo>
                    <a:lnTo>
                      <a:pt x="5760" y="222"/>
                    </a:lnTo>
                    <a:lnTo>
                      <a:pt x="5718" y="266"/>
                    </a:lnTo>
                    <a:lnTo>
                      <a:pt x="44" y="266"/>
                    </a:lnTo>
                    <a:close/>
                  </a:path>
                </a:pathLst>
              </a:custGeom>
              <a:gradFill flip="none" rotWithShape="1">
                <a:gsLst>
                  <a:gs pos="56000">
                    <a:srgbClr val="000000"/>
                  </a:gs>
                  <a:gs pos="0">
                    <a:srgbClr val="000000"/>
                  </a:gs>
                  <a:gs pos="18000">
                    <a:srgbClr val="323232"/>
                  </a:gs>
                  <a:gs pos="100000">
                    <a:srgbClr val="323232"/>
                  </a:gs>
                  <a:gs pos="86000">
                    <a:srgbClr val="000000"/>
                  </a:gs>
                </a:gsLst>
                <a:lin ang="5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ADE0DFEA-1B0A-E742-AAFC-A29643B2A8F1}"/>
                  </a:ext>
                </a:extLst>
              </p:cNvPr>
              <p:cNvSpPr/>
              <p:nvPr/>
            </p:nvSpPr>
            <p:spPr>
              <a:xfrm>
                <a:off x="1657105" y="4068233"/>
                <a:ext cx="130031" cy="130031"/>
              </a:xfrm>
              <a:prstGeom prst="ellipse">
                <a:avLst/>
              </a:prstGeom>
              <a:gradFill flip="none" rotWithShape="1">
                <a:gsLst>
                  <a:gs pos="64000">
                    <a:srgbClr val="666666"/>
                  </a:gs>
                  <a:gs pos="46000">
                    <a:srgbClr val="A2A2A2"/>
                  </a:gs>
                  <a:gs pos="39000">
                    <a:srgbClr val="ECECEC"/>
                  </a:gs>
                  <a:gs pos="100000">
                    <a:srgbClr val="A2A2A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gradFill flip="none" rotWithShape="1">
                  <a:gsLst>
                    <a:gs pos="0">
                      <a:srgbClr val="000000"/>
                    </a:gs>
                    <a:gs pos="100000">
                      <a:srgbClr val="4D4D4D"/>
                    </a:gs>
                  </a:gsLst>
                  <a:lin ang="28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22AB2626-42F8-2A40-B66C-46690421BBB1}"/>
                  </a:ext>
                </a:extLst>
              </p:cNvPr>
              <p:cNvSpPr/>
              <p:nvPr/>
            </p:nvSpPr>
            <p:spPr>
              <a:xfrm>
                <a:off x="7372105" y="4068233"/>
                <a:ext cx="130031" cy="130031"/>
              </a:xfrm>
              <a:prstGeom prst="ellipse">
                <a:avLst/>
              </a:prstGeom>
              <a:gradFill flip="none" rotWithShape="1">
                <a:gsLst>
                  <a:gs pos="64000">
                    <a:srgbClr val="666666"/>
                  </a:gs>
                  <a:gs pos="46000">
                    <a:srgbClr val="A2A2A2"/>
                  </a:gs>
                  <a:gs pos="39000">
                    <a:srgbClr val="ECECEC"/>
                  </a:gs>
                  <a:gs pos="100000">
                    <a:srgbClr val="A2A2A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gradFill flip="none" rotWithShape="1">
                  <a:gsLst>
                    <a:gs pos="0">
                      <a:srgbClr val="000000"/>
                    </a:gs>
                    <a:gs pos="100000">
                      <a:srgbClr val="4D4D4D"/>
                    </a:gs>
                  </a:gsLst>
                  <a:lin ang="28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</p:grpSp>
        <p:grpSp>
          <p:nvGrpSpPr>
            <p:cNvPr id="29" name="Group 106">
              <a:extLst>
                <a:ext uri="{FF2B5EF4-FFF2-40B4-BE49-F238E27FC236}">
                  <a16:creationId xmlns="" xmlns:a16="http://schemas.microsoft.com/office/drawing/2014/main" id="{AC2C93E0-539B-DE49-9157-F647D6A8FE69}"/>
                </a:ext>
              </a:extLst>
            </p:cNvPr>
            <p:cNvGrpSpPr/>
            <p:nvPr userDrawn="1"/>
          </p:nvGrpSpPr>
          <p:grpSpPr>
            <a:xfrm>
              <a:off x="2369927" y="3410181"/>
              <a:ext cx="7499546" cy="345122"/>
              <a:chOff x="1460894" y="4359347"/>
              <a:chExt cx="6222212" cy="286265"/>
            </a:xfrm>
          </p:grpSpPr>
          <p:sp>
            <p:nvSpPr>
              <p:cNvPr id="30" name="Freeform 10">
                <a:extLst>
                  <a:ext uri="{FF2B5EF4-FFF2-40B4-BE49-F238E27FC236}">
                    <a16:creationId xmlns="" xmlns:a16="http://schemas.microsoft.com/office/drawing/2014/main" id="{227BFFB7-7478-514B-9EAA-1B8C96A4B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894" y="4359347"/>
                <a:ext cx="6222212" cy="286265"/>
              </a:xfrm>
              <a:custGeom>
                <a:avLst/>
                <a:gdLst/>
                <a:ahLst/>
                <a:cxnLst>
                  <a:cxn ang="0">
                    <a:pos x="44" y="265"/>
                  </a:cxn>
                  <a:cxn ang="0">
                    <a:pos x="0" y="222"/>
                  </a:cxn>
                  <a:cxn ang="0">
                    <a:pos x="0" y="42"/>
                  </a:cxn>
                  <a:cxn ang="0">
                    <a:pos x="44" y="0"/>
                  </a:cxn>
                  <a:cxn ang="0">
                    <a:pos x="5718" y="0"/>
                  </a:cxn>
                  <a:cxn ang="0">
                    <a:pos x="5760" y="42"/>
                  </a:cxn>
                  <a:cxn ang="0">
                    <a:pos x="5760" y="222"/>
                  </a:cxn>
                  <a:cxn ang="0">
                    <a:pos x="5718" y="265"/>
                  </a:cxn>
                  <a:cxn ang="0">
                    <a:pos x="44" y="265"/>
                  </a:cxn>
                </a:cxnLst>
                <a:rect l="0" t="0" r="r" b="b"/>
                <a:pathLst>
                  <a:path w="5760" h="265">
                    <a:moveTo>
                      <a:pt x="44" y="265"/>
                    </a:moveTo>
                    <a:lnTo>
                      <a:pt x="0" y="222"/>
                    </a:lnTo>
                    <a:lnTo>
                      <a:pt x="0" y="42"/>
                    </a:lnTo>
                    <a:lnTo>
                      <a:pt x="44" y="0"/>
                    </a:lnTo>
                    <a:lnTo>
                      <a:pt x="5718" y="0"/>
                    </a:lnTo>
                    <a:lnTo>
                      <a:pt x="5760" y="42"/>
                    </a:lnTo>
                    <a:lnTo>
                      <a:pt x="5760" y="222"/>
                    </a:lnTo>
                    <a:lnTo>
                      <a:pt x="5718" y="265"/>
                    </a:lnTo>
                    <a:lnTo>
                      <a:pt x="44" y="265"/>
                    </a:lnTo>
                    <a:close/>
                  </a:path>
                </a:pathLst>
              </a:custGeom>
              <a:gradFill flip="none" rotWithShape="1">
                <a:gsLst>
                  <a:gs pos="56000">
                    <a:srgbClr val="000000"/>
                  </a:gs>
                  <a:gs pos="0">
                    <a:srgbClr val="000000"/>
                  </a:gs>
                  <a:gs pos="18000">
                    <a:srgbClr val="323232"/>
                  </a:gs>
                  <a:gs pos="100000">
                    <a:srgbClr val="323232"/>
                  </a:gs>
                  <a:gs pos="86000">
                    <a:srgbClr val="000000"/>
                  </a:gs>
                </a:gsLst>
                <a:lin ang="5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A2D784C9-EB8E-4F4B-8F45-46A67F2161A1}"/>
                  </a:ext>
                </a:extLst>
              </p:cNvPr>
              <p:cNvSpPr/>
              <p:nvPr/>
            </p:nvSpPr>
            <p:spPr>
              <a:xfrm>
                <a:off x="1657105" y="4440766"/>
                <a:ext cx="130031" cy="130031"/>
              </a:xfrm>
              <a:prstGeom prst="ellipse">
                <a:avLst/>
              </a:prstGeom>
              <a:gradFill flip="none" rotWithShape="1">
                <a:gsLst>
                  <a:gs pos="64000">
                    <a:srgbClr val="666666"/>
                  </a:gs>
                  <a:gs pos="46000">
                    <a:srgbClr val="A2A2A2"/>
                  </a:gs>
                  <a:gs pos="39000">
                    <a:srgbClr val="ECECEC"/>
                  </a:gs>
                  <a:gs pos="100000">
                    <a:srgbClr val="A2A2A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gradFill flip="none" rotWithShape="1">
                  <a:gsLst>
                    <a:gs pos="0">
                      <a:srgbClr val="000000"/>
                    </a:gs>
                    <a:gs pos="100000">
                      <a:srgbClr val="4D4D4D"/>
                    </a:gs>
                  </a:gsLst>
                  <a:lin ang="28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466C1C91-986E-F94E-AFC8-79C4699B65EE}"/>
                  </a:ext>
                </a:extLst>
              </p:cNvPr>
              <p:cNvSpPr/>
              <p:nvPr/>
            </p:nvSpPr>
            <p:spPr>
              <a:xfrm>
                <a:off x="7372105" y="4440766"/>
                <a:ext cx="130031" cy="130031"/>
              </a:xfrm>
              <a:prstGeom prst="ellipse">
                <a:avLst/>
              </a:prstGeom>
              <a:gradFill flip="none" rotWithShape="1">
                <a:gsLst>
                  <a:gs pos="64000">
                    <a:srgbClr val="666666"/>
                  </a:gs>
                  <a:gs pos="46000">
                    <a:srgbClr val="A2A2A2"/>
                  </a:gs>
                  <a:gs pos="39000">
                    <a:srgbClr val="ECECEC"/>
                  </a:gs>
                  <a:gs pos="100000">
                    <a:srgbClr val="A2A2A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gradFill flip="none" rotWithShape="1">
                  <a:gsLst>
                    <a:gs pos="0">
                      <a:srgbClr val="000000"/>
                    </a:gs>
                    <a:gs pos="100000">
                      <a:srgbClr val="4D4D4D"/>
                    </a:gs>
                  </a:gsLst>
                  <a:lin ang="28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</p:grpSp>
      </p:grpSp>
      <p:grpSp>
        <p:nvGrpSpPr>
          <p:cNvPr id="33" name="Group 102">
            <a:extLst>
              <a:ext uri="{FF2B5EF4-FFF2-40B4-BE49-F238E27FC236}">
                <a16:creationId xmlns="" xmlns:a16="http://schemas.microsoft.com/office/drawing/2014/main" id="{5333FFA5-0C5E-CA47-9BA5-7B04AFCFF2B0}"/>
              </a:ext>
            </a:extLst>
          </p:cNvPr>
          <p:cNvGrpSpPr/>
          <p:nvPr userDrawn="1"/>
        </p:nvGrpSpPr>
        <p:grpSpPr>
          <a:xfrm>
            <a:off x="3753878" y="3705814"/>
            <a:ext cx="1671794" cy="1190689"/>
            <a:chOff x="3647299" y="4604562"/>
            <a:chExt cx="1849401" cy="987632"/>
          </a:xfrm>
        </p:grpSpPr>
        <p:sp>
          <p:nvSpPr>
            <p:cNvPr id="34" name="Freeform 5">
              <a:extLst>
                <a:ext uri="{FF2B5EF4-FFF2-40B4-BE49-F238E27FC236}">
                  <a16:creationId xmlns="" xmlns:a16="http://schemas.microsoft.com/office/drawing/2014/main" id="{459505A0-3E75-3A40-BB20-74371F4C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99" y="4604562"/>
              <a:ext cx="1849401" cy="987632"/>
            </a:xfrm>
            <a:custGeom>
              <a:avLst/>
              <a:gdLst/>
              <a:ahLst/>
              <a:cxnLst>
                <a:cxn ang="0">
                  <a:pos x="2900" y="3076"/>
                </a:cxn>
                <a:cxn ang="0">
                  <a:pos x="3086" y="3074"/>
                </a:cxn>
                <a:cxn ang="0">
                  <a:pos x="3265" y="3067"/>
                </a:cxn>
                <a:cxn ang="0">
                  <a:pos x="3437" y="3058"/>
                </a:cxn>
                <a:cxn ang="0">
                  <a:pos x="3603" y="3046"/>
                </a:cxn>
                <a:cxn ang="0">
                  <a:pos x="3763" y="3031"/>
                </a:cxn>
                <a:cxn ang="0">
                  <a:pos x="3914" y="3013"/>
                </a:cxn>
                <a:cxn ang="0">
                  <a:pos x="4061" y="2993"/>
                </a:cxn>
                <a:cxn ang="0">
                  <a:pos x="4200" y="2972"/>
                </a:cxn>
                <a:cxn ang="0">
                  <a:pos x="4333" y="2947"/>
                </a:cxn>
                <a:cxn ang="0">
                  <a:pos x="4580" y="2896"/>
                </a:cxn>
                <a:cxn ang="0">
                  <a:pos x="4801" y="2840"/>
                </a:cxn>
                <a:cxn ang="0">
                  <a:pos x="4998" y="2780"/>
                </a:cxn>
                <a:cxn ang="0">
                  <a:pos x="5173" y="2720"/>
                </a:cxn>
                <a:cxn ang="0">
                  <a:pos x="5322" y="2661"/>
                </a:cxn>
                <a:cxn ang="0">
                  <a:pos x="5449" y="2604"/>
                </a:cxn>
                <a:cxn ang="0">
                  <a:pos x="5554" y="2554"/>
                </a:cxn>
                <a:cxn ang="0">
                  <a:pos x="5636" y="2508"/>
                </a:cxn>
                <a:cxn ang="0">
                  <a:pos x="5721" y="2458"/>
                </a:cxn>
                <a:cxn ang="0">
                  <a:pos x="5760" y="2430"/>
                </a:cxn>
                <a:cxn ang="0">
                  <a:pos x="2886" y="0"/>
                </a:cxn>
                <a:cxn ang="0">
                  <a:pos x="1520" y="0"/>
                </a:cxn>
                <a:cxn ang="0">
                  <a:pos x="0" y="2430"/>
                </a:cxn>
                <a:cxn ang="0">
                  <a:pos x="40" y="2458"/>
                </a:cxn>
                <a:cxn ang="0">
                  <a:pos x="124" y="2508"/>
                </a:cxn>
                <a:cxn ang="0">
                  <a:pos x="206" y="2554"/>
                </a:cxn>
                <a:cxn ang="0">
                  <a:pos x="311" y="2604"/>
                </a:cxn>
                <a:cxn ang="0">
                  <a:pos x="438" y="2661"/>
                </a:cxn>
                <a:cxn ang="0">
                  <a:pos x="589" y="2720"/>
                </a:cxn>
                <a:cxn ang="0">
                  <a:pos x="762" y="2780"/>
                </a:cxn>
                <a:cxn ang="0">
                  <a:pos x="959" y="2840"/>
                </a:cxn>
                <a:cxn ang="0">
                  <a:pos x="1180" y="2896"/>
                </a:cxn>
                <a:cxn ang="0">
                  <a:pos x="1428" y="2947"/>
                </a:cxn>
                <a:cxn ang="0">
                  <a:pos x="1560" y="2972"/>
                </a:cxn>
                <a:cxn ang="0">
                  <a:pos x="1700" y="2993"/>
                </a:cxn>
                <a:cxn ang="0">
                  <a:pos x="1846" y="3013"/>
                </a:cxn>
                <a:cxn ang="0">
                  <a:pos x="1998" y="3031"/>
                </a:cxn>
                <a:cxn ang="0">
                  <a:pos x="2158" y="3046"/>
                </a:cxn>
                <a:cxn ang="0">
                  <a:pos x="2323" y="3058"/>
                </a:cxn>
                <a:cxn ang="0">
                  <a:pos x="2495" y="3067"/>
                </a:cxn>
                <a:cxn ang="0">
                  <a:pos x="2675" y="3074"/>
                </a:cxn>
                <a:cxn ang="0">
                  <a:pos x="2861" y="3076"/>
                </a:cxn>
                <a:cxn ang="0">
                  <a:pos x="2861" y="3076"/>
                </a:cxn>
                <a:cxn ang="0">
                  <a:pos x="2900" y="3076"/>
                </a:cxn>
              </a:cxnLst>
              <a:rect l="0" t="0" r="r" b="b"/>
              <a:pathLst>
                <a:path w="5760" h="3076">
                  <a:moveTo>
                    <a:pt x="2900" y="3076"/>
                  </a:moveTo>
                  <a:lnTo>
                    <a:pt x="2900" y="3076"/>
                  </a:lnTo>
                  <a:lnTo>
                    <a:pt x="2993" y="3075"/>
                  </a:lnTo>
                  <a:lnTo>
                    <a:pt x="3086" y="3074"/>
                  </a:lnTo>
                  <a:lnTo>
                    <a:pt x="3177" y="3070"/>
                  </a:lnTo>
                  <a:lnTo>
                    <a:pt x="3265" y="3067"/>
                  </a:lnTo>
                  <a:lnTo>
                    <a:pt x="3352" y="3063"/>
                  </a:lnTo>
                  <a:lnTo>
                    <a:pt x="3437" y="3058"/>
                  </a:lnTo>
                  <a:lnTo>
                    <a:pt x="3521" y="3052"/>
                  </a:lnTo>
                  <a:lnTo>
                    <a:pt x="3603" y="3046"/>
                  </a:lnTo>
                  <a:lnTo>
                    <a:pt x="3684" y="3038"/>
                  </a:lnTo>
                  <a:lnTo>
                    <a:pt x="3763" y="3031"/>
                  </a:lnTo>
                  <a:lnTo>
                    <a:pt x="3840" y="3022"/>
                  </a:lnTo>
                  <a:lnTo>
                    <a:pt x="3914" y="3013"/>
                  </a:lnTo>
                  <a:lnTo>
                    <a:pt x="3989" y="3004"/>
                  </a:lnTo>
                  <a:lnTo>
                    <a:pt x="4061" y="2993"/>
                  </a:lnTo>
                  <a:lnTo>
                    <a:pt x="4131" y="2983"/>
                  </a:lnTo>
                  <a:lnTo>
                    <a:pt x="4200" y="2972"/>
                  </a:lnTo>
                  <a:lnTo>
                    <a:pt x="4268" y="2960"/>
                  </a:lnTo>
                  <a:lnTo>
                    <a:pt x="4333" y="2947"/>
                  </a:lnTo>
                  <a:lnTo>
                    <a:pt x="4459" y="2922"/>
                  </a:lnTo>
                  <a:lnTo>
                    <a:pt x="4580" y="2896"/>
                  </a:lnTo>
                  <a:lnTo>
                    <a:pt x="4693" y="2868"/>
                  </a:lnTo>
                  <a:lnTo>
                    <a:pt x="4801" y="2840"/>
                  </a:lnTo>
                  <a:lnTo>
                    <a:pt x="4903" y="2810"/>
                  </a:lnTo>
                  <a:lnTo>
                    <a:pt x="4998" y="2780"/>
                  </a:lnTo>
                  <a:lnTo>
                    <a:pt x="5089" y="2750"/>
                  </a:lnTo>
                  <a:lnTo>
                    <a:pt x="5173" y="2720"/>
                  </a:lnTo>
                  <a:lnTo>
                    <a:pt x="5251" y="2690"/>
                  </a:lnTo>
                  <a:lnTo>
                    <a:pt x="5322" y="2661"/>
                  </a:lnTo>
                  <a:lnTo>
                    <a:pt x="5388" y="2632"/>
                  </a:lnTo>
                  <a:lnTo>
                    <a:pt x="5449" y="2604"/>
                  </a:lnTo>
                  <a:lnTo>
                    <a:pt x="5504" y="2578"/>
                  </a:lnTo>
                  <a:lnTo>
                    <a:pt x="5554" y="2554"/>
                  </a:lnTo>
                  <a:lnTo>
                    <a:pt x="5598" y="2530"/>
                  </a:lnTo>
                  <a:lnTo>
                    <a:pt x="5636" y="2508"/>
                  </a:lnTo>
                  <a:lnTo>
                    <a:pt x="5669" y="2490"/>
                  </a:lnTo>
                  <a:lnTo>
                    <a:pt x="5721" y="2458"/>
                  </a:lnTo>
                  <a:lnTo>
                    <a:pt x="5751" y="2438"/>
                  </a:lnTo>
                  <a:lnTo>
                    <a:pt x="5760" y="2430"/>
                  </a:lnTo>
                  <a:lnTo>
                    <a:pt x="4240" y="0"/>
                  </a:lnTo>
                  <a:lnTo>
                    <a:pt x="2886" y="0"/>
                  </a:lnTo>
                  <a:lnTo>
                    <a:pt x="2874" y="0"/>
                  </a:lnTo>
                  <a:lnTo>
                    <a:pt x="1520" y="0"/>
                  </a:lnTo>
                  <a:lnTo>
                    <a:pt x="0" y="2430"/>
                  </a:lnTo>
                  <a:lnTo>
                    <a:pt x="0" y="2430"/>
                  </a:lnTo>
                  <a:lnTo>
                    <a:pt x="10" y="2438"/>
                  </a:lnTo>
                  <a:lnTo>
                    <a:pt x="40" y="2458"/>
                  </a:lnTo>
                  <a:lnTo>
                    <a:pt x="91" y="2490"/>
                  </a:lnTo>
                  <a:lnTo>
                    <a:pt x="124" y="2508"/>
                  </a:lnTo>
                  <a:lnTo>
                    <a:pt x="163" y="2530"/>
                  </a:lnTo>
                  <a:lnTo>
                    <a:pt x="206" y="2554"/>
                  </a:lnTo>
                  <a:lnTo>
                    <a:pt x="256" y="2578"/>
                  </a:lnTo>
                  <a:lnTo>
                    <a:pt x="311" y="2604"/>
                  </a:lnTo>
                  <a:lnTo>
                    <a:pt x="372" y="2632"/>
                  </a:lnTo>
                  <a:lnTo>
                    <a:pt x="438" y="2661"/>
                  </a:lnTo>
                  <a:lnTo>
                    <a:pt x="510" y="2690"/>
                  </a:lnTo>
                  <a:lnTo>
                    <a:pt x="589" y="2720"/>
                  </a:lnTo>
                  <a:lnTo>
                    <a:pt x="672" y="2750"/>
                  </a:lnTo>
                  <a:lnTo>
                    <a:pt x="762" y="2780"/>
                  </a:lnTo>
                  <a:lnTo>
                    <a:pt x="857" y="2810"/>
                  </a:lnTo>
                  <a:lnTo>
                    <a:pt x="959" y="2840"/>
                  </a:lnTo>
                  <a:lnTo>
                    <a:pt x="1067" y="2868"/>
                  </a:lnTo>
                  <a:lnTo>
                    <a:pt x="1180" y="2896"/>
                  </a:lnTo>
                  <a:lnTo>
                    <a:pt x="1301" y="2922"/>
                  </a:lnTo>
                  <a:lnTo>
                    <a:pt x="1428" y="2947"/>
                  </a:lnTo>
                  <a:lnTo>
                    <a:pt x="1494" y="2960"/>
                  </a:lnTo>
                  <a:lnTo>
                    <a:pt x="1560" y="2972"/>
                  </a:lnTo>
                  <a:lnTo>
                    <a:pt x="1630" y="2983"/>
                  </a:lnTo>
                  <a:lnTo>
                    <a:pt x="1700" y="2993"/>
                  </a:lnTo>
                  <a:lnTo>
                    <a:pt x="1772" y="3004"/>
                  </a:lnTo>
                  <a:lnTo>
                    <a:pt x="1846" y="3013"/>
                  </a:lnTo>
                  <a:lnTo>
                    <a:pt x="1922" y="3022"/>
                  </a:lnTo>
                  <a:lnTo>
                    <a:pt x="1998" y="3031"/>
                  </a:lnTo>
                  <a:lnTo>
                    <a:pt x="2078" y="3038"/>
                  </a:lnTo>
                  <a:lnTo>
                    <a:pt x="2158" y="3046"/>
                  </a:lnTo>
                  <a:lnTo>
                    <a:pt x="2239" y="3052"/>
                  </a:lnTo>
                  <a:lnTo>
                    <a:pt x="2323" y="3058"/>
                  </a:lnTo>
                  <a:lnTo>
                    <a:pt x="2408" y="3063"/>
                  </a:lnTo>
                  <a:lnTo>
                    <a:pt x="2495" y="3067"/>
                  </a:lnTo>
                  <a:lnTo>
                    <a:pt x="2585" y="3070"/>
                  </a:lnTo>
                  <a:lnTo>
                    <a:pt x="2675" y="3074"/>
                  </a:lnTo>
                  <a:lnTo>
                    <a:pt x="2767" y="3075"/>
                  </a:lnTo>
                  <a:lnTo>
                    <a:pt x="2861" y="3076"/>
                  </a:lnTo>
                  <a:lnTo>
                    <a:pt x="2861" y="3076"/>
                  </a:lnTo>
                  <a:lnTo>
                    <a:pt x="2861" y="3076"/>
                  </a:lnTo>
                  <a:lnTo>
                    <a:pt x="2900" y="3076"/>
                  </a:lnTo>
                  <a:lnTo>
                    <a:pt x="2900" y="3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E4E4"/>
                </a:gs>
                <a:gs pos="34000">
                  <a:srgbClr val="FFFFFF"/>
                </a:gs>
                <a:gs pos="65000">
                  <a:srgbClr val="9D9D9D"/>
                </a:gs>
                <a:gs pos="35000">
                  <a:srgbClr val="E4E4E4"/>
                </a:gs>
                <a:gs pos="100000">
                  <a:srgbClr val="E4E4E4"/>
                </a:gs>
              </a:gsLst>
              <a:lin ang="720000" scaled="0"/>
              <a:tileRect/>
            </a:gradFill>
            <a:ln w="12700" cap="rnd">
              <a:gradFill flip="none" rotWithShape="1">
                <a:gsLst>
                  <a:gs pos="100000">
                    <a:srgbClr val="898989"/>
                  </a:gs>
                  <a:gs pos="0">
                    <a:prstClr val="white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/>
            </a:p>
          </p:txBody>
        </p:sp>
        <p:grpSp>
          <p:nvGrpSpPr>
            <p:cNvPr id="35" name="Group 50">
              <a:extLst>
                <a:ext uri="{FF2B5EF4-FFF2-40B4-BE49-F238E27FC236}">
                  <a16:creationId xmlns="" xmlns:a16="http://schemas.microsoft.com/office/drawing/2014/main" id="{B36322EF-CA00-7646-92E6-1F7EF2891AB3}"/>
                </a:ext>
              </a:extLst>
            </p:cNvPr>
            <p:cNvGrpSpPr/>
            <p:nvPr/>
          </p:nvGrpSpPr>
          <p:grpSpPr>
            <a:xfrm>
              <a:off x="3677159" y="5325058"/>
              <a:ext cx="1787433" cy="250119"/>
              <a:chOff x="147638" y="4549775"/>
              <a:chExt cx="8837612" cy="1236663"/>
            </a:xfrm>
            <a:solidFill>
              <a:srgbClr val="000000"/>
            </a:solidFill>
          </p:grpSpPr>
          <p:sp>
            <p:nvSpPr>
              <p:cNvPr id="36" name="Freeform 6">
                <a:extLst>
                  <a:ext uri="{FF2B5EF4-FFF2-40B4-BE49-F238E27FC236}">
                    <a16:creationId xmlns="" xmlns:a16="http://schemas.microsoft.com/office/drawing/2014/main" id="{46163102-D4A4-1D48-81A4-99D60D030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38" y="4573588"/>
                <a:ext cx="209550" cy="323850"/>
              </a:xfrm>
              <a:custGeom>
                <a:avLst/>
                <a:gdLst/>
                <a:ahLst/>
                <a:cxnLst>
                  <a:cxn ang="0">
                    <a:pos x="0" y="189"/>
                  </a:cxn>
                  <a:cxn ang="0">
                    <a:pos x="108" y="0"/>
                  </a:cxn>
                  <a:cxn ang="0">
                    <a:pos x="132" y="15"/>
                  </a:cxn>
                  <a:cxn ang="0">
                    <a:pos x="25" y="204"/>
                  </a:cxn>
                  <a:cxn ang="0">
                    <a:pos x="0" y="189"/>
                  </a:cxn>
                </a:cxnLst>
                <a:rect l="0" t="0" r="r" b="b"/>
                <a:pathLst>
                  <a:path w="132" h="204">
                    <a:moveTo>
                      <a:pt x="0" y="189"/>
                    </a:moveTo>
                    <a:lnTo>
                      <a:pt x="108" y="0"/>
                    </a:lnTo>
                    <a:lnTo>
                      <a:pt x="132" y="15"/>
                    </a:lnTo>
                    <a:lnTo>
                      <a:pt x="25" y="204"/>
                    </a:lnTo>
                    <a:lnTo>
                      <a:pt x="0" y="18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="" xmlns:a16="http://schemas.microsoft.com/office/drawing/2014/main" id="{BA39E8D4-8766-4647-BAF7-806D1EE20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" y="4660900"/>
                <a:ext cx="196850" cy="328613"/>
              </a:xfrm>
              <a:custGeom>
                <a:avLst/>
                <a:gdLst/>
                <a:ahLst/>
                <a:cxnLst>
                  <a:cxn ang="0">
                    <a:pos x="0" y="194"/>
                  </a:cxn>
                  <a:cxn ang="0">
                    <a:pos x="99" y="0"/>
                  </a:cxn>
                  <a:cxn ang="0">
                    <a:pos x="124" y="13"/>
                  </a:cxn>
                  <a:cxn ang="0">
                    <a:pos x="26" y="207"/>
                  </a:cxn>
                  <a:cxn ang="0">
                    <a:pos x="0" y="194"/>
                  </a:cxn>
                </a:cxnLst>
                <a:rect l="0" t="0" r="r" b="b"/>
                <a:pathLst>
                  <a:path w="124" h="207">
                    <a:moveTo>
                      <a:pt x="0" y="194"/>
                    </a:moveTo>
                    <a:lnTo>
                      <a:pt x="99" y="0"/>
                    </a:lnTo>
                    <a:lnTo>
                      <a:pt x="124" y="13"/>
                    </a:lnTo>
                    <a:lnTo>
                      <a:pt x="26" y="207"/>
                    </a:lnTo>
                    <a:lnTo>
                      <a:pt x="0" y="1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="" xmlns:a16="http://schemas.microsoft.com/office/drawing/2014/main" id="{A7AEF40C-6BD2-1C4A-8312-CC69A4DC0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525" y="4589463"/>
                <a:ext cx="273050" cy="501650"/>
              </a:xfrm>
              <a:custGeom>
                <a:avLst/>
                <a:gdLst/>
                <a:ahLst/>
                <a:cxnLst>
                  <a:cxn ang="0">
                    <a:pos x="0" y="299"/>
                  </a:cxn>
                  <a:cxn ang="0">
                    <a:pos x="133" y="0"/>
                  </a:cxn>
                  <a:cxn ang="0">
                    <a:pos x="172" y="18"/>
                  </a:cxn>
                  <a:cxn ang="0">
                    <a:pos x="39" y="316"/>
                  </a:cxn>
                  <a:cxn ang="0">
                    <a:pos x="0" y="299"/>
                  </a:cxn>
                </a:cxnLst>
                <a:rect l="0" t="0" r="r" b="b"/>
                <a:pathLst>
                  <a:path w="172" h="316">
                    <a:moveTo>
                      <a:pt x="0" y="299"/>
                    </a:moveTo>
                    <a:lnTo>
                      <a:pt x="133" y="0"/>
                    </a:lnTo>
                    <a:lnTo>
                      <a:pt x="172" y="18"/>
                    </a:lnTo>
                    <a:lnTo>
                      <a:pt x="39" y="316"/>
                    </a:lnTo>
                    <a:lnTo>
                      <a:pt x="0" y="2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="" xmlns:a16="http://schemas.microsoft.com/office/drawing/2014/main" id="{9CFC0B18-01AD-BB40-A6E4-FA1636717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88" y="4845050"/>
                <a:ext cx="168275" cy="338138"/>
              </a:xfrm>
              <a:custGeom>
                <a:avLst/>
                <a:gdLst/>
                <a:ahLst/>
                <a:cxnLst>
                  <a:cxn ang="0">
                    <a:pos x="0" y="203"/>
                  </a:cxn>
                  <a:cxn ang="0">
                    <a:pos x="79" y="0"/>
                  </a:cxn>
                  <a:cxn ang="0">
                    <a:pos x="106" y="12"/>
                  </a:cxn>
                  <a:cxn ang="0">
                    <a:pos x="26" y="213"/>
                  </a:cxn>
                  <a:cxn ang="0">
                    <a:pos x="0" y="203"/>
                  </a:cxn>
                </a:cxnLst>
                <a:rect l="0" t="0" r="r" b="b"/>
                <a:pathLst>
                  <a:path w="106" h="213">
                    <a:moveTo>
                      <a:pt x="0" y="203"/>
                    </a:moveTo>
                    <a:lnTo>
                      <a:pt x="79" y="0"/>
                    </a:lnTo>
                    <a:lnTo>
                      <a:pt x="106" y="12"/>
                    </a:lnTo>
                    <a:lnTo>
                      <a:pt x="26" y="213"/>
                    </a:lnTo>
                    <a:lnTo>
                      <a:pt x="0" y="2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="" xmlns:a16="http://schemas.microsoft.com/office/drawing/2014/main" id="{6906823E-A636-2748-A20B-61E2F2B03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4908550"/>
                <a:ext cx="160338" cy="341313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73" y="0"/>
                  </a:cxn>
                  <a:cxn ang="0">
                    <a:pos x="101" y="11"/>
                  </a:cxn>
                  <a:cxn ang="0">
                    <a:pos x="27" y="215"/>
                  </a:cxn>
                  <a:cxn ang="0">
                    <a:pos x="0" y="206"/>
                  </a:cxn>
                </a:cxnLst>
                <a:rect l="0" t="0" r="r" b="b"/>
                <a:pathLst>
                  <a:path w="101" h="215">
                    <a:moveTo>
                      <a:pt x="0" y="206"/>
                    </a:moveTo>
                    <a:lnTo>
                      <a:pt x="73" y="0"/>
                    </a:lnTo>
                    <a:lnTo>
                      <a:pt x="101" y="11"/>
                    </a:lnTo>
                    <a:lnTo>
                      <a:pt x="27" y="215"/>
                    </a:lnTo>
                    <a:lnTo>
                      <a:pt x="0" y="2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="" xmlns:a16="http://schemas.microsoft.com/office/drawing/2014/main" id="{48C4BB9C-8467-914F-B1C1-0CBB7F2A8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363" y="4968875"/>
                <a:ext cx="150813" cy="342900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67" y="0"/>
                  </a:cxn>
                  <a:cxn ang="0">
                    <a:pos x="95" y="9"/>
                  </a:cxn>
                  <a:cxn ang="0">
                    <a:pos x="27" y="216"/>
                  </a:cxn>
                  <a:cxn ang="0">
                    <a:pos x="0" y="207"/>
                  </a:cxn>
                </a:cxnLst>
                <a:rect l="0" t="0" r="r" b="b"/>
                <a:pathLst>
                  <a:path w="95" h="216">
                    <a:moveTo>
                      <a:pt x="0" y="207"/>
                    </a:moveTo>
                    <a:lnTo>
                      <a:pt x="67" y="0"/>
                    </a:lnTo>
                    <a:lnTo>
                      <a:pt x="95" y="9"/>
                    </a:lnTo>
                    <a:lnTo>
                      <a:pt x="27" y="216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="" xmlns:a16="http://schemas.microsoft.com/office/drawing/2014/main" id="{16202879-DA05-EF47-8426-BCBF7AAAE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750" y="5022850"/>
                <a:ext cx="144463" cy="344488"/>
              </a:xfrm>
              <a:custGeom>
                <a:avLst/>
                <a:gdLst/>
                <a:ahLst/>
                <a:cxnLst>
                  <a:cxn ang="0">
                    <a:pos x="0" y="209"/>
                  </a:cxn>
                  <a:cxn ang="0">
                    <a:pos x="63" y="0"/>
                  </a:cxn>
                  <a:cxn ang="0">
                    <a:pos x="91" y="10"/>
                  </a:cxn>
                  <a:cxn ang="0">
                    <a:pos x="28" y="217"/>
                  </a:cxn>
                  <a:cxn ang="0">
                    <a:pos x="0" y="209"/>
                  </a:cxn>
                </a:cxnLst>
                <a:rect l="0" t="0" r="r" b="b"/>
                <a:pathLst>
                  <a:path w="91" h="217">
                    <a:moveTo>
                      <a:pt x="0" y="209"/>
                    </a:moveTo>
                    <a:lnTo>
                      <a:pt x="63" y="0"/>
                    </a:lnTo>
                    <a:lnTo>
                      <a:pt x="91" y="10"/>
                    </a:lnTo>
                    <a:lnTo>
                      <a:pt x="28" y="217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="" xmlns:a16="http://schemas.microsoft.com/office/drawing/2014/main" id="{C036801F-CCE9-264C-B561-69D644404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5" y="4914900"/>
                <a:ext cx="201613" cy="519113"/>
              </a:xfrm>
              <a:custGeom>
                <a:avLst/>
                <a:gdLst/>
                <a:ahLst/>
                <a:cxnLst>
                  <a:cxn ang="0">
                    <a:pos x="0" y="315"/>
                  </a:cxn>
                  <a:cxn ang="0">
                    <a:pos x="85" y="0"/>
                  </a:cxn>
                  <a:cxn ang="0">
                    <a:pos x="127" y="11"/>
                  </a:cxn>
                  <a:cxn ang="0">
                    <a:pos x="41" y="327"/>
                  </a:cxn>
                  <a:cxn ang="0">
                    <a:pos x="0" y="315"/>
                  </a:cxn>
                </a:cxnLst>
                <a:rect l="0" t="0" r="r" b="b"/>
                <a:pathLst>
                  <a:path w="127" h="327">
                    <a:moveTo>
                      <a:pt x="0" y="315"/>
                    </a:moveTo>
                    <a:lnTo>
                      <a:pt x="85" y="0"/>
                    </a:lnTo>
                    <a:lnTo>
                      <a:pt x="127" y="11"/>
                    </a:lnTo>
                    <a:lnTo>
                      <a:pt x="41" y="327"/>
                    </a:lnTo>
                    <a:lnTo>
                      <a:pt x="0" y="3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4" name="Freeform 14">
                <a:extLst>
                  <a:ext uri="{FF2B5EF4-FFF2-40B4-BE49-F238E27FC236}">
                    <a16:creationId xmlns="" xmlns:a16="http://schemas.microsoft.com/office/drawing/2014/main" id="{04CE2647-6B51-964E-83E7-4586857BC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950" y="5143500"/>
                <a:ext cx="125413" cy="346075"/>
              </a:xfrm>
              <a:custGeom>
                <a:avLst/>
                <a:gdLst/>
                <a:ahLst/>
                <a:cxnLst>
                  <a:cxn ang="0">
                    <a:pos x="0" y="212"/>
                  </a:cxn>
                  <a:cxn ang="0">
                    <a:pos x="52" y="0"/>
                  </a:cxn>
                  <a:cxn ang="0">
                    <a:pos x="79" y="7"/>
                  </a:cxn>
                  <a:cxn ang="0">
                    <a:pos x="29" y="218"/>
                  </a:cxn>
                  <a:cxn ang="0">
                    <a:pos x="0" y="212"/>
                  </a:cxn>
                </a:cxnLst>
                <a:rect l="0" t="0" r="r" b="b"/>
                <a:pathLst>
                  <a:path w="79" h="218">
                    <a:moveTo>
                      <a:pt x="0" y="212"/>
                    </a:moveTo>
                    <a:lnTo>
                      <a:pt x="52" y="0"/>
                    </a:lnTo>
                    <a:lnTo>
                      <a:pt x="79" y="7"/>
                    </a:lnTo>
                    <a:lnTo>
                      <a:pt x="29" y="218"/>
                    </a:lnTo>
                    <a:lnTo>
                      <a:pt x="0" y="2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="" xmlns:a16="http://schemas.microsoft.com/office/drawing/2014/main" id="{E2568FFE-E0AE-294A-AC74-02ABD3142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513" y="5183188"/>
                <a:ext cx="117475" cy="349250"/>
              </a:xfrm>
              <a:custGeom>
                <a:avLst/>
                <a:gdLst/>
                <a:ahLst/>
                <a:cxnLst>
                  <a:cxn ang="0">
                    <a:pos x="0" y="214"/>
                  </a:cxn>
                  <a:cxn ang="0">
                    <a:pos x="47" y="0"/>
                  </a:cxn>
                  <a:cxn ang="0">
                    <a:pos x="74" y="7"/>
                  </a:cxn>
                  <a:cxn ang="0">
                    <a:pos x="27" y="220"/>
                  </a:cxn>
                  <a:cxn ang="0">
                    <a:pos x="0" y="214"/>
                  </a:cxn>
                </a:cxnLst>
                <a:rect l="0" t="0" r="r" b="b"/>
                <a:pathLst>
                  <a:path w="74" h="220">
                    <a:moveTo>
                      <a:pt x="0" y="214"/>
                    </a:moveTo>
                    <a:lnTo>
                      <a:pt x="47" y="0"/>
                    </a:lnTo>
                    <a:lnTo>
                      <a:pt x="74" y="7"/>
                    </a:lnTo>
                    <a:lnTo>
                      <a:pt x="27" y="220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6" name="Freeform 16">
                <a:extLst>
                  <a:ext uri="{FF2B5EF4-FFF2-40B4-BE49-F238E27FC236}">
                    <a16:creationId xmlns="" xmlns:a16="http://schemas.microsoft.com/office/drawing/2014/main" id="{769B5105-4441-144B-AEA1-D558034A9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663" y="5222875"/>
                <a:ext cx="112713" cy="347663"/>
              </a:xfrm>
              <a:custGeom>
                <a:avLst/>
                <a:gdLst/>
                <a:ahLst/>
                <a:cxnLst>
                  <a:cxn ang="0">
                    <a:pos x="0" y="213"/>
                  </a:cxn>
                  <a:cxn ang="0">
                    <a:pos x="42" y="0"/>
                  </a:cxn>
                  <a:cxn ang="0">
                    <a:pos x="71" y="5"/>
                  </a:cxn>
                  <a:cxn ang="0">
                    <a:pos x="28" y="219"/>
                  </a:cxn>
                  <a:cxn ang="0">
                    <a:pos x="0" y="213"/>
                  </a:cxn>
                </a:cxnLst>
                <a:rect l="0" t="0" r="r" b="b"/>
                <a:pathLst>
                  <a:path w="71" h="219">
                    <a:moveTo>
                      <a:pt x="0" y="213"/>
                    </a:moveTo>
                    <a:lnTo>
                      <a:pt x="42" y="0"/>
                    </a:lnTo>
                    <a:lnTo>
                      <a:pt x="71" y="5"/>
                    </a:lnTo>
                    <a:lnTo>
                      <a:pt x="28" y="219"/>
                    </a:lnTo>
                    <a:lnTo>
                      <a:pt x="0" y="2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7" name="Freeform 17">
                <a:extLst>
                  <a:ext uri="{FF2B5EF4-FFF2-40B4-BE49-F238E27FC236}">
                    <a16:creationId xmlns="" xmlns:a16="http://schemas.microsoft.com/office/drawing/2014/main" id="{04E27601-4D3C-5147-88FA-301B51EAC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988" y="5256213"/>
                <a:ext cx="104775" cy="34766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38" y="0"/>
                  </a:cxn>
                  <a:cxn ang="0">
                    <a:pos x="66" y="6"/>
                  </a:cxn>
                  <a:cxn ang="0">
                    <a:pos x="27" y="219"/>
                  </a:cxn>
                  <a:cxn ang="0">
                    <a:pos x="0" y="215"/>
                  </a:cxn>
                </a:cxnLst>
                <a:rect l="0" t="0" r="r" b="b"/>
                <a:pathLst>
                  <a:path w="66" h="219">
                    <a:moveTo>
                      <a:pt x="0" y="215"/>
                    </a:moveTo>
                    <a:lnTo>
                      <a:pt x="38" y="0"/>
                    </a:lnTo>
                    <a:lnTo>
                      <a:pt x="66" y="6"/>
                    </a:lnTo>
                    <a:lnTo>
                      <a:pt x="27" y="219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8" name="Freeform 18">
                <a:extLst>
                  <a:ext uri="{FF2B5EF4-FFF2-40B4-BE49-F238E27FC236}">
                    <a16:creationId xmlns="" xmlns:a16="http://schemas.microsoft.com/office/drawing/2014/main" id="{1C0BEC17-C6F2-6B4C-9C5F-536EA2FE7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950" y="5119688"/>
                <a:ext cx="147638" cy="523875"/>
              </a:xfrm>
              <a:custGeom>
                <a:avLst/>
                <a:gdLst/>
                <a:ahLst/>
                <a:cxnLst>
                  <a:cxn ang="0">
                    <a:pos x="0" y="323"/>
                  </a:cxn>
                  <a:cxn ang="0">
                    <a:pos x="50" y="0"/>
                  </a:cxn>
                  <a:cxn ang="0">
                    <a:pos x="93" y="7"/>
                  </a:cxn>
                  <a:cxn ang="0">
                    <a:pos x="42" y="330"/>
                  </a:cxn>
                  <a:cxn ang="0">
                    <a:pos x="0" y="323"/>
                  </a:cxn>
                </a:cxnLst>
                <a:rect l="0" t="0" r="r" b="b"/>
                <a:pathLst>
                  <a:path w="93" h="330">
                    <a:moveTo>
                      <a:pt x="0" y="323"/>
                    </a:moveTo>
                    <a:lnTo>
                      <a:pt x="50" y="0"/>
                    </a:lnTo>
                    <a:lnTo>
                      <a:pt x="93" y="7"/>
                    </a:lnTo>
                    <a:lnTo>
                      <a:pt x="42" y="330"/>
                    </a:lnTo>
                    <a:lnTo>
                      <a:pt x="0" y="3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="" xmlns:a16="http://schemas.microsoft.com/office/drawing/2014/main" id="{74EE7371-CF88-DA4C-A576-4BCB8F903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950" y="5327650"/>
                <a:ext cx="92075" cy="347663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29" y="0"/>
                  </a:cxn>
                  <a:cxn ang="0">
                    <a:pos x="58" y="4"/>
                  </a:cxn>
                  <a:cxn ang="0">
                    <a:pos x="29" y="219"/>
                  </a:cxn>
                  <a:cxn ang="0">
                    <a:pos x="0" y="216"/>
                  </a:cxn>
                </a:cxnLst>
                <a:rect l="0" t="0" r="r" b="b"/>
                <a:pathLst>
                  <a:path w="58" h="219">
                    <a:moveTo>
                      <a:pt x="0" y="216"/>
                    </a:moveTo>
                    <a:lnTo>
                      <a:pt x="29" y="0"/>
                    </a:lnTo>
                    <a:lnTo>
                      <a:pt x="58" y="4"/>
                    </a:lnTo>
                    <a:lnTo>
                      <a:pt x="29" y="219"/>
                    </a:lnTo>
                    <a:lnTo>
                      <a:pt x="0" y="2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0" name="Freeform 20">
                <a:extLst>
                  <a:ext uri="{FF2B5EF4-FFF2-40B4-BE49-F238E27FC236}">
                    <a16:creationId xmlns="" xmlns:a16="http://schemas.microsoft.com/office/drawing/2014/main" id="{54854062-051D-5443-BBF4-D034A75E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100" y="5351463"/>
                <a:ext cx="87313" cy="347663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27" y="0"/>
                  </a:cxn>
                  <a:cxn ang="0">
                    <a:pos x="55" y="3"/>
                  </a:cxn>
                  <a:cxn ang="0">
                    <a:pos x="29" y="219"/>
                  </a:cxn>
                  <a:cxn ang="0">
                    <a:pos x="0" y="216"/>
                  </a:cxn>
                </a:cxnLst>
                <a:rect l="0" t="0" r="r" b="b"/>
                <a:pathLst>
                  <a:path w="55" h="219">
                    <a:moveTo>
                      <a:pt x="0" y="216"/>
                    </a:moveTo>
                    <a:lnTo>
                      <a:pt x="27" y="0"/>
                    </a:lnTo>
                    <a:lnTo>
                      <a:pt x="55" y="3"/>
                    </a:lnTo>
                    <a:lnTo>
                      <a:pt x="29" y="219"/>
                    </a:lnTo>
                    <a:lnTo>
                      <a:pt x="0" y="2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1" name="Freeform 21">
                <a:extLst>
                  <a:ext uri="{FF2B5EF4-FFF2-40B4-BE49-F238E27FC236}">
                    <a16:creationId xmlns="" xmlns:a16="http://schemas.microsoft.com/office/drawing/2014/main" id="{13C52310-1B77-534A-9F5A-BE524547A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0" y="5372100"/>
                <a:ext cx="80963" cy="34766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22" y="0"/>
                  </a:cxn>
                  <a:cxn ang="0">
                    <a:pos x="51" y="2"/>
                  </a:cxn>
                  <a:cxn ang="0">
                    <a:pos x="29" y="219"/>
                  </a:cxn>
                  <a:cxn ang="0">
                    <a:pos x="0" y="215"/>
                  </a:cxn>
                </a:cxnLst>
                <a:rect l="0" t="0" r="r" b="b"/>
                <a:pathLst>
                  <a:path w="51" h="219">
                    <a:moveTo>
                      <a:pt x="0" y="215"/>
                    </a:moveTo>
                    <a:lnTo>
                      <a:pt x="22" y="0"/>
                    </a:lnTo>
                    <a:lnTo>
                      <a:pt x="51" y="2"/>
                    </a:lnTo>
                    <a:lnTo>
                      <a:pt x="29" y="219"/>
                    </a:lnTo>
                    <a:lnTo>
                      <a:pt x="0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2" name="Freeform 22">
                <a:extLst>
                  <a:ext uri="{FF2B5EF4-FFF2-40B4-BE49-F238E27FC236}">
                    <a16:creationId xmlns="" xmlns:a16="http://schemas.microsoft.com/office/drawing/2014/main" id="{2B6384E8-8650-2C48-956F-66F688BE4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225" y="5387975"/>
                <a:ext cx="76200" cy="347663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19" y="0"/>
                  </a:cxn>
                  <a:cxn ang="0">
                    <a:pos x="48" y="2"/>
                  </a:cxn>
                  <a:cxn ang="0">
                    <a:pos x="28" y="219"/>
                  </a:cxn>
                  <a:cxn ang="0">
                    <a:pos x="0" y="217"/>
                  </a:cxn>
                </a:cxnLst>
                <a:rect l="0" t="0" r="r" b="b"/>
                <a:pathLst>
                  <a:path w="48" h="219">
                    <a:moveTo>
                      <a:pt x="0" y="217"/>
                    </a:moveTo>
                    <a:lnTo>
                      <a:pt x="19" y="0"/>
                    </a:lnTo>
                    <a:lnTo>
                      <a:pt x="48" y="2"/>
                    </a:lnTo>
                    <a:lnTo>
                      <a:pt x="28" y="219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3" name="Freeform 23">
                <a:extLst>
                  <a:ext uri="{FF2B5EF4-FFF2-40B4-BE49-F238E27FC236}">
                    <a16:creationId xmlns="" xmlns:a16="http://schemas.microsoft.com/office/drawing/2014/main" id="{89FBBADE-DD68-0B4F-90BB-94C08F96A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5230813"/>
                <a:ext cx="104775" cy="523875"/>
              </a:xfrm>
              <a:custGeom>
                <a:avLst/>
                <a:gdLst/>
                <a:ahLst/>
                <a:cxnLst>
                  <a:cxn ang="0">
                    <a:pos x="0" y="326"/>
                  </a:cxn>
                  <a:cxn ang="0">
                    <a:pos x="23" y="0"/>
                  </a:cxn>
                  <a:cxn ang="0">
                    <a:pos x="66" y="4"/>
                  </a:cxn>
                  <a:cxn ang="0">
                    <a:pos x="43" y="330"/>
                  </a:cxn>
                  <a:cxn ang="0">
                    <a:pos x="0" y="326"/>
                  </a:cxn>
                </a:cxnLst>
                <a:rect l="0" t="0" r="r" b="b"/>
                <a:pathLst>
                  <a:path w="66" h="330">
                    <a:moveTo>
                      <a:pt x="0" y="326"/>
                    </a:moveTo>
                    <a:lnTo>
                      <a:pt x="23" y="0"/>
                    </a:lnTo>
                    <a:lnTo>
                      <a:pt x="66" y="4"/>
                    </a:lnTo>
                    <a:lnTo>
                      <a:pt x="43" y="330"/>
                    </a:lnTo>
                    <a:lnTo>
                      <a:pt x="0" y="3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4" name="Freeform 24">
                <a:extLst>
                  <a:ext uri="{FF2B5EF4-FFF2-40B4-BE49-F238E27FC236}">
                    <a16:creationId xmlns="" xmlns:a16="http://schemas.microsoft.com/office/drawing/2014/main" id="{97174053-4EAF-5E44-8875-D68279AB9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5" y="5418138"/>
                <a:ext cx="63500" cy="349250"/>
              </a:xfrm>
              <a:custGeom>
                <a:avLst/>
                <a:gdLst/>
                <a:ahLst/>
                <a:cxnLst>
                  <a:cxn ang="0">
                    <a:pos x="0" y="218"/>
                  </a:cxn>
                  <a:cxn ang="0">
                    <a:pos x="12" y="0"/>
                  </a:cxn>
                  <a:cxn ang="0">
                    <a:pos x="40" y="3"/>
                  </a:cxn>
                  <a:cxn ang="0">
                    <a:pos x="29" y="220"/>
                  </a:cxn>
                  <a:cxn ang="0">
                    <a:pos x="0" y="218"/>
                  </a:cxn>
                </a:cxnLst>
                <a:rect l="0" t="0" r="r" b="b"/>
                <a:pathLst>
                  <a:path w="40" h="220">
                    <a:moveTo>
                      <a:pt x="0" y="218"/>
                    </a:moveTo>
                    <a:lnTo>
                      <a:pt x="12" y="0"/>
                    </a:lnTo>
                    <a:lnTo>
                      <a:pt x="40" y="3"/>
                    </a:lnTo>
                    <a:lnTo>
                      <a:pt x="29" y="220"/>
                    </a:lnTo>
                    <a:lnTo>
                      <a:pt x="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5" name="Freeform 25">
                <a:extLst>
                  <a:ext uri="{FF2B5EF4-FFF2-40B4-BE49-F238E27FC236}">
                    <a16:creationId xmlns="" xmlns:a16="http://schemas.microsoft.com/office/drawing/2014/main" id="{E1651746-0229-DE4E-80F5-B057ACF83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638" y="5427663"/>
                <a:ext cx="60325" cy="347663"/>
              </a:xfrm>
              <a:custGeom>
                <a:avLst/>
                <a:gdLst/>
                <a:ahLst/>
                <a:cxnLst>
                  <a:cxn ang="0">
                    <a:pos x="0" y="218"/>
                  </a:cxn>
                  <a:cxn ang="0">
                    <a:pos x="9" y="0"/>
                  </a:cxn>
                  <a:cxn ang="0">
                    <a:pos x="38" y="1"/>
                  </a:cxn>
                  <a:cxn ang="0">
                    <a:pos x="29" y="219"/>
                  </a:cxn>
                  <a:cxn ang="0">
                    <a:pos x="0" y="218"/>
                  </a:cxn>
                </a:cxnLst>
                <a:rect l="0" t="0" r="r" b="b"/>
                <a:pathLst>
                  <a:path w="38" h="219">
                    <a:moveTo>
                      <a:pt x="0" y="218"/>
                    </a:moveTo>
                    <a:lnTo>
                      <a:pt x="9" y="0"/>
                    </a:lnTo>
                    <a:lnTo>
                      <a:pt x="38" y="1"/>
                    </a:lnTo>
                    <a:lnTo>
                      <a:pt x="29" y="219"/>
                    </a:lnTo>
                    <a:lnTo>
                      <a:pt x="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6" name="Freeform 26">
                <a:extLst>
                  <a:ext uri="{FF2B5EF4-FFF2-40B4-BE49-F238E27FC236}">
                    <a16:creationId xmlns="" xmlns:a16="http://schemas.microsoft.com/office/drawing/2014/main" id="{B86D981D-31AD-2346-BC93-E119D59A3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200" y="5435600"/>
                <a:ext cx="53975" cy="346075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5" y="0"/>
                  </a:cxn>
                  <a:cxn ang="0">
                    <a:pos x="34" y="0"/>
                  </a:cxn>
                  <a:cxn ang="0">
                    <a:pos x="28" y="218"/>
                  </a:cxn>
                  <a:cxn ang="0">
                    <a:pos x="0" y="217"/>
                  </a:cxn>
                </a:cxnLst>
                <a:rect l="0" t="0" r="r" b="b"/>
                <a:pathLst>
                  <a:path w="34" h="218">
                    <a:moveTo>
                      <a:pt x="0" y="217"/>
                    </a:moveTo>
                    <a:lnTo>
                      <a:pt x="5" y="0"/>
                    </a:lnTo>
                    <a:lnTo>
                      <a:pt x="34" y="0"/>
                    </a:lnTo>
                    <a:lnTo>
                      <a:pt x="28" y="218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7" name="Freeform 27">
                <a:extLst>
                  <a:ext uri="{FF2B5EF4-FFF2-40B4-BE49-F238E27FC236}">
                    <a16:creationId xmlns="" xmlns:a16="http://schemas.microsoft.com/office/drawing/2014/main" id="{6E2DE88A-20CB-8244-8982-6A73022CA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8" y="5438775"/>
                <a:ext cx="50800" cy="346075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29" y="218"/>
                  </a:cxn>
                  <a:cxn ang="0">
                    <a:pos x="0" y="217"/>
                  </a:cxn>
                </a:cxnLst>
                <a:rect l="0" t="0" r="r" b="b"/>
                <a:pathLst>
                  <a:path w="32" h="218">
                    <a:moveTo>
                      <a:pt x="0" y="217"/>
                    </a:moveTo>
                    <a:lnTo>
                      <a:pt x="4" y="0"/>
                    </a:lnTo>
                    <a:lnTo>
                      <a:pt x="32" y="0"/>
                    </a:lnTo>
                    <a:lnTo>
                      <a:pt x="29" y="218"/>
                    </a:lnTo>
                    <a:lnTo>
                      <a:pt x="0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8" name="Freeform 28">
                <a:extLst>
                  <a:ext uri="{FF2B5EF4-FFF2-40B4-BE49-F238E27FC236}">
                    <a16:creationId xmlns="" xmlns:a16="http://schemas.microsoft.com/office/drawing/2014/main" id="{4ED9BE51-F14A-F241-9038-43C53C0D5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200" y="5267325"/>
                <a:ext cx="69850" cy="519113"/>
              </a:xfrm>
              <a:custGeom>
                <a:avLst/>
                <a:gdLst/>
                <a:ahLst/>
                <a:cxnLst>
                  <a:cxn ang="0">
                    <a:pos x="2" y="327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4" y="327"/>
                  </a:cxn>
                  <a:cxn ang="0">
                    <a:pos x="2" y="327"/>
                  </a:cxn>
                </a:cxnLst>
                <a:rect l="0" t="0" r="r" b="b"/>
                <a:pathLst>
                  <a:path w="44" h="327">
                    <a:moveTo>
                      <a:pt x="2" y="327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327"/>
                    </a:lnTo>
                    <a:lnTo>
                      <a:pt x="2" y="3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59" name="Freeform 29">
                <a:extLst>
                  <a:ext uri="{FF2B5EF4-FFF2-40B4-BE49-F238E27FC236}">
                    <a16:creationId xmlns="" xmlns:a16="http://schemas.microsoft.com/office/drawing/2014/main" id="{980728B2-95F1-0D4B-9183-87F56C116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500" y="5437188"/>
                <a:ext cx="52388" cy="346075"/>
              </a:xfrm>
              <a:custGeom>
                <a:avLst/>
                <a:gdLst/>
                <a:ahLst/>
                <a:cxnLst>
                  <a:cxn ang="0">
                    <a:pos x="4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3" y="218"/>
                  </a:cxn>
                  <a:cxn ang="0">
                    <a:pos x="4" y="218"/>
                  </a:cxn>
                </a:cxnLst>
                <a:rect l="0" t="0" r="r" b="b"/>
                <a:pathLst>
                  <a:path w="33" h="218">
                    <a:moveTo>
                      <a:pt x="4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3" y="218"/>
                    </a:lnTo>
                    <a:lnTo>
                      <a:pt x="4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="" xmlns:a16="http://schemas.microsoft.com/office/drawing/2014/main" id="{887F4FEA-F05B-9F4D-9119-0F24BB5C5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713" y="5434013"/>
                <a:ext cx="57150" cy="346075"/>
              </a:xfrm>
              <a:custGeom>
                <a:avLst/>
                <a:gdLst/>
                <a:ahLst/>
                <a:cxnLst>
                  <a:cxn ang="0">
                    <a:pos x="7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6" y="216"/>
                  </a:cxn>
                  <a:cxn ang="0">
                    <a:pos x="7" y="218"/>
                  </a:cxn>
                </a:cxnLst>
                <a:rect l="0" t="0" r="r" b="b"/>
                <a:pathLst>
                  <a:path w="36" h="218">
                    <a:moveTo>
                      <a:pt x="7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6" y="216"/>
                    </a:lnTo>
                    <a:lnTo>
                      <a:pt x="7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="" xmlns:a16="http://schemas.microsoft.com/office/drawing/2014/main" id="{06B9508D-C8A9-0444-8F80-68D615BEA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4925" y="5426075"/>
                <a:ext cx="60325" cy="346075"/>
              </a:xfrm>
              <a:custGeom>
                <a:avLst/>
                <a:gdLst/>
                <a:ahLst/>
                <a:cxnLst>
                  <a:cxn ang="0">
                    <a:pos x="10" y="218"/>
                  </a:cxn>
                  <a:cxn ang="0">
                    <a:pos x="0" y="1"/>
                  </a:cxn>
                  <a:cxn ang="0">
                    <a:pos x="29" y="0"/>
                  </a:cxn>
                  <a:cxn ang="0">
                    <a:pos x="38" y="217"/>
                  </a:cxn>
                  <a:cxn ang="0">
                    <a:pos x="10" y="218"/>
                  </a:cxn>
                </a:cxnLst>
                <a:rect l="0" t="0" r="r" b="b"/>
                <a:pathLst>
                  <a:path w="38" h="218">
                    <a:moveTo>
                      <a:pt x="10" y="218"/>
                    </a:moveTo>
                    <a:lnTo>
                      <a:pt x="0" y="1"/>
                    </a:lnTo>
                    <a:lnTo>
                      <a:pt x="29" y="0"/>
                    </a:lnTo>
                    <a:lnTo>
                      <a:pt x="38" y="217"/>
                    </a:lnTo>
                    <a:lnTo>
                      <a:pt x="10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2" name="Freeform 32">
                <a:extLst>
                  <a:ext uri="{FF2B5EF4-FFF2-40B4-BE49-F238E27FC236}">
                    <a16:creationId xmlns="" xmlns:a16="http://schemas.microsoft.com/office/drawing/2014/main" id="{1C93E226-D1BF-DB4A-A222-191D6E69B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725" y="5416550"/>
                <a:ext cx="65088" cy="347663"/>
              </a:xfrm>
              <a:custGeom>
                <a:avLst/>
                <a:gdLst/>
                <a:ahLst/>
                <a:cxnLst>
                  <a:cxn ang="0">
                    <a:pos x="12" y="219"/>
                  </a:cxn>
                  <a:cxn ang="0">
                    <a:pos x="0" y="1"/>
                  </a:cxn>
                  <a:cxn ang="0">
                    <a:pos x="28" y="0"/>
                  </a:cxn>
                  <a:cxn ang="0">
                    <a:pos x="41" y="217"/>
                  </a:cxn>
                  <a:cxn ang="0">
                    <a:pos x="12" y="219"/>
                  </a:cxn>
                </a:cxnLst>
                <a:rect l="0" t="0" r="r" b="b"/>
                <a:pathLst>
                  <a:path w="41" h="219">
                    <a:moveTo>
                      <a:pt x="12" y="219"/>
                    </a:moveTo>
                    <a:lnTo>
                      <a:pt x="0" y="1"/>
                    </a:lnTo>
                    <a:lnTo>
                      <a:pt x="28" y="0"/>
                    </a:lnTo>
                    <a:lnTo>
                      <a:pt x="41" y="217"/>
                    </a:lnTo>
                    <a:lnTo>
                      <a:pt x="12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3" name="Freeform 33">
                <a:extLst>
                  <a:ext uri="{FF2B5EF4-FFF2-40B4-BE49-F238E27FC236}">
                    <a16:creationId xmlns="" xmlns:a16="http://schemas.microsoft.com/office/drawing/2014/main" id="{27E4477E-C5EF-844B-8792-68C0751E3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875" y="5229225"/>
                <a:ext cx="104775" cy="522288"/>
              </a:xfrm>
              <a:custGeom>
                <a:avLst/>
                <a:gdLst/>
                <a:ahLst/>
                <a:cxnLst>
                  <a:cxn ang="0">
                    <a:pos x="24" y="329"/>
                  </a:cxn>
                  <a:cxn ang="0">
                    <a:pos x="0" y="4"/>
                  </a:cxn>
                  <a:cxn ang="0">
                    <a:pos x="43" y="0"/>
                  </a:cxn>
                  <a:cxn ang="0">
                    <a:pos x="66" y="326"/>
                  </a:cxn>
                  <a:cxn ang="0">
                    <a:pos x="24" y="329"/>
                  </a:cxn>
                </a:cxnLst>
                <a:rect l="0" t="0" r="r" b="b"/>
                <a:pathLst>
                  <a:path w="66" h="329">
                    <a:moveTo>
                      <a:pt x="24" y="329"/>
                    </a:moveTo>
                    <a:lnTo>
                      <a:pt x="0" y="4"/>
                    </a:lnTo>
                    <a:lnTo>
                      <a:pt x="43" y="0"/>
                    </a:lnTo>
                    <a:lnTo>
                      <a:pt x="66" y="326"/>
                    </a:lnTo>
                    <a:lnTo>
                      <a:pt x="24" y="3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4" name="Freeform 34">
                <a:extLst>
                  <a:ext uri="{FF2B5EF4-FFF2-40B4-BE49-F238E27FC236}">
                    <a16:creationId xmlns="" xmlns:a16="http://schemas.microsoft.com/office/drawing/2014/main" id="{531785B9-C21E-B846-8D0E-0C102CB24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5384800"/>
                <a:ext cx="77788" cy="347663"/>
              </a:xfrm>
              <a:custGeom>
                <a:avLst/>
                <a:gdLst/>
                <a:ahLst/>
                <a:cxnLst>
                  <a:cxn ang="0">
                    <a:pos x="20" y="219"/>
                  </a:cxn>
                  <a:cxn ang="0">
                    <a:pos x="0" y="2"/>
                  </a:cxn>
                  <a:cxn ang="0">
                    <a:pos x="28" y="0"/>
                  </a:cxn>
                  <a:cxn ang="0">
                    <a:pos x="49" y="215"/>
                  </a:cxn>
                  <a:cxn ang="0">
                    <a:pos x="20" y="219"/>
                  </a:cxn>
                </a:cxnLst>
                <a:rect l="0" t="0" r="r" b="b"/>
                <a:pathLst>
                  <a:path w="49" h="219">
                    <a:moveTo>
                      <a:pt x="20" y="219"/>
                    </a:moveTo>
                    <a:lnTo>
                      <a:pt x="0" y="2"/>
                    </a:lnTo>
                    <a:lnTo>
                      <a:pt x="28" y="0"/>
                    </a:lnTo>
                    <a:lnTo>
                      <a:pt x="49" y="215"/>
                    </a:lnTo>
                    <a:lnTo>
                      <a:pt x="2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5" name="Freeform 35">
                <a:extLst>
                  <a:ext uri="{FF2B5EF4-FFF2-40B4-BE49-F238E27FC236}">
                    <a16:creationId xmlns="" xmlns:a16="http://schemas.microsoft.com/office/drawing/2014/main" id="{645E18BB-49F9-C74D-96A7-60E0FDECC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1850" y="5365750"/>
                <a:ext cx="80963" cy="347663"/>
              </a:xfrm>
              <a:custGeom>
                <a:avLst/>
                <a:gdLst/>
                <a:ahLst/>
                <a:cxnLst>
                  <a:cxn ang="0">
                    <a:pos x="23" y="219"/>
                  </a:cxn>
                  <a:cxn ang="0">
                    <a:pos x="0" y="2"/>
                  </a:cxn>
                  <a:cxn ang="0">
                    <a:pos x="27" y="0"/>
                  </a:cxn>
                  <a:cxn ang="0">
                    <a:pos x="51" y="216"/>
                  </a:cxn>
                  <a:cxn ang="0">
                    <a:pos x="23" y="219"/>
                  </a:cxn>
                </a:cxnLst>
                <a:rect l="0" t="0" r="r" b="b"/>
                <a:pathLst>
                  <a:path w="51" h="219">
                    <a:moveTo>
                      <a:pt x="23" y="219"/>
                    </a:moveTo>
                    <a:lnTo>
                      <a:pt x="0" y="2"/>
                    </a:lnTo>
                    <a:lnTo>
                      <a:pt x="27" y="0"/>
                    </a:lnTo>
                    <a:lnTo>
                      <a:pt x="51" y="216"/>
                    </a:lnTo>
                    <a:lnTo>
                      <a:pt x="23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6" name="Freeform 36">
                <a:extLst>
                  <a:ext uri="{FF2B5EF4-FFF2-40B4-BE49-F238E27FC236}">
                    <a16:creationId xmlns="" xmlns:a16="http://schemas.microsoft.com/office/drawing/2014/main" id="{1DC84341-B7A4-264A-B088-6CC728C21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0" y="5343525"/>
                <a:ext cx="87313" cy="349250"/>
              </a:xfrm>
              <a:custGeom>
                <a:avLst/>
                <a:gdLst/>
                <a:ahLst/>
                <a:cxnLst>
                  <a:cxn ang="0">
                    <a:pos x="27" y="220"/>
                  </a:cxn>
                  <a:cxn ang="0">
                    <a:pos x="0" y="4"/>
                  </a:cxn>
                  <a:cxn ang="0">
                    <a:pos x="29" y="0"/>
                  </a:cxn>
                  <a:cxn ang="0">
                    <a:pos x="55" y="216"/>
                  </a:cxn>
                  <a:cxn ang="0">
                    <a:pos x="27" y="220"/>
                  </a:cxn>
                </a:cxnLst>
                <a:rect l="0" t="0" r="r" b="b"/>
                <a:pathLst>
                  <a:path w="55" h="220">
                    <a:moveTo>
                      <a:pt x="27" y="220"/>
                    </a:moveTo>
                    <a:lnTo>
                      <a:pt x="0" y="4"/>
                    </a:lnTo>
                    <a:lnTo>
                      <a:pt x="29" y="0"/>
                    </a:lnTo>
                    <a:lnTo>
                      <a:pt x="55" y="216"/>
                    </a:lnTo>
                    <a:lnTo>
                      <a:pt x="2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7" name="Freeform 37">
                <a:extLst>
                  <a:ext uri="{FF2B5EF4-FFF2-40B4-BE49-F238E27FC236}">
                    <a16:creationId xmlns="" xmlns:a16="http://schemas.microsoft.com/office/drawing/2014/main" id="{1B295798-D2F2-8E4E-9F10-FF98B63D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2213" y="5321300"/>
                <a:ext cx="92075" cy="347663"/>
              </a:xfrm>
              <a:custGeom>
                <a:avLst/>
                <a:gdLst/>
                <a:ahLst/>
                <a:cxnLst>
                  <a:cxn ang="0">
                    <a:pos x="30" y="219"/>
                  </a:cxn>
                  <a:cxn ang="0">
                    <a:pos x="0" y="3"/>
                  </a:cxn>
                  <a:cxn ang="0">
                    <a:pos x="27" y="0"/>
                  </a:cxn>
                  <a:cxn ang="0">
                    <a:pos x="58" y="215"/>
                  </a:cxn>
                  <a:cxn ang="0">
                    <a:pos x="30" y="219"/>
                  </a:cxn>
                </a:cxnLst>
                <a:rect l="0" t="0" r="r" b="b"/>
                <a:pathLst>
                  <a:path w="58" h="219">
                    <a:moveTo>
                      <a:pt x="30" y="219"/>
                    </a:moveTo>
                    <a:lnTo>
                      <a:pt x="0" y="3"/>
                    </a:lnTo>
                    <a:lnTo>
                      <a:pt x="27" y="0"/>
                    </a:lnTo>
                    <a:lnTo>
                      <a:pt x="58" y="215"/>
                    </a:lnTo>
                    <a:lnTo>
                      <a:pt x="3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8" name="Freeform 38">
                <a:extLst>
                  <a:ext uri="{FF2B5EF4-FFF2-40B4-BE49-F238E27FC236}">
                    <a16:creationId xmlns="" xmlns:a16="http://schemas.microsoft.com/office/drawing/2014/main" id="{1F8EB8BE-7C13-554D-A414-F3DB04748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5116513"/>
                <a:ext cx="150813" cy="520700"/>
              </a:xfrm>
              <a:custGeom>
                <a:avLst/>
                <a:gdLst/>
                <a:ahLst/>
                <a:cxnLst>
                  <a:cxn ang="0">
                    <a:pos x="51" y="328"/>
                  </a:cxn>
                  <a:cxn ang="0">
                    <a:pos x="0" y="7"/>
                  </a:cxn>
                  <a:cxn ang="0">
                    <a:pos x="43" y="0"/>
                  </a:cxn>
                  <a:cxn ang="0">
                    <a:pos x="95" y="322"/>
                  </a:cxn>
                  <a:cxn ang="0">
                    <a:pos x="51" y="328"/>
                  </a:cxn>
                </a:cxnLst>
                <a:rect l="0" t="0" r="r" b="b"/>
                <a:pathLst>
                  <a:path w="95" h="328">
                    <a:moveTo>
                      <a:pt x="51" y="328"/>
                    </a:moveTo>
                    <a:lnTo>
                      <a:pt x="0" y="7"/>
                    </a:lnTo>
                    <a:lnTo>
                      <a:pt x="43" y="0"/>
                    </a:lnTo>
                    <a:lnTo>
                      <a:pt x="95" y="322"/>
                    </a:lnTo>
                    <a:lnTo>
                      <a:pt x="51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69" name="Freeform 39">
                <a:extLst>
                  <a:ext uri="{FF2B5EF4-FFF2-40B4-BE49-F238E27FC236}">
                    <a16:creationId xmlns="" xmlns:a16="http://schemas.microsoft.com/office/drawing/2014/main" id="{A9CBA828-2581-E746-ADFB-8497A7C1B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300" y="5248275"/>
                <a:ext cx="107950" cy="347663"/>
              </a:xfrm>
              <a:custGeom>
                <a:avLst/>
                <a:gdLst/>
                <a:ahLst/>
                <a:cxnLst>
                  <a:cxn ang="0">
                    <a:pos x="40" y="219"/>
                  </a:cxn>
                  <a:cxn ang="0">
                    <a:pos x="0" y="4"/>
                  </a:cxn>
                  <a:cxn ang="0">
                    <a:pos x="29" y="0"/>
                  </a:cxn>
                  <a:cxn ang="0">
                    <a:pos x="68" y="213"/>
                  </a:cxn>
                  <a:cxn ang="0">
                    <a:pos x="40" y="219"/>
                  </a:cxn>
                </a:cxnLst>
                <a:rect l="0" t="0" r="r" b="b"/>
                <a:pathLst>
                  <a:path w="68" h="219">
                    <a:moveTo>
                      <a:pt x="40" y="219"/>
                    </a:moveTo>
                    <a:lnTo>
                      <a:pt x="0" y="4"/>
                    </a:lnTo>
                    <a:lnTo>
                      <a:pt x="29" y="0"/>
                    </a:lnTo>
                    <a:lnTo>
                      <a:pt x="68" y="213"/>
                    </a:lnTo>
                    <a:lnTo>
                      <a:pt x="40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0" name="Freeform 40">
                <a:extLst>
                  <a:ext uri="{FF2B5EF4-FFF2-40B4-BE49-F238E27FC236}">
                    <a16:creationId xmlns="" xmlns:a16="http://schemas.microsoft.com/office/drawing/2014/main" id="{6FDAB912-E71D-AC43-AC35-29FE9E3F8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6100" y="5213350"/>
                <a:ext cx="114300" cy="346075"/>
              </a:xfrm>
              <a:custGeom>
                <a:avLst/>
                <a:gdLst/>
                <a:ahLst/>
                <a:cxnLst>
                  <a:cxn ang="0">
                    <a:pos x="44" y="218"/>
                  </a:cxn>
                  <a:cxn ang="0">
                    <a:pos x="0" y="6"/>
                  </a:cxn>
                  <a:cxn ang="0">
                    <a:pos x="28" y="0"/>
                  </a:cxn>
                  <a:cxn ang="0">
                    <a:pos x="72" y="212"/>
                  </a:cxn>
                  <a:cxn ang="0">
                    <a:pos x="44" y="218"/>
                  </a:cxn>
                </a:cxnLst>
                <a:rect l="0" t="0" r="r" b="b"/>
                <a:pathLst>
                  <a:path w="72" h="218">
                    <a:moveTo>
                      <a:pt x="44" y="218"/>
                    </a:moveTo>
                    <a:lnTo>
                      <a:pt x="0" y="6"/>
                    </a:lnTo>
                    <a:lnTo>
                      <a:pt x="28" y="0"/>
                    </a:lnTo>
                    <a:lnTo>
                      <a:pt x="72" y="212"/>
                    </a:lnTo>
                    <a:lnTo>
                      <a:pt x="44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1" name="Freeform 41">
                <a:extLst>
                  <a:ext uri="{FF2B5EF4-FFF2-40B4-BE49-F238E27FC236}">
                    <a16:creationId xmlns="" xmlns:a16="http://schemas.microsoft.com/office/drawing/2014/main" id="{5DA67AF1-9795-8D4D-9D67-9CBE3A4DA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8" y="5173663"/>
                <a:ext cx="120650" cy="347663"/>
              </a:xfrm>
              <a:custGeom>
                <a:avLst/>
                <a:gdLst/>
                <a:ahLst/>
                <a:cxnLst>
                  <a:cxn ang="0">
                    <a:pos x="48" y="219"/>
                  </a:cxn>
                  <a:cxn ang="0">
                    <a:pos x="0" y="6"/>
                  </a:cxn>
                  <a:cxn ang="0">
                    <a:pos x="27" y="0"/>
                  </a:cxn>
                  <a:cxn ang="0">
                    <a:pos x="76" y="212"/>
                  </a:cxn>
                  <a:cxn ang="0">
                    <a:pos x="48" y="219"/>
                  </a:cxn>
                </a:cxnLst>
                <a:rect l="0" t="0" r="r" b="b"/>
                <a:pathLst>
                  <a:path w="76" h="219">
                    <a:moveTo>
                      <a:pt x="48" y="219"/>
                    </a:moveTo>
                    <a:lnTo>
                      <a:pt x="0" y="6"/>
                    </a:lnTo>
                    <a:lnTo>
                      <a:pt x="27" y="0"/>
                    </a:lnTo>
                    <a:lnTo>
                      <a:pt x="76" y="212"/>
                    </a:lnTo>
                    <a:lnTo>
                      <a:pt x="48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2" name="Freeform 42">
                <a:extLst>
                  <a:ext uri="{FF2B5EF4-FFF2-40B4-BE49-F238E27FC236}">
                    <a16:creationId xmlns="" xmlns:a16="http://schemas.microsoft.com/office/drawing/2014/main" id="{FBF9B51D-DE18-1046-AB7B-B4B8EEA5F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113" y="5130800"/>
                <a:ext cx="127000" cy="346075"/>
              </a:xfrm>
              <a:custGeom>
                <a:avLst/>
                <a:gdLst/>
                <a:ahLst/>
                <a:cxnLst>
                  <a:cxn ang="0">
                    <a:pos x="53" y="218"/>
                  </a:cxn>
                  <a:cxn ang="0">
                    <a:pos x="0" y="7"/>
                  </a:cxn>
                  <a:cxn ang="0">
                    <a:pos x="27" y="0"/>
                  </a:cxn>
                  <a:cxn ang="0">
                    <a:pos x="80" y="211"/>
                  </a:cxn>
                  <a:cxn ang="0">
                    <a:pos x="53" y="218"/>
                  </a:cxn>
                </a:cxnLst>
                <a:rect l="0" t="0" r="r" b="b"/>
                <a:pathLst>
                  <a:path w="80" h="218">
                    <a:moveTo>
                      <a:pt x="53" y="218"/>
                    </a:moveTo>
                    <a:lnTo>
                      <a:pt x="0" y="7"/>
                    </a:lnTo>
                    <a:lnTo>
                      <a:pt x="27" y="0"/>
                    </a:lnTo>
                    <a:lnTo>
                      <a:pt x="80" y="211"/>
                    </a:lnTo>
                    <a:lnTo>
                      <a:pt x="53" y="2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3" name="Freeform 43">
                <a:extLst>
                  <a:ext uri="{FF2B5EF4-FFF2-40B4-BE49-F238E27FC236}">
                    <a16:creationId xmlns="" xmlns:a16="http://schemas.microsoft.com/office/drawing/2014/main" id="{4E2EAC65-B7D6-5F4B-8093-DD668BE1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906963"/>
                <a:ext cx="204788" cy="517525"/>
              </a:xfrm>
              <a:custGeom>
                <a:avLst/>
                <a:gdLst/>
                <a:ahLst/>
                <a:cxnLst>
                  <a:cxn ang="0">
                    <a:pos x="87" y="326"/>
                  </a:cxn>
                  <a:cxn ang="0">
                    <a:pos x="0" y="12"/>
                  </a:cxn>
                  <a:cxn ang="0">
                    <a:pos x="43" y="0"/>
                  </a:cxn>
                  <a:cxn ang="0">
                    <a:pos x="129" y="314"/>
                  </a:cxn>
                  <a:cxn ang="0">
                    <a:pos x="87" y="326"/>
                  </a:cxn>
                </a:cxnLst>
                <a:rect l="0" t="0" r="r" b="b"/>
                <a:pathLst>
                  <a:path w="129" h="326">
                    <a:moveTo>
                      <a:pt x="87" y="326"/>
                    </a:moveTo>
                    <a:lnTo>
                      <a:pt x="0" y="12"/>
                    </a:lnTo>
                    <a:lnTo>
                      <a:pt x="43" y="0"/>
                    </a:lnTo>
                    <a:lnTo>
                      <a:pt x="129" y="314"/>
                    </a:lnTo>
                    <a:lnTo>
                      <a:pt x="87" y="3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4" name="Freeform 44">
                <a:extLst>
                  <a:ext uri="{FF2B5EF4-FFF2-40B4-BE49-F238E27FC236}">
                    <a16:creationId xmlns="" xmlns:a16="http://schemas.microsoft.com/office/drawing/2014/main" id="{AC590C94-0F7E-7941-AB43-DAA0D16F2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8263" y="5008563"/>
                <a:ext cx="146050" cy="344488"/>
              </a:xfrm>
              <a:custGeom>
                <a:avLst/>
                <a:gdLst/>
                <a:ahLst/>
                <a:cxnLst>
                  <a:cxn ang="0">
                    <a:pos x="65" y="217"/>
                  </a:cxn>
                  <a:cxn ang="0">
                    <a:pos x="0" y="8"/>
                  </a:cxn>
                  <a:cxn ang="0">
                    <a:pos x="28" y="0"/>
                  </a:cxn>
                  <a:cxn ang="0">
                    <a:pos x="92" y="208"/>
                  </a:cxn>
                  <a:cxn ang="0">
                    <a:pos x="65" y="217"/>
                  </a:cxn>
                </a:cxnLst>
                <a:rect l="0" t="0" r="r" b="b"/>
                <a:pathLst>
                  <a:path w="92" h="217">
                    <a:moveTo>
                      <a:pt x="65" y="217"/>
                    </a:moveTo>
                    <a:lnTo>
                      <a:pt x="0" y="8"/>
                    </a:lnTo>
                    <a:lnTo>
                      <a:pt x="28" y="0"/>
                    </a:lnTo>
                    <a:lnTo>
                      <a:pt x="92" y="208"/>
                    </a:lnTo>
                    <a:lnTo>
                      <a:pt x="65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5" name="Freeform 45">
                <a:extLst>
                  <a:ext uri="{FF2B5EF4-FFF2-40B4-BE49-F238E27FC236}">
                    <a16:creationId xmlns="" xmlns:a16="http://schemas.microsoft.com/office/drawing/2014/main" id="{AAB019EE-1519-A549-9D58-AD5E9009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713" y="4953000"/>
                <a:ext cx="153988" cy="341313"/>
              </a:xfrm>
              <a:custGeom>
                <a:avLst/>
                <a:gdLst/>
                <a:ahLst/>
                <a:cxnLst>
                  <a:cxn ang="0">
                    <a:pos x="69" y="215"/>
                  </a:cxn>
                  <a:cxn ang="0">
                    <a:pos x="0" y="9"/>
                  </a:cxn>
                  <a:cxn ang="0">
                    <a:pos x="28" y="0"/>
                  </a:cxn>
                  <a:cxn ang="0">
                    <a:pos x="97" y="206"/>
                  </a:cxn>
                  <a:cxn ang="0">
                    <a:pos x="69" y="215"/>
                  </a:cxn>
                </a:cxnLst>
                <a:rect l="0" t="0" r="r" b="b"/>
                <a:pathLst>
                  <a:path w="97" h="215">
                    <a:moveTo>
                      <a:pt x="69" y="215"/>
                    </a:moveTo>
                    <a:lnTo>
                      <a:pt x="0" y="9"/>
                    </a:lnTo>
                    <a:lnTo>
                      <a:pt x="28" y="0"/>
                    </a:lnTo>
                    <a:lnTo>
                      <a:pt x="97" y="206"/>
                    </a:lnTo>
                    <a:lnTo>
                      <a:pt x="69" y="2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6" name="Freeform 46">
                <a:extLst>
                  <a:ext uri="{FF2B5EF4-FFF2-40B4-BE49-F238E27FC236}">
                    <a16:creationId xmlns="" xmlns:a16="http://schemas.microsoft.com/office/drawing/2014/main" id="{76CAB1DC-90E7-8344-8C18-B6B89332C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0" y="4892675"/>
                <a:ext cx="161925" cy="338138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9"/>
                  </a:cxn>
                  <a:cxn ang="0">
                    <a:pos x="27" y="0"/>
                  </a:cxn>
                  <a:cxn ang="0">
                    <a:pos x="102" y="204"/>
                  </a:cxn>
                  <a:cxn ang="0">
                    <a:pos x="75" y="213"/>
                  </a:cxn>
                </a:cxnLst>
                <a:rect l="0" t="0" r="r" b="b"/>
                <a:pathLst>
                  <a:path w="102" h="213">
                    <a:moveTo>
                      <a:pt x="75" y="213"/>
                    </a:moveTo>
                    <a:lnTo>
                      <a:pt x="0" y="9"/>
                    </a:lnTo>
                    <a:lnTo>
                      <a:pt x="27" y="0"/>
                    </a:lnTo>
                    <a:lnTo>
                      <a:pt x="102" y="204"/>
                    </a:lnTo>
                    <a:lnTo>
                      <a:pt x="75" y="2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7" name="Freeform 47">
                <a:extLst>
                  <a:ext uri="{FF2B5EF4-FFF2-40B4-BE49-F238E27FC236}">
                    <a16:creationId xmlns="" xmlns:a16="http://schemas.microsoft.com/office/drawing/2014/main" id="{B7A9659D-BFEC-334C-869A-FDC4C845A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2613" y="4824413"/>
                <a:ext cx="171450" cy="339725"/>
              </a:xfrm>
              <a:custGeom>
                <a:avLst/>
                <a:gdLst/>
                <a:ahLst/>
                <a:cxnLst>
                  <a:cxn ang="0">
                    <a:pos x="81" y="214"/>
                  </a:cxn>
                  <a:cxn ang="0">
                    <a:pos x="0" y="12"/>
                  </a:cxn>
                  <a:cxn ang="0">
                    <a:pos x="26" y="0"/>
                  </a:cxn>
                  <a:cxn ang="0">
                    <a:pos x="108" y="202"/>
                  </a:cxn>
                  <a:cxn ang="0">
                    <a:pos x="81" y="214"/>
                  </a:cxn>
                </a:cxnLst>
                <a:rect l="0" t="0" r="r" b="b"/>
                <a:pathLst>
                  <a:path w="108" h="214">
                    <a:moveTo>
                      <a:pt x="81" y="214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108" y="202"/>
                    </a:lnTo>
                    <a:lnTo>
                      <a:pt x="81" y="2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8" name="Freeform 48">
                <a:extLst>
                  <a:ext uri="{FF2B5EF4-FFF2-40B4-BE49-F238E27FC236}">
                    <a16:creationId xmlns="" xmlns:a16="http://schemas.microsoft.com/office/drawing/2014/main" id="{C21CCCC8-6D4D-5949-8D7E-9149E6188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6913" y="4579938"/>
                <a:ext cx="277813" cy="498475"/>
              </a:xfrm>
              <a:custGeom>
                <a:avLst/>
                <a:gdLst/>
                <a:ahLst/>
                <a:cxnLst>
                  <a:cxn ang="0">
                    <a:pos x="134" y="314"/>
                  </a:cxn>
                  <a:cxn ang="0">
                    <a:pos x="0" y="17"/>
                  </a:cxn>
                  <a:cxn ang="0">
                    <a:pos x="40" y="0"/>
                  </a:cxn>
                  <a:cxn ang="0">
                    <a:pos x="175" y="297"/>
                  </a:cxn>
                  <a:cxn ang="0">
                    <a:pos x="134" y="314"/>
                  </a:cxn>
                </a:cxnLst>
                <a:rect l="0" t="0" r="r" b="b"/>
                <a:pathLst>
                  <a:path w="175" h="314">
                    <a:moveTo>
                      <a:pt x="134" y="314"/>
                    </a:moveTo>
                    <a:lnTo>
                      <a:pt x="0" y="17"/>
                    </a:lnTo>
                    <a:lnTo>
                      <a:pt x="40" y="0"/>
                    </a:lnTo>
                    <a:lnTo>
                      <a:pt x="175" y="297"/>
                    </a:lnTo>
                    <a:lnTo>
                      <a:pt x="134" y="3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79" name="Freeform 49">
                <a:extLst>
                  <a:ext uri="{FF2B5EF4-FFF2-40B4-BE49-F238E27FC236}">
                    <a16:creationId xmlns="" xmlns:a16="http://schemas.microsoft.com/office/drawing/2014/main" id="{8B9E86FD-AA7F-CF49-8D6B-276C2F8D3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188" y="4637088"/>
                <a:ext cx="200025" cy="328613"/>
              </a:xfrm>
              <a:custGeom>
                <a:avLst/>
                <a:gdLst/>
                <a:ahLst/>
                <a:cxnLst>
                  <a:cxn ang="0">
                    <a:pos x="101" y="207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126" y="193"/>
                  </a:cxn>
                  <a:cxn ang="0">
                    <a:pos x="101" y="207"/>
                  </a:cxn>
                </a:cxnLst>
                <a:rect l="0" t="0" r="r" b="b"/>
                <a:pathLst>
                  <a:path w="126" h="207">
                    <a:moveTo>
                      <a:pt x="101" y="207"/>
                    </a:moveTo>
                    <a:lnTo>
                      <a:pt x="0" y="13"/>
                    </a:lnTo>
                    <a:lnTo>
                      <a:pt x="25" y="0"/>
                    </a:lnTo>
                    <a:lnTo>
                      <a:pt x="126" y="193"/>
                    </a:lnTo>
                    <a:lnTo>
                      <a:pt x="101" y="2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80" name="Freeform 50">
                <a:extLst>
                  <a:ext uri="{FF2B5EF4-FFF2-40B4-BE49-F238E27FC236}">
                    <a16:creationId xmlns="" xmlns:a16="http://schemas.microsoft.com/office/drawing/2014/main" id="{C3E2C406-C94B-3B45-8660-440909A25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9350" y="4549775"/>
                <a:ext cx="215900" cy="319088"/>
              </a:xfrm>
              <a:custGeom>
                <a:avLst/>
                <a:gdLst/>
                <a:ahLst/>
                <a:cxnLst>
                  <a:cxn ang="0">
                    <a:pos x="111" y="201"/>
                  </a:cxn>
                  <a:cxn ang="0">
                    <a:pos x="0" y="14"/>
                  </a:cxn>
                  <a:cxn ang="0">
                    <a:pos x="25" y="0"/>
                  </a:cxn>
                  <a:cxn ang="0">
                    <a:pos x="136" y="187"/>
                  </a:cxn>
                  <a:cxn ang="0">
                    <a:pos x="111" y="201"/>
                  </a:cxn>
                </a:cxnLst>
                <a:rect l="0" t="0" r="r" b="b"/>
                <a:pathLst>
                  <a:path w="136" h="201">
                    <a:moveTo>
                      <a:pt x="111" y="201"/>
                    </a:moveTo>
                    <a:lnTo>
                      <a:pt x="0" y="14"/>
                    </a:lnTo>
                    <a:lnTo>
                      <a:pt x="25" y="0"/>
                    </a:lnTo>
                    <a:lnTo>
                      <a:pt x="136" y="187"/>
                    </a:lnTo>
                    <a:lnTo>
                      <a:pt x="111" y="2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</p:grpSp>
      </p:grpSp>
      <p:grpSp>
        <p:nvGrpSpPr>
          <p:cNvPr id="81" name="Group 99">
            <a:extLst>
              <a:ext uri="{FF2B5EF4-FFF2-40B4-BE49-F238E27FC236}">
                <a16:creationId xmlns="" xmlns:a16="http://schemas.microsoft.com/office/drawing/2014/main" id="{BAFED771-33DB-4D46-93BE-D3EEAAB25CD9}"/>
              </a:ext>
            </a:extLst>
          </p:cNvPr>
          <p:cNvGrpSpPr/>
          <p:nvPr userDrawn="1"/>
        </p:nvGrpSpPr>
        <p:grpSpPr>
          <a:xfrm>
            <a:off x="4416833" y="1574398"/>
            <a:ext cx="359557" cy="3120650"/>
            <a:chOff x="4380684" y="2836632"/>
            <a:chExt cx="397756" cy="2588463"/>
          </a:xfrm>
        </p:grpSpPr>
        <p:grpSp>
          <p:nvGrpSpPr>
            <p:cNvPr id="82" name="Group 94">
              <a:extLst>
                <a:ext uri="{FF2B5EF4-FFF2-40B4-BE49-F238E27FC236}">
                  <a16:creationId xmlns="" xmlns:a16="http://schemas.microsoft.com/office/drawing/2014/main" id="{CB5A0102-0447-A246-A3B6-4437CE5F1BAA}"/>
                </a:ext>
              </a:extLst>
            </p:cNvPr>
            <p:cNvGrpSpPr/>
            <p:nvPr/>
          </p:nvGrpSpPr>
          <p:grpSpPr>
            <a:xfrm rot="10800000">
              <a:off x="4380684" y="2836632"/>
              <a:ext cx="397756" cy="1439113"/>
              <a:chOff x="4380684" y="3985982"/>
              <a:chExt cx="397756" cy="1439113"/>
            </a:xfrm>
          </p:grpSpPr>
          <p:sp>
            <p:nvSpPr>
              <p:cNvPr id="86" name="Freeform 5">
                <a:extLst>
                  <a:ext uri="{FF2B5EF4-FFF2-40B4-BE49-F238E27FC236}">
                    <a16:creationId xmlns="" xmlns:a16="http://schemas.microsoft.com/office/drawing/2014/main" id="{91192213-CF0F-3447-BEF8-F7CD07EE300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33985" y="3985982"/>
                <a:ext cx="291155" cy="679581"/>
              </a:xfrm>
              <a:custGeom>
                <a:avLst/>
                <a:gdLst/>
                <a:ahLst/>
                <a:cxnLst>
                  <a:cxn ang="0">
                    <a:pos x="873" y="413"/>
                  </a:cxn>
                  <a:cxn ang="0">
                    <a:pos x="865" y="348"/>
                  </a:cxn>
                  <a:cxn ang="0">
                    <a:pos x="848" y="287"/>
                  </a:cxn>
                  <a:cxn ang="0">
                    <a:pos x="821" y="228"/>
                  </a:cxn>
                  <a:cxn ang="0">
                    <a:pos x="787" y="175"/>
                  </a:cxn>
                  <a:cxn ang="0">
                    <a:pos x="746" y="128"/>
                  </a:cxn>
                  <a:cxn ang="0">
                    <a:pos x="699" y="86"/>
                  </a:cxn>
                  <a:cxn ang="0">
                    <a:pos x="646" y="53"/>
                  </a:cxn>
                  <a:cxn ang="0">
                    <a:pos x="587" y="26"/>
                  </a:cxn>
                  <a:cxn ang="0">
                    <a:pos x="525" y="9"/>
                  </a:cxn>
                  <a:cxn ang="0">
                    <a:pos x="459" y="0"/>
                  </a:cxn>
                  <a:cxn ang="0">
                    <a:pos x="415" y="0"/>
                  </a:cxn>
                  <a:cxn ang="0">
                    <a:pos x="349" y="9"/>
                  </a:cxn>
                  <a:cxn ang="0">
                    <a:pos x="287" y="26"/>
                  </a:cxn>
                  <a:cxn ang="0">
                    <a:pos x="228" y="53"/>
                  </a:cxn>
                  <a:cxn ang="0">
                    <a:pos x="175" y="86"/>
                  </a:cxn>
                  <a:cxn ang="0">
                    <a:pos x="128" y="128"/>
                  </a:cxn>
                  <a:cxn ang="0">
                    <a:pos x="87" y="175"/>
                  </a:cxn>
                  <a:cxn ang="0">
                    <a:pos x="53" y="228"/>
                  </a:cxn>
                  <a:cxn ang="0">
                    <a:pos x="26" y="287"/>
                  </a:cxn>
                  <a:cxn ang="0">
                    <a:pos x="9" y="348"/>
                  </a:cxn>
                  <a:cxn ang="0">
                    <a:pos x="1" y="413"/>
                  </a:cxn>
                  <a:cxn ang="0">
                    <a:pos x="0" y="454"/>
                  </a:cxn>
                  <a:cxn ang="0">
                    <a:pos x="6" y="508"/>
                  </a:cxn>
                  <a:cxn ang="0">
                    <a:pos x="18" y="561"/>
                  </a:cxn>
                  <a:cxn ang="0">
                    <a:pos x="36" y="610"/>
                  </a:cxn>
                  <a:cxn ang="0">
                    <a:pos x="60" y="656"/>
                  </a:cxn>
                  <a:cxn ang="0">
                    <a:pos x="88" y="699"/>
                  </a:cxn>
                  <a:cxn ang="0">
                    <a:pos x="121" y="739"/>
                  </a:cxn>
                  <a:cxn ang="0">
                    <a:pos x="160" y="773"/>
                  </a:cxn>
                  <a:cxn ang="0">
                    <a:pos x="202" y="804"/>
                  </a:cxn>
                  <a:cxn ang="0">
                    <a:pos x="247" y="829"/>
                  </a:cxn>
                  <a:cxn ang="0">
                    <a:pos x="296" y="849"/>
                  </a:cxn>
                  <a:cxn ang="0">
                    <a:pos x="562" y="2040"/>
                  </a:cxn>
                  <a:cxn ang="0">
                    <a:pos x="578" y="849"/>
                  </a:cxn>
                  <a:cxn ang="0">
                    <a:pos x="627" y="829"/>
                  </a:cxn>
                  <a:cxn ang="0">
                    <a:pos x="672" y="804"/>
                  </a:cxn>
                  <a:cxn ang="0">
                    <a:pos x="714" y="773"/>
                  </a:cxn>
                  <a:cxn ang="0">
                    <a:pos x="752" y="739"/>
                  </a:cxn>
                  <a:cxn ang="0">
                    <a:pos x="786" y="699"/>
                  </a:cxn>
                  <a:cxn ang="0">
                    <a:pos x="814" y="656"/>
                  </a:cxn>
                  <a:cxn ang="0">
                    <a:pos x="838" y="610"/>
                  </a:cxn>
                  <a:cxn ang="0">
                    <a:pos x="855" y="561"/>
                  </a:cxn>
                  <a:cxn ang="0">
                    <a:pos x="867" y="508"/>
                  </a:cxn>
                  <a:cxn ang="0">
                    <a:pos x="873" y="454"/>
                  </a:cxn>
                </a:cxnLst>
                <a:rect l="0" t="0" r="r" b="b"/>
                <a:pathLst>
                  <a:path w="874" h="2040">
                    <a:moveTo>
                      <a:pt x="874" y="437"/>
                    </a:moveTo>
                    <a:lnTo>
                      <a:pt x="874" y="437"/>
                    </a:lnTo>
                    <a:lnTo>
                      <a:pt x="873" y="413"/>
                    </a:lnTo>
                    <a:lnTo>
                      <a:pt x="872" y="391"/>
                    </a:lnTo>
                    <a:lnTo>
                      <a:pt x="868" y="369"/>
                    </a:lnTo>
                    <a:lnTo>
                      <a:pt x="865" y="348"/>
                    </a:lnTo>
                    <a:lnTo>
                      <a:pt x="860" y="327"/>
                    </a:lnTo>
                    <a:lnTo>
                      <a:pt x="854" y="307"/>
                    </a:lnTo>
                    <a:lnTo>
                      <a:pt x="848" y="287"/>
                    </a:lnTo>
                    <a:lnTo>
                      <a:pt x="840" y="267"/>
                    </a:lnTo>
                    <a:lnTo>
                      <a:pt x="831" y="247"/>
                    </a:lnTo>
                    <a:lnTo>
                      <a:pt x="821" y="228"/>
                    </a:lnTo>
                    <a:lnTo>
                      <a:pt x="810" y="209"/>
                    </a:lnTo>
                    <a:lnTo>
                      <a:pt x="799" y="192"/>
                    </a:lnTo>
                    <a:lnTo>
                      <a:pt x="787" y="175"/>
                    </a:lnTo>
                    <a:lnTo>
                      <a:pt x="774" y="159"/>
                    </a:lnTo>
                    <a:lnTo>
                      <a:pt x="760" y="142"/>
                    </a:lnTo>
                    <a:lnTo>
                      <a:pt x="746" y="128"/>
                    </a:lnTo>
                    <a:lnTo>
                      <a:pt x="731" y="114"/>
                    </a:lnTo>
                    <a:lnTo>
                      <a:pt x="715" y="99"/>
                    </a:lnTo>
                    <a:lnTo>
                      <a:pt x="699" y="86"/>
                    </a:lnTo>
                    <a:lnTo>
                      <a:pt x="681" y="74"/>
                    </a:lnTo>
                    <a:lnTo>
                      <a:pt x="663" y="63"/>
                    </a:lnTo>
                    <a:lnTo>
                      <a:pt x="646" y="53"/>
                    </a:lnTo>
                    <a:lnTo>
                      <a:pt x="627" y="43"/>
                    </a:lnTo>
                    <a:lnTo>
                      <a:pt x="607" y="34"/>
                    </a:lnTo>
                    <a:lnTo>
                      <a:pt x="587" y="26"/>
                    </a:lnTo>
                    <a:lnTo>
                      <a:pt x="567" y="20"/>
                    </a:lnTo>
                    <a:lnTo>
                      <a:pt x="546" y="13"/>
                    </a:lnTo>
                    <a:lnTo>
                      <a:pt x="525" y="9"/>
                    </a:lnTo>
                    <a:lnTo>
                      <a:pt x="503" y="4"/>
                    </a:lnTo>
                    <a:lnTo>
                      <a:pt x="481" y="2"/>
                    </a:lnTo>
                    <a:lnTo>
                      <a:pt x="459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15" y="0"/>
                    </a:lnTo>
                    <a:lnTo>
                      <a:pt x="392" y="2"/>
                    </a:lnTo>
                    <a:lnTo>
                      <a:pt x="371" y="4"/>
                    </a:lnTo>
                    <a:lnTo>
                      <a:pt x="349" y="9"/>
                    </a:lnTo>
                    <a:lnTo>
                      <a:pt x="328" y="13"/>
                    </a:lnTo>
                    <a:lnTo>
                      <a:pt x="307" y="20"/>
                    </a:lnTo>
                    <a:lnTo>
                      <a:pt x="287" y="26"/>
                    </a:lnTo>
                    <a:lnTo>
                      <a:pt x="267" y="34"/>
                    </a:lnTo>
                    <a:lnTo>
                      <a:pt x="247" y="43"/>
                    </a:lnTo>
                    <a:lnTo>
                      <a:pt x="228" y="53"/>
                    </a:lnTo>
                    <a:lnTo>
                      <a:pt x="211" y="63"/>
                    </a:lnTo>
                    <a:lnTo>
                      <a:pt x="193" y="74"/>
                    </a:lnTo>
                    <a:lnTo>
                      <a:pt x="175" y="86"/>
                    </a:lnTo>
                    <a:lnTo>
                      <a:pt x="159" y="99"/>
                    </a:lnTo>
                    <a:lnTo>
                      <a:pt x="143" y="114"/>
                    </a:lnTo>
                    <a:lnTo>
                      <a:pt x="128" y="128"/>
                    </a:lnTo>
                    <a:lnTo>
                      <a:pt x="114" y="142"/>
                    </a:lnTo>
                    <a:lnTo>
                      <a:pt x="99" y="159"/>
                    </a:lnTo>
                    <a:lnTo>
                      <a:pt x="87" y="175"/>
                    </a:lnTo>
                    <a:lnTo>
                      <a:pt x="75" y="192"/>
                    </a:lnTo>
                    <a:lnTo>
                      <a:pt x="63" y="209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6" y="287"/>
                    </a:lnTo>
                    <a:lnTo>
                      <a:pt x="20" y="307"/>
                    </a:lnTo>
                    <a:lnTo>
                      <a:pt x="13" y="327"/>
                    </a:lnTo>
                    <a:lnTo>
                      <a:pt x="9" y="348"/>
                    </a:lnTo>
                    <a:lnTo>
                      <a:pt x="6" y="369"/>
                    </a:lnTo>
                    <a:lnTo>
                      <a:pt x="2" y="391"/>
                    </a:lnTo>
                    <a:lnTo>
                      <a:pt x="1" y="413"/>
                    </a:lnTo>
                    <a:lnTo>
                      <a:pt x="0" y="437"/>
                    </a:lnTo>
                    <a:lnTo>
                      <a:pt x="0" y="437"/>
                    </a:lnTo>
                    <a:lnTo>
                      <a:pt x="0" y="454"/>
                    </a:lnTo>
                    <a:lnTo>
                      <a:pt x="1" y="473"/>
                    </a:lnTo>
                    <a:lnTo>
                      <a:pt x="3" y="491"/>
                    </a:lnTo>
                    <a:lnTo>
                      <a:pt x="6" y="508"/>
                    </a:lnTo>
                    <a:lnTo>
                      <a:pt x="9" y="526"/>
                    </a:lnTo>
                    <a:lnTo>
                      <a:pt x="13" y="544"/>
                    </a:lnTo>
                    <a:lnTo>
                      <a:pt x="18" y="561"/>
                    </a:lnTo>
                    <a:lnTo>
                      <a:pt x="23" y="578"/>
                    </a:lnTo>
                    <a:lnTo>
                      <a:pt x="30" y="594"/>
                    </a:lnTo>
                    <a:lnTo>
                      <a:pt x="36" y="610"/>
                    </a:lnTo>
                    <a:lnTo>
                      <a:pt x="43" y="626"/>
                    </a:lnTo>
                    <a:lnTo>
                      <a:pt x="51" y="642"/>
                    </a:lnTo>
                    <a:lnTo>
                      <a:pt x="60" y="656"/>
                    </a:lnTo>
                    <a:lnTo>
                      <a:pt x="68" y="671"/>
                    </a:lnTo>
                    <a:lnTo>
                      <a:pt x="78" y="686"/>
                    </a:lnTo>
                    <a:lnTo>
                      <a:pt x="88" y="699"/>
                    </a:lnTo>
                    <a:lnTo>
                      <a:pt x="99" y="712"/>
                    </a:lnTo>
                    <a:lnTo>
                      <a:pt x="110" y="726"/>
                    </a:lnTo>
                    <a:lnTo>
                      <a:pt x="121" y="739"/>
                    </a:lnTo>
                    <a:lnTo>
                      <a:pt x="134" y="751"/>
                    </a:lnTo>
                    <a:lnTo>
                      <a:pt x="147" y="762"/>
                    </a:lnTo>
                    <a:lnTo>
                      <a:pt x="160" y="773"/>
                    </a:lnTo>
                    <a:lnTo>
                      <a:pt x="173" y="784"/>
                    </a:lnTo>
                    <a:lnTo>
                      <a:pt x="188" y="794"/>
                    </a:lnTo>
                    <a:lnTo>
                      <a:pt x="202" y="804"/>
                    </a:lnTo>
                    <a:lnTo>
                      <a:pt x="216" y="813"/>
                    </a:lnTo>
                    <a:lnTo>
                      <a:pt x="232" y="821"/>
                    </a:lnTo>
                    <a:lnTo>
                      <a:pt x="247" y="829"/>
                    </a:lnTo>
                    <a:lnTo>
                      <a:pt x="263" y="837"/>
                    </a:lnTo>
                    <a:lnTo>
                      <a:pt x="279" y="843"/>
                    </a:lnTo>
                    <a:lnTo>
                      <a:pt x="296" y="849"/>
                    </a:lnTo>
                    <a:lnTo>
                      <a:pt x="312" y="855"/>
                    </a:lnTo>
                    <a:lnTo>
                      <a:pt x="312" y="2040"/>
                    </a:lnTo>
                    <a:lnTo>
                      <a:pt x="562" y="2040"/>
                    </a:lnTo>
                    <a:lnTo>
                      <a:pt x="562" y="855"/>
                    </a:lnTo>
                    <a:lnTo>
                      <a:pt x="562" y="855"/>
                    </a:lnTo>
                    <a:lnTo>
                      <a:pt x="578" y="849"/>
                    </a:lnTo>
                    <a:lnTo>
                      <a:pt x="595" y="843"/>
                    </a:lnTo>
                    <a:lnTo>
                      <a:pt x="611" y="837"/>
                    </a:lnTo>
                    <a:lnTo>
                      <a:pt x="627" y="829"/>
                    </a:lnTo>
                    <a:lnTo>
                      <a:pt x="642" y="821"/>
                    </a:lnTo>
                    <a:lnTo>
                      <a:pt x="658" y="813"/>
                    </a:lnTo>
                    <a:lnTo>
                      <a:pt x="672" y="804"/>
                    </a:lnTo>
                    <a:lnTo>
                      <a:pt x="686" y="794"/>
                    </a:lnTo>
                    <a:lnTo>
                      <a:pt x="701" y="784"/>
                    </a:lnTo>
                    <a:lnTo>
                      <a:pt x="714" y="773"/>
                    </a:lnTo>
                    <a:lnTo>
                      <a:pt x="727" y="762"/>
                    </a:lnTo>
                    <a:lnTo>
                      <a:pt x="739" y="751"/>
                    </a:lnTo>
                    <a:lnTo>
                      <a:pt x="752" y="739"/>
                    </a:lnTo>
                    <a:lnTo>
                      <a:pt x="764" y="726"/>
                    </a:lnTo>
                    <a:lnTo>
                      <a:pt x="775" y="712"/>
                    </a:lnTo>
                    <a:lnTo>
                      <a:pt x="786" y="699"/>
                    </a:lnTo>
                    <a:lnTo>
                      <a:pt x="796" y="686"/>
                    </a:lnTo>
                    <a:lnTo>
                      <a:pt x="806" y="671"/>
                    </a:lnTo>
                    <a:lnTo>
                      <a:pt x="814" y="656"/>
                    </a:lnTo>
                    <a:lnTo>
                      <a:pt x="822" y="642"/>
                    </a:lnTo>
                    <a:lnTo>
                      <a:pt x="831" y="626"/>
                    </a:lnTo>
                    <a:lnTo>
                      <a:pt x="838" y="610"/>
                    </a:lnTo>
                    <a:lnTo>
                      <a:pt x="844" y="594"/>
                    </a:lnTo>
                    <a:lnTo>
                      <a:pt x="851" y="578"/>
                    </a:lnTo>
                    <a:lnTo>
                      <a:pt x="855" y="561"/>
                    </a:lnTo>
                    <a:lnTo>
                      <a:pt x="861" y="544"/>
                    </a:lnTo>
                    <a:lnTo>
                      <a:pt x="864" y="526"/>
                    </a:lnTo>
                    <a:lnTo>
                      <a:pt x="867" y="508"/>
                    </a:lnTo>
                    <a:lnTo>
                      <a:pt x="871" y="491"/>
                    </a:lnTo>
                    <a:lnTo>
                      <a:pt x="872" y="473"/>
                    </a:lnTo>
                    <a:lnTo>
                      <a:pt x="873" y="454"/>
                    </a:lnTo>
                    <a:lnTo>
                      <a:pt x="874" y="437"/>
                    </a:lnTo>
                    <a:lnTo>
                      <a:pt x="874" y="437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87" name="Freeform 6">
                <a:extLst>
                  <a:ext uri="{FF2B5EF4-FFF2-40B4-BE49-F238E27FC236}">
                    <a16:creationId xmlns="" xmlns:a16="http://schemas.microsoft.com/office/drawing/2014/main" id="{D10E841D-F65B-8F45-9F3F-768DEA2AF8A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80684" y="4558296"/>
                <a:ext cx="397756" cy="866799"/>
              </a:xfrm>
              <a:custGeom>
                <a:avLst/>
                <a:gdLst/>
                <a:ahLst/>
                <a:cxnLst>
                  <a:cxn ang="0">
                    <a:pos x="601" y="0"/>
                  </a:cxn>
                  <a:cxn ang="0">
                    <a:pos x="1194" y="160"/>
                  </a:cxn>
                  <a:cxn ang="0">
                    <a:pos x="597" y="2602"/>
                  </a:cxn>
                  <a:cxn ang="0">
                    <a:pos x="0" y="160"/>
                  </a:cxn>
                  <a:cxn ang="0">
                    <a:pos x="601" y="0"/>
                  </a:cxn>
                </a:cxnLst>
                <a:rect l="0" t="0" r="r" b="b"/>
                <a:pathLst>
                  <a:path w="1194" h="2602">
                    <a:moveTo>
                      <a:pt x="601" y="0"/>
                    </a:moveTo>
                    <a:lnTo>
                      <a:pt x="1194" y="160"/>
                    </a:lnTo>
                    <a:lnTo>
                      <a:pt x="597" y="2602"/>
                    </a:lnTo>
                    <a:lnTo>
                      <a:pt x="0" y="160"/>
                    </a:lnTo>
                    <a:lnTo>
                      <a:pt x="601" y="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</p:grpSp>
        <p:grpSp>
          <p:nvGrpSpPr>
            <p:cNvPr id="83" name="Group 93">
              <a:extLst>
                <a:ext uri="{FF2B5EF4-FFF2-40B4-BE49-F238E27FC236}">
                  <a16:creationId xmlns="" xmlns:a16="http://schemas.microsoft.com/office/drawing/2014/main" id="{D35AAC79-CAC0-9F4B-B768-EBFD666CB302}"/>
                </a:ext>
              </a:extLst>
            </p:cNvPr>
            <p:cNvGrpSpPr/>
            <p:nvPr/>
          </p:nvGrpSpPr>
          <p:grpSpPr>
            <a:xfrm>
              <a:off x="4380684" y="3985982"/>
              <a:ext cx="397756" cy="1439113"/>
              <a:chOff x="4380684" y="3985982"/>
              <a:chExt cx="397756" cy="1439113"/>
            </a:xfrm>
          </p:grpSpPr>
          <p:sp>
            <p:nvSpPr>
              <p:cNvPr id="84" name="Freeform 5">
                <a:extLst>
                  <a:ext uri="{FF2B5EF4-FFF2-40B4-BE49-F238E27FC236}">
                    <a16:creationId xmlns="" xmlns:a16="http://schemas.microsoft.com/office/drawing/2014/main" id="{A0860344-82DE-8942-AA4F-E221D5A0F2F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33985" y="3985982"/>
                <a:ext cx="291155" cy="679581"/>
              </a:xfrm>
              <a:custGeom>
                <a:avLst/>
                <a:gdLst/>
                <a:ahLst/>
                <a:cxnLst>
                  <a:cxn ang="0">
                    <a:pos x="873" y="413"/>
                  </a:cxn>
                  <a:cxn ang="0">
                    <a:pos x="865" y="348"/>
                  </a:cxn>
                  <a:cxn ang="0">
                    <a:pos x="848" y="287"/>
                  </a:cxn>
                  <a:cxn ang="0">
                    <a:pos x="821" y="228"/>
                  </a:cxn>
                  <a:cxn ang="0">
                    <a:pos x="787" y="175"/>
                  </a:cxn>
                  <a:cxn ang="0">
                    <a:pos x="746" y="128"/>
                  </a:cxn>
                  <a:cxn ang="0">
                    <a:pos x="699" y="86"/>
                  </a:cxn>
                  <a:cxn ang="0">
                    <a:pos x="646" y="53"/>
                  </a:cxn>
                  <a:cxn ang="0">
                    <a:pos x="587" y="26"/>
                  </a:cxn>
                  <a:cxn ang="0">
                    <a:pos x="525" y="9"/>
                  </a:cxn>
                  <a:cxn ang="0">
                    <a:pos x="459" y="0"/>
                  </a:cxn>
                  <a:cxn ang="0">
                    <a:pos x="415" y="0"/>
                  </a:cxn>
                  <a:cxn ang="0">
                    <a:pos x="349" y="9"/>
                  </a:cxn>
                  <a:cxn ang="0">
                    <a:pos x="287" y="26"/>
                  </a:cxn>
                  <a:cxn ang="0">
                    <a:pos x="228" y="53"/>
                  </a:cxn>
                  <a:cxn ang="0">
                    <a:pos x="175" y="86"/>
                  </a:cxn>
                  <a:cxn ang="0">
                    <a:pos x="128" y="128"/>
                  </a:cxn>
                  <a:cxn ang="0">
                    <a:pos x="87" y="175"/>
                  </a:cxn>
                  <a:cxn ang="0">
                    <a:pos x="53" y="228"/>
                  </a:cxn>
                  <a:cxn ang="0">
                    <a:pos x="26" y="287"/>
                  </a:cxn>
                  <a:cxn ang="0">
                    <a:pos x="9" y="348"/>
                  </a:cxn>
                  <a:cxn ang="0">
                    <a:pos x="1" y="413"/>
                  </a:cxn>
                  <a:cxn ang="0">
                    <a:pos x="0" y="454"/>
                  </a:cxn>
                  <a:cxn ang="0">
                    <a:pos x="6" y="508"/>
                  </a:cxn>
                  <a:cxn ang="0">
                    <a:pos x="18" y="561"/>
                  </a:cxn>
                  <a:cxn ang="0">
                    <a:pos x="36" y="610"/>
                  </a:cxn>
                  <a:cxn ang="0">
                    <a:pos x="60" y="656"/>
                  </a:cxn>
                  <a:cxn ang="0">
                    <a:pos x="88" y="699"/>
                  </a:cxn>
                  <a:cxn ang="0">
                    <a:pos x="121" y="739"/>
                  </a:cxn>
                  <a:cxn ang="0">
                    <a:pos x="160" y="773"/>
                  </a:cxn>
                  <a:cxn ang="0">
                    <a:pos x="202" y="804"/>
                  </a:cxn>
                  <a:cxn ang="0">
                    <a:pos x="247" y="829"/>
                  </a:cxn>
                  <a:cxn ang="0">
                    <a:pos x="296" y="849"/>
                  </a:cxn>
                  <a:cxn ang="0">
                    <a:pos x="562" y="2040"/>
                  </a:cxn>
                  <a:cxn ang="0">
                    <a:pos x="578" y="849"/>
                  </a:cxn>
                  <a:cxn ang="0">
                    <a:pos x="627" y="829"/>
                  </a:cxn>
                  <a:cxn ang="0">
                    <a:pos x="672" y="804"/>
                  </a:cxn>
                  <a:cxn ang="0">
                    <a:pos x="714" y="773"/>
                  </a:cxn>
                  <a:cxn ang="0">
                    <a:pos x="752" y="739"/>
                  </a:cxn>
                  <a:cxn ang="0">
                    <a:pos x="786" y="699"/>
                  </a:cxn>
                  <a:cxn ang="0">
                    <a:pos x="814" y="656"/>
                  </a:cxn>
                  <a:cxn ang="0">
                    <a:pos x="838" y="610"/>
                  </a:cxn>
                  <a:cxn ang="0">
                    <a:pos x="855" y="561"/>
                  </a:cxn>
                  <a:cxn ang="0">
                    <a:pos x="867" y="508"/>
                  </a:cxn>
                  <a:cxn ang="0">
                    <a:pos x="873" y="454"/>
                  </a:cxn>
                </a:cxnLst>
                <a:rect l="0" t="0" r="r" b="b"/>
                <a:pathLst>
                  <a:path w="874" h="2040">
                    <a:moveTo>
                      <a:pt x="874" y="437"/>
                    </a:moveTo>
                    <a:lnTo>
                      <a:pt x="874" y="437"/>
                    </a:lnTo>
                    <a:lnTo>
                      <a:pt x="873" y="413"/>
                    </a:lnTo>
                    <a:lnTo>
                      <a:pt x="872" y="391"/>
                    </a:lnTo>
                    <a:lnTo>
                      <a:pt x="868" y="369"/>
                    </a:lnTo>
                    <a:lnTo>
                      <a:pt x="865" y="348"/>
                    </a:lnTo>
                    <a:lnTo>
                      <a:pt x="860" y="327"/>
                    </a:lnTo>
                    <a:lnTo>
                      <a:pt x="854" y="307"/>
                    </a:lnTo>
                    <a:lnTo>
                      <a:pt x="848" y="287"/>
                    </a:lnTo>
                    <a:lnTo>
                      <a:pt x="840" y="267"/>
                    </a:lnTo>
                    <a:lnTo>
                      <a:pt x="831" y="247"/>
                    </a:lnTo>
                    <a:lnTo>
                      <a:pt x="821" y="228"/>
                    </a:lnTo>
                    <a:lnTo>
                      <a:pt x="810" y="209"/>
                    </a:lnTo>
                    <a:lnTo>
                      <a:pt x="799" y="192"/>
                    </a:lnTo>
                    <a:lnTo>
                      <a:pt x="787" y="175"/>
                    </a:lnTo>
                    <a:lnTo>
                      <a:pt x="774" y="159"/>
                    </a:lnTo>
                    <a:lnTo>
                      <a:pt x="760" y="142"/>
                    </a:lnTo>
                    <a:lnTo>
                      <a:pt x="746" y="128"/>
                    </a:lnTo>
                    <a:lnTo>
                      <a:pt x="731" y="114"/>
                    </a:lnTo>
                    <a:lnTo>
                      <a:pt x="715" y="99"/>
                    </a:lnTo>
                    <a:lnTo>
                      <a:pt x="699" y="86"/>
                    </a:lnTo>
                    <a:lnTo>
                      <a:pt x="681" y="74"/>
                    </a:lnTo>
                    <a:lnTo>
                      <a:pt x="663" y="63"/>
                    </a:lnTo>
                    <a:lnTo>
                      <a:pt x="646" y="53"/>
                    </a:lnTo>
                    <a:lnTo>
                      <a:pt x="627" y="43"/>
                    </a:lnTo>
                    <a:lnTo>
                      <a:pt x="607" y="34"/>
                    </a:lnTo>
                    <a:lnTo>
                      <a:pt x="587" y="26"/>
                    </a:lnTo>
                    <a:lnTo>
                      <a:pt x="567" y="20"/>
                    </a:lnTo>
                    <a:lnTo>
                      <a:pt x="546" y="13"/>
                    </a:lnTo>
                    <a:lnTo>
                      <a:pt x="525" y="9"/>
                    </a:lnTo>
                    <a:lnTo>
                      <a:pt x="503" y="4"/>
                    </a:lnTo>
                    <a:lnTo>
                      <a:pt x="481" y="2"/>
                    </a:lnTo>
                    <a:lnTo>
                      <a:pt x="459" y="0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415" y="0"/>
                    </a:lnTo>
                    <a:lnTo>
                      <a:pt x="392" y="2"/>
                    </a:lnTo>
                    <a:lnTo>
                      <a:pt x="371" y="4"/>
                    </a:lnTo>
                    <a:lnTo>
                      <a:pt x="349" y="9"/>
                    </a:lnTo>
                    <a:lnTo>
                      <a:pt x="328" y="13"/>
                    </a:lnTo>
                    <a:lnTo>
                      <a:pt x="307" y="20"/>
                    </a:lnTo>
                    <a:lnTo>
                      <a:pt x="287" y="26"/>
                    </a:lnTo>
                    <a:lnTo>
                      <a:pt x="267" y="34"/>
                    </a:lnTo>
                    <a:lnTo>
                      <a:pt x="247" y="43"/>
                    </a:lnTo>
                    <a:lnTo>
                      <a:pt x="228" y="53"/>
                    </a:lnTo>
                    <a:lnTo>
                      <a:pt x="211" y="63"/>
                    </a:lnTo>
                    <a:lnTo>
                      <a:pt x="193" y="74"/>
                    </a:lnTo>
                    <a:lnTo>
                      <a:pt x="175" y="86"/>
                    </a:lnTo>
                    <a:lnTo>
                      <a:pt x="159" y="99"/>
                    </a:lnTo>
                    <a:lnTo>
                      <a:pt x="143" y="114"/>
                    </a:lnTo>
                    <a:lnTo>
                      <a:pt x="128" y="128"/>
                    </a:lnTo>
                    <a:lnTo>
                      <a:pt x="114" y="142"/>
                    </a:lnTo>
                    <a:lnTo>
                      <a:pt x="99" y="159"/>
                    </a:lnTo>
                    <a:lnTo>
                      <a:pt x="87" y="175"/>
                    </a:lnTo>
                    <a:lnTo>
                      <a:pt x="75" y="192"/>
                    </a:lnTo>
                    <a:lnTo>
                      <a:pt x="63" y="209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6" y="287"/>
                    </a:lnTo>
                    <a:lnTo>
                      <a:pt x="20" y="307"/>
                    </a:lnTo>
                    <a:lnTo>
                      <a:pt x="13" y="327"/>
                    </a:lnTo>
                    <a:lnTo>
                      <a:pt x="9" y="348"/>
                    </a:lnTo>
                    <a:lnTo>
                      <a:pt x="6" y="369"/>
                    </a:lnTo>
                    <a:lnTo>
                      <a:pt x="2" y="391"/>
                    </a:lnTo>
                    <a:lnTo>
                      <a:pt x="1" y="413"/>
                    </a:lnTo>
                    <a:lnTo>
                      <a:pt x="0" y="437"/>
                    </a:lnTo>
                    <a:lnTo>
                      <a:pt x="0" y="437"/>
                    </a:lnTo>
                    <a:lnTo>
                      <a:pt x="0" y="454"/>
                    </a:lnTo>
                    <a:lnTo>
                      <a:pt x="1" y="473"/>
                    </a:lnTo>
                    <a:lnTo>
                      <a:pt x="3" y="491"/>
                    </a:lnTo>
                    <a:lnTo>
                      <a:pt x="6" y="508"/>
                    </a:lnTo>
                    <a:lnTo>
                      <a:pt x="9" y="526"/>
                    </a:lnTo>
                    <a:lnTo>
                      <a:pt x="13" y="544"/>
                    </a:lnTo>
                    <a:lnTo>
                      <a:pt x="18" y="561"/>
                    </a:lnTo>
                    <a:lnTo>
                      <a:pt x="23" y="578"/>
                    </a:lnTo>
                    <a:lnTo>
                      <a:pt x="30" y="594"/>
                    </a:lnTo>
                    <a:lnTo>
                      <a:pt x="36" y="610"/>
                    </a:lnTo>
                    <a:lnTo>
                      <a:pt x="43" y="626"/>
                    </a:lnTo>
                    <a:lnTo>
                      <a:pt x="51" y="642"/>
                    </a:lnTo>
                    <a:lnTo>
                      <a:pt x="60" y="656"/>
                    </a:lnTo>
                    <a:lnTo>
                      <a:pt x="68" y="671"/>
                    </a:lnTo>
                    <a:lnTo>
                      <a:pt x="78" y="686"/>
                    </a:lnTo>
                    <a:lnTo>
                      <a:pt x="88" y="699"/>
                    </a:lnTo>
                    <a:lnTo>
                      <a:pt x="99" y="712"/>
                    </a:lnTo>
                    <a:lnTo>
                      <a:pt x="110" y="726"/>
                    </a:lnTo>
                    <a:lnTo>
                      <a:pt x="121" y="739"/>
                    </a:lnTo>
                    <a:lnTo>
                      <a:pt x="134" y="751"/>
                    </a:lnTo>
                    <a:lnTo>
                      <a:pt x="147" y="762"/>
                    </a:lnTo>
                    <a:lnTo>
                      <a:pt x="160" y="773"/>
                    </a:lnTo>
                    <a:lnTo>
                      <a:pt x="173" y="784"/>
                    </a:lnTo>
                    <a:lnTo>
                      <a:pt x="188" y="794"/>
                    </a:lnTo>
                    <a:lnTo>
                      <a:pt x="202" y="804"/>
                    </a:lnTo>
                    <a:lnTo>
                      <a:pt x="216" y="813"/>
                    </a:lnTo>
                    <a:lnTo>
                      <a:pt x="232" y="821"/>
                    </a:lnTo>
                    <a:lnTo>
                      <a:pt x="247" y="829"/>
                    </a:lnTo>
                    <a:lnTo>
                      <a:pt x="263" y="837"/>
                    </a:lnTo>
                    <a:lnTo>
                      <a:pt x="279" y="843"/>
                    </a:lnTo>
                    <a:lnTo>
                      <a:pt x="296" y="849"/>
                    </a:lnTo>
                    <a:lnTo>
                      <a:pt x="312" y="855"/>
                    </a:lnTo>
                    <a:lnTo>
                      <a:pt x="312" y="2040"/>
                    </a:lnTo>
                    <a:lnTo>
                      <a:pt x="562" y="2040"/>
                    </a:lnTo>
                    <a:lnTo>
                      <a:pt x="562" y="855"/>
                    </a:lnTo>
                    <a:lnTo>
                      <a:pt x="562" y="855"/>
                    </a:lnTo>
                    <a:lnTo>
                      <a:pt x="578" y="849"/>
                    </a:lnTo>
                    <a:lnTo>
                      <a:pt x="595" y="843"/>
                    </a:lnTo>
                    <a:lnTo>
                      <a:pt x="611" y="837"/>
                    </a:lnTo>
                    <a:lnTo>
                      <a:pt x="627" y="829"/>
                    </a:lnTo>
                    <a:lnTo>
                      <a:pt x="642" y="821"/>
                    </a:lnTo>
                    <a:lnTo>
                      <a:pt x="658" y="813"/>
                    </a:lnTo>
                    <a:lnTo>
                      <a:pt x="672" y="804"/>
                    </a:lnTo>
                    <a:lnTo>
                      <a:pt x="686" y="794"/>
                    </a:lnTo>
                    <a:lnTo>
                      <a:pt x="701" y="784"/>
                    </a:lnTo>
                    <a:lnTo>
                      <a:pt x="714" y="773"/>
                    </a:lnTo>
                    <a:lnTo>
                      <a:pt x="727" y="762"/>
                    </a:lnTo>
                    <a:lnTo>
                      <a:pt x="739" y="751"/>
                    </a:lnTo>
                    <a:lnTo>
                      <a:pt x="752" y="739"/>
                    </a:lnTo>
                    <a:lnTo>
                      <a:pt x="764" y="726"/>
                    </a:lnTo>
                    <a:lnTo>
                      <a:pt x="775" y="712"/>
                    </a:lnTo>
                    <a:lnTo>
                      <a:pt x="786" y="699"/>
                    </a:lnTo>
                    <a:lnTo>
                      <a:pt x="796" y="686"/>
                    </a:lnTo>
                    <a:lnTo>
                      <a:pt x="806" y="671"/>
                    </a:lnTo>
                    <a:lnTo>
                      <a:pt x="814" y="656"/>
                    </a:lnTo>
                    <a:lnTo>
                      <a:pt x="822" y="642"/>
                    </a:lnTo>
                    <a:lnTo>
                      <a:pt x="831" y="626"/>
                    </a:lnTo>
                    <a:lnTo>
                      <a:pt x="838" y="610"/>
                    </a:lnTo>
                    <a:lnTo>
                      <a:pt x="844" y="594"/>
                    </a:lnTo>
                    <a:lnTo>
                      <a:pt x="851" y="578"/>
                    </a:lnTo>
                    <a:lnTo>
                      <a:pt x="855" y="561"/>
                    </a:lnTo>
                    <a:lnTo>
                      <a:pt x="861" y="544"/>
                    </a:lnTo>
                    <a:lnTo>
                      <a:pt x="864" y="526"/>
                    </a:lnTo>
                    <a:lnTo>
                      <a:pt x="867" y="508"/>
                    </a:lnTo>
                    <a:lnTo>
                      <a:pt x="871" y="491"/>
                    </a:lnTo>
                    <a:lnTo>
                      <a:pt x="872" y="473"/>
                    </a:lnTo>
                    <a:lnTo>
                      <a:pt x="873" y="454"/>
                    </a:lnTo>
                    <a:lnTo>
                      <a:pt x="874" y="437"/>
                    </a:lnTo>
                    <a:lnTo>
                      <a:pt x="874" y="43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A3A3A"/>
                  </a:gs>
                  <a:gs pos="100000">
                    <a:srgbClr val="5B5B5B"/>
                  </a:gs>
                </a:gsLst>
                <a:lin ang="162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="" xmlns:a16="http://schemas.microsoft.com/office/drawing/2014/main" id="{65ECA545-AB75-3C42-83BC-420555D97F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80684" y="4558296"/>
                <a:ext cx="397756" cy="866799"/>
              </a:xfrm>
              <a:custGeom>
                <a:avLst/>
                <a:gdLst/>
                <a:ahLst/>
                <a:cxnLst>
                  <a:cxn ang="0">
                    <a:pos x="601" y="0"/>
                  </a:cxn>
                  <a:cxn ang="0">
                    <a:pos x="1194" y="160"/>
                  </a:cxn>
                  <a:cxn ang="0">
                    <a:pos x="597" y="2602"/>
                  </a:cxn>
                  <a:cxn ang="0">
                    <a:pos x="0" y="160"/>
                  </a:cxn>
                  <a:cxn ang="0">
                    <a:pos x="601" y="0"/>
                  </a:cxn>
                </a:cxnLst>
                <a:rect l="0" t="0" r="r" b="b"/>
                <a:pathLst>
                  <a:path w="1194" h="2602">
                    <a:moveTo>
                      <a:pt x="601" y="0"/>
                    </a:moveTo>
                    <a:lnTo>
                      <a:pt x="1194" y="160"/>
                    </a:lnTo>
                    <a:lnTo>
                      <a:pt x="597" y="2602"/>
                    </a:lnTo>
                    <a:lnTo>
                      <a:pt x="0" y="160"/>
                    </a:lnTo>
                    <a:lnTo>
                      <a:pt x="601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5"/>
                  </a:gs>
                  <a:gs pos="0">
                    <a:schemeClr val="accent5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gradFill flip="none" rotWithShape="1">
                  <a:gsLst>
                    <a:gs pos="100000">
                      <a:schemeClr val="accent5"/>
                    </a:gs>
                    <a:gs pos="56000">
                      <a:schemeClr val="tx2"/>
                    </a:gs>
                  </a:gsLst>
                  <a:lin ang="9000000" scaled="0"/>
                  <a:tileRect/>
                </a:gradFill>
                <a:round/>
                <a:headEnd/>
                <a:tailEnd/>
              </a:ln>
              <a:effectLst>
                <a:outerShdw blurRad="50800" dist="38100" dir="144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 dirty="0"/>
              </a:p>
            </p:txBody>
          </p:sp>
        </p:grpSp>
      </p:grp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C505211E-7B87-0C4E-9D48-334B30985066}"/>
              </a:ext>
            </a:extLst>
          </p:cNvPr>
          <p:cNvSpPr/>
          <p:nvPr userDrawn="1"/>
        </p:nvSpPr>
        <p:spPr>
          <a:xfrm>
            <a:off x="4537893" y="3059215"/>
            <a:ext cx="117544" cy="156766"/>
          </a:xfrm>
          <a:prstGeom prst="ellipse">
            <a:avLst/>
          </a:prstGeom>
          <a:gradFill flip="none" rotWithShape="1">
            <a:gsLst>
              <a:gs pos="64000">
                <a:srgbClr val="666666"/>
              </a:gs>
              <a:gs pos="46000">
                <a:srgbClr val="A2A2A2"/>
              </a:gs>
              <a:gs pos="39000">
                <a:srgbClr val="ECECEC"/>
              </a:gs>
              <a:gs pos="100000">
                <a:srgbClr val="A2A2A2"/>
              </a:gs>
            </a:gsLst>
            <a:path path="circle">
              <a:fillToRect r="100000" b="100000"/>
            </a:path>
            <a:tileRect l="-100000" t="-100000"/>
          </a:gradFill>
          <a:ln w="19050">
            <a:gradFill flip="none" rotWithShape="1">
              <a:gsLst>
                <a:gs pos="0">
                  <a:srgbClr val="000000"/>
                </a:gs>
                <a:gs pos="100000">
                  <a:srgbClr val="4D4D4D"/>
                </a:gs>
              </a:gsLst>
              <a:lin ang="2880000" scaled="0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D93C7A9-ACBE-7449-9613-F623D0826C67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71450" y="990600"/>
            <a:ext cx="3609724" cy="889000"/>
          </a:xfr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F05AA76-0F5E-764F-919E-A801A86CD003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313997" y="996176"/>
            <a:ext cx="3658553" cy="889000"/>
          </a:xfrm>
        </p:spPr>
        <p:txBody>
          <a:bodyPr vert="horz" lIns="121899" tIns="60949" rIns="121899" bIns="60949" rtlCol="0">
            <a:noAutofit/>
          </a:bodyPr>
          <a:lstStyle>
            <a:lvl1pPr marL="0" indent="0" algn="ctr">
              <a:buNone/>
              <a:defRPr lang="en-US" sz="3300" b="1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342943" lvl="0" indent="-342943" algn="ctr"/>
            <a:r>
              <a:rPr lang="en-US" smtClean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9D67E9C-CF45-2A42-868E-932DB5C51DF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9129" y="5981929"/>
            <a:ext cx="6088631" cy="545899"/>
          </a:xfrm>
        </p:spPr>
        <p:txBody>
          <a:bodyPr/>
          <a:lstStyle>
            <a:lvl1pPr algn="ctr">
              <a:defRPr sz="27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2.91667E-6 -0.086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1.875E-6 -0.1092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0.0909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0.0814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path" presetSubtype="0" fill="hold" nodeType="withEffect">
                  <p:stCondLst>
                    <p:cond delay="0"/>
                  </p:stCondLst>
                  <p:childTnLst>
                    <p:animMotion origin="layout" path="M 1.875E-6 -1.85185E-6 L 1.875E-6 -0.10926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463"/>
                    </p:animMotion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path" presetSubtype="0" fill="hold" nodeType="withEffect">
                  <p:stCondLst>
                    <p:cond delay="0"/>
                  </p:stCondLst>
                  <p:childTnLst>
                    <p:animMotion origin="layout" path="M -2.08333E-6 -1.11111E-6 L -2.08333E-6 0.08148 " pathEditMode="relative" rAng="0" ptsTypes="AA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407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1BAAD-8F53-4D50-A129-B668FA8130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35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6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6"/>
          <a:lstStyle>
            <a:lvl1pPr marL="0" marR="45716" indent="0" algn="r">
              <a:buNone/>
              <a:defRPr>
                <a:solidFill>
                  <a:schemeClr val="tx1"/>
                </a:solidFill>
              </a:defRPr>
            </a:lvl1pPr>
            <a:lvl2pPr marL="457159" indent="0" algn="ctr">
              <a:buNone/>
            </a:lvl2pPr>
            <a:lvl3pPr marL="914318" indent="0" algn="ctr">
              <a:buNone/>
            </a:lvl3pPr>
            <a:lvl4pPr marL="1371477" indent="0" algn="ctr">
              <a:buNone/>
            </a:lvl4pPr>
            <a:lvl5pPr marL="1828637" indent="0" algn="ctr">
              <a:buNone/>
            </a:lvl5pPr>
            <a:lvl6pPr marL="2285797" indent="0" algn="ctr">
              <a:buNone/>
            </a:lvl6pPr>
            <a:lvl7pPr marL="2742956" indent="0" algn="ctr">
              <a:buNone/>
            </a:lvl7pPr>
            <a:lvl8pPr marL="3200115" indent="0" algn="ctr">
              <a:buNone/>
            </a:lvl8pPr>
            <a:lvl9pPr marL="3657274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8AD9-F4B4-4B21-B2C0-A29063FB2A11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50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7AFB-1F58-4388-9AC3-DA1C15F4AE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41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16" rIns="45716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50B83-399D-4549-9E55-7716E441C38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23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93604-CC7D-42DB-8447-483A17D93D7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16" tIns="0" rIns="45716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16" tIns="0" rIns="45716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3B04A-7060-416C-BE11-F81246AC0C3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30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V:\SALES\H&amp;T\FC\Advertising\H&amp;T Logo Red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5786437"/>
            <a:ext cx="595690" cy="4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BCEA-0CC4-4865-AD4B-517660AE31E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1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68A2-22F8-4B68-9E86-97DC4647F3A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6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6" rIns="18286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94F1-7151-4AE4-89C0-BB338D9A6E3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8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929" y="1108770"/>
            <a:ext cx="5256893" cy="4113609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 eaLnBrk="1" hangingPunct="1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024" y="5359302"/>
            <a:ext cx="155727" cy="156269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 eaLnBrk="1" hangingPunct="1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 flipV="1">
            <a:off x="-9072" y="5816203"/>
            <a:ext cx="9162143" cy="104179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eaLnBrk="1" hangingPunct="1">
              <a:defRPr/>
            </a:pPr>
            <a:endParaRPr lang="en-US" sz="23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528"/>
            <a:ext cx="4762500" cy="63847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eaLnBrk="1" hangingPunct="1">
              <a:defRPr/>
            </a:pPr>
            <a:endParaRPr lang="en-US" sz="23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16" rIns="45716" bIns="45716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2" rIns="45716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6595" y="6356450"/>
            <a:ext cx="61081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4FFD1-673A-44EF-A706-01FECC4D8FD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93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6DA4-DDA4-448B-B0DD-C18CF155D4C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9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447800"/>
            <a:ext cx="3390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447800"/>
            <a:ext cx="33909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18B3-62CD-4DFB-A2CF-24EAC30179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24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017E3-1C0B-4BCA-86F5-789A7FFB30F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7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F5DC7-FB92-41C7-B8EC-00459B6648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B6925-BCE1-440D-86AD-32881388EF6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A26F0-3F53-4116-B1DC-AA12C92A2A3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1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7A3B1-889F-4C50-A278-B4DD8A59B6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5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05211-0621-43B6-8BF8-481076FF9C9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6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693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447800"/>
            <a:ext cx="6934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60B79A83-495E-4444-8629-FB3AE807E2C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B79A83-495E-4444-8629-FB3AE807E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20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5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072" y="-7441"/>
            <a:ext cx="9162143" cy="104179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eaLnBrk="1" hangingPunct="1">
              <a:defRPr/>
            </a:pPr>
            <a:endParaRPr lang="en-US" sz="23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442"/>
            <a:ext cx="4762500" cy="63847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eaLnBrk="1" hangingPunct="1">
              <a:defRPr/>
            </a:pPr>
            <a:endParaRPr lang="en-US" sz="23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6595" y="703958"/>
            <a:ext cx="82308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6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6595" y="1934766"/>
            <a:ext cx="8230810" cy="439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6595" y="6356450"/>
            <a:ext cx="2134810" cy="36462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450"/>
            <a:ext cx="3353405" cy="36462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5405" y="6356450"/>
            <a:ext cx="762000" cy="36462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0040AAA-E2D6-4CFC-9B71-B1F798002545}" type="slidenum">
              <a:rPr lang="en-US">
                <a:solidFill>
                  <a:srgbClr val="04617B">
                    <a:shade val="90000"/>
                  </a:srgb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655" y="202406"/>
            <a:ext cx="9181798" cy="64889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3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3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0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32465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864931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297396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729862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294" indent="-273294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689" indent="-24626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83" indent="-2462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779" indent="-210226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574" indent="-210226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205" indent="-21029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069" indent="-18286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364" indent="-18286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660" indent="-18286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685800"/>
            <a:ext cx="6400800" cy="1371600"/>
          </a:xfrm>
        </p:spPr>
        <p:txBody>
          <a:bodyPr/>
          <a:lstStyle/>
          <a:p>
            <a:pPr algn="ctr"/>
            <a:r>
              <a:rPr lang="en-US" b="1" dirty="0" smtClean="0"/>
              <a:t>Orange City</a:t>
            </a:r>
            <a:br>
              <a:rPr lang="en-US" b="1" dirty="0" smtClean="0"/>
            </a:br>
            <a:r>
              <a:rPr lang="en-US" sz="2800" b="1" dirty="0" smtClean="0"/>
              <a:t>Public Works Department </a:t>
            </a:r>
            <a:endParaRPr lang="en-US" sz="28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7519" y="2286000"/>
            <a:ext cx="5903119" cy="609600"/>
          </a:xfrm>
        </p:spPr>
        <p:txBody>
          <a:bodyPr/>
          <a:lstStyle/>
          <a:p>
            <a:pPr algn="ctr"/>
            <a:r>
              <a:rPr lang="en-US" sz="2400" b="1" dirty="0" smtClean="0"/>
              <a:t>FY 2020/21 Budget Presentation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28239"/>
            <a:ext cx="2397919" cy="24583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" name="TextBox 2"/>
          <p:cNvSpPr txBox="1"/>
          <p:nvPr/>
        </p:nvSpPr>
        <p:spPr>
          <a:xfrm>
            <a:off x="6141114" y="51054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Presented by: 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Brian Reynolds, H&amp;T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Migdalia Hernandez, MSE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Orange City Public Works Director</a:t>
            </a:r>
          </a:p>
          <a:p>
            <a:pPr algn="ctr"/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2" y="857251"/>
            <a:ext cx="2183190" cy="207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03521" y="268942"/>
            <a:ext cx="6518195" cy="689162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Company Profile: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1096865"/>
            <a:ext cx="6821714" cy="257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 marL="342900" indent="-3429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sz="1700" b="1">
                <a:solidFill>
                  <a:prstClr val="black"/>
                </a:solidFill>
              </a:rPr>
              <a:t>Founded in 1909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sz="1700" b="1">
                <a:solidFill>
                  <a:prstClr val="black"/>
                </a:solidFill>
              </a:rPr>
              <a:t>Employee Owned and Operated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sz="1700" b="1">
                <a:solidFill>
                  <a:prstClr val="black"/>
                </a:solidFill>
              </a:rPr>
              <a:t>Mechanical, Electrical &amp; Chemical Engineering Design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sz="1700" b="1">
                <a:solidFill>
                  <a:prstClr val="black"/>
                </a:solidFill>
              </a:rPr>
              <a:t>3-Buildings on 5-Acre Campus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sz="1700" b="1">
                <a:solidFill>
                  <a:prstClr val="black"/>
                </a:solidFill>
              </a:rPr>
              <a:t>To date over 13,000 contracts delivered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9" y="4000501"/>
            <a:ext cx="8082643" cy="179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9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6550"/>
            <a:ext cx="8230810" cy="1184692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Hungerford &amp; Terry Inc.</a:t>
            </a:r>
            <a:br>
              <a:rPr lang="en-US" sz="3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900" dirty="0"/>
              <a:t>“</a:t>
            </a:r>
            <a:r>
              <a:rPr lang="en-US" sz="2900" i="1" dirty="0"/>
              <a:t>Over a Century of Water Treatment Experience”</a:t>
            </a:r>
            <a:endParaRPr lang="en-US" sz="2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3632" y="2137172"/>
            <a:ext cx="8883952" cy="3626769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This presentation will address multiple factors related to project coordination that include sizing, fabrication and operation of pressure </a:t>
            </a: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filtration equipment used in the treatment of ground water.</a:t>
            </a: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 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Sizing requirements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Vessel design considerations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Media selection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Backwash options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Layout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Future expansion</a:t>
            </a:r>
          </a:p>
        </p:txBody>
      </p:sp>
    </p:spTree>
    <p:extLst>
      <p:ext uri="{BB962C8B-B14F-4D97-AF65-F5344CB8AC3E}">
        <p14:creationId xmlns:p14="http://schemas.microsoft.com/office/powerpoint/2010/main" val="20613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1329036"/>
            <a:ext cx="3791857" cy="387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358" y="1111747"/>
            <a:ext cx="3246670" cy="6104370"/>
          </a:xfrm>
          <a:prstGeom prst="rect">
            <a:avLst/>
          </a:prstGeom>
          <a:noFill/>
        </p:spPr>
        <p:txBody>
          <a:bodyPr wrap="none"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Existing building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Door Opening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Ceiling elevations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Available Sqft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Process Conditions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Flow rate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Raw water analysis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Water Temperature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Waste Discharge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Sewer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Settling Pond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Reclaim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Interrelated Parameters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Backwash source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Vessel Size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Temperature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811" y="217289"/>
            <a:ext cx="5737673" cy="641336"/>
          </a:xfrm>
          <a:prstGeom prst="rect">
            <a:avLst/>
          </a:prstGeom>
          <a:noFill/>
          <a:ln>
            <a:noFill/>
          </a:ln>
        </p:spPr>
        <p:txBody>
          <a:bodyPr wrap="none" lIns="86486" tIns="43243" rIns="86486" bIns="43243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4617B"/>
                </a:solidFill>
                <a:latin typeface="Calibri"/>
              </a:rPr>
              <a:t>Project Design - Balancing Act</a:t>
            </a:r>
          </a:p>
        </p:txBody>
      </p:sp>
    </p:spTree>
    <p:extLst>
      <p:ext uri="{BB962C8B-B14F-4D97-AF65-F5344CB8AC3E}">
        <p14:creationId xmlns:p14="http://schemas.microsoft.com/office/powerpoint/2010/main" val="21562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6" y="213729"/>
            <a:ext cx="4533180" cy="707819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Data Collection</a:t>
            </a:r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610809" y="1543350"/>
            <a:ext cx="993322" cy="977800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1669143" y="1541860"/>
            <a:ext cx="993322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2727477" y="1541860"/>
            <a:ext cx="991810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3785809" y="1541860"/>
            <a:ext cx="991810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839607" y="1543350"/>
            <a:ext cx="991810" cy="977800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5907012" y="1543350"/>
            <a:ext cx="991810" cy="977800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0" name="Action Button: Custom 9">
            <a:hlinkClick r:id="" action="ppaction://noaction" highlightClick="1"/>
          </p:cNvPr>
          <p:cNvSpPr/>
          <p:nvPr/>
        </p:nvSpPr>
        <p:spPr>
          <a:xfrm>
            <a:off x="6959300" y="1541860"/>
            <a:ext cx="993321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/>
          </p:cNvPr>
          <p:cNvSpPr/>
          <p:nvPr/>
        </p:nvSpPr>
        <p:spPr>
          <a:xfrm>
            <a:off x="610809" y="2592587"/>
            <a:ext cx="993322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2" name="Action Button: Custom 11">
            <a:hlinkClick r:id="" action="ppaction://noaction" highlightClick="1"/>
          </p:cNvPr>
          <p:cNvSpPr/>
          <p:nvPr/>
        </p:nvSpPr>
        <p:spPr>
          <a:xfrm>
            <a:off x="1669143" y="2592587"/>
            <a:ext cx="993322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3" name="Action Button: Custom 12">
            <a:hlinkClick r:id="" action="ppaction://noaction" highlightClick="1"/>
          </p:cNvPr>
          <p:cNvSpPr/>
          <p:nvPr/>
        </p:nvSpPr>
        <p:spPr>
          <a:xfrm>
            <a:off x="2730500" y="2592587"/>
            <a:ext cx="993322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3785809" y="2592587"/>
            <a:ext cx="991810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4839607" y="2592587"/>
            <a:ext cx="991810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6959300" y="2592587"/>
            <a:ext cx="993321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5907012" y="2592587"/>
            <a:ext cx="991810" cy="976313"/>
          </a:xfrm>
          <a:prstGeom prst="actionButtonBlank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 dirty="0">
              <a:solidFill>
                <a:prstClr val="white"/>
              </a:solidFill>
            </a:endParaRPr>
          </a:p>
        </p:txBody>
      </p:sp>
      <p:sp>
        <p:nvSpPr>
          <p:cNvPr id="10257" name="TextBox 3"/>
          <p:cNvSpPr txBox="1">
            <a:spLocks noChangeArrowheads="1"/>
          </p:cNvSpPr>
          <p:nvPr/>
        </p:nvSpPr>
        <p:spPr bwMode="auto">
          <a:xfrm>
            <a:off x="610809" y="1558232"/>
            <a:ext cx="249465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258" name="TextBox 19"/>
          <p:cNvSpPr txBox="1">
            <a:spLocks noChangeArrowheads="1"/>
          </p:cNvSpPr>
          <p:nvPr/>
        </p:nvSpPr>
        <p:spPr bwMode="auto">
          <a:xfrm>
            <a:off x="1673679" y="1541861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0259" name="TextBox 20"/>
          <p:cNvSpPr txBox="1">
            <a:spLocks noChangeArrowheads="1"/>
          </p:cNvSpPr>
          <p:nvPr/>
        </p:nvSpPr>
        <p:spPr bwMode="auto">
          <a:xfrm>
            <a:off x="2765276" y="1541861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0260" name="TextBox 21"/>
          <p:cNvSpPr txBox="1">
            <a:spLocks noChangeArrowheads="1"/>
          </p:cNvSpPr>
          <p:nvPr/>
        </p:nvSpPr>
        <p:spPr bwMode="auto">
          <a:xfrm>
            <a:off x="3802441" y="1555254"/>
            <a:ext cx="249464" cy="26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0261" name="TextBox 22"/>
          <p:cNvSpPr txBox="1">
            <a:spLocks noChangeArrowheads="1"/>
          </p:cNvSpPr>
          <p:nvPr/>
        </p:nvSpPr>
        <p:spPr bwMode="auto">
          <a:xfrm>
            <a:off x="4839608" y="1558232"/>
            <a:ext cx="24795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0262" name="TextBox 23"/>
          <p:cNvSpPr txBox="1">
            <a:spLocks noChangeArrowheads="1"/>
          </p:cNvSpPr>
          <p:nvPr/>
        </p:nvSpPr>
        <p:spPr bwMode="auto">
          <a:xfrm>
            <a:off x="5907014" y="1558232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0263" name="TextBox 24"/>
          <p:cNvSpPr txBox="1">
            <a:spLocks noChangeArrowheads="1"/>
          </p:cNvSpPr>
          <p:nvPr/>
        </p:nvSpPr>
        <p:spPr bwMode="auto">
          <a:xfrm>
            <a:off x="6959298" y="1558232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0264" name="TextBox 25"/>
          <p:cNvSpPr txBox="1">
            <a:spLocks noChangeArrowheads="1"/>
          </p:cNvSpPr>
          <p:nvPr/>
        </p:nvSpPr>
        <p:spPr bwMode="auto">
          <a:xfrm>
            <a:off x="636514" y="2592587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0265" name="TextBox 26"/>
          <p:cNvSpPr txBox="1">
            <a:spLocks noChangeArrowheads="1"/>
          </p:cNvSpPr>
          <p:nvPr/>
        </p:nvSpPr>
        <p:spPr bwMode="auto">
          <a:xfrm>
            <a:off x="1673679" y="2592587"/>
            <a:ext cx="24946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10266" name="TextBox 27"/>
          <p:cNvSpPr txBox="1">
            <a:spLocks noChangeArrowheads="1"/>
          </p:cNvSpPr>
          <p:nvPr/>
        </p:nvSpPr>
        <p:spPr bwMode="auto">
          <a:xfrm>
            <a:off x="2748643" y="2605982"/>
            <a:ext cx="32354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0267" name="TextBox 28"/>
          <p:cNvSpPr txBox="1">
            <a:spLocks noChangeArrowheads="1"/>
          </p:cNvSpPr>
          <p:nvPr/>
        </p:nvSpPr>
        <p:spPr bwMode="auto">
          <a:xfrm>
            <a:off x="3785809" y="2610447"/>
            <a:ext cx="315989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0268" name="TextBox 29"/>
          <p:cNvSpPr txBox="1">
            <a:spLocks noChangeArrowheads="1"/>
          </p:cNvSpPr>
          <p:nvPr/>
        </p:nvSpPr>
        <p:spPr bwMode="auto">
          <a:xfrm>
            <a:off x="4854728" y="2610447"/>
            <a:ext cx="32354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10269" name="TextBox 30"/>
          <p:cNvSpPr txBox="1">
            <a:spLocks noChangeArrowheads="1"/>
          </p:cNvSpPr>
          <p:nvPr/>
        </p:nvSpPr>
        <p:spPr bwMode="auto">
          <a:xfrm>
            <a:off x="5907014" y="2577705"/>
            <a:ext cx="322035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10270" name="TextBox 31"/>
          <p:cNvSpPr txBox="1">
            <a:spLocks noChangeArrowheads="1"/>
          </p:cNvSpPr>
          <p:nvPr/>
        </p:nvSpPr>
        <p:spPr bwMode="auto">
          <a:xfrm>
            <a:off x="6959300" y="2610447"/>
            <a:ext cx="322035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10271" name="TextBox 18"/>
          <p:cNvSpPr txBox="1">
            <a:spLocks noChangeArrowheads="1"/>
          </p:cNvSpPr>
          <p:nvPr/>
        </p:nvSpPr>
        <p:spPr bwMode="auto">
          <a:xfrm>
            <a:off x="784680" y="1729383"/>
            <a:ext cx="645583" cy="7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System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Design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Flow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GPM</a:t>
            </a:r>
          </a:p>
        </p:txBody>
      </p:sp>
      <p:sp>
        <p:nvSpPr>
          <p:cNvPr id="10272" name="TextBox 32"/>
          <p:cNvSpPr txBox="1">
            <a:spLocks noChangeArrowheads="1"/>
          </p:cNvSpPr>
          <p:nvPr/>
        </p:nvSpPr>
        <p:spPr bwMode="auto">
          <a:xfrm>
            <a:off x="1752298" y="1742778"/>
            <a:ext cx="827011" cy="60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Raw Water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Quality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Report</a:t>
            </a:r>
          </a:p>
        </p:txBody>
      </p:sp>
      <p:sp>
        <p:nvSpPr>
          <p:cNvPr id="10273" name="TextBox 34"/>
          <p:cNvSpPr txBox="1">
            <a:spLocks noChangeArrowheads="1"/>
          </p:cNvSpPr>
          <p:nvPr/>
        </p:nvSpPr>
        <p:spPr bwMode="auto">
          <a:xfrm>
            <a:off x="2848429" y="1754684"/>
            <a:ext cx="692452" cy="4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Effluent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Goals</a:t>
            </a:r>
          </a:p>
        </p:txBody>
      </p:sp>
      <p:sp>
        <p:nvSpPr>
          <p:cNvPr id="10274" name="TextBox 36"/>
          <p:cNvSpPr txBox="1">
            <a:spLocks noChangeArrowheads="1"/>
          </p:cNvSpPr>
          <p:nvPr/>
        </p:nvSpPr>
        <p:spPr bwMode="auto">
          <a:xfrm>
            <a:off x="3905251" y="1771056"/>
            <a:ext cx="751416" cy="60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Flux Rate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In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GPM/sqft</a:t>
            </a:r>
          </a:p>
        </p:txBody>
      </p:sp>
      <p:sp>
        <p:nvSpPr>
          <p:cNvPr id="10275" name="TextBox 37"/>
          <p:cNvSpPr txBox="1">
            <a:spLocks noChangeArrowheads="1"/>
          </p:cNvSpPr>
          <p:nvPr/>
        </p:nvSpPr>
        <p:spPr bwMode="auto">
          <a:xfrm>
            <a:off x="7172478" y="1729383"/>
            <a:ext cx="566965" cy="4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PSI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Rating</a:t>
            </a:r>
          </a:p>
        </p:txBody>
      </p:sp>
      <p:sp>
        <p:nvSpPr>
          <p:cNvPr id="10276" name="TextBox 38"/>
          <p:cNvSpPr txBox="1">
            <a:spLocks noChangeArrowheads="1"/>
          </p:cNvSpPr>
          <p:nvPr/>
        </p:nvSpPr>
        <p:spPr bwMode="auto">
          <a:xfrm>
            <a:off x="6000751" y="1738313"/>
            <a:ext cx="778630" cy="4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Backwash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Source</a:t>
            </a:r>
          </a:p>
        </p:txBody>
      </p:sp>
      <p:sp>
        <p:nvSpPr>
          <p:cNvPr id="10277" name="TextBox 39"/>
          <p:cNvSpPr txBox="1">
            <a:spLocks noChangeArrowheads="1"/>
          </p:cNvSpPr>
          <p:nvPr/>
        </p:nvSpPr>
        <p:spPr bwMode="auto">
          <a:xfrm>
            <a:off x="725714" y="2745879"/>
            <a:ext cx="846667" cy="60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Controls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Auto/Man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Elec./Pneu.</a:t>
            </a:r>
          </a:p>
        </p:txBody>
      </p:sp>
      <p:sp>
        <p:nvSpPr>
          <p:cNvPr id="10278" name="TextBox 40"/>
          <p:cNvSpPr txBox="1">
            <a:spLocks noChangeArrowheads="1"/>
          </p:cNvSpPr>
          <p:nvPr/>
        </p:nvSpPr>
        <p:spPr bwMode="auto">
          <a:xfrm>
            <a:off x="1846038" y="2726531"/>
            <a:ext cx="721178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Location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Indoors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Or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Outdoors</a:t>
            </a:r>
          </a:p>
        </p:txBody>
      </p:sp>
      <p:sp>
        <p:nvSpPr>
          <p:cNvPr id="10279" name="TextBox 41"/>
          <p:cNvSpPr txBox="1">
            <a:spLocks noChangeArrowheads="1"/>
          </p:cNvSpPr>
          <p:nvPr/>
        </p:nvSpPr>
        <p:spPr bwMode="auto">
          <a:xfrm>
            <a:off x="2842984" y="2739927"/>
            <a:ext cx="804641" cy="76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Existing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Installation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Or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New</a:t>
            </a:r>
          </a:p>
        </p:txBody>
      </p:sp>
      <p:sp>
        <p:nvSpPr>
          <p:cNvPr id="10280" name="TextBox 42"/>
          <p:cNvSpPr txBox="1">
            <a:spLocks noChangeArrowheads="1"/>
          </p:cNvSpPr>
          <p:nvPr/>
        </p:nvSpPr>
        <p:spPr bwMode="auto">
          <a:xfrm>
            <a:off x="4963584" y="2741416"/>
            <a:ext cx="814916" cy="60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Backwash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Reclaim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System</a:t>
            </a:r>
          </a:p>
        </p:txBody>
      </p:sp>
      <p:sp>
        <p:nvSpPr>
          <p:cNvPr id="10281" name="TextBox 43"/>
          <p:cNvSpPr txBox="1">
            <a:spLocks noChangeArrowheads="1"/>
          </p:cNvSpPr>
          <p:nvPr/>
        </p:nvSpPr>
        <p:spPr bwMode="auto">
          <a:xfrm>
            <a:off x="3873501" y="2757787"/>
            <a:ext cx="816429" cy="4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Backwash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Discharge</a:t>
            </a:r>
          </a:p>
        </p:txBody>
      </p:sp>
      <p:sp>
        <p:nvSpPr>
          <p:cNvPr id="10282" name="TextBox 44"/>
          <p:cNvSpPr txBox="1">
            <a:spLocks noChangeArrowheads="1"/>
          </p:cNvSpPr>
          <p:nvPr/>
        </p:nvSpPr>
        <p:spPr bwMode="auto">
          <a:xfrm>
            <a:off x="5922131" y="2748856"/>
            <a:ext cx="935869" cy="4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AIS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Requirement</a:t>
            </a:r>
          </a:p>
        </p:txBody>
      </p:sp>
      <p:sp>
        <p:nvSpPr>
          <p:cNvPr id="10283" name="TextBox 45"/>
          <p:cNvSpPr txBox="1">
            <a:spLocks noChangeArrowheads="1"/>
          </p:cNvSpPr>
          <p:nvPr/>
        </p:nvSpPr>
        <p:spPr bwMode="auto">
          <a:xfrm>
            <a:off x="7112002" y="2735463"/>
            <a:ext cx="796774" cy="4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Future </a:t>
            </a:r>
          </a:p>
          <a:p>
            <a:pPr algn="ctr"/>
            <a:r>
              <a:rPr lang="en-US" sz="1100">
                <a:solidFill>
                  <a:prstClr val="black"/>
                </a:solidFill>
              </a:rPr>
              <a:t>Expansion</a:t>
            </a:r>
          </a:p>
        </p:txBody>
      </p:sp>
      <p:sp>
        <p:nvSpPr>
          <p:cNvPr id="10284" name="TextBox 46"/>
          <p:cNvSpPr txBox="1">
            <a:spLocks noChangeArrowheads="1"/>
          </p:cNvSpPr>
          <p:nvPr/>
        </p:nvSpPr>
        <p:spPr bwMode="auto">
          <a:xfrm>
            <a:off x="4921252" y="1781474"/>
            <a:ext cx="910167" cy="26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100">
                <a:solidFill>
                  <a:prstClr val="black"/>
                </a:solidFill>
              </a:rPr>
              <a:t>Redundancy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6513" y="3923111"/>
            <a:ext cx="7288892" cy="2163961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latin typeface="Times New Roman" pitchFamily="18" charset="0"/>
              </a:rPr>
              <a:t>14 Steps to a Water Treatment System Design</a:t>
            </a:r>
          </a:p>
          <a:p>
            <a:pPr>
              <a:defRPr/>
            </a:pPr>
            <a:endParaRPr lang="en-US" sz="15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270267" indent="-270267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Times New Roman" pitchFamily="18" charset="0"/>
              </a:rPr>
              <a:t>Depending upon number of boxes checked determines the accuracy of a proposal</a:t>
            </a:r>
          </a:p>
          <a:p>
            <a:pPr marL="270267" indent="-270267">
              <a:buFont typeface="Arial" pitchFamily="34" charset="0"/>
              <a:buChar char="•"/>
              <a:defRPr/>
            </a:pPr>
            <a:endParaRPr lang="en-US" sz="15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270267" indent="-270267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Times New Roman" pitchFamily="18" charset="0"/>
              </a:rPr>
              <a:t>Quick response with little information will produce elevated proposal containing contingency assumptions</a:t>
            </a:r>
          </a:p>
          <a:p>
            <a:pPr marL="270267" indent="-270267">
              <a:buFont typeface="Arial" pitchFamily="34" charset="0"/>
              <a:buChar char="•"/>
              <a:defRPr/>
            </a:pPr>
            <a:endParaRPr lang="en-US" sz="15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270267" indent="-270267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Times New Roman" pitchFamily="18" charset="0"/>
              </a:rPr>
              <a:t>Eventually all boxes must be checked for complete system design </a:t>
            </a:r>
          </a:p>
          <a:p>
            <a:pPr marL="270267" indent="-270267">
              <a:buFont typeface="Arial" pitchFamily="34" charset="0"/>
              <a:buChar char="•"/>
              <a:defRPr/>
            </a:pPr>
            <a:endParaRPr lang="en-US" sz="15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6" y="213729"/>
            <a:ext cx="4533180" cy="707819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Raw Water Source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23119" y="1297783"/>
            <a:ext cx="8828505" cy="491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Minimum Raw Water Quality Analysis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Target Contaminants (Iron, Manganese,  Arsenic, Radium, Etc.)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pH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Temperature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DO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Turbidity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Sodium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Hardness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Alkalinity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NH</a:t>
            </a:r>
            <a:r>
              <a:rPr lang="en-US" sz="1300" dirty="0">
                <a:solidFill>
                  <a:prstClr val="black"/>
                </a:solidFill>
              </a:rPr>
              <a:t>3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H</a:t>
            </a:r>
            <a:r>
              <a:rPr lang="en-US" sz="1300" dirty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S</a:t>
            </a:r>
          </a:p>
          <a:p>
            <a:pPr marL="432427" lvl="1" indent="0"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 lvl="1">
              <a:buFont typeface="Arial" charset="0"/>
              <a:buChar char="•"/>
              <a:defRPr/>
            </a:pPr>
            <a:endParaRPr lang="en-US" sz="13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Effluent Goals </a:t>
            </a:r>
          </a:p>
        </p:txBody>
      </p:sp>
    </p:spTree>
    <p:extLst>
      <p:ext uri="{BB962C8B-B14F-4D97-AF65-F5344CB8AC3E}">
        <p14:creationId xmlns:p14="http://schemas.microsoft.com/office/powerpoint/2010/main" val="20383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2" y="230589"/>
            <a:ext cx="7674765" cy="696666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Flux Rate or Loading Rate of Filter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9" y="1437680"/>
            <a:ext cx="8687405" cy="5042541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Defined as the amount of water flowing through 1 sqft of surface area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10 States Standard for Greensand Pressure Filters is 4gpm/sqft. as a guideline.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Higher rates possible with GreensandPlus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(≤12gpm/ft</a:t>
            </a:r>
            <a:r>
              <a:rPr lang="en-US" b="1" baseline="5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</a:rPr>
              <a:t>) 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but may require pilot study to verify performance.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Clarification on Flux rate prior to sizing vessels.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Higher flux rate will allow the use of smaller vessels to reduce cost.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Face Piping velocity recommendation to be 8ft/sec or less to avoid water hammer / cavitation.</a:t>
            </a:r>
          </a:p>
        </p:txBody>
      </p:sp>
    </p:spTree>
    <p:extLst>
      <p:ext uri="{BB962C8B-B14F-4D97-AF65-F5344CB8AC3E}">
        <p14:creationId xmlns:p14="http://schemas.microsoft.com/office/powerpoint/2010/main" val="5715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25" y="289462"/>
            <a:ext cx="8230810" cy="632017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System Design Flow</a:t>
            </a:r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93447" y="3940969"/>
            <a:ext cx="3716849" cy="119532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10ft Diameter Filter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78.54sqft surface area ea.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78.54x 3Vessels=235.62sqft </a:t>
            </a:r>
          </a:p>
        </p:txBody>
      </p:sp>
      <p:sp>
        <p:nvSpPr>
          <p:cNvPr id="13316" name="TextBox 8"/>
          <p:cNvSpPr txBox="1">
            <a:spLocks noChangeArrowheads="1"/>
          </p:cNvSpPr>
          <p:nvPr/>
        </p:nvSpPr>
        <p:spPr bwMode="auto">
          <a:xfrm>
            <a:off x="4477088" y="3929062"/>
            <a:ext cx="3900040" cy="119532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(1) 10’x24’ Straight Shell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(2) Cell Horizontal Filter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*Approx. 240sqft surface area</a:t>
            </a: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656167" y="1090912"/>
            <a:ext cx="7279170" cy="26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u="sng" smtClean="0">
                <a:solidFill>
                  <a:prstClr val="black"/>
                </a:solidFill>
              </a:rPr>
              <a:t>Application Example:</a:t>
            </a:r>
            <a:r>
              <a:rPr lang="en-US" smtClean="0">
                <a:solidFill>
                  <a:prstClr val="black"/>
                </a:solidFill>
              </a:rPr>
              <a:t> Iron &amp; Manganese Removal</a:t>
            </a:r>
          </a:p>
          <a:p>
            <a:r>
              <a:rPr lang="en-US" smtClean="0">
                <a:solidFill>
                  <a:prstClr val="black"/>
                </a:solidFill>
              </a:rPr>
              <a:t>Filter Media: Greensand Plus</a:t>
            </a:r>
          </a:p>
          <a:p>
            <a:r>
              <a:rPr lang="en-US" smtClean="0">
                <a:solidFill>
                  <a:prstClr val="black"/>
                </a:solidFill>
              </a:rPr>
              <a:t>Well #1</a:t>
            </a:r>
          </a:p>
          <a:p>
            <a:r>
              <a:rPr lang="en-US" smtClean="0">
                <a:solidFill>
                  <a:prstClr val="black"/>
                </a:solidFill>
              </a:rPr>
              <a:t>950gpm</a:t>
            </a:r>
          </a:p>
          <a:p>
            <a:r>
              <a:rPr lang="en-US" smtClean="0">
                <a:solidFill>
                  <a:prstClr val="black"/>
                </a:solidFill>
              </a:rPr>
              <a:t>100psi</a:t>
            </a:r>
          </a:p>
          <a:p>
            <a:r>
              <a:rPr lang="en-US" smtClean="0">
                <a:solidFill>
                  <a:prstClr val="black"/>
                </a:solidFill>
              </a:rPr>
              <a:t>10 States Standard Apply</a:t>
            </a:r>
          </a:p>
          <a:p>
            <a:r>
              <a:rPr lang="en-US" smtClean="0">
                <a:solidFill>
                  <a:prstClr val="black"/>
                </a:solidFill>
              </a:rPr>
              <a:t>950gpm ÷ 4gpm sq./ft. = 237.5 total surface area required</a:t>
            </a:r>
          </a:p>
        </p:txBody>
      </p:sp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3630086" y="5198569"/>
            <a:ext cx="1725599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Easy, Right?</a:t>
            </a:r>
          </a:p>
        </p:txBody>
      </p:sp>
    </p:spTree>
    <p:extLst>
      <p:ext uri="{BB962C8B-B14F-4D97-AF65-F5344CB8AC3E}">
        <p14:creationId xmlns:p14="http://schemas.microsoft.com/office/powerpoint/2010/main" val="28140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85" y="289462"/>
            <a:ext cx="8230810" cy="632017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System Design Flow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17930" y="1028403"/>
            <a:ext cx="8657167" cy="82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Defined as “Total” flow through system which can be spread across multiple filters.  Many Vertical vessels or fewer Horizontal.</a:t>
            </a:r>
          </a:p>
        </p:txBody>
      </p:sp>
      <p:pic>
        <p:nvPicPr>
          <p:cNvPr id="143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3" b="3975"/>
          <a:stretch>
            <a:fillRect/>
          </a:stretch>
        </p:blipFill>
        <p:spPr bwMode="auto">
          <a:xfrm>
            <a:off x="471716" y="2687836"/>
            <a:ext cx="3480405" cy="349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827013" y="1806775"/>
            <a:ext cx="2632065" cy="825994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10ft Diameter Filter</a:t>
            </a:r>
          </a:p>
          <a:p>
            <a:r>
              <a:rPr lang="en-US" smtClean="0">
                <a:solidFill>
                  <a:prstClr val="black"/>
                </a:solidFill>
              </a:rPr>
              <a:t>78sqft surface area 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4854727" y="1821658"/>
            <a:ext cx="3900040" cy="825994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(1) 10’x24’ Horizontal Filter</a:t>
            </a:r>
          </a:p>
          <a:p>
            <a:r>
              <a:rPr lang="en-US" smtClean="0">
                <a:solidFill>
                  <a:prstClr val="black"/>
                </a:solidFill>
              </a:rPr>
              <a:t>*Approx. 240sqft surface area</a:t>
            </a:r>
          </a:p>
        </p:txBody>
      </p:sp>
      <p:pic>
        <p:nvPicPr>
          <p:cNvPr id="14343" name="Picture 8" descr="C:\Users\breynolds\Documents\BR\1 Marketing\PowerPoint Pics\Pete's Vault\SCWA Astor Ave. Cropp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27" y="2586633"/>
            <a:ext cx="3333750" cy="35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4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2" y="230589"/>
            <a:ext cx="7674765" cy="696666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 System Design – Physical Considerations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109" y="933154"/>
            <a:ext cx="8143119" cy="2210997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Calculated sizing is easy.  Making it fit mechanically is a challenge.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Design new building for clearance in both sqft and elevation to allow for media loading &amp; future maintenance.  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20ft “Rule of Thumb”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>
            <a:fillRect/>
          </a:stretch>
        </p:blipFill>
        <p:spPr bwMode="auto">
          <a:xfrm>
            <a:off x="1570871" y="2748856"/>
            <a:ext cx="6002262" cy="40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2" y="230589"/>
            <a:ext cx="7674765" cy="696666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 System Design – Physical Considerations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763" y="1250156"/>
            <a:ext cx="8143119" cy="1503111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Existing buildings may need modification to allow installation of filter vessels.  Multiple vertical filters may be more practical relative to installation allowances.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 b="9206"/>
          <a:stretch>
            <a:fillRect/>
          </a:stretch>
        </p:blipFill>
        <p:spPr bwMode="auto">
          <a:xfrm>
            <a:off x="1507371" y="2512219"/>
            <a:ext cx="6129262" cy="42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4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77200" cy="1524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Water Quality Improvements – goals and Challenges</a:t>
            </a:r>
            <a:endParaRPr lang="en-US" dirty="0"/>
          </a:p>
        </p:txBody>
      </p:sp>
      <p:pic>
        <p:nvPicPr>
          <p:cNvPr id="7" name="Content Placeholder 6" descr="Article: Achieving effectiveness through Gen Z: Challenges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6554788" cy="3687068"/>
          </a:xfrm>
          <a:scene3d>
            <a:camera prst="orthographicFront"/>
            <a:lightRig rig="threePt" dir="t"/>
          </a:scene3d>
          <a:sp3d>
            <a:bevelT w="139700" prst="cross"/>
            <a:bevelB/>
          </a:sp3d>
        </p:spPr>
      </p:pic>
    </p:spTree>
    <p:extLst>
      <p:ext uri="{BB962C8B-B14F-4D97-AF65-F5344CB8AC3E}">
        <p14:creationId xmlns:p14="http://schemas.microsoft.com/office/powerpoint/2010/main" val="191372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196" y="226383"/>
            <a:ext cx="7351628" cy="707819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System Design – Physical Considerations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8"/>
          <a:stretch>
            <a:fillRect/>
          </a:stretch>
        </p:blipFill>
        <p:spPr bwMode="auto">
          <a:xfrm>
            <a:off x="659191" y="1943697"/>
            <a:ext cx="6534452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659191" y="1114724"/>
            <a:ext cx="6841551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And when you just have to make it fit available space.</a:t>
            </a:r>
          </a:p>
        </p:txBody>
      </p:sp>
    </p:spTree>
    <p:extLst>
      <p:ext uri="{BB962C8B-B14F-4D97-AF65-F5344CB8AC3E}">
        <p14:creationId xmlns:p14="http://schemas.microsoft.com/office/powerpoint/2010/main" val="15824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196" y="226383"/>
            <a:ext cx="7351628" cy="707819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System Design – Physical Considerations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4025" y="1114724"/>
            <a:ext cx="8093227" cy="11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When weather conditions will allow, reduce building footprint with only tank heads and face piping indoors.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2 Saddle supports for horizontal vessels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2393158"/>
            <a:ext cx="4372429" cy="323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97" y="2409528"/>
            <a:ext cx="4327071" cy="31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99" y="1989832"/>
            <a:ext cx="7036405" cy="46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9196" y="226383"/>
            <a:ext cx="7351628" cy="707819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System Design – Physical Considerations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506490" y="1128118"/>
            <a:ext cx="8004024" cy="82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Similar installation requirements for vertical vessels but there are some options to reduce overhead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8208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S:\CONTRACT\Contracts M\Contracts M201 - M300\M-245 - Brookhaven National Labs\Photos\Tank exterior\20180913_150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24600" b="18375"/>
          <a:stretch>
            <a:fillRect/>
          </a:stretch>
        </p:blipFill>
        <p:spPr bwMode="auto">
          <a:xfrm>
            <a:off x="635001" y="2555381"/>
            <a:ext cx="2905881" cy="364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S:\CONTRACT\Contracts M\Contracts M201 - M300\M-245 - Brookhaven National Labs\Photos\Tank lining &amp; painting\20180912_161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>
            <a:fillRect/>
          </a:stretch>
        </p:blipFill>
        <p:spPr bwMode="auto">
          <a:xfrm>
            <a:off x="4435930" y="2565797"/>
            <a:ext cx="3255131" cy="364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9196" y="226383"/>
            <a:ext cx="7351628" cy="707819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System Design – Physical Considerations</a:t>
            </a:r>
          </a:p>
        </p:txBody>
      </p:sp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338667" y="1128118"/>
            <a:ext cx="8094738" cy="11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If available vertical space is limited, side shell process connections can reduce the overall height in vertical vessels. Using Hub – Radial under drain with graded gravel support bed.</a:t>
            </a:r>
          </a:p>
        </p:txBody>
      </p:sp>
    </p:spTree>
    <p:extLst>
      <p:ext uri="{BB962C8B-B14F-4D97-AF65-F5344CB8AC3E}">
        <p14:creationId xmlns:p14="http://schemas.microsoft.com/office/powerpoint/2010/main" val="2170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68" y="287555"/>
            <a:ext cx="8573539" cy="63265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Underdrain Components – Header / Laterals</a:t>
            </a: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6"/>
          <a:stretch>
            <a:fillRect/>
          </a:stretch>
        </p:blipFill>
        <p:spPr bwMode="auto">
          <a:xfrm>
            <a:off x="4035274" y="3949899"/>
            <a:ext cx="4800297" cy="137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483811" y="4094263"/>
            <a:ext cx="3544173" cy="230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Self-cleaning design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304SS top/bottom plates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Delrin Shank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304SS Spacer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Monel Spline</a:t>
            </a: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Spaced on 15” centers</a:t>
            </a:r>
          </a:p>
        </p:txBody>
      </p:sp>
      <p:pic>
        <p:nvPicPr>
          <p:cNvPr id="21509" name="Picture 8" descr="V:\SALES\H&amp;T\SALES PERSONNEL\BR\1 Marketing\PowerPoint Pics\Sand Valve\Sand Valve SS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9991" r="6451" b="14085"/>
          <a:stretch>
            <a:fillRect/>
          </a:stretch>
        </p:blipFill>
        <p:spPr bwMode="auto">
          <a:xfrm>
            <a:off x="5237239" y="1677293"/>
            <a:ext cx="3483429" cy="145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5752800" y="5268517"/>
            <a:ext cx="1363738" cy="28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300">
                <a:solidFill>
                  <a:prstClr val="black"/>
                </a:solidFill>
              </a:rPr>
              <a:t>Cement    Lateral</a:t>
            </a:r>
          </a:p>
        </p:txBody>
      </p:sp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671340"/>
            <a:ext cx="3791857" cy="210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96" y="40689"/>
            <a:ext cx="7263566" cy="846963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Underdrain Components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4" y="1771055"/>
            <a:ext cx="2249714" cy="270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4862287" y="1714501"/>
            <a:ext cx="3108157" cy="82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mtClean="0">
                <a:solidFill>
                  <a:prstClr val="black"/>
                </a:solidFill>
              </a:rPr>
              <a:t>Spaced on 6” centers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solidFill>
                  <a:prstClr val="black"/>
                </a:solidFill>
              </a:rPr>
              <a:t>Plastic construction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98" y="3037584"/>
            <a:ext cx="3070678" cy="334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4862286" y="2428876"/>
            <a:ext cx="4064000" cy="11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mtClean="0">
                <a:solidFill>
                  <a:prstClr val="black"/>
                </a:solidFill>
              </a:rPr>
              <a:t>Fixed orifice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solidFill>
                  <a:prstClr val="black"/>
                </a:solidFill>
              </a:rPr>
              <a:t>Potential for mineral deposits </a:t>
            </a:r>
          </a:p>
        </p:txBody>
      </p:sp>
      <p:sp>
        <p:nvSpPr>
          <p:cNvPr id="22535" name="TextBox 2"/>
          <p:cNvSpPr txBox="1">
            <a:spLocks noChangeArrowheads="1"/>
          </p:cNvSpPr>
          <p:nvPr/>
        </p:nvSpPr>
        <p:spPr bwMode="auto">
          <a:xfrm>
            <a:off x="5578930" y="4711899"/>
            <a:ext cx="2305655" cy="3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900">
                <a:solidFill>
                  <a:prstClr val="black"/>
                </a:solidFill>
              </a:rPr>
              <a:t>False Bottom Plate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005919" y="4899422"/>
            <a:ext cx="4928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5" y="3022699"/>
            <a:ext cx="330956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76" y="2787552"/>
            <a:ext cx="3775226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3094" y="142876"/>
            <a:ext cx="8636000" cy="846833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Header Lateral Underdrain in Vertical Vessels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905" y="1410890"/>
            <a:ext cx="7090992" cy="1149168"/>
          </a:xfrm>
          <a:prstGeom prst="rect">
            <a:avLst/>
          </a:prstGeom>
          <a:noFill/>
        </p:spPr>
        <p:txBody>
          <a:bodyPr wrap="none"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Calibri"/>
              </a:rPr>
              <a:t>Concrete head fill required to remove “hold out” zones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Calibri"/>
              </a:rPr>
              <a:t>Sch.80 PVC piping for corrosion resistance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Calibri"/>
              </a:rPr>
              <a:t>Spacing of nozzles for uniform flow   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1454453" y="2611935"/>
            <a:ext cx="1532405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6” Spacing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5622775" y="2344045"/>
            <a:ext cx="1686293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15” Spacing</a:t>
            </a:r>
          </a:p>
        </p:txBody>
      </p:sp>
    </p:spTree>
    <p:extLst>
      <p:ext uri="{BB962C8B-B14F-4D97-AF65-F5344CB8AC3E}">
        <p14:creationId xmlns:p14="http://schemas.microsoft.com/office/powerpoint/2010/main" val="2029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94" y="321470"/>
            <a:ext cx="8636000" cy="846833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Header Lateral Underdrain using Sand valves with Concrete Fill</a:t>
            </a:r>
          </a:p>
        </p:txBody>
      </p:sp>
      <p:pic>
        <p:nvPicPr>
          <p:cNvPr id="24579" name="Picture 5" descr="V:\SALES\H&amp;T\SALES PERSONNEL\BR\1 Marketing\PowerPoint Pics\Sand Valve\19_filter2sandval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19695"/>
          <a:stretch>
            <a:fillRect/>
          </a:stretch>
        </p:blipFill>
        <p:spPr bwMode="auto">
          <a:xfrm>
            <a:off x="5178274" y="2500313"/>
            <a:ext cx="378429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V:\SALES\H&amp;T\SALES PERSONNEL\BR\1 Marketing\PowerPoint Pics\Sand Valve\IMG_4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3"/>
          <a:stretch>
            <a:fillRect/>
          </a:stretch>
        </p:blipFill>
        <p:spPr bwMode="auto">
          <a:xfrm>
            <a:off x="151190" y="1247180"/>
            <a:ext cx="4112381" cy="264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972156" y="4357689"/>
            <a:ext cx="2582372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mtClean="0">
                <a:solidFill>
                  <a:prstClr val="black"/>
                </a:solidFill>
              </a:rPr>
              <a:t>Stainless Steel Pipe</a:t>
            </a:r>
          </a:p>
        </p:txBody>
      </p:sp>
      <p:sp>
        <p:nvSpPr>
          <p:cNvPr id="24582" name="TextBox 3"/>
          <p:cNvSpPr txBox="1">
            <a:spLocks noChangeArrowheads="1"/>
          </p:cNvSpPr>
          <p:nvPr/>
        </p:nvSpPr>
        <p:spPr bwMode="auto">
          <a:xfrm>
            <a:off x="5959930" y="2067224"/>
            <a:ext cx="2321083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mtClean="0">
                <a:solidFill>
                  <a:prstClr val="black"/>
                </a:solidFill>
              </a:rPr>
              <a:t>Sch.80 PVC Pipe</a:t>
            </a:r>
          </a:p>
        </p:txBody>
      </p:sp>
      <p:pic>
        <p:nvPicPr>
          <p:cNvPr id="2458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5"/>
          <a:stretch>
            <a:fillRect/>
          </a:stretch>
        </p:blipFill>
        <p:spPr bwMode="auto">
          <a:xfrm>
            <a:off x="151190" y="4021337"/>
            <a:ext cx="4112381" cy="277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15" y="221504"/>
            <a:ext cx="5608475" cy="707819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Curved False Bottom Failures</a:t>
            </a:r>
          </a:p>
        </p:txBody>
      </p:sp>
      <p:pic>
        <p:nvPicPr>
          <p:cNvPr id="25603" name="Picture 4" descr="V:\SALES\H&amp;T\SALES PERSONNEL\BR\1 Marketing\Tonka Failed Underdrain\Failed hump underdrain be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60" y="1232298"/>
            <a:ext cx="6542011" cy="482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5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V:\SALES\H&amp;T\SALES PERSONNEL\BR\1 Marketing\Tonka Failed Underdrain\Failed hump underdrain below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8" y="1062634"/>
            <a:ext cx="7075714" cy="52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88315" y="221504"/>
            <a:ext cx="5608475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2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3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4617B"/>
                </a:solidFill>
              </a:rPr>
              <a:t>Curved False Bottom Failures</a:t>
            </a:r>
          </a:p>
        </p:txBody>
      </p:sp>
    </p:spTree>
    <p:extLst>
      <p:ext uri="{BB962C8B-B14F-4D97-AF65-F5344CB8AC3E}">
        <p14:creationId xmlns:p14="http://schemas.microsoft.com/office/powerpoint/2010/main" val="31561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Placeholder 96">
            <a:extLst>
              <a:ext uri="{FF2B5EF4-FFF2-40B4-BE49-F238E27FC236}">
                <a16:creationId xmlns="" xmlns:a16="http://schemas.microsoft.com/office/drawing/2014/main" id="{3A05AF64-7674-0B46-8258-D64C39622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" y="914400"/>
            <a:ext cx="1733550" cy="609600"/>
          </a:xfrm>
        </p:spPr>
        <p:txBody>
          <a:bodyPr/>
          <a:lstStyle/>
          <a:p>
            <a:r>
              <a:rPr lang="en-US" dirty="0" smtClean="0"/>
              <a:t>DBPs</a:t>
            </a:r>
            <a:endParaRPr lang="en-US" dirty="0"/>
          </a:p>
        </p:txBody>
      </p:sp>
      <p:sp>
        <p:nvSpPr>
          <p:cNvPr id="98" name="Text Placeholder 97">
            <a:extLst>
              <a:ext uri="{FF2B5EF4-FFF2-40B4-BE49-F238E27FC236}">
                <a16:creationId xmlns="" xmlns:a16="http://schemas.microsoft.com/office/drawing/2014/main" id="{A1862AC2-00D7-1342-9693-73D4B3C26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2279" y="695712"/>
            <a:ext cx="2590800" cy="1199376"/>
          </a:xfrm>
        </p:spPr>
        <p:txBody>
          <a:bodyPr/>
          <a:lstStyle/>
          <a:p>
            <a:r>
              <a:rPr lang="en-US" sz="3000" dirty="0" smtClean="0"/>
              <a:t>Iron and Manganese</a:t>
            </a:r>
            <a:endParaRPr lang="en-US" sz="3000" dirty="0"/>
          </a:p>
        </p:txBody>
      </p:sp>
      <p:sp>
        <p:nvSpPr>
          <p:cNvPr id="96" name="Title 95">
            <a:extLst>
              <a:ext uri="{FF2B5EF4-FFF2-40B4-BE49-F238E27FC236}">
                <a16:creationId xmlns="" xmlns:a16="http://schemas.microsoft.com/office/drawing/2014/main" id="{6D8F20B5-F989-934A-8D90-E77A84F9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perception Vs. Regulations</a:t>
            </a:r>
            <a:endParaRPr lang="en-US" dirty="0"/>
          </a:p>
        </p:txBody>
      </p:sp>
      <p:pic>
        <p:nvPicPr>
          <p:cNvPr id="2050" name="Picture 2" descr="كوب من الماء وكوب بابوا نيو غينيا تحميل مجاني, المياه المرسومة, نوع المنتج,  زجاج PNG وملف PSD للتحميل مجانا | Glass png, Water clipart, Water aesthet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155729" cy="196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irty Glass Or - Glass Of Dirty Water Transparent PNG - 493x1000 - Free  Download on Nice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irty Glass Or - Glass Of Dirty Water Transparent PNG - 493x1000 - Free  Download on Nice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079" y="160337"/>
            <a:ext cx="1072872" cy="200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59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6" y="1485305"/>
            <a:ext cx="5600095" cy="334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3329" y="169569"/>
            <a:ext cx="8305800" cy="707228"/>
          </a:xfrm>
          <a:extLst/>
        </p:spPr>
        <p:txBody>
          <a:bodyPr/>
          <a:lstStyle/>
          <a:p>
            <a:pPr>
              <a:defRPr/>
            </a:pPr>
            <a:r>
              <a:rPr lang="en-US" sz="3200" dirty="0"/>
              <a:t>Lining Vessels / Corrosion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4309" y="1620739"/>
            <a:ext cx="3200703" cy="1857054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Unlined vessels corrode evenly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Oxide layer minimizes </a:t>
            </a: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     continued corrosion</a:t>
            </a:r>
          </a:p>
        </p:txBody>
      </p:sp>
    </p:spTree>
    <p:extLst>
      <p:ext uri="{BB962C8B-B14F-4D97-AF65-F5344CB8AC3E}">
        <p14:creationId xmlns:p14="http://schemas.microsoft.com/office/powerpoint/2010/main" val="8734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3329" y="98133"/>
            <a:ext cx="8305800" cy="707228"/>
          </a:xfrm>
          <a:extLst/>
        </p:spPr>
        <p:txBody>
          <a:bodyPr/>
          <a:lstStyle/>
          <a:p>
            <a:pPr>
              <a:defRPr/>
            </a:pPr>
            <a:r>
              <a:rPr lang="en-US" sz="3200" dirty="0"/>
              <a:t>Backwash Tell Tale Sample Port</a:t>
            </a:r>
          </a:p>
        </p:txBody>
      </p:sp>
      <p:pic>
        <p:nvPicPr>
          <p:cNvPr id="28675" name="Picture 2" descr="C:\Users\breynolds\Documents\BR\1 Marketing\PowerPoint Pics\Cropped Standard Tell Tale 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125142"/>
            <a:ext cx="3168952" cy="52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000" y="1565673"/>
            <a:ext cx="4712608" cy="4334655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Startup of filtration system includes the setting of backwash flow rates.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The ability to sample water within the expanded bed column is beneficial.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The addition of “Tell Tale” sample port at the elevation just below backwash collector piping, allows for real-time samples during valve position setup.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3287" y="2421436"/>
            <a:ext cx="172357" cy="23886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6" tIns="43243" rIns="86486" bIns="43243" anchor="ctr"/>
          <a:lstStyle/>
          <a:p>
            <a:pPr algn="ctr">
              <a:defRPr/>
            </a:pPr>
            <a:endParaRPr lang="en-US" sz="230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33561" y="2583658"/>
            <a:ext cx="1728107" cy="1968997"/>
          </a:xfrm>
          <a:prstGeom prst="straightConnector1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260"/>
            <a:ext cx="8305800" cy="644711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Redundancy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16204" y="1291829"/>
            <a:ext cx="8657167" cy="59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Eventually filters will require backwashing which will take them offline.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Can plant demand handle reduced production during backwash?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Is there enough capacity in distribution to handle demand?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If capacity must remain constant then additional filters are required.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Taking one filter offline for backwashing will increase loading rate temporarily in other filters without redundancy.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In addition to increased number of vessels and face piping, there will need to be I/O capacity in electrical control.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68" y="1068587"/>
            <a:ext cx="8283727" cy="5750419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To properly clean filter media and expand bed by 40%. 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Filter Sand (100lb/ft</a:t>
            </a:r>
            <a:r>
              <a:rPr lang="en-US" sz="2300" baseline="30000" dirty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) Backwash 15gpm/sqft @ 55DegF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Greensand (88lb/ft</a:t>
            </a:r>
            <a:r>
              <a:rPr lang="en-US" sz="2300" baseline="30000" dirty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) Backwash 12gpm/sqft @ 55DegF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Backwash supply source options: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u="sng" dirty="0">
                <a:solidFill>
                  <a:prstClr val="black"/>
                </a:solidFill>
                <a:latin typeface="Times New Roman" pitchFamily="18" charset="0"/>
              </a:rPr>
              <a:t>From Online units</a:t>
            </a:r>
          </a:p>
          <a:p>
            <a:pPr marL="1189174" lvl="2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Requires well pump and sufficient number of vessels to supply flow rate.</a:t>
            </a:r>
          </a:p>
          <a:p>
            <a:pPr marL="864854" lvl="2"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u="sng" dirty="0">
                <a:solidFill>
                  <a:prstClr val="black"/>
                </a:solidFill>
                <a:latin typeface="Times New Roman" pitchFamily="18" charset="0"/>
              </a:rPr>
              <a:t>From Storage</a:t>
            </a:r>
          </a:p>
          <a:p>
            <a:pPr marL="1189174" lvl="2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Requires onsite storage tank, pump and additional controls.</a:t>
            </a:r>
          </a:p>
          <a:p>
            <a:pPr marL="864854" lvl="2"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756747" lvl="1" indent="-324320">
              <a:buFont typeface="Arial" pitchFamily="34" charset="0"/>
              <a:buChar char="•"/>
              <a:defRPr/>
            </a:pPr>
            <a:r>
              <a:rPr lang="en-US" sz="2300" u="sng" dirty="0">
                <a:solidFill>
                  <a:prstClr val="black"/>
                </a:solidFill>
                <a:latin typeface="Times New Roman" pitchFamily="18" charset="0"/>
              </a:rPr>
              <a:t>From Distribution</a:t>
            </a:r>
          </a:p>
          <a:p>
            <a:pPr marL="1189174" lvl="2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Requires pressurized distribution system to bring water back to the filter plant at required flow rate.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5522" y="230589"/>
            <a:ext cx="7674765" cy="696666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 System Design – Backwash Mode</a:t>
            </a:r>
          </a:p>
        </p:txBody>
      </p:sp>
    </p:spTree>
    <p:extLst>
      <p:ext uri="{BB962C8B-B14F-4D97-AF65-F5344CB8AC3E}">
        <p14:creationId xmlns:p14="http://schemas.microsoft.com/office/powerpoint/2010/main" val="19774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25" y="203737"/>
            <a:ext cx="8230810" cy="632017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System Design  – Backwash Mode</a:t>
            </a:r>
          </a:p>
        </p:txBody>
      </p:sp>
      <p:sp>
        <p:nvSpPr>
          <p:cNvPr id="31747" name="TextBox 7"/>
          <p:cNvSpPr txBox="1">
            <a:spLocks noChangeArrowheads="1"/>
          </p:cNvSpPr>
          <p:nvPr/>
        </p:nvSpPr>
        <p:spPr bwMode="auto">
          <a:xfrm>
            <a:off x="297605" y="3551039"/>
            <a:ext cx="3308532" cy="119532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10ft Diameter Filter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78.54sqft surface area ea.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 3 Vessels = 235.62sq./ft.</a:t>
            </a: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4477088" y="3564435"/>
            <a:ext cx="3900040" cy="1195326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(1) 10’x24’ Straight Shell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(2) Cell Horizontal Filter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Approx*. 240sqft surface area</a:t>
            </a:r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656167" y="876598"/>
            <a:ext cx="7279170" cy="26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u="sng" smtClean="0">
                <a:solidFill>
                  <a:prstClr val="black"/>
                </a:solidFill>
              </a:rPr>
              <a:t>Application Example:</a:t>
            </a:r>
            <a:r>
              <a:rPr lang="en-US" smtClean="0">
                <a:solidFill>
                  <a:prstClr val="black"/>
                </a:solidFill>
              </a:rPr>
              <a:t> Iron &amp; Manganese Removal</a:t>
            </a:r>
          </a:p>
          <a:p>
            <a:r>
              <a:rPr lang="en-US" smtClean="0">
                <a:solidFill>
                  <a:prstClr val="black"/>
                </a:solidFill>
              </a:rPr>
              <a:t>Media: Greensand Plus</a:t>
            </a:r>
          </a:p>
          <a:p>
            <a:r>
              <a:rPr lang="en-US" smtClean="0">
                <a:solidFill>
                  <a:prstClr val="black"/>
                </a:solidFill>
              </a:rPr>
              <a:t>Well #1</a:t>
            </a:r>
          </a:p>
          <a:p>
            <a:r>
              <a:rPr lang="en-US" smtClean="0">
                <a:solidFill>
                  <a:prstClr val="black"/>
                </a:solidFill>
              </a:rPr>
              <a:t>950gpm</a:t>
            </a:r>
          </a:p>
          <a:p>
            <a:r>
              <a:rPr lang="en-US" smtClean="0">
                <a:solidFill>
                  <a:prstClr val="black"/>
                </a:solidFill>
              </a:rPr>
              <a:t>100psi</a:t>
            </a:r>
          </a:p>
          <a:p>
            <a:r>
              <a:rPr lang="en-US" smtClean="0">
                <a:solidFill>
                  <a:prstClr val="black"/>
                </a:solidFill>
              </a:rPr>
              <a:t>10 States Standard Apply</a:t>
            </a:r>
          </a:p>
          <a:p>
            <a:r>
              <a:rPr lang="en-US" smtClean="0">
                <a:solidFill>
                  <a:prstClr val="black"/>
                </a:solidFill>
              </a:rPr>
              <a:t>950gpm ÷ 4gpm sq./ft. = 237.5 total surface area required</a:t>
            </a:r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2774346" y="4768455"/>
            <a:ext cx="3595310" cy="82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Backwash flow rate required</a:t>
            </a:r>
          </a:p>
        </p:txBody>
      </p:sp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4640633" y="5192614"/>
            <a:ext cx="3438389" cy="96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900">
                <a:solidFill>
                  <a:prstClr val="black"/>
                </a:solidFill>
              </a:rPr>
              <a:t>12gpm/sqft x 100sqft = 1200gpm</a:t>
            </a:r>
          </a:p>
          <a:p>
            <a:pPr algn="ctr"/>
            <a:r>
              <a:rPr lang="en-US" sz="1900">
                <a:solidFill>
                  <a:prstClr val="black"/>
                </a:solidFill>
              </a:rPr>
              <a:t>*Per cell</a:t>
            </a:r>
          </a:p>
          <a:p>
            <a:pPr algn="ctr"/>
            <a:r>
              <a:rPr lang="en-US" sz="1900">
                <a:solidFill>
                  <a:prstClr val="black"/>
                </a:solidFill>
              </a:rPr>
              <a:t>24,000gal/ 1 Vessel Total</a:t>
            </a:r>
          </a:p>
        </p:txBody>
      </p:sp>
      <p:sp>
        <p:nvSpPr>
          <p:cNvPr id="31752" name="TextBox 3"/>
          <p:cNvSpPr txBox="1">
            <a:spLocks noChangeArrowheads="1"/>
          </p:cNvSpPr>
          <p:nvPr/>
        </p:nvSpPr>
        <p:spPr bwMode="auto">
          <a:xfrm>
            <a:off x="234171" y="5192614"/>
            <a:ext cx="3066493" cy="104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900">
                <a:solidFill>
                  <a:prstClr val="black"/>
                </a:solidFill>
              </a:rPr>
              <a:t>12gpm x 78.54sqft = 942gpm</a:t>
            </a:r>
          </a:p>
          <a:p>
            <a:pPr algn="ctr"/>
            <a:r>
              <a:rPr lang="en-US" sz="1900">
                <a:solidFill>
                  <a:prstClr val="black"/>
                </a:solidFill>
              </a:rPr>
              <a:t>*Per Vessel</a:t>
            </a:r>
          </a:p>
          <a:p>
            <a:pPr algn="ctr"/>
            <a:r>
              <a:rPr lang="en-US" sz="1900">
                <a:solidFill>
                  <a:prstClr val="black"/>
                </a:solidFill>
              </a:rPr>
              <a:t>28,260gal/  </a:t>
            </a:r>
            <a:r>
              <a:rPr lang="en-US" smtClean="0">
                <a:solidFill>
                  <a:prstClr val="black"/>
                </a:solidFill>
              </a:rPr>
              <a:t>3</a:t>
            </a:r>
            <a:r>
              <a:rPr lang="en-US" sz="1900">
                <a:solidFill>
                  <a:prstClr val="black"/>
                </a:solidFill>
              </a:rPr>
              <a:t>-Vessel Total</a:t>
            </a:r>
          </a:p>
        </p:txBody>
      </p:sp>
      <p:sp>
        <p:nvSpPr>
          <p:cNvPr id="31753" name="TextBox 2"/>
          <p:cNvSpPr txBox="1">
            <a:spLocks noChangeArrowheads="1"/>
          </p:cNvSpPr>
          <p:nvPr/>
        </p:nvSpPr>
        <p:spPr bwMode="auto">
          <a:xfrm>
            <a:off x="1114275" y="6215064"/>
            <a:ext cx="7009737" cy="4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* </a:t>
            </a:r>
            <a:r>
              <a:rPr lang="en-US" u="sng" smtClean="0">
                <a:solidFill>
                  <a:prstClr val="black"/>
                </a:solidFill>
              </a:rPr>
              <a:t>1,554,900gal Difference Annually </a:t>
            </a:r>
            <a:r>
              <a:rPr lang="en-US" smtClean="0">
                <a:solidFill>
                  <a:prstClr val="black"/>
                </a:solidFill>
              </a:rPr>
              <a:t>(</a:t>
            </a:r>
            <a:r>
              <a:rPr lang="en-US" sz="1700">
                <a:solidFill>
                  <a:prstClr val="black"/>
                </a:solidFill>
              </a:rPr>
              <a:t>Assuming 24Hr/runtime</a:t>
            </a:r>
            <a:r>
              <a:rPr lang="en-US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74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2" y="102002"/>
            <a:ext cx="7674765" cy="696666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 System Design – Backwash</a:t>
            </a:r>
          </a:p>
        </p:txBody>
      </p:sp>
      <p:pic>
        <p:nvPicPr>
          <p:cNvPr id="32771" name="Picture 2" descr="V:\SALES\H&amp;T\SALES PERSONNEL\BR\1 Marketing\PowerPoint Pics\Horizontal Tanks\Horizontal Cutaw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86" y="4569024"/>
            <a:ext cx="3202214" cy="227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579060" y="837904"/>
            <a:ext cx="8140095" cy="414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Horizontal Filters should be designed with multi cell compartments to reduce the required backwash flow rate.</a:t>
            </a:r>
          </a:p>
          <a:p>
            <a:pPr>
              <a:buFont typeface="Arial" charset="0"/>
              <a:buChar char="•"/>
            </a:pPr>
            <a:endParaRPr lang="en-US" smtClean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Common Underdrain design allows for backwash water supply to come from online units.</a:t>
            </a:r>
          </a:p>
          <a:p>
            <a:pPr>
              <a:buFont typeface="Arial" charset="0"/>
              <a:buChar char="•"/>
            </a:pPr>
            <a:endParaRPr lang="en-US" smtClean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Keep in mind 12 – 15gpm/sqft backwash flow rates x Sqft surface area is required for 40% bed expansion.</a:t>
            </a:r>
          </a:p>
          <a:p>
            <a:pPr>
              <a:buFont typeface="Arial" charset="0"/>
              <a:buChar char="•"/>
            </a:pPr>
            <a:endParaRPr lang="en-US" smtClean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Ideal cell size should maintain as close to a 1:1 ratio in W/L dimension as possible for better hydraulic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9275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26" y="282133"/>
            <a:ext cx="8305800" cy="664299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/>
              <a:t>Backwash Option - Air Scour </a:t>
            </a:r>
          </a:p>
        </p:txBody>
      </p:sp>
      <p:pic>
        <p:nvPicPr>
          <p:cNvPr id="33795" name="Picture 2" descr="V:\SALES\H&amp;T\SALES PERSONNEL\BR\1 Marketing\PowerPoint Pics\Air Scour\Close Up Air Sc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5" y="3055442"/>
            <a:ext cx="6634238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214" y="1108771"/>
            <a:ext cx="8746370" cy="2210997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High Manganese levels (+0.5mg/l) can form “mud balls” requiring aggressive high turbulence to assist in breaking up and removal during backwash.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Failure to break up mud balls and remove will Mn will create high DP and short run times.</a:t>
            </a:r>
          </a:p>
          <a:p>
            <a:pPr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19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895" y="119063"/>
            <a:ext cx="7772400" cy="716756"/>
          </a:xfrm>
          <a:extLst/>
        </p:spPr>
        <p:txBody>
          <a:bodyPr/>
          <a:lstStyle/>
          <a:p>
            <a:pPr>
              <a:defRPr/>
            </a:pPr>
            <a:r>
              <a:rPr lang="en-US" altLang="en-US" sz="4000" dirty="0">
                <a:cs typeface="Calibri" pitchFamily="34" charset="0"/>
              </a:rPr>
              <a:t>Gravel Retaining Screen</a:t>
            </a:r>
            <a:endParaRPr lang="en-US" altLang="en-US" sz="2600" dirty="0">
              <a:cs typeface="Calibri" pitchFamily="34" charset="0"/>
            </a:endParaRPr>
          </a:p>
        </p:txBody>
      </p:sp>
      <p:pic>
        <p:nvPicPr>
          <p:cNvPr id="34819" name="Picture 3" descr="H:\Images\Gravel Retaining Scree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b="8755"/>
          <a:stretch>
            <a:fillRect/>
          </a:stretch>
        </p:blipFill>
        <p:spPr bwMode="auto">
          <a:xfrm>
            <a:off x="290286" y="3405189"/>
            <a:ext cx="4794250" cy="23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V:\SALES\H&amp;T\SALES PERSONNEL\BR\1 Marketing\PowerPoint Pics\Gravel Retaining Screen Install\20180110_085012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4" y="2693789"/>
            <a:ext cx="3701143" cy="27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287" y="864693"/>
            <a:ext cx="8037277" cy="2210997"/>
          </a:xfrm>
          <a:prstGeom prst="rect">
            <a:avLst/>
          </a:prstGeom>
          <a:noFill/>
        </p:spPr>
        <p:txBody>
          <a:bodyPr wrap="none"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rgbClr val="04617B"/>
                </a:solidFill>
                <a:latin typeface="Calibri" pitchFamily="34" charset="0"/>
                <a:cs typeface="Calibri" pitchFamily="34" charset="0"/>
              </a:rPr>
              <a:t>Not</a:t>
            </a:r>
            <a:r>
              <a:rPr lang="en-US" sz="2300" dirty="0">
                <a:solidFill>
                  <a:srgbClr val="04617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Mandatory but can be beneficial during </a:t>
            </a:r>
            <a:r>
              <a:rPr lang="en-US" sz="2300" dirty="0" err="1">
                <a:solidFill>
                  <a:srgbClr val="04617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rebed</a:t>
            </a:r>
            <a:r>
              <a:rPr lang="en-US" sz="2300" dirty="0">
                <a:solidFill>
                  <a:srgbClr val="04617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projects.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srgbClr val="04617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rgbClr val="04617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Vacuum down to screen without disrupting gravel bed.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srgbClr val="04617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rgbClr val="04617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During backwash top layer of graded gravel remains stationary 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srgbClr val="04617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3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73" y="280819"/>
            <a:ext cx="5203371" cy="63265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Backwash Reclaim P&amp;ID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4" y="1015009"/>
            <a:ext cx="4960559" cy="54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63" y="4810126"/>
            <a:ext cx="2050143" cy="165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4585" y="869157"/>
            <a:ext cx="3596821" cy="3980712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Reclaim approx. 85% of backwash waste water easily</a:t>
            </a:r>
          </a:p>
          <a:p>
            <a:pPr marL="324320" indent="-324320"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Filter press can increase over 90% but cost increases exponentially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Floating suction or stand pipe to backwash recycle pumps</a:t>
            </a:r>
          </a:p>
        </p:txBody>
      </p:sp>
    </p:spTree>
    <p:extLst>
      <p:ext uri="{BB962C8B-B14F-4D97-AF65-F5344CB8AC3E}">
        <p14:creationId xmlns:p14="http://schemas.microsoft.com/office/powerpoint/2010/main" val="19110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0205" y="155436"/>
            <a:ext cx="7772400" cy="742950"/>
          </a:xfrm>
          <a:extLst/>
        </p:spPr>
        <p:txBody>
          <a:bodyPr/>
          <a:lstStyle/>
          <a:p>
            <a:pPr>
              <a:defRPr/>
            </a:pPr>
            <a:r>
              <a:rPr lang="en-US" altLang="en-US" sz="3500" dirty="0"/>
              <a:t>Typical Backwash Waste Collection Basin</a:t>
            </a:r>
            <a:endParaRPr lang="en-US" altLang="en-US" sz="4000" dirty="0"/>
          </a:p>
        </p:txBody>
      </p:sp>
      <p:pic>
        <p:nvPicPr>
          <p:cNvPr id="36867" name="Picture 3" descr="H:\Images\Recharge Basi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781"/>
          <a:stretch>
            <a:fillRect/>
          </a:stretch>
        </p:blipFill>
        <p:spPr bwMode="auto">
          <a:xfrm>
            <a:off x="1067405" y="1675806"/>
            <a:ext cx="6858000" cy="42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99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89" y="126653"/>
            <a:ext cx="9079750" cy="8878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Orange City Safe Drinking Water Act Compliance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307975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6DFB2-52DB-435C-B75F-50F1D777C0E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7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9" y="1161403"/>
            <a:ext cx="43553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Primary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contaminants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substances that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can be toxic in small amounts.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Some examples are: Pb, Cu, Hg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As,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TTHMs. Legally enforceable with possible penalties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Secondary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contaminants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 health threatening are less toxic species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(Mg, Fe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Zn) and would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cause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cosmetic issues (color, taste, and odor) of drinking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water.  Not enforceable and without regulatory penalties.  However Regulatory Agency (DOH) may request treatment, should there are public health concerns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206419"/>
              </p:ext>
            </p:extLst>
          </p:nvPr>
        </p:nvGraphicFramePr>
        <p:xfrm>
          <a:off x="319059" y="4112585"/>
          <a:ext cx="4035027" cy="235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4" imgW="3771770" imgH="2200236" progId="Excel.Sheet.12">
                  <p:embed/>
                </p:oleObj>
              </mc:Choice>
              <mc:Fallback>
                <p:oleObj name="Worksheet" r:id="rId4" imgW="3771770" imgH="2200236" progId="Excel.Shee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059" y="4112585"/>
                        <a:ext cx="4035027" cy="235376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157888"/>
              </p:ext>
            </p:extLst>
          </p:nvPr>
        </p:nvGraphicFramePr>
        <p:xfrm>
          <a:off x="4419600" y="867658"/>
          <a:ext cx="4581351" cy="5623778"/>
        </p:xfrm>
        <a:graphic>
          <a:graphicData uri="http://schemas.openxmlformats.org/drawingml/2006/table">
            <a:tbl>
              <a:tblPr/>
              <a:tblGrid>
                <a:gridCol w="2122301">
                  <a:extLst>
                    <a:ext uri="{9D8B030D-6E8A-4147-A177-3AD203B41FA5}">
                      <a16:colId xmlns="" xmlns:a16="http://schemas.microsoft.com/office/drawing/2014/main" val="2448603599"/>
                    </a:ext>
                  </a:extLst>
                </a:gridCol>
                <a:gridCol w="1393984">
                  <a:extLst>
                    <a:ext uri="{9D8B030D-6E8A-4147-A177-3AD203B41FA5}">
                      <a16:colId xmlns="" xmlns:a16="http://schemas.microsoft.com/office/drawing/2014/main" val="2572978356"/>
                    </a:ext>
                  </a:extLst>
                </a:gridCol>
                <a:gridCol w="1065066">
                  <a:extLst>
                    <a:ext uri="{9D8B030D-6E8A-4147-A177-3AD203B41FA5}">
                      <a16:colId xmlns="" xmlns:a16="http://schemas.microsoft.com/office/drawing/2014/main" val="2146187592"/>
                    </a:ext>
                  </a:extLst>
                </a:gridCol>
              </a:tblGrid>
              <a:tr h="2188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Orange City TTHM Potential Formation Pilot Study 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5185196"/>
                  </a:ext>
                </a:extLst>
              </a:tr>
              <a:tr h="18384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 Before Water Quality Improvements 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Mar-15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455146"/>
                  </a:ext>
                </a:extLst>
              </a:tr>
              <a:tr h="350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#1 (Main) Effluent Detention Time          All Wells Running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Chlorine Residual (mg/L)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TTHMs (ug/L)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3519798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hr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8257950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91.8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8333885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4926376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759461"/>
                  </a:ext>
                </a:extLst>
              </a:tr>
              <a:tr h="16283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299246"/>
                  </a:ext>
                </a:extLst>
              </a:tr>
              <a:tr h="350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#6  (South) Effluent  Detention Time         All Wells Running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Chlorine Residual (mg/L)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TTHMs (ug/L)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0164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hr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73.1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8116792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1.24*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0032558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9917381"/>
                  </a:ext>
                </a:extLst>
              </a:tr>
              <a:tr h="18384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3974384"/>
                  </a:ext>
                </a:extLst>
              </a:tr>
              <a:tr h="31690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*Lower chlorine as compared with 48-72 hrs detention time could be caused by bottle contamination.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0967975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4685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  After Water Quality Improvements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 2019 &amp; January 2020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1904738"/>
                  </a:ext>
                </a:extLst>
              </a:tr>
              <a:tr h="3589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#1 (Main) Effluent Detention Time  Wells 1&amp;4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Chlorine Residual (mg/L)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TTHMs (ug/L)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9040910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hr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6819617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372795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9583265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9279861"/>
                  </a:ext>
                </a:extLst>
              </a:tr>
              <a:tr h="16283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4" marR="7194" marT="7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2706081"/>
                  </a:ext>
                </a:extLst>
              </a:tr>
              <a:tr h="350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#6  (South) Effluent  Detention Time  Well 6 &amp; 7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Chlorine Residual (mg/L)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TTHMs (ug/L)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0490942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hr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8576817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6283396"/>
                  </a:ext>
                </a:extLst>
              </a:tr>
              <a:tr h="1750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758565"/>
                  </a:ext>
                </a:extLst>
              </a:tr>
              <a:tr h="18384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hrs</a:t>
                      </a:r>
                    </a:p>
                  </a:txBody>
                  <a:tcPr marL="7194" marR="7194" marT="7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79.5</a:t>
                      </a:r>
                    </a:p>
                  </a:txBody>
                  <a:tcPr marL="7194" marR="7194" marT="71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3509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880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000" dirty="0"/>
              <a:t>Typical Backwash Waste Collection Basin</a:t>
            </a:r>
            <a:br>
              <a:rPr lang="en-US" altLang="en-US" sz="4000" dirty="0"/>
            </a:br>
            <a:endParaRPr lang="en-US" altLang="en-US" sz="4000" dirty="0"/>
          </a:p>
        </p:txBody>
      </p:sp>
      <p:pic>
        <p:nvPicPr>
          <p:cNvPr id="37891" name="Picture 3" descr="H:\Images\Standardized Iron Removal\Dirty Recharge Basi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3"/>
          <a:stretch>
            <a:fillRect/>
          </a:stretch>
        </p:blipFill>
        <p:spPr bwMode="auto">
          <a:xfrm>
            <a:off x="896561" y="1500188"/>
            <a:ext cx="728586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83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9314" y="314325"/>
            <a:ext cx="8551333" cy="6858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500" dirty="0"/>
              <a:t>Dried Fe &amp; Mn Sludge – Collection Basin</a:t>
            </a:r>
          </a:p>
        </p:txBody>
      </p:sp>
      <p:pic>
        <p:nvPicPr>
          <p:cNvPr id="38915" name="Picture 3" descr="H:\Images\Iron Sludg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4" y="1471911"/>
            <a:ext cx="4673297" cy="48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6072" y="1702595"/>
            <a:ext cx="3870476" cy="5750427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Depending on filter loading rate and backwash frequency, cleanout can be annually or longer.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Settled sludge can be removed using bobcat by removing top 6” of sand.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 Disposed of cake in landfill and fresh sand installed.</a:t>
            </a: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24320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3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73844"/>
            <a:ext cx="8551333" cy="6858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500" dirty="0"/>
              <a:t>Closing Comments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287" y="1726407"/>
            <a:ext cx="7789333" cy="2564940"/>
          </a:xfrm>
          <a:prstGeom prst="rect">
            <a:avLst/>
          </a:prstGeom>
          <a:noFill/>
        </p:spPr>
        <p:txBody>
          <a:bodyPr lIns="86486" tIns="43243" rIns="86486" bIns="43243">
            <a:spAutoFit/>
          </a:bodyPr>
          <a:lstStyle/>
          <a:p>
            <a:pPr marL="324320" indent="-324320"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To speed up conceptual design time line, collect the minimum data below:</a:t>
            </a:r>
          </a:p>
          <a:p>
            <a:pPr marL="756747" lvl="1" indent="-324320">
              <a:buFont typeface="Arial" pitchFamily="34" charset="0"/>
              <a:buChar char="•"/>
              <a:defRPr/>
            </a:pPr>
            <a:endParaRPr lang="en-US" sz="23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864854" lvl="1" indent="-432427">
              <a:buFont typeface="+mj-lt"/>
              <a:buAutoNum type="arabicPeriod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Obtain complete water quality report</a:t>
            </a:r>
          </a:p>
          <a:p>
            <a:pPr marL="864854" lvl="1" indent="-432427">
              <a:buFont typeface="+mj-lt"/>
              <a:buAutoNum type="arabicPeriod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Determine max flow rate &amp; required loading (flux) rate</a:t>
            </a:r>
          </a:p>
          <a:p>
            <a:pPr marL="864854" lvl="1" indent="-432427">
              <a:buFont typeface="+mj-lt"/>
              <a:buAutoNum type="arabicPeriod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Backwash supply source</a:t>
            </a:r>
          </a:p>
          <a:p>
            <a:pPr marL="864854" lvl="1" indent="-432427">
              <a:buFont typeface="+mj-lt"/>
              <a:buAutoNum type="arabicPeriod"/>
              <a:defRPr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</a:rPr>
              <a:t>Redundancy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653143" y="4499075"/>
            <a:ext cx="8091714" cy="11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Thank you for your time and feel free to contact me in the future on this presentation and any other water treatment project questions.</a:t>
            </a: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564583" y="5512594"/>
            <a:ext cx="4256741" cy="82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mtClean="0">
                <a:solidFill>
                  <a:prstClr val="black"/>
                </a:solidFill>
              </a:rPr>
              <a:t>Breynolds@hungerfordterry.com</a:t>
            </a:r>
          </a:p>
          <a:p>
            <a:pPr algn="ctr"/>
            <a:r>
              <a:rPr lang="en-US" smtClean="0">
                <a:solidFill>
                  <a:prstClr val="black"/>
                </a:solidFill>
              </a:rPr>
              <a:t>Phone: 856-881-3200</a:t>
            </a:r>
          </a:p>
        </p:txBody>
      </p:sp>
    </p:spTree>
    <p:extLst>
      <p:ext uri="{BB962C8B-B14F-4D97-AF65-F5344CB8AC3E}">
        <p14:creationId xmlns:p14="http://schemas.microsoft.com/office/powerpoint/2010/main" val="6966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307975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17917-9EAB-4DC8-A3E9-EA617ADC95E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7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7941" y="108065"/>
            <a:ext cx="8927869" cy="9625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orbe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BAA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Main Water Plant -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AA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Oxidant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BAA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Selection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BAA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(Discolored Water and TTHMs)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94" y="1064997"/>
            <a:ext cx="4630279" cy="148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43810" y="1002242"/>
            <a:ext cx="260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EPA’s Approved Oxidants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39" y="2595495"/>
            <a:ext cx="7380534" cy="40339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765938" y="1002242"/>
            <a:ext cx="2750256" cy="1844033"/>
            <a:chOff x="765938" y="724331"/>
            <a:chExt cx="2734169" cy="1781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38" y="724331"/>
              <a:ext cx="2734169" cy="1528417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874004" y="1872548"/>
              <a:ext cx="2169621" cy="1911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" name="Line Callout 2 2"/>
            <p:cNvSpPr/>
            <p:nvPr/>
          </p:nvSpPr>
          <p:spPr>
            <a:xfrm>
              <a:off x="1405658" y="2188895"/>
              <a:ext cx="1454727" cy="316713"/>
            </a:xfrm>
            <a:prstGeom prst="borderCallout2">
              <a:avLst>
                <a:gd name="adj1" fmla="val 29249"/>
                <a:gd name="adj2" fmla="val 0"/>
                <a:gd name="adj3" fmla="val 18750"/>
                <a:gd name="adj4" fmla="val -16667"/>
                <a:gd name="adj5" fmla="val -42357"/>
                <a:gd name="adj6" fmla="val 12876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Filtration needed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603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2367567" cy="118268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FRWA Assistance with Filter </a:t>
            </a:r>
            <a:r>
              <a:rPr lang="en-US" sz="2800" dirty="0" smtClean="0"/>
              <a:t> </a:t>
            </a:r>
            <a:r>
              <a:rPr lang="en-US" sz="2800" b="1" dirty="0"/>
              <a:t>Selection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307975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6DFB2-52DB-435C-B75F-50F1D777C0E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7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182" y="235792"/>
            <a:ext cx="5432201" cy="6180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991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8406"/>
            <a:ext cx="9144001" cy="5217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 smtClean="0"/>
              <a:t>SRF Funds – </a:t>
            </a:r>
            <a:r>
              <a:rPr lang="en-US" sz="3000" b="1" dirty="0"/>
              <a:t>Greensand Filter Construction Loan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46DFB2-52DB-435C-B75F-50F1D777C0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8887" y="665018"/>
            <a:ext cx="8562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Loan Amount = $2,197,998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$2,154,900 = construction costs = </a:t>
            </a:r>
            <a:r>
              <a:rPr lang="en-US" dirty="0" smtClean="0">
                <a:solidFill>
                  <a:schemeClr val="bg1"/>
                </a:solidFill>
              </a:rPr>
              <a:t>Cost </a:t>
            </a:r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b="1" dirty="0">
                <a:solidFill>
                  <a:schemeClr val="bg1"/>
                </a:solidFill>
              </a:rPr>
              <a:t>0%</a:t>
            </a:r>
            <a:r>
              <a:rPr lang="en-US" dirty="0">
                <a:solidFill>
                  <a:schemeClr val="bg1"/>
                </a:solidFill>
              </a:rPr>
              <a:t> capitalized interest </a:t>
            </a:r>
          </a:p>
          <a:p>
            <a:pPr lvl="1"/>
            <a:r>
              <a:rPr lang="en-US" dirty="0"/>
              <a:t>	- </a:t>
            </a:r>
            <a:r>
              <a:rPr lang="en-US" dirty="0" smtClean="0"/>
              <a:t>discount </a:t>
            </a:r>
            <a:r>
              <a:rPr lang="en-US" dirty="0"/>
              <a:t>for Davis-Bacon Act wage </a:t>
            </a:r>
            <a:r>
              <a:rPr lang="en-US" dirty="0" smtClean="0"/>
              <a:t>requirements, </a:t>
            </a:r>
            <a:r>
              <a:rPr lang="en-US" dirty="0"/>
              <a:t>American Iron 	and Steel Requirement </a:t>
            </a:r>
            <a:r>
              <a:rPr lang="en-US" dirty="0" smtClean="0"/>
              <a:t>(AIS</a:t>
            </a:r>
            <a:r>
              <a:rPr lang="en-US" dirty="0"/>
              <a:t>), and asset management plan (AMP</a:t>
            </a:r>
            <a:r>
              <a:rPr lang="en-US" dirty="0" smtClean="0"/>
              <a:t>).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$43,098 = Loan Service Fee (2% of construction cost).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Semi-Annual </a:t>
            </a:r>
            <a:r>
              <a:rPr lang="en-US" b="1" dirty="0" smtClean="0">
                <a:solidFill>
                  <a:schemeClr val="bg1"/>
                </a:solidFill>
              </a:rPr>
              <a:t>Loan </a:t>
            </a:r>
            <a:r>
              <a:rPr lang="en-US" b="1" dirty="0">
                <a:solidFill>
                  <a:schemeClr val="bg1"/>
                </a:solidFill>
              </a:rPr>
              <a:t>Payment  for 20 years= $</a:t>
            </a:r>
            <a:r>
              <a:rPr lang="en-US" b="1" dirty="0" smtClean="0">
                <a:solidFill>
                  <a:schemeClr val="bg1"/>
                </a:solidFill>
              </a:rPr>
              <a:t>54,950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31" y="2709778"/>
            <a:ext cx="6612442" cy="3919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2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26608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Questions?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05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144" y="4414838"/>
            <a:ext cx="7772703" cy="766196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200" dirty="0"/>
              <a:t>Hungerford &amp; Terry, Inc.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5167" y="5363767"/>
            <a:ext cx="6129262" cy="1253133"/>
          </a:xfrm>
        </p:spPr>
        <p:txBody>
          <a:bodyPr/>
          <a:lstStyle/>
          <a:p>
            <a:pPr marR="0" algn="ctr" defTabSz="912901" eaLnBrk="1" hangingPunct="1">
              <a:lnSpc>
                <a:spcPct val="80000"/>
              </a:lnSpc>
            </a:pPr>
            <a:r>
              <a:rPr lang="en-US" sz="1500" b="1" i="1"/>
              <a:t>Manufacturers of</a:t>
            </a:r>
          </a:p>
          <a:p>
            <a:pPr marR="0" algn="ctr" defTabSz="912901" eaLnBrk="1" hangingPunct="1">
              <a:lnSpc>
                <a:spcPct val="80000"/>
              </a:lnSpc>
            </a:pPr>
            <a:r>
              <a:rPr lang="en-US" sz="2300" b="1" i="1"/>
              <a:t>Water Treatment Systems</a:t>
            </a:r>
          </a:p>
          <a:p>
            <a:pPr marR="0" algn="ctr" defTabSz="912901" eaLnBrk="1" hangingPunct="1">
              <a:lnSpc>
                <a:spcPct val="80000"/>
              </a:lnSpc>
            </a:pPr>
            <a:r>
              <a:rPr lang="en-US" sz="2300" b="1" i="1"/>
              <a:t>Since 1909</a:t>
            </a:r>
          </a:p>
          <a:p>
            <a:pPr marR="0" algn="ctr" defTabSz="912901" eaLnBrk="1" hangingPunct="1">
              <a:lnSpc>
                <a:spcPct val="80000"/>
              </a:lnSpc>
            </a:pPr>
            <a:endParaRPr lang="en-US" sz="2400"/>
          </a:p>
        </p:txBody>
      </p:sp>
      <p:pic>
        <p:nvPicPr>
          <p:cNvPr id="6148" name="Picture 12" descr="C:\H+T-red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23" y="5706072"/>
            <a:ext cx="1401535" cy="1068586"/>
          </a:xfrm>
          <a:prstGeom prst="rect">
            <a:avLst/>
          </a:prstGeom>
          <a:noFill/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591295" y="631032"/>
            <a:ext cx="5959898" cy="184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000">
                <a:solidFill>
                  <a:prstClr val="white"/>
                </a:solidFill>
              </a:rPr>
              <a:t>Design and Operation Considerations</a:t>
            </a:r>
          </a:p>
          <a:p>
            <a:pPr algn="ctr"/>
            <a:r>
              <a:rPr lang="en-US" sz="3000">
                <a:solidFill>
                  <a:prstClr val="white"/>
                </a:solidFill>
              </a:rPr>
              <a:t>For </a:t>
            </a:r>
          </a:p>
          <a:p>
            <a:pPr algn="ctr"/>
            <a:r>
              <a:rPr lang="en-US" sz="3000">
                <a:solidFill>
                  <a:prstClr val="white"/>
                </a:solidFill>
              </a:rPr>
              <a:t>Pressure Filtration Equipment</a:t>
            </a:r>
          </a:p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6150" name="TextBox 2"/>
          <p:cNvSpPr txBox="1">
            <a:spLocks noChangeArrowheads="1"/>
          </p:cNvSpPr>
          <p:nvPr/>
        </p:nvSpPr>
        <p:spPr bwMode="auto">
          <a:xfrm>
            <a:off x="2843895" y="2544961"/>
            <a:ext cx="3456214" cy="170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600">
                <a:solidFill>
                  <a:prstClr val="white"/>
                </a:solidFill>
              </a:rPr>
              <a:t>Presented </a:t>
            </a:r>
          </a:p>
          <a:p>
            <a:pPr algn="ctr"/>
            <a:r>
              <a:rPr lang="en-US" sz="2600">
                <a:solidFill>
                  <a:prstClr val="white"/>
                </a:solidFill>
              </a:rPr>
              <a:t>by</a:t>
            </a:r>
          </a:p>
          <a:p>
            <a:pPr algn="ctr"/>
            <a:r>
              <a:rPr lang="en-US" sz="2600">
                <a:solidFill>
                  <a:prstClr val="white"/>
                </a:solidFill>
              </a:rPr>
              <a:t>Brian Reynolds</a:t>
            </a:r>
          </a:p>
          <a:p>
            <a:pPr algn="ctr"/>
            <a:r>
              <a:rPr lang="en-US" sz="2600">
                <a:solidFill>
                  <a:prstClr val="white"/>
                </a:solidFill>
              </a:rPr>
              <a:t>National Sales Manager</a:t>
            </a:r>
          </a:p>
        </p:txBody>
      </p:sp>
    </p:spTree>
    <p:extLst>
      <p:ext uri="{BB962C8B-B14F-4D97-AF65-F5344CB8AC3E}">
        <p14:creationId xmlns:p14="http://schemas.microsoft.com/office/powerpoint/2010/main" val="19030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01017510">
  <a:themeElements>
    <a:clrScheme name="Black and White Pushpins Design Template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Black and White Pushpins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ck and White Pushpins Design Template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 and White Pushpins Design Template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 and White Pushpins Design Template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ck and White Pushpins Design Template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0B0BE93-E17B-494D-BC53-98B5B32873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plan presentation</Template>
  <TotalTime>35641</TotalTime>
  <Words>1920</Words>
  <Application>Microsoft Office PowerPoint</Application>
  <PresentationFormat>On-screen Show (4:3)</PresentationFormat>
  <Paragraphs>419</Paragraphs>
  <Slides>42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01017510</vt:lpstr>
      <vt:lpstr>Slice</vt:lpstr>
      <vt:lpstr>Flow</vt:lpstr>
      <vt:lpstr>Worksheet</vt:lpstr>
      <vt:lpstr>Orange City Public Works Department </vt:lpstr>
      <vt:lpstr>Water Quality Improvements – goals and Challenges</vt:lpstr>
      <vt:lpstr>Public perception Vs. Regulations</vt:lpstr>
      <vt:lpstr>Orange City Safe Drinking Water Act Compliance</vt:lpstr>
      <vt:lpstr>PowerPoint Presentation</vt:lpstr>
      <vt:lpstr>FRWA Assistance with Filter  Selection </vt:lpstr>
      <vt:lpstr>SRF Funds – Greensand Filter Construction Loan</vt:lpstr>
      <vt:lpstr>PowerPoint Presentation</vt:lpstr>
      <vt:lpstr>Hungerford &amp; Terry, Inc.</vt:lpstr>
      <vt:lpstr>Company Profile:</vt:lpstr>
      <vt:lpstr>Hungerford &amp; Terry Inc. “Over a Century of Water Treatment Experience”</vt:lpstr>
      <vt:lpstr>PowerPoint Presentation</vt:lpstr>
      <vt:lpstr>Data Collection</vt:lpstr>
      <vt:lpstr>Raw Water Source</vt:lpstr>
      <vt:lpstr>Flux Rate or Loading Rate of Filter </vt:lpstr>
      <vt:lpstr>System Design Flow</vt:lpstr>
      <vt:lpstr>System Design Flow</vt:lpstr>
      <vt:lpstr> System Design – Physical Considerations</vt:lpstr>
      <vt:lpstr> System Design – Physical Considerations</vt:lpstr>
      <vt:lpstr>System Design – Physical Considerations</vt:lpstr>
      <vt:lpstr>System Design – Physical Considerations</vt:lpstr>
      <vt:lpstr>System Design – Physical Considerations</vt:lpstr>
      <vt:lpstr>System Design – Physical Considerations</vt:lpstr>
      <vt:lpstr>Underdrain Components – Header / Laterals</vt:lpstr>
      <vt:lpstr>Underdrain Components </vt:lpstr>
      <vt:lpstr>Header Lateral Underdrain in Vertical Vessels</vt:lpstr>
      <vt:lpstr>Header Lateral Underdrain using Sand valves with Concrete Fill</vt:lpstr>
      <vt:lpstr>Curved False Bottom Failures</vt:lpstr>
      <vt:lpstr>PowerPoint Presentation</vt:lpstr>
      <vt:lpstr>Lining Vessels / Corrosion</vt:lpstr>
      <vt:lpstr>Backwash Tell Tale Sample Port</vt:lpstr>
      <vt:lpstr>Redundancy</vt:lpstr>
      <vt:lpstr> System Design – Backwash Mode</vt:lpstr>
      <vt:lpstr>System Design  – Backwash Mode</vt:lpstr>
      <vt:lpstr> System Design – Backwash</vt:lpstr>
      <vt:lpstr>Backwash Option - Air Scour </vt:lpstr>
      <vt:lpstr>Gravel Retaining Screen</vt:lpstr>
      <vt:lpstr>Backwash Reclaim P&amp;ID</vt:lpstr>
      <vt:lpstr>Typical Backwash Waste Collection Basin</vt:lpstr>
      <vt:lpstr>Typical Backwash Waste Collection Basin </vt:lpstr>
      <vt:lpstr>Dried Fe &amp; Mn Sludge – Collection Basin</vt:lpstr>
      <vt:lpstr>Closing Comments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City Public Works Department Management</dc:title>
  <dc:creator>alma</dc:creator>
  <cp:lastModifiedBy>breynolds</cp:lastModifiedBy>
  <cp:revision>381</cp:revision>
  <cp:lastPrinted>2021-02-24T15:48:12Z</cp:lastPrinted>
  <dcterms:created xsi:type="dcterms:W3CDTF">2017-02-06T23:32:56Z</dcterms:created>
  <dcterms:modified xsi:type="dcterms:W3CDTF">2021-07-20T19:08:27Z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TC010175101033</vt:lpwstr>
  </property>
</Properties>
</file>