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78" r:id="rId3"/>
    <p:sldId id="277" r:id="rId4"/>
    <p:sldId id="281" r:id="rId5"/>
    <p:sldId id="283" r:id="rId6"/>
    <p:sldId id="294" r:id="rId7"/>
    <p:sldId id="284" r:id="rId8"/>
    <p:sldId id="307" r:id="rId9"/>
    <p:sldId id="342" r:id="rId10"/>
    <p:sldId id="348" r:id="rId11"/>
    <p:sldId id="349" r:id="rId12"/>
    <p:sldId id="350" r:id="rId13"/>
    <p:sldId id="353" r:id="rId14"/>
    <p:sldId id="356" r:id="rId15"/>
    <p:sldId id="351" r:id="rId16"/>
    <p:sldId id="352" r:id="rId17"/>
    <p:sldId id="303" r:id="rId18"/>
    <p:sldId id="269" r:id="rId19"/>
    <p:sldId id="275" r:id="rId20"/>
    <p:sldId id="276" r:id="rId21"/>
    <p:sldId id="324" r:id="rId22"/>
    <p:sldId id="331" r:id="rId23"/>
    <p:sldId id="325" r:id="rId24"/>
    <p:sldId id="326" r:id="rId25"/>
    <p:sldId id="328" r:id="rId26"/>
    <p:sldId id="329" r:id="rId27"/>
    <p:sldId id="330" r:id="rId28"/>
    <p:sldId id="332" r:id="rId29"/>
    <p:sldId id="287" r:id="rId30"/>
    <p:sldId id="340" r:id="rId31"/>
    <p:sldId id="299" r:id="rId32"/>
    <p:sldId id="335" r:id="rId33"/>
    <p:sldId id="355" r:id="rId34"/>
    <p:sldId id="337" r:id="rId35"/>
    <p:sldId id="367" r:id="rId36"/>
    <p:sldId id="341" r:id="rId37"/>
    <p:sldId id="289" r:id="rId38"/>
    <p:sldId id="290" r:id="rId39"/>
    <p:sldId id="298" r:id="rId40"/>
    <p:sldId id="280" r:id="rId41"/>
    <p:sldId id="291" r:id="rId42"/>
    <p:sldId id="292" r:id="rId43"/>
    <p:sldId id="295" r:id="rId44"/>
    <p:sldId id="293" r:id="rId45"/>
    <p:sldId id="354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F6C"/>
    <a:srgbClr val="E9ECF4"/>
    <a:srgbClr val="53B64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94660"/>
  </p:normalViewPr>
  <p:slideViewPr>
    <p:cSldViewPr>
      <p:cViewPr varScale="1">
        <p:scale>
          <a:sx n="55" d="100"/>
          <a:sy n="55" d="100"/>
        </p:scale>
        <p:origin x="1195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500F8-AFDD-4F4A-AEB9-C53C7DB22D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34B2D-52E3-40A5-8D61-32CF6C1ED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E33BE-6084-4731-AB23-5C4CCC9878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F2CF0-4C38-40C5-9040-1B5ADE1467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E836D-A127-44CE-AD6D-C385BD25A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9E1E9-9AA3-4FE8-95BB-A82A67A805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46FE5-830E-4363-8C65-641E9AA674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8FE9D-F198-491E-A8F3-FC02862981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86B03-5C80-4B92-82C1-17521190F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887C8-459B-40BD-A72E-7517B4F5D3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9C4E2-DCBC-4D04-AB21-5D4C7C5797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2C2A22-8880-4F54-A7F2-D78D9E5C3B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arysandersonline.com/days-of-exposure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Improving Revenue Collections</a:t>
            </a:r>
          </a:p>
          <a:p>
            <a:pPr algn="ctr"/>
            <a:r>
              <a:rPr lang="en-US" sz="44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for Utilities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0" y="4911804"/>
            <a:ext cx="914399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n-US" sz="1800" dirty="0">
              <a:solidFill>
                <a:srgbClr val="53B648"/>
              </a:solidFill>
              <a:latin typeface="Avenir Next Medium" panose="020B0603020202020204" pitchFamily="34" charset="0"/>
            </a:endParaRPr>
          </a:p>
          <a:p>
            <a:pPr algn="ctr"/>
            <a:r>
              <a:rPr lang="en-US" sz="1800" dirty="0">
                <a:solidFill>
                  <a:srgbClr val="53B648"/>
                </a:solidFill>
                <a:latin typeface="Avenir Next Medium" panose="020B0603020202020204" pitchFamily="34" charset="0"/>
              </a:rPr>
              <a:t>Presented by</a:t>
            </a:r>
          </a:p>
          <a:p>
            <a:pPr algn="ctr"/>
            <a:r>
              <a:rPr lang="en-US" sz="2400" dirty="0">
                <a:solidFill>
                  <a:srgbClr val="53B648"/>
                </a:solidFill>
                <a:latin typeface="Avenir Next Medium" panose="020B0603020202020204" pitchFamily="34" charset="0"/>
              </a:rPr>
              <a:t>Gary Sanders</a:t>
            </a:r>
          </a:p>
          <a:p>
            <a:pPr algn="ctr"/>
            <a:r>
              <a:rPr lang="en-US" sz="2400">
                <a:solidFill>
                  <a:srgbClr val="53B648"/>
                </a:solidFill>
                <a:latin typeface="Avenir Next Medium" panose="020B0603020202020204" pitchFamily="34" charset="0"/>
              </a:rPr>
              <a:t>August 10, </a:t>
            </a:r>
            <a:r>
              <a:rPr lang="en-US" sz="2400" dirty="0">
                <a:solidFill>
                  <a:srgbClr val="53B648"/>
                </a:solidFill>
                <a:latin typeface="Avenir Next Medium" panose="020B0603020202020204" pitchFamily="34" charset="0"/>
              </a:rPr>
              <a:t>2021</a:t>
            </a:r>
          </a:p>
        </p:txBody>
      </p:sp>
      <p:pic>
        <p:nvPicPr>
          <p:cNvPr id="10" name="Picture 9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E766503F-F252-4F53-A22A-EA0224EFC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137077D-7F19-4C73-8EFD-7BFF4DF384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48" y="2172950"/>
            <a:ext cx="2705101" cy="27051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-152400" y="90488"/>
            <a:ext cx="944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Late Fee–Flat Amount or Percentage?</a:t>
            </a:r>
          </a:p>
        </p:txBody>
      </p:sp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B0302EC3-A489-41AD-A800-C306E9AD3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329F1BA-D8D7-46E6-92D5-15F94604B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1216152"/>
            <a:ext cx="7737230" cy="4571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9048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Late Fee Percentages</a:t>
            </a:r>
          </a:p>
        </p:txBody>
      </p:sp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75C7C26F-0D51-418F-843E-7E2629D0D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CB3E52-6B56-422A-BFC5-692C640A3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1216152"/>
            <a:ext cx="7737230" cy="45719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9048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Late Fee Flat Amounts</a:t>
            </a:r>
          </a:p>
        </p:txBody>
      </p:sp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8AD3D131-2B5A-46C6-8C4E-D83E7ED66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5DA43E-324F-447B-981E-868A78EE6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1216152"/>
            <a:ext cx="7737230" cy="45719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9048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Late Fee Percentage with Minimum</a:t>
            </a:r>
          </a:p>
        </p:txBody>
      </p:sp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3A1FA570-525C-4137-ACC7-2328BF3FC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529093-6E7C-493A-9BA7-8F49DF06E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1216152"/>
            <a:ext cx="7737230" cy="45719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9048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Late Fee Amount plus Percentage</a:t>
            </a:r>
          </a:p>
        </p:txBody>
      </p:sp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3A1FA570-525C-4137-ACC7-2328BF3FC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DF97F9-2D5C-42F5-AF10-D17EB058E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1216152"/>
            <a:ext cx="7737230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21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9048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Cut-Off or Reconnect Fees</a:t>
            </a:r>
          </a:p>
        </p:txBody>
      </p:sp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3C7C79C2-C07D-466F-B0E2-3663920E5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D534B2-DFE4-4A03-9FAC-3085AA585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1216152"/>
            <a:ext cx="7737230" cy="45719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0" y="9048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Cut-Off Fee Charged to All Accounts?</a:t>
            </a:r>
          </a:p>
        </p:txBody>
      </p:sp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4551C38D-0356-476E-B74D-B9A885073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509426B-9024-4095-BA1C-0BEAA5A15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1216152"/>
            <a:ext cx="7737230" cy="45719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Delinquent Process (continued)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457200" y="1752600"/>
            <a:ext cx="815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Does cut-off for non-payment happen in a timely fashion?  Consider the following scenarios…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latin typeface="Tahoma" pitchFamily="34" charset="0"/>
            </a:endParaRPr>
          </a:p>
        </p:txBody>
      </p:sp>
      <p:pic>
        <p:nvPicPr>
          <p:cNvPr id="6" name="Picture 5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511E776F-DE24-45A2-8811-7E47E3C6C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08" name="Text Box 112"/>
          <p:cNvSpPr txBox="1">
            <a:spLocks noChangeArrowheads="1"/>
          </p:cNvSpPr>
          <p:nvPr/>
        </p:nvSpPr>
        <p:spPr bwMode="auto">
          <a:xfrm>
            <a:off x="914400" y="304800"/>
            <a:ext cx="7331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Scenario One</a:t>
            </a:r>
          </a:p>
        </p:txBody>
      </p:sp>
      <p:graphicFrame>
        <p:nvGraphicFramePr>
          <p:cNvPr id="29892" name="Group 196"/>
          <p:cNvGraphicFramePr>
            <a:graphicFrameLocks noGrp="1"/>
          </p:cNvGraphicFramePr>
          <p:nvPr/>
        </p:nvGraphicFramePr>
        <p:xfrm>
          <a:off x="762000" y="4267200"/>
          <a:ext cx="2895600" cy="2011680"/>
        </p:xfrm>
        <a:graphic>
          <a:graphicData uri="http://schemas.openxmlformats.org/drawingml/2006/table">
            <a:tbl>
              <a:tblPr/>
              <a:tblGrid>
                <a:gridCol w="2143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Read Meters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25th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Mail Bills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30th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Due Date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15th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Delinquent Date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20th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Cut-off Date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25th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Days of Exposure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9891" name="Picture 195" descr="Delinquent Exposure 60 day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7696200" cy="2959100"/>
          </a:xfrm>
          <a:prstGeom prst="rect">
            <a:avLst/>
          </a:prstGeom>
          <a:noFill/>
        </p:spPr>
      </p:pic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B4EDB2CE-AFC6-4764-8345-D8DF1DA95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7331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Scenario Two</a:t>
            </a:r>
          </a:p>
        </p:txBody>
      </p:sp>
      <p:graphicFrame>
        <p:nvGraphicFramePr>
          <p:cNvPr id="40964" name="Group 4"/>
          <p:cNvGraphicFramePr>
            <a:graphicFrameLocks noGrp="1"/>
          </p:cNvGraphicFramePr>
          <p:nvPr/>
        </p:nvGraphicFramePr>
        <p:xfrm>
          <a:off x="762000" y="4267200"/>
          <a:ext cx="2895600" cy="2011680"/>
        </p:xfrm>
        <a:graphic>
          <a:graphicData uri="http://schemas.openxmlformats.org/drawingml/2006/table">
            <a:tbl>
              <a:tblPr/>
              <a:tblGrid>
                <a:gridCol w="2143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Read Meters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25th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Mail Bills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30th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Due Date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25th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Delinquent Date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30th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Cut-off Date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10th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Days of Exposure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40989" name="Picture 29" descr="Delinquent Exposure 75 day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11238"/>
            <a:ext cx="7772400" cy="3027362"/>
          </a:xfrm>
          <a:prstGeom prst="rect">
            <a:avLst/>
          </a:prstGeom>
          <a:noFill/>
        </p:spPr>
      </p:pic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033342CA-6E50-46B2-A006-DC542F268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Presenter Background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85800" y="1905000"/>
            <a:ext cx="8153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Gary Sanders</a:t>
            </a:r>
          </a:p>
          <a:p>
            <a:pPr marL="800100" lvl="1" indent="-342900">
              <a:spcBef>
                <a:spcPct val="20000"/>
              </a:spcBef>
              <a:buSzPct val="80000"/>
              <a:buBlip>
                <a:blip r:embed="rId2"/>
              </a:buBlip>
            </a:pPr>
            <a:r>
              <a:rPr lang="en-US" sz="2400" dirty="0">
                <a:latin typeface="Avenir Next Medium" panose="020B0603020202020204" pitchFamily="34" charset="0"/>
              </a:rPr>
              <a:t>Senior Consultant at Edmunds </a:t>
            </a:r>
            <a:r>
              <a:rPr lang="en-US" sz="2400" dirty="0" err="1">
                <a:latin typeface="Avenir Next Medium" panose="020B0603020202020204" pitchFamily="34" charset="0"/>
              </a:rPr>
              <a:t>GovTech</a:t>
            </a:r>
            <a:endParaRPr lang="en-US" sz="2400" dirty="0">
              <a:latin typeface="Avenir Next Medium" panose="020B0603020202020204" pitchFamily="34" charset="0"/>
            </a:endParaRPr>
          </a:p>
          <a:p>
            <a:pPr marL="800100" lvl="1" indent="-342900">
              <a:spcBef>
                <a:spcPct val="20000"/>
              </a:spcBef>
              <a:buSzPct val="80000"/>
              <a:buBlip>
                <a:blip r:embed="rId2"/>
              </a:buBlip>
            </a:pPr>
            <a:r>
              <a:rPr lang="en-US" sz="2400" dirty="0">
                <a:latin typeface="Avenir Next Medium" panose="020B0603020202020204" pitchFamily="34" charset="0"/>
              </a:rPr>
              <a:t>Worked with local government software since 1979</a:t>
            </a:r>
          </a:p>
          <a:p>
            <a:pPr marL="800100" lvl="1" indent="-342900">
              <a:spcBef>
                <a:spcPct val="20000"/>
              </a:spcBef>
              <a:buSzPct val="80000"/>
              <a:buBlip>
                <a:blip r:embed="rId2"/>
              </a:buBlip>
            </a:pPr>
            <a:r>
              <a:rPr lang="en-US" sz="2400" dirty="0">
                <a:latin typeface="Avenir Next Medium" panose="020B0603020202020204" pitchFamily="34" charset="0"/>
              </a:rPr>
              <a:t>Founding partner of Logics in 1983, acquired by Edmunds </a:t>
            </a:r>
            <a:r>
              <a:rPr lang="en-US" sz="2400" dirty="0" err="1">
                <a:latin typeface="Avenir Next Medium" panose="020B0603020202020204" pitchFamily="34" charset="0"/>
              </a:rPr>
              <a:t>GovTech</a:t>
            </a:r>
            <a:r>
              <a:rPr lang="en-US" sz="2400" dirty="0">
                <a:latin typeface="Avenir Next Medium" panose="020B0603020202020204" pitchFamily="34" charset="0"/>
              </a:rPr>
              <a:t> in 2019</a:t>
            </a:r>
          </a:p>
          <a:p>
            <a:pPr marL="800100" lvl="1" indent="-342900">
              <a:spcBef>
                <a:spcPct val="20000"/>
              </a:spcBef>
              <a:buSzPct val="80000"/>
              <a:buBlip>
                <a:blip r:embed="rId2"/>
              </a:buBlip>
            </a:pPr>
            <a:r>
              <a:rPr lang="en-US" sz="2400" dirty="0">
                <a:latin typeface="Avenir Next Medium" panose="020B0603020202020204" pitchFamily="34" charset="0"/>
              </a:rPr>
              <a:t>Worked with over 200 utilities</a:t>
            </a:r>
          </a:p>
          <a:p>
            <a:pPr marL="800100" lvl="1" indent="-342900">
              <a:spcBef>
                <a:spcPct val="20000"/>
              </a:spcBef>
              <a:buSzPct val="80000"/>
              <a:buBlip>
                <a:blip r:embed="rId2"/>
              </a:buBlip>
            </a:pPr>
            <a:r>
              <a:rPr lang="en-US" sz="2400" dirty="0">
                <a:latin typeface="Avenir Next Medium" panose="020B0603020202020204" pitchFamily="34" charset="0"/>
              </a:rPr>
              <a:t>Publish a blog and bi-weekly e-mail newsletter – edmundsgovtech.com/blog</a:t>
            </a:r>
          </a:p>
        </p:txBody>
      </p:sp>
      <p:pic>
        <p:nvPicPr>
          <p:cNvPr id="6" name="Picture 5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4B302382-F2D9-4B63-BB96-E57C626AE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7331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Scenario Three</a:t>
            </a:r>
          </a:p>
        </p:txBody>
      </p:sp>
      <p:graphicFrame>
        <p:nvGraphicFramePr>
          <p:cNvPr id="41988" name="Group 4"/>
          <p:cNvGraphicFramePr>
            <a:graphicFrameLocks noGrp="1"/>
          </p:cNvGraphicFramePr>
          <p:nvPr/>
        </p:nvGraphicFramePr>
        <p:xfrm>
          <a:off x="762000" y="4267200"/>
          <a:ext cx="2895600" cy="2011680"/>
        </p:xfrm>
        <a:graphic>
          <a:graphicData uri="http://schemas.openxmlformats.org/drawingml/2006/table">
            <a:tbl>
              <a:tblPr/>
              <a:tblGrid>
                <a:gridCol w="2143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Read Meters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10th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Mail Bills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30th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Due Date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25th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Delinquent Date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30th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Cut-off Date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10th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Days of Exposure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42011" name="Picture 27" descr="Delinquent Exposure 90 day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7848600" cy="3030538"/>
          </a:xfrm>
          <a:prstGeom prst="rect">
            <a:avLst/>
          </a:prstGeom>
          <a:noFill/>
        </p:spPr>
      </p:pic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65A4FE7C-B3EC-4683-AC96-2124E234D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7331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Days of Exposure Worksheet</a:t>
            </a:r>
          </a:p>
        </p:txBody>
      </p: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D488537C-4F98-4580-8931-D794AE300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8E30648D-D1AD-48F8-994C-54122C85B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815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Blip>
                <a:blip r:embed="rId3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Please refer to the worksheet you downloaded or you can complete this online at </a:t>
            </a:r>
            <a:r>
              <a:rPr lang="en-US" sz="2400" dirty="0">
                <a:hlinkClick r:id="rId4"/>
              </a:rPr>
              <a:t>https://garysandersonline.com/days-of-exposure/</a:t>
            </a:r>
            <a:endParaRPr lang="en-US" sz="2800" dirty="0">
              <a:latin typeface="Avenir Next Medium" panose="020B0603020202020204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dirty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7331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Days of Exposure Worksheet</a:t>
            </a:r>
          </a:p>
        </p:txBody>
      </p:sp>
      <p:pic>
        <p:nvPicPr>
          <p:cNvPr id="110614" name="Picture 22" descr="Days of Exposure Example Readin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85838"/>
            <a:ext cx="8162925" cy="2998787"/>
          </a:xfrm>
          <a:prstGeom prst="rect">
            <a:avLst/>
          </a:prstGeom>
          <a:noFill/>
        </p:spPr>
      </p:pic>
      <p:graphicFrame>
        <p:nvGraphicFramePr>
          <p:cNvPr id="110664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795530"/>
              </p:ext>
            </p:extLst>
          </p:nvPr>
        </p:nvGraphicFramePr>
        <p:xfrm>
          <a:off x="812800" y="4178300"/>
          <a:ext cx="6210300" cy="317500"/>
        </p:xfrm>
        <a:graphic>
          <a:graphicData uri="http://schemas.openxmlformats.org/drawingml/2006/table">
            <a:tbl>
              <a:tblPr/>
              <a:tblGrid>
                <a:gridCol w="469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4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How many days between meter readings?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AA6AF87C-7EDE-40A8-8517-83ADD0539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7331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Days of Exposure Worksheet</a:t>
            </a:r>
          </a:p>
        </p:txBody>
      </p:sp>
      <p:pic>
        <p:nvPicPr>
          <p:cNvPr id="104471" name="Picture 23" descr="Days of Exposure Example Mail Bil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85838"/>
            <a:ext cx="8162925" cy="2998787"/>
          </a:xfrm>
          <a:prstGeom prst="rect">
            <a:avLst/>
          </a:prstGeom>
          <a:noFill/>
        </p:spPr>
      </p:pic>
      <p:graphicFrame>
        <p:nvGraphicFramePr>
          <p:cNvPr id="104632" name="Group 1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105138"/>
              </p:ext>
            </p:extLst>
          </p:nvPr>
        </p:nvGraphicFramePr>
        <p:xfrm>
          <a:off x="812800" y="4178300"/>
          <a:ext cx="6210300" cy="635000"/>
        </p:xfrm>
        <a:graphic>
          <a:graphicData uri="http://schemas.openxmlformats.org/drawingml/2006/table">
            <a:tbl>
              <a:tblPr/>
              <a:tblGrid>
                <a:gridCol w="469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4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How many days between meter readings?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How many days after reading meters is your billing date?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68C01E8D-D483-46C1-A74A-C74DA5E92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7331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Days of Exposure Worksheet</a:t>
            </a:r>
          </a:p>
        </p:txBody>
      </p:sp>
      <p:pic>
        <p:nvPicPr>
          <p:cNvPr id="105495" name="Picture 23" descr="Days of Exposure Example Due D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85838"/>
            <a:ext cx="8162925" cy="2998787"/>
          </a:xfrm>
          <a:prstGeom prst="rect">
            <a:avLst/>
          </a:prstGeom>
          <a:noFill/>
        </p:spPr>
      </p:pic>
      <p:graphicFrame>
        <p:nvGraphicFramePr>
          <p:cNvPr id="105522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75065"/>
              </p:ext>
            </p:extLst>
          </p:nvPr>
        </p:nvGraphicFramePr>
        <p:xfrm>
          <a:off x="812800" y="4178300"/>
          <a:ext cx="6210300" cy="952500"/>
        </p:xfrm>
        <a:graphic>
          <a:graphicData uri="http://schemas.openxmlformats.org/drawingml/2006/table">
            <a:tbl>
              <a:tblPr/>
              <a:tblGrid>
                <a:gridCol w="469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4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How many days between meter readings?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How many days after reading meters is your billing date?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How many days after the billing date are bills due?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7684905F-AF5F-47F9-888B-FE3EBFAEE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7331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Days of Exposure Worksheet</a:t>
            </a:r>
          </a:p>
        </p:txBody>
      </p:sp>
      <p:pic>
        <p:nvPicPr>
          <p:cNvPr id="107544" name="Picture 24" descr="Days of Exposure Example Late F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85838"/>
            <a:ext cx="8162925" cy="2998787"/>
          </a:xfrm>
          <a:prstGeom prst="rect">
            <a:avLst/>
          </a:prstGeom>
          <a:noFill/>
        </p:spPr>
      </p:pic>
      <p:graphicFrame>
        <p:nvGraphicFramePr>
          <p:cNvPr id="107571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971354"/>
              </p:ext>
            </p:extLst>
          </p:nvPr>
        </p:nvGraphicFramePr>
        <p:xfrm>
          <a:off x="812800" y="4178300"/>
          <a:ext cx="6210300" cy="1270000"/>
        </p:xfrm>
        <a:graphic>
          <a:graphicData uri="http://schemas.openxmlformats.org/drawingml/2006/table">
            <a:tbl>
              <a:tblPr/>
              <a:tblGrid>
                <a:gridCol w="469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4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How many days between meter readings?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How many days after reading meters is your billing date?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How many days after the billing date are bills due?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How many days after the due date do you charge a late fee?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268EE50E-2A97-47BF-AF3C-888657F1A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7331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Days of Exposure Worksheet</a:t>
            </a:r>
          </a:p>
        </p:txBody>
      </p:sp>
      <p:pic>
        <p:nvPicPr>
          <p:cNvPr id="108568" name="Picture 24" descr="Days of Exposure Example Final Not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85838"/>
            <a:ext cx="8162925" cy="2998787"/>
          </a:xfrm>
          <a:prstGeom prst="rect">
            <a:avLst/>
          </a:prstGeom>
          <a:noFill/>
        </p:spPr>
      </p:pic>
      <p:graphicFrame>
        <p:nvGraphicFramePr>
          <p:cNvPr id="108595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864692"/>
              </p:ext>
            </p:extLst>
          </p:nvPr>
        </p:nvGraphicFramePr>
        <p:xfrm>
          <a:off x="812800" y="4178300"/>
          <a:ext cx="6210300" cy="1587500"/>
        </p:xfrm>
        <a:graphic>
          <a:graphicData uri="http://schemas.openxmlformats.org/drawingml/2006/table">
            <a:tbl>
              <a:tblPr/>
              <a:tblGrid>
                <a:gridCol w="469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4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How many days between meter readings?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How many days after reading meters is your billing date?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How many days after the billing date are bills due?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How many days after the due date do you charge a late fee?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How many days after the late fee do you issue a final notice?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AE9E72E5-7F50-405A-AC2F-0874BA96C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7331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Days of Exposure Worksheet</a:t>
            </a:r>
          </a:p>
        </p:txBody>
      </p:sp>
      <p:pic>
        <p:nvPicPr>
          <p:cNvPr id="109592" name="Picture 24" descr="Days of Exposure Example Cut-Off D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85838"/>
            <a:ext cx="8162925" cy="2998787"/>
          </a:xfrm>
          <a:prstGeom prst="rect">
            <a:avLst/>
          </a:prstGeom>
          <a:noFill/>
        </p:spPr>
      </p:pic>
      <p:graphicFrame>
        <p:nvGraphicFramePr>
          <p:cNvPr id="109619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746924"/>
              </p:ext>
            </p:extLst>
          </p:nvPr>
        </p:nvGraphicFramePr>
        <p:xfrm>
          <a:off x="812800" y="4178300"/>
          <a:ext cx="6210300" cy="1905000"/>
        </p:xfrm>
        <a:graphic>
          <a:graphicData uri="http://schemas.openxmlformats.org/drawingml/2006/table">
            <a:tbl>
              <a:tblPr/>
              <a:tblGrid>
                <a:gridCol w="469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4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How many days between meter readings?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How many days after reading meters is your billing date?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How many days after the billing date are bills due?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How many days after the due date do you charge a late fee?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How many days after the late fee do you issue a final notice?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How many days after the final notice do you cut off for non-payment?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79091825-3B70-4534-B3A7-A41D85F9E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7331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Days of Exposure Worksheet</a:t>
            </a:r>
          </a:p>
        </p:txBody>
      </p:sp>
      <p:pic>
        <p:nvPicPr>
          <p:cNvPr id="111620" name="Picture 4" descr="Days of Exposure Example Cut-Off D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85838"/>
            <a:ext cx="8162925" cy="2998787"/>
          </a:xfrm>
          <a:prstGeom prst="rect">
            <a:avLst/>
          </a:prstGeom>
          <a:noFill/>
        </p:spPr>
      </p:pic>
      <p:graphicFrame>
        <p:nvGraphicFramePr>
          <p:cNvPr id="11162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844602"/>
              </p:ext>
            </p:extLst>
          </p:nvPr>
        </p:nvGraphicFramePr>
        <p:xfrm>
          <a:off x="812800" y="4178300"/>
          <a:ext cx="6210300" cy="2222500"/>
        </p:xfrm>
        <a:graphic>
          <a:graphicData uri="http://schemas.openxmlformats.org/drawingml/2006/table">
            <a:tbl>
              <a:tblPr/>
              <a:tblGrid>
                <a:gridCol w="469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4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How many days between meter readings?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How many days after reading meters is your billing date?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How many days after the billing date are bills due?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How many days after the due date do you charge a late fee?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How many days after the late fee do you issue a final notice?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How many days after the final notice do you cut off for non-payment?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Days of Exposure (A+B+C+D+E+F)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262DC5A2-DB4D-4921-BD57-FB19D8A53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Security Deposits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457200" y="14478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Is your minimum deposit amount equal to at least two month’s (best case) average bill?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endParaRPr lang="en-US" sz="2800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en-US" sz="2800" dirty="0">
              <a:latin typeface="Tahoma" pitchFamily="34" charset="0"/>
            </a:endParaRPr>
          </a:p>
        </p:txBody>
      </p: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44ECF9BC-4805-4EA2-921E-81525CD2D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Company Background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57200" y="1752600"/>
            <a:ext cx="838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Blip>
                <a:blip r:embed="rId2"/>
              </a:buBlip>
              <a:tabLst>
                <a:tab pos="798513" algn="l"/>
              </a:tabLst>
            </a:pPr>
            <a:r>
              <a:rPr lang="en-US" sz="2800" dirty="0">
                <a:latin typeface="Avenir Next Medium" panose="020B0603020202020204" pitchFamily="34" charset="0"/>
              </a:rPr>
              <a:t>Local Government and Utility Solution Provider</a:t>
            </a:r>
          </a:p>
          <a:p>
            <a:pPr marL="800100" lvl="1" indent="-342900">
              <a:spcBef>
                <a:spcPct val="20000"/>
              </a:spcBef>
              <a:buSzPct val="80000"/>
              <a:buBlip>
                <a:blip r:embed="rId2"/>
              </a:buBlip>
              <a:tabLst>
                <a:tab pos="798513" algn="l"/>
              </a:tabLst>
            </a:pPr>
            <a:r>
              <a:rPr lang="en-US" sz="2400" dirty="0">
                <a:latin typeface="Avenir Next Medium" panose="020B0603020202020204" pitchFamily="34" charset="0"/>
              </a:rPr>
              <a:t>Consulting</a:t>
            </a:r>
          </a:p>
          <a:p>
            <a:pPr marL="800100" lvl="1" indent="-342900">
              <a:spcBef>
                <a:spcPct val="20000"/>
              </a:spcBef>
              <a:buSzPct val="80000"/>
              <a:buBlip>
                <a:blip r:embed="rId2"/>
              </a:buBlip>
              <a:tabLst>
                <a:tab pos="798513" algn="l"/>
              </a:tabLst>
            </a:pPr>
            <a:r>
              <a:rPr lang="en-US" sz="2400" dirty="0">
                <a:latin typeface="Avenir Next Medium" panose="020B0603020202020204" pitchFamily="34" charset="0"/>
              </a:rPr>
              <a:t>Software</a:t>
            </a:r>
          </a:p>
          <a:p>
            <a:pPr marL="800100" lvl="1" indent="-342900">
              <a:spcBef>
                <a:spcPct val="20000"/>
              </a:spcBef>
              <a:buSzPct val="80000"/>
              <a:buBlip>
                <a:blip r:embed="rId2"/>
              </a:buBlip>
              <a:tabLst>
                <a:tab pos="798513" algn="l"/>
              </a:tabLst>
            </a:pPr>
            <a:r>
              <a:rPr lang="en-US" sz="2400" dirty="0">
                <a:latin typeface="Avenir Next Medium" panose="020B0603020202020204" pitchFamily="34" charset="0"/>
              </a:rPr>
              <a:t>Training</a:t>
            </a:r>
          </a:p>
          <a:p>
            <a:pPr marL="800100" lvl="1" indent="-342900">
              <a:spcBef>
                <a:spcPct val="20000"/>
              </a:spcBef>
              <a:buSzPct val="80000"/>
              <a:buBlip>
                <a:blip r:embed="rId2"/>
              </a:buBlip>
              <a:tabLst>
                <a:tab pos="798513" algn="l"/>
              </a:tabLst>
            </a:pPr>
            <a:r>
              <a:rPr lang="en-US" sz="2400" dirty="0">
                <a:latin typeface="Avenir Next Medium" panose="020B0603020202020204" pitchFamily="34" charset="0"/>
              </a:rPr>
              <a:t>Implementation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  <a:tabLst>
                <a:tab pos="798513" algn="l"/>
              </a:tabLst>
            </a:pPr>
            <a:r>
              <a:rPr lang="en-US" sz="2800" dirty="0">
                <a:latin typeface="Avenir Next Medium" panose="020B0603020202020204" pitchFamily="34" charset="0"/>
              </a:rPr>
              <a:t>Home Office in Northfield, New Jersey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  <a:tabLst>
                <a:tab pos="798513" algn="l"/>
              </a:tabLst>
            </a:pPr>
            <a:r>
              <a:rPr lang="en-US" sz="2800" dirty="0">
                <a:latin typeface="Avenir Next Medium" panose="020B0603020202020204" pitchFamily="34" charset="0"/>
              </a:rPr>
              <a:t>Logics based in Raleigh, North Carolina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  <a:tabLst>
                <a:tab pos="798513" algn="l"/>
              </a:tabLst>
            </a:pPr>
            <a:r>
              <a:rPr lang="en-US" sz="2800" dirty="0">
                <a:latin typeface="Avenir Next Medium" panose="020B0603020202020204" pitchFamily="34" charset="0"/>
              </a:rPr>
              <a:t>In business since 1972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  <a:tabLst>
                <a:tab pos="798513" algn="l"/>
              </a:tabLst>
            </a:pPr>
            <a:r>
              <a:rPr lang="en-US" sz="2800" dirty="0">
                <a:latin typeface="Avenir Next Medium" panose="020B0603020202020204" pitchFamily="34" charset="0"/>
              </a:rPr>
              <a:t>Over 1,900 customers in 26 states</a:t>
            </a:r>
          </a:p>
          <a:p>
            <a:pPr marL="342900" indent="-342900">
              <a:spcBef>
                <a:spcPct val="20000"/>
              </a:spcBef>
              <a:tabLst>
                <a:tab pos="798513" algn="l"/>
              </a:tabLst>
            </a:pPr>
            <a:endParaRPr lang="en-US" sz="2800" dirty="0">
              <a:latin typeface="Tahoma" pitchFamily="34" charset="0"/>
            </a:endParaRPr>
          </a:p>
        </p:txBody>
      </p:sp>
      <p:pic>
        <p:nvPicPr>
          <p:cNvPr id="6" name="Picture 5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D45A05B6-AB8D-453B-AA04-0AB249DB1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Security Deposits</a:t>
            </a: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457200" y="14478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Is your minimum deposit amount equal to at least two month’s (best case) average bill?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en-US" sz="2800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en-US" sz="2800" dirty="0">
              <a:latin typeface="Tahoma" pitchFamily="34" charset="0"/>
            </a:endParaRPr>
          </a:p>
        </p:txBody>
      </p:sp>
      <p:graphicFrame>
        <p:nvGraphicFramePr>
          <p:cNvPr id="12083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801415"/>
              </p:ext>
            </p:extLst>
          </p:nvPr>
        </p:nvGraphicFramePr>
        <p:xfrm>
          <a:off x="1219200" y="2962275"/>
          <a:ext cx="6610350" cy="2377440"/>
        </p:xfrm>
        <a:graphic>
          <a:graphicData uri="http://schemas.openxmlformats.org/drawingml/2006/table">
            <a:tbl>
              <a:tblPr/>
              <a:tblGrid>
                <a:gridCol w="469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40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Months of Exposure (G/A)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  <a:cs typeface="Arial" charset="0"/>
                        </a:rPr>
                        <a:t>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Medium" panose="020B0603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How much is your average security deposit?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  <a:cs typeface="Arial" charset="0"/>
                        </a:rPr>
                        <a:t>J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Medium" panose="020B0603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How much is your average residential utility bill?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  <a:cs typeface="Arial" charset="0"/>
                        </a:rPr>
                        <a:t>K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Medium" panose="020B0603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Total due at time of cut-off for non-payment (H*J)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  <a:cs typeface="Arial" charset="0"/>
                        </a:rPr>
                        <a:t>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Medium" panose="020B0603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Less: deposit applied (I*-1)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  <a:cs typeface="Arial" charset="0"/>
                        </a:rPr>
                        <a:t>M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Medium" panose="020B0603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Medium" panose="020B0603020202020204" pitchFamily="34" charset="0"/>
                        </a:rPr>
                        <a:t>Bad debt write-off (K-L)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" name="Picture 5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277FA3AE-0905-464B-A42D-8791F8206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Security Deposits (continued)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57200" y="1371600"/>
            <a:ext cx="8458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Consider charging a variable deposit based on customer’s credit rating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Do all customers pay a deposit?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Consider charging all customers a deposit then refund it once they have established good credit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Are out of date deposits required to be brought up to current policy if account is cut off for non-payment?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Update your deposit policy with each rate increase</a:t>
            </a:r>
          </a:p>
        </p:txBody>
      </p: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C5C10756-5413-4B11-93BA-9869DDE03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Which would you choose?</a:t>
            </a:r>
          </a:p>
        </p:txBody>
      </p:sp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6B11EF72-FC6A-4F46-8BF8-C56AA623A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xmlns="" id="{E6EADFEC-0788-4B61-95E1-9C729A5BF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22" y="1783830"/>
            <a:ext cx="3001016" cy="3001016"/>
          </a:xfrm>
          <a:prstGeom prst="rect">
            <a:avLst/>
          </a:prstGeom>
        </p:spPr>
      </p:pic>
      <p:pic>
        <p:nvPicPr>
          <p:cNvPr id="5" name="Picture 4" descr="A picture containing cup&#10;&#10;Description automatically generated">
            <a:extLst>
              <a:ext uri="{FF2B5EF4-FFF2-40B4-BE49-F238E27FC236}">
                <a16:creationId xmlns:a16="http://schemas.microsoft.com/office/drawing/2014/main" xmlns="" id="{56475D9F-C725-4558-9D8F-1901C965F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542" y="1783744"/>
            <a:ext cx="3002923" cy="300292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Which would you choose?</a:t>
            </a:r>
          </a:p>
        </p:txBody>
      </p:sp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6B11EF72-FC6A-4F46-8BF8-C56AA623A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EADFEC-0788-4B61-95E1-9C729A5BF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5022" y="1783830"/>
            <a:ext cx="3001016" cy="3001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475D9F-C725-4558-9D8F-1901C965F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8542" y="1783744"/>
            <a:ext cx="2984905" cy="3002923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868D3DF4-FD57-490A-AB72-342371496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312" y="5043487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Avenir Next Medium" panose="020B0603020202020204" pitchFamily="34" charset="0"/>
              </a:rPr>
              <a:t>98% of what is owed to you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xmlns="" id="{A5A489DB-9343-4A87-A603-A3739B1CA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944" y="5043487"/>
            <a:ext cx="298490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Avenir Next Medium" panose="020B0603020202020204" pitchFamily="34" charset="0"/>
              </a:rPr>
              <a:t>0% of what is owed to you</a:t>
            </a:r>
          </a:p>
        </p:txBody>
      </p:sp>
    </p:spTree>
    <p:extLst>
      <p:ext uri="{BB962C8B-B14F-4D97-AF65-F5344CB8AC3E}">
        <p14:creationId xmlns:p14="http://schemas.microsoft.com/office/powerpoint/2010/main" val="789615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Credit Card Payments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457200" y="1752600"/>
            <a:ext cx="815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Do you accept credit cards?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Do you charge an additional fee for credit card payments?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Can your customers pay by credit card when your office is closed?</a:t>
            </a:r>
          </a:p>
        </p:txBody>
      </p: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77C04980-3238-48C6-B31A-A7FA7AE65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Credit Card Convenience Fee</a:t>
            </a:r>
          </a:p>
        </p:txBody>
      </p:sp>
      <p:pic>
        <p:nvPicPr>
          <p:cNvPr id="6" name="Picture 5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FF50DAC0-FD9F-4B01-BF40-0F75CA275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BA0907-9A3A-4913-87C3-3EDE82207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1216152"/>
            <a:ext cx="7737230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128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Additional Ways to Pay</a:t>
            </a: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838200" y="1752600"/>
            <a:ext cx="815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Bank Drafts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Recurring Credit Cards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Online Bill Pay via the Internet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Electronically receive Online Banking Checks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Interactive Voice Response (IVR)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Kiosks</a:t>
            </a:r>
          </a:p>
        </p:txBody>
      </p: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FBDCC2A0-D728-429B-98A6-CFDA24FA5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Final Bills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57200" y="1752600"/>
            <a:ext cx="815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Are final bills processed promptly?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Forwarding Address</a:t>
            </a:r>
          </a:p>
          <a:p>
            <a:pPr marL="800100" lvl="1" indent="-342900">
              <a:spcBef>
                <a:spcPct val="20000"/>
              </a:spcBef>
              <a:buSzPct val="80000"/>
              <a:buBlip>
                <a:blip r:embed="rId2"/>
              </a:buBlip>
            </a:pPr>
            <a:r>
              <a:rPr lang="en-US" sz="2400" dirty="0">
                <a:latin typeface="Avenir Next Medium" panose="020B0603020202020204" pitchFamily="34" charset="0"/>
              </a:rPr>
              <a:t> From Customer if possible</a:t>
            </a:r>
          </a:p>
          <a:p>
            <a:pPr marL="800100" lvl="1" indent="-342900">
              <a:spcBef>
                <a:spcPct val="20000"/>
              </a:spcBef>
              <a:buSzPct val="80000"/>
              <a:buBlip>
                <a:blip r:embed="rId2"/>
              </a:buBlip>
            </a:pPr>
            <a:r>
              <a:rPr lang="en-US" sz="2400" dirty="0">
                <a:latin typeface="Avenir Next Medium" panose="020B0603020202020204" pitchFamily="34" charset="0"/>
              </a:rPr>
              <a:t> Use proper USPS endorsement on bills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Do you send delinquent notices to final billed accounts?</a:t>
            </a:r>
          </a:p>
        </p:txBody>
      </p: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20181634-0B07-4C5B-9D19-09FB10761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USPS Endorsements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457200" y="1371600"/>
            <a:ext cx="815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Address Service Requested</a:t>
            </a:r>
          </a:p>
          <a:p>
            <a:pPr marL="800100" lvl="1" indent="-342900">
              <a:spcBef>
                <a:spcPct val="20000"/>
              </a:spcBef>
              <a:buBlip>
                <a:blip r:embed="rId2"/>
              </a:buBlip>
            </a:pPr>
            <a:r>
              <a:rPr lang="en-US" sz="2400" dirty="0">
                <a:latin typeface="Avenir Next Medium" panose="020B0603020202020204" pitchFamily="34" charset="0"/>
              </a:rPr>
              <a:t>Mail forwarded, new address notification provided, address correction fee charged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Return Service Requested</a:t>
            </a:r>
          </a:p>
          <a:p>
            <a:pPr marL="800100" lvl="1" indent="-342900">
              <a:spcBef>
                <a:spcPct val="20000"/>
              </a:spcBef>
              <a:buBlip>
                <a:blip r:embed="rId2"/>
              </a:buBlip>
            </a:pPr>
            <a:r>
              <a:rPr lang="en-US" sz="2400" dirty="0">
                <a:latin typeface="Avenir Next Medium" panose="020B0603020202020204" pitchFamily="34" charset="0"/>
              </a:rPr>
              <a:t>Mail returned, new address notification provided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Change Service Requested</a:t>
            </a:r>
          </a:p>
          <a:p>
            <a:pPr marL="800100" lvl="1" indent="-342900">
              <a:spcBef>
                <a:spcPct val="20000"/>
              </a:spcBef>
              <a:buBlip>
                <a:blip r:embed="rId2"/>
              </a:buBlip>
            </a:pPr>
            <a:r>
              <a:rPr lang="en-US" sz="2400" dirty="0">
                <a:latin typeface="Avenir Next Medium" panose="020B0603020202020204" pitchFamily="34" charset="0"/>
              </a:rPr>
              <a:t>Mail disposed of, new address notification provided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Forwarding Service Requested</a:t>
            </a:r>
          </a:p>
          <a:p>
            <a:pPr marL="800100" lvl="1" indent="-342900">
              <a:spcBef>
                <a:spcPct val="20000"/>
              </a:spcBef>
              <a:buBlip>
                <a:blip r:embed="rId2"/>
              </a:buBlip>
            </a:pPr>
            <a:r>
              <a:rPr lang="en-US" sz="2400" dirty="0">
                <a:latin typeface="Avenir Next Medium" panose="020B0603020202020204" pitchFamily="34" charset="0"/>
              </a:rPr>
              <a:t>Mail forwarded, no new address notification provided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n-US" sz="1800" dirty="0">
                <a:latin typeface="Avenir Next Medium" panose="020B0603020202020204" pitchFamily="34" charset="0"/>
              </a:rPr>
              <a:t>Source: http://pe.usps.com/text/dmm300/507.htm</a:t>
            </a:r>
          </a:p>
        </p:txBody>
      </p: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247A235F-CA0B-4460-B0DF-0DE05F51B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USPS Endorsements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970623" y="5348288"/>
            <a:ext cx="609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venir Next Medium" panose="020B0603020202020204" pitchFamily="34" charset="0"/>
              </a:rPr>
              <a:t>Source: http://pe.usps.com/text/dmm300/507.htm</a:t>
            </a:r>
          </a:p>
        </p:txBody>
      </p:sp>
      <p:pic>
        <p:nvPicPr>
          <p:cNvPr id="6" name="Picture 5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B6028A25-723C-4155-8FDB-076AC5C8E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65A1C81-AC7E-4E43-807C-1429E0CA0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8" y="1523835"/>
            <a:ext cx="7201524" cy="38103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04800" y="26670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What Other Utilities Have Done</a:t>
            </a:r>
          </a:p>
        </p:txBody>
      </p: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364EBE87-27A5-4261-B040-8BF2701F5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752600" y="2654300"/>
            <a:ext cx="558838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Third Party Solutions</a:t>
            </a:r>
          </a:p>
        </p:txBody>
      </p:sp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AA68E082-540B-424D-A011-21582D28B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457200" y="3048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Credit Reporting and</a:t>
            </a:r>
            <a:b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</a:br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Collection Agencies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762000" y="2362200"/>
            <a:ext cx="784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Equifax – www.equifax.com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Experian – www.experian.com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TransUnion – www.transunion.com</a:t>
            </a:r>
          </a:p>
        </p:txBody>
      </p: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D2ED65A9-1B8A-4C1E-8DC1-19A60EEFF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ONLINE Utility Exchange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838200" y="1981200"/>
            <a:ext cx="762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www.onlineutilityexchange.com        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SSN validation and fraudulent SSN detection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Credit score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Optional variable deposit calculation based on credit score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Shared information with other utilities</a:t>
            </a:r>
          </a:p>
        </p:txBody>
      </p: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0448F838-ED8B-47DB-A539-5F19486BD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Set-Off Debt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838200" y="1828800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Attaches personal state income tax refunds for delinquent public debts        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Extremely successful for our customers in states where it is available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If it’s available, use it!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If it’s not available, contact your state legislators!</a:t>
            </a:r>
          </a:p>
        </p:txBody>
      </p: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9DD48592-0F40-41E3-813F-BDA1F71B2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Questions?</a:t>
            </a:r>
          </a:p>
        </p:txBody>
      </p:sp>
      <p:pic>
        <p:nvPicPr>
          <p:cNvPr id="62469" name="Picture 5" descr="MC90044152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752600"/>
            <a:ext cx="38100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EF55F839-21FA-4DAA-99D4-EA5EF575E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For more information…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951386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Gary Sanders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1506244" y="1876425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600" dirty="0">
                <a:latin typeface="Avenir Next Medium" panose="020B0603020202020204" pitchFamily="34" charset="0"/>
              </a:rPr>
              <a:t>919-673-4050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1510303" y="2611791"/>
            <a:ext cx="6880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600" dirty="0">
                <a:latin typeface="Avenir Next Medium" panose="020B0603020202020204" pitchFamily="34" charset="0"/>
              </a:rPr>
              <a:t>gsanders@edmundsgovtech.com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2600" dirty="0">
              <a:latin typeface="Tahoma" pitchFamily="34" charset="0"/>
            </a:endParaRPr>
          </a:p>
        </p:txBody>
      </p:sp>
      <p:pic>
        <p:nvPicPr>
          <p:cNvPr id="83975" name="Picture 7" descr="blog 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512" y="3373504"/>
            <a:ext cx="731520" cy="59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1508302" y="3434889"/>
            <a:ext cx="842433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600" dirty="0">
                <a:latin typeface="Avenir Next Medium" panose="020B0603020202020204" pitchFamily="34" charset="0"/>
              </a:rPr>
              <a:t>www.edmundsgovtech.com/blog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2600" dirty="0">
              <a:latin typeface="Avenir Next Medium" panose="020B0603020202020204" pitchFamily="34" charset="0"/>
            </a:endParaRPr>
          </a:p>
        </p:txBody>
      </p:sp>
      <p:pic>
        <p:nvPicPr>
          <p:cNvPr id="83977" name="Picture 9" descr="email i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14600"/>
            <a:ext cx="731520" cy="731520"/>
          </a:xfrm>
          <a:prstGeom prst="rect">
            <a:avLst/>
          </a:prstGeom>
          <a:noFill/>
        </p:spPr>
      </p:pic>
      <p:pic>
        <p:nvPicPr>
          <p:cNvPr id="83978" name="Picture 10" descr="Phone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828800"/>
            <a:ext cx="731520" cy="580506"/>
          </a:xfrm>
          <a:prstGeom prst="rect">
            <a:avLst/>
          </a:prstGeom>
          <a:noFill/>
        </p:spPr>
      </p:pic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1495425" y="4185824"/>
            <a:ext cx="7496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600" dirty="0">
                <a:latin typeface="Avenir Next Medium" panose="020B0603020202020204" pitchFamily="34" charset="0"/>
              </a:rPr>
              <a:t>www.facebook.com/UtilityInformationPipeline</a:t>
            </a:r>
          </a:p>
        </p:txBody>
      </p:sp>
      <p:pic>
        <p:nvPicPr>
          <p:cNvPr id="83983" name="Picture 15" descr="Twitter-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" y="4862890"/>
            <a:ext cx="731520" cy="731520"/>
          </a:xfrm>
          <a:prstGeom prst="rect">
            <a:avLst/>
          </a:prstGeom>
          <a:noFill/>
        </p:spPr>
      </p:pic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1500188" y="5015146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600" dirty="0">
                <a:latin typeface="Avenir Next Medium" panose="020B0603020202020204" pitchFamily="34" charset="0"/>
              </a:rPr>
              <a:t>@</a:t>
            </a:r>
            <a:r>
              <a:rPr lang="en-US" sz="2600" dirty="0" err="1">
                <a:latin typeface="Avenir Next Medium" panose="020B0603020202020204" pitchFamily="34" charset="0"/>
              </a:rPr>
              <a:t>GaryASanders</a:t>
            </a:r>
            <a:endParaRPr lang="en-US" sz="2600" dirty="0">
              <a:latin typeface="Avenir Next Medium" panose="020B0603020202020204" pitchFamily="34" charset="0"/>
            </a:endParaRPr>
          </a:p>
        </p:txBody>
      </p:sp>
      <p:pic>
        <p:nvPicPr>
          <p:cNvPr id="83985" name="Picture 17" descr="facebook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354" y="4140680"/>
            <a:ext cx="603504" cy="603504"/>
          </a:xfrm>
          <a:prstGeom prst="rect">
            <a:avLst/>
          </a:prstGeom>
          <a:noFill/>
        </p:spPr>
      </p:pic>
      <p:pic>
        <p:nvPicPr>
          <p:cNvPr id="15" name="Picture 14" descr="Book_Cover_40_Perce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3676" y="5656556"/>
            <a:ext cx="613124" cy="731520"/>
          </a:xfrm>
          <a:prstGeom prst="rect">
            <a:avLst/>
          </a:prstGeom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479610" y="571500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600" dirty="0">
                <a:latin typeface="Avenir Next Medium" panose="020B0603020202020204" pitchFamily="34" charset="0"/>
              </a:rPr>
              <a:t>garysandersonline.com/book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2600" dirty="0">
              <a:latin typeface="Avenir Next Medium" panose="020B0603020202020204" pitchFamily="34" charset="0"/>
            </a:endParaRPr>
          </a:p>
        </p:txBody>
      </p:sp>
      <p:pic>
        <p:nvPicPr>
          <p:cNvPr id="17" name="Picture 16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286D5FF9-3CD8-4530-9863-0AF718810F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Applicant’s Identifying Information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85800" y="1600200"/>
            <a:ext cx="792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Can you identify deadbeats after they move?</a:t>
            </a:r>
          </a:p>
          <a:p>
            <a:pPr marL="800100" lvl="1" indent="-342900">
              <a:spcBef>
                <a:spcPct val="20000"/>
              </a:spcBef>
              <a:buSzPct val="80000"/>
              <a:buBlip>
                <a:blip r:embed="rId2"/>
              </a:buBlip>
            </a:pPr>
            <a:r>
              <a:rPr lang="en-US" sz="2400" dirty="0">
                <a:latin typeface="Avenir Next Medium" panose="020B0603020202020204" pitchFamily="34" charset="0"/>
              </a:rPr>
              <a:t>Social Security Number</a:t>
            </a:r>
          </a:p>
          <a:p>
            <a:pPr marL="800100" lvl="1" indent="-342900">
              <a:spcBef>
                <a:spcPct val="20000"/>
              </a:spcBef>
              <a:buSzPct val="80000"/>
              <a:buBlip>
                <a:blip r:embed="rId2"/>
              </a:buBlip>
            </a:pPr>
            <a:r>
              <a:rPr lang="en-US" sz="2400" dirty="0">
                <a:latin typeface="Avenir Next Medium" panose="020B0603020202020204" pitchFamily="34" charset="0"/>
              </a:rPr>
              <a:t>Driver’s License Number</a:t>
            </a:r>
          </a:p>
          <a:p>
            <a:pPr marL="800100" lvl="1" indent="-342900">
              <a:spcBef>
                <a:spcPct val="20000"/>
              </a:spcBef>
              <a:buSzPct val="80000"/>
              <a:buBlip>
                <a:blip r:embed="rId2"/>
              </a:buBlip>
            </a:pPr>
            <a:r>
              <a:rPr lang="en-US" sz="2400" dirty="0">
                <a:latin typeface="Avenir Next Medium" panose="020B0603020202020204" pitchFamily="34" charset="0"/>
              </a:rPr>
              <a:t>Date of Birth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Can you contact them after they move?</a:t>
            </a:r>
          </a:p>
          <a:p>
            <a:pPr marL="800100" lvl="1" indent="-342900">
              <a:spcBef>
                <a:spcPct val="20000"/>
              </a:spcBef>
              <a:buSzPct val="80000"/>
              <a:buBlip>
                <a:blip r:embed="rId2"/>
              </a:buBlip>
            </a:pPr>
            <a:r>
              <a:rPr lang="en-US" sz="2400" dirty="0">
                <a:latin typeface="Avenir Next Medium" panose="020B0603020202020204" pitchFamily="34" charset="0"/>
              </a:rPr>
              <a:t>E-mail address</a:t>
            </a:r>
          </a:p>
          <a:p>
            <a:pPr marL="800100" lvl="1" indent="-342900">
              <a:spcBef>
                <a:spcPct val="20000"/>
              </a:spcBef>
              <a:buSzPct val="80000"/>
              <a:buBlip>
                <a:blip r:embed="rId2"/>
              </a:buBlip>
            </a:pPr>
            <a:r>
              <a:rPr lang="en-US" sz="2400" dirty="0">
                <a:latin typeface="Avenir Next Medium" panose="020B0603020202020204" pitchFamily="34" charset="0"/>
              </a:rPr>
              <a:t>Cell phone number</a:t>
            </a:r>
          </a:p>
          <a:p>
            <a:pPr marL="800100" lvl="1" indent="-342900">
              <a:spcBef>
                <a:spcPct val="20000"/>
              </a:spcBef>
              <a:buSzPct val="80000"/>
              <a:buBlip>
                <a:blip r:embed="rId2"/>
              </a:buBlip>
            </a:pPr>
            <a:r>
              <a:rPr lang="en-US" sz="2400" dirty="0">
                <a:latin typeface="Avenir Next Medium" panose="020B0603020202020204" pitchFamily="34" charset="0"/>
              </a:rPr>
              <a:t>Employer information</a:t>
            </a:r>
          </a:p>
          <a:p>
            <a:pPr marL="800100" lvl="1" indent="-342900">
              <a:spcBef>
                <a:spcPct val="20000"/>
              </a:spcBef>
              <a:buSzPct val="80000"/>
              <a:buBlip>
                <a:blip r:embed="rId2"/>
              </a:buBlip>
            </a:pPr>
            <a:r>
              <a:rPr lang="en-US" sz="2400" dirty="0">
                <a:latin typeface="Avenir Next Medium" panose="020B0603020202020204" pitchFamily="34" charset="0"/>
              </a:rPr>
              <a:t>Reference information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latin typeface="Tahoma" pitchFamily="34" charset="0"/>
            </a:endParaRPr>
          </a:p>
        </p:txBody>
      </p:sp>
      <p:pic>
        <p:nvPicPr>
          <p:cNvPr id="6" name="Picture 5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AB66FD33-05B5-464E-A570-6E34A069E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Written-Off Account Lookup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133600" y="1828800"/>
            <a:ext cx="6477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Name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Driver’s License Number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Social Security Number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Date of Birth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latin typeface="Tahoma" pitchFamily="34" charset="0"/>
            </a:endParaRPr>
          </a:p>
        </p:txBody>
      </p:sp>
      <p:pic>
        <p:nvPicPr>
          <p:cNvPr id="6" name="Picture 5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DEE189BB-EAED-4D80-9511-C093B2E7F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Collect Co-applicant Information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371600" y="1905000"/>
            <a:ext cx="6705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Spouse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Roommate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Parent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Record all names on the lease or rental agreement on the account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latin typeface="Tahoma" pitchFamily="34" charset="0"/>
            </a:endParaRPr>
          </a:p>
        </p:txBody>
      </p:sp>
      <p:pic>
        <p:nvPicPr>
          <p:cNvPr id="6" name="Picture 5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F3FE2701-C9E1-4F31-A16C-85A66C84B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762000" y="1676400"/>
            <a:ext cx="777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Require a copy of rental agreement or closing documents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List all names on the rental agreement on the service application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Require a photo ID for each applicant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Perform a bad debt search for each applicant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Charge an application fee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Print an application form that the applicant(s) sign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latin typeface="Tahoma" pitchFamily="34" charset="0"/>
            </a:endParaRPr>
          </a:p>
        </p:txBody>
      </p:sp>
      <p:pic>
        <p:nvPicPr>
          <p:cNvPr id="6" name="Picture 5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A11018EC-7174-4ADD-9F94-0A0B89F38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43C3BCC-04B5-43C5-A59F-3E47F812F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Application for Service Best Practices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153F6C"/>
                </a:solidFill>
                <a:latin typeface="Avenir Next Demi Bold" panose="020B0703020202020204" pitchFamily="34" charset="0"/>
              </a:rPr>
              <a:t>Delinquent Process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457200" y="1600200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Is your late payment penalty high enough to be a disincentive?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Is your cut-off fee high enough to recover the costs associated with administering the disconnection and reconnection of service?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Is every account on the cut-off list assessed a fee on cut-off day?</a:t>
            </a:r>
          </a:p>
          <a:p>
            <a:pPr marL="457200" indent="-457200">
              <a:spcBef>
                <a:spcPct val="20000"/>
              </a:spcBef>
              <a:buBlip>
                <a:blip r:embed="rId2"/>
              </a:buBlip>
            </a:pPr>
            <a:r>
              <a:rPr lang="en-US" sz="2800" dirty="0">
                <a:latin typeface="Avenir Next Medium" panose="020B0603020202020204" pitchFamily="34" charset="0"/>
              </a:rPr>
              <a:t>The next few slides are from the 2021 Utility Fee Survey (the full results are available on my blog):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latin typeface="Tahoma" pitchFamily="34" charset="0"/>
            </a:endParaRPr>
          </a:p>
        </p:txBody>
      </p:sp>
      <p:pic>
        <p:nvPicPr>
          <p:cNvPr id="6" name="Picture 5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FF50DAC0-FD9F-4B01-BF40-0F75CA275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48400"/>
            <a:ext cx="1783235" cy="411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22947</TotalTime>
  <Words>1223</Words>
  <Application>Microsoft Office PowerPoint</Application>
  <PresentationFormat>On-screen Show (4:3)</PresentationFormat>
  <Paragraphs>250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Avenir Next Demi Bold</vt:lpstr>
      <vt:lpstr>Avenir Next Medium</vt:lpstr>
      <vt:lpstr>Tahoma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Logics,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Revenue Collections for Utilities</dc:title>
  <dc:creator>Gary Sanders</dc:creator>
  <cp:lastModifiedBy>Ben Lewis</cp:lastModifiedBy>
  <cp:revision>267</cp:revision>
  <dcterms:created xsi:type="dcterms:W3CDTF">2007-02-16T14:37:40Z</dcterms:created>
  <dcterms:modified xsi:type="dcterms:W3CDTF">2021-07-15T15:54:24Z</dcterms:modified>
</cp:coreProperties>
</file>