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notesSlides/notesSlide39.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59"/>
  </p:notesMasterIdLst>
  <p:handoutMasterIdLst>
    <p:handoutMasterId r:id="rId60"/>
  </p:handoutMasterIdLst>
  <p:sldIdLst>
    <p:sldId id="481" r:id="rId5"/>
    <p:sldId id="265" r:id="rId6"/>
    <p:sldId id="413" r:id="rId7"/>
    <p:sldId id="517" r:id="rId8"/>
    <p:sldId id="516" r:id="rId9"/>
    <p:sldId id="808" r:id="rId10"/>
    <p:sldId id="461" r:id="rId11"/>
    <p:sldId id="416" r:id="rId12"/>
    <p:sldId id="712" r:id="rId13"/>
    <p:sldId id="518" r:id="rId14"/>
    <p:sldId id="474" r:id="rId15"/>
    <p:sldId id="472" r:id="rId16"/>
    <p:sldId id="803" r:id="rId17"/>
    <p:sldId id="743" r:id="rId18"/>
    <p:sldId id="802" r:id="rId19"/>
    <p:sldId id="541" r:id="rId20"/>
    <p:sldId id="744" r:id="rId21"/>
    <p:sldId id="804" r:id="rId22"/>
    <p:sldId id="486" r:id="rId23"/>
    <p:sldId id="809" r:id="rId24"/>
    <p:sldId id="465" r:id="rId25"/>
    <p:sldId id="464" r:id="rId26"/>
    <p:sldId id="466" r:id="rId27"/>
    <p:sldId id="467" r:id="rId28"/>
    <p:sldId id="520" r:id="rId29"/>
    <p:sldId id="524" r:id="rId30"/>
    <p:sldId id="807" r:id="rId31"/>
    <p:sldId id="498" r:id="rId32"/>
    <p:sldId id="513" r:id="rId33"/>
    <p:sldId id="514" r:id="rId34"/>
    <p:sldId id="499" r:id="rId35"/>
    <p:sldId id="512" r:id="rId36"/>
    <p:sldId id="511" r:id="rId37"/>
    <p:sldId id="521" r:id="rId38"/>
    <p:sldId id="510" r:id="rId39"/>
    <p:sldId id="503" r:id="rId40"/>
    <p:sldId id="522" r:id="rId41"/>
    <p:sldId id="523" r:id="rId42"/>
    <p:sldId id="487" r:id="rId43"/>
    <p:sldId id="488" r:id="rId44"/>
    <p:sldId id="782" r:id="rId45"/>
    <p:sldId id="505" r:id="rId46"/>
    <p:sldId id="506" r:id="rId47"/>
    <p:sldId id="507" r:id="rId48"/>
    <p:sldId id="792" r:id="rId49"/>
    <p:sldId id="806" r:id="rId50"/>
    <p:sldId id="805" r:id="rId51"/>
    <p:sldId id="795" r:id="rId52"/>
    <p:sldId id="492" r:id="rId53"/>
    <p:sldId id="493" r:id="rId54"/>
    <p:sldId id="494" r:id="rId55"/>
    <p:sldId id="495" r:id="rId56"/>
    <p:sldId id="641" r:id="rId57"/>
    <p:sldId id="446" r:id="rId5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09" userDrawn="1">
          <p15:clr>
            <a:srgbClr val="A4A3A4"/>
          </p15:clr>
        </p15:guide>
        <p15:guide id="2" pos="2090" userDrawn="1">
          <p15:clr>
            <a:srgbClr val="A4A3A4"/>
          </p15:clr>
        </p15:guide>
        <p15:guide id="3" orient="horz" pos="2949" userDrawn="1">
          <p15:clr>
            <a:srgbClr val="A4A3A4"/>
          </p15:clr>
        </p15:guide>
        <p15:guide id="4"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083"/>
    <a:srgbClr val="DD5B2D"/>
    <a:srgbClr val="D85C23"/>
    <a:srgbClr val="1E1C42"/>
    <a:srgbClr val="100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78" autoAdjust="0"/>
    <p:restoredTop sz="89358" autoAdjust="0"/>
  </p:normalViewPr>
  <p:slideViewPr>
    <p:cSldViewPr snapToGrid="0" snapToObjects="1">
      <p:cViewPr varScale="1">
        <p:scale>
          <a:sx n="79" d="100"/>
          <a:sy n="79" d="100"/>
        </p:scale>
        <p:origin x="1147"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7584"/>
    </p:cViewPr>
  </p:sorterViewPr>
  <p:notesViewPr>
    <p:cSldViewPr snapToGrid="0" snapToObjects="1">
      <p:cViewPr varScale="1">
        <p:scale>
          <a:sx n="90" d="100"/>
          <a:sy n="90" d="100"/>
        </p:scale>
        <p:origin x="-3126" y="-96"/>
      </p:cViewPr>
      <p:guideLst>
        <p:guide orient="horz" pos="2809"/>
        <p:guide pos="2090"/>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Kim\Documents\Patents\Ext%20Mix%20Chamb\Viscosity%20data%20-%20new%20vs%20current%20mix%20chamber,%20final,%2012-3-2014.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26299369225203E-2"/>
          <c:y val="0.10339948532020259"/>
          <c:w val="0.87982195845697997"/>
          <c:h val="0.75285971778398697"/>
        </c:manualLayout>
      </c:layout>
      <c:areaChart>
        <c:grouping val="stacked"/>
        <c:varyColors val="0"/>
        <c:ser>
          <c:idx val="0"/>
          <c:order val="0"/>
          <c:tx>
            <c:strRef>
              <c:f>Sheet1!$A$2</c:f>
              <c:strCache>
                <c:ptCount val="1"/>
              </c:strCache>
            </c:strRef>
          </c:tx>
          <c:spPr>
            <a:noFill/>
            <a:ln w="19050">
              <a:solidFill>
                <a:srgbClr val="0000CC"/>
              </a:solidFill>
              <a:prstDash val="solid"/>
            </a:ln>
          </c:spPr>
          <c:cat>
            <c:numRef>
              <c:f>Sheet1!$B$1:$F$1</c:f>
              <c:numCache>
                <c:formatCode>General</c:formatCode>
                <c:ptCount val="5"/>
                <c:pt idx="0">
                  <c:v>4</c:v>
                </c:pt>
                <c:pt idx="1">
                  <c:v>9</c:v>
                </c:pt>
                <c:pt idx="2">
                  <c:v>16</c:v>
                </c:pt>
                <c:pt idx="3">
                  <c:v>22</c:v>
                </c:pt>
                <c:pt idx="4">
                  <c:v>27</c:v>
                </c:pt>
              </c:numCache>
            </c:numRef>
          </c:cat>
          <c:val>
            <c:numRef>
              <c:f>Sheet1!$B$2:$F$2</c:f>
              <c:numCache>
                <c:formatCode>General</c:formatCode>
                <c:ptCount val="5"/>
                <c:pt idx="0">
                  <c:v>10</c:v>
                </c:pt>
                <c:pt idx="1">
                  <c:v>22</c:v>
                </c:pt>
                <c:pt idx="2">
                  <c:v>90</c:v>
                </c:pt>
                <c:pt idx="3">
                  <c:v>200</c:v>
                </c:pt>
                <c:pt idx="4">
                  <c:v>230</c:v>
                </c:pt>
              </c:numCache>
            </c:numRef>
          </c:val>
          <c:extLst xmlns:c16r2="http://schemas.microsoft.com/office/drawing/2015/06/chart">
            <c:ext xmlns:c16="http://schemas.microsoft.com/office/drawing/2014/chart" uri="{C3380CC4-5D6E-409C-BE32-E72D297353CC}">
              <c16:uniqueId val="{00000000-AE4A-44F8-AA13-7E52D2D5A512}"/>
            </c:ext>
          </c:extLst>
        </c:ser>
        <c:dLbls>
          <c:showLegendKey val="0"/>
          <c:showVal val="0"/>
          <c:showCatName val="0"/>
          <c:showSerName val="0"/>
          <c:showPercent val="0"/>
          <c:showBubbleSize val="0"/>
        </c:dLbls>
        <c:axId val="340496808"/>
        <c:axId val="340494848"/>
      </c:areaChart>
      <c:catAx>
        <c:axId val="340496808"/>
        <c:scaling>
          <c:orientation val="minMax"/>
        </c:scaling>
        <c:delete val="0"/>
        <c:axPos val="b"/>
        <c:numFmt formatCode="General" sourceLinked="1"/>
        <c:majorTickMark val="out"/>
        <c:minorTickMark val="none"/>
        <c:tickLblPos val="nextTo"/>
        <c:spPr>
          <a:ln w="3172">
            <a:solidFill>
              <a:schemeClr val="tx1"/>
            </a:solidFill>
            <a:prstDash val="solid"/>
          </a:ln>
        </c:spPr>
        <c:txPr>
          <a:bodyPr rot="0" vert="horz"/>
          <a:lstStyle/>
          <a:p>
            <a:pPr>
              <a:defRPr sz="1499" b="1" i="0" u="none" strike="noStrike" baseline="0">
                <a:solidFill>
                  <a:schemeClr val="tx1"/>
                </a:solidFill>
                <a:latin typeface="Times New Roman"/>
                <a:ea typeface="Times New Roman"/>
                <a:cs typeface="Times New Roman"/>
              </a:defRPr>
            </a:pPr>
            <a:endParaRPr lang="en-US"/>
          </a:p>
        </c:txPr>
        <c:crossAx val="340494848"/>
        <c:crosses val="autoZero"/>
        <c:auto val="1"/>
        <c:lblAlgn val="ctr"/>
        <c:lblOffset val="100"/>
        <c:tickLblSkip val="1"/>
        <c:tickMarkSkip val="1"/>
        <c:noMultiLvlLbl val="0"/>
      </c:catAx>
      <c:valAx>
        <c:axId val="340494848"/>
        <c:scaling>
          <c:orientation val="minMax"/>
        </c:scaling>
        <c:delete val="0"/>
        <c:axPos val="l"/>
        <c:majorGridlines>
          <c:spPr>
            <a:ln w="3172">
              <a:solidFill>
                <a:schemeClr val="tx1"/>
              </a:solidFill>
              <a:prstDash val="solid"/>
            </a:ln>
          </c:spPr>
        </c:majorGridlines>
        <c:numFmt formatCode="General" sourceLinked="1"/>
        <c:majorTickMark val="out"/>
        <c:minorTickMark val="none"/>
        <c:tickLblPos val="nextTo"/>
        <c:spPr>
          <a:ln w="3172">
            <a:solidFill>
              <a:schemeClr val="tx1"/>
            </a:solidFill>
            <a:prstDash val="solid"/>
          </a:ln>
        </c:spPr>
        <c:txPr>
          <a:bodyPr rot="0" vert="horz"/>
          <a:lstStyle/>
          <a:p>
            <a:pPr>
              <a:defRPr sz="1499" b="1" i="0" u="none" strike="noStrike" baseline="0">
                <a:solidFill>
                  <a:schemeClr val="tx1"/>
                </a:solidFill>
                <a:latin typeface="Times New Roman"/>
                <a:ea typeface="Times New Roman"/>
                <a:cs typeface="Times New Roman"/>
              </a:defRPr>
            </a:pPr>
            <a:endParaRPr lang="en-US"/>
          </a:p>
        </c:txPr>
        <c:crossAx val="340496808"/>
        <c:crosses val="autoZero"/>
        <c:crossBetween val="midCat"/>
      </c:valAx>
      <c:spPr>
        <a:noFill/>
        <a:ln w="25400">
          <a:noFill/>
        </a:ln>
      </c:spPr>
    </c:plotArea>
    <c:plotVisOnly val="1"/>
    <c:dispBlanksAs val="zero"/>
    <c:showDLblsOverMax val="0"/>
  </c:chart>
  <c:spPr>
    <a:noFill/>
    <a:ln>
      <a:noFill/>
    </a:ln>
  </c:spPr>
  <c:txPr>
    <a:bodyPr/>
    <a:lstStyle/>
    <a:p>
      <a:pPr>
        <a:defRPr sz="149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61904761904771"/>
          <c:y val="5.7553956834532891E-2"/>
          <c:w val="0.83809523809524245"/>
          <c:h val="0.76258992805755399"/>
        </c:manualLayout>
      </c:layout>
      <c:lineChart>
        <c:grouping val="standard"/>
        <c:varyColors val="0"/>
        <c:ser>
          <c:idx val="0"/>
          <c:order val="0"/>
          <c:tx>
            <c:strRef>
              <c:f>Sheet1!$A$2</c:f>
              <c:strCache>
                <c:ptCount val="1"/>
                <c:pt idx="0">
                  <c:v>Polymer Performance</c:v>
                </c:pt>
              </c:strCache>
            </c:strRef>
          </c:tx>
          <c:spPr>
            <a:ln w="13935">
              <a:solidFill>
                <a:srgbClr val="FF0000"/>
              </a:solidFill>
              <a:prstDash val="solid"/>
            </a:ln>
          </c:spPr>
          <c:marker>
            <c:symbol val="none"/>
          </c:marker>
          <c:dPt>
            <c:idx val="1"/>
            <c:bubble3D val="0"/>
            <c:spPr>
              <a:ln w="31353">
                <a:noFill/>
              </a:ln>
            </c:spPr>
            <c:extLst xmlns:c16r2="http://schemas.microsoft.com/office/drawing/2015/06/chart">
              <c:ext xmlns:c16="http://schemas.microsoft.com/office/drawing/2014/chart" uri="{C3380CC4-5D6E-409C-BE32-E72D297353CC}">
                <c16:uniqueId val="{00000001-A8E4-42CC-B865-8436E3C07344}"/>
              </c:ext>
            </c:extLst>
          </c:dPt>
          <c:dPt>
            <c:idx val="2"/>
            <c:bubble3D val="0"/>
            <c:spPr>
              <a:ln w="31353">
                <a:noFill/>
              </a:ln>
            </c:spPr>
            <c:extLst xmlns:c16r2="http://schemas.microsoft.com/office/drawing/2015/06/chart">
              <c:ext xmlns:c16="http://schemas.microsoft.com/office/drawing/2014/chart" uri="{C3380CC4-5D6E-409C-BE32-E72D297353CC}">
                <c16:uniqueId val="{00000003-A8E4-42CC-B865-8436E3C07344}"/>
              </c:ext>
            </c:extLst>
          </c:dPt>
          <c:dPt>
            <c:idx val="3"/>
            <c:bubble3D val="0"/>
            <c:spPr>
              <a:ln w="31353">
                <a:noFill/>
              </a:ln>
            </c:spPr>
            <c:extLst xmlns:c16r2="http://schemas.microsoft.com/office/drawing/2015/06/chart">
              <c:ext xmlns:c16="http://schemas.microsoft.com/office/drawing/2014/chart" uri="{C3380CC4-5D6E-409C-BE32-E72D297353CC}">
                <c16:uniqueId val="{00000005-A8E4-42CC-B865-8436E3C07344}"/>
              </c:ext>
            </c:extLst>
          </c:dPt>
          <c:cat>
            <c:numRef>
              <c:f>Sheet1!$B$1:$L$1</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Sheet1!$B$2:$L$2</c:f>
              <c:numCache>
                <c:formatCode>General</c:formatCode>
                <c:ptCount val="11"/>
                <c:pt idx="0">
                  <c:v>20.399999999999999</c:v>
                </c:pt>
              </c:numCache>
            </c:numRef>
          </c:val>
          <c:smooth val="0"/>
          <c:extLst xmlns:c16r2="http://schemas.microsoft.com/office/drawing/2015/06/chart">
            <c:ext xmlns:c16="http://schemas.microsoft.com/office/drawing/2014/chart" uri="{C3380CC4-5D6E-409C-BE32-E72D297353CC}">
              <c16:uniqueId val="{00000006-A8E4-42CC-B865-8436E3C07344}"/>
            </c:ext>
          </c:extLst>
        </c:ser>
        <c:dLbls>
          <c:showLegendKey val="0"/>
          <c:showVal val="0"/>
          <c:showCatName val="0"/>
          <c:showSerName val="0"/>
          <c:showPercent val="0"/>
          <c:showBubbleSize val="0"/>
        </c:dLbls>
        <c:smooth val="0"/>
        <c:axId val="340491712"/>
        <c:axId val="340492104"/>
      </c:lineChart>
      <c:catAx>
        <c:axId val="340491712"/>
        <c:scaling>
          <c:orientation val="minMax"/>
        </c:scaling>
        <c:delete val="0"/>
        <c:axPos val="b"/>
        <c:title>
          <c:tx>
            <c:rich>
              <a:bodyPr/>
              <a:lstStyle/>
              <a:p>
                <a:pPr>
                  <a:defRPr sz="1600" b="1" i="0" u="none" strike="noStrike" baseline="0">
                    <a:solidFill>
                      <a:schemeClr val="tx1"/>
                    </a:solidFill>
                    <a:latin typeface="Siemens Sans"/>
                    <a:ea typeface="Siemens Sans"/>
                    <a:cs typeface="Siemens Sans"/>
                  </a:defRPr>
                </a:pPr>
                <a:r>
                  <a:rPr lang="en-US" sz="1600" baseline="0" dirty="0"/>
                  <a:t>Cl</a:t>
                </a:r>
                <a:r>
                  <a:rPr lang="en-US" sz="2000" baseline="-25000" dirty="0"/>
                  <a:t>2</a:t>
                </a:r>
                <a:r>
                  <a:rPr lang="en-US" sz="1600" baseline="0" dirty="0"/>
                  <a:t>   mg/L </a:t>
                </a:r>
              </a:p>
            </c:rich>
          </c:tx>
          <c:layout>
            <c:manualLayout>
              <c:xMode val="edge"/>
              <c:yMode val="edge"/>
              <c:x val="0.54126984126984123"/>
              <c:y val="0.90407673860911275"/>
            </c:manualLayout>
          </c:layout>
          <c:overlay val="0"/>
          <c:spPr>
            <a:noFill/>
            <a:ln w="27869">
              <a:noFill/>
            </a:ln>
          </c:spPr>
        </c:title>
        <c:numFmt formatCode="General" sourceLinked="1"/>
        <c:majorTickMark val="out"/>
        <c:minorTickMark val="none"/>
        <c:tickLblPos val="nextTo"/>
        <c:spPr>
          <a:ln w="3484">
            <a:solidFill>
              <a:schemeClr val="tx1"/>
            </a:solidFill>
            <a:prstDash val="solid"/>
          </a:ln>
        </c:spPr>
        <c:txPr>
          <a:bodyPr rot="0" vert="horz"/>
          <a:lstStyle/>
          <a:p>
            <a:pPr>
              <a:defRPr sz="1600" b="0" i="0" u="none" strike="noStrike" baseline="0">
                <a:solidFill>
                  <a:schemeClr val="tx1"/>
                </a:solidFill>
                <a:latin typeface="Siemens Sans"/>
                <a:ea typeface="Siemens Sans"/>
                <a:cs typeface="Siemens Sans"/>
              </a:defRPr>
            </a:pPr>
            <a:endParaRPr lang="en-US"/>
          </a:p>
        </c:txPr>
        <c:crossAx val="340492104"/>
        <c:crossesAt val="0"/>
        <c:auto val="1"/>
        <c:lblAlgn val="ctr"/>
        <c:lblOffset val="100"/>
        <c:tickLblSkip val="1"/>
        <c:tickMarkSkip val="1"/>
        <c:noMultiLvlLbl val="0"/>
      </c:catAx>
      <c:valAx>
        <c:axId val="340492104"/>
        <c:scaling>
          <c:orientation val="minMax"/>
          <c:max val="1200"/>
          <c:min val="0"/>
        </c:scaling>
        <c:delete val="0"/>
        <c:axPos val="l"/>
        <c:majorGridlines>
          <c:spPr>
            <a:ln w="13935">
              <a:solidFill>
                <a:srgbClr val="FFFFFF"/>
              </a:solidFill>
              <a:prstDash val="solid"/>
            </a:ln>
          </c:spPr>
        </c:majorGridlines>
        <c:title>
          <c:tx>
            <c:rich>
              <a:bodyPr/>
              <a:lstStyle/>
              <a:p>
                <a:pPr>
                  <a:defRPr sz="1600" b="1" i="0" u="none" strike="noStrike" baseline="0">
                    <a:solidFill>
                      <a:schemeClr val="tx1"/>
                    </a:solidFill>
                    <a:latin typeface="Siemens Sans"/>
                    <a:ea typeface="Siemens Sans"/>
                    <a:cs typeface="Siemens Sans"/>
                  </a:defRPr>
                </a:pPr>
                <a:r>
                  <a:rPr lang="en-US" sz="1600" dirty="0"/>
                  <a:t>Viscosity    </a:t>
                </a:r>
                <a:r>
                  <a:rPr lang="en-US" sz="1600" dirty="0" err="1"/>
                  <a:t>cP</a:t>
                </a:r>
                <a:endParaRPr lang="en-US" sz="1600" dirty="0"/>
              </a:p>
            </c:rich>
          </c:tx>
          <c:layout>
            <c:manualLayout>
              <c:xMode val="edge"/>
              <c:yMode val="edge"/>
              <c:x val="2.3143321802642159E-2"/>
              <c:y val="0.31900828463180542"/>
            </c:manualLayout>
          </c:layout>
          <c:overlay val="0"/>
          <c:spPr>
            <a:noFill/>
            <a:ln w="27869">
              <a:noFill/>
            </a:ln>
          </c:spPr>
        </c:title>
        <c:numFmt formatCode="General" sourceLinked="1"/>
        <c:majorTickMark val="out"/>
        <c:minorTickMark val="none"/>
        <c:tickLblPos val="nextTo"/>
        <c:spPr>
          <a:ln w="3484">
            <a:solidFill>
              <a:schemeClr val="tx1"/>
            </a:solidFill>
            <a:prstDash val="solid"/>
          </a:ln>
        </c:spPr>
        <c:txPr>
          <a:bodyPr rot="0" vert="horz"/>
          <a:lstStyle/>
          <a:p>
            <a:pPr>
              <a:defRPr sz="1400" b="0" i="0" u="none" strike="noStrike" baseline="0">
                <a:solidFill>
                  <a:schemeClr val="tx1"/>
                </a:solidFill>
                <a:latin typeface="Siemens Sans"/>
                <a:ea typeface="Siemens Sans"/>
                <a:cs typeface="Siemens Sans"/>
              </a:defRPr>
            </a:pPr>
            <a:endParaRPr lang="en-US"/>
          </a:p>
        </c:txPr>
        <c:crossAx val="340491712"/>
        <c:crosses val="autoZero"/>
        <c:crossBetween val="between"/>
        <c:majorUnit val="200"/>
        <c:minorUnit val="40"/>
      </c:valAx>
      <c:spPr>
        <a:noFill/>
        <a:ln w="13935">
          <a:noFill/>
          <a:prstDash val="solid"/>
        </a:ln>
      </c:spPr>
    </c:plotArea>
    <c:plotVisOnly val="1"/>
    <c:dispBlanksAs val="gap"/>
    <c:showDLblsOverMax val="0"/>
  </c:chart>
  <c:spPr>
    <a:solidFill>
      <a:srgbClr val="FFFFFF"/>
    </a:solidFill>
    <a:ln w="9525" cap="flat" cmpd="sng" algn="ctr">
      <a:solidFill>
        <a:schemeClr val="tx2"/>
      </a:solidFill>
      <a:prstDash val="solid"/>
      <a:miter lim="800000"/>
      <a:headEnd type="none" w="med" len="med"/>
      <a:tailEnd type="none" w="med" len="med"/>
    </a:ln>
  </c:spPr>
  <c:txPr>
    <a:bodyPr/>
    <a:lstStyle/>
    <a:p>
      <a:pPr>
        <a:defRPr sz="1975"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c:f>
              <c:strCache>
                <c:ptCount val="1"/>
                <c:pt idx="0">
                  <c:v>1-stage mixer</c:v>
                </c:pt>
              </c:strCache>
            </c:strRef>
          </c:tx>
          <c:spPr>
            <a:solidFill>
              <a:srgbClr val="80FF21"/>
            </a:solidFill>
            <a:ln>
              <a:noFill/>
            </a:ln>
            <a:effectLst/>
          </c:spPr>
          <c:invertIfNegative val="0"/>
          <c:cat>
            <c:strRef>
              <c:f>Sheet1!$B$3:$C$3</c:f>
              <c:strCache>
                <c:ptCount val="2"/>
                <c:pt idx="0">
                  <c:v>Cationic</c:v>
                </c:pt>
                <c:pt idx="1">
                  <c:v>Anionic</c:v>
                </c:pt>
              </c:strCache>
            </c:strRef>
          </c:cat>
          <c:val>
            <c:numRef>
              <c:f>Sheet1!$B$4:$C$4</c:f>
              <c:numCache>
                <c:formatCode>General</c:formatCode>
                <c:ptCount val="2"/>
                <c:pt idx="0">
                  <c:v>1</c:v>
                </c:pt>
                <c:pt idx="1">
                  <c:v>1</c:v>
                </c:pt>
              </c:numCache>
            </c:numRef>
          </c:val>
          <c:extLst xmlns:c16r2="http://schemas.microsoft.com/office/drawing/2015/06/chart">
            <c:ext xmlns:c16="http://schemas.microsoft.com/office/drawing/2014/chart" uri="{C3380CC4-5D6E-409C-BE32-E72D297353CC}">
              <c16:uniqueId val="{00000000-B981-4D8D-A1ED-A9E31367B53F}"/>
            </c:ext>
          </c:extLst>
        </c:ser>
        <c:ser>
          <c:idx val="1"/>
          <c:order val="1"/>
          <c:tx>
            <c:strRef>
              <c:f>Sheet1!$A$5</c:f>
              <c:strCache>
                <c:ptCount val="1"/>
                <c:pt idx="0">
                  <c:v>2-stage mixer</c:v>
                </c:pt>
              </c:strCache>
            </c:strRef>
          </c:tx>
          <c:spPr>
            <a:solidFill>
              <a:srgbClr val="0000FF"/>
            </a:solidFill>
            <a:ln>
              <a:noFill/>
            </a:ln>
            <a:effectLst/>
          </c:spPr>
          <c:invertIfNegative val="0"/>
          <c:cat>
            <c:strRef>
              <c:f>Sheet1!$B$3:$C$3</c:f>
              <c:strCache>
                <c:ptCount val="2"/>
                <c:pt idx="0">
                  <c:v>Cationic</c:v>
                </c:pt>
                <c:pt idx="1">
                  <c:v>Anionic</c:v>
                </c:pt>
              </c:strCache>
            </c:strRef>
          </c:cat>
          <c:val>
            <c:numRef>
              <c:f>Sheet1!$B$5:$C$5</c:f>
              <c:numCache>
                <c:formatCode>General</c:formatCode>
                <c:ptCount val="2"/>
                <c:pt idx="0">
                  <c:v>1.22</c:v>
                </c:pt>
                <c:pt idx="1">
                  <c:v>1.37</c:v>
                </c:pt>
              </c:numCache>
            </c:numRef>
          </c:val>
          <c:extLst xmlns:c16r2="http://schemas.microsoft.com/office/drawing/2015/06/chart">
            <c:ext xmlns:c16="http://schemas.microsoft.com/office/drawing/2014/chart" uri="{C3380CC4-5D6E-409C-BE32-E72D297353CC}">
              <c16:uniqueId val="{00000001-B981-4D8D-A1ED-A9E31367B53F}"/>
            </c:ext>
          </c:extLst>
        </c:ser>
        <c:dLbls>
          <c:showLegendKey val="0"/>
          <c:showVal val="0"/>
          <c:showCatName val="0"/>
          <c:showSerName val="0"/>
          <c:showPercent val="0"/>
          <c:showBubbleSize val="0"/>
        </c:dLbls>
        <c:gapWidth val="219"/>
        <c:overlap val="-27"/>
        <c:axId val="340496416"/>
        <c:axId val="303999904"/>
      </c:barChart>
      <c:catAx>
        <c:axId val="34049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3999904"/>
        <c:crosses val="autoZero"/>
        <c:auto val="1"/>
        <c:lblAlgn val="ctr"/>
        <c:lblOffset val="100"/>
        <c:noMultiLvlLbl val="0"/>
      </c:catAx>
      <c:valAx>
        <c:axId val="303999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Relative Viscosity</a:t>
                </a:r>
              </a:p>
            </c:rich>
          </c:tx>
          <c:layout>
            <c:manualLayout>
              <c:xMode val="edge"/>
              <c:yMode val="edge"/>
              <c:x val="2.3152181690543748E-2"/>
              <c:y val="0.3360738947658108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40496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a:solidFill>
                  <a:schemeClr val="tx1"/>
                </a:solidFill>
              </a:rPr>
              <a:t>Effect of Residence Time in Mix Chamber</a:t>
            </a:r>
          </a:p>
          <a:p>
            <a:pPr>
              <a:defRPr>
                <a:solidFill>
                  <a:schemeClr val="tx1"/>
                </a:solidFill>
              </a:defRPr>
            </a:pPr>
            <a:r>
              <a:rPr lang="en-US" sz="1200" dirty="0">
                <a:solidFill>
                  <a:schemeClr val="tx1"/>
                </a:solidFill>
              </a:rPr>
              <a:t>(0.5% polymer solution viscosity, cP)</a:t>
            </a:r>
          </a:p>
        </c:rich>
      </c:tx>
      <c:layout>
        <c:manualLayout>
          <c:xMode val="edge"/>
          <c:yMode val="edge"/>
          <c:x val="7.3476923076923092E-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'[Viscosity data - new vs current mix chamber, final, 12-3-2014.xlsx]Sheet1'!$B$25</c:f>
              <c:strCache>
                <c:ptCount val="1"/>
                <c:pt idx="0">
                  <c:v>M </c:v>
                </c:pt>
              </c:strCache>
            </c:strRef>
          </c:tx>
          <c:spPr>
            <a:solidFill>
              <a:srgbClr val="80FF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'[Viscosity data - new vs current mix chamber, final, 12-3-2014.xlsx]Sheet1'!$A$26:$A$27</c:f>
              <c:strCache>
                <c:ptCount val="2"/>
                <c:pt idx="0">
                  <c:v>Cationic</c:v>
                </c:pt>
                <c:pt idx="1">
                  <c:v>Anionic</c:v>
                </c:pt>
              </c:strCache>
            </c:strRef>
          </c:cat>
          <c:val>
            <c:numRef>
              <c:f>'[Viscosity data - new vs current mix chamber, final, 12-3-2014.xlsx]Sheet1'!$B$26:$B$27</c:f>
              <c:numCache>
                <c:formatCode>General</c:formatCode>
                <c:ptCount val="2"/>
                <c:pt idx="0">
                  <c:v>370</c:v>
                </c:pt>
                <c:pt idx="1">
                  <c:v>1795</c:v>
                </c:pt>
              </c:numCache>
            </c:numRef>
          </c:val>
          <c:extLst xmlns:c16r2="http://schemas.microsoft.com/office/drawing/2015/06/chart">
            <c:ext xmlns:c16="http://schemas.microsoft.com/office/drawing/2014/chart" uri="{C3380CC4-5D6E-409C-BE32-E72D297353CC}">
              <c16:uniqueId val="{00000000-151D-4B9E-B940-BE8CA43FFD74}"/>
            </c:ext>
          </c:extLst>
        </c:ser>
        <c:ser>
          <c:idx val="1"/>
          <c:order val="1"/>
          <c:tx>
            <c:strRef>
              <c:f>'[Viscosity data - new vs current mix chamber, final, 12-3-2014.xlsx]Sheet1'!$C$25</c:f>
              <c:strCache>
                <c:ptCount val="1"/>
                <c:pt idx="0">
                  <c:v>MM</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'[Viscosity data - new vs current mix chamber, final, 12-3-2014.xlsx]Sheet1'!$A$26:$A$27</c:f>
              <c:strCache>
                <c:ptCount val="2"/>
                <c:pt idx="0">
                  <c:v>Cationic</c:v>
                </c:pt>
                <c:pt idx="1">
                  <c:v>Anionic</c:v>
                </c:pt>
              </c:strCache>
            </c:strRef>
          </c:cat>
          <c:val>
            <c:numRef>
              <c:f>'[Viscosity data - new vs current mix chamber, final, 12-3-2014.xlsx]Sheet1'!$C$26:$C$27</c:f>
              <c:numCache>
                <c:formatCode>General</c:formatCode>
                <c:ptCount val="2"/>
                <c:pt idx="0">
                  <c:v>397</c:v>
                </c:pt>
                <c:pt idx="1">
                  <c:v>1936</c:v>
                </c:pt>
              </c:numCache>
            </c:numRef>
          </c:val>
          <c:extLst xmlns:c16r2="http://schemas.microsoft.com/office/drawing/2015/06/chart">
            <c:ext xmlns:c16="http://schemas.microsoft.com/office/drawing/2014/chart" uri="{C3380CC4-5D6E-409C-BE32-E72D297353CC}">
              <c16:uniqueId val="{00000001-151D-4B9E-B940-BE8CA43FFD74}"/>
            </c:ext>
          </c:extLst>
        </c:ser>
        <c:dLbls>
          <c:dLblPos val="outEnd"/>
          <c:showLegendKey val="0"/>
          <c:showVal val="1"/>
          <c:showCatName val="0"/>
          <c:showSerName val="0"/>
          <c:showPercent val="0"/>
          <c:showBubbleSize val="0"/>
        </c:dLbls>
        <c:gapWidth val="219"/>
        <c:overlap val="-27"/>
        <c:axId val="367627368"/>
        <c:axId val="367623448"/>
      </c:barChart>
      <c:catAx>
        <c:axId val="36762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7623448"/>
        <c:crosses val="autoZero"/>
        <c:auto val="1"/>
        <c:lblAlgn val="ctr"/>
        <c:lblOffset val="100"/>
        <c:noMultiLvlLbl val="0"/>
      </c:catAx>
      <c:valAx>
        <c:axId val="367623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7627368"/>
        <c:crosses val="autoZero"/>
        <c:crossBetween val="between"/>
      </c:valAx>
      <c:spPr>
        <a:noFill/>
        <a:ln>
          <a:noFill/>
        </a:ln>
        <a:effectLst/>
      </c:spPr>
    </c:plotArea>
    <c:legend>
      <c:legendPos val="r"/>
      <c:layout>
        <c:manualLayout>
          <c:xMode val="edge"/>
          <c:yMode val="edge"/>
          <c:x val="0.15520297345063291"/>
          <c:y val="0.46374940550450189"/>
          <c:w val="0.1925105828303614"/>
          <c:h val="0.156251093613298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Magnitude</a:t>
            </a:r>
            <a:r>
              <a:rPr lang="en-US" baseline="0"/>
              <a:t> of Force vs. Angle</a:t>
            </a:r>
            <a:endParaRPr lang="en-US"/>
          </a:p>
        </c:rich>
      </c:tx>
      <c:layout>
        <c:manualLayout>
          <c:xMode val="edge"/>
          <c:yMode val="edge"/>
          <c:x val="0.18459060383924641"/>
          <c:y val="0"/>
        </c:manualLayout>
      </c:layout>
      <c:overlay val="0"/>
    </c:title>
    <c:autoTitleDeleted val="0"/>
    <c:plotArea>
      <c:layout/>
      <c:scatterChart>
        <c:scatterStyle val="lineMarker"/>
        <c:varyColors val="0"/>
        <c:ser>
          <c:idx val="0"/>
          <c:order val="0"/>
          <c:spPr>
            <a:ln w="28575">
              <a:noFill/>
            </a:ln>
          </c:spPr>
          <c:xVal>
            <c:numRef>
              <c:f>'[Pipe Bend - Force vs Angle Calulcations Rev 1.xlsx]Sheet1'!$A$2:$A$20</c:f>
              <c:numCache>
                <c:formatCode>General</c:formatCode>
                <c:ptCount val="1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'[Pipe Bend - Force vs Angle Calulcations Rev 1.xlsx]Sheet1'!$E$2:$E$20</c:f>
              <c:numCache>
                <c:formatCode>General</c:formatCode>
                <c:ptCount val="19"/>
                <c:pt idx="0">
                  <c:v>0</c:v>
                </c:pt>
                <c:pt idx="1">
                  <c:v>8.7238774730671986E-2</c:v>
                </c:pt>
                <c:pt idx="2">
                  <c:v>0.17431148549531633</c:v>
                </c:pt>
                <c:pt idx="3">
                  <c:v>0.26105238444010315</c:v>
                </c:pt>
                <c:pt idx="4">
                  <c:v>0.34729635533386066</c:v>
                </c:pt>
                <c:pt idx="5">
                  <c:v>0.43287922787620581</c:v>
                </c:pt>
                <c:pt idx="6">
                  <c:v>0.51763809020504148</c:v>
                </c:pt>
                <c:pt idx="7">
                  <c:v>0.60141159900854613</c:v>
                </c:pt>
                <c:pt idx="8">
                  <c:v>0.68404028665133743</c:v>
                </c:pt>
                <c:pt idx="9">
                  <c:v>0.76536686473017945</c:v>
                </c:pt>
                <c:pt idx="10">
                  <c:v>0.84523652348139888</c:v>
                </c:pt>
                <c:pt idx="11">
                  <c:v>0.92349722647006782</c:v>
                </c:pt>
                <c:pt idx="12">
                  <c:v>0.99999999999999989</c:v>
                </c:pt>
                <c:pt idx="13">
                  <c:v>1.0745992166936476</c:v>
                </c:pt>
                <c:pt idx="14">
                  <c:v>1.1471528727020921</c:v>
                </c:pt>
                <c:pt idx="15">
                  <c:v>1.2175228580174413</c:v>
                </c:pt>
                <c:pt idx="16">
                  <c:v>1.2855752193730785</c:v>
                </c:pt>
                <c:pt idx="17">
                  <c:v>1.3511804152313205</c:v>
                </c:pt>
                <c:pt idx="18">
                  <c:v>1.4142135623730949</c:v>
                </c:pt>
              </c:numCache>
            </c:numRef>
          </c:yVal>
          <c:smooth val="0"/>
          <c:extLst xmlns:c16r2="http://schemas.microsoft.com/office/drawing/2015/06/chart">
            <c:ext xmlns:c16="http://schemas.microsoft.com/office/drawing/2014/chart" uri="{C3380CC4-5D6E-409C-BE32-E72D297353CC}">
              <c16:uniqueId val="{00000000-3D6F-4B3C-A5DB-18218ED95D52}"/>
            </c:ext>
          </c:extLst>
        </c:ser>
        <c:dLbls>
          <c:showLegendKey val="0"/>
          <c:showVal val="0"/>
          <c:showCatName val="0"/>
          <c:showSerName val="0"/>
          <c:showPercent val="0"/>
          <c:showBubbleSize val="0"/>
        </c:dLbls>
        <c:axId val="367623840"/>
        <c:axId val="367627760"/>
      </c:scatterChart>
      <c:valAx>
        <c:axId val="367623840"/>
        <c:scaling>
          <c:orientation val="minMax"/>
          <c:max val="95"/>
          <c:min val="0"/>
        </c:scaling>
        <c:delete val="0"/>
        <c:axPos val="b"/>
        <c:title>
          <c:tx>
            <c:rich>
              <a:bodyPr/>
              <a:lstStyle/>
              <a:p>
                <a:pPr>
                  <a:defRPr sz="1200"/>
                </a:pPr>
                <a:r>
                  <a:rPr lang="en-US" sz="1200" dirty="0"/>
                  <a:t>Angle (degree)</a:t>
                </a:r>
              </a:p>
            </c:rich>
          </c:tx>
          <c:overlay val="0"/>
        </c:title>
        <c:numFmt formatCode="General" sourceLinked="1"/>
        <c:majorTickMark val="out"/>
        <c:minorTickMark val="none"/>
        <c:tickLblPos val="nextTo"/>
        <c:crossAx val="367627760"/>
        <c:crosses val="autoZero"/>
        <c:crossBetween val="midCat"/>
        <c:majorUnit val="15"/>
        <c:minorUnit val="3"/>
      </c:valAx>
      <c:valAx>
        <c:axId val="367627760"/>
        <c:scaling>
          <c:orientation val="minMax"/>
        </c:scaling>
        <c:delete val="0"/>
        <c:axPos val="l"/>
        <c:majorGridlines/>
        <c:title>
          <c:tx>
            <c:rich>
              <a:bodyPr rot="-5400000" vert="horz"/>
              <a:lstStyle/>
              <a:p>
                <a:pPr>
                  <a:defRPr sz="1200"/>
                </a:pPr>
                <a:r>
                  <a:rPr lang="en-US" sz="1200" dirty="0"/>
                  <a:t>Force/(</a:t>
                </a:r>
                <a:r>
                  <a:rPr lang="el-GR" sz="1200" dirty="0"/>
                  <a:t>β</a:t>
                </a:r>
                <a:r>
                  <a:rPr lang="en-US" sz="1200" dirty="0"/>
                  <a:t>*m*V)</a:t>
                </a:r>
              </a:p>
            </c:rich>
          </c:tx>
          <c:overlay val="0"/>
        </c:title>
        <c:numFmt formatCode="General" sourceLinked="1"/>
        <c:majorTickMark val="out"/>
        <c:minorTickMark val="none"/>
        <c:tickLblPos val="nextTo"/>
        <c:crossAx val="367623840"/>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FF0000"/>
                </a:solidFill>
                <a:latin typeface="+mn-lt"/>
                <a:ea typeface="+mn-ea"/>
                <a:cs typeface="+mn-cs"/>
              </a:defRPr>
            </a:pPr>
            <a:r>
              <a:rPr lang="en-US" sz="2000" dirty="0">
                <a:solidFill>
                  <a:srgbClr val="FF0000"/>
                </a:solidFill>
              </a:rPr>
              <a:t>Polymer Usage</a:t>
            </a:r>
            <a:r>
              <a:rPr lang="en-US" sz="2000" baseline="0" dirty="0">
                <a:solidFill>
                  <a:srgbClr val="FF0000"/>
                </a:solidFill>
              </a:rPr>
              <a:t> of Two </a:t>
            </a:r>
            <a:r>
              <a:rPr lang="en-US" sz="2000" i="1" baseline="0" dirty="0">
                <a:solidFill>
                  <a:srgbClr val="FF0000"/>
                </a:solidFill>
              </a:rPr>
              <a:t>POLYBLEND®</a:t>
            </a:r>
            <a:r>
              <a:rPr lang="en-US" sz="2000" baseline="0" dirty="0">
                <a:solidFill>
                  <a:srgbClr val="FF0000"/>
                </a:solidFill>
              </a:rPr>
              <a:t> Systems</a:t>
            </a:r>
            <a:endParaRPr lang="en-US" sz="2000" dirty="0">
              <a:solidFill>
                <a:srgbClr val="FF0000"/>
              </a:solidFill>
            </a:endParaRPr>
          </a:p>
        </c:rich>
      </c:tx>
      <c:layout>
        <c:manualLayout>
          <c:xMode val="edge"/>
          <c:yMode val="edge"/>
          <c:x val="0.198463042939717"/>
          <c:y val="8.199552575595678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1716642751940779"/>
          <c:y val="0.17989972309748403"/>
          <c:w val="0.8115719597550306"/>
          <c:h val="0.62351414149666406"/>
        </c:manualLayout>
      </c:layout>
      <c:lineChart>
        <c:grouping val="standard"/>
        <c:varyColors val="0"/>
        <c:ser>
          <c:idx val="0"/>
          <c:order val="0"/>
          <c:tx>
            <c:strRef>
              <c:f>'Analysis YK'!$B$2</c:f>
              <c:strCache>
                <c:ptCount val="1"/>
                <c:pt idx="0">
                  <c:v>M1200</c:v>
                </c:pt>
              </c:strCache>
            </c:strRef>
          </c:tx>
          <c:spPr>
            <a:ln w="28575" cap="rnd">
              <a:solidFill>
                <a:schemeClr val="accent1"/>
              </a:solidFill>
              <a:round/>
            </a:ln>
            <a:effectLst/>
          </c:spPr>
          <c:marker>
            <c:symbol val="none"/>
          </c:marker>
          <c:cat>
            <c:numRef>
              <c:f>'Analysis YK'!$A$3:$A$35</c:f>
              <c:numCache>
                <c:formatCode>m/d/yy;@</c:formatCode>
                <c:ptCount val="33"/>
                <c:pt idx="0">
                  <c:v>42409</c:v>
                </c:pt>
                <c:pt idx="1">
                  <c:v>42410</c:v>
                </c:pt>
                <c:pt idx="2">
                  <c:v>42412</c:v>
                </c:pt>
                <c:pt idx="3">
                  <c:v>42416</c:v>
                </c:pt>
                <c:pt idx="4">
                  <c:v>42424</c:v>
                </c:pt>
                <c:pt idx="5">
                  <c:v>42432</c:v>
                </c:pt>
                <c:pt idx="6">
                  <c:v>42433</c:v>
                </c:pt>
                <c:pt idx="7">
                  <c:v>42436</c:v>
                </c:pt>
                <c:pt idx="8">
                  <c:v>42443</c:v>
                </c:pt>
                <c:pt idx="9">
                  <c:v>42445</c:v>
                </c:pt>
                <c:pt idx="10">
                  <c:v>42457</c:v>
                </c:pt>
                <c:pt idx="11">
                  <c:v>42461</c:v>
                </c:pt>
                <c:pt idx="12">
                  <c:v>42464</c:v>
                </c:pt>
                <c:pt idx="13">
                  <c:v>42465</c:v>
                </c:pt>
                <c:pt idx="14">
                  <c:v>42467</c:v>
                </c:pt>
                <c:pt idx="15">
                  <c:v>42473</c:v>
                </c:pt>
                <c:pt idx="16">
                  <c:v>42475</c:v>
                </c:pt>
                <c:pt idx="17">
                  <c:v>42478</c:v>
                </c:pt>
                <c:pt idx="18">
                  <c:v>42479</c:v>
                </c:pt>
                <c:pt idx="19">
                  <c:v>42480</c:v>
                </c:pt>
                <c:pt idx="20">
                  <c:v>42482</c:v>
                </c:pt>
                <c:pt idx="21">
                  <c:v>42483</c:v>
                </c:pt>
                <c:pt idx="22">
                  <c:v>42486</c:v>
                </c:pt>
                <c:pt idx="23">
                  <c:v>42488</c:v>
                </c:pt>
                <c:pt idx="24">
                  <c:v>42489</c:v>
                </c:pt>
                <c:pt idx="25">
                  <c:v>42492</c:v>
                </c:pt>
                <c:pt idx="26">
                  <c:v>42493</c:v>
                </c:pt>
                <c:pt idx="27">
                  <c:v>42499</c:v>
                </c:pt>
                <c:pt idx="28">
                  <c:v>42500</c:v>
                </c:pt>
                <c:pt idx="29">
                  <c:v>42501</c:v>
                </c:pt>
                <c:pt idx="30">
                  <c:v>42506</c:v>
                </c:pt>
                <c:pt idx="31">
                  <c:v>42508</c:v>
                </c:pt>
                <c:pt idx="32">
                  <c:v>42509</c:v>
                </c:pt>
              </c:numCache>
            </c:numRef>
          </c:cat>
          <c:val>
            <c:numRef>
              <c:f>'Analysis YK'!$B$3:$B$35</c:f>
              <c:numCache>
                <c:formatCode>0.0</c:formatCode>
                <c:ptCount val="33"/>
                <c:pt idx="0">
                  <c:v>21.50537634408602</c:v>
                </c:pt>
                <c:pt idx="1">
                  <c:v>22.675736961451246</c:v>
                </c:pt>
                <c:pt idx="2">
                  <c:v>21.641025641025646</c:v>
                </c:pt>
                <c:pt idx="3">
                  <c:v>25.386996904024773</c:v>
                </c:pt>
                <c:pt idx="4">
                  <c:v>27.272727272727277</c:v>
                </c:pt>
                <c:pt idx="5">
                  <c:v>19.723865877712036</c:v>
                </c:pt>
                <c:pt idx="6">
                  <c:v>19.451812555260837</c:v>
                </c:pt>
                <c:pt idx="7">
                  <c:v>32.323232323232318</c:v>
                </c:pt>
                <c:pt idx="8">
                  <c:v>16.326530612244895</c:v>
                </c:pt>
                <c:pt idx="9">
                  <c:v>17.454545454545453</c:v>
                </c:pt>
                <c:pt idx="10">
                  <c:v>7.8817733990147767</c:v>
                </c:pt>
                <c:pt idx="11">
                  <c:v>15.238095238095234</c:v>
                </c:pt>
                <c:pt idx="12">
                  <c:v>10.101010101010102</c:v>
                </c:pt>
                <c:pt idx="13">
                  <c:v>9.0022505626406595</c:v>
                </c:pt>
                <c:pt idx="14">
                  <c:v>15.980024968789017</c:v>
                </c:pt>
                <c:pt idx="15">
                  <c:v>12.967200610221211</c:v>
                </c:pt>
                <c:pt idx="16">
                  <c:v>17.777777777777782</c:v>
                </c:pt>
                <c:pt idx="17">
                  <c:v>17.337461300309599</c:v>
                </c:pt>
                <c:pt idx="18">
                  <c:v>14.814814814814815</c:v>
                </c:pt>
                <c:pt idx="19">
                  <c:v>14.492753623188408</c:v>
                </c:pt>
                <c:pt idx="20">
                  <c:v>12.030075187969924</c:v>
                </c:pt>
                <c:pt idx="21">
                  <c:v>13.888888888888889</c:v>
                </c:pt>
                <c:pt idx="22">
                  <c:v>11.30952380952381</c:v>
                </c:pt>
                <c:pt idx="23">
                  <c:v>22.054190296156271</c:v>
                </c:pt>
                <c:pt idx="24">
                  <c:v>13.593380614657212</c:v>
                </c:pt>
                <c:pt idx="25">
                  <c:v>13.392857142857144</c:v>
                </c:pt>
                <c:pt idx="26">
                  <c:v>13.041453190498371</c:v>
                </c:pt>
                <c:pt idx="27">
                  <c:v>13.592233009708739</c:v>
                </c:pt>
                <c:pt idx="28">
                  <c:v>25.679012345679013</c:v>
                </c:pt>
                <c:pt idx="29">
                  <c:v>20.430823895180993</c:v>
                </c:pt>
                <c:pt idx="30">
                  <c:v>23.809523809523814</c:v>
                </c:pt>
                <c:pt idx="31">
                  <c:v>17.254901960784316</c:v>
                </c:pt>
                <c:pt idx="32">
                  <c:v>22.145328719723182</c:v>
                </c:pt>
              </c:numCache>
            </c:numRef>
          </c:val>
          <c:smooth val="0"/>
          <c:extLst xmlns:c16r2="http://schemas.microsoft.com/office/drawing/2015/06/chart">
            <c:ext xmlns:c16="http://schemas.microsoft.com/office/drawing/2014/chart" uri="{C3380CC4-5D6E-409C-BE32-E72D297353CC}">
              <c16:uniqueId val="{00000000-B852-4036-B028-9F707C9B8222}"/>
            </c:ext>
          </c:extLst>
        </c:ser>
        <c:ser>
          <c:idx val="1"/>
          <c:order val="1"/>
          <c:tx>
            <c:strRef>
              <c:f>'Analysis YK'!$C$2</c:f>
              <c:strCache>
                <c:ptCount val="1"/>
                <c:pt idx="0">
                  <c:v>MM1200</c:v>
                </c:pt>
              </c:strCache>
            </c:strRef>
          </c:tx>
          <c:spPr>
            <a:ln w="28575" cap="rnd">
              <a:solidFill>
                <a:schemeClr val="accent2"/>
              </a:solidFill>
              <a:round/>
            </a:ln>
            <a:effectLst/>
          </c:spPr>
          <c:marker>
            <c:symbol val="none"/>
          </c:marker>
          <c:cat>
            <c:numRef>
              <c:f>'Analysis YK'!$A$3:$A$35</c:f>
              <c:numCache>
                <c:formatCode>m/d/yy;@</c:formatCode>
                <c:ptCount val="33"/>
                <c:pt idx="0">
                  <c:v>42409</c:v>
                </c:pt>
                <c:pt idx="1">
                  <c:v>42410</c:v>
                </c:pt>
                <c:pt idx="2">
                  <c:v>42412</c:v>
                </c:pt>
                <c:pt idx="3">
                  <c:v>42416</c:v>
                </c:pt>
                <c:pt idx="4">
                  <c:v>42424</c:v>
                </c:pt>
                <c:pt idx="5">
                  <c:v>42432</c:v>
                </c:pt>
                <c:pt idx="6">
                  <c:v>42433</c:v>
                </c:pt>
                <c:pt idx="7">
                  <c:v>42436</c:v>
                </c:pt>
                <c:pt idx="8">
                  <c:v>42443</c:v>
                </c:pt>
                <c:pt idx="9">
                  <c:v>42445</c:v>
                </c:pt>
                <c:pt idx="10">
                  <c:v>42457</c:v>
                </c:pt>
                <c:pt idx="11">
                  <c:v>42461</c:v>
                </c:pt>
                <c:pt idx="12">
                  <c:v>42464</c:v>
                </c:pt>
                <c:pt idx="13">
                  <c:v>42465</c:v>
                </c:pt>
                <c:pt idx="14">
                  <c:v>42467</c:v>
                </c:pt>
                <c:pt idx="15">
                  <c:v>42473</c:v>
                </c:pt>
                <c:pt idx="16">
                  <c:v>42475</c:v>
                </c:pt>
                <c:pt idx="17">
                  <c:v>42478</c:v>
                </c:pt>
                <c:pt idx="18">
                  <c:v>42479</c:v>
                </c:pt>
                <c:pt idx="19">
                  <c:v>42480</c:v>
                </c:pt>
                <c:pt idx="20">
                  <c:v>42482</c:v>
                </c:pt>
                <c:pt idx="21">
                  <c:v>42483</c:v>
                </c:pt>
                <c:pt idx="22">
                  <c:v>42486</c:v>
                </c:pt>
                <c:pt idx="23">
                  <c:v>42488</c:v>
                </c:pt>
                <c:pt idx="24">
                  <c:v>42489</c:v>
                </c:pt>
                <c:pt idx="25">
                  <c:v>42492</c:v>
                </c:pt>
                <c:pt idx="26">
                  <c:v>42493</c:v>
                </c:pt>
                <c:pt idx="27">
                  <c:v>42499</c:v>
                </c:pt>
                <c:pt idx="28">
                  <c:v>42500</c:v>
                </c:pt>
                <c:pt idx="29">
                  <c:v>42501</c:v>
                </c:pt>
                <c:pt idx="30">
                  <c:v>42506</c:v>
                </c:pt>
                <c:pt idx="31">
                  <c:v>42508</c:v>
                </c:pt>
                <c:pt idx="32">
                  <c:v>42509</c:v>
                </c:pt>
              </c:numCache>
            </c:numRef>
          </c:cat>
          <c:val>
            <c:numRef>
              <c:f>'Analysis YK'!$C$3:$C$35</c:f>
              <c:numCache>
                <c:formatCode>0.0</c:formatCode>
                <c:ptCount val="33"/>
                <c:pt idx="0">
                  <c:v>21.50537634408602</c:v>
                </c:pt>
                <c:pt idx="1">
                  <c:v>21.164021164021165</c:v>
                </c:pt>
                <c:pt idx="2">
                  <c:v>20.110608345902467</c:v>
                </c:pt>
                <c:pt idx="3">
                  <c:v>24.622960911049557</c:v>
                </c:pt>
                <c:pt idx="4">
                  <c:v>13.468013468013469</c:v>
                </c:pt>
                <c:pt idx="5">
                  <c:v>18.737672583826431</c:v>
                </c:pt>
                <c:pt idx="6">
                  <c:v>16.091954022988507</c:v>
                </c:pt>
                <c:pt idx="7">
                  <c:v>23.232323232323235</c:v>
                </c:pt>
                <c:pt idx="8">
                  <c:v>10.222709017889741</c:v>
                </c:pt>
                <c:pt idx="9">
                  <c:v>10.542635658914733</c:v>
                </c:pt>
                <c:pt idx="10">
                  <c:v>6.219630709426629</c:v>
                </c:pt>
                <c:pt idx="11">
                  <c:v>10.340136054421768</c:v>
                </c:pt>
                <c:pt idx="12">
                  <c:v>7.6318742985409669</c:v>
                </c:pt>
                <c:pt idx="13">
                  <c:v>5.7055080096554756</c:v>
                </c:pt>
                <c:pt idx="14">
                  <c:v>11.594202898550723</c:v>
                </c:pt>
                <c:pt idx="15">
                  <c:v>8.1757792539601439</c:v>
                </c:pt>
                <c:pt idx="16">
                  <c:v>10.963525195024246</c:v>
                </c:pt>
                <c:pt idx="17">
                  <c:v>9.824561403508774</c:v>
                </c:pt>
                <c:pt idx="18">
                  <c:v>7.8787878787878798</c:v>
                </c:pt>
                <c:pt idx="19">
                  <c:v>8.2934609250398736</c:v>
                </c:pt>
                <c:pt idx="20">
                  <c:v>7.1773636991028296</c:v>
                </c:pt>
                <c:pt idx="21">
                  <c:v>8.6666666666666679</c:v>
                </c:pt>
                <c:pt idx="22">
                  <c:v>6.4367816091954033</c:v>
                </c:pt>
                <c:pt idx="23">
                  <c:v>9.0934924694515509</c:v>
                </c:pt>
                <c:pt idx="24">
                  <c:v>6.6666666666666661</c:v>
                </c:pt>
                <c:pt idx="25">
                  <c:v>8.184523809523812</c:v>
                </c:pt>
                <c:pt idx="26">
                  <c:v>6.7713142505386283</c:v>
                </c:pt>
                <c:pt idx="27">
                  <c:v>7.5471698113207539</c:v>
                </c:pt>
                <c:pt idx="28">
                  <c:v>11.111111111111109</c:v>
                </c:pt>
                <c:pt idx="29">
                  <c:v>10.526315789473685</c:v>
                </c:pt>
                <c:pt idx="30">
                  <c:v>13.071895424836603</c:v>
                </c:pt>
                <c:pt idx="31">
                  <c:v>9.27536231884058</c:v>
                </c:pt>
                <c:pt idx="32">
                  <c:v>10.03921568627451</c:v>
                </c:pt>
              </c:numCache>
            </c:numRef>
          </c:val>
          <c:smooth val="0"/>
          <c:extLst xmlns:c16r2="http://schemas.microsoft.com/office/drawing/2015/06/chart">
            <c:ext xmlns:c16="http://schemas.microsoft.com/office/drawing/2014/chart" uri="{C3380CC4-5D6E-409C-BE32-E72D297353CC}">
              <c16:uniqueId val="{00000001-B852-4036-B028-9F707C9B8222}"/>
            </c:ext>
          </c:extLst>
        </c:ser>
        <c:dLbls>
          <c:showLegendKey val="0"/>
          <c:showVal val="0"/>
          <c:showCatName val="0"/>
          <c:showSerName val="0"/>
          <c:showPercent val="0"/>
          <c:showBubbleSize val="0"/>
        </c:dLbls>
        <c:smooth val="0"/>
        <c:axId val="367624232"/>
        <c:axId val="367625800"/>
      </c:lineChart>
      <c:dateAx>
        <c:axId val="36762423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dirty="0"/>
                  <a:t>Test</a:t>
                </a:r>
                <a:r>
                  <a:rPr lang="en-US" sz="1600" b="0" baseline="0" dirty="0"/>
                  <a:t> Date</a:t>
                </a:r>
                <a:endParaRPr lang="en-US" sz="1600" b="0" dirty="0"/>
              </a:p>
            </c:rich>
          </c:tx>
          <c:layout>
            <c:manualLayout>
              <c:xMode val="edge"/>
              <c:yMode val="edge"/>
              <c:x val="0.50062596591731445"/>
              <c:y val="0.878633957520755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367625800"/>
        <c:crosses val="autoZero"/>
        <c:auto val="1"/>
        <c:lblOffset val="100"/>
        <c:baseTimeUnit val="days"/>
      </c:dateAx>
      <c:valAx>
        <c:axId val="367625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dirty="0"/>
                  <a:t>Polymer</a:t>
                </a:r>
                <a:r>
                  <a:rPr lang="en-US" sz="1600" b="0" baseline="0" dirty="0"/>
                  <a:t> Usage, lb/ton</a:t>
                </a:r>
                <a:endParaRPr lang="en-US" sz="1600" b="0" dirty="0"/>
              </a:p>
            </c:rich>
          </c:tx>
          <c:layout>
            <c:manualLayout>
              <c:xMode val="edge"/>
              <c:yMode val="edge"/>
              <c:x val="5.7523679373183027E-2"/>
              <c:y val="0.2110962642868264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7624232"/>
        <c:crosses val="autoZero"/>
        <c:crossBetween val="between"/>
      </c:valAx>
      <c:spPr>
        <a:noFill/>
        <a:ln>
          <a:noFill/>
        </a:ln>
        <a:effectLst/>
      </c:spPr>
    </c:plotArea>
    <c:legend>
      <c:legendPos val="l"/>
      <c:layout>
        <c:manualLayout>
          <c:xMode val="edge"/>
          <c:yMode val="edge"/>
          <c:x val="0.57440321149381313"/>
          <c:y val="0.25682826307800072"/>
          <c:w val="0.15003651258753004"/>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98979130775502E-2"/>
          <c:y val="7.1397479647530904E-2"/>
          <c:w val="0.87982195845697997"/>
          <c:h val="0.79620853080568699"/>
        </c:manualLayout>
      </c:layout>
      <c:barChart>
        <c:barDir val="col"/>
        <c:grouping val="clustered"/>
        <c:varyColors val="0"/>
        <c:ser>
          <c:idx val="0"/>
          <c:order val="0"/>
          <c:tx>
            <c:strRef>
              <c:f>Sheet1!$A$2</c:f>
              <c:strCache>
                <c:ptCount val="1"/>
              </c:strCache>
            </c:strRef>
          </c:tx>
          <c:spPr>
            <a:solidFill>
              <a:schemeClr val="tx2">
                <a:lumMod val="60000"/>
                <a:lumOff val="40000"/>
              </a:schemeClr>
            </a:solidFill>
            <a:ln w="19050">
              <a:solidFill>
                <a:srgbClr val="0000CC"/>
              </a:solidFill>
              <a:prstDash val="solid"/>
            </a:ln>
          </c:spPr>
          <c:invertIfNegative val="0"/>
          <c:dPt>
            <c:idx val="4"/>
            <c:invertIfNegative val="0"/>
            <c:bubble3D val="0"/>
            <c:spPr>
              <a:solidFill>
                <a:srgbClr val="2BF551"/>
              </a:solidFill>
              <a:ln w="19050">
                <a:solidFill>
                  <a:srgbClr val="0000CC"/>
                </a:solidFill>
                <a:prstDash val="solid"/>
              </a:ln>
            </c:spPr>
            <c:extLst xmlns:c16r2="http://schemas.microsoft.com/office/drawing/2015/06/chart">
              <c:ext xmlns:c16="http://schemas.microsoft.com/office/drawing/2014/chart" uri="{C3380CC4-5D6E-409C-BE32-E72D297353CC}">
                <c16:uniqueId val="{00000001-459D-471E-8D0E-3ACF58DD2B36}"/>
              </c:ext>
            </c:extLst>
          </c:dPt>
          <c:dLbls>
            <c:spPr>
              <a:solidFill>
                <a:srgbClr val="FFFFFF"/>
              </a:solidFill>
              <a:ln>
                <a:noFill/>
              </a:ln>
              <a:effectLst/>
            </c:spPr>
            <c:txPr>
              <a:bodyPr/>
              <a:lstStyle/>
              <a:p>
                <a:pPr>
                  <a:defRPr>
                    <a:solidFill>
                      <a:srgbClr val="0070C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Sheet1!$B$1:$F$1</c:f>
              <c:numCache>
                <c:formatCode>General</c:formatCode>
                <c:ptCount val="5"/>
                <c:pt idx="0">
                  <c:v>2012</c:v>
                </c:pt>
                <c:pt idx="1">
                  <c:v>2013</c:v>
                </c:pt>
                <c:pt idx="2">
                  <c:v>2014</c:v>
                </c:pt>
                <c:pt idx="3">
                  <c:v>2015</c:v>
                </c:pt>
                <c:pt idx="4">
                  <c:v>2016</c:v>
                </c:pt>
              </c:numCache>
            </c:numRef>
          </c:cat>
          <c:val>
            <c:numRef>
              <c:f>Sheet1!$B$2:$F$2</c:f>
              <c:numCache>
                <c:formatCode>General</c:formatCode>
                <c:ptCount val="5"/>
                <c:pt idx="0">
                  <c:v>38.299999999999997</c:v>
                </c:pt>
                <c:pt idx="1">
                  <c:v>38.4</c:v>
                </c:pt>
                <c:pt idx="2">
                  <c:v>35.200000000000003</c:v>
                </c:pt>
                <c:pt idx="3">
                  <c:v>34.5</c:v>
                </c:pt>
                <c:pt idx="4">
                  <c:v>19.600000000000001</c:v>
                </c:pt>
              </c:numCache>
            </c:numRef>
          </c:val>
          <c:extLst xmlns:c16r2="http://schemas.microsoft.com/office/drawing/2015/06/chart">
            <c:ext xmlns:c16="http://schemas.microsoft.com/office/drawing/2014/chart" uri="{C3380CC4-5D6E-409C-BE32-E72D297353CC}">
              <c16:uniqueId val="{00000002-459D-471E-8D0E-3ACF58DD2B36}"/>
            </c:ext>
          </c:extLst>
        </c:ser>
        <c:dLbls>
          <c:showLegendKey val="0"/>
          <c:showVal val="0"/>
          <c:showCatName val="0"/>
          <c:showSerName val="0"/>
          <c:showPercent val="0"/>
          <c:showBubbleSize val="0"/>
        </c:dLbls>
        <c:gapWidth val="150"/>
        <c:axId val="367630112"/>
        <c:axId val="367625016"/>
      </c:barChart>
      <c:lineChart>
        <c:grouping val="standard"/>
        <c:varyColors val="0"/>
        <c:ser>
          <c:idx val="1"/>
          <c:order val="1"/>
          <c:spPr>
            <a:ln w="28575">
              <a:solidFill>
                <a:srgbClr val="FF0000"/>
              </a:solidFill>
            </a:ln>
          </c:spPr>
          <c:marker>
            <c:symbol val="none"/>
          </c:marker>
          <c:val>
            <c:numRef>
              <c:f>Sheet1!$B$3:$F$3</c:f>
              <c:numCache>
                <c:formatCode>General</c:formatCode>
                <c:ptCount val="5"/>
                <c:pt idx="0">
                  <c:v>2030</c:v>
                </c:pt>
                <c:pt idx="1">
                  <c:v>2281</c:v>
                </c:pt>
                <c:pt idx="2">
                  <c:v>2045</c:v>
                </c:pt>
                <c:pt idx="3">
                  <c:v>2133</c:v>
                </c:pt>
                <c:pt idx="4">
                  <c:v>2518</c:v>
                </c:pt>
              </c:numCache>
            </c:numRef>
          </c:val>
          <c:smooth val="0"/>
          <c:extLst xmlns:c16r2="http://schemas.microsoft.com/office/drawing/2015/06/chart">
            <c:ext xmlns:c16="http://schemas.microsoft.com/office/drawing/2014/chart" uri="{C3380CC4-5D6E-409C-BE32-E72D297353CC}">
              <c16:uniqueId val="{00000003-459D-471E-8D0E-3ACF58DD2B36}"/>
            </c:ext>
          </c:extLst>
        </c:ser>
        <c:dLbls>
          <c:showLegendKey val="0"/>
          <c:showVal val="0"/>
          <c:showCatName val="0"/>
          <c:showSerName val="0"/>
          <c:showPercent val="0"/>
          <c:showBubbleSize val="0"/>
        </c:dLbls>
        <c:marker val="1"/>
        <c:smooth val="0"/>
        <c:axId val="367630504"/>
        <c:axId val="367629720"/>
      </c:lineChart>
      <c:catAx>
        <c:axId val="367630112"/>
        <c:scaling>
          <c:orientation val="minMax"/>
        </c:scaling>
        <c:delete val="0"/>
        <c:axPos val="b"/>
        <c:numFmt formatCode="General" sourceLinked="1"/>
        <c:majorTickMark val="out"/>
        <c:minorTickMark val="none"/>
        <c:tickLblPos val="nextTo"/>
        <c:spPr>
          <a:ln w="3172">
            <a:solidFill>
              <a:schemeClr val="tx1"/>
            </a:solidFill>
            <a:prstDash val="solid"/>
          </a:ln>
        </c:spPr>
        <c:txPr>
          <a:bodyPr rot="0" vert="horz"/>
          <a:lstStyle/>
          <a:p>
            <a:pPr>
              <a:defRPr sz="1499" b="1" i="0" u="none" strike="noStrike" baseline="0">
                <a:solidFill>
                  <a:schemeClr val="tx1"/>
                </a:solidFill>
                <a:latin typeface="Times New Roman"/>
                <a:ea typeface="Times New Roman"/>
                <a:cs typeface="Times New Roman"/>
              </a:defRPr>
            </a:pPr>
            <a:endParaRPr lang="en-US"/>
          </a:p>
        </c:txPr>
        <c:crossAx val="367625016"/>
        <c:crosses val="autoZero"/>
        <c:auto val="1"/>
        <c:lblAlgn val="ctr"/>
        <c:lblOffset val="100"/>
        <c:noMultiLvlLbl val="0"/>
      </c:catAx>
      <c:valAx>
        <c:axId val="367625016"/>
        <c:scaling>
          <c:orientation val="minMax"/>
        </c:scaling>
        <c:delete val="0"/>
        <c:axPos val="l"/>
        <c:majorGridlines>
          <c:spPr>
            <a:ln w="3172">
              <a:solidFill>
                <a:schemeClr val="tx1"/>
              </a:solidFill>
              <a:prstDash val="solid"/>
            </a:ln>
          </c:spPr>
        </c:majorGridlines>
        <c:numFmt formatCode="General" sourceLinked="1"/>
        <c:majorTickMark val="out"/>
        <c:minorTickMark val="none"/>
        <c:tickLblPos val="nextTo"/>
        <c:spPr>
          <a:ln w="3172">
            <a:solidFill>
              <a:schemeClr val="tx1"/>
            </a:solidFill>
            <a:prstDash val="solid"/>
          </a:ln>
        </c:spPr>
        <c:txPr>
          <a:bodyPr rot="0" vert="horz"/>
          <a:lstStyle/>
          <a:p>
            <a:pPr>
              <a:defRPr sz="1499" b="1" i="0" u="none" strike="noStrike" baseline="0">
                <a:solidFill>
                  <a:schemeClr val="tx1"/>
                </a:solidFill>
                <a:latin typeface="Times New Roman"/>
                <a:ea typeface="Times New Roman"/>
                <a:cs typeface="Times New Roman"/>
              </a:defRPr>
            </a:pPr>
            <a:endParaRPr lang="en-US"/>
          </a:p>
        </c:txPr>
        <c:crossAx val="367630112"/>
        <c:crosses val="autoZero"/>
        <c:crossBetween val="between"/>
      </c:valAx>
      <c:valAx>
        <c:axId val="367629720"/>
        <c:scaling>
          <c:orientation val="minMax"/>
        </c:scaling>
        <c:delete val="0"/>
        <c:axPos val="r"/>
        <c:numFmt formatCode="General" sourceLinked="1"/>
        <c:majorTickMark val="out"/>
        <c:minorTickMark val="none"/>
        <c:tickLblPos val="nextTo"/>
        <c:txPr>
          <a:bodyPr/>
          <a:lstStyle/>
          <a:p>
            <a:pPr>
              <a:defRPr>
                <a:solidFill>
                  <a:srgbClr val="FF0000"/>
                </a:solidFill>
              </a:defRPr>
            </a:pPr>
            <a:endParaRPr lang="en-US"/>
          </a:p>
        </c:txPr>
        <c:crossAx val="367630504"/>
        <c:crosses val="max"/>
        <c:crossBetween val="between"/>
      </c:valAx>
      <c:catAx>
        <c:axId val="367630504"/>
        <c:scaling>
          <c:orientation val="minMax"/>
        </c:scaling>
        <c:delete val="1"/>
        <c:axPos val="b"/>
        <c:majorTickMark val="out"/>
        <c:minorTickMark val="none"/>
        <c:tickLblPos val="nextTo"/>
        <c:crossAx val="367629720"/>
        <c:crosses val="autoZero"/>
        <c:auto val="1"/>
        <c:lblAlgn val="ctr"/>
        <c:lblOffset val="100"/>
        <c:noMultiLvlLbl val="0"/>
      </c:catAx>
    </c:plotArea>
    <c:plotVisOnly val="1"/>
    <c:dispBlanksAs val="zero"/>
    <c:showDLblsOverMax val="0"/>
  </c:chart>
  <c:spPr>
    <a:noFill/>
    <a:ln>
      <a:noFill/>
    </a:ln>
  </c:spPr>
  <c:txPr>
    <a:bodyPr/>
    <a:lstStyle/>
    <a:p>
      <a:pPr>
        <a:defRPr sz="149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63439763265092E-2"/>
          <c:y val="0.13897637795275591"/>
          <c:w val="0.8890077980377088"/>
          <c:h val="0.65545287971079091"/>
        </c:manualLayout>
      </c:layout>
      <c:scatterChart>
        <c:scatterStyle val="smoothMarker"/>
        <c:varyColors val="0"/>
        <c:ser>
          <c:idx val="0"/>
          <c:order val="0"/>
          <c:tx>
            <c:v>Pilot 1 UGSI - Centrifuge #10</c:v>
          </c:tx>
          <c:spPr>
            <a:ln w="19050" cap="rnd">
              <a:solidFill>
                <a:srgbClr val="DD5B2D"/>
              </a:solidFill>
              <a:round/>
            </a:ln>
            <a:effectLst/>
          </c:spPr>
          <c:marker>
            <c:symbol val="circle"/>
            <c:size val="5"/>
            <c:spPr>
              <a:solidFill>
                <a:srgbClr val="DD5B2D"/>
              </a:solidFill>
              <a:ln w="9525">
                <a:solidFill>
                  <a:srgbClr val="DD5B2D"/>
                </a:solidFill>
              </a:ln>
              <a:effectLst/>
            </c:spPr>
          </c:marker>
          <c:xVal>
            <c:numRef>
              <c:f>Sheet1!$D$55:$D$64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'[1]Opt. Data'!$O$7:$O$14</c:f>
              <c:numCache>
                <c:formatCode>0.0</c:formatCode>
                <c:ptCount val="8"/>
                <c:pt idx="0" formatCode="General">
                  <c:v>31.213114754098356</c:v>
                </c:pt>
                <c:pt idx="1">
                  <c:v>32</c:v>
                </c:pt>
                <c:pt idx="2">
                  <c:v>27.321228668941981</c:v>
                </c:pt>
                <c:pt idx="3" formatCode="General">
                  <c:v>23.281423773831349</c:v>
                </c:pt>
                <c:pt idx="4" formatCode="General">
                  <c:v>27.653309435411604</c:v>
                </c:pt>
                <c:pt idx="5" formatCode="General">
                  <c:v>22.317315722858893</c:v>
                </c:pt>
                <c:pt idx="6" formatCode="General">
                  <c:v>21.28879063293212</c:v>
                </c:pt>
                <c:pt idx="7" formatCode="General">
                  <c:v>20.671604938271606</c:v>
                </c:pt>
              </c:numCache>
            </c:numRef>
          </c:yVal>
          <c:smooth val="1"/>
          <c:extLst xmlns:c16r2="http://schemas.microsoft.com/office/drawing/2015/06/chart">
            <c:ext xmlns:c16="http://schemas.microsoft.com/office/drawing/2014/chart" uri="{C3380CC4-5D6E-409C-BE32-E72D297353CC}">
              <c16:uniqueId val="{00000000-0928-4E75-ADB5-8EB418D2BCE6}"/>
            </c:ext>
          </c:extLst>
        </c:ser>
        <c:ser>
          <c:idx val="2"/>
          <c:order val="1"/>
          <c:tx>
            <c:v>Pilot 1 FloQuip - Centrifuge #5</c:v>
          </c:tx>
          <c:spPr>
            <a:ln w="19050" cap="rnd">
              <a:solidFill>
                <a:srgbClr val="595083"/>
              </a:solidFill>
              <a:round/>
            </a:ln>
            <a:effectLst/>
          </c:spPr>
          <c:marker>
            <c:symbol val="circle"/>
            <c:size val="5"/>
            <c:spPr>
              <a:solidFill>
                <a:srgbClr val="595083"/>
              </a:solidFill>
              <a:ln w="9525">
                <a:solidFill>
                  <a:srgbClr val="595083"/>
                </a:solidFill>
              </a:ln>
              <a:effectLst/>
            </c:spPr>
          </c:marker>
          <c:xVal>
            <c:numRef>
              <c:f>Sheet1!$D$55:$D$64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'[1]Opt. Data'!$AJ$7:$AJ$12</c:f>
              <c:numCache>
                <c:formatCode>0.0</c:formatCode>
                <c:ptCount val="6"/>
                <c:pt idx="0">
                  <c:v>33.442622950819683</c:v>
                </c:pt>
                <c:pt idx="1">
                  <c:v>41.083099906629315</c:v>
                </c:pt>
                <c:pt idx="2">
                  <c:v>37.356992256538369</c:v>
                </c:pt>
                <c:pt idx="3">
                  <c:v>29.333359277708595</c:v>
                </c:pt>
                <c:pt idx="4">
                  <c:v>30.629115062215391</c:v>
                </c:pt>
                <c:pt idx="5">
                  <c:v>31.414979641461244</c:v>
                </c:pt>
              </c:numCache>
            </c:numRef>
          </c:yVal>
          <c:smooth val="1"/>
          <c:extLst xmlns:c16r2="http://schemas.microsoft.com/office/drawing/2015/06/chart">
            <c:ext xmlns:c16="http://schemas.microsoft.com/office/drawing/2014/chart" uri="{C3380CC4-5D6E-409C-BE32-E72D297353CC}">
              <c16:uniqueId val="{00000001-0928-4E75-ADB5-8EB418D2BCE6}"/>
            </c:ext>
          </c:extLst>
        </c:ser>
        <c:ser>
          <c:idx val="1"/>
          <c:order val="2"/>
          <c:tx>
            <c:v>Pilot 2 ProMinent - Centrifgure #10</c:v>
          </c:tx>
          <c:spPr>
            <a:ln w="19050" cap="rnd">
              <a:solidFill>
                <a:schemeClr val="tx1"/>
              </a:solidFill>
              <a:prstDash val="dash"/>
              <a:round/>
            </a:ln>
            <a:effectLst/>
          </c:spPr>
          <c:marker>
            <c:symbol val="x"/>
            <c:size val="5"/>
            <c:spPr>
              <a:solidFill>
                <a:schemeClr val="tx1"/>
              </a:solidFill>
              <a:ln w="9525">
                <a:solidFill>
                  <a:schemeClr val="tx1"/>
                </a:solidFill>
              </a:ln>
              <a:effectLst/>
            </c:spPr>
          </c:marker>
          <c:xVal>
            <c:numRef>
              <c:f>Sheet1!$D$55:$D$64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Sheet1!$P$5:$P$15</c:f>
              <c:numCache>
                <c:formatCode>0.0</c:formatCode>
                <c:ptCount val="11"/>
                <c:pt idx="0">
                  <c:v>26.012735401707086</c:v>
                </c:pt>
                <c:pt idx="1">
                  <c:v>34.553681612505144</c:v>
                </c:pt>
                <c:pt idx="2">
                  <c:v>26.218260551696989</c:v>
                </c:pt>
                <c:pt idx="3">
                  <c:v>31.887609246099807</c:v>
                </c:pt>
                <c:pt idx="4">
                  <c:v>26.157804459691249</c:v>
                </c:pt>
                <c:pt idx="5">
                  <c:v>26.385439146545053</c:v>
                </c:pt>
                <c:pt idx="6" formatCode="General">
                  <c:v>23.84461908058146</c:v>
                </c:pt>
                <c:pt idx="7" formatCode="General">
                  <c:v>29.090500975014379</c:v>
                </c:pt>
                <c:pt idx="8" formatCode="General">
                  <c:v>31.22941954092056</c:v>
                </c:pt>
                <c:pt idx="9" formatCode="General">
                  <c:v>25.622953747246864</c:v>
                </c:pt>
                <c:pt idx="10" formatCode="General">
                  <c:v>25.186493506493505</c:v>
                </c:pt>
              </c:numCache>
            </c:numRef>
          </c:yVal>
          <c:smooth val="1"/>
          <c:extLst xmlns:c16r2="http://schemas.microsoft.com/office/drawing/2015/06/chart">
            <c:ext xmlns:c16="http://schemas.microsoft.com/office/drawing/2014/chart" uri="{C3380CC4-5D6E-409C-BE32-E72D297353CC}">
              <c16:uniqueId val="{00000002-0928-4E75-ADB5-8EB418D2BCE6}"/>
            </c:ext>
          </c:extLst>
        </c:ser>
        <c:ser>
          <c:idx val="3"/>
          <c:order val="3"/>
          <c:tx>
            <c:v>Pilot 2 FloQuip - Centrifuge #5</c:v>
          </c:tx>
          <c:spPr>
            <a:ln w="19050" cap="rnd">
              <a:solidFill>
                <a:srgbClr val="595083"/>
              </a:solidFill>
              <a:prstDash val="dash"/>
              <a:round/>
            </a:ln>
            <a:effectLst/>
          </c:spPr>
          <c:marker>
            <c:symbol val="circle"/>
            <c:size val="5"/>
            <c:spPr>
              <a:solidFill>
                <a:srgbClr val="595083"/>
              </a:solidFill>
              <a:ln w="9525">
                <a:solidFill>
                  <a:srgbClr val="595083"/>
                </a:solidFill>
              </a:ln>
              <a:effectLst/>
            </c:spPr>
          </c:marker>
          <c:xVal>
            <c:numRef>
              <c:f>Sheet1!$D$55:$D$64</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Sheet1!$AL$5:$AL$10</c:f>
              <c:numCache>
                <c:formatCode>0.0</c:formatCode>
                <c:ptCount val="6"/>
                <c:pt idx="0">
                  <c:v>31.582962492053401</c:v>
                </c:pt>
                <c:pt idx="1">
                  <c:v>33.95454545454546</c:v>
                </c:pt>
                <c:pt idx="2" formatCode="General">
                  <c:v>32.482527329049439</c:v>
                </c:pt>
                <c:pt idx="3" formatCode="General">
                  <c:v>31.66329847992268</c:v>
                </c:pt>
                <c:pt idx="4" formatCode="General">
                  <c:v>29.029716193656096</c:v>
                </c:pt>
                <c:pt idx="5" formatCode="General">
                  <c:v>29.048191162728614</c:v>
                </c:pt>
              </c:numCache>
            </c:numRef>
          </c:yVal>
          <c:smooth val="1"/>
          <c:extLst xmlns:c16r2="http://schemas.microsoft.com/office/drawing/2015/06/chart">
            <c:ext xmlns:c16="http://schemas.microsoft.com/office/drawing/2014/chart" uri="{C3380CC4-5D6E-409C-BE32-E72D297353CC}">
              <c16:uniqueId val="{00000003-0928-4E75-ADB5-8EB418D2BCE6}"/>
            </c:ext>
          </c:extLst>
        </c:ser>
        <c:dLbls>
          <c:showLegendKey val="0"/>
          <c:showVal val="0"/>
          <c:showCatName val="0"/>
          <c:showSerName val="0"/>
          <c:showPercent val="0"/>
          <c:showBubbleSize val="0"/>
        </c:dLbls>
        <c:axId val="340497984"/>
        <c:axId val="366906880"/>
      </c:scatterChart>
      <c:valAx>
        <c:axId val="340497984"/>
        <c:scaling>
          <c:orientation val="minMax"/>
          <c:max val="10"/>
          <c:min val="1"/>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dirty="0">
                    <a:solidFill>
                      <a:schemeClr val="tx1"/>
                    </a:solidFill>
                  </a:rPr>
                  <a:t>Pilot</a:t>
                </a:r>
                <a:r>
                  <a:rPr lang="en-US" sz="1400" b="0" baseline="0" dirty="0">
                    <a:solidFill>
                      <a:schemeClr val="tx1"/>
                    </a:solidFill>
                  </a:rPr>
                  <a:t> Trial, day</a:t>
                </a:r>
                <a:endParaRPr lang="en-US" sz="1400" b="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6906880"/>
        <c:crosses val="autoZero"/>
        <c:crossBetween val="midCat"/>
      </c:valAx>
      <c:valAx>
        <c:axId val="366906880"/>
        <c:scaling>
          <c:orientation val="minMax"/>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Polymer Dose, lb/dT</a:t>
                </a:r>
              </a:p>
            </c:rich>
          </c:tx>
          <c:layout>
            <c:manualLayout>
              <c:xMode val="edge"/>
              <c:yMode val="edge"/>
              <c:x val="1.6554458955962296E-2"/>
              <c:y val="0.1824855217871243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0497984"/>
        <c:crosses val="autoZero"/>
        <c:crossBetween val="midCat"/>
      </c:valAx>
      <c:spPr>
        <a:noFill/>
        <a:ln>
          <a:noFill/>
        </a:ln>
        <a:effectLst/>
      </c:spPr>
    </c:plotArea>
    <c:legend>
      <c:legendPos val="r"/>
      <c:layout>
        <c:manualLayout>
          <c:xMode val="edge"/>
          <c:yMode val="edge"/>
          <c:x val="0.67253333116701364"/>
          <c:y val="8.526221349150151E-2"/>
          <c:w val="0.31521970051122683"/>
          <c:h val="0.2880300983087173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895" tIns="46949" rIns="93895" bIns="46949" rtlCol="0"/>
          <a:lstStyle>
            <a:lvl1pPr algn="l">
              <a:defRPr sz="1200"/>
            </a:lvl1pPr>
          </a:lstStyle>
          <a:p>
            <a:endParaRPr lang="en-US"/>
          </a:p>
        </p:txBody>
      </p:sp>
      <p:sp>
        <p:nvSpPr>
          <p:cNvPr id="3" name="Date Placeholder 2"/>
          <p:cNvSpPr>
            <a:spLocks noGrp="1"/>
          </p:cNvSpPr>
          <p:nvPr>
            <p:ph type="dt" sz="quarter" idx="1"/>
          </p:nvPr>
        </p:nvSpPr>
        <p:spPr>
          <a:xfrm>
            <a:off x="4008704" y="0"/>
            <a:ext cx="3066733" cy="468154"/>
          </a:xfrm>
          <a:prstGeom prst="rect">
            <a:avLst/>
          </a:prstGeom>
        </p:spPr>
        <p:txBody>
          <a:bodyPr vert="horz" lIns="93895" tIns="46949" rIns="93895" bIns="46949" rtlCol="0"/>
          <a:lstStyle>
            <a:lvl1pPr algn="r">
              <a:defRPr sz="1200"/>
            </a:lvl1pPr>
          </a:lstStyle>
          <a:p>
            <a:fld id="{3762CEA4-1287-43F4-AAEF-A21C7DFF12E6}" type="datetimeFigureOut">
              <a:rPr lang="en-US" smtClean="0"/>
              <a:t>8/2/2021</a:t>
            </a:fld>
            <a:endParaRPr lang="en-US"/>
          </a:p>
        </p:txBody>
      </p:sp>
      <p:sp>
        <p:nvSpPr>
          <p:cNvPr id="4" name="Footer Placeholder 3"/>
          <p:cNvSpPr>
            <a:spLocks noGrp="1"/>
          </p:cNvSpPr>
          <p:nvPr>
            <p:ph type="ftr" sz="quarter" idx="2"/>
          </p:nvPr>
        </p:nvSpPr>
        <p:spPr>
          <a:xfrm>
            <a:off x="0" y="8893295"/>
            <a:ext cx="3066733" cy="468154"/>
          </a:xfrm>
          <a:prstGeom prst="rect">
            <a:avLst/>
          </a:prstGeom>
        </p:spPr>
        <p:txBody>
          <a:bodyPr vert="horz" lIns="93895" tIns="46949" rIns="93895" bIns="46949" rtlCol="0" anchor="b"/>
          <a:lstStyle>
            <a:lvl1pPr algn="l">
              <a:defRPr sz="1200"/>
            </a:lvl1pPr>
          </a:lstStyle>
          <a:p>
            <a:endParaRPr lang="en-US"/>
          </a:p>
        </p:txBody>
      </p:sp>
      <p:sp>
        <p:nvSpPr>
          <p:cNvPr id="5" name="Slide Number Placeholder 4"/>
          <p:cNvSpPr>
            <a:spLocks noGrp="1"/>
          </p:cNvSpPr>
          <p:nvPr>
            <p:ph type="sldNum" sz="quarter" idx="3"/>
          </p:nvPr>
        </p:nvSpPr>
        <p:spPr>
          <a:xfrm>
            <a:off x="4008704" y="8893295"/>
            <a:ext cx="3066733" cy="468154"/>
          </a:xfrm>
          <a:prstGeom prst="rect">
            <a:avLst/>
          </a:prstGeom>
        </p:spPr>
        <p:txBody>
          <a:bodyPr vert="horz" lIns="93895" tIns="46949" rIns="93895" bIns="46949" rtlCol="0" anchor="b"/>
          <a:lstStyle>
            <a:lvl1pPr algn="r">
              <a:defRPr sz="1200"/>
            </a:lvl1pPr>
          </a:lstStyle>
          <a:p>
            <a:fld id="{1A3647E0-926F-4DD3-A731-18F79027A54E}" type="slidenum">
              <a:rPr lang="en-US" smtClean="0"/>
              <a:t>‹#›</a:t>
            </a:fld>
            <a:endParaRPr lang="en-US"/>
          </a:p>
        </p:txBody>
      </p:sp>
    </p:spTree>
    <p:extLst>
      <p:ext uri="{BB962C8B-B14F-4D97-AF65-F5344CB8AC3E}">
        <p14:creationId xmlns:p14="http://schemas.microsoft.com/office/powerpoint/2010/main" val="646697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895" tIns="46949" rIns="93895" bIns="46949" rtlCol="0"/>
          <a:lstStyle>
            <a:lvl1pPr algn="l">
              <a:defRPr sz="1200"/>
            </a:lvl1pPr>
          </a:lstStyle>
          <a:p>
            <a:endParaRPr lang="en-US"/>
          </a:p>
        </p:txBody>
      </p:sp>
      <p:sp>
        <p:nvSpPr>
          <p:cNvPr id="3" name="Date Placeholder 2"/>
          <p:cNvSpPr>
            <a:spLocks noGrp="1"/>
          </p:cNvSpPr>
          <p:nvPr>
            <p:ph type="dt" idx="1"/>
          </p:nvPr>
        </p:nvSpPr>
        <p:spPr>
          <a:xfrm>
            <a:off x="4008704" y="0"/>
            <a:ext cx="3066733" cy="468154"/>
          </a:xfrm>
          <a:prstGeom prst="rect">
            <a:avLst/>
          </a:prstGeom>
        </p:spPr>
        <p:txBody>
          <a:bodyPr vert="horz" lIns="93895" tIns="46949" rIns="93895" bIns="46949" rtlCol="0"/>
          <a:lstStyle>
            <a:lvl1pPr algn="r">
              <a:defRPr sz="1200"/>
            </a:lvl1pPr>
          </a:lstStyle>
          <a:p>
            <a:fld id="{4A84FAC6-18ED-6443-A20D-D4AF671A5B14}" type="datetimeFigureOut">
              <a:rPr lang="en-US" smtClean="0"/>
              <a:t>8/2/2021</a:t>
            </a:fld>
            <a:endParaRPr lang="en-US"/>
          </a:p>
        </p:txBody>
      </p:sp>
      <p:sp>
        <p:nvSpPr>
          <p:cNvPr id="4" name="Slide Image Placeholder 3"/>
          <p:cNvSpPr>
            <a:spLocks noGrp="1" noRot="1" noChangeAspect="1"/>
          </p:cNvSpPr>
          <p:nvPr>
            <p:ph type="sldImg" idx="2"/>
          </p:nvPr>
        </p:nvSpPr>
        <p:spPr>
          <a:xfrm>
            <a:off x="1198563" y="701675"/>
            <a:ext cx="4681537" cy="3511550"/>
          </a:xfrm>
          <a:prstGeom prst="rect">
            <a:avLst/>
          </a:prstGeom>
          <a:noFill/>
          <a:ln w="12700">
            <a:solidFill>
              <a:prstClr val="black"/>
            </a:solidFill>
          </a:ln>
        </p:spPr>
        <p:txBody>
          <a:bodyPr vert="horz" lIns="93895" tIns="46949" rIns="93895" bIns="46949"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895" tIns="46949" rIns="93895" bIns="469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5"/>
            <a:ext cx="3066733" cy="468154"/>
          </a:xfrm>
          <a:prstGeom prst="rect">
            <a:avLst/>
          </a:prstGeom>
        </p:spPr>
        <p:txBody>
          <a:bodyPr vert="horz" lIns="93895" tIns="46949" rIns="93895" bIns="46949" rtlCol="0" anchor="b"/>
          <a:lstStyle>
            <a:lvl1pPr algn="l">
              <a:defRPr sz="1200"/>
            </a:lvl1pPr>
          </a:lstStyle>
          <a:p>
            <a:endParaRPr lang="en-US"/>
          </a:p>
        </p:txBody>
      </p:sp>
      <p:sp>
        <p:nvSpPr>
          <p:cNvPr id="7" name="Slide Number Placeholder 6"/>
          <p:cNvSpPr>
            <a:spLocks noGrp="1"/>
          </p:cNvSpPr>
          <p:nvPr>
            <p:ph type="sldNum" sz="quarter" idx="5"/>
          </p:nvPr>
        </p:nvSpPr>
        <p:spPr>
          <a:xfrm>
            <a:off x="4008704" y="8893295"/>
            <a:ext cx="3066733" cy="468154"/>
          </a:xfrm>
          <a:prstGeom prst="rect">
            <a:avLst/>
          </a:prstGeom>
        </p:spPr>
        <p:txBody>
          <a:bodyPr vert="horz" lIns="93895" tIns="46949" rIns="93895" bIns="46949" rtlCol="0" anchor="b"/>
          <a:lstStyle>
            <a:lvl1pPr algn="r">
              <a:defRPr sz="1200"/>
            </a:lvl1pPr>
          </a:lstStyle>
          <a:p>
            <a:fld id="{09624A77-4E87-EF44-AA07-0B2FEA07DC05}" type="slidenum">
              <a:rPr lang="en-US" smtClean="0"/>
              <a:t>‹#›</a:t>
            </a:fld>
            <a:endParaRPr lang="en-US"/>
          </a:p>
        </p:txBody>
      </p:sp>
    </p:spTree>
    <p:extLst>
      <p:ext uri="{BB962C8B-B14F-4D97-AF65-F5344CB8AC3E}">
        <p14:creationId xmlns:p14="http://schemas.microsoft.com/office/powerpoint/2010/main" val="35658831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477BD8-63C3-426F-8CA5-07718AFCAF16}" type="slidenum">
              <a:rPr lang="en-US" smtClean="0"/>
              <a:t>1</a:t>
            </a:fld>
            <a:endParaRPr lang="en-US"/>
          </a:p>
        </p:txBody>
      </p:sp>
    </p:spTree>
    <p:extLst>
      <p:ext uri="{BB962C8B-B14F-4D97-AF65-F5344CB8AC3E}">
        <p14:creationId xmlns:p14="http://schemas.microsoft.com/office/powerpoint/2010/main" val="55011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725488"/>
            <a:ext cx="4832350" cy="3625850"/>
          </a:xfrm>
          <a:prstGeom prst="rect">
            <a:avLst/>
          </a:prstGeom>
          <a:noFill/>
          <a:ln w="12700">
            <a:solidFill>
              <a:prstClr val="black"/>
            </a:solidFill>
          </a:ln>
        </p:spPr>
      </p:sp>
      <p:sp>
        <p:nvSpPr>
          <p:cNvPr id="3" name="Notes Placeholder 2"/>
          <p:cNvSpPr>
            <a:spLocks noGrp="1"/>
          </p:cNvSpPr>
          <p:nvPr>
            <p:ph type="body" idx="1"/>
          </p:nvPr>
        </p:nvSpPr>
        <p:spPr>
          <a:xfrm>
            <a:off x="738800" y="4593600"/>
            <a:ext cx="5907178" cy="4350568"/>
          </a:xfrm>
          <a:prstGeom prst="rect">
            <a:avLst/>
          </a:prstGeom>
        </p:spPr>
        <p:txBody>
          <a:bodyPr/>
          <a:lstStyle/>
          <a:p>
            <a:r>
              <a:rPr lang="en-US" dirty="0"/>
              <a:t>Use</a:t>
            </a:r>
            <a:r>
              <a:rPr lang="en-US" baseline="0" dirty="0"/>
              <a:t> this slide to encourage the audience to refer to the polymer data sheet for a base line on viscosity expectations.  Start setting up the presentation to continue to emphasize mechanical energy equals higher viscosity which yields better performance and less chemical (Savings $$)</a:t>
            </a:r>
            <a:endParaRPr lang="en-US" dirty="0"/>
          </a:p>
        </p:txBody>
      </p:sp>
    </p:spTree>
    <p:extLst>
      <p:ext uri="{BB962C8B-B14F-4D97-AF65-F5344CB8AC3E}">
        <p14:creationId xmlns:p14="http://schemas.microsoft.com/office/powerpoint/2010/main" val="125185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377950" y="773113"/>
            <a:ext cx="4948238" cy="3711575"/>
          </a:xfrm>
          <a:ln/>
        </p:spPr>
      </p:sp>
      <p:sp>
        <p:nvSpPr>
          <p:cNvPr id="54275" name="Rectangle 3"/>
          <p:cNvSpPr>
            <a:spLocks noGrp="1" noChangeArrowheads="1"/>
          </p:cNvSpPr>
          <p:nvPr>
            <p:ph type="body" idx="1"/>
          </p:nvPr>
        </p:nvSpPr>
        <p:spPr>
          <a:xfrm>
            <a:off x="1027449" y="4745613"/>
            <a:ext cx="5650957" cy="4473393"/>
          </a:xfrm>
          <a:noFill/>
        </p:spPr>
        <p:txBody>
          <a:bodyPr/>
          <a:lstStyle/>
          <a:p>
            <a:pPr eaLnBrk="1" hangingPunct="1"/>
            <a:endParaRPr lang="en-US" dirty="0"/>
          </a:p>
        </p:txBody>
      </p:sp>
      <p:sp>
        <p:nvSpPr>
          <p:cNvPr id="2" name="Date Placeholder 1"/>
          <p:cNvSpPr>
            <a:spLocks noGrp="1"/>
          </p:cNvSpPr>
          <p:nvPr>
            <p:ph type="dt" idx="10"/>
          </p:nvPr>
        </p:nvSpPr>
        <p:spPr/>
        <p:txBody>
          <a:bodyPr/>
          <a:lstStyle/>
          <a:p>
            <a:fld id="{413EAFE0-2DB4-41D8-9095-C3456BCF0EED}" type="datetime1">
              <a:rPr lang="en-US" smtClean="0"/>
              <a:pPr/>
              <a:t>8/2/2021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82830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360488" y="766763"/>
            <a:ext cx="4916487" cy="3686175"/>
          </a:xfrm>
          <a:ln/>
        </p:spPr>
      </p:sp>
      <p:sp>
        <p:nvSpPr>
          <p:cNvPr id="56323" name="Rectangle 3"/>
          <p:cNvSpPr>
            <a:spLocks noGrp="1" noChangeArrowheads="1"/>
          </p:cNvSpPr>
          <p:nvPr>
            <p:ph type="body" idx="1"/>
          </p:nvPr>
        </p:nvSpPr>
        <p:spPr>
          <a:xfrm>
            <a:off x="1017768" y="4711819"/>
            <a:ext cx="5597718" cy="4441538"/>
          </a:xfrm>
          <a:noFill/>
        </p:spPr>
        <p:txBody>
          <a:bodyPr/>
          <a:lstStyle/>
          <a:p>
            <a:pPr eaLnBrk="1" hangingPunct="1"/>
            <a:endParaRPr lang="en-US" dirty="0"/>
          </a:p>
        </p:txBody>
      </p:sp>
      <p:sp>
        <p:nvSpPr>
          <p:cNvPr id="2" name="Date Placeholder 1"/>
          <p:cNvSpPr>
            <a:spLocks noGrp="1"/>
          </p:cNvSpPr>
          <p:nvPr>
            <p:ph type="dt" idx="10"/>
          </p:nvPr>
        </p:nvSpPr>
        <p:spPr/>
        <p:txBody>
          <a:bodyPr/>
          <a:lstStyle/>
          <a:p>
            <a:fld id="{CC552EE3-3EA0-4D8B-A6EC-842540D6273E}" type="datetime1">
              <a:rPr lang="en-US" smtClean="0"/>
              <a:pPr/>
              <a:t>8/2/2021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52946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a:prstGeom prst="rect">
            <a:avLst/>
          </a:prstGeom>
          <a:noFill/>
          <a:ln w="12700">
            <a:solidFill>
              <a:prstClr val="black"/>
            </a:solidFill>
          </a:ln>
        </p:spPr>
      </p:sp>
      <p:sp>
        <p:nvSpPr>
          <p:cNvPr id="3" name="Notes Placeholder 2"/>
          <p:cNvSpPr>
            <a:spLocks noGrp="1"/>
          </p:cNvSpPr>
          <p:nvPr>
            <p:ph type="body" idx="1"/>
          </p:nvPr>
        </p:nvSpPr>
        <p:spPr>
          <a:xfrm>
            <a:off x="780628" y="4788933"/>
            <a:ext cx="6241627" cy="4535566"/>
          </a:xfrm>
          <a:prstGeom prst="rect">
            <a:avLst/>
          </a:prstGeom>
        </p:spPr>
        <p:txBody>
          <a:bodyPr/>
          <a:lstStyle/>
          <a:p>
            <a:r>
              <a:rPr lang="en-US" dirty="0"/>
              <a:t>Continue to reinforce</a:t>
            </a:r>
            <a:r>
              <a:rPr lang="en-US" baseline="0" dirty="0"/>
              <a:t> two stage dilution and two stage mixing </a:t>
            </a:r>
            <a:endParaRPr lang="en-US" dirty="0"/>
          </a:p>
        </p:txBody>
      </p:sp>
    </p:spTree>
    <p:extLst>
      <p:ext uri="{BB962C8B-B14F-4D97-AF65-F5344CB8AC3E}">
        <p14:creationId xmlns:p14="http://schemas.microsoft.com/office/powerpoint/2010/main" val="75366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296988" y="747713"/>
            <a:ext cx="4791075" cy="3594100"/>
          </a:xfrm>
          <a:ln/>
        </p:spPr>
      </p:sp>
      <p:sp>
        <p:nvSpPr>
          <p:cNvPr id="49155" name="Rectangle 3"/>
          <p:cNvSpPr>
            <a:spLocks noGrp="1" noChangeArrowheads="1"/>
          </p:cNvSpPr>
          <p:nvPr>
            <p:ph type="body" idx="1"/>
          </p:nvPr>
        </p:nvSpPr>
        <p:spPr>
          <a:xfrm>
            <a:off x="984637" y="4594958"/>
            <a:ext cx="5415501" cy="4331381"/>
          </a:xfrm>
          <a:noFill/>
          <a:ln/>
        </p:spPr>
        <p:txBody>
          <a:bodyPr/>
          <a:lstStyle/>
          <a:p>
            <a:pPr eaLnBrk="1" hangingPunct="1"/>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44160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a:prstGeom prst="rect">
            <a:avLst/>
          </a:prstGeom>
          <a:noFill/>
          <a:ln w="12700">
            <a:solidFill>
              <a:prstClr val="black"/>
            </a:solidFill>
          </a:ln>
        </p:spPr>
      </p:sp>
      <p:sp>
        <p:nvSpPr>
          <p:cNvPr id="3" name="Notes Placeholder 2"/>
          <p:cNvSpPr>
            <a:spLocks noGrp="1"/>
          </p:cNvSpPr>
          <p:nvPr>
            <p:ph type="body" idx="1"/>
          </p:nvPr>
        </p:nvSpPr>
        <p:spPr>
          <a:xfrm>
            <a:off x="780628" y="4788933"/>
            <a:ext cx="6241627" cy="4535566"/>
          </a:xfrm>
          <a:prstGeom prst="rect">
            <a:avLst/>
          </a:prstGeom>
        </p:spPr>
        <p:txBody>
          <a:bodyPr/>
          <a:lstStyle/>
          <a:p>
            <a:r>
              <a:rPr lang="en-US" dirty="0"/>
              <a:t>Continue to reinforce</a:t>
            </a:r>
            <a:r>
              <a:rPr lang="en-US" baseline="0" dirty="0"/>
              <a:t> two stage dilution and two stage mixing </a:t>
            </a:r>
            <a:endParaRPr lang="en-US" dirty="0"/>
          </a:p>
        </p:txBody>
      </p:sp>
    </p:spTree>
    <p:extLst>
      <p:ext uri="{BB962C8B-B14F-4D97-AF65-F5344CB8AC3E}">
        <p14:creationId xmlns:p14="http://schemas.microsoft.com/office/powerpoint/2010/main" val="301772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77BD8-63C3-426F-8CA5-07718AFCAF16}" type="slidenum">
              <a:rPr lang="en-US" smtClean="0"/>
              <a:t>18</a:t>
            </a:fld>
            <a:endParaRPr lang="en-US" dirty="0"/>
          </a:p>
        </p:txBody>
      </p:sp>
    </p:spTree>
    <p:extLst>
      <p:ext uri="{BB962C8B-B14F-4D97-AF65-F5344CB8AC3E}">
        <p14:creationId xmlns:p14="http://schemas.microsoft.com/office/powerpoint/2010/main" val="57161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58900" y="766763"/>
            <a:ext cx="4914900" cy="3686175"/>
          </a:xfrm>
          <a:prstGeom prst="rect">
            <a:avLst/>
          </a:prstGeom>
          <a:ln/>
        </p:spPr>
      </p:sp>
      <p:sp>
        <p:nvSpPr>
          <p:cNvPr id="53251" name="Rectangle 3"/>
          <p:cNvSpPr>
            <a:spLocks noGrp="1" noChangeArrowheads="1"/>
          </p:cNvSpPr>
          <p:nvPr>
            <p:ph type="body" idx="1"/>
          </p:nvPr>
        </p:nvSpPr>
        <p:spPr>
          <a:xfrm>
            <a:off x="1017768" y="4711819"/>
            <a:ext cx="5597718" cy="4441538"/>
          </a:xfrm>
          <a:prstGeom prst="rect">
            <a:avLst/>
          </a:prstGeom>
          <a:noFill/>
        </p:spPr>
        <p:txBody>
          <a:bodyPr lIns="94083" tIns="47041" rIns="94083" bIns="47041"/>
          <a:lstStyle/>
          <a:p>
            <a:pPr eaLnBrk="1" hangingPunct="1"/>
            <a:r>
              <a:rPr lang="en-US"/>
              <a:t>Emulsion</a:t>
            </a:r>
            <a:r>
              <a:rPr lang="en-US" baseline="0"/>
              <a:t> polymers are manufactured and stored in a compact state (neat polymer) - embedded in hydrocarbon oil – ready to be released and expanded with the proper sequence of mixing and dilution.</a:t>
            </a:r>
            <a:endParaRPr lang="en-US"/>
          </a:p>
        </p:txBody>
      </p:sp>
      <p:sp>
        <p:nvSpPr>
          <p:cNvPr id="2" name="Date Placeholder 1"/>
          <p:cNvSpPr>
            <a:spLocks noGrp="1"/>
          </p:cNvSpPr>
          <p:nvPr>
            <p:ph type="dt" idx="10"/>
          </p:nvPr>
        </p:nvSpPr>
        <p:spPr>
          <a:xfrm>
            <a:off x="4143312" y="1"/>
            <a:ext cx="3170248" cy="480223"/>
          </a:xfrm>
          <a:prstGeom prst="rect">
            <a:avLst/>
          </a:prstGeom>
        </p:spPr>
        <p:txBody>
          <a:bodyPr lIns="94083" tIns="47041" rIns="94083" bIns="47041"/>
          <a:lstStyle/>
          <a:p>
            <a:fld id="{34DE94D5-BA7D-4053-B5C5-B982F9D3DDF0}" type="datetime1">
              <a:rPr lang="en-US" smtClean="0"/>
              <a:pPr/>
              <a:t>8/2/2021</a:t>
            </a:fld>
            <a:endParaRPr lang="en-US"/>
          </a:p>
        </p:txBody>
      </p:sp>
      <p:sp>
        <p:nvSpPr>
          <p:cNvPr id="5" name="Header Placeholder 4"/>
          <p:cNvSpPr>
            <a:spLocks noGrp="1"/>
          </p:cNvSpPr>
          <p:nvPr>
            <p:ph type="hdr" sz="quarter" idx="11"/>
          </p:nvPr>
        </p:nvSpPr>
        <p:spPr>
          <a:xfrm>
            <a:off x="0" y="1"/>
            <a:ext cx="3170248" cy="480223"/>
          </a:xfrm>
          <a:prstGeom prst="rect">
            <a:avLst/>
          </a:prstGeom>
        </p:spPr>
        <p:txBody>
          <a:bodyPr lIns="94083" tIns="47041" rIns="94083" bIns="47041"/>
          <a:lstStyle/>
          <a:p>
            <a:endParaRPr lang="en-US"/>
          </a:p>
        </p:txBody>
      </p:sp>
    </p:spTree>
    <p:extLst>
      <p:ext uri="{BB962C8B-B14F-4D97-AF65-F5344CB8AC3E}">
        <p14:creationId xmlns:p14="http://schemas.microsoft.com/office/powerpoint/2010/main" val="143444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477BD8-63C3-426F-8CA5-07718AFCAF16}" type="slidenum">
              <a:rPr lang="en-US" smtClean="0"/>
              <a:t>20</a:t>
            </a:fld>
            <a:endParaRPr lang="en-US"/>
          </a:p>
        </p:txBody>
      </p:sp>
    </p:spTree>
    <p:extLst>
      <p:ext uri="{BB962C8B-B14F-4D97-AF65-F5344CB8AC3E}">
        <p14:creationId xmlns:p14="http://schemas.microsoft.com/office/powerpoint/2010/main" val="1379848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a:xfrm>
            <a:off x="708349" y="4505661"/>
            <a:ext cx="5660378" cy="3687030"/>
          </a:xfrm>
          <a:prstGeom prst="rect">
            <a:avLst/>
          </a:prstGeom>
        </p:spPr>
        <p:txBody>
          <a:bodyPr/>
          <a:lstStyle/>
          <a:p>
            <a:r>
              <a:rPr lang="en-US" dirty="0"/>
              <a:t>This is a transition slide that should be used to set up the following section. The following section deals with the mechanics of mixing equipment and how the design should support the science.</a:t>
            </a:r>
          </a:p>
          <a:p>
            <a:endParaRPr lang="en-US" dirty="0"/>
          </a:p>
          <a:p>
            <a:r>
              <a:rPr lang="en-US" dirty="0"/>
              <a:t> Restate the fact that all UGSI mixing equipment follows the science- while most competitors do not. </a:t>
            </a:r>
          </a:p>
          <a:p>
            <a:endParaRPr lang="en-US" dirty="0"/>
          </a:p>
          <a:p>
            <a:pPr marL="172830" indent="-172830">
              <a:buFont typeface="Arial" panose="020B0604020202020204" pitchFamily="34" charset="0"/>
              <a:buChar char="•"/>
            </a:pPr>
            <a:r>
              <a:rPr lang="en-US" dirty="0"/>
              <a:t>Each click brings up the next stage. Use this to frame your delivery. </a:t>
            </a:r>
          </a:p>
          <a:p>
            <a:pPr marL="172830" indent="-172830">
              <a:buFont typeface="Arial" panose="020B0604020202020204" pitchFamily="34" charset="0"/>
              <a:buChar char="•"/>
            </a:pPr>
            <a:r>
              <a:rPr lang="en-US" dirty="0"/>
              <a:t>Control the clicking, delivery will assist in helping the audience get the concept of moving through stages. </a:t>
            </a:r>
          </a:p>
          <a:p>
            <a:pPr marL="172830" indent="-172830">
              <a:buFont typeface="Arial" panose="020B0604020202020204" pitchFamily="34" charset="0"/>
              <a:buChar char="•"/>
            </a:pPr>
            <a:endParaRPr lang="en-US" dirty="0"/>
          </a:p>
        </p:txBody>
      </p:sp>
    </p:spTree>
    <p:extLst>
      <p:ext uri="{BB962C8B-B14F-4D97-AF65-F5344CB8AC3E}">
        <p14:creationId xmlns:p14="http://schemas.microsoft.com/office/powerpoint/2010/main" val="242799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7" name="Notes Placeholder 2"/>
          <p:cNvSpPr>
            <a:spLocks noGrp="1"/>
          </p:cNvSpPr>
          <p:nvPr>
            <p:ph type="body" idx="1"/>
          </p:nvPr>
        </p:nvSpPr>
        <p:spPr bwMode="auto">
          <a:xfrm>
            <a:off x="701676" y="4416427"/>
            <a:ext cx="5607050" cy="41830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r>
              <a:rPr lang="en-US" dirty="0">
                <a:latin typeface="Calibri" charset="0"/>
              </a:rPr>
              <a:t>UGSI Solutions</a:t>
            </a:r>
            <a:r>
              <a:rPr lang="en-US" baseline="0" dirty="0">
                <a:latin typeface="Calibri" charset="0"/>
              </a:rPr>
              <a:t> is </a:t>
            </a:r>
            <a:r>
              <a:rPr lang="en-US" dirty="0">
                <a:latin typeface="Calibri" charset="0"/>
              </a:rPr>
              <a:t>positioned to capitalize on the most lucrative opportunities in the water industry based on 30 years of experience and success in running water industry companies. Experienced management,</a:t>
            </a:r>
            <a:r>
              <a:rPr lang="en-US" baseline="0" dirty="0">
                <a:latin typeface="Calibri" charset="0"/>
              </a:rPr>
              <a:t> strong balance sheet and intense focus on chemical feed and disinfection solutions </a:t>
            </a:r>
            <a:endParaRPr lang="en-US" dirty="0">
              <a:latin typeface="Calibri" charset="0"/>
            </a:endParaRPr>
          </a:p>
        </p:txBody>
      </p:sp>
      <p:sp>
        <p:nvSpPr>
          <p:cNvPr id="11268" name="Slide Number Placeholder 3"/>
          <p:cNvSpPr>
            <a:spLocks noGrp="1"/>
          </p:cNvSpPr>
          <p:nvPr>
            <p:ph type="sldNum" sz="quarter" idx="5"/>
          </p:nvPr>
        </p:nvSpPr>
        <p:spPr bwMode="auto">
          <a:xfrm>
            <a:off x="3970340" y="8829675"/>
            <a:ext cx="3038475" cy="465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7" rIns="91413" bIns="45707"/>
          <a:lstStyle>
            <a:lvl1pPr>
              <a:defRPr>
                <a:solidFill>
                  <a:schemeClr val="tx1"/>
                </a:solidFill>
                <a:latin typeface="Arial" charset="0"/>
                <a:ea typeface="ＭＳ Ｐゴシック" charset="0"/>
                <a:cs typeface="Arial" charset="0"/>
              </a:defRPr>
            </a:lvl1pPr>
            <a:lvl2pPr marL="742732" indent="-285666">
              <a:defRPr>
                <a:solidFill>
                  <a:schemeClr val="tx1"/>
                </a:solidFill>
                <a:latin typeface="Arial" charset="0"/>
                <a:ea typeface="Arial" charset="0"/>
                <a:cs typeface="Arial" charset="0"/>
              </a:defRPr>
            </a:lvl2pPr>
            <a:lvl3pPr marL="1142666" indent="-228534">
              <a:defRPr>
                <a:solidFill>
                  <a:schemeClr val="tx1"/>
                </a:solidFill>
                <a:latin typeface="Arial" charset="0"/>
                <a:ea typeface="Arial" charset="0"/>
                <a:cs typeface="Arial" charset="0"/>
              </a:defRPr>
            </a:lvl3pPr>
            <a:lvl4pPr marL="1599730" indent="-228534">
              <a:defRPr>
                <a:solidFill>
                  <a:schemeClr val="tx1"/>
                </a:solidFill>
                <a:latin typeface="Arial" charset="0"/>
                <a:ea typeface="Arial" charset="0"/>
                <a:cs typeface="Arial" charset="0"/>
              </a:defRPr>
            </a:lvl4pPr>
            <a:lvl5pPr marL="2056798" indent="-228534">
              <a:defRPr>
                <a:solidFill>
                  <a:schemeClr val="tx1"/>
                </a:solidFill>
                <a:latin typeface="Arial" charset="0"/>
                <a:ea typeface="Arial" charset="0"/>
                <a:cs typeface="Arial" charset="0"/>
              </a:defRPr>
            </a:lvl5pPr>
            <a:lvl6pPr marL="2513863" indent="-228534" eaLnBrk="0" fontAlgn="base" hangingPunct="0">
              <a:spcBef>
                <a:spcPct val="0"/>
              </a:spcBef>
              <a:spcAft>
                <a:spcPct val="0"/>
              </a:spcAft>
              <a:defRPr>
                <a:solidFill>
                  <a:schemeClr val="tx1"/>
                </a:solidFill>
                <a:latin typeface="Arial" charset="0"/>
                <a:ea typeface="Arial" charset="0"/>
                <a:cs typeface="Arial" charset="0"/>
              </a:defRPr>
            </a:lvl6pPr>
            <a:lvl7pPr marL="2970929" indent="-228534" eaLnBrk="0" fontAlgn="base" hangingPunct="0">
              <a:spcBef>
                <a:spcPct val="0"/>
              </a:spcBef>
              <a:spcAft>
                <a:spcPct val="0"/>
              </a:spcAft>
              <a:defRPr>
                <a:solidFill>
                  <a:schemeClr val="tx1"/>
                </a:solidFill>
                <a:latin typeface="Arial" charset="0"/>
                <a:ea typeface="Arial" charset="0"/>
                <a:cs typeface="Arial" charset="0"/>
              </a:defRPr>
            </a:lvl7pPr>
            <a:lvl8pPr marL="3427995" indent="-228534" eaLnBrk="0" fontAlgn="base" hangingPunct="0">
              <a:spcBef>
                <a:spcPct val="0"/>
              </a:spcBef>
              <a:spcAft>
                <a:spcPct val="0"/>
              </a:spcAft>
              <a:defRPr>
                <a:solidFill>
                  <a:schemeClr val="tx1"/>
                </a:solidFill>
                <a:latin typeface="Arial" charset="0"/>
                <a:ea typeface="Arial" charset="0"/>
                <a:cs typeface="Arial" charset="0"/>
              </a:defRPr>
            </a:lvl8pPr>
            <a:lvl9pPr marL="3885061" indent="-228534" eaLnBrk="0" fontAlgn="base" hangingPunct="0">
              <a:spcBef>
                <a:spcPct val="0"/>
              </a:spcBef>
              <a:spcAft>
                <a:spcPct val="0"/>
              </a:spcAft>
              <a:defRPr>
                <a:solidFill>
                  <a:schemeClr val="tx1"/>
                </a:solidFill>
                <a:latin typeface="Arial" charset="0"/>
                <a:ea typeface="Arial" charset="0"/>
                <a:cs typeface="Arial" charset="0"/>
              </a:defRPr>
            </a:lvl9pPr>
          </a:lstStyle>
          <a:p>
            <a:fld id="{FA0F6E19-260F-F344-B6BE-ECEC37079F58}" type="slidenum">
              <a:rPr lang="en-US">
                <a:latin typeface="Calibri" charset="0"/>
              </a:rPr>
              <a:pPr/>
              <a:t>2</a:t>
            </a:fld>
            <a:endParaRPr lang="en-US" dirty="0">
              <a:latin typeface="Calibri" charset="0"/>
            </a:endParaRPr>
          </a:p>
        </p:txBody>
      </p:sp>
    </p:spTree>
    <p:extLst>
      <p:ext uri="{BB962C8B-B14F-4D97-AF65-F5344CB8AC3E}">
        <p14:creationId xmlns:p14="http://schemas.microsoft.com/office/powerpoint/2010/main" val="2549598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p:spPr>
      </p:sp>
      <p:sp>
        <p:nvSpPr>
          <p:cNvPr id="3" name="Notes Placeholder 2"/>
          <p:cNvSpPr>
            <a:spLocks noGrp="1"/>
          </p:cNvSpPr>
          <p:nvPr>
            <p:ph type="body" idx="1"/>
          </p:nvPr>
        </p:nvSpPr>
        <p:spPr>
          <a:xfrm>
            <a:off x="707708" y="4505980"/>
            <a:ext cx="5661660" cy="3686711"/>
          </a:xfrm>
          <a:prstGeom prst="rect">
            <a:avLst/>
          </a:prstGeom>
        </p:spPr>
        <p:txBody>
          <a:bodyPr lIns="93922" tIns="46961" rIns="93922" bIns="46961">
            <a:normAutofit/>
          </a:bodyPr>
          <a:lstStyle/>
          <a:p>
            <a:r>
              <a:rPr lang="en-US" dirty="0"/>
              <a:t>Use this side a set-up slide for a review of our products. </a:t>
            </a:r>
          </a:p>
          <a:p>
            <a:endParaRPr lang="en-US" dirty="0"/>
          </a:p>
          <a:p>
            <a:pPr marL="230440" indent="-230440">
              <a:buFont typeface="+mj-lt"/>
              <a:buAutoNum type="arabicPeriod"/>
            </a:pPr>
            <a:r>
              <a:rPr lang="en-US" dirty="0"/>
              <a:t>Point out that Polyblend is synonymous with mechanical mixing and Dynablend is with hydrodynamic mixing. </a:t>
            </a:r>
          </a:p>
          <a:p>
            <a:pPr marL="230440" indent="-230440">
              <a:buFont typeface="+mj-lt"/>
              <a:buAutoNum type="arabicPeriod"/>
            </a:pPr>
            <a:r>
              <a:rPr lang="en-US" dirty="0"/>
              <a:t>Both Polyblend and Dynablend offer liquid/emulsion and dry mixing technologies. (Point to the pictures) </a:t>
            </a:r>
          </a:p>
          <a:p>
            <a:pPr marL="230440" indent="-230440">
              <a:buFont typeface="+mj-lt"/>
              <a:buAutoNum type="arabicPeriod"/>
            </a:pPr>
            <a:r>
              <a:rPr lang="en-US" dirty="0"/>
              <a:t>In the water and wastewater industry,</a:t>
            </a:r>
            <a:r>
              <a:rPr lang="en-US" baseline="0" dirty="0"/>
              <a:t> experience counts – site variation, polymer types, climate and application all influence process equipment configuration choices.  With over 30 years of experience and over 10,000 installations – UGSI Solutions personnel and brands have seen it all. </a:t>
            </a:r>
            <a:endParaRPr lang="en-US" dirty="0"/>
          </a:p>
        </p:txBody>
      </p:sp>
      <p:sp>
        <p:nvSpPr>
          <p:cNvPr id="4" name="Slide Number Placeholder 3"/>
          <p:cNvSpPr>
            <a:spLocks noGrp="1"/>
          </p:cNvSpPr>
          <p:nvPr>
            <p:ph type="sldNum" sz="quarter" idx="10"/>
          </p:nvPr>
        </p:nvSpPr>
        <p:spPr>
          <a:xfrm>
            <a:off x="4008704" y="8893298"/>
            <a:ext cx="3066733" cy="469778"/>
          </a:xfrm>
          <a:prstGeom prst="rect">
            <a:avLst/>
          </a:prstGeom>
        </p:spPr>
        <p:txBody>
          <a:bodyPr lIns="93922" tIns="46961" rIns="93922" bIns="46961"/>
          <a:lstStyle/>
          <a:p>
            <a:fld id="{FAA34F8A-4EAB-4ACE-853E-D26983D834A9}" type="slidenum">
              <a:rPr lang="en-US" smtClean="0"/>
              <a:pPr/>
              <a:t>22</a:t>
            </a:fld>
            <a:endParaRPr lang="en-US" dirty="0"/>
          </a:p>
        </p:txBody>
      </p:sp>
    </p:spTree>
    <p:extLst>
      <p:ext uri="{BB962C8B-B14F-4D97-AF65-F5344CB8AC3E}">
        <p14:creationId xmlns:p14="http://schemas.microsoft.com/office/powerpoint/2010/main" val="823909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a:noFill/>
          <a:ln w="12700">
            <a:solidFill>
              <a:prstClr val="black"/>
            </a:solidFill>
          </a:ln>
        </p:spPr>
      </p:sp>
      <p:sp>
        <p:nvSpPr>
          <p:cNvPr id="3" name="Notes Placeholder 2"/>
          <p:cNvSpPr>
            <a:spLocks noGrp="1"/>
          </p:cNvSpPr>
          <p:nvPr>
            <p:ph type="body" idx="1"/>
          </p:nvPr>
        </p:nvSpPr>
        <p:spPr>
          <a:xfrm>
            <a:off x="708016" y="4447773"/>
            <a:ext cx="5661046" cy="4212454"/>
          </a:xfrm>
          <a:prstGeom prst="rect">
            <a:avLst/>
          </a:prstGeom>
        </p:spPr>
        <p:txBody>
          <a:bodyPr lIns="88849" tIns="44425" rIns="88849" bIns="44425"/>
          <a:lstStyle/>
          <a:p>
            <a:pPr marL="172830" indent="-172830" defTabSz="888484">
              <a:buFont typeface="Arial" panose="020B0604020202020204" pitchFamily="34" charset="0"/>
              <a:buChar char="•"/>
              <a:defRPr/>
            </a:pPr>
            <a:r>
              <a:rPr lang="en-US" baseline="0" dirty="0"/>
              <a:t>Selecting activation technology is based on a number of factors. Understanding application, plant operation, and polymer types will assist in equipment feature selection. </a:t>
            </a:r>
          </a:p>
          <a:p>
            <a:pPr marL="172830" indent="-172830" defTabSz="888484">
              <a:buFont typeface="Arial" panose="020B0604020202020204" pitchFamily="34" charset="0"/>
              <a:buChar char="•"/>
              <a:defRPr/>
            </a:pPr>
            <a:endParaRPr lang="en-US" baseline="0" dirty="0"/>
          </a:p>
          <a:p>
            <a:pPr marL="172830" indent="-172830" defTabSz="888484">
              <a:buFont typeface="Arial" panose="020B0604020202020204" pitchFamily="34" charset="0"/>
              <a:buChar char="•"/>
              <a:defRPr/>
            </a:pPr>
            <a:r>
              <a:rPr lang="en-US" baseline="0" dirty="0"/>
              <a:t>Mechanically activated systems can precisely quantify the energy input (G value)- which can be very important for high molecular weight polymers or polymers that have a tight tolerance for activation residence time. </a:t>
            </a:r>
          </a:p>
          <a:p>
            <a:pPr defTabSz="888484">
              <a:defRPr/>
            </a:pPr>
            <a:endParaRPr lang="en-US" baseline="0" dirty="0"/>
          </a:p>
          <a:p>
            <a:pPr marL="172830" indent="-172830" defTabSz="888484">
              <a:buFont typeface="Arial" panose="020B0604020202020204" pitchFamily="34" charset="0"/>
              <a:buChar char="•"/>
              <a:defRPr/>
            </a:pPr>
            <a:r>
              <a:rPr lang="en-US" baseline="0" dirty="0"/>
              <a:t>Hydraulic mixing energy is calculated differently but can efficiently activate a wide variety of polymers.  </a:t>
            </a:r>
          </a:p>
          <a:p>
            <a:pPr marL="172830" indent="-172830" defTabSz="888484">
              <a:buFont typeface="Arial" panose="020B0604020202020204" pitchFamily="34" charset="0"/>
              <a:buChar char="•"/>
              <a:defRPr/>
            </a:pPr>
            <a:r>
              <a:rPr lang="en-US" baseline="0" dirty="0"/>
              <a:t>Hydrodynamic forces in the form of a high energy water jet are what activates the polymer.  </a:t>
            </a:r>
          </a:p>
          <a:p>
            <a:pPr marL="172830" indent="-172830" defTabSz="888484">
              <a:buFont typeface="Arial" panose="020B0604020202020204" pitchFamily="34" charset="0"/>
              <a:buChar char="•"/>
              <a:defRPr/>
            </a:pPr>
            <a:r>
              <a:rPr lang="en-US" baseline="0" dirty="0"/>
              <a:t>How this force is applied is important.</a:t>
            </a:r>
          </a:p>
          <a:p>
            <a:pPr marL="172830" indent="-172830" defTabSz="888484">
              <a:buFont typeface="Arial" panose="020B0604020202020204" pitchFamily="34" charset="0"/>
              <a:buChar char="•"/>
              <a:defRPr/>
            </a:pPr>
            <a:r>
              <a:rPr lang="en-US" baseline="0" dirty="0"/>
              <a:t>The equitation under mechanical mixing calculates the magnitude of force at a given angle between the outlet and inlet momentum at constant pressure. </a:t>
            </a:r>
          </a:p>
          <a:p>
            <a:pPr marL="172830" indent="-172830" defTabSz="888484">
              <a:buFont typeface="Arial" panose="020B0604020202020204" pitchFamily="34" charset="0"/>
              <a:buChar char="•"/>
              <a:defRPr/>
            </a:pPr>
            <a:r>
              <a:rPr lang="en-US" baseline="0" dirty="0"/>
              <a:t> A perpendicular impingement angle will impart the double the energy at the MOIW.  A tangential angle at MIOW is less effective.  (Our competitors have less). </a:t>
            </a:r>
          </a:p>
          <a:p>
            <a:pPr marL="172830" indent="-172830" defTabSz="888484">
              <a:buFont typeface="Arial" panose="020B0604020202020204" pitchFamily="34" charset="0"/>
              <a:buChar char="•"/>
              <a:defRPr/>
            </a:pPr>
            <a:r>
              <a:rPr lang="en-US" baseline="0" dirty="0"/>
              <a:t>Magnitude of force increase with the angle. </a:t>
            </a:r>
            <a:endParaRPr lang="en-US" dirty="0"/>
          </a:p>
        </p:txBody>
      </p:sp>
    </p:spTree>
    <p:extLst>
      <p:ext uri="{BB962C8B-B14F-4D97-AF65-F5344CB8AC3E}">
        <p14:creationId xmlns:p14="http://schemas.microsoft.com/office/powerpoint/2010/main" val="73101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a:xfrm>
            <a:off x="708349" y="4505661"/>
            <a:ext cx="5660378" cy="3687030"/>
          </a:xfrm>
          <a:prstGeom prst="rect">
            <a:avLst/>
          </a:prstGeom>
        </p:spPr>
        <p:txBody>
          <a:bodyPr/>
          <a:lstStyle/>
          <a:p>
            <a:r>
              <a:rPr lang="en-US" dirty="0"/>
              <a:t>Give in-depth information on how Dynablend introduces high energy at the MOIW. </a:t>
            </a:r>
          </a:p>
          <a:p>
            <a:endParaRPr lang="en-US" dirty="0"/>
          </a:p>
          <a:p>
            <a:r>
              <a:rPr lang="en-US" dirty="0"/>
              <a:t>Touch on all key design points. </a:t>
            </a:r>
          </a:p>
          <a:p>
            <a:pPr marL="172830" indent="-172830">
              <a:buFont typeface="Arial" panose="020B0604020202020204" pitchFamily="34" charset="0"/>
              <a:buChar char="•"/>
            </a:pPr>
            <a:r>
              <a:rPr lang="en-US" dirty="0"/>
              <a:t>Follows Polymer Science: High energy at MOIW</a:t>
            </a:r>
          </a:p>
          <a:p>
            <a:pPr marL="172830" indent="-172830">
              <a:buFont typeface="Arial" panose="020B0604020202020204" pitchFamily="34" charset="0"/>
              <a:buChar char="•"/>
            </a:pPr>
            <a:r>
              <a:rPr lang="en-US" dirty="0"/>
              <a:t>LAVO</a:t>
            </a:r>
          </a:p>
          <a:p>
            <a:pPr marL="172830" indent="-172830">
              <a:buFont typeface="Arial" panose="020B0604020202020204" pitchFamily="34" charset="0"/>
              <a:buChar char="•"/>
            </a:pPr>
            <a:r>
              <a:rPr lang="en-US" dirty="0"/>
              <a:t>Sized to meet application</a:t>
            </a:r>
          </a:p>
        </p:txBody>
      </p:sp>
    </p:spTree>
    <p:extLst>
      <p:ext uri="{BB962C8B-B14F-4D97-AF65-F5344CB8AC3E}">
        <p14:creationId xmlns:p14="http://schemas.microsoft.com/office/powerpoint/2010/main" val="105197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xfrm>
            <a:off x="4008704" y="8893298"/>
            <a:ext cx="3066733" cy="469778"/>
          </a:xfrm>
          <a:prstGeom prst="rect">
            <a:avLst/>
          </a:prstGeom>
          <a:noFill/>
        </p:spPr>
        <p:txBody>
          <a:bodyPr lIns="93922" tIns="46961" rIns="93922" bIns="46961"/>
          <a:lstStyle/>
          <a:p>
            <a:fld id="{CB45558E-204A-4C99-AC21-BCAB3A42BA4A}" type="slidenum">
              <a:rPr lang="de-DE"/>
              <a:pPr/>
              <a:t>25</a:t>
            </a:fld>
            <a:endParaRPr lang="de-DE"/>
          </a:p>
        </p:txBody>
      </p:sp>
      <p:sp>
        <p:nvSpPr>
          <p:cNvPr id="91139" name="Rectangle 2"/>
          <p:cNvSpPr>
            <a:spLocks noGrp="1" noRot="1" noChangeAspect="1" noChangeArrowheads="1" noTextEdit="1"/>
          </p:cNvSpPr>
          <p:nvPr>
            <p:ph type="sldImg"/>
          </p:nvPr>
        </p:nvSpPr>
        <p:spPr>
          <a:xfrm>
            <a:off x="1431925" y="1169988"/>
            <a:ext cx="4213225" cy="3160712"/>
          </a:xfrm>
          <a:prstGeom prst="rect">
            <a:avLst/>
          </a:prstGeom>
          <a:ln/>
        </p:spPr>
      </p:sp>
      <p:sp>
        <p:nvSpPr>
          <p:cNvPr id="91140" name="Rectangle 3"/>
          <p:cNvSpPr>
            <a:spLocks noGrp="1" noChangeArrowheads="1"/>
          </p:cNvSpPr>
          <p:nvPr>
            <p:ph type="body" idx="1"/>
          </p:nvPr>
        </p:nvSpPr>
        <p:spPr>
          <a:xfrm>
            <a:off x="707708" y="4505980"/>
            <a:ext cx="5661660" cy="3686711"/>
          </a:xfrm>
          <a:prstGeom prst="rect">
            <a:avLst/>
          </a:prstGeom>
          <a:noFill/>
          <a:ln/>
        </p:spPr>
        <p:txBody>
          <a:bodyPr lIns="93922" tIns="46961" rIns="93922" bIns="46961"/>
          <a:lstStyle/>
          <a:p>
            <a:pPr eaLnBrk="1" hangingPunct="1"/>
            <a:r>
              <a:rPr lang="en-US" dirty="0"/>
              <a:t>Discuss the virtues of the old mix chamber design but also start mentioned some of the areas that we improved on with the magnum.</a:t>
            </a:r>
            <a:r>
              <a:rPr lang="en-US" baseline="0" dirty="0"/>
              <a:t>  Removable check valve to decrease periodic  maintenance, eliminate bearing frame that was problematic under the Siemens days due to poor alignment of the shafts. </a:t>
            </a:r>
            <a:r>
              <a:rPr lang="en-US" dirty="0"/>
              <a:t>Keep hitting on fact multi zone and low energy/no mechanical mixing after MOIW. </a:t>
            </a:r>
          </a:p>
        </p:txBody>
      </p:sp>
    </p:spTree>
    <p:extLst>
      <p:ext uri="{BB962C8B-B14F-4D97-AF65-F5344CB8AC3E}">
        <p14:creationId xmlns:p14="http://schemas.microsoft.com/office/powerpoint/2010/main" val="2063626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0563"/>
            <a:ext cx="4605338" cy="3454400"/>
          </a:xfrm>
        </p:spPr>
      </p:sp>
      <p:sp>
        <p:nvSpPr>
          <p:cNvPr id="3" name="Notes Placeholder 2"/>
          <p:cNvSpPr>
            <a:spLocks noGrp="1"/>
          </p:cNvSpPr>
          <p:nvPr>
            <p:ph type="body" idx="1"/>
          </p:nvPr>
        </p:nvSpPr>
        <p:spPr/>
        <p:txBody>
          <a:bodyPr/>
          <a:lstStyle/>
          <a:p>
            <a:pPr marL="172830" indent="-172830">
              <a:buFont typeface="Arial" panose="020B0604020202020204" pitchFamily="34" charset="0"/>
              <a:buChar char="•"/>
            </a:pPr>
            <a:r>
              <a:rPr lang="en-US" dirty="0"/>
              <a:t>The lack of operator experience and the system operational cycle caused the initial issues- understanding this in front end could have eliminated product issues. </a:t>
            </a:r>
          </a:p>
          <a:p>
            <a:pPr marL="172830" indent="-172830">
              <a:buFont typeface="Arial" panose="020B0604020202020204" pitchFamily="34" charset="0"/>
              <a:buChar char="•"/>
            </a:pPr>
            <a:r>
              <a:rPr lang="en-US" dirty="0"/>
              <a:t>Having to fit the new unit in the existing footprint was a design concern that had to be considered before recommending either system. Common on replacement and/or retrofit projects.  </a:t>
            </a:r>
          </a:p>
        </p:txBody>
      </p:sp>
    </p:spTree>
    <p:extLst>
      <p:ext uri="{BB962C8B-B14F-4D97-AF65-F5344CB8AC3E}">
        <p14:creationId xmlns:p14="http://schemas.microsoft.com/office/powerpoint/2010/main" val="1925020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364866" y="9486024"/>
            <a:ext cx="3339203" cy="501088"/>
          </a:xfrm>
          <a:prstGeom prst="rect">
            <a:avLst/>
          </a:prstGeom>
          <a:ln/>
        </p:spPr>
        <p:txBody>
          <a:bodyPr lIns="101067" tIns="50534" rIns="101067" bIns="50534"/>
          <a:lstStyle/>
          <a:p>
            <a:fld id="{1DB1FED1-1BA6-4C2F-8ADC-C710E812F737}" type="slidenum">
              <a:rPr lang="en-US"/>
              <a:pPr/>
              <a:t>28</a:t>
            </a:fld>
            <a:endParaRPr lang="en-US" dirty="0"/>
          </a:p>
        </p:txBody>
      </p:sp>
      <p:sp>
        <p:nvSpPr>
          <p:cNvPr id="193538" name="Rectangle 2"/>
          <p:cNvSpPr>
            <a:spLocks noGrp="1" noRot="1" noChangeAspect="1" noChangeArrowheads="1" noTextEdit="1"/>
          </p:cNvSpPr>
          <p:nvPr>
            <p:ph type="sldImg"/>
          </p:nvPr>
        </p:nvSpPr>
        <p:spPr>
          <a:xfrm>
            <a:off x="1511300" y="811213"/>
            <a:ext cx="5197475" cy="3898900"/>
          </a:xfrm>
          <a:prstGeom prst="rect">
            <a:avLst/>
          </a:prstGeom>
          <a:ln/>
        </p:spPr>
      </p:sp>
      <p:sp>
        <p:nvSpPr>
          <p:cNvPr id="193539" name="Rectangle 3"/>
          <p:cNvSpPr>
            <a:spLocks noGrp="1" noChangeArrowheads="1"/>
          </p:cNvSpPr>
          <p:nvPr>
            <p:ph type="body" idx="1"/>
          </p:nvPr>
        </p:nvSpPr>
        <p:spPr>
          <a:xfrm>
            <a:off x="770585" y="4806299"/>
            <a:ext cx="6164681" cy="3932426"/>
          </a:xfrm>
          <a:prstGeom prst="rect">
            <a:avLst/>
          </a:prstGeom>
        </p:spPr>
        <p:txBody>
          <a:bodyPr lIns="101067" tIns="50534" rIns="101067" bIns="50534"/>
          <a:lstStyle/>
          <a:p>
            <a:pPr eaLnBrk="1" hangingPunct="1"/>
            <a:r>
              <a:rPr lang="en-US" sz="1300" dirty="0"/>
              <a:t>The DD4 disperser is where the polymer wetting occurs, utilizing a high energy volute mixer for maximum polymer activation. The water flow rate is preset at either 20 or 30 gpm and the dry feeder speed can be adjusted to give the desired polymer concentration. </a:t>
            </a:r>
          </a:p>
          <a:p>
            <a:pPr eaLnBrk="1" hangingPunct="1"/>
            <a:r>
              <a:rPr lang="en-US" sz="1300" dirty="0"/>
              <a:t>The valves on the DP units are pneumatically actuated. If good quality (dry) plant air is available, that can be used. If not, an optional air compressor is available. </a:t>
            </a:r>
          </a:p>
          <a:p>
            <a:pPr eaLnBrk="1" hangingPunct="1"/>
            <a:r>
              <a:rPr lang="en-US" sz="1300" dirty="0"/>
              <a:t>The DP unit can include an optional emulsion polymer pump to allow the unit to feed either dry or liquid polymer.</a:t>
            </a:r>
          </a:p>
          <a:p>
            <a:pPr eaLnBrk="1" hangingPunct="1"/>
            <a:r>
              <a:rPr lang="en-US" sz="1300" dirty="0"/>
              <a:t>The next cut-away view shows some of the features of the mix chamber. </a:t>
            </a:r>
          </a:p>
          <a:p>
            <a:pPr eaLnBrk="1" hangingPunct="1"/>
            <a:endParaRPr lang="en-US" sz="1300" dirty="0"/>
          </a:p>
          <a:p>
            <a:pPr eaLnBrk="1" hangingPunct="1"/>
            <a:r>
              <a:rPr lang="en-US" dirty="0"/>
              <a:t>Many traditional dry polymer wetting systems utilized a funnel flushed with water to prevent dry polymer agglomeration.  The "wetting cone" approach was unreliable due to plugging/maintenance issues.  The DD4 utilizes water injected tangentially into the wetting interface to form the funnel and prevents dry polymer from contacting any solid surfaces where the polymer can agglomerate.</a:t>
            </a:r>
            <a:endParaRPr lang="en-US" sz="1300" dirty="0"/>
          </a:p>
          <a:p>
            <a:endParaRPr lang="en-US" dirty="0"/>
          </a:p>
        </p:txBody>
      </p:sp>
      <p:sp>
        <p:nvSpPr>
          <p:cNvPr id="5" name="Header Placeholder 4"/>
          <p:cNvSpPr>
            <a:spLocks noGrp="1"/>
          </p:cNvSpPr>
          <p:nvPr>
            <p:ph type="hdr" sz="quarter" idx="10"/>
          </p:nvPr>
        </p:nvSpPr>
        <p:spPr>
          <a:xfrm>
            <a:off x="0" y="3"/>
            <a:ext cx="3339203" cy="501089"/>
          </a:xfrm>
          <a:prstGeom prst="rect">
            <a:avLst/>
          </a:prstGeom>
        </p:spPr>
        <p:txBody>
          <a:bodyPr lIns="101067" tIns="50534" rIns="101067" bIns="50534"/>
          <a:lstStyle/>
          <a:p>
            <a:endParaRPr lang="en-US" dirty="0"/>
          </a:p>
        </p:txBody>
      </p:sp>
    </p:spTree>
    <p:extLst>
      <p:ext uri="{BB962C8B-B14F-4D97-AF65-F5344CB8AC3E}">
        <p14:creationId xmlns:p14="http://schemas.microsoft.com/office/powerpoint/2010/main" val="318813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39850" y="760413"/>
            <a:ext cx="4870450" cy="3654425"/>
          </a:xfrm>
          <a:prstGeom prst="rect">
            <a:avLst/>
          </a:prstGeom>
          <a:ln/>
        </p:spPr>
      </p:sp>
      <p:sp>
        <p:nvSpPr>
          <p:cNvPr id="53251" name="Rectangle 3"/>
          <p:cNvSpPr>
            <a:spLocks noGrp="1" noChangeArrowheads="1"/>
          </p:cNvSpPr>
          <p:nvPr>
            <p:ph type="body" idx="1"/>
          </p:nvPr>
        </p:nvSpPr>
        <p:spPr>
          <a:xfrm>
            <a:off x="1006518" y="4671541"/>
            <a:ext cx="5535845" cy="4403571"/>
          </a:xfrm>
          <a:prstGeom prst="rect">
            <a:avLst/>
          </a:prstGeom>
          <a:noFill/>
          <a:ln/>
        </p:spPr>
        <p:txBody>
          <a:bodyPr lIns="93922" tIns="46961" rIns="93922" bIns="46961"/>
          <a:lstStyle/>
          <a:p>
            <a:pPr eaLnBrk="1" hangingPunct="1"/>
            <a:r>
              <a:rPr lang="en-US" sz="1300" dirty="0"/>
              <a:t>The DD4 disperser is where the polymer wetting occurs, utilizing a high energy volute mixer for maximum polymer activation. The water flow rate is preset at either 20 or 30 gpm and the dry feeder speed can be adjusted to give the desired polymer concentration. </a:t>
            </a:r>
          </a:p>
          <a:p>
            <a:pPr eaLnBrk="1" hangingPunct="1"/>
            <a:r>
              <a:rPr lang="en-US" sz="1300" dirty="0"/>
              <a:t>The valves on the DP units are pneumatically actuated. If good quality (dry) plant air is available, that can be used. If not, an optional air compressor is available. </a:t>
            </a:r>
          </a:p>
          <a:p>
            <a:pPr eaLnBrk="1" hangingPunct="1"/>
            <a:r>
              <a:rPr lang="en-US" sz="1300" dirty="0"/>
              <a:t>The DP unit can include an optional emulsion polymer pump to allow the unit to feed either dry or liquid polymer.</a:t>
            </a:r>
          </a:p>
          <a:p>
            <a:pPr eaLnBrk="1" hangingPunct="1"/>
            <a:r>
              <a:rPr lang="en-US" sz="1300" dirty="0"/>
              <a:t>This cut-away view shows some of the features of the mix chamber. There is a pneumatic plunger to prevent moisture from contacting the polymer when the unit is not feeding polymer. This prevents the polymer caking problem often associated with dry polymer units in the past. </a:t>
            </a:r>
          </a:p>
          <a:p>
            <a:pPr eaLnBrk="1" hangingPunct="1"/>
            <a:r>
              <a:rPr lang="en-US" sz="1300" dirty="0"/>
              <a:t>The volute creates a vortex, which is where the dry polymer first contacts the water. The high mixing energy generated by the volute prevents agglomerations from forming. The clear mix chamber allows you to visually verify that the polymer is falling into the center of the vortex. If not, the feeder spout can be adjusted to correct this.</a:t>
            </a:r>
          </a:p>
          <a:p>
            <a:pPr eaLnBrk="1" hangingPunct="1"/>
            <a:r>
              <a:rPr lang="en-US" sz="1300" dirty="0"/>
              <a:t>This cut-away view shows some of the features of the mix chamber. There is a pneumatic plunger to prevent moisture from contacting the polymer when the unit is not feeding polymer. This prevents the polymer caking problem often associated with dry polymer units in the past. </a:t>
            </a:r>
          </a:p>
          <a:p>
            <a:pPr eaLnBrk="1" hangingPunct="1"/>
            <a:r>
              <a:rPr lang="en-US" sz="1300" dirty="0"/>
              <a:t>The volute creates a vortex, which is where the dry polymer first contacts the water. The high mixing energy generated by the volute prevents agglomerations from forming. The clear mix chamber allows you to visually verify that the polymer is falling into the center of the vortex. If not, the feeder spout can be adjusted to correct this.</a:t>
            </a:r>
            <a:endParaRPr lang="en-US" dirty="0"/>
          </a:p>
        </p:txBody>
      </p:sp>
      <p:sp>
        <p:nvSpPr>
          <p:cNvPr id="4" name="Header Placeholder 3"/>
          <p:cNvSpPr>
            <a:spLocks noGrp="1"/>
          </p:cNvSpPr>
          <p:nvPr>
            <p:ph type="hdr" sz="quarter" idx="10"/>
          </p:nvPr>
        </p:nvSpPr>
        <p:spPr>
          <a:xfrm>
            <a:off x="0" y="2"/>
            <a:ext cx="3066733" cy="469779"/>
          </a:xfrm>
          <a:prstGeom prst="rect">
            <a:avLst/>
          </a:prstGeom>
        </p:spPr>
        <p:txBody>
          <a:bodyPr lIns="93922" tIns="46961" rIns="93922" bIns="46961"/>
          <a:lstStyle/>
          <a:p>
            <a:endParaRPr lang="en-US" dirty="0"/>
          </a:p>
        </p:txBody>
      </p:sp>
    </p:spTree>
    <p:extLst>
      <p:ext uri="{BB962C8B-B14F-4D97-AF65-F5344CB8AC3E}">
        <p14:creationId xmlns:p14="http://schemas.microsoft.com/office/powerpoint/2010/main" val="987830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39850" y="760413"/>
            <a:ext cx="4870450" cy="3654425"/>
          </a:xfrm>
          <a:prstGeom prst="rect">
            <a:avLst/>
          </a:prstGeom>
          <a:ln/>
        </p:spPr>
      </p:sp>
      <p:sp>
        <p:nvSpPr>
          <p:cNvPr id="53251" name="Rectangle 3"/>
          <p:cNvSpPr>
            <a:spLocks noGrp="1" noChangeArrowheads="1"/>
          </p:cNvSpPr>
          <p:nvPr>
            <p:ph type="body" idx="1"/>
          </p:nvPr>
        </p:nvSpPr>
        <p:spPr>
          <a:xfrm>
            <a:off x="1006518" y="4671541"/>
            <a:ext cx="5535845" cy="4403571"/>
          </a:xfrm>
          <a:prstGeom prst="rect">
            <a:avLst/>
          </a:prstGeom>
          <a:noFill/>
          <a:ln/>
        </p:spPr>
        <p:txBody>
          <a:bodyPr lIns="93922" tIns="46961" rIns="93922" bIns="46961"/>
          <a:lstStyle/>
          <a:p>
            <a:pPr eaLnBrk="1" hangingPunct="1"/>
            <a:r>
              <a:rPr lang="en-US" b="1" dirty="0"/>
              <a:t>Key Features: </a:t>
            </a:r>
            <a:endParaRPr lang="en-US" dirty="0"/>
          </a:p>
          <a:p>
            <a:pPr marL="172830" indent="-172830">
              <a:buFont typeface="Arial" panose="020B0604020202020204" pitchFamily="34" charset="0"/>
              <a:buChar char="•"/>
            </a:pPr>
            <a:r>
              <a:rPr lang="en-US" dirty="0"/>
              <a:t>System uses blower-induced pneumatic conveyance system to convey polymer from volumetric feeder to the wetting head. </a:t>
            </a:r>
          </a:p>
          <a:p>
            <a:pPr marL="172830" indent="-172830">
              <a:buFont typeface="Arial" panose="020B0604020202020204" pitchFamily="34" charset="0"/>
              <a:buChar char="•"/>
            </a:pPr>
            <a:r>
              <a:rPr lang="en-US" dirty="0"/>
              <a:t>The polymer is naturally dispersed (atomized) in the conveyance air prior to being introduced to the dilution water, providing optimal polymer wetting  polymer-particle wetting. </a:t>
            </a:r>
          </a:p>
          <a:p>
            <a:pPr marL="172830" indent="-172830" defTabSz="921759">
              <a:buFont typeface="Arial" panose="020B0604020202020204" pitchFamily="34" charset="0"/>
              <a:buChar char="•"/>
              <a:defRPr/>
            </a:pPr>
            <a:r>
              <a:rPr lang="en-US" b="0" dirty="0"/>
              <a:t>A full 90 degree cone allows for clog resistant flow and high energy polymer wetting. </a:t>
            </a:r>
          </a:p>
          <a:p>
            <a:pPr marL="172830" indent="-172830">
              <a:buFont typeface="Arial" panose="020B0604020202020204" pitchFamily="34" charset="0"/>
              <a:buChar char="•"/>
            </a:pPr>
            <a:r>
              <a:rPr lang="en-US" dirty="0"/>
              <a:t>High capacity systems are available. (Almost any size) </a:t>
            </a:r>
          </a:p>
          <a:p>
            <a:pPr marL="172830" indent="-172830">
              <a:spcBef>
                <a:spcPct val="20000"/>
              </a:spcBef>
              <a:buFont typeface="Arial" panose="020B0604020202020204" pitchFamily="34" charset="0"/>
              <a:buChar char="•"/>
              <a:defRPr/>
            </a:pPr>
            <a:r>
              <a:rPr lang="en-US" dirty="0">
                <a:latin typeface="Verdana" pitchFamily="34" charset="0"/>
              </a:rPr>
              <a:t>Tanks can be Remote from Feeder</a:t>
            </a:r>
          </a:p>
          <a:p>
            <a:pPr marL="172830" indent="-172830">
              <a:spcBef>
                <a:spcPct val="20000"/>
              </a:spcBef>
              <a:buFont typeface="Arial" panose="020B0604020202020204" pitchFamily="34" charset="0"/>
              <a:buChar char="•"/>
              <a:defRPr/>
            </a:pPr>
            <a:r>
              <a:rPr lang="en-US" dirty="0">
                <a:latin typeface="Verdana" pitchFamily="34" charset="0"/>
              </a:rPr>
              <a:t>Stairs and steps are not required for bag loading. (Easy on the operator) </a:t>
            </a:r>
          </a:p>
          <a:p>
            <a:pPr eaLnBrk="1" hangingPunct="1"/>
            <a:endParaRPr lang="en-US" dirty="0"/>
          </a:p>
        </p:txBody>
      </p:sp>
      <p:sp>
        <p:nvSpPr>
          <p:cNvPr id="4" name="Header Placeholder 3"/>
          <p:cNvSpPr>
            <a:spLocks noGrp="1"/>
          </p:cNvSpPr>
          <p:nvPr>
            <p:ph type="hdr" sz="quarter" idx="10"/>
          </p:nvPr>
        </p:nvSpPr>
        <p:spPr>
          <a:xfrm>
            <a:off x="0" y="2"/>
            <a:ext cx="3066733" cy="469779"/>
          </a:xfrm>
          <a:prstGeom prst="rect">
            <a:avLst/>
          </a:prstGeom>
        </p:spPr>
        <p:txBody>
          <a:bodyPr lIns="93922" tIns="46961" rIns="93922" bIns="46961"/>
          <a:lstStyle/>
          <a:p>
            <a:endParaRPr lang="en-US" dirty="0"/>
          </a:p>
        </p:txBody>
      </p:sp>
    </p:spTree>
    <p:extLst>
      <p:ext uri="{BB962C8B-B14F-4D97-AF65-F5344CB8AC3E}">
        <p14:creationId xmlns:p14="http://schemas.microsoft.com/office/powerpoint/2010/main" val="216608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377950" y="773113"/>
            <a:ext cx="4948238" cy="3711575"/>
          </a:xfrm>
          <a:ln/>
        </p:spPr>
      </p:sp>
      <p:sp>
        <p:nvSpPr>
          <p:cNvPr id="60419" name="Rectangle 3"/>
          <p:cNvSpPr>
            <a:spLocks noGrp="1" noChangeArrowheads="1"/>
          </p:cNvSpPr>
          <p:nvPr>
            <p:ph type="body" idx="1"/>
          </p:nvPr>
        </p:nvSpPr>
        <p:spPr>
          <a:xfrm>
            <a:off x="1027449" y="4745613"/>
            <a:ext cx="5650957" cy="4473393"/>
          </a:xfrm>
          <a:noFill/>
        </p:spPr>
        <p:txBody>
          <a:bodyPr/>
          <a:lstStyle/>
          <a:p>
            <a:pPr eaLnBrk="1" hangingPunct="1"/>
            <a:endParaRPr lang="en-US" dirty="0"/>
          </a:p>
        </p:txBody>
      </p:sp>
      <p:sp>
        <p:nvSpPr>
          <p:cNvPr id="2" name="Date Placeholder 1"/>
          <p:cNvSpPr>
            <a:spLocks noGrp="1"/>
          </p:cNvSpPr>
          <p:nvPr>
            <p:ph type="dt" idx="10"/>
          </p:nvPr>
        </p:nvSpPr>
        <p:spPr/>
        <p:txBody>
          <a:bodyPr/>
          <a:lstStyle/>
          <a:p>
            <a:fld id="{660D63F4-D9A3-4B49-9E6E-516D3AE19CB2}" type="datetime1">
              <a:rPr lang="en-US" smtClean="0"/>
              <a:pPr/>
              <a:t>8/2/2021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17674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339850" y="760413"/>
            <a:ext cx="4870450" cy="3654425"/>
          </a:xfrm>
          <a:prstGeom prst="rect">
            <a:avLst/>
          </a:prstGeom>
          <a:ln/>
        </p:spPr>
      </p:sp>
      <p:sp>
        <p:nvSpPr>
          <p:cNvPr id="68611" name="Rectangle 3"/>
          <p:cNvSpPr>
            <a:spLocks noGrp="1" noChangeArrowheads="1"/>
          </p:cNvSpPr>
          <p:nvPr>
            <p:ph type="body" idx="1"/>
          </p:nvPr>
        </p:nvSpPr>
        <p:spPr>
          <a:xfrm>
            <a:off x="1006518" y="4671541"/>
            <a:ext cx="5535845" cy="4403571"/>
          </a:xfrm>
          <a:prstGeom prst="rect">
            <a:avLst/>
          </a:prstGeom>
          <a:noFill/>
        </p:spPr>
        <p:txBody>
          <a:bodyPr lIns="93922" tIns="46961" rIns="93922" bIns="46961"/>
          <a:lstStyle/>
          <a:p>
            <a:pPr eaLnBrk="1" hangingPunct="1"/>
            <a:r>
              <a:rPr lang="en-US" dirty="0"/>
              <a:t>Our Mixing design reduces excessive shear during the aging</a:t>
            </a:r>
            <a:r>
              <a:rPr lang="en-US" baseline="0" dirty="0"/>
              <a:t> process thereby minimizing damage to the long chain polymers. </a:t>
            </a:r>
          </a:p>
          <a:p>
            <a:pPr eaLnBrk="1" hangingPunct="1"/>
            <a:r>
              <a:rPr lang="en-US" baseline="0" dirty="0"/>
              <a:t>Velocity at mixer tip is higher for small diameter mixer resulting in less uniform mixing – mixing only occurring at mixer impeller tip – versus larger diameter mixer. </a:t>
            </a:r>
          </a:p>
          <a:p>
            <a:pPr marL="230440" indent="-230440">
              <a:buFont typeface="+mj-lt"/>
              <a:buAutoNum type="arabicPeriod"/>
            </a:pPr>
            <a:r>
              <a:rPr lang="en-US" baseline="0" dirty="0"/>
              <a:t>Reminder: Highest shear/velocity is at impeller tip.  </a:t>
            </a:r>
          </a:p>
          <a:p>
            <a:pPr marL="230440" indent="-230440">
              <a:buFont typeface="+mj-lt"/>
              <a:buAutoNum type="arabicPeriod"/>
            </a:pPr>
            <a:r>
              <a:rPr lang="en-US" baseline="0" dirty="0"/>
              <a:t>In red shows magnitude of shear forces in fluid.  This REPRESENTS MIXING INTENSITY. </a:t>
            </a:r>
            <a:endParaRPr lang="en-US" dirty="0"/>
          </a:p>
        </p:txBody>
      </p:sp>
      <p:sp>
        <p:nvSpPr>
          <p:cNvPr id="2" name="Date Placeholder 1"/>
          <p:cNvSpPr>
            <a:spLocks noGrp="1"/>
          </p:cNvSpPr>
          <p:nvPr>
            <p:ph type="dt" idx="10"/>
          </p:nvPr>
        </p:nvSpPr>
        <p:spPr>
          <a:xfrm>
            <a:off x="4008704" y="2"/>
            <a:ext cx="3066733" cy="469779"/>
          </a:xfrm>
          <a:prstGeom prst="rect">
            <a:avLst/>
          </a:prstGeom>
        </p:spPr>
        <p:txBody>
          <a:bodyPr lIns="93922" tIns="46961" rIns="93922" bIns="46961"/>
          <a:lstStyle/>
          <a:p>
            <a:fld id="{3772A130-5333-4C8E-A9E1-0B4DD795DF0B}" type="datetime1">
              <a:rPr lang="en-US" smtClean="0"/>
              <a:pPr/>
              <a:t>8/2/2021</a:t>
            </a:fld>
            <a:endParaRPr lang="en-US" dirty="0"/>
          </a:p>
        </p:txBody>
      </p:sp>
      <p:sp>
        <p:nvSpPr>
          <p:cNvPr id="5" name="Header Placeholder 4"/>
          <p:cNvSpPr>
            <a:spLocks noGrp="1"/>
          </p:cNvSpPr>
          <p:nvPr>
            <p:ph type="hdr" sz="quarter" idx="11"/>
          </p:nvPr>
        </p:nvSpPr>
        <p:spPr>
          <a:xfrm>
            <a:off x="0" y="2"/>
            <a:ext cx="3066733" cy="469779"/>
          </a:xfrm>
          <a:prstGeom prst="rect">
            <a:avLst/>
          </a:prstGeom>
        </p:spPr>
        <p:txBody>
          <a:bodyPr lIns="93922" tIns="46961" rIns="93922" bIns="46961"/>
          <a:lstStyle/>
          <a:p>
            <a:endParaRPr lang="en-US" dirty="0"/>
          </a:p>
        </p:txBody>
      </p:sp>
    </p:spTree>
    <p:extLst>
      <p:ext uri="{BB962C8B-B14F-4D97-AF65-F5344CB8AC3E}">
        <p14:creationId xmlns:p14="http://schemas.microsoft.com/office/powerpoint/2010/main" val="270156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704" y="8893298"/>
            <a:ext cx="3066733" cy="469778"/>
          </a:xfrm>
          <a:prstGeom prst="rect">
            <a:avLst/>
          </a:prstGeom>
          <a:ln/>
        </p:spPr>
        <p:txBody>
          <a:bodyPr lIns="93922" tIns="46961" rIns="93922" bIns="46961"/>
          <a:lstStyle/>
          <a:p>
            <a:fld id="{9A99A503-8EC3-4227-956B-5EF1953A25B5}" type="slidenum">
              <a:rPr lang="de-DE"/>
              <a:pPr/>
              <a:t>4</a:t>
            </a:fld>
            <a:endParaRPr lang="de-DE"/>
          </a:p>
        </p:txBody>
      </p:sp>
      <p:sp>
        <p:nvSpPr>
          <p:cNvPr id="1291266" name="Rectangle 2"/>
          <p:cNvSpPr>
            <a:spLocks noGrp="1" noRot="1" noChangeAspect="1" noChangeArrowheads="1" noTextEdit="1"/>
          </p:cNvSpPr>
          <p:nvPr>
            <p:ph type="sldImg"/>
          </p:nvPr>
        </p:nvSpPr>
        <p:spPr>
          <a:xfrm>
            <a:off x="1244600" y="719138"/>
            <a:ext cx="4743450" cy="3557587"/>
          </a:xfrm>
          <a:prstGeom prst="rect">
            <a:avLst/>
          </a:prstGeom>
          <a:ln/>
        </p:spPr>
      </p:sp>
      <p:sp>
        <p:nvSpPr>
          <p:cNvPr id="1291267" name="Rectangle 3"/>
          <p:cNvSpPr>
            <a:spLocks noGrp="1" noChangeArrowheads="1"/>
          </p:cNvSpPr>
          <p:nvPr>
            <p:ph type="body" idx="1"/>
          </p:nvPr>
        </p:nvSpPr>
        <p:spPr>
          <a:xfrm>
            <a:off x="964145" y="4522074"/>
            <a:ext cx="5306059" cy="4282956"/>
          </a:xfrm>
          <a:prstGeom prst="rect">
            <a:avLst/>
          </a:prstGeom>
        </p:spPr>
        <p:txBody>
          <a:bodyPr lIns="95666" tIns="47832" rIns="95666" bIns="47832"/>
          <a:lstStyle/>
          <a:p>
            <a:r>
              <a:rPr lang="en-US" sz="1300" dirty="0"/>
              <a:t>Why are polymers necessary in liquid-solids separation? The answer is to accelerate the separation process. Naturally occurring colloidal particles, bacteria, and silt can take hours or even days to gravimetrically settle unless we accelerate the process. </a:t>
            </a:r>
          </a:p>
          <a:p>
            <a:endParaRPr lang="en-US" sz="1300" dirty="0"/>
          </a:p>
          <a:p>
            <a:pPr marL="176103" indent="-176103">
              <a:buFont typeface="Arial" panose="020B0604020202020204" pitchFamily="34" charset="0"/>
              <a:buChar char="•"/>
            </a:pPr>
            <a:r>
              <a:rPr lang="en-US" sz="1300" dirty="0"/>
              <a:t>Stokes Law tells us that the settling velocity of a particle is a function of the square of the radius of that particle. Therefore, if we can increase the size of those particles, we can reduce the time required for them to settle. The function of polymers is to bring those small particles together to form larger particles, thereby increasing the settling velocity and reducing the time required for settling.</a:t>
            </a:r>
          </a:p>
          <a:p>
            <a:pPr marL="176103" indent="-176103">
              <a:buFont typeface="Arial" panose="020B0604020202020204" pitchFamily="34" charset="0"/>
              <a:buChar char="•"/>
            </a:pPr>
            <a:r>
              <a:rPr lang="en-US" dirty="0"/>
              <a:t>Without polymers, the solids would leak through the screens on the</a:t>
            </a:r>
            <a:r>
              <a:rPr lang="en-US" baseline="0" dirty="0"/>
              <a:t> Belt Thickeners. In DAF’s the floatation layer would not form an acceptable filter bed, etc.</a:t>
            </a:r>
          </a:p>
          <a:p>
            <a:pPr>
              <a:buFontTx/>
              <a:buChar char="•"/>
            </a:pPr>
            <a:endParaRPr lang="en-US" baseline="0" dirty="0"/>
          </a:p>
          <a:p>
            <a:pPr>
              <a:buFontTx/>
              <a:buChar char="•"/>
            </a:pPr>
            <a:endParaRPr lang="en-US" baseline="0" dirty="0"/>
          </a:p>
          <a:p>
            <a:pPr>
              <a:buFontTx/>
              <a:buChar char="•"/>
            </a:pPr>
            <a:endParaRPr lang="en-US" baseline="0" dirty="0"/>
          </a:p>
          <a:p>
            <a:pPr>
              <a:buFontTx/>
              <a:buChar char="•"/>
            </a:pP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818" y="6477903"/>
            <a:ext cx="4126533" cy="17486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07387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339850" y="760413"/>
            <a:ext cx="4870450" cy="3654425"/>
          </a:xfrm>
          <a:prstGeom prst="rect">
            <a:avLst/>
          </a:prstGeom>
          <a:ln/>
        </p:spPr>
      </p:sp>
      <p:sp>
        <p:nvSpPr>
          <p:cNvPr id="66563" name="Rectangle 3"/>
          <p:cNvSpPr>
            <a:spLocks noGrp="1" noChangeArrowheads="1"/>
          </p:cNvSpPr>
          <p:nvPr>
            <p:ph type="body" idx="1"/>
          </p:nvPr>
        </p:nvSpPr>
        <p:spPr>
          <a:xfrm>
            <a:off x="1006518" y="4671541"/>
            <a:ext cx="5535845" cy="4403571"/>
          </a:xfrm>
          <a:prstGeom prst="rect">
            <a:avLst/>
          </a:prstGeom>
          <a:noFill/>
        </p:spPr>
        <p:txBody>
          <a:bodyPr lIns="93922" tIns="46961" rIns="93922" bIns="46961"/>
          <a:lstStyle/>
          <a:p>
            <a:pPr marL="172830" indent="-172830">
              <a:buFont typeface="Arial" panose="020B0604020202020204" pitchFamily="34" charset="0"/>
              <a:buChar char="•"/>
            </a:pPr>
            <a:r>
              <a:rPr lang="en-US" dirty="0"/>
              <a:t>Weissenberg effect reduces the uniform mixing and negates the benefits of a properly designed tank. </a:t>
            </a:r>
          </a:p>
          <a:p>
            <a:pPr marL="172830" indent="-172830">
              <a:buFont typeface="Arial" panose="020B0604020202020204" pitchFamily="34" charset="0"/>
              <a:buChar char="•"/>
            </a:pPr>
            <a:r>
              <a:rPr lang="en-US" dirty="0"/>
              <a:t>As the polymer market continues to advance toward high molecular weight polymers this phenomena will become more prevalent.  </a:t>
            </a:r>
          </a:p>
          <a:p>
            <a:pPr marL="172830" indent="-172830">
              <a:buFont typeface="Arial" panose="020B0604020202020204" pitchFamily="34" charset="0"/>
              <a:buChar char="•"/>
            </a:pPr>
            <a:r>
              <a:rPr lang="en-US" dirty="0"/>
              <a:t>You can see the normalized mixing intensity at the impeller tip is very high while above and below are low. </a:t>
            </a:r>
          </a:p>
          <a:p>
            <a:pPr marL="172830" indent="-172830">
              <a:buFont typeface="Arial" panose="020B0604020202020204" pitchFamily="34" charset="0"/>
              <a:buChar char="•"/>
            </a:pPr>
            <a:r>
              <a:rPr lang="en-US" dirty="0"/>
              <a:t>This can reduce the efficiency of your polymers. </a:t>
            </a:r>
          </a:p>
        </p:txBody>
      </p:sp>
      <p:sp>
        <p:nvSpPr>
          <p:cNvPr id="2" name="Date Placeholder 1"/>
          <p:cNvSpPr>
            <a:spLocks noGrp="1"/>
          </p:cNvSpPr>
          <p:nvPr>
            <p:ph type="dt" idx="10"/>
          </p:nvPr>
        </p:nvSpPr>
        <p:spPr>
          <a:xfrm>
            <a:off x="4008704" y="2"/>
            <a:ext cx="3066733" cy="469779"/>
          </a:xfrm>
          <a:prstGeom prst="rect">
            <a:avLst/>
          </a:prstGeom>
        </p:spPr>
        <p:txBody>
          <a:bodyPr lIns="93922" tIns="46961" rIns="93922" bIns="46961"/>
          <a:lstStyle/>
          <a:p>
            <a:fld id="{078D94AC-5DE2-45F9-B8A8-0B1B1B92AF14}" type="datetime1">
              <a:rPr lang="en-US" smtClean="0"/>
              <a:pPr/>
              <a:t>8/2/2021</a:t>
            </a:fld>
            <a:endParaRPr lang="en-US" dirty="0"/>
          </a:p>
        </p:txBody>
      </p:sp>
      <p:sp>
        <p:nvSpPr>
          <p:cNvPr id="5" name="Header Placeholder 4"/>
          <p:cNvSpPr>
            <a:spLocks noGrp="1"/>
          </p:cNvSpPr>
          <p:nvPr>
            <p:ph type="hdr" sz="quarter" idx="11"/>
          </p:nvPr>
        </p:nvSpPr>
        <p:spPr>
          <a:xfrm>
            <a:off x="0" y="2"/>
            <a:ext cx="3066733" cy="469779"/>
          </a:xfrm>
          <a:prstGeom prst="rect">
            <a:avLst/>
          </a:prstGeom>
        </p:spPr>
        <p:txBody>
          <a:bodyPr lIns="93922" tIns="46961" rIns="93922" bIns="46961"/>
          <a:lstStyle/>
          <a:p>
            <a:endParaRPr lang="en-US" dirty="0"/>
          </a:p>
        </p:txBody>
      </p:sp>
    </p:spTree>
    <p:extLst>
      <p:ext uri="{BB962C8B-B14F-4D97-AF65-F5344CB8AC3E}">
        <p14:creationId xmlns:p14="http://schemas.microsoft.com/office/powerpoint/2010/main" val="252136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a:noFill/>
          <a:ln w="12700">
            <a:solidFill>
              <a:prstClr val="black"/>
            </a:solidFill>
          </a:ln>
        </p:spPr>
      </p:sp>
      <p:sp>
        <p:nvSpPr>
          <p:cNvPr id="3" name="Notes Placeholder 2"/>
          <p:cNvSpPr>
            <a:spLocks noGrp="1"/>
          </p:cNvSpPr>
          <p:nvPr>
            <p:ph type="body" idx="1"/>
          </p:nvPr>
        </p:nvSpPr>
        <p:spPr>
          <a:xfrm>
            <a:off x="708016" y="4447773"/>
            <a:ext cx="5661046" cy="4212454"/>
          </a:xfrm>
          <a:prstGeom prst="rect">
            <a:avLst/>
          </a:prstGeom>
        </p:spPr>
        <p:txBody>
          <a:bodyPr lIns="88849" tIns="44425" rIns="88849" bIns="44425"/>
          <a:lstStyle/>
          <a:p>
            <a:r>
              <a:rPr lang="en-US" dirty="0"/>
              <a:t>UGSI has designed a tank that maximizes mixing efficiency and eliminates the Weissenberg effect. </a:t>
            </a:r>
          </a:p>
          <a:p>
            <a:pPr marL="172830" indent="-172830">
              <a:buFont typeface="Arial" panose="020B0604020202020204" pitchFamily="34" charset="0"/>
              <a:buChar char="•"/>
            </a:pPr>
            <a:r>
              <a:rPr lang="en-US" dirty="0"/>
              <a:t>This is accomplished with a hollow wing impeller that is very large relative to other impellers. </a:t>
            </a:r>
          </a:p>
          <a:p>
            <a:pPr marL="172830" indent="-172830">
              <a:buFont typeface="Arial" panose="020B0604020202020204" pitchFamily="34" charset="0"/>
              <a:buChar char="•"/>
            </a:pPr>
            <a:r>
              <a:rPr lang="en-US" dirty="0"/>
              <a:t>The square tank design eliminates dead zones in a tank</a:t>
            </a:r>
          </a:p>
          <a:p>
            <a:pPr marL="172830" indent="-172830">
              <a:buFont typeface="Arial" panose="020B0604020202020204" pitchFamily="34" charset="0"/>
              <a:buChar char="•"/>
            </a:pPr>
            <a:r>
              <a:rPr lang="en-US" dirty="0"/>
              <a:t>This design results in a shorter mixing time for both Cationic and Anionic polymers with out damaging the polymer chains. </a:t>
            </a:r>
          </a:p>
          <a:p>
            <a:pPr marL="172830" indent="-172830">
              <a:buFont typeface="Arial" panose="020B0604020202020204" pitchFamily="34" charset="0"/>
              <a:buChar char="•"/>
            </a:pPr>
            <a:r>
              <a:rPr lang="en-US" dirty="0"/>
              <a:t>Various tank sizes up to ~2,000 gallons. </a:t>
            </a:r>
          </a:p>
          <a:p>
            <a:pPr marL="172830" indent="-172830">
              <a:buFont typeface="Arial" panose="020B0604020202020204" pitchFamily="34" charset="0"/>
              <a:buChar char="•"/>
            </a:pPr>
            <a:r>
              <a:rPr lang="en-US" dirty="0"/>
              <a:t>Design allows for you to make higher concentrations which reduces tank sizing and provides flexibility to the operator. </a:t>
            </a:r>
          </a:p>
          <a:p>
            <a:pPr marL="172830" indent="-172830">
              <a:buFont typeface="Arial" panose="020B0604020202020204" pitchFamily="34" charset="0"/>
              <a:buChar char="•"/>
            </a:pPr>
            <a:endParaRPr lang="en-US" dirty="0"/>
          </a:p>
        </p:txBody>
      </p:sp>
    </p:spTree>
    <p:extLst>
      <p:ext uri="{BB962C8B-B14F-4D97-AF65-F5344CB8AC3E}">
        <p14:creationId xmlns:p14="http://schemas.microsoft.com/office/powerpoint/2010/main" val="932527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p:spPr>
      </p:sp>
      <p:sp>
        <p:nvSpPr>
          <p:cNvPr id="3" name="Notes Placeholder 2"/>
          <p:cNvSpPr>
            <a:spLocks noGrp="1"/>
          </p:cNvSpPr>
          <p:nvPr>
            <p:ph type="body" idx="1"/>
          </p:nvPr>
        </p:nvSpPr>
        <p:spPr>
          <a:xfrm>
            <a:off x="707708" y="4505980"/>
            <a:ext cx="5661660" cy="3686711"/>
          </a:xfrm>
          <a:prstGeom prst="rect">
            <a:avLst/>
          </a:prstGeom>
        </p:spPr>
        <p:txBody>
          <a:bodyPr lIns="93922" tIns="46961" rIns="93922" bIns="46961">
            <a:normAutofit/>
          </a:bodyPr>
          <a:lstStyle/>
          <a:p>
            <a:endParaRPr lang="en-US" dirty="0"/>
          </a:p>
        </p:txBody>
      </p:sp>
      <p:sp>
        <p:nvSpPr>
          <p:cNvPr id="4" name="Slide Number Placeholder 3"/>
          <p:cNvSpPr>
            <a:spLocks noGrp="1"/>
          </p:cNvSpPr>
          <p:nvPr>
            <p:ph type="sldNum" sz="quarter" idx="10"/>
          </p:nvPr>
        </p:nvSpPr>
        <p:spPr>
          <a:xfrm>
            <a:off x="4008704" y="8893298"/>
            <a:ext cx="3066733" cy="469778"/>
          </a:xfrm>
          <a:prstGeom prst="rect">
            <a:avLst/>
          </a:prstGeom>
        </p:spPr>
        <p:txBody>
          <a:bodyPr lIns="93922" tIns="46961" rIns="93922" bIns="46961"/>
          <a:lstStyle/>
          <a:p>
            <a:fld id="{FAA34F8A-4EAB-4ACE-853E-D26983D834A9}" type="slidenum">
              <a:rPr lang="en-US" smtClean="0"/>
              <a:pPr/>
              <a:t>38</a:t>
            </a:fld>
            <a:endParaRPr lang="en-US" dirty="0"/>
          </a:p>
        </p:txBody>
      </p:sp>
    </p:spTree>
    <p:extLst>
      <p:ext uri="{BB962C8B-B14F-4D97-AF65-F5344CB8AC3E}">
        <p14:creationId xmlns:p14="http://schemas.microsoft.com/office/powerpoint/2010/main" val="109866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p:spPr>
      </p:sp>
      <p:sp>
        <p:nvSpPr>
          <p:cNvPr id="3" name="Notes Placeholder 2"/>
          <p:cNvSpPr>
            <a:spLocks noGrp="1"/>
          </p:cNvSpPr>
          <p:nvPr>
            <p:ph type="body" idx="1"/>
          </p:nvPr>
        </p:nvSpPr>
        <p:spPr>
          <a:xfrm>
            <a:off x="707708" y="4505980"/>
            <a:ext cx="5661660" cy="3686711"/>
          </a:xfrm>
          <a:prstGeom prst="rect">
            <a:avLst/>
          </a:prstGeom>
        </p:spPr>
        <p:txBody>
          <a:bodyPr lIns="93908" tIns="46954" rIns="93908" bIns="46954"/>
          <a:lstStyle/>
          <a:p>
            <a:r>
              <a:rPr lang="en-US" dirty="0"/>
              <a:t>We had a unique opportunity to work with a customer to gather side-by-side data of our smaller M-series and our new magnum series chamber. </a:t>
            </a:r>
          </a:p>
          <a:p>
            <a:r>
              <a:rPr lang="en-US" dirty="0"/>
              <a:t>There was 2 of the same belt presses running at the same time treating the same sludge. Truly apples-to-apples application. </a:t>
            </a:r>
          </a:p>
          <a:p>
            <a:endParaRPr lang="en-US" dirty="0"/>
          </a:p>
        </p:txBody>
      </p:sp>
      <p:sp>
        <p:nvSpPr>
          <p:cNvPr id="4" name="Slide Number Placeholder 3"/>
          <p:cNvSpPr>
            <a:spLocks noGrp="1"/>
          </p:cNvSpPr>
          <p:nvPr>
            <p:ph type="sldNum" sz="quarter" idx="10"/>
          </p:nvPr>
        </p:nvSpPr>
        <p:spPr>
          <a:xfrm>
            <a:off x="4008704" y="8893299"/>
            <a:ext cx="3066733" cy="469778"/>
          </a:xfrm>
          <a:prstGeom prst="rect">
            <a:avLst/>
          </a:prstGeom>
        </p:spPr>
        <p:txBody>
          <a:bodyPr lIns="93908" tIns="46954" rIns="93908" bIns="46954"/>
          <a:lstStyle/>
          <a:p>
            <a:fld id="{D0477BD8-63C3-426F-8CA5-07718AFCAF16}" type="slidenum">
              <a:rPr lang="en-US" smtClean="0"/>
              <a:t>39</a:t>
            </a:fld>
            <a:endParaRPr lang="en-US" dirty="0"/>
          </a:p>
        </p:txBody>
      </p:sp>
    </p:spTree>
    <p:extLst>
      <p:ext uri="{BB962C8B-B14F-4D97-AF65-F5344CB8AC3E}">
        <p14:creationId xmlns:p14="http://schemas.microsoft.com/office/powerpoint/2010/main" val="4248062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a:xfrm>
            <a:off x="708016" y="4506600"/>
            <a:ext cx="5661046" cy="3686091"/>
          </a:xfrm>
          <a:prstGeom prst="rect">
            <a:avLst/>
          </a:prstGeom>
        </p:spPr>
        <p:txBody>
          <a:bodyPr lIns="88849" tIns="44425" rIns="88849" bIns="44425"/>
          <a:lstStyle/>
          <a:p>
            <a:r>
              <a:rPr lang="en-US" dirty="0"/>
              <a:t>Point out that the magnum sits on the same frame and the M-series can be retrofitted without easily with minimal parts and effort. </a:t>
            </a:r>
          </a:p>
        </p:txBody>
      </p:sp>
    </p:spTree>
    <p:extLst>
      <p:ext uri="{BB962C8B-B14F-4D97-AF65-F5344CB8AC3E}">
        <p14:creationId xmlns:p14="http://schemas.microsoft.com/office/powerpoint/2010/main" val="3721203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both units tracking the same over 10 days. However, the polymer consumption on the Magnum was significant.</a:t>
            </a:r>
          </a:p>
        </p:txBody>
      </p:sp>
      <p:sp>
        <p:nvSpPr>
          <p:cNvPr id="4" name="Slide Number Placeholder 3"/>
          <p:cNvSpPr>
            <a:spLocks noGrp="1"/>
          </p:cNvSpPr>
          <p:nvPr>
            <p:ph type="sldNum" sz="quarter" idx="5"/>
          </p:nvPr>
        </p:nvSpPr>
        <p:spPr/>
        <p:txBody>
          <a:bodyPr/>
          <a:lstStyle/>
          <a:p>
            <a:fld id="{09624A77-4E87-EF44-AA07-0B2FEA07DC05}" type="slidenum">
              <a:rPr lang="en-US" smtClean="0"/>
              <a:t>41</a:t>
            </a:fld>
            <a:endParaRPr lang="en-US"/>
          </a:p>
        </p:txBody>
      </p:sp>
    </p:spTree>
    <p:extLst>
      <p:ext uri="{BB962C8B-B14F-4D97-AF65-F5344CB8AC3E}">
        <p14:creationId xmlns:p14="http://schemas.microsoft.com/office/powerpoint/2010/main" val="2231827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0975" y="1177925"/>
            <a:ext cx="4243388" cy="3182938"/>
          </a:xfrm>
          <a:prstGeom prst="rect">
            <a:avLst/>
          </a:prstGeom>
        </p:spPr>
      </p:sp>
      <p:sp>
        <p:nvSpPr>
          <p:cNvPr id="3" name="Notes Placeholder 2"/>
          <p:cNvSpPr>
            <a:spLocks noGrp="1"/>
          </p:cNvSpPr>
          <p:nvPr>
            <p:ph type="body" idx="1"/>
          </p:nvPr>
        </p:nvSpPr>
        <p:spPr>
          <a:xfrm>
            <a:off x="714440" y="4538299"/>
            <a:ext cx="5715507" cy="3713153"/>
          </a:xfrm>
          <a:prstGeom prst="rect">
            <a:avLst/>
          </a:prstGeom>
        </p:spPr>
        <p:txBody>
          <a:bodyPr lIns="94682" tIns="47341" rIns="94682" bIns="47341"/>
          <a:lstStyle/>
          <a:p>
            <a:endParaRPr lang="en-US" dirty="0"/>
          </a:p>
        </p:txBody>
      </p:sp>
      <p:sp>
        <p:nvSpPr>
          <p:cNvPr id="4" name="Slide Number Placeholder 3"/>
          <p:cNvSpPr>
            <a:spLocks noGrp="1"/>
          </p:cNvSpPr>
          <p:nvPr>
            <p:ph type="sldNum" sz="quarter" idx="10"/>
          </p:nvPr>
        </p:nvSpPr>
        <p:spPr>
          <a:xfrm>
            <a:off x="4046832" y="8957081"/>
            <a:ext cx="3095900" cy="473148"/>
          </a:xfrm>
          <a:prstGeom prst="rect">
            <a:avLst/>
          </a:prstGeom>
        </p:spPr>
        <p:txBody>
          <a:bodyPr lIns="94682" tIns="47341" rIns="94682" bIns="47341"/>
          <a:lstStyle/>
          <a:p>
            <a:fld id="{D0477BD8-63C3-426F-8CA5-07718AFCAF16}" type="slidenum">
              <a:rPr lang="en-US" smtClean="0"/>
              <a:t>42</a:t>
            </a:fld>
            <a:endParaRPr lang="en-US" dirty="0"/>
          </a:p>
        </p:txBody>
      </p:sp>
    </p:spTree>
    <p:extLst>
      <p:ext uri="{BB962C8B-B14F-4D97-AF65-F5344CB8AC3E}">
        <p14:creationId xmlns:p14="http://schemas.microsoft.com/office/powerpoint/2010/main" val="2434344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477BD8-63C3-426F-8CA5-07718AFCAF16}" type="slidenum">
              <a:rPr lang="en-US" smtClean="0"/>
              <a:t>43</a:t>
            </a:fld>
            <a:endParaRPr lang="en-US"/>
          </a:p>
        </p:txBody>
      </p:sp>
    </p:spTree>
    <p:extLst>
      <p:ext uri="{BB962C8B-B14F-4D97-AF65-F5344CB8AC3E}">
        <p14:creationId xmlns:p14="http://schemas.microsoft.com/office/powerpoint/2010/main" val="2083378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B3E57-85A6-42DA-AA5C-C5624181A8D4}" type="slidenum">
              <a:rPr lang="en-US"/>
              <a:pPr/>
              <a:t>44</a:t>
            </a:fld>
            <a:endParaRPr lang="en-US" dirty="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p:txBody>
          <a:bodyPr/>
          <a:lstStyle/>
          <a:p>
            <a:endParaRPr lang="en-US" dirty="0"/>
          </a:p>
        </p:txBody>
      </p:sp>
      <p:sp>
        <p:nvSpPr>
          <p:cNvPr id="2" name="Date Placeholder 1"/>
          <p:cNvSpPr>
            <a:spLocks noGrp="1"/>
          </p:cNvSpPr>
          <p:nvPr>
            <p:ph type="dt" idx="10"/>
          </p:nvPr>
        </p:nvSpPr>
        <p:spPr/>
        <p:txBody>
          <a:bodyPr/>
          <a:lstStyle/>
          <a:p>
            <a:fld id="{14452FFA-BA51-4B7C-9110-B26D13D6BB98}" type="datetime1">
              <a:rPr lang="en-US" smtClean="0"/>
              <a:pPr/>
              <a:t>8/2/2021</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565001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lIns="93158" tIns="46580" rIns="93158" bIns="46580"/>
          <a:lstStyle/>
          <a:p>
            <a:r>
              <a:rPr lang="en-US" dirty="0"/>
              <a:t>Existing plant uses FloQuip single stage hydraulic mixing technology that is around 15 years old. </a:t>
            </a:r>
          </a:p>
          <a:p>
            <a:r>
              <a:rPr lang="en-US" sz="1200" b="0" i="0" u="none" strike="noStrike" kern="1200" baseline="0" dirty="0">
                <a:solidFill>
                  <a:schemeClr val="tx1"/>
                </a:solidFill>
                <a:latin typeface="+mn-lt"/>
                <a:ea typeface="+mn-ea"/>
                <a:cs typeface="+mn-cs"/>
              </a:rPr>
              <a:t>GCDWR hired Jacobs to design improvements to the rotary drum thickener and centrifuge polymer systems that incorporate the two-stage biosolids/polymer blending equipment and new polymer feed pumps along with other auxiliary equipment to enhance the effectiveness of both polymer systems. David Oreke suggested a pilot study be performed to verify which polymer mixing technology would perform best in this scenario. </a:t>
            </a:r>
            <a:endParaRPr lang="en-US" dirty="0"/>
          </a:p>
        </p:txBody>
      </p:sp>
      <p:sp>
        <p:nvSpPr>
          <p:cNvPr id="4" name="Slide Number Placeholder 3"/>
          <p:cNvSpPr>
            <a:spLocks noGrp="1"/>
          </p:cNvSpPr>
          <p:nvPr>
            <p:ph type="sldNum" sz="quarter" idx="10"/>
          </p:nvPr>
        </p:nvSpPr>
        <p:spPr>
          <a:xfrm>
            <a:off x="3970938" y="8829968"/>
            <a:ext cx="3037840" cy="466433"/>
          </a:xfrm>
          <a:prstGeom prst="rect">
            <a:avLst/>
          </a:prstGeom>
        </p:spPr>
        <p:txBody>
          <a:bodyPr lIns="93158" tIns="46580" rIns="93158" bIns="46580"/>
          <a:lstStyle/>
          <a:p>
            <a:fld id="{D0477BD8-63C3-426F-8CA5-07718AFCAF16}" type="slidenum">
              <a:rPr lang="en-US" smtClean="0"/>
              <a:t>45</a:t>
            </a:fld>
            <a:endParaRPr lang="en-US" dirty="0"/>
          </a:p>
        </p:txBody>
      </p:sp>
    </p:spTree>
    <p:extLst>
      <p:ext uri="{BB962C8B-B14F-4D97-AF65-F5344CB8AC3E}">
        <p14:creationId xmlns:p14="http://schemas.microsoft.com/office/powerpoint/2010/main" val="24491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101" y="8893003"/>
            <a:ext cx="3067374" cy="468474"/>
          </a:xfrm>
          <a:prstGeom prst="rect">
            <a:avLst/>
          </a:prstGeom>
          <a:ln/>
        </p:spPr>
        <p:txBody>
          <a:bodyPr lIns="92163" tIns="46081" rIns="92163" bIns="46081"/>
          <a:lstStyle/>
          <a:p>
            <a:fld id="{9FBB3E57-85A6-42DA-AA5C-C5624181A8D4}" type="slidenum">
              <a:rPr lang="en-US"/>
              <a:pPr/>
              <a:t>5</a:t>
            </a:fld>
            <a:endParaRPr lang="en-US" dirty="0"/>
          </a:p>
        </p:txBody>
      </p:sp>
      <p:sp>
        <p:nvSpPr>
          <p:cNvPr id="191490" name="Rectangle 1026"/>
          <p:cNvSpPr>
            <a:spLocks noGrp="1" noRot="1" noChangeAspect="1" noChangeArrowheads="1" noTextEdit="1"/>
          </p:cNvSpPr>
          <p:nvPr>
            <p:ph type="sldImg"/>
          </p:nvPr>
        </p:nvSpPr>
        <p:spPr>
          <a:xfrm>
            <a:off x="1198563" y="701675"/>
            <a:ext cx="4679950" cy="3511550"/>
          </a:xfrm>
          <a:prstGeom prst="rect">
            <a:avLst/>
          </a:prstGeom>
          <a:ln/>
        </p:spPr>
      </p:sp>
      <p:sp>
        <p:nvSpPr>
          <p:cNvPr id="191491" name="Rectangle 1027"/>
          <p:cNvSpPr>
            <a:spLocks noGrp="1" noChangeArrowheads="1"/>
          </p:cNvSpPr>
          <p:nvPr>
            <p:ph type="body" idx="1"/>
          </p:nvPr>
        </p:nvSpPr>
        <p:spPr>
          <a:xfrm>
            <a:off x="708350" y="4448102"/>
            <a:ext cx="5660378" cy="4213065"/>
          </a:xfrm>
          <a:prstGeom prst="rect">
            <a:avLst/>
          </a:prstGeom>
        </p:spPr>
        <p:txBody>
          <a:bodyPr lIns="92163" tIns="46081" rIns="92163" bIns="46081"/>
          <a:lstStyle/>
          <a:p>
            <a:r>
              <a:rPr lang="en-US" baseline="0" dirty="0"/>
              <a:t>Performance and operating parameters are derived from extensive research and testing to confirm and validate performance across a wide variety of polymers – over many decades of experience. </a:t>
            </a:r>
            <a:endParaRPr lang="en-US" dirty="0"/>
          </a:p>
        </p:txBody>
      </p:sp>
      <p:sp>
        <p:nvSpPr>
          <p:cNvPr id="2" name="Date Placeholder 1"/>
          <p:cNvSpPr>
            <a:spLocks noGrp="1"/>
          </p:cNvSpPr>
          <p:nvPr>
            <p:ph type="dt" idx="10"/>
          </p:nvPr>
        </p:nvSpPr>
        <p:spPr>
          <a:xfrm>
            <a:off x="4008101" y="0"/>
            <a:ext cx="3067374" cy="468474"/>
          </a:xfrm>
          <a:prstGeom prst="rect">
            <a:avLst/>
          </a:prstGeom>
        </p:spPr>
        <p:txBody>
          <a:bodyPr lIns="92163" tIns="46081" rIns="92163" bIns="46081"/>
          <a:lstStyle/>
          <a:p>
            <a:fld id="{14452FFA-BA51-4B7C-9110-B26D13D6BB98}" type="datetime1">
              <a:rPr lang="en-US" smtClean="0"/>
              <a:pPr/>
              <a:t>8/2/2021</a:t>
            </a:fld>
            <a:endParaRPr lang="en-US" dirty="0"/>
          </a:p>
        </p:txBody>
      </p:sp>
      <p:sp>
        <p:nvSpPr>
          <p:cNvPr id="6" name="Header Placeholder 5"/>
          <p:cNvSpPr>
            <a:spLocks noGrp="1"/>
          </p:cNvSpPr>
          <p:nvPr>
            <p:ph type="hdr" sz="quarter" idx="11"/>
          </p:nvPr>
        </p:nvSpPr>
        <p:spPr>
          <a:xfrm>
            <a:off x="1" y="0"/>
            <a:ext cx="3067374" cy="468474"/>
          </a:xfrm>
          <a:prstGeom prst="rect">
            <a:avLst/>
          </a:prstGeom>
        </p:spPr>
        <p:txBody>
          <a:bodyPr lIns="92163" tIns="46081" rIns="92163" bIns="46081"/>
          <a:lstStyle/>
          <a:p>
            <a:endParaRPr lang="en-US" dirty="0"/>
          </a:p>
        </p:txBody>
      </p:sp>
    </p:spTree>
    <p:extLst>
      <p:ext uri="{BB962C8B-B14F-4D97-AF65-F5344CB8AC3E}">
        <p14:creationId xmlns:p14="http://schemas.microsoft.com/office/powerpoint/2010/main" val="2699791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table shows the results of the pilot test. The chart does an excellent job of visually demonstrating how the different mixing profiles performed with an “apples-to-apples” comparison. </a:t>
            </a:r>
          </a:p>
          <a:p>
            <a:r>
              <a:rPr lang="en-US" dirty="0"/>
              <a:t>Note the following: </a:t>
            </a:r>
          </a:p>
          <a:p>
            <a:pPr marL="171450" indent="-171450">
              <a:buFont typeface="Arial" panose="020B0604020202020204" pitchFamily="34" charset="0"/>
              <a:buChar char="•"/>
            </a:pPr>
            <a:r>
              <a:rPr lang="en-US" dirty="0"/>
              <a:t>The final recommended concentration of the two-stage mixer was .5% vs. .74%</a:t>
            </a:r>
          </a:p>
          <a:p>
            <a:pPr marL="171450" indent="-171450">
              <a:buFont typeface="Arial" panose="020B0604020202020204" pitchFamily="34" charset="0"/>
              <a:buChar char="•"/>
            </a:pPr>
            <a:r>
              <a:rPr lang="en-US" dirty="0"/>
              <a:t>Polymer Dose</a:t>
            </a:r>
          </a:p>
          <a:p>
            <a:pPr marL="171450" indent="-171450">
              <a:buFont typeface="Arial" panose="020B0604020202020204" pitchFamily="34" charset="0"/>
              <a:buChar char="•"/>
            </a:pPr>
            <a:r>
              <a:rPr lang="en-US" dirty="0"/>
              <a:t>Average Dry Cake</a:t>
            </a:r>
          </a:p>
          <a:p>
            <a:pPr marL="171450" indent="-171450">
              <a:buFont typeface="Arial" panose="020B0604020202020204" pitchFamily="34" charset="0"/>
              <a:buChar char="•"/>
            </a:pPr>
            <a:r>
              <a:rPr lang="en-US" dirty="0"/>
              <a:t>Average Centrate TSS</a:t>
            </a:r>
          </a:p>
          <a:p>
            <a:pPr marL="171450" indent="-171450">
              <a:buFont typeface="Arial" panose="020B0604020202020204" pitchFamily="34" charset="0"/>
              <a:buChar char="•"/>
            </a:pPr>
            <a:r>
              <a:rPr lang="en-US" dirty="0"/>
              <a:t>Average percent capture</a:t>
            </a:r>
          </a:p>
          <a:p>
            <a:pPr marL="0" indent="0">
              <a:buFont typeface="Arial" panose="020B0604020202020204" pitchFamily="34" charset="0"/>
              <a:buNone/>
            </a:pPr>
            <a:r>
              <a:rPr lang="en-US" dirty="0"/>
              <a:t>Recommendations of the engineer: </a:t>
            </a:r>
          </a:p>
          <a:p>
            <a:pPr marL="228600" indent="-228600">
              <a:buFont typeface="+mj-lt"/>
              <a:buAutoNum type="arabicPeriod"/>
            </a:pPr>
            <a:r>
              <a:rPr lang="en-US" dirty="0"/>
              <a:t>Replace polymer makeup units. The existing polymer makeup units do not provide the ability to set a desired polymer concentration, and control of the polymer is inconsistent. It is recommended to replace these with one of the products piloted in the dewatering system. These units have features that effectively activate the bulk polymer and provide more advanced controls to set and maintain consistent polymer solution concentration.</a:t>
            </a:r>
          </a:p>
          <a:p>
            <a:pPr marL="228600" indent="-228600">
              <a:buFont typeface="+mj-lt"/>
              <a:buAutoNum type="arabicPeriod"/>
            </a:pPr>
            <a:r>
              <a:rPr lang="en-US" dirty="0"/>
              <a:t>Add TSS instrumentation on RDT sludge feed and filtrate. Valmet TSS instrumentation has been successfully used to automate and optimize polymer usage at other utilities. The feed solids to the RDTs varies more than the digested sludge and knowledge of real time solids content could improve both RDT capture and polymer usage. However, it should be noted that significant improvement of the current 8.3 lb/dT (4.2 kg/dMT) average polymer dose is unlikely and cost of the TSS meters may not be recovered in the short term. GCDWR is currently planning a pilot test of the Valmet meters at FWHWRC. It is recommended that the addition of these instruments on the thickening and dewatering polymer system be evaluated after pilot results are obtained.</a:t>
            </a:r>
          </a:p>
          <a:p>
            <a:pPr marL="228600" indent="-228600">
              <a:buFont typeface="+mj-lt"/>
              <a:buAutoNum type="arabicPeriod"/>
            </a:pPr>
            <a:r>
              <a:rPr lang="en-US" dirty="0"/>
              <a:t>Do not add aging tanks on thickening polymer system. Replacement of the makeup units will provide sufficient activation of the polymer and better control of polymer solution concentration. It is not believed that the cost savings associated with potential polymer reduction would lead to a timely payback of the cost of installing and maintaining thickening polymer aging tanks.</a:t>
            </a:r>
          </a:p>
          <a:p>
            <a:pPr marL="0" indent="0">
              <a:buFont typeface="+mj-lt"/>
              <a:buNone/>
            </a:pPr>
            <a:r>
              <a:rPr lang="en-US" dirty="0"/>
              <a:t>Conclusion:</a:t>
            </a:r>
          </a:p>
          <a:p>
            <a:pPr marL="0" indent="0">
              <a:buFont typeface="+mj-lt"/>
              <a:buNone/>
            </a:pPr>
            <a:r>
              <a:rPr lang="en-US" dirty="0"/>
              <a:t>Bench- and pilot-scale testing results showed the two-stage pilot equipment used 10 to 25 percent less polymer than the existing one-stage equipment, while producing much cleaner centrate with no decrease in cake solids dryness. Reduction in polymer usage was attributed to improved activation of the polymer solution. Replacing the existing one-stage polymer feed system with a state-of-the-practice two-stage polymer feed system that was successfully pilot tested is anticipated to provide and annual savings of $100,000 to $200,000 (10 to 25 percent polymer savings).</a:t>
            </a:r>
          </a:p>
        </p:txBody>
      </p:sp>
    </p:spTree>
    <p:extLst>
      <p:ext uri="{BB962C8B-B14F-4D97-AF65-F5344CB8AC3E}">
        <p14:creationId xmlns:p14="http://schemas.microsoft.com/office/powerpoint/2010/main" val="13270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p:spPr>
      </p:sp>
      <p:sp>
        <p:nvSpPr>
          <p:cNvPr id="3" name="Notes Placeholder 2"/>
          <p:cNvSpPr>
            <a:spLocks noGrp="1"/>
          </p:cNvSpPr>
          <p:nvPr>
            <p:ph type="body" idx="1"/>
          </p:nvPr>
        </p:nvSpPr>
        <p:spPr>
          <a:xfrm>
            <a:off x="707708" y="4505980"/>
            <a:ext cx="5661660" cy="3686711"/>
          </a:xfrm>
          <a:prstGeom prst="rect">
            <a:avLst/>
          </a:prstGeom>
        </p:spPr>
        <p:txBody>
          <a:bodyPr lIns="93922" tIns="46961" rIns="93922" bIns="46961">
            <a:normAutofit/>
          </a:bodyPr>
          <a:lstStyle/>
          <a:p>
            <a:endParaRPr lang="en-US" dirty="0"/>
          </a:p>
        </p:txBody>
      </p:sp>
      <p:sp>
        <p:nvSpPr>
          <p:cNvPr id="4" name="Slide Number Placeholder 3"/>
          <p:cNvSpPr>
            <a:spLocks noGrp="1"/>
          </p:cNvSpPr>
          <p:nvPr>
            <p:ph type="sldNum" sz="quarter" idx="10"/>
          </p:nvPr>
        </p:nvSpPr>
        <p:spPr>
          <a:xfrm>
            <a:off x="4008704" y="8893298"/>
            <a:ext cx="3066733" cy="469778"/>
          </a:xfrm>
          <a:prstGeom prst="rect">
            <a:avLst/>
          </a:prstGeom>
        </p:spPr>
        <p:txBody>
          <a:bodyPr lIns="93922" tIns="46961" rIns="93922" bIns="46961"/>
          <a:lstStyle/>
          <a:p>
            <a:fld id="{FAA34F8A-4EAB-4ACE-853E-D26983D834A9}" type="slidenum">
              <a:rPr lang="en-US" smtClean="0"/>
              <a:pPr/>
              <a:t>49</a:t>
            </a:fld>
            <a:endParaRPr lang="en-US" dirty="0"/>
          </a:p>
        </p:txBody>
      </p:sp>
    </p:spTree>
    <p:extLst>
      <p:ext uri="{BB962C8B-B14F-4D97-AF65-F5344CB8AC3E}">
        <p14:creationId xmlns:p14="http://schemas.microsoft.com/office/powerpoint/2010/main" val="1518896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704" y="8893298"/>
            <a:ext cx="3066733" cy="469778"/>
          </a:xfrm>
          <a:prstGeom prst="rect">
            <a:avLst/>
          </a:prstGeom>
          <a:ln/>
        </p:spPr>
        <p:txBody>
          <a:bodyPr lIns="93922" tIns="46961" rIns="93922" bIns="46961"/>
          <a:lstStyle/>
          <a:p>
            <a:fld id="{96E652A9-B275-46C8-9558-E7F768C5100A}" type="slidenum">
              <a:rPr lang="de-DE"/>
              <a:pPr/>
              <a:t>50</a:t>
            </a:fld>
            <a:endParaRPr lang="de-DE"/>
          </a:p>
        </p:txBody>
      </p:sp>
      <p:sp>
        <p:nvSpPr>
          <p:cNvPr id="1212418" name="Rectangle 2"/>
          <p:cNvSpPr>
            <a:spLocks noGrp="1" noRot="1" noChangeAspect="1" noChangeArrowheads="1" noTextEdit="1"/>
          </p:cNvSpPr>
          <p:nvPr>
            <p:ph type="sldImg"/>
          </p:nvPr>
        </p:nvSpPr>
        <p:spPr>
          <a:xfrm>
            <a:off x="1198563" y="704850"/>
            <a:ext cx="4679950" cy="3509963"/>
          </a:xfrm>
          <a:prstGeom prst="rect">
            <a:avLst/>
          </a:prstGeom>
          <a:ln/>
        </p:spPr>
      </p:sp>
      <p:sp>
        <p:nvSpPr>
          <p:cNvPr id="1212419" name="Rectangle 3"/>
          <p:cNvSpPr>
            <a:spLocks noGrp="1" noChangeArrowheads="1"/>
          </p:cNvSpPr>
          <p:nvPr>
            <p:ph type="body" idx="1"/>
          </p:nvPr>
        </p:nvSpPr>
        <p:spPr>
          <a:xfrm>
            <a:off x="707390" y="4447942"/>
            <a:ext cx="5662301" cy="4211144"/>
          </a:xfrm>
          <a:prstGeom prst="rect">
            <a:avLst/>
          </a:prstGeom>
        </p:spPr>
        <p:txBody>
          <a:bodyPr lIns="93922" tIns="46961" rIns="93922" bIns="46961"/>
          <a:lstStyle/>
          <a:p>
            <a:r>
              <a:rPr lang="en-US" dirty="0"/>
              <a:t>We have demo units for our Liquid POLYBLEND® and Dynblend systems. These demo units are especially helpful if a plant wants to compare a POLYBLEND®</a:t>
            </a:r>
            <a:r>
              <a:rPr lang="en-US" baseline="0" dirty="0"/>
              <a:t> </a:t>
            </a:r>
            <a:r>
              <a:rPr lang="en-US" dirty="0"/>
              <a:t>system to an existing system.</a:t>
            </a:r>
          </a:p>
          <a:p>
            <a:pPr>
              <a:buFontTx/>
              <a:buChar char="•"/>
            </a:pPr>
            <a:r>
              <a:rPr lang="en-US" dirty="0"/>
              <a:t>Fill Out Form – Submit to Your RSM - Minimum of Three Demos Required</a:t>
            </a:r>
          </a:p>
          <a:p>
            <a:pPr>
              <a:buFontTx/>
              <a:buChar char="•"/>
            </a:pPr>
            <a:r>
              <a:rPr lang="en-US" dirty="0"/>
              <a:t>Share Demos with Other Customers, Consulting Engineers</a:t>
            </a:r>
          </a:p>
          <a:p>
            <a:pPr>
              <a:buFontTx/>
              <a:buChar char="•"/>
            </a:pPr>
            <a:r>
              <a:rPr lang="en-US" dirty="0"/>
              <a:t>Very High Success Rate – They Try It, They Usually Buy it</a:t>
            </a:r>
          </a:p>
          <a:p>
            <a:endParaRPr lang="en-US" dirty="0"/>
          </a:p>
          <a:p>
            <a:endParaRPr lang="en-US" dirty="0"/>
          </a:p>
        </p:txBody>
      </p:sp>
    </p:spTree>
    <p:extLst>
      <p:ext uri="{BB962C8B-B14F-4D97-AF65-F5344CB8AC3E}">
        <p14:creationId xmlns:p14="http://schemas.microsoft.com/office/powerpoint/2010/main" val="4153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a:xfrm>
            <a:off x="708349" y="4505661"/>
            <a:ext cx="5660378" cy="3687030"/>
          </a:xfrm>
          <a:prstGeom prst="rect">
            <a:avLst/>
          </a:prstGeom>
        </p:spPr>
        <p:txBody>
          <a:bodyPr/>
          <a:lstStyle/>
          <a:p>
            <a:r>
              <a:rPr lang="en-US" dirty="0"/>
              <a:t>Equipment sizing on website. </a:t>
            </a:r>
          </a:p>
          <a:p>
            <a:r>
              <a:rPr lang="en-US" dirty="0"/>
              <a:t>Good tool but please do not hesitate to reach out to us. </a:t>
            </a:r>
          </a:p>
        </p:txBody>
      </p:sp>
    </p:spTree>
    <p:extLst>
      <p:ext uri="{BB962C8B-B14F-4D97-AF65-F5344CB8AC3E}">
        <p14:creationId xmlns:p14="http://schemas.microsoft.com/office/powerpoint/2010/main" val="2241898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704" y="8893298"/>
            <a:ext cx="3066733" cy="469778"/>
          </a:xfrm>
          <a:prstGeom prst="rect">
            <a:avLst/>
          </a:prstGeom>
          <a:ln/>
        </p:spPr>
        <p:txBody>
          <a:bodyPr lIns="93922" tIns="46961" rIns="93922" bIns="46961"/>
          <a:lstStyle/>
          <a:p>
            <a:fld id="{4FEBC3E7-65B0-427E-A646-6BEB25D90091}" type="slidenum">
              <a:rPr lang="de-DE"/>
              <a:pPr/>
              <a:t>52</a:t>
            </a:fld>
            <a:endParaRPr lang="de-DE"/>
          </a:p>
        </p:txBody>
      </p:sp>
      <p:sp>
        <p:nvSpPr>
          <p:cNvPr id="1528834" name="Rectangle 2"/>
          <p:cNvSpPr>
            <a:spLocks noGrp="1" noRot="1" noChangeAspect="1" noChangeArrowheads="1" noTextEdit="1"/>
          </p:cNvSpPr>
          <p:nvPr>
            <p:ph type="sldImg"/>
          </p:nvPr>
        </p:nvSpPr>
        <p:spPr>
          <a:xfrm>
            <a:off x="1206500" y="709613"/>
            <a:ext cx="4662488" cy="3497262"/>
          </a:xfrm>
          <a:prstGeom prst="rect">
            <a:avLst/>
          </a:prstGeom>
          <a:ln/>
        </p:spPr>
      </p:sp>
      <p:sp>
        <p:nvSpPr>
          <p:cNvPr id="1528835" name="Rectangle 3"/>
          <p:cNvSpPr>
            <a:spLocks noGrp="1" noChangeArrowheads="1"/>
          </p:cNvSpPr>
          <p:nvPr>
            <p:ph type="body" idx="1"/>
          </p:nvPr>
        </p:nvSpPr>
        <p:spPr>
          <a:xfrm>
            <a:off x="943183" y="4447941"/>
            <a:ext cx="5190710" cy="4212744"/>
          </a:xfrm>
          <a:prstGeom prst="rect">
            <a:avLst/>
          </a:prstGeom>
        </p:spPr>
        <p:txBody>
          <a:bodyPr lIns="93882" tIns="46940" rIns="93882" bIns="46940"/>
          <a:lstStyle/>
          <a:p>
            <a:pPr>
              <a:buFontTx/>
              <a:buNone/>
            </a:pPr>
            <a:r>
              <a:rPr lang="en-US" dirty="0"/>
              <a:t>Sizing guidance on web site. </a:t>
            </a:r>
          </a:p>
        </p:txBody>
      </p:sp>
    </p:spTree>
    <p:extLst>
      <p:ext uri="{BB962C8B-B14F-4D97-AF65-F5344CB8AC3E}">
        <p14:creationId xmlns:p14="http://schemas.microsoft.com/office/powerpoint/2010/main" val="2972146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pPr eaLnBrk="1" hangingPunct="1"/>
            <a:endParaRPr lang="en-US" dirty="0"/>
          </a:p>
        </p:txBody>
      </p:sp>
      <p:sp>
        <p:nvSpPr>
          <p:cNvPr id="2" name="Date Placeholder 1"/>
          <p:cNvSpPr>
            <a:spLocks noGrp="1"/>
          </p:cNvSpPr>
          <p:nvPr>
            <p:ph type="dt" idx="10"/>
          </p:nvPr>
        </p:nvSpPr>
        <p:spPr/>
        <p:txBody>
          <a:bodyPr/>
          <a:lstStyle/>
          <a:p>
            <a:fld id="{B212BCBD-9289-4829-AEAB-40864CD688C6}" type="datetime1">
              <a:rPr lang="en-US" smtClean="0"/>
              <a:pPr/>
              <a:t>8/2/2021</a:t>
            </a:fld>
            <a:endParaRPr lang="en-US" dirty="0"/>
          </a:p>
        </p:txBody>
      </p:sp>
    </p:spTree>
    <p:extLst>
      <p:ext uri="{BB962C8B-B14F-4D97-AF65-F5344CB8AC3E}">
        <p14:creationId xmlns:p14="http://schemas.microsoft.com/office/powerpoint/2010/main" val="429155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970938" y="8829967"/>
            <a:ext cx="3037840" cy="466433"/>
          </a:xfrm>
          <a:prstGeom prst="rect">
            <a:avLst/>
          </a:prstGeom>
          <a:noFill/>
        </p:spPr>
        <p:txBody>
          <a:bodyPr lIns="93172" tIns="46586" rIns="93172" bIns="46586"/>
          <a:lstStyle/>
          <a:p>
            <a:fld id="{C279BCA6-1F91-43DE-9272-5730D93CA085}" type="slidenum">
              <a:rPr lang="de-DE"/>
              <a:pPr/>
              <a:t>6</a:t>
            </a:fld>
            <a:endParaRPr lang="de-DE"/>
          </a:p>
        </p:txBody>
      </p:sp>
      <p:sp>
        <p:nvSpPr>
          <p:cNvPr id="62467" name="Rectangle 2"/>
          <p:cNvSpPr>
            <a:spLocks noGrp="1" noRot="1" noChangeAspect="1" noChangeArrowheads="1" noTextEdit="1"/>
          </p:cNvSpPr>
          <p:nvPr>
            <p:ph type="sldImg"/>
          </p:nvPr>
        </p:nvSpPr>
        <p:spPr>
          <a:xfrm>
            <a:off x="1220788" y="708025"/>
            <a:ext cx="4725987" cy="3544888"/>
          </a:xfrm>
          <a:prstGeom prst="rect">
            <a:avLst/>
          </a:prstGeom>
          <a:ln/>
        </p:spPr>
      </p:sp>
      <p:sp>
        <p:nvSpPr>
          <p:cNvPr id="62468" name="Rectangle 3"/>
          <p:cNvSpPr>
            <a:spLocks noGrp="1" noChangeArrowheads="1"/>
          </p:cNvSpPr>
          <p:nvPr>
            <p:ph type="body" idx="1"/>
          </p:nvPr>
        </p:nvSpPr>
        <p:spPr>
          <a:xfrm>
            <a:off x="404581" y="4489872"/>
            <a:ext cx="6410504" cy="4252457"/>
          </a:xfrm>
          <a:prstGeom prst="rect">
            <a:avLst/>
          </a:prstGeom>
          <a:noFill/>
          <a:ln/>
        </p:spPr>
        <p:txBody>
          <a:bodyPr lIns="93172" tIns="46586" rIns="93172" bIns="46586"/>
          <a:lstStyle/>
          <a:p>
            <a:pPr eaLnBrk="1" hangingPunct="1"/>
            <a:r>
              <a:rPr lang="en-US" sz="800"/>
              <a:t>The word polymer is derived from the Greek language. It is a combination of Poly meaning many, and Meros meaning parts. So, polymer means many parts.</a:t>
            </a:r>
          </a:p>
          <a:p>
            <a:pPr eaLnBrk="1" hangingPunct="1"/>
            <a:r>
              <a:rPr lang="en-US" sz="800"/>
              <a:t>As we said earlier, polymers are molecules that are formed by joining together identical building blocks in a repeating chain. For example, polyacrylamide is a long chain consisting of many (thousands or millions) acrylamide monomers.</a:t>
            </a:r>
          </a:p>
          <a:p>
            <a:pPr eaLnBrk="1" hangingPunct="1"/>
            <a:endParaRPr lang="en-US" sz="800"/>
          </a:p>
          <a:p>
            <a:pPr eaLnBrk="1" hangingPunct="1"/>
            <a:r>
              <a:rPr lang="en-US" sz="800"/>
              <a:t>Anionic polymers are typically used in potable water treatment applications. Cationic is typically used in wastewater applications. Non-ionic is not frequently used but is sometimes used for color removal in potable water applications. </a:t>
            </a:r>
          </a:p>
          <a:p>
            <a:pPr eaLnBrk="1" hangingPunct="1"/>
            <a:endParaRPr lang="en-US" sz="800"/>
          </a:p>
          <a:p>
            <a:pPr eaLnBrk="1" hangingPunct="1"/>
            <a:r>
              <a:rPr lang="en-US" sz="800"/>
              <a:t>There is a wide diversity of polymer types and characteristics.</a:t>
            </a:r>
          </a:p>
          <a:p>
            <a:pPr eaLnBrk="1" hangingPunct="1"/>
            <a:r>
              <a:rPr lang="en-US" sz="800"/>
              <a:t>There are three basic Forms of Polymer – Dry or Neat, Solution and Emulsion </a:t>
            </a:r>
          </a:p>
          <a:p>
            <a:pPr eaLnBrk="1" hangingPunct="1"/>
            <a:endParaRPr lang="en-US" sz="800"/>
          </a:p>
          <a:p>
            <a:pPr eaLnBrk="1" hangingPunct="1"/>
            <a:r>
              <a:rPr lang="en-US" sz="800"/>
              <a:t>In addition to molecular weight and charge, polymers are categorized by their physical forms (solution, emulsion, and dry). </a:t>
            </a:r>
          </a:p>
          <a:p>
            <a:pPr eaLnBrk="1" hangingPunct="1"/>
            <a:r>
              <a:rPr lang="en-US" sz="800" b="1"/>
              <a:t>Solution polymers </a:t>
            </a:r>
            <a:r>
              <a:rPr lang="en-US" sz="800"/>
              <a:t>are, as the name implies, true solutions of polymer in water. They are low molecular weight cationic polymers, and are typically used as coagulants in clarification process at drinking water plants. Since solution polymers are fully activated, you do not need any specialized equipment to feed them other than a metering pump designed to handle the viscosity. </a:t>
            </a:r>
          </a:p>
          <a:p>
            <a:pPr eaLnBrk="1" hangingPunct="1"/>
            <a:r>
              <a:rPr lang="en-US" sz="800"/>
              <a:t>Mannich polymers are also solution polymers, but they have a higher molecular weight and much lower active polymer concentration. One downside to Mannich polymer is that you are limited to a maximum active polymer concentration of approximately 4 - 6%, so you pay to ship a lot of water. Because Mannich polymers are non-Newtonian fluids that are extremely viscous, they are typically fed with a gear pump and require dilution in order to deliver them to the feed point. Mannich polymers are most commonly used in dewatering applications at wastewater treatment plants and fed using one of our liquid Polyblend®  or Dynablend systems that we will discuss later.</a:t>
            </a:r>
          </a:p>
          <a:p>
            <a:pPr eaLnBrk="1" hangingPunct="1"/>
            <a:endParaRPr lang="en-US" sz="800"/>
          </a:p>
          <a:p>
            <a:pPr eaLnBrk="1" hangingPunct="1"/>
            <a:r>
              <a:rPr lang="en-US" sz="800"/>
              <a:t>Emulsions are non-homogeneous mixtures of two or more components (e.g. oil based paint). </a:t>
            </a:r>
            <a:r>
              <a:rPr lang="en-US" sz="800" b="1"/>
              <a:t>Emulsion polymers </a:t>
            </a:r>
            <a:r>
              <a:rPr lang="en-US" sz="800"/>
              <a:t>are mixtures of polymer gel and a hydrocarbon oil. By emulsifying the polymer, higher active polymer concentrations can be achieved. In recent years we have seen emulsion products with active polymer concentrations in excess of 60-65%. </a:t>
            </a:r>
          </a:p>
          <a:p>
            <a:pPr eaLnBrk="1" hangingPunct="1"/>
            <a:r>
              <a:rPr lang="en-US" sz="800"/>
              <a:t>Emulsion polymers are typically flocculants, and can be either cationic, anionic, or nonionic. The oil used in the emulsion polymer enables the product to be transferred by metering pump. </a:t>
            </a:r>
          </a:p>
          <a:p>
            <a:pPr eaLnBrk="1" hangingPunct="1"/>
            <a:r>
              <a:rPr lang="en-US" sz="800"/>
              <a:t>Polymer molecules contained in polymer gels are in highly entangled state and need to be “uncoiled” to perform as flocculant. The best analogy I can think of is a rubber band that is coiled verses being stretched out. In order to get the maximum utilization from the polymer in the process, we need to uncoil the polymer (or activate it), prior to using it. Therefore, specialized feed systems such as the liquid Polyblend® system are required for emulsion polymers. </a:t>
            </a:r>
          </a:p>
          <a:p>
            <a:pPr eaLnBrk="1" hangingPunct="1"/>
            <a:endParaRPr lang="en-US" sz="800"/>
          </a:p>
          <a:p>
            <a:pPr eaLnBrk="1" hangingPunct="1"/>
            <a:endParaRPr lang="en-US" sz="800"/>
          </a:p>
          <a:p>
            <a:pPr eaLnBrk="1" hangingPunct="1"/>
            <a:r>
              <a:rPr lang="en-US" sz="800" b="1"/>
              <a:t>Dry polymers </a:t>
            </a:r>
            <a:r>
              <a:rPr lang="en-US" sz="800"/>
              <a:t>are exactly what the name implies. They have a very high active polymer concentration, with the remaining content being a small amount of anti-caking ingredient. Cationic, anionic, and nonionic polymers are all available as dry products. Dry polymers are typically used as flocculants.</a:t>
            </a:r>
          </a:p>
          <a:p>
            <a:pPr eaLnBrk="1" hangingPunct="1"/>
            <a:r>
              <a:rPr lang="en-US" sz="800"/>
              <a:t>As with emulsions, the dry polymer molecules are highly entangled and require activation, or uncoiling, prior to use. Obviously, dry polymers also have to be made into a solution prior to use. Specialized equipment such as the UGSI Polyblend® DP or Dynajet is required to dissolve and activate the dry polymer.</a:t>
            </a:r>
            <a:r>
              <a:rPr lang="en-US" sz="1000"/>
              <a:t> </a:t>
            </a:r>
          </a:p>
          <a:p>
            <a:pPr eaLnBrk="1" hangingPunct="1"/>
            <a:endParaRPr lang="en-US" sz="1000"/>
          </a:p>
          <a:p>
            <a:pPr eaLnBrk="1" hangingPunct="1"/>
            <a:endParaRPr lang="en-US" sz="1000"/>
          </a:p>
        </p:txBody>
      </p:sp>
    </p:spTree>
    <p:extLst>
      <p:ext uri="{BB962C8B-B14F-4D97-AF65-F5344CB8AC3E}">
        <p14:creationId xmlns:p14="http://schemas.microsoft.com/office/powerpoint/2010/main" val="94568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70938" y="8829967"/>
            <a:ext cx="3037840" cy="466433"/>
          </a:xfrm>
          <a:prstGeom prst="rect">
            <a:avLst/>
          </a:prstGeom>
          <a:noFill/>
        </p:spPr>
        <p:txBody>
          <a:bodyPr lIns="93172" tIns="46586" rIns="93172" bIns="46586"/>
          <a:lstStyle/>
          <a:p>
            <a:fld id="{43D90D25-D42F-425B-88FA-274EB2E0EADA}" type="slidenum">
              <a:rPr lang="de-DE"/>
              <a:pPr/>
              <a:t>7</a:t>
            </a:fld>
            <a:endParaRPr lang="de-DE"/>
          </a:p>
        </p:txBody>
      </p:sp>
      <p:sp>
        <p:nvSpPr>
          <p:cNvPr id="75779" name="Rectangle 2"/>
          <p:cNvSpPr>
            <a:spLocks noGrp="1" noRot="1" noChangeAspect="1" noChangeArrowheads="1" noTextEdit="1"/>
          </p:cNvSpPr>
          <p:nvPr>
            <p:ph type="sldImg"/>
          </p:nvPr>
        </p:nvSpPr>
        <p:spPr>
          <a:xfrm>
            <a:off x="1220788" y="708025"/>
            <a:ext cx="4725987" cy="3544888"/>
          </a:xfrm>
          <a:prstGeom prst="rect">
            <a:avLst/>
          </a:prstGeom>
          <a:ln/>
        </p:spPr>
      </p:sp>
      <p:sp>
        <p:nvSpPr>
          <p:cNvPr id="75780" name="Rectangle 3"/>
          <p:cNvSpPr>
            <a:spLocks noGrp="1" noChangeArrowheads="1"/>
          </p:cNvSpPr>
          <p:nvPr>
            <p:ph type="body" idx="1"/>
          </p:nvPr>
        </p:nvSpPr>
        <p:spPr>
          <a:xfrm>
            <a:off x="956685" y="4489872"/>
            <a:ext cx="5252821" cy="4252457"/>
          </a:xfrm>
          <a:prstGeom prst="rect">
            <a:avLst/>
          </a:prstGeom>
          <a:noFill/>
          <a:ln/>
        </p:spPr>
        <p:txBody>
          <a:bodyPr lIns="93172" tIns="46586" rIns="93172" bIns="46586"/>
          <a:lstStyle/>
          <a:p>
            <a:pPr eaLnBrk="1" hangingPunct="1"/>
            <a:r>
              <a:rPr lang="en-US"/>
              <a:t>`During the first several years following the introduction of the we did a lot of plant pilots. We still have demonstration units available, by the way. </a:t>
            </a:r>
            <a:r>
              <a:rPr lang="en-US" baseline="0"/>
              <a:t> Typically the pilot would pit </a:t>
            </a:r>
            <a:r>
              <a:rPr lang="en-US"/>
              <a:t>a Polyblend® unit against</a:t>
            </a:r>
            <a:r>
              <a:rPr lang="en-US" baseline="0"/>
              <a:t> </a:t>
            </a:r>
            <a:r>
              <a:rPr lang="en-US"/>
              <a:t>a batch tank system or a competitor’s system, the results are</a:t>
            </a:r>
            <a:r>
              <a:rPr lang="en-US" baseline="0"/>
              <a:t> </a:t>
            </a:r>
            <a:r>
              <a:rPr lang="en-US"/>
              <a:t>pretty consistent. The Polyblend® would allow the plant to use less polymer and get better results (higher cake solids, etc). Better polymer activation reduces polymer usage</a:t>
            </a:r>
            <a:r>
              <a:rPr lang="en-US" baseline="0"/>
              <a:t> – less efficiency robbing agglomerations and more charge site exposure.</a:t>
            </a:r>
          </a:p>
          <a:p>
            <a:pPr eaLnBrk="1" hangingPunct="1"/>
            <a:endParaRPr lang="en-US"/>
          </a:p>
          <a:p>
            <a:pPr eaLnBrk="1" hangingPunct="1"/>
            <a:r>
              <a:rPr lang="en-US"/>
              <a:t>Remember from our earlier discussion that polymers have charge sites attached to the chains, and it is the charge sites that actually do much of the work in the process. If we do a better job of activating the polymer, we expose more of those charge sites per pound of polymer used. More charge sites exposed yields more “work value” from the same (or less) amount of polymer. This allows us to get better separation results from less polymer. </a:t>
            </a:r>
          </a:p>
        </p:txBody>
      </p:sp>
    </p:spTree>
    <p:extLst>
      <p:ext uri="{BB962C8B-B14F-4D97-AF65-F5344CB8AC3E}">
        <p14:creationId xmlns:p14="http://schemas.microsoft.com/office/powerpoint/2010/main" val="295606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295400" y="747713"/>
            <a:ext cx="4791075" cy="3594100"/>
          </a:xfrm>
          <a:ln/>
        </p:spPr>
      </p:sp>
      <p:sp>
        <p:nvSpPr>
          <p:cNvPr id="57347" name="Rectangle 3"/>
          <p:cNvSpPr>
            <a:spLocks noGrp="1" noChangeArrowheads="1"/>
          </p:cNvSpPr>
          <p:nvPr>
            <p:ph type="body" idx="1"/>
          </p:nvPr>
        </p:nvSpPr>
        <p:spPr>
          <a:xfrm>
            <a:off x="984637" y="4594958"/>
            <a:ext cx="5415501" cy="4331381"/>
          </a:xfrm>
          <a:noFill/>
        </p:spPr>
        <p:txBody>
          <a:bodyPr/>
          <a:lstStyle/>
          <a:p>
            <a:pPr eaLnBrk="1" hangingPunct="1"/>
            <a:endParaRPr lang="en-US" dirty="0"/>
          </a:p>
        </p:txBody>
      </p:sp>
      <p:sp>
        <p:nvSpPr>
          <p:cNvPr id="2" name="Date Placeholder 1"/>
          <p:cNvSpPr>
            <a:spLocks noGrp="1"/>
          </p:cNvSpPr>
          <p:nvPr>
            <p:ph type="dt" idx="10"/>
          </p:nvPr>
        </p:nvSpPr>
        <p:spPr/>
        <p:txBody>
          <a:bodyPr/>
          <a:lstStyle/>
          <a:p>
            <a:fld id="{B0646EFC-AF32-4577-9AF0-2A16E339A8BB}" type="datetime1">
              <a:rPr lang="en-US" smtClean="0"/>
              <a:pPr/>
              <a:t>8/2/2021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5162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pPr eaLnBrk="1" hangingPunct="1"/>
            <a:endParaRPr lang="en-US" dirty="0"/>
          </a:p>
        </p:txBody>
      </p:sp>
      <p:sp>
        <p:nvSpPr>
          <p:cNvPr id="2" name="Date Placeholder 1"/>
          <p:cNvSpPr>
            <a:spLocks noGrp="1"/>
          </p:cNvSpPr>
          <p:nvPr>
            <p:ph type="dt" idx="10"/>
          </p:nvPr>
        </p:nvSpPr>
        <p:spPr/>
        <p:txBody>
          <a:bodyPr/>
          <a:lstStyle/>
          <a:p>
            <a:fld id="{5F95B479-58AA-4CEA-9948-036576DEB265}" type="datetime1">
              <a:rPr lang="en-US" smtClean="0"/>
              <a:pPr/>
              <a:t>8/2/2021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282057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704" y="8893296"/>
            <a:ext cx="3066733" cy="468154"/>
          </a:xfrm>
          <a:prstGeom prst="rect">
            <a:avLst/>
          </a:prstGeom>
          <a:ln/>
        </p:spPr>
        <p:txBody>
          <a:bodyPr lIns="93922" tIns="46961" rIns="93922" bIns="46961"/>
          <a:lstStyle/>
          <a:p>
            <a:fld id="{9FBB3E57-85A6-42DA-AA5C-C5624181A8D4}" type="slidenum">
              <a:rPr lang="en-US"/>
              <a:pPr/>
              <a:t>10</a:t>
            </a:fld>
            <a:endParaRPr lang="en-US" dirty="0"/>
          </a:p>
        </p:txBody>
      </p:sp>
      <p:sp>
        <p:nvSpPr>
          <p:cNvPr id="191490" name="Rectangle 1026"/>
          <p:cNvSpPr>
            <a:spLocks noGrp="1" noRot="1" noChangeAspect="1" noChangeArrowheads="1" noTextEdit="1"/>
          </p:cNvSpPr>
          <p:nvPr>
            <p:ph type="sldImg"/>
          </p:nvPr>
        </p:nvSpPr>
        <p:spPr>
          <a:xfrm>
            <a:off x="1198563" y="703263"/>
            <a:ext cx="4679950" cy="3509962"/>
          </a:xfrm>
          <a:prstGeom prst="rect">
            <a:avLst/>
          </a:prstGeom>
          <a:ln/>
        </p:spPr>
      </p:sp>
      <p:sp>
        <p:nvSpPr>
          <p:cNvPr id="191491" name="Rectangle 1027"/>
          <p:cNvSpPr>
            <a:spLocks noGrp="1" noChangeArrowheads="1"/>
          </p:cNvSpPr>
          <p:nvPr>
            <p:ph type="body" idx="1"/>
          </p:nvPr>
        </p:nvSpPr>
        <p:spPr>
          <a:xfrm>
            <a:off x="707708" y="4447461"/>
            <a:ext cx="5661660" cy="4213384"/>
          </a:xfrm>
          <a:prstGeom prst="rect">
            <a:avLst/>
          </a:prstGeom>
        </p:spPr>
        <p:txBody>
          <a:bodyPr lIns="93922" tIns="46961" rIns="93922" bIns="46961"/>
          <a:lstStyle/>
          <a:p>
            <a:r>
              <a:rPr lang="en-US" dirty="0">
                <a:solidFill>
                  <a:srgbClr val="18376A"/>
                </a:solidFill>
              </a:rPr>
              <a:t>This slide should be used to state how polymers are measured for effectiveness. Best known way of determining how a polymer is being activated. This is how we assess the performance of our equipment with a given polymer.  Point to the research that was completed by a third party and is the industry standard. </a:t>
            </a:r>
          </a:p>
          <a:p>
            <a:endParaRPr lang="en-US" dirty="0">
              <a:solidFill>
                <a:srgbClr val="18376A"/>
              </a:solidFill>
            </a:endParaRPr>
          </a:p>
          <a:p>
            <a:r>
              <a:rPr lang="en-US" dirty="0">
                <a:solidFill>
                  <a:srgbClr val="18376A"/>
                </a:solidFill>
              </a:rPr>
              <a:t>Intrinsic viscosity of polymer solution is a technical</a:t>
            </a:r>
            <a:r>
              <a:rPr lang="en-US" baseline="0" dirty="0">
                <a:solidFill>
                  <a:srgbClr val="18376A"/>
                </a:solidFill>
              </a:rPr>
              <a:t> </a:t>
            </a:r>
            <a:r>
              <a:rPr lang="en-US" dirty="0">
                <a:solidFill>
                  <a:srgbClr val="18376A"/>
                </a:solidFill>
              </a:rPr>
              <a:t>term which is difficult to explain. We can say that it is a “kind of relative concept” of solution viscosity. Higher the intrinsic viscosity</a:t>
            </a:r>
            <a:r>
              <a:rPr lang="en-US" baseline="0" dirty="0">
                <a:solidFill>
                  <a:srgbClr val="18376A"/>
                </a:solidFill>
              </a:rPr>
              <a:t> relates to longer </a:t>
            </a:r>
            <a:r>
              <a:rPr lang="en-US" dirty="0">
                <a:solidFill>
                  <a:srgbClr val="18376A"/>
                </a:solidFill>
              </a:rPr>
              <a:t>chain length in hydrated structures in the solution. The slide shows that the polymer solution with higher solution viscosity achieves better performance of particle settling.  The goal</a:t>
            </a:r>
            <a:r>
              <a:rPr lang="en-US" baseline="0" dirty="0">
                <a:solidFill>
                  <a:srgbClr val="18376A"/>
                </a:solidFill>
              </a:rPr>
              <a:t> in polymer activation is to achieve higher solution viscosities. </a:t>
            </a:r>
            <a:endParaRPr lang="en-US" dirty="0">
              <a:solidFill>
                <a:prstClr val="black"/>
              </a:solidFill>
              <a:latin typeface="TimesNewRomanPSMT"/>
            </a:endParaRPr>
          </a:p>
          <a:p>
            <a:r>
              <a:rPr lang="en-US" dirty="0">
                <a:solidFill>
                  <a:srgbClr val="18376A"/>
                </a:solidFill>
              </a:rPr>
              <a:t> </a:t>
            </a:r>
            <a:endParaRPr lang="en-US" dirty="0"/>
          </a:p>
        </p:txBody>
      </p:sp>
      <p:sp>
        <p:nvSpPr>
          <p:cNvPr id="2" name="Date Placeholder 1"/>
          <p:cNvSpPr>
            <a:spLocks noGrp="1"/>
          </p:cNvSpPr>
          <p:nvPr>
            <p:ph type="dt" idx="10"/>
          </p:nvPr>
        </p:nvSpPr>
        <p:spPr>
          <a:xfrm>
            <a:off x="4008704" y="0"/>
            <a:ext cx="3066733" cy="468154"/>
          </a:xfrm>
          <a:prstGeom prst="rect">
            <a:avLst/>
          </a:prstGeom>
        </p:spPr>
        <p:txBody>
          <a:bodyPr lIns="93922" tIns="46961" rIns="93922" bIns="46961"/>
          <a:lstStyle/>
          <a:p>
            <a:fld id="{14452FFA-BA51-4B7C-9110-B26D13D6BB98}" type="datetime1">
              <a:rPr lang="en-US" smtClean="0"/>
              <a:pPr/>
              <a:t>8/2/2021</a:t>
            </a:fld>
            <a:endParaRPr lang="en-US" dirty="0"/>
          </a:p>
        </p:txBody>
      </p:sp>
      <p:sp>
        <p:nvSpPr>
          <p:cNvPr id="6" name="Header Placeholder 5"/>
          <p:cNvSpPr>
            <a:spLocks noGrp="1"/>
          </p:cNvSpPr>
          <p:nvPr>
            <p:ph type="hdr" sz="quarter" idx="11"/>
          </p:nvPr>
        </p:nvSpPr>
        <p:spPr>
          <a:xfrm>
            <a:off x="0" y="0"/>
            <a:ext cx="3066733" cy="468154"/>
          </a:xfrm>
          <a:prstGeom prst="rect">
            <a:avLst/>
          </a:prstGeom>
        </p:spPr>
        <p:txBody>
          <a:bodyPr lIns="93922" tIns="46961" rIns="93922" bIns="46961"/>
          <a:lstStyle/>
          <a:p>
            <a:endParaRPr lang="en-US" dirty="0"/>
          </a:p>
        </p:txBody>
      </p:sp>
    </p:spTree>
    <p:extLst>
      <p:ext uri="{BB962C8B-B14F-4D97-AF65-F5344CB8AC3E}">
        <p14:creationId xmlns:p14="http://schemas.microsoft.com/office/powerpoint/2010/main" val="871239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9784" y="2676089"/>
            <a:ext cx="8229599" cy="1409350"/>
          </a:xfrm>
        </p:spPr>
        <p:txBody>
          <a:bodyPr>
            <a:normAutofit/>
          </a:bodyPr>
          <a:lstStyle>
            <a:lvl1pPr algn="ctr">
              <a:defRPr sz="4800">
                <a:latin typeface="Aller"/>
              </a:defRPr>
            </a:lvl1pPr>
          </a:lstStyle>
          <a:p>
            <a:r>
              <a:rPr lang="en-US"/>
              <a:t>Click to edit Master title style</a:t>
            </a:r>
            <a:endParaRPr lang="en-US" dirty="0"/>
          </a:p>
        </p:txBody>
      </p:sp>
      <p:sp>
        <p:nvSpPr>
          <p:cNvPr id="3" name="Subtitle 2"/>
          <p:cNvSpPr>
            <a:spLocks noGrp="1"/>
          </p:cNvSpPr>
          <p:nvPr>
            <p:ph type="subTitle" idx="1"/>
          </p:nvPr>
        </p:nvSpPr>
        <p:spPr>
          <a:xfrm>
            <a:off x="1371600" y="4504888"/>
            <a:ext cx="6400800" cy="1133912"/>
          </a:xfrm>
        </p:spPr>
        <p:txBody>
          <a:bodyPr>
            <a:normAutofit/>
          </a:bodyPr>
          <a:lstStyle>
            <a:lvl1pPr marL="0" indent="0" algn="ctr">
              <a:buNone/>
              <a:defRPr sz="2800">
                <a:solidFill>
                  <a:schemeClr val="tx1"/>
                </a:solidFill>
                <a:latin typeface="Aller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2" descr="C:\Users\aseidel\Documents\Underground Solutions\Marketing\Logos &amp; Trademarks\New Logos 2014\UGSI Chemical Feed\CMYK\Chemical Feed_CMYK.png"/>
          <p:cNvPicPr>
            <a:picLocks noChangeAspect="1" noChangeArrowheads="1"/>
          </p:cNvPicPr>
          <p:nvPr/>
        </p:nvPicPr>
        <p:blipFill>
          <a:blip r:embed="rId2"/>
          <a:srcRect/>
          <a:stretch>
            <a:fillRect/>
          </a:stretch>
        </p:blipFill>
        <p:spPr bwMode="auto">
          <a:xfrm>
            <a:off x="698112" y="801191"/>
            <a:ext cx="7870642" cy="1292789"/>
          </a:xfrm>
          <a:prstGeom prst="rect">
            <a:avLst/>
          </a:prstGeom>
          <a:noFill/>
        </p:spPr>
      </p:pic>
    </p:spTree>
    <p:extLst>
      <p:ext uri="{BB962C8B-B14F-4D97-AF65-F5344CB8AC3E}">
        <p14:creationId xmlns:p14="http://schemas.microsoft.com/office/powerpoint/2010/main" val="347020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4600" y="63500"/>
            <a:ext cx="6324600" cy="1143000"/>
          </a:xfrm>
        </p:spPr>
        <p:txBody>
          <a:bodyPr/>
          <a:lstStyle/>
          <a:p>
            <a:r>
              <a:rPr lang="en-US"/>
              <a:t>Click to edit Master title style</a:t>
            </a:r>
          </a:p>
        </p:txBody>
      </p:sp>
      <p:sp>
        <p:nvSpPr>
          <p:cNvPr id="3" name="Text Placeholder 2"/>
          <p:cNvSpPr>
            <a:spLocks noGrp="1"/>
          </p:cNvSpPr>
          <p:nvPr>
            <p:ph type="body" sz="half" idx="1"/>
          </p:nvPr>
        </p:nvSpPr>
        <p:spPr>
          <a:xfrm>
            <a:off x="2514600" y="1981200"/>
            <a:ext cx="3124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791200" y="1981200"/>
            <a:ext cx="3124200" cy="4114800"/>
          </a:xfrm>
        </p:spPr>
        <p:txBody>
          <a:bodyPr>
            <a:normAutofit/>
          </a:bodyPr>
          <a:lstStyle/>
          <a:p>
            <a:pPr lvl="0"/>
            <a:endParaRPr lang="en-US" noProof="0"/>
          </a:p>
        </p:txBody>
      </p:sp>
    </p:spTree>
    <p:extLst>
      <p:ext uri="{BB962C8B-B14F-4D97-AF65-F5344CB8AC3E}">
        <p14:creationId xmlns:p14="http://schemas.microsoft.com/office/powerpoint/2010/main" val="40014721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619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4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63725" y="188913"/>
            <a:ext cx="5005388" cy="652462"/>
          </a:xfrm>
        </p:spPr>
        <p:txBody>
          <a:bodyPr/>
          <a:lstStyle/>
          <a:p>
            <a:r>
              <a:rPr lang="en-US"/>
              <a:t>Click to edit Master title style</a:t>
            </a:r>
          </a:p>
        </p:txBody>
      </p:sp>
      <p:sp>
        <p:nvSpPr>
          <p:cNvPr id="3" name="Chart Placeholder 2"/>
          <p:cNvSpPr>
            <a:spLocks noGrp="1"/>
          </p:cNvSpPr>
          <p:nvPr>
            <p:ph type="chart" idx="1"/>
          </p:nvPr>
        </p:nvSpPr>
        <p:spPr>
          <a:xfrm>
            <a:off x="1770063" y="1385888"/>
            <a:ext cx="7034212" cy="4953000"/>
          </a:xfrm>
        </p:spPr>
        <p:txBody>
          <a:bodyPr/>
          <a:lstStyle/>
          <a:p>
            <a:pPr lvl="0"/>
            <a:endParaRPr lang="en-US" noProof="0" dirty="0"/>
          </a:p>
        </p:txBody>
      </p:sp>
    </p:spTree>
    <p:extLst>
      <p:ext uri="{BB962C8B-B14F-4D97-AF65-F5344CB8AC3E}">
        <p14:creationId xmlns:p14="http://schemas.microsoft.com/office/powerpoint/2010/main" val="278247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52762" y="6356352"/>
            <a:ext cx="734037" cy="365125"/>
          </a:xfrm>
          <a:prstGeom prst="rect">
            <a:avLst/>
          </a:prstGeom>
        </p:spPr>
        <p:txBody>
          <a:bodyPr/>
          <a:lstStyle/>
          <a:p>
            <a:fld id="{BDF33324-0654-7544-BA62-FF5C04015A52}" type="slidenum">
              <a:rPr lang="en-US" smtClean="0"/>
              <a:pPr/>
              <a:t>‹#›</a:t>
            </a:fld>
            <a:endParaRPr lang="en-US"/>
          </a:p>
        </p:txBody>
      </p:sp>
    </p:spTree>
    <p:extLst>
      <p:ext uri="{BB962C8B-B14F-4D97-AF65-F5344CB8AC3E}">
        <p14:creationId xmlns:p14="http://schemas.microsoft.com/office/powerpoint/2010/main" val="193130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20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a:t>Click to edit Master title style</a:t>
            </a:r>
          </a:p>
        </p:txBody>
      </p:sp>
      <p:sp>
        <p:nvSpPr>
          <p:cNvPr id="3" name="ClipArt Placeholder 2"/>
          <p:cNvSpPr>
            <a:spLocks noGrp="1"/>
          </p:cNvSpPr>
          <p:nvPr>
            <p:ph type="clipArt" sz="half" idx="1"/>
          </p:nvPr>
        </p:nvSpPr>
        <p:spPr>
          <a:xfrm>
            <a:off x="438150" y="1511300"/>
            <a:ext cx="4076700" cy="4706938"/>
          </a:xfrm>
        </p:spPr>
        <p:txBody>
          <a:bodyPr/>
          <a:lstStyle/>
          <a:p>
            <a:pPr lvl="0"/>
            <a:endParaRPr lang="en-US" noProof="0" dirty="0"/>
          </a:p>
        </p:txBody>
      </p:sp>
      <p:sp>
        <p:nvSpPr>
          <p:cNvPr id="4" name="Text Placeholder 3"/>
          <p:cNvSpPr>
            <a:spLocks noGrp="1"/>
          </p:cNvSpPr>
          <p:nvPr>
            <p:ph type="body" sz="half" idx="2"/>
          </p:nvPr>
        </p:nvSpPr>
        <p:spPr>
          <a:xfrm>
            <a:off x="4667250" y="1511300"/>
            <a:ext cx="4078288"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89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3444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179" y="247650"/>
            <a:ext cx="8504464" cy="895350"/>
          </a:xfrm>
        </p:spPr>
        <p:txBody>
          <a:bodyPr/>
          <a:lstStyle/>
          <a:p>
            <a:r>
              <a:rPr lang="en-US"/>
              <a:t>Click to edit Master title style</a:t>
            </a:r>
          </a:p>
        </p:txBody>
      </p:sp>
      <p:sp>
        <p:nvSpPr>
          <p:cNvPr id="3" name="Text Placeholder 2"/>
          <p:cNvSpPr>
            <a:spLocks noGrp="1"/>
          </p:cNvSpPr>
          <p:nvPr>
            <p:ph type="body" sz="half" idx="1"/>
          </p:nvPr>
        </p:nvSpPr>
        <p:spPr>
          <a:xfrm>
            <a:off x="666751" y="1981201"/>
            <a:ext cx="4165297" cy="446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7190" y="1981201"/>
            <a:ext cx="4166810" cy="446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97078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017266"/>
          </a:xfrm>
          <a:prstGeom prst="rect">
            <a:avLst/>
          </a:prstGeom>
        </p:spPr>
        <p:txBody>
          <a:bodyPr vert="horz" lIns="91440" tIns="45720" rIns="91440" bIns="45720" rtlCol="0" anchor="ctr">
            <a:normAutofit/>
          </a:bodyPr>
          <a:lstStyle/>
          <a:p>
            <a:r>
              <a:rPr lang="en-US"/>
              <a:t>Click to edit Master title style</a:t>
            </a:r>
            <a:endParaRPr lang="en-US" sz="5000" dirty="0">
              <a:solidFill>
                <a:srgbClr val="595083"/>
              </a:solidFill>
              <a:latin typeface="Aller"/>
              <a:cs typeface="Aller"/>
            </a:endParaRP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3" descr="\\i.ugsi.us@SSL\DavWWWRoot\marketing\Logos\PSI\CMYK\PSI_logo_CMYK.png">
            <a:extLst>
              <a:ext uri="{FF2B5EF4-FFF2-40B4-BE49-F238E27FC236}">
                <a16:creationId xmlns:a16="http://schemas.microsoft.com/office/drawing/2014/main" xmlns="" id="{6C6BBE6E-D0D5-45B2-BD45-F2CBE6915EC3}"/>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87352"/>
          <a:stretch/>
        </p:blipFill>
        <p:spPr bwMode="auto">
          <a:xfrm>
            <a:off x="104840" y="6495500"/>
            <a:ext cx="312400" cy="3200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17396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hdr="0" ftr="0" dt="0"/>
  <p:txStyles>
    <p:titleStyle>
      <a:lvl1pPr algn="l" defTabSz="457200" rtl="0" eaLnBrk="1" latinLnBrk="0" hangingPunct="1">
        <a:spcBef>
          <a:spcPct val="0"/>
        </a:spcBef>
        <a:buNone/>
        <a:defRPr sz="4400" b="0" kern="1200">
          <a:solidFill>
            <a:srgbClr val="59508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ller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ller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9.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7.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0.emf"/><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2.xml"/><Relationship Id="rId7" Type="http://schemas.openxmlformats.org/officeDocument/2006/relationships/image" Target="../media/image67.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notesSlide" Target="../notesSlides/notesSlide42.xml"/><Relationship Id="rId4" Type="http://schemas.openxmlformats.org/officeDocument/2006/relationships/slideLayout" Target="../slideLayouts/slideLayout9.xml"/><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ugsichemicalfeed.com/polyblend-sizing.php"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mailto:Gschaeffer@ugsicorp.com"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22758B5-28B7-4641-9039-DC3D84072CDB}"/>
              </a:ext>
            </a:extLst>
          </p:cNvPr>
          <p:cNvSpPr>
            <a:spLocks noGrp="1"/>
          </p:cNvSpPr>
          <p:nvPr>
            <p:ph type="ctrTitle"/>
          </p:nvPr>
        </p:nvSpPr>
        <p:spPr>
          <a:xfrm>
            <a:off x="328698" y="2593756"/>
            <a:ext cx="8229599" cy="2339985"/>
          </a:xfrm>
        </p:spPr>
        <p:txBody>
          <a:bodyPr>
            <a:normAutofit fontScale="90000"/>
          </a:bodyPr>
          <a:lstStyle/>
          <a:p>
            <a:r>
              <a:rPr lang="en-US" sz="4000" dirty="0">
                <a:latin typeface="Calibri" panose="020F0502020204030204" pitchFamily="34" charset="0"/>
                <a:ea typeface="Malgun Gothic" panose="020B0503020000020004" pitchFamily="34" charset="-127"/>
                <a:cs typeface="Times New Roman" panose="02020603050405020304" pitchFamily="18" charset="0"/>
              </a:rPr>
              <a:t>Optimizing Polymer Mixing and Activation:</a:t>
            </a:r>
            <a:br>
              <a:rPr lang="en-US" sz="4000" dirty="0">
                <a:latin typeface="Calibri" panose="020F0502020204030204" pitchFamily="34" charset="0"/>
                <a:ea typeface="Malgun Gothic" panose="020B0503020000020004" pitchFamily="34" charset="-127"/>
                <a:cs typeface="Times New Roman" panose="02020603050405020304" pitchFamily="18" charset="0"/>
              </a:rPr>
            </a:br>
            <a:r>
              <a:rPr lang="en-US" sz="4000" dirty="0">
                <a:latin typeface="Calibri" panose="020F0502020204030204" pitchFamily="34" charset="0"/>
                <a:ea typeface="Malgun Gothic" panose="020B0503020000020004" pitchFamily="34" charset="-127"/>
                <a:cs typeface="Times New Roman" panose="02020603050405020304" pitchFamily="18" charset="0"/>
              </a:rPr>
              <a:t>Following the Science</a:t>
            </a:r>
            <a:r>
              <a:rPr lang="en-US" dirty="0">
                <a:latin typeface="Calibri" panose="020F0502020204030204" pitchFamily="34" charset="0"/>
                <a:ea typeface="Malgun Gothic" panose="020B0503020000020004" pitchFamily="34" charset="-127"/>
                <a:cs typeface="Times New Roman" panose="02020603050405020304" pitchFamily="18" charset="0"/>
              </a:rPr>
              <a:t/>
            </a:r>
            <a:br>
              <a:rPr lang="en-US" dirty="0">
                <a:latin typeface="Calibri" panose="020F0502020204030204" pitchFamily="34" charset="0"/>
                <a:ea typeface="Malgun Gothic" panose="020B0503020000020004" pitchFamily="34" charset="-127"/>
                <a:cs typeface="Times New Roman" panose="02020603050405020304" pitchFamily="18" charset="0"/>
              </a:rPr>
            </a:br>
            <a:endParaRPr lang="en-US" dirty="0"/>
          </a:p>
        </p:txBody>
      </p:sp>
      <p:sp>
        <p:nvSpPr>
          <p:cNvPr id="7" name="Subtitle 6">
            <a:extLst>
              <a:ext uri="{FF2B5EF4-FFF2-40B4-BE49-F238E27FC236}">
                <a16:creationId xmlns:a16="http://schemas.microsoft.com/office/drawing/2014/main" xmlns="" id="{C712C937-1C45-45B7-BF63-18963824C182}"/>
              </a:ext>
            </a:extLst>
          </p:cNvPr>
          <p:cNvSpPr>
            <a:spLocks noGrp="1"/>
          </p:cNvSpPr>
          <p:nvPr>
            <p:ph type="subTitle" idx="1"/>
          </p:nvPr>
        </p:nvSpPr>
        <p:spPr>
          <a:xfrm>
            <a:off x="1243097" y="4759505"/>
            <a:ext cx="6400800" cy="1010673"/>
          </a:xfrm>
        </p:spPr>
        <p:txBody>
          <a:bodyPr>
            <a:normAutofit lnSpcReduction="10000"/>
          </a:bodyPr>
          <a:lstStyle/>
          <a:p>
            <a:r>
              <a:rPr lang="en-US" dirty="0"/>
              <a:t>FRWA Annual Conference</a:t>
            </a:r>
          </a:p>
          <a:p>
            <a:r>
              <a:rPr lang="en-US" dirty="0"/>
              <a:t>August 10, 2021</a:t>
            </a:r>
          </a:p>
        </p:txBody>
      </p:sp>
      <p:sp>
        <p:nvSpPr>
          <p:cNvPr id="2" name="Slide Number Placeholder 1">
            <a:extLst>
              <a:ext uri="{FF2B5EF4-FFF2-40B4-BE49-F238E27FC236}">
                <a16:creationId xmlns:a16="http://schemas.microsoft.com/office/drawing/2014/main" xmlns="" id="{0B6ACC83-616C-41F7-8D5B-BB0BA44CE200}"/>
              </a:ext>
            </a:extLst>
          </p:cNvPr>
          <p:cNvSpPr>
            <a:spLocks noGrp="1"/>
          </p:cNvSpPr>
          <p:nvPr>
            <p:ph type="sldNum" sz="quarter" idx="4294967295"/>
          </p:nvPr>
        </p:nvSpPr>
        <p:spPr>
          <a:xfrm>
            <a:off x="8373471" y="5991225"/>
            <a:ext cx="585703" cy="365125"/>
          </a:xfrm>
          <a:prstGeom prst="rect">
            <a:avLst/>
          </a:prstGeom>
        </p:spPr>
        <p:txBody>
          <a:bodyPr/>
          <a:lstStyle/>
          <a:p>
            <a:fld id="{BDF33324-0654-7544-BA62-FF5C04015A52}" type="slidenum">
              <a:rPr lang="en-US" smtClean="0"/>
              <a:pPr/>
              <a:t>1</a:t>
            </a:fld>
            <a:endParaRPr lang="en-US" dirty="0"/>
          </a:p>
        </p:txBody>
      </p:sp>
    </p:spTree>
    <p:extLst>
      <p:ext uri="{BB962C8B-B14F-4D97-AF65-F5344CB8AC3E}">
        <p14:creationId xmlns:p14="http://schemas.microsoft.com/office/powerpoint/2010/main" val="200014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428090414"/>
              </p:ext>
            </p:extLst>
          </p:nvPr>
        </p:nvGraphicFramePr>
        <p:xfrm>
          <a:off x="1129154" y="1495259"/>
          <a:ext cx="6295246" cy="4273530"/>
        </p:xfrm>
        <a:graphic>
          <a:graphicData uri="http://schemas.openxmlformats.org/drawingml/2006/chart">
            <c:chart xmlns:c="http://schemas.openxmlformats.org/drawingml/2006/chart" xmlns:r="http://schemas.openxmlformats.org/officeDocument/2006/relationships" r:id="rId3"/>
          </a:graphicData>
        </a:graphic>
      </p:graphicFrame>
      <p:sp>
        <p:nvSpPr>
          <p:cNvPr id="173060" name="Text Box 4"/>
          <p:cNvSpPr txBox="1">
            <a:spLocks noChangeArrowheads="1"/>
          </p:cNvSpPr>
          <p:nvPr/>
        </p:nvSpPr>
        <p:spPr bwMode="auto">
          <a:xfrm>
            <a:off x="2238059" y="5587350"/>
            <a:ext cx="5257874" cy="400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6" tIns="45708" rIns="91416" bIns="45708">
            <a:spAutoFit/>
          </a:bodyPr>
          <a:lstStyle>
            <a:lvl1pPr algn="l" defTabSz="974725">
              <a:defRPr sz="2400">
                <a:solidFill>
                  <a:schemeClr val="tx1"/>
                </a:solidFill>
                <a:latin typeface="Times New Roman" pitchFamily="18" charset="0"/>
              </a:defRPr>
            </a:lvl1pPr>
            <a:lvl2pPr marL="485775"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2088"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eaLnBrk="0" fontAlgn="base" hangingPunct="0">
              <a:spcBef>
                <a:spcPct val="0"/>
              </a:spcBef>
              <a:spcAft>
                <a:spcPct val="0"/>
              </a:spcAft>
              <a:defRPr sz="2400">
                <a:solidFill>
                  <a:schemeClr val="tx1"/>
                </a:solidFill>
                <a:latin typeface="Times New Roman" pitchFamily="18" charset="0"/>
              </a:defRPr>
            </a:lvl6pPr>
            <a:lvl7pPr marL="2865438" defTabSz="974725" eaLnBrk="0" fontAlgn="base" hangingPunct="0">
              <a:spcBef>
                <a:spcPct val="0"/>
              </a:spcBef>
              <a:spcAft>
                <a:spcPct val="0"/>
              </a:spcAft>
              <a:defRPr sz="2400">
                <a:solidFill>
                  <a:schemeClr val="tx1"/>
                </a:solidFill>
                <a:latin typeface="Times New Roman" pitchFamily="18" charset="0"/>
              </a:defRPr>
            </a:lvl7pPr>
            <a:lvl8pPr marL="3322638" defTabSz="974725" eaLnBrk="0" fontAlgn="base" hangingPunct="0">
              <a:spcBef>
                <a:spcPct val="0"/>
              </a:spcBef>
              <a:spcAft>
                <a:spcPct val="0"/>
              </a:spcAft>
              <a:defRPr sz="2400">
                <a:solidFill>
                  <a:schemeClr val="tx1"/>
                </a:solidFill>
                <a:latin typeface="Times New Roman" pitchFamily="18" charset="0"/>
              </a:defRPr>
            </a:lvl8pPr>
            <a:lvl9pPr marL="3779838" defTabSz="974725"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dirty="0">
                <a:latin typeface="Calibri" panose="020F0502020204030204" pitchFamily="34" charset="0"/>
                <a:cs typeface="Calibri" panose="020F0502020204030204" pitchFamily="34" charset="0"/>
              </a:rPr>
              <a:t>Intrinsic Solution Viscosity</a:t>
            </a:r>
          </a:p>
        </p:txBody>
      </p:sp>
      <p:sp>
        <p:nvSpPr>
          <p:cNvPr id="173061" name="Text Box 5"/>
          <p:cNvSpPr txBox="1">
            <a:spLocks noChangeArrowheads="1"/>
          </p:cNvSpPr>
          <p:nvPr/>
        </p:nvSpPr>
        <p:spPr bwMode="auto">
          <a:xfrm rot="-5356241">
            <a:off x="-383275" y="3457297"/>
            <a:ext cx="2591815" cy="400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6" tIns="45708" rIns="91416" bIns="45708">
            <a:spAutoFit/>
          </a:bodyPr>
          <a:lstStyle>
            <a:lvl1pPr algn="l" defTabSz="974725">
              <a:defRPr sz="2400">
                <a:solidFill>
                  <a:schemeClr val="tx1"/>
                </a:solidFill>
                <a:latin typeface="Times New Roman" pitchFamily="18" charset="0"/>
              </a:defRPr>
            </a:lvl1pPr>
            <a:lvl2pPr marL="485775"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2088"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eaLnBrk="0" fontAlgn="base" hangingPunct="0">
              <a:spcBef>
                <a:spcPct val="0"/>
              </a:spcBef>
              <a:spcAft>
                <a:spcPct val="0"/>
              </a:spcAft>
              <a:defRPr sz="2400">
                <a:solidFill>
                  <a:schemeClr val="tx1"/>
                </a:solidFill>
                <a:latin typeface="Times New Roman" pitchFamily="18" charset="0"/>
              </a:defRPr>
            </a:lvl6pPr>
            <a:lvl7pPr marL="2865438" defTabSz="974725" eaLnBrk="0" fontAlgn="base" hangingPunct="0">
              <a:spcBef>
                <a:spcPct val="0"/>
              </a:spcBef>
              <a:spcAft>
                <a:spcPct val="0"/>
              </a:spcAft>
              <a:defRPr sz="2400">
                <a:solidFill>
                  <a:schemeClr val="tx1"/>
                </a:solidFill>
                <a:latin typeface="Times New Roman" pitchFamily="18" charset="0"/>
              </a:defRPr>
            </a:lvl7pPr>
            <a:lvl8pPr marL="3322638" defTabSz="974725" eaLnBrk="0" fontAlgn="base" hangingPunct="0">
              <a:spcBef>
                <a:spcPct val="0"/>
              </a:spcBef>
              <a:spcAft>
                <a:spcPct val="0"/>
              </a:spcAft>
              <a:defRPr sz="2400">
                <a:solidFill>
                  <a:schemeClr val="tx1"/>
                </a:solidFill>
                <a:latin typeface="Times New Roman" pitchFamily="18" charset="0"/>
              </a:defRPr>
            </a:lvl8pPr>
            <a:lvl9pPr marL="3779838" defTabSz="974725"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Calibri" panose="020F0502020204030204" pitchFamily="34" charset="0"/>
                <a:cs typeface="Calibri" panose="020F0502020204030204" pitchFamily="34" charset="0"/>
              </a:rPr>
              <a:t>Settling Rate,  mm/min</a:t>
            </a:r>
          </a:p>
        </p:txBody>
      </p:sp>
      <p:sp>
        <p:nvSpPr>
          <p:cNvPr id="6" name="Text Box 4"/>
          <p:cNvSpPr txBox="1">
            <a:spLocks noChangeArrowheads="1"/>
          </p:cNvSpPr>
          <p:nvPr/>
        </p:nvSpPr>
        <p:spPr bwMode="auto">
          <a:xfrm>
            <a:off x="1686835" y="6019033"/>
            <a:ext cx="6071287" cy="27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6" tIns="45708" rIns="91416" bIns="45708">
            <a:spAutoFit/>
          </a:bodyPr>
          <a:lstStyle>
            <a:lvl1pPr algn="l" defTabSz="974725">
              <a:defRPr sz="2400">
                <a:solidFill>
                  <a:schemeClr val="tx1"/>
                </a:solidFill>
                <a:latin typeface="Times New Roman" pitchFamily="18" charset="0"/>
              </a:defRPr>
            </a:lvl1pPr>
            <a:lvl2pPr marL="485775"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2088"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eaLnBrk="0" fontAlgn="base" hangingPunct="0">
              <a:spcBef>
                <a:spcPct val="0"/>
              </a:spcBef>
              <a:spcAft>
                <a:spcPct val="0"/>
              </a:spcAft>
              <a:defRPr sz="2400">
                <a:solidFill>
                  <a:schemeClr val="tx1"/>
                </a:solidFill>
                <a:latin typeface="Times New Roman" pitchFamily="18" charset="0"/>
              </a:defRPr>
            </a:lvl6pPr>
            <a:lvl7pPr marL="2865438" defTabSz="974725" eaLnBrk="0" fontAlgn="base" hangingPunct="0">
              <a:spcBef>
                <a:spcPct val="0"/>
              </a:spcBef>
              <a:spcAft>
                <a:spcPct val="0"/>
              </a:spcAft>
              <a:defRPr sz="2400">
                <a:solidFill>
                  <a:schemeClr val="tx1"/>
                </a:solidFill>
                <a:latin typeface="Times New Roman" pitchFamily="18" charset="0"/>
              </a:defRPr>
            </a:lvl7pPr>
            <a:lvl8pPr marL="3322638" defTabSz="974725" eaLnBrk="0" fontAlgn="base" hangingPunct="0">
              <a:spcBef>
                <a:spcPct val="0"/>
              </a:spcBef>
              <a:spcAft>
                <a:spcPct val="0"/>
              </a:spcAft>
              <a:defRPr sz="2400">
                <a:solidFill>
                  <a:schemeClr val="tx1"/>
                </a:solidFill>
                <a:latin typeface="Times New Roman" pitchFamily="18" charset="0"/>
              </a:defRPr>
            </a:lvl8pPr>
            <a:lvl9pPr marL="3779838" defTabSz="974725"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200" u="sng" dirty="0">
                <a:latin typeface="Calibri" panose="020F0502020204030204" pitchFamily="34" charset="0"/>
                <a:cs typeface="Calibri" panose="020F0502020204030204" pitchFamily="34" charset="0"/>
              </a:rPr>
              <a:t>Sakaguchi, K.; Nagase, K., Bull. Chem. Soc. Japan, 39, p.88 (1966)</a:t>
            </a:r>
          </a:p>
        </p:txBody>
      </p:sp>
      <p:sp>
        <p:nvSpPr>
          <p:cNvPr id="9" name="Rectangle 2"/>
          <p:cNvSpPr txBox="1">
            <a:spLocks noGrp="1" noChangeArrowheads="1"/>
          </p:cNvSpPr>
          <p:nvPr>
            <p:ph type="title"/>
          </p:nvPr>
        </p:nvSpPr>
        <p:spPr bwMode="auto">
          <a:xfrm>
            <a:off x="0" y="957955"/>
            <a:ext cx="8751095" cy="83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a:lstStyle>
          <a:p>
            <a:pPr algn="ctr" defTabSz="914400"/>
            <a:r>
              <a:rPr lang="en-US" sz="2000" b="1" dirty="0">
                <a:solidFill>
                  <a:srgbClr val="DD5B2D"/>
                </a:solidFill>
                <a:latin typeface="Calibri" panose="020F0502020204030204" pitchFamily="34" charset="0"/>
                <a:cs typeface="Calibri" panose="020F0502020204030204" pitchFamily="34" charset="0"/>
              </a:rPr>
              <a:t>Viscosity of Polymer Solution and Settling Rate</a:t>
            </a:r>
            <a:br>
              <a:rPr lang="en-US" sz="2000" b="1" dirty="0">
                <a:solidFill>
                  <a:srgbClr val="DD5B2D"/>
                </a:solidFill>
                <a:latin typeface="Calibri" panose="020F0502020204030204" pitchFamily="34" charset="0"/>
                <a:cs typeface="Calibri" panose="020F0502020204030204" pitchFamily="34" charset="0"/>
              </a:rPr>
            </a:br>
            <a:r>
              <a:rPr lang="en-US" sz="2000" i="1" dirty="0">
                <a:solidFill>
                  <a:srgbClr val="DD5B2D"/>
                </a:solidFill>
                <a:latin typeface="Calibri" panose="020F0502020204030204" pitchFamily="34" charset="0"/>
                <a:cs typeface="Calibri" panose="020F0502020204030204" pitchFamily="34" charset="0"/>
              </a:rPr>
              <a:t>(Higher Viscosities Accelerate Settling Rate)</a:t>
            </a:r>
          </a:p>
        </p:txBody>
      </p:sp>
      <p:sp>
        <p:nvSpPr>
          <p:cNvPr id="3" name="TextBox 2"/>
          <p:cNvSpPr txBox="1"/>
          <p:nvPr/>
        </p:nvSpPr>
        <p:spPr>
          <a:xfrm>
            <a:off x="225021" y="135133"/>
            <a:ext cx="8994914" cy="1292662"/>
          </a:xfrm>
          <a:prstGeom prst="rect">
            <a:avLst/>
          </a:prstGeom>
          <a:noFill/>
        </p:spPr>
        <p:txBody>
          <a:bodyPr wrap="square" rtlCol="0">
            <a:spAutoFit/>
          </a:bodyPr>
          <a:lstStyle/>
          <a:p>
            <a:r>
              <a:rPr lang="en-US" sz="2600" dirty="0">
                <a:solidFill>
                  <a:srgbClr val="595083"/>
                </a:solidFill>
                <a:latin typeface="Calibri" panose="020F0502020204030204" pitchFamily="34" charset="0"/>
                <a:cs typeface="Calibri" panose="020F0502020204030204" pitchFamily="34" charset="0"/>
              </a:rPr>
              <a:t>Viscosity is the most reliable indicator of polymer solution activation – directly related to charge site exposure</a:t>
            </a:r>
            <a:br>
              <a:rPr lang="en-US" sz="2600" dirty="0">
                <a:solidFill>
                  <a:srgbClr val="595083"/>
                </a:solidFill>
                <a:latin typeface="Calibri" panose="020F0502020204030204" pitchFamily="34" charset="0"/>
                <a:cs typeface="Calibri" panose="020F0502020204030204" pitchFamily="34" charset="0"/>
              </a:rPr>
            </a:br>
            <a:endParaRPr lang="en-US" sz="2600" dirty="0"/>
          </a:p>
        </p:txBody>
      </p:sp>
      <p:pic>
        <p:nvPicPr>
          <p:cNvPr id="8" name="Picture 2" descr="https://beta-static.fishersci.com/images/euimages/13121003_GRP_A~wl.jpg">
            <a:extLst>
              <a:ext uri="{FF2B5EF4-FFF2-40B4-BE49-F238E27FC236}">
                <a16:creationId xmlns:a16="http://schemas.microsoft.com/office/drawing/2014/main" xmlns="" id="{6B3A1227-3620-4594-BDE3-6CACF3C008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50" r="17537"/>
          <a:stretch/>
        </p:blipFill>
        <p:spPr bwMode="auto">
          <a:xfrm>
            <a:off x="7145780" y="1923414"/>
            <a:ext cx="1998220" cy="32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47758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73" y="378950"/>
            <a:ext cx="8989454" cy="1017266"/>
          </a:xfrm>
        </p:spPr>
        <p:txBody>
          <a:bodyPr>
            <a:noAutofit/>
          </a:bodyPr>
          <a:lstStyle/>
          <a:p>
            <a:pPr algn="ctr"/>
            <a:r>
              <a:rPr lang="en-US" sz="3200" dirty="0"/>
              <a:t>Polymer supplier data sheet provides a starting point for </a:t>
            </a:r>
            <a:r>
              <a:rPr lang="en-US" sz="3200" b="1" dirty="0">
                <a:solidFill>
                  <a:srgbClr val="0000FF"/>
                </a:solidFill>
              </a:rPr>
              <a:t>viscosity </a:t>
            </a:r>
            <a:r>
              <a:rPr lang="en-US" sz="3200" dirty="0"/>
              <a:t>– critical factor for </a:t>
            </a:r>
            <a:r>
              <a:rPr lang="en-US" sz="3200" dirty="0">
                <a:solidFill>
                  <a:srgbClr val="0000FF"/>
                </a:solidFill>
              </a:rPr>
              <a:t>polymer efficiency</a:t>
            </a:r>
          </a:p>
        </p:txBody>
      </p:sp>
      <p:pic>
        <p:nvPicPr>
          <p:cNvPr id="4" name="Content Placeholder 3"/>
          <p:cNvPicPr>
            <a:picLocks noGrp="1" noChangeAspect="1"/>
          </p:cNvPicPr>
          <p:nvPr>
            <p:ph idx="1"/>
          </p:nvPr>
        </p:nvPicPr>
        <p:blipFill>
          <a:blip r:embed="rId3"/>
          <a:srcRect t="-10449" b="-10449"/>
          <a:stretch>
            <a:fillRect/>
          </a:stretch>
        </p:blipFill>
        <p:spPr>
          <a:xfrm>
            <a:off x="302190" y="1600200"/>
            <a:ext cx="8590420" cy="4724400"/>
          </a:xfrm>
        </p:spPr>
      </p:pic>
      <p:sp>
        <p:nvSpPr>
          <p:cNvPr id="3" name="TextBox 2"/>
          <p:cNvSpPr txBox="1"/>
          <p:nvPr/>
        </p:nvSpPr>
        <p:spPr>
          <a:xfrm>
            <a:off x="7070502" y="2000588"/>
            <a:ext cx="1822107" cy="400110"/>
          </a:xfrm>
          <a:prstGeom prst="rect">
            <a:avLst/>
          </a:prstGeom>
          <a:solidFill>
            <a:schemeClr val="bg1"/>
          </a:solidFill>
        </p:spPr>
        <p:txBody>
          <a:bodyPr wrap="square" rtlCol="0">
            <a:spAutoFit/>
          </a:bodyPr>
          <a:lstStyle/>
          <a:p>
            <a:r>
              <a:rPr lang="en-US" sz="2000" i="1" dirty="0"/>
              <a:t>Solenis, Inc.</a:t>
            </a:r>
          </a:p>
        </p:txBody>
      </p:sp>
      <p:sp>
        <p:nvSpPr>
          <p:cNvPr id="5" name="Down Arrow 4"/>
          <p:cNvSpPr/>
          <p:nvPr/>
        </p:nvSpPr>
        <p:spPr>
          <a:xfrm>
            <a:off x="5190186" y="2382799"/>
            <a:ext cx="45719" cy="283128"/>
          </a:xfrm>
          <a:prstGeom prst="downArrow">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p:cNvSpPr/>
          <p:nvPr/>
        </p:nvSpPr>
        <p:spPr>
          <a:xfrm>
            <a:off x="6181859" y="2382799"/>
            <a:ext cx="45719" cy="283128"/>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4726546" y="4958367"/>
            <a:ext cx="1828800" cy="3477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02673" y="4958367"/>
            <a:ext cx="966273" cy="3477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Users\aseidel\Documents\Underground Solutions\Marketing\Logos &amp; Trademarks\New Logos 2014\UGSI Chemical Feed\RGB\Chemical Feed_RGB.png"/>
          <p:cNvPicPr>
            <a:picLocks noChangeAspect="1" noChangeArrowheads="1"/>
          </p:cNvPicPr>
          <p:nvPr/>
        </p:nvPicPr>
        <p:blipFill>
          <a:blip r:embed="rId4" cstate="email"/>
          <a:srcRect/>
          <a:stretch>
            <a:fillRect/>
          </a:stretch>
        </p:blipFill>
        <p:spPr bwMode="auto">
          <a:xfrm>
            <a:off x="6903074" y="6517773"/>
            <a:ext cx="2140011" cy="340227"/>
          </a:xfrm>
          <a:prstGeom prst="rect">
            <a:avLst/>
          </a:prstGeom>
          <a:noFill/>
        </p:spPr>
      </p:pic>
    </p:spTree>
    <p:extLst>
      <p:ext uri="{BB962C8B-B14F-4D97-AF65-F5344CB8AC3E}">
        <p14:creationId xmlns:p14="http://schemas.microsoft.com/office/powerpoint/2010/main" val="123385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51704" y="459294"/>
            <a:ext cx="5887222" cy="587375"/>
          </a:xfrm>
        </p:spPr>
        <p:txBody>
          <a:bodyPr>
            <a:noAutofit/>
          </a:bodyPr>
          <a:lstStyle/>
          <a:p>
            <a:pPr eaLnBrk="1" hangingPunct="1"/>
            <a:r>
              <a:rPr lang="en-US" sz="2800" dirty="0">
                <a:solidFill>
                  <a:schemeClr val="tx1"/>
                </a:solidFill>
                <a:latin typeface="Arial" panose="020B0604020202020204" pitchFamily="34" charset="0"/>
                <a:cs typeface="Arial" panose="020B0604020202020204" pitchFamily="34" charset="0"/>
              </a:rPr>
              <a:t>Effect of Dilution Water Quality</a:t>
            </a:r>
          </a:p>
        </p:txBody>
      </p:sp>
      <p:sp>
        <p:nvSpPr>
          <p:cNvPr id="16387" name="Rectangle 3"/>
          <p:cNvSpPr>
            <a:spLocks noGrp="1" noChangeArrowheads="1"/>
          </p:cNvSpPr>
          <p:nvPr>
            <p:ph idx="1"/>
          </p:nvPr>
        </p:nvSpPr>
        <p:spPr>
          <a:xfrm>
            <a:off x="927463" y="1345181"/>
            <a:ext cx="8001000" cy="4060824"/>
          </a:xfrm>
        </p:spPr>
        <p:txBody>
          <a:bodyPr>
            <a:normAutofit fontScale="92500" lnSpcReduction="20000"/>
          </a:bodyPr>
          <a:lstStyle/>
          <a:p>
            <a:pPr marL="0" indent="0" eaLnBrk="1" hangingPunct="1">
              <a:spcBef>
                <a:spcPct val="30000"/>
              </a:spcBef>
              <a:spcAft>
                <a:spcPct val="30000"/>
              </a:spcAft>
              <a:buNone/>
            </a:pPr>
            <a:r>
              <a:rPr lang="en-US" sz="2200" u="sng" dirty="0">
                <a:solidFill>
                  <a:srgbClr val="0000CC"/>
                </a:solidFill>
                <a:latin typeface="Calibri" panose="020F0502020204030204" pitchFamily="34" charset="0"/>
                <a:cs typeface="Calibri" panose="020F0502020204030204" pitchFamily="34" charset="0"/>
              </a:rPr>
              <a:t>Ionic strength (Hardness)</a:t>
            </a:r>
            <a:r>
              <a:rPr lang="en-US" sz="2200" dirty="0">
                <a:solidFill>
                  <a:srgbClr val="0000CC"/>
                </a:solidFill>
                <a:latin typeface="Calibri" panose="020F0502020204030204" pitchFamily="34" charset="0"/>
                <a:cs typeface="Calibri" panose="020F0502020204030204" pitchFamily="34" charset="0"/>
              </a:rPr>
              <a:t>:</a:t>
            </a:r>
            <a:r>
              <a:rPr lang="en-US" sz="2200" dirty="0">
                <a:latin typeface="Calibri" panose="020F0502020204030204" pitchFamily="34" charset="0"/>
                <a:cs typeface="Calibri" panose="020F0502020204030204" pitchFamily="34" charset="0"/>
              </a:rPr>
              <a:t> </a:t>
            </a:r>
            <a:r>
              <a:rPr lang="en-US" altLang="ko-KR" sz="2000" dirty="0">
                <a:latin typeface="Calibri" panose="020F0502020204030204" pitchFamily="34" charset="0"/>
                <a:ea typeface="Gulim" pitchFamily="34" charset="-127"/>
                <a:cs typeface="Calibri" panose="020F0502020204030204" pitchFamily="34" charset="0"/>
              </a:rPr>
              <a:t>multi-valent ion hinders polymer activation</a:t>
            </a:r>
          </a:p>
          <a:p>
            <a:pPr marL="0" indent="0" eaLnBrk="1" hangingPunct="1">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Soft water helps polymer molecules fully-extend faster</a:t>
            </a:r>
          </a:p>
          <a:p>
            <a:pPr marL="0" indent="0" eaLnBrk="1" hangingPunct="1">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Hardness over</a:t>
            </a:r>
            <a:r>
              <a:rPr lang="en-US" sz="2000" dirty="0">
                <a:latin typeface="Calibri" panose="020F0502020204030204" pitchFamily="34" charset="0"/>
                <a:cs typeface="Calibri" panose="020F0502020204030204" pitchFamily="34" charset="0"/>
              </a:rPr>
              <a:t> 400 </a:t>
            </a:r>
            <a:r>
              <a:rPr lang="en-US" altLang="ko-KR" sz="2000" dirty="0">
                <a:latin typeface="Calibri" panose="020F0502020204030204" pitchFamily="34" charset="0"/>
                <a:ea typeface="Gulim" pitchFamily="34" charset="-127"/>
                <a:cs typeface="Calibri" panose="020F0502020204030204" pitchFamily="34" charset="0"/>
              </a:rPr>
              <a:t>ppm may need softener</a:t>
            </a:r>
            <a:endParaRPr lang="en-US" sz="2000" dirty="0">
              <a:latin typeface="Calibri" panose="020F0502020204030204" pitchFamily="34" charset="0"/>
              <a:cs typeface="Calibri" panose="020F0502020204030204" pitchFamily="34" charset="0"/>
            </a:endParaRPr>
          </a:p>
          <a:p>
            <a:pPr marL="0" indent="0" eaLnBrk="1" hangingPunct="1">
              <a:spcBef>
                <a:spcPct val="30000"/>
              </a:spcBef>
              <a:spcAft>
                <a:spcPct val="30000"/>
              </a:spcAft>
              <a:buNone/>
            </a:pPr>
            <a:r>
              <a:rPr lang="en-US" altLang="ko-KR" sz="2200" u="sng" dirty="0">
                <a:solidFill>
                  <a:srgbClr val="0000CC"/>
                </a:solidFill>
                <a:latin typeface="Calibri" panose="020F0502020204030204" pitchFamily="34" charset="0"/>
                <a:cs typeface="Calibri" panose="020F0502020204030204" pitchFamily="34" charset="0"/>
              </a:rPr>
              <a:t>Oxidizer</a:t>
            </a:r>
            <a:r>
              <a:rPr lang="en-US" altLang="ko-KR" sz="2200" u="sng" dirty="0">
                <a:solidFill>
                  <a:srgbClr val="0000CC"/>
                </a:solidFill>
                <a:latin typeface="Calibri" panose="020F0502020204030204" pitchFamily="34" charset="0"/>
                <a:ea typeface="Gulim" pitchFamily="34" charset="-127"/>
                <a:cs typeface="Calibri" panose="020F0502020204030204" pitchFamily="34" charset="0"/>
              </a:rPr>
              <a:t> (chlorine)</a:t>
            </a:r>
            <a:r>
              <a:rPr lang="en-US" altLang="ko-KR" sz="2200" dirty="0">
                <a:solidFill>
                  <a:srgbClr val="0000CC"/>
                </a:solidFill>
                <a:latin typeface="Calibri" panose="020F0502020204030204" pitchFamily="34" charset="0"/>
                <a:ea typeface="Gulim" pitchFamily="34" charset="-127"/>
                <a:cs typeface="Calibri" panose="020F0502020204030204" pitchFamily="34" charset="0"/>
              </a:rPr>
              <a:t>:</a:t>
            </a:r>
            <a:r>
              <a:rPr lang="en-US" altLang="ko-KR" sz="2200" dirty="0">
                <a:latin typeface="Calibri" panose="020F0502020204030204" pitchFamily="34" charset="0"/>
                <a:ea typeface="Gulim" pitchFamily="34" charset="-127"/>
                <a:cs typeface="Calibri" panose="020F0502020204030204" pitchFamily="34" charset="0"/>
              </a:rPr>
              <a:t> </a:t>
            </a:r>
            <a:r>
              <a:rPr lang="en-US" altLang="ko-KR" sz="2000" dirty="0">
                <a:latin typeface="Calibri" panose="020F0502020204030204" pitchFamily="34" charset="0"/>
                <a:ea typeface="Gulim" pitchFamily="34" charset="-127"/>
                <a:cs typeface="Calibri" panose="020F0502020204030204" pitchFamily="34" charset="0"/>
              </a:rPr>
              <a:t>chlorine attacks/breaks polymer chains</a:t>
            </a:r>
            <a:endParaRPr lang="en-US" sz="2000" dirty="0">
              <a:latin typeface="Calibri" panose="020F0502020204030204" pitchFamily="34" charset="0"/>
              <a:cs typeface="Calibri" panose="020F0502020204030204" pitchFamily="34" charset="0"/>
            </a:endParaRPr>
          </a:p>
          <a:p>
            <a:pPr marL="0" indent="0" eaLnBrk="1" hangingPunct="1">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Should be less than 3 ppm</a:t>
            </a:r>
          </a:p>
          <a:p>
            <a:pPr marL="0" indent="0">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Caution in using </a:t>
            </a:r>
            <a:r>
              <a:rPr lang="en-US" altLang="ko-KR" sz="2000" dirty="0">
                <a:solidFill>
                  <a:srgbClr val="FF0000"/>
                </a:solidFill>
                <a:latin typeface="Calibri" panose="020F0502020204030204" pitchFamily="34" charset="0"/>
                <a:ea typeface="Gulim" pitchFamily="34" charset="-127"/>
                <a:cs typeface="Calibri" panose="020F0502020204030204" pitchFamily="34" charset="0"/>
              </a:rPr>
              <a:t>reclaimed water </a:t>
            </a:r>
            <a:r>
              <a:rPr lang="en-US" altLang="ko-KR" sz="2000" dirty="0">
                <a:latin typeface="Calibri" panose="020F0502020204030204" pitchFamily="34" charset="0"/>
                <a:ea typeface="Gulim" pitchFamily="34" charset="-127"/>
                <a:cs typeface="Calibri" panose="020F0502020204030204" pitchFamily="34" charset="0"/>
              </a:rPr>
              <a:t>for polymer mixing</a:t>
            </a:r>
          </a:p>
          <a:p>
            <a:pPr marL="0" indent="0">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Serious negative impact on aging/maturing</a:t>
            </a:r>
          </a:p>
          <a:p>
            <a:pPr marL="0" indent="0">
              <a:spcBef>
                <a:spcPct val="30000"/>
              </a:spcBef>
              <a:spcAft>
                <a:spcPct val="30000"/>
              </a:spcAft>
              <a:buNone/>
            </a:pPr>
            <a:r>
              <a:rPr lang="en-US" altLang="ko-KR" sz="2200" u="sng" dirty="0">
                <a:solidFill>
                  <a:srgbClr val="0000CC"/>
                </a:solidFill>
                <a:latin typeface="Calibri" panose="020F0502020204030204" pitchFamily="34" charset="0"/>
                <a:ea typeface="Gulim" pitchFamily="34" charset="-127"/>
                <a:cs typeface="Calibri" panose="020F0502020204030204" pitchFamily="34" charset="0"/>
              </a:rPr>
              <a:t>Temperature</a:t>
            </a:r>
            <a:r>
              <a:rPr lang="en-US" altLang="ko-KR" sz="2200" dirty="0">
                <a:solidFill>
                  <a:srgbClr val="0000CC"/>
                </a:solidFill>
                <a:latin typeface="Calibri" panose="020F0502020204030204" pitchFamily="34" charset="0"/>
                <a:ea typeface="Gulim" pitchFamily="34" charset="-127"/>
                <a:cs typeface="Calibri" panose="020F0502020204030204" pitchFamily="34" charset="0"/>
              </a:rPr>
              <a:t>*</a:t>
            </a:r>
            <a:r>
              <a:rPr lang="en-US" altLang="ko-KR" sz="2200" dirty="0">
                <a:latin typeface="Calibri" panose="020F0502020204030204" pitchFamily="34" charset="0"/>
                <a:ea typeface="Gulim" pitchFamily="34" charset="-127"/>
                <a:cs typeface="Calibri" panose="020F0502020204030204" pitchFamily="34" charset="0"/>
              </a:rPr>
              <a:t>: </a:t>
            </a:r>
            <a:r>
              <a:rPr lang="en-US" altLang="ko-KR" sz="2000" dirty="0">
                <a:latin typeface="Calibri" panose="020F0502020204030204" pitchFamily="34" charset="0"/>
                <a:ea typeface="Gulim" pitchFamily="34" charset="-127"/>
                <a:cs typeface="Calibri" panose="020F0502020204030204" pitchFamily="34" charset="0"/>
              </a:rPr>
              <a:t>higher temperature, better polymer activation</a:t>
            </a:r>
          </a:p>
          <a:p>
            <a:pPr marL="0" indent="0">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Water below 40 </a:t>
            </a:r>
            <a:r>
              <a:rPr lang="en-US" altLang="ko-KR" sz="2000" b="1" baseline="30000" dirty="0">
                <a:latin typeface="Calibri" panose="020F0502020204030204" pitchFamily="34" charset="0"/>
                <a:ea typeface="Gulim" pitchFamily="34" charset="-127"/>
                <a:cs typeface="Calibri" panose="020F0502020204030204" pitchFamily="34" charset="0"/>
              </a:rPr>
              <a:t>o</a:t>
            </a:r>
            <a:r>
              <a:rPr lang="en-US" altLang="ko-KR" sz="2000" dirty="0">
                <a:latin typeface="Calibri" panose="020F0502020204030204" pitchFamily="34" charset="0"/>
                <a:ea typeface="Gulim" pitchFamily="34" charset="-127"/>
                <a:cs typeface="Calibri" panose="020F0502020204030204" pitchFamily="34" charset="0"/>
              </a:rPr>
              <a:t>F may need water heater</a:t>
            </a:r>
          </a:p>
          <a:p>
            <a:pPr marL="0" indent="0">
              <a:lnSpc>
                <a:spcPct val="50000"/>
              </a:lnSpc>
              <a:spcBef>
                <a:spcPct val="30000"/>
              </a:spcBef>
              <a:spcAft>
                <a:spcPct val="30000"/>
              </a:spcAft>
              <a:buNone/>
            </a:pPr>
            <a:r>
              <a:rPr lang="en-US" altLang="ko-KR" sz="2000" dirty="0">
                <a:latin typeface="Calibri" panose="020F0502020204030204" pitchFamily="34" charset="0"/>
                <a:ea typeface="Gulim" pitchFamily="34" charset="-127"/>
                <a:cs typeface="Calibri" panose="020F0502020204030204" pitchFamily="34" charset="0"/>
              </a:rPr>
              <a:t>    - Water over 100 </a:t>
            </a:r>
            <a:r>
              <a:rPr lang="en-US" altLang="ko-KR" sz="2000" b="1" baseline="30000" dirty="0">
                <a:latin typeface="Calibri" panose="020F0502020204030204" pitchFamily="34" charset="0"/>
                <a:ea typeface="Gulim" pitchFamily="34" charset="-127"/>
                <a:cs typeface="Calibri" panose="020F0502020204030204" pitchFamily="34" charset="0"/>
              </a:rPr>
              <a:t>o</a:t>
            </a:r>
            <a:r>
              <a:rPr lang="en-US" altLang="ko-KR" sz="2000" dirty="0">
                <a:latin typeface="Calibri" panose="020F0502020204030204" pitchFamily="34" charset="0"/>
                <a:ea typeface="Gulim" pitchFamily="34" charset="-127"/>
                <a:cs typeface="Calibri" panose="020F0502020204030204" pitchFamily="34" charset="0"/>
              </a:rPr>
              <a:t>F may damage polymer chains</a:t>
            </a:r>
          </a:p>
          <a:p>
            <a:pPr marL="0" indent="0">
              <a:lnSpc>
                <a:spcPct val="50000"/>
              </a:lnSpc>
              <a:spcBef>
                <a:spcPct val="30000"/>
              </a:spcBef>
              <a:spcAft>
                <a:spcPct val="30000"/>
              </a:spcAft>
              <a:buNone/>
            </a:pPr>
            <a:endParaRPr lang="en-US" altLang="ko-KR" sz="400" dirty="0">
              <a:latin typeface="Calibri" panose="020F0502020204030204" pitchFamily="34" charset="0"/>
              <a:ea typeface="Gulim" pitchFamily="34" charset="-127"/>
              <a:cs typeface="Calibri" panose="020F0502020204030204" pitchFamily="34" charset="0"/>
            </a:endParaRPr>
          </a:p>
          <a:p>
            <a:pPr marL="0" indent="0">
              <a:lnSpc>
                <a:spcPct val="50000"/>
              </a:lnSpc>
              <a:spcBef>
                <a:spcPct val="30000"/>
              </a:spcBef>
              <a:spcAft>
                <a:spcPct val="30000"/>
              </a:spcAft>
              <a:buNone/>
            </a:pPr>
            <a:endParaRPr lang="en-US" altLang="ko-KR" sz="200" dirty="0">
              <a:latin typeface="Calibri" panose="020F0502020204030204" pitchFamily="34" charset="0"/>
              <a:ea typeface="Gulim" pitchFamily="34" charset="-127"/>
              <a:cs typeface="Calibri" panose="020F0502020204030204" pitchFamily="34" charset="0"/>
            </a:endParaRPr>
          </a:p>
          <a:p>
            <a:pPr marL="0" indent="0">
              <a:lnSpc>
                <a:spcPct val="50000"/>
              </a:lnSpc>
              <a:spcBef>
                <a:spcPct val="30000"/>
              </a:spcBef>
              <a:spcAft>
                <a:spcPct val="30000"/>
              </a:spcAft>
              <a:buNone/>
            </a:pPr>
            <a:r>
              <a:rPr lang="en-US" altLang="ko-KR" sz="2200" u="sng" dirty="0">
                <a:solidFill>
                  <a:srgbClr val="0000CC"/>
                </a:solidFill>
                <a:latin typeface="Calibri" panose="020F0502020204030204" pitchFamily="34" charset="0"/>
                <a:ea typeface="Gulim" pitchFamily="34" charset="-127"/>
                <a:cs typeface="Calibri" panose="020F0502020204030204" pitchFamily="34" charset="0"/>
              </a:rPr>
              <a:t>Suspended Solids/ Turbidity:</a:t>
            </a:r>
          </a:p>
          <a:p>
            <a:pPr marL="0" indent="0">
              <a:lnSpc>
                <a:spcPct val="50000"/>
              </a:lnSpc>
              <a:spcBef>
                <a:spcPct val="30000"/>
              </a:spcBef>
              <a:spcAft>
                <a:spcPct val="30000"/>
              </a:spcAft>
              <a:buNone/>
            </a:pPr>
            <a:r>
              <a:rPr lang="en-US" altLang="ko-KR" sz="2000" dirty="0">
                <a:solidFill>
                  <a:prstClr val="black"/>
                </a:solidFill>
                <a:latin typeface="Calibri" panose="020F0502020204030204" pitchFamily="34" charset="0"/>
                <a:ea typeface="Gulim" pitchFamily="34" charset="-127"/>
                <a:cs typeface="Calibri" panose="020F0502020204030204" pitchFamily="34" charset="0"/>
              </a:rPr>
              <a:t>    - In-line strainer recommended</a:t>
            </a:r>
          </a:p>
          <a:p>
            <a:pPr marL="0" indent="0">
              <a:lnSpc>
                <a:spcPct val="50000"/>
              </a:lnSpc>
              <a:spcBef>
                <a:spcPct val="30000"/>
              </a:spcBef>
              <a:spcAft>
                <a:spcPct val="30000"/>
              </a:spcAft>
              <a:buNone/>
            </a:pPr>
            <a:r>
              <a:rPr lang="en-US" altLang="ko-KR" sz="2000" dirty="0">
                <a:solidFill>
                  <a:prstClr val="black"/>
                </a:solidFill>
                <a:latin typeface="Calibri" panose="020F0502020204030204" pitchFamily="34" charset="0"/>
                <a:ea typeface="Gulim" pitchFamily="34" charset="-127"/>
                <a:cs typeface="Calibri" panose="020F0502020204030204" pitchFamily="34" charset="0"/>
              </a:rPr>
              <a:t>    - </a:t>
            </a:r>
            <a:r>
              <a:rPr lang="en-US" altLang="ko-KR" sz="2100" dirty="0">
                <a:solidFill>
                  <a:prstClr val="black"/>
                </a:solidFill>
                <a:latin typeface="Calibri" panose="020F0502020204030204" pitchFamily="34" charset="0"/>
                <a:ea typeface="Gulim" pitchFamily="34" charset="-127"/>
                <a:cs typeface="Calibri" panose="020F0502020204030204" pitchFamily="34" charset="0"/>
              </a:rPr>
              <a:t>Caution in using </a:t>
            </a:r>
            <a:r>
              <a:rPr lang="en-US" altLang="ko-KR" sz="2100" dirty="0">
                <a:solidFill>
                  <a:srgbClr val="FF0000"/>
                </a:solidFill>
                <a:latin typeface="Calibri" panose="020F0502020204030204" pitchFamily="34" charset="0"/>
                <a:ea typeface="Gulim" pitchFamily="34" charset="-127"/>
                <a:cs typeface="Calibri" panose="020F0502020204030204" pitchFamily="34" charset="0"/>
              </a:rPr>
              <a:t>reclaimed water </a:t>
            </a:r>
            <a:r>
              <a:rPr lang="en-US" altLang="ko-KR" sz="2100" dirty="0">
                <a:solidFill>
                  <a:prstClr val="black"/>
                </a:solidFill>
                <a:latin typeface="Calibri" panose="020F0502020204030204" pitchFamily="34" charset="0"/>
                <a:ea typeface="Gulim" pitchFamily="34" charset="-127"/>
                <a:cs typeface="Calibri" panose="020F0502020204030204" pitchFamily="34" charset="0"/>
              </a:rPr>
              <a:t>for polymer mixing</a:t>
            </a:r>
            <a:endParaRPr lang="en-US" altLang="ko-KR" sz="2100" dirty="0">
              <a:latin typeface="Calibri" panose="020F0502020204030204" pitchFamily="34" charset="0"/>
              <a:ea typeface="Gulim" pitchFamily="34" charset="-127"/>
              <a:cs typeface="Calibri" panose="020F0502020204030204" pitchFamily="34" charset="0"/>
            </a:endParaRPr>
          </a:p>
        </p:txBody>
      </p:sp>
      <p:sp>
        <p:nvSpPr>
          <p:cNvPr id="3" name="Slide Number Placeholder 2"/>
          <p:cNvSpPr>
            <a:spLocks noGrp="1"/>
          </p:cNvSpPr>
          <p:nvPr>
            <p:ph type="sldNum" sz="quarter" idx="12"/>
          </p:nvPr>
        </p:nvSpPr>
        <p:spPr>
          <a:xfrm>
            <a:off x="8410575" y="6356350"/>
            <a:ext cx="733425" cy="365125"/>
          </a:xfrm>
          <a:prstGeom prst="rect">
            <a:avLst/>
          </a:prstGeom>
        </p:spPr>
        <p:txBody>
          <a:bodyPr/>
          <a:lstStyle/>
          <a:p>
            <a:fld id="{FA84A37A-AFC2-4A01-80A1-FC20F2C0D5BB}" type="slidenum">
              <a:rPr lang="en-US" smtClean="0"/>
              <a:pPr/>
              <a:t>12</a:t>
            </a:fld>
            <a:endParaRPr lang="en-US" dirty="0"/>
          </a:p>
        </p:txBody>
      </p:sp>
      <p:sp>
        <p:nvSpPr>
          <p:cNvPr id="2" name="TextBox 1"/>
          <p:cNvSpPr txBox="1"/>
          <p:nvPr/>
        </p:nvSpPr>
        <p:spPr>
          <a:xfrm>
            <a:off x="466725" y="5661967"/>
            <a:ext cx="9229725" cy="276999"/>
          </a:xfrm>
          <a:prstGeom prst="rect">
            <a:avLst/>
          </a:prstGeom>
          <a:noFill/>
        </p:spPr>
        <p:txBody>
          <a:bodyPr wrap="square" rtlCol="0">
            <a:spAutoFit/>
          </a:bodyPr>
          <a:lstStyle/>
          <a:p>
            <a:r>
              <a:rPr lang="en-US" sz="1200" i="1" u="sng" dirty="0">
                <a:latin typeface="Arial" panose="020B0604020202020204" pitchFamily="34" charset="0"/>
                <a:cs typeface="Arial" panose="020B0604020202020204" pitchFamily="34" charset="0"/>
              </a:rPr>
              <a:t>*David Oerke, 20% less polymer with warm water, 40% more polymer with 140F sludge, Residuals and Biosolids (2014)</a:t>
            </a:r>
          </a:p>
        </p:txBody>
      </p:sp>
      <p:pic>
        <p:nvPicPr>
          <p:cNvPr id="7" name="Picture 2" descr="C:\Users\aseidel\Documents\Underground Solutions\Marketing\Logos &amp; Trademarks\New Logos 2014\UGSI Chemical Feed\RGB\Chemical Feed_RGB.png"/>
          <p:cNvPicPr>
            <a:picLocks noChangeAspect="1" noChangeArrowheads="1"/>
          </p:cNvPicPr>
          <p:nvPr/>
        </p:nvPicPr>
        <p:blipFill>
          <a:blip r:embed="rId3" cstate="email"/>
          <a:srcRect/>
          <a:stretch>
            <a:fillRect/>
          </a:stretch>
        </p:blipFill>
        <p:spPr bwMode="auto">
          <a:xfrm>
            <a:off x="6903074" y="6517773"/>
            <a:ext cx="2140011" cy="340227"/>
          </a:xfrm>
          <a:prstGeom prst="rect">
            <a:avLst/>
          </a:prstGeom>
          <a:noFill/>
        </p:spPr>
      </p:pic>
    </p:spTree>
    <p:extLst>
      <p:ext uri="{BB962C8B-B14F-4D97-AF65-F5344CB8AC3E}">
        <p14:creationId xmlns:p14="http://schemas.microsoft.com/office/powerpoint/2010/main" val="146252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767043" y="449432"/>
            <a:ext cx="7308850" cy="55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p>
            <a:pPr eaLnBrk="1" hangingPunct="1">
              <a:lnSpc>
                <a:spcPts val="2400"/>
              </a:lnSpc>
            </a:pPr>
            <a:r>
              <a:rPr lang="en-US" sz="2800" dirty="0">
                <a:latin typeface="Arial" panose="020B0604020202020204" pitchFamily="34" charset="0"/>
                <a:cs typeface="Arial" panose="020B0604020202020204" pitchFamily="34" charset="0"/>
              </a:rPr>
              <a:t>Effect of Dilution Water </a:t>
            </a:r>
            <a:r>
              <a:rPr lang="en-US" sz="2800" b="1" dirty="0">
                <a:latin typeface="Arial" panose="020B0604020202020204" pitchFamily="34" charset="0"/>
                <a:cs typeface="Arial" panose="020B0604020202020204" pitchFamily="34" charset="0"/>
              </a:rPr>
              <a:t>Chlorine Content</a:t>
            </a:r>
          </a:p>
        </p:txBody>
      </p:sp>
      <p:sp>
        <p:nvSpPr>
          <p:cNvPr id="18435" name="Rectangle 6"/>
          <p:cNvSpPr>
            <a:spLocks noGrp="1" noChangeArrowheads="1"/>
          </p:cNvSpPr>
          <p:nvPr>
            <p:ph idx="1"/>
          </p:nvPr>
        </p:nvSpPr>
        <p:spPr>
          <a:xfrm>
            <a:off x="767043" y="1174670"/>
            <a:ext cx="8232775" cy="378636"/>
          </a:xfrm>
          <a:noFill/>
        </p:spPr>
        <p:txBody>
          <a:bodyPr>
            <a:normAutofit lnSpcReduction="10000"/>
          </a:bodyPr>
          <a:lstStyle/>
          <a:p>
            <a:pPr marL="0" indent="0" eaLnBrk="1" hangingPunct="1">
              <a:buNone/>
            </a:pPr>
            <a:r>
              <a:rPr lang="en-US" altLang="ko-KR" sz="2000" dirty="0">
                <a:latin typeface="Calibri" panose="020F0502020204030204" pitchFamily="34" charset="0"/>
                <a:ea typeface="Gulim" pitchFamily="34" charset="-127"/>
                <a:cs typeface="Calibri" panose="020F0502020204030204" pitchFamily="34" charset="0"/>
              </a:rPr>
              <a:t>When reclaimed water used for polymer mixing, chlorine  &lt; 3 mg/L</a:t>
            </a:r>
            <a:endParaRPr lang="en-US" sz="2000" dirty="0">
              <a:latin typeface="Calibri" panose="020F0502020204030204" pitchFamily="34" charset="0"/>
              <a:cs typeface="Calibri" panose="020F0502020204030204" pitchFamily="34" charset="0"/>
            </a:endParaRPr>
          </a:p>
          <a:p>
            <a:pPr marL="381000" indent="-381000" eaLnBrk="1" hangingPunct="1">
              <a:lnSpc>
                <a:spcPct val="150000"/>
              </a:lnSpc>
              <a:buFont typeface="Wingdings" pitchFamily="2" charset="2"/>
              <a:buChar char="§"/>
            </a:pPr>
            <a:endParaRPr lang="en-US" sz="2000" dirty="0">
              <a:solidFill>
                <a:srgbClr val="3333CC"/>
              </a:solidFill>
            </a:endParaRPr>
          </a:p>
        </p:txBody>
      </p:sp>
      <p:grpSp>
        <p:nvGrpSpPr>
          <p:cNvPr id="622603" name="Group 11"/>
          <p:cNvGrpSpPr>
            <a:grpSpLocks/>
          </p:cNvGrpSpPr>
          <p:nvPr/>
        </p:nvGrpSpPr>
        <p:grpSpPr bwMode="auto">
          <a:xfrm>
            <a:off x="1069400" y="1721483"/>
            <a:ext cx="6704137" cy="4343464"/>
            <a:chOff x="-112" y="789"/>
            <a:chExt cx="2576" cy="2336"/>
          </a:xfrm>
        </p:grpSpPr>
        <p:graphicFrame>
          <p:nvGraphicFramePr>
            <p:cNvPr id="2" name="Object 12"/>
            <p:cNvGraphicFramePr>
              <a:graphicFrameLocks noChangeAspect="1"/>
            </p:cNvGraphicFramePr>
            <p:nvPr/>
          </p:nvGraphicFramePr>
          <p:xfrm>
            <a:off x="-112" y="789"/>
            <a:ext cx="2576" cy="2336"/>
          </p:xfrm>
          <a:graphic>
            <a:graphicData uri="http://schemas.openxmlformats.org/drawingml/2006/chart">
              <c:chart xmlns:c="http://schemas.openxmlformats.org/drawingml/2006/chart" xmlns:r="http://schemas.openxmlformats.org/officeDocument/2006/relationships" r:id="rId3"/>
            </a:graphicData>
          </a:graphic>
        </p:graphicFrame>
        <p:sp>
          <p:nvSpPr>
            <p:cNvPr id="18439" name="Freeform 13"/>
            <p:cNvSpPr>
              <a:spLocks/>
            </p:cNvSpPr>
            <p:nvPr/>
          </p:nvSpPr>
          <p:spPr bwMode="auto">
            <a:xfrm>
              <a:off x="336" y="1056"/>
              <a:ext cx="1794" cy="1236"/>
            </a:xfrm>
            <a:custGeom>
              <a:avLst/>
              <a:gdLst>
                <a:gd name="T0" fmla="*/ 0 w 1824"/>
                <a:gd name="T1" fmla="*/ 0 h 1440"/>
                <a:gd name="T2" fmla="*/ 576 w 1824"/>
                <a:gd name="T3" fmla="*/ 288 h 1440"/>
                <a:gd name="T4" fmla="*/ 960 w 1824"/>
                <a:gd name="T5" fmla="*/ 720 h 1440"/>
                <a:gd name="T6" fmla="*/ 1824 w 1824"/>
                <a:gd name="T7" fmla="*/ 1440 h 14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1440">
                  <a:moveTo>
                    <a:pt x="0" y="0"/>
                  </a:moveTo>
                  <a:lnTo>
                    <a:pt x="576" y="288"/>
                  </a:lnTo>
                  <a:lnTo>
                    <a:pt x="960" y="720"/>
                  </a:lnTo>
                  <a:lnTo>
                    <a:pt x="1824" y="1440"/>
                  </a:lnTo>
                </a:path>
              </a:pathLst>
            </a:custGeom>
            <a:ln w="28575">
              <a:solidFill>
                <a:srgbClr val="0000CC"/>
              </a:solidFill>
              <a:headEnd/>
              <a:tailEnd/>
            </a:ln>
          </p:spPr>
          <p:style>
            <a:lnRef idx="2">
              <a:schemeClr val="accent4"/>
            </a:lnRef>
            <a:fillRef idx="0">
              <a:schemeClr val="accent4"/>
            </a:fillRef>
            <a:effectRef idx="1">
              <a:schemeClr val="accent4"/>
            </a:effectRef>
            <a:fontRef idx="minor">
              <a:schemeClr val="tx1"/>
            </a:fontRef>
          </p:style>
          <p:txBody>
            <a:bodyPr wrap="square" lIns="90000" tIns="46800" rIns="90000" bIns="46800" anchor="ctr">
              <a:spAutoFit/>
            </a:bodyPr>
            <a:lstStyle/>
            <a:p>
              <a:endParaRPr lang="en-US" dirty="0"/>
            </a:p>
          </p:txBody>
        </p:sp>
      </p:grpSp>
      <p:sp>
        <p:nvSpPr>
          <p:cNvPr id="3" name="Oval 2"/>
          <p:cNvSpPr/>
          <p:nvPr/>
        </p:nvSpPr>
        <p:spPr>
          <a:xfrm>
            <a:off x="3528975" y="2469844"/>
            <a:ext cx="395785" cy="500694"/>
          </a:xfrm>
          <a:prstGeom prst="ellipse">
            <a:avLst/>
          </a:prstGeom>
          <a:noFill/>
          <a:ln w="28575">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3691813" y="5262425"/>
            <a:ext cx="395785" cy="500694"/>
          </a:xfrm>
          <a:prstGeom prst="ellipse">
            <a:avLst/>
          </a:prstGeom>
          <a:noFill/>
          <a:ln w="28575">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2" descr="C:\Users\aseidel\Documents\Underground Solutions\Marketing\Logos &amp; Trademarks\New Logos 2014\UGSI Chemical Feed\RGB\Chemical Feed_RGB.png"/>
          <p:cNvPicPr>
            <a:picLocks noChangeAspect="1" noChangeArrowheads="1"/>
          </p:cNvPicPr>
          <p:nvPr/>
        </p:nvPicPr>
        <p:blipFill>
          <a:blip r:embed="rId4" cstate="email"/>
          <a:srcRect/>
          <a:stretch>
            <a:fillRect/>
          </a:stretch>
        </p:blipFill>
        <p:spPr bwMode="auto">
          <a:xfrm>
            <a:off x="6903074" y="6517773"/>
            <a:ext cx="2140011" cy="340227"/>
          </a:xfrm>
          <a:prstGeom prst="rect">
            <a:avLst/>
          </a:prstGeom>
          <a:noFill/>
        </p:spPr>
      </p:pic>
    </p:spTree>
    <p:extLst>
      <p:ext uri="{BB962C8B-B14F-4D97-AF65-F5344CB8AC3E}">
        <p14:creationId xmlns:p14="http://schemas.microsoft.com/office/powerpoint/2010/main" val="7999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681" y="235850"/>
            <a:ext cx="7398726" cy="984885"/>
          </a:xfrm>
          <a:prstGeom prst="rect">
            <a:avLst/>
          </a:prstGeom>
          <a:solidFill>
            <a:schemeClr val="bg1"/>
          </a:solidFill>
        </p:spPr>
        <p:txBody>
          <a:bodyPr wrap="square" rtlCol="0">
            <a:spAutoFit/>
          </a:bodyPr>
          <a:lstStyle/>
          <a:p>
            <a:pPr algn="ctr"/>
            <a:r>
              <a:rPr lang="en-US" sz="3200" b="1" u="sng" dirty="0"/>
              <a:t>Two-Stage Mixing</a:t>
            </a:r>
            <a:r>
              <a:rPr lang="en-US" sz="3200" dirty="0"/>
              <a:t>  (in mix chamber)                      </a:t>
            </a:r>
            <a:r>
              <a:rPr lang="en-US" sz="2600" dirty="0"/>
              <a:t>higher energy mixing </a:t>
            </a:r>
            <a:r>
              <a:rPr lang="en-US" sz="2600" dirty="0">
                <a:sym typeface="Wingdings" panose="05000000000000000000" pitchFamily="2" charset="2"/>
              </a:rPr>
              <a:t> low energy mixing</a:t>
            </a:r>
            <a:endParaRPr lang="en-US" sz="2600" dirty="0"/>
          </a:p>
        </p:txBody>
      </p:sp>
      <p:pic>
        <p:nvPicPr>
          <p:cNvPr id="8" name="Picture 7"/>
          <p:cNvPicPr>
            <a:picLocks noChangeAspect="1"/>
          </p:cNvPicPr>
          <p:nvPr/>
        </p:nvPicPr>
        <p:blipFill>
          <a:blip r:embed="rId3"/>
          <a:stretch>
            <a:fillRect/>
          </a:stretch>
        </p:blipFill>
        <p:spPr>
          <a:xfrm>
            <a:off x="665133" y="1305691"/>
            <a:ext cx="3613304" cy="894056"/>
          </a:xfrm>
          <a:prstGeom prst="rect">
            <a:avLst/>
          </a:prstGeom>
        </p:spPr>
      </p:pic>
      <p:sp>
        <p:nvSpPr>
          <p:cNvPr id="20" name="Text Placeholder 19"/>
          <p:cNvSpPr>
            <a:spLocks noGrp="1"/>
          </p:cNvSpPr>
          <p:nvPr>
            <p:ph type="body" sz="half" idx="2"/>
          </p:nvPr>
        </p:nvSpPr>
        <p:spPr/>
        <p:txBody>
          <a:bodyPr/>
          <a:lstStyle/>
          <a:p>
            <a:pPr marL="0" indent="0">
              <a:buNone/>
            </a:pPr>
            <a:endParaRPr lang="en-US" dirty="0"/>
          </a:p>
          <a:p>
            <a:pPr marL="0" indent="0">
              <a:buNone/>
            </a:pPr>
            <a:endParaRPr lang="en-US" dirty="0"/>
          </a:p>
        </p:txBody>
      </p:sp>
      <p:pic>
        <p:nvPicPr>
          <p:cNvPr id="24" name="Picture 23"/>
          <p:cNvPicPr>
            <a:picLocks noChangeAspect="1"/>
          </p:cNvPicPr>
          <p:nvPr/>
        </p:nvPicPr>
        <p:blipFill>
          <a:blip r:embed="rId4"/>
          <a:stretch>
            <a:fillRect/>
          </a:stretch>
        </p:blipFill>
        <p:spPr>
          <a:xfrm>
            <a:off x="4766338" y="1386968"/>
            <a:ext cx="3581400" cy="1168400"/>
          </a:xfrm>
          <a:prstGeom prst="rect">
            <a:avLst/>
          </a:prstGeom>
        </p:spPr>
      </p:pic>
      <p:sp>
        <p:nvSpPr>
          <p:cNvPr id="2" name="TextBox 1"/>
          <p:cNvSpPr txBox="1"/>
          <p:nvPr/>
        </p:nvSpPr>
        <p:spPr>
          <a:xfrm flipH="1">
            <a:off x="5129190" y="5407483"/>
            <a:ext cx="3547213" cy="923330"/>
          </a:xfrm>
          <a:prstGeom prst="rect">
            <a:avLst/>
          </a:prstGeom>
          <a:solidFill>
            <a:schemeClr val="bg1"/>
          </a:solidFill>
          <a:ln w="28575">
            <a:solidFill>
              <a:srgbClr val="FF0000"/>
            </a:solidFill>
          </a:ln>
        </p:spPr>
        <p:txBody>
          <a:bodyPr wrap="square" rtlCol="0">
            <a:spAutoFit/>
          </a:bodyPr>
          <a:lstStyle/>
          <a:p>
            <a:r>
              <a:rPr lang="en-US" dirty="0"/>
              <a:t>“Discrete” Two-Stage Mixing -</a:t>
            </a:r>
          </a:p>
          <a:p>
            <a:r>
              <a:rPr lang="en-US" dirty="0"/>
              <a:t>  discrete means “separation of high</a:t>
            </a:r>
          </a:p>
          <a:p>
            <a:r>
              <a:rPr lang="en-US" dirty="0"/>
              <a:t>  and low energy mixing zones”</a:t>
            </a:r>
          </a:p>
        </p:txBody>
      </p:sp>
      <p:sp>
        <p:nvSpPr>
          <p:cNvPr id="3" name="TextBox 2"/>
          <p:cNvSpPr txBox="1"/>
          <p:nvPr/>
        </p:nvSpPr>
        <p:spPr>
          <a:xfrm>
            <a:off x="8347738" y="1285431"/>
            <a:ext cx="572978" cy="512758"/>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7751135" y="0"/>
            <a:ext cx="883092" cy="369332"/>
          </a:xfrm>
          <a:prstGeom prst="rect">
            <a:avLst/>
          </a:prstGeom>
          <a:solidFill>
            <a:schemeClr val="bg1"/>
          </a:solidFill>
        </p:spPr>
        <p:txBody>
          <a:bodyPr wrap="square" rtlCol="0">
            <a:spAutoFit/>
          </a:bodyPr>
          <a:lstStyle/>
          <a:p>
            <a:endParaRPr lang="en-US" dirty="0"/>
          </a:p>
        </p:txBody>
      </p:sp>
      <p:pic>
        <p:nvPicPr>
          <p:cNvPr id="16" name="Online Image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179" y="2806648"/>
            <a:ext cx="3588048" cy="242267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33" y="2062870"/>
            <a:ext cx="4398817" cy="4218081"/>
          </a:xfrm>
          <a:prstGeom prst="rect">
            <a:avLst/>
          </a:prstGeom>
        </p:spPr>
      </p:pic>
      <p:cxnSp>
        <p:nvCxnSpPr>
          <p:cNvPr id="21" name="Straight Connector 20"/>
          <p:cNvCxnSpPr/>
          <p:nvPr/>
        </p:nvCxnSpPr>
        <p:spPr>
          <a:xfrm>
            <a:off x="5063950" y="3524519"/>
            <a:ext cx="167460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62918" y="3857223"/>
            <a:ext cx="189319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37127" y="5705341"/>
            <a:ext cx="3441310"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50017" y="5898524"/>
            <a:ext cx="23181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43245" y="2199747"/>
            <a:ext cx="0" cy="66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430603" y="219974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092387" y="3277443"/>
            <a:ext cx="636639" cy="3362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7225587" y="3621494"/>
            <a:ext cx="636639" cy="3362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605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b mix1"/>
          <p:cNvPicPr>
            <a:picLocks noChangeAspect="1" noChangeArrowheads="1"/>
          </p:cNvPicPr>
          <p:nvPr/>
        </p:nvPicPr>
        <p:blipFill>
          <a:blip r:embed="rId3" cstate="print"/>
          <a:srcRect/>
          <a:stretch>
            <a:fillRect/>
          </a:stretch>
        </p:blipFill>
        <p:spPr bwMode="auto">
          <a:xfrm>
            <a:off x="952500" y="1481250"/>
            <a:ext cx="2667000" cy="4340225"/>
          </a:xfrm>
          <a:prstGeom prst="rect">
            <a:avLst/>
          </a:prstGeom>
          <a:noFill/>
          <a:ln w="9525">
            <a:noFill/>
            <a:miter lim="800000"/>
            <a:headEnd/>
            <a:tailEnd/>
          </a:ln>
        </p:spPr>
      </p:pic>
      <p:pic>
        <p:nvPicPr>
          <p:cNvPr id="22531" name="Picture 3" descr="PB mix2"/>
          <p:cNvPicPr>
            <a:picLocks noChangeAspect="1" noChangeArrowheads="1"/>
          </p:cNvPicPr>
          <p:nvPr/>
        </p:nvPicPr>
        <p:blipFill>
          <a:blip r:embed="rId4" cstate="print"/>
          <a:srcRect/>
          <a:stretch>
            <a:fillRect/>
          </a:stretch>
        </p:blipFill>
        <p:spPr bwMode="auto">
          <a:xfrm>
            <a:off x="5524501" y="1481250"/>
            <a:ext cx="2579687" cy="4418013"/>
          </a:xfrm>
          <a:prstGeom prst="rect">
            <a:avLst/>
          </a:prstGeom>
          <a:noFill/>
          <a:ln w="9525">
            <a:noFill/>
            <a:miter lim="800000"/>
            <a:headEnd/>
            <a:tailEnd/>
          </a:ln>
        </p:spPr>
      </p:pic>
      <p:sp>
        <p:nvSpPr>
          <p:cNvPr id="22532" name="Text Box 4"/>
          <p:cNvSpPr txBox="1">
            <a:spLocks noChangeArrowheads="1"/>
          </p:cNvSpPr>
          <p:nvPr/>
        </p:nvSpPr>
        <p:spPr bwMode="auto">
          <a:xfrm>
            <a:off x="533400" y="314358"/>
            <a:ext cx="9144000" cy="553974"/>
          </a:xfrm>
          <a:prstGeom prst="rect">
            <a:avLst/>
          </a:prstGeom>
          <a:noFill/>
          <a:ln w="12700">
            <a:noFill/>
            <a:miter lim="800000"/>
            <a:headEnd type="none" w="sm" len="sm"/>
            <a:tailEnd type="none" w="sm" len="sm"/>
          </a:ln>
        </p:spPr>
        <p:txBody>
          <a:bodyPr lIns="91416" tIns="45708" rIns="91416" bIns="45708">
            <a:spAutoFit/>
          </a:bodyPr>
          <a:lstStyle/>
          <a:p>
            <a:pPr>
              <a:spcBef>
                <a:spcPct val="50000"/>
              </a:spcBef>
            </a:pPr>
            <a:r>
              <a:rPr lang="en-US" sz="3000" dirty="0">
                <a:latin typeface="Calibri" panose="020F0502020204030204" pitchFamily="34" charset="0"/>
                <a:cs typeface="Calibri" panose="020F0502020204030204" pitchFamily="34" charset="0"/>
              </a:rPr>
              <a:t>One-Stage vs Two-Stage Mixer </a:t>
            </a:r>
            <a:r>
              <a:rPr lang="en-US" sz="2800" dirty="0">
                <a:latin typeface="Calibri" panose="020F0502020204030204" pitchFamily="34" charset="0"/>
                <a:cs typeface="Calibri" panose="020F0502020204030204" pitchFamily="34" charset="0"/>
              </a:rPr>
              <a:t>(Emulsion Polymer)</a:t>
            </a:r>
          </a:p>
        </p:txBody>
      </p:sp>
      <p:sp>
        <p:nvSpPr>
          <p:cNvPr id="22533" name="Text Box 5"/>
          <p:cNvSpPr txBox="1">
            <a:spLocks noChangeArrowheads="1"/>
          </p:cNvSpPr>
          <p:nvPr/>
        </p:nvSpPr>
        <p:spPr bwMode="auto">
          <a:xfrm>
            <a:off x="1676400" y="5932584"/>
            <a:ext cx="6170612" cy="396875"/>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000" b="1" dirty="0">
                <a:solidFill>
                  <a:srgbClr val="CC0000"/>
                </a:solidFill>
                <a:latin typeface="Calibri" panose="020F0502020204030204" pitchFamily="34" charset="0"/>
                <a:cs typeface="Calibri" panose="020F0502020204030204" pitchFamily="34" charset="0"/>
              </a:rPr>
              <a:t>G-value, mean shear rate (sec</a:t>
            </a:r>
            <a:r>
              <a:rPr lang="en-US" sz="2000" b="1" baseline="30000" dirty="0">
                <a:solidFill>
                  <a:srgbClr val="CC0000"/>
                </a:solidFill>
                <a:latin typeface="Calibri" panose="020F0502020204030204" pitchFamily="34" charset="0"/>
                <a:cs typeface="Calibri" panose="020F0502020204030204" pitchFamily="34" charset="0"/>
              </a:rPr>
              <a:t>-1</a:t>
            </a:r>
            <a:r>
              <a:rPr lang="en-US" sz="2000" b="1" dirty="0">
                <a:solidFill>
                  <a:srgbClr val="CC0000"/>
                </a:solidFill>
                <a:latin typeface="Calibri" panose="020F0502020204030204" pitchFamily="34" charset="0"/>
                <a:cs typeface="Calibri" panose="020F0502020204030204" pitchFamily="34" charset="0"/>
              </a:rPr>
              <a:t>)</a:t>
            </a:r>
            <a:endParaRPr lang="en-US" sz="2000" b="1" baseline="30000" dirty="0">
              <a:solidFill>
                <a:srgbClr val="CC0000"/>
              </a:solidFill>
              <a:latin typeface="Calibri" panose="020F0502020204030204" pitchFamily="34" charset="0"/>
              <a:cs typeface="Calibri" panose="020F0502020204030204" pitchFamily="34" charset="0"/>
            </a:endParaRPr>
          </a:p>
        </p:txBody>
      </p:sp>
      <p:sp>
        <p:nvSpPr>
          <p:cNvPr id="22534" name="Line 6"/>
          <p:cNvSpPr>
            <a:spLocks noChangeShapeType="1"/>
          </p:cNvSpPr>
          <p:nvPr/>
        </p:nvSpPr>
        <p:spPr bwMode="auto">
          <a:xfrm>
            <a:off x="2819400" y="3886200"/>
            <a:ext cx="915988"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2535" name="Text Box 7"/>
          <p:cNvSpPr txBox="1">
            <a:spLocks noChangeArrowheads="1"/>
          </p:cNvSpPr>
          <p:nvPr/>
        </p:nvSpPr>
        <p:spPr bwMode="auto">
          <a:xfrm>
            <a:off x="3503613" y="3659188"/>
            <a:ext cx="1295400" cy="442912"/>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300" b="1" dirty="0">
                <a:solidFill>
                  <a:srgbClr val="CC0000"/>
                </a:solidFill>
              </a:rPr>
              <a:t>1,700</a:t>
            </a:r>
          </a:p>
        </p:txBody>
      </p:sp>
      <p:sp>
        <p:nvSpPr>
          <p:cNvPr id="22536" name="Text Box 8"/>
          <p:cNvSpPr txBox="1">
            <a:spLocks noChangeArrowheads="1"/>
          </p:cNvSpPr>
          <p:nvPr/>
        </p:nvSpPr>
        <p:spPr bwMode="auto">
          <a:xfrm>
            <a:off x="4229077" y="4421188"/>
            <a:ext cx="1598612" cy="442912"/>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300" b="1" dirty="0">
                <a:solidFill>
                  <a:srgbClr val="CC0000"/>
                </a:solidFill>
              </a:rPr>
              <a:t>4,000</a:t>
            </a:r>
          </a:p>
        </p:txBody>
      </p:sp>
      <p:sp>
        <p:nvSpPr>
          <p:cNvPr id="22537" name="Text Box 9"/>
          <p:cNvSpPr txBox="1">
            <a:spLocks noChangeArrowheads="1"/>
          </p:cNvSpPr>
          <p:nvPr/>
        </p:nvSpPr>
        <p:spPr bwMode="auto">
          <a:xfrm>
            <a:off x="4037830" y="2649240"/>
            <a:ext cx="1754188" cy="446252"/>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300" b="1" dirty="0">
                <a:solidFill>
                  <a:srgbClr val="CC0000"/>
                </a:solidFill>
              </a:rPr>
              <a:t>1,100</a:t>
            </a:r>
            <a:endParaRPr lang="en-US" sz="1600" b="1" dirty="0">
              <a:solidFill>
                <a:srgbClr val="0000FF"/>
              </a:solidFill>
            </a:endParaRPr>
          </a:p>
        </p:txBody>
      </p:sp>
      <p:sp>
        <p:nvSpPr>
          <p:cNvPr id="22538" name="Line 10"/>
          <p:cNvSpPr>
            <a:spLocks noChangeShapeType="1"/>
          </p:cNvSpPr>
          <p:nvPr/>
        </p:nvSpPr>
        <p:spPr bwMode="auto">
          <a:xfrm>
            <a:off x="5462487" y="2950169"/>
            <a:ext cx="758010" cy="323166"/>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2539" name="Line 11"/>
          <p:cNvSpPr>
            <a:spLocks noChangeShapeType="1"/>
          </p:cNvSpPr>
          <p:nvPr/>
        </p:nvSpPr>
        <p:spPr bwMode="auto">
          <a:xfrm>
            <a:off x="5381223" y="4634248"/>
            <a:ext cx="914400"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2540" name="Text Box 12"/>
          <p:cNvSpPr txBox="1">
            <a:spLocks noChangeArrowheads="1"/>
          </p:cNvSpPr>
          <p:nvPr/>
        </p:nvSpPr>
        <p:spPr bwMode="auto">
          <a:xfrm>
            <a:off x="558753" y="960192"/>
            <a:ext cx="2776538" cy="442913"/>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300" dirty="0">
                <a:solidFill>
                  <a:srgbClr val="3333CC"/>
                </a:solidFill>
                <a:latin typeface="Calibri" panose="020F0502020204030204" pitchFamily="34" charset="0"/>
                <a:cs typeface="Calibri" panose="020F0502020204030204" pitchFamily="34" charset="0"/>
              </a:rPr>
              <a:t>1- stage mixer</a:t>
            </a:r>
            <a:endParaRPr lang="en-US" sz="2900" dirty="0">
              <a:solidFill>
                <a:srgbClr val="3333CC"/>
              </a:solidFill>
              <a:latin typeface="Calibri" panose="020F0502020204030204" pitchFamily="34" charset="0"/>
              <a:cs typeface="Calibri" panose="020F0502020204030204" pitchFamily="34" charset="0"/>
            </a:endParaRPr>
          </a:p>
        </p:txBody>
      </p:sp>
      <p:sp>
        <p:nvSpPr>
          <p:cNvPr id="22541" name="Text Box 13"/>
          <p:cNvSpPr txBox="1">
            <a:spLocks noChangeArrowheads="1"/>
          </p:cNvSpPr>
          <p:nvPr/>
        </p:nvSpPr>
        <p:spPr bwMode="auto">
          <a:xfrm>
            <a:off x="5141532" y="938803"/>
            <a:ext cx="2820987" cy="442913"/>
          </a:xfrm>
          <a:prstGeom prst="rect">
            <a:avLst/>
          </a:prstGeom>
          <a:noFill/>
          <a:ln w="12700">
            <a:noFill/>
            <a:miter lim="800000"/>
            <a:headEnd type="none" w="sm" len="sm"/>
            <a:tailEnd type="none" w="sm" len="sm"/>
          </a:ln>
        </p:spPr>
        <p:txBody>
          <a:bodyPr lIns="91416" tIns="45708" rIns="91416" bIns="45708">
            <a:spAutoFit/>
          </a:bodyPr>
          <a:lstStyle/>
          <a:p>
            <a:pPr algn="ctr">
              <a:spcBef>
                <a:spcPct val="50000"/>
              </a:spcBef>
            </a:pPr>
            <a:r>
              <a:rPr lang="en-US" sz="2300" dirty="0">
                <a:solidFill>
                  <a:srgbClr val="3333CC"/>
                </a:solidFill>
                <a:latin typeface="Calibri" panose="020F0502020204030204" pitchFamily="34" charset="0"/>
                <a:cs typeface="Calibri" panose="020F0502020204030204" pitchFamily="34" charset="0"/>
              </a:rPr>
              <a:t>2- stage mixer</a:t>
            </a:r>
            <a:endParaRPr lang="en-US" sz="2900" dirty="0">
              <a:solidFill>
                <a:srgbClr val="3333CC"/>
              </a:solidFill>
              <a:latin typeface="Calibri" panose="020F0502020204030204" pitchFamily="34" charset="0"/>
              <a:cs typeface="Calibri" panose="020F0502020204030204" pitchFamily="34" charset="0"/>
            </a:endParaRPr>
          </a:p>
        </p:txBody>
      </p:sp>
      <p:sp>
        <p:nvSpPr>
          <p:cNvPr id="15" name="Slide Number Placeholder 1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F33324-0654-7544-BA62-FF5C04015A52}" type="slidenum">
              <a:rPr lang="en-US" smtClean="0"/>
              <a:pPr/>
              <a:t>15</a:t>
            </a:fld>
            <a:endParaRPr lang="en-US" dirty="0"/>
          </a:p>
        </p:txBody>
      </p:sp>
      <p:sp>
        <p:nvSpPr>
          <p:cNvPr id="2" name="TextBox 1"/>
          <p:cNvSpPr txBox="1"/>
          <p:nvPr/>
        </p:nvSpPr>
        <p:spPr>
          <a:xfrm>
            <a:off x="8160447" y="2950169"/>
            <a:ext cx="989807" cy="646331"/>
          </a:xfrm>
          <a:prstGeom prst="rect">
            <a:avLst/>
          </a:prstGeom>
          <a:noFill/>
        </p:spPr>
        <p:txBody>
          <a:bodyPr wrap="square" rtlCol="0">
            <a:spAutoFit/>
          </a:bodyPr>
          <a:lstStyle/>
          <a:p>
            <a:r>
              <a:rPr lang="en-US" dirty="0"/>
              <a:t>Dividing Baffle </a:t>
            </a:r>
          </a:p>
        </p:txBody>
      </p:sp>
      <p:cxnSp>
        <p:nvCxnSpPr>
          <p:cNvPr id="4" name="Straight Arrow Connector 3"/>
          <p:cNvCxnSpPr/>
          <p:nvPr/>
        </p:nvCxnSpPr>
        <p:spPr>
          <a:xfrm flipH="1">
            <a:off x="7464451" y="3302049"/>
            <a:ext cx="765122" cy="8000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xmlns="" id="{E6F6A9D1-3DA0-4AC2-AD3C-32AC5ABDFC87}"/>
              </a:ext>
            </a:extLst>
          </p:cNvPr>
          <p:cNvSpPr/>
          <p:nvPr/>
        </p:nvSpPr>
        <p:spPr>
          <a:xfrm>
            <a:off x="5997872" y="4102100"/>
            <a:ext cx="1632944" cy="2397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C:\Users\aseidel\Documents\Underground Solutions\Marketing\Logos &amp; Trademarks\New Logos 2014\UGSI Chemical Feed\RGB\Chemical Feed_RGB.png"/>
          <p:cNvPicPr>
            <a:picLocks noChangeAspect="1" noChangeArrowheads="1"/>
          </p:cNvPicPr>
          <p:nvPr/>
        </p:nvPicPr>
        <p:blipFill>
          <a:blip r:embed="rId5" cstate="email"/>
          <a:srcRect/>
          <a:stretch>
            <a:fillRect/>
          </a:stretch>
        </p:blipFill>
        <p:spPr bwMode="auto">
          <a:xfrm>
            <a:off x="6515339" y="6457617"/>
            <a:ext cx="2140011" cy="340227"/>
          </a:xfrm>
          <a:prstGeom prst="rect">
            <a:avLst/>
          </a:prstGeom>
          <a:noFill/>
        </p:spPr>
      </p:pic>
      <p:sp>
        <p:nvSpPr>
          <p:cNvPr id="3" name="TextBox 2"/>
          <p:cNvSpPr txBox="1"/>
          <p:nvPr/>
        </p:nvSpPr>
        <p:spPr>
          <a:xfrm>
            <a:off x="4146183" y="4728144"/>
            <a:ext cx="1645835" cy="338554"/>
          </a:xfrm>
          <a:prstGeom prst="rect">
            <a:avLst/>
          </a:prstGeom>
          <a:noFill/>
        </p:spPr>
        <p:txBody>
          <a:bodyPr wrap="square" rtlCol="0">
            <a:spAutoFit/>
          </a:bodyPr>
          <a:lstStyle/>
          <a:p>
            <a:r>
              <a:rPr lang="en-US" sz="1600" dirty="0"/>
              <a:t>High-Energy Zone</a:t>
            </a:r>
          </a:p>
        </p:txBody>
      </p:sp>
      <p:sp>
        <p:nvSpPr>
          <p:cNvPr id="20" name="TextBox 19"/>
          <p:cNvSpPr txBox="1"/>
          <p:nvPr/>
        </p:nvSpPr>
        <p:spPr>
          <a:xfrm>
            <a:off x="4092006" y="2943930"/>
            <a:ext cx="1645835" cy="338554"/>
          </a:xfrm>
          <a:prstGeom prst="rect">
            <a:avLst/>
          </a:prstGeom>
          <a:noFill/>
        </p:spPr>
        <p:txBody>
          <a:bodyPr wrap="square" rtlCol="0">
            <a:spAutoFit/>
          </a:bodyPr>
          <a:lstStyle/>
          <a:p>
            <a:r>
              <a:rPr lang="en-US" sz="1600" dirty="0"/>
              <a:t>Low-Energy Zone</a:t>
            </a:r>
          </a:p>
        </p:txBody>
      </p:sp>
    </p:spTree>
    <p:extLst>
      <p:ext uri="{BB962C8B-B14F-4D97-AF65-F5344CB8AC3E}">
        <p14:creationId xmlns:p14="http://schemas.microsoft.com/office/powerpoint/2010/main" val="223057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27389"/>
            <a:ext cx="8458200" cy="490538"/>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3200" dirty="0">
                <a:solidFill>
                  <a:schemeClr val="tx1"/>
                </a:solidFill>
                <a:latin typeface="+mn-lt"/>
              </a:rPr>
              <a:t>One-Stage Mixing vs. Two-Stage Mixing</a:t>
            </a:r>
            <a:br>
              <a:rPr lang="en-US" sz="3200" dirty="0">
                <a:solidFill>
                  <a:schemeClr val="tx1"/>
                </a:solidFill>
                <a:latin typeface="+mn-lt"/>
              </a:rPr>
            </a:br>
            <a:endParaRPr lang="en-US" sz="3200" dirty="0">
              <a:solidFill>
                <a:schemeClr val="tx1"/>
              </a:solidFill>
              <a:latin typeface="+mn-lt"/>
            </a:endParaRPr>
          </a:p>
        </p:txBody>
      </p:sp>
      <p:sp>
        <p:nvSpPr>
          <p:cNvPr id="3" name="Rectangle 11"/>
          <p:cNvSpPr>
            <a:spLocks noChangeArrowheads="1"/>
          </p:cNvSpPr>
          <p:nvPr/>
        </p:nvSpPr>
        <p:spPr bwMode="auto">
          <a:xfrm>
            <a:off x="533400" y="1366043"/>
            <a:ext cx="8458200" cy="366713"/>
          </a:xfrm>
          <a:prstGeom prst="rect">
            <a:avLst/>
          </a:prstGeom>
          <a:noFill/>
          <a:ln w="9525">
            <a:noFill/>
            <a:miter lim="800000"/>
            <a:headEnd/>
            <a:tailEnd/>
          </a:ln>
        </p:spPr>
        <p:txBody>
          <a:bodyPr lIns="0" tIns="0" rIns="0" bIns="0" anchor="b"/>
          <a:lstStyle/>
          <a:p>
            <a:pPr eaLnBrk="1" hangingPunct="1">
              <a:lnSpc>
                <a:spcPts val="2400"/>
              </a:lnSpc>
            </a:pPr>
            <a:r>
              <a:rPr lang="en-US" sz="2400" dirty="0">
                <a:solidFill>
                  <a:srgbClr val="3333CC"/>
                </a:solidFill>
                <a:latin typeface="Calibri" panose="020F0502020204030204" pitchFamily="34" charset="0"/>
                <a:cs typeface="Calibri" panose="020F0502020204030204" pitchFamily="34" charset="0"/>
              </a:rPr>
              <a:t>Two-stage mixing </a:t>
            </a:r>
            <a:r>
              <a:rPr lang="en-US" sz="1600" dirty="0">
                <a:solidFill>
                  <a:srgbClr val="3333CC"/>
                </a:solidFill>
                <a:latin typeface="Calibri" panose="020F0502020204030204" pitchFamily="34" charset="0"/>
                <a:cs typeface="Calibri" panose="020F0502020204030204" pitchFamily="34" charset="0"/>
                <a:sym typeface="Wingdings" panose="05000000000000000000" pitchFamily="2" charset="2"/>
              </a:rPr>
              <a:t></a:t>
            </a:r>
            <a:r>
              <a:rPr lang="en-US" sz="2000" dirty="0">
                <a:solidFill>
                  <a:srgbClr val="3333CC"/>
                </a:solidFill>
                <a:latin typeface="Calibri" panose="020F0502020204030204" pitchFamily="34" charset="0"/>
                <a:cs typeface="Calibri" panose="020F0502020204030204" pitchFamily="34" charset="0"/>
              </a:rPr>
              <a:t> significant increase of polymer solution efficiency</a:t>
            </a:r>
          </a:p>
        </p:txBody>
      </p:sp>
      <p:sp>
        <p:nvSpPr>
          <p:cNvPr id="6" name="TextBox 5"/>
          <p:cNvSpPr txBox="1"/>
          <p:nvPr/>
        </p:nvSpPr>
        <p:spPr>
          <a:xfrm>
            <a:off x="5884949" y="2381078"/>
            <a:ext cx="1206661" cy="307777"/>
          </a:xfrm>
          <a:prstGeom prst="rect">
            <a:avLst/>
          </a:prstGeom>
          <a:noFill/>
        </p:spPr>
        <p:txBody>
          <a:bodyPr wrap="square" rtlCol="0">
            <a:spAutoFit/>
          </a:bodyPr>
          <a:lstStyle/>
          <a:p>
            <a:r>
              <a:rPr lang="en-US" sz="1400" b="1" dirty="0">
                <a:solidFill>
                  <a:srgbClr val="FF0000"/>
                </a:solidFill>
                <a:latin typeface="Calibri" panose="020F0502020204030204" pitchFamily="34" charset="0"/>
                <a:cs typeface="Calibri" panose="020F0502020204030204" pitchFamily="34" charset="0"/>
              </a:rPr>
              <a:t>37% increase</a:t>
            </a:r>
          </a:p>
        </p:txBody>
      </p:sp>
      <p:sp>
        <p:nvSpPr>
          <p:cNvPr id="15" name="TextBox 14"/>
          <p:cNvSpPr txBox="1"/>
          <p:nvPr/>
        </p:nvSpPr>
        <p:spPr>
          <a:xfrm>
            <a:off x="3067158" y="2688855"/>
            <a:ext cx="1168131" cy="307777"/>
          </a:xfrm>
          <a:prstGeom prst="rect">
            <a:avLst/>
          </a:prstGeom>
          <a:noFill/>
        </p:spPr>
        <p:txBody>
          <a:bodyPr wrap="square" rtlCol="0">
            <a:spAutoFit/>
          </a:bodyPr>
          <a:lstStyle/>
          <a:p>
            <a:r>
              <a:rPr lang="en-US" sz="1400" b="1" dirty="0">
                <a:solidFill>
                  <a:srgbClr val="FF0000"/>
                </a:solidFill>
                <a:latin typeface="Calibri" panose="020F0502020204030204" pitchFamily="34" charset="0"/>
                <a:cs typeface="Calibri" panose="020F0502020204030204" pitchFamily="34" charset="0"/>
              </a:rPr>
              <a:t>22% increase</a:t>
            </a:r>
          </a:p>
        </p:txBody>
      </p:sp>
      <p:graphicFrame>
        <p:nvGraphicFramePr>
          <p:cNvPr id="9" name="Chart 8">
            <a:extLst>
              <a:ext uri="{FF2B5EF4-FFF2-40B4-BE49-F238E27FC236}">
                <a16:creationId xmlns:a16="http://schemas.microsoft.com/office/drawing/2014/main" xmlns="" id="{A9B40EA6-9902-48E2-B0B8-50E4C3B4F0E3}"/>
              </a:ext>
            </a:extLst>
          </p:cNvPr>
          <p:cNvGraphicFramePr>
            <a:graphicFrameLocks/>
          </p:cNvGraphicFramePr>
          <p:nvPr>
            <p:extLst>
              <p:ext uri="{D42A27DB-BD31-4B8C-83A1-F6EECF244321}">
                <p14:modId xmlns:p14="http://schemas.microsoft.com/office/powerpoint/2010/main" val="3459099914"/>
              </p:ext>
            </p:extLst>
          </p:nvPr>
        </p:nvGraphicFramePr>
        <p:xfrm>
          <a:off x="1055801" y="2057399"/>
          <a:ext cx="6582533" cy="4273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592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076" y="350481"/>
            <a:ext cx="8384722" cy="584775"/>
          </a:xfrm>
          <a:prstGeom prst="rect">
            <a:avLst/>
          </a:prstGeom>
          <a:solidFill>
            <a:schemeClr val="bg1"/>
          </a:solidFill>
        </p:spPr>
        <p:txBody>
          <a:bodyPr wrap="square" rtlCol="0">
            <a:spAutoFit/>
          </a:bodyPr>
          <a:lstStyle/>
          <a:p>
            <a:pPr algn="ctr"/>
            <a:r>
              <a:rPr lang="en-US" sz="3200" b="1" u="sng" dirty="0"/>
              <a:t>Residence Time </a:t>
            </a:r>
            <a:r>
              <a:rPr lang="en-US" sz="3200" b="1" dirty="0"/>
              <a:t>of Low </a:t>
            </a:r>
            <a:r>
              <a:rPr lang="en-US" sz="3200" b="1" dirty="0">
                <a:sym typeface="Wingdings" panose="05000000000000000000" pitchFamily="2" charset="2"/>
              </a:rPr>
              <a:t>Energy Mixing Zone</a:t>
            </a:r>
            <a:endParaRPr lang="en-US" sz="3200" b="1" dirty="0"/>
          </a:p>
        </p:txBody>
      </p:sp>
      <p:pic>
        <p:nvPicPr>
          <p:cNvPr id="8" name="Picture 7"/>
          <p:cNvPicPr>
            <a:picLocks noChangeAspect="1"/>
          </p:cNvPicPr>
          <p:nvPr/>
        </p:nvPicPr>
        <p:blipFill>
          <a:blip r:embed="rId3"/>
          <a:stretch>
            <a:fillRect/>
          </a:stretch>
        </p:blipFill>
        <p:spPr>
          <a:xfrm>
            <a:off x="665133" y="1305691"/>
            <a:ext cx="3613304" cy="894056"/>
          </a:xfrm>
          <a:prstGeom prst="rect">
            <a:avLst/>
          </a:prstGeom>
        </p:spPr>
      </p:pic>
      <p:sp>
        <p:nvSpPr>
          <p:cNvPr id="20" name="Text Placeholder 19"/>
          <p:cNvSpPr>
            <a:spLocks noGrp="1"/>
          </p:cNvSpPr>
          <p:nvPr>
            <p:ph type="body" sz="half" idx="2"/>
          </p:nvPr>
        </p:nvSpPr>
        <p:spPr/>
        <p:txBody>
          <a:bodyPr/>
          <a:lstStyle/>
          <a:p>
            <a:pPr marL="0" indent="0">
              <a:buNone/>
            </a:pPr>
            <a:endParaRPr lang="en-US" dirty="0"/>
          </a:p>
          <a:p>
            <a:pPr marL="0" indent="0">
              <a:buNone/>
            </a:pPr>
            <a:endParaRPr lang="en-US" dirty="0"/>
          </a:p>
        </p:txBody>
      </p:sp>
      <p:pic>
        <p:nvPicPr>
          <p:cNvPr id="24" name="Picture 23"/>
          <p:cNvPicPr>
            <a:picLocks noChangeAspect="1"/>
          </p:cNvPicPr>
          <p:nvPr/>
        </p:nvPicPr>
        <p:blipFill>
          <a:blip r:embed="rId4"/>
          <a:stretch>
            <a:fillRect/>
          </a:stretch>
        </p:blipFill>
        <p:spPr>
          <a:xfrm>
            <a:off x="4766338" y="1386968"/>
            <a:ext cx="3581400" cy="1168400"/>
          </a:xfrm>
          <a:prstGeom prst="rect">
            <a:avLst/>
          </a:prstGeom>
        </p:spPr>
      </p:pic>
      <p:sp>
        <p:nvSpPr>
          <p:cNvPr id="2" name="TextBox 1"/>
          <p:cNvSpPr txBox="1"/>
          <p:nvPr/>
        </p:nvSpPr>
        <p:spPr>
          <a:xfrm flipH="1">
            <a:off x="5075482" y="5407483"/>
            <a:ext cx="3547213" cy="923330"/>
          </a:xfrm>
          <a:prstGeom prst="rect">
            <a:avLst/>
          </a:prstGeom>
          <a:solidFill>
            <a:schemeClr val="bg1"/>
          </a:solidFill>
          <a:ln w="28575">
            <a:solidFill>
              <a:srgbClr val="FF0000"/>
            </a:solidFill>
          </a:ln>
        </p:spPr>
        <p:txBody>
          <a:bodyPr wrap="square" rtlCol="0">
            <a:spAutoFit/>
          </a:bodyPr>
          <a:lstStyle/>
          <a:p>
            <a:r>
              <a:rPr lang="en-US" dirty="0"/>
              <a:t>Low energy mixing stage requires “</a:t>
            </a:r>
            <a:r>
              <a:rPr lang="en-US" u="sng" dirty="0"/>
              <a:t>longer” residence time </a:t>
            </a:r>
            <a:r>
              <a:rPr lang="en-US" dirty="0"/>
              <a:t>than initial high energy mixing stage</a:t>
            </a:r>
          </a:p>
        </p:txBody>
      </p:sp>
      <p:sp>
        <p:nvSpPr>
          <p:cNvPr id="3" name="TextBox 2"/>
          <p:cNvSpPr txBox="1"/>
          <p:nvPr/>
        </p:nvSpPr>
        <p:spPr>
          <a:xfrm>
            <a:off x="8347738" y="1285431"/>
            <a:ext cx="572978" cy="512758"/>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7751135" y="0"/>
            <a:ext cx="883092" cy="369332"/>
          </a:xfrm>
          <a:prstGeom prst="rect">
            <a:avLst/>
          </a:prstGeom>
          <a:solidFill>
            <a:schemeClr val="bg1"/>
          </a:solidFill>
        </p:spPr>
        <p:txBody>
          <a:bodyPr wrap="square" rtlCol="0">
            <a:spAutoFit/>
          </a:bodyPr>
          <a:lstStyle/>
          <a:p>
            <a:endParaRPr lang="en-US" dirty="0"/>
          </a:p>
        </p:txBody>
      </p:sp>
      <p:pic>
        <p:nvPicPr>
          <p:cNvPr id="16" name="Online Image Placeholder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179" y="2806648"/>
            <a:ext cx="3588048" cy="242267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33" y="2062870"/>
            <a:ext cx="4398817" cy="4218081"/>
          </a:xfrm>
          <a:prstGeom prst="rect">
            <a:avLst/>
          </a:prstGeom>
        </p:spPr>
      </p:pic>
      <p:cxnSp>
        <p:nvCxnSpPr>
          <p:cNvPr id="21" name="Straight Connector 20"/>
          <p:cNvCxnSpPr/>
          <p:nvPr/>
        </p:nvCxnSpPr>
        <p:spPr>
          <a:xfrm>
            <a:off x="5075482" y="3535955"/>
            <a:ext cx="2740158" cy="4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62918" y="3857223"/>
            <a:ext cx="1893195"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11369" y="5718220"/>
            <a:ext cx="34670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1785" y="5869148"/>
            <a:ext cx="24737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709319" y="3330053"/>
            <a:ext cx="726008" cy="2719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6342840" y="3787700"/>
            <a:ext cx="726008" cy="324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835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65" y="318074"/>
            <a:ext cx="8229600" cy="777413"/>
          </a:xfrm>
        </p:spPr>
        <p:txBody>
          <a:bodyPr>
            <a:normAutofit/>
          </a:bodyPr>
          <a:lstStyle/>
          <a:p>
            <a:pPr lvl="0" algn="ctr">
              <a:spcBef>
                <a:spcPts val="0"/>
              </a:spcBef>
            </a:pPr>
            <a:r>
              <a:rPr lang="en-US" sz="3200" dirty="0">
                <a:solidFill>
                  <a:schemeClr val="tx1"/>
                </a:solidFill>
              </a:rPr>
              <a:t>Effect of Residence Time in Mix Chamber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73" y="1498382"/>
            <a:ext cx="3499832" cy="4666443"/>
          </a:xfrm>
          <a:prstGeom prst="rect">
            <a:avLst/>
          </a:prstGeom>
        </p:spPr>
      </p:pic>
      <p:sp>
        <p:nvSpPr>
          <p:cNvPr id="4" name="TextBox 3"/>
          <p:cNvSpPr txBox="1"/>
          <p:nvPr/>
        </p:nvSpPr>
        <p:spPr>
          <a:xfrm>
            <a:off x="4758813" y="1498382"/>
            <a:ext cx="3126658" cy="1015663"/>
          </a:xfrm>
          <a:prstGeom prst="rect">
            <a:avLst/>
          </a:prstGeom>
          <a:noFill/>
        </p:spPr>
        <p:txBody>
          <a:bodyPr wrap="square" rtlCol="0">
            <a:spAutoFit/>
          </a:bodyPr>
          <a:lstStyle/>
          <a:p>
            <a:pPr algn="ctr"/>
            <a:r>
              <a:rPr lang="en-US" dirty="0"/>
              <a:t>Volume of </a:t>
            </a:r>
            <a:r>
              <a:rPr lang="en-US" u="sng" dirty="0"/>
              <a:t>low-energy zone</a:t>
            </a:r>
            <a:r>
              <a:rPr lang="en-US" dirty="0"/>
              <a:t>: V</a:t>
            </a:r>
            <a:r>
              <a:rPr lang="en-US" baseline="-25000" dirty="0"/>
              <a:t>L</a:t>
            </a:r>
          </a:p>
          <a:p>
            <a:pPr algn="ctr"/>
            <a:r>
              <a:rPr lang="en-US" dirty="0"/>
              <a:t>V</a:t>
            </a:r>
            <a:r>
              <a:rPr lang="en-US" baseline="-25000" dirty="0"/>
              <a:t>L,MM</a:t>
            </a:r>
            <a:r>
              <a:rPr lang="en-US" dirty="0"/>
              <a:t> = </a:t>
            </a:r>
            <a:r>
              <a:rPr lang="en-US" b="1" dirty="0">
                <a:solidFill>
                  <a:srgbClr val="FF0000"/>
                </a:solidFill>
              </a:rPr>
              <a:t>3</a:t>
            </a:r>
            <a:r>
              <a:rPr lang="en-US" dirty="0"/>
              <a:t>* V</a:t>
            </a:r>
            <a:r>
              <a:rPr lang="en-US" baseline="-25000" dirty="0"/>
              <a:t>L</a:t>
            </a:r>
            <a:r>
              <a:rPr lang="en-US" sz="2000" baseline="-25000" dirty="0"/>
              <a:t>,</a:t>
            </a:r>
            <a:r>
              <a:rPr lang="en-US" baseline="-25000" dirty="0"/>
              <a:t>M</a:t>
            </a:r>
          </a:p>
          <a:p>
            <a:pPr algn="ctr"/>
            <a:endParaRPr lang="en-US" baseline="-25000" dirty="0"/>
          </a:p>
          <a:p>
            <a:pPr algn="ctr"/>
            <a:endParaRPr lang="en-US" baseline="-25000" dirty="0"/>
          </a:p>
        </p:txBody>
      </p:sp>
      <p:sp>
        <p:nvSpPr>
          <p:cNvPr id="6" name="TextBox 5"/>
          <p:cNvSpPr txBox="1"/>
          <p:nvPr/>
        </p:nvSpPr>
        <p:spPr>
          <a:xfrm rot="16200000">
            <a:off x="251277" y="2639131"/>
            <a:ext cx="1198425" cy="369332"/>
          </a:xfrm>
          <a:prstGeom prst="rect">
            <a:avLst/>
          </a:prstGeom>
          <a:solidFill>
            <a:schemeClr val="accent3">
              <a:lumMod val="20000"/>
              <a:lumOff val="80000"/>
            </a:schemeClr>
          </a:solidFill>
        </p:spPr>
        <p:txBody>
          <a:bodyPr wrap="square" rtlCol="0">
            <a:spAutoFit/>
          </a:bodyPr>
          <a:lstStyle/>
          <a:p>
            <a:r>
              <a:rPr lang="en-US" dirty="0"/>
              <a:t>M,  </a:t>
            </a:r>
            <a:r>
              <a:rPr lang="en-US" sz="1600" dirty="0"/>
              <a:t>0.5 gal </a:t>
            </a:r>
          </a:p>
        </p:txBody>
      </p:sp>
      <p:sp>
        <p:nvSpPr>
          <p:cNvPr id="7" name="TextBox 6"/>
          <p:cNvSpPr txBox="1"/>
          <p:nvPr/>
        </p:nvSpPr>
        <p:spPr>
          <a:xfrm rot="16200000">
            <a:off x="177533" y="4784985"/>
            <a:ext cx="1345909" cy="369332"/>
          </a:xfrm>
          <a:prstGeom prst="rect">
            <a:avLst/>
          </a:prstGeom>
          <a:solidFill>
            <a:schemeClr val="accent3">
              <a:lumMod val="20000"/>
              <a:lumOff val="80000"/>
            </a:schemeClr>
          </a:solidFill>
        </p:spPr>
        <p:txBody>
          <a:bodyPr wrap="square" rtlCol="0">
            <a:spAutoFit/>
          </a:bodyPr>
          <a:lstStyle/>
          <a:p>
            <a:r>
              <a:rPr lang="en-US" dirty="0"/>
              <a:t>MM,  </a:t>
            </a:r>
            <a:r>
              <a:rPr lang="en-US" sz="1600" dirty="0"/>
              <a:t>1.0 gal</a:t>
            </a:r>
          </a:p>
        </p:txBody>
      </p:sp>
      <p:graphicFrame>
        <p:nvGraphicFramePr>
          <p:cNvPr id="8" name="Chart 7"/>
          <p:cNvGraphicFramePr>
            <a:graphicFrameLocks/>
          </p:cNvGraphicFramePr>
          <p:nvPr>
            <p:extLst>
              <p:ext uri="{D42A27DB-BD31-4B8C-83A1-F6EECF244321}">
                <p14:modId xmlns:p14="http://schemas.microsoft.com/office/powerpoint/2010/main" val="1121089257"/>
              </p:ext>
            </p:extLst>
          </p:nvPr>
        </p:nvGraphicFramePr>
        <p:xfrm>
          <a:off x="4671346" y="2460003"/>
          <a:ext cx="4688963" cy="3704822"/>
        </p:xfrm>
        <a:graphic>
          <a:graphicData uri="http://schemas.openxmlformats.org/drawingml/2006/chart">
            <c:chart xmlns:c="http://schemas.openxmlformats.org/drawingml/2006/chart" xmlns:r="http://schemas.openxmlformats.org/officeDocument/2006/relationships" r:id="rId4"/>
          </a:graphicData>
        </a:graphic>
      </p:graphicFrame>
      <p:sp>
        <p:nvSpPr>
          <p:cNvPr id="5" name="Oval 4"/>
          <p:cNvSpPr/>
          <p:nvPr/>
        </p:nvSpPr>
        <p:spPr>
          <a:xfrm>
            <a:off x="2098749" y="2060619"/>
            <a:ext cx="644452" cy="17257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0772" y="3915176"/>
            <a:ext cx="1617386" cy="172742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790163" y="5293217"/>
            <a:ext cx="0" cy="1030310"/>
          </a:xfrm>
          <a:prstGeom prst="straightConnector1">
            <a:avLst/>
          </a:prstGeom>
          <a:ln w="28575">
            <a:solidFill>
              <a:srgbClr val="9FF92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985752" y="5293217"/>
            <a:ext cx="0" cy="1030310"/>
          </a:xfrm>
          <a:prstGeom prst="straightConnector1">
            <a:avLst/>
          </a:prstGeom>
          <a:ln w="28575">
            <a:solidFill>
              <a:srgbClr val="9FF92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56066" y="6323527"/>
            <a:ext cx="1272015" cy="276999"/>
          </a:xfrm>
          <a:prstGeom prst="rect">
            <a:avLst/>
          </a:prstGeom>
          <a:noFill/>
          <a:ln>
            <a:solidFill>
              <a:srgbClr val="FF0000"/>
            </a:solidFill>
          </a:ln>
        </p:spPr>
        <p:txBody>
          <a:bodyPr wrap="none" rtlCol="0">
            <a:spAutoFit/>
          </a:bodyPr>
          <a:lstStyle/>
          <a:p>
            <a:r>
              <a:rPr lang="en-US" sz="1200" dirty="0"/>
              <a:t>High Energy Zone</a:t>
            </a:r>
          </a:p>
        </p:txBody>
      </p:sp>
      <p:sp>
        <p:nvSpPr>
          <p:cNvPr id="14" name="TextBox 13"/>
          <p:cNvSpPr txBox="1"/>
          <p:nvPr/>
        </p:nvSpPr>
        <p:spPr>
          <a:xfrm>
            <a:off x="2465245" y="6311669"/>
            <a:ext cx="1244187" cy="276999"/>
          </a:xfrm>
          <a:prstGeom prst="rect">
            <a:avLst/>
          </a:prstGeom>
          <a:noFill/>
          <a:ln>
            <a:solidFill>
              <a:srgbClr val="FF0000"/>
            </a:solidFill>
          </a:ln>
        </p:spPr>
        <p:txBody>
          <a:bodyPr wrap="none" rtlCol="0">
            <a:spAutoFit/>
          </a:bodyPr>
          <a:lstStyle/>
          <a:p>
            <a:r>
              <a:rPr lang="en-US" sz="1200" dirty="0"/>
              <a:t>Low Energy Zone</a:t>
            </a:r>
          </a:p>
        </p:txBody>
      </p:sp>
      <p:cxnSp>
        <p:nvCxnSpPr>
          <p:cNvPr id="16" name="Straight Arrow Connector 15"/>
          <p:cNvCxnSpPr/>
          <p:nvPr/>
        </p:nvCxnSpPr>
        <p:spPr>
          <a:xfrm>
            <a:off x="2111628" y="1403797"/>
            <a:ext cx="0" cy="953037"/>
          </a:xfrm>
          <a:prstGeom prst="straightConnector1">
            <a:avLst/>
          </a:prstGeom>
          <a:ln w="28575">
            <a:solidFill>
              <a:srgbClr val="9FF927"/>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85223" y="1092596"/>
            <a:ext cx="606705" cy="307777"/>
          </a:xfrm>
          <a:prstGeom prst="rect">
            <a:avLst/>
          </a:prstGeom>
          <a:noFill/>
          <a:ln>
            <a:solidFill>
              <a:srgbClr val="FF0000"/>
            </a:solidFill>
          </a:ln>
        </p:spPr>
        <p:txBody>
          <a:bodyPr wrap="none" rtlCol="0">
            <a:spAutoFit/>
          </a:bodyPr>
          <a:lstStyle/>
          <a:p>
            <a:r>
              <a:rPr lang="en-US" sz="1400" dirty="0"/>
              <a:t>Baffle</a:t>
            </a:r>
          </a:p>
        </p:txBody>
      </p:sp>
    </p:spTree>
    <p:extLst>
      <p:ext uri="{BB962C8B-B14F-4D97-AF65-F5344CB8AC3E}">
        <p14:creationId xmlns:p14="http://schemas.microsoft.com/office/powerpoint/2010/main" val="3727359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480219" y="270901"/>
            <a:ext cx="7769225" cy="795338"/>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050" tIns="46026" rIns="92050" bIns="46026" anchor="ctr">
            <a:normAutofit fontScale="90000"/>
          </a:bodyPr>
          <a:lstStyle/>
          <a:p>
            <a:pPr eaLnBrk="1" hangingPunct="1">
              <a:defRPr/>
            </a:pPr>
            <a:r>
              <a:rPr lang="en-US" sz="3200"/>
              <a:t>Two stage </a:t>
            </a:r>
            <a:r>
              <a:rPr lang="en-US" sz="3100">
                <a:latin typeface="+mn-lt"/>
              </a:rPr>
              <a:t>dilution</a:t>
            </a:r>
            <a:r>
              <a:rPr lang="en-US" sz="3200"/>
              <a:t> is required to properly activate emulsion polymers</a:t>
            </a:r>
            <a:br>
              <a:rPr lang="en-US" sz="3200"/>
            </a:br>
            <a:r>
              <a:rPr lang="en-US" sz="3200"/>
              <a:t> </a:t>
            </a:r>
            <a:r>
              <a:rPr lang="en-US" sz="2200">
                <a:solidFill>
                  <a:srgbClr val="0000FF"/>
                </a:solidFill>
              </a:rPr>
              <a:t>Inverting Surfactant helps to “invert (or break)” stable emulsion state</a:t>
            </a:r>
            <a:endParaRPr lang="en-US" sz="2200">
              <a:solidFill>
                <a:srgbClr val="0000FF"/>
              </a:solidFill>
              <a:effectLst>
                <a:outerShdw blurRad="38100" dist="38100" dir="2700000" algn="tl">
                  <a:srgbClr val="FFFFFF"/>
                </a:outerShdw>
              </a:effectLst>
            </a:endParaRPr>
          </a:p>
        </p:txBody>
      </p:sp>
      <p:sp>
        <p:nvSpPr>
          <p:cNvPr id="15364" name="Rectangle 11"/>
          <p:cNvSpPr>
            <a:spLocks noGrp="1" noChangeArrowheads="1"/>
          </p:cNvSpPr>
          <p:nvPr>
            <p:ph idx="1"/>
          </p:nvPr>
        </p:nvSpPr>
        <p:spPr>
          <a:xfrm>
            <a:off x="4146287" y="2597406"/>
            <a:ext cx="4263571" cy="812799"/>
          </a:xfrm>
        </p:spPr>
        <p:txBody>
          <a:bodyPr>
            <a:normAutofit/>
          </a:bodyPr>
          <a:lstStyle/>
          <a:p>
            <a:pPr marL="0" indent="0" eaLnBrk="1" hangingPunct="1">
              <a:lnSpc>
                <a:spcPct val="90000"/>
              </a:lnSpc>
              <a:buNone/>
            </a:pPr>
            <a:r>
              <a:rPr lang="en-US" sz="1600" b="1">
                <a:solidFill>
                  <a:schemeClr val="bg1">
                    <a:lumMod val="65000"/>
                  </a:schemeClr>
                </a:solidFill>
                <a:latin typeface="Calibri" panose="020F0502020204030204" pitchFamily="34" charset="0"/>
                <a:cs typeface="Calibri" panose="020F0502020204030204" pitchFamily="34" charset="0"/>
              </a:rPr>
              <a:t>   Polymer Gel:  Polymer 40%</a:t>
            </a:r>
          </a:p>
          <a:p>
            <a:pPr marL="0" indent="0" eaLnBrk="1" hangingPunct="1">
              <a:lnSpc>
                <a:spcPct val="90000"/>
              </a:lnSpc>
              <a:buNone/>
            </a:pPr>
            <a:r>
              <a:rPr lang="en-US" sz="1600" b="1">
                <a:solidFill>
                  <a:schemeClr val="bg1">
                    <a:lumMod val="65000"/>
                  </a:schemeClr>
                </a:solidFill>
                <a:latin typeface="Calibri" panose="020F0502020204030204" pitchFamily="34" charset="0"/>
                <a:cs typeface="Calibri" panose="020F0502020204030204" pitchFamily="34" charset="0"/>
              </a:rPr>
              <a:t>	         Water     30% </a:t>
            </a:r>
          </a:p>
          <a:p>
            <a:pPr marL="0" indent="0" eaLnBrk="1" hangingPunct="1">
              <a:lnSpc>
                <a:spcPct val="90000"/>
              </a:lnSpc>
            </a:pPr>
            <a:endParaRPr lang="en-US" sz="1800" b="1">
              <a:latin typeface="Calibri" panose="020F0502020204030204" pitchFamily="34" charset="0"/>
              <a:cs typeface="Calibri" panose="020F0502020204030204" pitchFamily="34" charset="0"/>
            </a:endParaRPr>
          </a:p>
          <a:p>
            <a:pPr marL="0" indent="0" eaLnBrk="1" hangingPunct="1">
              <a:lnSpc>
                <a:spcPct val="90000"/>
              </a:lnSpc>
              <a:buNone/>
            </a:pPr>
            <a:endParaRPr lang="en-US" sz="1800">
              <a:latin typeface="Calibri" panose="020F0502020204030204" pitchFamily="34" charset="0"/>
              <a:cs typeface="Calibri" panose="020F0502020204030204" pitchFamily="34" charset="0"/>
            </a:endParaRPr>
          </a:p>
        </p:txBody>
      </p:sp>
      <p:sp>
        <p:nvSpPr>
          <p:cNvPr id="15363" name="Rectangle 3"/>
          <p:cNvSpPr>
            <a:spLocks noChangeArrowheads="1"/>
          </p:cNvSpPr>
          <p:nvPr/>
        </p:nvSpPr>
        <p:spPr bwMode="auto">
          <a:xfrm>
            <a:off x="564887" y="1696803"/>
            <a:ext cx="3125787" cy="3371850"/>
          </a:xfrm>
          <a:prstGeom prst="rect">
            <a:avLst/>
          </a:prstGeom>
          <a:solidFill>
            <a:srgbClr val="FFCC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5" name="Text Box 15"/>
          <p:cNvSpPr txBox="1">
            <a:spLocks noChangeArrowheads="1"/>
          </p:cNvSpPr>
          <p:nvPr/>
        </p:nvSpPr>
        <p:spPr bwMode="auto">
          <a:xfrm>
            <a:off x="3801404" y="2213375"/>
            <a:ext cx="3016249"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600" b="1">
                <a:solidFill>
                  <a:schemeClr val="bg1">
                    <a:lumMod val="65000"/>
                  </a:schemeClr>
                </a:solidFill>
                <a:latin typeface="Calibri" panose="020F0502020204030204" pitchFamily="34" charset="0"/>
                <a:cs typeface="Calibri" panose="020F0502020204030204" pitchFamily="34" charset="0"/>
              </a:rPr>
              <a:t>Hydrocarbon Oil:  30%</a:t>
            </a:r>
            <a:endParaRPr lang="en-US" sz="1600">
              <a:solidFill>
                <a:schemeClr val="bg1">
                  <a:lumMod val="65000"/>
                </a:schemeClr>
              </a:solidFill>
              <a:latin typeface="Calibri" panose="020F0502020204030204" pitchFamily="34" charset="0"/>
              <a:cs typeface="Calibri" panose="020F0502020204030204" pitchFamily="34" charset="0"/>
            </a:endParaRPr>
          </a:p>
        </p:txBody>
      </p:sp>
      <p:grpSp>
        <p:nvGrpSpPr>
          <p:cNvPr id="2" name="Group 22"/>
          <p:cNvGrpSpPr>
            <a:grpSpLocks/>
          </p:cNvGrpSpPr>
          <p:nvPr/>
        </p:nvGrpSpPr>
        <p:grpSpPr bwMode="auto">
          <a:xfrm>
            <a:off x="593128" y="1896828"/>
            <a:ext cx="2935288" cy="2971800"/>
            <a:chOff x="576" y="1680"/>
            <a:chExt cx="1849" cy="1872"/>
          </a:xfrm>
        </p:grpSpPr>
        <p:sp>
          <p:nvSpPr>
            <p:cNvPr id="15370" name="Oval 4"/>
            <p:cNvSpPr>
              <a:spLocks noChangeArrowheads="1"/>
            </p:cNvSpPr>
            <p:nvPr/>
          </p:nvSpPr>
          <p:spPr bwMode="auto">
            <a:xfrm>
              <a:off x="1967" y="1680"/>
              <a:ext cx="386" cy="385"/>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1" name="Oval 5"/>
            <p:cNvSpPr>
              <a:spLocks noChangeArrowheads="1"/>
            </p:cNvSpPr>
            <p:nvPr/>
          </p:nvSpPr>
          <p:spPr bwMode="auto">
            <a:xfrm>
              <a:off x="1007" y="2112"/>
              <a:ext cx="626" cy="623"/>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pPr algn="ctr"/>
              <a:endParaRPr lang="en-US" sz="2900">
                <a:solidFill>
                  <a:srgbClr val="00FFFF"/>
                </a:solidFill>
                <a:latin typeface="Times New Roman" pitchFamily="18" charset="0"/>
              </a:endParaRPr>
            </a:p>
          </p:txBody>
        </p:sp>
        <p:sp>
          <p:nvSpPr>
            <p:cNvPr id="15372" name="Oval 6"/>
            <p:cNvSpPr>
              <a:spLocks noChangeArrowheads="1"/>
            </p:cNvSpPr>
            <p:nvPr/>
          </p:nvSpPr>
          <p:spPr bwMode="auto">
            <a:xfrm>
              <a:off x="1440" y="1728"/>
              <a:ext cx="193" cy="192"/>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3" name="Oval 7"/>
            <p:cNvSpPr>
              <a:spLocks noChangeArrowheads="1"/>
            </p:cNvSpPr>
            <p:nvPr/>
          </p:nvSpPr>
          <p:spPr bwMode="auto">
            <a:xfrm>
              <a:off x="2089" y="2423"/>
              <a:ext cx="336" cy="337"/>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4" name="Oval 8"/>
            <p:cNvSpPr>
              <a:spLocks noChangeArrowheads="1"/>
            </p:cNvSpPr>
            <p:nvPr/>
          </p:nvSpPr>
          <p:spPr bwMode="auto">
            <a:xfrm>
              <a:off x="1488" y="2688"/>
              <a:ext cx="288" cy="288"/>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5" name="Oval 9"/>
            <p:cNvSpPr>
              <a:spLocks noChangeArrowheads="1"/>
            </p:cNvSpPr>
            <p:nvPr/>
          </p:nvSpPr>
          <p:spPr bwMode="auto">
            <a:xfrm>
              <a:off x="720" y="2976"/>
              <a:ext cx="480" cy="480"/>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6" name="Oval 10"/>
            <p:cNvSpPr>
              <a:spLocks noChangeArrowheads="1"/>
            </p:cNvSpPr>
            <p:nvPr/>
          </p:nvSpPr>
          <p:spPr bwMode="auto">
            <a:xfrm>
              <a:off x="576" y="2352"/>
              <a:ext cx="288" cy="288"/>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7" name="Oval 12"/>
            <p:cNvSpPr>
              <a:spLocks noChangeArrowheads="1"/>
            </p:cNvSpPr>
            <p:nvPr/>
          </p:nvSpPr>
          <p:spPr bwMode="auto">
            <a:xfrm>
              <a:off x="1680" y="2112"/>
              <a:ext cx="336" cy="336"/>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8" name="Oval 13"/>
            <p:cNvSpPr>
              <a:spLocks noChangeArrowheads="1"/>
            </p:cNvSpPr>
            <p:nvPr/>
          </p:nvSpPr>
          <p:spPr bwMode="auto">
            <a:xfrm>
              <a:off x="1727" y="2976"/>
              <a:ext cx="577" cy="576"/>
            </a:xfrm>
            <a:prstGeom prst="ellipse">
              <a:avLst/>
            </a:prstGeom>
            <a:solidFill>
              <a:srgbClr val="008000"/>
            </a:solidFill>
            <a:ln w="12700">
              <a:solidFill>
                <a:srgbClr val="00800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9" name="Oval 14"/>
            <p:cNvSpPr>
              <a:spLocks noChangeArrowheads="1"/>
            </p:cNvSpPr>
            <p:nvPr/>
          </p:nvSpPr>
          <p:spPr bwMode="auto">
            <a:xfrm>
              <a:off x="720" y="1728"/>
              <a:ext cx="433" cy="432"/>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Text Box 18"/>
            <p:cNvSpPr txBox="1">
              <a:spLocks noChangeArrowheads="1"/>
            </p:cNvSpPr>
            <p:nvPr/>
          </p:nvSpPr>
          <p:spPr bwMode="auto">
            <a:xfrm>
              <a:off x="1204" y="2256"/>
              <a:ext cx="220" cy="275"/>
            </a:xfrm>
            <a:prstGeom prst="rect">
              <a:avLst/>
            </a:prstGeom>
            <a:solidFill>
              <a:srgbClr val="008000"/>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2300" b="1" i="1">
                  <a:solidFill>
                    <a:schemeClr val="bg1"/>
                  </a:solidFill>
                </a:rPr>
                <a:t>d</a:t>
              </a:r>
            </a:p>
          </p:txBody>
        </p:sp>
        <p:sp>
          <p:nvSpPr>
            <p:cNvPr id="15381" name="Line 19"/>
            <p:cNvSpPr>
              <a:spLocks noChangeShapeType="1"/>
            </p:cNvSpPr>
            <p:nvPr/>
          </p:nvSpPr>
          <p:spPr bwMode="auto">
            <a:xfrm>
              <a:off x="1376" y="2412"/>
              <a:ext cx="274" cy="0"/>
            </a:xfrm>
            <a:prstGeom prst="line">
              <a:avLst/>
            </a:prstGeom>
            <a:ln>
              <a:solidFill>
                <a:srgbClr val="FFFFFF"/>
              </a:solidFill>
              <a:headEnd type="none" w="sm" len="sm"/>
              <a:tailEnd type="triangle" w="sm" len="sm"/>
            </a:ln>
          </p:spPr>
          <p:style>
            <a:lnRef idx="2">
              <a:schemeClr val="accent4"/>
            </a:lnRef>
            <a:fillRef idx="0">
              <a:schemeClr val="accent4"/>
            </a:fillRef>
            <a:effectRef idx="1">
              <a:schemeClr val="accent4"/>
            </a:effectRef>
            <a:fontRef idx="minor">
              <a:schemeClr val="tx1"/>
            </a:fontRef>
          </p:style>
          <p:txBody>
            <a:bodyPr wrap="none" anchor="ctr"/>
            <a:lstStyle/>
            <a:p>
              <a:endParaRPr lang="en-US">
                <a:ln>
                  <a:solidFill>
                    <a:srgbClr val="F7F9EB"/>
                  </a:solidFill>
                </a:ln>
              </a:endParaRPr>
            </a:p>
          </p:txBody>
        </p:sp>
        <p:sp>
          <p:nvSpPr>
            <p:cNvPr id="15382" name="Line 20"/>
            <p:cNvSpPr>
              <a:spLocks noChangeShapeType="1"/>
            </p:cNvSpPr>
            <p:nvPr/>
          </p:nvSpPr>
          <p:spPr bwMode="auto">
            <a:xfrm flipH="1">
              <a:off x="996" y="2412"/>
              <a:ext cx="227" cy="0"/>
            </a:xfrm>
            <a:prstGeom prst="line">
              <a:avLst/>
            </a:prstGeom>
            <a:ln>
              <a:solidFill>
                <a:srgbClr val="FFFFFF"/>
              </a:solidFill>
              <a:headEnd type="none" w="sm" len="sm"/>
              <a:tailEnd type="triangle" w="sm" len="sm"/>
            </a:ln>
          </p:spPr>
          <p:style>
            <a:lnRef idx="2">
              <a:schemeClr val="accent4"/>
            </a:lnRef>
            <a:fillRef idx="0">
              <a:schemeClr val="accent4"/>
            </a:fillRef>
            <a:effectRef idx="1">
              <a:schemeClr val="accent4"/>
            </a:effectRef>
            <a:fontRef idx="minor">
              <a:schemeClr val="tx1"/>
            </a:fontRef>
          </p:style>
          <p:txBody>
            <a:bodyPr wrap="none" anchor="ctr"/>
            <a:lstStyle/>
            <a:p>
              <a:endParaRPr lang="en-US"/>
            </a:p>
          </p:txBody>
        </p:sp>
      </p:grpSp>
      <p:sp>
        <p:nvSpPr>
          <p:cNvPr id="15367" name="Text Box 21"/>
          <p:cNvSpPr txBox="1">
            <a:spLocks noChangeArrowheads="1"/>
          </p:cNvSpPr>
          <p:nvPr/>
        </p:nvSpPr>
        <p:spPr bwMode="auto">
          <a:xfrm>
            <a:off x="1141780" y="5197004"/>
            <a:ext cx="1599833" cy="394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2000" i="1">
                <a:latin typeface="Calibri" panose="020F0502020204030204" pitchFamily="34" charset="0"/>
                <a:cs typeface="Calibri" panose="020F0502020204030204" pitchFamily="34" charset="0"/>
              </a:rPr>
              <a:t>d</a:t>
            </a:r>
            <a:r>
              <a:rPr lang="en-US" sz="2000">
                <a:latin typeface="Calibri" panose="020F0502020204030204" pitchFamily="34" charset="0"/>
                <a:cs typeface="Calibri" panose="020F0502020204030204" pitchFamily="34" charset="0"/>
              </a:rPr>
              <a:t> = 0.1 - 2 µm</a:t>
            </a:r>
          </a:p>
        </p:txBody>
      </p:sp>
      <p:sp>
        <p:nvSpPr>
          <p:cNvPr id="15368" name="Line 16"/>
          <p:cNvSpPr>
            <a:spLocks noChangeShapeType="1"/>
          </p:cNvSpPr>
          <p:nvPr/>
        </p:nvSpPr>
        <p:spPr bwMode="auto">
          <a:xfrm flipH="1">
            <a:off x="3276599" y="3797301"/>
            <a:ext cx="697569" cy="0"/>
          </a:xfrm>
          <a:prstGeom prst="line">
            <a:avLst/>
          </a:prstGeom>
          <a:noFill/>
          <a:ln w="254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Line 17"/>
          <p:cNvSpPr>
            <a:spLocks noChangeShapeType="1"/>
          </p:cNvSpPr>
          <p:nvPr/>
        </p:nvSpPr>
        <p:spPr bwMode="auto">
          <a:xfrm flipH="1" flipV="1">
            <a:off x="3528416" y="2382640"/>
            <a:ext cx="814387" cy="0"/>
          </a:xfrm>
          <a:prstGeom prst="line">
            <a:avLst/>
          </a:prstGeom>
          <a:noFill/>
          <a:ln w="254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Slide Number Placeholder 2"/>
          <p:cNvSpPr>
            <a:spLocks noGrp="1"/>
          </p:cNvSpPr>
          <p:nvPr>
            <p:ph type="sldNum" sz="quarter" idx="4294967295"/>
          </p:nvPr>
        </p:nvSpPr>
        <p:spPr>
          <a:xfrm>
            <a:off x="7952762" y="6356350"/>
            <a:ext cx="7340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F33324-0654-7544-BA62-FF5C04015A52}" type="slidenum">
              <a:rPr lang="en-US" smtClean="0"/>
              <a:pPr/>
              <a:t>19</a:t>
            </a:fld>
            <a:endParaRPr lang="en-US"/>
          </a:p>
        </p:txBody>
      </p:sp>
      <p:sp>
        <p:nvSpPr>
          <p:cNvPr id="27" name="Line 16"/>
          <p:cNvSpPr>
            <a:spLocks noChangeShapeType="1"/>
          </p:cNvSpPr>
          <p:nvPr/>
        </p:nvSpPr>
        <p:spPr bwMode="auto">
          <a:xfrm flipH="1">
            <a:off x="3336329" y="2848432"/>
            <a:ext cx="966788" cy="533400"/>
          </a:xfrm>
          <a:prstGeom prst="line">
            <a:avLst/>
          </a:prstGeom>
          <a:noFill/>
          <a:ln w="254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Box 27"/>
          <p:cNvSpPr txBox="1"/>
          <p:nvPr/>
        </p:nvSpPr>
        <p:spPr>
          <a:xfrm>
            <a:off x="4038600" y="3611329"/>
            <a:ext cx="5105400" cy="2308324"/>
          </a:xfrm>
          <a:prstGeom prst="rect">
            <a:avLst/>
          </a:prstGeom>
          <a:noFill/>
        </p:spPr>
        <p:txBody>
          <a:bodyPr wrap="square" rtlCol="0">
            <a:spAutoFit/>
          </a:bodyPr>
          <a:lstStyle/>
          <a:p>
            <a:r>
              <a:rPr lang="en-US">
                <a:solidFill>
                  <a:srgbClr val="FF0000"/>
                </a:solidFill>
                <a:latin typeface="Calibri" panose="020F0502020204030204" pitchFamily="34" charset="0"/>
                <a:cs typeface="Calibri" panose="020F0502020204030204" pitchFamily="34" charset="0"/>
              </a:rPr>
              <a:t>Inverting (breaker) surfactant</a:t>
            </a:r>
            <a:endParaRPr lang="en-US" b="1">
              <a:solidFill>
                <a:srgbClr val="FF0000"/>
              </a:solidFill>
              <a:latin typeface="Calibri" panose="020F0502020204030204" pitchFamily="34" charset="0"/>
              <a:cs typeface="Calibri" panose="020F0502020204030204" pitchFamily="34" charset="0"/>
            </a:endParaRPr>
          </a:p>
          <a:p>
            <a:r>
              <a:rPr lang="en-US">
                <a:solidFill>
                  <a:srgbClr val="0000FF"/>
                </a:solidFill>
                <a:latin typeface="Calibri" panose="020F0502020204030204" pitchFamily="34" charset="0"/>
                <a:cs typeface="Calibri" panose="020F0502020204030204" pitchFamily="34" charset="0"/>
              </a:rPr>
              <a:t>   To enable inverting surfactant to work best,  </a:t>
            </a:r>
          </a:p>
          <a:p>
            <a:r>
              <a:rPr lang="en-US">
                <a:solidFill>
                  <a:srgbClr val="0000FF"/>
                </a:solidFill>
                <a:latin typeface="Calibri" panose="020F0502020204030204" pitchFamily="34" charset="0"/>
                <a:cs typeface="Calibri" panose="020F0502020204030204" pitchFamily="34" charset="0"/>
              </a:rPr>
              <a:t>   first make polymer solution at high concentration</a:t>
            </a:r>
            <a:r>
              <a:rPr lang="en-US">
                <a:solidFill>
                  <a:srgbClr val="FF0000"/>
                </a:solidFill>
                <a:latin typeface="Calibri" panose="020F0502020204030204" pitchFamily="34" charset="0"/>
                <a:cs typeface="Calibri" panose="020F0502020204030204" pitchFamily="34" charset="0"/>
              </a:rPr>
              <a:t>*</a:t>
            </a:r>
          </a:p>
          <a:p>
            <a:endParaRPr lang="en-US">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0000FF"/>
                </a:solidFill>
                <a:latin typeface="Calibri" panose="020F0502020204030204" pitchFamily="34" charset="0"/>
                <a:cs typeface="Calibri" panose="020F0502020204030204" pitchFamily="34" charset="0"/>
              </a:rPr>
              <a:t>   First,  1.0% - 1.25% </a:t>
            </a:r>
            <a:r>
              <a:rPr lang="en-US" u="sng">
                <a:solidFill>
                  <a:srgbClr val="0000FF"/>
                </a:solidFill>
                <a:latin typeface="Calibri" panose="020F0502020204030204" pitchFamily="34" charset="0"/>
                <a:cs typeface="Calibri" panose="020F0502020204030204" pitchFamily="34" charset="0"/>
              </a:rPr>
              <a:t>primary</a:t>
            </a:r>
            <a:r>
              <a:rPr lang="en-US">
                <a:solidFill>
                  <a:srgbClr val="0000FF"/>
                </a:solidFill>
                <a:latin typeface="Calibri" panose="020F0502020204030204" pitchFamily="34" charset="0"/>
                <a:cs typeface="Calibri" panose="020F0502020204030204" pitchFamily="34" charset="0"/>
              </a:rPr>
              <a:t> mixing/dilution</a:t>
            </a:r>
          </a:p>
          <a:p>
            <a:endParaRPr lang="en-US">
              <a:solidFill>
                <a:srgbClr val="0000FF"/>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0000FF"/>
                </a:solidFill>
                <a:latin typeface="Calibri" panose="020F0502020204030204" pitchFamily="34" charset="0"/>
                <a:cs typeface="Calibri" panose="020F0502020204030204" pitchFamily="34" charset="0"/>
              </a:rPr>
              <a:t>   Then, 0.25% - 0.5% </a:t>
            </a:r>
            <a:r>
              <a:rPr lang="en-US" u="sng">
                <a:solidFill>
                  <a:srgbClr val="0000FF"/>
                </a:solidFill>
                <a:latin typeface="Calibri" panose="020F0502020204030204" pitchFamily="34" charset="0"/>
                <a:cs typeface="Calibri" panose="020F0502020204030204" pitchFamily="34" charset="0"/>
              </a:rPr>
              <a:t>secondary</a:t>
            </a:r>
            <a:r>
              <a:rPr lang="en-US">
                <a:solidFill>
                  <a:srgbClr val="0000FF"/>
                </a:solidFill>
                <a:latin typeface="Calibri" panose="020F0502020204030204" pitchFamily="34" charset="0"/>
                <a:cs typeface="Calibri" panose="020F0502020204030204" pitchFamily="34" charset="0"/>
              </a:rPr>
              <a:t> mixing/dilution</a:t>
            </a:r>
          </a:p>
          <a:p>
            <a:r>
              <a:rPr lang="en-US">
                <a:latin typeface="Calibri" panose="020F0502020204030204" pitchFamily="34" charset="0"/>
                <a:cs typeface="Calibri" panose="020F0502020204030204" pitchFamily="34" charset="0"/>
              </a:rPr>
              <a:t>  </a:t>
            </a:r>
          </a:p>
        </p:txBody>
      </p:sp>
      <p:sp>
        <p:nvSpPr>
          <p:cNvPr id="29" name="TextBox 28"/>
          <p:cNvSpPr txBox="1"/>
          <p:nvPr/>
        </p:nvSpPr>
        <p:spPr>
          <a:xfrm>
            <a:off x="1774228" y="5926860"/>
            <a:ext cx="8001000" cy="307777"/>
          </a:xfrm>
          <a:prstGeom prst="rect">
            <a:avLst/>
          </a:prstGeom>
          <a:noFill/>
        </p:spPr>
        <p:txBody>
          <a:bodyPr wrap="square" rtlCol="0">
            <a:spAutoFit/>
          </a:bodyPr>
          <a:lstStyle/>
          <a:p>
            <a:r>
              <a:rPr lang="en-US" sz="1400" b="1">
                <a:solidFill>
                  <a:srgbClr val="FF0000"/>
                </a:solidFill>
                <a:latin typeface="Calibri" panose="020F0502020204030204" pitchFamily="34" charset="0"/>
                <a:cs typeface="Calibri" panose="020F0502020204030204" pitchFamily="34" charset="0"/>
              </a:rPr>
              <a:t>*</a:t>
            </a:r>
            <a:r>
              <a:rPr lang="en-US" sz="1400" u="sng">
                <a:latin typeface="Calibri" panose="020F0502020204030204" pitchFamily="34" charset="0"/>
                <a:cs typeface="Calibri" panose="020F0502020204030204" pitchFamily="34" charset="0"/>
              </a:rPr>
              <a:t> AWWA Standard for Polyacrylamide (ANSI-AWWA B453-06), 11, 2006</a:t>
            </a:r>
          </a:p>
        </p:txBody>
      </p:sp>
    </p:spTree>
    <p:extLst>
      <p:ext uri="{BB962C8B-B14F-4D97-AF65-F5344CB8AC3E}">
        <p14:creationId xmlns:p14="http://schemas.microsoft.com/office/powerpoint/2010/main" val="80268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87313"/>
            <a:ext cx="8559800" cy="869950"/>
          </a:xfrm>
        </p:spPr>
        <p:txBody>
          <a:bodyPr>
            <a:noAutofit/>
          </a:bodyPr>
          <a:lstStyle/>
          <a:p>
            <a:pPr>
              <a:defRPr/>
            </a:pPr>
            <a:r>
              <a:rPr lang="en-US" sz="2600" dirty="0">
                <a:latin typeface="+mn-lt"/>
                <a:ea typeface="+mj-ea"/>
              </a:rPr>
              <a:t>UGSI Solutions, Inc. is one of the fastest growing and innovative companies in the water industry</a:t>
            </a:r>
          </a:p>
        </p:txBody>
      </p:sp>
      <p:cxnSp>
        <p:nvCxnSpPr>
          <p:cNvPr id="12" name="Straight Connector 11"/>
          <p:cNvCxnSpPr/>
          <p:nvPr/>
        </p:nvCxnSpPr>
        <p:spPr bwMode="auto">
          <a:xfrm>
            <a:off x="1254125" y="2103438"/>
            <a:ext cx="5919032"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0246" name="Picture 3" descr="C:\Users\aseidel\Documents\Underground Solutions\ChemFeed\Marketing\Product Photos\DD4 Front and Side View.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8902" y="3663950"/>
            <a:ext cx="1929224" cy="25288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24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t="-505"/>
          <a:stretch>
            <a:fillRect/>
          </a:stretch>
        </p:blipFill>
        <p:spPr bwMode="auto">
          <a:xfrm>
            <a:off x="6276380" y="3670300"/>
            <a:ext cx="1905000" cy="2530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248" name="Slide Number Placeholder 2"/>
          <p:cNvSpPr>
            <a:spLocks noGrp="1"/>
          </p:cNvSpPr>
          <p:nvPr>
            <p:ph type="sldNum" sz="quarter" idx="4294967295"/>
          </p:nvPr>
        </p:nvSpPr>
        <p:spPr bwMode="auto">
          <a:xfrm>
            <a:off x="5899361" y="6430046"/>
            <a:ext cx="3160899"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F33324-0654-7544-BA62-FF5C04015A52}" type="slidenum">
              <a:rPr lang="en-US" smtClean="0"/>
              <a:pPr algn="r"/>
              <a:t>2</a:t>
            </a:fld>
            <a:endParaRPr lang="en-US" sz="1200" i="0" dirty="0">
              <a:solidFill>
                <a:srgbClr val="898989"/>
              </a:solidFill>
            </a:endParaRPr>
          </a:p>
        </p:txBody>
      </p:sp>
      <p:sp>
        <p:nvSpPr>
          <p:cNvPr id="10250" name="TextBox 53"/>
          <p:cNvSpPr txBox="1">
            <a:spLocks noChangeArrowheads="1"/>
          </p:cNvSpPr>
          <p:nvPr/>
        </p:nvSpPr>
        <p:spPr bwMode="auto">
          <a:xfrm>
            <a:off x="2983960" y="3065806"/>
            <a:ext cx="2660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200" dirty="0">
                <a:latin typeface="Arial" charset="0"/>
              </a:rPr>
              <a:t>Polyblend</a:t>
            </a:r>
            <a:r>
              <a:rPr lang="en-US" sz="1200" baseline="30000" dirty="0">
                <a:latin typeface="Arial" charset="0"/>
              </a:rPr>
              <a:t>®</a:t>
            </a:r>
            <a:r>
              <a:rPr lang="en-US" sz="1200" dirty="0">
                <a:latin typeface="Arial" charset="0"/>
              </a:rPr>
              <a:t> Fluid Dynamics</a:t>
            </a:r>
            <a:r>
              <a:rPr lang="en-US" sz="800" baseline="30000" dirty="0">
                <a:latin typeface="Arial" charset="0"/>
              </a:rPr>
              <a:t>TM</a:t>
            </a:r>
            <a:r>
              <a:rPr lang="en-US" sz="800" dirty="0">
                <a:latin typeface="Arial" charset="0"/>
              </a:rPr>
              <a:t> </a:t>
            </a:r>
            <a:r>
              <a:rPr lang="en-US" sz="1200" dirty="0">
                <a:latin typeface="Arial" charset="0"/>
              </a:rPr>
              <a:t>Encore</a:t>
            </a:r>
            <a:r>
              <a:rPr lang="en-US" sz="1200" baseline="30000" dirty="0">
                <a:latin typeface="Arial" charset="0"/>
              </a:rPr>
              <a:t>®</a:t>
            </a:r>
            <a:r>
              <a:rPr lang="en-US" sz="1200" dirty="0">
                <a:latin typeface="Arial" charset="0"/>
              </a:rPr>
              <a:t> Wallace &amp; Tiernan</a:t>
            </a:r>
            <a:r>
              <a:rPr lang="en-US" sz="1200" baseline="30000" dirty="0">
                <a:latin typeface="Arial" charset="0"/>
              </a:rPr>
              <a:t>® </a:t>
            </a:r>
          </a:p>
        </p:txBody>
      </p:sp>
      <p:sp>
        <p:nvSpPr>
          <p:cNvPr id="10251" name="TextBox 53"/>
          <p:cNvSpPr txBox="1">
            <a:spLocks noChangeArrowheads="1"/>
          </p:cNvSpPr>
          <p:nvPr/>
        </p:nvSpPr>
        <p:spPr bwMode="auto">
          <a:xfrm>
            <a:off x="6214450" y="3060954"/>
            <a:ext cx="20843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dirty="0">
                <a:latin typeface="Arial" charset="0"/>
              </a:rPr>
              <a:t>Microclor</a:t>
            </a:r>
            <a:r>
              <a:rPr lang="en-US" sz="1200" baseline="30000" dirty="0">
                <a:latin typeface="Arial" charset="0"/>
              </a:rPr>
              <a:t>®</a:t>
            </a:r>
            <a:r>
              <a:rPr lang="en-US" sz="1200" dirty="0">
                <a:latin typeface="Arial" charset="0"/>
              </a:rPr>
              <a:t> Monoclor</a:t>
            </a:r>
            <a:r>
              <a:rPr lang="en-US" sz="1200" baseline="30000" dirty="0">
                <a:latin typeface="Arial" charset="0"/>
              </a:rPr>
              <a:t>®</a:t>
            </a:r>
            <a:r>
              <a:rPr lang="en-US" sz="1200" dirty="0">
                <a:latin typeface="Arial" charset="0"/>
              </a:rPr>
              <a:t> RCS   PAX TRS™ ChemLocker</a:t>
            </a:r>
            <a:r>
              <a:rPr lang="en-US" sz="1200" baseline="30000" dirty="0">
                <a:latin typeface="Arial" charset="0"/>
              </a:rPr>
              <a:t>TM</a:t>
            </a:r>
          </a:p>
        </p:txBody>
      </p:sp>
      <p:cxnSp>
        <p:nvCxnSpPr>
          <p:cNvPr id="42" name="Straight Connector 41"/>
          <p:cNvCxnSpPr/>
          <p:nvPr/>
        </p:nvCxnSpPr>
        <p:spPr bwMode="auto">
          <a:xfrm>
            <a:off x="7173157" y="2116138"/>
            <a:ext cx="0" cy="409575"/>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bwMode="auto">
          <a:xfrm>
            <a:off x="4313978" y="2103438"/>
            <a:ext cx="0" cy="409575"/>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a:off x="1246188" y="2103438"/>
            <a:ext cx="0" cy="409575"/>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261939" y="2520950"/>
            <a:ext cx="2057400" cy="1041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0261" name="TextBox 53"/>
          <p:cNvSpPr txBox="1">
            <a:spLocks noChangeArrowheads="1"/>
          </p:cNvSpPr>
          <p:nvPr/>
        </p:nvSpPr>
        <p:spPr bwMode="auto">
          <a:xfrm>
            <a:off x="607675" y="3062540"/>
            <a:ext cx="13412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200" dirty="0">
                <a:latin typeface="Arial" charset="0"/>
              </a:rPr>
              <a:t>PAX Tank Mixers</a:t>
            </a:r>
          </a:p>
          <a:p>
            <a:pPr algn="ctr"/>
            <a:r>
              <a:rPr lang="en-US" sz="1200" dirty="0">
                <a:latin typeface="Arial" charset="0"/>
              </a:rPr>
              <a:t> Tank Shark</a:t>
            </a:r>
            <a:r>
              <a:rPr lang="en-US" sz="1200" baseline="30000" dirty="0">
                <a:latin typeface="Arial" charset="0"/>
              </a:rPr>
              <a:t>®</a:t>
            </a:r>
            <a:endParaRPr lang="en-US" sz="1200" dirty="0">
              <a:latin typeface="Arial" charset="0"/>
            </a:endParaRPr>
          </a:p>
        </p:txBody>
      </p:sp>
      <p:pic>
        <p:nvPicPr>
          <p:cNvPr id="10262" name="Picture 2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0526" y="3659188"/>
            <a:ext cx="1833563" cy="25336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5" name="Rectangle 24"/>
          <p:cNvSpPr/>
          <p:nvPr/>
        </p:nvSpPr>
        <p:spPr>
          <a:xfrm>
            <a:off x="6174937" y="2520950"/>
            <a:ext cx="2057400" cy="1041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26" name="Rectangle 25"/>
          <p:cNvSpPr/>
          <p:nvPr/>
        </p:nvSpPr>
        <p:spPr>
          <a:xfrm>
            <a:off x="3295438" y="2520950"/>
            <a:ext cx="2057400" cy="1041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pic>
        <p:nvPicPr>
          <p:cNvPr id="5" name="Picture 4">
            <a:extLst>
              <a:ext uri="{FF2B5EF4-FFF2-40B4-BE49-F238E27FC236}">
                <a16:creationId xmlns:a16="http://schemas.microsoft.com/office/drawing/2014/main" xmlns="" id="{2E608EEB-9A27-7245-AA9C-1B3C8B9898EC}"/>
              </a:ext>
            </a:extLst>
          </p:cNvPr>
          <p:cNvPicPr>
            <a:picLocks noChangeAspect="1"/>
          </p:cNvPicPr>
          <p:nvPr/>
        </p:nvPicPr>
        <p:blipFill>
          <a:blip r:embed="rId6"/>
          <a:stretch>
            <a:fillRect/>
          </a:stretch>
        </p:blipFill>
        <p:spPr>
          <a:xfrm>
            <a:off x="284123" y="2581518"/>
            <a:ext cx="1996386" cy="344582"/>
          </a:xfrm>
          <a:prstGeom prst="rect">
            <a:avLst/>
          </a:prstGeom>
        </p:spPr>
      </p:pic>
      <p:pic>
        <p:nvPicPr>
          <p:cNvPr id="7" name="Picture 6">
            <a:extLst>
              <a:ext uri="{FF2B5EF4-FFF2-40B4-BE49-F238E27FC236}">
                <a16:creationId xmlns:a16="http://schemas.microsoft.com/office/drawing/2014/main" xmlns="" id="{7A3147F8-8A79-EC45-9721-8662683E6604}"/>
              </a:ext>
            </a:extLst>
          </p:cNvPr>
          <p:cNvPicPr>
            <a:picLocks noChangeAspect="1"/>
          </p:cNvPicPr>
          <p:nvPr/>
        </p:nvPicPr>
        <p:blipFill>
          <a:blip r:embed="rId7"/>
          <a:stretch>
            <a:fillRect/>
          </a:stretch>
        </p:blipFill>
        <p:spPr>
          <a:xfrm>
            <a:off x="2098573" y="1115423"/>
            <a:ext cx="4356017" cy="802081"/>
          </a:xfrm>
          <a:prstGeom prst="rect">
            <a:avLst/>
          </a:prstGeom>
        </p:spPr>
      </p:pic>
      <p:pic>
        <p:nvPicPr>
          <p:cNvPr id="9" name="Picture 8">
            <a:extLst>
              <a:ext uri="{FF2B5EF4-FFF2-40B4-BE49-F238E27FC236}">
                <a16:creationId xmlns:a16="http://schemas.microsoft.com/office/drawing/2014/main" xmlns="" id="{814D45F0-3A00-6A40-A7D9-082F8F08D0C2}"/>
              </a:ext>
            </a:extLst>
          </p:cNvPr>
          <p:cNvPicPr>
            <a:picLocks noChangeAspect="1"/>
          </p:cNvPicPr>
          <p:nvPr/>
        </p:nvPicPr>
        <p:blipFill>
          <a:blip r:embed="rId8"/>
          <a:stretch>
            <a:fillRect/>
          </a:stretch>
        </p:blipFill>
        <p:spPr>
          <a:xfrm>
            <a:off x="3301549" y="2575023"/>
            <a:ext cx="1848023" cy="35682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415" y="2638012"/>
            <a:ext cx="2006443" cy="275124"/>
          </a:xfrm>
          <a:prstGeom prst="rect">
            <a:avLst/>
          </a:prstGeom>
        </p:spPr>
      </p:pic>
    </p:spTree>
    <p:extLst>
      <p:ext uri="{BB962C8B-B14F-4D97-AF65-F5344CB8AC3E}">
        <p14:creationId xmlns:p14="http://schemas.microsoft.com/office/powerpoint/2010/main" val="79707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641" y="1081270"/>
            <a:ext cx="6155942" cy="476675"/>
          </a:xfrm>
          <a:solidFill>
            <a:schemeClr val="bg1"/>
          </a:solidFill>
        </p:spPr>
        <p:txBody>
          <a:bodyPr>
            <a:normAutofit/>
          </a:bodyPr>
          <a:lstStyle/>
          <a:p>
            <a:pPr algn="ctr"/>
            <a:r>
              <a:rPr lang="en-US" sz="2100" b="1" dirty="0"/>
              <a:t>Two-Step Dilution: Expediting Polymer Activation</a:t>
            </a:r>
          </a:p>
        </p:txBody>
      </p:sp>
      <p:sp>
        <p:nvSpPr>
          <p:cNvPr id="9" name="Rectangle 8"/>
          <p:cNvSpPr/>
          <p:nvPr/>
        </p:nvSpPr>
        <p:spPr>
          <a:xfrm>
            <a:off x="3037818" y="2571531"/>
            <a:ext cx="987315" cy="537998"/>
          </a:xfrm>
          <a:prstGeom prst="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sp>
        <p:nvSpPr>
          <p:cNvPr id="10" name="Rectangle 9"/>
          <p:cNvSpPr/>
          <p:nvPr/>
        </p:nvSpPr>
        <p:spPr>
          <a:xfrm>
            <a:off x="5086350" y="2730000"/>
            <a:ext cx="869075" cy="218747"/>
          </a:xfrm>
          <a:prstGeom prst="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2" name="Straight Connector 11"/>
          <p:cNvCxnSpPr/>
          <p:nvPr/>
        </p:nvCxnSpPr>
        <p:spPr>
          <a:xfrm>
            <a:off x="3389586" y="2570376"/>
            <a:ext cx="11825" cy="53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20352" y="2473487"/>
            <a:ext cx="0" cy="351767"/>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122065" y="2815113"/>
            <a:ext cx="91637" cy="6207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Oval 17"/>
          <p:cNvSpPr/>
          <p:nvPr/>
        </p:nvSpPr>
        <p:spPr>
          <a:xfrm>
            <a:off x="3220352" y="2814687"/>
            <a:ext cx="101985" cy="5977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TextBox 23"/>
          <p:cNvSpPr txBox="1"/>
          <p:nvPr/>
        </p:nvSpPr>
        <p:spPr>
          <a:xfrm>
            <a:off x="2668315" y="1974631"/>
            <a:ext cx="149282" cy="300082"/>
          </a:xfrm>
          <a:prstGeom prst="rect">
            <a:avLst/>
          </a:prstGeom>
          <a:noFill/>
        </p:spPr>
        <p:txBody>
          <a:bodyPr wrap="square" rtlCol="0">
            <a:spAutoFit/>
          </a:bodyPr>
          <a:lstStyle/>
          <a:p>
            <a:endParaRPr lang="en-US" sz="1350" dirty="0"/>
          </a:p>
        </p:txBody>
      </p:sp>
      <p:sp>
        <p:nvSpPr>
          <p:cNvPr id="25" name="Rounded Rectangle 24"/>
          <p:cNvSpPr/>
          <p:nvPr/>
        </p:nvSpPr>
        <p:spPr>
          <a:xfrm>
            <a:off x="3145711" y="2336458"/>
            <a:ext cx="149282" cy="124154"/>
          </a:xfrm>
          <a:prstGeom prst="roundRect">
            <a:avLst/>
          </a:prstGeom>
          <a:solidFill>
            <a:schemeClr val="bg1"/>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6" name="Rectangle 25"/>
          <p:cNvSpPr/>
          <p:nvPr/>
        </p:nvSpPr>
        <p:spPr>
          <a:xfrm>
            <a:off x="3018604" y="4232881"/>
            <a:ext cx="987315" cy="537998"/>
          </a:xfrm>
          <a:prstGeom prst="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7" name="Straight Connector 26"/>
          <p:cNvCxnSpPr/>
          <p:nvPr/>
        </p:nvCxnSpPr>
        <p:spPr>
          <a:xfrm>
            <a:off x="3391558" y="4233403"/>
            <a:ext cx="11825" cy="53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93497" y="4139950"/>
            <a:ext cx="7638" cy="350511"/>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09026" y="4460576"/>
            <a:ext cx="101985" cy="5977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Oval 30"/>
          <p:cNvSpPr/>
          <p:nvPr/>
        </p:nvSpPr>
        <p:spPr>
          <a:xfrm>
            <a:off x="3105928" y="4459502"/>
            <a:ext cx="91637" cy="6207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ounded Rectangle 31"/>
          <p:cNvSpPr/>
          <p:nvPr/>
        </p:nvSpPr>
        <p:spPr>
          <a:xfrm>
            <a:off x="3118857" y="4008922"/>
            <a:ext cx="149282" cy="1241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34" name="Straight Connector 33"/>
          <p:cNvCxnSpPr>
            <a:endCxn id="10" idx="2"/>
          </p:cNvCxnSpPr>
          <p:nvPr/>
        </p:nvCxnSpPr>
        <p:spPr>
          <a:xfrm>
            <a:off x="5198680" y="2730000"/>
            <a:ext cx="322208" cy="218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198680" y="2744120"/>
            <a:ext cx="322208" cy="204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553404" y="2742257"/>
            <a:ext cx="322208" cy="204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0007" y="2730000"/>
            <a:ext cx="322208" cy="218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9" idx="1"/>
          </p:cNvCxnSpPr>
          <p:nvPr/>
        </p:nvCxnSpPr>
        <p:spPr>
          <a:xfrm>
            <a:off x="2674225" y="2840529"/>
            <a:ext cx="363593" cy="0"/>
          </a:xfrm>
          <a:prstGeom prst="straightConnector1">
            <a:avLst/>
          </a:prstGeom>
          <a:ln w="635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10" idx="1"/>
          </p:cNvCxnSpPr>
          <p:nvPr/>
        </p:nvCxnSpPr>
        <p:spPr>
          <a:xfrm flipV="1">
            <a:off x="4025133" y="2839374"/>
            <a:ext cx="1061217" cy="115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4658957" y="2850734"/>
            <a:ext cx="1" cy="242951"/>
          </a:xfrm>
          <a:prstGeom prst="straightConnector1">
            <a:avLst/>
          </a:prstGeom>
          <a:ln w="635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955424" y="2831541"/>
            <a:ext cx="363593"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655010" y="4496745"/>
            <a:ext cx="363593" cy="0"/>
          </a:xfrm>
          <a:prstGeom prst="straightConnector1">
            <a:avLst/>
          </a:prstGeom>
          <a:ln w="635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996187" y="4458346"/>
            <a:ext cx="1061217" cy="115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273068" y="2313623"/>
            <a:ext cx="1007270"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Primary Mixing</a:t>
            </a:r>
          </a:p>
        </p:txBody>
      </p:sp>
      <p:sp>
        <p:nvSpPr>
          <p:cNvPr id="62" name="TextBox 61"/>
          <p:cNvSpPr txBox="1"/>
          <p:nvPr/>
        </p:nvSpPr>
        <p:spPr>
          <a:xfrm>
            <a:off x="5105226" y="2470190"/>
            <a:ext cx="991997" cy="253916"/>
          </a:xfrm>
          <a:prstGeom prst="rect">
            <a:avLst/>
          </a:prstGeom>
          <a:noFill/>
          <a:ln w="28575">
            <a:noFill/>
          </a:ln>
        </p:spPr>
        <p:txBody>
          <a:bodyPr wrap="square" rtlCol="0">
            <a:spAutoFit/>
          </a:bodyPr>
          <a:lstStyle/>
          <a:p>
            <a:r>
              <a:rPr lang="en-US" sz="1050" dirty="0">
                <a:latin typeface="Calibri" panose="020F0502020204030204" pitchFamily="34" charset="0"/>
                <a:cs typeface="Calibri" panose="020F0502020204030204" pitchFamily="34" charset="0"/>
              </a:rPr>
              <a:t>Post-Dilution</a:t>
            </a:r>
          </a:p>
        </p:txBody>
      </p:sp>
      <p:sp>
        <p:nvSpPr>
          <p:cNvPr id="63" name="Title 1"/>
          <p:cNvSpPr txBox="1">
            <a:spLocks/>
          </p:cNvSpPr>
          <p:nvPr/>
        </p:nvSpPr>
        <p:spPr>
          <a:xfrm>
            <a:off x="1522008" y="1547576"/>
            <a:ext cx="6009575" cy="491738"/>
          </a:xfrm>
          <a:prstGeom prst="rect">
            <a:avLst/>
          </a:prstGeom>
          <a:solidFill>
            <a:schemeClr val="bg1"/>
          </a:solidFill>
        </p:spPr>
        <p:txBody>
          <a:bodyPr vert="horz" lIns="68580" tIns="34290" rIns="68580" bIns="34290" rtlCol="0" anchor="ctr">
            <a:norm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ctr"/>
            <a:r>
              <a:rPr lang="en-US" sz="1800" dirty="0">
                <a:solidFill>
                  <a:srgbClr val="0000FF"/>
                </a:solidFill>
              </a:rPr>
              <a:t>Primary mixing at “high %”  </a:t>
            </a:r>
            <a:r>
              <a:rPr lang="en-US" sz="1200" dirty="0">
                <a:solidFill>
                  <a:srgbClr val="0000FF"/>
                </a:solidFill>
                <a:sym typeface="Wingdings" panose="05000000000000000000" pitchFamily="2" charset="2"/>
              </a:rPr>
              <a:t> </a:t>
            </a:r>
            <a:r>
              <a:rPr lang="en-US" sz="1800" dirty="0">
                <a:solidFill>
                  <a:srgbClr val="0000FF"/>
                </a:solidFill>
              </a:rPr>
              <a:t> Post-dilution to feed %</a:t>
            </a:r>
          </a:p>
        </p:txBody>
      </p:sp>
      <p:sp>
        <p:nvSpPr>
          <p:cNvPr id="64" name="TextBox 63"/>
          <p:cNvSpPr txBox="1"/>
          <p:nvPr/>
        </p:nvSpPr>
        <p:spPr>
          <a:xfrm>
            <a:off x="2223339" y="2655142"/>
            <a:ext cx="563308" cy="542456"/>
          </a:xfrm>
          <a:prstGeom prst="rect">
            <a:avLst/>
          </a:prstGeom>
          <a:noFill/>
        </p:spPr>
        <p:txBody>
          <a:bodyPr wrap="square" rtlCol="0">
            <a:spAutoFit/>
          </a:bodyPr>
          <a:lstStyle/>
          <a:p>
            <a:pPr algn="ctr"/>
            <a:r>
              <a:rPr lang="en-US" sz="975" dirty="0">
                <a:latin typeface="Calibri" panose="020F0502020204030204" pitchFamily="34" charset="0"/>
                <a:cs typeface="Calibri" panose="020F0502020204030204" pitchFamily="34" charset="0"/>
              </a:rPr>
              <a:t>Polymer </a:t>
            </a:r>
            <a:r>
              <a:rPr lang="en-US" sz="975" b="1" dirty="0">
                <a:solidFill>
                  <a:srgbClr val="FF0000"/>
                </a:solidFill>
                <a:latin typeface="Calibri" panose="020F0502020204030204" pitchFamily="34" charset="0"/>
                <a:cs typeface="Calibri" panose="020F0502020204030204" pitchFamily="34" charset="0"/>
              </a:rPr>
              <a:t>1.0</a:t>
            </a:r>
            <a:r>
              <a:rPr lang="en-US" sz="975" b="1" dirty="0">
                <a:latin typeface="Calibri" panose="020F0502020204030204" pitchFamily="34" charset="0"/>
                <a:cs typeface="Calibri" panose="020F0502020204030204" pitchFamily="34" charset="0"/>
              </a:rPr>
              <a:t> </a:t>
            </a:r>
            <a:r>
              <a:rPr lang="en-US" sz="975" dirty="0">
                <a:latin typeface="Calibri" panose="020F0502020204030204" pitchFamily="34" charset="0"/>
                <a:cs typeface="Calibri" panose="020F0502020204030204" pitchFamily="34" charset="0"/>
              </a:rPr>
              <a:t>gph</a:t>
            </a:r>
          </a:p>
        </p:txBody>
      </p:sp>
      <p:sp>
        <p:nvSpPr>
          <p:cNvPr id="65" name="TextBox 64"/>
          <p:cNvSpPr txBox="1"/>
          <p:nvPr/>
        </p:nvSpPr>
        <p:spPr>
          <a:xfrm>
            <a:off x="2205864" y="4305796"/>
            <a:ext cx="553273" cy="542456"/>
          </a:xfrm>
          <a:prstGeom prst="rect">
            <a:avLst/>
          </a:prstGeom>
          <a:noFill/>
        </p:spPr>
        <p:txBody>
          <a:bodyPr wrap="square" rtlCol="0">
            <a:spAutoFit/>
          </a:bodyPr>
          <a:lstStyle/>
          <a:p>
            <a:pPr algn="ctr"/>
            <a:r>
              <a:rPr lang="en-US" sz="975" dirty="0">
                <a:latin typeface="Calibri" panose="020F0502020204030204" pitchFamily="34" charset="0"/>
                <a:cs typeface="Calibri" panose="020F0502020204030204" pitchFamily="34" charset="0"/>
              </a:rPr>
              <a:t>Polymer </a:t>
            </a:r>
            <a:r>
              <a:rPr lang="en-US" sz="975" b="1" dirty="0">
                <a:solidFill>
                  <a:srgbClr val="FF0000"/>
                </a:solidFill>
                <a:latin typeface="Calibri" panose="020F0502020204030204" pitchFamily="34" charset="0"/>
                <a:cs typeface="Calibri" panose="020F0502020204030204" pitchFamily="34" charset="0"/>
              </a:rPr>
              <a:t>1.0</a:t>
            </a:r>
            <a:r>
              <a:rPr lang="en-US" sz="975" dirty="0">
                <a:latin typeface="Calibri" panose="020F0502020204030204" pitchFamily="34" charset="0"/>
                <a:cs typeface="Calibri" panose="020F0502020204030204" pitchFamily="34" charset="0"/>
              </a:rPr>
              <a:t> gph</a:t>
            </a:r>
          </a:p>
        </p:txBody>
      </p:sp>
      <p:sp>
        <p:nvSpPr>
          <p:cNvPr id="66" name="TextBox 65"/>
          <p:cNvSpPr txBox="1"/>
          <p:nvPr/>
        </p:nvSpPr>
        <p:spPr>
          <a:xfrm>
            <a:off x="2953971" y="4970489"/>
            <a:ext cx="563308" cy="542456"/>
          </a:xfrm>
          <a:prstGeom prst="rect">
            <a:avLst/>
          </a:prstGeom>
          <a:noFill/>
        </p:spPr>
        <p:txBody>
          <a:bodyPr wrap="square" rtlCol="0">
            <a:spAutoFit/>
          </a:bodyPr>
          <a:lstStyle/>
          <a:p>
            <a:pPr algn="ctr"/>
            <a:r>
              <a:rPr lang="en-US" sz="975" dirty="0">
                <a:latin typeface="Calibri" panose="020F0502020204030204" pitchFamily="34" charset="0"/>
                <a:cs typeface="Calibri" panose="020F0502020204030204" pitchFamily="34" charset="0"/>
              </a:rPr>
              <a:t>Water  </a:t>
            </a:r>
          </a:p>
          <a:p>
            <a:pPr algn="ctr"/>
            <a:r>
              <a:rPr lang="en-US" sz="975" b="1" dirty="0">
                <a:solidFill>
                  <a:srgbClr val="FF0000"/>
                </a:solidFill>
                <a:latin typeface="Calibri" panose="020F0502020204030204" pitchFamily="34" charset="0"/>
                <a:cs typeface="Calibri" panose="020F0502020204030204" pitchFamily="34" charset="0"/>
              </a:rPr>
              <a:t>400</a:t>
            </a:r>
            <a:r>
              <a:rPr lang="en-US" sz="975" dirty="0">
                <a:latin typeface="Calibri" panose="020F0502020204030204" pitchFamily="34" charset="0"/>
                <a:cs typeface="Calibri" panose="020F0502020204030204" pitchFamily="34" charset="0"/>
              </a:rPr>
              <a:t> gph</a:t>
            </a:r>
          </a:p>
        </p:txBody>
      </p:sp>
      <p:sp>
        <p:nvSpPr>
          <p:cNvPr id="67" name="TextBox 66"/>
          <p:cNvSpPr txBox="1"/>
          <p:nvPr/>
        </p:nvSpPr>
        <p:spPr>
          <a:xfrm>
            <a:off x="4405846" y="3054925"/>
            <a:ext cx="563308" cy="542456"/>
          </a:xfrm>
          <a:prstGeom prst="rect">
            <a:avLst/>
          </a:prstGeom>
          <a:noFill/>
        </p:spPr>
        <p:txBody>
          <a:bodyPr wrap="square" rtlCol="0">
            <a:spAutoFit/>
          </a:bodyPr>
          <a:lstStyle/>
          <a:p>
            <a:pPr algn="ctr"/>
            <a:r>
              <a:rPr lang="en-US" sz="975" dirty="0">
                <a:latin typeface="Calibri" panose="020F0502020204030204" pitchFamily="34" charset="0"/>
                <a:cs typeface="Calibri" panose="020F0502020204030204" pitchFamily="34" charset="0"/>
              </a:rPr>
              <a:t>Water  </a:t>
            </a:r>
          </a:p>
          <a:p>
            <a:pPr algn="ctr"/>
            <a:r>
              <a:rPr lang="en-US" sz="975" b="1" dirty="0">
                <a:solidFill>
                  <a:srgbClr val="FF0000"/>
                </a:solidFill>
                <a:latin typeface="Calibri" panose="020F0502020204030204" pitchFamily="34" charset="0"/>
                <a:cs typeface="Calibri" panose="020F0502020204030204" pitchFamily="34" charset="0"/>
              </a:rPr>
              <a:t>300</a:t>
            </a:r>
            <a:r>
              <a:rPr lang="en-US" sz="975" dirty="0">
                <a:latin typeface="Calibri" panose="020F0502020204030204" pitchFamily="34" charset="0"/>
                <a:cs typeface="Calibri" panose="020F0502020204030204" pitchFamily="34" charset="0"/>
              </a:rPr>
              <a:t> gph</a:t>
            </a:r>
          </a:p>
        </p:txBody>
      </p:sp>
      <p:sp>
        <p:nvSpPr>
          <p:cNvPr id="69" name="TextBox 68"/>
          <p:cNvSpPr txBox="1"/>
          <p:nvPr/>
        </p:nvSpPr>
        <p:spPr>
          <a:xfrm>
            <a:off x="2978365" y="3339677"/>
            <a:ext cx="563308" cy="542456"/>
          </a:xfrm>
          <a:prstGeom prst="rect">
            <a:avLst/>
          </a:prstGeom>
          <a:noFill/>
        </p:spPr>
        <p:txBody>
          <a:bodyPr wrap="square" rtlCol="0">
            <a:spAutoFit/>
          </a:bodyPr>
          <a:lstStyle/>
          <a:p>
            <a:pPr algn="ctr"/>
            <a:r>
              <a:rPr lang="en-US" sz="975" dirty="0">
                <a:latin typeface="Calibri" panose="020F0502020204030204" pitchFamily="34" charset="0"/>
                <a:cs typeface="Calibri" panose="020F0502020204030204" pitchFamily="34" charset="0"/>
              </a:rPr>
              <a:t>Water  </a:t>
            </a:r>
          </a:p>
          <a:p>
            <a:pPr algn="ctr"/>
            <a:r>
              <a:rPr lang="en-US" sz="975" b="1" dirty="0">
                <a:solidFill>
                  <a:srgbClr val="FF0000"/>
                </a:solidFill>
                <a:latin typeface="Calibri" panose="020F0502020204030204" pitchFamily="34" charset="0"/>
                <a:cs typeface="Calibri" panose="020F0502020204030204" pitchFamily="34" charset="0"/>
              </a:rPr>
              <a:t>100 </a:t>
            </a:r>
            <a:r>
              <a:rPr lang="en-US" sz="975" dirty="0">
                <a:latin typeface="Calibri" panose="020F0502020204030204" pitchFamily="34" charset="0"/>
                <a:cs typeface="Calibri" panose="020F0502020204030204" pitchFamily="34" charset="0"/>
              </a:rPr>
              <a:t>gph</a:t>
            </a:r>
          </a:p>
        </p:txBody>
      </p:sp>
      <p:cxnSp>
        <p:nvCxnSpPr>
          <p:cNvPr id="76" name="Straight Arrow Connector 75"/>
          <p:cNvCxnSpPr/>
          <p:nvPr/>
        </p:nvCxnSpPr>
        <p:spPr>
          <a:xfrm flipV="1">
            <a:off x="3220351" y="3119977"/>
            <a:ext cx="1" cy="242951"/>
          </a:xfrm>
          <a:prstGeom prst="straightConnector1">
            <a:avLst/>
          </a:prstGeom>
          <a:ln w="6350">
            <a:solidFill>
              <a:srgbClr val="1E1C42"/>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3202125" y="4770878"/>
            <a:ext cx="1" cy="242951"/>
          </a:xfrm>
          <a:prstGeom prst="straightConnector1">
            <a:avLst/>
          </a:prstGeom>
          <a:ln w="63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5078130" y="4298869"/>
            <a:ext cx="633652" cy="415498"/>
          </a:xfrm>
          <a:prstGeom prst="rect">
            <a:avLst/>
          </a:prstGeom>
          <a:solidFill>
            <a:srgbClr val="CCFFCC"/>
          </a:solidFill>
          <a:ln w="19050">
            <a:solidFill>
              <a:schemeClr val="tx1"/>
            </a:solidFill>
          </a:ln>
        </p:spPr>
        <p:txBody>
          <a:bodyPr wrap="square" rtlCol="0">
            <a:spAutoFit/>
          </a:bodyPr>
          <a:lstStyle/>
          <a:p>
            <a:pPr algn="ctr"/>
            <a:r>
              <a:rPr lang="en-US" sz="1050" b="1" dirty="0">
                <a:latin typeface="Calibri" panose="020F0502020204030204" pitchFamily="34" charset="0"/>
                <a:cs typeface="Calibri" panose="020F0502020204030204" pitchFamily="34" charset="0"/>
              </a:rPr>
              <a:t>0.25% </a:t>
            </a:r>
            <a:r>
              <a:rPr lang="en-US" sz="1050" dirty="0">
                <a:latin typeface="Calibri" panose="020F0502020204030204" pitchFamily="34" charset="0"/>
                <a:cs typeface="Calibri" panose="020F0502020204030204" pitchFamily="34" charset="0"/>
              </a:rPr>
              <a:t>solution</a:t>
            </a:r>
          </a:p>
        </p:txBody>
      </p:sp>
      <p:sp>
        <p:nvSpPr>
          <p:cNvPr id="80" name="TextBox 79"/>
          <p:cNvSpPr txBox="1"/>
          <p:nvPr/>
        </p:nvSpPr>
        <p:spPr>
          <a:xfrm>
            <a:off x="6319018" y="2671446"/>
            <a:ext cx="635551" cy="415498"/>
          </a:xfrm>
          <a:prstGeom prst="rect">
            <a:avLst/>
          </a:prstGeom>
          <a:solidFill>
            <a:srgbClr val="99FF66"/>
          </a:solidFill>
          <a:ln w="9525">
            <a:solidFill>
              <a:schemeClr val="tx1"/>
            </a:solidFill>
          </a:ln>
        </p:spPr>
        <p:txBody>
          <a:bodyPr wrap="square" rtlCol="0">
            <a:spAutoFit/>
          </a:bodyPr>
          <a:lstStyle/>
          <a:p>
            <a:pPr algn="ctr"/>
            <a:r>
              <a:rPr lang="en-US" sz="1050" b="1" dirty="0">
                <a:latin typeface="Calibri" panose="020F0502020204030204" pitchFamily="34" charset="0"/>
                <a:cs typeface="Calibri" panose="020F0502020204030204" pitchFamily="34" charset="0"/>
              </a:rPr>
              <a:t>0.25% </a:t>
            </a:r>
            <a:r>
              <a:rPr lang="en-US" sz="1050" dirty="0">
                <a:latin typeface="Calibri" panose="020F0502020204030204" pitchFamily="34" charset="0"/>
                <a:cs typeface="Calibri" panose="020F0502020204030204" pitchFamily="34" charset="0"/>
              </a:rPr>
              <a:t>solution</a:t>
            </a:r>
          </a:p>
        </p:txBody>
      </p:sp>
      <p:sp>
        <p:nvSpPr>
          <p:cNvPr id="81" name="TextBox 80"/>
          <p:cNvSpPr txBox="1"/>
          <p:nvPr/>
        </p:nvSpPr>
        <p:spPr>
          <a:xfrm>
            <a:off x="3527903" y="2770582"/>
            <a:ext cx="423453" cy="415498"/>
          </a:xfrm>
          <a:prstGeom prst="rect">
            <a:avLst/>
          </a:prstGeom>
          <a:solidFill>
            <a:srgbClr val="99FF66"/>
          </a:solidFill>
        </p:spPr>
        <p:txBody>
          <a:bodyPr wrap="square" rtlCol="0">
            <a:spAutoFit/>
          </a:bodyPr>
          <a:lstStyle/>
          <a:p>
            <a:pPr algn="ctr"/>
            <a:r>
              <a:rPr lang="en-US" sz="1050" b="1" dirty="0">
                <a:latin typeface="Calibri" panose="020F0502020204030204" pitchFamily="34" charset="0"/>
                <a:cs typeface="Calibri" panose="020F0502020204030204" pitchFamily="34" charset="0"/>
              </a:rPr>
              <a:t>1.0%</a:t>
            </a:r>
          </a:p>
        </p:txBody>
      </p:sp>
      <p:sp>
        <p:nvSpPr>
          <p:cNvPr id="82" name="TextBox 81"/>
          <p:cNvSpPr txBox="1"/>
          <p:nvPr/>
        </p:nvSpPr>
        <p:spPr>
          <a:xfrm>
            <a:off x="3517278" y="4398005"/>
            <a:ext cx="478910" cy="415498"/>
          </a:xfrm>
          <a:prstGeom prst="rect">
            <a:avLst/>
          </a:prstGeom>
          <a:solidFill>
            <a:srgbClr val="CCFFCC"/>
          </a:solidFill>
        </p:spPr>
        <p:txBody>
          <a:bodyPr wrap="square" rtlCol="0">
            <a:spAutoFit/>
          </a:bodyPr>
          <a:lstStyle/>
          <a:p>
            <a:pPr algn="ctr"/>
            <a:r>
              <a:rPr lang="en-US" sz="1050" b="1" dirty="0">
                <a:latin typeface="Calibri" panose="020F0502020204030204" pitchFamily="34" charset="0"/>
                <a:cs typeface="Calibri" panose="020F0502020204030204" pitchFamily="34" charset="0"/>
              </a:rPr>
              <a:t>0.25%</a:t>
            </a:r>
          </a:p>
        </p:txBody>
      </p:sp>
      <p:sp>
        <p:nvSpPr>
          <p:cNvPr id="3" name="Pentagon 2"/>
          <p:cNvSpPr/>
          <p:nvPr/>
        </p:nvSpPr>
        <p:spPr>
          <a:xfrm>
            <a:off x="1230799" y="2703352"/>
            <a:ext cx="979033" cy="298063"/>
          </a:xfrm>
          <a:prstGeom prst="homePlat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cs typeface="Calibri" panose="020F0502020204030204" pitchFamily="34" charset="0"/>
            </a:endParaRPr>
          </a:p>
        </p:txBody>
      </p:sp>
      <p:sp>
        <p:nvSpPr>
          <p:cNvPr id="47" name="TextBox 46"/>
          <p:cNvSpPr txBox="1"/>
          <p:nvPr/>
        </p:nvSpPr>
        <p:spPr>
          <a:xfrm>
            <a:off x="1247521" y="2744121"/>
            <a:ext cx="893345" cy="265457"/>
          </a:xfrm>
          <a:prstGeom prst="rect">
            <a:avLst/>
          </a:prstGeom>
          <a:noFill/>
        </p:spPr>
        <p:txBody>
          <a:bodyPr wrap="square" rtlCol="0">
            <a:spAutoFit/>
          </a:bodyPr>
          <a:lstStyle/>
          <a:p>
            <a:pPr algn="ctr"/>
            <a:r>
              <a:rPr lang="en-US" sz="1125" dirty="0"/>
              <a:t>Ideal Design</a:t>
            </a:r>
          </a:p>
        </p:txBody>
      </p:sp>
      <p:cxnSp>
        <p:nvCxnSpPr>
          <p:cNvPr id="8" name="Straight Connector 7"/>
          <p:cNvCxnSpPr/>
          <p:nvPr/>
        </p:nvCxnSpPr>
        <p:spPr>
          <a:xfrm>
            <a:off x="3866881" y="3054925"/>
            <a:ext cx="975575" cy="535867"/>
          </a:xfrm>
          <a:prstGeom prst="line">
            <a:avLst/>
          </a:prstGeom>
          <a:ln w="3175">
            <a:solidFill>
              <a:srgbClr val="1E1C42"/>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42456" y="3455812"/>
            <a:ext cx="2762519" cy="461665"/>
          </a:xfrm>
          <a:prstGeom prst="rect">
            <a:avLst/>
          </a:prstGeom>
          <a:noFill/>
        </p:spPr>
        <p:txBody>
          <a:bodyPr wrap="square" rtlCol="0">
            <a:spAutoFit/>
          </a:bodyPr>
          <a:lstStyle/>
          <a:p>
            <a:pPr algn="ctr"/>
            <a:r>
              <a:rPr lang="en-US" sz="1200" u="sng" dirty="0"/>
              <a:t>4 x higher</a:t>
            </a:r>
            <a:r>
              <a:rPr lang="en-US" sz="1200" dirty="0"/>
              <a:t> content of inverting surfactant to expedite polymer activation</a:t>
            </a:r>
          </a:p>
        </p:txBody>
      </p:sp>
      <p:sp>
        <p:nvSpPr>
          <p:cNvPr id="46" name="TextBox 45"/>
          <p:cNvSpPr txBox="1"/>
          <p:nvPr/>
        </p:nvSpPr>
        <p:spPr>
          <a:xfrm>
            <a:off x="3238964" y="3963882"/>
            <a:ext cx="1007270"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Primary Mixing</a:t>
            </a:r>
          </a:p>
        </p:txBody>
      </p:sp>
    </p:spTree>
    <p:extLst>
      <p:ext uri="{BB962C8B-B14F-4D97-AF65-F5344CB8AC3E}">
        <p14:creationId xmlns:p14="http://schemas.microsoft.com/office/powerpoint/2010/main" val="2303556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13" name="Group 32770"/>
          <p:cNvGrpSpPr/>
          <p:nvPr/>
        </p:nvGrpSpPr>
        <p:grpSpPr>
          <a:xfrm>
            <a:off x="294624" y="2461567"/>
            <a:ext cx="1873654" cy="1694742"/>
            <a:chOff x="0" y="0"/>
            <a:chExt cx="1469292" cy="1469292"/>
          </a:xfrm>
        </p:grpSpPr>
        <p:sp>
          <p:nvSpPr>
            <p:cNvPr id="11711" name="Oval 2"/>
            <p:cNvSpPr/>
            <p:nvPr/>
          </p:nvSpPr>
          <p:spPr>
            <a:xfrm>
              <a:off x="-1" y="-1"/>
              <a:ext cx="1469294" cy="1469294"/>
            </a:xfrm>
            <a:prstGeom prst="ellipse">
              <a:avLst/>
            </a:prstGeom>
            <a:solidFill>
              <a:schemeClr val="accent1"/>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12" name="Oval 10"/>
            <p:cNvSpPr/>
            <p:nvPr/>
          </p:nvSpPr>
          <p:spPr>
            <a:xfrm>
              <a:off x="246184" y="246184"/>
              <a:ext cx="976924" cy="976924"/>
            </a:xfrm>
            <a:prstGeom prst="ellipse">
              <a:avLst/>
            </a:prstGeom>
            <a:solidFill>
              <a:srgbClr val="FFFFFF"/>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16" name="Group 58"/>
          <p:cNvGrpSpPr/>
          <p:nvPr/>
        </p:nvGrpSpPr>
        <p:grpSpPr>
          <a:xfrm>
            <a:off x="2732801" y="3178000"/>
            <a:ext cx="1873657" cy="1694744"/>
            <a:chOff x="-1" y="-1"/>
            <a:chExt cx="1469294" cy="1469294"/>
          </a:xfrm>
        </p:grpSpPr>
        <p:sp>
          <p:nvSpPr>
            <p:cNvPr id="11714" name="Oval 17"/>
            <p:cNvSpPr/>
            <p:nvPr/>
          </p:nvSpPr>
          <p:spPr>
            <a:xfrm>
              <a:off x="-1" y="-1"/>
              <a:ext cx="1469294" cy="1469294"/>
            </a:xfrm>
            <a:prstGeom prst="ellipse">
              <a:avLst/>
            </a:prstGeom>
            <a:solidFill>
              <a:schemeClr val="accent2"/>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15" name="Oval 18"/>
            <p:cNvSpPr/>
            <p:nvPr/>
          </p:nvSpPr>
          <p:spPr>
            <a:xfrm>
              <a:off x="246184" y="246184"/>
              <a:ext cx="976924" cy="976924"/>
            </a:xfrm>
            <a:prstGeom prst="ellipse">
              <a:avLst/>
            </a:prstGeom>
            <a:solidFill>
              <a:srgbClr val="FFFFFF"/>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19" name="Group 32767"/>
          <p:cNvGrpSpPr/>
          <p:nvPr/>
        </p:nvGrpSpPr>
        <p:grpSpPr>
          <a:xfrm>
            <a:off x="4620084" y="1726784"/>
            <a:ext cx="1873657" cy="1694745"/>
            <a:chOff x="-1" y="-1"/>
            <a:chExt cx="1469294" cy="1469294"/>
          </a:xfrm>
        </p:grpSpPr>
        <p:sp>
          <p:nvSpPr>
            <p:cNvPr id="11717" name="Oval 22"/>
            <p:cNvSpPr/>
            <p:nvPr/>
          </p:nvSpPr>
          <p:spPr>
            <a:xfrm>
              <a:off x="-1" y="-1"/>
              <a:ext cx="1469294" cy="1469294"/>
            </a:xfrm>
            <a:prstGeom prst="ellipse">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18" name="Oval 23"/>
            <p:cNvSpPr/>
            <p:nvPr/>
          </p:nvSpPr>
          <p:spPr>
            <a:xfrm>
              <a:off x="246184" y="246184"/>
              <a:ext cx="976924" cy="976924"/>
            </a:xfrm>
            <a:prstGeom prst="ellipse">
              <a:avLst/>
            </a:prstGeom>
            <a:solidFill>
              <a:srgbClr val="FFFFFF"/>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22" name="Group 37"/>
          <p:cNvGrpSpPr/>
          <p:nvPr/>
        </p:nvGrpSpPr>
        <p:grpSpPr>
          <a:xfrm rot="2048419">
            <a:off x="6380711" y="2095817"/>
            <a:ext cx="2013330" cy="521748"/>
            <a:chOff x="0" y="0"/>
            <a:chExt cx="1755541" cy="518642"/>
          </a:xfrm>
        </p:grpSpPr>
        <p:sp>
          <p:nvSpPr>
            <p:cNvPr id="11720" name="Freeform: Shape 24"/>
            <p:cNvSpPr/>
            <p:nvPr/>
          </p:nvSpPr>
          <p:spPr>
            <a:xfrm>
              <a:off x="0" y="0"/>
              <a:ext cx="1627555" cy="446713"/>
            </a:xfrm>
            <a:custGeom>
              <a:avLst/>
              <a:gdLst/>
              <a:ahLst/>
              <a:cxnLst>
                <a:cxn ang="0">
                  <a:pos x="wd2" y="hd2"/>
                </a:cxn>
                <a:cxn ang="5400000">
                  <a:pos x="wd2" y="hd2"/>
                </a:cxn>
                <a:cxn ang="10800000">
                  <a:pos x="wd2" y="hd2"/>
                </a:cxn>
                <a:cxn ang="16200000">
                  <a:pos x="wd2" y="hd2"/>
                </a:cxn>
              </a:cxnLst>
              <a:rect l="0" t="0" r="r" b="b"/>
              <a:pathLst>
                <a:path w="21600" h="21339" extrusionOk="0">
                  <a:moveTo>
                    <a:pt x="0" y="21339"/>
                  </a:moveTo>
                  <a:cubicBezTo>
                    <a:pt x="1842" y="10141"/>
                    <a:pt x="6832" y="277"/>
                    <a:pt x="10432" y="8"/>
                  </a:cubicBezTo>
                  <a:cubicBezTo>
                    <a:pt x="14032" y="-261"/>
                    <a:pt x="19442" y="6114"/>
                    <a:pt x="21600" y="19726"/>
                  </a:cubicBezTo>
                </a:path>
              </a:pathLst>
            </a:custGeom>
            <a:noFill/>
            <a:ln w="38100" cap="flat">
              <a:solidFill>
                <a:srgbClr val="D9D9D9"/>
              </a:solidFill>
              <a:prstDash val="dash"/>
              <a:miter lim="8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21" name="Isosceles Triangle 25"/>
            <p:cNvSpPr/>
            <p:nvPr/>
          </p:nvSpPr>
          <p:spPr>
            <a:xfrm rot="8386151">
              <a:off x="1551368" y="328034"/>
              <a:ext cx="175995" cy="151720"/>
            </a:xfrm>
            <a:prstGeom prst="triangle">
              <a:avLst/>
            </a:prstGeom>
            <a:solidFill>
              <a:srgbClr val="D9D9D9"/>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25" name="Group 32768"/>
          <p:cNvGrpSpPr/>
          <p:nvPr/>
        </p:nvGrpSpPr>
        <p:grpSpPr>
          <a:xfrm>
            <a:off x="7050320" y="3048680"/>
            <a:ext cx="1873654" cy="1694742"/>
            <a:chOff x="0" y="0"/>
            <a:chExt cx="1469292" cy="1469292"/>
          </a:xfrm>
        </p:grpSpPr>
        <p:sp>
          <p:nvSpPr>
            <p:cNvPr id="11723" name="Oval 27"/>
            <p:cNvSpPr/>
            <p:nvPr/>
          </p:nvSpPr>
          <p:spPr>
            <a:xfrm>
              <a:off x="-1" y="-1"/>
              <a:ext cx="1469294" cy="1469294"/>
            </a:xfrm>
            <a:prstGeom prst="ellipse">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24" name="Oval 28"/>
            <p:cNvSpPr/>
            <p:nvPr/>
          </p:nvSpPr>
          <p:spPr>
            <a:xfrm>
              <a:off x="246184" y="246184"/>
              <a:ext cx="976924" cy="976924"/>
            </a:xfrm>
            <a:prstGeom prst="ellipse">
              <a:avLst/>
            </a:prstGeom>
            <a:solidFill>
              <a:srgbClr val="FFFFFF"/>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28" name="Group 31"/>
          <p:cNvGrpSpPr/>
          <p:nvPr/>
        </p:nvGrpSpPr>
        <p:grpSpPr>
          <a:xfrm rot="19401805">
            <a:off x="4377780" y="3995494"/>
            <a:ext cx="1648608" cy="424601"/>
            <a:chOff x="0" y="6695"/>
            <a:chExt cx="1560957" cy="523824"/>
          </a:xfrm>
        </p:grpSpPr>
        <p:sp>
          <p:nvSpPr>
            <p:cNvPr id="11726" name="Freeform: Shape 33"/>
            <p:cNvSpPr/>
            <p:nvPr/>
          </p:nvSpPr>
          <p:spPr>
            <a:xfrm rot="10800000">
              <a:off x="0" y="57478"/>
              <a:ext cx="1435434" cy="473043"/>
            </a:xfrm>
            <a:custGeom>
              <a:avLst/>
              <a:gdLst/>
              <a:ahLst/>
              <a:cxnLst>
                <a:cxn ang="0">
                  <a:pos x="wd2" y="hd2"/>
                </a:cxn>
                <a:cxn ang="5400000">
                  <a:pos x="wd2" y="hd2"/>
                </a:cxn>
                <a:cxn ang="10800000">
                  <a:pos x="wd2" y="hd2"/>
                </a:cxn>
                <a:cxn ang="16200000">
                  <a:pos x="wd2" y="hd2"/>
                </a:cxn>
              </a:cxnLst>
              <a:rect l="0" t="0" r="r" b="b"/>
              <a:pathLst>
                <a:path w="21600" h="20829" extrusionOk="0">
                  <a:moveTo>
                    <a:pt x="0" y="16920"/>
                  </a:moveTo>
                  <a:cubicBezTo>
                    <a:pt x="1793" y="8060"/>
                    <a:pt x="5937" y="857"/>
                    <a:pt x="10153" y="43"/>
                  </a:cubicBezTo>
                  <a:cubicBezTo>
                    <a:pt x="14369" y="-771"/>
                    <a:pt x="19500" y="10059"/>
                    <a:pt x="21600" y="20829"/>
                  </a:cubicBezTo>
                </a:path>
              </a:pathLst>
            </a:custGeom>
            <a:noFill/>
            <a:ln w="38100" cap="flat">
              <a:solidFill>
                <a:srgbClr val="D9D9D9"/>
              </a:solidFill>
              <a:prstDash val="dash"/>
              <a:miter lim="8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27" name="Isosceles Triangle 34"/>
            <p:cNvSpPr/>
            <p:nvPr/>
          </p:nvSpPr>
          <p:spPr>
            <a:xfrm rot="2097621">
              <a:off x="1386209" y="38226"/>
              <a:ext cx="151067" cy="130231"/>
            </a:xfrm>
            <a:prstGeom prst="triangle">
              <a:avLst/>
            </a:prstGeom>
            <a:solidFill>
              <a:srgbClr val="D9D9D9"/>
            </a:solidFill>
            <a:ln w="12700" cap="flat">
              <a:solidFill>
                <a:srgbClr val="D9D9D9"/>
              </a:solidFill>
              <a:prstDash val="solid"/>
              <a:miter lim="8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11731" name="Group 39"/>
          <p:cNvGrpSpPr/>
          <p:nvPr/>
        </p:nvGrpSpPr>
        <p:grpSpPr>
          <a:xfrm rot="1250730">
            <a:off x="1717549" y="2241969"/>
            <a:ext cx="2146210" cy="680589"/>
            <a:chOff x="0" y="0"/>
            <a:chExt cx="1755541" cy="518642"/>
          </a:xfrm>
        </p:grpSpPr>
        <p:sp>
          <p:nvSpPr>
            <p:cNvPr id="11729" name="Freeform: Shape 40"/>
            <p:cNvSpPr/>
            <p:nvPr/>
          </p:nvSpPr>
          <p:spPr>
            <a:xfrm>
              <a:off x="0" y="0"/>
              <a:ext cx="1627555" cy="446713"/>
            </a:xfrm>
            <a:custGeom>
              <a:avLst/>
              <a:gdLst/>
              <a:ahLst/>
              <a:cxnLst>
                <a:cxn ang="0">
                  <a:pos x="wd2" y="hd2"/>
                </a:cxn>
                <a:cxn ang="5400000">
                  <a:pos x="wd2" y="hd2"/>
                </a:cxn>
                <a:cxn ang="10800000">
                  <a:pos x="wd2" y="hd2"/>
                </a:cxn>
                <a:cxn ang="16200000">
                  <a:pos x="wd2" y="hd2"/>
                </a:cxn>
              </a:cxnLst>
              <a:rect l="0" t="0" r="r" b="b"/>
              <a:pathLst>
                <a:path w="21600" h="21339" extrusionOk="0">
                  <a:moveTo>
                    <a:pt x="0" y="21339"/>
                  </a:moveTo>
                  <a:cubicBezTo>
                    <a:pt x="1842" y="10141"/>
                    <a:pt x="6832" y="277"/>
                    <a:pt x="10432" y="8"/>
                  </a:cubicBezTo>
                  <a:cubicBezTo>
                    <a:pt x="14032" y="-261"/>
                    <a:pt x="19442" y="6114"/>
                    <a:pt x="21600" y="19726"/>
                  </a:cubicBezTo>
                </a:path>
              </a:pathLst>
            </a:custGeom>
            <a:noFill/>
            <a:ln w="38100" cap="flat">
              <a:solidFill>
                <a:srgbClr val="D9D9D9"/>
              </a:solidFill>
              <a:prstDash val="dash"/>
              <a:miter lim="8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11730" name="Isosceles Triangle 41"/>
            <p:cNvSpPr/>
            <p:nvPr/>
          </p:nvSpPr>
          <p:spPr>
            <a:xfrm rot="8386151">
              <a:off x="1551368" y="328034"/>
              <a:ext cx="175995" cy="151720"/>
            </a:xfrm>
            <a:prstGeom prst="triangle">
              <a:avLst/>
            </a:prstGeom>
            <a:solidFill>
              <a:srgbClr val="D9D9D9"/>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sp>
        <p:nvSpPr>
          <p:cNvPr id="11733" name="TextBox 69"/>
          <p:cNvSpPr txBox="1"/>
          <p:nvPr/>
        </p:nvSpPr>
        <p:spPr>
          <a:xfrm>
            <a:off x="399127" y="4250980"/>
            <a:ext cx="1664647" cy="553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600">
                <a:solidFill>
                  <a:srgbClr val="262626"/>
                </a:solidFill>
                <a:latin typeface="Montserrat"/>
                <a:ea typeface="Montserrat"/>
                <a:cs typeface="Montserrat"/>
                <a:sym typeface="Montserrat"/>
              </a:defRPr>
            </a:lvl1pPr>
          </a:lstStyle>
          <a:p>
            <a:r>
              <a:rPr lang="en-US" sz="1800" dirty="0">
                <a:latin typeface="+mn-lt"/>
              </a:rPr>
              <a:t>High Energy at MOIW</a:t>
            </a:r>
            <a:endParaRPr sz="1800" dirty="0">
              <a:latin typeface="+mn-lt"/>
            </a:endParaRPr>
          </a:p>
        </p:txBody>
      </p:sp>
      <p:sp>
        <p:nvSpPr>
          <p:cNvPr id="11738" name="TextBox 76"/>
          <p:cNvSpPr txBox="1"/>
          <p:nvPr/>
        </p:nvSpPr>
        <p:spPr>
          <a:xfrm>
            <a:off x="2538631" y="5001185"/>
            <a:ext cx="2378333" cy="553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600">
                <a:solidFill>
                  <a:srgbClr val="262626"/>
                </a:solidFill>
                <a:latin typeface="Montserrat"/>
                <a:ea typeface="Montserrat"/>
                <a:cs typeface="Montserrat"/>
                <a:sym typeface="Montserrat"/>
              </a:defRPr>
            </a:lvl1pPr>
          </a:lstStyle>
          <a:p>
            <a:r>
              <a:rPr lang="en-US" sz="1800" dirty="0">
                <a:latin typeface="+mn-lt"/>
              </a:rPr>
              <a:t>Transition to low energy “quiescent zone”</a:t>
            </a:r>
            <a:endParaRPr sz="1800" dirty="0">
              <a:latin typeface="+mn-lt"/>
            </a:endParaRPr>
          </a:p>
        </p:txBody>
      </p:sp>
      <p:sp>
        <p:nvSpPr>
          <p:cNvPr id="11743" name="TextBox 81"/>
          <p:cNvSpPr txBox="1"/>
          <p:nvPr/>
        </p:nvSpPr>
        <p:spPr>
          <a:xfrm>
            <a:off x="4261511" y="1156833"/>
            <a:ext cx="2424982" cy="553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600">
                <a:solidFill>
                  <a:srgbClr val="262626"/>
                </a:solidFill>
                <a:latin typeface="Montserrat"/>
                <a:ea typeface="Montserrat"/>
                <a:cs typeface="Montserrat"/>
                <a:sym typeface="Montserrat"/>
              </a:defRPr>
            </a:lvl1pPr>
          </a:lstStyle>
          <a:p>
            <a:r>
              <a:rPr lang="en-US" sz="1800" dirty="0">
                <a:latin typeface="+mn-lt"/>
              </a:rPr>
              <a:t>Adequate </a:t>
            </a:r>
          </a:p>
          <a:p>
            <a:r>
              <a:rPr lang="en-US" sz="1800" dirty="0">
                <a:latin typeface="+mn-lt"/>
              </a:rPr>
              <a:t>Residence time </a:t>
            </a:r>
            <a:endParaRPr sz="1800" dirty="0">
              <a:latin typeface="+mn-lt"/>
            </a:endParaRPr>
          </a:p>
        </p:txBody>
      </p:sp>
      <p:grpSp>
        <p:nvGrpSpPr>
          <p:cNvPr id="11751" name="Group 82"/>
          <p:cNvGrpSpPr/>
          <p:nvPr/>
        </p:nvGrpSpPr>
        <p:grpSpPr>
          <a:xfrm>
            <a:off x="6989005" y="4450674"/>
            <a:ext cx="2079309" cy="1210966"/>
            <a:chOff x="554563" y="0"/>
            <a:chExt cx="1630564" cy="1049874"/>
          </a:xfrm>
        </p:grpSpPr>
        <p:sp>
          <p:nvSpPr>
            <p:cNvPr id="11748" name="TextBox 86"/>
            <p:cNvSpPr txBox="1"/>
            <p:nvPr/>
          </p:nvSpPr>
          <p:spPr>
            <a:xfrm>
              <a:off x="554563" y="329423"/>
              <a:ext cx="1630564" cy="7204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600">
                  <a:solidFill>
                    <a:srgbClr val="262626"/>
                  </a:solidFill>
                  <a:latin typeface="Montserrat"/>
                  <a:ea typeface="Montserrat"/>
                  <a:cs typeface="Montserrat"/>
                  <a:sym typeface="Montserrat"/>
                </a:defRPr>
              </a:lvl1pPr>
            </a:lstStyle>
            <a:p>
              <a:r>
                <a:rPr lang="en-US" sz="1800" dirty="0">
                  <a:latin typeface="+mn-lt"/>
                </a:rPr>
                <a:t>Fully activated polymer solution at desired concentration</a:t>
              </a:r>
              <a:endParaRPr sz="1800" dirty="0">
                <a:latin typeface="+mn-lt"/>
              </a:endParaRPr>
            </a:p>
          </p:txBody>
        </p:sp>
        <p:sp>
          <p:nvSpPr>
            <p:cNvPr id="11750" name="Circle: Hollow 84"/>
            <p:cNvSpPr/>
            <p:nvPr/>
          </p:nvSpPr>
          <p:spPr>
            <a:xfrm>
              <a:off x="974419" y="0"/>
              <a:ext cx="151211" cy="1512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3" y="16200"/>
                    <a:pt x="16200" y="13782"/>
                    <a:pt x="16200" y="10800"/>
                  </a:cubicBezTo>
                  <a:cubicBezTo>
                    <a:pt x="16200" y="7818"/>
                    <a:pt x="13783" y="5400"/>
                    <a:pt x="10800" y="5400"/>
                  </a:cubicBezTo>
                  <a:cubicBezTo>
                    <a:pt x="7818" y="5400"/>
                    <a:pt x="5400" y="7818"/>
                    <a:pt x="5400" y="10800"/>
                  </a:cubicBezTo>
                  <a:close/>
                </a:path>
              </a:pathLst>
            </a:custGeom>
            <a:solidFill>
              <a:schemeClr val="accent4"/>
            </a:solidFill>
            <a:ln w="12700" cap="flat">
              <a:noFill/>
              <a:miter lim="400000"/>
            </a:ln>
            <a:effectLst/>
          </p:spPr>
          <p:txBody>
            <a:bodyPr wrap="square" lIns="34289" tIns="34289" rIns="34289" bIns="34289" numCol="1" anchor="ctr">
              <a:noAutofit/>
            </a:bodyPr>
            <a:lstStyle/>
            <a:p>
              <a:pPr algn="ctr"/>
              <a:endParaRPr sz="1350" dirty="0"/>
            </a:p>
          </p:txBody>
        </p:sp>
      </p:grpSp>
      <p:sp>
        <p:nvSpPr>
          <p:cNvPr id="2" name="Title 1">
            <a:extLst>
              <a:ext uri="{FF2B5EF4-FFF2-40B4-BE49-F238E27FC236}">
                <a16:creationId xmlns:a16="http://schemas.microsoft.com/office/drawing/2014/main" xmlns="" id="{4547AE93-2813-4741-AABE-B714FFD8E969}"/>
              </a:ext>
            </a:extLst>
          </p:cNvPr>
          <p:cNvSpPr>
            <a:spLocks noGrp="1"/>
          </p:cNvSpPr>
          <p:nvPr>
            <p:ph type="title"/>
          </p:nvPr>
        </p:nvSpPr>
        <p:spPr>
          <a:xfrm>
            <a:off x="452631" y="76975"/>
            <a:ext cx="8543538" cy="1017266"/>
          </a:xfrm>
        </p:spPr>
        <p:txBody>
          <a:bodyPr>
            <a:normAutofit fontScale="90000"/>
          </a:bodyPr>
          <a:lstStyle/>
          <a:p>
            <a:r>
              <a:rPr lang="en-US" sz="2900" dirty="0"/>
              <a:t>Polymer science dictates the most effective way of activating polymers- </a:t>
            </a:r>
            <a:r>
              <a:rPr lang="en-US" sz="2900" u="sng" dirty="0">
                <a:solidFill>
                  <a:srgbClr val="DD5B2D"/>
                </a:solidFill>
              </a:rPr>
              <a:t>Your</a:t>
            </a:r>
            <a:r>
              <a:rPr lang="en-US" sz="2900" dirty="0">
                <a:solidFill>
                  <a:srgbClr val="DD5B2D"/>
                </a:solidFill>
              </a:rPr>
              <a:t> activation equipment should follow:</a:t>
            </a:r>
          </a:p>
        </p:txBody>
      </p:sp>
      <p:pic>
        <p:nvPicPr>
          <p:cNvPr id="3" name="Picture 2">
            <a:extLst>
              <a:ext uri="{FF2B5EF4-FFF2-40B4-BE49-F238E27FC236}">
                <a16:creationId xmlns:a16="http://schemas.microsoft.com/office/drawing/2014/main" xmlns="" id="{E30B643B-9D86-439D-9BBD-F6D6B89A5BC9}"/>
              </a:ext>
            </a:extLst>
          </p:cNvPr>
          <p:cNvPicPr>
            <a:picLocks noChangeAspect="1"/>
          </p:cNvPicPr>
          <p:nvPr/>
        </p:nvPicPr>
        <p:blipFill>
          <a:blip r:embed="rId3"/>
          <a:stretch>
            <a:fillRect/>
          </a:stretch>
        </p:blipFill>
        <p:spPr>
          <a:xfrm>
            <a:off x="875384" y="2948471"/>
            <a:ext cx="783192" cy="740278"/>
          </a:xfrm>
          <a:prstGeom prst="rect">
            <a:avLst/>
          </a:prstGeom>
        </p:spPr>
      </p:pic>
      <p:sp>
        <p:nvSpPr>
          <p:cNvPr id="64" name="Shape 2369">
            <a:extLst>
              <a:ext uri="{FF2B5EF4-FFF2-40B4-BE49-F238E27FC236}">
                <a16:creationId xmlns:a16="http://schemas.microsoft.com/office/drawing/2014/main" xmlns="" id="{4B679ECB-2E77-4AC9-B919-DB5EE61DEFE7}"/>
              </a:ext>
            </a:extLst>
          </p:cNvPr>
          <p:cNvSpPr/>
          <p:nvPr/>
        </p:nvSpPr>
        <p:spPr>
          <a:xfrm>
            <a:off x="5280027" y="2304466"/>
            <a:ext cx="571180" cy="48818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accent3"/>
          </a:solidFill>
          <a:ln w="12700" cap="flat">
            <a:noFill/>
            <a:miter lim="400000"/>
          </a:ln>
          <a:effectLst/>
        </p:spPr>
        <p:txBody>
          <a:bodyPr wrap="square" lIns="45719" tIns="45719" rIns="45719" bIns="45719" numCol="1" anchor="ctr">
            <a:noAutofit/>
          </a:bodyPr>
          <a:lstStyle/>
          <a:p>
            <a:pPr algn="ctr" defTabSz="228579">
              <a:defRPr sz="15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dirty="0"/>
          </a:p>
        </p:txBody>
      </p:sp>
      <p:pic>
        <p:nvPicPr>
          <p:cNvPr id="66" name="Picture 3" descr="Conform Polymer">
            <a:extLst>
              <a:ext uri="{FF2B5EF4-FFF2-40B4-BE49-F238E27FC236}">
                <a16:creationId xmlns:a16="http://schemas.microsoft.com/office/drawing/2014/main" xmlns="" id="{3922D599-EE5B-4D93-BD62-D68B05C40F30}"/>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26966" r="40186" b="34639"/>
          <a:stretch/>
        </p:blipFill>
        <p:spPr bwMode="auto">
          <a:xfrm flipH="1">
            <a:off x="7510890" y="3383863"/>
            <a:ext cx="939354" cy="1126824"/>
          </a:xfrm>
          <a:prstGeom prst="rect">
            <a:avLst/>
          </a:prstGeom>
          <a:noFill/>
          <a:ln w="9525">
            <a:noFill/>
            <a:miter lim="800000"/>
            <a:headEnd/>
            <a:tailEnd/>
          </a:ln>
        </p:spPr>
      </p:pic>
      <p:pic>
        <p:nvPicPr>
          <p:cNvPr id="70" name="Picture 69" descr="Image result for icon for quiet">
            <a:extLst>
              <a:ext uri="{FF2B5EF4-FFF2-40B4-BE49-F238E27FC236}">
                <a16:creationId xmlns:a16="http://schemas.microsoft.com/office/drawing/2014/main" xmlns="" id="{E6A01992-A994-426B-8258-AB93DBE0B53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333295" y="3736224"/>
            <a:ext cx="747004" cy="590663"/>
          </a:xfrm>
          <a:prstGeom prst="rect">
            <a:avLst/>
          </a:prstGeom>
          <a:noFill/>
          <a:ln>
            <a:noFill/>
          </a:ln>
        </p:spPr>
      </p:pic>
    </p:spTree>
    <p:extLst>
      <p:ext uri="{BB962C8B-B14F-4D97-AF65-F5344CB8AC3E}">
        <p14:creationId xmlns:p14="http://schemas.microsoft.com/office/powerpoint/2010/main" val="165183738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13"/>
                                        </p:tgtEl>
                                        <p:attrNameLst>
                                          <p:attrName>style.visibility</p:attrName>
                                        </p:attrNameLst>
                                      </p:cBhvr>
                                      <p:to>
                                        <p:strVal val="visible"/>
                                      </p:to>
                                    </p:set>
                                    <p:anim calcmode="lin" valueType="num">
                                      <p:cBhvr additive="base">
                                        <p:cTn id="7" dur="500" fill="hold"/>
                                        <p:tgtEl>
                                          <p:spTgt spid="11713"/>
                                        </p:tgtEl>
                                        <p:attrNameLst>
                                          <p:attrName>ppt_x</p:attrName>
                                        </p:attrNameLst>
                                      </p:cBhvr>
                                      <p:tavLst>
                                        <p:tav tm="0">
                                          <p:val>
                                            <p:strVal val="#ppt_x"/>
                                          </p:val>
                                        </p:tav>
                                        <p:tav tm="100000">
                                          <p:val>
                                            <p:strVal val="#ppt_x"/>
                                          </p:val>
                                        </p:tav>
                                      </p:tavLst>
                                    </p:anim>
                                    <p:anim calcmode="lin" valueType="num">
                                      <p:cBhvr additive="base">
                                        <p:cTn id="8" dur="500" fill="hold"/>
                                        <p:tgtEl>
                                          <p:spTgt spid="117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733"/>
                                        </p:tgtEl>
                                        <p:attrNameLst>
                                          <p:attrName>style.visibility</p:attrName>
                                        </p:attrNameLst>
                                      </p:cBhvr>
                                      <p:to>
                                        <p:strVal val="visible"/>
                                      </p:to>
                                    </p:set>
                                    <p:anim calcmode="lin" valueType="num">
                                      <p:cBhvr additive="base">
                                        <p:cTn id="11" dur="500" fill="hold"/>
                                        <p:tgtEl>
                                          <p:spTgt spid="11733"/>
                                        </p:tgtEl>
                                        <p:attrNameLst>
                                          <p:attrName>ppt_x</p:attrName>
                                        </p:attrNameLst>
                                      </p:cBhvr>
                                      <p:tavLst>
                                        <p:tav tm="0">
                                          <p:val>
                                            <p:strVal val="#ppt_x"/>
                                          </p:val>
                                        </p:tav>
                                        <p:tav tm="100000">
                                          <p:val>
                                            <p:strVal val="#ppt_x"/>
                                          </p:val>
                                        </p:tav>
                                      </p:tavLst>
                                    </p:anim>
                                    <p:anim calcmode="lin" valueType="num">
                                      <p:cBhvr additive="base">
                                        <p:cTn id="12" dur="500" fill="hold"/>
                                        <p:tgtEl>
                                          <p:spTgt spid="117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716"/>
                                        </p:tgtEl>
                                        <p:attrNameLst>
                                          <p:attrName>style.visibility</p:attrName>
                                        </p:attrNameLst>
                                      </p:cBhvr>
                                      <p:to>
                                        <p:strVal val="visible"/>
                                      </p:to>
                                    </p:set>
                                    <p:anim calcmode="lin" valueType="num">
                                      <p:cBhvr additive="base">
                                        <p:cTn id="21" dur="500" fill="hold"/>
                                        <p:tgtEl>
                                          <p:spTgt spid="11716"/>
                                        </p:tgtEl>
                                        <p:attrNameLst>
                                          <p:attrName>ppt_x</p:attrName>
                                        </p:attrNameLst>
                                      </p:cBhvr>
                                      <p:tavLst>
                                        <p:tav tm="0">
                                          <p:val>
                                            <p:strVal val="#ppt_x"/>
                                          </p:val>
                                        </p:tav>
                                        <p:tav tm="100000">
                                          <p:val>
                                            <p:strVal val="#ppt_x"/>
                                          </p:val>
                                        </p:tav>
                                      </p:tavLst>
                                    </p:anim>
                                    <p:anim calcmode="lin" valueType="num">
                                      <p:cBhvr additive="base">
                                        <p:cTn id="22" dur="500" fill="hold"/>
                                        <p:tgtEl>
                                          <p:spTgt spid="117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731"/>
                                        </p:tgtEl>
                                        <p:attrNameLst>
                                          <p:attrName>style.visibility</p:attrName>
                                        </p:attrNameLst>
                                      </p:cBhvr>
                                      <p:to>
                                        <p:strVal val="visible"/>
                                      </p:to>
                                    </p:set>
                                    <p:anim calcmode="lin" valueType="num">
                                      <p:cBhvr additive="base">
                                        <p:cTn id="25" dur="500" fill="hold"/>
                                        <p:tgtEl>
                                          <p:spTgt spid="11731"/>
                                        </p:tgtEl>
                                        <p:attrNameLst>
                                          <p:attrName>ppt_x</p:attrName>
                                        </p:attrNameLst>
                                      </p:cBhvr>
                                      <p:tavLst>
                                        <p:tav tm="0">
                                          <p:val>
                                            <p:strVal val="#ppt_x"/>
                                          </p:val>
                                        </p:tav>
                                        <p:tav tm="100000">
                                          <p:val>
                                            <p:strVal val="#ppt_x"/>
                                          </p:val>
                                        </p:tav>
                                      </p:tavLst>
                                    </p:anim>
                                    <p:anim calcmode="lin" valueType="num">
                                      <p:cBhvr additive="base">
                                        <p:cTn id="26" dur="500" fill="hold"/>
                                        <p:tgtEl>
                                          <p:spTgt spid="117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738"/>
                                        </p:tgtEl>
                                        <p:attrNameLst>
                                          <p:attrName>style.visibility</p:attrName>
                                        </p:attrNameLst>
                                      </p:cBhvr>
                                      <p:to>
                                        <p:strVal val="visible"/>
                                      </p:to>
                                    </p:set>
                                    <p:anim calcmode="lin" valueType="num">
                                      <p:cBhvr additive="base">
                                        <p:cTn id="29" dur="500" fill="hold"/>
                                        <p:tgtEl>
                                          <p:spTgt spid="11738"/>
                                        </p:tgtEl>
                                        <p:attrNameLst>
                                          <p:attrName>ppt_x</p:attrName>
                                        </p:attrNameLst>
                                      </p:cBhvr>
                                      <p:tavLst>
                                        <p:tav tm="0">
                                          <p:val>
                                            <p:strVal val="#ppt_x"/>
                                          </p:val>
                                        </p:tav>
                                        <p:tav tm="100000">
                                          <p:val>
                                            <p:strVal val="#ppt_x"/>
                                          </p:val>
                                        </p:tav>
                                      </p:tavLst>
                                    </p:anim>
                                    <p:anim calcmode="lin" valueType="num">
                                      <p:cBhvr additive="base">
                                        <p:cTn id="30" dur="500" fill="hold"/>
                                        <p:tgtEl>
                                          <p:spTgt spid="1173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ppt_x"/>
                                          </p:val>
                                        </p:tav>
                                        <p:tav tm="100000">
                                          <p:val>
                                            <p:strVal val="#ppt_x"/>
                                          </p:val>
                                        </p:tav>
                                      </p:tavLst>
                                    </p:anim>
                                    <p:anim calcmode="lin" valueType="num">
                                      <p:cBhvr additive="base">
                                        <p:cTn id="3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719"/>
                                        </p:tgtEl>
                                        <p:attrNameLst>
                                          <p:attrName>style.visibility</p:attrName>
                                        </p:attrNameLst>
                                      </p:cBhvr>
                                      <p:to>
                                        <p:strVal val="visible"/>
                                      </p:to>
                                    </p:set>
                                    <p:anim calcmode="lin" valueType="num">
                                      <p:cBhvr additive="base">
                                        <p:cTn id="39" dur="500" fill="hold"/>
                                        <p:tgtEl>
                                          <p:spTgt spid="11719"/>
                                        </p:tgtEl>
                                        <p:attrNameLst>
                                          <p:attrName>ppt_x</p:attrName>
                                        </p:attrNameLst>
                                      </p:cBhvr>
                                      <p:tavLst>
                                        <p:tav tm="0">
                                          <p:val>
                                            <p:strVal val="#ppt_x"/>
                                          </p:val>
                                        </p:tav>
                                        <p:tav tm="100000">
                                          <p:val>
                                            <p:strVal val="#ppt_x"/>
                                          </p:val>
                                        </p:tav>
                                      </p:tavLst>
                                    </p:anim>
                                    <p:anim calcmode="lin" valueType="num">
                                      <p:cBhvr additive="base">
                                        <p:cTn id="40" dur="500" fill="hold"/>
                                        <p:tgtEl>
                                          <p:spTgt spid="117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728"/>
                                        </p:tgtEl>
                                        <p:attrNameLst>
                                          <p:attrName>style.visibility</p:attrName>
                                        </p:attrNameLst>
                                      </p:cBhvr>
                                      <p:to>
                                        <p:strVal val="visible"/>
                                      </p:to>
                                    </p:set>
                                    <p:anim calcmode="lin" valueType="num">
                                      <p:cBhvr additive="base">
                                        <p:cTn id="43" dur="500" fill="hold"/>
                                        <p:tgtEl>
                                          <p:spTgt spid="11728"/>
                                        </p:tgtEl>
                                        <p:attrNameLst>
                                          <p:attrName>ppt_x</p:attrName>
                                        </p:attrNameLst>
                                      </p:cBhvr>
                                      <p:tavLst>
                                        <p:tav tm="0">
                                          <p:val>
                                            <p:strVal val="#ppt_x"/>
                                          </p:val>
                                        </p:tav>
                                        <p:tav tm="100000">
                                          <p:val>
                                            <p:strVal val="#ppt_x"/>
                                          </p:val>
                                        </p:tav>
                                      </p:tavLst>
                                    </p:anim>
                                    <p:anim calcmode="lin" valueType="num">
                                      <p:cBhvr additive="base">
                                        <p:cTn id="44" dur="500" fill="hold"/>
                                        <p:tgtEl>
                                          <p:spTgt spid="117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743"/>
                                        </p:tgtEl>
                                        <p:attrNameLst>
                                          <p:attrName>style.visibility</p:attrName>
                                        </p:attrNameLst>
                                      </p:cBhvr>
                                      <p:to>
                                        <p:strVal val="visible"/>
                                      </p:to>
                                    </p:set>
                                    <p:anim calcmode="lin" valueType="num">
                                      <p:cBhvr additive="base">
                                        <p:cTn id="47" dur="500" fill="hold"/>
                                        <p:tgtEl>
                                          <p:spTgt spid="11743"/>
                                        </p:tgtEl>
                                        <p:attrNameLst>
                                          <p:attrName>ppt_x</p:attrName>
                                        </p:attrNameLst>
                                      </p:cBhvr>
                                      <p:tavLst>
                                        <p:tav tm="0">
                                          <p:val>
                                            <p:strVal val="#ppt_x"/>
                                          </p:val>
                                        </p:tav>
                                        <p:tav tm="100000">
                                          <p:val>
                                            <p:strVal val="#ppt_x"/>
                                          </p:val>
                                        </p:tav>
                                      </p:tavLst>
                                    </p:anim>
                                    <p:anim calcmode="lin" valueType="num">
                                      <p:cBhvr additive="base">
                                        <p:cTn id="48" dur="500" fill="hold"/>
                                        <p:tgtEl>
                                          <p:spTgt spid="1174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ppt_x"/>
                                          </p:val>
                                        </p:tav>
                                        <p:tav tm="100000">
                                          <p:val>
                                            <p:strVal val="#ppt_x"/>
                                          </p:val>
                                        </p:tav>
                                      </p:tavLst>
                                    </p:anim>
                                    <p:anim calcmode="lin" valueType="num">
                                      <p:cBhvr additive="base">
                                        <p:cTn id="5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722"/>
                                        </p:tgtEl>
                                        <p:attrNameLst>
                                          <p:attrName>style.visibility</p:attrName>
                                        </p:attrNameLst>
                                      </p:cBhvr>
                                      <p:to>
                                        <p:strVal val="visible"/>
                                      </p:to>
                                    </p:set>
                                    <p:anim calcmode="lin" valueType="num">
                                      <p:cBhvr additive="base">
                                        <p:cTn id="57" dur="500" fill="hold"/>
                                        <p:tgtEl>
                                          <p:spTgt spid="11722"/>
                                        </p:tgtEl>
                                        <p:attrNameLst>
                                          <p:attrName>ppt_x</p:attrName>
                                        </p:attrNameLst>
                                      </p:cBhvr>
                                      <p:tavLst>
                                        <p:tav tm="0">
                                          <p:val>
                                            <p:strVal val="#ppt_x"/>
                                          </p:val>
                                        </p:tav>
                                        <p:tav tm="100000">
                                          <p:val>
                                            <p:strVal val="#ppt_x"/>
                                          </p:val>
                                        </p:tav>
                                      </p:tavLst>
                                    </p:anim>
                                    <p:anim calcmode="lin" valueType="num">
                                      <p:cBhvr additive="base">
                                        <p:cTn id="58" dur="500" fill="hold"/>
                                        <p:tgtEl>
                                          <p:spTgt spid="117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725"/>
                                        </p:tgtEl>
                                        <p:attrNameLst>
                                          <p:attrName>style.visibility</p:attrName>
                                        </p:attrNameLst>
                                      </p:cBhvr>
                                      <p:to>
                                        <p:strVal val="visible"/>
                                      </p:to>
                                    </p:set>
                                    <p:anim calcmode="lin" valueType="num">
                                      <p:cBhvr additive="base">
                                        <p:cTn id="61" dur="500" fill="hold"/>
                                        <p:tgtEl>
                                          <p:spTgt spid="11725"/>
                                        </p:tgtEl>
                                        <p:attrNameLst>
                                          <p:attrName>ppt_x</p:attrName>
                                        </p:attrNameLst>
                                      </p:cBhvr>
                                      <p:tavLst>
                                        <p:tav tm="0">
                                          <p:val>
                                            <p:strVal val="#ppt_x"/>
                                          </p:val>
                                        </p:tav>
                                        <p:tav tm="100000">
                                          <p:val>
                                            <p:strVal val="#ppt_x"/>
                                          </p:val>
                                        </p:tav>
                                      </p:tavLst>
                                    </p:anim>
                                    <p:anim calcmode="lin" valueType="num">
                                      <p:cBhvr additive="base">
                                        <p:cTn id="62" dur="500" fill="hold"/>
                                        <p:tgtEl>
                                          <p:spTgt spid="117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751"/>
                                        </p:tgtEl>
                                        <p:attrNameLst>
                                          <p:attrName>style.visibility</p:attrName>
                                        </p:attrNameLst>
                                      </p:cBhvr>
                                      <p:to>
                                        <p:strVal val="visible"/>
                                      </p:to>
                                    </p:set>
                                    <p:anim calcmode="lin" valueType="num">
                                      <p:cBhvr additive="base">
                                        <p:cTn id="65" dur="500" fill="hold"/>
                                        <p:tgtEl>
                                          <p:spTgt spid="11751"/>
                                        </p:tgtEl>
                                        <p:attrNameLst>
                                          <p:attrName>ppt_x</p:attrName>
                                        </p:attrNameLst>
                                      </p:cBhvr>
                                      <p:tavLst>
                                        <p:tav tm="0">
                                          <p:val>
                                            <p:strVal val="#ppt_x"/>
                                          </p:val>
                                        </p:tav>
                                        <p:tav tm="100000">
                                          <p:val>
                                            <p:strVal val="#ppt_x"/>
                                          </p:val>
                                        </p:tav>
                                      </p:tavLst>
                                    </p:anim>
                                    <p:anim calcmode="lin" valueType="num">
                                      <p:cBhvr additive="base">
                                        <p:cTn id="66" dur="500" fill="hold"/>
                                        <p:tgtEl>
                                          <p:spTgt spid="117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3" grpId="0"/>
      <p:bldP spid="11738" grpId="0"/>
      <p:bldP spid="11743" grpId="0"/>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5129" y="974849"/>
            <a:ext cx="7554651" cy="769441"/>
          </a:xfrm>
          <a:prstGeom prst="rect">
            <a:avLst/>
          </a:prstGeom>
        </p:spPr>
        <p:txBody>
          <a:bodyPr wrap="square">
            <a:spAutoFit/>
          </a:bodyPr>
          <a:lstStyle/>
          <a:p>
            <a:r>
              <a:rPr lang="en-US" sz="2200" dirty="0">
                <a:solidFill>
                  <a:srgbClr val="595083"/>
                </a:solidFill>
              </a:rPr>
              <a:t>UGSI Solutions understands the science of polymer activation: </a:t>
            </a:r>
          </a:p>
          <a:p>
            <a:r>
              <a:rPr lang="en-US" sz="2200" u="sng" dirty="0">
                <a:solidFill>
                  <a:srgbClr val="595083"/>
                </a:solidFill>
              </a:rPr>
              <a:t>65 years </a:t>
            </a:r>
            <a:r>
              <a:rPr lang="en-US" sz="2200" dirty="0">
                <a:solidFill>
                  <a:srgbClr val="595083"/>
                </a:solidFill>
              </a:rPr>
              <a:t>of experience and </a:t>
            </a:r>
            <a:r>
              <a:rPr lang="en-US" sz="2200" u="sng" dirty="0">
                <a:solidFill>
                  <a:srgbClr val="595083"/>
                </a:solidFill>
              </a:rPr>
              <a:t>tens of thousands </a:t>
            </a:r>
            <a:r>
              <a:rPr lang="en-US" sz="2200" dirty="0">
                <a:solidFill>
                  <a:srgbClr val="595083"/>
                </a:solidFill>
              </a:rPr>
              <a:t>of installations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3838" y="2846340"/>
            <a:ext cx="3840162" cy="3462242"/>
          </a:xfrm>
          <a:prstGeom prst="rect">
            <a:avLst/>
          </a:prstGeom>
        </p:spPr>
      </p:pic>
      <p:pic>
        <p:nvPicPr>
          <p:cNvPr id="6" name="Picture 5">
            <a:extLst>
              <a:ext uri="{FF2B5EF4-FFF2-40B4-BE49-F238E27FC236}">
                <a16:creationId xmlns:a16="http://schemas.microsoft.com/office/drawing/2014/main" xmlns="" id="{158918EB-5F82-4865-8AC1-063F1A05B2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13" y="2022344"/>
            <a:ext cx="2617212" cy="4334006"/>
          </a:xfrm>
          <a:prstGeom prst="rect">
            <a:avLst/>
          </a:prstGeom>
        </p:spPr>
      </p:pic>
      <p:pic>
        <p:nvPicPr>
          <p:cNvPr id="11" name="Picture 10" descr="dynajet">
            <a:extLst>
              <a:ext uri="{FF2B5EF4-FFF2-40B4-BE49-F238E27FC236}">
                <a16:creationId xmlns:a16="http://schemas.microsoft.com/office/drawing/2014/main" xmlns="" id="{64701C19-E0E0-41E7-A9E8-E040281F997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7732" y="1781369"/>
            <a:ext cx="1059067" cy="21299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22554" y="2009281"/>
            <a:ext cx="5135661" cy="584775"/>
          </a:xfrm>
          <a:prstGeom prst="rect">
            <a:avLst/>
          </a:prstGeom>
          <a:noFill/>
        </p:spPr>
        <p:txBody>
          <a:bodyPr wrap="square" rtlCol="0">
            <a:spAutoFit/>
          </a:bodyPr>
          <a:lstStyle/>
          <a:p>
            <a:r>
              <a:rPr lang="en-US" sz="3200" b="1" i="1" dirty="0">
                <a:solidFill>
                  <a:srgbClr val="595083"/>
                </a:solidFill>
              </a:rPr>
              <a:t>POLY</a:t>
            </a:r>
            <a:r>
              <a:rPr lang="en-US" sz="3200" i="1" dirty="0">
                <a:solidFill>
                  <a:srgbClr val="595083"/>
                </a:solidFill>
              </a:rPr>
              <a:t>BLEND®   </a:t>
            </a:r>
            <a:r>
              <a:rPr lang="en-US" sz="3200" b="1" i="1" dirty="0">
                <a:solidFill>
                  <a:srgbClr val="595083"/>
                </a:solidFill>
              </a:rPr>
              <a:t>DYNA</a:t>
            </a:r>
            <a:r>
              <a:rPr lang="en-US" sz="3200" i="1" dirty="0">
                <a:solidFill>
                  <a:srgbClr val="595083"/>
                </a:solidFill>
              </a:rPr>
              <a:t>BLEND™</a:t>
            </a:r>
          </a:p>
        </p:txBody>
      </p:sp>
      <p:sp>
        <p:nvSpPr>
          <p:cNvPr id="5" name="Slide Number Placeholder 4">
            <a:extLst>
              <a:ext uri="{FF2B5EF4-FFF2-40B4-BE49-F238E27FC236}">
                <a16:creationId xmlns:a16="http://schemas.microsoft.com/office/drawing/2014/main" xmlns="" id="{3408D8C2-E1BD-4E4A-AAE6-591AC649AD66}"/>
              </a:ext>
            </a:extLst>
          </p:cNvPr>
          <p:cNvSpPr>
            <a:spLocks noGrp="1"/>
          </p:cNvSpPr>
          <p:nvPr>
            <p:ph type="sldNum" sz="quarter" idx="12"/>
          </p:nvPr>
        </p:nvSpPr>
        <p:spPr/>
        <p:txBody>
          <a:bodyPr/>
          <a:lstStyle/>
          <a:p>
            <a:fld id="{BDF33324-0654-7544-BA62-FF5C04015A52}" type="slidenum">
              <a:rPr lang="en-US" smtClean="0"/>
              <a:pPr/>
              <a:t>22</a:t>
            </a:fld>
            <a:endParaRPr lang="en-US" dirty="0"/>
          </a:p>
        </p:txBody>
      </p:sp>
      <p:pic>
        <p:nvPicPr>
          <p:cNvPr id="9" name="Picture 8">
            <a:extLst>
              <a:ext uri="{FF2B5EF4-FFF2-40B4-BE49-F238E27FC236}">
                <a16:creationId xmlns:a16="http://schemas.microsoft.com/office/drawing/2014/main" xmlns="" id="{60FC2091-D0F6-44D7-B4B6-746F99833258}"/>
              </a:ext>
            </a:extLst>
          </p:cNvPr>
          <p:cNvPicPr>
            <a:picLocks noChangeAspect="1"/>
          </p:cNvPicPr>
          <p:nvPr/>
        </p:nvPicPr>
        <p:blipFill rotWithShape="1">
          <a:blip r:embed="rId6"/>
          <a:srcRect l="6911" t="10303" r="12484" b="6676"/>
          <a:stretch/>
        </p:blipFill>
        <p:spPr>
          <a:xfrm>
            <a:off x="2771783" y="2870224"/>
            <a:ext cx="2453036" cy="3368799"/>
          </a:xfrm>
          <a:prstGeom prst="rect">
            <a:avLst/>
          </a:prstGeom>
        </p:spPr>
      </p:pic>
      <p:sp>
        <p:nvSpPr>
          <p:cNvPr id="10" name="Rectangle 2"/>
          <p:cNvSpPr>
            <a:spLocks noGrp="1" noChangeArrowheads="1"/>
          </p:cNvSpPr>
          <p:nvPr>
            <p:ph type="title"/>
          </p:nvPr>
        </p:nvSpPr>
        <p:spPr>
          <a:xfrm>
            <a:off x="1611683" y="295041"/>
            <a:ext cx="5612236" cy="598074"/>
          </a:xfrm>
          <a:noFill/>
          <a:ln w="19050">
            <a:noFill/>
          </a:ln>
        </p:spPr>
        <p:txBody>
          <a:bodyPr>
            <a:noAutofit/>
          </a:bodyPr>
          <a:lstStyle/>
          <a:p>
            <a:r>
              <a:rPr lang="en-US" sz="3400" dirty="0">
                <a:solidFill>
                  <a:schemeClr val="tx1"/>
                </a:solidFill>
              </a:rPr>
              <a:t>Polymer Activation Systems</a:t>
            </a:r>
            <a:endParaRPr lang="en-US" sz="3400" b="1" dirty="0">
              <a:solidFill>
                <a:schemeClr val="bg1"/>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9749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64679" y="38641"/>
            <a:ext cx="8814641" cy="761459"/>
          </a:xfrm>
          <a:noFill/>
          <a:ln/>
        </p:spPr>
        <p:txBody>
          <a:bodyPr>
            <a:noAutofit/>
          </a:bodyPr>
          <a:lstStyle/>
          <a:p>
            <a:r>
              <a:rPr lang="en-US" sz="2600" kern="0" dirty="0">
                <a:latin typeface="Calibri" panose="020F0502020204030204" pitchFamily="34" charset="0"/>
                <a:cs typeface="Calibri" panose="020F0502020204030204" pitchFamily="34" charset="0"/>
              </a:rPr>
              <a:t>Mechanical or non-mechanical (hydraulic) mixing – both can provide effective mixing energy at MOIW</a:t>
            </a:r>
            <a:endParaRPr lang="en-US" sz="2600" kern="0" dirty="0">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42339" name="Rectangle 3"/>
          <p:cNvSpPr>
            <a:spLocks noGrp="1" noChangeArrowheads="1"/>
          </p:cNvSpPr>
          <p:nvPr>
            <p:ph type="body" idx="1"/>
          </p:nvPr>
        </p:nvSpPr>
        <p:spPr>
          <a:xfrm>
            <a:off x="709381" y="1245890"/>
            <a:ext cx="3064588" cy="348675"/>
          </a:xfrm>
          <a:noFill/>
          <a:ln/>
        </p:spPr>
        <p:txBody>
          <a:bodyPr>
            <a:normAutofit/>
          </a:bodyPr>
          <a:lstStyle/>
          <a:p>
            <a:pPr>
              <a:lnSpc>
                <a:spcPct val="90000"/>
              </a:lnSpc>
              <a:buFontTx/>
              <a:buNone/>
            </a:pPr>
            <a:r>
              <a:rPr lang="en-US" sz="1800" b="1" u="sng" dirty="0">
                <a:solidFill>
                  <a:srgbClr val="DD5B2D"/>
                </a:solidFill>
                <a:latin typeface="Calibri" panose="020F0502020204030204" pitchFamily="34" charset="0"/>
                <a:cs typeface="Calibri" panose="020F0502020204030204" pitchFamily="34" charset="0"/>
              </a:rPr>
              <a:t>Mean Shear Rate</a:t>
            </a:r>
            <a:endParaRPr lang="en-US" sz="1800" u="sng" baseline="30000" dirty="0">
              <a:latin typeface="Calibri" panose="020F0502020204030204" pitchFamily="34" charset="0"/>
              <a:cs typeface="Calibri" panose="020F0502020204030204" pitchFamily="34" charset="0"/>
            </a:endParaRPr>
          </a:p>
        </p:txBody>
      </p:sp>
      <p:sp>
        <p:nvSpPr>
          <p:cNvPr id="142342" name="Text Box 6"/>
          <p:cNvSpPr txBox="1">
            <a:spLocks noChangeArrowheads="1"/>
          </p:cNvSpPr>
          <p:nvPr/>
        </p:nvSpPr>
        <p:spPr bwMode="auto">
          <a:xfrm>
            <a:off x="1210042" y="843607"/>
            <a:ext cx="2180249" cy="394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43" tIns="42872" rIns="85743" bIns="42872">
            <a:spAutoFit/>
          </a:bodyPr>
          <a:lstStyle/>
          <a:p>
            <a:r>
              <a:rPr lang="en-US" sz="2000" b="1" dirty="0">
                <a:solidFill>
                  <a:srgbClr val="DD5B2D"/>
                </a:solidFill>
                <a:latin typeface="Calibri" panose="020F0502020204030204" pitchFamily="34" charset="0"/>
                <a:cs typeface="Calibri" panose="020F0502020204030204" pitchFamily="34" charset="0"/>
              </a:rPr>
              <a:t>Mechanical Mixing</a:t>
            </a:r>
          </a:p>
        </p:txBody>
      </p:sp>
      <p:sp>
        <p:nvSpPr>
          <p:cNvPr id="142343" name="Text Box 7"/>
          <p:cNvSpPr txBox="1">
            <a:spLocks noChangeArrowheads="1"/>
          </p:cNvSpPr>
          <p:nvPr/>
        </p:nvSpPr>
        <p:spPr bwMode="auto">
          <a:xfrm>
            <a:off x="5618758" y="858470"/>
            <a:ext cx="1959996" cy="394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43" tIns="42872" rIns="85743" bIns="42872">
            <a:spAutoFit/>
          </a:bodyPr>
          <a:lstStyle/>
          <a:p>
            <a:r>
              <a:rPr lang="en-US" sz="2000" b="1" dirty="0">
                <a:solidFill>
                  <a:srgbClr val="DD5B2D"/>
                </a:solidFill>
                <a:latin typeface="Calibri" panose="020F0502020204030204" pitchFamily="34" charset="0"/>
                <a:cs typeface="Calibri" panose="020F0502020204030204" pitchFamily="34" charset="0"/>
              </a:rPr>
              <a:t>Hydraulic Mixing</a:t>
            </a:r>
          </a:p>
        </p:txBody>
      </p:sp>
      <p:sp>
        <p:nvSpPr>
          <p:cNvPr id="9" name="Rectangle 8">
            <a:extLst>
              <a:ext uri="{FF2B5EF4-FFF2-40B4-BE49-F238E27FC236}">
                <a16:creationId xmlns:a16="http://schemas.microsoft.com/office/drawing/2014/main" xmlns="" id="{339DF96D-97E7-4C57-AA68-4691E7C5C64E}"/>
              </a:ext>
            </a:extLst>
          </p:cNvPr>
          <p:cNvSpPr/>
          <p:nvPr/>
        </p:nvSpPr>
        <p:spPr>
          <a:xfrm>
            <a:off x="4255652" y="1196329"/>
            <a:ext cx="5240389" cy="646331"/>
          </a:xfrm>
          <a:prstGeom prst="rect">
            <a:avLst/>
          </a:prstGeom>
        </p:spPr>
        <p:txBody>
          <a:bodyPr wrap="square">
            <a:spAutoFit/>
          </a:bodyPr>
          <a:lstStyle/>
          <a:p>
            <a:r>
              <a:rPr lang="en-US" dirty="0">
                <a:solidFill>
                  <a:srgbClr val="DD5B2D"/>
                </a:solidFill>
                <a:latin typeface="Calibri" panose="020F0502020204030204" pitchFamily="34" charset="0"/>
                <a:ea typeface="Calibri" panose="020F0502020204030204" pitchFamily="34" charset="0"/>
              </a:rPr>
              <a:t>	</a:t>
            </a:r>
            <a:r>
              <a:rPr lang="en-US" b="1" u="sng" dirty="0">
                <a:solidFill>
                  <a:srgbClr val="DD5B2D"/>
                </a:solidFill>
                <a:latin typeface="Calibri" panose="020F0502020204030204" pitchFamily="34" charset="0"/>
              </a:rPr>
              <a:t>Contact </a:t>
            </a:r>
            <a:r>
              <a:rPr lang="en-US" b="1" u="sng" dirty="0">
                <a:solidFill>
                  <a:srgbClr val="DD5B2D"/>
                </a:solidFill>
                <a:latin typeface="Calibri" panose="020F0502020204030204" pitchFamily="34" charset="0"/>
                <a:ea typeface="Calibri" panose="020F0502020204030204" pitchFamily="34" charset="0"/>
              </a:rPr>
              <a:t>Force </a:t>
            </a:r>
            <a:endParaRPr lang="en-US" b="1"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	Sum(F) = Sum(</a:t>
            </a:r>
            <a:r>
              <a:rPr lang="el-GR" dirty="0">
                <a:latin typeface="Calibri" panose="020F0502020204030204" pitchFamily="34" charset="0"/>
              </a:rPr>
              <a:t>β</a:t>
            </a:r>
            <a:r>
              <a:rPr lang="en-US" dirty="0">
                <a:latin typeface="Calibri" panose="020F0502020204030204" pitchFamily="34" charset="0"/>
              </a:rPr>
              <a:t>*</a:t>
            </a:r>
            <a:r>
              <a:rPr lang="en-US" dirty="0">
                <a:latin typeface="Calibri" panose="020F0502020204030204" pitchFamily="34" charset="0"/>
                <a:ea typeface="Calibri" panose="020F0502020204030204" pitchFamily="34" charset="0"/>
              </a:rPr>
              <a:t>m*</a:t>
            </a:r>
            <a:r>
              <a:rPr lang="en-US" dirty="0" err="1">
                <a:latin typeface="Calibri" panose="020F0502020204030204" pitchFamily="34" charset="0"/>
                <a:ea typeface="Calibri" panose="020F0502020204030204" pitchFamily="34" charset="0"/>
              </a:rPr>
              <a:t>V</a:t>
            </a:r>
            <a:r>
              <a:rPr lang="en-US" sz="1600" baseline="-25000" dirty="0" err="1">
                <a:latin typeface="Calibri" panose="020F0502020204030204" pitchFamily="34" charset="0"/>
                <a:ea typeface="Calibri" panose="020F0502020204030204" pitchFamily="34" charset="0"/>
              </a:rPr>
              <a:t>out</a:t>
            </a:r>
            <a:r>
              <a:rPr lang="en-US" dirty="0">
                <a:latin typeface="Calibri" panose="020F0502020204030204" pitchFamily="34" charset="0"/>
                <a:ea typeface="Calibri" panose="020F0502020204030204" pitchFamily="34" charset="0"/>
              </a:rPr>
              <a:t>) - Sum(</a:t>
            </a:r>
            <a:r>
              <a:rPr lang="el-GR" sz="1600" dirty="0">
                <a:solidFill>
                  <a:prstClr val="black"/>
                </a:solidFill>
                <a:latin typeface="Calibri" panose="020F0502020204030204" pitchFamily="34" charset="0"/>
              </a:rPr>
              <a:t>β</a:t>
            </a:r>
            <a:r>
              <a:rPr lang="en-US" dirty="0">
                <a:latin typeface="Calibri" panose="020F0502020204030204" pitchFamily="34" charset="0"/>
                <a:ea typeface="Calibri" panose="020F0502020204030204" pitchFamily="34" charset="0"/>
              </a:rPr>
              <a:t>*m*V</a:t>
            </a:r>
            <a:r>
              <a:rPr lang="en-US" sz="1600" baseline="-25000" dirty="0">
                <a:latin typeface="Calibri" panose="020F0502020204030204" pitchFamily="34" charset="0"/>
                <a:ea typeface="Calibri" panose="020F0502020204030204" pitchFamily="34" charset="0"/>
              </a:rPr>
              <a:t>in</a:t>
            </a:r>
            <a:r>
              <a:rPr lang="en-US" dirty="0">
                <a:latin typeface="Calibri" panose="020F0502020204030204" pitchFamily="34" charset="0"/>
                <a:ea typeface="Calibri" panose="020F0502020204030204" pitchFamily="34" charset="0"/>
              </a:rPr>
              <a:t>)</a:t>
            </a:r>
          </a:p>
        </p:txBody>
      </p:sp>
      <p:sp>
        <p:nvSpPr>
          <p:cNvPr id="3" name="Slide Number Placeholder 2">
            <a:extLst>
              <a:ext uri="{FF2B5EF4-FFF2-40B4-BE49-F238E27FC236}">
                <a16:creationId xmlns:a16="http://schemas.microsoft.com/office/drawing/2014/main" xmlns="" id="{F46565D4-5A47-4E89-B31A-9B4C414A82E2}"/>
              </a:ext>
            </a:extLst>
          </p:cNvPr>
          <p:cNvSpPr>
            <a:spLocks noGrp="1"/>
          </p:cNvSpPr>
          <p:nvPr>
            <p:ph type="sldNum" sz="quarter" idx="12"/>
          </p:nvPr>
        </p:nvSpPr>
        <p:spPr/>
        <p:txBody>
          <a:bodyPr/>
          <a:lstStyle/>
          <a:p>
            <a:fld id="{BDF33324-0654-7544-BA62-FF5C04015A52}" type="slidenum">
              <a:rPr lang="en-US" smtClean="0"/>
              <a:pPr/>
              <a:t>23</a:t>
            </a:fld>
            <a:endParaRPr lang="en-US" dirty="0"/>
          </a:p>
        </p:txBody>
      </p:sp>
      <p:pic>
        <p:nvPicPr>
          <p:cNvPr id="11" name="Picture 10">
            <a:extLst>
              <a:ext uri="{FF2B5EF4-FFF2-40B4-BE49-F238E27FC236}">
                <a16:creationId xmlns:a16="http://schemas.microsoft.com/office/drawing/2014/main" xmlns="" id="{AFDAB59D-03DD-40BA-951B-61FA8A18F9BF}"/>
              </a:ext>
            </a:extLst>
          </p:cNvPr>
          <p:cNvPicPr>
            <a:picLocks noChangeAspect="1"/>
          </p:cNvPicPr>
          <p:nvPr/>
        </p:nvPicPr>
        <p:blipFill>
          <a:blip r:embed="rId3"/>
          <a:stretch>
            <a:fillRect/>
          </a:stretch>
        </p:blipFill>
        <p:spPr>
          <a:xfrm>
            <a:off x="213681" y="3531552"/>
            <a:ext cx="4172969" cy="2684120"/>
          </a:xfrm>
          <a:prstGeom prst="rect">
            <a:avLst/>
          </a:prstGeom>
        </p:spPr>
      </p:pic>
      <p:pic>
        <p:nvPicPr>
          <p:cNvPr id="16" name="Picture 15">
            <a:extLst>
              <a:ext uri="{FF2B5EF4-FFF2-40B4-BE49-F238E27FC236}">
                <a16:creationId xmlns:a16="http://schemas.microsoft.com/office/drawing/2014/main" xmlns="" id="{126AED74-5DAD-48EC-AE52-479BEA739438}"/>
              </a:ext>
            </a:extLst>
          </p:cNvPr>
          <p:cNvPicPr>
            <a:picLocks noChangeAspect="1"/>
          </p:cNvPicPr>
          <p:nvPr/>
        </p:nvPicPr>
        <p:blipFill>
          <a:blip r:embed="rId4"/>
          <a:stretch>
            <a:fillRect/>
          </a:stretch>
        </p:blipFill>
        <p:spPr>
          <a:xfrm>
            <a:off x="4571999" y="3531552"/>
            <a:ext cx="4390356" cy="2684120"/>
          </a:xfrm>
          <a:prstGeom prst="rect">
            <a:avLst/>
          </a:prstGeom>
        </p:spPr>
      </p:pic>
      <p:sp>
        <p:nvSpPr>
          <p:cNvPr id="14" name="TextBox 13">
            <a:extLst>
              <a:ext uri="{FF2B5EF4-FFF2-40B4-BE49-F238E27FC236}">
                <a16:creationId xmlns:a16="http://schemas.microsoft.com/office/drawing/2014/main" xmlns="" id="{B25D46EE-B589-4512-A141-E50FCEE069C6}"/>
              </a:ext>
            </a:extLst>
          </p:cNvPr>
          <p:cNvSpPr txBox="1"/>
          <p:nvPr/>
        </p:nvSpPr>
        <p:spPr>
          <a:xfrm>
            <a:off x="907818" y="2040355"/>
            <a:ext cx="2386484" cy="1077218"/>
          </a:xfrm>
          <a:prstGeom prst="rect">
            <a:avLst/>
          </a:prstGeom>
          <a:noFill/>
        </p:spPr>
        <p:txBody>
          <a:bodyPr wrap="square" rtlCol="0">
            <a:spAutoFit/>
          </a:bodyPr>
          <a:lstStyle/>
          <a:p>
            <a:r>
              <a:rPr lang="en-US" sz="1600" dirty="0"/>
              <a:t>G: mean shear rate</a:t>
            </a:r>
          </a:p>
          <a:p>
            <a:r>
              <a:rPr lang="en-US" sz="1600" dirty="0"/>
              <a:t>P: power delivered to fluid</a:t>
            </a:r>
          </a:p>
          <a:p>
            <a:r>
              <a:rPr lang="en-US" sz="1600" i="1" dirty="0">
                <a:latin typeface="Calibri" panose="020F0502020204030204" pitchFamily="34" charset="0"/>
                <a:cs typeface="Calibri" panose="020F0502020204030204" pitchFamily="34" charset="0"/>
              </a:rPr>
              <a:t>µ: </a:t>
            </a:r>
            <a:r>
              <a:rPr lang="en-US" sz="1600" dirty="0">
                <a:latin typeface="Calibri" panose="020F0502020204030204" pitchFamily="34" charset="0"/>
                <a:cs typeface="Calibri" panose="020F0502020204030204" pitchFamily="34" charset="0"/>
              </a:rPr>
              <a:t>viscosity</a:t>
            </a:r>
          </a:p>
          <a:p>
            <a:r>
              <a:rPr lang="en-US" sz="1600" dirty="0">
                <a:latin typeface="Calibri" panose="020F0502020204030204" pitchFamily="34" charset="0"/>
                <a:cs typeface="Calibri" panose="020F0502020204030204" pitchFamily="34" charset="0"/>
              </a:rPr>
              <a:t>V: mixing volume</a:t>
            </a:r>
            <a:endParaRPr lang="en-US" sz="1600" dirty="0"/>
          </a:p>
        </p:txBody>
      </p:sp>
      <p:sp>
        <p:nvSpPr>
          <p:cNvPr id="2" name="Rectangle 1">
            <a:extLst>
              <a:ext uri="{FF2B5EF4-FFF2-40B4-BE49-F238E27FC236}">
                <a16:creationId xmlns:a16="http://schemas.microsoft.com/office/drawing/2014/main" xmlns="" id="{E8287E5A-D1F1-4131-9A1F-E73DB0186C29}"/>
              </a:ext>
            </a:extLst>
          </p:cNvPr>
          <p:cNvSpPr/>
          <p:nvPr/>
        </p:nvSpPr>
        <p:spPr>
          <a:xfrm>
            <a:off x="4970663" y="1888549"/>
            <a:ext cx="3716136" cy="1600438"/>
          </a:xfrm>
          <a:prstGeom prst="rect">
            <a:avLst/>
          </a:prstGeom>
        </p:spPr>
        <p:txBody>
          <a:bodyPr wrap="square">
            <a:spAutoFit/>
          </a:bodyPr>
          <a:lstStyle/>
          <a:p>
            <a:pPr lvl="0"/>
            <a:r>
              <a:rPr lang="en-US" sz="1600" dirty="0">
                <a:latin typeface="Calibri" panose="020F0502020204030204" pitchFamily="34" charset="0"/>
              </a:rPr>
              <a:t>F: force,  </a:t>
            </a:r>
            <a:r>
              <a:rPr lang="en-US" sz="1600" dirty="0">
                <a:solidFill>
                  <a:prstClr val="black"/>
                </a:solidFill>
                <a:latin typeface="Calibri" panose="020F0502020204030204" pitchFamily="34" charset="0"/>
              </a:rPr>
              <a:t>m: mass</a:t>
            </a:r>
          </a:p>
          <a:p>
            <a:r>
              <a:rPr lang="el-GR" sz="1600" dirty="0">
                <a:latin typeface="Calibri" panose="020F0502020204030204" pitchFamily="34" charset="0"/>
              </a:rPr>
              <a:t>β</a:t>
            </a:r>
            <a:r>
              <a:rPr lang="en-US" sz="1600" dirty="0">
                <a:latin typeface="Calibri" panose="020F0502020204030204" pitchFamily="34" charset="0"/>
              </a:rPr>
              <a:t>: momentum flux correction factor</a:t>
            </a:r>
          </a:p>
          <a:p>
            <a:r>
              <a:rPr lang="en-US" sz="1600" dirty="0"/>
              <a:t>V</a:t>
            </a:r>
            <a:r>
              <a:rPr lang="en-US" sz="1600" baseline="-25000" dirty="0"/>
              <a:t>in</a:t>
            </a:r>
            <a:r>
              <a:rPr lang="en-US" sz="1600" dirty="0"/>
              <a:t> : velocity in the x direction, zero in y</a:t>
            </a:r>
          </a:p>
          <a:p>
            <a:r>
              <a:rPr lang="en-US" sz="1600" dirty="0" err="1"/>
              <a:t>V</a:t>
            </a:r>
            <a:r>
              <a:rPr lang="en-US" sz="1600" baseline="-25000" dirty="0" err="1"/>
              <a:t>out</a:t>
            </a:r>
            <a:r>
              <a:rPr lang="en-US" sz="1600" dirty="0"/>
              <a:t> </a:t>
            </a:r>
            <a:r>
              <a:rPr lang="en-US" sz="1600" b="1" dirty="0"/>
              <a:t>: </a:t>
            </a:r>
            <a:r>
              <a:rPr lang="en-US" sz="1600" dirty="0"/>
              <a:t>V*cos(</a:t>
            </a:r>
            <a:r>
              <a:rPr lang="el-GR" sz="1600" dirty="0"/>
              <a:t>θ</a:t>
            </a:r>
            <a:r>
              <a:rPr lang="en-US" sz="1600" dirty="0"/>
              <a:t>) in the x-direction and</a:t>
            </a:r>
          </a:p>
          <a:p>
            <a:r>
              <a:rPr lang="en-US" sz="1600" dirty="0"/>
              <a:t>           V*sin(</a:t>
            </a:r>
            <a:r>
              <a:rPr lang="el-GR" sz="1600" dirty="0"/>
              <a:t>θ</a:t>
            </a:r>
            <a:r>
              <a:rPr lang="en-US" sz="1600" dirty="0"/>
              <a:t>) in the y-direction</a:t>
            </a:r>
          </a:p>
          <a:p>
            <a:r>
              <a:rPr lang="el-GR" sz="1600" dirty="0"/>
              <a:t>θ</a:t>
            </a:r>
            <a:r>
              <a:rPr lang="en-US" sz="1600" dirty="0"/>
              <a:t>: bending (colliding) angle</a:t>
            </a:r>
          </a:p>
        </p:txBody>
      </p:sp>
      <p:sp>
        <p:nvSpPr>
          <p:cNvPr id="4" name="Rectangle 3">
            <a:extLst>
              <a:ext uri="{FF2B5EF4-FFF2-40B4-BE49-F238E27FC236}">
                <a16:creationId xmlns:a16="http://schemas.microsoft.com/office/drawing/2014/main" xmlns="" id="{DDBA49EB-1332-4F57-B567-95B5A7FC6D64}"/>
              </a:ext>
            </a:extLst>
          </p:cNvPr>
          <p:cNvSpPr/>
          <p:nvPr/>
        </p:nvSpPr>
        <p:spPr>
          <a:xfrm>
            <a:off x="703536" y="1552565"/>
            <a:ext cx="1531188"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G = (P / </a:t>
            </a:r>
            <a:r>
              <a:rPr lang="en-US" i="1" dirty="0">
                <a:latin typeface="Calibri" panose="020F0502020204030204" pitchFamily="34" charset="0"/>
                <a:cs typeface="Calibri" panose="020F0502020204030204" pitchFamily="34" charset="0"/>
              </a:rPr>
              <a:t>µ</a:t>
            </a:r>
            <a:r>
              <a:rPr lang="en-US" dirty="0">
                <a:latin typeface="Calibri" panose="020F0502020204030204" pitchFamily="34" charset="0"/>
                <a:cs typeface="Calibri" panose="020F0502020204030204" pitchFamily="34" charset="0"/>
              </a:rPr>
              <a:t>V)</a:t>
            </a:r>
            <a:r>
              <a:rPr lang="en-US" baseline="30000" dirty="0">
                <a:latin typeface="Calibri" panose="020F0502020204030204" pitchFamily="34" charset="0"/>
                <a:cs typeface="Calibri" panose="020F0502020204030204" pitchFamily="34" charset="0"/>
              </a:rPr>
              <a:t>1/2</a:t>
            </a:r>
            <a:endParaRPr lang="en-US" dirty="0"/>
          </a:p>
        </p:txBody>
      </p:sp>
    </p:spTree>
    <p:extLst>
      <p:ext uri="{BB962C8B-B14F-4D97-AF65-F5344CB8AC3E}">
        <p14:creationId xmlns:p14="http://schemas.microsoft.com/office/powerpoint/2010/main" val="27563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79ED3-21C2-4A6E-B878-FFE6E4007A9C}"/>
              </a:ext>
            </a:extLst>
          </p:cNvPr>
          <p:cNvSpPr>
            <a:spLocks noGrp="1"/>
          </p:cNvSpPr>
          <p:nvPr>
            <p:ph type="title"/>
          </p:nvPr>
        </p:nvSpPr>
        <p:spPr>
          <a:xfrm>
            <a:off x="457200" y="159537"/>
            <a:ext cx="8229600" cy="1017266"/>
          </a:xfrm>
        </p:spPr>
        <p:txBody>
          <a:bodyPr>
            <a:normAutofit fontScale="90000"/>
          </a:bodyPr>
          <a:lstStyle/>
          <a:p>
            <a:r>
              <a:rPr lang="en-US" sz="3200" dirty="0"/>
              <a:t>Dynablend</a:t>
            </a:r>
            <a:r>
              <a:rPr lang="en-US" sz="3200" baseline="30000" dirty="0"/>
              <a:t>TM </a:t>
            </a:r>
            <a:r>
              <a:rPr lang="en-US" sz="3200" dirty="0"/>
              <a:t>Mix chamber design induces high energy at the MOIW</a:t>
            </a:r>
          </a:p>
        </p:txBody>
      </p:sp>
      <p:pic>
        <p:nvPicPr>
          <p:cNvPr id="6" name="Content Placeholder 5" descr="Dillust2">
            <a:extLst>
              <a:ext uri="{FF2B5EF4-FFF2-40B4-BE49-F238E27FC236}">
                <a16:creationId xmlns:a16="http://schemas.microsoft.com/office/drawing/2014/main" xmlns="" id="{7539E475-F0BD-4744-A8B3-9461765A6A62}"/>
              </a:ext>
            </a:extLst>
          </p:cNvPr>
          <p:cNvPicPr>
            <a:picLocks noGrp="1" noChangeAspect="1" noChangeArrowheads="1"/>
          </p:cNvPicPr>
          <p:nvPr>
            <p:ph idx="1"/>
          </p:nvPr>
        </p:nvPicPr>
        <p:blipFill rotWithShape="1">
          <a:blip r:embed="rId3" cstate="email">
            <a:lum contrast="-18000"/>
            <a:extLst>
              <a:ext uri="{28A0092B-C50C-407E-A947-70E740481C1C}">
                <a14:useLocalDpi xmlns:a14="http://schemas.microsoft.com/office/drawing/2010/main"/>
              </a:ext>
            </a:extLst>
          </a:blip>
          <a:srcRect l="9159" t="10272" r="36713" b="66442"/>
          <a:stretch/>
        </p:blipFill>
        <p:spPr bwMode="auto">
          <a:xfrm>
            <a:off x="208250" y="3217340"/>
            <a:ext cx="4317256" cy="26565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F2AA6635-58FE-4B10-9CEA-67C759C557AA}"/>
              </a:ext>
            </a:extLst>
          </p:cNvPr>
          <p:cNvSpPr txBox="1"/>
          <p:nvPr/>
        </p:nvSpPr>
        <p:spPr>
          <a:xfrm>
            <a:off x="208249" y="1311174"/>
            <a:ext cx="794721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Water jet traveling at 70 fps </a:t>
            </a:r>
          </a:p>
          <a:p>
            <a:pPr marL="285750" indent="-285750">
              <a:buFont typeface="Arial" panose="020B0604020202020204" pitchFamily="34" charset="0"/>
              <a:buChar char="•"/>
            </a:pPr>
            <a:r>
              <a:rPr lang="en-US" dirty="0"/>
              <a:t>Polymer is introduced and intersects with the water jet at a right angle- providing the most direct force and maximizing energy</a:t>
            </a:r>
          </a:p>
          <a:p>
            <a:pPr marL="285750" indent="-285750">
              <a:buFont typeface="Arial" panose="020B0604020202020204" pitchFamily="34" charset="0"/>
              <a:buChar char="•"/>
            </a:pPr>
            <a:r>
              <a:rPr lang="en-US" dirty="0"/>
              <a:t>Orifice can be sized/adjusted to meet flow requirements </a:t>
            </a:r>
          </a:p>
          <a:p>
            <a:pPr marL="285750" indent="-285750">
              <a:buFont typeface="Arial" panose="020B0604020202020204" pitchFamily="34" charset="0"/>
              <a:buChar char="•"/>
            </a:pPr>
            <a:r>
              <a:rPr lang="en-US" dirty="0"/>
              <a:t>Linear Actuated Variable Orifice: LAVO available for automatic flow adjustments</a:t>
            </a:r>
          </a:p>
        </p:txBody>
      </p:sp>
      <p:graphicFrame>
        <p:nvGraphicFramePr>
          <p:cNvPr id="5" name="Chart 4"/>
          <p:cNvGraphicFramePr>
            <a:graphicFrameLocks/>
          </p:cNvGraphicFramePr>
          <p:nvPr/>
        </p:nvGraphicFramePr>
        <p:xfrm>
          <a:off x="4726984" y="2922873"/>
          <a:ext cx="4293030" cy="312420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xmlns="" id="{339DF96D-97E7-4C57-AA68-4691E7C5C64E}"/>
              </a:ext>
            </a:extLst>
          </p:cNvPr>
          <p:cNvSpPr/>
          <p:nvPr/>
        </p:nvSpPr>
        <p:spPr>
          <a:xfrm>
            <a:off x="5168685" y="5980736"/>
            <a:ext cx="3518115" cy="338554"/>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rPr>
              <a:t>Sum(</a:t>
            </a:r>
            <a:r>
              <a:rPr lang="en-US" sz="1600" b="1" dirty="0">
                <a:latin typeface="Calibri" panose="020F0502020204030204" pitchFamily="34" charset="0"/>
                <a:ea typeface="Calibri" panose="020F0502020204030204" pitchFamily="34" charset="0"/>
              </a:rPr>
              <a:t>F</a:t>
            </a:r>
            <a:r>
              <a:rPr lang="en-US" sz="1600" dirty="0">
                <a:latin typeface="Calibri" panose="020F0502020204030204" pitchFamily="34" charset="0"/>
                <a:ea typeface="Calibri" panose="020F0502020204030204" pitchFamily="34" charset="0"/>
              </a:rPr>
              <a:t>) = Sum(</a:t>
            </a:r>
            <a:r>
              <a:rPr lang="el-GR" sz="1600" dirty="0">
                <a:latin typeface="Calibri" panose="020F0502020204030204" pitchFamily="34" charset="0"/>
                <a:ea typeface="Calibri" panose="020F0502020204030204" pitchFamily="34" charset="0"/>
              </a:rPr>
              <a:t>β</a:t>
            </a:r>
            <a:r>
              <a:rPr lang="en-US" sz="1600" dirty="0">
                <a:latin typeface="Calibri" panose="020F0502020204030204" pitchFamily="34" charset="0"/>
                <a:ea typeface="Calibri" panose="020F0502020204030204" pitchFamily="34" charset="0"/>
              </a:rPr>
              <a:t>*m*</a:t>
            </a:r>
            <a:r>
              <a:rPr lang="en-US" sz="1600" b="1" dirty="0" err="1">
                <a:latin typeface="Calibri" panose="020F0502020204030204" pitchFamily="34" charset="0"/>
                <a:ea typeface="Calibri" panose="020F0502020204030204" pitchFamily="34" charset="0"/>
              </a:rPr>
              <a:t>V</a:t>
            </a:r>
            <a:r>
              <a:rPr lang="en-US" sz="1600" b="1" baseline="-25000" dirty="0" err="1">
                <a:latin typeface="Calibri" panose="020F0502020204030204" pitchFamily="34" charset="0"/>
                <a:ea typeface="Calibri" panose="020F0502020204030204" pitchFamily="34" charset="0"/>
              </a:rPr>
              <a:t>out</a:t>
            </a:r>
            <a:r>
              <a:rPr lang="en-US" sz="1600" dirty="0">
                <a:latin typeface="Calibri" panose="020F0502020204030204" pitchFamily="34" charset="0"/>
                <a:ea typeface="Calibri" panose="020F0502020204030204" pitchFamily="34" charset="0"/>
              </a:rPr>
              <a:t>)-Sum(</a:t>
            </a:r>
            <a:r>
              <a:rPr lang="el-GR" sz="1600" dirty="0">
                <a:latin typeface="Calibri" panose="020F0502020204030204" pitchFamily="34" charset="0"/>
                <a:ea typeface="Calibri" panose="020F0502020204030204" pitchFamily="34" charset="0"/>
              </a:rPr>
              <a:t>β</a:t>
            </a:r>
            <a:r>
              <a:rPr lang="en-US" sz="1600" dirty="0">
                <a:latin typeface="Calibri" panose="020F0502020204030204" pitchFamily="34" charset="0"/>
                <a:ea typeface="Calibri" panose="020F0502020204030204" pitchFamily="34" charset="0"/>
              </a:rPr>
              <a:t>*m*</a:t>
            </a:r>
            <a:r>
              <a:rPr lang="en-US" sz="1600" b="1" dirty="0">
                <a:latin typeface="Calibri" panose="020F0502020204030204" pitchFamily="34" charset="0"/>
                <a:ea typeface="Calibri" panose="020F0502020204030204" pitchFamily="34" charset="0"/>
              </a:rPr>
              <a:t>V</a:t>
            </a:r>
            <a:r>
              <a:rPr lang="en-US" sz="1600" b="1" baseline="-25000" dirty="0">
                <a:latin typeface="Calibri" panose="020F0502020204030204" pitchFamily="34" charset="0"/>
                <a:ea typeface="Calibri" panose="020F0502020204030204" pitchFamily="34" charset="0"/>
              </a:rPr>
              <a:t>in</a:t>
            </a:r>
            <a:r>
              <a:rPr lang="en-US" sz="1600" dirty="0">
                <a:latin typeface="Calibri" panose="020F0502020204030204" pitchFamily="34" charset="0"/>
                <a:ea typeface="Calibri" panose="020F0502020204030204" pitchFamily="34" charset="0"/>
              </a:rPr>
              <a:t>)</a:t>
            </a:r>
          </a:p>
        </p:txBody>
      </p:sp>
      <p:sp>
        <p:nvSpPr>
          <p:cNvPr id="3" name="Arrow: Down 2">
            <a:extLst>
              <a:ext uri="{FF2B5EF4-FFF2-40B4-BE49-F238E27FC236}">
                <a16:creationId xmlns:a16="http://schemas.microsoft.com/office/drawing/2014/main" xmlns="" id="{8F2A1939-1D68-4A31-8D66-42BCDC30DDCB}"/>
              </a:ext>
            </a:extLst>
          </p:cNvPr>
          <p:cNvSpPr/>
          <p:nvPr/>
        </p:nvSpPr>
        <p:spPr>
          <a:xfrm>
            <a:off x="8467209" y="3098991"/>
            <a:ext cx="236829" cy="49795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89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4300" y="109749"/>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just"/>
            <a:r>
              <a:rPr lang="en-US" sz="2600" b="1" i="1" dirty="0"/>
              <a:t>POLY</a:t>
            </a:r>
            <a:r>
              <a:rPr lang="en-US" sz="2600" i="1" dirty="0"/>
              <a:t>BLEND® </a:t>
            </a:r>
            <a:r>
              <a:rPr lang="en-US" sz="2600" dirty="0"/>
              <a:t>M Series two-stage mechanical mix chamber</a:t>
            </a:r>
          </a:p>
        </p:txBody>
      </p:sp>
      <p:sp>
        <p:nvSpPr>
          <p:cNvPr id="5" name="Content Placeholder 4">
            <a:extLst>
              <a:ext uri="{FF2B5EF4-FFF2-40B4-BE49-F238E27FC236}">
                <a16:creationId xmlns:a16="http://schemas.microsoft.com/office/drawing/2014/main" xmlns="" id="{9006AD82-D42E-41B8-A70D-AE24EB13C144}"/>
              </a:ext>
            </a:extLst>
          </p:cNvPr>
          <p:cNvSpPr>
            <a:spLocks noGrp="1"/>
          </p:cNvSpPr>
          <p:nvPr>
            <p:ph sz="half" idx="2"/>
          </p:nvPr>
        </p:nvSpPr>
        <p:spPr>
          <a:xfrm>
            <a:off x="5467871" y="1271828"/>
            <a:ext cx="3561829" cy="4400083"/>
          </a:xfrm>
        </p:spPr>
        <p:txBody>
          <a:bodyPr>
            <a:noAutofit/>
          </a:bodyPr>
          <a:lstStyle/>
          <a:p>
            <a:pPr>
              <a:lnSpc>
                <a:spcPct val="120000"/>
              </a:lnSpc>
              <a:spcBef>
                <a:spcPts val="600"/>
              </a:spcBef>
            </a:pPr>
            <a:r>
              <a:rPr lang="en-US" sz="1700" dirty="0"/>
              <a:t>Highly efficient mixing process results in polymer savings</a:t>
            </a:r>
          </a:p>
          <a:p>
            <a:pPr>
              <a:lnSpc>
                <a:spcPct val="120000"/>
              </a:lnSpc>
              <a:spcBef>
                <a:spcPts val="600"/>
              </a:spcBef>
            </a:pPr>
            <a:r>
              <a:rPr lang="en-US" sz="1700" dirty="0"/>
              <a:t>Excels at high molecular weight polymers</a:t>
            </a:r>
          </a:p>
          <a:p>
            <a:pPr>
              <a:lnSpc>
                <a:spcPct val="120000"/>
              </a:lnSpc>
              <a:spcBef>
                <a:spcPts val="600"/>
              </a:spcBef>
            </a:pPr>
            <a:r>
              <a:rPr lang="en-US" sz="1700" dirty="0"/>
              <a:t>Optimal G-values: 14,700 sec</a:t>
            </a:r>
            <a:r>
              <a:rPr lang="en-US" sz="1700" baseline="30000" dirty="0"/>
              <a:t>-1 </a:t>
            </a:r>
            <a:r>
              <a:rPr lang="en-US" sz="1700" dirty="0"/>
              <a:t>in high shear zone</a:t>
            </a:r>
          </a:p>
          <a:p>
            <a:pPr>
              <a:lnSpc>
                <a:spcPct val="120000"/>
              </a:lnSpc>
              <a:spcBef>
                <a:spcPts val="600"/>
              </a:spcBef>
            </a:pPr>
            <a:r>
              <a:rPr lang="en-US" sz="1700" dirty="0"/>
              <a:t>Secondary dilution standard – in compliance of AWWA B453</a:t>
            </a:r>
          </a:p>
          <a:p>
            <a:pPr>
              <a:lnSpc>
                <a:spcPct val="120000"/>
              </a:lnSpc>
              <a:spcBef>
                <a:spcPts val="600"/>
              </a:spcBef>
            </a:pPr>
            <a:r>
              <a:rPr lang="en-US" sz="1700" dirty="0"/>
              <a:t>Low maintenance cost </a:t>
            </a:r>
          </a:p>
          <a:p>
            <a:pPr>
              <a:lnSpc>
                <a:spcPct val="120000"/>
              </a:lnSpc>
              <a:spcBef>
                <a:spcPts val="600"/>
              </a:spcBef>
            </a:pPr>
            <a:r>
              <a:rPr lang="en-US" sz="1700" dirty="0"/>
              <a:t>Wide variety of size options</a:t>
            </a:r>
          </a:p>
          <a:p>
            <a:pPr>
              <a:lnSpc>
                <a:spcPct val="120000"/>
              </a:lnSpc>
              <a:spcBef>
                <a:spcPts val="600"/>
              </a:spcBef>
            </a:pPr>
            <a:r>
              <a:rPr lang="en-US" sz="1700" dirty="0"/>
              <a:t>Largest installation base of any mechanical activation unit</a:t>
            </a:r>
          </a:p>
        </p:txBody>
      </p:sp>
      <p:sp>
        <p:nvSpPr>
          <p:cNvPr id="8" name="Slide Number Placeholder 7">
            <a:extLst>
              <a:ext uri="{FF2B5EF4-FFF2-40B4-BE49-F238E27FC236}">
                <a16:creationId xmlns:a16="http://schemas.microsoft.com/office/drawing/2014/main" xmlns="" id="{C66240A9-5ADA-4C1B-861A-7292AD765D44}"/>
              </a:ext>
            </a:extLst>
          </p:cNvPr>
          <p:cNvSpPr>
            <a:spLocks noGrp="1"/>
          </p:cNvSpPr>
          <p:nvPr>
            <p:ph type="sldNum" sz="quarter" idx="4294967295"/>
          </p:nvPr>
        </p:nvSpPr>
        <p:spPr>
          <a:xfrm>
            <a:off x="7952762" y="6356350"/>
            <a:ext cx="734037" cy="365125"/>
          </a:xfrm>
          <a:prstGeom prst="rect">
            <a:avLst/>
          </a:prstGeom>
        </p:spPr>
        <p:txBody>
          <a:bodyPr/>
          <a:lstStyle/>
          <a:p>
            <a:fld id="{BDF33324-0654-7544-BA62-FF5C04015A52}" type="slidenum">
              <a:rPr lang="en-US" smtClean="0"/>
              <a:pPr/>
              <a:t>25</a:t>
            </a:fld>
            <a:endParaRPr lang="en-US" dirty="0"/>
          </a:p>
        </p:txBody>
      </p:sp>
      <p:pic>
        <p:nvPicPr>
          <p:cNvPr id="7" name="Picture 6">
            <a:extLst>
              <a:ext uri="{FF2B5EF4-FFF2-40B4-BE49-F238E27FC236}">
                <a16:creationId xmlns:a16="http://schemas.microsoft.com/office/drawing/2014/main" xmlns="" id="{14E89281-F0BB-448F-908B-CB1002696307}"/>
              </a:ext>
            </a:extLst>
          </p:cNvPr>
          <p:cNvPicPr>
            <a:picLocks noChangeAspect="1"/>
          </p:cNvPicPr>
          <p:nvPr/>
        </p:nvPicPr>
        <p:blipFill>
          <a:blip r:embed="rId3"/>
          <a:stretch>
            <a:fillRect/>
          </a:stretch>
        </p:blipFill>
        <p:spPr>
          <a:xfrm>
            <a:off x="114300" y="1318009"/>
            <a:ext cx="5467871" cy="4225173"/>
          </a:xfrm>
          <a:prstGeom prst="rect">
            <a:avLst/>
          </a:prstGeom>
        </p:spPr>
      </p:pic>
    </p:spTree>
    <p:extLst>
      <p:ext uri="{BB962C8B-B14F-4D97-AF65-F5344CB8AC3E}">
        <p14:creationId xmlns:p14="http://schemas.microsoft.com/office/powerpoint/2010/main" val="11753609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high energy and low energy mixing zones to achieve the best results and maximize polymer savings.</a:t>
            </a:r>
          </a:p>
        </p:txBody>
      </p:sp>
      <p:pic>
        <p:nvPicPr>
          <p:cNvPr id="5" name="1. 0806 - magmum in operation (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464" y="1559307"/>
            <a:ext cx="7619071" cy="4285728"/>
          </a:xfrm>
          <a:prstGeom prst="rect">
            <a:avLst/>
          </a:prstGeom>
        </p:spPr>
      </p:pic>
    </p:spTree>
    <p:extLst>
      <p:ext uri="{BB962C8B-B14F-4D97-AF65-F5344CB8AC3E}">
        <p14:creationId xmlns:p14="http://schemas.microsoft.com/office/powerpoint/2010/main" val="3456759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17" name="Group 1"/>
          <p:cNvGrpSpPr/>
          <p:nvPr/>
        </p:nvGrpSpPr>
        <p:grpSpPr>
          <a:xfrm>
            <a:off x="4935405" y="2033818"/>
            <a:ext cx="1628909" cy="882071"/>
            <a:chOff x="0" y="0"/>
            <a:chExt cx="2171878" cy="1176092"/>
          </a:xfrm>
        </p:grpSpPr>
        <p:sp>
          <p:nvSpPr>
            <p:cNvPr id="8614" name="Straight Connector 2"/>
            <p:cNvSpPr/>
            <p:nvPr/>
          </p:nvSpPr>
          <p:spPr>
            <a:xfrm flipV="1">
              <a:off x="94286" y="-1"/>
              <a:ext cx="1076242" cy="1076242"/>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15" name="Straight Connector 3"/>
            <p:cNvSpPr/>
            <p:nvPr/>
          </p:nvSpPr>
          <p:spPr>
            <a:xfrm>
              <a:off x="1170527" y="-1"/>
              <a:ext cx="1001352" cy="1"/>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16" name="Oval 4"/>
            <p:cNvSpPr/>
            <p:nvPr/>
          </p:nvSpPr>
          <p:spPr>
            <a:xfrm>
              <a:off x="0" y="1041380"/>
              <a:ext cx="134713" cy="134713"/>
            </a:xfrm>
            <a:prstGeom prst="ellipse">
              <a:avLst/>
            </a:prstGeom>
            <a:solidFill>
              <a:schemeClr val="accent1"/>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8621" name="Group 5"/>
          <p:cNvGrpSpPr/>
          <p:nvPr/>
        </p:nvGrpSpPr>
        <p:grpSpPr>
          <a:xfrm>
            <a:off x="5378468" y="2886006"/>
            <a:ext cx="1185845" cy="373075"/>
            <a:chOff x="0" y="1"/>
            <a:chExt cx="1581126" cy="497431"/>
          </a:xfrm>
        </p:grpSpPr>
        <p:sp>
          <p:nvSpPr>
            <p:cNvPr id="8618" name="Straight Connector 6"/>
            <p:cNvSpPr/>
            <p:nvPr/>
          </p:nvSpPr>
          <p:spPr>
            <a:xfrm flipV="1">
              <a:off x="470219" y="1"/>
              <a:ext cx="1110908" cy="7348"/>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19" name="Straight Connector 7"/>
            <p:cNvSpPr/>
            <p:nvPr/>
          </p:nvSpPr>
          <p:spPr>
            <a:xfrm flipV="1">
              <a:off x="84506" y="7347"/>
              <a:ext cx="385714" cy="381620"/>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20" name="Oval 8"/>
            <p:cNvSpPr/>
            <p:nvPr/>
          </p:nvSpPr>
          <p:spPr>
            <a:xfrm>
              <a:off x="-1" y="362722"/>
              <a:ext cx="134713" cy="134711"/>
            </a:xfrm>
            <a:prstGeom prst="ellipse">
              <a:avLst/>
            </a:prstGeom>
            <a:solidFill>
              <a:schemeClr val="accent2"/>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8624" name="Group 9"/>
          <p:cNvGrpSpPr/>
          <p:nvPr/>
        </p:nvGrpSpPr>
        <p:grpSpPr>
          <a:xfrm>
            <a:off x="5549296" y="3682989"/>
            <a:ext cx="1015017" cy="101035"/>
            <a:chOff x="0" y="0"/>
            <a:chExt cx="1353354" cy="134712"/>
          </a:xfrm>
        </p:grpSpPr>
        <p:sp>
          <p:nvSpPr>
            <p:cNvPr id="8622" name="Straight Connector 10"/>
            <p:cNvSpPr/>
            <p:nvPr/>
          </p:nvSpPr>
          <p:spPr>
            <a:xfrm>
              <a:off x="134710" y="67354"/>
              <a:ext cx="1218645" cy="6252"/>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23" name="Oval 11"/>
            <p:cNvSpPr/>
            <p:nvPr/>
          </p:nvSpPr>
          <p:spPr>
            <a:xfrm>
              <a:off x="-1" y="-1"/>
              <a:ext cx="134713" cy="134714"/>
            </a:xfrm>
            <a:prstGeom prst="ellipse">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8628" name="Group 12"/>
          <p:cNvGrpSpPr/>
          <p:nvPr/>
        </p:nvGrpSpPr>
        <p:grpSpPr>
          <a:xfrm>
            <a:off x="5378468" y="4222970"/>
            <a:ext cx="1185845" cy="378523"/>
            <a:chOff x="0" y="0"/>
            <a:chExt cx="1581125" cy="504696"/>
          </a:xfrm>
        </p:grpSpPr>
        <p:sp>
          <p:nvSpPr>
            <p:cNvPr id="8625" name="Straight Connector 13"/>
            <p:cNvSpPr/>
            <p:nvPr/>
          </p:nvSpPr>
          <p:spPr>
            <a:xfrm flipV="1">
              <a:off x="470219" y="489880"/>
              <a:ext cx="1110907" cy="14817"/>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26" name="Straight Connector 14"/>
            <p:cNvSpPr/>
            <p:nvPr/>
          </p:nvSpPr>
          <p:spPr>
            <a:xfrm flipH="1" flipV="1">
              <a:off x="88598" y="118982"/>
              <a:ext cx="381621" cy="385714"/>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27" name="Oval 15"/>
            <p:cNvSpPr/>
            <p:nvPr/>
          </p:nvSpPr>
          <p:spPr>
            <a:xfrm>
              <a:off x="-1" y="-1"/>
              <a:ext cx="134713" cy="134713"/>
            </a:xfrm>
            <a:prstGeom prst="ellipse">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8632" name="Group 16"/>
          <p:cNvGrpSpPr/>
          <p:nvPr/>
        </p:nvGrpSpPr>
        <p:grpSpPr>
          <a:xfrm>
            <a:off x="4935405" y="4575495"/>
            <a:ext cx="1628909" cy="867074"/>
            <a:chOff x="0" y="0"/>
            <a:chExt cx="2171878" cy="1156097"/>
          </a:xfrm>
        </p:grpSpPr>
        <p:sp>
          <p:nvSpPr>
            <p:cNvPr id="8629" name="Straight Connector 17"/>
            <p:cNvSpPr/>
            <p:nvPr/>
          </p:nvSpPr>
          <p:spPr>
            <a:xfrm>
              <a:off x="1149715" y="1156095"/>
              <a:ext cx="1022164" cy="1"/>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30" name="Straight Connector 18"/>
            <p:cNvSpPr/>
            <p:nvPr/>
          </p:nvSpPr>
          <p:spPr>
            <a:xfrm flipH="1" flipV="1">
              <a:off x="114983" y="114982"/>
              <a:ext cx="1034734" cy="1041116"/>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631" name="Oval 19"/>
            <p:cNvSpPr/>
            <p:nvPr/>
          </p:nvSpPr>
          <p:spPr>
            <a:xfrm>
              <a:off x="0" y="-1"/>
              <a:ext cx="134713" cy="134713"/>
            </a:xfrm>
            <a:prstGeom prst="ellipse">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sp>
        <p:nvSpPr>
          <p:cNvPr id="8633" name="Rectangle: Rounded Corners 20"/>
          <p:cNvSpPr/>
          <p:nvPr/>
        </p:nvSpPr>
        <p:spPr>
          <a:xfrm>
            <a:off x="6538397" y="1699883"/>
            <a:ext cx="2307544" cy="711691"/>
          </a:xfrm>
          <a:prstGeom prst="roundRect">
            <a:avLst>
              <a:gd name="adj" fmla="val 48471"/>
            </a:avLst>
          </a:prstGeom>
          <a:solidFill>
            <a:schemeClr val="accent1"/>
          </a:solidFill>
          <a:ln w="12700">
            <a:miter lim="400000"/>
          </a:ln>
        </p:spPr>
        <p:txBody>
          <a:bodyPr lIns="34289" rIns="34289" anchor="ctr"/>
          <a:lstStyle/>
          <a:p>
            <a:pPr algn="ctr">
              <a:defRPr>
                <a:solidFill>
                  <a:srgbClr val="FFFFFF"/>
                </a:solidFill>
              </a:defRPr>
            </a:pPr>
            <a:endParaRPr sz="1350" dirty="0"/>
          </a:p>
        </p:txBody>
      </p:sp>
      <p:sp>
        <p:nvSpPr>
          <p:cNvPr id="8635" name="Rectangle: Rounded Corners 22"/>
          <p:cNvSpPr/>
          <p:nvPr/>
        </p:nvSpPr>
        <p:spPr>
          <a:xfrm>
            <a:off x="6538397" y="2484508"/>
            <a:ext cx="2333459" cy="830277"/>
          </a:xfrm>
          <a:prstGeom prst="roundRect">
            <a:avLst>
              <a:gd name="adj" fmla="val 48471"/>
            </a:avLst>
          </a:prstGeom>
          <a:solidFill>
            <a:schemeClr val="accent2"/>
          </a:solidFill>
          <a:ln w="12700">
            <a:miter lim="400000"/>
          </a:ln>
        </p:spPr>
        <p:txBody>
          <a:bodyPr lIns="34289" rIns="34289" anchor="ctr"/>
          <a:lstStyle/>
          <a:p>
            <a:pPr algn="ctr">
              <a:defRPr>
                <a:solidFill>
                  <a:srgbClr val="FFFFFF"/>
                </a:solidFill>
              </a:defRPr>
            </a:pPr>
            <a:endParaRPr sz="1350" dirty="0"/>
          </a:p>
        </p:txBody>
      </p:sp>
      <p:sp>
        <p:nvSpPr>
          <p:cNvPr id="8637" name="Rectangle: Rounded Corners 24"/>
          <p:cNvSpPr/>
          <p:nvPr/>
        </p:nvSpPr>
        <p:spPr>
          <a:xfrm>
            <a:off x="6564312" y="3382347"/>
            <a:ext cx="2333458" cy="722808"/>
          </a:xfrm>
          <a:prstGeom prst="roundRect">
            <a:avLst>
              <a:gd name="adj" fmla="val 48471"/>
            </a:avLst>
          </a:prstGeom>
          <a:solidFill>
            <a:schemeClr val="accent3"/>
          </a:solidFill>
          <a:ln w="12700">
            <a:miter lim="400000"/>
          </a:ln>
        </p:spPr>
        <p:txBody>
          <a:bodyPr lIns="34289" rIns="34289" anchor="ctr"/>
          <a:lstStyle/>
          <a:p>
            <a:pPr algn="ctr">
              <a:defRPr>
                <a:solidFill>
                  <a:srgbClr val="FFFFFF"/>
                </a:solidFill>
              </a:defRPr>
            </a:pPr>
            <a:endParaRPr sz="1350" dirty="0"/>
          </a:p>
        </p:txBody>
      </p:sp>
      <p:sp>
        <p:nvSpPr>
          <p:cNvPr id="8639" name="Rectangle: Rounded Corners 26"/>
          <p:cNvSpPr/>
          <p:nvPr/>
        </p:nvSpPr>
        <p:spPr>
          <a:xfrm>
            <a:off x="6564312" y="4234533"/>
            <a:ext cx="2307544" cy="711692"/>
          </a:xfrm>
          <a:prstGeom prst="roundRect">
            <a:avLst>
              <a:gd name="adj" fmla="val 48471"/>
            </a:avLst>
          </a:prstGeom>
          <a:solidFill>
            <a:schemeClr val="accent4"/>
          </a:solidFill>
          <a:ln w="12700">
            <a:miter lim="400000"/>
          </a:ln>
        </p:spPr>
        <p:txBody>
          <a:bodyPr lIns="34289" rIns="34289" anchor="ctr"/>
          <a:lstStyle/>
          <a:p>
            <a:pPr algn="ctr">
              <a:defRPr>
                <a:solidFill>
                  <a:srgbClr val="FFFFFF"/>
                </a:solidFill>
              </a:defRPr>
            </a:pPr>
            <a:endParaRPr sz="1350" dirty="0"/>
          </a:p>
        </p:txBody>
      </p:sp>
      <p:sp>
        <p:nvSpPr>
          <p:cNvPr id="8641" name="Rectangle: Rounded Corners 28"/>
          <p:cNvSpPr/>
          <p:nvPr/>
        </p:nvSpPr>
        <p:spPr>
          <a:xfrm>
            <a:off x="6564312" y="5086720"/>
            <a:ext cx="2307544" cy="711692"/>
          </a:xfrm>
          <a:prstGeom prst="roundRect">
            <a:avLst>
              <a:gd name="adj" fmla="val 48471"/>
            </a:avLst>
          </a:prstGeom>
          <a:solidFill>
            <a:schemeClr val="accent5"/>
          </a:solidFill>
          <a:ln w="12700">
            <a:miter lim="400000"/>
          </a:ln>
        </p:spPr>
        <p:txBody>
          <a:bodyPr lIns="34289" rIns="34289" anchor="ctr"/>
          <a:lstStyle/>
          <a:p>
            <a:pPr algn="ctr">
              <a:defRPr>
                <a:solidFill>
                  <a:srgbClr val="FFFFFF"/>
                </a:solidFill>
              </a:defRPr>
            </a:pPr>
            <a:endParaRPr sz="1350" dirty="0"/>
          </a:p>
        </p:txBody>
      </p:sp>
      <p:sp>
        <p:nvSpPr>
          <p:cNvPr id="8643" name="TextBox 30"/>
          <p:cNvSpPr txBox="1"/>
          <p:nvPr/>
        </p:nvSpPr>
        <p:spPr>
          <a:xfrm>
            <a:off x="6705838" y="1807771"/>
            <a:ext cx="2963516" cy="52322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BUDGET CONSTRAINTS:</a:t>
            </a:r>
            <a:r>
              <a:rPr lang="en-US" dirty="0"/>
              <a:t/>
            </a:r>
            <a:br>
              <a:rPr lang="en-US" dirty="0"/>
            </a:br>
            <a:r>
              <a:rPr lang="en-US" dirty="0"/>
              <a:t>Operations costs vs cap-ex</a:t>
            </a:r>
            <a:endParaRPr dirty="0"/>
          </a:p>
        </p:txBody>
      </p:sp>
      <p:sp>
        <p:nvSpPr>
          <p:cNvPr id="8644" name="TextBox 31"/>
          <p:cNvSpPr txBox="1"/>
          <p:nvPr/>
        </p:nvSpPr>
        <p:spPr>
          <a:xfrm>
            <a:off x="6639008" y="2545227"/>
            <a:ext cx="2812954" cy="8463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SPACE CONSTRAINTS: </a:t>
            </a:r>
            <a:br>
              <a:rPr lang="en-US" sz="1600" dirty="0"/>
            </a:br>
            <a:r>
              <a:rPr lang="en-US" dirty="0"/>
              <a:t>Dry polymer conveyance; </a:t>
            </a:r>
            <a:br>
              <a:rPr lang="en-US" dirty="0"/>
            </a:br>
            <a:r>
              <a:rPr lang="en-US" dirty="0"/>
              <a:t>tank configuration; headroom, etc.</a:t>
            </a:r>
          </a:p>
          <a:p>
            <a:pPr>
              <a:lnSpc>
                <a:spcPct val="100000"/>
              </a:lnSpc>
            </a:pPr>
            <a:endParaRPr sz="900" dirty="0"/>
          </a:p>
        </p:txBody>
      </p:sp>
      <p:sp>
        <p:nvSpPr>
          <p:cNvPr id="8645" name="TextBox 32"/>
          <p:cNvSpPr txBox="1"/>
          <p:nvPr/>
        </p:nvSpPr>
        <p:spPr>
          <a:xfrm>
            <a:off x="6713599" y="3407813"/>
            <a:ext cx="1975481" cy="7078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COMFORT LEVEL: </a:t>
            </a:r>
            <a:r>
              <a:rPr lang="en-US" dirty="0"/>
              <a:t/>
            </a:r>
            <a:br>
              <a:rPr lang="en-US" dirty="0"/>
            </a:br>
            <a:r>
              <a:rPr lang="en-US" dirty="0"/>
              <a:t>Polymer activation technology  history</a:t>
            </a:r>
            <a:endParaRPr dirty="0"/>
          </a:p>
        </p:txBody>
      </p:sp>
      <p:sp>
        <p:nvSpPr>
          <p:cNvPr id="8646" name="TextBox 33"/>
          <p:cNvSpPr txBox="1"/>
          <p:nvPr/>
        </p:nvSpPr>
        <p:spPr>
          <a:xfrm>
            <a:off x="6721372" y="4269955"/>
            <a:ext cx="2640342" cy="7078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FEED WATER MAKE-UP</a:t>
            </a:r>
            <a:r>
              <a:rPr lang="en-US" dirty="0"/>
              <a:t/>
            </a:r>
            <a:br>
              <a:rPr lang="en-US" dirty="0"/>
            </a:br>
            <a:r>
              <a:rPr lang="en-US" dirty="0"/>
              <a:t>Chlorine level , temperature and hardness</a:t>
            </a:r>
            <a:endParaRPr dirty="0"/>
          </a:p>
        </p:txBody>
      </p:sp>
      <p:sp>
        <p:nvSpPr>
          <p:cNvPr id="8647" name="TextBox 34"/>
          <p:cNvSpPr txBox="1"/>
          <p:nvPr/>
        </p:nvSpPr>
        <p:spPr>
          <a:xfrm>
            <a:off x="6680941" y="5293618"/>
            <a:ext cx="2904956" cy="338554"/>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POLYMER CONSUMPTION</a:t>
            </a:r>
            <a:endParaRPr sz="1600" dirty="0"/>
          </a:p>
        </p:txBody>
      </p:sp>
      <p:grpSp>
        <p:nvGrpSpPr>
          <p:cNvPr id="8651" name="Group 35"/>
          <p:cNvGrpSpPr/>
          <p:nvPr/>
        </p:nvGrpSpPr>
        <p:grpSpPr>
          <a:xfrm>
            <a:off x="3903871" y="3002188"/>
            <a:ext cx="1505840" cy="1505840"/>
            <a:chOff x="-1" y="-1"/>
            <a:chExt cx="2007786" cy="2007786"/>
          </a:xfrm>
        </p:grpSpPr>
        <p:sp>
          <p:nvSpPr>
            <p:cNvPr id="8648" name="Oval 36"/>
            <p:cNvSpPr/>
            <p:nvPr/>
          </p:nvSpPr>
          <p:spPr>
            <a:xfrm>
              <a:off x="-1" y="-1"/>
              <a:ext cx="2007786" cy="2007786"/>
            </a:xfrm>
            <a:prstGeom prst="ellipse">
              <a:avLst/>
            </a:prstGeom>
            <a:solidFill>
              <a:srgbClr val="DD5B2D"/>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8649" name="Oval 37"/>
            <p:cNvSpPr/>
            <p:nvPr/>
          </p:nvSpPr>
          <p:spPr>
            <a:xfrm>
              <a:off x="186115" y="186115"/>
              <a:ext cx="1635554" cy="1635554"/>
            </a:xfrm>
            <a:prstGeom prst="ellipse">
              <a:avLst/>
            </a:prstGeom>
            <a:solidFill>
              <a:srgbClr val="FFFFFF"/>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sp>
          <p:nvSpPr>
            <p:cNvPr id="8650" name="TextBox 38"/>
            <p:cNvSpPr txBox="1"/>
            <p:nvPr/>
          </p:nvSpPr>
          <p:spPr>
            <a:xfrm>
              <a:off x="194323" y="549341"/>
              <a:ext cx="1653347" cy="10772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a:solidFill>
                    <a:schemeClr val="accent6"/>
                  </a:solidFill>
                  <a:latin typeface="Montserrat"/>
                  <a:ea typeface="Montserrat"/>
                  <a:cs typeface="Montserrat"/>
                  <a:sym typeface="Montserrat"/>
                </a:defRPr>
              </a:lvl1pPr>
            </a:lstStyle>
            <a:p>
              <a:r>
                <a:rPr lang="en-US" sz="1600" dirty="0">
                  <a:solidFill>
                    <a:srgbClr val="595083"/>
                  </a:solidFill>
                </a:rPr>
                <a:t>Polymer Activation Solution</a:t>
              </a:r>
            </a:p>
          </p:txBody>
        </p:sp>
      </p:grpSp>
      <p:sp>
        <p:nvSpPr>
          <p:cNvPr id="8653" name="Freeform 115"/>
          <p:cNvSpPr/>
          <p:nvPr/>
        </p:nvSpPr>
        <p:spPr>
          <a:xfrm>
            <a:off x="6870062" y="1941326"/>
            <a:ext cx="54933" cy="54932"/>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9138" y="0"/>
                  <a:pt x="0" y="9138"/>
                  <a:pt x="0" y="19938"/>
                </a:cubicBezTo>
                <a:cubicBezTo>
                  <a:pt x="0" y="20769"/>
                  <a:pt x="831" y="21600"/>
                  <a:pt x="1662" y="21600"/>
                </a:cubicBezTo>
                <a:cubicBezTo>
                  <a:pt x="2492" y="21600"/>
                  <a:pt x="3323" y="20769"/>
                  <a:pt x="3323" y="19938"/>
                </a:cubicBezTo>
                <a:cubicBezTo>
                  <a:pt x="3323" y="10800"/>
                  <a:pt x="10800" y="3323"/>
                  <a:pt x="19938" y="3323"/>
                </a:cubicBezTo>
                <a:cubicBezTo>
                  <a:pt x="20769" y="3323"/>
                  <a:pt x="21600" y="2492"/>
                  <a:pt x="21600" y="1662"/>
                </a:cubicBezTo>
                <a:cubicBezTo>
                  <a:pt x="21600" y="831"/>
                  <a:pt x="20769" y="0"/>
                  <a:pt x="19938" y="0"/>
                </a:cubicBezTo>
                <a:close/>
              </a:path>
            </a:pathLst>
          </a:custGeom>
          <a:solidFill>
            <a:schemeClr val="accent1"/>
          </a:solidFill>
          <a:ln w="12700" cap="flat">
            <a:noFill/>
            <a:miter lim="400000"/>
          </a:ln>
          <a:effectLst/>
        </p:spPr>
        <p:txBody>
          <a:bodyPr wrap="square" lIns="34289" tIns="34289" rIns="34289" bIns="34289" numCol="1" anchor="t">
            <a:noAutofit/>
          </a:bodyPr>
          <a:lstStyle/>
          <a:p>
            <a:endParaRPr sz="1350" dirty="0"/>
          </a:p>
        </p:txBody>
      </p:sp>
      <p:sp>
        <p:nvSpPr>
          <p:cNvPr id="55" name="TextBox 7">
            <a:extLst>
              <a:ext uri="{FF2B5EF4-FFF2-40B4-BE49-F238E27FC236}">
                <a16:creationId xmlns:a16="http://schemas.microsoft.com/office/drawing/2014/main" xmlns="" id="{CF2E40B2-61C3-FB4F-824E-816070CBC94C}"/>
              </a:ext>
            </a:extLst>
          </p:cNvPr>
          <p:cNvSpPr txBox="1"/>
          <p:nvPr/>
        </p:nvSpPr>
        <p:spPr>
          <a:xfrm>
            <a:off x="374382" y="84508"/>
            <a:ext cx="9014922" cy="9618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sz="3200">
                <a:solidFill>
                  <a:srgbClr val="262626"/>
                </a:solidFill>
                <a:latin typeface="Montserrat"/>
                <a:ea typeface="Montserrat"/>
                <a:cs typeface="Montserrat"/>
                <a:sym typeface="Montserrat"/>
              </a:defRPr>
            </a:lvl1pPr>
          </a:lstStyle>
          <a:p>
            <a:pPr algn="l"/>
            <a:r>
              <a:rPr lang="en-US" sz="2900" dirty="0">
                <a:solidFill>
                  <a:srgbClr val="595083"/>
                </a:solidFill>
                <a:latin typeface="+mj-lt"/>
              </a:rPr>
              <a:t>Which activation technology better assists in meeting your process objectives? </a:t>
            </a:r>
            <a:endParaRPr lang="en-US" sz="2400" dirty="0">
              <a:solidFill>
                <a:srgbClr val="DD5B2D"/>
              </a:solidFill>
            </a:endParaRPr>
          </a:p>
        </p:txBody>
      </p:sp>
      <p:grpSp>
        <p:nvGrpSpPr>
          <p:cNvPr id="5" name="Group 4">
            <a:extLst>
              <a:ext uri="{FF2B5EF4-FFF2-40B4-BE49-F238E27FC236}">
                <a16:creationId xmlns:a16="http://schemas.microsoft.com/office/drawing/2014/main" xmlns="" id="{9C131204-89F7-0E46-817C-9168CA67C2B7}"/>
              </a:ext>
            </a:extLst>
          </p:cNvPr>
          <p:cNvGrpSpPr/>
          <p:nvPr/>
        </p:nvGrpSpPr>
        <p:grpSpPr>
          <a:xfrm flipH="1">
            <a:off x="2750967" y="2033819"/>
            <a:ext cx="1628909" cy="3408750"/>
            <a:chOff x="-306164" y="1314763"/>
            <a:chExt cx="2171879" cy="4545000"/>
          </a:xfrm>
        </p:grpSpPr>
        <p:grpSp>
          <p:nvGrpSpPr>
            <p:cNvPr id="63" name="Group 1">
              <a:extLst>
                <a:ext uri="{FF2B5EF4-FFF2-40B4-BE49-F238E27FC236}">
                  <a16:creationId xmlns:a16="http://schemas.microsoft.com/office/drawing/2014/main" xmlns="" id="{DAE36D1E-B4E6-1C42-8626-224264F3BC5A}"/>
                </a:ext>
              </a:extLst>
            </p:cNvPr>
            <p:cNvGrpSpPr/>
            <p:nvPr/>
          </p:nvGrpSpPr>
          <p:grpSpPr>
            <a:xfrm>
              <a:off x="-306164" y="1314763"/>
              <a:ext cx="2171879" cy="1176094"/>
              <a:chOff x="0" y="0"/>
              <a:chExt cx="2171878" cy="1176092"/>
            </a:xfrm>
          </p:grpSpPr>
          <p:sp>
            <p:nvSpPr>
              <p:cNvPr id="99" name="Straight Connector 2">
                <a:extLst>
                  <a:ext uri="{FF2B5EF4-FFF2-40B4-BE49-F238E27FC236}">
                    <a16:creationId xmlns:a16="http://schemas.microsoft.com/office/drawing/2014/main" xmlns="" id="{D524E95B-2DCE-C845-A15A-24BC90C2E7D5}"/>
                  </a:ext>
                </a:extLst>
              </p:cNvPr>
              <p:cNvSpPr/>
              <p:nvPr/>
            </p:nvSpPr>
            <p:spPr>
              <a:xfrm flipV="1">
                <a:off x="94286" y="-1"/>
                <a:ext cx="1076242" cy="1076242"/>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100" name="Straight Connector 3">
                <a:extLst>
                  <a:ext uri="{FF2B5EF4-FFF2-40B4-BE49-F238E27FC236}">
                    <a16:creationId xmlns:a16="http://schemas.microsoft.com/office/drawing/2014/main" xmlns="" id="{5AFFC937-5457-8F40-875C-15AC2BD99571}"/>
                  </a:ext>
                </a:extLst>
              </p:cNvPr>
              <p:cNvSpPr/>
              <p:nvPr/>
            </p:nvSpPr>
            <p:spPr>
              <a:xfrm>
                <a:off x="1170527" y="-1"/>
                <a:ext cx="1001352" cy="1"/>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101" name="Oval 4">
                <a:extLst>
                  <a:ext uri="{FF2B5EF4-FFF2-40B4-BE49-F238E27FC236}">
                    <a16:creationId xmlns:a16="http://schemas.microsoft.com/office/drawing/2014/main" xmlns="" id="{ADA36294-493A-C447-9794-BE79C162019C}"/>
                  </a:ext>
                </a:extLst>
              </p:cNvPr>
              <p:cNvSpPr/>
              <p:nvPr/>
            </p:nvSpPr>
            <p:spPr>
              <a:xfrm>
                <a:off x="0" y="1041380"/>
                <a:ext cx="134713" cy="134713"/>
              </a:xfrm>
              <a:prstGeom prst="ellipse">
                <a:avLst/>
              </a:prstGeom>
              <a:solidFill>
                <a:schemeClr val="accent1"/>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64" name="Group 5">
              <a:extLst>
                <a:ext uri="{FF2B5EF4-FFF2-40B4-BE49-F238E27FC236}">
                  <a16:creationId xmlns:a16="http://schemas.microsoft.com/office/drawing/2014/main" xmlns="" id="{979F5D00-B021-A043-8023-3847E314B72F}"/>
                </a:ext>
              </a:extLst>
            </p:cNvPr>
            <p:cNvGrpSpPr/>
            <p:nvPr/>
          </p:nvGrpSpPr>
          <p:grpSpPr>
            <a:xfrm>
              <a:off x="284587" y="2451013"/>
              <a:ext cx="1581127" cy="497433"/>
              <a:chOff x="0" y="1"/>
              <a:chExt cx="1581126" cy="497431"/>
            </a:xfrm>
          </p:grpSpPr>
          <p:sp>
            <p:nvSpPr>
              <p:cNvPr id="96" name="Straight Connector 6">
                <a:extLst>
                  <a:ext uri="{FF2B5EF4-FFF2-40B4-BE49-F238E27FC236}">
                    <a16:creationId xmlns:a16="http://schemas.microsoft.com/office/drawing/2014/main" xmlns="" id="{92D4273A-0E48-2748-84B7-CB6A666A3FC2}"/>
                  </a:ext>
                </a:extLst>
              </p:cNvPr>
              <p:cNvSpPr/>
              <p:nvPr/>
            </p:nvSpPr>
            <p:spPr>
              <a:xfrm flipV="1">
                <a:off x="470219" y="1"/>
                <a:ext cx="1110908" cy="7348"/>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7" name="Straight Connector 7">
                <a:extLst>
                  <a:ext uri="{FF2B5EF4-FFF2-40B4-BE49-F238E27FC236}">
                    <a16:creationId xmlns:a16="http://schemas.microsoft.com/office/drawing/2014/main" xmlns="" id="{FCC04E3E-7029-4D40-A19C-DBDCBA1BB964}"/>
                  </a:ext>
                </a:extLst>
              </p:cNvPr>
              <p:cNvSpPr/>
              <p:nvPr/>
            </p:nvSpPr>
            <p:spPr>
              <a:xfrm flipV="1">
                <a:off x="84506" y="7347"/>
                <a:ext cx="385714" cy="381620"/>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8" name="Oval 8">
                <a:extLst>
                  <a:ext uri="{FF2B5EF4-FFF2-40B4-BE49-F238E27FC236}">
                    <a16:creationId xmlns:a16="http://schemas.microsoft.com/office/drawing/2014/main" xmlns="" id="{4FCB5D70-6B0D-0C42-B09E-1837BAED5BB0}"/>
                  </a:ext>
                </a:extLst>
              </p:cNvPr>
              <p:cNvSpPr/>
              <p:nvPr/>
            </p:nvSpPr>
            <p:spPr>
              <a:xfrm>
                <a:off x="-1" y="362722"/>
                <a:ext cx="134713" cy="134711"/>
              </a:xfrm>
              <a:prstGeom prst="ellipse">
                <a:avLst/>
              </a:prstGeom>
              <a:solidFill>
                <a:schemeClr val="accent2"/>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65" name="Group 9">
              <a:extLst>
                <a:ext uri="{FF2B5EF4-FFF2-40B4-BE49-F238E27FC236}">
                  <a16:creationId xmlns:a16="http://schemas.microsoft.com/office/drawing/2014/main" xmlns="" id="{5E189513-42AB-BD45-BB6B-F72C3E371975}"/>
                </a:ext>
              </a:extLst>
            </p:cNvPr>
            <p:cNvGrpSpPr/>
            <p:nvPr/>
          </p:nvGrpSpPr>
          <p:grpSpPr>
            <a:xfrm>
              <a:off x="512358" y="3513657"/>
              <a:ext cx="1353356" cy="134713"/>
              <a:chOff x="0" y="0"/>
              <a:chExt cx="1353354" cy="134712"/>
            </a:xfrm>
          </p:grpSpPr>
          <p:sp>
            <p:nvSpPr>
              <p:cNvPr id="94" name="Straight Connector 10">
                <a:extLst>
                  <a:ext uri="{FF2B5EF4-FFF2-40B4-BE49-F238E27FC236}">
                    <a16:creationId xmlns:a16="http://schemas.microsoft.com/office/drawing/2014/main" xmlns="" id="{198D7799-E0B6-6B4C-8048-79E4022DE27C}"/>
                  </a:ext>
                </a:extLst>
              </p:cNvPr>
              <p:cNvSpPr/>
              <p:nvPr/>
            </p:nvSpPr>
            <p:spPr>
              <a:xfrm>
                <a:off x="134710" y="67354"/>
                <a:ext cx="1218645" cy="6252"/>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5" name="Oval 11">
                <a:extLst>
                  <a:ext uri="{FF2B5EF4-FFF2-40B4-BE49-F238E27FC236}">
                    <a16:creationId xmlns:a16="http://schemas.microsoft.com/office/drawing/2014/main" xmlns="" id="{0E52FAA0-C7B3-444E-90C8-12A4E4B887C0}"/>
                  </a:ext>
                </a:extLst>
              </p:cNvPr>
              <p:cNvSpPr/>
              <p:nvPr/>
            </p:nvSpPr>
            <p:spPr>
              <a:xfrm>
                <a:off x="-1" y="-1"/>
                <a:ext cx="134713" cy="134714"/>
              </a:xfrm>
              <a:prstGeom prst="ellipse">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66" name="Group 12">
              <a:extLst>
                <a:ext uri="{FF2B5EF4-FFF2-40B4-BE49-F238E27FC236}">
                  <a16:creationId xmlns:a16="http://schemas.microsoft.com/office/drawing/2014/main" xmlns="" id="{F871639C-4F12-5940-8537-31430E09E665}"/>
                </a:ext>
              </a:extLst>
            </p:cNvPr>
            <p:cNvGrpSpPr/>
            <p:nvPr/>
          </p:nvGrpSpPr>
          <p:grpSpPr>
            <a:xfrm>
              <a:off x="284587" y="4233631"/>
              <a:ext cx="1581127" cy="504697"/>
              <a:chOff x="0" y="0"/>
              <a:chExt cx="1581125" cy="504696"/>
            </a:xfrm>
          </p:grpSpPr>
          <p:sp>
            <p:nvSpPr>
              <p:cNvPr id="91" name="Straight Connector 13">
                <a:extLst>
                  <a:ext uri="{FF2B5EF4-FFF2-40B4-BE49-F238E27FC236}">
                    <a16:creationId xmlns:a16="http://schemas.microsoft.com/office/drawing/2014/main" xmlns="" id="{3B11EDB7-4B16-1B4A-9C63-117EE57052F1}"/>
                  </a:ext>
                </a:extLst>
              </p:cNvPr>
              <p:cNvSpPr/>
              <p:nvPr/>
            </p:nvSpPr>
            <p:spPr>
              <a:xfrm flipV="1">
                <a:off x="470219" y="489880"/>
                <a:ext cx="1110907" cy="14817"/>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2" name="Straight Connector 14">
                <a:extLst>
                  <a:ext uri="{FF2B5EF4-FFF2-40B4-BE49-F238E27FC236}">
                    <a16:creationId xmlns:a16="http://schemas.microsoft.com/office/drawing/2014/main" xmlns="" id="{9F960149-614F-B14A-8814-9D04058E6C41}"/>
                  </a:ext>
                </a:extLst>
              </p:cNvPr>
              <p:cNvSpPr/>
              <p:nvPr/>
            </p:nvSpPr>
            <p:spPr>
              <a:xfrm flipH="1" flipV="1">
                <a:off x="88598" y="118982"/>
                <a:ext cx="381621" cy="385714"/>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3" name="Oval 15">
                <a:extLst>
                  <a:ext uri="{FF2B5EF4-FFF2-40B4-BE49-F238E27FC236}">
                    <a16:creationId xmlns:a16="http://schemas.microsoft.com/office/drawing/2014/main" xmlns="" id="{98F8F786-DD05-6641-8036-0916CFE49F11}"/>
                  </a:ext>
                </a:extLst>
              </p:cNvPr>
              <p:cNvSpPr/>
              <p:nvPr/>
            </p:nvSpPr>
            <p:spPr>
              <a:xfrm>
                <a:off x="-1" y="-1"/>
                <a:ext cx="134713" cy="134713"/>
              </a:xfrm>
              <a:prstGeom prst="ellipse">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nvGrpSpPr>
            <p:cNvPr id="67" name="Group 16">
              <a:extLst>
                <a:ext uri="{FF2B5EF4-FFF2-40B4-BE49-F238E27FC236}">
                  <a16:creationId xmlns:a16="http://schemas.microsoft.com/office/drawing/2014/main" xmlns="" id="{B4B1D9F9-3DBA-9844-A120-FC2680F4E8F6}"/>
                </a:ext>
              </a:extLst>
            </p:cNvPr>
            <p:cNvGrpSpPr/>
            <p:nvPr/>
          </p:nvGrpSpPr>
          <p:grpSpPr>
            <a:xfrm>
              <a:off x="-306164" y="4703665"/>
              <a:ext cx="2171879" cy="1156098"/>
              <a:chOff x="0" y="0"/>
              <a:chExt cx="2171878" cy="1156097"/>
            </a:xfrm>
          </p:grpSpPr>
          <p:sp>
            <p:nvSpPr>
              <p:cNvPr id="88" name="Straight Connector 17">
                <a:extLst>
                  <a:ext uri="{FF2B5EF4-FFF2-40B4-BE49-F238E27FC236}">
                    <a16:creationId xmlns:a16="http://schemas.microsoft.com/office/drawing/2014/main" xmlns="" id="{A75AC469-23A2-1743-BD07-B8149E2CAB42}"/>
                  </a:ext>
                </a:extLst>
              </p:cNvPr>
              <p:cNvSpPr/>
              <p:nvPr/>
            </p:nvSpPr>
            <p:spPr>
              <a:xfrm>
                <a:off x="1149715" y="1156095"/>
                <a:ext cx="1022164" cy="1"/>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89" name="Straight Connector 18">
                <a:extLst>
                  <a:ext uri="{FF2B5EF4-FFF2-40B4-BE49-F238E27FC236}">
                    <a16:creationId xmlns:a16="http://schemas.microsoft.com/office/drawing/2014/main" xmlns="" id="{B305CEF7-443B-5443-866E-0C82357B1FD5}"/>
                  </a:ext>
                </a:extLst>
              </p:cNvPr>
              <p:cNvSpPr/>
              <p:nvPr/>
            </p:nvSpPr>
            <p:spPr>
              <a:xfrm flipH="1" flipV="1">
                <a:off x="114983" y="114982"/>
                <a:ext cx="1034734" cy="1041116"/>
              </a:xfrm>
              <a:prstGeom prst="line">
                <a:avLst/>
              </a:prstGeom>
              <a:noFill/>
              <a:ln w="19050" cap="flat">
                <a:solidFill>
                  <a:srgbClr val="D9D9D9"/>
                </a:solidFill>
                <a:prstDash val="solid"/>
                <a:miter lim="800000"/>
              </a:ln>
              <a:effectLst/>
            </p:spPr>
            <p:txBody>
              <a:bodyPr wrap="square" lIns="34289" tIns="34289" rIns="34289" bIns="34289" numCol="1" anchor="t">
                <a:noAutofit/>
              </a:bodyPr>
              <a:lstStyle/>
              <a:p>
                <a:endParaRPr sz="1350" dirty="0"/>
              </a:p>
            </p:txBody>
          </p:sp>
          <p:sp>
            <p:nvSpPr>
              <p:cNvPr id="90" name="Oval 19">
                <a:extLst>
                  <a:ext uri="{FF2B5EF4-FFF2-40B4-BE49-F238E27FC236}">
                    <a16:creationId xmlns:a16="http://schemas.microsoft.com/office/drawing/2014/main" xmlns="" id="{63EE6F5C-70FA-D443-A67F-48EF9B3EAD2F}"/>
                  </a:ext>
                </a:extLst>
              </p:cNvPr>
              <p:cNvSpPr/>
              <p:nvPr/>
            </p:nvSpPr>
            <p:spPr>
              <a:xfrm>
                <a:off x="0" y="-1"/>
                <a:ext cx="134713" cy="134713"/>
              </a:xfrm>
              <a:prstGeom prst="ellipse">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dirty="0"/>
              </a:p>
            </p:txBody>
          </p:sp>
        </p:grpSp>
      </p:grpSp>
      <p:sp>
        <p:nvSpPr>
          <p:cNvPr id="68" name="Rectangle: Rounded Corners 20">
            <a:extLst>
              <a:ext uri="{FF2B5EF4-FFF2-40B4-BE49-F238E27FC236}">
                <a16:creationId xmlns:a16="http://schemas.microsoft.com/office/drawing/2014/main" xmlns="" id="{8B67667C-AEDD-EE4C-B50B-A244F1241F5B}"/>
              </a:ext>
            </a:extLst>
          </p:cNvPr>
          <p:cNvSpPr/>
          <p:nvPr/>
        </p:nvSpPr>
        <p:spPr>
          <a:xfrm>
            <a:off x="272144" y="1677974"/>
            <a:ext cx="2504902" cy="711691"/>
          </a:xfrm>
          <a:prstGeom prst="roundRect">
            <a:avLst>
              <a:gd name="adj" fmla="val 48471"/>
            </a:avLst>
          </a:prstGeom>
          <a:solidFill>
            <a:schemeClr val="accent1"/>
          </a:solidFill>
          <a:ln w="12700">
            <a:miter lim="400000"/>
          </a:ln>
        </p:spPr>
        <p:txBody>
          <a:bodyPr lIns="34289" rIns="34289" anchor="ctr"/>
          <a:lstStyle/>
          <a:p>
            <a:pPr algn="ctr">
              <a:defRPr>
                <a:solidFill>
                  <a:srgbClr val="FFFFFF"/>
                </a:solidFill>
              </a:defRPr>
            </a:pPr>
            <a:endParaRPr sz="1350" dirty="0"/>
          </a:p>
        </p:txBody>
      </p:sp>
      <p:sp>
        <p:nvSpPr>
          <p:cNvPr id="69" name="Rectangle: Rounded Corners 22">
            <a:extLst>
              <a:ext uri="{FF2B5EF4-FFF2-40B4-BE49-F238E27FC236}">
                <a16:creationId xmlns:a16="http://schemas.microsoft.com/office/drawing/2014/main" xmlns="" id="{5C8A151B-3664-D246-887B-305D50BF3E20}"/>
              </a:ext>
            </a:extLst>
          </p:cNvPr>
          <p:cNvSpPr/>
          <p:nvPr/>
        </p:nvSpPr>
        <p:spPr>
          <a:xfrm>
            <a:off x="272144" y="2530159"/>
            <a:ext cx="2504902" cy="711692"/>
          </a:xfrm>
          <a:prstGeom prst="roundRect">
            <a:avLst>
              <a:gd name="adj" fmla="val 48471"/>
            </a:avLst>
          </a:prstGeom>
          <a:solidFill>
            <a:schemeClr val="accent2"/>
          </a:solidFill>
          <a:ln w="12700">
            <a:miter lim="400000"/>
          </a:ln>
        </p:spPr>
        <p:txBody>
          <a:bodyPr lIns="34289" rIns="34289" anchor="ctr"/>
          <a:lstStyle/>
          <a:p>
            <a:pPr algn="ctr">
              <a:defRPr>
                <a:solidFill>
                  <a:srgbClr val="FFFFFF"/>
                </a:solidFill>
              </a:defRPr>
            </a:pPr>
            <a:endParaRPr sz="1350" dirty="0"/>
          </a:p>
        </p:txBody>
      </p:sp>
      <p:sp>
        <p:nvSpPr>
          <p:cNvPr id="70" name="Rectangle: Rounded Corners 24">
            <a:extLst>
              <a:ext uri="{FF2B5EF4-FFF2-40B4-BE49-F238E27FC236}">
                <a16:creationId xmlns:a16="http://schemas.microsoft.com/office/drawing/2014/main" xmlns="" id="{897EB43C-2952-2F44-8EF6-8B85FE1EBAA0}"/>
              </a:ext>
            </a:extLst>
          </p:cNvPr>
          <p:cNvSpPr/>
          <p:nvPr/>
        </p:nvSpPr>
        <p:spPr>
          <a:xfrm>
            <a:off x="272144" y="3382347"/>
            <a:ext cx="2504902" cy="711691"/>
          </a:xfrm>
          <a:prstGeom prst="roundRect">
            <a:avLst>
              <a:gd name="adj" fmla="val 48471"/>
            </a:avLst>
          </a:prstGeom>
          <a:solidFill>
            <a:schemeClr val="accent3"/>
          </a:solidFill>
          <a:ln w="12700">
            <a:miter lim="400000"/>
          </a:ln>
        </p:spPr>
        <p:txBody>
          <a:bodyPr lIns="34289" rIns="34289" anchor="ctr"/>
          <a:lstStyle/>
          <a:p>
            <a:pPr algn="ctr">
              <a:defRPr>
                <a:solidFill>
                  <a:srgbClr val="FFFFFF"/>
                </a:solidFill>
              </a:defRPr>
            </a:pPr>
            <a:endParaRPr sz="1350" dirty="0"/>
          </a:p>
        </p:txBody>
      </p:sp>
      <p:sp>
        <p:nvSpPr>
          <p:cNvPr id="71" name="Rectangle: Rounded Corners 26">
            <a:extLst>
              <a:ext uri="{FF2B5EF4-FFF2-40B4-BE49-F238E27FC236}">
                <a16:creationId xmlns:a16="http://schemas.microsoft.com/office/drawing/2014/main" xmlns="" id="{0AA1474E-BC02-CE4C-9E4D-E3C3235F1528}"/>
              </a:ext>
            </a:extLst>
          </p:cNvPr>
          <p:cNvSpPr/>
          <p:nvPr/>
        </p:nvSpPr>
        <p:spPr>
          <a:xfrm>
            <a:off x="249253" y="4234533"/>
            <a:ext cx="2504902" cy="774598"/>
          </a:xfrm>
          <a:prstGeom prst="roundRect">
            <a:avLst>
              <a:gd name="adj" fmla="val 48471"/>
            </a:avLst>
          </a:prstGeom>
          <a:solidFill>
            <a:schemeClr val="accent4"/>
          </a:solidFill>
          <a:ln w="12700">
            <a:miter lim="400000"/>
          </a:ln>
        </p:spPr>
        <p:txBody>
          <a:bodyPr lIns="34289" rIns="34289" anchor="ctr"/>
          <a:lstStyle/>
          <a:p>
            <a:pPr algn="ctr">
              <a:defRPr>
                <a:solidFill>
                  <a:srgbClr val="FFFFFF"/>
                </a:solidFill>
              </a:defRPr>
            </a:pPr>
            <a:endParaRPr sz="1350" dirty="0"/>
          </a:p>
        </p:txBody>
      </p:sp>
      <p:sp>
        <p:nvSpPr>
          <p:cNvPr id="72" name="Rectangle: Rounded Corners 28">
            <a:extLst>
              <a:ext uri="{FF2B5EF4-FFF2-40B4-BE49-F238E27FC236}">
                <a16:creationId xmlns:a16="http://schemas.microsoft.com/office/drawing/2014/main" xmlns="" id="{AB49D345-300E-8242-8727-C617831BA4DB}"/>
              </a:ext>
            </a:extLst>
          </p:cNvPr>
          <p:cNvSpPr/>
          <p:nvPr/>
        </p:nvSpPr>
        <p:spPr>
          <a:xfrm>
            <a:off x="272144" y="5086720"/>
            <a:ext cx="2504902" cy="711692"/>
          </a:xfrm>
          <a:prstGeom prst="roundRect">
            <a:avLst>
              <a:gd name="adj" fmla="val 48471"/>
            </a:avLst>
          </a:prstGeom>
          <a:solidFill>
            <a:schemeClr val="accent5"/>
          </a:solidFill>
          <a:ln w="12700">
            <a:miter lim="400000"/>
          </a:ln>
        </p:spPr>
        <p:txBody>
          <a:bodyPr lIns="34289" rIns="34289" anchor="ctr"/>
          <a:lstStyle/>
          <a:p>
            <a:pPr algn="ctr">
              <a:defRPr>
                <a:solidFill>
                  <a:srgbClr val="FFFFFF"/>
                </a:solidFill>
              </a:defRPr>
            </a:pPr>
            <a:endParaRPr sz="1350" dirty="0"/>
          </a:p>
        </p:txBody>
      </p:sp>
      <p:sp>
        <p:nvSpPr>
          <p:cNvPr id="73" name="TextBox 30">
            <a:extLst>
              <a:ext uri="{FF2B5EF4-FFF2-40B4-BE49-F238E27FC236}">
                <a16:creationId xmlns:a16="http://schemas.microsoft.com/office/drawing/2014/main" xmlns="" id="{39F2DE01-EF38-8B45-840B-C43DF71D2C16}"/>
              </a:ext>
            </a:extLst>
          </p:cNvPr>
          <p:cNvSpPr txBox="1"/>
          <p:nvPr/>
        </p:nvSpPr>
        <p:spPr>
          <a:xfrm>
            <a:off x="427843" y="1779467"/>
            <a:ext cx="2963516" cy="52322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OPERATOR EXPERIENCE:</a:t>
            </a:r>
          </a:p>
          <a:p>
            <a:pPr>
              <a:lnSpc>
                <a:spcPct val="100000"/>
              </a:lnSpc>
            </a:pPr>
            <a:r>
              <a:rPr lang="en-US" dirty="0"/>
              <a:t>Available manpower; skill levels</a:t>
            </a:r>
            <a:endParaRPr dirty="0"/>
          </a:p>
        </p:txBody>
      </p:sp>
      <p:sp>
        <p:nvSpPr>
          <p:cNvPr id="74" name="TextBox 31">
            <a:extLst>
              <a:ext uri="{FF2B5EF4-FFF2-40B4-BE49-F238E27FC236}">
                <a16:creationId xmlns:a16="http://schemas.microsoft.com/office/drawing/2014/main" xmlns="" id="{C238BD7D-362E-8842-BD2B-99370771D658}"/>
              </a:ext>
            </a:extLst>
          </p:cNvPr>
          <p:cNvSpPr txBox="1"/>
          <p:nvPr/>
        </p:nvSpPr>
        <p:spPr>
          <a:xfrm>
            <a:off x="400954" y="2628436"/>
            <a:ext cx="2929830" cy="66172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PLANT SERVICES:</a:t>
            </a:r>
          </a:p>
          <a:p>
            <a:pPr>
              <a:lnSpc>
                <a:spcPct val="100000"/>
              </a:lnSpc>
            </a:pPr>
            <a:r>
              <a:rPr lang="en-US" dirty="0"/>
              <a:t>Water and air pressure</a:t>
            </a:r>
          </a:p>
          <a:p>
            <a:pPr>
              <a:lnSpc>
                <a:spcPct val="100000"/>
              </a:lnSpc>
            </a:pPr>
            <a:endParaRPr sz="900" dirty="0"/>
          </a:p>
        </p:txBody>
      </p:sp>
      <p:sp>
        <p:nvSpPr>
          <p:cNvPr id="75" name="TextBox 32">
            <a:extLst>
              <a:ext uri="{FF2B5EF4-FFF2-40B4-BE49-F238E27FC236}">
                <a16:creationId xmlns:a16="http://schemas.microsoft.com/office/drawing/2014/main" xmlns="" id="{0A623F92-740D-8645-A45E-93E077DFCF6B}"/>
              </a:ext>
            </a:extLst>
          </p:cNvPr>
          <p:cNvSpPr txBox="1"/>
          <p:nvPr/>
        </p:nvSpPr>
        <p:spPr>
          <a:xfrm>
            <a:off x="404056" y="3454989"/>
            <a:ext cx="1975481" cy="52322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OPERATING CYCLE:</a:t>
            </a:r>
          </a:p>
          <a:p>
            <a:pPr>
              <a:lnSpc>
                <a:spcPct val="100000"/>
              </a:lnSpc>
            </a:pPr>
            <a:r>
              <a:rPr lang="en-US" dirty="0"/>
              <a:t>Batch or continuous</a:t>
            </a:r>
            <a:endParaRPr dirty="0"/>
          </a:p>
        </p:txBody>
      </p:sp>
      <p:sp>
        <p:nvSpPr>
          <p:cNvPr id="76" name="TextBox 33">
            <a:extLst>
              <a:ext uri="{FF2B5EF4-FFF2-40B4-BE49-F238E27FC236}">
                <a16:creationId xmlns:a16="http://schemas.microsoft.com/office/drawing/2014/main" xmlns="" id="{8D5F4FED-D5CC-A246-8FEF-38AF356BB758}"/>
              </a:ext>
            </a:extLst>
          </p:cNvPr>
          <p:cNvSpPr txBox="1"/>
          <p:nvPr/>
        </p:nvSpPr>
        <p:spPr>
          <a:xfrm>
            <a:off x="793531" y="4361606"/>
            <a:ext cx="1769880" cy="230832"/>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endParaRPr sz="900" dirty="0"/>
          </a:p>
        </p:txBody>
      </p:sp>
      <p:sp>
        <p:nvSpPr>
          <p:cNvPr id="77" name="TextBox 34">
            <a:extLst>
              <a:ext uri="{FF2B5EF4-FFF2-40B4-BE49-F238E27FC236}">
                <a16:creationId xmlns:a16="http://schemas.microsoft.com/office/drawing/2014/main" xmlns="" id="{3B6E09FD-468B-5445-A51A-333949C17B75}"/>
              </a:ext>
            </a:extLst>
          </p:cNvPr>
          <p:cNvSpPr txBox="1"/>
          <p:nvPr/>
        </p:nvSpPr>
        <p:spPr>
          <a:xfrm>
            <a:off x="389308" y="5081647"/>
            <a:ext cx="2904956" cy="892552"/>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POLYMER TYPE:</a:t>
            </a:r>
          </a:p>
          <a:p>
            <a:pPr>
              <a:lnSpc>
                <a:spcPct val="100000"/>
              </a:lnSpc>
            </a:pPr>
            <a:r>
              <a:rPr lang="en-US" dirty="0"/>
              <a:t>High; medium; low molecular weight  branched, Anionic, Cationic, Other</a:t>
            </a:r>
          </a:p>
          <a:p>
            <a:pPr>
              <a:lnSpc>
                <a:spcPct val="100000"/>
              </a:lnSpc>
            </a:pPr>
            <a:endParaRPr dirty="0"/>
          </a:p>
        </p:txBody>
      </p:sp>
      <p:sp>
        <p:nvSpPr>
          <p:cNvPr id="125" name="TextBox 33">
            <a:extLst>
              <a:ext uri="{FF2B5EF4-FFF2-40B4-BE49-F238E27FC236}">
                <a16:creationId xmlns:a16="http://schemas.microsoft.com/office/drawing/2014/main" xmlns="" id="{B53A3CF5-CD2D-B048-A00B-73CE2DB0EA02}"/>
              </a:ext>
            </a:extLst>
          </p:cNvPr>
          <p:cNvSpPr txBox="1"/>
          <p:nvPr/>
        </p:nvSpPr>
        <p:spPr>
          <a:xfrm>
            <a:off x="394091" y="4292430"/>
            <a:ext cx="3165400" cy="7078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nSpc>
                <a:spcPct val="140000"/>
              </a:lnSpc>
              <a:defRPr sz="1200">
                <a:solidFill>
                  <a:srgbClr val="FFFFFF"/>
                </a:solidFill>
              </a:defRPr>
            </a:lvl1pPr>
          </a:lstStyle>
          <a:p>
            <a:pPr>
              <a:lnSpc>
                <a:spcPct val="100000"/>
              </a:lnSpc>
            </a:pPr>
            <a:r>
              <a:rPr lang="en-US" sz="1600" dirty="0"/>
              <a:t>SPECIALTY APPLICATION: </a:t>
            </a:r>
            <a:r>
              <a:rPr lang="en-US" dirty="0"/>
              <a:t/>
            </a:r>
            <a:br>
              <a:rPr lang="en-US" dirty="0"/>
            </a:br>
            <a:r>
              <a:rPr lang="en-US" dirty="0"/>
              <a:t>Explosion-proof; hazardous </a:t>
            </a:r>
          </a:p>
          <a:p>
            <a:pPr>
              <a:lnSpc>
                <a:spcPct val="100000"/>
              </a:lnSpc>
            </a:pPr>
            <a:r>
              <a:rPr lang="en-US" dirty="0"/>
              <a:t>environments</a:t>
            </a:r>
            <a:endParaRPr dirty="0"/>
          </a:p>
        </p:txBody>
      </p:sp>
    </p:spTree>
    <p:extLst>
      <p:ext uri="{BB962C8B-B14F-4D97-AF65-F5344CB8AC3E}">
        <p14:creationId xmlns:p14="http://schemas.microsoft.com/office/powerpoint/2010/main" val="116590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26" descr="Y4"/>
          <p:cNvPicPr>
            <a:picLocks noChangeAspect="1" noChangeArrowheads="1"/>
          </p:cNvPicPr>
          <p:nvPr/>
        </p:nvPicPr>
        <p:blipFill>
          <a:blip r:embed="rId3" cstate="print"/>
          <a:srcRect/>
          <a:stretch>
            <a:fillRect/>
          </a:stretch>
        </p:blipFill>
        <p:spPr bwMode="auto">
          <a:xfrm>
            <a:off x="2675636" y="316344"/>
            <a:ext cx="7466751" cy="6096000"/>
          </a:xfrm>
          <a:prstGeom prst="rect">
            <a:avLst/>
          </a:prstGeom>
          <a:noFill/>
        </p:spPr>
      </p:pic>
      <p:sp>
        <p:nvSpPr>
          <p:cNvPr id="80903" name="Text Box 1031"/>
          <p:cNvSpPr txBox="1">
            <a:spLocks noChangeArrowheads="1"/>
          </p:cNvSpPr>
          <p:nvPr/>
        </p:nvSpPr>
        <p:spPr bwMode="auto">
          <a:xfrm>
            <a:off x="2675636" y="2159843"/>
            <a:ext cx="2261306" cy="907917"/>
          </a:xfrm>
          <a:prstGeom prst="rect">
            <a:avLst/>
          </a:prstGeom>
          <a:solidFill>
            <a:schemeClr val="bg1"/>
          </a:solidFill>
          <a:ln w="12700">
            <a:solidFill>
              <a:srgbClr val="000000"/>
            </a:solidFill>
            <a:miter lim="800000"/>
            <a:headEnd type="none" w="sm" len="sm"/>
            <a:tailEnd type="none" w="sm" len="sm"/>
          </a:ln>
          <a:effectLst/>
        </p:spPr>
        <p:txBody>
          <a:bodyPr wrap="square" lIns="91416" tIns="45708" rIns="91416" bIns="45708">
            <a:spAutoFit/>
          </a:bodyPr>
          <a:lstStyle/>
          <a:p>
            <a:pPr algn="ctr" defTabSz="914000">
              <a:spcBef>
                <a:spcPts val="300"/>
              </a:spcBef>
            </a:pPr>
            <a:r>
              <a:rPr lang="en-US" sz="1600" b="1" dirty="0">
                <a:solidFill>
                  <a:srgbClr val="CC0000"/>
                </a:solidFill>
                <a:latin typeface="Aller Light"/>
              </a:rPr>
              <a:t>First Stage</a:t>
            </a:r>
          </a:p>
          <a:p>
            <a:pPr algn="ctr" defTabSz="914000">
              <a:spcBef>
                <a:spcPts val="300"/>
              </a:spcBef>
            </a:pPr>
            <a:r>
              <a:rPr lang="en-US" sz="1600" dirty="0">
                <a:solidFill>
                  <a:srgbClr val="CC0000"/>
                </a:solidFill>
                <a:latin typeface="Aller Light"/>
              </a:rPr>
              <a:t>High Energy Mixing</a:t>
            </a:r>
          </a:p>
          <a:p>
            <a:pPr algn="ctr" defTabSz="914000">
              <a:spcBef>
                <a:spcPts val="300"/>
              </a:spcBef>
            </a:pPr>
            <a:r>
              <a:rPr lang="en-US" sz="1600" dirty="0">
                <a:solidFill>
                  <a:srgbClr val="CC0000"/>
                </a:solidFill>
                <a:latin typeface="Aller Light"/>
              </a:rPr>
              <a:t>(3,450 rpm, &lt; 0.5 sec)</a:t>
            </a:r>
          </a:p>
        </p:txBody>
      </p:sp>
      <p:sp>
        <p:nvSpPr>
          <p:cNvPr id="80904" name="Text Box 1032"/>
          <p:cNvSpPr txBox="1">
            <a:spLocks noChangeArrowheads="1"/>
          </p:cNvSpPr>
          <p:nvPr/>
        </p:nvSpPr>
        <p:spPr bwMode="auto">
          <a:xfrm>
            <a:off x="5922632" y="2159842"/>
            <a:ext cx="2069301" cy="907917"/>
          </a:xfrm>
          <a:prstGeom prst="rect">
            <a:avLst/>
          </a:prstGeom>
          <a:solidFill>
            <a:schemeClr val="bg1"/>
          </a:solidFill>
          <a:ln w="12700">
            <a:solidFill>
              <a:srgbClr val="000000"/>
            </a:solidFill>
            <a:miter lim="800000"/>
            <a:headEnd type="none" w="sm" len="sm"/>
            <a:tailEnd type="none" w="sm" len="sm"/>
          </a:ln>
          <a:effectLst/>
        </p:spPr>
        <p:txBody>
          <a:bodyPr wrap="square" lIns="91416" tIns="45708" rIns="91416" bIns="45708">
            <a:spAutoFit/>
          </a:bodyPr>
          <a:lstStyle/>
          <a:p>
            <a:pPr algn="ctr" defTabSz="914000">
              <a:spcBef>
                <a:spcPts val="300"/>
              </a:spcBef>
            </a:pPr>
            <a:r>
              <a:rPr lang="en-US" sz="1600" b="1" dirty="0">
                <a:solidFill>
                  <a:srgbClr val="CC0000"/>
                </a:solidFill>
                <a:latin typeface="Aller Light"/>
              </a:rPr>
              <a:t>Second Stage</a:t>
            </a:r>
          </a:p>
          <a:p>
            <a:pPr algn="ctr" defTabSz="914000">
              <a:spcBef>
                <a:spcPts val="300"/>
              </a:spcBef>
            </a:pPr>
            <a:r>
              <a:rPr lang="en-US" sz="1600" dirty="0">
                <a:solidFill>
                  <a:srgbClr val="CC0000"/>
                </a:solidFill>
                <a:latin typeface="Aller Light"/>
              </a:rPr>
              <a:t>Low Energy Mixing</a:t>
            </a:r>
          </a:p>
          <a:p>
            <a:pPr algn="ctr" defTabSz="914000">
              <a:spcBef>
                <a:spcPts val="300"/>
              </a:spcBef>
            </a:pPr>
            <a:r>
              <a:rPr lang="en-US" sz="1600" dirty="0">
                <a:solidFill>
                  <a:srgbClr val="CC0000"/>
                </a:solidFill>
                <a:latin typeface="Aller Light"/>
              </a:rPr>
              <a:t> (60 rpm,</a:t>
            </a:r>
            <a:r>
              <a:rPr lang="en-US" sz="1600" b="1" dirty="0">
                <a:solidFill>
                  <a:srgbClr val="CC0000"/>
                </a:solidFill>
                <a:latin typeface="Aller Light"/>
              </a:rPr>
              <a:t> 20 </a:t>
            </a:r>
            <a:r>
              <a:rPr lang="en-US" sz="1600" dirty="0">
                <a:solidFill>
                  <a:srgbClr val="CC0000"/>
                </a:solidFill>
                <a:latin typeface="Aller Light"/>
              </a:rPr>
              <a:t>min) </a:t>
            </a:r>
          </a:p>
        </p:txBody>
      </p:sp>
      <p:sp>
        <p:nvSpPr>
          <p:cNvPr id="18" name="TextBox 17"/>
          <p:cNvSpPr txBox="1"/>
          <p:nvPr/>
        </p:nvSpPr>
        <p:spPr>
          <a:xfrm>
            <a:off x="3189845" y="6093695"/>
            <a:ext cx="1527982" cy="338554"/>
          </a:xfrm>
          <a:prstGeom prst="rect">
            <a:avLst/>
          </a:prstGeom>
          <a:noFill/>
          <a:ln>
            <a:solidFill>
              <a:schemeClr val="tx1"/>
            </a:solidFill>
          </a:ln>
        </p:spPr>
        <p:txBody>
          <a:bodyPr wrap="none" rtlCol="0">
            <a:spAutoFit/>
          </a:bodyPr>
          <a:lstStyle/>
          <a:p>
            <a:r>
              <a:rPr lang="en-US" sz="1600" dirty="0">
                <a:latin typeface="Aller Light"/>
              </a:rPr>
              <a:t>DD4 Disperser</a:t>
            </a:r>
          </a:p>
        </p:txBody>
      </p:sp>
      <p:sp>
        <p:nvSpPr>
          <p:cNvPr id="19" name="TextBox 18"/>
          <p:cNvSpPr txBox="1"/>
          <p:nvPr/>
        </p:nvSpPr>
        <p:spPr>
          <a:xfrm>
            <a:off x="5905930" y="6085377"/>
            <a:ext cx="1969578" cy="338554"/>
          </a:xfrm>
          <a:prstGeom prst="rect">
            <a:avLst/>
          </a:prstGeom>
          <a:noFill/>
          <a:ln>
            <a:solidFill>
              <a:schemeClr val="tx1"/>
            </a:solidFill>
          </a:ln>
        </p:spPr>
        <p:txBody>
          <a:bodyPr wrap="none" rtlCol="0">
            <a:spAutoFit/>
          </a:bodyPr>
          <a:lstStyle/>
          <a:p>
            <a:r>
              <a:rPr lang="en-US" sz="1600" dirty="0">
                <a:latin typeface="Aller Light"/>
              </a:rPr>
              <a:t>Mix and Hold Tanks</a:t>
            </a:r>
          </a:p>
        </p:txBody>
      </p:sp>
      <p:sp>
        <p:nvSpPr>
          <p:cNvPr id="11" name="Rectangle 2"/>
          <p:cNvSpPr txBox="1">
            <a:spLocks noChangeArrowheads="1"/>
          </p:cNvSpPr>
          <p:nvPr/>
        </p:nvSpPr>
        <p:spPr>
          <a:xfrm>
            <a:off x="718411" y="443345"/>
            <a:ext cx="4093734" cy="951346"/>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defTabSz="914000">
              <a:spcBef>
                <a:spcPct val="50000"/>
              </a:spcBef>
            </a:pPr>
            <a:r>
              <a:rPr lang="en-US" sz="2800" b="1" dirty="0">
                <a:solidFill>
                  <a:schemeClr val="tx1"/>
                </a:solidFill>
              </a:rPr>
              <a:t>PolyBlend® / DynaBlend Dry Polymer Systems</a:t>
            </a:r>
          </a:p>
          <a:p>
            <a:pPr defTabSz="914000">
              <a:lnSpc>
                <a:spcPct val="70000"/>
              </a:lnSpc>
              <a:spcBef>
                <a:spcPct val="50000"/>
              </a:spcBef>
            </a:pPr>
            <a:r>
              <a:rPr lang="en-US" sz="2800" b="1" dirty="0">
                <a:solidFill>
                  <a:srgbClr val="0000FF"/>
                </a:solidFill>
              </a:rPr>
              <a:t>      Two-Stage Mixing</a:t>
            </a:r>
          </a:p>
        </p:txBody>
      </p:sp>
      <p:sp>
        <p:nvSpPr>
          <p:cNvPr id="2" name="TextBox 1"/>
          <p:cNvSpPr txBox="1"/>
          <p:nvPr/>
        </p:nvSpPr>
        <p:spPr>
          <a:xfrm>
            <a:off x="8388958" y="336249"/>
            <a:ext cx="1635760" cy="6603287"/>
          </a:xfrm>
          <a:prstGeom prst="rect">
            <a:avLst/>
          </a:prstGeom>
          <a:solidFill>
            <a:schemeClr val="bg2"/>
          </a:solidFill>
        </p:spPr>
        <p:txBody>
          <a:bodyPr wrap="square" rtlCol="0">
            <a:spAutoFit/>
          </a:bodyPr>
          <a:lstStyle/>
          <a:p>
            <a:endParaRPr lang="en-US" dirty="0"/>
          </a:p>
        </p:txBody>
      </p:sp>
      <p:sp>
        <p:nvSpPr>
          <p:cNvPr id="12" name="Text Box 1032"/>
          <p:cNvSpPr txBox="1">
            <a:spLocks noChangeArrowheads="1"/>
          </p:cNvSpPr>
          <p:nvPr/>
        </p:nvSpPr>
        <p:spPr bwMode="auto">
          <a:xfrm>
            <a:off x="5906955" y="4548846"/>
            <a:ext cx="2069301" cy="869445"/>
          </a:xfrm>
          <a:prstGeom prst="rect">
            <a:avLst/>
          </a:prstGeom>
          <a:solidFill>
            <a:schemeClr val="bg1"/>
          </a:solidFill>
          <a:ln w="12700">
            <a:solidFill>
              <a:srgbClr val="000000"/>
            </a:solidFill>
            <a:miter lim="800000"/>
            <a:headEnd type="none" w="sm" len="sm"/>
            <a:tailEnd type="none" w="sm" len="sm"/>
          </a:ln>
          <a:effectLst/>
        </p:spPr>
        <p:txBody>
          <a:bodyPr wrap="square" lIns="91416" tIns="45708" rIns="91416" bIns="45708">
            <a:spAutoFit/>
          </a:bodyPr>
          <a:lstStyle/>
          <a:p>
            <a:pPr algn="ctr" defTabSz="914000">
              <a:spcBef>
                <a:spcPts val="300"/>
              </a:spcBef>
            </a:pPr>
            <a:r>
              <a:rPr lang="en-US" sz="1600" b="1" dirty="0">
                <a:solidFill>
                  <a:srgbClr val="CC0000"/>
                </a:solidFill>
                <a:latin typeface="Aller Light"/>
              </a:rPr>
              <a:t>Polymer Solution Storage/Holding</a:t>
            </a:r>
          </a:p>
          <a:p>
            <a:pPr algn="ctr" defTabSz="914000">
              <a:spcBef>
                <a:spcPts val="300"/>
              </a:spcBef>
            </a:pPr>
            <a:r>
              <a:rPr lang="en-US" sz="1600" dirty="0">
                <a:solidFill>
                  <a:srgbClr val="CC0000"/>
                </a:solidFill>
                <a:latin typeface="Aller Light"/>
              </a:rPr>
              <a:t> (no mixing)</a:t>
            </a:r>
          </a:p>
        </p:txBody>
      </p:sp>
      <p:sp>
        <p:nvSpPr>
          <p:cNvPr id="3" name="Oval 2"/>
          <p:cNvSpPr/>
          <p:nvPr/>
        </p:nvSpPr>
        <p:spPr>
          <a:xfrm>
            <a:off x="3418457" y="4383653"/>
            <a:ext cx="637309" cy="74814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240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DD4 Mi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066800"/>
            <a:ext cx="3308350" cy="5230813"/>
          </a:xfrm>
          <a:prstGeom prst="rect">
            <a:avLst/>
          </a:prstGeom>
          <a:noFill/>
          <a:ln w="9525">
            <a:noFill/>
            <a:miter lim="800000"/>
            <a:headEnd/>
            <a:tailEnd/>
          </a:ln>
        </p:spPr>
      </p:pic>
      <p:sp>
        <p:nvSpPr>
          <p:cNvPr id="12" name="TextBox 11"/>
          <p:cNvSpPr txBox="1"/>
          <p:nvPr/>
        </p:nvSpPr>
        <p:spPr>
          <a:xfrm>
            <a:off x="4419600" y="2971800"/>
            <a:ext cx="854465" cy="307777"/>
          </a:xfrm>
          <a:prstGeom prst="rect">
            <a:avLst/>
          </a:prstGeom>
          <a:noFill/>
        </p:spPr>
        <p:txBody>
          <a:bodyPr wrap="none" rtlCol="0">
            <a:spAutoFit/>
          </a:bodyPr>
          <a:lstStyle/>
          <a:p>
            <a:r>
              <a:rPr lang="en-US" sz="1400" dirty="0">
                <a:latin typeface="Aller Light"/>
              </a:rPr>
              <a:t>Water In</a:t>
            </a:r>
          </a:p>
        </p:txBody>
      </p:sp>
      <p:cxnSp>
        <p:nvCxnSpPr>
          <p:cNvPr id="14" name="Straight Arrow Connector 13"/>
          <p:cNvCxnSpPr/>
          <p:nvPr/>
        </p:nvCxnSpPr>
        <p:spPr>
          <a:xfrm>
            <a:off x="4953000" y="3276600"/>
            <a:ext cx="5334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928913" y="3289678"/>
            <a:ext cx="1524000" cy="307777"/>
          </a:xfrm>
          <a:prstGeom prst="rect">
            <a:avLst/>
          </a:prstGeom>
          <a:noFill/>
        </p:spPr>
        <p:txBody>
          <a:bodyPr wrap="square" rtlCol="0">
            <a:spAutoFit/>
          </a:bodyPr>
          <a:lstStyle/>
          <a:p>
            <a:r>
              <a:rPr lang="en-US" sz="1400" dirty="0">
                <a:latin typeface="Aller Light"/>
              </a:rPr>
              <a:t>Solution Out</a:t>
            </a:r>
          </a:p>
        </p:txBody>
      </p:sp>
      <p:cxnSp>
        <p:nvCxnSpPr>
          <p:cNvPr id="17" name="Straight Arrow Connector 16"/>
          <p:cNvCxnSpPr/>
          <p:nvPr/>
        </p:nvCxnSpPr>
        <p:spPr>
          <a:xfrm flipV="1">
            <a:off x="8153400" y="3657600"/>
            <a:ext cx="495300" cy="1948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Rectangle 3"/>
          <p:cNvSpPr>
            <a:spLocks noChangeArrowheads="1"/>
          </p:cNvSpPr>
          <p:nvPr/>
        </p:nvSpPr>
        <p:spPr bwMode="auto">
          <a:xfrm>
            <a:off x="484088" y="1053816"/>
            <a:ext cx="3750065" cy="5166360"/>
          </a:xfrm>
          <a:prstGeom prst="rect">
            <a:avLst/>
          </a:prstGeom>
          <a:solidFill>
            <a:schemeClr val="tx2"/>
          </a:solidFill>
          <a:ln w="9525" algn="ctr">
            <a:noFill/>
            <a:miter lim="800000"/>
            <a:headEnd/>
            <a:tailEnd/>
          </a:ln>
        </p:spPr>
        <p:txBody>
          <a:bodyPr lIns="180000" tIns="91440" rIns="180000" bIns="91440"/>
          <a:lstStyle/>
          <a:p>
            <a:pPr marL="342900" indent="-342900" algn="l">
              <a:lnSpc>
                <a:spcPct val="150000"/>
              </a:lnSpc>
              <a:spcBef>
                <a:spcPct val="0"/>
              </a:spcBef>
              <a:buClr>
                <a:srgbClr val="FFFFFF"/>
              </a:buClr>
              <a:buFont typeface="Wingdings" pitchFamily="2" charset="2"/>
              <a:buNone/>
            </a:pPr>
            <a:r>
              <a:rPr lang="en-US" sz="2000" b="1" u="sng" dirty="0">
                <a:solidFill>
                  <a:srgbClr val="DD5B2D"/>
                </a:solidFill>
                <a:latin typeface="Aller Light"/>
              </a:rPr>
              <a:t>DD4 Dry Disperser</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High-energy mix at MOIW</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Prevents fisheye formation</a:t>
            </a:r>
            <a:endParaRPr lang="en-US" sz="2000" b="0" dirty="0">
              <a:solidFill>
                <a:schemeClr val="bg2"/>
              </a:solidFill>
              <a:latin typeface="Aller Light"/>
            </a:endParaRP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Precise control of polymer to water ratio </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Dispersing individual polymer particles</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Fully automatic controls</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Pneumatic plunger</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Optional emulsion pump</a:t>
            </a:r>
          </a:p>
          <a:p>
            <a:pPr marL="342900" indent="-342900" algn="l">
              <a:spcBef>
                <a:spcPts val="600"/>
              </a:spcBef>
              <a:buClr>
                <a:schemeClr val="bg1"/>
              </a:buClr>
              <a:buFont typeface="Arial" panose="020B0604020202020204" pitchFamily="34" charset="0"/>
              <a:buChar char="•"/>
            </a:pPr>
            <a:r>
              <a:rPr lang="en-US" sz="2000" b="0" dirty="0">
                <a:solidFill>
                  <a:schemeClr val="bg2"/>
                </a:solidFill>
                <a:latin typeface="Aller Light"/>
              </a:rPr>
              <a:t>Optional compressor</a:t>
            </a:r>
          </a:p>
        </p:txBody>
      </p:sp>
      <p:sp>
        <p:nvSpPr>
          <p:cNvPr id="10" name="Rectangle 2"/>
          <p:cNvSpPr txBox="1">
            <a:spLocks noChangeArrowheads="1"/>
          </p:cNvSpPr>
          <p:nvPr/>
        </p:nvSpPr>
        <p:spPr>
          <a:xfrm>
            <a:off x="133862" y="139729"/>
            <a:ext cx="8915400" cy="685800"/>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spcBef>
                <a:spcPct val="50000"/>
              </a:spcBef>
            </a:pPr>
            <a:r>
              <a:rPr lang="en-US" sz="2600" b="1" i="1" dirty="0"/>
              <a:t>POLY</a:t>
            </a:r>
            <a:r>
              <a:rPr lang="en-US" sz="2600" i="1" dirty="0"/>
              <a:t>BLEND®  </a:t>
            </a:r>
            <a:r>
              <a:rPr lang="en-US" sz="2600" dirty="0"/>
              <a:t>Dry Disperser (DD4) accomplishes mission of high energy initial wetting</a:t>
            </a:r>
          </a:p>
        </p:txBody>
      </p:sp>
      <p:sp>
        <p:nvSpPr>
          <p:cNvPr id="11" name="TextBox 10"/>
          <p:cNvSpPr txBox="1"/>
          <p:nvPr/>
        </p:nvSpPr>
        <p:spPr>
          <a:xfrm>
            <a:off x="8091927" y="2147021"/>
            <a:ext cx="1040670" cy="307777"/>
          </a:xfrm>
          <a:prstGeom prst="rect">
            <a:avLst/>
          </a:prstGeom>
          <a:noFill/>
        </p:spPr>
        <p:txBody>
          <a:bodyPr wrap="none" rtlCol="0">
            <a:spAutoFit/>
          </a:bodyPr>
          <a:lstStyle/>
          <a:p>
            <a:r>
              <a:rPr lang="en-US" sz="1400" dirty="0">
                <a:latin typeface="Aller Light"/>
              </a:rPr>
              <a:t>Polymer In</a:t>
            </a:r>
          </a:p>
        </p:txBody>
      </p:sp>
      <p:cxnSp>
        <p:nvCxnSpPr>
          <p:cNvPr id="15" name="Straight Arrow Connector 14"/>
          <p:cNvCxnSpPr/>
          <p:nvPr/>
        </p:nvCxnSpPr>
        <p:spPr>
          <a:xfrm flipH="1" flipV="1">
            <a:off x="8314948" y="1942448"/>
            <a:ext cx="632202" cy="23306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7212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D3EC8-A01A-4F85-9F1B-892EEF11BF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xmlns="" id="{22B446F1-5239-462A-B3AC-73D9E0CB8906}"/>
              </a:ext>
            </a:extLst>
          </p:cNvPr>
          <p:cNvSpPr>
            <a:spLocks noGrp="1"/>
          </p:cNvSpPr>
          <p:nvPr>
            <p:ph idx="1"/>
          </p:nvPr>
        </p:nvSpPr>
        <p:spPr>
          <a:xfrm>
            <a:off x="628649" y="1341120"/>
            <a:ext cx="7564005" cy="4835843"/>
          </a:xfrm>
        </p:spPr>
        <p:txBody>
          <a:bodyPr>
            <a:normAutofit fontScale="92500" lnSpcReduction="10000"/>
          </a:bodyPr>
          <a:lstStyle/>
          <a:p>
            <a:pPr marL="514350" indent="-514350">
              <a:buFont typeface="+mj-lt"/>
              <a:buAutoNum type="arabicPeriod"/>
            </a:pPr>
            <a:r>
              <a:rPr lang="en-US" sz="2600" dirty="0"/>
              <a:t>Science of Polymer Activation</a:t>
            </a:r>
          </a:p>
          <a:p>
            <a:pPr marL="685800" lvl="1" indent="-342900">
              <a:buFont typeface="Arial" panose="020B0604020202020204" pitchFamily="34" charset="0"/>
              <a:buChar char="•"/>
            </a:pPr>
            <a:r>
              <a:rPr lang="en-US" sz="2100" dirty="0"/>
              <a:t>Viscosity as an indicator of polymer solution quality</a:t>
            </a:r>
          </a:p>
          <a:p>
            <a:pPr marL="685800" lvl="1" indent="-342900">
              <a:buFont typeface="Arial" panose="020B0604020202020204" pitchFamily="34" charset="0"/>
              <a:buChar char="•"/>
            </a:pPr>
            <a:r>
              <a:rPr lang="en-US" sz="2100" dirty="0"/>
              <a:t>Effect of dilution water</a:t>
            </a:r>
          </a:p>
          <a:p>
            <a:pPr marL="685800" lvl="1" indent="-342900">
              <a:buFont typeface="Arial" panose="020B0604020202020204" pitchFamily="34" charset="0"/>
              <a:buChar char="•"/>
            </a:pPr>
            <a:r>
              <a:rPr lang="en-US" sz="2100" dirty="0"/>
              <a:t>Two-stage mixing for dry and emulsion polymers</a:t>
            </a:r>
          </a:p>
          <a:p>
            <a:pPr marL="685800" lvl="1" indent="-342900">
              <a:buFont typeface="Arial" panose="020B0604020202020204" pitchFamily="34" charset="0"/>
              <a:buChar char="•"/>
            </a:pPr>
            <a:r>
              <a:rPr lang="en-US" sz="2100" dirty="0"/>
              <a:t>Residence time sufficient for polymer uncoiling/dissolution</a:t>
            </a:r>
          </a:p>
          <a:p>
            <a:pPr marL="514350" indent="-514350">
              <a:buFont typeface="+mj-lt"/>
              <a:buAutoNum type="arabicPeriod"/>
            </a:pPr>
            <a:r>
              <a:rPr lang="en-US" sz="2600" dirty="0"/>
              <a:t>Polymer Activation</a:t>
            </a:r>
          </a:p>
          <a:p>
            <a:pPr marL="685800" lvl="1" indent="-342900">
              <a:buFont typeface="Arial" panose="020B0604020202020204" pitchFamily="34" charset="0"/>
              <a:buChar char="•"/>
            </a:pPr>
            <a:r>
              <a:rPr lang="en-US" sz="2100" dirty="0"/>
              <a:t>Mechanical activation system</a:t>
            </a:r>
          </a:p>
          <a:p>
            <a:pPr marL="685800" lvl="1" indent="-342900">
              <a:buFont typeface="Arial" panose="020B0604020202020204" pitchFamily="34" charset="0"/>
              <a:buChar char="•"/>
            </a:pPr>
            <a:r>
              <a:rPr lang="en-US" sz="2100" dirty="0"/>
              <a:t>Hydraulic activation system</a:t>
            </a:r>
          </a:p>
          <a:p>
            <a:pPr marL="514350" indent="-514350">
              <a:spcBef>
                <a:spcPts val="800"/>
              </a:spcBef>
              <a:buFont typeface="+mj-lt"/>
              <a:buAutoNum type="arabicPeriod"/>
            </a:pPr>
            <a:r>
              <a:rPr lang="en-US" sz="2400" dirty="0"/>
              <a:t>Case Studies</a:t>
            </a:r>
          </a:p>
          <a:p>
            <a:pPr marL="685800" lvl="1" indent="-342900">
              <a:buFont typeface="Arial" panose="020B0604020202020204" pitchFamily="34" charset="0"/>
              <a:buChar char="•"/>
            </a:pPr>
            <a:r>
              <a:rPr lang="en-US" sz="2100" dirty="0"/>
              <a:t>Neshaminy Water Treatment Plant, PA – emulsion polymer</a:t>
            </a:r>
          </a:p>
          <a:p>
            <a:pPr marL="685800" lvl="1" indent="-342900">
              <a:buFont typeface="Arial" panose="020B0604020202020204" pitchFamily="34" charset="0"/>
              <a:buChar char="•"/>
            </a:pPr>
            <a:r>
              <a:rPr lang="en-US" sz="2100" dirty="0"/>
              <a:t>Fairfield-Suisun Sewer District, CA – dry polymer</a:t>
            </a:r>
          </a:p>
          <a:p>
            <a:pPr marL="685800" lvl="1" indent="-342900">
              <a:buFont typeface="Arial" panose="020B0604020202020204" pitchFamily="34" charset="0"/>
              <a:buChar char="•"/>
            </a:pPr>
            <a:r>
              <a:rPr lang="en-US" sz="2100" dirty="0"/>
              <a:t>F. Wayne Hill WRC, Gwinnett County, GA – emulsion polymer</a:t>
            </a:r>
          </a:p>
          <a:p>
            <a:pPr marL="514350" indent="-514350">
              <a:buFont typeface="+mj-lt"/>
              <a:buAutoNum type="arabicPeriod"/>
            </a:pPr>
            <a:r>
              <a:rPr lang="en-US" dirty="0"/>
              <a:t>Questions</a:t>
            </a:r>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xmlns="" id="{6124806C-C6FD-4D0A-AD57-553A6B0C4381}"/>
              </a:ext>
            </a:extLst>
          </p:cNvPr>
          <p:cNvSpPr>
            <a:spLocks noGrp="1"/>
          </p:cNvSpPr>
          <p:nvPr>
            <p:ph type="sldNum" sz="quarter" idx="12"/>
          </p:nvPr>
        </p:nvSpPr>
        <p:spPr>
          <a:xfrm>
            <a:off x="8375515" y="5994400"/>
            <a:ext cx="311284" cy="365125"/>
          </a:xfrm>
        </p:spPr>
        <p:txBody>
          <a:bodyPr/>
          <a:lstStyle/>
          <a:p>
            <a:fld id="{BDF33324-0654-7544-BA62-FF5C04015A52}" type="slidenum">
              <a:rPr lang="en-US" smtClean="0"/>
              <a:pPr/>
              <a:t>3</a:t>
            </a:fld>
            <a:endParaRPr lang="en-US" dirty="0"/>
          </a:p>
        </p:txBody>
      </p:sp>
    </p:spTree>
    <p:extLst>
      <p:ext uri="{BB962C8B-B14F-4D97-AF65-F5344CB8AC3E}">
        <p14:creationId xmlns:p14="http://schemas.microsoft.com/office/powerpoint/2010/main" val="579955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439667" y="1053817"/>
            <a:ext cx="3793564" cy="5166360"/>
          </a:xfrm>
          <a:prstGeom prst="rect">
            <a:avLst/>
          </a:prstGeom>
          <a:solidFill>
            <a:schemeClr val="tx2"/>
          </a:solidFill>
          <a:ln w="9525" algn="ctr">
            <a:noFill/>
            <a:miter lim="800000"/>
            <a:headEnd/>
            <a:tailEnd/>
          </a:ln>
        </p:spPr>
        <p:txBody>
          <a:bodyPr lIns="180000" tIns="91440" rIns="180000" bIns="91440"/>
          <a:lstStyle/>
          <a:p>
            <a:pPr marL="342900" indent="-342900">
              <a:lnSpc>
                <a:spcPct val="150000"/>
              </a:lnSpc>
              <a:spcBef>
                <a:spcPct val="0"/>
              </a:spcBef>
              <a:buClr>
                <a:srgbClr val="FFFFFF"/>
              </a:buClr>
            </a:pPr>
            <a:r>
              <a:rPr lang="en-US" sz="2000" b="1" i="1" u="sng" dirty="0">
                <a:solidFill>
                  <a:srgbClr val="DD5B2D"/>
                </a:solidFill>
                <a:latin typeface="Aller Light"/>
              </a:rPr>
              <a:t>DYNAJ</a:t>
            </a:r>
            <a:r>
              <a:rPr lang="en-US" sz="2000" i="1" u="sng" dirty="0">
                <a:solidFill>
                  <a:srgbClr val="DD5B2D"/>
                </a:solidFill>
                <a:latin typeface="Aller Light"/>
              </a:rPr>
              <a:t>ET</a:t>
            </a:r>
            <a:r>
              <a:rPr lang="en-US" sz="1600" i="1" u="sng" baseline="30000" dirty="0">
                <a:solidFill>
                  <a:srgbClr val="DD5B2D"/>
                </a:solidFill>
                <a:latin typeface="Aller Light"/>
              </a:rPr>
              <a:t>TM</a:t>
            </a:r>
            <a:r>
              <a:rPr lang="en-US" sz="2000" i="1" u="sng" dirty="0">
                <a:solidFill>
                  <a:srgbClr val="DD5B2D"/>
                </a:solidFill>
                <a:latin typeface="Aller Light"/>
              </a:rPr>
              <a:t> </a:t>
            </a:r>
          </a:p>
          <a:p>
            <a:pPr marL="342900" indent="-342900">
              <a:spcBef>
                <a:spcPts val="600"/>
              </a:spcBef>
              <a:buClr>
                <a:srgbClr val="FFFFFF"/>
              </a:buClr>
              <a:buFont typeface="Arial" panose="020B0604020202020204" pitchFamily="34" charset="0"/>
              <a:buChar char="•"/>
            </a:pPr>
            <a:r>
              <a:rPr lang="en-US" sz="2000" dirty="0">
                <a:solidFill>
                  <a:schemeClr val="bg2"/>
                </a:solidFill>
                <a:latin typeface="Aller Light"/>
              </a:rPr>
              <a:t>High-energy mix at MOIW</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Prevents fisheye formation</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No moving parts</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Pneumatic conveyance limited only to size of blower</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Zero dusting</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Separate wetting heads for liquid back-up option</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Separates water from polymer</a:t>
            </a:r>
          </a:p>
          <a:p>
            <a:pPr marL="342900" indent="-342900">
              <a:spcBef>
                <a:spcPts val="600"/>
              </a:spcBef>
              <a:buClr>
                <a:schemeClr val="bg1"/>
              </a:buClr>
              <a:buFont typeface="Arial" panose="020B0604020202020204" pitchFamily="34" charset="0"/>
              <a:buChar char="•"/>
            </a:pPr>
            <a:r>
              <a:rPr lang="en-US" sz="2000" dirty="0">
                <a:solidFill>
                  <a:schemeClr val="bg2"/>
                </a:solidFill>
                <a:latin typeface="Aller Light"/>
              </a:rPr>
              <a:t>Capable of up to 50 lbs/minute</a:t>
            </a:r>
          </a:p>
        </p:txBody>
      </p:sp>
      <p:sp>
        <p:nvSpPr>
          <p:cNvPr id="10" name="Rectangle 2"/>
          <p:cNvSpPr txBox="1">
            <a:spLocks noChangeArrowheads="1"/>
          </p:cNvSpPr>
          <p:nvPr/>
        </p:nvSpPr>
        <p:spPr>
          <a:xfrm>
            <a:off x="118872" y="139729"/>
            <a:ext cx="8915400" cy="685800"/>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spcBef>
                <a:spcPct val="50000"/>
              </a:spcBef>
            </a:pPr>
            <a:r>
              <a:rPr lang="en-US" sz="2600" b="1" i="1" dirty="0"/>
              <a:t>DYNA</a:t>
            </a:r>
            <a:r>
              <a:rPr lang="en-US" sz="2600" i="1" dirty="0"/>
              <a:t>JET</a:t>
            </a:r>
            <a:r>
              <a:rPr lang="en-US" sz="2000" i="1" baseline="30000" dirty="0"/>
              <a:t>TM</a:t>
            </a:r>
            <a:r>
              <a:rPr lang="en-US" sz="2600" dirty="0"/>
              <a:t> (pneumatic dispersion) utilizes specially designed spray jets for high energy wetting</a:t>
            </a:r>
          </a:p>
        </p:txBody>
      </p:sp>
      <p:pic>
        <p:nvPicPr>
          <p:cNvPr id="5" name="Picture 4">
            <a:extLst>
              <a:ext uri="{FF2B5EF4-FFF2-40B4-BE49-F238E27FC236}">
                <a16:creationId xmlns:a16="http://schemas.microsoft.com/office/drawing/2014/main" xmlns="" id="{35A21493-50D6-4621-9A89-6843137BC8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7800" y="1712261"/>
            <a:ext cx="3551463" cy="4507916"/>
          </a:xfrm>
          <a:prstGeom prst="rect">
            <a:avLst/>
          </a:prstGeom>
        </p:spPr>
      </p:pic>
      <p:pic>
        <p:nvPicPr>
          <p:cNvPr id="4" name="Picture 3">
            <a:extLst>
              <a:ext uri="{FF2B5EF4-FFF2-40B4-BE49-F238E27FC236}">
                <a16:creationId xmlns:a16="http://schemas.microsoft.com/office/drawing/2014/main" xmlns="" id="{CF6D550E-7B29-403E-9D79-C1BBB4FCE0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231" y="1013195"/>
            <a:ext cx="2052064" cy="1398132"/>
          </a:xfrm>
          <a:prstGeom prst="rect">
            <a:avLst/>
          </a:prstGeom>
        </p:spPr>
      </p:pic>
    </p:spTree>
    <p:extLst>
      <p:ext uri="{BB962C8B-B14F-4D97-AF65-F5344CB8AC3E}">
        <p14:creationId xmlns:p14="http://schemas.microsoft.com/office/powerpoint/2010/main" val="2694002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2"/>
          <p:cNvSpPr>
            <a:spLocks noChangeArrowheads="1"/>
          </p:cNvSpPr>
          <p:nvPr/>
        </p:nvSpPr>
        <p:spPr bwMode="auto">
          <a:xfrm>
            <a:off x="5403056" y="2378327"/>
            <a:ext cx="2389188" cy="2175693"/>
          </a:xfrm>
          <a:prstGeom prst="ellipse">
            <a:avLst/>
          </a:prstGeom>
          <a:solidFill>
            <a:schemeClr val="bg1"/>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4" tIns="45702" rIns="91404" bIns="45702" anchor="ctr"/>
          <a:lstStyle/>
          <a:p>
            <a:pPr algn="ctr"/>
            <a:endParaRPr lang="en-US" sz="2300" b="1" dirty="0">
              <a:solidFill>
                <a:schemeClr val="tx2"/>
              </a:solidFill>
            </a:endParaRPr>
          </a:p>
        </p:txBody>
      </p:sp>
      <p:sp>
        <p:nvSpPr>
          <p:cNvPr id="22531" name="Text Box 3"/>
          <p:cNvSpPr txBox="1">
            <a:spLocks noChangeArrowheads="1"/>
          </p:cNvSpPr>
          <p:nvPr/>
        </p:nvSpPr>
        <p:spPr bwMode="auto">
          <a:xfrm>
            <a:off x="304800" y="386364"/>
            <a:ext cx="8056562" cy="52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4" tIns="45702" rIns="91404" bIns="4570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ts val="0"/>
              </a:spcBef>
            </a:pPr>
            <a:r>
              <a:rPr lang="en-US" sz="2800" dirty="0">
                <a:solidFill>
                  <a:srgbClr val="595083"/>
                </a:solidFill>
                <a:latin typeface="Calibri" panose="020F0502020204030204" pitchFamily="34" charset="0"/>
                <a:cs typeface="Calibri" panose="020F0502020204030204" pitchFamily="34" charset="0"/>
              </a:rPr>
              <a:t> Why Initial High-E</a:t>
            </a:r>
            <a:r>
              <a:rPr lang="en-US" sz="2800" dirty="0">
                <a:solidFill>
                  <a:srgbClr val="595083"/>
                </a:solidFill>
                <a:latin typeface="Calibri" panose="020F0502020204030204" pitchFamily="34" charset="0"/>
                <a:ea typeface="Gulim" pitchFamily="34" charset="-127"/>
                <a:cs typeface="Calibri" panose="020F0502020204030204" pitchFamily="34" charset="0"/>
              </a:rPr>
              <a:t>nergy</a:t>
            </a:r>
            <a:r>
              <a:rPr lang="en-US" altLang="ko-KR" sz="2800" dirty="0">
                <a:solidFill>
                  <a:srgbClr val="595083"/>
                </a:solidFill>
                <a:latin typeface="Calibri" panose="020F0502020204030204" pitchFamily="34" charset="0"/>
                <a:ea typeface="Gulim" pitchFamily="34" charset="-127"/>
                <a:cs typeface="Calibri" panose="020F0502020204030204" pitchFamily="34" charset="0"/>
              </a:rPr>
              <a:t> M</a:t>
            </a:r>
            <a:r>
              <a:rPr lang="en-US" sz="2800" dirty="0">
                <a:solidFill>
                  <a:srgbClr val="595083"/>
                </a:solidFill>
                <a:latin typeface="Calibri" panose="020F0502020204030204" pitchFamily="34" charset="0"/>
                <a:cs typeface="Calibri" panose="020F0502020204030204" pitchFamily="34" charset="0"/>
              </a:rPr>
              <a:t>ixing is So Critical?</a:t>
            </a:r>
          </a:p>
        </p:txBody>
      </p:sp>
      <p:sp>
        <p:nvSpPr>
          <p:cNvPr id="22532" name="Oval 4"/>
          <p:cNvSpPr>
            <a:spLocks noChangeArrowheads="1"/>
          </p:cNvSpPr>
          <p:nvPr/>
        </p:nvSpPr>
        <p:spPr bwMode="auto">
          <a:xfrm>
            <a:off x="1674813" y="3571874"/>
            <a:ext cx="836613" cy="841375"/>
          </a:xfrm>
          <a:prstGeom prst="ellipse">
            <a:avLst/>
          </a:prstGeom>
          <a:solidFill>
            <a:srgbClr val="008000"/>
          </a:solidFill>
          <a:ln>
            <a:noFill/>
          </a:ln>
          <a:effectLst/>
          <a:extLst>
            <a:ext uri="{91240B29-F687-4F45-9708-019B960494DF}">
              <a14:hiddenLine xmlns:a14="http://schemas.microsoft.com/office/drawing/2010/main" w="12700">
                <a:solidFill>
                  <a:srgbClr val="FF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3" name="Oval 5"/>
          <p:cNvSpPr>
            <a:spLocks noChangeArrowheads="1"/>
          </p:cNvSpPr>
          <p:nvPr/>
        </p:nvSpPr>
        <p:spPr bwMode="auto">
          <a:xfrm>
            <a:off x="1852612" y="2681772"/>
            <a:ext cx="381000" cy="381000"/>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4" name="Freeform 6"/>
          <p:cNvSpPr>
            <a:spLocks/>
          </p:cNvSpPr>
          <p:nvPr/>
        </p:nvSpPr>
        <p:spPr bwMode="auto">
          <a:xfrm>
            <a:off x="5822950" y="3294063"/>
            <a:ext cx="1981200" cy="1371600"/>
          </a:xfrm>
          <a:custGeom>
            <a:avLst/>
            <a:gdLst>
              <a:gd name="T0" fmla="*/ 0 w 1247"/>
              <a:gd name="T1" fmla="*/ 285750 h 864"/>
              <a:gd name="T2" fmla="*/ 225606 w 1247"/>
              <a:gd name="T3" fmla="*/ 9525 h 864"/>
              <a:gd name="T4" fmla="*/ 476632 w 1247"/>
              <a:gd name="T5" fmla="*/ 34925 h 864"/>
              <a:gd name="T6" fmla="*/ 500464 w 1247"/>
              <a:gd name="T7" fmla="*/ 134938 h 864"/>
              <a:gd name="T8" fmla="*/ 476632 w 1247"/>
              <a:gd name="T9" fmla="*/ 385763 h 864"/>
              <a:gd name="T10" fmla="*/ 251026 w 1247"/>
              <a:gd name="T11" fmla="*/ 460375 h 864"/>
              <a:gd name="T12" fmla="*/ 174765 w 1247"/>
              <a:gd name="T13" fmla="*/ 485775 h 864"/>
              <a:gd name="T14" fmla="*/ 100093 w 1247"/>
              <a:gd name="T15" fmla="*/ 560388 h 864"/>
              <a:gd name="T16" fmla="*/ 200185 w 1247"/>
              <a:gd name="T17" fmla="*/ 836613 h 864"/>
              <a:gd name="T18" fmla="*/ 625977 w 1247"/>
              <a:gd name="T19" fmla="*/ 811213 h 864"/>
              <a:gd name="T20" fmla="*/ 702238 w 1247"/>
              <a:gd name="T21" fmla="*/ 785813 h 864"/>
              <a:gd name="T22" fmla="*/ 851582 w 1247"/>
              <a:gd name="T23" fmla="*/ 1036638 h 864"/>
              <a:gd name="T24" fmla="*/ 651397 w 1247"/>
              <a:gd name="T25" fmla="*/ 1338263 h 864"/>
              <a:gd name="T26" fmla="*/ 400371 w 1247"/>
              <a:gd name="T27" fmla="*/ 1312863 h 864"/>
              <a:gd name="T28" fmla="*/ 500464 w 1247"/>
              <a:gd name="T29" fmla="*/ 1087438 h 864"/>
              <a:gd name="T30" fmla="*/ 1027936 w 1247"/>
              <a:gd name="T31" fmla="*/ 1212850 h 864"/>
              <a:gd name="T32" fmla="*/ 1278962 w 1247"/>
              <a:gd name="T33" fmla="*/ 1187450 h 864"/>
              <a:gd name="T34" fmla="*/ 1655502 w 1247"/>
              <a:gd name="T35" fmla="*/ 811213 h 864"/>
              <a:gd name="T36" fmla="*/ 1755594 w 1247"/>
              <a:gd name="T37" fmla="*/ 560388 h 864"/>
              <a:gd name="T38" fmla="*/ 1881107 w 1247"/>
              <a:gd name="T39" fmla="*/ 611188 h 864"/>
              <a:gd name="T40" fmla="*/ 1981200 w 1247"/>
              <a:gd name="T41" fmla="*/ 811213 h 8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7" h="864">
                <a:moveTo>
                  <a:pt x="0" y="180"/>
                </a:moveTo>
                <a:cubicBezTo>
                  <a:pt x="29" y="86"/>
                  <a:pt x="75" y="71"/>
                  <a:pt x="142" y="6"/>
                </a:cubicBezTo>
                <a:cubicBezTo>
                  <a:pt x="195" y="11"/>
                  <a:pt x="252" y="0"/>
                  <a:pt x="300" y="22"/>
                </a:cubicBezTo>
                <a:cubicBezTo>
                  <a:pt x="320" y="31"/>
                  <a:pt x="315" y="63"/>
                  <a:pt x="315" y="85"/>
                </a:cubicBezTo>
                <a:cubicBezTo>
                  <a:pt x="315" y="138"/>
                  <a:pt x="327" y="197"/>
                  <a:pt x="300" y="243"/>
                </a:cubicBezTo>
                <a:cubicBezTo>
                  <a:pt x="275" y="286"/>
                  <a:pt x="205" y="274"/>
                  <a:pt x="158" y="290"/>
                </a:cubicBezTo>
                <a:cubicBezTo>
                  <a:pt x="142" y="295"/>
                  <a:pt x="110" y="306"/>
                  <a:pt x="110" y="306"/>
                </a:cubicBezTo>
                <a:cubicBezTo>
                  <a:pt x="94" y="322"/>
                  <a:pt x="67" y="331"/>
                  <a:pt x="63" y="353"/>
                </a:cubicBezTo>
                <a:cubicBezTo>
                  <a:pt x="41" y="487"/>
                  <a:pt x="56" y="479"/>
                  <a:pt x="126" y="527"/>
                </a:cubicBezTo>
                <a:cubicBezTo>
                  <a:pt x="215" y="522"/>
                  <a:pt x="305" y="520"/>
                  <a:pt x="394" y="511"/>
                </a:cubicBezTo>
                <a:cubicBezTo>
                  <a:pt x="411" y="509"/>
                  <a:pt x="428" y="485"/>
                  <a:pt x="442" y="495"/>
                </a:cubicBezTo>
                <a:cubicBezTo>
                  <a:pt x="472" y="516"/>
                  <a:pt x="516" y="613"/>
                  <a:pt x="536" y="653"/>
                </a:cubicBezTo>
                <a:cubicBezTo>
                  <a:pt x="519" y="814"/>
                  <a:pt x="550" y="808"/>
                  <a:pt x="410" y="843"/>
                </a:cubicBezTo>
                <a:cubicBezTo>
                  <a:pt x="357" y="838"/>
                  <a:pt x="289" y="864"/>
                  <a:pt x="252" y="827"/>
                </a:cubicBezTo>
                <a:cubicBezTo>
                  <a:pt x="150" y="725"/>
                  <a:pt x="275" y="699"/>
                  <a:pt x="315" y="685"/>
                </a:cubicBezTo>
                <a:cubicBezTo>
                  <a:pt x="428" y="708"/>
                  <a:pt x="533" y="745"/>
                  <a:pt x="647" y="764"/>
                </a:cubicBezTo>
                <a:cubicBezTo>
                  <a:pt x="700" y="759"/>
                  <a:pt x="753" y="756"/>
                  <a:pt x="805" y="748"/>
                </a:cubicBezTo>
                <a:cubicBezTo>
                  <a:pt x="927" y="729"/>
                  <a:pt x="1007" y="617"/>
                  <a:pt x="1042" y="511"/>
                </a:cubicBezTo>
                <a:cubicBezTo>
                  <a:pt x="1046" y="471"/>
                  <a:pt x="1016" y="342"/>
                  <a:pt x="1105" y="353"/>
                </a:cubicBezTo>
                <a:cubicBezTo>
                  <a:pt x="1133" y="357"/>
                  <a:pt x="1158" y="374"/>
                  <a:pt x="1184" y="385"/>
                </a:cubicBezTo>
                <a:cubicBezTo>
                  <a:pt x="1212" y="427"/>
                  <a:pt x="1224" y="467"/>
                  <a:pt x="1247" y="511"/>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5" name="Freeform 7"/>
          <p:cNvSpPr>
            <a:spLocks/>
          </p:cNvSpPr>
          <p:nvPr/>
        </p:nvSpPr>
        <p:spPr bwMode="auto">
          <a:xfrm>
            <a:off x="5162551" y="2616994"/>
            <a:ext cx="2173287" cy="1981200"/>
          </a:xfrm>
          <a:custGeom>
            <a:avLst/>
            <a:gdLst>
              <a:gd name="T0" fmla="*/ 1448858 w 1368"/>
              <a:gd name="T1" fmla="*/ 727075 h 1248"/>
              <a:gd name="T2" fmla="*/ 1548944 w 1368"/>
              <a:gd name="T3" fmla="*/ 376238 h 1248"/>
              <a:gd name="T4" fmla="*/ 1323354 w 1368"/>
              <a:gd name="T5" fmla="*/ 276225 h 1248"/>
              <a:gd name="T6" fmla="*/ 1172431 w 1368"/>
              <a:gd name="T7" fmla="*/ 476250 h 1248"/>
              <a:gd name="T8" fmla="*/ 1172431 w 1368"/>
              <a:gd name="T9" fmla="*/ 752475 h 1248"/>
              <a:gd name="T10" fmla="*/ 1023097 w 1368"/>
              <a:gd name="T11" fmla="*/ 601663 h 1248"/>
              <a:gd name="T12" fmla="*/ 921423 w 1368"/>
              <a:gd name="T13" fmla="*/ 76200 h 1248"/>
              <a:gd name="T14" fmla="*/ 646585 w 1368"/>
              <a:gd name="T15" fmla="*/ 76200 h 1248"/>
              <a:gd name="T16" fmla="*/ 821337 w 1368"/>
              <a:gd name="T17" fmla="*/ 227013 h 1248"/>
              <a:gd name="T18" fmla="*/ 972260 w 1368"/>
              <a:gd name="T19" fmla="*/ 150813 h 1248"/>
              <a:gd name="T20" fmla="*/ 1172431 w 1368"/>
              <a:gd name="T21" fmla="*/ 25400 h 1248"/>
              <a:gd name="T22" fmla="*/ 1398021 w 1368"/>
              <a:gd name="T23" fmla="*/ 50800 h 1248"/>
              <a:gd name="T24" fmla="*/ 1625199 w 1368"/>
              <a:gd name="T25" fmla="*/ 250825 h 1248"/>
              <a:gd name="T26" fmla="*/ 1976293 w 1368"/>
              <a:gd name="T27" fmla="*/ 350838 h 1248"/>
              <a:gd name="T28" fmla="*/ 2050960 w 1368"/>
              <a:gd name="T29" fmla="*/ 552450 h 1248"/>
              <a:gd name="T30" fmla="*/ 1850789 w 1368"/>
              <a:gd name="T31" fmla="*/ 777875 h 1248"/>
              <a:gd name="T32" fmla="*/ 1900037 w 1368"/>
              <a:gd name="T33" fmla="*/ 701675 h 1248"/>
              <a:gd name="T34" fmla="*/ 1725285 w 1368"/>
              <a:gd name="T35" fmla="*/ 1254125 h 1248"/>
              <a:gd name="T36" fmla="*/ 1197850 w 1368"/>
              <a:gd name="T37" fmla="*/ 1103313 h 1248"/>
              <a:gd name="T38" fmla="*/ 921423 w 1368"/>
              <a:gd name="T39" fmla="*/ 1228725 h 1248"/>
              <a:gd name="T40" fmla="*/ 897593 w 1368"/>
              <a:gd name="T41" fmla="*/ 1479550 h 1248"/>
              <a:gd name="T42" fmla="*/ 1274105 w 1368"/>
              <a:gd name="T43" fmla="*/ 1554163 h 1248"/>
              <a:gd name="T44" fmla="*/ 1223268 w 1368"/>
              <a:gd name="T45" fmla="*/ 1955800 h 1248"/>
              <a:gd name="T46" fmla="*/ 946841 w 1368"/>
              <a:gd name="T47" fmla="*/ 1855788 h 1248"/>
              <a:gd name="T48" fmla="*/ 721252 w 1368"/>
              <a:gd name="T49" fmla="*/ 1730375 h 1248"/>
              <a:gd name="T50" fmla="*/ 621166 w 1368"/>
              <a:gd name="T51" fmla="*/ 1504950 h 1248"/>
              <a:gd name="T52" fmla="*/ 721252 w 1368"/>
              <a:gd name="T53" fmla="*/ 1428750 h 1248"/>
              <a:gd name="T54" fmla="*/ 344739 w 1368"/>
              <a:gd name="T55" fmla="*/ 1303338 h 1248"/>
              <a:gd name="T56" fmla="*/ 570329 w 1368"/>
              <a:gd name="T57" fmla="*/ 1003300 h 1248"/>
              <a:gd name="T58" fmla="*/ 395576 w 1368"/>
              <a:gd name="T59" fmla="*/ 752475 h 1248"/>
              <a:gd name="T60" fmla="*/ 144568 w 1368"/>
              <a:gd name="T61" fmla="*/ 877888 h 1248"/>
              <a:gd name="T62" fmla="*/ 797507 w 1368"/>
              <a:gd name="T63" fmla="*/ 903288 h 1248"/>
              <a:gd name="T64" fmla="*/ 921423 w 1368"/>
              <a:gd name="T65" fmla="*/ 1003300 h 1248"/>
              <a:gd name="T66" fmla="*/ 1223268 w 1368"/>
              <a:gd name="T67" fmla="*/ 1554163 h 1248"/>
              <a:gd name="T68" fmla="*/ 2101797 w 1368"/>
              <a:gd name="T69" fmla="*/ 1403350 h 1248"/>
              <a:gd name="T70" fmla="*/ 1925456 w 1368"/>
              <a:gd name="T71" fmla="*/ 1879600 h 1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8" h="1248">
                <a:moveTo>
                  <a:pt x="896" y="506"/>
                </a:moveTo>
                <a:cubicBezTo>
                  <a:pt x="901" y="490"/>
                  <a:pt x="901" y="471"/>
                  <a:pt x="912" y="458"/>
                </a:cubicBezTo>
                <a:cubicBezTo>
                  <a:pt x="924" y="443"/>
                  <a:pt x="954" y="445"/>
                  <a:pt x="959" y="427"/>
                </a:cubicBezTo>
                <a:cubicBezTo>
                  <a:pt x="976" y="366"/>
                  <a:pt x="970" y="300"/>
                  <a:pt x="975" y="237"/>
                </a:cubicBezTo>
                <a:cubicBezTo>
                  <a:pt x="959" y="227"/>
                  <a:pt x="945" y="214"/>
                  <a:pt x="928" y="206"/>
                </a:cubicBezTo>
                <a:cubicBezTo>
                  <a:pt x="897" y="192"/>
                  <a:pt x="833" y="174"/>
                  <a:pt x="833" y="174"/>
                </a:cubicBezTo>
                <a:cubicBezTo>
                  <a:pt x="796" y="179"/>
                  <a:pt x="745" y="160"/>
                  <a:pt x="723" y="190"/>
                </a:cubicBezTo>
                <a:cubicBezTo>
                  <a:pt x="701" y="220"/>
                  <a:pt x="731" y="264"/>
                  <a:pt x="738" y="300"/>
                </a:cubicBezTo>
                <a:cubicBezTo>
                  <a:pt x="748" y="353"/>
                  <a:pt x="785" y="391"/>
                  <a:pt x="802" y="442"/>
                </a:cubicBezTo>
                <a:cubicBezTo>
                  <a:pt x="781" y="453"/>
                  <a:pt x="762" y="474"/>
                  <a:pt x="738" y="474"/>
                </a:cubicBezTo>
                <a:cubicBezTo>
                  <a:pt x="719" y="474"/>
                  <a:pt x="704" y="455"/>
                  <a:pt x="691" y="442"/>
                </a:cubicBezTo>
                <a:cubicBezTo>
                  <a:pt x="673" y="423"/>
                  <a:pt x="661" y="399"/>
                  <a:pt x="644" y="379"/>
                </a:cubicBezTo>
                <a:cubicBezTo>
                  <a:pt x="629" y="362"/>
                  <a:pt x="612" y="348"/>
                  <a:pt x="596" y="332"/>
                </a:cubicBezTo>
                <a:cubicBezTo>
                  <a:pt x="600" y="292"/>
                  <a:pt x="632" y="100"/>
                  <a:pt x="580" y="48"/>
                </a:cubicBezTo>
                <a:cubicBezTo>
                  <a:pt x="568" y="36"/>
                  <a:pt x="549" y="37"/>
                  <a:pt x="533" y="32"/>
                </a:cubicBezTo>
                <a:cubicBezTo>
                  <a:pt x="491" y="37"/>
                  <a:pt x="435" y="16"/>
                  <a:pt x="407" y="48"/>
                </a:cubicBezTo>
                <a:cubicBezTo>
                  <a:pt x="383" y="76"/>
                  <a:pt x="395" y="134"/>
                  <a:pt x="423" y="158"/>
                </a:cubicBezTo>
                <a:cubicBezTo>
                  <a:pt x="447" y="179"/>
                  <a:pt x="486" y="148"/>
                  <a:pt x="517" y="143"/>
                </a:cubicBezTo>
                <a:cubicBezTo>
                  <a:pt x="533" y="132"/>
                  <a:pt x="548" y="120"/>
                  <a:pt x="565" y="111"/>
                </a:cubicBezTo>
                <a:cubicBezTo>
                  <a:pt x="580" y="104"/>
                  <a:pt x="599" y="105"/>
                  <a:pt x="612" y="95"/>
                </a:cubicBezTo>
                <a:cubicBezTo>
                  <a:pt x="627" y="83"/>
                  <a:pt x="628" y="58"/>
                  <a:pt x="644" y="48"/>
                </a:cubicBezTo>
                <a:cubicBezTo>
                  <a:pt x="672" y="30"/>
                  <a:pt x="707" y="27"/>
                  <a:pt x="738" y="16"/>
                </a:cubicBezTo>
                <a:cubicBezTo>
                  <a:pt x="754" y="11"/>
                  <a:pt x="786" y="0"/>
                  <a:pt x="786" y="0"/>
                </a:cubicBezTo>
                <a:cubicBezTo>
                  <a:pt x="817" y="11"/>
                  <a:pt x="849" y="21"/>
                  <a:pt x="880" y="32"/>
                </a:cubicBezTo>
                <a:cubicBezTo>
                  <a:pt x="905" y="41"/>
                  <a:pt x="908" y="78"/>
                  <a:pt x="928" y="95"/>
                </a:cubicBezTo>
                <a:cubicBezTo>
                  <a:pt x="957" y="120"/>
                  <a:pt x="991" y="137"/>
                  <a:pt x="1023" y="158"/>
                </a:cubicBezTo>
                <a:cubicBezTo>
                  <a:pt x="1058" y="181"/>
                  <a:pt x="1188" y="189"/>
                  <a:pt x="1196" y="190"/>
                </a:cubicBezTo>
                <a:cubicBezTo>
                  <a:pt x="1212" y="200"/>
                  <a:pt x="1233" y="205"/>
                  <a:pt x="1244" y="221"/>
                </a:cubicBezTo>
                <a:cubicBezTo>
                  <a:pt x="1256" y="239"/>
                  <a:pt x="1251" y="264"/>
                  <a:pt x="1259" y="285"/>
                </a:cubicBezTo>
                <a:cubicBezTo>
                  <a:pt x="1267" y="307"/>
                  <a:pt x="1280" y="327"/>
                  <a:pt x="1291" y="348"/>
                </a:cubicBezTo>
                <a:cubicBezTo>
                  <a:pt x="1285" y="393"/>
                  <a:pt x="1304" y="495"/>
                  <a:pt x="1228" y="506"/>
                </a:cubicBezTo>
                <a:cubicBezTo>
                  <a:pt x="1207" y="509"/>
                  <a:pt x="1186" y="495"/>
                  <a:pt x="1165" y="490"/>
                </a:cubicBezTo>
                <a:cubicBezTo>
                  <a:pt x="1160" y="469"/>
                  <a:pt x="1137" y="445"/>
                  <a:pt x="1149" y="427"/>
                </a:cubicBezTo>
                <a:cubicBezTo>
                  <a:pt x="1158" y="413"/>
                  <a:pt x="1195" y="426"/>
                  <a:pt x="1196" y="442"/>
                </a:cubicBezTo>
                <a:cubicBezTo>
                  <a:pt x="1197" y="455"/>
                  <a:pt x="1194" y="713"/>
                  <a:pt x="1133" y="774"/>
                </a:cubicBezTo>
                <a:cubicBezTo>
                  <a:pt x="1121" y="786"/>
                  <a:pt x="1102" y="785"/>
                  <a:pt x="1086" y="790"/>
                </a:cubicBezTo>
                <a:cubicBezTo>
                  <a:pt x="739" y="758"/>
                  <a:pt x="1025" y="815"/>
                  <a:pt x="849" y="727"/>
                </a:cubicBezTo>
                <a:cubicBezTo>
                  <a:pt x="819" y="712"/>
                  <a:pt x="754" y="695"/>
                  <a:pt x="754" y="695"/>
                </a:cubicBezTo>
                <a:cubicBezTo>
                  <a:pt x="745" y="697"/>
                  <a:pt x="608" y="717"/>
                  <a:pt x="596" y="727"/>
                </a:cubicBezTo>
                <a:cubicBezTo>
                  <a:pt x="583" y="737"/>
                  <a:pt x="587" y="759"/>
                  <a:pt x="580" y="774"/>
                </a:cubicBezTo>
                <a:cubicBezTo>
                  <a:pt x="572" y="791"/>
                  <a:pt x="559" y="805"/>
                  <a:pt x="549" y="821"/>
                </a:cubicBezTo>
                <a:cubicBezTo>
                  <a:pt x="554" y="858"/>
                  <a:pt x="547" y="899"/>
                  <a:pt x="565" y="932"/>
                </a:cubicBezTo>
                <a:cubicBezTo>
                  <a:pt x="576" y="952"/>
                  <a:pt x="605" y="958"/>
                  <a:pt x="628" y="963"/>
                </a:cubicBezTo>
                <a:cubicBezTo>
                  <a:pt x="685" y="974"/>
                  <a:pt x="744" y="974"/>
                  <a:pt x="802" y="979"/>
                </a:cubicBezTo>
                <a:cubicBezTo>
                  <a:pt x="919" y="1019"/>
                  <a:pt x="858" y="1131"/>
                  <a:pt x="849" y="1248"/>
                </a:cubicBezTo>
                <a:cubicBezTo>
                  <a:pt x="823" y="1243"/>
                  <a:pt x="796" y="1238"/>
                  <a:pt x="770" y="1232"/>
                </a:cubicBezTo>
                <a:cubicBezTo>
                  <a:pt x="728" y="1222"/>
                  <a:pt x="644" y="1200"/>
                  <a:pt x="644" y="1200"/>
                </a:cubicBezTo>
                <a:cubicBezTo>
                  <a:pt x="628" y="1190"/>
                  <a:pt x="613" y="1177"/>
                  <a:pt x="596" y="1169"/>
                </a:cubicBezTo>
                <a:cubicBezTo>
                  <a:pt x="581" y="1162"/>
                  <a:pt x="563" y="1162"/>
                  <a:pt x="549" y="1153"/>
                </a:cubicBezTo>
                <a:cubicBezTo>
                  <a:pt x="436" y="1076"/>
                  <a:pt x="564" y="1124"/>
                  <a:pt x="454" y="1090"/>
                </a:cubicBezTo>
                <a:cubicBezTo>
                  <a:pt x="444" y="1074"/>
                  <a:pt x="431" y="1059"/>
                  <a:pt x="423" y="1042"/>
                </a:cubicBezTo>
                <a:cubicBezTo>
                  <a:pt x="410" y="1012"/>
                  <a:pt x="391" y="948"/>
                  <a:pt x="391" y="948"/>
                </a:cubicBezTo>
                <a:cubicBezTo>
                  <a:pt x="396" y="927"/>
                  <a:pt x="390" y="897"/>
                  <a:pt x="407" y="884"/>
                </a:cubicBezTo>
                <a:cubicBezTo>
                  <a:pt x="420" y="874"/>
                  <a:pt x="448" y="885"/>
                  <a:pt x="454" y="900"/>
                </a:cubicBezTo>
                <a:cubicBezTo>
                  <a:pt x="462" y="920"/>
                  <a:pt x="443" y="942"/>
                  <a:pt x="438" y="963"/>
                </a:cubicBezTo>
                <a:cubicBezTo>
                  <a:pt x="251" y="926"/>
                  <a:pt x="288" y="961"/>
                  <a:pt x="217" y="821"/>
                </a:cubicBezTo>
                <a:cubicBezTo>
                  <a:pt x="220" y="793"/>
                  <a:pt x="202" y="636"/>
                  <a:pt x="281" y="616"/>
                </a:cubicBezTo>
                <a:cubicBezTo>
                  <a:pt x="307" y="610"/>
                  <a:pt x="333" y="627"/>
                  <a:pt x="359" y="632"/>
                </a:cubicBezTo>
                <a:cubicBezTo>
                  <a:pt x="343" y="637"/>
                  <a:pt x="328" y="653"/>
                  <a:pt x="312" y="648"/>
                </a:cubicBezTo>
                <a:cubicBezTo>
                  <a:pt x="235" y="622"/>
                  <a:pt x="269" y="524"/>
                  <a:pt x="249" y="474"/>
                </a:cubicBezTo>
                <a:cubicBezTo>
                  <a:pt x="243" y="458"/>
                  <a:pt x="144" y="414"/>
                  <a:pt x="138" y="411"/>
                </a:cubicBezTo>
                <a:cubicBezTo>
                  <a:pt x="71" y="428"/>
                  <a:pt x="0" y="424"/>
                  <a:pt x="91" y="553"/>
                </a:cubicBezTo>
                <a:cubicBezTo>
                  <a:pt x="110" y="580"/>
                  <a:pt x="186" y="585"/>
                  <a:pt x="186" y="585"/>
                </a:cubicBezTo>
                <a:cubicBezTo>
                  <a:pt x="315" y="559"/>
                  <a:pt x="365" y="554"/>
                  <a:pt x="502" y="569"/>
                </a:cubicBezTo>
                <a:cubicBezTo>
                  <a:pt x="523" y="574"/>
                  <a:pt x="548" y="571"/>
                  <a:pt x="565" y="585"/>
                </a:cubicBezTo>
                <a:cubicBezTo>
                  <a:pt x="578" y="595"/>
                  <a:pt x="570" y="619"/>
                  <a:pt x="580" y="632"/>
                </a:cubicBezTo>
                <a:cubicBezTo>
                  <a:pt x="592" y="647"/>
                  <a:pt x="612" y="653"/>
                  <a:pt x="628" y="663"/>
                </a:cubicBezTo>
                <a:cubicBezTo>
                  <a:pt x="646" y="785"/>
                  <a:pt x="633" y="932"/>
                  <a:pt x="770" y="979"/>
                </a:cubicBezTo>
                <a:cubicBezTo>
                  <a:pt x="920" y="968"/>
                  <a:pt x="1064" y="957"/>
                  <a:pt x="1212" y="932"/>
                </a:cubicBezTo>
                <a:cubicBezTo>
                  <a:pt x="1249" y="916"/>
                  <a:pt x="1291" y="908"/>
                  <a:pt x="1323" y="884"/>
                </a:cubicBezTo>
                <a:cubicBezTo>
                  <a:pt x="1356" y="859"/>
                  <a:pt x="1320" y="764"/>
                  <a:pt x="1354" y="900"/>
                </a:cubicBezTo>
                <a:cubicBezTo>
                  <a:pt x="1344" y="1014"/>
                  <a:pt x="1368" y="1184"/>
                  <a:pt x="1212" y="1184"/>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6" name="Freeform 8"/>
          <p:cNvSpPr>
            <a:spLocks/>
          </p:cNvSpPr>
          <p:nvPr/>
        </p:nvSpPr>
        <p:spPr bwMode="auto">
          <a:xfrm>
            <a:off x="5913783" y="3069675"/>
            <a:ext cx="1549400" cy="1681162"/>
          </a:xfrm>
          <a:custGeom>
            <a:avLst/>
            <a:gdLst>
              <a:gd name="T0" fmla="*/ 375468 w 978"/>
              <a:gd name="T1" fmla="*/ 678503 h 1058"/>
              <a:gd name="T2" fmla="*/ 475276 w 978"/>
              <a:gd name="T3" fmla="*/ 576807 h 1058"/>
              <a:gd name="T4" fmla="*/ 525972 w 978"/>
              <a:gd name="T5" fmla="*/ 678503 h 1058"/>
              <a:gd name="T6" fmla="*/ 575084 w 978"/>
              <a:gd name="T7" fmla="*/ 827869 h 1058"/>
              <a:gd name="T8" fmla="*/ 426164 w 978"/>
              <a:gd name="T9" fmla="*/ 1053507 h 1058"/>
              <a:gd name="T10" fmla="*/ 0 w 978"/>
              <a:gd name="T11" fmla="*/ 1129779 h 1058"/>
              <a:gd name="T12" fmla="*/ 25348 w 978"/>
              <a:gd name="T13" fmla="*/ 1380841 h 1058"/>
              <a:gd name="T14" fmla="*/ 350120 w 978"/>
              <a:gd name="T15" fmla="*/ 1504783 h 1058"/>
              <a:gd name="T16" fmla="*/ 551320 w 978"/>
              <a:gd name="T17" fmla="*/ 1681162 h 1058"/>
              <a:gd name="T18" fmla="*/ 700240 w 978"/>
              <a:gd name="T19" fmla="*/ 1504783 h 1058"/>
              <a:gd name="T20" fmla="*/ 850744 w 978"/>
              <a:gd name="T21" fmla="*/ 1104355 h 1058"/>
              <a:gd name="T22" fmla="*/ 876092 w 978"/>
              <a:gd name="T23" fmla="*/ 778610 h 1058"/>
              <a:gd name="T24" fmla="*/ 925204 w 978"/>
              <a:gd name="T25" fmla="*/ 502124 h 1058"/>
              <a:gd name="T26" fmla="*/ 876092 w 978"/>
              <a:gd name="T27" fmla="*/ 327334 h 1058"/>
              <a:gd name="T28" fmla="*/ 800048 w 978"/>
              <a:gd name="T29" fmla="*/ 276486 h 1058"/>
              <a:gd name="T30" fmla="*/ 776284 w 978"/>
              <a:gd name="T31" fmla="*/ 201803 h 1058"/>
              <a:gd name="T32" fmla="*/ 700240 w 978"/>
              <a:gd name="T33" fmla="*/ 150955 h 1058"/>
              <a:gd name="T34" fmla="*/ 800048 w 978"/>
              <a:gd name="T35" fmla="*/ 176379 h 1058"/>
              <a:gd name="T36" fmla="*/ 1451176 w 978"/>
              <a:gd name="T37" fmla="*/ 301910 h 1058"/>
              <a:gd name="T38" fmla="*/ 1425828 w 978"/>
              <a:gd name="T39" fmla="*/ 476700 h 1058"/>
              <a:gd name="T40" fmla="*/ 1200864 w 978"/>
              <a:gd name="T41" fmla="*/ 451276 h 1058"/>
              <a:gd name="T42" fmla="*/ 1175516 w 978"/>
              <a:gd name="T43" fmla="*/ 376593 h 1058"/>
              <a:gd name="T44" fmla="*/ 925204 w 978"/>
              <a:gd name="T45" fmla="*/ 150955 h 1058"/>
              <a:gd name="T46" fmla="*/ 850744 w 978"/>
              <a:gd name="T47" fmla="*/ 100107 h 1058"/>
              <a:gd name="T48" fmla="*/ 776284 w 978"/>
              <a:gd name="T49" fmla="*/ 0 h 10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8" h="1058">
                <a:moveTo>
                  <a:pt x="237" y="427"/>
                </a:moveTo>
                <a:cubicBezTo>
                  <a:pt x="243" y="399"/>
                  <a:pt x="236" y="299"/>
                  <a:pt x="300" y="363"/>
                </a:cubicBezTo>
                <a:cubicBezTo>
                  <a:pt x="317" y="380"/>
                  <a:pt x="323" y="405"/>
                  <a:pt x="332" y="427"/>
                </a:cubicBezTo>
                <a:cubicBezTo>
                  <a:pt x="344" y="458"/>
                  <a:pt x="363" y="521"/>
                  <a:pt x="363" y="521"/>
                </a:cubicBezTo>
                <a:cubicBezTo>
                  <a:pt x="347" y="607"/>
                  <a:pt x="355" y="636"/>
                  <a:pt x="269" y="663"/>
                </a:cubicBezTo>
                <a:cubicBezTo>
                  <a:pt x="138" y="649"/>
                  <a:pt x="92" y="619"/>
                  <a:pt x="0" y="711"/>
                </a:cubicBezTo>
                <a:cubicBezTo>
                  <a:pt x="5" y="764"/>
                  <a:pt x="4" y="817"/>
                  <a:pt x="16" y="869"/>
                </a:cubicBezTo>
                <a:cubicBezTo>
                  <a:pt x="35" y="948"/>
                  <a:pt x="166" y="940"/>
                  <a:pt x="221" y="947"/>
                </a:cubicBezTo>
                <a:cubicBezTo>
                  <a:pt x="258" y="1003"/>
                  <a:pt x="283" y="1036"/>
                  <a:pt x="348" y="1058"/>
                </a:cubicBezTo>
                <a:cubicBezTo>
                  <a:pt x="419" y="1034"/>
                  <a:pt x="419" y="1015"/>
                  <a:pt x="442" y="947"/>
                </a:cubicBezTo>
                <a:cubicBezTo>
                  <a:pt x="453" y="822"/>
                  <a:pt x="420" y="735"/>
                  <a:pt x="537" y="695"/>
                </a:cubicBezTo>
                <a:cubicBezTo>
                  <a:pt x="600" y="571"/>
                  <a:pt x="553" y="692"/>
                  <a:pt x="553" y="490"/>
                </a:cubicBezTo>
                <a:cubicBezTo>
                  <a:pt x="553" y="438"/>
                  <a:pt x="571" y="369"/>
                  <a:pt x="584" y="316"/>
                </a:cubicBezTo>
                <a:cubicBezTo>
                  <a:pt x="572" y="280"/>
                  <a:pt x="574" y="238"/>
                  <a:pt x="553" y="206"/>
                </a:cubicBezTo>
                <a:cubicBezTo>
                  <a:pt x="542" y="190"/>
                  <a:pt x="521" y="185"/>
                  <a:pt x="505" y="174"/>
                </a:cubicBezTo>
                <a:cubicBezTo>
                  <a:pt x="500" y="158"/>
                  <a:pt x="500" y="140"/>
                  <a:pt x="490" y="127"/>
                </a:cubicBezTo>
                <a:cubicBezTo>
                  <a:pt x="478" y="112"/>
                  <a:pt x="429" y="109"/>
                  <a:pt x="442" y="95"/>
                </a:cubicBezTo>
                <a:cubicBezTo>
                  <a:pt x="457" y="79"/>
                  <a:pt x="484" y="107"/>
                  <a:pt x="505" y="111"/>
                </a:cubicBezTo>
                <a:cubicBezTo>
                  <a:pt x="642" y="136"/>
                  <a:pt x="779" y="167"/>
                  <a:pt x="916" y="190"/>
                </a:cubicBezTo>
                <a:cubicBezTo>
                  <a:pt x="952" y="300"/>
                  <a:pt x="978" y="273"/>
                  <a:pt x="900" y="300"/>
                </a:cubicBezTo>
                <a:cubicBezTo>
                  <a:pt x="853" y="295"/>
                  <a:pt x="802" y="302"/>
                  <a:pt x="758" y="284"/>
                </a:cubicBezTo>
                <a:cubicBezTo>
                  <a:pt x="743" y="278"/>
                  <a:pt x="750" y="251"/>
                  <a:pt x="742" y="237"/>
                </a:cubicBezTo>
                <a:cubicBezTo>
                  <a:pt x="694" y="150"/>
                  <a:pt x="673" y="125"/>
                  <a:pt x="584" y="95"/>
                </a:cubicBezTo>
                <a:cubicBezTo>
                  <a:pt x="568" y="84"/>
                  <a:pt x="550" y="76"/>
                  <a:pt x="537" y="63"/>
                </a:cubicBezTo>
                <a:cubicBezTo>
                  <a:pt x="519" y="44"/>
                  <a:pt x="490" y="0"/>
                  <a:pt x="490" y="0"/>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7" name="Freeform 9"/>
          <p:cNvSpPr>
            <a:spLocks/>
          </p:cNvSpPr>
          <p:nvPr/>
        </p:nvSpPr>
        <p:spPr bwMode="auto">
          <a:xfrm>
            <a:off x="6110633" y="2840245"/>
            <a:ext cx="1155700" cy="798513"/>
          </a:xfrm>
          <a:custGeom>
            <a:avLst/>
            <a:gdLst>
              <a:gd name="T0" fmla="*/ 876683 w 729"/>
              <a:gd name="T1" fmla="*/ 798513 h 505"/>
              <a:gd name="T2" fmla="*/ 1052654 w 729"/>
              <a:gd name="T3" fmla="*/ 599280 h 505"/>
              <a:gd name="T4" fmla="*/ 1001924 w 729"/>
              <a:gd name="T5" fmla="*/ 324149 h 505"/>
              <a:gd name="T6" fmla="*/ 927414 w 729"/>
              <a:gd name="T7" fmla="*/ 298849 h 505"/>
              <a:gd name="T8" fmla="*/ 676933 w 729"/>
              <a:gd name="T9" fmla="*/ 374748 h 505"/>
              <a:gd name="T10" fmla="*/ 600837 w 729"/>
              <a:gd name="T11" fmla="*/ 523382 h 505"/>
              <a:gd name="T12" fmla="*/ 526327 w 729"/>
              <a:gd name="T13" fmla="*/ 548681 h 505"/>
              <a:gd name="T14" fmla="*/ 475597 w 729"/>
              <a:gd name="T15" fmla="*/ 398466 h 505"/>
              <a:gd name="T16" fmla="*/ 451817 w 729"/>
              <a:gd name="T17" fmla="*/ 324149 h 505"/>
              <a:gd name="T18" fmla="*/ 600837 w 729"/>
              <a:gd name="T19" fmla="*/ 224532 h 505"/>
              <a:gd name="T20" fmla="*/ 676933 w 729"/>
              <a:gd name="T21" fmla="*/ 173934 h 505"/>
              <a:gd name="T22" fmla="*/ 651567 w 729"/>
              <a:gd name="T23" fmla="*/ 25299 h 505"/>
              <a:gd name="T24" fmla="*/ 577057 w 729"/>
              <a:gd name="T25" fmla="*/ 0 h 505"/>
              <a:gd name="T26" fmla="*/ 350356 w 729"/>
              <a:gd name="T27" fmla="*/ 25299 h 505"/>
              <a:gd name="T28" fmla="*/ 226701 w 729"/>
              <a:gd name="T29" fmla="*/ 449065 h 505"/>
              <a:gd name="T30" fmla="*/ 101461 w 729"/>
              <a:gd name="T31" fmla="*/ 199233 h 505"/>
              <a:gd name="T32" fmla="*/ 0 w 729"/>
              <a:gd name="T33" fmla="*/ 199233 h 5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9" h="505">
                <a:moveTo>
                  <a:pt x="553" y="505"/>
                </a:moveTo>
                <a:cubicBezTo>
                  <a:pt x="588" y="454"/>
                  <a:pt x="629" y="430"/>
                  <a:pt x="664" y="379"/>
                </a:cubicBezTo>
                <a:cubicBezTo>
                  <a:pt x="691" y="295"/>
                  <a:pt x="729" y="255"/>
                  <a:pt x="632" y="205"/>
                </a:cubicBezTo>
                <a:cubicBezTo>
                  <a:pt x="617" y="197"/>
                  <a:pt x="601" y="194"/>
                  <a:pt x="585" y="189"/>
                </a:cubicBezTo>
                <a:cubicBezTo>
                  <a:pt x="535" y="196"/>
                  <a:pt x="465" y="190"/>
                  <a:pt x="427" y="237"/>
                </a:cubicBezTo>
                <a:cubicBezTo>
                  <a:pt x="376" y="300"/>
                  <a:pt x="453" y="272"/>
                  <a:pt x="379" y="331"/>
                </a:cubicBezTo>
                <a:cubicBezTo>
                  <a:pt x="366" y="341"/>
                  <a:pt x="348" y="342"/>
                  <a:pt x="332" y="347"/>
                </a:cubicBezTo>
                <a:cubicBezTo>
                  <a:pt x="321" y="315"/>
                  <a:pt x="310" y="284"/>
                  <a:pt x="300" y="252"/>
                </a:cubicBezTo>
                <a:cubicBezTo>
                  <a:pt x="295" y="236"/>
                  <a:pt x="285" y="205"/>
                  <a:pt x="285" y="205"/>
                </a:cubicBezTo>
                <a:cubicBezTo>
                  <a:pt x="316" y="184"/>
                  <a:pt x="348" y="163"/>
                  <a:pt x="379" y="142"/>
                </a:cubicBezTo>
                <a:cubicBezTo>
                  <a:pt x="395" y="131"/>
                  <a:pt x="427" y="110"/>
                  <a:pt x="427" y="110"/>
                </a:cubicBezTo>
                <a:cubicBezTo>
                  <a:pt x="422" y="79"/>
                  <a:pt x="427" y="44"/>
                  <a:pt x="411" y="16"/>
                </a:cubicBezTo>
                <a:cubicBezTo>
                  <a:pt x="403" y="2"/>
                  <a:pt x="381" y="0"/>
                  <a:pt x="364" y="0"/>
                </a:cubicBezTo>
                <a:cubicBezTo>
                  <a:pt x="316" y="0"/>
                  <a:pt x="269" y="11"/>
                  <a:pt x="221" y="16"/>
                </a:cubicBezTo>
                <a:cubicBezTo>
                  <a:pt x="164" y="102"/>
                  <a:pt x="200" y="198"/>
                  <a:pt x="143" y="284"/>
                </a:cubicBezTo>
                <a:cubicBezTo>
                  <a:pt x="125" y="232"/>
                  <a:pt x="124" y="152"/>
                  <a:pt x="64" y="126"/>
                </a:cubicBezTo>
                <a:cubicBezTo>
                  <a:pt x="44" y="118"/>
                  <a:pt x="21" y="126"/>
                  <a:pt x="0" y="126"/>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8" name="Freeform 10"/>
          <p:cNvSpPr>
            <a:spLocks/>
          </p:cNvSpPr>
          <p:nvPr/>
        </p:nvSpPr>
        <p:spPr bwMode="auto">
          <a:xfrm>
            <a:off x="7069138" y="3152775"/>
            <a:ext cx="815975" cy="606425"/>
          </a:xfrm>
          <a:custGeom>
            <a:avLst/>
            <a:gdLst>
              <a:gd name="T0" fmla="*/ 751014 w 515"/>
              <a:gd name="T1" fmla="*/ 3183 h 381"/>
              <a:gd name="T2" fmla="*/ 500676 w 515"/>
              <a:gd name="T3" fmla="*/ 28650 h 381"/>
              <a:gd name="T4" fmla="*/ 500676 w 515"/>
              <a:gd name="T5" fmla="*/ 203733 h 381"/>
              <a:gd name="T6" fmla="*/ 751014 w 515"/>
              <a:gd name="T7" fmla="*/ 280133 h 381"/>
              <a:gd name="T8" fmla="*/ 751014 w 515"/>
              <a:gd name="T9" fmla="*/ 455217 h 381"/>
              <a:gd name="T10" fmla="*/ 600494 w 515"/>
              <a:gd name="T11" fmla="*/ 429750 h 381"/>
              <a:gd name="T12" fmla="*/ 575144 w 515"/>
              <a:gd name="T13" fmla="*/ 354942 h 381"/>
              <a:gd name="T14" fmla="*/ 500676 w 515"/>
              <a:gd name="T15" fmla="*/ 304008 h 381"/>
              <a:gd name="T16" fmla="*/ 350156 w 515"/>
              <a:gd name="T17" fmla="*/ 203733 h 381"/>
              <a:gd name="T18" fmla="*/ 76052 w 515"/>
              <a:gd name="T19" fmla="*/ 380408 h 381"/>
              <a:gd name="T20" fmla="*/ 99818 w 515"/>
              <a:gd name="T21" fmla="*/ 506150 h 381"/>
              <a:gd name="T22" fmla="*/ 250338 w 515"/>
              <a:gd name="T23" fmla="*/ 555492 h 381"/>
              <a:gd name="T24" fmla="*/ 324806 w 515"/>
              <a:gd name="T25" fmla="*/ 606425 h 381"/>
              <a:gd name="T26" fmla="*/ 426208 w 515"/>
              <a:gd name="T27" fmla="*/ 580958 h 381"/>
              <a:gd name="T28" fmla="*/ 426208 w 515"/>
              <a:gd name="T29" fmla="*/ 304008 h 381"/>
              <a:gd name="T30" fmla="*/ 400858 w 515"/>
              <a:gd name="T31" fmla="*/ 229200 h 381"/>
              <a:gd name="T32" fmla="*/ 0 w 515"/>
              <a:gd name="T33" fmla="*/ 28650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9" name="Freeform 11"/>
          <p:cNvSpPr>
            <a:spLocks/>
          </p:cNvSpPr>
          <p:nvPr/>
        </p:nvSpPr>
        <p:spPr bwMode="auto">
          <a:xfrm>
            <a:off x="6268762" y="4071938"/>
            <a:ext cx="749300" cy="798513"/>
          </a:xfrm>
          <a:custGeom>
            <a:avLst/>
            <a:gdLst>
              <a:gd name="T0" fmla="*/ 698714 w 474"/>
              <a:gd name="T1" fmla="*/ 798513 h 505"/>
              <a:gd name="T2" fmla="*/ 550119 w 474"/>
              <a:gd name="T3" fmla="*/ 698897 h 505"/>
              <a:gd name="T4" fmla="*/ 499533 w 474"/>
              <a:gd name="T5" fmla="*/ 548681 h 505"/>
              <a:gd name="T6" fmla="*/ 524826 w 474"/>
              <a:gd name="T7" fmla="*/ 423765 h 505"/>
              <a:gd name="T8" fmla="*/ 673422 w 474"/>
              <a:gd name="T9" fmla="*/ 374748 h 505"/>
              <a:gd name="T10" fmla="*/ 749300 w 474"/>
              <a:gd name="T11" fmla="*/ 398466 h 505"/>
              <a:gd name="T12" fmla="*/ 673422 w 474"/>
              <a:gd name="T13" fmla="*/ 449065 h 505"/>
              <a:gd name="T14" fmla="*/ 624417 w 474"/>
              <a:gd name="T15" fmla="*/ 374748 h 505"/>
              <a:gd name="T16" fmla="*/ 550119 w 474"/>
              <a:gd name="T17" fmla="*/ 124916 h 505"/>
              <a:gd name="T18" fmla="*/ 524826 w 474"/>
              <a:gd name="T19" fmla="*/ 49018 h 505"/>
              <a:gd name="T20" fmla="*/ 374650 w 474"/>
              <a:gd name="T21" fmla="*/ 0 h 505"/>
              <a:gd name="T22" fmla="*/ 300352 w 474"/>
              <a:gd name="T23" fmla="*/ 25299 h 505"/>
              <a:gd name="T24" fmla="*/ 224474 w 474"/>
              <a:gd name="T25" fmla="*/ 349448 h 505"/>
              <a:gd name="T26" fmla="*/ 0 w 474"/>
              <a:gd name="T27" fmla="*/ 324149 h 5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4" h="505">
                <a:moveTo>
                  <a:pt x="442" y="505"/>
                </a:moveTo>
                <a:cubicBezTo>
                  <a:pt x="398" y="490"/>
                  <a:pt x="375" y="490"/>
                  <a:pt x="348" y="442"/>
                </a:cubicBezTo>
                <a:cubicBezTo>
                  <a:pt x="332" y="413"/>
                  <a:pt x="316" y="347"/>
                  <a:pt x="316" y="347"/>
                </a:cubicBezTo>
                <a:cubicBezTo>
                  <a:pt x="321" y="321"/>
                  <a:pt x="313" y="287"/>
                  <a:pt x="332" y="268"/>
                </a:cubicBezTo>
                <a:cubicBezTo>
                  <a:pt x="355" y="245"/>
                  <a:pt x="426" y="237"/>
                  <a:pt x="426" y="237"/>
                </a:cubicBezTo>
                <a:cubicBezTo>
                  <a:pt x="442" y="242"/>
                  <a:pt x="474" y="235"/>
                  <a:pt x="474" y="252"/>
                </a:cubicBezTo>
                <a:cubicBezTo>
                  <a:pt x="474" y="271"/>
                  <a:pt x="445" y="288"/>
                  <a:pt x="426" y="284"/>
                </a:cubicBezTo>
                <a:cubicBezTo>
                  <a:pt x="408" y="280"/>
                  <a:pt x="403" y="254"/>
                  <a:pt x="395" y="237"/>
                </a:cubicBezTo>
                <a:cubicBezTo>
                  <a:pt x="361" y="160"/>
                  <a:pt x="368" y="150"/>
                  <a:pt x="348" y="79"/>
                </a:cubicBezTo>
                <a:cubicBezTo>
                  <a:pt x="343" y="63"/>
                  <a:pt x="346" y="41"/>
                  <a:pt x="332" y="31"/>
                </a:cubicBezTo>
                <a:cubicBezTo>
                  <a:pt x="305" y="12"/>
                  <a:pt x="237" y="0"/>
                  <a:pt x="237" y="0"/>
                </a:cubicBezTo>
                <a:cubicBezTo>
                  <a:pt x="221" y="5"/>
                  <a:pt x="202" y="4"/>
                  <a:pt x="190" y="16"/>
                </a:cubicBezTo>
                <a:cubicBezTo>
                  <a:pt x="157" y="49"/>
                  <a:pt x="160" y="166"/>
                  <a:pt x="142" y="221"/>
                </a:cubicBezTo>
                <a:cubicBezTo>
                  <a:pt x="95" y="216"/>
                  <a:pt x="0" y="205"/>
                  <a:pt x="0" y="205"/>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0" name="Freeform 12"/>
          <p:cNvSpPr>
            <a:spLocks/>
          </p:cNvSpPr>
          <p:nvPr/>
        </p:nvSpPr>
        <p:spPr bwMode="auto">
          <a:xfrm>
            <a:off x="7018062" y="2872272"/>
            <a:ext cx="533400" cy="1552575"/>
          </a:xfrm>
          <a:custGeom>
            <a:avLst/>
            <a:gdLst>
              <a:gd name="T0" fmla="*/ 253166 w 335"/>
              <a:gd name="T1" fmla="*/ 0 h 978"/>
              <a:gd name="T2" fmla="*/ 227690 w 335"/>
              <a:gd name="T3" fmla="*/ 200025 h 978"/>
              <a:gd name="T4" fmla="*/ 52544 w 335"/>
              <a:gd name="T5" fmla="*/ 225425 h 978"/>
              <a:gd name="T6" fmla="*/ 1592 w 335"/>
              <a:gd name="T7" fmla="*/ 376238 h 978"/>
              <a:gd name="T8" fmla="*/ 103496 w 335"/>
              <a:gd name="T9" fmla="*/ 550863 h 978"/>
              <a:gd name="T10" fmla="*/ 304118 w 335"/>
              <a:gd name="T11" fmla="*/ 601663 h 978"/>
              <a:gd name="T12" fmla="*/ 378953 w 335"/>
              <a:gd name="T13" fmla="*/ 425450 h 978"/>
              <a:gd name="T14" fmla="*/ 278642 w 335"/>
              <a:gd name="T15" fmla="*/ 450850 h 978"/>
              <a:gd name="T16" fmla="*/ 378953 w 335"/>
              <a:gd name="T17" fmla="*/ 927100 h 978"/>
              <a:gd name="T18" fmla="*/ 404429 w 335"/>
              <a:gd name="T19" fmla="*/ 1201738 h 978"/>
              <a:gd name="T20" fmla="*/ 27068 w 335"/>
              <a:gd name="T21" fmla="*/ 1177925 h 978"/>
              <a:gd name="T22" fmla="*/ 103496 w 335"/>
              <a:gd name="T23" fmla="*/ 1152525 h 978"/>
              <a:gd name="T24" fmla="*/ 178331 w 335"/>
              <a:gd name="T25" fmla="*/ 1201738 h 978"/>
              <a:gd name="T26" fmla="*/ 203807 w 335"/>
              <a:gd name="T27" fmla="*/ 1277938 h 978"/>
              <a:gd name="T28" fmla="*/ 304118 w 335"/>
              <a:gd name="T29" fmla="*/ 1428750 h 978"/>
              <a:gd name="T30" fmla="*/ 329593 w 335"/>
              <a:gd name="T31" fmla="*/ 1552575 h 9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5" h="978">
                <a:moveTo>
                  <a:pt x="159" y="0"/>
                </a:moveTo>
                <a:cubicBezTo>
                  <a:pt x="154" y="42"/>
                  <a:pt x="171" y="94"/>
                  <a:pt x="143" y="126"/>
                </a:cubicBezTo>
                <a:cubicBezTo>
                  <a:pt x="118" y="154"/>
                  <a:pt x="62" y="119"/>
                  <a:pt x="33" y="142"/>
                </a:cubicBezTo>
                <a:cubicBezTo>
                  <a:pt x="7" y="163"/>
                  <a:pt x="1" y="237"/>
                  <a:pt x="1" y="237"/>
                </a:cubicBezTo>
                <a:cubicBezTo>
                  <a:pt x="14" y="303"/>
                  <a:pt x="0" y="323"/>
                  <a:pt x="65" y="347"/>
                </a:cubicBezTo>
                <a:cubicBezTo>
                  <a:pt x="106" y="362"/>
                  <a:pt x="191" y="379"/>
                  <a:pt x="191" y="379"/>
                </a:cubicBezTo>
                <a:cubicBezTo>
                  <a:pt x="233" y="368"/>
                  <a:pt x="335" y="365"/>
                  <a:pt x="238" y="268"/>
                </a:cubicBezTo>
                <a:cubicBezTo>
                  <a:pt x="223" y="253"/>
                  <a:pt x="196" y="279"/>
                  <a:pt x="175" y="284"/>
                </a:cubicBezTo>
                <a:cubicBezTo>
                  <a:pt x="95" y="402"/>
                  <a:pt x="133" y="513"/>
                  <a:pt x="238" y="584"/>
                </a:cubicBezTo>
                <a:cubicBezTo>
                  <a:pt x="259" y="665"/>
                  <a:pt x="275" y="674"/>
                  <a:pt x="254" y="757"/>
                </a:cubicBezTo>
                <a:cubicBezTo>
                  <a:pt x="175" y="752"/>
                  <a:pt x="95" y="755"/>
                  <a:pt x="17" y="742"/>
                </a:cubicBezTo>
                <a:cubicBezTo>
                  <a:pt x="0" y="739"/>
                  <a:pt x="48" y="723"/>
                  <a:pt x="65" y="726"/>
                </a:cubicBezTo>
                <a:cubicBezTo>
                  <a:pt x="84" y="729"/>
                  <a:pt x="96" y="747"/>
                  <a:pt x="112" y="757"/>
                </a:cubicBezTo>
                <a:cubicBezTo>
                  <a:pt x="117" y="773"/>
                  <a:pt x="120" y="790"/>
                  <a:pt x="128" y="805"/>
                </a:cubicBezTo>
                <a:cubicBezTo>
                  <a:pt x="146" y="838"/>
                  <a:pt x="191" y="900"/>
                  <a:pt x="191" y="900"/>
                </a:cubicBezTo>
                <a:cubicBezTo>
                  <a:pt x="196" y="926"/>
                  <a:pt x="207" y="978"/>
                  <a:pt x="207" y="978"/>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1" name="Freeform 13"/>
          <p:cNvSpPr>
            <a:spLocks/>
          </p:cNvSpPr>
          <p:nvPr/>
        </p:nvSpPr>
        <p:spPr bwMode="auto">
          <a:xfrm>
            <a:off x="5516563" y="2800350"/>
            <a:ext cx="1714500" cy="1806575"/>
          </a:xfrm>
          <a:custGeom>
            <a:avLst/>
            <a:gdLst>
              <a:gd name="T0" fmla="*/ 820738 w 1080"/>
              <a:gd name="T1" fmla="*/ 303213 h 1138"/>
              <a:gd name="T2" fmla="*/ 969963 w 1080"/>
              <a:gd name="T3" fmla="*/ 303213 h 1138"/>
              <a:gd name="T4" fmla="*/ 1020763 w 1080"/>
              <a:gd name="T5" fmla="*/ 452438 h 1138"/>
              <a:gd name="T6" fmla="*/ 995363 w 1080"/>
              <a:gd name="T7" fmla="*/ 603250 h 1138"/>
              <a:gd name="T8" fmla="*/ 769938 w 1080"/>
              <a:gd name="T9" fmla="*/ 503238 h 1138"/>
              <a:gd name="T10" fmla="*/ 920750 w 1080"/>
              <a:gd name="T11" fmla="*/ 728663 h 1138"/>
              <a:gd name="T12" fmla="*/ 895350 w 1080"/>
              <a:gd name="T13" fmla="*/ 1004888 h 1138"/>
              <a:gd name="T14" fmla="*/ 820738 w 1080"/>
              <a:gd name="T15" fmla="*/ 1030288 h 1138"/>
              <a:gd name="T16" fmla="*/ 519113 w 1080"/>
              <a:gd name="T17" fmla="*/ 1004888 h 1138"/>
              <a:gd name="T18" fmla="*/ 469900 w 1080"/>
              <a:gd name="T19" fmla="*/ 928688 h 1138"/>
              <a:gd name="T20" fmla="*/ 368300 w 1080"/>
              <a:gd name="T21" fmla="*/ 577850 h 1138"/>
              <a:gd name="T22" fmla="*/ 193675 w 1080"/>
              <a:gd name="T23" fmla="*/ 554038 h 1138"/>
              <a:gd name="T24" fmla="*/ 42863 w 1080"/>
              <a:gd name="T25" fmla="*/ 928688 h 1138"/>
              <a:gd name="T26" fmla="*/ 68263 w 1080"/>
              <a:gd name="T27" fmla="*/ 1279525 h 1138"/>
              <a:gd name="T28" fmla="*/ 519113 w 1080"/>
              <a:gd name="T29" fmla="*/ 1430338 h 1138"/>
              <a:gd name="T30" fmla="*/ 669925 w 1080"/>
              <a:gd name="T31" fmla="*/ 1481138 h 1138"/>
              <a:gd name="T32" fmla="*/ 1422400 w 1080"/>
              <a:gd name="T33" fmla="*/ 1455738 h 1138"/>
              <a:gd name="T34" fmla="*/ 1622425 w 1080"/>
              <a:gd name="T35" fmla="*/ 1404938 h 1138"/>
              <a:gd name="T36" fmla="*/ 1697038 w 1080"/>
              <a:gd name="T37" fmla="*/ 854075 h 1138"/>
              <a:gd name="T38" fmla="*/ 1471613 w 1080"/>
              <a:gd name="T39" fmla="*/ 127000 h 1138"/>
              <a:gd name="T40" fmla="*/ 1446213 w 1080"/>
              <a:gd name="T41" fmla="*/ 52388 h 1138"/>
              <a:gd name="T42" fmla="*/ 1271588 w 1080"/>
              <a:gd name="T43" fmla="*/ 52388 h 1138"/>
              <a:gd name="T44" fmla="*/ 1296988 w 1080"/>
              <a:gd name="T45" fmla="*/ 754063 h 1138"/>
              <a:gd name="T46" fmla="*/ 1246188 w 1080"/>
              <a:gd name="T47" fmla="*/ 904875 h 1138"/>
              <a:gd name="T48" fmla="*/ 1146175 w 1080"/>
              <a:gd name="T49" fmla="*/ 928688 h 1138"/>
              <a:gd name="T50" fmla="*/ 895350 w 1080"/>
              <a:gd name="T51" fmla="*/ 879475 h 1138"/>
              <a:gd name="T52" fmla="*/ 869950 w 1080"/>
              <a:gd name="T53" fmla="*/ 779463 h 1138"/>
              <a:gd name="T54" fmla="*/ 1046163 w 1080"/>
              <a:gd name="T55" fmla="*/ 803275 h 1138"/>
              <a:gd name="T56" fmla="*/ 1020763 w 1080"/>
              <a:gd name="T57" fmla="*/ 1279525 h 1138"/>
              <a:gd name="T58" fmla="*/ 969963 w 1080"/>
              <a:gd name="T59" fmla="*/ 1430338 h 1138"/>
              <a:gd name="T60" fmla="*/ 946150 w 1080"/>
              <a:gd name="T61" fmla="*/ 1504950 h 1138"/>
              <a:gd name="T62" fmla="*/ 769938 w 1080"/>
              <a:gd name="T63" fmla="*/ 1355725 h 1138"/>
              <a:gd name="T64" fmla="*/ 795338 w 1080"/>
              <a:gd name="T65" fmla="*/ 1204913 h 1138"/>
              <a:gd name="T66" fmla="*/ 844550 w 1080"/>
              <a:gd name="T67" fmla="*/ 1304925 h 1138"/>
              <a:gd name="T68" fmla="*/ 869950 w 1080"/>
              <a:gd name="T69" fmla="*/ 1655763 h 1138"/>
              <a:gd name="T70" fmla="*/ 920750 w 1080"/>
              <a:gd name="T71" fmla="*/ 1806575 h 1138"/>
              <a:gd name="T72" fmla="*/ 1095375 w 1080"/>
              <a:gd name="T73" fmla="*/ 1806575 h 1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1138">
                <a:moveTo>
                  <a:pt x="517" y="191"/>
                </a:moveTo>
                <a:cubicBezTo>
                  <a:pt x="542" y="183"/>
                  <a:pt x="586" y="157"/>
                  <a:pt x="611" y="191"/>
                </a:cubicBezTo>
                <a:cubicBezTo>
                  <a:pt x="630" y="218"/>
                  <a:pt x="643" y="285"/>
                  <a:pt x="643" y="285"/>
                </a:cubicBezTo>
                <a:cubicBezTo>
                  <a:pt x="638" y="317"/>
                  <a:pt x="656" y="367"/>
                  <a:pt x="627" y="380"/>
                </a:cubicBezTo>
                <a:cubicBezTo>
                  <a:pt x="414" y="477"/>
                  <a:pt x="464" y="378"/>
                  <a:pt x="485" y="317"/>
                </a:cubicBezTo>
                <a:cubicBezTo>
                  <a:pt x="548" y="360"/>
                  <a:pt x="556" y="388"/>
                  <a:pt x="580" y="459"/>
                </a:cubicBezTo>
                <a:cubicBezTo>
                  <a:pt x="575" y="517"/>
                  <a:pt x="582" y="578"/>
                  <a:pt x="564" y="633"/>
                </a:cubicBezTo>
                <a:cubicBezTo>
                  <a:pt x="559" y="649"/>
                  <a:pt x="534" y="649"/>
                  <a:pt x="517" y="649"/>
                </a:cubicBezTo>
                <a:cubicBezTo>
                  <a:pt x="453" y="649"/>
                  <a:pt x="390" y="638"/>
                  <a:pt x="327" y="633"/>
                </a:cubicBezTo>
                <a:cubicBezTo>
                  <a:pt x="317" y="617"/>
                  <a:pt x="300" y="604"/>
                  <a:pt x="296" y="585"/>
                </a:cubicBezTo>
                <a:cubicBezTo>
                  <a:pt x="279" y="499"/>
                  <a:pt x="332" y="394"/>
                  <a:pt x="232" y="364"/>
                </a:cubicBezTo>
                <a:cubicBezTo>
                  <a:pt x="197" y="353"/>
                  <a:pt x="159" y="354"/>
                  <a:pt x="122" y="349"/>
                </a:cubicBezTo>
                <a:cubicBezTo>
                  <a:pt x="67" y="423"/>
                  <a:pt x="50" y="496"/>
                  <a:pt x="27" y="585"/>
                </a:cubicBezTo>
                <a:cubicBezTo>
                  <a:pt x="32" y="659"/>
                  <a:pt x="0" y="746"/>
                  <a:pt x="43" y="806"/>
                </a:cubicBezTo>
                <a:cubicBezTo>
                  <a:pt x="46" y="810"/>
                  <a:pt x="278" y="885"/>
                  <a:pt x="327" y="901"/>
                </a:cubicBezTo>
                <a:cubicBezTo>
                  <a:pt x="359" y="912"/>
                  <a:pt x="422" y="933"/>
                  <a:pt x="422" y="933"/>
                </a:cubicBezTo>
                <a:cubicBezTo>
                  <a:pt x="580" y="928"/>
                  <a:pt x="738" y="930"/>
                  <a:pt x="896" y="917"/>
                </a:cubicBezTo>
                <a:cubicBezTo>
                  <a:pt x="939" y="914"/>
                  <a:pt x="997" y="920"/>
                  <a:pt x="1022" y="885"/>
                </a:cubicBezTo>
                <a:cubicBezTo>
                  <a:pt x="1040" y="860"/>
                  <a:pt x="1065" y="580"/>
                  <a:pt x="1069" y="538"/>
                </a:cubicBezTo>
                <a:cubicBezTo>
                  <a:pt x="1054" y="308"/>
                  <a:pt x="1080" y="233"/>
                  <a:pt x="927" y="80"/>
                </a:cubicBezTo>
                <a:cubicBezTo>
                  <a:pt x="922" y="64"/>
                  <a:pt x="924" y="43"/>
                  <a:pt x="911" y="33"/>
                </a:cubicBezTo>
                <a:cubicBezTo>
                  <a:pt x="870" y="0"/>
                  <a:pt x="840" y="20"/>
                  <a:pt x="801" y="33"/>
                </a:cubicBezTo>
                <a:cubicBezTo>
                  <a:pt x="764" y="179"/>
                  <a:pt x="780" y="330"/>
                  <a:pt x="817" y="475"/>
                </a:cubicBezTo>
                <a:cubicBezTo>
                  <a:pt x="806" y="507"/>
                  <a:pt x="807" y="545"/>
                  <a:pt x="785" y="570"/>
                </a:cubicBezTo>
                <a:cubicBezTo>
                  <a:pt x="771" y="586"/>
                  <a:pt x="744" y="587"/>
                  <a:pt x="722" y="585"/>
                </a:cubicBezTo>
                <a:cubicBezTo>
                  <a:pt x="668" y="581"/>
                  <a:pt x="617" y="564"/>
                  <a:pt x="564" y="554"/>
                </a:cubicBezTo>
                <a:cubicBezTo>
                  <a:pt x="559" y="533"/>
                  <a:pt x="540" y="511"/>
                  <a:pt x="548" y="491"/>
                </a:cubicBezTo>
                <a:cubicBezTo>
                  <a:pt x="568" y="443"/>
                  <a:pt x="651" y="502"/>
                  <a:pt x="659" y="506"/>
                </a:cubicBezTo>
                <a:cubicBezTo>
                  <a:pt x="654" y="606"/>
                  <a:pt x="655" y="707"/>
                  <a:pt x="643" y="806"/>
                </a:cubicBezTo>
                <a:cubicBezTo>
                  <a:pt x="639" y="839"/>
                  <a:pt x="621" y="869"/>
                  <a:pt x="611" y="901"/>
                </a:cubicBezTo>
                <a:cubicBezTo>
                  <a:pt x="606" y="917"/>
                  <a:pt x="596" y="948"/>
                  <a:pt x="596" y="948"/>
                </a:cubicBezTo>
                <a:cubicBezTo>
                  <a:pt x="559" y="917"/>
                  <a:pt x="507" y="897"/>
                  <a:pt x="485" y="854"/>
                </a:cubicBezTo>
                <a:cubicBezTo>
                  <a:pt x="471" y="825"/>
                  <a:pt x="474" y="777"/>
                  <a:pt x="501" y="759"/>
                </a:cubicBezTo>
                <a:cubicBezTo>
                  <a:pt x="520" y="746"/>
                  <a:pt x="522" y="801"/>
                  <a:pt x="532" y="822"/>
                </a:cubicBezTo>
                <a:cubicBezTo>
                  <a:pt x="537" y="896"/>
                  <a:pt x="537" y="970"/>
                  <a:pt x="548" y="1043"/>
                </a:cubicBezTo>
                <a:cubicBezTo>
                  <a:pt x="553" y="1076"/>
                  <a:pt x="547" y="1138"/>
                  <a:pt x="580" y="1138"/>
                </a:cubicBezTo>
                <a:cubicBezTo>
                  <a:pt x="617" y="1138"/>
                  <a:pt x="653" y="1138"/>
                  <a:pt x="690" y="1138"/>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2" name="Freeform 14"/>
          <p:cNvSpPr>
            <a:spLocks/>
          </p:cNvSpPr>
          <p:nvPr/>
        </p:nvSpPr>
        <p:spPr bwMode="auto">
          <a:xfrm>
            <a:off x="5238750" y="3724275"/>
            <a:ext cx="2133600" cy="893763"/>
          </a:xfrm>
          <a:custGeom>
            <a:avLst/>
            <a:gdLst>
              <a:gd name="T0" fmla="*/ 2133600 w 1345"/>
              <a:gd name="T1" fmla="*/ 893763 h 564"/>
              <a:gd name="T2" fmla="*/ 2059043 w 1345"/>
              <a:gd name="T3" fmla="*/ 844638 h 564"/>
              <a:gd name="T4" fmla="*/ 1908343 w 1345"/>
              <a:gd name="T5" fmla="*/ 793928 h 564"/>
              <a:gd name="T6" fmla="*/ 1457828 w 1345"/>
              <a:gd name="T7" fmla="*/ 518192 h 564"/>
              <a:gd name="T8" fmla="*/ 1407066 w 1345"/>
              <a:gd name="T9" fmla="*/ 594257 h 564"/>
              <a:gd name="T10" fmla="*/ 1557766 w 1345"/>
              <a:gd name="T11" fmla="*/ 768573 h 564"/>
              <a:gd name="T12" fmla="*/ 1606942 w 1345"/>
              <a:gd name="T13" fmla="*/ 694093 h 564"/>
              <a:gd name="T14" fmla="*/ 1632323 w 1345"/>
              <a:gd name="T15" fmla="*/ 494422 h 564"/>
              <a:gd name="T16" fmla="*/ 1708466 w 1345"/>
              <a:gd name="T17" fmla="*/ 443712 h 564"/>
              <a:gd name="T18" fmla="*/ 1783023 w 1345"/>
              <a:gd name="T19" fmla="*/ 469067 h 564"/>
              <a:gd name="T20" fmla="*/ 1632323 w 1345"/>
              <a:gd name="T21" fmla="*/ 494422 h 564"/>
              <a:gd name="T22" fmla="*/ 1532385 w 1345"/>
              <a:gd name="T23" fmla="*/ 369232 h 564"/>
              <a:gd name="T24" fmla="*/ 1483209 w 1345"/>
              <a:gd name="T25" fmla="*/ 269397 h 564"/>
              <a:gd name="T26" fmla="*/ 1232570 w 1345"/>
              <a:gd name="T27" fmla="*/ 19016 h 564"/>
              <a:gd name="T28" fmla="*/ 981932 w 1345"/>
              <a:gd name="T29" fmla="*/ 193332 h 564"/>
              <a:gd name="T30" fmla="*/ 931170 w 1345"/>
              <a:gd name="T31" fmla="*/ 343877 h 564"/>
              <a:gd name="T32" fmla="*/ 1007313 w 1345"/>
              <a:gd name="T33" fmla="*/ 418357 h 564"/>
              <a:gd name="T34" fmla="*/ 1081870 w 1345"/>
              <a:gd name="T35" fmla="*/ 443712 h 564"/>
              <a:gd name="T36" fmla="*/ 1107251 w 1345"/>
              <a:gd name="T37" fmla="*/ 244042 h 564"/>
              <a:gd name="T38" fmla="*/ 881994 w 1345"/>
              <a:gd name="T39" fmla="*/ 118851 h 564"/>
              <a:gd name="T40" fmla="*/ 805850 w 1345"/>
              <a:gd name="T41" fmla="*/ 418357 h 564"/>
              <a:gd name="T42" fmla="*/ 79316 w 1345"/>
              <a:gd name="T43" fmla="*/ 518192 h 564"/>
              <a:gd name="T44" fmla="*/ 55521 w 1345"/>
              <a:gd name="T45" fmla="*/ 443712 h 564"/>
              <a:gd name="T46" fmla="*/ 4759 w 1345"/>
              <a:gd name="T47" fmla="*/ 343877 h 5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45" h="564">
                <a:moveTo>
                  <a:pt x="1345" y="564"/>
                </a:moveTo>
                <a:cubicBezTo>
                  <a:pt x="1329" y="554"/>
                  <a:pt x="1315" y="541"/>
                  <a:pt x="1298" y="533"/>
                </a:cubicBezTo>
                <a:cubicBezTo>
                  <a:pt x="1267" y="519"/>
                  <a:pt x="1231" y="519"/>
                  <a:pt x="1203" y="501"/>
                </a:cubicBezTo>
                <a:cubicBezTo>
                  <a:pt x="1113" y="441"/>
                  <a:pt x="1022" y="362"/>
                  <a:pt x="919" y="327"/>
                </a:cubicBezTo>
                <a:cubicBezTo>
                  <a:pt x="908" y="343"/>
                  <a:pt x="890" y="356"/>
                  <a:pt x="887" y="375"/>
                </a:cubicBezTo>
                <a:cubicBezTo>
                  <a:pt x="877" y="432"/>
                  <a:pt x="941" y="471"/>
                  <a:pt x="982" y="485"/>
                </a:cubicBezTo>
                <a:cubicBezTo>
                  <a:pt x="992" y="469"/>
                  <a:pt x="1008" y="456"/>
                  <a:pt x="1013" y="438"/>
                </a:cubicBezTo>
                <a:cubicBezTo>
                  <a:pt x="1024" y="397"/>
                  <a:pt x="1013" y="351"/>
                  <a:pt x="1029" y="312"/>
                </a:cubicBezTo>
                <a:cubicBezTo>
                  <a:pt x="1036" y="294"/>
                  <a:pt x="1061" y="291"/>
                  <a:pt x="1077" y="280"/>
                </a:cubicBezTo>
                <a:cubicBezTo>
                  <a:pt x="1093" y="285"/>
                  <a:pt x="1124" y="279"/>
                  <a:pt x="1124" y="296"/>
                </a:cubicBezTo>
                <a:cubicBezTo>
                  <a:pt x="1124" y="355"/>
                  <a:pt x="1040" y="316"/>
                  <a:pt x="1029" y="312"/>
                </a:cubicBezTo>
                <a:cubicBezTo>
                  <a:pt x="990" y="196"/>
                  <a:pt x="1046" y="329"/>
                  <a:pt x="966" y="233"/>
                </a:cubicBezTo>
                <a:cubicBezTo>
                  <a:pt x="951" y="215"/>
                  <a:pt x="947" y="190"/>
                  <a:pt x="935" y="170"/>
                </a:cubicBezTo>
                <a:cubicBezTo>
                  <a:pt x="892" y="98"/>
                  <a:pt x="858" y="38"/>
                  <a:pt x="777" y="12"/>
                </a:cubicBezTo>
                <a:cubicBezTo>
                  <a:pt x="644" y="33"/>
                  <a:pt x="700" y="0"/>
                  <a:pt x="619" y="122"/>
                </a:cubicBezTo>
                <a:cubicBezTo>
                  <a:pt x="601" y="150"/>
                  <a:pt x="587" y="217"/>
                  <a:pt x="587" y="217"/>
                </a:cubicBezTo>
                <a:cubicBezTo>
                  <a:pt x="603" y="233"/>
                  <a:pt x="616" y="252"/>
                  <a:pt x="635" y="264"/>
                </a:cubicBezTo>
                <a:cubicBezTo>
                  <a:pt x="649" y="273"/>
                  <a:pt x="674" y="294"/>
                  <a:pt x="682" y="280"/>
                </a:cubicBezTo>
                <a:cubicBezTo>
                  <a:pt x="703" y="243"/>
                  <a:pt x="693" y="196"/>
                  <a:pt x="698" y="154"/>
                </a:cubicBezTo>
                <a:cubicBezTo>
                  <a:pt x="589" y="82"/>
                  <a:pt x="639" y="103"/>
                  <a:pt x="556" y="75"/>
                </a:cubicBezTo>
                <a:cubicBezTo>
                  <a:pt x="455" y="109"/>
                  <a:pt x="495" y="161"/>
                  <a:pt x="508" y="264"/>
                </a:cubicBezTo>
                <a:cubicBezTo>
                  <a:pt x="353" y="275"/>
                  <a:pt x="199" y="280"/>
                  <a:pt x="50" y="327"/>
                </a:cubicBezTo>
                <a:cubicBezTo>
                  <a:pt x="45" y="311"/>
                  <a:pt x="42" y="295"/>
                  <a:pt x="35" y="280"/>
                </a:cubicBezTo>
                <a:cubicBezTo>
                  <a:pt x="0" y="210"/>
                  <a:pt x="3" y="257"/>
                  <a:pt x="3" y="217"/>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3" name="Freeform 15"/>
          <p:cNvSpPr>
            <a:spLocks/>
          </p:cNvSpPr>
          <p:nvPr/>
        </p:nvSpPr>
        <p:spPr bwMode="auto">
          <a:xfrm>
            <a:off x="5546897" y="2043112"/>
            <a:ext cx="2360613" cy="2295525"/>
          </a:xfrm>
          <a:custGeom>
            <a:avLst/>
            <a:gdLst>
              <a:gd name="T0" fmla="*/ 1077913 w 1487"/>
              <a:gd name="T1" fmla="*/ 528272 h 1447"/>
              <a:gd name="T2" fmla="*/ 1855788 w 1487"/>
              <a:gd name="T3" fmla="*/ 904250 h 1447"/>
              <a:gd name="T4" fmla="*/ 1704975 w 1487"/>
              <a:gd name="T5" fmla="*/ 1254845 h 1447"/>
              <a:gd name="T6" fmla="*/ 803275 w 1487"/>
              <a:gd name="T7" fmla="*/ 929632 h 1447"/>
              <a:gd name="T8" fmla="*/ 727075 w 1487"/>
              <a:gd name="T9" fmla="*/ 604420 h 1447"/>
              <a:gd name="T10" fmla="*/ 1077913 w 1487"/>
              <a:gd name="T11" fmla="*/ 253824 h 1447"/>
              <a:gd name="T12" fmla="*/ 1077913 w 1487"/>
              <a:gd name="T13" fmla="*/ 729745 h 1447"/>
              <a:gd name="T14" fmla="*/ 677863 w 1487"/>
              <a:gd name="T15" fmla="*/ 778924 h 1447"/>
              <a:gd name="T16" fmla="*/ 452438 w 1487"/>
              <a:gd name="T17" fmla="*/ 904250 h 1447"/>
              <a:gd name="T18" fmla="*/ 577850 w 1487"/>
              <a:gd name="T19" fmla="*/ 1104136 h 1447"/>
              <a:gd name="T20" fmla="*/ 928688 w 1487"/>
              <a:gd name="T21" fmla="*/ 1480114 h 1447"/>
              <a:gd name="T22" fmla="*/ 777875 w 1487"/>
              <a:gd name="T23" fmla="*/ 1881474 h 1447"/>
              <a:gd name="T24" fmla="*/ 803275 w 1487"/>
              <a:gd name="T25" fmla="*/ 1756148 h 1447"/>
              <a:gd name="T26" fmla="*/ 1379538 w 1487"/>
              <a:gd name="T27" fmla="*/ 1930652 h 1447"/>
              <a:gd name="T28" fmla="*/ 1454150 w 1487"/>
              <a:gd name="T29" fmla="*/ 1756148 h 1447"/>
              <a:gd name="T30" fmla="*/ 1679575 w 1487"/>
              <a:gd name="T31" fmla="*/ 1280227 h 1447"/>
              <a:gd name="T32" fmla="*/ 1781175 w 1487"/>
              <a:gd name="T33" fmla="*/ 1556261 h 1447"/>
              <a:gd name="T34" fmla="*/ 1604963 w 1487"/>
              <a:gd name="T35" fmla="*/ 1129519 h 1447"/>
              <a:gd name="T36" fmla="*/ 2106613 w 1487"/>
              <a:gd name="T37" fmla="*/ 1180284 h 1447"/>
              <a:gd name="T38" fmla="*/ 2030413 w 1487"/>
              <a:gd name="T39" fmla="*/ 1454731 h 1447"/>
              <a:gd name="T40" fmla="*/ 1781175 w 1487"/>
              <a:gd name="T41" fmla="*/ 704363 h 1447"/>
              <a:gd name="T42" fmla="*/ 2357438 w 1487"/>
              <a:gd name="T43" fmla="*/ 729745 h 1447"/>
              <a:gd name="T44" fmla="*/ 2181225 w 1487"/>
              <a:gd name="T45" fmla="*/ 980397 h 1447"/>
              <a:gd name="T46" fmla="*/ 2281238 w 1487"/>
              <a:gd name="T47" fmla="*/ 1154901 h 1447"/>
              <a:gd name="T48" fmla="*/ 1679575 w 1487"/>
              <a:gd name="T49" fmla="*/ 1430935 h 1447"/>
              <a:gd name="T50" fmla="*/ 1604963 w 1487"/>
              <a:gd name="T51" fmla="*/ 1605440 h 1447"/>
              <a:gd name="T52" fmla="*/ 1179513 w 1487"/>
              <a:gd name="T53" fmla="*/ 1956035 h 1447"/>
              <a:gd name="T54" fmla="*/ 1479550 w 1487"/>
              <a:gd name="T55" fmla="*/ 2155922 h 1447"/>
              <a:gd name="T56" fmla="*/ 1479550 w 1487"/>
              <a:gd name="T57" fmla="*/ 1856091 h 1447"/>
              <a:gd name="T58" fmla="*/ 1354138 w 1487"/>
              <a:gd name="T59" fmla="*/ 1730766 h 1447"/>
              <a:gd name="T60" fmla="*/ 903288 w 1487"/>
              <a:gd name="T61" fmla="*/ 1580057 h 1447"/>
              <a:gd name="T62" fmla="*/ 752475 w 1487"/>
              <a:gd name="T63" fmla="*/ 1681587 h 1447"/>
              <a:gd name="T64" fmla="*/ 627063 w 1487"/>
              <a:gd name="T65" fmla="*/ 1956035 h 1447"/>
              <a:gd name="T66" fmla="*/ 552450 w 1487"/>
              <a:gd name="T67" fmla="*/ 1805327 h 1447"/>
              <a:gd name="T68" fmla="*/ 352425 w 1487"/>
              <a:gd name="T69" fmla="*/ 980397 h 1447"/>
              <a:gd name="T70" fmla="*/ 227013 w 1487"/>
              <a:gd name="T71" fmla="*/ 479094 h 1447"/>
              <a:gd name="T72" fmla="*/ 25400 w 1487"/>
              <a:gd name="T73" fmla="*/ 855071 h 1447"/>
              <a:gd name="T74" fmla="*/ 652463 w 1487"/>
              <a:gd name="T75" fmla="*/ 878867 h 1447"/>
              <a:gd name="T76" fmla="*/ 1003300 w 1487"/>
              <a:gd name="T77" fmla="*/ 579037 h 1447"/>
              <a:gd name="T78" fmla="*/ 1179513 w 1487"/>
              <a:gd name="T79" fmla="*/ 303003 h 14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87" h="1447">
                <a:moveTo>
                  <a:pt x="1043" y="81"/>
                </a:moveTo>
                <a:cubicBezTo>
                  <a:pt x="1016" y="400"/>
                  <a:pt x="1055" y="315"/>
                  <a:pt x="679" y="333"/>
                </a:cubicBezTo>
                <a:cubicBezTo>
                  <a:pt x="711" y="558"/>
                  <a:pt x="654" y="414"/>
                  <a:pt x="1011" y="460"/>
                </a:cubicBezTo>
                <a:cubicBezTo>
                  <a:pt x="1048" y="465"/>
                  <a:pt x="1142" y="543"/>
                  <a:pt x="1169" y="570"/>
                </a:cubicBezTo>
                <a:cubicBezTo>
                  <a:pt x="1177" y="604"/>
                  <a:pt x="1224" y="711"/>
                  <a:pt x="1185" y="760"/>
                </a:cubicBezTo>
                <a:cubicBezTo>
                  <a:pt x="1181" y="765"/>
                  <a:pt x="1085" y="788"/>
                  <a:pt x="1074" y="791"/>
                </a:cubicBezTo>
                <a:cubicBezTo>
                  <a:pt x="911" y="782"/>
                  <a:pt x="747" y="812"/>
                  <a:pt x="616" y="712"/>
                </a:cubicBezTo>
                <a:cubicBezTo>
                  <a:pt x="577" y="468"/>
                  <a:pt x="651" y="752"/>
                  <a:pt x="506" y="586"/>
                </a:cubicBezTo>
                <a:cubicBezTo>
                  <a:pt x="485" y="562"/>
                  <a:pt x="497" y="522"/>
                  <a:pt x="490" y="491"/>
                </a:cubicBezTo>
                <a:cubicBezTo>
                  <a:pt x="481" y="454"/>
                  <a:pt x="469" y="418"/>
                  <a:pt x="458" y="381"/>
                </a:cubicBezTo>
                <a:cubicBezTo>
                  <a:pt x="477" y="195"/>
                  <a:pt x="406" y="0"/>
                  <a:pt x="601" y="49"/>
                </a:cubicBezTo>
                <a:cubicBezTo>
                  <a:pt x="626" y="87"/>
                  <a:pt x="667" y="117"/>
                  <a:pt x="679" y="160"/>
                </a:cubicBezTo>
                <a:cubicBezTo>
                  <a:pt x="694" y="211"/>
                  <a:pt x="690" y="265"/>
                  <a:pt x="695" y="318"/>
                </a:cubicBezTo>
                <a:cubicBezTo>
                  <a:pt x="690" y="365"/>
                  <a:pt x="697" y="416"/>
                  <a:pt x="679" y="460"/>
                </a:cubicBezTo>
                <a:cubicBezTo>
                  <a:pt x="673" y="475"/>
                  <a:pt x="648" y="473"/>
                  <a:pt x="632" y="475"/>
                </a:cubicBezTo>
                <a:cubicBezTo>
                  <a:pt x="564" y="483"/>
                  <a:pt x="495" y="486"/>
                  <a:pt x="427" y="491"/>
                </a:cubicBezTo>
                <a:cubicBezTo>
                  <a:pt x="390" y="503"/>
                  <a:pt x="348" y="502"/>
                  <a:pt x="316" y="523"/>
                </a:cubicBezTo>
                <a:cubicBezTo>
                  <a:pt x="300" y="533"/>
                  <a:pt x="295" y="554"/>
                  <a:pt x="285" y="570"/>
                </a:cubicBezTo>
                <a:cubicBezTo>
                  <a:pt x="290" y="602"/>
                  <a:pt x="284" y="638"/>
                  <a:pt x="301" y="665"/>
                </a:cubicBezTo>
                <a:cubicBezTo>
                  <a:pt x="313" y="685"/>
                  <a:pt x="346" y="681"/>
                  <a:pt x="364" y="696"/>
                </a:cubicBezTo>
                <a:cubicBezTo>
                  <a:pt x="399" y="724"/>
                  <a:pt x="425" y="761"/>
                  <a:pt x="458" y="791"/>
                </a:cubicBezTo>
                <a:cubicBezTo>
                  <a:pt x="515" y="842"/>
                  <a:pt x="548" y="861"/>
                  <a:pt x="585" y="933"/>
                </a:cubicBezTo>
                <a:cubicBezTo>
                  <a:pt x="594" y="1003"/>
                  <a:pt x="625" y="1138"/>
                  <a:pt x="569" y="1202"/>
                </a:cubicBezTo>
                <a:cubicBezTo>
                  <a:pt x="551" y="1222"/>
                  <a:pt x="516" y="1191"/>
                  <a:pt x="490" y="1186"/>
                </a:cubicBezTo>
                <a:cubicBezTo>
                  <a:pt x="474" y="1170"/>
                  <a:pt x="439" y="1160"/>
                  <a:pt x="443" y="1138"/>
                </a:cubicBezTo>
                <a:cubicBezTo>
                  <a:pt x="448" y="1115"/>
                  <a:pt x="483" y="1108"/>
                  <a:pt x="506" y="1107"/>
                </a:cubicBezTo>
                <a:cubicBezTo>
                  <a:pt x="638" y="1103"/>
                  <a:pt x="769" y="1118"/>
                  <a:pt x="901" y="1123"/>
                </a:cubicBezTo>
                <a:cubicBezTo>
                  <a:pt x="909" y="1148"/>
                  <a:pt x="946" y="1217"/>
                  <a:pt x="869" y="1217"/>
                </a:cubicBezTo>
                <a:cubicBezTo>
                  <a:pt x="852" y="1217"/>
                  <a:pt x="878" y="1185"/>
                  <a:pt x="885" y="1170"/>
                </a:cubicBezTo>
                <a:cubicBezTo>
                  <a:pt x="894" y="1148"/>
                  <a:pt x="906" y="1128"/>
                  <a:pt x="916" y="1107"/>
                </a:cubicBezTo>
                <a:cubicBezTo>
                  <a:pt x="933" y="1070"/>
                  <a:pt x="948" y="1033"/>
                  <a:pt x="964" y="996"/>
                </a:cubicBezTo>
                <a:cubicBezTo>
                  <a:pt x="980" y="897"/>
                  <a:pt x="974" y="864"/>
                  <a:pt x="1058" y="807"/>
                </a:cubicBezTo>
                <a:cubicBezTo>
                  <a:pt x="1084" y="818"/>
                  <a:pt x="1115" y="821"/>
                  <a:pt x="1137" y="839"/>
                </a:cubicBezTo>
                <a:cubicBezTo>
                  <a:pt x="1175" y="870"/>
                  <a:pt x="1136" y="965"/>
                  <a:pt x="1122" y="981"/>
                </a:cubicBezTo>
                <a:cubicBezTo>
                  <a:pt x="1108" y="998"/>
                  <a:pt x="1079" y="991"/>
                  <a:pt x="1058" y="996"/>
                </a:cubicBezTo>
                <a:cubicBezTo>
                  <a:pt x="940" y="938"/>
                  <a:pt x="918" y="951"/>
                  <a:pt x="1011" y="712"/>
                </a:cubicBezTo>
                <a:cubicBezTo>
                  <a:pt x="1023" y="681"/>
                  <a:pt x="1106" y="681"/>
                  <a:pt x="1106" y="681"/>
                </a:cubicBezTo>
                <a:cubicBezTo>
                  <a:pt x="1209" y="693"/>
                  <a:pt x="1248" y="691"/>
                  <a:pt x="1327" y="744"/>
                </a:cubicBezTo>
                <a:cubicBezTo>
                  <a:pt x="1337" y="774"/>
                  <a:pt x="1384" y="862"/>
                  <a:pt x="1343" y="902"/>
                </a:cubicBezTo>
                <a:cubicBezTo>
                  <a:pt x="1327" y="917"/>
                  <a:pt x="1300" y="912"/>
                  <a:pt x="1279" y="917"/>
                </a:cubicBezTo>
                <a:cubicBezTo>
                  <a:pt x="1232" y="907"/>
                  <a:pt x="1180" y="908"/>
                  <a:pt x="1137" y="886"/>
                </a:cubicBezTo>
                <a:cubicBezTo>
                  <a:pt x="1024" y="830"/>
                  <a:pt x="1104" y="501"/>
                  <a:pt x="1122" y="444"/>
                </a:cubicBezTo>
                <a:cubicBezTo>
                  <a:pt x="1143" y="380"/>
                  <a:pt x="1298" y="371"/>
                  <a:pt x="1343" y="365"/>
                </a:cubicBezTo>
                <a:cubicBezTo>
                  <a:pt x="1437" y="389"/>
                  <a:pt x="1485" y="362"/>
                  <a:pt x="1485" y="460"/>
                </a:cubicBezTo>
                <a:cubicBezTo>
                  <a:pt x="1485" y="492"/>
                  <a:pt x="1487" y="528"/>
                  <a:pt x="1469" y="554"/>
                </a:cubicBezTo>
                <a:cubicBezTo>
                  <a:pt x="1447" y="585"/>
                  <a:pt x="1374" y="618"/>
                  <a:pt x="1374" y="618"/>
                </a:cubicBezTo>
                <a:cubicBezTo>
                  <a:pt x="1385" y="639"/>
                  <a:pt x="1394" y="661"/>
                  <a:pt x="1406" y="681"/>
                </a:cubicBezTo>
                <a:cubicBezTo>
                  <a:pt x="1415" y="697"/>
                  <a:pt x="1434" y="709"/>
                  <a:pt x="1437" y="728"/>
                </a:cubicBezTo>
                <a:cubicBezTo>
                  <a:pt x="1452" y="832"/>
                  <a:pt x="1316" y="822"/>
                  <a:pt x="1248" y="839"/>
                </a:cubicBezTo>
                <a:cubicBezTo>
                  <a:pt x="1124" y="818"/>
                  <a:pt x="1132" y="804"/>
                  <a:pt x="1058" y="902"/>
                </a:cubicBezTo>
                <a:cubicBezTo>
                  <a:pt x="1053" y="923"/>
                  <a:pt x="1051" y="945"/>
                  <a:pt x="1043" y="965"/>
                </a:cubicBezTo>
                <a:cubicBezTo>
                  <a:pt x="1036" y="982"/>
                  <a:pt x="1017" y="994"/>
                  <a:pt x="1011" y="1012"/>
                </a:cubicBezTo>
                <a:cubicBezTo>
                  <a:pt x="994" y="1063"/>
                  <a:pt x="1005" y="1177"/>
                  <a:pt x="932" y="1202"/>
                </a:cubicBezTo>
                <a:cubicBezTo>
                  <a:pt x="871" y="1222"/>
                  <a:pt x="806" y="1223"/>
                  <a:pt x="743" y="1233"/>
                </a:cubicBezTo>
                <a:cubicBezTo>
                  <a:pt x="681" y="1314"/>
                  <a:pt x="670" y="1323"/>
                  <a:pt x="695" y="1423"/>
                </a:cubicBezTo>
                <a:cubicBezTo>
                  <a:pt x="739" y="1419"/>
                  <a:pt x="900" y="1447"/>
                  <a:pt x="932" y="1359"/>
                </a:cubicBezTo>
                <a:cubicBezTo>
                  <a:pt x="946" y="1319"/>
                  <a:pt x="943" y="1275"/>
                  <a:pt x="948" y="1233"/>
                </a:cubicBezTo>
                <a:cubicBezTo>
                  <a:pt x="943" y="1212"/>
                  <a:pt x="944" y="1188"/>
                  <a:pt x="932" y="1170"/>
                </a:cubicBezTo>
                <a:cubicBezTo>
                  <a:pt x="922" y="1154"/>
                  <a:pt x="898" y="1151"/>
                  <a:pt x="885" y="1138"/>
                </a:cubicBezTo>
                <a:cubicBezTo>
                  <a:pt x="872" y="1125"/>
                  <a:pt x="868" y="1103"/>
                  <a:pt x="853" y="1091"/>
                </a:cubicBezTo>
                <a:cubicBezTo>
                  <a:pt x="840" y="1081"/>
                  <a:pt x="821" y="1082"/>
                  <a:pt x="806" y="1075"/>
                </a:cubicBezTo>
                <a:cubicBezTo>
                  <a:pt x="624" y="992"/>
                  <a:pt x="743" y="1021"/>
                  <a:pt x="569" y="996"/>
                </a:cubicBezTo>
                <a:cubicBezTo>
                  <a:pt x="543" y="1001"/>
                  <a:pt x="512" y="997"/>
                  <a:pt x="490" y="1012"/>
                </a:cubicBezTo>
                <a:cubicBezTo>
                  <a:pt x="476" y="1021"/>
                  <a:pt x="476" y="1043"/>
                  <a:pt x="474" y="1060"/>
                </a:cubicBezTo>
                <a:cubicBezTo>
                  <a:pt x="465" y="1133"/>
                  <a:pt x="463" y="1207"/>
                  <a:pt x="458" y="1281"/>
                </a:cubicBezTo>
                <a:cubicBezTo>
                  <a:pt x="437" y="1265"/>
                  <a:pt x="412" y="1253"/>
                  <a:pt x="395" y="1233"/>
                </a:cubicBezTo>
                <a:cubicBezTo>
                  <a:pt x="384" y="1220"/>
                  <a:pt x="386" y="1201"/>
                  <a:pt x="379" y="1186"/>
                </a:cubicBezTo>
                <a:cubicBezTo>
                  <a:pt x="371" y="1169"/>
                  <a:pt x="358" y="1154"/>
                  <a:pt x="348" y="1138"/>
                </a:cubicBezTo>
                <a:cubicBezTo>
                  <a:pt x="332" y="1075"/>
                  <a:pt x="317" y="1012"/>
                  <a:pt x="301" y="949"/>
                </a:cubicBezTo>
                <a:cubicBezTo>
                  <a:pt x="272" y="833"/>
                  <a:pt x="276" y="727"/>
                  <a:pt x="222" y="618"/>
                </a:cubicBezTo>
                <a:cubicBezTo>
                  <a:pt x="187" y="378"/>
                  <a:pt x="231" y="459"/>
                  <a:pt x="158" y="349"/>
                </a:cubicBezTo>
                <a:cubicBezTo>
                  <a:pt x="153" y="333"/>
                  <a:pt x="159" y="302"/>
                  <a:pt x="143" y="302"/>
                </a:cubicBezTo>
                <a:cubicBezTo>
                  <a:pt x="81" y="302"/>
                  <a:pt x="54" y="431"/>
                  <a:pt x="32" y="475"/>
                </a:cubicBezTo>
                <a:cubicBezTo>
                  <a:pt x="27" y="496"/>
                  <a:pt x="0" y="523"/>
                  <a:pt x="16" y="539"/>
                </a:cubicBezTo>
                <a:cubicBezTo>
                  <a:pt x="43" y="566"/>
                  <a:pt x="89" y="569"/>
                  <a:pt x="127" y="570"/>
                </a:cubicBezTo>
                <a:cubicBezTo>
                  <a:pt x="222" y="574"/>
                  <a:pt x="316" y="559"/>
                  <a:pt x="411" y="554"/>
                </a:cubicBezTo>
                <a:cubicBezTo>
                  <a:pt x="453" y="544"/>
                  <a:pt x="504" y="551"/>
                  <a:pt x="537" y="523"/>
                </a:cubicBezTo>
                <a:cubicBezTo>
                  <a:pt x="584" y="483"/>
                  <a:pt x="598" y="416"/>
                  <a:pt x="632" y="365"/>
                </a:cubicBezTo>
                <a:cubicBezTo>
                  <a:pt x="661" y="321"/>
                  <a:pt x="695" y="281"/>
                  <a:pt x="727" y="239"/>
                </a:cubicBezTo>
                <a:cubicBezTo>
                  <a:pt x="732" y="223"/>
                  <a:pt x="743" y="191"/>
                  <a:pt x="743" y="191"/>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4" name="Text Box 16"/>
          <p:cNvSpPr txBox="1">
            <a:spLocks noChangeArrowheads="1"/>
          </p:cNvSpPr>
          <p:nvPr/>
        </p:nvSpPr>
        <p:spPr bwMode="auto">
          <a:xfrm>
            <a:off x="419893" y="1285876"/>
            <a:ext cx="7826375" cy="52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400" dirty="0">
                <a:latin typeface="Calibri" panose="020F0502020204030204" pitchFamily="34" charset="0"/>
                <a:cs typeface="Calibri" panose="020F0502020204030204" pitchFamily="34" charset="0"/>
              </a:rPr>
              <a:t>Polymer dissolution time</a:t>
            </a:r>
            <a:r>
              <a:rPr lang="en-US" altLang="ko-KR" sz="2400" dirty="0">
                <a:latin typeface="Calibri" panose="020F0502020204030204" pitchFamily="34" charset="0"/>
                <a:ea typeface="Gulim" pitchFamily="34" charset="-127"/>
                <a:cs typeface="Calibri" panose="020F0502020204030204" pitchFamily="34" charset="0"/>
              </a:rPr>
              <a:t>, </a:t>
            </a:r>
            <a:r>
              <a:rPr lang="en-US" altLang="ko-KR" sz="2800" dirty="0">
                <a:latin typeface="Calibri" panose="020F0502020204030204" pitchFamily="34" charset="0"/>
                <a:ea typeface="Gulim" pitchFamily="34" charset="-127"/>
                <a:cs typeface="Calibri" panose="020F0502020204030204" pitchFamily="34" charset="0"/>
              </a:rPr>
              <a:t> </a:t>
            </a:r>
            <a:r>
              <a:rPr lang="en-US" sz="2800" i="1" dirty="0">
                <a:latin typeface="Calibri" panose="020F0502020204030204" pitchFamily="34" charset="0"/>
                <a:cs typeface="Calibri" panose="020F0502020204030204" pitchFamily="34" charset="0"/>
              </a:rPr>
              <a:t>t</a:t>
            </a:r>
            <a:r>
              <a:rPr lang="en-US" sz="2800" i="1" baseline="-25000" dirty="0">
                <a:latin typeface="Calibri" panose="020F0502020204030204" pitchFamily="34" charset="0"/>
                <a:cs typeface="Calibri" panose="020F0502020204030204" pitchFamily="34" charset="0"/>
              </a:rPr>
              <a:t>s</a:t>
            </a:r>
            <a:r>
              <a:rPr lang="en-US" altLang="ko-KR" sz="2800" dirty="0">
                <a:latin typeface="Calibri" panose="020F0502020204030204" pitchFamily="34" charset="0"/>
                <a:ea typeface="Gulim" pitchFamily="34" charset="-127"/>
                <a:cs typeface="Calibri" panose="020F0502020204030204" pitchFamily="34" charset="0"/>
              </a:rPr>
              <a:t> </a:t>
            </a:r>
            <a:r>
              <a:rPr lang="en-US" sz="2400" dirty="0">
                <a:latin typeface="Calibri" panose="020F0502020204030204" pitchFamily="34" charset="0"/>
                <a:cs typeface="Calibri" panose="020F0502020204030204" pitchFamily="34" charset="0"/>
              </a:rPr>
              <a:t>~  (diameter)</a:t>
            </a:r>
            <a:r>
              <a:rPr lang="en-US" sz="2400" b="1" baseline="30000" dirty="0">
                <a:latin typeface="Calibri" panose="020F0502020204030204" pitchFamily="34" charset="0"/>
                <a:cs typeface="Calibri" panose="020F0502020204030204" pitchFamily="34" charset="0"/>
              </a:rPr>
              <a:t>2</a:t>
            </a:r>
            <a:r>
              <a:rPr lang="en-US" altLang="ko-KR" sz="2400" baseline="30000" dirty="0">
                <a:latin typeface="Calibri" panose="020F0502020204030204" pitchFamily="34" charset="0"/>
                <a:ea typeface="Gulim" pitchFamily="34" charset="-127"/>
                <a:cs typeface="Calibri" panose="020F0502020204030204" pitchFamily="34" charset="0"/>
              </a:rPr>
              <a:t>          </a:t>
            </a:r>
            <a:r>
              <a:rPr lang="en-US" altLang="ko-KR" sz="2000" i="1" dirty="0">
                <a:latin typeface="Calibri" panose="020F0502020204030204" pitchFamily="34" charset="0"/>
                <a:ea typeface="Gulim" pitchFamily="34" charset="-127"/>
                <a:cs typeface="Calibri" panose="020F0502020204030204" pitchFamily="34" charset="0"/>
              </a:rPr>
              <a:t>Tanaka (1979)*</a:t>
            </a:r>
            <a:endParaRPr lang="en-US" sz="2000" i="1" dirty="0">
              <a:latin typeface="Calibri" panose="020F0502020204030204" pitchFamily="34" charset="0"/>
              <a:cs typeface="Calibri" panose="020F0502020204030204" pitchFamily="34" charset="0"/>
            </a:endParaRPr>
          </a:p>
        </p:txBody>
      </p:sp>
      <p:sp>
        <p:nvSpPr>
          <p:cNvPr id="22545" name="Text Box 17"/>
          <p:cNvSpPr txBox="1">
            <a:spLocks noChangeArrowheads="1"/>
          </p:cNvSpPr>
          <p:nvPr/>
        </p:nvSpPr>
        <p:spPr bwMode="auto">
          <a:xfrm>
            <a:off x="1893887" y="2992438"/>
            <a:ext cx="322500" cy="40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dirty="0">
                <a:solidFill>
                  <a:srgbClr val="339933"/>
                </a:solidFill>
                <a:latin typeface="Calibri" panose="020F0502020204030204" pitchFamily="34" charset="0"/>
                <a:cs typeface="Calibri" panose="020F0502020204030204" pitchFamily="34" charset="0"/>
              </a:rPr>
              <a:t>d</a:t>
            </a:r>
            <a:endParaRPr lang="en-US" sz="2000" dirty="0">
              <a:solidFill>
                <a:srgbClr val="339933"/>
              </a:solidFill>
              <a:latin typeface="Calibri" panose="020F0502020204030204" pitchFamily="34" charset="0"/>
              <a:cs typeface="Calibri" panose="020F0502020204030204" pitchFamily="34" charset="0"/>
            </a:endParaRPr>
          </a:p>
        </p:txBody>
      </p:sp>
      <p:sp>
        <p:nvSpPr>
          <p:cNvPr id="22546" name="Text Box 18"/>
          <p:cNvSpPr txBox="1">
            <a:spLocks noChangeArrowheads="1"/>
          </p:cNvSpPr>
          <p:nvPr/>
        </p:nvSpPr>
        <p:spPr bwMode="auto">
          <a:xfrm>
            <a:off x="1700520" y="4453232"/>
            <a:ext cx="726457" cy="40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dirty="0">
                <a:solidFill>
                  <a:srgbClr val="339933"/>
                </a:solidFill>
                <a:latin typeface="Calibri" panose="020F0502020204030204" pitchFamily="34" charset="0"/>
                <a:cs typeface="Calibri" panose="020F0502020204030204" pitchFamily="34" charset="0"/>
              </a:rPr>
              <a:t>10*d</a:t>
            </a:r>
            <a:endParaRPr lang="en-US" sz="2000" dirty="0">
              <a:solidFill>
                <a:srgbClr val="339933"/>
              </a:solidFill>
              <a:latin typeface="Calibri" panose="020F0502020204030204" pitchFamily="34" charset="0"/>
              <a:cs typeface="Calibri" panose="020F0502020204030204" pitchFamily="34" charset="0"/>
            </a:endParaRPr>
          </a:p>
        </p:txBody>
      </p:sp>
      <p:sp>
        <p:nvSpPr>
          <p:cNvPr id="22547" name="Line 19"/>
          <p:cNvSpPr>
            <a:spLocks noChangeShapeType="1"/>
          </p:cNvSpPr>
          <p:nvPr/>
        </p:nvSpPr>
        <p:spPr bwMode="auto">
          <a:xfrm>
            <a:off x="2593975" y="3948112"/>
            <a:ext cx="20415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8" name="Line 20"/>
          <p:cNvSpPr>
            <a:spLocks noChangeShapeType="1"/>
          </p:cNvSpPr>
          <p:nvPr/>
        </p:nvSpPr>
        <p:spPr bwMode="auto">
          <a:xfrm>
            <a:off x="2593975" y="2920182"/>
            <a:ext cx="20415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9" name="Text Box 21"/>
          <p:cNvSpPr txBox="1">
            <a:spLocks noChangeArrowheads="1"/>
          </p:cNvSpPr>
          <p:nvPr/>
        </p:nvSpPr>
        <p:spPr bwMode="auto">
          <a:xfrm>
            <a:off x="2537860" y="2433638"/>
            <a:ext cx="3057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rgbClr val="3333CC"/>
                </a:solidFill>
                <a:latin typeface="Calibri" panose="020F0502020204030204" pitchFamily="34" charset="0"/>
                <a:cs typeface="Calibri" panose="020F0502020204030204" pitchFamily="34" charset="0"/>
              </a:rPr>
              <a:t>Assume t</a:t>
            </a:r>
            <a:r>
              <a:rPr lang="en-US" sz="2000" baseline="-24000" dirty="0">
                <a:solidFill>
                  <a:srgbClr val="3333CC"/>
                </a:solidFill>
                <a:latin typeface="Calibri" panose="020F0502020204030204" pitchFamily="34" charset="0"/>
                <a:cs typeface="Calibri" panose="020F0502020204030204" pitchFamily="34" charset="0"/>
              </a:rPr>
              <a:t>s</a:t>
            </a:r>
            <a:r>
              <a:rPr lang="en-US" dirty="0">
                <a:solidFill>
                  <a:srgbClr val="3333CC"/>
                </a:solidFill>
                <a:latin typeface="Calibri" panose="020F0502020204030204" pitchFamily="34" charset="0"/>
                <a:cs typeface="Calibri" panose="020F0502020204030204" pitchFamily="34" charset="0"/>
              </a:rPr>
              <a:t> </a:t>
            </a:r>
            <a:r>
              <a:rPr lang="en-US" altLang="ko-KR" dirty="0">
                <a:solidFill>
                  <a:srgbClr val="3333CC"/>
                </a:solidFill>
                <a:latin typeface="Calibri" panose="020F0502020204030204" pitchFamily="34" charset="0"/>
                <a:ea typeface="Gulim" pitchFamily="34" charset="-127"/>
                <a:cs typeface="Calibri" panose="020F0502020204030204" pitchFamily="34" charset="0"/>
                <a:sym typeface="Wingdings" pitchFamily="2" charset="2"/>
              </a:rPr>
              <a:t></a:t>
            </a:r>
            <a:r>
              <a:rPr lang="en-US" dirty="0">
                <a:solidFill>
                  <a:srgbClr val="3333CC"/>
                </a:solidFill>
                <a:latin typeface="Calibri" panose="020F0502020204030204" pitchFamily="34" charset="0"/>
                <a:cs typeface="Calibri" panose="020F0502020204030204" pitchFamily="34" charset="0"/>
              </a:rPr>
              <a:t> </a:t>
            </a:r>
            <a:r>
              <a:rPr lang="en-US" b="1" dirty="0">
                <a:solidFill>
                  <a:srgbClr val="3333CC"/>
                </a:solidFill>
                <a:latin typeface="Calibri" panose="020F0502020204030204" pitchFamily="34" charset="0"/>
                <a:cs typeface="Calibri" panose="020F0502020204030204" pitchFamily="34" charset="0"/>
              </a:rPr>
              <a:t>1</a:t>
            </a:r>
            <a:r>
              <a:rPr lang="en-US" dirty="0">
                <a:solidFill>
                  <a:srgbClr val="3333CC"/>
                </a:solidFill>
                <a:latin typeface="Calibri" panose="020F0502020204030204" pitchFamily="34" charset="0"/>
                <a:cs typeface="Calibri" panose="020F0502020204030204" pitchFamily="34" charset="0"/>
              </a:rPr>
              <a:t> min</a:t>
            </a:r>
          </a:p>
        </p:txBody>
      </p:sp>
      <p:sp>
        <p:nvSpPr>
          <p:cNvPr id="22550" name="Text Box 22"/>
          <p:cNvSpPr txBox="1">
            <a:spLocks noChangeArrowheads="1"/>
          </p:cNvSpPr>
          <p:nvPr/>
        </p:nvSpPr>
        <p:spPr bwMode="auto">
          <a:xfrm>
            <a:off x="3238500" y="3992562"/>
            <a:ext cx="1957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dirty="0">
                <a:solidFill>
                  <a:srgbClr val="3333CC"/>
                </a:solidFill>
                <a:latin typeface="Calibri" panose="020F0502020204030204" pitchFamily="34" charset="0"/>
                <a:cs typeface="Calibri" panose="020F0502020204030204" pitchFamily="34" charset="0"/>
              </a:rPr>
              <a:t>t</a:t>
            </a:r>
            <a:r>
              <a:rPr lang="en-US" sz="2000" baseline="-25000" dirty="0">
                <a:solidFill>
                  <a:srgbClr val="3333CC"/>
                </a:solidFill>
                <a:latin typeface="Calibri" panose="020F0502020204030204" pitchFamily="34" charset="0"/>
                <a:cs typeface="Calibri" panose="020F0502020204030204" pitchFamily="34" charset="0"/>
              </a:rPr>
              <a:t>s</a:t>
            </a:r>
            <a:r>
              <a:rPr lang="en-US" baseline="-25000" dirty="0">
                <a:solidFill>
                  <a:srgbClr val="3333CC"/>
                </a:solidFill>
                <a:latin typeface="Calibri" panose="020F0502020204030204" pitchFamily="34" charset="0"/>
                <a:cs typeface="Calibri" panose="020F0502020204030204" pitchFamily="34" charset="0"/>
              </a:rPr>
              <a:t> </a:t>
            </a:r>
            <a:r>
              <a:rPr lang="en-US" dirty="0">
                <a:solidFill>
                  <a:srgbClr val="3333CC"/>
                </a:solidFill>
                <a:latin typeface="Calibri" panose="020F0502020204030204" pitchFamily="34" charset="0"/>
                <a:cs typeface="Calibri" panose="020F0502020204030204" pitchFamily="34" charset="0"/>
              </a:rPr>
              <a:t> </a:t>
            </a:r>
            <a:r>
              <a:rPr lang="en-US" altLang="ko-KR" sz="1600" dirty="0">
                <a:solidFill>
                  <a:srgbClr val="3333CC"/>
                </a:solidFill>
                <a:latin typeface="Calibri" panose="020F0502020204030204" pitchFamily="34" charset="0"/>
                <a:ea typeface="Gulim" pitchFamily="34" charset="-127"/>
                <a:cs typeface="Calibri" panose="020F0502020204030204" pitchFamily="34" charset="0"/>
                <a:sym typeface="Wingdings" pitchFamily="2" charset="2"/>
              </a:rPr>
              <a:t></a:t>
            </a:r>
            <a:r>
              <a:rPr lang="en-US" dirty="0">
                <a:solidFill>
                  <a:srgbClr val="3333CC"/>
                </a:solidFill>
                <a:latin typeface="Calibri" panose="020F0502020204030204" pitchFamily="34" charset="0"/>
                <a:cs typeface="Calibri" panose="020F0502020204030204" pitchFamily="34" charset="0"/>
              </a:rPr>
              <a:t>  </a:t>
            </a:r>
            <a:r>
              <a:rPr lang="en-US" b="1" dirty="0">
                <a:solidFill>
                  <a:srgbClr val="3333CC"/>
                </a:solidFill>
                <a:latin typeface="Calibri" panose="020F0502020204030204" pitchFamily="34" charset="0"/>
                <a:cs typeface="Calibri" panose="020F0502020204030204" pitchFamily="34" charset="0"/>
              </a:rPr>
              <a:t>100</a:t>
            </a:r>
            <a:r>
              <a:rPr lang="en-US" dirty="0">
                <a:solidFill>
                  <a:srgbClr val="3333CC"/>
                </a:solidFill>
                <a:latin typeface="Calibri" panose="020F0502020204030204" pitchFamily="34" charset="0"/>
                <a:cs typeface="Calibri" panose="020F0502020204030204" pitchFamily="34" charset="0"/>
              </a:rPr>
              <a:t>  min</a:t>
            </a:r>
          </a:p>
        </p:txBody>
      </p:sp>
      <p:sp>
        <p:nvSpPr>
          <p:cNvPr id="22551" name="Text Box 24"/>
          <p:cNvSpPr txBox="1">
            <a:spLocks noChangeArrowheads="1"/>
          </p:cNvSpPr>
          <p:nvPr/>
        </p:nvSpPr>
        <p:spPr bwMode="auto">
          <a:xfrm>
            <a:off x="613354" y="5209324"/>
            <a:ext cx="8044291" cy="36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ko-KR" dirty="0">
                <a:solidFill>
                  <a:srgbClr val="0000FF"/>
                </a:solidFill>
                <a:latin typeface="Calibri" panose="020F0502020204030204" pitchFamily="34" charset="0"/>
                <a:ea typeface="Gulim" pitchFamily="34" charset="-127"/>
                <a:cs typeface="Calibri" panose="020F0502020204030204" pitchFamily="34" charset="0"/>
              </a:rPr>
              <a:t>Initial high-energy mixing </a:t>
            </a:r>
            <a:r>
              <a:rPr lang="en-US" altLang="ko-KR" dirty="0">
                <a:solidFill>
                  <a:srgbClr val="0000FF"/>
                </a:solidFill>
                <a:latin typeface="Calibri" panose="020F0502020204030204" pitchFamily="34" charset="0"/>
                <a:ea typeface="Gulim" pitchFamily="34" charset="-127"/>
                <a:cs typeface="Calibri" panose="020F0502020204030204" pitchFamily="34" charset="0"/>
                <a:sym typeface="Wingdings" pitchFamily="2" charset="2"/>
              </a:rPr>
              <a:t> </a:t>
            </a:r>
            <a:r>
              <a:rPr lang="en-US" altLang="ko-KR" u="sng" dirty="0">
                <a:solidFill>
                  <a:srgbClr val="FF0000"/>
                </a:solidFill>
                <a:latin typeface="Calibri" panose="020F0502020204030204" pitchFamily="34" charset="0"/>
                <a:ea typeface="Gulim" pitchFamily="34" charset="-127"/>
                <a:cs typeface="Calibri" panose="020F0502020204030204" pitchFamily="34" charset="0"/>
                <a:sym typeface="Wingdings" pitchFamily="2" charset="2"/>
              </a:rPr>
              <a:t>No fisheye </a:t>
            </a:r>
            <a:r>
              <a:rPr lang="en-US" altLang="ko-KR" dirty="0">
                <a:solidFill>
                  <a:srgbClr val="0000FF"/>
                </a:solidFill>
                <a:latin typeface="Calibri" panose="020F0502020204030204" pitchFamily="34" charset="0"/>
                <a:ea typeface="Gulim" pitchFamily="34" charset="-127"/>
                <a:cs typeface="Calibri" panose="020F0502020204030204" pitchFamily="34" charset="0"/>
                <a:sym typeface="Wingdings" pitchFamily="2" charset="2"/>
              </a:rPr>
              <a:t>formation  S</a:t>
            </a:r>
            <a:r>
              <a:rPr lang="en-US" altLang="ko-KR" dirty="0">
                <a:solidFill>
                  <a:srgbClr val="0000FF"/>
                </a:solidFill>
                <a:latin typeface="Calibri" panose="020F0502020204030204" pitchFamily="34" charset="0"/>
                <a:ea typeface="Gulim" pitchFamily="34" charset="-127"/>
                <a:cs typeface="Calibri" panose="020F0502020204030204" pitchFamily="34" charset="0"/>
              </a:rPr>
              <a:t>ignificantly </a:t>
            </a:r>
            <a:r>
              <a:rPr lang="en-US" altLang="ko-KR" u="sng" dirty="0">
                <a:solidFill>
                  <a:srgbClr val="0000FF"/>
                </a:solidFill>
                <a:latin typeface="Calibri" panose="020F0502020204030204" pitchFamily="34" charset="0"/>
                <a:ea typeface="Gulim" pitchFamily="34" charset="-127"/>
                <a:cs typeface="Calibri" panose="020F0502020204030204" pitchFamily="34" charset="0"/>
              </a:rPr>
              <a:t>short mixing </a:t>
            </a:r>
            <a:r>
              <a:rPr lang="en-US" altLang="ko-KR" dirty="0">
                <a:solidFill>
                  <a:srgbClr val="0000FF"/>
                </a:solidFill>
                <a:latin typeface="Calibri" panose="020F0502020204030204" pitchFamily="34" charset="0"/>
                <a:ea typeface="Gulim" pitchFamily="34" charset="-127"/>
                <a:cs typeface="Calibri" panose="020F0502020204030204" pitchFamily="34" charset="0"/>
              </a:rPr>
              <a:t>time</a:t>
            </a:r>
            <a:endParaRPr lang="en-US" dirty="0">
              <a:solidFill>
                <a:srgbClr val="0000FF"/>
              </a:solidFill>
              <a:latin typeface="Calibri" panose="020F0502020204030204" pitchFamily="34" charset="0"/>
              <a:cs typeface="Calibri" panose="020F0502020204030204" pitchFamily="34" charset="0"/>
            </a:endParaRPr>
          </a:p>
        </p:txBody>
      </p:sp>
      <p:sp>
        <p:nvSpPr>
          <p:cNvPr id="24" name="Text Box 24"/>
          <p:cNvSpPr txBox="1">
            <a:spLocks noChangeArrowheads="1"/>
          </p:cNvSpPr>
          <p:nvPr/>
        </p:nvSpPr>
        <p:spPr bwMode="auto">
          <a:xfrm>
            <a:off x="1372196" y="6044073"/>
            <a:ext cx="6905625" cy="33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4" rIns="91428"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ko-KR" sz="1600" dirty="0">
                <a:latin typeface="Calibri" panose="020F0502020204030204" pitchFamily="34" charset="0"/>
                <a:ea typeface="Gulim" pitchFamily="34" charset="-127"/>
                <a:cs typeface="Calibri" panose="020F0502020204030204" pitchFamily="34" charset="0"/>
              </a:rPr>
              <a:t>* </a:t>
            </a:r>
            <a:r>
              <a:rPr lang="en-US" altLang="ko-KR" sz="1600" u="sng" dirty="0">
                <a:latin typeface="Calibri" panose="020F0502020204030204" pitchFamily="34" charset="0"/>
                <a:ea typeface="Gulim" pitchFamily="34" charset="-127"/>
                <a:cs typeface="Calibri" panose="020F0502020204030204" pitchFamily="34" charset="0"/>
              </a:rPr>
              <a:t>Tanaka, T., Fillmore, D.J., </a:t>
            </a:r>
            <a:r>
              <a:rPr lang="en-US" altLang="ko-KR" sz="1600" i="1" u="sng" dirty="0">
                <a:latin typeface="Calibri" panose="020F0502020204030204" pitchFamily="34" charset="0"/>
                <a:ea typeface="Gulim" pitchFamily="34" charset="-127"/>
                <a:cs typeface="Calibri" panose="020F0502020204030204" pitchFamily="34" charset="0"/>
              </a:rPr>
              <a:t>J. Chem. Phys</a:t>
            </a:r>
            <a:r>
              <a:rPr lang="en-US" altLang="ko-KR" sz="1600" u="sng" dirty="0">
                <a:latin typeface="Calibri" panose="020F0502020204030204" pitchFamily="34" charset="0"/>
                <a:ea typeface="Gulim" pitchFamily="34" charset="-127"/>
                <a:cs typeface="Calibri" panose="020F0502020204030204" pitchFamily="34" charset="0"/>
              </a:rPr>
              <a:t>., 70 (3), 1214 (1979)</a:t>
            </a:r>
            <a:endParaRPr lang="en-US" sz="1600" u="sng" dirty="0">
              <a:latin typeface="Calibri" panose="020F0502020204030204" pitchFamily="34" charset="0"/>
              <a:cs typeface="Calibri" panose="020F0502020204030204" pitchFamily="34" charset="0"/>
            </a:endParaRPr>
          </a:p>
        </p:txBody>
      </p:sp>
      <p:sp>
        <p:nvSpPr>
          <p:cNvPr id="25" name="Freeform 6"/>
          <p:cNvSpPr>
            <a:spLocks/>
          </p:cNvSpPr>
          <p:nvPr/>
        </p:nvSpPr>
        <p:spPr bwMode="auto">
          <a:xfrm rot="18178094">
            <a:off x="5549523" y="2060903"/>
            <a:ext cx="2528054" cy="2466320"/>
          </a:xfrm>
          <a:custGeom>
            <a:avLst/>
            <a:gdLst>
              <a:gd name="T0" fmla="*/ 0 w 1247"/>
              <a:gd name="T1" fmla="*/ 285750 h 864"/>
              <a:gd name="T2" fmla="*/ 225606 w 1247"/>
              <a:gd name="T3" fmla="*/ 9525 h 864"/>
              <a:gd name="T4" fmla="*/ 476632 w 1247"/>
              <a:gd name="T5" fmla="*/ 34925 h 864"/>
              <a:gd name="T6" fmla="*/ 500464 w 1247"/>
              <a:gd name="T7" fmla="*/ 134938 h 864"/>
              <a:gd name="T8" fmla="*/ 476632 w 1247"/>
              <a:gd name="T9" fmla="*/ 385763 h 864"/>
              <a:gd name="T10" fmla="*/ 251026 w 1247"/>
              <a:gd name="T11" fmla="*/ 460375 h 864"/>
              <a:gd name="T12" fmla="*/ 174765 w 1247"/>
              <a:gd name="T13" fmla="*/ 485775 h 864"/>
              <a:gd name="T14" fmla="*/ 100093 w 1247"/>
              <a:gd name="T15" fmla="*/ 560388 h 864"/>
              <a:gd name="T16" fmla="*/ 200185 w 1247"/>
              <a:gd name="T17" fmla="*/ 836613 h 864"/>
              <a:gd name="T18" fmla="*/ 625977 w 1247"/>
              <a:gd name="T19" fmla="*/ 811213 h 864"/>
              <a:gd name="T20" fmla="*/ 702238 w 1247"/>
              <a:gd name="T21" fmla="*/ 785813 h 864"/>
              <a:gd name="T22" fmla="*/ 851582 w 1247"/>
              <a:gd name="T23" fmla="*/ 1036638 h 864"/>
              <a:gd name="T24" fmla="*/ 651397 w 1247"/>
              <a:gd name="T25" fmla="*/ 1338263 h 864"/>
              <a:gd name="T26" fmla="*/ 400371 w 1247"/>
              <a:gd name="T27" fmla="*/ 1312863 h 864"/>
              <a:gd name="T28" fmla="*/ 500464 w 1247"/>
              <a:gd name="T29" fmla="*/ 1087438 h 864"/>
              <a:gd name="T30" fmla="*/ 1027936 w 1247"/>
              <a:gd name="T31" fmla="*/ 1212850 h 864"/>
              <a:gd name="T32" fmla="*/ 1278962 w 1247"/>
              <a:gd name="T33" fmla="*/ 1187450 h 864"/>
              <a:gd name="T34" fmla="*/ 1655502 w 1247"/>
              <a:gd name="T35" fmla="*/ 811213 h 864"/>
              <a:gd name="T36" fmla="*/ 1755594 w 1247"/>
              <a:gd name="T37" fmla="*/ 560388 h 864"/>
              <a:gd name="T38" fmla="*/ 1881107 w 1247"/>
              <a:gd name="T39" fmla="*/ 611188 h 864"/>
              <a:gd name="T40" fmla="*/ 1981200 w 1247"/>
              <a:gd name="T41" fmla="*/ 811213 h 8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7" h="864">
                <a:moveTo>
                  <a:pt x="0" y="180"/>
                </a:moveTo>
                <a:cubicBezTo>
                  <a:pt x="29" y="86"/>
                  <a:pt x="75" y="71"/>
                  <a:pt x="142" y="6"/>
                </a:cubicBezTo>
                <a:cubicBezTo>
                  <a:pt x="195" y="11"/>
                  <a:pt x="252" y="0"/>
                  <a:pt x="300" y="22"/>
                </a:cubicBezTo>
                <a:cubicBezTo>
                  <a:pt x="320" y="31"/>
                  <a:pt x="315" y="63"/>
                  <a:pt x="315" y="85"/>
                </a:cubicBezTo>
                <a:cubicBezTo>
                  <a:pt x="315" y="138"/>
                  <a:pt x="327" y="197"/>
                  <a:pt x="300" y="243"/>
                </a:cubicBezTo>
                <a:cubicBezTo>
                  <a:pt x="275" y="286"/>
                  <a:pt x="205" y="274"/>
                  <a:pt x="158" y="290"/>
                </a:cubicBezTo>
                <a:cubicBezTo>
                  <a:pt x="142" y="295"/>
                  <a:pt x="110" y="306"/>
                  <a:pt x="110" y="306"/>
                </a:cubicBezTo>
                <a:cubicBezTo>
                  <a:pt x="94" y="322"/>
                  <a:pt x="67" y="331"/>
                  <a:pt x="63" y="353"/>
                </a:cubicBezTo>
                <a:cubicBezTo>
                  <a:pt x="41" y="487"/>
                  <a:pt x="56" y="479"/>
                  <a:pt x="126" y="527"/>
                </a:cubicBezTo>
                <a:cubicBezTo>
                  <a:pt x="215" y="522"/>
                  <a:pt x="305" y="520"/>
                  <a:pt x="394" y="511"/>
                </a:cubicBezTo>
                <a:cubicBezTo>
                  <a:pt x="411" y="509"/>
                  <a:pt x="428" y="485"/>
                  <a:pt x="442" y="495"/>
                </a:cubicBezTo>
                <a:cubicBezTo>
                  <a:pt x="472" y="516"/>
                  <a:pt x="516" y="613"/>
                  <a:pt x="536" y="653"/>
                </a:cubicBezTo>
                <a:cubicBezTo>
                  <a:pt x="519" y="814"/>
                  <a:pt x="550" y="808"/>
                  <a:pt x="410" y="843"/>
                </a:cubicBezTo>
                <a:cubicBezTo>
                  <a:pt x="357" y="838"/>
                  <a:pt x="289" y="864"/>
                  <a:pt x="252" y="827"/>
                </a:cubicBezTo>
                <a:cubicBezTo>
                  <a:pt x="150" y="725"/>
                  <a:pt x="275" y="699"/>
                  <a:pt x="315" y="685"/>
                </a:cubicBezTo>
                <a:cubicBezTo>
                  <a:pt x="428" y="708"/>
                  <a:pt x="533" y="745"/>
                  <a:pt x="647" y="764"/>
                </a:cubicBezTo>
                <a:cubicBezTo>
                  <a:pt x="700" y="759"/>
                  <a:pt x="753" y="756"/>
                  <a:pt x="805" y="748"/>
                </a:cubicBezTo>
                <a:cubicBezTo>
                  <a:pt x="927" y="729"/>
                  <a:pt x="1007" y="617"/>
                  <a:pt x="1042" y="511"/>
                </a:cubicBezTo>
                <a:cubicBezTo>
                  <a:pt x="1046" y="471"/>
                  <a:pt x="1016" y="342"/>
                  <a:pt x="1105" y="353"/>
                </a:cubicBezTo>
                <a:cubicBezTo>
                  <a:pt x="1133" y="357"/>
                  <a:pt x="1158" y="374"/>
                  <a:pt x="1184" y="385"/>
                </a:cubicBezTo>
                <a:cubicBezTo>
                  <a:pt x="1212" y="427"/>
                  <a:pt x="1224" y="467"/>
                  <a:pt x="1247" y="511"/>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 name="Freeform 6"/>
          <p:cNvSpPr>
            <a:spLocks/>
          </p:cNvSpPr>
          <p:nvPr/>
        </p:nvSpPr>
        <p:spPr bwMode="auto">
          <a:xfrm rot="4934378">
            <a:off x="5354638" y="2620962"/>
            <a:ext cx="1981200" cy="1371600"/>
          </a:xfrm>
          <a:custGeom>
            <a:avLst/>
            <a:gdLst>
              <a:gd name="T0" fmla="*/ 0 w 1247"/>
              <a:gd name="T1" fmla="*/ 285750 h 864"/>
              <a:gd name="T2" fmla="*/ 225606 w 1247"/>
              <a:gd name="T3" fmla="*/ 9525 h 864"/>
              <a:gd name="T4" fmla="*/ 476632 w 1247"/>
              <a:gd name="T5" fmla="*/ 34925 h 864"/>
              <a:gd name="T6" fmla="*/ 500464 w 1247"/>
              <a:gd name="T7" fmla="*/ 134938 h 864"/>
              <a:gd name="T8" fmla="*/ 476632 w 1247"/>
              <a:gd name="T9" fmla="*/ 385763 h 864"/>
              <a:gd name="T10" fmla="*/ 251026 w 1247"/>
              <a:gd name="T11" fmla="*/ 460375 h 864"/>
              <a:gd name="T12" fmla="*/ 174765 w 1247"/>
              <a:gd name="T13" fmla="*/ 485775 h 864"/>
              <a:gd name="T14" fmla="*/ 100093 w 1247"/>
              <a:gd name="T15" fmla="*/ 560388 h 864"/>
              <a:gd name="T16" fmla="*/ 200185 w 1247"/>
              <a:gd name="T17" fmla="*/ 836613 h 864"/>
              <a:gd name="T18" fmla="*/ 625977 w 1247"/>
              <a:gd name="T19" fmla="*/ 811213 h 864"/>
              <a:gd name="T20" fmla="*/ 702238 w 1247"/>
              <a:gd name="T21" fmla="*/ 785813 h 864"/>
              <a:gd name="T22" fmla="*/ 851582 w 1247"/>
              <a:gd name="T23" fmla="*/ 1036638 h 864"/>
              <a:gd name="T24" fmla="*/ 651397 w 1247"/>
              <a:gd name="T25" fmla="*/ 1338263 h 864"/>
              <a:gd name="T26" fmla="*/ 400371 w 1247"/>
              <a:gd name="T27" fmla="*/ 1312863 h 864"/>
              <a:gd name="T28" fmla="*/ 500464 w 1247"/>
              <a:gd name="T29" fmla="*/ 1087438 h 864"/>
              <a:gd name="T30" fmla="*/ 1027936 w 1247"/>
              <a:gd name="T31" fmla="*/ 1212850 h 864"/>
              <a:gd name="T32" fmla="*/ 1278962 w 1247"/>
              <a:gd name="T33" fmla="*/ 1187450 h 864"/>
              <a:gd name="T34" fmla="*/ 1655502 w 1247"/>
              <a:gd name="T35" fmla="*/ 811213 h 864"/>
              <a:gd name="T36" fmla="*/ 1755594 w 1247"/>
              <a:gd name="T37" fmla="*/ 560388 h 864"/>
              <a:gd name="T38" fmla="*/ 1881107 w 1247"/>
              <a:gd name="T39" fmla="*/ 611188 h 864"/>
              <a:gd name="T40" fmla="*/ 1981200 w 1247"/>
              <a:gd name="T41" fmla="*/ 811213 h 8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7" h="864">
                <a:moveTo>
                  <a:pt x="0" y="180"/>
                </a:moveTo>
                <a:cubicBezTo>
                  <a:pt x="29" y="86"/>
                  <a:pt x="75" y="71"/>
                  <a:pt x="142" y="6"/>
                </a:cubicBezTo>
                <a:cubicBezTo>
                  <a:pt x="195" y="11"/>
                  <a:pt x="252" y="0"/>
                  <a:pt x="300" y="22"/>
                </a:cubicBezTo>
                <a:cubicBezTo>
                  <a:pt x="320" y="31"/>
                  <a:pt x="315" y="63"/>
                  <a:pt x="315" y="85"/>
                </a:cubicBezTo>
                <a:cubicBezTo>
                  <a:pt x="315" y="138"/>
                  <a:pt x="327" y="197"/>
                  <a:pt x="300" y="243"/>
                </a:cubicBezTo>
                <a:cubicBezTo>
                  <a:pt x="275" y="286"/>
                  <a:pt x="205" y="274"/>
                  <a:pt x="158" y="290"/>
                </a:cubicBezTo>
                <a:cubicBezTo>
                  <a:pt x="142" y="295"/>
                  <a:pt x="110" y="306"/>
                  <a:pt x="110" y="306"/>
                </a:cubicBezTo>
                <a:cubicBezTo>
                  <a:pt x="94" y="322"/>
                  <a:pt x="67" y="331"/>
                  <a:pt x="63" y="353"/>
                </a:cubicBezTo>
                <a:cubicBezTo>
                  <a:pt x="41" y="487"/>
                  <a:pt x="56" y="479"/>
                  <a:pt x="126" y="527"/>
                </a:cubicBezTo>
                <a:cubicBezTo>
                  <a:pt x="215" y="522"/>
                  <a:pt x="305" y="520"/>
                  <a:pt x="394" y="511"/>
                </a:cubicBezTo>
                <a:cubicBezTo>
                  <a:pt x="411" y="509"/>
                  <a:pt x="428" y="485"/>
                  <a:pt x="442" y="495"/>
                </a:cubicBezTo>
                <a:cubicBezTo>
                  <a:pt x="472" y="516"/>
                  <a:pt x="516" y="613"/>
                  <a:pt x="536" y="653"/>
                </a:cubicBezTo>
                <a:cubicBezTo>
                  <a:pt x="519" y="814"/>
                  <a:pt x="550" y="808"/>
                  <a:pt x="410" y="843"/>
                </a:cubicBezTo>
                <a:cubicBezTo>
                  <a:pt x="357" y="838"/>
                  <a:pt x="289" y="864"/>
                  <a:pt x="252" y="827"/>
                </a:cubicBezTo>
                <a:cubicBezTo>
                  <a:pt x="150" y="725"/>
                  <a:pt x="275" y="699"/>
                  <a:pt x="315" y="685"/>
                </a:cubicBezTo>
                <a:cubicBezTo>
                  <a:pt x="428" y="708"/>
                  <a:pt x="533" y="745"/>
                  <a:pt x="647" y="764"/>
                </a:cubicBezTo>
                <a:cubicBezTo>
                  <a:pt x="700" y="759"/>
                  <a:pt x="753" y="756"/>
                  <a:pt x="805" y="748"/>
                </a:cubicBezTo>
                <a:cubicBezTo>
                  <a:pt x="927" y="729"/>
                  <a:pt x="1007" y="617"/>
                  <a:pt x="1042" y="511"/>
                </a:cubicBezTo>
                <a:cubicBezTo>
                  <a:pt x="1046" y="471"/>
                  <a:pt x="1016" y="342"/>
                  <a:pt x="1105" y="353"/>
                </a:cubicBezTo>
                <a:cubicBezTo>
                  <a:pt x="1133" y="357"/>
                  <a:pt x="1158" y="374"/>
                  <a:pt x="1184" y="385"/>
                </a:cubicBezTo>
                <a:cubicBezTo>
                  <a:pt x="1212" y="427"/>
                  <a:pt x="1224" y="467"/>
                  <a:pt x="1247" y="511"/>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 name="Freeform 6"/>
          <p:cNvSpPr>
            <a:spLocks/>
          </p:cNvSpPr>
          <p:nvPr/>
        </p:nvSpPr>
        <p:spPr bwMode="auto">
          <a:xfrm>
            <a:off x="5495925" y="2235994"/>
            <a:ext cx="1981200" cy="1371600"/>
          </a:xfrm>
          <a:custGeom>
            <a:avLst/>
            <a:gdLst>
              <a:gd name="T0" fmla="*/ 0 w 1247"/>
              <a:gd name="T1" fmla="*/ 285750 h 864"/>
              <a:gd name="T2" fmla="*/ 225606 w 1247"/>
              <a:gd name="T3" fmla="*/ 9525 h 864"/>
              <a:gd name="T4" fmla="*/ 476632 w 1247"/>
              <a:gd name="T5" fmla="*/ 34925 h 864"/>
              <a:gd name="T6" fmla="*/ 500464 w 1247"/>
              <a:gd name="T7" fmla="*/ 134938 h 864"/>
              <a:gd name="T8" fmla="*/ 476632 w 1247"/>
              <a:gd name="T9" fmla="*/ 385763 h 864"/>
              <a:gd name="T10" fmla="*/ 251026 w 1247"/>
              <a:gd name="T11" fmla="*/ 460375 h 864"/>
              <a:gd name="T12" fmla="*/ 174765 w 1247"/>
              <a:gd name="T13" fmla="*/ 485775 h 864"/>
              <a:gd name="T14" fmla="*/ 100093 w 1247"/>
              <a:gd name="T15" fmla="*/ 560388 h 864"/>
              <a:gd name="T16" fmla="*/ 200185 w 1247"/>
              <a:gd name="T17" fmla="*/ 836613 h 864"/>
              <a:gd name="T18" fmla="*/ 625977 w 1247"/>
              <a:gd name="T19" fmla="*/ 811213 h 864"/>
              <a:gd name="T20" fmla="*/ 702238 w 1247"/>
              <a:gd name="T21" fmla="*/ 785813 h 864"/>
              <a:gd name="T22" fmla="*/ 851582 w 1247"/>
              <a:gd name="T23" fmla="*/ 1036638 h 864"/>
              <a:gd name="T24" fmla="*/ 651397 w 1247"/>
              <a:gd name="T25" fmla="*/ 1338263 h 864"/>
              <a:gd name="T26" fmla="*/ 400371 w 1247"/>
              <a:gd name="T27" fmla="*/ 1312863 h 864"/>
              <a:gd name="T28" fmla="*/ 500464 w 1247"/>
              <a:gd name="T29" fmla="*/ 1087438 h 864"/>
              <a:gd name="T30" fmla="*/ 1027936 w 1247"/>
              <a:gd name="T31" fmla="*/ 1212850 h 864"/>
              <a:gd name="T32" fmla="*/ 1278962 w 1247"/>
              <a:gd name="T33" fmla="*/ 1187450 h 864"/>
              <a:gd name="T34" fmla="*/ 1655502 w 1247"/>
              <a:gd name="T35" fmla="*/ 811213 h 864"/>
              <a:gd name="T36" fmla="*/ 1755594 w 1247"/>
              <a:gd name="T37" fmla="*/ 560388 h 864"/>
              <a:gd name="T38" fmla="*/ 1881107 w 1247"/>
              <a:gd name="T39" fmla="*/ 611188 h 864"/>
              <a:gd name="T40" fmla="*/ 1981200 w 1247"/>
              <a:gd name="T41" fmla="*/ 811213 h 8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7" h="864">
                <a:moveTo>
                  <a:pt x="0" y="180"/>
                </a:moveTo>
                <a:cubicBezTo>
                  <a:pt x="29" y="86"/>
                  <a:pt x="75" y="71"/>
                  <a:pt x="142" y="6"/>
                </a:cubicBezTo>
                <a:cubicBezTo>
                  <a:pt x="195" y="11"/>
                  <a:pt x="252" y="0"/>
                  <a:pt x="300" y="22"/>
                </a:cubicBezTo>
                <a:cubicBezTo>
                  <a:pt x="320" y="31"/>
                  <a:pt x="315" y="63"/>
                  <a:pt x="315" y="85"/>
                </a:cubicBezTo>
                <a:cubicBezTo>
                  <a:pt x="315" y="138"/>
                  <a:pt x="327" y="197"/>
                  <a:pt x="300" y="243"/>
                </a:cubicBezTo>
                <a:cubicBezTo>
                  <a:pt x="275" y="286"/>
                  <a:pt x="205" y="274"/>
                  <a:pt x="158" y="290"/>
                </a:cubicBezTo>
                <a:cubicBezTo>
                  <a:pt x="142" y="295"/>
                  <a:pt x="110" y="306"/>
                  <a:pt x="110" y="306"/>
                </a:cubicBezTo>
                <a:cubicBezTo>
                  <a:pt x="94" y="322"/>
                  <a:pt x="67" y="331"/>
                  <a:pt x="63" y="353"/>
                </a:cubicBezTo>
                <a:cubicBezTo>
                  <a:pt x="41" y="487"/>
                  <a:pt x="56" y="479"/>
                  <a:pt x="126" y="527"/>
                </a:cubicBezTo>
                <a:cubicBezTo>
                  <a:pt x="215" y="522"/>
                  <a:pt x="305" y="520"/>
                  <a:pt x="394" y="511"/>
                </a:cubicBezTo>
                <a:cubicBezTo>
                  <a:pt x="411" y="509"/>
                  <a:pt x="428" y="485"/>
                  <a:pt x="442" y="495"/>
                </a:cubicBezTo>
                <a:cubicBezTo>
                  <a:pt x="472" y="516"/>
                  <a:pt x="516" y="613"/>
                  <a:pt x="536" y="653"/>
                </a:cubicBezTo>
                <a:cubicBezTo>
                  <a:pt x="519" y="814"/>
                  <a:pt x="550" y="808"/>
                  <a:pt x="410" y="843"/>
                </a:cubicBezTo>
                <a:cubicBezTo>
                  <a:pt x="357" y="838"/>
                  <a:pt x="289" y="864"/>
                  <a:pt x="252" y="827"/>
                </a:cubicBezTo>
                <a:cubicBezTo>
                  <a:pt x="150" y="725"/>
                  <a:pt x="275" y="699"/>
                  <a:pt x="315" y="685"/>
                </a:cubicBezTo>
                <a:cubicBezTo>
                  <a:pt x="428" y="708"/>
                  <a:pt x="533" y="745"/>
                  <a:pt x="647" y="764"/>
                </a:cubicBezTo>
                <a:cubicBezTo>
                  <a:pt x="700" y="759"/>
                  <a:pt x="753" y="756"/>
                  <a:pt x="805" y="748"/>
                </a:cubicBezTo>
                <a:cubicBezTo>
                  <a:pt x="927" y="729"/>
                  <a:pt x="1007" y="617"/>
                  <a:pt x="1042" y="511"/>
                </a:cubicBezTo>
                <a:cubicBezTo>
                  <a:pt x="1046" y="471"/>
                  <a:pt x="1016" y="342"/>
                  <a:pt x="1105" y="353"/>
                </a:cubicBezTo>
                <a:cubicBezTo>
                  <a:pt x="1133" y="357"/>
                  <a:pt x="1158" y="374"/>
                  <a:pt x="1184" y="385"/>
                </a:cubicBezTo>
                <a:cubicBezTo>
                  <a:pt x="1212" y="427"/>
                  <a:pt x="1224" y="467"/>
                  <a:pt x="1247" y="511"/>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 name="Freeform 14"/>
          <p:cNvSpPr>
            <a:spLocks/>
          </p:cNvSpPr>
          <p:nvPr/>
        </p:nvSpPr>
        <p:spPr bwMode="auto">
          <a:xfrm rot="19359307">
            <a:off x="5455443" y="2792619"/>
            <a:ext cx="2133600" cy="893763"/>
          </a:xfrm>
          <a:custGeom>
            <a:avLst/>
            <a:gdLst>
              <a:gd name="T0" fmla="*/ 2133600 w 1345"/>
              <a:gd name="T1" fmla="*/ 893763 h 564"/>
              <a:gd name="T2" fmla="*/ 2059043 w 1345"/>
              <a:gd name="T3" fmla="*/ 844638 h 564"/>
              <a:gd name="T4" fmla="*/ 1908343 w 1345"/>
              <a:gd name="T5" fmla="*/ 793928 h 564"/>
              <a:gd name="T6" fmla="*/ 1457828 w 1345"/>
              <a:gd name="T7" fmla="*/ 518192 h 564"/>
              <a:gd name="T8" fmla="*/ 1407066 w 1345"/>
              <a:gd name="T9" fmla="*/ 594257 h 564"/>
              <a:gd name="T10" fmla="*/ 1557766 w 1345"/>
              <a:gd name="T11" fmla="*/ 768573 h 564"/>
              <a:gd name="T12" fmla="*/ 1606942 w 1345"/>
              <a:gd name="T13" fmla="*/ 694093 h 564"/>
              <a:gd name="T14" fmla="*/ 1632323 w 1345"/>
              <a:gd name="T15" fmla="*/ 494422 h 564"/>
              <a:gd name="T16" fmla="*/ 1708466 w 1345"/>
              <a:gd name="T17" fmla="*/ 443712 h 564"/>
              <a:gd name="T18" fmla="*/ 1783023 w 1345"/>
              <a:gd name="T19" fmla="*/ 469067 h 564"/>
              <a:gd name="T20" fmla="*/ 1632323 w 1345"/>
              <a:gd name="T21" fmla="*/ 494422 h 564"/>
              <a:gd name="T22" fmla="*/ 1532385 w 1345"/>
              <a:gd name="T23" fmla="*/ 369232 h 564"/>
              <a:gd name="T24" fmla="*/ 1483209 w 1345"/>
              <a:gd name="T25" fmla="*/ 269397 h 564"/>
              <a:gd name="T26" fmla="*/ 1232570 w 1345"/>
              <a:gd name="T27" fmla="*/ 19016 h 564"/>
              <a:gd name="T28" fmla="*/ 981932 w 1345"/>
              <a:gd name="T29" fmla="*/ 193332 h 564"/>
              <a:gd name="T30" fmla="*/ 931170 w 1345"/>
              <a:gd name="T31" fmla="*/ 343877 h 564"/>
              <a:gd name="T32" fmla="*/ 1007313 w 1345"/>
              <a:gd name="T33" fmla="*/ 418357 h 564"/>
              <a:gd name="T34" fmla="*/ 1081870 w 1345"/>
              <a:gd name="T35" fmla="*/ 443712 h 564"/>
              <a:gd name="T36" fmla="*/ 1107251 w 1345"/>
              <a:gd name="T37" fmla="*/ 244042 h 564"/>
              <a:gd name="T38" fmla="*/ 881994 w 1345"/>
              <a:gd name="T39" fmla="*/ 118851 h 564"/>
              <a:gd name="T40" fmla="*/ 805850 w 1345"/>
              <a:gd name="T41" fmla="*/ 418357 h 564"/>
              <a:gd name="T42" fmla="*/ 79316 w 1345"/>
              <a:gd name="T43" fmla="*/ 518192 h 564"/>
              <a:gd name="T44" fmla="*/ 55521 w 1345"/>
              <a:gd name="T45" fmla="*/ 443712 h 564"/>
              <a:gd name="T46" fmla="*/ 4759 w 1345"/>
              <a:gd name="T47" fmla="*/ 343877 h 5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45" h="564">
                <a:moveTo>
                  <a:pt x="1345" y="564"/>
                </a:moveTo>
                <a:cubicBezTo>
                  <a:pt x="1329" y="554"/>
                  <a:pt x="1315" y="541"/>
                  <a:pt x="1298" y="533"/>
                </a:cubicBezTo>
                <a:cubicBezTo>
                  <a:pt x="1267" y="519"/>
                  <a:pt x="1231" y="519"/>
                  <a:pt x="1203" y="501"/>
                </a:cubicBezTo>
                <a:cubicBezTo>
                  <a:pt x="1113" y="441"/>
                  <a:pt x="1022" y="362"/>
                  <a:pt x="919" y="327"/>
                </a:cubicBezTo>
                <a:cubicBezTo>
                  <a:pt x="908" y="343"/>
                  <a:pt x="890" y="356"/>
                  <a:pt x="887" y="375"/>
                </a:cubicBezTo>
                <a:cubicBezTo>
                  <a:pt x="877" y="432"/>
                  <a:pt x="941" y="471"/>
                  <a:pt x="982" y="485"/>
                </a:cubicBezTo>
                <a:cubicBezTo>
                  <a:pt x="992" y="469"/>
                  <a:pt x="1008" y="456"/>
                  <a:pt x="1013" y="438"/>
                </a:cubicBezTo>
                <a:cubicBezTo>
                  <a:pt x="1024" y="397"/>
                  <a:pt x="1013" y="351"/>
                  <a:pt x="1029" y="312"/>
                </a:cubicBezTo>
                <a:cubicBezTo>
                  <a:pt x="1036" y="294"/>
                  <a:pt x="1061" y="291"/>
                  <a:pt x="1077" y="280"/>
                </a:cubicBezTo>
                <a:cubicBezTo>
                  <a:pt x="1093" y="285"/>
                  <a:pt x="1124" y="279"/>
                  <a:pt x="1124" y="296"/>
                </a:cubicBezTo>
                <a:cubicBezTo>
                  <a:pt x="1124" y="355"/>
                  <a:pt x="1040" y="316"/>
                  <a:pt x="1029" y="312"/>
                </a:cubicBezTo>
                <a:cubicBezTo>
                  <a:pt x="990" y="196"/>
                  <a:pt x="1046" y="329"/>
                  <a:pt x="966" y="233"/>
                </a:cubicBezTo>
                <a:cubicBezTo>
                  <a:pt x="951" y="215"/>
                  <a:pt x="947" y="190"/>
                  <a:pt x="935" y="170"/>
                </a:cubicBezTo>
                <a:cubicBezTo>
                  <a:pt x="892" y="98"/>
                  <a:pt x="858" y="38"/>
                  <a:pt x="777" y="12"/>
                </a:cubicBezTo>
                <a:cubicBezTo>
                  <a:pt x="644" y="33"/>
                  <a:pt x="700" y="0"/>
                  <a:pt x="619" y="122"/>
                </a:cubicBezTo>
                <a:cubicBezTo>
                  <a:pt x="601" y="150"/>
                  <a:pt x="587" y="217"/>
                  <a:pt x="587" y="217"/>
                </a:cubicBezTo>
                <a:cubicBezTo>
                  <a:pt x="603" y="233"/>
                  <a:pt x="616" y="252"/>
                  <a:pt x="635" y="264"/>
                </a:cubicBezTo>
                <a:cubicBezTo>
                  <a:pt x="649" y="273"/>
                  <a:pt x="674" y="294"/>
                  <a:pt x="682" y="280"/>
                </a:cubicBezTo>
                <a:cubicBezTo>
                  <a:pt x="703" y="243"/>
                  <a:pt x="693" y="196"/>
                  <a:pt x="698" y="154"/>
                </a:cubicBezTo>
                <a:cubicBezTo>
                  <a:pt x="589" y="82"/>
                  <a:pt x="639" y="103"/>
                  <a:pt x="556" y="75"/>
                </a:cubicBezTo>
                <a:cubicBezTo>
                  <a:pt x="455" y="109"/>
                  <a:pt x="495" y="161"/>
                  <a:pt x="508" y="264"/>
                </a:cubicBezTo>
                <a:cubicBezTo>
                  <a:pt x="353" y="275"/>
                  <a:pt x="199" y="280"/>
                  <a:pt x="50" y="327"/>
                </a:cubicBezTo>
                <a:cubicBezTo>
                  <a:pt x="45" y="311"/>
                  <a:pt x="42" y="295"/>
                  <a:pt x="35" y="280"/>
                </a:cubicBezTo>
                <a:cubicBezTo>
                  <a:pt x="0" y="210"/>
                  <a:pt x="3" y="257"/>
                  <a:pt x="3" y="217"/>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Freeform 14"/>
          <p:cNvSpPr>
            <a:spLocks/>
          </p:cNvSpPr>
          <p:nvPr/>
        </p:nvSpPr>
        <p:spPr bwMode="auto">
          <a:xfrm rot="3664917">
            <a:off x="5455443" y="2899754"/>
            <a:ext cx="2133600" cy="893763"/>
          </a:xfrm>
          <a:custGeom>
            <a:avLst/>
            <a:gdLst>
              <a:gd name="T0" fmla="*/ 2133600 w 1345"/>
              <a:gd name="T1" fmla="*/ 893763 h 564"/>
              <a:gd name="T2" fmla="*/ 2059043 w 1345"/>
              <a:gd name="T3" fmla="*/ 844638 h 564"/>
              <a:gd name="T4" fmla="*/ 1908343 w 1345"/>
              <a:gd name="T5" fmla="*/ 793928 h 564"/>
              <a:gd name="T6" fmla="*/ 1457828 w 1345"/>
              <a:gd name="T7" fmla="*/ 518192 h 564"/>
              <a:gd name="T8" fmla="*/ 1407066 w 1345"/>
              <a:gd name="T9" fmla="*/ 594257 h 564"/>
              <a:gd name="T10" fmla="*/ 1557766 w 1345"/>
              <a:gd name="T11" fmla="*/ 768573 h 564"/>
              <a:gd name="T12" fmla="*/ 1606942 w 1345"/>
              <a:gd name="T13" fmla="*/ 694093 h 564"/>
              <a:gd name="T14" fmla="*/ 1632323 w 1345"/>
              <a:gd name="T15" fmla="*/ 494422 h 564"/>
              <a:gd name="T16" fmla="*/ 1708466 w 1345"/>
              <a:gd name="T17" fmla="*/ 443712 h 564"/>
              <a:gd name="T18" fmla="*/ 1783023 w 1345"/>
              <a:gd name="T19" fmla="*/ 469067 h 564"/>
              <a:gd name="T20" fmla="*/ 1632323 w 1345"/>
              <a:gd name="T21" fmla="*/ 494422 h 564"/>
              <a:gd name="T22" fmla="*/ 1532385 w 1345"/>
              <a:gd name="T23" fmla="*/ 369232 h 564"/>
              <a:gd name="T24" fmla="*/ 1483209 w 1345"/>
              <a:gd name="T25" fmla="*/ 269397 h 564"/>
              <a:gd name="T26" fmla="*/ 1232570 w 1345"/>
              <a:gd name="T27" fmla="*/ 19016 h 564"/>
              <a:gd name="T28" fmla="*/ 981932 w 1345"/>
              <a:gd name="T29" fmla="*/ 193332 h 564"/>
              <a:gd name="T30" fmla="*/ 931170 w 1345"/>
              <a:gd name="T31" fmla="*/ 343877 h 564"/>
              <a:gd name="T32" fmla="*/ 1007313 w 1345"/>
              <a:gd name="T33" fmla="*/ 418357 h 564"/>
              <a:gd name="T34" fmla="*/ 1081870 w 1345"/>
              <a:gd name="T35" fmla="*/ 443712 h 564"/>
              <a:gd name="T36" fmla="*/ 1107251 w 1345"/>
              <a:gd name="T37" fmla="*/ 244042 h 564"/>
              <a:gd name="T38" fmla="*/ 881994 w 1345"/>
              <a:gd name="T39" fmla="*/ 118851 h 564"/>
              <a:gd name="T40" fmla="*/ 805850 w 1345"/>
              <a:gd name="T41" fmla="*/ 418357 h 564"/>
              <a:gd name="T42" fmla="*/ 79316 w 1345"/>
              <a:gd name="T43" fmla="*/ 518192 h 564"/>
              <a:gd name="T44" fmla="*/ 55521 w 1345"/>
              <a:gd name="T45" fmla="*/ 443712 h 564"/>
              <a:gd name="T46" fmla="*/ 4759 w 1345"/>
              <a:gd name="T47" fmla="*/ 343877 h 5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45" h="564">
                <a:moveTo>
                  <a:pt x="1345" y="564"/>
                </a:moveTo>
                <a:cubicBezTo>
                  <a:pt x="1329" y="554"/>
                  <a:pt x="1315" y="541"/>
                  <a:pt x="1298" y="533"/>
                </a:cubicBezTo>
                <a:cubicBezTo>
                  <a:pt x="1267" y="519"/>
                  <a:pt x="1231" y="519"/>
                  <a:pt x="1203" y="501"/>
                </a:cubicBezTo>
                <a:cubicBezTo>
                  <a:pt x="1113" y="441"/>
                  <a:pt x="1022" y="362"/>
                  <a:pt x="919" y="327"/>
                </a:cubicBezTo>
                <a:cubicBezTo>
                  <a:pt x="908" y="343"/>
                  <a:pt x="890" y="356"/>
                  <a:pt x="887" y="375"/>
                </a:cubicBezTo>
                <a:cubicBezTo>
                  <a:pt x="877" y="432"/>
                  <a:pt x="941" y="471"/>
                  <a:pt x="982" y="485"/>
                </a:cubicBezTo>
                <a:cubicBezTo>
                  <a:pt x="992" y="469"/>
                  <a:pt x="1008" y="456"/>
                  <a:pt x="1013" y="438"/>
                </a:cubicBezTo>
                <a:cubicBezTo>
                  <a:pt x="1024" y="397"/>
                  <a:pt x="1013" y="351"/>
                  <a:pt x="1029" y="312"/>
                </a:cubicBezTo>
                <a:cubicBezTo>
                  <a:pt x="1036" y="294"/>
                  <a:pt x="1061" y="291"/>
                  <a:pt x="1077" y="280"/>
                </a:cubicBezTo>
                <a:cubicBezTo>
                  <a:pt x="1093" y="285"/>
                  <a:pt x="1124" y="279"/>
                  <a:pt x="1124" y="296"/>
                </a:cubicBezTo>
                <a:cubicBezTo>
                  <a:pt x="1124" y="355"/>
                  <a:pt x="1040" y="316"/>
                  <a:pt x="1029" y="312"/>
                </a:cubicBezTo>
                <a:cubicBezTo>
                  <a:pt x="990" y="196"/>
                  <a:pt x="1046" y="329"/>
                  <a:pt x="966" y="233"/>
                </a:cubicBezTo>
                <a:cubicBezTo>
                  <a:pt x="951" y="215"/>
                  <a:pt x="947" y="190"/>
                  <a:pt x="935" y="170"/>
                </a:cubicBezTo>
                <a:cubicBezTo>
                  <a:pt x="892" y="98"/>
                  <a:pt x="858" y="38"/>
                  <a:pt x="777" y="12"/>
                </a:cubicBezTo>
                <a:cubicBezTo>
                  <a:pt x="644" y="33"/>
                  <a:pt x="700" y="0"/>
                  <a:pt x="619" y="122"/>
                </a:cubicBezTo>
                <a:cubicBezTo>
                  <a:pt x="601" y="150"/>
                  <a:pt x="587" y="217"/>
                  <a:pt x="587" y="217"/>
                </a:cubicBezTo>
                <a:cubicBezTo>
                  <a:pt x="603" y="233"/>
                  <a:pt x="616" y="252"/>
                  <a:pt x="635" y="264"/>
                </a:cubicBezTo>
                <a:cubicBezTo>
                  <a:pt x="649" y="273"/>
                  <a:pt x="674" y="294"/>
                  <a:pt x="682" y="280"/>
                </a:cubicBezTo>
                <a:cubicBezTo>
                  <a:pt x="703" y="243"/>
                  <a:pt x="693" y="196"/>
                  <a:pt x="698" y="154"/>
                </a:cubicBezTo>
                <a:cubicBezTo>
                  <a:pt x="589" y="82"/>
                  <a:pt x="639" y="103"/>
                  <a:pt x="556" y="75"/>
                </a:cubicBezTo>
                <a:cubicBezTo>
                  <a:pt x="455" y="109"/>
                  <a:pt x="495" y="161"/>
                  <a:pt x="508" y="264"/>
                </a:cubicBezTo>
                <a:cubicBezTo>
                  <a:pt x="353" y="275"/>
                  <a:pt x="199" y="280"/>
                  <a:pt x="50" y="327"/>
                </a:cubicBezTo>
                <a:cubicBezTo>
                  <a:pt x="45" y="311"/>
                  <a:pt x="42" y="295"/>
                  <a:pt x="35" y="280"/>
                </a:cubicBezTo>
                <a:cubicBezTo>
                  <a:pt x="0" y="210"/>
                  <a:pt x="3" y="257"/>
                  <a:pt x="3" y="217"/>
                </a:cubicBezTo>
              </a:path>
            </a:pathLst>
          </a:custGeom>
          <a:noFill/>
          <a:ln w="12700" cap="flat" cmpd="sng">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 name="Slide Number Placeholder 2"/>
          <p:cNvSpPr>
            <a:spLocks noGrp="1"/>
          </p:cNvSpPr>
          <p:nvPr>
            <p:ph type="sldNum" sz="quarter" idx="4294967295"/>
          </p:nvPr>
        </p:nvSpPr>
        <p:spPr>
          <a:xfrm>
            <a:off x="8410575" y="6356350"/>
            <a:ext cx="733425" cy="365125"/>
          </a:xfrm>
          <a:prstGeom prst="rect">
            <a:avLst/>
          </a:prstGeom>
        </p:spPr>
        <p:txBody>
          <a:bodyPr/>
          <a:lstStyle/>
          <a:p>
            <a:fld id="{FA84A37A-AFC2-4A01-80A1-FC20F2C0D5BB}" type="slidenum">
              <a:rPr lang="en-US" smtClean="0"/>
              <a:pPr/>
              <a:t>31</a:t>
            </a:fld>
            <a:endParaRPr lang="en-US"/>
          </a:p>
        </p:txBody>
      </p:sp>
    </p:spTree>
    <p:extLst>
      <p:ext uri="{BB962C8B-B14F-4D97-AF65-F5344CB8AC3E}">
        <p14:creationId xmlns:p14="http://schemas.microsoft.com/office/powerpoint/2010/main" val="4532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47"/>
                                        </p:tgtEl>
                                        <p:attrNameLst>
                                          <p:attrName>style.visibility</p:attrName>
                                        </p:attrNameLst>
                                      </p:cBhvr>
                                      <p:to>
                                        <p:strVal val="visible"/>
                                      </p:to>
                                    </p:set>
                                  </p:childTnLst>
                                </p:cTn>
                              </p:par>
                            </p:childTnLst>
                          </p:cTn>
                        </p:par>
                        <p:par>
                          <p:cTn id="11" fill="hold">
                            <p:stCondLst>
                              <p:cond delay="0"/>
                            </p:stCondLst>
                            <p:childTnLst>
                              <p:par>
                                <p:cTn id="12" presetID="16" presetClass="entr" presetSubtype="21" fill="hold" grpId="0" nodeType="afterEffect">
                                  <p:stCondLst>
                                    <p:cond delay="0"/>
                                  </p:stCondLst>
                                  <p:childTnLst>
                                    <p:set>
                                      <p:cBhvr>
                                        <p:cTn id="13" dur="1" fill="hold">
                                          <p:stCondLst>
                                            <p:cond delay="0"/>
                                          </p:stCondLst>
                                        </p:cTn>
                                        <p:tgtEl>
                                          <p:spTgt spid="22550"/>
                                        </p:tgtEl>
                                        <p:attrNameLst>
                                          <p:attrName>style.visibility</p:attrName>
                                        </p:attrNameLst>
                                      </p:cBhvr>
                                      <p:to>
                                        <p:strVal val="visible"/>
                                      </p:to>
                                    </p:set>
                                    <p:animEffect transition="in" filter="barn(inVertical)">
                                      <p:cBhvr>
                                        <p:cTn id="14" dur="500"/>
                                        <p:tgtEl>
                                          <p:spTgt spid="225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46" grpId="0"/>
      <p:bldP spid="22547" grpId="0" animBg="1"/>
      <p:bldP spid="22550" grpId="0"/>
      <p:bldP spid="225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Line 3"/>
          <p:cNvSpPr>
            <a:spLocks noChangeShapeType="1"/>
          </p:cNvSpPr>
          <p:nvPr/>
        </p:nvSpPr>
        <p:spPr bwMode="auto">
          <a:xfrm>
            <a:off x="2038619" y="1642718"/>
            <a:ext cx="0" cy="155336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4" name="Rectangle 4"/>
          <p:cNvSpPr>
            <a:spLocks noChangeArrowheads="1"/>
          </p:cNvSpPr>
          <p:nvPr/>
        </p:nvSpPr>
        <p:spPr bwMode="auto">
          <a:xfrm>
            <a:off x="1426415" y="3014072"/>
            <a:ext cx="457200" cy="3810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5" name="Rectangle 5"/>
          <p:cNvSpPr>
            <a:spLocks noChangeArrowheads="1"/>
          </p:cNvSpPr>
          <p:nvPr/>
        </p:nvSpPr>
        <p:spPr bwMode="auto">
          <a:xfrm>
            <a:off x="2240417" y="2995925"/>
            <a:ext cx="458788" cy="3810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6" name="Line 6"/>
          <p:cNvSpPr>
            <a:spLocks noChangeShapeType="1"/>
          </p:cNvSpPr>
          <p:nvPr/>
        </p:nvSpPr>
        <p:spPr bwMode="auto">
          <a:xfrm flipV="1">
            <a:off x="1905099" y="3196087"/>
            <a:ext cx="3157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7" name="Line 7"/>
          <p:cNvSpPr>
            <a:spLocks noChangeShapeType="1"/>
          </p:cNvSpPr>
          <p:nvPr/>
        </p:nvSpPr>
        <p:spPr bwMode="auto">
          <a:xfrm>
            <a:off x="1598613" y="5334000"/>
            <a:ext cx="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8" name="Line 8"/>
          <p:cNvSpPr>
            <a:spLocks noChangeShapeType="1"/>
          </p:cNvSpPr>
          <p:nvPr/>
        </p:nvSpPr>
        <p:spPr bwMode="auto">
          <a:xfrm>
            <a:off x="685800" y="1905000"/>
            <a:ext cx="1090613"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29" name="Line 9"/>
          <p:cNvSpPr>
            <a:spLocks noChangeShapeType="1"/>
          </p:cNvSpPr>
          <p:nvPr/>
        </p:nvSpPr>
        <p:spPr bwMode="auto">
          <a:xfrm>
            <a:off x="2394906" y="1905000"/>
            <a:ext cx="1006184" cy="127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30" name="Line 10"/>
          <p:cNvSpPr>
            <a:spLocks noChangeShapeType="1"/>
          </p:cNvSpPr>
          <p:nvPr/>
        </p:nvSpPr>
        <p:spPr bwMode="auto">
          <a:xfrm flipH="1">
            <a:off x="668143" y="1289264"/>
            <a:ext cx="29205" cy="2818607"/>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31" name="Freeform 11"/>
          <p:cNvSpPr>
            <a:spLocks/>
          </p:cNvSpPr>
          <p:nvPr/>
        </p:nvSpPr>
        <p:spPr bwMode="auto">
          <a:xfrm>
            <a:off x="718832" y="2507949"/>
            <a:ext cx="798115" cy="420470"/>
          </a:xfrm>
          <a:custGeom>
            <a:avLst/>
            <a:gdLst>
              <a:gd name="T0" fmla="*/ 914400 w 576"/>
              <a:gd name="T1" fmla="*/ 381000 h 240"/>
              <a:gd name="T2" fmla="*/ 152400 w 576"/>
              <a:gd name="T3" fmla="*/ 152400 h 240"/>
              <a:gd name="T4" fmla="*/ 0 w 576"/>
              <a:gd name="T5" fmla="*/ 0 h 240"/>
              <a:gd name="T6" fmla="*/ 0 60000 65536"/>
              <a:gd name="T7" fmla="*/ 0 60000 65536"/>
              <a:gd name="T8" fmla="*/ 0 60000 65536"/>
            </a:gdLst>
            <a:ahLst/>
            <a:cxnLst>
              <a:cxn ang="T6">
                <a:pos x="T0" y="T1"/>
              </a:cxn>
              <a:cxn ang="T7">
                <a:pos x="T2" y="T3"/>
              </a:cxn>
              <a:cxn ang="T8">
                <a:pos x="T4" y="T5"/>
              </a:cxn>
            </a:cxnLst>
            <a:rect l="0" t="0" r="r" b="b"/>
            <a:pathLst>
              <a:path w="576" h="240">
                <a:moveTo>
                  <a:pt x="576" y="240"/>
                </a:moveTo>
                <a:cubicBezTo>
                  <a:pt x="384" y="188"/>
                  <a:pt x="192" y="136"/>
                  <a:pt x="96" y="96"/>
                </a:cubicBezTo>
                <a:cubicBezTo>
                  <a:pt x="0" y="56"/>
                  <a:pt x="16" y="16"/>
                  <a:pt x="0" y="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32" name="Freeform 12"/>
          <p:cNvSpPr>
            <a:spLocks/>
          </p:cNvSpPr>
          <p:nvPr/>
        </p:nvSpPr>
        <p:spPr bwMode="auto">
          <a:xfrm>
            <a:off x="4535648" y="3395072"/>
            <a:ext cx="968955" cy="295778"/>
          </a:xfrm>
          <a:custGeom>
            <a:avLst/>
            <a:gdLst>
              <a:gd name="T0" fmla="*/ 1068387 w 672"/>
              <a:gd name="T1" fmla="*/ 0 h 240"/>
              <a:gd name="T2" fmla="*/ 152627 w 672"/>
              <a:gd name="T3" fmla="*/ 227647 h 240"/>
              <a:gd name="T4" fmla="*/ 152627 w 672"/>
              <a:gd name="T5" fmla="*/ 379412 h 240"/>
              <a:gd name="T6" fmla="*/ 0 60000 65536"/>
              <a:gd name="T7" fmla="*/ 0 60000 65536"/>
              <a:gd name="T8" fmla="*/ 0 60000 65536"/>
            </a:gdLst>
            <a:ahLst/>
            <a:cxnLst>
              <a:cxn ang="T6">
                <a:pos x="T0" y="T1"/>
              </a:cxn>
              <a:cxn ang="T7">
                <a:pos x="T2" y="T3"/>
              </a:cxn>
              <a:cxn ang="T8">
                <a:pos x="T4" y="T5"/>
              </a:cxn>
            </a:cxnLst>
            <a:rect l="0" t="0" r="r" b="b"/>
            <a:pathLst>
              <a:path w="672" h="240">
                <a:moveTo>
                  <a:pt x="672" y="0"/>
                </a:moveTo>
                <a:cubicBezTo>
                  <a:pt x="432" y="52"/>
                  <a:pt x="192" y="104"/>
                  <a:pt x="96" y="144"/>
                </a:cubicBezTo>
                <a:cubicBezTo>
                  <a:pt x="0" y="184"/>
                  <a:pt x="104" y="232"/>
                  <a:pt x="96" y="24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33" name="Line 13"/>
          <p:cNvSpPr>
            <a:spLocks noChangeShapeType="1"/>
          </p:cNvSpPr>
          <p:nvPr/>
        </p:nvSpPr>
        <p:spPr bwMode="auto">
          <a:xfrm>
            <a:off x="3478311" y="1289264"/>
            <a:ext cx="32903" cy="2802547"/>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latin typeface="Aller Light"/>
            </a:endParaRPr>
          </a:p>
        </p:txBody>
      </p:sp>
      <p:sp>
        <p:nvSpPr>
          <p:cNvPr id="30735" name="Freeform 15"/>
          <p:cNvSpPr>
            <a:spLocks/>
          </p:cNvSpPr>
          <p:nvPr/>
        </p:nvSpPr>
        <p:spPr bwMode="auto">
          <a:xfrm>
            <a:off x="6557234" y="3439428"/>
            <a:ext cx="950458" cy="207066"/>
          </a:xfrm>
          <a:custGeom>
            <a:avLst/>
            <a:gdLst>
              <a:gd name="T0" fmla="*/ 0 w 672"/>
              <a:gd name="T1" fmla="*/ 0 h 192"/>
              <a:gd name="T2" fmla="*/ 836952 w 672"/>
              <a:gd name="T3" fmla="*/ 152400 h 192"/>
              <a:gd name="T4" fmla="*/ 1065212 w 672"/>
              <a:gd name="T5" fmla="*/ 304800 h 192"/>
              <a:gd name="T6" fmla="*/ 0 60000 65536"/>
              <a:gd name="T7" fmla="*/ 0 60000 65536"/>
              <a:gd name="T8" fmla="*/ 0 60000 65536"/>
            </a:gdLst>
            <a:ahLst/>
            <a:cxnLst>
              <a:cxn ang="T6">
                <a:pos x="T0" y="T1"/>
              </a:cxn>
              <a:cxn ang="T7">
                <a:pos x="T2" y="T3"/>
              </a:cxn>
              <a:cxn ang="T8">
                <a:pos x="T4" y="T5"/>
              </a:cxn>
            </a:cxnLst>
            <a:rect l="0" t="0" r="r" b="b"/>
            <a:pathLst>
              <a:path w="672" h="192">
                <a:moveTo>
                  <a:pt x="0" y="0"/>
                </a:moveTo>
                <a:cubicBezTo>
                  <a:pt x="208" y="32"/>
                  <a:pt x="416" y="64"/>
                  <a:pt x="528" y="96"/>
                </a:cubicBezTo>
                <a:cubicBezTo>
                  <a:pt x="640" y="128"/>
                  <a:pt x="648" y="176"/>
                  <a:pt x="672" y="192"/>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36" name="Freeform 16"/>
          <p:cNvSpPr>
            <a:spLocks/>
          </p:cNvSpPr>
          <p:nvPr/>
        </p:nvSpPr>
        <p:spPr bwMode="auto">
          <a:xfrm>
            <a:off x="6533613" y="2599189"/>
            <a:ext cx="997407" cy="299527"/>
          </a:xfrm>
          <a:custGeom>
            <a:avLst/>
            <a:gdLst>
              <a:gd name="T0" fmla="*/ 0 w 632"/>
              <a:gd name="T1" fmla="*/ 381000 h 240"/>
              <a:gd name="T2" fmla="*/ 839526 w 632"/>
              <a:gd name="T3" fmla="*/ 152400 h 240"/>
              <a:gd name="T4" fmla="*/ 992167 w 632"/>
              <a:gd name="T5" fmla="*/ 0 h 240"/>
              <a:gd name="T6" fmla="*/ 0 60000 65536"/>
              <a:gd name="T7" fmla="*/ 0 60000 65536"/>
              <a:gd name="T8" fmla="*/ 0 60000 65536"/>
            </a:gdLst>
            <a:ahLst/>
            <a:cxnLst>
              <a:cxn ang="T6">
                <a:pos x="T0" y="T1"/>
              </a:cxn>
              <a:cxn ang="T7">
                <a:pos x="T2" y="T3"/>
              </a:cxn>
              <a:cxn ang="T8">
                <a:pos x="T4" y="T5"/>
              </a:cxn>
            </a:cxnLst>
            <a:rect l="0" t="0" r="r" b="b"/>
            <a:pathLst>
              <a:path w="632" h="240">
                <a:moveTo>
                  <a:pt x="0" y="240"/>
                </a:moveTo>
                <a:cubicBezTo>
                  <a:pt x="212" y="188"/>
                  <a:pt x="424" y="136"/>
                  <a:pt x="528" y="96"/>
                </a:cubicBezTo>
                <a:cubicBezTo>
                  <a:pt x="632" y="56"/>
                  <a:pt x="608" y="16"/>
                  <a:pt x="624" y="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0740" name="Text Box 20"/>
          <p:cNvSpPr txBox="1">
            <a:spLocks noChangeArrowheads="1"/>
          </p:cNvSpPr>
          <p:nvPr/>
        </p:nvSpPr>
        <p:spPr bwMode="auto">
          <a:xfrm>
            <a:off x="1875303" y="1720346"/>
            <a:ext cx="609600"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1</a:t>
            </a:r>
          </a:p>
        </p:txBody>
      </p:sp>
      <p:sp>
        <p:nvSpPr>
          <p:cNvPr id="30741" name="Text Box 21"/>
          <p:cNvSpPr txBox="1">
            <a:spLocks noChangeArrowheads="1"/>
          </p:cNvSpPr>
          <p:nvPr/>
        </p:nvSpPr>
        <p:spPr bwMode="auto">
          <a:xfrm>
            <a:off x="2590867" y="2982805"/>
            <a:ext cx="683206"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300</a:t>
            </a:r>
          </a:p>
        </p:txBody>
      </p:sp>
      <p:sp>
        <p:nvSpPr>
          <p:cNvPr id="30742" name="Text Box 22"/>
          <p:cNvSpPr txBox="1">
            <a:spLocks noChangeArrowheads="1"/>
          </p:cNvSpPr>
          <p:nvPr/>
        </p:nvSpPr>
        <p:spPr bwMode="auto">
          <a:xfrm>
            <a:off x="2646491" y="2533530"/>
            <a:ext cx="647700"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50</a:t>
            </a:r>
          </a:p>
        </p:txBody>
      </p:sp>
      <p:sp>
        <p:nvSpPr>
          <p:cNvPr id="30743" name="Text Box 23"/>
          <p:cNvSpPr txBox="1">
            <a:spLocks noChangeArrowheads="1"/>
          </p:cNvSpPr>
          <p:nvPr/>
        </p:nvSpPr>
        <p:spPr bwMode="auto">
          <a:xfrm>
            <a:off x="2603108" y="2035824"/>
            <a:ext cx="839787"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15</a:t>
            </a:r>
          </a:p>
        </p:txBody>
      </p:sp>
      <p:sp>
        <p:nvSpPr>
          <p:cNvPr id="30744" name="Text Box 24"/>
          <p:cNvSpPr txBox="1">
            <a:spLocks noChangeArrowheads="1"/>
          </p:cNvSpPr>
          <p:nvPr/>
        </p:nvSpPr>
        <p:spPr bwMode="auto">
          <a:xfrm>
            <a:off x="1370076" y="3623921"/>
            <a:ext cx="1444172" cy="307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ko-KR" sz="1400" b="1" dirty="0">
                <a:solidFill>
                  <a:srgbClr val="1A1EC0"/>
                </a:solidFill>
                <a:latin typeface="Aller Light"/>
                <a:ea typeface="Gulim" pitchFamily="34" charset="-127"/>
              </a:rPr>
              <a:t>d</a:t>
            </a:r>
            <a:r>
              <a:rPr lang="en-US" sz="1400" b="1" dirty="0">
                <a:solidFill>
                  <a:srgbClr val="1A1EC0"/>
                </a:solidFill>
                <a:latin typeface="Aller Light"/>
              </a:rPr>
              <a:t>/D = 0.3</a:t>
            </a:r>
          </a:p>
        </p:txBody>
      </p:sp>
      <p:sp>
        <p:nvSpPr>
          <p:cNvPr id="30750" name="Text Box 30"/>
          <p:cNvSpPr txBox="1">
            <a:spLocks noChangeArrowheads="1"/>
          </p:cNvSpPr>
          <p:nvPr/>
        </p:nvSpPr>
        <p:spPr bwMode="auto">
          <a:xfrm>
            <a:off x="6784098" y="2928419"/>
            <a:ext cx="726888"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60</a:t>
            </a:r>
          </a:p>
        </p:txBody>
      </p:sp>
      <p:sp>
        <p:nvSpPr>
          <p:cNvPr id="30754" name="Text Box 36"/>
          <p:cNvSpPr txBox="1">
            <a:spLocks noChangeArrowheads="1"/>
          </p:cNvSpPr>
          <p:nvPr/>
        </p:nvSpPr>
        <p:spPr bwMode="auto">
          <a:xfrm>
            <a:off x="621667" y="5011542"/>
            <a:ext cx="7827962" cy="584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0066"/>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latin typeface="Aller Light"/>
                <a:cs typeface="Calibri" panose="020F0502020204030204" pitchFamily="34" charset="0"/>
              </a:rPr>
              <a:t> </a:t>
            </a:r>
            <a:r>
              <a:rPr lang="en-US" altLang="ko-KR" sz="1600" dirty="0">
                <a:solidFill>
                  <a:srgbClr val="FF0000"/>
                </a:solidFill>
                <a:latin typeface="Aller Light"/>
                <a:ea typeface="Gulim" pitchFamily="34" charset="-127"/>
                <a:cs typeface="Calibri" panose="020F0502020204030204" pitchFamily="34" charset="0"/>
              </a:rPr>
              <a:t>Impeller with </a:t>
            </a:r>
            <a:r>
              <a:rPr lang="en-US" altLang="ko-KR" sz="1600" u="sng" dirty="0">
                <a:solidFill>
                  <a:srgbClr val="FF0000"/>
                </a:solidFill>
                <a:latin typeface="Aller Light"/>
                <a:ea typeface="Gulim" pitchFamily="34" charset="-127"/>
                <a:cs typeface="Calibri" panose="020F0502020204030204" pitchFamily="34" charset="0"/>
              </a:rPr>
              <a:t>large diameter</a:t>
            </a:r>
            <a:r>
              <a:rPr lang="en-US" altLang="ko-KR" sz="1600" dirty="0">
                <a:solidFill>
                  <a:srgbClr val="FF0000"/>
                </a:solidFill>
                <a:latin typeface="Aller Light"/>
                <a:ea typeface="Gulim" pitchFamily="34" charset="-127"/>
                <a:cs typeface="Calibri" panose="020F0502020204030204" pitchFamily="34" charset="0"/>
              </a:rPr>
              <a:t> provides </a:t>
            </a:r>
            <a:r>
              <a:rPr lang="en-US" altLang="ko-KR" sz="1600" u="sng" dirty="0">
                <a:solidFill>
                  <a:srgbClr val="FF0000"/>
                </a:solidFill>
                <a:latin typeface="Aller Light"/>
                <a:ea typeface="Gulim" pitchFamily="34" charset="-127"/>
                <a:cs typeface="Calibri" panose="020F0502020204030204" pitchFamily="34" charset="0"/>
              </a:rPr>
              <a:t>low-energy uniform </a:t>
            </a:r>
            <a:r>
              <a:rPr lang="en-US" altLang="ko-KR" sz="1600" dirty="0">
                <a:solidFill>
                  <a:srgbClr val="FF0000"/>
                </a:solidFill>
                <a:latin typeface="Aller Light"/>
                <a:ea typeface="Gulim" pitchFamily="34" charset="-127"/>
                <a:cs typeface="Calibri" panose="020F0502020204030204" pitchFamily="34" charset="0"/>
              </a:rPr>
              <a:t>mixing energy, which is critical to prevent damaging polymer chains</a:t>
            </a:r>
            <a:endParaRPr lang="en-US" sz="1600" dirty="0">
              <a:solidFill>
                <a:srgbClr val="FF0000"/>
              </a:solidFill>
              <a:latin typeface="Aller Light"/>
              <a:cs typeface="Calibri" panose="020F0502020204030204" pitchFamily="34" charset="0"/>
            </a:endParaRPr>
          </a:p>
        </p:txBody>
      </p:sp>
      <p:sp>
        <p:nvSpPr>
          <p:cNvPr id="30755" name="Text Box 37"/>
          <p:cNvSpPr txBox="1">
            <a:spLocks noChangeArrowheads="1"/>
          </p:cNvSpPr>
          <p:nvPr/>
        </p:nvSpPr>
        <p:spPr bwMode="auto">
          <a:xfrm>
            <a:off x="1469654" y="4163218"/>
            <a:ext cx="1296866" cy="30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400" i="1" dirty="0">
                <a:latin typeface="Aller Light"/>
                <a:cs typeface="Calibri" panose="020F0502020204030204" pitchFamily="34" charset="0"/>
              </a:rPr>
              <a:t>Cutter (1966)*</a:t>
            </a:r>
          </a:p>
        </p:txBody>
      </p:sp>
      <p:sp>
        <p:nvSpPr>
          <p:cNvPr id="30756" name="Text Box 38"/>
          <p:cNvSpPr txBox="1">
            <a:spLocks noChangeArrowheads="1"/>
          </p:cNvSpPr>
          <p:nvPr/>
        </p:nvSpPr>
        <p:spPr bwMode="auto">
          <a:xfrm>
            <a:off x="1055008" y="5718879"/>
            <a:ext cx="1562099" cy="425136"/>
          </a:xfrm>
          <a:prstGeom prst="rect">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100" b="1" dirty="0">
                <a:solidFill>
                  <a:srgbClr val="1A1EC0"/>
                </a:solidFill>
                <a:latin typeface="Aller Light"/>
                <a:cs typeface="Calibri" panose="020F0502020204030204" pitchFamily="34" charset="0"/>
              </a:rPr>
              <a:t>d: impeller diameter</a:t>
            </a:r>
          </a:p>
          <a:p>
            <a:pPr algn="ctr"/>
            <a:r>
              <a:rPr lang="en-US" sz="1100" b="1" dirty="0">
                <a:solidFill>
                  <a:srgbClr val="1A1EC0"/>
                </a:solidFill>
                <a:latin typeface="Aller Light"/>
                <a:cs typeface="Calibri" panose="020F0502020204030204" pitchFamily="34" charset="0"/>
              </a:rPr>
              <a:t>D: tank diameter</a:t>
            </a:r>
          </a:p>
        </p:txBody>
      </p:sp>
      <p:sp>
        <p:nvSpPr>
          <p:cNvPr id="36" name="Line 10"/>
          <p:cNvSpPr>
            <a:spLocks noChangeShapeType="1"/>
          </p:cNvSpPr>
          <p:nvPr/>
        </p:nvSpPr>
        <p:spPr bwMode="auto">
          <a:xfrm>
            <a:off x="4608512" y="1252841"/>
            <a:ext cx="0" cy="2800351"/>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7" name="Line 14"/>
          <p:cNvSpPr>
            <a:spLocks noChangeShapeType="1"/>
          </p:cNvSpPr>
          <p:nvPr/>
        </p:nvSpPr>
        <p:spPr bwMode="auto">
          <a:xfrm>
            <a:off x="4608512" y="4053192"/>
            <a:ext cx="2859088" cy="0"/>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8" name="Line 13"/>
          <p:cNvSpPr>
            <a:spLocks noChangeShapeType="1"/>
          </p:cNvSpPr>
          <p:nvPr/>
        </p:nvSpPr>
        <p:spPr bwMode="auto">
          <a:xfrm flipH="1">
            <a:off x="7500242" y="1229823"/>
            <a:ext cx="0" cy="2846387"/>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39" name="Line 3"/>
          <p:cNvSpPr>
            <a:spLocks noChangeShapeType="1"/>
          </p:cNvSpPr>
          <p:nvPr/>
        </p:nvSpPr>
        <p:spPr bwMode="auto">
          <a:xfrm>
            <a:off x="6047651" y="1614090"/>
            <a:ext cx="0" cy="155336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0" name="Line 6"/>
          <p:cNvSpPr>
            <a:spLocks noChangeShapeType="1"/>
          </p:cNvSpPr>
          <p:nvPr/>
        </p:nvSpPr>
        <p:spPr bwMode="auto">
          <a:xfrm>
            <a:off x="5628084" y="3165776"/>
            <a:ext cx="81994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2" name="Rectangle 5"/>
          <p:cNvSpPr>
            <a:spLocks noChangeArrowheads="1"/>
          </p:cNvSpPr>
          <p:nvPr/>
        </p:nvSpPr>
        <p:spPr bwMode="auto">
          <a:xfrm>
            <a:off x="6477103" y="2964303"/>
            <a:ext cx="458788" cy="3810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3" name="Rectangle 5"/>
          <p:cNvSpPr>
            <a:spLocks noChangeArrowheads="1"/>
          </p:cNvSpPr>
          <p:nvPr/>
        </p:nvSpPr>
        <p:spPr bwMode="auto">
          <a:xfrm>
            <a:off x="5179851" y="2954857"/>
            <a:ext cx="458788" cy="3810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4" name="Line 14"/>
          <p:cNvSpPr>
            <a:spLocks noChangeShapeType="1"/>
          </p:cNvSpPr>
          <p:nvPr/>
        </p:nvSpPr>
        <p:spPr bwMode="auto">
          <a:xfrm>
            <a:off x="677219" y="4111487"/>
            <a:ext cx="2859088" cy="0"/>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5" name="Freeform 16"/>
          <p:cNvSpPr>
            <a:spLocks/>
          </p:cNvSpPr>
          <p:nvPr/>
        </p:nvSpPr>
        <p:spPr bwMode="auto">
          <a:xfrm>
            <a:off x="2524299" y="2653017"/>
            <a:ext cx="997407" cy="299527"/>
          </a:xfrm>
          <a:custGeom>
            <a:avLst/>
            <a:gdLst>
              <a:gd name="T0" fmla="*/ 0 w 632"/>
              <a:gd name="T1" fmla="*/ 381000 h 240"/>
              <a:gd name="T2" fmla="*/ 839526 w 632"/>
              <a:gd name="T3" fmla="*/ 152400 h 240"/>
              <a:gd name="T4" fmla="*/ 992167 w 632"/>
              <a:gd name="T5" fmla="*/ 0 h 240"/>
              <a:gd name="T6" fmla="*/ 0 60000 65536"/>
              <a:gd name="T7" fmla="*/ 0 60000 65536"/>
              <a:gd name="T8" fmla="*/ 0 60000 65536"/>
            </a:gdLst>
            <a:ahLst/>
            <a:cxnLst>
              <a:cxn ang="T6">
                <a:pos x="T0" y="T1"/>
              </a:cxn>
              <a:cxn ang="T7">
                <a:pos x="T2" y="T3"/>
              </a:cxn>
              <a:cxn ang="T8">
                <a:pos x="T4" y="T5"/>
              </a:cxn>
            </a:cxnLst>
            <a:rect l="0" t="0" r="r" b="b"/>
            <a:pathLst>
              <a:path w="632" h="240">
                <a:moveTo>
                  <a:pt x="0" y="240"/>
                </a:moveTo>
                <a:cubicBezTo>
                  <a:pt x="212" y="188"/>
                  <a:pt x="424" y="136"/>
                  <a:pt x="528" y="96"/>
                </a:cubicBezTo>
                <a:cubicBezTo>
                  <a:pt x="632" y="56"/>
                  <a:pt x="608" y="16"/>
                  <a:pt x="624" y="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6" name="Freeform 15"/>
          <p:cNvSpPr>
            <a:spLocks/>
          </p:cNvSpPr>
          <p:nvPr/>
        </p:nvSpPr>
        <p:spPr bwMode="auto">
          <a:xfrm>
            <a:off x="2469811" y="3405831"/>
            <a:ext cx="1031309" cy="260136"/>
          </a:xfrm>
          <a:custGeom>
            <a:avLst/>
            <a:gdLst>
              <a:gd name="T0" fmla="*/ 0 w 672"/>
              <a:gd name="T1" fmla="*/ 0 h 192"/>
              <a:gd name="T2" fmla="*/ 836952 w 672"/>
              <a:gd name="T3" fmla="*/ 152400 h 192"/>
              <a:gd name="T4" fmla="*/ 1065212 w 672"/>
              <a:gd name="T5" fmla="*/ 304800 h 192"/>
              <a:gd name="T6" fmla="*/ 0 60000 65536"/>
              <a:gd name="T7" fmla="*/ 0 60000 65536"/>
              <a:gd name="T8" fmla="*/ 0 60000 65536"/>
            </a:gdLst>
            <a:ahLst/>
            <a:cxnLst>
              <a:cxn ang="T6">
                <a:pos x="T0" y="T1"/>
              </a:cxn>
              <a:cxn ang="T7">
                <a:pos x="T2" y="T3"/>
              </a:cxn>
              <a:cxn ang="T8">
                <a:pos x="T4" y="T5"/>
              </a:cxn>
            </a:cxnLst>
            <a:rect l="0" t="0" r="r" b="b"/>
            <a:pathLst>
              <a:path w="672" h="192">
                <a:moveTo>
                  <a:pt x="0" y="0"/>
                </a:moveTo>
                <a:cubicBezTo>
                  <a:pt x="208" y="32"/>
                  <a:pt x="416" y="64"/>
                  <a:pt x="528" y="96"/>
                </a:cubicBezTo>
                <a:cubicBezTo>
                  <a:pt x="640" y="128"/>
                  <a:pt x="648" y="176"/>
                  <a:pt x="672" y="192"/>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7" name="Freeform 11"/>
          <p:cNvSpPr>
            <a:spLocks/>
          </p:cNvSpPr>
          <p:nvPr/>
        </p:nvSpPr>
        <p:spPr bwMode="auto">
          <a:xfrm>
            <a:off x="4592117" y="2453373"/>
            <a:ext cx="798115" cy="420470"/>
          </a:xfrm>
          <a:custGeom>
            <a:avLst/>
            <a:gdLst>
              <a:gd name="T0" fmla="*/ 914400 w 576"/>
              <a:gd name="T1" fmla="*/ 381000 h 240"/>
              <a:gd name="T2" fmla="*/ 152400 w 576"/>
              <a:gd name="T3" fmla="*/ 152400 h 240"/>
              <a:gd name="T4" fmla="*/ 0 w 576"/>
              <a:gd name="T5" fmla="*/ 0 h 240"/>
              <a:gd name="T6" fmla="*/ 0 60000 65536"/>
              <a:gd name="T7" fmla="*/ 0 60000 65536"/>
              <a:gd name="T8" fmla="*/ 0 60000 65536"/>
            </a:gdLst>
            <a:ahLst/>
            <a:cxnLst>
              <a:cxn ang="T6">
                <a:pos x="T0" y="T1"/>
              </a:cxn>
              <a:cxn ang="T7">
                <a:pos x="T2" y="T3"/>
              </a:cxn>
              <a:cxn ang="T8">
                <a:pos x="T4" y="T5"/>
              </a:cxn>
            </a:cxnLst>
            <a:rect l="0" t="0" r="r" b="b"/>
            <a:pathLst>
              <a:path w="576" h="240">
                <a:moveTo>
                  <a:pt x="576" y="240"/>
                </a:moveTo>
                <a:cubicBezTo>
                  <a:pt x="384" y="188"/>
                  <a:pt x="192" y="136"/>
                  <a:pt x="96" y="96"/>
                </a:cubicBezTo>
                <a:cubicBezTo>
                  <a:pt x="0" y="56"/>
                  <a:pt x="16" y="16"/>
                  <a:pt x="0" y="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8" name="Freeform 12"/>
          <p:cNvSpPr>
            <a:spLocks/>
          </p:cNvSpPr>
          <p:nvPr/>
        </p:nvSpPr>
        <p:spPr bwMode="auto">
          <a:xfrm>
            <a:off x="587775" y="3455883"/>
            <a:ext cx="968955" cy="295778"/>
          </a:xfrm>
          <a:custGeom>
            <a:avLst/>
            <a:gdLst>
              <a:gd name="T0" fmla="*/ 1068387 w 672"/>
              <a:gd name="T1" fmla="*/ 0 h 240"/>
              <a:gd name="T2" fmla="*/ 152627 w 672"/>
              <a:gd name="T3" fmla="*/ 227647 h 240"/>
              <a:gd name="T4" fmla="*/ 152627 w 672"/>
              <a:gd name="T5" fmla="*/ 379412 h 240"/>
              <a:gd name="T6" fmla="*/ 0 60000 65536"/>
              <a:gd name="T7" fmla="*/ 0 60000 65536"/>
              <a:gd name="T8" fmla="*/ 0 60000 65536"/>
            </a:gdLst>
            <a:ahLst/>
            <a:cxnLst>
              <a:cxn ang="T6">
                <a:pos x="T0" y="T1"/>
              </a:cxn>
              <a:cxn ang="T7">
                <a:pos x="T2" y="T3"/>
              </a:cxn>
              <a:cxn ang="T8">
                <a:pos x="T4" y="T5"/>
              </a:cxn>
            </a:cxnLst>
            <a:rect l="0" t="0" r="r" b="b"/>
            <a:pathLst>
              <a:path w="672" h="240">
                <a:moveTo>
                  <a:pt x="672" y="0"/>
                </a:moveTo>
                <a:cubicBezTo>
                  <a:pt x="432" y="52"/>
                  <a:pt x="192" y="104"/>
                  <a:pt x="96" y="144"/>
                </a:cubicBezTo>
                <a:cubicBezTo>
                  <a:pt x="0" y="184"/>
                  <a:pt x="104" y="232"/>
                  <a:pt x="96" y="240"/>
                </a:cubicBezTo>
              </a:path>
            </a:pathLst>
          </a:custGeom>
          <a:noFill/>
          <a:ln w="12700" cap="flat" cmpd="sng">
            <a:solidFill>
              <a:srgbClr val="DB471F"/>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49" name="Line 8"/>
          <p:cNvSpPr>
            <a:spLocks noChangeShapeType="1"/>
          </p:cNvSpPr>
          <p:nvPr/>
        </p:nvSpPr>
        <p:spPr bwMode="auto">
          <a:xfrm flipV="1">
            <a:off x="4608512" y="1917700"/>
            <a:ext cx="1175811" cy="635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50" name="Line 9"/>
          <p:cNvSpPr>
            <a:spLocks noChangeShapeType="1"/>
          </p:cNvSpPr>
          <p:nvPr/>
        </p:nvSpPr>
        <p:spPr bwMode="auto">
          <a:xfrm>
            <a:off x="6396221" y="1917700"/>
            <a:ext cx="1126196" cy="9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latin typeface="Aller Light"/>
            </a:endParaRPr>
          </a:p>
        </p:txBody>
      </p:sp>
      <p:sp>
        <p:nvSpPr>
          <p:cNvPr id="51" name="Text Box 20"/>
          <p:cNvSpPr txBox="1">
            <a:spLocks noChangeArrowheads="1"/>
          </p:cNvSpPr>
          <p:nvPr/>
        </p:nvSpPr>
        <p:spPr bwMode="auto">
          <a:xfrm>
            <a:off x="5867503" y="1742571"/>
            <a:ext cx="609600"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1</a:t>
            </a:r>
          </a:p>
        </p:txBody>
      </p:sp>
      <p:sp>
        <p:nvSpPr>
          <p:cNvPr id="52" name="Text Box 22"/>
          <p:cNvSpPr txBox="1">
            <a:spLocks noChangeArrowheads="1"/>
          </p:cNvSpPr>
          <p:nvPr/>
        </p:nvSpPr>
        <p:spPr bwMode="auto">
          <a:xfrm>
            <a:off x="6833114" y="2347142"/>
            <a:ext cx="538818"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14</a:t>
            </a:r>
          </a:p>
        </p:txBody>
      </p:sp>
      <p:sp>
        <p:nvSpPr>
          <p:cNvPr id="53" name="Text Box 23"/>
          <p:cNvSpPr txBox="1">
            <a:spLocks noChangeArrowheads="1"/>
          </p:cNvSpPr>
          <p:nvPr/>
        </p:nvSpPr>
        <p:spPr bwMode="auto">
          <a:xfrm>
            <a:off x="6682630" y="1944232"/>
            <a:ext cx="839787" cy="338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dirty="0">
                <a:solidFill>
                  <a:srgbClr val="FF0000"/>
                </a:solidFill>
                <a:latin typeface="Aller Light"/>
              </a:rPr>
              <a:t>4</a:t>
            </a:r>
          </a:p>
        </p:txBody>
      </p:sp>
      <p:sp>
        <p:nvSpPr>
          <p:cNvPr id="54" name="Text Box 24"/>
          <p:cNvSpPr txBox="1">
            <a:spLocks noChangeArrowheads="1"/>
          </p:cNvSpPr>
          <p:nvPr/>
        </p:nvSpPr>
        <p:spPr bwMode="auto">
          <a:xfrm>
            <a:off x="5331927" y="3626689"/>
            <a:ext cx="1444172" cy="307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ko-KR" sz="1400" b="1" dirty="0">
                <a:solidFill>
                  <a:srgbClr val="1A1EC0"/>
                </a:solidFill>
                <a:latin typeface="Aller Light"/>
                <a:ea typeface="Gulim" pitchFamily="34" charset="-127"/>
              </a:rPr>
              <a:t>d</a:t>
            </a:r>
            <a:r>
              <a:rPr lang="en-US" sz="1400" b="1" dirty="0">
                <a:solidFill>
                  <a:srgbClr val="1A1EC0"/>
                </a:solidFill>
                <a:latin typeface="Aller Light"/>
              </a:rPr>
              <a:t>/D = 0.5</a:t>
            </a:r>
          </a:p>
        </p:txBody>
      </p:sp>
      <p:sp>
        <p:nvSpPr>
          <p:cNvPr id="55" name="Text Box 36"/>
          <p:cNvSpPr txBox="1">
            <a:spLocks noChangeArrowheads="1"/>
          </p:cNvSpPr>
          <p:nvPr/>
        </p:nvSpPr>
        <p:spPr bwMode="auto">
          <a:xfrm>
            <a:off x="2932470" y="5718879"/>
            <a:ext cx="5960211"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0066"/>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ts val="200"/>
              </a:spcBef>
              <a:spcAft>
                <a:spcPts val="200"/>
              </a:spcAft>
            </a:pPr>
            <a:r>
              <a:rPr lang="en-US" sz="1200" dirty="0">
                <a:latin typeface="Aller Light"/>
                <a:cs typeface="Calibri" panose="020F0502020204030204" pitchFamily="34" charset="0"/>
              </a:rPr>
              <a:t> * </a:t>
            </a:r>
            <a:r>
              <a:rPr lang="en-US" sz="1200" u="sng" dirty="0">
                <a:latin typeface="Aller Light"/>
                <a:cs typeface="Calibri" panose="020F0502020204030204" pitchFamily="34" charset="0"/>
              </a:rPr>
              <a:t>Cutter, L.A., </a:t>
            </a:r>
            <a:r>
              <a:rPr lang="en-US" sz="1200" i="1" u="sng" dirty="0">
                <a:latin typeface="Aller Light"/>
                <a:cs typeface="Calibri" panose="020F0502020204030204" pitchFamily="34" charset="0"/>
              </a:rPr>
              <a:t>AIChE J</a:t>
            </a:r>
            <a:r>
              <a:rPr lang="en-US" sz="1200" u="sng" dirty="0">
                <a:latin typeface="Aller Light"/>
                <a:cs typeface="Calibri" panose="020F0502020204030204" pitchFamily="34" charset="0"/>
              </a:rPr>
              <a:t>., 12 (1), 35 (1966)</a:t>
            </a:r>
          </a:p>
          <a:p>
            <a:pPr>
              <a:spcBef>
                <a:spcPts val="200"/>
              </a:spcBef>
              <a:spcAft>
                <a:spcPts val="200"/>
              </a:spcAft>
            </a:pPr>
            <a:r>
              <a:rPr lang="en-US" sz="1200" dirty="0">
                <a:latin typeface="Aller Light"/>
                <a:cs typeface="Calibri" panose="020F0502020204030204" pitchFamily="34" charset="0"/>
              </a:rPr>
              <a:t>** </a:t>
            </a:r>
            <a:r>
              <a:rPr lang="en-US" sz="1200" u="sng" dirty="0">
                <a:latin typeface="Aller Light"/>
                <a:cs typeface="Calibri" panose="020F0502020204030204" pitchFamily="34" charset="0"/>
              </a:rPr>
              <a:t>Okamoto, Y., Nishikawa, M., Hashimoto, K., </a:t>
            </a:r>
            <a:r>
              <a:rPr lang="en-US" sz="1200" i="1" u="sng" dirty="0">
                <a:latin typeface="Aller Light"/>
                <a:cs typeface="Calibri" panose="020F0502020204030204" pitchFamily="34" charset="0"/>
              </a:rPr>
              <a:t>Int. Chem. Eng</a:t>
            </a:r>
            <a:r>
              <a:rPr lang="en-US" sz="1200" u="sng" dirty="0">
                <a:latin typeface="Aller Light"/>
                <a:cs typeface="Calibri" panose="020F0502020204030204" pitchFamily="34" charset="0"/>
              </a:rPr>
              <a:t>, 21, 88 (1981)</a:t>
            </a:r>
          </a:p>
        </p:txBody>
      </p:sp>
      <p:sp>
        <p:nvSpPr>
          <p:cNvPr id="56" name="Text Box 37"/>
          <p:cNvSpPr txBox="1">
            <a:spLocks noChangeArrowheads="1"/>
          </p:cNvSpPr>
          <p:nvPr/>
        </p:nvSpPr>
        <p:spPr bwMode="auto">
          <a:xfrm>
            <a:off x="5559121" y="4104399"/>
            <a:ext cx="1705631" cy="30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400" i="1" dirty="0">
                <a:latin typeface="Aller Light"/>
                <a:cs typeface="Calibri" panose="020F0502020204030204" pitchFamily="34" charset="0"/>
              </a:rPr>
              <a:t> Okamoto (1981)** </a:t>
            </a:r>
          </a:p>
        </p:txBody>
      </p:sp>
      <p:sp>
        <p:nvSpPr>
          <p:cNvPr id="5" name="Right Brace 4"/>
          <p:cNvSpPr/>
          <p:nvPr/>
        </p:nvSpPr>
        <p:spPr>
          <a:xfrm>
            <a:off x="3536307" y="1742571"/>
            <a:ext cx="445143" cy="18478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dirty="0">
              <a:latin typeface="Aller Light"/>
            </a:endParaRPr>
          </a:p>
        </p:txBody>
      </p:sp>
      <p:cxnSp>
        <p:nvCxnSpPr>
          <p:cNvPr id="7" name="Straight Arrow Connector 6"/>
          <p:cNvCxnSpPr>
            <a:stCxn id="5" idx="1"/>
          </p:cNvCxnSpPr>
          <p:nvPr/>
        </p:nvCxnSpPr>
        <p:spPr>
          <a:xfrm>
            <a:off x="3981450" y="2666487"/>
            <a:ext cx="0" cy="166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94408" y="4503027"/>
            <a:ext cx="2506712" cy="338554"/>
          </a:xfrm>
          <a:prstGeom prst="rect">
            <a:avLst/>
          </a:prstGeom>
          <a:noFill/>
        </p:spPr>
        <p:txBody>
          <a:bodyPr wrap="none" rtlCol="0">
            <a:spAutoFit/>
          </a:bodyPr>
          <a:lstStyle/>
          <a:p>
            <a:r>
              <a:rPr lang="en-US" sz="1600" dirty="0">
                <a:latin typeface="Aller Light"/>
              </a:rPr>
              <a:t>Non-Uniform Mixing Energy</a:t>
            </a:r>
          </a:p>
        </p:txBody>
      </p:sp>
      <p:sp>
        <p:nvSpPr>
          <p:cNvPr id="9" name="Right Brace 8"/>
          <p:cNvSpPr/>
          <p:nvPr/>
        </p:nvSpPr>
        <p:spPr>
          <a:xfrm>
            <a:off x="7620000" y="1720346"/>
            <a:ext cx="332762" cy="19261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dirty="0">
              <a:latin typeface="Aller Light"/>
            </a:endParaRPr>
          </a:p>
        </p:txBody>
      </p:sp>
      <p:cxnSp>
        <p:nvCxnSpPr>
          <p:cNvPr id="11" name="Straight Arrow Connector 10"/>
          <p:cNvCxnSpPr>
            <a:stCxn id="9" idx="1"/>
          </p:cNvCxnSpPr>
          <p:nvPr/>
        </p:nvCxnSpPr>
        <p:spPr>
          <a:xfrm>
            <a:off x="7952762" y="2683420"/>
            <a:ext cx="0" cy="17537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991174" y="4520597"/>
            <a:ext cx="2596993" cy="338554"/>
          </a:xfrm>
          <a:prstGeom prst="rect">
            <a:avLst/>
          </a:prstGeom>
          <a:noFill/>
        </p:spPr>
        <p:txBody>
          <a:bodyPr wrap="none" rtlCol="0">
            <a:spAutoFit/>
          </a:bodyPr>
          <a:lstStyle/>
          <a:p>
            <a:r>
              <a:rPr lang="en-US" sz="1600" dirty="0">
                <a:latin typeface="Aller Light"/>
              </a:rPr>
              <a:t>More Uniform Mixing Energy</a:t>
            </a:r>
          </a:p>
        </p:txBody>
      </p:sp>
      <p:sp>
        <p:nvSpPr>
          <p:cNvPr id="58" name="Rectangle 2"/>
          <p:cNvSpPr txBox="1">
            <a:spLocks noChangeArrowheads="1"/>
          </p:cNvSpPr>
          <p:nvPr/>
        </p:nvSpPr>
        <p:spPr>
          <a:xfrm>
            <a:off x="122918" y="75881"/>
            <a:ext cx="8915400" cy="685800"/>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spcBef>
                <a:spcPct val="50000"/>
              </a:spcBef>
            </a:pPr>
            <a:r>
              <a:rPr lang="en-US" sz="2600" dirty="0">
                <a:latin typeface="Calibri" panose="020F0502020204030204" pitchFamily="34" charset="0"/>
                <a:cs typeface="Calibri" panose="020F0502020204030204" pitchFamily="34" charset="0"/>
              </a:rPr>
              <a:t>Second stage dry polymer mixing tank should not damage activated polymers: Impeller diameter in relation to tank diameter</a:t>
            </a:r>
          </a:p>
        </p:txBody>
      </p:sp>
    </p:spTree>
    <p:extLst>
      <p:ext uri="{BB962C8B-B14F-4D97-AF65-F5344CB8AC3E}">
        <p14:creationId xmlns:p14="http://schemas.microsoft.com/office/powerpoint/2010/main" val="67786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074" y="2118142"/>
            <a:ext cx="511993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1194874" y="5678230"/>
            <a:ext cx="1581150" cy="609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dirty="0">
                <a:latin typeface="Aller Light"/>
                <a:cs typeface="Calibri" panose="020F0502020204030204" pitchFamily="34" charset="0"/>
              </a:rPr>
              <a:t>Water </a:t>
            </a:r>
            <a:r>
              <a:rPr lang="en-US" sz="1600" dirty="0">
                <a:latin typeface="Aller Light"/>
                <a:cs typeface="Calibri" panose="020F0502020204030204" pitchFamily="34" charset="0"/>
              </a:rPr>
              <a:t>(Newtonian)</a:t>
            </a:r>
          </a:p>
        </p:txBody>
      </p:sp>
      <p:sp>
        <p:nvSpPr>
          <p:cNvPr id="28677" name="Text Box 5"/>
          <p:cNvSpPr txBox="1">
            <a:spLocks noChangeArrowheads="1"/>
          </p:cNvSpPr>
          <p:nvPr/>
        </p:nvSpPr>
        <p:spPr bwMode="auto">
          <a:xfrm>
            <a:off x="2585535" y="5678230"/>
            <a:ext cx="3522662" cy="609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spcBef>
                <a:spcPts val="0"/>
              </a:spcBef>
            </a:pPr>
            <a:r>
              <a:rPr lang="en-US" dirty="0">
                <a:latin typeface="Aller Light"/>
                <a:cs typeface="Calibri" panose="020F0502020204030204" pitchFamily="34" charset="0"/>
              </a:rPr>
              <a:t>Polymer Solution </a:t>
            </a:r>
          </a:p>
          <a:p>
            <a:pPr algn="ctr">
              <a:spcBef>
                <a:spcPts val="0"/>
              </a:spcBef>
            </a:pPr>
            <a:r>
              <a:rPr lang="en-US" sz="1600" dirty="0">
                <a:latin typeface="Aller Light"/>
                <a:cs typeface="Calibri" panose="020F0502020204030204" pitchFamily="34" charset="0"/>
              </a:rPr>
              <a:t>(Non-Newtonian, pseudoplastic)</a:t>
            </a:r>
          </a:p>
        </p:txBody>
      </p:sp>
      <p:sp>
        <p:nvSpPr>
          <p:cNvPr id="28678" name="Text Box 6"/>
          <p:cNvSpPr txBox="1">
            <a:spLocks noChangeArrowheads="1"/>
          </p:cNvSpPr>
          <p:nvPr/>
        </p:nvSpPr>
        <p:spPr bwMode="auto">
          <a:xfrm>
            <a:off x="6185864" y="3659504"/>
            <a:ext cx="2848408" cy="363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ko-KR" dirty="0">
                <a:solidFill>
                  <a:srgbClr val="0000CC"/>
                </a:solidFill>
                <a:latin typeface="Aller Light"/>
                <a:ea typeface="Gulim" pitchFamily="34" charset="-127"/>
                <a:cs typeface="Calibri" panose="020F0502020204030204" pitchFamily="34" charset="0"/>
              </a:rPr>
              <a:t>extremely low m</a:t>
            </a:r>
            <a:r>
              <a:rPr lang="en-US" dirty="0">
                <a:solidFill>
                  <a:srgbClr val="0000CC"/>
                </a:solidFill>
                <a:latin typeface="Aller Light"/>
                <a:cs typeface="Calibri" panose="020F0502020204030204" pitchFamily="34" charset="0"/>
              </a:rPr>
              <a:t>ixing energy</a:t>
            </a:r>
          </a:p>
        </p:txBody>
      </p:sp>
      <p:sp>
        <p:nvSpPr>
          <p:cNvPr id="28679" name="Rectangle 8"/>
          <p:cNvSpPr>
            <a:spLocks noChangeArrowheads="1"/>
          </p:cNvSpPr>
          <p:nvPr/>
        </p:nvSpPr>
        <p:spPr bwMode="auto">
          <a:xfrm>
            <a:off x="6072073" y="4230213"/>
            <a:ext cx="2456414" cy="363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p>
            <a:pPr algn="ctr" defTabSz="857250"/>
            <a:r>
              <a:rPr lang="en-US" altLang="ko-KR" dirty="0">
                <a:solidFill>
                  <a:srgbClr val="0000CC"/>
                </a:solidFill>
                <a:latin typeface="Aller Light"/>
                <a:ea typeface="Gulim" pitchFamily="34" charset="-127"/>
                <a:cs typeface="Calibri" panose="020F0502020204030204" pitchFamily="34" charset="0"/>
              </a:rPr>
              <a:t> very high mixing energy</a:t>
            </a:r>
            <a:endParaRPr lang="en-US" dirty="0">
              <a:solidFill>
                <a:srgbClr val="0000CC"/>
              </a:solidFill>
              <a:latin typeface="Aller Light"/>
              <a:cs typeface="Calibri" panose="020F0502020204030204" pitchFamily="34" charset="0"/>
            </a:endParaRPr>
          </a:p>
        </p:txBody>
      </p:sp>
      <p:sp>
        <p:nvSpPr>
          <p:cNvPr id="28680" name="Line 9"/>
          <p:cNvSpPr>
            <a:spLocks noChangeShapeType="1"/>
          </p:cNvSpPr>
          <p:nvPr/>
        </p:nvSpPr>
        <p:spPr bwMode="auto">
          <a:xfrm flipH="1">
            <a:off x="4825885" y="4401275"/>
            <a:ext cx="1265238" cy="0"/>
          </a:xfrm>
          <a:prstGeom prst="line">
            <a:avLst/>
          </a:prstGeom>
          <a:noFill/>
          <a:ln w="25400">
            <a:solidFill>
              <a:srgbClr val="C00000"/>
            </a:solidFill>
            <a:round/>
            <a:headEnd type="none" w="sm" len="sm"/>
            <a:tailEnd type="triangl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1" name="Text Box 12"/>
          <p:cNvSpPr txBox="1">
            <a:spLocks noChangeArrowheads="1"/>
          </p:cNvSpPr>
          <p:nvPr/>
        </p:nvSpPr>
        <p:spPr bwMode="auto">
          <a:xfrm>
            <a:off x="6009260" y="4790193"/>
            <a:ext cx="3134740" cy="363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ko-KR" dirty="0">
                <a:solidFill>
                  <a:srgbClr val="0000CC"/>
                </a:solidFill>
                <a:latin typeface="Aller Light"/>
                <a:ea typeface="Gulim" pitchFamily="34" charset="-127"/>
                <a:cs typeface="Calibri" panose="020F0502020204030204" pitchFamily="34" charset="0"/>
              </a:rPr>
              <a:t>extremely low m</a:t>
            </a:r>
            <a:r>
              <a:rPr lang="en-US" dirty="0">
                <a:solidFill>
                  <a:srgbClr val="0000CC"/>
                </a:solidFill>
                <a:latin typeface="Aller Light"/>
                <a:cs typeface="Calibri" panose="020F0502020204030204" pitchFamily="34" charset="0"/>
              </a:rPr>
              <a:t>ixing energy</a:t>
            </a:r>
          </a:p>
        </p:txBody>
      </p:sp>
      <p:sp>
        <p:nvSpPr>
          <p:cNvPr id="28682" name="Line 14"/>
          <p:cNvSpPr>
            <a:spLocks noChangeShapeType="1"/>
          </p:cNvSpPr>
          <p:nvPr/>
        </p:nvSpPr>
        <p:spPr bwMode="auto">
          <a:xfrm flipH="1">
            <a:off x="4995748" y="4981848"/>
            <a:ext cx="1076325" cy="0"/>
          </a:xfrm>
          <a:prstGeom prst="line">
            <a:avLst/>
          </a:prstGeom>
          <a:ln>
            <a:solidFill>
              <a:srgbClr val="C00000"/>
            </a:solidFill>
            <a:headEnd type="none" w="sm" len="sm"/>
            <a:tailEnd type="triangle" w="lg" len="med"/>
          </a:ln>
        </p:spPr>
        <p:style>
          <a:lnRef idx="2">
            <a:schemeClr val="accent2"/>
          </a:lnRef>
          <a:fillRef idx="0">
            <a:schemeClr val="accent2"/>
          </a:fillRef>
          <a:effectRef idx="1">
            <a:schemeClr val="accent2"/>
          </a:effectRef>
          <a:fontRef idx="minor">
            <a:schemeClr val="tx1"/>
          </a:fontRef>
        </p:style>
        <p:txBody>
          <a:bodyPr/>
          <a:lstStyle/>
          <a:p>
            <a:endParaRPr lang="en-US" dirty="0"/>
          </a:p>
        </p:txBody>
      </p:sp>
      <p:sp>
        <p:nvSpPr>
          <p:cNvPr id="28683" name="Line 15"/>
          <p:cNvSpPr>
            <a:spLocks noChangeShapeType="1"/>
          </p:cNvSpPr>
          <p:nvPr/>
        </p:nvSpPr>
        <p:spPr bwMode="auto">
          <a:xfrm flipH="1">
            <a:off x="4995748" y="3841294"/>
            <a:ext cx="1095375" cy="0"/>
          </a:xfrm>
          <a:prstGeom prst="line">
            <a:avLst/>
          </a:prstGeom>
          <a:ln>
            <a:solidFill>
              <a:srgbClr val="C00000"/>
            </a:solidFill>
            <a:headEnd type="none" w="sm" len="sm"/>
            <a:tailEnd type="triangle" w="lg" len="med"/>
          </a:ln>
        </p:spPr>
        <p:style>
          <a:lnRef idx="2">
            <a:schemeClr val="accent2"/>
          </a:lnRef>
          <a:fillRef idx="0">
            <a:schemeClr val="accent2"/>
          </a:fillRef>
          <a:effectRef idx="1">
            <a:schemeClr val="accent2"/>
          </a:effectRef>
          <a:fontRef idx="minor">
            <a:schemeClr val="tx1"/>
          </a:fontRef>
        </p:style>
        <p:txBody>
          <a:bodyPr/>
          <a:lstStyle/>
          <a:p>
            <a:endParaRPr lang="en-US" dirty="0"/>
          </a:p>
        </p:txBody>
      </p:sp>
      <p:sp>
        <p:nvSpPr>
          <p:cNvPr id="28684" name="Text Box 16"/>
          <p:cNvSpPr txBox="1">
            <a:spLocks noChangeArrowheads="1"/>
          </p:cNvSpPr>
          <p:nvPr/>
        </p:nvSpPr>
        <p:spPr bwMode="auto">
          <a:xfrm>
            <a:off x="507992" y="1107884"/>
            <a:ext cx="8077200" cy="805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marL="285750" indent="-285750">
              <a:lnSpc>
                <a:spcPct val="50000"/>
              </a:lnSpc>
              <a:spcBef>
                <a:spcPct val="50000"/>
              </a:spcBef>
              <a:buFont typeface="Arial" panose="020B0604020202020204" pitchFamily="34" charset="0"/>
              <a:buChar char="•"/>
            </a:pPr>
            <a:r>
              <a:rPr lang="en-US" dirty="0">
                <a:latin typeface="+mn-lt"/>
                <a:cs typeface="Calibri" panose="020F0502020204030204" pitchFamily="34" charset="0"/>
              </a:rPr>
              <a:t>Polymer solution exceeding “critical concentration” climbs up mixing shaft</a:t>
            </a:r>
          </a:p>
          <a:p>
            <a:pPr marL="285750" indent="-285750">
              <a:lnSpc>
                <a:spcPct val="50000"/>
              </a:lnSpc>
              <a:spcBef>
                <a:spcPct val="50000"/>
              </a:spcBef>
              <a:buFont typeface="Arial" panose="020B0604020202020204" pitchFamily="34" charset="0"/>
              <a:buChar char="•"/>
            </a:pPr>
            <a:r>
              <a:rPr lang="en-US" dirty="0">
                <a:latin typeface="+mn-lt"/>
                <a:cs typeface="Calibri" panose="020F0502020204030204" pitchFamily="34" charset="0"/>
              </a:rPr>
              <a:t>Extremely non-uniform mixing</a:t>
            </a:r>
          </a:p>
          <a:p>
            <a:pPr marL="285750" indent="-285750">
              <a:lnSpc>
                <a:spcPct val="50000"/>
              </a:lnSpc>
              <a:spcBef>
                <a:spcPct val="50000"/>
              </a:spcBef>
              <a:buFont typeface="Arial" panose="020B0604020202020204" pitchFamily="34" charset="0"/>
              <a:buChar char="•"/>
            </a:pPr>
            <a:r>
              <a:rPr lang="en-US" dirty="0">
                <a:latin typeface="+mn-lt"/>
                <a:cs typeface="Calibri" panose="020F0502020204030204" pitchFamily="34" charset="0"/>
              </a:rPr>
              <a:t>Critical factor in designing polymer mix tank - 0.5% limit for HMW polymer</a:t>
            </a:r>
          </a:p>
        </p:txBody>
      </p:sp>
      <p:sp>
        <p:nvSpPr>
          <p:cNvPr id="14" name="Rectangle 2"/>
          <p:cNvSpPr txBox="1">
            <a:spLocks noChangeArrowheads="1"/>
          </p:cNvSpPr>
          <p:nvPr/>
        </p:nvSpPr>
        <p:spPr>
          <a:xfrm>
            <a:off x="118872" y="184699"/>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During the polymer second-stage mixing, Weissenberg effect should be avoided</a:t>
            </a:r>
          </a:p>
        </p:txBody>
      </p:sp>
    </p:spTree>
    <p:extLst>
      <p:ext uri="{BB962C8B-B14F-4D97-AF65-F5344CB8AC3E}">
        <p14:creationId xmlns:p14="http://schemas.microsoft.com/office/powerpoint/2010/main" val="683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62" y="496536"/>
            <a:ext cx="8816009" cy="762950"/>
          </a:xfrm>
        </p:spPr>
        <p:txBody>
          <a:bodyPr>
            <a:noAutofit/>
          </a:bodyPr>
          <a:lstStyle/>
          <a:p>
            <a:r>
              <a:rPr lang="en-US" sz="2800" dirty="0">
                <a:solidFill>
                  <a:schemeClr val="tx1"/>
                </a:solidFill>
              </a:rPr>
              <a:t>Notice polymer solution is “climbing” up the mixer shaft </a:t>
            </a:r>
            <a:br>
              <a:rPr lang="en-US" sz="2800" dirty="0">
                <a:solidFill>
                  <a:schemeClr val="tx1"/>
                </a:solidFill>
              </a:rPr>
            </a:br>
            <a:r>
              <a:rPr lang="en-US" sz="400" dirty="0">
                <a:solidFill>
                  <a:schemeClr val="tx1"/>
                </a:solidFill>
              </a:rPr>
              <a:t/>
            </a:r>
            <a:br>
              <a:rPr lang="en-US" sz="400" dirty="0">
                <a:solidFill>
                  <a:schemeClr val="tx1"/>
                </a:solidFill>
              </a:rPr>
            </a:br>
            <a:r>
              <a:rPr lang="en-US" sz="400" dirty="0">
                <a:solidFill>
                  <a:schemeClr val="tx1"/>
                </a:solidFill>
              </a:rPr>
              <a:t>                                                         </a:t>
            </a:r>
            <a:r>
              <a:rPr lang="en-US" sz="2500" dirty="0">
                <a:solidFill>
                  <a:schemeClr val="tx1"/>
                </a:solidFill>
              </a:rPr>
              <a:t>(30 min after mixing (Nalco TX13182):  0.25%, 0.50%)</a:t>
            </a:r>
          </a:p>
        </p:txBody>
      </p:sp>
      <p:pic>
        <p:nvPicPr>
          <p:cNvPr id="3" name="30 min (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7695" y="1511300"/>
            <a:ext cx="6952367" cy="3910706"/>
          </a:xfrm>
          <a:prstGeom prst="rect">
            <a:avLst/>
          </a:prstGeom>
        </p:spPr>
      </p:pic>
    </p:spTree>
    <p:extLst>
      <p:ext uri="{BB962C8B-B14F-4D97-AF65-F5344CB8AC3E}">
        <p14:creationId xmlns:p14="http://schemas.microsoft.com/office/powerpoint/2010/main" val="276513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673827"/>
            <a:ext cx="4191000" cy="4953000"/>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chemeClr val="tx1"/>
                </a:solidFill>
                <a:latin typeface="Aller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ller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tabLst>
                <a:tab pos="457200" algn="l"/>
              </a:tabLst>
            </a:pPr>
            <a:r>
              <a:rPr lang="en-US" sz="2400" dirty="0">
                <a:latin typeface="+mn-lt"/>
              </a:rPr>
              <a:t>Hollow-wing impeller </a:t>
            </a:r>
          </a:p>
          <a:p>
            <a:pPr lvl="1"/>
            <a:r>
              <a:rPr lang="en-US" sz="1800" dirty="0">
                <a:latin typeface="+mn-lt"/>
              </a:rPr>
              <a:t>No Weissenberg Effect </a:t>
            </a:r>
          </a:p>
          <a:p>
            <a:pPr>
              <a:buFont typeface="Arial" panose="020B0604020202020204" pitchFamily="34" charset="0"/>
              <a:buChar char="•"/>
              <a:tabLst>
                <a:tab pos="457200" algn="l"/>
              </a:tabLst>
            </a:pPr>
            <a:r>
              <a:rPr lang="en-US" sz="2400" dirty="0">
                <a:latin typeface="+mn-lt"/>
              </a:rPr>
              <a:t>Large impeller, d/D &gt; 0.7</a:t>
            </a:r>
          </a:p>
          <a:p>
            <a:pPr lvl="1"/>
            <a:r>
              <a:rPr lang="en-US" sz="1800" dirty="0">
                <a:latin typeface="+mn-lt"/>
              </a:rPr>
              <a:t>Uniform mixing energy</a:t>
            </a:r>
          </a:p>
          <a:p>
            <a:pPr>
              <a:buFont typeface="Arial" panose="020B0604020202020204" pitchFamily="34" charset="0"/>
              <a:buChar char="•"/>
              <a:tabLst>
                <a:tab pos="457200" algn="l"/>
              </a:tabLst>
            </a:pPr>
            <a:r>
              <a:rPr lang="en-US" sz="2400" dirty="0">
                <a:latin typeface="+mn-lt"/>
              </a:rPr>
              <a:t>Low RPM, 60 rpm</a:t>
            </a:r>
          </a:p>
          <a:p>
            <a:pPr lvl="1"/>
            <a:r>
              <a:rPr lang="en-US" sz="1800" dirty="0">
                <a:latin typeface="+mn-lt"/>
              </a:rPr>
              <a:t>Low-intensity mixing</a:t>
            </a:r>
          </a:p>
          <a:p>
            <a:pPr lvl="1"/>
            <a:r>
              <a:rPr lang="en-US" sz="1800" dirty="0">
                <a:latin typeface="+mn-lt"/>
              </a:rPr>
              <a:t>Minimize damage to polymer chain</a:t>
            </a:r>
          </a:p>
          <a:p>
            <a:pPr>
              <a:buFont typeface="Arial" panose="020B0604020202020204" pitchFamily="34" charset="0"/>
              <a:buChar char="•"/>
              <a:tabLst>
                <a:tab pos="457200" algn="l"/>
              </a:tabLst>
            </a:pPr>
            <a:r>
              <a:rPr lang="en-US" sz="2400" dirty="0">
                <a:latin typeface="+mn-lt"/>
              </a:rPr>
              <a:t>Square tank design</a:t>
            </a:r>
          </a:p>
          <a:p>
            <a:pPr lvl="1"/>
            <a:r>
              <a:rPr lang="en-US" sz="1800" dirty="0">
                <a:latin typeface="+mn-lt"/>
              </a:rPr>
              <a:t>No Weissenberg Effect</a:t>
            </a:r>
          </a:p>
          <a:p>
            <a:pPr lvl="1"/>
            <a:r>
              <a:rPr lang="en-US" sz="1800" dirty="0">
                <a:latin typeface="+mn-lt"/>
              </a:rPr>
              <a:t>No baffles needed, no dead zone</a:t>
            </a:r>
          </a:p>
          <a:p>
            <a:pPr>
              <a:buFont typeface="Arial" panose="020B0604020202020204" pitchFamily="34" charset="0"/>
              <a:buChar char="•"/>
              <a:tabLst>
                <a:tab pos="457200" algn="l"/>
              </a:tabLst>
            </a:pPr>
            <a:r>
              <a:rPr lang="en-US" sz="2400" dirty="0">
                <a:latin typeface="+mn-lt"/>
              </a:rPr>
              <a:t>Shorter mixing time  </a:t>
            </a:r>
          </a:p>
          <a:p>
            <a:pPr lvl="1"/>
            <a:r>
              <a:rPr lang="en-US" sz="1800" dirty="0">
                <a:latin typeface="+mn-lt"/>
              </a:rPr>
              <a:t>20 minutes for cationic polymer</a:t>
            </a:r>
          </a:p>
          <a:p>
            <a:pPr lvl="1"/>
            <a:r>
              <a:rPr lang="en-US" sz="1800" dirty="0">
                <a:latin typeface="+mn-lt"/>
              </a:rPr>
              <a:t>30 minutes for anionic polymer</a:t>
            </a:r>
          </a:p>
          <a:p>
            <a:pPr lvl="1"/>
            <a:r>
              <a:rPr lang="en-US" sz="1800" dirty="0">
                <a:latin typeface="+mn-lt"/>
              </a:rPr>
              <a:t>Minimize damage to polymer chain</a:t>
            </a:r>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b="14198"/>
          <a:stretch>
            <a:fillRect/>
          </a:stretch>
        </p:blipFill>
        <p:spPr>
          <a:xfrm>
            <a:off x="4960937" y="1196975"/>
            <a:ext cx="3489325" cy="4706938"/>
          </a:xfrm>
          <a:prstGeom prst="rect">
            <a:avLst/>
          </a:prstGeom>
          <a:noFill/>
          <a:ln>
            <a:solidFill>
              <a:schemeClr val="tx1"/>
            </a:solidFill>
          </a:ln>
        </p:spPr>
      </p:pic>
      <p:sp>
        <p:nvSpPr>
          <p:cNvPr id="5" name="Rectangle 2"/>
          <p:cNvSpPr txBox="1">
            <a:spLocks noChangeArrowheads="1"/>
          </p:cNvSpPr>
          <p:nvPr/>
        </p:nvSpPr>
        <p:spPr>
          <a:xfrm>
            <a:off x="118872" y="134910"/>
            <a:ext cx="8915400" cy="572865"/>
          </a:xfrm>
          <a:prstGeom prst="rect">
            <a:avLst/>
          </a:prstGeom>
        </p:spPr>
        <p:txBody>
          <a:bodyP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Second-stage mixing tank for dissolution of dry polymer</a:t>
            </a:r>
          </a:p>
        </p:txBody>
      </p:sp>
    </p:spTree>
    <p:extLst>
      <p:ext uri="{BB962C8B-B14F-4D97-AF65-F5344CB8AC3E}">
        <p14:creationId xmlns:p14="http://schemas.microsoft.com/office/powerpoint/2010/main" val="1931822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533400" y="56320"/>
            <a:ext cx="7772400" cy="809625"/>
          </a:xfrm>
        </p:spPr>
        <p:txBody>
          <a:bodyPr>
            <a:normAutofit/>
          </a:bodyPr>
          <a:lstStyle/>
          <a:p>
            <a:r>
              <a:rPr lang="en-US" sz="2800" dirty="0">
                <a:solidFill>
                  <a:schemeClr val="accent4">
                    <a:lumMod val="50000"/>
                  </a:schemeClr>
                </a:solidFill>
              </a:rPr>
              <a:t>Polymer Mixing Tank without Weissenberg Effect</a:t>
            </a:r>
          </a:p>
        </p:txBody>
      </p:sp>
      <p:pic>
        <p:nvPicPr>
          <p:cNvPr id="4" name="Picture 4" descr="Hollow Wing"/>
          <p:cNvPicPr>
            <a:picLocks noChangeAspect="1" noChangeArrowheads="1"/>
          </p:cNvPicPr>
          <p:nvPr/>
        </p:nvPicPr>
        <p:blipFill>
          <a:blip r:embed="rId2" cstate="print"/>
          <a:srcRect/>
          <a:stretch>
            <a:fillRect/>
          </a:stretch>
        </p:blipFill>
        <p:spPr>
          <a:xfrm>
            <a:off x="326898" y="1076996"/>
            <a:ext cx="4149634" cy="4584700"/>
          </a:xfrm>
          <a:prstGeom prst="rect">
            <a:avLst/>
          </a:prstGeom>
          <a:noFill/>
          <a:ln>
            <a:solidFill>
              <a:schemeClr val="bg2"/>
            </a:solidFill>
          </a:ln>
        </p:spPr>
      </p:pic>
      <p:pic>
        <p:nvPicPr>
          <p:cNvPr id="5" name="Picture 8" descr="DSCN20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079" y="1065864"/>
            <a:ext cx="4628668" cy="4585447"/>
          </a:xfrm>
          <a:prstGeom prst="rect">
            <a:avLst/>
          </a:prstGeom>
          <a:noFill/>
          <a:ln w="9525">
            <a:noFill/>
            <a:miter lim="800000"/>
            <a:headEnd/>
            <a:tailEnd/>
          </a:ln>
        </p:spPr>
      </p:pic>
      <p:sp>
        <p:nvSpPr>
          <p:cNvPr id="6" name="TextBox 5"/>
          <p:cNvSpPr txBox="1"/>
          <p:nvPr/>
        </p:nvSpPr>
        <p:spPr>
          <a:xfrm>
            <a:off x="888136" y="5822120"/>
            <a:ext cx="38862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Impeller / tank diameter &gt; 0.7</a:t>
            </a:r>
          </a:p>
        </p:txBody>
      </p:sp>
      <p:sp>
        <p:nvSpPr>
          <p:cNvPr id="7" name="TextBox 6"/>
          <p:cNvSpPr txBox="1"/>
          <p:nvPr/>
        </p:nvSpPr>
        <p:spPr>
          <a:xfrm>
            <a:off x="4790313" y="5833646"/>
            <a:ext cx="38862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Cationic Polymer Solution @ 0.75%</a:t>
            </a:r>
          </a:p>
        </p:txBody>
      </p:sp>
      <p:cxnSp>
        <p:nvCxnSpPr>
          <p:cNvPr id="10" name="Straight Arrow Connector 9"/>
          <p:cNvCxnSpPr/>
          <p:nvPr/>
        </p:nvCxnSpPr>
        <p:spPr>
          <a:xfrm flipH="1">
            <a:off x="2251272" y="1398621"/>
            <a:ext cx="300886" cy="193823"/>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4800" y="3837755"/>
            <a:ext cx="1426096" cy="338554"/>
          </a:xfrm>
          <a:prstGeom prst="rect">
            <a:avLst/>
          </a:prstGeom>
          <a:solidFill>
            <a:schemeClr val="bg1"/>
          </a:solidFill>
          <a:ln>
            <a:solidFill>
              <a:srgbClr val="FFFF00"/>
            </a:solidFill>
          </a:ln>
        </p:spPr>
        <p:txBody>
          <a:bodyPr wrap="none" rtlCol="0">
            <a:spAutoFit/>
          </a:bodyPr>
          <a:lstStyle/>
          <a:p>
            <a:r>
              <a:rPr lang="en-US" sz="1600" dirty="0">
                <a:solidFill>
                  <a:srgbClr val="0000FF"/>
                </a:solidFill>
                <a:latin typeface="Calibri" panose="020F0502020204030204" pitchFamily="34" charset="0"/>
                <a:cs typeface="Calibri" panose="020F0502020204030204" pitchFamily="34" charset="0"/>
              </a:rPr>
              <a:t>Eye of impeller</a:t>
            </a:r>
          </a:p>
        </p:txBody>
      </p:sp>
      <p:sp>
        <p:nvSpPr>
          <p:cNvPr id="12" name="TextBox 11"/>
          <p:cNvSpPr txBox="1"/>
          <p:nvPr/>
        </p:nvSpPr>
        <p:spPr>
          <a:xfrm>
            <a:off x="517265" y="4753766"/>
            <a:ext cx="2136290" cy="338554"/>
          </a:xfrm>
          <a:prstGeom prst="rect">
            <a:avLst/>
          </a:prstGeom>
          <a:solidFill>
            <a:schemeClr val="bg1"/>
          </a:solidFill>
          <a:ln>
            <a:solidFill>
              <a:srgbClr val="FFFF00"/>
            </a:solidFill>
          </a:ln>
        </p:spPr>
        <p:txBody>
          <a:bodyPr wrap="none" rtlCol="0">
            <a:spAutoFit/>
          </a:bodyPr>
          <a:lstStyle/>
          <a:p>
            <a:r>
              <a:rPr lang="en-US" sz="1600" dirty="0">
                <a:solidFill>
                  <a:srgbClr val="0000FF"/>
                </a:solidFill>
                <a:latin typeface="Calibri" panose="020F0502020204030204" pitchFamily="34" charset="0"/>
                <a:cs typeface="Calibri" panose="020F0502020204030204" pitchFamily="34" charset="0"/>
              </a:rPr>
              <a:t>Hollow-bladed impeller</a:t>
            </a:r>
          </a:p>
        </p:txBody>
      </p:sp>
      <p:sp>
        <p:nvSpPr>
          <p:cNvPr id="13" name="TextBox 12"/>
          <p:cNvSpPr txBox="1"/>
          <p:nvPr/>
        </p:nvSpPr>
        <p:spPr>
          <a:xfrm>
            <a:off x="2672292" y="1087314"/>
            <a:ext cx="1775472" cy="1323439"/>
          </a:xfrm>
          <a:prstGeom prst="rect">
            <a:avLst/>
          </a:prstGeom>
          <a:solidFill>
            <a:schemeClr val="bg1"/>
          </a:solidFill>
          <a:ln>
            <a:solidFill>
              <a:srgbClr val="FFFF00"/>
            </a:solidFill>
          </a:ln>
        </p:spPr>
        <p:txBody>
          <a:bodyPr wrap="square" rtlCol="0">
            <a:spAutoFit/>
          </a:bodyPr>
          <a:lstStyle/>
          <a:p>
            <a:r>
              <a:rPr lang="en-US" sz="1600" u="sng" dirty="0">
                <a:solidFill>
                  <a:srgbClr val="0000FF"/>
                </a:solidFill>
                <a:latin typeface="Calibri" panose="020F0502020204030204" pitchFamily="34" charset="0"/>
                <a:cs typeface="Calibri" panose="020F0502020204030204" pitchFamily="34" charset="0"/>
              </a:rPr>
              <a:t>PVC sleeve </a:t>
            </a:r>
            <a:r>
              <a:rPr lang="en-US" sz="1600" dirty="0">
                <a:solidFill>
                  <a:srgbClr val="0000FF"/>
                </a:solidFill>
                <a:latin typeface="Calibri" panose="020F0502020204030204" pitchFamily="34" charset="0"/>
                <a:cs typeface="Calibri" panose="020F0502020204030204" pitchFamily="34" charset="0"/>
              </a:rPr>
              <a:t>around mixer shaft</a:t>
            </a:r>
          </a:p>
          <a:p>
            <a:r>
              <a:rPr lang="en-US" sz="1600" dirty="0">
                <a:solidFill>
                  <a:srgbClr val="0000FF"/>
                </a:solidFill>
                <a:latin typeface="Calibri" panose="020F0502020204030204" pitchFamily="34" charset="0"/>
                <a:cs typeface="Calibri" panose="020F0502020204030204" pitchFamily="34" charset="0"/>
              </a:rPr>
              <a:t>separates mixer shaft from polymer solution</a:t>
            </a:r>
          </a:p>
        </p:txBody>
      </p:sp>
      <p:cxnSp>
        <p:nvCxnSpPr>
          <p:cNvPr id="14" name="Straight Arrow Connector 13"/>
          <p:cNvCxnSpPr/>
          <p:nvPr/>
        </p:nvCxnSpPr>
        <p:spPr>
          <a:xfrm flipV="1">
            <a:off x="2026396" y="4269889"/>
            <a:ext cx="688399" cy="51694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310960" y="3411773"/>
            <a:ext cx="715436" cy="499112"/>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7773" y="3048264"/>
            <a:ext cx="1344984" cy="338554"/>
          </a:xfrm>
          <a:prstGeom prst="rect">
            <a:avLst/>
          </a:prstGeom>
          <a:solidFill>
            <a:schemeClr val="bg1"/>
          </a:solidFill>
          <a:ln>
            <a:solidFill>
              <a:srgbClr val="FFFF00"/>
            </a:solidFill>
          </a:ln>
        </p:spPr>
        <p:txBody>
          <a:bodyPr wrap="none" rtlCol="0">
            <a:spAutoFit/>
          </a:bodyPr>
          <a:lstStyle/>
          <a:p>
            <a:r>
              <a:rPr lang="en-US" sz="1600" dirty="0">
                <a:solidFill>
                  <a:srgbClr val="0000FF"/>
                </a:solidFill>
                <a:latin typeface="Calibri" panose="020F0502020204030204" pitchFamily="34" charset="0"/>
                <a:cs typeface="Calibri" panose="020F0502020204030204" pitchFamily="34" charset="0"/>
              </a:rPr>
              <a:t>Rotating shaft</a:t>
            </a:r>
          </a:p>
        </p:txBody>
      </p:sp>
      <p:cxnSp>
        <p:nvCxnSpPr>
          <p:cNvPr id="17" name="Straight Arrow Connector 16"/>
          <p:cNvCxnSpPr>
            <a:stCxn id="15" idx="1"/>
          </p:cNvCxnSpPr>
          <p:nvPr/>
        </p:nvCxnSpPr>
        <p:spPr>
          <a:xfrm flipH="1" flipV="1">
            <a:off x="2163775" y="2645690"/>
            <a:ext cx="763998" cy="571851"/>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2" descr="C:\Users\aseidel\Documents\Underground Solutions\Marketing\Logos &amp; Trademarks\New Logos 2014\UGSI Chemical Feed\RGB\Chemical Feed_RGB.png"/>
          <p:cNvPicPr>
            <a:picLocks noChangeAspect="1" noChangeArrowheads="1"/>
          </p:cNvPicPr>
          <p:nvPr/>
        </p:nvPicPr>
        <p:blipFill>
          <a:blip r:embed="rId4" cstate="email"/>
          <a:srcRect/>
          <a:stretch>
            <a:fillRect/>
          </a:stretch>
        </p:blipFill>
        <p:spPr bwMode="auto">
          <a:xfrm>
            <a:off x="6903074" y="6517773"/>
            <a:ext cx="2140011" cy="340227"/>
          </a:xfrm>
          <a:prstGeom prst="rect">
            <a:avLst/>
          </a:prstGeom>
          <a:noFill/>
        </p:spPr>
      </p:pic>
      <p:sp>
        <p:nvSpPr>
          <p:cNvPr id="20" name="TextBox 19"/>
          <p:cNvSpPr txBox="1"/>
          <p:nvPr/>
        </p:nvSpPr>
        <p:spPr>
          <a:xfrm>
            <a:off x="6146801" y="1800466"/>
            <a:ext cx="2945668" cy="923330"/>
          </a:xfrm>
          <a:prstGeom prst="rect">
            <a:avLst/>
          </a:prstGeom>
          <a:solidFill>
            <a:schemeClr val="bg1"/>
          </a:solidFill>
          <a:ln>
            <a:solidFill>
              <a:srgbClr val="FFFF00"/>
            </a:solidFill>
          </a:ln>
        </p:spPr>
        <p:txBody>
          <a:bodyPr wrap="square" rtlCol="0">
            <a:spAutoFit/>
          </a:bodyPr>
          <a:lstStyle/>
          <a:p>
            <a:r>
              <a:rPr lang="en-US" dirty="0">
                <a:solidFill>
                  <a:srgbClr val="000099"/>
                </a:solidFill>
                <a:latin typeface="Calibri" panose="020F0502020204030204" pitchFamily="34" charset="0"/>
                <a:cs typeface="Calibri" panose="020F0502020204030204" pitchFamily="34" charset="0"/>
              </a:rPr>
              <a:t>Why high % polymer solution</a:t>
            </a:r>
          </a:p>
          <a:p>
            <a:r>
              <a:rPr lang="en-US" dirty="0">
                <a:solidFill>
                  <a:srgbClr val="000099"/>
                </a:solidFill>
                <a:latin typeface="Calibri" panose="020F0502020204030204" pitchFamily="34" charset="0"/>
                <a:cs typeface="Calibri" panose="020F0502020204030204" pitchFamily="34" charset="0"/>
              </a:rPr>
              <a:t>  * Smaller tank size</a:t>
            </a:r>
          </a:p>
          <a:p>
            <a:r>
              <a:rPr lang="en-US" dirty="0">
                <a:solidFill>
                  <a:srgbClr val="000099"/>
                </a:solidFill>
                <a:latin typeface="Calibri" panose="020F0502020204030204" pitchFamily="34" charset="0"/>
                <a:cs typeface="Calibri" panose="020F0502020204030204" pitchFamily="34" charset="0"/>
              </a:rPr>
              <a:t>  * Longer solution shelf life</a:t>
            </a:r>
          </a:p>
        </p:txBody>
      </p:sp>
    </p:spTree>
    <p:extLst>
      <p:ext uri="{BB962C8B-B14F-4D97-AF65-F5344CB8AC3E}">
        <p14:creationId xmlns:p14="http://schemas.microsoft.com/office/powerpoint/2010/main" val="3290622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830" y="543724"/>
            <a:ext cx="7790922" cy="762950"/>
          </a:xfrm>
        </p:spPr>
        <p:txBody>
          <a:bodyPr>
            <a:noAutofit/>
          </a:bodyPr>
          <a:lstStyle/>
          <a:p>
            <a:pPr algn="ctr"/>
            <a:r>
              <a:rPr lang="en-US" sz="2800" b="1" dirty="0">
                <a:solidFill>
                  <a:schemeClr val="accent4">
                    <a:lumMod val="50000"/>
                  </a:schemeClr>
                </a:solidFill>
              </a:rPr>
              <a:t>Polymer Mixing Tank without Weissenberg Effect</a:t>
            </a:r>
            <a:r>
              <a:rPr lang="en-US" sz="2800" dirty="0">
                <a:solidFill>
                  <a:schemeClr val="tx1"/>
                </a:solidFill>
              </a:rPr>
              <a:t/>
            </a:r>
            <a:br>
              <a:rPr lang="en-US" sz="2800" dirty="0">
                <a:solidFill>
                  <a:schemeClr val="tx1"/>
                </a:solidFill>
              </a:rPr>
            </a:br>
            <a:r>
              <a:rPr lang="en-US" sz="400" dirty="0">
                <a:solidFill>
                  <a:schemeClr val="tx1"/>
                </a:solidFill>
              </a:rPr>
              <a:t/>
            </a:r>
            <a:br>
              <a:rPr lang="en-US" sz="400" dirty="0">
                <a:solidFill>
                  <a:schemeClr val="tx1"/>
                </a:solidFill>
              </a:rPr>
            </a:br>
            <a:r>
              <a:rPr lang="en-US" sz="2400" dirty="0">
                <a:solidFill>
                  <a:schemeClr val="tx1"/>
                </a:solidFill>
              </a:rPr>
              <a:t> 30 min mixing (Clarifloc C-3289):  0.65%, 2710 cP</a:t>
            </a:r>
          </a:p>
        </p:txBody>
      </p:sp>
      <p:pic>
        <p:nvPicPr>
          <p:cNvPr id="4" name="Picture 2" descr="C:\Users\aseidel\Documents\Underground Solutions\Marketing\Logos &amp; Trademarks\New Logos 2014\UGSI Chemical Feed\RGB\Chemical Feed_RGB.png"/>
          <p:cNvPicPr>
            <a:picLocks noChangeAspect="1" noChangeArrowheads="1"/>
          </p:cNvPicPr>
          <p:nvPr/>
        </p:nvPicPr>
        <p:blipFill>
          <a:blip r:embed="rId4" cstate="email"/>
          <a:srcRect/>
          <a:stretch>
            <a:fillRect/>
          </a:stretch>
        </p:blipFill>
        <p:spPr bwMode="auto">
          <a:xfrm>
            <a:off x="6903074" y="6517773"/>
            <a:ext cx="2140011" cy="340227"/>
          </a:xfrm>
          <a:prstGeom prst="rect">
            <a:avLst/>
          </a:prstGeom>
          <a:noFill/>
        </p:spPr>
      </p:pic>
      <p:pic>
        <p:nvPicPr>
          <p:cNvPr id="5" name="Clarifloc C-3289, 0.65%, 60 min mixing, 2,710 cP, 8-24-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8574" y="1596980"/>
            <a:ext cx="7715878" cy="4340181"/>
          </a:xfrm>
          <a:prstGeom prst="rect">
            <a:avLst/>
          </a:prstGeom>
        </p:spPr>
      </p:pic>
    </p:spTree>
    <p:extLst>
      <p:ext uri="{BB962C8B-B14F-4D97-AF65-F5344CB8AC3E}">
        <p14:creationId xmlns:p14="http://schemas.microsoft.com/office/powerpoint/2010/main" val="4115522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251" y="2676089"/>
            <a:ext cx="8584442" cy="1409350"/>
          </a:xfrm>
        </p:spPr>
        <p:txBody>
          <a:bodyPr/>
          <a:lstStyle/>
          <a:p>
            <a:r>
              <a:rPr lang="en-US" dirty="0"/>
              <a:t> </a:t>
            </a:r>
          </a:p>
        </p:txBody>
      </p:sp>
      <p:sp>
        <p:nvSpPr>
          <p:cNvPr id="4" name="Rectangle 3"/>
          <p:cNvSpPr/>
          <p:nvPr/>
        </p:nvSpPr>
        <p:spPr>
          <a:xfrm>
            <a:off x="1" y="3547191"/>
            <a:ext cx="9144000" cy="707886"/>
          </a:xfrm>
          <a:prstGeom prst="rect">
            <a:avLst/>
          </a:prstGeom>
        </p:spPr>
        <p:txBody>
          <a:bodyPr wrap="square">
            <a:spAutoFit/>
          </a:bodyPr>
          <a:lstStyle/>
          <a:p>
            <a:pPr algn="ctr">
              <a:lnSpc>
                <a:spcPts val="4800"/>
              </a:lnSpc>
            </a:pPr>
            <a:r>
              <a:rPr lang="en-US" sz="4400" b="1" dirty="0">
                <a:solidFill>
                  <a:srgbClr val="595083"/>
                </a:solidFill>
                <a:cs typeface="Arial" charset="0"/>
              </a:rPr>
              <a:t>Case Studies</a:t>
            </a:r>
            <a:endParaRPr lang="en-US" sz="4800" b="1" dirty="0">
              <a:solidFill>
                <a:srgbClr val="595083"/>
              </a:solidFill>
            </a:endParaRPr>
          </a:p>
        </p:txBody>
      </p:sp>
    </p:spTree>
    <p:extLst>
      <p:ext uri="{BB962C8B-B14F-4D97-AF65-F5344CB8AC3E}">
        <p14:creationId xmlns:p14="http://schemas.microsoft.com/office/powerpoint/2010/main" val="3469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031" y="1036764"/>
            <a:ext cx="7931216" cy="1417017"/>
          </a:xfrm>
        </p:spPr>
        <p:txBody>
          <a:bodyPr>
            <a:noAutofit/>
          </a:bodyPr>
          <a:lstStyle/>
          <a:p>
            <a:pPr marL="285750" indent="-285750">
              <a:spcBef>
                <a:spcPts val="0"/>
              </a:spcBef>
              <a:buFont typeface="Arial" charset="0"/>
              <a:buChar char="•"/>
            </a:pPr>
            <a:r>
              <a:rPr lang="en-US" sz="2000" dirty="0">
                <a:latin typeface="+mn-lt"/>
              </a:rPr>
              <a:t>Drinking Water plant in Philadelphia area - Large Investor Owned Utility</a:t>
            </a:r>
          </a:p>
          <a:p>
            <a:pPr marL="285750" indent="-285750">
              <a:spcBef>
                <a:spcPts val="0"/>
              </a:spcBef>
              <a:buFont typeface="Arial" charset="0"/>
              <a:buChar char="•"/>
            </a:pPr>
            <a:r>
              <a:rPr lang="en-US" sz="2000" dirty="0">
                <a:latin typeface="+mn-lt"/>
              </a:rPr>
              <a:t>Design capacity: 15 MGD </a:t>
            </a:r>
          </a:p>
          <a:p>
            <a:pPr marL="285750" indent="-285750">
              <a:spcBef>
                <a:spcPts val="0"/>
              </a:spcBef>
              <a:buFont typeface="Arial" charset="0"/>
              <a:buChar char="•"/>
            </a:pPr>
            <a:r>
              <a:rPr lang="en-US" sz="2000" dirty="0">
                <a:latin typeface="+mn-lt"/>
              </a:rPr>
              <a:t>Population served: 40,000</a:t>
            </a:r>
          </a:p>
          <a:p>
            <a:pPr marL="285750" indent="-285750">
              <a:spcBef>
                <a:spcPts val="0"/>
              </a:spcBef>
              <a:buFont typeface="Arial" charset="0"/>
              <a:buChar char="•"/>
            </a:pPr>
            <a:r>
              <a:rPr lang="en-US" sz="2000" dirty="0">
                <a:latin typeface="+mn-lt"/>
              </a:rPr>
              <a:t>Polymer used for dewatering (two 2M belt filter presses)</a:t>
            </a:r>
          </a:p>
          <a:p>
            <a:pPr marL="285750" indent="-285750">
              <a:spcBef>
                <a:spcPts val="0"/>
              </a:spcBef>
              <a:buFont typeface="Arial" charset="0"/>
              <a:buChar char="•"/>
            </a:pPr>
            <a:r>
              <a:rPr lang="en-US" sz="2000" dirty="0">
                <a:latin typeface="+mn-lt"/>
              </a:rPr>
              <a:t>Averaging 20% to 22% cake solids</a:t>
            </a:r>
          </a:p>
          <a:p>
            <a:pPr marL="285750" indent="-285750">
              <a:spcBef>
                <a:spcPts val="0"/>
              </a:spcBef>
              <a:buFont typeface="Arial" charset="0"/>
              <a:buChar char="•"/>
            </a:pPr>
            <a:r>
              <a:rPr lang="en-US" sz="2000" dirty="0">
                <a:latin typeface="+mn-lt"/>
              </a:rPr>
              <a:t>M-Series </a:t>
            </a:r>
            <a:r>
              <a:rPr lang="en-US" sz="2000" b="1" i="1" dirty="0">
                <a:latin typeface="+mn-lt"/>
              </a:rPr>
              <a:t>POLY</a:t>
            </a:r>
            <a:r>
              <a:rPr lang="en-US" sz="2000" i="1" dirty="0">
                <a:latin typeface="+mn-lt"/>
              </a:rPr>
              <a:t>BLEND® </a:t>
            </a:r>
            <a:r>
              <a:rPr lang="en-US" sz="2000" dirty="0">
                <a:latin typeface="+mn-lt"/>
              </a:rPr>
              <a:t>M2400-D10 installed in 2012</a:t>
            </a:r>
          </a:p>
        </p:txBody>
      </p:sp>
      <p:sp>
        <p:nvSpPr>
          <p:cNvPr id="8" name="Rectangle 7"/>
          <p:cNvSpPr/>
          <p:nvPr/>
        </p:nvSpPr>
        <p:spPr>
          <a:xfrm>
            <a:off x="4378215" y="3720724"/>
            <a:ext cx="4944088" cy="400110"/>
          </a:xfrm>
          <a:prstGeom prst="rect">
            <a:avLst/>
          </a:prstGeom>
        </p:spPr>
        <p:txBody>
          <a:bodyPr wrap="square">
            <a:spAutoFit/>
          </a:bodyPr>
          <a:lstStyle/>
          <a:p>
            <a:pPr lvl="1"/>
            <a:endParaRPr lang="en-US" sz="200" dirty="0">
              <a:latin typeface="Aller Light"/>
            </a:endParaRPr>
          </a:p>
          <a:p>
            <a:pPr lvl="0">
              <a:buClr>
                <a:srgbClr val="93A299"/>
              </a:buClr>
              <a:buFont typeface="Arial" charset="0"/>
              <a:buChar char="•"/>
            </a:pPr>
            <a:endParaRPr lang="en-US" dirty="0">
              <a:solidFill>
                <a:srgbClr val="292934"/>
              </a:solidFill>
              <a:latin typeface="Aller Light"/>
            </a:endParaRPr>
          </a:p>
        </p:txBody>
      </p:sp>
      <p:sp>
        <p:nvSpPr>
          <p:cNvPr id="4" name="Rectangle 3"/>
          <p:cNvSpPr/>
          <p:nvPr/>
        </p:nvSpPr>
        <p:spPr>
          <a:xfrm>
            <a:off x="3811462" y="3720724"/>
            <a:ext cx="1939292" cy="1169551"/>
          </a:xfrm>
          <a:prstGeom prst="rect">
            <a:avLst/>
          </a:prstGeom>
        </p:spPr>
        <p:txBody>
          <a:bodyPr wrap="square">
            <a:spAutoFit/>
          </a:bodyPr>
          <a:lstStyle/>
          <a:p>
            <a:pPr algn="ctr"/>
            <a:r>
              <a:rPr lang="en-US" sz="1400" dirty="0">
                <a:latin typeface="Aller Light"/>
              </a:rPr>
              <a:t>Komline-Sanderson belt filter presses running at average ~85 gpm of sludge (2.3% average solids content)</a:t>
            </a:r>
          </a:p>
        </p:txBody>
      </p:sp>
      <p:sp>
        <p:nvSpPr>
          <p:cNvPr id="9" name="Rectangle 2"/>
          <p:cNvSpPr txBox="1">
            <a:spLocks noChangeArrowheads="1"/>
          </p:cNvSpPr>
          <p:nvPr/>
        </p:nvSpPr>
        <p:spPr>
          <a:xfrm>
            <a:off x="163842" y="197192"/>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Case Study: Neshaminy Water Treatment Plant in PA</a:t>
            </a:r>
          </a:p>
          <a:p>
            <a:r>
              <a:rPr lang="en-US" sz="2600" dirty="0"/>
              <a:t>Liquid emulsion polymer system</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637" y="3136069"/>
            <a:ext cx="2360321" cy="3147094"/>
          </a:xfrm>
          <a:prstGeom prst="rect">
            <a:avLst/>
          </a:prstGeom>
          <a:ln>
            <a:solidFill>
              <a:schemeClr val="tx1"/>
            </a:solidFill>
          </a:ln>
        </p:spPr>
      </p:pic>
      <p:pic>
        <p:nvPicPr>
          <p:cNvPr id="2" name="Picture 1">
            <a:extLst>
              <a:ext uri="{FF2B5EF4-FFF2-40B4-BE49-F238E27FC236}">
                <a16:creationId xmlns:a16="http://schemas.microsoft.com/office/drawing/2014/main" xmlns="" id="{E938E222-0F3E-4EE9-AF7F-CCA2CB92C727}"/>
              </a:ext>
            </a:extLst>
          </p:cNvPr>
          <p:cNvPicPr>
            <a:picLocks noChangeAspect="1"/>
          </p:cNvPicPr>
          <p:nvPr/>
        </p:nvPicPr>
        <p:blipFill>
          <a:blip r:embed="rId4"/>
          <a:stretch>
            <a:fillRect/>
          </a:stretch>
        </p:blipFill>
        <p:spPr>
          <a:xfrm>
            <a:off x="163842" y="3324957"/>
            <a:ext cx="3688858" cy="2769317"/>
          </a:xfrm>
          <a:prstGeom prst="rect">
            <a:avLst/>
          </a:prstGeom>
        </p:spPr>
      </p:pic>
    </p:spTree>
    <p:extLst>
      <p:ext uri="{BB962C8B-B14F-4D97-AF65-F5344CB8AC3E}">
        <p14:creationId xmlns:p14="http://schemas.microsoft.com/office/powerpoint/2010/main" val="184263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914330" y="1544124"/>
            <a:ext cx="4038600" cy="4525963"/>
          </a:xfrm>
        </p:spPr>
        <p:txBody>
          <a:bodyPr>
            <a:normAutofit/>
          </a:bodyPr>
          <a:lstStyle/>
          <a:p>
            <a:pPr marL="0" indent="0">
              <a:buNone/>
            </a:pPr>
            <a:r>
              <a:rPr lang="en-US" sz="2000" b="1" dirty="0">
                <a:solidFill>
                  <a:srgbClr val="DD5B2D"/>
                </a:solidFill>
                <a:latin typeface="+mn-lt"/>
              </a:rPr>
              <a:t>Polymer Use Must Be Managed</a:t>
            </a:r>
          </a:p>
          <a:p>
            <a:pPr marL="292100" indent="-176213">
              <a:spcBef>
                <a:spcPts val="600"/>
              </a:spcBef>
            </a:pPr>
            <a:r>
              <a:rPr lang="en-US" sz="1800" dirty="0">
                <a:latin typeface="+mn-lt"/>
              </a:rPr>
              <a:t>Polymers are expensive – often the 3rd or 4th highest operating cost in a wastewater plant</a:t>
            </a:r>
          </a:p>
          <a:p>
            <a:pPr marL="292100" indent="-176213">
              <a:spcBef>
                <a:spcPts val="600"/>
              </a:spcBef>
            </a:pPr>
            <a:r>
              <a:rPr lang="en-US" sz="1800" dirty="0">
                <a:latin typeface="+mn-lt"/>
              </a:rPr>
              <a:t>Handling and storage can affect efficiency</a:t>
            </a:r>
          </a:p>
          <a:p>
            <a:pPr marL="292100" indent="-176213">
              <a:spcBef>
                <a:spcPts val="600"/>
              </a:spcBef>
            </a:pPr>
            <a:r>
              <a:rPr lang="en-US" sz="1800" dirty="0">
                <a:latin typeface="+mn-lt"/>
              </a:rPr>
              <a:t>Dilution and activation are key for maximizing impact – up to 25% to 40%+ efficiency improvements are possible</a:t>
            </a:r>
          </a:p>
          <a:p>
            <a:pPr marL="292100" indent="-176213">
              <a:spcBef>
                <a:spcPts val="600"/>
              </a:spcBef>
            </a:pPr>
            <a:r>
              <a:rPr lang="en-US" sz="1800" dirty="0">
                <a:latin typeface="+mn-lt"/>
              </a:rPr>
              <a:t>Special equipment is required to optimize the capabilities of water treatment polymers</a:t>
            </a:r>
          </a:p>
          <a:p>
            <a:pPr marL="292100" indent="-176213">
              <a:spcBef>
                <a:spcPts val="0"/>
              </a:spcBef>
            </a:pPr>
            <a:endParaRPr lang="en-US" sz="1800" dirty="0">
              <a:latin typeface="+mn-lt"/>
            </a:endParaRPr>
          </a:p>
          <a:p>
            <a:pPr marL="0" indent="0">
              <a:buNone/>
            </a:pPr>
            <a:endParaRPr lang="en-US" sz="1800" dirty="0"/>
          </a:p>
        </p:txBody>
      </p:sp>
      <p:sp>
        <p:nvSpPr>
          <p:cNvPr id="1290242" name="Rectangle 2"/>
          <p:cNvSpPr>
            <a:spLocks noGrp="1" noChangeArrowheads="1"/>
          </p:cNvSpPr>
          <p:nvPr>
            <p:ph type="title"/>
          </p:nvPr>
        </p:nvSpPr>
        <p:spPr>
          <a:xfrm>
            <a:off x="118872" y="274639"/>
            <a:ext cx="8915400" cy="962020"/>
          </a:xfrm>
        </p:spPr>
        <p:txBody>
          <a:bodyPr>
            <a:noAutofit/>
          </a:bodyPr>
          <a:lstStyle/>
          <a:p>
            <a:pPr algn="just"/>
            <a:r>
              <a:rPr lang="en-US" sz="2600" dirty="0"/>
              <a:t>Polymers vastly improve the operation of water and wastewater plants by accelerating the settling of particles and improving sludge dewatering</a:t>
            </a:r>
          </a:p>
        </p:txBody>
      </p:sp>
      <p:sp>
        <p:nvSpPr>
          <p:cNvPr id="1290243" name="Rectangle 3"/>
          <p:cNvSpPr>
            <a:spLocks noGrp="1" noChangeArrowheads="1"/>
          </p:cNvSpPr>
          <p:nvPr>
            <p:ph type="body" sz="half" idx="1"/>
          </p:nvPr>
        </p:nvSpPr>
        <p:spPr>
          <a:xfrm>
            <a:off x="163773" y="1540948"/>
            <a:ext cx="4039737" cy="4705136"/>
          </a:xfrm>
        </p:spPr>
        <p:txBody>
          <a:bodyPr>
            <a:normAutofit/>
          </a:bodyPr>
          <a:lstStyle/>
          <a:p>
            <a:pPr marL="0" indent="0">
              <a:spcBef>
                <a:spcPts val="0"/>
              </a:spcBef>
              <a:buNone/>
            </a:pPr>
            <a:r>
              <a:rPr lang="en-US" sz="2000" b="1" dirty="0">
                <a:solidFill>
                  <a:srgbClr val="DD5B2D"/>
                </a:solidFill>
                <a:latin typeface="+mn-lt"/>
              </a:rPr>
              <a:t>Clarification, Sludge Dewatering,</a:t>
            </a:r>
          </a:p>
          <a:p>
            <a:pPr marL="0" indent="0">
              <a:spcBef>
                <a:spcPts val="0"/>
              </a:spcBef>
              <a:buNone/>
            </a:pPr>
            <a:r>
              <a:rPr lang="en-US" sz="2000" b="1" dirty="0">
                <a:solidFill>
                  <a:srgbClr val="DD5B2D"/>
                </a:solidFill>
                <a:latin typeface="+mn-lt"/>
              </a:rPr>
              <a:t>&amp; Thickening</a:t>
            </a:r>
          </a:p>
          <a:p>
            <a:pPr marL="292100" indent="-176213">
              <a:spcBef>
                <a:spcPts val="600"/>
              </a:spcBef>
            </a:pPr>
            <a:r>
              <a:rPr lang="en-US" sz="1800" dirty="0">
                <a:latin typeface="+mn-lt"/>
              </a:rPr>
              <a:t>Belt filter Presses</a:t>
            </a:r>
          </a:p>
          <a:p>
            <a:pPr marL="292100" indent="-176213">
              <a:spcBef>
                <a:spcPts val="600"/>
              </a:spcBef>
            </a:pPr>
            <a:r>
              <a:rPr lang="en-US" sz="1800" dirty="0">
                <a:latin typeface="+mn-lt"/>
              </a:rPr>
              <a:t>Centrifuges</a:t>
            </a:r>
          </a:p>
          <a:p>
            <a:pPr marL="292100" indent="-176213">
              <a:spcBef>
                <a:spcPts val="600"/>
              </a:spcBef>
            </a:pPr>
            <a:r>
              <a:rPr lang="en-US" sz="1800" dirty="0">
                <a:latin typeface="+mn-lt"/>
              </a:rPr>
              <a:t>Screw Presses</a:t>
            </a:r>
          </a:p>
          <a:p>
            <a:pPr marL="292100" indent="-176213">
              <a:spcBef>
                <a:spcPts val="600"/>
              </a:spcBef>
            </a:pPr>
            <a:r>
              <a:rPr lang="en-US" sz="1800" dirty="0">
                <a:latin typeface="+mn-lt"/>
              </a:rPr>
              <a:t>Plate &amp; Frame Presses</a:t>
            </a:r>
          </a:p>
          <a:p>
            <a:pPr marL="292100" indent="-176213">
              <a:spcBef>
                <a:spcPts val="600"/>
              </a:spcBef>
            </a:pPr>
            <a:r>
              <a:rPr lang="en-US" sz="1800" dirty="0">
                <a:latin typeface="+mn-lt"/>
              </a:rPr>
              <a:t>Gravity Belt Thickeners (GBT)</a:t>
            </a:r>
          </a:p>
          <a:p>
            <a:pPr marL="292100" indent="-176213">
              <a:spcBef>
                <a:spcPts val="600"/>
              </a:spcBef>
            </a:pPr>
            <a:r>
              <a:rPr lang="en-US" sz="1800" dirty="0">
                <a:latin typeface="+mn-lt"/>
              </a:rPr>
              <a:t>Diffused Air Flotation (DAF)</a:t>
            </a:r>
          </a:p>
          <a:p>
            <a:pPr marL="342900" indent="-342900">
              <a:spcBef>
                <a:spcPts val="0"/>
              </a:spcBef>
              <a:buFont typeface="Wingdings" pitchFamily="2" charset="2"/>
              <a:buChar char="§"/>
            </a:pPr>
            <a:endParaRPr lang="en-US" sz="1600" dirty="0"/>
          </a:p>
        </p:txBody>
      </p:sp>
      <p:pic>
        <p:nvPicPr>
          <p:cNvPr id="1290245" name="Picture 6" descr="skid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872" y="4440368"/>
            <a:ext cx="2504255" cy="1620399"/>
          </a:xfrm>
          <a:prstGeom prst="rect">
            <a:avLst/>
          </a:prstGeom>
          <a:noFill/>
          <a:ln w="9525">
            <a:solidFill>
              <a:schemeClr val="tx1"/>
            </a:solidFill>
            <a:miter lim="800000"/>
            <a:headEnd/>
            <a:tailEnd/>
          </a:ln>
        </p:spPr>
      </p:pic>
      <p:pic>
        <p:nvPicPr>
          <p:cNvPr id="1290246" name="Picture 6"/>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8027" y="4440368"/>
            <a:ext cx="2317201" cy="1620399"/>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6266872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A84A37A-AFC2-4A01-80A1-FC20F2C0D5BB}" type="slidenum">
              <a:rPr lang="en-US" smtClean="0"/>
              <a:pPr/>
              <a:t>40</a:t>
            </a:fld>
            <a:endParaRPr lang="en-US" dirty="0"/>
          </a:p>
        </p:txBody>
      </p:sp>
      <p:sp>
        <p:nvSpPr>
          <p:cNvPr id="3" name="TextBox 2"/>
          <p:cNvSpPr txBox="1"/>
          <p:nvPr/>
        </p:nvSpPr>
        <p:spPr>
          <a:xfrm>
            <a:off x="1358222" y="5249446"/>
            <a:ext cx="2685351" cy="646331"/>
          </a:xfrm>
          <a:prstGeom prst="rect">
            <a:avLst/>
          </a:prstGeom>
          <a:noFill/>
        </p:spPr>
        <p:txBody>
          <a:bodyPr wrap="none" rtlCol="0">
            <a:spAutoFit/>
          </a:bodyPr>
          <a:lstStyle/>
          <a:p>
            <a:r>
              <a:rPr lang="en-US" dirty="0">
                <a:solidFill>
                  <a:srgbClr val="DD5B2D"/>
                </a:solidFill>
              </a:rPr>
              <a:t>Existing Polymer System</a:t>
            </a:r>
          </a:p>
          <a:p>
            <a:pPr marL="285750" indent="-285750">
              <a:buFont typeface="Arial" panose="020B0604020202020204" pitchFamily="34" charset="0"/>
              <a:buChar char="•"/>
            </a:pPr>
            <a:r>
              <a:rPr lang="en-US" dirty="0"/>
              <a:t>Siemens M2400-D10AA</a:t>
            </a:r>
          </a:p>
        </p:txBody>
      </p:sp>
      <p:sp>
        <p:nvSpPr>
          <p:cNvPr id="12" name="TextBox 11"/>
          <p:cNvSpPr txBox="1"/>
          <p:nvPr/>
        </p:nvSpPr>
        <p:spPr>
          <a:xfrm>
            <a:off x="4823076" y="5241450"/>
            <a:ext cx="3468668" cy="646331"/>
          </a:xfrm>
          <a:prstGeom prst="rect">
            <a:avLst/>
          </a:prstGeom>
          <a:noFill/>
        </p:spPr>
        <p:txBody>
          <a:bodyPr wrap="square" rtlCol="0">
            <a:spAutoFit/>
          </a:bodyPr>
          <a:lstStyle/>
          <a:p>
            <a:r>
              <a:rPr lang="en-US" dirty="0">
                <a:solidFill>
                  <a:srgbClr val="DD5B2D"/>
                </a:solidFill>
              </a:rPr>
              <a:t>New Polymer System</a:t>
            </a:r>
          </a:p>
          <a:p>
            <a:pPr marL="285750" indent="-285750">
              <a:buFont typeface="Arial" panose="020B0604020202020204" pitchFamily="34" charset="0"/>
              <a:buChar char="•"/>
            </a:pPr>
            <a:r>
              <a:rPr lang="en-US" dirty="0"/>
              <a:t>UGSI Magnum MM2400-D10AA</a:t>
            </a:r>
          </a:p>
        </p:txBody>
      </p:sp>
      <p:sp>
        <p:nvSpPr>
          <p:cNvPr id="8" name="Rectangle 2"/>
          <p:cNvSpPr txBox="1">
            <a:spLocks noChangeArrowheads="1"/>
          </p:cNvSpPr>
          <p:nvPr/>
        </p:nvSpPr>
        <p:spPr>
          <a:xfrm>
            <a:off x="182985" y="112516"/>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just"/>
            <a:r>
              <a:rPr lang="en-US" sz="2600" dirty="0"/>
              <a:t>Footprint for the Magnum is the same as the legacy M-unit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2499" y="976641"/>
            <a:ext cx="6156412" cy="4138448"/>
          </a:xfrm>
          <a:prstGeom prst="rect">
            <a:avLst/>
          </a:prstGeom>
          <a:ln w="25400">
            <a:solidFill>
              <a:schemeClr val="tx1"/>
            </a:solidFill>
          </a:ln>
        </p:spPr>
      </p:pic>
      <p:sp>
        <p:nvSpPr>
          <p:cNvPr id="4" name="Oval 3">
            <a:extLst>
              <a:ext uri="{FF2B5EF4-FFF2-40B4-BE49-F238E27FC236}">
                <a16:creationId xmlns:a16="http://schemas.microsoft.com/office/drawing/2014/main" xmlns="" id="{805E72B5-50FF-4063-B513-75FCF2D80ECD}"/>
              </a:ext>
            </a:extLst>
          </p:cNvPr>
          <p:cNvSpPr/>
          <p:nvPr/>
        </p:nvSpPr>
        <p:spPr>
          <a:xfrm>
            <a:off x="2228286" y="2558265"/>
            <a:ext cx="945222" cy="7602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18943C34-3A09-4013-8811-C9E6AFA7EC92}"/>
              </a:ext>
            </a:extLst>
          </p:cNvPr>
          <p:cNvSpPr/>
          <p:nvPr/>
        </p:nvSpPr>
        <p:spPr>
          <a:xfrm>
            <a:off x="5569391" y="2773393"/>
            <a:ext cx="1170455" cy="83391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813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877329" y="4888231"/>
            <a:ext cx="5409126" cy="14649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ller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ller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93A299"/>
              </a:buClr>
            </a:pPr>
            <a:r>
              <a:rPr lang="en-US" sz="1800" dirty="0">
                <a:solidFill>
                  <a:srgbClr val="100C0C"/>
                </a:solidFill>
                <a:latin typeface="Calibri" panose="020F0502020204030204" pitchFamily="34" charset="0"/>
                <a:cs typeface="Calibri" panose="020F0502020204030204" pitchFamily="34" charset="0"/>
              </a:rPr>
              <a:t>Side-by-side trial from February through May 2016</a:t>
            </a:r>
          </a:p>
          <a:p>
            <a:pPr>
              <a:buClr>
                <a:srgbClr val="93A299"/>
              </a:buClr>
            </a:pPr>
            <a:r>
              <a:rPr lang="en-US" sz="1800" i="1" dirty="0">
                <a:solidFill>
                  <a:srgbClr val="100C0C"/>
                </a:solidFill>
                <a:latin typeface="Calibri" panose="020F0502020204030204" pitchFamily="34" charset="0"/>
                <a:cs typeface="Calibri" panose="020F0502020204030204" pitchFamily="34" charset="0"/>
              </a:rPr>
              <a:t>Polymer savings </a:t>
            </a:r>
            <a:r>
              <a:rPr lang="en-US" sz="1800" i="1" dirty="0">
                <a:solidFill>
                  <a:srgbClr val="100C0C"/>
                </a:solidFill>
                <a:latin typeface="Calibri" panose="020F0502020204030204" pitchFamily="34" charset="0"/>
                <a:cs typeface="Calibri" panose="020F0502020204030204" pitchFamily="34" charset="0"/>
                <a:sym typeface="Technic" panose="00000400000000000000" pitchFamily="2" charset="2"/>
              </a:rPr>
              <a:t>&gt;</a:t>
            </a:r>
            <a:r>
              <a:rPr lang="en-US" sz="1800" i="1" dirty="0">
                <a:solidFill>
                  <a:srgbClr val="100C0C"/>
                </a:solidFill>
                <a:latin typeface="Calibri" panose="020F0502020204030204" pitchFamily="34" charset="0"/>
                <a:cs typeface="Calibri" panose="020F0502020204030204" pitchFamily="34" charset="0"/>
              </a:rPr>
              <a:t> 30%</a:t>
            </a:r>
          </a:p>
          <a:p>
            <a:pPr>
              <a:buClr>
                <a:srgbClr val="93A299"/>
              </a:buClr>
            </a:pPr>
            <a:r>
              <a:rPr lang="en-US" sz="1800" i="1" dirty="0">
                <a:solidFill>
                  <a:srgbClr val="100C0C"/>
                </a:solidFill>
                <a:latin typeface="Calibri" panose="020F0502020204030204" pitchFamily="34" charset="0"/>
                <a:cs typeface="Calibri" panose="020F0502020204030204" pitchFamily="34" charset="0"/>
              </a:rPr>
              <a:t>Increased processing sludge volume ~ 10%</a:t>
            </a:r>
          </a:p>
          <a:p>
            <a:pPr>
              <a:buClr>
                <a:srgbClr val="93A299"/>
              </a:buClr>
            </a:pPr>
            <a:r>
              <a:rPr lang="en-US" sz="1800" i="1" dirty="0">
                <a:solidFill>
                  <a:srgbClr val="100C0C"/>
                </a:solidFill>
                <a:latin typeface="Calibri" panose="020F0502020204030204" pitchFamily="34" charset="0"/>
                <a:cs typeface="Calibri" panose="020F0502020204030204" pitchFamily="34" charset="0"/>
              </a:rPr>
              <a:t>Slightly better cake solids from 22% to 22.9%</a:t>
            </a:r>
            <a:endParaRPr lang="en-US" sz="1800" dirty="0">
              <a:solidFill>
                <a:srgbClr val="100C0C"/>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a:xfrm>
            <a:off x="643413" y="210024"/>
            <a:ext cx="7396717" cy="685800"/>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ctr"/>
            <a:endParaRPr lang="en-US" sz="2400" dirty="0">
              <a:solidFill>
                <a:schemeClr val="tx1"/>
              </a:solidFill>
            </a:endParaRPr>
          </a:p>
        </p:txBody>
      </p:sp>
      <p:graphicFrame>
        <p:nvGraphicFramePr>
          <p:cNvPr id="9" name="Chart 8"/>
          <p:cNvGraphicFramePr>
            <a:graphicFrameLocks/>
          </p:cNvGraphicFramePr>
          <p:nvPr>
            <p:extLst>
              <p:ext uri="{D42A27DB-BD31-4B8C-83A1-F6EECF244321}">
                <p14:modId xmlns:p14="http://schemas.microsoft.com/office/powerpoint/2010/main" val="2452593327"/>
              </p:ext>
            </p:extLst>
          </p:nvPr>
        </p:nvGraphicFramePr>
        <p:xfrm>
          <a:off x="765544" y="895824"/>
          <a:ext cx="7378996" cy="402704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144540" y="895824"/>
            <a:ext cx="999460" cy="943609"/>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119" y="4443154"/>
            <a:ext cx="1628552" cy="1952056"/>
          </a:xfrm>
          <a:prstGeom prst="rect">
            <a:avLst/>
          </a:prstGeom>
          <a:ln>
            <a:solidFill>
              <a:srgbClr val="FFFF00"/>
            </a:solidFill>
          </a:ln>
        </p:spPr>
      </p:pic>
      <p:sp>
        <p:nvSpPr>
          <p:cNvPr id="10" name="TextBox 9"/>
          <p:cNvSpPr txBox="1"/>
          <p:nvPr/>
        </p:nvSpPr>
        <p:spPr>
          <a:xfrm rot="16200000">
            <a:off x="6364845" y="5786610"/>
            <a:ext cx="839628" cy="246221"/>
          </a:xfrm>
          <a:prstGeom prst="rect">
            <a:avLst/>
          </a:prstGeom>
          <a:solidFill>
            <a:schemeClr val="accent3">
              <a:lumMod val="20000"/>
              <a:lumOff val="80000"/>
            </a:schemeClr>
          </a:solidFill>
        </p:spPr>
        <p:txBody>
          <a:bodyPr wrap="square" rtlCol="0">
            <a:spAutoFit/>
          </a:bodyPr>
          <a:lstStyle/>
          <a:p>
            <a:r>
              <a:rPr lang="en-US" sz="1000" dirty="0"/>
              <a:t>MM,  1.0 gal</a:t>
            </a:r>
          </a:p>
        </p:txBody>
      </p:sp>
      <p:sp>
        <p:nvSpPr>
          <p:cNvPr id="11" name="TextBox 10"/>
          <p:cNvSpPr txBox="1"/>
          <p:nvPr/>
        </p:nvSpPr>
        <p:spPr>
          <a:xfrm rot="16200000">
            <a:off x="6404649" y="4841528"/>
            <a:ext cx="762284" cy="250005"/>
          </a:xfrm>
          <a:prstGeom prst="rect">
            <a:avLst/>
          </a:prstGeom>
          <a:solidFill>
            <a:schemeClr val="accent3">
              <a:lumMod val="20000"/>
              <a:lumOff val="80000"/>
            </a:schemeClr>
          </a:solidFill>
        </p:spPr>
        <p:txBody>
          <a:bodyPr wrap="square" rtlCol="0">
            <a:spAutoFit/>
          </a:bodyPr>
          <a:lstStyle/>
          <a:p>
            <a:r>
              <a:rPr lang="en-US" sz="1000" dirty="0"/>
              <a:t>M,  0.5 gal</a:t>
            </a:r>
          </a:p>
        </p:txBody>
      </p:sp>
      <p:sp>
        <p:nvSpPr>
          <p:cNvPr id="3" name="Oval 2"/>
          <p:cNvSpPr/>
          <p:nvPr/>
        </p:nvSpPr>
        <p:spPr>
          <a:xfrm>
            <a:off x="7414797" y="4475212"/>
            <a:ext cx="286617" cy="98263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14797" y="5358495"/>
            <a:ext cx="791572" cy="98263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xmlns="" id="{9DE00BDB-E1B0-46F3-9CC0-97FC37EC5DE7}"/>
              </a:ext>
            </a:extLst>
          </p:cNvPr>
          <p:cNvSpPr txBox="1">
            <a:spLocks noChangeArrowheads="1"/>
          </p:cNvSpPr>
          <p:nvPr/>
        </p:nvSpPr>
        <p:spPr>
          <a:xfrm>
            <a:off x="161560" y="210024"/>
            <a:ext cx="8977745"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The </a:t>
            </a:r>
            <a:r>
              <a:rPr lang="en-US" sz="2600" b="1" i="1" dirty="0"/>
              <a:t>POLY</a:t>
            </a:r>
            <a:r>
              <a:rPr lang="en-US" sz="2600" i="1" dirty="0"/>
              <a:t>BLEND® </a:t>
            </a:r>
            <a:r>
              <a:rPr lang="en-US" sz="2600" dirty="0"/>
              <a:t>Magnum mix chamber outperformed the existing M-unit under the same conditions </a:t>
            </a:r>
          </a:p>
        </p:txBody>
      </p:sp>
    </p:spTree>
    <p:extLst>
      <p:ext uri="{BB962C8B-B14F-4D97-AF65-F5344CB8AC3E}">
        <p14:creationId xmlns:p14="http://schemas.microsoft.com/office/powerpoint/2010/main" val="1841354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648" y="1137770"/>
            <a:ext cx="5237000" cy="1685925"/>
          </a:xfrm>
        </p:spPr>
        <p:txBody>
          <a:bodyPr>
            <a:normAutofit lnSpcReduction="10000"/>
          </a:bodyPr>
          <a:lstStyle/>
          <a:p>
            <a:pPr marL="285750" indent="-285750">
              <a:spcBef>
                <a:spcPts val="0"/>
              </a:spcBef>
              <a:buFont typeface="Arial" charset="0"/>
              <a:buChar char="•"/>
            </a:pPr>
            <a:endParaRPr lang="en-US" sz="1800" dirty="0"/>
          </a:p>
          <a:p>
            <a:pPr marL="285750" indent="-285750">
              <a:spcBef>
                <a:spcPts val="0"/>
              </a:spcBef>
              <a:buFont typeface="Arial" charset="0"/>
              <a:buChar char="•"/>
            </a:pPr>
            <a:r>
              <a:rPr lang="en-US" sz="1800" dirty="0"/>
              <a:t>Solano County, CA, 40 miles North San Francisco</a:t>
            </a:r>
          </a:p>
          <a:p>
            <a:pPr marL="285750" indent="-285750">
              <a:spcBef>
                <a:spcPts val="0"/>
              </a:spcBef>
              <a:buFont typeface="Arial" charset="0"/>
              <a:buChar char="•"/>
            </a:pPr>
            <a:r>
              <a:rPr lang="en-US" sz="1800" dirty="0"/>
              <a:t>Design capacity: 24 MGD tertiary treatment/ UV</a:t>
            </a:r>
          </a:p>
          <a:p>
            <a:pPr marL="285750" indent="-285750">
              <a:spcBef>
                <a:spcPts val="0"/>
              </a:spcBef>
              <a:buFont typeface="Arial" charset="0"/>
              <a:buChar char="•"/>
            </a:pPr>
            <a:r>
              <a:rPr lang="en-US" sz="1800" dirty="0"/>
              <a:t>Population served: 135,000</a:t>
            </a:r>
          </a:p>
          <a:p>
            <a:pPr marL="285750" indent="-285750">
              <a:spcBef>
                <a:spcPts val="0"/>
              </a:spcBef>
              <a:buFont typeface="Arial" charset="0"/>
              <a:buChar char="•"/>
            </a:pPr>
            <a:r>
              <a:rPr lang="en-US" sz="1800" dirty="0"/>
              <a:t>Polymer use for dewatering (screw press) and thickening (GBT)</a:t>
            </a:r>
          </a:p>
          <a:p>
            <a:endParaRPr lang="en-US" sz="1800" dirty="0"/>
          </a:p>
        </p:txBody>
      </p:sp>
      <p:sp>
        <p:nvSpPr>
          <p:cNvPr id="2" name="Slide Number Placeholder 1">
            <a:extLst>
              <a:ext uri="{FF2B5EF4-FFF2-40B4-BE49-F238E27FC236}">
                <a16:creationId xmlns:a16="http://schemas.microsoft.com/office/drawing/2014/main" xmlns="" id="{F804130F-E02D-466F-9374-57FBA9445B03}"/>
              </a:ext>
            </a:extLst>
          </p:cNvPr>
          <p:cNvSpPr>
            <a:spLocks noGrp="1"/>
          </p:cNvSpPr>
          <p:nvPr>
            <p:ph type="sldNum" sz="quarter" idx="12"/>
          </p:nvPr>
        </p:nvSpPr>
        <p:spPr>
          <a:xfrm>
            <a:off x="8458199" y="6014873"/>
            <a:ext cx="457199" cy="365125"/>
          </a:xfrm>
        </p:spPr>
        <p:txBody>
          <a:bodyPr/>
          <a:lstStyle/>
          <a:p>
            <a:fld id="{BDF33324-0654-7544-BA62-FF5C04015A52}" type="slidenum">
              <a:rPr lang="en-US" smtClean="0"/>
              <a:pPr/>
              <a:t>42</a:t>
            </a:fld>
            <a:endParaRPr lang="en-US" dirty="0"/>
          </a:p>
        </p:txBody>
      </p:sp>
      <p:sp>
        <p:nvSpPr>
          <p:cNvPr id="8" name="Rectangle 7"/>
          <p:cNvSpPr/>
          <p:nvPr/>
        </p:nvSpPr>
        <p:spPr>
          <a:xfrm>
            <a:off x="4576572" y="3699152"/>
            <a:ext cx="4944088" cy="1446550"/>
          </a:xfrm>
          <a:prstGeom prst="rect">
            <a:avLst/>
          </a:prstGeom>
        </p:spPr>
        <p:txBody>
          <a:bodyPr wrap="square">
            <a:spAutoFit/>
          </a:bodyPr>
          <a:lstStyle/>
          <a:p>
            <a:r>
              <a:rPr lang="en-US" sz="1700" u="sng" dirty="0">
                <a:latin typeface="Aller Light"/>
              </a:rPr>
              <a:t>Problems with existing polymer system</a:t>
            </a:r>
          </a:p>
          <a:p>
            <a:pPr marL="285750" indent="-285750">
              <a:buFont typeface="Arial" panose="020B0604020202020204" pitchFamily="34" charset="0"/>
              <a:buChar char="•"/>
            </a:pPr>
            <a:r>
              <a:rPr lang="en-US" sz="1700" dirty="0">
                <a:latin typeface="Aller Light"/>
              </a:rPr>
              <a:t>Struggled to make proper polymer solution</a:t>
            </a:r>
          </a:p>
          <a:p>
            <a:pPr marL="285750" indent="-285750">
              <a:buFont typeface="Arial" panose="020B0604020202020204" pitchFamily="34" charset="0"/>
              <a:buChar char="•"/>
            </a:pPr>
            <a:r>
              <a:rPr lang="en-US" sz="1700" dirty="0">
                <a:latin typeface="Aller Light"/>
              </a:rPr>
              <a:t>Non-homogeneous polymer solution</a:t>
            </a:r>
          </a:p>
          <a:p>
            <a:pPr marL="285750" indent="-285750">
              <a:buFont typeface="Arial" panose="020B0604020202020204" pitchFamily="34" charset="0"/>
              <a:buChar char="•"/>
            </a:pPr>
            <a:r>
              <a:rPr lang="en-US" sz="1700" dirty="0">
                <a:latin typeface="Aller Light"/>
              </a:rPr>
              <a:t>Frequent maintenance issues</a:t>
            </a:r>
          </a:p>
          <a:p>
            <a:pPr lvl="1"/>
            <a:endParaRPr lang="en-US" sz="200" dirty="0">
              <a:latin typeface="Aller Light"/>
            </a:endParaRPr>
          </a:p>
          <a:p>
            <a:pPr lvl="0">
              <a:buClr>
                <a:srgbClr val="93A299"/>
              </a:buClr>
              <a:buFont typeface="Arial" charset="0"/>
              <a:buChar char="•"/>
            </a:pPr>
            <a:endParaRPr lang="en-US" dirty="0">
              <a:solidFill>
                <a:srgbClr val="292934"/>
              </a:solidFill>
              <a:latin typeface="Aller Light"/>
            </a:endParaRPr>
          </a:p>
        </p:txBody>
      </p:sp>
      <p:pic>
        <p:nvPicPr>
          <p:cNvPr id="7" name="Picture 4" descr="C:\Users\YKim\Documents\Demo - Trials\Fairfield, CA (DP demo trailer)\Photo - screw press.jpg"/>
          <p:cNvPicPr>
            <a:picLocks noChangeAspect="1" noChangeArrowheads="1"/>
          </p:cNvPicPr>
          <p:nvPr/>
        </p:nvPicPr>
        <p:blipFill>
          <a:blip r:embed="rId3" cstate="print"/>
          <a:srcRect/>
          <a:stretch>
            <a:fillRect/>
          </a:stretch>
        </p:blipFill>
        <p:spPr bwMode="auto">
          <a:xfrm>
            <a:off x="496111" y="3306315"/>
            <a:ext cx="3955102" cy="2232224"/>
          </a:xfrm>
          <a:prstGeom prst="rect">
            <a:avLst/>
          </a:prstGeom>
          <a:noFill/>
          <a:ln>
            <a:solidFill>
              <a:schemeClr val="tx1"/>
            </a:solidFill>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50" y="1247775"/>
            <a:ext cx="3648075" cy="1752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4" name="Rectangle 3"/>
          <p:cNvSpPr/>
          <p:nvPr/>
        </p:nvSpPr>
        <p:spPr>
          <a:xfrm>
            <a:off x="496110" y="5603528"/>
            <a:ext cx="4028101" cy="523220"/>
          </a:xfrm>
          <a:prstGeom prst="rect">
            <a:avLst/>
          </a:prstGeom>
        </p:spPr>
        <p:txBody>
          <a:bodyPr wrap="square">
            <a:spAutoFit/>
          </a:bodyPr>
          <a:lstStyle/>
          <a:p>
            <a:r>
              <a:rPr lang="en-US" sz="1400" dirty="0">
                <a:latin typeface="Aller Light"/>
              </a:rPr>
              <a:t>FKC screw press runs at average 70 gpm of sludge </a:t>
            </a:r>
          </a:p>
          <a:p>
            <a:r>
              <a:rPr lang="en-US" sz="1400" dirty="0">
                <a:latin typeface="Aller Light"/>
              </a:rPr>
              <a:t>(2% solids content)</a:t>
            </a:r>
          </a:p>
        </p:txBody>
      </p:sp>
      <p:sp>
        <p:nvSpPr>
          <p:cNvPr id="9" name="Rectangle 2"/>
          <p:cNvSpPr txBox="1">
            <a:spLocks noChangeArrowheads="1"/>
          </p:cNvSpPr>
          <p:nvPr/>
        </p:nvSpPr>
        <p:spPr>
          <a:xfrm>
            <a:off x="320648" y="261760"/>
            <a:ext cx="8713624"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just"/>
            <a:r>
              <a:rPr lang="en-US" sz="3200" dirty="0"/>
              <a:t>Case Study: Fairfield Sewer District, CA</a:t>
            </a:r>
          </a:p>
        </p:txBody>
      </p:sp>
    </p:spTree>
    <p:extLst>
      <p:ext uri="{BB962C8B-B14F-4D97-AF65-F5344CB8AC3E}">
        <p14:creationId xmlns:p14="http://schemas.microsoft.com/office/powerpoint/2010/main" val="564031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020" y="190654"/>
            <a:ext cx="8229600" cy="762000"/>
          </a:xfrm>
        </p:spPr>
        <p:txBody>
          <a:bodyPr>
            <a:normAutofit/>
          </a:bodyPr>
          <a:lstStyle/>
          <a:p>
            <a:r>
              <a:rPr lang="en-US" sz="3000" dirty="0"/>
              <a:t>Pilot Testing with Two Polymer Mix Equipment</a:t>
            </a:r>
          </a:p>
        </p:txBody>
      </p:sp>
      <p:sp>
        <p:nvSpPr>
          <p:cNvPr id="6" name="Slide Number Placeholder 5"/>
          <p:cNvSpPr>
            <a:spLocks noGrp="1"/>
          </p:cNvSpPr>
          <p:nvPr>
            <p:ph type="sldNum" sz="quarter" idx="12"/>
          </p:nvPr>
        </p:nvSpPr>
        <p:spPr>
          <a:xfrm>
            <a:off x="8560340" y="6053785"/>
            <a:ext cx="457199" cy="365125"/>
          </a:xfrm>
        </p:spPr>
        <p:txBody>
          <a:bodyPr/>
          <a:lstStyle/>
          <a:p>
            <a:fld id="{FA84A37A-AFC2-4A01-80A1-FC20F2C0D5BB}" type="slidenum">
              <a:rPr lang="en-US" smtClean="0"/>
              <a:pPr/>
              <a:t>43</a:t>
            </a:fld>
            <a:endParaRPr lang="en-US" dirty="0"/>
          </a:p>
        </p:txBody>
      </p:sp>
      <p:pic>
        <p:nvPicPr>
          <p:cNvPr id="224259" name="Picture 3" descr="C:\Users\YKim\Documents\Demo - Trials\Fairfield, CA (DP demo trailer)\Photo - eductor (Semblex).jpg"/>
          <p:cNvPicPr>
            <a:picLocks noChangeAspect="1" noChangeArrowheads="1"/>
          </p:cNvPicPr>
          <p:nvPr/>
        </p:nvPicPr>
        <p:blipFill>
          <a:blip r:embed="rId3" cstate="print"/>
          <a:srcRect/>
          <a:stretch>
            <a:fillRect/>
          </a:stretch>
        </p:blipFill>
        <p:spPr bwMode="auto">
          <a:xfrm>
            <a:off x="500264" y="1200962"/>
            <a:ext cx="2085148" cy="3435413"/>
          </a:xfrm>
          <a:prstGeom prst="rect">
            <a:avLst/>
          </a:prstGeom>
          <a:noFill/>
        </p:spPr>
      </p:pic>
      <p:sp>
        <p:nvSpPr>
          <p:cNvPr id="3" name="TextBox 2"/>
          <p:cNvSpPr txBox="1"/>
          <p:nvPr/>
        </p:nvSpPr>
        <p:spPr>
          <a:xfrm>
            <a:off x="436108" y="4845771"/>
            <a:ext cx="3955185" cy="1384995"/>
          </a:xfrm>
          <a:prstGeom prst="rect">
            <a:avLst/>
          </a:prstGeom>
          <a:noFill/>
        </p:spPr>
        <p:txBody>
          <a:bodyPr wrap="none" rtlCol="0">
            <a:spAutoFit/>
          </a:bodyPr>
          <a:lstStyle/>
          <a:p>
            <a:r>
              <a:rPr lang="en-US" dirty="0">
                <a:solidFill>
                  <a:srgbClr val="0000FF"/>
                </a:solidFill>
              </a:rPr>
              <a:t>Existing Polymer System</a:t>
            </a:r>
          </a:p>
          <a:p>
            <a:pPr marL="285750" indent="-285750">
              <a:buFont typeface="Arial" panose="020B0604020202020204" pitchFamily="34" charset="0"/>
              <a:buChar char="•"/>
            </a:pPr>
            <a:r>
              <a:rPr lang="en-US" sz="1600" dirty="0"/>
              <a:t>Initial wetting: air blower –&gt; wetting head</a:t>
            </a:r>
          </a:p>
          <a:p>
            <a:pPr marL="285750" indent="-285750">
              <a:buFont typeface="Arial" panose="020B0604020202020204" pitchFamily="34" charset="0"/>
              <a:buChar char="•"/>
            </a:pPr>
            <a:r>
              <a:rPr lang="en-US" sz="1600" dirty="0"/>
              <a:t>Mixing: two (2)  4,600 gal mix/age tanks</a:t>
            </a:r>
          </a:p>
          <a:p>
            <a:pPr marL="285750" indent="-285750">
              <a:buFont typeface="Arial" panose="020B0604020202020204" pitchFamily="34" charset="0"/>
              <a:buChar char="•"/>
            </a:pPr>
            <a:r>
              <a:rPr lang="en-US" sz="1600" u="sng" dirty="0">
                <a:solidFill>
                  <a:srgbClr val="0000FF"/>
                </a:solidFill>
              </a:rPr>
              <a:t>1 hour mixing </a:t>
            </a:r>
            <a:r>
              <a:rPr lang="en-US" sz="1600" dirty="0"/>
              <a:t>and </a:t>
            </a:r>
            <a:r>
              <a:rPr lang="en-US" sz="1600" u="sng" dirty="0">
                <a:solidFill>
                  <a:srgbClr val="0000FF"/>
                </a:solidFill>
              </a:rPr>
              <a:t>2 - 6 hour aging</a:t>
            </a:r>
            <a:r>
              <a:rPr lang="en-US" sz="1600" dirty="0">
                <a:solidFill>
                  <a:srgbClr val="0000FF"/>
                </a:solidFill>
              </a:rPr>
              <a:t> </a:t>
            </a:r>
            <a:r>
              <a:rPr lang="en-US" sz="1600" dirty="0"/>
              <a:t>time</a:t>
            </a:r>
          </a:p>
          <a:p>
            <a:endParaRPr lang="en-US" dirty="0"/>
          </a:p>
        </p:txBody>
      </p:sp>
      <p:sp>
        <p:nvSpPr>
          <p:cNvPr id="12" name="TextBox 11"/>
          <p:cNvSpPr txBox="1"/>
          <p:nvPr/>
        </p:nvSpPr>
        <p:spPr>
          <a:xfrm>
            <a:off x="4636363" y="4803952"/>
            <a:ext cx="4450083" cy="1354217"/>
          </a:xfrm>
          <a:prstGeom prst="rect">
            <a:avLst/>
          </a:prstGeom>
          <a:noFill/>
        </p:spPr>
        <p:txBody>
          <a:bodyPr wrap="square" rtlCol="0">
            <a:spAutoFit/>
          </a:bodyPr>
          <a:lstStyle/>
          <a:p>
            <a:r>
              <a:rPr lang="en-US" dirty="0">
                <a:solidFill>
                  <a:srgbClr val="0000FF"/>
                </a:solidFill>
              </a:rPr>
              <a:t>UGSI PolyBlend Dry Polymer System</a:t>
            </a:r>
          </a:p>
          <a:p>
            <a:pPr marL="285750" indent="-285750">
              <a:buFont typeface="Arial" panose="020B0604020202020204" pitchFamily="34" charset="0"/>
              <a:buChar char="•"/>
            </a:pPr>
            <a:r>
              <a:rPr lang="en-US" sz="1600" dirty="0"/>
              <a:t>Initial wetting: high-energy mechanical mixing </a:t>
            </a:r>
          </a:p>
          <a:p>
            <a:pPr marL="285750" indent="-285750">
              <a:buFont typeface="Arial" panose="020B0604020202020204" pitchFamily="34" charset="0"/>
              <a:buChar char="•"/>
            </a:pPr>
            <a:r>
              <a:rPr lang="en-US" sz="1600" dirty="0"/>
              <a:t>Mixing: two (2) 360 gal mix tanks with hollow-blade impeller</a:t>
            </a:r>
          </a:p>
          <a:p>
            <a:pPr marL="285750" indent="-285750">
              <a:buFont typeface="Arial" panose="020B0604020202020204" pitchFamily="34" charset="0"/>
              <a:buChar char="•"/>
            </a:pPr>
            <a:r>
              <a:rPr lang="en-US" sz="1600" u="sng" dirty="0">
                <a:solidFill>
                  <a:srgbClr val="0000FF"/>
                </a:solidFill>
              </a:rPr>
              <a:t>20 minute mixing</a:t>
            </a:r>
            <a:r>
              <a:rPr lang="en-US" sz="1600" dirty="0"/>
              <a:t>, </a:t>
            </a:r>
            <a:r>
              <a:rPr lang="en-US" sz="1600" u="sng" dirty="0">
                <a:solidFill>
                  <a:srgbClr val="0000FF"/>
                </a:solidFill>
              </a:rPr>
              <a:t>10+ minute transfer </a:t>
            </a:r>
            <a:r>
              <a:rPr lang="en-US" sz="1600" dirty="0"/>
              <a:t>time</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t="3985" b="26218"/>
          <a:stretch/>
        </p:blipFill>
        <p:spPr>
          <a:xfrm flipH="1">
            <a:off x="2651376" y="1214100"/>
            <a:ext cx="2315732" cy="34222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5113" t="16403" r="27840" b="23718"/>
          <a:stretch/>
        </p:blipFill>
        <p:spPr>
          <a:xfrm flipH="1">
            <a:off x="5908044" y="865632"/>
            <a:ext cx="2089908" cy="3866026"/>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xmlns="" id="{6552C3C2-8CC5-4751-91D3-47871FB6B8FD}"/>
              </a:ext>
            </a:extLst>
          </p:cNvPr>
          <p:cNvSpPr/>
          <p:nvPr/>
        </p:nvSpPr>
        <p:spPr>
          <a:xfrm>
            <a:off x="243840" y="1689463"/>
            <a:ext cx="1895548" cy="13672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Oval 9">
            <a:extLst>
              <a:ext uri="{FF2B5EF4-FFF2-40B4-BE49-F238E27FC236}">
                <a16:creationId xmlns:a16="http://schemas.microsoft.com/office/drawing/2014/main" xmlns="" id="{42998E29-305E-4110-AE14-5E852C5A7C81}"/>
              </a:ext>
            </a:extLst>
          </p:cNvPr>
          <p:cNvSpPr/>
          <p:nvPr/>
        </p:nvSpPr>
        <p:spPr>
          <a:xfrm>
            <a:off x="2773056" y="1606731"/>
            <a:ext cx="1994887" cy="2704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xmlns="" id="{21AC4CA8-140C-4BFB-8FED-B16B274B8FBD}"/>
              </a:ext>
            </a:extLst>
          </p:cNvPr>
          <p:cNvSpPr/>
          <p:nvPr/>
        </p:nvSpPr>
        <p:spPr>
          <a:xfrm>
            <a:off x="6165669" y="1024948"/>
            <a:ext cx="1606731" cy="13730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8228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73193" y="506299"/>
            <a:ext cx="8167672" cy="617897"/>
          </a:xfrm>
        </p:spPr>
        <p:txBody>
          <a:bodyPr>
            <a:noAutofit/>
          </a:bodyPr>
          <a:lstStyle/>
          <a:p>
            <a:r>
              <a:rPr lang="en-US" sz="3200" dirty="0">
                <a:latin typeface="Calibri" panose="020F0502020204030204" pitchFamily="34" charset="0"/>
                <a:cs typeface="Calibri" panose="020F0502020204030204" pitchFamily="34" charset="0"/>
              </a:rPr>
              <a:t>New System (PolyBlend</a:t>
            </a:r>
            <a:r>
              <a:rPr lang="en-US" sz="40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DP2000) Performance</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graphicFrame>
        <p:nvGraphicFramePr>
          <p:cNvPr id="2" name="Object 3"/>
          <p:cNvGraphicFramePr>
            <a:graphicFrameLocks noGrp="1" noChangeAspect="1"/>
          </p:cNvGraphicFramePr>
          <p:nvPr>
            <p:ph type="chart" idx="1"/>
          </p:nvPr>
        </p:nvGraphicFramePr>
        <p:xfrm>
          <a:off x="1424645" y="952748"/>
          <a:ext cx="6916165" cy="4744019"/>
        </p:xfrm>
        <a:graphic>
          <a:graphicData uri="http://schemas.openxmlformats.org/drawingml/2006/chart">
            <c:chart xmlns:c="http://schemas.openxmlformats.org/drawingml/2006/chart" xmlns:r="http://schemas.openxmlformats.org/officeDocument/2006/relationships" r:id="rId3"/>
          </a:graphicData>
        </a:graphic>
      </p:graphicFrame>
      <p:sp>
        <p:nvSpPr>
          <p:cNvPr id="173061" name="Text Box 5"/>
          <p:cNvSpPr txBox="1">
            <a:spLocks noChangeArrowheads="1"/>
          </p:cNvSpPr>
          <p:nvPr/>
        </p:nvSpPr>
        <p:spPr bwMode="auto">
          <a:xfrm rot="-5356241">
            <a:off x="-529581" y="2970399"/>
            <a:ext cx="2915021" cy="400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6" tIns="45708" rIns="91416" bIns="45708">
            <a:spAutoFit/>
          </a:bodyPr>
          <a:lstStyle>
            <a:lvl1pPr algn="l" defTabSz="974725">
              <a:defRPr sz="2400">
                <a:solidFill>
                  <a:schemeClr val="tx1"/>
                </a:solidFill>
                <a:latin typeface="Times New Roman" pitchFamily="18" charset="0"/>
              </a:defRPr>
            </a:lvl1pPr>
            <a:lvl2pPr marL="485775"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2088"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eaLnBrk="0" fontAlgn="base" hangingPunct="0">
              <a:spcBef>
                <a:spcPct val="0"/>
              </a:spcBef>
              <a:spcAft>
                <a:spcPct val="0"/>
              </a:spcAft>
              <a:defRPr sz="2400">
                <a:solidFill>
                  <a:schemeClr val="tx1"/>
                </a:solidFill>
                <a:latin typeface="Times New Roman" pitchFamily="18" charset="0"/>
              </a:defRPr>
            </a:lvl6pPr>
            <a:lvl7pPr marL="2865438" defTabSz="974725" eaLnBrk="0" fontAlgn="base" hangingPunct="0">
              <a:spcBef>
                <a:spcPct val="0"/>
              </a:spcBef>
              <a:spcAft>
                <a:spcPct val="0"/>
              </a:spcAft>
              <a:defRPr sz="2400">
                <a:solidFill>
                  <a:schemeClr val="tx1"/>
                </a:solidFill>
                <a:latin typeface="Times New Roman" pitchFamily="18" charset="0"/>
              </a:defRPr>
            </a:lvl7pPr>
            <a:lvl8pPr marL="3322638" defTabSz="974725" eaLnBrk="0" fontAlgn="base" hangingPunct="0">
              <a:spcBef>
                <a:spcPct val="0"/>
              </a:spcBef>
              <a:spcAft>
                <a:spcPct val="0"/>
              </a:spcAft>
              <a:defRPr sz="2400">
                <a:solidFill>
                  <a:schemeClr val="tx1"/>
                </a:solidFill>
                <a:latin typeface="Times New Roman" pitchFamily="18" charset="0"/>
              </a:defRPr>
            </a:lvl8pPr>
            <a:lvl9pPr marL="3779838" defTabSz="974725" eaLnBrk="0" fontAlgn="base" hangingPunct="0">
              <a:spcBef>
                <a:spcPct val="0"/>
              </a:spcBef>
              <a:spcAft>
                <a:spcPct val="0"/>
              </a:spcAft>
              <a:defRPr sz="2400">
                <a:solidFill>
                  <a:schemeClr val="tx1"/>
                </a:solidFill>
                <a:latin typeface="Times New Roman" pitchFamily="18" charset="0"/>
              </a:defRPr>
            </a:lvl9p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Polymer Dose, Lb/Dry Ton</a:t>
            </a:r>
          </a:p>
        </p:txBody>
      </p:sp>
      <p:sp>
        <p:nvSpPr>
          <p:cNvPr id="6" name="Text Box 4"/>
          <p:cNvSpPr txBox="1">
            <a:spLocks noChangeArrowheads="1"/>
          </p:cNvSpPr>
          <p:nvPr/>
        </p:nvSpPr>
        <p:spPr bwMode="auto">
          <a:xfrm>
            <a:off x="1526616" y="5512195"/>
            <a:ext cx="6366486" cy="707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6" tIns="45708" rIns="91416" bIns="45708">
            <a:spAutoFit/>
          </a:bodyPr>
          <a:lstStyle>
            <a:lvl1pPr algn="l" defTabSz="974725">
              <a:defRPr sz="2400">
                <a:solidFill>
                  <a:schemeClr val="tx1"/>
                </a:solidFill>
                <a:latin typeface="Times New Roman" pitchFamily="18" charset="0"/>
              </a:defRPr>
            </a:lvl1pPr>
            <a:lvl2pPr marL="485775"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2088"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eaLnBrk="0" fontAlgn="base" hangingPunct="0">
              <a:spcBef>
                <a:spcPct val="0"/>
              </a:spcBef>
              <a:spcAft>
                <a:spcPct val="0"/>
              </a:spcAft>
              <a:defRPr sz="2400">
                <a:solidFill>
                  <a:schemeClr val="tx1"/>
                </a:solidFill>
                <a:latin typeface="Times New Roman" pitchFamily="18" charset="0"/>
              </a:defRPr>
            </a:lvl6pPr>
            <a:lvl7pPr marL="2865438" defTabSz="974725" eaLnBrk="0" fontAlgn="base" hangingPunct="0">
              <a:spcBef>
                <a:spcPct val="0"/>
              </a:spcBef>
              <a:spcAft>
                <a:spcPct val="0"/>
              </a:spcAft>
              <a:defRPr sz="2400">
                <a:solidFill>
                  <a:schemeClr val="tx1"/>
                </a:solidFill>
                <a:latin typeface="Times New Roman" pitchFamily="18" charset="0"/>
              </a:defRPr>
            </a:lvl7pPr>
            <a:lvl8pPr marL="3322638" defTabSz="974725" eaLnBrk="0" fontAlgn="base" hangingPunct="0">
              <a:spcBef>
                <a:spcPct val="0"/>
              </a:spcBef>
              <a:spcAft>
                <a:spcPct val="0"/>
              </a:spcAft>
              <a:defRPr sz="2400">
                <a:solidFill>
                  <a:schemeClr val="tx1"/>
                </a:solidFill>
                <a:latin typeface="Times New Roman" pitchFamily="18" charset="0"/>
              </a:defRPr>
            </a:lvl8pPr>
            <a:lvl9pPr marL="3779838" defTabSz="974725" eaLnBrk="0" fontAlgn="base" hangingPunct="0">
              <a:spcBef>
                <a:spcPct val="0"/>
              </a:spcBef>
              <a:spcAft>
                <a:spcPct val="0"/>
              </a:spcAft>
              <a:defRPr sz="2400">
                <a:solidFill>
                  <a:schemeClr val="tx1"/>
                </a:solidFill>
                <a:latin typeface="Times New Roman" pitchFamily="18" charset="0"/>
              </a:defRPr>
            </a:lvl9pPr>
          </a:lstStyle>
          <a:p>
            <a:pPr algn="ctr"/>
            <a:r>
              <a:rPr lang="en-US" sz="2000" b="1" dirty="0">
                <a:latin typeface="+mn-lt"/>
              </a:rPr>
              <a:t>FSSD saved over 40% on Screw Press Polymer in 2016</a:t>
            </a:r>
          </a:p>
          <a:p>
            <a:pPr algn="ctr"/>
            <a:r>
              <a:rPr lang="en-US" sz="2000" b="1" dirty="0">
                <a:latin typeface="+mn-lt"/>
              </a:rPr>
              <a:t>despite an increase in solids throughput of </a:t>
            </a:r>
            <a:r>
              <a:rPr lang="en-US" sz="2000" b="1" u="sng" dirty="0">
                <a:latin typeface="+mn-lt"/>
              </a:rPr>
              <a:t>18%</a:t>
            </a:r>
            <a:endParaRPr lang="en-US" sz="2000" b="1" dirty="0">
              <a:latin typeface="+mn-lt"/>
            </a:endParaRPr>
          </a:p>
        </p:txBody>
      </p:sp>
      <p:sp>
        <p:nvSpPr>
          <p:cNvPr id="4" name="Rectangle 3"/>
          <p:cNvSpPr/>
          <p:nvPr/>
        </p:nvSpPr>
        <p:spPr>
          <a:xfrm rot="16200000">
            <a:off x="6665831" y="2970624"/>
            <a:ext cx="3750068" cy="400110"/>
          </a:xfrm>
          <a:prstGeom prst="rect">
            <a:avLst/>
          </a:prstGeom>
        </p:spPr>
        <p:txBody>
          <a:bodyPr wrap="square">
            <a:spAutoFit/>
          </a:bodyPr>
          <a:lstStyle/>
          <a:p>
            <a:pPr algn="ctr"/>
            <a:r>
              <a:rPr lang="en-US" sz="2000" dirty="0">
                <a:solidFill>
                  <a:srgbClr val="FF0000"/>
                </a:solidFill>
                <a:latin typeface="Calibri" panose="020F0502020204030204" pitchFamily="34" charset="0"/>
                <a:cs typeface="Calibri" panose="020F0502020204030204" pitchFamily="34" charset="0"/>
              </a:rPr>
              <a:t>Sludge Processed, DT/year</a:t>
            </a:r>
          </a:p>
        </p:txBody>
      </p:sp>
    </p:spTree>
    <p:extLst>
      <p:ext uri="{BB962C8B-B14F-4D97-AF65-F5344CB8AC3E}">
        <p14:creationId xmlns:p14="http://schemas.microsoft.com/office/powerpoint/2010/main" val="181816553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8979" y="1087672"/>
            <a:ext cx="7232969" cy="1508650"/>
          </a:xfrm>
        </p:spPr>
        <p:txBody>
          <a:bodyPr>
            <a:noAutofit/>
          </a:bodyPr>
          <a:lstStyle/>
          <a:p>
            <a:pPr marL="285750" indent="-285750">
              <a:spcBef>
                <a:spcPts val="0"/>
              </a:spcBef>
              <a:buFont typeface="Arial" charset="0"/>
              <a:buChar char="•"/>
            </a:pPr>
            <a:r>
              <a:rPr lang="en-US" sz="2000" dirty="0">
                <a:latin typeface="+mn-lt"/>
              </a:rPr>
              <a:t>Design capacity: 60 MGD </a:t>
            </a:r>
          </a:p>
          <a:p>
            <a:pPr marL="285750" indent="-285750">
              <a:spcBef>
                <a:spcPts val="0"/>
              </a:spcBef>
              <a:buFont typeface="Arial" charset="0"/>
              <a:buChar char="•"/>
            </a:pPr>
            <a:endParaRPr lang="en-US" sz="400" dirty="0">
              <a:latin typeface="+mn-lt"/>
            </a:endParaRPr>
          </a:p>
          <a:p>
            <a:pPr marL="285750" indent="-285750">
              <a:spcBef>
                <a:spcPts val="0"/>
              </a:spcBef>
              <a:buFont typeface="Arial" charset="0"/>
              <a:buChar char="•"/>
            </a:pPr>
            <a:r>
              <a:rPr lang="en-US" sz="2000" dirty="0"/>
              <a:t>Annual</a:t>
            </a:r>
            <a:r>
              <a:rPr lang="en-US" sz="2000" dirty="0">
                <a:latin typeface="+mn-lt"/>
              </a:rPr>
              <a:t> cost of polymer is significant ($1.2 million)</a:t>
            </a:r>
          </a:p>
          <a:p>
            <a:pPr marL="685800" lvl="1">
              <a:spcBef>
                <a:spcPts val="0"/>
              </a:spcBef>
              <a:buFont typeface="Arial" charset="0"/>
              <a:buChar char="•"/>
            </a:pPr>
            <a:r>
              <a:rPr lang="en-US" dirty="0">
                <a:latin typeface="+mn-lt"/>
              </a:rPr>
              <a:t>Thickening  ~ $400,000 (RDT)</a:t>
            </a:r>
          </a:p>
          <a:p>
            <a:pPr marL="685800" lvl="1">
              <a:spcBef>
                <a:spcPts val="0"/>
              </a:spcBef>
              <a:buFont typeface="Arial" charset="0"/>
              <a:buChar char="•"/>
            </a:pPr>
            <a:r>
              <a:rPr lang="en-US" dirty="0">
                <a:latin typeface="+mn-lt"/>
              </a:rPr>
              <a:t>Dewatering ~ $800,000 (Centrifuge)</a:t>
            </a:r>
          </a:p>
          <a:p>
            <a:pPr marL="685800" lvl="1">
              <a:spcBef>
                <a:spcPts val="0"/>
              </a:spcBef>
              <a:buFont typeface="Arial" charset="0"/>
              <a:buChar char="•"/>
            </a:pPr>
            <a:endParaRPr lang="en-US" sz="600" dirty="0">
              <a:latin typeface="+mn-lt"/>
            </a:endParaRPr>
          </a:p>
          <a:p>
            <a:pPr marL="285750" indent="-285750">
              <a:spcBef>
                <a:spcPts val="0"/>
              </a:spcBef>
              <a:buFont typeface="Arial" charset="0"/>
              <a:buChar char="•"/>
            </a:pPr>
            <a:r>
              <a:rPr lang="en-US" sz="2000" dirty="0">
                <a:latin typeface="+mn-lt"/>
              </a:rPr>
              <a:t> SNF/Polydyne Clarifloc SE-873 - Cationic, </a:t>
            </a:r>
            <a:r>
              <a:rPr lang="en-US" sz="2000" dirty="0"/>
              <a:t>c</a:t>
            </a:r>
            <a:r>
              <a:rPr lang="en-US" sz="2000" dirty="0">
                <a:latin typeface="+mn-lt"/>
              </a:rPr>
              <a:t>rosslinked (branched)</a:t>
            </a:r>
          </a:p>
        </p:txBody>
      </p:sp>
      <p:sp>
        <p:nvSpPr>
          <p:cNvPr id="8" name="Rectangle 7"/>
          <p:cNvSpPr/>
          <p:nvPr/>
        </p:nvSpPr>
        <p:spPr>
          <a:xfrm>
            <a:off x="4378215" y="3720724"/>
            <a:ext cx="4944088" cy="400110"/>
          </a:xfrm>
          <a:prstGeom prst="rect">
            <a:avLst/>
          </a:prstGeom>
        </p:spPr>
        <p:txBody>
          <a:bodyPr wrap="square">
            <a:spAutoFit/>
          </a:bodyPr>
          <a:lstStyle/>
          <a:p>
            <a:pPr lvl="1"/>
            <a:endParaRPr lang="en-US" sz="200" dirty="0">
              <a:latin typeface="Aller Light"/>
            </a:endParaRPr>
          </a:p>
          <a:p>
            <a:pPr lvl="0">
              <a:buClr>
                <a:srgbClr val="93A299"/>
              </a:buClr>
              <a:buFont typeface="Arial" charset="0"/>
              <a:buChar char="•"/>
            </a:pPr>
            <a:endParaRPr lang="en-US" dirty="0">
              <a:solidFill>
                <a:srgbClr val="292934"/>
              </a:solidFill>
              <a:latin typeface="Aller Light"/>
            </a:endParaRPr>
          </a:p>
        </p:txBody>
      </p:sp>
      <p:sp>
        <p:nvSpPr>
          <p:cNvPr id="9" name="Rectangle 2"/>
          <p:cNvSpPr txBox="1">
            <a:spLocks noChangeArrowheads="1"/>
          </p:cNvSpPr>
          <p:nvPr/>
        </p:nvSpPr>
        <p:spPr>
          <a:xfrm>
            <a:off x="163842" y="197192"/>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ctr"/>
            <a:r>
              <a:rPr lang="en-US" sz="3200" dirty="0">
                <a:solidFill>
                  <a:schemeClr val="tx1"/>
                </a:solidFill>
              </a:rPr>
              <a:t>Case Study: Emulsion Polymer System</a:t>
            </a:r>
          </a:p>
          <a:p>
            <a:pPr algn="ctr"/>
            <a:r>
              <a:rPr lang="en-US" sz="2400" dirty="0">
                <a:solidFill>
                  <a:schemeClr val="tx1"/>
                </a:solidFill>
              </a:rPr>
              <a:t>F. Wayne Hill WRC, Gwinnett County, GA</a:t>
            </a:r>
          </a:p>
        </p:txBody>
      </p:sp>
      <p:pic>
        <p:nvPicPr>
          <p:cNvPr id="5" name="Picture 4">
            <a:extLst>
              <a:ext uri="{FF2B5EF4-FFF2-40B4-BE49-F238E27FC236}">
                <a16:creationId xmlns:a16="http://schemas.microsoft.com/office/drawing/2014/main" xmlns="" id="{CED31508-560A-4E6A-8505-4EF263AD87C0}"/>
              </a:ext>
            </a:extLst>
          </p:cNvPr>
          <p:cNvPicPr>
            <a:picLocks noChangeAspect="1"/>
          </p:cNvPicPr>
          <p:nvPr/>
        </p:nvPicPr>
        <p:blipFill>
          <a:blip r:embed="rId3"/>
          <a:stretch>
            <a:fillRect/>
          </a:stretch>
        </p:blipFill>
        <p:spPr>
          <a:xfrm>
            <a:off x="438031" y="2962955"/>
            <a:ext cx="4632798" cy="3024188"/>
          </a:xfrm>
          <a:prstGeom prst="rect">
            <a:avLst/>
          </a:prstGeom>
        </p:spPr>
      </p:pic>
      <p:pic>
        <p:nvPicPr>
          <p:cNvPr id="6" name="Picture 5">
            <a:extLst>
              <a:ext uri="{FF2B5EF4-FFF2-40B4-BE49-F238E27FC236}">
                <a16:creationId xmlns:a16="http://schemas.microsoft.com/office/drawing/2014/main" xmlns="" id="{FBCA7C18-AF01-4F99-9087-5A66FA07A5FB}"/>
              </a:ext>
            </a:extLst>
          </p:cNvPr>
          <p:cNvPicPr>
            <a:picLocks noChangeAspect="1"/>
          </p:cNvPicPr>
          <p:nvPr/>
        </p:nvPicPr>
        <p:blipFill>
          <a:blip r:embed="rId4"/>
          <a:stretch>
            <a:fillRect/>
          </a:stretch>
        </p:blipFill>
        <p:spPr>
          <a:xfrm>
            <a:off x="5102061" y="4423224"/>
            <a:ext cx="3809889" cy="1546812"/>
          </a:xfrm>
          <a:prstGeom prst="rect">
            <a:avLst/>
          </a:prstGeom>
        </p:spPr>
      </p:pic>
      <p:pic>
        <p:nvPicPr>
          <p:cNvPr id="10" name="Picture 9">
            <a:extLst>
              <a:ext uri="{FF2B5EF4-FFF2-40B4-BE49-F238E27FC236}">
                <a16:creationId xmlns:a16="http://schemas.microsoft.com/office/drawing/2014/main" xmlns="" id="{2B99313A-41D5-42AC-AF8B-E7819F74FF4F}"/>
              </a:ext>
            </a:extLst>
          </p:cNvPr>
          <p:cNvPicPr>
            <a:picLocks noChangeAspect="1"/>
          </p:cNvPicPr>
          <p:nvPr/>
        </p:nvPicPr>
        <p:blipFill>
          <a:blip r:embed="rId5"/>
          <a:stretch>
            <a:fillRect/>
          </a:stretch>
        </p:blipFill>
        <p:spPr>
          <a:xfrm>
            <a:off x="5102060" y="2982771"/>
            <a:ext cx="3809889" cy="1475906"/>
          </a:xfrm>
          <a:prstGeom prst="rect">
            <a:avLst/>
          </a:prstGeom>
        </p:spPr>
      </p:pic>
      <p:sp>
        <p:nvSpPr>
          <p:cNvPr id="12" name="TextBox 11"/>
          <p:cNvSpPr txBox="1"/>
          <p:nvPr/>
        </p:nvSpPr>
        <p:spPr>
          <a:xfrm>
            <a:off x="3739485" y="6004260"/>
            <a:ext cx="5188122" cy="369332"/>
          </a:xfrm>
          <a:prstGeom prst="rect">
            <a:avLst/>
          </a:prstGeom>
          <a:solidFill>
            <a:schemeClr val="accent3">
              <a:lumMod val="20000"/>
              <a:lumOff val="80000"/>
            </a:schemeClr>
          </a:solidFill>
          <a:ln w="28575">
            <a:solidFill>
              <a:srgbClr val="FF0000"/>
            </a:solidFill>
          </a:ln>
        </p:spPr>
        <p:txBody>
          <a:bodyPr wrap="square" rtlCol="0">
            <a:spAutoFit/>
          </a:bodyPr>
          <a:lstStyle/>
          <a:p>
            <a:r>
              <a:rPr lang="en-US" dirty="0"/>
              <a:t>Courtesy - Jacobs Engineering and Gwinnett County</a:t>
            </a:r>
          </a:p>
        </p:txBody>
      </p:sp>
    </p:spTree>
    <p:extLst>
      <p:ext uri="{BB962C8B-B14F-4D97-AF65-F5344CB8AC3E}">
        <p14:creationId xmlns:p14="http://schemas.microsoft.com/office/powerpoint/2010/main" val="1489111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567" y="548269"/>
            <a:ext cx="6593011" cy="963699"/>
          </a:xfrm>
        </p:spPr>
        <p:txBody>
          <a:bodyPr>
            <a:noAutofit/>
          </a:bodyPr>
          <a:lstStyle/>
          <a:p>
            <a:pPr algn="ctr"/>
            <a:r>
              <a:rPr lang="en-US" sz="3200" dirty="0">
                <a:solidFill>
                  <a:schemeClr val="tx1"/>
                </a:solidFill>
              </a:rPr>
              <a:t>Three Polymer Systems for Pilot Trials</a:t>
            </a:r>
            <a:r>
              <a:rPr lang="en-US" sz="2700" b="1" dirty="0">
                <a:solidFill>
                  <a:schemeClr val="tx1"/>
                </a:solidFill>
              </a:rPr>
              <a:t/>
            </a:r>
            <a:br>
              <a:rPr lang="en-US" sz="2700" b="1" dirty="0">
                <a:solidFill>
                  <a:schemeClr val="tx1"/>
                </a:solidFill>
              </a:rPr>
            </a:br>
            <a:r>
              <a:rPr lang="en-US" sz="2400" dirty="0"/>
              <a:t>Optimum feed concentration: 0.5% to 0.7%</a:t>
            </a:r>
            <a:br>
              <a:rPr lang="en-US" sz="2400" dirty="0"/>
            </a:br>
            <a:endParaRPr lang="en-US" sz="2400" dirty="0"/>
          </a:p>
        </p:txBody>
      </p:sp>
      <p:grpSp>
        <p:nvGrpSpPr>
          <p:cNvPr id="4" name="Group 2"/>
          <p:cNvGrpSpPr>
            <a:grpSpLocks/>
          </p:cNvGrpSpPr>
          <p:nvPr/>
        </p:nvGrpSpPr>
        <p:grpSpPr bwMode="auto">
          <a:xfrm>
            <a:off x="-1399479" y="1361916"/>
            <a:ext cx="4375133" cy="3147965"/>
            <a:chOff x="1800" y="-988"/>
            <a:chExt cx="8963" cy="6348"/>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 y="-981"/>
              <a:ext cx="5476" cy="63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1800" y="-988"/>
              <a:ext cx="8963" cy="6348"/>
              <a:chOff x="1800" y="-988"/>
              <a:chExt cx="8963" cy="6348"/>
            </a:xfrm>
          </p:grpSpPr>
          <p:sp>
            <p:nvSpPr>
              <p:cNvPr id="6" name="Freeform 5"/>
              <p:cNvSpPr>
                <a:spLocks/>
              </p:cNvSpPr>
              <p:nvPr/>
            </p:nvSpPr>
            <p:spPr bwMode="auto">
              <a:xfrm>
                <a:off x="5272" y="-988"/>
                <a:ext cx="5491" cy="6348"/>
              </a:xfrm>
              <a:custGeom>
                <a:avLst/>
                <a:gdLst>
                  <a:gd name="T0" fmla="+- 0 5272 5272"/>
                  <a:gd name="T1" fmla="*/ T0 w 5491"/>
                  <a:gd name="T2" fmla="+- 0 5359 -988"/>
                  <a:gd name="T3" fmla="*/ 5359 h 6348"/>
                  <a:gd name="T4" fmla="+- 0 10763 5272"/>
                  <a:gd name="T5" fmla="*/ T4 w 5491"/>
                  <a:gd name="T6" fmla="+- 0 5359 -988"/>
                  <a:gd name="T7" fmla="*/ 5359 h 6348"/>
                  <a:gd name="T8" fmla="+- 0 10763 5272"/>
                  <a:gd name="T9" fmla="*/ T8 w 5491"/>
                  <a:gd name="T10" fmla="+- 0 -988 -988"/>
                  <a:gd name="T11" fmla="*/ -988 h 6348"/>
                  <a:gd name="T12" fmla="+- 0 5272 5272"/>
                  <a:gd name="T13" fmla="*/ T12 w 5491"/>
                  <a:gd name="T14" fmla="+- 0 -988 -988"/>
                  <a:gd name="T15" fmla="*/ -988 h 6348"/>
                  <a:gd name="T16" fmla="+- 0 5272 5272"/>
                  <a:gd name="T17" fmla="*/ T16 w 5491"/>
                  <a:gd name="T18" fmla="+- 0 5359 -988"/>
                  <a:gd name="T19" fmla="*/ 5359 h 6348"/>
                </a:gdLst>
                <a:ahLst/>
                <a:cxnLst>
                  <a:cxn ang="0">
                    <a:pos x="T1" y="T3"/>
                  </a:cxn>
                  <a:cxn ang="0">
                    <a:pos x="T5" y="T7"/>
                  </a:cxn>
                  <a:cxn ang="0">
                    <a:pos x="T9" y="T11"/>
                  </a:cxn>
                  <a:cxn ang="0">
                    <a:pos x="T13" y="T15"/>
                  </a:cxn>
                  <a:cxn ang="0">
                    <a:pos x="T17" y="T19"/>
                  </a:cxn>
                </a:cxnLst>
                <a:rect l="0" t="0" r="r" b="b"/>
                <a:pathLst>
                  <a:path w="5491" h="6348">
                    <a:moveTo>
                      <a:pt x="0" y="6347"/>
                    </a:moveTo>
                    <a:lnTo>
                      <a:pt x="5491" y="6347"/>
                    </a:lnTo>
                    <a:lnTo>
                      <a:pt x="5491" y="0"/>
                    </a:lnTo>
                    <a:lnTo>
                      <a:pt x="0" y="0"/>
                    </a:lnTo>
                    <a:lnTo>
                      <a:pt x="0" y="634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7" name="Group 6"/>
              <p:cNvGrpSpPr>
                <a:grpSpLocks/>
              </p:cNvGrpSpPr>
              <p:nvPr/>
            </p:nvGrpSpPr>
            <p:grpSpPr bwMode="auto">
              <a:xfrm>
                <a:off x="1800" y="-819"/>
                <a:ext cx="5332" cy="1448"/>
                <a:chOff x="1800" y="-819"/>
                <a:chExt cx="5332" cy="1448"/>
              </a:xfrm>
            </p:grpSpPr>
            <p:sp>
              <p:nvSpPr>
                <p:cNvPr id="8" name="Freeform 7"/>
                <p:cNvSpPr>
                  <a:spLocks/>
                </p:cNvSpPr>
                <p:nvPr/>
              </p:nvSpPr>
              <p:spPr bwMode="auto">
                <a:xfrm>
                  <a:off x="4747" y="-819"/>
                  <a:ext cx="2385" cy="844"/>
                </a:xfrm>
                <a:custGeom>
                  <a:avLst/>
                  <a:gdLst>
                    <a:gd name="T0" fmla="+- 0 7033 4747"/>
                    <a:gd name="T1" fmla="*/ T0 w 2385"/>
                    <a:gd name="T2" fmla="+- 0 -11 -819"/>
                    <a:gd name="T3" fmla="*/ -11 h 844"/>
                    <a:gd name="T4" fmla="+- 0 7014 4747"/>
                    <a:gd name="T5" fmla="*/ T4 w 2385"/>
                    <a:gd name="T6" fmla="+- 0 -17 -819"/>
                    <a:gd name="T7" fmla="*/ -17 h 844"/>
                    <a:gd name="T8" fmla="+- 0 6999 4747"/>
                    <a:gd name="T9" fmla="*/ T8 w 2385"/>
                    <a:gd name="T10" fmla="+- 0 25 -819"/>
                    <a:gd name="T11" fmla="*/ 25 h 844"/>
                    <a:gd name="T12" fmla="+- 0 7132 4747"/>
                    <a:gd name="T13" fmla="*/ T12 w 2385"/>
                    <a:gd name="T14" fmla="+- 0 7 -819"/>
                    <a:gd name="T15" fmla="*/ 7 h 844"/>
                    <a:gd name="T16" fmla="+- 0 7033 4747"/>
                    <a:gd name="T17" fmla="*/ T16 w 2385"/>
                    <a:gd name="T18" fmla="+- 0 -11 -819"/>
                    <a:gd name="T19" fmla="*/ -11 h 844"/>
                  </a:gdLst>
                  <a:ahLst/>
                  <a:cxnLst>
                    <a:cxn ang="0">
                      <a:pos x="T1" y="T3"/>
                    </a:cxn>
                    <a:cxn ang="0">
                      <a:pos x="T5" y="T7"/>
                    </a:cxn>
                    <a:cxn ang="0">
                      <a:pos x="T9" y="T11"/>
                    </a:cxn>
                    <a:cxn ang="0">
                      <a:pos x="T13" y="T15"/>
                    </a:cxn>
                    <a:cxn ang="0">
                      <a:pos x="T17" y="T19"/>
                    </a:cxn>
                  </a:cxnLst>
                  <a:rect l="0" t="0" r="r" b="b"/>
                  <a:pathLst>
                    <a:path w="2385" h="844">
                      <a:moveTo>
                        <a:pt x="2286" y="808"/>
                      </a:moveTo>
                      <a:lnTo>
                        <a:pt x="2267" y="802"/>
                      </a:lnTo>
                      <a:lnTo>
                        <a:pt x="2252" y="844"/>
                      </a:lnTo>
                      <a:lnTo>
                        <a:pt x="2385" y="826"/>
                      </a:lnTo>
                      <a:lnTo>
                        <a:pt x="2286" y="808"/>
                      </a:lnTo>
                      <a:close/>
                    </a:path>
                  </a:pathLst>
                </a:custGeom>
                <a:solidFill>
                  <a:srgbClr val="EA75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 name="Freeform 8"/>
                <p:cNvSpPr>
                  <a:spLocks/>
                </p:cNvSpPr>
                <p:nvPr/>
              </p:nvSpPr>
              <p:spPr bwMode="auto">
                <a:xfrm>
                  <a:off x="4747" y="-819"/>
                  <a:ext cx="2385" cy="844"/>
                </a:xfrm>
                <a:custGeom>
                  <a:avLst/>
                  <a:gdLst>
                    <a:gd name="T0" fmla="+- 0 7042 4747"/>
                    <a:gd name="T1" fmla="*/ T0 w 2385"/>
                    <a:gd name="T2" fmla="+- 0 -39 -819"/>
                    <a:gd name="T3" fmla="*/ -39 h 844"/>
                    <a:gd name="T4" fmla="+- 0 7038 4747"/>
                    <a:gd name="T5" fmla="*/ T4 w 2385"/>
                    <a:gd name="T6" fmla="+- 0 -88 -819"/>
                    <a:gd name="T7" fmla="*/ -88 h 844"/>
                    <a:gd name="T8" fmla="+- 0 7023 4747"/>
                    <a:gd name="T9" fmla="*/ T8 w 2385"/>
                    <a:gd name="T10" fmla="+- 0 -46 -819"/>
                    <a:gd name="T11" fmla="*/ -46 h 844"/>
                    <a:gd name="T12" fmla="+- 0 7042 4747"/>
                    <a:gd name="T13" fmla="*/ T12 w 2385"/>
                    <a:gd name="T14" fmla="+- 0 -39 -819"/>
                    <a:gd name="T15" fmla="*/ -39 h 844"/>
                  </a:gdLst>
                  <a:ahLst/>
                  <a:cxnLst>
                    <a:cxn ang="0">
                      <a:pos x="T1" y="T3"/>
                    </a:cxn>
                    <a:cxn ang="0">
                      <a:pos x="T5" y="T7"/>
                    </a:cxn>
                    <a:cxn ang="0">
                      <a:pos x="T9" y="T11"/>
                    </a:cxn>
                    <a:cxn ang="0">
                      <a:pos x="T13" y="T15"/>
                    </a:cxn>
                  </a:cxnLst>
                  <a:rect l="0" t="0" r="r" b="b"/>
                  <a:pathLst>
                    <a:path w="2385" h="844">
                      <a:moveTo>
                        <a:pt x="2295" y="780"/>
                      </a:moveTo>
                      <a:lnTo>
                        <a:pt x="2291" y="731"/>
                      </a:lnTo>
                      <a:lnTo>
                        <a:pt x="2276" y="773"/>
                      </a:lnTo>
                      <a:lnTo>
                        <a:pt x="2295" y="780"/>
                      </a:lnTo>
                      <a:close/>
                    </a:path>
                  </a:pathLst>
                </a:custGeom>
                <a:solidFill>
                  <a:srgbClr val="EA75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1" name="Group 10"/>
                <p:cNvGrpSpPr>
                  <a:grpSpLocks/>
                </p:cNvGrpSpPr>
                <p:nvPr/>
              </p:nvGrpSpPr>
              <p:grpSpPr bwMode="auto">
                <a:xfrm>
                  <a:off x="1800" y="-61"/>
                  <a:ext cx="3980" cy="690"/>
                  <a:chOff x="1800" y="-61"/>
                  <a:chExt cx="3980" cy="690"/>
                </a:xfrm>
              </p:grpSpPr>
              <p:sp>
                <p:nvSpPr>
                  <p:cNvPr id="12" name="Freeform 11"/>
                  <p:cNvSpPr>
                    <a:spLocks/>
                  </p:cNvSpPr>
                  <p:nvPr/>
                </p:nvSpPr>
                <p:spPr bwMode="auto">
                  <a:xfrm>
                    <a:off x="4243" y="21"/>
                    <a:ext cx="1537" cy="608"/>
                  </a:xfrm>
                  <a:custGeom>
                    <a:avLst/>
                    <a:gdLst>
                      <a:gd name="T0" fmla="+- 0 5681 4243"/>
                      <a:gd name="T1" fmla="*/ T0 w 1537"/>
                      <a:gd name="T2" fmla="+- 0 594 21"/>
                      <a:gd name="T3" fmla="*/ 594 h 608"/>
                      <a:gd name="T4" fmla="+- 0 5663 4243"/>
                      <a:gd name="T5" fmla="*/ T4 w 1537"/>
                      <a:gd name="T6" fmla="+- 0 587 21"/>
                      <a:gd name="T7" fmla="*/ 587 h 608"/>
                      <a:gd name="T8" fmla="+- 0 5647 4243"/>
                      <a:gd name="T9" fmla="*/ T8 w 1537"/>
                      <a:gd name="T10" fmla="+- 0 629 21"/>
                      <a:gd name="T11" fmla="*/ 629 h 608"/>
                      <a:gd name="T12" fmla="+- 0 5780 4243"/>
                      <a:gd name="T13" fmla="*/ T12 w 1537"/>
                      <a:gd name="T14" fmla="+- 0 615 21"/>
                      <a:gd name="T15" fmla="*/ 615 h 608"/>
                      <a:gd name="T16" fmla="+- 0 5681 4243"/>
                      <a:gd name="T17" fmla="*/ T16 w 1537"/>
                      <a:gd name="T18" fmla="+- 0 594 21"/>
                      <a:gd name="T19" fmla="*/ 594 h 608"/>
                    </a:gdLst>
                    <a:ahLst/>
                    <a:cxnLst>
                      <a:cxn ang="0">
                        <a:pos x="T1" y="T3"/>
                      </a:cxn>
                      <a:cxn ang="0">
                        <a:pos x="T5" y="T7"/>
                      </a:cxn>
                      <a:cxn ang="0">
                        <a:pos x="T9" y="T11"/>
                      </a:cxn>
                      <a:cxn ang="0">
                        <a:pos x="T13" y="T15"/>
                      </a:cxn>
                      <a:cxn ang="0">
                        <a:pos x="T17" y="T19"/>
                      </a:cxn>
                    </a:cxnLst>
                    <a:rect l="0" t="0" r="r" b="b"/>
                    <a:pathLst>
                      <a:path w="1537" h="608">
                        <a:moveTo>
                          <a:pt x="1438" y="573"/>
                        </a:moveTo>
                        <a:lnTo>
                          <a:pt x="1420" y="566"/>
                        </a:lnTo>
                        <a:lnTo>
                          <a:pt x="1404" y="608"/>
                        </a:lnTo>
                        <a:lnTo>
                          <a:pt x="1537" y="594"/>
                        </a:lnTo>
                        <a:lnTo>
                          <a:pt x="1438" y="573"/>
                        </a:lnTo>
                        <a:close/>
                      </a:path>
                    </a:pathLst>
                  </a:custGeom>
                  <a:solidFill>
                    <a:srgbClr val="EA75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12"/>
                  <p:cNvSpPr>
                    <a:spLocks/>
                  </p:cNvSpPr>
                  <p:nvPr/>
                </p:nvSpPr>
                <p:spPr bwMode="auto">
                  <a:xfrm>
                    <a:off x="4243" y="21"/>
                    <a:ext cx="1537" cy="608"/>
                  </a:xfrm>
                  <a:custGeom>
                    <a:avLst/>
                    <a:gdLst>
                      <a:gd name="T0" fmla="+- 0 5692 4243"/>
                      <a:gd name="T1" fmla="*/ T0 w 1537"/>
                      <a:gd name="T2" fmla="+- 0 566 21"/>
                      <a:gd name="T3" fmla="*/ 566 h 608"/>
                      <a:gd name="T4" fmla="+- 0 5689 4243"/>
                      <a:gd name="T5" fmla="*/ T4 w 1537"/>
                      <a:gd name="T6" fmla="+- 0 516 21"/>
                      <a:gd name="T7" fmla="*/ 516 h 608"/>
                      <a:gd name="T8" fmla="+- 0 5673 4243"/>
                      <a:gd name="T9" fmla="*/ T8 w 1537"/>
                      <a:gd name="T10" fmla="+- 0 559 21"/>
                      <a:gd name="T11" fmla="*/ 559 h 608"/>
                      <a:gd name="T12" fmla="+- 0 5692 4243"/>
                      <a:gd name="T13" fmla="*/ T12 w 1537"/>
                      <a:gd name="T14" fmla="+- 0 566 21"/>
                      <a:gd name="T15" fmla="*/ 566 h 608"/>
                    </a:gdLst>
                    <a:ahLst/>
                    <a:cxnLst>
                      <a:cxn ang="0">
                        <a:pos x="T1" y="T3"/>
                      </a:cxn>
                      <a:cxn ang="0">
                        <a:pos x="T5" y="T7"/>
                      </a:cxn>
                      <a:cxn ang="0">
                        <a:pos x="T9" y="T11"/>
                      </a:cxn>
                      <a:cxn ang="0">
                        <a:pos x="T13" y="T15"/>
                      </a:cxn>
                    </a:cxnLst>
                    <a:rect l="0" t="0" r="r" b="b"/>
                    <a:pathLst>
                      <a:path w="1537" h="608">
                        <a:moveTo>
                          <a:pt x="1449" y="545"/>
                        </a:moveTo>
                        <a:lnTo>
                          <a:pt x="1446" y="495"/>
                        </a:lnTo>
                        <a:lnTo>
                          <a:pt x="1430" y="538"/>
                        </a:lnTo>
                        <a:lnTo>
                          <a:pt x="1449" y="545"/>
                        </a:lnTo>
                        <a:close/>
                      </a:path>
                    </a:pathLst>
                  </a:custGeom>
                  <a:solidFill>
                    <a:srgbClr val="EA75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5" name="Group 14"/>
                  <p:cNvGrpSpPr>
                    <a:grpSpLocks/>
                  </p:cNvGrpSpPr>
                  <p:nvPr/>
                </p:nvGrpSpPr>
                <p:grpSpPr bwMode="auto">
                  <a:xfrm>
                    <a:off x="1800" y="-61"/>
                    <a:ext cx="2952" cy="423"/>
                    <a:chOff x="1800" y="-61"/>
                    <a:chExt cx="2952" cy="423"/>
                  </a:xfrm>
                </p:grpSpPr>
                <p:sp>
                  <p:nvSpPr>
                    <p:cNvPr id="16" name="Freeform 15"/>
                    <p:cNvSpPr>
                      <a:spLocks/>
                    </p:cNvSpPr>
                    <p:nvPr/>
                  </p:nvSpPr>
                  <p:spPr bwMode="auto">
                    <a:xfrm>
                      <a:off x="1800" y="-61"/>
                      <a:ext cx="2952" cy="423"/>
                    </a:xfrm>
                    <a:custGeom>
                      <a:avLst/>
                      <a:gdLst>
                        <a:gd name="T0" fmla="+- 0 1800 1800"/>
                        <a:gd name="T1" fmla="*/ T0 w 2952"/>
                        <a:gd name="T2" fmla="+- 0 362 -61"/>
                        <a:gd name="T3" fmla="*/ 362 h 423"/>
                        <a:gd name="T4" fmla="+- 0 4752 1800"/>
                        <a:gd name="T5" fmla="*/ T4 w 2952"/>
                        <a:gd name="T6" fmla="+- 0 362 -61"/>
                        <a:gd name="T7" fmla="*/ 362 h 423"/>
                        <a:gd name="T8" fmla="+- 0 4752 1800"/>
                        <a:gd name="T9" fmla="*/ T8 w 2952"/>
                        <a:gd name="T10" fmla="+- 0 -61 -61"/>
                        <a:gd name="T11" fmla="*/ -61 h 423"/>
                        <a:gd name="T12" fmla="+- 0 1800 1800"/>
                        <a:gd name="T13" fmla="*/ T12 w 2952"/>
                        <a:gd name="T14" fmla="+- 0 -61 -61"/>
                        <a:gd name="T15" fmla="*/ -61 h 423"/>
                        <a:gd name="T16" fmla="+- 0 1800 1800"/>
                        <a:gd name="T17" fmla="*/ T16 w 2952"/>
                        <a:gd name="T18" fmla="+- 0 362 -61"/>
                        <a:gd name="T19" fmla="*/ 362 h 423"/>
                      </a:gdLst>
                      <a:ahLst/>
                      <a:cxnLst>
                        <a:cxn ang="0">
                          <a:pos x="T1" y="T3"/>
                        </a:cxn>
                        <a:cxn ang="0">
                          <a:pos x="T5" y="T7"/>
                        </a:cxn>
                        <a:cxn ang="0">
                          <a:pos x="T9" y="T11"/>
                        </a:cxn>
                        <a:cxn ang="0">
                          <a:pos x="T13" y="T15"/>
                        </a:cxn>
                        <a:cxn ang="0">
                          <a:pos x="T17" y="T19"/>
                        </a:cxn>
                      </a:cxnLst>
                      <a:rect l="0" t="0" r="r" b="b"/>
                      <a:pathLst>
                        <a:path w="2952" h="423">
                          <a:moveTo>
                            <a:pt x="0" y="423"/>
                          </a:moveTo>
                          <a:lnTo>
                            <a:pt x="2952" y="423"/>
                          </a:lnTo>
                          <a:lnTo>
                            <a:pt x="2952" y="0"/>
                          </a:lnTo>
                          <a:lnTo>
                            <a:pt x="0" y="0"/>
                          </a:lnTo>
                          <a:lnTo>
                            <a:pt x="0" y="4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7" name="Group 16"/>
                    <p:cNvGrpSpPr>
                      <a:grpSpLocks/>
                    </p:cNvGrpSpPr>
                    <p:nvPr/>
                  </p:nvGrpSpPr>
                  <p:grpSpPr bwMode="auto">
                    <a:xfrm>
                      <a:off x="1800" y="-61"/>
                      <a:ext cx="2952" cy="423"/>
                      <a:chOff x="1800" y="-61"/>
                      <a:chExt cx="2952" cy="423"/>
                    </a:xfrm>
                  </p:grpSpPr>
                  <p:sp>
                    <p:nvSpPr>
                      <p:cNvPr id="18" name="Freeform 17"/>
                      <p:cNvSpPr>
                        <a:spLocks/>
                      </p:cNvSpPr>
                      <p:nvPr/>
                    </p:nvSpPr>
                    <p:spPr bwMode="auto">
                      <a:xfrm>
                        <a:off x="1800" y="-61"/>
                        <a:ext cx="2952" cy="423"/>
                      </a:xfrm>
                      <a:custGeom>
                        <a:avLst/>
                        <a:gdLst>
                          <a:gd name="T0" fmla="+- 0 1800 1800"/>
                          <a:gd name="T1" fmla="*/ T0 w 2952"/>
                          <a:gd name="T2" fmla="+- 0 362 -61"/>
                          <a:gd name="T3" fmla="*/ 362 h 423"/>
                          <a:gd name="T4" fmla="+- 0 4752 1800"/>
                          <a:gd name="T5" fmla="*/ T4 w 2952"/>
                          <a:gd name="T6" fmla="+- 0 362 -61"/>
                          <a:gd name="T7" fmla="*/ 362 h 423"/>
                          <a:gd name="T8" fmla="+- 0 4752 1800"/>
                          <a:gd name="T9" fmla="*/ T8 w 2952"/>
                          <a:gd name="T10" fmla="+- 0 -61 -61"/>
                          <a:gd name="T11" fmla="*/ -61 h 423"/>
                          <a:gd name="T12" fmla="+- 0 1800 1800"/>
                          <a:gd name="T13" fmla="*/ T12 w 2952"/>
                          <a:gd name="T14" fmla="+- 0 -61 -61"/>
                          <a:gd name="T15" fmla="*/ -61 h 423"/>
                          <a:gd name="T16" fmla="+- 0 1800 1800"/>
                          <a:gd name="T17" fmla="*/ T16 w 2952"/>
                          <a:gd name="T18" fmla="+- 0 362 -61"/>
                          <a:gd name="T19" fmla="*/ 362 h 423"/>
                        </a:gdLst>
                        <a:ahLst/>
                        <a:cxnLst>
                          <a:cxn ang="0">
                            <a:pos x="T1" y="T3"/>
                          </a:cxn>
                          <a:cxn ang="0">
                            <a:pos x="T5" y="T7"/>
                          </a:cxn>
                          <a:cxn ang="0">
                            <a:pos x="T9" y="T11"/>
                          </a:cxn>
                          <a:cxn ang="0">
                            <a:pos x="T13" y="T15"/>
                          </a:cxn>
                          <a:cxn ang="0">
                            <a:pos x="T17" y="T19"/>
                          </a:cxn>
                        </a:cxnLst>
                        <a:rect l="0" t="0" r="r" b="b"/>
                        <a:pathLst>
                          <a:path w="2952" h="423">
                            <a:moveTo>
                              <a:pt x="0" y="423"/>
                            </a:moveTo>
                            <a:lnTo>
                              <a:pt x="2952" y="423"/>
                            </a:lnTo>
                            <a:lnTo>
                              <a:pt x="2952" y="0"/>
                            </a:lnTo>
                            <a:lnTo>
                              <a:pt x="0" y="0"/>
                            </a:lnTo>
                            <a:lnTo>
                              <a:pt x="0" y="423"/>
                            </a:lnTo>
                            <a:close/>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grpSp>
        </p:grpSp>
      </p:grpSp>
      <p:grpSp>
        <p:nvGrpSpPr>
          <p:cNvPr id="28" name="Group 27"/>
          <p:cNvGrpSpPr>
            <a:grpSpLocks/>
          </p:cNvGrpSpPr>
          <p:nvPr/>
        </p:nvGrpSpPr>
        <p:grpSpPr bwMode="auto">
          <a:xfrm>
            <a:off x="6013279" y="1331513"/>
            <a:ext cx="2848232" cy="3174401"/>
            <a:chOff x="7519" y="1087"/>
            <a:chExt cx="3290" cy="4511"/>
          </a:xfrm>
        </p:grpSpPr>
        <p:pic>
          <p:nvPicPr>
            <p:cNvPr id="2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 y="1102"/>
              <a:ext cx="3398" cy="448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8"/>
            <p:cNvGrpSpPr>
              <a:grpSpLocks/>
            </p:cNvGrpSpPr>
            <p:nvPr/>
          </p:nvGrpSpPr>
          <p:grpSpPr bwMode="auto">
            <a:xfrm>
              <a:off x="7526" y="1094"/>
              <a:ext cx="3413" cy="4496"/>
              <a:chOff x="7526" y="1094"/>
              <a:chExt cx="3413" cy="4496"/>
            </a:xfrm>
          </p:grpSpPr>
          <p:sp>
            <p:nvSpPr>
              <p:cNvPr id="31" name="Freeform 9"/>
              <p:cNvSpPr>
                <a:spLocks/>
              </p:cNvSpPr>
              <p:nvPr/>
            </p:nvSpPr>
            <p:spPr bwMode="auto">
              <a:xfrm>
                <a:off x="7526" y="1094"/>
                <a:ext cx="3413" cy="4496"/>
              </a:xfrm>
              <a:custGeom>
                <a:avLst/>
                <a:gdLst>
                  <a:gd name="T0" fmla="+- 0 10801 7526"/>
                  <a:gd name="T1" fmla="*/ T0 w 3413"/>
                  <a:gd name="T2" fmla="+- 0 1094 1094"/>
                  <a:gd name="T3" fmla="*/ 1094 h 4496"/>
                  <a:gd name="T4" fmla="+- 0 7526 7526"/>
                  <a:gd name="T5" fmla="*/ T4 w 3413"/>
                  <a:gd name="T6" fmla="+- 0 1094 1094"/>
                  <a:gd name="T7" fmla="*/ 1094 h 4496"/>
                  <a:gd name="T8" fmla="+- 0 7526 7526"/>
                  <a:gd name="T9" fmla="*/ T8 w 3413"/>
                  <a:gd name="T10" fmla="+- 0 5590 1094"/>
                  <a:gd name="T11" fmla="*/ 5590 h 4496"/>
                  <a:gd name="T12" fmla="+- 0 10801 7526"/>
                  <a:gd name="T13" fmla="*/ T12 w 3413"/>
                  <a:gd name="T14" fmla="+- 0 5590 1094"/>
                  <a:gd name="T15" fmla="*/ 5590 h 4496"/>
                </a:gdLst>
                <a:ahLst/>
                <a:cxnLst>
                  <a:cxn ang="0">
                    <a:pos x="T1" y="T3"/>
                  </a:cxn>
                  <a:cxn ang="0">
                    <a:pos x="T5" y="T7"/>
                  </a:cxn>
                  <a:cxn ang="0">
                    <a:pos x="T9" y="T11"/>
                  </a:cxn>
                  <a:cxn ang="0">
                    <a:pos x="T13" y="T15"/>
                  </a:cxn>
                </a:cxnLst>
                <a:rect l="0" t="0" r="r" b="b"/>
                <a:pathLst>
                  <a:path w="3413" h="4496">
                    <a:moveTo>
                      <a:pt x="3275" y="0"/>
                    </a:moveTo>
                    <a:lnTo>
                      <a:pt x="0" y="0"/>
                    </a:lnTo>
                    <a:lnTo>
                      <a:pt x="0" y="4496"/>
                    </a:lnTo>
                    <a:lnTo>
                      <a:pt x="3275" y="449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sp>
        <p:nvSpPr>
          <p:cNvPr id="26" name="TextBox 25"/>
          <p:cNvSpPr txBox="1"/>
          <p:nvPr/>
        </p:nvSpPr>
        <p:spPr>
          <a:xfrm>
            <a:off x="621146" y="4589985"/>
            <a:ext cx="2169133" cy="1138773"/>
          </a:xfrm>
          <a:prstGeom prst="rect">
            <a:avLst/>
          </a:prstGeom>
          <a:noFill/>
        </p:spPr>
        <p:txBody>
          <a:bodyPr wrap="square" rtlCol="0">
            <a:spAutoFit/>
          </a:bodyPr>
          <a:lstStyle/>
          <a:p>
            <a:pPr algn="ctr"/>
            <a:r>
              <a:rPr lang="en-US" sz="1600" b="1" dirty="0">
                <a:solidFill>
                  <a:srgbClr val="0000FF"/>
                </a:solidFill>
              </a:rPr>
              <a:t>FloQuip</a:t>
            </a:r>
            <a:r>
              <a:rPr lang="en-US" sz="1600" dirty="0"/>
              <a:t> EA70P </a:t>
            </a:r>
          </a:p>
          <a:p>
            <a:pPr algn="ctr"/>
            <a:r>
              <a:rPr lang="en-US" sz="1600" dirty="0"/>
              <a:t>(4200 gph/30 gph)</a:t>
            </a:r>
          </a:p>
          <a:p>
            <a:pPr algn="ctr"/>
            <a:endParaRPr lang="en-US" sz="400" dirty="0"/>
          </a:p>
          <a:p>
            <a:pPr algn="ctr"/>
            <a:r>
              <a:rPr lang="en-US" sz="1600" dirty="0"/>
              <a:t>One-stage mixing</a:t>
            </a:r>
          </a:p>
          <a:p>
            <a:pPr algn="ctr"/>
            <a:r>
              <a:rPr lang="en-US" sz="1600" dirty="0"/>
              <a:t>Mechanical, 3450 rpm</a:t>
            </a:r>
          </a:p>
        </p:txBody>
      </p:sp>
      <p:sp>
        <p:nvSpPr>
          <p:cNvPr id="34" name="TextBox 33"/>
          <p:cNvSpPr txBox="1"/>
          <p:nvPr/>
        </p:nvSpPr>
        <p:spPr>
          <a:xfrm>
            <a:off x="6263802" y="4623829"/>
            <a:ext cx="2206928" cy="1138773"/>
          </a:xfrm>
          <a:prstGeom prst="rect">
            <a:avLst/>
          </a:prstGeom>
          <a:noFill/>
        </p:spPr>
        <p:txBody>
          <a:bodyPr wrap="square" rtlCol="0">
            <a:spAutoFit/>
          </a:bodyPr>
          <a:lstStyle/>
          <a:p>
            <a:pPr algn="ctr"/>
            <a:r>
              <a:rPr lang="en-US" sz="1600" b="1" dirty="0">
                <a:solidFill>
                  <a:srgbClr val="0000FF"/>
                </a:solidFill>
              </a:rPr>
              <a:t>ProMix</a:t>
            </a:r>
            <a:r>
              <a:rPr lang="en-US" sz="1600" dirty="0"/>
              <a:t> L6000-30P</a:t>
            </a:r>
          </a:p>
          <a:p>
            <a:pPr algn="ctr"/>
            <a:r>
              <a:rPr lang="en-US" sz="1600" dirty="0"/>
              <a:t>(6000gph /30 gph)</a:t>
            </a:r>
          </a:p>
          <a:p>
            <a:pPr algn="ctr"/>
            <a:endParaRPr lang="en-US" sz="400" dirty="0"/>
          </a:p>
          <a:p>
            <a:pPr algn="ctr"/>
            <a:r>
              <a:rPr lang="en-US" sz="1600" dirty="0"/>
              <a:t>Three-stage mixing</a:t>
            </a:r>
          </a:p>
          <a:p>
            <a:pPr algn="ctr"/>
            <a:r>
              <a:rPr lang="en-US" sz="1600" dirty="0"/>
              <a:t>Mechanical, 1725 rpm</a:t>
            </a:r>
          </a:p>
        </p:txBody>
      </p:sp>
      <p:sp>
        <p:nvSpPr>
          <p:cNvPr id="35" name="TextBox 34"/>
          <p:cNvSpPr txBox="1"/>
          <p:nvPr/>
        </p:nvSpPr>
        <p:spPr>
          <a:xfrm>
            <a:off x="3739485" y="5940399"/>
            <a:ext cx="5188122" cy="369332"/>
          </a:xfrm>
          <a:prstGeom prst="rect">
            <a:avLst/>
          </a:prstGeom>
          <a:solidFill>
            <a:schemeClr val="accent3">
              <a:lumMod val="20000"/>
              <a:lumOff val="80000"/>
            </a:schemeClr>
          </a:solidFill>
          <a:ln w="28575">
            <a:solidFill>
              <a:srgbClr val="FF0000"/>
            </a:solidFill>
          </a:ln>
        </p:spPr>
        <p:txBody>
          <a:bodyPr wrap="square" rtlCol="0">
            <a:spAutoFit/>
          </a:bodyPr>
          <a:lstStyle/>
          <a:p>
            <a:r>
              <a:rPr lang="en-US" dirty="0"/>
              <a:t>Courtesy - Jacobs Engineering and Gwinnett County</a:t>
            </a:r>
          </a:p>
        </p:txBody>
      </p:sp>
      <p:grpSp>
        <p:nvGrpSpPr>
          <p:cNvPr id="33" name="Group 32">
            <a:extLst>
              <a:ext uri="{FF2B5EF4-FFF2-40B4-BE49-F238E27FC236}">
                <a16:creationId xmlns:a16="http://schemas.microsoft.com/office/drawing/2014/main" xmlns="" id="{C6E75394-7695-4B97-BD9E-E4C66A0BAAF9}"/>
              </a:ext>
            </a:extLst>
          </p:cNvPr>
          <p:cNvGrpSpPr>
            <a:grpSpLocks/>
          </p:cNvGrpSpPr>
          <p:nvPr/>
        </p:nvGrpSpPr>
        <p:grpSpPr bwMode="auto">
          <a:xfrm>
            <a:off x="3229483" y="1353578"/>
            <a:ext cx="2451868" cy="1412415"/>
            <a:chOff x="1563" y="1020"/>
            <a:chExt cx="4235" cy="3896"/>
          </a:xfrm>
        </p:grpSpPr>
        <p:pic>
          <p:nvPicPr>
            <p:cNvPr id="36" name="Picture 19">
              <a:extLst>
                <a:ext uri="{FF2B5EF4-FFF2-40B4-BE49-F238E27FC236}">
                  <a16:creationId xmlns:a16="http://schemas.microsoft.com/office/drawing/2014/main" xmlns="" id="{BF519F39-CBFA-4F9C-BBDB-D4EB3627C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 y="1035"/>
              <a:ext cx="4449" cy="386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20">
              <a:extLst>
                <a:ext uri="{FF2B5EF4-FFF2-40B4-BE49-F238E27FC236}">
                  <a16:creationId xmlns:a16="http://schemas.microsoft.com/office/drawing/2014/main" xmlns="" id="{F2513B15-C2AE-4400-A027-082BEDC6641C}"/>
                </a:ext>
              </a:extLst>
            </p:cNvPr>
            <p:cNvGrpSpPr>
              <a:grpSpLocks/>
            </p:cNvGrpSpPr>
            <p:nvPr/>
          </p:nvGrpSpPr>
          <p:grpSpPr bwMode="auto">
            <a:xfrm>
              <a:off x="1571" y="1028"/>
              <a:ext cx="4464" cy="3881"/>
              <a:chOff x="1571" y="1028"/>
              <a:chExt cx="4464" cy="3881"/>
            </a:xfrm>
          </p:grpSpPr>
          <p:sp>
            <p:nvSpPr>
              <p:cNvPr id="38" name="Freeform 21">
                <a:extLst>
                  <a:ext uri="{FF2B5EF4-FFF2-40B4-BE49-F238E27FC236}">
                    <a16:creationId xmlns:a16="http://schemas.microsoft.com/office/drawing/2014/main" xmlns="" id="{988EBF97-22EC-4891-AEF5-91186ADB0531}"/>
                  </a:ext>
                </a:extLst>
              </p:cNvPr>
              <p:cNvSpPr>
                <a:spLocks/>
              </p:cNvSpPr>
              <p:nvPr/>
            </p:nvSpPr>
            <p:spPr bwMode="auto">
              <a:xfrm>
                <a:off x="1571" y="1028"/>
                <a:ext cx="4464" cy="3881"/>
              </a:xfrm>
              <a:custGeom>
                <a:avLst/>
                <a:gdLst>
                  <a:gd name="T0" fmla="+- 0 5790 1571"/>
                  <a:gd name="T1" fmla="*/ T0 w 4464"/>
                  <a:gd name="T2" fmla="+- 0 1028 1028"/>
                  <a:gd name="T3" fmla="*/ 1028 h 3881"/>
                  <a:gd name="T4" fmla="+- 0 1571 1571"/>
                  <a:gd name="T5" fmla="*/ T4 w 4464"/>
                  <a:gd name="T6" fmla="+- 0 1028 1028"/>
                  <a:gd name="T7" fmla="*/ 1028 h 3881"/>
                  <a:gd name="T8" fmla="+- 0 1571 1571"/>
                  <a:gd name="T9" fmla="*/ T8 w 4464"/>
                  <a:gd name="T10" fmla="+- 0 4908 1028"/>
                  <a:gd name="T11" fmla="*/ 4908 h 3881"/>
                  <a:gd name="T12" fmla="+- 0 5790 1571"/>
                  <a:gd name="T13" fmla="*/ T12 w 4464"/>
                  <a:gd name="T14" fmla="+- 0 4908 1028"/>
                  <a:gd name="T15" fmla="*/ 4908 h 3881"/>
                </a:gdLst>
                <a:ahLst/>
                <a:cxnLst>
                  <a:cxn ang="0">
                    <a:pos x="T1" y="T3"/>
                  </a:cxn>
                  <a:cxn ang="0">
                    <a:pos x="T5" y="T7"/>
                  </a:cxn>
                  <a:cxn ang="0">
                    <a:pos x="T9" y="T11"/>
                  </a:cxn>
                  <a:cxn ang="0">
                    <a:pos x="T13" y="T15"/>
                  </a:cxn>
                </a:cxnLst>
                <a:rect l="0" t="0" r="r" b="b"/>
                <a:pathLst>
                  <a:path w="4464" h="3881">
                    <a:moveTo>
                      <a:pt x="4219" y="0"/>
                    </a:moveTo>
                    <a:lnTo>
                      <a:pt x="0" y="0"/>
                    </a:lnTo>
                    <a:lnTo>
                      <a:pt x="0" y="3880"/>
                    </a:lnTo>
                    <a:lnTo>
                      <a:pt x="4219" y="388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39" name="Group 22">
            <a:extLst>
              <a:ext uri="{FF2B5EF4-FFF2-40B4-BE49-F238E27FC236}">
                <a16:creationId xmlns:a16="http://schemas.microsoft.com/office/drawing/2014/main" xmlns="" id="{CE96E1BA-E0CA-4F79-AD47-B1DB11493908}"/>
              </a:ext>
            </a:extLst>
          </p:cNvPr>
          <p:cNvGrpSpPr>
            <a:grpSpLocks/>
          </p:cNvGrpSpPr>
          <p:nvPr/>
        </p:nvGrpSpPr>
        <p:grpSpPr bwMode="auto">
          <a:xfrm>
            <a:off x="3269082" y="2765992"/>
            <a:ext cx="2404800" cy="1760384"/>
            <a:chOff x="5912" y="1020"/>
            <a:chExt cx="4897" cy="3903"/>
          </a:xfrm>
        </p:grpSpPr>
        <p:pic>
          <p:nvPicPr>
            <p:cNvPr id="40" name="Picture 23">
              <a:extLst>
                <a:ext uri="{FF2B5EF4-FFF2-40B4-BE49-F238E27FC236}">
                  <a16:creationId xmlns:a16="http://schemas.microsoft.com/office/drawing/2014/main" xmlns="" id="{647C7563-4019-48AC-B422-7C6DAC2E8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 y="1035"/>
              <a:ext cx="5166" cy="3873"/>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24">
              <a:extLst>
                <a:ext uri="{FF2B5EF4-FFF2-40B4-BE49-F238E27FC236}">
                  <a16:creationId xmlns:a16="http://schemas.microsoft.com/office/drawing/2014/main" xmlns="" id="{A85AC729-E43F-4FFB-95EB-40D9687BF207}"/>
                </a:ext>
              </a:extLst>
            </p:cNvPr>
            <p:cNvGrpSpPr>
              <a:grpSpLocks/>
            </p:cNvGrpSpPr>
            <p:nvPr/>
          </p:nvGrpSpPr>
          <p:grpSpPr bwMode="auto">
            <a:xfrm>
              <a:off x="5919" y="1028"/>
              <a:ext cx="5181" cy="3888"/>
              <a:chOff x="5919" y="1028"/>
              <a:chExt cx="5181" cy="3888"/>
            </a:xfrm>
          </p:grpSpPr>
          <p:sp>
            <p:nvSpPr>
              <p:cNvPr id="42" name="Freeform 25">
                <a:extLst>
                  <a:ext uri="{FF2B5EF4-FFF2-40B4-BE49-F238E27FC236}">
                    <a16:creationId xmlns:a16="http://schemas.microsoft.com/office/drawing/2014/main" xmlns="" id="{3480DBC2-3E01-4C90-A22B-A40F44600474}"/>
                  </a:ext>
                </a:extLst>
              </p:cNvPr>
              <p:cNvSpPr>
                <a:spLocks/>
              </p:cNvSpPr>
              <p:nvPr/>
            </p:nvSpPr>
            <p:spPr bwMode="auto">
              <a:xfrm>
                <a:off x="5919" y="1028"/>
                <a:ext cx="5181" cy="3888"/>
              </a:xfrm>
              <a:custGeom>
                <a:avLst/>
                <a:gdLst>
                  <a:gd name="T0" fmla="+- 0 10801 5919"/>
                  <a:gd name="T1" fmla="*/ T0 w 5181"/>
                  <a:gd name="T2" fmla="+- 0 1028 1028"/>
                  <a:gd name="T3" fmla="*/ 1028 h 3888"/>
                  <a:gd name="T4" fmla="+- 0 5919 5919"/>
                  <a:gd name="T5" fmla="*/ T4 w 5181"/>
                  <a:gd name="T6" fmla="+- 0 1028 1028"/>
                  <a:gd name="T7" fmla="*/ 1028 h 3888"/>
                  <a:gd name="T8" fmla="+- 0 5919 5919"/>
                  <a:gd name="T9" fmla="*/ T8 w 5181"/>
                  <a:gd name="T10" fmla="+- 0 4916 1028"/>
                  <a:gd name="T11" fmla="*/ 4916 h 3888"/>
                  <a:gd name="T12" fmla="+- 0 10801 5919"/>
                  <a:gd name="T13" fmla="*/ T12 w 5181"/>
                  <a:gd name="T14" fmla="+- 0 4916 1028"/>
                  <a:gd name="T15" fmla="*/ 4916 h 3888"/>
                </a:gdLst>
                <a:ahLst/>
                <a:cxnLst>
                  <a:cxn ang="0">
                    <a:pos x="T1" y="T3"/>
                  </a:cxn>
                  <a:cxn ang="0">
                    <a:pos x="T5" y="T7"/>
                  </a:cxn>
                  <a:cxn ang="0">
                    <a:pos x="T9" y="T11"/>
                  </a:cxn>
                  <a:cxn ang="0">
                    <a:pos x="T13" y="T15"/>
                  </a:cxn>
                </a:cxnLst>
                <a:rect l="0" t="0" r="r" b="b"/>
                <a:pathLst>
                  <a:path w="5181" h="3888">
                    <a:moveTo>
                      <a:pt x="4882" y="0"/>
                    </a:moveTo>
                    <a:lnTo>
                      <a:pt x="0" y="0"/>
                    </a:lnTo>
                    <a:lnTo>
                      <a:pt x="0" y="3888"/>
                    </a:lnTo>
                    <a:lnTo>
                      <a:pt x="4882" y="388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sp>
        <p:nvSpPr>
          <p:cNvPr id="43" name="TextBox 42">
            <a:extLst>
              <a:ext uri="{FF2B5EF4-FFF2-40B4-BE49-F238E27FC236}">
                <a16:creationId xmlns:a16="http://schemas.microsoft.com/office/drawing/2014/main" xmlns="" id="{41346C56-B4F4-4D33-9F24-4F51698C3234}"/>
              </a:ext>
            </a:extLst>
          </p:cNvPr>
          <p:cNvSpPr txBox="1"/>
          <p:nvPr/>
        </p:nvSpPr>
        <p:spPr>
          <a:xfrm>
            <a:off x="3427096" y="4652004"/>
            <a:ext cx="2110804" cy="1138773"/>
          </a:xfrm>
          <a:prstGeom prst="rect">
            <a:avLst/>
          </a:prstGeom>
          <a:noFill/>
        </p:spPr>
        <p:txBody>
          <a:bodyPr wrap="square" rtlCol="0">
            <a:spAutoFit/>
          </a:bodyPr>
          <a:lstStyle/>
          <a:p>
            <a:pPr algn="ctr"/>
            <a:r>
              <a:rPr lang="en-US" sz="1600" b="1" dirty="0">
                <a:solidFill>
                  <a:srgbClr val="0000FF"/>
                </a:solidFill>
              </a:rPr>
              <a:t>UGSI</a:t>
            </a:r>
            <a:r>
              <a:rPr lang="en-US" sz="1600" dirty="0">
                <a:solidFill>
                  <a:srgbClr val="0000FF"/>
                </a:solidFill>
              </a:rPr>
              <a:t> </a:t>
            </a:r>
            <a:r>
              <a:rPr lang="en-US" sz="1600" dirty="0"/>
              <a:t>MM2400-P30AB (2400 gph/30 gph)</a:t>
            </a:r>
          </a:p>
          <a:p>
            <a:pPr algn="ctr"/>
            <a:endParaRPr lang="en-US" sz="400" dirty="0"/>
          </a:p>
          <a:p>
            <a:pPr algn="ctr"/>
            <a:r>
              <a:rPr lang="en-US" sz="1600" dirty="0"/>
              <a:t>Two-stage mixing</a:t>
            </a:r>
          </a:p>
          <a:p>
            <a:pPr algn="ctr"/>
            <a:r>
              <a:rPr lang="en-US" sz="1600" dirty="0"/>
              <a:t>Mechanical, 3450 rpm</a:t>
            </a:r>
          </a:p>
        </p:txBody>
      </p:sp>
    </p:spTree>
    <p:extLst>
      <p:ext uri="{BB962C8B-B14F-4D97-AF65-F5344CB8AC3E}">
        <p14:creationId xmlns:p14="http://schemas.microsoft.com/office/powerpoint/2010/main" val="31410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5E82621-38CF-4CC6-BDE0-83AC00E5DF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72" r="16263"/>
          <a:stretch/>
        </p:blipFill>
        <p:spPr>
          <a:xfrm rot="16200000">
            <a:off x="5310163" y="2953983"/>
            <a:ext cx="1976704" cy="3994146"/>
          </a:xfrm>
          <a:prstGeom prst="rect">
            <a:avLst/>
          </a:prstGeom>
          <a:ln>
            <a:noFill/>
          </a:ln>
          <a:effectLst>
            <a:outerShdw blurRad="292100" dist="139700" dir="2700000" algn="tl" rotWithShape="0">
              <a:srgbClr val="333333">
                <a:alpha val="65000"/>
              </a:srgbClr>
            </a:outerShdw>
          </a:effectLst>
        </p:spPr>
      </p:pic>
      <p:graphicFrame>
        <p:nvGraphicFramePr>
          <p:cNvPr id="10" name="Chart 9">
            <a:extLst>
              <a:ext uri="{FF2B5EF4-FFF2-40B4-BE49-F238E27FC236}">
                <a16:creationId xmlns:a16="http://schemas.microsoft.com/office/drawing/2014/main" xmlns="" id="{250675D5-5C4B-4B64-853F-29D30F4378DF}"/>
              </a:ext>
            </a:extLst>
          </p:cNvPr>
          <p:cNvGraphicFramePr/>
          <p:nvPr/>
        </p:nvGraphicFramePr>
        <p:xfrm>
          <a:off x="610548" y="769933"/>
          <a:ext cx="8124378" cy="3152088"/>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10" y="3965690"/>
            <a:ext cx="2915091" cy="198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236372" y="166554"/>
            <a:ext cx="7225048" cy="874317"/>
          </a:xfrm>
        </p:spPr>
        <p:txBody>
          <a:bodyPr>
            <a:noAutofit/>
          </a:bodyPr>
          <a:lstStyle/>
          <a:p>
            <a:r>
              <a:rPr lang="en-US" sz="3200" dirty="0">
                <a:solidFill>
                  <a:schemeClr val="tx1"/>
                </a:solidFill>
              </a:rPr>
              <a:t>Polymer Dose during Each Pilot Test</a:t>
            </a:r>
          </a:p>
        </p:txBody>
      </p:sp>
      <p:sp>
        <p:nvSpPr>
          <p:cNvPr id="7" name="TextBox 6"/>
          <p:cNvSpPr txBox="1"/>
          <p:nvPr/>
        </p:nvSpPr>
        <p:spPr>
          <a:xfrm>
            <a:off x="3546804" y="5997479"/>
            <a:ext cx="5188122" cy="369332"/>
          </a:xfrm>
          <a:prstGeom prst="rect">
            <a:avLst/>
          </a:prstGeom>
          <a:solidFill>
            <a:schemeClr val="accent3">
              <a:lumMod val="20000"/>
              <a:lumOff val="80000"/>
            </a:schemeClr>
          </a:solidFill>
          <a:ln w="28575">
            <a:solidFill>
              <a:srgbClr val="FF0000"/>
            </a:solidFill>
          </a:ln>
        </p:spPr>
        <p:txBody>
          <a:bodyPr wrap="square" rtlCol="0">
            <a:spAutoFit/>
          </a:bodyPr>
          <a:lstStyle/>
          <a:p>
            <a:r>
              <a:rPr lang="en-US" dirty="0"/>
              <a:t>Courtesy - Jacobs Engineering and Gwinnett County</a:t>
            </a:r>
          </a:p>
        </p:txBody>
      </p:sp>
    </p:spTree>
    <p:extLst>
      <p:ext uri="{BB962C8B-B14F-4D97-AF65-F5344CB8AC3E}">
        <p14:creationId xmlns:p14="http://schemas.microsoft.com/office/powerpoint/2010/main" val="101412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3951C-5E65-4ED9-B668-CEBD86437FD8}"/>
              </a:ext>
            </a:extLst>
          </p:cNvPr>
          <p:cNvSpPr>
            <a:spLocks noGrp="1"/>
          </p:cNvSpPr>
          <p:nvPr>
            <p:ph type="title"/>
          </p:nvPr>
        </p:nvSpPr>
        <p:spPr>
          <a:xfrm>
            <a:off x="320911" y="288758"/>
            <a:ext cx="8229600" cy="1017266"/>
          </a:xfrm>
        </p:spPr>
        <p:txBody>
          <a:bodyPr>
            <a:noAutofit/>
          </a:bodyPr>
          <a:lstStyle/>
          <a:p>
            <a:pPr algn="ctr"/>
            <a:r>
              <a:rPr lang="en-US" sz="2800" dirty="0"/>
              <a:t>Trial results demonstrate that UGSI two-stage mixing provides significant polymer savings vs. FloQuip</a:t>
            </a:r>
            <a:br>
              <a:rPr lang="en-US" sz="2800" dirty="0"/>
            </a:br>
            <a:r>
              <a:rPr lang="en-US" sz="2700" dirty="0"/>
              <a:t>(UGSI: 25%, ProMinent: 10%)</a:t>
            </a:r>
          </a:p>
        </p:txBody>
      </p:sp>
      <p:sp>
        <p:nvSpPr>
          <p:cNvPr id="9" name="Content Placeholder 2">
            <a:extLst>
              <a:ext uri="{FF2B5EF4-FFF2-40B4-BE49-F238E27FC236}">
                <a16:creationId xmlns:a16="http://schemas.microsoft.com/office/drawing/2014/main" xmlns="" id="{A4A397B2-9455-42B7-982E-3458C6C68952}"/>
              </a:ext>
            </a:extLst>
          </p:cNvPr>
          <p:cNvSpPr>
            <a:spLocks noGrp="1"/>
          </p:cNvSpPr>
          <p:nvPr>
            <p:ph idx="1"/>
          </p:nvPr>
        </p:nvSpPr>
        <p:spPr>
          <a:xfrm>
            <a:off x="700216" y="5007252"/>
            <a:ext cx="7850295" cy="1105223"/>
          </a:xfrm>
        </p:spPr>
        <p:txBody>
          <a:bodyPr>
            <a:normAutofit lnSpcReduction="10000"/>
          </a:bodyPr>
          <a:lstStyle/>
          <a:p>
            <a:pPr lvl="0"/>
            <a:r>
              <a:rPr lang="en-US" sz="1600" dirty="0">
                <a:solidFill>
                  <a:srgbClr val="1E1C42"/>
                </a:solidFill>
              </a:rPr>
              <a:t>PolyBlend® MM:   </a:t>
            </a:r>
            <a:r>
              <a:rPr lang="en-US" sz="1600" b="1" dirty="0">
                <a:solidFill>
                  <a:srgbClr val="1E1C42"/>
                </a:solidFill>
              </a:rPr>
              <a:t>25% less </a:t>
            </a:r>
            <a:r>
              <a:rPr lang="en-US" sz="1600" dirty="0">
                <a:solidFill>
                  <a:srgbClr val="1E1C42"/>
                </a:solidFill>
              </a:rPr>
              <a:t>polymer dosage, lower centrate TSS than FloQuip.</a:t>
            </a:r>
          </a:p>
          <a:p>
            <a:pPr lvl="0"/>
            <a:r>
              <a:rPr lang="en-US" sz="1600" dirty="0">
                <a:solidFill>
                  <a:srgbClr val="1E1C42"/>
                </a:solidFill>
              </a:rPr>
              <a:t>ProMix® L:   </a:t>
            </a:r>
            <a:r>
              <a:rPr lang="en-US" sz="1600" b="1" dirty="0">
                <a:solidFill>
                  <a:srgbClr val="1E1C42"/>
                </a:solidFill>
              </a:rPr>
              <a:t>10% less </a:t>
            </a:r>
            <a:r>
              <a:rPr lang="en-US" sz="1600" dirty="0">
                <a:solidFill>
                  <a:srgbClr val="1E1C42"/>
                </a:solidFill>
              </a:rPr>
              <a:t>polymer, higher centrate TSS than FloQuip.</a:t>
            </a:r>
          </a:p>
          <a:p>
            <a:pPr lvl="0"/>
            <a:r>
              <a:rPr lang="en-US" sz="1600" dirty="0">
                <a:solidFill>
                  <a:srgbClr val="1E1C42"/>
                </a:solidFill>
              </a:rPr>
              <a:t>PolyBlend® MM is expected to provide an </a:t>
            </a:r>
            <a:r>
              <a:rPr lang="en-US" sz="1600" b="1" dirty="0">
                <a:solidFill>
                  <a:srgbClr val="1E1C42"/>
                </a:solidFill>
              </a:rPr>
              <a:t>annual savings of $200,000 </a:t>
            </a:r>
            <a:r>
              <a:rPr lang="en-US" sz="1600" dirty="0">
                <a:solidFill>
                  <a:srgbClr val="1E1C42"/>
                </a:solidFill>
              </a:rPr>
              <a:t>for dewatering only.</a:t>
            </a:r>
            <a:endParaRPr lang="en-US" sz="2000" dirty="0">
              <a:solidFill>
                <a:srgbClr val="1E1C42"/>
              </a:solidFill>
            </a:endParaRPr>
          </a:p>
        </p:txBody>
      </p:sp>
      <p:sp>
        <p:nvSpPr>
          <p:cNvPr id="6" name="TextBox 5"/>
          <p:cNvSpPr txBox="1"/>
          <p:nvPr/>
        </p:nvSpPr>
        <p:spPr>
          <a:xfrm>
            <a:off x="3739485" y="5995617"/>
            <a:ext cx="5188122" cy="369332"/>
          </a:xfrm>
          <a:prstGeom prst="rect">
            <a:avLst/>
          </a:prstGeom>
          <a:solidFill>
            <a:schemeClr val="accent3">
              <a:lumMod val="20000"/>
              <a:lumOff val="80000"/>
            </a:schemeClr>
          </a:solidFill>
          <a:ln w="28575">
            <a:solidFill>
              <a:srgbClr val="FF0000"/>
            </a:solidFill>
          </a:ln>
        </p:spPr>
        <p:txBody>
          <a:bodyPr wrap="square" rtlCol="0">
            <a:spAutoFit/>
          </a:bodyPr>
          <a:lstStyle/>
          <a:p>
            <a:r>
              <a:rPr lang="en-US" dirty="0"/>
              <a:t>Courtesy - Jacobs Engineering and Gwinnett County</a:t>
            </a:r>
          </a:p>
        </p:txBody>
      </p:sp>
      <p:graphicFrame>
        <p:nvGraphicFramePr>
          <p:cNvPr id="7" name="Table 6">
            <a:extLst>
              <a:ext uri="{FF2B5EF4-FFF2-40B4-BE49-F238E27FC236}">
                <a16:creationId xmlns:a16="http://schemas.microsoft.com/office/drawing/2014/main" xmlns="" id="{F3EF189A-F979-4A52-8AAD-AA06856727C3}"/>
              </a:ext>
            </a:extLst>
          </p:cNvPr>
          <p:cNvGraphicFramePr>
            <a:graphicFrameLocks noGrp="1"/>
          </p:cNvGraphicFramePr>
          <p:nvPr>
            <p:extLst>
              <p:ext uri="{D42A27DB-BD31-4B8C-83A1-F6EECF244321}">
                <p14:modId xmlns:p14="http://schemas.microsoft.com/office/powerpoint/2010/main" val="4031918871"/>
              </p:ext>
            </p:extLst>
          </p:nvPr>
        </p:nvGraphicFramePr>
        <p:xfrm>
          <a:off x="216304" y="1768570"/>
          <a:ext cx="8689736" cy="2971595"/>
        </p:xfrm>
        <a:graphic>
          <a:graphicData uri="http://schemas.openxmlformats.org/drawingml/2006/table">
            <a:tbl>
              <a:tblPr firstRow="1" firstCol="1"/>
              <a:tblGrid>
                <a:gridCol w="1086217">
                  <a:extLst>
                    <a:ext uri="{9D8B030D-6E8A-4147-A177-3AD203B41FA5}">
                      <a16:colId xmlns:a16="http://schemas.microsoft.com/office/drawing/2014/main" xmlns="" val="3230070933"/>
                    </a:ext>
                  </a:extLst>
                </a:gridCol>
                <a:gridCol w="1086217">
                  <a:extLst>
                    <a:ext uri="{9D8B030D-6E8A-4147-A177-3AD203B41FA5}">
                      <a16:colId xmlns:a16="http://schemas.microsoft.com/office/drawing/2014/main" xmlns="" val="3760561756"/>
                    </a:ext>
                  </a:extLst>
                </a:gridCol>
                <a:gridCol w="1086217">
                  <a:extLst>
                    <a:ext uri="{9D8B030D-6E8A-4147-A177-3AD203B41FA5}">
                      <a16:colId xmlns:a16="http://schemas.microsoft.com/office/drawing/2014/main" xmlns="" val="3171629155"/>
                    </a:ext>
                  </a:extLst>
                </a:gridCol>
                <a:gridCol w="1086217">
                  <a:extLst>
                    <a:ext uri="{9D8B030D-6E8A-4147-A177-3AD203B41FA5}">
                      <a16:colId xmlns:a16="http://schemas.microsoft.com/office/drawing/2014/main" xmlns="" val="431887820"/>
                    </a:ext>
                  </a:extLst>
                </a:gridCol>
                <a:gridCol w="1086217">
                  <a:extLst>
                    <a:ext uri="{9D8B030D-6E8A-4147-A177-3AD203B41FA5}">
                      <a16:colId xmlns:a16="http://schemas.microsoft.com/office/drawing/2014/main" xmlns="" val="3669718710"/>
                    </a:ext>
                  </a:extLst>
                </a:gridCol>
                <a:gridCol w="1086217">
                  <a:extLst>
                    <a:ext uri="{9D8B030D-6E8A-4147-A177-3AD203B41FA5}">
                      <a16:colId xmlns:a16="http://schemas.microsoft.com/office/drawing/2014/main" xmlns="" val="1839458990"/>
                    </a:ext>
                  </a:extLst>
                </a:gridCol>
                <a:gridCol w="1086217">
                  <a:extLst>
                    <a:ext uri="{9D8B030D-6E8A-4147-A177-3AD203B41FA5}">
                      <a16:colId xmlns:a16="http://schemas.microsoft.com/office/drawing/2014/main" xmlns="" val="3930898972"/>
                    </a:ext>
                  </a:extLst>
                </a:gridCol>
                <a:gridCol w="1086217">
                  <a:extLst>
                    <a:ext uri="{9D8B030D-6E8A-4147-A177-3AD203B41FA5}">
                      <a16:colId xmlns:a16="http://schemas.microsoft.com/office/drawing/2014/main" xmlns="" val="2706639596"/>
                    </a:ext>
                  </a:extLst>
                </a:gridCol>
              </a:tblGrid>
              <a:tr h="762632">
                <a:tc>
                  <a:txBody>
                    <a:bodyPr/>
                    <a:lstStyle/>
                    <a:p>
                      <a:pPr algn="ctr" rtl="0" fontAlgn="ctr"/>
                      <a:r>
                        <a:rPr lang="en-US" sz="1100" b="1" i="0" u="none" strike="noStrike">
                          <a:solidFill>
                            <a:srgbClr val="FFFFFF"/>
                          </a:solidFill>
                          <a:effectLst/>
                          <a:latin typeface="Calibri" panose="020F0502020204030204" pitchFamily="34" charset="0"/>
                        </a:rPr>
                        <a:t>Test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Polymer Blending Unit &amp; Centrifuge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Average Polymer Dose (lbact/dT)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Centrifuge Sludge Feed Flow Range (gpm)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Average Dry Cake Solids, TS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Average Centrate TSS (mg/L)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Average Percent Capture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1" i="0" u="none" strike="noStrike">
                          <a:solidFill>
                            <a:srgbClr val="FFFFFF"/>
                          </a:solidFill>
                          <a:effectLst/>
                          <a:latin typeface="Calibri" panose="020F0502020204030204" pitchFamily="34" charset="0"/>
                        </a:rPr>
                        <a:t>Percent Savings in Polymer Consumption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95083"/>
                    </a:solidFill>
                  </a:tcPr>
                </a:tc>
                <a:extLst>
                  <a:ext uri="{0D108BD9-81ED-4DB2-BD59-A6C34878D82A}">
                    <a16:rowId xmlns:a16="http://schemas.microsoft.com/office/drawing/2014/main" xmlns="" val="1418883638"/>
                  </a:ext>
                </a:extLst>
              </a:tr>
              <a:tr h="560019">
                <a:tc rowSpan="2">
                  <a:txBody>
                    <a:bodyPr/>
                    <a:lstStyle/>
                    <a:p>
                      <a:pPr algn="ctr" rtl="0" fontAlgn="ctr"/>
                      <a:r>
                        <a:rPr lang="en-US" sz="1100" b="1" i="0" u="none" strike="noStrike">
                          <a:solidFill>
                            <a:srgbClr val="FFFFFF"/>
                          </a:solidFill>
                          <a:effectLst/>
                          <a:latin typeface="Calibri" panose="020F0502020204030204" pitchFamily="34" charset="0"/>
                        </a:rPr>
                        <a:t>Pilot 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0" i="0" u="none" strike="noStrike">
                          <a:solidFill>
                            <a:srgbClr val="000000"/>
                          </a:solidFill>
                          <a:effectLst/>
                          <a:latin typeface="Calibri" panose="020F0502020204030204" pitchFamily="34" charset="0"/>
                        </a:rPr>
                        <a:t>UGSI Polyblend®  Centrifuge #10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dirty="0">
                          <a:solidFill>
                            <a:srgbClr val="000000"/>
                          </a:solidFill>
                          <a:effectLst/>
                          <a:latin typeface="Calibri" panose="020F0502020204030204" pitchFamily="34" charset="0"/>
                        </a:rPr>
                        <a:t>25.7 (± 4.2)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100 - 180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20.4 (± 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184.4 (± 48.4)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99.5 (± 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1" i="0" u="none" strike="noStrike">
                          <a:solidFill>
                            <a:srgbClr val="FF0000"/>
                          </a:solidFill>
                          <a:effectLst/>
                          <a:latin typeface="Calibri" panose="020F0502020204030204" pitchFamily="34" charset="0"/>
                        </a:rPr>
                        <a:t>24.18%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515812982"/>
                  </a:ext>
                </a:extLst>
              </a:tr>
              <a:tr h="549648">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SNF FloQuip  Centrifuge #5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33.9 (± 4.1)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100 - 200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21.5 (± 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193.5 (± 34.5)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99.5 (± 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4210923349"/>
                  </a:ext>
                </a:extLst>
              </a:tr>
              <a:tr h="549648">
                <a:tc rowSpan="2">
                  <a:txBody>
                    <a:bodyPr/>
                    <a:lstStyle/>
                    <a:p>
                      <a:pPr algn="ctr" rtl="0" fontAlgn="ctr"/>
                      <a:r>
                        <a:rPr lang="en-US" sz="1100" b="1" i="0" u="none" strike="noStrike">
                          <a:solidFill>
                            <a:srgbClr val="FFFFFF"/>
                          </a:solidFill>
                          <a:effectLst/>
                          <a:latin typeface="Calibri" panose="020F0502020204030204" pitchFamily="34" charset="0"/>
                        </a:rPr>
                        <a:t>Pilot 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083"/>
                    </a:solidFill>
                  </a:tcPr>
                </a:tc>
                <a:tc>
                  <a:txBody>
                    <a:bodyPr/>
                    <a:lstStyle/>
                    <a:p>
                      <a:pPr algn="ctr" rtl="0" fontAlgn="ctr"/>
                      <a:r>
                        <a:rPr lang="en-US" sz="1100" b="0" i="0" u="none" strike="noStrike">
                          <a:solidFill>
                            <a:srgbClr val="000000"/>
                          </a:solidFill>
                          <a:effectLst/>
                          <a:latin typeface="Calibri" panose="020F0502020204030204" pitchFamily="34" charset="0"/>
                        </a:rPr>
                        <a:t>ProMinent®   Centrifuge #10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28.0 (± 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100 - 180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20.1 (± 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190.6 (± 41.4)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99.5 (± 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1" i="0" u="none" strike="noStrike" dirty="0">
                          <a:solidFill>
                            <a:srgbClr val="FF0000"/>
                          </a:solidFill>
                          <a:effectLst/>
                          <a:latin typeface="Calibri" panose="020F0502020204030204" pitchFamily="34" charset="0"/>
                        </a:rPr>
                        <a:t>10.54%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3693707478"/>
                  </a:ext>
                </a:extLst>
              </a:tr>
              <a:tr h="549648">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SNF FloQuip  Centrifuge #5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31.3 (± 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100 - 200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21.7 (± 1.5)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183.0 (± 20.2)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a:solidFill>
                            <a:srgbClr val="000000"/>
                          </a:solidFill>
                          <a:effectLst/>
                          <a:latin typeface="Calibri" panose="020F0502020204030204" pitchFamily="34" charset="0"/>
                        </a:rPr>
                        <a:t>99.5 (± 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100" b="0" i="0" u="none" strike="noStrike" dirty="0">
                          <a:solidFill>
                            <a:srgbClr val="000000"/>
                          </a:solidFill>
                          <a:effectLst/>
                          <a:latin typeface="Calibri" panose="020F0502020204030204" pitchFamily="34" charset="0"/>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2277843022"/>
                  </a:ext>
                </a:extLst>
              </a:tr>
            </a:tbl>
          </a:graphicData>
        </a:graphic>
      </p:graphicFrame>
    </p:spTree>
    <p:extLst>
      <p:ext uri="{BB962C8B-B14F-4D97-AF65-F5344CB8AC3E}">
        <p14:creationId xmlns:p14="http://schemas.microsoft.com/office/powerpoint/2010/main" val="1936595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251" y="2676089"/>
            <a:ext cx="8584442" cy="1409350"/>
          </a:xfrm>
        </p:spPr>
        <p:txBody>
          <a:bodyPr/>
          <a:lstStyle/>
          <a:p>
            <a:r>
              <a:rPr lang="en-US" dirty="0"/>
              <a:t> </a:t>
            </a:r>
          </a:p>
        </p:txBody>
      </p:sp>
      <p:sp>
        <p:nvSpPr>
          <p:cNvPr id="4" name="Rectangle 3"/>
          <p:cNvSpPr/>
          <p:nvPr/>
        </p:nvSpPr>
        <p:spPr>
          <a:xfrm>
            <a:off x="1110363" y="3547191"/>
            <a:ext cx="6964217" cy="1323439"/>
          </a:xfrm>
          <a:prstGeom prst="rect">
            <a:avLst/>
          </a:prstGeom>
        </p:spPr>
        <p:txBody>
          <a:bodyPr wrap="square">
            <a:spAutoFit/>
          </a:bodyPr>
          <a:lstStyle/>
          <a:p>
            <a:pPr algn="ctr">
              <a:lnSpc>
                <a:spcPts val="4800"/>
              </a:lnSpc>
            </a:pPr>
            <a:r>
              <a:rPr lang="en-US" sz="4400" b="1" dirty="0">
                <a:solidFill>
                  <a:srgbClr val="595083"/>
                </a:solidFill>
                <a:cs typeface="Arial" charset="0"/>
              </a:rPr>
              <a:t>Polymer Sizing References and Demo Program</a:t>
            </a:r>
            <a:endParaRPr lang="en-US" sz="4800" b="1" dirty="0">
              <a:solidFill>
                <a:srgbClr val="595083"/>
              </a:solidFill>
            </a:endParaRPr>
          </a:p>
        </p:txBody>
      </p:sp>
    </p:spTree>
    <p:extLst>
      <p:ext uri="{BB962C8B-B14F-4D97-AF65-F5344CB8AC3E}">
        <p14:creationId xmlns:p14="http://schemas.microsoft.com/office/powerpoint/2010/main" val="337347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Grp="1" noChangeArrowheads="1"/>
          </p:cNvSpPr>
          <p:nvPr>
            <p:ph type="title"/>
          </p:nvPr>
        </p:nvSpPr>
        <p:spPr bwMode="auto">
          <a:xfrm>
            <a:off x="64770" y="87944"/>
            <a:ext cx="9055099" cy="965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a:lstStyle>
          <a:p>
            <a:pPr defTabSz="914400"/>
            <a:r>
              <a:rPr lang="en-US" sz="2600" dirty="0">
                <a:solidFill>
                  <a:srgbClr val="595083"/>
                </a:solidFill>
                <a:latin typeface="Calibri" panose="020F0502020204030204" pitchFamily="34" charset="0"/>
                <a:cs typeface="Calibri" panose="020F0502020204030204" pitchFamily="34" charset="0"/>
              </a:rPr>
              <a:t>UGSI Chemical Feed is the only polymer equipment manufacturer backed by decades of scientific research</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0971" y="1709589"/>
            <a:ext cx="3183707" cy="4522997"/>
          </a:xfrm>
          <a:prstGeom prst="rect">
            <a:avLst/>
          </a:prstGeom>
          <a:ln>
            <a:solidFill>
              <a:schemeClr val="tx1"/>
            </a:solidFill>
          </a:ln>
        </p:spPr>
      </p:pic>
      <p:sp>
        <p:nvSpPr>
          <p:cNvPr id="7" name="TextBox 6"/>
          <p:cNvSpPr txBox="1"/>
          <p:nvPr/>
        </p:nvSpPr>
        <p:spPr>
          <a:xfrm>
            <a:off x="308376" y="1709589"/>
            <a:ext cx="5054200" cy="4124206"/>
          </a:xfrm>
          <a:prstGeom prst="rect">
            <a:avLst/>
          </a:prstGeom>
          <a:noFill/>
        </p:spPr>
        <p:txBody>
          <a:bodyPr wrap="square" rtlCol="0">
            <a:spAutoFit/>
          </a:bodyPr>
          <a:lstStyle/>
          <a:p>
            <a:r>
              <a:rPr lang="en-US" sz="2000" dirty="0"/>
              <a:t>Education:</a:t>
            </a:r>
          </a:p>
          <a:p>
            <a:pPr marL="800100" lvl="1" indent="-342900">
              <a:buFont typeface="System Font Regular"/>
              <a:buChar char="-"/>
            </a:pPr>
            <a:r>
              <a:rPr lang="en-US" sz="2000" dirty="0"/>
              <a:t>PhD, Chemical Engineering, Kansas State University, 1987</a:t>
            </a:r>
          </a:p>
          <a:p>
            <a:r>
              <a:rPr lang="en-US" sz="2000" dirty="0"/>
              <a:t>Patents:</a:t>
            </a:r>
          </a:p>
          <a:p>
            <a:pPr marL="800100" lvl="1" indent="-342900">
              <a:buFont typeface="System Font Regular"/>
              <a:buChar char="-"/>
            </a:pPr>
            <a:r>
              <a:rPr lang="en-US" sz="2000" dirty="0"/>
              <a:t>(6) for polymer activation/mixing</a:t>
            </a:r>
          </a:p>
          <a:p>
            <a:pPr marL="800100" lvl="1" indent="-342900">
              <a:buFont typeface="System Font Regular"/>
              <a:buChar char="-"/>
            </a:pPr>
            <a:r>
              <a:rPr lang="en-US" sz="2000" dirty="0"/>
              <a:t>(1) for water disinfection</a:t>
            </a:r>
          </a:p>
          <a:p>
            <a:r>
              <a:rPr lang="en-US" sz="2000" dirty="0"/>
              <a:t>Publications:</a:t>
            </a:r>
          </a:p>
          <a:p>
            <a:pPr marL="800100" lvl="1" indent="-342900">
              <a:buFont typeface="System Font Regular"/>
              <a:buChar char="-"/>
            </a:pPr>
            <a:r>
              <a:rPr lang="en-US" sz="2000" dirty="0"/>
              <a:t>Authored a book:</a:t>
            </a:r>
            <a:br>
              <a:rPr lang="en-US" sz="2000" dirty="0"/>
            </a:br>
            <a:r>
              <a:rPr lang="en-US" sz="2000" i="1" dirty="0"/>
              <a:t>Coagulants and Flocculants: Theory and Practice</a:t>
            </a:r>
          </a:p>
          <a:p>
            <a:pPr marL="800100" lvl="1" indent="-342900">
              <a:buFont typeface="System Font Regular"/>
              <a:buChar char="-"/>
            </a:pPr>
            <a:r>
              <a:rPr lang="en-US" sz="2000" dirty="0"/>
              <a:t>Published 40+ technical papers</a:t>
            </a:r>
          </a:p>
          <a:p>
            <a:pPr marL="800100" lvl="1" indent="-342900">
              <a:buFont typeface="System Font Regular"/>
              <a:buChar char="-"/>
            </a:pPr>
            <a:endParaRPr lang="en-US" sz="200" dirty="0"/>
          </a:p>
          <a:p>
            <a:r>
              <a:rPr lang="en-US" sz="2000" dirty="0"/>
              <a:t>Member, WEF Solids Separation Subcommittee</a:t>
            </a:r>
          </a:p>
          <a:p>
            <a:pPr marL="800100" lvl="1" indent="-342900">
              <a:buFont typeface="System Font Regular"/>
              <a:buChar char="-"/>
            </a:pPr>
            <a:r>
              <a:rPr lang="en-US" sz="2000" dirty="0"/>
              <a:t> Fact Sheet “Polymer/Flocculant 101”</a:t>
            </a:r>
            <a:endParaRPr lang="en-US" dirty="0"/>
          </a:p>
        </p:txBody>
      </p:sp>
      <p:sp>
        <p:nvSpPr>
          <p:cNvPr id="2" name="TextBox 1"/>
          <p:cNvSpPr txBox="1"/>
          <p:nvPr/>
        </p:nvSpPr>
        <p:spPr>
          <a:xfrm>
            <a:off x="308376" y="1321450"/>
            <a:ext cx="2081083" cy="400110"/>
          </a:xfrm>
          <a:prstGeom prst="rect">
            <a:avLst/>
          </a:prstGeom>
          <a:noFill/>
        </p:spPr>
        <p:txBody>
          <a:bodyPr wrap="none" rtlCol="0">
            <a:spAutoFit/>
          </a:bodyPr>
          <a:lstStyle/>
          <a:p>
            <a:r>
              <a:rPr lang="en-US" sz="2000" u="sng" dirty="0"/>
              <a:t>Dr. Yong Kim, PhD</a:t>
            </a:r>
          </a:p>
        </p:txBody>
      </p:sp>
    </p:spTree>
    <p:extLst>
      <p:ext uri="{BB962C8B-B14F-4D97-AF65-F5344CB8AC3E}">
        <p14:creationId xmlns:p14="http://schemas.microsoft.com/office/powerpoint/2010/main" val="16408629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Grp="1" noChangeArrowheads="1"/>
          </p:cNvSpPr>
          <p:nvPr>
            <p:ph type="body" sz="half" idx="1"/>
            <p:custDataLst>
              <p:tags r:id="rId2"/>
            </p:custDataLst>
          </p:nvPr>
        </p:nvSpPr>
        <p:spPr>
          <a:xfrm>
            <a:off x="213181" y="1196570"/>
            <a:ext cx="4626833" cy="4732337"/>
          </a:xfrm>
          <a:noFill/>
          <a:ln/>
        </p:spPr>
        <p:txBody>
          <a:bodyPr lIns="0" tIns="0" rIns="0" bIns="0">
            <a:normAutofit/>
          </a:bodyPr>
          <a:lstStyle/>
          <a:p>
            <a:pPr marL="0" indent="0">
              <a:buNone/>
            </a:pPr>
            <a:r>
              <a:rPr lang="en-US" sz="2400" dirty="0">
                <a:latin typeface="+mn-lt"/>
              </a:rPr>
              <a:t>Inventory of various models – dry and emulsion polymer systems</a:t>
            </a:r>
          </a:p>
          <a:p>
            <a:pPr lvl="1"/>
            <a:r>
              <a:rPr lang="en-US" sz="2000" dirty="0">
                <a:latin typeface="+mn-lt"/>
              </a:rPr>
              <a:t>Typically 10 emulsion systems in the field in pilots</a:t>
            </a:r>
          </a:p>
          <a:p>
            <a:pPr lvl="1"/>
            <a:r>
              <a:rPr lang="en-US" sz="2000" dirty="0">
                <a:latin typeface="+mn-lt"/>
              </a:rPr>
              <a:t>Two trailer mounted dry polymer systems available </a:t>
            </a:r>
            <a:br>
              <a:rPr lang="en-US" sz="2000" dirty="0">
                <a:latin typeface="+mn-lt"/>
              </a:rPr>
            </a:br>
            <a:endParaRPr lang="en-US" sz="2000" dirty="0">
              <a:latin typeface="+mn-lt"/>
            </a:endParaRPr>
          </a:p>
          <a:p>
            <a:pPr marL="0" indent="0">
              <a:buNone/>
            </a:pPr>
            <a:r>
              <a:rPr lang="en-US" sz="2400" dirty="0">
                <a:latin typeface="+mn-lt"/>
              </a:rPr>
              <a:t>Highly successful program</a:t>
            </a:r>
          </a:p>
          <a:p>
            <a:pPr lvl="1"/>
            <a:r>
              <a:rPr lang="en-US" sz="2000" dirty="0">
                <a:latin typeface="+mn-lt"/>
              </a:rPr>
              <a:t>For customers and consulting engineers</a:t>
            </a:r>
          </a:p>
          <a:p>
            <a:pPr lvl="1"/>
            <a:r>
              <a:rPr lang="en-US" sz="2000" dirty="0">
                <a:latin typeface="+mn-lt"/>
              </a:rPr>
              <a:t>Direct evidence of demonstrated polymer  savings</a:t>
            </a:r>
          </a:p>
          <a:p>
            <a:pPr lvl="1"/>
            <a:r>
              <a:rPr lang="en-US" sz="2000" dirty="0">
                <a:latin typeface="+mn-lt"/>
              </a:rPr>
              <a:t>Case studies available</a:t>
            </a:r>
          </a:p>
          <a:p>
            <a:pPr marL="400050" lvl="1" indent="0">
              <a:lnSpc>
                <a:spcPct val="125000"/>
              </a:lnSpc>
              <a:buNone/>
            </a:pPr>
            <a:endParaRPr lang="en-US" sz="2000" dirty="0">
              <a:solidFill>
                <a:srgbClr val="FF0000"/>
              </a:solidFill>
            </a:endParaRPr>
          </a:p>
          <a:p>
            <a:pPr marL="0" indent="0">
              <a:buNone/>
            </a:pPr>
            <a:endParaRPr lang="en-US" sz="1800" dirty="0">
              <a:solidFill>
                <a:srgbClr val="CC3300"/>
              </a:solidFill>
            </a:endParaRPr>
          </a:p>
          <a:p>
            <a:pPr marL="360363" lvl="1" indent="-358775">
              <a:spcBef>
                <a:spcPct val="0"/>
              </a:spcBef>
              <a:buSzPct val="80000"/>
              <a:buFont typeface="Wingdings" pitchFamily="2" charset="2"/>
              <a:buNone/>
            </a:pPr>
            <a:endParaRPr lang="en-US" sz="2000" b="1" dirty="0">
              <a:solidFill>
                <a:srgbClr val="CC3300"/>
              </a:solidFill>
            </a:endParaRPr>
          </a:p>
        </p:txBody>
      </p:sp>
      <p:graphicFrame>
        <p:nvGraphicFramePr>
          <p:cNvPr id="1211396" name="Rectangle 4" hidden="1"/>
          <p:cNvGraphicFramePr>
            <a:graphicFrameLocks/>
          </p:cNvGraphicFramePr>
          <p:nvPr>
            <p:custDataLst>
              <p:tags r:id="rId3"/>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6" r:id="rId6" imgW="0" imgH="0" progId="">
                  <p:embed/>
                </p:oleObj>
              </mc:Choice>
              <mc:Fallback>
                <p:oleObj r:id="rId6" imgW="0" imgH="0" progId="">
                  <p:embed/>
                  <p:pic>
                    <p:nvPicPr>
                      <p:cNvPr id="121139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2050" y="1250226"/>
            <a:ext cx="1803504" cy="2705257"/>
          </a:xfrm>
          <a:prstGeom prst="rect">
            <a:avLst/>
          </a:prstGeom>
          <a:ln>
            <a:solidFill>
              <a:schemeClr val="tx1"/>
            </a:solidFill>
          </a:ln>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72050" y="4151157"/>
            <a:ext cx="4041885" cy="1837710"/>
          </a:xfrm>
          <a:prstGeom prst="rect">
            <a:avLst/>
          </a:prstGeom>
          <a:ln>
            <a:solidFill>
              <a:schemeClr val="tx1"/>
            </a:solidFill>
          </a:ln>
        </p:spPr>
      </p:pic>
      <p:sp>
        <p:nvSpPr>
          <p:cNvPr id="8" name="Rectangle 2"/>
          <p:cNvSpPr txBox="1">
            <a:spLocks noChangeArrowheads="1"/>
          </p:cNvSpPr>
          <p:nvPr/>
        </p:nvSpPr>
        <p:spPr>
          <a:xfrm>
            <a:off x="103882" y="94759"/>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UGSI Demo Program – Savings Customers Can Experience</a:t>
            </a:r>
          </a:p>
        </p:txBody>
      </p:sp>
      <p:pic>
        <p:nvPicPr>
          <p:cNvPr id="3" name="Picture 2">
            <a:extLst>
              <a:ext uri="{FF2B5EF4-FFF2-40B4-BE49-F238E27FC236}">
                <a16:creationId xmlns:a16="http://schemas.microsoft.com/office/drawing/2014/main" xmlns="" id="{B5340026-8792-436F-8C3C-B6754E713B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30387" y="1259651"/>
            <a:ext cx="1942662" cy="2695832"/>
          </a:xfrm>
          <a:prstGeom prst="rect">
            <a:avLst/>
          </a:prstGeom>
        </p:spPr>
      </p:pic>
    </p:spTree>
    <p:extLst>
      <p:ext uri="{BB962C8B-B14F-4D97-AF65-F5344CB8AC3E}">
        <p14:creationId xmlns:p14="http://schemas.microsoft.com/office/powerpoint/2010/main" val="38434238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05CBCE-76FA-48F8-93B0-F1991DBFD1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60" y="1432965"/>
            <a:ext cx="8891751" cy="4722508"/>
          </a:xfrm>
          <a:prstGeom prst="rect">
            <a:avLst/>
          </a:prstGeom>
        </p:spPr>
      </p:pic>
      <p:sp>
        <p:nvSpPr>
          <p:cNvPr id="6" name="Title 8">
            <a:extLst>
              <a:ext uri="{FF2B5EF4-FFF2-40B4-BE49-F238E27FC236}">
                <a16:creationId xmlns:a16="http://schemas.microsoft.com/office/drawing/2014/main" xmlns="" id="{6573A8A3-728A-4A45-844E-D21FC8C3BC1E}"/>
              </a:ext>
            </a:extLst>
          </p:cNvPr>
          <p:cNvSpPr txBox="1">
            <a:spLocks/>
          </p:cNvSpPr>
          <p:nvPr/>
        </p:nvSpPr>
        <p:spPr>
          <a:xfrm>
            <a:off x="216569" y="95649"/>
            <a:ext cx="8927431" cy="101726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r>
              <a:rPr lang="en-US" sz="2600" dirty="0"/>
              <a:t>Liquid </a:t>
            </a:r>
            <a:r>
              <a:rPr lang="en-US" sz="2600" b="1" i="1" dirty="0"/>
              <a:t>POLY</a:t>
            </a:r>
            <a:r>
              <a:rPr lang="en-US" sz="2600" i="1" dirty="0"/>
              <a:t>BLEND® </a:t>
            </a:r>
            <a:r>
              <a:rPr lang="en-US" sz="2600" dirty="0"/>
              <a:t>and </a:t>
            </a:r>
            <a:r>
              <a:rPr lang="en-US" sz="2600" b="1" i="1" dirty="0"/>
              <a:t>DYNA</a:t>
            </a:r>
            <a:r>
              <a:rPr lang="en-US" sz="2600" i="1" dirty="0"/>
              <a:t>BLEND™ </a:t>
            </a:r>
            <a:r>
              <a:rPr lang="en-US" sz="2600" dirty="0"/>
              <a:t>Polymer Sizing Guide </a:t>
            </a:r>
            <a:br>
              <a:rPr lang="en-US" sz="2600" dirty="0"/>
            </a:br>
            <a:endParaRPr lang="en-US" sz="3200" dirty="0">
              <a:solidFill>
                <a:srgbClr val="FF0000"/>
              </a:solidFill>
            </a:endParaRPr>
          </a:p>
        </p:txBody>
      </p:sp>
      <p:sp>
        <p:nvSpPr>
          <p:cNvPr id="7" name="Rectangle 6">
            <a:extLst>
              <a:ext uri="{FF2B5EF4-FFF2-40B4-BE49-F238E27FC236}">
                <a16:creationId xmlns:a16="http://schemas.microsoft.com/office/drawing/2014/main" xmlns="" id="{2D40EFC9-B741-BF41-9453-49B80943443A}"/>
              </a:ext>
            </a:extLst>
          </p:cNvPr>
          <p:cNvSpPr/>
          <p:nvPr/>
        </p:nvSpPr>
        <p:spPr>
          <a:xfrm>
            <a:off x="-14420" y="654146"/>
            <a:ext cx="9158420" cy="707886"/>
          </a:xfrm>
          <a:prstGeom prst="rect">
            <a:avLst/>
          </a:prstGeom>
        </p:spPr>
        <p:txBody>
          <a:bodyPr wrap="square">
            <a:spAutoFit/>
          </a:bodyPr>
          <a:lstStyle/>
          <a:p>
            <a:pPr algn="ctr"/>
            <a:r>
              <a:rPr lang="en-US" sz="4000" b="1" dirty="0"/>
              <a:t>www.ugsichemicalfeed.com</a:t>
            </a:r>
          </a:p>
        </p:txBody>
      </p:sp>
    </p:spTree>
    <p:extLst>
      <p:ext uri="{BB962C8B-B14F-4D97-AF65-F5344CB8AC3E}">
        <p14:creationId xmlns:p14="http://schemas.microsoft.com/office/powerpoint/2010/main" val="241839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body" idx="1"/>
          </p:nvPr>
        </p:nvSpPr>
        <p:spPr>
          <a:xfrm>
            <a:off x="653104" y="1242526"/>
            <a:ext cx="7210879" cy="3919883"/>
          </a:xfrm>
        </p:spPr>
        <p:txBody>
          <a:bodyPr>
            <a:noAutofit/>
          </a:bodyPr>
          <a:lstStyle/>
          <a:p>
            <a:pPr marL="0" indent="0">
              <a:buNone/>
            </a:pPr>
            <a:r>
              <a:rPr lang="en-US" sz="1800" b="1" dirty="0">
                <a:solidFill>
                  <a:srgbClr val="DD5B2D"/>
                </a:solidFill>
              </a:rPr>
              <a:t>Sludge Dewatering	</a:t>
            </a:r>
            <a:endParaRPr lang="en-US" sz="1800" dirty="0">
              <a:solidFill>
                <a:srgbClr val="DD5B2D"/>
              </a:solidFill>
            </a:endParaRPr>
          </a:p>
          <a:p>
            <a:pPr marL="0" indent="0">
              <a:buNone/>
            </a:pPr>
            <a:r>
              <a:rPr lang="en-US" sz="1800" dirty="0"/>
              <a:t>	* Belt Filter Press: 	10 - 15 lb active polymer/ ton of dry solids</a:t>
            </a:r>
          </a:p>
          <a:p>
            <a:pPr marL="0" indent="0">
              <a:buNone/>
            </a:pPr>
            <a:r>
              <a:rPr lang="en-US" sz="1800" dirty="0"/>
              <a:t>	* Centrifuge:		20 - 30 lb active polymer/ ton of dry solids</a:t>
            </a:r>
          </a:p>
          <a:p>
            <a:pPr marL="0" indent="0">
              <a:buNone/>
            </a:pPr>
            <a:r>
              <a:rPr lang="en-US" sz="1800" dirty="0"/>
              <a:t>	* Screw Press:		20 - 30 lb active polymer/ ton of dry solids</a:t>
            </a:r>
            <a:r>
              <a:rPr lang="en-US" sz="1800" b="1" dirty="0"/>
              <a:t>	</a:t>
            </a:r>
            <a:endParaRPr lang="en-US" sz="400" b="1" dirty="0"/>
          </a:p>
          <a:p>
            <a:pPr marL="0" indent="0">
              <a:buNone/>
            </a:pPr>
            <a:r>
              <a:rPr lang="en-US" sz="1800" b="1" dirty="0">
                <a:solidFill>
                  <a:srgbClr val="DD5B2D"/>
                </a:solidFill>
              </a:rPr>
              <a:t>Sludge Thickening</a:t>
            </a:r>
            <a:r>
              <a:rPr lang="en-US" sz="1800" b="1" dirty="0"/>
              <a:t>	</a:t>
            </a:r>
            <a:endParaRPr lang="en-US" sz="1800" dirty="0"/>
          </a:p>
          <a:p>
            <a:pPr marL="0" indent="0">
              <a:buNone/>
            </a:pPr>
            <a:r>
              <a:rPr lang="en-US" sz="1800" dirty="0"/>
              <a:t>	* Gravity Belt Thickener: 4 - 8 lb active polymer/ ton of dry solids</a:t>
            </a:r>
          </a:p>
          <a:p>
            <a:pPr marL="0" indent="0">
              <a:buNone/>
            </a:pPr>
            <a:r>
              <a:rPr lang="en-US" sz="1800" dirty="0"/>
              <a:t>	* Diffused Air Floatation: 4 - 8 lb active polymer/ ton of dry solids	</a:t>
            </a:r>
          </a:p>
          <a:p>
            <a:pPr marL="0" indent="0">
              <a:buNone/>
            </a:pPr>
            <a:r>
              <a:rPr lang="en-US" sz="1800" b="1" dirty="0">
                <a:solidFill>
                  <a:srgbClr val="DD5B2D"/>
                </a:solidFill>
              </a:rPr>
              <a:t>Clarification:	</a:t>
            </a:r>
            <a:r>
              <a:rPr lang="en-US" sz="1800" b="1" dirty="0"/>
              <a:t>		</a:t>
            </a:r>
            <a:br>
              <a:rPr lang="en-US" sz="1800" b="1" dirty="0"/>
            </a:br>
            <a:r>
              <a:rPr lang="en-US" sz="1800" b="1" dirty="0"/>
              <a:t>	</a:t>
            </a:r>
            <a:r>
              <a:rPr lang="en-US" sz="1800" dirty="0"/>
              <a:t>0.5 - 5 mg/L </a:t>
            </a:r>
            <a:endParaRPr lang="en-US" sz="1800" b="1" dirty="0"/>
          </a:p>
          <a:p>
            <a:pPr marL="0" indent="0">
              <a:buNone/>
            </a:pPr>
            <a:r>
              <a:rPr lang="en-US" sz="1800" b="1" dirty="0">
                <a:solidFill>
                  <a:srgbClr val="DD5B2D"/>
                </a:solidFill>
              </a:rPr>
              <a:t>Filtration (filter-aid):</a:t>
            </a:r>
            <a:r>
              <a:rPr lang="en-US" sz="1800" b="1" dirty="0"/>
              <a:t>	</a:t>
            </a:r>
            <a:r>
              <a:rPr lang="en-US" sz="1800" dirty="0"/>
              <a:t> </a:t>
            </a:r>
          </a:p>
          <a:p>
            <a:pPr marL="0" indent="0">
              <a:buNone/>
            </a:pPr>
            <a:r>
              <a:rPr lang="en-US" sz="1800" dirty="0"/>
              <a:t>	0.05 - 0.1 mg/L</a:t>
            </a:r>
          </a:p>
        </p:txBody>
      </p:sp>
      <p:sp>
        <p:nvSpPr>
          <p:cNvPr id="4" name="Rectangle 3"/>
          <p:cNvSpPr>
            <a:spLocks noChangeArrowheads="1"/>
          </p:cNvSpPr>
          <p:nvPr/>
        </p:nvSpPr>
        <p:spPr bwMode="auto">
          <a:xfrm>
            <a:off x="423136" y="5459646"/>
            <a:ext cx="8429625" cy="463142"/>
          </a:xfrm>
          <a:prstGeom prst="rect">
            <a:avLst/>
          </a:prstGeom>
          <a:noFill/>
          <a:ln w="9525">
            <a:noFill/>
            <a:miter lim="800000"/>
            <a:headEnd/>
            <a:tailEnd/>
          </a:ln>
        </p:spPr>
        <p:txBody>
          <a:bodyPr lIns="0" tIns="0" rIns="0" bIns="0" anchor="b"/>
          <a:lstStyle/>
          <a:p>
            <a:r>
              <a:rPr lang="en-US" b="1" dirty="0">
                <a:solidFill>
                  <a:srgbClr val="FF0000"/>
                </a:solidFill>
                <a:latin typeface="Aller Light"/>
              </a:rPr>
              <a:t>Online Sizing Program</a:t>
            </a:r>
            <a:r>
              <a:rPr lang="en-US" dirty="0">
                <a:solidFill>
                  <a:srgbClr val="FF0000"/>
                </a:solidFill>
                <a:latin typeface="Aller Light"/>
              </a:rPr>
              <a:t>: </a:t>
            </a:r>
            <a:r>
              <a:rPr lang="en-US" u="sng" dirty="0">
                <a:latin typeface="Aller Light"/>
                <a:hlinkClick r:id="rId3"/>
              </a:rPr>
              <a:t>http://ugsichemicalfeed.com/Polyblend-sizing.php</a:t>
            </a:r>
            <a:r>
              <a:rPr lang="en-US" dirty="0">
                <a:latin typeface="Aller Light"/>
              </a:rPr>
              <a:t> </a:t>
            </a:r>
          </a:p>
        </p:txBody>
      </p:sp>
      <p:sp>
        <p:nvSpPr>
          <p:cNvPr id="5" name="Rectangle 2"/>
          <p:cNvSpPr>
            <a:spLocks noGrp="1" noChangeArrowheads="1"/>
          </p:cNvSpPr>
          <p:nvPr>
            <p:ph type="title"/>
          </p:nvPr>
        </p:nvSpPr>
        <p:spPr>
          <a:xfrm>
            <a:off x="135279" y="-168577"/>
            <a:ext cx="8915400" cy="1411103"/>
          </a:xfrm>
        </p:spPr>
        <p:txBody>
          <a:bodyPr>
            <a:noAutofit/>
          </a:bodyPr>
          <a:lstStyle/>
          <a:p>
            <a:r>
              <a:rPr lang="en-US" sz="2600" dirty="0"/>
              <a:t>Using the UGSI Chemical Feed Online Sizing Guide: </a:t>
            </a:r>
            <a:br>
              <a:rPr lang="en-US" sz="2600" dirty="0"/>
            </a:br>
            <a:r>
              <a:rPr lang="en-US" sz="2600" dirty="0"/>
              <a:t>Typical polymer dosage for various applications </a:t>
            </a:r>
            <a:endParaRPr lang="en-US" sz="2600" dirty="0">
              <a:cs typeface="Arial" charset="0"/>
            </a:endParaRPr>
          </a:p>
        </p:txBody>
      </p:sp>
    </p:spTree>
    <p:extLst>
      <p:ext uri="{BB962C8B-B14F-4D97-AF65-F5344CB8AC3E}">
        <p14:creationId xmlns:p14="http://schemas.microsoft.com/office/powerpoint/2010/main" val="304619019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360" y="757803"/>
            <a:ext cx="2655223" cy="489347"/>
          </a:xfrm>
        </p:spPr>
        <p:txBody>
          <a:bodyPr>
            <a:noAutofit/>
          </a:bodyPr>
          <a:lstStyle/>
          <a:p>
            <a:r>
              <a:rPr lang="en-US" sz="3300" b="1" dirty="0"/>
              <a:t>Summary</a:t>
            </a:r>
          </a:p>
        </p:txBody>
      </p:sp>
      <p:sp>
        <p:nvSpPr>
          <p:cNvPr id="4" name="Title 1"/>
          <p:cNvSpPr txBox="1">
            <a:spLocks/>
          </p:cNvSpPr>
          <p:nvPr/>
        </p:nvSpPr>
        <p:spPr>
          <a:xfrm>
            <a:off x="2694979" y="677240"/>
            <a:ext cx="3754041" cy="489347"/>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75" dirty="0"/>
          </a:p>
        </p:txBody>
      </p:sp>
      <p:sp>
        <p:nvSpPr>
          <p:cNvPr id="6" name="Rectangle 5"/>
          <p:cNvSpPr/>
          <p:nvPr/>
        </p:nvSpPr>
        <p:spPr>
          <a:xfrm>
            <a:off x="1075174" y="1327714"/>
            <a:ext cx="7325248" cy="3865161"/>
          </a:xfrm>
          <a:prstGeom prst="rect">
            <a:avLst/>
          </a:prstGeom>
        </p:spPr>
        <p:txBody>
          <a:bodyPr wrap="square">
            <a:spAutoFit/>
          </a:bodyPr>
          <a:lstStyle/>
          <a:p>
            <a:pPr marL="257175" indent="-257175">
              <a:spcBef>
                <a:spcPct val="50000"/>
              </a:spcBef>
              <a:buFont typeface="Arial" panose="020B0604020202020204" pitchFamily="34" charset="0"/>
              <a:buChar char="•"/>
            </a:pPr>
            <a:r>
              <a:rPr lang="en-US" sz="1600" dirty="0"/>
              <a:t>Good quality dilution water will yield to more efficient polymer solution</a:t>
            </a:r>
          </a:p>
          <a:p>
            <a:pPr marL="257175" indent="-257175">
              <a:spcBef>
                <a:spcPts val="450"/>
              </a:spcBef>
              <a:buFont typeface="Arial" panose="020B0604020202020204" pitchFamily="34" charset="0"/>
              <a:buChar char="•"/>
            </a:pPr>
            <a:r>
              <a:rPr lang="en-US" b="1" dirty="0"/>
              <a:t>Emulsion polymer activation</a:t>
            </a:r>
          </a:p>
          <a:p>
            <a:pPr marL="600075" lvl="1" indent="-257175">
              <a:spcBef>
                <a:spcPts val="450"/>
              </a:spcBef>
              <a:buFont typeface="Arial" panose="020B0604020202020204" pitchFamily="34" charset="0"/>
              <a:buChar char="•"/>
            </a:pPr>
            <a:r>
              <a:rPr lang="en-US" sz="1500" u="sng" dirty="0"/>
              <a:t>Two-stage mixing</a:t>
            </a:r>
            <a:r>
              <a:rPr lang="en-US" sz="1500" dirty="0"/>
              <a:t>: very high-energy mixing at initial wetting stage is critical to prevent fisheye formation, followed by low-energy mixing to minimize damaging polymer chain.</a:t>
            </a:r>
          </a:p>
          <a:p>
            <a:pPr marL="600075" lvl="1" indent="-257175">
              <a:spcBef>
                <a:spcPts val="450"/>
              </a:spcBef>
              <a:buFont typeface="Arial" panose="020B0604020202020204" pitchFamily="34" charset="0"/>
              <a:buChar char="•"/>
            </a:pPr>
            <a:r>
              <a:rPr lang="en-US" sz="1500" u="sng" dirty="0"/>
              <a:t>Sufficient residence time </a:t>
            </a:r>
            <a:r>
              <a:rPr lang="en-US" sz="1500" dirty="0"/>
              <a:t>of low-energy mixing stage is required to achieve fully dissolved homogeneous solution.</a:t>
            </a:r>
          </a:p>
          <a:p>
            <a:pPr marL="600075" lvl="1" indent="-257175">
              <a:spcBef>
                <a:spcPts val="450"/>
              </a:spcBef>
              <a:buFont typeface="Arial" panose="020B0604020202020204" pitchFamily="34" charset="0"/>
              <a:buChar char="•"/>
            </a:pPr>
            <a:r>
              <a:rPr lang="en-US" sz="1500" u="sng" dirty="0"/>
              <a:t>Two-step dilution </a:t>
            </a:r>
            <a:r>
              <a:rPr lang="en-US" sz="1500" dirty="0"/>
              <a:t>helps proper polymer activation by maximizing the value of breaker surfactant.</a:t>
            </a:r>
          </a:p>
          <a:p>
            <a:pPr marL="257175" indent="-257175">
              <a:spcBef>
                <a:spcPts val="450"/>
              </a:spcBef>
              <a:buFont typeface="Arial" panose="020B0604020202020204" pitchFamily="34" charset="0"/>
              <a:buChar char="•"/>
            </a:pPr>
            <a:r>
              <a:rPr lang="en-US" b="1" dirty="0">
                <a:solidFill>
                  <a:prstClr val="black"/>
                </a:solidFill>
              </a:rPr>
              <a:t>Dry polymer activation</a:t>
            </a:r>
          </a:p>
          <a:p>
            <a:pPr marL="600075" lvl="1" indent="-257175">
              <a:spcBef>
                <a:spcPts val="450"/>
              </a:spcBef>
              <a:buFont typeface="Arial" panose="020B0604020202020204" pitchFamily="34" charset="0"/>
              <a:buChar char="•"/>
            </a:pPr>
            <a:r>
              <a:rPr lang="en-US" sz="1500" dirty="0">
                <a:solidFill>
                  <a:prstClr val="black"/>
                </a:solidFill>
              </a:rPr>
              <a:t>Implementing </a:t>
            </a:r>
            <a:r>
              <a:rPr lang="en-US" sz="1500" u="sng" dirty="0">
                <a:solidFill>
                  <a:prstClr val="black"/>
                </a:solidFill>
              </a:rPr>
              <a:t>two-stage mixing </a:t>
            </a:r>
            <a:r>
              <a:rPr lang="en-US" sz="1500" dirty="0">
                <a:solidFill>
                  <a:prstClr val="black"/>
                </a:solidFill>
              </a:rPr>
              <a:t>is critical in designing efficient dry polymer mixing system.</a:t>
            </a:r>
          </a:p>
          <a:p>
            <a:pPr marL="600075" lvl="1" indent="-257175">
              <a:spcBef>
                <a:spcPts val="450"/>
              </a:spcBef>
              <a:buFont typeface="Arial" panose="020B0604020202020204" pitchFamily="34" charset="0"/>
              <a:buChar char="•"/>
            </a:pPr>
            <a:r>
              <a:rPr lang="en-US" sz="1500" u="sng" dirty="0">
                <a:solidFill>
                  <a:prstClr val="black"/>
                </a:solidFill>
              </a:rPr>
              <a:t>Low-speed and uniform mixing impeller </a:t>
            </a:r>
            <a:r>
              <a:rPr lang="en-US" sz="1500" dirty="0">
                <a:solidFill>
                  <a:prstClr val="black"/>
                </a:solidFill>
              </a:rPr>
              <a:t>that can prevent Weissenberg effect should be used at the second stage mixing tank.</a:t>
            </a:r>
            <a:endParaRPr lang="en-US" sz="1500" dirty="0"/>
          </a:p>
        </p:txBody>
      </p:sp>
    </p:spTree>
    <p:extLst>
      <p:ext uri="{BB962C8B-B14F-4D97-AF65-F5344CB8AC3E}">
        <p14:creationId xmlns:p14="http://schemas.microsoft.com/office/powerpoint/2010/main" val="3907284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127679" y="2144094"/>
            <a:ext cx="4671955" cy="3813460"/>
          </a:xfrm>
          <a:prstGeom prst="rect">
            <a:avLst/>
          </a:prstGeom>
          <a:noFill/>
          <a:ln w="9525">
            <a:noFill/>
            <a:miter lim="800000"/>
            <a:headEnd/>
            <a:tailEnd/>
          </a:ln>
        </p:spPr>
        <p:txBody>
          <a:bodyPr lIns="0" tIns="0" rIns="0" bIns="0" anchor="b"/>
          <a:lstStyle/>
          <a:p>
            <a:endParaRPr lang="en-US" sz="2400" dirty="0">
              <a:latin typeface="Aller Light"/>
            </a:endParaRPr>
          </a:p>
          <a:p>
            <a:pPr algn="ctr"/>
            <a:r>
              <a:rPr lang="en-US" sz="2400" dirty="0">
                <a:latin typeface="Aller Light"/>
              </a:rPr>
              <a:t>Gary Schaeffer</a:t>
            </a:r>
          </a:p>
          <a:p>
            <a:pPr algn="ctr"/>
            <a:r>
              <a:rPr lang="en-US" sz="2400" dirty="0">
                <a:latin typeface="Aller Light"/>
              </a:rPr>
              <a:t>Regional Product Manager</a:t>
            </a:r>
          </a:p>
          <a:p>
            <a:pPr algn="ctr"/>
            <a:r>
              <a:rPr lang="en-US" sz="2400" dirty="0">
                <a:latin typeface="Aller Light"/>
              </a:rPr>
              <a:t>609-364-4363</a:t>
            </a:r>
          </a:p>
          <a:p>
            <a:pPr algn="ctr"/>
            <a:r>
              <a:rPr lang="en-US" sz="2400" dirty="0">
                <a:latin typeface="Aller Light"/>
                <a:hlinkClick r:id="rId3"/>
              </a:rPr>
              <a:t>Gschaeffer@ugsicorp.com</a:t>
            </a:r>
            <a:endParaRPr lang="en-US" sz="2400" dirty="0">
              <a:latin typeface="Aller Light"/>
            </a:endParaRPr>
          </a:p>
          <a:p>
            <a:r>
              <a:rPr lang="en-US" sz="2400" b="1" dirty="0">
                <a:latin typeface="Aller Light"/>
              </a:rPr>
              <a:t>			            </a:t>
            </a:r>
            <a:endParaRPr lang="en-US" sz="2800" dirty="0">
              <a:latin typeface="Aller Light"/>
            </a:endParaRPr>
          </a:p>
        </p:txBody>
      </p:sp>
      <p:sp>
        <p:nvSpPr>
          <p:cNvPr id="2" name="TextBox 1"/>
          <p:cNvSpPr txBox="1"/>
          <p:nvPr/>
        </p:nvSpPr>
        <p:spPr>
          <a:xfrm>
            <a:off x="2010427" y="759099"/>
            <a:ext cx="4557914" cy="1754326"/>
          </a:xfrm>
          <a:prstGeom prst="rect">
            <a:avLst/>
          </a:prstGeom>
          <a:noFill/>
        </p:spPr>
        <p:txBody>
          <a:bodyPr wrap="none" rtlCol="0">
            <a:spAutoFit/>
          </a:bodyPr>
          <a:lstStyle/>
          <a:p>
            <a:pPr algn="ctr"/>
            <a:r>
              <a:rPr lang="en-US" sz="5400" dirty="0">
                <a:solidFill>
                  <a:srgbClr val="595083"/>
                </a:solidFill>
              </a:rPr>
              <a:t>Thank You</a:t>
            </a:r>
          </a:p>
          <a:p>
            <a:pPr algn="ctr"/>
            <a:r>
              <a:rPr lang="en-US" sz="5400" dirty="0">
                <a:solidFill>
                  <a:srgbClr val="595083"/>
                </a:solidFill>
              </a:rPr>
              <a:t>Any Questions?</a:t>
            </a:r>
          </a:p>
        </p:txBody>
      </p:sp>
    </p:spTree>
    <p:extLst>
      <p:ext uri="{BB962C8B-B14F-4D97-AF65-F5344CB8AC3E}">
        <p14:creationId xmlns:p14="http://schemas.microsoft.com/office/powerpoint/2010/main" val="135040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33" name="Rectangle 17"/>
          <p:cNvSpPr>
            <a:spLocks noChangeArrowheads="1"/>
          </p:cNvSpPr>
          <p:nvPr/>
        </p:nvSpPr>
        <p:spPr bwMode="auto">
          <a:xfrm>
            <a:off x="438150" y="2778918"/>
            <a:ext cx="5857875" cy="3439319"/>
          </a:xfrm>
          <a:prstGeom prst="rect">
            <a:avLst/>
          </a:prstGeom>
          <a:noFill/>
          <a:ln w="9525">
            <a:noFill/>
            <a:miter lim="800000"/>
            <a:headEnd/>
            <a:tailEnd/>
          </a:ln>
        </p:spPr>
        <p:txBody>
          <a:bodyPr lIns="90000" tIns="46800" rIns="18000" bIns="46800"/>
          <a:lstStyle/>
          <a:p>
            <a:pPr marL="381000" indent="-381000" algn="l">
              <a:spcBef>
                <a:spcPct val="0"/>
              </a:spcBef>
              <a:buFont typeface="Wingdings" pitchFamily="2" charset="2"/>
              <a:buNone/>
              <a:defRPr/>
            </a:pPr>
            <a:endParaRPr lang="en-US" sz="2000" b="0">
              <a:solidFill>
                <a:srgbClr val="003399"/>
              </a:solidFill>
            </a:endParaRPr>
          </a:p>
          <a:p>
            <a:pPr marL="381000" indent="-381000" algn="l">
              <a:spcBef>
                <a:spcPct val="0"/>
              </a:spcBef>
              <a:buFont typeface="Wingdings" pitchFamily="2" charset="2"/>
              <a:buNone/>
              <a:defRPr/>
            </a:pPr>
            <a:endParaRPr lang="en-US" sz="2000">
              <a:solidFill>
                <a:srgbClr val="CC3300"/>
              </a:solidFill>
            </a:endParaRPr>
          </a:p>
          <a:p>
            <a:pPr marL="381000" indent="-381000" algn="l">
              <a:spcBef>
                <a:spcPct val="0"/>
              </a:spcBef>
              <a:buFont typeface="Wingdings" pitchFamily="2" charset="2"/>
              <a:buNone/>
              <a:defRPr/>
            </a:pPr>
            <a:endParaRPr lang="en-US" sz="2000">
              <a:solidFill>
                <a:srgbClr val="CC3300"/>
              </a:solidFill>
            </a:endParaRPr>
          </a:p>
          <a:p>
            <a:pPr marL="381000" indent="-381000" algn="l">
              <a:spcBef>
                <a:spcPct val="0"/>
              </a:spcBef>
              <a:buFont typeface="Wingdings" pitchFamily="2" charset="2"/>
              <a:buNone/>
              <a:defRPr/>
            </a:pPr>
            <a:endParaRPr lang="en-US" sz="2000">
              <a:solidFill>
                <a:srgbClr val="CC3300"/>
              </a:solidFill>
            </a:endParaRPr>
          </a:p>
          <a:p>
            <a:pPr marL="381000" indent="-381000" algn="l">
              <a:spcBef>
                <a:spcPct val="0"/>
              </a:spcBef>
              <a:buFont typeface="Wingdings" pitchFamily="2" charset="2"/>
              <a:buNone/>
              <a:defRPr/>
            </a:pPr>
            <a:endParaRPr lang="en-US" sz="2000">
              <a:solidFill>
                <a:srgbClr val="CC3300"/>
              </a:solidFill>
            </a:endParaRPr>
          </a:p>
          <a:p>
            <a:pPr marL="381000" indent="-381000" algn="l">
              <a:spcBef>
                <a:spcPct val="0"/>
              </a:spcBef>
              <a:buFont typeface="Wingdings" pitchFamily="2" charset="2"/>
              <a:buNone/>
              <a:defRPr/>
            </a:pPr>
            <a:endParaRPr lang="en-US" sz="2000">
              <a:solidFill>
                <a:srgbClr val="003399"/>
              </a:solidFill>
            </a:endParaRPr>
          </a:p>
        </p:txBody>
      </p:sp>
      <p:pic>
        <p:nvPicPr>
          <p:cNvPr id="8196" name="Picture 1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2005" y="1514475"/>
            <a:ext cx="2137227" cy="1770460"/>
          </a:xfrm>
          <a:prstGeom prst="rect">
            <a:avLst/>
          </a:prstGeom>
          <a:noFill/>
          <a:ln w="9525">
            <a:solidFill>
              <a:schemeClr val="bg2"/>
            </a:solidFill>
            <a:miter lim="800000"/>
            <a:headEnd/>
            <a:tailEnd/>
          </a:ln>
        </p:spPr>
      </p:pic>
      <p:grpSp>
        <p:nvGrpSpPr>
          <p:cNvPr id="8" name="Group 6"/>
          <p:cNvGrpSpPr>
            <a:grpSpLocks/>
          </p:cNvGrpSpPr>
          <p:nvPr/>
        </p:nvGrpSpPr>
        <p:grpSpPr bwMode="auto">
          <a:xfrm>
            <a:off x="6469420" y="3788679"/>
            <a:ext cx="2104232" cy="2210593"/>
            <a:chOff x="3416" y="2016"/>
            <a:chExt cx="1448" cy="1584"/>
          </a:xfrm>
        </p:grpSpPr>
        <p:sp>
          <p:nvSpPr>
            <p:cNvPr id="9" name="Rectangle 7"/>
            <p:cNvSpPr>
              <a:spLocks noChangeArrowheads="1"/>
            </p:cNvSpPr>
            <p:nvPr/>
          </p:nvSpPr>
          <p:spPr bwMode="auto">
            <a:xfrm>
              <a:off x="3828" y="2232"/>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 name="Freeform 8"/>
            <p:cNvSpPr>
              <a:spLocks/>
            </p:cNvSpPr>
            <p:nvPr/>
          </p:nvSpPr>
          <p:spPr bwMode="auto">
            <a:xfrm>
              <a:off x="3820" y="2232"/>
              <a:ext cx="47" cy="59"/>
            </a:xfrm>
            <a:custGeom>
              <a:avLst/>
              <a:gdLst>
                <a:gd name="T0" fmla="*/ 8 w 47"/>
                <a:gd name="T1" fmla="*/ 0 h 59"/>
                <a:gd name="T2" fmla="*/ 47 w 47"/>
                <a:gd name="T3" fmla="*/ 0 h 59"/>
                <a:gd name="T4" fmla="*/ 47 w 47"/>
                <a:gd name="T5" fmla="*/ 50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50"/>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 name="Rectangle 9"/>
            <p:cNvSpPr>
              <a:spLocks noChangeArrowheads="1"/>
            </p:cNvSpPr>
            <p:nvPr/>
          </p:nvSpPr>
          <p:spPr bwMode="auto">
            <a:xfrm>
              <a:off x="3812" y="2242"/>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2" name="Freeform 10"/>
            <p:cNvSpPr>
              <a:spLocks/>
            </p:cNvSpPr>
            <p:nvPr/>
          </p:nvSpPr>
          <p:spPr bwMode="auto">
            <a:xfrm>
              <a:off x="3804" y="2242"/>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 name="Rectangle 11"/>
            <p:cNvSpPr>
              <a:spLocks noChangeArrowheads="1"/>
            </p:cNvSpPr>
            <p:nvPr/>
          </p:nvSpPr>
          <p:spPr bwMode="auto">
            <a:xfrm>
              <a:off x="3796" y="2252"/>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4" name="Rectangle 12"/>
            <p:cNvSpPr>
              <a:spLocks noChangeArrowheads="1"/>
            </p:cNvSpPr>
            <p:nvPr/>
          </p:nvSpPr>
          <p:spPr bwMode="auto">
            <a:xfrm>
              <a:off x="3796" y="2252"/>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5" name="Freeform 13"/>
            <p:cNvSpPr>
              <a:spLocks/>
            </p:cNvSpPr>
            <p:nvPr/>
          </p:nvSpPr>
          <p:spPr bwMode="auto">
            <a:xfrm>
              <a:off x="3780" y="2262"/>
              <a:ext cx="56" cy="69"/>
            </a:xfrm>
            <a:custGeom>
              <a:avLst/>
              <a:gdLst>
                <a:gd name="T0" fmla="*/ 16 w 56"/>
                <a:gd name="T1" fmla="*/ 0 h 69"/>
                <a:gd name="T2" fmla="*/ 56 w 56"/>
                <a:gd name="T3" fmla="*/ 0 h 69"/>
                <a:gd name="T4" fmla="*/ 56 w 56"/>
                <a:gd name="T5" fmla="*/ 49 h 69"/>
                <a:gd name="T6" fmla="*/ 40 w 56"/>
                <a:gd name="T7" fmla="*/ 69 h 69"/>
                <a:gd name="T8" fmla="*/ 0 w 56"/>
                <a:gd name="T9" fmla="*/ 69 h 69"/>
                <a:gd name="T10" fmla="*/ 0 w 56"/>
                <a:gd name="T11" fmla="*/ 20 h 69"/>
                <a:gd name="T12" fmla="*/ 16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16" y="0"/>
                  </a:moveTo>
                  <a:lnTo>
                    <a:pt x="56" y="0"/>
                  </a:lnTo>
                  <a:lnTo>
                    <a:pt x="56" y="49"/>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 name="Rectangle 14"/>
            <p:cNvSpPr>
              <a:spLocks noChangeArrowheads="1"/>
            </p:cNvSpPr>
            <p:nvPr/>
          </p:nvSpPr>
          <p:spPr bwMode="auto">
            <a:xfrm>
              <a:off x="3780" y="2282"/>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7" name="Freeform 15"/>
            <p:cNvSpPr>
              <a:spLocks/>
            </p:cNvSpPr>
            <p:nvPr/>
          </p:nvSpPr>
          <p:spPr bwMode="auto">
            <a:xfrm>
              <a:off x="3772" y="2291"/>
              <a:ext cx="48" cy="60"/>
            </a:xfrm>
            <a:custGeom>
              <a:avLst/>
              <a:gdLst>
                <a:gd name="T0" fmla="*/ 8 w 48"/>
                <a:gd name="T1" fmla="*/ 0 h 60"/>
                <a:gd name="T2" fmla="*/ 48 w 48"/>
                <a:gd name="T3" fmla="*/ 0 h 60"/>
                <a:gd name="T4" fmla="*/ 48 w 48"/>
                <a:gd name="T5" fmla="*/ 50 h 60"/>
                <a:gd name="T6" fmla="*/ 40 w 48"/>
                <a:gd name="T7" fmla="*/ 60 h 60"/>
                <a:gd name="T8" fmla="*/ 0 w 48"/>
                <a:gd name="T9" fmla="*/ 60 h 60"/>
                <a:gd name="T10" fmla="*/ 0 w 48"/>
                <a:gd name="T11" fmla="*/ 10 h 60"/>
                <a:gd name="T12" fmla="*/ 8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8" y="0"/>
                  </a:moveTo>
                  <a:lnTo>
                    <a:pt x="48" y="0"/>
                  </a:lnTo>
                  <a:lnTo>
                    <a:pt x="48" y="50"/>
                  </a:lnTo>
                  <a:lnTo>
                    <a:pt x="40" y="60"/>
                  </a:lnTo>
                  <a:lnTo>
                    <a:pt x="0" y="60"/>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 name="Rectangle 16"/>
            <p:cNvSpPr>
              <a:spLocks noChangeArrowheads="1"/>
            </p:cNvSpPr>
            <p:nvPr/>
          </p:nvSpPr>
          <p:spPr bwMode="auto">
            <a:xfrm>
              <a:off x="3772" y="2301"/>
              <a:ext cx="40"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9" name="Freeform 17"/>
            <p:cNvSpPr>
              <a:spLocks/>
            </p:cNvSpPr>
            <p:nvPr/>
          </p:nvSpPr>
          <p:spPr bwMode="auto">
            <a:xfrm>
              <a:off x="3764" y="2331"/>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0" name="Rectangle 18"/>
            <p:cNvSpPr>
              <a:spLocks noChangeArrowheads="1"/>
            </p:cNvSpPr>
            <p:nvPr/>
          </p:nvSpPr>
          <p:spPr bwMode="auto">
            <a:xfrm>
              <a:off x="3764" y="2341"/>
              <a:ext cx="40" cy="15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 name="Freeform 19"/>
            <p:cNvSpPr>
              <a:spLocks/>
            </p:cNvSpPr>
            <p:nvPr/>
          </p:nvSpPr>
          <p:spPr bwMode="auto">
            <a:xfrm>
              <a:off x="3757" y="2449"/>
              <a:ext cx="47" cy="69"/>
            </a:xfrm>
            <a:custGeom>
              <a:avLst/>
              <a:gdLst>
                <a:gd name="T0" fmla="*/ 7 w 47"/>
                <a:gd name="T1" fmla="*/ 0 h 69"/>
                <a:gd name="T2" fmla="*/ 47 w 47"/>
                <a:gd name="T3" fmla="*/ 0 h 69"/>
                <a:gd name="T4" fmla="*/ 47 w 47"/>
                <a:gd name="T5" fmla="*/ 49 h 69"/>
                <a:gd name="T6" fmla="*/ 39 w 47"/>
                <a:gd name="T7" fmla="*/ 69 h 69"/>
                <a:gd name="T8" fmla="*/ 0 w 47"/>
                <a:gd name="T9" fmla="*/ 69 h 69"/>
                <a:gd name="T10" fmla="*/ 0 w 47"/>
                <a:gd name="T11" fmla="*/ 20 h 69"/>
                <a:gd name="T12" fmla="*/ 7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7" y="0"/>
                  </a:moveTo>
                  <a:lnTo>
                    <a:pt x="47" y="0"/>
                  </a:lnTo>
                  <a:lnTo>
                    <a:pt x="47" y="49"/>
                  </a:lnTo>
                  <a:lnTo>
                    <a:pt x="39" y="69"/>
                  </a:lnTo>
                  <a:lnTo>
                    <a:pt x="0" y="69"/>
                  </a:lnTo>
                  <a:lnTo>
                    <a:pt x="0" y="20"/>
                  </a:lnTo>
                  <a:lnTo>
                    <a:pt x="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 name="Rectangle 20"/>
            <p:cNvSpPr>
              <a:spLocks noChangeArrowheads="1"/>
            </p:cNvSpPr>
            <p:nvPr/>
          </p:nvSpPr>
          <p:spPr bwMode="auto">
            <a:xfrm>
              <a:off x="3757" y="2469"/>
              <a:ext cx="39"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 name="Freeform 21"/>
            <p:cNvSpPr>
              <a:spLocks/>
            </p:cNvSpPr>
            <p:nvPr/>
          </p:nvSpPr>
          <p:spPr bwMode="auto">
            <a:xfrm>
              <a:off x="3749" y="2518"/>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 name="Rectangle 22"/>
            <p:cNvSpPr>
              <a:spLocks noChangeArrowheads="1"/>
            </p:cNvSpPr>
            <p:nvPr/>
          </p:nvSpPr>
          <p:spPr bwMode="auto">
            <a:xfrm>
              <a:off x="3749" y="2528"/>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 name="Freeform 23"/>
            <p:cNvSpPr>
              <a:spLocks/>
            </p:cNvSpPr>
            <p:nvPr/>
          </p:nvSpPr>
          <p:spPr bwMode="auto">
            <a:xfrm>
              <a:off x="3725" y="2537"/>
              <a:ext cx="63" cy="99"/>
            </a:xfrm>
            <a:custGeom>
              <a:avLst/>
              <a:gdLst>
                <a:gd name="T0" fmla="*/ 24 w 63"/>
                <a:gd name="T1" fmla="*/ 0 h 99"/>
                <a:gd name="T2" fmla="*/ 63 w 63"/>
                <a:gd name="T3" fmla="*/ 0 h 99"/>
                <a:gd name="T4" fmla="*/ 63 w 63"/>
                <a:gd name="T5" fmla="*/ 50 h 99"/>
                <a:gd name="T6" fmla="*/ 39 w 63"/>
                <a:gd name="T7" fmla="*/ 99 h 99"/>
                <a:gd name="T8" fmla="*/ 0 w 63"/>
                <a:gd name="T9" fmla="*/ 99 h 99"/>
                <a:gd name="T10" fmla="*/ 0 w 63"/>
                <a:gd name="T11" fmla="*/ 50 h 99"/>
                <a:gd name="T12" fmla="*/ 24 w 63"/>
                <a:gd name="T13" fmla="*/ 0 h 99"/>
                <a:gd name="T14" fmla="*/ 0 60000 65536"/>
                <a:gd name="T15" fmla="*/ 0 60000 65536"/>
                <a:gd name="T16" fmla="*/ 0 60000 65536"/>
                <a:gd name="T17" fmla="*/ 0 60000 65536"/>
                <a:gd name="T18" fmla="*/ 0 60000 65536"/>
                <a:gd name="T19" fmla="*/ 0 60000 65536"/>
                <a:gd name="T20" fmla="*/ 0 60000 65536"/>
                <a:gd name="T21" fmla="*/ 0 w 63"/>
                <a:gd name="T22" fmla="*/ 0 h 99"/>
                <a:gd name="T23" fmla="*/ 63 w 63"/>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99">
                  <a:moveTo>
                    <a:pt x="24" y="0"/>
                  </a:moveTo>
                  <a:lnTo>
                    <a:pt x="63" y="0"/>
                  </a:lnTo>
                  <a:lnTo>
                    <a:pt x="63" y="50"/>
                  </a:lnTo>
                  <a:lnTo>
                    <a:pt x="39" y="99"/>
                  </a:lnTo>
                  <a:lnTo>
                    <a:pt x="0" y="99"/>
                  </a:lnTo>
                  <a:lnTo>
                    <a:pt x="0" y="50"/>
                  </a:lnTo>
                  <a:lnTo>
                    <a:pt x="24"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6" name="Freeform 24"/>
            <p:cNvSpPr>
              <a:spLocks/>
            </p:cNvSpPr>
            <p:nvPr/>
          </p:nvSpPr>
          <p:spPr bwMode="auto">
            <a:xfrm>
              <a:off x="3701" y="2587"/>
              <a:ext cx="63" cy="88"/>
            </a:xfrm>
            <a:custGeom>
              <a:avLst/>
              <a:gdLst>
                <a:gd name="T0" fmla="*/ 24 w 63"/>
                <a:gd name="T1" fmla="*/ 0 h 88"/>
                <a:gd name="T2" fmla="*/ 63 w 63"/>
                <a:gd name="T3" fmla="*/ 0 h 88"/>
                <a:gd name="T4" fmla="*/ 63 w 63"/>
                <a:gd name="T5" fmla="*/ 49 h 88"/>
                <a:gd name="T6" fmla="*/ 40 w 63"/>
                <a:gd name="T7" fmla="*/ 88 h 88"/>
                <a:gd name="T8" fmla="*/ 0 w 63"/>
                <a:gd name="T9" fmla="*/ 88 h 88"/>
                <a:gd name="T10" fmla="*/ 0 w 63"/>
                <a:gd name="T11" fmla="*/ 39 h 88"/>
                <a:gd name="T12" fmla="*/ 24 w 63"/>
                <a:gd name="T13" fmla="*/ 0 h 88"/>
                <a:gd name="T14" fmla="*/ 0 60000 65536"/>
                <a:gd name="T15" fmla="*/ 0 60000 65536"/>
                <a:gd name="T16" fmla="*/ 0 60000 65536"/>
                <a:gd name="T17" fmla="*/ 0 60000 65536"/>
                <a:gd name="T18" fmla="*/ 0 60000 65536"/>
                <a:gd name="T19" fmla="*/ 0 60000 65536"/>
                <a:gd name="T20" fmla="*/ 0 60000 65536"/>
                <a:gd name="T21" fmla="*/ 0 w 63"/>
                <a:gd name="T22" fmla="*/ 0 h 88"/>
                <a:gd name="T23" fmla="*/ 63 w 63"/>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88">
                  <a:moveTo>
                    <a:pt x="24" y="0"/>
                  </a:moveTo>
                  <a:lnTo>
                    <a:pt x="63" y="0"/>
                  </a:lnTo>
                  <a:lnTo>
                    <a:pt x="63" y="49"/>
                  </a:lnTo>
                  <a:lnTo>
                    <a:pt x="40" y="88"/>
                  </a:lnTo>
                  <a:lnTo>
                    <a:pt x="0" y="88"/>
                  </a:lnTo>
                  <a:lnTo>
                    <a:pt x="0" y="39"/>
                  </a:lnTo>
                  <a:lnTo>
                    <a:pt x="24"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7" name="Freeform 25"/>
            <p:cNvSpPr>
              <a:spLocks/>
            </p:cNvSpPr>
            <p:nvPr/>
          </p:nvSpPr>
          <p:spPr bwMode="auto">
            <a:xfrm>
              <a:off x="3685" y="2626"/>
              <a:ext cx="56" cy="79"/>
            </a:xfrm>
            <a:custGeom>
              <a:avLst/>
              <a:gdLst>
                <a:gd name="T0" fmla="*/ 16 w 56"/>
                <a:gd name="T1" fmla="*/ 0 h 79"/>
                <a:gd name="T2" fmla="*/ 56 w 56"/>
                <a:gd name="T3" fmla="*/ 0 h 79"/>
                <a:gd name="T4" fmla="*/ 56 w 56"/>
                <a:gd name="T5" fmla="*/ 49 h 79"/>
                <a:gd name="T6" fmla="*/ 40 w 56"/>
                <a:gd name="T7" fmla="*/ 79 h 79"/>
                <a:gd name="T8" fmla="*/ 0 w 56"/>
                <a:gd name="T9" fmla="*/ 79 h 79"/>
                <a:gd name="T10" fmla="*/ 0 w 56"/>
                <a:gd name="T11" fmla="*/ 30 h 79"/>
                <a:gd name="T12" fmla="*/ 16 w 56"/>
                <a:gd name="T13" fmla="*/ 0 h 79"/>
                <a:gd name="T14" fmla="*/ 0 60000 65536"/>
                <a:gd name="T15" fmla="*/ 0 60000 65536"/>
                <a:gd name="T16" fmla="*/ 0 60000 65536"/>
                <a:gd name="T17" fmla="*/ 0 60000 65536"/>
                <a:gd name="T18" fmla="*/ 0 60000 65536"/>
                <a:gd name="T19" fmla="*/ 0 60000 65536"/>
                <a:gd name="T20" fmla="*/ 0 60000 65536"/>
                <a:gd name="T21" fmla="*/ 0 w 56"/>
                <a:gd name="T22" fmla="*/ 0 h 79"/>
                <a:gd name="T23" fmla="*/ 56 w 56"/>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79">
                  <a:moveTo>
                    <a:pt x="16" y="0"/>
                  </a:moveTo>
                  <a:lnTo>
                    <a:pt x="56" y="0"/>
                  </a:lnTo>
                  <a:lnTo>
                    <a:pt x="56" y="49"/>
                  </a:lnTo>
                  <a:lnTo>
                    <a:pt x="40" y="79"/>
                  </a:lnTo>
                  <a:lnTo>
                    <a:pt x="0" y="79"/>
                  </a:lnTo>
                  <a:lnTo>
                    <a:pt x="0" y="3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8" name="Freeform 26"/>
            <p:cNvSpPr>
              <a:spLocks/>
            </p:cNvSpPr>
            <p:nvPr/>
          </p:nvSpPr>
          <p:spPr bwMode="auto">
            <a:xfrm>
              <a:off x="3670" y="2656"/>
              <a:ext cx="55" cy="88"/>
            </a:xfrm>
            <a:custGeom>
              <a:avLst/>
              <a:gdLst>
                <a:gd name="T0" fmla="*/ 15 w 55"/>
                <a:gd name="T1" fmla="*/ 0 h 88"/>
                <a:gd name="T2" fmla="*/ 55 w 55"/>
                <a:gd name="T3" fmla="*/ 0 h 88"/>
                <a:gd name="T4" fmla="*/ 55 w 55"/>
                <a:gd name="T5" fmla="*/ 49 h 88"/>
                <a:gd name="T6" fmla="*/ 39 w 55"/>
                <a:gd name="T7" fmla="*/ 88 h 88"/>
                <a:gd name="T8" fmla="*/ 0 w 55"/>
                <a:gd name="T9" fmla="*/ 88 h 88"/>
                <a:gd name="T10" fmla="*/ 0 w 55"/>
                <a:gd name="T11" fmla="*/ 39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0"/>
                  </a:lnTo>
                  <a:lnTo>
                    <a:pt x="55" y="49"/>
                  </a:lnTo>
                  <a:lnTo>
                    <a:pt x="39" y="88"/>
                  </a:lnTo>
                  <a:lnTo>
                    <a:pt x="0" y="88"/>
                  </a:lnTo>
                  <a:lnTo>
                    <a:pt x="0" y="39"/>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 name="Freeform 27"/>
            <p:cNvSpPr>
              <a:spLocks/>
            </p:cNvSpPr>
            <p:nvPr/>
          </p:nvSpPr>
          <p:spPr bwMode="auto">
            <a:xfrm>
              <a:off x="3662" y="2695"/>
              <a:ext cx="47" cy="79"/>
            </a:xfrm>
            <a:custGeom>
              <a:avLst/>
              <a:gdLst>
                <a:gd name="T0" fmla="*/ 8 w 47"/>
                <a:gd name="T1" fmla="*/ 0 h 79"/>
                <a:gd name="T2" fmla="*/ 47 w 47"/>
                <a:gd name="T3" fmla="*/ 0 h 79"/>
                <a:gd name="T4" fmla="*/ 47 w 47"/>
                <a:gd name="T5" fmla="*/ 49 h 79"/>
                <a:gd name="T6" fmla="*/ 39 w 47"/>
                <a:gd name="T7" fmla="*/ 79 h 79"/>
                <a:gd name="T8" fmla="*/ 0 w 47"/>
                <a:gd name="T9" fmla="*/ 79 h 79"/>
                <a:gd name="T10" fmla="*/ 0 w 47"/>
                <a:gd name="T11" fmla="*/ 29 h 79"/>
                <a:gd name="T12" fmla="*/ 8 w 47"/>
                <a:gd name="T13" fmla="*/ 0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8" y="0"/>
                  </a:moveTo>
                  <a:lnTo>
                    <a:pt x="47" y="0"/>
                  </a:lnTo>
                  <a:lnTo>
                    <a:pt x="47" y="49"/>
                  </a:lnTo>
                  <a:lnTo>
                    <a:pt x="39" y="79"/>
                  </a:lnTo>
                  <a:lnTo>
                    <a:pt x="0" y="79"/>
                  </a:lnTo>
                  <a:lnTo>
                    <a:pt x="0" y="2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 name="Freeform 28"/>
            <p:cNvSpPr>
              <a:spLocks/>
            </p:cNvSpPr>
            <p:nvPr/>
          </p:nvSpPr>
          <p:spPr bwMode="auto">
            <a:xfrm>
              <a:off x="3654" y="2724"/>
              <a:ext cx="47" cy="69"/>
            </a:xfrm>
            <a:custGeom>
              <a:avLst/>
              <a:gdLst>
                <a:gd name="T0" fmla="*/ 8 w 47"/>
                <a:gd name="T1" fmla="*/ 0 h 69"/>
                <a:gd name="T2" fmla="*/ 47 w 47"/>
                <a:gd name="T3" fmla="*/ 0 h 69"/>
                <a:gd name="T4" fmla="*/ 47 w 47"/>
                <a:gd name="T5" fmla="*/ 50 h 69"/>
                <a:gd name="T6" fmla="*/ 39 w 47"/>
                <a:gd name="T7" fmla="*/ 69 h 69"/>
                <a:gd name="T8" fmla="*/ 0 w 47"/>
                <a:gd name="T9" fmla="*/ 69 h 69"/>
                <a:gd name="T10" fmla="*/ 0 w 47"/>
                <a:gd name="T11" fmla="*/ 20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50"/>
                  </a:lnTo>
                  <a:lnTo>
                    <a:pt x="39"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 name="Freeform 29"/>
            <p:cNvSpPr>
              <a:spLocks/>
            </p:cNvSpPr>
            <p:nvPr/>
          </p:nvSpPr>
          <p:spPr bwMode="auto">
            <a:xfrm>
              <a:off x="3646" y="2744"/>
              <a:ext cx="47" cy="79"/>
            </a:xfrm>
            <a:custGeom>
              <a:avLst/>
              <a:gdLst>
                <a:gd name="T0" fmla="*/ 8 w 47"/>
                <a:gd name="T1" fmla="*/ 0 h 79"/>
                <a:gd name="T2" fmla="*/ 47 w 47"/>
                <a:gd name="T3" fmla="*/ 0 h 79"/>
                <a:gd name="T4" fmla="*/ 47 w 47"/>
                <a:gd name="T5" fmla="*/ 49 h 79"/>
                <a:gd name="T6" fmla="*/ 39 w 47"/>
                <a:gd name="T7" fmla="*/ 79 h 79"/>
                <a:gd name="T8" fmla="*/ 0 w 47"/>
                <a:gd name="T9" fmla="*/ 79 h 79"/>
                <a:gd name="T10" fmla="*/ 0 w 47"/>
                <a:gd name="T11" fmla="*/ 30 h 79"/>
                <a:gd name="T12" fmla="*/ 8 w 47"/>
                <a:gd name="T13" fmla="*/ 0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8" y="0"/>
                  </a:moveTo>
                  <a:lnTo>
                    <a:pt x="47" y="0"/>
                  </a:lnTo>
                  <a:lnTo>
                    <a:pt x="47" y="49"/>
                  </a:lnTo>
                  <a:lnTo>
                    <a:pt x="39" y="79"/>
                  </a:lnTo>
                  <a:lnTo>
                    <a:pt x="0" y="79"/>
                  </a:lnTo>
                  <a:lnTo>
                    <a:pt x="0" y="3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 name="Rectangle 30"/>
            <p:cNvSpPr>
              <a:spLocks noChangeArrowheads="1"/>
            </p:cNvSpPr>
            <p:nvPr/>
          </p:nvSpPr>
          <p:spPr bwMode="auto">
            <a:xfrm>
              <a:off x="3646" y="2774"/>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3" name="Freeform 31"/>
            <p:cNvSpPr>
              <a:spLocks/>
            </p:cNvSpPr>
            <p:nvPr/>
          </p:nvSpPr>
          <p:spPr bwMode="auto">
            <a:xfrm>
              <a:off x="3638" y="2793"/>
              <a:ext cx="47" cy="69"/>
            </a:xfrm>
            <a:custGeom>
              <a:avLst/>
              <a:gdLst>
                <a:gd name="T0" fmla="*/ 8 w 47"/>
                <a:gd name="T1" fmla="*/ 0 h 69"/>
                <a:gd name="T2" fmla="*/ 47 w 47"/>
                <a:gd name="T3" fmla="*/ 0 h 69"/>
                <a:gd name="T4" fmla="*/ 47 w 47"/>
                <a:gd name="T5" fmla="*/ 49 h 69"/>
                <a:gd name="T6" fmla="*/ 39 w 47"/>
                <a:gd name="T7" fmla="*/ 69 h 69"/>
                <a:gd name="T8" fmla="*/ 0 w 47"/>
                <a:gd name="T9" fmla="*/ 69 h 69"/>
                <a:gd name="T10" fmla="*/ 0 w 47"/>
                <a:gd name="T11" fmla="*/ 20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49"/>
                  </a:lnTo>
                  <a:lnTo>
                    <a:pt x="39"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 name="Freeform 32"/>
            <p:cNvSpPr>
              <a:spLocks/>
            </p:cNvSpPr>
            <p:nvPr/>
          </p:nvSpPr>
          <p:spPr bwMode="auto">
            <a:xfrm>
              <a:off x="3638" y="2813"/>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 name="Rectangle 33"/>
            <p:cNvSpPr>
              <a:spLocks noChangeArrowheads="1"/>
            </p:cNvSpPr>
            <p:nvPr/>
          </p:nvSpPr>
          <p:spPr bwMode="auto">
            <a:xfrm>
              <a:off x="3646" y="2823"/>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 name="Freeform 34"/>
            <p:cNvSpPr>
              <a:spLocks/>
            </p:cNvSpPr>
            <p:nvPr/>
          </p:nvSpPr>
          <p:spPr bwMode="auto">
            <a:xfrm>
              <a:off x="3646" y="2833"/>
              <a:ext cx="63" cy="78"/>
            </a:xfrm>
            <a:custGeom>
              <a:avLst/>
              <a:gdLst>
                <a:gd name="T0" fmla="*/ 0 w 63"/>
                <a:gd name="T1" fmla="*/ 49 h 78"/>
                <a:gd name="T2" fmla="*/ 0 w 63"/>
                <a:gd name="T3" fmla="*/ 0 h 78"/>
                <a:gd name="T4" fmla="*/ 39 w 63"/>
                <a:gd name="T5" fmla="*/ 0 h 78"/>
                <a:gd name="T6" fmla="*/ 63 w 63"/>
                <a:gd name="T7" fmla="*/ 29 h 78"/>
                <a:gd name="T8" fmla="*/ 63 w 63"/>
                <a:gd name="T9" fmla="*/ 78 h 78"/>
                <a:gd name="T10" fmla="*/ 24 w 63"/>
                <a:gd name="T11" fmla="*/ 78 h 78"/>
                <a:gd name="T12" fmla="*/ 0 w 63"/>
                <a:gd name="T13" fmla="*/ 49 h 78"/>
                <a:gd name="T14" fmla="*/ 0 60000 65536"/>
                <a:gd name="T15" fmla="*/ 0 60000 65536"/>
                <a:gd name="T16" fmla="*/ 0 60000 65536"/>
                <a:gd name="T17" fmla="*/ 0 60000 65536"/>
                <a:gd name="T18" fmla="*/ 0 60000 65536"/>
                <a:gd name="T19" fmla="*/ 0 60000 65536"/>
                <a:gd name="T20" fmla="*/ 0 60000 65536"/>
                <a:gd name="T21" fmla="*/ 0 w 63"/>
                <a:gd name="T22" fmla="*/ 0 h 78"/>
                <a:gd name="T23" fmla="*/ 63 w 6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8">
                  <a:moveTo>
                    <a:pt x="0" y="49"/>
                  </a:moveTo>
                  <a:lnTo>
                    <a:pt x="0" y="0"/>
                  </a:lnTo>
                  <a:lnTo>
                    <a:pt x="39" y="0"/>
                  </a:lnTo>
                  <a:lnTo>
                    <a:pt x="63" y="29"/>
                  </a:lnTo>
                  <a:lnTo>
                    <a:pt x="63" y="78"/>
                  </a:lnTo>
                  <a:lnTo>
                    <a:pt x="24" y="7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7" name="Rectangle 35"/>
            <p:cNvSpPr>
              <a:spLocks noChangeArrowheads="1"/>
            </p:cNvSpPr>
            <p:nvPr/>
          </p:nvSpPr>
          <p:spPr bwMode="auto">
            <a:xfrm>
              <a:off x="3670" y="2862"/>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 name="Freeform 36"/>
            <p:cNvSpPr>
              <a:spLocks/>
            </p:cNvSpPr>
            <p:nvPr/>
          </p:nvSpPr>
          <p:spPr bwMode="auto">
            <a:xfrm>
              <a:off x="3677" y="2862"/>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 name="Rectangle 37"/>
            <p:cNvSpPr>
              <a:spLocks noChangeArrowheads="1"/>
            </p:cNvSpPr>
            <p:nvPr/>
          </p:nvSpPr>
          <p:spPr bwMode="auto">
            <a:xfrm>
              <a:off x="3693" y="2872"/>
              <a:ext cx="222"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0" name="Freeform 38"/>
            <p:cNvSpPr>
              <a:spLocks/>
            </p:cNvSpPr>
            <p:nvPr/>
          </p:nvSpPr>
          <p:spPr bwMode="auto">
            <a:xfrm>
              <a:off x="3875" y="2872"/>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 name="Rectangle 39"/>
            <p:cNvSpPr>
              <a:spLocks noChangeArrowheads="1"/>
            </p:cNvSpPr>
            <p:nvPr/>
          </p:nvSpPr>
          <p:spPr bwMode="auto">
            <a:xfrm>
              <a:off x="3883" y="2882"/>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2" name="Freeform 40"/>
            <p:cNvSpPr>
              <a:spLocks/>
            </p:cNvSpPr>
            <p:nvPr/>
          </p:nvSpPr>
          <p:spPr bwMode="auto">
            <a:xfrm>
              <a:off x="3891" y="2882"/>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 name="Rectangle 41"/>
            <p:cNvSpPr>
              <a:spLocks noChangeArrowheads="1"/>
            </p:cNvSpPr>
            <p:nvPr/>
          </p:nvSpPr>
          <p:spPr bwMode="auto">
            <a:xfrm>
              <a:off x="3899" y="2892"/>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 name="Freeform 42"/>
            <p:cNvSpPr>
              <a:spLocks/>
            </p:cNvSpPr>
            <p:nvPr/>
          </p:nvSpPr>
          <p:spPr bwMode="auto">
            <a:xfrm>
              <a:off x="3923" y="2892"/>
              <a:ext cx="55" cy="59"/>
            </a:xfrm>
            <a:custGeom>
              <a:avLst/>
              <a:gdLst>
                <a:gd name="T0" fmla="*/ 0 w 55"/>
                <a:gd name="T1" fmla="*/ 49 h 59"/>
                <a:gd name="T2" fmla="*/ 0 w 55"/>
                <a:gd name="T3" fmla="*/ 0 h 59"/>
                <a:gd name="T4" fmla="*/ 39 w 55"/>
                <a:gd name="T5" fmla="*/ 0 h 59"/>
                <a:gd name="T6" fmla="*/ 55 w 55"/>
                <a:gd name="T7" fmla="*/ 9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9"/>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 name="Rectangle 43"/>
            <p:cNvSpPr>
              <a:spLocks noChangeArrowheads="1"/>
            </p:cNvSpPr>
            <p:nvPr/>
          </p:nvSpPr>
          <p:spPr bwMode="auto">
            <a:xfrm>
              <a:off x="3939" y="2901"/>
              <a:ext cx="5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 name="Freeform 44"/>
            <p:cNvSpPr>
              <a:spLocks/>
            </p:cNvSpPr>
            <p:nvPr/>
          </p:nvSpPr>
          <p:spPr bwMode="auto">
            <a:xfrm>
              <a:off x="3954" y="2901"/>
              <a:ext cx="48" cy="59"/>
            </a:xfrm>
            <a:custGeom>
              <a:avLst/>
              <a:gdLst>
                <a:gd name="T0" fmla="*/ 0 w 48"/>
                <a:gd name="T1" fmla="*/ 50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5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50"/>
                  </a:moveTo>
                  <a:lnTo>
                    <a:pt x="0" y="0"/>
                  </a:lnTo>
                  <a:lnTo>
                    <a:pt x="40" y="0"/>
                  </a:lnTo>
                  <a:lnTo>
                    <a:pt x="48" y="10"/>
                  </a:lnTo>
                  <a:lnTo>
                    <a:pt x="48" y="59"/>
                  </a:lnTo>
                  <a:lnTo>
                    <a:pt x="8"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 name="Freeform 45"/>
            <p:cNvSpPr>
              <a:spLocks/>
            </p:cNvSpPr>
            <p:nvPr/>
          </p:nvSpPr>
          <p:spPr bwMode="auto">
            <a:xfrm>
              <a:off x="3962" y="2911"/>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 name="Rectangle 46"/>
            <p:cNvSpPr>
              <a:spLocks noChangeArrowheads="1"/>
            </p:cNvSpPr>
            <p:nvPr/>
          </p:nvSpPr>
          <p:spPr bwMode="auto">
            <a:xfrm>
              <a:off x="3978" y="2921"/>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9" name="Freeform 47"/>
            <p:cNvSpPr>
              <a:spLocks/>
            </p:cNvSpPr>
            <p:nvPr/>
          </p:nvSpPr>
          <p:spPr bwMode="auto">
            <a:xfrm>
              <a:off x="3986" y="2921"/>
              <a:ext cx="55" cy="59"/>
            </a:xfrm>
            <a:custGeom>
              <a:avLst/>
              <a:gdLst>
                <a:gd name="T0" fmla="*/ 0 w 55"/>
                <a:gd name="T1" fmla="*/ 49 h 59"/>
                <a:gd name="T2" fmla="*/ 0 w 55"/>
                <a:gd name="T3" fmla="*/ 0 h 59"/>
                <a:gd name="T4" fmla="*/ 40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40"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 name="Freeform 48"/>
            <p:cNvSpPr>
              <a:spLocks/>
            </p:cNvSpPr>
            <p:nvPr/>
          </p:nvSpPr>
          <p:spPr bwMode="auto">
            <a:xfrm>
              <a:off x="4002" y="2931"/>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 name="Freeform 49"/>
            <p:cNvSpPr>
              <a:spLocks/>
            </p:cNvSpPr>
            <p:nvPr/>
          </p:nvSpPr>
          <p:spPr bwMode="auto">
            <a:xfrm>
              <a:off x="4010" y="2941"/>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 name="Freeform 50"/>
            <p:cNvSpPr>
              <a:spLocks/>
            </p:cNvSpPr>
            <p:nvPr/>
          </p:nvSpPr>
          <p:spPr bwMode="auto">
            <a:xfrm>
              <a:off x="4026" y="2951"/>
              <a:ext cx="47" cy="69"/>
            </a:xfrm>
            <a:custGeom>
              <a:avLst/>
              <a:gdLst>
                <a:gd name="T0" fmla="*/ 0 w 47"/>
                <a:gd name="T1" fmla="*/ 49 h 69"/>
                <a:gd name="T2" fmla="*/ 0 w 47"/>
                <a:gd name="T3" fmla="*/ 0 h 69"/>
                <a:gd name="T4" fmla="*/ 39 w 47"/>
                <a:gd name="T5" fmla="*/ 0 h 69"/>
                <a:gd name="T6" fmla="*/ 47 w 47"/>
                <a:gd name="T7" fmla="*/ 19 h 69"/>
                <a:gd name="T8" fmla="*/ 47 w 47"/>
                <a:gd name="T9" fmla="*/ 69 h 69"/>
                <a:gd name="T10" fmla="*/ 7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19"/>
                  </a:lnTo>
                  <a:lnTo>
                    <a:pt x="47" y="69"/>
                  </a:lnTo>
                  <a:lnTo>
                    <a:pt x="7"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 name="Freeform 51"/>
            <p:cNvSpPr>
              <a:spLocks/>
            </p:cNvSpPr>
            <p:nvPr/>
          </p:nvSpPr>
          <p:spPr bwMode="auto">
            <a:xfrm>
              <a:off x="4033" y="2970"/>
              <a:ext cx="48" cy="59"/>
            </a:xfrm>
            <a:custGeom>
              <a:avLst/>
              <a:gdLst>
                <a:gd name="T0" fmla="*/ 0 w 48"/>
                <a:gd name="T1" fmla="*/ 50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5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50"/>
                  </a:moveTo>
                  <a:lnTo>
                    <a:pt x="0" y="0"/>
                  </a:lnTo>
                  <a:lnTo>
                    <a:pt x="40" y="0"/>
                  </a:lnTo>
                  <a:lnTo>
                    <a:pt x="48" y="10"/>
                  </a:lnTo>
                  <a:lnTo>
                    <a:pt x="48" y="59"/>
                  </a:lnTo>
                  <a:lnTo>
                    <a:pt x="8"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 name="Freeform 52"/>
            <p:cNvSpPr>
              <a:spLocks/>
            </p:cNvSpPr>
            <p:nvPr/>
          </p:nvSpPr>
          <p:spPr bwMode="auto">
            <a:xfrm>
              <a:off x="4041" y="2980"/>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 name="Freeform 53"/>
            <p:cNvSpPr>
              <a:spLocks/>
            </p:cNvSpPr>
            <p:nvPr/>
          </p:nvSpPr>
          <p:spPr bwMode="auto">
            <a:xfrm>
              <a:off x="4057" y="2990"/>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6" name="Freeform 54"/>
            <p:cNvSpPr>
              <a:spLocks/>
            </p:cNvSpPr>
            <p:nvPr/>
          </p:nvSpPr>
          <p:spPr bwMode="auto">
            <a:xfrm>
              <a:off x="4065" y="3000"/>
              <a:ext cx="48" cy="69"/>
            </a:xfrm>
            <a:custGeom>
              <a:avLst/>
              <a:gdLst>
                <a:gd name="T0" fmla="*/ 0 w 48"/>
                <a:gd name="T1" fmla="*/ 49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4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49"/>
                  </a:moveTo>
                  <a:lnTo>
                    <a:pt x="0" y="0"/>
                  </a:lnTo>
                  <a:lnTo>
                    <a:pt x="40" y="0"/>
                  </a:lnTo>
                  <a:lnTo>
                    <a:pt x="48" y="20"/>
                  </a:lnTo>
                  <a:lnTo>
                    <a:pt x="48"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 name="Freeform 55"/>
            <p:cNvSpPr>
              <a:spLocks/>
            </p:cNvSpPr>
            <p:nvPr/>
          </p:nvSpPr>
          <p:spPr bwMode="auto">
            <a:xfrm>
              <a:off x="4073" y="3020"/>
              <a:ext cx="55" cy="59"/>
            </a:xfrm>
            <a:custGeom>
              <a:avLst/>
              <a:gdLst>
                <a:gd name="T0" fmla="*/ 0 w 55"/>
                <a:gd name="T1" fmla="*/ 49 h 59"/>
                <a:gd name="T2" fmla="*/ 0 w 55"/>
                <a:gd name="T3" fmla="*/ 0 h 59"/>
                <a:gd name="T4" fmla="*/ 40 w 55"/>
                <a:gd name="T5" fmla="*/ 0 h 59"/>
                <a:gd name="T6" fmla="*/ 55 w 55"/>
                <a:gd name="T7" fmla="*/ 9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40" y="0"/>
                  </a:lnTo>
                  <a:lnTo>
                    <a:pt x="55" y="9"/>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 name="Freeform 56"/>
            <p:cNvSpPr>
              <a:spLocks/>
            </p:cNvSpPr>
            <p:nvPr/>
          </p:nvSpPr>
          <p:spPr bwMode="auto">
            <a:xfrm>
              <a:off x="4089" y="3029"/>
              <a:ext cx="47" cy="69"/>
            </a:xfrm>
            <a:custGeom>
              <a:avLst/>
              <a:gdLst>
                <a:gd name="T0" fmla="*/ 0 w 47"/>
                <a:gd name="T1" fmla="*/ 50 h 69"/>
                <a:gd name="T2" fmla="*/ 0 w 47"/>
                <a:gd name="T3" fmla="*/ 0 h 69"/>
                <a:gd name="T4" fmla="*/ 39 w 47"/>
                <a:gd name="T5" fmla="*/ 0 h 69"/>
                <a:gd name="T6" fmla="*/ 47 w 47"/>
                <a:gd name="T7" fmla="*/ 20 h 69"/>
                <a:gd name="T8" fmla="*/ 47 w 47"/>
                <a:gd name="T9" fmla="*/ 69 h 69"/>
                <a:gd name="T10" fmla="*/ 8 w 47"/>
                <a:gd name="T11" fmla="*/ 69 h 69"/>
                <a:gd name="T12" fmla="*/ 0 w 47"/>
                <a:gd name="T13" fmla="*/ 5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50"/>
                  </a:moveTo>
                  <a:lnTo>
                    <a:pt x="0" y="0"/>
                  </a:lnTo>
                  <a:lnTo>
                    <a:pt x="39" y="0"/>
                  </a:lnTo>
                  <a:lnTo>
                    <a:pt x="47" y="20"/>
                  </a:lnTo>
                  <a:lnTo>
                    <a:pt x="47"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9" name="Freeform 57"/>
            <p:cNvSpPr>
              <a:spLocks/>
            </p:cNvSpPr>
            <p:nvPr/>
          </p:nvSpPr>
          <p:spPr bwMode="auto">
            <a:xfrm>
              <a:off x="4097" y="3049"/>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 name="Freeform 58"/>
            <p:cNvSpPr>
              <a:spLocks/>
            </p:cNvSpPr>
            <p:nvPr/>
          </p:nvSpPr>
          <p:spPr bwMode="auto">
            <a:xfrm>
              <a:off x="4105" y="3059"/>
              <a:ext cx="47" cy="69"/>
            </a:xfrm>
            <a:custGeom>
              <a:avLst/>
              <a:gdLst>
                <a:gd name="T0" fmla="*/ 0 w 47"/>
                <a:gd name="T1" fmla="*/ 49 h 69"/>
                <a:gd name="T2" fmla="*/ 0 w 47"/>
                <a:gd name="T3" fmla="*/ 0 h 69"/>
                <a:gd name="T4" fmla="*/ 39 w 47"/>
                <a:gd name="T5" fmla="*/ 0 h 69"/>
                <a:gd name="T6" fmla="*/ 47 w 47"/>
                <a:gd name="T7" fmla="*/ 20 h 69"/>
                <a:gd name="T8" fmla="*/ 47 w 47"/>
                <a:gd name="T9" fmla="*/ 69 h 69"/>
                <a:gd name="T10" fmla="*/ 8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20"/>
                  </a:lnTo>
                  <a:lnTo>
                    <a:pt x="47"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 name="Freeform 59"/>
            <p:cNvSpPr>
              <a:spLocks/>
            </p:cNvSpPr>
            <p:nvPr/>
          </p:nvSpPr>
          <p:spPr bwMode="auto">
            <a:xfrm>
              <a:off x="4113" y="3079"/>
              <a:ext cx="55" cy="59"/>
            </a:xfrm>
            <a:custGeom>
              <a:avLst/>
              <a:gdLst>
                <a:gd name="T0" fmla="*/ 0 w 55"/>
                <a:gd name="T1" fmla="*/ 49 h 59"/>
                <a:gd name="T2" fmla="*/ 0 w 55"/>
                <a:gd name="T3" fmla="*/ 0 h 59"/>
                <a:gd name="T4" fmla="*/ 39 w 55"/>
                <a:gd name="T5" fmla="*/ 0 h 59"/>
                <a:gd name="T6" fmla="*/ 55 w 55"/>
                <a:gd name="T7" fmla="*/ 9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9"/>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 name="Freeform 60"/>
            <p:cNvSpPr>
              <a:spLocks/>
            </p:cNvSpPr>
            <p:nvPr/>
          </p:nvSpPr>
          <p:spPr bwMode="auto">
            <a:xfrm>
              <a:off x="4128" y="3088"/>
              <a:ext cx="48" cy="69"/>
            </a:xfrm>
            <a:custGeom>
              <a:avLst/>
              <a:gdLst>
                <a:gd name="T0" fmla="*/ 0 w 48"/>
                <a:gd name="T1" fmla="*/ 50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5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50"/>
                  </a:moveTo>
                  <a:lnTo>
                    <a:pt x="0" y="0"/>
                  </a:lnTo>
                  <a:lnTo>
                    <a:pt x="40" y="0"/>
                  </a:lnTo>
                  <a:lnTo>
                    <a:pt x="48" y="20"/>
                  </a:lnTo>
                  <a:lnTo>
                    <a:pt x="48"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 name="Freeform 61"/>
            <p:cNvSpPr>
              <a:spLocks/>
            </p:cNvSpPr>
            <p:nvPr/>
          </p:nvSpPr>
          <p:spPr bwMode="auto">
            <a:xfrm>
              <a:off x="4136" y="3108"/>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 name="Freeform 62"/>
            <p:cNvSpPr>
              <a:spLocks/>
            </p:cNvSpPr>
            <p:nvPr/>
          </p:nvSpPr>
          <p:spPr bwMode="auto">
            <a:xfrm>
              <a:off x="4144" y="3118"/>
              <a:ext cx="48" cy="69"/>
            </a:xfrm>
            <a:custGeom>
              <a:avLst/>
              <a:gdLst>
                <a:gd name="T0" fmla="*/ 0 w 48"/>
                <a:gd name="T1" fmla="*/ 49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4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49"/>
                  </a:moveTo>
                  <a:lnTo>
                    <a:pt x="0" y="0"/>
                  </a:lnTo>
                  <a:lnTo>
                    <a:pt x="40" y="0"/>
                  </a:lnTo>
                  <a:lnTo>
                    <a:pt x="48" y="20"/>
                  </a:lnTo>
                  <a:lnTo>
                    <a:pt x="48"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 name="Freeform 63"/>
            <p:cNvSpPr>
              <a:spLocks/>
            </p:cNvSpPr>
            <p:nvPr/>
          </p:nvSpPr>
          <p:spPr bwMode="auto">
            <a:xfrm>
              <a:off x="4152" y="3138"/>
              <a:ext cx="48" cy="59"/>
            </a:xfrm>
            <a:custGeom>
              <a:avLst/>
              <a:gdLst>
                <a:gd name="T0" fmla="*/ 0 w 48"/>
                <a:gd name="T1" fmla="*/ 49 h 59"/>
                <a:gd name="T2" fmla="*/ 0 w 48"/>
                <a:gd name="T3" fmla="*/ 0 h 59"/>
                <a:gd name="T4" fmla="*/ 40 w 48"/>
                <a:gd name="T5" fmla="*/ 0 h 59"/>
                <a:gd name="T6" fmla="*/ 48 w 48"/>
                <a:gd name="T7" fmla="*/ 9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9"/>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 name="Freeform 64"/>
            <p:cNvSpPr>
              <a:spLocks/>
            </p:cNvSpPr>
            <p:nvPr/>
          </p:nvSpPr>
          <p:spPr bwMode="auto">
            <a:xfrm>
              <a:off x="4160" y="3147"/>
              <a:ext cx="47" cy="69"/>
            </a:xfrm>
            <a:custGeom>
              <a:avLst/>
              <a:gdLst>
                <a:gd name="T0" fmla="*/ 0 w 47"/>
                <a:gd name="T1" fmla="*/ 50 h 69"/>
                <a:gd name="T2" fmla="*/ 0 w 47"/>
                <a:gd name="T3" fmla="*/ 0 h 69"/>
                <a:gd name="T4" fmla="*/ 40 w 47"/>
                <a:gd name="T5" fmla="*/ 0 h 69"/>
                <a:gd name="T6" fmla="*/ 47 w 47"/>
                <a:gd name="T7" fmla="*/ 20 h 69"/>
                <a:gd name="T8" fmla="*/ 47 w 47"/>
                <a:gd name="T9" fmla="*/ 69 h 69"/>
                <a:gd name="T10" fmla="*/ 8 w 47"/>
                <a:gd name="T11" fmla="*/ 69 h 69"/>
                <a:gd name="T12" fmla="*/ 0 w 47"/>
                <a:gd name="T13" fmla="*/ 5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50"/>
                  </a:moveTo>
                  <a:lnTo>
                    <a:pt x="0" y="0"/>
                  </a:lnTo>
                  <a:lnTo>
                    <a:pt x="40" y="0"/>
                  </a:lnTo>
                  <a:lnTo>
                    <a:pt x="47" y="20"/>
                  </a:lnTo>
                  <a:lnTo>
                    <a:pt x="47"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 name="Freeform 65"/>
            <p:cNvSpPr>
              <a:spLocks/>
            </p:cNvSpPr>
            <p:nvPr/>
          </p:nvSpPr>
          <p:spPr bwMode="auto">
            <a:xfrm>
              <a:off x="4168" y="3167"/>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 name="Freeform 66"/>
            <p:cNvSpPr>
              <a:spLocks/>
            </p:cNvSpPr>
            <p:nvPr/>
          </p:nvSpPr>
          <p:spPr bwMode="auto">
            <a:xfrm>
              <a:off x="4176" y="3177"/>
              <a:ext cx="47" cy="69"/>
            </a:xfrm>
            <a:custGeom>
              <a:avLst/>
              <a:gdLst>
                <a:gd name="T0" fmla="*/ 0 w 47"/>
                <a:gd name="T1" fmla="*/ 49 h 69"/>
                <a:gd name="T2" fmla="*/ 0 w 47"/>
                <a:gd name="T3" fmla="*/ 0 h 69"/>
                <a:gd name="T4" fmla="*/ 39 w 47"/>
                <a:gd name="T5" fmla="*/ 0 h 69"/>
                <a:gd name="T6" fmla="*/ 47 w 47"/>
                <a:gd name="T7" fmla="*/ 20 h 69"/>
                <a:gd name="T8" fmla="*/ 47 w 47"/>
                <a:gd name="T9" fmla="*/ 69 h 69"/>
                <a:gd name="T10" fmla="*/ 8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20"/>
                  </a:lnTo>
                  <a:lnTo>
                    <a:pt x="47"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 name="Freeform 67"/>
            <p:cNvSpPr>
              <a:spLocks/>
            </p:cNvSpPr>
            <p:nvPr/>
          </p:nvSpPr>
          <p:spPr bwMode="auto">
            <a:xfrm>
              <a:off x="4184" y="3197"/>
              <a:ext cx="47" cy="59"/>
            </a:xfrm>
            <a:custGeom>
              <a:avLst/>
              <a:gdLst>
                <a:gd name="T0" fmla="*/ 0 w 47"/>
                <a:gd name="T1" fmla="*/ 49 h 59"/>
                <a:gd name="T2" fmla="*/ 0 w 47"/>
                <a:gd name="T3" fmla="*/ 0 h 59"/>
                <a:gd name="T4" fmla="*/ 39 w 47"/>
                <a:gd name="T5" fmla="*/ 0 h 59"/>
                <a:gd name="T6" fmla="*/ 47 w 47"/>
                <a:gd name="T7" fmla="*/ 9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9"/>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 name="Freeform 68"/>
            <p:cNvSpPr>
              <a:spLocks/>
            </p:cNvSpPr>
            <p:nvPr/>
          </p:nvSpPr>
          <p:spPr bwMode="auto">
            <a:xfrm>
              <a:off x="4192" y="3206"/>
              <a:ext cx="47" cy="69"/>
            </a:xfrm>
            <a:custGeom>
              <a:avLst/>
              <a:gdLst>
                <a:gd name="T0" fmla="*/ 0 w 47"/>
                <a:gd name="T1" fmla="*/ 50 h 69"/>
                <a:gd name="T2" fmla="*/ 0 w 47"/>
                <a:gd name="T3" fmla="*/ 0 h 69"/>
                <a:gd name="T4" fmla="*/ 39 w 47"/>
                <a:gd name="T5" fmla="*/ 0 h 69"/>
                <a:gd name="T6" fmla="*/ 47 w 47"/>
                <a:gd name="T7" fmla="*/ 20 h 69"/>
                <a:gd name="T8" fmla="*/ 47 w 47"/>
                <a:gd name="T9" fmla="*/ 69 h 69"/>
                <a:gd name="T10" fmla="*/ 8 w 47"/>
                <a:gd name="T11" fmla="*/ 69 h 69"/>
                <a:gd name="T12" fmla="*/ 0 w 47"/>
                <a:gd name="T13" fmla="*/ 5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50"/>
                  </a:moveTo>
                  <a:lnTo>
                    <a:pt x="0" y="0"/>
                  </a:lnTo>
                  <a:lnTo>
                    <a:pt x="39" y="0"/>
                  </a:lnTo>
                  <a:lnTo>
                    <a:pt x="47" y="20"/>
                  </a:lnTo>
                  <a:lnTo>
                    <a:pt x="47"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 name="Rectangle 69"/>
            <p:cNvSpPr>
              <a:spLocks noChangeArrowheads="1"/>
            </p:cNvSpPr>
            <p:nvPr/>
          </p:nvSpPr>
          <p:spPr bwMode="auto">
            <a:xfrm>
              <a:off x="4200" y="3226"/>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 name="Freeform 70"/>
            <p:cNvSpPr>
              <a:spLocks/>
            </p:cNvSpPr>
            <p:nvPr/>
          </p:nvSpPr>
          <p:spPr bwMode="auto">
            <a:xfrm>
              <a:off x="4200" y="3236"/>
              <a:ext cx="47" cy="69"/>
            </a:xfrm>
            <a:custGeom>
              <a:avLst/>
              <a:gdLst>
                <a:gd name="T0" fmla="*/ 0 w 47"/>
                <a:gd name="T1" fmla="*/ 49 h 69"/>
                <a:gd name="T2" fmla="*/ 0 w 47"/>
                <a:gd name="T3" fmla="*/ 0 h 69"/>
                <a:gd name="T4" fmla="*/ 39 w 47"/>
                <a:gd name="T5" fmla="*/ 0 h 69"/>
                <a:gd name="T6" fmla="*/ 47 w 47"/>
                <a:gd name="T7" fmla="*/ 20 h 69"/>
                <a:gd name="T8" fmla="*/ 47 w 47"/>
                <a:gd name="T9" fmla="*/ 69 h 69"/>
                <a:gd name="T10" fmla="*/ 7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20"/>
                  </a:lnTo>
                  <a:lnTo>
                    <a:pt x="47" y="69"/>
                  </a:lnTo>
                  <a:lnTo>
                    <a:pt x="7"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 name="Freeform 71"/>
            <p:cNvSpPr>
              <a:spLocks/>
            </p:cNvSpPr>
            <p:nvPr/>
          </p:nvSpPr>
          <p:spPr bwMode="auto">
            <a:xfrm>
              <a:off x="4207" y="3256"/>
              <a:ext cx="64" cy="78"/>
            </a:xfrm>
            <a:custGeom>
              <a:avLst/>
              <a:gdLst>
                <a:gd name="T0" fmla="*/ 0 w 64"/>
                <a:gd name="T1" fmla="*/ 49 h 78"/>
                <a:gd name="T2" fmla="*/ 0 w 64"/>
                <a:gd name="T3" fmla="*/ 0 h 78"/>
                <a:gd name="T4" fmla="*/ 40 w 64"/>
                <a:gd name="T5" fmla="*/ 0 h 78"/>
                <a:gd name="T6" fmla="*/ 64 w 64"/>
                <a:gd name="T7" fmla="*/ 29 h 78"/>
                <a:gd name="T8" fmla="*/ 64 w 64"/>
                <a:gd name="T9" fmla="*/ 78 h 78"/>
                <a:gd name="T10" fmla="*/ 24 w 64"/>
                <a:gd name="T11" fmla="*/ 78 h 78"/>
                <a:gd name="T12" fmla="*/ 0 w 64"/>
                <a:gd name="T13" fmla="*/ 49 h 78"/>
                <a:gd name="T14" fmla="*/ 0 60000 65536"/>
                <a:gd name="T15" fmla="*/ 0 60000 65536"/>
                <a:gd name="T16" fmla="*/ 0 60000 65536"/>
                <a:gd name="T17" fmla="*/ 0 60000 65536"/>
                <a:gd name="T18" fmla="*/ 0 60000 65536"/>
                <a:gd name="T19" fmla="*/ 0 60000 65536"/>
                <a:gd name="T20" fmla="*/ 0 60000 65536"/>
                <a:gd name="T21" fmla="*/ 0 w 64"/>
                <a:gd name="T22" fmla="*/ 0 h 78"/>
                <a:gd name="T23" fmla="*/ 64 w 6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8">
                  <a:moveTo>
                    <a:pt x="0" y="49"/>
                  </a:moveTo>
                  <a:lnTo>
                    <a:pt x="0" y="0"/>
                  </a:lnTo>
                  <a:lnTo>
                    <a:pt x="40" y="0"/>
                  </a:lnTo>
                  <a:lnTo>
                    <a:pt x="64" y="29"/>
                  </a:lnTo>
                  <a:lnTo>
                    <a:pt x="64" y="78"/>
                  </a:lnTo>
                  <a:lnTo>
                    <a:pt x="24" y="7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 name="Rectangle 72"/>
            <p:cNvSpPr>
              <a:spLocks noChangeArrowheads="1"/>
            </p:cNvSpPr>
            <p:nvPr/>
          </p:nvSpPr>
          <p:spPr bwMode="auto">
            <a:xfrm>
              <a:off x="4231" y="3285"/>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5" name="Freeform 73"/>
            <p:cNvSpPr>
              <a:spLocks/>
            </p:cNvSpPr>
            <p:nvPr/>
          </p:nvSpPr>
          <p:spPr bwMode="auto">
            <a:xfrm>
              <a:off x="4231" y="3295"/>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 name="Rectangle 74"/>
            <p:cNvSpPr>
              <a:spLocks noChangeArrowheads="1"/>
            </p:cNvSpPr>
            <p:nvPr/>
          </p:nvSpPr>
          <p:spPr bwMode="auto">
            <a:xfrm>
              <a:off x="4239" y="3305"/>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7" name="Freeform 75"/>
            <p:cNvSpPr>
              <a:spLocks/>
            </p:cNvSpPr>
            <p:nvPr/>
          </p:nvSpPr>
          <p:spPr bwMode="auto">
            <a:xfrm>
              <a:off x="4239" y="3315"/>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8" name="Rectangle 76"/>
            <p:cNvSpPr>
              <a:spLocks noChangeArrowheads="1"/>
            </p:cNvSpPr>
            <p:nvPr/>
          </p:nvSpPr>
          <p:spPr bwMode="auto">
            <a:xfrm>
              <a:off x="4247" y="3325"/>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9" name="Rectangle 77"/>
            <p:cNvSpPr>
              <a:spLocks noChangeArrowheads="1"/>
            </p:cNvSpPr>
            <p:nvPr/>
          </p:nvSpPr>
          <p:spPr bwMode="auto">
            <a:xfrm>
              <a:off x="4247" y="3334"/>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0" name="Rectangle 78"/>
            <p:cNvSpPr>
              <a:spLocks noChangeArrowheads="1"/>
            </p:cNvSpPr>
            <p:nvPr/>
          </p:nvSpPr>
          <p:spPr bwMode="auto">
            <a:xfrm>
              <a:off x="4255" y="3334"/>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1" name="Freeform 79"/>
            <p:cNvSpPr>
              <a:spLocks/>
            </p:cNvSpPr>
            <p:nvPr/>
          </p:nvSpPr>
          <p:spPr bwMode="auto">
            <a:xfrm>
              <a:off x="4255" y="3354"/>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82" name="Rectangle 80"/>
            <p:cNvSpPr>
              <a:spLocks noChangeArrowheads="1"/>
            </p:cNvSpPr>
            <p:nvPr/>
          </p:nvSpPr>
          <p:spPr bwMode="auto">
            <a:xfrm>
              <a:off x="4263" y="3364"/>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3" name="Freeform 81"/>
            <p:cNvSpPr>
              <a:spLocks/>
            </p:cNvSpPr>
            <p:nvPr/>
          </p:nvSpPr>
          <p:spPr bwMode="auto">
            <a:xfrm>
              <a:off x="4263" y="3374"/>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84" name="Rectangle 82"/>
            <p:cNvSpPr>
              <a:spLocks noChangeArrowheads="1"/>
            </p:cNvSpPr>
            <p:nvPr/>
          </p:nvSpPr>
          <p:spPr bwMode="auto">
            <a:xfrm>
              <a:off x="4271" y="3384"/>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5" name="Rectangle 83"/>
            <p:cNvSpPr>
              <a:spLocks noChangeArrowheads="1"/>
            </p:cNvSpPr>
            <p:nvPr/>
          </p:nvSpPr>
          <p:spPr bwMode="auto">
            <a:xfrm>
              <a:off x="4271" y="340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6" name="Rectangle 84"/>
            <p:cNvSpPr>
              <a:spLocks noChangeArrowheads="1"/>
            </p:cNvSpPr>
            <p:nvPr/>
          </p:nvSpPr>
          <p:spPr bwMode="auto">
            <a:xfrm>
              <a:off x="4279" y="3403"/>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7" name="Freeform 85"/>
            <p:cNvSpPr>
              <a:spLocks/>
            </p:cNvSpPr>
            <p:nvPr/>
          </p:nvSpPr>
          <p:spPr bwMode="auto">
            <a:xfrm>
              <a:off x="4279" y="3413"/>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88" name="Rectangle 86"/>
            <p:cNvSpPr>
              <a:spLocks noChangeArrowheads="1"/>
            </p:cNvSpPr>
            <p:nvPr/>
          </p:nvSpPr>
          <p:spPr bwMode="auto">
            <a:xfrm>
              <a:off x="4287" y="342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89" name="Freeform 87"/>
            <p:cNvSpPr>
              <a:spLocks/>
            </p:cNvSpPr>
            <p:nvPr/>
          </p:nvSpPr>
          <p:spPr bwMode="auto">
            <a:xfrm>
              <a:off x="4294" y="3423"/>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90" name="Rectangle 88"/>
            <p:cNvSpPr>
              <a:spLocks noChangeArrowheads="1"/>
            </p:cNvSpPr>
            <p:nvPr/>
          </p:nvSpPr>
          <p:spPr bwMode="auto">
            <a:xfrm>
              <a:off x="4302" y="3433"/>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91" name="Freeform 89"/>
            <p:cNvSpPr>
              <a:spLocks/>
            </p:cNvSpPr>
            <p:nvPr/>
          </p:nvSpPr>
          <p:spPr bwMode="auto">
            <a:xfrm>
              <a:off x="4318" y="3423"/>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92" name="Rectangle 90"/>
            <p:cNvSpPr>
              <a:spLocks noChangeArrowheads="1"/>
            </p:cNvSpPr>
            <p:nvPr/>
          </p:nvSpPr>
          <p:spPr bwMode="auto">
            <a:xfrm>
              <a:off x="4326" y="3423"/>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93" name="Freeform 91"/>
            <p:cNvSpPr>
              <a:spLocks/>
            </p:cNvSpPr>
            <p:nvPr/>
          </p:nvSpPr>
          <p:spPr bwMode="auto">
            <a:xfrm>
              <a:off x="4358" y="3413"/>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94" name="Rectangle 92"/>
            <p:cNvSpPr>
              <a:spLocks noChangeArrowheads="1"/>
            </p:cNvSpPr>
            <p:nvPr/>
          </p:nvSpPr>
          <p:spPr bwMode="auto">
            <a:xfrm>
              <a:off x="4366" y="3413"/>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95" name="Freeform 93"/>
            <p:cNvSpPr>
              <a:spLocks/>
            </p:cNvSpPr>
            <p:nvPr/>
          </p:nvSpPr>
          <p:spPr bwMode="auto">
            <a:xfrm>
              <a:off x="4381" y="3413"/>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96" name="Rectangle 94"/>
            <p:cNvSpPr>
              <a:spLocks noChangeArrowheads="1"/>
            </p:cNvSpPr>
            <p:nvPr/>
          </p:nvSpPr>
          <p:spPr bwMode="auto">
            <a:xfrm>
              <a:off x="4389" y="3423"/>
              <a:ext cx="64"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97" name="Freeform 95"/>
            <p:cNvSpPr>
              <a:spLocks/>
            </p:cNvSpPr>
            <p:nvPr/>
          </p:nvSpPr>
          <p:spPr bwMode="auto">
            <a:xfrm>
              <a:off x="4413" y="3413"/>
              <a:ext cx="55" cy="59"/>
            </a:xfrm>
            <a:custGeom>
              <a:avLst/>
              <a:gdLst>
                <a:gd name="T0" fmla="*/ 40 w 55"/>
                <a:gd name="T1" fmla="*/ 59 h 59"/>
                <a:gd name="T2" fmla="*/ 0 w 55"/>
                <a:gd name="T3" fmla="*/ 59 h 59"/>
                <a:gd name="T4" fmla="*/ 0 w 55"/>
                <a:gd name="T5" fmla="*/ 10 h 59"/>
                <a:gd name="T6" fmla="*/ 16 w 55"/>
                <a:gd name="T7" fmla="*/ 0 h 59"/>
                <a:gd name="T8" fmla="*/ 55 w 55"/>
                <a:gd name="T9" fmla="*/ 0 h 59"/>
                <a:gd name="T10" fmla="*/ 55 w 55"/>
                <a:gd name="T11" fmla="*/ 49 h 59"/>
                <a:gd name="T12" fmla="*/ 40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40" y="59"/>
                  </a:moveTo>
                  <a:lnTo>
                    <a:pt x="0" y="59"/>
                  </a:lnTo>
                  <a:lnTo>
                    <a:pt x="0" y="10"/>
                  </a:lnTo>
                  <a:lnTo>
                    <a:pt x="16" y="0"/>
                  </a:lnTo>
                  <a:lnTo>
                    <a:pt x="55" y="0"/>
                  </a:lnTo>
                  <a:lnTo>
                    <a:pt x="55"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98" name="Rectangle 96"/>
            <p:cNvSpPr>
              <a:spLocks noChangeArrowheads="1"/>
            </p:cNvSpPr>
            <p:nvPr/>
          </p:nvSpPr>
          <p:spPr bwMode="auto">
            <a:xfrm>
              <a:off x="4429" y="341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99" name="Freeform 97"/>
            <p:cNvSpPr>
              <a:spLocks/>
            </p:cNvSpPr>
            <p:nvPr/>
          </p:nvSpPr>
          <p:spPr bwMode="auto">
            <a:xfrm>
              <a:off x="4437" y="3403"/>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00" name="Rectangle 98"/>
            <p:cNvSpPr>
              <a:spLocks noChangeArrowheads="1"/>
            </p:cNvSpPr>
            <p:nvPr/>
          </p:nvSpPr>
          <p:spPr bwMode="auto">
            <a:xfrm>
              <a:off x="4445" y="340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1" name="Freeform 99"/>
            <p:cNvSpPr>
              <a:spLocks/>
            </p:cNvSpPr>
            <p:nvPr/>
          </p:nvSpPr>
          <p:spPr bwMode="auto">
            <a:xfrm>
              <a:off x="4453" y="3393"/>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50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02" name="Rectangle 100"/>
            <p:cNvSpPr>
              <a:spLocks noChangeArrowheads="1"/>
            </p:cNvSpPr>
            <p:nvPr/>
          </p:nvSpPr>
          <p:spPr bwMode="auto">
            <a:xfrm>
              <a:off x="4461" y="3384"/>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3" name="Freeform 101"/>
            <p:cNvSpPr>
              <a:spLocks/>
            </p:cNvSpPr>
            <p:nvPr/>
          </p:nvSpPr>
          <p:spPr bwMode="auto">
            <a:xfrm>
              <a:off x="4461" y="3374"/>
              <a:ext cx="47" cy="59"/>
            </a:xfrm>
            <a:custGeom>
              <a:avLst/>
              <a:gdLst>
                <a:gd name="T0" fmla="*/ 39 w 47"/>
                <a:gd name="T1" fmla="*/ 59 h 59"/>
                <a:gd name="T2" fmla="*/ 0 w 47"/>
                <a:gd name="T3" fmla="*/ 59 h 59"/>
                <a:gd name="T4" fmla="*/ 0 w 47"/>
                <a:gd name="T5" fmla="*/ 10 h 59"/>
                <a:gd name="T6" fmla="*/ 7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7"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04" name="Rectangle 102"/>
            <p:cNvSpPr>
              <a:spLocks noChangeArrowheads="1"/>
            </p:cNvSpPr>
            <p:nvPr/>
          </p:nvSpPr>
          <p:spPr bwMode="auto">
            <a:xfrm>
              <a:off x="4468" y="3364"/>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5" name="Freeform 103"/>
            <p:cNvSpPr>
              <a:spLocks/>
            </p:cNvSpPr>
            <p:nvPr/>
          </p:nvSpPr>
          <p:spPr bwMode="auto">
            <a:xfrm>
              <a:off x="4468" y="3354"/>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06" name="Rectangle 104"/>
            <p:cNvSpPr>
              <a:spLocks noChangeArrowheads="1"/>
            </p:cNvSpPr>
            <p:nvPr/>
          </p:nvSpPr>
          <p:spPr bwMode="auto">
            <a:xfrm>
              <a:off x="4476" y="3344"/>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7" name="Freeform 105"/>
            <p:cNvSpPr>
              <a:spLocks/>
            </p:cNvSpPr>
            <p:nvPr/>
          </p:nvSpPr>
          <p:spPr bwMode="auto">
            <a:xfrm>
              <a:off x="4476" y="3334"/>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50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50"/>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08" name="Rectangle 106"/>
            <p:cNvSpPr>
              <a:spLocks noChangeArrowheads="1"/>
            </p:cNvSpPr>
            <p:nvPr/>
          </p:nvSpPr>
          <p:spPr bwMode="auto">
            <a:xfrm>
              <a:off x="4484" y="3295"/>
              <a:ext cx="40"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09" name="Freeform 107"/>
            <p:cNvSpPr>
              <a:spLocks/>
            </p:cNvSpPr>
            <p:nvPr/>
          </p:nvSpPr>
          <p:spPr bwMode="auto">
            <a:xfrm>
              <a:off x="4484" y="3275"/>
              <a:ext cx="48" cy="69"/>
            </a:xfrm>
            <a:custGeom>
              <a:avLst/>
              <a:gdLst>
                <a:gd name="T0" fmla="*/ 40 w 48"/>
                <a:gd name="T1" fmla="*/ 69 h 69"/>
                <a:gd name="T2" fmla="*/ 0 w 48"/>
                <a:gd name="T3" fmla="*/ 69 h 69"/>
                <a:gd name="T4" fmla="*/ 0 w 48"/>
                <a:gd name="T5" fmla="*/ 20 h 69"/>
                <a:gd name="T6" fmla="*/ 8 w 48"/>
                <a:gd name="T7" fmla="*/ 0 h 69"/>
                <a:gd name="T8" fmla="*/ 48 w 48"/>
                <a:gd name="T9" fmla="*/ 0 h 69"/>
                <a:gd name="T10" fmla="*/ 48 w 48"/>
                <a:gd name="T11" fmla="*/ 50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20"/>
                  </a:lnTo>
                  <a:lnTo>
                    <a:pt x="8" y="0"/>
                  </a:lnTo>
                  <a:lnTo>
                    <a:pt x="48" y="0"/>
                  </a:lnTo>
                  <a:lnTo>
                    <a:pt x="48" y="50"/>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0" name="Rectangle 108"/>
            <p:cNvSpPr>
              <a:spLocks noChangeArrowheads="1"/>
            </p:cNvSpPr>
            <p:nvPr/>
          </p:nvSpPr>
          <p:spPr bwMode="auto">
            <a:xfrm>
              <a:off x="4492" y="3197"/>
              <a:ext cx="40" cy="12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11" name="Freeform 109"/>
            <p:cNvSpPr>
              <a:spLocks/>
            </p:cNvSpPr>
            <p:nvPr/>
          </p:nvSpPr>
          <p:spPr bwMode="auto">
            <a:xfrm>
              <a:off x="4492" y="3177"/>
              <a:ext cx="48" cy="69"/>
            </a:xfrm>
            <a:custGeom>
              <a:avLst/>
              <a:gdLst>
                <a:gd name="T0" fmla="*/ 40 w 48"/>
                <a:gd name="T1" fmla="*/ 69 h 69"/>
                <a:gd name="T2" fmla="*/ 0 w 48"/>
                <a:gd name="T3" fmla="*/ 69 h 69"/>
                <a:gd name="T4" fmla="*/ 0 w 48"/>
                <a:gd name="T5" fmla="*/ 20 h 69"/>
                <a:gd name="T6" fmla="*/ 8 w 48"/>
                <a:gd name="T7" fmla="*/ 0 h 69"/>
                <a:gd name="T8" fmla="*/ 48 w 48"/>
                <a:gd name="T9" fmla="*/ 0 h 69"/>
                <a:gd name="T10" fmla="*/ 48 w 48"/>
                <a:gd name="T11" fmla="*/ 49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20"/>
                  </a:lnTo>
                  <a:lnTo>
                    <a:pt x="8" y="0"/>
                  </a:lnTo>
                  <a:lnTo>
                    <a:pt x="48" y="0"/>
                  </a:lnTo>
                  <a:lnTo>
                    <a:pt x="48"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2" name="Rectangle 110"/>
            <p:cNvSpPr>
              <a:spLocks noChangeArrowheads="1"/>
            </p:cNvSpPr>
            <p:nvPr/>
          </p:nvSpPr>
          <p:spPr bwMode="auto">
            <a:xfrm>
              <a:off x="4500" y="3128"/>
              <a:ext cx="40"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13" name="Freeform 111"/>
            <p:cNvSpPr>
              <a:spLocks/>
            </p:cNvSpPr>
            <p:nvPr/>
          </p:nvSpPr>
          <p:spPr bwMode="auto">
            <a:xfrm>
              <a:off x="4500" y="3118"/>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4" name="Rectangle 112"/>
            <p:cNvSpPr>
              <a:spLocks noChangeArrowheads="1"/>
            </p:cNvSpPr>
            <p:nvPr/>
          </p:nvSpPr>
          <p:spPr bwMode="auto">
            <a:xfrm>
              <a:off x="4508" y="310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15" name="Freeform 113"/>
            <p:cNvSpPr>
              <a:spLocks/>
            </p:cNvSpPr>
            <p:nvPr/>
          </p:nvSpPr>
          <p:spPr bwMode="auto">
            <a:xfrm>
              <a:off x="4500" y="3098"/>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6" name="Rectangle 114"/>
            <p:cNvSpPr>
              <a:spLocks noChangeArrowheads="1"/>
            </p:cNvSpPr>
            <p:nvPr/>
          </p:nvSpPr>
          <p:spPr bwMode="auto">
            <a:xfrm>
              <a:off x="4500" y="3079"/>
              <a:ext cx="40"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17" name="Freeform 115"/>
            <p:cNvSpPr>
              <a:spLocks/>
            </p:cNvSpPr>
            <p:nvPr/>
          </p:nvSpPr>
          <p:spPr bwMode="auto">
            <a:xfrm>
              <a:off x="4492" y="3069"/>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18" name="Rectangle 116"/>
            <p:cNvSpPr>
              <a:spLocks noChangeArrowheads="1"/>
            </p:cNvSpPr>
            <p:nvPr/>
          </p:nvSpPr>
          <p:spPr bwMode="auto">
            <a:xfrm>
              <a:off x="4492" y="2941"/>
              <a:ext cx="40" cy="17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19" name="Freeform 117"/>
            <p:cNvSpPr>
              <a:spLocks/>
            </p:cNvSpPr>
            <p:nvPr/>
          </p:nvSpPr>
          <p:spPr bwMode="auto">
            <a:xfrm>
              <a:off x="4492" y="2921"/>
              <a:ext cx="48" cy="69"/>
            </a:xfrm>
            <a:custGeom>
              <a:avLst/>
              <a:gdLst>
                <a:gd name="T0" fmla="*/ 40 w 48"/>
                <a:gd name="T1" fmla="*/ 69 h 69"/>
                <a:gd name="T2" fmla="*/ 0 w 48"/>
                <a:gd name="T3" fmla="*/ 69 h 69"/>
                <a:gd name="T4" fmla="*/ 0 w 48"/>
                <a:gd name="T5" fmla="*/ 20 h 69"/>
                <a:gd name="T6" fmla="*/ 8 w 48"/>
                <a:gd name="T7" fmla="*/ 0 h 69"/>
                <a:gd name="T8" fmla="*/ 48 w 48"/>
                <a:gd name="T9" fmla="*/ 0 h 69"/>
                <a:gd name="T10" fmla="*/ 48 w 48"/>
                <a:gd name="T11" fmla="*/ 49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20"/>
                  </a:lnTo>
                  <a:lnTo>
                    <a:pt x="8" y="0"/>
                  </a:lnTo>
                  <a:lnTo>
                    <a:pt x="48" y="0"/>
                  </a:lnTo>
                  <a:lnTo>
                    <a:pt x="48"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0" name="Rectangle 118"/>
            <p:cNvSpPr>
              <a:spLocks noChangeArrowheads="1"/>
            </p:cNvSpPr>
            <p:nvPr/>
          </p:nvSpPr>
          <p:spPr bwMode="auto">
            <a:xfrm>
              <a:off x="4500" y="2892"/>
              <a:ext cx="40" cy="7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21" name="Freeform 119"/>
            <p:cNvSpPr>
              <a:spLocks/>
            </p:cNvSpPr>
            <p:nvPr/>
          </p:nvSpPr>
          <p:spPr bwMode="auto">
            <a:xfrm>
              <a:off x="4500" y="2882"/>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2" name="Rectangle 120"/>
            <p:cNvSpPr>
              <a:spLocks noChangeArrowheads="1"/>
            </p:cNvSpPr>
            <p:nvPr/>
          </p:nvSpPr>
          <p:spPr bwMode="auto">
            <a:xfrm>
              <a:off x="4508" y="2764"/>
              <a:ext cx="40" cy="16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23" name="Freeform 121"/>
            <p:cNvSpPr>
              <a:spLocks/>
            </p:cNvSpPr>
            <p:nvPr/>
          </p:nvSpPr>
          <p:spPr bwMode="auto">
            <a:xfrm>
              <a:off x="4500" y="2754"/>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4" name="Rectangle 122"/>
            <p:cNvSpPr>
              <a:spLocks noChangeArrowheads="1"/>
            </p:cNvSpPr>
            <p:nvPr/>
          </p:nvSpPr>
          <p:spPr bwMode="auto">
            <a:xfrm>
              <a:off x="4500" y="2744"/>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25" name="Freeform 123"/>
            <p:cNvSpPr>
              <a:spLocks/>
            </p:cNvSpPr>
            <p:nvPr/>
          </p:nvSpPr>
          <p:spPr bwMode="auto">
            <a:xfrm>
              <a:off x="4492" y="2724"/>
              <a:ext cx="48" cy="69"/>
            </a:xfrm>
            <a:custGeom>
              <a:avLst/>
              <a:gdLst>
                <a:gd name="T0" fmla="*/ 48 w 48"/>
                <a:gd name="T1" fmla="*/ 20 h 69"/>
                <a:gd name="T2" fmla="*/ 48 w 48"/>
                <a:gd name="T3" fmla="*/ 69 h 69"/>
                <a:gd name="T4" fmla="*/ 8 w 48"/>
                <a:gd name="T5" fmla="*/ 69 h 69"/>
                <a:gd name="T6" fmla="*/ 0 w 48"/>
                <a:gd name="T7" fmla="*/ 50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50"/>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6" name="Rectangle 124"/>
            <p:cNvSpPr>
              <a:spLocks noChangeArrowheads="1"/>
            </p:cNvSpPr>
            <p:nvPr/>
          </p:nvSpPr>
          <p:spPr bwMode="auto">
            <a:xfrm>
              <a:off x="4492" y="2715"/>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27" name="Freeform 125"/>
            <p:cNvSpPr>
              <a:spLocks/>
            </p:cNvSpPr>
            <p:nvPr/>
          </p:nvSpPr>
          <p:spPr bwMode="auto">
            <a:xfrm>
              <a:off x="4476" y="2695"/>
              <a:ext cx="56" cy="69"/>
            </a:xfrm>
            <a:custGeom>
              <a:avLst/>
              <a:gdLst>
                <a:gd name="T0" fmla="*/ 56 w 56"/>
                <a:gd name="T1" fmla="*/ 20 h 69"/>
                <a:gd name="T2" fmla="*/ 56 w 56"/>
                <a:gd name="T3" fmla="*/ 69 h 69"/>
                <a:gd name="T4" fmla="*/ 16 w 56"/>
                <a:gd name="T5" fmla="*/ 69 h 69"/>
                <a:gd name="T6" fmla="*/ 0 w 56"/>
                <a:gd name="T7" fmla="*/ 49 h 69"/>
                <a:gd name="T8" fmla="*/ 0 w 56"/>
                <a:gd name="T9" fmla="*/ 0 h 69"/>
                <a:gd name="T10" fmla="*/ 40 w 56"/>
                <a:gd name="T11" fmla="*/ 0 h 69"/>
                <a:gd name="T12" fmla="*/ 56 w 56"/>
                <a:gd name="T13" fmla="*/ 2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20"/>
                  </a:moveTo>
                  <a:lnTo>
                    <a:pt x="56" y="69"/>
                  </a:lnTo>
                  <a:lnTo>
                    <a:pt x="16" y="69"/>
                  </a:lnTo>
                  <a:lnTo>
                    <a:pt x="0" y="49"/>
                  </a:lnTo>
                  <a:lnTo>
                    <a:pt x="0" y="0"/>
                  </a:lnTo>
                  <a:lnTo>
                    <a:pt x="40" y="0"/>
                  </a:lnTo>
                  <a:lnTo>
                    <a:pt x="56"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8" name="Freeform 126"/>
            <p:cNvSpPr>
              <a:spLocks/>
            </p:cNvSpPr>
            <p:nvPr/>
          </p:nvSpPr>
          <p:spPr bwMode="auto">
            <a:xfrm>
              <a:off x="4461" y="2685"/>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29" name="Freeform 127"/>
            <p:cNvSpPr>
              <a:spLocks/>
            </p:cNvSpPr>
            <p:nvPr/>
          </p:nvSpPr>
          <p:spPr bwMode="auto">
            <a:xfrm>
              <a:off x="4437" y="2656"/>
              <a:ext cx="63" cy="78"/>
            </a:xfrm>
            <a:custGeom>
              <a:avLst/>
              <a:gdLst>
                <a:gd name="T0" fmla="*/ 63 w 63"/>
                <a:gd name="T1" fmla="*/ 29 h 78"/>
                <a:gd name="T2" fmla="*/ 63 w 63"/>
                <a:gd name="T3" fmla="*/ 78 h 78"/>
                <a:gd name="T4" fmla="*/ 24 w 63"/>
                <a:gd name="T5" fmla="*/ 78 h 78"/>
                <a:gd name="T6" fmla="*/ 0 w 63"/>
                <a:gd name="T7" fmla="*/ 49 h 78"/>
                <a:gd name="T8" fmla="*/ 0 w 63"/>
                <a:gd name="T9" fmla="*/ 0 h 78"/>
                <a:gd name="T10" fmla="*/ 39 w 63"/>
                <a:gd name="T11" fmla="*/ 0 h 78"/>
                <a:gd name="T12" fmla="*/ 63 w 63"/>
                <a:gd name="T13" fmla="*/ 29 h 78"/>
                <a:gd name="T14" fmla="*/ 0 60000 65536"/>
                <a:gd name="T15" fmla="*/ 0 60000 65536"/>
                <a:gd name="T16" fmla="*/ 0 60000 65536"/>
                <a:gd name="T17" fmla="*/ 0 60000 65536"/>
                <a:gd name="T18" fmla="*/ 0 60000 65536"/>
                <a:gd name="T19" fmla="*/ 0 60000 65536"/>
                <a:gd name="T20" fmla="*/ 0 60000 65536"/>
                <a:gd name="T21" fmla="*/ 0 w 63"/>
                <a:gd name="T22" fmla="*/ 0 h 78"/>
                <a:gd name="T23" fmla="*/ 63 w 6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8">
                  <a:moveTo>
                    <a:pt x="63" y="29"/>
                  </a:moveTo>
                  <a:lnTo>
                    <a:pt x="63" y="78"/>
                  </a:lnTo>
                  <a:lnTo>
                    <a:pt x="24" y="78"/>
                  </a:lnTo>
                  <a:lnTo>
                    <a:pt x="0" y="49"/>
                  </a:lnTo>
                  <a:lnTo>
                    <a:pt x="0" y="0"/>
                  </a:lnTo>
                  <a:lnTo>
                    <a:pt x="39" y="0"/>
                  </a:lnTo>
                  <a:lnTo>
                    <a:pt x="63" y="2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0" name="Rectangle 128"/>
            <p:cNvSpPr>
              <a:spLocks noChangeArrowheads="1"/>
            </p:cNvSpPr>
            <p:nvPr/>
          </p:nvSpPr>
          <p:spPr bwMode="auto">
            <a:xfrm>
              <a:off x="4421" y="2656"/>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31" name="Freeform 129"/>
            <p:cNvSpPr>
              <a:spLocks/>
            </p:cNvSpPr>
            <p:nvPr/>
          </p:nvSpPr>
          <p:spPr bwMode="auto">
            <a:xfrm>
              <a:off x="4413" y="2646"/>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2" name="Rectangle 130"/>
            <p:cNvSpPr>
              <a:spLocks noChangeArrowheads="1"/>
            </p:cNvSpPr>
            <p:nvPr/>
          </p:nvSpPr>
          <p:spPr bwMode="auto">
            <a:xfrm>
              <a:off x="4358" y="2646"/>
              <a:ext cx="9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33" name="Freeform 131"/>
            <p:cNvSpPr>
              <a:spLocks/>
            </p:cNvSpPr>
            <p:nvPr/>
          </p:nvSpPr>
          <p:spPr bwMode="auto">
            <a:xfrm>
              <a:off x="4342" y="2646"/>
              <a:ext cx="55" cy="59"/>
            </a:xfrm>
            <a:custGeom>
              <a:avLst/>
              <a:gdLst>
                <a:gd name="T0" fmla="*/ 16 w 55"/>
                <a:gd name="T1" fmla="*/ 0 h 59"/>
                <a:gd name="T2" fmla="*/ 55 w 55"/>
                <a:gd name="T3" fmla="*/ 0 h 59"/>
                <a:gd name="T4" fmla="*/ 55 w 55"/>
                <a:gd name="T5" fmla="*/ 49 h 59"/>
                <a:gd name="T6" fmla="*/ 39 w 55"/>
                <a:gd name="T7" fmla="*/ 59 h 59"/>
                <a:gd name="T8" fmla="*/ 0 w 55"/>
                <a:gd name="T9" fmla="*/ 59 h 59"/>
                <a:gd name="T10" fmla="*/ 0 w 55"/>
                <a:gd name="T11" fmla="*/ 10 h 59"/>
                <a:gd name="T12" fmla="*/ 16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6" y="0"/>
                  </a:moveTo>
                  <a:lnTo>
                    <a:pt x="55" y="0"/>
                  </a:lnTo>
                  <a:lnTo>
                    <a:pt x="55" y="49"/>
                  </a:lnTo>
                  <a:lnTo>
                    <a:pt x="39"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4" name="Rectangle 132"/>
            <p:cNvSpPr>
              <a:spLocks noChangeArrowheads="1"/>
            </p:cNvSpPr>
            <p:nvPr/>
          </p:nvSpPr>
          <p:spPr bwMode="auto">
            <a:xfrm>
              <a:off x="4326" y="2656"/>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35" name="Freeform 133"/>
            <p:cNvSpPr>
              <a:spLocks/>
            </p:cNvSpPr>
            <p:nvPr/>
          </p:nvSpPr>
          <p:spPr bwMode="auto">
            <a:xfrm>
              <a:off x="4318" y="2656"/>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9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6" name="Rectangle 134"/>
            <p:cNvSpPr>
              <a:spLocks noChangeArrowheads="1"/>
            </p:cNvSpPr>
            <p:nvPr/>
          </p:nvSpPr>
          <p:spPr bwMode="auto">
            <a:xfrm>
              <a:off x="4302" y="2665"/>
              <a:ext cx="56"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37" name="Freeform 135"/>
            <p:cNvSpPr>
              <a:spLocks/>
            </p:cNvSpPr>
            <p:nvPr/>
          </p:nvSpPr>
          <p:spPr bwMode="auto">
            <a:xfrm>
              <a:off x="4294" y="2665"/>
              <a:ext cx="48" cy="59"/>
            </a:xfrm>
            <a:custGeom>
              <a:avLst/>
              <a:gdLst>
                <a:gd name="T0" fmla="*/ 8 w 48"/>
                <a:gd name="T1" fmla="*/ 0 h 59"/>
                <a:gd name="T2" fmla="*/ 48 w 48"/>
                <a:gd name="T3" fmla="*/ 0 h 59"/>
                <a:gd name="T4" fmla="*/ 48 w 48"/>
                <a:gd name="T5" fmla="*/ 50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50"/>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38" name="Rectangle 136"/>
            <p:cNvSpPr>
              <a:spLocks noChangeArrowheads="1"/>
            </p:cNvSpPr>
            <p:nvPr/>
          </p:nvSpPr>
          <p:spPr bwMode="auto">
            <a:xfrm>
              <a:off x="4287" y="2675"/>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39" name="Freeform 137"/>
            <p:cNvSpPr>
              <a:spLocks/>
            </p:cNvSpPr>
            <p:nvPr/>
          </p:nvSpPr>
          <p:spPr bwMode="auto">
            <a:xfrm>
              <a:off x="4271" y="2675"/>
              <a:ext cx="55" cy="59"/>
            </a:xfrm>
            <a:custGeom>
              <a:avLst/>
              <a:gdLst>
                <a:gd name="T0" fmla="*/ 16 w 55"/>
                <a:gd name="T1" fmla="*/ 0 h 59"/>
                <a:gd name="T2" fmla="*/ 55 w 55"/>
                <a:gd name="T3" fmla="*/ 0 h 59"/>
                <a:gd name="T4" fmla="*/ 55 w 55"/>
                <a:gd name="T5" fmla="*/ 49 h 59"/>
                <a:gd name="T6" fmla="*/ 39 w 55"/>
                <a:gd name="T7" fmla="*/ 59 h 59"/>
                <a:gd name="T8" fmla="*/ 0 w 55"/>
                <a:gd name="T9" fmla="*/ 59 h 59"/>
                <a:gd name="T10" fmla="*/ 0 w 55"/>
                <a:gd name="T11" fmla="*/ 10 h 59"/>
                <a:gd name="T12" fmla="*/ 16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6" y="0"/>
                  </a:moveTo>
                  <a:lnTo>
                    <a:pt x="55" y="0"/>
                  </a:lnTo>
                  <a:lnTo>
                    <a:pt x="55" y="49"/>
                  </a:lnTo>
                  <a:lnTo>
                    <a:pt x="39"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0" name="Freeform 138"/>
            <p:cNvSpPr>
              <a:spLocks/>
            </p:cNvSpPr>
            <p:nvPr/>
          </p:nvSpPr>
          <p:spPr bwMode="auto">
            <a:xfrm>
              <a:off x="4263" y="2685"/>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1" name="Rectangle 139"/>
            <p:cNvSpPr>
              <a:spLocks noChangeArrowheads="1"/>
            </p:cNvSpPr>
            <p:nvPr/>
          </p:nvSpPr>
          <p:spPr bwMode="auto">
            <a:xfrm>
              <a:off x="4255" y="2695"/>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42" name="Freeform 140"/>
            <p:cNvSpPr>
              <a:spLocks/>
            </p:cNvSpPr>
            <p:nvPr/>
          </p:nvSpPr>
          <p:spPr bwMode="auto">
            <a:xfrm>
              <a:off x="4239" y="2695"/>
              <a:ext cx="55" cy="69"/>
            </a:xfrm>
            <a:custGeom>
              <a:avLst/>
              <a:gdLst>
                <a:gd name="T0" fmla="*/ 16 w 55"/>
                <a:gd name="T1" fmla="*/ 0 h 69"/>
                <a:gd name="T2" fmla="*/ 55 w 55"/>
                <a:gd name="T3" fmla="*/ 0 h 69"/>
                <a:gd name="T4" fmla="*/ 55 w 55"/>
                <a:gd name="T5" fmla="*/ 49 h 69"/>
                <a:gd name="T6" fmla="*/ 40 w 55"/>
                <a:gd name="T7" fmla="*/ 69 h 69"/>
                <a:gd name="T8" fmla="*/ 0 w 55"/>
                <a:gd name="T9" fmla="*/ 69 h 69"/>
                <a:gd name="T10" fmla="*/ 0 w 55"/>
                <a:gd name="T11" fmla="*/ 20 h 69"/>
                <a:gd name="T12" fmla="*/ 16 w 55"/>
                <a:gd name="T13" fmla="*/ 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16" y="0"/>
                  </a:moveTo>
                  <a:lnTo>
                    <a:pt x="55" y="0"/>
                  </a:lnTo>
                  <a:lnTo>
                    <a:pt x="55" y="49"/>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3" name="Rectangle 141"/>
            <p:cNvSpPr>
              <a:spLocks noChangeArrowheads="1"/>
            </p:cNvSpPr>
            <p:nvPr/>
          </p:nvSpPr>
          <p:spPr bwMode="auto">
            <a:xfrm>
              <a:off x="4239" y="2715"/>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44" name="Rectangle 142"/>
            <p:cNvSpPr>
              <a:spLocks noChangeArrowheads="1"/>
            </p:cNvSpPr>
            <p:nvPr/>
          </p:nvSpPr>
          <p:spPr bwMode="auto">
            <a:xfrm>
              <a:off x="4231" y="2724"/>
              <a:ext cx="48"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45" name="Freeform 143"/>
            <p:cNvSpPr>
              <a:spLocks/>
            </p:cNvSpPr>
            <p:nvPr/>
          </p:nvSpPr>
          <p:spPr bwMode="auto">
            <a:xfrm>
              <a:off x="4215" y="2724"/>
              <a:ext cx="56" cy="69"/>
            </a:xfrm>
            <a:custGeom>
              <a:avLst/>
              <a:gdLst>
                <a:gd name="T0" fmla="*/ 16 w 56"/>
                <a:gd name="T1" fmla="*/ 0 h 69"/>
                <a:gd name="T2" fmla="*/ 56 w 56"/>
                <a:gd name="T3" fmla="*/ 0 h 69"/>
                <a:gd name="T4" fmla="*/ 56 w 56"/>
                <a:gd name="T5" fmla="*/ 50 h 69"/>
                <a:gd name="T6" fmla="*/ 40 w 56"/>
                <a:gd name="T7" fmla="*/ 69 h 69"/>
                <a:gd name="T8" fmla="*/ 0 w 56"/>
                <a:gd name="T9" fmla="*/ 69 h 69"/>
                <a:gd name="T10" fmla="*/ 0 w 56"/>
                <a:gd name="T11" fmla="*/ 20 h 69"/>
                <a:gd name="T12" fmla="*/ 16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16" y="0"/>
                  </a:moveTo>
                  <a:lnTo>
                    <a:pt x="56" y="0"/>
                  </a:lnTo>
                  <a:lnTo>
                    <a:pt x="56" y="50"/>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6" name="Rectangle 144"/>
            <p:cNvSpPr>
              <a:spLocks noChangeArrowheads="1"/>
            </p:cNvSpPr>
            <p:nvPr/>
          </p:nvSpPr>
          <p:spPr bwMode="auto">
            <a:xfrm>
              <a:off x="4215" y="2744"/>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47" name="Freeform 145"/>
            <p:cNvSpPr>
              <a:spLocks/>
            </p:cNvSpPr>
            <p:nvPr/>
          </p:nvSpPr>
          <p:spPr bwMode="auto">
            <a:xfrm>
              <a:off x="4207" y="2754"/>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8" name="Freeform 146"/>
            <p:cNvSpPr>
              <a:spLocks/>
            </p:cNvSpPr>
            <p:nvPr/>
          </p:nvSpPr>
          <p:spPr bwMode="auto">
            <a:xfrm>
              <a:off x="4207" y="2764"/>
              <a:ext cx="80" cy="147"/>
            </a:xfrm>
            <a:custGeom>
              <a:avLst/>
              <a:gdLst>
                <a:gd name="T0" fmla="*/ 0 w 80"/>
                <a:gd name="T1" fmla="*/ 49 h 147"/>
                <a:gd name="T2" fmla="*/ 0 w 80"/>
                <a:gd name="T3" fmla="*/ 0 h 147"/>
                <a:gd name="T4" fmla="*/ 40 w 80"/>
                <a:gd name="T5" fmla="*/ 0 h 147"/>
                <a:gd name="T6" fmla="*/ 80 w 80"/>
                <a:gd name="T7" fmla="*/ 98 h 147"/>
                <a:gd name="T8" fmla="*/ 80 w 80"/>
                <a:gd name="T9" fmla="*/ 147 h 147"/>
                <a:gd name="T10" fmla="*/ 40 w 80"/>
                <a:gd name="T11" fmla="*/ 147 h 147"/>
                <a:gd name="T12" fmla="*/ 0 w 80"/>
                <a:gd name="T13" fmla="*/ 49 h 147"/>
                <a:gd name="T14" fmla="*/ 0 60000 65536"/>
                <a:gd name="T15" fmla="*/ 0 60000 65536"/>
                <a:gd name="T16" fmla="*/ 0 60000 65536"/>
                <a:gd name="T17" fmla="*/ 0 60000 65536"/>
                <a:gd name="T18" fmla="*/ 0 60000 65536"/>
                <a:gd name="T19" fmla="*/ 0 60000 65536"/>
                <a:gd name="T20" fmla="*/ 0 60000 65536"/>
                <a:gd name="T21" fmla="*/ 0 w 80"/>
                <a:gd name="T22" fmla="*/ 0 h 147"/>
                <a:gd name="T23" fmla="*/ 80 w 80"/>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47">
                  <a:moveTo>
                    <a:pt x="0" y="49"/>
                  </a:moveTo>
                  <a:lnTo>
                    <a:pt x="0" y="0"/>
                  </a:lnTo>
                  <a:lnTo>
                    <a:pt x="40" y="0"/>
                  </a:lnTo>
                  <a:lnTo>
                    <a:pt x="80" y="98"/>
                  </a:lnTo>
                  <a:lnTo>
                    <a:pt x="80" y="147"/>
                  </a:lnTo>
                  <a:lnTo>
                    <a:pt x="40" y="147"/>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49" name="Rectangle 147"/>
            <p:cNvSpPr>
              <a:spLocks noChangeArrowheads="1"/>
            </p:cNvSpPr>
            <p:nvPr/>
          </p:nvSpPr>
          <p:spPr bwMode="auto">
            <a:xfrm>
              <a:off x="4247" y="2862"/>
              <a:ext cx="40"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50" name="Freeform 148"/>
            <p:cNvSpPr>
              <a:spLocks/>
            </p:cNvSpPr>
            <p:nvPr/>
          </p:nvSpPr>
          <p:spPr bwMode="auto">
            <a:xfrm>
              <a:off x="4247" y="2892"/>
              <a:ext cx="47" cy="68"/>
            </a:xfrm>
            <a:custGeom>
              <a:avLst/>
              <a:gdLst>
                <a:gd name="T0" fmla="*/ 0 w 47"/>
                <a:gd name="T1" fmla="*/ 49 h 68"/>
                <a:gd name="T2" fmla="*/ 0 w 47"/>
                <a:gd name="T3" fmla="*/ 0 h 68"/>
                <a:gd name="T4" fmla="*/ 40 w 47"/>
                <a:gd name="T5" fmla="*/ 0 h 68"/>
                <a:gd name="T6" fmla="*/ 47 w 47"/>
                <a:gd name="T7" fmla="*/ 19 h 68"/>
                <a:gd name="T8" fmla="*/ 47 w 47"/>
                <a:gd name="T9" fmla="*/ 68 h 68"/>
                <a:gd name="T10" fmla="*/ 8 w 47"/>
                <a:gd name="T11" fmla="*/ 68 h 68"/>
                <a:gd name="T12" fmla="*/ 0 w 47"/>
                <a:gd name="T13" fmla="*/ 49 h 68"/>
                <a:gd name="T14" fmla="*/ 0 60000 65536"/>
                <a:gd name="T15" fmla="*/ 0 60000 65536"/>
                <a:gd name="T16" fmla="*/ 0 60000 65536"/>
                <a:gd name="T17" fmla="*/ 0 60000 65536"/>
                <a:gd name="T18" fmla="*/ 0 60000 65536"/>
                <a:gd name="T19" fmla="*/ 0 60000 65536"/>
                <a:gd name="T20" fmla="*/ 0 60000 65536"/>
                <a:gd name="T21" fmla="*/ 0 w 47"/>
                <a:gd name="T22" fmla="*/ 0 h 68"/>
                <a:gd name="T23" fmla="*/ 47 w 4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8">
                  <a:moveTo>
                    <a:pt x="0" y="49"/>
                  </a:moveTo>
                  <a:lnTo>
                    <a:pt x="0" y="0"/>
                  </a:lnTo>
                  <a:lnTo>
                    <a:pt x="40" y="0"/>
                  </a:lnTo>
                  <a:lnTo>
                    <a:pt x="47" y="19"/>
                  </a:lnTo>
                  <a:lnTo>
                    <a:pt x="47" y="68"/>
                  </a:lnTo>
                  <a:lnTo>
                    <a:pt x="8" y="6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1" name="Rectangle 149"/>
            <p:cNvSpPr>
              <a:spLocks noChangeArrowheads="1"/>
            </p:cNvSpPr>
            <p:nvPr/>
          </p:nvSpPr>
          <p:spPr bwMode="auto">
            <a:xfrm>
              <a:off x="4255" y="2911"/>
              <a:ext cx="39"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52" name="Freeform 150"/>
            <p:cNvSpPr>
              <a:spLocks/>
            </p:cNvSpPr>
            <p:nvPr/>
          </p:nvSpPr>
          <p:spPr bwMode="auto">
            <a:xfrm>
              <a:off x="4247" y="2980"/>
              <a:ext cx="47" cy="79"/>
            </a:xfrm>
            <a:custGeom>
              <a:avLst/>
              <a:gdLst>
                <a:gd name="T0" fmla="*/ 8 w 47"/>
                <a:gd name="T1" fmla="*/ 0 h 79"/>
                <a:gd name="T2" fmla="*/ 47 w 47"/>
                <a:gd name="T3" fmla="*/ 0 h 79"/>
                <a:gd name="T4" fmla="*/ 47 w 47"/>
                <a:gd name="T5" fmla="*/ 49 h 79"/>
                <a:gd name="T6" fmla="*/ 40 w 47"/>
                <a:gd name="T7" fmla="*/ 79 h 79"/>
                <a:gd name="T8" fmla="*/ 0 w 47"/>
                <a:gd name="T9" fmla="*/ 79 h 79"/>
                <a:gd name="T10" fmla="*/ 0 w 47"/>
                <a:gd name="T11" fmla="*/ 30 h 79"/>
                <a:gd name="T12" fmla="*/ 8 w 47"/>
                <a:gd name="T13" fmla="*/ 0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8" y="0"/>
                  </a:moveTo>
                  <a:lnTo>
                    <a:pt x="47" y="0"/>
                  </a:lnTo>
                  <a:lnTo>
                    <a:pt x="47" y="49"/>
                  </a:lnTo>
                  <a:lnTo>
                    <a:pt x="40" y="79"/>
                  </a:lnTo>
                  <a:lnTo>
                    <a:pt x="0" y="79"/>
                  </a:lnTo>
                  <a:lnTo>
                    <a:pt x="0" y="3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3" name="Rectangle 151"/>
            <p:cNvSpPr>
              <a:spLocks noChangeArrowheads="1"/>
            </p:cNvSpPr>
            <p:nvPr/>
          </p:nvSpPr>
          <p:spPr bwMode="auto">
            <a:xfrm>
              <a:off x="4247" y="3010"/>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54" name="Freeform 152"/>
            <p:cNvSpPr>
              <a:spLocks/>
            </p:cNvSpPr>
            <p:nvPr/>
          </p:nvSpPr>
          <p:spPr bwMode="auto">
            <a:xfrm>
              <a:off x="4239" y="3029"/>
              <a:ext cx="48" cy="79"/>
            </a:xfrm>
            <a:custGeom>
              <a:avLst/>
              <a:gdLst>
                <a:gd name="T0" fmla="*/ 8 w 48"/>
                <a:gd name="T1" fmla="*/ 0 h 79"/>
                <a:gd name="T2" fmla="*/ 48 w 48"/>
                <a:gd name="T3" fmla="*/ 0 h 79"/>
                <a:gd name="T4" fmla="*/ 48 w 48"/>
                <a:gd name="T5" fmla="*/ 50 h 79"/>
                <a:gd name="T6" fmla="*/ 40 w 48"/>
                <a:gd name="T7" fmla="*/ 79 h 79"/>
                <a:gd name="T8" fmla="*/ 0 w 48"/>
                <a:gd name="T9" fmla="*/ 79 h 79"/>
                <a:gd name="T10" fmla="*/ 0 w 48"/>
                <a:gd name="T11" fmla="*/ 30 h 79"/>
                <a:gd name="T12" fmla="*/ 8 w 48"/>
                <a:gd name="T13" fmla="*/ 0 h 79"/>
                <a:gd name="T14" fmla="*/ 0 60000 65536"/>
                <a:gd name="T15" fmla="*/ 0 60000 65536"/>
                <a:gd name="T16" fmla="*/ 0 60000 65536"/>
                <a:gd name="T17" fmla="*/ 0 60000 65536"/>
                <a:gd name="T18" fmla="*/ 0 60000 65536"/>
                <a:gd name="T19" fmla="*/ 0 60000 65536"/>
                <a:gd name="T20" fmla="*/ 0 60000 65536"/>
                <a:gd name="T21" fmla="*/ 0 w 48"/>
                <a:gd name="T22" fmla="*/ 0 h 79"/>
                <a:gd name="T23" fmla="*/ 48 w 4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9">
                  <a:moveTo>
                    <a:pt x="8" y="0"/>
                  </a:moveTo>
                  <a:lnTo>
                    <a:pt x="48" y="0"/>
                  </a:lnTo>
                  <a:lnTo>
                    <a:pt x="48" y="50"/>
                  </a:lnTo>
                  <a:lnTo>
                    <a:pt x="40" y="79"/>
                  </a:lnTo>
                  <a:lnTo>
                    <a:pt x="0" y="79"/>
                  </a:lnTo>
                  <a:lnTo>
                    <a:pt x="0" y="3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5" name="Rectangle 153"/>
            <p:cNvSpPr>
              <a:spLocks noChangeArrowheads="1"/>
            </p:cNvSpPr>
            <p:nvPr/>
          </p:nvSpPr>
          <p:spPr bwMode="auto">
            <a:xfrm>
              <a:off x="4239" y="3059"/>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56" name="Freeform 154"/>
            <p:cNvSpPr>
              <a:spLocks/>
            </p:cNvSpPr>
            <p:nvPr/>
          </p:nvSpPr>
          <p:spPr bwMode="auto">
            <a:xfrm>
              <a:off x="4231" y="3079"/>
              <a:ext cx="48" cy="78"/>
            </a:xfrm>
            <a:custGeom>
              <a:avLst/>
              <a:gdLst>
                <a:gd name="T0" fmla="*/ 8 w 48"/>
                <a:gd name="T1" fmla="*/ 0 h 78"/>
                <a:gd name="T2" fmla="*/ 48 w 48"/>
                <a:gd name="T3" fmla="*/ 0 h 78"/>
                <a:gd name="T4" fmla="*/ 48 w 48"/>
                <a:gd name="T5" fmla="*/ 49 h 78"/>
                <a:gd name="T6" fmla="*/ 40 w 48"/>
                <a:gd name="T7" fmla="*/ 78 h 78"/>
                <a:gd name="T8" fmla="*/ 0 w 48"/>
                <a:gd name="T9" fmla="*/ 78 h 78"/>
                <a:gd name="T10" fmla="*/ 0 w 48"/>
                <a:gd name="T11" fmla="*/ 29 h 78"/>
                <a:gd name="T12" fmla="*/ 8 w 48"/>
                <a:gd name="T13" fmla="*/ 0 h 78"/>
                <a:gd name="T14" fmla="*/ 0 60000 65536"/>
                <a:gd name="T15" fmla="*/ 0 60000 65536"/>
                <a:gd name="T16" fmla="*/ 0 60000 65536"/>
                <a:gd name="T17" fmla="*/ 0 60000 65536"/>
                <a:gd name="T18" fmla="*/ 0 60000 65536"/>
                <a:gd name="T19" fmla="*/ 0 60000 65536"/>
                <a:gd name="T20" fmla="*/ 0 60000 65536"/>
                <a:gd name="T21" fmla="*/ 0 w 48"/>
                <a:gd name="T22" fmla="*/ 0 h 78"/>
                <a:gd name="T23" fmla="*/ 48 w 4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8">
                  <a:moveTo>
                    <a:pt x="8" y="0"/>
                  </a:moveTo>
                  <a:lnTo>
                    <a:pt x="48" y="0"/>
                  </a:lnTo>
                  <a:lnTo>
                    <a:pt x="48" y="49"/>
                  </a:lnTo>
                  <a:lnTo>
                    <a:pt x="40" y="78"/>
                  </a:lnTo>
                  <a:lnTo>
                    <a:pt x="0" y="78"/>
                  </a:lnTo>
                  <a:lnTo>
                    <a:pt x="0" y="2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7" name="Freeform 155"/>
            <p:cNvSpPr>
              <a:spLocks/>
            </p:cNvSpPr>
            <p:nvPr/>
          </p:nvSpPr>
          <p:spPr bwMode="auto">
            <a:xfrm>
              <a:off x="4207" y="3108"/>
              <a:ext cx="64" cy="108"/>
            </a:xfrm>
            <a:custGeom>
              <a:avLst/>
              <a:gdLst>
                <a:gd name="T0" fmla="*/ 24 w 64"/>
                <a:gd name="T1" fmla="*/ 0 h 108"/>
                <a:gd name="T2" fmla="*/ 64 w 64"/>
                <a:gd name="T3" fmla="*/ 0 h 108"/>
                <a:gd name="T4" fmla="*/ 64 w 64"/>
                <a:gd name="T5" fmla="*/ 49 h 108"/>
                <a:gd name="T6" fmla="*/ 40 w 64"/>
                <a:gd name="T7" fmla="*/ 108 h 108"/>
                <a:gd name="T8" fmla="*/ 0 w 64"/>
                <a:gd name="T9" fmla="*/ 108 h 108"/>
                <a:gd name="T10" fmla="*/ 0 w 64"/>
                <a:gd name="T11" fmla="*/ 59 h 108"/>
                <a:gd name="T12" fmla="*/ 24 w 64"/>
                <a:gd name="T13" fmla="*/ 0 h 108"/>
                <a:gd name="T14" fmla="*/ 0 60000 65536"/>
                <a:gd name="T15" fmla="*/ 0 60000 65536"/>
                <a:gd name="T16" fmla="*/ 0 60000 65536"/>
                <a:gd name="T17" fmla="*/ 0 60000 65536"/>
                <a:gd name="T18" fmla="*/ 0 60000 65536"/>
                <a:gd name="T19" fmla="*/ 0 60000 65536"/>
                <a:gd name="T20" fmla="*/ 0 60000 65536"/>
                <a:gd name="T21" fmla="*/ 0 w 64"/>
                <a:gd name="T22" fmla="*/ 0 h 108"/>
                <a:gd name="T23" fmla="*/ 64 w 64"/>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08">
                  <a:moveTo>
                    <a:pt x="24" y="0"/>
                  </a:moveTo>
                  <a:lnTo>
                    <a:pt x="64" y="0"/>
                  </a:lnTo>
                  <a:lnTo>
                    <a:pt x="64" y="49"/>
                  </a:lnTo>
                  <a:lnTo>
                    <a:pt x="40" y="108"/>
                  </a:lnTo>
                  <a:lnTo>
                    <a:pt x="0" y="108"/>
                  </a:lnTo>
                  <a:lnTo>
                    <a:pt x="0" y="59"/>
                  </a:lnTo>
                  <a:lnTo>
                    <a:pt x="24"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8" name="Freeform 156"/>
            <p:cNvSpPr>
              <a:spLocks/>
            </p:cNvSpPr>
            <p:nvPr/>
          </p:nvSpPr>
          <p:spPr bwMode="auto">
            <a:xfrm>
              <a:off x="4192" y="3167"/>
              <a:ext cx="55" cy="69"/>
            </a:xfrm>
            <a:custGeom>
              <a:avLst/>
              <a:gdLst>
                <a:gd name="T0" fmla="*/ 15 w 55"/>
                <a:gd name="T1" fmla="*/ 0 h 69"/>
                <a:gd name="T2" fmla="*/ 55 w 55"/>
                <a:gd name="T3" fmla="*/ 0 h 69"/>
                <a:gd name="T4" fmla="*/ 55 w 55"/>
                <a:gd name="T5" fmla="*/ 49 h 69"/>
                <a:gd name="T6" fmla="*/ 39 w 55"/>
                <a:gd name="T7" fmla="*/ 69 h 69"/>
                <a:gd name="T8" fmla="*/ 0 w 55"/>
                <a:gd name="T9" fmla="*/ 69 h 69"/>
                <a:gd name="T10" fmla="*/ 0 w 55"/>
                <a:gd name="T11" fmla="*/ 20 h 69"/>
                <a:gd name="T12" fmla="*/ 15 w 55"/>
                <a:gd name="T13" fmla="*/ 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15" y="0"/>
                  </a:moveTo>
                  <a:lnTo>
                    <a:pt x="55" y="0"/>
                  </a:lnTo>
                  <a:lnTo>
                    <a:pt x="55" y="49"/>
                  </a:lnTo>
                  <a:lnTo>
                    <a:pt x="39" y="69"/>
                  </a:lnTo>
                  <a:lnTo>
                    <a:pt x="0" y="69"/>
                  </a:lnTo>
                  <a:lnTo>
                    <a:pt x="0" y="20"/>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59" name="Freeform 157"/>
            <p:cNvSpPr>
              <a:spLocks/>
            </p:cNvSpPr>
            <p:nvPr/>
          </p:nvSpPr>
          <p:spPr bwMode="auto">
            <a:xfrm>
              <a:off x="4184" y="3187"/>
              <a:ext cx="47" cy="69"/>
            </a:xfrm>
            <a:custGeom>
              <a:avLst/>
              <a:gdLst>
                <a:gd name="T0" fmla="*/ 8 w 47"/>
                <a:gd name="T1" fmla="*/ 0 h 69"/>
                <a:gd name="T2" fmla="*/ 47 w 47"/>
                <a:gd name="T3" fmla="*/ 0 h 69"/>
                <a:gd name="T4" fmla="*/ 47 w 47"/>
                <a:gd name="T5" fmla="*/ 49 h 69"/>
                <a:gd name="T6" fmla="*/ 39 w 47"/>
                <a:gd name="T7" fmla="*/ 69 h 69"/>
                <a:gd name="T8" fmla="*/ 0 w 47"/>
                <a:gd name="T9" fmla="*/ 69 h 69"/>
                <a:gd name="T10" fmla="*/ 0 w 47"/>
                <a:gd name="T11" fmla="*/ 19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49"/>
                  </a:lnTo>
                  <a:lnTo>
                    <a:pt x="39" y="69"/>
                  </a:lnTo>
                  <a:lnTo>
                    <a:pt x="0" y="69"/>
                  </a:lnTo>
                  <a:lnTo>
                    <a:pt x="0" y="1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0" name="Freeform 158"/>
            <p:cNvSpPr>
              <a:spLocks/>
            </p:cNvSpPr>
            <p:nvPr/>
          </p:nvSpPr>
          <p:spPr bwMode="auto">
            <a:xfrm>
              <a:off x="4168" y="3206"/>
              <a:ext cx="55" cy="69"/>
            </a:xfrm>
            <a:custGeom>
              <a:avLst/>
              <a:gdLst>
                <a:gd name="T0" fmla="*/ 16 w 55"/>
                <a:gd name="T1" fmla="*/ 0 h 69"/>
                <a:gd name="T2" fmla="*/ 55 w 55"/>
                <a:gd name="T3" fmla="*/ 0 h 69"/>
                <a:gd name="T4" fmla="*/ 55 w 55"/>
                <a:gd name="T5" fmla="*/ 50 h 69"/>
                <a:gd name="T6" fmla="*/ 39 w 55"/>
                <a:gd name="T7" fmla="*/ 69 h 69"/>
                <a:gd name="T8" fmla="*/ 0 w 55"/>
                <a:gd name="T9" fmla="*/ 69 h 69"/>
                <a:gd name="T10" fmla="*/ 0 w 55"/>
                <a:gd name="T11" fmla="*/ 20 h 69"/>
                <a:gd name="T12" fmla="*/ 16 w 55"/>
                <a:gd name="T13" fmla="*/ 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16" y="0"/>
                  </a:moveTo>
                  <a:lnTo>
                    <a:pt x="55" y="0"/>
                  </a:lnTo>
                  <a:lnTo>
                    <a:pt x="55" y="50"/>
                  </a:lnTo>
                  <a:lnTo>
                    <a:pt x="39"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1" name="Freeform 159"/>
            <p:cNvSpPr>
              <a:spLocks/>
            </p:cNvSpPr>
            <p:nvPr/>
          </p:nvSpPr>
          <p:spPr bwMode="auto">
            <a:xfrm>
              <a:off x="4160" y="3226"/>
              <a:ext cx="47" cy="69"/>
            </a:xfrm>
            <a:custGeom>
              <a:avLst/>
              <a:gdLst>
                <a:gd name="T0" fmla="*/ 8 w 47"/>
                <a:gd name="T1" fmla="*/ 0 h 69"/>
                <a:gd name="T2" fmla="*/ 47 w 47"/>
                <a:gd name="T3" fmla="*/ 0 h 69"/>
                <a:gd name="T4" fmla="*/ 47 w 47"/>
                <a:gd name="T5" fmla="*/ 49 h 69"/>
                <a:gd name="T6" fmla="*/ 40 w 47"/>
                <a:gd name="T7" fmla="*/ 69 h 69"/>
                <a:gd name="T8" fmla="*/ 0 w 47"/>
                <a:gd name="T9" fmla="*/ 69 h 69"/>
                <a:gd name="T10" fmla="*/ 0 w 47"/>
                <a:gd name="T11" fmla="*/ 20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2" name="Freeform 160"/>
            <p:cNvSpPr>
              <a:spLocks/>
            </p:cNvSpPr>
            <p:nvPr/>
          </p:nvSpPr>
          <p:spPr bwMode="auto">
            <a:xfrm>
              <a:off x="4144" y="3246"/>
              <a:ext cx="56" cy="59"/>
            </a:xfrm>
            <a:custGeom>
              <a:avLst/>
              <a:gdLst>
                <a:gd name="T0" fmla="*/ 16 w 56"/>
                <a:gd name="T1" fmla="*/ 0 h 59"/>
                <a:gd name="T2" fmla="*/ 56 w 56"/>
                <a:gd name="T3" fmla="*/ 0 h 59"/>
                <a:gd name="T4" fmla="*/ 56 w 56"/>
                <a:gd name="T5" fmla="*/ 49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3" name="Freeform 161"/>
            <p:cNvSpPr>
              <a:spLocks/>
            </p:cNvSpPr>
            <p:nvPr/>
          </p:nvSpPr>
          <p:spPr bwMode="auto">
            <a:xfrm>
              <a:off x="4128" y="3256"/>
              <a:ext cx="56" cy="69"/>
            </a:xfrm>
            <a:custGeom>
              <a:avLst/>
              <a:gdLst>
                <a:gd name="T0" fmla="*/ 16 w 56"/>
                <a:gd name="T1" fmla="*/ 0 h 69"/>
                <a:gd name="T2" fmla="*/ 56 w 56"/>
                <a:gd name="T3" fmla="*/ 0 h 69"/>
                <a:gd name="T4" fmla="*/ 56 w 56"/>
                <a:gd name="T5" fmla="*/ 49 h 69"/>
                <a:gd name="T6" fmla="*/ 40 w 56"/>
                <a:gd name="T7" fmla="*/ 69 h 69"/>
                <a:gd name="T8" fmla="*/ 0 w 56"/>
                <a:gd name="T9" fmla="*/ 69 h 69"/>
                <a:gd name="T10" fmla="*/ 0 w 56"/>
                <a:gd name="T11" fmla="*/ 19 h 69"/>
                <a:gd name="T12" fmla="*/ 16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16" y="0"/>
                  </a:moveTo>
                  <a:lnTo>
                    <a:pt x="56" y="0"/>
                  </a:lnTo>
                  <a:lnTo>
                    <a:pt x="56" y="49"/>
                  </a:lnTo>
                  <a:lnTo>
                    <a:pt x="40" y="69"/>
                  </a:lnTo>
                  <a:lnTo>
                    <a:pt x="0" y="69"/>
                  </a:lnTo>
                  <a:lnTo>
                    <a:pt x="0" y="19"/>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4" name="Freeform 162"/>
            <p:cNvSpPr>
              <a:spLocks/>
            </p:cNvSpPr>
            <p:nvPr/>
          </p:nvSpPr>
          <p:spPr bwMode="auto">
            <a:xfrm>
              <a:off x="4081" y="3275"/>
              <a:ext cx="87" cy="79"/>
            </a:xfrm>
            <a:custGeom>
              <a:avLst/>
              <a:gdLst>
                <a:gd name="T0" fmla="*/ 47 w 87"/>
                <a:gd name="T1" fmla="*/ 0 h 79"/>
                <a:gd name="T2" fmla="*/ 87 w 87"/>
                <a:gd name="T3" fmla="*/ 0 h 79"/>
                <a:gd name="T4" fmla="*/ 87 w 87"/>
                <a:gd name="T5" fmla="*/ 50 h 79"/>
                <a:gd name="T6" fmla="*/ 39 w 87"/>
                <a:gd name="T7" fmla="*/ 79 h 79"/>
                <a:gd name="T8" fmla="*/ 0 w 87"/>
                <a:gd name="T9" fmla="*/ 79 h 79"/>
                <a:gd name="T10" fmla="*/ 0 w 87"/>
                <a:gd name="T11" fmla="*/ 30 h 79"/>
                <a:gd name="T12" fmla="*/ 47 w 87"/>
                <a:gd name="T13" fmla="*/ 0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47" y="0"/>
                  </a:moveTo>
                  <a:lnTo>
                    <a:pt x="87" y="0"/>
                  </a:lnTo>
                  <a:lnTo>
                    <a:pt x="87" y="50"/>
                  </a:lnTo>
                  <a:lnTo>
                    <a:pt x="39" y="79"/>
                  </a:lnTo>
                  <a:lnTo>
                    <a:pt x="0" y="79"/>
                  </a:lnTo>
                  <a:lnTo>
                    <a:pt x="0" y="30"/>
                  </a:lnTo>
                  <a:lnTo>
                    <a:pt x="4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5" name="Rectangle 163"/>
            <p:cNvSpPr>
              <a:spLocks noChangeArrowheads="1"/>
            </p:cNvSpPr>
            <p:nvPr/>
          </p:nvSpPr>
          <p:spPr bwMode="auto">
            <a:xfrm>
              <a:off x="4049" y="3305"/>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66" name="Freeform 164"/>
            <p:cNvSpPr>
              <a:spLocks/>
            </p:cNvSpPr>
            <p:nvPr/>
          </p:nvSpPr>
          <p:spPr bwMode="auto">
            <a:xfrm>
              <a:off x="4033" y="3305"/>
              <a:ext cx="56" cy="59"/>
            </a:xfrm>
            <a:custGeom>
              <a:avLst/>
              <a:gdLst>
                <a:gd name="T0" fmla="*/ 16 w 56"/>
                <a:gd name="T1" fmla="*/ 0 h 59"/>
                <a:gd name="T2" fmla="*/ 56 w 56"/>
                <a:gd name="T3" fmla="*/ 0 h 59"/>
                <a:gd name="T4" fmla="*/ 56 w 56"/>
                <a:gd name="T5" fmla="*/ 49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7" name="Freeform 165"/>
            <p:cNvSpPr>
              <a:spLocks/>
            </p:cNvSpPr>
            <p:nvPr/>
          </p:nvSpPr>
          <p:spPr bwMode="auto">
            <a:xfrm>
              <a:off x="4010" y="3305"/>
              <a:ext cx="63" cy="59"/>
            </a:xfrm>
            <a:custGeom>
              <a:avLst/>
              <a:gdLst>
                <a:gd name="T0" fmla="*/ 63 w 63"/>
                <a:gd name="T1" fmla="*/ 10 h 59"/>
                <a:gd name="T2" fmla="*/ 63 w 63"/>
                <a:gd name="T3" fmla="*/ 59 h 59"/>
                <a:gd name="T4" fmla="*/ 23 w 63"/>
                <a:gd name="T5" fmla="*/ 59 h 59"/>
                <a:gd name="T6" fmla="*/ 0 w 63"/>
                <a:gd name="T7" fmla="*/ 49 h 59"/>
                <a:gd name="T8" fmla="*/ 0 w 63"/>
                <a:gd name="T9" fmla="*/ 0 h 59"/>
                <a:gd name="T10" fmla="*/ 39 w 63"/>
                <a:gd name="T11" fmla="*/ 0 h 59"/>
                <a:gd name="T12" fmla="*/ 63 w 63"/>
                <a:gd name="T13" fmla="*/ 10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63" y="10"/>
                  </a:moveTo>
                  <a:lnTo>
                    <a:pt x="63" y="59"/>
                  </a:lnTo>
                  <a:lnTo>
                    <a:pt x="23" y="59"/>
                  </a:lnTo>
                  <a:lnTo>
                    <a:pt x="0" y="49"/>
                  </a:lnTo>
                  <a:lnTo>
                    <a:pt x="0" y="0"/>
                  </a:lnTo>
                  <a:lnTo>
                    <a:pt x="39" y="0"/>
                  </a:lnTo>
                  <a:lnTo>
                    <a:pt x="63"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68" name="Rectangle 166"/>
            <p:cNvSpPr>
              <a:spLocks noChangeArrowheads="1"/>
            </p:cNvSpPr>
            <p:nvPr/>
          </p:nvSpPr>
          <p:spPr bwMode="auto">
            <a:xfrm>
              <a:off x="3994" y="3305"/>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69" name="Freeform 167"/>
            <p:cNvSpPr>
              <a:spLocks/>
            </p:cNvSpPr>
            <p:nvPr/>
          </p:nvSpPr>
          <p:spPr bwMode="auto">
            <a:xfrm>
              <a:off x="3962" y="3265"/>
              <a:ext cx="71" cy="89"/>
            </a:xfrm>
            <a:custGeom>
              <a:avLst/>
              <a:gdLst>
                <a:gd name="T0" fmla="*/ 71 w 71"/>
                <a:gd name="T1" fmla="*/ 40 h 89"/>
                <a:gd name="T2" fmla="*/ 71 w 71"/>
                <a:gd name="T3" fmla="*/ 89 h 89"/>
                <a:gd name="T4" fmla="*/ 32 w 71"/>
                <a:gd name="T5" fmla="*/ 89 h 89"/>
                <a:gd name="T6" fmla="*/ 0 w 71"/>
                <a:gd name="T7" fmla="*/ 50 h 89"/>
                <a:gd name="T8" fmla="*/ 0 w 71"/>
                <a:gd name="T9" fmla="*/ 0 h 89"/>
                <a:gd name="T10" fmla="*/ 40 w 71"/>
                <a:gd name="T11" fmla="*/ 0 h 89"/>
                <a:gd name="T12" fmla="*/ 71 w 71"/>
                <a:gd name="T13" fmla="*/ 40 h 89"/>
                <a:gd name="T14" fmla="*/ 0 60000 65536"/>
                <a:gd name="T15" fmla="*/ 0 60000 65536"/>
                <a:gd name="T16" fmla="*/ 0 60000 65536"/>
                <a:gd name="T17" fmla="*/ 0 60000 65536"/>
                <a:gd name="T18" fmla="*/ 0 60000 65536"/>
                <a:gd name="T19" fmla="*/ 0 60000 65536"/>
                <a:gd name="T20" fmla="*/ 0 60000 65536"/>
                <a:gd name="T21" fmla="*/ 0 w 71"/>
                <a:gd name="T22" fmla="*/ 0 h 89"/>
                <a:gd name="T23" fmla="*/ 71 w 71"/>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89">
                  <a:moveTo>
                    <a:pt x="71" y="40"/>
                  </a:moveTo>
                  <a:lnTo>
                    <a:pt x="71" y="89"/>
                  </a:lnTo>
                  <a:lnTo>
                    <a:pt x="32" y="89"/>
                  </a:lnTo>
                  <a:lnTo>
                    <a:pt x="0" y="50"/>
                  </a:lnTo>
                  <a:lnTo>
                    <a:pt x="0" y="0"/>
                  </a:lnTo>
                  <a:lnTo>
                    <a:pt x="40" y="0"/>
                  </a:lnTo>
                  <a:lnTo>
                    <a:pt x="71" y="4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0" name="Rectangle 168"/>
            <p:cNvSpPr>
              <a:spLocks noChangeArrowheads="1"/>
            </p:cNvSpPr>
            <p:nvPr/>
          </p:nvSpPr>
          <p:spPr bwMode="auto">
            <a:xfrm>
              <a:off x="3954" y="3265"/>
              <a:ext cx="48"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71" name="Freeform 169"/>
            <p:cNvSpPr>
              <a:spLocks/>
            </p:cNvSpPr>
            <p:nvPr/>
          </p:nvSpPr>
          <p:spPr bwMode="auto">
            <a:xfrm>
              <a:off x="3915" y="3216"/>
              <a:ext cx="79" cy="99"/>
            </a:xfrm>
            <a:custGeom>
              <a:avLst/>
              <a:gdLst>
                <a:gd name="T0" fmla="*/ 79 w 79"/>
                <a:gd name="T1" fmla="*/ 49 h 99"/>
                <a:gd name="T2" fmla="*/ 79 w 79"/>
                <a:gd name="T3" fmla="*/ 99 h 99"/>
                <a:gd name="T4" fmla="*/ 39 w 79"/>
                <a:gd name="T5" fmla="*/ 99 h 99"/>
                <a:gd name="T6" fmla="*/ 0 w 79"/>
                <a:gd name="T7" fmla="*/ 49 h 99"/>
                <a:gd name="T8" fmla="*/ 0 w 79"/>
                <a:gd name="T9" fmla="*/ 0 h 99"/>
                <a:gd name="T10" fmla="*/ 39 w 79"/>
                <a:gd name="T11" fmla="*/ 0 h 99"/>
                <a:gd name="T12" fmla="*/ 79 w 79"/>
                <a:gd name="T13" fmla="*/ 49 h 99"/>
                <a:gd name="T14" fmla="*/ 0 60000 65536"/>
                <a:gd name="T15" fmla="*/ 0 60000 65536"/>
                <a:gd name="T16" fmla="*/ 0 60000 65536"/>
                <a:gd name="T17" fmla="*/ 0 60000 65536"/>
                <a:gd name="T18" fmla="*/ 0 60000 65536"/>
                <a:gd name="T19" fmla="*/ 0 60000 65536"/>
                <a:gd name="T20" fmla="*/ 0 60000 65536"/>
                <a:gd name="T21" fmla="*/ 0 w 79"/>
                <a:gd name="T22" fmla="*/ 0 h 99"/>
                <a:gd name="T23" fmla="*/ 79 w 79"/>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99">
                  <a:moveTo>
                    <a:pt x="79" y="49"/>
                  </a:moveTo>
                  <a:lnTo>
                    <a:pt x="79" y="99"/>
                  </a:lnTo>
                  <a:lnTo>
                    <a:pt x="39" y="99"/>
                  </a:lnTo>
                  <a:lnTo>
                    <a:pt x="0" y="49"/>
                  </a:lnTo>
                  <a:lnTo>
                    <a:pt x="0" y="0"/>
                  </a:lnTo>
                  <a:lnTo>
                    <a:pt x="39" y="0"/>
                  </a:lnTo>
                  <a:lnTo>
                    <a:pt x="79"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2" name="Rectangle 170"/>
            <p:cNvSpPr>
              <a:spLocks noChangeArrowheads="1"/>
            </p:cNvSpPr>
            <p:nvPr/>
          </p:nvSpPr>
          <p:spPr bwMode="auto">
            <a:xfrm>
              <a:off x="3915" y="3206"/>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73" name="Freeform 171"/>
            <p:cNvSpPr>
              <a:spLocks/>
            </p:cNvSpPr>
            <p:nvPr/>
          </p:nvSpPr>
          <p:spPr bwMode="auto">
            <a:xfrm>
              <a:off x="3899" y="3187"/>
              <a:ext cx="55" cy="69"/>
            </a:xfrm>
            <a:custGeom>
              <a:avLst/>
              <a:gdLst>
                <a:gd name="T0" fmla="*/ 55 w 55"/>
                <a:gd name="T1" fmla="*/ 19 h 69"/>
                <a:gd name="T2" fmla="*/ 55 w 55"/>
                <a:gd name="T3" fmla="*/ 69 h 69"/>
                <a:gd name="T4" fmla="*/ 16 w 55"/>
                <a:gd name="T5" fmla="*/ 69 h 69"/>
                <a:gd name="T6" fmla="*/ 0 w 55"/>
                <a:gd name="T7" fmla="*/ 49 h 69"/>
                <a:gd name="T8" fmla="*/ 0 w 55"/>
                <a:gd name="T9" fmla="*/ 0 h 69"/>
                <a:gd name="T10" fmla="*/ 40 w 55"/>
                <a:gd name="T11" fmla="*/ 0 h 69"/>
                <a:gd name="T12" fmla="*/ 55 w 55"/>
                <a:gd name="T13" fmla="*/ 1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19"/>
                  </a:moveTo>
                  <a:lnTo>
                    <a:pt x="55" y="69"/>
                  </a:lnTo>
                  <a:lnTo>
                    <a:pt x="16" y="69"/>
                  </a:lnTo>
                  <a:lnTo>
                    <a:pt x="0" y="49"/>
                  </a:lnTo>
                  <a:lnTo>
                    <a:pt x="0" y="0"/>
                  </a:lnTo>
                  <a:lnTo>
                    <a:pt x="40" y="0"/>
                  </a:lnTo>
                  <a:lnTo>
                    <a:pt x="55"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4" name="Freeform 172"/>
            <p:cNvSpPr>
              <a:spLocks/>
            </p:cNvSpPr>
            <p:nvPr/>
          </p:nvSpPr>
          <p:spPr bwMode="auto">
            <a:xfrm>
              <a:off x="3891" y="3167"/>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5" name="Freeform 173"/>
            <p:cNvSpPr>
              <a:spLocks/>
            </p:cNvSpPr>
            <p:nvPr/>
          </p:nvSpPr>
          <p:spPr bwMode="auto">
            <a:xfrm>
              <a:off x="3883" y="3157"/>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6" name="Rectangle 174"/>
            <p:cNvSpPr>
              <a:spLocks noChangeArrowheads="1"/>
            </p:cNvSpPr>
            <p:nvPr/>
          </p:nvSpPr>
          <p:spPr bwMode="auto">
            <a:xfrm>
              <a:off x="3883" y="3147"/>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77" name="Freeform 175"/>
            <p:cNvSpPr>
              <a:spLocks/>
            </p:cNvSpPr>
            <p:nvPr/>
          </p:nvSpPr>
          <p:spPr bwMode="auto">
            <a:xfrm>
              <a:off x="3867" y="3128"/>
              <a:ext cx="56" cy="69"/>
            </a:xfrm>
            <a:custGeom>
              <a:avLst/>
              <a:gdLst>
                <a:gd name="T0" fmla="*/ 56 w 56"/>
                <a:gd name="T1" fmla="*/ 19 h 69"/>
                <a:gd name="T2" fmla="*/ 56 w 56"/>
                <a:gd name="T3" fmla="*/ 69 h 69"/>
                <a:gd name="T4" fmla="*/ 16 w 56"/>
                <a:gd name="T5" fmla="*/ 69 h 69"/>
                <a:gd name="T6" fmla="*/ 0 w 56"/>
                <a:gd name="T7" fmla="*/ 49 h 69"/>
                <a:gd name="T8" fmla="*/ 0 w 56"/>
                <a:gd name="T9" fmla="*/ 0 h 69"/>
                <a:gd name="T10" fmla="*/ 40 w 56"/>
                <a:gd name="T11" fmla="*/ 0 h 69"/>
                <a:gd name="T12" fmla="*/ 56 w 56"/>
                <a:gd name="T13" fmla="*/ 1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19"/>
                  </a:moveTo>
                  <a:lnTo>
                    <a:pt x="56" y="69"/>
                  </a:lnTo>
                  <a:lnTo>
                    <a:pt x="16" y="69"/>
                  </a:lnTo>
                  <a:lnTo>
                    <a:pt x="0" y="49"/>
                  </a:lnTo>
                  <a:lnTo>
                    <a:pt x="0" y="0"/>
                  </a:lnTo>
                  <a:lnTo>
                    <a:pt x="40" y="0"/>
                  </a:lnTo>
                  <a:lnTo>
                    <a:pt x="56"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78" name="Rectangle 176"/>
            <p:cNvSpPr>
              <a:spLocks noChangeArrowheads="1"/>
            </p:cNvSpPr>
            <p:nvPr/>
          </p:nvSpPr>
          <p:spPr bwMode="auto">
            <a:xfrm>
              <a:off x="3867" y="311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79" name="Freeform 177"/>
            <p:cNvSpPr>
              <a:spLocks/>
            </p:cNvSpPr>
            <p:nvPr/>
          </p:nvSpPr>
          <p:spPr bwMode="auto">
            <a:xfrm>
              <a:off x="3859" y="3108"/>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0" name="Rectangle 178"/>
            <p:cNvSpPr>
              <a:spLocks noChangeArrowheads="1"/>
            </p:cNvSpPr>
            <p:nvPr/>
          </p:nvSpPr>
          <p:spPr bwMode="auto">
            <a:xfrm>
              <a:off x="3859" y="3088"/>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81" name="Freeform 179"/>
            <p:cNvSpPr>
              <a:spLocks/>
            </p:cNvSpPr>
            <p:nvPr/>
          </p:nvSpPr>
          <p:spPr bwMode="auto">
            <a:xfrm>
              <a:off x="3852" y="3079"/>
              <a:ext cx="47" cy="59"/>
            </a:xfrm>
            <a:custGeom>
              <a:avLst/>
              <a:gdLst>
                <a:gd name="T0" fmla="*/ 47 w 47"/>
                <a:gd name="T1" fmla="*/ 9 h 59"/>
                <a:gd name="T2" fmla="*/ 47 w 47"/>
                <a:gd name="T3" fmla="*/ 59 h 59"/>
                <a:gd name="T4" fmla="*/ 7 w 47"/>
                <a:gd name="T5" fmla="*/ 59 h 59"/>
                <a:gd name="T6" fmla="*/ 0 w 47"/>
                <a:gd name="T7" fmla="*/ 49 h 59"/>
                <a:gd name="T8" fmla="*/ 0 w 47"/>
                <a:gd name="T9" fmla="*/ 0 h 59"/>
                <a:gd name="T10" fmla="*/ 39 w 47"/>
                <a:gd name="T11" fmla="*/ 0 h 59"/>
                <a:gd name="T12" fmla="*/ 47 w 47"/>
                <a:gd name="T13" fmla="*/ 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9"/>
                  </a:moveTo>
                  <a:lnTo>
                    <a:pt x="47" y="59"/>
                  </a:lnTo>
                  <a:lnTo>
                    <a:pt x="7" y="59"/>
                  </a:lnTo>
                  <a:lnTo>
                    <a:pt x="0" y="49"/>
                  </a:lnTo>
                  <a:lnTo>
                    <a:pt x="0" y="0"/>
                  </a:lnTo>
                  <a:lnTo>
                    <a:pt x="39" y="0"/>
                  </a:lnTo>
                  <a:lnTo>
                    <a:pt x="47"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2" name="Rectangle 180"/>
            <p:cNvSpPr>
              <a:spLocks noChangeArrowheads="1"/>
            </p:cNvSpPr>
            <p:nvPr/>
          </p:nvSpPr>
          <p:spPr bwMode="auto">
            <a:xfrm>
              <a:off x="3852" y="3069"/>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83" name="Freeform 181"/>
            <p:cNvSpPr>
              <a:spLocks/>
            </p:cNvSpPr>
            <p:nvPr/>
          </p:nvSpPr>
          <p:spPr bwMode="auto">
            <a:xfrm>
              <a:off x="3844" y="3059"/>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4" name="Rectangle 182"/>
            <p:cNvSpPr>
              <a:spLocks noChangeArrowheads="1"/>
            </p:cNvSpPr>
            <p:nvPr/>
          </p:nvSpPr>
          <p:spPr bwMode="auto">
            <a:xfrm>
              <a:off x="3844" y="3039"/>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85" name="Freeform 183"/>
            <p:cNvSpPr>
              <a:spLocks/>
            </p:cNvSpPr>
            <p:nvPr/>
          </p:nvSpPr>
          <p:spPr bwMode="auto">
            <a:xfrm>
              <a:off x="3836" y="3029"/>
              <a:ext cx="47" cy="59"/>
            </a:xfrm>
            <a:custGeom>
              <a:avLst/>
              <a:gdLst>
                <a:gd name="T0" fmla="*/ 47 w 47"/>
                <a:gd name="T1" fmla="*/ 10 h 59"/>
                <a:gd name="T2" fmla="*/ 47 w 47"/>
                <a:gd name="T3" fmla="*/ 59 h 59"/>
                <a:gd name="T4" fmla="*/ 8 w 47"/>
                <a:gd name="T5" fmla="*/ 59 h 59"/>
                <a:gd name="T6" fmla="*/ 0 w 47"/>
                <a:gd name="T7" fmla="*/ 50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50"/>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6" name="Rectangle 184"/>
            <p:cNvSpPr>
              <a:spLocks noChangeArrowheads="1"/>
            </p:cNvSpPr>
            <p:nvPr/>
          </p:nvSpPr>
          <p:spPr bwMode="auto">
            <a:xfrm>
              <a:off x="3836" y="3000"/>
              <a:ext cx="39"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87" name="Freeform 185"/>
            <p:cNvSpPr>
              <a:spLocks/>
            </p:cNvSpPr>
            <p:nvPr/>
          </p:nvSpPr>
          <p:spPr bwMode="auto">
            <a:xfrm>
              <a:off x="3828" y="2990"/>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88" name="Rectangle 186"/>
            <p:cNvSpPr>
              <a:spLocks noChangeArrowheads="1"/>
            </p:cNvSpPr>
            <p:nvPr/>
          </p:nvSpPr>
          <p:spPr bwMode="auto">
            <a:xfrm>
              <a:off x="3828" y="2862"/>
              <a:ext cx="39" cy="17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89" name="Freeform 187"/>
            <p:cNvSpPr>
              <a:spLocks/>
            </p:cNvSpPr>
            <p:nvPr/>
          </p:nvSpPr>
          <p:spPr bwMode="auto">
            <a:xfrm>
              <a:off x="3828" y="2852"/>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0" name="Freeform 188"/>
            <p:cNvSpPr>
              <a:spLocks/>
            </p:cNvSpPr>
            <p:nvPr/>
          </p:nvSpPr>
          <p:spPr bwMode="auto">
            <a:xfrm>
              <a:off x="3836" y="2833"/>
              <a:ext cx="47" cy="68"/>
            </a:xfrm>
            <a:custGeom>
              <a:avLst/>
              <a:gdLst>
                <a:gd name="T0" fmla="*/ 39 w 47"/>
                <a:gd name="T1" fmla="*/ 68 h 68"/>
                <a:gd name="T2" fmla="*/ 0 w 47"/>
                <a:gd name="T3" fmla="*/ 68 h 68"/>
                <a:gd name="T4" fmla="*/ 0 w 47"/>
                <a:gd name="T5" fmla="*/ 19 h 68"/>
                <a:gd name="T6" fmla="*/ 8 w 47"/>
                <a:gd name="T7" fmla="*/ 0 h 68"/>
                <a:gd name="T8" fmla="*/ 47 w 47"/>
                <a:gd name="T9" fmla="*/ 0 h 68"/>
                <a:gd name="T10" fmla="*/ 47 w 47"/>
                <a:gd name="T11" fmla="*/ 49 h 68"/>
                <a:gd name="T12" fmla="*/ 39 w 47"/>
                <a:gd name="T13" fmla="*/ 68 h 68"/>
                <a:gd name="T14" fmla="*/ 0 60000 65536"/>
                <a:gd name="T15" fmla="*/ 0 60000 65536"/>
                <a:gd name="T16" fmla="*/ 0 60000 65536"/>
                <a:gd name="T17" fmla="*/ 0 60000 65536"/>
                <a:gd name="T18" fmla="*/ 0 60000 65536"/>
                <a:gd name="T19" fmla="*/ 0 60000 65536"/>
                <a:gd name="T20" fmla="*/ 0 60000 65536"/>
                <a:gd name="T21" fmla="*/ 0 w 47"/>
                <a:gd name="T22" fmla="*/ 0 h 68"/>
                <a:gd name="T23" fmla="*/ 47 w 4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8">
                  <a:moveTo>
                    <a:pt x="39" y="68"/>
                  </a:moveTo>
                  <a:lnTo>
                    <a:pt x="0" y="68"/>
                  </a:lnTo>
                  <a:lnTo>
                    <a:pt x="0" y="19"/>
                  </a:lnTo>
                  <a:lnTo>
                    <a:pt x="8" y="0"/>
                  </a:lnTo>
                  <a:lnTo>
                    <a:pt x="47" y="0"/>
                  </a:lnTo>
                  <a:lnTo>
                    <a:pt x="47" y="49"/>
                  </a:lnTo>
                  <a:lnTo>
                    <a:pt x="39" y="68"/>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1" name="Freeform 189"/>
            <p:cNvSpPr>
              <a:spLocks/>
            </p:cNvSpPr>
            <p:nvPr/>
          </p:nvSpPr>
          <p:spPr bwMode="auto">
            <a:xfrm>
              <a:off x="3844" y="2823"/>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2" name="Freeform 190"/>
            <p:cNvSpPr>
              <a:spLocks/>
            </p:cNvSpPr>
            <p:nvPr/>
          </p:nvSpPr>
          <p:spPr bwMode="auto">
            <a:xfrm>
              <a:off x="3852" y="2813"/>
              <a:ext cx="55" cy="59"/>
            </a:xfrm>
            <a:custGeom>
              <a:avLst/>
              <a:gdLst>
                <a:gd name="T0" fmla="*/ 39 w 55"/>
                <a:gd name="T1" fmla="*/ 59 h 59"/>
                <a:gd name="T2" fmla="*/ 0 w 55"/>
                <a:gd name="T3" fmla="*/ 59 h 59"/>
                <a:gd name="T4" fmla="*/ 0 w 55"/>
                <a:gd name="T5" fmla="*/ 10 h 59"/>
                <a:gd name="T6" fmla="*/ 15 w 55"/>
                <a:gd name="T7" fmla="*/ 0 h 59"/>
                <a:gd name="T8" fmla="*/ 55 w 55"/>
                <a:gd name="T9" fmla="*/ 0 h 59"/>
                <a:gd name="T10" fmla="*/ 55 w 55"/>
                <a:gd name="T11" fmla="*/ 49 h 59"/>
                <a:gd name="T12" fmla="*/ 39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39" y="59"/>
                  </a:moveTo>
                  <a:lnTo>
                    <a:pt x="0" y="59"/>
                  </a:lnTo>
                  <a:lnTo>
                    <a:pt x="0" y="10"/>
                  </a:lnTo>
                  <a:lnTo>
                    <a:pt x="15" y="0"/>
                  </a:lnTo>
                  <a:lnTo>
                    <a:pt x="55" y="0"/>
                  </a:lnTo>
                  <a:lnTo>
                    <a:pt x="55"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3" name="Rectangle 191"/>
            <p:cNvSpPr>
              <a:spLocks noChangeArrowheads="1"/>
            </p:cNvSpPr>
            <p:nvPr/>
          </p:nvSpPr>
          <p:spPr bwMode="auto">
            <a:xfrm>
              <a:off x="3867" y="281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94" name="Freeform 192"/>
            <p:cNvSpPr>
              <a:spLocks/>
            </p:cNvSpPr>
            <p:nvPr/>
          </p:nvSpPr>
          <p:spPr bwMode="auto">
            <a:xfrm>
              <a:off x="3875" y="2803"/>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5" name="Rectangle 193"/>
            <p:cNvSpPr>
              <a:spLocks noChangeArrowheads="1"/>
            </p:cNvSpPr>
            <p:nvPr/>
          </p:nvSpPr>
          <p:spPr bwMode="auto">
            <a:xfrm>
              <a:off x="3891" y="2803"/>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96" name="Freeform 194"/>
            <p:cNvSpPr>
              <a:spLocks/>
            </p:cNvSpPr>
            <p:nvPr/>
          </p:nvSpPr>
          <p:spPr bwMode="auto">
            <a:xfrm>
              <a:off x="3907" y="2793"/>
              <a:ext cx="55" cy="59"/>
            </a:xfrm>
            <a:custGeom>
              <a:avLst/>
              <a:gdLst>
                <a:gd name="T0" fmla="*/ 39 w 55"/>
                <a:gd name="T1" fmla="*/ 59 h 59"/>
                <a:gd name="T2" fmla="*/ 0 w 55"/>
                <a:gd name="T3" fmla="*/ 59 h 59"/>
                <a:gd name="T4" fmla="*/ 0 w 55"/>
                <a:gd name="T5" fmla="*/ 10 h 59"/>
                <a:gd name="T6" fmla="*/ 16 w 55"/>
                <a:gd name="T7" fmla="*/ 0 h 59"/>
                <a:gd name="T8" fmla="*/ 55 w 55"/>
                <a:gd name="T9" fmla="*/ 0 h 59"/>
                <a:gd name="T10" fmla="*/ 55 w 55"/>
                <a:gd name="T11" fmla="*/ 49 h 59"/>
                <a:gd name="T12" fmla="*/ 39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39" y="59"/>
                  </a:moveTo>
                  <a:lnTo>
                    <a:pt x="0" y="59"/>
                  </a:lnTo>
                  <a:lnTo>
                    <a:pt x="0" y="10"/>
                  </a:lnTo>
                  <a:lnTo>
                    <a:pt x="16" y="0"/>
                  </a:lnTo>
                  <a:lnTo>
                    <a:pt x="55" y="0"/>
                  </a:lnTo>
                  <a:lnTo>
                    <a:pt x="55"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7" name="Rectangle 195"/>
            <p:cNvSpPr>
              <a:spLocks noChangeArrowheads="1"/>
            </p:cNvSpPr>
            <p:nvPr/>
          </p:nvSpPr>
          <p:spPr bwMode="auto">
            <a:xfrm>
              <a:off x="3923" y="2793"/>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198" name="Freeform 196"/>
            <p:cNvSpPr>
              <a:spLocks/>
            </p:cNvSpPr>
            <p:nvPr/>
          </p:nvSpPr>
          <p:spPr bwMode="auto">
            <a:xfrm>
              <a:off x="3939" y="2793"/>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199" name="Rectangle 197"/>
            <p:cNvSpPr>
              <a:spLocks noChangeArrowheads="1"/>
            </p:cNvSpPr>
            <p:nvPr/>
          </p:nvSpPr>
          <p:spPr bwMode="auto">
            <a:xfrm>
              <a:off x="3954" y="2803"/>
              <a:ext cx="9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00" name="Freeform 198"/>
            <p:cNvSpPr>
              <a:spLocks/>
            </p:cNvSpPr>
            <p:nvPr/>
          </p:nvSpPr>
          <p:spPr bwMode="auto">
            <a:xfrm>
              <a:off x="4010" y="2803"/>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01" name="Rectangle 199"/>
            <p:cNvSpPr>
              <a:spLocks noChangeArrowheads="1"/>
            </p:cNvSpPr>
            <p:nvPr/>
          </p:nvSpPr>
          <p:spPr bwMode="auto">
            <a:xfrm>
              <a:off x="4026" y="2813"/>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02" name="Freeform 200"/>
            <p:cNvSpPr>
              <a:spLocks/>
            </p:cNvSpPr>
            <p:nvPr/>
          </p:nvSpPr>
          <p:spPr bwMode="auto">
            <a:xfrm>
              <a:off x="4049" y="2813"/>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03" name="Rectangle 201"/>
            <p:cNvSpPr>
              <a:spLocks noChangeArrowheads="1"/>
            </p:cNvSpPr>
            <p:nvPr/>
          </p:nvSpPr>
          <p:spPr bwMode="auto">
            <a:xfrm>
              <a:off x="4065" y="2823"/>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04" name="Freeform 202"/>
            <p:cNvSpPr>
              <a:spLocks/>
            </p:cNvSpPr>
            <p:nvPr/>
          </p:nvSpPr>
          <p:spPr bwMode="auto">
            <a:xfrm>
              <a:off x="4089" y="2823"/>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05" name="Rectangle 203"/>
            <p:cNvSpPr>
              <a:spLocks noChangeArrowheads="1"/>
            </p:cNvSpPr>
            <p:nvPr/>
          </p:nvSpPr>
          <p:spPr bwMode="auto">
            <a:xfrm>
              <a:off x="4105" y="2833"/>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06" name="Freeform 204"/>
            <p:cNvSpPr>
              <a:spLocks/>
            </p:cNvSpPr>
            <p:nvPr/>
          </p:nvSpPr>
          <p:spPr bwMode="auto">
            <a:xfrm>
              <a:off x="4128" y="2833"/>
              <a:ext cx="56" cy="59"/>
            </a:xfrm>
            <a:custGeom>
              <a:avLst/>
              <a:gdLst>
                <a:gd name="T0" fmla="*/ 0 w 56"/>
                <a:gd name="T1" fmla="*/ 49 h 59"/>
                <a:gd name="T2" fmla="*/ 0 w 56"/>
                <a:gd name="T3" fmla="*/ 0 h 59"/>
                <a:gd name="T4" fmla="*/ 40 w 56"/>
                <a:gd name="T5" fmla="*/ 0 h 59"/>
                <a:gd name="T6" fmla="*/ 56 w 56"/>
                <a:gd name="T7" fmla="*/ 9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9"/>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grpSp>
          <p:nvGrpSpPr>
            <p:cNvPr id="207" name="Group 205"/>
            <p:cNvGrpSpPr>
              <a:grpSpLocks/>
            </p:cNvGrpSpPr>
            <p:nvPr/>
          </p:nvGrpSpPr>
          <p:grpSpPr bwMode="auto">
            <a:xfrm>
              <a:off x="3416" y="2016"/>
              <a:ext cx="1448" cy="1584"/>
              <a:chOff x="3416" y="2016"/>
              <a:chExt cx="1448" cy="1584"/>
            </a:xfrm>
          </p:grpSpPr>
          <p:grpSp>
            <p:nvGrpSpPr>
              <p:cNvPr id="208" name="Group 206"/>
              <p:cNvGrpSpPr>
                <a:grpSpLocks/>
              </p:cNvGrpSpPr>
              <p:nvPr/>
            </p:nvGrpSpPr>
            <p:grpSpPr bwMode="auto">
              <a:xfrm>
                <a:off x="3883" y="2154"/>
                <a:ext cx="981" cy="1328"/>
                <a:chOff x="3883" y="2154"/>
                <a:chExt cx="981" cy="1328"/>
              </a:xfrm>
            </p:grpSpPr>
            <p:sp>
              <p:nvSpPr>
                <p:cNvPr id="579" name="Freeform 207"/>
                <p:cNvSpPr>
                  <a:spLocks/>
                </p:cNvSpPr>
                <p:nvPr/>
              </p:nvSpPr>
              <p:spPr bwMode="auto">
                <a:xfrm>
                  <a:off x="4144" y="2842"/>
                  <a:ext cx="63" cy="59"/>
                </a:xfrm>
                <a:custGeom>
                  <a:avLst/>
                  <a:gdLst>
                    <a:gd name="T0" fmla="*/ 0 w 63"/>
                    <a:gd name="T1" fmla="*/ 50 h 59"/>
                    <a:gd name="T2" fmla="*/ 0 w 63"/>
                    <a:gd name="T3" fmla="*/ 0 h 59"/>
                    <a:gd name="T4" fmla="*/ 40 w 63"/>
                    <a:gd name="T5" fmla="*/ 0 h 59"/>
                    <a:gd name="T6" fmla="*/ 63 w 63"/>
                    <a:gd name="T7" fmla="*/ 10 h 59"/>
                    <a:gd name="T8" fmla="*/ 63 w 63"/>
                    <a:gd name="T9" fmla="*/ 59 h 59"/>
                    <a:gd name="T10" fmla="*/ 24 w 63"/>
                    <a:gd name="T11" fmla="*/ 59 h 59"/>
                    <a:gd name="T12" fmla="*/ 0 w 63"/>
                    <a:gd name="T13" fmla="*/ 50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0" y="50"/>
                      </a:moveTo>
                      <a:lnTo>
                        <a:pt x="0" y="0"/>
                      </a:lnTo>
                      <a:lnTo>
                        <a:pt x="40" y="0"/>
                      </a:lnTo>
                      <a:lnTo>
                        <a:pt x="63" y="10"/>
                      </a:lnTo>
                      <a:lnTo>
                        <a:pt x="63" y="59"/>
                      </a:lnTo>
                      <a:lnTo>
                        <a:pt x="24"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0" name="Rectangle 208"/>
                <p:cNvSpPr>
                  <a:spLocks noChangeArrowheads="1"/>
                </p:cNvSpPr>
                <p:nvPr/>
              </p:nvSpPr>
              <p:spPr bwMode="auto">
                <a:xfrm>
                  <a:off x="4168" y="2852"/>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81" name="Freeform 209"/>
                <p:cNvSpPr>
                  <a:spLocks/>
                </p:cNvSpPr>
                <p:nvPr/>
              </p:nvSpPr>
              <p:spPr bwMode="auto">
                <a:xfrm>
                  <a:off x="4200" y="2852"/>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2" name="Rectangle 210"/>
                <p:cNvSpPr>
                  <a:spLocks noChangeArrowheads="1"/>
                </p:cNvSpPr>
                <p:nvPr/>
              </p:nvSpPr>
              <p:spPr bwMode="auto">
                <a:xfrm>
                  <a:off x="4215" y="2862"/>
                  <a:ext cx="16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83" name="Freeform 211"/>
                <p:cNvSpPr>
                  <a:spLocks/>
                </p:cNvSpPr>
                <p:nvPr/>
              </p:nvSpPr>
              <p:spPr bwMode="auto">
                <a:xfrm>
                  <a:off x="4342" y="2862"/>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4" name="Rectangle 212"/>
                <p:cNvSpPr>
                  <a:spLocks noChangeArrowheads="1"/>
                </p:cNvSpPr>
                <p:nvPr/>
              </p:nvSpPr>
              <p:spPr bwMode="auto">
                <a:xfrm>
                  <a:off x="4350" y="2872"/>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85" name="Freeform 213"/>
                <p:cNvSpPr>
                  <a:spLocks/>
                </p:cNvSpPr>
                <p:nvPr/>
              </p:nvSpPr>
              <p:spPr bwMode="auto">
                <a:xfrm>
                  <a:off x="4366" y="2872"/>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6" name="Rectangle 214"/>
                <p:cNvSpPr>
                  <a:spLocks noChangeArrowheads="1"/>
                </p:cNvSpPr>
                <p:nvPr/>
              </p:nvSpPr>
              <p:spPr bwMode="auto">
                <a:xfrm>
                  <a:off x="4374" y="2882"/>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87" name="Freeform 215"/>
                <p:cNvSpPr>
                  <a:spLocks/>
                </p:cNvSpPr>
                <p:nvPr/>
              </p:nvSpPr>
              <p:spPr bwMode="auto">
                <a:xfrm>
                  <a:off x="4381" y="2882"/>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88" name="Rectangle 216"/>
                <p:cNvSpPr>
                  <a:spLocks noChangeArrowheads="1"/>
                </p:cNvSpPr>
                <p:nvPr/>
              </p:nvSpPr>
              <p:spPr bwMode="auto">
                <a:xfrm>
                  <a:off x="4389" y="2892"/>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89" name="Rectangle 217"/>
                <p:cNvSpPr>
                  <a:spLocks noChangeArrowheads="1"/>
                </p:cNvSpPr>
                <p:nvPr/>
              </p:nvSpPr>
              <p:spPr bwMode="auto">
                <a:xfrm>
                  <a:off x="4389" y="2901"/>
                  <a:ext cx="48"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0" name="Freeform 218"/>
                <p:cNvSpPr>
                  <a:spLocks/>
                </p:cNvSpPr>
                <p:nvPr/>
              </p:nvSpPr>
              <p:spPr bwMode="auto">
                <a:xfrm>
                  <a:off x="4397" y="2901"/>
                  <a:ext cx="48" cy="59"/>
                </a:xfrm>
                <a:custGeom>
                  <a:avLst/>
                  <a:gdLst>
                    <a:gd name="T0" fmla="*/ 0 w 48"/>
                    <a:gd name="T1" fmla="*/ 50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5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50"/>
                      </a:moveTo>
                      <a:lnTo>
                        <a:pt x="0" y="0"/>
                      </a:lnTo>
                      <a:lnTo>
                        <a:pt x="40" y="0"/>
                      </a:lnTo>
                      <a:lnTo>
                        <a:pt x="48" y="10"/>
                      </a:lnTo>
                      <a:lnTo>
                        <a:pt x="48" y="59"/>
                      </a:lnTo>
                      <a:lnTo>
                        <a:pt x="8"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91" name="Rectangle 219"/>
                <p:cNvSpPr>
                  <a:spLocks noChangeArrowheads="1"/>
                </p:cNvSpPr>
                <p:nvPr/>
              </p:nvSpPr>
              <p:spPr bwMode="auto">
                <a:xfrm>
                  <a:off x="4405" y="2911"/>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2" name="Rectangle 220"/>
                <p:cNvSpPr>
                  <a:spLocks noChangeArrowheads="1"/>
                </p:cNvSpPr>
                <p:nvPr/>
              </p:nvSpPr>
              <p:spPr bwMode="auto">
                <a:xfrm>
                  <a:off x="4405" y="2921"/>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3" name="Freeform 221"/>
                <p:cNvSpPr>
                  <a:spLocks/>
                </p:cNvSpPr>
                <p:nvPr/>
              </p:nvSpPr>
              <p:spPr bwMode="auto">
                <a:xfrm>
                  <a:off x="4413" y="2921"/>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94" name="Rectangle 222"/>
                <p:cNvSpPr>
                  <a:spLocks noChangeArrowheads="1"/>
                </p:cNvSpPr>
                <p:nvPr/>
              </p:nvSpPr>
              <p:spPr bwMode="auto">
                <a:xfrm>
                  <a:off x="4421" y="2931"/>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5" name="Rectangle 223"/>
                <p:cNvSpPr>
                  <a:spLocks noChangeArrowheads="1"/>
                </p:cNvSpPr>
                <p:nvPr/>
              </p:nvSpPr>
              <p:spPr bwMode="auto">
                <a:xfrm>
                  <a:off x="4421" y="2941"/>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6" name="Freeform 224"/>
                <p:cNvSpPr>
                  <a:spLocks/>
                </p:cNvSpPr>
                <p:nvPr/>
              </p:nvSpPr>
              <p:spPr bwMode="auto">
                <a:xfrm>
                  <a:off x="4429" y="2941"/>
                  <a:ext cx="55" cy="69"/>
                </a:xfrm>
                <a:custGeom>
                  <a:avLst/>
                  <a:gdLst>
                    <a:gd name="T0" fmla="*/ 0 w 55"/>
                    <a:gd name="T1" fmla="*/ 49 h 69"/>
                    <a:gd name="T2" fmla="*/ 0 w 55"/>
                    <a:gd name="T3" fmla="*/ 0 h 69"/>
                    <a:gd name="T4" fmla="*/ 39 w 55"/>
                    <a:gd name="T5" fmla="*/ 0 h 69"/>
                    <a:gd name="T6" fmla="*/ 55 w 55"/>
                    <a:gd name="T7" fmla="*/ 19 h 69"/>
                    <a:gd name="T8" fmla="*/ 55 w 55"/>
                    <a:gd name="T9" fmla="*/ 69 h 69"/>
                    <a:gd name="T10" fmla="*/ 16 w 55"/>
                    <a:gd name="T11" fmla="*/ 69 h 69"/>
                    <a:gd name="T12" fmla="*/ 0 w 55"/>
                    <a:gd name="T13" fmla="*/ 4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0" y="49"/>
                      </a:moveTo>
                      <a:lnTo>
                        <a:pt x="0" y="0"/>
                      </a:lnTo>
                      <a:lnTo>
                        <a:pt x="39" y="0"/>
                      </a:lnTo>
                      <a:lnTo>
                        <a:pt x="55" y="19"/>
                      </a:lnTo>
                      <a:lnTo>
                        <a:pt x="55" y="69"/>
                      </a:lnTo>
                      <a:lnTo>
                        <a:pt x="16"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97" name="Rectangle 225"/>
                <p:cNvSpPr>
                  <a:spLocks noChangeArrowheads="1"/>
                </p:cNvSpPr>
                <p:nvPr/>
              </p:nvSpPr>
              <p:spPr bwMode="auto">
                <a:xfrm>
                  <a:off x="4445" y="2960"/>
                  <a:ext cx="39" cy="6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8" name="Rectangle 226"/>
                <p:cNvSpPr>
                  <a:spLocks noChangeArrowheads="1"/>
                </p:cNvSpPr>
                <p:nvPr/>
              </p:nvSpPr>
              <p:spPr bwMode="auto">
                <a:xfrm>
                  <a:off x="4445" y="2970"/>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99" name="Freeform 227"/>
                <p:cNvSpPr>
                  <a:spLocks/>
                </p:cNvSpPr>
                <p:nvPr/>
              </p:nvSpPr>
              <p:spPr bwMode="auto">
                <a:xfrm>
                  <a:off x="4453" y="2970"/>
                  <a:ext cx="63" cy="79"/>
                </a:xfrm>
                <a:custGeom>
                  <a:avLst/>
                  <a:gdLst>
                    <a:gd name="T0" fmla="*/ 0 w 63"/>
                    <a:gd name="T1" fmla="*/ 50 h 79"/>
                    <a:gd name="T2" fmla="*/ 0 w 63"/>
                    <a:gd name="T3" fmla="*/ 0 h 79"/>
                    <a:gd name="T4" fmla="*/ 39 w 63"/>
                    <a:gd name="T5" fmla="*/ 0 h 79"/>
                    <a:gd name="T6" fmla="*/ 63 w 63"/>
                    <a:gd name="T7" fmla="*/ 30 h 79"/>
                    <a:gd name="T8" fmla="*/ 63 w 63"/>
                    <a:gd name="T9" fmla="*/ 79 h 79"/>
                    <a:gd name="T10" fmla="*/ 23 w 63"/>
                    <a:gd name="T11" fmla="*/ 79 h 79"/>
                    <a:gd name="T12" fmla="*/ 0 w 63"/>
                    <a:gd name="T13" fmla="*/ 50 h 79"/>
                    <a:gd name="T14" fmla="*/ 0 60000 65536"/>
                    <a:gd name="T15" fmla="*/ 0 60000 65536"/>
                    <a:gd name="T16" fmla="*/ 0 60000 65536"/>
                    <a:gd name="T17" fmla="*/ 0 60000 65536"/>
                    <a:gd name="T18" fmla="*/ 0 60000 65536"/>
                    <a:gd name="T19" fmla="*/ 0 60000 65536"/>
                    <a:gd name="T20" fmla="*/ 0 60000 65536"/>
                    <a:gd name="T21" fmla="*/ 0 w 63"/>
                    <a:gd name="T22" fmla="*/ 0 h 79"/>
                    <a:gd name="T23" fmla="*/ 63 w 6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9">
                      <a:moveTo>
                        <a:pt x="0" y="50"/>
                      </a:moveTo>
                      <a:lnTo>
                        <a:pt x="0" y="0"/>
                      </a:lnTo>
                      <a:lnTo>
                        <a:pt x="39" y="0"/>
                      </a:lnTo>
                      <a:lnTo>
                        <a:pt x="63" y="30"/>
                      </a:lnTo>
                      <a:lnTo>
                        <a:pt x="63" y="79"/>
                      </a:lnTo>
                      <a:lnTo>
                        <a:pt x="23" y="7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0" name="Rectangle 228"/>
                <p:cNvSpPr>
                  <a:spLocks noChangeArrowheads="1"/>
                </p:cNvSpPr>
                <p:nvPr/>
              </p:nvSpPr>
              <p:spPr bwMode="auto">
                <a:xfrm>
                  <a:off x="4476" y="3000"/>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01" name="Freeform 229"/>
                <p:cNvSpPr>
                  <a:spLocks/>
                </p:cNvSpPr>
                <p:nvPr/>
              </p:nvSpPr>
              <p:spPr bwMode="auto">
                <a:xfrm>
                  <a:off x="4484" y="3000"/>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2" name="Rectangle 230"/>
                <p:cNvSpPr>
                  <a:spLocks noChangeArrowheads="1"/>
                </p:cNvSpPr>
                <p:nvPr/>
              </p:nvSpPr>
              <p:spPr bwMode="auto">
                <a:xfrm>
                  <a:off x="4492" y="3010"/>
                  <a:ext cx="64"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03" name="Freeform 231"/>
                <p:cNvSpPr>
                  <a:spLocks/>
                </p:cNvSpPr>
                <p:nvPr/>
              </p:nvSpPr>
              <p:spPr bwMode="auto">
                <a:xfrm>
                  <a:off x="4516" y="3010"/>
                  <a:ext cx="47" cy="59"/>
                </a:xfrm>
                <a:custGeom>
                  <a:avLst/>
                  <a:gdLst>
                    <a:gd name="T0" fmla="*/ 0 w 47"/>
                    <a:gd name="T1" fmla="*/ 49 h 59"/>
                    <a:gd name="T2" fmla="*/ 0 w 47"/>
                    <a:gd name="T3" fmla="*/ 0 h 59"/>
                    <a:gd name="T4" fmla="*/ 40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40"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4" name="Rectangle 232"/>
                <p:cNvSpPr>
                  <a:spLocks noChangeArrowheads="1"/>
                </p:cNvSpPr>
                <p:nvPr/>
              </p:nvSpPr>
              <p:spPr bwMode="auto">
                <a:xfrm>
                  <a:off x="4524" y="3020"/>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05" name="Freeform 233"/>
                <p:cNvSpPr>
                  <a:spLocks/>
                </p:cNvSpPr>
                <p:nvPr/>
              </p:nvSpPr>
              <p:spPr bwMode="auto">
                <a:xfrm>
                  <a:off x="4540" y="3020"/>
                  <a:ext cx="47" cy="59"/>
                </a:xfrm>
                <a:custGeom>
                  <a:avLst/>
                  <a:gdLst>
                    <a:gd name="T0" fmla="*/ 0 w 47"/>
                    <a:gd name="T1" fmla="*/ 49 h 59"/>
                    <a:gd name="T2" fmla="*/ 0 w 47"/>
                    <a:gd name="T3" fmla="*/ 0 h 59"/>
                    <a:gd name="T4" fmla="*/ 39 w 47"/>
                    <a:gd name="T5" fmla="*/ 0 h 59"/>
                    <a:gd name="T6" fmla="*/ 47 w 47"/>
                    <a:gd name="T7" fmla="*/ 9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9"/>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6" name="Rectangle 234"/>
                <p:cNvSpPr>
                  <a:spLocks noChangeArrowheads="1"/>
                </p:cNvSpPr>
                <p:nvPr/>
              </p:nvSpPr>
              <p:spPr bwMode="auto">
                <a:xfrm>
                  <a:off x="4548" y="3029"/>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07" name="Freeform 235"/>
                <p:cNvSpPr>
                  <a:spLocks/>
                </p:cNvSpPr>
                <p:nvPr/>
              </p:nvSpPr>
              <p:spPr bwMode="auto">
                <a:xfrm>
                  <a:off x="4556" y="3029"/>
                  <a:ext cx="55" cy="59"/>
                </a:xfrm>
                <a:custGeom>
                  <a:avLst/>
                  <a:gdLst>
                    <a:gd name="T0" fmla="*/ 0 w 55"/>
                    <a:gd name="T1" fmla="*/ 50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5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50"/>
                      </a:moveTo>
                      <a:lnTo>
                        <a:pt x="0" y="0"/>
                      </a:lnTo>
                      <a:lnTo>
                        <a:pt x="39" y="0"/>
                      </a:lnTo>
                      <a:lnTo>
                        <a:pt x="55" y="10"/>
                      </a:lnTo>
                      <a:lnTo>
                        <a:pt x="55" y="59"/>
                      </a:lnTo>
                      <a:lnTo>
                        <a:pt x="15"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08" name="Rectangle 236"/>
                <p:cNvSpPr>
                  <a:spLocks noChangeArrowheads="1"/>
                </p:cNvSpPr>
                <p:nvPr/>
              </p:nvSpPr>
              <p:spPr bwMode="auto">
                <a:xfrm>
                  <a:off x="4571" y="3039"/>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09" name="Freeform 237"/>
                <p:cNvSpPr>
                  <a:spLocks/>
                </p:cNvSpPr>
                <p:nvPr/>
              </p:nvSpPr>
              <p:spPr bwMode="auto">
                <a:xfrm>
                  <a:off x="4587" y="3039"/>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0" name="Rectangle 238"/>
                <p:cNvSpPr>
                  <a:spLocks noChangeArrowheads="1"/>
                </p:cNvSpPr>
                <p:nvPr/>
              </p:nvSpPr>
              <p:spPr bwMode="auto">
                <a:xfrm>
                  <a:off x="4603" y="3049"/>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11" name="Freeform 239"/>
                <p:cNvSpPr>
                  <a:spLocks/>
                </p:cNvSpPr>
                <p:nvPr/>
              </p:nvSpPr>
              <p:spPr bwMode="auto">
                <a:xfrm>
                  <a:off x="4627" y="3049"/>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2" name="Rectangle 240"/>
                <p:cNvSpPr>
                  <a:spLocks noChangeArrowheads="1"/>
                </p:cNvSpPr>
                <p:nvPr/>
              </p:nvSpPr>
              <p:spPr bwMode="auto">
                <a:xfrm>
                  <a:off x="4635" y="3059"/>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13" name="Freeform 241"/>
                <p:cNvSpPr>
                  <a:spLocks/>
                </p:cNvSpPr>
                <p:nvPr/>
              </p:nvSpPr>
              <p:spPr bwMode="auto">
                <a:xfrm>
                  <a:off x="4666" y="3059"/>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4" name="Rectangle 242"/>
                <p:cNvSpPr>
                  <a:spLocks noChangeArrowheads="1"/>
                </p:cNvSpPr>
                <p:nvPr/>
              </p:nvSpPr>
              <p:spPr bwMode="auto">
                <a:xfrm>
                  <a:off x="4682" y="3069"/>
                  <a:ext cx="8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15" name="Freeform 243"/>
                <p:cNvSpPr>
                  <a:spLocks/>
                </p:cNvSpPr>
                <p:nvPr/>
              </p:nvSpPr>
              <p:spPr bwMode="auto">
                <a:xfrm>
                  <a:off x="4730" y="3059"/>
                  <a:ext cx="47" cy="59"/>
                </a:xfrm>
                <a:custGeom>
                  <a:avLst/>
                  <a:gdLst>
                    <a:gd name="T0" fmla="*/ 39 w 47"/>
                    <a:gd name="T1" fmla="*/ 59 h 59"/>
                    <a:gd name="T2" fmla="*/ 0 w 47"/>
                    <a:gd name="T3" fmla="*/ 59 h 59"/>
                    <a:gd name="T4" fmla="*/ 0 w 47"/>
                    <a:gd name="T5" fmla="*/ 10 h 59"/>
                    <a:gd name="T6" fmla="*/ 7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7"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6" name="Rectangle 244"/>
                <p:cNvSpPr>
                  <a:spLocks noChangeArrowheads="1"/>
                </p:cNvSpPr>
                <p:nvPr/>
              </p:nvSpPr>
              <p:spPr bwMode="auto">
                <a:xfrm>
                  <a:off x="4737" y="3059"/>
                  <a:ext cx="64"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17" name="Freeform 245"/>
                <p:cNvSpPr>
                  <a:spLocks/>
                </p:cNvSpPr>
                <p:nvPr/>
              </p:nvSpPr>
              <p:spPr bwMode="auto">
                <a:xfrm>
                  <a:off x="4761" y="3049"/>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18" name="Rectangle 246"/>
                <p:cNvSpPr>
                  <a:spLocks noChangeArrowheads="1"/>
                </p:cNvSpPr>
                <p:nvPr/>
              </p:nvSpPr>
              <p:spPr bwMode="auto">
                <a:xfrm>
                  <a:off x="4769" y="3049"/>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19" name="Freeform 247"/>
                <p:cNvSpPr>
                  <a:spLocks/>
                </p:cNvSpPr>
                <p:nvPr/>
              </p:nvSpPr>
              <p:spPr bwMode="auto">
                <a:xfrm>
                  <a:off x="4777" y="3029"/>
                  <a:ext cx="55" cy="69"/>
                </a:xfrm>
                <a:custGeom>
                  <a:avLst/>
                  <a:gdLst>
                    <a:gd name="T0" fmla="*/ 40 w 55"/>
                    <a:gd name="T1" fmla="*/ 69 h 69"/>
                    <a:gd name="T2" fmla="*/ 0 w 55"/>
                    <a:gd name="T3" fmla="*/ 69 h 69"/>
                    <a:gd name="T4" fmla="*/ 0 w 55"/>
                    <a:gd name="T5" fmla="*/ 20 h 69"/>
                    <a:gd name="T6" fmla="*/ 16 w 55"/>
                    <a:gd name="T7" fmla="*/ 0 h 69"/>
                    <a:gd name="T8" fmla="*/ 55 w 55"/>
                    <a:gd name="T9" fmla="*/ 0 h 69"/>
                    <a:gd name="T10" fmla="*/ 55 w 55"/>
                    <a:gd name="T11" fmla="*/ 50 h 69"/>
                    <a:gd name="T12" fmla="*/ 40 w 55"/>
                    <a:gd name="T13" fmla="*/ 6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40" y="69"/>
                      </a:moveTo>
                      <a:lnTo>
                        <a:pt x="0" y="69"/>
                      </a:lnTo>
                      <a:lnTo>
                        <a:pt x="0" y="20"/>
                      </a:lnTo>
                      <a:lnTo>
                        <a:pt x="16" y="0"/>
                      </a:lnTo>
                      <a:lnTo>
                        <a:pt x="55" y="0"/>
                      </a:lnTo>
                      <a:lnTo>
                        <a:pt x="55" y="50"/>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0" name="Rectangle 248"/>
                <p:cNvSpPr>
                  <a:spLocks noChangeArrowheads="1"/>
                </p:cNvSpPr>
                <p:nvPr/>
              </p:nvSpPr>
              <p:spPr bwMode="auto">
                <a:xfrm>
                  <a:off x="4793" y="3020"/>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21" name="Freeform 249"/>
                <p:cNvSpPr>
                  <a:spLocks/>
                </p:cNvSpPr>
                <p:nvPr/>
              </p:nvSpPr>
              <p:spPr bwMode="auto">
                <a:xfrm>
                  <a:off x="4793" y="3000"/>
                  <a:ext cx="55" cy="69"/>
                </a:xfrm>
                <a:custGeom>
                  <a:avLst/>
                  <a:gdLst>
                    <a:gd name="T0" fmla="*/ 39 w 55"/>
                    <a:gd name="T1" fmla="*/ 69 h 69"/>
                    <a:gd name="T2" fmla="*/ 0 w 55"/>
                    <a:gd name="T3" fmla="*/ 69 h 69"/>
                    <a:gd name="T4" fmla="*/ 0 w 55"/>
                    <a:gd name="T5" fmla="*/ 20 h 69"/>
                    <a:gd name="T6" fmla="*/ 16 w 55"/>
                    <a:gd name="T7" fmla="*/ 0 h 69"/>
                    <a:gd name="T8" fmla="*/ 55 w 55"/>
                    <a:gd name="T9" fmla="*/ 0 h 69"/>
                    <a:gd name="T10" fmla="*/ 55 w 55"/>
                    <a:gd name="T11" fmla="*/ 49 h 69"/>
                    <a:gd name="T12" fmla="*/ 39 w 55"/>
                    <a:gd name="T13" fmla="*/ 6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39" y="69"/>
                      </a:moveTo>
                      <a:lnTo>
                        <a:pt x="0" y="69"/>
                      </a:lnTo>
                      <a:lnTo>
                        <a:pt x="0" y="20"/>
                      </a:lnTo>
                      <a:lnTo>
                        <a:pt x="16" y="0"/>
                      </a:lnTo>
                      <a:lnTo>
                        <a:pt x="55" y="0"/>
                      </a:lnTo>
                      <a:lnTo>
                        <a:pt x="55" y="49"/>
                      </a:lnTo>
                      <a:lnTo>
                        <a:pt x="39"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2" name="Rectangle 250"/>
                <p:cNvSpPr>
                  <a:spLocks noChangeArrowheads="1"/>
                </p:cNvSpPr>
                <p:nvPr/>
              </p:nvSpPr>
              <p:spPr bwMode="auto">
                <a:xfrm>
                  <a:off x="4809" y="2970"/>
                  <a:ext cx="39"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23" name="Freeform 251"/>
                <p:cNvSpPr>
                  <a:spLocks/>
                </p:cNvSpPr>
                <p:nvPr/>
              </p:nvSpPr>
              <p:spPr bwMode="auto">
                <a:xfrm>
                  <a:off x="4809" y="2960"/>
                  <a:ext cx="47" cy="60"/>
                </a:xfrm>
                <a:custGeom>
                  <a:avLst/>
                  <a:gdLst>
                    <a:gd name="T0" fmla="*/ 39 w 47"/>
                    <a:gd name="T1" fmla="*/ 60 h 60"/>
                    <a:gd name="T2" fmla="*/ 0 w 47"/>
                    <a:gd name="T3" fmla="*/ 60 h 60"/>
                    <a:gd name="T4" fmla="*/ 0 w 47"/>
                    <a:gd name="T5" fmla="*/ 10 h 60"/>
                    <a:gd name="T6" fmla="*/ 8 w 47"/>
                    <a:gd name="T7" fmla="*/ 0 h 60"/>
                    <a:gd name="T8" fmla="*/ 47 w 47"/>
                    <a:gd name="T9" fmla="*/ 0 h 60"/>
                    <a:gd name="T10" fmla="*/ 47 w 47"/>
                    <a:gd name="T11" fmla="*/ 50 h 60"/>
                    <a:gd name="T12" fmla="*/ 39 w 47"/>
                    <a:gd name="T13" fmla="*/ 60 h 60"/>
                    <a:gd name="T14" fmla="*/ 0 60000 65536"/>
                    <a:gd name="T15" fmla="*/ 0 60000 65536"/>
                    <a:gd name="T16" fmla="*/ 0 60000 65536"/>
                    <a:gd name="T17" fmla="*/ 0 60000 65536"/>
                    <a:gd name="T18" fmla="*/ 0 60000 65536"/>
                    <a:gd name="T19" fmla="*/ 0 60000 65536"/>
                    <a:gd name="T20" fmla="*/ 0 60000 65536"/>
                    <a:gd name="T21" fmla="*/ 0 w 47"/>
                    <a:gd name="T22" fmla="*/ 0 h 60"/>
                    <a:gd name="T23" fmla="*/ 47 w 47"/>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0">
                      <a:moveTo>
                        <a:pt x="39" y="60"/>
                      </a:moveTo>
                      <a:lnTo>
                        <a:pt x="0" y="60"/>
                      </a:lnTo>
                      <a:lnTo>
                        <a:pt x="0" y="10"/>
                      </a:lnTo>
                      <a:lnTo>
                        <a:pt x="8" y="0"/>
                      </a:lnTo>
                      <a:lnTo>
                        <a:pt x="47" y="0"/>
                      </a:lnTo>
                      <a:lnTo>
                        <a:pt x="47" y="50"/>
                      </a:lnTo>
                      <a:lnTo>
                        <a:pt x="39" y="6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4" name="Rectangle 252"/>
                <p:cNvSpPr>
                  <a:spLocks noChangeArrowheads="1"/>
                </p:cNvSpPr>
                <p:nvPr/>
              </p:nvSpPr>
              <p:spPr bwMode="auto">
                <a:xfrm>
                  <a:off x="4817" y="2931"/>
                  <a:ext cx="39"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25" name="Freeform 253"/>
                <p:cNvSpPr>
                  <a:spLocks/>
                </p:cNvSpPr>
                <p:nvPr/>
              </p:nvSpPr>
              <p:spPr bwMode="auto">
                <a:xfrm>
                  <a:off x="4817" y="2911"/>
                  <a:ext cx="47" cy="69"/>
                </a:xfrm>
                <a:custGeom>
                  <a:avLst/>
                  <a:gdLst>
                    <a:gd name="T0" fmla="*/ 39 w 47"/>
                    <a:gd name="T1" fmla="*/ 69 h 69"/>
                    <a:gd name="T2" fmla="*/ 0 w 47"/>
                    <a:gd name="T3" fmla="*/ 69 h 69"/>
                    <a:gd name="T4" fmla="*/ 0 w 47"/>
                    <a:gd name="T5" fmla="*/ 20 h 69"/>
                    <a:gd name="T6" fmla="*/ 7 w 47"/>
                    <a:gd name="T7" fmla="*/ 0 h 69"/>
                    <a:gd name="T8" fmla="*/ 47 w 47"/>
                    <a:gd name="T9" fmla="*/ 0 h 69"/>
                    <a:gd name="T10" fmla="*/ 47 w 47"/>
                    <a:gd name="T11" fmla="*/ 49 h 69"/>
                    <a:gd name="T12" fmla="*/ 39 w 47"/>
                    <a:gd name="T13" fmla="*/ 6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39" y="69"/>
                      </a:moveTo>
                      <a:lnTo>
                        <a:pt x="0" y="69"/>
                      </a:lnTo>
                      <a:lnTo>
                        <a:pt x="0" y="20"/>
                      </a:lnTo>
                      <a:lnTo>
                        <a:pt x="7" y="0"/>
                      </a:lnTo>
                      <a:lnTo>
                        <a:pt x="47" y="0"/>
                      </a:lnTo>
                      <a:lnTo>
                        <a:pt x="47" y="49"/>
                      </a:lnTo>
                      <a:lnTo>
                        <a:pt x="39"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6" name="Rectangle 254"/>
                <p:cNvSpPr>
                  <a:spLocks noChangeArrowheads="1"/>
                </p:cNvSpPr>
                <p:nvPr/>
              </p:nvSpPr>
              <p:spPr bwMode="auto">
                <a:xfrm>
                  <a:off x="4824" y="2685"/>
                  <a:ext cx="40" cy="275"/>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27" name="Freeform 255"/>
                <p:cNvSpPr>
                  <a:spLocks/>
                </p:cNvSpPr>
                <p:nvPr/>
              </p:nvSpPr>
              <p:spPr bwMode="auto">
                <a:xfrm>
                  <a:off x="4817" y="2675"/>
                  <a:ext cx="47" cy="59"/>
                </a:xfrm>
                <a:custGeom>
                  <a:avLst/>
                  <a:gdLst>
                    <a:gd name="T0" fmla="*/ 47 w 47"/>
                    <a:gd name="T1" fmla="*/ 10 h 59"/>
                    <a:gd name="T2" fmla="*/ 47 w 47"/>
                    <a:gd name="T3" fmla="*/ 59 h 59"/>
                    <a:gd name="T4" fmla="*/ 7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7"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28" name="Rectangle 256"/>
                <p:cNvSpPr>
                  <a:spLocks noChangeArrowheads="1"/>
                </p:cNvSpPr>
                <p:nvPr/>
              </p:nvSpPr>
              <p:spPr bwMode="auto">
                <a:xfrm>
                  <a:off x="4817" y="2626"/>
                  <a:ext cx="39"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29" name="Freeform 257"/>
                <p:cNvSpPr>
                  <a:spLocks/>
                </p:cNvSpPr>
                <p:nvPr/>
              </p:nvSpPr>
              <p:spPr bwMode="auto">
                <a:xfrm>
                  <a:off x="4809" y="2616"/>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0" name="Rectangle 258"/>
                <p:cNvSpPr>
                  <a:spLocks noChangeArrowheads="1"/>
                </p:cNvSpPr>
                <p:nvPr/>
              </p:nvSpPr>
              <p:spPr bwMode="auto">
                <a:xfrm>
                  <a:off x="4809" y="2577"/>
                  <a:ext cx="39" cy="8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31" name="Freeform 259"/>
                <p:cNvSpPr>
                  <a:spLocks/>
                </p:cNvSpPr>
                <p:nvPr/>
              </p:nvSpPr>
              <p:spPr bwMode="auto">
                <a:xfrm>
                  <a:off x="4801" y="2557"/>
                  <a:ext cx="47" cy="69"/>
                </a:xfrm>
                <a:custGeom>
                  <a:avLst/>
                  <a:gdLst>
                    <a:gd name="T0" fmla="*/ 47 w 47"/>
                    <a:gd name="T1" fmla="*/ 20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2" name="Rectangle 260"/>
                <p:cNvSpPr>
                  <a:spLocks noChangeArrowheads="1"/>
                </p:cNvSpPr>
                <p:nvPr/>
              </p:nvSpPr>
              <p:spPr bwMode="auto">
                <a:xfrm>
                  <a:off x="4801" y="2518"/>
                  <a:ext cx="39" cy="8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33" name="Freeform 261"/>
                <p:cNvSpPr>
                  <a:spLocks/>
                </p:cNvSpPr>
                <p:nvPr/>
              </p:nvSpPr>
              <p:spPr bwMode="auto">
                <a:xfrm>
                  <a:off x="4761" y="2419"/>
                  <a:ext cx="79" cy="148"/>
                </a:xfrm>
                <a:custGeom>
                  <a:avLst/>
                  <a:gdLst>
                    <a:gd name="T0" fmla="*/ 79 w 79"/>
                    <a:gd name="T1" fmla="*/ 99 h 148"/>
                    <a:gd name="T2" fmla="*/ 79 w 79"/>
                    <a:gd name="T3" fmla="*/ 148 h 148"/>
                    <a:gd name="T4" fmla="*/ 40 w 79"/>
                    <a:gd name="T5" fmla="*/ 148 h 148"/>
                    <a:gd name="T6" fmla="*/ 0 w 79"/>
                    <a:gd name="T7" fmla="*/ 50 h 148"/>
                    <a:gd name="T8" fmla="*/ 0 w 79"/>
                    <a:gd name="T9" fmla="*/ 0 h 148"/>
                    <a:gd name="T10" fmla="*/ 40 w 79"/>
                    <a:gd name="T11" fmla="*/ 0 h 148"/>
                    <a:gd name="T12" fmla="*/ 79 w 79"/>
                    <a:gd name="T13" fmla="*/ 99 h 148"/>
                    <a:gd name="T14" fmla="*/ 0 60000 65536"/>
                    <a:gd name="T15" fmla="*/ 0 60000 65536"/>
                    <a:gd name="T16" fmla="*/ 0 60000 65536"/>
                    <a:gd name="T17" fmla="*/ 0 60000 65536"/>
                    <a:gd name="T18" fmla="*/ 0 60000 65536"/>
                    <a:gd name="T19" fmla="*/ 0 60000 65536"/>
                    <a:gd name="T20" fmla="*/ 0 60000 65536"/>
                    <a:gd name="T21" fmla="*/ 0 w 79"/>
                    <a:gd name="T22" fmla="*/ 0 h 148"/>
                    <a:gd name="T23" fmla="*/ 79 w 79"/>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48">
                      <a:moveTo>
                        <a:pt x="79" y="99"/>
                      </a:moveTo>
                      <a:lnTo>
                        <a:pt x="79" y="148"/>
                      </a:lnTo>
                      <a:lnTo>
                        <a:pt x="40" y="148"/>
                      </a:lnTo>
                      <a:lnTo>
                        <a:pt x="0" y="50"/>
                      </a:lnTo>
                      <a:lnTo>
                        <a:pt x="0" y="0"/>
                      </a:lnTo>
                      <a:lnTo>
                        <a:pt x="40" y="0"/>
                      </a:lnTo>
                      <a:lnTo>
                        <a:pt x="79" y="9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4" name="Freeform 262"/>
                <p:cNvSpPr>
                  <a:spLocks/>
                </p:cNvSpPr>
                <p:nvPr/>
              </p:nvSpPr>
              <p:spPr bwMode="auto">
                <a:xfrm>
                  <a:off x="4753" y="2410"/>
                  <a:ext cx="48" cy="59"/>
                </a:xfrm>
                <a:custGeom>
                  <a:avLst/>
                  <a:gdLst>
                    <a:gd name="T0" fmla="*/ 48 w 48"/>
                    <a:gd name="T1" fmla="*/ 9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9"/>
                      </a:moveTo>
                      <a:lnTo>
                        <a:pt x="48" y="59"/>
                      </a:lnTo>
                      <a:lnTo>
                        <a:pt x="8" y="59"/>
                      </a:lnTo>
                      <a:lnTo>
                        <a:pt x="0" y="49"/>
                      </a:lnTo>
                      <a:lnTo>
                        <a:pt x="0" y="0"/>
                      </a:lnTo>
                      <a:lnTo>
                        <a:pt x="40" y="0"/>
                      </a:lnTo>
                      <a:lnTo>
                        <a:pt x="48"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5" name="Freeform 263"/>
                <p:cNvSpPr>
                  <a:spLocks/>
                </p:cNvSpPr>
                <p:nvPr/>
              </p:nvSpPr>
              <p:spPr bwMode="auto">
                <a:xfrm>
                  <a:off x="4745" y="2390"/>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6" name="Freeform 264"/>
                <p:cNvSpPr>
                  <a:spLocks/>
                </p:cNvSpPr>
                <p:nvPr/>
              </p:nvSpPr>
              <p:spPr bwMode="auto">
                <a:xfrm>
                  <a:off x="4730" y="2380"/>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7" name="Freeform 265"/>
                <p:cNvSpPr>
                  <a:spLocks/>
                </p:cNvSpPr>
                <p:nvPr/>
              </p:nvSpPr>
              <p:spPr bwMode="auto">
                <a:xfrm>
                  <a:off x="4722" y="2360"/>
                  <a:ext cx="47" cy="69"/>
                </a:xfrm>
                <a:custGeom>
                  <a:avLst/>
                  <a:gdLst>
                    <a:gd name="T0" fmla="*/ 47 w 47"/>
                    <a:gd name="T1" fmla="*/ 20 h 69"/>
                    <a:gd name="T2" fmla="*/ 47 w 47"/>
                    <a:gd name="T3" fmla="*/ 69 h 69"/>
                    <a:gd name="T4" fmla="*/ 8 w 47"/>
                    <a:gd name="T5" fmla="*/ 69 h 69"/>
                    <a:gd name="T6" fmla="*/ 0 w 47"/>
                    <a:gd name="T7" fmla="*/ 50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50"/>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8" name="Freeform 266"/>
                <p:cNvSpPr>
                  <a:spLocks/>
                </p:cNvSpPr>
                <p:nvPr/>
              </p:nvSpPr>
              <p:spPr bwMode="auto">
                <a:xfrm>
                  <a:off x="4706" y="2351"/>
                  <a:ext cx="55" cy="59"/>
                </a:xfrm>
                <a:custGeom>
                  <a:avLst/>
                  <a:gdLst>
                    <a:gd name="T0" fmla="*/ 55 w 55"/>
                    <a:gd name="T1" fmla="*/ 9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9"/>
                      </a:moveTo>
                      <a:lnTo>
                        <a:pt x="55" y="59"/>
                      </a:lnTo>
                      <a:lnTo>
                        <a:pt x="16" y="59"/>
                      </a:lnTo>
                      <a:lnTo>
                        <a:pt x="0" y="49"/>
                      </a:lnTo>
                      <a:lnTo>
                        <a:pt x="0" y="0"/>
                      </a:lnTo>
                      <a:lnTo>
                        <a:pt x="39" y="0"/>
                      </a:lnTo>
                      <a:lnTo>
                        <a:pt x="55"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39" name="Freeform 267"/>
                <p:cNvSpPr>
                  <a:spLocks/>
                </p:cNvSpPr>
                <p:nvPr/>
              </p:nvSpPr>
              <p:spPr bwMode="auto">
                <a:xfrm>
                  <a:off x="4698" y="2341"/>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0" name="Freeform 268"/>
                <p:cNvSpPr>
                  <a:spLocks/>
                </p:cNvSpPr>
                <p:nvPr/>
              </p:nvSpPr>
              <p:spPr bwMode="auto">
                <a:xfrm>
                  <a:off x="4666" y="2321"/>
                  <a:ext cx="71" cy="69"/>
                </a:xfrm>
                <a:custGeom>
                  <a:avLst/>
                  <a:gdLst>
                    <a:gd name="T0" fmla="*/ 71 w 71"/>
                    <a:gd name="T1" fmla="*/ 20 h 69"/>
                    <a:gd name="T2" fmla="*/ 71 w 71"/>
                    <a:gd name="T3" fmla="*/ 69 h 69"/>
                    <a:gd name="T4" fmla="*/ 32 w 71"/>
                    <a:gd name="T5" fmla="*/ 69 h 69"/>
                    <a:gd name="T6" fmla="*/ 0 w 71"/>
                    <a:gd name="T7" fmla="*/ 49 h 69"/>
                    <a:gd name="T8" fmla="*/ 0 w 71"/>
                    <a:gd name="T9" fmla="*/ 0 h 69"/>
                    <a:gd name="T10" fmla="*/ 40 w 71"/>
                    <a:gd name="T11" fmla="*/ 0 h 69"/>
                    <a:gd name="T12" fmla="*/ 71 w 71"/>
                    <a:gd name="T13" fmla="*/ 20 h 69"/>
                    <a:gd name="T14" fmla="*/ 0 60000 65536"/>
                    <a:gd name="T15" fmla="*/ 0 60000 65536"/>
                    <a:gd name="T16" fmla="*/ 0 60000 65536"/>
                    <a:gd name="T17" fmla="*/ 0 60000 65536"/>
                    <a:gd name="T18" fmla="*/ 0 60000 65536"/>
                    <a:gd name="T19" fmla="*/ 0 60000 65536"/>
                    <a:gd name="T20" fmla="*/ 0 60000 65536"/>
                    <a:gd name="T21" fmla="*/ 0 w 71"/>
                    <a:gd name="T22" fmla="*/ 0 h 69"/>
                    <a:gd name="T23" fmla="*/ 71 w 7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69">
                      <a:moveTo>
                        <a:pt x="71" y="20"/>
                      </a:moveTo>
                      <a:lnTo>
                        <a:pt x="71" y="69"/>
                      </a:lnTo>
                      <a:lnTo>
                        <a:pt x="32" y="69"/>
                      </a:lnTo>
                      <a:lnTo>
                        <a:pt x="0" y="49"/>
                      </a:lnTo>
                      <a:lnTo>
                        <a:pt x="0" y="0"/>
                      </a:lnTo>
                      <a:lnTo>
                        <a:pt x="40" y="0"/>
                      </a:lnTo>
                      <a:lnTo>
                        <a:pt x="71"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1" name="Freeform 269"/>
                <p:cNvSpPr>
                  <a:spLocks/>
                </p:cNvSpPr>
                <p:nvPr/>
              </p:nvSpPr>
              <p:spPr bwMode="auto">
                <a:xfrm>
                  <a:off x="4658" y="2311"/>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2" name="Freeform 270"/>
                <p:cNvSpPr>
                  <a:spLocks/>
                </p:cNvSpPr>
                <p:nvPr/>
              </p:nvSpPr>
              <p:spPr bwMode="auto">
                <a:xfrm>
                  <a:off x="4643" y="2301"/>
                  <a:ext cx="55" cy="59"/>
                </a:xfrm>
                <a:custGeom>
                  <a:avLst/>
                  <a:gdLst>
                    <a:gd name="T0" fmla="*/ 55 w 55"/>
                    <a:gd name="T1" fmla="*/ 10 h 59"/>
                    <a:gd name="T2" fmla="*/ 55 w 55"/>
                    <a:gd name="T3" fmla="*/ 59 h 59"/>
                    <a:gd name="T4" fmla="*/ 15 w 55"/>
                    <a:gd name="T5" fmla="*/ 59 h 59"/>
                    <a:gd name="T6" fmla="*/ 0 w 55"/>
                    <a:gd name="T7" fmla="*/ 50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50"/>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3" name="Rectangle 271"/>
                <p:cNvSpPr>
                  <a:spLocks noChangeArrowheads="1"/>
                </p:cNvSpPr>
                <p:nvPr/>
              </p:nvSpPr>
              <p:spPr bwMode="auto">
                <a:xfrm>
                  <a:off x="4627" y="2301"/>
                  <a:ext cx="5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44" name="Freeform 272"/>
                <p:cNvSpPr>
                  <a:spLocks/>
                </p:cNvSpPr>
                <p:nvPr/>
              </p:nvSpPr>
              <p:spPr bwMode="auto">
                <a:xfrm>
                  <a:off x="4595" y="2282"/>
                  <a:ext cx="71" cy="69"/>
                </a:xfrm>
                <a:custGeom>
                  <a:avLst/>
                  <a:gdLst>
                    <a:gd name="T0" fmla="*/ 71 w 71"/>
                    <a:gd name="T1" fmla="*/ 19 h 69"/>
                    <a:gd name="T2" fmla="*/ 71 w 71"/>
                    <a:gd name="T3" fmla="*/ 69 h 69"/>
                    <a:gd name="T4" fmla="*/ 32 w 71"/>
                    <a:gd name="T5" fmla="*/ 69 h 69"/>
                    <a:gd name="T6" fmla="*/ 0 w 71"/>
                    <a:gd name="T7" fmla="*/ 49 h 69"/>
                    <a:gd name="T8" fmla="*/ 0 w 71"/>
                    <a:gd name="T9" fmla="*/ 0 h 69"/>
                    <a:gd name="T10" fmla="*/ 40 w 71"/>
                    <a:gd name="T11" fmla="*/ 0 h 69"/>
                    <a:gd name="T12" fmla="*/ 71 w 71"/>
                    <a:gd name="T13" fmla="*/ 19 h 69"/>
                    <a:gd name="T14" fmla="*/ 0 60000 65536"/>
                    <a:gd name="T15" fmla="*/ 0 60000 65536"/>
                    <a:gd name="T16" fmla="*/ 0 60000 65536"/>
                    <a:gd name="T17" fmla="*/ 0 60000 65536"/>
                    <a:gd name="T18" fmla="*/ 0 60000 65536"/>
                    <a:gd name="T19" fmla="*/ 0 60000 65536"/>
                    <a:gd name="T20" fmla="*/ 0 60000 65536"/>
                    <a:gd name="T21" fmla="*/ 0 w 71"/>
                    <a:gd name="T22" fmla="*/ 0 h 69"/>
                    <a:gd name="T23" fmla="*/ 71 w 7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69">
                      <a:moveTo>
                        <a:pt x="71" y="19"/>
                      </a:moveTo>
                      <a:lnTo>
                        <a:pt x="71" y="69"/>
                      </a:lnTo>
                      <a:lnTo>
                        <a:pt x="32" y="69"/>
                      </a:lnTo>
                      <a:lnTo>
                        <a:pt x="0" y="49"/>
                      </a:lnTo>
                      <a:lnTo>
                        <a:pt x="0" y="0"/>
                      </a:lnTo>
                      <a:lnTo>
                        <a:pt x="40" y="0"/>
                      </a:lnTo>
                      <a:lnTo>
                        <a:pt x="71"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5" name="Freeform 273"/>
                <p:cNvSpPr>
                  <a:spLocks/>
                </p:cNvSpPr>
                <p:nvPr/>
              </p:nvSpPr>
              <p:spPr bwMode="auto">
                <a:xfrm>
                  <a:off x="4587" y="2272"/>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6" name="Rectangle 274"/>
                <p:cNvSpPr>
                  <a:spLocks noChangeArrowheads="1"/>
                </p:cNvSpPr>
                <p:nvPr/>
              </p:nvSpPr>
              <p:spPr bwMode="auto">
                <a:xfrm>
                  <a:off x="4571" y="2272"/>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47" name="Freeform 275"/>
                <p:cNvSpPr>
                  <a:spLocks/>
                </p:cNvSpPr>
                <p:nvPr/>
              </p:nvSpPr>
              <p:spPr bwMode="auto">
                <a:xfrm>
                  <a:off x="4524" y="2242"/>
                  <a:ext cx="87" cy="79"/>
                </a:xfrm>
                <a:custGeom>
                  <a:avLst/>
                  <a:gdLst>
                    <a:gd name="T0" fmla="*/ 87 w 87"/>
                    <a:gd name="T1" fmla="*/ 30 h 79"/>
                    <a:gd name="T2" fmla="*/ 87 w 87"/>
                    <a:gd name="T3" fmla="*/ 79 h 79"/>
                    <a:gd name="T4" fmla="*/ 47 w 87"/>
                    <a:gd name="T5" fmla="*/ 79 h 79"/>
                    <a:gd name="T6" fmla="*/ 0 w 87"/>
                    <a:gd name="T7" fmla="*/ 49 h 79"/>
                    <a:gd name="T8" fmla="*/ 0 w 87"/>
                    <a:gd name="T9" fmla="*/ 0 h 79"/>
                    <a:gd name="T10" fmla="*/ 39 w 87"/>
                    <a:gd name="T11" fmla="*/ 0 h 79"/>
                    <a:gd name="T12" fmla="*/ 87 w 87"/>
                    <a:gd name="T13" fmla="*/ 30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87" y="30"/>
                      </a:moveTo>
                      <a:lnTo>
                        <a:pt x="87" y="79"/>
                      </a:lnTo>
                      <a:lnTo>
                        <a:pt x="47" y="79"/>
                      </a:lnTo>
                      <a:lnTo>
                        <a:pt x="0" y="49"/>
                      </a:lnTo>
                      <a:lnTo>
                        <a:pt x="0" y="0"/>
                      </a:lnTo>
                      <a:lnTo>
                        <a:pt x="39" y="0"/>
                      </a:lnTo>
                      <a:lnTo>
                        <a:pt x="87" y="3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48" name="Rectangle 276"/>
                <p:cNvSpPr>
                  <a:spLocks noChangeArrowheads="1"/>
                </p:cNvSpPr>
                <p:nvPr/>
              </p:nvSpPr>
              <p:spPr bwMode="auto">
                <a:xfrm>
                  <a:off x="4516" y="2242"/>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49" name="Freeform 277"/>
                <p:cNvSpPr>
                  <a:spLocks/>
                </p:cNvSpPr>
                <p:nvPr/>
              </p:nvSpPr>
              <p:spPr bwMode="auto">
                <a:xfrm>
                  <a:off x="4484" y="2223"/>
                  <a:ext cx="72" cy="68"/>
                </a:xfrm>
                <a:custGeom>
                  <a:avLst/>
                  <a:gdLst>
                    <a:gd name="T0" fmla="*/ 72 w 72"/>
                    <a:gd name="T1" fmla="*/ 19 h 68"/>
                    <a:gd name="T2" fmla="*/ 72 w 72"/>
                    <a:gd name="T3" fmla="*/ 68 h 68"/>
                    <a:gd name="T4" fmla="*/ 32 w 72"/>
                    <a:gd name="T5" fmla="*/ 68 h 68"/>
                    <a:gd name="T6" fmla="*/ 0 w 72"/>
                    <a:gd name="T7" fmla="*/ 49 h 68"/>
                    <a:gd name="T8" fmla="*/ 0 w 72"/>
                    <a:gd name="T9" fmla="*/ 0 h 68"/>
                    <a:gd name="T10" fmla="*/ 40 w 72"/>
                    <a:gd name="T11" fmla="*/ 0 h 68"/>
                    <a:gd name="T12" fmla="*/ 72 w 72"/>
                    <a:gd name="T13" fmla="*/ 19 h 68"/>
                    <a:gd name="T14" fmla="*/ 0 60000 65536"/>
                    <a:gd name="T15" fmla="*/ 0 60000 65536"/>
                    <a:gd name="T16" fmla="*/ 0 60000 65536"/>
                    <a:gd name="T17" fmla="*/ 0 60000 65536"/>
                    <a:gd name="T18" fmla="*/ 0 60000 65536"/>
                    <a:gd name="T19" fmla="*/ 0 60000 65536"/>
                    <a:gd name="T20" fmla="*/ 0 60000 65536"/>
                    <a:gd name="T21" fmla="*/ 0 w 72"/>
                    <a:gd name="T22" fmla="*/ 0 h 68"/>
                    <a:gd name="T23" fmla="*/ 72 w 72"/>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8">
                      <a:moveTo>
                        <a:pt x="72" y="19"/>
                      </a:moveTo>
                      <a:lnTo>
                        <a:pt x="72" y="68"/>
                      </a:lnTo>
                      <a:lnTo>
                        <a:pt x="32" y="68"/>
                      </a:lnTo>
                      <a:lnTo>
                        <a:pt x="0" y="49"/>
                      </a:lnTo>
                      <a:lnTo>
                        <a:pt x="0" y="0"/>
                      </a:lnTo>
                      <a:lnTo>
                        <a:pt x="40" y="0"/>
                      </a:lnTo>
                      <a:lnTo>
                        <a:pt x="72"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0" name="Freeform 278"/>
                <p:cNvSpPr>
                  <a:spLocks/>
                </p:cNvSpPr>
                <p:nvPr/>
              </p:nvSpPr>
              <p:spPr bwMode="auto">
                <a:xfrm>
                  <a:off x="4476" y="2213"/>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1" name="Freeform 279"/>
                <p:cNvSpPr>
                  <a:spLocks/>
                </p:cNvSpPr>
                <p:nvPr/>
              </p:nvSpPr>
              <p:spPr bwMode="auto">
                <a:xfrm>
                  <a:off x="4461" y="2203"/>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2" name="Freeform 280"/>
                <p:cNvSpPr>
                  <a:spLocks/>
                </p:cNvSpPr>
                <p:nvPr/>
              </p:nvSpPr>
              <p:spPr bwMode="auto">
                <a:xfrm>
                  <a:off x="4453" y="2193"/>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3" name="Freeform 281"/>
                <p:cNvSpPr>
                  <a:spLocks/>
                </p:cNvSpPr>
                <p:nvPr/>
              </p:nvSpPr>
              <p:spPr bwMode="auto">
                <a:xfrm>
                  <a:off x="4437" y="2183"/>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4" name="Freeform 282"/>
                <p:cNvSpPr>
                  <a:spLocks/>
                </p:cNvSpPr>
                <p:nvPr/>
              </p:nvSpPr>
              <p:spPr bwMode="auto">
                <a:xfrm>
                  <a:off x="4429" y="2173"/>
                  <a:ext cx="47" cy="59"/>
                </a:xfrm>
                <a:custGeom>
                  <a:avLst/>
                  <a:gdLst>
                    <a:gd name="T0" fmla="*/ 47 w 47"/>
                    <a:gd name="T1" fmla="*/ 10 h 59"/>
                    <a:gd name="T2" fmla="*/ 47 w 47"/>
                    <a:gd name="T3" fmla="*/ 59 h 59"/>
                    <a:gd name="T4" fmla="*/ 8 w 47"/>
                    <a:gd name="T5" fmla="*/ 59 h 59"/>
                    <a:gd name="T6" fmla="*/ 0 w 47"/>
                    <a:gd name="T7" fmla="*/ 50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50"/>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5" name="Rectangle 283"/>
                <p:cNvSpPr>
                  <a:spLocks noChangeArrowheads="1"/>
                </p:cNvSpPr>
                <p:nvPr/>
              </p:nvSpPr>
              <p:spPr bwMode="auto">
                <a:xfrm>
                  <a:off x="4421" y="2173"/>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56" name="Freeform 284"/>
                <p:cNvSpPr>
                  <a:spLocks/>
                </p:cNvSpPr>
                <p:nvPr/>
              </p:nvSpPr>
              <p:spPr bwMode="auto">
                <a:xfrm>
                  <a:off x="4405" y="2164"/>
                  <a:ext cx="56" cy="59"/>
                </a:xfrm>
                <a:custGeom>
                  <a:avLst/>
                  <a:gdLst>
                    <a:gd name="T0" fmla="*/ 56 w 56"/>
                    <a:gd name="T1" fmla="*/ 9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9"/>
                      </a:moveTo>
                      <a:lnTo>
                        <a:pt x="56" y="59"/>
                      </a:lnTo>
                      <a:lnTo>
                        <a:pt x="16" y="59"/>
                      </a:lnTo>
                      <a:lnTo>
                        <a:pt x="0" y="49"/>
                      </a:lnTo>
                      <a:lnTo>
                        <a:pt x="0" y="0"/>
                      </a:lnTo>
                      <a:lnTo>
                        <a:pt x="40" y="0"/>
                      </a:lnTo>
                      <a:lnTo>
                        <a:pt x="56"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7" name="Rectangle 285"/>
                <p:cNvSpPr>
                  <a:spLocks noChangeArrowheads="1"/>
                </p:cNvSpPr>
                <p:nvPr/>
              </p:nvSpPr>
              <p:spPr bwMode="auto">
                <a:xfrm>
                  <a:off x="4366" y="2164"/>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58" name="Freeform 286"/>
                <p:cNvSpPr>
                  <a:spLocks/>
                </p:cNvSpPr>
                <p:nvPr/>
              </p:nvSpPr>
              <p:spPr bwMode="auto">
                <a:xfrm>
                  <a:off x="4358" y="2154"/>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59" name="Rectangle 287"/>
                <p:cNvSpPr>
                  <a:spLocks noChangeArrowheads="1"/>
                </p:cNvSpPr>
                <p:nvPr/>
              </p:nvSpPr>
              <p:spPr bwMode="auto">
                <a:xfrm>
                  <a:off x="4342" y="2154"/>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60" name="Freeform 288"/>
                <p:cNvSpPr>
                  <a:spLocks/>
                </p:cNvSpPr>
                <p:nvPr/>
              </p:nvSpPr>
              <p:spPr bwMode="auto">
                <a:xfrm>
                  <a:off x="4334" y="2154"/>
                  <a:ext cx="47" cy="59"/>
                </a:xfrm>
                <a:custGeom>
                  <a:avLst/>
                  <a:gdLst>
                    <a:gd name="T0" fmla="*/ 8 w 47"/>
                    <a:gd name="T1" fmla="*/ 0 h 59"/>
                    <a:gd name="T2" fmla="*/ 47 w 47"/>
                    <a:gd name="T3" fmla="*/ 0 h 59"/>
                    <a:gd name="T4" fmla="*/ 47 w 47"/>
                    <a:gd name="T5" fmla="*/ 49 h 59"/>
                    <a:gd name="T6" fmla="*/ 40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1" name="Rectangle 289"/>
                <p:cNvSpPr>
                  <a:spLocks noChangeArrowheads="1"/>
                </p:cNvSpPr>
                <p:nvPr/>
              </p:nvSpPr>
              <p:spPr bwMode="auto">
                <a:xfrm>
                  <a:off x="4294" y="2164"/>
                  <a:ext cx="80"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62" name="Freeform 290"/>
                <p:cNvSpPr>
                  <a:spLocks/>
                </p:cNvSpPr>
                <p:nvPr/>
              </p:nvSpPr>
              <p:spPr bwMode="auto">
                <a:xfrm>
                  <a:off x="4279" y="2164"/>
                  <a:ext cx="55" cy="59"/>
                </a:xfrm>
                <a:custGeom>
                  <a:avLst/>
                  <a:gdLst>
                    <a:gd name="T0" fmla="*/ 15 w 55"/>
                    <a:gd name="T1" fmla="*/ 0 h 59"/>
                    <a:gd name="T2" fmla="*/ 55 w 55"/>
                    <a:gd name="T3" fmla="*/ 0 h 59"/>
                    <a:gd name="T4" fmla="*/ 55 w 55"/>
                    <a:gd name="T5" fmla="*/ 49 h 59"/>
                    <a:gd name="T6" fmla="*/ 39 w 55"/>
                    <a:gd name="T7" fmla="*/ 59 h 59"/>
                    <a:gd name="T8" fmla="*/ 0 w 55"/>
                    <a:gd name="T9" fmla="*/ 59 h 59"/>
                    <a:gd name="T10" fmla="*/ 0 w 55"/>
                    <a:gd name="T11" fmla="*/ 9 h 59"/>
                    <a:gd name="T12" fmla="*/ 15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5" y="0"/>
                      </a:moveTo>
                      <a:lnTo>
                        <a:pt x="55" y="0"/>
                      </a:lnTo>
                      <a:lnTo>
                        <a:pt x="55" y="49"/>
                      </a:lnTo>
                      <a:lnTo>
                        <a:pt x="39" y="59"/>
                      </a:lnTo>
                      <a:lnTo>
                        <a:pt x="0" y="59"/>
                      </a:lnTo>
                      <a:lnTo>
                        <a:pt x="0" y="9"/>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3" name="Rectangle 291"/>
                <p:cNvSpPr>
                  <a:spLocks noChangeArrowheads="1"/>
                </p:cNvSpPr>
                <p:nvPr/>
              </p:nvSpPr>
              <p:spPr bwMode="auto">
                <a:xfrm>
                  <a:off x="4255" y="2173"/>
                  <a:ext cx="63"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64" name="Freeform 292"/>
                <p:cNvSpPr>
                  <a:spLocks/>
                </p:cNvSpPr>
                <p:nvPr/>
              </p:nvSpPr>
              <p:spPr bwMode="auto">
                <a:xfrm>
                  <a:off x="4247" y="2173"/>
                  <a:ext cx="47" cy="59"/>
                </a:xfrm>
                <a:custGeom>
                  <a:avLst/>
                  <a:gdLst>
                    <a:gd name="T0" fmla="*/ 8 w 47"/>
                    <a:gd name="T1" fmla="*/ 0 h 59"/>
                    <a:gd name="T2" fmla="*/ 47 w 47"/>
                    <a:gd name="T3" fmla="*/ 0 h 59"/>
                    <a:gd name="T4" fmla="*/ 47 w 47"/>
                    <a:gd name="T5" fmla="*/ 50 h 59"/>
                    <a:gd name="T6" fmla="*/ 40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50"/>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5" name="Freeform 293"/>
                <p:cNvSpPr>
                  <a:spLocks/>
                </p:cNvSpPr>
                <p:nvPr/>
              </p:nvSpPr>
              <p:spPr bwMode="auto">
                <a:xfrm>
                  <a:off x="4231" y="2183"/>
                  <a:ext cx="56" cy="59"/>
                </a:xfrm>
                <a:custGeom>
                  <a:avLst/>
                  <a:gdLst>
                    <a:gd name="T0" fmla="*/ 16 w 56"/>
                    <a:gd name="T1" fmla="*/ 0 h 59"/>
                    <a:gd name="T2" fmla="*/ 56 w 56"/>
                    <a:gd name="T3" fmla="*/ 0 h 59"/>
                    <a:gd name="T4" fmla="*/ 56 w 56"/>
                    <a:gd name="T5" fmla="*/ 49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6" name="Rectangle 294"/>
                <p:cNvSpPr>
                  <a:spLocks noChangeArrowheads="1"/>
                </p:cNvSpPr>
                <p:nvPr/>
              </p:nvSpPr>
              <p:spPr bwMode="auto">
                <a:xfrm>
                  <a:off x="4223" y="219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67" name="Freeform 295"/>
                <p:cNvSpPr>
                  <a:spLocks/>
                </p:cNvSpPr>
                <p:nvPr/>
              </p:nvSpPr>
              <p:spPr bwMode="auto">
                <a:xfrm>
                  <a:off x="4207" y="2193"/>
                  <a:ext cx="56" cy="59"/>
                </a:xfrm>
                <a:custGeom>
                  <a:avLst/>
                  <a:gdLst>
                    <a:gd name="T0" fmla="*/ 16 w 56"/>
                    <a:gd name="T1" fmla="*/ 0 h 59"/>
                    <a:gd name="T2" fmla="*/ 56 w 56"/>
                    <a:gd name="T3" fmla="*/ 0 h 59"/>
                    <a:gd name="T4" fmla="*/ 56 w 56"/>
                    <a:gd name="T5" fmla="*/ 49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8" name="Freeform 296"/>
                <p:cNvSpPr>
                  <a:spLocks/>
                </p:cNvSpPr>
                <p:nvPr/>
              </p:nvSpPr>
              <p:spPr bwMode="auto">
                <a:xfrm>
                  <a:off x="4176" y="2203"/>
                  <a:ext cx="71" cy="88"/>
                </a:xfrm>
                <a:custGeom>
                  <a:avLst/>
                  <a:gdLst>
                    <a:gd name="T0" fmla="*/ 31 w 71"/>
                    <a:gd name="T1" fmla="*/ 0 h 88"/>
                    <a:gd name="T2" fmla="*/ 71 w 71"/>
                    <a:gd name="T3" fmla="*/ 0 h 88"/>
                    <a:gd name="T4" fmla="*/ 71 w 71"/>
                    <a:gd name="T5" fmla="*/ 49 h 88"/>
                    <a:gd name="T6" fmla="*/ 39 w 71"/>
                    <a:gd name="T7" fmla="*/ 88 h 88"/>
                    <a:gd name="T8" fmla="*/ 0 w 71"/>
                    <a:gd name="T9" fmla="*/ 88 h 88"/>
                    <a:gd name="T10" fmla="*/ 0 w 71"/>
                    <a:gd name="T11" fmla="*/ 39 h 88"/>
                    <a:gd name="T12" fmla="*/ 31 w 71"/>
                    <a:gd name="T13" fmla="*/ 0 h 88"/>
                    <a:gd name="T14" fmla="*/ 0 60000 65536"/>
                    <a:gd name="T15" fmla="*/ 0 60000 65536"/>
                    <a:gd name="T16" fmla="*/ 0 60000 65536"/>
                    <a:gd name="T17" fmla="*/ 0 60000 65536"/>
                    <a:gd name="T18" fmla="*/ 0 60000 65536"/>
                    <a:gd name="T19" fmla="*/ 0 60000 65536"/>
                    <a:gd name="T20" fmla="*/ 0 60000 65536"/>
                    <a:gd name="T21" fmla="*/ 0 w 71"/>
                    <a:gd name="T22" fmla="*/ 0 h 88"/>
                    <a:gd name="T23" fmla="*/ 71 w 71"/>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88">
                      <a:moveTo>
                        <a:pt x="31" y="0"/>
                      </a:moveTo>
                      <a:lnTo>
                        <a:pt x="71" y="0"/>
                      </a:lnTo>
                      <a:lnTo>
                        <a:pt x="71" y="49"/>
                      </a:lnTo>
                      <a:lnTo>
                        <a:pt x="39" y="88"/>
                      </a:lnTo>
                      <a:lnTo>
                        <a:pt x="0" y="88"/>
                      </a:lnTo>
                      <a:lnTo>
                        <a:pt x="0" y="39"/>
                      </a:lnTo>
                      <a:lnTo>
                        <a:pt x="31"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69" name="Freeform 297"/>
                <p:cNvSpPr>
                  <a:spLocks/>
                </p:cNvSpPr>
                <p:nvPr/>
              </p:nvSpPr>
              <p:spPr bwMode="auto">
                <a:xfrm>
                  <a:off x="4168" y="2242"/>
                  <a:ext cx="47" cy="69"/>
                </a:xfrm>
                <a:custGeom>
                  <a:avLst/>
                  <a:gdLst>
                    <a:gd name="T0" fmla="*/ 8 w 47"/>
                    <a:gd name="T1" fmla="*/ 0 h 69"/>
                    <a:gd name="T2" fmla="*/ 47 w 47"/>
                    <a:gd name="T3" fmla="*/ 0 h 69"/>
                    <a:gd name="T4" fmla="*/ 47 w 47"/>
                    <a:gd name="T5" fmla="*/ 49 h 69"/>
                    <a:gd name="T6" fmla="*/ 39 w 47"/>
                    <a:gd name="T7" fmla="*/ 69 h 69"/>
                    <a:gd name="T8" fmla="*/ 0 w 47"/>
                    <a:gd name="T9" fmla="*/ 69 h 69"/>
                    <a:gd name="T10" fmla="*/ 0 w 47"/>
                    <a:gd name="T11" fmla="*/ 20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49"/>
                      </a:lnTo>
                      <a:lnTo>
                        <a:pt x="39"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0" name="Rectangle 298"/>
                <p:cNvSpPr>
                  <a:spLocks noChangeArrowheads="1"/>
                </p:cNvSpPr>
                <p:nvPr/>
              </p:nvSpPr>
              <p:spPr bwMode="auto">
                <a:xfrm>
                  <a:off x="4168" y="2262"/>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71" name="Freeform 299"/>
                <p:cNvSpPr>
                  <a:spLocks/>
                </p:cNvSpPr>
                <p:nvPr/>
              </p:nvSpPr>
              <p:spPr bwMode="auto">
                <a:xfrm>
                  <a:off x="4160" y="2272"/>
                  <a:ext cx="47" cy="59"/>
                </a:xfrm>
                <a:custGeom>
                  <a:avLst/>
                  <a:gdLst>
                    <a:gd name="T0" fmla="*/ 8 w 47"/>
                    <a:gd name="T1" fmla="*/ 0 h 59"/>
                    <a:gd name="T2" fmla="*/ 47 w 47"/>
                    <a:gd name="T3" fmla="*/ 0 h 59"/>
                    <a:gd name="T4" fmla="*/ 47 w 47"/>
                    <a:gd name="T5" fmla="*/ 49 h 59"/>
                    <a:gd name="T6" fmla="*/ 40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2" name="Rectangle 300"/>
                <p:cNvSpPr>
                  <a:spLocks noChangeArrowheads="1"/>
                </p:cNvSpPr>
                <p:nvPr/>
              </p:nvSpPr>
              <p:spPr bwMode="auto">
                <a:xfrm>
                  <a:off x="4160" y="2282"/>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73" name="Freeform 301"/>
                <p:cNvSpPr>
                  <a:spLocks/>
                </p:cNvSpPr>
                <p:nvPr/>
              </p:nvSpPr>
              <p:spPr bwMode="auto">
                <a:xfrm>
                  <a:off x="4152" y="2301"/>
                  <a:ext cx="48" cy="59"/>
                </a:xfrm>
                <a:custGeom>
                  <a:avLst/>
                  <a:gdLst>
                    <a:gd name="T0" fmla="*/ 8 w 48"/>
                    <a:gd name="T1" fmla="*/ 0 h 59"/>
                    <a:gd name="T2" fmla="*/ 48 w 48"/>
                    <a:gd name="T3" fmla="*/ 0 h 59"/>
                    <a:gd name="T4" fmla="*/ 48 w 48"/>
                    <a:gd name="T5" fmla="*/ 50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50"/>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4" name="Rectangle 302"/>
                <p:cNvSpPr>
                  <a:spLocks noChangeArrowheads="1"/>
                </p:cNvSpPr>
                <p:nvPr/>
              </p:nvSpPr>
              <p:spPr bwMode="auto">
                <a:xfrm>
                  <a:off x="4152" y="2311"/>
                  <a:ext cx="40" cy="9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75" name="Freeform 303"/>
                <p:cNvSpPr>
                  <a:spLocks/>
                </p:cNvSpPr>
                <p:nvPr/>
              </p:nvSpPr>
              <p:spPr bwMode="auto">
                <a:xfrm>
                  <a:off x="4152" y="2360"/>
                  <a:ext cx="48" cy="69"/>
                </a:xfrm>
                <a:custGeom>
                  <a:avLst/>
                  <a:gdLst>
                    <a:gd name="T0" fmla="*/ 0 w 48"/>
                    <a:gd name="T1" fmla="*/ 50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5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50"/>
                      </a:moveTo>
                      <a:lnTo>
                        <a:pt x="0" y="0"/>
                      </a:lnTo>
                      <a:lnTo>
                        <a:pt x="40" y="0"/>
                      </a:lnTo>
                      <a:lnTo>
                        <a:pt x="48" y="20"/>
                      </a:lnTo>
                      <a:lnTo>
                        <a:pt x="48"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6" name="Rectangle 304"/>
                <p:cNvSpPr>
                  <a:spLocks noChangeArrowheads="1"/>
                </p:cNvSpPr>
                <p:nvPr/>
              </p:nvSpPr>
              <p:spPr bwMode="auto">
                <a:xfrm>
                  <a:off x="4160" y="2380"/>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77" name="Freeform 305"/>
                <p:cNvSpPr>
                  <a:spLocks/>
                </p:cNvSpPr>
                <p:nvPr/>
              </p:nvSpPr>
              <p:spPr bwMode="auto">
                <a:xfrm>
                  <a:off x="4152" y="2400"/>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19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1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78" name="Rectangle 306"/>
                <p:cNvSpPr>
                  <a:spLocks noChangeArrowheads="1"/>
                </p:cNvSpPr>
                <p:nvPr/>
              </p:nvSpPr>
              <p:spPr bwMode="auto">
                <a:xfrm>
                  <a:off x="4152" y="2419"/>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79" name="Freeform 307"/>
                <p:cNvSpPr>
                  <a:spLocks/>
                </p:cNvSpPr>
                <p:nvPr/>
              </p:nvSpPr>
              <p:spPr bwMode="auto">
                <a:xfrm>
                  <a:off x="4144" y="2439"/>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0" name="Rectangle 308"/>
                <p:cNvSpPr>
                  <a:spLocks noChangeArrowheads="1"/>
                </p:cNvSpPr>
                <p:nvPr/>
              </p:nvSpPr>
              <p:spPr bwMode="auto">
                <a:xfrm>
                  <a:off x="4144" y="2459"/>
                  <a:ext cx="40" cy="216"/>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81" name="Freeform 309"/>
                <p:cNvSpPr>
                  <a:spLocks/>
                </p:cNvSpPr>
                <p:nvPr/>
              </p:nvSpPr>
              <p:spPr bwMode="auto">
                <a:xfrm>
                  <a:off x="4144" y="2626"/>
                  <a:ext cx="48" cy="69"/>
                </a:xfrm>
                <a:custGeom>
                  <a:avLst/>
                  <a:gdLst>
                    <a:gd name="T0" fmla="*/ 0 w 48"/>
                    <a:gd name="T1" fmla="*/ 49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4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49"/>
                      </a:moveTo>
                      <a:lnTo>
                        <a:pt x="0" y="0"/>
                      </a:lnTo>
                      <a:lnTo>
                        <a:pt x="40" y="0"/>
                      </a:lnTo>
                      <a:lnTo>
                        <a:pt x="48" y="20"/>
                      </a:lnTo>
                      <a:lnTo>
                        <a:pt x="48"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2" name="Rectangle 310"/>
                <p:cNvSpPr>
                  <a:spLocks noChangeArrowheads="1"/>
                </p:cNvSpPr>
                <p:nvPr/>
              </p:nvSpPr>
              <p:spPr bwMode="auto">
                <a:xfrm>
                  <a:off x="4152" y="2646"/>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83" name="Freeform 311"/>
                <p:cNvSpPr>
                  <a:spLocks/>
                </p:cNvSpPr>
                <p:nvPr/>
              </p:nvSpPr>
              <p:spPr bwMode="auto">
                <a:xfrm>
                  <a:off x="4152" y="2665"/>
                  <a:ext cx="79" cy="148"/>
                </a:xfrm>
                <a:custGeom>
                  <a:avLst/>
                  <a:gdLst>
                    <a:gd name="T0" fmla="*/ 0 w 79"/>
                    <a:gd name="T1" fmla="*/ 50 h 148"/>
                    <a:gd name="T2" fmla="*/ 0 w 79"/>
                    <a:gd name="T3" fmla="*/ 0 h 148"/>
                    <a:gd name="T4" fmla="*/ 40 w 79"/>
                    <a:gd name="T5" fmla="*/ 0 h 148"/>
                    <a:gd name="T6" fmla="*/ 79 w 79"/>
                    <a:gd name="T7" fmla="*/ 99 h 148"/>
                    <a:gd name="T8" fmla="*/ 79 w 79"/>
                    <a:gd name="T9" fmla="*/ 148 h 148"/>
                    <a:gd name="T10" fmla="*/ 40 w 79"/>
                    <a:gd name="T11" fmla="*/ 148 h 148"/>
                    <a:gd name="T12" fmla="*/ 0 w 79"/>
                    <a:gd name="T13" fmla="*/ 50 h 148"/>
                    <a:gd name="T14" fmla="*/ 0 60000 65536"/>
                    <a:gd name="T15" fmla="*/ 0 60000 65536"/>
                    <a:gd name="T16" fmla="*/ 0 60000 65536"/>
                    <a:gd name="T17" fmla="*/ 0 60000 65536"/>
                    <a:gd name="T18" fmla="*/ 0 60000 65536"/>
                    <a:gd name="T19" fmla="*/ 0 60000 65536"/>
                    <a:gd name="T20" fmla="*/ 0 60000 65536"/>
                    <a:gd name="T21" fmla="*/ 0 w 79"/>
                    <a:gd name="T22" fmla="*/ 0 h 148"/>
                    <a:gd name="T23" fmla="*/ 79 w 79"/>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48">
                      <a:moveTo>
                        <a:pt x="0" y="50"/>
                      </a:moveTo>
                      <a:lnTo>
                        <a:pt x="0" y="0"/>
                      </a:lnTo>
                      <a:lnTo>
                        <a:pt x="40" y="0"/>
                      </a:lnTo>
                      <a:lnTo>
                        <a:pt x="79" y="99"/>
                      </a:lnTo>
                      <a:lnTo>
                        <a:pt x="79" y="148"/>
                      </a:lnTo>
                      <a:lnTo>
                        <a:pt x="40" y="148"/>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4" name="Freeform 312"/>
                <p:cNvSpPr>
                  <a:spLocks/>
                </p:cNvSpPr>
                <p:nvPr/>
              </p:nvSpPr>
              <p:spPr bwMode="auto">
                <a:xfrm>
                  <a:off x="4192" y="2764"/>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5" name="Freeform 313"/>
                <p:cNvSpPr>
                  <a:spLocks/>
                </p:cNvSpPr>
                <p:nvPr/>
              </p:nvSpPr>
              <p:spPr bwMode="auto">
                <a:xfrm>
                  <a:off x="4200" y="2774"/>
                  <a:ext cx="55" cy="88"/>
                </a:xfrm>
                <a:custGeom>
                  <a:avLst/>
                  <a:gdLst>
                    <a:gd name="T0" fmla="*/ 0 w 55"/>
                    <a:gd name="T1" fmla="*/ 49 h 88"/>
                    <a:gd name="T2" fmla="*/ 0 w 55"/>
                    <a:gd name="T3" fmla="*/ 0 h 88"/>
                    <a:gd name="T4" fmla="*/ 39 w 55"/>
                    <a:gd name="T5" fmla="*/ 0 h 88"/>
                    <a:gd name="T6" fmla="*/ 55 w 55"/>
                    <a:gd name="T7" fmla="*/ 39 h 88"/>
                    <a:gd name="T8" fmla="*/ 55 w 55"/>
                    <a:gd name="T9" fmla="*/ 88 h 88"/>
                    <a:gd name="T10" fmla="*/ 15 w 55"/>
                    <a:gd name="T11" fmla="*/ 88 h 88"/>
                    <a:gd name="T12" fmla="*/ 0 w 55"/>
                    <a:gd name="T13" fmla="*/ 49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0" y="49"/>
                      </a:moveTo>
                      <a:lnTo>
                        <a:pt x="0" y="0"/>
                      </a:lnTo>
                      <a:lnTo>
                        <a:pt x="39" y="0"/>
                      </a:lnTo>
                      <a:lnTo>
                        <a:pt x="55" y="39"/>
                      </a:lnTo>
                      <a:lnTo>
                        <a:pt x="55" y="88"/>
                      </a:lnTo>
                      <a:lnTo>
                        <a:pt x="15" y="8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6" name="Freeform 314"/>
                <p:cNvSpPr>
                  <a:spLocks/>
                </p:cNvSpPr>
                <p:nvPr/>
              </p:nvSpPr>
              <p:spPr bwMode="auto">
                <a:xfrm>
                  <a:off x="4215" y="2813"/>
                  <a:ext cx="87" cy="108"/>
                </a:xfrm>
                <a:custGeom>
                  <a:avLst/>
                  <a:gdLst>
                    <a:gd name="T0" fmla="*/ 0 w 87"/>
                    <a:gd name="T1" fmla="*/ 49 h 108"/>
                    <a:gd name="T2" fmla="*/ 0 w 87"/>
                    <a:gd name="T3" fmla="*/ 0 h 108"/>
                    <a:gd name="T4" fmla="*/ 40 w 87"/>
                    <a:gd name="T5" fmla="*/ 0 h 108"/>
                    <a:gd name="T6" fmla="*/ 87 w 87"/>
                    <a:gd name="T7" fmla="*/ 59 h 108"/>
                    <a:gd name="T8" fmla="*/ 87 w 87"/>
                    <a:gd name="T9" fmla="*/ 108 h 108"/>
                    <a:gd name="T10" fmla="*/ 48 w 87"/>
                    <a:gd name="T11" fmla="*/ 108 h 108"/>
                    <a:gd name="T12" fmla="*/ 0 w 87"/>
                    <a:gd name="T13" fmla="*/ 49 h 108"/>
                    <a:gd name="T14" fmla="*/ 0 60000 65536"/>
                    <a:gd name="T15" fmla="*/ 0 60000 65536"/>
                    <a:gd name="T16" fmla="*/ 0 60000 65536"/>
                    <a:gd name="T17" fmla="*/ 0 60000 65536"/>
                    <a:gd name="T18" fmla="*/ 0 60000 65536"/>
                    <a:gd name="T19" fmla="*/ 0 60000 65536"/>
                    <a:gd name="T20" fmla="*/ 0 60000 65536"/>
                    <a:gd name="T21" fmla="*/ 0 w 87"/>
                    <a:gd name="T22" fmla="*/ 0 h 108"/>
                    <a:gd name="T23" fmla="*/ 87 w 87"/>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108">
                      <a:moveTo>
                        <a:pt x="0" y="49"/>
                      </a:moveTo>
                      <a:lnTo>
                        <a:pt x="0" y="0"/>
                      </a:lnTo>
                      <a:lnTo>
                        <a:pt x="40" y="0"/>
                      </a:lnTo>
                      <a:lnTo>
                        <a:pt x="87" y="59"/>
                      </a:lnTo>
                      <a:lnTo>
                        <a:pt x="87" y="108"/>
                      </a:lnTo>
                      <a:lnTo>
                        <a:pt x="48" y="10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7" name="Freeform 315"/>
                <p:cNvSpPr>
                  <a:spLocks/>
                </p:cNvSpPr>
                <p:nvPr/>
              </p:nvSpPr>
              <p:spPr bwMode="auto">
                <a:xfrm>
                  <a:off x="4263" y="2872"/>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8" name="Freeform 316"/>
                <p:cNvSpPr>
                  <a:spLocks/>
                </p:cNvSpPr>
                <p:nvPr/>
              </p:nvSpPr>
              <p:spPr bwMode="auto">
                <a:xfrm>
                  <a:off x="4279" y="2882"/>
                  <a:ext cx="47" cy="69"/>
                </a:xfrm>
                <a:custGeom>
                  <a:avLst/>
                  <a:gdLst>
                    <a:gd name="T0" fmla="*/ 0 w 47"/>
                    <a:gd name="T1" fmla="*/ 49 h 69"/>
                    <a:gd name="T2" fmla="*/ 0 w 47"/>
                    <a:gd name="T3" fmla="*/ 0 h 69"/>
                    <a:gd name="T4" fmla="*/ 39 w 47"/>
                    <a:gd name="T5" fmla="*/ 0 h 69"/>
                    <a:gd name="T6" fmla="*/ 47 w 47"/>
                    <a:gd name="T7" fmla="*/ 19 h 69"/>
                    <a:gd name="T8" fmla="*/ 47 w 47"/>
                    <a:gd name="T9" fmla="*/ 69 h 69"/>
                    <a:gd name="T10" fmla="*/ 8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19"/>
                      </a:lnTo>
                      <a:lnTo>
                        <a:pt x="47"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89" name="Freeform 317"/>
                <p:cNvSpPr>
                  <a:spLocks/>
                </p:cNvSpPr>
                <p:nvPr/>
              </p:nvSpPr>
              <p:spPr bwMode="auto">
                <a:xfrm>
                  <a:off x="4287" y="2901"/>
                  <a:ext cx="87" cy="79"/>
                </a:xfrm>
                <a:custGeom>
                  <a:avLst/>
                  <a:gdLst>
                    <a:gd name="T0" fmla="*/ 0 w 87"/>
                    <a:gd name="T1" fmla="*/ 50 h 79"/>
                    <a:gd name="T2" fmla="*/ 0 w 87"/>
                    <a:gd name="T3" fmla="*/ 0 h 79"/>
                    <a:gd name="T4" fmla="*/ 39 w 87"/>
                    <a:gd name="T5" fmla="*/ 0 h 79"/>
                    <a:gd name="T6" fmla="*/ 87 w 87"/>
                    <a:gd name="T7" fmla="*/ 30 h 79"/>
                    <a:gd name="T8" fmla="*/ 87 w 87"/>
                    <a:gd name="T9" fmla="*/ 79 h 79"/>
                    <a:gd name="T10" fmla="*/ 47 w 87"/>
                    <a:gd name="T11" fmla="*/ 79 h 79"/>
                    <a:gd name="T12" fmla="*/ 0 w 87"/>
                    <a:gd name="T13" fmla="*/ 50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0" y="50"/>
                      </a:moveTo>
                      <a:lnTo>
                        <a:pt x="0" y="0"/>
                      </a:lnTo>
                      <a:lnTo>
                        <a:pt x="39" y="0"/>
                      </a:lnTo>
                      <a:lnTo>
                        <a:pt x="87" y="30"/>
                      </a:lnTo>
                      <a:lnTo>
                        <a:pt x="87" y="79"/>
                      </a:lnTo>
                      <a:lnTo>
                        <a:pt x="47" y="7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0" name="Rectangle 318"/>
                <p:cNvSpPr>
                  <a:spLocks noChangeArrowheads="1"/>
                </p:cNvSpPr>
                <p:nvPr/>
              </p:nvSpPr>
              <p:spPr bwMode="auto">
                <a:xfrm>
                  <a:off x="4334" y="2931"/>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91" name="Freeform 319"/>
                <p:cNvSpPr>
                  <a:spLocks/>
                </p:cNvSpPr>
                <p:nvPr/>
              </p:nvSpPr>
              <p:spPr bwMode="auto">
                <a:xfrm>
                  <a:off x="4350" y="2931"/>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2" name="Freeform 320"/>
                <p:cNvSpPr>
                  <a:spLocks/>
                </p:cNvSpPr>
                <p:nvPr/>
              </p:nvSpPr>
              <p:spPr bwMode="auto">
                <a:xfrm>
                  <a:off x="4366" y="2941"/>
                  <a:ext cx="364" cy="147"/>
                </a:xfrm>
                <a:custGeom>
                  <a:avLst/>
                  <a:gdLst>
                    <a:gd name="T0" fmla="*/ 0 w 364"/>
                    <a:gd name="T1" fmla="*/ 49 h 147"/>
                    <a:gd name="T2" fmla="*/ 0 w 364"/>
                    <a:gd name="T3" fmla="*/ 0 h 147"/>
                    <a:gd name="T4" fmla="*/ 39 w 364"/>
                    <a:gd name="T5" fmla="*/ 0 h 147"/>
                    <a:gd name="T6" fmla="*/ 364 w 364"/>
                    <a:gd name="T7" fmla="*/ 98 h 147"/>
                    <a:gd name="T8" fmla="*/ 364 w 364"/>
                    <a:gd name="T9" fmla="*/ 147 h 147"/>
                    <a:gd name="T10" fmla="*/ 324 w 364"/>
                    <a:gd name="T11" fmla="*/ 147 h 147"/>
                    <a:gd name="T12" fmla="*/ 0 w 364"/>
                    <a:gd name="T13" fmla="*/ 49 h 147"/>
                    <a:gd name="T14" fmla="*/ 0 60000 65536"/>
                    <a:gd name="T15" fmla="*/ 0 60000 65536"/>
                    <a:gd name="T16" fmla="*/ 0 60000 65536"/>
                    <a:gd name="T17" fmla="*/ 0 60000 65536"/>
                    <a:gd name="T18" fmla="*/ 0 60000 65536"/>
                    <a:gd name="T19" fmla="*/ 0 60000 65536"/>
                    <a:gd name="T20" fmla="*/ 0 60000 65536"/>
                    <a:gd name="T21" fmla="*/ 0 w 364"/>
                    <a:gd name="T22" fmla="*/ 0 h 147"/>
                    <a:gd name="T23" fmla="*/ 364 w 364"/>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4" h="147">
                      <a:moveTo>
                        <a:pt x="0" y="49"/>
                      </a:moveTo>
                      <a:lnTo>
                        <a:pt x="0" y="0"/>
                      </a:lnTo>
                      <a:lnTo>
                        <a:pt x="39" y="0"/>
                      </a:lnTo>
                      <a:lnTo>
                        <a:pt x="364" y="98"/>
                      </a:lnTo>
                      <a:lnTo>
                        <a:pt x="364" y="147"/>
                      </a:lnTo>
                      <a:lnTo>
                        <a:pt x="324" y="147"/>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3" name="Freeform 321"/>
                <p:cNvSpPr>
                  <a:spLocks/>
                </p:cNvSpPr>
                <p:nvPr/>
              </p:nvSpPr>
              <p:spPr bwMode="auto">
                <a:xfrm>
                  <a:off x="4690" y="3039"/>
                  <a:ext cx="55" cy="69"/>
                </a:xfrm>
                <a:custGeom>
                  <a:avLst/>
                  <a:gdLst>
                    <a:gd name="T0" fmla="*/ 0 w 55"/>
                    <a:gd name="T1" fmla="*/ 49 h 69"/>
                    <a:gd name="T2" fmla="*/ 0 w 55"/>
                    <a:gd name="T3" fmla="*/ 0 h 69"/>
                    <a:gd name="T4" fmla="*/ 40 w 55"/>
                    <a:gd name="T5" fmla="*/ 0 h 69"/>
                    <a:gd name="T6" fmla="*/ 55 w 55"/>
                    <a:gd name="T7" fmla="*/ 20 h 69"/>
                    <a:gd name="T8" fmla="*/ 55 w 55"/>
                    <a:gd name="T9" fmla="*/ 69 h 69"/>
                    <a:gd name="T10" fmla="*/ 16 w 55"/>
                    <a:gd name="T11" fmla="*/ 69 h 69"/>
                    <a:gd name="T12" fmla="*/ 0 w 55"/>
                    <a:gd name="T13" fmla="*/ 4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0" y="49"/>
                      </a:moveTo>
                      <a:lnTo>
                        <a:pt x="0" y="0"/>
                      </a:lnTo>
                      <a:lnTo>
                        <a:pt x="40" y="0"/>
                      </a:lnTo>
                      <a:lnTo>
                        <a:pt x="55" y="20"/>
                      </a:lnTo>
                      <a:lnTo>
                        <a:pt x="55" y="69"/>
                      </a:lnTo>
                      <a:lnTo>
                        <a:pt x="16"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4" name="Rectangle 322"/>
                <p:cNvSpPr>
                  <a:spLocks noChangeArrowheads="1"/>
                </p:cNvSpPr>
                <p:nvPr/>
              </p:nvSpPr>
              <p:spPr bwMode="auto">
                <a:xfrm>
                  <a:off x="4706" y="3059"/>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95" name="Freeform 323"/>
                <p:cNvSpPr>
                  <a:spLocks/>
                </p:cNvSpPr>
                <p:nvPr/>
              </p:nvSpPr>
              <p:spPr bwMode="auto">
                <a:xfrm>
                  <a:off x="4714" y="3059"/>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6" name="Freeform 324"/>
                <p:cNvSpPr>
                  <a:spLocks/>
                </p:cNvSpPr>
                <p:nvPr/>
              </p:nvSpPr>
              <p:spPr bwMode="auto">
                <a:xfrm>
                  <a:off x="4722" y="3069"/>
                  <a:ext cx="47" cy="69"/>
                </a:xfrm>
                <a:custGeom>
                  <a:avLst/>
                  <a:gdLst>
                    <a:gd name="T0" fmla="*/ 0 w 47"/>
                    <a:gd name="T1" fmla="*/ 49 h 69"/>
                    <a:gd name="T2" fmla="*/ 0 w 47"/>
                    <a:gd name="T3" fmla="*/ 0 h 69"/>
                    <a:gd name="T4" fmla="*/ 39 w 47"/>
                    <a:gd name="T5" fmla="*/ 0 h 69"/>
                    <a:gd name="T6" fmla="*/ 47 w 47"/>
                    <a:gd name="T7" fmla="*/ 19 h 69"/>
                    <a:gd name="T8" fmla="*/ 47 w 47"/>
                    <a:gd name="T9" fmla="*/ 69 h 69"/>
                    <a:gd name="T10" fmla="*/ 8 w 47"/>
                    <a:gd name="T11" fmla="*/ 69 h 69"/>
                    <a:gd name="T12" fmla="*/ 0 w 47"/>
                    <a:gd name="T13" fmla="*/ 4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0" y="49"/>
                      </a:moveTo>
                      <a:lnTo>
                        <a:pt x="0" y="0"/>
                      </a:lnTo>
                      <a:lnTo>
                        <a:pt x="39" y="0"/>
                      </a:lnTo>
                      <a:lnTo>
                        <a:pt x="47" y="19"/>
                      </a:lnTo>
                      <a:lnTo>
                        <a:pt x="47"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7" name="Freeform 325"/>
                <p:cNvSpPr>
                  <a:spLocks/>
                </p:cNvSpPr>
                <p:nvPr/>
              </p:nvSpPr>
              <p:spPr bwMode="auto">
                <a:xfrm>
                  <a:off x="4730" y="3088"/>
                  <a:ext cx="47" cy="59"/>
                </a:xfrm>
                <a:custGeom>
                  <a:avLst/>
                  <a:gdLst>
                    <a:gd name="T0" fmla="*/ 0 w 47"/>
                    <a:gd name="T1" fmla="*/ 50 h 59"/>
                    <a:gd name="T2" fmla="*/ 0 w 47"/>
                    <a:gd name="T3" fmla="*/ 0 h 59"/>
                    <a:gd name="T4" fmla="*/ 39 w 47"/>
                    <a:gd name="T5" fmla="*/ 0 h 59"/>
                    <a:gd name="T6" fmla="*/ 47 w 47"/>
                    <a:gd name="T7" fmla="*/ 10 h 59"/>
                    <a:gd name="T8" fmla="*/ 47 w 47"/>
                    <a:gd name="T9" fmla="*/ 59 h 59"/>
                    <a:gd name="T10" fmla="*/ 7 w 47"/>
                    <a:gd name="T11" fmla="*/ 59 h 59"/>
                    <a:gd name="T12" fmla="*/ 0 w 47"/>
                    <a:gd name="T13" fmla="*/ 5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50"/>
                      </a:moveTo>
                      <a:lnTo>
                        <a:pt x="0" y="0"/>
                      </a:lnTo>
                      <a:lnTo>
                        <a:pt x="39" y="0"/>
                      </a:lnTo>
                      <a:lnTo>
                        <a:pt x="47" y="10"/>
                      </a:lnTo>
                      <a:lnTo>
                        <a:pt x="47" y="59"/>
                      </a:lnTo>
                      <a:lnTo>
                        <a:pt x="7"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698" name="Rectangle 326"/>
                <p:cNvSpPr>
                  <a:spLocks noChangeArrowheads="1"/>
                </p:cNvSpPr>
                <p:nvPr/>
              </p:nvSpPr>
              <p:spPr bwMode="auto">
                <a:xfrm>
                  <a:off x="4737" y="309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699" name="Freeform 327"/>
                <p:cNvSpPr>
                  <a:spLocks/>
                </p:cNvSpPr>
                <p:nvPr/>
              </p:nvSpPr>
              <p:spPr bwMode="auto">
                <a:xfrm>
                  <a:off x="4737" y="3108"/>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0" name="Rectangle 328"/>
                <p:cNvSpPr>
                  <a:spLocks noChangeArrowheads="1"/>
                </p:cNvSpPr>
                <p:nvPr/>
              </p:nvSpPr>
              <p:spPr bwMode="auto">
                <a:xfrm>
                  <a:off x="4745" y="3118"/>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01" name="Freeform 329"/>
                <p:cNvSpPr>
                  <a:spLocks/>
                </p:cNvSpPr>
                <p:nvPr/>
              </p:nvSpPr>
              <p:spPr bwMode="auto">
                <a:xfrm>
                  <a:off x="4745" y="3138"/>
                  <a:ext cx="48" cy="59"/>
                </a:xfrm>
                <a:custGeom>
                  <a:avLst/>
                  <a:gdLst>
                    <a:gd name="T0" fmla="*/ 0 w 48"/>
                    <a:gd name="T1" fmla="*/ 49 h 59"/>
                    <a:gd name="T2" fmla="*/ 0 w 48"/>
                    <a:gd name="T3" fmla="*/ 0 h 59"/>
                    <a:gd name="T4" fmla="*/ 40 w 48"/>
                    <a:gd name="T5" fmla="*/ 0 h 59"/>
                    <a:gd name="T6" fmla="*/ 48 w 48"/>
                    <a:gd name="T7" fmla="*/ 9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9"/>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2" name="Rectangle 330"/>
                <p:cNvSpPr>
                  <a:spLocks noChangeArrowheads="1"/>
                </p:cNvSpPr>
                <p:nvPr/>
              </p:nvSpPr>
              <p:spPr bwMode="auto">
                <a:xfrm>
                  <a:off x="4753" y="3147"/>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03" name="Freeform 331"/>
                <p:cNvSpPr>
                  <a:spLocks/>
                </p:cNvSpPr>
                <p:nvPr/>
              </p:nvSpPr>
              <p:spPr bwMode="auto">
                <a:xfrm>
                  <a:off x="4753" y="3167"/>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4" name="Rectangle 332"/>
                <p:cNvSpPr>
                  <a:spLocks noChangeArrowheads="1"/>
                </p:cNvSpPr>
                <p:nvPr/>
              </p:nvSpPr>
              <p:spPr bwMode="auto">
                <a:xfrm>
                  <a:off x="4761" y="3177"/>
                  <a:ext cx="40" cy="13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05" name="Freeform 333"/>
                <p:cNvSpPr>
                  <a:spLocks/>
                </p:cNvSpPr>
                <p:nvPr/>
              </p:nvSpPr>
              <p:spPr bwMode="auto">
                <a:xfrm>
                  <a:off x="4753" y="3265"/>
                  <a:ext cx="48" cy="60"/>
                </a:xfrm>
                <a:custGeom>
                  <a:avLst/>
                  <a:gdLst>
                    <a:gd name="T0" fmla="*/ 8 w 48"/>
                    <a:gd name="T1" fmla="*/ 0 h 60"/>
                    <a:gd name="T2" fmla="*/ 48 w 48"/>
                    <a:gd name="T3" fmla="*/ 0 h 60"/>
                    <a:gd name="T4" fmla="*/ 48 w 48"/>
                    <a:gd name="T5" fmla="*/ 50 h 60"/>
                    <a:gd name="T6" fmla="*/ 40 w 48"/>
                    <a:gd name="T7" fmla="*/ 60 h 60"/>
                    <a:gd name="T8" fmla="*/ 0 w 48"/>
                    <a:gd name="T9" fmla="*/ 60 h 60"/>
                    <a:gd name="T10" fmla="*/ 0 w 48"/>
                    <a:gd name="T11" fmla="*/ 10 h 60"/>
                    <a:gd name="T12" fmla="*/ 8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8" y="0"/>
                      </a:moveTo>
                      <a:lnTo>
                        <a:pt x="48" y="0"/>
                      </a:lnTo>
                      <a:lnTo>
                        <a:pt x="48" y="50"/>
                      </a:lnTo>
                      <a:lnTo>
                        <a:pt x="40" y="60"/>
                      </a:lnTo>
                      <a:lnTo>
                        <a:pt x="0" y="60"/>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6" name="Rectangle 334"/>
                <p:cNvSpPr>
                  <a:spLocks noChangeArrowheads="1"/>
                </p:cNvSpPr>
                <p:nvPr/>
              </p:nvSpPr>
              <p:spPr bwMode="auto">
                <a:xfrm>
                  <a:off x="4753" y="3275"/>
                  <a:ext cx="40"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07" name="Freeform 335"/>
                <p:cNvSpPr>
                  <a:spLocks/>
                </p:cNvSpPr>
                <p:nvPr/>
              </p:nvSpPr>
              <p:spPr bwMode="auto">
                <a:xfrm>
                  <a:off x="4745" y="3305"/>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08" name="Rectangle 336"/>
                <p:cNvSpPr>
                  <a:spLocks noChangeArrowheads="1"/>
                </p:cNvSpPr>
                <p:nvPr/>
              </p:nvSpPr>
              <p:spPr bwMode="auto">
                <a:xfrm>
                  <a:off x="4745" y="3315"/>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09" name="Freeform 337"/>
                <p:cNvSpPr>
                  <a:spLocks/>
                </p:cNvSpPr>
                <p:nvPr/>
              </p:nvSpPr>
              <p:spPr bwMode="auto">
                <a:xfrm>
                  <a:off x="4698" y="3334"/>
                  <a:ext cx="87" cy="109"/>
                </a:xfrm>
                <a:custGeom>
                  <a:avLst/>
                  <a:gdLst>
                    <a:gd name="T0" fmla="*/ 47 w 87"/>
                    <a:gd name="T1" fmla="*/ 0 h 109"/>
                    <a:gd name="T2" fmla="*/ 87 w 87"/>
                    <a:gd name="T3" fmla="*/ 0 h 109"/>
                    <a:gd name="T4" fmla="*/ 87 w 87"/>
                    <a:gd name="T5" fmla="*/ 50 h 109"/>
                    <a:gd name="T6" fmla="*/ 39 w 87"/>
                    <a:gd name="T7" fmla="*/ 109 h 109"/>
                    <a:gd name="T8" fmla="*/ 0 w 87"/>
                    <a:gd name="T9" fmla="*/ 109 h 109"/>
                    <a:gd name="T10" fmla="*/ 0 w 87"/>
                    <a:gd name="T11" fmla="*/ 59 h 109"/>
                    <a:gd name="T12" fmla="*/ 47 w 87"/>
                    <a:gd name="T13" fmla="*/ 0 h 109"/>
                    <a:gd name="T14" fmla="*/ 0 60000 65536"/>
                    <a:gd name="T15" fmla="*/ 0 60000 65536"/>
                    <a:gd name="T16" fmla="*/ 0 60000 65536"/>
                    <a:gd name="T17" fmla="*/ 0 60000 65536"/>
                    <a:gd name="T18" fmla="*/ 0 60000 65536"/>
                    <a:gd name="T19" fmla="*/ 0 60000 65536"/>
                    <a:gd name="T20" fmla="*/ 0 60000 65536"/>
                    <a:gd name="T21" fmla="*/ 0 w 87"/>
                    <a:gd name="T22" fmla="*/ 0 h 109"/>
                    <a:gd name="T23" fmla="*/ 87 w 87"/>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109">
                      <a:moveTo>
                        <a:pt x="47" y="0"/>
                      </a:moveTo>
                      <a:lnTo>
                        <a:pt x="87" y="0"/>
                      </a:lnTo>
                      <a:lnTo>
                        <a:pt x="87" y="50"/>
                      </a:lnTo>
                      <a:lnTo>
                        <a:pt x="39" y="109"/>
                      </a:lnTo>
                      <a:lnTo>
                        <a:pt x="0" y="109"/>
                      </a:lnTo>
                      <a:lnTo>
                        <a:pt x="0" y="59"/>
                      </a:lnTo>
                      <a:lnTo>
                        <a:pt x="4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0" name="Rectangle 338"/>
                <p:cNvSpPr>
                  <a:spLocks noChangeArrowheads="1"/>
                </p:cNvSpPr>
                <p:nvPr/>
              </p:nvSpPr>
              <p:spPr bwMode="auto">
                <a:xfrm>
                  <a:off x="4690" y="3393"/>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11" name="Freeform 339"/>
                <p:cNvSpPr>
                  <a:spLocks/>
                </p:cNvSpPr>
                <p:nvPr/>
              </p:nvSpPr>
              <p:spPr bwMode="auto">
                <a:xfrm>
                  <a:off x="4674" y="3393"/>
                  <a:ext cx="56" cy="59"/>
                </a:xfrm>
                <a:custGeom>
                  <a:avLst/>
                  <a:gdLst>
                    <a:gd name="T0" fmla="*/ 16 w 56"/>
                    <a:gd name="T1" fmla="*/ 0 h 59"/>
                    <a:gd name="T2" fmla="*/ 56 w 56"/>
                    <a:gd name="T3" fmla="*/ 0 h 59"/>
                    <a:gd name="T4" fmla="*/ 56 w 56"/>
                    <a:gd name="T5" fmla="*/ 50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50"/>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2" name="Rectangle 340"/>
                <p:cNvSpPr>
                  <a:spLocks noChangeArrowheads="1"/>
                </p:cNvSpPr>
                <p:nvPr/>
              </p:nvSpPr>
              <p:spPr bwMode="auto">
                <a:xfrm>
                  <a:off x="4666" y="340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13" name="Freeform 341"/>
                <p:cNvSpPr>
                  <a:spLocks/>
                </p:cNvSpPr>
                <p:nvPr/>
              </p:nvSpPr>
              <p:spPr bwMode="auto">
                <a:xfrm>
                  <a:off x="4658" y="3403"/>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4" name="Rectangle 342"/>
                <p:cNvSpPr>
                  <a:spLocks noChangeArrowheads="1"/>
                </p:cNvSpPr>
                <p:nvPr/>
              </p:nvSpPr>
              <p:spPr bwMode="auto">
                <a:xfrm>
                  <a:off x="4650" y="341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15" name="Freeform 343"/>
                <p:cNvSpPr>
                  <a:spLocks/>
                </p:cNvSpPr>
                <p:nvPr/>
              </p:nvSpPr>
              <p:spPr bwMode="auto">
                <a:xfrm>
                  <a:off x="4643" y="3413"/>
                  <a:ext cx="47" cy="59"/>
                </a:xfrm>
                <a:custGeom>
                  <a:avLst/>
                  <a:gdLst>
                    <a:gd name="T0" fmla="*/ 7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7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7" y="0"/>
                      </a:moveTo>
                      <a:lnTo>
                        <a:pt x="47" y="0"/>
                      </a:lnTo>
                      <a:lnTo>
                        <a:pt x="47" y="49"/>
                      </a:lnTo>
                      <a:lnTo>
                        <a:pt x="39" y="59"/>
                      </a:lnTo>
                      <a:lnTo>
                        <a:pt x="0" y="59"/>
                      </a:lnTo>
                      <a:lnTo>
                        <a:pt x="0" y="10"/>
                      </a:lnTo>
                      <a:lnTo>
                        <a:pt x="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6" name="Rectangle 344"/>
                <p:cNvSpPr>
                  <a:spLocks noChangeArrowheads="1"/>
                </p:cNvSpPr>
                <p:nvPr/>
              </p:nvSpPr>
              <p:spPr bwMode="auto">
                <a:xfrm>
                  <a:off x="4635" y="342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17" name="Freeform 345"/>
                <p:cNvSpPr>
                  <a:spLocks/>
                </p:cNvSpPr>
                <p:nvPr/>
              </p:nvSpPr>
              <p:spPr bwMode="auto">
                <a:xfrm>
                  <a:off x="4627" y="3423"/>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18" name="Rectangle 346"/>
                <p:cNvSpPr>
                  <a:spLocks noChangeArrowheads="1"/>
                </p:cNvSpPr>
                <p:nvPr/>
              </p:nvSpPr>
              <p:spPr bwMode="auto">
                <a:xfrm>
                  <a:off x="4571" y="3433"/>
                  <a:ext cx="9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19" name="Rectangle 347"/>
                <p:cNvSpPr>
                  <a:spLocks noChangeArrowheads="1"/>
                </p:cNvSpPr>
                <p:nvPr/>
              </p:nvSpPr>
              <p:spPr bwMode="auto">
                <a:xfrm>
                  <a:off x="4571" y="3423"/>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0" name="Rectangle 348"/>
                <p:cNvSpPr>
                  <a:spLocks noChangeArrowheads="1"/>
                </p:cNvSpPr>
                <p:nvPr/>
              </p:nvSpPr>
              <p:spPr bwMode="auto">
                <a:xfrm>
                  <a:off x="4556" y="3423"/>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1" name="Rectangle 349"/>
                <p:cNvSpPr>
                  <a:spLocks noChangeArrowheads="1"/>
                </p:cNvSpPr>
                <p:nvPr/>
              </p:nvSpPr>
              <p:spPr bwMode="auto">
                <a:xfrm>
                  <a:off x="4556" y="3413"/>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2" name="Rectangle 350"/>
                <p:cNvSpPr>
                  <a:spLocks noChangeArrowheads="1"/>
                </p:cNvSpPr>
                <p:nvPr/>
              </p:nvSpPr>
              <p:spPr bwMode="auto">
                <a:xfrm>
                  <a:off x="4548" y="341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3" name="Freeform 351"/>
                <p:cNvSpPr>
                  <a:spLocks/>
                </p:cNvSpPr>
                <p:nvPr/>
              </p:nvSpPr>
              <p:spPr bwMode="auto">
                <a:xfrm>
                  <a:off x="4532" y="3393"/>
                  <a:ext cx="55" cy="69"/>
                </a:xfrm>
                <a:custGeom>
                  <a:avLst/>
                  <a:gdLst>
                    <a:gd name="T0" fmla="*/ 55 w 55"/>
                    <a:gd name="T1" fmla="*/ 20 h 69"/>
                    <a:gd name="T2" fmla="*/ 55 w 55"/>
                    <a:gd name="T3" fmla="*/ 69 h 69"/>
                    <a:gd name="T4" fmla="*/ 16 w 55"/>
                    <a:gd name="T5" fmla="*/ 69 h 69"/>
                    <a:gd name="T6" fmla="*/ 0 w 55"/>
                    <a:gd name="T7" fmla="*/ 50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50"/>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24" name="Rectangle 352"/>
                <p:cNvSpPr>
                  <a:spLocks noChangeArrowheads="1"/>
                </p:cNvSpPr>
                <p:nvPr/>
              </p:nvSpPr>
              <p:spPr bwMode="auto">
                <a:xfrm>
                  <a:off x="4532" y="3384"/>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5" name="Freeform 353"/>
                <p:cNvSpPr>
                  <a:spLocks/>
                </p:cNvSpPr>
                <p:nvPr/>
              </p:nvSpPr>
              <p:spPr bwMode="auto">
                <a:xfrm>
                  <a:off x="4524" y="3374"/>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26" name="Rectangle 354"/>
                <p:cNvSpPr>
                  <a:spLocks noChangeArrowheads="1"/>
                </p:cNvSpPr>
                <p:nvPr/>
              </p:nvSpPr>
              <p:spPr bwMode="auto">
                <a:xfrm>
                  <a:off x="4524" y="3295"/>
                  <a:ext cx="39" cy="12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7" name="Freeform 355"/>
                <p:cNvSpPr>
                  <a:spLocks/>
                </p:cNvSpPr>
                <p:nvPr/>
              </p:nvSpPr>
              <p:spPr bwMode="auto">
                <a:xfrm>
                  <a:off x="4516" y="3275"/>
                  <a:ext cx="47" cy="69"/>
                </a:xfrm>
                <a:custGeom>
                  <a:avLst/>
                  <a:gdLst>
                    <a:gd name="T0" fmla="*/ 47 w 47"/>
                    <a:gd name="T1" fmla="*/ 20 h 69"/>
                    <a:gd name="T2" fmla="*/ 47 w 47"/>
                    <a:gd name="T3" fmla="*/ 69 h 69"/>
                    <a:gd name="T4" fmla="*/ 8 w 47"/>
                    <a:gd name="T5" fmla="*/ 69 h 69"/>
                    <a:gd name="T6" fmla="*/ 0 w 47"/>
                    <a:gd name="T7" fmla="*/ 50 h 69"/>
                    <a:gd name="T8" fmla="*/ 0 w 47"/>
                    <a:gd name="T9" fmla="*/ 0 h 69"/>
                    <a:gd name="T10" fmla="*/ 40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50"/>
                      </a:lnTo>
                      <a:lnTo>
                        <a:pt x="0" y="0"/>
                      </a:lnTo>
                      <a:lnTo>
                        <a:pt x="40"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28" name="Rectangle 356"/>
                <p:cNvSpPr>
                  <a:spLocks noChangeArrowheads="1"/>
                </p:cNvSpPr>
                <p:nvPr/>
              </p:nvSpPr>
              <p:spPr bwMode="auto">
                <a:xfrm>
                  <a:off x="4516" y="3197"/>
                  <a:ext cx="40" cy="12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29" name="Freeform 357"/>
                <p:cNvSpPr>
                  <a:spLocks/>
                </p:cNvSpPr>
                <p:nvPr/>
              </p:nvSpPr>
              <p:spPr bwMode="auto">
                <a:xfrm>
                  <a:off x="4508" y="3177"/>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0" name="Rectangle 358"/>
                <p:cNvSpPr>
                  <a:spLocks noChangeArrowheads="1"/>
                </p:cNvSpPr>
                <p:nvPr/>
              </p:nvSpPr>
              <p:spPr bwMode="auto">
                <a:xfrm>
                  <a:off x="4508" y="3108"/>
                  <a:ext cx="40"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31" name="Freeform 359"/>
                <p:cNvSpPr>
                  <a:spLocks/>
                </p:cNvSpPr>
                <p:nvPr/>
              </p:nvSpPr>
              <p:spPr bwMode="auto">
                <a:xfrm>
                  <a:off x="4500" y="3098"/>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2" name="Rectangle 360"/>
                <p:cNvSpPr>
                  <a:spLocks noChangeArrowheads="1"/>
                </p:cNvSpPr>
                <p:nvPr/>
              </p:nvSpPr>
              <p:spPr bwMode="auto">
                <a:xfrm>
                  <a:off x="4500" y="3069"/>
                  <a:ext cx="40" cy="7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33" name="Freeform 361"/>
                <p:cNvSpPr>
                  <a:spLocks/>
                </p:cNvSpPr>
                <p:nvPr/>
              </p:nvSpPr>
              <p:spPr bwMode="auto">
                <a:xfrm>
                  <a:off x="4492" y="3049"/>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4" name="Rectangle 362"/>
                <p:cNvSpPr>
                  <a:spLocks noChangeArrowheads="1"/>
                </p:cNvSpPr>
                <p:nvPr/>
              </p:nvSpPr>
              <p:spPr bwMode="auto">
                <a:xfrm>
                  <a:off x="4492" y="3029"/>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35" name="Freeform 363"/>
                <p:cNvSpPr>
                  <a:spLocks/>
                </p:cNvSpPr>
                <p:nvPr/>
              </p:nvSpPr>
              <p:spPr bwMode="auto">
                <a:xfrm>
                  <a:off x="4484" y="3020"/>
                  <a:ext cx="48" cy="59"/>
                </a:xfrm>
                <a:custGeom>
                  <a:avLst/>
                  <a:gdLst>
                    <a:gd name="T0" fmla="*/ 48 w 48"/>
                    <a:gd name="T1" fmla="*/ 9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9"/>
                      </a:moveTo>
                      <a:lnTo>
                        <a:pt x="48" y="59"/>
                      </a:lnTo>
                      <a:lnTo>
                        <a:pt x="8" y="59"/>
                      </a:lnTo>
                      <a:lnTo>
                        <a:pt x="0" y="49"/>
                      </a:lnTo>
                      <a:lnTo>
                        <a:pt x="0" y="0"/>
                      </a:lnTo>
                      <a:lnTo>
                        <a:pt x="40" y="0"/>
                      </a:lnTo>
                      <a:lnTo>
                        <a:pt x="48"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6" name="Rectangle 364"/>
                <p:cNvSpPr>
                  <a:spLocks noChangeArrowheads="1"/>
                </p:cNvSpPr>
                <p:nvPr/>
              </p:nvSpPr>
              <p:spPr bwMode="auto">
                <a:xfrm>
                  <a:off x="4484" y="3000"/>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37" name="Freeform 365"/>
                <p:cNvSpPr>
                  <a:spLocks/>
                </p:cNvSpPr>
                <p:nvPr/>
              </p:nvSpPr>
              <p:spPr bwMode="auto">
                <a:xfrm>
                  <a:off x="4476" y="2990"/>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38" name="Rectangle 366"/>
                <p:cNvSpPr>
                  <a:spLocks noChangeArrowheads="1"/>
                </p:cNvSpPr>
                <p:nvPr/>
              </p:nvSpPr>
              <p:spPr bwMode="auto">
                <a:xfrm>
                  <a:off x="4476" y="2970"/>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39" name="Freeform 367"/>
                <p:cNvSpPr>
                  <a:spLocks/>
                </p:cNvSpPr>
                <p:nvPr/>
              </p:nvSpPr>
              <p:spPr bwMode="auto">
                <a:xfrm>
                  <a:off x="4468" y="2960"/>
                  <a:ext cx="48" cy="60"/>
                </a:xfrm>
                <a:custGeom>
                  <a:avLst/>
                  <a:gdLst>
                    <a:gd name="T0" fmla="*/ 48 w 48"/>
                    <a:gd name="T1" fmla="*/ 10 h 60"/>
                    <a:gd name="T2" fmla="*/ 48 w 48"/>
                    <a:gd name="T3" fmla="*/ 60 h 60"/>
                    <a:gd name="T4" fmla="*/ 8 w 48"/>
                    <a:gd name="T5" fmla="*/ 60 h 60"/>
                    <a:gd name="T6" fmla="*/ 0 w 48"/>
                    <a:gd name="T7" fmla="*/ 50 h 60"/>
                    <a:gd name="T8" fmla="*/ 0 w 48"/>
                    <a:gd name="T9" fmla="*/ 0 h 60"/>
                    <a:gd name="T10" fmla="*/ 40 w 48"/>
                    <a:gd name="T11" fmla="*/ 0 h 60"/>
                    <a:gd name="T12" fmla="*/ 48 w 48"/>
                    <a:gd name="T13" fmla="*/ 1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48" y="10"/>
                      </a:moveTo>
                      <a:lnTo>
                        <a:pt x="48" y="60"/>
                      </a:lnTo>
                      <a:lnTo>
                        <a:pt x="8" y="60"/>
                      </a:lnTo>
                      <a:lnTo>
                        <a:pt x="0" y="50"/>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0" name="Rectangle 368"/>
                <p:cNvSpPr>
                  <a:spLocks noChangeArrowheads="1"/>
                </p:cNvSpPr>
                <p:nvPr/>
              </p:nvSpPr>
              <p:spPr bwMode="auto">
                <a:xfrm>
                  <a:off x="4468" y="2941"/>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41" name="Freeform 369"/>
                <p:cNvSpPr>
                  <a:spLocks/>
                </p:cNvSpPr>
                <p:nvPr/>
              </p:nvSpPr>
              <p:spPr bwMode="auto">
                <a:xfrm>
                  <a:off x="4461" y="2931"/>
                  <a:ext cx="47" cy="59"/>
                </a:xfrm>
                <a:custGeom>
                  <a:avLst/>
                  <a:gdLst>
                    <a:gd name="T0" fmla="*/ 47 w 47"/>
                    <a:gd name="T1" fmla="*/ 10 h 59"/>
                    <a:gd name="T2" fmla="*/ 47 w 47"/>
                    <a:gd name="T3" fmla="*/ 59 h 59"/>
                    <a:gd name="T4" fmla="*/ 7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7"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2" name="Freeform 370"/>
                <p:cNvSpPr>
                  <a:spLocks/>
                </p:cNvSpPr>
                <p:nvPr/>
              </p:nvSpPr>
              <p:spPr bwMode="auto">
                <a:xfrm>
                  <a:off x="4453" y="2911"/>
                  <a:ext cx="47" cy="69"/>
                </a:xfrm>
                <a:custGeom>
                  <a:avLst/>
                  <a:gdLst>
                    <a:gd name="T0" fmla="*/ 47 w 47"/>
                    <a:gd name="T1" fmla="*/ 20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3" name="Freeform 371"/>
                <p:cNvSpPr>
                  <a:spLocks/>
                </p:cNvSpPr>
                <p:nvPr/>
              </p:nvSpPr>
              <p:spPr bwMode="auto">
                <a:xfrm>
                  <a:off x="4445" y="2901"/>
                  <a:ext cx="47" cy="59"/>
                </a:xfrm>
                <a:custGeom>
                  <a:avLst/>
                  <a:gdLst>
                    <a:gd name="T0" fmla="*/ 47 w 47"/>
                    <a:gd name="T1" fmla="*/ 10 h 59"/>
                    <a:gd name="T2" fmla="*/ 47 w 47"/>
                    <a:gd name="T3" fmla="*/ 59 h 59"/>
                    <a:gd name="T4" fmla="*/ 8 w 47"/>
                    <a:gd name="T5" fmla="*/ 59 h 59"/>
                    <a:gd name="T6" fmla="*/ 0 w 47"/>
                    <a:gd name="T7" fmla="*/ 50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50"/>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4" name="Freeform 372"/>
                <p:cNvSpPr>
                  <a:spLocks/>
                </p:cNvSpPr>
                <p:nvPr/>
              </p:nvSpPr>
              <p:spPr bwMode="auto">
                <a:xfrm>
                  <a:off x="4437" y="2882"/>
                  <a:ext cx="47" cy="69"/>
                </a:xfrm>
                <a:custGeom>
                  <a:avLst/>
                  <a:gdLst>
                    <a:gd name="T0" fmla="*/ 47 w 47"/>
                    <a:gd name="T1" fmla="*/ 19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1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19"/>
                      </a:moveTo>
                      <a:lnTo>
                        <a:pt x="47" y="69"/>
                      </a:lnTo>
                      <a:lnTo>
                        <a:pt x="8" y="69"/>
                      </a:lnTo>
                      <a:lnTo>
                        <a:pt x="0" y="49"/>
                      </a:lnTo>
                      <a:lnTo>
                        <a:pt x="0" y="0"/>
                      </a:lnTo>
                      <a:lnTo>
                        <a:pt x="39" y="0"/>
                      </a:lnTo>
                      <a:lnTo>
                        <a:pt x="47"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5" name="Freeform 373"/>
                <p:cNvSpPr>
                  <a:spLocks/>
                </p:cNvSpPr>
                <p:nvPr/>
              </p:nvSpPr>
              <p:spPr bwMode="auto">
                <a:xfrm>
                  <a:off x="4421" y="2862"/>
                  <a:ext cx="55" cy="69"/>
                </a:xfrm>
                <a:custGeom>
                  <a:avLst/>
                  <a:gdLst>
                    <a:gd name="T0" fmla="*/ 55 w 55"/>
                    <a:gd name="T1" fmla="*/ 20 h 69"/>
                    <a:gd name="T2" fmla="*/ 55 w 55"/>
                    <a:gd name="T3" fmla="*/ 69 h 69"/>
                    <a:gd name="T4" fmla="*/ 16 w 55"/>
                    <a:gd name="T5" fmla="*/ 69 h 69"/>
                    <a:gd name="T6" fmla="*/ 0 w 55"/>
                    <a:gd name="T7" fmla="*/ 49 h 69"/>
                    <a:gd name="T8" fmla="*/ 0 w 55"/>
                    <a:gd name="T9" fmla="*/ 0 h 69"/>
                    <a:gd name="T10" fmla="*/ 40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49"/>
                      </a:lnTo>
                      <a:lnTo>
                        <a:pt x="0" y="0"/>
                      </a:lnTo>
                      <a:lnTo>
                        <a:pt x="40"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6" name="Freeform 374"/>
                <p:cNvSpPr>
                  <a:spLocks/>
                </p:cNvSpPr>
                <p:nvPr/>
              </p:nvSpPr>
              <p:spPr bwMode="auto">
                <a:xfrm>
                  <a:off x="4413" y="2842"/>
                  <a:ext cx="48" cy="69"/>
                </a:xfrm>
                <a:custGeom>
                  <a:avLst/>
                  <a:gdLst>
                    <a:gd name="T0" fmla="*/ 48 w 48"/>
                    <a:gd name="T1" fmla="*/ 20 h 69"/>
                    <a:gd name="T2" fmla="*/ 48 w 48"/>
                    <a:gd name="T3" fmla="*/ 69 h 69"/>
                    <a:gd name="T4" fmla="*/ 8 w 48"/>
                    <a:gd name="T5" fmla="*/ 69 h 69"/>
                    <a:gd name="T6" fmla="*/ 0 w 48"/>
                    <a:gd name="T7" fmla="*/ 50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50"/>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7" name="Freeform 375"/>
                <p:cNvSpPr>
                  <a:spLocks/>
                </p:cNvSpPr>
                <p:nvPr/>
              </p:nvSpPr>
              <p:spPr bwMode="auto">
                <a:xfrm>
                  <a:off x="4405" y="2833"/>
                  <a:ext cx="48" cy="59"/>
                </a:xfrm>
                <a:custGeom>
                  <a:avLst/>
                  <a:gdLst>
                    <a:gd name="T0" fmla="*/ 48 w 48"/>
                    <a:gd name="T1" fmla="*/ 9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9"/>
                      </a:moveTo>
                      <a:lnTo>
                        <a:pt x="48" y="59"/>
                      </a:lnTo>
                      <a:lnTo>
                        <a:pt x="8" y="59"/>
                      </a:lnTo>
                      <a:lnTo>
                        <a:pt x="0" y="49"/>
                      </a:lnTo>
                      <a:lnTo>
                        <a:pt x="0" y="0"/>
                      </a:lnTo>
                      <a:lnTo>
                        <a:pt x="40" y="0"/>
                      </a:lnTo>
                      <a:lnTo>
                        <a:pt x="48"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8" name="Freeform 376"/>
                <p:cNvSpPr>
                  <a:spLocks/>
                </p:cNvSpPr>
                <p:nvPr/>
              </p:nvSpPr>
              <p:spPr bwMode="auto">
                <a:xfrm>
                  <a:off x="4397" y="2813"/>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49" name="Rectangle 377"/>
                <p:cNvSpPr>
                  <a:spLocks noChangeArrowheads="1"/>
                </p:cNvSpPr>
                <p:nvPr/>
              </p:nvSpPr>
              <p:spPr bwMode="auto">
                <a:xfrm>
                  <a:off x="4397" y="2793"/>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50" name="Freeform 378"/>
                <p:cNvSpPr>
                  <a:spLocks/>
                </p:cNvSpPr>
                <p:nvPr/>
              </p:nvSpPr>
              <p:spPr bwMode="auto">
                <a:xfrm>
                  <a:off x="4381" y="2754"/>
                  <a:ext cx="56" cy="88"/>
                </a:xfrm>
                <a:custGeom>
                  <a:avLst/>
                  <a:gdLst>
                    <a:gd name="T0" fmla="*/ 56 w 56"/>
                    <a:gd name="T1" fmla="*/ 39 h 88"/>
                    <a:gd name="T2" fmla="*/ 56 w 56"/>
                    <a:gd name="T3" fmla="*/ 88 h 88"/>
                    <a:gd name="T4" fmla="*/ 16 w 56"/>
                    <a:gd name="T5" fmla="*/ 88 h 88"/>
                    <a:gd name="T6" fmla="*/ 0 w 56"/>
                    <a:gd name="T7" fmla="*/ 49 h 88"/>
                    <a:gd name="T8" fmla="*/ 0 w 56"/>
                    <a:gd name="T9" fmla="*/ 0 h 88"/>
                    <a:gd name="T10" fmla="*/ 40 w 56"/>
                    <a:gd name="T11" fmla="*/ 0 h 88"/>
                    <a:gd name="T12" fmla="*/ 56 w 56"/>
                    <a:gd name="T13" fmla="*/ 39 h 88"/>
                    <a:gd name="T14" fmla="*/ 0 60000 65536"/>
                    <a:gd name="T15" fmla="*/ 0 60000 65536"/>
                    <a:gd name="T16" fmla="*/ 0 60000 65536"/>
                    <a:gd name="T17" fmla="*/ 0 60000 65536"/>
                    <a:gd name="T18" fmla="*/ 0 60000 65536"/>
                    <a:gd name="T19" fmla="*/ 0 60000 65536"/>
                    <a:gd name="T20" fmla="*/ 0 60000 65536"/>
                    <a:gd name="T21" fmla="*/ 0 w 56"/>
                    <a:gd name="T22" fmla="*/ 0 h 88"/>
                    <a:gd name="T23" fmla="*/ 56 w 5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8">
                      <a:moveTo>
                        <a:pt x="56" y="39"/>
                      </a:moveTo>
                      <a:lnTo>
                        <a:pt x="56" y="88"/>
                      </a:lnTo>
                      <a:lnTo>
                        <a:pt x="16" y="88"/>
                      </a:lnTo>
                      <a:lnTo>
                        <a:pt x="0" y="49"/>
                      </a:lnTo>
                      <a:lnTo>
                        <a:pt x="0" y="0"/>
                      </a:lnTo>
                      <a:lnTo>
                        <a:pt x="40" y="0"/>
                      </a:lnTo>
                      <a:lnTo>
                        <a:pt x="56" y="3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1" name="Freeform 379"/>
                <p:cNvSpPr>
                  <a:spLocks/>
                </p:cNvSpPr>
                <p:nvPr/>
              </p:nvSpPr>
              <p:spPr bwMode="auto">
                <a:xfrm>
                  <a:off x="4374" y="2724"/>
                  <a:ext cx="47" cy="79"/>
                </a:xfrm>
                <a:custGeom>
                  <a:avLst/>
                  <a:gdLst>
                    <a:gd name="T0" fmla="*/ 47 w 47"/>
                    <a:gd name="T1" fmla="*/ 30 h 79"/>
                    <a:gd name="T2" fmla="*/ 47 w 47"/>
                    <a:gd name="T3" fmla="*/ 79 h 79"/>
                    <a:gd name="T4" fmla="*/ 7 w 47"/>
                    <a:gd name="T5" fmla="*/ 79 h 79"/>
                    <a:gd name="T6" fmla="*/ 0 w 47"/>
                    <a:gd name="T7" fmla="*/ 50 h 79"/>
                    <a:gd name="T8" fmla="*/ 0 w 47"/>
                    <a:gd name="T9" fmla="*/ 0 h 79"/>
                    <a:gd name="T10" fmla="*/ 39 w 47"/>
                    <a:gd name="T11" fmla="*/ 0 h 79"/>
                    <a:gd name="T12" fmla="*/ 47 w 47"/>
                    <a:gd name="T13" fmla="*/ 30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47" y="30"/>
                      </a:moveTo>
                      <a:lnTo>
                        <a:pt x="47" y="79"/>
                      </a:lnTo>
                      <a:lnTo>
                        <a:pt x="7" y="79"/>
                      </a:lnTo>
                      <a:lnTo>
                        <a:pt x="0" y="50"/>
                      </a:lnTo>
                      <a:lnTo>
                        <a:pt x="0" y="0"/>
                      </a:lnTo>
                      <a:lnTo>
                        <a:pt x="39" y="0"/>
                      </a:lnTo>
                      <a:lnTo>
                        <a:pt x="47" y="3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2" name="Freeform 380"/>
                <p:cNvSpPr>
                  <a:spLocks/>
                </p:cNvSpPr>
                <p:nvPr/>
              </p:nvSpPr>
              <p:spPr bwMode="auto">
                <a:xfrm>
                  <a:off x="4334" y="2675"/>
                  <a:ext cx="79" cy="99"/>
                </a:xfrm>
                <a:custGeom>
                  <a:avLst/>
                  <a:gdLst>
                    <a:gd name="T0" fmla="*/ 79 w 79"/>
                    <a:gd name="T1" fmla="*/ 49 h 99"/>
                    <a:gd name="T2" fmla="*/ 79 w 79"/>
                    <a:gd name="T3" fmla="*/ 99 h 99"/>
                    <a:gd name="T4" fmla="*/ 40 w 79"/>
                    <a:gd name="T5" fmla="*/ 99 h 99"/>
                    <a:gd name="T6" fmla="*/ 0 w 79"/>
                    <a:gd name="T7" fmla="*/ 49 h 99"/>
                    <a:gd name="T8" fmla="*/ 0 w 79"/>
                    <a:gd name="T9" fmla="*/ 0 h 99"/>
                    <a:gd name="T10" fmla="*/ 40 w 79"/>
                    <a:gd name="T11" fmla="*/ 0 h 99"/>
                    <a:gd name="T12" fmla="*/ 79 w 79"/>
                    <a:gd name="T13" fmla="*/ 49 h 99"/>
                    <a:gd name="T14" fmla="*/ 0 60000 65536"/>
                    <a:gd name="T15" fmla="*/ 0 60000 65536"/>
                    <a:gd name="T16" fmla="*/ 0 60000 65536"/>
                    <a:gd name="T17" fmla="*/ 0 60000 65536"/>
                    <a:gd name="T18" fmla="*/ 0 60000 65536"/>
                    <a:gd name="T19" fmla="*/ 0 60000 65536"/>
                    <a:gd name="T20" fmla="*/ 0 60000 65536"/>
                    <a:gd name="T21" fmla="*/ 0 w 79"/>
                    <a:gd name="T22" fmla="*/ 0 h 99"/>
                    <a:gd name="T23" fmla="*/ 79 w 79"/>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99">
                      <a:moveTo>
                        <a:pt x="79" y="49"/>
                      </a:moveTo>
                      <a:lnTo>
                        <a:pt x="79" y="99"/>
                      </a:lnTo>
                      <a:lnTo>
                        <a:pt x="40" y="99"/>
                      </a:lnTo>
                      <a:lnTo>
                        <a:pt x="0" y="49"/>
                      </a:lnTo>
                      <a:lnTo>
                        <a:pt x="0" y="0"/>
                      </a:lnTo>
                      <a:lnTo>
                        <a:pt x="40" y="0"/>
                      </a:lnTo>
                      <a:lnTo>
                        <a:pt x="79"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3" name="Freeform 381"/>
                <p:cNvSpPr>
                  <a:spLocks/>
                </p:cNvSpPr>
                <p:nvPr/>
              </p:nvSpPr>
              <p:spPr bwMode="auto">
                <a:xfrm>
                  <a:off x="4326" y="2656"/>
                  <a:ext cx="48" cy="68"/>
                </a:xfrm>
                <a:custGeom>
                  <a:avLst/>
                  <a:gdLst>
                    <a:gd name="T0" fmla="*/ 48 w 48"/>
                    <a:gd name="T1" fmla="*/ 19 h 68"/>
                    <a:gd name="T2" fmla="*/ 48 w 48"/>
                    <a:gd name="T3" fmla="*/ 68 h 68"/>
                    <a:gd name="T4" fmla="*/ 8 w 48"/>
                    <a:gd name="T5" fmla="*/ 68 h 68"/>
                    <a:gd name="T6" fmla="*/ 0 w 48"/>
                    <a:gd name="T7" fmla="*/ 49 h 68"/>
                    <a:gd name="T8" fmla="*/ 0 w 48"/>
                    <a:gd name="T9" fmla="*/ 0 h 68"/>
                    <a:gd name="T10" fmla="*/ 40 w 48"/>
                    <a:gd name="T11" fmla="*/ 0 h 68"/>
                    <a:gd name="T12" fmla="*/ 48 w 48"/>
                    <a:gd name="T13" fmla="*/ 19 h 68"/>
                    <a:gd name="T14" fmla="*/ 0 60000 65536"/>
                    <a:gd name="T15" fmla="*/ 0 60000 65536"/>
                    <a:gd name="T16" fmla="*/ 0 60000 65536"/>
                    <a:gd name="T17" fmla="*/ 0 60000 65536"/>
                    <a:gd name="T18" fmla="*/ 0 60000 65536"/>
                    <a:gd name="T19" fmla="*/ 0 60000 65536"/>
                    <a:gd name="T20" fmla="*/ 0 60000 65536"/>
                    <a:gd name="T21" fmla="*/ 0 w 48"/>
                    <a:gd name="T22" fmla="*/ 0 h 68"/>
                    <a:gd name="T23" fmla="*/ 48 w 48"/>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8">
                      <a:moveTo>
                        <a:pt x="48" y="19"/>
                      </a:moveTo>
                      <a:lnTo>
                        <a:pt x="48" y="68"/>
                      </a:lnTo>
                      <a:lnTo>
                        <a:pt x="8" y="68"/>
                      </a:lnTo>
                      <a:lnTo>
                        <a:pt x="0" y="49"/>
                      </a:lnTo>
                      <a:lnTo>
                        <a:pt x="0" y="0"/>
                      </a:lnTo>
                      <a:lnTo>
                        <a:pt x="40" y="0"/>
                      </a:lnTo>
                      <a:lnTo>
                        <a:pt x="48"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4" name="Freeform 382"/>
                <p:cNvSpPr>
                  <a:spLocks/>
                </p:cNvSpPr>
                <p:nvPr/>
              </p:nvSpPr>
              <p:spPr bwMode="auto">
                <a:xfrm>
                  <a:off x="4310" y="2636"/>
                  <a:ext cx="56" cy="69"/>
                </a:xfrm>
                <a:custGeom>
                  <a:avLst/>
                  <a:gdLst>
                    <a:gd name="T0" fmla="*/ 56 w 56"/>
                    <a:gd name="T1" fmla="*/ 20 h 69"/>
                    <a:gd name="T2" fmla="*/ 56 w 56"/>
                    <a:gd name="T3" fmla="*/ 69 h 69"/>
                    <a:gd name="T4" fmla="*/ 16 w 56"/>
                    <a:gd name="T5" fmla="*/ 69 h 69"/>
                    <a:gd name="T6" fmla="*/ 0 w 56"/>
                    <a:gd name="T7" fmla="*/ 49 h 69"/>
                    <a:gd name="T8" fmla="*/ 0 w 56"/>
                    <a:gd name="T9" fmla="*/ 0 h 69"/>
                    <a:gd name="T10" fmla="*/ 40 w 56"/>
                    <a:gd name="T11" fmla="*/ 0 h 69"/>
                    <a:gd name="T12" fmla="*/ 56 w 56"/>
                    <a:gd name="T13" fmla="*/ 2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20"/>
                      </a:moveTo>
                      <a:lnTo>
                        <a:pt x="56" y="69"/>
                      </a:lnTo>
                      <a:lnTo>
                        <a:pt x="16" y="69"/>
                      </a:lnTo>
                      <a:lnTo>
                        <a:pt x="0" y="49"/>
                      </a:lnTo>
                      <a:lnTo>
                        <a:pt x="0" y="0"/>
                      </a:lnTo>
                      <a:lnTo>
                        <a:pt x="40" y="0"/>
                      </a:lnTo>
                      <a:lnTo>
                        <a:pt x="56"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5" name="Freeform 383"/>
                <p:cNvSpPr>
                  <a:spLocks/>
                </p:cNvSpPr>
                <p:nvPr/>
              </p:nvSpPr>
              <p:spPr bwMode="auto">
                <a:xfrm>
                  <a:off x="4294" y="2626"/>
                  <a:ext cx="56" cy="59"/>
                </a:xfrm>
                <a:custGeom>
                  <a:avLst/>
                  <a:gdLst>
                    <a:gd name="T0" fmla="*/ 56 w 56"/>
                    <a:gd name="T1" fmla="*/ 10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49"/>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6" name="Freeform 384"/>
                <p:cNvSpPr>
                  <a:spLocks/>
                </p:cNvSpPr>
                <p:nvPr/>
              </p:nvSpPr>
              <p:spPr bwMode="auto">
                <a:xfrm>
                  <a:off x="4279" y="2606"/>
                  <a:ext cx="55" cy="69"/>
                </a:xfrm>
                <a:custGeom>
                  <a:avLst/>
                  <a:gdLst>
                    <a:gd name="T0" fmla="*/ 55 w 55"/>
                    <a:gd name="T1" fmla="*/ 20 h 69"/>
                    <a:gd name="T2" fmla="*/ 55 w 55"/>
                    <a:gd name="T3" fmla="*/ 69 h 69"/>
                    <a:gd name="T4" fmla="*/ 15 w 55"/>
                    <a:gd name="T5" fmla="*/ 69 h 69"/>
                    <a:gd name="T6" fmla="*/ 0 w 55"/>
                    <a:gd name="T7" fmla="*/ 50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5" y="69"/>
                      </a:lnTo>
                      <a:lnTo>
                        <a:pt x="0" y="50"/>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7" name="Freeform 385"/>
                <p:cNvSpPr>
                  <a:spLocks/>
                </p:cNvSpPr>
                <p:nvPr/>
              </p:nvSpPr>
              <p:spPr bwMode="auto">
                <a:xfrm>
                  <a:off x="4263" y="2596"/>
                  <a:ext cx="55" cy="60"/>
                </a:xfrm>
                <a:custGeom>
                  <a:avLst/>
                  <a:gdLst>
                    <a:gd name="T0" fmla="*/ 55 w 55"/>
                    <a:gd name="T1" fmla="*/ 10 h 60"/>
                    <a:gd name="T2" fmla="*/ 55 w 55"/>
                    <a:gd name="T3" fmla="*/ 60 h 60"/>
                    <a:gd name="T4" fmla="*/ 16 w 55"/>
                    <a:gd name="T5" fmla="*/ 60 h 60"/>
                    <a:gd name="T6" fmla="*/ 0 w 55"/>
                    <a:gd name="T7" fmla="*/ 50 h 60"/>
                    <a:gd name="T8" fmla="*/ 0 w 55"/>
                    <a:gd name="T9" fmla="*/ 0 h 60"/>
                    <a:gd name="T10" fmla="*/ 39 w 55"/>
                    <a:gd name="T11" fmla="*/ 0 h 60"/>
                    <a:gd name="T12" fmla="*/ 55 w 55"/>
                    <a:gd name="T13" fmla="*/ 10 h 60"/>
                    <a:gd name="T14" fmla="*/ 0 60000 65536"/>
                    <a:gd name="T15" fmla="*/ 0 60000 65536"/>
                    <a:gd name="T16" fmla="*/ 0 60000 65536"/>
                    <a:gd name="T17" fmla="*/ 0 60000 65536"/>
                    <a:gd name="T18" fmla="*/ 0 60000 65536"/>
                    <a:gd name="T19" fmla="*/ 0 60000 65536"/>
                    <a:gd name="T20" fmla="*/ 0 60000 65536"/>
                    <a:gd name="T21" fmla="*/ 0 w 55"/>
                    <a:gd name="T22" fmla="*/ 0 h 60"/>
                    <a:gd name="T23" fmla="*/ 55 w 5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0">
                      <a:moveTo>
                        <a:pt x="55" y="10"/>
                      </a:moveTo>
                      <a:lnTo>
                        <a:pt x="55" y="60"/>
                      </a:lnTo>
                      <a:lnTo>
                        <a:pt x="16" y="60"/>
                      </a:lnTo>
                      <a:lnTo>
                        <a:pt x="0" y="50"/>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8" name="Freeform 386"/>
                <p:cNvSpPr>
                  <a:spLocks/>
                </p:cNvSpPr>
                <p:nvPr/>
              </p:nvSpPr>
              <p:spPr bwMode="auto">
                <a:xfrm>
                  <a:off x="4247" y="2577"/>
                  <a:ext cx="55" cy="69"/>
                </a:xfrm>
                <a:custGeom>
                  <a:avLst/>
                  <a:gdLst>
                    <a:gd name="T0" fmla="*/ 55 w 55"/>
                    <a:gd name="T1" fmla="*/ 19 h 69"/>
                    <a:gd name="T2" fmla="*/ 55 w 55"/>
                    <a:gd name="T3" fmla="*/ 69 h 69"/>
                    <a:gd name="T4" fmla="*/ 16 w 55"/>
                    <a:gd name="T5" fmla="*/ 69 h 69"/>
                    <a:gd name="T6" fmla="*/ 0 w 55"/>
                    <a:gd name="T7" fmla="*/ 49 h 69"/>
                    <a:gd name="T8" fmla="*/ 0 w 55"/>
                    <a:gd name="T9" fmla="*/ 0 h 69"/>
                    <a:gd name="T10" fmla="*/ 40 w 55"/>
                    <a:gd name="T11" fmla="*/ 0 h 69"/>
                    <a:gd name="T12" fmla="*/ 55 w 55"/>
                    <a:gd name="T13" fmla="*/ 1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19"/>
                      </a:moveTo>
                      <a:lnTo>
                        <a:pt x="55" y="69"/>
                      </a:lnTo>
                      <a:lnTo>
                        <a:pt x="16" y="69"/>
                      </a:lnTo>
                      <a:lnTo>
                        <a:pt x="0" y="49"/>
                      </a:lnTo>
                      <a:lnTo>
                        <a:pt x="0" y="0"/>
                      </a:lnTo>
                      <a:lnTo>
                        <a:pt x="40" y="0"/>
                      </a:lnTo>
                      <a:lnTo>
                        <a:pt x="55"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59" name="Freeform 387"/>
                <p:cNvSpPr>
                  <a:spLocks/>
                </p:cNvSpPr>
                <p:nvPr/>
              </p:nvSpPr>
              <p:spPr bwMode="auto">
                <a:xfrm>
                  <a:off x="4200" y="2547"/>
                  <a:ext cx="87" cy="79"/>
                </a:xfrm>
                <a:custGeom>
                  <a:avLst/>
                  <a:gdLst>
                    <a:gd name="T0" fmla="*/ 87 w 87"/>
                    <a:gd name="T1" fmla="*/ 30 h 79"/>
                    <a:gd name="T2" fmla="*/ 87 w 87"/>
                    <a:gd name="T3" fmla="*/ 79 h 79"/>
                    <a:gd name="T4" fmla="*/ 47 w 87"/>
                    <a:gd name="T5" fmla="*/ 79 h 79"/>
                    <a:gd name="T6" fmla="*/ 0 w 87"/>
                    <a:gd name="T7" fmla="*/ 49 h 79"/>
                    <a:gd name="T8" fmla="*/ 0 w 87"/>
                    <a:gd name="T9" fmla="*/ 0 h 79"/>
                    <a:gd name="T10" fmla="*/ 39 w 87"/>
                    <a:gd name="T11" fmla="*/ 0 h 79"/>
                    <a:gd name="T12" fmla="*/ 87 w 87"/>
                    <a:gd name="T13" fmla="*/ 30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87" y="30"/>
                      </a:moveTo>
                      <a:lnTo>
                        <a:pt x="87" y="79"/>
                      </a:lnTo>
                      <a:lnTo>
                        <a:pt x="47" y="79"/>
                      </a:lnTo>
                      <a:lnTo>
                        <a:pt x="0" y="49"/>
                      </a:lnTo>
                      <a:lnTo>
                        <a:pt x="0" y="0"/>
                      </a:lnTo>
                      <a:lnTo>
                        <a:pt x="39" y="0"/>
                      </a:lnTo>
                      <a:lnTo>
                        <a:pt x="87" y="3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0" name="Rectangle 388"/>
                <p:cNvSpPr>
                  <a:spLocks noChangeArrowheads="1"/>
                </p:cNvSpPr>
                <p:nvPr/>
              </p:nvSpPr>
              <p:spPr bwMode="auto">
                <a:xfrm>
                  <a:off x="4176" y="2547"/>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61" name="Freeform 389"/>
                <p:cNvSpPr>
                  <a:spLocks/>
                </p:cNvSpPr>
                <p:nvPr/>
              </p:nvSpPr>
              <p:spPr bwMode="auto">
                <a:xfrm>
                  <a:off x="4160" y="2537"/>
                  <a:ext cx="55" cy="59"/>
                </a:xfrm>
                <a:custGeom>
                  <a:avLst/>
                  <a:gdLst>
                    <a:gd name="T0" fmla="*/ 55 w 55"/>
                    <a:gd name="T1" fmla="*/ 10 h 59"/>
                    <a:gd name="T2" fmla="*/ 55 w 55"/>
                    <a:gd name="T3" fmla="*/ 59 h 59"/>
                    <a:gd name="T4" fmla="*/ 16 w 55"/>
                    <a:gd name="T5" fmla="*/ 59 h 59"/>
                    <a:gd name="T6" fmla="*/ 0 w 55"/>
                    <a:gd name="T7" fmla="*/ 50 h 59"/>
                    <a:gd name="T8" fmla="*/ 0 w 55"/>
                    <a:gd name="T9" fmla="*/ 0 h 59"/>
                    <a:gd name="T10" fmla="*/ 40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50"/>
                      </a:lnTo>
                      <a:lnTo>
                        <a:pt x="0" y="0"/>
                      </a:lnTo>
                      <a:lnTo>
                        <a:pt x="40"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2" name="Rectangle 390"/>
                <p:cNvSpPr>
                  <a:spLocks noChangeArrowheads="1"/>
                </p:cNvSpPr>
                <p:nvPr/>
              </p:nvSpPr>
              <p:spPr bwMode="auto">
                <a:xfrm>
                  <a:off x="4073" y="2537"/>
                  <a:ext cx="12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63" name="Freeform 391"/>
                <p:cNvSpPr>
                  <a:spLocks/>
                </p:cNvSpPr>
                <p:nvPr/>
              </p:nvSpPr>
              <p:spPr bwMode="auto">
                <a:xfrm>
                  <a:off x="4026" y="2537"/>
                  <a:ext cx="87" cy="79"/>
                </a:xfrm>
                <a:custGeom>
                  <a:avLst/>
                  <a:gdLst>
                    <a:gd name="T0" fmla="*/ 47 w 87"/>
                    <a:gd name="T1" fmla="*/ 0 h 79"/>
                    <a:gd name="T2" fmla="*/ 87 w 87"/>
                    <a:gd name="T3" fmla="*/ 0 h 79"/>
                    <a:gd name="T4" fmla="*/ 87 w 87"/>
                    <a:gd name="T5" fmla="*/ 50 h 79"/>
                    <a:gd name="T6" fmla="*/ 39 w 87"/>
                    <a:gd name="T7" fmla="*/ 79 h 79"/>
                    <a:gd name="T8" fmla="*/ 0 w 87"/>
                    <a:gd name="T9" fmla="*/ 79 h 79"/>
                    <a:gd name="T10" fmla="*/ 0 w 87"/>
                    <a:gd name="T11" fmla="*/ 30 h 79"/>
                    <a:gd name="T12" fmla="*/ 47 w 87"/>
                    <a:gd name="T13" fmla="*/ 0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47" y="0"/>
                      </a:moveTo>
                      <a:lnTo>
                        <a:pt x="87" y="0"/>
                      </a:lnTo>
                      <a:lnTo>
                        <a:pt x="87" y="50"/>
                      </a:lnTo>
                      <a:lnTo>
                        <a:pt x="39" y="79"/>
                      </a:lnTo>
                      <a:lnTo>
                        <a:pt x="0" y="79"/>
                      </a:lnTo>
                      <a:lnTo>
                        <a:pt x="0" y="30"/>
                      </a:lnTo>
                      <a:lnTo>
                        <a:pt x="4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4" name="Freeform 392"/>
                <p:cNvSpPr>
                  <a:spLocks/>
                </p:cNvSpPr>
                <p:nvPr/>
              </p:nvSpPr>
              <p:spPr bwMode="auto">
                <a:xfrm>
                  <a:off x="3970" y="2567"/>
                  <a:ext cx="95" cy="118"/>
                </a:xfrm>
                <a:custGeom>
                  <a:avLst/>
                  <a:gdLst>
                    <a:gd name="T0" fmla="*/ 56 w 95"/>
                    <a:gd name="T1" fmla="*/ 0 h 118"/>
                    <a:gd name="T2" fmla="*/ 95 w 95"/>
                    <a:gd name="T3" fmla="*/ 0 h 118"/>
                    <a:gd name="T4" fmla="*/ 95 w 95"/>
                    <a:gd name="T5" fmla="*/ 49 h 118"/>
                    <a:gd name="T6" fmla="*/ 40 w 95"/>
                    <a:gd name="T7" fmla="*/ 118 h 118"/>
                    <a:gd name="T8" fmla="*/ 0 w 95"/>
                    <a:gd name="T9" fmla="*/ 118 h 118"/>
                    <a:gd name="T10" fmla="*/ 0 w 95"/>
                    <a:gd name="T11" fmla="*/ 69 h 118"/>
                    <a:gd name="T12" fmla="*/ 56 w 95"/>
                    <a:gd name="T13" fmla="*/ 0 h 118"/>
                    <a:gd name="T14" fmla="*/ 0 60000 65536"/>
                    <a:gd name="T15" fmla="*/ 0 60000 65536"/>
                    <a:gd name="T16" fmla="*/ 0 60000 65536"/>
                    <a:gd name="T17" fmla="*/ 0 60000 65536"/>
                    <a:gd name="T18" fmla="*/ 0 60000 65536"/>
                    <a:gd name="T19" fmla="*/ 0 60000 65536"/>
                    <a:gd name="T20" fmla="*/ 0 60000 65536"/>
                    <a:gd name="T21" fmla="*/ 0 w 95"/>
                    <a:gd name="T22" fmla="*/ 0 h 118"/>
                    <a:gd name="T23" fmla="*/ 95 w 95"/>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18">
                      <a:moveTo>
                        <a:pt x="56" y="0"/>
                      </a:moveTo>
                      <a:lnTo>
                        <a:pt x="95" y="0"/>
                      </a:lnTo>
                      <a:lnTo>
                        <a:pt x="95" y="49"/>
                      </a:lnTo>
                      <a:lnTo>
                        <a:pt x="40" y="118"/>
                      </a:lnTo>
                      <a:lnTo>
                        <a:pt x="0" y="118"/>
                      </a:lnTo>
                      <a:lnTo>
                        <a:pt x="0" y="69"/>
                      </a:lnTo>
                      <a:lnTo>
                        <a:pt x="5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5" name="Freeform 393"/>
                <p:cNvSpPr>
                  <a:spLocks/>
                </p:cNvSpPr>
                <p:nvPr/>
              </p:nvSpPr>
              <p:spPr bwMode="auto">
                <a:xfrm>
                  <a:off x="3907" y="2636"/>
                  <a:ext cx="103" cy="206"/>
                </a:xfrm>
                <a:custGeom>
                  <a:avLst/>
                  <a:gdLst>
                    <a:gd name="T0" fmla="*/ 63 w 103"/>
                    <a:gd name="T1" fmla="*/ 0 h 206"/>
                    <a:gd name="T2" fmla="*/ 103 w 103"/>
                    <a:gd name="T3" fmla="*/ 0 h 206"/>
                    <a:gd name="T4" fmla="*/ 103 w 103"/>
                    <a:gd name="T5" fmla="*/ 49 h 206"/>
                    <a:gd name="T6" fmla="*/ 39 w 103"/>
                    <a:gd name="T7" fmla="*/ 206 h 206"/>
                    <a:gd name="T8" fmla="*/ 0 w 103"/>
                    <a:gd name="T9" fmla="*/ 206 h 206"/>
                    <a:gd name="T10" fmla="*/ 0 w 103"/>
                    <a:gd name="T11" fmla="*/ 157 h 206"/>
                    <a:gd name="T12" fmla="*/ 63 w 103"/>
                    <a:gd name="T13" fmla="*/ 0 h 206"/>
                    <a:gd name="T14" fmla="*/ 0 60000 65536"/>
                    <a:gd name="T15" fmla="*/ 0 60000 65536"/>
                    <a:gd name="T16" fmla="*/ 0 60000 65536"/>
                    <a:gd name="T17" fmla="*/ 0 60000 65536"/>
                    <a:gd name="T18" fmla="*/ 0 60000 65536"/>
                    <a:gd name="T19" fmla="*/ 0 60000 65536"/>
                    <a:gd name="T20" fmla="*/ 0 60000 65536"/>
                    <a:gd name="T21" fmla="*/ 0 w 103"/>
                    <a:gd name="T22" fmla="*/ 0 h 206"/>
                    <a:gd name="T23" fmla="*/ 103 w 103"/>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206">
                      <a:moveTo>
                        <a:pt x="63" y="0"/>
                      </a:moveTo>
                      <a:lnTo>
                        <a:pt x="103" y="0"/>
                      </a:lnTo>
                      <a:lnTo>
                        <a:pt x="103" y="49"/>
                      </a:lnTo>
                      <a:lnTo>
                        <a:pt x="39" y="206"/>
                      </a:lnTo>
                      <a:lnTo>
                        <a:pt x="0" y="206"/>
                      </a:lnTo>
                      <a:lnTo>
                        <a:pt x="0" y="157"/>
                      </a:lnTo>
                      <a:lnTo>
                        <a:pt x="63"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6" name="Rectangle 394"/>
                <p:cNvSpPr>
                  <a:spLocks noChangeArrowheads="1"/>
                </p:cNvSpPr>
                <p:nvPr/>
              </p:nvSpPr>
              <p:spPr bwMode="auto">
                <a:xfrm>
                  <a:off x="3907" y="2793"/>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67" name="Freeform 395"/>
                <p:cNvSpPr>
                  <a:spLocks/>
                </p:cNvSpPr>
                <p:nvPr/>
              </p:nvSpPr>
              <p:spPr bwMode="auto">
                <a:xfrm>
                  <a:off x="3899" y="2813"/>
                  <a:ext cx="47" cy="79"/>
                </a:xfrm>
                <a:custGeom>
                  <a:avLst/>
                  <a:gdLst>
                    <a:gd name="T0" fmla="*/ 8 w 47"/>
                    <a:gd name="T1" fmla="*/ 0 h 79"/>
                    <a:gd name="T2" fmla="*/ 47 w 47"/>
                    <a:gd name="T3" fmla="*/ 0 h 79"/>
                    <a:gd name="T4" fmla="*/ 47 w 47"/>
                    <a:gd name="T5" fmla="*/ 49 h 79"/>
                    <a:gd name="T6" fmla="*/ 40 w 47"/>
                    <a:gd name="T7" fmla="*/ 79 h 79"/>
                    <a:gd name="T8" fmla="*/ 0 w 47"/>
                    <a:gd name="T9" fmla="*/ 79 h 79"/>
                    <a:gd name="T10" fmla="*/ 0 w 47"/>
                    <a:gd name="T11" fmla="*/ 29 h 79"/>
                    <a:gd name="T12" fmla="*/ 8 w 47"/>
                    <a:gd name="T13" fmla="*/ 0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8" y="0"/>
                      </a:moveTo>
                      <a:lnTo>
                        <a:pt x="47" y="0"/>
                      </a:lnTo>
                      <a:lnTo>
                        <a:pt x="47" y="49"/>
                      </a:lnTo>
                      <a:lnTo>
                        <a:pt x="40" y="79"/>
                      </a:lnTo>
                      <a:lnTo>
                        <a:pt x="0" y="79"/>
                      </a:lnTo>
                      <a:lnTo>
                        <a:pt x="0" y="2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68" name="Rectangle 396"/>
                <p:cNvSpPr>
                  <a:spLocks noChangeArrowheads="1"/>
                </p:cNvSpPr>
                <p:nvPr/>
              </p:nvSpPr>
              <p:spPr bwMode="auto">
                <a:xfrm>
                  <a:off x="3899" y="2842"/>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69" name="Freeform 397"/>
                <p:cNvSpPr>
                  <a:spLocks/>
                </p:cNvSpPr>
                <p:nvPr/>
              </p:nvSpPr>
              <p:spPr bwMode="auto">
                <a:xfrm>
                  <a:off x="3891" y="2862"/>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70" name="Rectangle 398"/>
                <p:cNvSpPr>
                  <a:spLocks noChangeArrowheads="1"/>
                </p:cNvSpPr>
                <p:nvPr/>
              </p:nvSpPr>
              <p:spPr bwMode="auto">
                <a:xfrm>
                  <a:off x="3891" y="2882"/>
                  <a:ext cx="40" cy="8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71" name="Freeform 399"/>
                <p:cNvSpPr>
                  <a:spLocks/>
                </p:cNvSpPr>
                <p:nvPr/>
              </p:nvSpPr>
              <p:spPr bwMode="auto">
                <a:xfrm>
                  <a:off x="3883" y="2921"/>
                  <a:ext cx="48" cy="79"/>
                </a:xfrm>
                <a:custGeom>
                  <a:avLst/>
                  <a:gdLst>
                    <a:gd name="T0" fmla="*/ 8 w 48"/>
                    <a:gd name="T1" fmla="*/ 0 h 79"/>
                    <a:gd name="T2" fmla="*/ 48 w 48"/>
                    <a:gd name="T3" fmla="*/ 0 h 79"/>
                    <a:gd name="T4" fmla="*/ 48 w 48"/>
                    <a:gd name="T5" fmla="*/ 49 h 79"/>
                    <a:gd name="T6" fmla="*/ 40 w 48"/>
                    <a:gd name="T7" fmla="*/ 79 h 79"/>
                    <a:gd name="T8" fmla="*/ 0 w 48"/>
                    <a:gd name="T9" fmla="*/ 79 h 79"/>
                    <a:gd name="T10" fmla="*/ 0 w 48"/>
                    <a:gd name="T11" fmla="*/ 30 h 79"/>
                    <a:gd name="T12" fmla="*/ 8 w 48"/>
                    <a:gd name="T13" fmla="*/ 0 h 79"/>
                    <a:gd name="T14" fmla="*/ 0 60000 65536"/>
                    <a:gd name="T15" fmla="*/ 0 60000 65536"/>
                    <a:gd name="T16" fmla="*/ 0 60000 65536"/>
                    <a:gd name="T17" fmla="*/ 0 60000 65536"/>
                    <a:gd name="T18" fmla="*/ 0 60000 65536"/>
                    <a:gd name="T19" fmla="*/ 0 60000 65536"/>
                    <a:gd name="T20" fmla="*/ 0 60000 65536"/>
                    <a:gd name="T21" fmla="*/ 0 w 48"/>
                    <a:gd name="T22" fmla="*/ 0 h 79"/>
                    <a:gd name="T23" fmla="*/ 48 w 4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9">
                      <a:moveTo>
                        <a:pt x="8" y="0"/>
                      </a:moveTo>
                      <a:lnTo>
                        <a:pt x="48" y="0"/>
                      </a:lnTo>
                      <a:lnTo>
                        <a:pt x="48" y="49"/>
                      </a:lnTo>
                      <a:lnTo>
                        <a:pt x="40" y="79"/>
                      </a:lnTo>
                      <a:lnTo>
                        <a:pt x="0" y="79"/>
                      </a:lnTo>
                      <a:lnTo>
                        <a:pt x="0" y="3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72" name="Rectangle 400"/>
                <p:cNvSpPr>
                  <a:spLocks noChangeArrowheads="1"/>
                </p:cNvSpPr>
                <p:nvPr/>
              </p:nvSpPr>
              <p:spPr bwMode="auto">
                <a:xfrm>
                  <a:off x="3883" y="2951"/>
                  <a:ext cx="40" cy="265"/>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73" name="Freeform 401"/>
                <p:cNvSpPr>
                  <a:spLocks/>
                </p:cNvSpPr>
                <p:nvPr/>
              </p:nvSpPr>
              <p:spPr bwMode="auto">
                <a:xfrm>
                  <a:off x="3883" y="3167"/>
                  <a:ext cx="48" cy="79"/>
                </a:xfrm>
                <a:custGeom>
                  <a:avLst/>
                  <a:gdLst>
                    <a:gd name="T0" fmla="*/ 0 w 48"/>
                    <a:gd name="T1" fmla="*/ 49 h 79"/>
                    <a:gd name="T2" fmla="*/ 0 w 48"/>
                    <a:gd name="T3" fmla="*/ 0 h 79"/>
                    <a:gd name="T4" fmla="*/ 40 w 48"/>
                    <a:gd name="T5" fmla="*/ 0 h 79"/>
                    <a:gd name="T6" fmla="*/ 48 w 48"/>
                    <a:gd name="T7" fmla="*/ 30 h 79"/>
                    <a:gd name="T8" fmla="*/ 48 w 48"/>
                    <a:gd name="T9" fmla="*/ 79 h 79"/>
                    <a:gd name="T10" fmla="*/ 8 w 48"/>
                    <a:gd name="T11" fmla="*/ 79 h 79"/>
                    <a:gd name="T12" fmla="*/ 0 w 48"/>
                    <a:gd name="T13" fmla="*/ 49 h 79"/>
                    <a:gd name="T14" fmla="*/ 0 60000 65536"/>
                    <a:gd name="T15" fmla="*/ 0 60000 65536"/>
                    <a:gd name="T16" fmla="*/ 0 60000 65536"/>
                    <a:gd name="T17" fmla="*/ 0 60000 65536"/>
                    <a:gd name="T18" fmla="*/ 0 60000 65536"/>
                    <a:gd name="T19" fmla="*/ 0 60000 65536"/>
                    <a:gd name="T20" fmla="*/ 0 60000 65536"/>
                    <a:gd name="T21" fmla="*/ 0 w 48"/>
                    <a:gd name="T22" fmla="*/ 0 h 79"/>
                    <a:gd name="T23" fmla="*/ 48 w 4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9">
                      <a:moveTo>
                        <a:pt x="0" y="49"/>
                      </a:moveTo>
                      <a:lnTo>
                        <a:pt x="0" y="0"/>
                      </a:lnTo>
                      <a:lnTo>
                        <a:pt x="40" y="0"/>
                      </a:lnTo>
                      <a:lnTo>
                        <a:pt x="48" y="30"/>
                      </a:lnTo>
                      <a:lnTo>
                        <a:pt x="48" y="79"/>
                      </a:lnTo>
                      <a:lnTo>
                        <a:pt x="8" y="7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74" name="Rectangle 402"/>
                <p:cNvSpPr>
                  <a:spLocks noChangeArrowheads="1"/>
                </p:cNvSpPr>
                <p:nvPr/>
              </p:nvSpPr>
              <p:spPr bwMode="auto">
                <a:xfrm>
                  <a:off x="3891" y="3197"/>
                  <a:ext cx="40" cy="13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75" name="Freeform 403"/>
                <p:cNvSpPr>
                  <a:spLocks/>
                </p:cNvSpPr>
                <p:nvPr/>
              </p:nvSpPr>
              <p:spPr bwMode="auto">
                <a:xfrm>
                  <a:off x="3891" y="3285"/>
                  <a:ext cx="48" cy="69"/>
                </a:xfrm>
                <a:custGeom>
                  <a:avLst/>
                  <a:gdLst>
                    <a:gd name="T0" fmla="*/ 0 w 48"/>
                    <a:gd name="T1" fmla="*/ 49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4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49"/>
                      </a:moveTo>
                      <a:lnTo>
                        <a:pt x="0" y="0"/>
                      </a:lnTo>
                      <a:lnTo>
                        <a:pt x="40" y="0"/>
                      </a:lnTo>
                      <a:lnTo>
                        <a:pt x="48" y="20"/>
                      </a:lnTo>
                      <a:lnTo>
                        <a:pt x="48" y="69"/>
                      </a:lnTo>
                      <a:lnTo>
                        <a:pt x="8" y="6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76" name="Rectangle 404"/>
                <p:cNvSpPr>
                  <a:spLocks noChangeArrowheads="1"/>
                </p:cNvSpPr>
                <p:nvPr/>
              </p:nvSpPr>
              <p:spPr bwMode="auto">
                <a:xfrm>
                  <a:off x="3899" y="3305"/>
                  <a:ext cx="40"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777" name="Freeform 405"/>
                <p:cNvSpPr>
                  <a:spLocks/>
                </p:cNvSpPr>
                <p:nvPr/>
              </p:nvSpPr>
              <p:spPr bwMode="auto">
                <a:xfrm>
                  <a:off x="3891" y="3354"/>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778" name="Rectangle 406"/>
                <p:cNvSpPr>
                  <a:spLocks noChangeArrowheads="1"/>
                </p:cNvSpPr>
                <p:nvPr/>
              </p:nvSpPr>
              <p:spPr bwMode="auto">
                <a:xfrm>
                  <a:off x="3891" y="3374"/>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grpSp>
          <p:grpSp>
            <p:nvGrpSpPr>
              <p:cNvPr id="209" name="Group 407"/>
              <p:cNvGrpSpPr>
                <a:grpSpLocks/>
              </p:cNvGrpSpPr>
              <p:nvPr/>
            </p:nvGrpSpPr>
            <p:grpSpPr bwMode="auto">
              <a:xfrm>
                <a:off x="3654" y="2016"/>
                <a:ext cx="862" cy="1584"/>
                <a:chOff x="3654" y="2016"/>
                <a:chExt cx="862" cy="1584"/>
              </a:xfrm>
            </p:grpSpPr>
            <p:sp>
              <p:nvSpPr>
                <p:cNvPr id="379" name="Freeform 408"/>
                <p:cNvSpPr>
                  <a:spLocks/>
                </p:cNvSpPr>
                <p:nvPr/>
              </p:nvSpPr>
              <p:spPr bwMode="auto">
                <a:xfrm>
                  <a:off x="3883" y="3393"/>
                  <a:ext cx="48" cy="69"/>
                </a:xfrm>
                <a:custGeom>
                  <a:avLst/>
                  <a:gdLst>
                    <a:gd name="T0" fmla="*/ 8 w 48"/>
                    <a:gd name="T1" fmla="*/ 0 h 69"/>
                    <a:gd name="T2" fmla="*/ 48 w 48"/>
                    <a:gd name="T3" fmla="*/ 0 h 69"/>
                    <a:gd name="T4" fmla="*/ 48 w 48"/>
                    <a:gd name="T5" fmla="*/ 50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50"/>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80" name="Rectangle 409"/>
                <p:cNvSpPr>
                  <a:spLocks noChangeArrowheads="1"/>
                </p:cNvSpPr>
                <p:nvPr/>
              </p:nvSpPr>
              <p:spPr bwMode="auto">
                <a:xfrm>
                  <a:off x="3883" y="3413"/>
                  <a:ext cx="40"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1" name="Freeform 410"/>
                <p:cNvSpPr>
                  <a:spLocks/>
                </p:cNvSpPr>
                <p:nvPr/>
              </p:nvSpPr>
              <p:spPr bwMode="auto">
                <a:xfrm>
                  <a:off x="3883" y="3482"/>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82" name="Rectangle 411"/>
                <p:cNvSpPr>
                  <a:spLocks noChangeArrowheads="1"/>
                </p:cNvSpPr>
                <p:nvPr/>
              </p:nvSpPr>
              <p:spPr bwMode="auto">
                <a:xfrm>
                  <a:off x="3891" y="3492"/>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3" name="Freeform 412"/>
                <p:cNvSpPr>
                  <a:spLocks/>
                </p:cNvSpPr>
                <p:nvPr/>
              </p:nvSpPr>
              <p:spPr bwMode="auto">
                <a:xfrm>
                  <a:off x="3891" y="3502"/>
                  <a:ext cx="48" cy="59"/>
                </a:xfrm>
                <a:custGeom>
                  <a:avLst/>
                  <a:gdLst>
                    <a:gd name="T0" fmla="*/ 0 w 48"/>
                    <a:gd name="T1" fmla="*/ 49 h 59"/>
                    <a:gd name="T2" fmla="*/ 0 w 48"/>
                    <a:gd name="T3" fmla="*/ 0 h 59"/>
                    <a:gd name="T4" fmla="*/ 40 w 48"/>
                    <a:gd name="T5" fmla="*/ 0 h 59"/>
                    <a:gd name="T6" fmla="*/ 48 w 48"/>
                    <a:gd name="T7" fmla="*/ 9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9"/>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84" name="Rectangle 413"/>
                <p:cNvSpPr>
                  <a:spLocks noChangeArrowheads="1"/>
                </p:cNvSpPr>
                <p:nvPr/>
              </p:nvSpPr>
              <p:spPr bwMode="auto">
                <a:xfrm>
                  <a:off x="3899" y="3511"/>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5" name="Freeform 414"/>
                <p:cNvSpPr>
                  <a:spLocks/>
                </p:cNvSpPr>
                <p:nvPr/>
              </p:nvSpPr>
              <p:spPr bwMode="auto">
                <a:xfrm>
                  <a:off x="3907" y="3511"/>
                  <a:ext cx="55" cy="69"/>
                </a:xfrm>
                <a:custGeom>
                  <a:avLst/>
                  <a:gdLst>
                    <a:gd name="T0" fmla="*/ 0 w 55"/>
                    <a:gd name="T1" fmla="*/ 50 h 69"/>
                    <a:gd name="T2" fmla="*/ 0 w 55"/>
                    <a:gd name="T3" fmla="*/ 0 h 69"/>
                    <a:gd name="T4" fmla="*/ 39 w 55"/>
                    <a:gd name="T5" fmla="*/ 0 h 69"/>
                    <a:gd name="T6" fmla="*/ 55 w 55"/>
                    <a:gd name="T7" fmla="*/ 20 h 69"/>
                    <a:gd name="T8" fmla="*/ 55 w 55"/>
                    <a:gd name="T9" fmla="*/ 69 h 69"/>
                    <a:gd name="T10" fmla="*/ 16 w 55"/>
                    <a:gd name="T11" fmla="*/ 69 h 69"/>
                    <a:gd name="T12" fmla="*/ 0 w 55"/>
                    <a:gd name="T13" fmla="*/ 5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0" y="50"/>
                      </a:moveTo>
                      <a:lnTo>
                        <a:pt x="0" y="0"/>
                      </a:lnTo>
                      <a:lnTo>
                        <a:pt x="39" y="0"/>
                      </a:lnTo>
                      <a:lnTo>
                        <a:pt x="55" y="20"/>
                      </a:lnTo>
                      <a:lnTo>
                        <a:pt x="55" y="69"/>
                      </a:lnTo>
                      <a:lnTo>
                        <a:pt x="16"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86" name="Rectangle 415"/>
                <p:cNvSpPr>
                  <a:spLocks noChangeArrowheads="1"/>
                </p:cNvSpPr>
                <p:nvPr/>
              </p:nvSpPr>
              <p:spPr bwMode="auto">
                <a:xfrm>
                  <a:off x="3923" y="3531"/>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7" name="Freeform 416"/>
                <p:cNvSpPr>
                  <a:spLocks/>
                </p:cNvSpPr>
                <p:nvPr/>
              </p:nvSpPr>
              <p:spPr bwMode="auto">
                <a:xfrm>
                  <a:off x="3931" y="3531"/>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88" name="Rectangle 417"/>
                <p:cNvSpPr>
                  <a:spLocks noChangeArrowheads="1"/>
                </p:cNvSpPr>
                <p:nvPr/>
              </p:nvSpPr>
              <p:spPr bwMode="auto">
                <a:xfrm>
                  <a:off x="3939" y="3541"/>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89" name="Freeform 418"/>
                <p:cNvSpPr>
                  <a:spLocks/>
                </p:cNvSpPr>
                <p:nvPr/>
              </p:nvSpPr>
              <p:spPr bwMode="auto">
                <a:xfrm>
                  <a:off x="3946" y="3541"/>
                  <a:ext cx="56" cy="59"/>
                </a:xfrm>
                <a:custGeom>
                  <a:avLst/>
                  <a:gdLst>
                    <a:gd name="T0" fmla="*/ 0 w 56"/>
                    <a:gd name="T1" fmla="*/ 49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10"/>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0" name="Rectangle 419"/>
                <p:cNvSpPr>
                  <a:spLocks noChangeArrowheads="1"/>
                </p:cNvSpPr>
                <p:nvPr/>
              </p:nvSpPr>
              <p:spPr bwMode="auto">
                <a:xfrm>
                  <a:off x="3962" y="3551"/>
                  <a:ext cx="190"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91" name="Freeform 420"/>
                <p:cNvSpPr>
                  <a:spLocks/>
                </p:cNvSpPr>
                <p:nvPr/>
              </p:nvSpPr>
              <p:spPr bwMode="auto">
                <a:xfrm>
                  <a:off x="4113" y="3541"/>
                  <a:ext cx="47" cy="59"/>
                </a:xfrm>
                <a:custGeom>
                  <a:avLst/>
                  <a:gdLst>
                    <a:gd name="T0" fmla="*/ 39 w 47"/>
                    <a:gd name="T1" fmla="*/ 59 h 59"/>
                    <a:gd name="T2" fmla="*/ 0 w 47"/>
                    <a:gd name="T3" fmla="*/ 59 h 59"/>
                    <a:gd name="T4" fmla="*/ 0 w 47"/>
                    <a:gd name="T5" fmla="*/ 10 h 59"/>
                    <a:gd name="T6" fmla="*/ 7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7"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2" name="Rectangle 421"/>
                <p:cNvSpPr>
                  <a:spLocks noChangeArrowheads="1"/>
                </p:cNvSpPr>
                <p:nvPr/>
              </p:nvSpPr>
              <p:spPr bwMode="auto">
                <a:xfrm>
                  <a:off x="4120" y="3541"/>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93" name="Freeform 422"/>
                <p:cNvSpPr>
                  <a:spLocks/>
                </p:cNvSpPr>
                <p:nvPr/>
              </p:nvSpPr>
              <p:spPr bwMode="auto">
                <a:xfrm>
                  <a:off x="4136" y="3541"/>
                  <a:ext cx="64" cy="59"/>
                </a:xfrm>
                <a:custGeom>
                  <a:avLst/>
                  <a:gdLst>
                    <a:gd name="T0" fmla="*/ 0 w 64"/>
                    <a:gd name="T1" fmla="*/ 49 h 59"/>
                    <a:gd name="T2" fmla="*/ 0 w 64"/>
                    <a:gd name="T3" fmla="*/ 0 h 59"/>
                    <a:gd name="T4" fmla="*/ 40 w 64"/>
                    <a:gd name="T5" fmla="*/ 0 h 59"/>
                    <a:gd name="T6" fmla="*/ 64 w 64"/>
                    <a:gd name="T7" fmla="*/ 10 h 59"/>
                    <a:gd name="T8" fmla="*/ 64 w 64"/>
                    <a:gd name="T9" fmla="*/ 59 h 59"/>
                    <a:gd name="T10" fmla="*/ 24 w 64"/>
                    <a:gd name="T11" fmla="*/ 59 h 59"/>
                    <a:gd name="T12" fmla="*/ 0 w 64"/>
                    <a:gd name="T13" fmla="*/ 49 h 59"/>
                    <a:gd name="T14" fmla="*/ 0 60000 65536"/>
                    <a:gd name="T15" fmla="*/ 0 60000 65536"/>
                    <a:gd name="T16" fmla="*/ 0 60000 65536"/>
                    <a:gd name="T17" fmla="*/ 0 60000 65536"/>
                    <a:gd name="T18" fmla="*/ 0 60000 65536"/>
                    <a:gd name="T19" fmla="*/ 0 60000 65536"/>
                    <a:gd name="T20" fmla="*/ 0 60000 65536"/>
                    <a:gd name="T21" fmla="*/ 0 w 64"/>
                    <a:gd name="T22" fmla="*/ 0 h 59"/>
                    <a:gd name="T23" fmla="*/ 64 w 6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9">
                      <a:moveTo>
                        <a:pt x="0" y="49"/>
                      </a:moveTo>
                      <a:lnTo>
                        <a:pt x="0" y="0"/>
                      </a:lnTo>
                      <a:lnTo>
                        <a:pt x="40" y="0"/>
                      </a:lnTo>
                      <a:lnTo>
                        <a:pt x="64" y="10"/>
                      </a:lnTo>
                      <a:lnTo>
                        <a:pt x="64" y="59"/>
                      </a:lnTo>
                      <a:lnTo>
                        <a:pt x="24"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4" name="Rectangle 423"/>
                <p:cNvSpPr>
                  <a:spLocks noChangeArrowheads="1"/>
                </p:cNvSpPr>
                <p:nvPr/>
              </p:nvSpPr>
              <p:spPr bwMode="auto">
                <a:xfrm>
                  <a:off x="4160" y="3551"/>
                  <a:ext cx="8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95" name="Freeform 424"/>
                <p:cNvSpPr>
                  <a:spLocks/>
                </p:cNvSpPr>
                <p:nvPr/>
              </p:nvSpPr>
              <p:spPr bwMode="auto">
                <a:xfrm>
                  <a:off x="4207" y="3541"/>
                  <a:ext cx="64" cy="59"/>
                </a:xfrm>
                <a:custGeom>
                  <a:avLst/>
                  <a:gdLst>
                    <a:gd name="T0" fmla="*/ 40 w 64"/>
                    <a:gd name="T1" fmla="*/ 59 h 59"/>
                    <a:gd name="T2" fmla="*/ 0 w 64"/>
                    <a:gd name="T3" fmla="*/ 59 h 59"/>
                    <a:gd name="T4" fmla="*/ 0 w 64"/>
                    <a:gd name="T5" fmla="*/ 10 h 59"/>
                    <a:gd name="T6" fmla="*/ 24 w 64"/>
                    <a:gd name="T7" fmla="*/ 0 h 59"/>
                    <a:gd name="T8" fmla="*/ 64 w 64"/>
                    <a:gd name="T9" fmla="*/ 0 h 59"/>
                    <a:gd name="T10" fmla="*/ 64 w 64"/>
                    <a:gd name="T11" fmla="*/ 49 h 59"/>
                    <a:gd name="T12" fmla="*/ 40 w 64"/>
                    <a:gd name="T13" fmla="*/ 59 h 59"/>
                    <a:gd name="T14" fmla="*/ 0 60000 65536"/>
                    <a:gd name="T15" fmla="*/ 0 60000 65536"/>
                    <a:gd name="T16" fmla="*/ 0 60000 65536"/>
                    <a:gd name="T17" fmla="*/ 0 60000 65536"/>
                    <a:gd name="T18" fmla="*/ 0 60000 65536"/>
                    <a:gd name="T19" fmla="*/ 0 60000 65536"/>
                    <a:gd name="T20" fmla="*/ 0 60000 65536"/>
                    <a:gd name="T21" fmla="*/ 0 w 64"/>
                    <a:gd name="T22" fmla="*/ 0 h 59"/>
                    <a:gd name="T23" fmla="*/ 64 w 6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9">
                      <a:moveTo>
                        <a:pt x="40" y="59"/>
                      </a:moveTo>
                      <a:lnTo>
                        <a:pt x="0" y="59"/>
                      </a:lnTo>
                      <a:lnTo>
                        <a:pt x="0" y="10"/>
                      </a:lnTo>
                      <a:lnTo>
                        <a:pt x="24" y="0"/>
                      </a:lnTo>
                      <a:lnTo>
                        <a:pt x="64" y="0"/>
                      </a:lnTo>
                      <a:lnTo>
                        <a:pt x="64"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6" name="Rectangle 425"/>
                <p:cNvSpPr>
                  <a:spLocks noChangeArrowheads="1"/>
                </p:cNvSpPr>
                <p:nvPr/>
              </p:nvSpPr>
              <p:spPr bwMode="auto">
                <a:xfrm>
                  <a:off x="4231" y="3541"/>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97" name="Freeform 426"/>
                <p:cNvSpPr>
                  <a:spLocks/>
                </p:cNvSpPr>
                <p:nvPr/>
              </p:nvSpPr>
              <p:spPr bwMode="auto">
                <a:xfrm>
                  <a:off x="4247" y="3521"/>
                  <a:ext cx="55" cy="69"/>
                </a:xfrm>
                <a:custGeom>
                  <a:avLst/>
                  <a:gdLst>
                    <a:gd name="T0" fmla="*/ 40 w 55"/>
                    <a:gd name="T1" fmla="*/ 69 h 69"/>
                    <a:gd name="T2" fmla="*/ 0 w 55"/>
                    <a:gd name="T3" fmla="*/ 69 h 69"/>
                    <a:gd name="T4" fmla="*/ 0 w 55"/>
                    <a:gd name="T5" fmla="*/ 20 h 69"/>
                    <a:gd name="T6" fmla="*/ 16 w 55"/>
                    <a:gd name="T7" fmla="*/ 0 h 69"/>
                    <a:gd name="T8" fmla="*/ 55 w 55"/>
                    <a:gd name="T9" fmla="*/ 0 h 69"/>
                    <a:gd name="T10" fmla="*/ 55 w 55"/>
                    <a:gd name="T11" fmla="*/ 49 h 69"/>
                    <a:gd name="T12" fmla="*/ 40 w 55"/>
                    <a:gd name="T13" fmla="*/ 6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40" y="69"/>
                      </a:moveTo>
                      <a:lnTo>
                        <a:pt x="0" y="69"/>
                      </a:lnTo>
                      <a:lnTo>
                        <a:pt x="0" y="20"/>
                      </a:lnTo>
                      <a:lnTo>
                        <a:pt x="16" y="0"/>
                      </a:lnTo>
                      <a:lnTo>
                        <a:pt x="55" y="0"/>
                      </a:lnTo>
                      <a:lnTo>
                        <a:pt x="55"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8" name="Freeform 427"/>
                <p:cNvSpPr>
                  <a:spLocks/>
                </p:cNvSpPr>
                <p:nvPr/>
              </p:nvSpPr>
              <p:spPr bwMode="auto">
                <a:xfrm>
                  <a:off x="4263" y="3511"/>
                  <a:ext cx="63" cy="59"/>
                </a:xfrm>
                <a:custGeom>
                  <a:avLst/>
                  <a:gdLst>
                    <a:gd name="T0" fmla="*/ 39 w 63"/>
                    <a:gd name="T1" fmla="*/ 59 h 59"/>
                    <a:gd name="T2" fmla="*/ 0 w 63"/>
                    <a:gd name="T3" fmla="*/ 59 h 59"/>
                    <a:gd name="T4" fmla="*/ 0 w 63"/>
                    <a:gd name="T5" fmla="*/ 10 h 59"/>
                    <a:gd name="T6" fmla="*/ 24 w 63"/>
                    <a:gd name="T7" fmla="*/ 0 h 59"/>
                    <a:gd name="T8" fmla="*/ 63 w 63"/>
                    <a:gd name="T9" fmla="*/ 0 h 59"/>
                    <a:gd name="T10" fmla="*/ 63 w 63"/>
                    <a:gd name="T11" fmla="*/ 50 h 59"/>
                    <a:gd name="T12" fmla="*/ 39 w 63"/>
                    <a:gd name="T13" fmla="*/ 5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39" y="59"/>
                      </a:moveTo>
                      <a:lnTo>
                        <a:pt x="0" y="59"/>
                      </a:lnTo>
                      <a:lnTo>
                        <a:pt x="0" y="10"/>
                      </a:lnTo>
                      <a:lnTo>
                        <a:pt x="24" y="0"/>
                      </a:lnTo>
                      <a:lnTo>
                        <a:pt x="63" y="0"/>
                      </a:lnTo>
                      <a:lnTo>
                        <a:pt x="63"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99" name="Freeform 428"/>
                <p:cNvSpPr>
                  <a:spLocks/>
                </p:cNvSpPr>
                <p:nvPr/>
              </p:nvSpPr>
              <p:spPr bwMode="auto">
                <a:xfrm>
                  <a:off x="4287" y="3492"/>
                  <a:ext cx="47" cy="69"/>
                </a:xfrm>
                <a:custGeom>
                  <a:avLst/>
                  <a:gdLst>
                    <a:gd name="T0" fmla="*/ 39 w 47"/>
                    <a:gd name="T1" fmla="*/ 69 h 69"/>
                    <a:gd name="T2" fmla="*/ 0 w 47"/>
                    <a:gd name="T3" fmla="*/ 69 h 69"/>
                    <a:gd name="T4" fmla="*/ 0 w 47"/>
                    <a:gd name="T5" fmla="*/ 19 h 69"/>
                    <a:gd name="T6" fmla="*/ 7 w 47"/>
                    <a:gd name="T7" fmla="*/ 0 h 69"/>
                    <a:gd name="T8" fmla="*/ 47 w 47"/>
                    <a:gd name="T9" fmla="*/ 0 h 69"/>
                    <a:gd name="T10" fmla="*/ 47 w 47"/>
                    <a:gd name="T11" fmla="*/ 49 h 69"/>
                    <a:gd name="T12" fmla="*/ 39 w 47"/>
                    <a:gd name="T13" fmla="*/ 6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39" y="69"/>
                      </a:moveTo>
                      <a:lnTo>
                        <a:pt x="0" y="69"/>
                      </a:lnTo>
                      <a:lnTo>
                        <a:pt x="0" y="19"/>
                      </a:lnTo>
                      <a:lnTo>
                        <a:pt x="7" y="0"/>
                      </a:lnTo>
                      <a:lnTo>
                        <a:pt x="47" y="0"/>
                      </a:lnTo>
                      <a:lnTo>
                        <a:pt x="47" y="49"/>
                      </a:lnTo>
                      <a:lnTo>
                        <a:pt x="39"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0" name="Freeform 429"/>
                <p:cNvSpPr>
                  <a:spLocks/>
                </p:cNvSpPr>
                <p:nvPr/>
              </p:nvSpPr>
              <p:spPr bwMode="auto">
                <a:xfrm>
                  <a:off x="4294" y="3472"/>
                  <a:ext cx="56" cy="69"/>
                </a:xfrm>
                <a:custGeom>
                  <a:avLst/>
                  <a:gdLst>
                    <a:gd name="T0" fmla="*/ 40 w 56"/>
                    <a:gd name="T1" fmla="*/ 69 h 69"/>
                    <a:gd name="T2" fmla="*/ 0 w 56"/>
                    <a:gd name="T3" fmla="*/ 69 h 69"/>
                    <a:gd name="T4" fmla="*/ 0 w 56"/>
                    <a:gd name="T5" fmla="*/ 20 h 69"/>
                    <a:gd name="T6" fmla="*/ 16 w 56"/>
                    <a:gd name="T7" fmla="*/ 0 h 69"/>
                    <a:gd name="T8" fmla="*/ 56 w 56"/>
                    <a:gd name="T9" fmla="*/ 0 h 69"/>
                    <a:gd name="T10" fmla="*/ 56 w 56"/>
                    <a:gd name="T11" fmla="*/ 49 h 69"/>
                    <a:gd name="T12" fmla="*/ 40 w 56"/>
                    <a:gd name="T13" fmla="*/ 6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40" y="69"/>
                      </a:moveTo>
                      <a:lnTo>
                        <a:pt x="0" y="69"/>
                      </a:lnTo>
                      <a:lnTo>
                        <a:pt x="0" y="20"/>
                      </a:lnTo>
                      <a:lnTo>
                        <a:pt x="16" y="0"/>
                      </a:lnTo>
                      <a:lnTo>
                        <a:pt x="56" y="0"/>
                      </a:lnTo>
                      <a:lnTo>
                        <a:pt x="56"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1" name="Freeform 430"/>
                <p:cNvSpPr>
                  <a:spLocks/>
                </p:cNvSpPr>
                <p:nvPr/>
              </p:nvSpPr>
              <p:spPr bwMode="auto">
                <a:xfrm>
                  <a:off x="4310" y="3452"/>
                  <a:ext cx="48" cy="69"/>
                </a:xfrm>
                <a:custGeom>
                  <a:avLst/>
                  <a:gdLst>
                    <a:gd name="T0" fmla="*/ 40 w 48"/>
                    <a:gd name="T1" fmla="*/ 69 h 69"/>
                    <a:gd name="T2" fmla="*/ 0 w 48"/>
                    <a:gd name="T3" fmla="*/ 69 h 69"/>
                    <a:gd name="T4" fmla="*/ 0 w 48"/>
                    <a:gd name="T5" fmla="*/ 20 h 69"/>
                    <a:gd name="T6" fmla="*/ 8 w 48"/>
                    <a:gd name="T7" fmla="*/ 0 h 69"/>
                    <a:gd name="T8" fmla="*/ 48 w 48"/>
                    <a:gd name="T9" fmla="*/ 0 h 69"/>
                    <a:gd name="T10" fmla="*/ 48 w 48"/>
                    <a:gd name="T11" fmla="*/ 50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20"/>
                      </a:lnTo>
                      <a:lnTo>
                        <a:pt x="8" y="0"/>
                      </a:lnTo>
                      <a:lnTo>
                        <a:pt x="48" y="0"/>
                      </a:lnTo>
                      <a:lnTo>
                        <a:pt x="48" y="50"/>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2" name="Freeform 431"/>
                <p:cNvSpPr>
                  <a:spLocks/>
                </p:cNvSpPr>
                <p:nvPr/>
              </p:nvSpPr>
              <p:spPr bwMode="auto">
                <a:xfrm>
                  <a:off x="4318" y="3433"/>
                  <a:ext cx="56" cy="69"/>
                </a:xfrm>
                <a:custGeom>
                  <a:avLst/>
                  <a:gdLst>
                    <a:gd name="T0" fmla="*/ 40 w 56"/>
                    <a:gd name="T1" fmla="*/ 69 h 69"/>
                    <a:gd name="T2" fmla="*/ 0 w 56"/>
                    <a:gd name="T3" fmla="*/ 69 h 69"/>
                    <a:gd name="T4" fmla="*/ 0 w 56"/>
                    <a:gd name="T5" fmla="*/ 19 h 69"/>
                    <a:gd name="T6" fmla="*/ 16 w 56"/>
                    <a:gd name="T7" fmla="*/ 0 h 69"/>
                    <a:gd name="T8" fmla="*/ 56 w 56"/>
                    <a:gd name="T9" fmla="*/ 0 h 69"/>
                    <a:gd name="T10" fmla="*/ 56 w 56"/>
                    <a:gd name="T11" fmla="*/ 49 h 69"/>
                    <a:gd name="T12" fmla="*/ 40 w 56"/>
                    <a:gd name="T13" fmla="*/ 6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40" y="69"/>
                      </a:moveTo>
                      <a:lnTo>
                        <a:pt x="0" y="69"/>
                      </a:lnTo>
                      <a:lnTo>
                        <a:pt x="0" y="19"/>
                      </a:lnTo>
                      <a:lnTo>
                        <a:pt x="16" y="0"/>
                      </a:lnTo>
                      <a:lnTo>
                        <a:pt x="56" y="0"/>
                      </a:lnTo>
                      <a:lnTo>
                        <a:pt x="56"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3" name="Freeform 432"/>
                <p:cNvSpPr>
                  <a:spLocks/>
                </p:cNvSpPr>
                <p:nvPr/>
              </p:nvSpPr>
              <p:spPr bwMode="auto">
                <a:xfrm>
                  <a:off x="4334" y="3403"/>
                  <a:ext cx="47" cy="79"/>
                </a:xfrm>
                <a:custGeom>
                  <a:avLst/>
                  <a:gdLst>
                    <a:gd name="T0" fmla="*/ 40 w 47"/>
                    <a:gd name="T1" fmla="*/ 79 h 79"/>
                    <a:gd name="T2" fmla="*/ 0 w 47"/>
                    <a:gd name="T3" fmla="*/ 79 h 79"/>
                    <a:gd name="T4" fmla="*/ 0 w 47"/>
                    <a:gd name="T5" fmla="*/ 30 h 79"/>
                    <a:gd name="T6" fmla="*/ 8 w 47"/>
                    <a:gd name="T7" fmla="*/ 0 h 79"/>
                    <a:gd name="T8" fmla="*/ 47 w 47"/>
                    <a:gd name="T9" fmla="*/ 0 h 79"/>
                    <a:gd name="T10" fmla="*/ 47 w 47"/>
                    <a:gd name="T11" fmla="*/ 49 h 79"/>
                    <a:gd name="T12" fmla="*/ 40 w 47"/>
                    <a:gd name="T13" fmla="*/ 79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40" y="79"/>
                      </a:moveTo>
                      <a:lnTo>
                        <a:pt x="0" y="79"/>
                      </a:lnTo>
                      <a:lnTo>
                        <a:pt x="0" y="30"/>
                      </a:lnTo>
                      <a:lnTo>
                        <a:pt x="8" y="0"/>
                      </a:lnTo>
                      <a:lnTo>
                        <a:pt x="47" y="0"/>
                      </a:lnTo>
                      <a:lnTo>
                        <a:pt x="47" y="49"/>
                      </a:lnTo>
                      <a:lnTo>
                        <a:pt x="40" y="7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4" name="Rectangle 433"/>
                <p:cNvSpPr>
                  <a:spLocks noChangeArrowheads="1"/>
                </p:cNvSpPr>
                <p:nvPr/>
              </p:nvSpPr>
              <p:spPr bwMode="auto">
                <a:xfrm>
                  <a:off x="4342" y="3384"/>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05" name="Freeform 434"/>
                <p:cNvSpPr>
                  <a:spLocks/>
                </p:cNvSpPr>
                <p:nvPr/>
              </p:nvSpPr>
              <p:spPr bwMode="auto">
                <a:xfrm>
                  <a:off x="4342" y="3325"/>
                  <a:ext cx="55" cy="108"/>
                </a:xfrm>
                <a:custGeom>
                  <a:avLst/>
                  <a:gdLst>
                    <a:gd name="T0" fmla="*/ 39 w 55"/>
                    <a:gd name="T1" fmla="*/ 108 h 108"/>
                    <a:gd name="T2" fmla="*/ 0 w 55"/>
                    <a:gd name="T3" fmla="*/ 108 h 108"/>
                    <a:gd name="T4" fmla="*/ 0 w 55"/>
                    <a:gd name="T5" fmla="*/ 59 h 108"/>
                    <a:gd name="T6" fmla="*/ 16 w 55"/>
                    <a:gd name="T7" fmla="*/ 0 h 108"/>
                    <a:gd name="T8" fmla="*/ 55 w 55"/>
                    <a:gd name="T9" fmla="*/ 0 h 108"/>
                    <a:gd name="T10" fmla="*/ 55 w 55"/>
                    <a:gd name="T11" fmla="*/ 49 h 108"/>
                    <a:gd name="T12" fmla="*/ 39 w 55"/>
                    <a:gd name="T13" fmla="*/ 108 h 108"/>
                    <a:gd name="T14" fmla="*/ 0 60000 65536"/>
                    <a:gd name="T15" fmla="*/ 0 60000 65536"/>
                    <a:gd name="T16" fmla="*/ 0 60000 65536"/>
                    <a:gd name="T17" fmla="*/ 0 60000 65536"/>
                    <a:gd name="T18" fmla="*/ 0 60000 65536"/>
                    <a:gd name="T19" fmla="*/ 0 60000 65536"/>
                    <a:gd name="T20" fmla="*/ 0 60000 65536"/>
                    <a:gd name="T21" fmla="*/ 0 w 55"/>
                    <a:gd name="T22" fmla="*/ 0 h 108"/>
                    <a:gd name="T23" fmla="*/ 55 w 55"/>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08">
                      <a:moveTo>
                        <a:pt x="39" y="108"/>
                      </a:moveTo>
                      <a:lnTo>
                        <a:pt x="0" y="108"/>
                      </a:lnTo>
                      <a:lnTo>
                        <a:pt x="0" y="59"/>
                      </a:lnTo>
                      <a:lnTo>
                        <a:pt x="16" y="0"/>
                      </a:lnTo>
                      <a:lnTo>
                        <a:pt x="55" y="0"/>
                      </a:lnTo>
                      <a:lnTo>
                        <a:pt x="55" y="49"/>
                      </a:lnTo>
                      <a:lnTo>
                        <a:pt x="39" y="108"/>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6" name="Rectangle 435"/>
                <p:cNvSpPr>
                  <a:spLocks noChangeArrowheads="1"/>
                </p:cNvSpPr>
                <p:nvPr/>
              </p:nvSpPr>
              <p:spPr bwMode="auto">
                <a:xfrm>
                  <a:off x="4358" y="3236"/>
                  <a:ext cx="39" cy="13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07" name="Freeform 436"/>
                <p:cNvSpPr>
                  <a:spLocks/>
                </p:cNvSpPr>
                <p:nvPr/>
              </p:nvSpPr>
              <p:spPr bwMode="auto">
                <a:xfrm>
                  <a:off x="4350" y="3216"/>
                  <a:ext cx="47" cy="69"/>
                </a:xfrm>
                <a:custGeom>
                  <a:avLst/>
                  <a:gdLst>
                    <a:gd name="T0" fmla="*/ 47 w 47"/>
                    <a:gd name="T1" fmla="*/ 20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08" name="Rectangle 437"/>
                <p:cNvSpPr>
                  <a:spLocks noChangeArrowheads="1"/>
                </p:cNvSpPr>
                <p:nvPr/>
              </p:nvSpPr>
              <p:spPr bwMode="auto">
                <a:xfrm>
                  <a:off x="4350" y="3187"/>
                  <a:ext cx="39" cy="7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09" name="Freeform 438"/>
                <p:cNvSpPr>
                  <a:spLocks/>
                </p:cNvSpPr>
                <p:nvPr/>
              </p:nvSpPr>
              <p:spPr bwMode="auto">
                <a:xfrm>
                  <a:off x="4334" y="3128"/>
                  <a:ext cx="55" cy="108"/>
                </a:xfrm>
                <a:custGeom>
                  <a:avLst/>
                  <a:gdLst>
                    <a:gd name="T0" fmla="*/ 55 w 55"/>
                    <a:gd name="T1" fmla="*/ 59 h 108"/>
                    <a:gd name="T2" fmla="*/ 55 w 55"/>
                    <a:gd name="T3" fmla="*/ 108 h 108"/>
                    <a:gd name="T4" fmla="*/ 16 w 55"/>
                    <a:gd name="T5" fmla="*/ 108 h 108"/>
                    <a:gd name="T6" fmla="*/ 0 w 55"/>
                    <a:gd name="T7" fmla="*/ 49 h 108"/>
                    <a:gd name="T8" fmla="*/ 0 w 55"/>
                    <a:gd name="T9" fmla="*/ 0 h 108"/>
                    <a:gd name="T10" fmla="*/ 40 w 55"/>
                    <a:gd name="T11" fmla="*/ 0 h 108"/>
                    <a:gd name="T12" fmla="*/ 55 w 55"/>
                    <a:gd name="T13" fmla="*/ 59 h 108"/>
                    <a:gd name="T14" fmla="*/ 0 60000 65536"/>
                    <a:gd name="T15" fmla="*/ 0 60000 65536"/>
                    <a:gd name="T16" fmla="*/ 0 60000 65536"/>
                    <a:gd name="T17" fmla="*/ 0 60000 65536"/>
                    <a:gd name="T18" fmla="*/ 0 60000 65536"/>
                    <a:gd name="T19" fmla="*/ 0 60000 65536"/>
                    <a:gd name="T20" fmla="*/ 0 60000 65536"/>
                    <a:gd name="T21" fmla="*/ 0 w 55"/>
                    <a:gd name="T22" fmla="*/ 0 h 108"/>
                    <a:gd name="T23" fmla="*/ 55 w 55"/>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08">
                      <a:moveTo>
                        <a:pt x="55" y="59"/>
                      </a:moveTo>
                      <a:lnTo>
                        <a:pt x="55" y="108"/>
                      </a:lnTo>
                      <a:lnTo>
                        <a:pt x="16" y="108"/>
                      </a:lnTo>
                      <a:lnTo>
                        <a:pt x="0" y="49"/>
                      </a:lnTo>
                      <a:lnTo>
                        <a:pt x="0" y="0"/>
                      </a:lnTo>
                      <a:lnTo>
                        <a:pt x="40" y="0"/>
                      </a:lnTo>
                      <a:lnTo>
                        <a:pt x="55"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0" name="Freeform 439"/>
                <p:cNvSpPr>
                  <a:spLocks/>
                </p:cNvSpPr>
                <p:nvPr/>
              </p:nvSpPr>
              <p:spPr bwMode="auto">
                <a:xfrm>
                  <a:off x="4318" y="3088"/>
                  <a:ext cx="56" cy="89"/>
                </a:xfrm>
                <a:custGeom>
                  <a:avLst/>
                  <a:gdLst>
                    <a:gd name="T0" fmla="*/ 56 w 56"/>
                    <a:gd name="T1" fmla="*/ 40 h 89"/>
                    <a:gd name="T2" fmla="*/ 56 w 56"/>
                    <a:gd name="T3" fmla="*/ 89 h 89"/>
                    <a:gd name="T4" fmla="*/ 16 w 56"/>
                    <a:gd name="T5" fmla="*/ 89 h 89"/>
                    <a:gd name="T6" fmla="*/ 0 w 56"/>
                    <a:gd name="T7" fmla="*/ 50 h 89"/>
                    <a:gd name="T8" fmla="*/ 0 w 56"/>
                    <a:gd name="T9" fmla="*/ 0 h 89"/>
                    <a:gd name="T10" fmla="*/ 40 w 56"/>
                    <a:gd name="T11" fmla="*/ 0 h 89"/>
                    <a:gd name="T12" fmla="*/ 56 w 56"/>
                    <a:gd name="T13" fmla="*/ 40 h 89"/>
                    <a:gd name="T14" fmla="*/ 0 60000 65536"/>
                    <a:gd name="T15" fmla="*/ 0 60000 65536"/>
                    <a:gd name="T16" fmla="*/ 0 60000 65536"/>
                    <a:gd name="T17" fmla="*/ 0 60000 65536"/>
                    <a:gd name="T18" fmla="*/ 0 60000 65536"/>
                    <a:gd name="T19" fmla="*/ 0 60000 65536"/>
                    <a:gd name="T20" fmla="*/ 0 60000 65536"/>
                    <a:gd name="T21" fmla="*/ 0 w 56"/>
                    <a:gd name="T22" fmla="*/ 0 h 89"/>
                    <a:gd name="T23" fmla="*/ 56 w 56"/>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9">
                      <a:moveTo>
                        <a:pt x="56" y="40"/>
                      </a:moveTo>
                      <a:lnTo>
                        <a:pt x="56" y="89"/>
                      </a:lnTo>
                      <a:lnTo>
                        <a:pt x="16" y="89"/>
                      </a:lnTo>
                      <a:lnTo>
                        <a:pt x="0" y="50"/>
                      </a:lnTo>
                      <a:lnTo>
                        <a:pt x="0" y="0"/>
                      </a:lnTo>
                      <a:lnTo>
                        <a:pt x="40" y="0"/>
                      </a:lnTo>
                      <a:lnTo>
                        <a:pt x="56" y="4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1" name="Freeform 440"/>
                <p:cNvSpPr>
                  <a:spLocks/>
                </p:cNvSpPr>
                <p:nvPr/>
              </p:nvSpPr>
              <p:spPr bwMode="auto">
                <a:xfrm>
                  <a:off x="4302" y="3069"/>
                  <a:ext cx="56" cy="69"/>
                </a:xfrm>
                <a:custGeom>
                  <a:avLst/>
                  <a:gdLst>
                    <a:gd name="T0" fmla="*/ 56 w 56"/>
                    <a:gd name="T1" fmla="*/ 19 h 69"/>
                    <a:gd name="T2" fmla="*/ 56 w 56"/>
                    <a:gd name="T3" fmla="*/ 69 h 69"/>
                    <a:gd name="T4" fmla="*/ 16 w 56"/>
                    <a:gd name="T5" fmla="*/ 69 h 69"/>
                    <a:gd name="T6" fmla="*/ 0 w 56"/>
                    <a:gd name="T7" fmla="*/ 49 h 69"/>
                    <a:gd name="T8" fmla="*/ 0 w 56"/>
                    <a:gd name="T9" fmla="*/ 0 h 69"/>
                    <a:gd name="T10" fmla="*/ 40 w 56"/>
                    <a:gd name="T11" fmla="*/ 0 h 69"/>
                    <a:gd name="T12" fmla="*/ 56 w 56"/>
                    <a:gd name="T13" fmla="*/ 1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19"/>
                      </a:moveTo>
                      <a:lnTo>
                        <a:pt x="56" y="69"/>
                      </a:lnTo>
                      <a:lnTo>
                        <a:pt x="16" y="69"/>
                      </a:lnTo>
                      <a:lnTo>
                        <a:pt x="0" y="49"/>
                      </a:lnTo>
                      <a:lnTo>
                        <a:pt x="0" y="0"/>
                      </a:lnTo>
                      <a:lnTo>
                        <a:pt x="40" y="0"/>
                      </a:lnTo>
                      <a:lnTo>
                        <a:pt x="56"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2" name="Freeform 441"/>
                <p:cNvSpPr>
                  <a:spLocks/>
                </p:cNvSpPr>
                <p:nvPr/>
              </p:nvSpPr>
              <p:spPr bwMode="auto">
                <a:xfrm>
                  <a:off x="4294" y="3049"/>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3" name="Freeform 442"/>
                <p:cNvSpPr>
                  <a:spLocks/>
                </p:cNvSpPr>
                <p:nvPr/>
              </p:nvSpPr>
              <p:spPr bwMode="auto">
                <a:xfrm>
                  <a:off x="4279" y="3029"/>
                  <a:ext cx="55" cy="69"/>
                </a:xfrm>
                <a:custGeom>
                  <a:avLst/>
                  <a:gdLst>
                    <a:gd name="T0" fmla="*/ 55 w 55"/>
                    <a:gd name="T1" fmla="*/ 20 h 69"/>
                    <a:gd name="T2" fmla="*/ 55 w 55"/>
                    <a:gd name="T3" fmla="*/ 69 h 69"/>
                    <a:gd name="T4" fmla="*/ 15 w 55"/>
                    <a:gd name="T5" fmla="*/ 69 h 69"/>
                    <a:gd name="T6" fmla="*/ 0 w 55"/>
                    <a:gd name="T7" fmla="*/ 50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5" y="69"/>
                      </a:lnTo>
                      <a:lnTo>
                        <a:pt x="0" y="50"/>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4" name="Freeform 443"/>
                <p:cNvSpPr>
                  <a:spLocks/>
                </p:cNvSpPr>
                <p:nvPr/>
              </p:nvSpPr>
              <p:spPr bwMode="auto">
                <a:xfrm>
                  <a:off x="4247" y="3010"/>
                  <a:ext cx="71" cy="69"/>
                </a:xfrm>
                <a:custGeom>
                  <a:avLst/>
                  <a:gdLst>
                    <a:gd name="T0" fmla="*/ 71 w 71"/>
                    <a:gd name="T1" fmla="*/ 19 h 69"/>
                    <a:gd name="T2" fmla="*/ 71 w 71"/>
                    <a:gd name="T3" fmla="*/ 69 h 69"/>
                    <a:gd name="T4" fmla="*/ 32 w 71"/>
                    <a:gd name="T5" fmla="*/ 69 h 69"/>
                    <a:gd name="T6" fmla="*/ 0 w 71"/>
                    <a:gd name="T7" fmla="*/ 49 h 69"/>
                    <a:gd name="T8" fmla="*/ 0 w 71"/>
                    <a:gd name="T9" fmla="*/ 0 h 69"/>
                    <a:gd name="T10" fmla="*/ 40 w 71"/>
                    <a:gd name="T11" fmla="*/ 0 h 69"/>
                    <a:gd name="T12" fmla="*/ 71 w 71"/>
                    <a:gd name="T13" fmla="*/ 19 h 69"/>
                    <a:gd name="T14" fmla="*/ 0 60000 65536"/>
                    <a:gd name="T15" fmla="*/ 0 60000 65536"/>
                    <a:gd name="T16" fmla="*/ 0 60000 65536"/>
                    <a:gd name="T17" fmla="*/ 0 60000 65536"/>
                    <a:gd name="T18" fmla="*/ 0 60000 65536"/>
                    <a:gd name="T19" fmla="*/ 0 60000 65536"/>
                    <a:gd name="T20" fmla="*/ 0 60000 65536"/>
                    <a:gd name="T21" fmla="*/ 0 w 71"/>
                    <a:gd name="T22" fmla="*/ 0 h 69"/>
                    <a:gd name="T23" fmla="*/ 71 w 7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69">
                      <a:moveTo>
                        <a:pt x="71" y="19"/>
                      </a:moveTo>
                      <a:lnTo>
                        <a:pt x="71" y="69"/>
                      </a:lnTo>
                      <a:lnTo>
                        <a:pt x="32" y="69"/>
                      </a:lnTo>
                      <a:lnTo>
                        <a:pt x="0" y="49"/>
                      </a:lnTo>
                      <a:lnTo>
                        <a:pt x="0" y="0"/>
                      </a:lnTo>
                      <a:lnTo>
                        <a:pt x="40" y="0"/>
                      </a:lnTo>
                      <a:lnTo>
                        <a:pt x="71"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5" name="Freeform 444"/>
                <p:cNvSpPr>
                  <a:spLocks/>
                </p:cNvSpPr>
                <p:nvPr/>
              </p:nvSpPr>
              <p:spPr bwMode="auto">
                <a:xfrm>
                  <a:off x="4223" y="3000"/>
                  <a:ext cx="64" cy="59"/>
                </a:xfrm>
                <a:custGeom>
                  <a:avLst/>
                  <a:gdLst>
                    <a:gd name="T0" fmla="*/ 64 w 64"/>
                    <a:gd name="T1" fmla="*/ 10 h 59"/>
                    <a:gd name="T2" fmla="*/ 64 w 64"/>
                    <a:gd name="T3" fmla="*/ 59 h 59"/>
                    <a:gd name="T4" fmla="*/ 24 w 64"/>
                    <a:gd name="T5" fmla="*/ 59 h 59"/>
                    <a:gd name="T6" fmla="*/ 0 w 64"/>
                    <a:gd name="T7" fmla="*/ 49 h 59"/>
                    <a:gd name="T8" fmla="*/ 0 w 64"/>
                    <a:gd name="T9" fmla="*/ 0 h 59"/>
                    <a:gd name="T10" fmla="*/ 40 w 64"/>
                    <a:gd name="T11" fmla="*/ 0 h 59"/>
                    <a:gd name="T12" fmla="*/ 64 w 64"/>
                    <a:gd name="T13" fmla="*/ 10 h 59"/>
                    <a:gd name="T14" fmla="*/ 0 60000 65536"/>
                    <a:gd name="T15" fmla="*/ 0 60000 65536"/>
                    <a:gd name="T16" fmla="*/ 0 60000 65536"/>
                    <a:gd name="T17" fmla="*/ 0 60000 65536"/>
                    <a:gd name="T18" fmla="*/ 0 60000 65536"/>
                    <a:gd name="T19" fmla="*/ 0 60000 65536"/>
                    <a:gd name="T20" fmla="*/ 0 60000 65536"/>
                    <a:gd name="T21" fmla="*/ 0 w 64"/>
                    <a:gd name="T22" fmla="*/ 0 h 59"/>
                    <a:gd name="T23" fmla="*/ 64 w 6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9">
                      <a:moveTo>
                        <a:pt x="64" y="10"/>
                      </a:moveTo>
                      <a:lnTo>
                        <a:pt x="64" y="59"/>
                      </a:lnTo>
                      <a:lnTo>
                        <a:pt x="24" y="59"/>
                      </a:lnTo>
                      <a:lnTo>
                        <a:pt x="0" y="49"/>
                      </a:lnTo>
                      <a:lnTo>
                        <a:pt x="0" y="0"/>
                      </a:lnTo>
                      <a:lnTo>
                        <a:pt x="40" y="0"/>
                      </a:lnTo>
                      <a:lnTo>
                        <a:pt x="64"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6" name="Rectangle 445"/>
                <p:cNvSpPr>
                  <a:spLocks noChangeArrowheads="1"/>
                </p:cNvSpPr>
                <p:nvPr/>
              </p:nvSpPr>
              <p:spPr bwMode="auto">
                <a:xfrm>
                  <a:off x="4184" y="3000"/>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17" name="Freeform 446"/>
                <p:cNvSpPr>
                  <a:spLocks/>
                </p:cNvSpPr>
                <p:nvPr/>
              </p:nvSpPr>
              <p:spPr bwMode="auto">
                <a:xfrm>
                  <a:off x="4168" y="2990"/>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18" name="Rectangle 447"/>
                <p:cNvSpPr>
                  <a:spLocks noChangeArrowheads="1"/>
                </p:cNvSpPr>
                <p:nvPr/>
              </p:nvSpPr>
              <p:spPr bwMode="auto">
                <a:xfrm>
                  <a:off x="4152" y="2990"/>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19" name="Freeform 448"/>
                <p:cNvSpPr>
                  <a:spLocks/>
                </p:cNvSpPr>
                <p:nvPr/>
              </p:nvSpPr>
              <p:spPr bwMode="auto">
                <a:xfrm>
                  <a:off x="4136" y="2980"/>
                  <a:ext cx="56" cy="59"/>
                </a:xfrm>
                <a:custGeom>
                  <a:avLst/>
                  <a:gdLst>
                    <a:gd name="T0" fmla="*/ 56 w 56"/>
                    <a:gd name="T1" fmla="*/ 10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49"/>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0" name="Rectangle 449"/>
                <p:cNvSpPr>
                  <a:spLocks noChangeArrowheads="1"/>
                </p:cNvSpPr>
                <p:nvPr/>
              </p:nvSpPr>
              <p:spPr bwMode="auto">
                <a:xfrm>
                  <a:off x="4105" y="2980"/>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21" name="Freeform 450"/>
                <p:cNvSpPr>
                  <a:spLocks/>
                </p:cNvSpPr>
                <p:nvPr/>
              </p:nvSpPr>
              <p:spPr bwMode="auto">
                <a:xfrm>
                  <a:off x="4089" y="2970"/>
                  <a:ext cx="55" cy="59"/>
                </a:xfrm>
                <a:custGeom>
                  <a:avLst/>
                  <a:gdLst>
                    <a:gd name="T0" fmla="*/ 55 w 55"/>
                    <a:gd name="T1" fmla="*/ 10 h 59"/>
                    <a:gd name="T2" fmla="*/ 55 w 55"/>
                    <a:gd name="T3" fmla="*/ 59 h 59"/>
                    <a:gd name="T4" fmla="*/ 16 w 55"/>
                    <a:gd name="T5" fmla="*/ 59 h 59"/>
                    <a:gd name="T6" fmla="*/ 0 w 55"/>
                    <a:gd name="T7" fmla="*/ 50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50"/>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2" name="Rectangle 451"/>
                <p:cNvSpPr>
                  <a:spLocks noChangeArrowheads="1"/>
                </p:cNvSpPr>
                <p:nvPr/>
              </p:nvSpPr>
              <p:spPr bwMode="auto">
                <a:xfrm>
                  <a:off x="4033" y="2970"/>
                  <a:ext cx="9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23" name="Freeform 452"/>
                <p:cNvSpPr>
                  <a:spLocks/>
                </p:cNvSpPr>
                <p:nvPr/>
              </p:nvSpPr>
              <p:spPr bwMode="auto">
                <a:xfrm>
                  <a:off x="4018" y="2970"/>
                  <a:ext cx="55" cy="59"/>
                </a:xfrm>
                <a:custGeom>
                  <a:avLst/>
                  <a:gdLst>
                    <a:gd name="T0" fmla="*/ 15 w 55"/>
                    <a:gd name="T1" fmla="*/ 0 h 59"/>
                    <a:gd name="T2" fmla="*/ 55 w 55"/>
                    <a:gd name="T3" fmla="*/ 0 h 59"/>
                    <a:gd name="T4" fmla="*/ 55 w 55"/>
                    <a:gd name="T5" fmla="*/ 50 h 59"/>
                    <a:gd name="T6" fmla="*/ 39 w 55"/>
                    <a:gd name="T7" fmla="*/ 59 h 59"/>
                    <a:gd name="T8" fmla="*/ 0 w 55"/>
                    <a:gd name="T9" fmla="*/ 59 h 59"/>
                    <a:gd name="T10" fmla="*/ 0 w 55"/>
                    <a:gd name="T11" fmla="*/ 10 h 59"/>
                    <a:gd name="T12" fmla="*/ 15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5" y="0"/>
                      </a:moveTo>
                      <a:lnTo>
                        <a:pt x="55" y="0"/>
                      </a:lnTo>
                      <a:lnTo>
                        <a:pt x="55" y="50"/>
                      </a:lnTo>
                      <a:lnTo>
                        <a:pt x="39" y="59"/>
                      </a:lnTo>
                      <a:lnTo>
                        <a:pt x="0" y="59"/>
                      </a:lnTo>
                      <a:lnTo>
                        <a:pt x="0" y="10"/>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4" name="Rectangle 453"/>
                <p:cNvSpPr>
                  <a:spLocks noChangeArrowheads="1"/>
                </p:cNvSpPr>
                <p:nvPr/>
              </p:nvSpPr>
              <p:spPr bwMode="auto">
                <a:xfrm>
                  <a:off x="3812" y="2980"/>
                  <a:ext cx="24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25" name="Freeform 454"/>
                <p:cNvSpPr>
                  <a:spLocks/>
                </p:cNvSpPr>
                <p:nvPr/>
              </p:nvSpPr>
              <p:spPr bwMode="auto">
                <a:xfrm>
                  <a:off x="3796" y="2970"/>
                  <a:ext cx="56" cy="59"/>
                </a:xfrm>
                <a:custGeom>
                  <a:avLst/>
                  <a:gdLst>
                    <a:gd name="T0" fmla="*/ 56 w 56"/>
                    <a:gd name="T1" fmla="*/ 10 h 59"/>
                    <a:gd name="T2" fmla="*/ 56 w 56"/>
                    <a:gd name="T3" fmla="*/ 59 h 59"/>
                    <a:gd name="T4" fmla="*/ 16 w 56"/>
                    <a:gd name="T5" fmla="*/ 59 h 59"/>
                    <a:gd name="T6" fmla="*/ 0 w 56"/>
                    <a:gd name="T7" fmla="*/ 50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50"/>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6" name="Rectangle 455"/>
                <p:cNvSpPr>
                  <a:spLocks noChangeArrowheads="1"/>
                </p:cNvSpPr>
                <p:nvPr/>
              </p:nvSpPr>
              <p:spPr bwMode="auto">
                <a:xfrm>
                  <a:off x="3780" y="2970"/>
                  <a:ext cx="56"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27" name="Freeform 456"/>
                <p:cNvSpPr>
                  <a:spLocks/>
                </p:cNvSpPr>
                <p:nvPr/>
              </p:nvSpPr>
              <p:spPr bwMode="auto">
                <a:xfrm>
                  <a:off x="3733" y="2941"/>
                  <a:ext cx="87" cy="79"/>
                </a:xfrm>
                <a:custGeom>
                  <a:avLst/>
                  <a:gdLst>
                    <a:gd name="T0" fmla="*/ 87 w 87"/>
                    <a:gd name="T1" fmla="*/ 29 h 79"/>
                    <a:gd name="T2" fmla="*/ 87 w 87"/>
                    <a:gd name="T3" fmla="*/ 79 h 79"/>
                    <a:gd name="T4" fmla="*/ 47 w 87"/>
                    <a:gd name="T5" fmla="*/ 79 h 79"/>
                    <a:gd name="T6" fmla="*/ 0 w 87"/>
                    <a:gd name="T7" fmla="*/ 49 h 79"/>
                    <a:gd name="T8" fmla="*/ 0 w 87"/>
                    <a:gd name="T9" fmla="*/ 0 h 79"/>
                    <a:gd name="T10" fmla="*/ 39 w 87"/>
                    <a:gd name="T11" fmla="*/ 0 h 79"/>
                    <a:gd name="T12" fmla="*/ 87 w 87"/>
                    <a:gd name="T13" fmla="*/ 29 h 79"/>
                    <a:gd name="T14" fmla="*/ 0 60000 65536"/>
                    <a:gd name="T15" fmla="*/ 0 60000 65536"/>
                    <a:gd name="T16" fmla="*/ 0 60000 65536"/>
                    <a:gd name="T17" fmla="*/ 0 60000 65536"/>
                    <a:gd name="T18" fmla="*/ 0 60000 65536"/>
                    <a:gd name="T19" fmla="*/ 0 60000 65536"/>
                    <a:gd name="T20" fmla="*/ 0 60000 65536"/>
                    <a:gd name="T21" fmla="*/ 0 w 87"/>
                    <a:gd name="T22" fmla="*/ 0 h 79"/>
                    <a:gd name="T23" fmla="*/ 87 w 8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9">
                      <a:moveTo>
                        <a:pt x="87" y="29"/>
                      </a:moveTo>
                      <a:lnTo>
                        <a:pt x="87" y="79"/>
                      </a:lnTo>
                      <a:lnTo>
                        <a:pt x="47" y="79"/>
                      </a:lnTo>
                      <a:lnTo>
                        <a:pt x="0" y="49"/>
                      </a:lnTo>
                      <a:lnTo>
                        <a:pt x="0" y="0"/>
                      </a:lnTo>
                      <a:lnTo>
                        <a:pt x="39" y="0"/>
                      </a:lnTo>
                      <a:lnTo>
                        <a:pt x="87" y="2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8" name="Freeform 457"/>
                <p:cNvSpPr>
                  <a:spLocks/>
                </p:cNvSpPr>
                <p:nvPr/>
              </p:nvSpPr>
              <p:spPr bwMode="auto">
                <a:xfrm>
                  <a:off x="3717" y="2921"/>
                  <a:ext cx="55" cy="69"/>
                </a:xfrm>
                <a:custGeom>
                  <a:avLst/>
                  <a:gdLst>
                    <a:gd name="T0" fmla="*/ 55 w 55"/>
                    <a:gd name="T1" fmla="*/ 20 h 69"/>
                    <a:gd name="T2" fmla="*/ 55 w 55"/>
                    <a:gd name="T3" fmla="*/ 69 h 69"/>
                    <a:gd name="T4" fmla="*/ 16 w 55"/>
                    <a:gd name="T5" fmla="*/ 69 h 69"/>
                    <a:gd name="T6" fmla="*/ 0 w 55"/>
                    <a:gd name="T7" fmla="*/ 49 h 69"/>
                    <a:gd name="T8" fmla="*/ 0 w 55"/>
                    <a:gd name="T9" fmla="*/ 0 h 69"/>
                    <a:gd name="T10" fmla="*/ 40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49"/>
                      </a:lnTo>
                      <a:lnTo>
                        <a:pt x="0" y="0"/>
                      </a:lnTo>
                      <a:lnTo>
                        <a:pt x="40"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29" name="Freeform 458"/>
                <p:cNvSpPr>
                  <a:spLocks/>
                </p:cNvSpPr>
                <p:nvPr/>
              </p:nvSpPr>
              <p:spPr bwMode="auto">
                <a:xfrm>
                  <a:off x="3709" y="2901"/>
                  <a:ext cx="48" cy="69"/>
                </a:xfrm>
                <a:custGeom>
                  <a:avLst/>
                  <a:gdLst>
                    <a:gd name="T0" fmla="*/ 48 w 48"/>
                    <a:gd name="T1" fmla="*/ 20 h 69"/>
                    <a:gd name="T2" fmla="*/ 48 w 48"/>
                    <a:gd name="T3" fmla="*/ 69 h 69"/>
                    <a:gd name="T4" fmla="*/ 8 w 48"/>
                    <a:gd name="T5" fmla="*/ 69 h 69"/>
                    <a:gd name="T6" fmla="*/ 0 w 48"/>
                    <a:gd name="T7" fmla="*/ 50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50"/>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0" name="Freeform 459"/>
                <p:cNvSpPr>
                  <a:spLocks/>
                </p:cNvSpPr>
                <p:nvPr/>
              </p:nvSpPr>
              <p:spPr bwMode="auto">
                <a:xfrm>
                  <a:off x="3693" y="2882"/>
                  <a:ext cx="56" cy="69"/>
                </a:xfrm>
                <a:custGeom>
                  <a:avLst/>
                  <a:gdLst>
                    <a:gd name="T0" fmla="*/ 56 w 56"/>
                    <a:gd name="T1" fmla="*/ 19 h 69"/>
                    <a:gd name="T2" fmla="*/ 56 w 56"/>
                    <a:gd name="T3" fmla="*/ 69 h 69"/>
                    <a:gd name="T4" fmla="*/ 16 w 56"/>
                    <a:gd name="T5" fmla="*/ 69 h 69"/>
                    <a:gd name="T6" fmla="*/ 0 w 56"/>
                    <a:gd name="T7" fmla="*/ 49 h 69"/>
                    <a:gd name="T8" fmla="*/ 0 w 56"/>
                    <a:gd name="T9" fmla="*/ 0 h 69"/>
                    <a:gd name="T10" fmla="*/ 40 w 56"/>
                    <a:gd name="T11" fmla="*/ 0 h 69"/>
                    <a:gd name="T12" fmla="*/ 56 w 56"/>
                    <a:gd name="T13" fmla="*/ 1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19"/>
                      </a:moveTo>
                      <a:lnTo>
                        <a:pt x="56" y="69"/>
                      </a:lnTo>
                      <a:lnTo>
                        <a:pt x="16" y="69"/>
                      </a:lnTo>
                      <a:lnTo>
                        <a:pt x="0" y="49"/>
                      </a:lnTo>
                      <a:lnTo>
                        <a:pt x="0" y="0"/>
                      </a:lnTo>
                      <a:lnTo>
                        <a:pt x="40" y="0"/>
                      </a:lnTo>
                      <a:lnTo>
                        <a:pt x="56"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1" name="Rectangle 460"/>
                <p:cNvSpPr>
                  <a:spLocks noChangeArrowheads="1"/>
                </p:cNvSpPr>
                <p:nvPr/>
              </p:nvSpPr>
              <p:spPr bwMode="auto">
                <a:xfrm>
                  <a:off x="3693" y="2862"/>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32" name="Freeform 461"/>
                <p:cNvSpPr>
                  <a:spLocks/>
                </p:cNvSpPr>
                <p:nvPr/>
              </p:nvSpPr>
              <p:spPr bwMode="auto">
                <a:xfrm>
                  <a:off x="3685" y="2842"/>
                  <a:ext cx="48" cy="69"/>
                </a:xfrm>
                <a:custGeom>
                  <a:avLst/>
                  <a:gdLst>
                    <a:gd name="T0" fmla="*/ 48 w 48"/>
                    <a:gd name="T1" fmla="*/ 20 h 69"/>
                    <a:gd name="T2" fmla="*/ 48 w 48"/>
                    <a:gd name="T3" fmla="*/ 69 h 69"/>
                    <a:gd name="T4" fmla="*/ 8 w 48"/>
                    <a:gd name="T5" fmla="*/ 69 h 69"/>
                    <a:gd name="T6" fmla="*/ 0 w 48"/>
                    <a:gd name="T7" fmla="*/ 50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50"/>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3" name="Rectangle 462"/>
                <p:cNvSpPr>
                  <a:spLocks noChangeArrowheads="1"/>
                </p:cNvSpPr>
                <p:nvPr/>
              </p:nvSpPr>
              <p:spPr bwMode="auto">
                <a:xfrm>
                  <a:off x="3685" y="2813"/>
                  <a:ext cx="40"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34" name="Freeform 463"/>
                <p:cNvSpPr>
                  <a:spLocks/>
                </p:cNvSpPr>
                <p:nvPr/>
              </p:nvSpPr>
              <p:spPr bwMode="auto">
                <a:xfrm>
                  <a:off x="3677" y="2803"/>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5" name="Rectangle 464"/>
                <p:cNvSpPr>
                  <a:spLocks noChangeArrowheads="1"/>
                </p:cNvSpPr>
                <p:nvPr/>
              </p:nvSpPr>
              <p:spPr bwMode="auto">
                <a:xfrm>
                  <a:off x="3677" y="2774"/>
                  <a:ext cx="40" cy="7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36" name="Freeform 465"/>
                <p:cNvSpPr>
                  <a:spLocks/>
                </p:cNvSpPr>
                <p:nvPr/>
              </p:nvSpPr>
              <p:spPr bwMode="auto">
                <a:xfrm>
                  <a:off x="3670" y="2754"/>
                  <a:ext cx="47" cy="69"/>
                </a:xfrm>
                <a:custGeom>
                  <a:avLst/>
                  <a:gdLst>
                    <a:gd name="T0" fmla="*/ 47 w 47"/>
                    <a:gd name="T1" fmla="*/ 20 h 69"/>
                    <a:gd name="T2" fmla="*/ 47 w 47"/>
                    <a:gd name="T3" fmla="*/ 69 h 69"/>
                    <a:gd name="T4" fmla="*/ 7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7"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7" name="Rectangle 466"/>
                <p:cNvSpPr>
                  <a:spLocks noChangeArrowheads="1"/>
                </p:cNvSpPr>
                <p:nvPr/>
              </p:nvSpPr>
              <p:spPr bwMode="auto">
                <a:xfrm>
                  <a:off x="3670" y="2734"/>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38" name="Freeform 467"/>
                <p:cNvSpPr>
                  <a:spLocks/>
                </p:cNvSpPr>
                <p:nvPr/>
              </p:nvSpPr>
              <p:spPr bwMode="auto">
                <a:xfrm>
                  <a:off x="3662" y="2715"/>
                  <a:ext cx="47" cy="68"/>
                </a:xfrm>
                <a:custGeom>
                  <a:avLst/>
                  <a:gdLst>
                    <a:gd name="T0" fmla="*/ 47 w 47"/>
                    <a:gd name="T1" fmla="*/ 19 h 68"/>
                    <a:gd name="T2" fmla="*/ 47 w 47"/>
                    <a:gd name="T3" fmla="*/ 68 h 68"/>
                    <a:gd name="T4" fmla="*/ 8 w 47"/>
                    <a:gd name="T5" fmla="*/ 68 h 68"/>
                    <a:gd name="T6" fmla="*/ 0 w 47"/>
                    <a:gd name="T7" fmla="*/ 49 h 68"/>
                    <a:gd name="T8" fmla="*/ 0 w 47"/>
                    <a:gd name="T9" fmla="*/ 0 h 68"/>
                    <a:gd name="T10" fmla="*/ 39 w 47"/>
                    <a:gd name="T11" fmla="*/ 0 h 68"/>
                    <a:gd name="T12" fmla="*/ 47 w 47"/>
                    <a:gd name="T13" fmla="*/ 19 h 68"/>
                    <a:gd name="T14" fmla="*/ 0 60000 65536"/>
                    <a:gd name="T15" fmla="*/ 0 60000 65536"/>
                    <a:gd name="T16" fmla="*/ 0 60000 65536"/>
                    <a:gd name="T17" fmla="*/ 0 60000 65536"/>
                    <a:gd name="T18" fmla="*/ 0 60000 65536"/>
                    <a:gd name="T19" fmla="*/ 0 60000 65536"/>
                    <a:gd name="T20" fmla="*/ 0 60000 65536"/>
                    <a:gd name="T21" fmla="*/ 0 w 47"/>
                    <a:gd name="T22" fmla="*/ 0 h 68"/>
                    <a:gd name="T23" fmla="*/ 47 w 4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8">
                      <a:moveTo>
                        <a:pt x="47" y="19"/>
                      </a:moveTo>
                      <a:lnTo>
                        <a:pt x="47" y="68"/>
                      </a:lnTo>
                      <a:lnTo>
                        <a:pt x="8" y="68"/>
                      </a:lnTo>
                      <a:lnTo>
                        <a:pt x="0" y="49"/>
                      </a:lnTo>
                      <a:lnTo>
                        <a:pt x="0" y="0"/>
                      </a:lnTo>
                      <a:lnTo>
                        <a:pt x="39" y="0"/>
                      </a:lnTo>
                      <a:lnTo>
                        <a:pt x="47"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39" name="Rectangle 468"/>
                <p:cNvSpPr>
                  <a:spLocks noChangeArrowheads="1"/>
                </p:cNvSpPr>
                <p:nvPr/>
              </p:nvSpPr>
              <p:spPr bwMode="auto">
                <a:xfrm>
                  <a:off x="3662" y="2656"/>
                  <a:ext cx="39" cy="10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0" name="Freeform 469"/>
                <p:cNvSpPr>
                  <a:spLocks/>
                </p:cNvSpPr>
                <p:nvPr/>
              </p:nvSpPr>
              <p:spPr bwMode="auto">
                <a:xfrm>
                  <a:off x="3654" y="2636"/>
                  <a:ext cx="47" cy="69"/>
                </a:xfrm>
                <a:custGeom>
                  <a:avLst/>
                  <a:gdLst>
                    <a:gd name="T0" fmla="*/ 47 w 47"/>
                    <a:gd name="T1" fmla="*/ 20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41" name="Rectangle 470"/>
                <p:cNvSpPr>
                  <a:spLocks noChangeArrowheads="1"/>
                </p:cNvSpPr>
                <p:nvPr/>
              </p:nvSpPr>
              <p:spPr bwMode="auto">
                <a:xfrm>
                  <a:off x="3654" y="2616"/>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2" name="Freeform 471"/>
                <p:cNvSpPr>
                  <a:spLocks/>
                </p:cNvSpPr>
                <p:nvPr/>
              </p:nvSpPr>
              <p:spPr bwMode="auto">
                <a:xfrm>
                  <a:off x="3654" y="2606"/>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50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43" name="Rectangle 472"/>
                <p:cNvSpPr>
                  <a:spLocks noChangeArrowheads="1"/>
                </p:cNvSpPr>
                <p:nvPr/>
              </p:nvSpPr>
              <p:spPr bwMode="auto">
                <a:xfrm>
                  <a:off x="3662" y="2567"/>
                  <a:ext cx="39"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4" name="Freeform 473"/>
                <p:cNvSpPr>
                  <a:spLocks/>
                </p:cNvSpPr>
                <p:nvPr/>
              </p:nvSpPr>
              <p:spPr bwMode="auto">
                <a:xfrm>
                  <a:off x="3662" y="2557"/>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45" name="Rectangle 474"/>
                <p:cNvSpPr>
                  <a:spLocks noChangeArrowheads="1"/>
                </p:cNvSpPr>
                <p:nvPr/>
              </p:nvSpPr>
              <p:spPr bwMode="auto">
                <a:xfrm>
                  <a:off x="3670" y="2547"/>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6" name="Freeform 475"/>
                <p:cNvSpPr>
                  <a:spLocks/>
                </p:cNvSpPr>
                <p:nvPr/>
              </p:nvSpPr>
              <p:spPr bwMode="auto">
                <a:xfrm>
                  <a:off x="3670" y="2537"/>
                  <a:ext cx="47" cy="59"/>
                </a:xfrm>
                <a:custGeom>
                  <a:avLst/>
                  <a:gdLst>
                    <a:gd name="T0" fmla="*/ 39 w 47"/>
                    <a:gd name="T1" fmla="*/ 59 h 59"/>
                    <a:gd name="T2" fmla="*/ 0 w 47"/>
                    <a:gd name="T3" fmla="*/ 59 h 59"/>
                    <a:gd name="T4" fmla="*/ 0 w 47"/>
                    <a:gd name="T5" fmla="*/ 10 h 59"/>
                    <a:gd name="T6" fmla="*/ 7 w 47"/>
                    <a:gd name="T7" fmla="*/ 0 h 59"/>
                    <a:gd name="T8" fmla="*/ 47 w 47"/>
                    <a:gd name="T9" fmla="*/ 0 h 59"/>
                    <a:gd name="T10" fmla="*/ 47 w 47"/>
                    <a:gd name="T11" fmla="*/ 50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7" y="0"/>
                      </a:lnTo>
                      <a:lnTo>
                        <a:pt x="47" y="0"/>
                      </a:lnTo>
                      <a:lnTo>
                        <a:pt x="47"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47" name="Rectangle 476"/>
                <p:cNvSpPr>
                  <a:spLocks noChangeArrowheads="1"/>
                </p:cNvSpPr>
                <p:nvPr/>
              </p:nvSpPr>
              <p:spPr bwMode="auto">
                <a:xfrm>
                  <a:off x="3677" y="2537"/>
                  <a:ext cx="48"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8" name="Rectangle 477"/>
                <p:cNvSpPr>
                  <a:spLocks noChangeArrowheads="1"/>
                </p:cNvSpPr>
                <p:nvPr/>
              </p:nvSpPr>
              <p:spPr bwMode="auto">
                <a:xfrm>
                  <a:off x="3685" y="252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49" name="Freeform 478"/>
                <p:cNvSpPr>
                  <a:spLocks/>
                </p:cNvSpPr>
                <p:nvPr/>
              </p:nvSpPr>
              <p:spPr bwMode="auto">
                <a:xfrm>
                  <a:off x="3685" y="2518"/>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0" name="Rectangle 479"/>
                <p:cNvSpPr>
                  <a:spLocks noChangeArrowheads="1"/>
                </p:cNvSpPr>
                <p:nvPr/>
              </p:nvSpPr>
              <p:spPr bwMode="auto">
                <a:xfrm>
                  <a:off x="3693" y="2518"/>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51" name="Freeform 480"/>
                <p:cNvSpPr>
                  <a:spLocks/>
                </p:cNvSpPr>
                <p:nvPr/>
              </p:nvSpPr>
              <p:spPr bwMode="auto">
                <a:xfrm>
                  <a:off x="3701" y="2508"/>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2" name="Rectangle 481"/>
                <p:cNvSpPr>
                  <a:spLocks noChangeArrowheads="1"/>
                </p:cNvSpPr>
                <p:nvPr/>
              </p:nvSpPr>
              <p:spPr bwMode="auto">
                <a:xfrm>
                  <a:off x="3717" y="2508"/>
                  <a:ext cx="142"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53" name="Freeform 482"/>
                <p:cNvSpPr>
                  <a:spLocks/>
                </p:cNvSpPr>
                <p:nvPr/>
              </p:nvSpPr>
              <p:spPr bwMode="auto">
                <a:xfrm>
                  <a:off x="3820" y="2508"/>
                  <a:ext cx="63" cy="59"/>
                </a:xfrm>
                <a:custGeom>
                  <a:avLst/>
                  <a:gdLst>
                    <a:gd name="T0" fmla="*/ 0 w 63"/>
                    <a:gd name="T1" fmla="*/ 49 h 59"/>
                    <a:gd name="T2" fmla="*/ 0 w 63"/>
                    <a:gd name="T3" fmla="*/ 0 h 59"/>
                    <a:gd name="T4" fmla="*/ 39 w 63"/>
                    <a:gd name="T5" fmla="*/ 0 h 59"/>
                    <a:gd name="T6" fmla="*/ 63 w 63"/>
                    <a:gd name="T7" fmla="*/ 10 h 59"/>
                    <a:gd name="T8" fmla="*/ 63 w 63"/>
                    <a:gd name="T9" fmla="*/ 59 h 59"/>
                    <a:gd name="T10" fmla="*/ 24 w 63"/>
                    <a:gd name="T11" fmla="*/ 59 h 59"/>
                    <a:gd name="T12" fmla="*/ 0 w 63"/>
                    <a:gd name="T13" fmla="*/ 4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0" y="49"/>
                      </a:moveTo>
                      <a:lnTo>
                        <a:pt x="0" y="0"/>
                      </a:lnTo>
                      <a:lnTo>
                        <a:pt x="39" y="0"/>
                      </a:lnTo>
                      <a:lnTo>
                        <a:pt x="63" y="10"/>
                      </a:lnTo>
                      <a:lnTo>
                        <a:pt x="63" y="59"/>
                      </a:lnTo>
                      <a:lnTo>
                        <a:pt x="24"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4" name="Rectangle 483"/>
                <p:cNvSpPr>
                  <a:spLocks noChangeArrowheads="1"/>
                </p:cNvSpPr>
                <p:nvPr/>
              </p:nvSpPr>
              <p:spPr bwMode="auto">
                <a:xfrm>
                  <a:off x="3844" y="2518"/>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55" name="Freeform 484"/>
                <p:cNvSpPr>
                  <a:spLocks/>
                </p:cNvSpPr>
                <p:nvPr/>
              </p:nvSpPr>
              <p:spPr bwMode="auto">
                <a:xfrm>
                  <a:off x="3875" y="2518"/>
                  <a:ext cx="64" cy="59"/>
                </a:xfrm>
                <a:custGeom>
                  <a:avLst/>
                  <a:gdLst>
                    <a:gd name="T0" fmla="*/ 0 w 64"/>
                    <a:gd name="T1" fmla="*/ 49 h 59"/>
                    <a:gd name="T2" fmla="*/ 0 w 64"/>
                    <a:gd name="T3" fmla="*/ 0 h 59"/>
                    <a:gd name="T4" fmla="*/ 40 w 64"/>
                    <a:gd name="T5" fmla="*/ 0 h 59"/>
                    <a:gd name="T6" fmla="*/ 64 w 64"/>
                    <a:gd name="T7" fmla="*/ 10 h 59"/>
                    <a:gd name="T8" fmla="*/ 64 w 64"/>
                    <a:gd name="T9" fmla="*/ 59 h 59"/>
                    <a:gd name="T10" fmla="*/ 24 w 64"/>
                    <a:gd name="T11" fmla="*/ 59 h 59"/>
                    <a:gd name="T12" fmla="*/ 0 w 64"/>
                    <a:gd name="T13" fmla="*/ 49 h 59"/>
                    <a:gd name="T14" fmla="*/ 0 60000 65536"/>
                    <a:gd name="T15" fmla="*/ 0 60000 65536"/>
                    <a:gd name="T16" fmla="*/ 0 60000 65536"/>
                    <a:gd name="T17" fmla="*/ 0 60000 65536"/>
                    <a:gd name="T18" fmla="*/ 0 60000 65536"/>
                    <a:gd name="T19" fmla="*/ 0 60000 65536"/>
                    <a:gd name="T20" fmla="*/ 0 60000 65536"/>
                    <a:gd name="T21" fmla="*/ 0 w 64"/>
                    <a:gd name="T22" fmla="*/ 0 h 59"/>
                    <a:gd name="T23" fmla="*/ 64 w 6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9">
                      <a:moveTo>
                        <a:pt x="0" y="49"/>
                      </a:moveTo>
                      <a:lnTo>
                        <a:pt x="0" y="0"/>
                      </a:lnTo>
                      <a:lnTo>
                        <a:pt x="40" y="0"/>
                      </a:lnTo>
                      <a:lnTo>
                        <a:pt x="64" y="10"/>
                      </a:lnTo>
                      <a:lnTo>
                        <a:pt x="64" y="59"/>
                      </a:lnTo>
                      <a:lnTo>
                        <a:pt x="24"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6" name="Rectangle 485"/>
                <p:cNvSpPr>
                  <a:spLocks noChangeArrowheads="1"/>
                </p:cNvSpPr>
                <p:nvPr/>
              </p:nvSpPr>
              <p:spPr bwMode="auto">
                <a:xfrm>
                  <a:off x="3899" y="2528"/>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57" name="Freeform 486"/>
                <p:cNvSpPr>
                  <a:spLocks/>
                </p:cNvSpPr>
                <p:nvPr/>
              </p:nvSpPr>
              <p:spPr bwMode="auto">
                <a:xfrm>
                  <a:off x="3931" y="2528"/>
                  <a:ext cx="63" cy="59"/>
                </a:xfrm>
                <a:custGeom>
                  <a:avLst/>
                  <a:gdLst>
                    <a:gd name="T0" fmla="*/ 0 w 63"/>
                    <a:gd name="T1" fmla="*/ 49 h 59"/>
                    <a:gd name="T2" fmla="*/ 0 w 63"/>
                    <a:gd name="T3" fmla="*/ 0 h 59"/>
                    <a:gd name="T4" fmla="*/ 39 w 63"/>
                    <a:gd name="T5" fmla="*/ 0 h 59"/>
                    <a:gd name="T6" fmla="*/ 63 w 63"/>
                    <a:gd name="T7" fmla="*/ 9 h 59"/>
                    <a:gd name="T8" fmla="*/ 63 w 63"/>
                    <a:gd name="T9" fmla="*/ 59 h 59"/>
                    <a:gd name="T10" fmla="*/ 23 w 63"/>
                    <a:gd name="T11" fmla="*/ 59 h 59"/>
                    <a:gd name="T12" fmla="*/ 0 w 63"/>
                    <a:gd name="T13" fmla="*/ 4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0" y="49"/>
                      </a:moveTo>
                      <a:lnTo>
                        <a:pt x="0" y="0"/>
                      </a:lnTo>
                      <a:lnTo>
                        <a:pt x="39" y="0"/>
                      </a:lnTo>
                      <a:lnTo>
                        <a:pt x="63" y="9"/>
                      </a:lnTo>
                      <a:lnTo>
                        <a:pt x="63" y="59"/>
                      </a:lnTo>
                      <a:lnTo>
                        <a:pt x="23"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58" name="Rectangle 487"/>
                <p:cNvSpPr>
                  <a:spLocks noChangeArrowheads="1"/>
                </p:cNvSpPr>
                <p:nvPr/>
              </p:nvSpPr>
              <p:spPr bwMode="auto">
                <a:xfrm>
                  <a:off x="3954" y="2537"/>
                  <a:ext cx="79"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59" name="Freeform 488"/>
                <p:cNvSpPr>
                  <a:spLocks/>
                </p:cNvSpPr>
                <p:nvPr/>
              </p:nvSpPr>
              <p:spPr bwMode="auto">
                <a:xfrm>
                  <a:off x="3994" y="2537"/>
                  <a:ext cx="55" cy="59"/>
                </a:xfrm>
                <a:custGeom>
                  <a:avLst/>
                  <a:gdLst>
                    <a:gd name="T0" fmla="*/ 0 w 55"/>
                    <a:gd name="T1" fmla="*/ 50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5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50"/>
                      </a:moveTo>
                      <a:lnTo>
                        <a:pt x="0" y="0"/>
                      </a:lnTo>
                      <a:lnTo>
                        <a:pt x="39" y="0"/>
                      </a:lnTo>
                      <a:lnTo>
                        <a:pt x="55" y="10"/>
                      </a:lnTo>
                      <a:lnTo>
                        <a:pt x="55" y="59"/>
                      </a:lnTo>
                      <a:lnTo>
                        <a:pt x="16"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60" name="Rectangle 489"/>
                <p:cNvSpPr>
                  <a:spLocks noChangeArrowheads="1"/>
                </p:cNvSpPr>
                <p:nvPr/>
              </p:nvSpPr>
              <p:spPr bwMode="auto">
                <a:xfrm>
                  <a:off x="4010" y="2547"/>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1" name="Freeform 490"/>
                <p:cNvSpPr>
                  <a:spLocks/>
                </p:cNvSpPr>
                <p:nvPr/>
              </p:nvSpPr>
              <p:spPr bwMode="auto">
                <a:xfrm>
                  <a:off x="4026" y="2547"/>
                  <a:ext cx="63" cy="59"/>
                </a:xfrm>
                <a:custGeom>
                  <a:avLst/>
                  <a:gdLst>
                    <a:gd name="T0" fmla="*/ 0 w 63"/>
                    <a:gd name="T1" fmla="*/ 49 h 59"/>
                    <a:gd name="T2" fmla="*/ 0 w 63"/>
                    <a:gd name="T3" fmla="*/ 0 h 59"/>
                    <a:gd name="T4" fmla="*/ 39 w 63"/>
                    <a:gd name="T5" fmla="*/ 0 h 59"/>
                    <a:gd name="T6" fmla="*/ 63 w 63"/>
                    <a:gd name="T7" fmla="*/ 10 h 59"/>
                    <a:gd name="T8" fmla="*/ 63 w 63"/>
                    <a:gd name="T9" fmla="*/ 59 h 59"/>
                    <a:gd name="T10" fmla="*/ 23 w 63"/>
                    <a:gd name="T11" fmla="*/ 59 h 59"/>
                    <a:gd name="T12" fmla="*/ 0 w 63"/>
                    <a:gd name="T13" fmla="*/ 4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0" y="49"/>
                      </a:moveTo>
                      <a:lnTo>
                        <a:pt x="0" y="0"/>
                      </a:lnTo>
                      <a:lnTo>
                        <a:pt x="39" y="0"/>
                      </a:lnTo>
                      <a:lnTo>
                        <a:pt x="63" y="10"/>
                      </a:lnTo>
                      <a:lnTo>
                        <a:pt x="63" y="59"/>
                      </a:lnTo>
                      <a:lnTo>
                        <a:pt x="23"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62" name="Rectangle 491"/>
                <p:cNvSpPr>
                  <a:spLocks noChangeArrowheads="1"/>
                </p:cNvSpPr>
                <p:nvPr/>
              </p:nvSpPr>
              <p:spPr bwMode="auto">
                <a:xfrm>
                  <a:off x="4049" y="2557"/>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3" name="Freeform 492"/>
                <p:cNvSpPr>
                  <a:spLocks/>
                </p:cNvSpPr>
                <p:nvPr/>
              </p:nvSpPr>
              <p:spPr bwMode="auto">
                <a:xfrm>
                  <a:off x="4081" y="2557"/>
                  <a:ext cx="63" cy="59"/>
                </a:xfrm>
                <a:custGeom>
                  <a:avLst/>
                  <a:gdLst>
                    <a:gd name="T0" fmla="*/ 0 w 63"/>
                    <a:gd name="T1" fmla="*/ 49 h 59"/>
                    <a:gd name="T2" fmla="*/ 0 w 63"/>
                    <a:gd name="T3" fmla="*/ 0 h 59"/>
                    <a:gd name="T4" fmla="*/ 39 w 63"/>
                    <a:gd name="T5" fmla="*/ 0 h 59"/>
                    <a:gd name="T6" fmla="*/ 63 w 63"/>
                    <a:gd name="T7" fmla="*/ 10 h 59"/>
                    <a:gd name="T8" fmla="*/ 63 w 63"/>
                    <a:gd name="T9" fmla="*/ 59 h 59"/>
                    <a:gd name="T10" fmla="*/ 24 w 63"/>
                    <a:gd name="T11" fmla="*/ 59 h 59"/>
                    <a:gd name="T12" fmla="*/ 0 w 63"/>
                    <a:gd name="T13" fmla="*/ 4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0" y="49"/>
                      </a:moveTo>
                      <a:lnTo>
                        <a:pt x="0" y="0"/>
                      </a:lnTo>
                      <a:lnTo>
                        <a:pt x="39" y="0"/>
                      </a:lnTo>
                      <a:lnTo>
                        <a:pt x="63" y="10"/>
                      </a:lnTo>
                      <a:lnTo>
                        <a:pt x="63" y="59"/>
                      </a:lnTo>
                      <a:lnTo>
                        <a:pt x="24"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64" name="Rectangle 493"/>
                <p:cNvSpPr>
                  <a:spLocks noChangeArrowheads="1"/>
                </p:cNvSpPr>
                <p:nvPr/>
              </p:nvSpPr>
              <p:spPr bwMode="auto">
                <a:xfrm>
                  <a:off x="4105" y="2567"/>
                  <a:ext cx="182"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5" name="Freeform 494"/>
                <p:cNvSpPr>
                  <a:spLocks/>
                </p:cNvSpPr>
                <p:nvPr/>
              </p:nvSpPr>
              <p:spPr bwMode="auto">
                <a:xfrm>
                  <a:off x="4247" y="2557"/>
                  <a:ext cx="55" cy="59"/>
                </a:xfrm>
                <a:custGeom>
                  <a:avLst/>
                  <a:gdLst>
                    <a:gd name="T0" fmla="*/ 40 w 55"/>
                    <a:gd name="T1" fmla="*/ 59 h 59"/>
                    <a:gd name="T2" fmla="*/ 0 w 55"/>
                    <a:gd name="T3" fmla="*/ 59 h 59"/>
                    <a:gd name="T4" fmla="*/ 0 w 55"/>
                    <a:gd name="T5" fmla="*/ 10 h 59"/>
                    <a:gd name="T6" fmla="*/ 16 w 55"/>
                    <a:gd name="T7" fmla="*/ 0 h 59"/>
                    <a:gd name="T8" fmla="*/ 55 w 55"/>
                    <a:gd name="T9" fmla="*/ 0 h 59"/>
                    <a:gd name="T10" fmla="*/ 55 w 55"/>
                    <a:gd name="T11" fmla="*/ 49 h 59"/>
                    <a:gd name="T12" fmla="*/ 40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40" y="59"/>
                      </a:moveTo>
                      <a:lnTo>
                        <a:pt x="0" y="59"/>
                      </a:lnTo>
                      <a:lnTo>
                        <a:pt x="0" y="10"/>
                      </a:lnTo>
                      <a:lnTo>
                        <a:pt x="16" y="0"/>
                      </a:lnTo>
                      <a:lnTo>
                        <a:pt x="55" y="0"/>
                      </a:lnTo>
                      <a:lnTo>
                        <a:pt x="55"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66" name="Rectangle 495"/>
                <p:cNvSpPr>
                  <a:spLocks noChangeArrowheads="1"/>
                </p:cNvSpPr>
                <p:nvPr/>
              </p:nvSpPr>
              <p:spPr bwMode="auto">
                <a:xfrm>
                  <a:off x="4263" y="2557"/>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7" name="Freeform 496"/>
                <p:cNvSpPr>
                  <a:spLocks/>
                </p:cNvSpPr>
                <p:nvPr/>
              </p:nvSpPr>
              <p:spPr bwMode="auto">
                <a:xfrm>
                  <a:off x="4302" y="2547"/>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68" name="Rectangle 497"/>
                <p:cNvSpPr>
                  <a:spLocks noChangeArrowheads="1"/>
                </p:cNvSpPr>
                <p:nvPr/>
              </p:nvSpPr>
              <p:spPr bwMode="auto">
                <a:xfrm>
                  <a:off x="4318" y="2547"/>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69" name="Freeform 498"/>
                <p:cNvSpPr>
                  <a:spLocks/>
                </p:cNvSpPr>
                <p:nvPr/>
              </p:nvSpPr>
              <p:spPr bwMode="auto">
                <a:xfrm>
                  <a:off x="4334" y="2537"/>
                  <a:ext cx="55" cy="59"/>
                </a:xfrm>
                <a:custGeom>
                  <a:avLst/>
                  <a:gdLst>
                    <a:gd name="T0" fmla="*/ 40 w 55"/>
                    <a:gd name="T1" fmla="*/ 59 h 59"/>
                    <a:gd name="T2" fmla="*/ 0 w 55"/>
                    <a:gd name="T3" fmla="*/ 59 h 59"/>
                    <a:gd name="T4" fmla="*/ 0 w 55"/>
                    <a:gd name="T5" fmla="*/ 10 h 59"/>
                    <a:gd name="T6" fmla="*/ 16 w 55"/>
                    <a:gd name="T7" fmla="*/ 0 h 59"/>
                    <a:gd name="T8" fmla="*/ 55 w 55"/>
                    <a:gd name="T9" fmla="*/ 0 h 59"/>
                    <a:gd name="T10" fmla="*/ 55 w 55"/>
                    <a:gd name="T11" fmla="*/ 50 h 59"/>
                    <a:gd name="T12" fmla="*/ 40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40" y="59"/>
                      </a:moveTo>
                      <a:lnTo>
                        <a:pt x="0" y="59"/>
                      </a:lnTo>
                      <a:lnTo>
                        <a:pt x="0" y="10"/>
                      </a:lnTo>
                      <a:lnTo>
                        <a:pt x="16" y="0"/>
                      </a:lnTo>
                      <a:lnTo>
                        <a:pt x="55" y="0"/>
                      </a:lnTo>
                      <a:lnTo>
                        <a:pt x="55" y="50"/>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0" name="Rectangle 499"/>
                <p:cNvSpPr>
                  <a:spLocks noChangeArrowheads="1"/>
                </p:cNvSpPr>
                <p:nvPr/>
              </p:nvSpPr>
              <p:spPr bwMode="auto">
                <a:xfrm>
                  <a:off x="4350" y="2537"/>
                  <a:ext cx="5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71" name="Freeform 500"/>
                <p:cNvSpPr>
                  <a:spLocks/>
                </p:cNvSpPr>
                <p:nvPr/>
              </p:nvSpPr>
              <p:spPr bwMode="auto">
                <a:xfrm>
                  <a:off x="4366" y="2528"/>
                  <a:ext cx="47" cy="59"/>
                </a:xfrm>
                <a:custGeom>
                  <a:avLst/>
                  <a:gdLst>
                    <a:gd name="T0" fmla="*/ 39 w 47"/>
                    <a:gd name="T1" fmla="*/ 59 h 59"/>
                    <a:gd name="T2" fmla="*/ 0 w 47"/>
                    <a:gd name="T3" fmla="*/ 59 h 59"/>
                    <a:gd name="T4" fmla="*/ 0 w 47"/>
                    <a:gd name="T5" fmla="*/ 9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9"/>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2" name="Rectangle 501"/>
                <p:cNvSpPr>
                  <a:spLocks noChangeArrowheads="1"/>
                </p:cNvSpPr>
                <p:nvPr/>
              </p:nvSpPr>
              <p:spPr bwMode="auto">
                <a:xfrm>
                  <a:off x="4374" y="2528"/>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73" name="Freeform 502"/>
                <p:cNvSpPr>
                  <a:spLocks/>
                </p:cNvSpPr>
                <p:nvPr/>
              </p:nvSpPr>
              <p:spPr bwMode="auto">
                <a:xfrm>
                  <a:off x="4389" y="2518"/>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4" name="Freeform 503"/>
                <p:cNvSpPr>
                  <a:spLocks/>
                </p:cNvSpPr>
                <p:nvPr/>
              </p:nvSpPr>
              <p:spPr bwMode="auto">
                <a:xfrm>
                  <a:off x="4397" y="2508"/>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5" name="Rectangle 504"/>
                <p:cNvSpPr>
                  <a:spLocks noChangeArrowheads="1"/>
                </p:cNvSpPr>
                <p:nvPr/>
              </p:nvSpPr>
              <p:spPr bwMode="auto">
                <a:xfrm>
                  <a:off x="4413" y="2508"/>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76" name="Rectangle 505"/>
                <p:cNvSpPr>
                  <a:spLocks noChangeArrowheads="1"/>
                </p:cNvSpPr>
                <p:nvPr/>
              </p:nvSpPr>
              <p:spPr bwMode="auto">
                <a:xfrm>
                  <a:off x="4421" y="249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77" name="Freeform 506"/>
                <p:cNvSpPr>
                  <a:spLocks/>
                </p:cNvSpPr>
                <p:nvPr/>
              </p:nvSpPr>
              <p:spPr bwMode="auto">
                <a:xfrm>
                  <a:off x="4421" y="2488"/>
                  <a:ext cx="47" cy="59"/>
                </a:xfrm>
                <a:custGeom>
                  <a:avLst/>
                  <a:gdLst>
                    <a:gd name="T0" fmla="*/ 40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40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0" y="59"/>
                      </a:moveTo>
                      <a:lnTo>
                        <a:pt x="0" y="59"/>
                      </a:lnTo>
                      <a:lnTo>
                        <a:pt x="0" y="10"/>
                      </a:lnTo>
                      <a:lnTo>
                        <a:pt x="8" y="0"/>
                      </a:lnTo>
                      <a:lnTo>
                        <a:pt x="47" y="0"/>
                      </a:lnTo>
                      <a:lnTo>
                        <a:pt x="47"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78" name="Rectangle 507"/>
                <p:cNvSpPr>
                  <a:spLocks noChangeArrowheads="1"/>
                </p:cNvSpPr>
                <p:nvPr/>
              </p:nvSpPr>
              <p:spPr bwMode="auto">
                <a:xfrm>
                  <a:off x="4429" y="2488"/>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79" name="Freeform 508"/>
                <p:cNvSpPr>
                  <a:spLocks/>
                </p:cNvSpPr>
                <p:nvPr/>
              </p:nvSpPr>
              <p:spPr bwMode="auto">
                <a:xfrm>
                  <a:off x="4437" y="2469"/>
                  <a:ext cx="55" cy="68"/>
                </a:xfrm>
                <a:custGeom>
                  <a:avLst/>
                  <a:gdLst>
                    <a:gd name="T0" fmla="*/ 39 w 55"/>
                    <a:gd name="T1" fmla="*/ 68 h 68"/>
                    <a:gd name="T2" fmla="*/ 0 w 55"/>
                    <a:gd name="T3" fmla="*/ 68 h 68"/>
                    <a:gd name="T4" fmla="*/ 0 w 55"/>
                    <a:gd name="T5" fmla="*/ 19 h 68"/>
                    <a:gd name="T6" fmla="*/ 16 w 55"/>
                    <a:gd name="T7" fmla="*/ 0 h 68"/>
                    <a:gd name="T8" fmla="*/ 55 w 55"/>
                    <a:gd name="T9" fmla="*/ 0 h 68"/>
                    <a:gd name="T10" fmla="*/ 55 w 55"/>
                    <a:gd name="T11" fmla="*/ 49 h 68"/>
                    <a:gd name="T12" fmla="*/ 39 w 55"/>
                    <a:gd name="T13" fmla="*/ 68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39" y="68"/>
                      </a:moveTo>
                      <a:lnTo>
                        <a:pt x="0" y="68"/>
                      </a:lnTo>
                      <a:lnTo>
                        <a:pt x="0" y="19"/>
                      </a:lnTo>
                      <a:lnTo>
                        <a:pt x="16" y="0"/>
                      </a:lnTo>
                      <a:lnTo>
                        <a:pt x="55" y="0"/>
                      </a:lnTo>
                      <a:lnTo>
                        <a:pt x="55" y="49"/>
                      </a:lnTo>
                      <a:lnTo>
                        <a:pt x="39" y="68"/>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0" name="Rectangle 509"/>
                <p:cNvSpPr>
                  <a:spLocks noChangeArrowheads="1"/>
                </p:cNvSpPr>
                <p:nvPr/>
              </p:nvSpPr>
              <p:spPr bwMode="auto">
                <a:xfrm>
                  <a:off x="4453" y="2459"/>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81" name="Freeform 510"/>
                <p:cNvSpPr>
                  <a:spLocks/>
                </p:cNvSpPr>
                <p:nvPr/>
              </p:nvSpPr>
              <p:spPr bwMode="auto">
                <a:xfrm>
                  <a:off x="4453" y="2439"/>
                  <a:ext cx="55" cy="69"/>
                </a:xfrm>
                <a:custGeom>
                  <a:avLst/>
                  <a:gdLst>
                    <a:gd name="T0" fmla="*/ 39 w 55"/>
                    <a:gd name="T1" fmla="*/ 69 h 69"/>
                    <a:gd name="T2" fmla="*/ 0 w 55"/>
                    <a:gd name="T3" fmla="*/ 69 h 69"/>
                    <a:gd name="T4" fmla="*/ 0 w 55"/>
                    <a:gd name="T5" fmla="*/ 20 h 69"/>
                    <a:gd name="T6" fmla="*/ 15 w 55"/>
                    <a:gd name="T7" fmla="*/ 0 h 69"/>
                    <a:gd name="T8" fmla="*/ 55 w 55"/>
                    <a:gd name="T9" fmla="*/ 0 h 69"/>
                    <a:gd name="T10" fmla="*/ 55 w 55"/>
                    <a:gd name="T11" fmla="*/ 49 h 69"/>
                    <a:gd name="T12" fmla="*/ 39 w 55"/>
                    <a:gd name="T13" fmla="*/ 69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39" y="69"/>
                      </a:moveTo>
                      <a:lnTo>
                        <a:pt x="0" y="69"/>
                      </a:lnTo>
                      <a:lnTo>
                        <a:pt x="0" y="20"/>
                      </a:lnTo>
                      <a:lnTo>
                        <a:pt x="15" y="0"/>
                      </a:lnTo>
                      <a:lnTo>
                        <a:pt x="55" y="0"/>
                      </a:lnTo>
                      <a:lnTo>
                        <a:pt x="55" y="49"/>
                      </a:lnTo>
                      <a:lnTo>
                        <a:pt x="39"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2" name="Rectangle 511"/>
                <p:cNvSpPr>
                  <a:spLocks noChangeArrowheads="1"/>
                </p:cNvSpPr>
                <p:nvPr/>
              </p:nvSpPr>
              <p:spPr bwMode="auto">
                <a:xfrm>
                  <a:off x="4468" y="2419"/>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83" name="Freeform 512"/>
                <p:cNvSpPr>
                  <a:spLocks/>
                </p:cNvSpPr>
                <p:nvPr/>
              </p:nvSpPr>
              <p:spPr bwMode="auto">
                <a:xfrm>
                  <a:off x="4468" y="2410"/>
                  <a:ext cx="48" cy="59"/>
                </a:xfrm>
                <a:custGeom>
                  <a:avLst/>
                  <a:gdLst>
                    <a:gd name="T0" fmla="*/ 40 w 48"/>
                    <a:gd name="T1" fmla="*/ 59 h 59"/>
                    <a:gd name="T2" fmla="*/ 0 w 48"/>
                    <a:gd name="T3" fmla="*/ 59 h 59"/>
                    <a:gd name="T4" fmla="*/ 0 w 48"/>
                    <a:gd name="T5" fmla="*/ 9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9"/>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4" name="Rectangle 513"/>
                <p:cNvSpPr>
                  <a:spLocks noChangeArrowheads="1"/>
                </p:cNvSpPr>
                <p:nvPr/>
              </p:nvSpPr>
              <p:spPr bwMode="auto">
                <a:xfrm>
                  <a:off x="4476" y="2341"/>
                  <a:ext cx="40"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85" name="Freeform 514"/>
                <p:cNvSpPr>
                  <a:spLocks/>
                </p:cNvSpPr>
                <p:nvPr/>
              </p:nvSpPr>
              <p:spPr bwMode="auto">
                <a:xfrm>
                  <a:off x="4468" y="2321"/>
                  <a:ext cx="48" cy="69"/>
                </a:xfrm>
                <a:custGeom>
                  <a:avLst/>
                  <a:gdLst>
                    <a:gd name="T0" fmla="*/ 48 w 48"/>
                    <a:gd name="T1" fmla="*/ 20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49"/>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6" name="Rectangle 515"/>
                <p:cNvSpPr>
                  <a:spLocks noChangeArrowheads="1"/>
                </p:cNvSpPr>
                <p:nvPr/>
              </p:nvSpPr>
              <p:spPr bwMode="auto">
                <a:xfrm>
                  <a:off x="4468" y="2311"/>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87" name="Freeform 516"/>
                <p:cNvSpPr>
                  <a:spLocks/>
                </p:cNvSpPr>
                <p:nvPr/>
              </p:nvSpPr>
              <p:spPr bwMode="auto">
                <a:xfrm>
                  <a:off x="4461" y="2291"/>
                  <a:ext cx="47" cy="69"/>
                </a:xfrm>
                <a:custGeom>
                  <a:avLst/>
                  <a:gdLst>
                    <a:gd name="T0" fmla="*/ 47 w 47"/>
                    <a:gd name="T1" fmla="*/ 20 h 69"/>
                    <a:gd name="T2" fmla="*/ 47 w 47"/>
                    <a:gd name="T3" fmla="*/ 69 h 69"/>
                    <a:gd name="T4" fmla="*/ 7 w 47"/>
                    <a:gd name="T5" fmla="*/ 69 h 69"/>
                    <a:gd name="T6" fmla="*/ 0 w 47"/>
                    <a:gd name="T7" fmla="*/ 50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7" y="69"/>
                      </a:lnTo>
                      <a:lnTo>
                        <a:pt x="0" y="50"/>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88" name="Rectangle 517"/>
                <p:cNvSpPr>
                  <a:spLocks noChangeArrowheads="1"/>
                </p:cNvSpPr>
                <p:nvPr/>
              </p:nvSpPr>
              <p:spPr bwMode="auto">
                <a:xfrm>
                  <a:off x="4461" y="2282"/>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89" name="Freeform 518"/>
                <p:cNvSpPr>
                  <a:spLocks/>
                </p:cNvSpPr>
                <p:nvPr/>
              </p:nvSpPr>
              <p:spPr bwMode="auto">
                <a:xfrm>
                  <a:off x="4453" y="2262"/>
                  <a:ext cx="47" cy="69"/>
                </a:xfrm>
                <a:custGeom>
                  <a:avLst/>
                  <a:gdLst>
                    <a:gd name="T0" fmla="*/ 47 w 47"/>
                    <a:gd name="T1" fmla="*/ 20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2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20"/>
                      </a:moveTo>
                      <a:lnTo>
                        <a:pt x="47" y="69"/>
                      </a:lnTo>
                      <a:lnTo>
                        <a:pt x="8" y="69"/>
                      </a:lnTo>
                      <a:lnTo>
                        <a:pt x="0" y="49"/>
                      </a:lnTo>
                      <a:lnTo>
                        <a:pt x="0" y="0"/>
                      </a:lnTo>
                      <a:lnTo>
                        <a:pt x="39" y="0"/>
                      </a:lnTo>
                      <a:lnTo>
                        <a:pt x="47"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0" name="Rectangle 519"/>
                <p:cNvSpPr>
                  <a:spLocks noChangeArrowheads="1"/>
                </p:cNvSpPr>
                <p:nvPr/>
              </p:nvSpPr>
              <p:spPr bwMode="auto">
                <a:xfrm>
                  <a:off x="4453" y="2213"/>
                  <a:ext cx="39"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91" name="Freeform 520"/>
                <p:cNvSpPr>
                  <a:spLocks/>
                </p:cNvSpPr>
                <p:nvPr/>
              </p:nvSpPr>
              <p:spPr bwMode="auto">
                <a:xfrm>
                  <a:off x="4445" y="2203"/>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2" name="Rectangle 521"/>
                <p:cNvSpPr>
                  <a:spLocks noChangeArrowheads="1"/>
                </p:cNvSpPr>
                <p:nvPr/>
              </p:nvSpPr>
              <p:spPr bwMode="auto">
                <a:xfrm>
                  <a:off x="4445" y="2183"/>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93" name="Freeform 522"/>
                <p:cNvSpPr>
                  <a:spLocks/>
                </p:cNvSpPr>
                <p:nvPr/>
              </p:nvSpPr>
              <p:spPr bwMode="auto">
                <a:xfrm>
                  <a:off x="4437" y="2173"/>
                  <a:ext cx="47" cy="59"/>
                </a:xfrm>
                <a:custGeom>
                  <a:avLst/>
                  <a:gdLst>
                    <a:gd name="T0" fmla="*/ 47 w 47"/>
                    <a:gd name="T1" fmla="*/ 10 h 59"/>
                    <a:gd name="T2" fmla="*/ 47 w 47"/>
                    <a:gd name="T3" fmla="*/ 59 h 59"/>
                    <a:gd name="T4" fmla="*/ 8 w 47"/>
                    <a:gd name="T5" fmla="*/ 59 h 59"/>
                    <a:gd name="T6" fmla="*/ 0 w 47"/>
                    <a:gd name="T7" fmla="*/ 50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50"/>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4" name="Freeform 523"/>
                <p:cNvSpPr>
                  <a:spLocks/>
                </p:cNvSpPr>
                <p:nvPr/>
              </p:nvSpPr>
              <p:spPr bwMode="auto">
                <a:xfrm>
                  <a:off x="4429" y="2154"/>
                  <a:ext cx="47" cy="69"/>
                </a:xfrm>
                <a:custGeom>
                  <a:avLst/>
                  <a:gdLst>
                    <a:gd name="T0" fmla="*/ 47 w 47"/>
                    <a:gd name="T1" fmla="*/ 19 h 69"/>
                    <a:gd name="T2" fmla="*/ 47 w 47"/>
                    <a:gd name="T3" fmla="*/ 69 h 69"/>
                    <a:gd name="T4" fmla="*/ 8 w 47"/>
                    <a:gd name="T5" fmla="*/ 69 h 69"/>
                    <a:gd name="T6" fmla="*/ 0 w 47"/>
                    <a:gd name="T7" fmla="*/ 49 h 69"/>
                    <a:gd name="T8" fmla="*/ 0 w 47"/>
                    <a:gd name="T9" fmla="*/ 0 h 69"/>
                    <a:gd name="T10" fmla="*/ 39 w 47"/>
                    <a:gd name="T11" fmla="*/ 0 h 69"/>
                    <a:gd name="T12" fmla="*/ 47 w 47"/>
                    <a:gd name="T13" fmla="*/ 1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7" y="19"/>
                      </a:moveTo>
                      <a:lnTo>
                        <a:pt x="47" y="69"/>
                      </a:lnTo>
                      <a:lnTo>
                        <a:pt x="8" y="69"/>
                      </a:lnTo>
                      <a:lnTo>
                        <a:pt x="0" y="49"/>
                      </a:lnTo>
                      <a:lnTo>
                        <a:pt x="0" y="0"/>
                      </a:lnTo>
                      <a:lnTo>
                        <a:pt x="39" y="0"/>
                      </a:lnTo>
                      <a:lnTo>
                        <a:pt x="47"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5" name="Rectangle 524"/>
                <p:cNvSpPr>
                  <a:spLocks noChangeArrowheads="1"/>
                </p:cNvSpPr>
                <p:nvPr/>
              </p:nvSpPr>
              <p:spPr bwMode="auto">
                <a:xfrm>
                  <a:off x="4429" y="2144"/>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496" name="Freeform 525"/>
                <p:cNvSpPr>
                  <a:spLocks/>
                </p:cNvSpPr>
                <p:nvPr/>
              </p:nvSpPr>
              <p:spPr bwMode="auto">
                <a:xfrm>
                  <a:off x="4421" y="2134"/>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40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40"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7" name="Freeform 526"/>
                <p:cNvSpPr>
                  <a:spLocks/>
                </p:cNvSpPr>
                <p:nvPr/>
              </p:nvSpPr>
              <p:spPr bwMode="auto">
                <a:xfrm>
                  <a:off x="4405" y="2124"/>
                  <a:ext cx="56" cy="59"/>
                </a:xfrm>
                <a:custGeom>
                  <a:avLst/>
                  <a:gdLst>
                    <a:gd name="T0" fmla="*/ 56 w 56"/>
                    <a:gd name="T1" fmla="*/ 10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49"/>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8" name="Freeform 527"/>
                <p:cNvSpPr>
                  <a:spLocks/>
                </p:cNvSpPr>
                <p:nvPr/>
              </p:nvSpPr>
              <p:spPr bwMode="auto">
                <a:xfrm>
                  <a:off x="4381" y="2095"/>
                  <a:ext cx="64" cy="78"/>
                </a:xfrm>
                <a:custGeom>
                  <a:avLst/>
                  <a:gdLst>
                    <a:gd name="T0" fmla="*/ 64 w 64"/>
                    <a:gd name="T1" fmla="*/ 29 h 78"/>
                    <a:gd name="T2" fmla="*/ 64 w 64"/>
                    <a:gd name="T3" fmla="*/ 78 h 78"/>
                    <a:gd name="T4" fmla="*/ 24 w 64"/>
                    <a:gd name="T5" fmla="*/ 78 h 78"/>
                    <a:gd name="T6" fmla="*/ 0 w 64"/>
                    <a:gd name="T7" fmla="*/ 49 h 78"/>
                    <a:gd name="T8" fmla="*/ 0 w 64"/>
                    <a:gd name="T9" fmla="*/ 0 h 78"/>
                    <a:gd name="T10" fmla="*/ 40 w 64"/>
                    <a:gd name="T11" fmla="*/ 0 h 78"/>
                    <a:gd name="T12" fmla="*/ 64 w 64"/>
                    <a:gd name="T13" fmla="*/ 29 h 78"/>
                    <a:gd name="T14" fmla="*/ 0 60000 65536"/>
                    <a:gd name="T15" fmla="*/ 0 60000 65536"/>
                    <a:gd name="T16" fmla="*/ 0 60000 65536"/>
                    <a:gd name="T17" fmla="*/ 0 60000 65536"/>
                    <a:gd name="T18" fmla="*/ 0 60000 65536"/>
                    <a:gd name="T19" fmla="*/ 0 60000 65536"/>
                    <a:gd name="T20" fmla="*/ 0 60000 65536"/>
                    <a:gd name="T21" fmla="*/ 0 w 64"/>
                    <a:gd name="T22" fmla="*/ 0 h 78"/>
                    <a:gd name="T23" fmla="*/ 64 w 6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8">
                      <a:moveTo>
                        <a:pt x="64" y="29"/>
                      </a:moveTo>
                      <a:lnTo>
                        <a:pt x="64" y="78"/>
                      </a:lnTo>
                      <a:lnTo>
                        <a:pt x="24" y="78"/>
                      </a:lnTo>
                      <a:lnTo>
                        <a:pt x="0" y="49"/>
                      </a:lnTo>
                      <a:lnTo>
                        <a:pt x="0" y="0"/>
                      </a:lnTo>
                      <a:lnTo>
                        <a:pt x="40" y="0"/>
                      </a:lnTo>
                      <a:lnTo>
                        <a:pt x="64" y="2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499" name="Freeform 528"/>
                <p:cNvSpPr>
                  <a:spLocks/>
                </p:cNvSpPr>
                <p:nvPr/>
              </p:nvSpPr>
              <p:spPr bwMode="auto">
                <a:xfrm>
                  <a:off x="4366" y="2085"/>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0" name="Rectangle 529"/>
                <p:cNvSpPr>
                  <a:spLocks noChangeArrowheads="1"/>
                </p:cNvSpPr>
                <p:nvPr/>
              </p:nvSpPr>
              <p:spPr bwMode="auto">
                <a:xfrm>
                  <a:off x="4358" y="2085"/>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01" name="Freeform 530"/>
                <p:cNvSpPr>
                  <a:spLocks/>
                </p:cNvSpPr>
                <p:nvPr/>
              </p:nvSpPr>
              <p:spPr bwMode="auto">
                <a:xfrm>
                  <a:off x="4342" y="2075"/>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2" name="Rectangle 531"/>
                <p:cNvSpPr>
                  <a:spLocks noChangeArrowheads="1"/>
                </p:cNvSpPr>
                <p:nvPr/>
              </p:nvSpPr>
              <p:spPr bwMode="auto">
                <a:xfrm>
                  <a:off x="4334" y="2075"/>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03" name="Freeform 532"/>
                <p:cNvSpPr>
                  <a:spLocks/>
                </p:cNvSpPr>
                <p:nvPr/>
              </p:nvSpPr>
              <p:spPr bwMode="auto">
                <a:xfrm>
                  <a:off x="4318" y="2065"/>
                  <a:ext cx="56" cy="59"/>
                </a:xfrm>
                <a:custGeom>
                  <a:avLst/>
                  <a:gdLst>
                    <a:gd name="T0" fmla="*/ 56 w 56"/>
                    <a:gd name="T1" fmla="*/ 10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49"/>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4" name="Rectangle 533"/>
                <p:cNvSpPr>
                  <a:spLocks noChangeArrowheads="1"/>
                </p:cNvSpPr>
                <p:nvPr/>
              </p:nvSpPr>
              <p:spPr bwMode="auto">
                <a:xfrm>
                  <a:off x="4255" y="2065"/>
                  <a:ext cx="10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05" name="Freeform 534"/>
                <p:cNvSpPr>
                  <a:spLocks/>
                </p:cNvSpPr>
                <p:nvPr/>
              </p:nvSpPr>
              <p:spPr bwMode="auto">
                <a:xfrm>
                  <a:off x="4239" y="2065"/>
                  <a:ext cx="55" cy="59"/>
                </a:xfrm>
                <a:custGeom>
                  <a:avLst/>
                  <a:gdLst>
                    <a:gd name="T0" fmla="*/ 16 w 55"/>
                    <a:gd name="T1" fmla="*/ 0 h 59"/>
                    <a:gd name="T2" fmla="*/ 55 w 55"/>
                    <a:gd name="T3" fmla="*/ 0 h 59"/>
                    <a:gd name="T4" fmla="*/ 55 w 55"/>
                    <a:gd name="T5" fmla="*/ 49 h 59"/>
                    <a:gd name="T6" fmla="*/ 40 w 55"/>
                    <a:gd name="T7" fmla="*/ 59 h 59"/>
                    <a:gd name="T8" fmla="*/ 0 w 55"/>
                    <a:gd name="T9" fmla="*/ 59 h 59"/>
                    <a:gd name="T10" fmla="*/ 0 w 55"/>
                    <a:gd name="T11" fmla="*/ 10 h 59"/>
                    <a:gd name="T12" fmla="*/ 16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6" y="0"/>
                      </a:moveTo>
                      <a:lnTo>
                        <a:pt x="55" y="0"/>
                      </a:lnTo>
                      <a:lnTo>
                        <a:pt x="55"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6" name="Rectangle 535"/>
                <p:cNvSpPr>
                  <a:spLocks noChangeArrowheads="1"/>
                </p:cNvSpPr>
                <p:nvPr/>
              </p:nvSpPr>
              <p:spPr bwMode="auto">
                <a:xfrm>
                  <a:off x="4231" y="2075"/>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07" name="Freeform 536"/>
                <p:cNvSpPr>
                  <a:spLocks/>
                </p:cNvSpPr>
                <p:nvPr/>
              </p:nvSpPr>
              <p:spPr bwMode="auto">
                <a:xfrm>
                  <a:off x="4215" y="2075"/>
                  <a:ext cx="56" cy="59"/>
                </a:xfrm>
                <a:custGeom>
                  <a:avLst/>
                  <a:gdLst>
                    <a:gd name="T0" fmla="*/ 16 w 56"/>
                    <a:gd name="T1" fmla="*/ 0 h 59"/>
                    <a:gd name="T2" fmla="*/ 56 w 56"/>
                    <a:gd name="T3" fmla="*/ 0 h 59"/>
                    <a:gd name="T4" fmla="*/ 56 w 56"/>
                    <a:gd name="T5" fmla="*/ 49 h 59"/>
                    <a:gd name="T6" fmla="*/ 40 w 56"/>
                    <a:gd name="T7" fmla="*/ 59 h 59"/>
                    <a:gd name="T8" fmla="*/ 0 w 56"/>
                    <a:gd name="T9" fmla="*/ 59 h 59"/>
                    <a:gd name="T10" fmla="*/ 0 w 56"/>
                    <a:gd name="T11" fmla="*/ 10 h 59"/>
                    <a:gd name="T12" fmla="*/ 16 w 56"/>
                    <a:gd name="T13" fmla="*/ 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16" y="0"/>
                      </a:moveTo>
                      <a:lnTo>
                        <a:pt x="56" y="0"/>
                      </a:lnTo>
                      <a:lnTo>
                        <a:pt x="56" y="49"/>
                      </a:lnTo>
                      <a:lnTo>
                        <a:pt x="40"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8" name="Freeform 537"/>
                <p:cNvSpPr>
                  <a:spLocks/>
                </p:cNvSpPr>
                <p:nvPr/>
              </p:nvSpPr>
              <p:spPr bwMode="auto">
                <a:xfrm>
                  <a:off x="4207" y="2085"/>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09" name="Freeform 538"/>
                <p:cNvSpPr>
                  <a:spLocks/>
                </p:cNvSpPr>
                <p:nvPr/>
              </p:nvSpPr>
              <p:spPr bwMode="auto">
                <a:xfrm>
                  <a:off x="4192" y="2095"/>
                  <a:ext cx="55" cy="59"/>
                </a:xfrm>
                <a:custGeom>
                  <a:avLst/>
                  <a:gdLst>
                    <a:gd name="T0" fmla="*/ 15 w 55"/>
                    <a:gd name="T1" fmla="*/ 0 h 59"/>
                    <a:gd name="T2" fmla="*/ 55 w 55"/>
                    <a:gd name="T3" fmla="*/ 0 h 59"/>
                    <a:gd name="T4" fmla="*/ 55 w 55"/>
                    <a:gd name="T5" fmla="*/ 49 h 59"/>
                    <a:gd name="T6" fmla="*/ 39 w 55"/>
                    <a:gd name="T7" fmla="*/ 59 h 59"/>
                    <a:gd name="T8" fmla="*/ 0 w 55"/>
                    <a:gd name="T9" fmla="*/ 59 h 59"/>
                    <a:gd name="T10" fmla="*/ 0 w 55"/>
                    <a:gd name="T11" fmla="*/ 10 h 59"/>
                    <a:gd name="T12" fmla="*/ 15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5" y="0"/>
                      </a:moveTo>
                      <a:lnTo>
                        <a:pt x="55" y="0"/>
                      </a:lnTo>
                      <a:lnTo>
                        <a:pt x="55" y="49"/>
                      </a:lnTo>
                      <a:lnTo>
                        <a:pt x="39" y="59"/>
                      </a:lnTo>
                      <a:lnTo>
                        <a:pt x="0" y="59"/>
                      </a:lnTo>
                      <a:lnTo>
                        <a:pt x="0" y="10"/>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0" name="Freeform 539"/>
                <p:cNvSpPr>
                  <a:spLocks/>
                </p:cNvSpPr>
                <p:nvPr/>
              </p:nvSpPr>
              <p:spPr bwMode="auto">
                <a:xfrm>
                  <a:off x="4184" y="2105"/>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9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1" name="Freeform 540"/>
                <p:cNvSpPr>
                  <a:spLocks/>
                </p:cNvSpPr>
                <p:nvPr/>
              </p:nvSpPr>
              <p:spPr bwMode="auto">
                <a:xfrm>
                  <a:off x="4168" y="2114"/>
                  <a:ext cx="55" cy="59"/>
                </a:xfrm>
                <a:custGeom>
                  <a:avLst/>
                  <a:gdLst>
                    <a:gd name="T0" fmla="*/ 16 w 55"/>
                    <a:gd name="T1" fmla="*/ 0 h 59"/>
                    <a:gd name="T2" fmla="*/ 55 w 55"/>
                    <a:gd name="T3" fmla="*/ 0 h 59"/>
                    <a:gd name="T4" fmla="*/ 55 w 55"/>
                    <a:gd name="T5" fmla="*/ 50 h 59"/>
                    <a:gd name="T6" fmla="*/ 39 w 55"/>
                    <a:gd name="T7" fmla="*/ 59 h 59"/>
                    <a:gd name="T8" fmla="*/ 0 w 55"/>
                    <a:gd name="T9" fmla="*/ 59 h 59"/>
                    <a:gd name="T10" fmla="*/ 0 w 55"/>
                    <a:gd name="T11" fmla="*/ 10 h 59"/>
                    <a:gd name="T12" fmla="*/ 16 w 55"/>
                    <a:gd name="T13" fmla="*/ 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16" y="0"/>
                      </a:moveTo>
                      <a:lnTo>
                        <a:pt x="55" y="0"/>
                      </a:lnTo>
                      <a:lnTo>
                        <a:pt x="55" y="50"/>
                      </a:lnTo>
                      <a:lnTo>
                        <a:pt x="39" y="59"/>
                      </a:lnTo>
                      <a:lnTo>
                        <a:pt x="0" y="59"/>
                      </a:lnTo>
                      <a:lnTo>
                        <a:pt x="0" y="1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2" name="Freeform 541"/>
                <p:cNvSpPr>
                  <a:spLocks/>
                </p:cNvSpPr>
                <p:nvPr/>
              </p:nvSpPr>
              <p:spPr bwMode="auto">
                <a:xfrm>
                  <a:off x="4160" y="2124"/>
                  <a:ext cx="47" cy="59"/>
                </a:xfrm>
                <a:custGeom>
                  <a:avLst/>
                  <a:gdLst>
                    <a:gd name="T0" fmla="*/ 8 w 47"/>
                    <a:gd name="T1" fmla="*/ 0 h 59"/>
                    <a:gd name="T2" fmla="*/ 47 w 47"/>
                    <a:gd name="T3" fmla="*/ 0 h 59"/>
                    <a:gd name="T4" fmla="*/ 47 w 47"/>
                    <a:gd name="T5" fmla="*/ 49 h 59"/>
                    <a:gd name="T6" fmla="*/ 40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3" name="Freeform 542"/>
                <p:cNvSpPr>
                  <a:spLocks/>
                </p:cNvSpPr>
                <p:nvPr/>
              </p:nvSpPr>
              <p:spPr bwMode="auto">
                <a:xfrm>
                  <a:off x="4152" y="2134"/>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4" name="Freeform 543"/>
                <p:cNvSpPr>
                  <a:spLocks/>
                </p:cNvSpPr>
                <p:nvPr/>
              </p:nvSpPr>
              <p:spPr bwMode="auto">
                <a:xfrm>
                  <a:off x="4144" y="2154"/>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5" name="Rectangle 544"/>
                <p:cNvSpPr>
                  <a:spLocks noChangeArrowheads="1"/>
                </p:cNvSpPr>
                <p:nvPr/>
              </p:nvSpPr>
              <p:spPr bwMode="auto">
                <a:xfrm>
                  <a:off x="4144" y="2164"/>
                  <a:ext cx="40" cy="7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16" name="Freeform 545"/>
                <p:cNvSpPr>
                  <a:spLocks/>
                </p:cNvSpPr>
                <p:nvPr/>
              </p:nvSpPr>
              <p:spPr bwMode="auto">
                <a:xfrm>
                  <a:off x="4136" y="2193"/>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7" name="Rectangle 546"/>
                <p:cNvSpPr>
                  <a:spLocks noChangeArrowheads="1"/>
                </p:cNvSpPr>
                <p:nvPr/>
              </p:nvSpPr>
              <p:spPr bwMode="auto">
                <a:xfrm>
                  <a:off x="4136" y="2203"/>
                  <a:ext cx="40"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18" name="Freeform 547"/>
                <p:cNvSpPr>
                  <a:spLocks/>
                </p:cNvSpPr>
                <p:nvPr/>
              </p:nvSpPr>
              <p:spPr bwMode="auto">
                <a:xfrm>
                  <a:off x="4128" y="2232"/>
                  <a:ext cx="48" cy="59"/>
                </a:xfrm>
                <a:custGeom>
                  <a:avLst/>
                  <a:gdLst>
                    <a:gd name="T0" fmla="*/ 8 w 48"/>
                    <a:gd name="T1" fmla="*/ 0 h 59"/>
                    <a:gd name="T2" fmla="*/ 48 w 48"/>
                    <a:gd name="T3" fmla="*/ 0 h 59"/>
                    <a:gd name="T4" fmla="*/ 48 w 48"/>
                    <a:gd name="T5" fmla="*/ 50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50"/>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19" name="Rectangle 548"/>
                <p:cNvSpPr>
                  <a:spLocks noChangeArrowheads="1"/>
                </p:cNvSpPr>
                <p:nvPr/>
              </p:nvSpPr>
              <p:spPr bwMode="auto">
                <a:xfrm>
                  <a:off x="4128" y="2242"/>
                  <a:ext cx="40" cy="12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20" name="Freeform 549"/>
                <p:cNvSpPr>
                  <a:spLocks/>
                </p:cNvSpPr>
                <p:nvPr/>
              </p:nvSpPr>
              <p:spPr bwMode="auto">
                <a:xfrm>
                  <a:off x="4120" y="2321"/>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1" name="Rectangle 550"/>
                <p:cNvSpPr>
                  <a:spLocks noChangeArrowheads="1"/>
                </p:cNvSpPr>
                <p:nvPr/>
              </p:nvSpPr>
              <p:spPr bwMode="auto">
                <a:xfrm>
                  <a:off x="4120" y="2331"/>
                  <a:ext cx="40"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22" name="Freeform 551"/>
                <p:cNvSpPr>
                  <a:spLocks/>
                </p:cNvSpPr>
                <p:nvPr/>
              </p:nvSpPr>
              <p:spPr bwMode="auto">
                <a:xfrm>
                  <a:off x="4113" y="2400"/>
                  <a:ext cx="47" cy="69"/>
                </a:xfrm>
                <a:custGeom>
                  <a:avLst/>
                  <a:gdLst>
                    <a:gd name="T0" fmla="*/ 7 w 47"/>
                    <a:gd name="T1" fmla="*/ 0 h 69"/>
                    <a:gd name="T2" fmla="*/ 47 w 47"/>
                    <a:gd name="T3" fmla="*/ 0 h 69"/>
                    <a:gd name="T4" fmla="*/ 47 w 47"/>
                    <a:gd name="T5" fmla="*/ 49 h 69"/>
                    <a:gd name="T6" fmla="*/ 39 w 47"/>
                    <a:gd name="T7" fmla="*/ 69 h 69"/>
                    <a:gd name="T8" fmla="*/ 0 w 47"/>
                    <a:gd name="T9" fmla="*/ 69 h 69"/>
                    <a:gd name="T10" fmla="*/ 0 w 47"/>
                    <a:gd name="T11" fmla="*/ 19 h 69"/>
                    <a:gd name="T12" fmla="*/ 7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7" y="0"/>
                      </a:moveTo>
                      <a:lnTo>
                        <a:pt x="47" y="0"/>
                      </a:lnTo>
                      <a:lnTo>
                        <a:pt x="47" y="49"/>
                      </a:lnTo>
                      <a:lnTo>
                        <a:pt x="39" y="69"/>
                      </a:lnTo>
                      <a:lnTo>
                        <a:pt x="0" y="69"/>
                      </a:lnTo>
                      <a:lnTo>
                        <a:pt x="0" y="19"/>
                      </a:lnTo>
                      <a:lnTo>
                        <a:pt x="7"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3" name="Rectangle 552"/>
                <p:cNvSpPr>
                  <a:spLocks noChangeArrowheads="1"/>
                </p:cNvSpPr>
                <p:nvPr/>
              </p:nvSpPr>
              <p:spPr bwMode="auto">
                <a:xfrm>
                  <a:off x="4113" y="2419"/>
                  <a:ext cx="39" cy="7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24" name="Freeform 553"/>
                <p:cNvSpPr>
                  <a:spLocks/>
                </p:cNvSpPr>
                <p:nvPr/>
              </p:nvSpPr>
              <p:spPr bwMode="auto">
                <a:xfrm>
                  <a:off x="4105" y="2449"/>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5" name="Rectangle 554"/>
                <p:cNvSpPr>
                  <a:spLocks noChangeArrowheads="1"/>
                </p:cNvSpPr>
                <p:nvPr/>
              </p:nvSpPr>
              <p:spPr bwMode="auto">
                <a:xfrm>
                  <a:off x="4105" y="2459"/>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26" name="Freeform 555"/>
                <p:cNvSpPr>
                  <a:spLocks/>
                </p:cNvSpPr>
                <p:nvPr/>
              </p:nvSpPr>
              <p:spPr bwMode="auto">
                <a:xfrm>
                  <a:off x="4097" y="2469"/>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9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7" name="Rectangle 556"/>
                <p:cNvSpPr>
                  <a:spLocks noChangeArrowheads="1"/>
                </p:cNvSpPr>
                <p:nvPr/>
              </p:nvSpPr>
              <p:spPr bwMode="auto">
                <a:xfrm>
                  <a:off x="4097" y="2478"/>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28" name="Freeform 557"/>
                <p:cNvSpPr>
                  <a:spLocks/>
                </p:cNvSpPr>
                <p:nvPr/>
              </p:nvSpPr>
              <p:spPr bwMode="auto">
                <a:xfrm>
                  <a:off x="4026" y="2498"/>
                  <a:ext cx="110" cy="138"/>
                </a:xfrm>
                <a:custGeom>
                  <a:avLst/>
                  <a:gdLst>
                    <a:gd name="T0" fmla="*/ 71 w 110"/>
                    <a:gd name="T1" fmla="*/ 0 h 138"/>
                    <a:gd name="T2" fmla="*/ 110 w 110"/>
                    <a:gd name="T3" fmla="*/ 0 h 138"/>
                    <a:gd name="T4" fmla="*/ 110 w 110"/>
                    <a:gd name="T5" fmla="*/ 49 h 138"/>
                    <a:gd name="T6" fmla="*/ 39 w 110"/>
                    <a:gd name="T7" fmla="*/ 138 h 138"/>
                    <a:gd name="T8" fmla="*/ 0 w 110"/>
                    <a:gd name="T9" fmla="*/ 138 h 138"/>
                    <a:gd name="T10" fmla="*/ 0 w 110"/>
                    <a:gd name="T11" fmla="*/ 89 h 138"/>
                    <a:gd name="T12" fmla="*/ 71 w 110"/>
                    <a:gd name="T13" fmla="*/ 0 h 138"/>
                    <a:gd name="T14" fmla="*/ 0 60000 65536"/>
                    <a:gd name="T15" fmla="*/ 0 60000 65536"/>
                    <a:gd name="T16" fmla="*/ 0 60000 65536"/>
                    <a:gd name="T17" fmla="*/ 0 60000 65536"/>
                    <a:gd name="T18" fmla="*/ 0 60000 65536"/>
                    <a:gd name="T19" fmla="*/ 0 60000 65536"/>
                    <a:gd name="T20" fmla="*/ 0 60000 65536"/>
                    <a:gd name="T21" fmla="*/ 0 w 110"/>
                    <a:gd name="T22" fmla="*/ 0 h 138"/>
                    <a:gd name="T23" fmla="*/ 110 w 110"/>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38">
                      <a:moveTo>
                        <a:pt x="71" y="0"/>
                      </a:moveTo>
                      <a:lnTo>
                        <a:pt x="110" y="0"/>
                      </a:lnTo>
                      <a:lnTo>
                        <a:pt x="110" y="49"/>
                      </a:lnTo>
                      <a:lnTo>
                        <a:pt x="39" y="138"/>
                      </a:lnTo>
                      <a:lnTo>
                        <a:pt x="0" y="138"/>
                      </a:lnTo>
                      <a:lnTo>
                        <a:pt x="0" y="89"/>
                      </a:lnTo>
                      <a:lnTo>
                        <a:pt x="71"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29" name="Rectangle 558"/>
                <p:cNvSpPr>
                  <a:spLocks noChangeArrowheads="1"/>
                </p:cNvSpPr>
                <p:nvPr/>
              </p:nvSpPr>
              <p:spPr bwMode="auto">
                <a:xfrm>
                  <a:off x="4018" y="2587"/>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30" name="Freeform 559"/>
                <p:cNvSpPr>
                  <a:spLocks/>
                </p:cNvSpPr>
                <p:nvPr/>
              </p:nvSpPr>
              <p:spPr bwMode="auto">
                <a:xfrm>
                  <a:off x="4010" y="2587"/>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9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1" name="Rectangle 560"/>
                <p:cNvSpPr>
                  <a:spLocks noChangeArrowheads="1"/>
                </p:cNvSpPr>
                <p:nvPr/>
              </p:nvSpPr>
              <p:spPr bwMode="auto">
                <a:xfrm>
                  <a:off x="4002" y="2596"/>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32" name="Freeform 561"/>
                <p:cNvSpPr>
                  <a:spLocks/>
                </p:cNvSpPr>
                <p:nvPr/>
              </p:nvSpPr>
              <p:spPr bwMode="auto">
                <a:xfrm>
                  <a:off x="3994" y="2596"/>
                  <a:ext cx="47" cy="60"/>
                </a:xfrm>
                <a:custGeom>
                  <a:avLst/>
                  <a:gdLst>
                    <a:gd name="T0" fmla="*/ 8 w 47"/>
                    <a:gd name="T1" fmla="*/ 0 h 60"/>
                    <a:gd name="T2" fmla="*/ 47 w 47"/>
                    <a:gd name="T3" fmla="*/ 0 h 60"/>
                    <a:gd name="T4" fmla="*/ 47 w 47"/>
                    <a:gd name="T5" fmla="*/ 50 h 60"/>
                    <a:gd name="T6" fmla="*/ 39 w 47"/>
                    <a:gd name="T7" fmla="*/ 60 h 60"/>
                    <a:gd name="T8" fmla="*/ 0 w 47"/>
                    <a:gd name="T9" fmla="*/ 60 h 60"/>
                    <a:gd name="T10" fmla="*/ 0 w 47"/>
                    <a:gd name="T11" fmla="*/ 10 h 60"/>
                    <a:gd name="T12" fmla="*/ 8 w 47"/>
                    <a:gd name="T13" fmla="*/ 0 h 60"/>
                    <a:gd name="T14" fmla="*/ 0 60000 65536"/>
                    <a:gd name="T15" fmla="*/ 0 60000 65536"/>
                    <a:gd name="T16" fmla="*/ 0 60000 65536"/>
                    <a:gd name="T17" fmla="*/ 0 60000 65536"/>
                    <a:gd name="T18" fmla="*/ 0 60000 65536"/>
                    <a:gd name="T19" fmla="*/ 0 60000 65536"/>
                    <a:gd name="T20" fmla="*/ 0 60000 65536"/>
                    <a:gd name="T21" fmla="*/ 0 w 47"/>
                    <a:gd name="T22" fmla="*/ 0 h 60"/>
                    <a:gd name="T23" fmla="*/ 47 w 47"/>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0">
                      <a:moveTo>
                        <a:pt x="8" y="0"/>
                      </a:moveTo>
                      <a:lnTo>
                        <a:pt x="47" y="0"/>
                      </a:lnTo>
                      <a:lnTo>
                        <a:pt x="47" y="50"/>
                      </a:lnTo>
                      <a:lnTo>
                        <a:pt x="39" y="60"/>
                      </a:lnTo>
                      <a:lnTo>
                        <a:pt x="0" y="60"/>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3" name="Rectangle 562"/>
                <p:cNvSpPr>
                  <a:spLocks noChangeArrowheads="1"/>
                </p:cNvSpPr>
                <p:nvPr/>
              </p:nvSpPr>
              <p:spPr bwMode="auto">
                <a:xfrm>
                  <a:off x="3970" y="2606"/>
                  <a:ext cx="63"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34" name="Freeform 563"/>
                <p:cNvSpPr>
                  <a:spLocks/>
                </p:cNvSpPr>
                <p:nvPr/>
              </p:nvSpPr>
              <p:spPr bwMode="auto">
                <a:xfrm>
                  <a:off x="3962" y="2606"/>
                  <a:ext cx="48" cy="59"/>
                </a:xfrm>
                <a:custGeom>
                  <a:avLst/>
                  <a:gdLst>
                    <a:gd name="T0" fmla="*/ 8 w 48"/>
                    <a:gd name="T1" fmla="*/ 0 h 59"/>
                    <a:gd name="T2" fmla="*/ 48 w 48"/>
                    <a:gd name="T3" fmla="*/ 0 h 59"/>
                    <a:gd name="T4" fmla="*/ 48 w 48"/>
                    <a:gd name="T5" fmla="*/ 50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50"/>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5" name="Rectangle 564"/>
                <p:cNvSpPr>
                  <a:spLocks noChangeArrowheads="1"/>
                </p:cNvSpPr>
                <p:nvPr/>
              </p:nvSpPr>
              <p:spPr bwMode="auto">
                <a:xfrm>
                  <a:off x="3899" y="2616"/>
                  <a:ext cx="10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36" name="Freeform 565"/>
                <p:cNvSpPr>
                  <a:spLocks/>
                </p:cNvSpPr>
                <p:nvPr/>
              </p:nvSpPr>
              <p:spPr bwMode="auto">
                <a:xfrm>
                  <a:off x="3883" y="2606"/>
                  <a:ext cx="56" cy="59"/>
                </a:xfrm>
                <a:custGeom>
                  <a:avLst/>
                  <a:gdLst>
                    <a:gd name="T0" fmla="*/ 56 w 56"/>
                    <a:gd name="T1" fmla="*/ 10 h 59"/>
                    <a:gd name="T2" fmla="*/ 56 w 56"/>
                    <a:gd name="T3" fmla="*/ 59 h 59"/>
                    <a:gd name="T4" fmla="*/ 16 w 56"/>
                    <a:gd name="T5" fmla="*/ 59 h 59"/>
                    <a:gd name="T6" fmla="*/ 0 w 56"/>
                    <a:gd name="T7" fmla="*/ 50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50"/>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7" name="Rectangle 566"/>
                <p:cNvSpPr>
                  <a:spLocks noChangeArrowheads="1"/>
                </p:cNvSpPr>
                <p:nvPr/>
              </p:nvSpPr>
              <p:spPr bwMode="auto">
                <a:xfrm>
                  <a:off x="3867" y="2606"/>
                  <a:ext cx="56"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38" name="Freeform 567"/>
                <p:cNvSpPr>
                  <a:spLocks/>
                </p:cNvSpPr>
                <p:nvPr/>
              </p:nvSpPr>
              <p:spPr bwMode="auto">
                <a:xfrm>
                  <a:off x="3859" y="2596"/>
                  <a:ext cx="48" cy="60"/>
                </a:xfrm>
                <a:custGeom>
                  <a:avLst/>
                  <a:gdLst>
                    <a:gd name="T0" fmla="*/ 48 w 48"/>
                    <a:gd name="T1" fmla="*/ 10 h 60"/>
                    <a:gd name="T2" fmla="*/ 48 w 48"/>
                    <a:gd name="T3" fmla="*/ 60 h 60"/>
                    <a:gd name="T4" fmla="*/ 8 w 48"/>
                    <a:gd name="T5" fmla="*/ 60 h 60"/>
                    <a:gd name="T6" fmla="*/ 0 w 48"/>
                    <a:gd name="T7" fmla="*/ 50 h 60"/>
                    <a:gd name="T8" fmla="*/ 0 w 48"/>
                    <a:gd name="T9" fmla="*/ 0 h 60"/>
                    <a:gd name="T10" fmla="*/ 40 w 48"/>
                    <a:gd name="T11" fmla="*/ 0 h 60"/>
                    <a:gd name="T12" fmla="*/ 48 w 48"/>
                    <a:gd name="T13" fmla="*/ 1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48" y="10"/>
                      </a:moveTo>
                      <a:lnTo>
                        <a:pt x="48" y="60"/>
                      </a:lnTo>
                      <a:lnTo>
                        <a:pt x="8" y="60"/>
                      </a:lnTo>
                      <a:lnTo>
                        <a:pt x="0" y="50"/>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39" name="Rectangle 568"/>
                <p:cNvSpPr>
                  <a:spLocks noChangeArrowheads="1"/>
                </p:cNvSpPr>
                <p:nvPr/>
              </p:nvSpPr>
              <p:spPr bwMode="auto">
                <a:xfrm>
                  <a:off x="3852" y="2596"/>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40" name="Freeform 569"/>
                <p:cNvSpPr>
                  <a:spLocks/>
                </p:cNvSpPr>
                <p:nvPr/>
              </p:nvSpPr>
              <p:spPr bwMode="auto">
                <a:xfrm>
                  <a:off x="3844" y="2587"/>
                  <a:ext cx="47" cy="59"/>
                </a:xfrm>
                <a:custGeom>
                  <a:avLst/>
                  <a:gdLst>
                    <a:gd name="T0" fmla="*/ 47 w 47"/>
                    <a:gd name="T1" fmla="*/ 9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9"/>
                      </a:moveTo>
                      <a:lnTo>
                        <a:pt x="47" y="59"/>
                      </a:lnTo>
                      <a:lnTo>
                        <a:pt x="8" y="59"/>
                      </a:lnTo>
                      <a:lnTo>
                        <a:pt x="0" y="49"/>
                      </a:lnTo>
                      <a:lnTo>
                        <a:pt x="0" y="0"/>
                      </a:lnTo>
                      <a:lnTo>
                        <a:pt x="39" y="0"/>
                      </a:lnTo>
                      <a:lnTo>
                        <a:pt x="47"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1" name="Freeform 570"/>
                <p:cNvSpPr>
                  <a:spLocks/>
                </p:cNvSpPr>
                <p:nvPr/>
              </p:nvSpPr>
              <p:spPr bwMode="auto">
                <a:xfrm>
                  <a:off x="3828" y="2577"/>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2" name="Rectangle 571"/>
                <p:cNvSpPr>
                  <a:spLocks noChangeArrowheads="1"/>
                </p:cNvSpPr>
                <p:nvPr/>
              </p:nvSpPr>
              <p:spPr bwMode="auto">
                <a:xfrm>
                  <a:off x="3820" y="2577"/>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43" name="Freeform 572"/>
                <p:cNvSpPr>
                  <a:spLocks/>
                </p:cNvSpPr>
                <p:nvPr/>
              </p:nvSpPr>
              <p:spPr bwMode="auto">
                <a:xfrm>
                  <a:off x="3812" y="2567"/>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40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40"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4" name="Rectangle 573"/>
                <p:cNvSpPr>
                  <a:spLocks noChangeArrowheads="1"/>
                </p:cNvSpPr>
                <p:nvPr/>
              </p:nvSpPr>
              <p:spPr bwMode="auto">
                <a:xfrm>
                  <a:off x="3812" y="2557"/>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45" name="Rectangle 574"/>
                <p:cNvSpPr>
                  <a:spLocks noChangeArrowheads="1"/>
                </p:cNvSpPr>
                <p:nvPr/>
              </p:nvSpPr>
              <p:spPr bwMode="auto">
                <a:xfrm>
                  <a:off x="3804" y="2557"/>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46" name="Freeform 575"/>
                <p:cNvSpPr>
                  <a:spLocks/>
                </p:cNvSpPr>
                <p:nvPr/>
              </p:nvSpPr>
              <p:spPr bwMode="auto">
                <a:xfrm>
                  <a:off x="3780" y="2528"/>
                  <a:ext cx="64" cy="78"/>
                </a:xfrm>
                <a:custGeom>
                  <a:avLst/>
                  <a:gdLst>
                    <a:gd name="T0" fmla="*/ 64 w 64"/>
                    <a:gd name="T1" fmla="*/ 29 h 78"/>
                    <a:gd name="T2" fmla="*/ 64 w 64"/>
                    <a:gd name="T3" fmla="*/ 78 h 78"/>
                    <a:gd name="T4" fmla="*/ 24 w 64"/>
                    <a:gd name="T5" fmla="*/ 78 h 78"/>
                    <a:gd name="T6" fmla="*/ 0 w 64"/>
                    <a:gd name="T7" fmla="*/ 49 h 78"/>
                    <a:gd name="T8" fmla="*/ 0 w 64"/>
                    <a:gd name="T9" fmla="*/ 0 h 78"/>
                    <a:gd name="T10" fmla="*/ 40 w 64"/>
                    <a:gd name="T11" fmla="*/ 0 h 78"/>
                    <a:gd name="T12" fmla="*/ 64 w 64"/>
                    <a:gd name="T13" fmla="*/ 29 h 78"/>
                    <a:gd name="T14" fmla="*/ 0 60000 65536"/>
                    <a:gd name="T15" fmla="*/ 0 60000 65536"/>
                    <a:gd name="T16" fmla="*/ 0 60000 65536"/>
                    <a:gd name="T17" fmla="*/ 0 60000 65536"/>
                    <a:gd name="T18" fmla="*/ 0 60000 65536"/>
                    <a:gd name="T19" fmla="*/ 0 60000 65536"/>
                    <a:gd name="T20" fmla="*/ 0 60000 65536"/>
                    <a:gd name="T21" fmla="*/ 0 w 64"/>
                    <a:gd name="T22" fmla="*/ 0 h 78"/>
                    <a:gd name="T23" fmla="*/ 64 w 6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8">
                      <a:moveTo>
                        <a:pt x="64" y="29"/>
                      </a:moveTo>
                      <a:lnTo>
                        <a:pt x="64" y="78"/>
                      </a:lnTo>
                      <a:lnTo>
                        <a:pt x="24" y="78"/>
                      </a:lnTo>
                      <a:lnTo>
                        <a:pt x="0" y="49"/>
                      </a:lnTo>
                      <a:lnTo>
                        <a:pt x="0" y="0"/>
                      </a:lnTo>
                      <a:lnTo>
                        <a:pt x="40" y="0"/>
                      </a:lnTo>
                      <a:lnTo>
                        <a:pt x="64" y="2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7" name="Rectangle 576"/>
                <p:cNvSpPr>
                  <a:spLocks noChangeArrowheads="1"/>
                </p:cNvSpPr>
                <p:nvPr/>
              </p:nvSpPr>
              <p:spPr bwMode="auto">
                <a:xfrm>
                  <a:off x="3780" y="251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48" name="Freeform 577"/>
                <p:cNvSpPr>
                  <a:spLocks/>
                </p:cNvSpPr>
                <p:nvPr/>
              </p:nvSpPr>
              <p:spPr bwMode="auto">
                <a:xfrm>
                  <a:off x="3772" y="2508"/>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49" name="Freeform 578"/>
                <p:cNvSpPr>
                  <a:spLocks/>
                </p:cNvSpPr>
                <p:nvPr/>
              </p:nvSpPr>
              <p:spPr bwMode="auto">
                <a:xfrm>
                  <a:off x="3741" y="2311"/>
                  <a:ext cx="71" cy="246"/>
                </a:xfrm>
                <a:custGeom>
                  <a:avLst/>
                  <a:gdLst>
                    <a:gd name="T0" fmla="*/ 71 w 71"/>
                    <a:gd name="T1" fmla="*/ 197 h 246"/>
                    <a:gd name="T2" fmla="*/ 71 w 71"/>
                    <a:gd name="T3" fmla="*/ 246 h 246"/>
                    <a:gd name="T4" fmla="*/ 31 w 71"/>
                    <a:gd name="T5" fmla="*/ 246 h 246"/>
                    <a:gd name="T6" fmla="*/ 0 w 71"/>
                    <a:gd name="T7" fmla="*/ 49 h 246"/>
                    <a:gd name="T8" fmla="*/ 0 w 71"/>
                    <a:gd name="T9" fmla="*/ 0 h 246"/>
                    <a:gd name="T10" fmla="*/ 39 w 71"/>
                    <a:gd name="T11" fmla="*/ 0 h 246"/>
                    <a:gd name="T12" fmla="*/ 71 w 71"/>
                    <a:gd name="T13" fmla="*/ 197 h 246"/>
                    <a:gd name="T14" fmla="*/ 0 60000 65536"/>
                    <a:gd name="T15" fmla="*/ 0 60000 65536"/>
                    <a:gd name="T16" fmla="*/ 0 60000 65536"/>
                    <a:gd name="T17" fmla="*/ 0 60000 65536"/>
                    <a:gd name="T18" fmla="*/ 0 60000 65536"/>
                    <a:gd name="T19" fmla="*/ 0 60000 65536"/>
                    <a:gd name="T20" fmla="*/ 0 60000 65536"/>
                    <a:gd name="T21" fmla="*/ 0 w 71"/>
                    <a:gd name="T22" fmla="*/ 0 h 246"/>
                    <a:gd name="T23" fmla="*/ 71 w 71"/>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246">
                      <a:moveTo>
                        <a:pt x="71" y="197"/>
                      </a:moveTo>
                      <a:lnTo>
                        <a:pt x="71" y="246"/>
                      </a:lnTo>
                      <a:lnTo>
                        <a:pt x="31" y="246"/>
                      </a:lnTo>
                      <a:lnTo>
                        <a:pt x="0" y="49"/>
                      </a:lnTo>
                      <a:lnTo>
                        <a:pt x="0" y="0"/>
                      </a:lnTo>
                      <a:lnTo>
                        <a:pt x="39" y="0"/>
                      </a:lnTo>
                      <a:lnTo>
                        <a:pt x="71" y="197"/>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0" name="Rectangle 579"/>
                <p:cNvSpPr>
                  <a:spLocks noChangeArrowheads="1"/>
                </p:cNvSpPr>
                <p:nvPr/>
              </p:nvSpPr>
              <p:spPr bwMode="auto">
                <a:xfrm>
                  <a:off x="3741" y="2272"/>
                  <a:ext cx="39" cy="8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51" name="Freeform 580"/>
                <p:cNvSpPr>
                  <a:spLocks/>
                </p:cNvSpPr>
                <p:nvPr/>
              </p:nvSpPr>
              <p:spPr bwMode="auto">
                <a:xfrm>
                  <a:off x="3733" y="2262"/>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2" name="Rectangle 581"/>
                <p:cNvSpPr>
                  <a:spLocks noChangeArrowheads="1"/>
                </p:cNvSpPr>
                <p:nvPr/>
              </p:nvSpPr>
              <p:spPr bwMode="auto">
                <a:xfrm>
                  <a:off x="3733" y="2213"/>
                  <a:ext cx="39" cy="9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53" name="Freeform 582"/>
                <p:cNvSpPr>
                  <a:spLocks/>
                </p:cNvSpPr>
                <p:nvPr/>
              </p:nvSpPr>
              <p:spPr bwMode="auto">
                <a:xfrm>
                  <a:off x="3725" y="2203"/>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4" name="Rectangle 583"/>
                <p:cNvSpPr>
                  <a:spLocks noChangeArrowheads="1"/>
                </p:cNvSpPr>
                <p:nvPr/>
              </p:nvSpPr>
              <p:spPr bwMode="auto">
                <a:xfrm>
                  <a:off x="3725" y="2134"/>
                  <a:ext cx="39" cy="11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55" name="Freeform 584"/>
                <p:cNvSpPr>
                  <a:spLocks/>
                </p:cNvSpPr>
                <p:nvPr/>
              </p:nvSpPr>
              <p:spPr bwMode="auto">
                <a:xfrm>
                  <a:off x="3717" y="2124"/>
                  <a:ext cx="47" cy="59"/>
                </a:xfrm>
                <a:custGeom>
                  <a:avLst/>
                  <a:gdLst>
                    <a:gd name="T0" fmla="*/ 47 w 47"/>
                    <a:gd name="T1" fmla="*/ 10 h 59"/>
                    <a:gd name="T2" fmla="*/ 47 w 47"/>
                    <a:gd name="T3" fmla="*/ 59 h 59"/>
                    <a:gd name="T4" fmla="*/ 8 w 47"/>
                    <a:gd name="T5" fmla="*/ 59 h 59"/>
                    <a:gd name="T6" fmla="*/ 0 w 47"/>
                    <a:gd name="T7" fmla="*/ 49 h 59"/>
                    <a:gd name="T8" fmla="*/ 0 w 47"/>
                    <a:gd name="T9" fmla="*/ 0 h 59"/>
                    <a:gd name="T10" fmla="*/ 40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8" y="59"/>
                      </a:lnTo>
                      <a:lnTo>
                        <a:pt x="0" y="49"/>
                      </a:lnTo>
                      <a:lnTo>
                        <a:pt x="0" y="0"/>
                      </a:lnTo>
                      <a:lnTo>
                        <a:pt x="40"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6" name="Freeform 585"/>
                <p:cNvSpPr>
                  <a:spLocks/>
                </p:cNvSpPr>
                <p:nvPr/>
              </p:nvSpPr>
              <p:spPr bwMode="auto">
                <a:xfrm>
                  <a:off x="3717" y="2114"/>
                  <a:ext cx="47" cy="59"/>
                </a:xfrm>
                <a:custGeom>
                  <a:avLst/>
                  <a:gdLst>
                    <a:gd name="T0" fmla="*/ 40 w 47"/>
                    <a:gd name="T1" fmla="*/ 59 h 59"/>
                    <a:gd name="T2" fmla="*/ 0 w 47"/>
                    <a:gd name="T3" fmla="*/ 59 h 59"/>
                    <a:gd name="T4" fmla="*/ 0 w 47"/>
                    <a:gd name="T5" fmla="*/ 10 h 59"/>
                    <a:gd name="T6" fmla="*/ 8 w 47"/>
                    <a:gd name="T7" fmla="*/ 0 h 59"/>
                    <a:gd name="T8" fmla="*/ 47 w 47"/>
                    <a:gd name="T9" fmla="*/ 0 h 59"/>
                    <a:gd name="T10" fmla="*/ 47 w 47"/>
                    <a:gd name="T11" fmla="*/ 50 h 59"/>
                    <a:gd name="T12" fmla="*/ 40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0" y="59"/>
                      </a:moveTo>
                      <a:lnTo>
                        <a:pt x="0" y="59"/>
                      </a:lnTo>
                      <a:lnTo>
                        <a:pt x="0" y="10"/>
                      </a:lnTo>
                      <a:lnTo>
                        <a:pt x="8" y="0"/>
                      </a:lnTo>
                      <a:lnTo>
                        <a:pt x="47" y="0"/>
                      </a:lnTo>
                      <a:lnTo>
                        <a:pt x="47" y="50"/>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7" name="Rectangle 586"/>
                <p:cNvSpPr>
                  <a:spLocks noChangeArrowheads="1"/>
                </p:cNvSpPr>
                <p:nvPr/>
              </p:nvSpPr>
              <p:spPr bwMode="auto">
                <a:xfrm>
                  <a:off x="3725" y="2075"/>
                  <a:ext cx="39"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58" name="Freeform 587"/>
                <p:cNvSpPr>
                  <a:spLocks/>
                </p:cNvSpPr>
                <p:nvPr/>
              </p:nvSpPr>
              <p:spPr bwMode="auto">
                <a:xfrm>
                  <a:off x="3725" y="2065"/>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59" name="Rectangle 588"/>
                <p:cNvSpPr>
                  <a:spLocks noChangeArrowheads="1"/>
                </p:cNvSpPr>
                <p:nvPr/>
              </p:nvSpPr>
              <p:spPr bwMode="auto">
                <a:xfrm>
                  <a:off x="3733" y="2055"/>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0" name="Rectangle 589"/>
                <p:cNvSpPr>
                  <a:spLocks noChangeArrowheads="1"/>
                </p:cNvSpPr>
                <p:nvPr/>
              </p:nvSpPr>
              <p:spPr bwMode="auto">
                <a:xfrm>
                  <a:off x="3733" y="2055"/>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1" name="Rectangle 590"/>
                <p:cNvSpPr>
                  <a:spLocks noChangeArrowheads="1"/>
                </p:cNvSpPr>
                <p:nvPr/>
              </p:nvSpPr>
              <p:spPr bwMode="auto">
                <a:xfrm>
                  <a:off x="3741" y="2046"/>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2" name="Rectangle 591"/>
                <p:cNvSpPr>
                  <a:spLocks noChangeArrowheads="1"/>
                </p:cNvSpPr>
                <p:nvPr/>
              </p:nvSpPr>
              <p:spPr bwMode="auto">
                <a:xfrm>
                  <a:off x="3741" y="2046"/>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3" name="Freeform 592"/>
                <p:cNvSpPr>
                  <a:spLocks/>
                </p:cNvSpPr>
                <p:nvPr/>
              </p:nvSpPr>
              <p:spPr bwMode="auto">
                <a:xfrm>
                  <a:off x="3749" y="2036"/>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64" name="Rectangle 593"/>
                <p:cNvSpPr>
                  <a:spLocks noChangeArrowheads="1"/>
                </p:cNvSpPr>
                <p:nvPr/>
              </p:nvSpPr>
              <p:spPr bwMode="auto">
                <a:xfrm>
                  <a:off x="3757" y="2036"/>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5" name="Freeform 594"/>
                <p:cNvSpPr>
                  <a:spLocks/>
                </p:cNvSpPr>
                <p:nvPr/>
              </p:nvSpPr>
              <p:spPr bwMode="auto">
                <a:xfrm>
                  <a:off x="3796" y="2026"/>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66" name="Rectangle 595"/>
                <p:cNvSpPr>
                  <a:spLocks noChangeArrowheads="1"/>
                </p:cNvSpPr>
                <p:nvPr/>
              </p:nvSpPr>
              <p:spPr bwMode="auto">
                <a:xfrm>
                  <a:off x="3804" y="2026"/>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7" name="Freeform 596"/>
                <p:cNvSpPr>
                  <a:spLocks/>
                </p:cNvSpPr>
                <p:nvPr/>
              </p:nvSpPr>
              <p:spPr bwMode="auto">
                <a:xfrm>
                  <a:off x="3836" y="2016"/>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68" name="Rectangle 597"/>
                <p:cNvSpPr>
                  <a:spLocks noChangeArrowheads="1"/>
                </p:cNvSpPr>
                <p:nvPr/>
              </p:nvSpPr>
              <p:spPr bwMode="auto">
                <a:xfrm>
                  <a:off x="3844" y="2016"/>
                  <a:ext cx="12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69" name="Freeform 598"/>
                <p:cNvSpPr>
                  <a:spLocks/>
                </p:cNvSpPr>
                <p:nvPr/>
              </p:nvSpPr>
              <p:spPr bwMode="auto">
                <a:xfrm>
                  <a:off x="3931" y="2016"/>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0" name="Rectangle 599"/>
                <p:cNvSpPr>
                  <a:spLocks noChangeArrowheads="1"/>
                </p:cNvSpPr>
                <p:nvPr/>
              </p:nvSpPr>
              <p:spPr bwMode="auto">
                <a:xfrm>
                  <a:off x="3946" y="2026"/>
                  <a:ext cx="80"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71" name="Freeform 600"/>
                <p:cNvSpPr>
                  <a:spLocks/>
                </p:cNvSpPr>
                <p:nvPr/>
              </p:nvSpPr>
              <p:spPr bwMode="auto">
                <a:xfrm>
                  <a:off x="3986" y="2026"/>
                  <a:ext cx="47" cy="59"/>
                </a:xfrm>
                <a:custGeom>
                  <a:avLst/>
                  <a:gdLst>
                    <a:gd name="T0" fmla="*/ 0 w 47"/>
                    <a:gd name="T1" fmla="*/ 49 h 59"/>
                    <a:gd name="T2" fmla="*/ 0 w 47"/>
                    <a:gd name="T3" fmla="*/ 0 h 59"/>
                    <a:gd name="T4" fmla="*/ 40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40"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2" name="Rectangle 601"/>
                <p:cNvSpPr>
                  <a:spLocks noChangeArrowheads="1"/>
                </p:cNvSpPr>
                <p:nvPr/>
              </p:nvSpPr>
              <p:spPr bwMode="auto">
                <a:xfrm>
                  <a:off x="3994" y="2036"/>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73" name="Freeform 602"/>
                <p:cNvSpPr>
                  <a:spLocks/>
                </p:cNvSpPr>
                <p:nvPr/>
              </p:nvSpPr>
              <p:spPr bwMode="auto">
                <a:xfrm>
                  <a:off x="4010" y="2036"/>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4" name="Rectangle 603"/>
                <p:cNvSpPr>
                  <a:spLocks noChangeArrowheads="1"/>
                </p:cNvSpPr>
                <p:nvPr/>
              </p:nvSpPr>
              <p:spPr bwMode="auto">
                <a:xfrm>
                  <a:off x="4026" y="2046"/>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75" name="Freeform 604"/>
                <p:cNvSpPr>
                  <a:spLocks/>
                </p:cNvSpPr>
                <p:nvPr/>
              </p:nvSpPr>
              <p:spPr bwMode="auto">
                <a:xfrm>
                  <a:off x="4033" y="2046"/>
                  <a:ext cx="48" cy="59"/>
                </a:xfrm>
                <a:custGeom>
                  <a:avLst/>
                  <a:gdLst>
                    <a:gd name="T0" fmla="*/ 0 w 48"/>
                    <a:gd name="T1" fmla="*/ 49 h 59"/>
                    <a:gd name="T2" fmla="*/ 0 w 48"/>
                    <a:gd name="T3" fmla="*/ 0 h 59"/>
                    <a:gd name="T4" fmla="*/ 40 w 48"/>
                    <a:gd name="T5" fmla="*/ 0 h 59"/>
                    <a:gd name="T6" fmla="*/ 48 w 48"/>
                    <a:gd name="T7" fmla="*/ 9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9"/>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6" name="Freeform 605"/>
                <p:cNvSpPr>
                  <a:spLocks/>
                </p:cNvSpPr>
                <p:nvPr/>
              </p:nvSpPr>
              <p:spPr bwMode="auto">
                <a:xfrm>
                  <a:off x="4041" y="2055"/>
                  <a:ext cx="56" cy="59"/>
                </a:xfrm>
                <a:custGeom>
                  <a:avLst/>
                  <a:gdLst>
                    <a:gd name="T0" fmla="*/ 0 w 56"/>
                    <a:gd name="T1" fmla="*/ 50 h 59"/>
                    <a:gd name="T2" fmla="*/ 0 w 56"/>
                    <a:gd name="T3" fmla="*/ 0 h 59"/>
                    <a:gd name="T4" fmla="*/ 40 w 56"/>
                    <a:gd name="T5" fmla="*/ 0 h 59"/>
                    <a:gd name="T6" fmla="*/ 56 w 56"/>
                    <a:gd name="T7" fmla="*/ 10 h 59"/>
                    <a:gd name="T8" fmla="*/ 56 w 56"/>
                    <a:gd name="T9" fmla="*/ 59 h 59"/>
                    <a:gd name="T10" fmla="*/ 16 w 56"/>
                    <a:gd name="T11" fmla="*/ 59 h 59"/>
                    <a:gd name="T12" fmla="*/ 0 w 56"/>
                    <a:gd name="T13" fmla="*/ 5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50"/>
                      </a:moveTo>
                      <a:lnTo>
                        <a:pt x="0" y="0"/>
                      </a:lnTo>
                      <a:lnTo>
                        <a:pt x="40" y="0"/>
                      </a:lnTo>
                      <a:lnTo>
                        <a:pt x="56" y="10"/>
                      </a:lnTo>
                      <a:lnTo>
                        <a:pt x="56" y="59"/>
                      </a:lnTo>
                      <a:lnTo>
                        <a:pt x="16"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577" name="Rectangle 606"/>
                <p:cNvSpPr>
                  <a:spLocks noChangeArrowheads="1"/>
                </p:cNvSpPr>
                <p:nvPr/>
              </p:nvSpPr>
              <p:spPr bwMode="auto">
                <a:xfrm>
                  <a:off x="4057" y="2065"/>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578" name="Freeform 607"/>
                <p:cNvSpPr>
                  <a:spLocks/>
                </p:cNvSpPr>
                <p:nvPr/>
              </p:nvSpPr>
              <p:spPr bwMode="auto">
                <a:xfrm>
                  <a:off x="4065" y="2065"/>
                  <a:ext cx="63" cy="79"/>
                </a:xfrm>
                <a:custGeom>
                  <a:avLst/>
                  <a:gdLst>
                    <a:gd name="T0" fmla="*/ 0 w 63"/>
                    <a:gd name="T1" fmla="*/ 49 h 79"/>
                    <a:gd name="T2" fmla="*/ 0 w 63"/>
                    <a:gd name="T3" fmla="*/ 0 h 79"/>
                    <a:gd name="T4" fmla="*/ 40 w 63"/>
                    <a:gd name="T5" fmla="*/ 0 h 79"/>
                    <a:gd name="T6" fmla="*/ 63 w 63"/>
                    <a:gd name="T7" fmla="*/ 30 h 79"/>
                    <a:gd name="T8" fmla="*/ 63 w 63"/>
                    <a:gd name="T9" fmla="*/ 79 h 79"/>
                    <a:gd name="T10" fmla="*/ 24 w 63"/>
                    <a:gd name="T11" fmla="*/ 79 h 79"/>
                    <a:gd name="T12" fmla="*/ 0 w 63"/>
                    <a:gd name="T13" fmla="*/ 49 h 79"/>
                    <a:gd name="T14" fmla="*/ 0 60000 65536"/>
                    <a:gd name="T15" fmla="*/ 0 60000 65536"/>
                    <a:gd name="T16" fmla="*/ 0 60000 65536"/>
                    <a:gd name="T17" fmla="*/ 0 60000 65536"/>
                    <a:gd name="T18" fmla="*/ 0 60000 65536"/>
                    <a:gd name="T19" fmla="*/ 0 60000 65536"/>
                    <a:gd name="T20" fmla="*/ 0 60000 65536"/>
                    <a:gd name="T21" fmla="*/ 0 w 63"/>
                    <a:gd name="T22" fmla="*/ 0 h 79"/>
                    <a:gd name="T23" fmla="*/ 63 w 6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9">
                      <a:moveTo>
                        <a:pt x="0" y="49"/>
                      </a:moveTo>
                      <a:lnTo>
                        <a:pt x="0" y="0"/>
                      </a:lnTo>
                      <a:lnTo>
                        <a:pt x="40" y="0"/>
                      </a:lnTo>
                      <a:lnTo>
                        <a:pt x="63" y="30"/>
                      </a:lnTo>
                      <a:lnTo>
                        <a:pt x="63" y="79"/>
                      </a:lnTo>
                      <a:lnTo>
                        <a:pt x="24" y="7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grpSp>
          <p:sp>
            <p:nvSpPr>
              <p:cNvPr id="210" name="Rectangle 608"/>
              <p:cNvSpPr>
                <a:spLocks noChangeArrowheads="1"/>
              </p:cNvSpPr>
              <p:nvPr/>
            </p:nvSpPr>
            <p:spPr bwMode="auto">
              <a:xfrm>
                <a:off x="4089" y="2095"/>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1" name="Freeform 609"/>
              <p:cNvSpPr>
                <a:spLocks/>
              </p:cNvSpPr>
              <p:nvPr/>
            </p:nvSpPr>
            <p:spPr bwMode="auto">
              <a:xfrm>
                <a:off x="4089" y="2105"/>
                <a:ext cx="47" cy="59"/>
              </a:xfrm>
              <a:custGeom>
                <a:avLst/>
                <a:gdLst>
                  <a:gd name="T0" fmla="*/ 0 w 47"/>
                  <a:gd name="T1" fmla="*/ 49 h 59"/>
                  <a:gd name="T2" fmla="*/ 0 w 47"/>
                  <a:gd name="T3" fmla="*/ 0 h 59"/>
                  <a:gd name="T4" fmla="*/ 39 w 47"/>
                  <a:gd name="T5" fmla="*/ 0 h 59"/>
                  <a:gd name="T6" fmla="*/ 47 w 47"/>
                  <a:gd name="T7" fmla="*/ 9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9"/>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12" name="Rectangle 610"/>
              <p:cNvSpPr>
                <a:spLocks noChangeArrowheads="1"/>
              </p:cNvSpPr>
              <p:nvPr/>
            </p:nvSpPr>
            <p:spPr bwMode="auto">
              <a:xfrm>
                <a:off x="4097" y="2114"/>
                <a:ext cx="39" cy="10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3" name="Rectangle 611"/>
              <p:cNvSpPr>
                <a:spLocks noChangeArrowheads="1"/>
              </p:cNvSpPr>
              <p:nvPr/>
            </p:nvSpPr>
            <p:spPr bwMode="auto">
              <a:xfrm>
                <a:off x="4097" y="2173"/>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4" name="Rectangle 612"/>
              <p:cNvSpPr>
                <a:spLocks noChangeArrowheads="1"/>
              </p:cNvSpPr>
              <p:nvPr/>
            </p:nvSpPr>
            <p:spPr bwMode="auto">
              <a:xfrm>
                <a:off x="4105" y="2173"/>
                <a:ext cx="39" cy="15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5" name="Freeform 613"/>
              <p:cNvSpPr>
                <a:spLocks/>
              </p:cNvSpPr>
              <p:nvPr/>
            </p:nvSpPr>
            <p:spPr bwMode="auto">
              <a:xfrm>
                <a:off x="4097" y="2282"/>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9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16" name="Rectangle 614"/>
              <p:cNvSpPr>
                <a:spLocks noChangeArrowheads="1"/>
              </p:cNvSpPr>
              <p:nvPr/>
            </p:nvSpPr>
            <p:spPr bwMode="auto">
              <a:xfrm>
                <a:off x="4097" y="2291"/>
                <a:ext cx="39" cy="6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7" name="Rectangle 615"/>
              <p:cNvSpPr>
                <a:spLocks noChangeArrowheads="1"/>
              </p:cNvSpPr>
              <p:nvPr/>
            </p:nvSpPr>
            <p:spPr bwMode="auto">
              <a:xfrm>
                <a:off x="4089" y="2301"/>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18" name="Freeform 616"/>
              <p:cNvSpPr>
                <a:spLocks/>
              </p:cNvSpPr>
              <p:nvPr/>
            </p:nvSpPr>
            <p:spPr bwMode="auto">
              <a:xfrm>
                <a:off x="4081" y="2301"/>
                <a:ext cx="47" cy="59"/>
              </a:xfrm>
              <a:custGeom>
                <a:avLst/>
                <a:gdLst>
                  <a:gd name="T0" fmla="*/ 8 w 47"/>
                  <a:gd name="T1" fmla="*/ 0 h 59"/>
                  <a:gd name="T2" fmla="*/ 47 w 47"/>
                  <a:gd name="T3" fmla="*/ 0 h 59"/>
                  <a:gd name="T4" fmla="*/ 47 w 47"/>
                  <a:gd name="T5" fmla="*/ 50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50"/>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19" name="Rectangle 617"/>
              <p:cNvSpPr>
                <a:spLocks noChangeArrowheads="1"/>
              </p:cNvSpPr>
              <p:nvPr/>
            </p:nvSpPr>
            <p:spPr bwMode="auto">
              <a:xfrm>
                <a:off x="4057" y="2311"/>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20" name="Freeform 618"/>
              <p:cNvSpPr>
                <a:spLocks/>
              </p:cNvSpPr>
              <p:nvPr/>
            </p:nvSpPr>
            <p:spPr bwMode="auto">
              <a:xfrm>
                <a:off x="4049" y="2301"/>
                <a:ext cx="48" cy="59"/>
              </a:xfrm>
              <a:custGeom>
                <a:avLst/>
                <a:gdLst>
                  <a:gd name="T0" fmla="*/ 48 w 48"/>
                  <a:gd name="T1" fmla="*/ 10 h 59"/>
                  <a:gd name="T2" fmla="*/ 48 w 48"/>
                  <a:gd name="T3" fmla="*/ 59 h 59"/>
                  <a:gd name="T4" fmla="*/ 8 w 48"/>
                  <a:gd name="T5" fmla="*/ 59 h 59"/>
                  <a:gd name="T6" fmla="*/ 0 w 48"/>
                  <a:gd name="T7" fmla="*/ 50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50"/>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1" name="Rectangle 619"/>
              <p:cNvSpPr>
                <a:spLocks noChangeArrowheads="1"/>
              </p:cNvSpPr>
              <p:nvPr/>
            </p:nvSpPr>
            <p:spPr bwMode="auto">
              <a:xfrm>
                <a:off x="4041" y="2301"/>
                <a:ext cx="48"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22" name="Freeform 620"/>
              <p:cNvSpPr>
                <a:spLocks/>
              </p:cNvSpPr>
              <p:nvPr/>
            </p:nvSpPr>
            <p:spPr bwMode="auto">
              <a:xfrm>
                <a:off x="3559" y="2301"/>
                <a:ext cx="522" cy="79"/>
              </a:xfrm>
              <a:custGeom>
                <a:avLst/>
                <a:gdLst>
                  <a:gd name="T0" fmla="*/ 482 w 522"/>
                  <a:gd name="T1" fmla="*/ 0 h 79"/>
                  <a:gd name="T2" fmla="*/ 522 w 522"/>
                  <a:gd name="T3" fmla="*/ 0 h 79"/>
                  <a:gd name="T4" fmla="*/ 522 w 522"/>
                  <a:gd name="T5" fmla="*/ 50 h 79"/>
                  <a:gd name="T6" fmla="*/ 39 w 522"/>
                  <a:gd name="T7" fmla="*/ 79 h 79"/>
                  <a:gd name="T8" fmla="*/ 0 w 522"/>
                  <a:gd name="T9" fmla="*/ 79 h 79"/>
                  <a:gd name="T10" fmla="*/ 0 w 522"/>
                  <a:gd name="T11" fmla="*/ 30 h 79"/>
                  <a:gd name="T12" fmla="*/ 482 w 522"/>
                  <a:gd name="T13" fmla="*/ 0 h 79"/>
                  <a:gd name="T14" fmla="*/ 0 60000 65536"/>
                  <a:gd name="T15" fmla="*/ 0 60000 65536"/>
                  <a:gd name="T16" fmla="*/ 0 60000 65536"/>
                  <a:gd name="T17" fmla="*/ 0 60000 65536"/>
                  <a:gd name="T18" fmla="*/ 0 60000 65536"/>
                  <a:gd name="T19" fmla="*/ 0 60000 65536"/>
                  <a:gd name="T20" fmla="*/ 0 60000 65536"/>
                  <a:gd name="T21" fmla="*/ 0 w 522"/>
                  <a:gd name="T22" fmla="*/ 0 h 79"/>
                  <a:gd name="T23" fmla="*/ 522 w 522"/>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2" h="79">
                    <a:moveTo>
                      <a:pt x="482" y="0"/>
                    </a:moveTo>
                    <a:lnTo>
                      <a:pt x="522" y="0"/>
                    </a:lnTo>
                    <a:lnTo>
                      <a:pt x="522" y="50"/>
                    </a:lnTo>
                    <a:lnTo>
                      <a:pt x="39" y="79"/>
                    </a:lnTo>
                    <a:lnTo>
                      <a:pt x="0" y="79"/>
                    </a:lnTo>
                    <a:lnTo>
                      <a:pt x="0" y="30"/>
                    </a:lnTo>
                    <a:lnTo>
                      <a:pt x="482"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3" name="Freeform 621"/>
              <p:cNvSpPr>
                <a:spLocks/>
              </p:cNvSpPr>
              <p:nvPr/>
            </p:nvSpPr>
            <p:spPr bwMode="auto">
              <a:xfrm>
                <a:off x="3543" y="2321"/>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40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40"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4" name="Rectangle 622"/>
              <p:cNvSpPr>
                <a:spLocks noChangeArrowheads="1"/>
              </p:cNvSpPr>
              <p:nvPr/>
            </p:nvSpPr>
            <p:spPr bwMode="auto">
              <a:xfrm>
                <a:off x="3472" y="2321"/>
                <a:ext cx="11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25" name="Freeform 623"/>
              <p:cNvSpPr>
                <a:spLocks/>
              </p:cNvSpPr>
              <p:nvPr/>
            </p:nvSpPr>
            <p:spPr bwMode="auto">
              <a:xfrm>
                <a:off x="3456" y="2321"/>
                <a:ext cx="55" cy="69"/>
              </a:xfrm>
              <a:custGeom>
                <a:avLst/>
                <a:gdLst>
                  <a:gd name="T0" fmla="*/ 16 w 55"/>
                  <a:gd name="T1" fmla="*/ 0 h 69"/>
                  <a:gd name="T2" fmla="*/ 55 w 55"/>
                  <a:gd name="T3" fmla="*/ 0 h 69"/>
                  <a:gd name="T4" fmla="*/ 55 w 55"/>
                  <a:gd name="T5" fmla="*/ 49 h 69"/>
                  <a:gd name="T6" fmla="*/ 40 w 55"/>
                  <a:gd name="T7" fmla="*/ 69 h 69"/>
                  <a:gd name="T8" fmla="*/ 0 w 55"/>
                  <a:gd name="T9" fmla="*/ 69 h 69"/>
                  <a:gd name="T10" fmla="*/ 0 w 55"/>
                  <a:gd name="T11" fmla="*/ 20 h 69"/>
                  <a:gd name="T12" fmla="*/ 16 w 55"/>
                  <a:gd name="T13" fmla="*/ 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16" y="0"/>
                    </a:moveTo>
                    <a:lnTo>
                      <a:pt x="55" y="0"/>
                    </a:lnTo>
                    <a:lnTo>
                      <a:pt x="55" y="49"/>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6" name="Rectangle 624"/>
              <p:cNvSpPr>
                <a:spLocks noChangeArrowheads="1"/>
              </p:cNvSpPr>
              <p:nvPr/>
            </p:nvSpPr>
            <p:spPr bwMode="auto">
              <a:xfrm>
                <a:off x="3448" y="2341"/>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27" name="Freeform 625"/>
              <p:cNvSpPr>
                <a:spLocks/>
              </p:cNvSpPr>
              <p:nvPr/>
            </p:nvSpPr>
            <p:spPr bwMode="auto">
              <a:xfrm>
                <a:off x="3440" y="2341"/>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19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1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8" name="Freeform 626"/>
              <p:cNvSpPr>
                <a:spLocks/>
              </p:cNvSpPr>
              <p:nvPr/>
            </p:nvSpPr>
            <p:spPr bwMode="auto">
              <a:xfrm>
                <a:off x="3424" y="2360"/>
                <a:ext cx="56" cy="69"/>
              </a:xfrm>
              <a:custGeom>
                <a:avLst/>
                <a:gdLst>
                  <a:gd name="T0" fmla="*/ 16 w 56"/>
                  <a:gd name="T1" fmla="*/ 0 h 69"/>
                  <a:gd name="T2" fmla="*/ 56 w 56"/>
                  <a:gd name="T3" fmla="*/ 0 h 69"/>
                  <a:gd name="T4" fmla="*/ 56 w 56"/>
                  <a:gd name="T5" fmla="*/ 50 h 69"/>
                  <a:gd name="T6" fmla="*/ 40 w 56"/>
                  <a:gd name="T7" fmla="*/ 69 h 69"/>
                  <a:gd name="T8" fmla="*/ 0 w 56"/>
                  <a:gd name="T9" fmla="*/ 69 h 69"/>
                  <a:gd name="T10" fmla="*/ 0 w 56"/>
                  <a:gd name="T11" fmla="*/ 20 h 69"/>
                  <a:gd name="T12" fmla="*/ 16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16" y="0"/>
                    </a:moveTo>
                    <a:lnTo>
                      <a:pt x="56" y="0"/>
                    </a:lnTo>
                    <a:lnTo>
                      <a:pt x="56" y="50"/>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29" name="Rectangle 627"/>
              <p:cNvSpPr>
                <a:spLocks noChangeArrowheads="1"/>
              </p:cNvSpPr>
              <p:nvPr/>
            </p:nvSpPr>
            <p:spPr bwMode="auto">
              <a:xfrm>
                <a:off x="3424" y="2380"/>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0" name="Freeform 628"/>
              <p:cNvSpPr>
                <a:spLocks/>
              </p:cNvSpPr>
              <p:nvPr/>
            </p:nvSpPr>
            <p:spPr bwMode="auto">
              <a:xfrm>
                <a:off x="3416" y="2390"/>
                <a:ext cx="48" cy="69"/>
              </a:xfrm>
              <a:custGeom>
                <a:avLst/>
                <a:gdLst>
                  <a:gd name="T0" fmla="*/ 8 w 48"/>
                  <a:gd name="T1" fmla="*/ 0 h 69"/>
                  <a:gd name="T2" fmla="*/ 48 w 48"/>
                  <a:gd name="T3" fmla="*/ 0 h 69"/>
                  <a:gd name="T4" fmla="*/ 48 w 48"/>
                  <a:gd name="T5" fmla="*/ 49 h 69"/>
                  <a:gd name="T6" fmla="*/ 40 w 48"/>
                  <a:gd name="T7" fmla="*/ 69 h 69"/>
                  <a:gd name="T8" fmla="*/ 0 w 48"/>
                  <a:gd name="T9" fmla="*/ 69 h 69"/>
                  <a:gd name="T10" fmla="*/ 0 w 48"/>
                  <a:gd name="T11" fmla="*/ 20 h 69"/>
                  <a:gd name="T12" fmla="*/ 8 w 48"/>
                  <a:gd name="T13" fmla="*/ 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8" y="0"/>
                    </a:moveTo>
                    <a:lnTo>
                      <a:pt x="48" y="0"/>
                    </a:lnTo>
                    <a:lnTo>
                      <a:pt x="48" y="49"/>
                    </a:lnTo>
                    <a:lnTo>
                      <a:pt x="40"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31" name="Rectangle 629"/>
              <p:cNvSpPr>
                <a:spLocks noChangeArrowheads="1"/>
              </p:cNvSpPr>
              <p:nvPr/>
            </p:nvSpPr>
            <p:spPr bwMode="auto">
              <a:xfrm>
                <a:off x="3416" y="2410"/>
                <a:ext cx="40" cy="15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2" name="Freeform 630"/>
              <p:cNvSpPr>
                <a:spLocks/>
              </p:cNvSpPr>
              <p:nvPr/>
            </p:nvSpPr>
            <p:spPr bwMode="auto">
              <a:xfrm>
                <a:off x="3416" y="2518"/>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33" name="Rectangle 631"/>
              <p:cNvSpPr>
                <a:spLocks noChangeArrowheads="1"/>
              </p:cNvSpPr>
              <p:nvPr/>
            </p:nvSpPr>
            <p:spPr bwMode="auto">
              <a:xfrm>
                <a:off x="3424" y="252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4" name="Freeform 632"/>
              <p:cNvSpPr>
                <a:spLocks/>
              </p:cNvSpPr>
              <p:nvPr/>
            </p:nvSpPr>
            <p:spPr bwMode="auto">
              <a:xfrm>
                <a:off x="3424" y="2537"/>
                <a:ext cx="48" cy="69"/>
              </a:xfrm>
              <a:custGeom>
                <a:avLst/>
                <a:gdLst>
                  <a:gd name="T0" fmla="*/ 0 w 48"/>
                  <a:gd name="T1" fmla="*/ 50 h 69"/>
                  <a:gd name="T2" fmla="*/ 0 w 48"/>
                  <a:gd name="T3" fmla="*/ 0 h 69"/>
                  <a:gd name="T4" fmla="*/ 40 w 48"/>
                  <a:gd name="T5" fmla="*/ 0 h 69"/>
                  <a:gd name="T6" fmla="*/ 48 w 48"/>
                  <a:gd name="T7" fmla="*/ 20 h 69"/>
                  <a:gd name="T8" fmla="*/ 48 w 48"/>
                  <a:gd name="T9" fmla="*/ 69 h 69"/>
                  <a:gd name="T10" fmla="*/ 8 w 48"/>
                  <a:gd name="T11" fmla="*/ 69 h 69"/>
                  <a:gd name="T12" fmla="*/ 0 w 48"/>
                  <a:gd name="T13" fmla="*/ 5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0" y="50"/>
                    </a:moveTo>
                    <a:lnTo>
                      <a:pt x="0" y="0"/>
                    </a:lnTo>
                    <a:lnTo>
                      <a:pt x="40" y="0"/>
                    </a:lnTo>
                    <a:lnTo>
                      <a:pt x="48" y="20"/>
                    </a:lnTo>
                    <a:lnTo>
                      <a:pt x="48" y="69"/>
                    </a:lnTo>
                    <a:lnTo>
                      <a:pt x="8" y="6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35" name="Freeform 633"/>
              <p:cNvSpPr>
                <a:spLocks/>
              </p:cNvSpPr>
              <p:nvPr/>
            </p:nvSpPr>
            <p:spPr bwMode="auto">
              <a:xfrm>
                <a:off x="3432" y="2557"/>
                <a:ext cx="79" cy="99"/>
              </a:xfrm>
              <a:custGeom>
                <a:avLst/>
                <a:gdLst>
                  <a:gd name="T0" fmla="*/ 0 w 79"/>
                  <a:gd name="T1" fmla="*/ 49 h 99"/>
                  <a:gd name="T2" fmla="*/ 0 w 79"/>
                  <a:gd name="T3" fmla="*/ 0 h 99"/>
                  <a:gd name="T4" fmla="*/ 40 w 79"/>
                  <a:gd name="T5" fmla="*/ 0 h 99"/>
                  <a:gd name="T6" fmla="*/ 79 w 79"/>
                  <a:gd name="T7" fmla="*/ 49 h 99"/>
                  <a:gd name="T8" fmla="*/ 79 w 79"/>
                  <a:gd name="T9" fmla="*/ 99 h 99"/>
                  <a:gd name="T10" fmla="*/ 40 w 79"/>
                  <a:gd name="T11" fmla="*/ 99 h 99"/>
                  <a:gd name="T12" fmla="*/ 0 w 79"/>
                  <a:gd name="T13" fmla="*/ 49 h 99"/>
                  <a:gd name="T14" fmla="*/ 0 60000 65536"/>
                  <a:gd name="T15" fmla="*/ 0 60000 65536"/>
                  <a:gd name="T16" fmla="*/ 0 60000 65536"/>
                  <a:gd name="T17" fmla="*/ 0 60000 65536"/>
                  <a:gd name="T18" fmla="*/ 0 60000 65536"/>
                  <a:gd name="T19" fmla="*/ 0 60000 65536"/>
                  <a:gd name="T20" fmla="*/ 0 60000 65536"/>
                  <a:gd name="T21" fmla="*/ 0 w 79"/>
                  <a:gd name="T22" fmla="*/ 0 h 99"/>
                  <a:gd name="T23" fmla="*/ 79 w 79"/>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99">
                    <a:moveTo>
                      <a:pt x="0" y="49"/>
                    </a:moveTo>
                    <a:lnTo>
                      <a:pt x="0" y="0"/>
                    </a:lnTo>
                    <a:lnTo>
                      <a:pt x="40" y="0"/>
                    </a:lnTo>
                    <a:lnTo>
                      <a:pt x="79" y="49"/>
                    </a:lnTo>
                    <a:lnTo>
                      <a:pt x="79" y="99"/>
                    </a:lnTo>
                    <a:lnTo>
                      <a:pt x="40" y="9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36" name="Rectangle 634"/>
              <p:cNvSpPr>
                <a:spLocks noChangeArrowheads="1"/>
              </p:cNvSpPr>
              <p:nvPr/>
            </p:nvSpPr>
            <p:spPr bwMode="auto">
              <a:xfrm>
                <a:off x="3472" y="2606"/>
                <a:ext cx="5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7" name="Freeform 635"/>
              <p:cNvSpPr>
                <a:spLocks/>
              </p:cNvSpPr>
              <p:nvPr/>
            </p:nvSpPr>
            <p:spPr bwMode="auto">
              <a:xfrm>
                <a:off x="3488" y="2606"/>
                <a:ext cx="47" cy="59"/>
              </a:xfrm>
              <a:custGeom>
                <a:avLst/>
                <a:gdLst>
                  <a:gd name="T0" fmla="*/ 0 w 47"/>
                  <a:gd name="T1" fmla="*/ 50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5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50"/>
                    </a:moveTo>
                    <a:lnTo>
                      <a:pt x="0" y="0"/>
                    </a:lnTo>
                    <a:lnTo>
                      <a:pt x="39" y="0"/>
                    </a:lnTo>
                    <a:lnTo>
                      <a:pt x="47" y="10"/>
                    </a:lnTo>
                    <a:lnTo>
                      <a:pt x="47" y="59"/>
                    </a:lnTo>
                    <a:lnTo>
                      <a:pt x="8"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38" name="Rectangle 636"/>
              <p:cNvSpPr>
                <a:spLocks noChangeArrowheads="1"/>
              </p:cNvSpPr>
              <p:nvPr/>
            </p:nvSpPr>
            <p:spPr bwMode="auto">
              <a:xfrm>
                <a:off x="3496" y="2616"/>
                <a:ext cx="7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39" name="Freeform 637"/>
              <p:cNvSpPr>
                <a:spLocks/>
              </p:cNvSpPr>
              <p:nvPr/>
            </p:nvSpPr>
            <p:spPr bwMode="auto">
              <a:xfrm>
                <a:off x="3527" y="2616"/>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0" name="Rectangle 638"/>
              <p:cNvSpPr>
                <a:spLocks noChangeArrowheads="1"/>
              </p:cNvSpPr>
              <p:nvPr/>
            </p:nvSpPr>
            <p:spPr bwMode="auto">
              <a:xfrm>
                <a:off x="3535" y="2626"/>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41" name="Freeform 639"/>
              <p:cNvSpPr>
                <a:spLocks/>
              </p:cNvSpPr>
              <p:nvPr/>
            </p:nvSpPr>
            <p:spPr bwMode="auto">
              <a:xfrm>
                <a:off x="3559" y="2626"/>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6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2" name="Rectangle 640"/>
              <p:cNvSpPr>
                <a:spLocks noChangeArrowheads="1"/>
              </p:cNvSpPr>
              <p:nvPr/>
            </p:nvSpPr>
            <p:spPr bwMode="auto">
              <a:xfrm>
                <a:off x="3575" y="2636"/>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43" name="Freeform 641"/>
              <p:cNvSpPr>
                <a:spLocks/>
              </p:cNvSpPr>
              <p:nvPr/>
            </p:nvSpPr>
            <p:spPr bwMode="auto">
              <a:xfrm>
                <a:off x="3598" y="2636"/>
                <a:ext cx="48" cy="59"/>
              </a:xfrm>
              <a:custGeom>
                <a:avLst/>
                <a:gdLst>
                  <a:gd name="T0" fmla="*/ 0 w 48"/>
                  <a:gd name="T1" fmla="*/ 49 h 59"/>
                  <a:gd name="T2" fmla="*/ 0 w 48"/>
                  <a:gd name="T3" fmla="*/ 0 h 59"/>
                  <a:gd name="T4" fmla="*/ 40 w 48"/>
                  <a:gd name="T5" fmla="*/ 0 h 59"/>
                  <a:gd name="T6" fmla="*/ 48 w 48"/>
                  <a:gd name="T7" fmla="*/ 10 h 59"/>
                  <a:gd name="T8" fmla="*/ 48 w 48"/>
                  <a:gd name="T9" fmla="*/ 59 h 59"/>
                  <a:gd name="T10" fmla="*/ 8 w 48"/>
                  <a:gd name="T11" fmla="*/ 59 h 59"/>
                  <a:gd name="T12" fmla="*/ 0 w 48"/>
                  <a:gd name="T13" fmla="*/ 4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49"/>
                    </a:moveTo>
                    <a:lnTo>
                      <a:pt x="0" y="0"/>
                    </a:lnTo>
                    <a:lnTo>
                      <a:pt x="40" y="0"/>
                    </a:lnTo>
                    <a:lnTo>
                      <a:pt x="48" y="10"/>
                    </a:lnTo>
                    <a:lnTo>
                      <a:pt x="48"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4" name="Rectangle 642"/>
              <p:cNvSpPr>
                <a:spLocks noChangeArrowheads="1"/>
              </p:cNvSpPr>
              <p:nvPr/>
            </p:nvSpPr>
            <p:spPr bwMode="auto">
              <a:xfrm>
                <a:off x="3606" y="2646"/>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45" name="Freeform 643"/>
              <p:cNvSpPr>
                <a:spLocks/>
              </p:cNvSpPr>
              <p:nvPr/>
            </p:nvSpPr>
            <p:spPr bwMode="auto">
              <a:xfrm>
                <a:off x="3646" y="2646"/>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6" name="Rectangle 644"/>
              <p:cNvSpPr>
                <a:spLocks noChangeArrowheads="1"/>
              </p:cNvSpPr>
              <p:nvPr/>
            </p:nvSpPr>
            <p:spPr bwMode="auto">
              <a:xfrm>
                <a:off x="3654" y="2656"/>
                <a:ext cx="7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47" name="Freeform 645"/>
              <p:cNvSpPr>
                <a:spLocks/>
              </p:cNvSpPr>
              <p:nvPr/>
            </p:nvSpPr>
            <p:spPr bwMode="auto">
              <a:xfrm>
                <a:off x="3693" y="2656"/>
                <a:ext cx="56" cy="59"/>
              </a:xfrm>
              <a:custGeom>
                <a:avLst/>
                <a:gdLst>
                  <a:gd name="T0" fmla="*/ 0 w 56"/>
                  <a:gd name="T1" fmla="*/ 49 h 59"/>
                  <a:gd name="T2" fmla="*/ 0 w 56"/>
                  <a:gd name="T3" fmla="*/ 0 h 59"/>
                  <a:gd name="T4" fmla="*/ 40 w 56"/>
                  <a:gd name="T5" fmla="*/ 0 h 59"/>
                  <a:gd name="T6" fmla="*/ 56 w 56"/>
                  <a:gd name="T7" fmla="*/ 9 h 59"/>
                  <a:gd name="T8" fmla="*/ 56 w 56"/>
                  <a:gd name="T9" fmla="*/ 59 h 59"/>
                  <a:gd name="T10" fmla="*/ 16 w 56"/>
                  <a:gd name="T11" fmla="*/ 59 h 59"/>
                  <a:gd name="T12" fmla="*/ 0 w 56"/>
                  <a:gd name="T13" fmla="*/ 4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0" y="49"/>
                    </a:moveTo>
                    <a:lnTo>
                      <a:pt x="0" y="0"/>
                    </a:lnTo>
                    <a:lnTo>
                      <a:pt x="40" y="0"/>
                    </a:lnTo>
                    <a:lnTo>
                      <a:pt x="56" y="9"/>
                    </a:lnTo>
                    <a:lnTo>
                      <a:pt x="56" y="59"/>
                    </a:lnTo>
                    <a:lnTo>
                      <a:pt x="16"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48" name="Rectangle 646"/>
              <p:cNvSpPr>
                <a:spLocks noChangeArrowheads="1"/>
              </p:cNvSpPr>
              <p:nvPr/>
            </p:nvSpPr>
            <p:spPr bwMode="auto">
              <a:xfrm>
                <a:off x="3709" y="2665"/>
                <a:ext cx="8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49" name="Freeform 647"/>
              <p:cNvSpPr>
                <a:spLocks/>
              </p:cNvSpPr>
              <p:nvPr/>
            </p:nvSpPr>
            <p:spPr bwMode="auto">
              <a:xfrm>
                <a:off x="3757" y="2665"/>
                <a:ext cx="55" cy="59"/>
              </a:xfrm>
              <a:custGeom>
                <a:avLst/>
                <a:gdLst>
                  <a:gd name="T0" fmla="*/ 0 w 55"/>
                  <a:gd name="T1" fmla="*/ 50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5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50"/>
                    </a:moveTo>
                    <a:lnTo>
                      <a:pt x="0" y="0"/>
                    </a:lnTo>
                    <a:lnTo>
                      <a:pt x="39" y="0"/>
                    </a:lnTo>
                    <a:lnTo>
                      <a:pt x="55" y="10"/>
                    </a:lnTo>
                    <a:lnTo>
                      <a:pt x="55" y="59"/>
                    </a:lnTo>
                    <a:lnTo>
                      <a:pt x="15" y="59"/>
                    </a:lnTo>
                    <a:lnTo>
                      <a:pt x="0" y="5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50" name="Rectangle 648"/>
              <p:cNvSpPr>
                <a:spLocks noChangeArrowheads="1"/>
              </p:cNvSpPr>
              <p:nvPr/>
            </p:nvSpPr>
            <p:spPr bwMode="auto">
              <a:xfrm>
                <a:off x="3772" y="2675"/>
                <a:ext cx="11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1" name="Freeform 649"/>
              <p:cNvSpPr>
                <a:spLocks/>
              </p:cNvSpPr>
              <p:nvPr/>
            </p:nvSpPr>
            <p:spPr bwMode="auto">
              <a:xfrm>
                <a:off x="3844" y="2675"/>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52" name="Rectangle 650"/>
              <p:cNvSpPr>
                <a:spLocks noChangeArrowheads="1"/>
              </p:cNvSpPr>
              <p:nvPr/>
            </p:nvSpPr>
            <p:spPr bwMode="auto">
              <a:xfrm>
                <a:off x="3859" y="2685"/>
                <a:ext cx="119"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3" name="Freeform 651"/>
              <p:cNvSpPr>
                <a:spLocks/>
              </p:cNvSpPr>
              <p:nvPr/>
            </p:nvSpPr>
            <p:spPr bwMode="auto">
              <a:xfrm>
                <a:off x="3939" y="2685"/>
                <a:ext cx="55" cy="59"/>
              </a:xfrm>
              <a:custGeom>
                <a:avLst/>
                <a:gdLst>
                  <a:gd name="T0" fmla="*/ 0 w 55"/>
                  <a:gd name="T1" fmla="*/ 49 h 59"/>
                  <a:gd name="T2" fmla="*/ 0 w 55"/>
                  <a:gd name="T3" fmla="*/ 0 h 59"/>
                  <a:gd name="T4" fmla="*/ 39 w 55"/>
                  <a:gd name="T5" fmla="*/ 0 h 59"/>
                  <a:gd name="T6" fmla="*/ 55 w 55"/>
                  <a:gd name="T7" fmla="*/ 10 h 59"/>
                  <a:gd name="T8" fmla="*/ 55 w 55"/>
                  <a:gd name="T9" fmla="*/ 59 h 59"/>
                  <a:gd name="T10" fmla="*/ 15 w 55"/>
                  <a:gd name="T11" fmla="*/ 59 h 59"/>
                  <a:gd name="T12" fmla="*/ 0 w 55"/>
                  <a:gd name="T13" fmla="*/ 4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0" y="49"/>
                    </a:moveTo>
                    <a:lnTo>
                      <a:pt x="0" y="0"/>
                    </a:lnTo>
                    <a:lnTo>
                      <a:pt x="39" y="0"/>
                    </a:lnTo>
                    <a:lnTo>
                      <a:pt x="55" y="10"/>
                    </a:lnTo>
                    <a:lnTo>
                      <a:pt x="55" y="59"/>
                    </a:lnTo>
                    <a:lnTo>
                      <a:pt x="15"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54" name="Rectangle 652"/>
              <p:cNvSpPr>
                <a:spLocks noChangeArrowheads="1"/>
              </p:cNvSpPr>
              <p:nvPr/>
            </p:nvSpPr>
            <p:spPr bwMode="auto">
              <a:xfrm>
                <a:off x="3954" y="2695"/>
                <a:ext cx="72"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5" name="Freeform 653"/>
              <p:cNvSpPr>
                <a:spLocks/>
              </p:cNvSpPr>
              <p:nvPr/>
            </p:nvSpPr>
            <p:spPr bwMode="auto">
              <a:xfrm>
                <a:off x="3986" y="2695"/>
                <a:ext cx="47" cy="59"/>
              </a:xfrm>
              <a:custGeom>
                <a:avLst/>
                <a:gdLst>
                  <a:gd name="T0" fmla="*/ 0 w 47"/>
                  <a:gd name="T1" fmla="*/ 49 h 59"/>
                  <a:gd name="T2" fmla="*/ 0 w 47"/>
                  <a:gd name="T3" fmla="*/ 0 h 59"/>
                  <a:gd name="T4" fmla="*/ 40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40"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56" name="Rectangle 654"/>
              <p:cNvSpPr>
                <a:spLocks noChangeArrowheads="1"/>
              </p:cNvSpPr>
              <p:nvPr/>
            </p:nvSpPr>
            <p:spPr bwMode="auto">
              <a:xfrm>
                <a:off x="3994" y="2705"/>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7" name="Freeform 655"/>
              <p:cNvSpPr>
                <a:spLocks/>
              </p:cNvSpPr>
              <p:nvPr/>
            </p:nvSpPr>
            <p:spPr bwMode="auto">
              <a:xfrm>
                <a:off x="4018" y="2705"/>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58" name="Rectangle 656"/>
              <p:cNvSpPr>
                <a:spLocks noChangeArrowheads="1"/>
              </p:cNvSpPr>
              <p:nvPr/>
            </p:nvSpPr>
            <p:spPr bwMode="auto">
              <a:xfrm>
                <a:off x="4026" y="2715"/>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59" name="Freeform 657"/>
              <p:cNvSpPr>
                <a:spLocks/>
              </p:cNvSpPr>
              <p:nvPr/>
            </p:nvSpPr>
            <p:spPr bwMode="auto">
              <a:xfrm>
                <a:off x="4033" y="2715"/>
                <a:ext cx="56" cy="68"/>
              </a:xfrm>
              <a:custGeom>
                <a:avLst/>
                <a:gdLst>
                  <a:gd name="T0" fmla="*/ 0 w 56"/>
                  <a:gd name="T1" fmla="*/ 49 h 68"/>
                  <a:gd name="T2" fmla="*/ 0 w 56"/>
                  <a:gd name="T3" fmla="*/ 0 h 68"/>
                  <a:gd name="T4" fmla="*/ 40 w 56"/>
                  <a:gd name="T5" fmla="*/ 0 h 68"/>
                  <a:gd name="T6" fmla="*/ 56 w 56"/>
                  <a:gd name="T7" fmla="*/ 19 h 68"/>
                  <a:gd name="T8" fmla="*/ 56 w 56"/>
                  <a:gd name="T9" fmla="*/ 68 h 68"/>
                  <a:gd name="T10" fmla="*/ 16 w 56"/>
                  <a:gd name="T11" fmla="*/ 68 h 68"/>
                  <a:gd name="T12" fmla="*/ 0 w 56"/>
                  <a:gd name="T13" fmla="*/ 49 h 68"/>
                  <a:gd name="T14" fmla="*/ 0 60000 65536"/>
                  <a:gd name="T15" fmla="*/ 0 60000 65536"/>
                  <a:gd name="T16" fmla="*/ 0 60000 65536"/>
                  <a:gd name="T17" fmla="*/ 0 60000 65536"/>
                  <a:gd name="T18" fmla="*/ 0 60000 65536"/>
                  <a:gd name="T19" fmla="*/ 0 60000 65536"/>
                  <a:gd name="T20" fmla="*/ 0 60000 65536"/>
                  <a:gd name="T21" fmla="*/ 0 w 56"/>
                  <a:gd name="T22" fmla="*/ 0 h 68"/>
                  <a:gd name="T23" fmla="*/ 56 w 5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8">
                    <a:moveTo>
                      <a:pt x="0" y="49"/>
                    </a:moveTo>
                    <a:lnTo>
                      <a:pt x="0" y="0"/>
                    </a:lnTo>
                    <a:lnTo>
                      <a:pt x="40" y="0"/>
                    </a:lnTo>
                    <a:lnTo>
                      <a:pt x="56" y="19"/>
                    </a:lnTo>
                    <a:lnTo>
                      <a:pt x="56" y="68"/>
                    </a:lnTo>
                    <a:lnTo>
                      <a:pt x="16" y="68"/>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60" name="Rectangle 658"/>
              <p:cNvSpPr>
                <a:spLocks noChangeArrowheads="1"/>
              </p:cNvSpPr>
              <p:nvPr/>
            </p:nvSpPr>
            <p:spPr bwMode="auto">
              <a:xfrm>
                <a:off x="4049" y="2734"/>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1" name="Freeform 659"/>
              <p:cNvSpPr>
                <a:spLocks/>
              </p:cNvSpPr>
              <p:nvPr/>
            </p:nvSpPr>
            <p:spPr bwMode="auto">
              <a:xfrm>
                <a:off x="4057" y="2734"/>
                <a:ext cx="63" cy="79"/>
              </a:xfrm>
              <a:custGeom>
                <a:avLst/>
                <a:gdLst>
                  <a:gd name="T0" fmla="*/ 0 w 63"/>
                  <a:gd name="T1" fmla="*/ 49 h 79"/>
                  <a:gd name="T2" fmla="*/ 0 w 63"/>
                  <a:gd name="T3" fmla="*/ 0 h 79"/>
                  <a:gd name="T4" fmla="*/ 40 w 63"/>
                  <a:gd name="T5" fmla="*/ 0 h 79"/>
                  <a:gd name="T6" fmla="*/ 63 w 63"/>
                  <a:gd name="T7" fmla="*/ 30 h 79"/>
                  <a:gd name="T8" fmla="*/ 63 w 63"/>
                  <a:gd name="T9" fmla="*/ 79 h 79"/>
                  <a:gd name="T10" fmla="*/ 24 w 63"/>
                  <a:gd name="T11" fmla="*/ 79 h 79"/>
                  <a:gd name="T12" fmla="*/ 0 w 63"/>
                  <a:gd name="T13" fmla="*/ 49 h 79"/>
                  <a:gd name="T14" fmla="*/ 0 60000 65536"/>
                  <a:gd name="T15" fmla="*/ 0 60000 65536"/>
                  <a:gd name="T16" fmla="*/ 0 60000 65536"/>
                  <a:gd name="T17" fmla="*/ 0 60000 65536"/>
                  <a:gd name="T18" fmla="*/ 0 60000 65536"/>
                  <a:gd name="T19" fmla="*/ 0 60000 65536"/>
                  <a:gd name="T20" fmla="*/ 0 60000 65536"/>
                  <a:gd name="T21" fmla="*/ 0 w 63"/>
                  <a:gd name="T22" fmla="*/ 0 h 79"/>
                  <a:gd name="T23" fmla="*/ 63 w 6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9">
                    <a:moveTo>
                      <a:pt x="0" y="49"/>
                    </a:moveTo>
                    <a:lnTo>
                      <a:pt x="0" y="0"/>
                    </a:lnTo>
                    <a:lnTo>
                      <a:pt x="40" y="0"/>
                    </a:lnTo>
                    <a:lnTo>
                      <a:pt x="63" y="30"/>
                    </a:lnTo>
                    <a:lnTo>
                      <a:pt x="63" y="79"/>
                    </a:lnTo>
                    <a:lnTo>
                      <a:pt x="24" y="7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62" name="Rectangle 660"/>
              <p:cNvSpPr>
                <a:spLocks noChangeArrowheads="1"/>
              </p:cNvSpPr>
              <p:nvPr/>
            </p:nvSpPr>
            <p:spPr bwMode="auto">
              <a:xfrm>
                <a:off x="4081" y="2764"/>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3" name="Rectangle 661"/>
              <p:cNvSpPr>
                <a:spLocks noChangeArrowheads="1"/>
              </p:cNvSpPr>
              <p:nvPr/>
            </p:nvSpPr>
            <p:spPr bwMode="auto">
              <a:xfrm>
                <a:off x="4081" y="2774"/>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4" name="Rectangle 662"/>
              <p:cNvSpPr>
                <a:spLocks noChangeArrowheads="1"/>
              </p:cNvSpPr>
              <p:nvPr/>
            </p:nvSpPr>
            <p:spPr bwMode="auto">
              <a:xfrm>
                <a:off x="4089" y="2774"/>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5" name="Freeform 663"/>
              <p:cNvSpPr>
                <a:spLocks/>
              </p:cNvSpPr>
              <p:nvPr/>
            </p:nvSpPr>
            <p:spPr bwMode="auto">
              <a:xfrm>
                <a:off x="4089" y="2793"/>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66" name="Rectangle 664"/>
              <p:cNvSpPr>
                <a:spLocks noChangeArrowheads="1"/>
              </p:cNvSpPr>
              <p:nvPr/>
            </p:nvSpPr>
            <p:spPr bwMode="auto">
              <a:xfrm>
                <a:off x="4097" y="2803"/>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7" name="Freeform 665"/>
              <p:cNvSpPr>
                <a:spLocks/>
              </p:cNvSpPr>
              <p:nvPr/>
            </p:nvSpPr>
            <p:spPr bwMode="auto">
              <a:xfrm>
                <a:off x="4097" y="2823"/>
                <a:ext cx="47" cy="59"/>
              </a:xfrm>
              <a:custGeom>
                <a:avLst/>
                <a:gdLst>
                  <a:gd name="T0" fmla="*/ 0 w 47"/>
                  <a:gd name="T1" fmla="*/ 49 h 59"/>
                  <a:gd name="T2" fmla="*/ 0 w 47"/>
                  <a:gd name="T3" fmla="*/ 0 h 59"/>
                  <a:gd name="T4" fmla="*/ 39 w 47"/>
                  <a:gd name="T5" fmla="*/ 0 h 59"/>
                  <a:gd name="T6" fmla="*/ 47 w 47"/>
                  <a:gd name="T7" fmla="*/ 10 h 59"/>
                  <a:gd name="T8" fmla="*/ 47 w 47"/>
                  <a:gd name="T9" fmla="*/ 59 h 59"/>
                  <a:gd name="T10" fmla="*/ 8 w 47"/>
                  <a:gd name="T11" fmla="*/ 59 h 59"/>
                  <a:gd name="T12" fmla="*/ 0 w 47"/>
                  <a:gd name="T13" fmla="*/ 4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0" y="49"/>
                    </a:moveTo>
                    <a:lnTo>
                      <a:pt x="0" y="0"/>
                    </a:lnTo>
                    <a:lnTo>
                      <a:pt x="39" y="0"/>
                    </a:lnTo>
                    <a:lnTo>
                      <a:pt x="47" y="10"/>
                    </a:lnTo>
                    <a:lnTo>
                      <a:pt x="47" y="59"/>
                    </a:lnTo>
                    <a:lnTo>
                      <a:pt x="8" y="59"/>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68" name="Rectangle 666"/>
              <p:cNvSpPr>
                <a:spLocks noChangeArrowheads="1"/>
              </p:cNvSpPr>
              <p:nvPr/>
            </p:nvSpPr>
            <p:spPr bwMode="auto">
              <a:xfrm>
                <a:off x="4105" y="2833"/>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69" name="Freeform 667"/>
              <p:cNvSpPr>
                <a:spLocks/>
              </p:cNvSpPr>
              <p:nvPr/>
            </p:nvSpPr>
            <p:spPr bwMode="auto">
              <a:xfrm>
                <a:off x="4097" y="2852"/>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70" name="Rectangle 668"/>
              <p:cNvSpPr>
                <a:spLocks noChangeArrowheads="1"/>
              </p:cNvSpPr>
              <p:nvPr/>
            </p:nvSpPr>
            <p:spPr bwMode="auto">
              <a:xfrm>
                <a:off x="4097" y="2862"/>
                <a:ext cx="39"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1" name="Freeform 669"/>
              <p:cNvSpPr>
                <a:spLocks/>
              </p:cNvSpPr>
              <p:nvPr/>
            </p:nvSpPr>
            <p:spPr bwMode="auto">
              <a:xfrm>
                <a:off x="4089" y="2901"/>
                <a:ext cx="47" cy="59"/>
              </a:xfrm>
              <a:custGeom>
                <a:avLst/>
                <a:gdLst>
                  <a:gd name="T0" fmla="*/ 8 w 47"/>
                  <a:gd name="T1" fmla="*/ 0 h 59"/>
                  <a:gd name="T2" fmla="*/ 47 w 47"/>
                  <a:gd name="T3" fmla="*/ 0 h 59"/>
                  <a:gd name="T4" fmla="*/ 47 w 47"/>
                  <a:gd name="T5" fmla="*/ 50 h 59"/>
                  <a:gd name="T6" fmla="*/ 39 w 47"/>
                  <a:gd name="T7" fmla="*/ 59 h 59"/>
                  <a:gd name="T8" fmla="*/ 0 w 47"/>
                  <a:gd name="T9" fmla="*/ 59 h 59"/>
                  <a:gd name="T10" fmla="*/ 0 w 47"/>
                  <a:gd name="T11" fmla="*/ 10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50"/>
                    </a:lnTo>
                    <a:lnTo>
                      <a:pt x="39"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72" name="Rectangle 670"/>
              <p:cNvSpPr>
                <a:spLocks noChangeArrowheads="1"/>
              </p:cNvSpPr>
              <p:nvPr/>
            </p:nvSpPr>
            <p:spPr bwMode="auto">
              <a:xfrm>
                <a:off x="4089" y="2911"/>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3" name="Freeform 671"/>
              <p:cNvSpPr>
                <a:spLocks/>
              </p:cNvSpPr>
              <p:nvPr/>
            </p:nvSpPr>
            <p:spPr bwMode="auto">
              <a:xfrm>
                <a:off x="4081" y="2931"/>
                <a:ext cx="47" cy="69"/>
              </a:xfrm>
              <a:custGeom>
                <a:avLst/>
                <a:gdLst>
                  <a:gd name="T0" fmla="*/ 8 w 47"/>
                  <a:gd name="T1" fmla="*/ 0 h 69"/>
                  <a:gd name="T2" fmla="*/ 47 w 47"/>
                  <a:gd name="T3" fmla="*/ 0 h 69"/>
                  <a:gd name="T4" fmla="*/ 47 w 47"/>
                  <a:gd name="T5" fmla="*/ 49 h 69"/>
                  <a:gd name="T6" fmla="*/ 39 w 47"/>
                  <a:gd name="T7" fmla="*/ 69 h 69"/>
                  <a:gd name="T8" fmla="*/ 0 w 47"/>
                  <a:gd name="T9" fmla="*/ 69 h 69"/>
                  <a:gd name="T10" fmla="*/ 0 w 47"/>
                  <a:gd name="T11" fmla="*/ 20 h 69"/>
                  <a:gd name="T12" fmla="*/ 8 w 47"/>
                  <a:gd name="T13" fmla="*/ 0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8" y="0"/>
                    </a:moveTo>
                    <a:lnTo>
                      <a:pt x="47" y="0"/>
                    </a:lnTo>
                    <a:lnTo>
                      <a:pt x="47" y="49"/>
                    </a:lnTo>
                    <a:lnTo>
                      <a:pt x="39" y="69"/>
                    </a:lnTo>
                    <a:lnTo>
                      <a:pt x="0" y="69"/>
                    </a:lnTo>
                    <a:lnTo>
                      <a:pt x="0" y="2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74" name="Rectangle 672"/>
              <p:cNvSpPr>
                <a:spLocks noChangeArrowheads="1"/>
              </p:cNvSpPr>
              <p:nvPr/>
            </p:nvSpPr>
            <p:spPr bwMode="auto">
              <a:xfrm>
                <a:off x="4081" y="2951"/>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5" name="Rectangle 673"/>
              <p:cNvSpPr>
                <a:spLocks noChangeArrowheads="1"/>
              </p:cNvSpPr>
              <p:nvPr/>
            </p:nvSpPr>
            <p:spPr bwMode="auto">
              <a:xfrm>
                <a:off x="4073" y="2960"/>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6" name="Rectangle 674"/>
              <p:cNvSpPr>
                <a:spLocks noChangeArrowheads="1"/>
              </p:cNvSpPr>
              <p:nvPr/>
            </p:nvSpPr>
            <p:spPr bwMode="auto">
              <a:xfrm>
                <a:off x="4073" y="2960"/>
                <a:ext cx="40" cy="6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7" name="Freeform 675"/>
              <p:cNvSpPr>
                <a:spLocks/>
              </p:cNvSpPr>
              <p:nvPr/>
            </p:nvSpPr>
            <p:spPr bwMode="auto">
              <a:xfrm>
                <a:off x="4049" y="2970"/>
                <a:ext cx="64" cy="79"/>
              </a:xfrm>
              <a:custGeom>
                <a:avLst/>
                <a:gdLst>
                  <a:gd name="T0" fmla="*/ 24 w 64"/>
                  <a:gd name="T1" fmla="*/ 0 h 79"/>
                  <a:gd name="T2" fmla="*/ 64 w 64"/>
                  <a:gd name="T3" fmla="*/ 0 h 79"/>
                  <a:gd name="T4" fmla="*/ 64 w 64"/>
                  <a:gd name="T5" fmla="*/ 50 h 79"/>
                  <a:gd name="T6" fmla="*/ 40 w 64"/>
                  <a:gd name="T7" fmla="*/ 79 h 79"/>
                  <a:gd name="T8" fmla="*/ 0 w 64"/>
                  <a:gd name="T9" fmla="*/ 79 h 79"/>
                  <a:gd name="T10" fmla="*/ 0 w 64"/>
                  <a:gd name="T11" fmla="*/ 30 h 79"/>
                  <a:gd name="T12" fmla="*/ 24 w 64"/>
                  <a:gd name="T13" fmla="*/ 0 h 79"/>
                  <a:gd name="T14" fmla="*/ 0 60000 65536"/>
                  <a:gd name="T15" fmla="*/ 0 60000 65536"/>
                  <a:gd name="T16" fmla="*/ 0 60000 65536"/>
                  <a:gd name="T17" fmla="*/ 0 60000 65536"/>
                  <a:gd name="T18" fmla="*/ 0 60000 65536"/>
                  <a:gd name="T19" fmla="*/ 0 60000 65536"/>
                  <a:gd name="T20" fmla="*/ 0 60000 65536"/>
                  <a:gd name="T21" fmla="*/ 0 w 64"/>
                  <a:gd name="T22" fmla="*/ 0 h 79"/>
                  <a:gd name="T23" fmla="*/ 64 w 6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9">
                    <a:moveTo>
                      <a:pt x="24" y="0"/>
                    </a:moveTo>
                    <a:lnTo>
                      <a:pt x="64" y="0"/>
                    </a:lnTo>
                    <a:lnTo>
                      <a:pt x="64" y="50"/>
                    </a:lnTo>
                    <a:lnTo>
                      <a:pt x="40" y="79"/>
                    </a:lnTo>
                    <a:lnTo>
                      <a:pt x="0" y="79"/>
                    </a:lnTo>
                    <a:lnTo>
                      <a:pt x="0" y="30"/>
                    </a:lnTo>
                    <a:lnTo>
                      <a:pt x="24"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78" name="Rectangle 676"/>
              <p:cNvSpPr>
                <a:spLocks noChangeArrowheads="1"/>
              </p:cNvSpPr>
              <p:nvPr/>
            </p:nvSpPr>
            <p:spPr bwMode="auto">
              <a:xfrm>
                <a:off x="4049" y="3000"/>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79" name="Rectangle 677"/>
              <p:cNvSpPr>
                <a:spLocks noChangeArrowheads="1"/>
              </p:cNvSpPr>
              <p:nvPr/>
            </p:nvSpPr>
            <p:spPr bwMode="auto">
              <a:xfrm>
                <a:off x="4041" y="3010"/>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0" name="Rectangle 678"/>
              <p:cNvSpPr>
                <a:spLocks noChangeArrowheads="1"/>
              </p:cNvSpPr>
              <p:nvPr/>
            </p:nvSpPr>
            <p:spPr bwMode="auto">
              <a:xfrm>
                <a:off x="4041" y="3010"/>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1" name="Rectangle 679"/>
              <p:cNvSpPr>
                <a:spLocks noChangeArrowheads="1"/>
              </p:cNvSpPr>
              <p:nvPr/>
            </p:nvSpPr>
            <p:spPr bwMode="auto">
              <a:xfrm>
                <a:off x="4033" y="3020"/>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2" name="Rectangle 680"/>
              <p:cNvSpPr>
                <a:spLocks noChangeArrowheads="1"/>
              </p:cNvSpPr>
              <p:nvPr/>
            </p:nvSpPr>
            <p:spPr bwMode="auto">
              <a:xfrm>
                <a:off x="4033" y="3020"/>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3" name="Rectangle 681"/>
              <p:cNvSpPr>
                <a:spLocks noChangeArrowheads="1"/>
              </p:cNvSpPr>
              <p:nvPr/>
            </p:nvSpPr>
            <p:spPr bwMode="auto">
              <a:xfrm>
                <a:off x="4026" y="3029"/>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4" name="Rectangle 682"/>
              <p:cNvSpPr>
                <a:spLocks noChangeArrowheads="1"/>
              </p:cNvSpPr>
              <p:nvPr/>
            </p:nvSpPr>
            <p:spPr bwMode="auto">
              <a:xfrm>
                <a:off x="4026" y="3029"/>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5" name="Freeform 683"/>
              <p:cNvSpPr>
                <a:spLocks/>
              </p:cNvSpPr>
              <p:nvPr/>
            </p:nvSpPr>
            <p:spPr bwMode="auto">
              <a:xfrm>
                <a:off x="4002" y="3039"/>
                <a:ext cx="63" cy="79"/>
              </a:xfrm>
              <a:custGeom>
                <a:avLst/>
                <a:gdLst>
                  <a:gd name="T0" fmla="*/ 24 w 63"/>
                  <a:gd name="T1" fmla="*/ 0 h 79"/>
                  <a:gd name="T2" fmla="*/ 63 w 63"/>
                  <a:gd name="T3" fmla="*/ 0 h 79"/>
                  <a:gd name="T4" fmla="*/ 63 w 63"/>
                  <a:gd name="T5" fmla="*/ 49 h 79"/>
                  <a:gd name="T6" fmla="*/ 39 w 63"/>
                  <a:gd name="T7" fmla="*/ 79 h 79"/>
                  <a:gd name="T8" fmla="*/ 0 w 63"/>
                  <a:gd name="T9" fmla="*/ 79 h 79"/>
                  <a:gd name="T10" fmla="*/ 0 w 63"/>
                  <a:gd name="T11" fmla="*/ 30 h 79"/>
                  <a:gd name="T12" fmla="*/ 24 w 63"/>
                  <a:gd name="T13" fmla="*/ 0 h 79"/>
                  <a:gd name="T14" fmla="*/ 0 60000 65536"/>
                  <a:gd name="T15" fmla="*/ 0 60000 65536"/>
                  <a:gd name="T16" fmla="*/ 0 60000 65536"/>
                  <a:gd name="T17" fmla="*/ 0 60000 65536"/>
                  <a:gd name="T18" fmla="*/ 0 60000 65536"/>
                  <a:gd name="T19" fmla="*/ 0 60000 65536"/>
                  <a:gd name="T20" fmla="*/ 0 60000 65536"/>
                  <a:gd name="T21" fmla="*/ 0 w 63"/>
                  <a:gd name="T22" fmla="*/ 0 h 79"/>
                  <a:gd name="T23" fmla="*/ 63 w 6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9">
                    <a:moveTo>
                      <a:pt x="24" y="0"/>
                    </a:moveTo>
                    <a:lnTo>
                      <a:pt x="63" y="0"/>
                    </a:lnTo>
                    <a:lnTo>
                      <a:pt x="63" y="49"/>
                    </a:lnTo>
                    <a:lnTo>
                      <a:pt x="39" y="79"/>
                    </a:lnTo>
                    <a:lnTo>
                      <a:pt x="0" y="79"/>
                    </a:lnTo>
                    <a:lnTo>
                      <a:pt x="0" y="30"/>
                    </a:lnTo>
                    <a:lnTo>
                      <a:pt x="24"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86" name="Rectangle 684"/>
              <p:cNvSpPr>
                <a:spLocks noChangeArrowheads="1"/>
              </p:cNvSpPr>
              <p:nvPr/>
            </p:nvSpPr>
            <p:spPr bwMode="auto">
              <a:xfrm>
                <a:off x="4002" y="3069"/>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7" name="Rectangle 685"/>
              <p:cNvSpPr>
                <a:spLocks noChangeArrowheads="1"/>
              </p:cNvSpPr>
              <p:nvPr/>
            </p:nvSpPr>
            <p:spPr bwMode="auto">
              <a:xfrm>
                <a:off x="3994" y="3079"/>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8" name="Rectangle 686"/>
              <p:cNvSpPr>
                <a:spLocks noChangeArrowheads="1"/>
              </p:cNvSpPr>
              <p:nvPr/>
            </p:nvSpPr>
            <p:spPr bwMode="auto">
              <a:xfrm>
                <a:off x="3994" y="3079"/>
                <a:ext cx="39" cy="68"/>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89" name="Rectangle 687"/>
              <p:cNvSpPr>
                <a:spLocks noChangeArrowheads="1"/>
              </p:cNvSpPr>
              <p:nvPr/>
            </p:nvSpPr>
            <p:spPr bwMode="auto">
              <a:xfrm>
                <a:off x="3986" y="3098"/>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90" name="Rectangle 688"/>
              <p:cNvSpPr>
                <a:spLocks noChangeArrowheads="1"/>
              </p:cNvSpPr>
              <p:nvPr/>
            </p:nvSpPr>
            <p:spPr bwMode="auto">
              <a:xfrm>
                <a:off x="3986" y="3098"/>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91" name="Freeform 689"/>
              <p:cNvSpPr>
                <a:spLocks/>
              </p:cNvSpPr>
              <p:nvPr/>
            </p:nvSpPr>
            <p:spPr bwMode="auto">
              <a:xfrm>
                <a:off x="3978" y="3108"/>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2" name="Rectangle 690"/>
              <p:cNvSpPr>
                <a:spLocks noChangeArrowheads="1"/>
              </p:cNvSpPr>
              <p:nvPr/>
            </p:nvSpPr>
            <p:spPr bwMode="auto">
              <a:xfrm>
                <a:off x="3978" y="3118"/>
                <a:ext cx="40"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93" name="Freeform 691"/>
              <p:cNvSpPr>
                <a:spLocks/>
              </p:cNvSpPr>
              <p:nvPr/>
            </p:nvSpPr>
            <p:spPr bwMode="auto">
              <a:xfrm>
                <a:off x="3978" y="3138"/>
                <a:ext cx="467" cy="147"/>
              </a:xfrm>
              <a:custGeom>
                <a:avLst/>
                <a:gdLst>
                  <a:gd name="T0" fmla="*/ 0 w 467"/>
                  <a:gd name="T1" fmla="*/ 49 h 147"/>
                  <a:gd name="T2" fmla="*/ 0 w 467"/>
                  <a:gd name="T3" fmla="*/ 0 h 147"/>
                  <a:gd name="T4" fmla="*/ 40 w 467"/>
                  <a:gd name="T5" fmla="*/ 0 h 147"/>
                  <a:gd name="T6" fmla="*/ 467 w 467"/>
                  <a:gd name="T7" fmla="*/ 98 h 147"/>
                  <a:gd name="T8" fmla="*/ 467 w 467"/>
                  <a:gd name="T9" fmla="*/ 147 h 147"/>
                  <a:gd name="T10" fmla="*/ 427 w 467"/>
                  <a:gd name="T11" fmla="*/ 147 h 147"/>
                  <a:gd name="T12" fmla="*/ 0 w 467"/>
                  <a:gd name="T13" fmla="*/ 49 h 147"/>
                  <a:gd name="T14" fmla="*/ 0 60000 65536"/>
                  <a:gd name="T15" fmla="*/ 0 60000 65536"/>
                  <a:gd name="T16" fmla="*/ 0 60000 65536"/>
                  <a:gd name="T17" fmla="*/ 0 60000 65536"/>
                  <a:gd name="T18" fmla="*/ 0 60000 65536"/>
                  <a:gd name="T19" fmla="*/ 0 60000 65536"/>
                  <a:gd name="T20" fmla="*/ 0 60000 65536"/>
                  <a:gd name="T21" fmla="*/ 0 w 467"/>
                  <a:gd name="T22" fmla="*/ 0 h 147"/>
                  <a:gd name="T23" fmla="*/ 467 w 467"/>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 h="147">
                    <a:moveTo>
                      <a:pt x="0" y="49"/>
                    </a:moveTo>
                    <a:lnTo>
                      <a:pt x="0" y="0"/>
                    </a:lnTo>
                    <a:lnTo>
                      <a:pt x="40" y="0"/>
                    </a:lnTo>
                    <a:lnTo>
                      <a:pt x="467" y="98"/>
                    </a:lnTo>
                    <a:lnTo>
                      <a:pt x="467" y="147"/>
                    </a:lnTo>
                    <a:lnTo>
                      <a:pt x="427" y="147"/>
                    </a:lnTo>
                    <a:lnTo>
                      <a:pt x="0" y="4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4" name="Freeform 692"/>
              <p:cNvSpPr>
                <a:spLocks/>
              </p:cNvSpPr>
              <p:nvPr/>
            </p:nvSpPr>
            <p:spPr bwMode="auto">
              <a:xfrm>
                <a:off x="4405" y="3226"/>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5" name="Rectangle 693"/>
              <p:cNvSpPr>
                <a:spLocks noChangeArrowheads="1"/>
              </p:cNvSpPr>
              <p:nvPr/>
            </p:nvSpPr>
            <p:spPr bwMode="auto">
              <a:xfrm>
                <a:off x="4421" y="3226"/>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96" name="Freeform 694"/>
              <p:cNvSpPr>
                <a:spLocks/>
              </p:cNvSpPr>
              <p:nvPr/>
            </p:nvSpPr>
            <p:spPr bwMode="auto">
              <a:xfrm>
                <a:off x="4429" y="3216"/>
                <a:ext cx="55" cy="59"/>
              </a:xfrm>
              <a:custGeom>
                <a:avLst/>
                <a:gdLst>
                  <a:gd name="T0" fmla="*/ 39 w 55"/>
                  <a:gd name="T1" fmla="*/ 59 h 59"/>
                  <a:gd name="T2" fmla="*/ 0 w 55"/>
                  <a:gd name="T3" fmla="*/ 59 h 59"/>
                  <a:gd name="T4" fmla="*/ 0 w 55"/>
                  <a:gd name="T5" fmla="*/ 10 h 59"/>
                  <a:gd name="T6" fmla="*/ 16 w 55"/>
                  <a:gd name="T7" fmla="*/ 0 h 59"/>
                  <a:gd name="T8" fmla="*/ 55 w 55"/>
                  <a:gd name="T9" fmla="*/ 0 h 59"/>
                  <a:gd name="T10" fmla="*/ 55 w 55"/>
                  <a:gd name="T11" fmla="*/ 49 h 59"/>
                  <a:gd name="T12" fmla="*/ 39 w 55"/>
                  <a:gd name="T13" fmla="*/ 59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39" y="59"/>
                    </a:moveTo>
                    <a:lnTo>
                      <a:pt x="0" y="59"/>
                    </a:lnTo>
                    <a:lnTo>
                      <a:pt x="0" y="10"/>
                    </a:lnTo>
                    <a:lnTo>
                      <a:pt x="16" y="0"/>
                    </a:lnTo>
                    <a:lnTo>
                      <a:pt x="55" y="0"/>
                    </a:lnTo>
                    <a:lnTo>
                      <a:pt x="55"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7" name="Freeform 695"/>
              <p:cNvSpPr>
                <a:spLocks/>
              </p:cNvSpPr>
              <p:nvPr/>
            </p:nvSpPr>
            <p:spPr bwMode="auto">
              <a:xfrm>
                <a:off x="4445" y="3206"/>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50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298" name="Rectangle 696"/>
              <p:cNvSpPr>
                <a:spLocks noChangeArrowheads="1"/>
              </p:cNvSpPr>
              <p:nvPr/>
            </p:nvSpPr>
            <p:spPr bwMode="auto">
              <a:xfrm>
                <a:off x="4453" y="3206"/>
                <a:ext cx="4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299" name="Freeform 697"/>
              <p:cNvSpPr>
                <a:spLocks/>
              </p:cNvSpPr>
              <p:nvPr/>
            </p:nvSpPr>
            <p:spPr bwMode="auto">
              <a:xfrm>
                <a:off x="4461" y="3197"/>
                <a:ext cx="47" cy="59"/>
              </a:xfrm>
              <a:custGeom>
                <a:avLst/>
                <a:gdLst>
                  <a:gd name="T0" fmla="*/ 39 w 47"/>
                  <a:gd name="T1" fmla="*/ 59 h 59"/>
                  <a:gd name="T2" fmla="*/ 0 w 47"/>
                  <a:gd name="T3" fmla="*/ 59 h 59"/>
                  <a:gd name="T4" fmla="*/ 0 w 47"/>
                  <a:gd name="T5" fmla="*/ 9 h 59"/>
                  <a:gd name="T6" fmla="*/ 7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9"/>
                    </a:lnTo>
                    <a:lnTo>
                      <a:pt x="7"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0" name="Freeform 698"/>
              <p:cNvSpPr>
                <a:spLocks/>
              </p:cNvSpPr>
              <p:nvPr/>
            </p:nvSpPr>
            <p:spPr bwMode="auto">
              <a:xfrm>
                <a:off x="4468" y="3187"/>
                <a:ext cx="56" cy="59"/>
              </a:xfrm>
              <a:custGeom>
                <a:avLst/>
                <a:gdLst>
                  <a:gd name="T0" fmla="*/ 40 w 56"/>
                  <a:gd name="T1" fmla="*/ 59 h 59"/>
                  <a:gd name="T2" fmla="*/ 0 w 56"/>
                  <a:gd name="T3" fmla="*/ 59 h 59"/>
                  <a:gd name="T4" fmla="*/ 0 w 56"/>
                  <a:gd name="T5" fmla="*/ 10 h 59"/>
                  <a:gd name="T6" fmla="*/ 16 w 56"/>
                  <a:gd name="T7" fmla="*/ 0 h 59"/>
                  <a:gd name="T8" fmla="*/ 56 w 56"/>
                  <a:gd name="T9" fmla="*/ 0 h 59"/>
                  <a:gd name="T10" fmla="*/ 56 w 56"/>
                  <a:gd name="T11" fmla="*/ 49 h 59"/>
                  <a:gd name="T12" fmla="*/ 40 w 56"/>
                  <a:gd name="T13" fmla="*/ 5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40" y="59"/>
                    </a:moveTo>
                    <a:lnTo>
                      <a:pt x="0" y="59"/>
                    </a:lnTo>
                    <a:lnTo>
                      <a:pt x="0" y="10"/>
                    </a:lnTo>
                    <a:lnTo>
                      <a:pt x="16" y="0"/>
                    </a:lnTo>
                    <a:lnTo>
                      <a:pt x="56" y="0"/>
                    </a:lnTo>
                    <a:lnTo>
                      <a:pt x="56"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1" name="Freeform 699"/>
              <p:cNvSpPr>
                <a:spLocks/>
              </p:cNvSpPr>
              <p:nvPr/>
            </p:nvSpPr>
            <p:spPr bwMode="auto">
              <a:xfrm>
                <a:off x="4484" y="3088"/>
                <a:ext cx="119" cy="148"/>
              </a:xfrm>
              <a:custGeom>
                <a:avLst/>
                <a:gdLst>
                  <a:gd name="T0" fmla="*/ 40 w 119"/>
                  <a:gd name="T1" fmla="*/ 148 h 148"/>
                  <a:gd name="T2" fmla="*/ 0 w 119"/>
                  <a:gd name="T3" fmla="*/ 148 h 148"/>
                  <a:gd name="T4" fmla="*/ 0 w 119"/>
                  <a:gd name="T5" fmla="*/ 99 h 148"/>
                  <a:gd name="T6" fmla="*/ 79 w 119"/>
                  <a:gd name="T7" fmla="*/ 0 h 148"/>
                  <a:gd name="T8" fmla="*/ 119 w 119"/>
                  <a:gd name="T9" fmla="*/ 0 h 148"/>
                  <a:gd name="T10" fmla="*/ 119 w 119"/>
                  <a:gd name="T11" fmla="*/ 50 h 148"/>
                  <a:gd name="T12" fmla="*/ 40 w 119"/>
                  <a:gd name="T13" fmla="*/ 148 h 148"/>
                  <a:gd name="T14" fmla="*/ 0 60000 65536"/>
                  <a:gd name="T15" fmla="*/ 0 60000 65536"/>
                  <a:gd name="T16" fmla="*/ 0 60000 65536"/>
                  <a:gd name="T17" fmla="*/ 0 60000 65536"/>
                  <a:gd name="T18" fmla="*/ 0 60000 65536"/>
                  <a:gd name="T19" fmla="*/ 0 60000 65536"/>
                  <a:gd name="T20" fmla="*/ 0 60000 65536"/>
                  <a:gd name="T21" fmla="*/ 0 w 119"/>
                  <a:gd name="T22" fmla="*/ 0 h 148"/>
                  <a:gd name="T23" fmla="*/ 119 w 119"/>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48">
                    <a:moveTo>
                      <a:pt x="40" y="148"/>
                    </a:moveTo>
                    <a:lnTo>
                      <a:pt x="0" y="148"/>
                    </a:lnTo>
                    <a:lnTo>
                      <a:pt x="0" y="99"/>
                    </a:lnTo>
                    <a:lnTo>
                      <a:pt x="79" y="0"/>
                    </a:lnTo>
                    <a:lnTo>
                      <a:pt x="119" y="0"/>
                    </a:lnTo>
                    <a:lnTo>
                      <a:pt x="119" y="50"/>
                    </a:lnTo>
                    <a:lnTo>
                      <a:pt x="40" y="148"/>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2" name="Rectangle 700"/>
              <p:cNvSpPr>
                <a:spLocks noChangeArrowheads="1"/>
              </p:cNvSpPr>
              <p:nvPr/>
            </p:nvSpPr>
            <p:spPr bwMode="auto">
              <a:xfrm>
                <a:off x="4563" y="3079"/>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03" name="Freeform 701"/>
              <p:cNvSpPr>
                <a:spLocks/>
              </p:cNvSpPr>
              <p:nvPr/>
            </p:nvSpPr>
            <p:spPr bwMode="auto">
              <a:xfrm>
                <a:off x="4563" y="3059"/>
                <a:ext cx="48" cy="69"/>
              </a:xfrm>
              <a:custGeom>
                <a:avLst/>
                <a:gdLst>
                  <a:gd name="T0" fmla="*/ 40 w 48"/>
                  <a:gd name="T1" fmla="*/ 69 h 69"/>
                  <a:gd name="T2" fmla="*/ 0 w 48"/>
                  <a:gd name="T3" fmla="*/ 69 h 69"/>
                  <a:gd name="T4" fmla="*/ 0 w 48"/>
                  <a:gd name="T5" fmla="*/ 20 h 69"/>
                  <a:gd name="T6" fmla="*/ 8 w 48"/>
                  <a:gd name="T7" fmla="*/ 0 h 69"/>
                  <a:gd name="T8" fmla="*/ 48 w 48"/>
                  <a:gd name="T9" fmla="*/ 0 h 69"/>
                  <a:gd name="T10" fmla="*/ 48 w 48"/>
                  <a:gd name="T11" fmla="*/ 49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20"/>
                    </a:lnTo>
                    <a:lnTo>
                      <a:pt x="8" y="0"/>
                    </a:lnTo>
                    <a:lnTo>
                      <a:pt x="48" y="0"/>
                    </a:lnTo>
                    <a:lnTo>
                      <a:pt x="48"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4" name="Freeform 702"/>
              <p:cNvSpPr>
                <a:spLocks/>
              </p:cNvSpPr>
              <p:nvPr/>
            </p:nvSpPr>
            <p:spPr bwMode="auto">
              <a:xfrm>
                <a:off x="4571" y="3039"/>
                <a:ext cx="56" cy="69"/>
              </a:xfrm>
              <a:custGeom>
                <a:avLst/>
                <a:gdLst>
                  <a:gd name="T0" fmla="*/ 40 w 56"/>
                  <a:gd name="T1" fmla="*/ 69 h 69"/>
                  <a:gd name="T2" fmla="*/ 0 w 56"/>
                  <a:gd name="T3" fmla="*/ 69 h 69"/>
                  <a:gd name="T4" fmla="*/ 0 w 56"/>
                  <a:gd name="T5" fmla="*/ 20 h 69"/>
                  <a:gd name="T6" fmla="*/ 16 w 56"/>
                  <a:gd name="T7" fmla="*/ 0 h 69"/>
                  <a:gd name="T8" fmla="*/ 56 w 56"/>
                  <a:gd name="T9" fmla="*/ 0 h 69"/>
                  <a:gd name="T10" fmla="*/ 56 w 56"/>
                  <a:gd name="T11" fmla="*/ 49 h 69"/>
                  <a:gd name="T12" fmla="*/ 40 w 56"/>
                  <a:gd name="T13" fmla="*/ 69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40" y="69"/>
                    </a:moveTo>
                    <a:lnTo>
                      <a:pt x="0" y="69"/>
                    </a:lnTo>
                    <a:lnTo>
                      <a:pt x="0" y="20"/>
                    </a:lnTo>
                    <a:lnTo>
                      <a:pt x="16" y="0"/>
                    </a:lnTo>
                    <a:lnTo>
                      <a:pt x="56" y="0"/>
                    </a:lnTo>
                    <a:lnTo>
                      <a:pt x="56"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5" name="Rectangle 703"/>
              <p:cNvSpPr>
                <a:spLocks noChangeArrowheads="1"/>
              </p:cNvSpPr>
              <p:nvPr/>
            </p:nvSpPr>
            <p:spPr bwMode="auto">
              <a:xfrm>
                <a:off x="4587" y="3029"/>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06" name="Freeform 704"/>
              <p:cNvSpPr>
                <a:spLocks/>
              </p:cNvSpPr>
              <p:nvPr/>
            </p:nvSpPr>
            <p:spPr bwMode="auto">
              <a:xfrm>
                <a:off x="4587" y="3010"/>
                <a:ext cx="48" cy="69"/>
              </a:xfrm>
              <a:custGeom>
                <a:avLst/>
                <a:gdLst>
                  <a:gd name="T0" fmla="*/ 40 w 48"/>
                  <a:gd name="T1" fmla="*/ 69 h 69"/>
                  <a:gd name="T2" fmla="*/ 0 w 48"/>
                  <a:gd name="T3" fmla="*/ 69 h 69"/>
                  <a:gd name="T4" fmla="*/ 0 w 48"/>
                  <a:gd name="T5" fmla="*/ 19 h 69"/>
                  <a:gd name="T6" fmla="*/ 8 w 48"/>
                  <a:gd name="T7" fmla="*/ 0 h 69"/>
                  <a:gd name="T8" fmla="*/ 48 w 48"/>
                  <a:gd name="T9" fmla="*/ 0 h 69"/>
                  <a:gd name="T10" fmla="*/ 48 w 48"/>
                  <a:gd name="T11" fmla="*/ 49 h 69"/>
                  <a:gd name="T12" fmla="*/ 40 w 48"/>
                  <a:gd name="T13" fmla="*/ 6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0" y="69"/>
                    </a:moveTo>
                    <a:lnTo>
                      <a:pt x="0" y="69"/>
                    </a:lnTo>
                    <a:lnTo>
                      <a:pt x="0" y="19"/>
                    </a:lnTo>
                    <a:lnTo>
                      <a:pt x="8" y="0"/>
                    </a:lnTo>
                    <a:lnTo>
                      <a:pt x="48" y="0"/>
                    </a:lnTo>
                    <a:lnTo>
                      <a:pt x="48" y="49"/>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7" name="Freeform 705"/>
              <p:cNvSpPr>
                <a:spLocks/>
              </p:cNvSpPr>
              <p:nvPr/>
            </p:nvSpPr>
            <p:spPr bwMode="auto">
              <a:xfrm>
                <a:off x="4595" y="3000"/>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08" name="Rectangle 706"/>
              <p:cNvSpPr>
                <a:spLocks noChangeArrowheads="1"/>
              </p:cNvSpPr>
              <p:nvPr/>
            </p:nvSpPr>
            <p:spPr bwMode="auto">
              <a:xfrm>
                <a:off x="4603" y="2990"/>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09" name="Freeform 707"/>
              <p:cNvSpPr>
                <a:spLocks/>
              </p:cNvSpPr>
              <p:nvPr/>
            </p:nvSpPr>
            <p:spPr bwMode="auto">
              <a:xfrm>
                <a:off x="4603" y="2970"/>
                <a:ext cx="47" cy="69"/>
              </a:xfrm>
              <a:custGeom>
                <a:avLst/>
                <a:gdLst>
                  <a:gd name="T0" fmla="*/ 40 w 47"/>
                  <a:gd name="T1" fmla="*/ 69 h 69"/>
                  <a:gd name="T2" fmla="*/ 0 w 47"/>
                  <a:gd name="T3" fmla="*/ 69 h 69"/>
                  <a:gd name="T4" fmla="*/ 0 w 47"/>
                  <a:gd name="T5" fmla="*/ 20 h 69"/>
                  <a:gd name="T6" fmla="*/ 8 w 47"/>
                  <a:gd name="T7" fmla="*/ 0 h 69"/>
                  <a:gd name="T8" fmla="*/ 47 w 47"/>
                  <a:gd name="T9" fmla="*/ 0 h 69"/>
                  <a:gd name="T10" fmla="*/ 47 w 47"/>
                  <a:gd name="T11" fmla="*/ 50 h 69"/>
                  <a:gd name="T12" fmla="*/ 40 w 47"/>
                  <a:gd name="T13" fmla="*/ 6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40" y="69"/>
                    </a:moveTo>
                    <a:lnTo>
                      <a:pt x="0" y="69"/>
                    </a:lnTo>
                    <a:lnTo>
                      <a:pt x="0" y="20"/>
                    </a:lnTo>
                    <a:lnTo>
                      <a:pt x="8" y="0"/>
                    </a:lnTo>
                    <a:lnTo>
                      <a:pt x="47" y="0"/>
                    </a:lnTo>
                    <a:lnTo>
                      <a:pt x="47" y="50"/>
                    </a:lnTo>
                    <a:lnTo>
                      <a:pt x="40"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0" name="Freeform 708"/>
              <p:cNvSpPr>
                <a:spLocks/>
              </p:cNvSpPr>
              <p:nvPr/>
            </p:nvSpPr>
            <p:spPr bwMode="auto">
              <a:xfrm>
                <a:off x="4611" y="2960"/>
                <a:ext cx="47" cy="60"/>
              </a:xfrm>
              <a:custGeom>
                <a:avLst/>
                <a:gdLst>
                  <a:gd name="T0" fmla="*/ 39 w 47"/>
                  <a:gd name="T1" fmla="*/ 60 h 60"/>
                  <a:gd name="T2" fmla="*/ 0 w 47"/>
                  <a:gd name="T3" fmla="*/ 60 h 60"/>
                  <a:gd name="T4" fmla="*/ 0 w 47"/>
                  <a:gd name="T5" fmla="*/ 10 h 60"/>
                  <a:gd name="T6" fmla="*/ 8 w 47"/>
                  <a:gd name="T7" fmla="*/ 0 h 60"/>
                  <a:gd name="T8" fmla="*/ 47 w 47"/>
                  <a:gd name="T9" fmla="*/ 0 h 60"/>
                  <a:gd name="T10" fmla="*/ 47 w 47"/>
                  <a:gd name="T11" fmla="*/ 50 h 60"/>
                  <a:gd name="T12" fmla="*/ 39 w 47"/>
                  <a:gd name="T13" fmla="*/ 60 h 60"/>
                  <a:gd name="T14" fmla="*/ 0 60000 65536"/>
                  <a:gd name="T15" fmla="*/ 0 60000 65536"/>
                  <a:gd name="T16" fmla="*/ 0 60000 65536"/>
                  <a:gd name="T17" fmla="*/ 0 60000 65536"/>
                  <a:gd name="T18" fmla="*/ 0 60000 65536"/>
                  <a:gd name="T19" fmla="*/ 0 60000 65536"/>
                  <a:gd name="T20" fmla="*/ 0 60000 65536"/>
                  <a:gd name="T21" fmla="*/ 0 w 47"/>
                  <a:gd name="T22" fmla="*/ 0 h 60"/>
                  <a:gd name="T23" fmla="*/ 47 w 47"/>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0">
                    <a:moveTo>
                      <a:pt x="39" y="60"/>
                    </a:moveTo>
                    <a:lnTo>
                      <a:pt x="0" y="60"/>
                    </a:lnTo>
                    <a:lnTo>
                      <a:pt x="0" y="10"/>
                    </a:lnTo>
                    <a:lnTo>
                      <a:pt x="8" y="0"/>
                    </a:lnTo>
                    <a:lnTo>
                      <a:pt x="47" y="0"/>
                    </a:lnTo>
                    <a:lnTo>
                      <a:pt x="47" y="50"/>
                    </a:lnTo>
                    <a:lnTo>
                      <a:pt x="39" y="6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1" name="Rectangle 709"/>
              <p:cNvSpPr>
                <a:spLocks noChangeArrowheads="1"/>
              </p:cNvSpPr>
              <p:nvPr/>
            </p:nvSpPr>
            <p:spPr bwMode="auto">
              <a:xfrm>
                <a:off x="4619" y="2951"/>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12" name="Freeform 710"/>
              <p:cNvSpPr>
                <a:spLocks/>
              </p:cNvSpPr>
              <p:nvPr/>
            </p:nvSpPr>
            <p:spPr bwMode="auto">
              <a:xfrm>
                <a:off x="4619" y="2931"/>
                <a:ext cx="47" cy="69"/>
              </a:xfrm>
              <a:custGeom>
                <a:avLst/>
                <a:gdLst>
                  <a:gd name="T0" fmla="*/ 39 w 47"/>
                  <a:gd name="T1" fmla="*/ 69 h 69"/>
                  <a:gd name="T2" fmla="*/ 0 w 47"/>
                  <a:gd name="T3" fmla="*/ 69 h 69"/>
                  <a:gd name="T4" fmla="*/ 0 w 47"/>
                  <a:gd name="T5" fmla="*/ 20 h 69"/>
                  <a:gd name="T6" fmla="*/ 8 w 47"/>
                  <a:gd name="T7" fmla="*/ 0 h 69"/>
                  <a:gd name="T8" fmla="*/ 47 w 47"/>
                  <a:gd name="T9" fmla="*/ 0 h 69"/>
                  <a:gd name="T10" fmla="*/ 47 w 47"/>
                  <a:gd name="T11" fmla="*/ 49 h 69"/>
                  <a:gd name="T12" fmla="*/ 39 w 47"/>
                  <a:gd name="T13" fmla="*/ 69 h 69"/>
                  <a:gd name="T14" fmla="*/ 0 60000 65536"/>
                  <a:gd name="T15" fmla="*/ 0 60000 65536"/>
                  <a:gd name="T16" fmla="*/ 0 60000 65536"/>
                  <a:gd name="T17" fmla="*/ 0 60000 65536"/>
                  <a:gd name="T18" fmla="*/ 0 60000 65536"/>
                  <a:gd name="T19" fmla="*/ 0 60000 65536"/>
                  <a:gd name="T20" fmla="*/ 0 60000 65536"/>
                  <a:gd name="T21" fmla="*/ 0 w 47"/>
                  <a:gd name="T22" fmla="*/ 0 h 69"/>
                  <a:gd name="T23" fmla="*/ 47 w 4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9">
                    <a:moveTo>
                      <a:pt x="39" y="69"/>
                    </a:moveTo>
                    <a:lnTo>
                      <a:pt x="0" y="69"/>
                    </a:lnTo>
                    <a:lnTo>
                      <a:pt x="0" y="20"/>
                    </a:lnTo>
                    <a:lnTo>
                      <a:pt x="8" y="0"/>
                    </a:lnTo>
                    <a:lnTo>
                      <a:pt x="47" y="0"/>
                    </a:lnTo>
                    <a:lnTo>
                      <a:pt x="47" y="49"/>
                    </a:lnTo>
                    <a:lnTo>
                      <a:pt x="39" y="6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3" name="Freeform 711"/>
              <p:cNvSpPr>
                <a:spLocks/>
              </p:cNvSpPr>
              <p:nvPr/>
            </p:nvSpPr>
            <p:spPr bwMode="auto">
              <a:xfrm>
                <a:off x="4627" y="2921"/>
                <a:ext cx="47" cy="59"/>
              </a:xfrm>
              <a:custGeom>
                <a:avLst/>
                <a:gdLst>
                  <a:gd name="T0" fmla="*/ 39 w 47"/>
                  <a:gd name="T1" fmla="*/ 59 h 59"/>
                  <a:gd name="T2" fmla="*/ 0 w 47"/>
                  <a:gd name="T3" fmla="*/ 59 h 59"/>
                  <a:gd name="T4" fmla="*/ 0 w 47"/>
                  <a:gd name="T5" fmla="*/ 10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4" name="Rectangle 712"/>
              <p:cNvSpPr>
                <a:spLocks noChangeArrowheads="1"/>
              </p:cNvSpPr>
              <p:nvPr/>
            </p:nvSpPr>
            <p:spPr bwMode="auto">
              <a:xfrm>
                <a:off x="4635" y="2901"/>
                <a:ext cx="39" cy="6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15" name="Freeform 713"/>
              <p:cNvSpPr>
                <a:spLocks/>
              </p:cNvSpPr>
              <p:nvPr/>
            </p:nvSpPr>
            <p:spPr bwMode="auto">
              <a:xfrm>
                <a:off x="4635" y="2892"/>
                <a:ext cx="47" cy="59"/>
              </a:xfrm>
              <a:custGeom>
                <a:avLst/>
                <a:gdLst>
                  <a:gd name="T0" fmla="*/ 39 w 47"/>
                  <a:gd name="T1" fmla="*/ 59 h 59"/>
                  <a:gd name="T2" fmla="*/ 0 w 47"/>
                  <a:gd name="T3" fmla="*/ 59 h 59"/>
                  <a:gd name="T4" fmla="*/ 0 w 47"/>
                  <a:gd name="T5" fmla="*/ 9 h 59"/>
                  <a:gd name="T6" fmla="*/ 8 w 47"/>
                  <a:gd name="T7" fmla="*/ 0 h 59"/>
                  <a:gd name="T8" fmla="*/ 47 w 47"/>
                  <a:gd name="T9" fmla="*/ 0 h 59"/>
                  <a:gd name="T10" fmla="*/ 47 w 47"/>
                  <a:gd name="T11" fmla="*/ 49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9"/>
                    </a:lnTo>
                    <a:lnTo>
                      <a:pt x="8" y="0"/>
                    </a:lnTo>
                    <a:lnTo>
                      <a:pt x="47" y="0"/>
                    </a:lnTo>
                    <a:lnTo>
                      <a:pt x="47" y="49"/>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6" name="Rectangle 714"/>
              <p:cNvSpPr>
                <a:spLocks noChangeArrowheads="1"/>
              </p:cNvSpPr>
              <p:nvPr/>
            </p:nvSpPr>
            <p:spPr bwMode="auto">
              <a:xfrm>
                <a:off x="4643" y="2852"/>
                <a:ext cx="39"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17" name="Freeform 715"/>
              <p:cNvSpPr>
                <a:spLocks/>
              </p:cNvSpPr>
              <p:nvPr/>
            </p:nvSpPr>
            <p:spPr bwMode="auto">
              <a:xfrm>
                <a:off x="4643" y="2842"/>
                <a:ext cx="47" cy="59"/>
              </a:xfrm>
              <a:custGeom>
                <a:avLst/>
                <a:gdLst>
                  <a:gd name="T0" fmla="*/ 39 w 47"/>
                  <a:gd name="T1" fmla="*/ 59 h 59"/>
                  <a:gd name="T2" fmla="*/ 0 w 47"/>
                  <a:gd name="T3" fmla="*/ 59 h 59"/>
                  <a:gd name="T4" fmla="*/ 0 w 47"/>
                  <a:gd name="T5" fmla="*/ 10 h 59"/>
                  <a:gd name="T6" fmla="*/ 7 w 47"/>
                  <a:gd name="T7" fmla="*/ 0 h 59"/>
                  <a:gd name="T8" fmla="*/ 47 w 47"/>
                  <a:gd name="T9" fmla="*/ 0 h 59"/>
                  <a:gd name="T10" fmla="*/ 47 w 47"/>
                  <a:gd name="T11" fmla="*/ 50 h 59"/>
                  <a:gd name="T12" fmla="*/ 39 w 47"/>
                  <a:gd name="T13" fmla="*/ 59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39" y="59"/>
                    </a:moveTo>
                    <a:lnTo>
                      <a:pt x="0" y="59"/>
                    </a:lnTo>
                    <a:lnTo>
                      <a:pt x="0" y="10"/>
                    </a:lnTo>
                    <a:lnTo>
                      <a:pt x="7" y="0"/>
                    </a:lnTo>
                    <a:lnTo>
                      <a:pt x="47" y="0"/>
                    </a:lnTo>
                    <a:lnTo>
                      <a:pt x="47" y="50"/>
                    </a:lnTo>
                    <a:lnTo>
                      <a:pt x="39"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18" name="Rectangle 716"/>
              <p:cNvSpPr>
                <a:spLocks noChangeArrowheads="1"/>
              </p:cNvSpPr>
              <p:nvPr/>
            </p:nvSpPr>
            <p:spPr bwMode="auto">
              <a:xfrm>
                <a:off x="4650" y="2793"/>
                <a:ext cx="40" cy="9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19" name="Freeform 717"/>
              <p:cNvSpPr>
                <a:spLocks/>
              </p:cNvSpPr>
              <p:nvPr/>
            </p:nvSpPr>
            <p:spPr bwMode="auto">
              <a:xfrm>
                <a:off x="4650" y="2783"/>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50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50"/>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0" name="Rectangle 718"/>
              <p:cNvSpPr>
                <a:spLocks noChangeArrowheads="1"/>
              </p:cNvSpPr>
              <p:nvPr/>
            </p:nvSpPr>
            <p:spPr bwMode="auto">
              <a:xfrm>
                <a:off x="4658" y="2744"/>
                <a:ext cx="40" cy="8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21" name="Freeform 719"/>
              <p:cNvSpPr>
                <a:spLocks/>
              </p:cNvSpPr>
              <p:nvPr/>
            </p:nvSpPr>
            <p:spPr bwMode="auto">
              <a:xfrm>
                <a:off x="4658" y="2734"/>
                <a:ext cx="48" cy="59"/>
              </a:xfrm>
              <a:custGeom>
                <a:avLst/>
                <a:gdLst>
                  <a:gd name="T0" fmla="*/ 40 w 48"/>
                  <a:gd name="T1" fmla="*/ 59 h 59"/>
                  <a:gd name="T2" fmla="*/ 0 w 48"/>
                  <a:gd name="T3" fmla="*/ 59 h 59"/>
                  <a:gd name="T4" fmla="*/ 0 w 48"/>
                  <a:gd name="T5" fmla="*/ 10 h 59"/>
                  <a:gd name="T6" fmla="*/ 8 w 48"/>
                  <a:gd name="T7" fmla="*/ 0 h 59"/>
                  <a:gd name="T8" fmla="*/ 48 w 48"/>
                  <a:gd name="T9" fmla="*/ 0 h 59"/>
                  <a:gd name="T10" fmla="*/ 48 w 48"/>
                  <a:gd name="T11" fmla="*/ 49 h 59"/>
                  <a:gd name="T12" fmla="*/ 40 w 48"/>
                  <a:gd name="T13" fmla="*/ 5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0" y="59"/>
                    </a:moveTo>
                    <a:lnTo>
                      <a:pt x="0" y="59"/>
                    </a:lnTo>
                    <a:lnTo>
                      <a:pt x="0" y="10"/>
                    </a:lnTo>
                    <a:lnTo>
                      <a:pt x="8" y="0"/>
                    </a:lnTo>
                    <a:lnTo>
                      <a:pt x="48" y="0"/>
                    </a:lnTo>
                    <a:lnTo>
                      <a:pt x="48" y="49"/>
                    </a:lnTo>
                    <a:lnTo>
                      <a:pt x="40" y="5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2" name="Rectangle 720"/>
              <p:cNvSpPr>
                <a:spLocks noChangeArrowheads="1"/>
              </p:cNvSpPr>
              <p:nvPr/>
            </p:nvSpPr>
            <p:spPr bwMode="auto">
              <a:xfrm>
                <a:off x="4666" y="2616"/>
                <a:ext cx="40" cy="167"/>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23" name="Freeform 721"/>
              <p:cNvSpPr>
                <a:spLocks/>
              </p:cNvSpPr>
              <p:nvPr/>
            </p:nvSpPr>
            <p:spPr bwMode="auto">
              <a:xfrm>
                <a:off x="4658" y="2606"/>
                <a:ext cx="48" cy="59"/>
              </a:xfrm>
              <a:custGeom>
                <a:avLst/>
                <a:gdLst>
                  <a:gd name="T0" fmla="*/ 48 w 48"/>
                  <a:gd name="T1" fmla="*/ 10 h 59"/>
                  <a:gd name="T2" fmla="*/ 48 w 48"/>
                  <a:gd name="T3" fmla="*/ 59 h 59"/>
                  <a:gd name="T4" fmla="*/ 8 w 48"/>
                  <a:gd name="T5" fmla="*/ 59 h 59"/>
                  <a:gd name="T6" fmla="*/ 0 w 48"/>
                  <a:gd name="T7" fmla="*/ 50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50"/>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4" name="Rectangle 722"/>
              <p:cNvSpPr>
                <a:spLocks noChangeArrowheads="1"/>
              </p:cNvSpPr>
              <p:nvPr/>
            </p:nvSpPr>
            <p:spPr bwMode="auto">
              <a:xfrm>
                <a:off x="4658" y="2596"/>
                <a:ext cx="40" cy="6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25" name="Freeform 723"/>
              <p:cNvSpPr>
                <a:spLocks/>
              </p:cNvSpPr>
              <p:nvPr/>
            </p:nvSpPr>
            <p:spPr bwMode="auto">
              <a:xfrm>
                <a:off x="4650" y="2587"/>
                <a:ext cx="48" cy="59"/>
              </a:xfrm>
              <a:custGeom>
                <a:avLst/>
                <a:gdLst>
                  <a:gd name="T0" fmla="*/ 48 w 48"/>
                  <a:gd name="T1" fmla="*/ 9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9"/>
                    </a:moveTo>
                    <a:lnTo>
                      <a:pt x="48" y="59"/>
                    </a:lnTo>
                    <a:lnTo>
                      <a:pt x="8" y="59"/>
                    </a:lnTo>
                    <a:lnTo>
                      <a:pt x="0" y="49"/>
                    </a:lnTo>
                    <a:lnTo>
                      <a:pt x="0" y="0"/>
                    </a:lnTo>
                    <a:lnTo>
                      <a:pt x="40" y="0"/>
                    </a:lnTo>
                    <a:lnTo>
                      <a:pt x="48"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6" name="Rectangle 724"/>
              <p:cNvSpPr>
                <a:spLocks noChangeArrowheads="1"/>
              </p:cNvSpPr>
              <p:nvPr/>
            </p:nvSpPr>
            <p:spPr bwMode="auto">
              <a:xfrm>
                <a:off x="4650" y="2577"/>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27" name="Freeform 725"/>
              <p:cNvSpPr>
                <a:spLocks/>
              </p:cNvSpPr>
              <p:nvPr/>
            </p:nvSpPr>
            <p:spPr bwMode="auto">
              <a:xfrm>
                <a:off x="4643" y="2567"/>
                <a:ext cx="47" cy="59"/>
              </a:xfrm>
              <a:custGeom>
                <a:avLst/>
                <a:gdLst>
                  <a:gd name="T0" fmla="*/ 47 w 47"/>
                  <a:gd name="T1" fmla="*/ 10 h 59"/>
                  <a:gd name="T2" fmla="*/ 47 w 47"/>
                  <a:gd name="T3" fmla="*/ 59 h 59"/>
                  <a:gd name="T4" fmla="*/ 7 w 47"/>
                  <a:gd name="T5" fmla="*/ 59 h 59"/>
                  <a:gd name="T6" fmla="*/ 0 w 47"/>
                  <a:gd name="T7" fmla="*/ 49 h 59"/>
                  <a:gd name="T8" fmla="*/ 0 w 47"/>
                  <a:gd name="T9" fmla="*/ 0 h 59"/>
                  <a:gd name="T10" fmla="*/ 39 w 47"/>
                  <a:gd name="T11" fmla="*/ 0 h 59"/>
                  <a:gd name="T12" fmla="*/ 47 w 47"/>
                  <a:gd name="T13" fmla="*/ 1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47" y="10"/>
                    </a:moveTo>
                    <a:lnTo>
                      <a:pt x="47" y="59"/>
                    </a:lnTo>
                    <a:lnTo>
                      <a:pt x="7" y="59"/>
                    </a:lnTo>
                    <a:lnTo>
                      <a:pt x="0" y="49"/>
                    </a:lnTo>
                    <a:lnTo>
                      <a:pt x="0" y="0"/>
                    </a:lnTo>
                    <a:lnTo>
                      <a:pt x="39" y="0"/>
                    </a:lnTo>
                    <a:lnTo>
                      <a:pt x="47"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28" name="Rectangle 726"/>
              <p:cNvSpPr>
                <a:spLocks noChangeArrowheads="1"/>
              </p:cNvSpPr>
              <p:nvPr/>
            </p:nvSpPr>
            <p:spPr bwMode="auto">
              <a:xfrm>
                <a:off x="4635" y="2567"/>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29" name="Freeform 727"/>
              <p:cNvSpPr>
                <a:spLocks/>
              </p:cNvSpPr>
              <p:nvPr/>
            </p:nvSpPr>
            <p:spPr bwMode="auto">
              <a:xfrm>
                <a:off x="4619" y="2547"/>
                <a:ext cx="55" cy="69"/>
              </a:xfrm>
              <a:custGeom>
                <a:avLst/>
                <a:gdLst>
                  <a:gd name="T0" fmla="*/ 55 w 55"/>
                  <a:gd name="T1" fmla="*/ 20 h 69"/>
                  <a:gd name="T2" fmla="*/ 55 w 55"/>
                  <a:gd name="T3" fmla="*/ 69 h 69"/>
                  <a:gd name="T4" fmla="*/ 16 w 55"/>
                  <a:gd name="T5" fmla="*/ 69 h 69"/>
                  <a:gd name="T6" fmla="*/ 0 w 55"/>
                  <a:gd name="T7" fmla="*/ 49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49"/>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0" name="Freeform 728"/>
              <p:cNvSpPr>
                <a:spLocks/>
              </p:cNvSpPr>
              <p:nvPr/>
            </p:nvSpPr>
            <p:spPr bwMode="auto">
              <a:xfrm>
                <a:off x="4603" y="2537"/>
                <a:ext cx="55" cy="59"/>
              </a:xfrm>
              <a:custGeom>
                <a:avLst/>
                <a:gdLst>
                  <a:gd name="T0" fmla="*/ 55 w 55"/>
                  <a:gd name="T1" fmla="*/ 10 h 59"/>
                  <a:gd name="T2" fmla="*/ 55 w 55"/>
                  <a:gd name="T3" fmla="*/ 59 h 59"/>
                  <a:gd name="T4" fmla="*/ 16 w 55"/>
                  <a:gd name="T5" fmla="*/ 59 h 59"/>
                  <a:gd name="T6" fmla="*/ 0 w 55"/>
                  <a:gd name="T7" fmla="*/ 50 h 59"/>
                  <a:gd name="T8" fmla="*/ 0 w 55"/>
                  <a:gd name="T9" fmla="*/ 0 h 59"/>
                  <a:gd name="T10" fmla="*/ 40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50"/>
                    </a:lnTo>
                    <a:lnTo>
                      <a:pt x="0" y="0"/>
                    </a:lnTo>
                    <a:lnTo>
                      <a:pt x="40"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1" name="Freeform 729"/>
              <p:cNvSpPr>
                <a:spLocks/>
              </p:cNvSpPr>
              <p:nvPr/>
            </p:nvSpPr>
            <p:spPr bwMode="auto">
              <a:xfrm>
                <a:off x="4579" y="2528"/>
                <a:ext cx="64" cy="59"/>
              </a:xfrm>
              <a:custGeom>
                <a:avLst/>
                <a:gdLst>
                  <a:gd name="T0" fmla="*/ 64 w 64"/>
                  <a:gd name="T1" fmla="*/ 9 h 59"/>
                  <a:gd name="T2" fmla="*/ 64 w 64"/>
                  <a:gd name="T3" fmla="*/ 59 h 59"/>
                  <a:gd name="T4" fmla="*/ 24 w 64"/>
                  <a:gd name="T5" fmla="*/ 59 h 59"/>
                  <a:gd name="T6" fmla="*/ 0 w 64"/>
                  <a:gd name="T7" fmla="*/ 49 h 59"/>
                  <a:gd name="T8" fmla="*/ 0 w 64"/>
                  <a:gd name="T9" fmla="*/ 0 h 59"/>
                  <a:gd name="T10" fmla="*/ 40 w 64"/>
                  <a:gd name="T11" fmla="*/ 0 h 59"/>
                  <a:gd name="T12" fmla="*/ 64 w 64"/>
                  <a:gd name="T13" fmla="*/ 9 h 59"/>
                  <a:gd name="T14" fmla="*/ 0 60000 65536"/>
                  <a:gd name="T15" fmla="*/ 0 60000 65536"/>
                  <a:gd name="T16" fmla="*/ 0 60000 65536"/>
                  <a:gd name="T17" fmla="*/ 0 60000 65536"/>
                  <a:gd name="T18" fmla="*/ 0 60000 65536"/>
                  <a:gd name="T19" fmla="*/ 0 60000 65536"/>
                  <a:gd name="T20" fmla="*/ 0 60000 65536"/>
                  <a:gd name="T21" fmla="*/ 0 w 64"/>
                  <a:gd name="T22" fmla="*/ 0 h 59"/>
                  <a:gd name="T23" fmla="*/ 64 w 6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9">
                    <a:moveTo>
                      <a:pt x="64" y="9"/>
                    </a:moveTo>
                    <a:lnTo>
                      <a:pt x="64" y="59"/>
                    </a:lnTo>
                    <a:lnTo>
                      <a:pt x="24" y="59"/>
                    </a:lnTo>
                    <a:lnTo>
                      <a:pt x="0" y="49"/>
                    </a:lnTo>
                    <a:lnTo>
                      <a:pt x="0" y="0"/>
                    </a:lnTo>
                    <a:lnTo>
                      <a:pt x="40" y="0"/>
                    </a:lnTo>
                    <a:lnTo>
                      <a:pt x="64"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2" name="Rectangle 730"/>
              <p:cNvSpPr>
                <a:spLocks noChangeArrowheads="1"/>
              </p:cNvSpPr>
              <p:nvPr/>
            </p:nvSpPr>
            <p:spPr bwMode="auto">
              <a:xfrm>
                <a:off x="4563" y="2528"/>
                <a:ext cx="56"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33" name="Freeform 731"/>
              <p:cNvSpPr>
                <a:spLocks/>
              </p:cNvSpPr>
              <p:nvPr/>
            </p:nvSpPr>
            <p:spPr bwMode="auto">
              <a:xfrm>
                <a:off x="4540" y="2518"/>
                <a:ext cx="63" cy="59"/>
              </a:xfrm>
              <a:custGeom>
                <a:avLst/>
                <a:gdLst>
                  <a:gd name="T0" fmla="*/ 63 w 63"/>
                  <a:gd name="T1" fmla="*/ 10 h 59"/>
                  <a:gd name="T2" fmla="*/ 63 w 63"/>
                  <a:gd name="T3" fmla="*/ 59 h 59"/>
                  <a:gd name="T4" fmla="*/ 23 w 63"/>
                  <a:gd name="T5" fmla="*/ 59 h 59"/>
                  <a:gd name="T6" fmla="*/ 0 w 63"/>
                  <a:gd name="T7" fmla="*/ 49 h 59"/>
                  <a:gd name="T8" fmla="*/ 0 w 63"/>
                  <a:gd name="T9" fmla="*/ 0 h 59"/>
                  <a:gd name="T10" fmla="*/ 39 w 63"/>
                  <a:gd name="T11" fmla="*/ 0 h 59"/>
                  <a:gd name="T12" fmla="*/ 63 w 63"/>
                  <a:gd name="T13" fmla="*/ 10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63" y="10"/>
                    </a:moveTo>
                    <a:lnTo>
                      <a:pt x="63" y="59"/>
                    </a:lnTo>
                    <a:lnTo>
                      <a:pt x="23" y="59"/>
                    </a:lnTo>
                    <a:lnTo>
                      <a:pt x="0" y="49"/>
                    </a:lnTo>
                    <a:lnTo>
                      <a:pt x="0" y="0"/>
                    </a:lnTo>
                    <a:lnTo>
                      <a:pt x="39" y="0"/>
                    </a:lnTo>
                    <a:lnTo>
                      <a:pt x="63"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4" name="Freeform 732"/>
              <p:cNvSpPr>
                <a:spLocks/>
              </p:cNvSpPr>
              <p:nvPr/>
            </p:nvSpPr>
            <p:spPr bwMode="auto">
              <a:xfrm>
                <a:off x="4524" y="2508"/>
                <a:ext cx="55" cy="59"/>
              </a:xfrm>
              <a:custGeom>
                <a:avLst/>
                <a:gdLst>
                  <a:gd name="T0" fmla="*/ 55 w 55"/>
                  <a:gd name="T1" fmla="*/ 10 h 59"/>
                  <a:gd name="T2" fmla="*/ 55 w 55"/>
                  <a:gd name="T3" fmla="*/ 59 h 59"/>
                  <a:gd name="T4" fmla="*/ 16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6"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5" name="Rectangle 733"/>
              <p:cNvSpPr>
                <a:spLocks noChangeArrowheads="1"/>
              </p:cNvSpPr>
              <p:nvPr/>
            </p:nvSpPr>
            <p:spPr bwMode="auto">
              <a:xfrm>
                <a:off x="4476" y="2508"/>
                <a:ext cx="8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36" name="Freeform 734"/>
              <p:cNvSpPr>
                <a:spLocks/>
              </p:cNvSpPr>
              <p:nvPr/>
            </p:nvSpPr>
            <p:spPr bwMode="auto">
              <a:xfrm>
                <a:off x="4461" y="2498"/>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7" name="Rectangle 735"/>
              <p:cNvSpPr>
                <a:spLocks noChangeArrowheads="1"/>
              </p:cNvSpPr>
              <p:nvPr/>
            </p:nvSpPr>
            <p:spPr bwMode="auto">
              <a:xfrm>
                <a:off x="4389" y="2498"/>
                <a:ext cx="11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38" name="Freeform 736"/>
              <p:cNvSpPr>
                <a:spLocks/>
              </p:cNvSpPr>
              <p:nvPr/>
            </p:nvSpPr>
            <p:spPr bwMode="auto">
              <a:xfrm>
                <a:off x="4374" y="2488"/>
                <a:ext cx="55" cy="59"/>
              </a:xfrm>
              <a:custGeom>
                <a:avLst/>
                <a:gdLst>
                  <a:gd name="T0" fmla="*/ 55 w 55"/>
                  <a:gd name="T1" fmla="*/ 10 h 59"/>
                  <a:gd name="T2" fmla="*/ 55 w 55"/>
                  <a:gd name="T3" fmla="*/ 59 h 59"/>
                  <a:gd name="T4" fmla="*/ 15 w 55"/>
                  <a:gd name="T5" fmla="*/ 59 h 59"/>
                  <a:gd name="T6" fmla="*/ 0 w 55"/>
                  <a:gd name="T7" fmla="*/ 49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49"/>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39" name="Rectangle 737"/>
              <p:cNvSpPr>
                <a:spLocks noChangeArrowheads="1"/>
              </p:cNvSpPr>
              <p:nvPr/>
            </p:nvSpPr>
            <p:spPr bwMode="auto">
              <a:xfrm>
                <a:off x="4302" y="2488"/>
                <a:ext cx="111"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40" name="Freeform 738"/>
              <p:cNvSpPr>
                <a:spLocks/>
              </p:cNvSpPr>
              <p:nvPr/>
            </p:nvSpPr>
            <p:spPr bwMode="auto">
              <a:xfrm>
                <a:off x="4287" y="2478"/>
                <a:ext cx="55" cy="59"/>
              </a:xfrm>
              <a:custGeom>
                <a:avLst/>
                <a:gdLst>
                  <a:gd name="T0" fmla="*/ 55 w 55"/>
                  <a:gd name="T1" fmla="*/ 10 h 59"/>
                  <a:gd name="T2" fmla="*/ 55 w 55"/>
                  <a:gd name="T3" fmla="*/ 59 h 59"/>
                  <a:gd name="T4" fmla="*/ 15 w 55"/>
                  <a:gd name="T5" fmla="*/ 59 h 59"/>
                  <a:gd name="T6" fmla="*/ 0 w 55"/>
                  <a:gd name="T7" fmla="*/ 50 h 59"/>
                  <a:gd name="T8" fmla="*/ 0 w 55"/>
                  <a:gd name="T9" fmla="*/ 0 h 59"/>
                  <a:gd name="T10" fmla="*/ 39 w 55"/>
                  <a:gd name="T11" fmla="*/ 0 h 59"/>
                  <a:gd name="T12" fmla="*/ 55 w 55"/>
                  <a:gd name="T13" fmla="*/ 10 h 59"/>
                  <a:gd name="T14" fmla="*/ 0 60000 65536"/>
                  <a:gd name="T15" fmla="*/ 0 60000 65536"/>
                  <a:gd name="T16" fmla="*/ 0 60000 65536"/>
                  <a:gd name="T17" fmla="*/ 0 60000 65536"/>
                  <a:gd name="T18" fmla="*/ 0 60000 65536"/>
                  <a:gd name="T19" fmla="*/ 0 60000 65536"/>
                  <a:gd name="T20" fmla="*/ 0 60000 65536"/>
                  <a:gd name="T21" fmla="*/ 0 w 55"/>
                  <a:gd name="T22" fmla="*/ 0 h 59"/>
                  <a:gd name="T23" fmla="*/ 55 w 5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9">
                    <a:moveTo>
                      <a:pt x="55" y="10"/>
                    </a:moveTo>
                    <a:lnTo>
                      <a:pt x="55" y="59"/>
                    </a:lnTo>
                    <a:lnTo>
                      <a:pt x="15" y="59"/>
                    </a:lnTo>
                    <a:lnTo>
                      <a:pt x="0" y="50"/>
                    </a:lnTo>
                    <a:lnTo>
                      <a:pt x="0" y="0"/>
                    </a:lnTo>
                    <a:lnTo>
                      <a:pt x="39" y="0"/>
                    </a:lnTo>
                    <a:lnTo>
                      <a:pt x="55"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1" name="Rectangle 739"/>
              <p:cNvSpPr>
                <a:spLocks noChangeArrowheads="1"/>
              </p:cNvSpPr>
              <p:nvPr/>
            </p:nvSpPr>
            <p:spPr bwMode="auto">
              <a:xfrm>
                <a:off x="4239" y="2478"/>
                <a:ext cx="87"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42" name="Freeform 740"/>
              <p:cNvSpPr>
                <a:spLocks/>
              </p:cNvSpPr>
              <p:nvPr/>
            </p:nvSpPr>
            <p:spPr bwMode="auto">
              <a:xfrm>
                <a:off x="4223" y="2469"/>
                <a:ext cx="56" cy="59"/>
              </a:xfrm>
              <a:custGeom>
                <a:avLst/>
                <a:gdLst>
                  <a:gd name="T0" fmla="*/ 56 w 56"/>
                  <a:gd name="T1" fmla="*/ 9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9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9"/>
                    </a:moveTo>
                    <a:lnTo>
                      <a:pt x="56" y="59"/>
                    </a:lnTo>
                    <a:lnTo>
                      <a:pt x="16" y="59"/>
                    </a:lnTo>
                    <a:lnTo>
                      <a:pt x="0" y="49"/>
                    </a:lnTo>
                    <a:lnTo>
                      <a:pt x="0" y="0"/>
                    </a:lnTo>
                    <a:lnTo>
                      <a:pt x="40" y="0"/>
                    </a:lnTo>
                    <a:lnTo>
                      <a:pt x="56"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3" name="Freeform 741"/>
              <p:cNvSpPr>
                <a:spLocks/>
              </p:cNvSpPr>
              <p:nvPr/>
            </p:nvSpPr>
            <p:spPr bwMode="auto">
              <a:xfrm>
                <a:off x="4200" y="2459"/>
                <a:ext cx="63" cy="59"/>
              </a:xfrm>
              <a:custGeom>
                <a:avLst/>
                <a:gdLst>
                  <a:gd name="T0" fmla="*/ 63 w 63"/>
                  <a:gd name="T1" fmla="*/ 10 h 59"/>
                  <a:gd name="T2" fmla="*/ 63 w 63"/>
                  <a:gd name="T3" fmla="*/ 59 h 59"/>
                  <a:gd name="T4" fmla="*/ 23 w 63"/>
                  <a:gd name="T5" fmla="*/ 59 h 59"/>
                  <a:gd name="T6" fmla="*/ 0 w 63"/>
                  <a:gd name="T7" fmla="*/ 49 h 59"/>
                  <a:gd name="T8" fmla="*/ 0 w 63"/>
                  <a:gd name="T9" fmla="*/ 0 h 59"/>
                  <a:gd name="T10" fmla="*/ 39 w 63"/>
                  <a:gd name="T11" fmla="*/ 0 h 59"/>
                  <a:gd name="T12" fmla="*/ 63 w 63"/>
                  <a:gd name="T13" fmla="*/ 10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63" y="10"/>
                    </a:moveTo>
                    <a:lnTo>
                      <a:pt x="63" y="59"/>
                    </a:lnTo>
                    <a:lnTo>
                      <a:pt x="23" y="59"/>
                    </a:lnTo>
                    <a:lnTo>
                      <a:pt x="0" y="49"/>
                    </a:lnTo>
                    <a:lnTo>
                      <a:pt x="0" y="0"/>
                    </a:lnTo>
                    <a:lnTo>
                      <a:pt x="39" y="0"/>
                    </a:lnTo>
                    <a:lnTo>
                      <a:pt x="63"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4" name="Rectangle 742"/>
              <p:cNvSpPr>
                <a:spLocks noChangeArrowheads="1"/>
              </p:cNvSpPr>
              <p:nvPr/>
            </p:nvSpPr>
            <p:spPr bwMode="auto">
              <a:xfrm>
                <a:off x="4184" y="2459"/>
                <a:ext cx="55"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45" name="Freeform 743"/>
              <p:cNvSpPr>
                <a:spLocks/>
              </p:cNvSpPr>
              <p:nvPr/>
            </p:nvSpPr>
            <p:spPr bwMode="auto">
              <a:xfrm>
                <a:off x="4160" y="2449"/>
                <a:ext cx="63" cy="59"/>
              </a:xfrm>
              <a:custGeom>
                <a:avLst/>
                <a:gdLst>
                  <a:gd name="T0" fmla="*/ 63 w 63"/>
                  <a:gd name="T1" fmla="*/ 10 h 59"/>
                  <a:gd name="T2" fmla="*/ 63 w 63"/>
                  <a:gd name="T3" fmla="*/ 59 h 59"/>
                  <a:gd name="T4" fmla="*/ 24 w 63"/>
                  <a:gd name="T5" fmla="*/ 59 h 59"/>
                  <a:gd name="T6" fmla="*/ 0 w 63"/>
                  <a:gd name="T7" fmla="*/ 49 h 59"/>
                  <a:gd name="T8" fmla="*/ 0 w 63"/>
                  <a:gd name="T9" fmla="*/ 0 h 59"/>
                  <a:gd name="T10" fmla="*/ 40 w 63"/>
                  <a:gd name="T11" fmla="*/ 0 h 59"/>
                  <a:gd name="T12" fmla="*/ 63 w 63"/>
                  <a:gd name="T13" fmla="*/ 10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63" y="10"/>
                    </a:moveTo>
                    <a:lnTo>
                      <a:pt x="63" y="59"/>
                    </a:lnTo>
                    <a:lnTo>
                      <a:pt x="24" y="59"/>
                    </a:lnTo>
                    <a:lnTo>
                      <a:pt x="0" y="49"/>
                    </a:lnTo>
                    <a:lnTo>
                      <a:pt x="0" y="0"/>
                    </a:lnTo>
                    <a:lnTo>
                      <a:pt x="40" y="0"/>
                    </a:lnTo>
                    <a:lnTo>
                      <a:pt x="63"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6" name="Freeform 744"/>
              <p:cNvSpPr>
                <a:spLocks/>
              </p:cNvSpPr>
              <p:nvPr/>
            </p:nvSpPr>
            <p:spPr bwMode="auto">
              <a:xfrm>
                <a:off x="4144" y="2439"/>
                <a:ext cx="56" cy="59"/>
              </a:xfrm>
              <a:custGeom>
                <a:avLst/>
                <a:gdLst>
                  <a:gd name="T0" fmla="*/ 56 w 56"/>
                  <a:gd name="T1" fmla="*/ 10 h 59"/>
                  <a:gd name="T2" fmla="*/ 56 w 56"/>
                  <a:gd name="T3" fmla="*/ 59 h 59"/>
                  <a:gd name="T4" fmla="*/ 16 w 56"/>
                  <a:gd name="T5" fmla="*/ 59 h 59"/>
                  <a:gd name="T6" fmla="*/ 0 w 56"/>
                  <a:gd name="T7" fmla="*/ 49 h 59"/>
                  <a:gd name="T8" fmla="*/ 0 w 56"/>
                  <a:gd name="T9" fmla="*/ 0 h 59"/>
                  <a:gd name="T10" fmla="*/ 40 w 56"/>
                  <a:gd name="T11" fmla="*/ 0 h 59"/>
                  <a:gd name="T12" fmla="*/ 56 w 56"/>
                  <a:gd name="T13" fmla="*/ 10 h 59"/>
                  <a:gd name="T14" fmla="*/ 0 60000 65536"/>
                  <a:gd name="T15" fmla="*/ 0 60000 65536"/>
                  <a:gd name="T16" fmla="*/ 0 60000 65536"/>
                  <a:gd name="T17" fmla="*/ 0 60000 65536"/>
                  <a:gd name="T18" fmla="*/ 0 60000 65536"/>
                  <a:gd name="T19" fmla="*/ 0 60000 65536"/>
                  <a:gd name="T20" fmla="*/ 0 60000 65536"/>
                  <a:gd name="T21" fmla="*/ 0 w 56"/>
                  <a:gd name="T22" fmla="*/ 0 h 59"/>
                  <a:gd name="T23" fmla="*/ 56 w 5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9">
                    <a:moveTo>
                      <a:pt x="56" y="10"/>
                    </a:moveTo>
                    <a:lnTo>
                      <a:pt x="56" y="59"/>
                    </a:lnTo>
                    <a:lnTo>
                      <a:pt x="16" y="59"/>
                    </a:lnTo>
                    <a:lnTo>
                      <a:pt x="0" y="49"/>
                    </a:lnTo>
                    <a:lnTo>
                      <a:pt x="0" y="0"/>
                    </a:lnTo>
                    <a:lnTo>
                      <a:pt x="40" y="0"/>
                    </a:lnTo>
                    <a:lnTo>
                      <a:pt x="56"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7" name="Freeform 745"/>
              <p:cNvSpPr>
                <a:spLocks/>
              </p:cNvSpPr>
              <p:nvPr/>
            </p:nvSpPr>
            <p:spPr bwMode="auto">
              <a:xfrm>
                <a:off x="4128" y="2419"/>
                <a:ext cx="56" cy="69"/>
              </a:xfrm>
              <a:custGeom>
                <a:avLst/>
                <a:gdLst>
                  <a:gd name="T0" fmla="*/ 56 w 56"/>
                  <a:gd name="T1" fmla="*/ 20 h 69"/>
                  <a:gd name="T2" fmla="*/ 56 w 56"/>
                  <a:gd name="T3" fmla="*/ 69 h 69"/>
                  <a:gd name="T4" fmla="*/ 16 w 56"/>
                  <a:gd name="T5" fmla="*/ 69 h 69"/>
                  <a:gd name="T6" fmla="*/ 0 w 56"/>
                  <a:gd name="T7" fmla="*/ 50 h 69"/>
                  <a:gd name="T8" fmla="*/ 0 w 56"/>
                  <a:gd name="T9" fmla="*/ 0 h 69"/>
                  <a:gd name="T10" fmla="*/ 40 w 56"/>
                  <a:gd name="T11" fmla="*/ 0 h 69"/>
                  <a:gd name="T12" fmla="*/ 56 w 56"/>
                  <a:gd name="T13" fmla="*/ 2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56" y="20"/>
                    </a:moveTo>
                    <a:lnTo>
                      <a:pt x="56" y="69"/>
                    </a:lnTo>
                    <a:lnTo>
                      <a:pt x="16" y="69"/>
                    </a:lnTo>
                    <a:lnTo>
                      <a:pt x="0" y="50"/>
                    </a:lnTo>
                    <a:lnTo>
                      <a:pt x="0" y="0"/>
                    </a:lnTo>
                    <a:lnTo>
                      <a:pt x="40" y="0"/>
                    </a:lnTo>
                    <a:lnTo>
                      <a:pt x="56"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8" name="Freeform 746"/>
              <p:cNvSpPr>
                <a:spLocks/>
              </p:cNvSpPr>
              <p:nvPr/>
            </p:nvSpPr>
            <p:spPr bwMode="auto">
              <a:xfrm>
                <a:off x="4097" y="2400"/>
                <a:ext cx="71" cy="69"/>
              </a:xfrm>
              <a:custGeom>
                <a:avLst/>
                <a:gdLst>
                  <a:gd name="T0" fmla="*/ 71 w 71"/>
                  <a:gd name="T1" fmla="*/ 19 h 69"/>
                  <a:gd name="T2" fmla="*/ 71 w 71"/>
                  <a:gd name="T3" fmla="*/ 69 h 69"/>
                  <a:gd name="T4" fmla="*/ 31 w 71"/>
                  <a:gd name="T5" fmla="*/ 69 h 69"/>
                  <a:gd name="T6" fmla="*/ 0 w 71"/>
                  <a:gd name="T7" fmla="*/ 49 h 69"/>
                  <a:gd name="T8" fmla="*/ 0 w 71"/>
                  <a:gd name="T9" fmla="*/ 0 h 69"/>
                  <a:gd name="T10" fmla="*/ 39 w 71"/>
                  <a:gd name="T11" fmla="*/ 0 h 69"/>
                  <a:gd name="T12" fmla="*/ 71 w 71"/>
                  <a:gd name="T13" fmla="*/ 19 h 69"/>
                  <a:gd name="T14" fmla="*/ 0 60000 65536"/>
                  <a:gd name="T15" fmla="*/ 0 60000 65536"/>
                  <a:gd name="T16" fmla="*/ 0 60000 65536"/>
                  <a:gd name="T17" fmla="*/ 0 60000 65536"/>
                  <a:gd name="T18" fmla="*/ 0 60000 65536"/>
                  <a:gd name="T19" fmla="*/ 0 60000 65536"/>
                  <a:gd name="T20" fmla="*/ 0 60000 65536"/>
                  <a:gd name="T21" fmla="*/ 0 w 71"/>
                  <a:gd name="T22" fmla="*/ 0 h 69"/>
                  <a:gd name="T23" fmla="*/ 71 w 7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69">
                    <a:moveTo>
                      <a:pt x="71" y="19"/>
                    </a:moveTo>
                    <a:lnTo>
                      <a:pt x="71" y="69"/>
                    </a:lnTo>
                    <a:lnTo>
                      <a:pt x="31" y="69"/>
                    </a:lnTo>
                    <a:lnTo>
                      <a:pt x="0" y="49"/>
                    </a:lnTo>
                    <a:lnTo>
                      <a:pt x="0" y="0"/>
                    </a:lnTo>
                    <a:lnTo>
                      <a:pt x="39" y="0"/>
                    </a:lnTo>
                    <a:lnTo>
                      <a:pt x="71"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49" name="Freeform 747"/>
              <p:cNvSpPr>
                <a:spLocks/>
              </p:cNvSpPr>
              <p:nvPr/>
            </p:nvSpPr>
            <p:spPr bwMode="auto">
              <a:xfrm>
                <a:off x="4065" y="2360"/>
                <a:ext cx="71" cy="89"/>
              </a:xfrm>
              <a:custGeom>
                <a:avLst/>
                <a:gdLst>
                  <a:gd name="T0" fmla="*/ 71 w 71"/>
                  <a:gd name="T1" fmla="*/ 40 h 89"/>
                  <a:gd name="T2" fmla="*/ 71 w 71"/>
                  <a:gd name="T3" fmla="*/ 89 h 89"/>
                  <a:gd name="T4" fmla="*/ 32 w 71"/>
                  <a:gd name="T5" fmla="*/ 89 h 89"/>
                  <a:gd name="T6" fmla="*/ 0 w 71"/>
                  <a:gd name="T7" fmla="*/ 50 h 89"/>
                  <a:gd name="T8" fmla="*/ 0 w 71"/>
                  <a:gd name="T9" fmla="*/ 0 h 89"/>
                  <a:gd name="T10" fmla="*/ 40 w 71"/>
                  <a:gd name="T11" fmla="*/ 0 h 89"/>
                  <a:gd name="T12" fmla="*/ 71 w 71"/>
                  <a:gd name="T13" fmla="*/ 40 h 89"/>
                  <a:gd name="T14" fmla="*/ 0 60000 65536"/>
                  <a:gd name="T15" fmla="*/ 0 60000 65536"/>
                  <a:gd name="T16" fmla="*/ 0 60000 65536"/>
                  <a:gd name="T17" fmla="*/ 0 60000 65536"/>
                  <a:gd name="T18" fmla="*/ 0 60000 65536"/>
                  <a:gd name="T19" fmla="*/ 0 60000 65536"/>
                  <a:gd name="T20" fmla="*/ 0 60000 65536"/>
                  <a:gd name="T21" fmla="*/ 0 w 71"/>
                  <a:gd name="T22" fmla="*/ 0 h 89"/>
                  <a:gd name="T23" fmla="*/ 71 w 71"/>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89">
                    <a:moveTo>
                      <a:pt x="71" y="40"/>
                    </a:moveTo>
                    <a:lnTo>
                      <a:pt x="71" y="89"/>
                    </a:lnTo>
                    <a:lnTo>
                      <a:pt x="32" y="89"/>
                    </a:lnTo>
                    <a:lnTo>
                      <a:pt x="0" y="50"/>
                    </a:lnTo>
                    <a:lnTo>
                      <a:pt x="0" y="0"/>
                    </a:lnTo>
                    <a:lnTo>
                      <a:pt x="40" y="0"/>
                    </a:lnTo>
                    <a:lnTo>
                      <a:pt x="71" y="4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0" name="Freeform 748"/>
              <p:cNvSpPr>
                <a:spLocks/>
              </p:cNvSpPr>
              <p:nvPr/>
            </p:nvSpPr>
            <p:spPr bwMode="auto">
              <a:xfrm>
                <a:off x="4057" y="2341"/>
                <a:ext cx="48" cy="69"/>
              </a:xfrm>
              <a:custGeom>
                <a:avLst/>
                <a:gdLst>
                  <a:gd name="T0" fmla="*/ 48 w 48"/>
                  <a:gd name="T1" fmla="*/ 19 h 69"/>
                  <a:gd name="T2" fmla="*/ 48 w 48"/>
                  <a:gd name="T3" fmla="*/ 69 h 69"/>
                  <a:gd name="T4" fmla="*/ 8 w 48"/>
                  <a:gd name="T5" fmla="*/ 69 h 69"/>
                  <a:gd name="T6" fmla="*/ 0 w 48"/>
                  <a:gd name="T7" fmla="*/ 49 h 69"/>
                  <a:gd name="T8" fmla="*/ 0 w 48"/>
                  <a:gd name="T9" fmla="*/ 0 h 69"/>
                  <a:gd name="T10" fmla="*/ 40 w 48"/>
                  <a:gd name="T11" fmla="*/ 0 h 69"/>
                  <a:gd name="T12" fmla="*/ 48 w 48"/>
                  <a:gd name="T13" fmla="*/ 19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19"/>
                    </a:moveTo>
                    <a:lnTo>
                      <a:pt x="48" y="69"/>
                    </a:lnTo>
                    <a:lnTo>
                      <a:pt x="8" y="69"/>
                    </a:lnTo>
                    <a:lnTo>
                      <a:pt x="0" y="49"/>
                    </a:lnTo>
                    <a:lnTo>
                      <a:pt x="0" y="0"/>
                    </a:lnTo>
                    <a:lnTo>
                      <a:pt x="40" y="0"/>
                    </a:lnTo>
                    <a:lnTo>
                      <a:pt x="48" y="1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1" name="Freeform 749"/>
              <p:cNvSpPr>
                <a:spLocks/>
              </p:cNvSpPr>
              <p:nvPr/>
            </p:nvSpPr>
            <p:spPr bwMode="auto">
              <a:xfrm>
                <a:off x="4041" y="2311"/>
                <a:ext cx="56" cy="79"/>
              </a:xfrm>
              <a:custGeom>
                <a:avLst/>
                <a:gdLst>
                  <a:gd name="T0" fmla="*/ 56 w 56"/>
                  <a:gd name="T1" fmla="*/ 30 h 79"/>
                  <a:gd name="T2" fmla="*/ 56 w 56"/>
                  <a:gd name="T3" fmla="*/ 79 h 79"/>
                  <a:gd name="T4" fmla="*/ 16 w 56"/>
                  <a:gd name="T5" fmla="*/ 79 h 79"/>
                  <a:gd name="T6" fmla="*/ 0 w 56"/>
                  <a:gd name="T7" fmla="*/ 49 h 79"/>
                  <a:gd name="T8" fmla="*/ 0 w 56"/>
                  <a:gd name="T9" fmla="*/ 0 h 79"/>
                  <a:gd name="T10" fmla="*/ 40 w 56"/>
                  <a:gd name="T11" fmla="*/ 0 h 79"/>
                  <a:gd name="T12" fmla="*/ 56 w 56"/>
                  <a:gd name="T13" fmla="*/ 30 h 79"/>
                  <a:gd name="T14" fmla="*/ 0 60000 65536"/>
                  <a:gd name="T15" fmla="*/ 0 60000 65536"/>
                  <a:gd name="T16" fmla="*/ 0 60000 65536"/>
                  <a:gd name="T17" fmla="*/ 0 60000 65536"/>
                  <a:gd name="T18" fmla="*/ 0 60000 65536"/>
                  <a:gd name="T19" fmla="*/ 0 60000 65536"/>
                  <a:gd name="T20" fmla="*/ 0 60000 65536"/>
                  <a:gd name="T21" fmla="*/ 0 w 56"/>
                  <a:gd name="T22" fmla="*/ 0 h 79"/>
                  <a:gd name="T23" fmla="*/ 56 w 56"/>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79">
                    <a:moveTo>
                      <a:pt x="56" y="30"/>
                    </a:moveTo>
                    <a:lnTo>
                      <a:pt x="56" y="79"/>
                    </a:lnTo>
                    <a:lnTo>
                      <a:pt x="16" y="79"/>
                    </a:lnTo>
                    <a:lnTo>
                      <a:pt x="0" y="49"/>
                    </a:lnTo>
                    <a:lnTo>
                      <a:pt x="0" y="0"/>
                    </a:lnTo>
                    <a:lnTo>
                      <a:pt x="40" y="0"/>
                    </a:lnTo>
                    <a:lnTo>
                      <a:pt x="56" y="3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2" name="Freeform 750"/>
              <p:cNvSpPr>
                <a:spLocks/>
              </p:cNvSpPr>
              <p:nvPr/>
            </p:nvSpPr>
            <p:spPr bwMode="auto">
              <a:xfrm>
                <a:off x="4033" y="2291"/>
                <a:ext cx="48" cy="69"/>
              </a:xfrm>
              <a:custGeom>
                <a:avLst/>
                <a:gdLst>
                  <a:gd name="T0" fmla="*/ 48 w 48"/>
                  <a:gd name="T1" fmla="*/ 20 h 69"/>
                  <a:gd name="T2" fmla="*/ 48 w 48"/>
                  <a:gd name="T3" fmla="*/ 69 h 69"/>
                  <a:gd name="T4" fmla="*/ 8 w 48"/>
                  <a:gd name="T5" fmla="*/ 69 h 69"/>
                  <a:gd name="T6" fmla="*/ 0 w 48"/>
                  <a:gd name="T7" fmla="*/ 50 h 69"/>
                  <a:gd name="T8" fmla="*/ 0 w 48"/>
                  <a:gd name="T9" fmla="*/ 0 h 69"/>
                  <a:gd name="T10" fmla="*/ 40 w 48"/>
                  <a:gd name="T11" fmla="*/ 0 h 69"/>
                  <a:gd name="T12" fmla="*/ 48 w 48"/>
                  <a:gd name="T13" fmla="*/ 20 h 69"/>
                  <a:gd name="T14" fmla="*/ 0 60000 65536"/>
                  <a:gd name="T15" fmla="*/ 0 60000 65536"/>
                  <a:gd name="T16" fmla="*/ 0 60000 65536"/>
                  <a:gd name="T17" fmla="*/ 0 60000 65536"/>
                  <a:gd name="T18" fmla="*/ 0 60000 65536"/>
                  <a:gd name="T19" fmla="*/ 0 60000 65536"/>
                  <a:gd name="T20" fmla="*/ 0 60000 65536"/>
                  <a:gd name="T21" fmla="*/ 0 w 48"/>
                  <a:gd name="T22" fmla="*/ 0 h 69"/>
                  <a:gd name="T23" fmla="*/ 48 w 4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9">
                    <a:moveTo>
                      <a:pt x="48" y="20"/>
                    </a:moveTo>
                    <a:lnTo>
                      <a:pt x="48" y="69"/>
                    </a:lnTo>
                    <a:lnTo>
                      <a:pt x="8" y="69"/>
                    </a:lnTo>
                    <a:lnTo>
                      <a:pt x="0" y="50"/>
                    </a:lnTo>
                    <a:lnTo>
                      <a:pt x="0" y="0"/>
                    </a:lnTo>
                    <a:lnTo>
                      <a:pt x="40" y="0"/>
                    </a:lnTo>
                    <a:lnTo>
                      <a:pt x="48"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3" name="Freeform 751"/>
              <p:cNvSpPr>
                <a:spLocks/>
              </p:cNvSpPr>
              <p:nvPr/>
            </p:nvSpPr>
            <p:spPr bwMode="auto">
              <a:xfrm>
                <a:off x="4026" y="2262"/>
                <a:ext cx="47" cy="79"/>
              </a:xfrm>
              <a:custGeom>
                <a:avLst/>
                <a:gdLst>
                  <a:gd name="T0" fmla="*/ 47 w 47"/>
                  <a:gd name="T1" fmla="*/ 29 h 79"/>
                  <a:gd name="T2" fmla="*/ 47 w 47"/>
                  <a:gd name="T3" fmla="*/ 79 h 79"/>
                  <a:gd name="T4" fmla="*/ 7 w 47"/>
                  <a:gd name="T5" fmla="*/ 79 h 79"/>
                  <a:gd name="T6" fmla="*/ 0 w 47"/>
                  <a:gd name="T7" fmla="*/ 49 h 79"/>
                  <a:gd name="T8" fmla="*/ 0 w 47"/>
                  <a:gd name="T9" fmla="*/ 0 h 79"/>
                  <a:gd name="T10" fmla="*/ 39 w 47"/>
                  <a:gd name="T11" fmla="*/ 0 h 79"/>
                  <a:gd name="T12" fmla="*/ 47 w 47"/>
                  <a:gd name="T13" fmla="*/ 29 h 79"/>
                  <a:gd name="T14" fmla="*/ 0 60000 65536"/>
                  <a:gd name="T15" fmla="*/ 0 60000 65536"/>
                  <a:gd name="T16" fmla="*/ 0 60000 65536"/>
                  <a:gd name="T17" fmla="*/ 0 60000 65536"/>
                  <a:gd name="T18" fmla="*/ 0 60000 65536"/>
                  <a:gd name="T19" fmla="*/ 0 60000 65536"/>
                  <a:gd name="T20" fmla="*/ 0 60000 65536"/>
                  <a:gd name="T21" fmla="*/ 0 w 47"/>
                  <a:gd name="T22" fmla="*/ 0 h 79"/>
                  <a:gd name="T23" fmla="*/ 47 w 47"/>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79">
                    <a:moveTo>
                      <a:pt x="47" y="29"/>
                    </a:moveTo>
                    <a:lnTo>
                      <a:pt x="47" y="79"/>
                    </a:lnTo>
                    <a:lnTo>
                      <a:pt x="7" y="79"/>
                    </a:lnTo>
                    <a:lnTo>
                      <a:pt x="0" y="49"/>
                    </a:lnTo>
                    <a:lnTo>
                      <a:pt x="0" y="0"/>
                    </a:lnTo>
                    <a:lnTo>
                      <a:pt x="39" y="0"/>
                    </a:lnTo>
                    <a:lnTo>
                      <a:pt x="47" y="2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4" name="Rectangle 752"/>
              <p:cNvSpPr>
                <a:spLocks noChangeArrowheads="1"/>
              </p:cNvSpPr>
              <p:nvPr/>
            </p:nvSpPr>
            <p:spPr bwMode="auto">
              <a:xfrm>
                <a:off x="4026" y="2252"/>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55" name="Freeform 753"/>
              <p:cNvSpPr>
                <a:spLocks/>
              </p:cNvSpPr>
              <p:nvPr/>
            </p:nvSpPr>
            <p:spPr bwMode="auto">
              <a:xfrm>
                <a:off x="4010" y="2232"/>
                <a:ext cx="55" cy="69"/>
              </a:xfrm>
              <a:custGeom>
                <a:avLst/>
                <a:gdLst>
                  <a:gd name="T0" fmla="*/ 55 w 55"/>
                  <a:gd name="T1" fmla="*/ 20 h 69"/>
                  <a:gd name="T2" fmla="*/ 55 w 55"/>
                  <a:gd name="T3" fmla="*/ 69 h 69"/>
                  <a:gd name="T4" fmla="*/ 16 w 55"/>
                  <a:gd name="T5" fmla="*/ 69 h 69"/>
                  <a:gd name="T6" fmla="*/ 0 w 55"/>
                  <a:gd name="T7" fmla="*/ 50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50"/>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6" name="Rectangle 754"/>
              <p:cNvSpPr>
                <a:spLocks noChangeArrowheads="1"/>
              </p:cNvSpPr>
              <p:nvPr/>
            </p:nvSpPr>
            <p:spPr bwMode="auto">
              <a:xfrm>
                <a:off x="4010" y="2223"/>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57" name="Freeform 755"/>
              <p:cNvSpPr>
                <a:spLocks/>
              </p:cNvSpPr>
              <p:nvPr/>
            </p:nvSpPr>
            <p:spPr bwMode="auto">
              <a:xfrm>
                <a:off x="3994" y="2203"/>
                <a:ext cx="55" cy="69"/>
              </a:xfrm>
              <a:custGeom>
                <a:avLst/>
                <a:gdLst>
                  <a:gd name="T0" fmla="*/ 55 w 55"/>
                  <a:gd name="T1" fmla="*/ 20 h 69"/>
                  <a:gd name="T2" fmla="*/ 55 w 55"/>
                  <a:gd name="T3" fmla="*/ 69 h 69"/>
                  <a:gd name="T4" fmla="*/ 16 w 55"/>
                  <a:gd name="T5" fmla="*/ 69 h 69"/>
                  <a:gd name="T6" fmla="*/ 0 w 55"/>
                  <a:gd name="T7" fmla="*/ 49 h 69"/>
                  <a:gd name="T8" fmla="*/ 0 w 55"/>
                  <a:gd name="T9" fmla="*/ 0 h 69"/>
                  <a:gd name="T10" fmla="*/ 39 w 55"/>
                  <a:gd name="T11" fmla="*/ 0 h 69"/>
                  <a:gd name="T12" fmla="*/ 55 w 55"/>
                  <a:gd name="T13" fmla="*/ 2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55" y="20"/>
                    </a:moveTo>
                    <a:lnTo>
                      <a:pt x="55" y="69"/>
                    </a:lnTo>
                    <a:lnTo>
                      <a:pt x="16" y="69"/>
                    </a:lnTo>
                    <a:lnTo>
                      <a:pt x="0" y="49"/>
                    </a:lnTo>
                    <a:lnTo>
                      <a:pt x="0" y="0"/>
                    </a:lnTo>
                    <a:lnTo>
                      <a:pt x="39" y="0"/>
                    </a:lnTo>
                    <a:lnTo>
                      <a:pt x="55" y="2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58" name="Rectangle 756"/>
              <p:cNvSpPr>
                <a:spLocks noChangeArrowheads="1"/>
              </p:cNvSpPr>
              <p:nvPr/>
            </p:nvSpPr>
            <p:spPr bwMode="auto">
              <a:xfrm>
                <a:off x="3994" y="2193"/>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59" name="Rectangle 757"/>
              <p:cNvSpPr>
                <a:spLocks noChangeArrowheads="1"/>
              </p:cNvSpPr>
              <p:nvPr/>
            </p:nvSpPr>
            <p:spPr bwMode="auto">
              <a:xfrm>
                <a:off x="3986" y="2193"/>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0" name="Freeform 758"/>
              <p:cNvSpPr>
                <a:spLocks/>
              </p:cNvSpPr>
              <p:nvPr/>
            </p:nvSpPr>
            <p:spPr bwMode="auto">
              <a:xfrm>
                <a:off x="3978" y="2183"/>
                <a:ext cx="48" cy="59"/>
              </a:xfrm>
              <a:custGeom>
                <a:avLst/>
                <a:gdLst>
                  <a:gd name="T0" fmla="*/ 48 w 48"/>
                  <a:gd name="T1" fmla="*/ 10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1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10"/>
                    </a:moveTo>
                    <a:lnTo>
                      <a:pt x="48" y="59"/>
                    </a:lnTo>
                    <a:lnTo>
                      <a:pt x="8" y="59"/>
                    </a:lnTo>
                    <a:lnTo>
                      <a:pt x="0" y="49"/>
                    </a:lnTo>
                    <a:lnTo>
                      <a:pt x="0" y="0"/>
                    </a:lnTo>
                    <a:lnTo>
                      <a:pt x="40" y="0"/>
                    </a:lnTo>
                    <a:lnTo>
                      <a:pt x="48" y="1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61" name="Rectangle 759"/>
              <p:cNvSpPr>
                <a:spLocks noChangeArrowheads="1"/>
              </p:cNvSpPr>
              <p:nvPr/>
            </p:nvSpPr>
            <p:spPr bwMode="auto">
              <a:xfrm>
                <a:off x="3970" y="218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2" name="Rectangle 760"/>
              <p:cNvSpPr>
                <a:spLocks noChangeArrowheads="1"/>
              </p:cNvSpPr>
              <p:nvPr/>
            </p:nvSpPr>
            <p:spPr bwMode="auto">
              <a:xfrm>
                <a:off x="3970" y="2173"/>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3" name="Rectangle 761"/>
              <p:cNvSpPr>
                <a:spLocks noChangeArrowheads="1"/>
              </p:cNvSpPr>
              <p:nvPr/>
            </p:nvSpPr>
            <p:spPr bwMode="auto">
              <a:xfrm>
                <a:off x="3954" y="2173"/>
                <a:ext cx="56"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4" name="Freeform 762"/>
              <p:cNvSpPr>
                <a:spLocks/>
              </p:cNvSpPr>
              <p:nvPr/>
            </p:nvSpPr>
            <p:spPr bwMode="auto">
              <a:xfrm>
                <a:off x="3946" y="2164"/>
                <a:ext cx="48" cy="59"/>
              </a:xfrm>
              <a:custGeom>
                <a:avLst/>
                <a:gdLst>
                  <a:gd name="T0" fmla="*/ 48 w 48"/>
                  <a:gd name="T1" fmla="*/ 9 h 59"/>
                  <a:gd name="T2" fmla="*/ 48 w 48"/>
                  <a:gd name="T3" fmla="*/ 59 h 59"/>
                  <a:gd name="T4" fmla="*/ 8 w 48"/>
                  <a:gd name="T5" fmla="*/ 59 h 59"/>
                  <a:gd name="T6" fmla="*/ 0 w 48"/>
                  <a:gd name="T7" fmla="*/ 49 h 59"/>
                  <a:gd name="T8" fmla="*/ 0 w 48"/>
                  <a:gd name="T9" fmla="*/ 0 h 59"/>
                  <a:gd name="T10" fmla="*/ 40 w 48"/>
                  <a:gd name="T11" fmla="*/ 0 h 59"/>
                  <a:gd name="T12" fmla="*/ 48 w 48"/>
                  <a:gd name="T13" fmla="*/ 9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48" y="9"/>
                    </a:moveTo>
                    <a:lnTo>
                      <a:pt x="48" y="59"/>
                    </a:lnTo>
                    <a:lnTo>
                      <a:pt x="8" y="59"/>
                    </a:lnTo>
                    <a:lnTo>
                      <a:pt x="0" y="49"/>
                    </a:lnTo>
                    <a:lnTo>
                      <a:pt x="0" y="0"/>
                    </a:lnTo>
                    <a:lnTo>
                      <a:pt x="40" y="0"/>
                    </a:lnTo>
                    <a:lnTo>
                      <a:pt x="48" y="9"/>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65" name="Rectangle 763"/>
              <p:cNvSpPr>
                <a:spLocks noChangeArrowheads="1"/>
              </p:cNvSpPr>
              <p:nvPr/>
            </p:nvSpPr>
            <p:spPr bwMode="auto">
              <a:xfrm>
                <a:off x="3923" y="2164"/>
                <a:ext cx="63"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6" name="Freeform 764"/>
              <p:cNvSpPr>
                <a:spLocks/>
              </p:cNvSpPr>
              <p:nvPr/>
            </p:nvSpPr>
            <p:spPr bwMode="auto">
              <a:xfrm>
                <a:off x="3915" y="2164"/>
                <a:ext cx="47" cy="59"/>
              </a:xfrm>
              <a:custGeom>
                <a:avLst/>
                <a:gdLst>
                  <a:gd name="T0" fmla="*/ 8 w 47"/>
                  <a:gd name="T1" fmla="*/ 0 h 59"/>
                  <a:gd name="T2" fmla="*/ 47 w 47"/>
                  <a:gd name="T3" fmla="*/ 0 h 59"/>
                  <a:gd name="T4" fmla="*/ 47 w 47"/>
                  <a:gd name="T5" fmla="*/ 49 h 59"/>
                  <a:gd name="T6" fmla="*/ 39 w 47"/>
                  <a:gd name="T7" fmla="*/ 59 h 59"/>
                  <a:gd name="T8" fmla="*/ 0 w 47"/>
                  <a:gd name="T9" fmla="*/ 59 h 59"/>
                  <a:gd name="T10" fmla="*/ 0 w 47"/>
                  <a:gd name="T11" fmla="*/ 9 h 59"/>
                  <a:gd name="T12" fmla="*/ 8 w 47"/>
                  <a:gd name="T13" fmla="*/ 0 h 59"/>
                  <a:gd name="T14" fmla="*/ 0 60000 65536"/>
                  <a:gd name="T15" fmla="*/ 0 60000 65536"/>
                  <a:gd name="T16" fmla="*/ 0 60000 65536"/>
                  <a:gd name="T17" fmla="*/ 0 60000 65536"/>
                  <a:gd name="T18" fmla="*/ 0 60000 65536"/>
                  <a:gd name="T19" fmla="*/ 0 60000 65536"/>
                  <a:gd name="T20" fmla="*/ 0 60000 65536"/>
                  <a:gd name="T21" fmla="*/ 0 w 47"/>
                  <a:gd name="T22" fmla="*/ 0 h 59"/>
                  <a:gd name="T23" fmla="*/ 47 w 4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9">
                    <a:moveTo>
                      <a:pt x="8" y="0"/>
                    </a:moveTo>
                    <a:lnTo>
                      <a:pt x="47" y="0"/>
                    </a:lnTo>
                    <a:lnTo>
                      <a:pt x="47" y="49"/>
                    </a:lnTo>
                    <a:lnTo>
                      <a:pt x="39" y="59"/>
                    </a:lnTo>
                    <a:lnTo>
                      <a:pt x="0" y="59"/>
                    </a:lnTo>
                    <a:lnTo>
                      <a:pt x="0" y="9"/>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67" name="Rectangle 765"/>
              <p:cNvSpPr>
                <a:spLocks noChangeArrowheads="1"/>
              </p:cNvSpPr>
              <p:nvPr/>
            </p:nvSpPr>
            <p:spPr bwMode="auto">
              <a:xfrm>
                <a:off x="3899" y="2173"/>
                <a:ext cx="55" cy="50"/>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8" name="Rectangle 766"/>
              <p:cNvSpPr>
                <a:spLocks noChangeArrowheads="1"/>
              </p:cNvSpPr>
              <p:nvPr/>
            </p:nvSpPr>
            <p:spPr bwMode="auto">
              <a:xfrm>
                <a:off x="3899" y="2173"/>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69" name="Rectangle 767"/>
              <p:cNvSpPr>
                <a:spLocks noChangeArrowheads="1"/>
              </p:cNvSpPr>
              <p:nvPr/>
            </p:nvSpPr>
            <p:spPr bwMode="auto">
              <a:xfrm>
                <a:off x="3891" y="218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0" name="Freeform 768"/>
              <p:cNvSpPr>
                <a:spLocks/>
              </p:cNvSpPr>
              <p:nvPr/>
            </p:nvSpPr>
            <p:spPr bwMode="auto">
              <a:xfrm>
                <a:off x="3883" y="2183"/>
                <a:ext cx="48" cy="59"/>
              </a:xfrm>
              <a:custGeom>
                <a:avLst/>
                <a:gdLst>
                  <a:gd name="T0" fmla="*/ 8 w 48"/>
                  <a:gd name="T1" fmla="*/ 0 h 59"/>
                  <a:gd name="T2" fmla="*/ 48 w 48"/>
                  <a:gd name="T3" fmla="*/ 0 h 59"/>
                  <a:gd name="T4" fmla="*/ 48 w 48"/>
                  <a:gd name="T5" fmla="*/ 49 h 59"/>
                  <a:gd name="T6" fmla="*/ 40 w 48"/>
                  <a:gd name="T7" fmla="*/ 59 h 59"/>
                  <a:gd name="T8" fmla="*/ 0 w 48"/>
                  <a:gd name="T9" fmla="*/ 59 h 59"/>
                  <a:gd name="T10" fmla="*/ 0 w 48"/>
                  <a:gd name="T11" fmla="*/ 10 h 59"/>
                  <a:gd name="T12" fmla="*/ 8 w 48"/>
                  <a:gd name="T13" fmla="*/ 0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8" y="0"/>
                    </a:moveTo>
                    <a:lnTo>
                      <a:pt x="48" y="0"/>
                    </a:lnTo>
                    <a:lnTo>
                      <a:pt x="48" y="49"/>
                    </a:lnTo>
                    <a:lnTo>
                      <a:pt x="40" y="59"/>
                    </a:lnTo>
                    <a:lnTo>
                      <a:pt x="0" y="59"/>
                    </a:lnTo>
                    <a:lnTo>
                      <a:pt x="0" y="10"/>
                    </a:lnTo>
                    <a:lnTo>
                      <a:pt x="8"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71" name="Rectangle 769"/>
              <p:cNvSpPr>
                <a:spLocks noChangeArrowheads="1"/>
              </p:cNvSpPr>
              <p:nvPr/>
            </p:nvSpPr>
            <p:spPr bwMode="auto">
              <a:xfrm>
                <a:off x="3875" y="2193"/>
                <a:ext cx="48"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2" name="Rectangle 770"/>
              <p:cNvSpPr>
                <a:spLocks noChangeArrowheads="1"/>
              </p:cNvSpPr>
              <p:nvPr/>
            </p:nvSpPr>
            <p:spPr bwMode="auto">
              <a:xfrm>
                <a:off x="3875" y="2193"/>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3" name="Freeform 771"/>
              <p:cNvSpPr>
                <a:spLocks/>
              </p:cNvSpPr>
              <p:nvPr/>
            </p:nvSpPr>
            <p:spPr bwMode="auto">
              <a:xfrm>
                <a:off x="3859" y="2203"/>
                <a:ext cx="56" cy="69"/>
              </a:xfrm>
              <a:custGeom>
                <a:avLst/>
                <a:gdLst>
                  <a:gd name="T0" fmla="*/ 16 w 56"/>
                  <a:gd name="T1" fmla="*/ 0 h 69"/>
                  <a:gd name="T2" fmla="*/ 56 w 56"/>
                  <a:gd name="T3" fmla="*/ 0 h 69"/>
                  <a:gd name="T4" fmla="*/ 56 w 56"/>
                  <a:gd name="T5" fmla="*/ 49 h 69"/>
                  <a:gd name="T6" fmla="*/ 40 w 56"/>
                  <a:gd name="T7" fmla="*/ 69 h 69"/>
                  <a:gd name="T8" fmla="*/ 0 w 56"/>
                  <a:gd name="T9" fmla="*/ 69 h 69"/>
                  <a:gd name="T10" fmla="*/ 0 w 56"/>
                  <a:gd name="T11" fmla="*/ 20 h 69"/>
                  <a:gd name="T12" fmla="*/ 16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16" y="0"/>
                    </a:moveTo>
                    <a:lnTo>
                      <a:pt x="56" y="0"/>
                    </a:lnTo>
                    <a:lnTo>
                      <a:pt x="56" y="49"/>
                    </a:lnTo>
                    <a:lnTo>
                      <a:pt x="40" y="69"/>
                    </a:lnTo>
                    <a:lnTo>
                      <a:pt x="0" y="69"/>
                    </a:lnTo>
                    <a:lnTo>
                      <a:pt x="0" y="20"/>
                    </a:lnTo>
                    <a:lnTo>
                      <a:pt x="16"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74" name="Rectangle 772"/>
              <p:cNvSpPr>
                <a:spLocks noChangeArrowheads="1"/>
              </p:cNvSpPr>
              <p:nvPr/>
            </p:nvSpPr>
            <p:spPr bwMode="auto">
              <a:xfrm>
                <a:off x="3859" y="2223"/>
                <a:ext cx="40"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5" name="Freeform 773"/>
              <p:cNvSpPr>
                <a:spLocks/>
              </p:cNvSpPr>
              <p:nvPr/>
            </p:nvSpPr>
            <p:spPr bwMode="auto">
              <a:xfrm>
                <a:off x="3844" y="2232"/>
                <a:ext cx="55" cy="69"/>
              </a:xfrm>
              <a:custGeom>
                <a:avLst/>
                <a:gdLst>
                  <a:gd name="T0" fmla="*/ 15 w 55"/>
                  <a:gd name="T1" fmla="*/ 0 h 69"/>
                  <a:gd name="T2" fmla="*/ 55 w 55"/>
                  <a:gd name="T3" fmla="*/ 0 h 69"/>
                  <a:gd name="T4" fmla="*/ 55 w 55"/>
                  <a:gd name="T5" fmla="*/ 50 h 69"/>
                  <a:gd name="T6" fmla="*/ 39 w 55"/>
                  <a:gd name="T7" fmla="*/ 69 h 69"/>
                  <a:gd name="T8" fmla="*/ 0 w 55"/>
                  <a:gd name="T9" fmla="*/ 69 h 69"/>
                  <a:gd name="T10" fmla="*/ 0 w 55"/>
                  <a:gd name="T11" fmla="*/ 20 h 69"/>
                  <a:gd name="T12" fmla="*/ 15 w 55"/>
                  <a:gd name="T13" fmla="*/ 0 h 69"/>
                  <a:gd name="T14" fmla="*/ 0 60000 65536"/>
                  <a:gd name="T15" fmla="*/ 0 60000 65536"/>
                  <a:gd name="T16" fmla="*/ 0 60000 65536"/>
                  <a:gd name="T17" fmla="*/ 0 60000 65536"/>
                  <a:gd name="T18" fmla="*/ 0 60000 65536"/>
                  <a:gd name="T19" fmla="*/ 0 60000 65536"/>
                  <a:gd name="T20" fmla="*/ 0 60000 65536"/>
                  <a:gd name="T21" fmla="*/ 0 w 55"/>
                  <a:gd name="T22" fmla="*/ 0 h 69"/>
                  <a:gd name="T23" fmla="*/ 55 w 5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9">
                    <a:moveTo>
                      <a:pt x="15" y="0"/>
                    </a:moveTo>
                    <a:lnTo>
                      <a:pt x="55" y="0"/>
                    </a:lnTo>
                    <a:lnTo>
                      <a:pt x="55" y="50"/>
                    </a:lnTo>
                    <a:lnTo>
                      <a:pt x="39" y="69"/>
                    </a:lnTo>
                    <a:lnTo>
                      <a:pt x="0" y="69"/>
                    </a:lnTo>
                    <a:lnTo>
                      <a:pt x="0" y="20"/>
                    </a:lnTo>
                    <a:lnTo>
                      <a:pt x="15" y="0"/>
                    </a:lnTo>
                    <a:close/>
                  </a:path>
                </a:pathLst>
              </a:custGeom>
              <a:gradFill rotWithShape="1">
                <a:gsLst>
                  <a:gs pos="0">
                    <a:srgbClr val="0099FF"/>
                  </a:gs>
                  <a:gs pos="50000">
                    <a:srgbClr val="003399"/>
                  </a:gs>
                  <a:gs pos="100000">
                    <a:srgbClr val="0099FF"/>
                  </a:gs>
                </a:gsLst>
                <a:lin ang="5400000" scaled="1"/>
              </a:gradFill>
              <a:ln w="9525">
                <a:noFill/>
                <a:round/>
                <a:headEnd/>
                <a:tailEnd/>
              </a:ln>
            </p:spPr>
            <p:txBody>
              <a:bodyPr/>
              <a:lstStyle/>
              <a:p>
                <a:pPr algn="ctr"/>
                <a:endParaRPr lang="en-US"/>
              </a:p>
            </p:txBody>
          </p:sp>
          <p:sp>
            <p:nvSpPr>
              <p:cNvPr id="376" name="Rectangle 774"/>
              <p:cNvSpPr>
                <a:spLocks noChangeArrowheads="1"/>
              </p:cNvSpPr>
              <p:nvPr/>
            </p:nvSpPr>
            <p:spPr bwMode="auto">
              <a:xfrm>
                <a:off x="3844" y="2242"/>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7" name="Rectangle 775"/>
              <p:cNvSpPr>
                <a:spLocks noChangeArrowheads="1"/>
              </p:cNvSpPr>
              <p:nvPr/>
            </p:nvSpPr>
            <p:spPr bwMode="auto">
              <a:xfrm>
                <a:off x="3836" y="2242"/>
                <a:ext cx="47" cy="4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sp>
            <p:nvSpPr>
              <p:cNvPr id="378" name="Rectangle 776"/>
              <p:cNvSpPr>
                <a:spLocks noChangeArrowheads="1"/>
              </p:cNvSpPr>
              <p:nvPr/>
            </p:nvSpPr>
            <p:spPr bwMode="auto">
              <a:xfrm>
                <a:off x="3836" y="2232"/>
                <a:ext cx="39" cy="59"/>
              </a:xfrm>
              <a:prstGeom prst="rect">
                <a:avLst/>
              </a:prstGeom>
              <a:gradFill rotWithShape="1">
                <a:gsLst>
                  <a:gs pos="0">
                    <a:srgbClr val="0099FF"/>
                  </a:gs>
                  <a:gs pos="50000">
                    <a:srgbClr val="003399"/>
                  </a:gs>
                  <a:gs pos="100000">
                    <a:srgbClr val="0099FF"/>
                  </a:gs>
                </a:gsLst>
                <a:lin ang="5400000" scaled="1"/>
              </a:gradFill>
              <a:ln w="9525">
                <a:noFill/>
                <a:miter lim="800000"/>
                <a:headEnd/>
                <a:tailEnd/>
              </a:ln>
            </p:spPr>
            <p:txBody>
              <a:bodyPr/>
              <a:lstStyle/>
              <a:p>
                <a:pPr algn="ctr"/>
                <a:endParaRPr lang="en-US"/>
              </a:p>
            </p:txBody>
          </p:sp>
        </p:grpSp>
      </p:grpSp>
      <p:sp>
        <p:nvSpPr>
          <p:cNvPr id="3" name="TextBox 2"/>
          <p:cNvSpPr txBox="1"/>
          <p:nvPr/>
        </p:nvSpPr>
        <p:spPr>
          <a:xfrm>
            <a:off x="6774757" y="3300652"/>
            <a:ext cx="1651862" cy="369332"/>
          </a:xfrm>
          <a:prstGeom prst="rect">
            <a:avLst/>
          </a:prstGeom>
          <a:noFill/>
        </p:spPr>
        <p:txBody>
          <a:bodyPr wrap="none" rtlCol="0">
            <a:spAutoFit/>
          </a:bodyPr>
          <a:lstStyle/>
          <a:p>
            <a:pPr algn="ctr"/>
            <a:r>
              <a:rPr lang="en-US"/>
              <a:t>Molecular View</a:t>
            </a:r>
          </a:p>
        </p:txBody>
      </p:sp>
      <p:sp>
        <p:nvSpPr>
          <p:cNvPr id="780" name="TextBox 779"/>
          <p:cNvSpPr txBox="1"/>
          <p:nvPr/>
        </p:nvSpPr>
        <p:spPr>
          <a:xfrm>
            <a:off x="6504910" y="5944146"/>
            <a:ext cx="2379113" cy="369332"/>
          </a:xfrm>
          <a:prstGeom prst="rect">
            <a:avLst/>
          </a:prstGeom>
          <a:noFill/>
        </p:spPr>
        <p:txBody>
          <a:bodyPr wrap="none" rtlCol="0">
            <a:spAutoFit/>
          </a:bodyPr>
          <a:lstStyle/>
          <a:p>
            <a:pPr algn="ctr"/>
            <a:r>
              <a:rPr lang="en-US"/>
              <a:t>Macro-Molecular View</a:t>
            </a:r>
          </a:p>
        </p:txBody>
      </p:sp>
      <p:sp>
        <p:nvSpPr>
          <p:cNvPr id="782" name="Content Placeholder 1"/>
          <p:cNvSpPr txBox="1">
            <a:spLocks/>
          </p:cNvSpPr>
          <p:nvPr/>
        </p:nvSpPr>
        <p:spPr>
          <a:xfrm>
            <a:off x="71702" y="1419098"/>
            <a:ext cx="6173387" cy="49040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ller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ller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lle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rgbClr val="DD5B2D"/>
                </a:solidFill>
                <a:latin typeface="+mn-lt"/>
              </a:rPr>
              <a:t>Important Aspects of Polymers</a:t>
            </a:r>
          </a:p>
          <a:p>
            <a:pPr indent="-225425"/>
            <a:r>
              <a:rPr lang="en-US" sz="1800">
                <a:latin typeface="+mn-lt"/>
              </a:rPr>
              <a:t>Polymers have different charges and charge density (strength of attraction):</a:t>
            </a:r>
          </a:p>
          <a:p>
            <a:pPr marL="869950" lvl="1" indent="-354013"/>
            <a:r>
              <a:rPr lang="en-US" sz="1600">
                <a:latin typeface="+mn-lt"/>
              </a:rPr>
              <a:t>Anionic (-) (typically used in potable water)</a:t>
            </a:r>
          </a:p>
          <a:p>
            <a:pPr marL="869950" lvl="1" indent="-354013"/>
            <a:r>
              <a:rPr lang="en-US" sz="1600">
                <a:latin typeface="+mn-lt"/>
              </a:rPr>
              <a:t>Cationic (+) (typically used in wastewater)</a:t>
            </a:r>
          </a:p>
          <a:p>
            <a:pPr marL="869950" lvl="1" indent="-354013"/>
            <a:r>
              <a:rPr lang="en-US" sz="1600">
                <a:latin typeface="+mn-lt"/>
              </a:rPr>
              <a:t>Non-ionic (neutral) (typically used for color removal - potable)</a:t>
            </a:r>
          </a:p>
          <a:p>
            <a:pPr indent="-225425"/>
            <a:r>
              <a:rPr lang="en-US" sz="1800">
                <a:latin typeface="+mn-lt"/>
              </a:rPr>
              <a:t>Molecular Weight (MW) – (&lt;100,000 - low to &gt;10,000,000 - very high)</a:t>
            </a:r>
          </a:p>
          <a:p>
            <a:pPr indent="-225425"/>
            <a:r>
              <a:rPr lang="en-US" sz="1800">
                <a:latin typeface="+mn-lt"/>
              </a:rPr>
              <a:t>Physical delivered form:</a:t>
            </a:r>
          </a:p>
          <a:p>
            <a:pPr lvl="1"/>
            <a:r>
              <a:rPr lang="en-US" sz="1600">
                <a:latin typeface="+mn-lt"/>
              </a:rPr>
              <a:t>Solution (in water, cationic)</a:t>
            </a:r>
          </a:p>
          <a:p>
            <a:pPr lvl="2"/>
            <a:r>
              <a:rPr lang="en-US" sz="1200">
                <a:latin typeface="+mn-lt"/>
              </a:rPr>
              <a:t>Low MW come fully activated – no activation step, typically coagulants</a:t>
            </a:r>
          </a:p>
          <a:p>
            <a:pPr lvl="1"/>
            <a:r>
              <a:rPr lang="en-US" sz="1600">
                <a:latin typeface="+mn-lt"/>
              </a:rPr>
              <a:t>Emulsion (in oil as carrier)</a:t>
            </a:r>
          </a:p>
          <a:p>
            <a:pPr lvl="2"/>
            <a:r>
              <a:rPr lang="en-US" sz="1200">
                <a:latin typeface="+mn-lt"/>
              </a:rPr>
              <a:t>Higher active polymer concentrations with any charge</a:t>
            </a:r>
          </a:p>
          <a:p>
            <a:pPr lvl="2"/>
            <a:r>
              <a:rPr lang="en-US" sz="1200">
                <a:latin typeface="+mn-lt"/>
              </a:rPr>
              <a:t>Highly entangled polymers – need activation step</a:t>
            </a:r>
          </a:p>
          <a:p>
            <a:pPr lvl="1"/>
            <a:r>
              <a:rPr lang="en-US" sz="1600">
                <a:latin typeface="+mn-lt"/>
              </a:rPr>
              <a:t>Dry (ex. powder or beaded) </a:t>
            </a:r>
          </a:p>
          <a:p>
            <a:pPr lvl="2"/>
            <a:r>
              <a:rPr lang="en-US" sz="1200">
                <a:latin typeface="+mn-lt"/>
              </a:rPr>
              <a:t>Very high active polymer concentration with any charge</a:t>
            </a:r>
          </a:p>
          <a:p>
            <a:pPr lvl="2"/>
            <a:r>
              <a:rPr lang="en-US" sz="1200">
                <a:latin typeface="+mn-lt"/>
              </a:rPr>
              <a:t>Highly entangled polymers – need activation step</a:t>
            </a:r>
          </a:p>
        </p:txBody>
      </p:sp>
      <p:sp>
        <p:nvSpPr>
          <p:cNvPr id="781" name="Rectangle 2"/>
          <p:cNvSpPr txBox="1">
            <a:spLocks noChangeArrowheads="1"/>
          </p:cNvSpPr>
          <p:nvPr/>
        </p:nvSpPr>
        <p:spPr>
          <a:xfrm>
            <a:off x="118872" y="364579"/>
            <a:ext cx="891540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kern="1200">
                <a:solidFill>
                  <a:srgbClr val="595083"/>
                </a:solidFill>
                <a:latin typeface="+mj-lt"/>
                <a:ea typeface="+mj-ea"/>
                <a:cs typeface="+mj-cs"/>
              </a:defRPr>
            </a:lvl1pPr>
          </a:lstStyle>
          <a:p>
            <a:pPr algn="just"/>
            <a:r>
              <a:rPr lang="en-US" sz="2600"/>
              <a:t>Polymers are long chained hydrocarbons that have functional groups or charge features that are designed to “grab” particles or impurities and force them to settle faster</a:t>
            </a:r>
          </a:p>
        </p:txBody>
      </p:sp>
    </p:spTree>
    <p:extLst>
      <p:ext uri="{BB962C8B-B14F-4D97-AF65-F5344CB8AC3E}">
        <p14:creationId xmlns:p14="http://schemas.microsoft.com/office/powerpoint/2010/main" val="31015558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3"/>
          <p:cNvSpPr>
            <a:spLocks noChangeArrowheads="1"/>
          </p:cNvSpPr>
          <p:nvPr/>
        </p:nvSpPr>
        <p:spPr bwMode="auto">
          <a:xfrm>
            <a:off x="2443504" y="5638115"/>
            <a:ext cx="1967888" cy="646973"/>
          </a:xfrm>
          <a:prstGeom prst="rect">
            <a:avLst/>
          </a:prstGeom>
          <a:noFill/>
          <a:ln w="9525">
            <a:noFill/>
            <a:miter lim="800000"/>
            <a:headEnd/>
            <a:tailEnd/>
          </a:ln>
        </p:spPr>
        <p:txBody>
          <a:bodyPr wrap="square" lIns="92075" tIns="46038" rIns="92075" bIns="46038">
            <a:spAutoFit/>
          </a:bodyPr>
          <a:lstStyle/>
          <a:p>
            <a:pPr algn="ctr" eaLnBrk="0" hangingPunct="0">
              <a:spcBef>
                <a:spcPct val="0"/>
              </a:spcBef>
            </a:pPr>
            <a:r>
              <a:rPr lang="en-US">
                <a:latin typeface="Aller Light"/>
              </a:rPr>
              <a:t>Negative Charge Site Exposure</a:t>
            </a:r>
          </a:p>
        </p:txBody>
      </p:sp>
      <p:sp>
        <p:nvSpPr>
          <p:cNvPr id="17" name="TextBox 16"/>
          <p:cNvSpPr txBox="1"/>
          <p:nvPr/>
        </p:nvSpPr>
        <p:spPr>
          <a:xfrm>
            <a:off x="2183859" y="1351003"/>
            <a:ext cx="4472763" cy="369332"/>
          </a:xfrm>
          <a:prstGeom prst="rect">
            <a:avLst/>
          </a:prstGeom>
          <a:noFill/>
        </p:spPr>
        <p:txBody>
          <a:bodyPr wrap="none" rtlCol="0">
            <a:spAutoFit/>
          </a:bodyPr>
          <a:lstStyle/>
          <a:p>
            <a:r>
              <a:rPr lang="en-US" b="1">
                <a:solidFill>
                  <a:srgbClr val="DD5B2D"/>
                </a:solidFill>
                <a:latin typeface="Aller Light"/>
              </a:rPr>
              <a:t>Well Activated Anionic Flocculant or Polymer</a:t>
            </a:r>
          </a:p>
        </p:txBody>
      </p:sp>
      <p:sp>
        <p:nvSpPr>
          <p:cNvPr id="18" name="TextBox 17"/>
          <p:cNvSpPr txBox="1"/>
          <p:nvPr/>
        </p:nvSpPr>
        <p:spPr>
          <a:xfrm>
            <a:off x="2867025" y="2534334"/>
            <a:ext cx="228600" cy="646331"/>
          </a:xfrm>
          <a:prstGeom prst="rect">
            <a:avLst/>
          </a:prstGeom>
          <a:noFill/>
        </p:spPr>
        <p:txBody>
          <a:bodyPr wrap="square" rtlCol="0">
            <a:spAutoFit/>
          </a:bodyPr>
          <a:lstStyle/>
          <a:p>
            <a:r>
              <a:rPr lang="en-US" sz="3600" b="1">
                <a:solidFill>
                  <a:schemeClr val="bg1"/>
                </a:solidFill>
              </a:rPr>
              <a:t>-</a:t>
            </a:r>
          </a:p>
        </p:txBody>
      </p:sp>
      <p:sp>
        <p:nvSpPr>
          <p:cNvPr id="55" name="TextBox 54"/>
          <p:cNvSpPr txBox="1"/>
          <p:nvPr/>
        </p:nvSpPr>
        <p:spPr>
          <a:xfrm>
            <a:off x="2628900" y="3284429"/>
            <a:ext cx="228600" cy="646331"/>
          </a:xfrm>
          <a:prstGeom prst="rect">
            <a:avLst/>
          </a:prstGeom>
          <a:noFill/>
        </p:spPr>
        <p:txBody>
          <a:bodyPr wrap="square" rtlCol="0">
            <a:spAutoFit/>
          </a:bodyPr>
          <a:lstStyle/>
          <a:p>
            <a:r>
              <a:rPr lang="en-US" sz="3600" b="1">
                <a:solidFill>
                  <a:schemeClr val="bg1"/>
                </a:solidFill>
              </a:rPr>
              <a:t>-</a:t>
            </a:r>
          </a:p>
        </p:txBody>
      </p:sp>
      <p:sp>
        <p:nvSpPr>
          <p:cNvPr id="56" name="TextBox 55"/>
          <p:cNvSpPr txBox="1"/>
          <p:nvPr/>
        </p:nvSpPr>
        <p:spPr>
          <a:xfrm>
            <a:off x="2265746" y="3968860"/>
            <a:ext cx="228600" cy="646331"/>
          </a:xfrm>
          <a:prstGeom prst="rect">
            <a:avLst/>
          </a:prstGeom>
          <a:noFill/>
        </p:spPr>
        <p:txBody>
          <a:bodyPr wrap="square" rtlCol="0">
            <a:spAutoFit/>
          </a:bodyPr>
          <a:lstStyle/>
          <a:p>
            <a:r>
              <a:rPr lang="en-US" sz="3600" b="1">
                <a:solidFill>
                  <a:schemeClr val="bg1"/>
                </a:solidFill>
              </a:rPr>
              <a:t>-</a:t>
            </a:r>
          </a:p>
        </p:txBody>
      </p:sp>
      <p:sp>
        <p:nvSpPr>
          <p:cNvPr id="57" name="TextBox 56"/>
          <p:cNvSpPr txBox="1"/>
          <p:nvPr/>
        </p:nvSpPr>
        <p:spPr>
          <a:xfrm>
            <a:off x="3857625" y="2363568"/>
            <a:ext cx="228600" cy="646331"/>
          </a:xfrm>
          <a:prstGeom prst="rect">
            <a:avLst/>
          </a:prstGeom>
          <a:noFill/>
        </p:spPr>
        <p:txBody>
          <a:bodyPr wrap="square" rtlCol="0">
            <a:spAutoFit/>
          </a:bodyPr>
          <a:lstStyle/>
          <a:p>
            <a:r>
              <a:rPr lang="en-US" sz="3600" b="1">
                <a:solidFill>
                  <a:schemeClr val="bg1"/>
                </a:solidFill>
              </a:rPr>
              <a:t>-</a:t>
            </a:r>
          </a:p>
        </p:txBody>
      </p:sp>
      <p:sp>
        <p:nvSpPr>
          <p:cNvPr id="58" name="TextBox 57"/>
          <p:cNvSpPr txBox="1"/>
          <p:nvPr/>
        </p:nvSpPr>
        <p:spPr>
          <a:xfrm>
            <a:off x="4762500" y="2676523"/>
            <a:ext cx="228600" cy="646331"/>
          </a:xfrm>
          <a:prstGeom prst="rect">
            <a:avLst/>
          </a:prstGeom>
          <a:noFill/>
        </p:spPr>
        <p:txBody>
          <a:bodyPr wrap="square" rtlCol="0">
            <a:spAutoFit/>
          </a:bodyPr>
          <a:lstStyle/>
          <a:p>
            <a:r>
              <a:rPr lang="en-US" sz="3600" b="1">
                <a:solidFill>
                  <a:schemeClr val="bg1"/>
                </a:solidFill>
              </a:rPr>
              <a:t>-</a:t>
            </a:r>
          </a:p>
        </p:txBody>
      </p:sp>
      <p:sp>
        <p:nvSpPr>
          <p:cNvPr id="59" name="TextBox 58"/>
          <p:cNvSpPr txBox="1"/>
          <p:nvPr/>
        </p:nvSpPr>
        <p:spPr>
          <a:xfrm>
            <a:off x="5791200" y="2618363"/>
            <a:ext cx="228600" cy="646331"/>
          </a:xfrm>
          <a:prstGeom prst="rect">
            <a:avLst/>
          </a:prstGeom>
          <a:noFill/>
        </p:spPr>
        <p:txBody>
          <a:bodyPr wrap="square" rtlCol="0">
            <a:spAutoFit/>
          </a:bodyPr>
          <a:lstStyle/>
          <a:p>
            <a:r>
              <a:rPr lang="en-US" sz="3600" b="1">
                <a:solidFill>
                  <a:schemeClr val="bg1"/>
                </a:solidFill>
              </a:rPr>
              <a:t>-</a:t>
            </a:r>
          </a:p>
        </p:txBody>
      </p:sp>
      <p:sp>
        <p:nvSpPr>
          <p:cNvPr id="60" name="TextBox 59"/>
          <p:cNvSpPr txBox="1"/>
          <p:nvPr/>
        </p:nvSpPr>
        <p:spPr>
          <a:xfrm>
            <a:off x="3743325" y="3179980"/>
            <a:ext cx="228600" cy="646331"/>
          </a:xfrm>
          <a:prstGeom prst="rect">
            <a:avLst/>
          </a:prstGeom>
          <a:noFill/>
        </p:spPr>
        <p:txBody>
          <a:bodyPr wrap="square" rtlCol="0">
            <a:spAutoFit/>
          </a:bodyPr>
          <a:lstStyle/>
          <a:p>
            <a:r>
              <a:rPr lang="en-US" sz="3600" b="1">
                <a:solidFill>
                  <a:schemeClr val="bg1"/>
                </a:solidFill>
              </a:rPr>
              <a:t>-</a:t>
            </a:r>
          </a:p>
        </p:txBody>
      </p:sp>
      <p:sp>
        <p:nvSpPr>
          <p:cNvPr id="61" name="TextBox 60"/>
          <p:cNvSpPr txBox="1"/>
          <p:nvPr/>
        </p:nvSpPr>
        <p:spPr>
          <a:xfrm>
            <a:off x="4648200" y="3503145"/>
            <a:ext cx="228600" cy="646331"/>
          </a:xfrm>
          <a:prstGeom prst="rect">
            <a:avLst/>
          </a:prstGeom>
          <a:noFill/>
        </p:spPr>
        <p:txBody>
          <a:bodyPr wrap="square" rtlCol="0">
            <a:spAutoFit/>
          </a:bodyPr>
          <a:lstStyle/>
          <a:p>
            <a:r>
              <a:rPr lang="en-US" sz="3600" b="1">
                <a:solidFill>
                  <a:schemeClr val="bg1"/>
                </a:solidFill>
              </a:rPr>
              <a:t>-</a:t>
            </a:r>
          </a:p>
        </p:txBody>
      </p:sp>
      <p:sp>
        <p:nvSpPr>
          <p:cNvPr id="62" name="TextBox 61"/>
          <p:cNvSpPr txBox="1"/>
          <p:nvPr/>
        </p:nvSpPr>
        <p:spPr>
          <a:xfrm>
            <a:off x="5676900" y="3304164"/>
            <a:ext cx="228600" cy="646331"/>
          </a:xfrm>
          <a:prstGeom prst="rect">
            <a:avLst/>
          </a:prstGeom>
          <a:noFill/>
        </p:spPr>
        <p:txBody>
          <a:bodyPr wrap="square" rtlCol="0">
            <a:spAutoFit/>
          </a:bodyPr>
          <a:lstStyle/>
          <a:p>
            <a:r>
              <a:rPr lang="en-US" sz="3600" b="1">
                <a:solidFill>
                  <a:schemeClr val="bg1"/>
                </a:solidFill>
              </a:rPr>
              <a:t>-</a:t>
            </a:r>
          </a:p>
        </p:txBody>
      </p:sp>
      <p:sp>
        <p:nvSpPr>
          <p:cNvPr id="63" name="TextBox 62"/>
          <p:cNvSpPr txBox="1"/>
          <p:nvPr/>
        </p:nvSpPr>
        <p:spPr>
          <a:xfrm>
            <a:off x="3257550" y="3901500"/>
            <a:ext cx="228600" cy="646331"/>
          </a:xfrm>
          <a:prstGeom prst="rect">
            <a:avLst/>
          </a:prstGeom>
          <a:noFill/>
        </p:spPr>
        <p:txBody>
          <a:bodyPr wrap="square" rtlCol="0">
            <a:spAutoFit/>
          </a:bodyPr>
          <a:lstStyle/>
          <a:p>
            <a:r>
              <a:rPr lang="en-US" sz="3600" b="1">
                <a:solidFill>
                  <a:schemeClr val="bg1"/>
                </a:solidFill>
              </a:rPr>
              <a:t>-</a:t>
            </a:r>
          </a:p>
        </p:txBody>
      </p:sp>
      <p:sp>
        <p:nvSpPr>
          <p:cNvPr id="64" name="TextBox 63"/>
          <p:cNvSpPr txBox="1"/>
          <p:nvPr/>
        </p:nvSpPr>
        <p:spPr>
          <a:xfrm>
            <a:off x="4086225" y="4224665"/>
            <a:ext cx="228600" cy="646331"/>
          </a:xfrm>
          <a:prstGeom prst="rect">
            <a:avLst/>
          </a:prstGeom>
          <a:noFill/>
        </p:spPr>
        <p:txBody>
          <a:bodyPr wrap="square" rtlCol="0">
            <a:spAutoFit/>
          </a:bodyPr>
          <a:lstStyle/>
          <a:p>
            <a:r>
              <a:rPr lang="en-US" sz="3600" b="1">
                <a:solidFill>
                  <a:schemeClr val="bg1"/>
                </a:solidFill>
              </a:rPr>
              <a:t>-</a:t>
            </a:r>
          </a:p>
        </p:txBody>
      </p:sp>
      <p:sp>
        <p:nvSpPr>
          <p:cNvPr id="65" name="TextBox 64"/>
          <p:cNvSpPr txBox="1"/>
          <p:nvPr/>
        </p:nvSpPr>
        <p:spPr>
          <a:xfrm>
            <a:off x="5381625" y="4149476"/>
            <a:ext cx="228600" cy="646331"/>
          </a:xfrm>
          <a:prstGeom prst="rect">
            <a:avLst/>
          </a:prstGeom>
          <a:noFill/>
        </p:spPr>
        <p:txBody>
          <a:bodyPr wrap="square" rtlCol="0">
            <a:spAutoFit/>
          </a:bodyPr>
          <a:lstStyle/>
          <a:p>
            <a:r>
              <a:rPr lang="en-US" sz="3600" b="1">
                <a:solidFill>
                  <a:schemeClr val="bg1"/>
                </a:solidFill>
              </a:rPr>
              <a:t>-</a:t>
            </a:r>
          </a:p>
        </p:txBody>
      </p:sp>
      <p:sp>
        <p:nvSpPr>
          <p:cNvPr id="66" name="TextBox 65"/>
          <p:cNvSpPr txBox="1"/>
          <p:nvPr/>
        </p:nvSpPr>
        <p:spPr>
          <a:xfrm>
            <a:off x="6172200" y="4072591"/>
            <a:ext cx="228600" cy="646331"/>
          </a:xfrm>
          <a:prstGeom prst="rect">
            <a:avLst/>
          </a:prstGeom>
          <a:noFill/>
        </p:spPr>
        <p:txBody>
          <a:bodyPr wrap="square" rtlCol="0">
            <a:spAutoFit/>
          </a:bodyPr>
          <a:lstStyle/>
          <a:p>
            <a:r>
              <a:rPr lang="en-US" sz="3600" b="1">
                <a:solidFill>
                  <a:schemeClr val="bg1"/>
                </a:solidFill>
              </a:rPr>
              <a:t>-</a:t>
            </a:r>
          </a:p>
        </p:txBody>
      </p:sp>
      <p:sp>
        <p:nvSpPr>
          <p:cNvPr id="67" name="TextBox 66"/>
          <p:cNvSpPr txBox="1"/>
          <p:nvPr/>
        </p:nvSpPr>
        <p:spPr>
          <a:xfrm>
            <a:off x="2981325" y="4870996"/>
            <a:ext cx="228600" cy="646331"/>
          </a:xfrm>
          <a:prstGeom prst="rect">
            <a:avLst/>
          </a:prstGeom>
          <a:noFill/>
        </p:spPr>
        <p:txBody>
          <a:bodyPr wrap="square" rtlCol="0">
            <a:spAutoFit/>
          </a:bodyPr>
          <a:lstStyle/>
          <a:p>
            <a:r>
              <a:rPr lang="en-US" sz="3600" b="1">
                <a:solidFill>
                  <a:schemeClr val="bg1"/>
                </a:solidFill>
              </a:rPr>
              <a:t>-</a:t>
            </a:r>
          </a:p>
        </p:txBody>
      </p:sp>
      <p:sp>
        <p:nvSpPr>
          <p:cNvPr id="68" name="TextBox 67"/>
          <p:cNvSpPr txBox="1"/>
          <p:nvPr/>
        </p:nvSpPr>
        <p:spPr>
          <a:xfrm>
            <a:off x="3971925" y="5164901"/>
            <a:ext cx="228600" cy="646331"/>
          </a:xfrm>
          <a:prstGeom prst="rect">
            <a:avLst/>
          </a:prstGeom>
          <a:noFill/>
        </p:spPr>
        <p:txBody>
          <a:bodyPr wrap="square" rtlCol="0">
            <a:spAutoFit/>
          </a:bodyPr>
          <a:lstStyle/>
          <a:p>
            <a:r>
              <a:rPr lang="en-US" sz="3600" b="1">
                <a:solidFill>
                  <a:schemeClr val="bg1"/>
                </a:solidFill>
              </a:rPr>
              <a:t>-</a:t>
            </a:r>
          </a:p>
        </p:txBody>
      </p:sp>
      <p:sp>
        <p:nvSpPr>
          <p:cNvPr id="69" name="TextBox 68"/>
          <p:cNvSpPr txBox="1"/>
          <p:nvPr/>
        </p:nvSpPr>
        <p:spPr>
          <a:xfrm>
            <a:off x="5143500" y="4870996"/>
            <a:ext cx="228600" cy="646331"/>
          </a:xfrm>
          <a:prstGeom prst="rect">
            <a:avLst/>
          </a:prstGeom>
          <a:noFill/>
        </p:spPr>
        <p:txBody>
          <a:bodyPr wrap="square" rtlCol="0">
            <a:spAutoFit/>
          </a:bodyPr>
          <a:lstStyle/>
          <a:p>
            <a:r>
              <a:rPr lang="en-US" sz="3600" b="1">
                <a:solidFill>
                  <a:schemeClr val="bg1"/>
                </a:solidFill>
              </a:rPr>
              <a:t>-</a:t>
            </a:r>
          </a:p>
        </p:txBody>
      </p:sp>
      <p:sp>
        <p:nvSpPr>
          <p:cNvPr id="71" name="TextBox 70"/>
          <p:cNvSpPr txBox="1"/>
          <p:nvPr/>
        </p:nvSpPr>
        <p:spPr>
          <a:xfrm>
            <a:off x="6057900" y="4991784"/>
            <a:ext cx="228600" cy="646331"/>
          </a:xfrm>
          <a:prstGeom prst="rect">
            <a:avLst/>
          </a:prstGeom>
          <a:noFill/>
        </p:spPr>
        <p:txBody>
          <a:bodyPr wrap="square" rtlCol="0">
            <a:spAutoFit/>
          </a:bodyPr>
          <a:lstStyle/>
          <a:p>
            <a:r>
              <a:rPr lang="en-US" sz="3600" b="1">
                <a:solidFill>
                  <a:schemeClr val="bg1"/>
                </a:solidFill>
              </a:rPr>
              <a:t>-</a:t>
            </a:r>
          </a:p>
        </p:txBody>
      </p:sp>
      <p:cxnSp>
        <p:nvCxnSpPr>
          <p:cNvPr id="20" name="Straight Arrow Connector 19"/>
          <p:cNvCxnSpPr>
            <a:endCxn id="40" idx="3"/>
          </p:cNvCxnSpPr>
          <p:nvPr/>
        </p:nvCxnSpPr>
        <p:spPr>
          <a:xfrm flipV="1">
            <a:off x="4314825" y="5030306"/>
            <a:ext cx="851711" cy="684694"/>
          </a:xfrm>
          <a:prstGeom prst="straightConnector1">
            <a:avLst/>
          </a:prstGeom>
          <a:ln>
            <a:solidFill>
              <a:srgbClr val="1E1C4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41" idx="3"/>
          </p:cNvCxnSpPr>
          <p:nvPr/>
        </p:nvCxnSpPr>
        <p:spPr>
          <a:xfrm flipV="1">
            <a:off x="2914650" y="4707141"/>
            <a:ext cx="613586" cy="832826"/>
          </a:xfrm>
          <a:prstGeom prst="straightConnector1">
            <a:avLst/>
          </a:prstGeom>
          <a:ln>
            <a:solidFill>
              <a:srgbClr val="1E1C4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3371850" y="4530655"/>
            <a:ext cx="1328737" cy="1173470"/>
          </a:xfrm>
          <a:prstGeom prst="straightConnector1">
            <a:avLst/>
          </a:prstGeom>
          <a:ln>
            <a:solidFill>
              <a:srgbClr val="1E1C42"/>
            </a:solidFill>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377431" y="2343802"/>
            <a:ext cx="5532137" cy="3457577"/>
          </a:xfrm>
          <a:custGeom>
            <a:avLst/>
            <a:gdLst>
              <a:gd name="connsiteX0" fmla="*/ 1335696 w 5532137"/>
              <a:gd name="connsiteY0" fmla="*/ 1934616 h 3059370"/>
              <a:gd name="connsiteX1" fmla="*/ 11721 w 5532137"/>
              <a:gd name="connsiteY1" fmla="*/ 1248816 h 3059370"/>
              <a:gd name="connsiteX2" fmla="*/ 764196 w 5532137"/>
              <a:gd name="connsiteY2" fmla="*/ 848766 h 3059370"/>
              <a:gd name="connsiteX3" fmla="*/ 2059596 w 5532137"/>
              <a:gd name="connsiteY3" fmla="*/ 1210716 h 3059370"/>
              <a:gd name="connsiteX4" fmla="*/ 2840646 w 5532137"/>
              <a:gd name="connsiteY4" fmla="*/ 696366 h 3059370"/>
              <a:gd name="connsiteX5" fmla="*/ 3278796 w 5532137"/>
              <a:gd name="connsiteY5" fmla="*/ 1544091 h 3059370"/>
              <a:gd name="connsiteX6" fmla="*/ 4564671 w 5532137"/>
              <a:gd name="connsiteY6" fmla="*/ 1496466 h 3059370"/>
              <a:gd name="connsiteX7" fmla="*/ 4517046 w 5532137"/>
              <a:gd name="connsiteY7" fmla="*/ 496341 h 3059370"/>
              <a:gd name="connsiteX8" fmla="*/ 3697896 w 5532137"/>
              <a:gd name="connsiteY8" fmla="*/ 429666 h 3059370"/>
              <a:gd name="connsiteX9" fmla="*/ 2869221 w 5532137"/>
              <a:gd name="connsiteY9" fmla="*/ 1591716 h 3059370"/>
              <a:gd name="connsiteX10" fmla="*/ 1621446 w 5532137"/>
              <a:gd name="connsiteY10" fmla="*/ 1391691 h 3059370"/>
              <a:gd name="connsiteX11" fmla="*/ 726096 w 5532137"/>
              <a:gd name="connsiteY11" fmla="*/ 1041 h 3059370"/>
              <a:gd name="connsiteX12" fmla="*/ 421296 w 5532137"/>
              <a:gd name="connsiteY12" fmla="*/ 1182141 h 3059370"/>
              <a:gd name="connsiteX13" fmla="*/ 3050196 w 5532137"/>
              <a:gd name="connsiteY13" fmla="*/ 2182266 h 3059370"/>
              <a:gd name="connsiteX14" fmla="*/ 4012221 w 5532137"/>
              <a:gd name="connsiteY14" fmla="*/ 1001166 h 3059370"/>
              <a:gd name="connsiteX15" fmla="*/ 5383821 w 5532137"/>
              <a:gd name="connsiteY15" fmla="*/ 677316 h 3059370"/>
              <a:gd name="connsiteX16" fmla="*/ 5345721 w 5532137"/>
              <a:gd name="connsiteY16" fmla="*/ 1934616 h 3059370"/>
              <a:gd name="connsiteX17" fmla="*/ 4059846 w 5532137"/>
              <a:gd name="connsiteY17" fmla="*/ 2572791 h 3059370"/>
              <a:gd name="connsiteX18" fmla="*/ 3735996 w 5532137"/>
              <a:gd name="connsiteY18" fmla="*/ 2982366 h 3059370"/>
              <a:gd name="connsiteX19" fmla="*/ 3621696 w 5532137"/>
              <a:gd name="connsiteY19" fmla="*/ 3058566 h 305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32137" h="3059370">
                <a:moveTo>
                  <a:pt x="1335696" y="1934616"/>
                </a:moveTo>
                <a:cubicBezTo>
                  <a:pt x="721333" y="1682203"/>
                  <a:pt x="106971" y="1429791"/>
                  <a:pt x="11721" y="1248816"/>
                </a:cubicBezTo>
                <a:cubicBezTo>
                  <a:pt x="-83529" y="1067841"/>
                  <a:pt x="422884" y="855116"/>
                  <a:pt x="764196" y="848766"/>
                </a:cubicBezTo>
                <a:cubicBezTo>
                  <a:pt x="1105508" y="842416"/>
                  <a:pt x="1713521" y="1236116"/>
                  <a:pt x="2059596" y="1210716"/>
                </a:cubicBezTo>
                <a:cubicBezTo>
                  <a:pt x="2405671" y="1185316"/>
                  <a:pt x="2637446" y="640803"/>
                  <a:pt x="2840646" y="696366"/>
                </a:cubicBezTo>
                <a:cubicBezTo>
                  <a:pt x="3043846" y="751928"/>
                  <a:pt x="2991459" y="1410741"/>
                  <a:pt x="3278796" y="1544091"/>
                </a:cubicBezTo>
                <a:cubicBezTo>
                  <a:pt x="3566133" y="1677441"/>
                  <a:pt x="4358296" y="1671091"/>
                  <a:pt x="4564671" y="1496466"/>
                </a:cubicBezTo>
                <a:cubicBezTo>
                  <a:pt x="4771046" y="1321841"/>
                  <a:pt x="4661508" y="674141"/>
                  <a:pt x="4517046" y="496341"/>
                </a:cubicBezTo>
                <a:cubicBezTo>
                  <a:pt x="4372584" y="318541"/>
                  <a:pt x="3972533" y="247104"/>
                  <a:pt x="3697896" y="429666"/>
                </a:cubicBezTo>
                <a:cubicBezTo>
                  <a:pt x="3423259" y="612228"/>
                  <a:pt x="3215296" y="1431378"/>
                  <a:pt x="2869221" y="1591716"/>
                </a:cubicBezTo>
                <a:cubicBezTo>
                  <a:pt x="2523146" y="1752054"/>
                  <a:pt x="1978634" y="1656803"/>
                  <a:pt x="1621446" y="1391691"/>
                </a:cubicBezTo>
                <a:cubicBezTo>
                  <a:pt x="1264258" y="1126578"/>
                  <a:pt x="926121" y="35966"/>
                  <a:pt x="726096" y="1041"/>
                </a:cubicBezTo>
                <a:cubicBezTo>
                  <a:pt x="526071" y="-33884"/>
                  <a:pt x="33946" y="818603"/>
                  <a:pt x="421296" y="1182141"/>
                </a:cubicBezTo>
                <a:cubicBezTo>
                  <a:pt x="808646" y="1545679"/>
                  <a:pt x="2451709" y="2212429"/>
                  <a:pt x="3050196" y="2182266"/>
                </a:cubicBezTo>
                <a:cubicBezTo>
                  <a:pt x="3648684" y="2152104"/>
                  <a:pt x="3623284" y="1251991"/>
                  <a:pt x="4012221" y="1001166"/>
                </a:cubicBezTo>
                <a:cubicBezTo>
                  <a:pt x="4401158" y="750341"/>
                  <a:pt x="5161571" y="521741"/>
                  <a:pt x="5383821" y="677316"/>
                </a:cubicBezTo>
                <a:cubicBezTo>
                  <a:pt x="5606071" y="832891"/>
                  <a:pt x="5566383" y="1618704"/>
                  <a:pt x="5345721" y="1934616"/>
                </a:cubicBezTo>
                <a:cubicBezTo>
                  <a:pt x="5125059" y="2250528"/>
                  <a:pt x="4328134" y="2398166"/>
                  <a:pt x="4059846" y="2572791"/>
                </a:cubicBezTo>
                <a:cubicBezTo>
                  <a:pt x="3791559" y="2747416"/>
                  <a:pt x="3809021" y="2901404"/>
                  <a:pt x="3735996" y="2982366"/>
                </a:cubicBezTo>
                <a:cubicBezTo>
                  <a:pt x="3662971" y="3063329"/>
                  <a:pt x="3642333" y="3060947"/>
                  <a:pt x="3621696" y="3058566"/>
                </a:cubicBezTo>
              </a:path>
            </a:pathLst>
          </a:cu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000375" y="2102837"/>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562725" y="3264694"/>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971800" y="3286308"/>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762500" y="3009899"/>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848100" y="3286308"/>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610225" y="2830804"/>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738937" y="2544370"/>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700587" y="4207490"/>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114925" y="4754467"/>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476625" y="4431302"/>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557143" y="4565503"/>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571430" y="2822474"/>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286500" y="4152905"/>
            <a:ext cx="352425" cy="323165"/>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608521" y="2136505"/>
            <a:ext cx="885825" cy="7795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799462" y="2211168"/>
            <a:ext cx="413896" cy="646331"/>
          </a:xfrm>
          <a:prstGeom prst="rect">
            <a:avLst/>
          </a:prstGeom>
          <a:noFill/>
        </p:spPr>
        <p:txBody>
          <a:bodyPr wrap="none" rtlCol="0">
            <a:spAutoFit/>
          </a:bodyPr>
          <a:lstStyle/>
          <a:p>
            <a:r>
              <a:rPr lang="en-US" sz="3600" b="1">
                <a:solidFill>
                  <a:schemeClr val="bg1"/>
                </a:solidFill>
              </a:rPr>
              <a: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1362" y="4991784"/>
            <a:ext cx="1247775" cy="1104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67150" y="1843225"/>
            <a:ext cx="1247775" cy="1104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3754" y="1502022"/>
            <a:ext cx="1247775" cy="1104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TextBox 28"/>
          <p:cNvSpPr txBox="1"/>
          <p:nvPr/>
        </p:nvSpPr>
        <p:spPr>
          <a:xfrm>
            <a:off x="345859" y="3240625"/>
            <a:ext cx="1556836" cy="369332"/>
          </a:xfrm>
          <a:prstGeom prst="rect">
            <a:avLst/>
          </a:prstGeom>
          <a:noFill/>
        </p:spPr>
        <p:txBody>
          <a:bodyPr wrap="none" rtlCol="0">
            <a:spAutoFit/>
          </a:bodyPr>
          <a:lstStyle/>
          <a:p>
            <a:r>
              <a:rPr lang="en-US">
                <a:latin typeface="Aller Light"/>
              </a:rPr>
              <a:t>Contaminant </a:t>
            </a:r>
          </a:p>
        </p:txBody>
      </p:sp>
      <p:cxnSp>
        <p:nvCxnSpPr>
          <p:cNvPr id="31" name="Straight Arrow Connector 30"/>
          <p:cNvCxnSpPr/>
          <p:nvPr/>
        </p:nvCxnSpPr>
        <p:spPr>
          <a:xfrm flipV="1">
            <a:off x="1152525" y="2756647"/>
            <a:ext cx="630402" cy="508047"/>
          </a:xfrm>
          <a:prstGeom prst="straightConnector1">
            <a:avLst/>
          </a:prstGeom>
          <a:ln>
            <a:solidFill>
              <a:srgbClr val="100C0C"/>
            </a:solidFill>
            <a:tailEnd type="arrow"/>
          </a:ln>
        </p:spPr>
        <p:style>
          <a:lnRef idx="2">
            <a:schemeClr val="accent1"/>
          </a:lnRef>
          <a:fillRef idx="0">
            <a:schemeClr val="accent1"/>
          </a:fillRef>
          <a:effectRef idx="1">
            <a:schemeClr val="accent1"/>
          </a:effectRef>
          <a:fontRef idx="minor">
            <a:schemeClr val="tx1"/>
          </a:fontRef>
        </p:style>
      </p:cxnSp>
      <p:sp>
        <p:nvSpPr>
          <p:cNvPr id="21506" name="TextBox 21505"/>
          <p:cNvSpPr txBox="1"/>
          <p:nvPr/>
        </p:nvSpPr>
        <p:spPr>
          <a:xfrm>
            <a:off x="2971800" y="3078629"/>
            <a:ext cx="341760" cy="707886"/>
          </a:xfrm>
          <a:prstGeom prst="rect">
            <a:avLst/>
          </a:prstGeom>
          <a:noFill/>
        </p:spPr>
        <p:txBody>
          <a:bodyPr wrap="none" rtlCol="0">
            <a:spAutoFit/>
          </a:bodyPr>
          <a:lstStyle/>
          <a:p>
            <a:r>
              <a:rPr lang="en-US" sz="4000">
                <a:solidFill>
                  <a:schemeClr val="bg1"/>
                </a:solidFill>
              </a:rPr>
              <a:t>-</a:t>
            </a:r>
          </a:p>
        </p:txBody>
      </p:sp>
      <p:sp>
        <p:nvSpPr>
          <p:cNvPr id="21509" name="Rectangle 21508"/>
          <p:cNvSpPr/>
          <p:nvPr/>
        </p:nvSpPr>
        <p:spPr>
          <a:xfrm>
            <a:off x="3867150" y="3103110"/>
            <a:ext cx="325730" cy="646331"/>
          </a:xfrm>
          <a:prstGeom prst="rect">
            <a:avLst/>
          </a:prstGeom>
        </p:spPr>
        <p:txBody>
          <a:bodyPr wrap="none">
            <a:spAutoFit/>
          </a:bodyPr>
          <a:lstStyle/>
          <a:p>
            <a:r>
              <a:rPr lang="en-US" sz="3600">
                <a:solidFill>
                  <a:schemeClr val="bg1"/>
                </a:solidFill>
              </a:rPr>
              <a:t>-</a:t>
            </a:r>
          </a:p>
        </p:txBody>
      </p:sp>
      <p:sp>
        <p:nvSpPr>
          <p:cNvPr id="21511" name="TextBox 21510"/>
          <p:cNvSpPr txBox="1"/>
          <p:nvPr/>
        </p:nvSpPr>
        <p:spPr>
          <a:xfrm>
            <a:off x="3030090" y="1910477"/>
            <a:ext cx="341760" cy="707886"/>
          </a:xfrm>
          <a:prstGeom prst="rect">
            <a:avLst/>
          </a:prstGeom>
          <a:noFill/>
        </p:spPr>
        <p:txBody>
          <a:bodyPr wrap="none" rtlCol="0">
            <a:spAutoFit/>
          </a:bodyPr>
          <a:lstStyle/>
          <a:p>
            <a:r>
              <a:rPr lang="en-US" sz="4000">
                <a:solidFill>
                  <a:schemeClr val="bg1"/>
                </a:solidFill>
              </a:rPr>
              <a:t>-</a:t>
            </a:r>
          </a:p>
        </p:txBody>
      </p:sp>
      <p:sp>
        <p:nvSpPr>
          <p:cNvPr id="21512" name="Rectangle 21511"/>
          <p:cNvSpPr/>
          <p:nvPr/>
        </p:nvSpPr>
        <p:spPr>
          <a:xfrm>
            <a:off x="4753126" y="2826037"/>
            <a:ext cx="390373" cy="707886"/>
          </a:xfrm>
          <a:prstGeom prst="rect">
            <a:avLst/>
          </a:prstGeom>
        </p:spPr>
        <p:txBody>
          <a:bodyPr wrap="square">
            <a:spAutoFit/>
          </a:bodyPr>
          <a:lstStyle/>
          <a:p>
            <a:r>
              <a:rPr lang="en-US" sz="4000">
                <a:solidFill>
                  <a:schemeClr val="bg1"/>
                </a:solidFill>
              </a:rPr>
              <a:t>-</a:t>
            </a:r>
          </a:p>
        </p:txBody>
      </p:sp>
      <p:sp>
        <p:nvSpPr>
          <p:cNvPr id="73" name="TextBox 72"/>
          <p:cNvSpPr txBox="1"/>
          <p:nvPr/>
        </p:nvSpPr>
        <p:spPr>
          <a:xfrm>
            <a:off x="3476625" y="4193887"/>
            <a:ext cx="341760" cy="707886"/>
          </a:xfrm>
          <a:prstGeom prst="rect">
            <a:avLst/>
          </a:prstGeom>
          <a:noFill/>
        </p:spPr>
        <p:txBody>
          <a:bodyPr wrap="none" rtlCol="0">
            <a:spAutoFit/>
          </a:bodyPr>
          <a:lstStyle/>
          <a:p>
            <a:r>
              <a:rPr lang="en-US" sz="4000">
                <a:solidFill>
                  <a:schemeClr val="bg1"/>
                </a:solidFill>
              </a:rPr>
              <a:t>-</a:t>
            </a:r>
          </a:p>
        </p:txBody>
      </p:sp>
      <p:sp>
        <p:nvSpPr>
          <p:cNvPr id="74" name="TextBox 73"/>
          <p:cNvSpPr txBox="1"/>
          <p:nvPr/>
        </p:nvSpPr>
        <p:spPr>
          <a:xfrm>
            <a:off x="4700587" y="3999255"/>
            <a:ext cx="341760" cy="707886"/>
          </a:xfrm>
          <a:prstGeom prst="rect">
            <a:avLst/>
          </a:prstGeom>
          <a:noFill/>
        </p:spPr>
        <p:txBody>
          <a:bodyPr wrap="none" rtlCol="0">
            <a:spAutoFit/>
          </a:bodyPr>
          <a:lstStyle/>
          <a:p>
            <a:r>
              <a:rPr lang="en-US" sz="4000">
                <a:solidFill>
                  <a:schemeClr val="bg1"/>
                </a:solidFill>
              </a:rPr>
              <a:t>-</a:t>
            </a:r>
          </a:p>
        </p:txBody>
      </p:sp>
      <p:sp>
        <p:nvSpPr>
          <p:cNvPr id="75" name="TextBox 74"/>
          <p:cNvSpPr txBox="1"/>
          <p:nvPr/>
        </p:nvSpPr>
        <p:spPr>
          <a:xfrm>
            <a:off x="5125590" y="4565503"/>
            <a:ext cx="341760" cy="707886"/>
          </a:xfrm>
          <a:prstGeom prst="rect">
            <a:avLst/>
          </a:prstGeom>
          <a:noFill/>
        </p:spPr>
        <p:txBody>
          <a:bodyPr wrap="none" rtlCol="0">
            <a:spAutoFit/>
          </a:bodyPr>
          <a:lstStyle/>
          <a:p>
            <a:r>
              <a:rPr lang="en-US" sz="4000">
                <a:solidFill>
                  <a:schemeClr val="bg1"/>
                </a:solidFill>
              </a:rPr>
              <a:t>-</a:t>
            </a:r>
          </a:p>
        </p:txBody>
      </p:sp>
      <p:sp>
        <p:nvSpPr>
          <p:cNvPr id="76" name="TextBox 75"/>
          <p:cNvSpPr txBox="1"/>
          <p:nvPr/>
        </p:nvSpPr>
        <p:spPr>
          <a:xfrm>
            <a:off x="5630415" y="2645745"/>
            <a:ext cx="341760" cy="707886"/>
          </a:xfrm>
          <a:prstGeom prst="rect">
            <a:avLst/>
          </a:prstGeom>
          <a:noFill/>
        </p:spPr>
        <p:txBody>
          <a:bodyPr wrap="none" rtlCol="0">
            <a:spAutoFit/>
          </a:bodyPr>
          <a:lstStyle/>
          <a:p>
            <a:r>
              <a:rPr lang="en-US" sz="4000">
                <a:solidFill>
                  <a:schemeClr val="bg1"/>
                </a:solidFill>
              </a:rPr>
              <a:t>-</a:t>
            </a:r>
          </a:p>
        </p:txBody>
      </p:sp>
      <p:sp>
        <p:nvSpPr>
          <p:cNvPr id="77" name="TextBox 76"/>
          <p:cNvSpPr txBox="1"/>
          <p:nvPr/>
        </p:nvSpPr>
        <p:spPr>
          <a:xfrm>
            <a:off x="6744269" y="2392844"/>
            <a:ext cx="341760" cy="707886"/>
          </a:xfrm>
          <a:prstGeom prst="rect">
            <a:avLst/>
          </a:prstGeom>
          <a:noFill/>
        </p:spPr>
        <p:txBody>
          <a:bodyPr wrap="none" rtlCol="0">
            <a:spAutoFit/>
          </a:bodyPr>
          <a:lstStyle/>
          <a:p>
            <a:r>
              <a:rPr lang="en-US" sz="4000">
                <a:solidFill>
                  <a:schemeClr val="bg1"/>
                </a:solidFill>
              </a:rPr>
              <a:t>-</a:t>
            </a:r>
          </a:p>
        </p:txBody>
      </p:sp>
      <p:sp>
        <p:nvSpPr>
          <p:cNvPr id="78" name="TextBox 77"/>
          <p:cNvSpPr txBox="1"/>
          <p:nvPr/>
        </p:nvSpPr>
        <p:spPr>
          <a:xfrm>
            <a:off x="6581775" y="3078629"/>
            <a:ext cx="341760" cy="707886"/>
          </a:xfrm>
          <a:prstGeom prst="rect">
            <a:avLst/>
          </a:prstGeom>
          <a:noFill/>
        </p:spPr>
        <p:txBody>
          <a:bodyPr wrap="none" rtlCol="0">
            <a:spAutoFit/>
          </a:bodyPr>
          <a:lstStyle/>
          <a:p>
            <a:r>
              <a:rPr lang="en-US" sz="4000">
                <a:solidFill>
                  <a:schemeClr val="bg1"/>
                </a:solidFill>
              </a:rPr>
              <a:t>-</a:t>
            </a:r>
          </a:p>
        </p:txBody>
      </p:sp>
      <p:sp>
        <p:nvSpPr>
          <p:cNvPr id="79" name="TextBox 78"/>
          <p:cNvSpPr txBox="1"/>
          <p:nvPr/>
        </p:nvSpPr>
        <p:spPr>
          <a:xfrm>
            <a:off x="6297165" y="3955585"/>
            <a:ext cx="341760" cy="707886"/>
          </a:xfrm>
          <a:prstGeom prst="rect">
            <a:avLst/>
          </a:prstGeom>
          <a:noFill/>
        </p:spPr>
        <p:txBody>
          <a:bodyPr wrap="none" rtlCol="0">
            <a:spAutoFit/>
          </a:bodyPr>
          <a:lstStyle/>
          <a:p>
            <a:r>
              <a:rPr lang="en-US" sz="4000">
                <a:solidFill>
                  <a:schemeClr val="bg1"/>
                </a:solidFill>
              </a:rPr>
              <a:t>-</a:t>
            </a:r>
          </a:p>
        </p:txBody>
      </p:sp>
      <p:sp>
        <p:nvSpPr>
          <p:cNvPr id="80" name="TextBox 79"/>
          <p:cNvSpPr txBox="1"/>
          <p:nvPr/>
        </p:nvSpPr>
        <p:spPr>
          <a:xfrm>
            <a:off x="7596383" y="4353198"/>
            <a:ext cx="341760" cy="707886"/>
          </a:xfrm>
          <a:prstGeom prst="rect">
            <a:avLst/>
          </a:prstGeom>
          <a:noFill/>
        </p:spPr>
        <p:txBody>
          <a:bodyPr wrap="none" rtlCol="0">
            <a:spAutoFit/>
          </a:bodyPr>
          <a:lstStyle/>
          <a:p>
            <a:r>
              <a:rPr lang="en-US" sz="4000">
                <a:solidFill>
                  <a:schemeClr val="bg1"/>
                </a:solidFill>
              </a:rPr>
              <a:t>-</a:t>
            </a:r>
          </a:p>
        </p:txBody>
      </p:sp>
      <p:sp>
        <p:nvSpPr>
          <p:cNvPr id="81" name="TextBox 80"/>
          <p:cNvSpPr txBox="1"/>
          <p:nvPr/>
        </p:nvSpPr>
        <p:spPr>
          <a:xfrm>
            <a:off x="7590480" y="2638443"/>
            <a:ext cx="341760" cy="707886"/>
          </a:xfrm>
          <a:prstGeom prst="rect">
            <a:avLst/>
          </a:prstGeom>
          <a:noFill/>
        </p:spPr>
        <p:txBody>
          <a:bodyPr wrap="none" rtlCol="0">
            <a:spAutoFit/>
          </a:bodyPr>
          <a:lstStyle/>
          <a:p>
            <a:r>
              <a:rPr lang="en-US" sz="4000">
                <a:solidFill>
                  <a:schemeClr val="bg1"/>
                </a:solidFill>
              </a:rPr>
              <a:t>-</a:t>
            </a:r>
          </a:p>
        </p:txBody>
      </p:sp>
      <p:sp>
        <p:nvSpPr>
          <p:cNvPr id="72" name="Rectangle 2"/>
          <p:cNvSpPr>
            <a:spLocks noGrp="1" noChangeArrowheads="1"/>
          </p:cNvSpPr>
          <p:nvPr>
            <p:ph type="title"/>
          </p:nvPr>
        </p:nvSpPr>
        <p:spPr>
          <a:xfrm>
            <a:off x="118872" y="379569"/>
            <a:ext cx="8915400" cy="685800"/>
          </a:xfrm>
        </p:spPr>
        <p:txBody>
          <a:bodyPr>
            <a:noAutofit/>
          </a:bodyPr>
          <a:lstStyle/>
          <a:p>
            <a:pPr algn="just"/>
            <a:r>
              <a:rPr lang="en-US" sz="2600"/>
              <a:t>A properly activated polymer retains its intended (high) molecular weight, is long chained and has many active charge sites </a:t>
            </a:r>
          </a:p>
        </p:txBody>
      </p:sp>
    </p:spTree>
    <p:extLst>
      <p:ext uri="{BB962C8B-B14F-4D97-AF65-F5344CB8AC3E}">
        <p14:creationId xmlns:p14="http://schemas.microsoft.com/office/powerpoint/2010/main" val="24051321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564853" y="3279775"/>
            <a:ext cx="2513013" cy="2514600"/>
          </a:xfrm>
          <a:prstGeom prst="ellipse">
            <a:avLst/>
          </a:prstGeom>
          <a:solidFill>
            <a:srgbClr val="FFCC99"/>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59" name="Oval 3"/>
          <p:cNvSpPr>
            <a:spLocks noChangeArrowheads="1"/>
          </p:cNvSpPr>
          <p:nvPr/>
        </p:nvSpPr>
        <p:spPr bwMode="auto">
          <a:xfrm>
            <a:off x="6084888" y="3292444"/>
            <a:ext cx="2590800" cy="2516188"/>
          </a:xfrm>
          <a:prstGeom prst="ellipse">
            <a:avLst/>
          </a:prstGeom>
          <a:solidFill>
            <a:schemeClr val="bg1"/>
          </a:solidFill>
          <a:ln w="12700">
            <a:solidFill>
              <a:schemeClr val="tx2"/>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pPr algn="ctr"/>
            <a:endParaRPr lang="en-US" sz="2300" b="1" dirty="0">
              <a:solidFill>
                <a:schemeClr val="tx2"/>
              </a:solidFill>
            </a:endParaRPr>
          </a:p>
        </p:txBody>
      </p:sp>
      <p:sp>
        <p:nvSpPr>
          <p:cNvPr id="19460" name="Oval 4"/>
          <p:cNvSpPr>
            <a:spLocks noChangeArrowheads="1"/>
          </p:cNvSpPr>
          <p:nvPr/>
        </p:nvSpPr>
        <p:spPr bwMode="auto">
          <a:xfrm>
            <a:off x="3314700" y="3313290"/>
            <a:ext cx="2514600" cy="2592387"/>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62" name="Oval 6"/>
          <p:cNvSpPr>
            <a:spLocks noChangeArrowheads="1"/>
          </p:cNvSpPr>
          <p:nvPr/>
        </p:nvSpPr>
        <p:spPr bwMode="auto">
          <a:xfrm>
            <a:off x="777876" y="4142581"/>
            <a:ext cx="420022" cy="445294"/>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pPr algn="ctr"/>
            <a:endParaRPr lang="en-US" sz="2300" b="1" dirty="0">
              <a:solidFill>
                <a:schemeClr val="tx2"/>
              </a:solidFill>
            </a:endParaRPr>
          </a:p>
        </p:txBody>
      </p:sp>
      <p:sp>
        <p:nvSpPr>
          <p:cNvPr id="19463" name="Oval 7"/>
          <p:cNvSpPr>
            <a:spLocks noChangeArrowheads="1"/>
          </p:cNvSpPr>
          <p:nvPr/>
        </p:nvSpPr>
        <p:spPr bwMode="auto">
          <a:xfrm>
            <a:off x="1666082" y="3859344"/>
            <a:ext cx="724459" cy="672276"/>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64" name="Oval 8"/>
          <p:cNvSpPr>
            <a:spLocks noChangeArrowheads="1"/>
          </p:cNvSpPr>
          <p:nvPr/>
        </p:nvSpPr>
        <p:spPr bwMode="auto">
          <a:xfrm>
            <a:off x="1561618" y="5095875"/>
            <a:ext cx="314103" cy="290513"/>
          </a:xfrm>
          <a:prstGeom prst="ellipse">
            <a:avLst/>
          </a:prstGeom>
          <a:solidFill>
            <a:srgbClr val="008000"/>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65" name="Oval 9"/>
          <p:cNvSpPr>
            <a:spLocks noChangeArrowheads="1"/>
          </p:cNvSpPr>
          <p:nvPr/>
        </p:nvSpPr>
        <p:spPr bwMode="auto">
          <a:xfrm>
            <a:off x="4379119" y="5268953"/>
            <a:ext cx="460375" cy="457200"/>
          </a:xfrm>
          <a:prstGeom prst="ellipse">
            <a:avLst/>
          </a:prstGeom>
          <a:solidFill>
            <a:schemeClr val="bg1"/>
          </a:solidFill>
          <a:ln w="12700">
            <a:solidFill>
              <a:srgbClr val="FF0033"/>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66" name="Oval 10"/>
          <p:cNvSpPr>
            <a:spLocks noChangeArrowheads="1"/>
          </p:cNvSpPr>
          <p:nvPr/>
        </p:nvSpPr>
        <p:spPr bwMode="auto">
          <a:xfrm>
            <a:off x="4406900" y="5307053"/>
            <a:ext cx="381000" cy="381000"/>
          </a:xfrm>
          <a:prstGeom prst="ellipse">
            <a:avLst/>
          </a:prstGeom>
          <a:solidFill>
            <a:srgbClr val="33CC33"/>
          </a:solidFill>
          <a:ln w="12700">
            <a:solidFill>
              <a:schemeClr val="tx1"/>
            </a:solidFill>
            <a:round/>
            <a:headEnd type="none" w="sm" len="sm"/>
            <a:tailEnd type="none" w="sm" len="sm"/>
          </a:ln>
          <a:effectLst/>
        </p:spPr>
        <p:txBody>
          <a:bodyPr wrap="none" anchor="ctr"/>
          <a:lstStyle/>
          <a:p>
            <a:endParaRPr lang="en-US" dirty="0"/>
          </a:p>
        </p:txBody>
      </p:sp>
      <p:sp>
        <p:nvSpPr>
          <p:cNvPr id="19467" name="Oval 11"/>
          <p:cNvSpPr>
            <a:spLocks noChangeArrowheads="1"/>
          </p:cNvSpPr>
          <p:nvPr/>
        </p:nvSpPr>
        <p:spPr bwMode="auto">
          <a:xfrm>
            <a:off x="4513262" y="4012939"/>
            <a:ext cx="1079500" cy="987425"/>
          </a:xfrm>
          <a:prstGeom prst="ellipse">
            <a:avLst/>
          </a:prstGeom>
          <a:solidFill>
            <a:schemeClr val="bg1"/>
          </a:solidFill>
          <a:ln w="12700">
            <a:solidFill>
              <a:srgbClr val="FF0033"/>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68" name="Oval 12"/>
          <p:cNvSpPr>
            <a:spLocks noChangeArrowheads="1"/>
          </p:cNvSpPr>
          <p:nvPr/>
        </p:nvSpPr>
        <p:spPr bwMode="auto">
          <a:xfrm>
            <a:off x="4597400" y="4049712"/>
            <a:ext cx="911225" cy="912813"/>
          </a:xfrm>
          <a:prstGeom prst="ellipse">
            <a:avLst/>
          </a:prstGeom>
          <a:solidFill>
            <a:srgbClr val="33CC33"/>
          </a:solidFill>
          <a:ln w="12700">
            <a:solidFill>
              <a:schemeClr val="tx1"/>
            </a:solidFill>
            <a:round/>
            <a:headEnd type="none" w="sm" len="sm"/>
            <a:tailEnd type="none" w="sm" len="sm"/>
          </a:ln>
          <a:effectLst/>
        </p:spPr>
        <p:txBody>
          <a:bodyPr wrap="none" anchor="ctr"/>
          <a:lstStyle/>
          <a:p>
            <a:endParaRPr lang="en-US" dirty="0"/>
          </a:p>
        </p:txBody>
      </p:sp>
      <p:sp>
        <p:nvSpPr>
          <p:cNvPr id="19469" name="Oval 13"/>
          <p:cNvSpPr>
            <a:spLocks noChangeArrowheads="1"/>
          </p:cNvSpPr>
          <p:nvPr/>
        </p:nvSpPr>
        <p:spPr bwMode="auto">
          <a:xfrm>
            <a:off x="3616787" y="4094464"/>
            <a:ext cx="730250" cy="671513"/>
          </a:xfrm>
          <a:prstGeom prst="ellipse">
            <a:avLst/>
          </a:prstGeom>
          <a:solidFill>
            <a:schemeClr val="bg1"/>
          </a:solidFill>
          <a:ln w="12700">
            <a:solidFill>
              <a:srgbClr val="FF0033"/>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0" name="Oval 14"/>
          <p:cNvSpPr>
            <a:spLocks noChangeArrowheads="1"/>
          </p:cNvSpPr>
          <p:nvPr/>
        </p:nvSpPr>
        <p:spPr bwMode="auto">
          <a:xfrm>
            <a:off x="3665538" y="4153694"/>
            <a:ext cx="609600" cy="582613"/>
          </a:xfrm>
          <a:prstGeom prst="ellipse">
            <a:avLst/>
          </a:prstGeom>
          <a:solidFill>
            <a:srgbClr val="33CC33"/>
          </a:solidFill>
          <a:ln w="12700">
            <a:solidFill>
              <a:schemeClr val="tx1"/>
            </a:solidFill>
            <a:round/>
            <a:headEnd type="none" w="sm" len="sm"/>
            <a:tailEnd type="none" w="sm" len="sm"/>
          </a:ln>
          <a:effectLst/>
        </p:spPr>
        <p:txBody>
          <a:bodyPr wrap="none" anchor="ctr"/>
          <a:lstStyle/>
          <a:p>
            <a:endParaRPr lang="en-US" dirty="0"/>
          </a:p>
        </p:txBody>
      </p:sp>
      <p:sp>
        <p:nvSpPr>
          <p:cNvPr id="19471" name="Freeform 15"/>
          <p:cNvSpPr>
            <a:spLocks/>
          </p:cNvSpPr>
          <p:nvPr/>
        </p:nvSpPr>
        <p:spPr bwMode="auto">
          <a:xfrm>
            <a:off x="6540500" y="3724275"/>
            <a:ext cx="1981200" cy="1371600"/>
          </a:xfrm>
          <a:custGeom>
            <a:avLst/>
            <a:gdLst>
              <a:gd name="T0" fmla="*/ 0 w 1247"/>
              <a:gd name="T1" fmla="*/ 285750 h 864"/>
              <a:gd name="T2" fmla="*/ 225606 w 1247"/>
              <a:gd name="T3" fmla="*/ 9525 h 864"/>
              <a:gd name="T4" fmla="*/ 476632 w 1247"/>
              <a:gd name="T5" fmla="*/ 34925 h 864"/>
              <a:gd name="T6" fmla="*/ 500464 w 1247"/>
              <a:gd name="T7" fmla="*/ 134938 h 864"/>
              <a:gd name="T8" fmla="*/ 476632 w 1247"/>
              <a:gd name="T9" fmla="*/ 385763 h 864"/>
              <a:gd name="T10" fmla="*/ 251026 w 1247"/>
              <a:gd name="T11" fmla="*/ 460375 h 864"/>
              <a:gd name="T12" fmla="*/ 174765 w 1247"/>
              <a:gd name="T13" fmla="*/ 485775 h 864"/>
              <a:gd name="T14" fmla="*/ 100093 w 1247"/>
              <a:gd name="T15" fmla="*/ 560388 h 864"/>
              <a:gd name="T16" fmla="*/ 200185 w 1247"/>
              <a:gd name="T17" fmla="*/ 836613 h 864"/>
              <a:gd name="T18" fmla="*/ 625977 w 1247"/>
              <a:gd name="T19" fmla="*/ 811213 h 864"/>
              <a:gd name="T20" fmla="*/ 702238 w 1247"/>
              <a:gd name="T21" fmla="*/ 785813 h 864"/>
              <a:gd name="T22" fmla="*/ 851582 w 1247"/>
              <a:gd name="T23" fmla="*/ 1036638 h 864"/>
              <a:gd name="T24" fmla="*/ 651397 w 1247"/>
              <a:gd name="T25" fmla="*/ 1338263 h 864"/>
              <a:gd name="T26" fmla="*/ 400371 w 1247"/>
              <a:gd name="T27" fmla="*/ 1312863 h 864"/>
              <a:gd name="T28" fmla="*/ 500464 w 1247"/>
              <a:gd name="T29" fmla="*/ 1087438 h 864"/>
              <a:gd name="T30" fmla="*/ 1027936 w 1247"/>
              <a:gd name="T31" fmla="*/ 1212850 h 864"/>
              <a:gd name="T32" fmla="*/ 1278962 w 1247"/>
              <a:gd name="T33" fmla="*/ 1187450 h 864"/>
              <a:gd name="T34" fmla="*/ 1655502 w 1247"/>
              <a:gd name="T35" fmla="*/ 811213 h 864"/>
              <a:gd name="T36" fmla="*/ 1755594 w 1247"/>
              <a:gd name="T37" fmla="*/ 560388 h 864"/>
              <a:gd name="T38" fmla="*/ 1881107 w 1247"/>
              <a:gd name="T39" fmla="*/ 611188 h 864"/>
              <a:gd name="T40" fmla="*/ 1981200 w 1247"/>
              <a:gd name="T41" fmla="*/ 811213 h 8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7" h="864">
                <a:moveTo>
                  <a:pt x="0" y="180"/>
                </a:moveTo>
                <a:cubicBezTo>
                  <a:pt x="29" y="86"/>
                  <a:pt x="75" y="71"/>
                  <a:pt x="142" y="6"/>
                </a:cubicBezTo>
                <a:cubicBezTo>
                  <a:pt x="195" y="11"/>
                  <a:pt x="252" y="0"/>
                  <a:pt x="300" y="22"/>
                </a:cubicBezTo>
                <a:cubicBezTo>
                  <a:pt x="320" y="31"/>
                  <a:pt x="315" y="63"/>
                  <a:pt x="315" y="85"/>
                </a:cubicBezTo>
                <a:cubicBezTo>
                  <a:pt x="315" y="138"/>
                  <a:pt x="327" y="197"/>
                  <a:pt x="300" y="243"/>
                </a:cubicBezTo>
                <a:cubicBezTo>
                  <a:pt x="275" y="286"/>
                  <a:pt x="205" y="274"/>
                  <a:pt x="158" y="290"/>
                </a:cubicBezTo>
                <a:cubicBezTo>
                  <a:pt x="142" y="295"/>
                  <a:pt x="110" y="306"/>
                  <a:pt x="110" y="306"/>
                </a:cubicBezTo>
                <a:cubicBezTo>
                  <a:pt x="94" y="322"/>
                  <a:pt x="67" y="331"/>
                  <a:pt x="63" y="353"/>
                </a:cubicBezTo>
                <a:cubicBezTo>
                  <a:pt x="41" y="487"/>
                  <a:pt x="56" y="479"/>
                  <a:pt x="126" y="527"/>
                </a:cubicBezTo>
                <a:cubicBezTo>
                  <a:pt x="215" y="522"/>
                  <a:pt x="305" y="520"/>
                  <a:pt x="394" y="511"/>
                </a:cubicBezTo>
                <a:cubicBezTo>
                  <a:pt x="411" y="509"/>
                  <a:pt x="428" y="485"/>
                  <a:pt x="442" y="495"/>
                </a:cubicBezTo>
                <a:cubicBezTo>
                  <a:pt x="472" y="516"/>
                  <a:pt x="516" y="613"/>
                  <a:pt x="536" y="653"/>
                </a:cubicBezTo>
                <a:cubicBezTo>
                  <a:pt x="519" y="814"/>
                  <a:pt x="550" y="808"/>
                  <a:pt x="410" y="843"/>
                </a:cubicBezTo>
                <a:cubicBezTo>
                  <a:pt x="357" y="838"/>
                  <a:pt x="289" y="864"/>
                  <a:pt x="252" y="827"/>
                </a:cubicBezTo>
                <a:cubicBezTo>
                  <a:pt x="150" y="725"/>
                  <a:pt x="275" y="699"/>
                  <a:pt x="315" y="685"/>
                </a:cubicBezTo>
                <a:cubicBezTo>
                  <a:pt x="428" y="708"/>
                  <a:pt x="533" y="745"/>
                  <a:pt x="647" y="764"/>
                </a:cubicBezTo>
                <a:cubicBezTo>
                  <a:pt x="700" y="759"/>
                  <a:pt x="753" y="756"/>
                  <a:pt x="805" y="748"/>
                </a:cubicBezTo>
                <a:cubicBezTo>
                  <a:pt x="927" y="729"/>
                  <a:pt x="1007" y="617"/>
                  <a:pt x="1042" y="511"/>
                </a:cubicBezTo>
                <a:cubicBezTo>
                  <a:pt x="1046" y="471"/>
                  <a:pt x="1016" y="342"/>
                  <a:pt x="1105" y="353"/>
                </a:cubicBezTo>
                <a:cubicBezTo>
                  <a:pt x="1133" y="357"/>
                  <a:pt x="1158" y="374"/>
                  <a:pt x="1184" y="385"/>
                </a:cubicBezTo>
                <a:cubicBezTo>
                  <a:pt x="1212" y="427"/>
                  <a:pt x="1224" y="467"/>
                  <a:pt x="1247" y="511"/>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2" name="Freeform 16"/>
          <p:cNvSpPr>
            <a:spLocks/>
          </p:cNvSpPr>
          <p:nvPr/>
        </p:nvSpPr>
        <p:spPr bwMode="auto">
          <a:xfrm>
            <a:off x="6082356" y="3725079"/>
            <a:ext cx="2173288" cy="1981200"/>
          </a:xfrm>
          <a:custGeom>
            <a:avLst/>
            <a:gdLst>
              <a:gd name="T0" fmla="*/ 1448859 w 1368"/>
              <a:gd name="T1" fmla="*/ 727075 h 1248"/>
              <a:gd name="T2" fmla="*/ 1548944 w 1368"/>
              <a:gd name="T3" fmla="*/ 376238 h 1248"/>
              <a:gd name="T4" fmla="*/ 1323354 w 1368"/>
              <a:gd name="T5" fmla="*/ 276225 h 1248"/>
              <a:gd name="T6" fmla="*/ 1172432 w 1368"/>
              <a:gd name="T7" fmla="*/ 476250 h 1248"/>
              <a:gd name="T8" fmla="*/ 1172432 w 1368"/>
              <a:gd name="T9" fmla="*/ 752475 h 1248"/>
              <a:gd name="T10" fmla="*/ 1023098 w 1368"/>
              <a:gd name="T11" fmla="*/ 601663 h 1248"/>
              <a:gd name="T12" fmla="*/ 921423 w 1368"/>
              <a:gd name="T13" fmla="*/ 76200 h 1248"/>
              <a:gd name="T14" fmla="*/ 646585 w 1368"/>
              <a:gd name="T15" fmla="*/ 76200 h 1248"/>
              <a:gd name="T16" fmla="*/ 821338 w 1368"/>
              <a:gd name="T17" fmla="*/ 227013 h 1248"/>
              <a:gd name="T18" fmla="*/ 972260 w 1368"/>
              <a:gd name="T19" fmla="*/ 150813 h 1248"/>
              <a:gd name="T20" fmla="*/ 1172432 w 1368"/>
              <a:gd name="T21" fmla="*/ 25400 h 1248"/>
              <a:gd name="T22" fmla="*/ 1398022 w 1368"/>
              <a:gd name="T23" fmla="*/ 50800 h 1248"/>
              <a:gd name="T24" fmla="*/ 1625200 w 1368"/>
              <a:gd name="T25" fmla="*/ 250825 h 1248"/>
              <a:gd name="T26" fmla="*/ 1976294 w 1368"/>
              <a:gd name="T27" fmla="*/ 350838 h 1248"/>
              <a:gd name="T28" fmla="*/ 2050961 w 1368"/>
              <a:gd name="T29" fmla="*/ 552450 h 1248"/>
              <a:gd name="T30" fmla="*/ 1850790 w 1368"/>
              <a:gd name="T31" fmla="*/ 777875 h 1248"/>
              <a:gd name="T32" fmla="*/ 1900038 w 1368"/>
              <a:gd name="T33" fmla="*/ 701675 h 1248"/>
              <a:gd name="T34" fmla="*/ 1725286 w 1368"/>
              <a:gd name="T35" fmla="*/ 1254125 h 1248"/>
              <a:gd name="T36" fmla="*/ 1197850 w 1368"/>
              <a:gd name="T37" fmla="*/ 1103313 h 1248"/>
              <a:gd name="T38" fmla="*/ 921423 w 1368"/>
              <a:gd name="T39" fmla="*/ 1228725 h 1248"/>
              <a:gd name="T40" fmla="*/ 897593 w 1368"/>
              <a:gd name="T41" fmla="*/ 1479550 h 1248"/>
              <a:gd name="T42" fmla="*/ 1274106 w 1368"/>
              <a:gd name="T43" fmla="*/ 1554163 h 1248"/>
              <a:gd name="T44" fmla="*/ 1223269 w 1368"/>
              <a:gd name="T45" fmla="*/ 1955800 h 1248"/>
              <a:gd name="T46" fmla="*/ 946842 w 1368"/>
              <a:gd name="T47" fmla="*/ 1855788 h 1248"/>
              <a:gd name="T48" fmla="*/ 721252 w 1368"/>
              <a:gd name="T49" fmla="*/ 1730375 h 1248"/>
              <a:gd name="T50" fmla="*/ 621166 w 1368"/>
              <a:gd name="T51" fmla="*/ 1504950 h 1248"/>
              <a:gd name="T52" fmla="*/ 721252 w 1368"/>
              <a:gd name="T53" fmla="*/ 1428750 h 1248"/>
              <a:gd name="T54" fmla="*/ 344739 w 1368"/>
              <a:gd name="T55" fmla="*/ 1303338 h 1248"/>
              <a:gd name="T56" fmla="*/ 570329 w 1368"/>
              <a:gd name="T57" fmla="*/ 1003300 h 1248"/>
              <a:gd name="T58" fmla="*/ 395577 w 1368"/>
              <a:gd name="T59" fmla="*/ 752475 h 1248"/>
              <a:gd name="T60" fmla="*/ 144568 w 1368"/>
              <a:gd name="T61" fmla="*/ 877888 h 1248"/>
              <a:gd name="T62" fmla="*/ 797508 w 1368"/>
              <a:gd name="T63" fmla="*/ 903288 h 1248"/>
              <a:gd name="T64" fmla="*/ 921423 w 1368"/>
              <a:gd name="T65" fmla="*/ 1003300 h 1248"/>
              <a:gd name="T66" fmla="*/ 1223269 w 1368"/>
              <a:gd name="T67" fmla="*/ 1554163 h 1248"/>
              <a:gd name="T68" fmla="*/ 2101798 w 1368"/>
              <a:gd name="T69" fmla="*/ 1403350 h 1248"/>
              <a:gd name="T70" fmla="*/ 1925457 w 1368"/>
              <a:gd name="T71" fmla="*/ 1879600 h 1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8" h="1248">
                <a:moveTo>
                  <a:pt x="896" y="506"/>
                </a:moveTo>
                <a:cubicBezTo>
                  <a:pt x="901" y="490"/>
                  <a:pt x="901" y="471"/>
                  <a:pt x="912" y="458"/>
                </a:cubicBezTo>
                <a:cubicBezTo>
                  <a:pt x="924" y="443"/>
                  <a:pt x="954" y="445"/>
                  <a:pt x="959" y="427"/>
                </a:cubicBezTo>
                <a:cubicBezTo>
                  <a:pt x="976" y="366"/>
                  <a:pt x="970" y="300"/>
                  <a:pt x="975" y="237"/>
                </a:cubicBezTo>
                <a:cubicBezTo>
                  <a:pt x="959" y="227"/>
                  <a:pt x="945" y="214"/>
                  <a:pt x="928" y="206"/>
                </a:cubicBezTo>
                <a:cubicBezTo>
                  <a:pt x="897" y="192"/>
                  <a:pt x="833" y="174"/>
                  <a:pt x="833" y="174"/>
                </a:cubicBezTo>
                <a:cubicBezTo>
                  <a:pt x="796" y="179"/>
                  <a:pt x="745" y="160"/>
                  <a:pt x="723" y="190"/>
                </a:cubicBezTo>
                <a:cubicBezTo>
                  <a:pt x="701" y="220"/>
                  <a:pt x="731" y="264"/>
                  <a:pt x="738" y="300"/>
                </a:cubicBezTo>
                <a:cubicBezTo>
                  <a:pt x="748" y="353"/>
                  <a:pt x="785" y="391"/>
                  <a:pt x="802" y="442"/>
                </a:cubicBezTo>
                <a:cubicBezTo>
                  <a:pt x="781" y="453"/>
                  <a:pt x="762" y="474"/>
                  <a:pt x="738" y="474"/>
                </a:cubicBezTo>
                <a:cubicBezTo>
                  <a:pt x="719" y="474"/>
                  <a:pt x="704" y="455"/>
                  <a:pt x="691" y="442"/>
                </a:cubicBezTo>
                <a:cubicBezTo>
                  <a:pt x="673" y="423"/>
                  <a:pt x="661" y="399"/>
                  <a:pt x="644" y="379"/>
                </a:cubicBezTo>
                <a:cubicBezTo>
                  <a:pt x="629" y="362"/>
                  <a:pt x="612" y="348"/>
                  <a:pt x="596" y="332"/>
                </a:cubicBezTo>
                <a:cubicBezTo>
                  <a:pt x="600" y="292"/>
                  <a:pt x="632" y="100"/>
                  <a:pt x="580" y="48"/>
                </a:cubicBezTo>
                <a:cubicBezTo>
                  <a:pt x="568" y="36"/>
                  <a:pt x="549" y="37"/>
                  <a:pt x="533" y="32"/>
                </a:cubicBezTo>
                <a:cubicBezTo>
                  <a:pt x="491" y="37"/>
                  <a:pt x="435" y="16"/>
                  <a:pt x="407" y="48"/>
                </a:cubicBezTo>
                <a:cubicBezTo>
                  <a:pt x="383" y="76"/>
                  <a:pt x="395" y="134"/>
                  <a:pt x="423" y="158"/>
                </a:cubicBezTo>
                <a:cubicBezTo>
                  <a:pt x="447" y="179"/>
                  <a:pt x="486" y="148"/>
                  <a:pt x="517" y="143"/>
                </a:cubicBezTo>
                <a:cubicBezTo>
                  <a:pt x="533" y="132"/>
                  <a:pt x="548" y="120"/>
                  <a:pt x="565" y="111"/>
                </a:cubicBezTo>
                <a:cubicBezTo>
                  <a:pt x="580" y="104"/>
                  <a:pt x="599" y="105"/>
                  <a:pt x="612" y="95"/>
                </a:cubicBezTo>
                <a:cubicBezTo>
                  <a:pt x="627" y="83"/>
                  <a:pt x="628" y="58"/>
                  <a:pt x="644" y="48"/>
                </a:cubicBezTo>
                <a:cubicBezTo>
                  <a:pt x="672" y="30"/>
                  <a:pt x="707" y="27"/>
                  <a:pt x="738" y="16"/>
                </a:cubicBezTo>
                <a:cubicBezTo>
                  <a:pt x="754" y="11"/>
                  <a:pt x="786" y="0"/>
                  <a:pt x="786" y="0"/>
                </a:cubicBezTo>
                <a:cubicBezTo>
                  <a:pt x="817" y="11"/>
                  <a:pt x="849" y="21"/>
                  <a:pt x="880" y="32"/>
                </a:cubicBezTo>
                <a:cubicBezTo>
                  <a:pt x="905" y="41"/>
                  <a:pt x="908" y="78"/>
                  <a:pt x="928" y="95"/>
                </a:cubicBezTo>
                <a:cubicBezTo>
                  <a:pt x="957" y="120"/>
                  <a:pt x="991" y="137"/>
                  <a:pt x="1023" y="158"/>
                </a:cubicBezTo>
                <a:cubicBezTo>
                  <a:pt x="1058" y="181"/>
                  <a:pt x="1188" y="189"/>
                  <a:pt x="1196" y="190"/>
                </a:cubicBezTo>
                <a:cubicBezTo>
                  <a:pt x="1212" y="200"/>
                  <a:pt x="1233" y="205"/>
                  <a:pt x="1244" y="221"/>
                </a:cubicBezTo>
                <a:cubicBezTo>
                  <a:pt x="1256" y="239"/>
                  <a:pt x="1251" y="264"/>
                  <a:pt x="1259" y="285"/>
                </a:cubicBezTo>
                <a:cubicBezTo>
                  <a:pt x="1267" y="307"/>
                  <a:pt x="1280" y="327"/>
                  <a:pt x="1291" y="348"/>
                </a:cubicBezTo>
                <a:cubicBezTo>
                  <a:pt x="1285" y="393"/>
                  <a:pt x="1304" y="495"/>
                  <a:pt x="1228" y="506"/>
                </a:cubicBezTo>
                <a:cubicBezTo>
                  <a:pt x="1207" y="509"/>
                  <a:pt x="1186" y="495"/>
                  <a:pt x="1165" y="490"/>
                </a:cubicBezTo>
                <a:cubicBezTo>
                  <a:pt x="1160" y="469"/>
                  <a:pt x="1137" y="445"/>
                  <a:pt x="1149" y="427"/>
                </a:cubicBezTo>
                <a:cubicBezTo>
                  <a:pt x="1158" y="413"/>
                  <a:pt x="1195" y="426"/>
                  <a:pt x="1196" y="442"/>
                </a:cubicBezTo>
                <a:cubicBezTo>
                  <a:pt x="1197" y="455"/>
                  <a:pt x="1194" y="713"/>
                  <a:pt x="1133" y="774"/>
                </a:cubicBezTo>
                <a:cubicBezTo>
                  <a:pt x="1121" y="786"/>
                  <a:pt x="1102" y="785"/>
                  <a:pt x="1086" y="790"/>
                </a:cubicBezTo>
                <a:cubicBezTo>
                  <a:pt x="739" y="758"/>
                  <a:pt x="1025" y="815"/>
                  <a:pt x="849" y="727"/>
                </a:cubicBezTo>
                <a:cubicBezTo>
                  <a:pt x="819" y="712"/>
                  <a:pt x="754" y="695"/>
                  <a:pt x="754" y="695"/>
                </a:cubicBezTo>
                <a:cubicBezTo>
                  <a:pt x="745" y="697"/>
                  <a:pt x="608" y="717"/>
                  <a:pt x="596" y="727"/>
                </a:cubicBezTo>
                <a:cubicBezTo>
                  <a:pt x="583" y="737"/>
                  <a:pt x="587" y="759"/>
                  <a:pt x="580" y="774"/>
                </a:cubicBezTo>
                <a:cubicBezTo>
                  <a:pt x="572" y="791"/>
                  <a:pt x="559" y="805"/>
                  <a:pt x="549" y="821"/>
                </a:cubicBezTo>
                <a:cubicBezTo>
                  <a:pt x="554" y="858"/>
                  <a:pt x="547" y="899"/>
                  <a:pt x="565" y="932"/>
                </a:cubicBezTo>
                <a:cubicBezTo>
                  <a:pt x="576" y="952"/>
                  <a:pt x="605" y="958"/>
                  <a:pt x="628" y="963"/>
                </a:cubicBezTo>
                <a:cubicBezTo>
                  <a:pt x="685" y="974"/>
                  <a:pt x="744" y="974"/>
                  <a:pt x="802" y="979"/>
                </a:cubicBezTo>
                <a:cubicBezTo>
                  <a:pt x="919" y="1019"/>
                  <a:pt x="858" y="1131"/>
                  <a:pt x="849" y="1248"/>
                </a:cubicBezTo>
                <a:cubicBezTo>
                  <a:pt x="823" y="1243"/>
                  <a:pt x="796" y="1238"/>
                  <a:pt x="770" y="1232"/>
                </a:cubicBezTo>
                <a:cubicBezTo>
                  <a:pt x="728" y="1222"/>
                  <a:pt x="644" y="1200"/>
                  <a:pt x="644" y="1200"/>
                </a:cubicBezTo>
                <a:cubicBezTo>
                  <a:pt x="628" y="1190"/>
                  <a:pt x="613" y="1177"/>
                  <a:pt x="596" y="1169"/>
                </a:cubicBezTo>
                <a:cubicBezTo>
                  <a:pt x="581" y="1162"/>
                  <a:pt x="563" y="1162"/>
                  <a:pt x="549" y="1153"/>
                </a:cubicBezTo>
                <a:cubicBezTo>
                  <a:pt x="436" y="1076"/>
                  <a:pt x="564" y="1124"/>
                  <a:pt x="454" y="1090"/>
                </a:cubicBezTo>
                <a:cubicBezTo>
                  <a:pt x="444" y="1074"/>
                  <a:pt x="431" y="1059"/>
                  <a:pt x="423" y="1042"/>
                </a:cubicBezTo>
                <a:cubicBezTo>
                  <a:pt x="410" y="1012"/>
                  <a:pt x="391" y="948"/>
                  <a:pt x="391" y="948"/>
                </a:cubicBezTo>
                <a:cubicBezTo>
                  <a:pt x="396" y="927"/>
                  <a:pt x="390" y="897"/>
                  <a:pt x="407" y="884"/>
                </a:cubicBezTo>
                <a:cubicBezTo>
                  <a:pt x="420" y="874"/>
                  <a:pt x="448" y="885"/>
                  <a:pt x="454" y="900"/>
                </a:cubicBezTo>
                <a:cubicBezTo>
                  <a:pt x="462" y="920"/>
                  <a:pt x="443" y="942"/>
                  <a:pt x="438" y="963"/>
                </a:cubicBezTo>
                <a:cubicBezTo>
                  <a:pt x="251" y="926"/>
                  <a:pt x="288" y="961"/>
                  <a:pt x="217" y="821"/>
                </a:cubicBezTo>
                <a:cubicBezTo>
                  <a:pt x="220" y="793"/>
                  <a:pt x="202" y="636"/>
                  <a:pt x="281" y="616"/>
                </a:cubicBezTo>
                <a:cubicBezTo>
                  <a:pt x="307" y="610"/>
                  <a:pt x="333" y="627"/>
                  <a:pt x="359" y="632"/>
                </a:cubicBezTo>
                <a:cubicBezTo>
                  <a:pt x="343" y="637"/>
                  <a:pt x="328" y="653"/>
                  <a:pt x="312" y="648"/>
                </a:cubicBezTo>
                <a:cubicBezTo>
                  <a:pt x="235" y="622"/>
                  <a:pt x="269" y="524"/>
                  <a:pt x="249" y="474"/>
                </a:cubicBezTo>
                <a:cubicBezTo>
                  <a:pt x="243" y="458"/>
                  <a:pt x="144" y="414"/>
                  <a:pt x="138" y="411"/>
                </a:cubicBezTo>
                <a:cubicBezTo>
                  <a:pt x="71" y="428"/>
                  <a:pt x="0" y="424"/>
                  <a:pt x="91" y="553"/>
                </a:cubicBezTo>
                <a:cubicBezTo>
                  <a:pt x="110" y="580"/>
                  <a:pt x="186" y="585"/>
                  <a:pt x="186" y="585"/>
                </a:cubicBezTo>
                <a:cubicBezTo>
                  <a:pt x="315" y="559"/>
                  <a:pt x="365" y="554"/>
                  <a:pt x="502" y="569"/>
                </a:cubicBezTo>
                <a:cubicBezTo>
                  <a:pt x="523" y="574"/>
                  <a:pt x="548" y="571"/>
                  <a:pt x="565" y="585"/>
                </a:cubicBezTo>
                <a:cubicBezTo>
                  <a:pt x="578" y="595"/>
                  <a:pt x="570" y="619"/>
                  <a:pt x="580" y="632"/>
                </a:cubicBezTo>
                <a:cubicBezTo>
                  <a:pt x="592" y="647"/>
                  <a:pt x="612" y="653"/>
                  <a:pt x="628" y="663"/>
                </a:cubicBezTo>
                <a:cubicBezTo>
                  <a:pt x="646" y="785"/>
                  <a:pt x="633" y="932"/>
                  <a:pt x="770" y="979"/>
                </a:cubicBezTo>
                <a:cubicBezTo>
                  <a:pt x="920" y="968"/>
                  <a:pt x="1064" y="957"/>
                  <a:pt x="1212" y="932"/>
                </a:cubicBezTo>
                <a:cubicBezTo>
                  <a:pt x="1249" y="916"/>
                  <a:pt x="1291" y="908"/>
                  <a:pt x="1323" y="884"/>
                </a:cubicBezTo>
                <a:cubicBezTo>
                  <a:pt x="1356" y="859"/>
                  <a:pt x="1320" y="764"/>
                  <a:pt x="1354" y="900"/>
                </a:cubicBezTo>
                <a:cubicBezTo>
                  <a:pt x="1344" y="1014"/>
                  <a:pt x="1368" y="1184"/>
                  <a:pt x="1212" y="1184"/>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3" name="Freeform 17"/>
          <p:cNvSpPr>
            <a:spLocks/>
          </p:cNvSpPr>
          <p:nvPr/>
        </p:nvSpPr>
        <p:spPr bwMode="auto">
          <a:xfrm>
            <a:off x="7194550" y="3581400"/>
            <a:ext cx="1549400" cy="1681163"/>
          </a:xfrm>
          <a:custGeom>
            <a:avLst/>
            <a:gdLst>
              <a:gd name="T0" fmla="*/ 375468 w 978"/>
              <a:gd name="T1" fmla="*/ 678503 h 1058"/>
              <a:gd name="T2" fmla="*/ 475276 w 978"/>
              <a:gd name="T3" fmla="*/ 576807 h 1058"/>
              <a:gd name="T4" fmla="*/ 525972 w 978"/>
              <a:gd name="T5" fmla="*/ 678503 h 1058"/>
              <a:gd name="T6" fmla="*/ 575084 w 978"/>
              <a:gd name="T7" fmla="*/ 827869 h 1058"/>
              <a:gd name="T8" fmla="*/ 426164 w 978"/>
              <a:gd name="T9" fmla="*/ 1053508 h 1058"/>
              <a:gd name="T10" fmla="*/ 0 w 978"/>
              <a:gd name="T11" fmla="*/ 1129780 h 1058"/>
              <a:gd name="T12" fmla="*/ 25348 w 978"/>
              <a:gd name="T13" fmla="*/ 1380842 h 1058"/>
              <a:gd name="T14" fmla="*/ 350120 w 978"/>
              <a:gd name="T15" fmla="*/ 1504784 h 1058"/>
              <a:gd name="T16" fmla="*/ 551320 w 978"/>
              <a:gd name="T17" fmla="*/ 1681163 h 1058"/>
              <a:gd name="T18" fmla="*/ 700240 w 978"/>
              <a:gd name="T19" fmla="*/ 1504784 h 1058"/>
              <a:gd name="T20" fmla="*/ 850744 w 978"/>
              <a:gd name="T21" fmla="*/ 1104356 h 1058"/>
              <a:gd name="T22" fmla="*/ 876092 w 978"/>
              <a:gd name="T23" fmla="*/ 778610 h 1058"/>
              <a:gd name="T24" fmla="*/ 925204 w 978"/>
              <a:gd name="T25" fmla="*/ 502124 h 1058"/>
              <a:gd name="T26" fmla="*/ 876092 w 978"/>
              <a:gd name="T27" fmla="*/ 327334 h 1058"/>
              <a:gd name="T28" fmla="*/ 800048 w 978"/>
              <a:gd name="T29" fmla="*/ 276486 h 1058"/>
              <a:gd name="T30" fmla="*/ 776284 w 978"/>
              <a:gd name="T31" fmla="*/ 201803 h 1058"/>
              <a:gd name="T32" fmla="*/ 700240 w 978"/>
              <a:gd name="T33" fmla="*/ 150955 h 1058"/>
              <a:gd name="T34" fmla="*/ 800048 w 978"/>
              <a:gd name="T35" fmla="*/ 176379 h 1058"/>
              <a:gd name="T36" fmla="*/ 1451176 w 978"/>
              <a:gd name="T37" fmla="*/ 301910 h 1058"/>
              <a:gd name="T38" fmla="*/ 1425828 w 978"/>
              <a:gd name="T39" fmla="*/ 476700 h 1058"/>
              <a:gd name="T40" fmla="*/ 1200864 w 978"/>
              <a:gd name="T41" fmla="*/ 451276 h 1058"/>
              <a:gd name="T42" fmla="*/ 1175516 w 978"/>
              <a:gd name="T43" fmla="*/ 376593 h 1058"/>
              <a:gd name="T44" fmla="*/ 925204 w 978"/>
              <a:gd name="T45" fmla="*/ 150955 h 1058"/>
              <a:gd name="T46" fmla="*/ 850744 w 978"/>
              <a:gd name="T47" fmla="*/ 100107 h 1058"/>
              <a:gd name="T48" fmla="*/ 776284 w 978"/>
              <a:gd name="T49" fmla="*/ 0 h 10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8" h="1058">
                <a:moveTo>
                  <a:pt x="237" y="427"/>
                </a:moveTo>
                <a:cubicBezTo>
                  <a:pt x="243" y="399"/>
                  <a:pt x="236" y="299"/>
                  <a:pt x="300" y="363"/>
                </a:cubicBezTo>
                <a:cubicBezTo>
                  <a:pt x="317" y="380"/>
                  <a:pt x="323" y="405"/>
                  <a:pt x="332" y="427"/>
                </a:cubicBezTo>
                <a:cubicBezTo>
                  <a:pt x="344" y="458"/>
                  <a:pt x="363" y="521"/>
                  <a:pt x="363" y="521"/>
                </a:cubicBezTo>
                <a:cubicBezTo>
                  <a:pt x="347" y="607"/>
                  <a:pt x="355" y="636"/>
                  <a:pt x="269" y="663"/>
                </a:cubicBezTo>
                <a:cubicBezTo>
                  <a:pt x="138" y="649"/>
                  <a:pt x="92" y="619"/>
                  <a:pt x="0" y="711"/>
                </a:cubicBezTo>
                <a:cubicBezTo>
                  <a:pt x="5" y="764"/>
                  <a:pt x="4" y="817"/>
                  <a:pt x="16" y="869"/>
                </a:cubicBezTo>
                <a:cubicBezTo>
                  <a:pt x="35" y="948"/>
                  <a:pt x="166" y="940"/>
                  <a:pt x="221" y="947"/>
                </a:cubicBezTo>
                <a:cubicBezTo>
                  <a:pt x="258" y="1003"/>
                  <a:pt x="283" y="1036"/>
                  <a:pt x="348" y="1058"/>
                </a:cubicBezTo>
                <a:cubicBezTo>
                  <a:pt x="419" y="1034"/>
                  <a:pt x="419" y="1015"/>
                  <a:pt x="442" y="947"/>
                </a:cubicBezTo>
                <a:cubicBezTo>
                  <a:pt x="453" y="822"/>
                  <a:pt x="420" y="735"/>
                  <a:pt x="537" y="695"/>
                </a:cubicBezTo>
                <a:cubicBezTo>
                  <a:pt x="600" y="571"/>
                  <a:pt x="553" y="692"/>
                  <a:pt x="553" y="490"/>
                </a:cubicBezTo>
                <a:cubicBezTo>
                  <a:pt x="553" y="438"/>
                  <a:pt x="571" y="369"/>
                  <a:pt x="584" y="316"/>
                </a:cubicBezTo>
                <a:cubicBezTo>
                  <a:pt x="572" y="280"/>
                  <a:pt x="574" y="238"/>
                  <a:pt x="553" y="206"/>
                </a:cubicBezTo>
                <a:cubicBezTo>
                  <a:pt x="542" y="190"/>
                  <a:pt x="521" y="185"/>
                  <a:pt x="505" y="174"/>
                </a:cubicBezTo>
                <a:cubicBezTo>
                  <a:pt x="500" y="158"/>
                  <a:pt x="500" y="140"/>
                  <a:pt x="490" y="127"/>
                </a:cubicBezTo>
                <a:cubicBezTo>
                  <a:pt x="478" y="112"/>
                  <a:pt x="429" y="109"/>
                  <a:pt x="442" y="95"/>
                </a:cubicBezTo>
                <a:cubicBezTo>
                  <a:pt x="457" y="79"/>
                  <a:pt x="484" y="107"/>
                  <a:pt x="505" y="111"/>
                </a:cubicBezTo>
                <a:cubicBezTo>
                  <a:pt x="642" y="136"/>
                  <a:pt x="779" y="167"/>
                  <a:pt x="916" y="190"/>
                </a:cubicBezTo>
                <a:cubicBezTo>
                  <a:pt x="952" y="300"/>
                  <a:pt x="978" y="273"/>
                  <a:pt x="900" y="300"/>
                </a:cubicBezTo>
                <a:cubicBezTo>
                  <a:pt x="853" y="295"/>
                  <a:pt x="802" y="302"/>
                  <a:pt x="758" y="284"/>
                </a:cubicBezTo>
                <a:cubicBezTo>
                  <a:pt x="743" y="278"/>
                  <a:pt x="750" y="251"/>
                  <a:pt x="742" y="237"/>
                </a:cubicBezTo>
                <a:cubicBezTo>
                  <a:pt x="694" y="150"/>
                  <a:pt x="673" y="125"/>
                  <a:pt x="584" y="95"/>
                </a:cubicBezTo>
                <a:cubicBezTo>
                  <a:pt x="568" y="84"/>
                  <a:pt x="550" y="76"/>
                  <a:pt x="537" y="63"/>
                </a:cubicBezTo>
                <a:cubicBezTo>
                  <a:pt x="519" y="44"/>
                  <a:pt x="490" y="0"/>
                  <a:pt x="490" y="0"/>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4" name="Freeform 18"/>
          <p:cNvSpPr>
            <a:spLocks/>
          </p:cNvSpPr>
          <p:nvPr/>
        </p:nvSpPr>
        <p:spPr bwMode="auto">
          <a:xfrm>
            <a:off x="6216650" y="3635375"/>
            <a:ext cx="1155700" cy="798513"/>
          </a:xfrm>
          <a:custGeom>
            <a:avLst/>
            <a:gdLst>
              <a:gd name="T0" fmla="*/ 876683 w 729"/>
              <a:gd name="T1" fmla="*/ 798513 h 505"/>
              <a:gd name="T2" fmla="*/ 1052654 w 729"/>
              <a:gd name="T3" fmla="*/ 599280 h 505"/>
              <a:gd name="T4" fmla="*/ 1001924 w 729"/>
              <a:gd name="T5" fmla="*/ 324149 h 505"/>
              <a:gd name="T6" fmla="*/ 927414 w 729"/>
              <a:gd name="T7" fmla="*/ 298849 h 505"/>
              <a:gd name="T8" fmla="*/ 676933 w 729"/>
              <a:gd name="T9" fmla="*/ 374748 h 505"/>
              <a:gd name="T10" fmla="*/ 600837 w 729"/>
              <a:gd name="T11" fmla="*/ 523382 h 505"/>
              <a:gd name="T12" fmla="*/ 526327 w 729"/>
              <a:gd name="T13" fmla="*/ 548681 h 505"/>
              <a:gd name="T14" fmla="*/ 475597 w 729"/>
              <a:gd name="T15" fmla="*/ 398466 h 505"/>
              <a:gd name="T16" fmla="*/ 451817 w 729"/>
              <a:gd name="T17" fmla="*/ 324149 h 505"/>
              <a:gd name="T18" fmla="*/ 600837 w 729"/>
              <a:gd name="T19" fmla="*/ 224532 h 505"/>
              <a:gd name="T20" fmla="*/ 676933 w 729"/>
              <a:gd name="T21" fmla="*/ 173934 h 505"/>
              <a:gd name="T22" fmla="*/ 651567 w 729"/>
              <a:gd name="T23" fmla="*/ 25299 h 505"/>
              <a:gd name="T24" fmla="*/ 577057 w 729"/>
              <a:gd name="T25" fmla="*/ 0 h 505"/>
              <a:gd name="T26" fmla="*/ 350356 w 729"/>
              <a:gd name="T27" fmla="*/ 25299 h 505"/>
              <a:gd name="T28" fmla="*/ 226701 w 729"/>
              <a:gd name="T29" fmla="*/ 449065 h 505"/>
              <a:gd name="T30" fmla="*/ 101461 w 729"/>
              <a:gd name="T31" fmla="*/ 199233 h 505"/>
              <a:gd name="T32" fmla="*/ 0 w 729"/>
              <a:gd name="T33" fmla="*/ 199233 h 5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9" h="505">
                <a:moveTo>
                  <a:pt x="553" y="505"/>
                </a:moveTo>
                <a:cubicBezTo>
                  <a:pt x="588" y="454"/>
                  <a:pt x="629" y="430"/>
                  <a:pt x="664" y="379"/>
                </a:cubicBezTo>
                <a:cubicBezTo>
                  <a:pt x="691" y="295"/>
                  <a:pt x="729" y="255"/>
                  <a:pt x="632" y="205"/>
                </a:cubicBezTo>
                <a:cubicBezTo>
                  <a:pt x="617" y="197"/>
                  <a:pt x="601" y="194"/>
                  <a:pt x="585" y="189"/>
                </a:cubicBezTo>
                <a:cubicBezTo>
                  <a:pt x="535" y="196"/>
                  <a:pt x="465" y="190"/>
                  <a:pt x="427" y="237"/>
                </a:cubicBezTo>
                <a:cubicBezTo>
                  <a:pt x="376" y="300"/>
                  <a:pt x="453" y="272"/>
                  <a:pt x="379" y="331"/>
                </a:cubicBezTo>
                <a:cubicBezTo>
                  <a:pt x="366" y="341"/>
                  <a:pt x="348" y="342"/>
                  <a:pt x="332" y="347"/>
                </a:cubicBezTo>
                <a:cubicBezTo>
                  <a:pt x="321" y="315"/>
                  <a:pt x="310" y="284"/>
                  <a:pt x="300" y="252"/>
                </a:cubicBezTo>
                <a:cubicBezTo>
                  <a:pt x="295" y="236"/>
                  <a:pt x="285" y="205"/>
                  <a:pt x="285" y="205"/>
                </a:cubicBezTo>
                <a:cubicBezTo>
                  <a:pt x="316" y="184"/>
                  <a:pt x="348" y="163"/>
                  <a:pt x="379" y="142"/>
                </a:cubicBezTo>
                <a:cubicBezTo>
                  <a:pt x="395" y="131"/>
                  <a:pt x="427" y="110"/>
                  <a:pt x="427" y="110"/>
                </a:cubicBezTo>
                <a:cubicBezTo>
                  <a:pt x="422" y="79"/>
                  <a:pt x="427" y="44"/>
                  <a:pt x="411" y="16"/>
                </a:cubicBezTo>
                <a:cubicBezTo>
                  <a:pt x="403" y="2"/>
                  <a:pt x="381" y="0"/>
                  <a:pt x="364" y="0"/>
                </a:cubicBezTo>
                <a:cubicBezTo>
                  <a:pt x="316" y="0"/>
                  <a:pt x="269" y="11"/>
                  <a:pt x="221" y="16"/>
                </a:cubicBezTo>
                <a:cubicBezTo>
                  <a:pt x="164" y="102"/>
                  <a:pt x="200" y="198"/>
                  <a:pt x="143" y="284"/>
                </a:cubicBezTo>
                <a:cubicBezTo>
                  <a:pt x="125" y="232"/>
                  <a:pt x="124" y="152"/>
                  <a:pt x="64" y="126"/>
                </a:cubicBezTo>
                <a:cubicBezTo>
                  <a:pt x="44" y="118"/>
                  <a:pt x="21" y="126"/>
                  <a:pt x="0" y="126"/>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5" name="Freeform 19"/>
          <p:cNvSpPr>
            <a:spLocks/>
          </p:cNvSpPr>
          <p:nvPr/>
        </p:nvSpPr>
        <p:spPr bwMode="auto">
          <a:xfrm rot="-1818395">
            <a:off x="4972141" y="3944646"/>
            <a:ext cx="842962" cy="509587"/>
          </a:xfrm>
          <a:custGeom>
            <a:avLst/>
            <a:gdLst>
              <a:gd name="T0" fmla="*/ 775852 w 515"/>
              <a:gd name="T1" fmla="*/ 2675 h 381"/>
              <a:gd name="T2" fmla="*/ 517235 w 515"/>
              <a:gd name="T3" fmla="*/ 24075 h 381"/>
              <a:gd name="T4" fmla="*/ 517235 w 515"/>
              <a:gd name="T5" fmla="*/ 171200 h 381"/>
              <a:gd name="T6" fmla="*/ 775852 w 515"/>
              <a:gd name="T7" fmla="*/ 235400 h 381"/>
              <a:gd name="T8" fmla="*/ 775852 w 515"/>
              <a:gd name="T9" fmla="*/ 382525 h 381"/>
              <a:gd name="T10" fmla="*/ 620355 w 515"/>
              <a:gd name="T11" fmla="*/ 361125 h 381"/>
              <a:gd name="T12" fmla="*/ 594165 w 515"/>
              <a:gd name="T13" fmla="*/ 298262 h 381"/>
              <a:gd name="T14" fmla="*/ 517235 w 515"/>
              <a:gd name="T15" fmla="*/ 255462 h 381"/>
              <a:gd name="T16" fmla="*/ 361737 w 515"/>
              <a:gd name="T17" fmla="*/ 171200 h 381"/>
              <a:gd name="T18" fmla="*/ 78567 w 515"/>
              <a:gd name="T19" fmla="*/ 319662 h 381"/>
              <a:gd name="T20" fmla="*/ 103120 w 515"/>
              <a:gd name="T21" fmla="*/ 425325 h 381"/>
              <a:gd name="T22" fmla="*/ 258617 w 515"/>
              <a:gd name="T23" fmla="*/ 466787 h 381"/>
              <a:gd name="T24" fmla="*/ 335548 w 515"/>
              <a:gd name="T25" fmla="*/ 509587 h 381"/>
              <a:gd name="T26" fmla="*/ 440304 w 515"/>
              <a:gd name="T27" fmla="*/ 488187 h 381"/>
              <a:gd name="T28" fmla="*/ 440304 w 515"/>
              <a:gd name="T29" fmla="*/ 255462 h 381"/>
              <a:gd name="T30" fmla="*/ 414115 w 515"/>
              <a:gd name="T31" fmla="*/ 192600 h 381"/>
              <a:gd name="T32" fmla="*/ 0 w 515"/>
              <a:gd name="T33" fmla="*/ 24075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6" name="Freeform 20"/>
          <p:cNvSpPr>
            <a:spLocks/>
          </p:cNvSpPr>
          <p:nvPr/>
        </p:nvSpPr>
        <p:spPr bwMode="auto">
          <a:xfrm>
            <a:off x="6242050" y="4587875"/>
            <a:ext cx="749300" cy="798513"/>
          </a:xfrm>
          <a:custGeom>
            <a:avLst/>
            <a:gdLst>
              <a:gd name="T0" fmla="*/ 698714 w 474"/>
              <a:gd name="T1" fmla="*/ 798513 h 505"/>
              <a:gd name="T2" fmla="*/ 550119 w 474"/>
              <a:gd name="T3" fmla="*/ 698897 h 505"/>
              <a:gd name="T4" fmla="*/ 499533 w 474"/>
              <a:gd name="T5" fmla="*/ 548681 h 505"/>
              <a:gd name="T6" fmla="*/ 524826 w 474"/>
              <a:gd name="T7" fmla="*/ 423765 h 505"/>
              <a:gd name="T8" fmla="*/ 673422 w 474"/>
              <a:gd name="T9" fmla="*/ 374748 h 505"/>
              <a:gd name="T10" fmla="*/ 749300 w 474"/>
              <a:gd name="T11" fmla="*/ 398466 h 505"/>
              <a:gd name="T12" fmla="*/ 673422 w 474"/>
              <a:gd name="T13" fmla="*/ 449065 h 505"/>
              <a:gd name="T14" fmla="*/ 624417 w 474"/>
              <a:gd name="T15" fmla="*/ 374748 h 505"/>
              <a:gd name="T16" fmla="*/ 550119 w 474"/>
              <a:gd name="T17" fmla="*/ 124916 h 505"/>
              <a:gd name="T18" fmla="*/ 524826 w 474"/>
              <a:gd name="T19" fmla="*/ 49018 h 505"/>
              <a:gd name="T20" fmla="*/ 374650 w 474"/>
              <a:gd name="T21" fmla="*/ 0 h 505"/>
              <a:gd name="T22" fmla="*/ 300352 w 474"/>
              <a:gd name="T23" fmla="*/ 25299 h 505"/>
              <a:gd name="T24" fmla="*/ 224474 w 474"/>
              <a:gd name="T25" fmla="*/ 349448 h 505"/>
              <a:gd name="T26" fmla="*/ 0 w 474"/>
              <a:gd name="T27" fmla="*/ 324149 h 5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4" h="505">
                <a:moveTo>
                  <a:pt x="442" y="505"/>
                </a:moveTo>
                <a:cubicBezTo>
                  <a:pt x="398" y="490"/>
                  <a:pt x="375" y="490"/>
                  <a:pt x="348" y="442"/>
                </a:cubicBezTo>
                <a:cubicBezTo>
                  <a:pt x="332" y="413"/>
                  <a:pt x="316" y="347"/>
                  <a:pt x="316" y="347"/>
                </a:cubicBezTo>
                <a:cubicBezTo>
                  <a:pt x="321" y="321"/>
                  <a:pt x="313" y="287"/>
                  <a:pt x="332" y="268"/>
                </a:cubicBezTo>
                <a:cubicBezTo>
                  <a:pt x="355" y="245"/>
                  <a:pt x="426" y="237"/>
                  <a:pt x="426" y="237"/>
                </a:cubicBezTo>
                <a:cubicBezTo>
                  <a:pt x="442" y="242"/>
                  <a:pt x="474" y="235"/>
                  <a:pt x="474" y="252"/>
                </a:cubicBezTo>
                <a:cubicBezTo>
                  <a:pt x="474" y="271"/>
                  <a:pt x="445" y="288"/>
                  <a:pt x="426" y="284"/>
                </a:cubicBezTo>
                <a:cubicBezTo>
                  <a:pt x="408" y="280"/>
                  <a:pt x="403" y="254"/>
                  <a:pt x="395" y="237"/>
                </a:cubicBezTo>
                <a:cubicBezTo>
                  <a:pt x="361" y="160"/>
                  <a:pt x="368" y="150"/>
                  <a:pt x="348" y="79"/>
                </a:cubicBezTo>
                <a:cubicBezTo>
                  <a:pt x="343" y="63"/>
                  <a:pt x="346" y="41"/>
                  <a:pt x="332" y="31"/>
                </a:cubicBezTo>
                <a:cubicBezTo>
                  <a:pt x="305" y="12"/>
                  <a:pt x="237" y="0"/>
                  <a:pt x="237" y="0"/>
                </a:cubicBezTo>
                <a:cubicBezTo>
                  <a:pt x="221" y="5"/>
                  <a:pt x="202" y="4"/>
                  <a:pt x="190" y="16"/>
                </a:cubicBezTo>
                <a:cubicBezTo>
                  <a:pt x="157" y="49"/>
                  <a:pt x="160" y="166"/>
                  <a:pt x="142" y="221"/>
                </a:cubicBezTo>
                <a:cubicBezTo>
                  <a:pt x="95" y="216"/>
                  <a:pt x="0" y="205"/>
                  <a:pt x="0" y="205"/>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7" name="Freeform 21"/>
          <p:cNvSpPr>
            <a:spLocks/>
          </p:cNvSpPr>
          <p:nvPr/>
        </p:nvSpPr>
        <p:spPr bwMode="auto">
          <a:xfrm>
            <a:off x="7994650" y="3533775"/>
            <a:ext cx="533400" cy="1552575"/>
          </a:xfrm>
          <a:custGeom>
            <a:avLst/>
            <a:gdLst>
              <a:gd name="T0" fmla="*/ 253166 w 335"/>
              <a:gd name="T1" fmla="*/ 0 h 978"/>
              <a:gd name="T2" fmla="*/ 227690 w 335"/>
              <a:gd name="T3" fmla="*/ 200025 h 978"/>
              <a:gd name="T4" fmla="*/ 52544 w 335"/>
              <a:gd name="T5" fmla="*/ 225425 h 978"/>
              <a:gd name="T6" fmla="*/ 1592 w 335"/>
              <a:gd name="T7" fmla="*/ 376238 h 978"/>
              <a:gd name="T8" fmla="*/ 103496 w 335"/>
              <a:gd name="T9" fmla="*/ 550863 h 978"/>
              <a:gd name="T10" fmla="*/ 304118 w 335"/>
              <a:gd name="T11" fmla="*/ 601663 h 978"/>
              <a:gd name="T12" fmla="*/ 378953 w 335"/>
              <a:gd name="T13" fmla="*/ 425450 h 978"/>
              <a:gd name="T14" fmla="*/ 278642 w 335"/>
              <a:gd name="T15" fmla="*/ 450850 h 978"/>
              <a:gd name="T16" fmla="*/ 378953 w 335"/>
              <a:gd name="T17" fmla="*/ 927100 h 978"/>
              <a:gd name="T18" fmla="*/ 404429 w 335"/>
              <a:gd name="T19" fmla="*/ 1201738 h 978"/>
              <a:gd name="T20" fmla="*/ 27068 w 335"/>
              <a:gd name="T21" fmla="*/ 1177925 h 978"/>
              <a:gd name="T22" fmla="*/ 103496 w 335"/>
              <a:gd name="T23" fmla="*/ 1152525 h 978"/>
              <a:gd name="T24" fmla="*/ 178331 w 335"/>
              <a:gd name="T25" fmla="*/ 1201738 h 978"/>
              <a:gd name="T26" fmla="*/ 203807 w 335"/>
              <a:gd name="T27" fmla="*/ 1277938 h 978"/>
              <a:gd name="T28" fmla="*/ 304118 w 335"/>
              <a:gd name="T29" fmla="*/ 1428750 h 978"/>
              <a:gd name="T30" fmla="*/ 329593 w 335"/>
              <a:gd name="T31" fmla="*/ 1552575 h 9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5" h="978">
                <a:moveTo>
                  <a:pt x="159" y="0"/>
                </a:moveTo>
                <a:cubicBezTo>
                  <a:pt x="154" y="42"/>
                  <a:pt x="171" y="94"/>
                  <a:pt x="143" y="126"/>
                </a:cubicBezTo>
                <a:cubicBezTo>
                  <a:pt x="118" y="154"/>
                  <a:pt x="62" y="119"/>
                  <a:pt x="33" y="142"/>
                </a:cubicBezTo>
                <a:cubicBezTo>
                  <a:pt x="7" y="163"/>
                  <a:pt x="1" y="237"/>
                  <a:pt x="1" y="237"/>
                </a:cubicBezTo>
                <a:cubicBezTo>
                  <a:pt x="14" y="303"/>
                  <a:pt x="0" y="323"/>
                  <a:pt x="65" y="347"/>
                </a:cubicBezTo>
                <a:cubicBezTo>
                  <a:pt x="106" y="362"/>
                  <a:pt x="191" y="379"/>
                  <a:pt x="191" y="379"/>
                </a:cubicBezTo>
                <a:cubicBezTo>
                  <a:pt x="233" y="368"/>
                  <a:pt x="335" y="365"/>
                  <a:pt x="238" y="268"/>
                </a:cubicBezTo>
                <a:cubicBezTo>
                  <a:pt x="223" y="253"/>
                  <a:pt x="196" y="279"/>
                  <a:pt x="175" y="284"/>
                </a:cubicBezTo>
                <a:cubicBezTo>
                  <a:pt x="95" y="402"/>
                  <a:pt x="133" y="513"/>
                  <a:pt x="238" y="584"/>
                </a:cubicBezTo>
                <a:cubicBezTo>
                  <a:pt x="259" y="665"/>
                  <a:pt x="275" y="674"/>
                  <a:pt x="254" y="757"/>
                </a:cubicBezTo>
                <a:cubicBezTo>
                  <a:pt x="175" y="752"/>
                  <a:pt x="95" y="755"/>
                  <a:pt x="17" y="742"/>
                </a:cubicBezTo>
                <a:cubicBezTo>
                  <a:pt x="0" y="739"/>
                  <a:pt x="48" y="723"/>
                  <a:pt x="65" y="726"/>
                </a:cubicBezTo>
                <a:cubicBezTo>
                  <a:pt x="84" y="729"/>
                  <a:pt x="96" y="747"/>
                  <a:pt x="112" y="757"/>
                </a:cubicBezTo>
                <a:cubicBezTo>
                  <a:pt x="117" y="773"/>
                  <a:pt x="120" y="790"/>
                  <a:pt x="128" y="805"/>
                </a:cubicBezTo>
                <a:cubicBezTo>
                  <a:pt x="146" y="838"/>
                  <a:pt x="191" y="900"/>
                  <a:pt x="191" y="900"/>
                </a:cubicBezTo>
                <a:cubicBezTo>
                  <a:pt x="196" y="926"/>
                  <a:pt x="207" y="978"/>
                  <a:pt x="207" y="97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8" name="Freeform 22"/>
          <p:cNvSpPr>
            <a:spLocks/>
          </p:cNvSpPr>
          <p:nvPr/>
        </p:nvSpPr>
        <p:spPr bwMode="auto">
          <a:xfrm>
            <a:off x="6216650" y="3886200"/>
            <a:ext cx="1714500" cy="1806575"/>
          </a:xfrm>
          <a:custGeom>
            <a:avLst/>
            <a:gdLst>
              <a:gd name="T0" fmla="*/ 820738 w 1080"/>
              <a:gd name="T1" fmla="*/ 303213 h 1138"/>
              <a:gd name="T2" fmla="*/ 969963 w 1080"/>
              <a:gd name="T3" fmla="*/ 303213 h 1138"/>
              <a:gd name="T4" fmla="*/ 1020763 w 1080"/>
              <a:gd name="T5" fmla="*/ 452438 h 1138"/>
              <a:gd name="T6" fmla="*/ 995363 w 1080"/>
              <a:gd name="T7" fmla="*/ 603250 h 1138"/>
              <a:gd name="T8" fmla="*/ 769938 w 1080"/>
              <a:gd name="T9" fmla="*/ 503238 h 1138"/>
              <a:gd name="T10" fmla="*/ 920750 w 1080"/>
              <a:gd name="T11" fmla="*/ 728663 h 1138"/>
              <a:gd name="T12" fmla="*/ 895350 w 1080"/>
              <a:gd name="T13" fmla="*/ 1004888 h 1138"/>
              <a:gd name="T14" fmla="*/ 820738 w 1080"/>
              <a:gd name="T15" fmla="*/ 1030288 h 1138"/>
              <a:gd name="T16" fmla="*/ 519113 w 1080"/>
              <a:gd name="T17" fmla="*/ 1004888 h 1138"/>
              <a:gd name="T18" fmla="*/ 469900 w 1080"/>
              <a:gd name="T19" fmla="*/ 928688 h 1138"/>
              <a:gd name="T20" fmla="*/ 368300 w 1080"/>
              <a:gd name="T21" fmla="*/ 577850 h 1138"/>
              <a:gd name="T22" fmla="*/ 193675 w 1080"/>
              <a:gd name="T23" fmla="*/ 554038 h 1138"/>
              <a:gd name="T24" fmla="*/ 42863 w 1080"/>
              <a:gd name="T25" fmla="*/ 928688 h 1138"/>
              <a:gd name="T26" fmla="*/ 68263 w 1080"/>
              <a:gd name="T27" fmla="*/ 1279525 h 1138"/>
              <a:gd name="T28" fmla="*/ 519113 w 1080"/>
              <a:gd name="T29" fmla="*/ 1430338 h 1138"/>
              <a:gd name="T30" fmla="*/ 669925 w 1080"/>
              <a:gd name="T31" fmla="*/ 1481138 h 1138"/>
              <a:gd name="T32" fmla="*/ 1422400 w 1080"/>
              <a:gd name="T33" fmla="*/ 1455738 h 1138"/>
              <a:gd name="T34" fmla="*/ 1622425 w 1080"/>
              <a:gd name="T35" fmla="*/ 1404938 h 1138"/>
              <a:gd name="T36" fmla="*/ 1697038 w 1080"/>
              <a:gd name="T37" fmla="*/ 854075 h 1138"/>
              <a:gd name="T38" fmla="*/ 1471613 w 1080"/>
              <a:gd name="T39" fmla="*/ 127000 h 1138"/>
              <a:gd name="T40" fmla="*/ 1446213 w 1080"/>
              <a:gd name="T41" fmla="*/ 52388 h 1138"/>
              <a:gd name="T42" fmla="*/ 1271588 w 1080"/>
              <a:gd name="T43" fmla="*/ 52388 h 1138"/>
              <a:gd name="T44" fmla="*/ 1296988 w 1080"/>
              <a:gd name="T45" fmla="*/ 754063 h 1138"/>
              <a:gd name="T46" fmla="*/ 1246188 w 1080"/>
              <a:gd name="T47" fmla="*/ 904875 h 1138"/>
              <a:gd name="T48" fmla="*/ 1146175 w 1080"/>
              <a:gd name="T49" fmla="*/ 928688 h 1138"/>
              <a:gd name="T50" fmla="*/ 895350 w 1080"/>
              <a:gd name="T51" fmla="*/ 879475 h 1138"/>
              <a:gd name="T52" fmla="*/ 869950 w 1080"/>
              <a:gd name="T53" fmla="*/ 779463 h 1138"/>
              <a:gd name="T54" fmla="*/ 1046163 w 1080"/>
              <a:gd name="T55" fmla="*/ 803275 h 1138"/>
              <a:gd name="T56" fmla="*/ 1020763 w 1080"/>
              <a:gd name="T57" fmla="*/ 1279525 h 1138"/>
              <a:gd name="T58" fmla="*/ 969963 w 1080"/>
              <a:gd name="T59" fmla="*/ 1430338 h 1138"/>
              <a:gd name="T60" fmla="*/ 946150 w 1080"/>
              <a:gd name="T61" fmla="*/ 1504950 h 1138"/>
              <a:gd name="T62" fmla="*/ 769938 w 1080"/>
              <a:gd name="T63" fmla="*/ 1355725 h 1138"/>
              <a:gd name="T64" fmla="*/ 795338 w 1080"/>
              <a:gd name="T65" fmla="*/ 1204913 h 1138"/>
              <a:gd name="T66" fmla="*/ 844550 w 1080"/>
              <a:gd name="T67" fmla="*/ 1304925 h 1138"/>
              <a:gd name="T68" fmla="*/ 869950 w 1080"/>
              <a:gd name="T69" fmla="*/ 1655763 h 1138"/>
              <a:gd name="T70" fmla="*/ 920750 w 1080"/>
              <a:gd name="T71" fmla="*/ 1806575 h 1138"/>
              <a:gd name="T72" fmla="*/ 1095375 w 1080"/>
              <a:gd name="T73" fmla="*/ 1806575 h 1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0" h="1138">
                <a:moveTo>
                  <a:pt x="517" y="191"/>
                </a:moveTo>
                <a:cubicBezTo>
                  <a:pt x="542" y="183"/>
                  <a:pt x="586" y="157"/>
                  <a:pt x="611" y="191"/>
                </a:cubicBezTo>
                <a:cubicBezTo>
                  <a:pt x="630" y="218"/>
                  <a:pt x="643" y="285"/>
                  <a:pt x="643" y="285"/>
                </a:cubicBezTo>
                <a:cubicBezTo>
                  <a:pt x="638" y="317"/>
                  <a:pt x="656" y="367"/>
                  <a:pt x="627" y="380"/>
                </a:cubicBezTo>
                <a:cubicBezTo>
                  <a:pt x="414" y="477"/>
                  <a:pt x="464" y="378"/>
                  <a:pt x="485" y="317"/>
                </a:cubicBezTo>
                <a:cubicBezTo>
                  <a:pt x="548" y="360"/>
                  <a:pt x="556" y="388"/>
                  <a:pt x="580" y="459"/>
                </a:cubicBezTo>
                <a:cubicBezTo>
                  <a:pt x="575" y="517"/>
                  <a:pt x="582" y="578"/>
                  <a:pt x="564" y="633"/>
                </a:cubicBezTo>
                <a:cubicBezTo>
                  <a:pt x="559" y="649"/>
                  <a:pt x="534" y="649"/>
                  <a:pt x="517" y="649"/>
                </a:cubicBezTo>
                <a:cubicBezTo>
                  <a:pt x="453" y="649"/>
                  <a:pt x="390" y="638"/>
                  <a:pt x="327" y="633"/>
                </a:cubicBezTo>
                <a:cubicBezTo>
                  <a:pt x="317" y="617"/>
                  <a:pt x="300" y="604"/>
                  <a:pt x="296" y="585"/>
                </a:cubicBezTo>
                <a:cubicBezTo>
                  <a:pt x="279" y="499"/>
                  <a:pt x="332" y="394"/>
                  <a:pt x="232" y="364"/>
                </a:cubicBezTo>
                <a:cubicBezTo>
                  <a:pt x="197" y="353"/>
                  <a:pt x="159" y="354"/>
                  <a:pt x="122" y="349"/>
                </a:cubicBezTo>
                <a:cubicBezTo>
                  <a:pt x="67" y="423"/>
                  <a:pt x="50" y="496"/>
                  <a:pt x="27" y="585"/>
                </a:cubicBezTo>
                <a:cubicBezTo>
                  <a:pt x="32" y="659"/>
                  <a:pt x="0" y="746"/>
                  <a:pt x="43" y="806"/>
                </a:cubicBezTo>
                <a:cubicBezTo>
                  <a:pt x="46" y="810"/>
                  <a:pt x="278" y="885"/>
                  <a:pt x="327" y="901"/>
                </a:cubicBezTo>
                <a:cubicBezTo>
                  <a:pt x="359" y="912"/>
                  <a:pt x="422" y="933"/>
                  <a:pt x="422" y="933"/>
                </a:cubicBezTo>
                <a:cubicBezTo>
                  <a:pt x="580" y="928"/>
                  <a:pt x="738" y="930"/>
                  <a:pt x="896" y="917"/>
                </a:cubicBezTo>
                <a:cubicBezTo>
                  <a:pt x="939" y="914"/>
                  <a:pt x="997" y="920"/>
                  <a:pt x="1022" y="885"/>
                </a:cubicBezTo>
                <a:cubicBezTo>
                  <a:pt x="1040" y="860"/>
                  <a:pt x="1065" y="580"/>
                  <a:pt x="1069" y="538"/>
                </a:cubicBezTo>
                <a:cubicBezTo>
                  <a:pt x="1054" y="308"/>
                  <a:pt x="1080" y="233"/>
                  <a:pt x="927" y="80"/>
                </a:cubicBezTo>
                <a:cubicBezTo>
                  <a:pt x="922" y="64"/>
                  <a:pt x="924" y="43"/>
                  <a:pt x="911" y="33"/>
                </a:cubicBezTo>
                <a:cubicBezTo>
                  <a:pt x="870" y="0"/>
                  <a:pt x="840" y="20"/>
                  <a:pt x="801" y="33"/>
                </a:cubicBezTo>
                <a:cubicBezTo>
                  <a:pt x="764" y="179"/>
                  <a:pt x="780" y="330"/>
                  <a:pt x="817" y="475"/>
                </a:cubicBezTo>
                <a:cubicBezTo>
                  <a:pt x="806" y="507"/>
                  <a:pt x="807" y="545"/>
                  <a:pt x="785" y="570"/>
                </a:cubicBezTo>
                <a:cubicBezTo>
                  <a:pt x="771" y="586"/>
                  <a:pt x="744" y="587"/>
                  <a:pt x="722" y="585"/>
                </a:cubicBezTo>
                <a:cubicBezTo>
                  <a:pt x="668" y="581"/>
                  <a:pt x="617" y="564"/>
                  <a:pt x="564" y="554"/>
                </a:cubicBezTo>
                <a:cubicBezTo>
                  <a:pt x="559" y="533"/>
                  <a:pt x="540" y="511"/>
                  <a:pt x="548" y="491"/>
                </a:cubicBezTo>
                <a:cubicBezTo>
                  <a:pt x="568" y="443"/>
                  <a:pt x="651" y="502"/>
                  <a:pt x="659" y="506"/>
                </a:cubicBezTo>
                <a:cubicBezTo>
                  <a:pt x="654" y="606"/>
                  <a:pt x="655" y="707"/>
                  <a:pt x="643" y="806"/>
                </a:cubicBezTo>
                <a:cubicBezTo>
                  <a:pt x="639" y="839"/>
                  <a:pt x="621" y="869"/>
                  <a:pt x="611" y="901"/>
                </a:cubicBezTo>
                <a:cubicBezTo>
                  <a:pt x="606" y="917"/>
                  <a:pt x="596" y="948"/>
                  <a:pt x="596" y="948"/>
                </a:cubicBezTo>
                <a:cubicBezTo>
                  <a:pt x="559" y="917"/>
                  <a:pt x="507" y="897"/>
                  <a:pt x="485" y="854"/>
                </a:cubicBezTo>
                <a:cubicBezTo>
                  <a:pt x="471" y="825"/>
                  <a:pt x="474" y="777"/>
                  <a:pt x="501" y="759"/>
                </a:cubicBezTo>
                <a:cubicBezTo>
                  <a:pt x="520" y="746"/>
                  <a:pt x="522" y="801"/>
                  <a:pt x="532" y="822"/>
                </a:cubicBezTo>
                <a:cubicBezTo>
                  <a:pt x="537" y="896"/>
                  <a:pt x="537" y="970"/>
                  <a:pt x="548" y="1043"/>
                </a:cubicBezTo>
                <a:cubicBezTo>
                  <a:pt x="553" y="1076"/>
                  <a:pt x="547" y="1138"/>
                  <a:pt x="580" y="1138"/>
                </a:cubicBezTo>
                <a:cubicBezTo>
                  <a:pt x="617" y="1138"/>
                  <a:pt x="653" y="1138"/>
                  <a:pt x="690" y="113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79" name="Freeform 23"/>
          <p:cNvSpPr>
            <a:spLocks/>
          </p:cNvSpPr>
          <p:nvPr/>
        </p:nvSpPr>
        <p:spPr bwMode="auto">
          <a:xfrm>
            <a:off x="6242050" y="4199891"/>
            <a:ext cx="2133600" cy="893762"/>
          </a:xfrm>
          <a:custGeom>
            <a:avLst/>
            <a:gdLst>
              <a:gd name="T0" fmla="*/ 2133600 w 1345"/>
              <a:gd name="T1" fmla="*/ 893762 h 564"/>
              <a:gd name="T2" fmla="*/ 2059043 w 1345"/>
              <a:gd name="T3" fmla="*/ 844637 h 564"/>
              <a:gd name="T4" fmla="*/ 1908343 w 1345"/>
              <a:gd name="T5" fmla="*/ 793927 h 564"/>
              <a:gd name="T6" fmla="*/ 1457828 w 1345"/>
              <a:gd name="T7" fmla="*/ 518192 h 564"/>
              <a:gd name="T8" fmla="*/ 1407066 w 1345"/>
              <a:gd name="T9" fmla="*/ 594257 h 564"/>
              <a:gd name="T10" fmla="*/ 1557766 w 1345"/>
              <a:gd name="T11" fmla="*/ 768572 h 564"/>
              <a:gd name="T12" fmla="*/ 1606942 w 1345"/>
              <a:gd name="T13" fmla="*/ 694092 h 564"/>
              <a:gd name="T14" fmla="*/ 1632323 w 1345"/>
              <a:gd name="T15" fmla="*/ 494422 h 564"/>
              <a:gd name="T16" fmla="*/ 1708466 w 1345"/>
              <a:gd name="T17" fmla="*/ 443712 h 564"/>
              <a:gd name="T18" fmla="*/ 1783023 w 1345"/>
              <a:gd name="T19" fmla="*/ 469067 h 564"/>
              <a:gd name="T20" fmla="*/ 1632323 w 1345"/>
              <a:gd name="T21" fmla="*/ 494422 h 564"/>
              <a:gd name="T22" fmla="*/ 1532385 w 1345"/>
              <a:gd name="T23" fmla="*/ 369231 h 564"/>
              <a:gd name="T24" fmla="*/ 1483209 w 1345"/>
              <a:gd name="T25" fmla="*/ 269396 h 564"/>
              <a:gd name="T26" fmla="*/ 1232570 w 1345"/>
              <a:gd name="T27" fmla="*/ 19016 h 564"/>
              <a:gd name="T28" fmla="*/ 981932 w 1345"/>
              <a:gd name="T29" fmla="*/ 193331 h 564"/>
              <a:gd name="T30" fmla="*/ 931170 w 1345"/>
              <a:gd name="T31" fmla="*/ 343877 h 564"/>
              <a:gd name="T32" fmla="*/ 1007313 w 1345"/>
              <a:gd name="T33" fmla="*/ 418357 h 564"/>
              <a:gd name="T34" fmla="*/ 1081870 w 1345"/>
              <a:gd name="T35" fmla="*/ 443712 h 564"/>
              <a:gd name="T36" fmla="*/ 1107251 w 1345"/>
              <a:gd name="T37" fmla="*/ 244041 h 564"/>
              <a:gd name="T38" fmla="*/ 881994 w 1345"/>
              <a:gd name="T39" fmla="*/ 118851 h 564"/>
              <a:gd name="T40" fmla="*/ 805850 w 1345"/>
              <a:gd name="T41" fmla="*/ 418357 h 564"/>
              <a:gd name="T42" fmla="*/ 79316 w 1345"/>
              <a:gd name="T43" fmla="*/ 518192 h 564"/>
              <a:gd name="T44" fmla="*/ 55521 w 1345"/>
              <a:gd name="T45" fmla="*/ 443712 h 564"/>
              <a:gd name="T46" fmla="*/ 4759 w 1345"/>
              <a:gd name="T47" fmla="*/ 343877 h 5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45" h="564">
                <a:moveTo>
                  <a:pt x="1345" y="564"/>
                </a:moveTo>
                <a:cubicBezTo>
                  <a:pt x="1329" y="554"/>
                  <a:pt x="1315" y="541"/>
                  <a:pt x="1298" y="533"/>
                </a:cubicBezTo>
                <a:cubicBezTo>
                  <a:pt x="1267" y="519"/>
                  <a:pt x="1231" y="519"/>
                  <a:pt x="1203" y="501"/>
                </a:cubicBezTo>
                <a:cubicBezTo>
                  <a:pt x="1113" y="441"/>
                  <a:pt x="1022" y="362"/>
                  <a:pt x="919" y="327"/>
                </a:cubicBezTo>
                <a:cubicBezTo>
                  <a:pt x="908" y="343"/>
                  <a:pt x="890" y="356"/>
                  <a:pt x="887" y="375"/>
                </a:cubicBezTo>
                <a:cubicBezTo>
                  <a:pt x="877" y="432"/>
                  <a:pt x="941" y="471"/>
                  <a:pt x="982" y="485"/>
                </a:cubicBezTo>
                <a:cubicBezTo>
                  <a:pt x="992" y="469"/>
                  <a:pt x="1008" y="456"/>
                  <a:pt x="1013" y="438"/>
                </a:cubicBezTo>
                <a:cubicBezTo>
                  <a:pt x="1024" y="397"/>
                  <a:pt x="1013" y="351"/>
                  <a:pt x="1029" y="312"/>
                </a:cubicBezTo>
                <a:cubicBezTo>
                  <a:pt x="1036" y="294"/>
                  <a:pt x="1061" y="291"/>
                  <a:pt x="1077" y="280"/>
                </a:cubicBezTo>
                <a:cubicBezTo>
                  <a:pt x="1093" y="285"/>
                  <a:pt x="1124" y="279"/>
                  <a:pt x="1124" y="296"/>
                </a:cubicBezTo>
                <a:cubicBezTo>
                  <a:pt x="1124" y="355"/>
                  <a:pt x="1040" y="316"/>
                  <a:pt x="1029" y="312"/>
                </a:cubicBezTo>
                <a:cubicBezTo>
                  <a:pt x="990" y="196"/>
                  <a:pt x="1046" y="329"/>
                  <a:pt x="966" y="233"/>
                </a:cubicBezTo>
                <a:cubicBezTo>
                  <a:pt x="951" y="215"/>
                  <a:pt x="947" y="190"/>
                  <a:pt x="935" y="170"/>
                </a:cubicBezTo>
                <a:cubicBezTo>
                  <a:pt x="892" y="98"/>
                  <a:pt x="858" y="38"/>
                  <a:pt x="777" y="12"/>
                </a:cubicBezTo>
                <a:cubicBezTo>
                  <a:pt x="644" y="33"/>
                  <a:pt x="700" y="0"/>
                  <a:pt x="619" y="122"/>
                </a:cubicBezTo>
                <a:cubicBezTo>
                  <a:pt x="601" y="150"/>
                  <a:pt x="587" y="217"/>
                  <a:pt x="587" y="217"/>
                </a:cubicBezTo>
                <a:cubicBezTo>
                  <a:pt x="603" y="233"/>
                  <a:pt x="616" y="252"/>
                  <a:pt x="635" y="264"/>
                </a:cubicBezTo>
                <a:cubicBezTo>
                  <a:pt x="649" y="273"/>
                  <a:pt x="674" y="294"/>
                  <a:pt x="682" y="280"/>
                </a:cubicBezTo>
                <a:cubicBezTo>
                  <a:pt x="703" y="243"/>
                  <a:pt x="693" y="196"/>
                  <a:pt x="698" y="154"/>
                </a:cubicBezTo>
                <a:cubicBezTo>
                  <a:pt x="589" y="82"/>
                  <a:pt x="639" y="103"/>
                  <a:pt x="556" y="75"/>
                </a:cubicBezTo>
                <a:cubicBezTo>
                  <a:pt x="455" y="109"/>
                  <a:pt x="495" y="161"/>
                  <a:pt x="508" y="264"/>
                </a:cubicBezTo>
                <a:cubicBezTo>
                  <a:pt x="353" y="275"/>
                  <a:pt x="199" y="280"/>
                  <a:pt x="50" y="327"/>
                </a:cubicBezTo>
                <a:cubicBezTo>
                  <a:pt x="45" y="311"/>
                  <a:pt x="42" y="295"/>
                  <a:pt x="35" y="280"/>
                </a:cubicBezTo>
                <a:cubicBezTo>
                  <a:pt x="0" y="210"/>
                  <a:pt x="3" y="257"/>
                  <a:pt x="3" y="217"/>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80" name="Freeform 24"/>
          <p:cNvSpPr>
            <a:spLocks/>
          </p:cNvSpPr>
          <p:nvPr/>
        </p:nvSpPr>
        <p:spPr bwMode="auto">
          <a:xfrm>
            <a:off x="6285705" y="3291025"/>
            <a:ext cx="2360613" cy="2295525"/>
          </a:xfrm>
          <a:custGeom>
            <a:avLst/>
            <a:gdLst>
              <a:gd name="T0" fmla="*/ 1077913 w 1487"/>
              <a:gd name="T1" fmla="*/ 528272 h 1447"/>
              <a:gd name="T2" fmla="*/ 1855788 w 1487"/>
              <a:gd name="T3" fmla="*/ 904250 h 1447"/>
              <a:gd name="T4" fmla="*/ 1704975 w 1487"/>
              <a:gd name="T5" fmla="*/ 1254845 h 1447"/>
              <a:gd name="T6" fmla="*/ 803275 w 1487"/>
              <a:gd name="T7" fmla="*/ 929632 h 1447"/>
              <a:gd name="T8" fmla="*/ 727075 w 1487"/>
              <a:gd name="T9" fmla="*/ 604420 h 1447"/>
              <a:gd name="T10" fmla="*/ 1077913 w 1487"/>
              <a:gd name="T11" fmla="*/ 253824 h 1447"/>
              <a:gd name="T12" fmla="*/ 1077913 w 1487"/>
              <a:gd name="T13" fmla="*/ 729745 h 1447"/>
              <a:gd name="T14" fmla="*/ 677863 w 1487"/>
              <a:gd name="T15" fmla="*/ 778924 h 1447"/>
              <a:gd name="T16" fmla="*/ 452438 w 1487"/>
              <a:gd name="T17" fmla="*/ 904250 h 1447"/>
              <a:gd name="T18" fmla="*/ 577850 w 1487"/>
              <a:gd name="T19" fmla="*/ 1104136 h 1447"/>
              <a:gd name="T20" fmla="*/ 928688 w 1487"/>
              <a:gd name="T21" fmla="*/ 1480114 h 1447"/>
              <a:gd name="T22" fmla="*/ 777875 w 1487"/>
              <a:gd name="T23" fmla="*/ 1881474 h 1447"/>
              <a:gd name="T24" fmla="*/ 803275 w 1487"/>
              <a:gd name="T25" fmla="*/ 1756148 h 1447"/>
              <a:gd name="T26" fmla="*/ 1379538 w 1487"/>
              <a:gd name="T27" fmla="*/ 1930652 h 1447"/>
              <a:gd name="T28" fmla="*/ 1454150 w 1487"/>
              <a:gd name="T29" fmla="*/ 1756148 h 1447"/>
              <a:gd name="T30" fmla="*/ 1679575 w 1487"/>
              <a:gd name="T31" fmla="*/ 1280227 h 1447"/>
              <a:gd name="T32" fmla="*/ 1781175 w 1487"/>
              <a:gd name="T33" fmla="*/ 1556261 h 1447"/>
              <a:gd name="T34" fmla="*/ 1604963 w 1487"/>
              <a:gd name="T35" fmla="*/ 1129519 h 1447"/>
              <a:gd name="T36" fmla="*/ 2106613 w 1487"/>
              <a:gd name="T37" fmla="*/ 1180284 h 1447"/>
              <a:gd name="T38" fmla="*/ 2030413 w 1487"/>
              <a:gd name="T39" fmla="*/ 1454731 h 1447"/>
              <a:gd name="T40" fmla="*/ 1781175 w 1487"/>
              <a:gd name="T41" fmla="*/ 704363 h 1447"/>
              <a:gd name="T42" fmla="*/ 2357438 w 1487"/>
              <a:gd name="T43" fmla="*/ 729745 h 1447"/>
              <a:gd name="T44" fmla="*/ 2181225 w 1487"/>
              <a:gd name="T45" fmla="*/ 980397 h 1447"/>
              <a:gd name="T46" fmla="*/ 2281238 w 1487"/>
              <a:gd name="T47" fmla="*/ 1154901 h 1447"/>
              <a:gd name="T48" fmla="*/ 1679575 w 1487"/>
              <a:gd name="T49" fmla="*/ 1430935 h 1447"/>
              <a:gd name="T50" fmla="*/ 1604963 w 1487"/>
              <a:gd name="T51" fmla="*/ 1605440 h 1447"/>
              <a:gd name="T52" fmla="*/ 1179513 w 1487"/>
              <a:gd name="T53" fmla="*/ 1956035 h 1447"/>
              <a:gd name="T54" fmla="*/ 1479550 w 1487"/>
              <a:gd name="T55" fmla="*/ 2155922 h 1447"/>
              <a:gd name="T56" fmla="*/ 1479550 w 1487"/>
              <a:gd name="T57" fmla="*/ 1856091 h 1447"/>
              <a:gd name="T58" fmla="*/ 1354138 w 1487"/>
              <a:gd name="T59" fmla="*/ 1730766 h 1447"/>
              <a:gd name="T60" fmla="*/ 903288 w 1487"/>
              <a:gd name="T61" fmla="*/ 1580057 h 1447"/>
              <a:gd name="T62" fmla="*/ 752475 w 1487"/>
              <a:gd name="T63" fmla="*/ 1681587 h 1447"/>
              <a:gd name="T64" fmla="*/ 627063 w 1487"/>
              <a:gd name="T65" fmla="*/ 1956035 h 1447"/>
              <a:gd name="T66" fmla="*/ 552450 w 1487"/>
              <a:gd name="T67" fmla="*/ 1805327 h 1447"/>
              <a:gd name="T68" fmla="*/ 352425 w 1487"/>
              <a:gd name="T69" fmla="*/ 980397 h 1447"/>
              <a:gd name="T70" fmla="*/ 227013 w 1487"/>
              <a:gd name="T71" fmla="*/ 479094 h 1447"/>
              <a:gd name="T72" fmla="*/ 25400 w 1487"/>
              <a:gd name="T73" fmla="*/ 855071 h 1447"/>
              <a:gd name="T74" fmla="*/ 652463 w 1487"/>
              <a:gd name="T75" fmla="*/ 878867 h 1447"/>
              <a:gd name="T76" fmla="*/ 1003300 w 1487"/>
              <a:gd name="T77" fmla="*/ 579037 h 1447"/>
              <a:gd name="T78" fmla="*/ 1179513 w 1487"/>
              <a:gd name="T79" fmla="*/ 303003 h 14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87" h="1447">
                <a:moveTo>
                  <a:pt x="1043" y="81"/>
                </a:moveTo>
                <a:cubicBezTo>
                  <a:pt x="1016" y="400"/>
                  <a:pt x="1055" y="315"/>
                  <a:pt x="679" y="333"/>
                </a:cubicBezTo>
                <a:cubicBezTo>
                  <a:pt x="711" y="558"/>
                  <a:pt x="654" y="414"/>
                  <a:pt x="1011" y="460"/>
                </a:cubicBezTo>
                <a:cubicBezTo>
                  <a:pt x="1048" y="465"/>
                  <a:pt x="1142" y="543"/>
                  <a:pt x="1169" y="570"/>
                </a:cubicBezTo>
                <a:cubicBezTo>
                  <a:pt x="1177" y="604"/>
                  <a:pt x="1224" y="711"/>
                  <a:pt x="1185" y="760"/>
                </a:cubicBezTo>
                <a:cubicBezTo>
                  <a:pt x="1181" y="765"/>
                  <a:pt x="1085" y="788"/>
                  <a:pt x="1074" y="791"/>
                </a:cubicBezTo>
                <a:cubicBezTo>
                  <a:pt x="911" y="782"/>
                  <a:pt x="747" y="812"/>
                  <a:pt x="616" y="712"/>
                </a:cubicBezTo>
                <a:cubicBezTo>
                  <a:pt x="577" y="468"/>
                  <a:pt x="651" y="752"/>
                  <a:pt x="506" y="586"/>
                </a:cubicBezTo>
                <a:cubicBezTo>
                  <a:pt x="485" y="562"/>
                  <a:pt x="497" y="522"/>
                  <a:pt x="490" y="491"/>
                </a:cubicBezTo>
                <a:cubicBezTo>
                  <a:pt x="481" y="454"/>
                  <a:pt x="469" y="418"/>
                  <a:pt x="458" y="381"/>
                </a:cubicBezTo>
                <a:cubicBezTo>
                  <a:pt x="477" y="195"/>
                  <a:pt x="406" y="0"/>
                  <a:pt x="601" y="49"/>
                </a:cubicBezTo>
                <a:cubicBezTo>
                  <a:pt x="626" y="87"/>
                  <a:pt x="667" y="117"/>
                  <a:pt x="679" y="160"/>
                </a:cubicBezTo>
                <a:cubicBezTo>
                  <a:pt x="694" y="211"/>
                  <a:pt x="690" y="265"/>
                  <a:pt x="695" y="318"/>
                </a:cubicBezTo>
                <a:cubicBezTo>
                  <a:pt x="690" y="365"/>
                  <a:pt x="697" y="416"/>
                  <a:pt x="679" y="460"/>
                </a:cubicBezTo>
                <a:cubicBezTo>
                  <a:pt x="673" y="475"/>
                  <a:pt x="648" y="473"/>
                  <a:pt x="632" y="475"/>
                </a:cubicBezTo>
                <a:cubicBezTo>
                  <a:pt x="564" y="483"/>
                  <a:pt x="495" y="486"/>
                  <a:pt x="427" y="491"/>
                </a:cubicBezTo>
                <a:cubicBezTo>
                  <a:pt x="390" y="503"/>
                  <a:pt x="348" y="502"/>
                  <a:pt x="316" y="523"/>
                </a:cubicBezTo>
                <a:cubicBezTo>
                  <a:pt x="300" y="533"/>
                  <a:pt x="295" y="554"/>
                  <a:pt x="285" y="570"/>
                </a:cubicBezTo>
                <a:cubicBezTo>
                  <a:pt x="290" y="602"/>
                  <a:pt x="284" y="638"/>
                  <a:pt x="301" y="665"/>
                </a:cubicBezTo>
                <a:cubicBezTo>
                  <a:pt x="313" y="685"/>
                  <a:pt x="346" y="681"/>
                  <a:pt x="364" y="696"/>
                </a:cubicBezTo>
                <a:cubicBezTo>
                  <a:pt x="399" y="724"/>
                  <a:pt x="425" y="761"/>
                  <a:pt x="458" y="791"/>
                </a:cubicBezTo>
                <a:cubicBezTo>
                  <a:pt x="515" y="842"/>
                  <a:pt x="548" y="861"/>
                  <a:pt x="585" y="933"/>
                </a:cubicBezTo>
                <a:cubicBezTo>
                  <a:pt x="594" y="1003"/>
                  <a:pt x="625" y="1138"/>
                  <a:pt x="569" y="1202"/>
                </a:cubicBezTo>
                <a:cubicBezTo>
                  <a:pt x="551" y="1222"/>
                  <a:pt x="516" y="1191"/>
                  <a:pt x="490" y="1186"/>
                </a:cubicBezTo>
                <a:cubicBezTo>
                  <a:pt x="474" y="1170"/>
                  <a:pt x="439" y="1160"/>
                  <a:pt x="443" y="1138"/>
                </a:cubicBezTo>
                <a:cubicBezTo>
                  <a:pt x="448" y="1115"/>
                  <a:pt x="483" y="1108"/>
                  <a:pt x="506" y="1107"/>
                </a:cubicBezTo>
                <a:cubicBezTo>
                  <a:pt x="638" y="1103"/>
                  <a:pt x="769" y="1118"/>
                  <a:pt x="901" y="1123"/>
                </a:cubicBezTo>
                <a:cubicBezTo>
                  <a:pt x="909" y="1148"/>
                  <a:pt x="946" y="1217"/>
                  <a:pt x="869" y="1217"/>
                </a:cubicBezTo>
                <a:cubicBezTo>
                  <a:pt x="852" y="1217"/>
                  <a:pt x="878" y="1185"/>
                  <a:pt x="885" y="1170"/>
                </a:cubicBezTo>
                <a:cubicBezTo>
                  <a:pt x="894" y="1148"/>
                  <a:pt x="906" y="1128"/>
                  <a:pt x="916" y="1107"/>
                </a:cubicBezTo>
                <a:cubicBezTo>
                  <a:pt x="933" y="1070"/>
                  <a:pt x="948" y="1033"/>
                  <a:pt x="964" y="996"/>
                </a:cubicBezTo>
                <a:cubicBezTo>
                  <a:pt x="980" y="897"/>
                  <a:pt x="974" y="864"/>
                  <a:pt x="1058" y="807"/>
                </a:cubicBezTo>
                <a:cubicBezTo>
                  <a:pt x="1084" y="818"/>
                  <a:pt x="1115" y="821"/>
                  <a:pt x="1137" y="839"/>
                </a:cubicBezTo>
                <a:cubicBezTo>
                  <a:pt x="1175" y="870"/>
                  <a:pt x="1136" y="965"/>
                  <a:pt x="1122" y="981"/>
                </a:cubicBezTo>
                <a:cubicBezTo>
                  <a:pt x="1108" y="998"/>
                  <a:pt x="1079" y="991"/>
                  <a:pt x="1058" y="996"/>
                </a:cubicBezTo>
                <a:cubicBezTo>
                  <a:pt x="940" y="938"/>
                  <a:pt x="918" y="951"/>
                  <a:pt x="1011" y="712"/>
                </a:cubicBezTo>
                <a:cubicBezTo>
                  <a:pt x="1023" y="681"/>
                  <a:pt x="1106" y="681"/>
                  <a:pt x="1106" y="681"/>
                </a:cubicBezTo>
                <a:cubicBezTo>
                  <a:pt x="1209" y="693"/>
                  <a:pt x="1248" y="691"/>
                  <a:pt x="1327" y="744"/>
                </a:cubicBezTo>
                <a:cubicBezTo>
                  <a:pt x="1337" y="774"/>
                  <a:pt x="1384" y="862"/>
                  <a:pt x="1343" y="902"/>
                </a:cubicBezTo>
                <a:cubicBezTo>
                  <a:pt x="1327" y="917"/>
                  <a:pt x="1300" y="912"/>
                  <a:pt x="1279" y="917"/>
                </a:cubicBezTo>
                <a:cubicBezTo>
                  <a:pt x="1232" y="907"/>
                  <a:pt x="1180" y="908"/>
                  <a:pt x="1137" y="886"/>
                </a:cubicBezTo>
                <a:cubicBezTo>
                  <a:pt x="1024" y="830"/>
                  <a:pt x="1104" y="501"/>
                  <a:pt x="1122" y="444"/>
                </a:cubicBezTo>
                <a:cubicBezTo>
                  <a:pt x="1143" y="380"/>
                  <a:pt x="1298" y="371"/>
                  <a:pt x="1343" y="365"/>
                </a:cubicBezTo>
                <a:cubicBezTo>
                  <a:pt x="1437" y="389"/>
                  <a:pt x="1485" y="362"/>
                  <a:pt x="1485" y="460"/>
                </a:cubicBezTo>
                <a:cubicBezTo>
                  <a:pt x="1485" y="492"/>
                  <a:pt x="1487" y="528"/>
                  <a:pt x="1469" y="554"/>
                </a:cubicBezTo>
                <a:cubicBezTo>
                  <a:pt x="1447" y="585"/>
                  <a:pt x="1374" y="618"/>
                  <a:pt x="1374" y="618"/>
                </a:cubicBezTo>
                <a:cubicBezTo>
                  <a:pt x="1385" y="639"/>
                  <a:pt x="1394" y="661"/>
                  <a:pt x="1406" y="681"/>
                </a:cubicBezTo>
                <a:cubicBezTo>
                  <a:pt x="1415" y="697"/>
                  <a:pt x="1434" y="709"/>
                  <a:pt x="1437" y="728"/>
                </a:cubicBezTo>
                <a:cubicBezTo>
                  <a:pt x="1452" y="832"/>
                  <a:pt x="1316" y="822"/>
                  <a:pt x="1248" y="839"/>
                </a:cubicBezTo>
                <a:cubicBezTo>
                  <a:pt x="1124" y="818"/>
                  <a:pt x="1132" y="804"/>
                  <a:pt x="1058" y="902"/>
                </a:cubicBezTo>
                <a:cubicBezTo>
                  <a:pt x="1053" y="923"/>
                  <a:pt x="1051" y="945"/>
                  <a:pt x="1043" y="965"/>
                </a:cubicBezTo>
                <a:cubicBezTo>
                  <a:pt x="1036" y="982"/>
                  <a:pt x="1017" y="994"/>
                  <a:pt x="1011" y="1012"/>
                </a:cubicBezTo>
                <a:cubicBezTo>
                  <a:pt x="994" y="1063"/>
                  <a:pt x="1005" y="1177"/>
                  <a:pt x="932" y="1202"/>
                </a:cubicBezTo>
                <a:cubicBezTo>
                  <a:pt x="871" y="1222"/>
                  <a:pt x="806" y="1223"/>
                  <a:pt x="743" y="1233"/>
                </a:cubicBezTo>
                <a:cubicBezTo>
                  <a:pt x="681" y="1314"/>
                  <a:pt x="670" y="1323"/>
                  <a:pt x="695" y="1423"/>
                </a:cubicBezTo>
                <a:cubicBezTo>
                  <a:pt x="739" y="1419"/>
                  <a:pt x="900" y="1447"/>
                  <a:pt x="932" y="1359"/>
                </a:cubicBezTo>
                <a:cubicBezTo>
                  <a:pt x="946" y="1319"/>
                  <a:pt x="943" y="1275"/>
                  <a:pt x="948" y="1233"/>
                </a:cubicBezTo>
                <a:cubicBezTo>
                  <a:pt x="943" y="1212"/>
                  <a:pt x="944" y="1188"/>
                  <a:pt x="932" y="1170"/>
                </a:cubicBezTo>
                <a:cubicBezTo>
                  <a:pt x="922" y="1154"/>
                  <a:pt x="898" y="1151"/>
                  <a:pt x="885" y="1138"/>
                </a:cubicBezTo>
                <a:cubicBezTo>
                  <a:pt x="872" y="1125"/>
                  <a:pt x="868" y="1103"/>
                  <a:pt x="853" y="1091"/>
                </a:cubicBezTo>
                <a:cubicBezTo>
                  <a:pt x="840" y="1081"/>
                  <a:pt x="821" y="1082"/>
                  <a:pt x="806" y="1075"/>
                </a:cubicBezTo>
                <a:cubicBezTo>
                  <a:pt x="624" y="992"/>
                  <a:pt x="743" y="1021"/>
                  <a:pt x="569" y="996"/>
                </a:cubicBezTo>
                <a:cubicBezTo>
                  <a:pt x="543" y="1001"/>
                  <a:pt x="512" y="997"/>
                  <a:pt x="490" y="1012"/>
                </a:cubicBezTo>
                <a:cubicBezTo>
                  <a:pt x="476" y="1021"/>
                  <a:pt x="476" y="1043"/>
                  <a:pt x="474" y="1060"/>
                </a:cubicBezTo>
                <a:cubicBezTo>
                  <a:pt x="465" y="1133"/>
                  <a:pt x="463" y="1207"/>
                  <a:pt x="458" y="1281"/>
                </a:cubicBezTo>
                <a:cubicBezTo>
                  <a:pt x="437" y="1265"/>
                  <a:pt x="412" y="1253"/>
                  <a:pt x="395" y="1233"/>
                </a:cubicBezTo>
                <a:cubicBezTo>
                  <a:pt x="384" y="1220"/>
                  <a:pt x="386" y="1201"/>
                  <a:pt x="379" y="1186"/>
                </a:cubicBezTo>
                <a:cubicBezTo>
                  <a:pt x="371" y="1169"/>
                  <a:pt x="358" y="1154"/>
                  <a:pt x="348" y="1138"/>
                </a:cubicBezTo>
                <a:cubicBezTo>
                  <a:pt x="332" y="1075"/>
                  <a:pt x="317" y="1012"/>
                  <a:pt x="301" y="949"/>
                </a:cubicBezTo>
                <a:cubicBezTo>
                  <a:pt x="272" y="833"/>
                  <a:pt x="276" y="727"/>
                  <a:pt x="222" y="618"/>
                </a:cubicBezTo>
                <a:cubicBezTo>
                  <a:pt x="187" y="378"/>
                  <a:pt x="231" y="459"/>
                  <a:pt x="158" y="349"/>
                </a:cubicBezTo>
                <a:cubicBezTo>
                  <a:pt x="153" y="333"/>
                  <a:pt x="159" y="302"/>
                  <a:pt x="143" y="302"/>
                </a:cubicBezTo>
                <a:cubicBezTo>
                  <a:pt x="81" y="302"/>
                  <a:pt x="54" y="431"/>
                  <a:pt x="32" y="475"/>
                </a:cubicBezTo>
                <a:cubicBezTo>
                  <a:pt x="27" y="496"/>
                  <a:pt x="0" y="523"/>
                  <a:pt x="16" y="539"/>
                </a:cubicBezTo>
                <a:cubicBezTo>
                  <a:pt x="43" y="566"/>
                  <a:pt x="89" y="569"/>
                  <a:pt x="127" y="570"/>
                </a:cubicBezTo>
                <a:cubicBezTo>
                  <a:pt x="222" y="574"/>
                  <a:pt x="316" y="559"/>
                  <a:pt x="411" y="554"/>
                </a:cubicBezTo>
                <a:cubicBezTo>
                  <a:pt x="453" y="544"/>
                  <a:pt x="504" y="551"/>
                  <a:pt x="537" y="523"/>
                </a:cubicBezTo>
                <a:cubicBezTo>
                  <a:pt x="584" y="483"/>
                  <a:pt x="598" y="416"/>
                  <a:pt x="632" y="365"/>
                </a:cubicBezTo>
                <a:cubicBezTo>
                  <a:pt x="661" y="321"/>
                  <a:pt x="695" y="281"/>
                  <a:pt x="727" y="239"/>
                </a:cubicBezTo>
                <a:cubicBezTo>
                  <a:pt x="732" y="223"/>
                  <a:pt x="743" y="191"/>
                  <a:pt x="743" y="191"/>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81" name="Text Box 25"/>
          <p:cNvSpPr txBox="1">
            <a:spLocks noChangeArrowheads="1"/>
          </p:cNvSpPr>
          <p:nvPr/>
        </p:nvSpPr>
        <p:spPr bwMode="auto">
          <a:xfrm>
            <a:off x="649951" y="1404882"/>
            <a:ext cx="3987118" cy="1191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60000"/>
              </a:lnSpc>
              <a:spcBef>
                <a:spcPct val="50000"/>
              </a:spcBef>
            </a:pPr>
            <a:r>
              <a:rPr lang="en-US" sz="2000" b="1" dirty="0">
                <a:latin typeface="Calibri" panose="020F0502020204030204" pitchFamily="34" charset="0"/>
                <a:cs typeface="Calibri" panose="020F0502020204030204" pitchFamily="34" charset="0"/>
              </a:rPr>
              <a:t>(I) Initial Wetting (Inversion)</a:t>
            </a:r>
          </a:p>
          <a:p>
            <a:pPr>
              <a:lnSpc>
                <a:spcPct val="60000"/>
              </a:lnSpc>
              <a:spcBef>
                <a:spcPct val="50000"/>
              </a:spcBef>
            </a:pPr>
            <a:r>
              <a:rPr lang="en-US" dirty="0">
                <a:latin typeface="Calibri" panose="020F0502020204030204" pitchFamily="34" charset="0"/>
                <a:cs typeface="Calibri" panose="020F0502020204030204" pitchFamily="34" charset="0"/>
              </a:rPr>
              <a:t>   Sticky layer formed</a:t>
            </a:r>
          </a:p>
          <a:p>
            <a:pPr>
              <a:lnSpc>
                <a:spcPct val="60000"/>
              </a:lnSpc>
              <a:spcBef>
                <a:spcPct val="50000"/>
              </a:spcBef>
            </a:pPr>
            <a:r>
              <a:rPr lang="en-US" dirty="0">
                <a:latin typeface="Calibri" panose="020F0502020204030204" pitchFamily="34" charset="0"/>
                <a:cs typeface="Calibri" panose="020F0502020204030204" pitchFamily="34" charset="0"/>
              </a:rPr>
              <a:t>   High-energy mixing -&gt; No fisheyes</a:t>
            </a:r>
          </a:p>
          <a:p>
            <a:pPr>
              <a:lnSpc>
                <a:spcPct val="60000"/>
              </a:lnSpc>
              <a:spcBef>
                <a:spcPct val="50000"/>
              </a:spcBef>
            </a:pPr>
            <a:r>
              <a:rPr lang="en-US" dirty="0">
                <a:latin typeface="Calibri" panose="020F0502020204030204" pitchFamily="34" charset="0"/>
                <a:cs typeface="Calibri" panose="020F0502020204030204" pitchFamily="34" charset="0"/>
              </a:rPr>
              <a:t>   </a:t>
            </a:r>
            <a:r>
              <a:rPr lang="en-US" b="1" i="1" dirty="0">
                <a:solidFill>
                  <a:srgbClr val="FF0000"/>
                </a:solidFill>
                <a:latin typeface="Calibri" panose="020F0502020204030204" pitchFamily="34" charset="0"/>
                <a:cs typeface="Calibri" panose="020F0502020204030204" pitchFamily="34" charset="0"/>
              </a:rPr>
              <a:t>Most Critical Stage</a:t>
            </a:r>
          </a:p>
        </p:txBody>
      </p:sp>
      <p:sp>
        <p:nvSpPr>
          <p:cNvPr id="19482" name="Text Box 26"/>
          <p:cNvSpPr txBox="1">
            <a:spLocks noChangeArrowheads="1"/>
          </p:cNvSpPr>
          <p:nvPr/>
        </p:nvSpPr>
        <p:spPr bwMode="auto">
          <a:xfrm>
            <a:off x="4563440" y="1315404"/>
            <a:ext cx="4492829" cy="1009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16" tIns="45708" rIns="91416" bIns="4570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000" b="1" dirty="0">
                <a:latin typeface="Calibri" panose="020F0502020204030204" pitchFamily="34" charset="0"/>
                <a:cs typeface="Calibri" panose="020F0502020204030204" pitchFamily="34" charset="0"/>
              </a:rPr>
              <a:t>(II) Dissolution</a:t>
            </a:r>
          </a:p>
          <a:p>
            <a:pPr>
              <a:lnSpc>
                <a:spcPct val="60000"/>
              </a:lnSpc>
              <a:spcBef>
                <a:spcPct val="50000"/>
              </a:spcBef>
            </a:pPr>
            <a:r>
              <a:rPr lang="en-US" dirty="0">
                <a:solidFill>
                  <a:srgbClr val="3333CC"/>
                </a:solidFill>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Reptation</a:t>
            </a:r>
            <a:r>
              <a:rPr lang="en-US" dirty="0">
                <a:latin typeface="Calibri" panose="020F0502020204030204" pitchFamily="34" charset="0"/>
                <a:cs typeface="Calibri" panose="020F0502020204030204" pitchFamily="34" charset="0"/>
              </a:rPr>
              <a:t>* or Uncoiling</a:t>
            </a:r>
          </a:p>
          <a:p>
            <a:pPr>
              <a:lnSpc>
                <a:spcPct val="60000"/>
              </a:lnSpc>
              <a:spcBef>
                <a:spcPct val="50000"/>
              </a:spcBef>
            </a:pPr>
            <a:r>
              <a:rPr lang="en-US" dirty="0">
                <a:latin typeface="Calibri" panose="020F0502020204030204" pitchFamily="34" charset="0"/>
                <a:cs typeface="Calibri" panose="020F0502020204030204" pitchFamily="34" charset="0"/>
              </a:rPr>
              <a:t> Low-energy mixing -&gt; No damage to polymer</a:t>
            </a:r>
          </a:p>
        </p:txBody>
      </p:sp>
      <p:sp>
        <p:nvSpPr>
          <p:cNvPr id="19485" name="Text Box 29"/>
          <p:cNvSpPr txBox="1">
            <a:spLocks noChangeArrowheads="1"/>
          </p:cNvSpPr>
          <p:nvPr/>
        </p:nvSpPr>
        <p:spPr bwMode="auto">
          <a:xfrm>
            <a:off x="2874963" y="4749800"/>
            <a:ext cx="174625" cy="425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endParaRPr lang="en-US" sz="2300" b="1" dirty="0">
              <a:solidFill>
                <a:schemeClr val="tx2"/>
              </a:solidFill>
            </a:endParaRPr>
          </a:p>
        </p:txBody>
      </p:sp>
      <p:sp>
        <p:nvSpPr>
          <p:cNvPr id="19486" name="Text Box 30"/>
          <p:cNvSpPr txBox="1">
            <a:spLocks noChangeArrowheads="1"/>
          </p:cNvSpPr>
          <p:nvPr/>
        </p:nvSpPr>
        <p:spPr bwMode="auto">
          <a:xfrm>
            <a:off x="2513482" y="5586550"/>
            <a:ext cx="1381825" cy="332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600" b="1" dirty="0"/>
              <a:t>Sticky Layer</a:t>
            </a:r>
          </a:p>
        </p:txBody>
      </p:sp>
      <p:sp>
        <p:nvSpPr>
          <p:cNvPr id="19487" name="Text Box 31"/>
          <p:cNvSpPr txBox="1">
            <a:spLocks noChangeArrowheads="1"/>
          </p:cNvSpPr>
          <p:nvPr/>
        </p:nvSpPr>
        <p:spPr bwMode="auto">
          <a:xfrm>
            <a:off x="1042988" y="2600325"/>
            <a:ext cx="173037" cy="341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endParaRPr lang="en-US" sz="1700" b="1" dirty="0">
              <a:solidFill>
                <a:schemeClr val="tx2"/>
              </a:solidFill>
            </a:endParaRPr>
          </a:p>
        </p:txBody>
      </p:sp>
      <p:sp>
        <p:nvSpPr>
          <p:cNvPr id="19488" name="Text Box 32"/>
          <p:cNvSpPr txBox="1">
            <a:spLocks noChangeArrowheads="1"/>
          </p:cNvSpPr>
          <p:nvPr/>
        </p:nvSpPr>
        <p:spPr bwMode="auto">
          <a:xfrm>
            <a:off x="4923943" y="3005581"/>
            <a:ext cx="736200" cy="332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600" b="1" dirty="0"/>
              <a:t>Water</a:t>
            </a:r>
          </a:p>
        </p:txBody>
      </p:sp>
      <p:sp>
        <p:nvSpPr>
          <p:cNvPr id="19489" name="Text Box 33"/>
          <p:cNvSpPr txBox="1">
            <a:spLocks noChangeArrowheads="1"/>
          </p:cNvSpPr>
          <p:nvPr/>
        </p:nvSpPr>
        <p:spPr bwMode="auto">
          <a:xfrm>
            <a:off x="2546336" y="3028186"/>
            <a:ext cx="1474799" cy="332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600" b="1" dirty="0"/>
              <a:t>Polymer (gel)</a:t>
            </a:r>
          </a:p>
        </p:txBody>
      </p:sp>
      <p:sp>
        <p:nvSpPr>
          <p:cNvPr id="19490" name="Line 34"/>
          <p:cNvSpPr>
            <a:spLocks noChangeShapeType="1"/>
          </p:cNvSpPr>
          <p:nvPr/>
        </p:nvSpPr>
        <p:spPr bwMode="auto">
          <a:xfrm flipH="1">
            <a:off x="4653318" y="3272276"/>
            <a:ext cx="330200" cy="568325"/>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91" name="Line 35"/>
          <p:cNvSpPr>
            <a:spLocks noChangeShapeType="1"/>
          </p:cNvSpPr>
          <p:nvPr/>
        </p:nvSpPr>
        <p:spPr bwMode="auto">
          <a:xfrm flipV="1">
            <a:off x="3314700" y="4763905"/>
            <a:ext cx="469307" cy="856374"/>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92" name="Line 36"/>
          <p:cNvSpPr>
            <a:spLocks noChangeShapeType="1"/>
          </p:cNvSpPr>
          <p:nvPr/>
        </p:nvSpPr>
        <p:spPr bwMode="auto">
          <a:xfrm flipH="1">
            <a:off x="2284051" y="3357693"/>
            <a:ext cx="574675" cy="922337"/>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93" name="Freeform 37"/>
          <p:cNvSpPr>
            <a:spLocks/>
          </p:cNvSpPr>
          <p:nvPr/>
        </p:nvSpPr>
        <p:spPr bwMode="auto">
          <a:xfrm>
            <a:off x="7495381" y="3735387"/>
            <a:ext cx="815975" cy="606425"/>
          </a:xfrm>
          <a:custGeom>
            <a:avLst/>
            <a:gdLst>
              <a:gd name="T0" fmla="*/ 751014 w 515"/>
              <a:gd name="T1" fmla="*/ 3183 h 381"/>
              <a:gd name="T2" fmla="*/ 500676 w 515"/>
              <a:gd name="T3" fmla="*/ 28650 h 381"/>
              <a:gd name="T4" fmla="*/ 500676 w 515"/>
              <a:gd name="T5" fmla="*/ 203733 h 381"/>
              <a:gd name="T6" fmla="*/ 751014 w 515"/>
              <a:gd name="T7" fmla="*/ 280133 h 381"/>
              <a:gd name="T8" fmla="*/ 751014 w 515"/>
              <a:gd name="T9" fmla="*/ 455217 h 381"/>
              <a:gd name="T10" fmla="*/ 600494 w 515"/>
              <a:gd name="T11" fmla="*/ 429750 h 381"/>
              <a:gd name="T12" fmla="*/ 575144 w 515"/>
              <a:gd name="T13" fmla="*/ 354942 h 381"/>
              <a:gd name="T14" fmla="*/ 500676 w 515"/>
              <a:gd name="T15" fmla="*/ 304008 h 381"/>
              <a:gd name="T16" fmla="*/ 350156 w 515"/>
              <a:gd name="T17" fmla="*/ 203733 h 381"/>
              <a:gd name="T18" fmla="*/ 76052 w 515"/>
              <a:gd name="T19" fmla="*/ 380408 h 381"/>
              <a:gd name="T20" fmla="*/ 99818 w 515"/>
              <a:gd name="T21" fmla="*/ 506150 h 381"/>
              <a:gd name="T22" fmla="*/ 250338 w 515"/>
              <a:gd name="T23" fmla="*/ 555492 h 381"/>
              <a:gd name="T24" fmla="*/ 324806 w 515"/>
              <a:gd name="T25" fmla="*/ 606425 h 381"/>
              <a:gd name="T26" fmla="*/ 426208 w 515"/>
              <a:gd name="T27" fmla="*/ 580958 h 381"/>
              <a:gd name="T28" fmla="*/ 426208 w 515"/>
              <a:gd name="T29" fmla="*/ 304008 h 381"/>
              <a:gd name="T30" fmla="*/ 400858 w 515"/>
              <a:gd name="T31" fmla="*/ 229200 h 381"/>
              <a:gd name="T32" fmla="*/ 0 w 515"/>
              <a:gd name="T33" fmla="*/ 28650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94" name="Freeform 38"/>
          <p:cNvSpPr>
            <a:spLocks/>
          </p:cNvSpPr>
          <p:nvPr/>
        </p:nvSpPr>
        <p:spPr bwMode="auto">
          <a:xfrm>
            <a:off x="7661275" y="4914900"/>
            <a:ext cx="815975" cy="606425"/>
          </a:xfrm>
          <a:custGeom>
            <a:avLst/>
            <a:gdLst>
              <a:gd name="T0" fmla="*/ 751014 w 515"/>
              <a:gd name="T1" fmla="*/ 3183 h 381"/>
              <a:gd name="T2" fmla="*/ 500676 w 515"/>
              <a:gd name="T3" fmla="*/ 28650 h 381"/>
              <a:gd name="T4" fmla="*/ 500676 w 515"/>
              <a:gd name="T5" fmla="*/ 203733 h 381"/>
              <a:gd name="T6" fmla="*/ 751014 w 515"/>
              <a:gd name="T7" fmla="*/ 280133 h 381"/>
              <a:gd name="T8" fmla="*/ 751014 w 515"/>
              <a:gd name="T9" fmla="*/ 455217 h 381"/>
              <a:gd name="T10" fmla="*/ 600494 w 515"/>
              <a:gd name="T11" fmla="*/ 429750 h 381"/>
              <a:gd name="T12" fmla="*/ 575144 w 515"/>
              <a:gd name="T13" fmla="*/ 354942 h 381"/>
              <a:gd name="T14" fmla="*/ 500676 w 515"/>
              <a:gd name="T15" fmla="*/ 304008 h 381"/>
              <a:gd name="T16" fmla="*/ 350156 w 515"/>
              <a:gd name="T17" fmla="*/ 203733 h 381"/>
              <a:gd name="T18" fmla="*/ 76052 w 515"/>
              <a:gd name="T19" fmla="*/ 380408 h 381"/>
              <a:gd name="T20" fmla="*/ 99818 w 515"/>
              <a:gd name="T21" fmla="*/ 506150 h 381"/>
              <a:gd name="T22" fmla="*/ 250338 w 515"/>
              <a:gd name="T23" fmla="*/ 555492 h 381"/>
              <a:gd name="T24" fmla="*/ 324806 w 515"/>
              <a:gd name="T25" fmla="*/ 606425 h 381"/>
              <a:gd name="T26" fmla="*/ 426208 w 515"/>
              <a:gd name="T27" fmla="*/ 580958 h 381"/>
              <a:gd name="T28" fmla="*/ 426208 w 515"/>
              <a:gd name="T29" fmla="*/ 304008 h 381"/>
              <a:gd name="T30" fmla="*/ 400858 w 515"/>
              <a:gd name="T31" fmla="*/ 229200 h 381"/>
              <a:gd name="T32" fmla="*/ 0 w 515"/>
              <a:gd name="T33" fmla="*/ 28650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95" name="Freeform 39"/>
          <p:cNvSpPr>
            <a:spLocks/>
          </p:cNvSpPr>
          <p:nvPr/>
        </p:nvSpPr>
        <p:spPr bwMode="auto">
          <a:xfrm>
            <a:off x="5994400" y="4010146"/>
            <a:ext cx="939800" cy="1136650"/>
          </a:xfrm>
          <a:custGeom>
            <a:avLst/>
            <a:gdLst>
              <a:gd name="T0" fmla="*/ 751014 w 515"/>
              <a:gd name="T1" fmla="*/ 3183 h 381"/>
              <a:gd name="T2" fmla="*/ 500676 w 515"/>
              <a:gd name="T3" fmla="*/ 28650 h 381"/>
              <a:gd name="T4" fmla="*/ 500676 w 515"/>
              <a:gd name="T5" fmla="*/ 203733 h 381"/>
              <a:gd name="T6" fmla="*/ 751014 w 515"/>
              <a:gd name="T7" fmla="*/ 280133 h 381"/>
              <a:gd name="T8" fmla="*/ 751014 w 515"/>
              <a:gd name="T9" fmla="*/ 455217 h 381"/>
              <a:gd name="T10" fmla="*/ 600494 w 515"/>
              <a:gd name="T11" fmla="*/ 429750 h 381"/>
              <a:gd name="T12" fmla="*/ 575144 w 515"/>
              <a:gd name="T13" fmla="*/ 354942 h 381"/>
              <a:gd name="T14" fmla="*/ 500676 w 515"/>
              <a:gd name="T15" fmla="*/ 304008 h 381"/>
              <a:gd name="T16" fmla="*/ 350156 w 515"/>
              <a:gd name="T17" fmla="*/ 203733 h 381"/>
              <a:gd name="T18" fmla="*/ 76052 w 515"/>
              <a:gd name="T19" fmla="*/ 380408 h 381"/>
              <a:gd name="T20" fmla="*/ 99818 w 515"/>
              <a:gd name="T21" fmla="*/ 506150 h 381"/>
              <a:gd name="T22" fmla="*/ 250338 w 515"/>
              <a:gd name="T23" fmla="*/ 555492 h 381"/>
              <a:gd name="T24" fmla="*/ 324806 w 515"/>
              <a:gd name="T25" fmla="*/ 606425 h 381"/>
              <a:gd name="T26" fmla="*/ 426208 w 515"/>
              <a:gd name="T27" fmla="*/ 580958 h 381"/>
              <a:gd name="T28" fmla="*/ 426208 w 515"/>
              <a:gd name="T29" fmla="*/ 304008 h 381"/>
              <a:gd name="T30" fmla="*/ 400858 w 515"/>
              <a:gd name="T31" fmla="*/ 229200 h 381"/>
              <a:gd name="T32" fmla="*/ 0 w 515"/>
              <a:gd name="T33" fmla="*/ 28650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96" name="Freeform 40"/>
          <p:cNvSpPr>
            <a:spLocks/>
          </p:cNvSpPr>
          <p:nvPr/>
        </p:nvSpPr>
        <p:spPr bwMode="auto">
          <a:xfrm>
            <a:off x="7058025" y="5422940"/>
            <a:ext cx="815975" cy="606425"/>
          </a:xfrm>
          <a:custGeom>
            <a:avLst/>
            <a:gdLst>
              <a:gd name="T0" fmla="*/ 751014 w 515"/>
              <a:gd name="T1" fmla="*/ 3183 h 381"/>
              <a:gd name="T2" fmla="*/ 500676 w 515"/>
              <a:gd name="T3" fmla="*/ 28650 h 381"/>
              <a:gd name="T4" fmla="*/ 500676 w 515"/>
              <a:gd name="T5" fmla="*/ 203733 h 381"/>
              <a:gd name="T6" fmla="*/ 751014 w 515"/>
              <a:gd name="T7" fmla="*/ 280133 h 381"/>
              <a:gd name="T8" fmla="*/ 751014 w 515"/>
              <a:gd name="T9" fmla="*/ 455217 h 381"/>
              <a:gd name="T10" fmla="*/ 600494 w 515"/>
              <a:gd name="T11" fmla="*/ 429750 h 381"/>
              <a:gd name="T12" fmla="*/ 575144 w 515"/>
              <a:gd name="T13" fmla="*/ 354942 h 381"/>
              <a:gd name="T14" fmla="*/ 500676 w 515"/>
              <a:gd name="T15" fmla="*/ 304008 h 381"/>
              <a:gd name="T16" fmla="*/ 350156 w 515"/>
              <a:gd name="T17" fmla="*/ 203733 h 381"/>
              <a:gd name="T18" fmla="*/ 76052 w 515"/>
              <a:gd name="T19" fmla="*/ 380408 h 381"/>
              <a:gd name="T20" fmla="*/ 99818 w 515"/>
              <a:gd name="T21" fmla="*/ 506150 h 381"/>
              <a:gd name="T22" fmla="*/ 250338 w 515"/>
              <a:gd name="T23" fmla="*/ 555492 h 381"/>
              <a:gd name="T24" fmla="*/ 324806 w 515"/>
              <a:gd name="T25" fmla="*/ 606425 h 381"/>
              <a:gd name="T26" fmla="*/ 426208 w 515"/>
              <a:gd name="T27" fmla="*/ 580958 h 381"/>
              <a:gd name="T28" fmla="*/ 426208 w 515"/>
              <a:gd name="T29" fmla="*/ 304008 h 381"/>
              <a:gd name="T30" fmla="*/ 400858 w 515"/>
              <a:gd name="T31" fmla="*/ 229200 h 381"/>
              <a:gd name="T32" fmla="*/ 0 w 515"/>
              <a:gd name="T33" fmla="*/ 28650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9" name="Text Box 33"/>
          <p:cNvSpPr txBox="1">
            <a:spLocks noChangeArrowheads="1"/>
          </p:cNvSpPr>
          <p:nvPr/>
        </p:nvSpPr>
        <p:spPr bwMode="auto">
          <a:xfrm>
            <a:off x="3558429" y="6081590"/>
            <a:ext cx="3681493" cy="30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400" dirty="0">
                <a:latin typeface="Calibri" panose="020F0502020204030204" pitchFamily="34" charset="0"/>
                <a:cs typeface="Calibri" panose="020F0502020204030204" pitchFamily="34" charset="0"/>
              </a:rPr>
              <a:t>* </a:t>
            </a:r>
            <a:r>
              <a:rPr lang="en-US" sz="1400" u="sng" dirty="0">
                <a:latin typeface="Calibri" panose="020F0502020204030204" pitchFamily="34" charset="0"/>
                <a:cs typeface="Calibri" panose="020F0502020204030204" pitchFamily="34" charset="0"/>
              </a:rPr>
              <a:t>de Gennes, P.G., </a:t>
            </a:r>
            <a:r>
              <a:rPr lang="en-US" sz="1400" i="1" u="sng" dirty="0">
                <a:latin typeface="Calibri" panose="020F0502020204030204" pitchFamily="34" charset="0"/>
                <a:cs typeface="Calibri" panose="020F0502020204030204" pitchFamily="34" charset="0"/>
              </a:rPr>
              <a:t>J. Chem. Phys., </a:t>
            </a:r>
            <a:r>
              <a:rPr lang="en-US" sz="1400" u="sng" dirty="0">
                <a:latin typeface="Calibri" panose="020F0502020204030204" pitchFamily="34" charset="0"/>
                <a:cs typeface="Calibri" panose="020F0502020204030204" pitchFamily="34" charset="0"/>
              </a:rPr>
              <a:t>55, 572 (1971)</a:t>
            </a:r>
          </a:p>
        </p:txBody>
      </p:sp>
      <p:sp>
        <p:nvSpPr>
          <p:cNvPr id="41" name="Freeform 19"/>
          <p:cNvSpPr>
            <a:spLocks/>
          </p:cNvSpPr>
          <p:nvPr/>
        </p:nvSpPr>
        <p:spPr bwMode="auto">
          <a:xfrm rot="6903655">
            <a:off x="4786519" y="4529024"/>
            <a:ext cx="755030" cy="487661"/>
          </a:xfrm>
          <a:custGeom>
            <a:avLst/>
            <a:gdLst>
              <a:gd name="T0" fmla="*/ 775852 w 515"/>
              <a:gd name="T1" fmla="*/ 2675 h 381"/>
              <a:gd name="T2" fmla="*/ 517235 w 515"/>
              <a:gd name="T3" fmla="*/ 24075 h 381"/>
              <a:gd name="T4" fmla="*/ 517235 w 515"/>
              <a:gd name="T5" fmla="*/ 171200 h 381"/>
              <a:gd name="T6" fmla="*/ 775852 w 515"/>
              <a:gd name="T7" fmla="*/ 235400 h 381"/>
              <a:gd name="T8" fmla="*/ 775852 w 515"/>
              <a:gd name="T9" fmla="*/ 382525 h 381"/>
              <a:gd name="T10" fmla="*/ 620355 w 515"/>
              <a:gd name="T11" fmla="*/ 361125 h 381"/>
              <a:gd name="T12" fmla="*/ 594165 w 515"/>
              <a:gd name="T13" fmla="*/ 298262 h 381"/>
              <a:gd name="T14" fmla="*/ 517235 w 515"/>
              <a:gd name="T15" fmla="*/ 255462 h 381"/>
              <a:gd name="T16" fmla="*/ 361737 w 515"/>
              <a:gd name="T17" fmla="*/ 171200 h 381"/>
              <a:gd name="T18" fmla="*/ 78567 w 515"/>
              <a:gd name="T19" fmla="*/ 319662 h 381"/>
              <a:gd name="T20" fmla="*/ 103120 w 515"/>
              <a:gd name="T21" fmla="*/ 425325 h 381"/>
              <a:gd name="T22" fmla="*/ 258617 w 515"/>
              <a:gd name="T23" fmla="*/ 466787 h 381"/>
              <a:gd name="T24" fmla="*/ 335548 w 515"/>
              <a:gd name="T25" fmla="*/ 509587 h 381"/>
              <a:gd name="T26" fmla="*/ 440304 w 515"/>
              <a:gd name="T27" fmla="*/ 488187 h 381"/>
              <a:gd name="T28" fmla="*/ 440304 w 515"/>
              <a:gd name="T29" fmla="*/ 255462 h 381"/>
              <a:gd name="T30" fmla="*/ 414115 w 515"/>
              <a:gd name="T31" fmla="*/ 192600 h 381"/>
              <a:gd name="T32" fmla="*/ 0 w 515"/>
              <a:gd name="T33" fmla="*/ 24075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Freeform 19"/>
          <p:cNvSpPr>
            <a:spLocks/>
          </p:cNvSpPr>
          <p:nvPr/>
        </p:nvSpPr>
        <p:spPr bwMode="auto">
          <a:xfrm rot="608652">
            <a:off x="4355224" y="4059559"/>
            <a:ext cx="755030" cy="487661"/>
          </a:xfrm>
          <a:custGeom>
            <a:avLst/>
            <a:gdLst>
              <a:gd name="T0" fmla="*/ 775852 w 515"/>
              <a:gd name="T1" fmla="*/ 2675 h 381"/>
              <a:gd name="T2" fmla="*/ 517235 w 515"/>
              <a:gd name="T3" fmla="*/ 24075 h 381"/>
              <a:gd name="T4" fmla="*/ 517235 w 515"/>
              <a:gd name="T5" fmla="*/ 171200 h 381"/>
              <a:gd name="T6" fmla="*/ 775852 w 515"/>
              <a:gd name="T7" fmla="*/ 235400 h 381"/>
              <a:gd name="T8" fmla="*/ 775852 w 515"/>
              <a:gd name="T9" fmla="*/ 382525 h 381"/>
              <a:gd name="T10" fmla="*/ 620355 w 515"/>
              <a:gd name="T11" fmla="*/ 361125 h 381"/>
              <a:gd name="T12" fmla="*/ 594165 w 515"/>
              <a:gd name="T13" fmla="*/ 298262 h 381"/>
              <a:gd name="T14" fmla="*/ 517235 w 515"/>
              <a:gd name="T15" fmla="*/ 255462 h 381"/>
              <a:gd name="T16" fmla="*/ 361737 w 515"/>
              <a:gd name="T17" fmla="*/ 171200 h 381"/>
              <a:gd name="T18" fmla="*/ 78567 w 515"/>
              <a:gd name="T19" fmla="*/ 319662 h 381"/>
              <a:gd name="T20" fmla="*/ 103120 w 515"/>
              <a:gd name="T21" fmla="*/ 425325 h 381"/>
              <a:gd name="T22" fmla="*/ 258617 w 515"/>
              <a:gd name="T23" fmla="*/ 466787 h 381"/>
              <a:gd name="T24" fmla="*/ 335548 w 515"/>
              <a:gd name="T25" fmla="*/ 509587 h 381"/>
              <a:gd name="T26" fmla="*/ 440304 w 515"/>
              <a:gd name="T27" fmla="*/ 488187 h 381"/>
              <a:gd name="T28" fmla="*/ 440304 w 515"/>
              <a:gd name="T29" fmla="*/ 255462 h 381"/>
              <a:gd name="T30" fmla="*/ 414115 w 515"/>
              <a:gd name="T31" fmla="*/ 192600 h 381"/>
              <a:gd name="T32" fmla="*/ 0 w 515"/>
              <a:gd name="T33" fmla="*/ 24075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5" h="381">
                <a:moveTo>
                  <a:pt x="474" y="2"/>
                </a:moveTo>
                <a:cubicBezTo>
                  <a:pt x="421" y="7"/>
                  <a:pt x="366" y="0"/>
                  <a:pt x="316" y="18"/>
                </a:cubicBezTo>
                <a:cubicBezTo>
                  <a:pt x="283" y="30"/>
                  <a:pt x="309" y="122"/>
                  <a:pt x="316" y="128"/>
                </a:cubicBezTo>
                <a:cubicBezTo>
                  <a:pt x="332" y="142"/>
                  <a:pt x="443" y="168"/>
                  <a:pt x="474" y="176"/>
                </a:cubicBezTo>
                <a:cubicBezTo>
                  <a:pt x="481" y="196"/>
                  <a:pt x="515" y="269"/>
                  <a:pt x="474" y="286"/>
                </a:cubicBezTo>
                <a:cubicBezTo>
                  <a:pt x="444" y="299"/>
                  <a:pt x="411" y="275"/>
                  <a:pt x="379" y="270"/>
                </a:cubicBezTo>
                <a:cubicBezTo>
                  <a:pt x="374" y="254"/>
                  <a:pt x="373" y="236"/>
                  <a:pt x="363" y="223"/>
                </a:cubicBezTo>
                <a:cubicBezTo>
                  <a:pt x="351" y="208"/>
                  <a:pt x="331" y="203"/>
                  <a:pt x="316" y="191"/>
                </a:cubicBezTo>
                <a:cubicBezTo>
                  <a:pt x="239" y="126"/>
                  <a:pt x="304" y="156"/>
                  <a:pt x="221" y="128"/>
                </a:cubicBezTo>
                <a:cubicBezTo>
                  <a:pt x="82" y="146"/>
                  <a:pt x="85" y="119"/>
                  <a:pt x="48" y="239"/>
                </a:cubicBezTo>
                <a:cubicBezTo>
                  <a:pt x="53" y="265"/>
                  <a:pt x="44" y="299"/>
                  <a:pt x="63" y="318"/>
                </a:cubicBezTo>
                <a:cubicBezTo>
                  <a:pt x="87" y="342"/>
                  <a:pt x="128" y="335"/>
                  <a:pt x="158" y="349"/>
                </a:cubicBezTo>
                <a:cubicBezTo>
                  <a:pt x="175" y="357"/>
                  <a:pt x="189" y="370"/>
                  <a:pt x="205" y="381"/>
                </a:cubicBezTo>
                <a:cubicBezTo>
                  <a:pt x="226" y="376"/>
                  <a:pt x="253" y="381"/>
                  <a:pt x="269" y="365"/>
                </a:cubicBezTo>
                <a:cubicBezTo>
                  <a:pt x="301" y="333"/>
                  <a:pt x="272" y="207"/>
                  <a:pt x="269" y="191"/>
                </a:cubicBezTo>
                <a:cubicBezTo>
                  <a:pt x="266" y="175"/>
                  <a:pt x="265" y="156"/>
                  <a:pt x="253" y="144"/>
                </a:cubicBezTo>
                <a:cubicBezTo>
                  <a:pt x="205" y="96"/>
                  <a:pt x="74" y="18"/>
                  <a:pt x="0" y="18"/>
                </a:cubicBezTo>
              </a:path>
            </a:pathLst>
          </a:custGeom>
          <a:noFill/>
          <a:ln w="12700" cap="flat" cmpd="sng">
            <a:solidFill>
              <a:srgbClr val="009900"/>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 name="Title 3">
            <a:extLst>
              <a:ext uri="{FF2B5EF4-FFF2-40B4-BE49-F238E27FC236}">
                <a16:creationId xmlns:a16="http://schemas.microsoft.com/office/drawing/2014/main" xmlns="" id="{40FC92A9-CF50-4809-B66D-6A1ECA77A89E}"/>
              </a:ext>
            </a:extLst>
          </p:cNvPr>
          <p:cNvSpPr>
            <a:spLocks noGrp="1"/>
          </p:cNvSpPr>
          <p:nvPr>
            <p:ph type="title"/>
          </p:nvPr>
        </p:nvSpPr>
        <p:spPr>
          <a:xfrm>
            <a:off x="398462" y="284947"/>
            <a:ext cx="8229600" cy="1017266"/>
          </a:xfrm>
        </p:spPr>
        <p:txBody>
          <a:bodyPr>
            <a:noAutofit/>
          </a:bodyPr>
          <a:lstStyle/>
          <a:p>
            <a:pPr>
              <a:spcBef>
                <a:spcPct val="50000"/>
              </a:spcBef>
            </a:pPr>
            <a:r>
              <a:rPr lang="en-US" sz="3600" dirty="0">
                <a:latin typeface="Calibri" panose="020F0502020204030204" pitchFamily="34" charset="0"/>
                <a:cs typeface="Calibri" panose="020F0502020204030204" pitchFamily="34" charset="0"/>
              </a:rPr>
              <a:t>Polymer Activation (Mixing, Dissolution)</a:t>
            </a:r>
          </a:p>
        </p:txBody>
      </p:sp>
      <p:sp>
        <p:nvSpPr>
          <p:cNvPr id="3" name="Slide Number Placeholder 2"/>
          <p:cNvSpPr>
            <a:spLocks noGrp="1"/>
          </p:cNvSpPr>
          <p:nvPr>
            <p:ph type="sldNum" sz="quarter" idx="12"/>
          </p:nvPr>
        </p:nvSpPr>
        <p:spPr>
          <a:xfrm>
            <a:off x="8261043" y="6001218"/>
            <a:ext cx="734037" cy="365125"/>
          </a:xfrm>
          <a:prstGeom prst="rect">
            <a:avLst/>
          </a:prstGeom>
        </p:spPr>
        <p:txBody>
          <a:bodyPr/>
          <a:lstStyle/>
          <a:p>
            <a:fld id="{FA84A37A-AFC2-4A01-80A1-FC20F2C0D5BB}" type="slidenum">
              <a:rPr lang="en-US" smtClean="0"/>
              <a:pPr/>
              <a:t>8</a:t>
            </a:fld>
            <a:endParaRPr lang="en-US" dirty="0"/>
          </a:p>
        </p:txBody>
      </p:sp>
      <p:sp>
        <p:nvSpPr>
          <p:cNvPr id="43" name="Right Arrow 42"/>
          <p:cNvSpPr/>
          <p:nvPr/>
        </p:nvSpPr>
        <p:spPr>
          <a:xfrm>
            <a:off x="1581690" y="2674218"/>
            <a:ext cx="6465842" cy="276068"/>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a:solidFill>
                  <a:schemeClr val="tx1"/>
                </a:solidFill>
                <a:latin typeface="Aller Light"/>
              </a:rPr>
              <a:t>time</a:t>
            </a:r>
          </a:p>
        </p:txBody>
      </p:sp>
      <p:sp>
        <p:nvSpPr>
          <p:cNvPr id="2" name="TextBox 1"/>
          <p:cNvSpPr txBox="1"/>
          <p:nvPr/>
        </p:nvSpPr>
        <p:spPr>
          <a:xfrm>
            <a:off x="3012841" y="3533775"/>
            <a:ext cx="478068" cy="400110"/>
          </a:xfrm>
          <a:prstGeom prst="rect">
            <a:avLst/>
          </a:prstGeom>
          <a:solidFill>
            <a:srgbClr val="FFFF00"/>
          </a:solidFill>
        </p:spPr>
        <p:txBody>
          <a:bodyPr wrap="square" rtlCol="0">
            <a:spAutoFit/>
          </a:bodyPr>
          <a:lstStyle/>
          <a:p>
            <a:r>
              <a:rPr lang="en-US" sz="2000" b="1" dirty="0"/>
              <a:t>(I)</a:t>
            </a:r>
          </a:p>
        </p:txBody>
      </p:sp>
      <p:sp>
        <p:nvSpPr>
          <p:cNvPr id="46" name="TextBox 45"/>
          <p:cNvSpPr txBox="1"/>
          <p:nvPr/>
        </p:nvSpPr>
        <p:spPr>
          <a:xfrm>
            <a:off x="5743262" y="3483026"/>
            <a:ext cx="486732" cy="400110"/>
          </a:xfrm>
          <a:prstGeom prst="rect">
            <a:avLst/>
          </a:prstGeom>
          <a:solidFill>
            <a:srgbClr val="FFFF00"/>
          </a:solidFill>
        </p:spPr>
        <p:txBody>
          <a:bodyPr wrap="square" rtlCol="0">
            <a:spAutoFit/>
          </a:bodyPr>
          <a:lstStyle/>
          <a:p>
            <a:r>
              <a:rPr lang="en-US" sz="2000" b="1" dirty="0"/>
              <a:t>(II)</a:t>
            </a:r>
          </a:p>
        </p:txBody>
      </p:sp>
      <p:sp>
        <p:nvSpPr>
          <p:cNvPr id="47" name="Line 34"/>
          <p:cNvSpPr>
            <a:spLocks noChangeShapeType="1"/>
          </p:cNvSpPr>
          <p:nvPr/>
        </p:nvSpPr>
        <p:spPr bwMode="auto">
          <a:xfrm>
            <a:off x="718919" y="3357694"/>
            <a:ext cx="441071" cy="473036"/>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Text Box 32"/>
          <p:cNvSpPr txBox="1">
            <a:spLocks noChangeArrowheads="1"/>
          </p:cNvSpPr>
          <p:nvPr/>
        </p:nvSpPr>
        <p:spPr bwMode="auto">
          <a:xfrm>
            <a:off x="466253" y="3059071"/>
            <a:ext cx="448878" cy="332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5743" tIns="42872" rIns="85743" bIns="42872">
            <a:spAutoFit/>
          </a:bodyPr>
          <a:lstStyle>
            <a:lvl1pPr defTabSz="857250">
              <a:defRPr>
                <a:solidFill>
                  <a:schemeClr val="tx1"/>
                </a:solidFill>
                <a:latin typeface="Arial" pitchFamily="34" charset="0"/>
              </a:defRPr>
            </a:lvl1pPr>
            <a:lvl2pPr marL="742950" indent="-285750" defTabSz="857250">
              <a:defRPr>
                <a:solidFill>
                  <a:schemeClr val="tx1"/>
                </a:solidFill>
                <a:latin typeface="Arial" pitchFamily="34" charset="0"/>
              </a:defRPr>
            </a:lvl2pPr>
            <a:lvl3pPr marL="1143000" indent="-228600" defTabSz="857250">
              <a:defRPr>
                <a:solidFill>
                  <a:schemeClr val="tx1"/>
                </a:solidFill>
                <a:latin typeface="Arial" pitchFamily="34" charset="0"/>
              </a:defRPr>
            </a:lvl3pPr>
            <a:lvl4pPr marL="1600200" indent="-228600" defTabSz="857250">
              <a:defRPr>
                <a:solidFill>
                  <a:schemeClr val="tx1"/>
                </a:solidFill>
                <a:latin typeface="Arial" pitchFamily="34" charset="0"/>
              </a:defRPr>
            </a:lvl4pPr>
            <a:lvl5pPr marL="2057400" indent="-228600" defTabSz="857250">
              <a:defRPr>
                <a:solidFill>
                  <a:schemeClr val="tx1"/>
                </a:solidFill>
                <a:latin typeface="Arial" pitchFamily="34" charset="0"/>
              </a:defRPr>
            </a:lvl5pPr>
            <a:lvl6pPr marL="2514600" indent="-228600" defTabSz="857250" eaLnBrk="0" fontAlgn="base" hangingPunct="0">
              <a:spcBef>
                <a:spcPct val="0"/>
              </a:spcBef>
              <a:spcAft>
                <a:spcPct val="0"/>
              </a:spcAft>
              <a:defRPr>
                <a:solidFill>
                  <a:schemeClr val="tx1"/>
                </a:solidFill>
                <a:latin typeface="Arial" pitchFamily="34" charset="0"/>
              </a:defRPr>
            </a:lvl6pPr>
            <a:lvl7pPr marL="2971800" indent="-228600" defTabSz="857250" eaLnBrk="0" fontAlgn="base" hangingPunct="0">
              <a:spcBef>
                <a:spcPct val="0"/>
              </a:spcBef>
              <a:spcAft>
                <a:spcPct val="0"/>
              </a:spcAft>
              <a:defRPr>
                <a:solidFill>
                  <a:schemeClr val="tx1"/>
                </a:solidFill>
                <a:latin typeface="Arial" pitchFamily="34" charset="0"/>
              </a:defRPr>
            </a:lvl7pPr>
            <a:lvl8pPr marL="3429000" indent="-228600" defTabSz="857250" eaLnBrk="0" fontAlgn="base" hangingPunct="0">
              <a:spcBef>
                <a:spcPct val="0"/>
              </a:spcBef>
              <a:spcAft>
                <a:spcPct val="0"/>
              </a:spcAft>
              <a:defRPr>
                <a:solidFill>
                  <a:schemeClr val="tx1"/>
                </a:solidFill>
                <a:latin typeface="Arial" pitchFamily="34" charset="0"/>
              </a:defRPr>
            </a:lvl8pPr>
            <a:lvl9pPr marL="3886200" indent="-228600" defTabSz="857250" eaLnBrk="0" fontAlgn="base" hangingPunct="0">
              <a:spcBef>
                <a:spcPct val="0"/>
              </a:spcBef>
              <a:spcAft>
                <a:spcPct val="0"/>
              </a:spcAft>
              <a:defRPr>
                <a:solidFill>
                  <a:schemeClr val="tx1"/>
                </a:solidFill>
                <a:latin typeface="Arial" pitchFamily="34" charset="0"/>
              </a:defRPr>
            </a:lvl9pPr>
          </a:lstStyle>
          <a:p>
            <a:pPr algn="ctr"/>
            <a:r>
              <a:rPr lang="en-US" sz="1600" b="1" dirty="0"/>
              <a:t>Oil</a:t>
            </a:r>
          </a:p>
        </p:txBody>
      </p:sp>
      <p:sp>
        <p:nvSpPr>
          <p:cNvPr id="50" name="Oval 8"/>
          <p:cNvSpPr>
            <a:spLocks noChangeArrowheads="1"/>
          </p:cNvSpPr>
          <p:nvPr/>
        </p:nvSpPr>
        <p:spPr bwMode="auto">
          <a:xfrm>
            <a:off x="3808203" y="5294930"/>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1" name="Oval 8"/>
          <p:cNvSpPr>
            <a:spLocks noChangeArrowheads="1"/>
          </p:cNvSpPr>
          <p:nvPr/>
        </p:nvSpPr>
        <p:spPr bwMode="auto">
          <a:xfrm>
            <a:off x="4065354" y="5109576"/>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2" name="Oval 8"/>
          <p:cNvSpPr>
            <a:spLocks noChangeArrowheads="1"/>
          </p:cNvSpPr>
          <p:nvPr/>
        </p:nvSpPr>
        <p:spPr bwMode="auto">
          <a:xfrm>
            <a:off x="3960603" y="5447330"/>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5" name="Oval 8"/>
          <p:cNvSpPr>
            <a:spLocks noChangeArrowheads="1"/>
          </p:cNvSpPr>
          <p:nvPr/>
        </p:nvSpPr>
        <p:spPr bwMode="auto">
          <a:xfrm>
            <a:off x="4384015" y="5095994"/>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6" name="Oval 8"/>
          <p:cNvSpPr>
            <a:spLocks noChangeArrowheads="1"/>
          </p:cNvSpPr>
          <p:nvPr/>
        </p:nvSpPr>
        <p:spPr bwMode="auto">
          <a:xfrm>
            <a:off x="6635984" y="5129456"/>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7" name="Oval 8"/>
          <p:cNvSpPr>
            <a:spLocks noChangeArrowheads="1"/>
          </p:cNvSpPr>
          <p:nvPr/>
        </p:nvSpPr>
        <p:spPr bwMode="auto">
          <a:xfrm>
            <a:off x="7331338" y="5142919"/>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8" name="Oval 8"/>
          <p:cNvSpPr>
            <a:spLocks noChangeArrowheads="1"/>
          </p:cNvSpPr>
          <p:nvPr/>
        </p:nvSpPr>
        <p:spPr bwMode="auto">
          <a:xfrm>
            <a:off x="7313921" y="5334168"/>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
        <p:nvSpPr>
          <p:cNvPr id="59" name="Oval 8"/>
          <p:cNvSpPr>
            <a:spLocks noChangeArrowheads="1"/>
          </p:cNvSpPr>
          <p:nvPr/>
        </p:nvSpPr>
        <p:spPr bwMode="auto">
          <a:xfrm>
            <a:off x="6788384" y="5281856"/>
            <a:ext cx="45719" cy="66687"/>
          </a:xfrm>
          <a:prstGeom prst="ellipse">
            <a:avLst/>
          </a:prstGeom>
          <a:solidFill>
            <a:srgbClr val="FFC000"/>
          </a:solidFill>
          <a:ln w="12700">
            <a:solidFill>
              <a:schemeClr val="tx1"/>
            </a:solidFill>
            <a:round/>
            <a:headEnd type="none" w="sm" len="sm"/>
            <a:tailEnd type="none" w="sm" len="sm"/>
          </a:ln>
          <a:effectLst/>
        </p:spPr>
        <p:txBody>
          <a:bodyPr wrap="none" anchor="ctr"/>
          <a:lstStyle/>
          <a:p>
            <a:endParaRPr lang="en-US" dirty="0"/>
          </a:p>
        </p:txBody>
      </p:sp>
    </p:spTree>
    <p:extLst>
      <p:ext uri="{BB962C8B-B14F-4D97-AF65-F5344CB8AC3E}">
        <p14:creationId xmlns:p14="http://schemas.microsoft.com/office/powerpoint/2010/main" val="45310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onform Polym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55" r="2586" b="22375"/>
          <a:stretch>
            <a:fillRect/>
          </a:stretch>
        </p:blipFill>
        <p:spPr bwMode="auto">
          <a:xfrm>
            <a:off x="787021" y="1071302"/>
            <a:ext cx="7696200" cy="474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1225550" y="151879"/>
            <a:ext cx="7308850" cy="57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p>
            <a:pPr eaLnBrk="1" hangingPunct="1">
              <a:lnSpc>
                <a:spcPts val="2400"/>
              </a:lnSpc>
            </a:pPr>
            <a:r>
              <a:rPr lang="en-US" sz="3200" dirty="0"/>
              <a:t>Three Forms of Polymer Solutions</a:t>
            </a:r>
          </a:p>
        </p:txBody>
      </p:sp>
      <p:sp>
        <p:nvSpPr>
          <p:cNvPr id="3" name="Slide Number Placeholder 2"/>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F33324-0654-7544-BA62-FF5C04015A52}" type="slidenum">
              <a:rPr lang="en-US" smtClean="0"/>
              <a:pPr/>
              <a:t>9</a:t>
            </a:fld>
            <a:endParaRPr lang="en-US" dirty="0"/>
          </a:p>
        </p:txBody>
      </p:sp>
      <p:sp>
        <p:nvSpPr>
          <p:cNvPr id="9" name="Rectangle 8"/>
          <p:cNvSpPr/>
          <p:nvPr/>
        </p:nvSpPr>
        <p:spPr>
          <a:xfrm>
            <a:off x="536243" y="2423134"/>
            <a:ext cx="1588827" cy="369332"/>
          </a:xfrm>
          <a:prstGeom prst="rect">
            <a:avLst/>
          </a:prstGeom>
          <a:solidFill>
            <a:schemeClr val="accent1">
              <a:lumMod val="20000"/>
              <a:lumOff val="80000"/>
            </a:schemeClr>
          </a:solidFill>
          <a:ln>
            <a:noFill/>
          </a:ln>
        </p:spPr>
        <p:txBody>
          <a:bodyPr wrap="square">
            <a:spAutoFit/>
          </a:bodyPr>
          <a:lstStyle/>
          <a:p>
            <a:pPr marL="381000" indent="-381000"/>
            <a:r>
              <a:rPr lang="en-US" altLang="ko-KR" dirty="0">
                <a:ea typeface="Gulim" pitchFamily="34" charset="-127"/>
              </a:rPr>
              <a:t> N</a:t>
            </a:r>
            <a:r>
              <a:rPr lang="en-US" dirty="0"/>
              <a:t>eat polymer   </a:t>
            </a:r>
            <a:endParaRPr lang="en-US" altLang="ko-KR" dirty="0">
              <a:ea typeface="Gulim" pitchFamily="34" charset="-127"/>
            </a:endParaRPr>
          </a:p>
        </p:txBody>
      </p:sp>
      <p:sp>
        <p:nvSpPr>
          <p:cNvPr id="10" name="Rectangle 9"/>
          <p:cNvSpPr/>
          <p:nvPr/>
        </p:nvSpPr>
        <p:spPr>
          <a:xfrm>
            <a:off x="362804" y="5116972"/>
            <a:ext cx="2243919" cy="646331"/>
          </a:xfrm>
          <a:prstGeom prst="rect">
            <a:avLst/>
          </a:prstGeom>
          <a:solidFill>
            <a:schemeClr val="accent4">
              <a:lumMod val="20000"/>
              <a:lumOff val="80000"/>
            </a:schemeClr>
          </a:solidFill>
        </p:spPr>
        <p:txBody>
          <a:bodyPr wrap="square">
            <a:spAutoFit/>
          </a:bodyPr>
          <a:lstStyle/>
          <a:p>
            <a:pPr marL="381000" indent="-381000"/>
            <a:r>
              <a:rPr lang="en-US" dirty="0"/>
              <a:t>Fisheyes due to </a:t>
            </a:r>
            <a:r>
              <a:rPr lang="en-US" u="sng" dirty="0"/>
              <a:t>poor</a:t>
            </a:r>
            <a:r>
              <a:rPr lang="en-US" altLang="ko-KR" u="sng" dirty="0">
                <a:ea typeface="Gulim" pitchFamily="34" charset="-127"/>
              </a:rPr>
              <a:t> initial wetting</a:t>
            </a:r>
          </a:p>
        </p:txBody>
      </p:sp>
      <p:sp>
        <p:nvSpPr>
          <p:cNvPr id="11" name="Rectangle 10"/>
          <p:cNvSpPr/>
          <p:nvPr/>
        </p:nvSpPr>
        <p:spPr>
          <a:xfrm>
            <a:off x="3030939" y="5115651"/>
            <a:ext cx="2441813" cy="646331"/>
          </a:xfrm>
          <a:prstGeom prst="rect">
            <a:avLst/>
          </a:prstGeom>
          <a:solidFill>
            <a:srgbClr val="D0FEF3"/>
          </a:solidFill>
        </p:spPr>
        <p:txBody>
          <a:bodyPr wrap="square">
            <a:spAutoFit/>
          </a:bodyPr>
          <a:lstStyle/>
          <a:p>
            <a:pPr marL="381000" indent="-381000"/>
            <a:r>
              <a:rPr lang="en-US" dirty="0"/>
              <a:t>Ideal polymer chains by </a:t>
            </a:r>
            <a:r>
              <a:rPr lang="en-US" u="sng" dirty="0"/>
              <a:t>two-stage</a:t>
            </a:r>
            <a:r>
              <a:rPr lang="en-US" altLang="ko-KR" dirty="0">
                <a:ea typeface="Gulim" pitchFamily="34" charset="-127"/>
              </a:rPr>
              <a:t> mixing</a:t>
            </a:r>
          </a:p>
        </p:txBody>
      </p:sp>
      <p:sp>
        <p:nvSpPr>
          <p:cNvPr id="4" name="TextBox 3"/>
          <p:cNvSpPr txBox="1"/>
          <p:nvPr/>
        </p:nvSpPr>
        <p:spPr>
          <a:xfrm>
            <a:off x="5791536" y="5128977"/>
            <a:ext cx="2691685" cy="646331"/>
          </a:xfrm>
          <a:prstGeom prst="rect">
            <a:avLst/>
          </a:prstGeom>
          <a:solidFill>
            <a:schemeClr val="accent4">
              <a:lumMod val="20000"/>
              <a:lumOff val="80000"/>
            </a:schemeClr>
          </a:solidFill>
        </p:spPr>
        <p:txBody>
          <a:bodyPr wrap="square" rtlCol="0">
            <a:spAutoFit/>
          </a:bodyPr>
          <a:lstStyle/>
          <a:p>
            <a:pPr algn="ctr"/>
            <a:r>
              <a:rPr lang="en-US" dirty="0"/>
              <a:t>Broken polymer chains by </a:t>
            </a:r>
            <a:r>
              <a:rPr lang="en-US" u="sng" dirty="0"/>
              <a:t>conventional</a:t>
            </a:r>
            <a:r>
              <a:rPr lang="en-US" dirty="0"/>
              <a:t> batch mixing</a:t>
            </a:r>
          </a:p>
        </p:txBody>
      </p:sp>
    </p:spTree>
    <p:extLst>
      <p:ext uri="{BB962C8B-B14F-4D97-AF65-F5344CB8AC3E}">
        <p14:creationId xmlns:p14="http://schemas.microsoft.com/office/powerpoint/2010/main" val="201238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2VycKeVnkO2HR79Lwf49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THINKCELLSTATEDONOTDELETE" val="3wpJdNQJA0OEhfTgFavJlw"/>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emical Feed PPT Template" id="{65F70196-4E17-4DFE-8936-276C8357AC59}" vid="{1D3522F9-0D1B-4FC8-8FA2-D851F32E77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D4990EA8414C499ACB37111EB666BB" ma:contentTypeVersion="3" ma:contentTypeDescription="Create a new document." ma:contentTypeScope="" ma:versionID="93a6dc15f0a8a8d6f9bca3c604b7babf">
  <xsd:schema xmlns:xsd="http://www.w3.org/2001/XMLSchema" xmlns:xs="http://www.w3.org/2001/XMLSchema" xmlns:p="http://schemas.microsoft.com/office/2006/metadata/properties" xmlns:ns2="4cb382f8-0ec7-48e0-a0dd-2d17a74d1a83" targetNamespace="http://schemas.microsoft.com/office/2006/metadata/properties" ma:root="true" ma:fieldsID="b31c3fc90c42569ad159216d57d8cf27" ns2:_="">
    <xsd:import namespace="4cb382f8-0ec7-48e0-a0dd-2d17a74d1a83"/>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82f8-0ec7-48e0-a0dd-2d17a74d1a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09F4E3-B2C3-44B5-BC1E-561A142F4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82f8-0ec7-48e0-a0dd-2d17a74d1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C7C21F-5C88-45F4-8486-60E3490FD35C}">
  <ds:schemaRefs>
    <ds:schemaRef ds:uri="http://purl.org/dc/dcmitype/"/>
    <ds:schemaRef ds:uri="http://schemas.microsoft.com/office/infopath/2007/PartnerControls"/>
    <ds:schemaRef ds:uri="http://purl.org/dc/elements/1.1/"/>
    <ds:schemaRef ds:uri="http://schemas.microsoft.com/office/2006/metadata/properties"/>
    <ds:schemaRef ds:uri="4cb382f8-0ec7-48e0-a0dd-2d17a74d1a83"/>
    <ds:schemaRef ds:uri="http://purl.org/dc/terms/"/>
    <ds:schemaRef ds:uri="http://schemas.openxmlformats.org/package/2006/metadata/core-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09773471-FD88-48DA-A9B1-A7362124ED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Chemical Feed PPT Template</Template>
  <TotalTime>19429</TotalTime>
  <Words>6324</Words>
  <Application>Microsoft Office PowerPoint</Application>
  <PresentationFormat>On-screen Show (4:3)</PresentationFormat>
  <Paragraphs>727</Paragraphs>
  <Slides>54</Slides>
  <Notes>45</Notes>
  <HiddenSlides>0</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0</vt:i4>
      </vt:variant>
      <vt:variant>
        <vt:lpstr>Slide Titles</vt:lpstr>
      </vt:variant>
      <vt:variant>
        <vt:i4>54</vt:i4>
      </vt:variant>
    </vt:vector>
  </HeadingPairs>
  <TitlesOfParts>
    <vt:vector size="71" baseType="lpstr">
      <vt:lpstr>Malgun Gothic</vt:lpstr>
      <vt:lpstr>Malgun Gothic</vt:lpstr>
      <vt:lpstr>ＭＳ Ｐゴシック</vt:lpstr>
      <vt:lpstr>Aller</vt:lpstr>
      <vt:lpstr>Aller Light</vt:lpstr>
      <vt:lpstr>Arial</vt:lpstr>
      <vt:lpstr>Calibri</vt:lpstr>
      <vt:lpstr>Gulim</vt:lpstr>
      <vt:lpstr>Montserrat</vt:lpstr>
      <vt:lpstr>Siemens Sans</vt:lpstr>
      <vt:lpstr>System Font Regular</vt:lpstr>
      <vt:lpstr>Technic</vt:lpstr>
      <vt:lpstr>Times New Roman</vt:lpstr>
      <vt:lpstr>TimesNewRomanPSMT</vt:lpstr>
      <vt:lpstr>Verdana</vt:lpstr>
      <vt:lpstr>Wingdings</vt:lpstr>
      <vt:lpstr>1_Office Theme</vt:lpstr>
      <vt:lpstr>Optimizing Polymer Mixing and Activation: Following the Science </vt:lpstr>
      <vt:lpstr>UGSI Solutions, Inc. is one of the fastest growing and innovative companies in the water industry</vt:lpstr>
      <vt:lpstr>Agenda</vt:lpstr>
      <vt:lpstr>Polymers vastly improve the operation of water and wastewater plants by accelerating the settling of particles and improving sludge dewatering</vt:lpstr>
      <vt:lpstr>UGSI Chemical Feed is the only polymer equipment manufacturer backed by decades of scientific research</vt:lpstr>
      <vt:lpstr>PowerPoint Presentation</vt:lpstr>
      <vt:lpstr>A properly activated polymer retains its intended (high) molecular weight, is long chained and has many active charge sites </vt:lpstr>
      <vt:lpstr>Polymer Activation (Mixing, Dissolution)</vt:lpstr>
      <vt:lpstr>PowerPoint Presentation</vt:lpstr>
      <vt:lpstr>Viscosity of Polymer Solution and Settling Rate (Higher Viscosities Accelerate Settling Rate)</vt:lpstr>
      <vt:lpstr>Polymer supplier data sheet provides a starting point for viscosity – critical factor for polymer efficiency</vt:lpstr>
      <vt:lpstr>Effect of Dilution Water Quality</vt:lpstr>
      <vt:lpstr>PowerPoint Presentation</vt:lpstr>
      <vt:lpstr>PowerPoint Presentation</vt:lpstr>
      <vt:lpstr>PowerPoint Presentation</vt:lpstr>
      <vt:lpstr>PowerPoint Presentation</vt:lpstr>
      <vt:lpstr>PowerPoint Presentation</vt:lpstr>
      <vt:lpstr>Effect of Residence Time in Mix Chamber</vt:lpstr>
      <vt:lpstr>Two stage dilution is required to properly activate emulsion polymers  Inverting Surfactant helps to “invert (or break)” stable emulsion state</vt:lpstr>
      <vt:lpstr>Two-Step Dilution: Expediting Polymer Activation</vt:lpstr>
      <vt:lpstr>Polymer science dictates the most effective way of activating polymers- Your activation equipment should follow:</vt:lpstr>
      <vt:lpstr>Polymer Activation Systems</vt:lpstr>
      <vt:lpstr>Mechanical or non-mechanical (hydraulic) mixing – both can provide effective mixing energy at MOIW</vt:lpstr>
      <vt:lpstr>DynablendTM Mix chamber design induces high energy at the MOIW</vt:lpstr>
      <vt:lpstr>PowerPoint Presentation</vt:lpstr>
      <vt:lpstr>Example of high energy and low energy mixing zones to achieve the best results and maximize polymer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polymer solution is “climbing” up the mixer shaft                                                            (30 min after mixing (Nalco TX13182):  0.25%, 0.50%)</vt:lpstr>
      <vt:lpstr>PowerPoint Presentation</vt:lpstr>
      <vt:lpstr>Polymer Mixing Tank without Weissenberg Effect</vt:lpstr>
      <vt:lpstr>Polymer Mixing Tank without Weissenberg Effect   30 min mixing (Clarifloc C-3289):  0.65%, 2710 cP</vt:lpstr>
      <vt:lpstr> </vt:lpstr>
      <vt:lpstr>PowerPoint Presentation</vt:lpstr>
      <vt:lpstr>PowerPoint Presentation</vt:lpstr>
      <vt:lpstr>PowerPoint Presentation</vt:lpstr>
      <vt:lpstr>PowerPoint Presentation</vt:lpstr>
      <vt:lpstr>Pilot Testing with Two Polymer Mix Equipment</vt:lpstr>
      <vt:lpstr>New System (PolyBlend® DP2000) Performance </vt:lpstr>
      <vt:lpstr>PowerPoint Presentation</vt:lpstr>
      <vt:lpstr>Three Polymer Systems for Pilot Trials Optimum feed concentration: 0.5% to 0.7% </vt:lpstr>
      <vt:lpstr>Polymer Dose during Each Pilot Test</vt:lpstr>
      <vt:lpstr>Trial results demonstrate that UGSI two-stage mixing provides significant polymer savings vs. FloQuip (UGSI: 25%, ProMinent: 10%)</vt:lpstr>
      <vt:lpstr> </vt:lpstr>
      <vt:lpstr>PowerPoint Presentation</vt:lpstr>
      <vt:lpstr>PowerPoint Presentation</vt:lpstr>
      <vt:lpstr>Using the UGSI Chemical Feed Online Sizing Guide:  Typical polymer dosage for various applications </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 Scheller</dc:creator>
  <cp:lastModifiedBy>Ben Lewis</cp:lastModifiedBy>
  <cp:revision>265</cp:revision>
  <cp:lastPrinted>2020-05-18T13:43:34Z</cp:lastPrinted>
  <dcterms:created xsi:type="dcterms:W3CDTF">2014-03-26T19:02:35Z</dcterms:created>
  <dcterms:modified xsi:type="dcterms:W3CDTF">2021-08-02T10:50:50Z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0x010100CFD4990EA8414C499ACB37111EB666BB</vt:lpwstr>
  </property>
</Properties>
</file>