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drawings/drawing6.xml" ContentType="application/vnd.openxmlformats-officedocument.drawingml.chartshapes+xml"/>
  <Override PartName="/ppt/notesSlides/notesSlide19.xml" ContentType="application/vnd.openxmlformats-officedocument.presentationml.notesSlide+xml"/>
  <Override PartName="/ppt/charts/chart14.xml" ContentType="application/vnd.openxmlformats-officedocument.drawingml.chart+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9.xml" ContentType="application/vnd.openxmlformats-officedocument.drawingml.chartshapes+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8"/>
  </p:notesMasterIdLst>
  <p:sldIdLst>
    <p:sldId id="349" r:id="rId5"/>
    <p:sldId id="307" r:id="rId6"/>
    <p:sldId id="487" r:id="rId7"/>
    <p:sldId id="863" r:id="rId8"/>
    <p:sldId id="860" r:id="rId9"/>
    <p:sldId id="857" r:id="rId10"/>
    <p:sldId id="861" r:id="rId11"/>
    <p:sldId id="858" r:id="rId12"/>
    <p:sldId id="280" r:id="rId13"/>
    <p:sldId id="864" r:id="rId14"/>
    <p:sldId id="363" r:id="rId15"/>
    <p:sldId id="865" r:id="rId16"/>
    <p:sldId id="512" r:id="rId17"/>
    <p:sldId id="831" r:id="rId18"/>
    <p:sldId id="849" r:id="rId19"/>
    <p:sldId id="427" r:id="rId20"/>
    <p:sldId id="859" r:id="rId21"/>
    <p:sldId id="476" r:id="rId22"/>
    <p:sldId id="856" r:id="rId23"/>
    <p:sldId id="850" r:id="rId24"/>
    <p:sldId id="515" r:id="rId25"/>
    <p:sldId id="357" r:id="rId26"/>
    <p:sldId id="290" r:id="rId27"/>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E18"/>
    <a:srgbClr val="EB1600"/>
    <a:srgbClr val="DBF5FF"/>
    <a:srgbClr val="81EEF3"/>
    <a:srgbClr val="001F5C"/>
    <a:srgbClr val="004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FEDE9-F8B2-4DE1-BB3A-720C57CBAE4F}" v="11" dt="2026-05-28T15:19:28.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29" autoAdjust="0"/>
  </p:normalViewPr>
  <p:slideViewPr>
    <p:cSldViewPr snapToGrid="0">
      <p:cViewPr varScale="1">
        <p:scale>
          <a:sx n="138" d="100"/>
          <a:sy n="138" d="100"/>
        </p:scale>
        <p:origin x="4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cdubay\OneDrive%20-%20US%20Chamber%20of%20Commerce\Charts\Contraction%20Forecasts.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cdubay\OneDrive%20-%20US%20Chamber%20of%20Commerce\Charts\Worker%20Shortage%20Index\Jolts.xls"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1" Type="http://schemas.openxmlformats.org/officeDocument/2006/relationships/oleObject" Target="https://uscc-my.sharepoint.com/personal/cdubay_uschamber_com/Documents/Charts/Jobs/Charts/Participation%20Gap.xls" TargetMode="Externa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https://uscc-my.sharepoint.com/personal/cdubay_uschamber_com/Documents/Charts/CPI%20Chart.xls" TargetMode="External"/><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https://uscc-my.sharepoint.com/personal/cdubay_uschamber_com/Documents/Charts/PCE%20Inflation.xls"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https://uscc-my.sharepoint.com/personal/cdubay_uschamber_com/Documents/Charts/Productivity%20v.%20Labor%20Costs%20(quarter%20year%20before).xls"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8.xml"/></Relationships>
</file>

<file path=ppt/charts/_rels/chart16.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Interest%20Rates/30%20Yr%20Mortgage.xls" TargetMode="External"/><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3" Type="http://schemas.openxmlformats.org/officeDocument/2006/relationships/oleObject" Target="https://uscc-my.sharepoint.com/personal/cdubay_uschamber_com/Documents/Charts/Housing%20Table.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9.xml"/></Relationships>
</file>

<file path=ppt/charts/_rels/chart2.xml.rels><?xml version="1.0" encoding="UTF-8" standalone="yes"?>
<Relationships xmlns="http://schemas.openxmlformats.org/package/2006/relationships"><Relationship Id="rId1" Type="http://schemas.openxmlformats.org/officeDocument/2006/relationships/oleObject" Target="https://uscc-my.sharepoint.com/personal/cdubay_uschamber_com/Documents/Charts/Consumer%20Sentiment.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https://uscc-my.sharepoint.com/personal/cdubay_uschamber_com/Documents/Charts/NFIB%20Small%20Business%20Optimism.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uscc-my.sharepoint.com/personal/cdubay_uschamber_com/Documents/Charts/ISM.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https://uscc-my.sharepoint.com/personal/cdubay_uschamber_com/Documents/Charts/ISM%20Non-Manufacturing.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https://uscc-my.sharepoint.com/personal/cdubay_uschamber_com/Documents/Charts/Consumption.xls"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dubay\AppData\Local\Microsoft\Olk\Attachments\ooa-b0192957-b21b-4a59-bd80-cbab8f7dcd2c\fb53f1402e6f6bcb2ae504778fb90d67ec6a9b4f1ebe28a096bd946f4f08d611\c8bfc301a87fc612490c1b7e4c48548c0cc3166c116b8b7fe08829771e1.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2" Type="http://schemas.openxmlformats.org/officeDocument/2006/relationships/oleObject" Target="https://uscc-my.sharepoint.com/personal/cdubay_uschamber_com/Documents/Charts/Wages%20v.%20CPI.xls"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cdubay\Downloads\HHD_C_Report_2025Q4.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uscc-my.sharepoint.com/personal/cdubay_uschamber_com/Documents/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225286441960459E-2"/>
          <c:y val="0.11190079937827573"/>
          <c:w val="0.98077475724632701"/>
          <c:h val="0.86335880647149998"/>
        </c:manualLayout>
      </c:layout>
      <c:barChart>
        <c:barDir val="col"/>
        <c:grouping val="clustered"/>
        <c:varyColors val="1"/>
        <c:ser>
          <c:idx val="0"/>
          <c:order val="0"/>
          <c:spPr>
            <a:ln w="28575">
              <a:solidFill>
                <a:sysClr val="windowText" lastClr="000000"/>
              </a:solidFill>
            </a:ln>
          </c:spPr>
          <c:invertIfNegative val="0"/>
          <c:dPt>
            <c:idx val="0"/>
            <c:invertIfNegative val="0"/>
            <c:bubble3D val="0"/>
            <c:spPr>
              <a:solidFill>
                <a:srgbClr val="70AD47">
                  <a:lumMod val="75000"/>
                </a:srgbClr>
              </a:solidFill>
              <a:ln w="28575">
                <a:solidFill>
                  <a:sysClr val="windowText" lastClr="000000"/>
                </a:solidFill>
              </a:ln>
              <a:effectLst/>
            </c:spPr>
            <c:extLst>
              <c:ext xmlns:c16="http://schemas.microsoft.com/office/drawing/2014/chart" uri="{C3380CC4-5D6E-409C-BE32-E72D297353CC}">
                <c16:uniqueId val="{0000000D-C033-4AE9-BDB4-37A8D3228074}"/>
              </c:ext>
            </c:extLst>
          </c:dPt>
          <c:dPt>
            <c:idx val="1"/>
            <c:invertIfNegative val="0"/>
            <c:bubble3D val="0"/>
            <c:spPr>
              <a:solidFill>
                <a:srgbClr val="70AD47">
                  <a:lumMod val="75000"/>
                </a:srgbClr>
              </a:solidFill>
              <a:ln w="28575">
                <a:solidFill>
                  <a:sysClr val="windowText" lastClr="000000"/>
                </a:solidFill>
              </a:ln>
              <a:effectLst/>
            </c:spPr>
            <c:extLst>
              <c:ext xmlns:c16="http://schemas.microsoft.com/office/drawing/2014/chart" uri="{C3380CC4-5D6E-409C-BE32-E72D297353CC}">
                <c16:uniqueId val="{0000000E-C033-4AE9-BDB4-37A8D3228074}"/>
              </c:ext>
            </c:extLst>
          </c:dPt>
          <c:dPt>
            <c:idx val="2"/>
            <c:invertIfNegative val="0"/>
            <c:bubble3D val="0"/>
            <c:spPr>
              <a:solidFill>
                <a:srgbClr val="70AD47">
                  <a:lumMod val="40000"/>
                  <a:lumOff val="60000"/>
                </a:srgbClr>
              </a:solidFill>
              <a:ln w="28575">
                <a:solidFill>
                  <a:sysClr val="windowText" lastClr="000000"/>
                </a:solidFill>
              </a:ln>
              <a:effectLst/>
            </c:spPr>
            <c:extLst>
              <c:ext xmlns:c16="http://schemas.microsoft.com/office/drawing/2014/chart" uri="{C3380CC4-5D6E-409C-BE32-E72D297353CC}">
                <c16:uniqueId val="{0000000C-D1AB-4D36-84D1-0B287DB4AB6A}"/>
              </c:ext>
            </c:extLst>
          </c:dPt>
          <c:dPt>
            <c:idx val="3"/>
            <c:invertIfNegative val="0"/>
            <c:bubble3D val="0"/>
            <c:spPr>
              <a:solidFill>
                <a:srgbClr val="70AD47">
                  <a:lumMod val="40000"/>
                  <a:lumOff val="60000"/>
                </a:srgbClr>
              </a:solidFill>
              <a:ln w="28575">
                <a:solidFill>
                  <a:sysClr val="windowText" lastClr="000000"/>
                </a:solidFill>
              </a:ln>
              <a:effectLst/>
            </c:spPr>
            <c:extLst>
              <c:ext xmlns:c16="http://schemas.microsoft.com/office/drawing/2014/chart" uri="{C3380CC4-5D6E-409C-BE32-E72D297353CC}">
                <c16:uniqueId val="{0000000D-D1AB-4D36-84D1-0B287DB4AB6A}"/>
              </c:ext>
            </c:extLst>
          </c:dPt>
          <c:dPt>
            <c:idx val="4"/>
            <c:invertIfNegative val="0"/>
            <c:bubble3D val="0"/>
            <c:spPr>
              <a:solidFill>
                <a:srgbClr val="70AD47">
                  <a:lumMod val="60000"/>
                  <a:lumOff val="40000"/>
                </a:srgbClr>
              </a:solidFill>
              <a:ln w="28575">
                <a:solidFill>
                  <a:sysClr val="windowText" lastClr="000000"/>
                </a:solidFill>
              </a:ln>
              <a:effectLst/>
            </c:spPr>
            <c:extLst>
              <c:ext xmlns:c16="http://schemas.microsoft.com/office/drawing/2014/chart" uri="{C3380CC4-5D6E-409C-BE32-E72D297353CC}">
                <c16:uniqueId val="{0000000E-D1AB-4D36-84D1-0B287DB4AB6A}"/>
              </c:ext>
            </c:extLst>
          </c:dPt>
          <c:dPt>
            <c:idx val="5"/>
            <c:invertIfNegative val="0"/>
            <c:bubble3D val="0"/>
            <c:spPr>
              <a:solidFill>
                <a:srgbClr val="70AD47">
                  <a:lumMod val="60000"/>
                  <a:lumOff val="40000"/>
                </a:srgbClr>
              </a:solidFill>
              <a:ln w="28575">
                <a:solidFill>
                  <a:sysClr val="windowText" lastClr="000000"/>
                </a:solidFill>
              </a:ln>
              <a:effectLst/>
            </c:spPr>
            <c:extLst>
              <c:ext xmlns:c16="http://schemas.microsoft.com/office/drawing/2014/chart" uri="{C3380CC4-5D6E-409C-BE32-E72D297353CC}">
                <c16:uniqueId val="{0000000F-D1AB-4D36-84D1-0B287DB4AB6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T America Rg" pitchFamily="2" charset="77"/>
                    <a:ea typeface="GT America Rg" pitchFamily="2" charset="77"/>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Annualized!$CE$30:$CE$41</c:f>
              <c:strCache>
                <c:ptCount val="6"/>
                <c:pt idx="0">
                  <c:v>2023 Annual</c:v>
                </c:pt>
                <c:pt idx="1">
                  <c:v>2024 Annual</c:v>
                </c:pt>
                <c:pt idx="2">
                  <c:v>2025 Annual</c:v>
                </c:pt>
                <c:pt idx="3">
                  <c:v>2026 Q1 </c:v>
                </c:pt>
                <c:pt idx="4">
                  <c:v>2026 Q2 (Forecast)</c:v>
                </c:pt>
                <c:pt idx="5">
                  <c:v>2026 Annual (Forecast)</c:v>
                </c:pt>
              </c:strCache>
              <c:extLst/>
            </c:strRef>
          </c:cat>
          <c:val>
            <c:numRef>
              <c:f>Annualized!$CF$30:$CF$41</c:f>
              <c:numCache>
                <c:formatCode>0.0%</c:formatCode>
                <c:ptCount val="6"/>
                <c:pt idx="0">
                  <c:v>2.9000000000000001E-2</c:v>
                </c:pt>
                <c:pt idx="1">
                  <c:v>2.8000000000000001E-2</c:v>
                </c:pt>
                <c:pt idx="2">
                  <c:v>2.1000000000000001E-2</c:v>
                </c:pt>
                <c:pt idx="3">
                  <c:v>0.02</c:v>
                </c:pt>
                <c:pt idx="4">
                  <c:v>2.2619055714285716E-2</c:v>
                </c:pt>
                <c:pt idx="5">
                  <c:v>2.2520000000000002E-2</c:v>
                </c:pt>
              </c:numCache>
              <c:extLst/>
            </c:numRef>
          </c:val>
          <c:extLst>
            <c:ext xmlns:c16="http://schemas.microsoft.com/office/drawing/2014/chart" uri="{C3380CC4-5D6E-409C-BE32-E72D297353CC}">
              <c16:uniqueId val="{0000000A-30F1-3E43-9728-C3F6775908AA}"/>
            </c:ext>
          </c:extLst>
        </c:ser>
        <c:dLbls>
          <c:dLblPos val="outEnd"/>
          <c:showLegendKey val="0"/>
          <c:showVal val="1"/>
          <c:showCatName val="0"/>
          <c:showSerName val="0"/>
          <c:showPercent val="0"/>
          <c:showBubbleSize val="0"/>
        </c:dLbls>
        <c:gapWidth val="125"/>
        <c:overlap val="-27"/>
        <c:axId val="493817232"/>
        <c:axId val="493821168"/>
      </c:barChart>
      <c:catAx>
        <c:axId val="493817232"/>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sng" strike="noStrike" kern="1200" baseline="0">
                <a:solidFill>
                  <a:schemeClr val="tx1"/>
                </a:solidFill>
                <a:latin typeface="GT America Rg" pitchFamily="2" charset="77"/>
                <a:ea typeface="GT America Rg" pitchFamily="2" charset="77"/>
                <a:cs typeface="+mn-cs"/>
              </a:defRPr>
            </a:pPr>
            <a:endParaRPr lang="en-US"/>
          </a:p>
        </c:txPr>
        <c:crossAx val="493821168"/>
        <c:crosses val="autoZero"/>
        <c:auto val="1"/>
        <c:lblAlgn val="ctr"/>
        <c:lblOffset val="100"/>
        <c:noMultiLvlLbl val="0"/>
      </c:catAx>
      <c:valAx>
        <c:axId val="493821168"/>
        <c:scaling>
          <c:orientation val="minMax"/>
          <c:max val="3.0000000000000006E-2"/>
          <c:min val="1.5000000000000003E-2"/>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93817232"/>
        <c:crosses val="autoZero"/>
        <c:crossBetween val="between"/>
        <c:majorUnit val="1.0000000000000002E-2"/>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solidFill>
                  <a:schemeClr val="bg1"/>
                </a:solidFill>
              </a:rPr>
              <a:t>Division of Tariff Costs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Consumer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August</c:v>
                </c:pt>
                <c:pt idx="2">
                  <c:v>December</c:v>
                </c:pt>
              </c:strCache>
            </c:strRef>
          </c:cat>
          <c:val>
            <c:numRef>
              <c:f>Sheet1!$B$2:$B$4</c:f>
              <c:numCache>
                <c:formatCode>0%</c:formatCode>
                <c:ptCount val="3"/>
                <c:pt idx="0">
                  <c:v>0.22</c:v>
                </c:pt>
                <c:pt idx="1">
                  <c:v>0.37</c:v>
                </c:pt>
                <c:pt idx="2">
                  <c:v>0.55000000000000004</c:v>
                </c:pt>
              </c:numCache>
            </c:numRef>
          </c:val>
          <c:extLst>
            <c:ext xmlns:c16="http://schemas.microsoft.com/office/drawing/2014/chart" uri="{C3380CC4-5D6E-409C-BE32-E72D297353CC}">
              <c16:uniqueId val="{00000000-E7DE-44FD-A31A-98C4735FFA0A}"/>
            </c:ext>
          </c:extLst>
        </c:ser>
        <c:ser>
          <c:idx val="1"/>
          <c:order val="1"/>
          <c:tx>
            <c:strRef>
              <c:f>Sheet1!$C$1</c:f>
              <c:strCache>
                <c:ptCount val="1"/>
                <c:pt idx="0">
                  <c:v>Business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June</c:v>
                </c:pt>
                <c:pt idx="1">
                  <c:v>August</c:v>
                </c:pt>
                <c:pt idx="2">
                  <c:v>December</c:v>
                </c:pt>
              </c:strCache>
            </c:strRef>
          </c:cat>
          <c:val>
            <c:numRef>
              <c:f>Sheet1!$C$2:$C$4</c:f>
              <c:numCache>
                <c:formatCode>0%</c:formatCode>
                <c:ptCount val="3"/>
                <c:pt idx="0">
                  <c:v>0.64</c:v>
                </c:pt>
                <c:pt idx="1">
                  <c:v>0.51</c:v>
                </c:pt>
                <c:pt idx="2">
                  <c:v>0.22</c:v>
                </c:pt>
              </c:numCache>
            </c:numRef>
          </c:val>
          <c:extLst>
            <c:ext xmlns:c16="http://schemas.microsoft.com/office/drawing/2014/chart" uri="{C3380CC4-5D6E-409C-BE32-E72D297353CC}">
              <c16:uniqueId val="{00000003-E7DE-44FD-A31A-98C4735FFA0A}"/>
            </c:ext>
          </c:extLst>
        </c:ser>
        <c:dLbls>
          <c:showLegendKey val="0"/>
          <c:showVal val="0"/>
          <c:showCatName val="0"/>
          <c:showSerName val="0"/>
          <c:showPercent val="0"/>
          <c:showBubbleSize val="0"/>
        </c:dLbls>
        <c:gapWidth val="219"/>
        <c:overlap val="-27"/>
        <c:axId val="974901616"/>
        <c:axId val="974904016"/>
      </c:barChart>
      <c:catAx>
        <c:axId val="97490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974904016"/>
        <c:crosses val="autoZero"/>
        <c:auto val="1"/>
        <c:lblAlgn val="ctr"/>
        <c:lblOffset val="100"/>
        <c:noMultiLvlLbl val="0"/>
      </c:catAx>
      <c:valAx>
        <c:axId val="974904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974901616"/>
        <c:crosses val="autoZero"/>
        <c:crossBetween val="between"/>
      </c:valAx>
      <c:spPr>
        <a:noFill/>
        <a:ln>
          <a:noFill/>
        </a:ln>
        <a:effectLst/>
      </c:spPr>
    </c:plotArea>
    <c:legend>
      <c:legendPos val="b"/>
      <c:layout>
        <c:manualLayout>
          <c:xMode val="edge"/>
          <c:yMode val="edge"/>
          <c:x val="0.38623090640369356"/>
          <c:y val="0.92457892253106744"/>
          <c:w val="0.22753818719261285"/>
          <c:h val="6.30892802697070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016841644794401E-2"/>
          <c:y val="8.9390152693187924E-2"/>
          <c:w val="0.96767465004374453"/>
          <c:h val="0.836903247737939"/>
        </c:manualLayout>
      </c:layout>
      <c:lineChart>
        <c:grouping val="standard"/>
        <c:varyColors val="0"/>
        <c:ser>
          <c:idx val="0"/>
          <c:order val="0"/>
          <c:tx>
            <c:strRef>
              <c:f>'FRED Graph'!$B$43</c:f>
              <c:strCache>
                <c:ptCount val="1"/>
                <c:pt idx="0">
                  <c:v>Job Openings</c:v>
                </c:pt>
              </c:strCache>
            </c:strRef>
          </c:tx>
          <c:spPr>
            <a:ln w="63500" cap="rnd">
              <a:solidFill>
                <a:srgbClr val="4472C4"/>
              </a:solidFill>
              <a:round/>
            </a:ln>
            <a:effectLst/>
          </c:spPr>
          <c:marker>
            <c:symbol val="none"/>
          </c:marker>
          <c:cat>
            <c:numRef>
              <c:f>'FRED Graph'!$A$44:$A$116</c:f>
              <c:numCache>
                <c:formatCode>yyyy\-mm\-dd</c:formatCode>
                <c:ptCount val="73"/>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pt idx="25">
                  <c:v>44652</c:v>
                </c:pt>
                <c:pt idx="26">
                  <c:v>44682</c:v>
                </c:pt>
                <c:pt idx="27">
                  <c:v>44713</c:v>
                </c:pt>
                <c:pt idx="28">
                  <c:v>44743</c:v>
                </c:pt>
                <c:pt idx="29">
                  <c:v>44774</c:v>
                </c:pt>
                <c:pt idx="30">
                  <c:v>44805</c:v>
                </c:pt>
                <c:pt idx="31">
                  <c:v>44835</c:v>
                </c:pt>
                <c:pt idx="32">
                  <c:v>44866</c:v>
                </c:pt>
                <c:pt idx="33">
                  <c:v>44896</c:v>
                </c:pt>
                <c:pt idx="34">
                  <c:v>44927</c:v>
                </c:pt>
                <c:pt idx="35">
                  <c:v>44958</c:v>
                </c:pt>
                <c:pt idx="36">
                  <c:v>44986</c:v>
                </c:pt>
                <c:pt idx="37">
                  <c:v>45017</c:v>
                </c:pt>
                <c:pt idx="38">
                  <c:v>45047</c:v>
                </c:pt>
                <c:pt idx="39">
                  <c:v>45078</c:v>
                </c:pt>
                <c:pt idx="40">
                  <c:v>45108</c:v>
                </c:pt>
                <c:pt idx="41">
                  <c:v>45139</c:v>
                </c:pt>
                <c:pt idx="42">
                  <c:v>45170</c:v>
                </c:pt>
                <c:pt idx="43">
                  <c:v>45200</c:v>
                </c:pt>
                <c:pt idx="44">
                  <c:v>45231</c:v>
                </c:pt>
                <c:pt idx="45">
                  <c:v>45261</c:v>
                </c:pt>
                <c:pt idx="46">
                  <c:v>45292</c:v>
                </c:pt>
                <c:pt idx="47">
                  <c:v>45323</c:v>
                </c:pt>
                <c:pt idx="48">
                  <c:v>45352</c:v>
                </c:pt>
                <c:pt idx="49">
                  <c:v>45383</c:v>
                </c:pt>
                <c:pt idx="50">
                  <c:v>45413</c:v>
                </c:pt>
                <c:pt idx="51">
                  <c:v>45444</c:v>
                </c:pt>
                <c:pt idx="52">
                  <c:v>45474</c:v>
                </c:pt>
                <c:pt idx="53">
                  <c:v>45505</c:v>
                </c:pt>
                <c:pt idx="54">
                  <c:v>45536</c:v>
                </c:pt>
                <c:pt idx="55">
                  <c:v>45566</c:v>
                </c:pt>
                <c:pt idx="56">
                  <c:v>45597</c:v>
                </c:pt>
                <c:pt idx="57">
                  <c:v>45627</c:v>
                </c:pt>
                <c:pt idx="58">
                  <c:v>45658</c:v>
                </c:pt>
                <c:pt idx="59">
                  <c:v>45689</c:v>
                </c:pt>
                <c:pt idx="60">
                  <c:v>45717</c:v>
                </c:pt>
                <c:pt idx="61">
                  <c:v>45748</c:v>
                </c:pt>
                <c:pt idx="62">
                  <c:v>45778</c:v>
                </c:pt>
                <c:pt idx="63">
                  <c:v>45809</c:v>
                </c:pt>
                <c:pt idx="64">
                  <c:v>45839</c:v>
                </c:pt>
                <c:pt idx="65">
                  <c:v>45870</c:v>
                </c:pt>
                <c:pt idx="66">
                  <c:v>45901</c:v>
                </c:pt>
                <c:pt idx="67">
                  <c:v>45931</c:v>
                </c:pt>
                <c:pt idx="68">
                  <c:v>45962</c:v>
                </c:pt>
                <c:pt idx="69">
                  <c:v>45992</c:v>
                </c:pt>
                <c:pt idx="70">
                  <c:v>46023</c:v>
                </c:pt>
                <c:pt idx="71">
                  <c:v>46054</c:v>
                </c:pt>
                <c:pt idx="72">
                  <c:v>46082</c:v>
                </c:pt>
              </c:numCache>
            </c:numRef>
          </c:cat>
          <c:val>
            <c:numRef>
              <c:f>'FRED Graph'!$B$44:$B$116</c:f>
              <c:numCache>
                <c:formatCode>0</c:formatCode>
                <c:ptCount val="73"/>
                <c:pt idx="0">
                  <c:v>5769</c:v>
                </c:pt>
                <c:pt idx="1">
                  <c:v>4630</c:v>
                </c:pt>
                <c:pt idx="2">
                  <c:v>5447</c:v>
                </c:pt>
                <c:pt idx="3">
                  <c:v>6112</c:v>
                </c:pt>
                <c:pt idx="4">
                  <c:v>6717</c:v>
                </c:pt>
                <c:pt idx="5">
                  <c:v>6451</c:v>
                </c:pt>
                <c:pt idx="6">
                  <c:v>6611</c:v>
                </c:pt>
                <c:pt idx="7">
                  <c:v>6873</c:v>
                </c:pt>
                <c:pt idx="8">
                  <c:v>6766</c:v>
                </c:pt>
                <c:pt idx="9">
                  <c:v>6938</c:v>
                </c:pt>
                <c:pt idx="10">
                  <c:v>7232</c:v>
                </c:pt>
                <c:pt idx="11">
                  <c:v>7860</c:v>
                </c:pt>
                <c:pt idx="12">
                  <c:v>8480</c:v>
                </c:pt>
                <c:pt idx="13">
                  <c:v>9265</c:v>
                </c:pt>
                <c:pt idx="14">
                  <c:v>9639</c:v>
                </c:pt>
                <c:pt idx="15">
                  <c:v>9852</c:v>
                </c:pt>
                <c:pt idx="16">
                  <c:v>10783</c:v>
                </c:pt>
                <c:pt idx="17">
                  <c:v>10629</c:v>
                </c:pt>
                <c:pt idx="18">
                  <c:v>10673</c:v>
                </c:pt>
                <c:pt idx="19">
                  <c:v>11094</c:v>
                </c:pt>
                <c:pt idx="20">
                  <c:v>10922</c:v>
                </c:pt>
                <c:pt idx="21">
                  <c:v>11448</c:v>
                </c:pt>
                <c:pt idx="22">
                  <c:v>11487</c:v>
                </c:pt>
                <c:pt idx="23">
                  <c:v>11601</c:v>
                </c:pt>
                <c:pt idx="24">
                  <c:v>12027</c:v>
                </c:pt>
                <c:pt idx="25">
                  <c:v>11755</c:v>
                </c:pt>
                <c:pt idx="26">
                  <c:v>11443</c:v>
                </c:pt>
                <c:pt idx="27">
                  <c:v>10961</c:v>
                </c:pt>
                <c:pt idx="28">
                  <c:v>11380</c:v>
                </c:pt>
                <c:pt idx="29">
                  <c:v>10198</c:v>
                </c:pt>
                <c:pt idx="30">
                  <c:v>10854</c:v>
                </c:pt>
                <c:pt idx="31">
                  <c:v>10471</c:v>
                </c:pt>
                <c:pt idx="32">
                  <c:v>10746</c:v>
                </c:pt>
                <c:pt idx="33">
                  <c:v>11234</c:v>
                </c:pt>
                <c:pt idx="34">
                  <c:v>10425</c:v>
                </c:pt>
                <c:pt idx="35">
                  <c:v>9849</c:v>
                </c:pt>
                <c:pt idx="36">
                  <c:v>9623</c:v>
                </c:pt>
                <c:pt idx="37">
                  <c:v>9904</c:v>
                </c:pt>
                <c:pt idx="38">
                  <c:v>9311</c:v>
                </c:pt>
                <c:pt idx="39">
                  <c:v>9125</c:v>
                </c:pt>
                <c:pt idx="40">
                  <c:v>8805</c:v>
                </c:pt>
                <c:pt idx="41">
                  <c:v>9358</c:v>
                </c:pt>
                <c:pt idx="42">
                  <c:v>9307</c:v>
                </c:pt>
                <c:pt idx="43">
                  <c:v>8685</c:v>
                </c:pt>
                <c:pt idx="44">
                  <c:v>8931</c:v>
                </c:pt>
                <c:pt idx="45">
                  <c:v>8889</c:v>
                </c:pt>
                <c:pt idx="46" formatCode="General">
                  <c:v>8468</c:v>
                </c:pt>
                <c:pt idx="47" formatCode="General">
                  <c:v>8445</c:v>
                </c:pt>
                <c:pt idx="48" formatCode="General">
                  <c:v>8093</c:v>
                </c:pt>
                <c:pt idx="49" formatCode="General">
                  <c:v>7619</c:v>
                </c:pt>
                <c:pt idx="50" formatCode="General">
                  <c:v>7901</c:v>
                </c:pt>
                <c:pt idx="51" formatCode="General">
                  <c:v>7412</c:v>
                </c:pt>
                <c:pt idx="52" formatCode="General">
                  <c:v>7504</c:v>
                </c:pt>
                <c:pt idx="53" formatCode="General">
                  <c:v>7649</c:v>
                </c:pt>
                <c:pt idx="54" formatCode="General">
                  <c:v>7103</c:v>
                </c:pt>
                <c:pt idx="55" formatCode="General">
                  <c:v>7615</c:v>
                </c:pt>
                <c:pt idx="56" formatCode="General">
                  <c:v>8031</c:v>
                </c:pt>
                <c:pt idx="57" formatCode="General">
                  <c:v>7508</c:v>
                </c:pt>
                <c:pt idx="58" formatCode="General">
                  <c:v>7431</c:v>
                </c:pt>
                <c:pt idx="59" formatCode="General">
                  <c:v>7242</c:v>
                </c:pt>
                <c:pt idx="60" formatCode="General">
                  <c:v>6952</c:v>
                </c:pt>
                <c:pt idx="61" formatCode="General">
                  <c:v>7098</c:v>
                </c:pt>
                <c:pt idx="62" formatCode="General">
                  <c:v>7310</c:v>
                </c:pt>
                <c:pt idx="63" formatCode="General">
                  <c:v>7204</c:v>
                </c:pt>
                <c:pt idx="64" formatCode="General">
                  <c:v>7089</c:v>
                </c:pt>
                <c:pt idx="65" formatCode="General">
                  <c:v>6919</c:v>
                </c:pt>
                <c:pt idx="66" formatCode="General">
                  <c:v>7169</c:v>
                </c:pt>
                <c:pt idx="67" formatCode="General">
                  <c:v>7170</c:v>
                </c:pt>
                <c:pt idx="68" formatCode="General">
                  <c:v>6846</c:v>
                </c:pt>
                <c:pt idx="69" formatCode="General">
                  <c:v>6550</c:v>
                </c:pt>
                <c:pt idx="70" formatCode="General">
                  <c:v>7240</c:v>
                </c:pt>
                <c:pt idx="71" formatCode="General">
                  <c:v>6922</c:v>
                </c:pt>
                <c:pt idx="72" formatCode="General">
                  <c:v>6866</c:v>
                </c:pt>
              </c:numCache>
            </c:numRef>
          </c:val>
          <c:smooth val="0"/>
          <c:extLst>
            <c:ext xmlns:c16="http://schemas.microsoft.com/office/drawing/2014/chart" uri="{C3380CC4-5D6E-409C-BE32-E72D297353CC}">
              <c16:uniqueId val="{0000000F-ABF9-5F4C-82DB-7BD0952F302C}"/>
            </c:ext>
          </c:extLst>
        </c:ser>
        <c:ser>
          <c:idx val="1"/>
          <c:order val="1"/>
          <c:tx>
            <c:strRef>
              <c:f>'FRED Graph'!$C$43</c:f>
              <c:strCache>
                <c:ptCount val="1"/>
                <c:pt idx="0">
                  <c:v>Unemployed</c:v>
                </c:pt>
              </c:strCache>
            </c:strRef>
          </c:tx>
          <c:spPr>
            <a:ln w="63500" cap="rnd">
              <a:solidFill>
                <a:srgbClr val="00B0F0"/>
              </a:solidFill>
              <a:round/>
            </a:ln>
            <a:effectLst/>
          </c:spPr>
          <c:marker>
            <c:symbol val="none"/>
          </c:marker>
          <c:cat>
            <c:numRef>
              <c:f>'FRED Graph'!$A$44:$A$116</c:f>
              <c:numCache>
                <c:formatCode>yyyy\-mm\-dd</c:formatCode>
                <c:ptCount val="73"/>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pt idx="24">
                  <c:v>44621</c:v>
                </c:pt>
                <c:pt idx="25">
                  <c:v>44652</c:v>
                </c:pt>
                <c:pt idx="26">
                  <c:v>44682</c:v>
                </c:pt>
                <c:pt idx="27">
                  <c:v>44713</c:v>
                </c:pt>
                <c:pt idx="28">
                  <c:v>44743</c:v>
                </c:pt>
                <c:pt idx="29">
                  <c:v>44774</c:v>
                </c:pt>
                <c:pt idx="30">
                  <c:v>44805</c:v>
                </c:pt>
                <c:pt idx="31">
                  <c:v>44835</c:v>
                </c:pt>
                <c:pt idx="32">
                  <c:v>44866</c:v>
                </c:pt>
                <c:pt idx="33">
                  <c:v>44896</c:v>
                </c:pt>
                <c:pt idx="34">
                  <c:v>44927</c:v>
                </c:pt>
                <c:pt idx="35">
                  <c:v>44958</c:v>
                </c:pt>
                <c:pt idx="36">
                  <c:v>44986</c:v>
                </c:pt>
                <c:pt idx="37">
                  <c:v>45017</c:v>
                </c:pt>
                <c:pt idx="38">
                  <c:v>45047</c:v>
                </c:pt>
                <c:pt idx="39">
                  <c:v>45078</c:v>
                </c:pt>
                <c:pt idx="40">
                  <c:v>45108</c:v>
                </c:pt>
                <c:pt idx="41">
                  <c:v>45139</c:v>
                </c:pt>
                <c:pt idx="42">
                  <c:v>45170</c:v>
                </c:pt>
                <c:pt idx="43">
                  <c:v>45200</c:v>
                </c:pt>
                <c:pt idx="44">
                  <c:v>45231</c:v>
                </c:pt>
                <c:pt idx="45">
                  <c:v>45261</c:v>
                </c:pt>
                <c:pt idx="46">
                  <c:v>45292</c:v>
                </c:pt>
                <c:pt idx="47">
                  <c:v>45323</c:v>
                </c:pt>
                <c:pt idx="48">
                  <c:v>45352</c:v>
                </c:pt>
                <c:pt idx="49">
                  <c:v>45383</c:v>
                </c:pt>
                <c:pt idx="50">
                  <c:v>45413</c:v>
                </c:pt>
                <c:pt idx="51">
                  <c:v>45444</c:v>
                </c:pt>
                <c:pt idx="52">
                  <c:v>45474</c:v>
                </c:pt>
                <c:pt idx="53">
                  <c:v>45505</c:v>
                </c:pt>
                <c:pt idx="54">
                  <c:v>45536</c:v>
                </c:pt>
                <c:pt idx="55">
                  <c:v>45566</c:v>
                </c:pt>
                <c:pt idx="56">
                  <c:v>45597</c:v>
                </c:pt>
                <c:pt idx="57">
                  <c:v>45627</c:v>
                </c:pt>
                <c:pt idx="58">
                  <c:v>45658</c:v>
                </c:pt>
                <c:pt idx="59">
                  <c:v>45689</c:v>
                </c:pt>
                <c:pt idx="60">
                  <c:v>45717</c:v>
                </c:pt>
                <c:pt idx="61">
                  <c:v>45748</c:v>
                </c:pt>
                <c:pt idx="62">
                  <c:v>45778</c:v>
                </c:pt>
                <c:pt idx="63">
                  <c:v>45809</c:v>
                </c:pt>
                <c:pt idx="64">
                  <c:v>45839</c:v>
                </c:pt>
                <c:pt idx="65">
                  <c:v>45870</c:v>
                </c:pt>
                <c:pt idx="66">
                  <c:v>45901</c:v>
                </c:pt>
                <c:pt idx="67">
                  <c:v>45931</c:v>
                </c:pt>
                <c:pt idx="68">
                  <c:v>45962</c:v>
                </c:pt>
                <c:pt idx="69">
                  <c:v>45992</c:v>
                </c:pt>
                <c:pt idx="70">
                  <c:v>46023</c:v>
                </c:pt>
                <c:pt idx="71">
                  <c:v>46054</c:v>
                </c:pt>
                <c:pt idx="72">
                  <c:v>46082</c:v>
                </c:pt>
              </c:numCache>
            </c:numRef>
          </c:cat>
          <c:val>
            <c:numRef>
              <c:f>'FRED Graph'!$C$44:$C$116</c:f>
              <c:numCache>
                <c:formatCode>General</c:formatCode>
                <c:ptCount val="73"/>
                <c:pt idx="0">
                  <c:v>7206</c:v>
                </c:pt>
                <c:pt idx="1">
                  <c:v>23084</c:v>
                </c:pt>
                <c:pt idx="2">
                  <c:v>20929</c:v>
                </c:pt>
                <c:pt idx="3">
                  <c:v>17652</c:v>
                </c:pt>
                <c:pt idx="4">
                  <c:v>16352</c:v>
                </c:pt>
                <c:pt idx="5">
                  <c:v>13461</c:v>
                </c:pt>
                <c:pt idx="6">
                  <c:v>12554</c:v>
                </c:pt>
                <c:pt idx="7">
                  <c:v>11072</c:v>
                </c:pt>
                <c:pt idx="8">
                  <c:v>10694</c:v>
                </c:pt>
                <c:pt idx="9">
                  <c:v>10770</c:v>
                </c:pt>
                <c:pt idx="10">
                  <c:v>10260</c:v>
                </c:pt>
                <c:pt idx="11">
                  <c:v>10013</c:v>
                </c:pt>
                <c:pt idx="12">
                  <c:v>9772</c:v>
                </c:pt>
                <c:pt idx="13">
                  <c:v>9754</c:v>
                </c:pt>
                <c:pt idx="14">
                  <c:v>9260</c:v>
                </c:pt>
                <c:pt idx="15">
                  <c:v>9481</c:v>
                </c:pt>
                <c:pt idx="16">
                  <c:v>8731</c:v>
                </c:pt>
                <c:pt idx="17">
                  <c:v>8269</c:v>
                </c:pt>
                <c:pt idx="18">
                  <c:v>7610</c:v>
                </c:pt>
                <c:pt idx="19">
                  <c:v>7267</c:v>
                </c:pt>
                <c:pt idx="20">
                  <c:v>6729</c:v>
                </c:pt>
                <c:pt idx="21">
                  <c:v>6413</c:v>
                </c:pt>
                <c:pt idx="22">
                  <c:v>6533</c:v>
                </c:pt>
                <c:pt idx="23">
                  <c:v>6323</c:v>
                </c:pt>
                <c:pt idx="24">
                  <c:v>6033</c:v>
                </c:pt>
                <c:pt idx="25">
                  <c:v>5995</c:v>
                </c:pt>
                <c:pt idx="26">
                  <c:v>5979</c:v>
                </c:pt>
                <c:pt idx="27">
                  <c:v>5975</c:v>
                </c:pt>
                <c:pt idx="28">
                  <c:v>5770</c:v>
                </c:pt>
                <c:pt idx="29">
                  <c:v>5909</c:v>
                </c:pt>
                <c:pt idx="30">
                  <c:v>5747</c:v>
                </c:pt>
                <c:pt idx="31">
                  <c:v>5949</c:v>
                </c:pt>
                <c:pt idx="32">
                  <c:v>5918</c:v>
                </c:pt>
                <c:pt idx="33">
                  <c:v>5781</c:v>
                </c:pt>
                <c:pt idx="34">
                  <c:v>5770</c:v>
                </c:pt>
                <c:pt idx="35">
                  <c:v>5987</c:v>
                </c:pt>
                <c:pt idx="36">
                  <c:v>5859</c:v>
                </c:pt>
                <c:pt idx="37">
                  <c:v>5747</c:v>
                </c:pt>
                <c:pt idx="38">
                  <c:v>6084</c:v>
                </c:pt>
                <c:pt idx="39">
                  <c:v>5985</c:v>
                </c:pt>
                <c:pt idx="40">
                  <c:v>5923</c:v>
                </c:pt>
                <c:pt idx="41">
                  <c:v>6275</c:v>
                </c:pt>
                <c:pt idx="42">
                  <c:v>6274</c:v>
                </c:pt>
                <c:pt idx="43">
                  <c:v>6463</c:v>
                </c:pt>
                <c:pt idx="44">
                  <c:v>6226</c:v>
                </c:pt>
                <c:pt idx="45">
                  <c:v>6329</c:v>
                </c:pt>
                <c:pt idx="46">
                  <c:v>6175</c:v>
                </c:pt>
                <c:pt idx="47">
                  <c:v>6486</c:v>
                </c:pt>
                <c:pt idx="48">
                  <c:v>6521</c:v>
                </c:pt>
                <c:pt idx="49">
                  <c:v>6486</c:v>
                </c:pt>
                <c:pt idx="50">
                  <c:v>6627</c:v>
                </c:pt>
                <c:pt idx="51">
                  <c:v>6881</c:v>
                </c:pt>
                <c:pt idx="52">
                  <c:v>7098</c:v>
                </c:pt>
                <c:pt idx="53">
                  <c:v>7063</c:v>
                </c:pt>
                <c:pt idx="54">
                  <c:v>6849</c:v>
                </c:pt>
                <c:pt idx="55">
                  <c:v>6951</c:v>
                </c:pt>
                <c:pt idx="56">
                  <c:v>7089</c:v>
                </c:pt>
                <c:pt idx="57">
                  <c:v>6920</c:v>
                </c:pt>
                <c:pt idx="58">
                  <c:v>6865</c:v>
                </c:pt>
                <c:pt idx="59">
                  <c:v>7104</c:v>
                </c:pt>
                <c:pt idx="60">
                  <c:v>7132</c:v>
                </c:pt>
                <c:pt idx="61">
                  <c:v>7155</c:v>
                </c:pt>
                <c:pt idx="62">
                  <c:v>7248</c:v>
                </c:pt>
                <c:pt idx="63">
                  <c:v>7054</c:v>
                </c:pt>
                <c:pt idx="64">
                  <c:v>7272</c:v>
                </c:pt>
                <c:pt idx="65">
                  <c:v>7380</c:v>
                </c:pt>
                <c:pt idx="66">
                  <c:v>7605</c:v>
                </c:pt>
                <c:pt idx="67">
                  <c:v>7693</c:v>
                </c:pt>
                <c:pt idx="68">
                  <c:v>7781</c:v>
                </c:pt>
                <c:pt idx="69">
                  <c:v>7503</c:v>
                </c:pt>
                <c:pt idx="70">
                  <c:v>7368</c:v>
                </c:pt>
                <c:pt idx="71">
                  <c:v>7571</c:v>
                </c:pt>
                <c:pt idx="72">
                  <c:v>7239</c:v>
                </c:pt>
              </c:numCache>
            </c:numRef>
          </c:val>
          <c:smooth val="0"/>
          <c:extLst>
            <c:ext xmlns:c16="http://schemas.microsoft.com/office/drawing/2014/chart" uri="{C3380CC4-5D6E-409C-BE32-E72D297353CC}">
              <c16:uniqueId val="{00000018-ABF9-5F4C-82DB-7BD0952F302C}"/>
            </c:ext>
          </c:extLst>
        </c:ser>
        <c:dLbls>
          <c:showLegendKey val="0"/>
          <c:showVal val="0"/>
          <c:showCatName val="0"/>
          <c:showSerName val="0"/>
          <c:showPercent val="0"/>
          <c:showBubbleSize val="0"/>
        </c:dLbls>
        <c:smooth val="0"/>
        <c:axId val="1911823023"/>
        <c:axId val="1"/>
      </c:lineChart>
      <c:dateAx>
        <c:axId val="1911823023"/>
        <c:scaling>
          <c:orientation val="minMax"/>
        </c:scaling>
        <c:delete val="0"/>
        <c:axPos val="b"/>
        <c:numFmt formatCode="mmm\ yy" sourceLinked="0"/>
        <c:majorTickMark val="out"/>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800" b="1" i="0" u="none" strike="noStrike" kern="1200" baseline="0">
                <a:solidFill>
                  <a:schemeClr val="tx1"/>
                </a:solidFill>
                <a:latin typeface="GT America Rg" pitchFamily="2" charset="77"/>
                <a:ea typeface="GT America Rg" pitchFamily="2" charset="77"/>
                <a:cs typeface="+mn-cs"/>
              </a:defRPr>
            </a:pPr>
            <a:endParaRPr lang="en-US"/>
          </a:p>
        </c:txPr>
        <c:crossAx val="1"/>
        <c:crosses val="autoZero"/>
        <c:auto val="1"/>
        <c:lblOffset val="100"/>
        <c:baseTimeUnit val="months"/>
        <c:majorUnit val="3"/>
        <c:majorTimeUnit val="months"/>
      </c:dateAx>
      <c:valAx>
        <c:axId val="1"/>
        <c:scaling>
          <c:orientation val="minMax"/>
          <c:max val="23200"/>
          <c:min val="4500"/>
        </c:scaling>
        <c:delete val="1"/>
        <c:axPos val="l"/>
        <c:majorGridlines>
          <c:spPr>
            <a:ln w="9525" cap="flat" cmpd="sng" algn="ctr">
              <a:solidFill>
                <a:schemeClr val="tx2">
                  <a:lumMod val="15000"/>
                  <a:lumOff val="85000"/>
                </a:schemeClr>
              </a:solidFill>
              <a:round/>
            </a:ln>
            <a:effectLst/>
          </c:spPr>
        </c:majorGridlines>
        <c:numFmt formatCode="0" sourceLinked="1"/>
        <c:majorTickMark val="out"/>
        <c:minorTickMark val="none"/>
        <c:tickLblPos val="nextTo"/>
        <c:crossAx val="1911823023"/>
        <c:crosses val="autoZero"/>
        <c:crossBetween val="between"/>
      </c:valAx>
      <c:spPr>
        <a:noFill/>
        <a:ln>
          <a:noFill/>
        </a:ln>
        <a:effectLst/>
      </c:spPr>
    </c:plotArea>
    <c:legend>
      <c:legendPos val="b"/>
      <c:layout>
        <c:manualLayout>
          <c:xMode val="edge"/>
          <c:yMode val="edge"/>
          <c:x val="0.33562456255468065"/>
          <c:y val="0"/>
          <c:w val="0.32820898950131239"/>
          <c:h val="0.143315954956122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T America Rg" pitchFamily="2" charset="77"/>
              <a:ea typeface="GT America Rg" pitchFamily="2" charset="77"/>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41907261592302E-2"/>
          <c:y val="8.2139444059546055E-2"/>
          <c:w val="0.92298031496062993"/>
          <c:h val="0.7598951512633435"/>
        </c:manualLayout>
      </c:layout>
      <c:lineChart>
        <c:grouping val="standard"/>
        <c:varyColors val="0"/>
        <c:ser>
          <c:idx val="0"/>
          <c:order val="0"/>
          <c:tx>
            <c:strRef>
              <c:f>'FRED Graph'!$I$12</c:f>
              <c:strCache>
                <c:ptCount val="1"/>
                <c:pt idx="0">
                  <c:v>Labor Force Level with February 2020 Participation Rate</c:v>
                </c:pt>
              </c:strCache>
            </c:strRef>
          </c:tx>
          <c:spPr>
            <a:ln w="63500" cap="rnd">
              <a:solidFill>
                <a:schemeClr val="accent1">
                  <a:lumMod val="75000"/>
                </a:schemeClr>
              </a:solidFill>
              <a:round/>
            </a:ln>
            <a:effectLst/>
          </c:spPr>
          <c:marker>
            <c:symbol val="none"/>
          </c:marker>
          <c:dPt>
            <c:idx val="12"/>
            <c:bubble3D val="0"/>
            <c:extLst>
              <c:ext xmlns:c16="http://schemas.microsoft.com/office/drawing/2014/chart" uri="{C3380CC4-5D6E-409C-BE32-E72D297353CC}">
                <c16:uniqueId val="{00000002-B4C4-4404-88CE-5FCDEEC3F867}"/>
              </c:ext>
            </c:extLst>
          </c:dPt>
          <c:cat>
            <c:numRef>
              <c:f>'FRED Graph'!$H$13:$H$87</c:f>
              <c:numCache>
                <c:formatCode>yyyy\-mm\-dd</c:formatCode>
                <c:ptCount val="75"/>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pt idx="59">
                  <c:v>45658</c:v>
                </c:pt>
                <c:pt idx="60">
                  <c:v>45689</c:v>
                </c:pt>
                <c:pt idx="61">
                  <c:v>45717</c:v>
                </c:pt>
                <c:pt idx="62">
                  <c:v>45748</c:v>
                </c:pt>
                <c:pt idx="63">
                  <c:v>45778</c:v>
                </c:pt>
                <c:pt idx="64">
                  <c:v>45809</c:v>
                </c:pt>
                <c:pt idx="65">
                  <c:v>45839</c:v>
                </c:pt>
                <c:pt idx="66">
                  <c:v>45870</c:v>
                </c:pt>
                <c:pt idx="67">
                  <c:v>45901</c:v>
                </c:pt>
                <c:pt idx="68">
                  <c:v>45931</c:v>
                </c:pt>
                <c:pt idx="69">
                  <c:v>45962</c:v>
                </c:pt>
                <c:pt idx="70">
                  <c:v>45992</c:v>
                </c:pt>
                <c:pt idx="71">
                  <c:v>46023</c:v>
                </c:pt>
                <c:pt idx="72">
                  <c:v>46054</c:v>
                </c:pt>
                <c:pt idx="73">
                  <c:v>46082</c:v>
                </c:pt>
                <c:pt idx="74">
                  <c:v>46113</c:v>
                </c:pt>
              </c:numCache>
            </c:numRef>
          </c:cat>
          <c:val>
            <c:numRef>
              <c:f>'FRED Graph'!$I$13:$I$87</c:f>
              <c:numCache>
                <c:formatCode>0</c:formatCode>
                <c:ptCount val="75"/>
                <c:pt idx="0">
                  <c:v>164344.524</c:v>
                </c:pt>
                <c:pt idx="1">
                  <c:v>164426.81400000001</c:v>
                </c:pt>
                <c:pt idx="2">
                  <c:v>164514.16800000001</c:v>
                </c:pt>
                <c:pt idx="3">
                  <c:v>164609.75099999999</c:v>
                </c:pt>
                <c:pt idx="4">
                  <c:v>164709.13200000001</c:v>
                </c:pt>
                <c:pt idx="5">
                  <c:v>164816.109</c:v>
                </c:pt>
                <c:pt idx="6">
                  <c:v>164933.21400000001</c:v>
                </c:pt>
                <c:pt idx="7">
                  <c:v>165049.68600000002</c:v>
                </c:pt>
                <c:pt idx="8">
                  <c:v>165165.52499999999</c:v>
                </c:pt>
                <c:pt idx="9">
                  <c:v>165266.80499999999</c:v>
                </c:pt>
                <c:pt idx="10">
                  <c:v>165358.59</c:v>
                </c:pt>
                <c:pt idx="11">
                  <c:v>165118.68299999999</c:v>
                </c:pt>
                <c:pt idx="12">
                  <c:v>165161.09400000001</c:v>
                </c:pt>
                <c:pt idx="13">
                  <c:v>165214.899</c:v>
                </c:pt>
                <c:pt idx="14">
                  <c:v>165278.19899999999</c:v>
                </c:pt>
                <c:pt idx="15">
                  <c:v>165345.93</c:v>
                </c:pt>
                <c:pt idx="16">
                  <c:v>165426.954</c:v>
                </c:pt>
                <c:pt idx="17">
                  <c:v>165509.87700000001</c:v>
                </c:pt>
                <c:pt idx="18">
                  <c:v>165599.76300000001</c:v>
                </c:pt>
                <c:pt idx="19">
                  <c:v>165697.878</c:v>
                </c:pt>
                <c:pt idx="20">
                  <c:v>165787.764</c:v>
                </c:pt>
                <c:pt idx="21">
                  <c:v>165864.35699999999</c:v>
                </c:pt>
                <c:pt idx="22">
                  <c:v>165932.08799999999</c:v>
                </c:pt>
                <c:pt idx="23">
                  <c:v>166606.86600000001</c:v>
                </c:pt>
                <c:pt idx="24">
                  <c:v>166684.092</c:v>
                </c:pt>
                <c:pt idx="25">
                  <c:v>166760.052</c:v>
                </c:pt>
                <c:pt idx="26">
                  <c:v>166832.84700000001</c:v>
                </c:pt>
                <c:pt idx="27">
                  <c:v>166908.807</c:v>
                </c:pt>
                <c:pt idx="28">
                  <c:v>167007.55499999999</c:v>
                </c:pt>
                <c:pt idx="29">
                  <c:v>167119.59599999999</c:v>
                </c:pt>
                <c:pt idx="30">
                  <c:v>167228.47200000001</c:v>
                </c:pt>
                <c:pt idx="31">
                  <c:v>167337.348</c:v>
                </c:pt>
                <c:pt idx="32">
                  <c:v>167450.655</c:v>
                </c:pt>
                <c:pt idx="33">
                  <c:v>167560.16399999999</c:v>
                </c:pt>
                <c:pt idx="34">
                  <c:v>167646.25200000001</c:v>
                </c:pt>
                <c:pt idx="35">
                  <c:v>168353.946</c:v>
                </c:pt>
                <c:pt idx="36">
                  <c:v>168448.89600000001</c:v>
                </c:pt>
                <c:pt idx="37">
                  <c:v>168550.17600000001</c:v>
                </c:pt>
                <c:pt idx="38">
                  <c:v>168658.41899999999</c:v>
                </c:pt>
                <c:pt idx="39">
                  <c:v>168769.19399999999</c:v>
                </c:pt>
                <c:pt idx="40">
                  <c:v>168885.033</c:v>
                </c:pt>
                <c:pt idx="41">
                  <c:v>169012.266</c:v>
                </c:pt>
                <c:pt idx="42">
                  <c:v>169145.829</c:v>
                </c:pt>
                <c:pt idx="43">
                  <c:v>169281.924</c:v>
                </c:pt>
                <c:pt idx="44">
                  <c:v>169417.386</c:v>
                </c:pt>
                <c:pt idx="45">
                  <c:v>169531.326</c:v>
                </c:pt>
                <c:pt idx="46">
                  <c:v>169638.30300000001</c:v>
                </c:pt>
                <c:pt idx="47">
                  <c:v>169352.82</c:v>
                </c:pt>
                <c:pt idx="48">
                  <c:v>169461.06299999999</c:v>
                </c:pt>
                <c:pt idx="49">
                  <c:v>169570.57200000001</c:v>
                </c:pt>
                <c:pt idx="50">
                  <c:v>169685.77799999999</c:v>
                </c:pt>
                <c:pt idx="51">
                  <c:v>169800.984</c:v>
                </c:pt>
                <c:pt idx="52">
                  <c:v>169921.25400000002</c:v>
                </c:pt>
                <c:pt idx="53">
                  <c:v>170051.652</c:v>
                </c:pt>
                <c:pt idx="54">
                  <c:v>170185.848</c:v>
                </c:pt>
                <c:pt idx="55">
                  <c:v>170327.64</c:v>
                </c:pt>
                <c:pt idx="56">
                  <c:v>170459.93700000001</c:v>
                </c:pt>
                <c:pt idx="57">
                  <c:v>170570.079</c:v>
                </c:pt>
                <c:pt idx="58">
                  <c:v>170680.85399999999</c:v>
                </c:pt>
                <c:pt idx="59">
                  <c:v>172609.60500000001</c:v>
                </c:pt>
                <c:pt idx="60">
                  <c:v>172712.15100000001</c:v>
                </c:pt>
                <c:pt idx="61">
                  <c:v>172823.55900000001</c:v>
                </c:pt>
                <c:pt idx="62">
                  <c:v>172933.701</c:v>
                </c:pt>
                <c:pt idx="63">
                  <c:v>173052.70500000002</c:v>
                </c:pt>
                <c:pt idx="64">
                  <c:v>173179.30499999999</c:v>
                </c:pt>
                <c:pt idx="65">
                  <c:v>173305.905</c:v>
                </c:pt>
                <c:pt idx="66">
                  <c:v>173442.633</c:v>
                </c:pt>
                <c:pt idx="67">
                  <c:v>173585.05799999999</c:v>
                </c:pt>
                <c:pt idx="68">
                  <c:v>173713.87350000002</c:v>
                </c:pt>
                <c:pt idx="69">
                  <c:v>173842.68900000001</c:v>
                </c:pt>
                <c:pt idx="70">
                  <c:v>173958.52799999999</c:v>
                </c:pt>
                <c:pt idx="71">
                  <c:v>173869.908</c:v>
                </c:pt>
                <c:pt idx="72">
                  <c:v>173926.878</c:v>
                </c:pt>
                <c:pt idx="73">
                  <c:v>173985.114</c:v>
                </c:pt>
                <c:pt idx="74">
                  <c:v>174046.51500000001</c:v>
                </c:pt>
              </c:numCache>
            </c:numRef>
          </c:val>
          <c:smooth val="0"/>
          <c:extLst>
            <c:ext xmlns:c16="http://schemas.microsoft.com/office/drawing/2014/chart" uri="{C3380CC4-5D6E-409C-BE32-E72D297353CC}">
              <c16:uniqueId val="{00000000-B4C4-4404-88CE-5FCDEEC3F867}"/>
            </c:ext>
          </c:extLst>
        </c:ser>
        <c:ser>
          <c:idx val="1"/>
          <c:order val="1"/>
          <c:tx>
            <c:strRef>
              <c:f>'FRED Graph'!$J$12</c:f>
              <c:strCache>
                <c:ptCount val="1"/>
                <c:pt idx="0">
                  <c:v>Actual Labor Force Level</c:v>
                </c:pt>
              </c:strCache>
            </c:strRef>
          </c:tx>
          <c:spPr>
            <a:ln w="63500" cap="rnd">
              <a:solidFill>
                <a:schemeClr val="accent1">
                  <a:lumMod val="60000"/>
                  <a:lumOff val="40000"/>
                </a:schemeClr>
              </a:solidFill>
              <a:round/>
            </a:ln>
            <a:effectLst/>
          </c:spPr>
          <c:marker>
            <c:symbol val="none"/>
          </c:marker>
          <c:cat>
            <c:numRef>
              <c:f>'FRED Graph'!$H$13:$H$87</c:f>
              <c:numCache>
                <c:formatCode>yyyy\-mm\-dd</c:formatCode>
                <c:ptCount val="75"/>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pt idx="59">
                  <c:v>45658</c:v>
                </c:pt>
                <c:pt idx="60">
                  <c:v>45689</c:v>
                </c:pt>
                <c:pt idx="61">
                  <c:v>45717</c:v>
                </c:pt>
                <c:pt idx="62">
                  <c:v>45748</c:v>
                </c:pt>
                <c:pt idx="63">
                  <c:v>45778</c:v>
                </c:pt>
                <c:pt idx="64">
                  <c:v>45809</c:v>
                </c:pt>
                <c:pt idx="65">
                  <c:v>45839</c:v>
                </c:pt>
                <c:pt idx="66">
                  <c:v>45870</c:v>
                </c:pt>
                <c:pt idx="67">
                  <c:v>45901</c:v>
                </c:pt>
                <c:pt idx="68">
                  <c:v>45931</c:v>
                </c:pt>
                <c:pt idx="69">
                  <c:v>45962</c:v>
                </c:pt>
                <c:pt idx="70">
                  <c:v>45992</c:v>
                </c:pt>
                <c:pt idx="71">
                  <c:v>46023</c:v>
                </c:pt>
                <c:pt idx="72">
                  <c:v>46054</c:v>
                </c:pt>
                <c:pt idx="73">
                  <c:v>46082</c:v>
                </c:pt>
                <c:pt idx="74">
                  <c:v>46113</c:v>
                </c:pt>
              </c:numCache>
            </c:numRef>
          </c:cat>
          <c:val>
            <c:numRef>
              <c:f>'FRED Graph'!$J$13:$J$87</c:f>
              <c:numCache>
                <c:formatCode>0</c:formatCode>
                <c:ptCount val="75"/>
                <c:pt idx="0">
                  <c:v>164467</c:v>
                </c:pt>
                <c:pt idx="1">
                  <c:v>162559</c:v>
                </c:pt>
                <c:pt idx="2">
                  <c:v>156269</c:v>
                </c:pt>
                <c:pt idx="3">
                  <c:v>158101</c:v>
                </c:pt>
                <c:pt idx="4">
                  <c:v>159994</c:v>
                </c:pt>
                <c:pt idx="5">
                  <c:v>160132</c:v>
                </c:pt>
                <c:pt idx="6">
                  <c:v>160706</c:v>
                </c:pt>
                <c:pt idx="7">
                  <c:v>160174</c:v>
                </c:pt>
                <c:pt idx="8">
                  <c:v>161003</c:v>
                </c:pt>
                <c:pt idx="9">
                  <c:v>160629</c:v>
                </c:pt>
                <c:pt idx="10">
                  <c:v>160745</c:v>
                </c:pt>
                <c:pt idx="11">
                  <c:v>160081</c:v>
                </c:pt>
                <c:pt idx="12">
                  <c:v>160248</c:v>
                </c:pt>
                <c:pt idx="13">
                  <c:v>160439</c:v>
                </c:pt>
                <c:pt idx="14">
                  <c:v>160799</c:v>
                </c:pt>
                <c:pt idx="15">
                  <c:v>160806</c:v>
                </c:pt>
                <c:pt idx="16">
                  <c:v>161202</c:v>
                </c:pt>
                <c:pt idx="17">
                  <c:v>161543</c:v>
                </c:pt>
                <c:pt idx="18">
                  <c:v>161527</c:v>
                </c:pt>
                <c:pt idx="19">
                  <c:v>161454</c:v>
                </c:pt>
                <c:pt idx="20">
                  <c:v>161736</c:v>
                </c:pt>
                <c:pt idx="21">
                  <c:v>162243</c:v>
                </c:pt>
                <c:pt idx="22">
                  <c:v>162466</c:v>
                </c:pt>
                <c:pt idx="23">
                  <c:v>163614</c:v>
                </c:pt>
                <c:pt idx="24">
                  <c:v>163978</c:v>
                </c:pt>
                <c:pt idx="25">
                  <c:v>164271</c:v>
                </c:pt>
                <c:pt idx="26">
                  <c:v>163847</c:v>
                </c:pt>
                <c:pt idx="27">
                  <c:v>164372</c:v>
                </c:pt>
                <c:pt idx="28">
                  <c:v>164059</c:v>
                </c:pt>
                <c:pt idx="29">
                  <c:v>164076</c:v>
                </c:pt>
                <c:pt idx="30">
                  <c:v>164653</c:v>
                </c:pt>
                <c:pt idx="31">
                  <c:v>164561</c:v>
                </c:pt>
                <c:pt idx="32">
                  <c:v>164620</c:v>
                </c:pt>
                <c:pt idx="33">
                  <c:v>164402</c:v>
                </c:pt>
                <c:pt idx="34">
                  <c:v>164983</c:v>
                </c:pt>
                <c:pt idx="35">
                  <c:v>165943</c:v>
                </c:pt>
                <c:pt idx="36">
                  <c:v>166443</c:v>
                </c:pt>
                <c:pt idx="37">
                  <c:v>166707</c:v>
                </c:pt>
                <c:pt idx="38">
                  <c:v>166674</c:v>
                </c:pt>
                <c:pt idx="39">
                  <c:v>166896</c:v>
                </c:pt>
                <c:pt idx="40">
                  <c:v>166958</c:v>
                </c:pt>
                <c:pt idx="41">
                  <c:v>167169</c:v>
                </c:pt>
                <c:pt idx="42">
                  <c:v>167760</c:v>
                </c:pt>
                <c:pt idx="43">
                  <c:v>167725</c:v>
                </c:pt>
                <c:pt idx="44">
                  <c:v>167661</c:v>
                </c:pt>
                <c:pt idx="45">
                  <c:v>168090</c:v>
                </c:pt>
                <c:pt idx="46">
                  <c:v>167388</c:v>
                </c:pt>
                <c:pt idx="47">
                  <c:v>167308</c:v>
                </c:pt>
                <c:pt idx="48">
                  <c:v>167569</c:v>
                </c:pt>
                <c:pt idx="49">
                  <c:v>167983</c:v>
                </c:pt>
                <c:pt idx="50">
                  <c:v>167923</c:v>
                </c:pt>
                <c:pt idx="51">
                  <c:v>167807</c:v>
                </c:pt>
                <c:pt idx="52">
                  <c:v>168034</c:v>
                </c:pt>
                <c:pt idx="53">
                  <c:v>168395</c:v>
                </c:pt>
                <c:pt idx="54">
                  <c:v>168492</c:v>
                </c:pt>
                <c:pt idx="55">
                  <c:v>168662</c:v>
                </c:pt>
                <c:pt idx="56">
                  <c:v>168395</c:v>
                </c:pt>
                <c:pt idx="57">
                  <c:v>168248</c:v>
                </c:pt>
                <c:pt idx="58">
                  <c:v>168506</c:v>
                </c:pt>
                <c:pt idx="59">
                  <c:v>170696</c:v>
                </c:pt>
                <c:pt idx="60">
                  <c:v>170441</c:v>
                </c:pt>
                <c:pt idx="61">
                  <c:v>170641</c:v>
                </c:pt>
                <c:pt idx="62">
                  <c:v>171054</c:v>
                </c:pt>
                <c:pt idx="63">
                  <c:v>170492</c:v>
                </c:pt>
                <c:pt idx="64">
                  <c:v>170380</c:v>
                </c:pt>
                <c:pt idx="65">
                  <c:v>170412</c:v>
                </c:pt>
                <c:pt idx="66">
                  <c:v>170750</c:v>
                </c:pt>
                <c:pt idx="67">
                  <c:v>171261</c:v>
                </c:pt>
                <c:pt idx="68">
                  <c:v>171401</c:v>
                </c:pt>
                <c:pt idx="69">
                  <c:v>171541</c:v>
                </c:pt>
                <c:pt idx="70">
                  <c:v>171495</c:v>
                </c:pt>
                <c:pt idx="71">
                  <c:v>170465</c:v>
                </c:pt>
                <c:pt idx="72">
                  <c:v>170483</c:v>
                </c:pt>
                <c:pt idx="73">
                  <c:v>170087</c:v>
                </c:pt>
                <c:pt idx="74">
                  <c:v>169995</c:v>
                </c:pt>
              </c:numCache>
            </c:numRef>
          </c:val>
          <c:smooth val="0"/>
          <c:extLst>
            <c:ext xmlns:c16="http://schemas.microsoft.com/office/drawing/2014/chart" uri="{C3380CC4-5D6E-409C-BE32-E72D297353CC}">
              <c16:uniqueId val="{00000001-B4C4-4404-88CE-5FCDEEC3F867}"/>
            </c:ext>
          </c:extLst>
        </c:ser>
        <c:dLbls>
          <c:showLegendKey val="0"/>
          <c:showVal val="0"/>
          <c:showCatName val="0"/>
          <c:showSerName val="0"/>
          <c:showPercent val="0"/>
          <c:showBubbleSize val="0"/>
        </c:dLbls>
        <c:smooth val="0"/>
        <c:axId val="760206704"/>
        <c:axId val="1"/>
      </c:lineChart>
      <c:dateAx>
        <c:axId val="760206704"/>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
        <c:crosses val="autoZero"/>
        <c:auto val="1"/>
        <c:lblOffset val="100"/>
        <c:baseTimeUnit val="months"/>
      </c:dateAx>
      <c:valAx>
        <c:axId val="1"/>
        <c:scaling>
          <c:orientation val="minMax"/>
          <c:max val="175000"/>
          <c:min val="156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60206704"/>
        <c:crosses val="autoZero"/>
        <c:crossBetween val="between"/>
      </c:valAx>
      <c:spPr>
        <a:noFill/>
        <a:ln w="25400">
          <a:noFill/>
        </a:ln>
      </c:spPr>
    </c:plotArea>
    <c:legend>
      <c:legendPos val="b"/>
      <c:legendEntry>
        <c:idx val="0"/>
        <c:txPr>
          <a:bodyPr rot="0" spcFirstLastPara="1" vertOverflow="ellipsis" vert="horz" wrap="square" anchor="ctr" anchorCtr="1"/>
          <a:lstStyle/>
          <a:p>
            <a:pPr>
              <a:defRPr sz="1200" b="1" i="0" u="sng"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1" i="0" u="sng" strike="noStrike" kern="1200" baseline="0">
                <a:solidFill>
                  <a:schemeClr val="tx1"/>
                </a:solidFill>
                <a:latin typeface="+mn-lt"/>
                <a:ea typeface="+mn-ea"/>
                <a:cs typeface="+mn-cs"/>
              </a:defRPr>
            </a:pPr>
            <a:endParaRPr lang="en-US"/>
          </a:p>
        </c:txPr>
      </c:legendEntry>
      <c:layout>
        <c:manualLayout>
          <c:xMode val="edge"/>
          <c:yMode val="edge"/>
          <c:x val="0.17380971128608924"/>
          <c:y val="1.5946693958521004E-3"/>
          <c:w val="0.64821380139982487"/>
          <c:h val="0.11458491252343239"/>
        </c:manualLayout>
      </c:layout>
      <c:overlay val="0"/>
      <c:spPr>
        <a:noFill/>
        <a:ln>
          <a:noFill/>
        </a:ln>
        <a:effectLst/>
      </c:spPr>
      <c:txPr>
        <a:bodyPr rot="0" spcFirstLastPara="1" vertOverflow="ellipsis" vert="horz" wrap="square" anchor="ctr" anchorCtr="1"/>
        <a:lstStyle/>
        <a:p>
          <a:pPr>
            <a:defRPr sz="1600" b="1" i="0" u="sng"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178149606299213E-2"/>
          <c:y val="2.0666278778872654E-2"/>
          <c:w val="0.93673490813648297"/>
          <c:h val="0.90851686212399874"/>
        </c:manualLayout>
      </c:layout>
      <c:lineChart>
        <c:grouping val="standard"/>
        <c:varyColors val="0"/>
        <c:ser>
          <c:idx val="0"/>
          <c:order val="0"/>
          <c:tx>
            <c:strRef>
              <c:f>'FRED Graph'!$J$24</c:f>
              <c:strCache>
                <c:ptCount val="1"/>
                <c:pt idx="0">
                  <c:v>Annual Change in CPI</c:v>
                </c:pt>
              </c:strCache>
            </c:strRef>
          </c:tx>
          <c:spPr>
            <a:ln w="50800" cap="rnd">
              <a:solidFill>
                <a:srgbClr val="4472C4"/>
              </a:solidFill>
              <a:round/>
            </a:ln>
            <a:effectLst/>
          </c:spPr>
          <c:marker>
            <c:symbol val="none"/>
          </c:marker>
          <c:dLbls>
            <c:delete val="1"/>
          </c:dLbls>
          <c:cat>
            <c:numRef>
              <c:f>'FRED Graph'!$I$25:$I$100</c:f>
              <c:numCache>
                <c:formatCode>mmm\ yy</c:formatCode>
                <c:ptCount val="7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pt idx="70">
                  <c:v>45962</c:v>
                </c:pt>
                <c:pt idx="71">
                  <c:v>45992</c:v>
                </c:pt>
                <c:pt idx="72">
                  <c:v>46023</c:v>
                </c:pt>
                <c:pt idx="73">
                  <c:v>46054</c:v>
                </c:pt>
                <c:pt idx="74">
                  <c:v>46082</c:v>
                </c:pt>
                <c:pt idx="75">
                  <c:v>46113</c:v>
                </c:pt>
              </c:numCache>
            </c:numRef>
          </c:cat>
          <c:val>
            <c:numRef>
              <c:f>'FRED Graph'!$J$25:$J$100</c:f>
              <c:numCache>
                <c:formatCode>0.0%</c:formatCode>
                <c:ptCount val="76"/>
                <c:pt idx="0">
                  <c:v>2.4742415059360479E-2</c:v>
                </c:pt>
                <c:pt idx="1">
                  <c:v>2.3145128454474806E-2</c:v>
                </c:pt>
                <c:pt idx="2">
                  <c:v>1.5117235300829757E-2</c:v>
                </c:pt>
                <c:pt idx="3">
                  <c:v>3.391742321581015E-3</c:v>
                </c:pt>
                <c:pt idx="4">
                  <c:v>2.2359625799326377E-3</c:v>
                </c:pt>
                <c:pt idx="5">
                  <c:v>7.2781229568206207E-3</c:v>
                </c:pt>
                <c:pt idx="6">
                  <c:v>1.0467910520660206E-2</c:v>
                </c:pt>
                <c:pt idx="7">
                  <c:v>1.3247799842260433E-2</c:v>
                </c:pt>
                <c:pt idx="8">
                  <c:v>1.4099605507305268E-2</c:v>
                </c:pt>
                <c:pt idx="9">
                  <c:v>1.1946990329736895E-2</c:v>
                </c:pt>
                <c:pt idx="10">
                  <c:v>1.138808243762357E-2</c:v>
                </c:pt>
                <c:pt idx="11">
                  <c:v>1.3001398124731445E-2</c:v>
                </c:pt>
                <c:pt idx="12">
                  <c:v>1.3580118057729962E-2</c:v>
                </c:pt>
                <c:pt idx="13">
                  <c:v>1.7471331870305695E-2</c:v>
                </c:pt>
                <c:pt idx="14">
                  <c:v>2.728410901239986E-2</c:v>
                </c:pt>
                <c:pt idx="15">
                  <c:v>4.1121502623032491E-2</c:v>
                </c:pt>
                <c:pt idx="16">
                  <c:v>4.9452610357033855E-2</c:v>
                </c:pt>
                <c:pt idx="17">
                  <c:v>5.3144020957548443E-2</c:v>
                </c:pt>
                <c:pt idx="18">
                  <c:v>5.2512722154336444E-2</c:v>
                </c:pt>
                <c:pt idx="19">
                  <c:v>5.2333041759308641E-2</c:v>
                </c:pt>
                <c:pt idx="20">
                  <c:v>5.4065170344687052E-2</c:v>
                </c:pt>
                <c:pt idx="21">
                  <c:v>6.1920740837434929E-2</c:v>
                </c:pt>
                <c:pt idx="22">
                  <c:v>6.7440318556531098E-2</c:v>
                </c:pt>
                <c:pt idx="23">
                  <c:v>7.0981801498700037E-2</c:v>
                </c:pt>
                <c:pt idx="24">
                  <c:v>7.7799389778794747E-2</c:v>
                </c:pt>
                <c:pt idx="25">
                  <c:v>8.074548312865959E-2</c:v>
                </c:pt>
                <c:pt idx="26">
                  <c:v>8.4685391732194137E-2</c:v>
                </c:pt>
                <c:pt idx="27">
                  <c:v>8.2046436993630234E-2</c:v>
                </c:pt>
                <c:pt idx="28">
                  <c:v>8.43971868845379E-2</c:v>
                </c:pt>
                <c:pt idx="29">
                  <c:v>8.7737816242549505E-2</c:v>
                </c:pt>
                <c:pt idx="30">
                  <c:v>8.2458924844957648E-2</c:v>
                </c:pt>
                <c:pt idx="31">
                  <c:v>8.1393816003398234E-2</c:v>
                </c:pt>
                <c:pt idx="32">
                  <c:v>8.1414515670242826E-2</c:v>
                </c:pt>
                <c:pt idx="33">
                  <c:v>7.7359991322896837E-2</c:v>
                </c:pt>
                <c:pt idx="34">
                  <c:v>7.2072783673938323E-2</c:v>
                </c:pt>
                <c:pt idx="35">
                  <c:v>6.7341125065149443E-2</c:v>
                </c:pt>
                <c:pt idx="36">
                  <c:v>6.2834617249176494E-2</c:v>
                </c:pt>
                <c:pt idx="37">
                  <c:v>5.9375988194371176E-2</c:v>
                </c:pt>
                <c:pt idx="38">
                  <c:v>4.9646574275060029E-2</c:v>
                </c:pt>
                <c:pt idx="39">
                  <c:v>4.9966910478117521E-2</c:v>
                </c:pt>
                <c:pt idx="40">
                  <c:v>4.153219715176415E-2</c:v>
                </c:pt>
                <c:pt idx="41">
                  <c:v>3.1469694090822564E-2</c:v>
                </c:pt>
                <c:pt idx="42">
                  <c:v>3.3941105393920479E-2</c:v>
                </c:pt>
                <c:pt idx="43">
                  <c:v>3.6797372341866419E-2</c:v>
                </c:pt>
                <c:pt idx="44">
                  <c:v>3.6248183206930795E-2</c:v>
                </c:pt>
                <c:pt idx="45">
                  <c:v>3.2028242842808474E-2</c:v>
                </c:pt>
                <c:pt idx="46">
                  <c:v>3.1567525569494714E-2</c:v>
                </c:pt>
                <c:pt idx="47">
                  <c:v>3.261647546740698E-2</c:v>
                </c:pt>
                <c:pt idx="48">
                  <c:v>3.1422711715430873E-2</c:v>
                </c:pt>
                <c:pt idx="49">
                  <c:v>3.1551296976209509E-2</c:v>
                </c:pt>
                <c:pt idx="50">
                  <c:v>3.4343682061615199E-2</c:v>
                </c:pt>
                <c:pt idx="51">
                  <c:v>3.2947015496713306E-2</c:v>
                </c:pt>
                <c:pt idx="52">
                  <c:v>3.222191089941151E-2</c:v>
                </c:pt>
                <c:pt idx="53">
                  <c:v>3.0026019480070776E-2</c:v>
                </c:pt>
                <c:pt idx="54">
                  <c:v>2.9340704071851631E-2</c:v>
                </c:pt>
                <c:pt idx="55">
                  <c:v>2.5944929079287915E-2</c:v>
                </c:pt>
                <c:pt idx="56">
                  <c:v>2.461209028663669E-2</c:v>
                </c:pt>
                <c:pt idx="57">
                  <c:v>2.6120943904842209E-2</c:v>
                </c:pt>
                <c:pt idx="58">
                  <c:v>2.7351764797548306E-2</c:v>
                </c:pt>
                <c:pt idx="59">
                  <c:v>2.8700338794203528E-2</c:v>
                </c:pt>
                <c:pt idx="60">
                  <c:v>2.9590631193632033E-2</c:v>
                </c:pt>
                <c:pt idx="61">
                  <c:v>2.7834043894001015E-2</c:v>
                </c:pt>
                <c:pt idx="62">
                  <c:v>2.4600537636131126E-2</c:v>
                </c:pt>
                <c:pt idx="63">
                  <c:v>2.3276765404963262E-2</c:v>
                </c:pt>
                <c:pt idx="64">
                  <c:v>2.3887079261672106E-2</c:v>
                </c:pt>
                <c:pt idx="65">
                  <c:v>2.6519252325704068E-2</c:v>
                </c:pt>
                <c:pt idx="66">
                  <c:v>2.7436010281727041E-2</c:v>
                </c:pt>
                <c:pt idx="67">
                  <c:v>2.9159809124218894E-2</c:v>
                </c:pt>
                <c:pt idx="68">
                  <c:v>2.983633528240337E-2</c:v>
                </c:pt>
                <c:pt idx="69">
                  <c:v>2.8951337921942821E-2</c:v>
                </c:pt>
                <c:pt idx="70">
                  <c:v>2.7220815992466285E-2</c:v>
                </c:pt>
                <c:pt idx="71">
                  <c:v>2.6536273271977828E-2</c:v>
                </c:pt>
                <c:pt idx="72">
                  <c:v>2.3912014321500141E-2</c:v>
                </c:pt>
                <c:pt idx="73">
                  <c:v>2.4340041103732224E-2</c:v>
                </c:pt>
                <c:pt idx="74">
                  <c:v>3.2859577528651984E-2</c:v>
                </c:pt>
                <c:pt idx="75">
                  <c:v>3.7792458367415627E-2</c:v>
                </c:pt>
              </c:numCache>
            </c:numRef>
          </c:val>
          <c:smooth val="0"/>
          <c:extLst>
            <c:ext xmlns:c16="http://schemas.microsoft.com/office/drawing/2014/chart" uri="{C3380CC4-5D6E-409C-BE32-E72D297353CC}">
              <c16:uniqueId val="{00000006-C9CA-FA4A-A31F-C5B78F390D8F}"/>
            </c:ext>
          </c:extLst>
        </c:ser>
        <c:dLbls>
          <c:dLblPos val="t"/>
          <c:showLegendKey val="0"/>
          <c:showVal val="1"/>
          <c:showCatName val="0"/>
          <c:showSerName val="0"/>
          <c:showPercent val="0"/>
          <c:showBubbleSize val="0"/>
        </c:dLbls>
        <c:smooth val="0"/>
        <c:axId val="106302576"/>
        <c:axId val="1"/>
      </c:lineChart>
      <c:dateAx>
        <c:axId val="106302576"/>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1000" b="1" i="0" u="none" strike="noStrike" baseline="0">
                <a:solidFill>
                  <a:schemeClr val="tx1"/>
                </a:solidFill>
                <a:latin typeface="GT America Rg" pitchFamily="2" charset="77"/>
                <a:ea typeface="GT America Rg" pitchFamily="2" charset="77"/>
                <a:cs typeface="Calibri"/>
              </a:defRPr>
            </a:pPr>
            <a:endParaRPr lang="en-US"/>
          </a:p>
        </c:txPr>
        <c:crossAx val="1"/>
        <c:crosses val="autoZero"/>
        <c:auto val="1"/>
        <c:lblOffset val="100"/>
        <c:baseTimeUnit val="months"/>
        <c:majorUnit val="6"/>
        <c:majorTimeUnit val="months"/>
      </c:dateAx>
      <c:valAx>
        <c:axId val="1"/>
        <c:scaling>
          <c:orientation val="minMax"/>
          <c:max val="9.0000000000000024E-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ln w="6350">
            <a:noFill/>
          </a:ln>
        </c:spPr>
        <c:txPr>
          <a:bodyPr rot="0" vert="horz"/>
          <a:lstStyle/>
          <a:p>
            <a:pPr>
              <a:defRPr sz="1000" b="1" i="0" u="none" strike="noStrike" baseline="0">
                <a:solidFill>
                  <a:schemeClr val="tx1"/>
                </a:solidFill>
                <a:latin typeface="GT America Rg" pitchFamily="2" charset="77"/>
                <a:ea typeface="GT America Rg" pitchFamily="2" charset="77"/>
                <a:cs typeface="Calibri"/>
              </a:defRPr>
            </a:pPr>
            <a:endParaRPr lang="en-US"/>
          </a:p>
        </c:txPr>
        <c:crossAx val="106302576"/>
        <c:crosses val="autoZero"/>
        <c:crossBetween val="midCat"/>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61198600174978E-2"/>
          <c:y val="1.6041893951408127E-2"/>
          <c:w val="0.94801487314085742"/>
          <c:h val="0.90164897154974977"/>
        </c:manualLayout>
      </c:layout>
      <c:lineChart>
        <c:grouping val="standard"/>
        <c:varyColors val="0"/>
        <c:ser>
          <c:idx val="0"/>
          <c:order val="0"/>
          <c:spPr>
            <a:ln w="63500" cap="rnd">
              <a:solidFill>
                <a:schemeClr val="accent1"/>
              </a:solidFill>
              <a:round/>
            </a:ln>
            <a:effectLst/>
          </c:spPr>
          <c:marker>
            <c:symbol val="none"/>
          </c:marker>
          <c:cat>
            <c:numRef>
              <c:f>'CORE PCE'!$F$60:$F$123</c:f>
              <c:numCache>
                <c:formatCode>mmm\ yy</c:formatCode>
                <c:ptCount val="6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pt idx="61">
                  <c:v>46054</c:v>
                </c:pt>
                <c:pt idx="62">
                  <c:v>46082</c:v>
                </c:pt>
                <c:pt idx="63">
                  <c:v>46113</c:v>
                </c:pt>
              </c:numCache>
            </c:numRef>
          </c:cat>
          <c:val>
            <c:numRef>
              <c:f>'CORE PCE'!$G$60:$G$123</c:f>
              <c:numCache>
                <c:formatCode>0.0%</c:formatCode>
                <c:ptCount val="64"/>
                <c:pt idx="0">
                  <c:v>1.6805757598958637E-2</c:v>
                </c:pt>
                <c:pt idx="1">
                  <c:v>1.7127736807917238E-2</c:v>
                </c:pt>
                <c:pt idx="2">
                  <c:v>2.200848980840564E-2</c:v>
                </c:pt>
                <c:pt idx="3">
                  <c:v>3.1585712093308738E-2</c:v>
                </c:pt>
                <c:pt idx="4">
                  <c:v>3.5766982849477769E-2</c:v>
                </c:pt>
                <c:pt idx="5">
                  <c:v>3.887841884225729E-2</c:v>
                </c:pt>
                <c:pt idx="6">
                  <c:v>3.9675881792182954E-2</c:v>
                </c:pt>
                <c:pt idx="7">
                  <c:v>3.9920178647788296E-2</c:v>
                </c:pt>
                <c:pt idx="8">
                  <c:v>4.0438350965415815E-2</c:v>
                </c:pt>
                <c:pt idx="9">
                  <c:v>4.4695173983123171E-2</c:v>
                </c:pt>
                <c:pt idx="10">
                  <c:v>4.9385288601792032E-2</c:v>
                </c:pt>
                <c:pt idx="11">
                  <c:v>5.2443722616709598E-2</c:v>
                </c:pt>
                <c:pt idx="12">
                  <c:v>5.4064229509431128E-2</c:v>
                </c:pt>
                <c:pt idx="13">
                  <c:v>5.6491073189515184E-2</c:v>
                </c:pt>
                <c:pt idx="14">
                  <c:v>5.6296656625942409E-2</c:v>
                </c:pt>
                <c:pt idx="15">
                  <c:v>5.3482598629461808E-2</c:v>
                </c:pt>
                <c:pt idx="16">
                  <c:v>5.18579502881511E-2</c:v>
                </c:pt>
                <c:pt idx="17">
                  <c:v>5.3234495142502114E-2</c:v>
                </c:pt>
                <c:pt idx="18">
                  <c:v>5.1126881957052062E-2</c:v>
                </c:pt>
                <c:pt idx="19">
                  <c:v>5.3565554296575169E-2</c:v>
                </c:pt>
                <c:pt idx="20">
                  <c:v>5.6065732237796206E-2</c:v>
                </c:pt>
                <c:pt idx="21">
                  <c:v>5.4599578886226796E-2</c:v>
                </c:pt>
                <c:pt idx="22">
                  <c:v>5.2007365152718643E-2</c:v>
                </c:pt>
                <c:pt idx="23">
                  <c:v>4.9516409768702196E-2</c:v>
                </c:pt>
                <c:pt idx="24">
                  <c:v>4.9451726970746845E-2</c:v>
                </c:pt>
                <c:pt idx="25">
                  <c:v>4.8634569569391495E-2</c:v>
                </c:pt>
                <c:pt idx="26">
                  <c:v>4.7716886889369148E-2</c:v>
                </c:pt>
                <c:pt idx="27">
                  <c:v>4.7784220792402632E-2</c:v>
                </c:pt>
                <c:pt idx="28">
                  <c:v>4.7085103202033185E-2</c:v>
                </c:pt>
                <c:pt idx="29">
                  <c:v>4.3663006225082235E-2</c:v>
                </c:pt>
                <c:pt idx="30">
                  <c:v>4.2725797728501824E-2</c:v>
                </c:pt>
                <c:pt idx="31">
                  <c:v>3.7815053166577073E-2</c:v>
                </c:pt>
                <c:pt idx="32">
                  <c:v>3.6570096282543929E-2</c:v>
                </c:pt>
                <c:pt idx="33">
                  <c:v>3.4423407917383742E-2</c:v>
                </c:pt>
                <c:pt idx="34">
                  <c:v>3.2216826535339749E-2</c:v>
                </c:pt>
                <c:pt idx="35">
                  <c:v>3.0356394846850154E-2</c:v>
                </c:pt>
                <c:pt idx="36">
                  <c:v>3.0648537344927895E-2</c:v>
                </c:pt>
                <c:pt idx="37">
                  <c:v>2.928884480727012E-2</c:v>
                </c:pt>
                <c:pt idx="38">
                  <c:v>2.9796118474438638E-2</c:v>
                </c:pt>
                <c:pt idx="39">
                  <c:v>2.885060860042965E-2</c:v>
                </c:pt>
                <c:pt idx="40">
                  <c:v>2.6674953595995365E-2</c:v>
                </c:pt>
                <c:pt idx="41">
                  <c:v>2.6304766691798598E-2</c:v>
                </c:pt>
                <c:pt idx="42">
                  <c:v>2.6653058492838833E-2</c:v>
                </c:pt>
                <c:pt idx="43">
                  <c:v>2.7311170168313081E-2</c:v>
                </c:pt>
                <c:pt idx="44">
                  <c:v>2.6607797400866273E-2</c:v>
                </c:pt>
                <c:pt idx="45">
                  <c:v>2.8244592346089892E-2</c:v>
                </c:pt>
                <c:pt idx="46">
                  <c:v>2.8318745895984376E-2</c:v>
                </c:pt>
                <c:pt idx="47">
                  <c:v>2.8640647816275067E-2</c:v>
                </c:pt>
                <c:pt idx="48">
                  <c:v>2.8556568258371273E-2</c:v>
                </c:pt>
                <c:pt idx="49">
                  <c:v>3.0695613500469454E-2</c:v>
                </c:pt>
                <c:pt idx="50">
                  <c:v>2.8219881965706017E-2</c:v>
                </c:pt>
                <c:pt idx="51">
                  <c:v>2.7525790076960766E-2</c:v>
                </c:pt>
                <c:pt idx="52">
                  <c:v>2.904964863914139E-2</c:v>
                </c:pt>
                <c:pt idx="53">
                  <c:v>2.9475144886131677E-2</c:v>
                </c:pt>
                <c:pt idx="54">
                  <c:v>3.0214631443425066E-2</c:v>
                </c:pt>
                <c:pt idx="55">
                  <c:v>3.0815287245985257E-2</c:v>
                </c:pt>
                <c:pt idx="56">
                  <c:v>3.018647451190426E-2</c:v>
                </c:pt>
                <c:pt idx="57">
                  <c:v>2.9515757109915386E-2</c:v>
                </c:pt>
                <c:pt idx="58">
                  <c:v>3.0335607358789485E-2</c:v>
                </c:pt>
                <c:pt idx="59">
                  <c:v>3.1505081464752394E-2</c:v>
                </c:pt>
                <c:pt idx="60">
                  <c:v>3.0861967942080515E-2</c:v>
                </c:pt>
                <c:pt idx="61">
                  <c:v>3.0324823205082119E-2</c:v>
                </c:pt>
                <c:pt idx="62">
                  <c:v>3.2362872903478168E-2</c:v>
                </c:pt>
                <c:pt idx="63">
                  <c:v>3.289190610508208E-2</c:v>
                </c:pt>
              </c:numCache>
            </c:numRef>
          </c:val>
          <c:smooth val="0"/>
          <c:extLst>
            <c:ext xmlns:c16="http://schemas.microsoft.com/office/drawing/2014/chart" uri="{C3380CC4-5D6E-409C-BE32-E72D297353CC}">
              <c16:uniqueId val="{00000000-9C3B-4D51-B79F-3F910B0CF07C}"/>
            </c:ext>
          </c:extLst>
        </c:ser>
        <c:dLbls>
          <c:showLegendKey val="0"/>
          <c:showVal val="0"/>
          <c:showCatName val="0"/>
          <c:showSerName val="0"/>
          <c:showPercent val="0"/>
          <c:showBubbleSize val="0"/>
        </c:dLbls>
        <c:smooth val="0"/>
        <c:axId val="1828736208"/>
        <c:axId val="1"/>
      </c:lineChart>
      <c:dateAx>
        <c:axId val="1828736208"/>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1200" b="1" i="0" u="sng" strike="noStrike" baseline="0">
                <a:solidFill>
                  <a:schemeClr val="tx1"/>
                </a:solidFill>
                <a:latin typeface="Calibri"/>
                <a:ea typeface="Calibri"/>
                <a:cs typeface="Calibri"/>
              </a:defRPr>
            </a:pPr>
            <a:endParaRPr lang="en-US"/>
          </a:p>
        </c:txPr>
        <c:crossAx val="1"/>
        <c:crosses val="autoZero"/>
        <c:auto val="1"/>
        <c:lblOffset val="100"/>
        <c:baseTimeUnit val="months"/>
        <c:majorUnit val="3"/>
        <c:majorTimeUnit val="months"/>
      </c:dateAx>
      <c:valAx>
        <c:axId val="1"/>
        <c:scaling>
          <c:orientation val="minMax"/>
          <c:max val="5.9000000000000011E-2"/>
          <c:min val="1.5000000000000003E-2"/>
        </c:scaling>
        <c:delete val="0"/>
        <c:axPos val="l"/>
        <c:numFmt formatCode="0.0%" sourceLinked="1"/>
        <c:majorTickMark val="none"/>
        <c:minorTickMark val="none"/>
        <c:tickLblPos val="nextTo"/>
        <c:spPr>
          <a:ln w="6350">
            <a:noFill/>
          </a:ln>
        </c:spPr>
        <c:txPr>
          <a:bodyPr rot="0" vert="horz"/>
          <a:lstStyle/>
          <a:p>
            <a:pPr>
              <a:defRPr sz="800" b="1" i="0" u="none" strike="noStrike" baseline="0">
                <a:solidFill>
                  <a:srgbClr val="000000"/>
                </a:solidFill>
                <a:latin typeface="Calibri"/>
                <a:ea typeface="Calibri"/>
                <a:cs typeface="Calibri"/>
              </a:defRPr>
            </a:pPr>
            <a:endParaRPr lang="en-US"/>
          </a:p>
        </c:txPr>
        <c:crossAx val="182873620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68350831146107E-2"/>
          <c:y val="5.2569230598086242E-2"/>
          <c:w val="0.93515387139107609"/>
          <c:h val="0.87514807732954514"/>
        </c:manualLayout>
      </c:layout>
      <c:lineChart>
        <c:grouping val="standard"/>
        <c:varyColors val="0"/>
        <c:ser>
          <c:idx val="0"/>
          <c:order val="0"/>
          <c:tx>
            <c:strRef>
              <c:f>'FRED Graph'!$F$12</c:f>
              <c:strCache>
                <c:ptCount val="1"/>
                <c:pt idx="0">
                  <c:v>Productivity</c:v>
                </c:pt>
              </c:strCache>
            </c:strRef>
          </c:tx>
          <c:spPr>
            <a:ln w="57150" cap="rnd">
              <a:solidFill>
                <a:schemeClr val="accent1">
                  <a:lumMod val="75000"/>
                </a:schemeClr>
              </a:solidFill>
              <a:round/>
            </a:ln>
            <a:effectLst/>
          </c:spPr>
          <c:marker>
            <c:symbol val="circle"/>
            <c:size val="7"/>
            <c:spPr>
              <a:solidFill>
                <a:schemeClr val="accent5">
                  <a:lumMod val="75000"/>
                </a:schemeClr>
              </a:solidFill>
              <a:ln w="22225">
                <a:solidFill>
                  <a:schemeClr val="tx1"/>
                </a:solidFill>
              </a:ln>
              <a:effectLst/>
            </c:spPr>
          </c:marker>
          <c:dLbls>
            <c:dLbl>
              <c:idx val="8"/>
              <c:layout>
                <c:manualLayout>
                  <c:x val="-2.4385498687664143E-2"/>
                  <c:y val="-6.34936444783292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5E-4EC7-9522-CA0CCAC7402D}"/>
                </c:ext>
              </c:extLst>
            </c:dLbl>
            <c:dLbl>
              <c:idx val="11"/>
              <c:layout>
                <c:manualLayout>
                  <c:x val="-4.5218832020997378E-2"/>
                  <c:y val="-9.6349413602133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E1-404E-829D-5C28141CDDAC}"/>
                </c:ext>
              </c:extLst>
            </c:dLbl>
            <c:dLbl>
              <c:idx val="13"/>
              <c:layout>
                <c:manualLayout>
                  <c:x val="-2.9941054243219599E-2"/>
                  <c:y val="-5.6922490653568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E1-404E-829D-5C28141CDDA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Graph'!$E$13:$E$29</c:f>
              <c:numCache>
                <c:formatCode>mmm\ yy</c:formatCode>
                <c:ptCount val="17"/>
                <c:pt idx="0">
                  <c:v>44562</c:v>
                </c:pt>
                <c:pt idx="1">
                  <c:v>44652</c:v>
                </c:pt>
                <c:pt idx="2">
                  <c:v>44743</c:v>
                </c:pt>
                <c:pt idx="3">
                  <c:v>44835</c:v>
                </c:pt>
                <c:pt idx="4">
                  <c:v>44927</c:v>
                </c:pt>
                <c:pt idx="5">
                  <c:v>45017</c:v>
                </c:pt>
                <c:pt idx="6">
                  <c:v>45108</c:v>
                </c:pt>
                <c:pt idx="7">
                  <c:v>45200</c:v>
                </c:pt>
                <c:pt idx="8">
                  <c:v>45292</c:v>
                </c:pt>
                <c:pt idx="9">
                  <c:v>45383</c:v>
                </c:pt>
                <c:pt idx="10">
                  <c:v>45474</c:v>
                </c:pt>
                <c:pt idx="11">
                  <c:v>45566</c:v>
                </c:pt>
                <c:pt idx="12">
                  <c:v>45658</c:v>
                </c:pt>
                <c:pt idx="13">
                  <c:v>45748</c:v>
                </c:pt>
                <c:pt idx="14">
                  <c:v>45839</c:v>
                </c:pt>
                <c:pt idx="15">
                  <c:v>45931</c:v>
                </c:pt>
                <c:pt idx="16">
                  <c:v>46023</c:v>
                </c:pt>
              </c:numCache>
            </c:numRef>
          </c:cat>
          <c:val>
            <c:numRef>
              <c:f>'FRED Graph'!$F$13:$F$29</c:f>
              <c:numCache>
                <c:formatCode>0.0%</c:formatCode>
                <c:ptCount val="17"/>
                <c:pt idx="0">
                  <c:v>-1.0913900000000001E-2</c:v>
                </c:pt>
                <c:pt idx="1">
                  <c:v>-2.00188E-2</c:v>
                </c:pt>
                <c:pt idx="2">
                  <c:v>-1.40004E-2</c:v>
                </c:pt>
                <c:pt idx="3">
                  <c:v>-1.46532E-2</c:v>
                </c:pt>
                <c:pt idx="4">
                  <c:v>9.7089999999999991E-4</c:v>
                </c:pt>
                <c:pt idx="5">
                  <c:v>1.84618E-2</c:v>
                </c:pt>
                <c:pt idx="6">
                  <c:v>3.0691799999999998E-2</c:v>
                </c:pt>
                <c:pt idx="7">
                  <c:v>3.4950700000000001E-2</c:v>
                </c:pt>
                <c:pt idx="8">
                  <c:v>3.2946700000000002E-2</c:v>
                </c:pt>
                <c:pt idx="9">
                  <c:v>3.21923E-2</c:v>
                </c:pt>
                <c:pt idx="10">
                  <c:v>2.8836799999999999E-2</c:v>
                </c:pt>
                <c:pt idx="11">
                  <c:v>2.25069E-2</c:v>
                </c:pt>
                <c:pt idx="12">
                  <c:v>1.96583E-2</c:v>
                </c:pt>
                <c:pt idx="13">
                  <c:v>2.08279E-2</c:v>
                </c:pt>
                <c:pt idx="14">
                  <c:v>2.4552900000000003E-2</c:v>
                </c:pt>
                <c:pt idx="15">
                  <c:v>2.4947400000000002E-2</c:v>
                </c:pt>
                <c:pt idx="16">
                  <c:v>2.91685E-2</c:v>
                </c:pt>
              </c:numCache>
            </c:numRef>
          </c:val>
          <c:smooth val="0"/>
          <c:extLst>
            <c:ext xmlns:c16="http://schemas.microsoft.com/office/drawing/2014/chart" uri="{C3380CC4-5D6E-409C-BE32-E72D297353CC}">
              <c16:uniqueId val="{00000000-F70F-403B-9501-6D7E81250248}"/>
            </c:ext>
          </c:extLst>
        </c:ser>
        <c:ser>
          <c:idx val="1"/>
          <c:order val="1"/>
          <c:tx>
            <c:strRef>
              <c:f>'FRED Graph'!$G$12</c:f>
              <c:strCache>
                <c:ptCount val="1"/>
                <c:pt idx="0">
                  <c:v>Labor Costs</c:v>
                </c:pt>
              </c:strCache>
            </c:strRef>
          </c:tx>
          <c:spPr>
            <a:ln w="57150" cap="rnd">
              <a:solidFill>
                <a:schemeClr val="accent1">
                  <a:lumMod val="40000"/>
                  <a:lumOff val="60000"/>
                </a:schemeClr>
              </a:solidFill>
              <a:round/>
            </a:ln>
            <a:effectLst/>
          </c:spPr>
          <c:marker>
            <c:symbol val="circle"/>
            <c:size val="7"/>
            <c:spPr>
              <a:solidFill>
                <a:schemeClr val="accent1">
                  <a:lumMod val="40000"/>
                  <a:lumOff val="60000"/>
                </a:schemeClr>
              </a:solidFill>
              <a:ln w="22225">
                <a:solidFill>
                  <a:schemeClr val="tx1"/>
                </a:solidFill>
              </a:ln>
              <a:effectLst/>
            </c:spPr>
          </c:marker>
          <c:dLbls>
            <c:dLbl>
              <c:idx val="2"/>
              <c:layout>
                <c:manualLayout>
                  <c:x val="-2.6961832895888115E-2"/>
                  <c:y val="3.1237557817745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0F-403B-9501-6D7E81250248}"/>
                </c:ext>
              </c:extLst>
            </c:dLbl>
            <c:dLbl>
              <c:idx val="3"/>
              <c:layout>
                <c:manualLayout>
                  <c:x val="-2.1406277340332458E-2"/>
                  <c:y val="3.1237557817745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0F-403B-9501-6D7E81250248}"/>
                </c:ext>
              </c:extLst>
            </c:dLbl>
            <c:dLbl>
              <c:idx val="8"/>
              <c:layout>
                <c:manualLayout>
                  <c:x val="-1.882994313210859E-2"/>
                  <c:y val="9.0928470403548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5E-4EC7-9522-CA0CCAC7402D}"/>
                </c:ext>
              </c:extLst>
            </c:dLbl>
            <c:dLbl>
              <c:idx val="10"/>
              <c:layout>
                <c:manualLayout>
                  <c:x val="-2.9941054243219599E-2"/>
                  <c:y val="6.46438551045059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E1-404E-829D-5C28141CDDAC}"/>
                </c:ext>
              </c:extLst>
            </c:dLbl>
            <c:dLbl>
              <c:idx val="11"/>
              <c:layout>
                <c:manualLayout>
                  <c:x val="-4.3829943132108591E-2"/>
                  <c:y val="9.0928470403548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E1-404E-829D-5C28141CDDAC}"/>
                </c:ext>
              </c:extLst>
            </c:dLbl>
            <c:dLbl>
              <c:idx val="13"/>
              <c:layout>
                <c:manualLayout>
                  <c:x val="-3.5496609798775156E-2"/>
                  <c:y val="4.821597054260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E1-404E-829D-5C28141CDDAC}"/>
                </c:ext>
              </c:extLst>
            </c:dLbl>
            <c:dLbl>
              <c:idx val="15"/>
              <c:layout>
                <c:manualLayout>
                  <c:x val="-3.5496609798775253E-2"/>
                  <c:y val="8.1071739666407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D9-4FFD-BA85-11EFBF2B95E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Graph'!$E$13:$E$29</c:f>
              <c:numCache>
                <c:formatCode>mmm\ yy</c:formatCode>
                <c:ptCount val="17"/>
                <c:pt idx="0">
                  <c:v>44562</c:v>
                </c:pt>
                <c:pt idx="1">
                  <c:v>44652</c:v>
                </c:pt>
                <c:pt idx="2">
                  <c:v>44743</c:v>
                </c:pt>
                <c:pt idx="3">
                  <c:v>44835</c:v>
                </c:pt>
                <c:pt idx="4">
                  <c:v>44927</c:v>
                </c:pt>
                <c:pt idx="5">
                  <c:v>45017</c:v>
                </c:pt>
                <c:pt idx="6">
                  <c:v>45108</c:v>
                </c:pt>
                <c:pt idx="7">
                  <c:v>45200</c:v>
                </c:pt>
                <c:pt idx="8">
                  <c:v>45292</c:v>
                </c:pt>
                <c:pt idx="9">
                  <c:v>45383</c:v>
                </c:pt>
                <c:pt idx="10">
                  <c:v>45474</c:v>
                </c:pt>
                <c:pt idx="11">
                  <c:v>45566</c:v>
                </c:pt>
                <c:pt idx="12">
                  <c:v>45658</c:v>
                </c:pt>
                <c:pt idx="13">
                  <c:v>45748</c:v>
                </c:pt>
                <c:pt idx="14">
                  <c:v>45839</c:v>
                </c:pt>
                <c:pt idx="15">
                  <c:v>45931</c:v>
                </c:pt>
                <c:pt idx="16">
                  <c:v>46023</c:v>
                </c:pt>
              </c:numCache>
            </c:numRef>
          </c:cat>
          <c:val>
            <c:numRef>
              <c:f>'FRED Graph'!$G$13:$G$29</c:f>
              <c:numCache>
                <c:formatCode>0.0%</c:formatCode>
                <c:ptCount val="17"/>
                <c:pt idx="0">
                  <c:v>6.0900499999999996E-2</c:v>
                </c:pt>
                <c:pt idx="1">
                  <c:v>5.5098099999999997E-2</c:v>
                </c:pt>
                <c:pt idx="2">
                  <c:v>5.2993899999999997E-2</c:v>
                </c:pt>
                <c:pt idx="3">
                  <c:v>3.9425700000000001E-2</c:v>
                </c:pt>
                <c:pt idx="4">
                  <c:v>2.7278799999999999E-2</c:v>
                </c:pt>
                <c:pt idx="5">
                  <c:v>2.45113E-2</c:v>
                </c:pt>
                <c:pt idx="6">
                  <c:v>9.8626000000000009E-3</c:v>
                </c:pt>
                <c:pt idx="7">
                  <c:v>1.7679500000000001E-2</c:v>
                </c:pt>
                <c:pt idx="8">
                  <c:v>2.5621900000000003E-2</c:v>
                </c:pt>
                <c:pt idx="9">
                  <c:v>2.2281399999999996E-2</c:v>
                </c:pt>
                <c:pt idx="10">
                  <c:v>2.21236E-2</c:v>
                </c:pt>
                <c:pt idx="11">
                  <c:v>2.6304599999999997E-2</c:v>
                </c:pt>
                <c:pt idx="12">
                  <c:v>3.0443999999999999E-2</c:v>
                </c:pt>
                <c:pt idx="13">
                  <c:v>2.0243000000000001E-2</c:v>
                </c:pt>
                <c:pt idx="14">
                  <c:v>1.99632E-2</c:v>
                </c:pt>
                <c:pt idx="15">
                  <c:v>2.4208500000000001E-2</c:v>
                </c:pt>
                <c:pt idx="16">
                  <c:v>1.21458E-2</c:v>
                </c:pt>
              </c:numCache>
            </c:numRef>
          </c:val>
          <c:smooth val="0"/>
          <c:extLst>
            <c:ext xmlns:c16="http://schemas.microsoft.com/office/drawing/2014/chart" uri="{C3380CC4-5D6E-409C-BE32-E72D297353CC}">
              <c16:uniqueId val="{00000001-F70F-403B-9501-6D7E81250248}"/>
            </c:ext>
          </c:extLst>
        </c:ser>
        <c:dLbls>
          <c:dLblPos val="t"/>
          <c:showLegendKey val="0"/>
          <c:showVal val="1"/>
          <c:showCatName val="0"/>
          <c:showSerName val="0"/>
          <c:showPercent val="0"/>
          <c:showBubbleSize val="0"/>
        </c:dLbls>
        <c:marker val="1"/>
        <c:smooth val="0"/>
        <c:axId val="640191840"/>
        <c:axId val="629429952"/>
      </c:lineChart>
      <c:dateAx>
        <c:axId val="640191840"/>
        <c:scaling>
          <c:orientation val="minMax"/>
        </c:scaling>
        <c:delete val="0"/>
        <c:axPos val="b"/>
        <c:numFmt formatCode="mmm\ 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629429952"/>
        <c:crosses val="autoZero"/>
        <c:auto val="1"/>
        <c:lblOffset val="100"/>
        <c:baseTimeUnit val="months"/>
        <c:majorUnit val="3"/>
        <c:majorTimeUnit val="months"/>
      </c:dateAx>
      <c:valAx>
        <c:axId val="629429952"/>
        <c:scaling>
          <c:orientation val="minMax"/>
          <c:max val="7.0000000000000007E-2"/>
          <c:min val="-3.0000000000000006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40191840"/>
        <c:crosses val="autoZero"/>
        <c:crossBetween val="between"/>
      </c:valAx>
      <c:spPr>
        <a:noFill/>
        <a:ln>
          <a:noFill/>
        </a:ln>
        <a:effectLst/>
      </c:spPr>
    </c:plotArea>
    <c:legend>
      <c:legendPos val="r"/>
      <c:layout>
        <c:manualLayout>
          <c:xMode val="edge"/>
          <c:yMode val="edge"/>
          <c:x val="0.31236067366579173"/>
          <c:y val="4.0429411967105949E-2"/>
          <c:w val="0.37513932633420827"/>
          <c:h val="0.11088899691336866"/>
        </c:manualLayout>
      </c:layout>
      <c:overlay val="0"/>
      <c:spPr>
        <a:noFill/>
        <a:ln>
          <a:noFill/>
        </a:ln>
        <a:effectLst/>
      </c:spPr>
      <c:txPr>
        <a:bodyPr rot="0" spcFirstLastPara="1" vertOverflow="ellipsis" vert="horz" wrap="square" anchor="ctr" anchorCtr="1"/>
        <a:lstStyle/>
        <a:p>
          <a:pPr>
            <a:defRPr sz="1600" b="1" i="0" u="sng"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78343484240366E-2"/>
          <c:y val="8.966339393886083E-2"/>
          <c:w val="0.921893497680216"/>
          <c:h val="0.81947514073005523"/>
        </c:manualLayout>
      </c:layout>
      <c:lineChart>
        <c:grouping val="standard"/>
        <c:varyColors val="0"/>
        <c:ser>
          <c:idx val="0"/>
          <c:order val="0"/>
          <c:tx>
            <c:strRef>
              <c:f>'FRED Graph'!$E$11</c:f>
              <c:strCache>
                <c:ptCount val="1"/>
                <c:pt idx="0">
                  <c:v>Average Fixed Rate 30 Year Mortgage</c:v>
                </c:pt>
              </c:strCache>
            </c:strRef>
          </c:tx>
          <c:spPr>
            <a:ln w="63500" cap="rnd">
              <a:solidFill>
                <a:srgbClr val="4A66AC"/>
              </a:solidFill>
              <a:round/>
            </a:ln>
            <a:effectLst/>
          </c:spPr>
          <c:marker>
            <c:symbol val="none"/>
          </c:marker>
          <c:cat>
            <c:numRef>
              <c:f>'FRED Graph'!$D$117:$D$342</c:f>
              <c:numCache>
                <c:formatCode>mmm\ yy</c:formatCode>
                <c:ptCount val="226"/>
                <c:pt idx="0">
                  <c:v>44567</c:v>
                </c:pt>
                <c:pt idx="1">
                  <c:v>44574</c:v>
                </c:pt>
                <c:pt idx="2">
                  <c:v>44581</c:v>
                </c:pt>
                <c:pt idx="3">
                  <c:v>44588</c:v>
                </c:pt>
                <c:pt idx="4">
                  <c:v>44595</c:v>
                </c:pt>
                <c:pt idx="5">
                  <c:v>44602</c:v>
                </c:pt>
                <c:pt idx="6">
                  <c:v>44609</c:v>
                </c:pt>
                <c:pt idx="7">
                  <c:v>44616</c:v>
                </c:pt>
                <c:pt idx="8">
                  <c:v>44623</c:v>
                </c:pt>
                <c:pt idx="9">
                  <c:v>44630</c:v>
                </c:pt>
                <c:pt idx="10">
                  <c:v>44637</c:v>
                </c:pt>
                <c:pt idx="11">
                  <c:v>44644</c:v>
                </c:pt>
                <c:pt idx="12">
                  <c:v>44651</c:v>
                </c:pt>
                <c:pt idx="13">
                  <c:v>44658</c:v>
                </c:pt>
                <c:pt idx="14">
                  <c:v>44665</c:v>
                </c:pt>
                <c:pt idx="15">
                  <c:v>44672</c:v>
                </c:pt>
                <c:pt idx="16">
                  <c:v>44679</c:v>
                </c:pt>
                <c:pt idx="17">
                  <c:v>44686</c:v>
                </c:pt>
                <c:pt idx="18">
                  <c:v>44693</c:v>
                </c:pt>
                <c:pt idx="19">
                  <c:v>44700</c:v>
                </c:pt>
                <c:pt idx="20">
                  <c:v>44707</c:v>
                </c:pt>
                <c:pt idx="21">
                  <c:v>44714</c:v>
                </c:pt>
                <c:pt idx="22">
                  <c:v>44721</c:v>
                </c:pt>
                <c:pt idx="23">
                  <c:v>44728</c:v>
                </c:pt>
                <c:pt idx="24">
                  <c:v>44735</c:v>
                </c:pt>
                <c:pt idx="25">
                  <c:v>44742</c:v>
                </c:pt>
                <c:pt idx="26">
                  <c:v>44749</c:v>
                </c:pt>
                <c:pt idx="27">
                  <c:v>44756</c:v>
                </c:pt>
                <c:pt idx="28">
                  <c:v>44763</c:v>
                </c:pt>
                <c:pt idx="29">
                  <c:v>44770</c:v>
                </c:pt>
                <c:pt idx="30">
                  <c:v>44777</c:v>
                </c:pt>
                <c:pt idx="31">
                  <c:v>44784</c:v>
                </c:pt>
                <c:pt idx="32">
                  <c:v>44791</c:v>
                </c:pt>
                <c:pt idx="33">
                  <c:v>44798</c:v>
                </c:pt>
                <c:pt idx="34">
                  <c:v>44805</c:v>
                </c:pt>
                <c:pt idx="35">
                  <c:v>44812</c:v>
                </c:pt>
                <c:pt idx="36">
                  <c:v>44819</c:v>
                </c:pt>
                <c:pt idx="37">
                  <c:v>44826</c:v>
                </c:pt>
                <c:pt idx="38">
                  <c:v>44833</c:v>
                </c:pt>
                <c:pt idx="39">
                  <c:v>44840</c:v>
                </c:pt>
                <c:pt idx="40">
                  <c:v>44847</c:v>
                </c:pt>
                <c:pt idx="41">
                  <c:v>44854</c:v>
                </c:pt>
                <c:pt idx="42">
                  <c:v>44861</c:v>
                </c:pt>
                <c:pt idx="43">
                  <c:v>44868</c:v>
                </c:pt>
                <c:pt idx="44">
                  <c:v>44875</c:v>
                </c:pt>
                <c:pt idx="45">
                  <c:v>44882</c:v>
                </c:pt>
                <c:pt idx="46">
                  <c:v>44888</c:v>
                </c:pt>
                <c:pt idx="47">
                  <c:v>44896</c:v>
                </c:pt>
                <c:pt idx="48">
                  <c:v>44903</c:v>
                </c:pt>
                <c:pt idx="49">
                  <c:v>44910</c:v>
                </c:pt>
                <c:pt idx="50">
                  <c:v>44917</c:v>
                </c:pt>
                <c:pt idx="51">
                  <c:v>44924</c:v>
                </c:pt>
                <c:pt idx="52">
                  <c:v>44931</c:v>
                </c:pt>
                <c:pt idx="53">
                  <c:v>44938</c:v>
                </c:pt>
                <c:pt idx="54">
                  <c:v>44945</c:v>
                </c:pt>
                <c:pt idx="55">
                  <c:v>44952</c:v>
                </c:pt>
                <c:pt idx="56">
                  <c:v>44959</c:v>
                </c:pt>
                <c:pt idx="57">
                  <c:v>44966</c:v>
                </c:pt>
                <c:pt idx="58">
                  <c:v>44973</c:v>
                </c:pt>
                <c:pt idx="59">
                  <c:v>44980</c:v>
                </c:pt>
                <c:pt idx="60">
                  <c:v>44987</c:v>
                </c:pt>
                <c:pt idx="61">
                  <c:v>44994</c:v>
                </c:pt>
                <c:pt idx="62">
                  <c:v>45001</c:v>
                </c:pt>
                <c:pt idx="63">
                  <c:v>45008</c:v>
                </c:pt>
                <c:pt idx="64">
                  <c:v>45015</c:v>
                </c:pt>
                <c:pt idx="65">
                  <c:v>45022</c:v>
                </c:pt>
                <c:pt idx="66">
                  <c:v>45029</c:v>
                </c:pt>
                <c:pt idx="67">
                  <c:v>45036</c:v>
                </c:pt>
                <c:pt idx="68">
                  <c:v>45043</c:v>
                </c:pt>
                <c:pt idx="69">
                  <c:v>45050</c:v>
                </c:pt>
                <c:pt idx="70">
                  <c:v>45057</c:v>
                </c:pt>
                <c:pt idx="71">
                  <c:v>45064</c:v>
                </c:pt>
                <c:pt idx="72">
                  <c:v>45071</c:v>
                </c:pt>
                <c:pt idx="73">
                  <c:v>45078</c:v>
                </c:pt>
                <c:pt idx="74">
                  <c:v>45085</c:v>
                </c:pt>
                <c:pt idx="75">
                  <c:v>45092</c:v>
                </c:pt>
                <c:pt idx="76">
                  <c:v>45099</c:v>
                </c:pt>
                <c:pt idx="77">
                  <c:v>45106</c:v>
                </c:pt>
                <c:pt idx="78">
                  <c:v>45113</c:v>
                </c:pt>
                <c:pt idx="79">
                  <c:v>45120</c:v>
                </c:pt>
                <c:pt idx="80">
                  <c:v>45127</c:v>
                </c:pt>
                <c:pt idx="81">
                  <c:v>45134</c:v>
                </c:pt>
                <c:pt idx="82">
                  <c:v>45141</c:v>
                </c:pt>
                <c:pt idx="83">
                  <c:v>45148</c:v>
                </c:pt>
                <c:pt idx="84">
                  <c:v>45155</c:v>
                </c:pt>
                <c:pt idx="85">
                  <c:v>45162</c:v>
                </c:pt>
                <c:pt idx="86">
                  <c:v>45169</c:v>
                </c:pt>
                <c:pt idx="87">
                  <c:v>45176</c:v>
                </c:pt>
                <c:pt idx="88">
                  <c:v>45183</c:v>
                </c:pt>
                <c:pt idx="89">
                  <c:v>45190</c:v>
                </c:pt>
                <c:pt idx="90">
                  <c:v>45197</c:v>
                </c:pt>
                <c:pt idx="91">
                  <c:v>45204</c:v>
                </c:pt>
                <c:pt idx="92">
                  <c:v>45211</c:v>
                </c:pt>
                <c:pt idx="93">
                  <c:v>45218</c:v>
                </c:pt>
                <c:pt idx="94">
                  <c:v>45225</c:v>
                </c:pt>
                <c:pt idx="95">
                  <c:v>45232</c:v>
                </c:pt>
                <c:pt idx="96">
                  <c:v>45239</c:v>
                </c:pt>
                <c:pt idx="97">
                  <c:v>45246</c:v>
                </c:pt>
                <c:pt idx="98">
                  <c:v>45252</c:v>
                </c:pt>
                <c:pt idx="99">
                  <c:v>45260</c:v>
                </c:pt>
                <c:pt idx="100">
                  <c:v>45267</c:v>
                </c:pt>
                <c:pt idx="101">
                  <c:v>45274</c:v>
                </c:pt>
                <c:pt idx="102">
                  <c:v>45281</c:v>
                </c:pt>
                <c:pt idx="103">
                  <c:v>45288</c:v>
                </c:pt>
                <c:pt idx="104">
                  <c:v>45295</c:v>
                </c:pt>
                <c:pt idx="105">
                  <c:v>45302</c:v>
                </c:pt>
                <c:pt idx="106">
                  <c:v>45309</c:v>
                </c:pt>
                <c:pt idx="107">
                  <c:v>45316</c:v>
                </c:pt>
                <c:pt idx="108">
                  <c:v>45323</c:v>
                </c:pt>
                <c:pt idx="109">
                  <c:v>45330</c:v>
                </c:pt>
                <c:pt idx="110">
                  <c:v>45337</c:v>
                </c:pt>
                <c:pt idx="111">
                  <c:v>45344</c:v>
                </c:pt>
                <c:pt idx="112">
                  <c:v>45351</c:v>
                </c:pt>
                <c:pt idx="113">
                  <c:v>45358</c:v>
                </c:pt>
                <c:pt idx="114">
                  <c:v>45365</c:v>
                </c:pt>
                <c:pt idx="115">
                  <c:v>45372</c:v>
                </c:pt>
                <c:pt idx="116">
                  <c:v>45379</c:v>
                </c:pt>
                <c:pt idx="117">
                  <c:v>45386</c:v>
                </c:pt>
                <c:pt idx="118">
                  <c:v>45393</c:v>
                </c:pt>
                <c:pt idx="119">
                  <c:v>45400</c:v>
                </c:pt>
                <c:pt idx="120">
                  <c:v>45407</c:v>
                </c:pt>
                <c:pt idx="121">
                  <c:v>45414</c:v>
                </c:pt>
                <c:pt idx="122">
                  <c:v>45421</c:v>
                </c:pt>
                <c:pt idx="123">
                  <c:v>45428</c:v>
                </c:pt>
                <c:pt idx="124">
                  <c:v>45435</c:v>
                </c:pt>
                <c:pt idx="125">
                  <c:v>45442</c:v>
                </c:pt>
                <c:pt idx="126">
                  <c:v>45449</c:v>
                </c:pt>
                <c:pt idx="127">
                  <c:v>45456</c:v>
                </c:pt>
                <c:pt idx="128">
                  <c:v>45463</c:v>
                </c:pt>
                <c:pt idx="129">
                  <c:v>45470</c:v>
                </c:pt>
                <c:pt idx="130">
                  <c:v>45476</c:v>
                </c:pt>
                <c:pt idx="131">
                  <c:v>45484</c:v>
                </c:pt>
                <c:pt idx="132">
                  <c:v>45491</c:v>
                </c:pt>
                <c:pt idx="133">
                  <c:v>45498</c:v>
                </c:pt>
                <c:pt idx="134">
                  <c:v>45505</c:v>
                </c:pt>
                <c:pt idx="135">
                  <c:v>45512</c:v>
                </c:pt>
                <c:pt idx="136">
                  <c:v>45519</c:v>
                </c:pt>
                <c:pt idx="137">
                  <c:v>45526</c:v>
                </c:pt>
                <c:pt idx="138">
                  <c:v>45533</c:v>
                </c:pt>
                <c:pt idx="139">
                  <c:v>45540</c:v>
                </c:pt>
                <c:pt idx="140">
                  <c:v>45547</c:v>
                </c:pt>
                <c:pt idx="141">
                  <c:v>45554</c:v>
                </c:pt>
                <c:pt idx="142">
                  <c:v>45561</c:v>
                </c:pt>
                <c:pt idx="143">
                  <c:v>45568</c:v>
                </c:pt>
                <c:pt idx="144">
                  <c:v>45575</c:v>
                </c:pt>
                <c:pt idx="145">
                  <c:v>45582</c:v>
                </c:pt>
                <c:pt idx="146">
                  <c:v>45589</c:v>
                </c:pt>
                <c:pt idx="147">
                  <c:v>45596</c:v>
                </c:pt>
                <c:pt idx="148">
                  <c:v>45603</c:v>
                </c:pt>
                <c:pt idx="149">
                  <c:v>45610</c:v>
                </c:pt>
                <c:pt idx="150">
                  <c:v>45617</c:v>
                </c:pt>
                <c:pt idx="151">
                  <c:v>45623</c:v>
                </c:pt>
                <c:pt idx="152">
                  <c:v>45631</c:v>
                </c:pt>
                <c:pt idx="153">
                  <c:v>45638</c:v>
                </c:pt>
                <c:pt idx="154">
                  <c:v>45645</c:v>
                </c:pt>
                <c:pt idx="155">
                  <c:v>45652</c:v>
                </c:pt>
                <c:pt idx="156">
                  <c:v>45659</c:v>
                </c:pt>
                <c:pt idx="157">
                  <c:v>45666</c:v>
                </c:pt>
                <c:pt idx="158">
                  <c:v>45673</c:v>
                </c:pt>
                <c:pt idx="159">
                  <c:v>45680</c:v>
                </c:pt>
                <c:pt idx="160">
                  <c:v>45687</c:v>
                </c:pt>
                <c:pt idx="161">
                  <c:v>45694</c:v>
                </c:pt>
                <c:pt idx="162">
                  <c:v>45701</c:v>
                </c:pt>
                <c:pt idx="163">
                  <c:v>45708</c:v>
                </c:pt>
                <c:pt idx="164">
                  <c:v>45715</c:v>
                </c:pt>
                <c:pt idx="165">
                  <c:v>45722</c:v>
                </c:pt>
                <c:pt idx="166">
                  <c:v>45729</c:v>
                </c:pt>
                <c:pt idx="167">
                  <c:v>45736</c:v>
                </c:pt>
                <c:pt idx="168">
                  <c:v>45743</c:v>
                </c:pt>
                <c:pt idx="169">
                  <c:v>45750</c:v>
                </c:pt>
                <c:pt idx="170">
                  <c:v>45757</c:v>
                </c:pt>
                <c:pt idx="171">
                  <c:v>45764</c:v>
                </c:pt>
                <c:pt idx="172">
                  <c:v>45771</c:v>
                </c:pt>
                <c:pt idx="173">
                  <c:v>45778</c:v>
                </c:pt>
                <c:pt idx="174">
                  <c:v>45785</c:v>
                </c:pt>
                <c:pt idx="175">
                  <c:v>45792</c:v>
                </c:pt>
                <c:pt idx="176">
                  <c:v>45799</c:v>
                </c:pt>
                <c:pt idx="177">
                  <c:v>45806</c:v>
                </c:pt>
                <c:pt idx="178">
                  <c:v>45813</c:v>
                </c:pt>
                <c:pt idx="179">
                  <c:v>45820</c:v>
                </c:pt>
                <c:pt idx="180">
                  <c:v>45826</c:v>
                </c:pt>
                <c:pt idx="181">
                  <c:v>45834</c:v>
                </c:pt>
                <c:pt idx="182">
                  <c:v>45841</c:v>
                </c:pt>
                <c:pt idx="183">
                  <c:v>45848</c:v>
                </c:pt>
                <c:pt idx="184">
                  <c:v>45855</c:v>
                </c:pt>
                <c:pt idx="185">
                  <c:v>45862</c:v>
                </c:pt>
                <c:pt idx="186">
                  <c:v>45869</c:v>
                </c:pt>
                <c:pt idx="187">
                  <c:v>45876</c:v>
                </c:pt>
                <c:pt idx="188">
                  <c:v>45883</c:v>
                </c:pt>
                <c:pt idx="189">
                  <c:v>45890</c:v>
                </c:pt>
                <c:pt idx="190">
                  <c:v>45897</c:v>
                </c:pt>
                <c:pt idx="191">
                  <c:v>45904</c:v>
                </c:pt>
                <c:pt idx="192">
                  <c:v>45911</c:v>
                </c:pt>
                <c:pt idx="193">
                  <c:v>45918</c:v>
                </c:pt>
                <c:pt idx="194">
                  <c:v>45925</c:v>
                </c:pt>
                <c:pt idx="195">
                  <c:v>45932</c:v>
                </c:pt>
                <c:pt idx="196">
                  <c:v>45939</c:v>
                </c:pt>
                <c:pt idx="197">
                  <c:v>45946</c:v>
                </c:pt>
                <c:pt idx="198">
                  <c:v>45953</c:v>
                </c:pt>
                <c:pt idx="199">
                  <c:v>45960</c:v>
                </c:pt>
                <c:pt idx="200">
                  <c:v>45967</c:v>
                </c:pt>
                <c:pt idx="201">
                  <c:v>45974</c:v>
                </c:pt>
                <c:pt idx="202">
                  <c:v>45981</c:v>
                </c:pt>
                <c:pt idx="203">
                  <c:v>45987</c:v>
                </c:pt>
                <c:pt idx="204">
                  <c:v>45995</c:v>
                </c:pt>
                <c:pt idx="205">
                  <c:v>46002</c:v>
                </c:pt>
                <c:pt idx="206">
                  <c:v>46009</c:v>
                </c:pt>
                <c:pt idx="207">
                  <c:v>46015</c:v>
                </c:pt>
                <c:pt idx="208">
                  <c:v>46022</c:v>
                </c:pt>
                <c:pt idx="209">
                  <c:v>46030</c:v>
                </c:pt>
                <c:pt idx="210">
                  <c:v>46037</c:v>
                </c:pt>
                <c:pt idx="211">
                  <c:v>46044</c:v>
                </c:pt>
                <c:pt idx="212">
                  <c:v>46051</c:v>
                </c:pt>
                <c:pt idx="213">
                  <c:v>46058</c:v>
                </c:pt>
                <c:pt idx="214">
                  <c:v>46065</c:v>
                </c:pt>
                <c:pt idx="215">
                  <c:v>46072</c:v>
                </c:pt>
                <c:pt idx="216">
                  <c:v>46079</c:v>
                </c:pt>
                <c:pt idx="217">
                  <c:v>46086</c:v>
                </c:pt>
                <c:pt idx="218">
                  <c:v>46093</c:v>
                </c:pt>
                <c:pt idx="219">
                  <c:v>46100</c:v>
                </c:pt>
                <c:pt idx="220">
                  <c:v>46107</c:v>
                </c:pt>
                <c:pt idx="221">
                  <c:v>46114</c:v>
                </c:pt>
                <c:pt idx="222">
                  <c:v>46121</c:v>
                </c:pt>
                <c:pt idx="223">
                  <c:v>46128</c:v>
                </c:pt>
                <c:pt idx="224">
                  <c:v>46135</c:v>
                </c:pt>
                <c:pt idx="225">
                  <c:v>46142</c:v>
                </c:pt>
              </c:numCache>
            </c:numRef>
          </c:cat>
          <c:val>
            <c:numRef>
              <c:f>'FRED Graph'!$E$117:$E$342</c:f>
              <c:numCache>
                <c:formatCode>0.0%</c:formatCode>
                <c:ptCount val="226"/>
                <c:pt idx="0">
                  <c:v>3.2199999999999999E-2</c:v>
                </c:pt>
                <c:pt idx="1">
                  <c:v>3.4500000000000003E-2</c:v>
                </c:pt>
                <c:pt idx="2">
                  <c:v>3.56E-2</c:v>
                </c:pt>
                <c:pt idx="3">
                  <c:v>3.5499999999999997E-2</c:v>
                </c:pt>
                <c:pt idx="4">
                  <c:v>3.5499999999999997E-2</c:v>
                </c:pt>
                <c:pt idx="5">
                  <c:v>3.6900000000000002E-2</c:v>
                </c:pt>
                <c:pt idx="6">
                  <c:v>3.9199999999999999E-2</c:v>
                </c:pt>
                <c:pt idx="7">
                  <c:v>3.8900000000000004E-2</c:v>
                </c:pt>
                <c:pt idx="8">
                  <c:v>3.7599999999999995E-2</c:v>
                </c:pt>
                <c:pt idx="9">
                  <c:v>3.85E-2</c:v>
                </c:pt>
                <c:pt idx="10">
                  <c:v>4.1599999999999998E-2</c:v>
                </c:pt>
                <c:pt idx="11">
                  <c:v>4.4199999999999996E-2</c:v>
                </c:pt>
                <c:pt idx="12">
                  <c:v>4.6699999999999998E-2</c:v>
                </c:pt>
                <c:pt idx="13">
                  <c:v>4.7199999999999999E-2</c:v>
                </c:pt>
                <c:pt idx="14">
                  <c:v>0.05</c:v>
                </c:pt>
                <c:pt idx="15">
                  <c:v>5.1100000000000007E-2</c:v>
                </c:pt>
                <c:pt idx="16">
                  <c:v>5.0999999999999997E-2</c:v>
                </c:pt>
                <c:pt idx="17">
                  <c:v>5.2699999999999997E-2</c:v>
                </c:pt>
                <c:pt idx="18">
                  <c:v>5.2999999999999999E-2</c:v>
                </c:pt>
                <c:pt idx="19">
                  <c:v>5.2499999999999998E-2</c:v>
                </c:pt>
                <c:pt idx="20">
                  <c:v>5.0999999999999997E-2</c:v>
                </c:pt>
                <c:pt idx="21">
                  <c:v>5.0900000000000001E-2</c:v>
                </c:pt>
                <c:pt idx="22">
                  <c:v>5.2300000000000006E-2</c:v>
                </c:pt>
                <c:pt idx="23">
                  <c:v>5.7800000000000004E-2</c:v>
                </c:pt>
                <c:pt idx="24">
                  <c:v>5.8099999999999999E-2</c:v>
                </c:pt>
                <c:pt idx="25">
                  <c:v>5.7000000000000002E-2</c:v>
                </c:pt>
                <c:pt idx="26">
                  <c:v>5.2999999999999999E-2</c:v>
                </c:pt>
                <c:pt idx="27">
                  <c:v>5.5099999999999996E-2</c:v>
                </c:pt>
                <c:pt idx="28">
                  <c:v>5.5399999999999998E-2</c:v>
                </c:pt>
                <c:pt idx="29">
                  <c:v>5.2999999999999999E-2</c:v>
                </c:pt>
                <c:pt idx="30">
                  <c:v>4.99E-2</c:v>
                </c:pt>
                <c:pt idx="31">
                  <c:v>5.2199999999999996E-2</c:v>
                </c:pt>
                <c:pt idx="32">
                  <c:v>5.1299999999999998E-2</c:v>
                </c:pt>
                <c:pt idx="33">
                  <c:v>5.5500000000000001E-2</c:v>
                </c:pt>
                <c:pt idx="34">
                  <c:v>5.6600000000000004E-2</c:v>
                </c:pt>
                <c:pt idx="35">
                  <c:v>5.8899999999999994E-2</c:v>
                </c:pt>
                <c:pt idx="36">
                  <c:v>6.0199999999999997E-2</c:v>
                </c:pt>
                <c:pt idx="37">
                  <c:v>6.2899999999999998E-2</c:v>
                </c:pt>
                <c:pt idx="38">
                  <c:v>6.7000000000000004E-2</c:v>
                </c:pt>
                <c:pt idx="39">
                  <c:v>6.6600000000000006E-2</c:v>
                </c:pt>
                <c:pt idx="40">
                  <c:v>6.9199999999999998E-2</c:v>
                </c:pt>
                <c:pt idx="41">
                  <c:v>6.9400000000000003E-2</c:v>
                </c:pt>
                <c:pt idx="42">
                  <c:v>7.0800000000000002E-2</c:v>
                </c:pt>
                <c:pt idx="43">
                  <c:v>6.9500000000000006E-2</c:v>
                </c:pt>
                <c:pt idx="44">
                  <c:v>7.0800000000000002E-2</c:v>
                </c:pt>
                <c:pt idx="45">
                  <c:v>6.6100000000000006E-2</c:v>
                </c:pt>
                <c:pt idx="46">
                  <c:v>6.5799999999999997E-2</c:v>
                </c:pt>
                <c:pt idx="47">
                  <c:v>6.4899999999999999E-2</c:v>
                </c:pt>
                <c:pt idx="48">
                  <c:v>6.3299999999999995E-2</c:v>
                </c:pt>
                <c:pt idx="49">
                  <c:v>6.3099999999999989E-2</c:v>
                </c:pt>
                <c:pt idx="50">
                  <c:v>6.2699999999999992E-2</c:v>
                </c:pt>
                <c:pt idx="51">
                  <c:v>6.4199999999999993E-2</c:v>
                </c:pt>
                <c:pt idx="52">
                  <c:v>6.480000000000001E-2</c:v>
                </c:pt>
                <c:pt idx="53">
                  <c:v>6.3299999999999995E-2</c:v>
                </c:pt>
                <c:pt idx="54">
                  <c:v>6.1500000000000006E-2</c:v>
                </c:pt>
                <c:pt idx="55">
                  <c:v>6.13E-2</c:v>
                </c:pt>
                <c:pt idx="56">
                  <c:v>6.0899999999999996E-2</c:v>
                </c:pt>
                <c:pt idx="57">
                  <c:v>6.1200000000000004E-2</c:v>
                </c:pt>
                <c:pt idx="58">
                  <c:v>6.3200000000000006E-2</c:v>
                </c:pt>
                <c:pt idx="59">
                  <c:v>6.5000000000000002E-2</c:v>
                </c:pt>
                <c:pt idx="60">
                  <c:v>6.6500000000000004E-2</c:v>
                </c:pt>
                <c:pt idx="61">
                  <c:v>6.7299999999999999E-2</c:v>
                </c:pt>
                <c:pt idx="62">
                  <c:v>6.6000000000000003E-2</c:v>
                </c:pt>
                <c:pt idx="63">
                  <c:v>6.4199999999999993E-2</c:v>
                </c:pt>
                <c:pt idx="64">
                  <c:v>6.3200000000000006E-2</c:v>
                </c:pt>
                <c:pt idx="65">
                  <c:v>6.2800000000000009E-2</c:v>
                </c:pt>
                <c:pt idx="66">
                  <c:v>6.2699999999999992E-2</c:v>
                </c:pt>
                <c:pt idx="67">
                  <c:v>6.3899999999999998E-2</c:v>
                </c:pt>
                <c:pt idx="68">
                  <c:v>6.4299999999999996E-2</c:v>
                </c:pt>
                <c:pt idx="69">
                  <c:v>6.3899999999999998E-2</c:v>
                </c:pt>
                <c:pt idx="70">
                  <c:v>6.3500000000000001E-2</c:v>
                </c:pt>
                <c:pt idx="71">
                  <c:v>6.3899999999999998E-2</c:v>
                </c:pt>
                <c:pt idx="72">
                  <c:v>6.5700000000000008E-2</c:v>
                </c:pt>
                <c:pt idx="73">
                  <c:v>6.7900000000000002E-2</c:v>
                </c:pt>
                <c:pt idx="74">
                  <c:v>6.7099999999999993E-2</c:v>
                </c:pt>
                <c:pt idx="75">
                  <c:v>6.6900000000000001E-2</c:v>
                </c:pt>
                <c:pt idx="76">
                  <c:v>6.6699999999999995E-2</c:v>
                </c:pt>
                <c:pt idx="77">
                  <c:v>6.7099999999999993E-2</c:v>
                </c:pt>
                <c:pt idx="78">
                  <c:v>6.8099999999999994E-2</c:v>
                </c:pt>
                <c:pt idx="79">
                  <c:v>6.9599999999999995E-2</c:v>
                </c:pt>
                <c:pt idx="80">
                  <c:v>6.7799999999999999E-2</c:v>
                </c:pt>
                <c:pt idx="81">
                  <c:v>6.8099999999999994E-2</c:v>
                </c:pt>
                <c:pt idx="82">
                  <c:v>6.9000000000000006E-2</c:v>
                </c:pt>
                <c:pt idx="83">
                  <c:v>6.9599999999999995E-2</c:v>
                </c:pt>
                <c:pt idx="84">
                  <c:v>7.0900000000000005E-2</c:v>
                </c:pt>
                <c:pt idx="85">
                  <c:v>7.2300000000000003E-2</c:v>
                </c:pt>
                <c:pt idx="86">
                  <c:v>7.1800000000000003E-2</c:v>
                </c:pt>
                <c:pt idx="87">
                  <c:v>7.1199999999999999E-2</c:v>
                </c:pt>
                <c:pt idx="88">
                  <c:v>7.1800000000000003E-2</c:v>
                </c:pt>
                <c:pt idx="89">
                  <c:v>7.1900000000000006E-2</c:v>
                </c:pt>
                <c:pt idx="90">
                  <c:v>7.3099999999999998E-2</c:v>
                </c:pt>
                <c:pt idx="91">
                  <c:v>7.4900000000000008E-2</c:v>
                </c:pt>
                <c:pt idx="92">
                  <c:v>7.5700000000000003E-2</c:v>
                </c:pt>
                <c:pt idx="93">
                  <c:v>7.6299999999999993E-2</c:v>
                </c:pt>
                <c:pt idx="94">
                  <c:v>7.7899999999999997E-2</c:v>
                </c:pt>
                <c:pt idx="95">
                  <c:v>7.7600000000000002E-2</c:v>
                </c:pt>
                <c:pt idx="96">
                  <c:v>7.4999999999999997E-2</c:v>
                </c:pt>
                <c:pt idx="97">
                  <c:v>7.4400000000000008E-2</c:v>
                </c:pt>
                <c:pt idx="98">
                  <c:v>7.2900000000000006E-2</c:v>
                </c:pt>
                <c:pt idx="99">
                  <c:v>7.22E-2</c:v>
                </c:pt>
                <c:pt idx="100">
                  <c:v>7.0300000000000001E-2</c:v>
                </c:pt>
                <c:pt idx="101">
                  <c:v>6.9500000000000006E-2</c:v>
                </c:pt>
                <c:pt idx="102">
                  <c:v>6.6699999999999995E-2</c:v>
                </c:pt>
                <c:pt idx="103">
                  <c:v>6.6100000000000006E-2</c:v>
                </c:pt>
                <c:pt idx="104">
                  <c:v>6.6199999999999995E-2</c:v>
                </c:pt>
                <c:pt idx="105">
                  <c:v>6.6600000000000006E-2</c:v>
                </c:pt>
                <c:pt idx="106">
                  <c:v>6.6000000000000003E-2</c:v>
                </c:pt>
                <c:pt idx="107">
                  <c:v>6.6900000000000001E-2</c:v>
                </c:pt>
                <c:pt idx="108">
                  <c:v>6.6299999999999998E-2</c:v>
                </c:pt>
                <c:pt idx="109">
                  <c:v>6.6400000000000001E-2</c:v>
                </c:pt>
                <c:pt idx="110">
                  <c:v>6.7699999999999996E-2</c:v>
                </c:pt>
                <c:pt idx="111">
                  <c:v>6.9000000000000006E-2</c:v>
                </c:pt>
                <c:pt idx="112">
                  <c:v>6.9400000000000003E-2</c:v>
                </c:pt>
                <c:pt idx="113">
                  <c:v>6.88E-2</c:v>
                </c:pt>
                <c:pt idx="114">
                  <c:v>6.7400000000000002E-2</c:v>
                </c:pt>
                <c:pt idx="115">
                  <c:v>6.8699999999999997E-2</c:v>
                </c:pt>
                <c:pt idx="116">
                  <c:v>6.7900000000000002E-2</c:v>
                </c:pt>
                <c:pt idx="117">
                  <c:v>6.8199999999999997E-2</c:v>
                </c:pt>
                <c:pt idx="118">
                  <c:v>6.88E-2</c:v>
                </c:pt>
                <c:pt idx="119">
                  <c:v>7.0999999999999994E-2</c:v>
                </c:pt>
                <c:pt idx="120">
                  <c:v>7.17E-2</c:v>
                </c:pt>
                <c:pt idx="121">
                  <c:v>7.22E-2</c:v>
                </c:pt>
                <c:pt idx="122">
                  <c:v>7.0900000000000005E-2</c:v>
                </c:pt>
                <c:pt idx="123">
                  <c:v>7.0199999999999999E-2</c:v>
                </c:pt>
                <c:pt idx="124">
                  <c:v>6.9400000000000003E-2</c:v>
                </c:pt>
                <c:pt idx="125">
                  <c:v>7.0300000000000001E-2</c:v>
                </c:pt>
                <c:pt idx="126">
                  <c:v>6.9900000000000004E-2</c:v>
                </c:pt>
                <c:pt idx="127">
                  <c:v>6.9500000000000006E-2</c:v>
                </c:pt>
                <c:pt idx="128">
                  <c:v>6.8699999999999997E-2</c:v>
                </c:pt>
                <c:pt idx="129">
                  <c:v>6.8600000000000008E-2</c:v>
                </c:pt>
                <c:pt idx="130">
                  <c:v>6.9500000000000006E-2</c:v>
                </c:pt>
                <c:pt idx="131">
                  <c:v>6.8900000000000003E-2</c:v>
                </c:pt>
                <c:pt idx="132">
                  <c:v>6.7699999999999996E-2</c:v>
                </c:pt>
                <c:pt idx="133">
                  <c:v>6.7799999999999999E-2</c:v>
                </c:pt>
                <c:pt idx="134">
                  <c:v>6.7299999999999999E-2</c:v>
                </c:pt>
                <c:pt idx="135">
                  <c:v>6.4699999999999994E-2</c:v>
                </c:pt>
                <c:pt idx="136">
                  <c:v>6.4899999999999999E-2</c:v>
                </c:pt>
                <c:pt idx="137">
                  <c:v>6.4600000000000005E-2</c:v>
                </c:pt>
                <c:pt idx="138">
                  <c:v>6.3500000000000001E-2</c:v>
                </c:pt>
                <c:pt idx="139">
                  <c:v>6.3500000000000001E-2</c:v>
                </c:pt>
                <c:pt idx="140">
                  <c:v>6.2E-2</c:v>
                </c:pt>
                <c:pt idx="141">
                  <c:v>6.0899999999999996E-2</c:v>
                </c:pt>
                <c:pt idx="142">
                  <c:v>6.08E-2</c:v>
                </c:pt>
                <c:pt idx="143">
                  <c:v>6.1200000000000004E-2</c:v>
                </c:pt>
                <c:pt idx="144">
                  <c:v>6.3200000000000006E-2</c:v>
                </c:pt>
                <c:pt idx="145">
                  <c:v>6.4399999999999999E-2</c:v>
                </c:pt>
                <c:pt idx="146">
                  <c:v>6.54E-2</c:v>
                </c:pt>
                <c:pt idx="147">
                  <c:v>6.7199999999999996E-2</c:v>
                </c:pt>
                <c:pt idx="148">
                  <c:v>6.7900000000000002E-2</c:v>
                </c:pt>
                <c:pt idx="149">
                  <c:v>6.7799999999999999E-2</c:v>
                </c:pt>
                <c:pt idx="150">
                  <c:v>6.8400000000000002E-2</c:v>
                </c:pt>
                <c:pt idx="151">
                  <c:v>6.8099999999999994E-2</c:v>
                </c:pt>
                <c:pt idx="152">
                  <c:v>6.6900000000000001E-2</c:v>
                </c:pt>
                <c:pt idx="153">
                  <c:v>6.6000000000000003E-2</c:v>
                </c:pt>
                <c:pt idx="154">
                  <c:v>6.7199999999999996E-2</c:v>
                </c:pt>
                <c:pt idx="155">
                  <c:v>6.8499999999999991E-2</c:v>
                </c:pt>
                <c:pt idx="156">
                  <c:v>6.9099999999999995E-2</c:v>
                </c:pt>
                <c:pt idx="157">
                  <c:v>6.93E-2</c:v>
                </c:pt>
                <c:pt idx="158">
                  <c:v>7.0400000000000004E-2</c:v>
                </c:pt>
                <c:pt idx="159">
                  <c:v>6.9599999999999995E-2</c:v>
                </c:pt>
                <c:pt idx="160">
                  <c:v>6.9500000000000006E-2</c:v>
                </c:pt>
                <c:pt idx="161">
                  <c:v>6.8900000000000003E-2</c:v>
                </c:pt>
                <c:pt idx="162">
                  <c:v>6.8699999999999997E-2</c:v>
                </c:pt>
                <c:pt idx="163">
                  <c:v>6.8499999999999991E-2</c:v>
                </c:pt>
                <c:pt idx="164">
                  <c:v>6.7599999999999993E-2</c:v>
                </c:pt>
                <c:pt idx="165">
                  <c:v>6.6299999999999998E-2</c:v>
                </c:pt>
                <c:pt idx="166">
                  <c:v>6.6500000000000004E-2</c:v>
                </c:pt>
                <c:pt idx="167">
                  <c:v>6.6699999999999995E-2</c:v>
                </c:pt>
                <c:pt idx="168">
                  <c:v>6.6500000000000004E-2</c:v>
                </c:pt>
                <c:pt idx="169">
                  <c:v>6.6400000000000001E-2</c:v>
                </c:pt>
                <c:pt idx="170">
                  <c:v>6.6199999999999995E-2</c:v>
                </c:pt>
                <c:pt idx="171">
                  <c:v>6.83E-2</c:v>
                </c:pt>
                <c:pt idx="172">
                  <c:v>6.8099999999999994E-2</c:v>
                </c:pt>
                <c:pt idx="173">
                  <c:v>6.7599999999999993E-2</c:v>
                </c:pt>
                <c:pt idx="174">
                  <c:v>6.7599999999999993E-2</c:v>
                </c:pt>
                <c:pt idx="175">
                  <c:v>6.8099999999999994E-2</c:v>
                </c:pt>
                <c:pt idx="176">
                  <c:v>6.8600000000000008E-2</c:v>
                </c:pt>
                <c:pt idx="177">
                  <c:v>6.8900000000000003E-2</c:v>
                </c:pt>
                <c:pt idx="178">
                  <c:v>6.8499999999999991E-2</c:v>
                </c:pt>
                <c:pt idx="179">
                  <c:v>6.8400000000000002E-2</c:v>
                </c:pt>
                <c:pt idx="180">
                  <c:v>6.8099999999999994E-2</c:v>
                </c:pt>
                <c:pt idx="181">
                  <c:v>6.7699999999999996E-2</c:v>
                </c:pt>
                <c:pt idx="182">
                  <c:v>6.6699999999999995E-2</c:v>
                </c:pt>
                <c:pt idx="183">
                  <c:v>6.7199999999999996E-2</c:v>
                </c:pt>
                <c:pt idx="184">
                  <c:v>6.7500000000000004E-2</c:v>
                </c:pt>
                <c:pt idx="185">
                  <c:v>6.7400000000000002E-2</c:v>
                </c:pt>
                <c:pt idx="186">
                  <c:v>6.7199999999999996E-2</c:v>
                </c:pt>
                <c:pt idx="187">
                  <c:v>6.6299999999999998E-2</c:v>
                </c:pt>
                <c:pt idx="188">
                  <c:v>6.5799999999999997E-2</c:v>
                </c:pt>
                <c:pt idx="189">
                  <c:v>6.5799999999999997E-2</c:v>
                </c:pt>
                <c:pt idx="190">
                  <c:v>6.5599999999999992E-2</c:v>
                </c:pt>
                <c:pt idx="191">
                  <c:v>6.5000000000000002E-2</c:v>
                </c:pt>
                <c:pt idx="192">
                  <c:v>6.3500000000000001E-2</c:v>
                </c:pt>
                <c:pt idx="193">
                  <c:v>6.2600000000000003E-2</c:v>
                </c:pt>
                <c:pt idx="194">
                  <c:v>6.3E-2</c:v>
                </c:pt>
                <c:pt idx="195">
                  <c:v>6.3399999999999998E-2</c:v>
                </c:pt>
                <c:pt idx="196">
                  <c:v>6.3E-2</c:v>
                </c:pt>
                <c:pt idx="197">
                  <c:v>6.2699999999999992E-2</c:v>
                </c:pt>
                <c:pt idx="198">
                  <c:v>6.1900000000000004E-2</c:v>
                </c:pt>
                <c:pt idx="199">
                  <c:v>6.1699999999999998E-2</c:v>
                </c:pt>
                <c:pt idx="200">
                  <c:v>6.2199999999999998E-2</c:v>
                </c:pt>
                <c:pt idx="201">
                  <c:v>6.2400000000000004E-2</c:v>
                </c:pt>
                <c:pt idx="202">
                  <c:v>6.2600000000000003E-2</c:v>
                </c:pt>
                <c:pt idx="203">
                  <c:v>6.2300000000000001E-2</c:v>
                </c:pt>
                <c:pt idx="204">
                  <c:v>6.1900000000000004E-2</c:v>
                </c:pt>
                <c:pt idx="205">
                  <c:v>6.2199999999999998E-2</c:v>
                </c:pt>
                <c:pt idx="206">
                  <c:v>6.2100000000000002E-2</c:v>
                </c:pt>
                <c:pt idx="207">
                  <c:v>6.1799999999999994E-2</c:v>
                </c:pt>
                <c:pt idx="208">
                  <c:v>6.1500000000000006E-2</c:v>
                </c:pt>
                <c:pt idx="209">
                  <c:v>6.1600000000000002E-2</c:v>
                </c:pt>
                <c:pt idx="210">
                  <c:v>6.0599999999999994E-2</c:v>
                </c:pt>
                <c:pt idx="211">
                  <c:v>6.0899999999999996E-2</c:v>
                </c:pt>
                <c:pt idx="212">
                  <c:v>6.0999999999999999E-2</c:v>
                </c:pt>
                <c:pt idx="213">
                  <c:v>6.1100000000000002E-2</c:v>
                </c:pt>
                <c:pt idx="214">
                  <c:v>6.0899999999999996E-2</c:v>
                </c:pt>
                <c:pt idx="215">
                  <c:v>6.0100000000000001E-2</c:v>
                </c:pt>
                <c:pt idx="216">
                  <c:v>5.9800000000000006E-2</c:v>
                </c:pt>
                <c:pt idx="217">
                  <c:v>0.06</c:v>
                </c:pt>
                <c:pt idx="218">
                  <c:v>6.1100000000000002E-2</c:v>
                </c:pt>
                <c:pt idx="219">
                  <c:v>6.2199999999999998E-2</c:v>
                </c:pt>
                <c:pt idx="220">
                  <c:v>6.3799999999999996E-2</c:v>
                </c:pt>
                <c:pt idx="221">
                  <c:v>6.4600000000000005E-2</c:v>
                </c:pt>
                <c:pt idx="222">
                  <c:v>6.3700000000000007E-2</c:v>
                </c:pt>
                <c:pt idx="223">
                  <c:v>6.3E-2</c:v>
                </c:pt>
                <c:pt idx="224">
                  <c:v>6.2300000000000001E-2</c:v>
                </c:pt>
                <c:pt idx="225">
                  <c:v>6.3E-2</c:v>
                </c:pt>
              </c:numCache>
            </c:numRef>
          </c:val>
          <c:smooth val="0"/>
          <c:extLst>
            <c:ext xmlns:c16="http://schemas.microsoft.com/office/drawing/2014/chart" uri="{C3380CC4-5D6E-409C-BE32-E72D297353CC}">
              <c16:uniqueId val="{00000000-5472-664E-86BB-4EE7DE7CBB1F}"/>
            </c:ext>
          </c:extLst>
        </c:ser>
        <c:dLbls>
          <c:showLegendKey val="0"/>
          <c:showVal val="0"/>
          <c:showCatName val="0"/>
          <c:showSerName val="0"/>
          <c:showPercent val="0"/>
          <c:showBubbleSize val="0"/>
        </c:dLbls>
        <c:smooth val="0"/>
        <c:axId val="106302576"/>
        <c:axId val="1"/>
      </c:lineChart>
      <c:dateAx>
        <c:axId val="106302576"/>
        <c:scaling>
          <c:orientation val="minMax"/>
        </c:scaling>
        <c:delete val="0"/>
        <c:axPos val="b"/>
        <c:numFmt formatCode="mmm\ yy" sourceLinked="0"/>
        <c:majorTickMark val="out"/>
        <c:minorTickMark val="none"/>
        <c:tickLblPos val="low"/>
        <c:spPr>
          <a:noFill/>
          <a:ln w="9525" cap="flat" cmpd="sng" algn="ctr">
            <a:solidFill>
              <a:schemeClr val="tx1">
                <a:lumMod val="15000"/>
                <a:lumOff val="85000"/>
              </a:schemeClr>
            </a:solidFill>
            <a:round/>
          </a:ln>
          <a:effectLst/>
        </c:spPr>
        <c:txPr>
          <a:bodyPr rot="0" vert="horz"/>
          <a:lstStyle/>
          <a:p>
            <a:pPr>
              <a:defRPr sz="800" b="1" i="0" u="none" strike="noStrike" baseline="0">
                <a:solidFill>
                  <a:schemeClr val="tx1"/>
                </a:solidFill>
                <a:latin typeface="GT America Rg" pitchFamily="2" charset="77"/>
                <a:ea typeface="GT America Rg" pitchFamily="2" charset="77"/>
                <a:cs typeface="Calibri"/>
              </a:defRPr>
            </a:pPr>
            <a:endParaRPr lang="en-US"/>
          </a:p>
        </c:txPr>
        <c:crossAx val="1"/>
        <c:crosses val="autoZero"/>
        <c:auto val="1"/>
        <c:lblOffset val="100"/>
        <c:baseTimeUnit val="days"/>
        <c:majorUnit val="2"/>
        <c:majorTimeUnit val="months"/>
        <c:minorUnit val="1"/>
        <c:minorTimeUnit val="months"/>
      </c:dateAx>
      <c:valAx>
        <c:axId val="1"/>
        <c:scaling>
          <c:orientation val="minMax"/>
          <c:max val="8.0000000000000016E-2"/>
          <c:min val="3.2000000000000008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1000" b="0" i="0" u="none" strike="noStrike" baseline="0">
                <a:solidFill>
                  <a:schemeClr val="tx1"/>
                </a:solidFill>
                <a:latin typeface="GT America Rg" pitchFamily="2" charset="77"/>
                <a:ea typeface="GT America Rg" pitchFamily="2" charset="77"/>
                <a:cs typeface="Calibri"/>
              </a:defRPr>
            </a:pPr>
            <a:endParaRPr lang="en-US"/>
          </a:p>
        </c:txPr>
        <c:crossAx val="106302576"/>
        <c:crosses val="autoZero"/>
        <c:crossBetween val="midCat"/>
      </c:valAx>
      <c:spPr>
        <a:noFill/>
        <a:ln w="25400">
          <a:noFill/>
        </a:ln>
      </c:spPr>
    </c:plotArea>
    <c:legend>
      <c:legendPos val="r"/>
      <c:legendEntry>
        <c:idx val="0"/>
        <c:txPr>
          <a:bodyPr/>
          <a:lstStyle/>
          <a:p>
            <a:pPr>
              <a:defRPr sz="1400" b="1" u="sng">
                <a:solidFill>
                  <a:schemeClr val="tx1"/>
                </a:solidFill>
                <a:latin typeface="GT America Rg" pitchFamily="2" charset="77"/>
                <a:ea typeface="GT America Rg" pitchFamily="2" charset="77"/>
              </a:defRPr>
            </a:pPr>
            <a:endParaRPr lang="en-US"/>
          </a:p>
        </c:txPr>
      </c:legendEntry>
      <c:layout>
        <c:manualLayout>
          <c:xMode val="edge"/>
          <c:yMode val="edge"/>
          <c:x val="0.28854702537182852"/>
          <c:y val="0"/>
          <c:w val="0.41946975778158241"/>
          <c:h val="0.10674406327987719"/>
        </c:manualLayout>
      </c:layout>
      <c:overlay val="0"/>
      <c:txPr>
        <a:bodyPr/>
        <a:lstStyle/>
        <a:p>
          <a:pPr>
            <a:defRPr sz="1400" b="1" u="sng">
              <a:solidFill>
                <a:schemeClr val="tx1"/>
              </a:solidFill>
              <a:latin typeface="GT America Rg" pitchFamily="2" charset="77"/>
              <a:ea typeface="GT America Rg" pitchFamily="2" charset="77"/>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56058617672789E-2"/>
          <c:y val="6.1308865185018081E-2"/>
          <c:w val="0.93812292213473336"/>
          <c:h val="0.85876417293103724"/>
        </c:manualLayout>
      </c:layout>
      <c:lineChart>
        <c:grouping val="standard"/>
        <c:varyColors val="0"/>
        <c:ser>
          <c:idx val="0"/>
          <c:order val="0"/>
          <c:tx>
            <c:strRef>
              <c:f>Sheet2!$BJ$10</c:f>
              <c:strCache>
                <c:ptCount val="1"/>
                <c:pt idx="0">
                  <c:v>Case-Shiller Annual Home Price Increase</c:v>
                </c:pt>
              </c:strCache>
            </c:strRef>
          </c:tx>
          <c:spPr>
            <a:ln w="47625" cap="rnd">
              <a:solidFill>
                <a:schemeClr val="accent1"/>
              </a:solidFill>
              <a:round/>
            </a:ln>
            <a:effectLst/>
          </c:spPr>
          <c:marker>
            <c:symbol val="none"/>
          </c:marker>
          <c:dLbls>
            <c:delete val="1"/>
          </c:dLbls>
          <c:cat>
            <c:numRef>
              <c:f>Sheet2!$BI$11:$BI$73</c:f>
              <c:numCache>
                <c:formatCode>yyyy\-mm\-dd</c:formatCode>
                <c:ptCount val="6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pt idx="61">
                  <c:v>46054</c:v>
                </c:pt>
                <c:pt idx="62">
                  <c:v>46082</c:v>
                </c:pt>
              </c:numCache>
            </c:numRef>
          </c:cat>
          <c:val>
            <c:numRef>
              <c:f>Sheet2!$BJ$11:$BJ$73</c:f>
              <c:numCache>
                <c:formatCode>0.0%</c:formatCode>
                <c:ptCount val="63"/>
                <c:pt idx="0">
                  <c:v>0.11288546255506593</c:v>
                </c:pt>
                <c:pt idx="1">
                  <c:v>0.12156859067828774</c:v>
                </c:pt>
                <c:pt idx="2">
                  <c:v>0.13500000000000001</c:v>
                </c:pt>
                <c:pt idx="3">
                  <c:v>0.1497177090954267</c:v>
                </c:pt>
                <c:pt idx="4">
                  <c:v>0.16899829816824363</c:v>
                </c:pt>
                <c:pt idx="5">
                  <c:v>0.188</c:v>
                </c:pt>
                <c:pt idx="6">
                  <c:v>0.19800000000000001</c:v>
                </c:pt>
                <c:pt idx="7">
                  <c:v>0.2</c:v>
                </c:pt>
                <c:pt idx="8">
                  <c:v>0.19700000000000001</c:v>
                </c:pt>
                <c:pt idx="9">
                  <c:v>0.191</c:v>
                </c:pt>
                <c:pt idx="10">
                  <c:v>0.189</c:v>
                </c:pt>
                <c:pt idx="11">
                  <c:v>0.189</c:v>
                </c:pt>
                <c:pt idx="12">
                  <c:v>0.19268844486732206</c:v>
                </c:pt>
                <c:pt idx="13">
                  <c:v>0.20073727942221375</c:v>
                </c:pt>
                <c:pt idx="14">
                  <c:v>0.2082282523254293</c:v>
                </c:pt>
                <c:pt idx="15">
                  <c:v>0.20775384910931183</c:v>
                </c:pt>
                <c:pt idx="16">
                  <c:v>0.1998716187389673</c:v>
                </c:pt>
                <c:pt idx="17">
                  <c:v>0.18034186398177754</c:v>
                </c:pt>
                <c:pt idx="18">
                  <c:v>0.15656761550424969</c:v>
                </c:pt>
                <c:pt idx="19">
                  <c:v>0.12951727678189484</c:v>
                </c:pt>
                <c:pt idx="20">
                  <c:v>0.10664638323891484</c:v>
                </c:pt>
                <c:pt idx="21">
                  <c:v>9.1169829520128198E-2</c:v>
                </c:pt>
                <c:pt idx="22">
                  <c:v>7.5220052885137889E-2</c:v>
                </c:pt>
                <c:pt idx="23">
                  <c:v>5.6216670135723845E-2</c:v>
                </c:pt>
                <c:pt idx="24">
                  <c:v>3.8146936083760963E-2</c:v>
                </c:pt>
                <c:pt idx="25">
                  <c:v>2.187367292523823E-2</c:v>
                </c:pt>
                <c:pt idx="26">
                  <c:v>8.1255908673507626E-3</c:v>
                </c:pt>
                <c:pt idx="27">
                  <c:v>-4.0096363823127756E-4</c:v>
                </c:pt>
                <c:pt idx="28">
                  <c:v>-3.3501438571998943E-3</c:v>
                </c:pt>
                <c:pt idx="29">
                  <c:v>4.9298949478315812E-4</c:v>
                </c:pt>
                <c:pt idx="30">
                  <c:v>1.0614397812001464E-2</c:v>
                </c:pt>
                <c:pt idx="31">
                  <c:v>2.6702058640460713E-2</c:v>
                </c:pt>
                <c:pt idx="32">
                  <c:v>4.050406238870452E-2</c:v>
                </c:pt>
                <c:pt idx="33">
                  <c:v>4.7938898580617506E-2</c:v>
                </c:pt>
                <c:pt idx="34">
                  <c:v>5.1789540352248364E-2</c:v>
                </c:pt>
                <c:pt idx="35">
                  <c:v>5.6758143375045478E-2</c:v>
                </c:pt>
                <c:pt idx="36">
                  <c:v>6.1632513661202148E-2</c:v>
                </c:pt>
                <c:pt idx="37">
                  <c:v>6.5422216166502123E-2</c:v>
                </c:pt>
                <c:pt idx="38">
                  <c:v>6.5347965648790751E-2</c:v>
                </c:pt>
                <c:pt idx="39">
                  <c:v>6.3752270828636881E-2</c:v>
                </c:pt>
                <c:pt idx="40">
                  <c:v>5.9867049393343308E-2</c:v>
                </c:pt>
                <c:pt idx="41">
                  <c:v>5.4766188507982871E-2</c:v>
                </c:pt>
                <c:pt idx="42">
                  <c:v>4.9289603402171478E-2</c:v>
                </c:pt>
                <c:pt idx="43">
                  <c:v>4.290548668024563E-2</c:v>
                </c:pt>
                <c:pt idx="44">
                  <c:v>3.8876164397584345E-2</c:v>
                </c:pt>
                <c:pt idx="45">
                  <c:v>3.550203215664216E-2</c:v>
                </c:pt>
                <c:pt idx="46">
                  <c:v>3.708413274441158E-2</c:v>
                </c:pt>
                <c:pt idx="47">
                  <c:v>3.9681825196769438E-2</c:v>
                </c:pt>
                <c:pt idx="48">
                  <c:v>4.125837231297802E-2</c:v>
                </c:pt>
                <c:pt idx="49">
                  <c:v>3.9529887203621605E-2</c:v>
                </c:pt>
                <c:pt idx="50">
                  <c:v>3.4070867657126858E-2</c:v>
                </c:pt>
                <c:pt idx="51">
                  <c:v>2.8141098157272282E-2</c:v>
                </c:pt>
                <c:pt idx="52">
                  <c:v>2.3500855418784772E-2</c:v>
                </c:pt>
                <c:pt idx="53">
                  <c:v>1.9184372205096167E-2</c:v>
                </c:pt>
                <c:pt idx="54">
                  <c:v>1.6144235758653203E-2</c:v>
                </c:pt>
                <c:pt idx="55">
                  <c:v>1.4526452414565183E-2</c:v>
                </c:pt>
                <c:pt idx="56">
                  <c:v>1.267701478933736E-2</c:v>
                </c:pt>
                <c:pt idx="57">
                  <c:v>1.2836376315651377E-2</c:v>
                </c:pt>
                <c:pt idx="58">
                  <c:v>1.2446453995991202E-2</c:v>
                </c:pt>
                <c:pt idx="59">
                  <c:v>1.1139080793899359E-2</c:v>
                </c:pt>
                <c:pt idx="60">
                  <c:v>8.6816551374697681E-3</c:v>
                </c:pt>
                <c:pt idx="61">
                  <c:v>7.5413667958417197E-3</c:v>
                </c:pt>
                <c:pt idx="62">
                  <c:v>6.6573914741454576E-3</c:v>
                </c:pt>
              </c:numCache>
            </c:numRef>
          </c:val>
          <c:smooth val="0"/>
          <c:extLst>
            <c:ext xmlns:c16="http://schemas.microsoft.com/office/drawing/2014/chart" uri="{C3380CC4-5D6E-409C-BE32-E72D297353CC}">
              <c16:uniqueId val="{00000002-4E0A-1845-831A-6752150A842B}"/>
            </c:ext>
          </c:extLst>
        </c:ser>
        <c:dLbls>
          <c:dLblPos val="t"/>
          <c:showLegendKey val="0"/>
          <c:showVal val="1"/>
          <c:showCatName val="0"/>
          <c:showSerName val="0"/>
          <c:showPercent val="0"/>
          <c:showBubbleSize val="0"/>
        </c:dLbls>
        <c:smooth val="0"/>
        <c:axId val="1666299887"/>
        <c:axId val="1666300719"/>
      </c:lineChart>
      <c:dateAx>
        <c:axId val="1666299887"/>
        <c:scaling>
          <c:orientation val="minMax"/>
        </c:scaling>
        <c:delete val="0"/>
        <c:axPos val="b"/>
        <c:numFmt formatCode="mmm\ 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GT America Rg" pitchFamily="2" charset="77"/>
                <a:ea typeface="GT America Rg" pitchFamily="2" charset="77"/>
                <a:cs typeface="+mn-cs"/>
              </a:defRPr>
            </a:pPr>
            <a:endParaRPr lang="en-US"/>
          </a:p>
        </c:txPr>
        <c:crossAx val="1666300719"/>
        <c:crosses val="autoZero"/>
        <c:auto val="1"/>
        <c:lblOffset val="100"/>
        <c:baseTimeUnit val="months"/>
        <c:majorUnit val="3"/>
        <c:majorTimeUnit val="months"/>
      </c:dateAx>
      <c:valAx>
        <c:axId val="1666300719"/>
        <c:scaling>
          <c:orientation val="minMax"/>
          <c:max val="0.22000000000000003"/>
          <c:min val="-2.0000000000000004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GT America Rg" pitchFamily="2" charset="77"/>
                <a:ea typeface="GT America Rg" pitchFamily="2" charset="77"/>
                <a:cs typeface="+mn-cs"/>
              </a:defRPr>
            </a:pPr>
            <a:endParaRPr lang="en-US"/>
          </a:p>
        </c:txPr>
        <c:crossAx val="1666299887"/>
        <c:crosses val="autoZero"/>
        <c:crossBetween val="between"/>
      </c:valAx>
      <c:spPr>
        <a:noFill/>
        <a:ln>
          <a:noFill/>
        </a:ln>
        <a:effectLst/>
      </c:spPr>
    </c:plotArea>
    <c:legend>
      <c:legendPos val="t"/>
      <c:layout>
        <c:manualLayout>
          <c:xMode val="edge"/>
          <c:yMode val="edge"/>
          <c:x val="0.27838134295713035"/>
          <c:y val="1.7101039768674699E-2"/>
          <c:w val="0.43968820223387811"/>
          <c:h val="7.4365799576186428E-2"/>
        </c:manualLayout>
      </c:layout>
      <c:overlay val="0"/>
      <c:spPr>
        <a:noFill/>
        <a:ln>
          <a:noFill/>
        </a:ln>
        <a:effectLst/>
      </c:spPr>
      <c:txPr>
        <a:bodyPr rot="0" spcFirstLastPara="1" vertOverflow="ellipsis" vert="horz" wrap="square" anchor="ctr" anchorCtr="1"/>
        <a:lstStyle/>
        <a:p>
          <a:pPr>
            <a:defRPr sz="1200" b="1" i="0" u="sng" strike="noStrike" kern="1200" baseline="0">
              <a:solidFill>
                <a:schemeClr val="tx1"/>
              </a:solidFill>
              <a:latin typeface="GT America Rg" pitchFamily="2" charset="77"/>
              <a:ea typeface="GT America Rg" pitchFamily="2" charset="77"/>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615704286964132E-2"/>
          <c:y val="3.7094163340774602E-2"/>
          <c:w val="0.93732874015748036"/>
          <c:h val="0.88488450938446139"/>
        </c:manualLayout>
      </c:layout>
      <c:lineChart>
        <c:grouping val="standard"/>
        <c:varyColors val="0"/>
        <c:ser>
          <c:idx val="0"/>
          <c:order val="0"/>
          <c:tx>
            <c:strRef>
              <c:f>Data!$K$1</c:f>
              <c:strCache>
                <c:ptCount val="1"/>
                <c:pt idx="0">
                  <c:v>Consumer Senitment</c:v>
                </c:pt>
              </c:strCache>
            </c:strRef>
          </c:tx>
          <c:spPr>
            <a:ln w="63500" cap="rnd">
              <a:solidFill>
                <a:srgbClr val="4A66AC"/>
              </a:solidFill>
              <a:round/>
            </a:ln>
            <a:effectLst/>
          </c:spPr>
          <c:marker>
            <c:symbol val="diamond"/>
            <c:size val="5"/>
            <c:spPr>
              <a:solidFill>
                <a:schemeClr val="accent1"/>
              </a:solidFill>
              <a:ln w="38100">
                <a:solidFill>
                  <a:srgbClr val="4472C4">
                    <a:lumMod val="40000"/>
                    <a:lumOff val="60000"/>
                  </a:srgbClr>
                </a:solidFill>
              </a:ln>
              <a:effectLst/>
            </c:spPr>
          </c:marker>
          <c:cat>
            <c:numRef>
              <c:f>Data!$J$16:$J$91</c:f>
              <c:numCache>
                <c:formatCode>mmm\ yyyy</c:formatCode>
                <c:ptCount val="76"/>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pt idx="59">
                  <c:v>45658</c:v>
                </c:pt>
                <c:pt idx="60">
                  <c:v>45689</c:v>
                </c:pt>
                <c:pt idx="61">
                  <c:v>45717</c:v>
                </c:pt>
                <c:pt idx="62">
                  <c:v>45748</c:v>
                </c:pt>
                <c:pt idx="63">
                  <c:v>45778</c:v>
                </c:pt>
                <c:pt idx="64">
                  <c:v>45809</c:v>
                </c:pt>
                <c:pt idx="65">
                  <c:v>45839</c:v>
                </c:pt>
                <c:pt idx="66">
                  <c:v>45870</c:v>
                </c:pt>
                <c:pt idx="67">
                  <c:v>45901</c:v>
                </c:pt>
                <c:pt idx="68">
                  <c:v>45931</c:v>
                </c:pt>
                <c:pt idx="69">
                  <c:v>45962</c:v>
                </c:pt>
                <c:pt idx="70">
                  <c:v>45992</c:v>
                </c:pt>
                <c:pt idx="71">
                  <c:v>46023</c:v>
                </c:pt>
                <c:pt idx="72">
                  <c:v>46054</c:v>
                </c:pt>
                <c:pt idx="73">
                  <c:v>46082</c:v>
                </c:pt>
                <c:pt idx="74">
                  <c:v>46113</c:v>
                </c:pt>
                <c:pt idx="75">
                  <c:v>46143</c:v>
                </c:pt>
              </c:numCache>
            </c:numRef>
          </c:cat>
          <c:val>
            <c:numRef>
              <c:f>Data!$K$16:$K$91</c:f>
              <c:numCache>
                <c:formatCode>General</c:formatCode>
                <c:ptCount val="76"/>
                <c:pt idx="0" formatCode="0.0">
                  <c:v>101</c:v>
                </c:pt>
                <c:pt idx="1">
                  <c:v>89.1</c:v>
                </c:pt>
                <c:pt idx="2">
                  <c:v>71.8</c:v>
                </c:pt>
                <c:pt idx="3">
                  <c:v>72.3</c:v>
                </c:pt>
                <c:pt idx="4">
                  <c:v>78.099999999999994</c:v>
                </c:pt>
                <c:pt idx="5">
                  <c:v>72.5</c:v>
                </c:pt>
                <c:pt idx="6">
                  <c:v>74.099999999999994</c:v>
                </c:pt>
                <c:pt idx="7">
                  <c:v>80.400000000000006</c:v>
                </c:pt>
                <c:pt idx="8">
                  <c:v>81.8</c:v>
                </c:pt>
                <c:pt idx="9">
                  <c:v>76.900000000000006</c:v>
                </c:pt>
                <c:pt idx="10">
                  <c:v>80.7</c:v>
                </c:pt>
                <c:pt idx="11">
                  <c:v>79</c:v>
                </c:pt>
                <c:pt idx="12">
                  <c:v>76.8</c:v>
                </c:pt>
                <c:pt idx="13">
                  <c:v>84.9</c:v>
                </c:pt>
                <c:pt idx="14">
                  <c:v>88.3</c:v>
                </c:pt>
                <c:pt idx="15">
                  <c:v>82.9</c:v>
                </c:pt>
                <c:pt idx="16">
                  <c:v>85.5</c:v>
                </c:pt>
                <c:pt idx="17">
                  <c:v>81.2</c:v>
                </c:pt>
                <c:pt idx="18">
                  <c:v>70.3</c:v>
                </c:pt>
                <c:pt idx="19">
                  <c:v>72.8</c:v>
                </c:pt>
                <c:pt idx="20">
                  <c:v>71.7</c:v>
                </c:pt>
                <c:pt idx="21">
                  <c:v>67.400000000000006</c:v>
                </c:pt>
                <c:pt idx="22">
                  <c:v>70.599999999999994</c:v>
                </c:pt>
                <c:pt idx="23">
                  <c:v>67.2</c:v>
                </c:pt>
                <c:pt idx="24">
                  <c:v>62.8</c:v>
                </c:pt>
                <c:pt idx="25">
                  <c:v>59.4</c:v>
                </c:pt>
                <c:pt idx="26">
                  <c:v>65.2</c:v>
                </c:pt>
                <c:pt idx="27">
                  <c:v>58.4</c:v>
                </c:pt>
                <c:pt idx="28">
                  <c:v>50</c:v>
                </c:pt>
                <c:pt idx="29">
                  <c:v>51.5</c:v>
                </c:pt>
                <c:pt idx="30">
                  <c:v>58.2</c:v>
                </c:pt>
                <c:pt idx="31">
                  <c:v>58.6</c:v>
                </c:pt>
                <c:pt idx="32">
                  <c:v>59.9</c:v>
                </c:pt>
                <c:pt idx="33">
                  <c:v>56.8</c:v>
                </c:pt>
                <c:pt idx="34">
                  <c:v>59.7</c:v>
                </c:pt>
                <c:pt idx="35">
                  <c:v>64.900000000000006</c:v>
                </c:pt>
                <c:pt idx="36">
                  <c:v>67</c:v>
                </c:pt>
                <c:pt idx="37">
                  <c:v>62</c:v>
                </c:pt>
                <c:pt idx="38">
                  <c:v>63.5</c:v>
                </c:pt>
                <c:pt idx="39">
                  <c:v>59.2</c:v>
                </c:pt>
                <c:pt idx="40">
                  <c:v>64.400000000000006</c:v>
                </c:pt>
                <c:pt idx="41">
                  <c:v>71.599999999999994</c:v>
                </c:pt>
                <c:pt idx="42">
                  <c:v>69.5</c:v>
                </c:pt>
                <c:pt idx="43">
                  <c:v>68.099999999999994</c:v>
                </c:pt>
                <c:pt idx="44">
                  <c:v>63.8</c:v>
                </c:pt>
                <c:pt idx="45">
                  <c:v>61.3</c:v>
                </c:pt>
                <c:pt idx="46">
                  <c:v>69.7</c:v>
                </c:pt>
                <c:pt idx="47">
                  <c:v>79</c:v>
                </c:pt>
                <c:pt idx="48">
                  <c:v>76.900000000000006</c:v>
                </c:pt>
                <c:pt idx="49">
                  <c:v>79.400000000000006</c:v>
                </c:pt>
                <c:pt idx="50">
                  <c:v>77.2</c:v>
                </c:pt>
                <c:pt idx="51">
                  <c:v>69.099999999999994</c:v>
                </c:pt>
                <c:pt idx="52">
                  <c:v>68.2</c:v>
                </c:pt>
                <c:pt idx="53">
                  <c:v>66.400000000000006</c:v>
                </c:pt>
                <c:pt idx="54">
                  <c:v>67.900000000000006</c:v>
                </c:pt>
                <c:pt idx="55">
                  <c:v>70.099999999999994</c:v>
                </c:pt>
                <c:pt idx="56">
                  <c:v>70.5</c:v>
                </c:pt>
                <c:pt idx="57">
                  <c:v>71.8</c:v>
                </c:pt>
                <c:pt idx="58">
                  <c:v>74</c:v>
                </c:pt>
                <c:pt idx="59">
                  <c:v>71.7</c:v>
                </c:pt>
                <c:pt idx="60">
                  <c:v>64.7</c:v>
                </c:pt>
                <c:pt idx="61">
                  <c:v>57</c:v>
                </c:pt>
                <c:pt idx="62">
                  <c:v>52.2</c:v>
                </c:pt>
                <c:pt idx="63">
                  <c:v>52.2</c:v>
                </c:pt>
                <c:pt idx="64">
                  <c:v>60.7</c:v>
                </c:pt>
                <c:pt idx="65">
                  <c:v>61.7</c:v>
                </c:pt>
                <c:pt idx="66">
                  <c:v>58.2</c:v>
                </c:pt>
                <c:pt idx="67">
                  <c:v>55.1</c:v>
                </c:pt>
                <c:pt idx="68">
                  <c:v>53.6</c:v>
                </c:pt>
                <c:pt idx="69">
                  <c:v>51</c:v>
                </c:pt>
                <c:pt idx="70">
                  <c:v>52.9</c:v>
                </c:pt>
                <c:pt idx="71">
                  <c:v>56.4</c:v>
                </c:pt>
                <c:pt idx="72">
                  <c:v>56.6</c:v>
                </c:pt>
                <c:pt idx="73">
                  <c:v>53.3</c:v>
                </c:pt>
                <c:pt idx="74">
                  <c:v>49.8</c:v>
                </c:pt>
                <c:pt idx="75">
                  <c:v>44.8</c:v>
                </c:pt>
              </c:numCache>
            </c:numRef>
          </c:val>
          <c:smooth val="0"/>
          <c:extLst>
            <c:ext xmlns:c16="http://schemas.microsoft.com/office/drawing/2014/chart" uri="{C3380CC4-5D6E-409C-BE32-E72D297353CC}">
              <c16:uniqueId val="{00000000-EE57-7B46-9AD7-33FA7CDC4DA4}"/>
            </c:ext>
          </c:extLst>
        </c:ser>
        <c:dLbls>
          <c:showLegendKey val="0"/>
          <c:showVal val="0"/>
          <c:showCatName val="0"/>
          <c:showSerName val="0"/>
          <c:showPercent val="0"/>
          <c:showBubbleSize val="0"/>
        </c:dLbls>
        <c:marker val="1"/>
        <c:smooth val="0"/>
        <c:axId val="401343272"/>
        <c:axId val="1"/>
      </c:lineChart>
      <c:dateAx>
        <c:axId val="401343272"/>
        <c:scaling>
          <c:orientation val="minMax"/>
        </c:scaling>
        <c:delete val="0"/>
        <c:axPos val="b"/>
        <c:numFmt formatCode="mmm\ yyyy"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1" i="0" u="none" strike="noStrike" kern="1200" baseline="0">
                <a:solidFill>
                  <a:schemeClr val="tx1"/>
                </a:solidFill>
                <a:latin typeface="GT America Rg" pitchFamily="2" charset="77"/>
                <a:ea typeface="GT America Rg" pitchFamily="2" charset="77"/>
                <a:cs typeface="+mn-cs"/>
              </a:defRPr>
            </a:pPr>
            <a:endParaRPr lang="en-US"/>
          </a:p>
        </c:txPr>
        <c:crossAx val="1"/>
        <c:crosses val="autoZero"/>
        <c:auto val="1"/>
        <c:lblOffset val="100"/>
        <c:baseTimeUnit val="months"/>
        <c:majorUnit val="6"/>
        <c:majorTimeUnit val="months"/>
      </c:dateAx>
      <c:valAx>
        <c:axId val="1"/>
        <c:scaling>
          <c:orientation val="minMax"/>
          <c:max val="105"/>
          <c:min val="4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GT America Rg" pitchFamily="2" charset="77"/>
                <a:ea typeface="GT America Rg" pitchFamily="2" charset="77"/>
                <a:cs typeface="+mn-cs"/>
              </a:defRPr>
            </a:pPr>
            <a:endParaRPr lang="en-US"/>
          </a:p>
        </c:txPr>
        <c:crossAx val="401343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14855896200342E-2"/>
          <c:y val="2.3586624834608601E-2"/>
          <c:w val="0.95803559367089841"/>
          <c:h val="0.92507567215982311"/>
        </c:manualLayout>
      </c:layout>
      <c:lineChart>
        <c:grouping val="standard"/>
        <c:varyColors val="0"/>
        <c:ser>
          <c:idx val="0"/>
          <c:order val="0"/>
          <c:tx>
            <c:strRef>
              <c:f>Sheet1!$B$1</c:f>
              <c:strCache>
                <c:ptCount val="1"/>
                <c:pt idx="0">
                  <c:v>Small Business Optimism</c:v>
                </c:pt>
              </c:strCache>
            </c:strRef>
          </c:tx>
          <c:spPr>
            <a:ln w="63500" cap="rnd">
              <a:solidFill>
                <a:schemeClr val="accent1"/>
              </a:solidFill>
              <a:round/>
            </a:ln>
            <a:effectLst/>
          </c:spPr>
          <c:marker>
            <c:symbol val="none"/>
          </c:marker>
          <c:cat>
            <c:numRef>
              <c:f>Sheet1!$A$79:$A$90</c:f>
              <c:numCache>
                <c:formatCode>mmm\ yyyy</c:formatCode>
                <c:ptCount val="12"/>
                <c:pt idx="0">
                  <c:v>45778</c:v>
                </c:pt>
                <c:pt idx="1">
                  <c:v>45809</c:v>
                </c:pt>
                <c:pt idx="2">
                  <c:v>45839</c:v>
                </c:pt>
                <c:pt idx="3">
                  <c:v>45870</c:v>
                </c:pt>
                <c:pt idx="4">
                  <c:v>45901</c:v>
                </c:pt>
                <c:pt idx="5">
                  <c:v>45931</c:v>
                </c:pt>
                <c:pt idx="6">
                  <c:v>45962</c:v>
                </c:pt>
                <c:pt idx="7">
                  <c:v>45992</c:v>
                </c:pt>
                <c:pt idx="8">
                  <c:v>46023</c:v>
                </c:pt>
                <c:pt idx="9">
                  <c:v>46054</c:v>
                </c:pt>
                <c:pt idx="10">
                  <c:v>46082</c:v>
                </c:pt>
                <c:pt idx="11">
                  <c:v>46113</c:v>
                </c:pt>
              </c:numCache>
            </c:numRef>
          </c:cat>
          <c:val>
            <c:numRef>
              <c:f>Sheet1!$B$79:$B$90</c:f>
              <c:numCache>
                <c:formatCode>General</c:formatCode>
                <c:ptCount val="12"/>
                <c:pt idx="0">
                  <c:v>98.8</c:v>
                </c:pt>
                <c:pt idx="1">
                  <c:v>98.6</c:v>
                </c:pt>
                <c:pt idx="2">
                  <c:v>100.3</c:v>
                </c:pt>
                <c:pt idx="3">
                  <c:v>100.8</c:v>
                </c:pt>
                <c:pt idx="4">
                  <c:v>98.8</c:v>
                </c:pt>
                <c:pt idx="5">
                  <c:v>98.2</c:v>
                </c:pt>
                <c:pt idx="6">
                  <c:v>99</c:v>
                </c:pt>
                <c:pt idx="7">
                  <c:v>99.5</c:v>
                </c:pt>
                <c:pt idx="8">
                  <c:v>99.3</c:v>
                </c:pt>
                <c:pt idx="9">
                  <c:v>98.8</c:v>
                </c:pt>
                <c:pt idx="10">
                  <c:v>95.8</c:v>
                </c:pt>
                <c:pt idx="11">
                  <c:v>95.9</c:v>
                </c:pt>
              </c:numCache>
            </c:numRef>
          </c:val>
          <c:smooth val="0"/>
          <c:extLst>
            <c:ext xmlns:c16="http://schemas.microsoft.com/office/drawing/2014/chart" uri="{C3380CC4-5D6E-409C-BE32-E72D297353CC}">
              <c16:uniqueId val="{00000000-617A-2A4F-BE2E-66FE4F67612D}"/>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490770800"/>
        <c:axId val="490772440"/>
      </c:lineChart>
      <c:dateAx>
        <c:axId val="490770800"/>
        <c:scaling>
          <c:orientation val="minMax"/>
        </c:scaling>
        <c:delete val="0"/>
        <c:axPos val="b"/>
        <c:numFmt formatCode="mmm\ 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490772440"/>
        <c:crosses val="autoZero"/>
        <c:auto val="1"/>
        <c:lblOffset val="100"/>
        <c:baseTimeUnit val="months"/>
      </c:dateAx>
      <c:valAx>
        <c:axId val="490772440"/>
        <c:scaling>
          <c:orientation val="minMax"/>
          <c:max val="101"/>
          <c:min val="9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490770800"/>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64916885389328E-2"/>
          <c:y val="3.3033250564369121E-2"/>
          <c:w val="0.95676432633420827"/>
          <c:h val="0.91513171544930405"/>
        </c:manualLayout>
      </c:layout>
      <c:lineChart>
        <c:grouping val="standard"/>
        <c:varyColors val="0"/>
        <c:ser>
          <c:idx val="0"/>
          <c:order val="0"/>
          <c:tx>
            <c:strRef>
              <c:f>Data!$B$1</c:f>
              <c:strCache>
                <c:ptCount val="1"/>
                <c:pt idx="0">
                  <c:v>ISM Manufacturing</c:v>
                </c:pt>
              </c:strCache>
            </c:strRef>
          </c:tx>
          <c:spPr>
            <a:ln w="63500" cap="rnd">
              <a:solidFill>
                <a:srgbClr val="4472C4"/>
              </a:solidFill>
              <a:round/>
            </a:ln>
            <a:effectLst/>
          </c:spPr>
          <c:marker>
            <c:symbol val="none"/>
          </c:marker>
          <c:dPt>
            <c:idx val="17"/>
            <c:bubble3D val="0"/>
            <c:spPr>
              <a:ln w="63500" cap="rnd">
                <a:solidFill>
                  <a:srgbClr val="4A66AC">
                    <a:alpha val="98000"/>
                  </a:srgbClr>
                </a:solidFill>
                <a:round/>
              </a:ln>
              <a:effectLst/>
            </c:spPr>
            <c:extLst>
              <c:ext xmlns:c16="http://schemas.microsoft.com/office/drawing/2014/chart" uri="{C3380CC4-5D6E-409C-BE32-E72D297353CC}">
                <c16:uniqueId val="{00000001-2A97-7545-94E4-4D5943474E4B}"/>
              </c:ext>
            </c:extLst>
          </c:dPt>
          <c:cat>
            <c:numRef>
              <c:f>Data!$A$10:$A$84</c:f>
              <c:numCache>
                <c:formatCode>mmm\ yyyy</c:formatCode>
                <c:ptCount val="75"/>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pt idx="59">
                  <c:v>45658</c:v>
                </c:pt>
                <c:pt idx="60">
                  <c:v>45689</c:v>
                </c:pt>
                <c:pt idx="61">
                  <c:v>45717</c:v>
                </c:pt>
                <c:pt idx="62">
                  <c:v>45748</c:v>
                </c:pt>
                <c:pt idx="63">
                  <c:v>45778</c:v>
                </c:pt>
                <c:pt idx="64">
                  <c:v>45809</c:v>
                </c:pt>
                <c:pt idx="65">
                  <c:v>45839</c:v>
                </c:pt>
                <c:pt idx="66">
                  <c:v>45870</c:v>
                </c:pt>
                <c:pt idx="67">
                  <c:v>45901</c:v>
                </c:pt>
                <c:pt idx="68">
                  <c:v>45931</c:v>
                </c:pt>
                <c:pt idx="69">
                  <c:v>45962</c:v>
                </c:pt>
                <c:pt idx="70">
                  <c:v>45992</c:v>
                </c:pt>
                <c:pt idx="71">
                  <c:v>46023</c:v>
                </c:pt>
                <c:pt idx="72">
                  <c:v>46054</c:v>
                </c:pt>
                <c:pt idx="73">
                  <c:v>46082</c:v>
                </c:pt>
                <c:pt idx="74">
                  <c:v>46113</c:v>
                </c:pt>
              </c:numCache>
            </c:numRef>
          </c:cat>
          <c:val>
            <c:numRef>
              <c:f>Data!$B$10:$B$84</c:f>
              <c:numCache>
                <c:formatCode>General</c:formatCode>
                <c:ptCount val="75"/>
                <c:pt idx="0">
                  <c:v>50.3</c:v>
                </c:pt>
                <c:pt idx="1">
                  <c:v>49.7</c:v>
                </c:pt>
                <c:pt idx="2">
                  <c:v>41.7</c:v>
                </c:pt>
                <c:pt idx="3">
                  <c:v>43.1</c:v>
                </c:pt>
                <c:pt idx="4">
                  <c:v>52.2</c:v>
                </c:pt>
                <c:pt idx="5">
                  <c:v>53.7</c:v>
                </c:pt>
                <c:pt idx="6">
                  <c:v>55.6</c:v>
                </c:pt>
                <c:pt idx="7">
                  <c:v>55.7</c:v>
                </c:pt>
                <c:pt idx="8">
                  <c:v>58.8</c:v>
                </c:pt>
                <c:pt idx="9">
                  <c:v>57.7</c:v>
                </c:pt>
                <c:pt idx="10">
                  <c:v>60.5</c:v>
                </c:pt>
                <c:pt idx="11">
                  <c:v>58.7</c:v>
                </c:pt>
                <c:pt idx="12">
                  <c:v>60.9</c:v>
                </c:pt>
                <c:pt idx="13">
                  <c:v>63.7</c:v>
                </c:pt>
                <c:pt idx="14">
                  <c:v>60.6</c:v>
                </c:pt>
                <c:pt idx="15">
                  <c:v>61.6</c:v>
                </c:pt>
                <c:pt idx="16">
                  <c:v>60.9</c:v>
                </c:pt>
                <c:pt idx="17">
                  <c:v>59.9</c:v>
                </c:pt>
                <c:pt idx="18">
                  <c:v>59.7</c:v>
                </c:pt>
                <c:pt idx="19">
                  <c:v>60.5</c:v>
                </c:pt>
                <c:pt idx="20">
                  <c:v>60.8</c:v>
                </c:pt>
                <c:pt idx="21">
                  <c:v>60.6</c:v>
                </c:pt>
                <c:pt idx="22">
                  <c:v>58.8</c:v>
                </c:pt>
                <c:pt idx="23">
                  <c:v>57.6</c:v>
                </c:pt>
                <c:pt idx="24">
                  <c:v>58.6</c:v>
                </c:pt>
                <c:pt idx="25">
                  <c:v>57</c:v>
                </c:pt>
                <c:pt idx="26">
                  <c:v>55.9</c:v>
                </c:pt>
                <c:pt idx="27">
                  <c:v>56.1</c:v>
                </c:pt>
                <c:pt idx="28">
                  <c:v>53.1</c:v>
                </c:pt>
                <c:pt idx="29">
                  <c:v>52.7</c:v>
                </c:pt>
                <c:pt idx="30">
                  <c:v>52.9</c:v>
                </c:pt>
                <c:pt idx="31">
                  <c:v>51</c:v>
                </c:pt>
                <c:pt idx="32">
                  <c:v>50</c:v>
                </c:pt>
                <c:pt idx="33">
                  <c:v>49</c:v>
                </c:pt>
                <c:pt idx="34">
                  <c:v>48.4</c:v>
                </c:pt>
                <c:pt idx="35">
                  <c:v>47.4</c:v>
                </c:pt>
                <c:pt idx="36">
                  <c:v>47.7</c:v>
                </c:pt>
                <c:pt idx="37">
                  <c:v>46.5</c:v>
                </c:pt>
                <c:pt idx="38">
                  <c:v>47</c:v>
                </c:pt>
                <c:pt idx="39">
                  <c:v>46.6</c:v>
                </c:pt>
                <c:pt idx="40">
                  <c:v>46.4</c:v>
                </c:pt>
                <c:pt idx="41">
                  <c:v>46.5</c:v>
                </c:pt>
                <c:pt idx="42">
                  <c:v>47.6</c:v>
                </c:pt>
                <c:pt idx="43">
                  <c:v>48.6</c:v>
                </c:pt>
                <c:pt idx="44">
                  <c:v>46.9</c:v>
                </c:pt>
                <c:pt idx="45">
                  <c:v>46.6</c:v>
                </c:pt>
                <c:pt idx="46">
                  <c:v>47.1</c:v>
                </c:pt>
                <c:pt idx="47">
                  <c:v>49.1</c:v>
                </c:pt>
                <c:pt idx="48">
                  <c:v>47.6</c:v>
                </c:pt>
                <c:pt idx="49">
                  <c:v>49.8</c:v>
                </c:pt>
                <c:pt idx="50">
                  <c:v>48.8</c:v>
                </c:pt>
                <c:pt idx="51">
                  <c:v>48.5</c:v>
                </c:pt>
                <c:pt idx="52">
                  <c:v>48.3</c:v>
                </c:pt>
                <c:pt idx="53">
                  <c:v>47</c:v>
                </c:pt>
                <c:pt idx="54">
                  <c:v>47.5</c:v>
                </c:pt>
                <c:pt idx="55">
                  <c:v>47.5</c:v>
                </c:pt>
                <c:pt idx="56">
                  <c:v>46.9</c:v>
                </c:pt>
                <c:pt idx="57">
                  <c:v>48.4</c:v>
                </c:pt>
                <c:pt idx="58">
                  <c:v>49.2</c:v>
                </c:pt>
                <c:pt idx="59">
                  <c:v>50.9</c:v>
                </c:pt>
                <c:pt idx="60">
                  <c:v>50.3</c:v>
                </c:pt>
                <c:pt idx="61">
                  <c:v>49</c:v>
                </c:pt>
                <c:pt idx="62">
                  <c:v>48.7</c:v>
                </c:pt>
                <c:pt idx="63">
                  <c:v>48.5</c:v>
                </c:pt>
                <c:pt idx="64">
                  <c:v>49</c:v>
                </c:pt>
                <c:pt idx="65">
                  <c:v>48</c:v>
                </c:pt>
                <c:pt idx="66">
                  <c:v>48.7</c:v>
                </c:pt>
                <c:pt idx="67">
                  <c:v>49.1</c:v>
                </c:pt>
                <c:pt idx="68">
                  <c:v>48.7</c:v>
                </c:pt>
                <c:pt idx="69">
                  <c:v>48.2</c:v>
                </c:pt>
                <c:pt idx="70">
                  <c:v>47.9</c:v>
                </c:pt>
                <c:pt idx="71">
                  <c:v>52.6</c:v>
                </c:pt>
                <c:pt idx="72">
                  <c:v>52.4</c:v>
                </c:pt>
                <c:pt idx="73">
                  <c:v>52.7</c:v>
                </c:pt>
                <c:pt idx="74">
                  <c:v>52.7</c:v>
                </c:pt>
              </c:numCache>
            </c:numRef>
          </c:val>
          <c:smooth val="0"/>
          <c:extLst>
            <c:ext xmlns:c16="http://schemas.microsoft.com/office/drawing/2014/chart" uri="{C3380CC4-5D6E-409C-BE32-E72D297353CC}">
              <c16:uniqueId val="{00000002-2A97-7545-94E4-4D5943474E4B}"/>
            </c:ext>
          </c:extLst>
        </c:ser>
        <c:dLbls>
          <c:showLegendKey val="0"/>
          <c:showVal val="0"/>
          <c:showCatName val="0"/>
          <c:showSerName val="0"/>
          <c:showPercent val="0"/>
          <c:showBubbleSize val="0"/>
        </c:dLbls>
        <c:smooth val="0"/>
        <c:axId val="323587704"/>
        <c:axId val="1"/>
      </c:lineChart>
      <c:dateAx>
        <c:axId val="323587704"/>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1"/>
        <c:crosses val="autoZero"/>
        <c:auto val="1"/>
        <c:lblOffset val="100"/>
        <c:baseTimeUnit val="months"/>
        <c:majorUnit val="3"/>
        <c:majorTimeUnit val="months"/>
      </c:dateAx>
      <c:valAx>
        <c:axId val="1"/>
        <c:scaling>
          <c:orientation val="minMax"/>
          <c:max val="66"/>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solidFill>
                <a:latin typeface="GT America Rg" pitchFamily="2" charset="77"/>
                <a:ea typeface="GT America Rg" pitchFamily="2" charset="77"/>
                <a:cs typeface="Arial" panose="020B0604020202020204" pitchFamily="34" charset="0"/>
              </a:defRPr>
            </a:pPr>
            <a:endParaRPr lang="en-US"/>
          </a:p>
        </c:txPr>
        <c:crossAx val="32358770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01447637953591E-2"/>
          <c:y val="2.5174638508291249E-2"/>
          <c:w val="0.9498793689719347"/>
          <c:h val="0.91825536383366291"/>
        </c:manualLayout>
      </c:layout>
      <c:lineChart>
        <c:grouping val="standard"/>
        <c:varyColors val="0"/>
        <c:ser>
          <c:idx val="0"/>
          <c:order val="0"/>
          <c:tx>
            <c:strRef>
              <c:f>Data!$B$1</c:f>
              <c:strCache>
                <c:ptCount val="1"/>
                <c:pt idx="0">
                  <c:v>ISM Non-Manufacturing</c:v>
                </c:pt>
              </c:strCache>
            </c:strRef>
          </c:tx>
          <c:spPr>
            <a:ln w="63500" cap="rnd">
              <a:solidFill>
                <a:srgbClr val="4472C4"/>
              </a:solidFill>
              <a:round/>
            </a:ln>
            <a:effectLst/>
          </c:spPr>
          <c:marker>
            <c:symbol val="none"/>
          </c:marker>
          <c:cat>
            <c:numRef>
              <c:f>Data!$A$11:$A$85</c:f>
              <c:numCache>
                <c:formatCode>mmm\ yyyy</c:formatCode>
                <c:ptCount val="75"/>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pt idx="59">
                  <c:v>45658</c:v>
                </c:pt>
                <c:pt idx="60">
                  <c:v>45689</c:v>
                </c:pt>
                <c:pt idx="61">
                  <c:v>45717</c:v>
                </c:pt>
                <c:pt idx="62">
                  <c:v>45748</c:v>
                </c:pt>
                <c:pt idx="63">
                  <c:v>45778</c:v>
                </c:pt>
                <c:pt idx="64">
                  <c:v>45809</c:v>
                </c:pt>
                <c:pt idx="65">
                  <c:v>45839</c:v>
                </c:pt>
                <c:pt idx="66">
                  <c:v>45870</c:v>
                </c:pt>
                <c:pt idx="67">
                  <c:v>45901</c:v>
                </c:pt>
                <c:pt idx="68">
                  <c:v>45931</c:v>
                </c:pt>
                <c:pt idx="69">
                  <c:v>45962</c:v>
                </c:pt>
                <c:pt idx="70">
                  <c:v>45992</c:v>
                </c:pt>
                <c:pt idx="71">
                  <c:v>46023</c:v>
                </c:pt>
                <c:pt idx="72">
                  <c:v>46054</c:v>
                </c:pt>
                <c:pt idx="73">
                  <c:v>46082</c:v>
                </c:pt>
                <c:pt idx="74">
                  <c:v>46113</c:v>
                </c:pt>
              </c:numCache>
            </c:numRef>
          </c:cat>
          <c:val>
            <c:numRef>
              <c:f>Data!$B$11:$B$85</c:f>
              <c:numCache>
                <c:formatCode>General</c:formatCode>
                <c:ptCount val="75"/>
                <c:pt idx="0">
                  <c:v>56.7</c:v>
                </c:pt>
                <c:pt idx="1">
                  <c:v>53.6</c:v>
                </c:pt>
                <c:pt idx="2">
                  <c:v>41.6</c:v>
                </c:pt>
                <c:pt idx="3">
                  <c:v>45.4</c:v>
                </c:pt>
                <c:pt idx="4">
                  <c:v>56.5</c:v>
                </c:pt>
                <c:pt idx="5">
                  <c:v>56.6</c:v>
                </c:pt>
                <c:pt idx="6">
                  <c:v>57.2</c:v>
                </c:pt>
                <c:pt idx="7">
                  <c:v>57.2</c:v>
                </c:pt>
                <c:pt idx="8">
                  <c:v>56.2</c:v>
                </c:pt>
                <c:pt idx="9">
                  <c:v>56.8</c:v>
                </c:pt>
                <c:pt idx="10">
                  <c:v>57.7</c:v>
                </c:pt>
                <c:pt idx="11">
                  <c:v>58.7</c:v>
                </c:pt>
                <c:pt idx="12">
                  <c:v>55.9</c:v>
                </c:pt>
                <c:pt idx="13">
                  <c:v>62.2</c:v>
                </c:pt>
                <c:pt idx="14">
                  <c:v>62.7</c:v>
                </c:pt>
                <c:pt idx="15">
                  <c:v>63.2</c:v>
                </c:pt>
                <c:pt idx="16">
                  <c:v>60.7</c:v>
                </c:pt>
                <c:pt idx="17">
                  <c:v>64.099999999999994</c:v>
                </c:pt>
                <c:pt idx="18">
                  <c:v>62.2</c:v>
                </c:pt>
                <c:pt idx="19">
                  <c:v>62.6</c:v>
                </c:pt>
                <c:pt idx="20">
                  <c:v>66.7</c:v>
                </c:pt>
                <c:pt idx="21">
                  <c:v>68.400000000000006</c:v>
                </c:pt>
                <c:pt idx="22">
                  <c:v>62.3</c:v>
                </c:pt>
                <c:pt idx="23">
                  <c:v>59.9</c:v>
                </c:pt>
                <c:pt idx="24">
                  <c:v>57.2</c:v>
                </c:pt>
                <c:pt idx="25">
                  <c:v>58.4</c:v>
                </c:pt>
                <c:pt idx="26">
                  <c:v>57.5</c:v>
                </c:pt>
                <c:pt idx="27">
                  <c:v>56.4</c:v>
                </c:pt>
                <c:pt idx="28">
                  <c:v>56</c:v>
                </c:pt>
                <c:pt idx="29">
                  <c:v>56.4</c:v>
                </c:pt>
                <c:pt idx="30">
                  <c:v>56.1</c:v>
                </c:pt>
                <c:pt idx="31">
                  <c:v>55.9</c:v>
                </c:pt>
                <c:pt idx="32">
                  <c:v>54.5</c:v>
                </c:pt>
                <c:pt idx="33">
                  <c:v>55.5</c:v>
                </c:pt>
                <c:pt idx="34">
                  <c:v>49.2</c:v>
                </c:pt>
                <c:pt idx="35">
                  <c:v>55.2</c:v>
                </c:pt>
                <c:pt idx="36">
                  <c:v>55</c:v>
                </c:pt>
                <c:pt idx="37">
                  <c:v>51.2</c:v>
                </c:pt>
                <c:pt idx="38">
                  <c:v>52.3</c:v>
                </c:pt>
                <c:pt idx="39">
                  <c:v>51</c:v>
                </c:pt>
                <c:pt idx="40">
                  <c:v>53.6</c:v>
                </c:pt>
                <c:pt idx="41">
                  <c:v>52.8</c:v>
                </c:pt>
                <c:pt idx="42">
                  <c:v>54.1</c:v>
                </c:pt>
                <c:pt idx="43">
                  <c:v>53.4</c:v>
                </c:pt>
                <c:pt idx="44">
                  <c:v>51.9</c:v>
                </c:pt>
                <c:pt idx="45">
                  <c:v>52.5</c:v>
                </c:pt>
                <c:pt idx="46">
                  <c:v>50.5</c:v>
                </c:pt>
                <c:pt idx="47">
                  <c:v>53.4</c:v>
                </c:pt>
                <c:pt idx="48">
                  <c:v>52.2</c:v>
                </c:pt>
                <c:pt idx="49">
                  <c:v>51.3</c:v>
                </c:pt>
                <c:pt idx="50">
                  <c:v>49.6</c:v>
                </c:pt>
                <c:pt idx="51">
                  <c:v>53.5</c:v>
                </c:pt>
                <c:pt idx="52">
                  <c:v>49.2</c:v>
                </c:pt>
                <c:pt idx="53">
                  <c:v>51.4</c:v>
                </c:pt>
                <c:pt idx="54">
                  <c:v>51.6</c:v>
                </c:pt>
                <c:pt idx="55">
                  <c:v>54.5</c:v>
                </c:pt>
                <c:pt idx="56">
                  <c:v>55.8</c:v>
                </c:pt>
                <c:pt idx="57">
                  <c:v>52.5</c:v>
                </c:pt>
                <c:pt idx="58">
                  <c:v>54</c:v>
                </c:pt>
                <c:pt idx="59">
                  <c:v>52.8</c:v>
                </c:pt>
                <c:pt idx="60">
                  <c:v>53.2</c:v>
                </c:pt>
                <c:pt idx="61">
                  <c:v>50.8</c:v>
                </c:pt>
                <c:pt idx="62">
                  <c:v>51.6</c:v>
                </c:pt>
                <c:pt idx="63">
                  <c:v>50.2</c:v>
                </c:pt>
                <c:pt idx="64">
                  <c:v>50.8</c:v>
                </c:pt>
                <c:pt idx="65">
                  <c:v>50.5</c:v>
                </c:pt>
                <c:pt idx="66">
                  <c:v>51.9</c:v>
                </c:pt>
                <c:pt idx="67">
                  <c:v>50.3</c:v>
                </c:pt>
                <c:pt idx="68">
                  <c:v>52</c:v>
                </c:pt>
                <c:pt idx="69">
                  <c:v>52.4</c:v>
                </c:pt>
                <c:pt idx="70">
                  <c:v>53.8</c:v>
                </c:pt>
                <c:pt idx="71">
                  <c:v>53.8</c:v>
                </c:pt>
                <c:pt idx="72">
                  <c:v>56.1</c:v>
                </c:pt>
                <c:pt idx="73">
                  <c:v>54</c:v>
                </c:pt>
                <c:pt idx="74">
                  <c:v>53.6</c:v>
                </c:pt>
              </c:numCache>
            </c:numRef>
          </c:val>
          <c:smooth val="0"/>
          <c:extLst>
            <c:ext xmlns:c16="http://schemas.microsoft.com/office/drawing/2014/chart" uri="{C3380CC4-5D6E-409C-BE32-E72D297353CC}">
              <c16:uniqueId val="{00000000-44EE-824E-89E2-66CAD5F719BF}"/>
            </c:ext>
          </c:extLst>
        </c:ser>
        <c:dLbls>
          <c:showLegendKey val="0"/>
          <c:showVal val="0"/>
          <c:showCatName val="0"/>
          <c:showSerName val="0"/>
          <c:showPercent val="0"/>
          <c:showBubbleSize val="0"/>
        </c:dLbls>
        <c:dropLines>
          <c:spPr>
            <a:ln w="9525" cap="flat" cmpd="sng" algn="ctr">
              <a:noFill/>
              <a:round/>
            </a:ln>
            <a:effectLst/>
          </c:spPr>
        </c:dropLines>
        <c:smooth val="0"/>
        <c:axId val="385907080"/>
        <c:axId val="1"/>
      </c:lineChart>
      <c:dateAx>
        <c:axId val="385907080"/>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GT America Rg" pitchFamily="2" charset="77"/>
                <a:ea typeface="GT America Rg" pitchFamily="2" charset="77"/>
                <a:cs typeface="+mn-cs"/>
              </a:defRPr>
            </a:pPr>
            <a:endParaRPr lang="en-US"/>
          </a:p>
        </c:txPr>
        <c:crossAx val="1"/>
        <c:crosses val="autoZero"/>
        <c:auto val="1"/>
        <c:lblOffset val="100"/>
        <c:baseTimeUnit val="months"/>
        <c:majorUnit val="3"/>
        <c:majorTimeUnit val="months"/>
      </c:dateAx>
      <c:valAx>
        <c:axId val="1"/>
        <c:scaling>
          <c:orientation val="minMax"/>
          <c:max val="70"/>
          <c:min val="40"/>
        </c:scaling>
        <c:delete val="0"/>
        <c:axPos val="l"/>
        <c:majorGridlines>
          <c:spPr>
            <a:ln w="9525" cap="flat" cmpd="sng" algn="ctr">
              <a:solidFill>
                <a:sysClr val="windowText" lastClr="000000">
                  <a:lumMod val="15000"/>
                  <a:lumOff val="85000"/>
                </a:sys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GT America Rg" pitchFamily="2" charset="77"/>
                <a:ea typeface="GT America Rg" pitchFamily="2" charset="77"/>
                <a:cs typeface="+mn-cs"/>
              </a:defRPr>
            </a:pPr>
            <a:endParaRPr lang="en-US"/>
          </a:p>
        </c:txPr>
        <c:crossAx val="385907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546697287839024E-2"/>
          <c:y val="9.1219256895636883E-2"/>
          <c:w val="0.86364479440069997"/>
          <c:h val="0.83764567458973627"/>
        </c:manualLayout>
      </c:layout>
      <c:barChart>
        <c:barDir val="col"/>
        <c:grouping val="clustered"/>
        <c:varyColors val="0"/>
        <c:ser>
          <c:idx val="0"/>
          <c:order val="0"/>
          <c:tx>
            <c:strRef>
              <c:f>'FRED Graph'!$F$12</c:f>
              <c:strCache>
                <c:ptCount val="1"/>
                <c:pt idx="0">
                  <c:v>Consumption (Annualized)</c:v>
                </c:pt>
              </c:strCache>
            </c:strRef>
          </c:tx>
          <c:spPr>
            <a:solidFill>
              <a:srgbClr val="5B9BD5">
                <a:lumMod val="60000"/>
                <a:lumOff val="40000"/>
              </a:srgbClr>
            </a:solidFill>
            <a:ln w="12700">
              <a:solidFill>
                <a:sysClr val="windowText" lastClr="000000"/>
              </a:solidFill>
            </a:ln>
            <a:effectLst/>
          </c:spPr>
          <c:invertIfNegative val="0"/>
          <c:cat>
            <c:numRef>
              <c:f>'FRED Graph'!$E$89:$E$100</c:f>
              <c:numCache>
                <c:formatCode>mmm\ yy</c:formatCode>
                <c:ptCount val="12"/>
                <c:pt idx="0">
                  <c:v>45778</c:v>
                </c:pt>
                <c:pt idx="1">
                  <c:v>45809</c:v>
                </c:pt>
                <c:pt idx="2">
                  <c:v>45839</c:v>
                </c:pt>
                <c:pt idx="3">
                  <c:v>45870</c:v>
                </c:pt>
                <c:pt idx="4">
                  <c:v>45901</c:v>
                </c:pt>
                <c:pt idx="5">
                  <c:v>45931</c:v>
                </c:pt>
                <c:pt idx="6">
                  <c:v>45962</c:v>
                </c:pt>
                <c:pt idx="7">
                  <c:v>45992</c:v>
                </c:pt>
                <c:pt idx="8">
                  <c:v>46023</c:v>
                </c:pt>
                <c:pt idx="9">
                  <c:v>46054</c:v>
                </c:pt>
                <c:pt idx="10">
                  <c:v>46082</c:v>
                </c:pt>
                <c:pt idx="11">
                  <c:v>46113</c:v>
                </c:pt>
              </c:numCache>
            </c:numRef>
          </c:cat>
          <c:val>
            <c:numRef>
              <c:f>'FRED Graph'!$F$89:$F$100</c:f>
              <c:numCache>
                <c:formatCode>"$"#,##0</c:formatCode>
                <c:ptCount val="12"/>
                <c:pt idx="0">
                  <c:v>20755</c:v>
                </c:pt>
                <c:pt idx="1">
                  <c:v>20868.400000000001</c:v>
                </c:pt>
                <c:pt idx="2">
                  <c:v>21007.3</c:v>
                </c:pt>
                <c:pt idx="3">
                  <c:v>21123.8</c:v>
                </c:pt>
                <c:pt idx="4">
                  <c:v>21202.400000000001</c:v>
                </c:pt>
                <c:pt idx="5">
                  <c:v>21288.1</c:v>
                </c:pt>
                <c:pt idx="6">
                  <c:v>21356</c:v>
                </c:pt>
                <c:pt idx="7">
                  <c:v>21445.9</c:v>
                </c:pt>
                <c:pt idx="8">
                  <c:v>21509.1</c:v>
                </c:pt>
                <c:pt idx="9">
                  <c:v>21655.8</c:v>
                </c:pt>
                <c:pt idx="10">
                  <c:v>21868.3</c:v>
                </c:pt>
                <c:pt idx="11">
                  <c:v>21979.4</c:v>
                </c:pt>
              </c:numCache>
            </c:numRef>
          </c:val>
          <c:extLst>
            <c:ext xmlns:c16="http://schemas.microsoft.com/office/drawing/2014/chart" uri="{C3380CC4-5D6E-409C-BE32-E72D297353CC}">
              <c16:uniqueId val="{00000000-4A73-2240-BDFF-9AD22B80BC07}"/>
            </c:ext>
          </c:extLst>
        </c:ser>
        <c:dLbls>
          <c:showLegendKey val="0"/>
          <c:showVal val="0"/>
          <c:showCatName val="0"/>
          <c:showSerName val="0"/>
          <c:showPercent val="0"/>
          <c:showBubbleSize val="0"/>
        </c:dLbls>
        <c:gapWidth val="300"/>
        <c:axId val="2099560191"/>
        <c:axId val="1"/>
      </c:barChart>
      <c:lineChart>
        <c:grouping val="standard"/>
        <c:varyColors val="0"/>
        <c:ser>
          <c:idx val="1"/>
          <c:order val="1"/>
          <c:tx>
            <c:strRef>
              <c:f>'FRED Graph'!$G$12</c:f>
              <c:strCache>
                <c:ptCount val="1"/>
                <c:pt idx="0">
                  <c:v>% Change from Previous Month</c:v>
                </c:pt>
              </c:strCache>
            </c:strRef>
          </c:tx>
          <c:spPr>
            <a:ln w="38100" cap="rnd">
              <a:solidFill>
                <a:srgbClr val="4472C4">
                  <a:shade val="76000"/>
                </a:srgbClr>
              </a:solidFill>
              <a:prstDash val="dash"/>
              <a:round/>
            </a:ln>
            <a:effectLst/>
          </c:spPr>
          <c:marker>
            <c:symbol val="none"/>
          </c:marker>
          <c:cat>
            <c:numRef>
              <c:f>'FRED Graph'!$E$89:$E$100</c:f>
              <c:numCache>
                <c:formatCode>mmm\ yy</c:formatCode>
                <c:ptCount val="12"/>
                <c:pt idx="0">
                  <c:v>45778</c:v>
                </c:pt>
                <c:pt idx="1">
                  <c:v>45809</c:v>
                </c:pt>
                <c:pt idx="2">
                  <c:v>45839</c:v>
                </c:pt>
                <c:pt idx="3">
                  <c:v>45870</c:v>
                </c:pt>
                <c:pt idx="4">
                  <c:v>45901</c:v>
                </c:pt>
                <c:pt idx="5">
                  <c:v>45931</c:v>
                </c:pt>
                <c:pt idx="6">
                  <c:v>45962</c:v>
                </c:pt>
                <c:pt idx="7">
                  <c:v>45992</c:v>
                </c:pt>
                <c:pt idx="8">
                  <c:v>46023</c:v>
                </c:pt>
                <c:pt idx="9">
                  <c:v>46054</c:v>
                </c:pt>
                <c:pt idx="10">
                  <c:v>46082</c:v>
                </c:pt>
                <c:pt idx="11">
                  <c:v>46113</c:v>
                </c:pt>
              </c:numCache>
            </c:numRef>
          </c:cat>
          <c:val>
            <c:numRef>
              <c:f>'FRED Graph'!$G$89:$G$100</c:f>
              <c:numCache>
                <c:formatCode>0.0%</c:formatCode>
                <c:ptCount val="12"/>
                <c:pt idx="0">
                  <c:v>4.1452974973954504E-4</c:v>
                </c:pt>
                <c:pt idx="1">
                  <c:v>5.4637436762225988E-3</c:v>
                </c:pt>
                <c:pt idx="2">
                  <c:v>6.655996626478311E-3</c:v>
                </c:pt>
                <c:pt idx="3">
                  <c:v>5.5456912597049435E-3</c:v>
                </c:pt>
                <c:pt idx="4">
                  <c:v>3.7209214251223699E-3</c:v>
                </c:pt>
                <c:pt idx="5">
                  <c:v>4.0419952458210506E-3</c:v>
                </c:pt>
                <c:pt idx="6">
                  <c:v>3.1895753965831553E-3</c:v>
                </c:pt>
                <c:pt idx="7">
                  <c:v>4.2095898108260865E-3</c:v>
                </c:pt>
                <c:pt idx="8">
                  <c:v>2.9469502329115826E-3</c:v>
                </c:pt>
                <c:pt idx="9">
                  <c:v>6.8203690530985739E-3</c:v>
                </c:pt>
                <c:pt idx="10" formatCode="0.00%">
                  <c:v>9.8126137108764944E-3</c:v>
                </c:pt>
                <c:pt idx="11" formatCode="0.00%">
                  <c:v>5.0804132008432923E-3</c:v>
                </c:pt>
              </c:numCache>
            </c:numRef>
          </c:val>
          <c:smooth val="0"/>
          <c:extLst>
            <c:ext xmlns:c16="http://schemas.microsoft.com/office/drawing/2014/chart" uri="{C3380CC4-5D6E-409C-BE32-E72D297353CC}">
              <c16:uniqueId val="{00000001-4A73-2240-BDFF-9AD22B80BC07}"/>
            </c:ext>
          </c:extLst>
        </c:ser>
        <c:ser>
          <c:idx val="2"/>
          <c:order val="2"/>
          <c:tx>
            <c:strRef>
              <c:f>'FRED Graph'!$H$12</c:f>
              <c:strCache>
                <c:ptCount val="1"/>
                <c:pt idx="0">
                  <c:v>CPI</c:v>
                </c:pt>
              </c:strCache>
            </c:strRef>
          </c:tx>
          <c:spPr>
            <a:ln w="38100">
              <a:prstDash val="sysDash"/>
            </a:ln>
          </c:spPr>
          <c:marker>
            <c:symbol val="none"/>
          </c:marker>
          <c:cat>
            <c:numRef>
              <c:f>'FRED Graph'!$E$89:$E$100</c:f>
              <c:numCache>
                <c:formatCode>mmm\ yy</c:formatCode>
                <c:ptCount val="12"/>
                <c:pt idx="0">
                  <c:v>45778</c:v>
                </c:pt>
                <c:pt idx="1">
                  <c:v>45809</c:v>
                </c:pt>
                <c:pt idx="2">
                  <c:v>45839</c:v>
                </c:pt>
                <c:pt idx="3">
                  <c:v>45870</c:v>
                </c:pt>
                <c:pt idx="4">
                  <c:v>45901</c:v>
                </c:pt>
                <c:pt idx="5">
                  <c:v>45931</c:v>
                </c:pt>
                <c:pt idx="6">
                  <c:v>45962</c:v>
                </c:pt>
                <c:pt idx="7">
                  <c:v>45992</c:v>
                </c:pt>
                <c:pt idx="8">
                  <c:v>46023</c:v>
                </c:pt>
                <c:pt idx="9">
                  <c:v>46054</c:v>
                </c:pt>
                <c:pt idx="10">
                  <c:v>46082</c:v>
                </c:pt>
                <c:pt idx="11">
                  <c:v>46113</c:v>
                </c:pt>
              </c:numCache>
            </c:numRef>
          </c:cat>
          <c:val>
            <c:numRef>
              <c:f>'FRED Graph'!$H$89:$H$100</c:f>
              <c:numCache>
                <c:formatCode>0.0%</c:formatCode>
                <c:ptCount val="12"/>
                <c:pt idx="0">
                  <c:v>9.9281303270033782E-4</c:v>
                </c:pt>
                <c:pt idx="1">
                  <c:v>2.5419499719293798E-3</c:v>
                </c:pt>
                <c:pt idx="2">
                  <c:v>2.2835098853577875E-3</c:v>
                </c:pt>
                <c:pt idx="3">
                  <c:v>3.4826442022665564E-3</c:v>
                </c:pt>
                <c:pt idx="4">
                  <c:v>2.9509018191041748E-3</c:v>
                </c:pt>
                <c:pt idx="5">
                  <c:v>1.4032598806457588E-3</c:v>
                </c:pt>
                <c:pt idx="6">
                  <c:v>1.117955035417307E-3</c:v>
                </c:pt>
                <c:pt idx="7">
                  <c:v>2.9778842870459505E-3</c:v>
                </c:pt>
                <c:pt idx="8">
                  <c:v>1.7084264993206669E-3</c:v>
                </c:pt>
                <c:pt idx="9">
                  <c:v>2.6700307420969454E-3</c:v>
                </c:pt>
                <c:pt idx="10">
                  <c:v>8.65143834361457E-3</c:v>
                </c:pt>
                <c:pt idx="11">
                  <c:v>6.4003778463363617E-3</c:v>
                </c:pt>
              </c:numCache>
            </c:numRef>
          </c:val>
          <c:smooth val="0"/>
          <c:extLst>
            <c:ext xmlns:c16="http://schemas.microsoft.com/office/drawing/2014/chart" uri="{C3380CC4-5D6E-409C-BE32-E72D297353CC}">
              <c16:uniqueId val="{00000003-69CF-4619-89F6-4FF552D56262}"/>
            </c:ext>
          </c:extLst>
        </c:ser>
        <c:dLbls>
          <c:showLegendKey val="0"/>
          <c:showVal val="0"/>
          <c:showCatName val="0"/>
          <c:showSerName val="0"/>
          <c:showPercent val="0"/>
          <c:showBubbleSize val="0"/>
        </c:dLbls>
        <c:marker val="1"/>
        <c:smooth val="0"/>
        <c:axId val="3"/>
        <c:axId val="4"/>
      </c:lineChart>
      <c:dateAx>
        <c:axId val="2099560191"/>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00" b="1" i="0" u="none" strike="noStrike" baseline="0">
                <a:solidFill>
                  <a:schemeClr val="tx1"/>
                </a:solidFill>
                <a:latin typeface="GT America Rg" pitchFamily="2" charset="77"/>
                <a:ea typeface="GT America Rg" pitchFamily="2" charset="77"/>
                <a:cs typeface="Arial"/>
              </a:defRPr>
            </a:pPr>
            <a:endParaRPr lang="en-US"/>
          </a:p>
        </c:txPr>
        <c:crossAx val="1"/>
        <c:crosses val="autoZero"/>
        <c:auto val="1"/>
        <c:lblOffset val="100"/>
        <c:baseTimeUnit val="months"/>
      </c:dateAx>
      <c:valAx>
        <c:axId val="1"/>
        <c:scaling>
          <c:orientation val="minMax"/>
          <c:max val="22000"/>
          <c:min val="2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vert="horz"/>
              <a:lstStyle/>
              <a:p>
                <a:pPr>
                  <a:defRPr sz="1000" b="0" i="0" u="none" strike="noStrike" baseline="0">
                    <a:solidFill>
                      <a:schemeClr val="tx1"/>
                    </a:solidFill>
                    <a:latin typeface="GT America Rg" pitchFamily="2" charset="77"/>
                    <a:ea typeface="GT America Rg" pitchFamily="2" charset="77"/>
                    <a:cs typeface="Arial"/>
                  </a:defRPr>
                </a:pPr>
                <a:r>
                  <a:rPr lang="en-US">
                    <a:solidFill>
                      <a:schemeClr val="tx1"/>
                    </a:solidFill>
                    <a:latin typeface="GT America Rg" pitchFamily="2" charset="77"/>
                    <a:ea typeface="GT America Rg" pitchFamily="2" charset="77"/>
                  </a:rPr>
                  <a:t>$Billions</a:t>
                </a:r>
              </a:p>
            </c:rich>
          </c:tx>
          <c:layout>
            <c:manualLayout>
              <c:xMode val="edge"/>
              <c:yMode val="edge"/>
              <c:x val="7.1117672790901312E-4"/>
              <c:y val="0.94867928862861828"/>
            </c:manualLayout>
          </c:layout>
          <c:overlay val="0"/>
          <c:spPr>
            <a:noFill/>
            <a:ln w="25400">
              <a:noFill/>
            </a:ln>
          </c:spPr>
        </c:title>
        <c:numFmt formatCode="&quot;$&quot;#,##0" sourceLinked="1"/>
        <c:majorTickMark val="out"/>
        <c:minorTickMark val="none"/>
        <c:tickLblPos val="nextTo"/>
        <c:spPr>
          <a:ln w="6350">
            <a:noFill/>
          </a:ln>
        </c:spPr>
        <c:txPr>
          <a:bodyPr rot="0" vert="horz"/>
          <a:lstStyle/>
          <a:p>
            <a:pPr>
              <a:defRPr sz="1000" b="0" i="0" u="none" strike="noStrike" baseline="0">
                <a:solidFill>
                  <a:schemeClr val="tx1"/>
                </a:solidFill>
                <a:latin typeface="GT America Rg" pitchFamily="2" charset="77"/>
                <a:ea typeface="GT America Rg" pitchFamily="2" charset="77"/>
                <a:cs typeface="Arial"/>
              </a:defRPr>
            </a:pPr>
            <a:endParaRPr lang="en-US"/>
          </a:p>
        </c:txPr>
        <c:crossAx val="2099560191"/>
        <c:crosses val="autoZero"/>
        <c:crossBetween val="between"/>
      </c:valAx>
      <c:dateAx>
        <c:axId val="3"/>
        <c:scaling>
          <c:orientation val="minMax"/>
        </c:scaling>
        <c:delete val="1"/>
        <c:axPos val="b"/>
        <c:numFmt formatCode="mmm\ yy" sourceLinked="1"/>
        <c:majorTickMark val="out"/>
        <c:minorTickMark val="none"/>
        <c:tickLblPos val="nextTo"/>
        <c:crossAx val="4"/>
        <c:crosses val="autoZero"/>
        <c:auto val="1"/>
        <c:lblOffset val="100"/>
        <c:baseTimeUnit val="months"/>
      </c:dateAx>
      <c:valAx>
        <c:axId val="4"/>
        <c:scaling>
          <c:orientation val="minMax"/>
          <c:max val="1.0000000000000002E-2"/>
          <c:min val="-3.5000000000000009E-3"/>
        </c:scaling>
        <c:delete val="0"/>
        <c:axPos val="r"/>
        <c:numFmt formatCode="0.0%" sourceLinked="1"/>
        <c:majorTickMark val="none"/>
        <c:minorTickMark val="none"/>
        <c:tickLblPos val="nextTo"/>
        <c:spPr>
          <a:ln w="6350">
            <a:noFill/>
          </a:ln>
        </c:spPr>
        <c:txPr>
          <a:bodyPr rot="0" vert="horz"/>
          <a:lstStyle/>
          <a:p>
            <a:pPr>
              <a:defRPr sz="1000" b="0" i="0" u="none" strike="noStrike" baseline="0">
                <a:solidFill>
                  <a:srgbClr val="333333"/>
                </a:solidFill>
                <a:latin typeface="GT America Rg" pitchFamily="2" charset="77"/>
                <a:ea typeface="GT America Rg" pitchFamily="2" charset="77"/>
                <a:cs typeface="Arial"/>
              </a:defRPr>
            </a:pPr>
            <a:endParaRPr lang="en-US"/>
          </a:p>
        </c:txPr>
        <c:crossAx val="3"/>
        <c:crosses val="max"/>
        <c:crossBetween val="between"/>
      </c:valAx>
      <c:spPr>
        <a:noFill/>
        <a:ln w="25400">
          <a:noFill/>
        </a:ln>
      </c:spPr>
    </c:plotArea>
    <c:legend>
      <c:legendPos val="r"/>
      <c:layout>
        <c:manualLayout>
          <c:xMode val="edge"/>
          <c:yMode val="edge"/>
          <c:x val="0.16016338582677164"/>
          <c:y val="2.3239635751112629E-3"/>
          <c:w val="0.67488888888888887"/>
          <c:h val="0.14401356244756336"/>
        </c:manualLayout>
      </c:layout>
      <c:overlay val="0"/>
      <c:spPr>
        <a:noFill/>
        <a:ln w="25400">
          <a:noFill/>
        </a:ln>
      </c:spPr>
      <c:txPr>
        <a:bodyPr/>
        <a:lstStyle/>
        <a:p>
          <a:pPr>
            <a:defRPr sz="1200" b="1" i="0" u="sng" strike="noStrike" baseline="0">
              <a:solidFill>
                <a:schemeClr val="tx1"/>
              </a:solidFill>
              <a:latin typeface="GT America Rg" pitchFamily="2" charset="77"/>
              <a:ea typeface="GT America Rg" pitchFamily="2" charset="77"/>
              <a:cs typeface="Arial"/>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241469816273E-2"/>
          <c:y val="4.0494854322214113E-2"/>
          <c:w val="0.91562696850393688"/>
          <c:h val="0.86942499831840592"/>
        </c:manualLayout>
      </c:layout>
      <c:lineChart>
        <c:grouping val="standard"/>
        <c:varyColors val="0"/>
        <c:ser>
          <c:idx val="0"/>
          <c:order val="0"/>
          <c:tx>
            <c:strRef>
              <c:f>Chart2!$B$6</c:f>
              <c:strCache>
                <c:ptCount val="1"/>
                <c:pt idx="0">
                  <c:v>Low Income (&lt;$40k)</c:v>
                </c:pt>
              </c:strCache>
            </c:strRef>
          </c:tx>
          <c:spPr>
            <a:ln w="28575" cap="rnd">
              <a:solidFill>
                <a:schemeClr val="accent6">
                  <a:lumMod val="60000"/>
                  <a:lumOff val="40000"/>
                </a:schemeClr>
              </a:solidFill>
              <a:round/>
            </a:ln>
            <a:effectLst/>
          </c:spPr>
          <c:marker>
            <c:symbol val="none"/>
          </c:marker>
          <c:cat>
            <c:numRef>
              <c:f>Chart2!$A$7:$A$45</c:f>
              <c:numCache>
                <c:formatCode>[$-409]mmm\-yy;@</c:formatCode>
                <c:ptCount val="39"/>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pt idx="36">
                  <c:v>46023</c:v>
                </c:pt>
                <c:pt idx="37">
                  <c:v>46054</c:v>
                </c:pt>
                <c:pt idx="38">
                  <c:v>46082</c:v>
                </c:pt>
              </c:numCache>
            </c:numRef>
          </c:cat>
          <c:val>
            <c:numRef>
              <c:f>Chart2!$B$7:$B$45</c:f>
              <c:numCache>
                <c:formatCode>0.00</c:formatCode>
                <c:ptCount val="39"/>
                <c:pt idx="0">
                  <c:v>100</c:v>
                </c:pt>
                <c:pt idx="1">
                  <c:v>99.59326858828689</c:v>
                </c:pt>
                <c:pt idx="2">
                  <c:v>97.503138389626216</c:v>
                </c:pt>
                <c:pt idx="3">
                  <c:v>98.472560001687995</c:v>
                </c:pt>
                <c:pt idx="4">
                  <c:v>96.551861614231001</c:v>
                </c:pt>
                <c:pt idx="5">
                  <c:v>97.509421011589652</c:v>
                </c:pt>
                <c:pt idx="6">
                  <c:v>97.882692203735886</c:v>
                </c:pt>
                <c:pt idx="7">
                  <c:v>98.540587719183947</c:v>
                </c:pt>
                <c:pt idx="8">
                  <c:v>98.571446263318634</c:v>
                </c:pt>
                <c:pt idx="9">
                  <c:v>97.077093623157069</c:v>
                </c:pt>
                <c:pt idx="10">
                  <c:v>98.338671079614372</c:v>
                </c:pt>
                <c:pt idx="11">
                  <c:v>97.729063894242387</c:v>
                </c:pt>
                <c:pt idx="12">
                  <c:v>97.109854093521221</c:v>
                </c:pt>
                <c:pt idx="13">
                  <c:v>97.738382406744563</c:v>
                </c:pt>
                <c:pt idx="14">
                  <c:v>98.977568774160488</c:v>
                </c:pt>
                <c:pt idx="15">
                  <c:v>98.496199465295916</c:v>
                </c:pt>
                <c:pt idx="16">
                  <c:v>100.2763792485633</c:v>
                </c:pt>
                <c:pt idx="17">
                  <c:v>98.657200320664373</c:v>
                </c:pt>
                <c:pt idx="18">
                  <c:v>98.778825747653244</c:v>
                </c:pt>
                <c:pt idx="19">
                  <c:v>100.54962738074278</c:v>
                </c:pt>
                <c:pt idx="20">
                  <c:v>100.32133147105608</c:v>
                </c:pt>
                <c:pt idx="21">
                  <c:v>101.62220905442116</c:v>
                </c:pt>
                <c:pt idx="22">
                  <c:v>100.63971328673256</c:v>
                </c:pt>
                <c:pt idx="23">
                  <c:v>102.2486425091783</c:v>
                </c:pt>
                <c:pt idx="24">
                  <c:v>103.16409630836914</c:v>
                </c:pt>
                <c:pt idx="25">
                  <c:v>102.66656768622873</c:v>
                </c:pt>
                <c:pt idx="26">
                  <c:v>102.65074880282606</c:v>
                </c:pt>
                <c:pt idx="27">
                  <c:v>103.56800655252236</c:v>
                </c:pt>
                <c:pt idx="28">
                  <c:v>103.2320963033782</c:v>
                </c:pt>
                <c:pt idx="29">
                  <c:v>104.72628724728996</c:v>
                </c:pt>
                <c:pt idx="30">
                  <c:v>105.41658891949717</c:v>
                </c:pt>
                <c:pt idx="31">
                  <c:v>104.43143591984688</c:v>
                </c:pt>
                <c:pt idx="32">
                  <c:v>105.04733526543357</c:v>
                </c:pt>
                <c:pt idx="33">
                  <c:v>104.79260549773369</c:v>
                </c:pt>
                <c:pt idx="34">
                  <c:v>105.98214368411527</c:v>
                </c:pt>
                <c:pt idx="35">
                  <c:v>106.03258778670221</c:v>
                </c:pt>
                <c:pt idx="36">
                  <c:v>105.21417066570689</c:v>
                </c:pt>
                <c:pt idx="37">
                  <c:v>106.25869406931085</c:v>
                </c:pt>
                <c:pt idx="38">
                  <c:v>107.07632040271824</c:v>
                </c:pt>
              </c:numCache>
            </c:numRef>
          </c:val>
          <c:smooth val="0"/>
          <c:extLst>
            <c:ext xmlns:c16="http://schemas.microsoft.com/office/drawing/2014/chart" uri="{C3380CC4-5D6E-409C-BE32-E72D297353CC}">
              <c16:uniqueId val="{00000000-9CE5-446C-9F83-D99213996532}"/>
            </c:ext>
          </c:extLst>
        </c:ser>
        <c:ser>
          <c:idx val="1"/>
          <c:order val="1"/>
          <c:tx>
            <c:strRef>
              <c:f>Chart2!$C$6</c:f>
              <c:strCache>
                <c:ptCount val="1"/>
                <c:pt idx="0">
                  <c:v>Middle Income ($40k-$125k)</c:v>
                </c:pt>
              </c:strCache>
            </c:strRef>
          </c:tx>
          <c:spPr>
            <a:ln w="28575" cap="rnd">
              <a:solidFill>
                <a:schemeClr val="accent5">
                  <a:lumMod val="60000"/>
                  <a:lumOff val="40000"/>
                </a:schemeClr>
              </a:solidFill>
              <a:round/>
            </a:ln>
            <a:effectLst/>
          </c:spPr>
          <c:marker>
            <c:symbol val="none"/>
          </c:marker>
          <c:cat>
            <c:numRef>
              <c:f>Chart2!$A$7:$A$45</c:f>
              <c:numCache>
                <c:formatCode>[$-409]mmm\-yy;@</c:formatCode>
                <c:ptCount val="39"/>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pt idx="36">
                  <c:v>46023</c:v>
                </c:pt>
                <c:pt idx="37">
                  <c:v>46054</c:v>
                </c:pt>
                <c:pt idx="38">
                  <c:v>46082</c:v>
                </c:pt>
              </c:numCache>
            </c:numRef>
          </c:cat>
          <c:val>
            <c:numRef>
              <c:f>Chart2!$C$7:$C$45</c:f>
              <c:numCache>
                <c:formatCode>0.00</c:formatCode>
                <c:ptCount val="39"/>
                <c:pt idx="0">
                  <c:v>100</c:v>
                </c:pt>
                <c:pt idx="1">
                  <c:v>100.67804277291204</c:v>
                </c:pt>
                <c:pt idx="2">
                  <c:v>98.514023461214279</c:v>
                </c:pt>
                <c:pt idx="3">
                  <c:v>99.005620170606505</c:v>
                </c:pt>
                <c:pt idx="4">
                  <c:v>98.772762774005628</c:v>
                </c:pt>
                <c:pt idx="5">
                  <c:v>99.126809140975737</c:v>
                </c:pt>
                <c:pt idx="6">
                  <c:v>99.725196776251025</c:v>
                </c:pt>
                <c:pt idx="7">
                  <c:v>100.69692915601757</c:v>
                </c:pt>
                <c:pt idx="8">
                  <c:v>102.29605701957189</c:v>
                </c:pt>
                <c:pt idx="9">
                  <c:v>100.31893997532919</c:v>
                </c:pt>
                <c:pt idx="10">
                  <c:v>100.72722334337301</c:v>
                </c:pt>
                <c:pt idx="11">
                  <c:v>101.13903041093435</c:v>
                </c:pt>
                <c:pt idx="12">
                  <c:v>99.824429402748933</c:v>
                </c:pt>
                <c:pt idx="13">
                  <c:v>99.583083864131922</c:v>
                </c:pt>
                <c:pt idx="14">
                  <c:v>100.64350972056428</c:v>
                </c:pt>
                <c:pt idx="15">
                  <c:v>102.6303217461321</c:v>
                </c:pt>
                <c:pt idx="16">
                  <c:v>102.2990573905935</c:v>
                </c:pt>
                <c:pt idx="17">
                  <c:v>101.75108997623565</c:v>
                </c:pt>
                <c:pt idx="18">
                  <c:v>101.73696710298346</c:v>
                </c:pt>
                <c:pt idx="19">
                  <c:v>103.67046023738679</c:v>
                </c:pt>
                <c:pt idx="20">
                  <c:v>102.89329256593716</c:v>
                </c:pt>
                <c:pt idx="21">
                  <c:v>103.49425606625122</c:v>
                </c:pt>
                <c:pt idx="22">
                  <c:v>104.2644826115406</c:v>
                </c:pt>
                <c:pt idx="23">
                  <c:v>105.43757787081506</c:v>
                </c:pt>
                <c:pt idx="24">
                  <c:v>105.19966708130038</c:v>
                </c:pt>
                <c:pt idx="25">
                  <c:v>105.28863167122881</c:v>
                </c:pt>
                <c:pt idx="26">
                  <c:v>105.88251065854728</c:v>
                </c:pt>
                <c:pt idx="27">
                  <c:v>104.58986261956143</c:v>
                </c:pt>
                <c:pt idx="28">
                  <c:v>106.07005442933652</c:v>
                </c:pt>
                <c:pt idx="29">
                  <c:v>105.49332032219283</c:v>
                </c:pt>
                <c:pt idx="30">
                  <c:v>106.32395006639554</c:v>
                </c:pt>
                <c:pt idx="31">
                  <c:v>106.79215392719892</c:v>
                </c:pt>
                <c:pt idx="32">
                  <c:v>106.3112089756232</c:v>
                </c:pt>
                <c:pt idx="33">
                  <c:v>107.45773073082712</c:v>
                </c:pt>
                <c:pt idx="34">
                  <c:v>106.53908700261756</c:v>
                </c:pt>
                <c:pt idx="35">
                  <c:v>108.05342049703195</c:v>
                </c:pt>
                <c:pt idx="36">
                  <c:v>107.79412023446662</c:v>
                </c:pt>
                <c:pt idx="37">
                  <c:v>108.03562590865094</c:v>
                </c:pt>
                <c:pt idx="38">
                  <c:v>109.02847900226831</c:v>
                </c:pt>
              </c:numCache>
            </c:numRef>
          </c:val>
          <c:smooth val="0"/>
          <c:extLst>
            <c:ext xmlns:c16="http://schemas.microsoft.com/office/drawing/2014/chart" uri="{C3380CC4-5D6E-409C-BE32-E72D297353CC}">
              <c16:uniqueId val="{00000001-9CE5-446C-9F83-D99213996532}"/>
            </c:ext>
          </c:extLst>
        </c:ser>
        <c:ser>
          <c:idx val="2"/>
          <c:order val="2"/>
          <c:tx>
            <c:strRef>
              <c:f>Chart2!$D$6</c:f>
              <c:strCache>
                <c:ptCount val="1"/>
                <c:pt idx="0">
                  <c:v>High Income ($125k+)</c:v>
                </c:pt>
              </c:strCache>
            </c:strRef>
          </c:tx>
          <c:spPr>
            <a:ln w="28575" cap="rnd">
              <a:solidFill>
                <a:schemeClr val="accent5">
                  <a:lumMod val="50000"/>
                </a:schemeClr>
              </a:solidFill>
              <a:round/>
            </a:ln>
            <a:effectLst/>
          </c:spPr>
          <c:marker>
            <c:symbol val="none"/>
          </c:marker>
          <c:cat>
            <c:numRef>
              <c:f>Chart2!$A$7:$A$45</c:f>
              <c:numCache>
                <c:formatCode>[$-409]mmm\-yy;@</c:formatCode>
                <c:ptCount val="39"/>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pt idx="36">
                  <c:v>46023</c:v>
                </c:pt>
                <c:pt idx="37">
                  <c:v>46054</c:v>
                </c:pt>
                <c:pt idx="38">
                  <c:v>46082</c:v>
                </c:pt>
              </c:numCache>
            </c:numRef>
          </c:cat>
          <c:val>
            <c:numRef>
              <c:f>Chart2!$D$7:$D$45</c:f>
              <c:numCache>
                <c:formatCode>0.00</c:formatCode>
                <c:ptCount val="39"/>
                <c:pt idx="0">
                  <c:v>100</c:v>
                </c:pt>
                <c:pt idx="1">
                  <c:v>100.45160415351495</c:v>
                </c:pt>
                <c:pt idx="2">
                  <c:v>99.005335376511965</c:v>
                </c:pt>
                <c:pt idx="3">
                  <c:v>101.06520922737012</c:v>
                </c:pt>
                <c:pt idx="4">
                  <c:v>99.447472145096739</c:v>
                </c:pt>
                <c:pt idx="5">
                  <c:v>100.47798122569932</c:v>
                </c:pt>
                <c:pt idx="6">
                  <c:v>100.99606747458374</c:v>
                </c:pt>
                <c:pt idx="7">
                  <c:v>101.833325683485</c:v>
                </c:pt>
                <c:pt idx="8">
                  <c:v>103.02200547831855</c:v>
                </c:pt>
                <c:pt idx="9">
                  <c:v>103.34857934104234</c:v>
                </c:pt>
                <c:pt idx="10">
                  <c:v>103.43233914574799</c:v>
                </c:pt>
                <c:pt idx="11">
                  <c:v>104.08983047272957</c:v>
                </c:pt>
                <c:pt idx="12">
                  <c:v>103.88627176413638</c:v>
                </c:pt>
                <c:pt idx="13">
                  <c:v>103.65310064553562</c:v>
                </c:pt>
                <c:pt idx="14">
                  <c:v>105.06998428280066</c:v>
                </c:pt>
                <c:pt idx="15">
                  <c:v>103.47640395991124</c:v>
                </c:pt>
                <c:pt idx="16">
                  <c:v>105.69721169938468</c:v>
                </c:pt>
                <c:pt idx="17">
                  <c:v>104.84334899616879</c:v>
                </c:pt>
                <c:pt idx="18">
                  <c:v>103.72742711554078</c:v>
                </c:pt>
                <c:pt idx="19">
                  <c:v>106.41306796599473</c:v>
                </c:pt>
                <c:pt idx="20">
                  <c:v>105.87615660945974</c:v>
                </c:pt>
                <c:pt idx="21">
                  <c:v>105.56494320795507</c:v>
                </c:pt>
                <c:pt idx="22">
                  <c:v>106.13673590539776</c:v>
                </c:pt>
                <c:pt idx="23">
                  <c:v>107.84464409964545</c:v>
                </c:pt>
                <c:pt idx="24">
                  <c:v>106.77348923882811</c:v>
                </c:pt>
                <c:pt idx="25">
                  <c:v>107.13417304357323</c:v>
                </c:pt>
                <c:pt idx="26">
                  <c:v>106.78387276848741</c:v>
                </c:pt>
                <c:pt idx="27">
                  <c:v>107.70245272734959</c:v>
                </c:pt>
                <c:pt idx="28">
                  <c:v>108.23972914974375</c:v>
                </c:pt>
                <c:pt idx="29">
                  <c:v>108.45068006892964</c:v>
                </c:pt>
                <c:pt idx="30">
                  <c:v>109.75813322137429</c:v>
                </c:pt>
                <c:pt idx="31">
                  <c:v>109.89690684994342</c:v>
                </c:pt>
                <c:pt idx="32">
                  <c:v>109.52746852471591</c:v>
                </c:pt>
                <c:pt idx="33">
                  <c:v>110.34633112148921</c:v>
                </c:pt>
                <c:pt idx="34">
                  <c:v>109.97027164091725</c:v>
                </c:pt>
                <c:pt idx="35">
                  <c:v>111.87989400799682</c:v>
                </c:pt>
                <c:pt idx="36">
                  <c:v>111.39295998398522</c:v>
                </c:pt>
                <c:pt idx="37">
                  <c:v>111.35275364902519</c:v>
                </c:pt>
                <c:pt idx="38">
                  <c:v>113.31151711963376</c:v>
                </c:pt>
              </c:numCache>
            </c:numRef>
          </c:val>
          <c:smooth val="0"/>
          <c:extLst>
            <c:ext xmlns:c16="http://schemas.microsoft.com/office/drawing/2014/chart" uri="{C3380CC4-5D6E-409C-BE32-E72D297353CC}">
              <c16:uniqueId val="{00000002-9CE5-446C-9F83-D99213996532}"/>
            </c:ext>
          </c:extLst>
        </c:ser>
        <c:dLbls>
          <c:showLegendKey val="0"/>
          <c:showVal val="0"/>
          <c:showCatName val="0"/>
          <c:showSerName val="0"/>
          <c:showPercent val="0"/>
          <c:showBubbleSize val="0"/>
        </c:dLbls>
        <c:smooth val="0"/>
        <c:axId val="381842528"/>
        <c:axId val="383640128"/>
      </c:lineChart>
      <c:dateAx>
        <c:axId val="381842528"/>
        <c:scaling>
          <c:orientation val="minMax"/>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83640128"/>
        <c:crosses val="autoZero"/>
        <c:auto val="1"/>
        <c:lblOffset val="100"/>
        <c:baseTimeUnit val="months"/>
        <c:majorUnit val="3"/>
        <c:majorTimeUnit val="months"/>
      </c:dateAx>
      <c:valAx>
        <c:axId val="383640128"/>
        <c:scaling>
          <c:orientation val="minMax"/>
          <c:max val="114"/>
          <c:min val="9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81842528"/>
        <c:crosses val="autoZero"/>
        <c:crossBetween val="between"/>
      </c:valAx>
      <c:spPr>
        <a:noFill/>
        <a:ln>
          <a:noFill/>
        </a:ln>
        <a:effectLst/>
      </c:spPr>
    </c:plotArea>
    <c:legend>
      <c:legendPos val="t"/>
      <c:layout>
        <c:manualLayout>
          <c:xMode val="edge"/>
          <c:yMode val="edge"/>
          <c:x val="0.14695374015748033"/>
          <c:y val="0"/>
          <c:w val="0.70609251968503939"/>
          <c:h val="0.1067928638322752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21041119860017E-2"/>
          <c:y val="7.116559592215925E-2"/>
          <c:w val="0.93077599787626097"/>
          <c:h val="0.85280615432535856"/>
        </c:manualLayout>
      </c:layout>
      <c:lineChart>
        <c:grouping val="standard"/>
        <c:varyColors val="0"/>
        <c:ser>
          <c:idx val="0"/>
          <c:order val="0"/>
          <c:tx>
            <c:strRef>
              <c:f>Wages!$F$23</c:f>
              <c:strCache>
                <c:ptCount val="1"/>
                <c:pt idx="0">
                  <c:v>Wage Growth</c:v>
                </c:pt>
              </c:strCache>
            </c:strRef>
          </c:tx>
          <c:spPr>
            <a:ln w="63500" cap="rnd">
              <a:solidFill>
                <a:srgbClr val="0070C0"/>
              </a:solidFill>
              <a:round/>
            </a:ln>
            <a:effectLst/>
          </c:spPr>
          <c:marker>
            <c:symbol val="none"/>
          </c:marker>
          <c:cat>
            <c:numRef>
              <c:f>Wages!$E$60:$E$123</c:f>
              <c:numCache>
                <c:formatCode>mmm\ yy</c:formatCode>
                <c:ptCount val="6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pt idx="61">
                  <c:v>46054</c:v>
                </c:pt>
                <c:pt idx="62">
                  <c:v>46082</c:v>
                </c:pt>
                <c:pt idx="63">
                  <c:v>46113</c:v>
                </c:pt>
              </c:numCache>
            </c:numRef>
          </c:cat>
          <c:val>
            <c:numRef>
              <c:f>Wages!$F$60:$F$123</c:f>
              <c:numCache>
                <c:formatCode>0.0%</c:formatCode>
                <c:ptCount val="64"/>
                <c:pt idx="0">
                  <c:v>5.2409426661976788E-2</c:v>
                </c:pt>
                <c:pt idx="1">
                  <c:v>5.3608969866853595E-2</c:v>
                </c:pt>
                <c:pt idx="2">
                  <c:v>4.5233124565066118E-2</c:v>
                </c:pt>
                <c:pt idx="3">
                  <c:v>6.3249001331557864E-3</c:v>
                </c:pt>
                <c:pt idx="4">
                  <c:v>2.3216689098250365E-2</c:v>
                </c:pt>
                <c:pt idx="5">
                  <c:v>3.9823008849557473E-2</c:v>
                </c:pt>
                <c:pt idx="6">
                  <c:v>4.3211976862878476E-2</c:v>
                </c:pt>
                <c:pt idx="7">
                  <c:v>4.37288135593219E-2</c:v>
                </c:pt>
                <c:pt idx="8">
                  <c:v>4.9135886140291296E-2</c:v>
                </c:pt>
                <c:pt idx="9">
                  <c:v>5.4145516074449951E-2</c:v>
                </c:pt>
                <c:pt idx="10">
                  <c:v>5.4318488529014886E-2</c:v>
                </c:pt>
                <c:pt idx="11">
                  <c:v>5.0150451354062264E-2</c:v>
                </c:pt>
                <c:pt idx="12">
                  <c:v>5.6818181818181879E-2</c:v>
                </c:pt>
                <c:pt idx="13">
                  <c:v>5.2876621217159858E-2</c:v>
                </c:pt>
                <c:pt idx="14">
                  <c:v>5.925432756324911E-2</c:v>
                </c:pt>
                <c:pt idx="15">
                  <c:v>5.7227919285478102E-2</c:v>
                </c:pt>
                <c:pt idx="16">
                  <c:v>5.5573824399868466E-2</c:v>
                </c:pt>
                <c:pt idx="17">
                  <c:v>5.4009819967266948E-2</c:v>
                </c:pt>
                <c:pt idx="18">
                  <c:v>5.5120678408349777E-2</c:v>
                </c:pt>
                <c:pt idx="19">
                  <c:v>5.3588827541409589E-2</c:v>
                </c:pt>
                <c:pt idx="20">
                  <c:v>5.1356589147286691E-2</c:v>
                </c:pt>
                <c:pt idx="21">
                  <c:v>4.9759229534510618E-2</c:v>
                </c:pt>
                <c:pt idx="22">
                  <c:v>5.0880000000000036E-2</c:v>
                </c:pt>
                <c:pt idx="23">
                  <c:v>4.9347341610952E-2</c:v>
                </c:pt>
                <c:pt idx="24">
                  <c:v>4.5224541429474963E-2</c:v>
                </c:pt>
                <c:pt idx="25">
                  <c:v>4.7378395451673994E-2</c:v>
                </c:pt>
                <c:pt idx="26">
                  <c:v>4.5883092394720437E-2</c:v>
                </c:pt>
                <c:pt idx="27">
                  <c:v>4.5682102628285426E-2</c:v>
                </c:pt>
                <c:pt idx="28">
                  <c:v>4.4236760124610752E-2</c:v>
                </c:pt>
                <c:pt idx="29">
                  <c:v>4.6273291925465587E-2</c:v>
                </c:pt>
                <c:pt idx="30">
                  <c:v>4.605873261205562E-2</c:v>
                </c:pt>
                <c:pt idx="31">
                  <c:v>4.4697903822441543E-2</c:v>
                </c:pt>
                <c:pt idx="32">
                  <c:v>4.4239631336405738E-2</c:v>
                </c:pt>
                <c:pt idx="33">
                  <c:v>4.1896024464831649E-2</c:v>
                </c:pt>
                <c:pt idx="34">
                  <c:v>4.110840438489638E-2</c:v>
                </c:pt>
                <c:pt idx="35">
                  <c:v>4.0958737864077666E-2</c:v>
                </c:pt>
                <c:pt idx="36">
                  <c:v>4.2965204236006027E-2</c:v>
                </c:pt>
                <c:pt idx="37">
                  <c:v>4.1013268998793873E-2</c:v>
                </c:pt>
                <c:pt idx="38">
                  <c:v>4.1165865384615197E-2</c:v>
                </c:pt>
                <c:pt idx="39">
                  <c:v>4.0095751047277028E-2</c:v>
                </c:pt>
                <c:pt idx="40">
                  <c:v>4.0871121718377035E-2</c:v>
                </c:pt>
                <c:pt idx="41">
                  <c:v>3.9180765805877149E-2</c:v>
                </c:pt>
                <c:pt idx="42">
                  <c:v>3.6643026004727908E-2</c:v>
                </c:pt>
                <c:pt idx="43">
                  <c:v>3.9244614930658006E-2</c:v>
                </c:pt>
                <c:pt idx="44">
                  <c:v>3.9717563989408733E-2</c:v>
                </c:pt>
                <c:pt idx="45">
                  <c:v>4.0798356325212781E-2</c:v>
                </c:pt>
                <c:pt idx="46">
                  <c:v>4.1240128692600297E-2</c:v>
                </c:pt>
                <c:pt idx="47">
                  <c:v>4.022150976391714E-2</c:v>
                </c:pt>
                <c:pt idx="48">
                  <c:v>3.9744705541050251E-2</c:v>
                </c:pt>
                <c:pt idx="49">
                  <c:v>4.1135573580532769E-2</c:v>
                </c:pt>
                <c:pt idx="50">
                  <c:v>4.2135642135642248E-2</c:v>
                </c:pt>
                <c:pt idx="51">
                  <c:v>3.9125431530494748E-2</c:v>
                </c:pt>
                <c:pt idx="52">
                  <c:v>3.9839495557466353E-2</c:v>
                </c:pt>
                <c:pt idx="53">
                  <c:v>3.8560411311054033E-2</c:v>
                </c:pt>
                <c:pt idx="54">
                  <c:v>3.9623717217788013E-2</c:v>
                </c:pt>
                <c:pt idx="55">
                  <c:v>3.9750141964792762E-2</c:v>
                </c:pt>
                <c:pt idx="56">
                  <c:v>3.8483305036785431E-2</c:v>
                </c:pt>
                <c:pt idx="57">
                  <c:v>3.9199097574732056E-2</c:v>
                </c:pt>
                <c:pt idx="58">
                  <c:v>3.9325842696629199E-2</c:v>
                </c:pt>
                <c:pt idx="59">
                  <c:v>3.7265340431493543E-2</c:v>
                </c:pt>
                <c:pt idx="60">
                  <c:v>3.6551339285714191E-2</c:v>
                </c:pt>
                <c:pt idx="61">
                  <c:v>3.7006121313300167E-2</c:v>
                </c:pt>
                <c:pt idx="62">
                  <c:v>3.4339518139019809E-2</c:v>
                </c:pt>
                <c:pt idx="63">
                  <c:v>3.5714285714285587E-2</c:v>
                </c:pt>
              </c:numCache>
            </c:numRef>
          </c:val>
          <c:smooth val="0"/>
          <c:extLst>
            <c:ext xmlns:c16="http://schemas.microsoft.com/office/drawing/2014/chart" uri="{C3380CC4-5D6E-409C-BE32-E72D297353CC}">
              <c16:uniqueId val="{00000002-157A-194F-9480-D816E446BCC6}"/>
            </c:ext>
          </c:extLst>
        </c:ser>
        <c:ser>
          <c:idx val="1"/>
          <c:order val="1"/>
          <c:tx>
            <c:strRef>
              <c:f>Wages!$G$23</c:f>
              <c:strCache>
                <c:ptCount val="1"/>
                <c:pt idx="0">
                  <c:v>Inflation</c:v>
                </c:pt>
              </c:strCache>
            </c:strRef>
          </c:tx>
          <c:spPr>
            <a:ln w="63500" cap="rnd" cmpd="sng">
              <a:solidFill>
                <a:srgbClr val="ACCBF9">
                  <a:lumMod val="90000"/>
                </a:srgbClr>
              </a:solidFill>
              <a:prstDash val="solid"/>
              <a:round/>
            </a:ln>
            <a:effectLst/>
          </c:spPr>
          <c:marker>
            <c:symbol val="none"/>
          </c:marker>
          <c:cat>
            <c:numRef>
              <c:f>Wages!$E$60:$E$123</c:f>
              <c:numCache>
                <c:formatCode>mmm\ yy</c:formatCode>
                <c:ptCount val="6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pt idx="61">
                  <c:v>46054</c:v>
                </c:pt>
                <c:pt idx="62">
                  <c:v>46082</c:v>
                </c:pt>
                <c:pt idx="63">
                  <c:v>46113</c:v>
                </c:pt>
              </c:numCache>
            </c:numRef>
          </c:cat>
          <c:val>
            <c:numRef>
              <c:f>Wages!$G$60:$G$123</c:f>
              <c:numCache>
                <c:formatCode>0.0%</c:formatCode>
                <c:ptCount val="64"/>
                <c:pt idx="0">
                  <c:v>1.3580118057729962E-2</c:v>
                </c:pt>
                <c:pt idx="1">
                  <c:v>1.7471331870305695E-2</c:v>
                </c:pt>
                <c:pt idx="2">
                  <c:v>2.728410901239986E-2</c:v>
                </c:pt>
                <c:pt idx="3">
                  <c:v>4.1121502623032491E-2</c:v>
                </c:pt>
                <c:pt idx="4">
                  <c:v>4.9452610357033855E-2</c:v>
                </c:pt>
                <c:pt idx="5">
                  <c:v>5.3144020957548443E-2</c:v>
                </c:pt>
                <c:pt idx="6">
                  <c:v>5.2512722154336444E-2</c:v>
                </c:pt>
                <c:pt idx="7">
                  <c:v>5.2333041759308641E-2</c:v>
                </c:pt>
                <c:pt idx="8">
                  <c:v>5.4065170344687052E-2</c:v>
                </c:pt>
                <c:pt idx="9">
                  <c:v>6.1920740837434929E-2</c:v>
                </c:pt>
                <c:pt idx="10">
                  <c:v>6.7440318556531098E-2</c:v>
                </c:pt>
                <c:pt idx="11">
                  <c:v>7.0981801498700037E-2</c:v>
                </c:pt>
                <c:pt idx="12">
                  <c:v>7.7799389778794747E-2</c:v>
                </c:pt>
                <c:pt idx="13">
                  <c:v>8.074548312865959E-2</c:v>
                </c:pt>
                <c:pt idx="14">
                  <c:v>8.4685391732194137E-2</c:v>
                </c:pt>
                <c:pt idx="15">
                  <c:v>8.2046436993630234E-2</c:v>
                </c:pt>
                <c:pt idx="16">
                  <c:v>8.43971868845379E-2</c:v>
                </c:pt>
                <c:pt idx="17">
                  <c:v>8.7737816242549505E-2</c:v>
                </c:pt>
                <c:pt idx="18">
                  <c:v>8.2458924844957648E-2</c:v>
                </c:pt>
                <c:pt idx="19">
                  <c:v>8.1393816003398234E-2</c:v>
                </c:pt>
                <c:pt idx="20">
                  <c:v>8.1414515670242826E-2</c:v>
                </c:pt>
                <c:pt idx="21">
                  <c:v>7.7359991322896837E-2</c:v>
                </c:pt>
                <c:pt idx="22">
                  <c:v>7.2072783673938323E-2</c:v>
                </c:pt>
                <c:pt idx="23">
                  <c:v>6.7341125065149443E-2</c:v>
                </c:pt>
                <c:pt idx="24">
                  <c:v>6.2834617249176494E-2</c:v>
                </c:pt>
                <c:pt idx="25">
                  <c:v>5.9375988194371176E-2</c:v>
                </c:pt>
                <c:pt idx="26">
                  <c:v>4.9646574275060029E-2</c:v>
                </c:pt>
                <c:pt idx="27">
                  <c:v>4.9966910478117521E-2</c:v>
                </c:pt>
                <c:pt idx="28">
                  <c:v>4.153219715176415E-2</c:v>
                </c:pt>
                <c:pt idx="29">
                  <c:v>3.1469694090822564E-2</c:v>
                </c:pt>
                <c:pt idx="30">
                  <c:v>3.3941105393920479E-2</c:v>
                </c:pt>
                <c:pt idx="31">
                  <c:v>3.6797372341866419E-2</c:v>
                </c:pt>
                <c:pt idx="32">
                  <c:v>3.6248183206930795E-2</c:v>
                </c:pt>
                <c:pt idx="33">
                  <c:v>3.2028242842808474E-2</c:v>
                </c:pt>
                <c:pt idx="34">
                  <c:v>3.1567525569494714E-2</c:v>
                </c:pt>
                <c:pt idx="35">
                  <c:v>3.261647546740698E-2</c:v>
                </c:pt>
                <c:pt idx="36">
                  <c:v>3.1422711715430873E-2</c:v>
                </c:pt>
                <c:pt idx="37">
                  <c:v>3.1551296976209509E-2</c:v>
                </c:pt>
                <c:pt idx="38">
                  <c:v>3.4343682061615199E-2</c:v>
                </c:pt>
                <c:pt idx="39">
                  <c:v>3.2947015496713306E-2</c:v>
                </c:pt>
                <c:pt idx="40">
                  <c:v>3.222191089941151E-2</c:v>
                </c:pt>
                <c:pt idx="41">
                  <c:v>3.0026019480070776E-2</c:v>
                </c:pt>
                <c:pt idx="42">
                  <c:v>2.9340704071851631E-2</c:v>
                </c:pt>
                <c:pt idx="43">
                  <c:v>2.5944929079287915E-2</c:v>
                </c:pt>
                <c:pt idx="44">
                  <c:v>2.461209028663669E-2</c:v>
                </c:pt>
                <c:pt idx="45">
                  <c:v>2.6120943904842209E-2</c:v>
                </c:pt>
                <c:pt idx="46">
                  <c:v>2.7351764797548306E-2</c:v>
                </c:pt>
                <c:pt idx="47">
                  <c:v>2.8700338794203528E-2</c:v>
                </c:pt>
                <c:pt idx="48">
                  <c:v>2.9590631193632033E-2</c:v>
                </c:pt>
                <c:pt idx="49">
                  <c:v>2.7834043894001015E-2</c:v>
                </c:pt>
                <c:pt idx="50">
                  <c:v>2.4600537636131126E-2</c:v>
                </c:pt>
                <c:pt idx="51">
                  <c:v>2.3276765404963262E-2</c:v>
                </c:pt>
                <c:pt idx="52">
                  <c:v>2.3887079261672106E-2</c:v>
                </c:pt>
                <c:pt idx="53">
                  <c:v>2.6519252325704068E-2</c:v>
                </c:pt>
                <c:pt idx="54">
                  <c:v>2.7436010281727041E-2</c:v>
                </c:pt>
                <c:pt idx="55">
                  <c:v>2.9159809124218894E-2</c:v>
                </c:pt>
                <c:pt idx="56">
                  <c:v>2.983633528240337E-2</c:v>
                </c:pt>
                <c:pt idx="57">
                  <c:v>2.8951337921942821E-2</c:v>
                </c:pt>
                <c:pt idx="58">
                  <c:v>2.7220815992466285E-2</c:v>
                </c:pt>
                <c:pt idx="59">
                  <c:v>2.6536273271977828E-2</c:v>
                </c:pt>
                <c:pt idx="60">
                  <c:v>2.3912014321500141E-2</c:v>
                </c:pt>
                <c:pt idx="61">
                  <c:v>2.4340041103732224E-2</c:v>
                </c:pt>
                <c:pt idx="62">
                  <c:v>3.2859577528651984E-2</c:v>
                </c:pt>
                <c:pt idx="63">
                  <c:v>3.7792458367415627E-2</c:v>
                </c:pt>
              </c:numCache>
            </c:numRef>
          </c:val>
          <c:smooth val="0"/>
          <c:extLst>
            <c:ext xmlns:c16="http://schemas.microsoft.com/office/drawing/2014/chart" uri="{C3380CC4-5D6E-409C-BE32-E72D297353CC}">
              <c16:uniqueId val="{00000006-157A-194F-9480-D816E446BCC6}"/>
            </c:ext>
          </c:extLst>
        </c:ser>
        <c:dLbls>
          <c:showLegendKey val="0"/>
          <c:showVal val="0"/>
          <c:showCatName val="0"/>
          <c:showSerName val="0"/>
          <c:showPercent val="0"/>
          <c:showBubbleSize val="0"/>
        </c:dLbls>
        <c:smooth val="0"/>
        <c:axId val="395786696"/>
        <c:axId val="1"/>
      </c:lineChart>
      <c:dateAx>
        <c:axId val="395786696"/>
        <c:scaling>
          <c:orientation val="minMax"/>
        </c:scaling>
        <c:delete val="0"/>
        <c:axPos val="b"/>
        <c:numFmt formatCode="mmm\ yy" sourceLinked="0"/>
        <c:majorTickMark val="out"/>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800" b="1" i="0" u="none" strike="noStrike" kern="1200" baseline="0">
                <a:solidFill>
                  <a:schemeClr val="tx1"/>
                </a:solidFill>
                <a:latin typeface="GT America Rg" pitchFamily="2" charset="77"/>
                <a:ea typeface="GT America Rg" pitchFamily="2" charset="77"/>
                <a:cs typeface="+mn-cs"/>
              </a:defRPr>
            </a:pPr>
            <a:endParaRPr lang="en-US"/>
          </a:p>
        </c:txPr>
        <c:crossAx val="1"/>
        <c:crosses val="autoZero"/>
        <c:auto val="1"/>
        <c:lblOffset val="100"/>
        <c:baseTimeUnit val="months"/>
        <c:majorUnit val="3"/>
        <c:majorTimeUnit val="months"/>
      </c:dateAx>
      <c:valAx>
        <c:axId val="1"/>
        <c:scaling>
          <c:orientation val="minMax"/>
          <c:max val="9.5000000000000029E-2"/>
          <c:min val="0"/>
        </c:scaling>
        <c:delete val="0"/>
        <c:axPos val="l"/>
        <c:majorGridlines>
          <c:spPr>
            <a:ln w="9525" cap="flat" cmpd="sng" algn="ctr">
              <a:solidFill>
                <a:schemeClr val="tx2">
                  <a:lumMod val="15000"/>
                  <a:lumOff val="85000"/>
                </a:schemeClr>
              </a:solidFill>
              <a:round/>
            </a:ln>
            <a:effectLst/>
          </c:spPr>
        </c:majorGridlines>
        <c:numFmt formatCode="0.0%" sourceLinked="1"/>
        <c:majorTickMark val="out"/>
        <c:minorTickMark val="none"/>
        <c:tickLblPos val="nextTo"/>
        <c:txPr>
          <a:bodyPr/>
          <a:lstStyle/>
          <a:p>
            <a:pPr>
              <a:defRPr sz="900">
                <a:latin typeface="GT America Rg" pitchFamily="2" charset="77"/>
                <a:ea typeface="GT America Rg" pitchFamily="2" charset="77"/>
              </a:defRPr>
            </a:pPr>
            <a:endParaRPr lang="en-US"/>
          </a:p>
        </c:txPr>
        <c:crossAx val="395786696"/>
        <c:crosses val="autoZero"/>
        <c:crossBetween val="between"/>
      </c:valAx>
      <c:spPr>
        <a:noFill/>
        <a:ln w="25400">
          <a:noFill/>
        </a:ln>
      </c:spPr>
    </c:plotArea>
    <c:legend>
      <c:legendPos val="b"/>
      <c:layout>
        <c:manualLayout>
          <c:xMode val="edge"/>
          <c:yMode val="edge"/>
          <c:x val="0.31318842957130361"/>
          <c:y val="1.6143307034057971E-3"/>
          <c:w val="0.36891944049174863"/>
          <c:h val="0.11011766772467062"/>
        </c:manualLayout>
      </c:layout>
      <c:overlay val="0"/>
      <c:spPr>
        <a:noFill/>
        <a:ln w="25400">
          <a:noFill/>
        </a:ln>
      </c:spPr>
      <c:txPr>
        <a:bodyPr rot="0" spcFirstLastPara="1" vertOverflow="ellipsis" vert="horz" wrap="square" anchor="ctr" anchorCtr="1"/>
        <a:lstStyle/>
        <a:p>
          <a:pPr>
            <a:defRPr sz="1400" b="1" i="0" u="sng" strike="noStrike" kern="1200" baseline="0">
              <a:solidFill>
                <a:schemeClr val="tx2"/>
              </a:solidFill>
              <a:latin typeface="GT America Rg" pitchFamily="2" charset="77"/>
              <a:ea typeface="GT America Rg" pitchFamily="2" charset="77"/>
              <a:cs typeface="+mn-cs"/>
            </a:defRPr>
          </a:pPr>
          <a:endParaRPr lang="en-US"/>
        </a:p>
      </c:txPr>
    </c:legend>
    <c:plotVisOnly val="1"/>
    <c:dispBlanksAs val="gap"/>
    <c:showDLblsOverMax val="0"/>
  </c:chart>
  <c:spPr>
    <a:noFill/>
    <a:ln w="6350">
      <a:noFill/>
    </a:ln>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29561745958222E-2"/>
          <c:y val="3.5847301878400288E-2"/>
          <c:w val="0.92920669291338587"/>
          <c:h val="0.82258776020233138"/>
        </c:manualLayout>
      </c:layout>
      <c:lineChart>
        <c:grouping val="standard"/>
        <c:varyColors val="0"/>
        <c:ser>
          <c:idx val="2"/>
          <c:order val="1"/>
          <c:tx>
            <c:v>Credit Card</c:v>
          </c:tx>
          <c:spPr>
            <a:ln w="50800">
              <a:solidFill>
                <a:schemeClr val="tx2"/>
              </a:solidFill>
            </a:ln>
          </c:spPr>
          <c:marker>
            <c:symbol val="none"/>
          </c:marker>
          <c:cat>
            <c:strRef>
              <c:f>'Page 12 Data'!$A$5:$A$93</c:f>
              <c:strCache>
                <c:ptCount val="89"/>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pt idx="72">
                  <c:v>21:Q1</c:v>
                </c:pt>
                <c:pt idx="73">
                  <c:v>21:Q2</c:v>
                </c:pt>
                <c:pt idx="74">
                  <c:v>21:Q3</c:v>
                </c:pt>
                <c:pt idx="75">
                  <c:v>21:Q4</c:v>
                </c:pt>
                <c:pt idx="76">
                  <c:v>22:Q1</c:v>
                </c:pt>
                <c:pt idx="77">
                  <c:v>22:Q2</c:v>
                </c:pt>
                <c:pt idx="78">
                  <c:v>22:Q3</c:v>
                </c:pt>
                <c:pt idx="79">
                  <c:v>22:Q4</c:v>
                </c:pt>
                <c:pt idx="80">
                  <c:v>23:Q1</c:v>
                </c:pt>
                <c:pt idx="81">
                  <c:v>23:Q2</c:v>
                </c:pt>
                <c:pt idx="82">
                  <c:v>23:Q3</c:v>
                </c:pt>
                <c:pt idx="83">
                  <c:v>23:Q4</c:v>
                </c:pt>
                <c:pt idx="84">
                  <c:v>24:Q1</c:v>
                </c:pt>
                <c:pt idx="85">
                  <c:v>24:Q2</c:v>
                </c:pt>
                <c:pt idx="86">
                  <c:v>24:Q3</c:v>
                </c:pt>
                <c:pt idx="87">
                  <c:v>24:Q4</c:v>
                </c:pt>
                <c:pt idx="88">
                  <c:v>25:Q1</c:v>
                </c:pt>
              </c:strCache>
            </c:strRef>
          </c:cat>
          <c:val>
            <c:numRef>
              <c:f>'Page 12 Data'!$E$5:$E$96</c:f>
              <c:numCache>
                <c:formatCode>0.00</c:formatCode>
                <c:ptCount val="92"/>
                <c:pt idx="0">
                  <c:v>8.84</c:v>
                </c:pt>
                <c:pt idx="1">
                  <c:v>8.9</c:v>
                </c:pt>
                <c:pt idx="2">
                  <c:v>8.67</c:v>
                </c:pt>
                <c:pt idx="3">
                  <c:v>9.24</c:v>
                </c:pt>
                <c:pt idx="4">
                  <c:v>9.27</c:v>
                </c:pt>
                <c:pt idx="5">
                  <c:v>8.85</c:v>
                </c:pt>
                <c:pt idx="6">
                  <c:v>8.65</c:v>
                </c:pt>
                <c:pt idx="7">
                  <c:v>9.18</c:v>
                </c:pt>
                <c:pt idx="8">
                  <c:v>9.59</c:v>
                </c:pt>
                <c:pt idx="9">
                  <c:v>9.23</c:v>
                </c:pt>
                <c:pt idx="10">
                  <c:v>9.07</c:v>
                </c:pt>
                <c:pt idx="11">
                  <c:v>8.5299999999999994</c:v>
                </c:pt>
                <c:pt idx="12">
                  <c:v>8.82</c:v>
                </c:pt>
                <c:pt idx="13">
                  <c:v>8.9600000000000009</c:v>
                </c:pt>
                <c:pt idx="14">
                  <c:v>9.19</c:v>
                </c:pt>
                <c:pt idx="15">
                  <c:v>9.66</c:v>
                </c:pt>
                <c:pt idx="16">
                  <c:v>9.74</c:v>
                </c:pt>
                <c:pt idx="17">
                  <c:v>9.3800000000000008</c:v>
                </c:pt>
                <c:pt idx="18">
                  <c:v>9.34</c:v>
                </c:pt>
                <c:pt idx="19">
                  <c:v>9.48</c:v>
                </c:pt>
                <c:pt idx="20">
                  <c:v>9.49</c:v>
                </c:pt>
                <c:pt idx="21">
                  <c:v>10.15</c:v>
                </c:pt>
                <c:pt idx="22">
                  <c:v>9.48</c:v>
                </c:pt>
                <c:pt idx="23">
                  <c:v>10.18</c:v>
                </c:pt>
                <c:pt idx="24">
                  <c:v>11.44</c:v>
                </c:pt>
                <c:pt idx="25">
                  <c:v>11.74</c:v>
                </c:pt>
                <c:pt idx="26">
                  <c:v>11.9</c:v>
                </c:pt>
                <c:pt idx="27">
                  <c:v>12.7</c:v>
                </c:pt>
                <c:pt idx="28">
                  <c:v>13.73</c:v>
                </c:pt>
                <c:pt idx="29">
                  <c:v>13.74</c:v>
                </c:pt>
                <c:pt idx="30">
                  <c:v>13.16</c:v>
                </c:pt>
                <c:pt idx="31">
                  <c:v>13.27</c:v>
                </c:pt>
                <c:pt idx="32">
                  <c:v>13.12</c:v>
                </c:pt>
                <c:pt idx="33">
                  <c:v>12.16</c:v>
                </c:pt>
                <c:pt idx="34">
                  <c:v>11.5</c:v>
                </c:pt>
                <c:pt idx="35">
                  <c:v>11.48</c:v>
                </c:pt>
                <c:pt idx="36">
                  <c:v>11.27</c:v>
                </c:pt>
                <c:pt idx="37">
                  <c:v>10.9</c:v>
                </c:pt>
                <c:pt idx="38">
                  <c:v>10.45</c:v>
                </c:pt>
                <c:pt idx="39">
                  <c:v>10.57</c:v>
                </c:pt>
                <c:pt idx="40">
                  <c:v>10.210000000000001</c:v>
                </c:pt>
                <c:pt idx="41">
                  <c:v>9.99</c:v>
                </c:pt>
                <c:pt idx="42">
                  <c:v>9.36</c:v>
                </c:pt>
                <c:pt idx="43">
                  <c:v>9.4499999999999993</c:v>
                </c:pt>
                <c:pt idx="44">
                  <c:v>8.51</c:v>
                </c:pt>
                <c:pt idx="45">
                  <c:v>7.83</c:v>
                </c:pt>
                <c:pt idx="46">
                  <c:v>7.46</c:v>
                </c:pt>
                <c:pt idx="47">
                  <c:v>7.31</c:v>
                </c:pt>
                <c:pt idx="48">
                  <c:v>8.3800000000000008</c:v>
                </c:pt>
                <c:pt idx="49">
                  <c:v>8.39</c:v>
                </c:pt>
                <c:pt idx="50">
                  <c:v>8.2100000000000009</c:v>
                </c:pt>
                <c:pt idx="51">
                  <c:v>7.65</c:v>
                </c:pt>
                <c:pt idx="52">
                  <c:v>7.6</c:v>
                </c:pt>
                <c:pt idx="53">
                  <c:v>7.17</c:v>
                </c:pt>
                <c:pt idx="54">
                  <c:v>7.08</c:v>
                </c:pt>
                <c:pt idx="55">
                  <c:v>7.14</c:v>
                </c:pt>
                <c:pt idx="56">
                  <c:v>7.45</c:v>
                </c:pt>
                <c:pt idx="57">
                  <c:v>7.38</c:v>
                </c:pt>
                <c:pt idx="58">
                  <c:v>7.47</c:v>
                </c:pt>
                <c:pt idx="59">
                  <c:v>7.55</c:v>
                </c:pt>
                <c:pt idx="60">
                  <c:v>8.01</c:v>
                </c:pt>
                <c:pt idx="61">
                  <c:v>7.88</c:v>
                </c:pt>
                <c:pt idx="62">
                  <c:v>7.94</c:v>
                </c:pt>
                <c:pt idx="63">
                  <c:v>7.77</c:v>
                </c:pt>
                <c:pt idx="64">
                  <c:v>8.32</c:v>
                </c:pt>
                <c:pt idx="65">
                  <c:v>8.32</c:v>
                </c:pt>
                <c:pt idx="66">
                  <c:v>8.27</c:v>
                </c:pt>
                <c:pt idx="67">
                  <c:v>8.36</c:v>
                </c:pt>
                <c:pt idx="68">
                  <c:v>9.09</c:v>
                </c:pt>
                <c:pt idx="69">
                  <c:v>9.75</c:v>
                </c:pt>
                <c:pt idx="70">
                  <c:v>9.74</c:v>
                </c:pt>
                <c:pt idx="71">
                  <c:v>9.36</c:v>
                </c:pt>
                <c:pt idx="72">
                  <c:v>9.98</c:v>
                </c:pt>
                <c:pt idx="73">
                  <c:v>9.2799999999999994</c:v>
                </c:pt>
                <c:pt idx="74">
                  <c:v>8.77</c:v>
                </c:pt>
                <c:pt idx="75">
                  <c:v>8.32</c:v>
                </c:pt>
                <c:pt idx="76">
                  <c:v>8.42</c:v>
                </c:pt>
                <c:pt idx="77">
                  <c:v>7.98</c:v>
                </c:pt>
                <c:pt idx="78">
                  <c:v>7.59</c:v>
                </c:pt>
                <c:pt idx="79">
                  <c:v>7.67</c:v>
                </c:pt>
                <c:pt idx="80">
                  <c:v>8.24</c:v>
                </c:pt>
                <c:pt idx="81">
                  <c:v>8</c:v>
                </c:pt>
                <c:pt idx="82">
                  <c:v>9.43</c:v>
                </c:pt>
                <c:pt idx="83">
                  <c:v>9.74</c:v>
                </c:pt>
                <c:pt idx="84">
                  <c:v>10.69</c:v>
                </c:pt>
                <c:pt idx="85">
                  <c:v>10.93</c:v>
                </c:pt>
                <c:pt idx="86">
                  <c:v>11.132075471698114</c:v>
                </c:pt>
                <c:pt idx="87">
                  <c:v>11.35</c:v>
                </c:pt>
                <c:pt idx="88">
                  <c:v>12.30964467005076</c:v>
                </c:pt>
                <c:pt idx="89">
                  <c:v>12.266335814722911</c:v>
                </c:pt>
                <c:pt idx="90">
                  <c:v>12.41</c:v>
                </c:pt>
                <c:pt idx="91">
                  <c:v>12.701644479248239</c:v>
                </c:pt>
              </c:numCache>
            </c:numRef>
          </c:val>
          <c:smooth val="0"/>
          <c:extLst>
            <c:ext xmlns:c16="http://schemas.microsoft.com/office/drawing/2014/chart" uri="{C3380CC4-5D6E-409C-BE32-E72D297353CC}">
              <c16:uniqueId val="{00000000-5C76-4EA3-9E8E-187B1A5A970F}"/>
            </c:ext>
          </c:extLst>
        </c:ser>
        <c:ser>
          <c:idx val="1"/>
          <c:order val="4"/>
          <c:tx>
            <c:v>Auto Loan</c:v>
          </c:tx>
          <c:spPr>
            <a:ln w="50800">
              <a:solidFill>
                <a:schemeClr val="accent5">
                  <a:lumMod val="60000"/>
                  <a:lumOff val="40000"/>
                </a:schemeClr>
              </a:solidFill>
            </a:ln>
          </c:spPr>
          <c:marker>
            <c:symbol val="none"/>
          </c:marker>
          <c:cat>
            <c:strRef>
              <c:f>'Page 12 Data'!$A$5:$A$93</c:f>
              <c:strCache>
                <c:ptCount val="89"/>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pt idx="72">
                  <c:v>21:Q1</c:v>
                </c:pt>
                <c:pt idx="73">
                  <c:v>21:Q2</c:v>
                </c:pt>
                <c:pt idx="74">
                  <c:v>21:Q3</c:v>
                </c:pt>
                <c:pt idx="75">
                  <c:v>21:Q4</c:v>
                </c:pt>
                <c:pt idx="76">
                  <c:v>22:Q1</c:v>
                </c:pt>
                <c:pt idx="77">
                  <c:v>22:Q2</c:v>
                </c:pt>
                <c:pt idx="78">
                  <c:v>22:Q3</c:v>
                </c:pt>
                <c:pt idx="79">
                  <c:v>22:Q4</c:v>
                </c:pt>
                <c:pt idx="80">
                  <c:v>23:Q1</c:v>
                </c:pt>
                <c:pt idx="81">
                  <c:v>23:Q2</c:v>
                </c:pt>
                <c:pt idx="82">
                  <c:v>23:Q3</c:v>
                </c:pt>
                <c:pt idx="83">
                  <c:v>23:Q4</c:v>
                </c:pt>
                <c:pt idx="84">
                  <c:v>24:Q1</c:v>
                </c:pt>
                <c:pt idx="85">
                  <c:v>24:Q2</c:v>
                </c:pt>
                <c:pt idx="86">
                  <c:v>24:Q3</c:v>
                </c:pt>
                <c:pt idx="87">
                  <c:v>24:Q4</c:v>
                </c:pt>
                <c:pt idx="88">
                  <c:v>25:Q1</c:v>
                </c:pt>
              </c:strCache>
            </c:strRef>
          </c:cat>
          <c:val>
            <c:numRef>
              <c:f>'Page 12 Data'!$D$5:$D$96</c:f>
              <c:numCache>
                <c:formatCode>0.00</c:formatCode>
                <c:ptCount val="92"/>
                <c:pt idx="0">
                  <c:v>2.33</c:v>
                </c:pt>
                <c:pt idx="1">
                  <c:v>2.2599999999999998</c:v>
                </c:pt>
                <c:pt idx="2">
                  <c:v>2.16</c:v>
                </c:pt>
                <c:pt idx="3">
                  <c:v>2.16</c:v>
                </c:pt>
                <c:pt idx="4">
                  <c:v>2.3199999999999998</c:v>
                </c:pt>
                <c:pt idx="5">
                  <c:v>2.17</c:v>
                </c:pt>
                <c:pt idx="6">
                  <c:v>2.27</c:v>
                </c:pt>
                <c:pt idx="7">
                  <c:v>2.42</c:v>
                </c:pt>
                <c:pt idx="8">
                  <c:v>2.38</c:v>
                </c:pt>
                <c:pt idx="9">
                  <c:v>1.99</c:v>
                </c:pt>
                <c:pt idx="10">
                  <c:v>2.0299999999999998</c:v>
                </c:pt>
                <c:pt idx="11">
                  <c:v>2.09</c:v>
                </c:pt>
                <c:pt idx="12">
                  <c:v>2.15</c:v>
                </c:pt>
                <c:pt idx="13">
                  <c:v>2.2200000000000002</c:v>
                </c:pt>
                <c:pt idx="14">
                  <c:v>2.58</c:v>
                </c:pt>
                <c:pt idx="15">
                  <c:v>2.62</c:v>
                </c:pt>
                <c:pt idx="16">
                  <c:v>2.59</c:v>
                </c:pt>
                <c:pt idx="17">
                  <c:v>2.54</c:v>
                </c:pt>
                <c:pt idx="18">
                  <c:v>2.76</c:v>
                </c:pt>
                <c:pt idx="19">
                  <c:v>3.05</c:v>
                </c:pt>
                <c:pt idx="20">
                  <c:v>3.22</c:v>
                </c:pt>
                <c:pt idx="21">
                  <c:v>3.26</c:v>
                </c:pt>
                <c:pt idx="22">
                  <c:v>3.64</c:v>
                </c:pt>
                <c:pt idx="23">
                  <c:v>3.94</c:v>
                </c:pt>
                <c:pt idx="24">
                  <c:v>4.3499999999999996</c:v>
                </c:pt>
                <c:pt idx="25">
                  <c:v>4.47</c:v>
                </c:pt>
                <c:pt idx="26">
                  <c:v>4.68</c:v>
                </c:pt>
                <c:pt idx="27">
                  <c:v>4.92</c:v>
                </c:pt>
                <c:pt idx="28">
                  <c:v>5.01</c:v>
                </c:pt>
                <c:pt idx="29">
                  <c:v>4.84</c:v>
                </c:pt>
                <c:pt idx="30">
                  <c:v>4.83</c:v>
                </c:pt>
                <c:pt idx="31">
                  <c:v>5.27</c:v>
                </c:pt>
                <c:pt idx="32">
                  <c:v>5.09</c:v>
                </c:pt>
                <c:pt idx="33">
                  <c:v>4.99</c:v>
                </c:pt>
                <c:pt idx="34">
                  <c:v>5.03</c:v>
                </c:pt>
                <c:pt idx="35">
                  <c:v>4.82</c:v>
                </c:pt>
                <c:pt idx="36">
                  <c:v>4.55</c:v>
                </c:pt>
                <c:pt idx="37">
                  <c:v>4.24</c:v>
                </c:pt>
                <c:pt idx="38">
                  <c:v>4.25</c:v>
                </c:pt>
                <c:pt idx="39">
                  <c:v>4.03</c:v>
                </c:pt>
                <c:pt idx="40">
                  <c:v>3.92</c:v>
                </c:pt>
                <c:pt idx="41">
                  <c:v>3.57</c:v>
                </c:pt>
                <c:pt idx="42">
                  <c:v>3.37</c:v>
                </c:pt>
                <c:pt idx="43">
                  <c:v>3.35</c:v>
                </c:pt>
                <c:pt idx="44">
                  <c:v>3.32</c:v>
                </c:pt>
                <c:pt idx="45">
                  <c:v>3.27</c:v>
                </c:pt>
                <c:pt idx="46">
                  <c:v>3.14</c:v>
                </c:pt>
                <c:pt idx="47">
                  <c:v>3.47</c:v>
                </c:pt>
                <c:pt idx="48">
                  <c:v>3.34</c:v>
                </c:pt>
                <c:pt idx="49">
                  <c:v>3.36</c:v>
                </c:pt>
                <c:pt idx="50">
                  <c:v>3.36</c:v>
                </c:pt>
                <c:pt idx="51">
                  <c:v>3.37</c:v>
                </c:pt>
                <c:pt idx="52">
                  <c:v>3.52</c:v>
                </c:pt>
                <c:pt idx="53">
                  <c:v>3.46</c:v>
                </c:pt>
                <c:pt idx="54">
                  <c:v>3.58</c:v>
                </c:pt>
                <c:pt idx="55">
                  <c:v>3.75</c:v>
                </c:pt>
                <c:pt idx="56">
                  <c:v>3.82</c:v>
                </c:pt>
                <c:pt idx="57">
                  <c:v>3.92</c:v>
                </c:pt>
                <c:pt idx="58">
                  <c:v>3.97</c:v>
                </c:pt>
                <c:pt idx="59">
                  <c:v>4.05</c:v>
                </c:pt>
                <c:pt idx="60">
                  <c:v>4.26</c:v>
                </c:pt>
                <c:pt idx="61">
                  <c:v>4.17</c:v>
                </c:pt>
                <c:pt idx="62">
                  <c:v>4.2699999999999996</c:v>
                </c:pt>
                <c:pt idx="63">
                  <c:v>4.47</c:v>
                </c:pt>
                <c:pt idx="64">
                  <c:v>4.6900000000000004</c:v>
                </c:pt>
                <c:pt idx="65">
                  <c:v>4.6399999999999997</c:v>
                </c:pt>
                <c:pt idx="66">
                  <c:v>4.71</c:v>
                </c:pt>
                <c:pt idx="67">
                  <c:v>4.9400000000000004</c:v>
                </c:pt>
                <c:pt idx="68">
                  <c:v>5.05</c:v>
                </c:pt>
                <c:pt idx="69">
                  <c:v>5.03</c:v>
                </c:pt>
                <c:pt idx="70">
                  <c:v>4.82</c:v>
                </c:pt>
                <c:pt idx="71">
                  <c:v>4.7699999999999996</c:v>
                </c:pt>
                <c:pt idx="72">
                  <c:v>4.79</c:v>
                </c:pt>
                <c:pt idx="73">
                  <c:v>4.3499999999999996</c:v>
                </c:pt>
                <c:pt idx="74">
                  <c:v>4.05</c:v>
                </c:pt>
                <c:pt idx="75">
                  <c:v>3.98</c:v>
                </c:pt>
                <c:pt idx="76">
                  <c:v>4</c:v>
                </c:pt>
                <c:pt idx="77">
                  <c:v>3.86</c:v>
                </c:pt>
                <c:pt idx="78">
                  <c:v>3.89</c:v>
                </c:pt>
                <c:pt idx="79">
                  <c:v>3.73</c:v>
                </c:pt>
                <c:pt idx="80">
                  <c:v>3.89</c:v>
                </c:pt>
                <c:pt idx="81">
                  <c:v>3.82</c:v>
                </c:pt>
                <c:pt idx="82">
                  <c:v>3.91</c:v>
                </c:pt>
                <c:pt idx="83">
                  <c:v>4.17</c:v>
                </c:pt>
                <c:pt idx="84">
                  <c:v>4.41</c:v>
                </c:pt>
                <c:pt idx="85">
                  <c:v>4.43</c:v>
                </c:pt>
                <c:pt idx="86">
                  <c:v>4.5863746958637472</c:v>
                </c:pt>
                <c:pt idx="87">
                  <c:v>4.83</c:v>
                </c:pt>
                <c:pt idx="88">
                  <c:v>4.9866017052375149</c:v>
                </c:pt>
                <c:pt idx="89">
                  <c:v>4.9909365558912384</c:v>
                </c:pt>
                <c:pt idx="90">
                  <c:v>5.0199999999999996</c:v>
                </c:pt>
                <c:pt idx="91">
                  <c:v>5.2075584883023396</c:v>
                </c:pt>
              </c:numCache>
            </c:numRef>
          </c:val>
          <c:smooth val="0"/>
          <c:extLst>
            <c:ext xmlns:c16="http://schemas.microsoft.com/office/drawing/2014/chart" uri="{C3380CC4-5D6E-409C-BE32-E72D297353CC}">
              <c16:uniqueId val="{00000001-5C76-4EA3-9E8E-187B1A5A970F}"/>
            </c:ext>
          </c:extLst>
        </c:ser>
        <c:dLbls>
          <c:showLegendKey val="0"/>
          <c:showVal val="0"/>
          <c:showCatName val="0"/>
          <c:showSerName val="0"/>
          <c:showPercent val="0"/>
          <c:showBubbleSize val="0"/>
        </c:dLbls>
        <c:marker val="1"/>
        <c:smooth val="0"/>
        <c:axId val="495064192"/>
        <c:axId val="495065728"/>
        <c:extLst>
          <c:ext xmlns:c15="http://schemas.microsoft.com/office/drawing/2012/chart" uri="{02D57815-91ED-43cb-92C2-25804820EDAC}">
            <c15:filteredLineSeries>
              <c15:ser>
                <c:idx val="4"/>
                <c:order val="2"/>
                <c:tx>
                  <c:v>HE Revolving</c:v>
                </c:tx>
                <c:spPr>
                  <a:ln w="50800">
                    <a:solidFill>
                      <a:schemeClr val="accent4"/>
                    </a:solidFill>
                  </a:ln>
                </c:spPr>
                <c:marker>
                  <c:symbol val="none"/>
                </c:marker>
                <c:cat>
                  <c:strRef>
                    <c:extLst>
                      <c:ext uri="{02D57815-91ED-43cb-92C2-25804820EDAC}">
                        <c15:formulaRef>
                          <c15:sqref>'Page 12 Data'!$A$5:$A$93</c15:sqref>
                        </c15:formulaRef>
                      </c:ext>
                    </c:extLst>
                    <c:strCache>
                      <c:ptCount val="89"/>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pt idx="72">
                        <c:v>21:Q1</c:v>
                      </c:pt>
                      <c:pt idx="73">
                        <c:v>21:Q2</c:v>
                      </c:pt>
                      <c:pt idx="74">
                        <c:v>21:Q3</c:v>
                      </c:pt>
                      <c:pt idx="75">
                        <c:v>21:Q4</c:v>
                      </c:pt>
                      <c:pt idx="76">
                        <c:v>22:Q1</c:v>
                      </c:pt>
                      <c:pt idx="77">
                        <c:v>22:Q2</c:v>
                      </c:pt>
                      <c:pt idx="78">
                        <c:v>22:Q3</c:v>
                      </c:pt>
                      <c:pt idx="79">
                        <c:v>22:Q4</c:v>
                      </c:pt>
                      <c:pt idx="80">
                        <c:v>23:Q1</c:v>
                      </c:pt>
                      <c:pt idx="81">
                        <c:v>23:Q2</c:v>
                      </c:pt>
                      <c:pt idx="82">
                        <c:v>23:Q3</c:v>
                      </c:pt>
                      <c:pt idx="83">
                        <c:v>23:Q4</c:v>
                      </c:pt>
                      <c:pt idx="84">
                        <c:v>24:Q1</c:v>
                      </c:pt>
                      <c:pt idx="85">
                        <c:v>24:Q2</c:v>
                      </c:pt>
                      <c:pt idx="86">
                        <c:v>24:Q3</c:v>
                      </c:pt>
                      <c:pt idx="87">
                        <c:v>24:Q4</c:v>
                      </c:pt>
                      <c:pt idx="88">
                        <c:v>25:Q1</c:v>
                      </c:pt>
                    </c:strCache>
                  </c:strRef>
                </c:cat>
                <c:val>
                  <c:numRef>
                    <c:extLst>
                      <c:ext uri="{02D57815-91ED-43cb-92C2-25804820EDAC}">
                        <c15:formulaRef>
                          <c15:sqref>'Page 12 Data'!$C$5:$C$96</c15:sqref>
                        </c15:formulaRef>
                      </c:ext>
                    </c:extLst>
                    <c:numCache>
                      <c:formatCode>0.00</c:formatCode>
                      <c:ptCount val="92"/>
                      <c:pt idx="0">
                        <c:v>0.35</c:v>
                      </c:pt>
                      <c:pt idx="1">
                        <c:v>0.28000000000000003</c:v>
                      </c:pt>
                      <c:pt idx="2">
                        <c:v>0.22</c:v>
                      </c:pt>
                      <c:pt idx="3">
                        <c:v>0.31</c:v>
                      </c:pt>
                      <c:pt idx="4">
                        <c:v>0.21</c:v>
                      </c:pt>
                      <c:pt idx="5">
                        <c:v>0.15</c:v>
                      </c:pt>
                      <c:pt idx="6">
                        <c:v>0.18</c:v>
                      </c:pt>
                      <c:pt idx="7">
                        <c:v>0.21</c:v>
                      </c:pt>
                      <c:pt idx="8">
                        <c:v>0.25</c:v>
                      </c:pt>
                      <c:pt idx="9">
                        <c:v>0.24</c:v>
                      </c:pt>
                      <c:pt idx="10">
                        <c:v>0.2</c:v>
                      </c:pt>
                      <c:pt idx="11">
                        <c:v>0.16</c:v>
                      </c:pt>
                      <c:pt idx="12">
                        <c:v>0.17</c:v>
                      </c:pt>
                      <c:pt idx="13">
                        <c:v>0.39</c:v>
                      </c:pt>
                      <c:pt idx="14">
                        <c:v>0.5</c:v>
                      </c:pt>
                      <c:pt idx="15">
                        <c:v>0.61</c:v>
                      </c:pt>
                      <c:pt idx="16">
                        <c:v>0.65</c:v>
                      </c:pt>
                      <c:pt idx="17">
                        <c:v>0.77</c:v>
                      </c:pt>
                      <c:pt idx="18">
                        <c:v>1.2</c:v>
                      </c:pt>
                      <c:pt idx="19">
                        <c:v>1.32</c:v>
                      </c:pt>
                      <c:pt idx="20">
                        <c:v>1.86</c:v>
                      </c:pt>
                      <c:pt idx="21">
                        <c:v>2.21</c:v>
                      </c:pt>
                      <c:pt idx="22">
                        <c:v>2.66</c:v>
                      </c:pt>
                      <c:pt idx="23">
                        <c:v>3.33</c:v>
                      </c:pt>
                      <c:pt idx="24">
                        <c:v>3.77</c:v>
                      </c:pt>
                      <c:pt idx="25">
                        <c:v>3.97</c:v>
                      </c:pt>
                      <c:pt idx="26">
                        <c:v>4.18</c:v>
                      </c:pt>
                      <c:pt idx="27">
                        <c:v>4.37</c:v>
                      </c:pt>
                      <c:pt idx="28">
                        <c:v>4.05</c:v>
                      </c:pt>
                      <c:pt idx="29">
                        <c:v>4.29</c:v>
                      </c:pt>
                      <c:pt idx="30">
                        <c:v>4.2300000000000004</c:v>
                      </c:pt>
                      <c:pt idx="31">
                        <c:v>4.29</c:v>
                      </c:pt>
                      <c:pt idx="32">
                        <c:v>4.66</c:v>
                      </c:pt>
                      <c:pt idx="33">
                        <c:v>4.66</c:v>
                      </c:pt>
                      <c:pt idx="34">
                        <c:v>4.7</c:v>
                      </c:pt>
                      <c:pt idx="35">
                        <c:v>4.71</c:v>
                      </c:pt>
                      <c:pt idx="36">
                        <c:v>4.6900000000000004</c:v>
                      </c:pt>
                      <c:pt idx="37">
                        <c:v>4.92</c:v>
                      </c:pt>
                      <c:pt idx="38">
                        <c:v>4.93</c:v>
                      </c:pt>
                      <c:pt idx="39">
                        <c:v>3.48</c:v>
                      </c:pt>
                      <c:pt idx="40">
                        <c:v>3.22</c:v>
                      </c:pt>
                      <c:pt idx="41">
                        <c:v>3</c:v>
                      </c:pt>
                      <c:pt idx="42">
                        <c:v>3.51</c:v>
                      </c:pt>
                      <c:pt idx="43">
                        <c:v>3.19</c:v>
                      </c:pt>
                      <c:pt idx="44">
                        <c:v>3.37</c:v>
                      </c:pt>
                      <c:pt idx="45">
                        <c:v>3.33</c:v>
                      </c:pt>
                      <c:pt idx="46">
                        <c:v>3.34</c:v>
                      </c:pt>
                      <c:pt idx="47">
                        <c:v>3.16</c:v>
                      </c:pt>
                      <c:pt idx="48">
                        <c:v>3.04</c:v>
                      </c:pt>
                      <c:pt idx="49">
                        <c:v>3.24</c:v>
                      </c:pt>
                      <c:pt idx="50">
                        <c:v>2.44</c:v>
                      </c:pt>
                      <c:pt idx="51">
                        <c:v>2.2400000000000002</c:v>
                      </c:pt>
                      <c:pt idx="52">
                        <c:v>2.19</c:v>
                      </c:pt>
                      <c:pt idx="53">
                        <c:v>1.96</c:v>
                      </c:pt>
                      <c:pt idx="54">
                        <c:v>2.0299999999999998</c:v>
                      </c:pt>
                      <c:pt idx="55">
                        <c:v>2.13</c:v>
                      </c:pt>
                      <c:pt idx="56">
                        <c:v>2.06</c:v>
                      </c:pt>
                      <c:pt idx="57">
                        <c:v>1.88</c:v>
                      </c:pt>
                      <c:pt idx="58">
                        <c:v>1.53</c:v>
                      </c:pt>
                      <c:pt idx="59">
                        <c:v>1.67</c:v>
                      </c:pt>
                      <c:pt idx="60">
                        <c:v>1.51</c:v>
                      </c:pt>
                      <c:pt idx="61">
                        <c:v>1.56</c:v>
                      </c:pt>
                      <c:pt idx="62">
                        <c:v>1.2</c:v>
                      </c:pt>
                      <c:pt idx="63">
                        <c:v>1.1599999999999999</c:v>
                      </c:pt>
                      <c:pt idx="64">
                        <c:v>1.25</c:v>
                      </c:pt>
                      <c:pt idx="65">
                        <c:v>1.1000000000000001</c:v>
                      </c:pt>
                      <c:pt idx="66">
                        <c:v>1.1299999999999999</c:v>
                      </c:pt>
                      <c:pt idx="67">
                        <c:v>0.84</c:v>
                      </c:pt>
                      <c:pt idx="68">
                        <c:v>1.19</c:v>
                      </c:pt>
                      <c:pt idx="69">
                        <c:v>1.25</c:v>
                      </c:pt>
                      <c:pt idx="70">
                        <c:v>1.23</c:v>
                      </c:pt>
                      <c:pt idx="71">
                        <c:v>1.1200000000000001</c:v>
                      </c:pt>
                      <c:pt idx="72">
                        <c:v>1.18</c:v>
                      </c:pt>
                      <c:pt idx="73">
                        <c:v>1.05</c:v>
                      </c:pt>
                      <c:pt idx="74">
                        <c:v>1</c:v>
                      </c:pt>
                      <c:pt idx="75">
                        <c:v>0.82</c:v>
                      </c:pt>
                      <c:pt idx="76">
                        <c:v>0.82</c:v>
                      </c:pt>
                      <c:pt idx="77">
                        <c:v>0.91</c:v>
                      </c:pt>
                      <c:pt idx="78">
                        <c:v>1.07</c:v>
                      </c:pt>
                      <c:pt idx="79">
                        <c:v>0.87</c:v>
                      </c:pt>
                      <c:pt idx="80">
                        <c:v>0.78</c:v>
                      </c:pt>
                      <c:pt idx="81">
                        <c:v>0.64</c:v>
                      </c:pt>
                      <c:pt idx="82">
                        <c:v>0.74</c:v>
                      </c:pt>
                      <c:pt idx="83">
                        <c:v>0.62</c:v>
                      </c:pt>
                      <c:pt idx="84">
                        <c:v>0.5</c:v>
                      </c:pt>
                      <c:pt idx="85">
                        <c:v>0.36</c:v>
                      </c:pt>
                      <c:pt idx="86">
                        <c:v>0.43425471454404546</c:v>
                      </c:pt>
                      <c:pt idx="87">
                        <c:v>0.53</c:v>
                      </c:pt>
                      <c:pt idx="88">
                        <c:v>0.86875466070096952</c:v>
                      </c:pt>
                      <c:pt idx="89">
                        <c:v>0.85165369649805456</c:v>
                      </c:pt>
                      <c:pt idx="90">
                        <c:v>0.75</c:v>
                      </c:pt>
                      <c:pt idx="91">
                        <c:v>0.82195571955719549</c:v>
                      </c:pt>
                    </c:numCache>
                  </c:numRef>
                </c:val>
                <c:smooth val="0"/>
                <c:extLst>
                  <c:ext xmlns:c16="http://schemas.microsoft.com/office/drawing/2014/chart" uri="{C3380CC4-5D6E-409C-BE32-E72D297353CC}">
                    <c16:uniqueId val="{00000003-5C76-4EA3-9E8E-187B1A5A970F}"/>
                  </c:ext>
                </c:extLst>
              </c15:ser>
            </c15:filteredLineSeries>
            <c15:filteredLineSeries>
              <c15:ser>
                <c:idx val="5"/>
                <c:order val="3"/>
                <c:tx>
                  <c:v>Student Loan</c:v>
                </c:tx>
                <c:spPr>
                  <a:ln w="50800">
                    <a:solidFill>
                      <a:srgbClr val="FF0000"/>
                    </a:solidFill>
                  </a:ln>
                </c:spPr>
                <c:marker>
                  <c:symbol val="none"/>
                </c:marker>
                <c:cat>
                  <c:strRef>
                    <c:extLst xmlns:c15="http://schemas.microsoft.com/office/drawing/2012/chart">
                      <c:ext xmlns:c15="http://schemas.microsoft.com/office/drawing/2012/chart" uri="{02D57815-91ED-43cb-92C2-25804820EDAC}">
                        <c15:formulaRef>
                          <c15:sqref>'Page 12 Data'!$A$5:$A$93</c15:sqref>
                        </c15:formulaRef>
                      </c:ext>
                    </c:extLst>
                    <c:strCache>
                      <c:ptCount val="89"/>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pt idx="72">
                        <c:v>21:Q1</c:v>
                      </c:pt>
                      <c:pt idx="73">
                        <c:v>21:Q2</c:v>
                      </c:pt>
                      <c:pt idx="74">
                        <c:v>21:Q3</c:v>
                      </c:pt>
                      <c:pt idx="75">
                        <c:v>21:Q4</c:v>
                      </c:pt>
                      <c:pt idx="76">
                        <c:v>22:Q1</c:v>
                      </c:pt>
                      <c:pt idx="77">
                        <c:v>22:Q2</c:v>
                      </c:pt>
                      <c:pt idx="78">
                        <c:v>22:Q3</c:v>
                      </c:pt>
                      <c:pt idx="79">
                        <c:v>22:Q4</c:v>
                      </c:pt>
                      <c:pt idx="80">
                        <c:v>23:Q1</c:v>
                      </c:pt>
                      <c:pt idx="81">
                        <c:v>23:Q2</c:v>
                      </c:pt>
                      <c:pt idx="82">
                        <c:v>23:Q3</c:v>
                      </c:pt>
                      <c:pt idx="83">
                        <c:v>23:Q4</c:v>
                      </c:pt>
                      <c:pt idx="84">
                        <c:v>24:Q1</c:v>
                      </c:pt>
                      <c:pt idx="85">
                        <c:v>24:Q2</c:v>
                      </c:pt>
                      <c:pt idx="86">
                        <c:v>24:Q3</c:v>
                      </c:pt>
                      <c:pt idx="87">
                        <c:v>24:Q4</c:v>
                      </c:pt>
                      <c:pt idx="88">
                        <c:v>25:Q1</c:v>
                      </c:pt>
                    </c:strCache>
                  </c:strRef>
                </c:cat>
                <c:val>
                  <c:numRef>
                    <c:extLst xmlns:c15="http://schemas.microsoft.com/office/drawing/2012/chart">
                      <c:ext xmlns:c15="http://schemas.microsoft.com/office/drawing/2012/chart" uri="{02D57815-91ED-43cb-92C2-25804820EDAC}">
                        <c15:formulaRef>
                          <c15:sqref>'Page 12 Data'!$F$5:$F$96</c15:sqref>
                        </c15:formulaRef>
                      </c:ext>
                    </c:extLst>
                    <c:numCache>
                      <c:formatCode>0.00</c:formatCode>
                      <c:ptCount val="92"/>
                      <c:pt idx="0">
                        <c:v>6.1291233901121727</c:v>
                      </c:pt>
                      <c:pt idx="1">
                        <c:v>6.1372169617126389</c:v>
                      </c:pt>
                      <c:pt idx="2">
                        <c:v>6.2696945337620571</c:v>
                      </c:pt>
                      <c:pt idx="3">
                        <c:v>6.2315935152234081</c:v>
                      </c:pt>
                      <c:pt idx="4">
                        <c:v>6.3362971516551196</c:v>
                      </c:pt>
                      <c:pt idx="5">
                        <c:v>6.3751996957017871</c:v>
                      </c:pt>
                      <c:pt idx="6">
                        <c:v>6.496060606060607</c:v>
                      </c:pt>
                      <c:pt idx="7">
                        <c:v>6.3213769164015039</c:v>
                      </c:pt>
                      <c:pt idx="8">
                        <c:v>6.0324532453245325</c:v>
                      </c:pt>
                      <c:pt idx="9">
                        <c:v>6.7118055555555554</c:v>
                      </c:pt>
                      <c:pt idx="10">
                        <c:v>6.9933809902038648</c:v>
                      </c:pt>
                      <c:pt idx="11">
                        <c:v>6.5892264488128669</c:v>
                      </c:pt>
                      <c:pt idx="12">
                        <c:v>6.3926352128883774</c:v>
                      </c:pt>
                      <c:pt idx="13">
                        <c:v>6.6559580770107081</c:v>
                      </c:pt>
                      <c:pt idx="14">
                        <c:v>7.1584956346541304</c:v>
                      </c:pt>
                      <c:pt idx="15">
                        <c:v>7.1411960132890364</c:v>
                      </c:pt>
                      <c:pt idx="16">
                        <c:v>6.8493285939968409</c:v>
                      </c:pt>
                      <c:pt idx="17">
                        <c:v>7.2929961089494162</c:v>
                      </c:pt>
                      <c:pt idx="18">
                        <c:v>7.5858031517100075</c:v>
                      </c:pt>
                      <c:pt idx="19">
                        <c:v>7.5110502283105021</c:v>
                      </c:pt>
                      <c:pt idx="20">
                        <c:v>7.3825966850828735</c:v>
                      </c:pt>
                      <c:pt idx="21">
                        <c:v>7.5509125021320136</c:v>
                      </c:pt>
                      <c:pt idx="22">
                        <c:v>7.5498444917335084</c:v>
                      </c:pt>
                      <c:pt idx="23">
                        <c:v>7.823087752229001</c:v>
                      </c:pt>
                      <c:pt idx="24">
                        <c:v>7.8770368135184068</c:v>
                      </c:pt>
                      <c:pt idx="25">
                        <c:v>8.2623630441220026</c:v>
                      </c:pt>
                      <c:pt idx="26">
                        <c:v>8.4524118070554355</c:v>
                      </c:pt>
                      <c:pt idx="27">
                        <c:v>8.6571468182448363</c:v>
                      </c:pt>
                      <c:pt idx="28">
                        <c:v>8.659012932172077</c:v>
                      </c:pt>
                      <c:pt idx="29">
                        <c:v>8.9527372981488771</c:v>
                      </c:pt>
                      <c:pt idx="30">
                        <c:v>9.1694937034181443</c:v>
                      </c:pt>
                      <c:pt idx="31">
                        <c:v>9.1166543483616653</c:v>
                      </c:pt>
                      <c:pt idx="32">
                        <c:v>8.9598427073403233</c:v>
                      </c:pt>
                      <c:pt idx="33">
                        <c:v>9.0864458538877138</c:v>
                      </c:pt>
                      <c:pt idx="34">
                        <c:v>8.8393472764881622</c:v>
                      </c:pt>
                      <c:pt idx="35">
                        <c:v>8.4498626373626369</c:v>
                      </c:pt>
                      <c:pt idx="36">
                        <c:v>8.6921338097933347</c:v>
                      </c:pt>
                      <c:pt idx="37">
                        <c:v>8.92</c:v>
                      </c:pt>
                      <c:pt idx="38">
                        <c:v>11</c:v>
                      </c:pt>
                      <c:pt idx="39">
                        <c:v>11.73</c:v>
                      </c:pt>
                      <c:pt idx="40">
                        <c:v>11.19</c:v>
                      </c:pt>
                      <c:pt idx="41">
                        <c:v>10.9</c:v>
                      </c:pt>
                      <c:pt idx="42">
                        <c:v>11.83</c:v>
                      </c:pt>
                      <c:pt idx="43">
                        <c:v>11.51</c:v>
                      </c:pt>
                      <c:pt idx="44">
                        <c:v>11.01</c:v>
                      </c:pt>
                      <c:pt idx="45">
                        <c:v>10.92</c:v>
                      </c:pt>
                      <c:pt idx="46">
                        <c:v>11.09</c:v>
                      </c:pt>
                      <c:pt idx="47">
                        <c:v>11.32</c:v>
                      </c:pt>
                      <c:pt idx="48">
                        <c:v>11.06</c:v>
                      </c:pt>
                      <c:pt idx="49">
                        <c:v>11.45</c:v>
                      </c:pt>
                      <c:pt idx="50">
                        <c:v>11.56</c:v>
                      </c:pt>
                      <c:pt idx="51">
                        <c:v>11.52</c:v>
                      </c:pt>
                      <c:pt idx="52">
                        <c:v>11.04</c:v>
                      </c:pt>
                      <c:pt idx="53">
                        <c:v>11.06</c:v>
                      </c:pt>
                      <c:pt idx="54">
                        <c:v>10.94</c:v>
                      </c:pt>
                      <c:pt idx="55">
                        <c:v>11.17</c:v>
                      </c:pt>
                      <c:pt idx="56">
                        <c:v>10.98</c:v>
                      </c:pt>
                      <c:pt idx="57">
                        <c:v>11.22</c:v>
                      </c:pt>
                      <c:pt idx="58">
                        <c:v>11.17</c:v>
                      </c:pt>
                      <c:pt idx="59">
                        <c:v>10.96</c:v>
                      </c:pt>
                      <c:pt idx="60">
                        <c:v>10.66</c:v>
                      </c:pt>
                      <c:pt idx="61">
                        <c:v>10.94</c:v>
                      </c:pt>
                      <c:pt idx="62">
                        <c:v>11.53</c:v>
                      </c:pt>
                      <c:pt idx="63">
                        <c:v>11.42</c:v>
                      </c:pt>
                      <c:pt idx="64">
                        <c:v>10.85</c:v>
                      </c:pt>
                      <c:pt idx="65">
                        <c:v>10.83</c:v>
                      </c:pt>
                      <c:pt idx="66">
                        <c:v>10.9</c:v>
                      </c:pt>
                      <c:pt idx="67">
                        <c:v>11.06</c:v>
                      </c:pt>
                      <c:pt idx="68">
                        <c:v>10.75</c:v>
                      </c:pt>
                      <c:pt idx="69">
                        <c:v>6.97</c:v>
                      </c:pt>
                      <c:pt idx="70">
                        <c:v>6.5</c:v>
                      </c:pt>
                      <c:pt idx="71">
                        <c:v>6.45</c:v>
                      </c:pt>
                      <c:pt idx="72">
                        <c:v>6.16</c:v>
                      </c:pt>
                      <c:pt idx="73">
                        <c:v>5.69</c:v>
                      </c:pt>
                      <c:pt idx="74">
                        <c:v>5.33</c:v>
                      </c:pt>
                      <c:pt idx="75">
                        <c:v>4.99</c:v>
                      </c:pt>
                      <c:pt idx="76">
                        <c:v>4.7</c:v>
                      </c:pt>
                      <c:pt idx="77">
                        <c:v>4.55</c:v>
                      </c:pt>
                      <c:pt idx="78">
                        <c:v>3.92</c:v>
                      </c:pt>
                      <c:pt idx="79">
                        <c:v>0.87</c:v>
                      </c:pt>
                      <c:pt idx="80">
                        <c:v>0.67</c:v>
                      </c:pt>
                      <c:pt idx="81">
                        <c:v>0.63</c:v>
                      </c:pt>
                      <c:pt idx="82">
                        <c:v>0.67</c:v>
                      </c:pt>
                      <c:pt idx="83">
                        <c:v>0.6</c:v>
                      </c:pt>
                      <c:pt idx="84">
                        <c:v>0.62</c:v>
                      </c:pt>
                      <c:pt idx="85">
                        <c:v>0.65</c:v>
                      </c:pt>
                      <c:pt idx="86">
                        <c:v>0.48567870485678705</c:v>
                      </c:pt>
                      <c:pt idx="87">
                        <c:v>0.53</c:v>
                      </c:pt>
                      <c:pt idx="88">
                        <c:v>7.7437155119558554</c:v>
                      </c:pt>
                      <c:pt idx="89">
                        <c:v>10.158730158730158</c:v>
                      </c:pt>
                      <c:pt idx="90">
                        <c:v>9.36</c:v>
                      </c:pt>
                      <c:pt idx="91">
                        <c:v>9.5673076923076916</c:v>
                      </c:pt>
                    </c:numCache>
                  </c:numRef>
                </c:val>
                <c:smooth val="0"/>
                <c:extLst xmlns:c15="http://schemas.microsoft.com/office/drawing/2012/chart">
                  <c:ext xmlns:c16="http://schemas.microsoft.com/office/drawing/2014/chart" uri="{C3380CC4-5D6E-409C-BE32-E72D297353CC}">
                    <c16:uniqueId val="{00000004-5C76-4EA3-9E8E-187B1A5A970F}"/>
                  </c:ext>
                </c:extLst>
              </c15:ser>
            </c15:filteredLineSeries>
          </c:ext>
        </c:extLst>
      </c:lineChart>
      <c:lineChart>
        <c:grouping val="standard"/>
        <c:varyColors val="0"/>
        <c:dLbls>
          <c:showLegendKey val="0"/>
          <c:showVal val="0"/>
          <c:showCatName val="0"/>
          <c:showSerName val="0"/>
          <c:showPercent val="0"/>
          <c:showBubbleSize val="0"/>
        </c:dLbls>
        <c:marker val="1"/>
        <c:smooth val="0"/>
        <c:axId val="495075712"/>
        <c:axId val="495077248"/>
        <c:extLst>
          <c:ext xmlns:c15="http://schemas.microsoft.com/office/drawing/2012/chart" uri="{02D57815-91ED-43cb-92C2-25804820EDAC}">
            <c15:filteredLineSeries>
              <c15:ser>
                <c:idx val="3"/>
                <c:order val="0"/>
                <c:tx>
                  <c:v>Mortgage</c:v>
                </c:tx>
                <c:spPr>
                  <a:ln w="50800">
                    <a:solidFill>
                      <a:srgbClr val="DAB014"/>
                    </a:solidFill>
                  </a:ln>
                </c:spPr>
                <c:marker>
                  <c:symbol val="none"/>
                </c:marker>
                <c:cat>
                  <c:strRef>
                    <c:extLst>
                      <c:ext uri="{02D57815-91ED-43cb-92C2-25804820EDAC}">
                        <c15:formulaRef>
                          <c15:sqref>'Page 12 Data'!$A$5:$A$92</c15:sqref>
                        </c15:formulaRef>
                      </c:ext>
                    </c:extLst>
                    <c:strCache>
                      <c:ptCount val="88"/>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pt idx="72">
                        <c:v>21:Q1</c:v>
                      </c:pt>
                      <c:pt idx="73">
                        <c:v>21:Q2</c:v>
                      </c:pt>
                      <c:pt idx="74">
                        <c:v>21:Q3</c:v>
                      </c:pt>
                      <c:pt idx="75">
                        <c:v>21:Q4</c:v>
                      </c:pt>
                      <c:pt idx="76">
                        <c:v>22:Q1</c:v>
                      </c:pt>
                      <c:pt idx="77">
                        <c:v>22:Q2</c:v>
                      </c:pt>
                      <c:pt idx="78">
                        <c:v>22:Q3</c:v>
                      </c:pt>
                      <c:pt idx="79">
                        <c:v>22:Q4</c:v>
                      </c:pt>
                      <c:pt idx="80">
                        <c:v>23:Q1</c:v>
                      </c:pt>
                      <c:pt idx="81">
                        <c:v>23:Q2</c:v>
                      </c:pt>
                      <c:pt idx="82">
                        <c:v>23:Q3</c:v>
                      </c:pt>
                      <c:pt idx="83">
                        <c:v>23:Q4</c:v>
                      </c:pt>
                      <c:pt idx="84">
                        <c:v>24:Q1</c:v>
                      </c:pt>
                      <c:pt idx="85">
                        <c:v>24:Q2</c:v>
                      </c:pt>
                      <c:pt idx="86">
                        <c:v>24:Q3</c:v>
                      </c:pt>
                      <c:pt idx="87">
                        <c:v>24:Q4</c:v>
                      </c:pt>
                    </c:strCache>
                  </c:strRef>
                </c:cat>
                <c:val>
                  <c:numRef>
                    <c:extLst>
                      <c:ext uri="{02D57815-91ED-43cb-92C2-25804820EDAC}">
                        <c15:formulaRef>
                          <c15:sqref>'Page 12 Data'!$B$5:$B$96</c15:sqref>
                        </c15:formulaRef>
                      </c:ext>
                    </c:extLst>
                    <c:numCache>
                      <c:formatCode>0.00</c:formatCode>
                      <c:ptCount val="92"/>
                      <c:pt idx="0">
                        <c:v>1.21</c:v>
                      </c:pt>
                      <c:pt idx="1">
                        <c:v>1.1399999999999999</c:v>
                      </c:pt>
                      <c:pt idx="2">
                        <c:v>1.1000000000000001</c:v>
                      </c:pt>
                      <c:pt idx="3">
                        <c:v>1.06</c:v>
                      </c:pt>
                      <c:pt idx="4">
                        <c:v>1.01</c:v>
                      </c:pt>
                      <c:pt idx="5">
                        <c:v>1</c:v>
                      </c:pt>
                      <c:pt idx="6">
                        <c:v>1.08</c:v>
                      </c:pt>
                      <c:pt idx="7">
                        <c:v>1.08</c:v>
                      </c:pt>
                      <c:pt idx="8">
                        <c:v>1.01</c:v>
                      </c:pt>
                      <c:pt idx="9">
                        <c:v>0.87</c:v>
                      </c:pt>
                      <c:pt idx="10">
                        <c:v>0.91</c:v>
                      </c:pt>
                      <c:pt idx="11">
                        <c:v>0.93</c:v>
                      </c:pt>
                      <c:pt idx="12">
                        <c:v>0.92</c:v>
                      </c:pt>
                      <c:pt idx="13">
                        <c:v>0.86</c:v>
                      </c:pt>
                      <c:pt idx="14">
                        <c:v>1.07</c:v>
                      </c:pt>
                      <c:pt idx="15">
                        <c:v>1.31</c:v>
                      </c:pt>
                      <c:pt idx="16">
                        <c:v>1.56</c:v>
                      </c:pt>
                      <c:pt idx="17">
                        <c:v>1.76</c:v>
                      </c:pt>
                      <c:pt idx="18">
                        <c:v>2.23</c:v>
                      </c:pt>
                      <c:pt idx="19">
                        <c:v>2.93</c:v>
                      </c:pt>
                      <c:pt idx="20">
                        <c:v>3.94</c:v>
                      </c:pt>
                      <c:pt idx="21">
                        <c:v>4.16</c:v>
                      </c:pt>
                      <c:pt idx="22">
                        <c:v>4.7300000000000004</c:v>
                      </c:pt>
                      <c:pt idx="23">
                        <c:v>5.59</c:v>
                      </c:pt>
                      <c:pt idx="24">
                        <c:v>6.97</c:v>
                      </c:pt>
                      <c:pt idx="25">
                        <c:v>7.93</c:v>
                      </c:pt>
                      <c:pt idx="26">
                        <c:v>8.17</c:v>
                      </c:pt>
                      <c:pt idx="27">
                        <c:v>8.75</c:v>
                      </c:pt>
                      <c:pt idx="28">
                        <c:v>8.89</c:v>
                      </c:pt>
                      <c:pt idx="29">
                        <c:v>8.36</c:v>
                      </c:pt>
                      <c:pt idx="30">
                        <c:v>7.82</c:v>
                      </c:pt>
                      <c:pt idx="31">
                        <c:v>7.61</c:v>
                      </c:pt>
                      <c:pt idx="32">
                        <c:v>7.46</c:v>
                      </c:pt>
                      <c:pt idx="33">
                        <c:v>6.91</c:v>
                      </c:pt>
                      <c:pt idx="34">
                        <c:v>6.83</c:v>
                      </c:pt>
                      <c:pt idx="35">
                        <c:v>6.89</c:v>
                      </c:pt>
                      <c:pt idx="36">
                        <c:v>6.67</c:v>
                      </c:pt>
                      <c:pt idx="37">
                        <c:v>6.33</c:v>
                      </c:pt>
                      <c:pt idx="38">
                        <c:v>5.9</c:v>
                      </c:pt>
                      <c:pt idx="39">
                        <c:v>5.58</c:v>
                      </c:pt>
                      <c:pt idx="40">
                        <c:v>5.35</c:v>
                      </c:pt>
                      <c:pt idx="41">
                        <c:v>4.9400000000000004</c:v>
                      </c:pt>
                      <c:pt idx="42">
                        <c:v>4.3099999999999996</c:v>
                      </c:pt>
                      <c:pt idx="43">
                        <c:v>3.93</c:v>
                      </c:pt>
                      <c:pt idx="44">
                        <c:v>3.72</c:v>
                      </c:pt>
                      <c:pt idx="45">
                        <c:v>3.39</c:v>
                      </c:pt>
                      <c:pt idx="46">
                        <c:v>3.18</c:v>
                      </c:pt>
                      <c:pt idx="47">
                        <c:v>3.07</c:v>
                      </c:pt>
                      <c:pt idx="48">
                        <c:v>2.95</c:v>
                      </c:pt>
                      <c:pt idx="49">
                        <c:v>2.5099999999999998</c:v>
                      </c:pt>
                      <c:pt idx="50">
                        <c:v>2.3199999999999998</c:v>
                      </c:pt>
                      <c:pt idx="51">
                        <c:v>2.1800000000000002</c:v>
                      </c:pt>
                      <c:pt idx="52">
                        <c:v>2.08</c:v>
                      </c:pt>
                      <c:pt idx="53">
                        <c:v>1.76</c:v>
                      </c:pt>
                      <c:pt idx="54">
                        <c:v>1.63</c:v>
                      </c:pt>
                      <c:pt idx="55">
                        <c:v>1.57</c:v>
                      </c:pt>
                      <c:pt idx="56">
                        <c:v>1.67</c:v>
                      </c:pt>
                      <c:pt idx="57">
                        <c:v>1.47</c:v>
                      </c:pt>
                      <c:pt idx="58">
                        <c:v>1.38</c:v>
                      </c:pt>
                      <c:pt idx="59">
                        <c:v>1.27</c:v>
                      </c:pt>
                      <c:pt idx="60">
                        <c:v>1.22</c:v>
                      </c:pt>
                      <c:pt idx="61">
                        <c:v>1.1100000000000001</c:v>
                      </c:pt>
                      <c:pt idx="62">
                        <c:v>1.06</c:v>
                      </c:pt>
                      <c:pt idx="63">
                        <c:v>1.06</c:v>
                      </c:pt>
                      <c:pt idx="64">
                        <c:v>1</c:v>
                      </c:pt>
                      <c:pt idx="65">
                        <c:v>0.87</c:v>
                      </c:pt>
                      <c:pt idx="66">
                        <c:v>0.97</c:v>
                      </c:pt>
                      <c:pt idx="67">
                        <c:v>1.07</c:v>
                      </c:pt>
                      <c:pt idx="68">
                        <c:v>1.06</c:v>
                      </c:pt>
                      <c:pt idx="69">
                        <c:v>0.84</c:v>
                      </c:pt>
                      <c:pt idx="70">
                        <c:v>0.7</c:v>
                      </c:pt>
                      <c:pt idx="71">
                        <c:v>0.62</c:v>
                      </c:pt>
                      <c:pt idx="72">
                        <c:v>0.59</c:v>
                      </c:pt>
                      <c:pt idx="73">
                        <c:v>0.47</c:v>
                      </c:pt>
                      <c:pt idx="74">
                        <c:v>0.46</c:v>
                      </c:pt>
                      <c:pt idx="75">
                        <c:v>0.46</c:v>
                      </c:pt>
                      <c:pt idx="76">
                        <c:v>0.47</c:v>
                      </c:pt>
                      <c:pt idx="77">
                        <c:v>0.48</c:v>
                      </c:pt>
                      <c:pt idx="78">
                        <c:v>0.37</c:v>
                      </c:pt>
                      <c:pt idx="79">
                        <c:v>0.43</c:v>
                      </c:pt>
                      <c:pt idx="80">
                        <c:v>0.44</c:v>
                      </c:pt>
                      <c:pt idx="81">
                        <c:v>0.46</c:v>
                      </c:pt>
                      <c:pt idx="82">
                        <c:v>0.5</c:v>
                      </c:pt>
                      <c:pt idx="83">
                        <c:v>0.56999999999999995</c:v>
                      </c:pt>
                      <c:pt idx="84">
                        <c:v>0.6</c:v>
                      </c:pt>
                      <c:pt idx="85">
                        <c:v>0.56999999999999995</c:v>
                      </c:pt>
                      <c:pt idx="86">
                        <c:v>0.70945194598888006</c:v>
                      </c:pt>
                      <c:pt idx="87">
                        <c:v>0.7</c:v>
                      </c:pt>
                      <c:pt idx="88">
                        <c:v>0.85546875</c:v>
                      </c:pt>
                      <c:pt idx="89">
                        <c:v>0.81747873163186391</c:v>
                      </c:pt>
                      <c:pt idx="90">
                        <c:v>0.83</c:v>
                      </c:pt>
                      <c:pt idx="91">
                        <c:v>0.91571753986332571</c:v>
                      </c:pt>
                    </c:numCache>
                  </c:numRef>
                </c:val>
                <c:smooth val="0"/>
                <c:extLst>
                  <c:ext xmlns:c16="http://schemas.microsoft.com/office/drawing/2014/chart" uri="{C3380CC4-5D6E-409C-BE32-E72D297353CC}">
                    <c16:uniqueId val="{00000002-5C76-4EA3-9E8E-187B1A5A970F}"/>
                  </c:ext>
                </c:extLst>
              </c15:ser>
            </c15:filteredLineSeries>
          </c:ext>
        </c:extLst>
      </c:lineChart>
      <c:catAx>
        <c:axId val="495064192"/>
        <c:scaling>
          <c:orientation val="minMax"/>
        </c:scaling>
        <c:delete val="0"/>
        <c:axPos val="b"/>
        <c:numFmt formatCode="[$-409]yy:\Q&quot;1&quot;;@" sourceLinked="0"/>
        <c:majorTickMark val="in"/>
        <c:minorTickMark val="none"/>
        <c:tickLblPos val="nextTo"/>
        <c:txPr>
          <a:bodyPr rot="-3000000" anchor="t" anchorCtr="0"/>
          <a:lstStyle/>
          <a:p>
            <a:pPr>
              <a:defRPr sz="1000" b="1">
                <a:solidFill>
                  <a:schemeClr val="tx1"/>
                </a:solidFill>
                <a:latin typeface="Arial" pitchFamily="34" charset="0"/>
                <a:cs typeface="Arial" pitchFamily="34" charset="0"/>
              </a:defRPr>
            </a:pPr>
            <a:endParaRPr lang="en-US"/>
          </a:p>
        </c:txPr>
        <c:crossAx val="495065728"/>
        <c:crosses val="autoZero"/>
        <c:auto val="1"/>
        <c:lblAlgn val="ctr"/>
        <c:lblOffset val="100"/>
        <c:tickLblSkip val="4"/>
        <c:tickMarkSkip val="1"/>
        <c:noMultiLvlLbl val="0"/>
      </c:catAx>
      <c:valAx>
        <c:axId val="495065728"/>
        <c:scaling>
          <c:orientation val="minMax"/>
          <c:max val="15"/>
        </c:scaling>
        <c:delete val="0"/>
        <c:axPos val="l"/>
        <c:numFmt formatCode="0" sourceLinked="0"/>
        <c:majorTickMark val="in"/>
        <c:minorTickMark val="none"/>
        <c:tickLblPos val="nextTo"/>
        <c:spPr>
          <a:ln w="9525">
            <a:solidFill>
              <a:sysClr val="window" lastClr="FFFFFF">
                <a:lumMod val="50000"/>
              </a:sysClr>
            </a:solidFill>
          </a:ln>
        </c:spPr>
        <c:txPr>
          <a:bodyPr/>
          <a:lstStyle/>
          <a:p>
            <a:pPr>
              <a:defRPr sz="1400">
                <a:latin typeface="Arial" pitchFamily="34" charset="0"/>
                <a:cs typeface="Arial" pitchFamily="34" charset="0"/>
              </a:defRPr>
            </a:pPr>
            <a:endParaRPr lang="en-US"/>
          </a:p>
        </c:txPr>
        <c:crossAx val="495064192"/>
        <c:crossesAt val="1"/>
        <c:crossBetween val="midCat"/>
        <c:majorUnit val="5"/>
      </c:valAx>
      <c:catAx>
        <c:axId val="495075712"/>
        <c:scaling>
          <c:orientation val="minMax"/>
        </c:scaling>
        <c:delete val="1"/>
        <c:axPos val="b"/>
        <c:numFmt formatCode="General" sourceLinked="1"/>
        <c:majorTickMark val="out"/>
        <c:minorTickMark val="none"/>
        <c:tickLblPos val="none"/>
        <c:crossAx val="495077248"/>
        <c:crosses val="autoZero"/>
        <c:auto val="1"/>
        <c:lblAlgn val="ctr"/>
        <c:lblOffset val="100"/>
        <c:noMultiLvlLbl val="0"/>
      </c:catAx>
      <c:valAx>
        <c:axId val="495077248"/>
        <c:scaling>
          <c:orientation val="minMax"/>
          <c:max val="15"/>
          <c:min val="0"/>
        </c:scaling>
        <c:delete val="1"/>
        <c:axPos val="r"/>
        <c:numFmt formatCode="0" sourceLinked="0"/>
        <c:majorTickMark val="in"/>
        <c:minorTickMark val="none"/>
        <c:tickLblPos val="nextTo"/>
        <c:crossAx val="495075712"/>
        <c:crosses val="max"/>
        <c:crossBetween val="between"/>
        <c:majorUnit val="5"/>
        <c:minorUnit val="1"/>
      </c:valAx>
      <c:spPr>
        <a:ln>
          <a:solidFill>
            <a:sysClr val="windowText" lastClr="000000"/>
          </a:solidFill>
        </a:ln>
      </c:spPr>
    </c:plotArea>
    <c:plotVisOnly val="1"/>
    <c:dispBlanksAs val="gap"/>
    <c:showDLblsOverMax val="0"/>
  </c:chart>
  <c:spPr>
    <a:ln>
      <a:noFill/>
    </a:ln>
  </c:spPr>
  <c:externalData r:id="rId1">
    <c:autoUpdate val="0"/>
  </c:externalData>
  <c:userShapes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Sheet1!$D$2:$D$10</cx:f>
        <cx:lvl ptCount="9">
          <cx:pt idx="0">Base 2026 GDP Growth</cx:pt>
          <cx:pt idx="1">AI Investment</cx:pt>
          <cx:pt idx="2">AI Stock Wealth Effects</cx:pt>
          <cx:pt idx="3">Monetary Policy</cx:pt>
          <cx:pt idx="4">Fiscal Policy</cx:pt>
          <cx:pt idx="5">Tariffs &amp; Trade</cx:pt>
          <cx:pt idx="6">Immigration Policy</cx:pt>
          <cx:pt idx="7">Iran War</cx:pt>
          <cx:pt idx="8">Resulting 2026 GDP Growth</cx:pt>
        </cx:lvl>
      </cx:strDim>
      <cx:numDim type="val">
        <cx:f>Sheet1!$E$2:$E$10</cx:f>
        <cx:lvl ptCount="9" formatCode="General">
          <cx:pt idx="0">0.020299999999999999</cx:pt>
          <cx:pt idx="1">0.0025999999999999999</cx:pt>
          <cx:pt idx="2">0.0023999999999999998</cx:pt>
          <cx:pt idx="3">0.00029999999999999997</cx:pt>
          <cx:pt idx="4">0.0038</cx:pt>
          <cx:pt idx="5">-0.0025999999999999999</cx:pt>
          <cx:pt idx="6">-0.0033</cx:pt>
          <cx:pt idx="7">-0.0035999999999999999</cx:pt>
          <cx:pt idx="8">-0.019899999999999998</cx:pt>
        </cx:lvl>
      </cx:numDim>
    </cx:data>
  </cx:chartData>
  <cx:chart>
    <cx:plotArea>
      <cx:plotAreaRegion>
        <cx:series layoutId="waterfall" uniqueId="{752DAC66-AE9E-45C5-9A73-30C0E4566ECF}">
          <cx:tx>
            <cx:txData>
              <cx:f>Sheet1!$E$1</cx:f>
              <cx:v>Value</cx:v>
            </cx:txData>
          </cx:tx>
          <cx:spPr>
            <a:ln>
              <a:solidFill>
                <a:schemeClr val="tx1"/>
              </a:solidFill>
            </a:ln>
          </cx:spPr>
          <cx:dataPt idx="0">
            <cx:spPr>
              <a:solidFill>
                <a:srgbClr val="002060"/>
              </a:solidFill>
            </cx:spPr>
          </cx:dataPt>
          <cx:dataPt idx="5">
            <cx:spPr>
              <a:solidFill>
                <a:srgbClr val="FF0000"/>
              </a:solidFill>
            </cx:spPr>
          </cx:dataPt>
          <cx:dataPt idx="6">
            <cx:spPr>
              <a:solidFill>
                <a:srgbClr val="FF0000"/>
              </a:solidFill>
            </cx:spPr>
          </cx:dataPt>
          <cx:dataPt idx="7">
            <cx:spPr>
              <a:solidFill>
                <a:srgbClr val="FF0000"/>
              </a:solidFill>
            </cx:spPr>
          </cx:dataPt>
          <cx:dataPt idx="8">
            <cx:spPr>
              <a:solidFill>
                <a:srgbClr val="002060"/>
              </a:solidFill>
            </cx:spPr>
          </cx:dataPt>
          <cx:dataLabels>
            <cx:numFmt formatCode="0.00%" sourceLinked="0"/>
            <cx:txPr>
              <a:bodyPr spcFirstLastPara="1" vertOverflow="ellipsis" horzOverflow="overflow" wrap="square" lIns="0" tIns="0" rIns="0" bIns="0" anchor="ctr" anchorCtr="1"/>
              <a:lstStyle/>
              <a:p>
                <a:pPr algn="ctr" rtl="0">
                  <a:defRPr sz="1200" b="1">
                    <a:solidFill>
                      <a:schemeClr val="tx1"/>
                    </a:solidFill>
                  </a:defRPr>
                </a:pPr>
                <a:endParaRPr lang="en-US" sz="1200" b="1" i="0" u="none" strike="noStrike" baseline="0">
                  <a:solidFill>
                    <a:schemeClr val="tx1"/>
                  </a:solidFill>
                  <a:latin typeface="Calibri" panose="020F0502020204030204"/>
                </a:endParaRPr>
              </a:p>
            </cx:txPr>
            <cx:visibility seriesName="0" categoryName="0" value="1"/>
            <cx:separator>, </cx:separator>
          </cx:dataLabels>
          <cx:dataId val="0"/>
          <cx:layoutPr>
            <cx:subtotals/>
          </cx:layoutPr>
        </cx:series>
      </cx:plotAreaRegion>
      <cx:axis id="0">
        <cx:catScaling gapWidth="0.5"/>
        <cx:tickLabels/>
        <cx:txPr>
          <a:bodyPr spcFirstLastPara="1" vertOverflow="ellipsis" horzOverflow="overflow" wrap="square" lIns="0" tIns="0" rIns="0" bIns="0" anchor="ctr" anchorCtr="1"/>
          <a:lstStyle/>
          <a:p>
            <a:pPr algn="ctr" rtl="0">
              <a:defRPr sz="1000" b="1">
                <a:solidFill>
                  <a:schemeClr val="tx1"/>
                </a:solidFill>
              </a:defRPr>
            </a:pPr>
            <a:endParaRPr lang="en-US" sz="1000" b="1" i="0" u="none" strike="noStrike" baseline="0">
              <a:solidFill>
                <a:schemeClr val="tx1"/>
              </a:solidFill>
              <a:latin typeface="Aptos Narrow" panose="02110004020202020204"/>
            </a:endParaRPr>
          </a:p>
        </cx:txPr>
      </cx:axis>
      <cx:axis id="1">
        <cx:valScaling max="0.031000000000000007" min="0"/>
        <cx:majorGridlines/>
        <cx:tickLabels/>
        <cx:numFmt formatCode="0.0%" sourceLinked="0"/>
        <cx:txPr>
          <a:bodyPr spcFirstLastPara="1" vertOverflow="ellipsis" horzOverflow="overflow" wrap="square" lIns="0" tIns="0" rIns="0" bIns="0" anchor="ctr" anchorCtr="1"/>
          <a:lstStyle/>
          <a:p>
            <a:pPr algn="ctr" rtl="0">
              <a:defRPr b="1">
                <a:solidFill>
                  <a:schemeClr val="tx1"/>
                </a:solidFill>
              </a:defRPr>
            </a:pPr>
            <a:endParaRPr lang="en-US" sz="900" b="1" i="0" u="none" strike="noStrike" baseline="0">
              <a:solidFill>
                <a:schemeClr val="tx1"/>
              </a:solidFill>
              <a:latin typeface="Aptos Narrow" panose="02110004020202020204"/>
            </a:endParaRPr>
          </a:p>
        </cx:txPr>
      </cx:axis>
    </cx:plotArea>
    <cx:legend pos="t" align="ctr" overlay="0">
      <cx:txPr>
        <a:bodyPr spcFirstLastPara="1" vertOverflow="ellipsis" horzOverflow="overflow" wrap="square" lIns="0" tIns="0" rIns="0" bIns="0" anchor="ctr" anchorCtr="1"/>
        <a:lstStyle/>
        <a:p>
          <a:pPr algn="ctr" rtl="0">
            <a:defRPr sz="1400" b="1">
              <a:solidFill>
                <a:schemeClr val="tx1"/>
              </a:solidFill>
            </a:defRPr>
          </a:pPr>
          <a:endParaRPr lang="en-US" sz="1400" b="1" i="0" u="none" strike="noStrike" baseline="0">
            <a:solidFill>
              <a:schemeClr val="tx1"/>
            </a:solidFill>
            <a:latin typeface="Aptos Narrow" panose="02110004020202020204"/>
          </a:endParaRPr>
        </a:p>
      </cx:txPr>
    </cx:legend>
  </cx:chart>
  <cx:fmtOvrs>
    <cx:fmtOvr idx="0">
      <cx:spPr>
        <a:solidFill>
          <a:schemeClr val="accent6">
            <a:lumMod val="60000"/>
            <a:lumOff val="40000"/>
          </a:schemeClr>
        </a:solidFill>
      </cx:spPr>
    </cx:fmtOvr>
    <cx:fmtOvr idx="2">
      <cx:spPr>
        <a:solidFill>
          <a:srgbClr val="002060"/>
        </a:solidFill>
      </cx:spPr>
    </cx:fmtOvr>
  </cx:fmtOvrs>
</cx: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0.03239</cdr:x>
      <cdr:y>0.47459</cdr:y>
    </cdr:from>
    <cdr:to>
      <cdr:x>0.99184</cdr:x>
      <cdr:y>0.47459</cdr:y>
    </cdr:to>
    <cdr:cxnSp macro="">
      <cdr:nvCxnSpPr>
        <cdr:cNvPr id="2" name="Straight Connector 1">
          <a:extLst xmlns:a="http://schemas.openxmlformats.org/drawingml/2006/main">
            <a:ext uri="{FF2B5EF4-FFF2-40B4-BE49-F238E27FC236}">
              <a16:creationId xmlns:a16="http://schemas.microsoft.com/office/drawing/2014/main" id="{2A569DE5-C92B-97C0-F7EC-331E46014D67}"/>
            </a:ext>
          </a:extLst>
        </cdr:cNvPr>
        <cdr:cNvCxnSpPr/>
      </cdr:nvCxnSpPr>
      <cdr:spPr>
        <a:xfrm xmlns:a="http://schemas.openxmlformats.org/drawingml/2006/main">
          <a:off x="296144" y="1768320"/>
          <a:ext cx="8773210"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0.01589</cdr:x>
      <cdr:y>0.58568</cdr:y>
    </cdr:from>
    <cdr:to>
      <cdr:x>0.98411</cdr:x>
      <cdr:y>0.58568</cdr:y>
    </cdr:to>
    <cdr:cxnSp macro="">
      <cdr:nvCxnSpPr>
        <cdr:cNvPr id="2" name="Straight Connector 1">
          <a:extLst xmlns:a="http://schemas.openxmlformats.org/drawingml/2006/main">
            <a:ext uri="{FF2B5EF4-FFF2-40B4-BE49-F238E27FC236}">
              <a16:creationId xmlns:a16="http://schemas.microsoft.com/office/drawing/2014/main" id="{86F97B63-E65C-3E49-107F-E0BE24A0ABD6}"/>
            </a:ext>
          </a:extLst>
        </cdr:cNvPr>
        <cdr:cNvCxnSpPr/>
      </cdr:nvCxnSpPr>
      <cdr:spPr>
        <a:xfrm xmlns:a="http://schemas.openxmlformats.org/drawingml/2006/main">
          <a:off x="145298" y="2263877"/>
          <a:ext cx="8853404"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0.03178</cdr:x>
      <cdr:y>0.64166</cdr:y>
    </cdr:from>
    <cdr:to>
      <cdr:x>1</cdr:x>
      <cdr:y>0.64166</cdr:y>
    </cdr:to>
    <cdr:cxnSp macro="">
      <cdr:nvCxnSpPr>
        <cdr:cNvPr id="2" name="Straight Connector 1">
          <a:extLst xmlns:a="http://schemas.openxmlformats.org/drawingml/2006/main">
            <a:ext uri="{FF2B5EF4-FFF2-40B4-BE49-F238E27FC236}">
              <a16:creationId xmlns:a16="http://schemas.microsoft.com/office/drawing/2014/main" id="{2BE03E12-8A23-2709-DDBD-6931B3207A9A}"/>
            </a:ext>
          </a:extLst>
        </cdr:cNvPr>
        <cdr:cNvCxnSpPr/>
      </cdr:nvCxnSpPr>
      <cdr:spPr>
        <a:xfrm xmlns:a="http://schemas.openxmlformats.org/drawingml/2006/main">
          <a:off x="290596" y="2480264"/>
          <a:ext cx="8853403"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0.06144</cdr:x>
      <cdr:y>0.69517</cdr:y>
    </cdr:from>
    <cdr:to>
      <cdr:x>0.93856</cdr:x>
      <cdr:y>0.69517</cdr:y>
    </cdr:to>
    <cdr:cxnSp macro="">
      <cdr:nvCxnSpPr>
        <cdr:cNvPr id="2" name="Straight Connector 1">
          <a:extLst xmlns:a="http://schemas.openxmlformats.org/drawingml/2006/main">
            <a:ext uri="{FF2B5EF4-FFF2-40B4-BE49-F238E27FC236}">
              <a16:creationId xmlns:a16="http://schemas.microsoft.com/office/drawing/2014/main" id="{21FD9510-AFB1-4443-37F5-FF5D84DBB41D}"/>
            </a:ext>
          </a:extLst>
        </cdr:cNvPr>
        <cdr:cNvCxnSpPr/>
      </cdr:nvCxnSpPr>
      <cdr:spPr>
        <a:xfrm xmlns:a="http://schemas.openxmlformats.org/drawingml/2006/main">
          <a:off x="561807" y="2687087"/>
          <a:ext cx="8020385"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0.18502</cdr:x>
      <cdr:y>0.0918</cdr:y>
    </cdr:from>
    <cdr:to>
      <cdr:x>0.27314</cdr:x>
      <cdr:y>0.13079</cdr:y>
    </cdr:to>
    <cdr:sp macro="" textlink="">
      <cdr:nvSpPr>
        <cdr:cNvPr id="4" name="TextBox 3"/>
        <cdr:cNvSpPr txBox="1"/>
      </cdr:nvSpPr>
      <cdr:spPr>
        <a:xfrm xmlns:a="http://schemas.openxmlformats.org/drawingml/2006/main">
          <a:off x="1601179" y="351888"/>
          <a:ext cx="762603" cy="14946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en-US" sz="1400" dirty="0">
              <a:solidFill>
                <a:schemeClr val="tx2"/>
              </a:solidFill>
              <a:latin typeface="Arial" pitchFamily="34" charset="0"/>
              <a:cs typeface="Arial" pitchFamily="34" charset="0"/>
            </a:rPr>
            <a:t>Credit Card</a:t>
          </a:r>
        </a:p>
      </cdr:txBody>
    </cdr:sp>
  </cdr:relSizeAnchor>
  <cdr:relSizeAnchor xmlns:cdr="http://schemas.openxmlformats.org/drawingml/2006/chartDrawing">
    <cdr:from>
      <cdr:x>0.23761</cdr:x>
      <cdr:y>0.6447</cdr:y>
    </cdr:from>
    <cdr:to>
      <cdr:x>0.39655</cdr:x>
      <cdr:y>0.70297</cdr:y>
    </cdr:to>
    <cdr:sp macro="" textlink="">
      <cdr:nvSpPr>
        <cdr:cNvPr id="7" name="TextBox 6"/>
        <cdr:cNvSpPr txBox="1"/>
      </cdr:nvSpPr>
      <cdr:spPr>
        <a:xfrm xmlns:a="http://schemas.openxmlformats.org/drawingml/2006/main">
          <a:off x="2154599" y="2471356"/>
          <a:ext cx="1441236" cy="22336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en-US" sz="1400" dirty="0">
              <a:solidFill>
                <a:schemeClr val="accent5">
                  <a:lumMod val="60000"/>
                  <a:lumOff val="40000"/>
                </a:schemeClr>
              </a:solidFill>
              <a:latin typeface="Arial" pitchFamily="34" charset="0"/>
              <a:cs typeface="Arial" pitchFamily="34" charset="0"/>
            </a:rPr>
            <a:t>Auto Loan</a:t>
          </a:r>
        </a:p>
      </cdr:txBody>
    </cdr:sp>
  </cdr:relSizeAnchor>
  <cdr:relSizeAnchor xmlns:cdr="http://schemas.openxmlformats.org/drawingml/2006/chartDrawing">
    <cdr:from>
      <cdr:x>0</cdr:x>
      <cdr:y>8.4286E-5</cdr:y>
    </cdr:from>
    <cdr:to>
      <cdr:x>1</cdr:x>
      <cdr:y>0.1379</cdr:y>
    </cdr:to>
    <cdr:sp macro="" textlink="">
      <cdr:nvSpPr>
        <cdr:cNvPr id="21" name="TextBox 20"/>
        <cdr:cNvSpPr txBox="1"/>
      </cdr:nvSpPr>
      <cdr:spPr>
        <a:xfrm xmlns:a="http://schemas.openxmlformats.org/drawingml/2006/main">
          <a:off x="0" y="530"/>
          <a:ext cx="8669364" cy="86661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endParaRPr lang="en-US" sz="2800" dirty="0">
            <a:latin typeface="Arial" pitchFamily="34" charset="0"/>
            <a:cs typeface="Arial" pitchFamily="34" charset="0"/>
          </a:endParaRPr>
        </a:p>
      </cdr:txBody>
    </cdr:sp>
  </cdr:relSizeAnchor>
  <cdr:relSizeAnchor xmlns:cdr="http://schemas.openxmlformats.org/drawingml/2006/chartDrawing">
    <cdr:from>
      <cdr:x>0</cdr:x>
      <cdr:y>0.76345</cdr:y>
    </cdr:from>
    <cdr:to>
      <cdr:x>0.1458</cdr:x>
      <cdr:y>0.79554</cdr:y>
    </cdr:to>
    <cdr:sp macro="" textlink="">
      <cdr:nvSpPr>
        <cdr:cNvPr id="20" name="TextBox 1"/>
        <cdr:cNvSpPr txBox="1"/>
      </cdr:nvSpPr>
      <cdr:spPr>
        <a:xfrm xmlns:a="http://schemas.openxmlformats.org/drawingml/2006/main">
          <a:off x="0" y="2926530"/>
          <a:ext cx="1333195" cy="1230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800" dirty="0">
              <a:solidFill>
                <a:schemeClr val="tx1"/>
              </a:solidFill>
              <a:latin typeface="Arial" pitchFamily="34" charset="0"/>
              <a:cs typeface="Arial" pitchFamily="34" charset="0"/>
            </a:rPr>
            <a:t>Percent</a:t>
          </a:r>
        </a:p>
      </cdr:txBody>
    </cdr:sp>
  </cdr:relSizeAnchor>
  <cdr:relSizeAnchor xmlns:cdr="http://schemas.openxmlformats.org/drawingml/2006/chartDrawing">
    <cdr:from>
      <cdr:x>0.35348</cdr:x>
      <cdr:y>0.7739</cdr:y>
    </cdr:from>
    <cdr:to>
      <cdr:x>1</cdr:x>
      <cdr:y>0.81364</cdr:y>
    </cdr:to>
    <cdr:sp macro="" textlink="">
      <cdr:nvSpPr>
        <cdr:cNvPr id="12" name="TextBox 1"/>
        <cdr:cNvSpPr txBox="1"/>
      </cdr:nvSpPr>
      <cdr:spPr>
        <a:xfrm xmlns:a="http://schemas.openxmlformats.org/drawingml/2006/main">
          <a:off x="3205286" y="2966604"/>
          <a:ext cx="5862514" cy="1523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1100" baseline="0" dirty="0">
              <a:latin typeface="Arial" pitchFamily="34" charset="0"/>
              <a:cs typeface="Arial" pitchFamily="34" charset="0"/>
            </a:rPr>
            <a:t>Source: New York Fed Consumer Credit Panel/Equifax</a:t>
          </a:r>
          <a:endParaRPr lang="en-US" sz="1100" dirty="0">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0.05058</cdr:x>
      <cdr:y>0.71979</cdr:y>
    </cdr:from>
    <cdr:to>
      <cdr:x>1</cdr:x>
      <cdr:y>0.71979</cdr:y>
    </cdr:to>
    <cdr:cxnSp macro="">
      <cdr:nvCxnSpPr>
        <cdr:cNvPr id="3" name="Straight Connector 2">
          <a:extLst xmlns:a="http://schemas.openxmlformats.org/drawingml/2006/main">
            <a:ext uri="{FF2B5EF4-FFF2-40B4-BE49-F238E27FC236}">
              <a16:creationId xmlns:a16="http://schemas.microsoft.com/office/drawing/2014/main" id="{3E9C5EA5-FDD8-448C-8B36-FF9896F17074}"/>
            </a:ext>
          </a:extLst>
        </cdr:cNvPr>
        <cdr:cNvCxnSpPr/>
      </cdr:nvCxnSpPr>
      <cdr:spPr>
        <a:xfrm xmlns:a="http://schemas.openxmlformats.org/drawingml/2006/main">
          <a:off x="462504" y="2782261"/>
          <a:ext cx="8681496" cy="0"/>
        </a:xfrm>
        <a:prstGeom xmlns:a="http://schemas.openxmlformats.org/drawingml/2006/main" prst="line">
          <a:avLst/>
        </a:prstGeom>
        <a:ln xmlns:a="http://schemas.openxmlformats.org/drawingml/2006/main" w="57150">
          <a:solidFill>
            <a:sysClr val="windowText" lastClr="00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0.03287</cdr:x>
      <cdr:y>0.81098</cdr:y>
    </cdr:from>
    <cdr:to>
      <cdr:x>1</cdr:x>
      <cdr:y>0.81098</cdr:y>
    </cdr:to>
    <cdr:cxnSp macro="">
      <cdr:nvCxnSpPr>
        <cdr:cNvPr id="4" name="Straight Connector 3">
          <a:extLst xmlns:a="http://schemas.openxmlformats.org/drawingml/2006/main">
            <a:ext uri="{FF2B5EF4-FFF2-40B4-BE49-F238E27FC236}">
              <a16:creationId xmlns:a16="http://schemas.microsoft.com/office/drawing/2014/main" id="{69F89ABC-E686-33CA-B50F-5119B970BD3D}"/>
            </a:ext>
          </a:extLst>
        </cdr:cNvPr>
        <cdr:cNvCxnSpPr/>
      </cdr:nvCxnSpPr>
      <cdr:spPr>
        <a:xfrm xmlns:a="http://schemas.openxmlformats.org/drawingml/2006/main">
          <a:off x="300563" y="3134751"/>
          <a:ext cx="8843437" cy="0"/>
        </a:xfrm>
        <a:prstGeom xmlns:a="http://schemas.openxmlformats.org/drawingml/2006/main" prst="line">
          <a:avLst/>
        </a:prstGeom>
        <a:ln xmlns:a="http://schemas.openxmlformats.org/drawingml/2006/main" w="57150">
          <a:solidFill>
            <a:sysClr val="windowText" lastClr="00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0.04429</cdr:x>
      <cdr:y>0.65143</cdr:y>
    </cdr:from>
    <cdr:to>
      <cdr:x>0.98845</cdr:x>
      <cdr:y>0.65143</cdr:y>
    </cdr:to>
    <cdr:cxnSp macro="">
      <cdr:nvCxnSpPr>
        <cdr:cNvPr id="2" name="Straight Connector 1">
          <a:extLst xmlns:a="http://schemas.openxmlformats.org/drawingml/2006/main">
            <a:ext uri="{FF2B5EF4-FFF2-40B4-BE49-F238E27FC236}">
              <a16:creationId xmlns:a16="http://schemas.microsoft.com/office/drawing/2014/main" id="{19140BA2-82AA-211F-0FBB-CE82E432880B}"/>
            </a:ext>
          </a:extLst>
        </cdr:cNvPr>
        <cdr:cNvCxnSpPr/>
      </cdr:nvCxnSpPr>
      <cdr:spPr>
        <a:xfrm xmlns:a="http://schemas.openxmlformats.org/drawingml/2006/main">
          <a:off x="404990" y="2518005"/>
          <a:ext cx="8633399"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0.03458</cdr:x>
      <cdr:y>0.8487</cdr:y>
    </cdr:from>
    <cdr:to>
      <cdr:x>1</cdr:x>
      <cdr:y>0.8487</cdr:y>
    </cdr:to>
    <cdr:cxnSp macro="">
      <cdr:nvCxnSpPr>
        <cdr:cNvPr id="2" name="Straight Connector 1">
          <a:extLst xmlns:a="http://schemas.openxmlformats.org/drawingml/2006/main">
            <a:ext uri="{FF2B5EF4-FFF2-40B4-BE49-F238E27FC236}">
              <a16:creationId xmlns:a16="http://schemas.microsoft.com/office/drawing/2014/main" id="{21792A16-A966-6BA8-972A-2A33BE0CBA2B}"/>
            </a:ext>
          </a:extLst>
        </cdr:cNvPr>
        <cdr:cNvCxnSpPr/>
      </cdr:nvCxnSpPr>
      <cdr:spPr>
        <a:xfrm xmlns:a="http://schemas.openxmlformats.org/drawingml/2006/main">
          <a:off x="316200" y="3280539"/>
          <a:ext cx="8827800" cy="0"/>
        </a:xfrm>
        <a:prstGeom xmlns:a="http://schemas.openxmlformats.org/drawingml/2006/main" prst="line">
          <a:avLst/>
        </a:prstGeom>
        <a:ln xmlns:a="http://schemas.openxmlformats.org/drawingml/2006/main" w="25400">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91C644A-60D5-4851-8FE6-52BD1C606A77}" type="datetimeFigureOut">
              <a:rPr lang="en-US" smtClean="0"/>
              <a:t>6/30/2026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8FF57E5-12C2-4B06-9F8D-4E3F808C920E}" type="slidenum">
              <a:rPr lang="en-US" smtClean="0"/>
              <a:t>‹#›</a:t>
            </a:fld>
            <a:endParaRPr lang="en-US"/>
          </a:p>
        </p:txBody>
      </p:sp>
    </p:spTree>
    <p:extLst>
      <p:ext uri="{BB962C8B-B14F-4D97-AF65-F5344CB8AC3E}">
        <p14:creationId xmlns:p14="http://schemas.microsoft.com/office/powerpoint/2010/main" val="146159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Economic overview – May 2026</a:t>
            </a:r>
            <a:r>
              <a:rPr lang="en-US" sz="1200" kern="1200" dirty="0">
                <a:solidFill>
                  <a:schemeClr val="tx1"/>
                </a:solidFill>
                <a:effectLst/>
                <a:latin typeface="+mn-lt"/>
                <a:ea typeface="+mn-ea"/>
                <a:cs typeface="+mn-cs"/>
              </a:rPr>
              <a:t>:  </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The economy is growing around its long-term potential of 2%. Growth was 2.1% in 2025. Growth in Q1 was 1.6%. The economy grew faster than that in 2023 and 2024.</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The economy has withstood the headwinds of tariffs and immigration restrictions, which clamped down on workforce growth, but the economy would be growing over 3% without those impediments.</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The Iran war is another major headwind. We are fortunate to have a resilient economy that exists because of our Free Enterprise system. Other countries would have no growth if facing the headwinds we've imposed on our economy, never mind 2%. </a:t>
            </a:r>
          </a:p>
          <a:p>
            <a:pPr marL="628650" lvl="1" indent="-171450" rtl="0">
              <a:buFont typeface="Arial" panose="020B0604020202020204" pitchFamily="34" charset="0"/>
              <a:buChar char="•"/>
            </a:pPr>
            <a:r>
              <a:rPr lang="en-US" sz="1200" kern="1200" dirty="0">
                <a:solidFill>
                  <a:schemeClr val="tx1"/>
                </a:solidFill>
                <a:effectLst/>
                <a:latin typeface="+mn-lt"/>
                <a:ea typeface="+mn-ea"/>
                <a:cs typeface="+mn-cs"/>
              </a:rPr>
              <a:t>The long-term impacts of the war still aren't fully apparent. The longer it drags out the worse it will be for the global economy. The impact in the U.S. is probably a few tenths of percentage points of lost growth in Q2. The primary reason for slower growth is because of the downstream impacts of higher energy prices and less available oil.</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Consumers and businesses say the economy isn't doing well. Affordability for families and higher input prices and policy uncertainty for businesses helps explain why they feel the economy is bad despite steady growth. </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Tariffs are continuing to make their way into prices as businesses continue to work through the huge stock of inventory they bought in Q1 of 2025 to get ahead of the tariffs.</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Inflation was 3.8% annually in April. On a monthly basis, it was up 0.6%.</a:t>
            </a:r>
          </a:p>
          <a:p>
            <a:pPr marL="628650" lvl="1" indent="-171450" rtl="0">
              <a:buFont typeface="Arial" panose="020B0604020202020204" pitchFamily="34" charset="0"/>
              <a:buChar char="•"/>
            </a:pPr>
            <a:r>
              <a:rPr lang="en-US" sz="1200" kern="1200" dirty="0">
                <a:solidFill>
                  <a:schemeClr val="tx1"/>
                </a:solidFill>
                <a:effectLst/>
                <a:latin typeface="+mn-lt"/>
                <a:ea typeface="+mn-ea"/>
                <a:cs typeface="+mn-cs"/>
              </a:rPr>
              <a:t>The inflation metric the Fed watches most, Core PCE was 3.2% in March, still well above the 2% target.</a:t>
            </a:r>
          </a:p>
          <a:p>
            <a:pPr marL="628650" lvl="1" indent="-171450" rtl="0">
              <a:buFont typeface="Arial" panose="020B0604020202020204" pitchFamily="34" charset="0"/>
              <a:buChar char="•"/>
            </a:pPr>
            <a:r>
              <a:rPr lang="en-US" sz="1200" kern="1200" dirty="0">
                <a:solidFill>
                  <a:schemeClr val="tx1"/>
                </a:solidFill>
                <a:effectLst/>
                <a:latin typeface="+mn-lt"/>
                <a:ea typeface="+mn-ea"/>
                <a:cs typeface="+mn-cs"/>
              </a:rPr>
              <a:t>There are no rate cuts coming from the Fed soon. This sets up a potential early clash between the President and Fed Chair nominees Kevin Warsh. </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On an annual basis, wages are surpassing inflation, which is helping to keep consumer spending strong.</a:t>
            </a:r>
          </a:p>
          <a:p>
            <a:pPr marL="628650" lvl="1" indent="-171450" rtl="0">
              <a:buFont typeface="Arial" panose="020B0604020202020204" pitchFamily="34" charset="0"/>
              <a:buChar char="•"/>
            </a:pPr>
            <a:r>
              <a:rPr lang="en-US" sz="1200" kern="1200" dirty="0">
                <a:solidFill>
                  <a:schemeClr val="tx1"/>
                </a:solidFill>
                <a:effectLst/>
                <a:latin typeface="+mn-lt"/>
                <a:ea typeface="+mn-ea"/>
                <a:cs typeface="+mn-cs"/>
              </a:rPr>
              <a:t>Retail sales for April were strong, even after discounting higher gas prices. </a:t>
            </a:r>
          </a:p>
          <a:p>
            <a:pPr marL="628650" lvl="1" indent="-171450" rtl="0">
              <a:buFont typeface="Arial" panose="020B0604020202020204" pitchFamily="34" charset="0"/>
              <a:buChar char="•"/>
            </a:pPr>
            <a:r>
              <a:rPr lang="en-US" sz="1200" kern="1200" dirty="0">
                <a:solidFill>
                  <a:schemeClr val="tx1"/>
                </a:solidFill>
                <a:effectLst/>
                <a:latin typeface="+mn-lt"/>
                <a:ea typeface="+mn-ea"/>
                <a:cs typeface="+mn-cs"/>
              </a:rPr>
              <a:t>Total consumer spending was strong in March too. </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We added 115,000 jobs in April.</a:t>
            </a:r>
          </a:p>
          <a:p>
            <a:pPr marL="628650" lvl="1" indent="-171450" rtl="0">
              <a:buFont typeface="Arial" panose="020B0604020202020204" pitchFamily="34" charset="0"/>
              <a:buChar char="•"/>
            </a:pPr>
            <a:r>
              <a:rPr lang="en-US" sz="1200" kern="1200" dirty="0">
                <a:solidFill>
                  <a:schemeClr val="tx1"/>
                </a:solidFill>
                <a:effectLst/>
                <a:latin typeface="+mn-lt"/>
                <a:ea typeface="+mn-ea"/>
                <a:cs typeface="+mn-cs"/>
              </a:rPr>
              <a:t>Demographic changes (immigration restrictions and an aging society) are driving down the available labor pool. Analysts haven't fully adjusted to the fact that to keep the unemployment rate steady we need to create about one-third the jobs each month we previously had to generate. For instance, before recently 50,000 jobs created in a month would've been a very bad sign, now it's the upper end of what will be the new status quo. This combined with economic uncertainty and the continuing adoption of AI makes pinning down what's occurring in the labor market in any given month extremely difficult. </a:t>
            </a:r>
          </a:p>
          <a:p>
            <a:pPr marL="628650" lvl="1" indent="-171450" rtl="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FF57E5-12C2-4B06-9F8D-4E3F808C920E}" type="slidenum">
              <a:rPr lang="en-US" smtClean="0"/>
              <a:t>1</a:t>
            </a:fld>
            <a:endParaRPr lang="en-US"/>
          </a:p>
        </p:txBody>
      </p:sp>
    </p:spTree>
    <p:extLst>
      <p:ext uri="{BB962C8B-B14F-4D97-AF65-F5344CB8AC3E}">
        <p14:creationId xmlns:p14="http://schemas.microsoft.com/office/powerpoint/2010/main" val="265233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381C2-643A-D3AD-EED9-FFD9845A1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0D1B9-14CF-C8E7-1106-C98419177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8EFF8-EE23-D7F8-701D-F8CBCCD06262}"/>
              </a:ext>
            </a:extLst>
          </p:cNvPr>
          <p:cNvSpPr>
            <a:spLocks noGrp="1"/>
          </p:cNvSpPr>
          <p:nvPr>
            <p:ph type="body" idx="1"/>
          </p:nvPr>
        </p:nvSpPr>
        <p:spPr/>
        <p:txBody>
          <a:bodyPr/>
          <a:lstStyle/>
          <a:p>
            <a:pPr marL="178574" indent="-178574">
              <a:buFont typeface="Arial" panose="020B0604020202020204" pitchFamily="34" charset="0"/>
              <a:buChar char="•"/>
            </a:pPr>
            <a:r>
              <a:rPr lang="en-US"/>
              <a:t>Spending by the top income group has risen faster than spending for middle and low-income consumers.  </a:t>
            </a:r>
          </a:p>
          <a:p>
            <a:pPr marL="178574" indent="-178574">
              <a:buFont typeface="Arial" panose="020B0604020202020204" pitchFamily="34" charset="0"/>
              <a:buChar char="•"/>
            </a:pPr>
            <a:r>
              <a:rPr lang="en-US"/>
              <a:t>Source: New York Federal Reserve: https://libertystreeteconomics.newyorkfed.org/2026/05/tracking-the-k-shaped-economy-whos-driving-spending/ </a:t>
            </a:r>
          </a:p>
          <a:p>
            <a:endParaRPr lang="en-US"/>
          </a:p>
        </p:txBody>
      </p:sp>
      <p:sp>
        <p:nvSpPr>
          <p:cNvPr id="4" name="Slide Number Placeholder 3">
            <a:extLst>
              <a:ext uri="{FF2B5EF4-FFF2-40B4-BE49-F238E27FC236}">
                <a16:creationId xmlns:a16="http://schemas.microsoft.com/office/drawing/2014/main" id="{68FC4B77-1DA6-FC6F-68F7-3154516E31D8}"/>
              </a:ext>
            </a:extLst>
          </p:cNvPr>
          <p:cNvSpPr>
            <a:spLocks noGrp="1"/>
          </p:cNvSpPr>
          <p:nvPr>
            <p:ph type="sldNum" sz="quarter" idx="5"/>
          </p:nvPr>
        </p:nvSpPr>
        <p:spPr/>
        <p:txBody>
          <a:bodyPr/>
          <a:lstStyle/>
          <a:p>
            <a:fld id="{C8FF57E5-12C2-4B06-9F8D-4E3F808C920E}" type="slidenum">
              <a:rPr lang="en-US" smtClean="0"/>
              <a:t>10</a:t>
            </a:fld>
            <a:endParaRPr lang="en-US"/>
          </a:p>
        </p:txBody>
      </p:sp>
    </p:spTree>
    <p:extLst>
      <p:ext uri="{BB962C8B-B14F-4D97-AF65-F5344CB8AC3E}">
        <p14:creationId xmlns:p14="http://schemas.microsoft.com/office/powerpoint/2010/main" val="3957957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74" indent="-178574">
              <a:buFont typeface="Arial" panose="020B0604020202020204" pitchFamily="34" charset="0"/>
              <a:buChar char="•"/>
            </a:pPr>
            <a:r>
              <a:rPr lang="en-US" dirty="0"/>
              <a:t>Wage growth remains strong and is running above inflation on an annual basis. This has been the case each month since May 2023. </a:t>
            </a:r>
          </a:p>
          <a:p>
            <a:pPr marL="178574" indent="-178574">
              <a:buFont typeface="Arial" panose="020B0604020202020204" pitchFamily="34" charset="0"/>
              <a:buChar char="•"/>
            </a:pPr>
            <a:r>
              <a:rPr lang="en-US" dirty="0"/>
              <a:t>Wages grew 3.6% on an annual basis in April; inflation rose 3.8%. </a:t>
            </a:r>
          </a:p>
          <a:p>
            <a:pPr marL="178574" indent="-178574">
              <a:buFont typeface="Arial" panose="020B0604020202020204" pitchFamily="34" charset="0"/>
              <a:buChar char="•"/>
            </a:pPr>
            <a:r>
              <a:rPr lang="en-US" dirty="0"/>
              <a:t>The growth in real wages is buttressing spending. </a:t>
            </a:r>
          </a:p>
          <a:p>
            <a:pPr marL="178574" indent="-178574">
              <a:buFont typeface="Arial" panose="020B0604020202020204" pitchFamily="34" charset="0"/>
              <a:buChar char="•"/>
            </a:pPr>
            <a:r>
              <a:rPr lang="en-US" dirty="0"/>
              <a:t>Caveat: Cumulative since March of 2021, when inflation first took off: Wages +24.5%; Inflation +25.4%. </a:t>
            </a:r>
            <a:r>
              <a:rPr lang="en-US" b="1" u="sng" dirty="0"/>
              <a:t>The gap has closed</a:t>
            </a:r>
            <a:r>
              <a:rPr lang="en-US" dirty="0"/>
              <a:t>, but prices are way up from where they were and people notice that more than they notice their wages have risen commensurately. </a:t>
            </a:r>
          </a:p>
        </p:txBody>
      </p:sp>
      <p:sp>
        <p:nvSpPr>
          <p:cNvPr id="4" name="Slide Number Placeholder 3"/>
          <p:cNvSpPr>
            <a:spLocks noGrp="1"/>
          </p:cNvSpPr>
          <p:nvPr>
            <p:ph type="sldNum" sz="quarter" idx="5"/>
          </p:nvPr>
        </p:nvSpPr>
        <p:spPr/>
        <p:txBody>
          <a:bodyPr/>
          <a:lstStyle/>
          <a:p>
            <a:fld id="{C8FF57E5-12C2-4B06-9F8D-4E3F808C920E}" type="slidenum">
              <a:rPr lang="en-US" smtClean="0"/>
              <a:t>11</a:t>
            </a:fld>
            <a:endParaRPr lang="en-US"/>
          </a:p>
        </p:txBody>
      </p:sp>
    </p:spTree>
    <p:extLst>
      <p:ext uri="{BB962C8B-B14F-4D97-AF65-F5344CB8AC3E}">
        <p14:creationId xmlns:p14="http://schemas.microsoft.com/office/powerpoint/2010/main" val="658006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885D8-871D-7415-3274-990BFF9C1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BF5EB-B5F5-C340-6846-D31620C49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AEA61-797F-9467-FD73-6CAA20718E74}"/>
              </a:ext>
            </a:extLst>
          </p:cNvPr>
          <p:cNvSpPr>
            <a:spLocks noGrp="1"/>
          </p:cNvSpPr>
          <p:nvPr>
            <p:ph type="body" idx="1"/>
          </p:nvPr>
        </p:nvSpPr>
        <p:spPr/>
        <p:txBody>
          <a:bodyPr/>
          <a:lstStyle/>
          <a:p>
            <a:pPr marL="178574" indent="-17857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6E8D2CC-8382-E3B2-CE43-259B03BA0477}"/>
              </a:ext>
            </a:extLst>
          </p:cNvPr>
          <p:cNvSpPr>
            <a:spLocks noGrp="1"/>
          </p:cNvSpPr>
          <p:nvPr>
            <p:ph type="sldNum" sz="quarter" idx="5"/>
          </p:nvPr>
        </p:nvSpPr>
        <p:spPr/>
        <p:txBody>
          <a:bodyPr/>
          <a:lstStyle/>
          <a:p>
            <a:fld id="{C8FF57E5-12C2-4B06-9F8D-4E3F808C920E}" type="slidenum">
              <a:rPr lang="en-US" smtClean="0"/>
              <a:t>12</a:t>
            </a:fld>
            <a:endParaRPr lang="en-US"/>
          </a:p>
        </p:txBody>
      </p:sp>
    </p:spTree>
    <p:extLst>
      <p:ext uri="{BB962C8B-B14F-4D97-AF65-F5344CB8AC3E}">
        <p14:creationId xmlns:p14="http://schemas.microsoft.com/office/powerpoint/2010/main" val="2457804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72D1C-AE41-BE8E-F43B-500CAC36F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F7EE5-29C1-67F8-2271-7E89087F0E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63D0D6-DAD0-FFAA-CEED-DE89FD23BA05}"/>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Source: https://fred.stlouisfed.org/series/USEPUINDXD</a:t>
            </a:r>
          </a:p>
        </p:txBody>
      </p:sp>
      <p:sp>
        <p:nvSpPr>
          <p:cNvPr id="4" name="Slide Number Placeholder 3">
            <a:extLst>
              <a:ext uri="{FF2B5EF4-FFF2-40B4-BE49-F238E27FC236}">
                <a16:creationId xmlns:a16="http://schemas.microsoft.com/office/drawing/2014/main" id="{AC5FE168-3942-9168-780A-B17D1A5F5C7C}"/>
              </a:ext>
            </a:extLst>
          </p:cNvPr>
          <p:cNvSpPr>
            <a:spLocks noGrp="1"/>
          </p:cNvSpPr>
          <p:nvPr>
            <p:ph type="sldNum" sz="quarter" idx="5"/>
          </p:nvPr>
        </p:nvSpPr>
        <p:spPr/>
        <p:txBody>
          <a:bodyPr/>
          <a:lstStyle/>
          <a:p>
            <a:fld id="{C8FF57E5-12C2-4B06-9F8D-4E3F808C920E}" type="slidenum">
              <a:rPr lang="en-US" smtClean="0"/>
              <a:t>13</a:t>
            </a:fld>
            <a:endParaRPr lang="en-US"/>
          </a:p>
        </p:txBody>
      </p:sp>
    </p:spTree>
    <p:extLst>
      <p:ext uri="{BB962C8B-B14F-4D97-AF65-F5344CB8AC3E}">
        <p14:creationId xmlns:p14="http://schemas.microsoft.com/office/powerpoint/2010/main" val="31777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F57E5-12C2-4B06-9F8D-4E3F808C920E}" type="slidenum">
              <a:rPr lang="en-US" smtClean="0"/>
              <a:t>14</a:t>
            </a:fld>
            <a:endParaRPr lang="en-US"/>
          </a:p>
        </p:txBody>
      </p:sp>
    </p:spTree>
    <p:extLst>
      <p:ext uri="{BB962C8B-B14F-4D97-AF65-F5344CB8AC3E}">
        <p14:creationId xmlns:p14="http://schemas.microsoft.com/office/powerpoint/2010/main" val="233191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C444D-5944-61C5-6A56-745D744CE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A818C-26EB-5DEF-750F-E727B7673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B1093-4D19-D697-8CE7-96E20E3CBAD4}"/>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Source: The Pricing Lab: https://www.pricinglab.org/tariff-tracker/</a:t>
            </a:r>
          </a:p>
          <a:p>
            <a:endParaRPr lang="en-US"/>
          </a:p>
        </p:txBody>
      </p:sp>
      <p:sp>
        <p:nvSpPr>
          <p:cNvPr id="4" name="Slide Number Placeholder 3">
            <a:extLst>
              <a:ext uri="{FF2B5EF4-FFF2-40B4-BE49-F238E27FC236}">
                <a16:creationId xmlns:a16="http://schemas.microsoft.com/office/drawing/2014/main" id="{17C67E15-A561-67A8-343E-C140F0259BFB}"/>
              </a:ext>
            </a:extLst>
          </p:cNvPr>
          <p:cNvSpPr>
            <a:spLocks noGrp="1"/>
          </p:cNvSpPr>
          <p:nvPr>
            <p:ph type="sldNum" sz="quarter" idx="5"/>
          </p:nvPr>
        </p:nvSpPr>
        <p:spPr/>
        <p:txBody>
          <a:bodyPr/>
          <a:lstStyle/>
          <a:p>
            <a:fld id="{C8FF57E5-12C2-4B06-9F8D-4E3F808C920E}" type="slidenum">
              <a:rPr lang="en-US" smtClean="0"/>
              <a:t>15</a:t>
            </a:fld>
            <a:endParaRPr lang="en-US"/>
          </a:p>
        </p:txBody>
      </p:sp>
    </p:spTree>
    <p:extLst>
      <p:ext uri="{BB962C8B-B14F-4D97-AF65-F5344CB8AC3E}">
        <p14:creationId xmlns:p14="http://schemas.microsoft.com/office/powerpoint/2010/main" val="3809770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Job openings were 6.9 million at the end of March.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That is -56,000 less than in February.</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were 373,000 more unemployed workers than job openings.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Hiring was still strong in March at 5.6 million new hires, up 655,000 from February.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Separations were similar as in February, up 356,000, to almost 5.4 million.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Quits were up 125,000</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Layoffs were up 153,000</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Other separations were up 76,000 (Other Separations includes retirements; transfers to other locations; deaths; or separations due to employee disability.)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labor market isn’t as tight as it was, but businesses are still hiring and workers are still confident they can quit their current jobs and find better ones. More importantly for the current environment, businesses are still not laying off workers in large numbers. </a:t>
            </a: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rPr>
              <a:t>Worker Shortage Index number (used to be Worker Availability Ratio) was 1.3 in March. (There are 1.3 workers for every available position in the economy.)</a:t>
            </a:r>
            <a:endParaRPr lang="en-US" sz="1200" kern="1200" dirty="0">
              <a:solidFill>
                <a:schemeClr val="tx1"/>
              </a:solidFill>
              <a:effectLst/>
              <a:latin typeface="+mn-lt"/>
              <a:ea typeface="+mn-ea"/>
              <a:cs typeface="+mn-cs"/>
            </a:endParaRPr>
          </a:p>
          <a:p>
            <a:pPr marL="178574" indent="-178574">
              <a:buFont typeface="Arial" panose="020B0604020202020204" pitchFamily="34" charset="0"/>
              <a:buChar char="•"/>
            </a:pPr>
            <a:r>
              <a:rPr lang="en-US" dirty="0"/>
              <a:t>Source: BLS</a:t>
            </a:r>
          </a:p>
          <a:p>
            <a:pPr marL="178574" indent="-178574">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16</a:t>
            </a:fld>
            <a:endParaRPr lang="en-US"/>
          </a:p>
        </p:txBody>
      </p:sp>
    </p:spTree>
    <p:extLst>
      <p:ext uri="{BB962C8B-B14F-4D97-AF65-F5344CB8AC3E}">
        <p14:creationId xmlns:p14="http://schemas.microsoft.com/office/powerpoint/2010/main" val="1985458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Chamber’s take on the jobs report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April jobs report is encouraging because the economy added 115,000 jobs. Expectations were for 55,000, so this was much higher.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labor market is exceptionally volatile right now. We had a bad month in February (-156,000) but added a substantial number of jobs in January (+160,000), March (+185,000), and now April (+115,000). We’ve added 304,000 jobs in total this year.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is always churn in the labor market, but we are in a period of exceptionally high disruption for three reasons:</a:t>
            </a:r>
          </a:p>
          <a:p>
            <a:pPr lvl="0"/>
            <a:r>
              <a:rPr lang="en-US" sz="1200" kern="1200" dirty="0">
                <a:solidFill>
                  <a:schemeClr val="tx1"/>
                </a:solidFill>
                <a:effectLst/>
                <a:latin typeface="+mn-lt"/>
                <a:ea typeface="+mn-ea"/>
                <a:cs typeface="+mn-cs"/>
              </a:rPr>
              <a:t>AI-driven productivity and automation may be dampening hiring growth in some roles, while adding jobs in more value-adding positions. The net impact of this is uncertain right now;</a:t>
            </a:r>
          </a:p>
          <a:p>
            <a:pPr lvl="0"/>
            <a:r>
              <a:rPr lang="en-US" sz="1200" kern="1200" dirty="0">
                <a:solidFill>
                  <a:schemeClr val="tx1"/>
                </a:solidFill>
                <a:effectLst/>
                <a:latin typeface="+mn-lt"/>
                <a:ea typeface="+mn-ea"/>
                <a:cs typeface="+mn-cs"/>
              </a:rPr>
              <a:t>Tariffs and trade uncertainty are still weighing on particular sectors (manufacturing and construction in April); and</a:t>
            </a:r>
          </a:p>
          <a:p>
            <a:pPr lvl="0"/>
            <a:r>
              <a:rPr lang="en-US" sz="1200" kern="1200" dirty="0">
                <a:solidFill>
                  <a:schemeClr val="tx1"/>
                </a:solidFill>
                <a:effectLst/>
                <a:latin typeface="+mn-lt"/>
                <a:ea typeface="+mn-ea"/>
                <a:cs typeface="+mn-cs"/>
              </a:rPr>
              <a:t>Slower population growth and reduced immigration are shrinking the pace of labor force growth.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factors on their own have enormous impacts on job creation and destruction. All three happening at once makes drawing large conclusions about where we are and where we are going incredibly difficult.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We’ve had three strong months of job gains out of four so far in 2026, which is undoubtedly good. But because of the high degree of volatility, we can’t confidently say future months will follow suit.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Further, the household survey (different from the survey that gives us the topline jobs gained or lost each month) was weak in April. It showed lots of people leaving the labor force and fewer workers employed. So it’s possible April wasn’t as strong as the headline 115,000 jobs gained. We won’t know until further revisions.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Key Data Points:</a:t>
            </a:r>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Jobs Gained: </a:t>
            </a:r>
            <a:r>
              <a:rPr lang="en-US" sz="1200" kern="1200" dirty="0">
                <a:solidFill>
                  <a:schemeClr val="tx1"/>
                </a:solidFill>
                <a:effectLst/>
                <a:latin typeface="+mn-lt"/>
                <a:ea typeface="+mn-ea"/>
                <a:cs typeface="+mn-cs"/>
              </a:rPr>
              <a:t>115,000</a:t>
            </a:r>
          </a:p>
          <a:p>
            <a:pPr lvl="0"/>
            <a:r>
              <a:rPr lang="en-US" sz="1200" b="1" u="sng" kern="1200" dirty="0">
                <a:solidFill>
                  <a:schemeClr val="tx1"/>
                </a:solidFill>
                <a:effectLst/>
                <a:latin typeface="+mn-lt"/>
                <a:ea typeface="+mn-ea"/>
                <a:cs typeface="+mn-cs"/>
              </a:rPr>
              <a:t>Wages:</a:t>
            </a:r>
            <a:r>
              <a:rPr lang="en-US" sz="1200" kern="1200" dirty="0">
                <a:solidFill>
                  <a:schemeClr val="tx1"/>
                </a:solidFill>
                <a:effectLst/>
                <a:latin typeface="+mn-lt"/>
                <a:ea typeface="+mn-ea"/>
                <a:cs typeface="+mn-cs"/>
              </a:rPr>
              <a:t> Wages rose 0.16% from March and 3.6% from April 2025.</a:t>
            </a:r>
          </a:p>
          <a:p>
            <a:pPr lvl="0"/>
            <a:r>
              <a:rPr lang="en-US" sz="1200" b="1" u="sng" kern="1200" dirty="0">
                <a:solidFill>
                  <a:schemeClr val="tx1"/>
                </a:solidFill>
                <a:effectLst/>
                <a:latin typeface="+mn-lt"/>
                <a:ea typeface="+mn-ea"/>
                <a:cs typeface="+mn-cs"/>
              </a:rPr>
              <a:t>Labor Force: </a:t>
            </a:r>
            <a:r>
              <a:rPr lang="en-US" sz="1200" kern="1200" dirty="0">
                <a:solidFill>
                  <a:schemeClr val="tx1"/>
                </a:solidFill>
                <a:effectLst/>
                <a:latin typeface="+mn-lt"/>
                <a:ea typeface="+mn-ea"/>
                <a:cs typeface="+mn-cs"/>
              </a:rPr>
              <a:t>The labor force contracted by -92,000 and the participation rate declined. 188,000 workers left the market. </a:t>
            </a:r>
          </a:p>
          <a:p>
            <a:pPr lvl="0"/>
            <a:r>
              <a:rPr lang="en-US" sz="1200" b="1" u="sng" kern="1200" dirty="0">
                <a:solidFill>
                  <a:schemeClr val="tx1"/>
                </a:solidFill>
                <a:effectLst/>
                <a:latin typeface="+mn-lt"/>
                <a:ea typeface="+mn-ea"/>
                <a:cs typeface="+mn-cs"/>
              </a:rPr>
              <a:t>Industry: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Healthcare lead the way in April followed wholesale and retail trade. Tariffs are still dampening job growth in construction and manufacturing. Manufacturing is down -66,000 over the last year. </a:t>
            </a:r>
          </a:p>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FF57E5-12C2-4B06-9F8D-4E3F808C920E}" type="slidenum">
              <a:rPr lang="en-US" smtClean="0"/>
              <a:t>17</a:t>
            </a:fld>
            <a:endParaRPr lang="en-US"/>
          </a:p>
        </p:txBody>
      </p:sp>
    </p:spTree>
    <p:extLst>
      <p:ext uri="{BB962C8B-B14F-4D97-AF65-F5344CB8AC3E}">
        <p14:creationId xmlns:p14="http://schemas.microsoft.com/office/powerpoint/2010/main" val="96688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Chamber’s viewpoint on inflation:</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Inflation rose further in April because of the continuing increase in gas prices caused by the Iran war. Taking out food and energy prices, inflation remains moderate but is not falling fast enough to the Fed’s 2% target, in part because of tariffs.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Inflation was 0.6% from March to April. Market expectations were for 0.6%, so this was on par. Annually, prices rose 3.8%, which was well above the 3.3% rate in March. Removing food and energy prices, inflation rose 2.8% in April. This is still too high even if it’s not as concerning as when factoring in gas prices.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People’s concern about affordability will remain strong because the prices of necessities, housing, food, clothing, electricity, and healthcare are rising at high rates. Housing rose 3.3% on an annual basis, food 3.2%, clothing 4.2%, electricity 6.1%, and healthcare 3.2%. All of these, in addition to straining family budgets, are keeping the overall rate of inflation from falling to Fed’s 2% target.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Tariffs continue to increase inflation, particularly for some essentials like clothing and housing, which are both subject to tariffs. Medical prices are affected by tariffs too, which amplifies the long-term rise that has plagued the health system.</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Fed cut interest rates a few times at the end of 2025. The April inflation data shows inflation isn’t falling as much as needed to cut rates again in the near-term, even when looking through gas prices. Expect the Fed to hold tight for a few more months on any additional cuts. In their most recent forward guidance, the Board signaled they are unlikely to lower rates any time soon and may have to consider raising them sooner than cutting them.</a:t>
            </a:r>
          </a:p>
        </p:txBody>
      </p:sp>
      <p:sp>
        <p:nvSpPr>
          <p:cNvPr id="4" name="Slide Number Placeholder 3"/>
          <p:cNvSpPr>
            <a:spLocks noGrp="1"/>
          </p:cNvSpPr>
          <p:nvPr>
            <p:ph type="sldNum" sz="quarter" idx="5"/>
          </p:nvPr>
        </p:nvSpPr>
        <p:spPr/>
        <p:txBody>
          <a:bodyPr/>
          <a:lstStyle/>
          <a:p>
            <a:fld id="{C8FF57E5-12C2-4B06-9F8D-4E3F808C920E}" type="slidenum">
              <a:rPr lang="en-US" smtClean="0"/>
              <a:t>18</a:t>
            </a:fld>
            <a:endParaRPr lang="en-US"/>
          </a:p>
        </p:txBody>
      </p:sp>
    </p:spTree>
    <p:extLst>
      <p:ext uri="{BB962C8B-B14F-4D97-AF65-F5344CB8AC3E}">
        <p14:creationId xmlns:p14="http://schemas.microsoft.com/office/powerpoint/2010/main" val="3543427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74" indent="-178574" defTabSz="933237">
              <a:buFont typeface="Arial" panose="020B0604020202020204" pitchFamily="34" charset="0"/>
              <a:buChar char="•"/>
              <a:defRPr/>
            </a:pPr>
            <a:r>
              <a:rPr lang="en-US" i="0" dirty="0"/>
              <a:t>Core PCE is the key metric the Fed looks at, not CPI. </a:t>
            </a:r>
          </a:p>
          <a:p>
            <a:pPr marL="178574" indent="-178574" defTabSz="933237">
              <a:buFont typeface="Arial" panose="020B0604020202020204" pitchFamily="34" charset="0"/>
              <a:buChar char="•"/>
              <a:defRPr/>
            </a:pPr>
            <a:r>
              <a:rPr lang="en-US" i="0" dirty="0"/>
              <a:t>Core PCE was creeping down but has been stuck for several months. It was 3.3% as of April, still above the 2% target.</a:t>
            </a:r>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19</a:t>
            </a:fld>
            <a:endParaRPr lang="en-US"/>
          </a:p>
        </p:txBody>
      </p:sp>
    </p:spTree>
    <p:extLst>
      <p:ext uri="{BB962C8B-B14F-4D97-AF65-F5344CB8AC3E}">
        <p14:creationId xmlns:p14="http://schemas.microsoft.com/office/powerpoint/2010/main" val="155878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endParaRPr lang="en-US"/>
          </a:p>
        </p:txBody>
      </p:sp>
      <p:sp>
        <p:nvSpPr>
          <p:cNvPr id="4" name="Slide Number Placeholder 3"/>
          <p:cNvSpPr>
            <a:spLocks noGrp="1"/>
          </p:cNvSpPr>
          <p:nvPr>
            <p:ph type="sldNum" sz="quarter" idx="5"/>
          </p:nvPr>
        </p:nvSpPr>
        <p:spPr/>
        <p:txBody>
          <a:bodyPr/>
          <a:lstStyle/>
          <a:p>
            <a:fld id="{C8FF57E5-12C2-4B06-9F8D-4E3F808C920E}" type="slidenum">
              <a:rPr lang="en-US" smtClean="0"/>
              <a:t>2</a:t>
            </a:fld>
            <a:endParaRPr lang="en-US"/>
          </a:p>
        </p:txBody>
      </p:sp>
    </p:spTree>
    <p:extLst>
      <p:ext uri="{BB962C8B-B14F-4D97-AF65-F5344CB8AC3E}">
        <p14:creationId xmlns:p14="http://schemas.microsoft.com/office/powerpoint/2010/main" val="479690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Times New Roman" panose="02020603050405020304" pitchFamily="18" charset="0"/>
                <a:ea typeface="Calibri" panose="020F0502020204030204" pitchFamily="34" charset="0"/>
              </a:rPr>
              <a:t>Productivity rose 2.9% in Q1 2026 compared to Q1 2025.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kern="100" dirty="0">
                <a:effectLst/>
                <a:latin typeface="Times New Roman" panose="02020603050405020304" pitchFamily="18" charset="0"/>
                <a:ea typeface="Calibri" panose="020F0502020204030204" pitchFamily="34" charset="0"/>
              </a:rPr>
              <a:t>Productivity growth is a sign of a strong and growing economy and the U.S. economy has it in a big way. </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Times New Roman" panose="02020603050405020304" pitchFamily="18" charset="0"/>
                <a:ea typeface="Calibri" panose="020F0502020204030204" pitchFamily="34" charset="0"/>
              </a:rPr>
              <a:t>Productivity is calculated by dividing the amount of production in the economy by the number of hours workers labored.  It is a vital economic metric because when productivity is up that means workers’ efficiency is rising. This allows businesses to pay their workers more while also increasing profitability, as long as productivity growth exceeds the rise in labor costs.</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Times New Roman" panose="02020603050405020304" pitchFamily="18" charset="0"/>
                <a:ea typeface="Calibri" panose="020F0502020204030204" pitchFamily="34" charset="0"/>
              </a:rPr>
              <a:t>Productivity and wage growth have tracked closely since mid-2023. This is a sign that despite their high wages, workers are earning enough to justify their higher costs. </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Times New Roman" panose="02020603050405020304" pitchFamily="18" charset="0"/>
                <a:ea typeface="Calibri" panose="020F0502020204030204" pitchFamily="34" charset="0"/>
              </a:rPr>
              <a:t>The recent robust productivity growth is a really encouraging for the economy. Christine Lagarde, President European Central Bank: “</a:t>
            </a:r>
            <a:r>
              <a:rPr lang="en-US" sz="2800" b="0" i="0" dirty="0">
                <a:solidFill>
                  <a:srgbClr val="4B535D"/>
                </a:solidFill>
                <a:effectLst/>
                <a:latin typeface="lemonde-journal"/>
              </a:rPr>
              <a:t>It’s just mind boggling. Productivity in the United States between 2019 and now has been 6 percent. Europe, 0.6 percent.” </a:t>
            </a:r>
            <a:r>
              <a:rPr lang="en-US" sz="1800" kern="100" dirty="0">
                <a:effectLst/>
                <a:latin typeface="Times New Roman" panose="02020603050405020304" pitchFamily="18" charset="0"/>
                <a:ea typeface="Calibri" panose="020F0502020204030204" pitchFamily="34" charset="0"/>
              </a:rPr>
              <a:t>(https://www.cfr.org/event/conversation-christine-lagarde-0)</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Times New Roman" panose="02020603050405020304" pitchFamily="18" charset="0"/>
                <a:ea typeface="Calibri" panose="020F0502020204030204" pitchFamily="34" charset="0"/>
              </a:rPr>
              <a:t>All of these are signs that the economy is prospering and the benefits are widely shared among workers and businesses. </a:t>
            </a:r>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20</a:t>
            </a:fld>
            <a:endParaRPr lang="en-US"/>
          </a:p>
        </p:txBody>
      </p:sp>
    </p:spTree>
    <p:extLst>
      <p:ext uri="{BB962C8B-B14F-4D97-AF65-F5344CB8AC3E}">
        <p14:creationId xmlns:p14="http://schemas.microsoft.com/office/powerpoint/2010/main" val="2310445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74" indent="-178574">
              <a:buFont typeface="Arial" panose="020B0604020202020204" pitchFamily="34" charset="0"/>
              <a:buChar char="•"/>
            </a:pPr>
            <a:r>
              <a:rPr lang="en-US"/>
              <a:t>As the Fed raised the rate it controls, the Fed Funds rate, interest rates for consumers and businesses rose.</a:t>
            </a:r>
          </a:p>
          <a:p>
            <a:pPr marL="178574" indent="-178574">
              <a:buFont typeface="Arial" panose="020B0604020202020204" pitchFamily="34" charset="0"/>
              <a:buChar char="•"/>
            </a:pPr>
            <a:r>
              <a:rPr lang="en-US"/>
              <a:t>The rate on an average 30-year fixed mortgage had risen sharply compared to early 2022. It is starting to come down now that the Fed is cutting rates. </a:t>
            </a:r>
          </a:p>
          <a:p>
            <a:pPr marL="178574" indent="-178574">
              <a:buFont typeface="Arial" panose="020B0604020202020204" pitchFamily="34" charset="0"/>
              <a:buChar char="•"/>
            </a:pPr>
            <a:r>
              <a:rPr lang="en-US"/>
              <a:t>It is 6.3% as of 4/30/26. </a:t>
            </a:r>
          </a:p>
          <a:p>
            <a:pPr marL="178574" indent="-178574">
              <a:buFont typeface="Arial" panose="020B0604020202020204" pitchFamily="34" charset="0"/>
              <a:buChar char="•"/>
            </a:pPr>
            <a:r>
              <a:rPr lang="en-US"/>
              <a:t>It was 3.2% as of 1/1/22. </a:t>
            </a:r>
          </a:p>
          <a:p>
            <a:pPr marL="178574" indent="-178574">
              <a:buFont typeface="Arial" panose="020B0604020202020204" pitchFamily="34" charset="0"/>
              <a:buChar char="•"/>
            </a:pPr>
            <a:r>
              <a:rPr lang="en-US"/>
              <a:t>It </a:t>
            </a:r>
            <a:r>
              <a:rPr lang="en-US" i="1"/>
              <a:t>should</a:t>
            </a:r>
            <a:r>
              <a:rPr lang="en-US" i="0"/>
              <a:t> come down more as the Fed lowers its target rate </a:t>
            </a:r>
            <a:r>
              <a:rPr lang="en-US" i="0" err="1"/>
              <a:t>furter</a:t>
            </a:r>
            <a:r>
              <a:rPr lang="en-US" i="0"/>
              <a:t>, but fears about long-term U.S. government debt have kept market rates, including mortgage rates, from dropping. </a:t>
            </a:r>
            <a:endParaRPr lang="en-US"/>
          </a:p>
          <a:p>
            <a:pPr marL="178574" indent="-178574">
              <a:buFont typeface="Arial" panose="020B0604020202020204" pitchFamily="34" charset="0"/>
              <a:buChar char="•"/>
            </a:pPr>
            <a:r>
              <a:rPr lang="en-US"/>
              <a:t>This has caused home prices to stop rising as much as they were, but demand remains strong and prices are rising again despite the higher mortgage rates. </a:t>
            </a:r>
          </a:p>
          <a:p>
            <a:pPr marL="178574" indent="-178574">
              <a:buFont typeface="Arial" panose="020B0604020202020204" pitchFamily="34" charset="0"/>
              <a:buChar char="•"/>
            </a:pPr>
            <a:r>
              <a:rPr lang="en-US"/>
              <a:t>A similar effect will occur with other items that consumers typically use credit to buy. A partial list: using credit card less for everyday expenses; </a:t>
            </a:r>
            <a:r>
              <a:rPr lang="en-US" sz="1800">
                <a:solidFill>
                  <a:srgbClr val="202124"/>
                </a:solidFill>
                <a:latin typeface="Calibri" panose="020F0502020204030204" pitchFamily="34" charset="0"/>
                <a:ea typeface="Calibri" panose="020F0502020204030204" pitchFamily="34" charset="0"/>
              </a:rPr>
              <a:t>home repairs; home remodeling; cars; car repairs; expensive electronics like computers and televisions; appliances like refrigerators, dishwashers, washing machines and dryers; furniture and other home furnishings; recreational vehicles, boats; trailers; vacations; and education; and fewer personal loans for other expenses they need cash for.</a:t>
            </a:r>
          </a:p>
          <a:p>
            <a:pPr marL="178574" indent="-178574">
              <a:buFont typeface="Arial" panose="020B0604020202020204" pitchFamily="34" charset="0"/>
              <a:buChar char="•"/>
            </a:pPr>
            <a:r>
              <a:rPr lang="en-US" sz="1800">
                <a:solidFill>
                  <a:srgbClr val="202124"/>
                </a:solidFill>
                <a:latin typeface="Calibri" panose="020F0502020204030204" pitchFamily="34" charset="0"/>
              </a:rPr>
              <a:t>This will bring demand down and prices. </a:t>
            </a:r>
            <a:endParaRPr lang="en-US"/>
          </a:p>
          <a:p>
            <a:endParaRPr lang="en-US"/>
          </a:p>
        </p:txBody>
      </p:sp>
      <p:sp>
        <p:nvSpPr>
          <p:cNvPr id="4" name="Slide Number Placeholder 3"/>
          <p:cNvSpPr>
            <a:spLocks noGrp="1"/>
          </p:cNvSpPr>
          <p:nvPr>
            <p:ph type="sldNum" sz="quarter" idx="5"/>
          </p:nvPr>
        </p:nvSpPr>
        <p:spPr/>
        <p:txBody>
          <a:bodyPr/>
          <a:lstStyle/>
          <a:p>
            <a:fld id="{C8FF57E5-12C2-4B06-9F8D-4E3F808C920E}" type="slidenum">
              <a:rPr lang="en-US" smtClean="0"/>
              <a:t>21</a:t>
            </a:fld>
            <a:endParaRPr lang="en-US"/>
          </a:p>
        </p:txBody>
      </p:sp>
    </p:spTree>
    <p:extLst>
      <p:ext uri="{BB962C8B-B14F-4D97-AF65-F5344CB8AC3E}">
        <p14:creationId xmlns:p14="http://schemas.microsoft.com/office/powerpoint/2010/main" val="890691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Home prices on an annual basis are rising, but at a slower pace. They rose only 0.7% on an annual basis in March.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From February to March prices rose 0.7%.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Source: Case-Shiller Index</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22</a:t>
            </a:fld>
            <a:endParaRPr lang="en-US"/>
          </a:p>
        </p:txBody>
      </p:sp>
    </p:spTree>
    <p:extLst>
      <p:ext uri="{BB962C8B-B14F-4D97-AF65-F5344CB8AC3E}">
        <p14:creationId xmlns:p14="http://schemas.microsoft.com/office/powerpoint/2010/main" val="1046936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F57E5-12C2-4B06-9F8D-4E3F808C920E}" type="slidenum">
              <a:rPr lang="en-US" smtClean="0"/>
              <a:t>23</a:t>
            </a:fld>
            <a:endParaRPr lang="en-US"/>
          </a:p>
        </p:txBody>
      </p:sp>
    </p:spTree>
    <p:extLst>
      <p:ext uri="{BB962C8B-B14F-4D97-AF65-F5344CB8AC3E}">
        <p14:creationId xmlns:p14="http://schemas.microsoft.com/office/powerpoint/2010/main" val="324114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economy grew 1.6% in the first quarter. A recession is not imminent, but growth has slowed. </a:t>
            </a:r>
          </a:p>
          <a:p>
            <a:pPr marL="171450" indent="-171450" fontAlgn="base">
              <a:buFont typeface="Arial" panose="020B0604020202020204" pitchFamily="34" charset="0"/>
              <a:buChar char="•"/>
            </a:pPr>
            <a:r>
              <a:rPr lang="en-US" sz="1200" dirty="0">
                <a:latin typeface="+mn-lt"/>
              </a:rPr>
              <a:t>Source: Bureau of Economic Analysis</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3</a:t>
            </a:fld>
            <a:endParaRPr lang="en-US"/>
          </a:p>
        </p:txBody>
      </p:sp>
    </p:spTree>
    <p:extLst>
      <p:ext uri="{BB962C8B-B14F-4D97-AF65-F5344CB8AC3E}">
        <p14:creationId xmlns:p14="http://schemas.microsoft.com/office/powerpoint/2010/main" val="426076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2C54E-C661-165B-BAB9-08714A7F1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3AFDB-BD82-B77F-8B22-76C0ED2A7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A331A-EDED-9CBB-BB88-2F1EDA979858}"/>
              </a:ext>
            </a:extLst>
          </p:cNvPr>
          <p:cNvSpPr>
            <a:spLocks noGrp="1"/>
          </p:cNvSpPr>
          <p:nvPr>
            <p:ph type="body" idx="1"/>
          </p:nvPr>
        </p:nvSpPr>
        <p:spPr/>
        <p:txBody>
          <a:bodyPr/>
          <a:lstStyle/>
          <a:p>
            <a:pPr marL="178574" indent="-178574">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E9F72F2-E46B-69F3-B0EF-124F7ECE3E4C}"/>
              </a:ext>
            </a:extLst>
          </p:cNvPr>
          <p:cNvSpPr>
            <a:spLocks noGrp="1"/>
          </p:cNvSpPr>
          <p:nvPr>
            <p:ph type="sldNum" sz="quarter" idx="5"/>
          </p:nvPr>
        </p:nvSpPr>
        <p:spPr/>
        <p:txBody>
          <a:bodyPr/>
          <a:lstStyle/>
          <a:p>
            <a:fld id="{C8FF57E5-12C2-4B06-9F8D-4E3F808C920E}" type="slidenum">
              <a:rPr lang="en-US" smtClean="0"/>
              <a:t>4</a:t>
            </a:fld>
            <a:endParaRPr lang="en-US"/>
          </a:p>
        </p:txBody>
      </p:sp>
    </p:spTree>
    <p:extLst>
      <p:ext uri="{BB962C8B-B14F-4D97-AF65-F5344CB8AC3E}">
        <p14:creationId xmlns:p14="http://schemas.microsoft.com/office/powerpoint/2010/main" val="179590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6672" indent="-178574">
              <a:buFont typeface="Arial" panose="020B0604020202020204" pitchFamily="34" charset="0"/>
              <a:buChar char="•"/>
            </a:pPr>
            <a:r>
              <a:rPr lang="en-US" dirty="0"/>
              <a:t>Consumer Sentiment was down in May for the third straight month. This comes after three consecutive monthly increases previously. </a:t>
            </a:r>
          </a:p>
          <a:p>
            <a:pPr marL="416672" indent="-178574">
              <a:buFont typeface="Arial" panose="020B0604020202020204" pitchFamily="34" charset="0"/>
              <a:buChar char="•"/>
            </a:pPr>
            <a:r>
              <a:rPr lang="en-US" b="0" i="0" dirty="0">
                <a:solidFill>
                  <a:srgbClr val="000000"/>
                </a:solidFill>
                <a:effectLst/>
                <a:latin typeface="Open Sans" panose="020B0606030504020204" pitchFamily="34" charset="0"/>
              </a:rPr>
              <a:t>“﻿</a:t>
            </a:r>
            <a:r>
              <a:rPr lang="en-US" sz="1200" b="0" i="0" kern="1200" dirty="0">
                <a:solidFill>
                  <a:schemeClr val="tx1"/>
                </a:solidFill>
                <a:effectLst/>
                <a:latin typeface="+mn-lt"/>
                <a:ea typeface="+mn-ea"/>
                <a:cs typeface="+mn-cs"/>
              </a:rPr>
              <a:t>﻿﻿﻿﻿﻿﻿﻿﻿﻿﻿﻿﻿﻿Consumer sentiment fell for the third straight month as supply disruptions in the Strait of Hormuz continue to boost gasoline prices. Sentiment is now just below the previous historical trough seen in June 2022. The cost of living continues to be a first-order concern, with 57% of consumers spontaneously mentioning that high prices were eroding their personal finances, up from 50% last month. Lower-income consumers and those without college degrees posted particularly strong sentiment declines; these groups are more sensitive to increases in the cost of gas and other essentials. Independents and Republicans saw decreases in sentiment, with both groups reaching their lowest readings of the current presidential administration. Meanwhile, sentiment of Democrats was little changed from last month. Critically, consumers appear worried that inflation will increase and proliferate beyond fuel prices, even in the long run.”</a:t>
            </a:r>
          </a:p>
          <a:p>
            <a:pPr marL="416672" indent="-178574">
              <a:buFont typeface="Arial" panose="020B0604020202020204" pitchFamily="34" charset="0"/>
              <a:buChar char="•"/>
            </a:pPr>
            <a:r>
              <a:rPr lang="en-US" dirty="0"/>
              <a:t>Source: University of Michigan - see: http://www.sca.isr.umich.edu/   </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5</a:t>
            </a:fld>
            <a:endParaRPr lang="en-US"/>
          </a:p>
        </p:txBody>
      </p:sp>
    </p:spTree>
    <p:extLst>
      <p:ext uri="{BB962C8B-B14F-4D97-AF65-F5344CB8AC3E}">
        <p14:creationId xmlns:p14="http://schemas.microsoft.com/office/powerpoint/2010/main" val="424226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dirty="0"/>
              <a:t>Small business optimism was steady in </a:t>
            </a:r>
            <a:r>
              <a:rPr lang="en-US" dirty="0" err="1"/>
              <a:t>april</a:t>
            </a:r>
            <a:r>
              <a:rPr lang="en-US" dirty="0"/>
              <a:t>. </a:t>
            </a:r>
          </a:p>
          <a:p>
            <a:pPr marL="174970" indent="-174970">
              <a:buFont typeface="Arial" panose="020B0604020202020204" pitchFamily="34" charset="0"/>
              <a:buChar char="•"/>
            </a:pPr>
            <a:r>
              <a:rPr lang="en-US" dirty="0"/>
              <a:t>It is below its 50-year average for the second straight month. </a:t>
            </a:r>
          </a:p>
          <a:p>
            <a:pPr marL="174970" indent="-174970">
              <a:buFont typeface="Arial" panose="020B0604020202020204" pitchFamily="34" charset="0"/>
              <a:buChar char="•"/>
            </a:pPr>
            <a:r>
              <a:rPr lang="en-US" dirty="0"/>
              <a:t>“The Small Business Optimism Index for April was 95.9, up 0.1 points from March and below its 52-year average of 98.0. Of the 10 Optimism Index components, seven increased and three decreased. Earnings trends improved, but were offset by a deterioration in expected business conditions...In April, when more small business owners reported paying higher interest rates on their loans, the market raised those rates, not the Fed. The frequency of price increases for goods and services also rose, adding more to inflationary pressures. The percent making capital outlays is down nine percentage points so far this year; there doesn’t appear to be an AI investment surge on Main Street. With the April 15 Tax Day behind us, the benefits of the OBBB should start to feed into the private sector, and perhaps capital spending will respond later in the year as owners sort out the actual changes in the bill. Corporate profits are booming and the stock markets are hitting records, so hopefully Main Street will follow. But consumers have been “quiet”; sales are lagging, and hiring is weak. Consumer and Small Business Optimism are weak. Many uncertainties remain unresolved, but this process will likely get underway over the next few months.”</a:t>
            </a:r>
            <a:endParaRPr lang="en-US" b="0" u="none" dirty="0"/>
          </a:p>
          <a:p>
            <a:pPr marL="174970" indent="-174970">
              <a:buFont typeface="Arial" panose="020B0604020202020204" pitchFamily="34" charset="0"/>
              <a:buChar char="•"/>
            </a:pPr>
            <a:r>
              <a:rPr lang="en-US" b="0" u="none" dirty="0"/>
              <a:t>https://www.nfib.com/wp-content/uploads/2026/05/NFIB-SBET-Report-April-2026.pdf</a:t>
            </a:r>
          </a:p>
        </p:txBody>
      </p:sp>
      <p:sp>
        <p:nvSpPr>
          <p:cNvPr id="4" name="Slide Number Placeholder 3"/>
          <p:cNvSpPr>
            <a:spLocks noGrp="1"/>
          </p:cNvSpPr>
          <p:nvPr>
            <p:ph type="sldNum" sz="quarter" idx="5"/>
          </p:nvPr>
        </p:nvSpPr>
        <p:spPr/>
        <p:txBody>
          <a:bodyPr/>
          <a:lstStyle/>
          <a:p>
            <a:fld id="{C8FF57E5-12C2-4B06-9F8D-4E3F808C920E}" type="slidenum">
              <a:rPr lang="en-US" smtClean="0"/>
              <a:t>6</a:t>
            </a:fld>
            <a:endParaRPr lang="en-US"/>
          </a:p>
        </p:txBody>
      </p:sp>
    </p:spTree>
    <p:extLst>
      <p:ext uri="{BB962C8B-B14F-4D97-AF65-F5344CB8AC3E}">
        <p14:creationId xmlns:p14="http://schemas.microsoft.com/office/powerpoint/2010/main" val="303871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a:buFont typeface="Arial" panose="020B0604020202020204" pitchFamily="34" charset="0"/>
              <a:buChar char="•"/>
            </a:pPr>
            <a:r>
              <a:rPr lang="en-US"/>
              <a:t>Manufacturer’s sentiment stayed above 50 in April for the fourth straight month and only the 6</a:t>
            </a:r>
            <a:r>
              <a:rPr lang="en-US" baseline="30000"/>
              <a:t>th</a:t>
            </a:r>
            <a:r>
              <a:rPr lang="en-US"/>
              <a:t> time in the last 41 months. A reading below 50 means the manufacturing sector is contracting; above expanding. </a:t>
            </a:r>
          </a:p>
          <a:p>
            <a:pPr marL="174970" indent="-174970">
              <a:buFont typeface="Arial" panose="020B0604020202020204" pitchFamily="34" charset="0"/>
              <a:buChar char="•"/>
            </a:pPr>
            <a:r>
              <a:rPr lang="en-US"/>
              <a:t>The 52.7 reading in April is consistent with 1.8% growth in the overall economy. </a:t>
            </a:r>
          </a:p>
          <a:p>
            <a:pPr marL="174970" indent="-174970">
              <a:buFont typeface="Arial" panose="020B0604020202020204" pitchFamily="34" charset="0"/>
              <a:buChar char="•"/>
            </a:pPr>
            <a:r>
              <a:rPr lang="en-US"/>
              <a:t>The slump in manufacturing had been persistent since it hit highest level in 37 years in March 2021. </a:t>
            </a:r>
          </a:p>
          <a:p>
            <a:pPr marL="174970" indent="-174970">
              <a:buFont typeface="Arial" panose="020B0604020202020204" pitchFamily="34" charset="0"/>
              <a:buChar char="•"/>
            </a:pPr>
            <a:r>
              <a:rPr lang="en-US"/>
              <a:t>Source: ISM</a:t>
            </a:r>
          </a:p>
        </p:txBody>
      </p:sp>
      <p:sp>
        <p:nvSpPr>
          <p:cNvPr id="4" name="Slide Number Placeholder 3"/>
          <p:cNvSpPr>
            <a:spLocks noGrp="1"/>
          </p:cNvSpPr>
          <p:nvPr>
            <p:ph type="sldNum" sz="quarter" idx="5"/>
          </p:nvPr>
        </p:nvSpPr>
        <p:spPr/>
        <p:txBody>
          <a:bodyPr/>
          <a:lstStyle/>
          <a:p>
            <a:fld id="{C8FF57E5-12C2-4B06-9F8D-4E3F808C920E}" type="slidenum">
              <a:rPr lang="en-US" smtClean="0"/>
              <a:t>7</a:t>
            </a:fld>
            <a:endParaRPr lang="en-US"/>
          </a:p>
        </p:txBody>
      </p:sp>
    </p:spTree>
    <p:extLst>
      <p:ext uri="{BB962C8B-B14F-4D97-AF65-F5344CB8AC3E}">
        <p14:creationId xmlns:p14="http://schemas.microsoft.com/office/powerpoint/2010/main" val="278366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0" indent="-174970" defTabSz="933172">
              <a:buFont typeface="Arial" panose="020B0604020202020204" pitchFamily="34" charset="0"/>
              <a:buChar char="•"/>
              <a:defRPr/>
            </a:pPr>
            <a:r>
              <a:rPr lang="en-US"/>
              <a:t>Optimism in the service sector was down in April, from 54 in March to 53.6 in April. Above 50 means the service sector is growing, below contracting. </a:t>
            </a:r>
          </a:p>
          <a:p>
            <a:pPr marL="174970" indent="-174970" defTabSz="933172">
              <a:buFont typeface="Arial" panose="020B0604020202020204" pitchFamily="34" charset="0"/>
              <a:buChar char="•"/>
              <a:defRPr/>
            </a:pPr>
            <a:r>
              <a:rPr lang="en-US"/>
              <a:t>The 53.6 reading is consistent with 1.7% growth in the overall economy. </a:t>
            </a:r>
          </a:p>
          <a:p>
            <a:pPr marL="174970" indent="-174970" defTabSz="933172">
              <a:buFont typeface="Arial" panose="020B0604020202020204" pitchFamily="34" charset="0"/>
              <a:buChar char="•"/>
              <a:defRPr/>
            </a:pPr>
            <a:r>
              <a:rPr lang="en-US" b="0" i="0">
                <a:solidFill>
                  <a:srgbClr val="1E2629"/>
                </a:solidFill>
                <a:effectLst/>
                <a:latin typeface="Noto Sans" panose="020B0502040504020204" pitchFamily="34" charset="0"/>
              </a:rPr>
              <a:t> </a:t>
            </a:r>
            <a:r>
              <a:rPr lang="en-US"/>
              <a:t>Source: ISM</a:t>
            </a:r>
          </a:p>
          <a:p>
            <a:endParaRPr lang="en-US"/>
          </a:p>
        </p:txBody>
      </p:sp>
      <p:sp>
        <p:nvSpPr>
          <p:cNvPr id="4" name="Slide Number Placeholder 3"/>
          <p:cNvSpPr>
            <a:spLocks noGrp="1"/>
          </p:cNvSpPr>
          <p:nvPr>
            <p:ph type="sldNum" sz="quarter" idx="5"/>
          </p:nvPr>
        </p:nvSpPr>
        <p:spPr/>
        <p:txBody>
          <a:bodyPr/>
          <a:lstStyle/>
          <a:p>
            <a:fld id="{C8FF57E5-12C2-4B06-9F8D-4E3F808C920E}" type="slidenum">
              <a:rPr lang="en-US" smtClean="0"/>
              <a:t>8</a:t>
            </a:fld>
            <a:endParaRPr lang="en-US"/>
          </a:p>
        </p:txBody>
      </p:sp>
    </p:spTree>
    <p:extLst>
      <p:ext uri="{BB962C8B-B14F-4D97-AF65-F5344CB8AC3E}">
        <p14:creationId xmlns:p14="http://schemas.microsoft.com/office/powerpoint/2010/main" val="304083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74" indent="-178574">
              <a:buFont typeface="Arial" panose="020B0604020202020204" pitchFamily="34" charset="0"/>
              <a:buChar char="•"/>
            </a:pPr>
            <a:r>
              <a:rPr lang="en-US" dirty="0"/>
              <a:t>Consumer spending was up 0.5% </a:t>
            </a:r>
            <a:r>
              <a:rPr lang="en-US" i="1" dirty="0"/>
              <a:t>before inflation </a:t>
            </a:r>
            <a:r>
              <a:rPr lang="en-US" dirty="0"/>
              <a:t>in April. </a:t>
            </a:r>
          </a:p>
          <a:p>
            <a:pPr marL="178574" indent="-178574">
              <a:buFont typeface="Arial" panose="020B0604020202020204" pitchFamily="34" charset="0"/>
              <a:buChar char="•"/>
            </a:pPr>
            <a:r>
              <a:rPr lang="en-US" dirty="0"/>
              <a:t>Real (accounting for inflation) </a:t>
            </a:r>
            <a:r>
              <a:rPr lang="en-US" b="0" dirty="0"/>
              <a:t>spending was up 0.1%  because </a:t>
            </a:r>
            <a:r>
              <a:rPr lang="en-US" dirty="0"/>
              <a:t>inflation was 0.4%. </a:t>
            </a:r>
          </a:p>
          <a:p>
            <a:pPr marL="178574" indent="-178574">
              <a:buFont typeface="Arial" panose="020B0604020202020204" pitchFamily="34" charset="0"/>
              <a:buChar char="•"/>
            </a:pPr>
            <a:r>
              <a:rPr lang="en-US" dirty="0"/>
              <a:t>Inflation-adjusted spending on goods was </a:t>
            </a:r>
            <a:r>
              <a:rPr lang="en-US" b="0" i="0" u="none" dirty="0"/>
              <a:t>-.01</a:t>
            </a:r>
            <a:r>
              <a:rPr lang="en-US" dirty="0"/>
              <a:t>% (durables -0.6% &amp; nondurables +.02%). Real spending on services was up 0.2%.</a:t>
            </a:r>
          </a:p>
          <a:p>
            <a:pPr marL="178574" indent="-178574">
              <a:buFont typeface="Arial" panose="020B0604020202020204" pitchFamily="34" charset="0"/>
              <a:buChar char="•"/>
            </a:pPr>
            <a:r>
              <a:rPr lang="en-US" dirty="0"/>
              <a:t>The strength of consumer spending remains impressive given all they’re facing.</a:t>
            </a:r>
          </a:p>
          <a:p>
            <a:pPr marL="178574" indent="-178574">
              <a:buFont typeface="Arial" panose="020B0604020202020204" pitchFamily="34" charset="0"/>
              <a:buChar char="•"/>
            </a:pPr>
            <a:r>
              <a:rPr lang="en-US" dirty="0"/>
              <a:t>Source: Bureau of Economic Analysis</a:t>
            </a:r>
          </a:p>
          <a:p>
            <a:endParaRPr lang="en-US" dirty="0"/>
          </a:p>
        </p:txBody>
      </p:sp>
      <p:sp>
        <p:nvSpPr>
          <p:cNvPr id="4" name="Slide Number Placeholder 3"/>
          <p:cNvSpPr>
            <a:spLocks noGrp="1"/>
          </p:cNvSpPr>
          <p:nvPr>
            <p:ph type="sldNum" sz="quarter" idx="5"/>
          </p:nvPr>
        </p:nvSpPr>
        <p:spPr/>
        <p:txBody>
          <a:bodyPr/>
          <a:lstStyle/>
          <a:p>
            <a:fld id="{C8FF57E5-12C2-4B06-9F8D-4E3F808C920E}" type="slidenum">
              <a:rPr lang="en-US" smtClean="0"/>
              <a:t>9</a:t>
            </a:fld>
            <a:endParaRPr lang="en-US"/>
          </a:p>
        </p:txBody>
      </p:sp>
    </p:spTree>
    <p:extLst>
      <p:ext uri="{BB962C8B-B14F-4D97-AF65-F5344CB8AC3E}">
        <p14:creationId xmlns:p14="http://schemas.microsoft.com/office/powerpoint/2010/main" val="597450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1" name="Picture 10" descr="A picture containing text, candelabrum, light, crosswalk&#10;&#10;Description automatically generated">
            <a:extLst>
              <a:ext uri="{FF2B5EF4-FFF2-40B4-BE49-F238E27FC236}">
                <a16:creationId xmlns:a16="http://schemas.microsoft.com/office/drawing/2014/main" id="{E591774A-3FE0-3D4C-9872-A8AFE7D86477}"/>
              </a:ext>
            </a:extLst>
          </p:cNvPr>
          <p:cNvPicPr>
            <a:picLocks noChangeAspect="1"/>
          </p:cNvPicPr>
          <p:nvPr userDrawn="1"/>
        </p:nvPicPr>
        <p:blipFill>
          <a:blip r:embed="rId2"/>
          <a:stretch>
            <a:fillRect/>
          </a:stretch>
        </p:blipFill>
        <p:spPr>
          <a:xfrm>
            <a:off x="0" y="0"/>
            <a:ext cx="9144000" cy="1714500"/>
          </a:xfrm>
          <a:prstGeom prst="rect">
            <a:avLst/>
          </a:prstGeom>
        </p:spPr>
      </p:pic>
      <p:pic>
        <p:nvPicPr>
          <p:cNvPr id="7" name="Picture 6">
            <a:extLst>
              <a:ext uri="{FF2B5EF4-FFF2-40B4-BE49-F238E27FC236}">
                <a16:creationId xmlns:a16="http://schemas.microsoft.com/office/drawing/2014/main" id="{C0E1F0C9-CE27-124D-81E8-730EBAE1BDC4}"/>
              </a:ext>
            </a:extLst>
          </p:cNvPr>
          <p:cNvPicPr>
            <a:picLocks noChangeAspect="1"/>
          </p:cNvPicPr>
          <p:nvPr userDrawn="1"/>
        </p:nvPicPr>
        <p:blipFill>
          <a:blip r:embed="rId3"/>
          <a:srcRect/>
          <a:stretch/>
        </p:blipFill>
        <p:spPr>
          <a:xfrm>
            <a:off x="1357402" y="2688602"/>
            <a:ext cx="6420051" cy="1463040"/>
          </a:xfrm>
          <a:prstGeom prst="rect">
            <a:avLst/>
          </a:prstGeom>
        </p:spPr>
      </p:pic>
    </p:spTree>
    <p:extLst>
      <p:ext uri="{BB962C8B-B14F-4D97-AF65-F5344CB8AC3E}">
        <p14:creationId xmlns:p14="http://schemas.microsoft.com/office/powerpoint/2010/main" val="210621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42992"/>
            <a:ext cx="7999141" cy="997557"/>
          </a:xfrm>
          <a:prstGeom prst="rect">
            <a:avLst/>
          </a:prstGeom>
        </p:spPr>
        <p:txBody>
          <a:bodyPr lIns="228600" tIns="457200" rIns="0" bIns="0" anchor="t" anchorCtr="0"/>
          <a:lstStyle>
            <a:lvl1pPr algn="l">
              <a:lnSpc>
                <a:spcPts val="5600"/>
              </a:lnSpc>
              <a:defRPr sz="5600" b="0" i="0" spc="-200" baseline="0">
                <a:solidFill>
                  <a:srgbClr val="DBF5FF"/>
                </a:solidFill>
                <a:latin typeface="GT America Lt" pitchFamily="2" charset="77"/>
                <a:ea typeface="GT America Lt" pitchFamily="2" charset="77"/>
              </a:defRPr>
            </a:lvl1pPr>
          </a:lstStyle>
          <a:p>
            <a:r>
              <a:rPr lang="en-US"/>
              <a:t>Presentation Title</a:t>
            </a:r>
          </a:p>
        </p:txBody>
      </p:sp>
      <p:sp>
        <p:nvSpPr>
          <p:cNvPr id="3" name="Subtitle 2"/>
          <p:cNvSpPr>
            <a:spLocks noGrp="1"/>
          </p:cNvSpPr>
          <p:nvPr>
            <p:ph type="subTitle" idx="1" hasCustomPrompt="1"/>
          </p:nvPr>
        </p:nvSpPr>
        <p:spPr>
          <a:xfrm>
            <a:off x="-1" y="2945953"/>
            <a:ext cx="7999141" cy="315992"/>
          </a:xfrm>
          <a:prstGeom prst="rect">
            <a:avLst/>
          </a:prstGeom>
        </p:spPr>
        <p:txBody>
          <a:bodyPr lIns="228600" tIns="0" rIns="0" bIns="0"/>
          <a:lstStyle>
            <a:lvl1pPr marL="0" indent="0" algn="l">
              <a:buNone/>
              <a:defRPr sz="2400" b="0" i="0">
                <a:solidFill>
                  <a:srgbClr val="DBF5FF"/>
                </a:solidFill>
                <a:latin typeface="GT America Lt" pitchFamily="2" charset="77"/>
                <a:ea typeface="GT America L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Here</a:t>
            </a:r>
          </a:p>
        </p:txBody>
      </p:sp>
      <p:pic>
        <p:nvPicPr>
          <p:cNvPr id="5" name="Picture 4">
            <a:extLst>
              <a:ext uri="{FF2B5EF4-FFF2-40B4-BE49-F238E27FC236}">
                <a16:creationId xmlns:a16="http://schemas.microsoft.com/office/drawing/2014/main" id="{05BD810E-B0CB-CD4F-ADE5-28D803C070CD}"/>
              </a:ext>
            </a:extLst>
          </p:cNvPr>
          <p:cNvPicPr>
            <a:picLocks noChangeAspect="1"/>
          </p:cNvPicPr>
          <p:nvPr userDrawn="1"/>
        </p:nvPicPr>
        <p:blipFill>
          <a:blip r:embed="rId2"/>
          <a:srcRect/>
          <a:stretch/>
        </p:blipFill>
        <p:spPr>
          <a:xfrm>
            <a:off x="272834" y="4189954"/>
            <a:ext cx="3049305" cy="694894"/>
          </a:xfrm>
          <a:prstGeom prst="rect">
            <a:avLst/>
          </a:prstGeom>
        </p:spPr>
      </p:pic>
      <p:pic>
        <p:nvPicPr>
          <p:cNvPr id="11" name="Picture 10" descr="A picture containing text, candelabrum, light, crosswalk&#10;&#10;Description automatically generated">
            <a:extLst>
              <a:ext uri="{FF2B5EF4-FFF2-40B4-BE49-F238E27FC236}">
                <a16:creationId xmlns:a16="http://schemas.microsoft.com/office/drawing/2014/main" id="{E591774A-3FE0-3D4C-9872-A8AFE7D86477}"/>
              </a:ext>
            </a:extLst>
          </p:cNvPr>
          <p:cNvPicPr>
            <a:picLocks noChangeAspect="1"/>
          </p:cNvPicPr>
          <p:nvPr userDrawn="1"/>
        </p:nvPicPr>
        <p:blipFill>
          <a:blip r:embed="rId3"/>
          <a:stretch>
            <a:fillRect/>
          </a:stretch>
        </p:blipFill>
        <p:spPr>
          <a:xfrm>
            <a:off x="0" y="0"/>
            <a:ext cx="9144000" cy="1714500"/>
          </a:xfrm>
          <a:prstGeom prst="rect">
            <a:avLst/>
          </a:prstGeom>
        </p:spPr>
      </p:pic>
    </p:spTree>
    <p:extLst>
      <p:ext uri="{BB962C8B-B14F-4D97-AF65-F5344CB8AC3E}">
        <p14:creationId xmlns:p14="http://schemas.microsoft.com/office/powerpoint/2010/main" val="421655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816265"/>
          </a:xfrm>
          <a:prstGeom prst="rect">
            <a:avLst/>
          </a:prstGeom>
        </p:spPr>
        <p:txBody>
          <a:bodyPr lIns="228600" tIns="274320" rIns="0" bIns="0"/>
          <a:lstStyle>
            <a:lvl1pPr>
              <a:lnSpc>
                <a:spcPts val="5600"/>
              </a:lnSpc>
              <a:defRPr sz="5600" b="0" i="0" spc="-200" baseline="0">
                <a:solidFill>
                  <a:srgbClr val="DBF5FF"/>
                </a:solidFill>
                <a:latin typeface="GT America Lt" pitchFamily="2" charset="77"/>
                <a:ea typeface="GT America Lt" pitchFamily="2" charset="77"/>
              </a:defRPr>
            </a:lvl1pPr>
          </a:lstStyle>
          <a:p>
            <a:r>
              <a:rPr lang="en-US"/>
              <a:t>Headline Here</a:t>
            </a:r>
          </a:p>
        </p:txBody>
      </p:sp>
      <p:sp>
        <p:nvSpPr>
          <p:cNvPr id="3" name="Content Placeholder 2"/>
          <p:cNvSpPr>
            <a:spLocks noGrp="1"/>
          </p:cNvSpPr>
          <p:nvPr>
            <p:ph idx="1" hasCustomPrompt="1"/>
          </p:nvPr>
        </p:nvSpPr>
        <p:spPr>
          <a:xfrm>
            <a:off x="0" y="821279"/>
            <a:ext cx="6858000"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DBF5FF"/>
                </a:solidFill>
                <a:latin typeface="GT America Rg" pitchFamily="2" charset="77"/>
                <a:ea typeface="GT America Rg" pitchFamily="2" charset="77"/>
              </a:defRPr>
            </a:lvl1pPr>
          </a:lstStyle>
          <a:p>
            <a:pPr lvl="0"/>
            <a:r>
              <a:rPr lang="en-US"/>
              <a:t>For subtitle, use 24pt. For body copy, use 11pt. For source info, use 8pt.</a:t>
            </a:r>
          </a:p>
        </p:txBody>
      </p:sp>
      <p:pic>
        <p:nvPicPr>
          <p:cNvPr id="6" name="Picture 5">
            <a:extLst>
              <a:ext uri="{FF2B5EF4-FFF2-40B4-BE49-F238E27FC236}">
                <a16:creationId xmlns:a16="http://schemas.microsoft.com/office/drawing/2014/main" id="{B5857C4C-7D0D-814D-99E6-FE0AC2699819}"/>
              </a:ext>
            </a:extLst>
          </p:cNvPr>
          <p:cNvPicPr>
            <a:picLocks noChangeAspect="1"/>
          </p:cNvPicPr>
          <p:nvPr userDrawn="1"/>
        </p:nvPicPr>
        <p:blipFill>
          <a:blip r:embed="rId2"/>
          <a:srcRect/>
          <a:stretch/>
        </p:blipFill>
        <p:spPr>
          <a:xfrm>
            <a:off x="226174" y="4508257"/>
            <a:ext cx="1742599" cy="397114"/>
          </a:xfrm>
          <a:prstGeom prst="rect">
            <a:avLst/>
          </a:prstGeom>
        </p:spPr>
      </p:pic>
    </p:spTree>
    <p:extLst>
      <p:ext uri="{BB962C8B-B14F-4D97-AF65-F5344CB8AC3E}">
        <p14:creationId xmlns:p14="http://schemas.microsoft.com/office/powerpoint/2010/main" val="144139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Dar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2360" y="817882"/>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0" y="1"/>
            <a:ext cx="6858000" cy="817880"/>
          </a:xfrm>
          <a:prstGeom prst="rect">
            <a:avLst/>
          </a:prstGeom>
        </p:spPr>
        <p:txBody>
          <a:bodyPr lIns="228600" tIns="274320" rIns="0" bIns="0"/>
          <a:lstStyle>
            <a:lvl1pPr>
              <a:lnSpc>
                <a:spcPts val="5600"/>
              </a:lnSpc>
              <a:defRPr sz="5600" b="0" i="0" spc="-200" baseline="0">
                <a:solidFill>
                  <a:srgbClr val="DBF5FF"/>
                </a:solidFill>
                <a:latin typeface="GT America Lt" pitchFamily="2" charset="77"/>
                <a:ea typeface="GT America Lt" pitchFamily="2" charset="77"/>
              </a:defRPr>
            </a:lvl1pPr>
          </a:lstStyle>
          <a:p>
            <a:r>
              <a:rPr lang="en-US"/>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262360"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Bullet point</a:t>
            </a:r>
          </a:p>
          <a:p>
            <a:pPr lvl="0"/>
            <a:r>
              <a:rPr lang="en-US"/>
              <a:t>Bullet point</a:t>
            </a:r>
          </a:p>
          <a:p>
            <a:pPr lvl="0"/>
            <a:r>
              <a:rPr lang="en-US"/>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3161203" y="817882"/>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3161203"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Bullet point</a:t>
            </a:r>
          </a:p>
          <a:p>
            <a:pPr lvl="0"/>
            <a:r>
              <a:rPr lang="en-US"/>
              <a:t>Bullet point</a:t>
            </a:r>
          </a:p>
          <a:p>
            <a:pPr lvl="0"/>
            <a:r>
              <a:rPr lang="en-US"/>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6060046" y="817882"/>
            <a:ext cx="2743817" cy="696594"/>
          </a:xfrm>
          <a:prstGeom prst="rect">
            <a:avLst/>
          </a:prstGeom>
        </p:spPr>
        <p:txBody>
          <a:bodyPr lIns="0" tIns="457200" rIns="0" bIns="0"/>
          <a:lstStyle>
            <a:lvl1pPr marL="0" indent="0">
              <a:lnSpc>
                <a:spcPts val="2500"/>
              </a:lnSpc>
              <a:spcBef>
                <a:spcPts val="0"/>
              </a:spcBef>
              <a:buNone/>
              <a:defRPr sz="2400" b="0" i="0">
                <a:solidFill>
                  <a:srgbClr val="DBF5FF"/>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6060046"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DBF5FF"/>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Bullet point</a:t>
            </a:r>
          </a:p>
          <a:p>
            <a:pPr lvl="0"/>
            <a:r>
              <a:rPr lang="en-US"/>
              <a:t>Bullet point</a:t>
            </a:r>
          </a:p>
          <a:p>
            <a:pPr lvl="0"/>
            <a:r>
              <a:rPr lang="en-US"/>
              <a:t>Bullet point</a:t>
            </a:r>
          </a:p>
        </p:txBody>
      </p:sp>
      <p:pic>
        <p:nvPicPr>
          <p:cNvPr id="10" name="Picture 9">
            <a:extLst>
              <a:ext uri="{FF2B5EF4-FFF2-40B4-BE49-F238E27FC236}">
                <a16:creationId xmlns:a16="http://schemas.microsoft.com/office/drawing/2014/main" id="{D7C69BA8-27F2-B74B-BD80-8EB953D5BDD1}"/>
              </a:ext>
            </a:extLst>
          </p:cNvPr>
          <p:cNvPicPr>
            <a:picLocks noChangeAspect="1"/>
          </p:cNvPicPr>
          <p:nvPr userDrawn="1"/>
        </p:nvPicPr>
        <p:blipFill>
          <a:blip r:embed="rId2"/>
          <a:srcRect/>
          <a:stretch/>
        </p:blipFill>
        <p:spPr>
          <a:xfrm>
            <a:off x="226174" y="4508257"/>
            <a:ext cx="1742599" cy="397114"/>
          </a:xfrm>
          <a:prstGeom prst="rect">
            <a:avLst/>
          </a:prstGeom>
        </p:spPr>
      </p:pic>
    </p:spTree>
    <p:extLst>
      <p:ext uri="{BB962C8B-B14F-4D97-AF65-F5344CB8AC3E}">
        <p14:creationId xmlns:p14="http://schemas.microsoft.com/office/powerpoint/2010/main" val="57928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Dar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0" y="-2038"/>
            <a:ext cx="3429000" cy="5147577"/>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3429000" y="0"/>
            <a:ext cx="5715000" cy="51435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2970564" cy="513027"/>
          </a:xfrm>
          <a:prstGeom prst="rect">
            <a:avLst/>
          </a:prstGeom>
        </p:spPr>
        <p:txBody>
          <a:bodyPr lIns="228600" tIns="274320" rIns="0" bIns="0" anchor="t" anchorCtr="0"/>
          <a:lstStyle>
            <a:lvl1pPr algn="l">
              <a:lnSpc>
                <a:spcPts val="2400"/>
              </a:lnSpc>
              <a:defRPr sz="2400" b="0" i="0" spc="0" baseline="0">
                <a:solidFill>
                  <a:srgbClr val="DBF5FF"/>
                </a:solidFill>
                <a:latin typeface="GT America Lt" pitchFamily="2" charset="77"/>
                <a:ea typeface="GT America Lt" pitchFamily="2" charset="77"/>
              </a:defRPr>
            </a:lvl1pPr>
          </a:lstStyle>
          <a:p>
            <a:r>
              <a:rPr lang="en-US"/>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510988"/>
            <a:ext cx="2970564" cy="3805688"/>
          </a:xfrm>
          <a:prstGeom prst="rect">
            <a:avLst/>
          </a:prstGeom>
        </p:spPr>
        <p:txBody>
          <a:bodyPr lIns="228600" tIns="457200" rIns="0" bIns="0"/>
          <a:lstStyle>
            <a:lvl1pPr marL="0" indent="0" algn="l">
              <a:lnSpc>
                <a:spcPct val="100000"/>
              </a:lnSpc>
              <a:spcBef>
                <a:spcPts val="0"/>
              </a:spcBef>
              <a:buNone/>
              <a:defRPr sz="1100" b="0" i="0">
                <a:solidFill>
                  <a:srgbClr val="DBF5FF"/>
                </a:solidFill>
                <a:latin typeface="GT America Rg" pitchFamily="2" charset="77"/>
                <a:ea typeface="GT America Rg"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Body copy here in 11pt.</a:t>
            </a:r>
          </a:p>
        </p:txBody>
      </p:sp>
      <p:pic>
        <p:nvPicPr>
          <p:cNvPr id="9" name="Picture 8">
            <a:extLst>
              <a:ext uri="{FF2B5EF4-FFF2-40B4-BE49-F238E27FC236}">
                <a16:creationId xmlns:a16="http://schemas.microsoft.com/office/drawing/2014/main" id="{CE1FF5FA-4287-6441-B931-BC09ADFBDA6E}"/>
              </a:ext>
            </a:extLst>
          </p:cNvPr>
          <p:cNvPicPr>
            <a:picLocks noChangeAspect="1"/>
          </p:cNvPicPr>
          <p:nvPr userDrawn="1"/>
        </p:nvPicPr>
        <p:blipFill>
          <a:blip r:embed="rId2"/>
          <a:srcRect/>
          <a:stretch/>
        </p:blipFill>
        <p:spPr>
          <a:xfrm>
            <a:off x="226174" y="4508257"/>
            <a:ext cx="1742599" cy="397114"/>
          </a:xfrm>
          <a:prstGeom prst="rect">
            <a:avLst/>
          </a:prstGeom>
        </p:spPr>
      </p:pic>
    </p:spTree>
    <p:extLst>
      <p:ext uri="{BB962C8B-B14F-4D97-AF65-F5344CB8AC3E}">
        <p14:creationId xmlns:p14="http://schemas.microsoft.com/office/powerpoint/2010/main" val="36566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0" y="-2037"/>
            <a:ext cx="9144000" cy="1280160"/>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6906322" cy="1280160"/>
          </a:xfrm>
          <a:prstGeom prst="rect">
            <a:avLst/>
          </a:prstGeom>
        </p:spPr>
        <p:txBody>
          <a:bodyPr lIns="228600" tIns="274320" rIns="0" bIns="0" anchor="t" anchorCtr="0"/>
          <a:lstStyle>
            <a:lvl1pPr algn="l">
              <a:lnSpc>
                <a:spcPts val="2400"/>
              </a:lnSpc>
              <a:defRPr sz="2400" b="0" i="0" spc="0" baseline="0">
                <a:solidFill>
                  <a:srgbClr val="DBF5FF"/>
                </a:solidFill>
                <a:latin typeface="GT America Lt" pitchFamily="2" charset="77"/>
                <a:ea typeface="GT America Lt" pitchFamily="2" charset="77"/>
              </a:defRPr>
            </a:lvl1pPr>
          </a:lstStyle>
          <a:p>
            <a:r>
              <a:rPr lang="en-US"/>
              <a:t>Headline Here</a:t>
            </a:r>
          </a:p>
        </p:txBody>
      </p:sp>
      <p:pic>
        <p:nvPicPr>
          <p:cNvPr id="9" name="Picture 8">
            <a:extLst>
              <a:ext uri="{FF2B5EF4-FFF2-40B4-BE49-F238E27FC236}">
                <a16:creationId xmlns:a16="http://schemas.microsoft.com/office/drawing/2014/main" id="{CE1FF5FA-4287-6441-B931-BC09ADFBDA6E}"/>
              </a:ext>
            </a:extLst>
          </p:cNvPr>
          <p:cNvPicPr>
            <a:picLocks noChangeAspect="1"/>
          </p:cNvPicPr>
          <p:nvPr userDrawn="1"/>
        </p:nvPicPr>
        <p:blipFill>
          <a:blip r:embed="rId2"/>
          <a:srcRect/>
          <a:stretch/>
        </p:blipFill>
        <p:spPr>
          <a:xfrm>
            <a:off x="7065589" y="292967"/>
            <a:ext cx="1742599" cy="397114"/>
          </a:xfrm>
          <a:prstGeom prst="rect">
            <a:avLst/>
          </a:prstGeom>
        </p:spPr>
      </p:pic>
    </p:spTree>
    <p:extLst>
      <p:ext uri="{BB962C8B-B14F-4D97-AF65-F5344CB8AC3E}">
        <p14:creationId xmlns:p14="http://schemas.microsoft.com/office/powerpoint/2010/main" val="335946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Quote-Dark">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5715000" y="-2038"/>
            <a:ext cx="3429000" cy="5147577"/>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0" y="0"/>
            <a:ext cx="5024673" cy="816265"/>
          </a:xfrm>
          <a:prstGeom prst="rect">
            <a:avLst/>
          </a:prstGeom>
        </p:spPr>
        <p:txBody>
          <a:bodyPr lIns="228600" tIns="274320" rIns="0" bIns="0"/>
          <a:lstStyle>
            <a:lvl1pPr>
              <a:lnSpc>
                <a:spcPts val="5600"/>
              </a:lnSpc>
              <a:defRPr sz="5600" b="0" i="0" spc="-200" baseline="0">
                <a:solidFill>
                  <a:srgbClr val="001F5C"/>
                </a:solidFill>
                <a:latin typeface="GT America Lt" pitchFamily="2" charset="77"/>
                <a:ea typeface="GT America Lt" pitchFamily="2" charset="77"/>
              </a:defRPr>
            </a:lvl1pPr>
          </a:lstStyle>
          <a:p>
            <a:r>
              <a:rPr lang="en-US"/>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0" y="821279"/>
            <a:ext cx="5024673"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1F5C"/>
                </a:solidFill>
                <a:latin typeface="GT America Rg" pitchFamily="2" charset="77"/>
                <a:ea typeface="GT America Rg" pitchFamily="2" charset="77"/>
              </a:defRPr>
            </a:lvl1pPr>
          </a:lstStyle>
          <a:p>
            <a:pPr lvl="0"/>
            <a:r>
              <a:rPr lang="en-US"/>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5715000" y="0"/>
            <a:ext cx="2971800" cy="5143500"/>
          </a:xfrm>
          <a:prstGeom prst="rect">
            <a:avLst/>
          </a:prstGeom>
        </p:spPr>
        <p:txBody>
          <a:bodyPr lIns="365760" tIns="0" rIns="0" bIns="0" anchor="ctr" anchorCtr="0"/>
          <a:lstStyle>
            <a:lvl1pPr marL="0" indent="0">
              <a:lnSpc>
                <a:spcPts val="4200"/>
              </a:lnSpc>
              <a:spcBef>
                <a:spcPts val="0"/>
              </a:spcBef>
              <a:buNone/>
              <a:defRPr sz="4000" b="0" i="0">
                <a:solidFill>
                  <a:srgbClr val="81EEF3"/>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a:t>Pullquote text here</a:t>
            </a:r>
          </a:p>
        </p:txBody>
      </p:sp>
      <p:pic>
        <p:nvPicPr>
          <p:cNvPr id="7" name="Picture 6">
            <a:extLst>
              <a:ext uri="{FF2B5EF4-FFF2-40B4-BE49-F238E27FC236}">
                <a16:creationId xmlns:a16="http://schemas.microsoft.com/office/drawing/2014/main" id="{02D1189F-1097-CA47-8A60-0028681FC823}"/>
              </a:ext>
            </a:extLst>
          </p:cNvPr>
          <p:cNvPicPr>
            <a:picLocks noChangeAspect="1"/>
          </p:cNvPicPr>
          <p:nvPr userDrawn="1"/>
        </p:nvPicPr>
        <p:blipFill>
          <a:blip r:embed="rId2"/>
          <a:srcRect/>
          <a:stretch/>
        </p:blipFill>
        <p:spPr>
          <a:xfrm>
            <a:off x="227480" y="4508257"/>
            <a:ext cx="1739986" cy="397114"/>
          </a:xfrm>
          <a:prstGeom prst="rect">
            <a:avLst/>
          </a:prstGeom>
        </p:spPr>
      </p:pic>
    </p:spTree>
    <p:extLst>
      <p:ext uri="{BB962C8B-B14F-4D97-AF65-F5344CB8AC3E}">
        <p14:creationId xmlns:p14="http://schemas.microsoft.com/office/powerpoint/2010/main" val="262093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Dark">
    <p:spTree>
      <p:nvGrpSpPr>
        <p:cNvPr id="1" name=""/>
        <p:cNvGrpSpPr/>
        <p:nvPr/>
      </p:nvGrpSpPr>
      <p:grpSpPr>
        <a:xfrm>
          <a:off x="0" y="0"/>
          <a:ext cx="0" cy="0"/>
          <a:chOff x="0" y="0"/>
          <a:chExt cx="0" cy="0"/>
        </a:xfrm>
      </p:grpSpPr>
      <p:pic>
        <p:nvPicPr>
          <p:cNvPr id="9" name="Picture 8" descr="Shape&#10;&#10;Description automatically generated with low confidence">
            <a:extLst>
              <a:ext uri="{FF2B5EF4-FFF2-40B4-BE49-F238E27FC236}">
                <a16:creationId xmlns:a16="http://schemas.microsoft.com/office/drawing/2014/main" id="{6B019877-13B3-F34E-99FF-9586EB0E143F}"/>
              </a:ext>
            </a:extLst>
          </p:cNvPr>
          <p:cNvPicPr>
            <a:picLocks noChangeAspect="1"/>
          </p:cNvPicPr>
          <p:nvPr userDrawn="1"/>
        </p:nvPicPr>
        <p:blipFill rotWithShape="1">
          <a:blip r:embed="rId2"/>
          <a:srcRect l="75000"/>
          <a:stretch/>
        </p:blipFill>
        <p:spPr>
          <a:xfrm>
            <a:off x="6858000" y="0"/>
            <a:ext cx="2286000" cy="5143500"/>
          </a:xfrm>
          <a:prstGeom prst="rect">
            <a:avLst/>
          </a:prstGeom>
        </p:spPr>
      </p:pic>
      <p:sp>
        <p:nvSpPr>
          <p:cNvPr id="4" name="Text Placeholder 3"/>
          <p:cNvSpPr>
            <a:spLocks noGrp="1"/>
          </p:cNvSpPr>
          <p:nvPr>
            <p:ph type="body" sz="half" idx="2" hasCustomPrompt="1"/>
          </p:nvPr>
        </p:nvSpPr>
        <p:spPr>
          <a:xfrm>
            <a:off x="0" y="0"/>
            <a:ext cx="5939073" cy="4508626"/>
          </a:xfrm>
          <a:prstGeom prst="rect">
            <a:avLst/>
          </a:prstGeom>
        </p:spPr>
        <p:txBody>
          <a:bodyPr lIns="228600" tIns="9144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Callout text here.</a:t>
            </a:r>
          </a:p>
          <a:p>
            <a:pPr lvl="0"/>
            <a:r>
              <a:rPr lang="en-US"/>
              <a:t>Try to keep it to three lines max. </a:t>
            </a:r>
          </a:p>
        </p:txBody>
      </p:sp>
      <p:pic>
        <p:nvPicPr>
          <p:cNvPr id="6" name="Picture 5">
            <a:extLst>
              <a:ext uri="{FF2B5EF4-FFF2-40B4-BE49-F238E27FC236}">
                <a16:creationId xmlns:a16="http://schemas.microsoft.com/office/drawing/2014/main" id="{65761CA0-0AE2-D34E-BDBB-9BD2E609439F}"/>
              </a:ext>
            </a:extLst>
          </p:cNvPr>
          <p:cNvPicPr>
            <a:picLocks noChangeAspect="1"/>
          </p:cNvPicPr>
          <p:nvPr userDrawn="1"/>
        </p:nvPicPr>
        <p:blipFill>
          <a:blip r:embed="rId3"/>
          <a:srcRect/>
          <a:stretch/>
        </p:blipFill>
        <p:spPr>
          <a:xfrm>
            <a:off x="265085" y="4367718"/>
            <a:ext cx="2188554" cy="498741"/>
          </a:xfrm>
          <a:prstGeom prst="rect">
            <a:avLst/>
          </a:prstGeom>
        </p:spPr>
      </p:pic>
    </p:spTree>
    <p:extLst>
      <p:ext uri="{BB962C8B-B14F-4D97-AF65-F5344CB8AC3E}">
        <p14:creationId xmlns:p14="http://schemas.microsoft.com/office/powerpoint/2010/main" val="100804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F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821540"/>
      </p:ext>
    </p:extLst>
  </p:cSld>
  <p:clrMap bg1="lt1" tx1="dk1" bg2="lt2" tx2="dk2" accent1="accent1" accent2="accent2" accent3="accent3" accent4="accent4" accent5="accent5" accent6="accent6" hlink="hlink" folHlink="folHlink"/>
  <p:sldLayoutIdLst>
    <p:sldLayoutId id="2147483687" r:id="rId1"/>
    <p:sldLayoutId id="2147483674" r:id="rId2"/>
    <p:sldLayoutId id="2147483675" r:id="rId3"/>
    <p:sldLayoutId id="2147483676" r:id="rId4"/>
    <p:sldLayoutId id="2147483677" r:id="rId5"/>
    <p:sldLayoutId id="2147483688" r:id="rId6"/>
    <p:sldLayoutId id="2147483678" r:id="rId7"/>
    <p:sldLayoutId id="2147483679"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cdubay@uschamber.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cdubay@uschamber.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7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9682D-6304-FFB1-BB02-1E070526F8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C5B945-3BB1-9D6A-CC54-88628B666A3D}"/>
              </a:ext>
            </a:extLst>
          </p:cNvPr>
          <p:cNvSpPr>
            <a:spLocks noGrp="1"/>
          </p:cNvSpPr>
          <p:nvPr>
            <p:ph type="ctrTitle"/>
          </p:nvPr>
        </p:nvSpPr>
        <p:spPr/>
        <p:txBody>
          <a:bodyPr/>
          <a:lstStyle/>
          <a:p>
            <a:r>
              <a:rPr lang="en-US"/>
              <a:t>High Income Earners Spending Rising Faster than Middle and Low-Income Consumers</a:t>
            </a:r>
          </a:p>
        </p:txBody>
      </p:sp>
      <p:graphicFrame>
        <p:nvGraphicFramePr>
          <p:cNvPr id="2" name="Chart 1">
            <a:extLst>
              <a:ext uri="{FF2B5EF4-FFF2-40B4-BE49-F238E27FC236}">
                <a16:creationId xmlns:a16="http://schemas.microsoft.com/office/drawing/2014/main" id="{D908594F-6386-61A4-E6A1-480CC4416651}"/>
              </a:ext>
            </a:extLst>
          </p:cNvPr>
          <p:cNvGraphicFramePr>
            <a:graphicFrameLocks/>
          </p:cNvGraphicFramePr>
          <p:nvPr>
            <p:extLst>
              <p:ext uri="{D42A27DB-BD31-4B8C-83A1-F6EECF244321}">
                <p14:modId xmlns:p14="http://schemas.microsoft.com/office/powerpoint/2010/main" val="3285937492"/>
              </p:ext>
            </p:extLst>
          </p:nvPr>
        </p:nvGraphicFramePr>
        <p:xfrm>
          <a:off x="0" y="1278121"/>
          <a:ext cx="9144000" cy="3865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685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Wages </a:t>
            </a:r>
            <a:r>
              <a:rPr lang="en-US" b="1" i="1" u="sng" dirty="0"/>
              <a:t>were</a:t>
            </a:r>
            <a:r>
              <a:rPr lang="en-US" dirty="0"/>
              <a:t> Growing Faster than Inflation</a:t>
            </a:r>
          </a:p>
        </p:txBody>
      </p:sp>
      <p:graphicFrame>
        <p:nvGraphicFramePr>
          <p:cNvPr id="4" name="Chart 3">
            <a:extLst>
              <a:ext uri="{FF2B5EF4-FFF2-40B4-BE49-F238E27FC236}">
                <a16:creationId xmlns:a16="http://schemas.microsoft.com/office/drawing/2014/main" id="{E21AF4B6-B802-3A5F-DAED-B741A5939749}"/>
              </a:ext>
            </a:extLst>
          </p:cNvPr>
          <p:cNvGraphicFramePr>
            <a:graphicFrameLocks noGrp="1"/>
          </p:cNvGraphicFramePr>
          <p:nvPr>
            <p:extLst>
              <p:ext uri="{D42A27DB-BD31-4B8C-83A1-F6EECF244321}">
                <p14:modId xmlns:p14="http://schemas.microsoft.com/office/powerpoint/2010/main" val="3592744239"/>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793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A2C73-3CBE-B49C-78D0-E4CCA43C29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BCE00E-3DBB-B5A3-A088-31B8F5F7E67E}"/>
              </a:ext>
            </a:extLst>
          </p:cNvPr>
          <p:cNvSpPr>
            <a:spLocks noGrp="1"/>
          </p:cNvSpPr>
          <p:nvPr>
            <p:ph type="ctrTitle"/>
          </p:nvPr>
        </p:nvSpPr>
        <p:spPr>
          <a:xfrm>
            <a:off x="0" y="-2039"/>
            <a:ext cx="6906322" cy="1065295"/>
          </a:xfrm>
        </p:spPr>
        <p:txBody>
          <a:bodyPr/>
          <a:lstStyle/>
          <a:p>
            <a:r>
              <a:rPr lang="en-US" b="1" dirty="0">
                <a:solidFill>
                  <a:schemeClr val="bg1"/>
                </a:solidFill>
                <a:latin typeface="Arial" pitchFamily="34" charset="0"/>
                <a:cs typeface="Arial" pitchFamily="34" charset="0"/>
              </a:rPr>
              <a:t>Credit Card and Auto Loan Delinquencies Rising</a:t>
            </a:r>
          </a:p>
        </p:txBody>
      </p:sp>
      <p:graphicFrame>
        <p:nvGraphicFramePr>
          <p:cNvPr id="4" name="Chart 3">
            <a:extLst>
              <a:ext uri="{FF2B5EF4-FFF2-40B4-BE49-F238E27FC236}">
                <a16:creationId xmlns:a16="http://schemas.microsoft.com/office/drawing/2014/main" id="{00000000-0008-0000-1600-000002000000}"/>
              </a:ext>
            </a:extLst>
          </p:cNvPr>
          <p:cNvGraphicFramePr>
            <a:graphicFrameLocks noGrp="1"/>
          </p:cNvGraphicFramePr>
          <p:nvPr>
            <p:extLst>
              <p:ext uri="{D42A27DB-BD31-4B8C-83A1-F6EECF244321}">
                <p14:modId xmlns:p14="http://schemas.microsoft.com/office/powerpoint/2010/main" val="858977897"/>
              </p:ext>
            </p:extLst>
          </p:nvPr>
        </p:nvGraphicFramePr>
        <p:xfrm>
          <a:off x="0" y="1310185"/>
          <a:ext cx="9067800" cy="38333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DC7E29D-F916-CA49-03C6-2C23E70D04FF}"/>
              </a:ext>
            </a:extLst>
          </p:cNvPr>
          <p:cNvSpPr txBox="1"/>
          <p:nvPr/>
        </p:nvSpPr>
        <p:spPr>
          <a:xfrm>
            <a:off x="6591300" y="1447800"/>
            <a:ext cx="2695575" cy="246221"/>
          </a:xfrm>
          <a:prstGeom prst="rect">
            <a:avLst/>
          </a:prstGeom>
          <a:noFill/>
        </p:spPr>
        <p:txBody>
          <a:bodyPr wrap="square" rtlCol="0">
            <a:spAutoFit/>
          </a:bodyPr>
          <a:lstStyle/>
          <a:p>
            <a:r>
              <a:rPr lang="en-US" sz="1000" b="1" dirty="0"/>
              <a:t>% of Balance 90+ Days Delinquent</a:t>
            </a:r>
          </a:p>
        </p:txBody>
      </p:sp>
    </p:spTree>
    <p:extLst>
      <p:ext uri="{BB962C8B-B14F-4D97-AF65-F5344CB8AC3E}">
        <p14:creationId xmlns:p14="http://schemas.microsoft.com/office/powerpoint/2010/main" val="201170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58C7-2CBA-6765-9E0A-6A2B97D7F7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90F3CE-1D2F-4B3A-7196-B8FEB55739E9}"/>
              </a:ext>
            </a:extLst>
          </p:cNvPr>
          <p:cNvSpPr>
            <a:spLocks noGrp="1"/>
          </p:cNvSpPr>
          <p:nvPr>
            <p:ph type="ctrTitle"/>
          </p:nvPr>
        </p:nvSpPr>
        <p:spPr>
          <a:xfrm>
            <a:off x="0" y="-102550"/>
            <a:ext cx="6906322" cy="1380671"/>
          </a:xfrm>
        </p:spPr>
        <p:txBody>
          <a:bodyPr/>
          <a:lstStyle/>
          <a:p>
            <a:r>
              <a:rPr lang="en-US" sz="2400"/>
              <a:t>Economic Policy Uncertainty at Financial Crisis and Covid Levels</a:t>
            </a:r>
            <a:endParaRPr lang="en-US" sz="2200"/>
          </a:p>
        </p:txBody>
      </p:sp>
      <p:pic>
        <p:nvPicPr>
          <p:cNvPr id="5" name="Picture 4">
            <a:extLst>
              <a:ext uri="{FF2B5EF4-FFF2-40B4-BE49-F238E27FC236}">
                <a16:creationId xmlns:a16="http://schemas.microsoft.com/office/drawing/2014/main" id="{E0DA8C4F-3D16-584D-8A98-C5BC36907345}"/>
              </a:ext>
            </a:extLst>
          </p:cNvPr>
          <p:cNvPicPr>
            <a:picLocks noChangeAspect="1"/>
          </p:cNvPicPr>
          <p:nvPr/>
        </p:nvPicPr>
        <p:blipFill>
          <a:blip r:embed="rId3"/>
          <a:stretch>
            <a:fillRect/>
          </a:stretch>
        </p:blipFill>
        <p:spPr>
          <a:xfrm>
            <a:off x="0" y="1278121"/>
            <a:ext cx="9144000" cy="3865379"/>
          </a:xfrm>
          <a:prstGeom prst="rect">
            <a:avLst/>
          </a:prstGeom>
        </p:spPr>
      </p:pic>
    </p:spTree>
    <p:extLst>
      <p:ext uri="{BB962C8B-B14F-4D97-AF65-F5344CB8AC3E}">
        <p14:creationId xmlns:p14="http://schemas.microsoft.com/office/powerpoint/2010/main" val="87626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5F20-C04B-9BD5-DFB0-2D81A6A14AF2}"/>
              </a:ext>
            </a:extLst>
          </p:cNvPr>
          <p:cNvSpPr>
            <a:spLocks noGrp="1"/>
          </p:cNvSpPr>
          <p:nvPr>
            <p:ph type="title"/>
          </p:nvPr>
        </p:nvSpPr>
        <p:spPr>
          <a:xfrm>
            <a:off x="-75627" y="-226881"/>
            <a:ext cx="9144000" cy="816265"/>
          </a:xfrm>
        </p:spPr>
        <p:txBody>
          <a:bodyPr/>
          <a:lstStyle/>
          <a:p>
            <a:pPr algn="ctr"/>
            <a:r>
              <a:rPr lang="en-US" sz="2400" b="1" spc="0">
                <a:solidFill>
                  <a:schemeClr val="bg1"/>
                </a:solidFill>
                <a:latin typeface="GT America Rg" panose="00000500000000000000" pitchFamily="50" charset="0"/>
                <a:ea typeface="GT America Rg" panose="00000500000000000000" pitchFamily="50" charset="0"/>
              </a:rPr>
              <a:t>Tariff Costs Continue to Move to Consumers</a:t>
            </a:r>
          </a:p>
        </p:txBody>
      </p:sp>
      <p:graphicFrame>
        <p:nvGraphicFramePr>
          <p:cNvPr id="5" name="Chart 4">
            <a:extLst>
              <a:ext uri="{FF2B5EF4-FFF2-40B4-BE49-F238E27FC236}">
                <a16:creationId xmlns:a16="http://schemas.microsoft.com/office/drawing/2014/main" id="{044515B8-E643-5BE8-08D7-9E09CB08A01B}"/>
              </a:ext>
            </a:extLst>
          </p:cNvPr>
          <p:cNvGraphicFramePr/>
          <p:nvPr>
            <p:extLst>
              <p:ext uri="{D42A27DB-BD31-4B8C-83A1-F6EECF244321}">
                <p14:modId xmlns:p14="http://schemas.microsoft.com/office/powerpoint/2010/main" val="781978657"/>
              </p:ext>
            </p:extLst>
          </p:nvPr>
        </p:nvGraphicFramePr>
        <p:xfrm>
          <a:off x="0" y="711199"/>
          <a:ext cx="9068373" cy="43060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88B39D7-3B63-4384-8375-6C949FAD8E69}"/>
              </a:ext>
            </a:extLst>
          </p:cNvPr>
          <p:cNvSpPr txBox="1"/>
          <p:nvPr/>
        </p:nvSpPr>
        <p:spPr>
          <a:xfrm>
            <a:off x="6690991" y="4709504"/>
            <a:ext cx="1886029" cy="307777"/>
          </a:xfrm>
          <a:prstGeom prst="rect">
            <a:avLst/>
          </a:prstGeom>
          <a:noFill/>
        </p:spPr>
        <p:txBody>
          <a:bodyPr wrap="none" rtlCol="0">
            <a:spAutoFit/>
          </a:bodyPr>
          <a:lstStyle/>
          <a:p>
            <a:r>
              <a:rPr lang="en-US" sz="1400">
                <a:solidFill>
                  <a:schemeClr val="bg1"/>
                </a:solidFill>
              </a:rPr>
              <a:t>Source: Goldman Sachs</a:t>
            </a:r>
          </a:p>
        </p:txBody>
      </p:sp>
    </p:spTree>
    <p:extLst>
      <p:ext uri="{BB962C8B-B14F-4D97-AF65-F5344CB8AC3E}">
        <p14:creationId xmlns:p14="http://schemas.microsoft.com/office/powerpoint/2010/main" val="301921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F3F96-F0F8-4942-922D-6533610F77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6E79D6-1A8B-08D2-9566-29E037C61BF2}"/>
              </a:ext>
            </a:extLst>
          </p:cNvPr>
          <p:cNvSpPr>
            <a:spLocks noGrp="1"/>
          </p:cNvSpPr>
          <p:nvPr>
            <p:ph type="ctrTitle"/>
          </p:nvPr>
        </p:nvSpPr>
        <p:spPr>
          <a:xfrm>
            <a:off x="0" y="-102550"/>
            <a:ext cx="6906322" cy="1380671"/>
          </a:xfrm>
        </p:spPr>
        <p:txBody>
          <a:bodyPr/>
          <a:lstStyle/>
          <a:p>
            <a:r>
              <a:rPr lang="en-US" sz="2400"/>
              <a:t>Tariffs are Raising the Prices of Imported and Domestic Goods</a:t>
            </a:r>
            <a:endParaRPr lang="en-US" sz="2200"/>
          </a:p>
        </p:txBody>
      </p:sp>
      <p:pic>
        <p:nvPicPr>
          <p:cNvPr id="4" name="Picture 3" descr="A graph of blue and orange lines&#10;&#10;AI-generated content may be incorrect.">
            <a:extLst>
              <a:ext uri="{FF2B5EF4-FFF2-40B4-BE49-F238E27FC236}">
                <a16:creationId xmlns:a16="http://schemas.microsoft.com/office/drawing/2014/main" id="{9BE13E3B-B9E7-883E-FA47-7BE5A4F85547}"/>
              </a:ext>
            </a:extLst>
          </p:cNvPr>
          <p:cNvPicPr>
            <a:picLocks noChangeAspect="1"/>
          </p:cNvPicPr>
          <p:nvPr/>
        </p:nvPicPr>
        <p:blipFill>
          <a:blip r:embed="rId3"/>
          <a:stretch>
            <a:fillRect/>
          </a:stretch>
        </p:blipFill>
        <p:spPr>
          <a:xfrm>
            <a:off x="1" y="1278120"/>
            <a:ext cx="9144000" cy="3865380"/>
          </a:xfrm>
          <a:prstGeom prst="rect">
            <a:avLst/>
          </a:prstGeom>
        </p:spPr>
      </p:pic>
    </p:spTree>
    <p:extLst>
      <p:ext uri="{BB962C8B-B14F-4D97-AF65-F5344CB8AC3E}">
        <p14:creationId xmlns:p14="http://schemas.microsoft.com/office/powerpoint/2010/main" val="147585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There were 373,000 More Unemployed Workers than Job Openings in March</a:t>
            </a:r>
            <a:br>
              <a:rPr lang="en-US" dirty="0"/>
            </a:br>
            <a:endParaRPr lang="en-US" dirty="0"/>
          </a:p>
        </p:txBody>
      </p:sp>
      <p:graphicFrame>
        <p:nvGraphicFramePr>
          <p:cNvPr id="4" name="Chart 3">
            <a:extLst>
              <a:ext uri="{FF2B5EF4-FFF2-40B4-BE49-F238E27FC236}">
                <a16:creationId xmlns:a16="http://schemas.microsoft.com/office/drawing/2014/main" id="{DF207F99-91A3-03A0-832B-70920D540DDB}"/>
              </a:ext>
            </a:extLst>
          </p:cNvPr>
          <p:cNvGraphicFramePr>
            <a:graphicFrameLocks noGrp="1"/>
          </p:cNvGraphicFramePr>
          <p:nvPr>
            <p:extLst>
              <p:ext uri="{D42A27DB-BD31-4B8C-83A1-F6EECF244321}">
                <p14:modId xmlns:p14="http://schemas.microsoft.com/office/powerpoint/2010/main" val="2164210888"/>
              </p:ext>
            </p:extLst>
          </p:nvPr>
        </p:nvGraphicFramePr>
        <p:xfrm>
          <a:off x="0" y="1307507"/>
          <a:ext cx="9144000" cy="3835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32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sz="3000" dirty="0"/>
              <a:t>We are Short more than 4 Million Workers From Population Factors</a:t>
            </a:r>
          </a:p>
        </p:txBody>
      </p:sp>
      <p:graphicFrame>
        <p:nvGraphicFramePr>
          <p:cNvPr id="7" name="Chart 6">
            <a:extLst>
              <a:ext uri="{FF2B5EF4-FFF2-40B4-BE49-F238E27FC236}">
                <a16:creationId xmlns:a16="http://schemas.microsoft.com/office/drawing/2014/main" id="{DC685276-FD06-1643-85A3-37521A303FB3}"/>
              </a:ext>
            </a:extLst>
          </p:cNvPr>
          <p:cNvGraphicFramePr>
            <a:graphicFrameLocks noGrp="1"/>
          </p:cNvGraphicFramePr>
          <p:nvPr>
            <p:extLst>
              <p:ext uri="{D42A27DB-BD31-4B8C-83A1-F6EECF244321}">
                <p14:modId xmlns:p14="http://schemas.microsoft.com/office/powerpoint/2010/main" val="1183792642"/>
              </p:ext>
            </p:extLst>
          </p:nvPr>
        </p:nvGraphicFramePr>
        <p:xfrm>
          <a:off x="0" y="1278122"/>
          <a:ext cx="9144000" cy="3865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686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Consumer Prices Rose 3.8% Annually</a:t>
            </a:r>
            <a:br>
              <a:rPr lang="en-US" dirty="0"/>
            </a:br>
            <a:r>
              <a:rPr lang="en-US" dirty="0"/>
              <a:t>in April – Gas Prices Caused the Spike</a:t>
            </a:r>
            <a:endParaRPr lang="en-US" b="1" i="1" u="sng" dirty="0"/>
          </a:p>
        </p:txBody>
      </p:sp>
      <p:graphicFrame>
        <p:nvGraphicFramePr>
          <p:cNvPr id="4" name="Chart 3">
            <a:extLst>
              <a:ext uri="{FF2B5EF4-FFF2-40B4-BE49-F238E27FC236}">
                <a16:creationId xmlns:a16="http://schemas.microsoft.com/office/drawing/2014/main" id="{D1558557-268C-5806-76E0-C6B2E2F35991}"/>
              </a:ext>
            </a:extLst>
          </p:cNvPr>
          <p:cNvGraphicFramePr>
            <a:graphicFrameLocks noGrp="1"/>
          </p:cNvGraphicFramePr>
          <p:nvPr>
            <p:extLst>
              <p:ext uri="{D42A27DB-BD31-4B8C-83A1-F6EECF244321}">
                <p14:modId xmlns:p14="http://schemas.microsoft.com/office/powerpoint/2010/main" val="2442992519"/>
              </p:ext>
            </p:extLst>
          </p:nvPr>
        </p:nvGraphicFramePr>
        <p:xfrm>
          <a:off x="0" y="1278120"/>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612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a:t>Core PCE Inflation Up in March - Still Well Above Fed’s 2% Target</a:t>
            </a:r>
            <a:endParaRPr lang="en-US" b="1" i="1" u="sng"/>
          </a:p>
        </p:txBody>
      </p:sp>
      <p:graphicFrame>
        <p:nvGraphicFramePr>
          <p:cNvPr id="5" name="Chart 4">
            <a:extLst>
              <a:ext uri="{FF2B5EF4-FFF2-40B4-BE49-F238E27FC236}">
                <a16:creationId xmlns:a16="http://schemas.microsoft.com/office/drawing/2014/main" id="{CCFDF68E-838B-6578-AFC9-37752759BF89}"/>
              </a:ext>
            </a:extLst>
          </p:cNvPr>
          <p:cNvGraphicFramePr>
            <a:graphicFrameLocks noGrp="1"/>
          </p:cNvGraphicFramePr>
          <p:nvPr>
            <p:extLst>
              <p:ext uri="{D42A27DB-BD31-4B8C-83A1-F6EECF244321}">
                <p14:modId xmlns:p14="http://schemas.microsoft.com/office/powerpoint/2010/main" val="267683002"/>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603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FF1D65-2FF8-0BAA-9D0A-B018D0099C60}"/>
              </a:ext>
            </a:extLst>
          </p:cNvPr>
          <p:cNvSpPr>
            <a:spLocks noGrp="1"/>
          </p:cNvSpPr>
          <p:nvPr>
            <p:ph type="subTitle" idx="1"/>
          </p:nvPr>
        </p:nvSpPr>
        <p:spPr>
          <a:xfrm>
            <a:off x="361951" y="2055559"/>
            <a:ext cx="8185150" cy="2116391"/>
          </a:xfrm>
        </p:spPr>
        <p:txBody>
          <a:bodyPr/>
          <a:lstStyle/>
          <a:p>
            <a:pPr>
              <a:lnSpc>
                <a:spcPct val="100000"/>
              </a:lnSpc>
              <a:spcBef>
                <a:spcPts val="0"/>
              </a:spcBef>
            </a:pPr>
            <a:r>
              <a:rPr lang="en-US" sz="3000"/>
              <a:t>Curtis Dubay</a:t>
            </a:r>
          </a:p>
          <a:p>
            <a:pPr>
              <a:lnSpc>
                <a:spcPct val="100000"/>
              </a:lnSpc>
              <a:spcBef>
                <a:spcPts val="0"/>
              </a:spcBef>
            </a:pPr>
            <a:r>
              <a:rPr lang="en-US" sz="3000"/>
              <a:t>Chief Economist, U.S. Chamber of Commerce</a:t>
            </a:r>
          </a:p>
          <a:p>
            <a:pPr>
              <a:lnSpc>
                <a:spcPct val="100000"/>
              </a:lnSpc>
              <a:spcBef>
                <a:spcPts val="0"/>
              </a:spcBef>
            </a:pPr>
            <a:r>
              <a:rPr lang="en-US" sz="3000">
                <a:hlinkClick r:id="rId3">
                  <a:extLst>
                    <a:ext uri="{A12FA001-AC4F-418D-AE19-62706E023703}">
                      <ahyp:hlinkClr xmlns:ahyp="http://schemas.microsoft.com/office/drawing/2018/hyperlinkcolor" val="tx"/>
                    </a:ext>
                  </a:extLst>
                </a:hlinkClick>
              </a:rPr>
              <a:t>cdubay@uschamber.com</a:t>
            </a:r>
            <a:endParaRPr lang="en-US" sz="3000"/>
          </a:p>
        </p:txBody>
      </p:sp>
    </p:spTree>
    <p:extLst>
      <p:ext uri="{BB962C8B-B14F-4D97-AF65-F5344CB8AC3E}">
        <p14:creationId xmlns:p14="http://schemas.microsoft.com/office/powerpoint/2010/main" val="144915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sz="2800" dirty="0"/>
              <a:t>Productivity Growth is Strong- Running Ahead of Rising Labor Costs</a:t>
            </a:r>
          </a:p>
        </p:txBody>
      </p:sp>
      <p:graphicFrame>
        <p:nvGraphicFramePr>
          <p:cNvPr id="5" name="Chart 4">
            <a:extLst>
              <a:ext uri="{FF2B5EF4-FFF2-40B4-BE49-F238E27FC236}">
                <a16:creationId xmlns:a16="http://schemas.microsoft.com/office/drawing/2014/main" id="{8FA6F5F7-DC71-1363-A009-4C2300D60EE9}"/>
              </a:ext>
            </a:extLst>
          </p:cNvPr>
          <p:cNvGraphicFramePr>
            <a:graphicFrameLocks noGrp="1"/>
          </p:cNvGraphicFramePr>
          <p:nvPr>
            <p:extLst>
              <p:ext uri="{D42A27DB-BD31-4B8C-83A1-F6EECF244321}">
                <p14:modId xmlns:p14="http://schemas.microsoft.com/office/powerpoint/2010/main" val="3835092717"/>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0179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a:t>Average 30 Year Fixed Mortgage Rate </a:t>
            </a:r>
            <a:br>
              <a:rPr lang="en-US"/>
            </a:br>
            <a:r>
              <a:rPr lang="en-US"/>
              <a:t>Below Recent Highs (6.3% as of 4/30/26)</a:t>
            </a:r>
          </a:p>
        </p:txBody>
      </p:sp>
      <p:graphicFrame>
        <p:nvGraphicFramePr>
          <p:cNvPr id="4" name="Chart 3">
            <a:extLst>
              <a:ext uri="{FF2B5EF4-FFF2-40B4-BE49-F238E27FC236}">
                <a16:creationId xmlns:a16="http://schemas.microsoft.com/office/drawing/2014/main" id="{8806FEAD-070F-E030-A83A-D85190006A1D}"/>
              </a:ext>
            </a:extLst>
          </p:cNvPr>
          <p:cNvGraphicFramePr>
            <a:graphicFrameLocks noGrp="1"/>
          </p:cNvGraphicFramePr>
          <p:nvPr>
            <p:extLst>
              <p:ext uri="{D42A27DB-BD31-4B8C-83A1-F6EECF244321}">
                <p14:modId xmlns:p14="http://schemas.microsoft.com/office/powerpoint/2010/main" val="139971700"/>
              </p:ext>
            </p:extLst>
          </p:nvPr>
        </p:nvGraphicFramePr>
        <p:xfrm>
          <a:off x="1" y="1278120"/>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131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a:xfrm>
            <a:off x="0" y="-102550"/>
            <a:ext cx="6906322" cy="1380671"/>
          </a:xfrm>
        </p:spPr>
        <p:txBody>
          <a:bodyPr/>
          <a:lstStyle/>
          <a:p>
            <a:r>
              <a:rPr lang="en-US" sz="2400"/>
              <a:t>Home Prices are Rising – But at a Slower Pace</a:t>
            </a:r>
            <a:endParaRPr lang="en-US" sz="2200"/>
          </a:p>
        </p:txBody>
      </p:sp>
      <p:graphicFrame>
        <p:nvGraphicFramePr>
          <p:cNvPr id="4" name="Chart 3">
            <a:extLst>
              <a:ext uri="{FF2B5EF4-FFF2-40B4-BE49-F238E27FC236}">
                <a16:creationId xmlns:a16="http://schemas.microsoft.com/office/drawing/2014/main" id="{226E2009-24A8-7F21-109F-3CD12994B79F}"/>
              </a:ext>
            </a:extLst>
          </p:cNvPr>
          <p:cNvGraphicFramePr>
            <a:graphicFrameLocks noGrp="1"/>
          </p:cNvGraphicFramePr>
          <p:nvPr>
            <p:extLst>
              <p:ext uri="{D42A27DB-BD31-4B8C-83A1-F6EECF244321}">
                <p14:modId xmlns:p14="http://schemas.microsoft.com/office/powerpoint/2010/main" val="3589529957"/>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7651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FF1D65-2FF8-0BAA-9D0A-B018D0099C60}"/>
              </a:ext>
            </a:extLst>
          </p:cNvPr>
          <p:cNvSpPr>
            <a:spLocks noGrp="1"/>
          </p:cNvSpPr>
          <p:nvPr>
            <p:ph type="subTitle" idx="1"/>
          </p:nvPr>
        </p:nvSpPr>
        <p:spPr>
          <a:xfrm>
            <a:off x="32951" y="2658168"/>
            <a:ext cx="7999141" cy="1337181"/>
          </a:xfrm>
        </p:spPr>
        <p:txBody>
          <a:bodyPr/>
          <a:lstStyle/>
          <a:p>
            <a:pPr>
              <a:lnSpc>
                <a:spcPct val="100000"/>
              </a:lnSpc>
              <a:spcBef>
                <a:spcPts val="0"/>
              </a:spcBef>
            </a:pPr>
            <a:r>
              <a:rPr lang="en-US" sz="1800"/>
              <a:t>Curtis Dubay</a:t>
            </a:r>
          </a:p>
          <a:p>
            <a:pPr>
              <a:lnSpc>
                <a:spcPct val="100000"/>
              </a:lnSpc>
              <a:spcBef>
                <a:spcPts val="0"/>
              </a:spcBef>
            </a:pPr>
            <a:r>
              <a:rPr lang="en-US" sz="1800"/>
              <a:t>Chief Economist, U.S. Chamber of Commerce</a:t>
            </a:r>
          </a:p>
          <a:p>
            <a:pPr>
              <a:lnSpc>
                <a:spcPct val="100000"/>
              </a:lnSpc>
              <a:spcBef>
                <a:spcPts val="0"/>
              </a:spcBef>
            </a:pPr>
            <a:r>
              <a:rPr lang="en-US" sz="1800">
                <a:hlinkClick r:id="rId3">
                  <a:extLst>
                    <a:ext uri="{A12FA001-AC4F-418D-AE19-62706E023703}">
                      <ahyp:hlinkClr xmlns:ahyp="http://schemas.microsoft.com/office/drawing/2018/hyperlinkcolor" val="tx"/>
                    </a:ext>
                  </a:extLst>
                </a:hlinkClick>
              </a:rPr>
              <a:t>cdubay@uschamber.com</a:t>
            </a:r>
            <a:endParaRPr lang="en-US" sz="1800"/>
          </a:p>
        </p:txBody>
      </p:sp>
    </p:spTree>
    <p:extLst>
      <p:ext uri="{BB962C8B-B14F-4D97-AF65-F5344CB8AC3E}">
        <p14:creationId xmlns:p14="http://schemas.microsoft.com/office/powerpoint/2010/main" val="328138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a:t>Growth is Steady, but Slower than in 2023 and 2024</a:t>
            </a:r>
          </a:p>
        </p:txBody>
      </p:sp>
      <p:graphicFrame>
        <p:nvGraphicFramePr>
          <p:cNvPr id="4" name="Chart 3">
            <a:extLst>
              <a:ext uri="{FF2B5EF4-FFF2-40B4-BE49-F238E27FC236}">
                <a16:creationId xmlns:a16="http://schemas.microsoft.com/office/drawing/2014/main" id="{EDC5E5D0-8B0F-5E97-4408-89574DEB865E}"/>
              </a:ext>
            </a:extLst>
          </p:cNvPr>
          <p:cNvGraphicFramePr>
            <a:graphicFrameLocks noGrp="1"/>
          </p:cNvGraphicFramePr>
          <p:nvPr>
            <p:extLst>
              <p:ext uri="{D42A27DB-BD31-4B8C-83A1-F6EECF244321}">
                <p14:modId xmlns:p14="http://schemas.microsoft.com/office/powerpoint/2010/main" val="3033499218"/>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a:extLst>
              <a:ext uri="{FF2B5EF4-FFF2-40B4-BE49-F238E27FC236}">
                <a16:creationId xmlns:a16="http://schemas.microsoft.com/office/drawing/2014/main" id="{39F80ED4-D9EA-ABF9-3D64-FFCDB45361D0}"/>
              </a:ext>
            </a:extLst>
          </p:cNvPr>
          <p:cNvCxnSpPr>
            <a:cxnSpLocks/>
          </p:cNvCxnSpPr>
          <p:nvPr/>
        </p:nvCxnSpPr>
        <p:spPr>
          <a:xfrm>
            <a:off x="1390650" y="1924050"/>
            <a:ext cx="6707753" cy="1306033"/>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4272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2777-C41D-9D2D-E3C4-E21AE64E61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CCE820-11F5-44CD-D9EA-54123955581A}"/>
              </a:ext>
            </a:extLst>
          </p:cNvPr>
          <p:cNvSpPr>
            <a:spLocks noGrp="1"/>
          </p:cNvSpPr>
          <p:nvPr>
            <p:ph type="ctrTitle"/>
          </p:nvPr>
        </p:nvSpPr>
        <p:spPr>
          <a:xfrm>
            <a:off x="0" y="-2039"/>
            <a:ext cx="6906322" cy="1065295"/>
          </a:xfrm>
        </p:spPr>
        <p:txBody>
          <a:bodyPr/>
          <a:lstStyle/>
          <a:p>
            <a:pPr>
              <a:defRPr/>
            </a:pPr>
            <a:r>
              <a:rPr lang="en-US" sz="2600" b="1" dirty="0">
                <a:solidFill>
                  <a:schemeClr val="bg1"/>
                </a:solidFill>
                <a:latin typeface="Calibri" panose="020F0502020204030204"/>
              </a:rPr>
              <a:t>Forecast Sources of Change in 2026 Real GDP Growth</a:t>
            </a:r>
          </a:p>
        </p:txBody>
      </p:sp>
      <mc:AlternateContent xmlns:mc="http://schemas.openxmlformats.org/markup-compatibility/2006" xmlns:cx4="http://schemas.microsoft.com/office/drawing/2016/5/10/chartex">
        <mc:Choice Requires="cx4">
          <p:graphicFrame>
            <p:nvGraphicFramePr>
              <p:cNvPr id="2" name="Chart 1">
                <a:extLst>
                  <a:ext uri="{FF2B5EF4-FFF2-40B4-BE49-F238E27FC236}">
                    <a16:creationId xmlns:a16="http://schemas.microsoft.com/office/drawing/2014/main" id="{7FE40DC4-CDFA-2E2A-44F6-B2D1D4443B90}"/>
                  </a:ext>
                </a:extLst>
              </p:cNvPr>
              <p:cNvGraphicFramePr/>
              <p:nvPr>
                <p:extLst>
                  <p:ext uri="{D42A27DB-BD31-4B8C-83A1-F6EECF244321}">
                    <p14:modId xmlns:p14="http://schemas.microsoft.com/office/powerpoint/2010/main" val="1539890529"/>
                  </p:ext>
                </p:extLst>
              </p:nvPr>
            </p:nvGraphicFramePr>
            <p:xfrm>
              <a:off x="0" y="1278122"/>
              <a:ext cx="9144000" cy="386537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7FE40DC4-CDFA-2E2A-44F6-B2D1D4443B90}"/>
                  </a:ext>
                </a:extLst>
              </p:cNvPr>
              <p:cNvPicPr>
                <a:picLocks noGrp="1" noRot="1" noChangeAspect="1" noMove="1" noResize="1" noEditPoints="1" noAdjustHandles="1" noChangeArrowheads="1" noChangeShapeType="1"/>
              </p:cNvPicPr>
              <p:nvPr/>
            </p:nvPicPr>
            <p:blipFill>
              <a:blip r:embed="rId4"/>
              <a:stretch>
                <a:fillRect/>
              </a:stretch>
            </p:blipFill>
            <p:spPr>
              <a:xfrm>
                <a:off x="0" y="1278122"/>
                <a:ext cx="9144000" cy="3865378"/>
              </a:xfrm>
              <a:prstGeom prst="rect">
                <a:avLst/>
              </a:prstGeom>
            </p:spPr>
          </p:pic>
        </mc:Fallback>
      </mc:AlternateContent>
      <p:sp>
        <p:nvSpPr>
          <p:cNvPr id="5" name="TextBox 4">
            <a:extLst>
              <a:ext uri="{FF2B5EF4-FFF2-40B4-BE49-F238E27FC236}">
                <a16:creationId xmlns:a16="http://schemas.microsoft.com/office/drawing/2014/main" id="{C2ED3F95-BE43-F2E9-F67F-DA40C3D15CF4}"/>
              </a:ext>
            </a:extLst>
          </p:cNvPr>
          <p:cNvSpPr txBox="1"/>
          <p:nvPr/>
        </p:nvSpPr>
        <p:spPr>
          <a:xfrm>
            <a:off x="7088806" y="1278122"/>
            <a:ext cx="3221182" cy="276999"/>
          </a:xfrm>
          <a:prstGeom prst="rect">
            <a:avLst/>
          </a:prstGeom>
          <a:noFill/>
        </p:spPr>
        <p:txBody>
          <a:bodyPr wrap="square" rtlCol="0">
            <a:spAutoFit/>
          </a:bodyPr>
          <a:lstStyle/>
          <a:p>
            <a:r>
              <a:rPr lang="en-US" sz="1200" b="1" dirty="0">
                <a:latin typeface="Calibri "/>
              </a:rPr>
              <a:t>Source: Moody’s Analytics</a:t>
            </a:r>
          </a:p>
        </p:txBody>
      </p:sp>
      <p:sp>
        <p:nvSpPr>
          <p:cNvPr id="9" name="TextBox 8">
            <a:extLst>
              <a:ext uri="{FF2B5EF4-FFF2-40B4-BE49-F238E27FC236}">
                <a16:creationId xmlns:a16="http://schemas.microsoft.com/office/drawing/2014/main" id="{7DEAD3F9-D31A-396E-F9D7-B8532C7D3F0F}"/>
              </a:ext>
            </a:extLst>
          </p:cNvPr>
          <p:cNvSpPr txBox="1"/>
          <p:nvPr/>
        </p:nvSpPr>
        <p:spPr>
          <a:xfrm>
            <a:off x="8194819" y="2507790"/>
            <a:ext cx="604837" cy="276999"/>
          </a:xfrm>
          <a:prstGeom prst="rect">
            <a:avLst/>
          </a:prstGeom>
          <a:noFill/>
        </p:spPr>
        <p:txBody>
          <a:bodyPr wrap="square">
            <a:spAutoFit/>
          </a:bodyPr>
          <a:lstStyle/>
          <a:p>
            <a:r>
              <a:rPr lang="en-US" sz="1200" b="1" dirty="0"/>
              <a:t>1.99%</a:t>
            </a:r>
          </a:p>
        </p:txBody>
      </p:sp>
      <p:sp>
        <p:nvSpPr>
          <p:cNvPr id="10" name="TextBox 9">
            <a:extLst>
              <a:ext uri="{FF2B5EF4-FFF2-40B4-BE49-F238E27FC236}">
                <a16:creationId xmlns:a16="http://schemas.microsoft.com/office/drawing/2014/main" id="{5B962133-6106-0A4B-8BE5-9E9F3BF466F8}"/>
              </a:ext>
            </a:extLst>
          </p:cNvPr>
          <p:cNvSpPr txBox="1"/>
          <p:nvPr/>
        </p:nvSpPr>
        <p:spPr>
          <a:xfrm>
            <a:off x="2501266" y="2978748"/>
            <a:ext cx="3007588" cy="307777"/>
          </a:xfrm>
          <a:prstGeom prst="rect">
            <a:avLst/>
          </a:prstGeom>
          <a:noFill/>
        </p:spPr>
        <p:txBody>
          <a:bodyPr wrap="square" rtlCol="0">
            <a:spAutoFit/>
          </a:bodyPr>
          <a:lstStyle/>
          <a:p>
            <a:r>
              <a:rPr lang="en-US" sz="1400" b="1" dirty="0"/>
              <a:t>Before Negative Contributions: 2.94%</a:t>
            </a:r>
          </a:p>
        </p:txBody>
      </p:sp>
      <p:cxnSp>
        <p:nvCxnSpPr>
          <p:cNvPr id="12" name="Straight Arrow Connector 11">
            <a:extLst>
              <a:ext uri="{FF2B5EF4-FFF2-40B4-BE49-F238E27FC236}">
                <a16:creationId xmlns:a16="http://schemas.microsoft.com/office/drawing/2014/main" id="{91FD8D1D-3E40-2CBD-9D72-2EC0254749BF}"/>
              </a:ext>
            </a:extLst>
          </p:cNvPr>
          <p:cNvCxnSpPr>
            <a:cxnSpLocks/>
          </p:cNvCxnSpPr>
          <p:nvPr/>
        </p:nvCxnSpPr>
        <p:spPr>
          <a:xfrm flipV="1">
            <a:off x="3836894" y="1916307"/>
            <a:ext cx="514946" cy="10624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9AFC8F4-4103-033E-D69C-8D581451A34A}"/>
              </a:ext>
            </a:extLst>
          </p:cNvPr>
          <p:cNvSpPr txBox="1"/>
          <p:nvPr/>
        </p:nvSpPr>
        <p:spPr>
          <a:xfrm>
            <a:off x="3275445" y="3742892"/>
            <a:ext cx="3007588" cy="523220"/>
          </a:xfrm>
          <a:prstGeom prst="rect">
            <a:avLst/>
          </a:prstGeom>
          <a:noFill/>
        </p:spPr>
        <p:txBody>
          <a:bodyPr wrap="square" rtlCol="0">
            <a:spAutoFit/>
          </a:bodyPr>
          <a:lstStyle/>
          <a:p>
            <a:r>
              <a:rPr lang="en-US" sz="1400" b="1" dirty="0"/>
              <a:t>After Negative Contributions from Trade and Immigration: 2.35%</a:t>
            </a:r>
          </a:p>
        </p:txBody>
      </p:sp>
      <p:cxnSp>
        <p:nvCxnSpPr>
          <p:cNvPr id="22" name="Straight Arrow Connector 21">
            <a:extLst>
              <a:ext uri="{FF2B5EF4-FFF2-40B4-BE49-F238E27FC236}">
                <a16:creationId xmlns:a16="http://schemas.microsoft.com/office/drawing/2014/main" id="{55E8F71A-0C02-588A-9A2F-C7162B9FBB06}"/>
              </a:ext>
            </a:extLst>
          </p:cNvPr>
          <p:cNvCxnSpPr>
            <a:cxnSpLocks/>
          </p:cNvCxnSpPr>
          <p:nvPr/>
        </p:nvCxnSpPr>
        <p:spPr>
          <a:xfrm flipV="1">
            <a:off x="4268043" y="2646289"/>
            <a:ext cx="2233176" cy="112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11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sz="2800" dirty="0"/>
              <a:t>Consumer Sentiment Down Again</a:t>
            </a:r>
            <a:r>
              <a:rPr lang="en-US" sz="2800" i="1" dirty="0"/>
              <a:t> </a:t>
            </a:r>
            <a:r>
              <a:rPr lang="en-US" sz="2800" dirty="0"/>
              <a:t>in May – Lowest on Record</a:t>
            </a:r>
          </a:p>
        </p:txBody>
      </p:sp>
      <p:graphicFrame>
        <p:nvGraphicFramePr>
          <p:cNvPr id="4" name="Chart 3">
            <a:extLst>
              <a:ext uri="{FF2B5EF4-FFF2-40B4-BE49-F238E27FC236}">
                <a16:creationId xmlns:a16="http://schemas.microsoft.com/office/drawing/2014/main" id="{36475A91-F723-1685-6E33-0C2F0CF96188}"/>
              </a:ext>
            </a:extLst>
          </p:cNvPr>
          <p:cNvGraphicFramePr>
            <a:graphicFrameLocks noGrp="1"/>
          </p:cNvGraphicFramePr>
          <p:nvPr>
            <p:extLst>
              <p:ext uri="{D42A27DB-BD31-4B8C-83A1-F6EECF244321}">
                <p14:modId xmlns:p14="http://schemas.microsoft.com/office/powerpoint/2010/main" val="429166895"/>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306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Small Business Optimism Steady in April – Remains Below 52-Year Average</a:t>
            </a:r>
          </a:p>
        </p:txBody>
      </p:sp>
      <p:graphicFrame>
        <p:nvGraphicFramePr>
          <p:cNvPr id="4" name="Chart 3">
            <a:extLst>
              <a:ext uri="{FF2B5EF4-FFF2-40B4-BE49-F238E27FC236}">
                <a16:creationId xmlns:a16="http://schemas.microsoft.com/office/drawing/2014/main" id="{66AC6C92-CCDA-3B2D-30B2-924C8EF2F07C}"/>
              </a:ext>
            </a:extLst>
          </p:cNvPr>
          <p:cNvGraphicFramePr>
            <a:graphicFrameLocks noGrp="1"/>
          </p:cNvGraphicFramePr>
          <p:nvPr>
            <p:extLst>
              <p:ext uri="{D42A27DB-BD31-4B8C-83A1-F6EECF244321}">
                <p14:modId xmlns:p14="http://schemas.microsoft.com/office/powerpoint/2010/main" val="719781746"/>
              </p:ext>
            </p:extLst>
          </p:nvPr>
        </p:nvGraphicFramePr>
        <p:xfrm>
          <a:off x="0" y="1350815"/>
          <a:ext cx="9143999" cy="372601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7B5945E-74BD-6CFF-51E2-CF30EB6DBA40}"/>
              </a:ext>
            </a:extLst>
          </p:cNvPr>
          <p:cNvSpPr txBox="1"/>
          <p:nvPr/>
        </p:nvSpPr>
        <p:spPr>
          <a:xfrm>
            <a:off x="3118780" y="3776952"/>
            <a:ext cx="1751799" cy="369332"/>
          </a:xfrm>
          <a:prstGeom prst="rect">
            <a:avLst/>
          </a:prstGeom>
          <a:noFill/>
        </p:spPr>
        <p:txBody>
          <a:bodyPr wrap="square" rtlCol="0">
            <a:spAutoFit/>
          </a:bodyPr>
          <a:lstStyle/>
          <a:p>
            <a:r>
              <a:rPr lang="en-US" b="1" u="sng"/>
              <a:t>52-year average</a:t>
            </a:r>
          </a:p>
        </p:txBody>
      </p:sp>
      <p:cxnSp>
        <p:nvCxnSpPr>
          <p:cNvPr id="6" name="Straight Arrow Connector 5">
            <a:extLst>
              <a:ext uri="{FF2B5EF4-FFF2-40B4-BE49-F238E27FC236}">
                <a16:creationId xmlns:a16="http://schemas.microsoft.com/office/drawing/2014/main" id="{94402638-C2C6-C5AB-9AD6-7FC5FB5B5448}"/>
              </a:ext>
            </a:extLst>
          </p:cNvPr>
          <p:cNvCxnSpPr>
            <a:cxnSpLocks/>
          </p:cNvCxnSpPr>
          <p:nvPr/>
        </p:nvCxnSpPr>
        <p:spPr>
          <a:xfrm flipV="1">
            <a:off x="4245429" y="3135086"/>
            <a:ext cx="933061" cy="6418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356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a:xfrm>
            <a:off x="-1" y="-2039"/>
            <a:ext cx="7091265" cy="1280160"/>
          </a:xfrm>
        </p:spPr>
        <p:txBody>
          <a:bodyPr/>
          <a:lstStyle/>
          <a:p>
            <a:r>
              <a:rPr lang="en-US"/>
              <a:t>Manufacturing Sentiment Stayed in Growth Territory in April – Fourth Straight Month</a:t>
            </a:r>
          </a:p>
        </p:txBody>
      </p:sp>
      <p:graphicFrame>
        <p:nvGraphicFramePr>
          <p:cNvPr id="4" name="Chart 3">
            <a:extLst>
              <a:ext uri="{FF2B5EF4-FFF2-40B4-BE49-F238E27FC236}">
                <a16:creationId xmlns:a16="http://schemas.microsoft.com/office/drawing/2014/main" id="{671CEB77-E153-0EBB-DD6D-8360F19A2F5B}"/>
              </a:ext>
            </a:extLst>
          </p:cNvPr>
          <p:cNvGraphicFramePr>
            <a:graphicFrameLocks noGrp="1"/>
          </p:cNvGraphicFramePr>
          <p:nvPr/>
        </p:nvGraphicFramePr>
        <p:xfrm>
          <a:off x="0" y="1278122"/>
          <a:ext cx="9144000" cy="3865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260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a:t>Services Optimism Down Slightly in April– Still in Growth Territory</a:t>
            </a:r>
          </a:p>
        </p:txBody>
      </p:sp>
      <p:graphicFrame>
        <p:nvGraphicFramePr>
          <p:cNvPr id="4" name="Chart 3">
            <a:extLst>
              <a:ext uri="{FF2B5EF4-FFF2-40B4-BE49-F238E27FC236}">
                <a16:creationId xmlns:a16="http://schemas.microsoft.com/office/drawing/2014/main" id="{8E28A75D-FADC-40A5-131B-A578D8EEFE7E}"/>
              </a:ext>
            </a:extLst>
          </p:cNvPr>
          <p:cNvGraphicFramePr>
            <a:graphicFrameLocks noGrp="1"/>
          </p:cNvGraphicFramePr>
          <p:nvPr>
            <p:extLst>
              <p:ext uri="{D42A27DB-BD31-4B8C-83A1-F6EECF244321}">
                <p14:modId xmlns:p14="http://schemas.microsoft.com/office/powerpoint/2010/main" val="3503822175"/>
              </p:ext>
            </p:extLst>
          </p:nvPr>
        </p:nvGraphicFramePr>
        <p:xfrm>
          <a:off x="0" y="1278120"/>
          <a:ext cx="9143999"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600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719C1-F767-99B7-EDFE-CD84600D6935}"/>
              </a:ext>
            </a:extLst>
          </p:cNvPr>
          <p:cNvSpPr>
            <a:spLocks noGrp="1"/>
          </p:cNvSpPr>
          <p:nvPr>
            <p:ph type="ctrTitle"/>
          </p:nvPr>
        </p:nvSpPr>
        <p:spPr/>
        <p:txBody>
          <a:bodyPr/>
          <a:lstStyle/>
          <a:p>
            <a:r>
              <a:rPr lang="en-US" dirty="0"/>
              <a:t>Consumer Spending Up in April, but Fell Behind High Inflation</a:t>
            </a:r>
          </a:p>
        </p:txBody>
      </p:sp>
      <p:graphicFrame>
        <p:nvGraphicFramePr>
          <p:cNvPr id="4" name="Chart 3">
            <a:extLst>
              <a:ext uri="{FF2B5EF4-FFF2-40B4-BE49-F238E27FC236}">
                <a16:creationId xmlns:a16="http://schemas.microsoft.com/office/drawing/2014/main" id="{E27090FA-400A-8149-8524-CE5859ADB801}"/>
              </a:ext>
            </a:extLst>
          </p:cNvPr>
          <p:cNvGraphicFramePr>
            <a:graphicFrameLocks noGrp="1"/>
          </p:cNvGraphicFramePr>
          <p:nvPr>
            <p:extLst>
              <p:ext uri="{D42A27DB-BD31-4B8C-83A1-F6EECF244321}">
                <p14:modId xmlns:p14="http://schemas.microsoft.com/office/powerpoint/2010/main" val="1665445287"/>
              </p:ext>
            </p:extLst>
          </p:nvPr>
        </p:nvGraphicFramePr>
        <p:xfrm>
          <a:off x="0" y="1278121"/>
          <a:ext cx="9144000" cy="3865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9843407"/>
      </p:ext>
    </p:extLst>
  </p:cSld>
  <p:clrMapOvr>
    <a:masterClrMapping/>
  </p:clrMapOvr>
</p:sld>
</file>

<file path=ppt/theme/theme1.xml><?xml version="1.0" encoding="utf-8"?>
<a:theme xmlns:a="http://schemas.openxmlformats.org/drawingml/2006/main" name="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12f907-1529-430a-98b9-893f1e76b7da">
      <Terms xmlns="http://schemas.microsoft.com/office/infopath/2007/PartnerControls"/>
    </lcf76f155ced4ddcb4097134ff3c332f>
    <TaxCatchAll xmlns="04c577cc-7b2c-4c64-baee-eaf268e759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F616E54C027442A61CE0504C44F71B" ma:contentTypeVersion="16" ma:contentTypeDescription="Create a new document." ma:contentTypeScope="" ma:versionID="3b7eff068b451a81b6b29dc62f026674">
  <xsd:schema xmlns:xsd="http://www.w3.org/2001/XMLSchema" xmlns:xs="http://www.w3.org/2001/XMLSchema" xmlns:p="http://schemas.microsoft.com/office/2006/metadata/properties" xmlns:ns2="04c577cc-7b2c-4c64-baee-eaf268e75969" xmlns:ns3="3712f907-1529-430a-98b9-893f1e76b7da" targetNamespace="http://schemas.microsoft.com/office/2006/metadata/properties" ma:root="true" ma:fieldsID="4d1ba9419c8131e64b06dc26aaad2391" ns2:_="" ns3:_="">
    <xsd:import namespace="04c577cc-7b2c-4c64-baee-eaf268e75969"/>
    <xsd:import namespace="3712f907-1529-430a-98b9-893f1e76b7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c577cc-7b2c-4c64-baee-eaf268e759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a112ca2-8782-421b-8d58-10c44b954158}" ma:internalName="TaxCatchAll" ma:showField="CatchAllData" ma:web="04c577cc-7b2c-4c64-baee-eaf268e7596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12f907-1529-430a-98b9-893f1e76b7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e5fcf8-05f9-4601-aee7-429a5ed496f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02F6D-092B-4906-88A0-420CFAF92BA2}">
  <ds:schemaRefs>
    <ds:schemaRef ds:uri="http://purl.org/dc/dcmitype/"/>
    <ds:schemaRef ds:uri="http://schemas.openxmlformats.org/package/2006/metadata/core-properties"/>
    <ds:schemaRef ds:uri="04c577cc-7b2c-4c64-baee-eaf268e75969"/>
    <ds:schemaRef ds:uri="http://purl.org/dc/terms/"/>
    <ds:schemaRef ds:uri="http://schemas.microsoft.com/office/2006/documentManagement/types"/>
    <ds:schemaRef ds:uri="http://schemas.microsoft.com/office/infopath/2007/PartnerControls"/>
    <ds:schemaRef ds:uri="http://purl.org/dc/elements/1.1/"/>
    <ds:schemaRef ds:uri="3712f907-1529-430a-98b9-893f1e76b7d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FA69D1F-2F7C-4FC5-B6D6-FCC0A4654299}">
  <ds:schemaRefs>
    <ds:schemaRef ds:uri="http://schemas.microsoft.com/sharepoint/v3/contenttype/forms"/>
  </ds:schemaRefs>
</ds:datastoreItem>
</file>

<file path=customXml/itemProps3.xml><?xml version="1.0" encoding="utf-8"?>
<ds:datastoreItem xmlns:ds="http://schemas.openxmlformats.org/officeDocument/2006/customXml" ds:itemID="{54ECE512-87C2-4A94-AA6B-57D5D238E6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c577cc-7b2c-4c64-baee-eaf268e75969"/>
    <ds:schemaRef ds:uri="3712f907-1529-430a-98b9-893f1e76b7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647</TotalTime>
  <Words>3084</Words>
  <Application>Microsoft Office PowerPoint</Application>
  <PresentationFormat>On-screen Show (16:9)</PresentationFormat>
  <Paragraphs>178</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Calibri </vt:lpstr>
      <vt:lpstr>GT America Lt</vt:lpstr>
      <vt:lpstr>GT America Rg</vt:lpstr>
      <vt:lpstr>Helvetica Neue Medium</vt:lpstr>
      <vt:lpstr>lemonde-journal</vt:lpstr>
      <vt:lpstr>Noto Sans</vt:lpstr>
      <vt:lpstr>Open Sans</vt:lpstr>
      <vt:lpstr>Times New Roman</vt:lpstr>
      <vt:lpstr>Dark</vt:lpstr>
      <vt:lpstr>PowerPoint Presentation</vt:lpstr>
      <vt:lpstr>PowerPoint Presentation</vt:lpstr>
      <vt:lpstr>Growth is Steady, but Slower than in 2023 and 2024</vt:lpstr>
      <vt:lpstr>Forecast Sources of Change in 2026 Real GDP Growth</vt:lpstr>
      <vt:lpstr>Consumer Sentiment Down Again in May – Lowest on Record</vt:lpstr>
      <vt:lpstr>Small Business Optimism Steady in April – Remains Below 52-Year Average</vt:lpstr>
      <vt:lpstr>Manufacturing Sentiment Stayed in Growth Territory in April – Fourth Straight Month</vt:lpstr>
      <vt:lpstr>Services Optimism Down Slightly in April– Still in Growth Territory</vt:lpstr>
      <vt:lpstr>Consumer Spending Up in April, but Fell Behind High Inflation</vt:lpstr>
      <vt:lpstr>High Income Earners Spending Rising Faster than Middle and Low-Income Consumers</vt:lpstr>
      <vt:lpstr>Wages were Growing Faster than Inflation</vt:lpstr>
      <vt:lpstr>Credit Card and Auto Loan Delinquencies Rising</vt:lpstr>
      <vt:lpstr>Economic Policy Uncertainty at Financial Crisis and Covid Levels</vt:lpstr>
      <vt:lpstr>Tariff Costs Continue to Move to Consumers</vt:lpstr>
      <vt:lpstr>Tariffs are Raising the Prices of Imported and Domestic Goods</vt:lpstr>
      <vt:lpstr>There were 373,000 More Unemployed Workers than Job Openings in March </vt:lpstr>
      <vt:lpstr>We are Short more than 4 Million Workers From Population Factors</vt:lpstr>
      <vt:lpstr>Consumer Prices Rose 3.8% Annually in April – Gas Prices Caused the Spike</vt:lpstr>
      <vt:lpstr>Core PCE Inflation Up in March - Still Well Above Fed’s 2% Target</vt:lpstr>
      <vt:lpstr>Productivity Growth is Strong- Running Ahead of Rising Labor Costs</vt:lpstr>
      <vt:lpstr>Average 30 Year Fixed Mortgage Rate  Below Recent Highs (6.3% as of 4/30/26)</vt:lpstr>
      <vt:lpstr>Home Prices are Rising – But at a Slower Pace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Trayan, Eileen</dc:creator>
  <cp:lastModifiedBy>Tim O'Connor</cp:lastModifiedBy>
  <cp:revision>9</cp:revision>
  <cp:lastPrinted>2022-09-19T17:46:37Z</cp:lastPrinted>
  <dcterms:created xsi:type="dcterms:W3CDTF">2021-11-03T15:24:50Z</dcterms:created>
  <dcterms:modified xsi:type="dcterms:W3CDTF">2026-06-30T06:47:00Z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0x0101002BF616E54C027442A61CE0504C44F71B</vt:lpwstr>
  </property>
</Properties>
</file>