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340" r:id="rId2"/>
    <p:sldId id="327" r:id="rId3"/>
    <p:sldId id="364" r:id="rId4"/>
    <p:sldId id="350" r:id="rId5"/>
    <p:sldId id="381" r:id="rId6"/>
    <p:sldId id="361" r:id="rId7"/>
    <p:sldId id="385" r:id="rId8"/>
    <p:sldId id="375" r:id="rId9"/>
    <p:sldId id="382" r:id="rId10"/>
    <p:sldId id="376" r:id="rId11"/>
    <p:sldId id="377" r:id="rId12"/>
    <p:sldId id="380" r:id="rId13"/>
    <p:sldId id="384" r:id="rId14"/>
    <p:sldId id="358" r:id="rId15"/>
    <p:sldId id="35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784"/>
    <a:srgbClr val="6DC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7E385-3279-D241-9055-E187F874820C}" v="7" dt="2025-02-25T21:28:58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onkling" userId="68764ee9-3a22-4ac5-8eea-530ea4fa5e2f" providerId="ADAL" clId="{1037E385-3279-D241-9055-E187F874820C}"/>
    <pc:docChg chg="undo custSel delSld modSld">
      <pc:chgData name="Jennifer Conkling" userId="68764ee9-3a22-4ac5-8eea-530ea4fa5e2f" providerId="ADAL" clId="{1037E385-3279-D241-9055-E187F874820C}" dt="2025-02-26T17:47:51.190" v="523" actId="20577"/>
      <pc:docMkLst>
        <pc:docMk/>
      </pc:docMkLst>
      <pc:sldChg chg="addSp delSp modSp mod">
        <pc:chgData name="Jennifer Conkling" userId="68764ee9-3a22-4ac5-8eea-530ea4fa5e2f" providerId="ADAL" clId="{1037E385-3279-D241-9055-E187F874820C}" dt="2025-02-25T21:03:27.822" v="60"/>
        <pc:sldMkLst>
          <pc:docMk/>
          <pc:sldMk cId="3643823811" sldId="340"/>
        </pc:sldMkLst>
        <pc:spChg chg="add del mod">
          <ac:chgData name="Jennifer Conkling" userId="68764ee9-3a22-4ac5-8eea-530ea4fa5e2f" providerId="ADAL" clId="{1037E385-3279-D241-9055-E187F874820C}" dt="2025-02-25T21:03:26.498" v="58"/>
          <ac:spMkLst>
            <pc:docMk/>
            <pc:sldMk cId="3643823811" sldId="340"/>
            <ac:spMk id="7" creationId="{80012CF8-96C8-B523-6A82-F151A81F7CB9}"/>
          </ac:spMkLst>
        </pc:spChg>
        <pc:spChg chg="add del mod">
          <ac:chgData name="Jennifer Conkling" userId="68764ee9-3a22-4ac5-8eea-530ea4fa5e2f" providerId="ADAL" clId="{1037E385-3279-D241-9055-E187F874820C}" dt="2025-02-25T21:03:27.822" v="60"/>
          <ac:spMkLst>
            <pc:docMk/>
            <pc:sldMk cId="3643823811" sldId="340"/>
            <ac:spMk id="8" creationId="{44E0298F-169A-ECAC-4EDB-063475FFD3A7}"/>
          </ac:spMkLst>
        </pc:spChg>
        <pc:picChg chg="add mod">
          <ac:chgData name="Jennifer Conkling" userId="68764ee9-3a22-4ac5-8eea-530ea4fa5e2f" providerId="ADAL" clId="{1037E385-3279-D241-9055-E187F874820C}" dt="2025-02-25T20:58:50.523" v="7" actId="1076"/>
          <ac:picMkLst>
            <pc:docMk/>
            <pc:sldMk cId="3643823811" sldId="340"/>
            <ac:picMk id="3" creationId="{82090D1E-EB28-4AB8-D78A-895E109348D3}"/>
          </ac:picMkLst>
        </pc:picChg>
        <pc:picChg chg="del">
          <ac:chgData name="Jennifer Conkling" userId="68764ee9-3a22-4ac5-8eea-530ea4fa5e2f" providerId="ADAL" clId="{1037E385-3279-D241-9055-E187F874820C}" dt="2025-02-25T20:58:19.449" v="0" actId="478"/>
          <ac:picMkLst>
            <pc:docMk/>
            <pc:sldMk cId="3643823811" sldId="340"/>
            <ac:picMk id="6" creationId="{9168FC04-9AAE-D144-7F99-7B7F3208E2A9}"/>
          </ac:picMkLst>
        </pc:picChg>
      </pc:sldChg>
      <pc:sldChg chg="del">
        <pc:chgData name="Jennifer Conkling" userId="68764ee9-3a22-4ac5-8eea-530ea4fa5e2f" providerId="ADAL" clId="{1037E385-3279-D241-9055-E187F874820C}" dt="2025-02-25T21:04:10.684" v="61" actId="2696"/>
        <pc:sldMkLst>
          <pc:docMk/>
          <pc:sldMk cId="1244627870" sldId="351"/>
        </pc:sldMkLst>
      </pc:sldChg>
      <pc:sldChg chg="modSp mod">
        <pc:chgData name="Jennifer Conkling" userId="68764ee9-3a22-4ac5-8eea-530ea4fa5e2f" providerId="ADAL" clId="{1037E385-3279-D241-9055-E187F874820C}" dt="2025-02-25T21:28:59.039" v="522" actId="20577"/>
        <pc:sldMkLst>
          <pc:docMk/>
          <pc:sldMk cId="1398527027" sldId="358"/>
        </pc:sldMkLst>
        <pc:spChg chg="mod">
          <ac:chgData name="Jennifer Conkling" userId="68764ee9-3a22-4ac5-8eea-530ea4fa5e2f" providerId="ADAL" clId="{1037E385-3279-D241-9055-E187F874820C}" dt="2025-02-25T21:28:59.039" v="522" actId="20577"/>
          <ac:spMkLst>
            <pc:docMk/>
            <pc:sldMk cId="1398527027" sldId="358"/>
            <ac:spMk id="6" creationId="{00000000-0000-0000-0000-000000000000}"/>
          </ac:spMkLst>
        </pc:spChg>
      </pc:sldChg>
      <pc:sldChg chg="addSp delSp modSp mod">
        <pc:chgData name="Jennifer Conkling" userId="68764ee9-3a22-4ac5-8eea-530ea4fa5e2f" providerId="ADAL" clId="{1037E385-3279-D241-9055-E187F874820C}" dt="2025-02-25T21:03:04.640" v="54" actId="20577"/>
        <pc:sldMkLst>
          <pc:docMk/>
          <pc:sldMk cId="1250512572" sldId="364"/>
        </pc:sldMkLst>
        <pc:spChg chg="del mod">
          <ac:chgData name="Jennifer Conkling" userId="68764ee9-3a22-4ac5-8eea-530ea4fa5e2f" providerId="ADAL" clId="{1037E385-3279-D241-9055-E187F874820C}" dt="2025-02-25T20:59:51.058" v="14"/>
          <ac:spMkLst>
            <pc:docMk/>
            <pc:sldMk cId="1250512572" sldId="364"/>
            <ac:spMk id="2" creationId="{096A85BF-237A-4BCD-B456-31577DBD5B7F}"/>
          </ac:spMkLst>
        </pc:spChg>
        <pc:spChg chg="mod">
          <ac:chgData name="Jennifer Conkling" userId="68764ee9-3a22-4ac5-8eea-530ea4fa5e2f" providerId="ADAL" clId="{1037E385-3279-D241-9055-E187F874820C}" dt="2025-02-25T21:02:18.389" v="35" actId="1076"/>
          <ac:spMkLst>
            <pc:docMk/>
            <pc:sldMk cId="1250512572" sldId="364"/>
            <ac:spMk id="7" creationId="{B7EC18A0-149F-4589-9FD0-7CC0B6EF4136}"/>
          </ac:spMkLst>
        </pc:spChg>
        <pc:spChg chg="add mod">
          <ac:chgData name="Jennifer Conkling" userId="68764ee9-3a22-4ac5-8eea-530ea4fa5e2f" providerId="ADAL" clId="{1037E385-3279-D241-9055-E187F874820C}" dt="2025-02-25T21:01:51.164" v="31" actId="21"/>
          <ac:spMkLst>
            <pc:docMk/>
            <pc:sldMk cId="1250512572" sldId="364"/>
            <ac:spMk id="8" creationId="{A96098DB-D9C2-1BEE-F1C4-78B0E729E122}"/>
          </ac:spMkLst>
        </pc:spChg>
        <pc:spChg chg="mod">
          <ac:chgData name="Jennifer Conkling" userId="68764ee9-3a22-4ac5-8eea-530ea4fa5e2f" providerId="ADAL" clId="{1037E385-3279-D241-9055-E187F874820C}" dt="2025-02-25T21:03:04.640" v="54" actId="20577"/>
          <ac:spMkLst>
            <pc:docMk/>
            <pc:sldMk cId="1250512572" sldId="364"/>
            <ac:spMk id="8195" creationId="{00000000-0000-0000-0000-000000000000}"/>
          </ac:spMkLst>
        </pc:spChg>
      </pc:sldChg>
      <pc:sldChg chg="addSp delSp modSp mod">
        <pc:chgData name="Jennifer Conkling" userId="68764ee9-3a22-4ac5-8eea-530ea4fa5e2f" providerId="ADAL" clId="{1037E385-3279-D241-9055-E187F874820C}" dt="2025-02-25T21:19:25.689" v="139" actId="1076"/>
        <pc:sldMkLst>
          <pc:docMk/>
          <pc:sldMk cId="4030556229" sldId="375"/>
        </pc:sldMkLst>
        <pc:spChg chg="add del mod">
          <ac:chgData name="Jennifer Conkling" userId="68764ee9-3a22-4ac5-8eea-530ea4fa5e2f" providerId="ADAL" clId="{1037E385-3279-D241-9055-E187F874820C}" dt="2025-02-25T21:09:06.832" v="126" actId="478"/>
          <ac:spMkLst>
            <pc:docMk/>
            <pc:sldMk cId="4030556229" sldId="375"/>
            <ac:spMk id="3" creationId="{E60F8386-449F-EC81-FC3C-9950EDB13448}"/>
          </ac:spMkLst>
        </pc:spChg>
        <pc:spChg chg="add del mod">
          <ac:chgData name="Jennifer Conkling" userId="68764ee9-3a22-4ac5-8eea-530ea4fa5e2f" providerId="ADAL" clId="{1037E385-3279-D241-9055-E187F874820C}" dt="2025-02-25T21:16:34.167" v="129" actId="931"/>
          <ac:spMkLst>
            <pc:docMk/>
            <pc:sldMk cId="4030556229" sldId="375"/>
            <ac:spMk id="6" creationId="{B642A69D-E2C5-76FD-4573-84D364BE0747}"/>
          </ac:spMkLst>
        </pc:spChg>
        <pc:picChg chg="add del">
          <ac:chgData name="Jennifer Conkling" userId="68764ee9-3a22-4ac5-8eea-530ea4fa5e2f" providerId="ADAL" clId="{1037E385-3279-D241-9055-E187F874820C}" dt="2025-02-25T21:16:19.983" v="127" actId="478"/>
          <ac:picMkLst>
            <pc:docMk/>
            <pc:sldMk cId="4030556229" sldId="375"/>
            <ac:picMk id="7" creationId="{E2A6EFAC-8985-EB27-4146-A325FD3C19BA}"/>
          </ac:picMkLst>
        </pc:picChg>
        <pc:picChg chg="add mod">
          <ac:chgData name="Jennifer Conkling" userId="68764ee9-3a22-4ac5-8eea-530ea4fa5e2f" providerId="ADAL" clId="{1037E385-3279-D241-9055-E187F874820C}" dt="2025-02-25T21:19:25.689" v="139" actId="1076"/>
          <ac:picMkLst>
            <pc:docMk/>
            <pc:sldMk cId="4030556229" sldId="375"/>
            <ac:picMk id="9" creationId="{1C5F2AF7-59A3-7B19-C9C8-B5FD576EAB3E}"/>
          </ac:picMkLst>
        </pc:picChg>
        <pc:picChg chg="add mod">
          <ac:chgData name="Jennifer Conkling" userId="68764ee9-3a22-4ac5-8eea-530ea4fa5e2f" providerId="ADAL" clId="{1037E385-3279-D241-9055-E187F874820C}" dt="2025-02-25T21:19:19.909" v="138" actId="14100"/>
          <ac:picMkLst>
            <pc:docMk/>
            <pc:sldMk cId="4030556229" sldId="375"/>
            <ac:picMk id="11" creationId="{E9417218-DED5-6006-2940-3967DEF1C4A0}"/>
          </ac:picMkLst>
        </pc:picChg>
        <pc:picChg chg="add del">
          <ac:chgData name="Jennifer Conkling" userId="68764ee9-3a22-4ac5-8eea-530ea4fa5e2f" providerId="ADAL" clId="{1037E385-3279-D241-9055-E187F874820C}" dt="2025-02-25T21:16:22.050" v="128" actId="478"/>
          <ac:picMkLst>
            <pc:docMk/>
            <pc:sldMk cId="4030556229" sldId="375"/>
            <ac:picMk id="13" creationId="{021F4C10-5CB3-49E0-85C9-E9701A446401}"/>
          </ac:picMkLst>
        </pc:picChg>
      </pc:sldChg>
      <pc:sldChg chg="modSp mod">
        <pc:chgData name="Jennifer Conkling" userId="68764ee9-3a22-4ac5-8eea-530ea4fa5e2f" providerId="ADAL" clId="{1037E385-3279-D241-9055-E187F874820C}" dt="2025-02-25T21:22:45.887" v="313" actId="113"/>
        <pc:sldMkLst>
          <pc:docMk/>
          <pc:sldMk cId="883545043" sldId="376"/>
        </pc:sldMkLst>
        <pc:spChg chg="mod">
          <ac:chgData name="Jennifer Conkling" userId="68764ee9-3a22-4ac5-8eea-530ea4fa5e2f" providerId="ADAL" clId="{1037E385-3279-D241-9055-E187F874820C}" dt="2025-02-25T21:22:45.887" v="313" actId="113"/>
          <ac:spMkLst>
            <pc:docMk/>
            <pc:sldMk cId="883545043" sldId="376"/>
            <ac:spMk id="41987" creationId="{00000000-0000-0000-0000-000000000000}"/>
          </ac:spMkLst>
        </pc:spChg>
      </pc:sldChg>
      <pc:sldChg chg="modSp mod">
        <pc:chgData name="Jennifer Conkling" userId="68764ee9-3a22-4ac5-8eea-530ea4fa5e2f" providerId="ADAL" clId="{1037E385-3279-D241-9055-E187F874820C}" dt="2025-02-25T21:27:36.169" v="480" actId="20577"/>
        <pc:sldMkLst>
          <pc:docMk/>
          <pc:sldMk cId="3610450842" sldId="377"/>
        </pc:sldMkLst>
        <pc:spChg chg="mod">
          <ac:chgData name="Jennifer Conkling" userId="68764ee9-3a22-4ac5-8eea-530ea4fa5e2f" providerId="ADAL" clId="{1037E385-3279-D241-9055-E187F874820C}" dt="2025-02-25T21:27:36.169" v="480" actId="20577"/>
          <ac:spMkLst>
            <pc:docMk/>
            <pc:sldMk cId="3610450842" sldId="377"/>
            <ac:spMk id="41987" creationId="{00000000-0000-0000-0000-000000000000}"/>
          </ac:spMkLst>
        </pc:spChg>
      </pc:sldChg>
      <pc:sldChg chg="modSp mod">
        <pc:chgData name="Jennifer Conkling" userId="68764ee9-3a22-4ac5-8eea-530ea4fa5e2f" providerId="ADAL" clId="{1037E385-3279-D241-9055-E187F874820C}" dt="2025-02-25T21:28:04.741" v="481" actId="20577"/>
        <pc:sldMkLst>
          <pc:docMk/>
          <pc:sldMk cId="2737545665" sldId="380"/>
        </pc:sldMkLst>
        <pc:spChg chg="mod">
          <ac:chgData name="Jennifer Conkling" userId="68764ee9-3a22-4ac5-8eea-530ea4fa5e2f" providerId="ADAL" clId="{1037E385-3279-D241-9055-E187F874820C}" dt="2025-02-25T21:28:04.741" v="481" actId="20577"/>
          <ac:spMkLst>
            <pc:docMk/>
            <pc:sldMk cId="2737545665" sldId="380"/>
            <ac:spMk id="41987" creationId="{00000000-0000-0000-0000-000000000000}"/>
          </ac:spMkLst>
        </pc:spChg>
      </pc:sldChg>
      <pc:sldChg chg="modSp mod">
        <pc:chgData name="Jennifer Conkling" userId="68764ee9-3a22-4ac5-8eea-530ea4fa5e2f" providerId="ADAL" clId="{1037E385-3279-D241-9055-E187F874820C}" dt="2025-02-25T21:04:57.833" v="122" actId="20577"/>
        <pc:sldMkLst>
          <pc:docMk/>
          <pc:sldMk cId="759482408" sldId="381"/>
        </pc:sldMkLst>
        <pc:spChg chg="mod">
          <ac:chgData name="Jennifer Conkling" userId="68764ee9-3a22-4ac5-8eea-530ea4fa5e2f" providerId="ADAL" clId="{1037E385-3279-D241-9055-E187F874820C}" dt="2025-02-25T21:04:57.833" v="122" actId="20577"/>
          <ac:spMkLst>
            <pc:docMk/>
            <pc:sldMk cId="759482408" sldId="381"/>
            <ac:spMk id="40963" creationId="{00000000-0000-0000-0000-000000000000}"/>
          </ac:spMkLst>
        </pc:spChg>
      </pc:sldChg>
      <pc:sldChg chg="modSp mod">
        <pc:chgData name="Jennifer Conkling" userId="68764ee9-3a22-4ac5-8eea-530ea4fa5e2f" providerId="ADAL" clId="{1037E385-3279-D241-9055-E187F874820C}" dt="2025-02-26T17:47:51.190" v="523" actId="20577"/>
        <pc:sldMkLst>
          <pc:docMk/>
          <pc:sldMk cId="3451248485" sldId="382"/>
        </pc:sldMkLst>
        <pc:spChg chg="mod">
          <ac:chgData name="Jennifer Conkling" userId="68764ee9-3a22-4ac5-8eea-530ea4fa5e2f" providerId="ADAL" clId="{1037E385-3279-D241-9055-E187F874820C}" dt="2025-02-26T17:47:51.190" v="523" actId="20577"/>
          <ac:spMkLst>
            <pc:docMk/>
            <pc:sldMk cId="3451248485" sldId="382"/>
            <ac:spMk id="14" creationId="{831F53C0-4802-278F-742E-4FC581C42350}"/>
          </ac:spMkLst>
        </pc:spChg>
        <pc:graphicFrameChg chg="modGraphic">
          <ac:chgData name="Jennifer Conkling" userId="68764ee9-3a22-4ac5-8eea-530ea4fa5e2f" providerId="ADAL" clId="{1037E385-3279-D241-9055-E187F874820C}" dt="2025-02-25T21:21:53.979" v="291" actId="20577"/>
          <ac:graphicFrameMkLst>
            <pc:docMk/>
            <pc:sldMk cId="3451248485" sldId="382"/>
            <ac:graphicFrameMk id="12" creationId="{B8B54F86-D35A-A4D5-9AAC-60D14D03BB0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27B8D-DF9A-4070-A998-B85CB2B7B6C1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37CB-8009-4551-8644-56A64D924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B7978-527F-4E02-AFA1-210E4D03D0EB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0C4BD6-B258-4298-9988-BDB98BA3D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FD01-8083-B668-4290-A4A3BCC49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23A6DB-668C-B676-0A1E-F3F6712D3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EEC714F-59F2-92BE-2D92-A772F7957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22D965B-DA65-E7D1-E343-748E1A58C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5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D446331B-6E5E-4D83-B560-7DBB547F21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5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326AA-5824-9F51-B291-2BD8533BC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8D3DF05-7410-2305-DF7D-45678C696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DBD8284-D88D-7B33-F78A-0F86CA05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A8FD01F-33BF-43D5-637C-84F9E227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1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7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Osaka" pitchFamily="24" charset="-128"/>
              </a:defRPr>
            </a:lvl9pPr>
          </a:lstStyle>
          <a:p>
            <a:fld id="{0C403A41-C6DE-4AA9-8943-08DE607DC11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6180"/>
            <a:ext cx="8229600" cy="33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roStart-PPT-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516"/>
            <a:ext cx="91440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2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850"/>
            <a:ext cx="8229600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ProStart-PPT-to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8312" cy="975427"/>
          </a:xfrm>
          <a:prstGeom prst="rect">
            <a:avLst/>
          </a:prstGeom>
        </p:spPr>
      </p:pic>
      <p:pic>
        <p:nvPicPr>
          <p:cNvPr id="5" name="Picture 4" descr="ProStar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40" y="149002"/>
            <a:ext cx="1772961" cy="8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kling@ctrestaurant.org" TargetMode="External"/><Relationship Id="rId2" Type="http://schemas.openxmlformats.org/officeDocument/2006/relationships/hyperlink" Target="http://www.ctrestaurant.org/prostar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hyperlink" Target="mailto:urphy@ctrestaurant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851"/>
            <a:ext cx="8229600" cy="4470307"/>
          </a:xfrm>
        </p:spPr>
        <p:txBody>
          <a:bodyPr>
            <a:normAutofit/>
          </a:bodyPr>
          <a:lstStyle/>
          <a:p>
            <a:r>
              <a:rPr lang="en-US" sz="6500" dirty="0"/>
              <a:t>ProStart</a:t>
            </a:r>
            <a:br>
              <a:rPr lang="en-US" sz="6500" dirty="0"/>
            </a:br>
            <a:r>
              <a:rPr lang="en-US" sz="3600" dirty="0"/>
              <a:t>Feeding Dreams. Building Futures.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930400" y="673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for a conference&#10;&#10;AI-generated content may be incorrect.">
            <a:extLst>
              <a:ext uri="{FF2B5EF4-FFF2-40B4-BE49-F238E27FC236}">
                <a16:creationId xmlns:a16="http://schemas.microsoft.com/office/drawing/2014/main" id="{82090D1E-EB28-4AB8-D78A-895E1093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30" y="2633869"/>
            <a:ext cx="2284376" cy="2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7772400" cy="4683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</a:rPr>
              <a:t>Menu &amp; Costing 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Only 12 items allowed (very specific requirements, ask if there are gray areas)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No alcohol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Templates and Costing per rules are followed </a:t>
            </a:r>
          </a:p>
          <a:p>
            <a:pPr marL="0" indent="0">
              <a:buNone/>
            </a:pPr>
            <a:endParaRPr lang="en-US" sz="18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</a:rPr>
              <a:t>Operations </a:t>
            </a:r>
            <a:endParaRPr lang="en-US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Layout &amp; Floorplan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Interior &amp; </a:t>
            </a:r>
            <a:r>
              <a:rPr lang="en-US" sz="1800" dirty="0" err="1">
                <a:effectLst/>
                <a:latin typeface="ArialMT"/>
              </a:rPr>
              <a:t>Décor</a:t>
            </a:r>
            <a:r>
              <a:rPr lang="en-US" sz="1800" dirty="0">
                <a:effectLst/>
                <a:latin typeface="ArialM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Org Chart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Critical Thinking A: </a:t>
            </a:r>
            <a:r>
              <a:rPr lang="en-US" dirty="0"/>
              <a:t>Safety &amp; Sanitation&amp; Menu</a:t>
            </a:r>
          </a:p>
          <a:p>
            <a:pPr marL="0" indent="0">
              <a:buNone/>
              <a:defRPr/>
            </a:pPr>
            <a:r>
              <a:rPr lang="en-US" b="1" dirty="0"/>
              <a:t>Critical Thinking B: </a:t>
            </a:r>
            <a:r>
              <a:rPr lang="en-US" dirty="0"/>
              <a:t>Social Media &amp; Customer Service 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</p:spTree>
    <p:extLst>
      <p:ext uri="{BB962C8B-B14F-4D97-AF65-F5344CB8AC3E}">
        <p14:creationId xmlns:p14="http://schemas.microsoft.com/office/powerpoint/2010/main" val="88354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7772400" cy="4683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</a:rPr>
              <a:t>Concept 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Meets requirements of </a:t>
            </a:r>
            <a:r>
              <a:rPr lang="en-US" sz="1800" dirty="0" err="1">
                <a:effectLst/>
                <a:latin typeface="ArialMT"/>
              </a:rPr>
              <a:t>ProStartville</a:t>
            </a:r>
            <a:r>
              <a:rPr lang="en-US" sz="1800" dirty="0">
                <a:effectLst/>
                <a:latin typeface="ArialMT"/>
              </a:rPr>
              <a:t>, makes sense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SWOT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Depth of Knowledge </a:t>
            </a:r>
          </a:p>
          <a:p>
            <a:pPr marL="0" indent="0">
              <a:buNone/>
            </a:pPr>
            <a:endParaRPr lang="en-US" sz="18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</a:rPr>
              <a:t>Marketing </a:t>
            </a:r>
            <a:endParaRPr lang="en-US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Limited to 2 tactics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Social media: very specific requirements. It can be one of their two tactics. They can’t use social media for both. Only Instagram or Facebook. Click rate is set in rules.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Do tactics match concept?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MT"/>
              </a:rPr>
              <a:t>ROI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</a:rPr>
              <a:t>All sections judged on presentation </a:t>
            </a:r>
            <a:endParaRPr lang="en-US" sz="1800" dirty="0">
              <a:effectLst/>
              <a:latin typeface="ArialM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</p:spTree>
    <p:extLst>
      <p:ext uri="{BB962C8B-B14F-4D97-AF65-F5344CB8AC3E}">
        <p14:creationId xmlns:p14="http://schemas.microsoft.com/office/powerpoint/2010/main" val="361045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7772400" cy="468358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/>
              <a:t>Online Scoring Tool </a:t>
            </a:r>
          </a:p>
          <a:p>
            <a:pPr>
              <a:defRPr/>
            </a:pPr>
            <a:r>
              <a:rPr lang="en-US" b="1" dirty="0" err="1"/>
              <a:t>Psiscoring.com</a:t>
            </a:r>
            <a:r>
              <a:rPr lang="en-US" b="1" dirty="0"/>
              <a:t> </a:t>
            </a:r>
          </a:p>
          <a:p>
            <a:pPr>
              <a:defRPr/>
            </a:pPr>
            <a:r>
              <a:rPr lang="en-US" b="1" dirty="0"/>
              <a:t>If you haven’t registered, please register asap so I can assign roles. </a:t>
            </a:r>
          </a:p>
          <a:p>
            <a:pPr>
              <a:defRPr/>
            </a:pPr>
            <a:r>
              <a:rPr lang="en-US" b="1" dirty="0"/>
              <a:t>Please bring tablet, phone or laptop.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</p:spTree>
    <p:extLst>
      <p:ext uri="{BB962C8B-B14F-4D97-AF65-F5344CB8AC3E}">
        <p14:creationId xmlns:p14="http://schemas.microsoft.com/office/powerpoint/2010/main" val="273754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64EC-F3DF-59F0-CCE3-A6588C9D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26374945-AB29-89BB-E251-1D7C71C31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7772400" cy="468358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/>
              <a:t>Questions?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CC1158-3F1E-D6BF-4BF4-48CFFA65034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</p:spTree>
    <p:extLst>
      <p:ext uri="{BB962C8B-B14F-4D97-AF65-F5344CB8AC3E}">
        <p14:creationId xmlns:p14="http://schemas.microsoft.com/office/powerpoint/2010/main" val="33690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0586"/>
            <a:ext cx="6112980" cy="1378581"/>
          </a:xfrm>
        </p:spPr>
        <p:txBody>
          <a:bodyPr>
            <a:normAutofit/>
          </a:bodyPr>
          <a:lstStyle/>
          <a:p>
            <a:pPr algn="l"/>
            <a:r>
              <a:rPr lang="en-US" sz="6500" dirty="0"/>
              <a:t>Stay in Touch</a:t>
            </a:r>
            <a:endParaRPr lang="en-US" sz="2000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71062"/>
            <a:ext cx="8229600" cy="49648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0288" algn="l"/>
              </a:tabLst>
            </a:pPr>
            <a:r>
              <a:rPr lang="en-US" sz="2200" b="1" dirty="0"/>
              <a:t>Visit     </a:t>
            </a:r>
            <a:r>
              <a:rPr lang="en-US" sz="2200" dirty="0">
                <a:hlinkClick r:id="rId2"/>
              </a:rPr>
              <a:t>www.ctrestaurant.org/prostart</a:t>
            </a: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r>
              <a:rPr lang="en-US" sz="2200" b="1" dirty="0"/>
              <a:t>Call</a:t>
            </a:r>
            <a:r>
              <a:rPr lang="en-US" sz="2200" dirty="0"/>
              <a:t>	Jennifer (860) 794-6666</a:t>
            </a:r>
          </a:p>
          <a:p>
            <a:pPr marL="0" indent="0">
              <a:buNone/>
              <a:tabLst>
                <a:tab pos="1030288" algn="l"/>
              </a:tabLst>
            </a:pPr>
            <a:r>
              <a:rPr lang="en-US" sz="2200" b="1" dirty="0"/>
              <a:t>Email</a:t>
            </a:r>
            <a:r>
              <a:rPr lang="en-US" sz="2200" dirty="0"/>
              <a:t>	</a:t>
            </a:r>
            <a:r>
              <a:rPr lang="en-US" sz="2200" dirty="0">
                <a:hlinkClick r:id="rId3"/>
              </a:rPr>
              <a:t>conkling@ctrestaurant.org</a:t>
            </a: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r>
              <a:rPr lang="en-US" sz="2200" dirty="0"/>
              <a:t>	</a:t>
            </a:r>
            <a:r>
              <a:rPr lang="en-US" sz="2200" dirty="0" err="1"/>
              <a:t>m</a:t>
            </a:r>
            <a:r>
              <a:rPr lang="en-US" sz="2200" dirty="0" err="1">
                <a:hlinkClick r:id="rId4"/>
              </a:rPr>
              <a:t>urphy@ctrestaurant.org</a:t>
            </a: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endParaRPr lang="en-US" sz="2200" dirty="0"/>
          </a:p>
          <a:p>
            <a:pPr marL="0" indent="0">
              <a:buNone/>
              <a:tabLst>
                <a:tab pos="1030288" algn="l"/>
              </a:tabLst>
            </a:pPr>
            <a:endParaRPr lang="en-US" sz="2200" dirty="0"/>
          </a:p>
        </p:txBody>
      </p:sp>
      <p:pic>
        <p:nvPicPr>
          <p:cNvPr id="7" name="Picture 6" descr="ProSt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9" y="318853"/>
            <a:ext cx="2473585" cy="1131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822432">
            <a:off x="4993697" y="1864099"/>
            <a:ext cx="3768448" cy="2734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3000" sy="10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4552">
            <a:off x="5112649" y="1915635"/>
            <a:ext cx="3530545" cy="26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aef-soci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/>
          <a:stretch/>
        </p:blipFill>
        <p:spPr>
          <a:xfrm>
            <a:off x="372073" y="5248930"/>
            <a:ext cx="405396" cy="1343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49" y="4862784"/>
            <a:ext cx="31501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@ProStart and @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CTProStart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49" y="5309520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and 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ctprostart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49" y="621035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GoProStart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16" y="5942582"/>
            <a:ext cx="562568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Chooserestaurants.org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149" y="575013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oci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7"/>
          <a:stretch/>
        </p:blipFill>
        <p:spPr>
          <a:xfrm>
            <a:off x="391123" y="4865319"/>
            <a:ext cx="373593" cy="392481"/>
          </a:xfrm>
          <a:prstGeom prst="rect">
            <a:avLst/>
          </a:prstGeom>
        </p:spPr>
      </p:pic>
      <p:pic>
        <p:nvPicPr>
          <p:cNvPr id="3" name="Picture 2" descr="ProSt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" y="520151"/>
            <a:ext cx="7882128" cy="36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12175" y="439738"/>
            <a:ext cx="56515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0C818C-B88B-427D-BD49-25247B1CD2B4}" type="slidenum">
              <a:rPr lang="en-US" smtClean="0">
                <a:solidFill>
                  <a:schemeClr val="bg1"/>
                </a:solidFill>
                <a:cs typeface="Arial" charset="0"/>
              </a:rPr>
              <a:pPr eaLnBrk="1" hangingPunct="1"/>
              <a:t>2</a:t>
            </a:fld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0" y="1776413"/>
            <a:ext cx="4579938" cy="2087562"/>
          </a:xfrm>
        </p:spPr>
        <p:txBody>
          <a:bodyPr>
            <a:normAutofit fontScale="92500" lnSpcReduction="10000"/>
          </a:bodyPr>
          <a:lstStyle/>
          <a:p>
            <a:pPr defTabSz="9144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ea typeface="ＭＳ Ｐゴシック" charset="-128"/>
                <a:cs typeface="Arial" pitchFamily="34" charset="0"/>
              </a:rPr>
              <a:t>Nationwide, 2-year program</a:t>
            </a:r>
          </a:p>
          <a:p>
            <a:pPr defTabSz="914400" eaLnBrk="1" hangingPunct="1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ea typeface="ＭＳ Ｐゴシック" charset="-128"/>
                <a:cs typeface="Arial" pitchFamily="34" charset="0"/>
              </a:rPr>
              <a:t>Prepares students to be tomorrow’s industry leaders</a:t>
            </a:r>
          </a:p>
          <a:p>
            <a:pPr defTabSz="914400" eaLnBrk="1" hangingPunct="1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ea typeface="ＭＳ Ｐゴシック" charset="-128"/>
                <a:cs typeface="Arial" pitchFamily="34" charset="0"/>
              </a:rPr>
              <a:t>The only high school curriculum that covers both culinary and restaurant management. </a:t>
            </a:r>
          </a:p>
          <a:p>
            <a:pPr defTabSz="914400" eaLnBrk="1" hangingPunct="1">
              <a:buFont typeface="Wingdings" pitchFamily="2" charset="2"/>
              <a:buChar char="§"/>
            </a:pPr>
            <a:endParaRPr lang="en-US" sz="22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006966"/>
            <a:ext cx="8229600" cy="698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3784"/>
                </a:solidFill>
                <a:latin typeface="Arial"/>
                <a:ea typeface="ＭＳ Ｐゴシック" pitchFamily="-111" charset="-128"/>
                <a:cs typeface="ＭＳ Ｐゴシック" pitchFamily="-112" charset="-128"/>
              </a:rPr>
              <a:t>What is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3784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ＭＳ Ｐゴシック" pitchFamily="-112" charset="-128"/>
              </a:rPr>
              <a:t>ProStart?</a:t>
            </a:r>
          </a:p>
        </p:txBody>
      </p:sp>
      <p:pic>
        <p:nvPicPr>
          <p:cNvPr id="11" name="Picture 4" descr="007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3" y="4156364"/>
            <a:ext cx="1978220" cy="25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345615" y="4392318"/>
            <a:ext cx="4166560" cy="21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6DC06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  <a:cs typeface="Arial" pitchFamily="34" charset="0"/>
              </a:rPr>
              <a:t>Gives real-world experience and builds practical skills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C06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Makes college more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accessible and affordable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286" y="1241523"/>
            <a:ext cx="3365217" cy="25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01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07105"/>
            <a:ext cx="8229600" cy="457200"/>
          </a:xfrm>
          <a:prstGeom prst="rect">
            <a:avLst/>
          </a:prstGeom>
          <a:solidFill>
            <a:srgbClr val="6DC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95951"/>
            <a:ext cx="8229600" cy="46835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Where We Are – </a:t>
            </a:r>
            <a:r>
              <a:rPr lang="en-US" sz="2400" dirty="0" err="1">
                <a:solidFill>
                  <a:schemeClr val="bg1"/>
                </a:solidFill>
              </a:rPr>
              <a:t>ProStart</a:t>
            </a:r>
            <a:r>
              <a:rPr lang="en-US" sz="2400" dirty="0">
                <a:solidFill>
                  <a:schemeClr val="bg1"/>
                </a:solidFill>
              </a:rPr>
              <a:t> States and Schools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8188" y="2094983"/>
            <a:ext cx="8229600" cy="2157601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Times" charset="0"/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>States &amp; territories: </a:t>
            </a:r>
            <a:r>
              <a:rPr lang="en-US" sz="1600" dirty="0"/>
              <a:t>	All 50 States, Guam &amp; District of Columbia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Times" charset="0"/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>Students enrolled:</a:t>
            </a:r>
            <a:r>
              <a:rPr lang="en-US" sz="1600" dirty="0"/>
              <a:t>	214,000+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Times" charset="0"/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>High schools Nationwide:</a:t>
            </a:r>
            <a:r>
              <a:rPr lang="en-US" sz="1600" dirty="0"/>
              <a:t>		2,100+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>2024-25 school year CT high schools:</a:t>
            </a:r>
            <a:r>
              <a:rPr lang="en-US" sz="1600" dirty="0"/>
              <a:t>	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/>
              <a:t>Over 3,000 students at 24 high schools: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57200" y="1560727"/>
            <a:ext cx="8229600" cy="457200"/>
          </a:xfrm>
          <a:prstGeom prst="rect">
            <a:avLst/>
          </a:prstGeom>
          <a:solidFill>
            <a:srgbClr val="6DC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You’ll Join an Elite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Group▬A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Nationwide Movement!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C18A0-149F-4589-9FD0-7CC0B6EF4136}"/>
              </a:ext>
            </a:extLst>
          </p:cNvPr>
          <p:cNvSpPr txBox="1"/>
          <p:nvPr/>
        </p:nvSpPr>
        <p:spPr>
          <a:xfrm>
            <a:off x="5096812" y="4180344"/>
            <a:ext cx="4047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London High School</a:t>
            </a:r>
          </a:p>
          <a:p>
            <a:r>
              <a:rPr lang="en-US" sz="1200" dirty="0"/>
              <a:t>Newington High School</a:t>
            </a:r>
          </a:p>
          <a:p>
            <a:r>
              <a:rPr lang="en-US" sz="1200" dirty="0"/>
              <a:t>Norwich Free Academy</a:t>
            </a:r>
          </a:p>
          <a:p>
            <a:r>
              <a:rPr lang="en-US" sz="1200" dirty="0"/>
              <a:t>Simsbury High School</a:t>
            </a:r>
          </a:p>
          <a:p>
            <a:r>
              <a:rPr lang="en-US" sz="1200" dirty="0"/>
              <a:t>Stamford High School</a:t>
            </a:r>
          </a:p>
          <a:p>
            <a:r>
              <a:rPr lang="en-US" sz="1200" dirty="0"/>
              <a:t>Stonington High School</a:t>
            </a:r>
          </a:p>
          <a:p>
            <a:r>
              <a:rPr lang="en-US" sz="1200" dirty="0"/>
              <a:t>Terryville High School</a:t>
            </a:r>
          </a:p>
          <a:p>
            <a:r>
              <a:rPr lang="en-US" sz="1200" dirty="0"/>
              <a:t>Waterford High School</a:t>
            </a:r>
          </a:p>
          <a:p>
            <a:r>
              <a:rPr lang="en-US" sz="1200" dirty="0"/>
              <a:t>Wilby High School  (Waterbury)</a:t>
            </a:r>
          </a:p>
          <a:p>
            <a:r>
              <a:rPr lang="en-US" sz="1200" dirty="0"/>
              <a:t>Wilbur Cross High School (New Haven) Windsor High School</a:t>
            </a:r>
          </a:p>
          <a:p>
            <a:r>
              <a:rPr lang="en-US" sz="1200" dirty="0"/>
              <a:t>Torrington High School</a:t>
            </a:r>
          </a:p>
          <a:p>
            <a:r>
              <a:rPr lang="en-US" sz="1200" dirty="0" err="1"/>
              <a:t>Tourtelotte</a:t>
            </a:r>
            <a:r>
              <a:rPr lang="en-US" sz="1200" dirty="0"/>
              <a:t> Memorial High School (Thompson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098DB-D9C2-1BEE-F1C4-78B0E729E122}"/>
              </a:ext>
            </a:extLst>
          </p:cNvPr>
          <p:cNvSpPr txBox="1"/>
          <p:nvPr/>
        </p:nvSpPr>
        <p:spPr>
          <a:xfrm>
            <a:off x="775251" y="418034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Berlin High School</a:t>
            </a:r>
          </a:p>
          <a:p>
            <a:r>
              <a:rPr lang="en-US" sz="1200" dirty="0"/>
              <a:t>Brien McMahon High School (Norwalk) </a:t>
            </a:r>
          </a:p>
          <a:p>
            <a:r>
              <a:rPr lang="en-US" sz="1200" dirty="0"/>
              <a:t>Bristol Central High School</a:t>
            </a:r>
          </a:p>
          <a:p>
            <a:r>
              <a:rPr lang="en-US" sz="1200" dirty="0"/>
              <a:t>Cheshire High School</a:t>
            </a:r>
          </a:p>
          <a:p>
            <a:r>
              <a:rPr lang="en-US" sz="1200" dirty="0"/>
              <a:t>Conard High School (West Hartford)</a:t>
            </a:r>
          </a:p>
          <a:p>
            <a:r>
              <a:rPr lang="en-US" sz="1200" dirty="0"/>
              <a:t>Crosby High School (Waterbury)</a:t>
            </a:r>
          </a:p>
          <a:p>
            <a:r>
              <a:rPr lang="en-US" sz="1200" dirty="0"/>
              <a:t>Enfield High School</a:t>
            </a:r>
          </a:p>
          <a:p>
            <a:r>
              <a:rPr lang="en-US" sz="1200" dirty="0"/>
              <a:t>Farmington High School</a:t>
            </a:r>
          </a:p>
          <a:p>
            <a:r>
              <a:rPr lang="en-US" sz="1200" dirty="0"/>
              <a:t>Fitch High School (Groton)</a:t>
            </a:r>
          </a:p>
          <a:p>
            <a:r>
              <a:rPr lang="en-US" sz="1200" dirty="0"/>
              <a:t>Hall High School (West Hartford)</a:t>
            </a:r>
          </a:p>
          <a:p>
            <a:r>
              <a:rPr lang="en-US" sz="1200" dirty="0"/>
              <a:t>Newington High School</a:t>
            </a:r>
          </a:p>
          <a:p>
            <a:r>
              <a:rPr lang="en-US" sz="1200" dirty="0"/>
              <a:t>New Haven Adult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125051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851"/>
            <a:ext cx="8229600" cy="4470307"/>
          </a:xfrm>
        </p:spPr>
        <p:txBody>
          <a:bodyPr>
            <a:normAutofit/>
          </a:bodyPr>
          <a:lstStyle/>
          <a:p>
            <a:r>
              <a:rPr lang="en-US" sz="6000" dirty="0"/>
              <a:t>Connecticut ProStart Invitational…..</a:t>
            </a:r>
            <a:br>
              <a:rPr lang="en-US" sz="6000" dirty="0"/>
            </a:br>
            <a:r>
              <a:rPr lang="en-US" sz="6000" dirty="0"/>
              <a:t>#RoadtoNPSI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7314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7160"/>
            <a:ext cx="8229600" cy="68544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23504"/>
            <a:ext cx="3685148" cy="447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500" dirty="0"/>
              <a:t>6 Culinary Teams from 5 High Schools</a:t>
            </a:r>
          </a:p>
          <a:p>
            <a:pPr lvl="1">
              <a:defRPr/>
            </a:pPr>
            <a:r>
              <a:rPr lang="en-US" sz="1500" dirty="0"/>
              <a:t>Enfield High School</a:t>
            </a:r>
          </a:p>
          <a:p>
            <a:pPr lvl="1">
              <a:defRPr/>
            </a:pPr>
            <a:r>
              <a:rPr lang="en-US" sz="1500" dirty="0"/>
              <a:t>Norwich Free Academy (2 teams)</a:t>
            </a:r>
          </a:p>
          <a:p>
            <a:pPr lvl="1">
              <a:defRPr/>
            </a:pPr>
            <a:r>
              <a:rPr lang="en-US" sz="1500" dirty="0"/>
              <a:t>Simsbury High School</a:t>
            </a:r>
          </a:p>
          <a:p>
            <a:pPr lvl="1">
              <a:defRPr/>
            </a:pPr>
            <a:r>
              <a:rPr lang="en-US" sz="1500" dirty="0"/>
              <a:t>Wilbur Cross High School (New Haven)</a:t>
            </a:r>
          </a:p>
          <a:p>
            <a:pPr lvl="1">
              <a:defRPr/>
            </a:pPr>
            <a:r>
              <a:rPr lang="en-US" sz="1500" dirty="0"/>
              <a:t>Windsor High School</a:t>
            </a:r>
          </a:p>
          <a:p>
            <a:pPr>
              <a:defRPr/>
            </a:pPr>
            <a:r>
              <a:rPr lang="en-US" sz="2500" dirty="0"/>
              <a:t>2 Management Teams</a:t>
            </a:r>
          </a:p>
          <a:p>
            <a:pPr lvl="1">
              <a:defRPr/>
            </a:pPr>
            <a:r>
              <a:rPr lang="en-US" sz="1500" dirty="0"/>
              <a:t>Enfield High School</a:t>
            </a:r>
          </a:p>
          <a:p>
            <a:pPr lvl="1">
              <a:defRPr/>
            </a:pPr>
            <a:r>
              <a:rPr lang="en-US" sz="1500" dirty="0"/>
              <a:t>Wilbur Cross High School</a:t>
            </a:r>
          </a:p>
          <a:p>
            <a:pPr>
              <a:defRPr/>
            </a:pPr>
            <a:r>
              <a:rPr lang="en-US" sz="2500" dirty="0"/>
              <a:t>Culinary and Management compete at the same time</a:t>
            </a:r>
          </a:p>
          <a:p>
            <a:pPr>
              <a:defRPr/>
            </a:pPr>
            <a:endParaRPr lang="en-US" sz="2500" dirty="0"/>
          </a:p>
          <a:p>
            <a:pPr marL="457200" lvl="1" indent="0">
              <a:buNone/>
              <a:defRPr/>
            </a:pP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519" y="1943101"/>
            <a:ext cx="4593771" cy="309905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48434" y="5203702"/>
            <a:ext cx="4968994" cy="88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DC067"/>
              </a:buClr>
              <a:buFont typeface="Wingdings" charset="2"/>
              <a:buChar char="§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Scholarships for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place = $420,000 in offers </a:t>
            </a:r>
          </a:p>
        </p:txBody>
      </p:sp>
    </p:spTree>
    <p:extLst>
      <p:ext uri="{BB962C8B-B14F-4D97-AF65-F5344CB8AC3E}">
        <p14:creationId xmlns:p14="http://schemas.microsoft.com/office/powerpoint/2010/main" val="75948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4419600" cy="468358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dirty="0">
                <a:solidFill>
                  <a:srgbClr val="333333"/>
                </a:solidFill>
              </a:rPr>
              <a:t>Culinary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b="1" dirty="0">
                <a:solidFill>
                  <a:srgbClr val="333333"/>
                </a:solidFill>
              </a:rPr>
              <a:t>teams: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Prepare a 3-course meal using only 2 butane burners in just 60 minutes</a:t>
            </a:r>
          </a:p>
          <a:p>
            <a:pPr>
              <a:defRPr/>
            </a:pPr>
            <a:r>
              <a:rPr lang="en-US" dirty="0"/>
              <a:t>Judged on teamwork, safety, sanitation, cooking techniques, taste and menu development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National ProStart Invitational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894" y="3024554"/>
            <a:ext cx="3572498" cy="23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0C22C-6E44-C695-2490-C9EFC257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9ADABACF-6A53-543B-272B-1E98BC1ED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4419600" cy="468358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Management teams: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Participating teams will demonstrate their knowledge of the restaurant and foodservice industry by developing a new restaurant concept and presenting to a panel of judges. The teams will also submit a written proposal for review and will present their concepts to various groups of judges through verbal presentations, question and answer periods, and posters.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ArialMT"/>
              </a:rPr>
              <a:t>Teams are judged on: Concept, Menu, Operations, Marketing and Critical Thinking. </a:t>
            </a:r>
            <a:endParaRPr lang="en-US" dirty="0">
              <a:effectLst/>
            </a:endParaRPr>
          </a:p>
          <a:p>
            <a:pPr>
              <a:buNone/>
              <a:defRPr/>
            </a:pP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B280FD-9DC0-17D2-51FC-B791E51387E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National ProStart Invitational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434112-EEFF-C7C4-2DCB-11417AC90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09" y="2073275"/>
            <a:ext cx="3501644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  <p:pic>
        <p:nvPicPr>
          <p:cNvPr id="9" name="Content Placeholder 8" descr="A yellow background with text and images&#10;&#10;AI-generated content may be incorrect.">
            <a:extLst>
              <a:ext uri="{FF2B5EF4-FFF2-40B4-BE49-F238E27FC236}">
                <a16:creationId xmlns:a16="http://schemas.microsoft.com/office/drawing/2014/main" id="{1C5F2AF7-59A3-7B19-C9C8-B5FD576E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887" y="2027790"/>
            <a:ext cx="2974974" cy="4462462"/>
          </a:xfrm>
        </p:spPr>
      </p:pic>
      <p:pic>
        <p:nvPicPr>
          <p:cNvPr id="11" name="Picture 10" descr="A group of people standing in front of a yellow poster&#10;&#10;AI-generated content may be incorrect.">
            <a:extLst>
              <a:ext uri="{FF2B5EF4-FFF2-40B4-BE49-F238E27FC236}">
                <a16:creationId xmlns:a16="http://schemas.microsoft.com/office/drawing/2014/main" id="{E9417218-DED5-6006-2940-3967DEF1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35" y="2027790"/>
            <a:ext cx="2974974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5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7160"/>
            <a:ext cx="8229600" cy="6854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Connecticut ProStart Invitational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8B54F86-D35A-A4D5-9AAC-60D14D03B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41991"/>
              </p:ext>
            </p:extLst>
          </p:nvPr>
        </p:nvGraphicFramePr>
        <p:xfrm>
          <a:off x="281471" y="2339113"/>
          <a:ext cx="822325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192387037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51179937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32727363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3164272567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907861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308252971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76867363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2556577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752718979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969010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10:45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10:50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11:00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11:10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11:20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11:30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11:40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Feedback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07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Enfield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Submit Materials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Setup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Menu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Marketing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12:10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52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Wilbur Cross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Submit Materials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Setup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Marketing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Menu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12:20 pm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8307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1F53C0-4802-278F-742E-4FC581C42350}"/>
              </a:ext>
            </a:extLst>
          </p:cNvPr>
          <p:cNvSpPr txBox="1"/>
          <p:nvPr/>
        </p:nvSpPr>
        <p:spPr>
          <a:xfrm>
            <a:off x="626165" y="3558209"/>
            <a:ext cx="7026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Operations &amp; Critical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(Safety &amp; Sanitation and Menu Development &amp; Design)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–Adam Halberg, Nancy Thiel, Patrick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McLleland</a:t>
            </a:r>
            <a:r>
              <a:rPr lang="en-US" dirty="0"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Marketing &amp; Critical B Social Media &amp; Customer Service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Chaz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Tanase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Jeannette Dardenne,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Jeremy Staub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Menu &amp; Concept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Jan Jones, Mark Moeller, Jacob Rodriguez</a:t>
            </a:r>
            <a:r>
              <a:rPr lang="en-US" dirty="0">
                <a:effectLst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Competition will be 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Suites 1 &amp; (first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baseside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 will be in the conference room on the YG Club level.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484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5395</TotalTime>
  <Words>762</Words>
  <Application>Microsoft Macintosh PowerPoint</Application>
  <PresentationFormat>On-screen Show (4:3)</PresentationFormat>
  <Paragraphs>161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ArialMT</vt:lpstr>
      <vt:lpstr>Calibri</vt:lpstr>
      <vt:lpstr>Times</vt:lpstr>
      <vt:lpstr>Wingdings</vt:lpstr>
      <vt:lpstr>1_Office Theme</vt:lpstr>
      <vt:lpstr>ProStart Feeding Dreams. Building Futures.   </vt:lpstr>
      <vt:lpstr>PowerPoint Presentation</vt:lpstr>
      <vt:lpstr>Where We Are – ProStart States and Schools</vt:lpstr>
      <vt:lpstr>Connecticut ProStart Invitational….. #RoadtoNPSI</vt:lpstr>
      <vt:lpstr>Connecticut ProStart Invitational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 Touch</vt:lpstr>
      <vt:lpstr>PowerPoint Presentation</vt:lpstr>
    </vt:vector>
  </TitlesOfParts>
  <Company>National Restaurant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Smith</dc:creator>
  <cp:lastModifiedBy>Jennifer Conkling</cp:lastModifiedBy>
  <cp:revision>134</cp:revision>
  <cp:lastPrinted>2012-09-06T20:42:07Z</cp:lastPrinted>
  <dcterms:created xsi:type="dcterms:W3CDTF">2014-09-09T19:00:56Z</dcterms:created>
  <dcterms:modified xsi:type="dcterms:W3CDTF">2025-02-26T17:47:53Z</dcterms:modified>
</cp:coreProperties>
</file>