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2"/>
  </p:notesMasterIdLst>
  <p:handoutMasterIdLst>
    <p:handoutMasterId r:id="rId23"/>
  </p:handoutMasterIdLst>
  <p:sldIdLst>
    <p:sldId id="340" r:id="rId2"/>
    <p:sldId id="327" r:id="rId3"/>
    <p:sldId id="364" r:id="rId4"/>
    <p:sldId id="361" r:id="rId5"/>
    <p:sldId id="381" r:id="rId6"/>
    <p:sldId id="375" r:id="rId7"/>
    <p:sldId id="382" r:id="rId8"/>
    <p:sldId id="376" r:id="rId9"/>
    <p:sldId id="386" r:id="rId10"/>
    <p:sldId id="377" r:id="rId11"/>
    <p:sldId id="385" r:id="rId12"/>
    <p:sldId id="378" r:id="rId13"/>
    <p:sldId id="383" r:id="rId14"/>
    <p:sldId id="379" r:id="rId15"/>
    <p:sldId id="387" r:id="rId16"/>
    <p:sldId id="388" r:id="rId17"/>
    <p:sldId id="380" r:id="rId18"/>
    <p:sldId id="384" r:id="rId19"/>
    <p:sldId id="358" r:id="rId20"/>
    <p:sldId id="35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784"/>
    <a:srgbClr val="6DC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B3123-27C2-2D4B-A19D-BCAC0B51BCFF}" v="9" dt="2025-02-25T22:22:26.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60"/>
  </p:normalViewPr>
  <p:slideViewPr>
    <p:cSldViewPr snapToGrid="0" snapToObjects="1">
      <p:cViewPr varScale="1">
        <p:scale>
          <a:sx n="128" d="100"/>
          <a:sy n="128" d="100"/>
        </p:scale>
        <p:origin x="17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nkling" userId="68764ee9-3a22-4ac5-8eea-530ea4fa5e2f" providerId="ADAL" clId="{7C3B3123-27C2-2D4B-A19D-BCAC0B51BCFF}"/>
    <pc:docChg chg="undo custSel addSld delSld modSld">
      <pc:chgData name="Jennifer Conkling" userId="68764ee9-3a22-4ac5-8eea-530ea4fa5e2f" providerId="ADAL" clId="{7C3B3123-27C2-2D4B-A19D-BCAC0B51BCFF}" dt="2025-02-25T22:43:02.854" v="2863" actId="20577"/>
      <pc:docMkLst>
        <pc:docMk/>
      </pc:docMkLst>
      <pc:sldChg chg="addSp delSp modSp mod">
        <pc:chgData name="Jennifer Conkling" userId="68764ee9-3a22-4ac5-8eea-530ea4fa5e2f" providerId="ADAL" clId="{7C3B3123-27C2-2D4B-A19D-BCAC0B51BCFF}" dt="2025-02-25T21:30:53.703" v="8" actId="1076"/>
        <pc:sldMkLst>
          <pc:docMk/>
          <pc:sldMk cId="3643823811" sldId="340"/>
        </pc:sldMkLst>
        <pc:picChg chg="add mod">
          <ac:chgData name="Jennifer Conkling" userId="68764ee9-3a22-4ac5-8eea-530ea4fa5e2f" providerId="ADAL" clId="{7C3B3123-27C2-2D4B-A19D-BCAC0B51BCFF}" dt="2025-02-25T21:30:53.703" v="8" actId="1076"/>
          <ac:picMkLst>
            <pc:docMk/>
            <pc:sldMk cId="3643823811" sldId="340"/>
            <ac:picMk id="3" creationId="{4134936F-6665-5489-5794-433790DA34AC}"/>
          </ac:picMkLst>
        </pc:picChg>
        <pc:picChg chg="del">
          <ac:chgData name="Jennifer Conkling" userId="68764ee9-3a22-4ac5-8eea-530ea4fa5e2f" providerId="ADAL" clId="{7C3B3123-27C2-2D4B-A19D-BCAC0B51BCFF}" dt="2025-02-25T21:30:28.098" v="0" actId="478"/>
          <ac:picMkLst>
            <pc:docMk/>
            <pc:sldMk cId="3643823811" sldId="340"/>
            <ac:picMk id="6" creationId="{9168FC04-9AAE-D144-7F99-7B7F3208E2A9}"/>
          </ac:picMkLst>
        </pc:picChg>
      </pc:sldChg>
      <pc:sldChg chg="del">
        <pc:chgData name="Jennifer Conkling" userId="68764ee9-3a22-4ac5-8eea-530ea4fa5e2f" providerId="ADAL" clId="{7C3B3123-27C2-2D4B-A19D-BCAC0B51BCFF}" dt="2025-02-25T21:31:02.601" v="9" actId="2696"/>
        <pc:sldMkLst>
          <pc:docMk/>
          <pc:sldMk cId="731498974" sldId="350"/>
        </pc:sldMkLst>
      </pc:sldChg>
      <pc:sldChg chg="del">
        <pc:chgData name="Jennifer Conkling" userId="68764ee9-3a22-4ac5-8eea-530ea4fa5e2f" providerId="ADAL" clId="{7C3B3123-27C2-2D4B-A19D-BCAC0B51BCFF}" dt="2025-02-25T21:31:05.462" v="10" actId="2696"/>
        <pc:sldMkLst>
          <pc:docMk/>
          <pc:sldMk cId="1244627870" sldId="351"/>
        </pc:sldMkLst>
      </pc:sldChg>
      <pc:sldChg chg="modSp mod">
        <pc:chgData name="Jennifer Conkling" userId="68764ee9-3a22-4ac5-8eea-530ea4fa5e2f" providerId="ADAL" clId="{7C3B3123-27C2-2D4B-A19D-BCAC0B51BCFF}" dt="2025-02-25T21:32:35.635" v="33" actId="20577"/>
        <pc:sldMkLst>
          <pc:docMk/>
          <pc:sldMk cId="1250512572" sldId="364"/>
        </pc:sldMkLst>
        <pc:spChg chg="mod">
          <ac:chgData name="Jennifer Conkling" userId="68764ee9-3a22-4ac5-8eea-530ea4fa5e2f" providerId="ADAL" clId="{7C3B3123-27C2-2D4B-A19D-BCAC0B51BCFF}" dt="2025-02-25T21:31:53.598" v="13" actId="255"/>
          <ac:spMkLst>
            <pc:docMk/>
            <pc:sldMk cId="1250512572" sldId="364"/>
            <ac:spMk id="2" creationId="{096A85BF-237A-4BCD-B456-31577DBD5B7F}"/>
          </ac:spMkLst>
        </pc:spChg>
        <pc:spChg chg="mod">
          <ac:chgData name="Jennifer Conkling" userId="68764ee9-3a22-4ac5-8eea-530ea4fa5e2f" providerId="ADAL" clId="{7C3B3123-27C2-2D4B-A19D-BCAC0B51BCFF}" dt="2025-02-25T21:32:13.738" v="14"/>
          <ac:spMkLst>
            <pc:docMk/>
            <pc:sldMk cId="1250512572" sldId="364"/>
            <ac:spMk id="7" creationId="{B7EC18A0-149F-4589-9FD0-7CC0B6EF4136}"/>
          </ac:spMkLst>
        </pc:spChg>
        <pc:spChg chg="mod">
          <ac:chgData name="Jennifer Conkling" userId="68764ee9-3a22-4ac5-8eea-530ea4fa5e2f" providerId="ADAL" clId="{7C3B3123-27C2-2D4B-A19D-BCAC0B51BCFF}" dt="2025-02-25T21:32:35.635" v="33" actId="20577"/>
          <ac:spMkLst>
            <pc:docMk/>
            <pc:sldMk cId="1250512572" sldId="364"/>
            <ac:spMk id="8195" creationId="{00000000-0000-0000-0000-000000000000}"/>
          </ac:spMkLst>
        </pc:spChg>
      </pc:sldChg>
      <pc:sldChg chg="addSp delSp modSp mod">
        <pc:chgData name="Jennifer Conkling" userId="68764ee9-3a22-4ac5-8eea-530ea4fa5e2f" providerId="ADAL" clId="{7C3B3123-27C2-2D4B-A19D-BCAC0B51BCFF}" dt="2025-02-25T21:34:34.351" v="99" actId="14100"/>
        <pc:sldMkLst>
          <pc:docMk/>
          <pc:sldMk cId="4030556229" sldId="375"/>
        </pc:sldMkLst>
        <pc:spChg chg="add del mod">
          <ac:chgData name="Jennifer Conkling" userId="68764ee9-3a22-4ac5-8eea-530ea4fa5e2f" providerId="ADAL" clId="{7C3B3123-27C2-2D4B-A19D-BCAC0B51BCFF}" dt="2025-02-25T21:33:20.752" v="70" actId="931"/>
          <ac:spMkLst>
            <pc:docMk/>
            <pc:sldMk cId="4030556229" sldId="375"/>
            <ac:spMk id="3" creationId="{33EEC59C-0B84-460B-F328-DF72583EFC2F}"/>
          </ac:spMkLst>
        </pc:spChg>
        <pc:spChg chg="add del mod">
          <ac:chgData name="Jennifer Conkling" userId="68764ee9-3a22-4ac5-8eea-530ea4fa5e2f" providerId="ADAL" clId="{7C3B3123-27C2-2D4B-A19D-BCAC0B51BCFF}" dt="2025-02-25T21:33:32.519" v="78" actId="931"/>
          <ac:spMkLst>
            <pc:docMk/>
            <pc:sldMk cId="4030556229" sldId="375"/>
            <ac:spMk id="11" creationId="{87A715CE-0431-4C9E-400B-7F4E30AC4E8D}"/>
          </ac:spMkLst>
        </pc:spChg>
        <pc:picChg chg="add del mod">
          <ac:chgData name="Jennifer Conkling" userId="68764ee9-3a22-4ac5-8eea-530ea4fa5e2f" providerId="ADAL" clId="{7C3B3123-27C2-2D4B-A19D-BCAC0B51BCFF}" dt="2025-02-25T21:33:25.417" v="77" actId="478"/>
          <ac:picMkLst>
            <pc:docMk/>
            <pc:sldMk cId="4030556229" sldId="375"/>
            <ac:picMk id="6" creationId="{0AEE9973-DE21-8F66-4C03-980013A5562D}"/>
          </ac:picMkLst>
        </pc:picChg>
        <pc:picChg chg="del">
          <ac:chgData name="Jennifer Conkling" userId="68764ee9-3a22-4ac5-8eea-530ea4fa5e2f" providerId="ADAL" clId="{7C3B3123-27C2-2D4B-A19D-BCAC0B51BCFF}" dt="2025-02-25T21:33:08.126" v="68" actId="478"/>
          <ac:picMkLst>
            <pc:docMk/>
            <pc:sldMk cId="4030556229" sldId="375"/>
            <ac:picMk id="7" creationId="{E2A6EFAC-8985-EB27-4146-A325FD3C19BA}"/>
          </ac:picMkLst>
        </pc:picChg>
        <pc:picChg chg="add del mod">
          <ac:chgData name="Jennifer Conkling" userId="68764ee9-3a22-4ac5-8eea-530ea4fa5e2f" providerId="ADAL" clId="{7C3B3123-27C2-2D4B-A19D-BCAC0B51BCFF}" dt="2025-02-25T21:33:25.417" v="77" actId="478"/>
          <ac:picMkLst>
            <pc:docMk/>
            <pc:sldMk cId="4030556229" sldId="375"/>
            <ac:picMk id="9" creationId="{CB4F9E36-0297-A787-51AE-06054137E262}"/>
          </ac:picMkLst>
        </pc:picChg>
        <pc:picChg chg="del">
          <ac:chgData name="Jennifer Conkling" userId="68764ee9-3a22-4ac5-8eea-530ea4fa5e2f" providerId="ADAL" clId="{7C3B3123-27C2-2D4B-A19D-BCAC0B51BCFF}" dt="2025-02-25T21:33:10.161" v="69" actId="478"/>
          <ac:picMkLst>
            <pc:docMk/>
            <pc:sldMk cId="4030556229" sldId="375"/>
            <ac:picMk id="13" creationId="{021F4C10-5CB3-49E0-85C9-E9701A446401}"/>
          </ac:picMkLst>
        </pc:picChg>
        <pc:picChg chg="add mod">
          <ac:chgData name="Jennifer Conkling" userId="68764ee9-3a22-4ac5-8eea-530ea4fa5e2f" providerId="ADAL" clId="{7C3B3123-27C2-2D4B-A19D-BCAC0B51BCFF}" dt="2025-02-25T21:33:35.170" v="81" actId="1076"/>
          <ac:picMkLst>
            <pc:docMk/>
            <pc:sldMk cId="4030556229" sldId="375"/>
            <ac:picMk id="14" creationId="{25640800-FD21-DC15-2EE1-65D1B868565F}"/>
          </ac:picMkLst>
        </pc:picChg>
        <pc:picChg chg="add del mod">
          <ac:chgData name="Jennifer Conkling" userId="68764ee9-3a22-4ac5-8eea-530ea4fa5e2f" providerId="ADAL" clId="{7C3B3123-27C2-2D4B-A19D-BCAC0B51BCFF}" dt="2025-02-25T21:33:46.739" v="83" actId="478"/>
          <ac:picMkLst>
            <pc:docMk/>
            <pc:sldMk cId="4030556229" sldId="375"/>
            <ac:picMk id="16" creationId="{79ED2EB7-0195-EE20-8A65-5CB49D167F9D}"/>
          </ac:picMkLst>
        </pc:picChg>
        <pc:picChg chg="add del mod">
          <ac:chgData name="Jennifer Conkling" userId="68764ee9-3a22-4ac5-8eea-530ea4fa5e2f" providerId="ADAL" clId="{7C3B3123-27C2-2D4B-A19D-BCAC0B51BCFF}" dt="2025-02-25T21:33:56.453" v="87" actId="478"/>
          <ac:picMkLst>
            <pc:docMk/>
            <pc:sldMk cId="4030556229" sldId="375"/>
            <ac:picMk id="18" creationId="{5C364F4A-7E8E-31EB-8835-69FCDFF9413A}"/>
          </ac:picMkLst>
        </pc:picChg>
        <pc:picChg chg="add del mod">
          <ac:chgData name="Jennifer Conkling" userId="68764ee9-3a22-4ac5-8eea-530ea4fa5e2f" providerId="ADAL" clId="{7C3B3123-27C2-2D4B-A19D-BCAC0B51BCFF}" dt="2025-02-25T21:34:12.082" v="91" actId="478"/>
          <ac:picMkLst>
            <pc:docMk/>
            <pc:sldMk cId="4030556229" sldId="375"/>
            <ac:picMk id="20" creationId="{6DCD72D1-7865-A845-BD05-A9C61C0105CD}"/>
          </ac:picMkLst>
        </pc:picChg>
        <pc:picChg chg="add mod">
          <ac:chgData name="Jennifer Conkling" userId="68764ee9-3a22-4ac5-8eea-530ea4fa5e2f" providerId="ADAL" clId="{7C3B3123-27C2-2D4B-A19D-BCAC0B51BCFF}" dt="2025-02-25T21:34:34.351" v="99" actId="14100"/>
          <ac:picMkLst>
            <pc:docMk/>
            <pc:sldMk cId="4030556229" sldId="375"/>
            <ac:picMk id="22" creationId="{E323259C-C6AD-6EFE-4CF7-C2E64EEAE858}"/>
          </ac:picMkLst>
        </pc:picChg>
      </pc:sldChg>
      <pc:sldChg chg="modSp mod">
        <pc:chgData name="Jennifer Conkling" userId="68764ee9-3a22-4ac5-8eea-530ea4fa5e2f" providerId="ADAL" clId="{7C3B3123-27C2-2D4B-A19D-BCAC0B51BCFF}" dt="2025-02-25T21:46:09.763" v="1166"/>
        <pc:sldMkLst>
          <pc:docMk/>
          <pc:sldMk cId="883545043" sldId="376"/>
        </pc:sldMkLst>
        <pc:spChg chg="mod">
          <ac:chgData name="Jennifer Conkling" userId="68764ee9-3a22-4ac5-8eea-530ea4fa5e2f" providerId="ADAL" clId="{7C3B3123-27C2-2D4B-A19D-BCAC0B51BCFF}" dt="2025-02-25T21:46:09.763" v="1166"/>
          <ac:spMkLst>
            <pc:docMk/>
            <pc:sldMk cId="883545043" sldId="376"/>
            <ac:spMk id="41987" creationId="{00000000-0000-0000-0000-000000000000}"/>
          </ac:spMkLst>
        </pc:spChg>
      </pc:sldChg>
      <pc:sldChg chg="modSp mod">
        <pc:chgData name="Jennifer Conkling" userId="68764ee9-3a22-4ac5-8eea-530ea4fa5e2f" providerId="ADAL" clId="{7C3B3123-27C2-2D4B-A19D-BCAC0B51BCFF}" dt="2025-02-25T21:57:25.485" v="1995" actId="255"/>
        <pc:sldMkLst>
          <pc:docMk/>
          <pc:sldMk cId="3610450842" sldId="377"/>
        </pc:sldMkLst>
        <pc:spChg chg="mod">
          <ac:chgData name="Jennifer Conkling" userId="68764ee9-3a22-4ac5-8eea-530ea4fa5e2f" providerId="ADAL" clId="{7C3B3123-27C2-2D4B-A19D-BCAC0B51BCFF}" dt="2025-02-25T21:57:25.485" v="1995" actId="255"/>
          <ac:spMkLst>
            <pc:docMk/>
            <pc:sldMk cId="3610450842" sldId="377"/>
            <ac:spMk id="41987" creationId="{00000000-0000-0000-0000-000000000000}"/>
          </ac:spMkLst>
        </pc:spChg>
      </pc:sldChg>
      <pc:sldChg chg="modSp mod">
        <pc:chgData name="Jennifer Conkling" userId="68764ee9-3a22-4ac5-8eea-530ea4fa5e2f" providerId="ADAL" clId="{7C3B3123-27C2-2D4B-A19D-BCAC0B51BCFF}" dt="2025-02-25T21:58:05.785" v="2024" actId="20577"/>
        <pc:sldMkLst>
          <pc:docMk/>
          <pc:sldMk cId="3994600326" sldId="378"/>
        </pc:sldMkLst>
        <pc:spChg chg="mod">
          <ac:chgData name="Jennifer Conkling" userId="68764ee9-3a22-4ac5-8eea-530ea4fa5e2f" providerId="ADAL" clId="{7C3B3123-27C2-2D4B-A19D-BCAC0B51BCFF}" dt="2025-02-25T21:58:05.785" v="2024" actId="20577"/>
          <ac:spMkLst>
            <pc:docMk/>
            <pc:sldMk cId="3994600326" sldId="378"/>
            <ac:spMk id="41987" creationId="{00000000-0000-0000-0000-000000000000}"/>
          </ac:spMkLst>
        </pc:spChg>
      </pc:sldChg>
      <pc:sldChg chg="modSp mod">
        <pc:chgData name="Jennifer Conkling" userId="68764ee9-3a22-4ac5-8eea-530ea4fa5e2f" providerId="ADAL" clId="{7C3B3123-27C2-2D4B-A19D-BCAC0B51BCFF}" dt="2025-02-25T22:39:47.105" v="2428" actId="20577"/>
        <pc:sldMkLst>
          <pc:docMk/>
          <pc:sldMk cId="878208467" sldId="379"/>
        </pc:sldMkLst>
        <pc:spChg chg="mod">
          <ac:chgData name="Jennifer Conkling" userId="68764ee9-3a22-4ac5-8eea-530ea4fa5e2f" providerId="ADAL" clId="{7C3B3123-27C2-2D4B-A19D-BCAC0B51BCFF}" dt="2025-02-25T22:39:47.105" v="2428" actId="20577"/>
          <ac:spMkLst>
            <pc:docMk/>
            <pc:sldMk cId="878208467" sldId="379"/>
            <ac:spMk id="41987" creationId="{00000000-0000-0000-0000-000000000000}"/>
          </ac:spMkLst>
        </pc:spChg>
      </pc:sldChg>
      <pc:sldChg chg="modSp mod">
        <pc:chgData name="Jennifer Conkling" userId="68764ee9-3a22-4ac5-8eea-530ea4fa5e2f" providerId="ADAL" clId="{7C3B3123-27C2-2D4B-A19D-BCAC0B51BCFF}" dt="2025-02-25T21:33:00.604" v="67" actId="20577"/>
        <pc:sldMkLst>
          <pc:docMk/>
          <pc:sldMk cId="759482408" sldId="381"/>
        </pc:sldMkLst>
        <pc:spChg chg="mod">
          <ac:chgData name="Jennifer Conkling" userId="68764ee9-3a22-4ac5-8eea-530ea4fa5e2f" providerId="ADAL" clId="{7C3B3123-27C2-2D4B-A19D-BCAC0B51BCFF}" dt="2025-02-25T21:33:00.604" v="67" actId="20577"/>
          <ac:spMkLst>
            <pc:docMk/>
            <pc:sldMk cId="759482408" sldId="381"/>
            <ac:spMk id="40963" creationId="{00000000-0000-0000-0000-000000000000}"/>
          </ac:spMkLst>
        </pc:spChg>
      </pc:sldChg>
      <pc:sldChg chg="addSp delSp modSp mod">
        <pc:chgData name="Jennifer Conkling" userId="68764ee9-3a22-4ac5-8eea-530ea4fa5e2f" providerId="ADAL" clId="{7C3B3123-27C2-2D4B-A19D-BCAC0B51BCFF}" dt="2025-02-25T22:22:37.564" v="2109" actId="1076"/>
        <pc:sldMkLst>
          <pc:docMk/>
          <pc:sldMk cId="3451248485" sldId="382"/>
        </pc:sldMkLst>
        <pc:spChg chg="add del mod">
          <ac:chgData name="Jennifer Conkling" userId="68764ee9-3a22-4ac5-8eea-530ea4fa5e2f" providerId="ADAL" clId="{7C3B3123-27C2-2D4B-A19D-BCAC0B51BCFF}" dt="2025-02-25T21:35:33.078" v="104"/>
          <ac:spMkLst>
            <pc:docMk/>
            <pc:sldMk cId="3451248485" sldId="382"/>
            <ac:spMk id="3" creationId="{99A3DD14-1897-06AC-F8CB-EF734B56F311}"/>
          </ac:spMkLst>
        </pc:spChg>
        <pc:spChg chg="add del mod">
          <ac:chgData name="Jennifer Conkling" userId="68764ee9-3a22-4ac5-8eea-530ea4fa5e2f" providerId="ADAL" clId="{7C3B3123-27C2-2D4B-A19D-BCAC0B51BCFF}" dt="2025-02-25T22:22:26.535" v="2106"/>
          <ac:spMkLst>
            <pc:docMk/>
            <pc:sldMk cId="3451248485" sldId="382"/>
            <ac:spMk id="8" creationId="{FB101B58-8146-7C01-9D0B-606D64384538}"/>
          </ac:spMkLst>
        </pc:spChg>
        <pc:graphicFrameChg chg="add del mod modGraphic">
          <ac:chgData name="Jennifer Conkling" userId="68764ee9-3a22-4ac5-8eea-530ea4fa5e2f" providerId="ADAL" clId="{7C3B3123-27C2-2D4B-A19D-BCAC0B51BCFF}" dt="2025-02-25T22:22:25.017" v="2105" actId="478"/>
          <ac:graphicFrameMkLst>
            <pc:docMk/>
            <pc:sldMk cId="3451248485" sldId="382"/>
            <ac:graphicFrameMk id="5" creationId="{BFA28C73-2544-AA3A-AF7A-53EB1DC37962}"/>
          </ac:graphicFrameMkLst>
        </pc:graphicFrameChg>
        <pc:graphicFrameChg chg="del modGraphic">
          <ac:chgData name="Jennifer Conkling" userId="68764ee9-3a22-4ac5-8eea-530ea4fa5e2f" providerId="ADAL" clId="{7C3B3123-27C2-2D4B-A19D-BCAC0B51BCFF}" dt="2025-02-25T21:35:11.033" v="103" actId="478"/>
          <ac:graphicFrameMkLst>
            <pc:docMk/>
            <pc:sldMk cId="3451248485" sldId="382"/>
            <ac:graphicFrameMk id="6" creationId="{AE4972E4-59AA-5752-8275-8B0BCF452C28}"/>
          </ac:graphicFrameMkLst>
        </pc:graphicFrameChg>
        <pc:graphicFrameChg chg="add mod modGraphic">
          <ac:chgData name="Jennifer Conkling" userId="68764ee9-3a22-4ac5-8eea-530ea4fa5e2f" providerId="ADAL" clId="{7C3B3123-27C2-2D4B-A19D-BCAC0B51BCFF}" dt="2025-02-25T22:22:37.564" v="2109" actId="1076"/>
          <ac:graphicFrameMkLst>
            <pc:docMk/>
            <pc:sldMk cId="3451248485" sldId="382"/>
            <ac:graphicFrameMk id="9" creationId="{C0E577E6-6B35-5355-A646-5A54DFA19D55}"/>
          </ac:graphicFrameMkLst>
        </pc:graphicFrameChg>
      </pc:sldChg>
      <pc:sldChg chg="modSp mod">
        <pc:chgData name="Jennifer Conkling" userId="68764ee9-3a22-4ac5-8eea-530ea4fa5e2f" providerId="ADAL" clId="{7C3B3123-27C2-2D4B-A19D-BCAC0B51BCFF}" dt="2025-02-25T22:05:11.050" v="2104" actId="113"/>
        <pc:sldMkLst>
          <pc:docMk/>
          <pc:sldMk cId="1629053484" sldId="383"/>
        </pc:sldMkLst>
        <pc:spChg chg="mod">
          <ac:chgData name="Jennifer Conkling" userId="68764ee9-3a22-4ac5-8eea-530ea4fa5e2f" providerId="ADAL" clId="{7C3B3123-27C2-2D4B-A19D-BCAC0B51BCFF}" dt="2025-02-25T22:05:11.050" v="2104" actId="113"/>
          <ac:spMkLst>
            <pc:docMk/>
            <pc:sldMk cId="1629053484" sldId="383"/>
            <ac:spMk id="41987" creationId="{00000000-0000-0000-0000-000000000000}"/>
          </ac:spMkLst>
        </pc:spChg>
      </pc:sldChg>
      <pc:sldChg chg="modSp add mod">
        <pc:chgData name="Jennifer Conkling" userId="68764ee9-3a22-4ac5-8eea-530ea4fa5e2f" providerId="ADAL" clId="{7C3B3123-27C2-2D4B-A19D-BCAC0B51BCFF}" dt="2025-02-25T21:56:37.572" v="1968" actId="27636"/>
        <pc:sldMkLst>
          <pc:docMk/>
          <pc:sldMk cId="4144573652" sldId="385"/>
        </pc:sldMkLst>
        <pc:spChg chg="mod">
          <ac:chgData name="Jennifer Conkling" userId="68764ee9-3a22-4ac5-8eea-530ea4fa5e2f" providerId="ADAL" clId="{7C3B3123-27C2-2D4B-A19D-BCAC0B51BCFF}" dt="2025-02-25T21:56:37.572" v="1968" actId="27636"/>
          <ac:spMkLst>
            <pc:docMk/>
            <pc:sldMk cId="4144573652" sldId="385"/>
            <ac:spMk id="41987" creationId="{3C77CCD8-7FAA-3A06-C575-14D6904F04F7}"/>
          </ac:spMkLst>
        </pc:spChg>
      </pc:sldChg>
      <pc:sldChg chg="modSp add mod">
        <pc:chgData name="Jennifer Conkling" userId="68764ee9-3a22-4ac5-8eea-530ea4fa5e2f" providerId="ADAL" clId="{7C3B3123-27C2-2D4B-A19D-BCAC0B51BCFF}" dt="2025-02-25T21:49:53.645" v="1573" actId="20577"/>
        <pc:sldMkLst>
          <pc:docMk/>
          <pc:sldMk cId="2353921171" sldId="386"/>
        </pc:sldMkLst>
        <pc:spChg chg="mod">
          <ac:chgData name="Jennifer Conkling" userId="68764ee9-3a22-4ac5-8eea-530ea4fa5e2f" providerId="ADAL" clId="{7C3B3123-27C2-2D4B-A19D-BCAC0B51BCFF}" dt="2025-02-25T21:49:53.645" v="1573" actId="20577"/>
          <ac:spMkLst>
            <pc:docMk/>
            <pc:sldMk cId="2353921171" sldId="386"/>
            <ac:spMk id="41987" creationId="{5CCBB4D8-1B7C-C7DC-A678-A20EEB632418}"/>
          </ac:spMkLst>
        </pc:spChg>
      </pc:sldChg>
      <pc:sldChg chg="modSp add mod">
        <pc:chgData name="Jennifer Conkling" userId="68764ee9-3a22-4ac5-8eea-530ea4fa5e2f" providerId="ADAL" clId="{7C3B3123-27C2-2D4B-A19D-BCAC0B51BCFF}" dt="2025-02-25T22:43:02.854" v="2863" actId="20577"/>
        <pc:sldMkLst>
          <pc:docMk/>
          <pc:sldMk cId="354548375" sldId="387"/>
        </pc:sldMkLst>
        <pc:spChg chg="mod">
          <ac:chgData name="Jennifer Conkling" userId="68764ee9-3a22-4ac5-8eea-530ea4fa5e2f" providerId="ADAL" clId="{7C3B3123-27C2-2D4B-A19D-BCAC0B51BCFF}" dt="2025-02-25T22:43:02.854" v="2863" actId="20577"/>
          <ac:spMkLst>
            <pc:docMk/>
            <pc:sldMk cId="354548375" sldId="387"/>
            <ac:spMk id="41987" creationId="{6BBBB5ED-105D-0F1B-1F1C-E6AA717C674A}"/>
          </ac:spMkLst>
        </pc:spChg>
      </pc:sldChg>
      <pc:sldChg chg="add">
        <pc:chgData name="Jennifer Conkling" userId="68764ee9-3a22-4ac5-8eea-530ea4fa5e2f" providerId="ADAL" clId="{7C3B3123-27C2-2D4B-A19D-BCAC0B51BCFF}" dt="2025-02-25T22:40:24.167" v="2429" actId="2890"/>
        <pc:sldMkLst>
          <pc:docMk/>
          <pc:sldMk cId="2716491931" sldId="3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DE27B8D-DF9A-4070-A998-B85CB2B7B6C1}" type="datetimeFigureOut">
              <a:rPr lang="en-US" smtClean="0"/>
              <a:pPr/>
              <a:t>2/25/25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9DB37CB-8009-4551-8644-56A64D924F10}" type="slidenum">
              <a:rPr lang="en-US" smtClean="0"/>
              <a:pPr/>
              <a:t>‹#›</a:t>
            </a:fld>
            <a:endParaRPr lang="en-US"/>
          </a:p>
        </p:txBody>
      </p:sp>
    </p:spTree>
    <p:extLst>
      <p:ext uri="{BB962C8B-B14F-4D97-AF65-F5344CB8AC3E}">
        <p14:creationId xmlns:p14="http://schemas.microsoft.com/office/powerpoint/2010/main" val="293604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3B7978-527F-4E02-AFA1-210E4D03D0EB}" type="datetimeFigureOut">
              <a:rPr lang="en-US" smtClean="0"/>
              <a:pPr/>
              <a:t>2/25/25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0C4BD6-B258-4298-9988-BDB98BA3D3E5}" type="slidenum">
              <a:rPr lang="en-US" smtClean="0"/>
              <a:pPr/>
              <a:t>‹#›</a:t>
            </a:fld>
            <a:endParaRPr lang="en-US"/>
          </a:p>
        </p:txBody>
      </p:sp>
    </p:spTree>
    <p:extLst>
      <p:ext uri="{BB962C8B-B14F-4D97-AF65-F5344CB8AC3E}">
        <p14:creationId xmlns:p14="http://schemas.microsoft.com/office/powerpoint/2010/main" val="2986556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3</a:t>
            </a:fld>
            <a:endParaRPr lang="en-US"/>
          </a:p>
        </p:txBody>
      </p:sp>
    </p:spTree>
    <p:extLst>
      <p:ext uri="{BB962C8B-B14F-4D97-AF65-F5344CB8AC3E}">
        <p14:creationId xmlns:p14="http://schemas.microsoft.com/office/powerpoint/2010/main" val="146343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12</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391193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13</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409528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14</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391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E7A7-C9E7-A72C-D228-D4A8606D8C0C}"/>
            </a:ext>
          </a:extLst>
        </p:cNvPr>
        <p:cNvGrpSpPr/>
        <p:nvPr/>
      </p:nvGrpSpPr>
      <p:grpSpPr>
        <a:xfrm>
          <a:off x="0" y="0"/>
          <a:ext cx="0" cy="0"/>
          <a:chOff x="0" y="0"/>
          <a:chExt cx="0" cy="0"/>
        </a:xfrm>
      </p:grpSpPr>
      <p:sp>
        <p:nvSpPr>
          <p:cNvPr id="68610" name="Rectangle 7">
            <a:extLst>
              <a:ext uri="{FF2B5EF4-FFF2-40B4-BE49-F238E27FC236}">
                <a16:creationId xmlns:a16="http://schemas.microsoft.com/office/drawing/2014/main" id="{215B561C-C23B-D8B6-59A1-1C416163B3C1}"/>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15</a:t>
            </a:fld>
            <a:endParaRPr lang="en-US" sz="1200"/>
          </a:p>
        </p:txBody>
      </p:sp>
      <p:sp>
        <p:nvSpPr>
          <p:cNvPr id="68611" name="Rectangle 2">
            <a:extLst>
              <a:ext uri="{FF2B5EF4-FFF2-40B4-BE49-F238E27FC236}">
                <a16:creationId xmlns:a16="http://schemas.microsoft.com/office/drawing/2014/main" id="{34E78FFC-AFF7-C9EB-98E3-08D6F5E214D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4A853DC5-12D9-0538-1BD9-B6635B82AFA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2468772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13C1-DE81-533F-A4FA-4D7C690C87DD}"/>
            </a:ext>
          </a:extLst>
        </p:cNvPr>
        <p:cNvGrpSpPr/>
        <p:nvPr/>
      </p:nvGrpSpPr>
      <p:grpSpPr>
        <a:xfrm>
          <a:off x="0" y="0"/>
          <a:ext cx="0" cy="0"/>
          <a:chOff x="0" y="0"/>
          <a:chExt cx="0" cy="0"/>
        </a:xfrm>
      </p:grpSpPr>
      <p:sp>
        <p:nvSpPr>
          <p:cNvPr id="68610" name="Rectangle 7">
            <a:extLst>
              <a:ext uri="{FF2B5EF4-FFF2-40B4-BE49-F238E27FC236}">
                <a16:creationId xmlns:a16="http://schemas.microsoft.com/office/drawing/2014/main" id="{DA1BF2B9-C7EE-71EE-C3D2-8298A31D54D5}"/>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16</a:t>
            </a:fld>
            <a:endParaRPr lang="en-US" sz="1200"/>
          </a:p>
        </p:txBody>
      </p:sp>
      <p:sp>
        <p:nvSpPr>
          <p:cNvPr id="68611" name="Rectangle 2">
            <a:extLst>
              <a:ext uri="{FF2B5EF4-FFF2-40B4-BE49-F238E27FC236}">
                <a16:creationId xmlns:a16="http://schemas.microsoft.com/office/drawing/2014/main" id="{CD164255-1D06-8929-A653-0474A55D53E8}"/>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9492649C-EBFA-81C2-7EA2-6DEE345AE0B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376299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17</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347011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2FD01-8083-B668-4290-A4A3BCC49E09}"/>
            </a:ext>
          </a:extLst>
        </p:cNvPr>
        <p:cNvGrpSpPr/>
        <p:nvPr/>
      </p:nvGrpSpPr>
      <p:grpSpPr>
        <a:xfrm>
          <a:off x="0" y="0"/>
          <a:ext cx="0" cy="0"/>
          <a:chOff x="0" y="0"/>
          <a:chExt cx="0" cy="0"/>
        </a:xfrm>
      </p:grpSpPr>
      <p:sp>
        <p:nvSpPr>
          <p:cNvPr id="68610" name="Rectangle 7">
            <a:extLst>
              <a:ext uri="{FF2B5EF4-FFF2-40B4-BE49-F238E27FC236}">
                <a16:creationId xmlns:a16="http://schemas.microsoft.com/office/drawing/2014/main" id="{4F23A6DB-668C-B676-0A1E-F3F6712D327C}"/>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18</a:t>
            </a:fld>
            <a:endParaRPr lang="en-US" sz="1200"/>
          </a:p>
        </p:txBody>
      </p:sp>
      <p:sp>
        <p:nvSpPr>
          <p:cNvPr id="68611" name="Rectangle 2">
            <a:extLst>
              <a:ext uri="{FF2B5EF4-FFF2-40B4-BE49-F238E27FC236}">
                <a16:creationId xmlns:a16="http://schemas.microsoft.com/office/drawing/2014/main" id="{BEEC714F-59F2-92BE-2D92-A772F795773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22D965B-DA65-E7D1-E343-748E1A58C57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237335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4</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D446331B-6E5E-4D83-B560-7DBB547F21ED}" type="slidenum">
              <a:rPr lang="en-US" sz="1200"/>
              <a:pPr/>
              <a:t>5</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284345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6</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273731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7</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213814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8</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217647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5B0DB-DE7C-29C9-F716-25CB1A81B782}"/>
            </a:ext>
          </a:extLst>
        </p:cNvPr>
        <p:cNvGrpSpPr/>
        <p:nvPr/>
      </p:nvGrpSpPr>
      <p:grpSpPr>
        <a:xfrm>
          <a:off x="0" y="0"/>
          <a:ext cx="0" cy="0"/>
          <a:chOff x="0" y="0"/>
          <a:chExt cx="0" cy="0"/>
        </a:xfrm>
      </p:grpSpPr>
      <p:sp>
        <p:nvSpPr>
          <p:cNvPr id="68610" name="Rectangle 7">
            <a:extLst>
              <a:ext uri="{FF2B5EF4-FFF2-40B4-BE49-F238E27FC236}">
                <a16:creationId xmlns:a16="http://schemas.microsoft.com/office/drawing/2014/main" id="{ED2102A5-9948-E858-9FAE-E560210E15F4}"/>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9</a:t>
            </a:fld>
            <a:endParaRPr lang="en-US" sz="1200"/>
          </a:p>
        </p:txBody>
      </p:sp>
      <p:sp>
        <p:nvSpPr>
          <p:cNvPr id="68611" name="Rectangle 2">
            <a:extLst>
              <a:ext uri="{FF2B5EF4-FFF2-40B4-BE49-F238E27FC236}">
                <a16:creationId xmlns:a16="http://schemas.microsoft.com/office/drawing/2014/main" id="{664D9ECF-8DA5-C61A-A0DE-EC1C8105D6F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92F12B9-50E9-B556-5B53-1866463A7DE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317125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10</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52290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01C64-C718-13E9-5596-747C4EC1F372}"/>
            </a:ext>
          </a:extLst>
        </p:cNvPr>
        <p:cNvGrpSpPr/>
        <p:nvPr/>
      </p:nvGrpSpPr>
      <p:grpSpPr>
        <a:xfrm>
          <a:off x="0" y="0"/>
          <a:ext cx="0" cy="0"/>
          <a:chOff x="0" y="0"/>
          <a:chExt cx="0" cy="0"/>
        </a:xfrm>
      </p:grpSpPr>
      <p:sp>
        <p:nvSpPr>
          <p:cNvPr id="68610" name="Rectangle 7">
            <a:extLst>
              <a:ext uri="{FF2B5EF4-FFF2-40B4-BE49-F238E27FC236}">
                <a16:creationId xmlns:a16="http://schemas.microsoft.com/office/drawing/2014/main" id="{6A4001D8-5E01-F57B-6B23-18297B009706}"/>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pitchFamily="24" charset="0"/>
                <a:ea typeface="Osaka" pitchFamily="24" charset="-128"/>
              </a:defRPr>
            </a:lvl1pPr>
            <a:lvl2pPr marL="742909" indent="-285734">
              <a:defRPr sz="2400">
                <a:solidFill>
                  <a:schemeClr val="tx1"/>
                </a:solidFill>
                <a:latin typeface="Times" pitchFamily="24" charset="0"/>
                <a:ea typeface="Osaka" pitchFamily="24" charset="-128"/>
              </a:defRPr>
            </a:lvl2pPr>
            <a:lvl3pPr marL="1142937" indent="-228587">
              <a:defRPr sz="2400">
                <a:solidFill>
                  <a:schemeClr val="tx1"/>
                </a:solidFill>
                <a:latin typeface="Times" pitchFamily="24" charset="0"/>
                <a:ea typeface="Osaka" pitchFamily="24" charset="-128"/>
              </a:defRPr>
            </a:lvl3pPr>
            <a:lvl4pPr marL="1600111" indent="-228587">
              <a:defRPr sz="2400">
                <a:solidFill>
                  <a:schemeClr val="tx1"/>
                </a:solidFill>
                <a:latin typeface="Times" pitchFamily="24" charset="0"/>
                <a:ea typeface="Osaka" pitchFamily="24" charset="-128"/>
              </a:defRPr>
            </a:lvl4pPr>
            <a:lvl5pPr marL="2057287" indent="-228587">
              <a:defRPr sz="2400">
                <a:solidFill>
                  <a:schemeClr val="tx1"/>
                </a:solidFill>
                <a:latin typeface="Times" pitchFamily="24" charset="0"/>
                <a:ea typeface="Osaka" pitchFamily="24" charset="-128"/>
              </a:defRPr>
            </a:lvl5pPr>
            <a:lvl6pPr marL="2514461" indent="-228587" eaLnBrk="0" fontAlgn="base" hangingPunct="0">
              <a:spcBef>
                <a:spcPct val="0"/>
              </a:spcBef>
              <a:spcAft>
                <a:spcPct val="0"/>
              </a:spcAft>
              <a:defRPr sz="2400">
                <a:solidFill>
                  <a:schemeClr val="tx1"/>
                </a:solidFill>
                <a:latin typeface="Times" pitchFamily="24" charset="0"/>
                <a:ea typeface="Osaka" pitchFamily="24" charset="-128"/>
              </a:defRPr>
            </a:lvl6pPr>
            <a:lvl7pPr marL="2971635" indent="-228587" eaLnBrk="0" fontAlgn="base" hangingPunct="0">
              <a:spcBef>
                <a:spcPct val="0"/>
              </a:spcBef>
              <a:spcAft>
                <a:spcPct val="0"/>
              </a:spcAft>
              <a:defRPr sz="2400">
                <a:solidFill>
                  <a:schemeClr val="tx1"/>
                </a:solidFill>
                <a:latin typeface="Times" pitchFamily="24" charset="0"/>
                <a:ea typeface="Osaka" pitchFamily="24" charset="-128"/>
              </a:defRPr>
            </a:lvl7pPr>
            <a:lvl8pPr marL="3428811" indent="-228587" eaLnBrk="0" fontAlgn="base" hangingPunct="0">
              <a:spcBef>
                <a:spcPct val="0"/>
              </a:spcBef>
              <a:spcAft>
                <a:spcPct val="0"/>
              </a:spcAft>
              <a:defRPr sz="2400">
                <a:solidFill>
                  <a:schemeClr val="tx1"/>
                </a:solidFill>
                <a:latin typeface="Times" pitchFamily="24" charset="0"/>
                <a:ea typeface="Osaka" pitchFamily="24" charset="-128"/>
              </a:defRPr>
            </a:lvl8pPr>
            <a:lvl9pPr marL="3885985" indent="-228587" eaLnBrk="0" fontAlgn="base" hangingPunct="0">
              <a:spcBef>
                <a:spcPct val="0"/>
              </a:spcBef>
              <a:spcAft>
                <a:spcPct val="0"/>
              </a:spcAft>
              <a:defRPr sz="2400">
                <a:solidFill>
                  <a:schemeClr val="tx1"/>
                </a:solidFill>
                <a:latin typeface="Times" pitchFamily="24" charset="0"/>
                <a:ea typeface="Osaka" pitchFamily="24" charset="-128"/>
              </a:defRPr>
            </a:lvl9pPr>
          </a:lstStyle>
          <a:p>
            <a:fld id="{0C403A41-C6DE-4AA9-8943-08DE607DC11B}" type="slidenum">
              <a:rPr lang="en-US" sz="1200"/>
              <a:pPr/>
              <a:t>11</a:t>
            </a:fld>
            <a:endParaRPr lang="en-US" sz="1200"/>
          </a:p>
        </p:txBody>
      </p:sp>
      <p:sp>
        <p:nvSpPr>
          <p:cNvPr id="68611" name="Rectangle 2">
            <a:extLst>
              <a:ext uri="{FF2B5EF4-FFF2-40B4-BE49-F238E27FC236}">
                <a16:creationId xmlns:a16="http://schemas.microsoft.com/office/drawing/2014/main" id="{ADFD35DB-F080-74A4-8042-1633B9A83F5B}"/>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750FF59-D22F-FF22-8F94-8378459730F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charset="0"/>
              <a:ea typeface="ＭＳ Ｐゴシック" charset="0"/>
            </a:endParaRPr>
          </a:p>
        </p:txBody>
      </p:sp>
    </p:spTree>
    <p:extLst>
      <p:ext uri="{BB962C8B-B14F-4D97-AF65-F5344CB8AC3E}">
        <p14:creationId xmlns:p14="http://schemas.microsoft.com/office/powerpoint/2010/main" val="1753078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606180"/>
            <a:ext cx="8229600" cy="3300306"/>
          </a:xfrm>
          <a:prstGeom prst="rect">
            <a:avLst/>
          </a:prstGeom>
        </p:spPr>
        <p:txBody>
          <a:bodyPr vert="horz" lIns="91440" tIns="45720" rIns="91440" bIns="45720" rtlCol="0" anchor="ctr">
            <a:normAutofit/>
          </a:bodyPr>
          <a:lstStyle/>
          <a:p>
            <a:r>
              <a:rPr lang="en-US" dirty="0"/>
              <a:t>Click to edit Master title style</a:t>
            </a:r>
          </a:p>
        </p:txBody>
      </p:sp>
      <p:pic>
        <p:nvPicPr>
          <p:cNvPr id="2" name="Picture 1" descr="ProStart-PP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8516"/>
            <a:ext cx="9144000" cy="2729484"/>
          </a:xfrm>
          <a:prstGeom prst="rect">
            <a:avLst/>
          </a:prstGeom>
        </p:spPr>
      </p:pic>
    </p:spTree>
    <p:extLst>
      <p:ext uri="{BB962C8B-B14F-4D97-AF65-F5344CB8AC3E}">
        <p14:creationId xmlns:p14="http://schemas.microsoft.com/office/powerpoint/2010/main" val="345673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193185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22613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339679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38864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117428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80755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31994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193142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326571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2/25/25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28778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802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395850"/>
            <a:ext cx="8229600" cy="446215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pic>
        <p:nvPicPr>
          <p:cNvPr id="4" name="Picture 3" descr="ProStart-PPT-top.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7068312" cy="975427"/>
          </a:xfrm>
          <a:prstGeom prst="rect">
            <a:avLst/>
          </a:prstGeom>
        </p:spPr>
      </p:pic>
      <p:pic>
        <p:nvPicPr>
          <p:cNvPr id="5" name="Picture 4" descr="ProStar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94940" y="149002"/>
            <a:ext cx="1772961" cy="810834"/>
          </a:xfrm>
          <a:prstGeom prst="rect">
            <a:avLst/>
          </a:prstGeom>
        </p:spPr>
      </p:pic>
    </p:spTree>
    <p:extLst>
      <p:ext uri="{BB962C8B-B14F-4D97-AF65-F5344CB8AC3E}">
        <p14:creationId xmlns:p14="http://schemas.microsoft.com/office/powerpoint/2010/main" val="249611027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defTabSz="457200" rtl="0" eaLnBrk="1" latinLnBrk="0" hangingPunct="1">
        <a:spcBef>
          <a:spcPct val="0"/>
        </a:spcBef>
        <a:buNone/>
        <a:defRPr sz="3500" b="1" kern="1200">
          <a:solidFill>
            <a:srgbClr val="16378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trestaurant.org/prostart" TargetMode="External"/><Relationship Id="rId2" Type="http://schemas.openxmlformats.org/officeDocument/2006/relationships/hyperlink" Target="http://www.chooserestaurants.org/" TargetMode="Externa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8851"/>
            <a:ext cx="8229600" cy="4470307"/>
          </a:xfrm>
        </p:spPr>
        <p:txBody>
          <a:bodyPr>
            <a:normAutofit/>
          </a:bodyPr>
          <a:lstStyle/>
          <a:p>
            <a:r>
              <a:rPr lang="en-US" sz="6500" dirty="0"/>
              <a:t>ProStart</a:t>
            </a:r>
            <a:br>
              <a:rPr lang="en-US" sz="6500" dirty="0"/>
            </a:br>
            <a:r>
              <a:rPr lang="en-US" sz="3600" dirty="0"/>
              <a:t>Feeding Dreams. Building Futures.</a:t>
            </a:r>
            <a:br>
              <a:rPr lang="en-US" dirty="0"/>
            </a:br>
            <a:br>
              <a:rPr lang="en-US" dirty="0"/>
            </a:br>
            <a:br>
              <a:rPr lang="en-US" dirty="0"/>
            </a:br>
            <a:endParaRPr lang="en-US" sz="2000" b="0" dirty="0"/>
          </a:p>
        </p:txBody>
      </p:sp>
      <p:sp>
        <p:nvSpPr>
          <p:cNvPr id="5" name="TextBox 4"/>
          <p:cNvSpPr txBox="1"/>
          <p:nvPr/>
        </p:nvSpPr>
        <p:spPr>
          <a:xfrm>
            <a:off x="1930400" y="673100"/>
            <a:ext cx="184666" cy="369332"/>
          </a:xfrm>
          <a:prstGeom prst="rect">
            <a:avLst/>
          </a:prstGeom>
          <a:noFill/>
        </p:spPr>
        <p:txBody>
          <a:bodyPr wrap="none" rtlCol="0">
            <a:spAutoFit/>
          </a:bodyPr>
          <a:lstStyle/>
          <a:p>
            <a:endParaRPr lang="en-US" dirty="0"/>
          </a:p>
        </p:txBody>
      </p:sp>
      <p:pic>
        <p:nvPicPr>
          <p:cNvPr id="3" name="Picture 2" descr="A logo for a conference&#10;&#10;AI-generated content may be incorrect.">
            <a:extLst>
              <a:ext uri="{FF2B5EF4-FFF2-40B4-BE49-F238E27FC236}">
                <a16:creationId xmlns:a16="http://schemas.microsoft.com/office/drawing/2014/main" id="{4134936F-6665-5489-5794-433790DA34AC}"/>
              </a:ext>
            </a:extLst>
          </p:cNvPr>
          <p:cNvPicPr>
            <a:picLocks noChangeAspect="1"/>
          </p:cNvPicPr>
          <p:nvPr/>
        </p:nvPicPr>
        <p:blipFill>
          <a:blip r:embed="rId2"/>
          <a:stretch>
            <a:fillRect/>
          </a:stretch>
        </p:blipFill>
        <p:spPr>
          <a:xfrm>
            <a:off x="3389242" y="2613990"/>
            <a:ext cx="2365515" cy="2365515"/>
          </a:xfrm>
          <a:prstGeom prst="rect">
            <a:avLst/>
          </a:prstGeom>
        </p:spPr>
      </p:pic>
    </p:spTree>
    <p:extLst>
      <p:ext uri="{BB962C8B-B14F-4D97-AF65-F5344CB8AC3E}">
        <p14:creationId xmlns:p14="http://schemas.microsoft.com/office/powerpoint/2010/main" val="364382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859280"/>
            <a:ext cx="7772400" cy="4683580"/>
          </a:xfrm>
        </p:spPr>
        <p:txBody>
          <a:bodyPr>
            <a:normAutofit fontScale="25000" lnSpcReduction="20000"/>
          </a:bodyPr>
          <a:lstStyle/>
          <a:p>
            <a:pPr>
              <a:buNone/>
              <a:defRPr/>
            </a:pPr>
            <a:r>
              <a:rPr lang="en-US" sz="5000" b="1" dirty="0"/>
              <a:t>Report To Station</a:t>
            </a:r>
          </a:p>
          <a:p>
            <a:pPr>
              <a:buNone/>
              <a:defRPr/>
            </a:pPr>
            <a:r>
              <a:rPr lang="en-US" sz="5400" dirty="0"/>
              <a:t>Teams may place equipment on and organize speed rack during report time and after team introduction is complete but should not use tables or begin setting anything else up until mise </a:t>
            </a:r>
            <a:r>
              <a:rPr lang="en-US" sz="5400" dirty="0" err="1"/>
              <a:t>en</a:t>
            </a:r>
            <a:r>
              <a:rPr lang="en-US" sz="5400" dirty="0"/>
              <a:t> place begins. </a:t>
            </a:r>
          </a:p>
          <a:p>
            <a:pPr>
              <a:buNone/>
              <a:defRPr/>
            </a:pPr>
            <a:endParaRPr lang="en-US" sz="5000" b="1" dirty="0"/>
          </a:p>
          <a:p>
            <a:pPr>
              <a:buNone/>
              <a:defRPr/>
            </a:pPr>
            <a:r>
              <a:rPr lang="en-US" sz="5000" b="1" dirty="0"/>
              <a:t>Team Presentation &amp; Knife Skills</a:t>
            </a:r>
          </a:p>
          <a:p>
            <a:pPr>
              <a:buNone/>
              <a:defRPr/>
            </a:pPr>
            <a:endParaRPr lang="en-US" b="1" dirty="0"/>
          </a:p>
          <a:p>
            <a:pPr>
              <a:buNone/>
              <a:defRPr/>
            </a:pPr>
            <a:r>
              <a:rPr lang="en-US" sz="4800" b="1" dirty="0"/>
              <a:t>Team &amp; Menu </a:t>
            </a:r>
            <a:r>
              <a:rPr lang="en-US" sz="4800" b="1" dirty="0" err="1"/>
              <a:t>Introudction</a:t>
            </a:r>
            <a:endParaRPr lang="en-US" sz="4800" b="1" dirty="0"/>
          </a:p>
          <a:p>
            <a:pPr>
              <a:buNone/>
              <a:defRPr/>
            </a:pPr>
            <a:r>
              <a:rPr lang="en-US" sz="4800" b="1" dirty="0"/>
              <a:t>Which Judges: Team Presentation &amp; Knife Skills Judges</a:t>
            </a:r>
          </a:p>
          <a:p>
            <a:pPr>
              <a:defRPr/>
            </a:pPr>
            <a:r>
              <a:rPr lang="en-US" sz="4800" dirty="0"/>
              <a:t>Teams introduce themselves, introduce yourself</a:t>
            </a:r>
          </a:p>
          <a:p>
            <a:pPr>
              <a:defRPr/>
            </a:pPr>
            <a:r>
              <a:rPr lang="en-US" sz="4800" dirty="0"/>
              <a:t>2- 3 judges will be assigned to each team for the Introduction (YOU WILL THEN MOVE ON TO SCORE ALL TEAMS FOR TEAM PRESENTATION &amp; KNIFE SKILLS). </a:t>
            </a:r>
          </a:p>
          <a:p>
            <a:pPr>
              <a:defRPr/>
            </a:pPr>
            <a:r>
              <a:rPr lang="en-US" sz="4800" dirty="0"/>
              <a:t>After intro, all team presentation and knife skills judges should gather to discuss the presentations. </a:t>
            </a:r>
          </a:p>
          <a:p>
            <a:pPr>
              <a:defRPr/>
            </a:pPr>
            <a:r>
              <a:rPr lang="en-US" sz="4800" dirty="0"/>
              <a:t>There is no score on the actual speaking, only appearance. </a:t>
            </a:r>
          </a:p>
          <a:p>
            <a:pPr>
              <a:defRPr/>
            </a:pPr>
            <a:r>
              <a:rPr lang="en-US" sz="4800" dirty="0"/>
              <a:t>Appearance can be judges at the beginning or throughout. </a:t>
            </a:r>
          </a:p>
          <a:p>
            <a:pPr>
              <a:defRPr/>
            </a:pPr>
            <a:r>
              <a:rPr lang="en-US" sz="4800" dirty="0"/>
              <a:t>After team is done with intro, have timer tell them how much time they have to wash their hands in the side kitchen (do not use on floor sinks for the first wash). </a:t>
            </a:r>
          </a:p>
          <a:p>
            <a:pPr marL="0" indent="0">
              <a:buNone/>
              <a:defRPr/>
            </a:pPr>
            <a:endParaRPr lang="en-US" sz="4800" dirty="0"/>
          </a:p>
          <a:p>
            <a:pPr marL="0" indent="0">
              <a:buNone/>
              <a:defRPr/>
            </a:pPr>
            <a:r>
              <a:rPr lang="en-US" sz="4800" b="1" dirty="0"/>
              <a:t>Judge Tip</a:t>
            </a:r>
          </a:p>
          <a:p>
            <a:pPr>
              <a:defRPr/>
            </a:pPr>
            <a:r>
              <a:rPr lang="en-US" sz="4800" dirty="0"/>
              <a:t>Teams do not unpack ANYTHING prior to Mise </a:t>
            </a:r>
            <a:r>
              <a:rPr lang="en-US" sz="4800" dirty="0" err="1"/>
              <a:t>en</a:t>
            </a:r>
            <a:r>
              <a:rPr lang="en-US" sz="4800" dirty="0"/>
              <a:t> Place</a:t>
            </a:r>
          </a:p>
          <a:p>
            <a:pPr>
              <a:defRPr/>
            </a:pPr>
            <a:r>
              <a:rPr lang="en-US" sz="4800" dirty="0"/>
              <a:t>DO NOT start them early for any segment just because they are ready to go</a:t>
            </a:r>
          </a:p>
          <a:p>
            <a:pPr marL="0" indent="0">
              <a:buNone/>
              <a:defRPr/>
            </a:pPr>
            <a:endParaRPr lang="en-US" dirty="0"/>
          </a:p>
          <a:p>
            <a:pPr>
              <a:defRPr/>
            </a:pPr>
            <a:endParaRPr lang="en-US" dirty="0"/>
          </a:p>
          <a:p>
            <a:pPr>
              <a:defRPr/>
            </a:pPr>
            <a:endParaRPr lang="en-US" dirty="0"/>
          </a:p>
        </p:txBody>
      </p:sp>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361045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DD9D8-CDC9-55E4-2E51-5396AA7F0CE9}"/>
            </a:ext>
          </a:extLst>
        </p:cNvPr>
        <p:cNvGrpSpPr/>
        <p:nvPr/>
      </p:nvGrpSpPr>
      <p:grpSpPr>
        <a:xfrm>
          <a:off x="0" y="0"/>
          <a:ext cx="0" cy="0"/>
          <a:chOff x="0" y="0"/>
          <a:chExt cx="0" cy="0"/>
        </a:xfrm>
      </p:grpSpPr>
      <p:sp>
        <p:nvSpPr>
          <p:cNvPr id="41987" name="Rectangle 3">
            <a:extLst>
              <a:ext uri="{FF2B5EF4-FFF2-40B4-BE49-F238E27FC236}">
                <a16:creationId xmlns:a16="http://schemas.microsoft.com/office/drawing/2014/main" id="{3C77CCD8-7FAA-3A06-C575-14D6904F04F7}"/>
              </a:ext>
            </a:extLst>
          </p:cNvPr>
          <p:cNvSpPr>
            <a:spLocks noGrp="1" noChangeArrowheads="1"/>
          </p:cNvSpPr>
          <p:nvPr>
            <p:ph idx="1"/>
          </p:nvPr>
        </p:nvSpPr>
        <p:spPr>
          <a:xfrm>
            <a:off x="457200" y="1859280"/>
            <a:ext cx="7772400" cy="4683580"/>
          </a:xfrm>
        </p:spPr>
        <p:txBody>
          <a:bodyPr>
            <a:normAutofit fontScale="55000" lnSpcReduction="20000"/>
          </a:bodyPr>
          <a:lstStyle/>
          <a:p>
            <a:pPr>
              <a:buNone/>
              <a:defRPr/>
            </a:pPr>
            <a:r>
              <a:rPr lang="en-US" b="1" dirty="0"/>
              <a:t>MISE EN PLACE</a:t>
            </a:r>
          </a:p>
          <a:p>
            <a:pPr>
              <a:buNone/>
              <a:defRPr/>
            </a:pPr>
            <a:r>
              <a:rPr lang="en-US" b="1" dirty="0"/>
              <a:t>Which Judges: Work Skills/Safety &amp; Sanitation </a:t>
            </a:r>
          </a:p>
          <a:p>
            <a:pPr marL="0" indent="0">
              <a:buNone/>
              <a:defRPr/>
            </a:pPr>
            <a:endParaRPr lang="en-US" dirty="0"/>
          </a:p>
          <a:p>
            <a:pPr marL="0" indent="0">
              <a:buNone/>
              <a:defRPr/>
            </a:pPr>
            <a:r>
              <a:rPr lang="en-US" b="1" dirty="0"/>
              <a:t>Mise </a:t>
            </a:r>
            <a:r>
              <a:rPr lang="en-US" b="1" dirty="0" err="1"/>
              <a:t>en</a:t>
            </a:r>
            <a:r>
              <a:rPr lang="en-US" b="1" dirty="0"/>
              <a:t> Place </a:t>
            </a:r>
          </a:p>
          <a:p>
            <a:pPr>
              <a:defRPr/>
            </a:pPr>
            <a:r>
              <a:rPr lang="en-US" dirty="0"/>
              <a:t>Set up work space</a:t>
            </a:r>
          </a:p>
          <a:p>
            <a:pPr>
              <a:defRPr/>
            </a:pPr>
            <a:r>
              <a:rPr lang="en-US" dirty="0"/>
              <a:t>Teams may place equipment on and organize speed rack during report time and after team introduction is complete but should not use tables or begin setting anything else up until mise </a:t>
            </a:r>
            <a:r>
              <a:rPr lang="en-US" dirty="0" err="1"/>
              <a:t>en</a:t>
            </a:r>
            <a:r>
              <a:rPr lang="en-US" dirty="0"/>
              <a:t> place begins. </a:t>
            </a:r>
          </a:p>
          <a:p>
            <a:pPr>
              <a:defRPr/>
            </a:pPr>
            <a:r>
              <a:rPr lang="en-US" dirty="0"/>
              <a:t>Get ice, water</a:t>
            </a:r>
          </a:p>
          <a:p>
            <a:pPr>
              <a:defRPr/>
            </a:pPr>
            <a:r>
              <a:rPr lang="en-US" dirty="0"/>
              <a:t>Wash vegetables (although these can all come pre-washed)</a:t>
            </a:r>
          </a:p>
          <a:p>
            <a:pPr>
              <a:defRPr/>
            </a:pPr>
            <a:r>
              <a:rPr lang="en-US" dirty="0"/>
              <a:t>Measuring – note that NOTHING can come pre-measured this year</a:t>
            </a:r>
          </a:p>
          <a:p>
            <a:pPr>
              <a:defRPr/>
            </a:pPr>
            <a:r>
              <a:rPr lang="en-US" dirty="0"/>
              <a:t>Sanitation buckets will be provided in advance</a:t>
            </a:r>
          </a:p>
          <a:p>
            <a:pPr marL="0" indent="0">
              <a:buNone/>
              <a:defRPr/>
            </a:pPr>
            <a:endParaRPr lang="en-US" dirty="0"/>
          </a:p>
          <a:p>
            <a:pPr marL="0" indent="0">
              <a:buNone/>
              <a:defRPr/>
            </a:pPr>
            <a:r>
              <a:rPr lang="en-US" b="1" dirty="0"/>
              <a:t>Judge Tip</a:t>
            </a:r>
          </a:p>
          <a:p>
            <a:pPr>
              <a:defRPr/>
            </a:pPr>
            <a:r>
              <a:rPr lang="en-US" dirty="0"/>
              <a:t>Teams do not unpack ANYTHING prior to Mise </a:t>
            </a:r>
            <a:r>
              <a:rPr lang="en-US" dirty="0" err="1"/>
              <a:t>en</a:t>
            </a:r>
            <a:r>
              <a:rPr lang="en-US" dirty="0"/>
              <a:t> Place</a:t>
            </a:r>
            <a:endParaRPr lang="en-US" b="1" dirty="0"/>
          </a:p>
          <a:p>
            <a:pPr>
              <a:defRPr/>
            </a:pPr>
            <a:r>
              <a:rPr lang="en-US" dirty="0"/>
              <a:t>NO Food prep allowed</a:t>
            </a:r>
          </a:p>
          <a:p>
            <a:pPr>
              <a:defRPr/>
            </a:pPr>
            <a:r>
              <a:rPr lang="en-US" dirty="0"/>
              <a:t>DO NOT start them early for any segment just because they are ready to go</a:t>
            </a:r>
          </a:p>
          <a:p>
            <a:pPr>
              <a:defRPr/>
            </a:pPr>
            <a:endParaRPr lang="en-US" dirty="0"/>
          </a:p>
          <a:p>
            <a:pPr>
              <a:defRPr/>
            </a:pPr>
            <a:endParaRPr lang="en-US" dirty="0"/>
          </a:p>
          <a:p>
            <a:pPr>
              <a:defRPr/>
            </a:pPr>
            <a:endParaRPr lang="en-US" dirty="0"/>
          </a:p>
        </p:txBody>
      </p:sp>
      <p:sp>
        <p:nvSpPr>
          <p:cNvPr id="4" name="Rectangle 2">
            <a:extLst>
              <a:ext uri="{FF2B5EF4-FFF2-40B4-BE49-F238E27FC236}">
                <a16:creationId xmlns:a16="http://schemas.microsoft.com/office/drawing/2014/main" id="{89F45ED4-D6D9-BDE4-C2F8-23ABFB31ABD9}"/>
              </a:ext>
            </a:extLst>
          </p:cNvPr>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414457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859280"/>
            <a:ext cx="7772400" cy="4683580"/>
          </a:xfrm>
        </p:spPr>
        <p:txBody>
          <a:bodyPr>
            <a:normAutofit fontScale="70000" lnSpcReduction="20000"/>
          </a:bodyPr>
          <a:lstStyle/>
          <a:p>
            <a:pPr>
              <a:buNone/>
              <a:defRPr/>
            </a:pPr>
            <a:r>
              <a:rPr lang="en-US" b="1" dirty="0"/>
              <a:t>Cooking – </a:t>
            </a:r>
          </a:p>
          <a:p>
            <a:pPr>
              <a:buNone/>
              <a:defRPr/>
            </a:pPr>
            <a:r>
              <a:rPr lang="en-US" b="1" dirty="0"/>
              <a:t>Which Judges: Knife Skills/Work Skills/Safety Sanitation</a:t>
            </a:r>
          </a:p>
          <a:p>
            <a:pPr>
              <a:defRPr/>
            </a:pPr>
            <a:r>
              <a:rPr lang="en-US" sz="2600" dirty="0"/>
              <a:t>60 minutes to create two identical meals</a:t>
            </a:r>
          </a:p>
          <a:p>
            <a:pPr>
              <a:defRPr/>
            </a:pPr>
            <a:r>
              <a:rPr lang="en-US" sz="2600" dirty="0"/>
              <a:t>One teams will be going at the same time, unlikely they will finish at exactly the same time, float between the two. </a:t>
            </a:r>
          </a:p>
          <a:p>
            <a:pPr>
              <a:defRPr/>
            </a:pPr>
            <a:r>
              <a:rPr lang="en-US" sz="2600" dirty="0"/>
              <a:t>Alternate must be on the outside of the “L”. They can taste but not touch anything else. </a:t>
            </a:r>
          </a:p>
          <a:p>
            <a:pPr>
              <a:defRPr/>
            </a:pPr>
            <a:r>
              <a:rPr lang="en-US" sz="2600" dirty="0"/>
              <a:t>Teams can finish at 57 minutes. </a:t>
            </a:r>
          </a:p>
          <a:p>
            <a:pPr>
              <a:defRPr/>
            </a:pPr>
            <a:r>
              <a:rPr lang="en-US" sz="2600" dirty="0"/>
              <a:t>Do not stop if they aren’t done at 60 minutes, go until they are done.</a:t>
            </a:r>
          </a:p>
          <a:p>
            <a:pPr marL="0" indent="0">
              <a:buNone/>
              <a:defRPr/>
            </a:pPr>
            <a:endParaRPr lang="en-US" dirty="0"/>
          </a:p>
          <a:p>
            <a:pPr marL="0" indent="0">
              <a:buNone/>
              <a:defRPr/>
            </a:pPr>
            <a:r>
              <a:rPr lang="en-US" b="1" dirty="0"/>
              <a:t>Judge Tips:</a:t>
            </a:r>
          </a:p>
          <a:p>
            <a:pPr>
              <a:defRPr/>
            </a:pPr>
            <a:r>
              <a:rPr lang="en-US" sz="2600" dirty="0"/>
              <a:t>This is a learning event, if you see them doing something wrong/dangerous correct them. Engage, ask questions, encourage them, etc. Don’t make suggestions to change something. </a:t>
            </a:r>
          </a:p>
          <a:p>
            <a:pPr>
              <a:defRPr/>
            </a:pPr>
            <a:r>
              <a:rPr lang="en-US" sz="2600" dirty="0"/>
              <a:t>Students will return to workstation for feedback on cooking and work skills after dropping plates off to the tasting judges. </a:t>
            </a:r>
          </a:p>
          <a:p>
            <a:pPr>
              <a:defRPr/>
            </a:pPr>
            <a:r>
              <a:rPr lang="en-US" sz="2600" dirty="0"/>
              <a:t>Scores should not be discussed with other judges to get a consensus. </a:t>
            </a:r>
          </a:p>
          <a:p>
            <a:pPr marL="0" indent="0">
              <a:buNone/>
              <a:defRPr/>
            </a:pPr>
            <a:endParaRPr lang="en-US" dirty="0"/>
          </a:p>
          <a:p>
            <a:pPr>
              <a:defRPr/>
            </a:pPr>
            <a:endParaRPr lang="en-US" dirty="0"/>
          </a:p>
          <a:p>
            <a:pPr>
              <a:defRPr/>
            </a:pPr>
            <a:endParaRPr lang="en-US" dirty="0"/>
          </a:p>
        </p:txBody>
      </p:sp>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399460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199" y="1859280"/>
            <a:ext cx="8375301" cy="4883164"/>
          </a:xfrm>
        </p:spPr>
        <p:txBody>
          <a:bodyPr>
            <a:normAutofit fontScale="47500" lnSpcReduction="20000"/>
          </a:bodyPr>
          <a:lstStyle/>
          <a:p>
            <a:pPr algn="l" rtl="0"/>
            <a:r>
              <a:rPr lang="en-US" sz="5000" b="1" i="0" dirty="0">
                <a:solidFill>
                  <a:srgbClr val="000000"/>
                </a:solidFill>
                <a:effectLst/>
                <a:latin typeface="Arial" panose="020B0604020202020204" pitchFamily="34" charset="0"/>
              </a:rPr>
              <a:t>Knife Skills</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a. Knife skills are demonstrated during the 60-minute Meal Production segment. Team</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Presentation/Knife Skills judges may evaluate knife cuts anytime during Meal</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Production segment.</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b. The team must demonstrate a minimum of two (2) of eleven (11) specified knife cuts</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to incorporate in their meal.</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c. Cuts must be demonstrated on fruits, vegetables, or herbs only.</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i. Rondelle: ¼” thick disc shaped slices</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ii. Diagonal: ¼” thick oval shaped slices</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iii. </a:t>
            </a:r>
            <a:r>
              <a:rPr lang="en-US" b="0" i="0" dirty="0" err="1">
                <a:solidFill>
                  <a:srgbClr val="000000"/>
                </a:solidFill>
                <a:effectLst/>
                <a:latin typeface="Arial" panose="020B0604020202020204" pitchFamily="34" charset="0"/>
              </a:rPr>
              <a:t>Batonnet</a:t>
            </a:r>
            <a:r>
              <a:rPr lang="en-US" b="0" i="0" dirty="0">
                <a:solidFill>
                  <a:srgbClr val="000000"/>
                </a:solidFill>
                <a:effectLst/>
                <a:latin typeface="Arial" panose="020B0604020202020204" pitchFamily="34" charset="0"/>
              </a:rPr>
              <a:t>: Cut into long, thin, rectangular pieces ¼” x ¼” x 2”</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iv. Julienne: Cut into long, thin, rectangular pieces. 1/8” x 1/8” x 2”</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v. Large Dice: Cube shaped ¾” x ¾” x ¾”</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vi. Medium Dice: Cube shaped ½” x ½” x ½”.</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vii. Small Dice: Cube shaped ¼” x ¼ “ x ¼”</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viii. </a:t>
            </a:r>
            <a:r>
              <a:rPr lang="en-US" b="0" i="0" dirty="0" err="1">
                <a:solidFill>
                  <a:srgbClr val="000000"/>
                </a:solidFill>
                <a:effectLst/>
                <a:latin typeface="Arial" panose="020B0604020202020204" pitchFamily="34" charset="0"/>
              </a:rPr>
              <a:t>Brunoise</a:t>
            </a:r>
            <a:r>
              <a:rPr lang="en-US" b="0" i="0" dirty="0">
                <a:solidFill>
                  <a:srgbClr val="000000"/>
                </a:solidFill>
                <a:effectLst/>
                <a:latin typeface="Arial" panose="020B0604020202020204" pitchFamily="34" charset="0"/>
              </a:rPr>
              <a:t>: Very small dice. 1/8” x 1/8” x 1/8”</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ix. </a:t>
            </a:r>
            <a:r>
              <a:rPr lang="en-US" b="0" i="0" dirty="0" err="1">
                <a:solidFill>
                  <a:srgbClr val="000000"/>
                </a:solidFill>
                <a:effectLst/>
                <a:latin typeface="Arial" panose="020B0604020202020204" pitchFamily="34" charset="0"/>
              </a:rPr>
              <a:t>Paysanne</a:t>
            </a:r>
            <a:r>
              <a:rPr lang="en-US" b="0" i="0" dirty="0">
                <a:solidFill>
                  <a:srgbClr val="000000"/>
                </a:solidFill>
                <a:effectLst/>
                <a:latin typeface="Arial" panose="020B0604020202020204" pitchFamily="34" charset="0"/>
              </a:rPr>
              <a:t>: Square cut ½” x ½” x 1/8”</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x. Chiffonade: Leafy green vegetables such as spinach or basil that are</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stacked, rolled tightly, and then cut into long thin strips. Approximate width is</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1/8”.</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xi. </a:t>
            </a:r>
            <a:r>
              <a:rPr lang="en-US" b="0" i="0" dirty="0" err="1">
                <a:solidFill>
                  <a:srgbClr val="000000"/>
                </a:solidFill>
                <a:effectLst/>
                <a:latin typeface="Arial" panose="020B0604020202020204" pitchFamily="34" charset="0"/>
              </a:rPr>
              <a:t>Tourne</a:t>
            </a:r>
            <a:r>
              <a:rPr lang="en-US" b="0" i="0" dirty="0">
                <a:solidFill>
                  <a:srgbClr val="000000"/>
                </a:solidFill>
                <a:effectLst/>
                <a:latin typeface="Arial" panose="020B0604020202020204" pitchFamily="34" charset="0"/>
              </a:rPr>
              <a:t>: football shape, ¾” diameter, 2” long, seven equal sides and flat</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ended</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d. Team must identify the selected cuts anywhere on their printed menu.</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e. Team must set aside a 1oz. cup volume measurement for each knife cut for</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evaluation by Team Presentation/Knife Skills judges. Event staff will provide 1oz.</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containers. This may be done at any time. Judges will rotate and evaluate when</a:t>
            </a:r>
            <a:br>
              <a:rPr lang="en-US" b="0" i="0" dirty="0">
                <a:solidFill>
                  <a:srgbClr val="000000"/>
                </a:solidFill>
                <a:effectLst/>
                <a:latin typeface="Segoe UI" panose="020B0502040204020203" pitchFamily="34" charset="0"/>
              </a:rPr>
            </a:br>
            <a:r>
              <a:rPr lang="en-US" b="0" i="0" dirty="0">
                <a:solidFill>
                  <a:srgbClr val="000000"/>
                </a:solidFill>
                <a:effectLst/>
                <a:latin typeface="Arial" panose="020B0604020202020204" pitchFamily="34" charset="0"/>
              </a:rPr>
              <a:t>available. </a:t>
            </a:r>
            <a:r>
              <a:rPr lang="en-US" b="1" i="0" dirty="0">
                <a:solidFill>
                  <a:srgbClr val="000000"/>
                </a:solidFill>
                <a:effectLst/>
                <a:latin typeface="Arial" panose="020B0604020202020204" pitchFamily="34" charset="0"/>
              </a:rPr>
              <a:t>ALL KNIFE SKILLS JUDGES WILL JUDGE EVERY TEAM. </a:t>
            </a:r>
            <a:endParaRPr lang="en-US" b="1" i="0" dirty="0">
              <a:solidFill>
                <a:srgbClr val="000000"/>
              </a:solidFill>
              <a:effectLst/>
              <a:latin typeface="Segoe UI" panose="020B0502040204020203" pitchFamily="34" charset="0"/>
            </a:endParaRPr>
          </a:p>
          <a:p>
            <a:pPr marL="0" indent="0">
              <a:buNone/>
              <a:defRPr/>
            </a:pPr>
            <a:endParaRPr lang="en-US" dirty="0"/>
          </a:p>
          <a:p>
            <a:pPr>
              <a:defRPr/>
            </a:pPr>
            <a:endParaRPr lang="en-US" dirty="0"/>
          </a:p>
          <a:p>
            <a:pPr>
              <a:defRPr/>
            </a:pPr>
            <a:endParaRPr lang="en-US" dirty="0"/>
          </a:p>
        </p:txBody>
      </p:sp>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162905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85800" y="1752600"/>
            <a:ext cx="7772400" cy="4683580"/>
          </a:xfrm>
        </p:spPr>
        <p:txBody>
          <a:bodyPr>
            <a:normAutofit fontScale="25000" lnSpcReduction="20000"/>
          </a:bodyPr>
          <a:lstStyle/>
          <a:p>
            <a:pPr>
              <a:buNone/>
              <a:defRPr/>
            </a:pPr>
            <a:r>
              <a:rPr lang="en-US" sz="6400" b="1" dirty="0"/>
              <a:t>Tasting &amp; Menu Judging</a:t>
            </a:r>
          </a:p>
          <a:p>
            <a:pPr>
              <a:defRPr/>
            </a:pPr>
            <a:r>
              <a:rPr lang="en-US" sz="7200" dirty="0"/>
              <a:t>Two teams will be competing at a time, which means two plates come at a time. Plates will come in quickly, so </a:t>
            </a:r>
            <a:r>
              <a:rPr lang="en-US" sz="7200" b="1" dirty="0"/>
              <a:t>no more than 10 minutes</a:t>
            </a:r>
            <a:r>
              <a:rPr lang="en-US" sz="7200" dirty="0"/>
              <a:t> for tasting and then the teams comes in for feedback. </a:t>
            </a:r>
          </a:p>
          <a:p>
            <a:pPr>
              <a:defRPr/>
            </a:pPr>
            <a:r>
              <a:rPr lang="en-US" sz="7200" dirty="0"/>
              <a:t>25 minutes between teams so extra 5 minutes to help but still must stay on track. </a:t>
            </a:r>
          </a:p>
          <a:p>
            <a:pPr>
              <a:defRPr/>
            </a:pPr>
            <a:r>
              <a:rPr lang="en-US" sz="7200" dirty="0"/>
              <a:t>Judges broken down by Appetizer Judge, Entrée Judge and Dessert</a:t>
            </a:r>
          </a:p>
          <a:p>
            <a:r>
              <a:rPr lang="en-US" sz="7200" b="0" i="0" dirty="0">
                <a:solidFill>
                  <a:srgbClr val="2B373E"/>
                </a:solidFill>
                <a:effectLst/>
                <a:latin typeface="-apple-system"/>
              </a:rPr>
              <a:t>2/3 judges per course.  One tray delivered to suite FOR TASTING. Judges have no more than 10 minutes to taste. When judges are ready for feedback, move to feedback suite. One judge per each category will deliver feedback to a team. 2-3 minutes for each dish. Then the other judge delivers feedback for next team.</a:t>
            </a:r>
          </a:p>
          <a:p>
            <a:r>
              <a:rPr lang="en-US" sz="7200" b="0" i="0" dirty="0">
                <a:solidFill>
                  <a:srgbClr val="2B373E"/>
                </a:solidFill>
                <a:effectLst/>
                <a:latin typeface="-apple-system"/>
              </a:rPr>
              <a:t>The first team to present their plates will get feedback first as soon as judges are ready to begin. </a:t>
            </a:r>
          </a:p>
          <a:p>
            <a:pPr algn="l"/>
            <a:r>
              <a:rPr lang="en-US" sz="7200" b="0" i="0" dirty="0">
                <a:solidFill>
                  <a:srgbClr val="2B373E"/>
                </a:solidFill>
                <a:effectLst/>
                <a:latin typeface="-apple-system"/>
              </a:rPr>
              <a:t>Second tray delivered to second suite for feedback and Menu judge. </a:t>
            </a:r>
          </a:p>
          <a:p>
            <a:pPr marL="0" indent="0" algn="l">
              <a:buNone/>
            </a:pPr>
            <a:endParaRPr lang="en-US" sz="7200" b="0" i="0" dirty="0">
              <a:solidFill>
                <a:srgbClr val="2B373E"/>
              </a:solidFill>
              <a:effectLst/>
              <a:latin typeface="-apple-system"/>
            </a:endParaRPr>
          </a:p>
          <a:p>
            <a:pPr algn="l"/>
            <a:r>
              <a:rPr lang="en-US" sz="7200" b="0" i="0" dirty="0">
                <a:solidFill>
                  <a:srgbClr val="2B373E"/>
                </a:solidFill>
                <a:effectLst/>
                <a:latin typeface="-apple-system"/>
              </a:rPr>
              <a:t>During feedback: Clear plates and set for next teams in tasting suite. </a:t>
            </a:r>
          </a:p>
          <a:p>
            <a:pPr marL="0" indent="0">
              <a:buNone/>
              <a:defRPr/>
            </a:pPr>
            <a:endParaRPr lang="en-US" sz="6400" dirty="0"/>
          </a:p>
          <a:p>
            <a:pPr marL="0" indent="0">
              <a:buNone/>
              <a:defRPr/>
            </a:pPr>
            <a:br>
              <a:rPr lang="en-US" dirty="0"/>
            </a:br>
            <a:endParaRPr lang="en-US" dirty="0"/>
          </a:p>
          <a:p>
            <a:pPr marL="0" indent="0">
              <a:buNone/>
              <a:defRPr/>
            </a:pPr>
            <a:endParaRPr lang="en-US" dirty="0"/>
          </a:p>
          <a:p>
            <a:pPr>
              <a:defRPr/>
            </a:pPr>
            <a:endParaRPr lang="en-US" dirty="0"/>
          </a:p>
          <a:p>
            <a:pPr>
              <a:defRPr/>
            </a:pPr>
            <a:endParaRPr lang="en-US" dirty="0"/>
          </a:p>
        </p:txBody>
      </p:sp>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87820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56A46-5EEC-AE05-8019-83F045CF23D6}"/>
            </a:ext>
          </a:extLst>
        </p:cNvPr>
        <p:cNvGrpSpPr/>
        <p:nvPr/>
      </p:nvGrpSpPr>
      <p:grpSpPr>
        <a:xfrm>
          <a:off x="0" y="0"/>
          <a:ext cx="0" cy="0"/>
          <a:chOff x="0" y="0"/>
          <a:chExt cx="0" cy="0"/>
        </a:xfrm>
      </p:grpSpPr>
      <p:sp>
        <p:nvSpPr>
          <p:cNvPr id="41987" name="Rectangle 3">
            <a:extLst>
              <a:ext uri="{FF2B5EF4-FFF2-40B4-BE49-F238E27FC236}">
                <a16:creationId xmlns:a16="http://schemas.microsoft.com/office/drawing/2014/main" id="{6BBBB5ED-105D-0F1B-1F1C-E6AA717C674A}"/>
              </a:ext>
            </a:extLst>
          </p:cNvPr>
          <p:cNvSpPr>
            <a:spLocks noGrp="1" noChangeArrowheads="1"/>
          </p:cNvSpPr>
          <p:nvPr>
            <p:ph idx="1"/>
          </p:nvPr>
        </p:nvSpPr>
        <p:spPr>
          <a:xfrm>
            <a:off x="685800" y="1752600"/>
            <a:ext cx="7772400" cy="4683580"/>
          </a:xfrm>
        </p:spPr>
        <p:txBody>
          <a:bodyPr>
            <a:normAutofit fontScale="25000" lnSpcReduction="20000"/>
          </a:bodyPr>
          <a:lstStyle/>
          <a:p>
            <a:pPr marL="0" indent="0">
              <a:buNone/>
              <a:defRPr/>
            </a:pPr>
            <a:r>
              <a:rPr lang="en-US" sz="7200" b="1" dirty="0"/>
              <a:t>Skills Critique</a:t>
            </a:r>
          </a:p>
          <a:p>
            <a:pPr marL="0" indent="0">
              <a:buNone/>
              <a:defRPr/>
            </a:pPr>
            <a:r>
              <a:rPr lang="en-US" sz="7200" b="1" dirty="0"/>
              <a:t>Which judges: Work Skills, Knife Skills</a:t>
            </a:r>
          </a:p>
          <a:p>
            <a:pPr>
              <a:defRPr/>
            </a:pPr>
            <a:r>
              <a:rPr lang="en-US" sz="7200" dirty="0"/>
              <a:t>After students bring their dishes to the tasting room, students return to workstation to receive skills critique</a:t>
            </a:r>
          </a:p>
          <a:p>
            <a:pPr>
              <a:defRPr/>
            </a:pPr>
            <a:r>
              <a:rPr lang="en-US" sz="7200" dirty="0"/>
              <a:t>Not every judge needs to provide critique – you will be assigned who you are giving critique to but you will still be judging every team. </a:t>
            </a:r>
          </a:p>
          <a:p>
            <a:pPr>
              <a:defRPr/>
            </a:pPr>
            <a:endParaRPr lang="en-US" sz="7200" dirty="0"/>
          </a:p>
          <a:p>
            <a:pPr marL="0" indent="0">
              <a:buNone/>
              <a:defRPr/>
            </a:pPr>
            <a:endParaRPr lang="en-US" sz="7200" b="1"/>
          </a:p>
          <a:p>
            <a:pPr marL="0" indent="0">
              <a:buNone/>
              <a:defRPr/>
            </a:pPr>
            <a:r>
              <a:rPr lang="en-US" sz="7200" b="1"/>
              <a:t>Clean </a:t>
            </a:r>
            <a:r>
              <a:rPr lang="en-US" sz="7200" b="1" dirty="0"/>
              <a:t>Up and Sanitation Critique</a:t>
            </a:r>
          </a:p>
          <a:p>
            <a:pPr marL="0" indent="0">
              <a:buNone/>
              <a:defRPr/>
            </a:pPr>
            <a:r>
              <a:rPr lang="en-US" sz="7200" b="1" dirty="0"/>
              <a:t>Which judges: Safety &amp; Sanitation</a:t>
            </a:r>
          </a:p>
          <a:p>
            <a:pPr>
              <a:defRPr/>
            </a:pPr>
            <a:r>
              <a:rPr lang="en-US" sz="7200" dirty="0"/>
              <a:t>Clean up everything – everything must be removed from workstation and be put in hospitality suite after safety/sanitation feedback and dismissal </a:t>
            </a:r>
          </a:p>
          <a:p>
            <a:pPr>
              <a:defRPr/>
            </a:pPr>
            <a:r>
              <a:rPr lang="en-US" sz="7200" dirty="0"/>
              <a:t>Safety &amp; Sanitation judges give feedback and dismissed. </a:t>
            </a:r>
          </a:p>
          <a:p>
            <a:pPr marL="0" indent="0">
              <a:buNone/>
              <a:defRPr/>
            </a:pPr>
            <a:endParaRPr lang="en-US" sz="6400" dirty="0"/>
          </a:p>
          <a:p>
            <a:pPr marL="0" indent="0">
              <a:buNone/>
              <a:defRPr/>
            </a:pPr>
            <a:br>
              <a:rPr lang="en-US" dirty="0"/>
            </a:br>
            <a:endParaRPr lang="en-US" dirty="0"/>
          </a:p>
          <a:p>
            <a:pPr marL="0" indent="0">
              <a:buNone/>
              <a:defRPr/>
            </a:pPr>
            <a:endParaRPr lang="en-US" dirty="0"/>
          </a:p>
          <a:p>
            <a:pPr>
              <a:defRPr/>
            </a:pPr>
            <a:endParaRPr lang="en-US" dirty="0"/>
          </a:p>
          <a:p>
            <a:pPr>
              <a:defRPr/>
            </a:pPr>
            <a:endParaRPr lang="en-US" dirty="0"/>
          </a:p>
        </p:txBody>
      </p:sp>
      <p:sp>
        <p:nvSpPr>
          <p:cNvPr id="4" name="Rectangle 2">
            <a:extLst>
              <a:ext uri="{FF2B5EF4-FFF2-40B4-BE49-F238E27FC236}">
                <a16:creationId xmlns:a16="http://schemas.microsoft.com/office/drawing/2014/main" id="{93DE541C-1851-7C88-9028-1AF1BA190511}"/>
              </a:ext>
            </a:extLst>
          </p:cNvPr>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35454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A4FE-7D1F-9A85-144A-6C30F6546893}"/>
            </a:ext>
          </a:extLst>
        </p:cNvPr>
        <p:cNvGrpSpPr/>
        <p:nvPr/>
      </p:nvGrpSpPr>
      <p:grpSpPr>
        <a:xfrm>
          <a:off x="0" y="0"/>
          <a:ext cx="0" cy="0"/>
          <a:chOff x="0" y="0"/>
          <a:chExt cx="0" cy="0"/>
        </a:xfrm>
      </p:grpSpPr>
      <p:sp>
        <p:nvSpPr>
          <p:cNvPr id="41987" name="Rectangle 3">
            <a:extLst>
              <a:ext uri="{FF2B5EF4-FFF2-40B4-BE49-F238E27FC236}">
                <a16:creationId xmlns:a16="http://schemas.microsoft.com/office/drawing/2014/main" id="{66B709BE-3E7C-1923-A5F3-F397FC5F485B}"/>
              </a:ext>
            </a:extLst>
          </p:cNvPr>
          <p:cNvSpPr>
            <a:spLocks noGrp="1" noChangeArrowheads="1"/>
          </p:cNvSpPr>
          <p:nvPr>
            <p:ph idx="1"/>
          </p:nvPr>
        </p:nvSpPr>
        <p:spPr>
          <a:xfrm>
            <a:off x="685800" y="1752600"/>
            <a:ext cx="7772400" cy="4683580"/>
          </a:xfrm>
        </p:spPr>
        <p:txBody>
          <a:bodyPr>
            <a:normAutofit fontScale="47500" lnSpcReduction="20000"/>
          </a:bodyPr>
          <a:lstStyle/>
          <a:p>
            <a:pPr marL="0" indent="0">
              <a:buNone/>
              <a:defRPr/>
            </a:pPr>
            <a:r>
              <a:rPr lang="en-US" sz="6400" b="1" dirty="0"/>
              <a:t>Clean up and Safety/Sanitation – Safety and Sanitation </a:t>
            </a:r>
          </a:p>
          <a:p>
            <a:pPr>
              <a:defRPr/>
            </a:pPr>
            <a:r>
              <a:rPr lang="en-US" sz="6400" dirty="0"/>
              <a:t>Students Return to workstation</a:t>
            </a:r>
          </a:p>
          <a:p>
            <a:pPr>
              <a:defRPr/>
            </a:pPr>
            <a:r>
              <a:rPr lang="en-US" sz="6400" dirty="0"/>
              <a:t>Clean up everything – everything must be removed from workstation and be put in hospitality suite after safety/sanitation feedback and dismissal </a:t>
            </a:r>
          </a:p>
          <a:p>
            <a:pPr>
              <a:defRPr/>
            </a:pPr>
            <a:r>
              <a:rPr lang="en-US" sz="6400" dirty="0"/>
              <a:t>Safety &amp; Sanitation judges give feedback and dismissed. </a:t>
            </a:r>
          </a:p>
          <a:p>
            <a:pPr marL="0" indent="0">
              <a:buNone/>
              <a:defRPr/>
            </a:pPr>
            <a:endParaRPr lang="en-US" sz="6400" dirty="0"/>
          </a:p>
          <a:p>
            <a:pPr marL="0" indent="0">
              <a:buNone/>
              <a:defRPr/>
            </a:pPr>
            <a:br>
              <a:rPr lang="en-US" dirty="0"/>
            </a:br>
            <a:endParaRPr lang="en-US" dirty="0"/>
          </a:p>
          <a:p>
            <a:pPr marL="0" indent="0">
              <a:buNone/>
              <a:defRPr/>
            </a:pPr>
            <a:endParaRPr lang="en-US" dirty="0"/>
          </a:p>
          <a:p>
            <a:pPr>
              <a:defRPr/>
            </a:pPr>
            <a:endParaRPr lang="en-US" dirty="0"/>
          </a:p>
          <a:p>
            <a:pPr>
              <a:defRPr/>
            </a:pPr>
            <a:endParaRPr lang="en-US" dirty="0"/>
          </a:p>
        </p:txBody>
      </p:sp>
      <p:sp>
        <p:nvSpPr>
          <p:cNvPr id="4" name="Rectangle 2">
            <a:extLst>
              <a:ext uri="{FF2B5EF4-FFF2-40B4-BE49-F238E27FC236}">
                <a16:creationId xmlns:a16="http://schemas.microsoft.com/office/drawing/2014/main" id="{3BD2BC74-7DF1-06FC-96DD-B43EC88E5575}"/>
              </a:ext>
            </a:extLst>
          </p:cNvPr>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271649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859280"/>
            <a:ext cx="7772400" cy="4683580"/>
          </a:xfrm>
        </p:spPr>
        <p:txBody>
          <a:bodyPr>
            <a:normAutofit/>
          </a:bodyPr>
          <a:lstStyle/>
          <a:p>
            <a:pPr>
              <a:buNone/>
              <a:defRPr/>
            </a:pPr>
            <a:r>
              <a:rPr lang="en-US" b="1" dirty="0"/>
              <a:t>Online Scoring Tool </a:t>
            </a:r>
          </a:p>
          <a:p>
            <a:pPr>
              <a:defRPr/>
            </a:pPr>
            <a:r>
              <a:rPr lang="en-US" b="1" dirty="0" err="1"/>
              <a:t>Psiscoring.com</a:t>
            </a:r>
            <a:r>
              <a:rPr lang="en-US" b="1" dirty="0"/>
              <a:t> </a:t>
            </a:r>
          </a:p>
          <a:p>
            <a:pPr>
              <a:defRPr/>
            </a:pPr>
            <a:r>
              <a:rPr lang="en-US" b="1" dirty="0"/>
              <a:t>If you haven’t registered, please register asap so I can assign roles. </a:t>
            </a:r>
          </a:p>
          <a:p>
            <a:pPr>
              <a:defRPr/>
            </a:pPr>
            <a:r>
              <a:rPr lang="en-US" b="1" dirty="0"/>
              <a:t>Please bring tablet, phone or laptop. </a:t>
            </a:r>
          </a:p>
          <a:p>
            <a:pPr>
              <a:defRPr/>
            </a:pPr>
            <a:r>
              <a:rPr lang="en-US" b="1" dirty="0"/>
              <a:t>DEMO</a:t>
            </a:r>
          </a:p>
          <a:p>
            <a:pPr marL="0" indent="0">
              <a:buNone/>
              <a:defRPr/>
            </a:pPr>
            <a:endParaRPr lang="en-US" b="1" dirty="0"/>
          </a:p>
          <a:p>
            <a:pPr>
              <a:buNone/>
              <a:defRPr/>
            </a:pPr>
            <a:endParaRPr lang="en-US" dirty="0"/>
          </a:p>
          <a:p>
            <a:pPr marL="0" indent="0">
              <a:buNone/>
              <a:defRPr/>
            </a:pPr>
            <a:endParaRPr lang="en-US" dirty="0"/>
          </a:p>
          <a:p>
            <a:pPr>
              <a:defRPr/>
            </a:pPr>
            <a:endParaRPr lang="en-US" dirty="0"/>
          </a:p>
          <a:p>
            <a:pPr>
              <a:defRPr/>
            </a:pPr>
            <a:endParaRPr lang="en-US" dirty="0"/>
          </a:p>
        </p:txBody>
      </p:sp>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273754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164EC-F3DF-59F0-CCE3-A6588C9D21CC}"/>
            </a:ext>
          </a:extLst>
        </p:cNvPr>
        <p:cNvGrpSpPr/>
        <p:nvPr/>
      </p:nvGrpSpPr>
      <p:grpSpPr>
        <a:xfrm>
          <a:off x="0" y="0"/>
          <a:ext cx="0" cy="0"/>
          <a:chOff x="0" y="0"/>
          <a:chExt cx="0" cy="0"/>
        </a:xfrm>
      </p:grpSpPr>
      <p:sp>
        <p:nvSpPr>
          <p:cNvPr id="41987" name="Rectangle 3">
            <a:extLst>
              <a:ext uri="{FF2B5EF4-FFF2-40B4-BE49-F238E27FC236}">
                <a16:creationId xmlns:a16="http://schemas.microsoft.com/office/drawing/2014/main" id="{26374945-AB29-89BB-E251-1D7C71C31EDC}"/>
              </a:ext>
            </a:extLst>
          </p:cNvPr>
          <p:cNvSpPr>
            <a:spLocks noGrp="1" noChangeArrowheads="1"/>
          </p:cNvSpPr>
          <p:nvPr>
            <p:ph idx="1"/>
          </p:nvPr>
        </p:nvSpPr>
        <p:spPr>
          <a:xfrm>
            <a:off x="457200" y="1859280"/>
            <a:ext cx="7772400" cy="4683580"/>
          </a:xfrm>
        </p:spPr>
        <p:txBody>
          <a:bodyPr>
            <a:normAutofit/>
          </a:bodyPr>
          <a:lstStyle/>
          <a:p>
            <a:pPr>
              <a:buNone/>
              <a:defRPr/>
            </a:pPr>
            <a:r>
              <a:rPr lang="en-US" b="1" dirty="0"/>
              <a:t>Questions?</a:t>
            </a:r>
          </a:p>
          <a:p>
            <a:pPr>
              <a:buNone/>
              <a:defRPr/>
            </a:pPr>
            <a:endParaRPr lang="en-US" dirty="0"/>
          </a:p>
          <a:p>
            <a:pPr marL="0" indent="0">
              <a:buNone/>
              <a:defRPr/>
            </a:pPr>
            <a:endParaRPr lang="en-US" dirty="0"/>
          </a:p>
          <a:p>
            <a:pPr>
              <a:defRPr/>
            </a:pPr>
            <a:endParaRPr lang="en-US" dirty="0"/>
          </a:p>
          <a:p>
            <a:pPr>
              <a:defRPr/>
            </a:pPr>
            <a:endParaRPr lang="en-US" dirty="0"/>
          </a:p>
        </p:txBody>
      </p:sp>
      <p:sp>
        <p:nvSpPr>
          <p:cNvPr id="4" name="Rectangle 2">
            <a:extLst>
              <a:ext uri="{FF2B5EF4-FFF2-40B4-BE49-F238E27FC236}">
                <a16:creationId xmlns:a16="http://schemas.microsoft.com/office/drawing/2014/main" id="{C1CC1158-3F1E-D6BF-4BF4-48CFFA650346}"/>
              </a:ext>
            </a:extLst>
          </p:cNvPr>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336906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0586"/>
            <a:ext cx="6112980" cy="1378581"/>
          </a:xfrm>
        </p:spPr>
        <p:txBody>
          <a:bodyPr>
            <a:normAutofit/>
          </a:bodyPr>
          <a:lstStyle/>
          <a:p>
            <a:pPr algn="l"/>
            <a:r>
              <a:rPr lang="en-US" sz="6500" dirty="0"/>
              <a:t>Stay in Touch</a:t>
            </a:r>
            <a:endParaRPr lang="en-US" sz="2000" b="0" dirty="0"/>
          </a:p>
        </p:txBody>
      </p:sp>
      <p:sp>
        <p:nvSpPr>
          <p:cNvPr id="6" name="Content Placeholder 2"/>
          <p:cNvSpPr txBox="1">
            <a:spLocks/>
          </p:cNvSpPr>
          <p:nvPr/>
        </p:nvSpPr>
        <p:spPr>
          <a:xfrm>
            <a:off x="457200" y="1471062"/>
            <a:ext cx="8229600" cy="4964898"/>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tabLst>
                <a:tab pos="1030288" algn="l"/>
              </a:tabLst>
            </a:pPr>
            <a:r>
              <a:rPr lang="en-US" sz="2200" b="1" dirty="0"/>
              <a:t>National Contact:</a:t>
            </a:r>
          </a:p>
          <a:p>
            <a:pPr marL="0" indent="0">
              <a:buNone/>
              <a:tabLst>
                <a:tab pos="1030288" algn="l"/>
              </a:tabLst>
            </a:pPr>
            <a:r>
              <a:rPr lang="en-US" sz="2200" b="1" dirty="0"/>
              <a:t>Visit  </a:t>
            </a:r>
            <a:r>
              <a:rPr lang="en-US" sz="2200" dirty="0">
                <a:hlinkClick r:id="rId2"/>
              </a:rPr>
              <a:t>www.chooserestaurants.org</a:t>
            </a:r>
            <a:endParaRPr lang="en-US" sz="2200" dirty="0"/>
          </a:p>
          <a:p>
            <a:pPr marL="0" indent="0">
              <a:buNone/>
              <a:tabLst>
                <a:tab pos="1030288" algn="l"/>
              </a:tabLst>
            </a:pPr>
            <a:r>
              <a:rPr lang="en-US" sz="2200" dirty="0"/>
              <a:t>          </a:t>
            </a:r>
            <a:r>
              <a:rPr lang="en-US" sz="2200" dirty="0">
                <a:hlinkClick r:id="rId3"/>
              </a:rPr>
              <a:t>www.ctrestaurant.org/prostart</a:t>
            </a:r>
            <a:endParaRPr lang="en-US" sz="2200" dirty="0"/>
          </a:p>
          <a:p>
            <a:pPr marL="0" indent="0">
              <a:buNone/>
              <a:tabLst>
                <a:tab pos="1030288" algn="l"/>
              </a:tabLst>
            </a:pPr>
            <a:endParaRPr lang="en-US" sz="2200" dirty="0"/>
          </a:p>
          <a:p>
            <a:pPr marL="0" indent="0">
              <a:lnSpc>
                <a:spcPct val="150000"/>
              </a:lnSpc>
              <a:buNone/>
              <a:tabLst>
                <a:tab pos="1030288" algn="l"/>
              </a:tabLst>
            </a:pPr>
            <a:endParaRPr lang="en-US" sz="2200" b="1" dirty="0"/>
          </a:p>
          <a:p>
            <a:pPr marL="0" indent="0">
              <a:lnSpc>
                <a:spcPct val="150000"/>
              </a:lnSpc>
              <a:buNone/>
              <a:tabLst>
                <a:tab pos="1030288" algn="l"/>
              </a:tabLst>
            </a:pPr>
            <a:endParaRPr lang="en-US" sz="2200" b="1" dirty="0"/>
          </a:p>
          <a:p>
            <a:pPr marL="0" indent="0">
              <a:lnSpc>
                <a:spcPct val="150000"/>
              </a:lnSpc>
              <a:buNone/>
              <a:tabLst>
                <a:tab pos="1030288" algn="l"/>
              </a:tabLst>
            </a:pPr>
            <a:r>
              <a:rPr lang="en-US" sz="2200" b="1" dirty="0"/>
              <a:t>Local (CT) Contact:</a:t>
            </a:r>
          </a:p>
          <a:p>
            <a:pPr marL="0" indent="0">
              <a:buNone/>
              <a:tabLst>
                <a:tab pos="1030288" algn="l"/>
              </a:tabLst>
            </a:pPr>
            <a:r>
              <a:rPr lang="en-US" sz="2200" b="1" dirty="0"/>
              <a:t>Call</a:t>
            </a:r>
            <a:r>
              <a:rPr lang="en-US" sz="2200" dirty="0"/>
              <a:t>	Jennifer (860) 794-6666</a:t>
            </a:r>
          </a:p>
          <a:p>
            <a:pPr marL="0" indent="0">
              <a:buNone/>
              <a:tabLst>
                <a:tab pos="1030288" algn="l"/>
              </a:tabLst>
            </a:pPr>
            <a:r>
              <a:rPr lang="en-US" sz="2200" b="1" dirty="0"/>
              <a:t>Email</a:t>
            </a:r>
            <a:r>
              <a:rPr lang="en-US" sz="2200" dirty="0"/>
              <a:t>	conkling@ctrestaurant.org</a:t>
            </a:r>
          </a:p>
        </p:txBody>
      </p:sp>
      <p:pic>
        <p:nvPicPr>
          <p:cNvPr id="7" name="Picture 6" descr="ProS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929" y="318853"/>
            <a:ext cx="2473585" cy="1131253"/>
          </a:xfrm>
          <a:prstGeom prst="rect">
            <a:avLst/>
          </a:prstGeom>
        </p:spPr>
      </p:pic>
      <p:sp>
        <p:nvSpPr>
          <p:cNvPr id="8" name="Rectangle 7"/>
          <p:cNvSpPr/>
          <p:nvPr/>
        </p:nvSpPr>
        <p:spPr>
          <a:xfrm rot="822432">
            <a:off x="4993697" y="1864099"/>
            <a:ext cx="3768448" cy="2734293"/>
          </a:xfrm>
          <a:prstGeom prst="rect">
            <a:avLst/>
          </a:prstGeom>
          <a:solidFill>
            <a:schemeClr val="bg1"/>
          </a:solidFill>
          <a:ln>
            <a:noFill/>
          </a:ln>
          <a:effectLst>
            <a:outerShdw blurRad="40000" dist="23000" dir="5400000" sx="103000" sy="10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rot="844552">
            <a:off x="5112649" y="1915635"/>
            <a:ext cx="3530545" cy="2647909"/>
          </a:xfrm>
          <a:prstGeom prst="rect">
            <a:avLst/>
          </a:prstGeom>
        </p:spPr>
      </p:pic>
    </p:spTree>
    <p:extLst>
      <p:ext uri="{BB962C8B-B14F-4D97-AF65-F5344CB8AC3E}">
        <p14:creationId xmlns:p14="http://schemas.microsoft.com/office/powerpoint/2010/main" val="139852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2" name="Slide Number Placeholder 2"/>
          <p:cNvSpPr>
            <a:spLocks noGrp="1"/>
          </p:cNvSpPr>
          <p:nvPr>
            <p:ph type="sldNum" sz="quarter" idx="12"/>
          </p:nvPr>
        </p:nvSpPr>
        <p:spPr bwMode="auto">
          <a:xfrm>
            <a:off x="8512175" y="439738"/>
            <a:ext cx="565150" cy="246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B0C818C-B88B-427D-BD49-25247B1CD2B4}" type="slidenum">
              <a:rPr lang="en-US" smtClean="0">
                <a:solidFill>
                  <a:schemeClr val="bg1"/>
                </a:solidFill>
                <a:cs typeface="Arial" charset="0"/>
              </a:rPr>
              <a:pPr eaLnBrk="1" hangingPunct="1"/>
              <a:t>2</a:t>
            </a:fld>
            <a:endParaRPr lang="en-US">
              <a:solidFill>
                <a:schemeClr val="bg1"/>
              </a:solidFill>
              <a:cs typeface="Arial" charset="0"/>
            </a:endParaRPr>
          </a:p>
        </p:txBody>
      </p:sp>
      <p:sp>
        <p:nvSpPr>
          <p:cNvPr id="51203" name="Rectangle 3"/>
          <p:cNvSpPr>
            <a:spLocks noGrp="1"/>
          </p:cNvSpPr>
          <p:nvPr>
            <p:ph type="body" idx="4294967295"/>
          </p:nvPr>
        </p:nvSpPr>
        <p:spPr>
          <a:xfrm>
            <a:off x="0" y="1776413"/>
            <a:ext cx="4579938" cy="2087562"/>
          </a:xfrm>
        </p:spPr>
        <p:txBody>
          <a:bodyPr>
            <a:normAutofit fontScale="92500" lnSpcReduction="10000"/>
          </a:bodyPr>
          <a:lstStyle/>
          <a:p>
            <a:pPr defTabSz="914400" eaLnBrk="1" hangingPunct="1">
              <a:spcAft>
                <a:spcPts val="1200"/>
              </a:spcAft>
              <a:buFont typeface="Wingdings" pitchFamily="2" charset="2"/>
              <a:buChar char="§"/>
            </a:pPr>
            <a:r>
              <a:rPr lang="en-US" sz="2200" dirty="0">
                <a:latin typeface="Arial" pitchFamily="34" charset="0"/>
                <a:ea typeface="ＭＳ Ｐゴシック" charset="-128"/>
                <a:cs typeface="Arial" pitchFamily="34" charset="0"/>
              </a:rPr>
              <a:t>Nationwide, 2-year program</a:t>
            </a:r>
          </a:p>
          <a:p>
            <a:pPr defTabSz="914400" eaLnBrk="1" hangingPunct="1">
              <a:buFont typeface="Wingdings" pitchFamily="2" charset="2"/>
              <a:buChar char="§"/>
            </a:pPr>
            <a:r>
              <a:rPr lang="en-US" sz="2200" dirty="0">
                <a:latin typeface="Arial" pitchFamily="34" charset="0"/>
                <a:ea typeface="ＭＳ Ｐゴシック" charset="-128"/>
                <a:cs typeface="Arial" pitchFamily="34" charset="0"/>
              </a:rPr>
              <a:t>Prepares students to be tomorrow’s industry leaders</a:t>
            </a:r>
          </a:p>
          <a:p>
            <a:pPr defTabSz="914400" eaLnBrk="1" hangingPunct="1">
              <a:buFont typeface="Wingdings" pitchFamily="2" charset="2"/>
              <a:buChar char="§"/>
            </a:pPr>
            <a:r>
              <a:rPr lang="en-US" sz="2200" dirty="0">
                <a:latin typeface="Arial" pitchFamily="34" charset="0"/>
                <a:ea typeface="ＭＳ Ｐゴシック" charset="-128"/>
                <a:cs typeface="Arial" pitchFamily="34" charset="0"/>
              </a:rPr>
              <a:t>The only high school curriculum that covers both culinary and restaurant management. </a:t>
            </a:r>
          </a:p>
          <a:p>
            <a:pPr defTabSz="914400" eaLnBrk="1" hangingPunct="1">
              <a:buFont typeface="Wingdings" pitchFamily="2" charset="2"/>
              <a:buChar char="§"/>
            </a:pPr>
            <a:endParaRPr lang="en-US" sz="2200" dirty="0">
              <a:latin typeface="Arial" pitchFamily="34" charset="0"/>
              <a:ea typeface="ＭＳ Ｐゴシック" charset="-128"/>
              <a:cs typeface="Arial" pitchFamily="34" charset="0"/>
            </a:endParaRPr>
          </a:p>
        </p:txBody>
      </p:sp>
      <p:sp>
        <p:nvSpPr>
          <p:cNvPr id="10" name="Title 1"/>
          <p:cNvSpPr txBox="1">
            <a:spLocks/>
          </p:cNvSpPr>
          <p:nvPr/>
        </p:nvSpPr>
        <p:spPr>
          <a:xfrm>
            <a:off x="457200" y="1006966"/>
            <a:ext cx="8229600" cy="698744"/>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3000" b="1" dirty="0">
                <a:solidFill>
                  <a:srgbClr val="163784"/>
                </a:solidFill>
                <a:latin typeface="Arial"/>
                <a:ea typeface="ＭＳ Ｐゴシック" pitchFamily="-111" charset="-128"/>
                <a:cs typeface="ＭＳ Ｐゴシック" pitchFamily="-112" charset="-128"/>
              </a:rPr>
              <a:t>What is </a:t>
            </a:r>
            <a:r>
              <a:rPr kumimoji="0" lang="en-US" sz="3000" b="1" i="0" u="none" strike="noStrike" kern="1200" cap="none" spc="0" normalizeH="0" baseline="0" noProof="0" dirty="0">
                <a:ln>
                  <a:noFill/>
                </a:ln>
                <a:solidFill>
                  <a:srgbClr val="163784"/>
                </a:solidFill>
                <a:effectLst/>
                <a:uLnTx/>
                <a:uFillTx/>
                <a:latin typeface="Arial"/>
                <a:ea typeface="ＭＳ Ｐゴシック" pitchFamily="-111" charset="-128"/>
                <a:cs typeface="ＭＳ Ｐゴシック" pitchFamily="-112" charset="-128"/>
              </a:rPr>
              <a:t>ProStart?</a:t>
            </a:r>
          </a:p>
        </p:txBody>
      </p:sp>
      <p:pic>
        <p:nvPicPr>
          <p:cNvPr id="11" name="Picture 4" descr="007_4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3" y="4156364"/>
            <a:ext cx="1978220" cy="253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p:cNvSpPr>
          <p:nvPr/>
        </p:nvSpPr>
        <p:spPr bwMode="auto">
          <a:xfrm>
            <a:off x="4345615" y="4392318"/>
            <a:ext cx="4166560" cy="2139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1200"/>
              </a:spcAft>
              <a:buClr>
                <a:srgbClr val="6DC067"/>
              </a:buClr>
              <a:buSzTx/>
              <a:buFont typeface="Wingdings" pitchFamily="2" charset="2"/>
              <a:buChar char="§"/>
              <a:tabLst/>
              <a:defRPr/>
            </a:pPr>
            <a:r>
              <a:rPr kumimoji="0" lang="en-US" sz="2200" b="0" i="0" u="none" strike="noStrike" kern="1200" cap="none" spc="0" normalizeH="0" baseline="0" noProof="0" dirty="0">
                <a:ln>
                  <a:noFill/>
                </a:ln>
                <a:solidFill>
                  <a:schemeClr val="tx1"/>
                </a:solidFill>
                <a:effectLst/>
                <a:uLnTx/>
                <a:uFillTx/>
                <a:latin typeface="Arial" pitchFamily="34" charset="0"/>
                <a:ea typeface="ＭＳ Ｐゴシック" pitchFamily="-111" charset="-128"/>
                <a:cs typeface="Arial" pitchFamily="34" charset="0"/>
              </a:rPr>
              <a:t>Gives real-world experience and builds practical skills</a:t>
            </a:r>
            <a:endParaRPr kumimoji="0" lang="en-US" sz="22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6DC067"/>
              </a:buClr>
              <a:buSzTx/>
              <a:buFont typeface="Wingdings" pitchFamily="2" charset="2"/>
              <a:buChar char="§"/>
              <a:tabLst/>
              <a:defRPr/>
            </a:pPr>
            <a:r>
              <a:rPr kumimoji="0" lang="en-US" sz="22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rPr>
              <a:t>Makes college more</a:t>
            </a:r>
            <a:r>
              <a:rPr kumimoji="0" lang="en-US" sz="2200" b="0" i="0" u="none" strike="noStrike" kern="1200" cap="none" spc="0" normalizeH="0" noProof="0" dirty="0">
                <a:ln>
                  <a:noFill/>
                </a:ln>
                <a:solidFill>
                  <a:schemeClr val="tx1"/>
                </a:solidFill>
                <a:effectLst/>
                <a:uLnTx/>
                <a:uFillTx/>
                <a:latin typeface="Arial" pitchFamily="34" charset="0"/>
                <a:ea typeface="ＭＳ Ｐゴシック" charset="-128"/>
                <a:cs typeface="Arial" pitchFamily="34" charset="0"/>
              </a:rPr>
              <a:t> accessible and affordable</a:t>
            </a:r>
            <a:endParaRPr kumimoji="0" lang="en-US" sz="22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endParaRPr>
          </a:p>
        </p:txBody>
      </p:sp>
      <p:pic>
        <p:nvPicPr>
          <p:cNvPr id="2" name="Picture 1"/>
          <p:cNvPicPr>
            <a:picLocks noChangeAspect="1"/>
          </p:cNvPicPr>
          <p:nvPr/>
        </p:nvPicPr>
        <p:blipFill>
          <a:blip r:embed="rId3"/>
          <a:stretch>
            <a:fillRect/>
          </a:stretch>
        </p:blipFill>
        <p:spPr>
          <a:xfrm>
            <a:off x="4746286" y="1241523"/>
            <a:ext cx="3365217" cy="2523912"/>
          </a:xfrm>
          <a:prstGeom prst="rect">
            <a:avLst/>
          </a:prstGeom>
        </p:spPr>
      </p:pic>
    </p:spTree>
    <p:extLst>
      <p:ext uri="{BB962C8B-B14F-4D97-AF65-F5344CB8AC3E}">
        <p14:creationId xmlns:p14="http://schemas.microsoft.com/office/powerpoint/2010/main" val="26183401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raef-social.png"/>
          <p:cNvPicPr>
            <a:picLocks noChangeAspect="1"/>
          </p:cNvPicPr>
          <p:nvPr/>
        </p:nvPicPr>
        <p:blipFill rotWithShape="1">
          <a:blip r:embed="rId2">
            <a:extLst>
              <a:ext uri="{28A0092B-C50C-407E-A947-70E740481C1C}">
                <a14:useLocalDpi xmlns:a14="http://schemas.microsoft.com/office/drawing/2010/main" val="0"/>
              </a:ext>
            </a:extLst>
          </a:blip>
          <a:srcRect t="22916"/>
          <a:stretch/>
        </p:blipFill>
        <p:spPr>
          <a:xfrm>
            <a:off x="372073" y="5248930"/>
            <a:ext cx="405396" cy="1343738"/>
          </a:xfrm>
          <a:prstGeom prst="rect">
            <a:avLst/>
          </a:prstGeom>
        </p:spPr>
      </p:pic>
      <p:sp>
        <p:nvSpPr>
          <p:cNvPr id="8" name="TextBox 7"/>
          <p:cNvSpPr txBox="1"/>
          <p:nvPr/>
        </p:nvSpPr>
        <p:spPr>
          <a:xfrm>
            <a:off x="793149" y="4862784"/>
            <a:ext cx="3150154" cy="386146"/>
          </a:xfrm>
          <a:prstGeom prst="rect">
            <a:avLst/>
          </a:prstGeom>
          <a:noFill/>
        </p:spPr>
        <p:txBody>
          <a:bodyPr wrap="square" rtlCol="0" anchor="ctr" anchorCtr="0">
            <a:noAutofit/>
          </a:bodyPr>
          <a:lstStyle/>
          <a:p>
            <a:r>
              <a:rPr lang="en-US" sz="1400" dirty="0">
                <a:solidFill>
                  <a:schemeClr val="bg1"/>
                </a:solidFill>
                <a:latin typeface="Arial"/>
                <a:cs typeface="Arial"/>
              </a:rPr>
              <a:t>@ProStart and @</a:t>
            </a:r>
            <a:r>
              <a:rPr lang="en-US" sz="1400" dirty="0" err="1">
                <a:solidFill>
                  <a:schemeClr val="bg1"/>
                </a:solidFill>
                <a:latin typeface="Arial"/>
                <a:cs typeface="Arial"/>
              </a:rPr>
              <a:t>CTProStart</a:t>
            </a:r>
            <a:endParaRPr lang="en-US" sz="1400" dirty="0">
              <a:solidFill>
                <a:schemeClr val="bg1"/>
              </a:solidFill>
              <a:latin typeface="Arial"/>
              <a:cs typeface="Arial"/>
            </a:endParaRPr>
          </a:p>
        </p:txBody>
      </p:sp>
      <p:sp>
        <p:nvSpPr>
          <p:cNvPr id="9" name="TextBox 8"/>
          <p:cNvSpPr txBox="1"/>
          <p:nvPr/>
        </p:nvSpPr>
        <p:spPr>
          <a:xfrm>
            <a:off x="793149" y="5309520"/>
            <a:ext cx="3302554" cy="386146"/>
          </a:xfrm>
          <a:prstGeom prst="rect">
            <a:avLst/>
          </a:prstGeom>
          <a:noFill/>
        </p:spPr>
        <p:txBody>
          <a:bodyPr wrap="square" rtlCol="0" anchor="ctr" anchorCtr="0">
            <a:noAutofit/>
          </a:bodyPr>
          <a:lstStyle/>
          <a:p>
            <a:r>
              <a:rPr lang="en-US" sz="1400" dirty="0">
                <a:solidFill>
                  <a:schemeClr val="bg1"/>
                </a:solidFill>
                <a:latin typeface="Arial"/>
                <a:cs typeface="Arial"/>
              </a:rPr>
              <a:t>/</a:t>
            </a:r>
            <a:r>
              <a:rPr lang="en-US" sz="1400" dirty="0" err="1">
                <a:solidFill>
                  <a:schemeClr val="bg1"/>
                </a:solidFill>
                <a:latin typeface="Arial"/>
                <a:cs typeface="Arial"/>
              </a:rPr>
              <a:t>ProStartProgram</a:t>
            </a:r>
            <a:r>
              <a:rPr lang="en-US" sz="1400" dirty="0">
                <a:solidFill>
                  <a:schemeClr val="bg1"/>
                </a:solidFill>
                <a:latin typeface="Arial"/>
                <a:cs typeface="Arial"/>
              </a:rPr>
              <a:t> and /</a:t>
            </a:r>
            <a:r>
              <a:rPr lang="en-US" sz="1400" dirty="0" err="1">
                <a:solidFill>
                  <a:schemeClr val="bg1"/>
                </a:solidFill>
                <a:latin typeface="Arial"/>
                <a:cs typeface="Arial"/>
              </a:rPr>
              <a:t>ctprostart</a:t>
            </a:r>
            <a:endParaRPr lang="en-US" sz="1400" dirty="0">
              <a:solidFill>
                <a:schemeClr val="bg1"/>
              </a:solidFill>
              <a:latin typeface="Arial"/>
              <a:cs typeface="Arial"/>
            </a:endParaRPr>
          </a:p>
        </p:txBody>
      </p:sp>
      <p:sp>
        <p:nvSpPr>
          <p:cNvPr id="10" name="TextBox 9"/>
          <p:cNvSpPr txBox="1"/>
          <p:nvPr/>
        </p:nvSpPr>
        <p:spPr>
          <a:xfrm>
            <a:off x="793149" y="6210359"/>
            <a:ext cx="3302554" cy="386146"/>
          </a:xfrm>
          <a:prstGeom prst="rect">
            <a:avLst/>
          </a:prstGeom>
          <a:noFill/>
        </p:spPr>
        <p:txBody>
          <a:bodyPr wrap="square" rtlCol="0" anchor="ctr" anchorCtr="0">
            <a:noAutofit/>
          </a:bodyPr>
          <a:lstStyle/>
          <a:p>
            <a:r>
              <a:rPr lang="en-US" sz="1400" dirty="0">
                <a:solidFill>
                  <a:schemeClr val="bg1"/>
                </a:solidFill>
                <a:latin typeface="Arial"/>
                <a:cs typeface="Arial"/>
              </a:rPr>
              <a:t>/</a:t>
            </a:r>
            <a:r>
              <a:rPr lang="en-US" sz="1400" dirty="0" err="1">
                <a:solidFill>
                  <a:schemeClr val="bg1"/>
                </a:solidFill>
                <a:latin typeface="Arial"/>
                <a:cs typeface="Arial"/>
              </a:rPr>
              <a:t>GoProStart</a:t>
            </a:r>
            <a:endParaRPr lang="en-US" sz="1400" dirty="0">
              <a:solidFill>
                <a:schemeClr val="bg1"/>
              </a:solidFill>
              <a:latin typeface="Arial"/>
              <a:cs typeface="Arial"/>
            </a:endParaRPr>
          </a:p>
        </p:txBody>
      </p:sp>
      <p:sp>
        <p:nvSpPr>
          <p:cNvPr id="11" name="TextBox 10"/>
          <p:cNvSpPr txBox="1"/>
          <p:nvPr/>
        </p:nvSpPr>
        <p:spPr>
          <a:xfrm>
            <a:off x="3061116" y="5942582"/>
            <a:ext cx="5625684" cy="386146"/>
          </a:xfrm>
          <a:prstGeom prst="rect">
            <a:avLst/>
          </a:prstGeom>
          <a:noFill/>
        </p:spPr>
        <p:txBody>
          <a:bodyPr wrap="square" rtlCol="0" anchor="ctr" anchorCtr="0">
            <a:noAutofit/>
          </a:bodyPr>
          <a:lstStyle/>
          <a:p>
            <a:pPr algn="r"/>
            <a:r>
              <a:rPr lang="en-US" sz="3500" b="1" dirty="0">
                <a:solidFill>
                  <a:schemeClr val="bg1"/>
                </a:solidFill>
                <a:latin typeface="Arial"/>
                <a:cs typeface="Arial"/>
              </a:rPr>
              <a:t>Chooserestaurants.org</a:t>
            </a:r>
          </a:p>
        </p:txBody>
      </p:sp>
      <p:sp>
        <p:nvSpPr>
          <p:cNvPr id="12" name="TextBox 11"/>
          <p:cNvSpPr txBox="1"/>
          <p:nvPr/>
        </p:nvSpPr>
        <p:spPr>
          <a:xfrm>
            <a:off x="793149" y="5750139"/>
            <a:ext cx="3302554" cy="386146"/>
          </a:xfrm>
          <a:prstGeom prst="rect">
            <a:avLst/>
          </a:prstGeom>
          <a:noFill/>
        </p:spPr>
        <p:txBody>
          <a:bodyPr wrap="square" rtlCol="0" anchor="ctr" anchorCtr="0">
            <a:noAutofit/>
          </a:bodyPr>
          <a:lstStyle/>
          <a:p>
            <a:r>
              <a:rPr lang="en-US" sz="1400" dirty="0">
                <a:solidFill>
                  <a:schemeClr val="bg1"/>
                </a:solidFill>
                <a:latin typeface="Arial"/>
                <a:cs typeface="Arial"/>
              </a:rPr>
              <a:t>/</a:t>
            </a:r>
            <a:r>
              <a:rPr lang="en-US" sz="1400" dirty="0" err="1">
                <a:solidFill>
                  <a:schemeClr val="bg1"/>
                </a:solidFill>
                <a:latin typeface="Arial"/>
                <a:cs typeface="Arial"/>
              </a:rPr>
              <a:t>ProStartProgram</a:t>
            </a:r>
            <a:endParaRPr lang="en-US" sz="1400" dirty="0">
              <a:solidFill>
                <a:schemeClr val="bg1"/>
              </a:solidFill>
              <a:latin typeface="Arial"/>
              <a:cs typeface="Arial"/>
            </a:endParaRPr>
          </a:p>
        </p:txBody>
      </p:sp>
      <p:pic>
        <p:nvPicPr>
          <p:cNvPr id="13" name="Picture 12" descr="social.png"/>
          <p:cNvPicPr>
            <a:picLocks noChangeAspect="1"/>
          </p:cNvPicPr>
          <p:nvPr/>
        </p:nvPicPr>
        <p:blipFill rotWithShape="1">
          <a:blip r:embed="rId3">
            <a:extLst>
              <a:ext uri="{28A0092B-C50C-407E-A947-70E740481C1C}">
                <a14:useLocalDpi xmlns:a14="http://schemas.microsoft.com/office/drawing/2010/main" val="0"/>
              </a:ext>
            </a:extLst>
          </a:blip>
          <a:srcRect b="74787"/>
          <a:stretch/>
        </p:blipFill>
        <p:spPr>
          <a:xfrm>
            <a:off x="391123" y="4865319"/>
            <a:ext cx="373593" cy="392481"/>
          </a:xfrm>
          <a:prstGeom prst="rect">
            <a:avLst/>
          </a:prstGeom>
        </p:spPr>
      </p:pic>
      <p:pic>
        <p:nvPicPr>
          <p:cNvPr id="3" name="Picture 2" descr="ProS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77" y="520151"/>
            <a:ext cx="7882128" cy="3604760"/>
          </a:xfrm>
          <a:prstGeom prst="rect">
            <a:avLst/>
          </a:prstGeom>
        </p:spPr>
      </p:pic>
    </p:spTree>
    <p:extLst>
      <p:ext uri="{BB962C8B-B14F-4D97-AF65-F5344CB8AC3E}">
        <p14:creationId xmlns:p14="http://schemas.microsoft.com/office/powerpoint/2010/main" val="60634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07105"/>
            <a:ext cx="8229600" cy="457200"/>
          </a:xfrm>
          <a:prstGeom prst="rect">
            <a:avLst/>
          </a:prstGeom>
          <a:solidFill>
            <a:srgbClr val="6DC0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095951"/>
            <a:ext cx="8229600" cy="468354"/>
          </a:xfrm>
        </p:spPr>
        <p:txBody>
          <a:bodyPr>
            <a:normAutofit/>
          </a:bodyPr>
          <a:lstStyle/>
          <a:p>
            <a:pPr algn="ctr"/>
            <a:r>
              <a:rPr lang="en-US" sz="2400" dirty="0">
                <a:solidFill>
                  <a:schemeClr val="bg1"/>
                </a:solidFill>
              </a:rPr>
              <a:t>Where We Are – </a:t>
            </a:r>
            <a:r>
              <a:rPr lang="en-US" sz="2400" dirty="0" err="1">
                <a:solidFill>
                  <a:schemeClr val="bg1"/>
                </a:solidFill>
              </a:rPr>
              <a:t>ProStart</a:t>
            </a:r>
            <a:r>
              <a:rPr lang="en-US" sz="2400" dirty="0">
                <a:solidFill>
                  <a:schemeClr val="bg1"/>
                </a:solidFill>
              </a:rPr>
              <a:t> States and Schools</a:t>
            </a:r>
          </a:p>
        </p:txBody>
      </p:sp>
      <p:sp>
        <p:nvSpPr>
          <p:cNvPr id="8195" name="Rectangle 3"/>
          <p:cNvSpPr>
            <a:spLocks noGrp="1" noChangeArrowheads="1"/>
          </p:cNvSpPr>
          <p:nvPr>
            <p:ph idx="1"/>
          </p:nvPr>
        </p:nvSpPr>
        <p:spPr>
          <a:xfrm>
            <a:off x="618188" y="2172040"/>
            <a:ext cx="8229600" cy="2157601"/>
          </a:xfrm>
        </p:spPr>
        <p:txBody>
          <a:bodyPr>
            <a:noAutofit/>
          </a:bodyPr>
          <a:lstStyle/>
          <a:p>
            <a:pPr eaLnBrk="1" hangingPunct="1">
              <a:spcBef>
                <a:spcPts val="600"/>
              </a:spcBef>
              <a:spcAft>
                <a:spcPts val="600"/>
              </a:spcAft>
              <a:buFont typeface="Times" charset="0"/>
              <a:buNone/>
              <a:defRPr/>
            </a:pPr>
            <a:r>
              <a:rPr lang="en-US" sz="1600" dirty="0">
                <a:solidFill>
                  <a:schemeClr val="tx2"/>
                </a:solidFill>
              </a:rPr>
              <a:t>States &amp; territories: </a:t>
            </a:r>
            <a:r>
              <a:rPr lang="en-US" sz="1600" dirty="0"/>
              <a:t>	All 50 States, Guam &amp; District of Columbia</a:t>
            </a:r>
          </a:p>
          <a:p>
            <a:pPr eaLnBrk="1" hangingPunct="1">
              <a:spcBef>
                <a:spcPts val="600"/>
              </a:spcBef>
              <a:spcAft>
                <a:spcPts val="600"/>
              </a:spcAft>
              <a:buFont typeface="Times" charset="0"/>
              <a:buNone/>
              <a:defRPr/>
            </a:pPr>
            <a:r>
              <a:rPr lang="en-US" sz="1600" dirty="0">
                <a:solidFill>
                  <a:schemeClr val="tx2"/>
                </a:solidFill>
              </a:rPr>
              <a:t>Students enrolled:</a:t>
            </a:r>
            <a:r>
              <a:rPr lang="en-US" sz="1600" dirty="0"/>
              <a:t>				214,000+</a:t>
            </a:r>
          </a:p>
          <a:p>
            <a:pPr eaLnBrk="1" hangingPunct="1">
              <a:spcBef>
                <a:spcPts val="600"/>
              </a:spcBef>
              <a:spcAft>
                <a:spcPts val="600"/>
              </a:spcAft>
              <a:buFont typeface="Times" charset="0"/>
              <a:buNone/>
              <a:defRPr/>
            </a:pPr>
            <a:r>
              <a:rPr lang="en-US" sz="1600" dirty="0">
                <a:solidFill>
                  <a:schemeClr val="tx2"/>
                </a:solidFill>
              </a:rPr>
              <a:t>High schools Nationwide:</a:t>
            </a:r>
            <a:r>
              <a:rPr lang="en-US" sz="1600" dirty="0"/>
              <a:t>		2,100+</a:t>
            </a:r>
          </a:p>
          <a:p>
            <a:pPr marL="0">
              <a:spcBef>
                <a:spcPts val="600"/>
              </a:spcBef>
              <a:spcAft>
                <a:spcPts val="600"/>
              </a:spcAft>
              <a:buNone/>
              <a:defRPr/>
            </a:pPr>
            <a:r>
              <a:rPr lang="en-US" sz="1600" dirty="0">
                <a:solidFill>
                  <a:schemeClr val="tx2"/>
                </a:solidFill>
              </a:rPr>
              <a:t>2023-24 school year CT high schools:</a:t>
            </a:r>
            <a:r>
              <a:rPr lang="en-US" sz="1600" dirty="0"/>
              <a:t>	</a:t>
            </a:r>
          </a:p>
          <a:p>
            <a:pPr marL="0">
              <a:spcBef>
                <a:spcPts val="600"/>
              </a:spcBef>
              <a:spcAft>
                <a:spcPts val="600"/>
              </a:spcAft>
              <a:buNone/>
              <a:defRPr/>
            </a:pPr>
            <a:r>
              <a:rPr lang="en-US" sz="1600" dirty="0"/>
              <a:t>Over 3,000 students at 24 high schools:</a:t>
            </a:r>
          </a:p>
          <a:p>
            <a:pPr marL="0">
              <a:spcBef>
                <a:spcPts val="600"/>
              </a:spcBef>
              <a:spcAft>
                <a:spcPts val="600"/>
              </a:spcAft>
              <a:buNone/>
              <a:defRPr/>
            </a:pPr>
            <a:endParaRPr lang="en-US" sz="1800" dirty="0"/>
          </a:p>
        </p:txBody>
      </p:sp>
      <p:sp>
        <p:nvSpPr>
          <p:cNvPr id="6" name="Rectangle 5"/>
          <p:cNvSpPr/>
          <p:nvPr/>
        </p:nvSpPr>
        <p:spPr>
          <a:xfrm>
            <a:off x="457200" y="1560727"/>
            <a:ext cx="8229600" cy="457200"/>
          </a:xfrm>
          <a:prstGeom prst="rect">
            <a:avLst/>
          </a:prstGeom>
          <a:solidFill>
            <a:srgbClr val="6DC0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latin typeface="Arial" pitchFamily="34" charset="0"/>
                <a:cs typeface="Arial" pitchFamily="34" charset="0"/>
              </a:rPr>
              <a:t>You’ll Join an Elite </a:t>
            </a:r>
            <a:r>
              <a:rPr lang="en-US" sz="2000" b="1" dirty="0" err="1">
                <a:solidFill>
                  <a:schemeClr val="bg1"/>
                </a:solidFill>
                <a:latin typeface="Arial" pitchFamily="34" charset="0"/>
                <a:cs typeface="Arial" pitchFamily="34" charset="0"/>
              </a:rPr>
              <a:t>Group▬A</a:t>
            </a:r>
            <a:r>
              <a:rPr lang="en-US" sz="2000" b="1" dirty="0">
                <a:solidFill>
                  <a:schemeClr val="bg1"/>
                </a:solidFill>
                <a:latin typeface="Arial" pitchFamily="34" charset="0"/>
                <a:cs typeface="Arial" pitchFamily="34" charset="0"/>
              </a:rPr>
              <a:t> Nationwide Movement!</a:t>
            </a:r>
            <a:endParaRPr lang="en-US" sz="2000" b="1" dirty="0">
              <a:latin typeface="Arial" pitchFamily="34" charset="0"/>
              <a:cs typeface="Arial" pitchFamily="34" charset="0"/>
            </a:endParaRPr>
          </a:p>
        </p:txBody>
      </p:sp>
      <p:sp>
        <p:nvSpPr>
          <p:cNvPr id="2" name="TextBox 1">
            <a:extLst>
              <a:ext uri="{FF2B5EF4-FFF2-40B4-BE49-F238E27FC236}">
                <a16:creationId xmlns:a16="http://schemas.microsoft.com/office/drawing/2014/main" id="{096A85BF-237A-4BCD-B456-31577DBD5B7F}"/>
              </a:ext>
            </a:extLst>
          </p:cNvPr>
          <p:cNvSpPr txBox="1"/>
          <p:nvPr/>
        </p:nvSpPr>
        <p:spPr>
          <a:xfrm>
            <a:off x="618188" y="4376161"/>
            <a:ext cx="3416602" cy="2492990"/>
          </a:xfrm>
          <a:prstGeom prst="rect">
            <a:avLst/>
          </a:prstGeom>
          <a:noFill/>
        </p:spPr>
        <p:txBody>
          <a:bodyPr wrap="square" rtlCol="0">
            <a:spAutoFit/>
          </a:bodyPr>
          <a:lstStyle/>
          <a:p>
            <a:r>
              <a:rPr lang="en-US" sz="1200" dirty="0"/>
              <a:t>Berlin High School</a:t>
            </a:r>
          </a:p>
          <a:p>
            <a:r>
              <a:rPr lang="en-US" sz="1200" dirty="0"/>
              <a:t>Brien McMahon High School (Norwalk) </a:t>
            </a:r>
          </a:p>
          <a:p>
            <a:r>
              <a:rPr lang="en-US" sz="1200" dirty="0"/>
              <a:t>Bristol Central High School</a:t>
            </a:r>
          </a:p>
          <a:p>
            <a:r>
              <a:rPr lang="en-US" sz="1200" dirty="0"/>
              <a:t>Cheshire High School</a:t>
            </a:r>
          </a:p>
          <a:p>
            <a:r>
              <a:rPr lang="en-US" sz="1200" dirty="0"/>
              <a:t>Conard High School (West Hartford)</a:t>
            </a:r>
          </a:p>
          <a:p>
            <a:r>
              <a:rPr lang="en-US" sz="1200" dirty="0"/>
              <a:t>Crosby High School (Waterbury)</a:t>
            </a:r>
          </a:p>
          <a:p>
            <a:r>
              <a:rPr lang="en-US" sz="1200" dirty="0"/>
              <a:t>Enfield High School</a:t>
            </a:r>
          </a:p>
          <a:p>
            <a:r>
              <a:rPr lang="en-US" sz="1200" dirty="0"/>
              <a:t>Farmington High School</a:t>
            </a:r>
          </a:p>
          <a:p>
            <a:r>
              <a:rPr lang="en-US" sz="1200" dirty="0"/>
              <a:t>Fitch High School (Groton)</a:t>
            </a:r>
          </a:p>
          <a:p>
            <a:r>
              <a:rPr lang="en-US" sz="1200" dirty="0"/>
              <a:t>Hall High School (West Hartford)</a:t>
            </a:r>
          </a:p>
          <a:p>
            <a:r>
              <a:rPr lang="en-US" sz="1200" dirty="0"/>
              <a:t>Newington High School</a:t>
            </a:r>
          </a:p>
          <a:p>
            <a:r>
              <a:rPr lang="en-US" sz="1200" dirty="0"/>
              <a:t>New Haven Adult Education Center</a:t>
            </a:r>
          </a:p>
          <a:p>
            <a:endParaRPr lang="en-US" sz="1200" dirty="0"/>
          </a:p>
        </p:txBody>
      </p:sp>
      <p:sp>
        <p:nvSpPr>
          <p:cNvPr id="7" name="TextBox 6">
            <a:extLst>
              <a:ext uri="{FF2B5EF4-FFF2-40B4-BE49-F238E27FC236}">
                <a16:creationId xmlns:a16="http://schemas.microsoft.com/office/drawing/2014/main" id="{B7EC18A0-149F-4589-9FD0-7CC0B6EF4136}"/>
              </a:ext>
            </a:extLst>
          </p:cNvPr>
          <p:cNvSpPr txBox="1"/>
          <p:nvPr/>
        </p:nvSpPr>
        <p:spPr>
          <a:xfrm>
            <a:off x="4732988" y="4376161"/>
            <a:ext cx="4047188" cy="3170099"/>
          </a:xfrm>
          <a:prstGeom prst="rect">
            <a:avLst/>
          </a:prstGeom>
          <a:noFill/>
        </p:spPr>
        <p:txBody>
          <a:bodyPr wrap="square" rtlCol="0">
            <a:spAutoFit/>
          </a:bodyPr>
          <a:lstStyle/>
          <a:p>
            <a:r>
              <a:rPr lang="en-US" sz="1400" dirty="0"/>
              <a:t>New London High School</a:t>
            </a:r>
          </a:p>
          <a:p>
            <a:r>
              <a:rPr lang="en-US" sz="1400" dirty="0"/>
              <a:t>Newington High School</a:t>
            </a:r>
          </a:p>
          <a:p>
            <a:r>
              <a:rPr lang="en-US" sz="1400" dirty="0"/>
              <a:t>Norwich Free Academy</a:t>
            </a:r>
          </a:p>
          <a:p>
            <a:r>
              <a:rPr lang="en-US" sz="1400" dirty="0"/>
              <a:t>Simsbury High School</a:t>
            </a:r>
          </a:p>
          <a:p>
            <a:r>
              <a:rPr lang="en-US" sz="1400" dirty="0"/>
              <a:t>Stamford High School</a:t>
            </a:r>
          </a:p>
          <a:p>
            <a:r>
              <a:rPr lang="en-US" sz="1400" dirty="0"/>
              <a:t>Stonington High School</a:t>
            </a:r>
          </a:p>
          <a:p>
            <a:r>
              <a:rPr lang="en-US" sz="1400" dirty="0"/>
              <a:t>Terryville High School</a:t>
            </a:r>
          </a:p>
          <a:p>
            <a:r>
              <a:rPr lang="en-US" sz="1400" dirty="0"/>
              <a:t>Waterford High School</a:t>
            </a:r>
          </a:p>
          <a:p>
            <a:r>
              <a:rPr lang="en-US" sz="1400" dirty="0"/>
              <a:t>Wilby High School  (Waterbury)</a:t>
            </a:r>
          </a:p>
          <a:p>
            <a:r>
              <a:rPr lang="en-US" sz="1400" dirty="0"/>
              <a:t>Wilbur Cross High School (New Haven) Windsor High School</a:t>
            </a:r>
          </a:p>
          <a:p>
            <a:r>
              <a:rPr lang="en-US" sz="1400" dirty="0"/>
              <a:t>Torrington High School</a:t>
            </a:r>
          </a:p>
          <a:p>
            <a:r>
              <a:rPr lang="en-US" sz="1400" dirty="0" err="1"/>
              <a:t>Tourtelotte</a:t>
            </a:r>
            <a:r>
              <a:rPr lang="en-US" sz="1400" dirty="0"/>
              <a:t> Memorial High School (Thompson</a:t>
            </a:r>
          </a:p>
          <a:p>
            <a:endParaRPr lang="en-US" dirty="0"/>
          </a:p>
        </p:txBody>
      </p:sp>
    </p:spTree>
    <p:extLst>
      <p:ext uri="{BB962C8B-B14F-4D97-AF65-F5344CB8AC3E}">
        <p14:creationId xmlns:p14="http://schemas.microsoft.com/office/powerpoint/2010/main" val="125051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859280"/>
            <a:ext cx="4419600" cy="4683580"/>
          </a:xfrm>
        </p:spPr>
        <p:txBody>
          <a:bodyPr>
            <a:normAutofit lnSpcReduction="10000"/>
          </a:bodyPr>
          <a:lstStyle/>
          <a:p>
            <a:pPr>
              <a:buNone/>
              <a:defRPr/>
            </a:pPr>
            <a:r>
              <a:rPr lang="en-US" b="1" dirty="0">
                <a:solidFill>
                  <a:srgbClr val="333333"/>
                </a:solidFill>
              </a:rPr>
              <a:t>Culinary</a:t>
            </a:r>
            <a:r>
              <a:rPr lang="en-US" dirty="0">
                <a:solidFill>
                  <a:srgbClr val="333333"/>
                </a:solidFill>
              </a:rPr>
              <a:t> </a:t>
            </a:r>
            <a:r>
              <a:rPr lang="en-US" b="1" dirty="0">
                <a:solidFill>
                  <a:srgbClr val="333333"/>
                </a:solidFill>
              </a:rPr>
              <a:t>teams:</a:t>
            </a:r>
          </a:p>
          <a:p>
            <a:pPr>
              <a:spcAft>
                <a:spcPts val="1200"/>
              </a:spcAft>
              <a:defRPr/>
            </a:pPr>
            <a:r>
              <a:rPr lang="en-US" dirty="0"/>
              <a:t>Prepare a 3-course meal using only 2 butane burners in just 60 minutes</a:t>
            </a:r>
          </a:p>
          <a:p>
            <a:pPr>
              <a:defRPr/>
            </a:pPr>
            <a:r>
              <a:rPr lang="en-US" dirty="0"/>
              <a:t>Judged on teamwork, safety, sanitation, cooking techniques, taste and menu development</a:t>
            </a:r>
          </a:p>
        </p:txBody>
      </p:sp>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National ProStart Invitational</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0894" y="3024554"/>
            <a:ext cx="3572498" cy="2391507"/>
          </a:xfrm>
          <a:prstGeom prst="rect">
            <a:avLst/>
          </a:prstGeom>
        </p:spPr>
      </p:pic>
    </p:spTree>
    <p:extLst>
      <p:ext uri="{BB962C8B-B14F-4D97-AF65-F5344CB8AC3E}">
        <p14:creationId xmlns:p14="http://schemas.microsoft.com/office/powerpoint/2010/main" val="88722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7160"/>
            <a:ext cx="8229600" cy="685440"/>
          </a:xfrm>
        </p:spPr>
        <p:txBody>
          <a:bodyPr/>
          <a:lstStyle/>
          <a:p>
            <a:pPr eaLnBrk="1" hangingPunct="1">
              <a:defRPr/>
            </a:pPr>
            <a:r>
              <a:rPr lang="en-US" sz="3200" dirty="0">
                <a:solidFill>
                  <a:schemeClr val="tx2"/>
                </a:solidFill>
              </a:rPr>
              <a:t>Connecticut ProStart Invitational</a:t>
            </a:r>
          </a:p>
        </p:txBody>
      </p:sp>
      <p:sp>
        <p:nvSpPr>
          <p:cNvPr id="40963" name="Rectangle 3"/>
          <p:cNvSpPr>
            <a:spLocks noGrp="1" noChangeArrowheads="1"/>
          </p:cNvSpPr>
          <p:nvPr>
            <p:ph idx="1"/>
          </p:nvPr>
        </p:nvSpPr>
        <p:spPr>
          <a:xfrm>
            <a:off x="76200" y="1923504"/>
            <a:ext cx="3685148" cy="4470400"/>
          </a:xfrm>
        </p:spPr>
        <p:txBody>
          <a:bodyPr>
            <a:noAutofit/>
          </a:bodyPr>
          <a:lstStyle/>
          <a:p>
            <a:pPr>
              <a:defRPr/>
            </a:pPr>
            <a:r>
              <a:rPr lang="en-US" sz="2500" dirty="0"/>
              <a:t>6 Culinary Teams from 5 High Schools</a:t>
            </a:r>
          </a:p>
          <a:p>
            <a:pPr lvl="1">
              <a:defRPr/>
            </a:pPr>
            <a:r>
              <a:rPr lang="en-US" sz="1500" dirty="0"/>
              <a:t>Enfield High </a:t>
            </a:r>
          </a:p>
          <a:p>
            <a:pPr lvl="1">
              <a:defRPr/>
            </a:pPr>
            <a:r>
              <a:rPr lang="en-US" sz="1500" dirty="0"/>
              <a:t>Norwich Free Academy (2 teams)</a:t>
            </a:r>
          </a:p>
          <a:p>
            <a:pPr lvl="1">
              <a:defRPr/>
            </a:pPr>
            <a:r>
              <a:rPr lang="en-US" sz="1500" dirty="0"/>
              <a:t>Simsbury High School Wilbur Cross High School (New Haven)</a:t>
            </a:r>
          </a:p>
          <a:p>
            <a:pPr lvl="1">
              <a:defRPr/>
            </a:pPr>
            <a:r>
              <a:rPr lang="en-US" sz="1500" dirty="0"/>
              <a:t>Windsor High School</a:t>
            </a:r>
          </a:p>
          <a:p>
            <a:pPr>
              <a:defRPr/>
            </a:pPr>
            <a:r>
              <a:rPr lang="en-US" sz="2500" dirty="0"/>
              <a:t>2 Management Teams</a:t>
            </a:r>
          </a:p>
          <a:p>
            <a:pPr lvl="1">
              <a:defRPr/>
            </a:pPr>
            <a:r>
              <a:rPr lang="en-US" sz="1500" dirty="0"/>
              <a:t>Enfield High School</a:t>
            </a:r>
          </a:p>
          <a:p>
            <a:pPr lvl="1">
              <a:defRPr/>
            </a:pPr>
            <a:r>
              <a:rPr lang="en-US" sz="1500" dirty="0"/>
              <a:t>Wilbur Cross High School</a:t>
            </a:r>
          </a:p>
          <a:p>
            <a:pPr>
              <a:defRPr/>
            </a:pPr>
            <a:r>
              <a:rPr lang="en-US" sz="2500" dirty="0"/>
              <a:t>Culinary and Management compete at the same time</a:t>
            </a:r>
          </a:p>
          <a:p>
            <a:pPr>
              <a:defRPr/>
            </a:pPr>
            <a:endParaRPr lang="en-US" sz="2500" dirty="0"/>
          </a:p>
          <a:p>
            <a:pPr marL="457200" lvl="1" indent="0">
              <a:buNone/>
              <a:defRPr/>
            </a:pPr>
            <a:endParaRPr lang="en-US" sz="15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0519" y="1943101"/>
            <a:ext cx="4593771" cy="3099052"/>
          </a:xfrm>
          <a:prstGeom prst="rect">
            <a:avLst/>
          </a:prstGeom>
        </p:spPr>
      </p:pic>
      <p:sp>
        <p:nvSpPr>
          <p:cNvPr id="7" name="Rectangle 3"/>
          <p:cNvSpPr txBox="1">
            <a:spLocks noChangeArrowheads="1"/>
          </p:cNvSpPr>
          <p:nvPr/>
        </p:nvSpPr>
        <p:spPr>
          <a:xfrm>
            <a:off x="3848434" y="5203702"/>
            <a:ext cx="4968994" cy="8817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6DC067"/>
              </a:buClr>
              <a:buFont typeface="Wingdings" charset="2"/>
              <a:buChar char="§"/>
              <a:defRPr sz="25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5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5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5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5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t>Scholarships for 1</a:t>
            </a:r>
            <a:r>
              <a:rPr lang="en-US" baseline="30000" dirty="0"/>
              <a:t>st</a:t>
            </a:r>
            <a:r>
              <a:rPr lang="en-US" dirty="0"/>
              <a:t>, 2</a:t>
            </a:r>
            <a:r>
              <a:rPr lang="en-US" baseline="30000" dirty="0"/>
              <a:t>nd</a:t>
            </a:r>
            <a:r>
              <a:rPr lang="en-US" dirty="0"/>
              <a:t> and 3</a:t>
            </a:r>
            <a:r>
              <a:rPr lang="en-US" baseline="30000" dirty="0"/>
              <a:t>rd</a:t>
            </a:r>
            <a:r>
              <a:rPr lang="en-US" dirty="0"/>
              <a:t> place = $420,000 in offers </a:t>
            </a:r>
          </a:p>
        </p:txBody>
      </p:sp>
    </p:spTree>
    <p:extLst>
      <p:ext uri="{BB962C8B-B14F-4D97-AF65-F5344CB8AC3E}">
        <p14:creationId xmlns:p14="http://schemas.microsoft.com/office/powerpoint/2010/main" val="75948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pic>
        <p:nvPicPr>
          <p:cNvPr id="14" name="Content Placeholder 13" descr="A group of people standing in front of a yellow poster&#10;&#10;AI-generated content may be incorrect.">
            <a:extLst>
              <a:ext uri="{FF2B5EF4-FFF2-40B4-BE49-F238E27FC236}">
                <a16:creationId xmlns:a16="http://schemas.microsoft.com/office/drawing/2014/main" id="{25640800-FD21-DC15-2EE1-65D1B868565F}"/>
              </a:ext>
            </a:extLst>
          </p:cNvPr>
          <p:cNvPicPr>
            <a:picLocks noGrp="1" noChangeAspect="1"/>
          </p:cNvPicPr>
          <p:nvPr>
            <p:ph idx="1"/>
          </p:nvPr>
        </p:nvPicPr>
        <p:blipFill>
          <a:blip r:embed="rId3"/>
          <a:stretch>
            <a:fillRect/>
          </a:stretch>
        </p:blipFill>
        <p:spPr>
          <a:xfrm>
            <a:off x="1265652" y="2027790"/>
            <a:ext cx="2974974" cy="4462462"/>
          </a:xfrm>
        </p:spPr>
      </p:pic>
      <p:pic>
        <p:nvPicPr>
          <p:cNvPr id="22" name="Picture 21" descr="A yellow background with text and images&#10;&#10;AI-generated content may be incorrect.">
            <a:extLst>
              <a:ext uri="{FF2B5EF4-FFF2-40B4-BE49-F238E27FC236}">
                <a16:creationId xmlns:a16="http://schemas.microsoft.com/office/drawing/2014/main" id="{E323259C-C6AD-6EFE-4CF7-C2E64EEAE858}"/>
              </a:ext>
            </a:extLst>
          </p:cNvPr>
          <p:cNvPicPr>
            <a:picLocks noChangeAspect="1"/>
          </p:cNvPicPr>
          <p:nvPr/>
        </p:nvPicPr>
        <p:blipFill>
          <a:blip r:embed="rId4"/>
          <a:stretch>
            <a:fillRect/>
          </a:stretch>
        </p:blipFill>
        <p:spPr>
          <a:xfrm>
            <a:off x="4903372" y="2027789"/>
            <a:ext cx="2974975" cy="4462463"/>
          </a:xfrm>
          <a:prstGeom prst="rect">
            <a:avLst/>
          </a:prstGeom>
        </p:spPr>
      </p:pic>
    </p:spTree>
    <p:extLst>
      <p:ext uri="{BB962C8B-B14F-4D97-AF65-F5344CB8AC3E}">
        <p14:creationId xmlns:p14="http://schemas.microsoft.com/office/powerpoint/2010/main" val="403055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graphicFrame>
        <p:nvGraphicFramePr>
          <p:cNvPr id="9" name="Content Placeholder 8">
            <a:extLst>
              <a:ext uri="{FF2B5EF4-FFF2-40B4-BE49-F238E27FC236}">
                <a16:creationId xmlns:a16="http://schemas.microsoft.com/office/drawing/2014/main" id="{C0E577E6-6B35-5355-A646-5A54DFA19D55}"/>
              </a:ext>
            </a:extLst>
          </p:cNvPr>
          <p:cNvGraphicFramePr>
            <a:graphicFrameLocks noGrp="1"/>
          </p:cNvGraphicFramePr>
          <p:nvPr>
            <p:ph idx="1"/>
            <p:extLst>
              <p:ext uri="{D42A27DB-BD31-4B8C-83A1-F6EECF244321}">
                <p14:modId xmlns:p14="http://schemas.microsoft.com/office/powerpoint/2010/main" val="3133687041"/>
              </p:ext>
            </p:extLst>
          </p:nvPr>
        </p:nvGraphicFramePr>
        <p:xfrm>
          <a:off x="263387" y="2057402"/>
          <a:ext cx="8617226" cy="3870497"/>
        </p:xfrm>
        <a:graphic>
          <a:graphicData uri="http://schemas.openxmlformats.org/drawingml/2006/table">
            <a:tbl>
              <a:tblPr firstRow="1" firstCol="1" bandRow="1">
                <a:tableStyleId>{5C22544A-7EE6-4342-B048-85BDC9FD1C3A}</a:tableStyleId>
              </a:tblPr>
              <a:tblGrid>
                <a:gridCol w="772204">
                  <a:extLst>
                    <a:ext uri="{9D8B030D-6E8A-4147-A177-3AD203B41FA5}">
                      <a16:colId xmlns:a16="http://schemas.microsoft.com/office/drawing/2014/main" val="2417310843"/>
                    </a:ext>
                  </a:extLst>
                </a:gridCol>
                <a:gridCol w="599173">
                  <a:extLst>
                    <a:ext uri="{9D8B030D-6E8A-4147-A177-3AD203B41FA5}">
                      <a16:colId xmlns:a16="http://schemas.microsoft.com/office/drawing/2014/main" val="2246664904"/>
                    </a:ext>
                  </a:extLst>
                </a:gridCol>
                <a:gridCol w="759334">
                  <a:extLst>
                    <a:ext uri="{9D8B030D-6E8A-4147-A177-3AD203B41FA5}">
                      <a16:colId xmlns:a16="http://schemas.microsoft.com/office/drawing/2014/main" val="1137598556"/>
                    </a:ext>
                  </a:extLst>
                </a:gridCol>
                <a:gridCol w="759334">
                  <a:extLst>
                    <a:ext uri="{9D8B030D-6E8A-4147-A177-3AD203B41FA5}">
                      <a16:colId xmlns:a16="http://schemas.microsoft.com/office/drawing/2014/main" val="3328266533"/>
                    </a:ext>
                  </a:extLst>
                </a:gridCol>
                <a:gridCol w="682113">
                  <a:extLst>
                    <a:ext uri="{9D8B030D-6E8A-4147-A177-3AD203B41FA5}">
                      <a16:colId xmlns:a16="http://schemas.microsoft.com/office/drawing/2014/main" val="685605563"/>
                    </a:ext>
                  </a:extLst>
                </a:gridCol>
                <a:gridCol w="720724">
                  <a:extLst>
                    <a:ext uri="{9D8B030D-6E8A-4147-A177-3AD203B41FA5}">
                      <a16:colId xmlns:a16="http://schemas.microsoft.com/office/drawing/2014/main" val="1911830426"/>
                    </a:ext>
                  </a:extLst>
                </a:gridCol>
                <a:gridCol w="720724">
                  <a:extLst>
                    <a:ext uri="{9D8B030D-6E8A-4147-A177-3AD203B41FA5}">
                      <a16:colId xmlns:a16="http://schemas.microsoft.com/office/drawing/2014/main" val="841792208"/>
                    </a:ext>
                  </a:extLst>
                </a:gridCol>
                <a:gridCol w="720724">
                  <a:extLst>
                    <a:ext uri="{9D8B030D-6E8A-4147-A177-3AD203B41FA5}">
                      <a16:colId xmlns:a16="http://schemas.microsoft.com/office/drawing/2014/main" val="1170639971"/>
                    </a:ext>
                  </a:extLst>
                </a:gridCol>
                <a:gridCol w="720724">
                  <a:extLst>
                    <a:ext uri="{9D8B030D-6E8A-4147-A177-3AD203B41FA5}">
                      <a16:colId xmlns:a16="http://schemas.microsoft.com/office/drawing/2014/main" val="1373751862"/>
                    </a:ext>
                  </a:extLst>
                </a:gridCol>
                <a:gridCol w="720724">
                  <a:extLst>
                    <a:ext uri="{9D8B030D-6E8A-4147-A177-3AD203B41FA5}">
                      <a16:colId xmlns:a16="http://schemas.microsoft.com/office/drawing/2014/main" val="3549881286"/>
                    </a:ext>
                  </a:extLst>
                </a:gridCol>
                <a:gridCol w="720724">
                  <a:extLst>
                    <a:ext uri="{9D8B030D-6E8A-4147-A177-3AD203B41FA5}">
                      <a16:colId xmlns:a16="http://schemas.microsoft.com/office/drawing/2014/main" val="493338722"/>
                    </a:ext>
                  </a:extLst>
                </a:gridCol>
                <a:gridCol w="720724">
                  <a:extLst>
                    <a:ext uri="{9D8B030D-6E8A-4147-A177-3AD203B41FA5}">
                      <a16:colId xmlns:a16="http://schemas.microsoft.com/office/drawing/2014/main" val="751659132"/>
                    </a:ext>
                  </a:extLst>
                </a:gridCol>
              </a:tblGrid>
              <a:tr h="582383">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Product Check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Team Report to Station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tc>
                <a:tc>
                  <a:txBody>
                    <a:bodyPr/>
                    <a:lstStyle/>
                    <a:p>
                      <a:pPr marL="0" marR="0" algn="ctr">
                        <a:lnSpc>
                          <a:spcPct val="107000"/>
                        </a:lnSpc>
                        <a:spcAft>
                          <a:spcPts val="800"/>
                        </a:spcAft>
                      </a:pPr>
                      <a:r>
                        <a:rPr lang="en-US" sz="800">
                          <a:effectLst/>
                        </a:rPr>
                        <a:t>Team &amp; Menu Introduction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Production  Mise en Place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Start Cooking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Present Plates/Skills Critique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Tasting Critique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Menu Critique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Cleanup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Sanitation Critique/ Dismissa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extLst>
                  <a:ext uri="{0D108BD9-81ED-4DB2-BD59-A6C34878D82A}">
                    <a16:rowId xmlns:a16="http://schemas.microsoft.com/office/drawing/2014/main" val="2880007256"/>
                  </a:ext>
                </a:extLst>
              </a:tr>
              <a:tr h="548019">
                <a:tc>
                  <a:txBody>
                    <a:bodyPr/>
                    <a:lstStyle/>
                    <a:p>
                      <a:pPr marL="0" marR="0">
                        <a:lnSpc>
                          <a:spcPct val="107000"/>
                        </a:lnSpc>
                        <a:spcAft>
                          <a:spcPts val="800"/>
                        </a:spcAft>
                      </a:pPr>
                      <a:r>
                        <a:rPr lang="en-US" sz="800">
                          <a:effectLst/>
                        </a:rPr>
                        <a:t>Simsbury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8:30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9:05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tc>
                <a:tc>
                  <a:txBody>
                    <a:bodyPr/>
                    <a:lstStyle/>
                    <a:p>
                      <a:pPr marL="0" marR="0" algn="ctr">
                        <a:lnSpc>
                          <a:spcPct val="107000"/>
                        </a:lnSpc>
                        <a:spcAft>
                          <a:spcPts val="800"/>
                        </a:spcAft>
                      </a:pPr>
                      <a:r>
                        <a:rPr lang="en-US" sz="800">
                          <a:effectLst/>
                        </a:rPr>
                        <a:t>9:10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9:15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9:35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10:35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10:45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10:55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11:00AM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extLst>
                  <a:ext uri="{0D108BD9-81ED-4DB2-BD59-A6C34878D82A}">
                    <a16:rowId xmlns:a16="http://schemas.microsoft.com/office/drawing/2014/main" val="2704450299"/>
                  </a:ext>
                </a:extLst>
              </a:tr>
              <a:tr h="548019">
                <a:tc>
                  <a:txBody>
                    <a:bodyPr/>
                    <a:lstStyle/>
                    <a:p>
                      <a:pPr marL="0" marR="0">
                        <a:lnSpc>
                          <a:spcPct val="107000"/>
                        </a:lnSpc>
                        <a:spcAft>
                          <a:spcPts val="800"/>
                        </a:spcAft>
                      </a:pPr>
                      <a:r>
                        <a:rPr lang="en-US" sz="800">
                          <a:effectLst/>
                        </a:rPr>
                        <a:t>Wilbur Cross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nSpc>
                          <a:spcPct val="107000"/>
                        </a:lnSpc>
                        <a:spcAft>
                          <a:spcPts val="800"/>
                        </a:spcAft>
                      </a:pPr>
                      <a:r>
                        <a:rPr lang="en-US" sz="800">
                          <a:effectLst/>
                        </a:rPr>
                        <a:t>   9:05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tc>
                <a:tc>
                  <a:txBody>
                    <a:bodyPr/>
                    <a:lstStyle/>
                    <a:p>
                      <a:pPr marL="0" marR="0" algn="ctr">
                        <a:lnSpc>
                          <a:spcPct val="107000"/>
                        </a:lnSpc>
                        <a:spcAft>
                          <a:spcPts val="800"/>
                        </a:spcAft>
                      </a:pPr>
                      <a:r>
                        <a:rPr lang="en-US" sz="800">
                          <a:effectLst/>
                        </a:rPr>
                        <a:t>9:10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9:15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9:35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10:35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10:45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10:55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11:00AM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extLst>
                  <a:ext uri="{0D108BD9-81ED-4DB2-BD59-A6C34878D82A}">
                    <a16:rowId xmlns:a16="http://schemas.microsoft.com/office/drawing/2014/main" val="1723296968"/>
                  </a:ext>
                </a:extLst>
              </a:tr>
              <a:tr h="548019">
                <a:tc>
                  <a:txBody>
                    <a:bodyPr/>
                    <a:lstStyle/>
                    <a:p>
                      <a:pPr marL="0" marR="0" algn="ctr">
                        <a:lnSpc>
                          <a:spcPct val="107000"/>
                        </a:lnSpc>
                        <a:spcAft>
                          <a:spcPts val="800"/>
                        </a:spcAft>
                      </a:pPr>
                      <a:r>
                        <a:rPr lang="en-US" sz="800">
                          <a:effectLst/>
                        </a:rPr>
                        <a:t>NFA 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9:30AM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tc>
                <a:tc>
                  <a:txBody>
                    <a:bodyPr/>
                    <a:lstStyle/>
                    <a:p>
                      <a:pPr marL="0" marR="0" algn="ctr">
                        <a:lnSpc>
                          <a:spcPct val="107000"/>
                        </a:lnSpc>
                        <a:spcAft>
                          <a:spcPts val="800"/>
                        </a:spcAft>
                      </a:pPr>
                      <a:r>
                        <a:rPr lang="en-US" sz="800">
                          <a:effectLst/>
                        </a:rPr>
                        <a:t>9:35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9:40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11:10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11:25AM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11:45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11:50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extLst>
                  <a:ext uri="{0D108BD9-81ED-4DB2-BD59-A6C34878D82A}">
                    <a16:rowId xmlns:a16="http://schemas.microsoft.com/office/drawing/2014/main" val="362889643"/>
                  </a:ext>
                </a:extLst>
              </a:tr>
              <a:tr h="548019">
                <a:tc>
                  <a:txBody>
                    <a:bodyPr/>
                    <a:lstStyle/>
                    <a:p>
                      <a:pPr marL="0" marR="0" algn="ctr">
                        <a:lnSpc>
                          <a:spcPct val="107000"/>
                        </a:lnSpc>
                        <a:spcAft>
                          <a:spcPts val="800"/>
                        </a:spcAft>
                      </a:pPr>
                      <a:r>
                        <a:rPr lang="en-US" sz="800">
                          <a:effectLst/>
                        </a:rPr>
                        <a:t>Windsor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9:30AM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tc>
                <a:tc>
                  <a:txBody>
                    <a:bodyPr/>
                    <a:lstStyle/>
                    <a:p>
                      <a:pPr marL="0" marR="0" algn="ctr">
                        <a:lnSpc>
                          <a:spcPct val="107000"/>
                        </a:lnSpc>
                        <a:spcAft>
                          <a:spcPts val="800"/>
                        </a:spcAft>
                      </a:pPr>
                      <a:r>
                        <a:rPr lang="en-US" sz="800">
                          <a:effectLst/>
                        </a:rPr>
                        <a:t>9:35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9:40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11:10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11:25AM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11:45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11:50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extLst>
                  <a:ext uri="{0D108BD9-81ED-4DB2-BD59-A6C34878D82A}">
                    <a16:rowId xmlns:a16="http://schemas.microsoft.com/office/drawing/2014/main" val="2973616486"/>
                  </a:ext>
                </a:extLst>
              </a:tr>
              <a:tr h="548019">
                <a:tc>
                  <a:txBody>
                    <a:bodyPr/>
                    <a:lstStyle/>
                    <a:p>
                      <a:pPr marL="0" marR="0" algn="ctr">
                        <a:lnSpc>
                          <a:spcPct val="107000"/>
                        </a:lnSpc>
                        <a:spcAft>
                          <a:spcPts val="800"/>
                        </a:spcAft>
                      </a:pPr>
                      <a:r>
                        <a:rPr lang="en-US" sz="800">
                          <a:effectLst/>
                        </a:rPr>
                        <a:t>Enfield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9:55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tc>
                <a:tc>
                  <a:txBody>
                    <a:bodyPr/>
                    <a:lstStyle/>
                    <a:p>
                      <a:pPr marL="0" marR="0" algn="ctr">
                        <a:lnSpc>
                          <a:spcPct val="107000"/>
                        </a:lnSpc>
                        <a:spcAft>
                          <a:spcPts val="800"/>
                        </a:spcAft>
                      </a:pPr>
                      <a:r>
                        <a:rPr lang="en-US" sz="800">
                          <a:effectLst/>
                        </a:rPr>
                        <a:t>10:00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10:05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10:25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11:35 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11:45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11:50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12:10PM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12:15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extLst>
                  <a:ext uri="{0D108BD9-81ED-4DB2-BD59-A6C34878D82A}">
                    <a16:rowId xmlns:a16="http://schemas.microsoft.com/office/drawing/2014/main" val="4029008407"/>
                  </a:ext>
                </a:extLst>
              </a:tr>
              <a:tr h="548019">
                <a:tc>
                  <a:txBody>
                    <a:bodyPr/>
                    <a:lstStyle/>
                    <a:p>
                      <a:pPr marL="0" marR="0" algn="ctr">
                        <a:lnSpc>
                          <a:spcPct val="107000"/>
                        </a:lnSpc>
                        <a:spcAft>
                          <a:spcPts val="800"/>
                        </a:spcAft>
                      </a:pPr>
                      <a:r>
                        <a:rPr lang="en-US" sz="800">
                          <a:effectLst/>
                        </a:rPr>
                        <a:t>NFA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9:55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tc>
                <a:tc>
                  <a:txBody>
                    <a:bodyPr/>
                    <a:lstStyle/>
                    <a:p>
                      <a:pPr marL="0" marR="0" algn="ctr">
                        <a:lnSpc>
                          <a:spcPct val="107000"/>
                        </a:lnSpc>
                        <a:spcAft>
                          <a:spcPts val="800"/>
                        </a:spcAft>
                      </a:pPr>
                      <a:r>
                        <a:rPr lang="en-US" sz="800">
                          <a:effectLst/>
                        </a:rPr>
                        <a:t>10:00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10:05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10:25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11:25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11:35 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11:45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11:50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a:effectLst/>
                        </a:rPr>
                        <a:t>12:10PM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tc>
                  <a:txBody>
                    <a:bodyPr/>
                    <a:lstStyle/>
                    <a:p>
                      <a:pPr marL="0" marR="0" algn="ctr">
                        <a:lnSpc>
                          <a:spcPct val="107000"/>
                        </a:lnSpc>
                        <a:spcAft>
                          <a:spcPts val="800"/>
                        </a:spcAft>
                      </a:pPr>
                      <a:r>
                        <a:rPr lang="en-US" sz="800" dirty="0">
                          <a:effectLst/>
                        </a:rPr>
                        <a:t>12:15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29" marR="68029" marT="0" marB="0" anchor="ctr"/>
                </a:tc>
                <a:extLst>
                  <a:ext uri="{0D108BD9-81ED-4DB2-BD59-A6C34878D82A}">
                    <a16:rowId xmlns:a16="http://schemas.microsoft.com/office/drawing/2014/main" val="1772376967"/>
                  </a:ext>
                </a:extLst>
              </a:tr>
            </a:tbl>
          </a:graphicData>
        </a:graphic>
      </p:graphicFrame>
    </p:spTree>
    <p:extLst>
      <p:ext uri="{BB962C8B-B14F-4D97-AF65-F5344CB8AC3E}">
        <p14:creationId xmlns:p14="http://schemas.microsoft.com/office/powerpoint/2010/main" val="345124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859280"/>
            <a:ext cx="7772400" cy="4683580"/>
          </a:xfrm>
        </p:spPr>
        <p:txBody>
          <a:bodyPr>
            <a:normAutofit/>
          </a:bodyPr>
          <a:lstStyle/>
          <a:p>
            <a:pPr marL="0" indent="0">
              <a:buNone/>
              <a:defRPr/>
            </a:pPr>
            <a:r>
              <a:rPr lang="en-US" b="1" dirty="0"/>
              <a:t>Judge Tips</a:t>
            </a:r>
          </a:p>
          <a:p>
            <a:pPr>
              <a:defRPr/>
            </a:pPr>
            <a:r>
              <a:rPr lang="en-US" sz="2000" dirty="0"/>
              <a:t>JUDGES WILL JUDGE AND SCORE ALL TEAMS FOR THEIR ASSIGNED CATEGORIES. </a:t>
            </a:r>
          </a:p>
          <a:p>
            <a:pPr>
              <a:defRPr/>
            </a:pPr>
            <a:r>
              <a:rPr lang="en-US" sz="2000" dirty="0"/>
              <a:t>Judges can discuss and collaborate but scores do not have to be the same. One person’s 4 is another’s 3.</a:t>
            </a:r>
          </a:p>
          <a:p>
            <a:pPr>
              <a:defRPr/>
            </a:pPr>
            <a:r>
              <a:rPr lang="en-US" sz="2000" dirty="0"/>
              <a:t>Don’t be afraid to use half points. </a:t>
            </a:r>
          </a:p>
          <a:p>
            <a:pPr>
              <a:defRPr/>
            </a:pPr>
            <a:r>
              <a:rPr lang="en-US" sz="2000" dirty="0"/>
              <a:t>DO NOT start them early for any segment just because they are ready to go</a:t>
            </a:r>
          </a:p>
          <a:p>
            <a:pPr>
              <a:defRPr/>
            </a:pPr>
            <a:endParaRPr lang="en-US" sz="2000" dirty="0"/>
          </a:p>
          <a:p>
            <a:pPr marL="0" indent="0">
              <a:buNone/>
              <a:defRPr/>
            </a:pPr>
            <a:endParaRPr lang="en-US" sz="2000" dirty="0"/>
          </a:p>
        </p:txBody>
      </p:sp>
      <p:sp>
        <p:nvSpPr>
          <p:cNvPr id="4" name="Rectangle 2"/>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88354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451D7-B4AD-BC4B-FA09-380DE5A3059B}"/>
            </a:ext>
          </a:extLst>
        </p:cNvPr>
        <p:cNvGrpSpPr/>
        <p:nvPr/>
      </p:nvGrpSpPr>
      <p:grpSpPr>
        <a:xfrm>
          <a:off x="0" y="0"/>
          <a:ext cx="0" cy="0"/>
          <a:chOff x="0" y="0"/>
          <a:chExt cx="0" cy="0"/>
        </a:xfrm>
      </p:grpSpPr>
      <p:sp>
        <p:nvSpPr>
          <p:cNvPr id="41987" name="Rectangle 3">
            <a:extLst>
              <a:ext uri="{FF2B5EF4-FFF2-40B4-BE49-F238E27FC236}">
                <a16:creationId xmlns:a16="http://schemas.microsoft.com/office/drawing/2014/main" id="{5CCBB4D8-1B7C-C7DC-A678-A20EEB632418}"/>
              </a:ext>
            </a:extLst>
          </p:cNvPr>
          <p:cNvSpPr>
            <a:spLocks noGrp="1" noChangeArrowheads="1"/>
          </p:cNvSpPr>
          <p:nvPr>
            <p:ph idx="1"/>
          </p:nvPr>
        </p:nvSpPr>
        <p:spPr>
          <a:xfrm>
            <a:off x="457200" y="1859280"/>
            <a:ext cx="7772400" cy="4683580"/>
          </a:xfrm>
        </p:spPr>
        <p:txBody>
          <a:bodyPr>
            <a:normAutofit fontScale="85000" lnSpcReduction="20000"/>
          </a:bodyPr>
          <a:lstStyle/>
          <a:p>
            <a:pPr>
              <a:buNone/>
              <a:defRPr/>
            </a:pPr>
            <a:r>
              <a:rPr lang="en-US" b="1" dirty="0"/>
              <a:t>Product Check In</a:t>
            </a:r>
          </a:p>
          <a:p>
            <a:pPr>
              <a:buNone/>
              <a:defRPr/>
            </a:pPr>
            <a:r>
              <a:rPr lang="en-US" b="1" dirty="0"/>
              <a:t>Which judges: Product </a:t>
            </a:r>
            <a:r>
              <a:rPr lang="en-US" b="1" dirty="0" err="1"/>
              <a:t>Checkin</a:t>
            </a:r>
            <a:r>
              <a:rPr lang="en-US" b="1" dirty="0"/>
              <a:t> Judges </a:t>
            </a:r>
          </a:p>
          <a:p>
            <a:pPr>
              <a:defRPr/>
            </a:pPr>
            <a:r>
              <a:rPr lang="en-US" sz="2000" dirty="0"/>
              <a:t>One team at a time – Only 10 minutes per team</a:t>
            </a:r>
          </a:p>
          <a:p>
            <a:pPr>
              <a:defRPr/>
            </a:pPr>
            <a:r>
              <a:rPr lang="en-US" sz="2000" dirty="0"/>
              <a:t>If they want to wash hands before product </a:t>
            </a:r>
            <a:r>
              <a:rPr lang="en-US" sz="2000" dirty="0" err="1"/>
              <a:t>checkin</a:t>
            </a:r>
            <a:r>
              <a:rPr lang="en-US" sz="2000" dirty="0"/>
              <a:t>, have them use the kitchen rather than on floor stations. </a:t>
            </a:r>
          </a:p>
          <a:p>
            <a:pPr>
              <a:defRPr/>
            </a:pPr>
            <a:r>
              <a:rPr lang="en-US" sz="2000" dirty="0"/>
              <a:t>All food checked for temps</a:t>
            </a:r>
          </a:p>
          <a:p>
            <a:pPr>
              <a:defRPr/>
            </a:pPr>
            <a:r>
              <a:rPr lang="en-US" sz="2000" dirty="0"/>
              <a:t>Proper packaging</a:t>
            </a:r>
          </a:p>
          <a:p>
            <a:pPr>
              <a:defRPr/>
            </a:pPr>
            <a:r>
              <a:rPr lang="en-US" sz="2000" dirty="0"/>
              <a:t>Compare product lists to inventory</a:t>
            </a:r>
          </a:p>
          <a:p>
            <a:pPr>
              <a:defRPr/>
            </a:pPr>
            <a:r>
              <a:rPr lang="en-US" sz="2000" dirty="0"/>
              <a:t>Does not look at equipment</a:t>
            </a:r>
          </a:p>
          <a:p>
            <a:pPr>
              <a:defRPr/>
            </a:pPr>
            <a:r>
              <a:rPr lang="en-US" sz="2000" dirty="0"/>
              <a:t>No refrigeration prior so pack on ice</a:t>
            </a:r>
          </a:p>
          <a:p>
            <a:pPr>
              <a:defRPr/>
            </a:pPr>
            <a:r>
              <a:rPr lang="en-US" sz="2000" dirty="0"/>
              <a:t>Nicole Mendieta, Craig Townsend, Chef Joe Barlett</a:t>
            </a:r>
          </a:p>
          <a:p>
            <a:pPr marL="0" indent="0">
              <a:buNone/>
              <a:defRPr/>
            </a:pPr>
            <a:endParaRPr lang="en-US" dirty="0"/>
          </a:p>
          <a:p>
            <a:pPr marL="0" indent="0">
              <a:buNone/>
              <a:defRPr/>
            </a:pPr>
            <a:r>
              <a:rPr lang="en-US" b="1" dirty="0"/>
              <a:t>Judge Tips</a:t>
            </a:r>
          </a:p>
          <a:p>
            <a:pPr>
              <a:defRPr/>
            </a:pPr>
            <a:r>
              <a:rPr lang="en-US" sz="2000" dirty="0"/>
              <a:t>We don’t take away the product if it isn’t on the list</a:t>
            </a:r>
          </a:p>
          <a:p>
            <a:pPr>
              <a:defRPr/>
            </a:pPr>
            <a:r>
              <a:rPr lang="en-US" sz="2000" dirty="0"/>
              <a:t>If something doesn’t temp correctly, let me know so we can make a plan to get them a replacement if necessary. </a:t>
            </a:r>
          </a:p>
          <a:p>
            <a:pPr marL="0" indent="0">
              <a:buNone/>
              <a:defRPr/>
            </a:pPr>
            <a:endParaRPr lang="en-US" sz="2000" dirty="0"/>
          </a:p>
          <a:p>
            <a:pPr marL="0" indent="0">
              <a:buNone/>
              <a:defRPr/>
            </a:pPr>
            <a:endParaRPr lang="en-US" sz="2000" dirty="0"/>
          </a:p>
        </p:txBody>
      </p:sp>
      <p:sp>
        <p:nvSpPr>
          <p:cNvPr id="4" name="Rectangle 2">
            <a:extLst>
              <a:ext uri="{FF2B5EF4-FFF2-40B4-BE49-F238E27FC236}">
                <a16:creationId xmlns:a16="http://schemas.microsoft.com/office/drawing/2014/main" id="{B83D36C0-4A1F-E9B8-6418-616617A4B5E0}"/>
              </a:ext>
            </a:extLst>
          </p:cNvPr>
          <p:cNvSpPr txBox="1">
            <a:spLocks noChangeArrowheads="1"/>
          </p:cNvSpPr>
          <p:nvPr/>
        </p:nvSpPr>
        <p:spPr>
          <a:xfrm>
            <a:off x="457200" y="1067160"/>
            <a:ext cx="8229600" cy="685440"/>
          </a:xfrm>
          <a:prstGeom prst="rect">
            <a:avLst/>
          </a:prstGeom>
        </p:spPr>
        <p:txBody>
          <a:bodyPr vert="horz" lIns="0" tIns="45720" rIns="0" bIns="45720" rtlCol="0" anchor="ctr">
            <a:normAutofit/>
          </a:bodyPr>
          <a:lstStyle>
            <a:lvl1pPr algn="l" defTabSz="457200" rtl="0" eaLnBrk="1" latinLnBrk="0" hangingPunct="1">
              <a:spcBef>
                <a:spcPct val="0"/>
              </a:spcBef>
              <a:buNone/>
              <a:defRPr sz="3000" b="1" i="0" kern="1200">
                <a:solidFill>
                  <a:schemeClr val="tx1"/>
                </a:solidFill>
                <a:latin typeface="Arial Bold"/>
                <a:ea typeface="+mj-ea"/>
                <a:cs typeface="Arial Bold"/>
              </a:defRPr>
            </a:lvl1pPr>
          </a:lstStyle>
          <a:p>
            <a:pPr>
              <a:defRPr/>
            </a:pPr>
            <a:r>
              <a:rPr lang="en-US" sz="3200" dirty="0">
                <a:solidFill>
                  <a:schemeClr val="tx2"/>
                </a:solidFill>
              </a:rPr>
              <a:t>Connecticut ProStart Invitational</a:t>
            </a:r>
          </a:p>
        </p:txBody>
      </p:sp>
    </p:spTree>
    <p:extLst>
      <p:ext uri="{BB962C8B-B14F-4D97-AF65-F5344CB8AC3E}">
        <p14:creationId xmlns:p14="http://schemas.microsoft.com/office/powerpoint/2010/main" val="23539211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5394</TotalTime>
  <Words>1941</Words>
  <Application>Microsoft Macintosh PowerPoint</Application>
  <PresentationFormat>On-screen Show (4:3)</PresentationFormat>
  <Paragraphs>292</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-apple-system</vt:lpstr>
      <vt:lpstr>Arial</vt:lpstr>
      <vt:lpstr>Calibri</vt:lpstr>
      <vt:lpstr>Segoe UI</vt:lpstr>
      <vt:lpstr>Times</vt:lpstr>
      <vt:lpstr>Wingdings</vt:lpstr>
      <vt:lpstr>1_Office Theme</vt:lpstr>
      <vt:lpstr>ProStart Feeding Dreams. Building Futures.   </vt:lpstr>
      <vt:lpstr>PowerPoint Presentation</vt:lpstr>
      <vt:lpstr>Where We Are – ProStart States and Schools</vt:lpstr>
      <vt:lpstr>PowerPoint Presentation</vt:lpstr>
      <vt:lpstr>Connecticut ProStart Invitational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in Touch</vt:lpstr>
      <vt:lpstr>PowerPoint Presentation</vt:lpstr>
    </vt:vector>
  </TitlesOfParts>
  <Company>National Restaurant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Smith</dc:creator>
  <cp:lastModifiedBy>Jennifer Conkling</cp:lastModifiedBy>
  <cp:revision>134</cp:revision>
  <cp:lastPrinted>2012-09-06T20:42:07Z</cp:lastPrinted>
  <dcterms:created xsi:type="dcterms:W3CDTF">2014-09-09T19:00:56Z</dcterms:created>
  <dcterms:modified xsi:type="dcterms:W3CDTF">2025-02-25T22:43:03Z</dcterms:modified>
</cp:coreProperties>
</file>