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56" r:id="rId2"/>
    <p:sldId id="274" r:id="rId3"/>
    <p:sldId id="494" r:id="rId4"/>
    <p:sldId id="487" r:id="rId5"/>
    <p:sldId id="449" r:id="rId6"/>
    <p:sldId id="498" r:id="rId7"/>
    <p:sldId id="293" r:id="rId8"/>
    <p:sldId id="868" r:id="rId9"/>
    <p:sldId id="744" r:id="rId10"/>
    <p:sldId id="745" r:id="rId11"/>
    <p:sldId id="746" r:id="rId12"/>
    <p:sldId id="747" r:id="rId13"/>
    <p:sldId id="365" r:id="rId14"/>
    <p:sldId id="450" r:id="rId15"/>
    <p:sldId id="748" r:id="rId16"/>
    <p:sldId id="367" r:id="rId17"/>
    <p:sldId id="368" r:id="rId18"/>
    <p:sldId id="392" r:id="rId19"/>
    <p:sldId id="749" r:id="rId20"/>
    <p:sldId id="370" r:id="rId21"/>
    <p:sldId id="451" r:id="rId22"/>
    <p:sldId id="374" r:id="rId23"/>
    <p:sldId id="375" r:id="rId24"/>
    <p:sldId id="355" r:id="rId25"/>
    <p:sldId id="750" r:id="rId26"/>
    <p:sldId id="452" r:id="rId27"/>
    <p:sldId id="443" r:id="rId28"/>
    <p:sldId id="448" r:id="rId29"/>
    <p:sldId id="377" r:id="rId30"/>
    <p:sldId id="378" r:id="rId31"/>
    <p:sldId id="359" r:id="rId32"/>
    <p:sldId id="760" r:id="rId33"/>
    <p:sldId id="759" r:id="rId34"/>
    <p:sldId id="755" r:id="rId35"/>
    <p:sldId id="753" r:id="rId36"/>
    <p:sldId id="489" r:id="rId37"/>
    <p:sldId id="292"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582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987" autoAdjust="0"/>
    <p:restoredTop sz="90577" autoAdjust="0"/>
  </p:normalViewPr>
  <p:slideViewPr>
    <p:cSldViewPr snapToGrid="0">
      <p:cViewPr varScale="1">
        <p:scale>
          <a:sx n="96" d="100"/>
          <a:sy n="96" d="100"/>
        </p:scale>
        <p:origin x="1014" y="96"/>
      </p:cViewPr>
      <p:guideLst>
        <p:guide orient="horz" pos="2160"/>
        <p:guide pos="3840"/>
      </p:guideLst>
    </p:cSldViewPr>
  </p:slideViewPr>
  <p:notesTextViewPr>
    <p:cViewPr>
      <p:scale>
        <a:sx n="1" d="1"/>
        <a:sy n="1" d="1"/>
      </p:scale>
      <p:origin x="0" y="0"/>
    </p:cViewPr>
  </p:notesTextViewPr>
  <p:sorterViewPr>
    <p:cViewPr>
      <p:scale>
        <a:sx n="100" d="100"/>
        <a:sy n="100" d="100"/>
      </p:scale>
      <p:origin x="0" y="-636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79E8F0-ACFB-46FC-91C4-68E5DE8977F0}" type="datetimeFigureOut">
              <a:rPr lang="en-US" smtClean="0"/>
              <a:t>6/13/2023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8B1163-C392-495F-9049-19BD4836EEB9}" type="slidenum">
              <a:rPr lang="en-US" smtClean="0"/>
              <a:t>‹#›</a:t>
            </a:fld>
            <a:endParaRPr lang="en-US"/>
          </a:p>
        </p:txBody>
      </p:sp>
    </p:spTree>
    <p:extLst>
      <p:ext uri="{BB962C8B-B14F-4D97-AF65-F5344CB8AC3E}">
        <p14:creationId xmlns:p14="http://schemas.microsoft.com/office/powerpoint/2010/main" val="29118181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en.wikipedia.org/wiki/Nude_photography" TargetMode="External"/><Relationship Id="rId7" Type="http://schemas.openxmlformats.org/officeDocument/2006/relationships/hyperlink" Target="https://en.wikipedia.org/wiki/Estrella_Media#cite_note-21"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s://en.wikipedia.org/wiki/Human_resources" TargetMode="External"/><Relationship Id="rId5" Type="http://schemas.openxmlformats.org/officeDocument/2006/relationships/hyperlink" Target="https://en.wikipedia.org/wiki/Erection" TargetMode="External"/><Relationship Id="rId4" Type="http://schemas.openxmlformats.org/officeDocument/2006/relationships/hyperlink" Target="https://en.wikipedia.org/wiki/Sexual_assault"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en.wikipedia.org/wiki/Nude_photography" TargetMode="External"/><Relationship Id="rId7" Type="http://schemas.openxmlformats.org/officeDocument/2006/relationships/hyperlink" Target="https://en.wikipedia.org/wiki/Estrella_Media#cite_note-21"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s://en.wikipedia.org/wiki/Human_resources" TargetMode="External"/><Relationship Id="rId5" Type="http://schemas.openxmlformats.org/officeDocument/2006/relationships/hyperlink" Target="https://en.wikipedia.org/wiki/Erection" TargetMode="External"/><Relationship Id="rId4" Type="http://schemas.openxmlformats.org/officeDocument/2006/relationships/hyperlink" Target="https://en.wikipedia.org/wiki/Sexual_assault"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MX" dirty="0"/>
          </a:p>
        </p:txBody>
      </p:sp>
      <p:sp>
        <p:nvSpPr>
          <p:cNvPr id="4" name="Slide Number Placeholder 3"/>
          <p:cNvSpPr>
            <a:spLocks noGrp="1"/>
          </p:cNvSpPr>
          <p:nvPr>
            <p:ph type="sldNum" sz="quarter" idx="5"/>
          </p:nvPr>
        </p:nvSpPr>
        <p:spPr/>
        <p:txBody>
          <a:bodyPr/>
          <a:lstStyle/>
          <a:p>
            <a:fld id="{798B1163-C392-495F-9049-19BD4836EEB9}" type="slidenum">
              <a:rPr lang="en-US" smtClean="0"/>
              <a:t>8</a:t>
            </a:fld>
            <a:endParaRPr lang="en-US"/>
          </a:p>
        </p:txBody>
      </p:sp>
    </p:spTree>
    <p:extLst>
      <p:ext uri="{BB962C8B-B14F-4D97-AF65-F5344CB8AC3E}">
        <p14:creationId xmlns:p14="http://schemas.microsoft.com/office/powerpoint/2010/main" val="8658870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https://en.wikipedia.org/wiki/Estrella_Media</a:t>
            </a:r>
          </a:p>
          <a:p>
            <a:r>
              <a:rPr lang="en-US" dirty="0"/>
              <a:t>cited a history of “shameless and disgusting acts” of harassment by Angulo that “continued to escalate in levels of depravity”, stating that he bragged about his sexual experiences and showed her </a:t>
            </a:r>
            <a:r>
              <a:rPr lang="en-US" dirty="0">
                <a:hlinkClick r:id="rId3" tooltip="Nude photography"/>
              </a:rPr>
              <a:t>nude photographs</a:t>
            </a:r>
            <a:r>
              <a:rPr lang="en-US" dirty="0"/>
              <a:t> of female co-workers he had slept with to </a:t>
            </a:r>
            <a:r>
              <a:rPr lang="en-US" dirty="0" err="1"/>
              <a:t>Amezola</a:t>
            </a:r>
            <a:r>
              <a:rPr lang="en-US" dirty="0"/>
              <a:t> and other Estrella/KRCA colleagues, had propositioned her for sex numerous times (including telling her that he thought of her while masturbating in his office), had </a:t>
            </a:r>
            <a:r>
              <a:rPr lang="en-US" dirty="0">
                <a:hlinkClick r:id="rId4" tooltip="Sexual assault"/>
              </a:rPr>
              <a:t>kissed her against her will</a:t>
            </a:r>
            <a:r>
              <a:rPr lang="en-US" dirty="0"/>
              <a:t> and allegedly stroked his </a:t>
            </a:r>
            <a:r>
              <a:rPr lang="en-US" dirty="0">
                <a:hlinkClick r:id="rId5" tooltip="Erection"/>
              </a:rPr>
              <a:t>erect penis</a:t>
            </a:r>
            <a:r>
              <a:rPr lang="en-US" dirty="0"/>
              <a:t> while asking her to "turn around" to peer at her buttocks while in Angulo's office. </a:t>
            </a:r>
            <a:r>
              <a:rPr lang="en-US" dirty="0" err="1"/>
              <a:t>Amezola</a:t>
            </a:r>
            <a:r>
              <a:rPr lang="en-US" dirty="0"/>
              <a:t> also claimed Angulo threatened her in 2015 against taking any legal action and warned her that </a:t>
            </a:r>
            <a:r>
              <a:rPr lang="en-US" dirty="0">
                <a:hlinkClick r:id="rId6" tooltip="Human resources"/>
              </a:rPr>
              <a:t>human resources</a:t>
            </a:r>
            <a:r>
              <a:rPr lang="en-US" dirty="0"/>
              <a:t> would not believe her allegations. After filing a complaint to Estrella/KRCA human resources, Angulo and Estrella TV management retaliated against employees who "contributed damaging information,” removing her as 5:00 p.m. anchor at KRCA (while retaining her as 11:00 p.m. anchor) without cause and undertaking measures against employees who came forward as witnesses to </a:t>
            </a:r>
            <a:r>
              <a:rPr lang="en-US" dirty="0" err="1"/>
              <a:t>Amezola's</a:t>
            </a:r>
            <a:r>
              <a:rPr lang="en-US" dirty="0"/>
              <a:t> claims.</a:t>
            </a:r>
            <a:r>
              <a:rPr lang="en-US" baseline="30000" dirty="0">
                <a:hlinkClick r:id="rId7"/>
              </a:rPr>
              <a:t>[21]</a:t>
            </a:r>
            <a:endParaRPr lang="es-MX" dirty="0"/>
          </a:p>
        </p:txBody>
      </p:sp>
      <p:sp>
        <p:nvSpPr>
          <p:cNvPr id="4" name="Slide Number Placeholder 3"/>
          <p:cNvSpPr>
            <a:spLocks noGrp="1"/>
          </p:cNvSpPr>
          <p:nvPr>
            <p:ph type="sldNum" sz="quarter" idx="5"/>
          </p:nvPr>
        </p:nvSpPr>
        <p:spPr/>
        <p:txBody>
          <a:bodyPr/>
          <a:lstStyle/>
          <a:p>
            <a:fld id="{798B1163-C392-495F-9049-19BD4836EEB9}" type="slidenum">
              <a:rPr lang="en-US" smtClean="0"/>
              <a:t>9</a:t>
            </a:fld>
            <a:endParaRPr lang="en-US"/>
          </a:p>
        </p:txBody>
      </p:sp>
    </p:spTree>
    <p:extLst>
      <p:ext uri="{BB962C8B-B14F-4D97-AF65-F5344CB8AC3E}">
        <p14:creationId xmlns:p14="http://schemas.microsoft.com/office/powerpoint/2010/main" val="17714192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https://en.wikipedia.org/wiki/Estrella_Media</a:t>
            </a:r>
          </a:p>
          <a:p>
            <a:r>
              <a:rPr lang="en-US" dirty="0"/>
              <a:t>cited a history of “shameless and disgusting acts” of harassment by Angulo that “continued to escalate in levels of depravity”, stating that he bragged about his sexual experiences and showed her </a:t>
            </a:r>
            <a:r>
              <a:rPr lang="en-US" dirty="0">
                <a:hlinkClick r:id="rId3" tooltip="Nude photography"/>
              </a:rPr>
              <a:t>nude photographs</a:t>
            </a:r>
            <a:r>
              <a:rPr lang="en-US" dirty="0"/>
              <a:t> of female co-workers he had slept with to </a:t>
            </a:r>
            <a:r>
              <a:rPr lang="en-US" dirty="0" err="1"/>
              <a:t>Amezola</a:t>
            </a:r>
            <a:r>
              <a:rPr lang="en-US" dirty="0"/>
              <a:t> and other Estrella/KRCA colleagues, had propositioned her for sex numerous times (including telling her that he thought of her while masturbating in his office), had </a:t>
            </a:r>
            <a:r>
              <a:rPr lang="en-US" dirty="0">
                <a:hlinkClick r:id="rId4" tooltip="Sexual assault"/>
              </a:rPr>
              <a:t>kissed her against her will</a:t>
            </a:r>
            <a:r>
              <a:rPr lang="en-US" dirty="0"/>
              <a:t> and allegedly stroked his </a:t>
            </a:r>
            <a:r>
              <a:rPr lang="en-US" dirty="0">
                <a:hlinkClick r:id="rId5" tooltip="Erection"/>
              </a:rPr>
              <a:t>erect penis</a:t>
            </a:r>
            <a:r>
              <a:rPr lang="en-US" dirty="0"/>
              <a:t> while asking her to "turn around" to peer at her buttocks while in Angulo's office. </a:t>
            </a:r>
            <a:r>
              <a:rPr lang="en-US" dirty="0" err="1"/>
              <a:t>Amezola</a:t>
            </a:r>
            <a:r>
              <a:rPr lang="en-US" dirty="0"/>
              <a:t> also claimed Angulo threatened her in 2015 against taking any legal action and warned her that </a:t>
            </a:r>
            <a:r>
              <a:rPr lang="en-US" dirty="0">
                <a:hlinkClick r:id="rId6" tooltip="Human resources"/>
              </a:rPr>
              <a:t>human resources</a:t>
            </a:r>
            <a:r>
              <a:rPr lang="en-US" dirty="0"/>
              <a:t> would not believe her allegations. After filing a complaint to Estrella/KRCA human resources, Angulo and Estrella TV management retaliated against employees who "contributed damaging information,” removing her as 5:00 p.m. anchor at KRCA (while retaining her as 11:00 p.m. anchor) without cause and undertaking measures against employees who came forward as witnesses to </a:t>
            </a:r>
            <a:r>
              <a:rPr lang="en-US" dirty="0" err="1"/>
              <a:t>Amezola's</a:t>
            </a:r>
            <a:r>
              <a:rPr lang="en-US" dirty="0"/>
              <a:t> claims.</a:t>
            </a:r>
            <a:r>
              <a:rPr lang="en-US" baseline="30000" dirty="0">
                <a:hlinkClick r:id="rId7"/>
              </a:rPr>
              <a:t>[21]</a:t>
            </a:r>
            <a:endParaRPr lang="es-MX" dirty="0"/>
          </a:p>
        </p:txBody>
      </p:sp>
      <p:sp>
        <p:nvSpPr>
          <p:cNvPr id="4" name="Slide Number Placeholder 3"/>
          <p:cNvSpPr>
            <a:spLocks noGrp="1"/>
          </p:cNvSpPr>
          <p:nvPr>
            <p:ph type="sldNum" sz="quarter" idx="5"/>
          </p:nvPr>
        </p:nvSpPr>
        <p:spPr/>
        <p:txBody>
          <a:bodyPr/>
          <a:lstStyle/>
          <a:p>
            <a:fld id="{798B1163-C392-495F-9049-19BD4836EEB9}" type="slidenum">
              <a:rPr lang="en-US" smtClean="0"/>
              <a:t>10</a:t>
            </a:fld>
            <a:endParaRPr lang="en-US"/>
          </a:p>
        </p:txBody>
      </p:sp>
    </p:spTree>
    <p:extLst>
      <p:ext uri="{BB962C8B-B14F-4D97-AF65-F5344CB8AC3E}">
        <p14:creationId xmlns:p14="http://schemas.microsoft.com/office/powerpoint/2010/main" val="30808687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err="1"/>
              <a:t>Poisoned</a:t>
            </a:r>
            <a:r>
              <a:rPr lang="es-MX" dirty="0"/>
              <a:t> </a:t>
            </a:r>
            <a:r>
              <a:rPr lang="es-MX" dirty="0" err="1"/>
              <a:t>or</a:t>
            </a:r>
            <a:r>
              <a:rPr lang="es-MX" dirty="0"/>
              <a:t> </a:t>
            </a:r>
            <a:r>
              <a:rPr lang="es-MX" dirty="0" err="1"/>
              <a:t>Hostile</a:t>
            </a:r>
            <a:endParaRPr lang="es-MX" dirty="0"/>
          </a:p>
        </p:txBody>
      </p:sp>
      <p:sp>
        <p:nvSpPr>
          <p:cNvPr id="4" name="Slide Number Placeholder 3"/>
          <p:cNvSpPr>
            <a:spLocks noGrp="1"/>
          </p:cNvSpPr>
          <p:nvPr>
            <p:ph type="sldNum" sz="quarter" idx="5"/>
          </p:nvPr>
        </p:nvSpPr>
        <p:spPr/>
        <p:txBody>
          <a:bodyPr/>
          <a:lstStyle/>
          <a:p>
            <a:fld id="{798B1163-C392-495F-9049-19BD4836EEB9}" type="slidenum">
              <a:rPr lang="en-US" smtClean="0"/>
              <a:t>12</a:t>
            </a:fld>
            <a:endParaRPr lang="en-US"/>
          </a:p>
        </p:txBody>
      </p:sp>
    </p:spTree>
    <p:extLst>
      <p:ext uri="{BB962C8B-B14F-4D97-AF65-F5344CB8AC3E}">
        <p14:creationId xmlns:p14="http://schemas.microsoft.com/office/powerpoint/2010/main" val="33314413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98B1163-C392-495F-9049-19BD4836EEB9}" type="slidenum">
              <a:rPr lang="en-US" smtClean="0"/>
              <a:t>13</a:t>
            </a:fld>
            <a:endParaRPr lang="en-US"/>
          </a:p>
        </p:txBody>
      </p:sp>
    </p:spTree>
    <p:extLst>
      <p:ext uri="{BB962C8B-B14F-4D97-AF65-F5344CB8AC3E}">
        <p14:creationId xmlns:p14="http://schemas.microsoft.com/office/powerpoint/2010/main" val="17084337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98B1163-C392-495F-9049-19BD4836EEB9}" type="slidenum">
              <a:rPr lang="en-US" smtClean="0"/>
              <a:t>16</a:t>
            </a:fld>
            <a:endParaRPr lang="en-US"/>
          </a:p>
        </p:txBody>
      </p:sp>
    </p:spTree>
    <p:extLst>
      <p:ext uri="{BB962C8B-B14F-4D97-AF65-F5344CB8AC3E}">
        <p14:creationId xmlns:p14="http://schemas.microsoft.com/office/powerpoint/2010/main" val="3044539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err="1"/>
              <a:t>Records</a:t>
            </a:r>
            <a:r>
              <a:rPr lang="es-MX" dirty="0"/>
              <a:t> </a:t>
            </a:r>
            <a:r>
              <a:rPr lang="es-MX" dirty="0" err="1"/>
              <a:t>on</a:t>
            </a:r>
            <a:r>
              <a:rPr lang="es-MX" dirty="0"/>
              <a:t> </a:t>
            </a:r>
            <a:r>
              <a:rPr lang="es-MX" dirty="0" err="1"/>
              <a:t>transgender</a:t>
            </a:r>
            <a:r>
              <a:rPr lang="es-MX" dirty="0"/>
              <a:t> </a:t>
            </a:r>
            <a:r>
              <a:rPr lang="es-MX" dirty="0" err="1"/>
              <a:t>individuals</a:t>
            </a:r>
            <a:r>
              <a:rPr lang="es-MX" dirty="0"/>
              <a:t> </a:t>
            </a:r>
            <a:r>
              <a:rPr lang="es-MX" dirty="0" err="1"/>
              <a:t>go</a:t>
            </a:r>
            <a:r>
              <a:rPr lang="es-MX" dirty="0"/>
              <a:t> back 4,500 </a:t>
            </a:r>
            <a:r>
              <a:rPr lang="es-MX" dirty="0" err="1"/>
              <a:t>years</a:t>
            </a:r>
            <a:endParaRPr lang="es-MX" dirty="0"/>
          </a:p>
        </p:txBody>
      </p:sp>
      <p:sp>
        <p:nvSpPr>
          <p:cNvPr id="4" name="Slide Number Placeholder 3"/>
          <p:cNvSpPr>
            <a:spLocks noGrp="1"/>
          </p:cNvSpPr>
          <p:nvPr>
            <p:ph type="sldNum" sz="quarter" idx="5"/>
          </p:nvPr>
        </p:nvSpPr>
        <p:spPr/>
        <p:txBody>
          <a:bodyPr/>
          <a:lstStyle/>
          <a:p>
            <a:fld id="{798B1163-C392-495F-9049-19BD4836EEB9}" type="slidenum">
              <a:rPr lang="en-US" smtClean="0"/>
              <a:t>25</a:t>
            </a:fld>
            <a:endParaRPr lang="en-US"/>
          </a:p>
        </p:txBody>
      </p:sp>
    </p:spTree>
    <p:extLst>
      <p:ext uri="{BB962C8B-B14F-4D97-AF65-F5344CB8AC3E}">
        <p14:creationId xmlns:p14="http://schemas.microsoft.com/office/powerpoint/2010/main" val="10679696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MX" dirty="0"/>
          </a:p>
        </p:txBody>
      </p:sp>
      <p:sp>
        <p:nvSpPr>
          <p:cNvPr id="4" name="Slide Number Placeholder 3"/>
          <p:cNvSpPr>
            <a:spLocks noGrp="1"/>
          </p:cNvSpPr>
          <p:nvPr>
            <p:ph type="sldNum" sz="quarter" idx="5"/>
          </p:nvPr>
        </p:nvSpPr>
        <p:spPr/>
        <p:txBody>
          <a:bodyPr/>
          <a:lstStyle/>
          <a:p>
            <a:fld id="{798B1163-C392-495F-9049-19BD4836EEB9}" type="slidenum">
              <a:rPr lang="en-US" smtClean="0"/>
              <a:t>32</a:t>
            </a:fld>
            <a:endParaRPr lang="en-US"/>
          </a:p>
        </p:txBody>
      </p:sp>
    </p:spTree>
    <p:extLst>
      <p:ext uri="{BB962C8B-B14F-4D97-AF65-F5344CB8AC3E}">
        <p14:creationId xmlns:p14="http://schemas.microsoft.com/office/powerpoint/2010/main" val="3739231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Ca Civil </a:t>
            </a:r>
            <a:r>
              <a:rPr lang="es-MX" dirty="0" err="1"/>
              <a:t>Rights</a:t>
            </a:r>
            <a:r>
              <a:rPr lang="es-MX" dirty="0"/>
              <a:t> </a:t>
            </a:r>
            <a:r>
              <a:rPr lang="es-MX" dirty="0" err="1"/>
              <a:t>Department</a:t>
            </a:r>
            <a:r>
              <a:rPr lang="es-MX" dirty="0"/>
              <a:t>, </a:t>
            </a:r>
            <a:r>
              <a:rPr lang="es-MX" dirty="0" err="1"/>
              <a:t>formerly</a:t>
            </a:r>
            <a:r>
              <a:rPr lang="es-MX" dirty="0"/>
              <a:t> DFEH</a:t>
            </a:r>
          </a:p>
        </p:txBody>
      </p:sp>
      <p:sp>
        <p:nvSpPr>
          <p:cNvPr id="4" name="Slide Number Placeholder 3"/>
          <p:cNvSpPr>
            <a:spLocks noGrp="1"/>
          </p:cNvSpPr>
          <p:nvPr>
            <p:ph type="sldNum" sz="quarter" idx="5"/>
          </p:nvPr>
        </p:nvSpPr>
        <p:spPr/>
        <p:txBody>
          <a:bodyPr/>
          <a:lstStyle/>
          <a:p>
            <a:fld id="{798B1163-C392-495F-9049-19BD4836EEB9}" type="slidenum">
              <a:rPr lang="en-US" smtClean="0"/>
              <a:t>34</a:t>
            </a:fld>
            <a:endParaRPr lang="en-US"/>
          </a:p>
        </p:txBody>
      </p:sp>
    </p:spTree>
    <p:extLst>
      <p:ext uri="{BB962C8B-B14F-4D97-AF65-F5344CB8AC3E}">
        <p14:creationId xmlns:p14="http://schemas.microsoft.com/office/powerpoint/2010/main" val="29794410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52D619-2498-478F-A792-FEBFDD72F362}"/>
              </a:ext>
            </a:extLst>
          </p:cNvPr>
          <p:cNvSpPr>
            <a:spLocks noGrp="1"/>
          </p:cNvSpPr>
          <p:nvPr>
            <p:ph type="ctrTitle"/>
          </p:nvPr>
        </p:nvSpPr>
        <p:spPr>
          <a:xfrm>
            <a:off x="1524000" y="1122363"/>
            <a:ext cx="9144000" cy="2387600"/>
          </a:xfrm>
        </p:spPr>
        <p:txBody>
          <a:bodyPr anchor="b"/>
          <a:lstStyle>
            <a:lvl1pPr algn="ctr">
              <a:defRPr sz="6000">
                <a:latin typeface="Source Sans Pro SemiBold" panose="020B0604020202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0B4DCC3F-40B6-4F63-B9C6-6F5F03D5C477}"/>
              </a:ext>
            </a:extLst>
          </p:cNvPr>
          <p:cNvSpPr>
            <a:spLocks noGrp="1"/>
          </p:cNvSpPr>
          <p:nvPr>
            <p:ph type="subTitle" idx="1"/>
          </p:nvPr>
        </p:nvSpPr>
        <p:spPr>
          <a:xfrm>
            <a:off x="1524000" y="3602038"/>
            <a:ext cx="9144000" cy="1655762"/>
          </a:xfrm>
        </p:spPr>
        <p:txBody>
          <a:bodyPr/>
          <a:lstStyle>
            <a:lvl1pPr marL="0" indent="0" algn="ctr">
              <a:buNone/>
              <a:defRPr sz="2400">
                <a:latin typeface="Source Sans Pro" panose="020B0503030403020204" pitchFamily="34" charset="0"/>
                <a:ea typeface="Source Sans Pro" panose="020B0503030403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Slide Number Placeholder 3">
            <a:extLst>
              <a:ext uri="{FF2B5EF4-FFF2-40B4-BE49-F238E27FC236}">
                <a16:creationId xmlns:a16="http://schemas.microsoft.com/office/drawing/2014/main" id="{02CC80CA-EEE2-4C81-B727-C7BF4E3857DF}"/>
              </a:ext>
            </a:extLst>
          </p:cNvPr>
          <p:cNvSpPr>
            <a:spLocks noGrp="1"/>
          </p:cNvSpPr>
          <p:nvPr>
            <p:ph type="sldNum" sz="quarter" idx="4"/>
          </p:nvPr>
        </p:nvSpPr>
        <p:spPr>
          <a:xfrm>
            <a:off x="130943" y="6527379"/>
            <a:ext cx="843843" cy="231063"/>
          </a:xfrm>
          <a:prstGeom prst="rect">
            <a:avLst/>
          </a:prstGeom>
        </p:spPr>
        <p:txBody>
          <a:bodyPr vert="horz" lIns="91440" tIns="45720" rIns="91440" bIns="45720" rtlCol="0" anchor="ctr"/>
          <a:lstStyle>
            <a:lvl1pPr algn="r">
              <a:defRPr sz="900">
                <a:solidFill>
                  <a:schemeClr val="tx1">
                    <a:tint val="75000"/>
                  </a:schemeClr>
                </a:solidFill>
              </a:defRPr>
            </a:lvl1pPr>
          </a:lstStyle>
          <a:p>
            <a:pPr algn="l"/>
            <a:fld id="{7753D33D-35F5-4C96-8E2F-8BB300F7C1F2}" type="slidenum">
              <a:rPr lang="en-US" smtClean="0"/>
              <a:pPr algn="l"/>
              <a:t>‹#›</a:t>
            </a:fld>
            <a:r>
              <a:rPr lang="en-US" dirty="0"/>
              <a:t> </a:t>
            </a:r>
          </a:p>
        </p:txBody>
      </p:sp>
    </p:spTree>
    <p:extLst>
      <p:ext uri="{BB962C8B-B14F-4D97-AF65-F5344CB8AC3E}">
        <p14:creationId xmlns:p14="http://schemas.microsoft.com/office/powerpoint/2010/main" val="15586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910D29-54A5-4B2A-9D6F-B609661F6834}"/>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770411B-0132-4600-9721-2F0ED63716C6}"/>
              </a:ext>
            </a:extLst>
          </p:cNvPr>
          <p:cNvSpPr>
            <a:spLocks noGrp="1"/>
          </p:cNvSpPr>
          <p:nvPr>
            <p:ph idx="1"/>
          </p:nvPr>
        </p:nvSpPr>
        <p:spPr/>
        <p:txBody>
          <a:bodyPr/>
          <a:lstStyle>
            <a:lvl1pPr>
              <a:lnSpc>
                <a:spcPct val="100000"/>
              </a:lnSpc>
              <a:spcBef>
                <a:spcPts val="0"/>
              </a:spcBef>
              <a:defRPr/>
            </a:lvl1pPr>
            <a:lvl2pPr>
              <a:lnSpc>
                <a:spcPct val="100000"/>
              </a:lnSpc>
              <a:spcBef>
                <a:spcPts val="0"/>
              </a:spcBef>
              <a:defRPr/>
            </a:lvl2pPr>
            <a:lvl3pPr>
              <a:lnSpc>
                <a:spcPct val="100000"/>
              </a:lnSpc>
              <a:spcBef>
                <a:spcPts val="0"/>
              </a:spcBef>
              <a:defRPr/>
            </a:lvl3pPr>
            <a:lvl4pPr>
              <a:lnSpc>
                <a:spcPct val="100000"/>
              </a:lnSpc>
              <a:spcBef>
                <a:spcPts val="0"/>
              </a:spcBef>
              <a:defRPr/>
            </a:lvl4pPr>
            <a:lvl5pPr>
              <a:lnSpc>
                <a:spcPct val="100000"/>
              </a:lnSpc>
              <a:spcBef>
                <a:spcPts val="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a:extLst>
              <a:ext uri="{FF2B5EF4-FFF2-40B4-BE49-F238E27FC236}">
                <a16:creationId xmlns:a16="http://schemas.microsoft.com/office/drawing/2014/main" id="{224E4DEB-5DD4-41C1-A98E-28CA2C202957}"/>
              </a:ext>
            </a:extLst>
          </p:cNvPr>
          <p:cNvSpPr>
            <a:spLocks noGrp="1"/>
          </p:cNvSpPr>
          <p:nvPr>
            <p:ph type="sldNum" sz="quarter" idx="4"/>
          </p:nvPr>
        </p:nvSpPr>
        <p:spPr>
          <a:xfrm>
            <a:off x="130943" y="6527379"/>
            <a:ext cx="843843" cy="231063"/>
          </a:xfrm>
          <a:prstGeom prst="rect">
            <a:avLst/>
          </a:prstGeom>
        </p:spPr>
        <p:txBody>
          <a:bodyPr vert="horz" lIns="91440" tIns="45720" rIns="91440" bIns="45720" rtlCol="0" anchor="ctr"/>
          <a:lstStyle>
            <a:lvl1pPr algn="r">
              <a:defRPr sz="900">
                <a:solidFill>
                  <a:schemeClr val="tx1">
                    <a:tint val="75000"/>
                  </a:schemeClr>
                </a:solidFill>
              </a:defRPr>
            </a:lvl1pPr>
          </a:lstStyle>
          <a:p>
            <a:pPr algn="l"/>
            <a:fld id="{7753D33D-35F5-4C96-8E2F-8BB300F7C1F2}" type="slidenum">
              <a:rPr lang="en-US" smtClean="0"/>
              <a:pPr algn="l"/>
              <a:t>‹#›</a:t>
            </a:fld>
            <a:r>
              <a:rPr lang="en-US" dirty="0"/>
              <a:t> </a:t>
            </a:r>
          </a:p>
        </p:txBody>
      </p:sp>
    </p:spTree>
    <p:extLst>
      <p:ext uri="{BB962C8B-B14F-4D97-AF65-F5344CB8AC3E}">
        <p14:creationId xmlns:p14="http://schemas.microsoft.com/office/powerpoint/2010/main" val="30588233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5D21F0-9B3B-4648-B99C-BE9C080D1B15}"/>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1835DCF-F871-4D0A-B147-4C634A1CAA5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738EB9B-0839-400B-8A09-B0AEE1F2C44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3">
            <a:extLst>
              <a:ext uri="{FF2B5EF4-FFF2-40B4-BE49-F238E27FC236}">
                <a16:creationId xmlns:a16="http://schemas.microsoft.com/office/drawing/2014/main" id="{76A58C8F-6B4D-4BCB-821C-A7D395E44A0B}"/>
              </a:ext>
            </a:extLst>
          </p:cNvPr>
          <p:cNvSpPr>
            <a:spLocks noGrp="1"/>
          </p:cNvSpPr>
          <p:nvPr>
            <p:ph type="sldNum" sz="quarter" idx="4"/>
          </p:nvPr>
        </p:nvSpPr>
        <p:spPr>
          <a:xfrm>
            <a:off x="130943" y="6527379"/>
            <a:ext cx="843843" cy="231063"/>
          </a:xfrm>
          <a:prstGeom prst="rect">
            <a:avLst/>
          </a:prstGeom>
        </p:spPr>
        <p:txBody>
          <a:bodyPr vert="horz" lIns="91440" tIns="45720" rIns="91440" bIns="45720" rtlCol="0" anchor="ctr"/>
          <a:lstStyle>
            <a:lvl1pPr algn="r">
              <a:defRPr sz="900">
                <a:solidFill>
                  <a:schemeClr val="tx1">
                    <a:tint val="75000"/>
                  </a:schemeClr>
                </a:solidFill>
              </a:defRPr>
            </a:lvl1pPr>
          </a:lstStyle>
          <a:p>
            <a:pPr algn="l"/>
            <a:fld id="{7753D33D-35F5-4C96-8E2F-8BB300F7C1F2}" type="slidenum">
              <a:rPr lang="en-US" smtClean="0"/>
              <a:pPr algn="l"/>
              <a:t>‹#›</a:t>
            </a:fld>
            <a:r>
              <a:rPr lang="en-US" dirty="0"/>
              <a:t> </a:t>
            </a:r>
          </a:p>
        </p:txBody>
      </p:sp>
    </p:spTree>
    <p:extLst>
      <p:ext uri="{BB962C8B-B14F-4D97-AF65-F5344CB8AC3E}">
        <p14:creationId xmlns:p14="http://schemas.microsoft.com/office/powerpoint/2010/main" val="40908675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4BF4CA-3CDA-4093-B886-94B39AF5D84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349894D-F5D1-4486-81F3-3BADF7E33FB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4108EE7-04C7-43BB-AAB8-393173AA7E5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36E93A0-6EEE-45DE-A0D2-ADDA0B899A8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BDFCA32-E442-4028-9A79-5D1F3B06FBA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3">
            <a:extLst>
              <a:ext uri="{FF2B5EF4-FFF2-40B4-BE49-F238E27FC236}">
                <a16:creationId xmlns:a16="http://schemas.microsoft.com/office/drawing/2014/main" id="{3C4EED88-A8FB-46F1-AA3B-07CF67BBDFDA}"/>
              </a:ext>
            </a:extLst>
          </p:cNvPr>
          <p:cNvSpPr>
            <a:spLocks noGrp="1"/>
          </p:cNvSpPr>
          <p:nvPr>
            <p:ph type="sldNum" sz="quarter" idx="10"/>
          </p:nvPr>
        </p:nvSpPr>
        <p:spPr>
          <a:xfrm>
            <a:off x="130943" y="6527379"/>
            <a:ext cx="843843" cy="231063"/>
          </a:xfrm>
          <a:prstGeom prst="rect">
            <a:avLst/>
          </a:prstGeom>
        </p:spPr>
        <p:txBody>
          <a:bodyPr vert="horz" lIns="91440" tIns="45720" rIns="91440" bIns="45720" rtlCol="0" anchor="ctr"/>
          <a:lstStyle>
            <a:lvl1pPr algn="r">
              <a:defRPr sz="900">
                <a:solidFill>
                  <a:schemeClr val="tx1">
                    <a:tint val="75000"/>
                  </a:schemeClr>
                </a:solidFill>
              </a:defRPr>
            </a:lvl1pPr>
          </a:lstStyle>
          <a:p>
            <a:pPr algn="l"/>
            <a:fld id="{7753D33D-35F5-4C96-8E2F-8BB300F7C1F2}" type="slidenum">
              <a:rPr lang="en-US" smtClean="0"/>
              <a:pPr algn="l"/>
              <a:t>‹#›</a:t>
            </a:fld>
            <a:r>
              <a:rPr lang="en-US" dirty="0"/>
              <a:t> </a:t>
            </a:r>
          </a:p>
        </p:txBody>
      </p:sp>
    </p:spTree>
    <p:extLst>
      <p:ext uri="{BB962C8B-B14F-4D97-AF65-F5344CB8AC3E}">
        <p14:creationId xmlns:p14="http://schemas.microsoft.com/office/powerpoint/2010/main" val="36016644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10325A-3287-4904-BF46-5732C2CB2D40}"/>
              </a:ext>
            </a:extLst>
          </p:cNvPr>
          <p:cNvSpPr>
            <a:spLocks noGrp="1"/>
          </p:cNvSpPr>
          <p:nvPr>
            <p:ph type="title"/>
          </p:nvPr>
        </p:nvSpPr>
        <p:spPr/>
        <p:txBody>
          <a:bodyPr/>
          <a:lstStyle/>
          <a:p>
            <a:r>
              <a:rPr lang="en-US"/>
              <a:t>Click to edit Master title style</a:t>
            </a:r>
          </a:p>
        </p:txBody>
      </p:sp>
      <p:sp>
        <p:nvSpPr>
          <p:cNvPr id="3" name="Slide Number Placeholder 3">
            <a:extLst>
              <a:ext uri="{FF2B5EF4-FFF2-40B4-BE49-F238E27FC236}">
                <a16:creationId xmlns:a16="http://schemas.microsoft.com/office/drawing/2014/main" id="{1AED67F4-D9A6-48A4-B8DA-91871FBC6C70}"/>
              </a:ext>
            </a:extLst>
          </p:cNvPr>
          <p:cNvSpPr>
            <a:spLocks noGrp="1"/>
          </p:cNvSpPr>
          <p:nvPr>
            <p:ph type="sldNum" sz="quarter" idx="4"/>
          </p:nvPr>
        </p:nvSpPr>
        <p:spPr>
          <a:xfrm>
            <a:off x="130943" y="6527379"/>
            <a:ext cx="843843" cy="231063"/>
          </a:xfrm>
          <a:prstGeom prst="rect">
            <a:avLst/>
          </a:prstGeom>
        </p:spPr>
        <p:txBody>
          <a:bodyPr vert="horz" lIns="91440" tIns="45720" rIns="91440" bIns="45720" rtlCol="0" anchor="ctr"/>
          <a:lstStyle>
            <a:lvl1pPr algn="r">
              <a:defRPr sz="900">
                <a:solidFill>
                  <a:schemeClr val="tx1">
                    <a:tint val="75000"/>
                  </a:schemeClr>
                </a:solidFill>
              </a:defRPr>
            </a:lvl1pPr>
          </a:lstStyle>
          <a:p>
            <a:pPr algn="l"/>
            <a:fld id="{7753D33D-35F5-4C96-8E2F-8BB300F7C1F2}" type="slidenum">
              <a:rPr lang="en-US" smtClean="0"/>
              <a:pPr algn="l"/>
              <a:t>‹#›</a:t>
            </a:fld>
            <a:r>
              <a:rPr lang="en-US" dirty="0"/>
              <a:t> </a:t>
            </a:r>
          </a:p>
        </p:txBody>
      </p:sp>
    </p:spTree>
    <p:extLst>
      <p:ext uri="{BB962C8B-B14F-4D97-AF65-F5344CB8AC3E}">
        <p14:creationId xmlns:p14="http://schemas.microsoft.com/office/powerpoint/2010/main" val="21216251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3">
            <a:extLst>
              <a:ext uri="{FF2B5EF4-FFF2-40B4-BE49-F238E27FC236}">
                <a16:creationId xmlns:a16="http://schemas.microsoft.com/office/drawing/2014/main" id="{AD85CC45-BE51-4A26-886C-66692377838E}"/>
              </a:ext>
            </a:extLst>
          </p:cNvPr>
          <p:cNvSpPr>
            <a:spLocks noGrp="1"/>
          </p:cNvSpPr>
          <p:nvPr>
            <p:ph type="sldNum" sz="quarter" idx="4"/>
          </p:nvPr>
        </p:nvSpPr>
        <p:spPr>
          <a:xfrm>
            <a:off x="130943" y="6527379"/>
            <a:ext cx="843843" cy="231063"/>
          </a:xfrm>
          <a:prstGeom prst="rect">
            <a:avLst/>
          </a:prstGeom>
        </p:spPr>
        <p:txBody>
          <a:bodyPr vert="horz" lIns="91440" tIns="45720" rIns="91440" bIns="45720" rtlCol="0" anchor="ctr"/>
          <a:lstStyle>
            <a:lvl1pPr algn="r">
              <a:defRPr sz="900">
                <a:solidFill>
                  <a:schemeClr val="tx1">
                    <a:tint val="75000"/>
                  </a:schemeClr>
                </a:solidFill>
              </a:defRPr>
            </a:lvl1pPr>
          </a:lstStyle>
          <a:p>
            <a:pPr algn="l"/>
            <a:fld id="{7753D33D-35F5-4C96-8E2F-8BB300F7C1F2}" type="slidenum">
              <a:rPr lang="en-US" smtClean="0"/>
              <a:pPr algn="l"/>
              <a:t>‹#›</a:t>
            </a:fld>
            <a:r>
              <a:rPr lang="en-US" dirty="0"/>
              <a:t> </a:t>
            </a:r>
          </a:p>
        </p:txBody>
      </p:sp>
    </p:spTree>
    <p:extLst>
      <p:ext uri="{BB962C8B-B14F-4D97-AF65-F5344CB8AC3E}">
        <p14:creationId xmlns:p14="http://schemas.microsoft.com/office/powerpoint/2010/main" val="33656639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1F2D3B-2FD4-4A56-96CC-CB1D1C38EE7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1DBF662-E6BD-4BF3-BEE2-31C8C528FCC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92F0B55-2C6E-4FE4-9BFE-5C0D2917949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3">
            <a:extLst>
              <a:ext uri="{FF2B5EF4-FFF2-40B4-BE49-F238E27FC236}">
                <a16:creationId xmlns:a16="http://schemas.microsoft.com/office/drawing/2014/main" id="{789DAC0B-CE5B-4A40-B776-92333A1876CF}"/>
              </a:ext>
            </a:extLst>
          </p:cNvPr>
          <p:cNvSpPr>
            <a:spLocks noGrp="1"/>
          </p:cNvSpPr>
          <p:nvPr>
            <p:ph type="sldNum" sz="quarter" idx="4"/>
          </p:nvPr>
        </p:nvSpPr>
        <p:spPr>
          <a:xfrm>
            <a:off x="130943" y="6527379"/>
            <a:ext cx="843843" cy="231063"/>
          </a:xfrm>
          <a:prstGeom prst="rect">
            <a:avLst/>
          </a:prstGeom>
        </p:spPr>
        <p:txBody>
          <a:bodyPr vert="horz" lIns="91440" tIns="45720" rIns="91440" bIns="45720" rtlCol="0" anchor="ctr"/>
          <a:lstStyle>
            <a:lvl1pPr algn="r">
              <a:defRPr sz="900">
                <a:solidFill>
                  <a:schemeClr val="tx1">
                    <a:tint val="75000"/>
                  </a:schemeClr>
                </a:solidFill>
              </a:defRPr>
            </a:lvl1pPr>
          </a:lstStyle>
          <a:p>
            <a:pPr algn="l"/>
            <a:fld id="{7753D33D-35F5-4C96-8E2F-8BB300F7C1F2}" type="slidenum">
              <a:rPr lang="en-US" smtClean="0"/>
              <a:pPr algn="l"/>
              <a:t>‹#›</a:t>
            </a:fld>
            <a:r>
              <a:rPr lang="en-US" dirty="0"/>
              <a:t> </a:t>
            </a:r>
          </a:p>
        </p:txBody>
      </p:sp>
    </p:spTree>
    <p:extLst>
      <p:ext uri="{BB962C8B-B14F-4D97-AF65-F5344CB8AC3E}">
        <p14:creationId xmlns:p14="http://schemas.microsoft.com/office/powerpoint/2010/main" val="568132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84140-5149-4E85-9728-20B42E81C36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DDE3FCC-C516-4D52-8258-98716DB79D1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9DCD5705-6B7F-4434-B409-27701F7E78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Slide Number Placeholder 3">
            <a:extLst>
              <a:ext uri="{FF2B5EF4-FFF2-40B4-BE49-F238E27FC236}">
                <a16:creationId xmlns:a16="http://schemas.microsoft.com/office/drawing/2014/main" id="{3F85F0E9-5E26-4496-90F0-D4BC13A3A82C}"/>
              </a:ext>
            </a:extLst>
          </p:cNvPr>
          <p:cNvSpPr>
            <a:spLocks noGrp="1"/>
          </p:cNvSpPr>
          <p:nvPr>
            <p:ph type="sldNum" sz="quarter" idx="4"/>
          </p:nvPr>
        </p:nvSpPr>
        <p:spPr>
          <a:xfrm>
            <a:off x="130943" y="6527379"/>
            <a:ext cx="843843" cy="231063"/>
          </a:xfrm>
          <a:prstGeom prst="rect">
            <a:avLst/>
          </a:prstGeom>
        </p:spPr>
        <p:txBody>
          <a:bodyPr vert="horz" lIns="91440" tIns="45720" rIns="91440" bIns="45720" rtlCol="0" anchor="ctr"/>
          <a:lstStyle>
            <a:lvl1pPr algn="r">
              <a:defRPr sz="900">
                <a:solidFill>
                  <a:schemeClr val="tx1">
                    <a:tint val="75000"/>
                  </a:schemeClr>
                </a:solidFill>
              </a:defRPr>
            </a:lvl1pPr>
          </a:lstStyle>
          <a:p>
            <a:pPr algn="l"/>
            <a:fld id="{7753D33D-35F5-4C96-8E2F-8BB300F7C1F2}" type="slidenum">
              <a:rPr lang="en-US" smtClean="0"/>
              <a:pPr algn="l"/>
              <a:t>‹#›</a:t>
            </a:fld>
            <a:r>
              <a:rPr lang="en-US" dirty="0"/>
              <a:t> </a:t>
            </a:r>
          </a:p>
        </p:txBody>
      </p:sp>
    </p:spTree>
    <p:extLst>
      <p:ext uri="{BB962C8B-B14F-4D97-AF65-F5344CB8AC3E}">
        <p14:creationId xmlns:p14="http://schemas.microsoft.com/office/powerpoint/2010/main" val="4306866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5F2035B-52C4-475E-81B9-0D569116444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814C76F-8B19-41C6-97C1-2D67B0FD60E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Rectangle 10">
            <a:extLst>
              <a:ext uri="{FF2B5EF4-FFF2-40B4-BE49-F238E27FC236}">
                <a16:creationId xmlns:a16="http://schemas.microsoft.com/office/drawing/2014/main" id="{7023410B-223D-4B5C-8429-F13254545674}"/>
              </a:ext>
            </a:extLst>
          </p:cNvPr>
          <p:cNvSpPr/>
          <p:nvPr userDrawn="1"/>
        </p:nvSpPr>
        <p:spPr>
          <a:xfrm>
            <a:off x="94593" y="83507"/>
            <a:ext cx="12002814" cy="6690985"/>
          </a:xfrm>
          <a:prstGeom prst="rect">
            <a:avLst/>
          </a:prstGeom>
          <a:noFill/>
          <a:ln w="19050">
            <a:solidFill>
              <a:srgbClr val="E258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close up of a clock&#10;&#10;Description automatically generated">
            <a:extLst>
              <a:ext uri="{FF2B5EF4-FFF2-40B4-BE49-F238E27FC236}">
                <a16:creationId xmlns:a16="http://schemas.microsoft.com/office/drawing/2014/main" id="{5C52AEC2-8F3F-49D0-82A4-58798D4A2C20}"/>
              </a:ext>
            </a:extLst>
          </p:cNvPr>
          <p:cNvPicPr>
            <a:picLocks noChangeAspect="1"/>
          </p:cNvPicPr>
          <p:nvPr userDrawn="1"/>
        </p:nvPicPr>
        <p:blipFill>
          <a:blip r:embed="rId10">
            <a:alphaModFix amt="25000"/>
            <a:extLst>
              <a:ext uri="{28A0092B-C50C-407E-A947-70E740481C1C}">
                <a14:useLocalDpi xmlns:a14="http://schemas.microsoft.com/office/drawing/2010/main" val="0"/>
              </a:ext>
            </a:extLst>
          </a:blip>
          <a:stretch>
            <a:fillRect/>
          </a:stretch>
        </p:blipFill>
        <p:spPr>
          <a:xfrm>
            <a:off x="10639413" y="5317471"/>
            <a:ext cx="1369139" cy="1364591"/>
          </a:xfrm>
          <a:prstGeom prst="rect">
            <a:avLst/>
          </a:prstGeom>
        </p:spPr>
      </p:pic>
      <p:pic>
        <p:nvPicPr>
          <p:cNvPr id="12" name="Picture 11">
            <a:extLst>
              <a:ext uri="{FF2B5EF4-FFF2-40B4-BE49-F238E27FC236}">
                <a16:creationId xmlns:a16="http://schemas.microsoft.com/office/drawing/2014/main" id="{46B4F94F-BF13-4745-8408-195F4069583F}"/>
              </a:ext>
            </a:extLst>
          </p:cNvPr>
          <p:cNvPicPr>
            <a:picLocks noChangeAspect="1"/>
          </p:cNvPicPr>
          <p:nvPr userDrawn="1"/>
        </p:nvPicPr>
        <p:blipFill>
          <a:blip r:embed="rId11"/>
          <a:stretch>
            <a:fillRect/>
          </a:stretch>
        </p:blipFill>
        <p:spPr>
          <a:xfrm>
            <a:off x="3050042" y="6541376"/>
            <a:ext cx="6059124" cy="219464"/>
          </a:xfrm>
          <a:prstGeom prst="rect">
            <a:avLst/>
          </a:prstGeom>
        </p:spPr>
      </p:pic>
      <p:sp>
        <p:nvSpPr>
          <p:cNvPr id="4" name="Slide Number Placeholder 3">
            <a:extLst>
              <a:ext uri="{FF2B5EF4-FFF2-40B4-BE49-F238E27FC236}">
                <a16:creationId xmlns:a16="http://schemas.microsoft.com/office/drawing/2014/main" id="{D4A32AE0-66AA-46C5-8198-D77FFE1F5F3B}"/>
              </a:ext>
            </a:extLst>
          </p:cNvPr>
          <p:cNvSpPr>
            <a:spLocks noGrp="1"/>
          </p:cNvSpPr>
          <p:nvPr>
            <p:ph type="sldNum" sz="quarter" idx="4"/>
          </p:nvPr>
        </p:nvSpPr>
        <p:spPr>
          <a:xfrm>
            <a:off x="130943" y="6527379"/>
            <a:ext cx="843843" cy="231063"/>
          </a:xfrm>
          <a:prstGeom prst="rect">
            <a:avLst/>
          </a:prstGeom>
        </p:spPr>
        <p:txBody>
          <a:bodyPr vert="horz" lIns="91440" tIns="45720" rIns="91440" bIns="45720" rtlCol="0" anchor="ctr"/>
          <a:lstStyle>
            <a:lvl1pPr algn="r">
              <a:defRPr sz="900">
                <a:solidFill>
                  <a:schemeClr val="tx1">
                    <a:tint val="75000"/>
                  </a:schemeClr>
                </a:solidFill>
              </a:defRPr>
            </a:lvl1pPr>
          </a:lstStyle>
          <a:p>
            <a:pPr algn="l"/>
            <a:fld id="{7753D33D-35F5-4C96-8E2F-8BB300F7C1F2}" type="slidenum">
              <a:rPr lang="en-US" smtClean="0"/>
              <a:pPr algn="l"/>
              <a:t>‹#›</a:t>
            </a:fld>
            <a:r>
              <a:rPr lang="en-US" dirty="0"/>
              <a:t> </a:t>
            </a:r>
          </a:p>
        </p:txBody>
      </p:sp>
    </p:spTree>
    <p:extLst>
      <p:ext uri="{BB962C8B-B14F-4D97-AF65-F5344CB8AC3E}">
        <p14:creationId xmlns:p14="http://schemas.microsoft.com/office/powerpoint/2010/main" val="29269055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 id="2147483657" r:id="rId8"/>
  </p:sldLayoutIdLst>
  <p:hf hdr="0" ftr="0" dt="0"/>
  <p:txStyles>
    <p:title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p:titleStyle>
    <p:bodyStyle>
      <a:lvl1pPr marL="228600" indent="-228600" algn="l" defTabSz="914400" rtl="0" eaLnBrk="1" latinLnBrk="0" hangingPunct="1">
        <a:lnSpc>
          <a:spcPct val="100000"/>
        </a:lnSpc>
        <a:spcBef>
          <a:spcPts val="0"/>
        </a:spcBef>
        <a:buFont typeface="Arial" panose="020B0604020202020204" pitchFamily="34" charset="0"/>
        <a:buChar char="•"/>
        <a:defRPr sz="2800" kern="1200">
          <a:solidFill>
            <a:schemeClr val="tx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100000"/>
        </a:lnSpc>
        <a:spcBef>
          <a:spcPts val="0"/>
        </a:spcBef>
        <a:buFont typeface="Arial" panose="020B0604020202020204" pitchFamily="34" charset="0"/>
        <a:buChar char="•"/>
        <a:defRPr sz="2400" kern="1200">
          <a:solidFill>
            <a:schemeClr val="tx1"/>
          </a:solidFill>
          <a:latin typeface="Source Sans Pro" panose="020B0503030403020204" pitchFamily="34" charset="0"/>
          <a:ea typeface="Source Sans Pro" panose="020B0503030403020204" pitchFamily="34" charset="0"/>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2000" kern="1200">
          <a:solidFill>
            <a:schemeClr val="tx1"/>
          </a:solidFill>
          <a:latin typeface="Source Sans Pro" panose="020B0503030403020204" pitchFamily="34" charset="0"/>
          <a:ea typeface="Source Sans Pro" panose="020B0503030403020204" pitchFamily="34" charset="0"/>
          <a:cs typeface="+mn-cs"/>
        </a:defRPr>
      </a:lvl3pPr>
      <a:lvl4pPr marL="16002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4pPr>
      <a:lvl5pPr marL="20574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s://www.eeoc.gov/statutes/title-vii-civil-rights-act-1964" TargetMode="Externa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calcivilrights.ca.gov/Publications" TargetMode="Externa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hyperlink" Target="https://calcivilrights.ca.gov/Publications/" TargetMode="Externa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hyperlink" Target="https://calcivilrights.ca.gov/shpt/" TargetMode="External"/><Relationship Id="rId2" Type="http://schemas.openxmlformats.org/officeDocument/2006/relationships/hyperlink" Target="https://www.eeoc.gov/sexual-harassment" TargetMode="Externa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Graphic 11" descr="Diamond Suit">
            <a:extLst>
              <a:ext uri="{FF2B5EF4-FFF2-40B4-BE49-F238E27FC236}">
                <a16:creationId xmlns:a16="http://schemas.microsoft.com/office/drawing/2014/main" id="{F89490F3-92FF-4292-A337-7652A99104C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347077" y="6574368"/>
            <a:ext cx="109728" cy="109728"/>
          </a:xfrm>
          <a:prstGeom prst="rect">
            <a:avLst/>
          </a:prstGeom>
        </p:spPr>
      </p:pic>
      <p:pic>
        <p:nvPicPr>
          <p:cNvPr id="5" name="Graphic 4" descr="Diamond Suit">
            <a:extLst>
              <a:ext uri="{FF2B5EF4-FFF2-40B4-BE49-F238E27FC236}">
                <a16:creationId xmlns:a16="http://schemas.microsoft.com/office/drawing/2014/main" id="{4042DCEA-67A1-435E-B5E0-CAE661E6C59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347077" y="6574368"/>
            <a:ext cx="109728" cy="109728"/>
          </a:xfrm>
          <a:prstGeom prst="rect">
            <a:avLst/>
          </a:prstGeom>
        </p:spPr>
      </p:pic>
      <p:sp>
        <p:nvSpPr>
          <p:cNvPr id="6" name="TextBox 5">
            <a:extLst>
              <a:ext uri="{FF2B5EF4-FFF2-40B4-BE49-F238E27FC236}">
                <a16:creationId xmlns:a16="http://schemas.microsoft.com/office/drawing/2014/main" id="{F03C5165-9700-4F22-83C9-CDB243D3D23F}"/>
              </a:ext>
            </a:extLst>
          </p:cNvPr>
          <p:cNvSpPr txBox="1"/>
          <p:nvPr/>
        </p:nvSpPr>
        <p:spPr>
          <a:xfrm>
            <a:off x="1428823" y="1289481"/>
            <a:ext cx="8481848" cy="3707938"/>
          </a:xfrm>
          <a:prstGeom prst="rect">
            <a:avLst/>
          </a:prstGeom>
          <a:noFill/>
        </p:spPr>
        <p:txBody>
          <a:bodyPr wrap="square" rtlCol="0">
            <a:spAutoFit/>
          </a:bodyPr>
          <a:lstStyle/>
          <a:p>
            <a:pPr marL="0" lvl="1" indent="-285750">
              <a:lnSpc>
                <a:spcPct val="150000"/>
              </a:lnSpc>
              <a:buFont typeface="Arial" panose="020B0604020202020204" pitchFamily="34" charset="0"/>
              <a:buChar char="•"/>
            </a:pPr>
            <a:r>
              <a:rPr lang="en-US" sz="3200" dirty="0">
                <a:latin typeface="Source Sans Pro" panose="020B0604020202020204" pitchFamily="34" charset="0"/>
                <a:cs typeface="Gautami" panose="020B0502040204020203" pitchFamily="34" charset="0"/>
              </a:rPr>
              <a:t>Federal &amp; State Legal Requirements</a:t>
            </a:r>
          </a:p>
          <a:p>
            <a:pPr marL="0" lvl="1" indent="-285750">
              <a:lnSpc>
                <a:spcPct val="150000"/>
              </a:lnSpc>
              <a:buFont typeface="Arial" panose="020B0604020202020204" pitchFamily="34" charset="0"/>
              <a:buChar char="•"/>
            </a:pPr>
            <a:r>
              <a:rPr lang="en-US" sz="3200" dirty="0">
                <a:latin typeface="Source Sans Pro" panose="020B0604020202020204" pitchFamily="34" charset="0"/>
                <a:cs typeface="Gautami" panose="020B0502040204020203" pitchFamily="34" charset="0"/>
              </a:rPr>
              <a:t>Defining Sexual Harassment</a:t>
            </a:r>
          </a:p>
          <a:p>
            <a:pPr marL="0" lvl="1" indent="-285750">
              <a:lnSpc>
                <a:spcPct val="150000"/>
              </a:lnSpc>
              <a:buFont typeface="Arial" panose="020B0604020202020204" pitchFamily="34" charset="0"/>
              <a:buChar char="•"/>
            </a:pPr>
            <a:r>
              <a:rPr lang="en-US" sz="3200" dirty="0">
                <a:latin typeface="Source Sans Pro" panose="020B0604020202020204" pitchFamily="34" charset="0"/>
                <a:cs typeface="Gautami" panose="020B0502040204020203" pitchFamily="34" charset="0"/>
              </a:rPr>
              <a:t>Sexual Orientation &amp; Gender Identity Concerns</a:t>
            </a:r>
          </a:p>
          <a:p>
            <a:pPr marL="0" lvl="1" indent="-285750">
              <a:lnSpc>
                <a:spcPct val="150000"/>
              </a:lnSpc>
              <a:buFont typeface="Arial" panose="020B0604020202020204" pitchFamily="34" charset="0"/>
              <a:buChar char="•"/>
            </a:pPr>
            <a:r>
              <a:rPr lang="en-US" sz="3200" dirty="0">
                <a:latin typeface="Source Sans Pro" panose="020B0604020202020204" pitchFamily="34" charset="0"/>
                <a:cs typeface="Gautami" panose="020B0502040204020203" pitchFamily="34" charset="0"/>
              </a:rPr>
              <a:t>Bullying and Abusive Behavior</a:t>
            </a:r>
          </a:p>
          <a:p>
            <a:pPr marL="0" lvl="1" indent="-285750">
              <a:lnSpc>
                <a:spcPct val="150000"/>
              </a:lnSpc>
              <a:buFont typeface="Arial" panose="020B0604020202020204" pitchFamily="34" charset="0"/>
              <a:buChar char="•"/>
            </a:pPr>
            <a:r>
              <a:rPr lang="en-US" sz="3200" dirty="0">
                <a:latin typeface="Source Sans Pro" panose="020B0604020202020204" pitchFamily="34" charset="0"/>
                <a:cs typeface="Gautami" panose="020B0502040204020203" pitchFamily="34" charset="0"/>
              </a:rPr>
              <a:t>Remedies, Reporting, and Resources</a:t>
            </a:r>
          </a:p>
        </p:txBody>
      </p:sp>
      <p:sp>
        <p:nvSpPr>
          <p:cNvPr id="7" name="TextBox 6">
            <a:extLst>
              <a:ext uri="{FF2B5EF4-FFF2-40B4-BE49-F238E27FC236}">
                <a16:creationId xmlns:a16="http://schemas.microsoft.com/office/drawing/2014/main" id="{AC076E27-FEEF-4668-A15D-1A4EAD551DA2}"/>
              </a:ext>
            </a:extLst>
          </p:cNvPr>
          <p:cNvSpPr txBox="1"/>
          <p:nvPr/>
        </p:nvSpPr>
        <p:spPr>
          <a:xfrm>
            <a:off x="0" y="513800"/>
            <a:ext cx="12192000" cy="707886"/>
          </a:xfrm>
          <a:prstGeom prst="rect">
            <a:avLst/>
          </a:prstGeom>
          <a:noFill/>
        </p:spPr>
        <p:txBody>
          <a:bodyPr wrap="square" rtlCol="0">
            <a:spAutoFit/>
          </a:bodyPr>
          <a:lstStyle/>
          <a:p>
            <a:pPr algn="ctr"/>
            <a:r>
              <a:rPr lang="en-US" sz="4000" b="1" dirty="0">
                <a:latin typeface="Source Sans Pro" panose="020B0503030403020204" pitchFamily="34" charset="0"/>
                <a:ea typeface="Source Sans Pro" panose="020B0503030403020204" pitchFamily="34" charset="0"/>
              </a:rPr>
              <a:t>Sexual Harassment Prevention for Workers</a:t>
            </a:r>
          </a:p>
        </p:txBody>
      </p:sp>
      <p:sp>
        <p:nvSpPr>
          <p:cNvPr id="3" name="Slide Number Placeholder 2">
            <a:extLst>
              <a:ext uri="{FF2B5EF4-FFF2-40B4-BE49-F238E27FC236}">
                <a16:creationId xmlns:a16="http://schemas.microsoft.com/office/drawing/2014/main" id="{FF16784F-0D02-C645-365D-086817845FCB}"/>
              </a:ext>
            </a:extLst>
          </p:cNvPr>
          <p:cNvSpPr>
            <a:spLocks noGrp="1"/>
          </p:cNvSpPr>
          <p:nvPr>
            <p:ph type="sldNum" sz="quarter" idx="4"/>
          </p:nvPr>
        </p:nvSpPr>
        <p:spPr/>
        <p:txBody>
          <a:bodyPr/>
          <a:lstStyle/>
          <a:p>
            <a:pPr algn="l"/>
            <a:fld id="{7753D33D-35F5-4C96-8E2F-8BB300F7C1F2}" type="slidenum">
              <a:rPr lang="en-US" smtClean="0"/>
              <a:pPr algn="l"/>
              <a:t>1</a:t>
            </a:fld>
            <a:r>
              <a:rPr lang="en-US"/>
              <a:t> </a:t>
            </a:r>
            <a:endParaRPr lang="en-US" dirty="0"/>
          </a:p>
        </p:txBody>
      </p:sp>
    </p:spTree>
    <p:extLst>
      <p:ext uri="{BB962C8B-B14F-4D97-AF65-F5344CB8AC3E}">
        <p14:creationId xmlns:p14="http://schemas.microsoft.com/office/powerpoint/2010/main" val="30819336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D5EB275B-BB04-4690-8F5F-BB0B620F4B9E}"/>
              </a:ext>
            </a:extLst>
          </p:cNvPr>
          <p:cNvSpPr txBox="1"/>
          <p:nvPr/>
        </p:nvSpPr>
        <p:spPr>
          <a:xfrm>
            <a:off x="5183524" y="556803"/>
            <a:ext cx="6716599" cy="5744393"/>
          </a:xfrm>
          <a:prstGeom prst="rect">
            <a:avLst/>
          </a:prstGeom>
          <a:noFill/>
        </p:spPr>
        <p:txBody>
          <a:bodyPr wrap="square">
            <a:spAutoFit/>
          </a:bodyPr>
          <a:lstStyle/>
          <a:p>
            <a:pPr algn="l">
              <a:lnSpc>
                <a:spcPct val="120000"/>
              </a:lnSpc>
            </a:pPr>
            <a:r>
              <a:rPr lang="en-US" sz="2800" dirty="0">
                <a:solidFill>
                  <a:srgbClr val="333333"/>
                </a:solidFill>
                <a:latin typeface="+mj-lt"/>
              </a:rPr>
              <a:t>Estrella TV Producer Daniel Levy said, “I was a witness of what happened with Karla. When Human Resources called me to ask what I knew, I had to say the truth of what I heard and saw. HR said nothing would happen to me for speaking out. Two hours later, Andrés Angulo called me to his office to tell me they were moving me to a different show - one that had terrible ratings. I knew I was being set up.” He was fired four weeks later.</a:t>
            </a:r>
          </a:p>
        </p:txBody>
      </p:sp>
      <p:pic>
        <p:nvPicPr>
          <p:cNvPr id="6" name="Picture 5">
            <a:extLst>
              <a:ext uri="{FF2B5EF4-FFF2-40B4-BE49-F238E27FC236}">
                <a16:creationId xmlns:a16="http://schemas.microsoft.com/office/drawing/2014/main" id="{A0310F33-8CDD-FA72-A2FC-015883D7D2D2}"/>
              </a:ext>
            </a:extLst>
          </p:cNvPr>
          <p:cNvPicPr>
            <a:picLocks noChangeAspect="1"/>
          </p:cNvPicPr>
          <p:nvPr/>
        </p:nvPicPr>
        <p:blipFill>
          <a:blip r:embed="rId3"/>
          <a:stretch>
            <a:fillRect/>
          </a:stretch>
        </p:blipFill>
        <p:spPr>
          <a:xfrm>
            <a:off x="383899" y="215388"/>
            <a:ext cx="4799625" cy="6304108"/>
          </a:xfrm>
          <a:prstGeom prst="rect">
            <a:avLst/>
          </a:prstGeom>
        </p:spPr>
      </p:pic>
      <p:sp>
        <p:nvSpPr>
          <p:cNvPr id="2" name="Slide Number Placeholder 1">
            <a:extLst>
              <a:ext uri="{FF2B5EF4-FFF2-40B4-BE49-F238E27FC236}">
                <a16:creationId xmlns:a16="http://schemas.microsoft.com/office/drawing/2014/main" id="{7EA2F9B1-BDD1-0797-E331-5C1CD951E82B}"/>
              </a:ext>
            </a:extLst>
          </p:cNvPr>
          <p:cNvSpPr>
            <a:spLocks noGrp="1"/>
          </p:cNvSpPr>
          <p:nvPr>
            <p:ph type="sldNum" sz="quarter" idx="4"/>
          </p:nvPr>
        </p:nvSpPr>
        <p:spPr/>
        <p:txBody>
          <a:bodyPr/>
          <a:lstStyle/>
          <a:p>
            <a:pPr algn="l"/>
            <a:fld id="{7753D33D-35F5-4C96-8E2F-8BB300F7C1F2}" type="slidenum">
              <a:rPr lang="en-US" smtClean="0"/>
              <a:pPr algn="l"/>
              <a:t>10</a:t>
            </a:fld>
            <a:r>
              <a:rPr lang="en-US"/>
              <a:t> </a:t>
            </a:r>
            <a:endParaRPr lang="en-US" dirty="0"/>
          </a:p>
        </p:txBody>
      </p:sp>
    </p:spTree>
    <p:extLst>
      <p:ext uri="{BB962C8B-B14F-4D97-AF65-F5344CB8AC3E}">
        <p14:creationId xmlns:p14="http://schemas.microsoft.com/office/powerpoint/2010/main" val="15517508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261A3-E526-425D-AF88-CCC55B06463E}"/>
              </a:ext>
            </a:extLst>
          </p:cNvPr>
          <p:cNvSpPr>
            <a:spLocks noGrp="1"/>
          </p:cNvSpPr>
          <p:nvPr>
            <p:ph type="title"/>
          </p:nvPr>
        </p:nvSpPr>
        <p:spPr>
          <a:xfrm>
            <a:off x="838200" y="195796"/>
            <a:ext cx="10515600" cy="820208"/>
          </a:xfrm>
        </p:spPr>
        <p:txBody>
          <a:bodyPr/>
          <a:lstStyle/>
          <a:p>
            <a:pPr algn="ctr"/>
            <a:r>
              <a:rPr lang="en-US" dirty="0"/>
              <a:t>Defining Sexual Harassment</a:t>
            </a:r>
          </a:p>
        </p:txBody>
      </p:sp>
      <p:sp>
        <p:nvSpPr>
          <p:cNvPr id="3" name="Content Placeholder 2">
            <a:extLst>
              <a:ext uri="{FF2B5EF4-FFF2-40B4-BE49-F238E27FC236}">
                <a16:creationId xmlns:a16="http://schemas.microsoft.com/office/drawing/2014/main" id="{EA05EF8F-3F77-443F-AF1D-DE29B733A081}"/>
              </a:ext>
            </a:extLst>
          </p:cNvPr>
          <p:cNvSpPr>
            <a:spLocks noGrp="1"/>
          </p:cNvSpPr>
          <p:nvPr>
            <p:ph idx="1"/>
          </p:nvPr>
        </p:nvSpPr>
        <p:spPr>
          <a:xfrm>
            <a:off x="838200" y="1016005"/>
            <a:ext cx="10515600" cy="2942156"/>
          </a:xfrm>
        </p:spPr>
        <p:txBody>
          <a:bodyPr>
            <a:normAutofit/>
          </a:bodyPr>
          <a:lstStyle/>
          <a:p>
            <a:pPr>
              <a:spcAft>
                <a:spcPts val="1200"/>
              </a:spcAft>
            </a:pPr>
            <a:r>
              <a:rPr lang="en-US" dirty="0">
                <a:latin typeface="+mn-lt"/>
              </a:rPr>
              <a:t>Discrimination based on sex, gender, or sexual orientation</a:t>
            </a:r>
          </a:p>
          <a:p>
            <a:pPr>
              <a:spcAft>
                <a:spcPts val="1200"/>
              </a:spcAft>
            </a:pPr>
            <a:r>
              <a:rPr lang="en-US" dirty="0">
                <a:latin typeface="+mn-lt"/>
                <a:ea typeface="Source Sans Pro SemiBold" panose="020B0603030403020204" pitchFamily="34" charset="0"/>
              </a:rPr>
              <a:t>Unwelcome/unwanted, offensive behavior</a:t>
            </a:r>
          </a:p>
          <a:p>
            <a:pPr>
              <a:spcAft>
                <a:spcPts val="1200"/>
              </a:spcAft>
            </a:pPr>
            <a:r>
              <a:rPr lang="en-US" dirty="0">
                <a:latin typeface="+mn-lt"/>
              </a:rPr>
              <a:t>Can involve people of the same or different genders</a:t>
            </a:r>
          </a:p>
          <a:p>
            <a:pPr>
              <a:spcAft>
                <a:spcPts val="1200"/>
              </a:spcAft>
            </a:pPr>
            <a:r>
              <a:rPr lang="en-US" dirty="0">
                <a:latin typeface="+mn-lt"/>
              </a:rPr>
              <a:t>Does not have to be motivated by sexual desire</a:t>
            </a:r>
          </a:p>
          <a:p>
            <a:pPr>
              <a:spcAft>
                <a:spcPts val="1200"/>
              </a:spcAft>
            </a:pPr>
            <a:r>
              <a:rPr lang="en-US" dirty="0">
                <a:latin typeface="+mn-lt"/>
              </a:rPr>
              <a:t>No matter the intent, the behavior will be judged on its impact.</a:t>
            </a:r>
          </a:p>
        </p:txBody>
      </p:sp>
      <p:pic>
        <p:nvPicPr>
          <p:cNvPr id="4098" name="Picture 2" descr="Sexual Harassment at Work - FindLaw">
            <a:extLst>
              <a:ext uri="{FF2B5EF4-FFF2-40B4-BE49-F238E27FC236}">
                <a16:creationId xmlns:a16="http://schemas.microsoft.com/office/drawing/2014/main" id="{78B03CA7-41AA-423F-B471-94A9DF8CEFE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6984"/>
          <a:stretch/>
        </p:blipFill>
        <p:spPr bwMode="auto">
          <a:xfrm>
            <a:off x="3297766" y="4059763"/>
            <a:ext cx="5596467" cy="2205567"/>
          </a:xfrm>
          <a:prstGeom prst="rect">
            <a:avLst/>
          </a:prstGeom>
          <a:noFill/>
          <a:ln w="50800">
            <a:solidFill>
              <a:srgbClr val="E25829"/>
            </a:solidFill>
          </a:ln>
          <a:extLst>
            <a:ext uri="{909E8E84-426E-40DD-AFC4-6F175D3DCCD1}">
              <a14:hiddenFill xmlns:a14="http://schemas.microsoft.com/office/drawing/2010/main">
                <a:solidFill>
                  <a:srgbClr val="FFFFFF"/>
                </a:solidFill>
              </a14:hiddenFill>
            </a:ext>
          </a:extLst>
        </p:spPr>
      </p:pic>
      <p:sp>
        <p:nvSpPr>
          <p:cNvPr id="5" name="Slide Number Placeholder 4">
            <a:extLst>
              <a:ext uri="{FF2B5EF4-FFF2-40B4-BE49-F238E27FC236}">
                <a16:creationId xmlns:a16="http://schemas.microsoft.com/office/drawing/2014/main" id="{B2C6440D-484B-B00F-A0AA-BFE70D0AD0C2}"/>
              </a:ext>
            </a:extLst>
          </p:cNvPr>
          <p:cNvSpPr>
            <a:spLocks noGrp="1"/>
          </p:cNvSpPr>
          <p:nvPr>
            <p:ph type="sldNum" sz="quarter" idx="4"/>
          </p:nvPr>
        </p:nvSpPr>
        <p:spPr/>
        <p:txBody>
          <a:bodyPr/>
          <a:lstStyle/>
          <a:p>
            <a:pPr algn="l"/>
            <a:fld id="{7753D33D-35F5-4C96-8E2F-8BB300F7C1F2}" type="slidenum">
              <a:rPr lang="en-US" smtClean="0"/>
              <a:pPr algn="l"/>
              <a:t>11</a:t>
            </a:fld>
            <a:r>
              <a:rPr lang="en-US"/>
              <a:t> </a:t>
            </a:r>
            <a:endParaRPr lang="en-US" dirty="0"/>
          </a:p>
        </p:txBody>
      </p:sp>
    </p:spTree>
    <p:extLst>
      <p:ext uri="{BB962C8B-B14F-4D97-AF65-F5344CB8AC3E}">
        <p14:creationId xmlns:p14="http://schemas.microsoft.com/office/powerpoint/2010/main" val="35377656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85656-FC8A-4C7B-B32E-9620C16C853C}"/>
              </a:ext>
            </a:extLst>
          </p:cNvPr>
          <p:cNvSpPr>
            <a:spLocks noGrp="1"/>
          </p:cNvSpPr>
          <p:nvPr>
            <p:ph type="title"/>
          </p:nvPr>
        </p:nvSpPr>
        <p:spPr>
          <a:xfrm>
            <a:off x="838200" y="178860"/>
            <a:ext cx="10515600" cy="1091141"/>
          </a:xfrm>
        </p:spPr>
        <p:txBody>
          <a:bodyPr>
            <a:normAutofit/>
          </a:bodyPr>
          <a:lstStyle/>
          <a:p>
            <a:pPr algn="ctr"/>
            <a:r>
              <a:rPr lang="en-US" dirty="0"/>
              <a:t>Types of Sexual Harassment</a:t>
            </a:r>
            <a:endParaRPr lang="en-US" dirty="0">
              <a:latin typeface="+mn-lt"/>
            </a:endParaRPr>
          </a:p>
        </p:txBody>
      </p:sp>
      <p:sp>
        <p:nvSpPr>
          <p:cNvPr id="3" name="Content Placeholder 2">
            <a:extLst>
              <a:ext uri="{FF2B5EF4-FFF2-40B4-BE49-F238E27FC236}">
                <a16:creationId xmlns:a16="http://schemas.microsoft.com/office/drawing/2014/main" id="{FDEE117E-76C1-49C9-A35F-8BBECFC5E4F3}"/>
              </a:ext>
            </a:extLst>
          </p:cNvPr>
          <p:cNvSpPr>
            <a:spLocks noGrp="1"/>
          </p:cNvSpPr>
          <p:nvPr>
            <p:ph idx="1"/>
          </p:nvPr>
        </p:nvSpPr>
        <p:spPr>
          <a:xfrm>
            <a:off x="838200" y="1270001"/>
            <a:ext cx="10515600" cy="4906962"/>
          </a:xfrm>
        </p:spPr>
        <p:txBody>
          <a:bodyPr/>
          <a:lstStyle/>
          <a:p>
            <a:pPr marL="0" indent="0">
              <a:buNone/>
            </a:pPr>
            <a:r>
              <a:rPr lang="en-US" dirty="0">
                <a:solidFill>
                  <a:srgbClr val="E25829"/>
                </a:solidFill>
                <a:latin typeface="Source Sans Pro SemiBold" panose="020B0603030403020204" pitchFamily="34" charset="0"/>
                <a:ea typeface="Source Sans Pro SemiBold" panose="020B0603030403020204" pitchFamily="34" charset="0"/>
              </a:rPr>
              <a:t>Quid pro quo </a:t>
            </a:r>
            <a:r>
              <a:rPr lang="en-US" dirty="0"/>
              <a:t>(“this for that” in Latin) when someone conditions a job, promotion, or other work benefit on submission to sexual advances or other conduct based on sex, gender, or sexual orientation.</a:t>
            </a:r>
          </a:p>
          <a:p>
            <a:pPr marL="0" indent="0">
              <a:buNone/>
            </a:pPr>
            <a:endParaRPr lang="en-US" dirty="0"/>
          </a:p>
          <a:p>
            <a:pPr marL="0" indent="0">
              <a:buNone/>
            </a:pPr>
            <a:r>
              <a:rPr lang="en-US" dirty="0">
                <a:solidFill>
                  <a:srgbClr val="E25829"/>
                </a:solidFill>
                <a:latin typeface="Source Sans Pro SemiBold" panose="020B0603030403020204" pitchFamily="34" charset="0"/>
                <a:ea typeface="Source Sans Pro SemiBold" panose="020B0603030403020204" pitchFamily="34" charset="0"/>
              </a:rPr>
              <a:t>Hostile work environment</a:t>
            </a:r>
            <a:r>
              <a:rPr lang="en-US" dirty="0"/>
              <a:t> occurs when unwelcome comments or conduct based on sex or gender create an intimidating, hostile, or offensive work environment.</a:t>
            </a:r>
          </a:p>
        </p:txBody>
      </p:sp>
      <p:sp>
        <p:nvSpPr>
          <p:cNvPr id="5" name="Slide Number Placeholder 4">
            <a:extLst>
              <a:ext uri="{FF2B5EF4-FFF2-40B4-BE49-F238E27FC236}">
                <a16:creationId xmlns:a16="http://schemas.microsoft.com/office/drawing/2014/main" id="{6F30898D-DB44-6B70-5B4C-1A1344F11BE8}"/>
              </a:ext>
            </a:extLst>
          </p:cNvPr>
          <p:cNvSpPr>
            <a:spLocks noGrp="1"/>
          </p:cNvSpPr>
          <p:nvPr>
            <p:ph type="sldNum" sz="quarter" idx="4"/>
          </p:nvPr>
        </p:nvSpPr>
        <p:spPr/>
        <p:txBody>
          <a:bodyPr/>
          <a:lstStyle/>
          <a:p>
            <a:pPr algn="l"/>
            <a:fld id="{7753D33D-35F5-4C96-8E2F-8BB300F7C1F2}" type="slidenum">
              <a:rPr lang="en-US" smtClean="0"/>
              <a:pPr algn="l"/>
              <a:t>12</a:t>
            </a:fld>
            <a:r>
              <a:rPr lang="en-US"/>
              <a:t> </a:t>
            </a:r>
            <a:endParaRPr lang="en-US" dirty="0"/>
          </a:p>
        </p:txBody>
      </p:sp>
    </p:spTree>
    <p:extLst>
      <p:ext uri="{BB962C8B-B14F-4D97-AF65-F5344CB8AC3E}">
        <p14:creationId xmlns:p14="http://schemas.microsoft.com/office/powerpoint/2010/main" val="39627260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83291D-C9CA-4527-BF7F-34816F6F78F1}"/>
              </a:ext>
            </a:extLst>
          </p:cNvPr>
          <p:cNvSpPr>
            <a:spLocks noGrp="1"/>
          </p:cNvSpPr>
          <p:nvPr>
            <p:ph type="title"/>
          </p:nvPr>
        </p:nvSpPr>
        <p:spPr>
          <a:xfrm>
            <a:off x="838200" y="195794"/>
            <a:ext cx="10515600" cy="904875"/>
          </a:xfrm>
        </p:spPr>
        <p:txBody>
          <a:bodyPr/>
          <a:lstStyle/>
          <a:p>
            <a:pPr algn="ctr"/>
            <a:r>
              <a:rPr lang="en-US" dirty="0"/>
              <a:t>Quid Pro Quo – ‘This for that’</a:t>
            </a:r>
          </a:p>
        </p:txBody>
      </p:sp>
      <p:sp>
        <p:nvSpPr>
          <p:cNvPr id="3" name="Content Placeholder 2">
            <a:extLst>
              <a:ext uri="{FF2B5EF4-FFF2-40B4-BE49-F238E27FC236}">
                <a16:creationId xmlns:a16="http://schemas.microsoft.com/office/drawing/2014/main" id="{FF036BBC-711A-48AF-9E54-326DFE4B13B2}"/>
              </a:ext>
            </a:extLst>
          </p:cNvPr>
          <p:cNvSpPr>
            <a:spLocks noGrp="1"/>
          </p:cNvSpPr>
          <p:nvPr>
            <p:ph idx="1"/>
          </p:nvPr>
        </p:nvSpPr>
        <p:spPr>
          <a:xfrm>
            <a:off x="660401" y="1100669"/>
            <a:ext cx="10837332" cy="5076294"/>
          </a:xfrm>
        </p:spPr>
        <p:txBody>
          <a:bodyPr>
            <a:normAutofit fontScale="92500"/>
          </a:bodyPr>
          <a:lstStyle/>
          <a:p>
            <a:pPr marL="0" indent="0">
              <a:buNone/>
            </a:pPr>
            <a:r>
              <a:rPr lang="en-US" dirty="0"/>
              <a:t>Someone in a position of power (e.g. a supervisor) offers or requires sexual conduct/favors in return for job benefits.</a:t>
            </a:r>
          </a:p>
          <a:p>
            <a:pPr marL="0" indent="0">
              <a:buNone/>
            </a:pPr>
            <a:endParaRPr lang="en-US" dirty="0"/>
          </a:p>
          <a:p>
            <a:pPr marL="0" indent="0">
              <a:buNone/>
            </a:pPr>
            <a:r>
              <a:rPr lang="en-US" dirty="0"/>
              <a:t>Or, if an employee rejects sexual advances and faces negative consequences.</a:t>
            </a:r>
          </a:p>
          <a:p>
            <a:pPr marL="0" indent="0">
              <a:buNone/>
            </a:pPr>
            <a:endParaRPr lang="en-US" dirty="0"/>
          </a:p>
          <a:p>
            <a:r>
              <a:rPr lang="en-US" dirty="0"/>
              <a:t>Can be explicit or implicit.</a:t>
            </a:r>
          </a:p>
          <a:p>
            <a:pPr>
              <a:spcBef>
                <a:spcPts val="1800"/>
              </a:spcBef>
            </a:pPr>
            <a:r>
              <a:rPr lang="en-US" dirty="0"/>
              <a:t>Other workers may report discrimination due to preferential treatment.</a:t>
            </a:r>
          </a:p>
          <a:p>
            <a:pPr>
              <a:spcBef>
                <a:spcPts val="1800"/>
              </a:spcBef>
            </a:pPr>
            <a:r>
              <a:rPr lang="en-US" dirty="0"/>
              <a:t>A consensual relationships that ends badly can lead to unfair treatment.</a:t>
            </a:r>
          </a:p>
          <a:p>
            <a:pPr>
              <a:spcBef>
                <a:spcPts val="1800"/>
              </a:spcBef>
            </a:pPr>
            <a:r>
              <a:rPr lang="en-US" dirty="0"/>
              <a:t>Even consensual behavior outside of work can create huge legal liabilities.</a:t>
            </a:r>
          </a:p>
        </p:txBody>
      </p:sp>
      <p:sp>
        <p:nvSpPr>
          <p:cNvPr id="5" name="Slide Number Placeholder 4">
            <a:extLst>
              <a:ext uri="{FF2B5EF4-FFF2-40B4-BE49-F238E27FC236}">
                <a16:creationId xmlns:a16="http://schemas.microsoft.com/office/drawing/2014/main" id="{73530ABC-13C8-D851-96DA-D39329E0B1B3}"/>
              </a:ext>
            </a:extLst>
          </p:cNvPr>
          <p:cNvSpPr>
            <a:spLocks noGrp="1"/>
          </p:cNvSpPr>
          <p:nvPr>
            <p:ph type="sldNum" sz="quarter" idx="4"/>
          </p:nvPr>
        </p:nvSpPr>
        <p:spPr/>
        <p:txBody>
          <a:bodyPr/>
          <a:lstStyle/>
          <a:p>
            <a:pPr algn="l"/>
            <a:fld id="{7753D33D-35F5-4C96-8E2F-8BB300F7C1F2}" type="slidenum">
              <a:rPr lang="en-US" smtClean="0"/>
              <a:pPr algn="l"/>
              <a:t>13</a:t>
            </a:fld>
            <a:r>
              <a:rPr lang="en-US"/>
              <a:t> </a:t>
            </a:r>
            <a:endParaRPr lang="en-US" dirty="0"/>
          </a:p>
        </p:txBody>
      </p:sp>
    </p:spTree>
    <p:extLst>
      <p:ext uri="{BB962C8B-B14F-4D97-AF65-F5344CB8AC3E}">
        <p14:creationId xmlns:p14="http://schemas.microsoft.com/office/powerpoint/2010/main" val="16231720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83291D-C9CA-4527-BF7F-34816F6F78F1}"/>
              </a:ext>
            </a:extLst>
          </p:cNvPr>
          <p:cNvSpPr>
            <a:spLocks noGrp="1"/>
          </p:cNvSpPr>
          <p:nvPr>
            <p:ph type="title"/>
          </p:nvPr>
        </p:nvSpPr>
        <p:spPr>
          <a:xfrm>
            <a:off x="321733" y="195794"/>
            <a:ext cx="11548534" cy="904875"/>
          </a:xfrm>
        </p:spPr>
        <p:txBody>
          <a:bodyPr>
            <a:normAutofit/>
          </a:bodyPr>
          <a:lstStyle/>
          <a:p>
            <a:pPr algn="ctr"/>
            <a:r>
              <a:rPr lang="en-US" dirty="0"/>
              <a:t>Is it Quid Pro Quo Sexual Harassment When….</a:t>
            </a:r>
          </a:p>
        </p:txBody>
      </p:sp>
      <p:sp>
        <p:nvSpPr>
          <p:cNvPr id="3" name="Content Placeholder 2">
            <a:extLst>
              <a:ext uri="{FF2B5EF4-FFF2-40B4-BE49-F238E27FC236}">
                <a16:creationId xmlns:a16="http://schemas.microsoft.com/office/drawing/2014/main" id="{FF036BBC-711A-48AF-9E54-326DFE4B13B2}"/>
              </a:ext>
            </a:extLst>
          </p:cNvPr>
          <p:cNvSpPr>
            <a:spLocks noGrp="1"/>
          </p:cNvSpPr>
          <p:nvPr>
            <p:ph idx="1"/>
          </p:nvPr>
        </p:nvSpPr>
        <p:spPr>
          <a:xfrm>
            <a:off x="660401" y="1100669"/>
            <a:ext cx="10837332" cy="904875"/>
          </a:xfrm>
        </p:spPr>
        <p:txBody>
          <a:bodyPr>
            <a:normAutofit lnSpcReduction="10000"/>
          </a:bodyPr>
          <a:lstStyle/>
          <a:p>
            <a:pPr marL="0" indent="0">
              <a:buNone/>
            </a:pPr>
            <a:r>
              <a:rPr lang="en-US" dirty="0"/>
              <a:t>A worker offers to help their coworker with their job duties, in return for sexual favors?</a:t>
            </a:r>
          </a:p>
        </p:txBody>
      </p:sp>
      <p:sp>
        <p:nvSpPr>
          <p:cNvPr id="5" name="TextBox 4">
            <a:extLst>
              <a:ext uri="{FF2B5EF4-FFF2-40B4-BE49-F238E27FC236}">
                <a16:creationId xmlns:a16="http://schemas.microsoft.com/office/drawing/2014/main" id="{FDC3C99F-D784-4400-83B6-EE87B9A09EC3}"/>
              </a:ext>
            </a:extLst>
          </p:cNvPr>
          <p:cNvSpPr txBox="1"/>
          <p:nvPr/>
        </p:nvSpPr>
        <p:spPr>
          <a:xfrm>
            <a:off x="3200400" y="1531053"/>
            <a:ext cx="5791200" cy="830997"/>
          </a:xfrm>
          <a:prstGeom prst="rect">
            <a:avLst/>
          </a:prstGeom>
          <a:noFill/>
        </p:spPr>
        <p:txBody>
          <a:bodyPr wrap="square" rtlCol="0">
            <a:spAutoFit/>
          </a:bodyPr>
          <a:lstStyle/>
          <a:p>
            <a:r>
              <a:rPr lang="en-US" sz="2400" dirty="0">
                <a:solidFill>
                  <a:srgbClr val="E25829"/>
                </a:solidFill>
              </a:rPr>
              <a:t>No: QPQ requires a power imbalance.</a:t>
            </a:r>
          </a:p>
          <a:p>
            <a:r>
              <a:rPr lang="en-US" sz="2400" dirty="0">
                <a:solidFill>
                  <a:srgbClr val="E25829"/>
                </a:solidFill>
              </a:rPr>
              <a:t>But this IS sexual harassment- report it!</a:t>
            </a:r>
          </a:p>
        </p:txBody>
      </p:sp>
      <p:sp>
        <p:nvSpPr>
          <p:cNvPr id="6" name="TextBox 5">
            <a:extLst>
              <a:ext uri="{FF2B5EF4-FFF2-40B4-BE49-F238E27FC236}">
                <a16:creationId xmlns:a16="http://schemas.microsoft.com/office/drawing/2014/main" id="{43649982-E5ED-4E20-8DFA-DDFD73678CFB}"/>
              </a:ext>
            </a:extLst>
          </p:cNvPr>
          <p:cNvSpPr txBox="1"/>
          <p:nvPr/>
        </p:nvSpPr>
        <p:spPr>
          <a:xfrm>
            <a:off x="5215467" y="3218171"/>
            <a:ext cx="5791200" cy="461665"/>
          </a:xfrm>
          <a:prstGeom prst="rect">
            <a:avLst/>
          </a:prstGeom>
          <a:noFill/>
        </p:spPr>
        <p:txBody>
          <a:bodyPr wrap="square" rtlCol="0">
            <a:spAutoFit/>
          </a:bodyPr>
          <a:lstStyle/>
          <a:p>
            <a:r>
              <a:rPr lang="en-US" sz="2400" dirty="0">
                <a:solidFill>
                  <a:srgbClr val="E25829"/>
                </a:solidFill>
              </a:rPr>
              <a:t>Yes, quid pro quo.</a:t>
            </a:r>
          </a:p>
        </p:txBody>
      </p:sp>
      <p:sp>
        <p:nvSpPr>
          <p:cNvPr id="7" name="TextBox 6">
            <a:extLst>
              <a:ext uri="{FF2B5EF4-FFF2-40B4-BE49-F238E27FC236}">
                <a16:creationId xmlns:a16="http://schemas.microsoft.com/office/drawing/2014/main" id="{800B25BB-76B7-4223-865D-CBD39C794A5B}"/>
              </a:ext>
            </a:extLst>
          </p:cNvPr>
          <p:cNvSpPr txBox="1"/>
          <p:nvPr/>
        </p:nvSpPr>
        <p:spPr>
          <a:xfrm>
            <a:off x="5215467" y="4695522"/>
            <a:ext cx="6282266" cy="1200329"/>
          </a:xfrm>
          <a:prstGeom prst="rect">
            <a:avLst/>
          </a:prstGeom>
          <a:noFill/>
        </p:spPr>
        <p:txBody>
          <a:bodyPr wrap="square" rtlCol="0">
            <a:spAutoFit/>
          </a:bodyPr>
          <a:lstStyle/>
          <a:p>
            <a:r>
              <a:rPr lang="en-US" sz="2400" dirty="0">
                <a:solidFill>
                  <a:srgbClr val="E25829"/>
                </a:solidFill>
              </a:rPr>
              <a:t>No: QPQ is when the supervisor uses their position of power over the worker. However, this IS sexual harassment- report it!</a:t>
            </a:r>
          </a:p>
        </p:txBody>
      </p:sp>
      <p:sp>
        <p:nvSpPr>
          <p:cNvPr id="10" name="TextBox 9">
            <a:extLst>
              <a:ext uri="{FF2B5EF4-FFF2-40B4-BE49-F238E27FC236}">
                <a16:creationId xmlns:a16="http://schemas.microsoft.com/office/drawing/2014/main" id="{E9BB3FE9-AC1C-42E8-8859-A32229FB2EC1}"/>
              </a:ext>
            </a:extLst>
          </p:cNvPr>
          <p:cNvSpPr txBox="1"/>
          <p:nvPr/>
        </p:nvSpPr>
        <p:spPr>
          <a:xfrm>
            <a:off x="660401" y="2750895"/>
            <a:ext cx="10803466" cy="954107"/>
          </a:xfrm>
          <a:prstGeom prst="rect">
            <a:avLst/>
          </a:prstGeom>
          <a:noFill/>
        </p:spPr>
        <p:txBody>
          <a:bodyPr wrap="square">
            <a:spAutoFit/>
          </a:bodyPr>
          <a:lstStyle/>
          <a:p>
            <a:pPr marL="0" indent="0">
              <a:buNone/>
            </a:pPr>
            <a:r>
              <a:rPr lang="en-US" sz="2800" dirty="0"/>
              <a:t>A supervisor offers a worker on their crew better shifts, if they agree to go out for a drink after work?</a:t>
            </a:r>
          </a:p>
        </p:txBody>
      </p:sp>
      <p:sp>
        <p:nvSpPr>
          <p:cNvPr id="12" name="TextBox 11">
            <a:extLst>
              <a:ext uri="{FF2B5EF4-FFF2-40B4-BE49-F238E27FC236}">
                <a16:creationId xmlns:a16="http://schemas.microsoft.com/office/drawing/2014/main" id="{7734DDE3-10F8-421B-BAE4-48154A21335C}"/>
              </a:ext>
            </a:extLst>
          </p:cNvPr>
          <p:cNvSpPr txBox="1"/>
          <p:nvPr/>
        </p:nvSpPr>
        <p:spPr>
          <a:xfrm>
            <a:off x="674603" y="4245794"/>
            <a:ext cx="10803466" cy="954107"/>
          </a:xfrm>
          <a:prstGeom prst="rect">
            <a:avLst/>
          </a:prstGeom>
          <a:noFill/>
        </p:spPr>
        <p:txBody>
          <a:bodyPr wrap="square">
            <a:spAutoFit/>
          </a:bodyPr>
          <a:lstStyle/>
          <a:p>
            <a:pPr marL="0" indent="0">
              <a:buNone/>
            </a:pPr>
            <a:r>
              <a:rPr lang="en-US" sz="2800"/>
              <a:t>a </a:t>
            </a:r>
            <a:r>
              <a:rPr lang="en-US" sz="2800" dirty="0"/>
              <a:t>worker threatens to complain to management if a supervisor declines to go out with them?</a:t>
            </a:r>
          </a:p>
        </p:txBody>
      </p:sp>
      <p:sp>
        <p:nvSpPr>
          <p:cNvPr id="4" name="Slide Number Placeholder 3">
            <a:extLst>
              <a:ext uri="{FF2B5EF4-FFF2-40B4-BE49-F238E27FC236}">
                <a16:creationId xmlns:a16="http://schemas.microsoft.com/office/drawing/2014/main" id="{2A6F4ABA-9D32-EED0-4E49-1CB928FF4A6A}"/>
              </a:ext>
            </a:extLst>
          </p:cNvPr>
          <p:cNvSpPr>
            <a:spLocks noGrp="1"/>
          </p:cNvSpPr>
          <p:nvPr>
            <p:ph type="sldNum" sz="quarter" idx="4"/>
          </p:nvPr>
        </p:nvSpPr>
        <p:spPr/>
        <p:txBody>
          <a:bodyPr/>
          <a:lstStyle/>
          <a:p>
            <a:pPr algn="l"/>
            <a:fld id="{7753D33D-35F5-4C96-8E2F-8BB300F7C1F2}" type="slidenum">
              <a:rPr lang="en-US" smtClean="0"/>
              <a:pPr algn="l"/>
              <a:t>14</a:t>
            </a:fld>
            <a:r>
              <a:rPr lang="en-US"/>
              <a:t> </a:t>
            </a:r>
            <a:endParaRPr lang="en-US" dirty="0"/>
          </a:p>
        </p:txBody>
      </p:sp>
    </p:spTree>
    <p:extLst>
      <p:ext uri="{BB962C8B-B14F-4D97-AF65-F5344CB8AC3E}">
        <p14:creationId xmlns:p14="http://schemas.microsoft.com/office/powerpoint/2010/main" val="307774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0"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9A18A-668F-4717-A0E8-EB5B8C3616B4}"/>
              </a:ext>
            </a:extLst>
          </p:cNvPr>
          <p:cNvSpPr>
            <a:spLocks noGrp="1"/>
          </p:cNvSpPr>
          <p:nvPr>
            <p:ph type="title"/>
          </p:nvPr>
        </p:nvSpPr>
        <p:spPr>
          <a:xfrm>
            <a:off x="838200" y="195796"/>
            <a:ext cx="10515600" cy="921808"/>
          </a:xfrm>
        </p:spPr>
        <p:txBody>
          <a:bodyPr/>
          <a:lstStyle/>
          <a:p>
            <a:pPr algn="ctr"/>
            <a:r>
              <a:rPr lang="en-US" dirty="0"/>
              <a:t>Hostile Work Environment</a:t>
            </a:r>
          </a:p>
        </p:txBody>
      </p:sp>
      <p:sp>
        <p:nvSpPr>
          <p:cNvPr id="3" name="Content Placeholder 2">
            <a:extLst>
              <a:ext uri="{FF2B5EF4-FFF2-40B4-BE49-F238E27FC236}">
                <a16:creationId xmlns:a16="http://schemas.microsoft.com/office/drawing/2014/main" id="{5AC89C12-9E0F-425C-9D48-1E52F6F97EF9}"/>
              </a:ext>
            </a:extLst>
          </p:cNvPr>
          <p:cNvSpPr>
            <a:spLocks noGrp="1"/>
          </p:cNvSpPr>
          <p:nvPr>
            <p:ph idx="1"/>
          </p:nvPr>
        </p:nvSpPr>
        <p:spPr>
          <a:xfrm>
            <a:off x="838200" y="953730"/>
            <a:ext cx="10515600" cy="5573650"/>
          </a:xfrm>
        </p:spPr>
        <p:txBody>
          <a:bodyPr>
            <a:normAutofit fontScale="92500"/>
          </a:bodyPr>
          <a:lstStyle/>
          <a:p>
            <a:pPr marL="0" indent="0">
              <a:lnSpc>
                <a:spcPct val="110000"/>
              </a:lnSpc>
              <a:buNone/>
            </a:pPr>
            <a:r>
              <a:rPr lang="en-US" dirty="0"/>
              <a:t>When a coworker, supervisor, or </a:t>
            </a:r>
            <a:r>
              <a:rPr lang="en-US" dirty="0">
                <a:latin typeface="Source Sans Pro SemiBold" panose="020B0603030403020204" pitchFamily="34" charset="0"/>
                <a:ea typeface="Source Sans Pro SemiBold" panose="020B0603030403020204" pitchFamily="34" charset="0"/>
              </a:rPr>
              <a:t>anyone</a:t>
            </a:r>
            <a:r>
              <a:rPr lang="en-US" dirty="0"/>
              <a:t> creates an intimidating, hostile, or offensive work environment or unreasonably interferes with employee’s work based the victim’s sex, gender, or sexual orientation.</a:t>
            </a:r>
          </a:p>
          <a:p>
            <a:pPr marL="0" indent="0">
              <a:lnSpc>
                <a:spcPct val="110000"/>
              </a:lnSpc>
              <a:buNone/>
            </a:pPr>
            <a:endParaRPr lang="en-US" dirty="0"/>
          </a:p>
          <a:p>
            <a:pPr marL="0" indent="0">
              <a:lnSpc>
                <a:spcPct val="110000"/>
              </a:lnSpc>
              <a:buNone/>
            </a:pPr>
            <a:r>
              <a:rPr lang="en-US" dirty="0"/>
              <a:t>Effect on victim matters, not necessarily intent of perpetrator.</a:t>
            </a:r>
          </a:p>
          <a:p>
            <a:pPr marL="0" indent="0">
              <a:lnSpc>
                <a:spcPct val="110000"/>
              </a:lnSpc>
              <a:buNone/>
            </a:pPr>
            <a:endParaRPr lang="en-US" sz="1500" dirty="0"/>
          </a:p>
          <a:p>
            <a:pPr marL="0" indent="0">
              <a:lnSpc>
                <a:spcPct val="110000"/>
              </a:lnSpc>
              <a:spcAft>
                <a:spcPts val="1200"/>
              </a:spcAft>
              <a:buNone/>
            </a:pPr>
            <a:r>
              <a:rPr lang="en-US" dirty="0"/>
              <a:t>Offensive acts or conduct can be:</a:t>
            </a:r>
          </a:p>
          <a:p>
            <a:pPr>
              <a:lnSpc>
                <a:spcPct val="110000"/>
              </a:lnSpc>
              <a:spcAft>
                <a:spcPts val="1200"/>
              </a:spcAft>
            </a:pPr>
            <a:r>
              <a:rPr lang="en-US" dirty="0"/>
              <a:t>Physical</a:t>
            </a:r>
          </a:p>
          <a:p>
            <a:pPr>
              <a:lnSpc>
                <a:spcPct val="110000"/>
              </a:lnSpc>
              <a:spcAft>
                <a:spcPts val="1200"/>
              </a:spcAft>
            </a:pPr>
            <a:r>
              <a:rPr lang="en-US" dirty="0"/>
              <a:t>Verbal</a:t>
            </a:r>
          </a:p>
          <a:p>
            <a:pPr>
              <a:lnSpc>
                <a:spcPct val="110000"/>
              </a:lnSpc>
              <a:spcAft>
                <a:spcPts val="1200"/>
              </a:spcAft>
            </a:pPr>
            <a:r>
              <a:rPr lang="en-US" dirty="0"/>
              <a:t>Non-verbal</a:t>
            </a:r>
          </a:p>
          <a:p>
            <a:pPr>
              <a:lnSpc>
                <a:spcPct val="110000"/>
              </a:lnSpc>
            </a:pPr>
            <a:r>
              <a:rPr lang="en-US" dirty="0"/>
              <a:t>Aimed directly at an individual, or not</a:t>
            </a:r>
          </a:p>
        </p:txBody>
      </p:sp>
      <p:sp>
        <p:nvSpPr>
          <p:cNvPr id="5" name="Slide Number Placeholder 4">
            <a:extLst>
              <a:ext uri="{FF2B5EF4-FFF2-40B4-BE49-F238E27FC236}">
                <a16:creationId xmlns:a16="http://schemas.microsoft.com/office/drawing/2014/main" id="{C2439E04-D98B-2B11-312E-D560693A6154}"/>
              </a:ext>
            </a:extLst>
          </p:cNvPr>
          <p:cNvSpPr>
            <a:spLocks noGrp="1"/>
          </p:cNvSpPr>
          <p:nvPr>
            <p:ph type="sldNum" sz="quarter" idx="4"/>
          </p:nvPr>
        </p:nvSpPr>
        <p:spPr/>
        <p:txBody>
          <a:bodyPr/>
          <a:lstStyle/>
          <a:p>
            <a:pPr algn="l"/>
            <a:fld id="{7753D33D-35F5-4C96-8E2F-8BB300F7C1F2}" type="slidenum">
              <a:rPr lang="en-US" smtClean="0"/>
              <a:pPr algn="l"/>
              <a:t>15</a:t>
            </a:fld>
            <a:r>
              <a:rPr lang="en-US"/>
              <a:t> </a:t>
            </a:r>
            <a:endParaRPr lang="en-US" dirty="0"/>
          </a:p>
        </p:txBody>
      </p:sp>
    </p:spTree>
    <p:extLst>
      <p:ext uri="{BB962C8B-B14F-4D97-AF65-F5344CB8AC3E}">
        <p14:creationId xmlns:p14="http://schemas.microsoft.com/office/powerpoint/2010/main" val="16575393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FF21EE-E6BB-4CD8-8FA0-BE8EBD0FCE94}"/>
              </a:ext>
            </a:extLst>
          </p:cNvPr>
          <p:cNvSpPr>
            <a:spLocks noGrp="1"/>
          </p:cNvSpPr>
          <p:nvPr>
            <p:ph type="title"/>
          </p:nvPr>
        </p:nvSpPr>
        <p:spPr>
          <a:xfrm>
            <a:off x="838200" y="195796"/>
            <a:ext cx="10515600" cy="871008"/>
          </a:xfrm>
        </p:spPr>
        <p:txBody>
          <a:bodyPr/>
          <a:lstStyle/>
          <a:p>
            <a:pPr algn="ctr"/>
            <a:r>
              <a:rPr lang="en-US" dirty="0"/>
              <a:t>Physical Sexual Harassment</a:t>
            </a:r>
          </a:p>
        </p:txBody>
      </p:sp>
      <p:sp>
        <p:nvSpPr>
          <p:cNvPr id="3" name="Content Placeholder 2">
            <a:extLst>
              <a:ext uri="{FF2B5EF4-FFF2-40B4-BE49-F238E27FC236}">
                <a16:creationId xmlns:a16="http://schemas.microsoft.com/office/drawing/2014/main" id="{9123E5F6-70B7-49E5-BC96-90529525C202}"/>
              </a:ext>
            </a:extLst>
          </p:cNvPr>
          <p:cNvSpPr>
            <a:spLocks noGrp="1"/>
          </p:cNvSpPr>
          <p:nvPr>
            <p:ph idx="1"/>
          </p:nvPr>
        </p:nvSpPr>
        <p:spPr>
          <a:xfrm>
            <a:off x="457197" y="1066804"/>
            <a:ext cx="11531600" cy="5110159"/>
          </a:xfrm>
        </p:spPr>
        <p:txBody>
          <a:bodyPr/>
          <a:lstStyle/>
          <a:p>
            <a:pPr>
              <a:spcAft>
                <a:spcPts val="1800"/>
              </a:spcAft>
            </a:pPr>
            <a:r>
              <a:rPr lang="en-US" dirty="0"/>
              <a:t>Unwelcome inappropriate touch (hugging, ‘brushing by’, caressing, etc.)</a:t>
            </a:r>
          </a:p>
          <a:p>
            <a:pPr>
              <a:spcAft>
                <a:spcPts val="1800"/>
              </a:spcAft>
            </a:pPr>
            <a:r>
              <a:rPr lang="en-US" dirty="0"/>
              <a:t>Groping or other aggressive touching: Sexual Assault, call 9-1-1.</a:t>
            </a:r>
          </a:p>
          <a:p>
            <a:pPr>
              <a:spcAft>
                <a:spcPts val="1800"/>
              </a:spcAft>
            </a:pPr>
            <a:r>
              <a:rPr lang="en-US" dirty="0"/>
              <a:t>Cornering or blocking.</a:t>
            </a:r>
          </a:p>
          <a:p>
            <a:pPr>
              <a:spcAft>
                <a:spcPts val="1800"/>
              </a:spcAft>
            </a:pPr>
            <a:r>
              <a:rPr lang="en-US" dirty="0"/>
              <a:t>Stalking or following.</a:t>
            </a:r>
          </a:p>
          <a:p>
            <a:pPr>
              <a:spcAft>
                <a:spcPts val="1800"/>
              </a:spcAft>
            </a:pPr>
            <a:r>
              <a:rPr lang="en-US" dirty="0"/>
              <a:t>Sniffing hair?</a:t>
            </a:r>
          </a:p>
        </p:txBody>
      </p:sp>
      <p:pic>
        <p:nvPicPr>
          <p:cNvPr id="8" name="Picture 7" descr="A person standing in a room&#10;&#10;Description automatically generated">
            <a:extLst>
              <a:ext uri="{FF2B5EF4-FFF2-40B4-BE49-F238E27FC236}">
                <a16:creationId xmlns:a16="http://schemas.microsoft.com/office/drawing/2014/main" id="{FDEAE1FA-0B3A-48EA-ACA3-2CDB308794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57737" y="3621883"/>
            <a:ext cx="3486774" cy="2338093"/>
          </a:xfrm>
          <a:prstGeom prst="rect">
            <a:avLst/>
          </a:prstGeom>
          <a:ln w="38100">
            <a:solidFill>
              <a:srgbClr val="E25829"/>
            </a:solidFill>
          </a:ln>
        </p:spPr>
      </p:pic>
      <p:sp>
        <p:nvSpPr>
          <p:cNvPr id="5" name="Slide Number Placeholder 4">
            <a:extLst>
              <a:ext uri="{FF2B5EF4-FFF2-40B4-BE49-F238E27FC236}">
                <a16:creationId xmlns:a16="http://schemas.microsoft.com/office/drawing/2014/main" id="{00494550-7702-E669-67FB-A073C5BB394A}"/>
              </a:ext>
            </a:extLst>
          </p:cNvPr>
          <p:cNvSpPr>
            <a:spLocks noGrp="1"/>
          </p:cNvSpPr>
          <p:nvPr>
            <p:ph type="sldNum" sz="quarter" idx="4"/>
          </p:nvPr>
        </p:nvSpPr>
        <p:spPr/>
        <p:txBody>
          <a:bodyPr/>
          <a:lstStyle/>
          <a:p>
            <a:pPr algn="l"/>
            <a:fld id="{7753D33D-35F5-4C96-8E2F-8BB300F7C1F2}" type="slidenum">
              <a:rPr lang="en-US" smtClean="0"/>
              <a:pPr algn="l"/>
              <a:t>16</a:t>
            </a:fld>
            <a:r>
              <a:rPr lang="en-US"/>
              <a:t> </a:t>
            </a:r>
            <a:endParaRPr lang="en-US" dirty="0"/>
          </a:p>
        </p:txBody>
      </p:sp>
    </p:spTree>
    <p:extLst>
      <p:ext uri="{BB962C8B-B14F-4D97-AF65-F5344CB8AC3E}">
        <p14:creationId xmlns:p14="http://schemas.microsoft.com/office/powerpoint/2010/main" val="23807768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FF21EE-E6BB-4CD8-8FA0-BE8EBD0FCE94}"/>
              </a:ext>
            </a:extLst>
          </p:cNvPr>
          <p:cNvSpPr>
            <a:spLocks noGrp="1"/>
          </p:cNvSpPr>
          <p:nvPr>
            <p:ph type="title"/>
          </p:nvPr>
        </p:nvSpPr>
        <p:spPr>
          <a:xfrm>
            <a:off x="838200" y="195796"/>
            <a:ext cx="10515600" cy="871008"/>
          </a:xfrm>
        </p:spPr>
        <p:txBody>
          <a:bodyPr/>
          <a:lstStyle/>
          <a:p>
            <a:pPr algn="ctr"/>
            <a:r>
              <a:rPr lang="en-US" dirty="0"/>
              <a:t>Verbal Sexual Harassment</a:t>
            </a:r>
          </a:p>
        </p:txBody>
      </p:sp>
      <p:sp>
        <p:nvSpPr>
          <p:cNvPr id="3" name="Content Placeholder 2">
            <a:extLst>
              <a:ext uri="{FF2B5EF4-FFF2-40B4-BE49-F238E27FC236}">
                <a16:creationId xmlns:a16="http://schemas.microsoft.com/office/drawing/2014/main" id="{9123E5F6-70B7-49E5-BC96-90529525C202}"/>
              </a:ext>
            </a:extLst>
          </p:cNvPr>
          <p:cNvSpPr>
            <a:spLocks noGrp="1"/>
          </p:cNvSpPr>
          <p:nvPr>
            <p:ph idx="1"/>
          </p:nvPr>
        </p:nvSpPr>
        <p:spPr>
          <a:xfrm>
            <a:off x="457197" y="1066804"/>
            <a:ext cx="11531600" cy="5110159"/>
          </a:xfrm>
        </p:spPr>
        <p:txBody>
          <a:bodyPr/>
          <a:lstStyle/>
          <a:p>
            <a:pPr>
              <a:spcAft>
                <a:spcPts val="1800"/>
              </a:spcAft>
            </a:pPr>
            <a:r>
              <a:rPr lang="en-US" dirty="0"/>
              <a:t>Profanity (locker room talk) – Obscene or degrading terms.</a:t>
            </a:r>
          </a:p>
          <a:p>
            <a:pPr>
              <a:spcAft>
                <a:spcPts val="1800"/>
              </a:spcAft>
            </a:pPr>
            <a:r>
              <a:rPr lang="en-US" dirty="0"/>
              <a:t>Inappropriate use of terms of endearment (honey, baby).</a:t>
            </a:r>
          </a:p>
          <a:p>
            <a:pPr>
              <a:spcAft>
                <a:spcPts val="1800"/>
              </a:spcAft>
            </a:pPr>
            <a:r>
              <a:rPr lang="en-US" dirty="0"/>
              <a:t>Obscene jokes.</a:t>
            </a:r>
          </a:p>
          <a:p>
            <a:pPr>
              <a:spcAft>
                <a:spcPts val="1800"/>
              </a:spcAft>
            </a:pPr>
            <a:r>
              <a:rPr lang="en-US" dirty="0"/>
              <a:t>Cat calls or whistling.</a:t>
            </a:r>
          </a:p>
          <a:p>
            <a:pPr>
              <a:spcAft>
                <a:spcPts val="1800"/>
              </a:spcAft>
            </a:pPr>
            <a:r>
              <a:rPr lang="en-US" dirty="0"/>
              <a:t>Spreading rumors or gossip about a person’s sex life.</a:t>
            </a:r>
          </a:p>
          <a:p>
            <a:pPr>
              <a:spcAft>
                <a:spcPts val="1800"/>
              </a:spcAft>
            </a:pPr>
            <a:r>
              <a:rPr lang="en-US" dirty="0"/>
              <a:t>Sexually suggestive remarks about a person’s body or clothing.</a:t>
            </a:r>
          </a:p>
          <a:p>
            <a:pPr>
              <a:spcAft>
                <a:spcPts val="1800"/>
              </a:spcAft>
            </a:pPr>
            <a:r>
              <a:rPr lang="en-US" dirty="0"/>
              <a:t>Persistent request for dates.</a:t>
            </a:r>
          </a:p>
          <a:p>
            <a:pPr>
              <a:spcAft>
                <a:spcPts val="1800"/>
              </a:spcAft>
            </a:pPr>
            <a:r>
              <a:rPr lang="en-US" dirty="0"/>
              <a:t>Radio programs or music with sexual or inappropriate content.</a:t>
            </a:r>
          </a:p>
        </p:txBody>
      </p:sp>
      <p:sp>
        <p:nvSpPr>
          <p:cNvPr id="5" name="Slide Number Placeholder 4">
            <a:extLst>
              <a:ext uri="{FF2B5EF4-FFF2-40B4-BE49-F238E27FC236}">
                <a16:creationId xmlns:a16="http://schemas.microsoft.com/office/drawing/2014/main" id="{1E757CA3-4D69-77C8-82C9-5545D24855F5}"/>
              </a:ext>
            </a:extLst>
          </p:cNvPr>
          <p:cNvSpPr>
            <a:spLocks noGrp="1"/>
          </p:cNvSpPr>
          <p:nvPr>
            <p:ph type="sldNum" sz="quarter" idx="4"/>
          </p:nvPr>
        </p:nvSpPr>
        <p:spPr/>
        <p:txBody>
          <a:bodyPr/>
          <a:lstStyle/>
          <a:p>
            <a:pPr algn="l"/>
            <a:fld id="{7753D33D-35F5-4C96-8E2F-8BB300F7C1F2}" type="slidenum">
              <a:rPr lang="en-US" smtClean="0"/>
              <a:pPr algn="l"/>
              <a:t>17</a:t>
            </a:fld>
            <a:r>
              <a:rPr lang="en-US"/>
              <a:t> </a:t>
            </a:r>
            <a:endParaRPr lang="en-US" dirty="0"/>
          </a:p>
        </p:txBody>
      </p:sp>
    </p:spTree>
    <p:extLst>
      <p:ext uri="{BB962C8B-B14F-4D97-AF65-F5344CB8AC3E}">
        <p14:creationId xmlns:p14="http://schemas.microsoft.com/office/powerpoint/2010/main" val="12428741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64FBA9-6588-4BA2-9274-11F295A0A897}"/>
              </a:ext>
            </a:extLst>
          </p:cNvPr>
          <p:cNvSpPr>
            <a:spLocks noGrp="1"/>
          </p:cNvSpPr>
          <p:nvPr>
            <p:ph type="title"/>
          </p:nvPr>
        </p:nvSpPr>
        <p:spPr>
          <a:xfrm>
            <a:off x="838200" y="2264221"/>
            <a:ext cx="10515600" cy="1325563"/>
          </a:xfrm>
        </p:spPr>
        <p:txBody>
          <a:bodyPr>
            <a:normAutofit fontScale="90000"/>
          </a:bodyPr>
          <a:lstStyle/>
          <a:p>
            <a:pPr algn="ctr">
              <a:lnSpc>
                <a:spcPct val="150000"/>
              </a:lnSpc>
            </a:pPr>
            <a:r>
              <a:rPr lang="en-US" sz="8000" dirty="0"/>
              <a:t>It’s just a joke!</a:t>
            </a:r>
            <a:br>
              <a:rPr lang="en-US" sz="8000" dirty="0"/>
            </a:br>
            <a:r>
              <a:rPr lang="en-US" sz="8000" dirty="0"/>
              <a:t>It was a compliment!</a:t>
            </a:r>
          </a:p>
        </p:txBody>
      </p:sp>
      <p:sp>
        <p:nvSpPr>
          <p:cNvPr id="4" name="&quot;Not Allowed&quot; Symbol 3">
            <a:extLst>
              <a:ext uri="{FF2B5EF4-FFF2-40B4-BE49-F238E27FC236}">
                <a16:creationId xmlns:a16="http://schemas.microsoft.com/office/drawing/2014/main" id="{23012BC8-62C4-483F-8894-449CC2F52E9B}"/>
              </a:ext>
            </a:extLst>
          </p:cNvPr>
          <p:cNvSpPr/>
          <p:nvPr/>
        </p:nvSpPr>
        <p:spPr>
          <a:xfrm>
            <a:off x="3307950" y="518984"/>
            <a:ext cx="5193500" cy="5194467"/>
          </a:xfrm>
          <a:prstGeom prst="noSmoking">
            <a:avLst/>
          </a:prstGeom>
          <a:solidFill>
            <a:srgbClr val="E25829">
              <a:alpha val="30000"/>
            </a:srgbClr>
          </a:solidFill>
          <a:ln w="127000">
            <a:solidFill>
              <a:srgbClr val="E258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Slide Number Placeholder 4">
            <a:extLst>
              <a:ext uri="{FF2B5EF4-FFF2-40B4-BE49-F238E27FC236}">
                <a16:creationId xmlns:a16="http://schemas.microsoft.com/office/drawing/2014/main" id="{87D995DF-0FE8-6E4C-8548-F2CBD829AD7F}"/>
              </a:ext>
            </a:extLst>
          </p:cNvPr>
          <p:cNvSpPr>
            <a:spLocks noGrp="1"/>
          </p:cNvSpPr>
          <p:nvPr>
            <p:ph type="sldNum" sz="quarter" idx="4"/>
          </p:nvPr>
        </p:nvSpPr>
        <p:spPr/>
        <p:txBody>
          <a:bodyPr/>
          <a:lstStyle/>
          <a:p>
            <a:pPr algn="l"/>
            <a:fld id="{7753D33D-35F5-4C96-8E2F-8BB300F7C1F2}" type="slidenum">
              <a:rPr lang="en-US" smtClean="0"/>
              <a:pPr algn="l"/>
              <a:t>18</a:t>
            </a:fld>
            <a:r>
              <a:rPr lang="en-US"/>
              <a:t> </a:t>
            </a:r>
            <a:endParaRPr lang="en-US" dirty="0"/>
          </a:p>
        </p:txBody>
      </p:sp>
    </p:spTree>
    <p:extLst>
      <p:ext uri="{BB962C8B-B14F-4D97-AF65-F5344CB8AC3E}">
        <p14:creationId xmlns:p14="http://schemas.microsoft.com/office/powerpoint/2010/main" val="3048701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FF21EE-E6BB-4CD8-8FA0-BE8EBD0FCE94}"/>
              </a:ext>
            </a:extLst>
          </p:cNvPr>
          <p:cNvSpPr>
            <a:spLocks noGrp="1"/>
          </p:cNvSpPr>
          <p:nvPr>
            <p:ph type="title"/>
          </p:nvPr>
        </p:nvSpPr>
        <p:spPr>
          <a:xfrm>
            <a:off x="838200" y="280461"/>
            <a:ext cx="10515600" cy="871008"/>
          </a:xfrm>
        </p:spPr>
        <p:txBody>
          <a:bodyPr/>
          <a:lstStyle/>
          <a:p>
            <a:pPr algn="ctr"/>
            <a:r>
              <a:rPr lang="en-US" dirty="0"/>
              <a:t>Non-Verbal Sexual Harassment</a:t>
            </a:r>
          </a:p>
        </p:txBody>
      </p:sp>
      <p:sp>
        <p:nvSpPr>
          <p:cNvPr id="3" name="Content Placeholder 2">
            <a:extLst>
              <a:ext uri="{FF2B5EF4-FFF2-40B4-BE49-F238E27FC236}">
                <a16:creationId xmlns:a16="http://schemas.microsoft.com/office/drawing/2014/main" id="{9123E5F6-70B7-49E5-BC96-90529525C202}"/>
              </a:ext>
            </a:extLst>
          </p:cNvPr>
          <p:cNvSpPr>
            <a:spLocks noGrp="1"/>
          </p:cNvSpPr>
          <p:nvPr>
            <p:ph idx="1"/>
          </p:nvPr>
        </p:nvSpPr>
        <p:spPr>
          <a:xfrm>
            <a:off x="457197" y="1422401"/>
            <a:ext cx="11531600" cy="2352122"/>
          </a:xfrm>
        </p:spPr>
        <p:txBody>
          <a:bodyPr/>
          <a:lstStyle/>
          <a:p>
            <a:pPr>
              <a:spcAft>
                <a:spcPts val="1800"/>
              </a:spcAft>
            </a:pPr>
            <a:r>
              <a:rPr lang="en-US" dirty="0"/>
              <a:t>Gestures made with intentional sexual overtones</a:t>
            </a:r>
          </a:p>
          <a:p>
            <a:pPr>
              <a:spcAft>
                <a:spcPts val="1800"/>
              </a:spcAft>
            </a:pPr>
            <a:r>
              <a:rPr lang="en-US" dirty="0"/>
              <a:t>Staring, leering, blowing kisses, licking lips</a:t>
            </a:r>
          </a:p>
          <a:p>
            <a:pPr>
              <a:spcAft>
                <a:spcPts val="1800"/>
              </a:spcAft>
            </a:pPr>
            <a:r>
              <a:rPr lang="en-US" dirty="0"/>
              <a:t>Pictures, posters, “pinup” calendars, drawings, screensavers, cell phone lock screens.</a:t>
            </a:r>
          </a:p>
        </p:txBody>
      </p:sp>
      <p:pic>
        <p:nvPicPr>
          <p:cNvPr id="5" name="Picture 4" descr="A person taking a selfie&#10;&#10;Description automatically generated">
            <a:extLst>
              <a:ext uri="{FF2B5EF4-FFF2-40B4-BE49-F238E27FC236}">
                <a16:creationId xmlns:a16="http://schemas.microsoft.com/office/drawing/2014/main" id="{6437B848-8240-D4BE-AB5A-34C96D811C81}"/>
              </a:ext>
            </a:extLst>
          </p:cNvPr>
          <p:cNvPicPr>
            <a:picLocks noChangeAspect="1"/>
          </p:cNvPicPr>
          <p:nvPr/>
        </p:nvPicPr>
        <p:blipFill rotWithShape="1">
          <a:blip r:embed="rId2">
            <a:extLst>
              <a:ext uri="{28A0092B-C50C-407E-A947-70E740481C1C}">
                <a14:useLocalDpi xmlns:a14="http://schemas.microsoft.com/office/drawing/2010/main" val="0"/>
              </a:ext>
            </a:extLst>
          </a:blip>
          <a:srcRect l="9370" t="50000" r="179" b="4821"/>
          <a:stretch/>
        </p:blipFill>
        <p:spPr>
          <a:xfrm>
            <a:off x="7278576" y="3781504"/>
            <a:ext cx="2647507" cy="2352122"/>
          </a:xfrm>
          <a:prstGeom prst="rect">
            <a:avLst/>
          </a:prstGeom>
          <a:noFill/>
          <a:ln w="38100">
            <a:solidFill>
              <a:srgbClr val="E25829"/>
            </a:solidFill>
            <a:miter lim="800000"/>
            <a:headEnd/>
            <a:tailEnd/>
          </a:ln>
        </p:spPr>
      </p:pic>
      <p:sp>
        <p:nvSpPr>
          <p:cNvPr id="7" name="TextBox 6">
            <a:extLst>
              <a:ext uri="{FF2B5EF4-FFF2-40B4-BE49-F238E27FC236}">
                <a16:creationId xmlns:a16="http://schemas.microsoft.com/office/drawing/2014/main" id="{0A6EBC8B-D4B4-8411-26F3-E66EF1E522A9}"/>
              </a:ext>
            </a:extLst>
          </p:cNvPr>
          <p:cNvSpPr txBox="1"/>
          <p:nvPr/>
        </p:nvSpPr>
        <p:spPr>
          <a:xfrm>
            <a:off x="457197" y="3719790"/>
            <a:ext cx="6096000" cy="954107"/>
          </a:xfrm>
          <a:prstGeom prst="rect">
            <a:avLst/>
          </a:prstGeom>
        </p:spPr>
        <p:txBody>
          <a:bodyPr vert="horz" lIns="91440" tIns="45720" rIns="91440" bIns="45720" rtlCol="0">
            <a:normAutofit/>
          </a:bodyPr>
          <a:lstStyle>
            <a:lvl1pPr marL="228600" indent="-228600">
              <a:lnSpc>
                <a:spcPct val="100000"/>
              </a:lnSpc>
              <a:spcBef>
                <a:spcPts val="0"/>
              </a:spcBef>
              <a:spcAft>
                <a:spcPts val="1800"/>
              </a:spcAft>
              <a:buFont typeface="Arial" panose="020B0604020202020204" pitchFamily="34" charset="0"/>
              <a:buChar char="•"/>
              <a:defRPr sz="2800">
                <a:latin typeface="Source Sans Pro" panose="020B0503030403020204" pitchFamily="34" charset="0"/>
                <a:ea typeface="Source Sans Pro" panose="020B0503030403020204" pitchFamily="34" charset="0"/>
              </a:defRPr>
            </a:lvl1pPr>
            <a:lvl2pPr marL="685800" indent="-228600">
              <a:lnSpc>
                <a:spcPct val="100000"/>
              </a:lnSpc>
              <a:spcBef>
                <a:spcPts val="0"/>
              </a:spcBef>
              <a:buFont typeface="Arial" panose="020B0604020202020204" pitchFamily="34" charset="0"/>
              <a:buChar char="•"/>
              <a:defRPr sz="2400">
                <a:latin typeface="Source Sans Pro" panose="020B0503030403020204" pitchFamily="34" charset="0"/>
                <a:ea typeface="Source Sans Pro" panose="020B0503030403020204" pitchFamily="34" charset="0"/>
              </a:defRPr>
            </a:lvl2pPr>
            <a:lvl3pPr marL="1143000" indent="-228600">
              <a:lnSpc>
                <a:spcPct val="100000"/>
              </a:lnSpc>
              <a:spcBef>
                <a:spcPts val="0"/>
              </a:spcBef>
              <a:buFont typeface="Arial" panose="020B0604020202020204" pitchFamily="34" charset="0"/>
              <a:buChar char="•"/>
              <a:defRPr sz="2000">
                <a:latin typeface="Source Sans Pro" panose="020B0503030403020204" pitchFamily="34" charset="0"/>
                <a:ea typeface="Source Sans Pro" panose="020B0503030403020204" pitchFamily="34" charset="0"/>
              </a:defRPr>
            </a:lvl3pPr>
            <a:lvl4pPr marL="1600200" indent="-228600">
              <a:lnSpc>
                <a:spcPct val="100000"/>
              </a:lnSpc>
              <a:spcBef>
                <a:spcPts val="0"/>
              </a:spcBef>
              <a:buFont typeface="Arial" panose="020B0604020202020204" pitchFamily="34" charset="0"/>
              <a:buChar char="•"/>
              <a:defRPr>
                <a:latin typeface="Source Sans Pro" panose="020B0503030403020204" pitchFamily="34" charset="0"/>
                <a:ea typeface="Source Sans Pro" panose="020B0503030403020204" pitchFamily="34" charset="0"/>
              </a:defRPr>
            </a:lvl4pPr>
            <a:lvl5pPr marL="2057400" indent="-228600">
              <a:lnSpc>
                <a:spcPct val="100000"/>
              </a:lnSpc>
              <a:spcBef>
                <a:spcPts val="0"/>
              </a:spcBef>
              <a:buFont typeface="Arial" panose="020B0604020202020204" pitchFamily="34" charset="0"/>
              <a:buChar char="•"/>
              <a:defRPr>
                <a:latin typeface="Source Sans Pro" panose="020B0503030403020204" pitchFamily="34" charset="0"/>
                <a:ea typeface="Source Sans Pro" panose="020B0503030403020204" pitchFamily="34" charset="0"/>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dirty="0"/>
              <a:t>Texting, sexting, emails with obscene messages or images.</a:t>
            </a:r>
          </a:p>
        </p:txBody>
      </p:sp>
      <p:sp>
        <p:nvSpPr>
          <p:cNvPr id="6" name="Slide Number Placeholder 5">
            <a:extLst>
              <a:ext uri="{FF2B5EF4-FFF2-40B4-BE49-F238E27FC236}">
                <a16:creationId xmlns:a16="http://schemas.microsoft.com/office/drawing/2014/main" id="{DC794917-A03E-D018-2FBA-A9863169D9F6}"/>
              </a:ext>
            </a:extLst>
          </p:cNvPr>
          <p:cNvSpPr>
            <a:spLocks noGrp="1"/>
          </p:cNvSpPr>
          <p:nvPr>
            <p:ph type="sldNum" sz="quarter" idx="4"/>
          </p:nvPr>
        </p:nvSpPr>
        <p:spPr/>
        <p:txBody>
          <a:bodyPr/>
          <a:lstStyle/>
          <a:p>
            <a:pPr algn="l"/>
            <a:fld id="{7753D33D-35F5-4C96-8E2F-8BB300F7C1F2}" type="slidenum">
              <a:rPr lang="en-US" smtClean="0"/>
              <a:pPr algn="l"/>
              <a:t>19</a:t>
            </a:fld>
            <a:r>
              <a:rPr lang="en-US"/>
              <a:t> </a:t>
            </a:r>
            <a:endParaRPr lang="en-US" dirty="0"/>
          </a:p>
        </p:txBody>
      </p:sp>
    </p:spTree>
    <p:extLst>
      <p:ext uri="{BB962C8B-B14F-4D97-AF65-F5344CB8AC3E}">
        <p14:creationId xmlns:p14="http://schemas.microsoft.com/office/powerpoint/2010/main" val="9787122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76027F-371C-49AA-95BB-0DC140AD1626}"/>
              </a:ext>
            </a:extLst>
          </p:cNvPr>
          <p:cNvSpPr txBox="1">
            <a:spLocks/>
          </p:cNvSpPr>
          <p:nvPr/>
        </p:nvSpPr>
        <p:spPr>
          <a:xfrm>
            <a:off x="838200" y="198875"/>
            <a:ext cx="10515600" cy="86515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dirty="0"/>
              <a:t>Civil Rights Act of 1964</a:t>
            </a:r>
          </a:p>
          <a:p>
            <a:pPr algn="ctr"/>
            <a:r>
              <a:rPr lang="en-US" sz="1800" dirty="0">
                <a:latin typeface="+mn-lt"/>
                <a:hlinkClick r:id="rId2"/>
              </a:rPr>
              <a:t>www.eeoc.gov/statutes/title-vii-civil-rights-act-1964</a:t>
            </a:r>
            <a:endParaRPr lang="en-US" sz="1800" dirty="0">
              <a:latin typeface="+mn-lt"/>
            </a:endParaRPr>
          </a:p>
        </p:txBody>
      </p:sp>
      <p:sp>
        <p:nvSpPr>
          <p:cNvPr id="3" name="Content Placeholder 2">
            <a:extLst>
              <a:ext uri="{FF2B5EF4-FFF2-40B4-BE49-F238E27FC236}">
                <a16:creationId xmlns:a16="http://schemas.microsoft.com/office/drawing/2014/main" id="{63B4A224-6C14-4799-86C9-1EA26F3CCF9A}"/>
              </a:ext>
            </a:extLst>
          </p:cNvPr>
          <p:cNvSpPr txBox="1">
            <a:spLocks/>
          </p:cNvSpPr>
          <p:nvPr/>
        </p:nvSpPr>
        <p:spPr>
          <a:xfrm>
            <a:off x="583474" y="1388533"/>
            <a:ext cx="11207932" cy="4788430"/>
          </a:xfrm>
          <a:prstGeom prst="rect">
            <a:avLst/>
          </a:prstGeom>
        </p:spPr>
        <p:txBody>
          <a:bodyPr>
            <a:normAutofit/>
          </a:bodyPr>
          <a:lstStyle>
            <a:lvl1pPr marL="228600" indent="-228600" algn="l" defTabSz="914400" rtl="0" eaLnBrk="1" latinLnBrk="0" hangingPunct="1">
              <a:lnSpc>
                <a:spcPct val="100000"/>
              </a:lnSpc>
              <a:spcBef>
                <a:spcPts val="0"/>
              </a:spcBef>
              <a:buFont typeface="Arial" panose="020B0604020202020204" pitchFamily="34" charset="0"/>
              <a:buChar char="•"/>
              <a:defRPr sz="2800" kern="1200">
                <a:solidFill>
                  <a:schemeClr val="tx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100000"/>
              </a:lnSpc>
              <a:spcBef>
                <a:spcPts val="0"/>
              </a:spcBef>
              <a:buFont typeface="Arial" panose="020B0604020202020204" pitchFamily="34" charset="0"/>
              <a:buChar char="•"/>
              <a:defRPr sz="2400" kern="1200">
                <a:solidFill>
                  <a:schemeClr val="tx1"/>
                </a:solidFill>
                <a:latin typeface="Source Sans Pro" panose="020B0503030403020204" pitchFamily="34" charset="0"/>
                <a:ea typeface="Source Sans Pro" panose="020B0503030403020204" pitchFamily="34" charset="0"/>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2000" kern="1200">
                <a:solidFill>
                  <a:schemeClr val="tx1"/>
                </a:solidFill>
                <a:latin typeface="Source Sans Pro" panose="020B0503030403020204" pitchFamily="34" charset="0"/>
                <a:ea typeface="Source Sans Pro" panose="020B0503030403020204" pitchFamily="34" charset="0"/>
                <a:cs typeface="+mn-cs"/>
              </a:defRPr>
            </a:lvl3pPr>
            <a:lvl4pPr marL="16002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4pPr>
            <a:lvl5pPr marL="20574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1200"/>
              </a:spcBef>
              <a:buNone/>
            </a:pPr>
            <a:r>
              <a:rPr lang="en-US" dirty="0"/>
              <a:t>(a) It shall be an unlawful employment practice for an employer –</a:t>
            </a:r>
          </a:p>
          <a:p>
            <a:pPr marL="338138" indent="-338138">
              <a:lnSpc>
                <a:spcPct val="150000"/>
              </a:lnSpc>
              <a:spcBef>
                <a:spcPts val="1200"/>
              </a:spcBef>
              <a:buNone/>
            </a:pPr>
            <a:r>
              <a:rPr lang="en-US" dirty="0"/>
              <a:t>…(1) to fail or refuse to hire or to discharge any individual, or otherwise to discriminate against any individual with respect to his compensation, terms, conditions, or privileges of employment, because of such individual's race, color, religion, sex, or national origin;</a:t>
            </a:r>
          </a:p>
        </p:txBody>
      </p:sp>
      <p:sp>
        <p:nvSpPr>
          <p:cNvPr id="5" name="Slide Number Placeholder 4">
            <a:extLst>
              <a:ext uri="{FF2B5EF4-FFF2-40B4-BE49-F238E27FC236}">
                <a16:creationId xmlns:a16="http://schemas.microsoft.com/office/drawing/2014/main" id="{60CC389B-F766-A65D-B41F-398FD9452557}"/>
              </a:ext>
            </a:extLst>
          </p:cNvPr>
          <p:cNvSpPr>
            <a:spLocks noGrp="1"/>
          </p:cNvSpPr>
          <p:nvPr>
            <p:ph type="sldNum" sz="quarter" idx="4"/>
          </p:nvPr>
        </p:nvSpPr>
        <p:spPr/>
        <p:txBody>
          <a:bodyPr/>
          <a:lstStyle/>
          <a:p>
            <a:pPr algn="l"/>
            <a:fld id="{7753D33D-35F5-4C96-8E2F-8BB300F7C1F2}" type="slidenum">
              <a:rPr lang="en-US" smtClean="0"/>
              <a:pPr algn="l"/>
              <a:t>2</a:t>
            </a:fld>
            <a:r>
              <a:rPr lang="en-US"/>
              <a:t> </a:t>
            </a:r>
            <a:endParaRPr lang="en-US" dirty="0"/>
          </a:p>
        </p:txBody>
      </p:sp>
    </p:spTree>
    <p:extLst>
      <p:ext uri="{BB962C8B-B14F-4D97-AF65-F5344CB8AC3E}">
        <p14:creationId xmlns:p14="http://schemas.microsoft.com/office/powerpoint/2010/main" val="41716283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Lupe\Pictures\4-2010 Klein Pck, CFLCA conf, Training\PIC_2833.JPG">
            <a:extLst>
              <a:ext uri="{FF2B5EF4-FFF2-40B4-BE49-F238E27FC236}">
                <a16:creationId xmlns:a16="http://schemas.microsoft.com/office/drawing/2014/main" id="{0F7DCD10-6CDC-40CF-8290-76798FEC898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86933" y="276360"/>
            <a:ext cx="9601200" cy="6182816"/>
          </a:xfrm>
          <a:prstGeom prst="rect">
            <a:avLst/>
          </a:prstGeom>
          <a:noFill/>
          <a:ln w="57150">
            <a:solidFill>
              <a:srgbClr val="E25829"/>
            </a:solidFill>
            <a:miter lim="800000"/>
            <a:headEnd/>
            <a:tailEnd/>
          </a:ln>
          <a:extLst>
            <a:ext uri="{909E8E84-426E-40DD-AFC4-6F175D3DCCD1}">
              <a14:hiddenFill xmlns:a14="http://schemas.microsoft.com/office/drawing/2010/main">
                <a:solidFill>
                  <a:srgbClr val="FFFFFF"/>
                </a:solidFill>
              </a14:hiddenFill>
            </a:ext>
          </a:extLst>
        </p:spPr>
      </p:pic>
      <p:sp>
        <p:nvSpPr>
          <p:cNvPr id="4" name="Oval 3">
            <a:extLst>
              <a:ext uri="{FF2B5EF4-FFF2-40B4-BE49-F238E27FC236}">
                <a16:creationId xmlns:a16="http://schemas.microsoft.com/office/drawing/2014/main" id="{5522E4E5-5009-4392-88A4-0222F9811F1F}"/>
              </a:ext>
            </a:extLst>
          </p:cNvPr>
          <p:cNvSpPr/>
          <p:nvPr/>
        </p:nvSpPr>
        <p:spPr>
          <a:xfrm>
            <a:off x="974786" y="82625"/>
            <a:ext cx="1778000" cy="1559909"/>
          </a:xfrm>
          <a:prstGeom prst="ellipse">
            <a:avLst/>
          </a:prstGeom>
          <a:noFill/>
          <a:ln w="76200">
            <a:solidFill>
              <a:srgbClr val="E258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61E23D66-7357-0962-5CA7-8AB426E2865E}"/>
              </a:ext>
            </a:extLst>
          </p:cNvPr>
          <p:cNvSpPr>
            <a:spLocks noGrp="1"/>
          </p:cNvSpPr>
          <p:nvPr>
            <p:ph type="sldNum" sz="quarter" idx="4"/>
          </p:nvPr>
        </p:nvSpPr>
        <p:spPr/>
        <p:txBody>
          <a:bodyPr/>
          <a:lstStyle/>
          <a:p>
            <a:pPr algn="l"/>
            <a:fld id="{7753D33D-35F5-4C96-8E2F-8BB300F7C1F2}" type="slidenum">
              <a:rPr lang="en-US" smtClean="0"/>
              <a:pPr algn="l"/>
              <a:t>20</a:t>
            </a:fld>
            <a:r>
              <a:rPr lang="en-US"/>
              <a:t> </a:t>
            </a:r>
            <a:endParaRPr lang="en-US" dirty="0"/>
          </a:p>
        </p:txBody>
      </p:sp>
    </p:spTree>
    <p:extLst>
      <p:ext uri="{BB962C8B-B14F-4D97-AF65-F5344CB8AC3E}">
        <p14:creationId xmlns:p14="http://schemas.microsoft.com/office/powerpoint/2010/main" val="2288568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76027F-371C-49AA-95BB-0DC140AD1626}"/>
              </a:ext>
            </a:extLst>
          </p:cNvPr>
          <p:cNvSpPr txBox="1">
            <a:spLocks/>
          </p:cNvSpPr>
          <p:nvPr/>
        </p:nvSpPr>
        <p:spPr>
          <a:xfrm>
            <a:off x="838200" y="198875"/>
            <a:ext cx="10515600" cy="86515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dirty="0"/>
              <a:t>Other Protected Groups</a:t>
            </a:r>
          </a:p>
        </p:txBody>
      </p:sp>
      <p:sp>
        <p:nvSpPr>
          <p:cNvPr id="5" name="TextBox 4">
            <a:extLst>
              <a:ext uri="{FF2B5EF4-FFF2-40B4-BE49-F238E27FC236}">
                <a16:creationId xmlns:a16="http://schemas.microsoft.com/office/drawing/2014/main" id="{569DD49D-42ED-461C-87C0-07C76BAD0D90}"/>
              </a:ext>
            </a:extLst>
          </p:cNvPr>
          <p:cNvSpPr txBox="1"/>
          <p:nvPr/>
        </p:nvSpPr>
        <p:spPr>
          <a:xfrm>
            <a:off x="552864" y="897470"/>
            <a:ext cx="11207931" cy="1200329"/>
          </a:xfrm>
          <a:prstGeom prst="rect">
            <a:avLst/>
          </a:prstGeom>
          <a:noFill/>
        </p:spPr>
        <p:txBody>
          <a:bodyPr wrap="square">
            <a:spAutoFit/>
          </a:bodyPr>
          <a:lstStyle/>
          <a:p>
            <a:r>
              <a:rPr lang="en-US" sz="2400" dirty="0">
                <a:effectLst/>
              </a:rPr>
              <a:t>The California Civil Rights Department (formerly the DFEH) enforces laws that protect you from illegal discrimination and harassment in employment based on your actual or perceived: </a:t>
            </a:r>
          </a:p>
        </p:txBody>
      </p:sp>
      <p:sp>
        <p:nvSpPr>
          <p:cNvPr id="7" name="TextBox 6">
            <a:extLst>
              <a:ext uri="{FF2B5EF4-FFF2-40B4-BE49-F238E27FC236}">
                <a16:creationId xmlns:a16="http://schemas.microsoft.com/office/drawing/2014/main" id="{E552A4AA-7862-43BA-BE73-11956ED4BD12}"/>
              </a:ext>
            </a:extLst>
          </p:cNvPr>
          <p:cNvSpPr txBox="1"/>
          <p:nvPr/>
        </p:nvSpPr>
        <p:spPr>
          <a:xfrm>
            <a:off x="1015274" y="2327430"/>
            <a:ext cx="10338526" cy="3970318"/>
          </a:xfrm>
          <a:prstGeom prst="rect">
            <a:avLst/>
          </a:prstGeom>
          <a:noFill/>
        </p:spPr>
        <p:txBody>
          <a:bodyPr wrap="square" numCol="2">
            <a:spAutoFit/>
          </a:bodyPr>
          <a:lstStyle/>
          <a:p>
            <a:pPr marL="342900" indent="-342900">
              <a:buFont typeface="Arial" panose="020B0604020202020204" pitchFamily="34" charset="0"/>
              <a:buChar char="•"/>
            </a:pPr>
            <a:r>
              <a:rPr lang="en-US" sz="2800" dirty="0"/>
              <a:t>Ancestry</a:t>
            </a:r>
          </a:p>
          <a:p>
            <a:pPr marL="342900" indent="-342900">
              <a:buFont typeface="Arial" panose="020B0604020202020204" pitchFamily="34" charset="0"/>
              <a:buChar char="•"/>
            </a:pPr>
            <a:r>
              <a:rPr lang="en-US" sz="2800" dirty="0"/>
              <a:t>Age (40 or above)</a:t>
            </a:r>
          </a:p>
          <a:p>
            <a:pPr marL="342900" indent="-342900">
              <a:buFont typeface="Arial" panose="020B0604020202020204" pitchFamily="34" charset="0"/>
              <a:buChar char="•"/>
            </a:pPr>
            <a:r>
              <a:rPr lang="en-US" sz="2800" dirty="0"/>
              <a:t>Color</a:t>
            </a:r>
          </a:p>
          <a:p>
            <a:pPr marL="342900" indent="-342900">
              <a:buFont typeface="Arial" panose="020B0604020202020204" pitchFamily="34" charset="0"/>
              <a:buChar char="•"/>
            </a:pPr>
            <a:r>
              <a:rPr lang="en-US" sz="2800" dirty="0"/>
              <a:t>Disability</a:t>
            </a:r>
          </a:p>
          <a:p>
            <a:pPr marL="342900" indent="-342900">
              <a:buFont typeface="Arial" panose="020B0604020202020204" pitchFamily="34" charset="0"/>
              <a:buChar char="•"/>
            </a:pPr>
            <a:r>
              <a:rPr lang="en-US" sz="2800" dirty="0"/>
              <a:t>Genetic information</a:t>
            </a:r>
          </a:p>
          <a:p>
            <a:pPr marL="342900" indent="-342900">
              <a:buFont typeface="Arial" panose="020B0604020202020204" pitchFamily="34" charset="0"/>
              <a:buChar char="•"/>
            </a:pPr>
            <a:r>
              <a:rPr lang="en-US" sz="2800" b="1" dirty="0">
                <a:solidFill>
                  <a:srgbClr val="E25829"/>
                </a:solidFill>
                <a:latin typeface="Source Sans Pro SemiBold" panose="020B0603030403020204" pitchFamily="34" charset="0"/>
                <a:ea typeface="Source Sans Pro SemiBold" panose="020B0603030403020204" pitchFamily="34" charset="0"/>
              </a:rPr>
              <a:t>Gender identity or expression</a:t>
            </a:r>
          </a:p>
          <a:p>
            <a:pPr marL="342900" indent="-342900">
              <a:buFont typeface="Arial" panose="020B0604020202020204" pitchFamily="34" charset="0"/>
              <a:buChar char="•"/>
            </a:pPr>
            <a:r>
              <a:rPr lang="en-US" sz="2800" dirty="0"/>
              <a:t>Marital status</a:t>
            </a:r>
          </a:p>
          <a:p>
            <a:pPr marL="342900" indent="-342900">
              <a:buFont typeface="Arial" panose="020B0604020202020204" pitchFamily="34" charset="0"/>
              <a:buChar char="•"/>
            </a:pPr>
            <a:endParaRPr lang="en-US" sz="2800" dirty="0"/>
          </a:p>
          <a:p>
            <a:pPr marL="342900" indent="-342900">
              <a:buFont typeface="Arial" panose="020B0604020202020204" pitchFamily="34" charset="0"/>
              <a:buChar char="•"/>
            </a:pPr>
            <a:endParaRPr lang="en-US" sz="2800" dirty="0"/>
          </a:p>
          <a:p>
            <a:pPr marL="342900" indent="-342900">
              <a:buFont typeface="Arial" panose="020B0604020202020204" pitchFamily="34" charset="0"/>
              <a:buChar char="•"/>
            </a:pPr>
            <a:r>
              <a:rPr lang="en-US" sz="2800" dirty="0"/>
              <a:t>Medical condition</a:t>
            </a:r>
          </a:p>
          <a:p>
            <a:pPr marL="342900" indent="-342900">
              <a:buFont typeface="Arial" panose="020B0604020202020204" pitchFamily="34" charset="0"/>
              <a:buChar char="•"/>
            </a:pPr>
            <a:r>
              <a:rPr lang="en-US" sz="2800" dirty="0"/>
              <a:t>Military or veteran status</a:t>
            </a:r>
          </a:p>
          <a:p>
            <a:pPr marL="342900" indent="-342900">
              <a:buFont typeface="Arial" panose="020B0604020202020204" pitchFamily="34" charset="0"/>
              <a:buChar char="•"/>
            </a:pPr>
            <a:r>
              <a:rPr lang="en-US" sz="2800" dirty="0"/>
              <a:t>National origin</a:t>
            </a:r>
          </a:p>
          <a:p>
            <a:pPr marL="342900" indent="-342900">
              <a:buFont typeface="Arial" panose="020B0604020202020204" pitchFamily="34" charset="0"/>
              <a:buChar char="•"/>
            </a:pPr>
            <a:r>
              <a:rPr lang="en-US" sz="2800" dirty="0"/>
              <a:t>Race</a:t>
            </a:r>
          </a:p>
          <a:p>
            <a:pPr marL="342900" indent="-342900">
              <a:buFont typeface="Arial" panose="020B0604020202020204" pitchFamily="34" charset="0"/>
              <a:buChar char="•"/>
            </a:pPr>
            <a:r>
              <a:rPr lang="en-US" sz="2800" dirty="0"/>
              <a:t>Religion</a:t>
            </a:r>
          </a:p>
          <a:p>
            <a:pPr marL="342900" indent="-342900">
              <a:buFont typeface="Arial" panose="020B0604020202020204" pitchFamily="34" charset="0"/>
              <a:buChar char="•"/>
            </a:pPr>
            <a:r>
              <a:rPr lang="en-US" sz="2800" dirty="0"/>
              <a:t>Sex/gender*</a:t>
            </a:r>
          </a:p>
          <a:p>
            <a:pPr marL="342900" indent="-342900">
              <a:buFont typeface="Arial" panose="020B0604020202020204" pitchFamily="34" charset="0"/>
              <a:buChar char="•"/>
            </a:pPr>
            <a:r>
              <a:rPr lang="en-US" sz="2800" b="1" dirty="0">
                <a:solidFill>
                  <a:srgbClr val="E25829"/>
                </a:solidFill>
                <a:latin typeface="Source Sans Pro SemiBold" panose="020B0603030403020204" pitchFamily="34" charset="0"/>
                <a:ea typeface="Source Sans Pro SemiBold" panose="020B0603030403020204" pitchFamily="34" charset="0"/>
              </a:rPr>
              <a:t>Sexual Orientation</a:t>
            </a:r>
          </a:p>
        </p:txBody>
      </p:sp>
      <p:sp>
        <p:nvSpPr>
          <p:cNvPr id="8" name="TextBox 7">
            <a:extLst>
              <a:ext uri="{FF2B5EF4-FFF2-40B4-BE49-F238E27FC236}">
                <a16:creationId xmlns:a16="http://schemas.microsoft.com/office/drawing/2014/main" id="{9E5816CB-A182-4BBB-B708-78D2032FA205}"/>
              </a:ext>
            </a:extLst>
          </p:cNvPr>
          <p:cNvSpPr txBox="1"/>
          <p:nvPr/>
        </p:nvSpPr>
        <p:spPr>
          <a:xfrm>
            <a:off x="3339737" y="5860531"/>
            <a:ext cx="5512526" cy="369332"/>
          </a:xfrm>
          <a:prstGeom prst="rect">
            <a:avLst/>
          </a:prstGeom>
          <a:noFill/>
        </p:spPr>
        <p:txBody>
          <a:bodyPr wrap="square" rtlCol="0">
            <a:spAutoFit/>
          </a:bodyPr>
          <a:lstStyle/>
          <a:p>
            <a:r>
              <a:rPr lang="en-US" dirty="0"/>
              <a:t>*Includes pregnancy, childbirth, breastfeeding</a:t>
            </a:r>
          </a:p>
        </p:txBody>
      </p:sp>
      <p:sp>
        <p:nvSpPr>
          <p:cNvPr id="4" name="Slide Number Placeholder 3">
            <a:extLst>
              <a:ext uri="{FF2B5EF4-FFF2-40B4-BE49-F238E27FC236}">
                <a16:creationId xmlns:a16="http://schemas.microsoft.com/office/drawing/2014/main" id="{C14A352F-6DFD-C10F-558A-26BF9BD0A2B1}"/>
              </a:ext>
            </a:extLst>
          </p:cNvPr>
          <p:cNvSpPr>
            <a:spLocks noGrp="1"/>
          </p:cNvSpPr>
          <p:nvPr>
            <p:ph type="sldNum" sz="quarter" idx="4"/>
          </p:nvPr>
        </p:nvSpPr>
        <p:spPr/>
        <p:txBody>
          <a:bodyPr/>
          <a:lstStyle/>
          <a:p>
            <a:pPr algn="l"/>
            <a:fld id="{7753D33D-35F5-4C96-8E2F-8BB300F7C1F2}" type="slidenum">
              <a:rPr lang="en-US" smtClean="0"/>
              <a:pPr algn="l"/>
              <a:t>21</a:t>
            </a:fld>
            <a:r>
              <a:rPr lang="en-US"/>
              <a:t> </a:t>
            </a:r>
            <a:endParaRPr lang="en-US" dirty="0"/>
          </a:p>
        </p:txBody>
      </p:sp>
    </p:spTree>
    <p:extLst>
      <p:ext uri="{BB962C8B-B14F-4D97-AF65-F5344CB8AC3E}">
        <p14:creationId xmlns:p14="http://schemas.microsoft.com/office/powerpoint/2010/main" val="1279467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04987FF2-C9D5-4845-85E2-0B9A8EAFF593}"/>
              </a:ext>
            </a:extLst>
          </p:cNvPr>
          <p:cNvSpPr>
            <a:spLocks noGrp="1"/>
          </p:cNvSpPr>
          <p:nvPr>
            <p:ph type="title"/>
          </p:nvPr>
        </p:nvSpPr>
        <p:spPr>
          <a:xfrm>
            <a:off x="352697" y="383373"/>
            <a:ext cx="11486605" cy="1045030"/>
          </a:xfrm>
        </p:spPr>
        <p:txBody>
          <a:bodyPr>
            <a:noAutofit/>
          </a:bodyPr>
          <a:lstStyle/>
          <a:p>
            <a:pPr algn="ctr"/>
            <a:r>
              <a:rPr lang="en-US" altLang="en-US" dirty="0">
                <a:cs typeface="Arial" panose="020B0604020202020204" pitchFamily="34" charset="0"/>
              </a:rPr>
              <a:t>Sexual Orientation or Gender Identity</a:t>
            </a:r>
            <a:br>
              <a:rPr lang="en-US" altLang="en-US" dirty="0">
                <a:cs typeface="Arial" panose="020B0604020202020204" pitchFamily="34" charset="0"/>
              </a:rPr>
            </a:br>
            <a:r>
              <a:rPr lang="en-US" altLang="en-US" dirty="0">
                <a:cs typeface="Arial" panose="020B0604020202020204" pitchFamily="34" charset="0"/>
              </a:rPr>
              <a:t>Discrimination is Illegal</a:t>
            </a:r>
          </a:p>
        </p:txBody>
      </p:sp>
      <p:sp>
        <p:nvSpPr>
          <p:cNvPr id="22531" name="Content Placeholder 2">
            <a:extLst>
              <a:ext uri="{FF2B5EF4-FFF2-40B4-BE49-F238E27FC236}">
                <a16:creationId xmlns:a16="http://schemas.microsoft.com/office/drawing/2014/main" id="{03ECC34F-C09C-4869-820D-4487BE0E1D6A}"/>
              </a:ext>
            </a:extLst>
          </p:cNvPr>
          <p:cNvSpPr>
            <a:spLocks noGrp="1"/>
          </p:cNvSpPr>
          <p:nvPr>
            <p:ph idx="1"/>
          </p:nvPr>
        </p:nvSpPr>
        <p:spPr>
          <a:xfrm>
            <a:off x="838200" y="1659466"/>
            <a:ext cx="10515600" cy="4867913"/>
          </a:xfrm>
        </p:spPr>
        <p:txBody>
          <a:bodyPr>
            <a:normAutofit/>
          </a:bodyPr>
          <a:lstStyle/>
          <a:p>
            <a:pPr marL="0" indent="0">
              <a:lnSpc>
                <a:spcPct val="110000"/>
              </a:lnSpc>
              <a:buNone/>
            </a:pPr>
            <a:r>
              <a:rPr lang="en-US" altLang="en-US" dirty="0">
                <a:latin typeface="+mj-lt"/>
                <a:cs typeface="Arial" panose="020B0604020202020204" pitchFamily="34" charset="0"/>
              </a:rPr>
              <a:t>US Supreme Court ruling made it illegal in ALL STATES for employers to discriminate against an individual based on sexual orientation or gender identity including:</a:t>
            </a:r>
          </a:p>
          <a:p>
            <a:pPr>
              <a:lnSpc>
                <a:spcPct val="150000"/>
              </a:lnSpc>
            </a:pPr>
            <a:r>
              <a:rPr lang="en-US" altLang="en-US" dirty="0">
                <a:latin typeface="+mj-lt"/>
                <a:cs typeface="Arial" panose="020B0604020202020204" pitchFamily="34" charset="0"/>
              </a:rPr>
              <a:t>Lesbian</a:t>
            </a:r>
          </a:p>
          <a:p>
            <a:pPr>
              <a:lnSpc>
                <a:spcPct val="150000"/>
              </a:lnSpc>
            </a:pPr>
            <a:r>
              <a:rPr lang="en-US" altLang="en-US" dirty="0">
                <a:latin typeface="+mj-lt"/>
                <a:cs typeface="Arial" panose="020B0604020202020204" pitchFamily="34" charset="0"/>
              </a:rPr>
              <a:t>Gay</a:t>
            </a:r>
          </a:p>
          <a:p>
            <a:pPr>
              <a:lnSpc>
                <a:spcPct val="150000"/>
              </a:lnSpc>
            </a:pPr>
            <a:r>
              <a:rPr lang="en-US" altLang="en-US" dirty="0">
                <a:latin typeface="+mj-lt"/>
                <a:cs typeface="Arial" panose="020B0604020202020204" pitchFamily="34" charset="0"/>
              </a:rPr>
              <a:t>Bisexual</a:t>
            </a:r>
          </a:p>
          <a:p>
            <a:pPr>
              <a:lnSpc>
                <a:spcPct val="150000"/>
              </a:lnSpc>
            </a:pPr>
            <a:r>
              <a:rPr lang="en-US" altLang="en-US" dirty="0">
                <a:latin typeface="+mj-lt"/>
                <a:cs typeface="Arial" panose="020B0604020202020204" pitchFamily="34" charset="0"/>
              </a:rPr>
              <a:t>Transgender</a:t>
            </a:r>
          </a:p>
          <a:p>
            <a:pPr marL="0" indent="0">
              <a:buNone/>
            </a:pPr>
            <a:endParaRPr lang="en-US" altLang="en-US" dirty="0">
              <a:latin typeface="Arial" panose="020B0604020202020204" pitchFamily="34" charset="0"/>
              <a:cs typeface="Arial" panose="020B0604020202020204" pitchFamily="34" charset="0"/>
            </a:endParaRPr>
          </a:p>
          <a:p>
            <a:pPr marL="0" indent="0">
              <a:buNone/>
            </a:pPr>
            <a:r>
              <a:rPr lang="en-US" altLang="en-US" sz="2000" dirty="0">
                <a:latin typeface="+mj-lt"/>
                <a:cs typeface="Arial" panose="020B0604020202020204" pitchFamily="34" charset="0"/>
              </a:rPr>
              <a:t>June 15, 2020:  </a:t>
            </a:r>
            <a:r>
              <a:rPr lang="en-US" altLang="en-US" sz="2000" i="1" dirty="0">
                <a:latin typeface="+mj-lt"/>
              </a:rPr>
              <a:t>BOSTOCK v. CLAYTON COUNTY, GEORGIA</a:t>
            </a:r>
          </a:p>
        </p:txBody>
      </p:sp>
      <p:sp>
        <p:nvSpPr>
          <p:cNvPr id="3" name="Slide Number Placeholder 2">
            <a:extLst>
              <a:ext uri="{FF2B5EF4-FFF2-40B4-BE49-F238E27FC236}">
                <a16:creationId xmlns:a16="http://schemas.microsoft.com/office/drawing/2014/main" id="{B32A5B3A-C4F0-4A57-9BD0-900AA9116852}"/>
              </a:ext>
            </a:extLst>
          </p:cNvPr>
          <p:cNvSpPr>
            <a:spLocks noGrp="1"/>
          </p:cNvSpPr>
          <p:nvPr>
            <p:ph type="sldNum" sz="quarter" idx="4"/>
          </p:nvPr>
        </p:nvSpPr>
        <p:spPr/>
        <p:txBody>
          <a:bodyPr/>
          <a:lstStyle/>
          <a:p>
            <a:pPr algn="l"/>
            <a:fld id="{7753D33D-35F5-4C96-8E2F-8BB300F7C1F2}" type="slidenum">
              <a:rPr lang="en-US" smtClean="0"/>
              <a:pPr algn="l"/>
              <a:t>22</a:t>
            </a:fld>
            <a:r>
              <a:rPr lang="en-US"/>
              <a:t> </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884604-DBBF-4780-9E46-8A7418923DF3}"/>
              </a:ext>
            </a:extLst>
          </p:cNvPr>
          <p:cNvSpPr txBox="1">
            <a:spLocks/>
          </p:cNvSpPr>
          <p:nvPr/>
        </p:nvSpPr>
        <p:spPr>
          <a:xfrm>
            <a:off x="838200" y="198876"/>
            <a:ext cx="10515600" cy="78325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dirty="0"/>
              <a:t>Sexual Orientation</a:t>
            </a:r>
          </a:p>
        </p:txBody>
      </p:sp>
      <p:sp>
        <p:nvSpPr>
          <p:cNvPr id="3" name="Content Placeholder 2">
            <a:extLst>
              <a:ext uri="{FF2B5EF4-FFF2-40B4-BE49-F238E27FC236}">
                <a16:creationId xmlns:a16="http://schemas.microsoft.com/office/drawing/2014/main" id="{4B09D43D-13BD-4EA0-8D6E-624EE4AA6923}"/>
              </a:ext>
            </a:extLst>
          </p:cNvPr>
          <p:cNvSpPr txBox="1">
            <a:spLocks/>
          </p:cNvSpPr>
          <p:nvPr/>
        </p:nvSpPr>
        <p:spPr>
          <a:xfrm>
            <a:off x="838200" y="982134"/>
            <a:ext cx="10515600" cy="5194829"/>
          </a:xfrm>
          <a:prstGeom prst="rect">
            <a:avLst/>
          </a:prstGeom>
        </p:spPr>
        <p:txBody>
          <a:bodyPr>
            <a:normAutofit/>
          </a:bodyPr>
          <a:lstStyle>
            <a:lvl1pPr marL="228600" indent="-228600" algn="l" defTabSz="914400" rtl="0" eaLnBrk="1" latinLnBrk="0" hangingPunct="1">
              <a:lnSpc>
                <a:spcPct val="100000"/>
              </a:lnSpc>
              <a:spcBef>
                <a:spcPts val="0"/>
              </a:spcBef>
              <a:buFont typeface="Arial" panose="020B0604020202020204" pitchFamily="34" charset="0"/>
              <a:buChar char="•"/>
              <a:defRPr sz="2800" kern="1200">
                <a:solidFill>
                  <a:schemeClr val="tx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100000"/>
              </a:lnSpc>
              <a:spcBef>
                <a:spcPts val="0"/>
              </a:spcBef>
              <a:buFont typeface="Arial" panose="020B0604020202020204" pitchFamily="34" charset="0"/>
              <a:buChar char="•"/>
              <a:defRPr sz="2400" kern="1200">
                <a:solidFill>
                  <a:schemeClr val="tx1"/>
                </a:solidFill>
                <a:latin typeface="Source Sans Pro" panose="020B0503030403020204" pitchFamily="34" charset="0"/>
                <a:ea typeface="Source Sans Pro" panose="020B0503030403020204" pitchFamily="34" charset="0"/>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2000" kern="1200">
                <a:solidFill>
                  <a:schemeClr val="tx1"/>
                </a:solidFill>
                <a:latin typeface="Source Sans Pro" panose="020B0503030403020204" pitchFamily="34" charset="0"/>
                <a:ea typeface="Source Sans Pro" panose="020B0503030403020204" pitchFamily="34" charset="0"/>
                <a:cs typeface="+mn-cs"/>
              </a:defRPr>
            </a:lvl3pPr>
            <a:lvl4pPr marL="16002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4pPr>
            <a:lvl5pPr marL="20574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800"/>
              </a:spcBef>
              <a:buNone/>
            </a:pPr>
            <a:r>
              <a:rPr lang="en-US" dirty="0">
                <a:latin typeface="+mn-lt"/>
              </a:rPr>
              <a:t>Sexual orientation is based on the attraction (romantic, emotional, sexual) a person feels. Sexual orientations include:</a:t>
            </a:r>
            <a:endParaRPr lang="en-US" sz="2800" dirty="0">
              <a:latin typeface="+mn-lt"/>
            </a:endParaRPr>
          </a:p>
          <a:p>
            <a:pPr marL="0" indent="0">
              <a:spcBef>
                <a:spcPts val="1800"/>
              </a:spcBef>
              <a:buNone/>
            </a:pPr>
            <a:r>
              <a:rPr lang="en-US" dirty="0">
                <a:latin typeface="+mn-lt"/>
              </a:rPr>
              <a:t>Heterosexual: attracted to a different gender (‘straight’).</a:t>
            </a:r>
          </a:p>
          <a:p>
            <a:pPr marL="0" indent="0">
              <a:spcBef>
                <a:spcPts val="1800"/>
              </a:spcBef>
              <a:buNone/>
            </a:pPr>
            <a:r>
              <a:rPr lang="en-US" dirty="0">
                <a:latin typeface="+mn-lt"/>
              </a:rPr>
              <a:t>Homosexual: attracted to the same gender (‘gay’, ‘lesbian’).</a:t>
            </a:r>
          </a:p>
          <a:p>
            <a:pPr marL="0" indent="0">
              <a:spcBef>
                <a:spcPts val="1800"/>
              </a:spcBef>
              <a:buNone/>
            </a:pPr>
            <a:r>
              <a:rPr lang="en-US" dirty="0">
                <a:latin typeface="+mn-lt"/>
              </a:rPr>
              <a:t>Bisexual: attracted to both men and women.</a:t>
            </a:r>
          </a:p>
          <a:p>
            <a:pPr marL="0" indent="0">
              <a:spcBef>
                <a:spcPts val="1800"/>
              </a:spcBef>
              <a:buNone/>
            </a:pPr>
            <a:r>
              <a:rPr lang="en-US" dirty="0">
                <a:latin typeface="+mn-lt"/>
              </a:rPr>
              <a:t>Asexual: not sexually attracted to any gender.</a:t>
            </a:r>
          </a:p>
          <a:p>
            <a:pPr marL="0" indent="0">
              <a:spcBef>
                <a:spcPts val="1800"/>
              </a:spcBef>
              <a:buNone/>
            </a:pPr>
            <a:r>
              <a:rPr lang="en-US" dirty="0">
                <a:latin typeface="+mn-lt"/>
              </a:rPr>
              <a:t>And More…</a:t>
            </a:r>
          </a:p>
          <a:p>
            <a:pPr marL="0" indent="0">
              <a:buNone/>
            </a:pPr>
            <a:endParaRPr lang="en-US" sz="2800" dirty="0">
              <a:latin typeface="+mn-lt"/>
            </a:endParaRPr>
          </a:p>
        </p:txBody>
      </p:sp>
      <p:sp>
        <p:nvSpPr>
          <p:cNvPr id="5" name="Slide Number Placeholder 4">
            <a:extLst>
              <a:ext uri="{FF2B5EF4-FFF2-40B4-BE49-F238E27FC236}">
                <a16:creationId xmlns:a16="http://schemas.microsoft.com/office/drawing/2014/main" id="{8A1F82BD-387A-39BF-0B04-85F5BCB339CE}"/>
              </a:ext>
            </a:extLst>
          </p:cNvPr>
          <p:cNvSpPr>
            <a:spLocks noGrp="1"/>
          </p:cNvSpPr>
          <p:nvPr>
            <p:ph type="sldNum" sz="quarter" idx="4"/>
          </p:nvPr>
        </p:nvSpPr>
        <p:spPr/>
        <p:txBody>
          <a:bodyPr/>
          <a:lstStyle/>
          <a:p>
            <a:pPr algn="l"/>
            <a:fld id="{7753D33D-35F5-4C96-8E2F-8BB300F7C1F2}" type="slidenum">
              <a:rPr lang="en-US" smtClean="0"/>
              <a:pPr algn="l"/>
              <a:t>23</a:t>
            </a:fld>
            <a:r>
              <a:rPr lang="en-US"/>
              <a:t> </a:t>
            </a:r>
            <a:endParaRPr lang="en-US" dirty="0"/>
          </a:p>
        </p:txBody>
      </p:sp>
    </p:spTree>
    <p:extLst>
      <p:ext uri="{BB962C8B-B14F-4D97-AF65-F5344CB8AC3E}">
        <p14:creationId xmlns:p14="http://schemas.microsoft.com/office/powerpoint/2010/main" val="1294232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1000"/>
                                        <p:tgtEl>
                                          <p:spTgt spid="3">
                                            <p:txEl>
                                              <p:pRg st="3" end="3"/>
                                            </p:txEl>
                                          </p:spTgt>
                                        </p:tgtEl>
                                      </p:cBhvr>
                                    </p:animEffect>
                                    <p:anim calcmode="lin" valueType="num">
                                      <p:cBhvr>
                                        <p:cTn id="1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1000"/>
                                        <p:tgtEl>
                                          <p:spTgt spid="3">
                                            <p:txEl>
                                              <p:pRg st="4" end="4"/>
                                            </p:txEl>
                                          </p:spTgt>
                                        </p:tgtEl>
                                      </p:cBhvr>
                                    </p:animEffect>
                                    <p:anim calcmode="lin" valueType="num">
                                      <p:cBhvr>
                                        <p:cTn id="2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4" end="4"/>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1000"/>
                                        <p:tgtEl>
                                          <p:spTgt spid="3">
                                            <p:txEl>
                                              <p:pRg st="5" end="5"/>
                                            </p:txEl>
                                          </p:spTgt>
                                        </p:tgtEl>
                                      </p:cBhvr>
                                    </p:animEffect>
                                    <p:anim calcmode="lin" valueType="num">
                                      <p:cBhvr>
                                        <p:cTn id="2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B09D43D-13BD-4EA0-8D6E-624EE4AA6923}"/>
              </a:ext>
            </a:extLst>
          </p:cNvPr>
          <p:cNvSpPr txBox="1">
            <a:spLocks/>
          </p:cNvSpPr>
          <p:nvPr/>
        </p:nvSpPr>
        <p:spPr>
          <a:xfrm>
            <a:off x="838200" y="1360670"/>
            <a:ext cx="10515600" cy="5166710"/>
          </a:xfrm>
          <a:prstGeom prst="rect">
            <a:avLst/>
          </a:prstGeom>
        </p:spPr>
        <p:txBody>
          <a:bodyPr>
            <a:normAutofit/>
          </a:bodyPr>
          <a:lstStyle>
            <a:lvl1pPr marL="228600" indent="-228600" algn="l" defTabSz="914400" rtl="0" eaLnBrk="1" latinLnBrk="0" hangingPunct="1">
              <a:lnSpc>
                <a:spcPct val="100000"/>
              </a:lnSpc>
              <a:spcBef>
                <a:spcPts val="0"/>
              </a:spcBef>
              <a:buFont typeface="Arial" panose="020B0604020202020204" pitchFamily="34" charset="0"/>
              <a:buChar char="•"/>
              <a:defRPr sz="2800" kern="1200">
                <a:solidFill>
                  <a:schemeClr val="tx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100000"/>
              </a:lnSpc>
              <a:spcBef>
                <a:spcPts val="0"/>
              </a:spcBef>
              <a:buFont typeface="Arial" panose="020B0604020202020204" pitchFamily="34" charset="0"/>
              <a:buChar char="•"/>
              <a:defRPr sz="2400" kern="1200">
                <a:solidFill>
                  <a:schemeClr val="tx1"/>
                </a:solidFill>
                <a:latin typeface="Source Sans Pro" panose="020B0503030403020204" pitchFamily="34" charset="0"/>
                <a:ea typeface="Source Sans Pro" panose="020B0503030403020204" pitchFamily="34" charset="0"/>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2000" kern="1200">
                <a:solidFill>
                  <a:schemeClr val="tx1"/>
                </a:solidFill>
                <a:latin typeface="Source Sans Pro" panose="020B0503030403020204" pitchFamily="34" charset="0"/>
                <a:ea typeface="Source Sans Pro" panose="020B0503030403020204" pitchFamily="34" charset="0"/>
                <a:cs typeface="+mn-cs"/>
              </a:defRPr>
            </a:lvl3pPr>
            <a:lvl4pPr marL="16002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4pPr>
            <a:lvl5pPr marL="20574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000" dirty="0">
                <a:latin typeface="+mn-lt"/>
              </a:rPr>
              <a:t>T</a:t>
            </a:r>
            <a:r>
              <a:rPr lang="en-US" sz="3000" dirty="0">
                <a:effectLst/>
                <a:latin typeface="+mn-lt"/>
              </a:rPr>
              <a:t>ransgender: </a:t>
            </a:r>
            <a:r>
              <a:rPr lang="en-US" sz="3000" dirty="0">
                <a:solidFill>
                  <a:srgbClr val="E25829"/>
                </a:solidFill>
                <a:effectLst/>
                <a:latin typeface="Source Sans Pro SemiBold" panose="020B0603030403020204" pitchFamily="34" charset="0"/>
                <a:ea typeface="Source Sans Pro SemiBold" panose="020B0603030403020204" pitchFamily="34" charset="0"/>
              </a:rPr>
              <a:t>gender identity differs from the sex assigned at birth</a:t>
            </a:r>
            <a:r>
              <a:rPr lang="en-US" sz="3000" dirty="0">
                <a:effectLst/>
                <a:latin typeface="+mn-lt"/>
              </a:rPr>
              <a:t>.</a:t>
            </a:r>
          </a:p>
          <a:p>
            <a:pPr marL="0" indent="0" algn="ctr">
              <a:spcBef>
                <a:spcPts val="1200"/>
              </a:spcBef>
              <a:buNone/>
            </a:pPr>
            <a:r>
              <a:rPr lang="en-US" sz="3000" dirty="0">
                <a:effectLst/>
                <a:latin typeface="+mn-lt"/>
              </a:rPr>
              <a:t>Sex = assigned at birth based on physical characteristics</a:t>
            </a:r>
          </a:p>
          <a:p>
            <a:pPr marL="0" indent="0" algn="ctr">
              <a:buNone/>
            </a:pPr>
            <a:r>
              <a:rPr lang="en-US" sz="3000" dirty="0">
                <a:latin typeface="+mn-lt"/>
              </a:rPr>
              <a:t>Gender = Cultural</a:t>
            </a:r>
            <a:endParaRPr lang="en-US" sz="3000" dirty="0">
              <a:effectLst/>
              <a:latin typeface="+mn-lt"/>
            </a:endParaRPr>
          </a:p>
          <a:p>
            <a:pPr marL="0" indent="0">
              <a:spcBef>
                <a:spcPts val="1800"/>
              </a:spcBef>
              <a:buNone/>
            </a:pPr>
            <a:r>
              <a:rPr lang="en-US" dirty="0">
                <a:latin typeface="+mn-lt"/>
              </a:rPr>
              <a:t>It is illegal to discriminate against someone because they identify (or are perceived) as trans or gender non-conforming.</a:t>
            </a:r>
          </a:p>
          <a:p>
            <a:pPr marL="0" indent="0">
              <a:spcBef>
                <a:spcPts val="1800"/>
              </a:spcBef>
              <a:buNone/>
            </a:pPr>
            <a:r>
              <a:rPr lang="en-US" dirty="0">
                <a:latin typeface="+mn-lt"/>
              </a:rPr>
              <a:t>Do not ask questions designed to detect a person’s gender identity or sexual orientation.</a:t>
            </a:r>
            <a:endParaRPr lang="en-US" sz="2800" dirty="0">
              <a:latin typeface="+mn-lt"/>
            </a:endParaRPr>
          </a:p>
        </p:txBody>
      </p:sp>
      <p:sp>
        <p:nvSpPr>
          <p:cNvPr id="6" name="Title 1">
            <a:extLst>
              <a:ext uri="{FF2B5EF4-FFF2-40B4-BE49-F238E27FC236}">
                <a16:creationId xmlns:a16="http://schemas.microsoft.com/office/drawing/2014/main" id="{DED48D57-F3C8-4903-8153-CA80BAD3A8AB}"/>
              </a:ext>
            </a:extLst>
          </p:cNvPr>
          <p:cNvSpPr txBox="1">
            <a:spLocks/>
          </p:cNvSpPr>
          <p:nvPr/>
        </p:nvSpPr>
        <p:spPr>
          <a:xfrm>
            <a:off x="245534" y="330620"/>
            <a:ext cx="11700932" cy="89622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dirty="0"/>
              <a:t>Gender Identity/Expression</a:t>
            </a:r>
          </a:p>
        </p:txBody>
      </p:sp>
      <p:sp>
        <p:nvSpPr>
          <p:cNvPr id="4" name="Slide Number Placeholder 3">
            <a:extLst>
              <a:ext uri="{FF2B5EF4-FFF2-40B4-BE49-F238E27FC236}">
                <a16:creationId xmlns:a16="http://schemas.microsoft.com/office/drawing/2014/main" id="{85C6E455-179B-BF98-E77B-A780BF84FCCB}"/>
              </a:ext>
            </a:extLst>
          </p:cNvPr>
          <p:cNvSpPr>
            <a:spLocks noGrp="1"/>
          </p:cNvSpPr>
          <p:nvPr>
            <p:ph type="sldNum" sz="quarter" idx="4"/>
          </p:nvPr>
        </p:nvSpPr>
        <p:spPr/>
        <p:txBody>
          <a:bodyPr/>
          <a:lstStyle/>
          <a:p>
            <a:pPr algn="l"/>
            <a:fld id="{7753D33D-35F5-4C96-8E2F-8BB300F7C1F2}" type="slidenum">
              <a:rPr lang="en-US" smtClean="0"/>
              <a:pPr algn="l"/>
              <a:t>24</a:t>
            </a:fld>
            <a:r>
              <a:rPr lang="en-US"/>
              <a:t> </a:t>
            </a:r>
            <a:endParaRPr lang="en-US" dirty="0"/>
          </a:p>
        </p:txBody>
      </p:sp>
    </p:spTree>
    <p:extLst>
      <p:ext uri="{BB962C8B-B14F-4D97-AF65-F5344CB8AC3E}">
        <p14:creationId xmlns:p14="http://schemas.microsoft.com/office/powerpoint/2010/main" val="33314610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in a suit and hat&#10;&#10;Description automatically generated with low confidence">
            <a:extLst>
              <a:ext uri="{FF2B5EF4-FFF2-40B4-BE49-F238E27FC236}">
                <a16:creationId xmlns:a16="http://schemas.microsoft.com/office/drawing/2014/main" id="{55FE2EBD-2F25-4C92-8E83-8710C7B00939}"/>
              </a:ext>
            </a:extLst>
          </p:cNvPr>
          <p:cNvPicPr>
            <a:picLocks noChangeAspect="1"/>
          </p:cNvPicPr>
          <p:nvPr/>
        </p:nvPicPr>
        <p:blipFill rotWithShape="1">
          <a:blip r:embed="rId3">
            <a:extLst>
              <a:ext uri="{28A0092B-C50C-407E-A947-70E740481C1C}">
                <a14:useLocalDpi xmlns:a14="http://schemas.microsoft.com/office/drawing/2010/main" val="0"/>
              </a:ext>
            </a:extLst>
          </a:blip>
          <a:srcRect l="24419"/>
          <a:stretch/>
        </p:blipFill>
        <p:spPr>
          <a:xfrm>
            <a:off x="1309083" y="446848"/>
            <a:ext cx="3311740" cy="4292821"/>
          </a:xfrm>
          <a:prstGeom prst="rect">
            <a:avLst/>
          </a:prstGeom>
          <a:ln w="38100">
            <a:solidFill>
              <a:srgbClr val="E25829"/>
            </a:solidFill>
          </a:ln>
        </p:spPr>
      </p:pic>
      <p:sp>
        <p:nvSpPr>
          <p:cNvPr id="7" name="Title 1">
            <a:extLst>
              <a:ext uri="{FF2B5EF4-FFF2-40B4-BE49-F238E27FC236}">
                <a16:creationId xmlns:a16="http://schemas.microsoft.com/office/drawing/2014/main" id="{7397E5D5-D116-4191-9F43-6882A890BFFF}"/>
              </a:ext>
            </a:extLst>
          </p:cNvPr>
          <p:cNvSpPr txBox="1">
            <a:spLocks/>
          </p:cNvSpPr>
          <p:nvPr/>
        </p:nvSpPr>
        <p:spPr>
          <a:xfrm>
            <a:off x="288259" y="5006850"/>
            <a:ext cx="5493775" cy="78325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sz="3200" dirty="0"/>
              <a:t>Amelio Robles Ávila</a:t>
            </a:r>
          </a:p>
          <a:p>
            <a:pPr algn="ctr"/>
            <a:r>
              <a:rPr lang="en-US" sz="2800" dirty="0">
                <a:latin typeface="+mj-lt"/>
              </a:rPr>
              <a:t>Colonel in the Mexican Revolution</a:t>
            </a:r>
          </a:p>
          <a:p>
            <a:pPr algn="ctr"/>
            <a:r>
              <a:rPr lang="en-US" sz="2800" dirty="0">
                <a:latin typeface="+mj-lt"/>
              </a:rPr>
              <a:t>Born 1889</a:t>
            </a:r>
          </a:p>
        </p:txBody>
      </p:sp>
      <p:pic>
        <p:nvPicPr>
          <p:cNvPr id="9" name="Picture 8" descr="A picture containing text, person, person, glasses&#10;&#10;Description automatically generated">
            <a:extLst>
              <a:ext uri="{FF2B5EF4-FFF2-40B4-BE49-F238E27FC236}">
                <a16:creationId xmlns:a16="http://schemas.microsoft.com/office/drawing/2014/main" id="{D564A338-FE13-42EF-A1C8-DB9804B778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27517" y="806245"/>
            <a:ext cx="3830739" cy="3830739"/>
          </a:xfrm>
          <a:prstGeom prst="rect">
            <a:avLst/>
          </a:prstGeom>
          <a:ln w="38100">
            <a:solidFill>
              <a:srgbClr val="E25829"/>
            </a:solidFill>
          </a:ln>
        </p:spPr>
      </p:pic>
      <p:sp>
        <p:nvSpPr>
          <p:cNvPr id="10" name="Title 1">
            <a:extLst>
              <a:ext uri="{FF2B5EF4-FFF2-40B4-BE49-F238E27FC236}">
                <a16:creationId xmlns:a16="http://schemas.microsoft.com/office/drawing/2014/main" id="{0D284FAC-C712-45BB-B9F6-38E5BF72A0EE}"/>
              </a:ext>
            </a:extLst>
          </p:cNvPr>
          <p:cNvSpPr txBox="1">
            <a:spLocks/>
          </p:cNvSpPr>
          <p:nvPr/>
        </p:nvSpPr>
        <p:spPr>
          <a:xfrm>
            <a:off x="6096000" y="4739669"/>
            <a:ext cx="5493775" cy="78325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sz="3200" dirty="0"/>
              <a:t>Alan L. Hart</a:t>
            </a:r>
          </a:p>
          <a:p>
            <a:pPr algn="ctr"/>
            <a:r>
              <a:rPr lang="en-US" sz="2800" dirty="0">
                <a:latin typeface="+mj-lt"/>
              </a:rPr>
              <a:t>Pioneered use of x-rays for diagnosing tuberculosis</a:t>
            </a:r>
          </a:p>
          <a:p>
            <a:pPr algn="ctr"/>
            <a:r>
              <a:rPr lang="en-US" sz="2800" dirty="0">
                <a:latin typeface="+mj-lt"/>
              </a:rPr>
              <a:t>Born 1890</a:t>
            </a:r>
          </a:p>
        </p:txBody>
      </p:sp>
      <p:sp>
        <p:nvSpPr>
          <p:cNvPr id="2" name="Slide Number Placeholder 1">
            <a:extLst>
              <a:ext uri="{FF2B5EF4-FFF2-40B4-BE49-F238E27FC236}">
                <a16:creationId xmlns:a16="http://schemas.microsoft.com/office/drawing/2014/main" id="{8E231045-4FBF-728F-E2F0-F6EEF08C593F}"/>
              </a:ext>
            </a:extLst>
          </p:cNvPr>
          <p:cNvSpPr>
            <a:spLocks noGrp="1"/>
          </p:cNvSpPr>
          <p:nvPr>
            <p:ph type="sldNum" sz="quarter" idx="4"/>
          </p:nvPr>
        </p:nvSpPr>
        <p:spPr/>
        <p:txBody>
          <a:bodyPr/>
          <a:lstStyle/>
          <a:p>
            <a:pPr algn="l"/>
            <a:fld id="{7753D33D-35F5-4C96-8E2F-8BB300F7C1F2}" type="slidenum">
              <a:rPr lang="en-US" smtClean="0"/>
              <a:pPr algn="l"/>
              <a:t>25</a:t>
            </a:fld>
            <a:r>
              <a:rPr lang="en-US"/>
              <a:t> </a:t>
            </a:r>
            <a:endParaRPr lang="en-US" dirty="0"/>
          </a:p>
        </p:txBody>
      </p:sp>
    </p:spTree>
    <p:extLst>
      <p:ext uri="{BB962C8B-B14F-4D97-AF65-F5344CB8AC3E}">
        <p14:creationId xmlns:p14="http://schemas.microsoft.com/office/powerpoint/2010/main" val="42267441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884604-DBBF-4780-9E46-8A7418923DF3}"/>
              </a:ext>
            </a:extLst>
          </p:cNvPr>
          <p:cNvSpPr txBox="1">
            <a:spLocks/>
          </p:cNvSpPr>
          <p:nvPr/>
        </p:nvSpPr>
        <p:spPr>
          <a:xfrm>
            <a:off x="838200" y="139498"/>
            <a:ext cx="10515600" cy="96952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dirty="0"/>
              <a:t>Transgender Work Opportunity Act </a:t>
            </a:r>
          </a:p>
        </p:txBody>
      </p:sp>
      <p:sp>
        <p:nvSpPr>
          <p:cNvPr id="3" name="Content Placeholder 2">
            <a:extLst>
              <a:ext uri="{FF2B5EF4-FFF2-40B4-BE49-F238E27FC236}">
                <a16:creationId xmlns:a16="http://schemas.microsoft.com/office/drawing/2014/main" id="{4B09D43D-13BD-4EA0-8D6E-624EE4AA6923}"/>
              </a:ext>
            </a:extLst>
          </p:cNvPr>
          <p:cNvSpPr txBox="1">
            <a:spLocks/>
          </p:cNvSpPr>
          <p:nvPr/>
        </p:nvSpPr>
        <p:spPr>
          <a:xfrm>
            <a:off x="679174" y="856985"/>
            <a:ext cx="10515600" cy="5144030"/>
          </a:xfrm>
          <a:prstGeom prst="rect">
            <a:avLst/>
          </a:prstGeom>
        </p:spPr>
        <p:txBody>
          <a:bodyPr>
            <a:normAutofit/>
          </a:bodyPr>
          <a:lstStyle>
            <a:lvl1pPr marL="228600" indent="-228600" algn="l" defTabSz="914400" rtl="0" eaLnBrk="1" latinLnBrk="0" hangingPunct="1">
              <a:lnSpc>
                <a:spcPct val="100000"/>
              </a:lnSpc>
              <a:spcBef>
                <a:spcPts val="0"/>
              </a:spcBef>
              <a:buFont typeface="Arial" panose="020B0604020202020204" pitchFamily="34" charset="0"/>
              <a:buChar char="•"/>
              <a:defRPr sz="2800" kern="1200">
                <a:solidFill>
                  <a:schemeClr val="tx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100000"/>
              </a:lnSpc>
              <a:spcBef>
                <a:spcPts val="0"/>
              </a:spcBef>
              <a:buFont typeface="Arial" panose="020B0604020202020204" pitchFamily="34" charset="0"/>
              <a:buChar char="•"/>
              <a:defRPr sz="2400" kern="1200">
                <a:solidFill>
                  <a:schemeClr val="tx1"/>
                </a:solidFill>
                <a:latin typeface="Source Sans Pro" panose="020B0503030403020204" pitchFamily="34" charset="0"/>
                <a:ea typeface="Source Sans Pro" panose="020B0503030403020204" pitchFamily="34" charset="0"/>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2000" kern="1200">
                <a:solidFill>
                  <a:schemeClr val="tx1"/>
                </a:solidFill>
                <a:latin typeface="Source Sans Pro" panose="020B0503030403020204" pitchFamily="34" charset="0"/>
                <a:ea typeface="Source Sans Pro" panose="020B0503030403020204" pitchFamily="34" charset="0"/>
                <a:cs typeface="+mn-cs"/>
              </a:defRPr>
            </a:lvl3pPr>
            <a:lvl4pPr marL="16002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4pPr>
            <a:lvl5pPr marL="20574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600" i="1" dirty="0">
                <a:latin typeface="+mj-lt"/>
                <a:hlinkClick r:id="rId2" action="ppaction://hlinkfile"/>
              </a:rPr>
              <a:t>calcivilrights.ca.gov/Publications</a:t>
            </a:r>
            <a:endParaRPr lang="en-US" sz="1600" i="1" dirty="0">
              <a:latin typeface="+mj-lt"/>
            </a:endParaRPr>
          </a:p>
          <a:p>
            <a:pPr marL="0" indent="0">
              <a:buNone/>
            </a:pPr>
            <a:endParaRPr lang="en-US" sz="2400" dirty="0">
              <a:latin typeface="+mn-lt"/>
            </a:endParaRPr>
          </a:p>
        </p:txBody>
      </p:sp>
      <p:pic>
        <p:nvPicPr>
          <p:cNvPr id="6" name="Picture 5">
            <a:extLst>
              <a:ext uri="{FF2B5EF4-FFF2-40B4-BE49-F238E27FC236}">
                <a16:creationId xmlns:a16="http://schemas.microsoft.com/office/drawing/2014/main" id="{C43C3C54-966B-3B6B-DE7E-29BCD97574A2}"/>
              </a:ext>
            </a:extLst>
          </p:cNvPr>
          <p:cNvPicPr>
            <a:picLocks noChangeAspect="1"/>
          </p:cNvPicPr>
          <p:nvPr/>
        </p:nvPicPr>
        <p:blipFill>
          <a:blip r:embed="rId3"/>
          <a:stretch>
            <a:fillRect/>
          </a:stretch>
        </p:blipFill>
        <p:spPr>
          <a:xfrm>
            <a:off x="974786" y="1170225"/>
            <a:ext cx="9634166" cy="5357154"/>
          </a:xfrm>
          <a:prstGeom prst="rect">
            <a:avLst/>
          </a:prstGeom>
        </p:spPr>
      </p:pic>
      <p:sp>
        <p:nvSpPr>
          <p:cNvPr id="4" name="Slide Number Placeholder 3">
            <a:extLst>
              <a:ext uri="{FF2B5EF4-FFF2-40B4-BE49-F238E27FC236}">
                <a16:creationId xmlns:a16="http://schemas.microsoft.com/office/drawing/2014/main" id="{9E113AEF-D543-1502-BCB6-69CC1EA7A7F5}"/>
              </a:ext>
            </a:extLst>
          </p:cNvPr>
          <p:cNvSpPr>
            <a:spLocks noGrp="1"/>
          </p:cNvSpPr>
          <p:nvPr>
            <p:ph type="sldNum" sz="quarter" idx="4"/>
          </p:nvPr>
        </p:nvSpPr>
        <p:spPr/>
        <p:txBody>
          <a:bodyPr/>
          <a:lstStyle/>
          <a:p>
            <a:pPr algn="l"/>
            <a:fld id="{7753D33D-35F5-4C96-8E2F-8BB300F7C1F2}" type="slidenum">
              <a:rPr lang="en-US" smtClean="0"/>
              <a:pPr algn="l"/>
              <a:t>26</a:t>
            </a:fld>
            <a:r>
              <a:rPr lang="en-US"/>
              <a:t> </a:t>
            </a:r>
            <a:endParaRPr lang="en-US" dirty="0"/>
          </a:p>
        </p:txBody>
      </p:sp>
    </p:spTree>
    <p:extLst>
      <p:ext uri="{BB962C8B-B14F-4D97-AF65-F5344CB8AC3E}">
        <p14:creationId xmlns:p14="http://schemas.microsoft.com/office/powerpoint/2010/main" val="33404081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D8F1D-FC8E-44FA-AD8A-A07364771AC0}"/>
              </a:ext>
            </a:extLst>
          </p:cNvPr>
          <p:cNvSpPr>
            <a:spLocks noGrp="1"/>
          </p:cNvSpPr>
          <p:nvPr>
            <p:ph type="title"/>
          </p:nvPr>
        </p:nvSpPr>
        <p:spPr>
          <a:xfrm>
            <a:off x="838200" y="99558"/>
            <a:ext cx="10515600" cy="755752"/>
          </a:xfrm>
        </p:spPr>
        <p:txBody>
          <a:bodyPr/>
          <a:lstStyle/>
          <a:p>
            <a:pPr algn="ctr"/>
            <a:r>
              <a:rPr lang="en-US" dirty="0"/>
              <a:t>Dress Codes</a:t>
            </a:r>
          </a:p>
        </p:txBody>
      </p:sp>
      <p:sp>
        <p:nvSpPr>
          <p:cNvPr id="3" name="Content Placeholder 2">
            <a:extLst>
              <a:ext uri="{FF2B5EF4-FFF2-40B4-BE49-F238E27FC236}">
                <a16:creationId xmlns:a16="http://schemas.microsoft.com/office/drawing/2014/main" id="{EA6C2F41-26E0-4D28-9F74-0C2C440B243B}"/>
              </a:ext>
            </a:extLst>
          </p:cNvPr>
          <p:cNvSpPr>
            <a:spLocks noGrp="1"/>
          </p:cNvSpPr>
          <p:nvPr>
            <p:ph idx="1"/>
          </p:nvPr>
        </p:nvSpPr>
        <p:spPr>
          <a:xfrm>
            <a:off x="838200" y="908239"/>
            <a:ext cx="10515600" cy="589935"/>
          </a:xfrm>
        </p:spPr>
        <p:txBody>
          <a:bodyPr>
            <a:normAutofit/>
          </a:bodyPr>
          <a:lstStyle/>
          <a:p>
            <a:pPr marL="0" indent="0" algn="ctr">
              <a:buNone/>
            </a:pPr>
            <a:r>
              <a:rPr lang="en-US" dirty="0">
                <a:latin typeface="+mn-lt"/>
              </a:rPr>
              <a:t>What is the purpose of having a dress code?</a:t>
            </a:r>
          </a:p>
        </p:txBody>
      </p:sp>
      <p:sp>
        <p:nvSpPr>
          <p:cNvPr id="8" name="TextBox 7">
            <a:extLst>
              <a:ext uri="{FF2B5EF4-FFF2-40B4-BE49-F238E27FC236}">
                <a16:creationId xmlns:a16="http://schemas.microsoft.com/office/drawing/2014/main" id="{F147CBEE-435D-499E-810C-C71664B13A47}"/>
              </a:ext>
            </a:extLst>
          </p:cNvPr>
          <p:cNvSpPr txBox="1"/>
          <p:nvPr/>
        </p:nvSpPr>
        <p:spPr>
          <a:xfrm>
            <a:off x="365021" y="1547050"/>
            <a:ext cx="11461955" cy="523220"/>
          </a:xfrm>
          <a:prstGeom prst="rect">
            <a:avLst/>
          </a:prstGeom>
          <a:noFill/>
        </p:spPr>
        <p:txBody>
          <a:bodyPr wrap="square">
            <a:spAutoFit/>
          </a:bodyPr>
          <a:lstStyle/>
          <a:p>
            <a:pPr marL="0" indent="0">
              <a:buNone/>
            </a:pPr>
            <a:r>
              <a:rPr lang="en-US" sz="2800" dirty="0">
                <a:ea typeface="Source Sans Pro" panose="020B0503030403020204" pitchFamily="34" charset="0"/>
              </a:rPr>
              <a:t>Can a dress code state that women cannot wear thin/tight leggings to work?</a:t>
            </a:r>
          </a:p>
        </p:txBody>
      </p:sp>
      <p:sp>
        <p:nvSpPr>
          <p:cNvPr id="9" name="TextBox 8">
            <a:extLst>
              <a:ext uri="{FF2B5EF4-FFF2-40B4-BE49-F238E27FC236}">
                <a16:creationId xmlns:a16="http://schemas.microsoft.com/office/drawing/2014/main" id="{DA62D560-E9A0-487B-A964-4E5FAF7DD5CE}"/>
              </a:ext>
            </a:extLst>
          </p:cNvPr>
          <p:cNvSpPr txBox="1"/>
          <p:nvPr/>
        </p:nvSpPr>
        <p:spPr>
          <a:xfrm>
            <a:off x="4418860" y="1547050"/>
            <a:ext cx="1392659" cy="523220"/>
          </a:xfrm>
          <a:prstGeom prst="rect">
            <a:avLst/>
          </a:prstGeom>
          <a:noFill/>
        </p:spPr>
        <p:txBody>
          <a:bodyPr wrap="square">
            <a:spAutoFit/>
          </a:bodyPr>
          <a:lstStyle/>
          <a:p>
            <a:pPr marL="0" indent="0">
              <a:buNone/>
            </a:pPr>
            <a:r>
              <a:rPr lang="en-US" sz="2800" strike="sngStrike" dirty="0">
                <a:solidFill>
                  <a:srgbClr val="FF0000"/>
                </a:solidFill>
                <a:latin typeface="Source Sans Pro SemiBold" panose="020B0603030403020204" pitchFamily="34" charset="0"/>
                <a:ea typeface="Source Sans Pro SemiBold" panose="020B0603030403020204" pitchFamily="34" charset="0"/>
              </a:rPr>
              <a:t>women</a:t>
            </a:r>
            <a:endParaRPr lang="en-US" sz="2800" dirty="0">
              <a:latin typeface="Source Sans Pro SemiBold" panose="020B0603030403020204" pitchFamily="34" charset="0"/>
              <a:ea typeface="Source Sans Pro SemiBold" panose="020B0603030403020204" pitchFamily="34" charset="0"/>
            </a:endParaRPr>
          </a:p>
        </p:txBody>
      </p:sp>
      <p:sp>
        <p:nvSpPr>
          <p:cNvPr id="10" name="TextBox 9">
            <a:extLst>
              <a:ext uri="{FF2B5EF4-FFF2-40B4-BE49-F238E27FC236}">
                <a16:creationId xmlns:a16="http://schemas.microsoft.com/office/drawing/2014/main" id="{5A6F98C2-D8F6-4C55-9F7A-FC53E019C753}"/>
              </a:ext>
            </a:extLst>
          </p:cNvPr>
          <p:cNvSpPr txBox="1"/>
          <p:nvPr/>
        </p:nvSpPr>
        <p:spPr>
          <a:xfrm>
            <a:off x="365021" y="2064882"/>
            <a:ext cx="8965792" cy="523220"/>
          </a:xfrm>
          <a:prstGeom prst="rect">
            <a:avLst/>
          </a:prstGeom>
          <a:noFill/>
        </p:spPr>
        <p:txBody>
          <a:bodyPr wrap="square">
            <a:spAutoFit/>
          </a:bodyPr>
          <a:lstStyle/>
          <a:p>
            <a:pPr marL="285750">
              <a:buNone/>
            </a:pPr>
            <a:r>
              <a:rPr lang="en-US" sz="2800" dirty="0">
                <a:ea typeface="Source Sans Pro" panose="020B0503030403020204" pitchFamily="34" charset="0"/>
              </a:rPr>
              <a:t>All workers cannot wear thin/tight leggings to work.</a:t>
            </a:r>
          </a:p>
        </p:txBody>
      </p:sp>
      <p:sp>
        <p:nvSpPr>
          <p:cNvPr id="12" name="TextBox 11">
            <a:extLst>
              <a:ext uri="{FF2B5EF4-FFF2-40B4-BE49-F238E27FC236}">
                <a16:creationId xmlns:a16="http://schemas.microsoft.com/office/drawing/2014/main" id="{D69976EB-DA39-4AA3-BAA6-A760DBF44D4D}"/>
              </a:ext>
            </a:extLst>
          </p:cNvPr>
          <p:cNvSpPr txBox="1"/>
          <p:nvPr/>
        </p:nvSpPr>
        <p:spPr>
          <a:xfrm>
            <a:off x="365021" y="2827030"/>
            <a:ext cx="10774927" cy="523220"/>
          </a:xfrm>
          <a:prstGeom prst="rect">
            <a:avLst/>
          </a:prstGeom>
          <a:noFill/>
        </p:spPr>
        <p:txBody>
          <a:bodyPr wrap="square">
            <a:spAutoFit/>
          </a:bodyPr>
          <a:lstStyle/>
          <a:p>
            <a:pPr marL="0" indent="0">
              <a:buNone/>
            </a:pPr>
            <a:r>
              <a:rPr lang="en-US" sz="2800" dirty="0">
                <a:ea typeface="Source Sans Pro" panose="020B0503030403020204" pitchFamily="34" charset="0"/>
              </a:rPr>
              <a:t>Can you tell a worker they cannot wear a skirt because they are trans?</a:t>
            </a:r>
            <a:endParaRPr lang="en-US" dirty="0">
              <a:latin typeface="+mn-lt"/>
            </a:endParaRPr>
          </a:p>
        </p:txBody>
      </p:sp>
      <p:sp>
        <p:nvSpPr>
          <p:cNvPr id="13" name="TextBox 12">
            <a:extLst>
              <a:ext uri="{FF2B5EF4-FFF2-40B4-BE49-F238E27FC236}">
                <a16:creationId xmlns:a16="http://schemas.microsoft.com/office/drawing/2014/main" id="{D982AE0E-8E4F-4E5E-94FC-791C1101AE8F}"/>
              </a:ext>
            </a:extLst>
          </p:cNvPr>
          <p:cNvSpPr txBox="1"/>
          <p:nvPr/>
        </p:nvSpPr>
        <p:spPr>
          <a:xfrm>
            <a:off x="365021" y="3338451"/>
            <a:ext cx="10774927" cy="2831544"/>
          </a:xfrm>
          <a:prstGeom prst="rect">
            <a:avLst/>
          </a:prstGeom>
          <a:noFill/>
        </p:spPr>
        <p:txBody>
          <a:bodyPr wrap="square">
            <a:spAutoFit/>
          </a:bodyPr>
          <a:lstStyle/>
          <a:p>
            <a:pPr marL="285750">
              <a:buNone/>
            </a:pPr>
            <a:r>
              <a:rPr lang="en-US" sz="2800" dirty="0">
                <a:ea typeface="Source Sans Pro" panose="020B0503030403020204" pitchFamily="34" charset="0"/>
              </a:rPr>
              <a:t>No worker can wear a skirt because clothing cannot be loose and risk getting caught in machinery.</a:t>
            </a:r>
          </a:p>
          <a:p>
            <a:pPr marL="0" indent="0">
              <a:buNone/>
            </a:pPr>
            <a:endParaRPr lang="en-US" sz="2800" dirty="0">
              <a:ea typeface="Source Sans Pro" panose="020B0503030403020204" pitchFamily="34" charset="0"/>
            </a:endParaRPr>
          </a:p>
          <a:p>
            <a:pPr marL="0" indent="0">
              <a:buNone/>
            </a:pPr>
            <a:endParaRPr lang="en-US" dirty="0">
              <a:ea typeface="Source Sans Pro" panose="020B0503030403020204" pitchFamily="34" charset="0"/>
            </a:endParaRPr>
          </a:p>
          <a:p>
            <a:pPr marL="0" indent="0">
              <a:buNone/>
            </a:pPr>
            <a:endParaRPr lang="en-US" sz="1400" dirty="0">
              <a:ea typeface="Source Sans Pro" panose="020B0503030403020204" pitchFamily="34" charset="0"/>
            </a:endParaRPr>
          </a:p>
          <a:p>
            <a:pPr marL="0" indent="0">
              <a:buNone/>
            </a:pPr>
            <a:r>
              <a:rPr lang="en-US" sz="2800" dirty="0">
                <a:ea typeface="Source Sans Pro" panose="020B0503030403020204" pitchFamily="34" charset="0"/>
              </a:rPr>
              <a:t>Each employee must be allowed to dress in accordance with their gender identity and expression.</a:t>
            </a:r>
          </a:p>
        </p:txBody>
      </p:sp>
      <p:cxnSp>
        <p:nvCxnSpPr>
          <p:cNvPr id="6" name="Straight Connector 5">
            <a:extLst>
              <a:ext uri="{FF2B5EF4-FFF2-40B4-BE49-F238E27FC236}">
                <a16:creationId xmlns:a16="http://schemas.microsoft.com/office/drawing/2014/main" id="{94679493-DEA2-4CCA-B4C7-E3C12FA5592E}"/>
              </a:ext>
            </a:extLst>
          </p:cNvPr>
          <p:cNvCxnSpPr/>
          <p:nvPr/>
        </p:nvCxnSpPr>
        <p:spPr>
          <a:xfrm>
            <a:off x="7319464" y="3088640"/>
            <a:ext cx="362712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4" name="Slide Number Placeholder 3">
            <a:extLst>
              <a:ext uri="{FF2B5EF4-FFF2-40B4-BE49-F238E27FC236}">
                <a16:creationId xmlns:a16="http://schemas.microsoft.com/office/drawing/2014/main" id="{5BA7A97A-F474-24B1-4F68-10F4D73204D8}"/>
              </a:ext>
            </a:extLst>
          </p:cNvPr>
          <p:cNvSpPr>
            <a:spLocks noGrp="1"/>
          </p:cNvSpPr>
          <p:nvPr>
            <p:ph type="sldNum" sz="quarter" idx="4"/>
          </p:nvPr>
        </p:nvSpPr>
        <p:spPr/>
        <p:txBody>
          <a:bodyPr/>
          <a:lstStyle/>
          <a:p>
            <a:pPr algn="l"/>
            <a:fld id="{7753D33D-35F5-4C96-8E2F-8BB300F7C1F2}" type="slidenum">
              <a:rPr lang="en-US" smtClean="0"/>
              <a:pPr algn="l"/>
              <a:t>27</a:t>
            </a:fld>
            <a:r>
              <a:rPr lang="en-US"/>
              <a:t> </a:t>
            </a:r>
            <a:endParaRPr lang="en-US" dirty="0"/>
          </a:p>
        </p:txBody>
      </p:sp>
    </p:spTree>
    <p:extLst>
      <p:ext uri="{BB962C8B-B14F-4D97-AF65-F5344CB8AC3E}">
        <p14:creationId xmlns:p14="http://schemas.microsoft.com/office/powerpoint/2010/main" val="752784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par>
                                <p:cTn id="25" presetID="1"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2" grpId="0"/>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BF9A86-CEF5-4DD6-BB25-71153B848922}"/>
              </a:ext>
            </a:extLst>
          </p:cNvPr>
          <p:cNvSpPr txBox="1">
            <a:spLocks/>
          </p:cNvSpPr>
          <p:nvPr/>
        </p:nvSpPr>
        <p:spPr>
          <a:xfrm>
            <a:off x="838200" y="198875"/>
            <a:ext cx="10515600" cy="84853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dirty="0"/>
              <a:t>Bathroom Regulations</a:t>
            </a:r>
          </a:p>
        </p:txBody>
      </p:sp>
      <p:sp>
        <p:nvSpPr>
          <p:cNvPr id="3" name="Content Placeholder 2">
            <a:extLst>
              <a:ext uri="{FF2B5EF4-FFF2-40B4-BE49-F238E27FC236}">
                <a16:creationId xmlns:a16="http://schemas.microsoft.com/office/drawing/2014/main" id="{088C87A8-0B41-4728-AD4C-A94BB17BCE63}"/>
              </a:ext>
            </a:extLst>
          </p:cNvPr>
          <p:cNvSpPr txBox="1">
            <a:spLocks/>
          </p:cNvSpPr>
          <p:nvPr/>
        </p:nvSpPr>
        <p:spPr>
          <a:xfrm>
            <a:off x="543339" y="1047408"/>
            <a:ext cx="10810461" cy="2212627"/>
          </a:xfrm>
          <a:prstGeom prst="rect">
            <a:avLst/>
          </a:prstGeom>
        </p:spPr>
        <p:txBody>
          <a:bodyPr>
            <a:normAutofit/>
          </a:bodyPr>
          <a:lstStyle>
            <a:lvl1pPr marL="228600" indent="-228600" algn="l" defTabSz="914400" rtl="0" eaLnBrk="1" latinLnBrk="0" hangingPunct="1">
              <a:lnSpc>
                <a:spcPct val="100000"/>
              </a:lnSpc>
              <a:spcBef>
                <a:spcPts val="0"/>
              </a:spcBef>
              <a:buFont typeface="Arial" panose="020B0604020202020204" pitchFamily="34" charset="0"/>
              <a:buChar char="•"/>
              <a:defRPr sz="2800" kern="1200">
                <a:solidFill>
                  <a:schemeClr val="tx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100000"/>
              </a:lnSpc>
              <a:spcBef>
                <a:spcPts val="0"/>
              </a:spcBef>
              <a:buFont typeface="Arial" panose="020B0604020202020204" pitchFamily="34" charset="0"/>
              <a:buChar char="•"/>
              <a:defRPr sz="2400" kern="1200">
                <a:solidFill>
                  <a:schemeClr val="tx1"/>
                </a:solidFill>
                <a:latin typeface="Source Sans Pro" panose="020B0503030403020204" pitchFamily="34" charset="0"/>
                <a:ea typeface="Source Sans Pro" panose="020B0503030403020204" pitchFamily="34" charset="0"/>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2000" kern="1200">
                <a:solidFill>
                  <a:schemeClr val="tx1"/>
                </a:solidFill>
                <a:latin typeface="Source Sans Pro" panose="020B0503030403020204" pitchFamily="34" charset="0"/>
                <a:ea typeface="Source Sans Pro" panose="020B0503030403020204" pitchFamily="34" charset="0"/>
                <a:cs typeface="+mn-cs"/>
              </a:defRPr>
            </a:lvl3pPr>
            <a:lvl4pPr marL="16002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4pPr>
            <a:lvl5pPr marL="20574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000" dirty="0"/>
              <a:t>2017 State Law : All single-user, </a:t>
            </a:r>
            <a:r>
              <a:rPr lang="en-US" sz="3000" b="1" dirty="0">
                <a:latin typeface="Source Sans Pro SemiBold" panose="020B0603030403020204" pitchFamily="34" charset="0"/>
                <a:ea typeface="Source Sans Pro SemiBold" panose="020B0603030403020204" pitchFamily="34" charset="0"/>
              </a:rPr>
              <a:t>fixed site, plumbed </a:t>
            </a:r>
            <a:r>
              <a:rPr lang="en-US" sz="3000" dirty="0"/>
              <a:t>restrooms shall be identified as all-gender facilities.</a:t>
            </a:r>
          </a:p>
          <a:p>
            <a:pPr marL="0" indent="0">
              <a:spcBef>
                <a:spcPts val="1800"/>
              </a:spcBef>
              <a:buNone/>
            </a:pPr>
            <a:r>
              <a:rPr lang="en-US" sz="3000" dirty="0"/>
              <a:t>Cal/OSHA regulations requires agricultural </a:t>
            </a:r>
            <a:r>
              <a:rPr lang="en-US" sz="3000" b="1" dirty="0">
                <a:latin typeface="Source Sans Pro SemiBold" panose="020B0603030403020204" pitchFamily="34" charset="0"/>
                <a:ea typeface="Source Sans Pro SemiBold" panose="020B0603030403020204" pitchFamily="34" charset="0"/>
              </a:rPr>
              <a:t>portable, chemical</a:t>
            </a:r>
            <a:r>
              <a:rPr lang="en-US" sz="3000" dirty="0">
                <a:latin typeface="Source Sans Pro SemiBold" panose="020B0603030403020204" pitchFamily="34" charset="0"/>
                <a:ea typeface="Source Sans Pro SemiBold" panose="020B0603030403020204" pitchFamily="34" charset="0"/>
              </a:rPr>
              <a:t> </a:t>
            </a:r>
            <a:r>
              <a:rPr lang="en-US" sz="3000" dirty="0"/>
              <a:t>toilets be provided at 1 bathroom for every 20 workers per gender.</a:t>
            </a:r>
            <a:endParaRPr lang="en-US" dirty="0"/>
          </a:p>
          <a:p>
            <a:pPr marL="0" indent="0">
              <a:buNone/>
            </a:pPr>
            <a:endParaRPr lang="en-US" dirty="0"/>
          </a:p>
        </p:txBody>
      </p:sp>
      <p:pic>
        <p:nvPicPr>
          <p:cNvPr id="3074" name="Picture 2" descr="California Title 24 Gender-Neutral Restroom Sign">
            <a:extLst>
              <a:ext uri="{FF2B5EF4-FFF2-40B4-BE49-F238E27FC236}">
                <a16:creationId xmlns:a16="http://schemas.microsoft.com/office/drawing/2014/main" id="{37D3FCDF-BD26-40A6-BE7A-89CDE4D18C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64583" y="3289853"/>
            <a:ext cx="2386973" cy="238697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102ED2AF-C132-6FD7-A131-E2112E6D1B73}"/>
              </a:ext>
            </a:extLst>
          </p:cNvPr>
          <p:cNvSpPr txBox="1"/>
          <p:nvPr/>
        </p:nvSpPr>
        <p:spPr>
          <a:xfrm>
            <a:off x="543339" y="3289853"/>
            <a:ext cx="7795591" cy="2831544"/>
          </a:xfrm>
          <a:prstGeom prst="rect">
            <a:avLst/>
          </a:prstGeom>
          <a:noFill/>
        </p:spPr>
        <p:txBody>
          <a:bodyPr wrap="square">
            <a:spAutoFit/>
          </a:bodyPr>
          <a:lstStyle/>
          <a:p>
            <a:pPr marL="0" indent="0">
              <a:buNone/>
            </a:pPr>
            <a:r>
              <a:rPr lang="en-US" sz="2800" dirty="0"/>
              <a:t>May use gender neutral restrooms, but must maintain 1/20/gender. </a:t>
            </a:r>
            <a:r>
              <a:rPr lang="en-US" sz="2800" dirty="0">
                <a:solidFill>
                  <a:srgbClr val="E25829"/>
                </a:solidFill>
                <a:latin typeface="Source Sans Pro SemiBold" panose="020B0603030403020204" pitchFamily="34" charset="0"/>
                <a:ea typeface="Source Sans Pro SemiBold" panose="020B0603030403020204" pitchFamily="34" charset="0"/>
              </a:rPr>
              <a:t>Cannot direct employees as to which bathroom to use </a:t>
            </a:r>
            <a:r>
              <a:rPr lang="en-US" sz="2800" dirty="0"/>
              <a:t>nor require any ‘proof’.</a:t>
            </a:r>
          </a:p>
          <a:p>
            <a:pPr marL="0" indent="0">
              <a:spcBef>
                <a:spcPts val="1200"/>
              </a:spcBef>
              <a:buNone/>
            </a:pPr>
            <a:r>
              <a:rPr lang="en-US" sz="2800" dirty="0"/>
              <a:t>e.g. 12 men &amp; 6 women (total of 18) on a crew requires TWO bathrooms, even if gender neutral.</a:t>
            </a:r>
          </a:p>
        </p:txBody>
      </p:sp>
      <p:sp>
        <p:nvSpPr>
          <p:cNvPr id="5" name="Slide Number Placeholder 4">
            <a:extLst>
              <a:ext uri="{FF2B5EF4-FFF2-40B4-BE49-F238E27FC236}">
                <a16:creationId xmlns:a16="http://schemas.microsoft.com/office/drawing/2014/main" id="{90D2A07F-9607-04A1-5A4D-928CB5087F54}"/>
              </a:ext>
            </a:extLst>
          </p:cNvPr>
          <p:cNvSpPr>
            <a:spLocks noGrp="1"/>
          </p:cNvSpPr>
          <p:nvPr>
            <p:ph type="sldNum" sz="quarter" idx="4"/>
          </p:nvPr>
        </p:nvSpPr>
        <p:spPr/>
        <p:txBody>
          <a:bodyPr/>
          <a:lstStyle/>
          <a:p>
            <a:pPr algn="l"/>
            <a:fld id="{7753D33D-35F5-4C96-8E2F-8BB300F7C1F2}" type="slidenum">
              <a:rPr lang="en-US" smtClean="0"/>
              <a:pPr algn="l"/>
              <a:t>28</a:t>
            </a:fld>
            <a:r>
              <a:rPr lang="en-US"/>
              <a:t> </a:t>
            </a:r>
            <a:endParaRPr lang="en-US" dirty="0"/>
          </a:p>
        </p:txBody>
      </p:sp>
    </p:spTree>
    <p:extLst>
      <p:ext uri="{BB962C8B-B14F-4D97-AF65-F5344CB8AC3E}">
        <p14:creationId xmlns:p14="http://schemas.microsoft.com/office/powerpoint/2010/main" val="15130586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166777-E43A-4771-9870-D79F83BE80C6}"/>
              </a:ext>
            </a:extLst>
          </p:cNvPr>
          <p:cNvSpPr>
            <a:spLocks noGrp="1"/>
          </p:cNvSpPr>
          <p:nvPr>
            <p:ph type="title"/>
          </p:nvPr>
        </p:nvSpPr>
        <p:spPr>
          <a:xfrm>
            <a:off x="838200" y="195796"/>
            <a:ext cx="10515600" cy="837142"/>
          </a:xfrm>
        </p:spPr>
        <p:txBody>
          <a:bodyPr/>
          <a:lstStyle/>
          <a:p>
            <a:pPr algn="ctr"/>
            <a:r>
              <a:rPr lang="en-US" dirty="0"/>
              <a:t>Bullying as Harassment</a:t>
            </a:r>
          </a:p>
        </p:txBody>
      </p:sp>
      <p:sp>
        <p:nvSpPr>
          <p:cNvPr id="3" name="Content Placeholder 2">
            <a:extLst>
              <a:ext uri="{FF2B5EF4-FFF2-40B4-BE49-F238E27FC236}">
                <a16:creationId xmlns:a16="http://schemas.microsoft.com/office/drawing/2014/main" id="{17DFF2AB-9C45-4512-99C6-50A0AF600C05}"/>
              </a:ext>
            </a:extLst>
          </p:cNvPr>
          <p:cNvSpPr>
            <a:spLocks noGrp="1"/>
          </p:cNvSpPr>
          <p:nvPr>
            <p:ph idx="1"/>
          </p:nvPr>
        </p:nvSpPr>
        <p:spPr>
          <a:xfrm>
            <a:off x="491067" y="1032938"/>
            <a:ext cx="11192933" cy="5144025"/>
          </a:xfrm>
        </p:spPr>
        <p:txBody>
          <a:bodyPr>
            <a:normAutofit/>
          </a:bodyPr>
          <a:lstStyle/>
          <a:p>
            <a:pPr marL="0" indent="0">
              <a:lnSpc>
                <a:spcPct val="110000"/>
              </a:lnSpc>
              <a:buNone/>
            </a:pPr>
            <a:r>
              <a:rPr lang="en-US" dirty="0"/>
              <a:t>Bullying and abuse (from supervisors or coworkers) is ‘conduct with malice that a reasonable person would find hostile, offensive, threatening, intimidating, or humiliating’ such as:</a:t>
            </a:r>
          </a:p>
          <a:p>
            <a:pPr>
              <a:spcBef>
                <a:spcPts val="1800"/>
              </a:spcBef>
            </a:pPr>
            <a:r>
              <a:rPr lang="en-US" dirty="0"/>
              <a:t>Verbal abuse (derogatory remarks, insults, epithets).</a:t>
            </a:r>
          </a:p>
          <a:p>
            <a:pPr>
              <a:spcBef>
                <a:spcPts val="1800"/>
              </a:spcBef>
            </a:pPr>
            <a:r>
              <a:rPr lang="en-US" dirty="0"/>
              <a:t>Physical conduct.</a:t>
            </a:r>
          </a:p>
          <a:p>
            <a:pPr>
              <a:spcBef>
                <a:spcPts val="1800"/>
              </a:spcBef>
            </a:pPr>
            <a:r>
              <a:rPr lang="en-US" dirty="0"/>
              <a:t>Gratuitous sabotage or undermining of a person’s work performance.</a:t>
            </a:r>
          </a:p>
          <a:p>
            <a:pPr marL="0" indent="0">
              <a:buNone/>
            </a:pPr>
            <a:endParaRPr lang="en-US" dirty="0"/>
          </a:p>
        </p:txBody>
      </p:sp>
      <p:sp>
        <p:nvSpPr>
          <p:cNvPr id="5" name="Slide Number Placeholder 4">
            <a:extLst>
              <a:ext uri="{FF2B5EF4-FFF2-40B4-BE49-F238E27FC236}">
                <a16:creationId xmlns:a16="http://schemas.microsoft.com/office/drawing/2014/main" id="{5CB6EF03-2AAE-AB60-F8C6-79BFDD3BCF23}"/>
              </a:ext>
            </a:extLst>
          </p:cNvPr>
          <p:cNvSpPr>
            <a:spLocks noGrp="1"/>
          </p:cNvSpPr>
          <p:nvPr>
            <p:ph type="sldNum" sz="quarter" idx="4"/>
          </p:nvPr>
        </p:nvSpPr>
        <p:spPr/>
        <p:txBody>
          <a:bodyPr/>
          <a:lstStyle/>
          <a:p>
            <a:pPr algn="l"/>
            <a:fld id="{7753D33D-35F5-4C96-8E2F-8BB300F7C1F2}" type="slidenum">
              <a:rPr lang="en-US" smtClean="0"/>
              <a:pPr algn="l"/>
              <a:t>29</a:t>
            </a:fld>
            <a:r>
              <a:rPr lang="en-US"/>
              <a:t> </a:t>
            </a:r>
            <a:endParaRPr lang="en-US" dirty="0"/>
          </a:p>
        </p:txBody>
      </p:sp>
    </p:spTree>
    <p:extLst>
      <p:ext uri="{BB962C8B-B14F-4D97-AF65-F5344CB8AC3E}">
        <p14:creationId xmlns:p14="http://schemas.microsoft.com/office/powerpoint/2010/main" val="29408976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1619782-99D0-9DD4-2C6E-759CA123EEEE}"/>
              </a:ext>
            </a:extLst>
          </p:cNvPr>
          <p:cNvPicPr>
            <a:picLocks noChangeAspect="1"/>
          </p:cNvPicPr>
          <p:nvPr/>
        </p:nvPicPr>
        <p:blipFill rotWithShape="1">
          <a:blip r:embed="rId2"/>
          <a:srcRect t="21157"/>
          <a:stretch/>
        </p:blipFill>
        <p:spPr>
          <a:xfrm>
            <a:off x="1898735" y="1331843"/>
            <a:ext cx="7162089" cy="5407054"/>
          </a:xfrm>
          <a:prstGeom prst="rect">
            <a:avLst/>
          </a:prstGeom>
        </p:spPr>
      </p:pic>
      <p:pic>
        <p:nvPicPr>
          <p:cNvPr id="7" name="Picture 6">
            <a:extLst>
              <a:ext uri="{FF2B5EF4-FFF2-40B4-BE49-F238E27FC236}">
                <a16:creationId xmlns:a16="http://schemas.microsoft.com/office/drawing/2014/main" id="{F8126035-6368-6350-1F09-FA51A3CF8934}"/>
              </a:ext>
            </a:extLst>
          </p:cNvPr>
          <p:cNvPicPr>
            <a:picLocks noChangeAspect="1"/>
          </p:cNvPicPr>
          <p:nvPr/>
        </p:nvPicPr>
        <p:blipFill rotWithShape="1">
          <a:blip r:embed="rId2"/>
          <a:srcRect b="83046"/>
          <a:stretch/>
        </p:blipFill>
        <p:spPr>
          <a:xfrm>
            <a:off x="1898736" y="139314"/>
            <a:ext cx="7162089" cy="1162712"/>
          </a:xfrm>
          <a:prstGeom prst="rect">
            <a:avLst/>
          </a:prstGeom>
        </p:spPr>
      </p:pic>
      <p:sp>
        <p:nvSpPr>
          <p:cNvPr id="2" name="Slide Number Placeholder 1">
            <a:extLst>
              <a:ext uri="{FF2B5EF4-FFF2-40B4-BE49-F238E27FC236}">
                <a16:creationId xmlns:a16="http://schemas.microsoft.com/office/drawing/2014/main" id="{6CC5009A-484A-EDDA-1E52-7A83F36BE500}"/>
              </a:ext>
            </a:extLst>
          </p:cNvPr>
          <p:cNvSpPr>
            <a:spLocks noGrp="1"/>
          </p:cNvSpPr>
          <p:nvPr>
            <p:ph type="sldNum" sz="quarter" idx="4"/>
          </p:nvPr>
        </p:nvSpPr>
        <p:spPr/>
        <p:txBody>
          <a:bodyPr/>
          <a:lstStyle/>
          <a:p>
            <a:pPr algn="l"/>
            <a:fld id="{7753D33D-35F5-4C96-8E2F-8BB300F7C1F2}" type="slidenum">
              <a:rPr lang="en-US" smtClean="0"/>
              <a:pPr algn="l"/>
              <a:t>3</a:t>
            </a:fld>
            <a:r>
              <a:rPr lang="en-US"/>
              <a:t> </a:t>
            </a:r>
            <a:endParaRPr lang="en-US" dirty="0"/>
          </a:p>
        </p:txBody>
      </p:sp>
    </p:spTree>
    <p:extLst>
      <p:ext uri="{BB962C8B-B14F-4D97-AF65-F5344CB8AC3E}">
        <p14:creationId xmlns:p14="http://schemas.microsoft.com/office/powerpoint/2010/main" val="5663314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CD2E28-CDCD-422A-836E-4BFF55B3DA0E}"/>
              </a:ext>
            </a:extLst>
          </p:cNvPr>
          <p:cNvSpPr>
            <a:spLocks noGrp="1"/>
          </p:cNvSpPr>
          <p:nvPr>
            <p:ph type="title"/>
          </p:nvPr>
        </p:nvSpPr>
        <p:spPr>
          <a:xfrm>
            <a:off x="838200" y="195796"/>
            <a:ext cx="10515600" cy="786342"/>
          </a:xfrm>
        </p:spPr>
        <p:txBody>
          <a:bodyPr/>
          <a:lstStyle/>
          <a:p>
            <a:pPr algn="ctr"/>
            <a:r>
              <a:rPr lang="en-US" dirty="0"/>
              <a:t>Types of Abuse &amp; Bullying</a:t>
            </a:r>
          </a:p>
        </p:txBody>
      </p:sp>
      <p:sp>
        <p:nvSpPr>
          <p:cNvPr id="3" name="Content Placeholder 2">
            <a:extLst>
              <a:ext uri="{FF2B5EF4-FFF2-40B4-BE49-F238E27FC236}">
                <a16:creationId xmlns:a16="http://schemas.microsoft.com/office/drawing/2014/main" id="{02EE8D95-D5BE-41A0-8849-0A1C6EF2BE78}"/>
              </a:ext>
            </a:extLst>
          </p:cNvPr>
          <p:cNvSpPr>
            <a:spLocks noGrp="1"/>
          </p:cNvSpPr>
          <p:nvPr>
            <p:ph idx="1"/>
          </p:nvPr>
        </p:nvSpPr>
        <p:spPr>
          <a:xfrm>
            <a:off x="846667" y="989551"/>
            <a:ext cx="10515600" cy="5537828"/>
          </a:xfrm>
        </p:spPr>
        <p:txBody>
          <a:bodyPr>
            <a:normAutofit lnSpcReduction="10000"/>
          </a:bodyPr>
          <a:lstStyle/>
          <a:p>
            <a:pPr marL="0" indent="0">
              <a:spcBef>
                <a:spcPts val="1800"/>
              </a:spcBef>
              <a:buNone/>
            </a:pPr>
            <a:r>
              <a:rPr lang="en-US" dirty="0"/>
              <a:t>Bullying can take many forms:</a:t>
            </a:r>
          </a:p>
          <a:p>
            <a:pPr>
              <a:spcBef>
                <a:spcPts val="1200"/>
              </a:spcBef>
            </a:pPr>
            <a:r>
              <a:rPr lang="en-US" dirty="0"/>
              <a:t>Body language.</a:t>
            </a:r>
          </a:p>
          <a:p>
            <a:pPr>
              <a:spcBef>
                <a:spcPts val="1200"/>
              </a:spcBef>
            </a:pPr>
            <a:r>
              <a:rPr lang="en-US" dirty="0"/>
              <a:t>Tone of voice.</a:t>
            </a:r>
          </a:p>
          <a:p>
            <a:pPr>
              <a:spcBef>
                <a:spcPts val="1200"/>
              </a:spcBef>
            </a:pPr>
            <a:r>
              <a:rPr lang="en-US" dirty="0"/>
              <a:t>Harsh criticism.</a:t>
            </a:r>
          </a:p>
          <a:p>
            <a:pPr>
              <a:spcBef>
                <a:spcPts val="1200"/>
              </a:spcBef>
            </a:pPr>
            <a:r>
              <a:rPr lang="en-US" dirty="0"/>
              <a:t>Nicknames or teasing.</a:t>
            </a:r>
          </a:p>
          <a:p>
            <a:pPr>
              <a:spcBef>
                <a:spcPts val="1200"/>
              </a:spcBef>
            </a:pPr>
            <a:r>
              <a:rPr lang="en-US" dirty="0"/>
              <a:t>Work Assignments.</a:t>
            </a:r>
          </a:p>
          <a:p>
            <a:pPr>
              <a:spcBef>
                <a:spcPts val="1200"/>
              </a:spcBef>
            </a:pPr>
            <a:r>
              <a:rPr lang="en-US" dirty="0"/>
              <a:t>Isolating workers including lunches, breaks.</a:t>
            </a:r>
          </a:p>
          <a:p>
            <a:pPr>
              <a:spcBef>
                <a:spcPts val="1200"/>
              </a:spcBef>
            </a:pPr>
            <a:r>
              <a:rPr lang="en-US" dirty="0"/>
              <a:t>Social media (texting, email, Facebook, etc.)</a:t>
            </a:r>
          </a:p>
          <a:p>
            <a:pPr marL="0" indent="0">
              <a:lnSpc>
                <a:spcPct val="110000"/>
              </a:lnSpc>
              <a:spcBef>
                <a:spcPts val="1200"/>
              </a:spcBef>
              <a:buNone/>
            </a:pPr>
            <a:r>
              <a:rPr lang="en-US" i="1" dirty="0"/>
              <a:t>Remember:</a:t>
            </a:r>
          </a:p>
          <a:p>
            <a:pPr marL="0" indent="0">
              <a:lnSpc>
                <a:spcPct val="110000"/>
              </a:lnSpc>
              <a:buNone/>
            </a:pPr>
            <a:r>
              <a:rPr lang="en-US" i="1" dirty="0"/>
              <a:t>Effect on victim matters, not necessarily intent of perpetrator.</a:t>
            </a:r>
          </a:p>
        </p:txBody>
      </p:sp>
      <p:pic>
        <p:nvPicPr>
          <p:cNvPr id="8" name="Picture 7">
            <a:extLst>
              <a:ext uri="{FF2B5EF4-FFF2-40B4-BE49-F238E27FC236}">
                <a16:creationId xmlns:a16="http://schemas.microsoft.com/office/drawing/2014/main" id="{6C2EAAF2-3459-44E8-97C5-74D855FED23B}"/>
              </a:ext>
            </a:extLst>
          </p:cNvPr>
          <p:cNvPicPr>
            <a:picLocks noChangeAspect="1"/>
          </p:cNvPicPr>
          <p:nvPr/>
        </p:nvPicPr>
        <p:blipFill>
          <a:blip r:embed="rId2"/>
          <a:stretch>
            <a:fillRect/>
          </a:stretch>
        </p:blipFill>
        <p:spPr>
          <a:xfrm>
            <a:off x="8180455" y="1191950"/>
            <a:ext cx="2962275" cy="3495675"/>
          </a:xfrm>
          <a:prstGeom prst="rect">
            <a:avLst/>
          </a:prstGeom>
          <a:ln w="38100">
            <a:solidFill>
              <a:srgbClr val="E25829"/>
            </a:solidFill>
          </a:ln>
        </p:spPr>
      </p:pic>
      <p:sp>
        <p:nvSpPr>
          <p:cNvPr id="5" name="Slide Number Placeholder 4">
            <a:extLst>
              <a:ext uri="{FF2B5EF4-FFF2-40B4-BE49-F238E27FC236}">
                <a16:creationId xmlns:a16="http://schemas.microsoft.com/office/drawing/2014/main" id="{7C6A54BC-4E51-7529-C668-2334F0AA75C3}"/>
              </a:ext>
            </a:extLst>
          </p:cNvPr>
          <p:cNvSpPr>
            <a:spLocks noGrp="1"/>
          </p:cNvSpPr>
          <p:nvPr>
            <p:ph type="sldNum" sz="quarter" idx="4"/>
          </p:nvPr>
        </p:nvSpPr>
        <p:spPr/>
        <p:txBody>
          <a:bodyPr/>
          <a:lstStyle/>
          <a:p>
            <a:pPr algn="l"/>
            <a:fld id="{7753D33D-35F5-4C96-8E2F-8BB300F7C1F2}" type="slidenum">
              <a:rPr lang="en-US" smtClean="0"/>
              <a:pPr algn="l"/>
              <a:t>30</a:t>
            </a:fld>
            <a:r>
              <a:rPr lang="en-US"/>
              <a:t> </a:t>
            </a:r>
            <a:endParaRPr lang="en-US" dirty="0"/>
          </a:p>
        </p:txBody>
      </p:sp>
    </p:spTree>
    <p:extLst>
      <p:ext uri="{BB962C8B-B14F-4D97-AF65-F5344CB8AC3E}">
        <p14:creationId xmlns:p14="http://schemas.microsoft.com/office/powerpoint/2010/main" val="38759467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166777-E43A-4771-9870-D79F83BE80C6}"/>
              </a:ext>
            </a:extLst>
          </p:cNvPr>
          <p:cNvSpPr>
            <a:spLocks noGrp="1"/>
          </p:cNvSpPr>
          <p:nvPr>
            <p:ph type="title"/>
          </p:nvPr>
        </p:nvSpPr>
        <p:spPr>
          <a:xfrm>
            <a:off x="838200" y="195796"/>
            <a:ext cx="10515600" cy="837142"/>
          </a:xfrm>
        </p:spPr>
        <p:txBody>
          <a:bodyPr/>
          <a:lstStyle/>
          <a:p>
            <a:pPr algn="ctr"/>
            <a:r>
              <a:rPr lang="en-US" dirty="0"/>
              <a:t>What is NOT Bullying?</a:t>
            </a:r>
          </a:p>
        </p:txBody>
      </p:sp>
      <p:sp>
        <p:nvSpPr>
          <p:cNvPr id="3" name="Content Placeholder 2">
            <a:extLst>
              <a:ext uri="{FF2B5EF4-FFF2-40B4-BE49-F238E27FC236}">
                <a16:creationId xmlns:a16="http://schemas.microsoft.com/office/drawing/2014/main" id="{17DFF2AB-9C45-4512-99C6-50A0AF600C05}"/>
              </a:ext>
            </a:extLst>
          </p:cNvPr>
          <p:cNvSpPr>
            <a:spLocks noGrp="1"/>
          </p:cNvSpPr>
          <p:nvPr>
            <p:ph idx="1"/>
          </p:nvPr>
        </p:nvSpPr>
        <p:spPr>
          <a:xfrm>
            <a:off x="491067" y="1032938"/>
            <a:ext cx="11192933" cy="5144025"/>
          </a:xfrm>
        </p:spPr>
        <p:txBody>
          <a:bodyPr>
            <a:normAutofit/>
          </a:bodyPr>
          <a:lstStyle/>
          <a:p>
            <a:pPr marL="0" indent="0">
              <a:spcBef>
                <a:spcPts val="1800"/>
              </a:spcBef>
              <a:buNone/>
            </a:pPr>
            <a:r>
              <a:rPr lang="en-US" dirty="0"/>
              <a:t>Decisions/actions for the improvement of work performance/business and undertaken with respect such as:</a:t>
            </a:r>
          </a:p>
          <a:p>
            <a:pPr>
              <a:spcBef>
                <a:spcPts val="1800"/>
              </a:spcBef>
            </a:pPr>
            <a:r>
              <a:rPr lang="en-US" dirty="0"/>
              <a:t>Performance evaluations.</a:t>
            </a:r>
          </a:p>
          <a:p>
            <a:pPr>
              <a:spcBef>
                <a:spcPts val="1800"/>
              </a:spcBef>
            </a:pPr>
            <a:r>
              <a:rPr lang="en-US" dirty="0"/>
              <a:t>Discussions or disciplinary action to correct behavior.</a:t>
            </a:r>
          </a:p>
          <a:p>
            <a:pPr>
              <a:spcBef>
                <a:spcPts val="1800"/>
              </a:spcBef>
            </a:pPr>
            <a:r>
              <a:rPr lang="en-US" dirty="0"/>
              <a:t>Changing job functions as necessary.</a:t>
            </a:r>
          </a:p>
          <a:p>
            <a:pPr>
              <a:spcBef>
                <a:spcPts val="1800"/>
              </a:spcBef>
            </a:pPr>
            <a:endParaRPr lang="en-US" dirty="0"/>
          </a:p>
        </p:txBody>
      </p:sp>
      <p:sp>
        <p:nvSpPr>
          <p:cNvPr id="5" name="Slide Number Placeholder 4">
            <a:extLst>
              <a:ext uri="{FF2B5EF4-FFF2-40B4-BE49-F238E27FC236}">
                <a16:creationId xmlns:a16="http://schemas.microsoft.com/office/drawing/2014/main" id="{2B0F7215-508B-50ED-42D4-5EB484E96B62}"/>
              </a:ext>
            </a:extLst>
          </p:cNvPr>
          <p:cNvSpPr>
            <a:spLocks noGrp="1"/>
          </p:cNvSpPr>
          <p:nvPr>
            <p:ph type="sldNum" sz="quarter" idx="4"/>
          </p:nvPr>
        </p:nvSpPr>
        <p:spPr/>
        <p:txBody>
          <a:bodyPr/>
          <a:lstStyle/>
          <a:p>
            <a:pPr algn="l"/>
            <a:fld id="{7753D33D-35F5-4C96-8E2F-8BB300F7C1F2}" type="slidenum">
              <a:rPr lang="en-US" smtClean="0"/>
              <a:pPr algn="l"/>
              <a:t>31</a:t>
            </a:fld>
            <a:r>
              <a:rPr lang="en-US"/>
              <a:t> </a:t>
            </a:r>
            <a:endParaRPr lang="en-US" dirty="0"/>
          </a:p>
        </p:txBody>
      </p:sp>
    </p:spTree>
    <p:extLst>
      <p:ext uri="{BB962C8B-B14F-4D97-AF65-F5344CB8AC3E}">
        <p14:creationId xmlns:p14="http://schemas.microsoft.com/office/powerpoint/2010/main" val="2955971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755198-861B-403A-B7BA-2D02F8048A82}"/>
              </a:ext>
            </a:extLst>
          </p:cNvPr>
          <p:cNvSpPr>
            <a:spLocks noGrp="1"/>
          </p:cNvSpPr>
          <p:nvPr>
            <p:ph type="title"/>
          </p:nvPr>
        </p:nvSpPr>
        <p:spPr>
          <a:xfrm>
            <a:off x="838200" y="147898"/>
            <a:ext cx="10515600" cy="696833"/>
          </a:xfrm>
        </p:spPr>
        <p:txBody>
          <a:bodyPr/>
          <a:lstStyle/>
          <a:p>
            <a:pPr algn="ctr"/>
            <a:r>
              <a:rPr lang="es-MX" dirty="0"/>
              <a:t>Remedies </a:t>
            </a:r>
            <a:r>
              <a:rPr lang="es-MX" dirty="0" err="1"/>
              <a:t>for</a:t>
            </a:r>
            <a:r>
              <a:rPr lang="es-MX" dirty="0"/>
              <a:t> </a:t>
            </a:r>
            <a:r>
              <a:rPr lang="es-MX" dirty="0" err="1"/>
              <a:t>the</a:t>
            </a:r>
            <a:r>
              <a:rPr lang="es-MX" dirty="0"/>
              <a:t> </a:t>
            </a:r>
            <a:r>
              <a:rPr lang="es-MX" dirty="0" err="1"/>
              <a:t>Harassed</a:t>
            </a:r>
            <a:endParaRPr lang="es-MX" dirty="0"/>
          </a:p>
        </p:txBody>
      </p:sp>
      <p:sp>
        <p:nvSpPr>
          <p:cNvPr id="3" name="Content Placeholder 2">
            <a:extLst>
              <a:ext uri="{FF2B5EF4-FFF2-40B4-BE49-F238E27FC236}">
                <a16:creationId xmlns:a16="http://schemas.microsoft.com/office/drawing/2014/main" id="{4A6CBC73-5BC2-41E0-9795-B84A3D486A55}"/>
              </a:ext>
            </a:extLst>
          </p:cNvPr>
          <p:cNvSpPr>
            <a:spLocks noGrp="1"/>
          </p:cNvSpPr>
          <p:nvPr>
            <p:ph idx="1"/>
          </p:nvPr>
        </p:nvSpPr>
        <p:spPr>
          <a:xfrm>
            <a:off x="552865" y="962526"/>
            <a:ext cx="10800936" cy="5132590"/>
          </a:xfrm>
        </p:spPr>
        <p:txBody>
          <a:bodyPr>
            <a:noAutofit/>
          </a:bodyPr>
          <a:lstStyle/>
          <a:p>
            <a:r>
              <a:rPr lang="es-MX" dirty="0"/>
              <a:t>Tell </a:t>
            </a:r>
            <a:r>
              <a:rPr lang="es-MX" dirty="0" err="1"/>
              <a:t>the</a:t>
            </a:r>
            <a:r>
              <a:rPr lang="es-MX" dirty="0"/>
              <a:t> </a:t>
            </a:r>
            <a:r>
              <a:rPr lang="es-MX" dirty="0" err="1"/>
              <a:t>harasser</a:t>
            </a:r>
            <a:r>
              <a:rPr lang="es-MX" dirty="0"/>
              <a:t> </a:t>
            </a:r>
            <a:r>
              <a:rPr lang="es-MX" dirty="0" err="1"/>
              <a:t>to</a:t>
            </a:r>
            <a:r>
              <a:rPr lang="es-MX" dirty="0"/>
              <a:t> stop.</a:t>
            </a:r>
          </a:p>
          <a:p>
            <a:pPr marL="457200" lvl="1" indent="0">
              <a:buNone/>
            </a:pPr>
            <a:r>
              <a:rPr lang="es-MX" sz="2800" dirty="0"/>
              <a:t>- </a:t>
            </a:r>
            <a:r>
              <a:rPr lang="es-MX" sz="2800" dirty="0" err="1"/>
              <a:t>Encouraged</a:t>
            </a:r>
            <a:r>
              <a:rPr lang="es-MX" sz="2800" dirty="0"/>
              <a:t> </a:t>
            </a:r>
            <a:r>
              <a:rPr lang="es-MX" sz="2800" dirty="0" err="1"/>
              <a:t>but</a:t>
            </a:r>
            <a:r>
              <a:rPr lang="es-MX" sz="2800" dirty="0"/>
              <a:t> </a:t>
            </a:r>
            <a:r>
              <a:rPr lang="es-MX" sz="2800" dirty="0" err="1"/>
              <a:t>not</a:t>
            </a:r>
            <a:r>
              <a:rPr lang="es-MX" sz="2800" dirty="0"/>
              <a:t> </a:t>
            </a:r>
            <a:r>
              <a:rPr lang="es-MX" sz="2800" dirty="0" err="1"/>
              <a:t>required</a:t>
            </a:r>
            <a:r>
              <a:rPr lang="es-MX" sz="2800" dirty="0"/>
              <a:t>.</a:t>
            </a:r>
          </a:p>
          <a:p>
            <a:pPr>
              <a:spcBef>
                <a:spcPts val="2400"/>
              </a:spcBef>
            </a:pPr>
            <a:r>
              <a:rPr lang="es-MX" dirty="0"/>
              <a:t>In case </a:t>
            </a:r>
            <a:r>
              <a:rPr lang="es-MX" dirty="0" err="1"/>
              <a:t>of</a:t>
            </a:r>
            <a:r>
              <a:rPr lang="es-MX" dirty="0"/>
              <a:t> </a:t>
            </a:r>
            <a:r>
              <a:rPr lang="es-MX" dirty="0" err="1"/>
              <a:t>asault</a:t>
            </a:r>
            <a:r>
              <a:rPr lang="es-MX" dirty="0"/>
              <a:t> </a:t>
            </a:r>
            <a:r>
              <a:rPr lang="es-MX" dirty="0" err="1"/>
              <a:t>call</a:t>
            </a:r>
            <a:r>
              <a:rPr lang="es-MX" dirty="0"/>
              <a:t> 9-1-1.</a:t>
            </a:r>
          </a:p>
          <a:p>
            <a:pPr>
              <a:spcBef>
                <a:spcPts val="2400"/>
              </a:spcBef>
            </a:pPr>
            <a:r>
              <a:rPr lang="es-MX" dirty="0" err="1"/>
              <a:t>Report</a:t>
            </a:r>
            <a:r>
              <a:rPr lang="es-MX" dirty="0"/>
              <a:t> </a:t>
            </a:r>
            <a:r>
              <a:rPr lang="es-MX" dirty="0" err="1"/>
              <a:t>to</a:t>
            </a:r>
            <a:r>
              <a:rPr lang="es-MX" dirty="0"/>
              <a:t> </a:t>
            </a:r>
            <a:r>
              <a:rPr lang="es-MX" dirty="0" err="1"/>
              <a:t>employer</a:t>
            </a:r>
            <a:r>
              <a:rPr lang="es-MX" dirty="0"/>
              <a:t> </a:t>
            </a:r>
            <a:r>
              <a:rPr lang="es-MX" dirty="0" err="1"/>
              <a:t>according</a:t>
            </a:r>
            <a:r>
              <a:rPr lang="es-MX" dirty="0"/>
              <a:t> </a:t>
            </a:r>
            <a:r>
              <a:rPr lang="es-MX" dirty="0" err="1"/>
              <a:t>to</a:t>
            </a:r>
            <a:r>
              <a:rPr lang="es-MX" dirty="0"/>
              <a:t> </a:t>
            </a:r>
            <a:r>
              <a:rPr lang="es-MX" dirty="0" err="1"/>
              <a:t>the</a:t>
            </a:r>
            <a:r>
              <a:rPr lang="es-MX" dirty="0"/>
              <a:t> </a:t>
            </a:r>
            <a:r>
              <a:rPr lang="es-MX" dirty="0" err="1"/>
              <a:t>harassment</a:t>
            </a:r>
            <a:r>
              <a:rPr lang="es-MX" dirty="0"/>
              <a:t> </a:t>
            </a:r>
            <a:r>
              <a:rPr lang="es-MX" dirty="0" err="1"/>
              <a:t>prevention</a:t>
            </a:r>
            <a:r>
              <a:rPr lang="es-MX" dirty="0"/>
              <a:t> </a:t>
            </a:r>
            <a:r>
              <a:rPr lang="es-MX" dirty="0" err="1"/>
              <a:t>policy</a:t>
            </a:r>
            <a:r>
              <a:rPr lang="es-MX"/>
              <a:t>.</a:t>
            </a:r>
            <a:endParaRPr lang="es-MX" dirty="0"/>
          </a:p>
        </p:txBody>
      </p:sp>
      <p:sp>
        <p:nvSpPr>
          <p:cNvPr id="4" name="Slide Number Placeholder 3">
            <a:extLst>
              <a:ext uri="{FF2B5EF4-FFF2-40B4-BE49-F238E27FC236}">
                <a16:creationId xmlns:a16="http://schemas.microsoft.com/office/drawing/2014/main" id="{F74646DD-7E6D-D695-C6D6-B3803FE3FDCE}"/>
              </a:ext>
            </a:extLst>
          </p:cNvPr>
          <p:cNvSpPr>
            <a:spLocks noGrp="1"/>
          </p:cNvSpPr>
          <p:nvPr>
            <p:ph type="sldNum" sz="quarter" idx="4"/>
          </p:nvPr>
        </p:nvSpPr>
        <p:spPr/>
        <p:txBody>
          <a:bodyPr/>
          <a:lstStyle/>
          <a:p>
            <a:pPr algn="l"/>
            <a:fld id="{7753D33D-35F5-4C96-8E2F-8BB300F7C1F2}" type="slidenum">
              <a:rPr lang="en-US" smtClean="0"/>
              <a:pPr algn="l"/>
              <a:t>32</a:t>
            </a:fld>
            <a:r>
              <a:rPr lang="en-US"/>
              <a:t> </a:t>
            </a:r>
            <a:endParaRPr lang="en-US" dirty="0"/>
          </a:p>
        </p:txBody>
      </p:sp>
    </p:spTree>
    <p:extLst>
      <p:ext uri="{BB962C8B-B14F-4D97-AF65-F5344CB8AC3E}">
        <p14:creationId xmlns:p14="http://schemas.microsoft.com/office/powerpoint/2010/main" val="25994243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3ABEE1-1D04-49F2-A1E5-C37C864E271F}"/>
              </a:ext>
            </a:extLst>
          </p:cNvPr>
          <p:cNvSpPr txBox="1">
            <a:spLocks/>
          </p:cNvSpPr>
          <p:nvPr/>
        </p:nvSpPr>
        <p:spPr>
          <a:xfrm>
            <a:off x="119149" y="423333"/>
            <a:ext cx="11953702" cy="1168400"/>
          </a:xfrm>
          <a:prstGeom prst="rect">
            <a:avLst/>
          </a:prstGeom>
          <a:solidFill>
            <a:srgbClr val="FFFF00"/>
          </a:solidFill>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sz="4000" dirty="0">
                <a:solidFill>
                  <a:srgbClr val="FF0000"/>
                </a:solidFill>
              </a:rPr>
              <a:t>INSERT COMPANY REPORTING PROCEDURES</a:t>
            </a:r>
          </a:p>
        </p:txBody>
      </p:sp>
      <p:sp>
        <p:nvSpPr>
          <p:cNvPr id="3" name="Slide Number Placeholder 2">
            <a:extLst>
              <a:ext uri="{FF2B5EF4-FFF2-40B4-BE49-F238E27FC236}">
                <a16:creationId xmlns:a16="http://schemas.microsoft.com/office/drawing/2014/main" id="{0439CC67-5B0E-E1E7-C820-D538487A5C77}"/>
              </a:ext>
            </a:extLst>
          </p:cNvPr>
          <p:cNvSpPr>
            <a:spLocks noGrp="1"/>
          </p:cNvSpPr>
          <p:nvPr>
            <p:ph type="sldNum" sz="quarter" idx="4"/>
          </p:nvPr>
        </p:nvSpPr>
        <p:spPr/>
        <p:txBody>
          <a:bodyPr/>
          <a:lstStyle/>
          <a:p>
            <a:pPr algn="l"/>
            <a:fld id="{7753D33D-35F5-4C96-8E2F-8BB300F7C1F2}" type="slidenum">
              <a:rPr lang="en-US" smtClean="0"/>
              <a:pPr algn="l"/>
              <a:t>33</a:t>
            </a:fld>
            <a:r>
              <a:rPr lang="en-US"/>
              <a:t> </a:t>
            </a:r>
            <a:endParaRPr lang="en-US" dirty="0"/>
          </a:p>
        </p:txBody>
      </p:sp>
    </p:spTree>
    <p:extLst>
      <p:ext uri="{BB962C8B-B14F-4D97-AF65-F5344CB8AC3E}">
        <p14:creationId xmlns:p14="http://schemas.microsoft.com/office/powerpoint/2010/main" val="4935742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755198-861B-403A-B7BA-2D02F8048A82}"/>
              </a:ext>
            </a:extLst>
          </p:cNvPr>
          <p:cNvSpPr>
            <a:spLocks noGrp="1"/>
          </p:cNvSpPr>
          <p:nvPr>
            <p:ph type="title"/>
          </p:nvPr>
        </p:nvSpPr>
        <p:spPr>
          <a:xfrm>
            <a:off x="838200" y="147898"/>
            <a:ext cx="10515600" cy="696833"/>
          </a:xfrm>
        </p:spPr>
        <p:txBody>
          <a:bodyPr/>
          <a:lstStyle/>
          <a:p>
            <a:pPr algn="ctr"/>
            <a:r>
              <a:rPr lang="en-US" dirty="0"/>
              <a:t>Remedies for the Harassed</a:t>
            </a:r>
          </a:p>
        </p:txBody>
      </p:sp>
      <p:sp>
        <p:nvSpPr>
          <p:cNvPr id="3" name="Content Placeholder 2">
            <a:extLst>
              <a:ext uri="{FF2B5EF4-FFF2-40B4-BE49-F238E27FC236}">
                <a16:creationId xmlns:a16="http://schemas.microsoft.com/office/drawing/2014/main" id="{4A6CBC73-5BC2-41E0-9795-B84A3D486A55}"/>
              </a:ext>
            </a:extLst>
          </p:cNvPr>
          <p:cNvSpPr>
            <a:spLocks noGrp="1"/>
          </p:cNvSpPr>
          <p:nvPr>
            <p:ph idx="1"/>
          </p:nvPr>
        </p:nvSpPr>
        <p:spPr>
          <a:xfrm>
            <a:off x="677333" y="844732"/>
            <a:ext cx="10888134" cy="5332232"/>
          </a:xfrm>
        </p:spPr>
        <p:txBody>
          <a:bodyPr>
            <a:noAutofit/>
          </a:bodyPr>
          <a:lstStyle/>
          <a:p>
            <a:pPr marL="0" indent="0">
              <a:spcAft>
                <a:spcPts val="1200"/>
              </a:spcAft>
              <a:buNone/>
            </a:pPr>
            <a:r>
              <a:rPr lang="en-US" dirty="0"/>
              <a:t>If unsatisfied, can file a complaint with </a:t>
            </a:r>
            <a:r>
              <a:rPr lang="en-US" dirty="0" err="1"/>
              <a:t>CaCRD</a:t>
            </a:r>
            <a:r>
              <a:rPr lang="en-US" dirty="0"/>
              <a:t> </a:t>
            </a:r>
            <a:r>
              <a:rPr lang="en-US" dirty="0">
                <a:solidFill>
                  <a:srgbClr val="E25829"/>
                </a:solidFill>
                <a:latin typeface="Source Sans Pro SemiBold" panose="020B0603030403020204" pitchFamily="34" charset="0"/>
                <a:ea typeface="Source Sans Pro SemiBold" panose="020B0603030403020204" pitchFamily="34" charset="0"/>
              </a:rPr>
              <a:t>within 3 years</a:t>
            </a:r>
            <a:r>
              <a:rPr lang="en-US" dirty="0"/>
              <a:t>.</a:t>
            </a:r>
          </a:p>
          <a:p>
            <a:pPr>
              <a:spcAft>
                <a:spcPts val="1800"/>
              </a:spcAft>
            </a:pPr>
            <a:r>
              <a:rPr lang="en-US" dirty="0" err="1"/>
              <a:t>CaCRD</a:t>
            </a:r>
            <a:r>
              <a:rPr lang="en-US" dirty="0"/>
              <a:t> investigates and attempts settlement if necessary.</a:t>
            </a:r>
          </a:p>
          <a:p>
            <a:pPr>
              <a:spcAft>
                <a:spcPts val="1800"/>
              </a:spcAft>
            </a:pPr>
            <a:r>
              <a:rPr lang="en-US" dirty="0"/>
              <a:t>If settlement is not reached </a:t>
            </a:r>
            <a:r>
              <a:rPr lang="en-US" dirty="0" err="1"/>
              <a:t>CaCRD</a:t>
            </a:r>
            <a:r>
              <a:rPr lang="en-US" dirty="0"/>
              <a:t> can file a formal accusation, which leads to a public hearing before </a:t>
            </a:r>
            <a:r>
              <a:rPr lang="en-US" dirty="0" err="1"/>
              <a:t>CaCRD</a:t>
            </a:r>
            <a:r>
              <a:rPr lang="en-US" dirty="0"/>
              <a:t> Commission or lawsuit and subsequent fines, hearing or reinstatement, backpay or promotion.</a:t>
            </a:r>
          </a:p>
          <a:p>
            <a:pPr>
              <a:spcAft>
                <a:spcPts val="1800"/>
              </a:spcAft>
            </a:pPr>
            <a:r>
              <a:rPr lang="en-US" dirty="0" err="1"/>
              <a:t>CaCRD</a:t>
            </a:r>
            <a:r>
              <a:rPr lang="en-US" dirty="0"/>
              <a:t> may also issue “right-to-sue notice” allowing harassed to pursue a private lawsuit.</a:t>
            </a:r>
          </a:p>
        </p:txBody>
      </p:sp>
      <p:sp>
        <p:nvSpPr>
          <p:cNvPr id="4" name="Slide Number Placeholder 3">
            <a:extLst>
              <a:ext uri="{FF2B5EF4-FFF2-40B4-BE49-F238E27FC236}">
                <a16:creationId xmlns:a16="http://schemas.microsoft.com/office/drawing/2014/main" id="{92607F59-4755-FF67-4C5C-737116E60A5F}"/>
              </a:ext>
            </a:extLst>
          </p:cNvPr>
          <p:cNvSpPr>
            <a:spLocks noGrp="1"/>
          </p:cNvSpPr>
          <p:nvPr>
            <p:ph type="sldNum" sz="quarter" idx="4"/>
          </p:nvPr>
        </p:nvSpPr>
        <p:spPr/>
        <p:txBody>
          <a:bodyPr/>
          <a:lstStyle/>
          <a:p>
            <a:pPr algn="l"/>
            <a:fld id="{7753D33D-35F5-4C96-8E2F-8BB300F7C1F2}" type="slidenum">
              <a:rPr lang="en-US" smtClean="0"/>
              <a:pPr algn="l"/>
              <a:t>34</a:t>
            </a:fld>
            <a:r>
              <a:rPr lang="en-US"/>
              <a:t> </a:t>
            </a:r>
            <a:endParaRPr lang="en-US" dirty="0"/>
          </a:p>
        </p:txBody>
      </p:sp>
    </p:spTree>
    <p:extLst>
      <p:ext uri="{BB962C8B-B14F-4D97-AF65-F5344CB8AC3E}">
        <p14:creationId xmlns:p14="http://schemas.microsoft.com/office/powerpoint/2010/main" val="11598575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516C7A-9C96-4D38-831D-665990CA55B7}"/>
              </a:ext>
            </a:extLst>
          </p:cNvPr>
          <p:cNvSpPr>
            <a:spLocks noGrp="1"/>
          </p:cNvSpPr>
          <p:nvPr>
            <p:ph type="title"/>
          </p:nvPr>
        </p:nvSpPr>
        <p:spPr>
          <a:xfrm>
            <a:off x="838200" y="195796"/>
            <a:ext cx="10515600" cy="820208"/>
          </a:xfrm>
        </p:spPr>
        <p:txBody>
          <a:bodyPr/>
          <a:lstStyle/>
          <a:p>
            <a:pPr algn="ctr"/>
            <a:r>
              <a:rPr lang="en-US" dirty="0"/>
              <a:t>Retaliation is Illegal</a:t>
            </a:r>
          </a:p>
        </p:txBody>
      </p:sp>
      <p:sp>
        <p:nvSpPr>
          <p:cNvPr id="3" name="Content Placeholder 2">
            <a:extLst>
              <a:ext uri="{FF2B5EF4-FFF2-40B4-BE49-F238E27FC236}">
                <a16:creationId xmlns:a16="http://schemas.microsoft.com/office/drawing/2014/main" id="{6EDC4492-664B-430E-8EDA-2F3B78CF8312}"/>
              </a:ext>
            </a:extLst>
          </p:cNvPr>
          <p:cNvSpPr>
            <a:spLocks noGrp="1"/>
          </p:cNvSpPr>
          <p:nvPr>
            <p:ph idx="1"/>
          </p:nvPr>
        </p:nvSpPr>
        <p:spPr>
          <a:xfrm>
            <a:off x="838200" y="863600"/>
            <a:ext cx="10515600" cy="5313363"/>
          </a:xfrm>
        </p:spPr>
        <p:txBody>
          <a:bodyPr/>
          <a:lstStyle/>
          <a:p>
            <a:pPr marL="0" indent="0">
              <a:lnSpc>
                <a:spcPct val="150000"/>
              </a:lnSpc>
              <a:buNone/>
            </a:pPr>
            <a:r>
              <a:rPr lang="en-US" dirty="0"/>
              <a:t>An employer may not fire, demote, harass or otherwise "retaliate" against an individual because he or she engaged in a protected activity such as:</a:t>
            </a:r>
          </a:p>
          <a:p>
            <a:pPr>
              <a:lnSpc>
                <a:spcPct val="130000"/>
              </a:lnSpc>
              <a:spcBef>
                <a:spcPts val="1200"/>
              </a:spcBef>
            </a:pPr>
            <a:r>
              <a:rPr lang="en-US" dirty="0"/>
              <a:t>Filing a charge of discrimination.</a:t>
            </a:r>
          </a:p>
          <a:p>
            <a:pPr>
              <a:lnSpc>
                <a:spcPct val="130000"/>
              </a:lnSpc>
              <a:spcBef>
                <a:spcPts val="1200"/>
              </a:spcBef>
            </a:pPr>
            <a:r>
              <a:rPr lang="en-US" dirty="0"/>
              <a:t>Participating in a discrimination proceeding (e.g. act as a witness).</a:t>
            </a:r>
          </a:p>
          <a:p>
            <a:pPr>
              <a:lnSpc>
                <a:spcPct val="130000"/>
              </a:lnSpc>
              <a:spcBef>
                <a:spcPts val="1200"/>
              </a:spcBef>
            </a:pPr>
            <a:r>
              <a:rPr lang="en-US" dirty="0"/>
              <a:t>Or otherwise opposing discrimination. </a:t>
            </a:r>
          </a:p>
        </p:txBody>
      </p:sp>
      <p:sp>
        <p:nvSpPr>
          <p:cNvPr id="5" name="Slide Number Placeholder 4">
            <a:extLst>
              <a:ext uri="{FF2B5EF4-FFF2-40B4-BE49-F238E27FC236}">
                <a16:creationId xmlns:a16="http://schemas.microsoft.com/office/drawing/2014/main" id="{829FB2B2-0869-D038-7B3A-6B87FE42C9F7}"/>
              </a:ext>
            </a:extLst>
          </p:cNvPr>
          <p:cNvSpPr>
            <a:spLocks noGrp="1"/>
          </p:cNvSpPr>
          <p:nvPr>
            <p:ph type="sldNum" sz="quarter" idx="4"/>
          </p:nvPr>
        </p:nvSpPr>
        <p:spPr/>
        <p:txBody>
          <a:bodyPr/>
          <a:lstStyle/>
          <a:p>
            <a:pPr algn="l"/>
            <a:fld id="{7753D33D-35F5-4C96-8E2F-8BB300F7C1F2}" type="slidenum">
              <a:rPr lang="en-US" smtClean="0"/>
              <a:pPr algn="l"/>
              <a:t>35</a:t>
            </a:fld>
            <a:r>
              <a:rPr lang="en-US"/>
              <a:t> </a:t>
            </a:r>
            <a:endParaRPr lang="en-US" dirty="0"/>
          </a:p>
        </p:txBody>
      </p:sp>
    </p:spTree>
    <p:extLst>
      <p:ext uri="{BB962C8B-B14F-4D97-AF65-F5344CB8AC3E}">
        <p14:creationId xmlns:p14="http://schemas.microsoft.com/office/powerpoint/2010/main" val="28320866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755198-861B-403A-B7BA-2D02F8048A82}"/>
              </a:ext>
            </a:extLst>
          </p:cNvPr>
          <p:cNvSpPr>
            <a:spLocks noGrp="1"/>
          </p:cNvSpPr>
          <p:nvPr>
            <p:ph type="title"/>
          </p:nvPr>
        </p:nvSpPr>
        <p:spPr>
          <a:xfrm>
            <a:off x="838200" y="195794"/>
            <a:ext cx="10515600" cy="871008"/>
          </a:xfrm>
        </p:spPr>
        <p:txBody>
          <a:bodyPr/>
          <a:lstStyle/>
          <a:p>
            <a:pPr algn="ctr"/>
            <a:r>
              <a:rPr lang="en-US" dirty="0"/>
              <a:t>Corrective Actions</a:t>
            </a:r>
          </a:p>
        </p:txBody>
      </p:sp>
      <p:sp>
        <p:nvSpPr>
          <p:cNvPr id="3" name="Content Placeholder 2">
            <a:extLst>
              <a:ext uri="{FF2B5EF4-FFF2-40B4-BE49-F238E27FC236}">
                <a16:creationId xmlns:a16="http://schemas.microsoft.com/office/drawing/2014/main" id="{4A6CBC73-5BC2-41E0-9795-B84A3D486A55}"/>
              </a:ext>
            </a:extLst>
          </p:cNvPr>
          <p:cNvSpPr>
            <a:spLocks noGrp="1"/>
          </p:cNvSpPr>
          <p:nvPr>
            <p:ph idx="1"/>
          </p:nvPr>
        </p:nvSpPr>
        <p:spPr>
          <a:xfrm>
            <a:off x="677333" y="1066802"/>
            <a:ext cx="10888134" cy="5110161"/>
          </a:xfrm>
        </p:spPr>
        <p:txBody>
          <a:bodyPr>
            <a:normAutofit/>
          </a:bodyPr>
          <a:lstStyle/>
          <a:p>
            <a:pPr marL="0" indent="0">
              <a:spcAft>
                <a:spcPts val="600"/>
              </a:spcAft>
              <a:buNone/>
            </a:pPr>
            <a:r>
              <a:rPr lang="en-US" dirty="0"/>
              <a:t>Employers have a range of corrective measures at their disposal:</a:t>
            </a:r>
          </a:p>
          <a:p>
            <a:r>
              <a:rPr lang="en-US" dirty="0"/>
              <a:t>Varying disciplinary actions based on findings.</a:t>
            </a:r>
          </a:p>
          <a:p>
            <a:pPr>
              <a:spcBef>
                <a:spcPts val="600"/>
              </a:spcBef>
            </a:pPr>
            <a:r>
              <a:rPr lang="en-US" dirty="0"/>
              <a:t>Suspension:</a:t>
            </a:r>
          </a:p>
          <a:p>
            <a:pPr marL="457200" lvl="1" indent="0">
              <a:buNone/>
            </a:pPr>
            <a:r>
              <a:rPr lang="en-US" sz="2800" dirty="0"/>
              <a:t>- With or without pay.</a:t>
            </a:r>
          </a:p>
          <a:p>
            <a:pPr marL="457200" lvl="1" indent="0">
              <a:spcAft>
                <a:spcPts val="1200"/>
              </a:spcAft>
              <a:buNone/>
            </a:pPr>
            <a:r>
              <a:rPr lang="en-US" sz="2800" dirty="0"/>
              <a:t>- During investigation or longer.</a:t>
            </a:r>
          </a:p>
          <a:p>
            <a:pPr>
              <a:spcAft>
                <a:spcPts val="1200"/>
              </a:spcAft>
            </a:pPr>
            <a:r>
              <a:rPr lang="en-US" dirty="0"/>
              <a:t>Transfer harassing employee.</a:t>
            </a:r>
          </a:p>
          <a:p>
            <a:pPr>
              <a:spcAft>
                <a:spcPts val="1200"/>
              </a:spcAft>
            </a:pPr>
            <a:r>
              <a:rPr lang="en-US" dirty="0"/>
              <a:t>Termination.</a:t>
            </a:r>
          </a:p>
          <a:p>
            <a:pPr>
              <a:spcAft>
                <a:spcPts val="1200"/>
              </a:spcAft>
            </a:pPr>
            <a:r>
              <a:rPr lang="en-US" dirty="0"/>
              <a:t>Change in policy/procedures.</a:t>
            </a:r>
          </a:p>
          <a:p>
            <a:pPr>
              <a:spcAft>
                <a:spcPts val="1200"/>
              </a:spcAft>
            </a:pPr>
            <a:r>
              <a:rPr lang="en-US" dirty="0"/>
              <a:t>Improved training and orientation.</a:t>
            </a:r>
          </a:p>
        </p:txBody>
      </p:sp>
      <p:sp>
        <p:nvSpPr>
          <p:cNvPr id="4" name="Slide Number Placeholder 3">
            <a:extLst>
              <a:ext uri="{FF2B5EF4-FFF2-40B4-BE49-F238E27FC236}">
                <a16:creationId xmlns:a16="http://schemas.microsoft.com/office/drawing/2014/main" id="{0DC5264E-5998-156B-26FA-005579602E14}"/>
              </a:ext>
            </a:extLst>
          </p:cNvPr>
          <p:cNvSpPr>
            <a:spLocks noGrp="1"/>
          </p:cNvSpPr>
          <p:nvPr>
            <p:ph type="sldNum" sz="quarter" idx="4"/>
          </p:nvPr>
        </p:nvSpPr>
        <p:spPr/>
        <p:txBody>
          <a:bodyPr/>
          <a:lstStyle/>
          <a:p>
            <a:pPr algn="l"/>
            <a:fld id="{7753D33D-35F5-4C96-8E2F-8BB300F7C1F2}" type="slidenum">
              <a:rPr lang="en-US" smtClean="0"/>
              <a:pPr algn="l"/>
              <a:t>36</a:t>
            </a:fld>
            <a:r>
              <a:rPr lang="en-US"/>
              <a:t> </a:t>
            </a:r>
            <a:endParaRPr lang="en-US" dirty="0"/>
          </a:p>
        </p:txBody>
      </p:sp>
    </p:spTree>
    <p:extLst>
      <p:ext uri="{BB962C8B-B14F-4D97-AF65-F5344CB8AC3E}">
        <p14:creationId xmlns:p14="http://schemas.microsoft.com/office/powerpoint/2010/main" val="346221073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DCF5F-575F-4399-B548-43D1B3B9C4DC}"/>
              </a:ext>
            </a:extLst>
          </p:cNvPr>
          <p:cNvSpPr txBox="1">
            <a:spLocks/>
          </p:cNvSpPr>
          <p:nvPr/>
        </p:nvSpPr>
        <p:spPr>
          <a:xfrm>
            <a:off x="838200" y="509617"/>
            <a:ext cx="10515600" cy="78457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a:t>Questions?</a:t>
            </a:r>
            <a:endParaRPr lang="en-US" dirty="0"/>
          </a:p>
        </p:txBody>
      </p:sp>
      <p:pic>
        <p:nvPicPr>
          <p:cNvPr id="8" name="Picture 7">
            <a:extLst>
              <a:ext uri="{FF2B5EF4-FFF2-40B4-BE49-F238E27FC236}">
                <a16:creationId xmlns:a16="http://schemas.microsoft.com/office/drawing/2014/main" id="{59F01CB4-4203-413A-9373-41B7594B9E59}"/>
              </a:ext>
            </a:extLst>
          </p:cNvPr>
          <p:cNvPicPr>
            <a:picLocks noChangeAspect="1"/>
          </p:cNvPicPr>
          <p:nvPr/>
        </p:nvPicPr>
        <p:blipFill>
          <a:blip r:embed="rId2"/>
          <a:stretch>
            <a:fillRect/>
          </a:stretch>
        </p:blipFill>
        <p:spPr>
          <a:xfrm>
            <a:off x="2865755" y="1733181"/>
            <a:ext cx="6419850" cy="4591050"/>
          </a:xfrm>
          <a:prstGeom prst="rect">
            <a:avLst/>
          </a:prstGeom>
        </p:spPr>
      </p:pic>
      <p:sp>
        <p:nvSpPr>
          <p:cNvPr id="3" name="Slide Number Placeholder 2">
            <a:extLst>
              <a:ext uri="{FF2B5EF4-FFF2-40B4-BE49-F238E27FC236}">
                <a16:creationId xmlns:a16="http://schemas.microsoft.com/office/drawing/2014/main" id="{BD9B5D2F-8F70-708A-13EE-EEEF8FF5F90B}"/>
              </a:ext>
            </a:extLst>
          </p:cNvPr>
          <p:cNvSpPr>
            <a:spLocks noGrp="1"/>
          </p:cNvSpPr>
          <p:nvPr>
            <p:ph type="sldNum" sz="quarter" idx="4"/>
          </p:nvPr>
        </p:nvSpPr>
        <p:spPr/>
        <p:txBody>
          <a:bodyPr/>
          <a:lstStyle/>
          <a:p>
            <a:pPr algn="l"/>
            <a:fld id="{7753D33D-35F5-4C96-8E2F-8BB300F7C1F2}" type="slidenum">
              <a:rPr lang="en-US" smtClean="0"/>
              <a:pPr algn="l"/>
              <a:t>37</a:t>
            </a:fld>
            <a:r>
              <a:rPr lang="en-US"/>
              <a:t> </a:t>
            </a:r>
            <a:endParaRPr lang="en-US" dirty="0"/>
          </a:p>
        </p:txBody>
      </p:sp>
    </p:spTree>
    <p:extLst>
      <p:ext uri="{BB962C8B-B14F-4D97-AF65-F5344CB8AC3E}">
        <p14:creationId xmlns:p14="http://schemas.microsoft.com/office/powerpoint/2010/main" val="7583729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7C43065-5272-4DFD-8731-4F5855BC3E55}"/>
              </a:ext>
            </a:extLst>
          </p:cNvPr>
          <p:cNvPicPr>
            <a:picLocks noChangeAspect="1"/>
          </p:cNvPicPr>
          <p:nvPr/>
        </p:nvPicPr>
        <p:blipFill>
          <a:blip r:embed="rId2"/>
          <a:stretch>
            <a:fillRect/>
          </a:stretch>
        </p:blipFill>
        <p:spPr>
          <a:xfrm>
            <a:off x="316057" y="208924"/>
            <a:ext cx="5704777" cy="6530468"/>
          </a:xfrm>
          <a:prstGeom prst="rect">
            <a:avLst/>
          </a:prstGeom>
        </p:spPr>
      </p:pic>
      <p:pic>
        <p:nvPicPr>
          <p:cNvPr id="6" name="Picture 5">
            <a:extLst>
              <a:ext uri="{FF2B5EF4-FFF2-40B4-BE49-F238E27FC236}">
                <a16:creationId xmlns:a16="http://schemas.microsoft.com/office/drawing/2014/main" id="{26BBD5B9-D4AF-4634-ABD6-125A9D4DF218}"/>
              </a:ext>
            </a:extLst>
          </p:cNvPr>
          <p:cNvPicPr>
            <a:picLocks noChangeAspect="1"/>
          </p:cNvPicPr>
          <p:nvPr/>
        </p:nvPicPr>
        <p:blipFill>
          <a:blip r:embed="rId3"/>
          <a:stretch>
            <a:fillRect/>
          </a:stretch>
        </p:blipFill>
        <p:spPr>
          <a:xfrm>
            <a:off x="6049407" y="208924"/>
            <a:ext cx="5747141" cy="6530468"/>
          </a:xfrm>
          <a:prstGeom prst="rect">
            <a:avLst/>
          </a:prstGeom>
        </p:spPr>
      </p:pic>
      <p:sp>
        <p:nvSpPr>
          <p:cNvPr id="3" name="Slide Number Placeholder 2">
            <a:extLst>
              <a:ext uri="{FF2B5EF4-FFF2-40B4-BE49-F238E27FC236}">
                <a16:creationId xmlns:a16="http://schemas.microsoft.com/office/drawing/2014/main" id="{296859C4-410E-928C-14A9-6D93AD887312}"/>
              </a:ext>
            </a:extLst>
          </p:cNvPr>
          <p:cNvSpPr>
            <a:spLocks noGrp="1"/>
          </p:cNvSpPr>
          <p:nvPr>
            <p:ph type="sldNum" sz="quarter" idx="4"/>
          </p:nvPr>
        </p:nvSpPr>
        <p:spPr/>
        <p:txBody>
          <a:bodyPr/>
          <a:lstStyle/>
          <a:p>
            <a:pPr algn="l"/>
            <a:fld id="{7753D33D-35F5-4C96-8E2F-8BB300F7C1F2}" type="slidenum">
              <a:rPr lang="en-US" smtClean="0"/>
              <a:pPr algn="l"/>
              <a:t>4</a:t>
            </a:fld>
            <a:r>
              <a:rPr lang="en-US"/>
              <a:t> </a:t>
            </a:r>
            <a:endParaRPr lang="en-US" dirty="0"/>
          </a:p>
        </p:txBody>
      </p:sp>
    </p:spTree>
    <p:extLst>
      <p:ext uri="{BB962C8B-B14F-4D97-AF65-F5344CB8AC3E}">
        <p14:creationId xmlns:p14="http://schemas.microsoft.com/office/powerpoint/2010/main" val="10636597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76027F-371C-49AA-95BB-0DC140AD1626}"/>
              </a:ext>
            </a:extLst>
          </p:cNvPr>
          <p:cNvSpPr txBox="1">
            <a:spLocks/>
          </p:cNvSpPr>
          <p:nvPr/>
        </p:nvSpPr>
        <p:spPr>
          <a:xfrm>
            <a:off x="838200" y="198875"/>
            <a:ext cx="10515600" cy="86515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dirty="0"/>
              <a:t>Protected Groups</a:t>
            </a:r>
          </a:p>
        </p:txBody>
      </p:sp>
      <p:sp>
        <p:nvSpPr>
          <p:cNvPr id="5" name="TextBox 4">
            <a:extLst>
              <a:ext uri="{FF2B5EF4-FFF2-40B4-BE49-F238E27FC236}">
                <a16:creationId xmlns:a16="http://schemas.microsoft.com/office/drawing/2014/main" id="{569DD49D-42ED-461C-87C0-07C76BAD0D90}"/>
              </a:ext>
            </a:extLst>
          </p:cNvPr>
          <p:cNvSpPr txBox="1"/>
          <p:nvPr/>
        </p:nvSpPr>
        <p:spPr>
          <a:xfrm>
            <a:off x="623231" y="1064034"/>
            <a:ext cx="11207931" cy="1200329"/>
          </a:xfrm>
          <a:prstGeom prst="rect">
            <a:avLst/>
          </a:prstGeom>
          <a:noFill/>
        </p:spPr>
        <p:txBody>
          <a:bodyPr wrap="square">
            <a:spAutoFit/>
          </a:bodyPr>
          <a:lstStyle/>
          <a:p>
            <a:r>
              <a:rPr lang="en-US" sz="2400" dirty="0">
                <a:effectLst/>
              </a:rPr>
              <a:t>The California Civil Rights Department (formerly the DFEH) enforces laws that protect you from illegal discrimination and harassment in employment based on your actual or perceived: </a:t>
            </a:r>
          </a:p>
        </p:txBody>
      </p:sp>
      <p:sp>
        <p:nvSpPr>
          <p:cNvPr id="7" name="TextBox 6">
            <a:extLst>
              <a:ext uri="{FF2B5EF4-FFF2-40B4-BE49-F238E27FC236}">
                <a16:creationId xmlns:a16="http://schemas.microsoft.com/office/drawing/2014/main" id="{E552A4AA-7862-43BA-BE73-11956ED4BD12}"/>
              </a:ext>
            </a:extLst>
          </p:cNvPr>
          <p:cNvSpPr txBox="1"/>
          <p:nvPr/>
        </p:nvSpPr>
        <p:spPr>
          <a:xfrm>
            <a:off x="1057933" y="2264363"/>
            <a:ext cx="10338526" cy="3970318"/>
          </a:xfrm>
          <a:prstGeom prst="rect">
            <a:avLst/>
          </a:prstGeom>
          <a:noFill/>
        </p:spPr>
        <p:txBody>
          <a:bodyPr wrap="square" numCol="2">
            <a:spAutoFit/>
          </a:bodyPr>
          <a:lstStyle/>
          <a:p>
            <a:pPr marL="342900" indent="-342900">
              <a:buFont typeface="Arial" panose="020B0604020202020204" pitchFamily="34" charset="0"/>
              <a:buChar char="•"/>
            </a:pPr>
            <a:r>
              <a:rPr lang="en-US" sz="2800" dirty="0"/>
              <a:t>Ancestry</a:t>
            </a:r>
          </a:p>
          <a:p>
            <a:pPr marL="342900" indent="-342900">
              <a:buFont typeface="Arial" panose="020B0604020202020204" pitchFamily="34" charset="0"/>
              <a:buChar char="•"/>
            </a:pPr>
            <a:r>
              <a:rPr lang="en-US" sz="2800" dirty="0"/>
              <a:t>Age (40 or above)</a:t>
            </a:r>
          </a:p>
          <a:p>
            <a:pPr marL="342900" indent="-342900">
              <a:buFont typeface="Arial" panose="020B0604020202020204" pitchFamily="34" charset="0"/>
              <a:buChar char="•"/>
            </a:pPr>
            <a:r>
              <a:rPr lang="en-US" sz="2800" dirty="0"/>
              <a:t>Color</a:t>
            </a:r>
          </a:p>
          <a:p>
            <a:pPr marL="342900" indent="-342900">
              <a:buFont typeface="Arial" panose="020B0604020202020204" pitchFamily="34" charset="0"/>
              <a:buChar char="•"/>
            </a:pPr>
            <a:r>
              <a:rPr lang="en-US" sz="2800" dirty="0"/>
              <a:t>Disability</a:t>
            </a:r>
          </a:p>
          <a:p>
            <a:pPr marL="342900" indent="-342900">
              <a:buFont typeface="Arial" panose="020B0604020202020204" pitchFamily="34" charset="0"/>
              <a:buChar char="•"/>
            </a:pPr>
            <a:r>
              <a:rPr lang="en-US" sz="2800" dirty="0"/>
              <a:t>Genetic information</a:t>
            </a:r>
          </a:p>
          <a:p>
            <a:pPr marL="342900" indent="-342900">
              <a:buFont typeface="Arial" panose="020B0604020202020204" pitchFamily="34" charset="0"/>
              <a:buChar char="•"/>
            </a:pPr>
            <a:r>
              <a:rPr lang="en-US" sz="2800" dirty="0"/>
              <a:t>Gender identity or expression</a:t>
            </a:r>
          </a:p>
          <a:p>
            <a:pPr marL="342900" indent="-342900">
              <a:buFont typeface="Arial" panose="020B0604020202020204" pitchFamily="34" charset="0"/>
              <a:buChar char="•"/>
            </a:pPr>
            <a:r>
              <a:rPr lang="en-US" sz="2800" dirty="0"/>
              <a:t>Marital status</a:t>
            </a:r>
          </a:p>
          <a:p>
            <a:pPr marL="342900" indent="-342900">
              <a:buFont typeface="Arial" panose="020B0604020202020204" pitchFamily="34" charset="0"/>
              <a:buChar char="•"/>
            </a:pPr>
            <a:endParaRPr lang="en-US" sz="2800" dirty="0"/>
          </a:p>
          <a:p>
            <a:pPr marL="342900" indent="-342900">
              <a:buFont typeface="Arial" panose="020B0604020202020204" pitchFamily="34" charset="0"/>
              <a:buChar char="•"/>
            </a:pPr>
            <a:endParaRPr lang="en-US" sz="2800" dirty="0"/>
          </a:p>
          <a:p>
            <a:pPr marL="342900" indent="-342900">
              <a:buFont typeface="Arial" panose="020B0604020202020204" pitchFamily="34" charset="0"/>
              <a:buChar char="•"/>
            </a:pPr>
            <a:r>
              <a:rPr lang="en-US" sz="2800" dirty="0"/>
              <a:t>Medical condition</a:t>
            </a:r>
          </a:p>
          <a:p>
            <a:pPr marL="342900" indent="-342900">
              <a:buFont typeface="Arial" panose="020B0604020202020204" pitchFamily="34" charset="0"/>
              <a:buChar char="•"/>
            </a:pPr>
            <a:r>
              <a:rPr lang="en-US" sz="2800" dirty="0"/>
              <a:t>Military or veteran status</a:t>
            </a:r>
          </a:p>
          <a:p>
            <a:pPr marL="342900" indent="-342900">
              <a:buFont typeface="Arial" panose="020B0604020202020204" pitchFamily="34" charset="0"/>
              <a:buChar char="•"/>
            </a:pPr>
            <a:r>
              <a:rPr lang="en-US" sz="2800" dirty="0"/>
              <a:t>National origin</a:t>
            </a:r>
          </a:p>
          <a:p>
            <a:pPr marL="342900" indent="-342900">
              <a:buFont typeface="Arial" panose="020B0604020202020204" pitchFamily="34" charset="0"/>
              <a:buChar char="•"/>
            </a:pPr>
            <a:r>
              <a:rPr lang="en-US" sz="2800" dirty="0"/>
              <a:t>Race</a:t>
            </a:r>
          </a:p>
          <a:p>
            <a:pPr marL="342900" indent="-342900">
              <a:buFont typeface="Arial" panose="020B0604020202020204" pitchFamily="34" charset="0"/>
              <a:buChar char="•"/>
            </a:pPr>
            <a:r>
              <a:rPr lang="en-US" sz="2800" dirty="0"/>
              <a:t>Religion</a:t>
            </a:r>
          </a:p>
          <a:p>
            <a:pPr marL="342900" indent="-342900">
              <a:buFont typeface="Arial" panose="020B0604020202020204" pitchFamily="34" charset="0"/>
              <a:buChar char="•"/>
            </a:pPr>
            <a:r>
              <a:rPr lang="en-US" sz="2800" dirty="0"/>
              <a:t>Sex/gender*</a:t>
            </a:r>
          </a:p>
          <a:p>
            <a:pPr marL="342900" indent="-342900">
              <a:buFont typeface="Arial" panose="020B0604020202020204" pitchFamily="34" charset="0"/>
              <a:buChar char="•"/>
            </a:pPr>
            <a:r>
              <a:rPr lang="en-US" sz="2800" dirty="0"/>
              <a:t>Sexual Orientation</a:t>
            </a:r>
          </a:p>
        </p:txBody>
      </p:sp>
      <p:sp>
        <p:nvSpPr>
          <p:cNvPr id="8" name="TextBox 7">
            <a:extLst>
              <a:ext uri="{FF2B5EF4-FFF2-40B4-BE49-F238E27FC236}">
                <a16:creationId xmlns:a16="http://schemas.microsoft.com/office/drawing/2014/main" id="{9E5816CB-A182-4BBB-B708-78D2032FA205}"/>
              </a:ext>
            </a:extLst>
          </p:cNvPr>
          <p:cNvSpPr txBox="1"/>
          <p:nvPr/>
        </p:nvSpPr>
        <p:spPr>
          <a:xfrm>
            <a:off x="3339737" y="5733784"/>
            <a:ext cx="5512526" cy="369332"/>
          </a:xfrm>
          <a:prstGeom prst="rect">
            <a:avLst/>
          </a:prstGeom>
          <a:noFill/>
        </p:spPr>
        <p:txBody>
          <a:bodyPr wrap="square" rtlCol="0">
            <a:spAutoFit/>
          </a:bodyPr>
          <a:lstStyle/>
          <a:p>
            <a:r>
              <a:rPr lang="en-US" dirty="0"/>
              <a:t>*Includes pregnancy, childbirth, breastfeeding</a:t>
            </a:r>
          </a:p>
        </p:txBody>
      </p:sp>
      <p:sp>
        <p:nvSpPr>
          <p:cNvPr id="9" name="TextBox 8">
            <a:extLst>
              <a:ext uri="{FF2B5EF4-FFF2-40B4-BE49-F238E27FC236}">
                <a16:creationId xmlns:a16="http://schemas.microsoft.com/office/drawing/2014/main" id="{0578EF5E-2112-9202-802C-34125B960095}"/>
              </a:ext>
            </a:extLst>
          </p:cNvPr>
          <p:cNvSpPr txBox="1"/>
          <p:nvPr/>
        </p:nvSpPr>
        <p:spPr>
          <a:xfrm>
            <a:off x="838200" y="730049"/>
            <a:ext cx="10114722" cy="369332"/>
          </a:xfrm>
          <a:prstGeom prst="rect">
            <a:avLst/>
          </a:prstGeom>
          <a:noFill/>
        </p:spPr>
        <p:txBody>
          <a:bodyPr wrap="square">
            <a:spAutoFit/>
          </a:bodyPr>
          <a:lstStyle/>
          <a:p>
            <a:pPr algn="ctr"/>
            <a:r>
              <a:rPr lang="es-MX" i="1" dirty="0">
                <a:hlinkClick r:id="rId2"/>
              </a:rPr>
              <a:t>calcivilrights.ca.gov/</a:t>
            </a:r>
            <a:r>
              <a:rPr lang="es-MX" i="1" dirty="0" err="1">
                <a:hlinkClick r:id="rId2"/>
              </a:rPr>
              <a:t>Publications</a:t>
            </a:r>
            <a:endParaRPr lang="es-MX" i="1" dirty="0"/>
          </a:p>
        </p:txBody>
      </p:sp>
      <p:sp>
        <p:nvSpPr>
          <p:cNvPr id="3" name="Slide Number Placeholder 2">
            <a:extLst>
              <a:ext uri="{FF2B5EF4-FFF2-40B4-BE49-F238E27FC236}">
                <a16:creationId xmlns:a16="http://schemas.microsoft.com/office/drawing/2014/main" id="{DD68BB8C-93B1-E54F-0B9C-9D5A909D0ACB}"/>
              </a:ext>
            </a:extLst>
          </p:cNvPr>
          <p:cNvSpPr>
            <a:spLocks noGrp="1"/>
          </p:cNvSpPr>
          <p:nvPr>
            <p:ph type="sldNum" sz="quarter" idx="4"/>
          </p:nvPr>
        </p:nvSpPr>
        <p:spPr/>
        <p:txBody>
          <a:bodyPr/>
          <a:lstStyle/>
          <a:p>
            <a:pPr algn="l"/>
            <a:fld id="{7753D33D-35F5-4C96-8E2F-8BB300F7C1F2}" type="slidenum">
              <a:rPr lang="en-US" smtClean="0"/>
              <a:pPr algn="l"/>
              <a:t>5</a:t>
            </a:fld>
            <a:r>
              <a:rPr lang="en-US"/>
              <a:t> </a:t>
            </a:r>
            <a:endParaRPr lang="en-US" dirty="0"/>
          </a:p>
        </p:txBody>
      </p:sp>
    </p:spTree>
    <p:extLst>
      <p:ext uri="{BB962C8B-B14F-4D97-AF65-F5344CB8AC3E}">
        <p14:creationId xmlns:p14="http://schemas.microsoft.com/office/powerpoint/2010/main" val="33833797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FFE0DE-48B5-4160-BB7A-A21A1D10AB7D}"/>
              </a:ext>
            </a:extLst>
          </p:cNvPr>
          <p:cNvSpPr txBox="1">
            <a:spLocks/>
          </p:cNvSpPr>
          <p:nvPr/>
        </p:nvSpPr>
        <p:spPr>
          <a:xfrm>
            <a:off x="838200" y="198873"/>
            <a:ext cx="10515600" cy="73215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dirty="0"/>
              <a:t>Governing Agencies</a:t>
            </a:r>
          </a:p>
        </p:txBody>
      </p:sp>
      <p:sp>
        <p:nvSpPr>
          <p:cNvPr id="3" name="Content Placeholder 2">
            <a:extLst>
              <a:ext uri="{FF2B5EF4-FFF2-40B4-BE49-F238E27FC236}">
                <a16:creationId xmlns:a16="http://schemas.microsoft.com/office/drawing/2014/main" id="{A1B6F536-C6E6-44B9-A619-26A181367E06}"/>
              </a:ext>
            </a:extLst>
          </p:cNvPr>
          <p:cNvSpPr txBox="1">
            <a:spLocks/>
          </p:cNvSpPr>
          <p:nvPr/>
        </p:nvSpPr>
        <p:spPr>
          <a:xfrm>
            <a:off x="838200" y="1071154"/>
            <a:ext cx="10515600" cy="5105809"/>
          </a:xfrm>
          <a:prstGeom prst="rect">
            <a:avLst/>
          </a:prstGeom>
        </p:spPr>
        <p:txBody>
          <a:bodyPr>
            <a:normAutofit/>
          </a:bodyPr>
          <a:lstStyle>
            <a:lvl1pPr marL="228600" indent="-228600" algn="l" defTabSz="914400" rtl="0" eaLnBrk="1" latinLnBrk="0" hangingPunct="1">
              <a:lnSpc>
                <a:spcPct val="100000"/>
              </a:lnSpc>
              <a:spcBef>
                <a:spcPts val="0"/>
              </a:spcBef>
              <a:buFont typeface="Arial" panose="020B0604020202020204" pitchFamily="34" charset="0"/>
              <a:buChar char="•"/>
              <a:defRPr sz="2800" kern="1200">
                <a:solidFill>
                  <a:schemeClr val="tx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100000"/>
              </a:lnSpc>
              <a:spcBef>
                <a:spcPts val="0"/>
              </a:spcBef>
              <a:buFont typeface="Arial" panose="020B0604020202020204" pitchFamily="34" charset="0"/>
              <a:buChar char="•"/>
              <a:defRPr sz="2400" kern="1200">
                <a:solidFill>
                  <a:schemeClr val="tx1"/>
                </a:solidFill>
                <a:latin typeface="Source Sans Pro" panose="020B0503030403020204" pitchFamily="34" charset="0"/>
                <a:ea typeface="Source Sans Pro" panose="020B0503030403020204" pitchFamily="34" charset="0"/>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2000" kern="1200">
                <a:solidFill>
                  <a:schemeClr val="tx1"/>
                </a:solidFill>
                <a:latin typeface="Source Sans Pro" panose="020B0503030403020204" pitchFamily="34" charset="0"/>
                <a:ea typeface="Source Sans Pro" panose="020B0503030403020204" pitchFamily="34" charset="0"/>
                <a:cs typeface="+mn-cs"/>
              </a:defRPr>
            </a:lvl3pPr>
            <a:lvl4pPr marL="16002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4pPr>
            <a:lvl5pPr marL="20574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1200"/>
              </a:spcBef>
            </a:pPr>
            <a:r>
              <a:rPr lang="en-US" dirty="0"/>
              <a:t>Federal Level: Equal Employment Opportunity Commission (EEOC)</a:t>
            </a:r>
          </a:p>
          <a:p>
            <a:pPr marL="236538" indent="0">
              <a:buNone/>
            </a:pPr>
            <a:r>
              <a:rPr lang="en-US" sz="1800" i="1" dirty="0">
                <a:hlinkClick r:id="rId2"/>
              </a:rPr>
              <a:t>www.eeoc.gov/sexual-harassment</a:t>
            </a:r>
            <a:endParaRPr lang="en-US" sz="1800" i="1" dirty="0"/>
          </a:p>
          <a:p>
            <a:pPr marL="236538" indent="0">
              <a:buNone/>
            </a:pPr>
            <a:endParaRPr lang="en-US" dirty="0"/>
          </a:p>
          <a:p>
            <a:pPr>
              <a:spcBef>
                <a:spcPts val="1200"/>
              </a:spcBef>
            </a:pPr>
            <a:r>
              <a:rPr lang="en-US" dirty="0"/>
              <a:t>State Level: California Civil Rights Department (formerly the DFEH) </a:t>
            </a:r>
            <a:r>
              <a:rPr lang="en-US" sz="1800" i="1" dirty="0">
                <a:hlinkClick r:id="rId3"/>
              </a:rPr>
              <a:t>www.calcivilrights.ca.gov/shpt</a:t>
            </a:r>
            <a:endParaRPr lang="en-US" sz="1800" i="1" dirty="0"/>
          </a:p>
          <a:p>
            <a:pPr marL="0" indent="0">
              <a:spcBef>
                <a:spcPts val="1200"/>
              </a:spcBef>
              <a:buNone/>
            </a:pPr>
            <a:endParaRPr lang="en-US" dirty="0"/>
          </a:p>
        </p:txBody>
      </p:sp>
      <p:sp>
        <p:nvSpPr>
          <p:cNvPr id="5" name="Slide Number Placeholder 4">
            <a:extLst>
              <a:ext uri="{FF2B5EF4-FFF2-40B4-BE49-F238E27FC236}">
                <a16:creationId xmlns:a16="http://schemas.microsoft.com/office/drawing/2014/main" id="{13B5B9BE-EB14-7C67-94BD-A37A45B333AB}"/>
              </a:ext>
            </a:extLst>
          </p:cNvPr>
          <p:cNvSpPr>
            <a:spLocks noGrp="1"/>
          </p:cNvSpPr>
          <p:nvPr>
            <p:ph type="sldNum" sz="quarter" idx="4"/>
          </p:nvPr>
        </p:nvSpPr>
        <p:spPr/>
        <p:txBody>
          <a:bodyPr/>
          <a:lstStyle/>
          <a:p>
            <a:pPr algn="l"/>
            <a:fld id="{7753D33D-35F5-4C96-8E2F-8BB300F7C1F2}" type="slidenum">
              <a:rPr lang="en-US" smtClean="0"/>
              <a:pPr algn="l"/>
              <a:t>6</a:t>
            </a:fld>
            <a:r>
              <a:rPr lang="en-US"/>
              <a:t> </a:t>
            </a:r>
            <a:endParaRPr lang="en-US" dirty="0"/>
          </a:p>
        </p:txBody>
      </p:sp>
    </p:spTree>
    <p:extLst>
      <p:ext uri="{BB962C8B-B14F-4D97-AF65-F5344CB8AC3E}">
        <p14:creationId xmlns:p14="http://schemas.microsoft.com/office/powerpoint/2010/main" val="33515223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3ABEE1-1D04-49F2-A1E5-C37C864E271F}"/>
              </a:ext>
            </a:extLst>
          </p:cNvPr>
          <p:cNvSpPr txBox="1">
            <a:spLocks/>
          </p:cNvSpPr>
          <p:nvPr/>
        </p:nvSpPr>
        <p:spPr>
          <a:xfrm>
            <a:off x="119149" y="423333"/>
            <a:ext cx="11953702" cy="1168400"/>
          </a:xfrm>
          <a:prstGeom prst="rect">
            <a:avLst/>
          </a:prstGeom>
          <a:solidFill>
            <a:srgbClr val="FFFF00"/>
          </a:solidFill>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sz="4000" dirty="0">
                <a:solidFill>
                  <a:srgbClr val="FF0000"/>
                </a:solidFill>
              </a:rPr>
              <a:t>INSERT COMPANY HARASSMENT POLICY</a:t>
            </a:r>
          </a:p>
        </p:txBody>
      </p:sp>
      <p:sp>
        <p:nvSpPr>
          <p:cNvPr id="3" name="Slide Number Placeholder 2">
            <a:extLst>
              <a:ext uri="{FF2B5EF4-FFF2-40B4-BE49-F238E27FC236}">
                <a16:creationId xmlns:a16="http://schemas.microsoft.com/office/drawing/2014/main" id="{2C0061EA-42DE-CBE3-C341-2AC3C35B6DA7}"/>
              </a:ext>
            </a:extLst>
          </p:cNvPr>
          <p:cNvSpPr>
            <a:spLocks noGrp="1"/>
          </p:cNvSpPr>
          <p:nvPr>
            <p:ph type="sldNum" sz="quarter" idx="4"/>
          </p:nvPr>
        </p:nvSpPr>
        <p:spPr/>
        <p:txBody>
          <a:bodyPr/>
          <a:lstStyle/>
          <a:p>
            <a:pPr algn="l"/>
            <a:fld id="{7753D33D-35F5-4C96-8E2F-8BB300F7C1F2}" type="slidenum">
              <a:rPr lang="en-US" smtClean="0"/>
              <a:pPr algn="l"/>
              <a:t>7</a:t>
            </a:fld>
            <a:r>
              <a:rPr lang="en-US"/>
              <a:t> </a:t>
            </a:r>
            <a:endParaRPr lang="en-US" dirty="0"/>
          </a:p>
        </p:txBody>
      </p:sp>
    </p:spTree>
    <p:extLst>
      <p:ext uri="{BB962C8B-B14F-4D97-AF65-F5344CB8AC3E}">
        <p14:creationId xmlns:p14="http://schemas.microsoft.com/office/powerpoint/2010/main" val="18053581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F657C09-171A-4E41-A349-683860B0100C}"/>
              </a:ext>
            </a:extLst>
          </p:cNvPr>
          <p:cNvPicPr>
            <a:picLocks noChangeAspect="1"/>
          </p:cNvPicPr>
          <p:nvPr/>
        </p:nvPicPr>
        <p:blipFill rotWithShape="1">
          <a:blip r:embed="rId3"/>
          <a:srcRect l="33328" t="-1" r="33072" b="94674"/>
          <a:stretch/>
        </p:blipFill>
        <p:spPr>
          <a:xfrm>
            <a:off x="2220381" y="1079449"/>
            <a:ext cx="2218266" cy="365287"/>
          </a:xfrm>
          <a:prstGeom prst="rect">
            <a:avLst/>
          </a:prstGeom>
        </p:spPr>
      </p:pic>
      <p:pic>
        <p:nvPicPr>
          <p:cNvPr id="8" name="Picture 7">
            <a:extLst>
              <a:ext uri="{FF2B5EF4-FFF2-40B4-BE49-F238E27FC236}">
                <a16:creationId xmlns:a16="http://schemas.microsoft.com/office/drawing/2014/main" id="{8E61BBAC-4BB7-4C11-8AD1-3A14568988E2}"/>
              </a:ext>
            </a:extLst>
          </p:cNvPr>
          <p:cNvPicPr>
            <a:picLocks noChangeAspect="1"/>
          </p:cNvPicPr>
          <p:nvPr/>
        </p:nvPicPr>
        <p:blipFill rotWithShape="1">
          <a:blip r:embed="rId3"/>
          <a:srcRect l="6165" t="12099" r="15701" b="72076"/>
          <a:stretch/>
        </p:blipFill>
        <p:spPr>
          <a:xfrm>
            <a:off x="868361" y="1568473"/>
            <a:ext cx="4961466" cy="1043882"/>
          </a:xfrm>
          <a:prstGeom prst="rect">
            <a:avLst/>
          </a:prstGeom>
        </p:spPr>
      </p:pic>
      <p:sp>
        <p:nvSpPr>
          <p:cNvPr id="2" name="Title 1">
            <a:extLst>
              <a:ext uri="{FF2B5EF4-FFF2-40B4-BE49-F238E27FC236}">
                <a16:creationId xmlns:a16="http://schemas.microsoft.com/office/drawing/2014/main" id="{D5F16C25-6C58-4059-81FA-BA41A9963698}"/>
              </a:ext>
            </a:extLst>
          </p:cNvPr>
          <p:cNvSpPr txBox="1">
            <a:spLocks/>
          </p:cNvSpPr>
          <p:nvPr/>
        </p:nvSpPr>
        <p:spPr>
          <a:xfrm>
            <a:off x="630766" y="264167"/>
            <a:ext cx="10930467" cy="81528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dirty="0"/>
              <a:t>#MeToo Movement</a:t>
            </a:r>
          </a:p>
        </p:txBody>
      </p:sp>
      <p:pic>
        <p:nvPicPr>
          <p:cNvPr id="4" name="Picture 3">
            <a:extLst>
              <a:ext uri="{FF2B5EF4-FFF2-40B4-BE49-F238E27FC236}">
                <a16:creationId xmlns:a16="http://schemas.microsoft.com/office/drawing/2014/main" id="{1C8132DF-C534-4D97-8778-375012F8F01C}"/>
              </a:ext>
            </a:extLst>
          </p:cNvPr>
          <p:cNvPicPr>
            <a:picLocks noChangeAspect="1"/>
          </p:cNvPicPr>
          <p:nvPr/>
        </p:nvPicPr>
        <p:blipFill rotWithShape="1">
          <a:blip r:embed="rId3"/>
          <a:srcRect t="31662"/>
          <a:stretch/>
        </p:blipFill>
        <p:spPr>
          <a:xfrm>
            <a:off x="1028211" y="2736092"/>
            <a:ext cx="4641765" cy="3295115"/>
          </a:xfrm>
          <a:prstGeom prst="rect">
            <a:avLst/>
          </a:prstGeom>
        </p:spPr>
      </p:pic>
      <p:pic>
        <p:nvPicPr>
          <p:cNvPr id="12" name="Picture 11" descr="A close up of a logo&#10;&#10;Description automatically generated">
            <a:extLst>
              <a:ext uri="{FF2B5EF4-FFF2-40B4-BE49-F238E27FC236}">
                <a16:creationId xmlns:a16="http://schemas.microsoft.com/office/drawing/2014/main" id="{28CC906E-D314-4354-8614-C08E35FAE50F}"/>
              </a:ext>
            </a:extLst>
          </p:cNvPr>
          <p:cNvPicPr>
            <a:picLocks noChangeAspect="1"/>
          </p:cNvPicPr>
          <p:nvPr/>
        </p:nvPicPr>
        <p:blipFill rotWithShape="1">
          <a:blip r:embed="rId4">
            <a:extLst>
              <a:ext uri="{28A0092B-C50C-407E-A947-70E740481C1C}">
                <a14:useLocalDpi xmlns:a14="http://schemas.microsoft.com/office/drawing/2010/main" val="0"/>
              </a:ext>
            </a:extLst>
          </a:blip>
          <a:srcRect r="50000"/>
          <a:stretch/>
        </p:blipFill>
        <p:spPr>
          <a:xfrm>
            <a:off x="6362174" y="955712"/>
            <a:ext cx="5000625" cy="5229225"/>
          </a:xfrm>
          <a:prstGeom prst="rect">
            <a:avLst/>
          </a:prstGeom>
        </p:spPr>
      </p:pic>
      <p:sp>
        <p:nvSpPr>
          <p:cNvPr id="10" name="TextBox 9">
            <a:extLst>
              <a:ext uri="{FF2B5EF4-FFF2-40B4-BE49-F238E27FC236}">
                <a16:creationId xmlns:a16="http://schemas.microsoft.com/office/drawing/2014/main" id="{4BAF11BB-A12E-47A4-93D6-8CB93619BB79}"/>
              </a:ext>
            </a:extLst>
          </p:cNvPr>
          <p:cNvSpPr txBox="1"/>
          <p:nvPr/>
        </p:nvSpPr>
        <p:spPr>
          <a:xfrm rot="20198477">
            <a:off x="1050822" y="2948073"/>
            <a:ext cx="2785242" cy="1938992"/>
          </a:xfrm>
          <a:prstGeom prst="rect">
            <a:avLst/>
          </a:prstGeom>
          <a:solidFill>
            <a:srgbClr val="FFFFFF">
              <a:alpha val="50196"/>
            </a:srgbClr>
          </a:solidFill>
          <a:effectLst>
            <a:softEdge rad="31750"/>
          </a:effectLst>
        </p:spPr>
        <p:txBody>
          <a:bodyPr wrap="square" rtlCol="0">
            <a:spAutoFit/>
          </a:bodyPr>
          <a:lstStyle/>
          <a:p>
            <a:pPr algn="ctr"/>
            <a:r>
              <a:rPr lang="es-MX" sz="4000" b="1" dirty="0" err="1">
                <a:solidFill>
                  <a:srgbClr val="FF0000"/>
                </a:solidFill>
              </a:rPr>
              <a:t>Sentence</a:t>
            </a:r>
            <a:r>
              <a:rPr lang="es-MX" sz="4000" b="1" dirty="0">
                <a:solidFill>
                  <a:srgbClr val="FF0000"/>
                </a:solidFill>
              </a:rPr>
              <a:t>: 23 </a:t>
            </a:r>
            <a:r>
              <a:rPr lang="es-MX" sz="4000" b="1" dirty="0" err="1">
                <a:solidFill>
                  <a:srgbClr val="FF0000"/>
                </a:solidFill>
              </a:rPr>
              <a:t>years</a:t>
            </a:r>
            <a:r>
              <a:rPr lang="es-MX" sz="4000" b="1" dirty="0">
                <a:solidFill>
                  <a:srgbClr val="FF0000"/>
                </a:solidFill>
              </a:rPr>
              <a:t> in </a:t>
            </a:r>
            <a:r>
              <a:rPr lang="es-MX" sz="4000" b="1" dirty="0" err="1">
                <a:solidFill>
                  <a:srgbClr val="FF0000"/>
                </a:solidFill>
              </a:rPr>
              <a:t>jail</a:t>
            </a:r>
            <a:endParaRPr lang="es-MX" sz="4000" b="1" dirty="0">
              <a:solidFill>
                <a:srgbClr val="FF0000"/>
              </a:solidFill>
            </a:endParaRPr>
          </a:p>
        </p:txBody>
      </p:sp>
      <p:sp>
        <p:nvSpPr>
          <p:cNvPr id="3" name="TextBox 2">
            <a:extLst>
              <a:ext uri="{FF2B5EF4-FFF2-40B4-BE49-F238E27FC236}">
                <a16:creationId xmlns:a16="http://schemas.microsoft.com/office/drawing/2014/main" id="{616E8C01-CA1D-B980-DB66-25CFF52CE130}"/>
              </a:ext>
            </a:extLst>
          </p:cNvPr>
          <p:cNvSpPr txBox="1"/>
          <p:nvPr/>
        </p:nvSpPr>
        <p:spPr>
          <a:xfrm rot="20198477">
            <a:off x="2469639" y="4628500"/>
            <a:ext cx="2785242" cy="707886"/>
          </a:xfrm>
          <a:prstGeom prst="rect">
            <a:avLst/>
          </a:prstGeom>
          <a:solidFill>
            <a:srgbClr val="FFFFFF"/>
          </a:solidFill>
          <a:effectLst>
            <a:softEdge rad="31750"/>
          </a:effectLst>
        </p:spPr>
        <p:txBody>
          <a:bodyPr wrap="square" rtlCol="0">
            <a:spAutoFit/>
          </a:bodyPr>
          <a:lstStyle/>
          <a:p>
            <a:pPr algn="ctr"/>
            <a:r>
              <a:rPr lang="es-MX" sz="4000" b="1" dirty="0">
                <a:solidFill>
                  <a:srgbClr val="FF0000"/>
                </a:solidFill>
              </a:rPr>
              <a:t>+ 16 </a:t>
            </a:r>
            <a:r>
              <a:rPr lang="es-MX" sz="4000" b="1" dirty="0" err="1">
                <a:solidFill>
                  <a:srgbClr val="FF0000"/>
                </a:solidFill>
              </a:rPr>
              <a:t>years</a:t>
            </a:r>
            <a:endParaRPr lang="es-MX" sz="4000" b="1" dirty="0">
              <a:solidFill>
                <a:srgbClr val="FF0000"/>
              </a:solidFill>
            </a:endParaRPr>
          </a:p>
        </p:txBody>
      </p:sp>
      <p:sp>
        <p:nvSpPr>
          <p:cNvPr id="7" name="Slide Number Placeholder 6">
            <a:extLst>
              <a:ext uri="{FF2B5EF4-FFF2-40B4-BE49-F238E27FC236}">
                <a16:creationId xmlns:a16="http://schemas.microsoft.com/office/drawing/2014/main" id="{A4D225E3-EC26-37FF-8903-A9143E320A50}"/>
              </a:ext>
            </a:extLst>
          </p:cNvPr>
          <p:cNvSpPr>
            <a:spLocks noGrp="1"/>
          </p:cNvSpPr>
          <p:nvPr>
            <p:ph type="sldNum" sz="quarter" idx="4"/>
          </p:nvPr>
        </p:nvSpPr>
        <p:spPr/>
        <p:txBody>
          <a:bodyPr/>
          <a:lstStyle/>
          <a:p>
            <a:pPr algn="l"/>
            <a:fld id="{7753D33D-35F5-4C96-8E2F-8BB300F7C1F2}" type="slidenum">
              <a:rPr lang="en-US" smtClean="0"/>
              <a:pPr algn="l"/>
              <a:t>8</a:t>
            </a:fld>
            <a:r>
              <a:rPr lang="en-US"/>
              <a:t> of 62</a:t>
            </a:r>
            <a:endParaRPr lang="en-US" dirty="0"/>
          </a:p>
        </p:txBody>
      </p:sp>
    </p:spTree>
    <p:extLst>
      <p:ext uri="{BB962C8B-B14F-4D97-AF65-F5344CB8AC3E}">
        <p14:creationId xmlns:p14="http://schemas.microsoft.com/office/powerpoint/2010/main" val="115575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16C25-6C58-4059-81FA-BA41A9963698}"/>
              </a:ext>
            </a:extLst>
          </p:cNvPr>
          <p:cNvSpPr txBox="1">
            <a:spLocks/>
          </p:cNvSpPr>
          <p:nvPr/>
        </p:nvSpPr>
        <p:spPr>
          <a:xfrm>
            <a:off x="630766" y="264167"/>
            <a:ext cx="10930467" cy="81528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dirty="0"/>
              <a:t>#YoTambien</a:t>
            </a:r>
          </a:p>
        </p:txBody>
      </p:sp>
      <p:pic>
        <p:nvPicPr>
          <p:cNvPr id="5" name="Picture 4" descr="Logo&#10;&#10;Description automatically generated">
            <a:extLst>
              <a:ext uri="{FF2B5EF4-FFF2-40B4-BE49-F238E27FC236}">
                <a16:creationId xmlns:a16="http://schemas.microsoft.com/office/drawing/2014/main" id="{A1A65ED5-A8F5-43A5-8F25-B4CD83F469F4}"/>
              </a:ext>
            </a:extLst>
          </p:cNvPr>
          <p:cNvPicPr>
            <a:picLocks noChangeAspect="1"/>
          </p:cNvPicPr>
          <p:nvPr/>
        </p:nvPicPr>
        <p:blipFill rotWithShape="1">
          <a:blip r:embed="rId3">
            <a:extLst>
              <a:ext uri="{28A0092B-C50C-407E-A947-70E740481C1C}">
                <a14:useLocalDpi xmlns:a14="http://schemas.microsoft.com/office/drawing/2010/main" val="0"/>
              </a:ext>
            </a:extLst>
          </a:blip>
          <a:srcRect t="22764" b="18813"/>
          <a:stretch/>
        </p:blipFill>
        <p:spPr>
          <a:xfrm>
            <a:off x="398255" y="5408160"/>
            <a:ext cx="2537331" cy="864957"/>
          </a:xfrm>
          <a:prstGeom prst="rect">
            <a:avLst/>
          </a:prstGeom>
        </p:spPr>
      </p:pic>
      <p:sp>
        <p:nvSpPr>
          <p:cNvPr id="11" name="TextBox 10">
            <a:extLst>
              <a:ext uri="{FF2B5EF4-FFF2-40B4-BE49-F238E27FC236}">
                <a16:creationId xmlns:a16="http://schemas.microsoft.com/office/drawing/2014/main" id="{2ADB6F48-8F34-4DB9-9EA0-9574E62FB648}"/>
              </a:ext>
            </a:extLst>
          </p:cNvPr>
          <p:cNvSpPr txBox="1"/>
          <p:nvPr/>
        </p:nvSpPr>
        <p:spPr>
          <a:xfrm>
            <a:off x="630767" y="1297362"/>
            <a:ext cx="11027834" cy="1090811"/>
          </a:xfrm>
          <a:prstGeom prst="rect">
            <a:avLst/>
          </a:prstGeom>
          <a:noFill/>
        </p:spPr>
        <p:txBody>
          <a:bodyPr wrap="square">
            <a:spAutoFit/>
          </a:bodyPr>
          <a:lstStyle/>
          <a:p>
            <a:pPr>
              <a:lnSpc>
                <a:spcPct val="120000"/>
              </a:lnSpc>
            </a:pPr>
            <a:r>
              <a:rPr lang="en-US" sz="2800" b="0" i="0" dirty="0">
                <a:solidFill>
                  <a:srgbClr val="333333"/>
                </a:solidFill>
                <a:effectLst/>
                <a:latin typeface="+mj-lt"/>
              </a:rPr>
              <a:t>Karla </a:t>
            </a:r>
            <a:r>
              <a:rPr lang="en-US" sz="2800" b="0" i="0" dirty="0" err="1">
                <a:solidFill>
                  <a:srgbClr val="333333"/>
                </a:solidFill>
                <a:effectLst/>
                <a:latin typeface="+mj-lt"/>
              </a:rPr>
              <a:t>Amezola</a:t>
            </a:r>
            <a:r>
              <a:rPr lang="en-US" sz="2800" b="0" i="0" dirty="0">
                <a:solidFill>
                  <a:srgbClr val="333333"/>
                </a:solidFill>
                <a:effectLst/>
                <a:latin typeface="+mj-lt"/>
              </a:rPr>
              <a:t>, an Emmy winning anchor filed a sexual harassment complaint against her boss, VP of News Andrés Angulo. </a:t>
            </a:r>
          </a:p>
        </p:txBody>
      </p:sp>
      <p:pic>
        <p:nvPicPr>
          <p:cNvPr id="8" name="Picture 7" descr="A person smiling at the camera&#10;&#10;Description automatically generated with medium confidence">
            <a:extLst>
              <a:ext uri="{FF2B5EF4-FFF2-40B4-BE49-F238E27FC236}">
                <a16:creationId xmlns:a16="http://schemas.microsoft.com/office/drawing/2014/main" id="{35DD34A5-5EB5-4CDF-AAAF-AE25BF99AD56}"/>
              </a:ext>
            </a:extLst>
          </p:cNvPr>
          <p:cNvPicPr>
            <a:picLocks noChangeAspect="1"/>
          </p:cNvPicPr>
          <p:nvPr/>
        </p:nvPicPr>
        <p:blipFill rotWithShape="1">
          <a:blip r:embed="rId4">
            <a:extLst>
              <a:ext uri="{28A0092B-C50C-407E-A947-70E740481C1C}">
                <a14:useLocalDpi xmlns:a14="http://schemas.microsoft.com/office/drawing/2010/main" val="0"/>
              </a:ext>
            </a:extLst>
          </a:blip>
          <a:srcRect l="20556" r="25813"/>
          <a:stretch/>
        </p:blipFill>
        <p:spPr>
          <a:xfrm>
            <a:off x="398255" y="2766631"/>
            <a:ext cx="2608538" cy="2535685"/>
          </a:xfrm>
          <a:prstGeom prst="rect">
            <a:avLst/>
          </a:prstGeom>
        </p:spPr>
      </p:pic>
      <p:sp>
        <p:nvSpPr>
          <p:cNvPr id="14" name="TextBox 13">
            <a:extLst>
              <a:ext uri="{FF2B5EF4-FFF2-40B4-BE49-F238E27FC236}">
                <a16:creationId xmlns:a16="http://schemas.microsoft.com/office/drawing/2014/main" id="{D5EB275B-BB04-4690-8F5F-BB0B620F4B9E}"/>
              </a:ext>
            </a:extLst>
          </p:cNvPr>
          <p:cNvSpPr txBox="1"/>
          <p:nvPr/>
        </p:nvSpPr>
        <p:spPr>
          <a:xfrm>
            <a:off x="3172937" y="2441095"/>
            <a:ext cx="8485664" cy="3159070"/>
          </a:xfrm>
          <a:prstGeom prst="rect">
            <a:avLst/>
          </a:prstGeom>
          <a:noFill/>
        </p:spPr>
        <p:txBody>
          <a:bodyPr wrap="square">
            <a:spAutoFit/>
          </a:bodyPr>
          <a:lstStyle/>
          <a:p>
            <a:pPr>
              <a:lnSpc>
                <a:spcPct val="120000"/>
              </a:lnSpc>
            </a:pPr>
            <a:r>
              <a:rPr lang="en-US" sz="2800" dirty="0">
                <a:solidFill>
                  <a:srgbClr val="333333"/>
                </a:solidFill>
              </a:rPr>
              <a:t>When the company did nothing to stop the illegal behavior she filed a lawsuit against the company, and along with a wrongful termination claim when she was fired, seeking $15 million in damages. </a:t>
            </a:r>
            <a:r>
              <a:rPr lang="en-US" sz="2800" dirty="0" err="1">
                <a:solidFill>
                  <a:srgbClr val="333333"/>
                </a:solidFill>
              </a:rPr>
              <a:t>Amezola</a:t>
            </a:r>
            <a:r>
              <a:rPr lang="en-US" sz="2800" dirty="0">
                <a:solidFill>
                  <a:srgbClr val="333333"/>
                </a:solidFill>
              </a:rPr>
              <a:t> had to drive for Uber until years later was hired by Telemundo in Miami. </a:t>
            </a:r>
          </a:p>
        </p:txBody>
      </p:sp>
      <p:sp>
        <p:nvSpPr>
          <p:cNvPr id="4" name="Slide Number Placeholder 3">
            <a:extLst>
              <a:ext uri="{FF2B5EF4-FFF2-40B4-BE49-F238E27FC236}">
                <a16:creationId xmlns:a16="http://schemas.microsoft.com/office/drawing/2014/main" id="{42874BAD-E042-23C6-1AD9-22A9B796CE38}"/>
              </a:ext>
            </a:extLst>
          </p:cNvPr>
          <p:cNvSpPr>
            <a:spLocks noGrp="1"/>
          </p:cNvSpPr>
          <p:nvPr>
            <p:ph type="sldNum" sz="quarter" idx="4"/>
          </p:nvPr>
        </p:nvSpPr>
        <p:spPr/>
        <p:txBody>
          <a:bodyPr/>
          <a:lstStyle/>
          <a:p>
            <a:pPr algn="l"/>
            <a:fld id="{7753D33D-35F5-4C96-8E2F-8BB300F7C1F2}" type="slidenum">
              <a:rPr lang="en-US" smtClean="0"/>
              <a:pPr algn="l"/>
              <a:t>9</a:t>
            </a:fld>
            <a:r>
              <a:rPr lang="en-US"/>
              <a:t> </a:t>
            </a:r>
            <a:endParaRPr lang="en-US" dirty="0"/>
          </a:p>
        </p:txBody>
      </p:sp>
    </p:spTree>
    <p:extLst>
      <p:ext uri="{BB962C8B-B14F-4D97-AF65-F5344CB8AC3E}">
        <p14:creationId xmlns:p14="http://schemas.microsoft.com/office/powerpoint/2010/main" val="164626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9CA8B5E9-F335-44A2-812B-33DF81AE1546}" vid="{AC242DE2-705B-4111-A24C-961B4E76E1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CFLCA Template</Template>
  <TotalTime>3188</TotalTime>
  <Words>2318</Words>
  <Application>Microsoft Office PowerPoint</Application>
  <PresentationFormat>Widescreen</PresentationFormat>
  <Paragraphs>266</Paragraphs>
  <Slides>37</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37</vt:i4>
      </vt:variant>
    </vt:vector>
  </HeadingPairs>
  <TitlesOfParts>
    <vt:vector size="42" baseType="lpstr">
      <vt:lpstr>Arial</vt:lpstr>
      <vt:lpstr>Calibri</vt:lpstr>
      <vt:lpstr>Source Sans Pro</vt:lpstr>
      <vt:lpstr>Source Sans Pro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Defining Sexual Harassment</vt:lpstr>
      <vt:lpstr>Types of Sexual Harassment</vt:lpstr>
      <vt:lpstr>Quid Pro Quo – ‘This for that’</vt:lpstr>
      <vt:lpstr>Is it Quid Pro Quo Sexual Harassment When….</vt:lpstr>
      <vt:lpstr>Hostile Work Environment</vt:lpstr>
      <vt:lpstr>Physical Sexual Harassment</vt:lpstr>
      <vt:lpstr>Verbal Sexual Harassment</vt:lpstr>
      <vt:lpstr>It’s just a joke! It was a compliment!</vt:lpstr>
      <vt:lpstr>Non-Verbal Sexual Harassment</vt:lpstr>
      <vt:lpstr>PowerPoint Presentation</vt:lpstr>
      <vt:lpstr>PowerPoint Presentation</vt:lpstr>
      <vt:lpstr>Sexual Orientation or Gender Identity Discrimination is Illegal</vt:lpstr>
      <vt:lpstr>PowerPoint Presentation</vt:lpstr>
      <vt:lpstr>PowerPoint Presentation</vt:lpstr>
      <vt:lpstr>PowerPoint Presentation</vt:lpstr>
      <vt:lpstr>PowerPoint Presentation</vt:lpstr>
      <vt:lpstr>Dress Codes</vt:lpstr>
      <vt:lpstr>PowerPoint Presentation</vt:lpstr>
      <vt:lpstr>Bullying as Harassment</vt:lpstr>
      <vt:lpstr>Types of Abuse &amp; Bullying</vt:lpstr>
      <vt:lpstr>What is NOT Bullying?</vt:lpstr>
      <vt:lpstr>Remedies for the Harassed</vt:lpstr>
      <vt:lpstr>PowerPoint Presentation</vt:lpstr>
      <vt:lpstr>Remedies for the Harassed</vt:lpstr>
      <vt:lpstr>Retaliation is Illegal</vt:lpstr>
      <vt:lpstr>Corrective Actions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Kimberly Clark</dc:creator>
  <cp:lastModifiedBy>Kimberly Clark</cp:lastModifiedBy>
  <cp:revision>143</cp:revision>
  <dcterms:created xsi:type="dcterms:W3CDTF">2020-07-09T16:22:56Z</dcterms:created>
  <dcterms:modified xsi:type="dcterms:W3CDTF">2023-06-13T16:29:58Z</dcterms:modified>
</cp:coreProperties>
</file>