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74" r:id="rId3"/>
    <p:sldId id="749" r:id="rId4"/>
    <p:sldId id="487" r:id="rId5"/>
    <p:sldId id="730" r:id="rId6"/>
    <p:sldId id="729" r:id="rId7"/>
    <p:sldId id="293" r:id="rId8"/>
    <p:sldId id="258" r:id="rId9"/>
    <p:sldId id="744" r:id="rId10"/>
    <p:sldId id="751" r:id="rId11"/>
    <p:sldId id="760" r:id="rId12"/>
    <p:sldId id="501" r:id="rId13"/>
    <p:sldId id="264" r:id="rId14"/>
    <p:sldId id="313" r:id="rId15"/>
    <p:sldId id="757" r:id="rId16"/>
    <p:sldId id="758" r:id="rId17"/>
    <p:sldId id="303" r:id="rId18"/>
    <p:sldId id="728" r:id="rId19"/>
    <p:sldId id="307" r:id="rId20"/>
    <p:sldId id="367" r:id="rId21"/>
    <p:sldId id="309" r:id="rId22"/>
    <p:sldId id="493" r:id="rId23"/>
    <p:sldId id="310" r:id="rId24"/>
    <p:sldId id="370" r:id="rId25"/>
    <p:sldId id="722" r:id="rId26"/>
    <p:sldId id="350" r:id="rId27"/>
    <p:sldId id="374" r:id="rId28"/>
    <p:sldId id="494" r:id="rId29"/>
    <p:sldId id="495" r:id="rId30"/>
    <p:sldId id="723" r:id="rId31"/>
    <p:sldId id="496" r:id="rId32"/>
    <p:sldId id="395" r:id="rId33"/>
    <p:sldId id="443" r:id="rId34"/>
    <p:sldId id="283" r:id="rId35"/>
    <p:sldId id="377" r:id="rId36"/>
    <p:sldId id="378" r:id="rId37"/>
    <p:sldId id="743" r:id="rId38"/>
    <p:sldId id="359" r:id="rId39"/>
    <p:sldId id="752" r:id="rId40"/>
    <p:sldId id="759" r:id="rId41"/>
    <p:sldId id="755" r:id="rId42"/>
    <p:sldId id="746" r:id="rId43"/>
    <p:sldId id="747" r:id="rId44"/>
    <p:sldId id="315" r:id="rId45"/>
    <p:sldId id="438" r:id="rId46"/>
    <p:sldId id="508" r:id="rId47"/>
    <p:sldId id="439" r:id="rId48"/>
    <p:sldId id="511" r:id="rId49"/>
    <p:sldId id="754" r:id="rId50"/>
    <p:sldId id="394" r:id="rId51"/>
    <p:sldId id="489" r:id="rId52"/>
    <p:sldId id="437" r:id="rId53"/>
    <p:sldId id="361" r:id="rId54"/>
    <p:sldId id="292" r:id="rId55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6C7732-5A7B-5FC4-4239-7782E63F5E5C}" name="Kimberly Clark" initials="KC" userId="S::kimberly@calflca.org::84e40450-7475-4108-b895-f5c4ef6ef894" providerId="AD"/>
  <p188:author id="{DDB6446A-DA59-9F5F-0FBE-8033169084B3}" name="Risk Management Compliance" initials="RMC" userId="713e798a1994322d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5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577" autoAdjust="0"/>
  </p:normalViewPr>
  <p:slideViewPr>
    <p:cSldViewPr snapToGrid="0">
      <p:cViewPr varScale="1">
        <p:scale>
          <a:sx n="100" d="100"/>
          <a:sy n="100" d="100"/>
        </p:scale>
        <p:origin x="93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1679E8F0-ACFB-46FC-91C4-68E5DE8977F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798B1163-C392-495F-9049-19BD4836E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1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ude_photography" TargetMode="External"/><Relationship Id="rId7" Type="http://schemas.openxmlformats.org/officeDocument/2006/relationships/hyperlink" Target="https://en.wikipedia.org/wiki/Estrella_Media#cite_note-21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Human_resources" TargetMode="External"/><Relationship Id="rId5" Type="http://schemas.openxmlformats.org/officeDocument/2006/relationships/hyperlink" Target="https://en.wikipedia.org/wiki/Erection" TargetMode="External"/><Relationship Id="rId4" Type="http://schemas.openxmlformats.org/officeDocument/2006/relationships/hyperlink" Target="https://en.wikipedia.org/wiki/Sexual_assault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ude_photography" TargetMode="External"/><Relationship Id="rId7" Type="http://schemas.openxmlformats.org/officeDocument/2006/relationships/hyperlink" Target="https://en.wikipedia.org/wiki/Estrella_Media#cite_note-21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Human_resources" TargetMode="External"/><Relationship Id="rId5" Type="http://schemas.openxmlformats.org/officeDocument/2006/relationships/hyperlink" Target="https://en.wikipedia.org/wiki/Erection" TargetMode="External"/><Relationship Id="rId4" Type="http://schemas.openxmlformats.org/officeDocument/2006/relationships/hyperlink" Target="https://en.wikipedia.org/wiki/Sexual_assault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https://en.wikipedia.org/wiki/Estrella_Media</a:t>
            </a:r>
          </a:p>
          <a:p>
            <a:r>
              <a:rPr lang="en-US" dirty="0"/>
              <a:t>cited a history of “shameless and disgusting acts” of harassment by Angulo that “continued to escalate in levels of depravity”, stating that he bragged about his sexual experiences and showed her </a:t>
            </a:r>
            <a:r>
              <a:rPr lang="en-US" dirty="0">
                <a:hlinkClick r:id="rId3" tooltip="Nude photography"/>
              </a:rPr>
              <a:t>nude photographs</a:t>
            </a:r>
            <a:r>
              <a:rPr lang="en-US" dirty="0"/>
              <a:t> of female co-workers he had slept with to </a:t>
            </a:r>
            <a:r>
              <a:rPr lang="en-US" dirty="0" err="1"/>
              <a:t>Amezola</a:t>
            </a:r>
            <a:r>
              <a:rPr lang="en-US" dirty="0"/>
              <a:t> and other Estrella/KRCA colleagues, had propositioned her for sex numerous times (including telling her that he thought of her while masturbating in his office), had </a:t>
            </a:r>
            <a:r>
              <a:rPr lang="en-US" dirty="0">
                <a:hlinkClick r:id="rId4" tooltip="Sexual assault"/>
              </a:rPr>
              <a:t>kissed her against her will</a:t>
            </a:r>
            <a:r>
              <a:rPr lang="en-US" dirty="0"/>
              <a:t> and allegedly stroked his </a:t>
            </a:r>
            <a:r>
              <a:rPr lang="en-US" dirty="0">
                <a:hlinkClick r:id="rId5" tooltip="Erection"/>
              </a:rPr>
              <a:t>erect penis</a:t>
            </a:r>
            <a:r>
              <a:rPr lang="en-US" dirty="0"/>
              <a:t> while asking her to "turn around" to peer at her buttocks while in Angulo's office. </a:t>
            </a:r>
            <a:r>
              <a:rPr lang="en-US" dirty="0" err="1"/>
              <a:t>Amezola</a:t>
            </a:r>
            <a:r>
              <a:rPr lang="en-US" dirty="0"/>
              <a:t> also claimed Angulo threatened her in 2015 against taking any legal action and warned her that </a:t>
            </a:r>
            <a:r>
              <a:rPr lang="en-US" dirty="0">
                <a:hlinkClick r:id="rId6" tooltip="Human resources"/>
              </a:rPr>
              <a:t>human resources</a:t>
            </a:r>
            <a:r>
              <a:rPr lang="en-US" dirty="0"/>
              <a:t> would not believe her allegations. After filing a complaint to Estrella/KRCA human resources, Angulo and Estrella TV management retaliated against employees who "contributed damaging information,” removing her as 5:00 p.m. anchor at KRCA (while retaining her as 11:00 p.m. anchor) without cause and undertaking measures against employees who came forward as witnesses to </a:t>
            </a:r>
            <a:r>
              <a:rPr lang="en-US" dirty="0" err="1"/>
              <a:t>Amezola's</a:t>
            </a:r>
            <a:r>
              <a:rPr lang="en-US" dirty="0"/>
              <a:t> claims.</a:t>
            </a:r>
            <a:r>
              <a:rPr lang="en-US" baseline="30000" dirty="0">
                <a:hlinkClick r:id="rId7"/>
              </a:rPr>
              <a:t>[21]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1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https://en.wikipedia.org/wiki/Estrella_Media</a:t>
            </a:r>
          </a:p>
          <a:p>
            <a:r>
              <a:rPr lang="en-US" dirty="0"/>
              <a:t>cited a history of “shameless and disgusting acts” of harassment by Angulo that “continued to escalate in levels of depravity”, stating that he bragged about his sexual experiences and showed her </a:t>
            </a:r>
            <a:r>
              <a:rPr lang="en-US" dirty="0">
                <a:hlinkClick r:id="rId3" tooltip="Nude photography"/>
              </a:rPr>
              <a:t>nude photographs</a:t>
            </a:r>
            <a:r>
              <a:rPr lang="en-US" dirty="0"/>
              <a:t> of female co-workers he had slept with to </a:t>
            </a:r>
            <a:r>
              <a:rPr lang="en-US" dirty="0" err="1"/>
              <a:t>Amezola</a:t>
            </a:r>
            <a:r>
              <a:rPr lang="en-US" dirty="0"/>
              <a:t> and other Estrella/KRCA colleagues, had propositioned her for sex numerous times (including telling her that he thought of her while masturbating in his office), had </a:t>
            </a:r>
            <a:r>
              <a:rPr lang="en-US" dirty="0">
                <a:hlinkClick r:id="rId4" tooltip="Sexual assault"/>
              </a:rPr>
              <a:t>kissed her against her will</a:t>
            </a:r>
            <a:r>
              <a:rPr lang="en-US" dirty="0"/>
              <a:t> and allegedly stroked his </a:t>
            </a:r>
            <a:r>
              <a:rPr lang="en-US" dirty="0">
                <a:hlinkClick r:id="rId5" tooltip="Erection"/>
              </a:rPr>
              <a:t>erect penis</a:t>
            </a:r>
            <a:r>
              <a:rPr lang="en-US" dirty="0"/>
              <a:t> while asking her to "turn around" to peer at her buttocks while in Angulo's office. </a:t>
            </a:r>
            <a:r>
              <a:rPr lang="en-US" dirty="0" err="1"/>
              <a:t>Amezola</a:t>
            </a:r>
            <a:r>
              <a:rPr lang="en-US" dirty="0"/>
              <a:t> also claimed Angulo threatened her in 2015 against taking any legal action and warned her that </a:t>
            </a:r>
            <a:r>
              <a:rPr lang="en-US" dirty="0">
                <a:hlinkClick r:id="rId6" tooltip="Human resources"/>
              </a:rPr>
              <a:t>human resources</a:t>
            </a:r>
            <a:r>
              <a:rPr lang="en-US" dirty="0"/>
              <a:t> would not believe her allegations. After filing a complaint to Estrella/KRCA human resources, Angulo and Estrella TV management retaliated against employees who "contributed damaging information,” removing her as 5:00 p.m. anchor at KRCA (while retaining her as 11:00 p.m. anchor) without cause and undertaking measures against employees who came forward as witnesses to </a:t>
            </a:r>
            <a:r>
              <a:rPr lang="en-US" dirty="0" err="1"/>
              <a:t>Amezola's</a:t>
            </a:r>
            <a:r>
              <a:rPr lang="en-US" dirty="0"/>
              <a:t> claims.</a:t>
            </a:r>
            <a:r>
              <a:rPr lang="en-US" baseline="30000" dirty="0">
                <a:hlinkClick r:id="rId7"/>
              </a:rPr>
              <a:t>[21]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6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3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/>
              <a:t>Potentially</a:t>
            </a:r>
            <a:r>
              <a:rPr lang="es-MX" dirty="0"/>
              <a:t> </a:t>
            </a:r>
            <a:r>
              <a:rPr lang="es-MX" dirty="0" err="1"/>
              <a:t>againt</a:t>
            </a:r>
            <a:r>
              <a:rPr lang="es-MX" dirty="0"/>
              <a:t> </a:t>
            </a:r>
            <a:r>
              <a:rPr lang="es-MX" dirty="0" err="1"/>
              <a:t>company</a:t>
            </a:r>
            <a:r>
              <a:rPr lang="es-MX" dirty="0"/>
              <a:t> </a:t>
            </a:r>
            <a:r>
              <a:rPr lang="es-MX" dirty="0" err="1"/>
              <a:t>policy</a:t>
            </a:r>
            <a:r>
              <a:rPr lang="es-MX" dirty="0"/>
              <a:t> (</a:t>
            </a:r>
            <a:r>
              <a:rPr lang="es-MX" dirty="0" err="1"/>
              <a:t>or</a:t>
            </a:r>
            <a:r>
              <a:rPr lang="es-MX" dirty="0"/>
              <a:t> </a:t>
            </a:r>
            <a:r>
              <a:rPr lang="es-MX" dirty="0" err="1"/>
              <a:t>requires</a:t>
            </a:r>
            <a:r>
              <a:rPr lang="es-MX" dirty="0"/>
              <a:t> </a:t>
            </a:r>
            <a:r>
              <a:rPr lang="es-MX" dirty="0" err="1"/>
              <a:t>notice</a:t>
            </a:r>
            <a:r>
              <a:rPr lang="es-MX" dirty="0"/>
              <a:t>).</a:t>
            </a:r>
          </a:p>
          <a:p>
            <a:r>
              <a:rPr lang="es-MX" dirty="0" err="1"/>
              <a:t>Favoritism</a:t>
            </a:r>
            <a:r>
              <a:rPr lang="es-MX" dirty="0"/>
              <a:t> </a:t>
            </a:r>
            <a:r>
              <a:rPr lang="es-MX" dirty="0" err="1"/>
              <a:t>complaints</a:t>
            </a:r>
            <a:r>
              <a:rPr lang="es-MX" dirty="0"/>
              <a:t>/</a:t>
            </a:r>
            <a:r>
              <a:rPr lang="es-MX" dirty="0" err="1"/>
              <a:t>issues</a:t>
            </a:r>
            <a:r>
              <a:rPr lang="es-MX" dirty="0"/>
              <a:t> </a:t>
            </a:r>
            <a:r>
              <a:rPr lang="es-MX" dirty="0" err="1"/>
              <a:t>if</a:t>
            </a:r>
            <a:r>
              <a:rPr lang="es-MX" dirty="0"/>
              <a:t> </a:t>
            </a:r>
            <a:r>
              <a:rPr lang="es-MX" dirty="0" err="1"/>
              <a:t>worker</a:t>
            </a:r>
            <a:r>
              <a:rPr lang="es-MX" dirty="0"/>
              <a:t> </a:t>
            </a:r>
            <a:r>
              <a:rPr lang="es-MX" dirty="0" err="1"/>
              <a:t>is</a:t>
            </a:r>
            <a:r>
              <a:rPr lang="es-MX" dirty="0"/>
              <a:t> </a:t>
            </a:r>
            <a:r>
              <a:rPr lang="es-MX" dirty="0" err="1"/>
              <a:t>treated</a:t>
            </a:r>
            <a:r>
              <a:rPr lang="es-MX" dirty="0"/>
              <a:t> </a:t>
            </a:r>
            <a:r>
              <a:rPr lang="es-MX" dirty="0" err="1"/>
              <a:t>differently</a:t>
            </a:r>
            <a:r>
              <a:rPr lang="es-MX" dirty="0"/>
              <a:t> </a:t>
            </a:r>
            <a:r>
              <a:rPr lang="es-MX" dirty="0" err="1"/>
              <a:t>than</a:t>
            </a:r>
            <a:r>
              <a:rPr lang="es-MX" dirty="0"/>
              <a:t> </a:t>
            </a:r>
            <a:r>
              <a:rPr lang="es-MX" dirty="0" err="1"/>
              <a:t>others</a:t>
            </a:r>
            <a:r>
              <a:rPr lang="es-MX" dirty="0"/>
              <a:t>.</a:t>
            </a:r>
          </a:p>
          <a:p>
            <a:r>
              <a:rPr lang="es-MX" dirty="0" err="1"/>
              <a:t>If</a:t>
            </a:r>
            <a:r>
              <a:rPr lang="es-MX" dirty="0"/>
              <a:t> </a:t>
            </a:r>
            <a:r>
              <a:rPr lang="es-MX" dirty="0" err="1"/>
              <a:t>the</a:t>
            </a:r>
            <a:r>
              <a:rPr lang="es-MX" dirty="0"/>
              <a:t> </a:t>
            </a:r>
            <a:r>
              <a:rPr lang="es-MX" dirty="0" err="1"/>
              <a:t>relationship</a:t>
            </a:r>
            <a:r>
              <a:rPr lang="es-MX" dirty="0"/>
              <a:t> </a:t>
            </a:r>
            <a:r>
              <a:rPr lang="es-MX" dirty="0" err="1"/>
              <a:t>goes</a:t>
            </a:r>
            <a:r>
              <a:rPr lang="es-MX" dirty="0"/>
              <a:t> sour </a:t>
            </a:r>
            <a:r>
              <a:rPr lang="es-MX" dirty="0" err="1"/>
              <a:t>could</a:t>
            </a:r>
            <a:r>
              <a:rPr lang="es-MX" dirty="0"/>
              <a:t> </a:t>
            </a:r>
            <a:r>
              <a:rPr lang="es-MX" dirty="0" err="1"/>
              <a:t>impact</a:t>
            </a:r>
            <a:r>
              <a:rPr lang="es-MX" dirty="0"/>
              <a:t> </a:t>
            </a:r>
            <a:r>
              <a:rPr lang="es-MX" dirty="0" err="1"/>
              <a:t>work</a:t>
            </a:r>
            <a:r>
              <a:rPr lang="es-MX" dirty="0"/>
              <a:t>.</a:t>
            </a:r>
          </a:p>
          <a:p>
            <a:r>
              <a:rPr lang="es-MX" dirty="0" err="1"/>
              <a:t>Could</a:t>
            </a:r>
            <a:r>
              <a:rPr lang="es-MX" dirty="0"/>
              <a:t> </a:t>
            </a:r>
            <a:r>
              <a:rPr lang="es-MX" dirty="0" err="1"/>
              <a:t>negatively</a:t>
            </a:r>
            <a:r>
              <a:rPr lang="es-MX" dirty="0"/>
              <a:t> </a:t>
            </a:r>
            <a:r>
              <a:rPr lang="es-MX" dirty="0" err="1"/>
              <a:t>impact</a:t>
            </a:r>
            <a:r>
              <a:rPr lang="es-MX" dirty="0"/>
              <a:t> </a:t>
            </a:r>
            <a:r>
              <a:rPr lang="es-MX" dirty="0" err="1"/>
              <a:t>other</a:t>
            </a:r>
            <a:r>
              <a:rPr lang="es-MX" dirty="0"/>
              <a:t> </a:t>
            </a:r>
            <a:r>
              <a:rPr lang="es-MX" dirty="0" err="1"/>
              <a:t>company</a:t>
            </a:r>
            <a:r>
              <a:rPr lang="es-MX" dirty="0"/>
              <a:t> sexual </a:t>
            </a:r>
            <a:r>
              <a:rPr lang="es-MX" dirty="0" err="1"/>
              <a:t>harassment</a:t>
            </a:r>
            <a:r>
              <a:rPr lang="es-MX" dirty="0"/>
              <a:t> </a:t>
            </a:r>
            <a:r>
              <a:rPr lang="es-MX" dirty="0" err="1"/>
              <a:t>investigation</a:t>
            </a:r>
            <a:r>
              <a:rPr lang="es-MX" dirty="0"/>
              <a:t> </a:t>
            </a:r>
            <a:r>
              <a:rPr lang="es-MX" dirty="0" err="1"/>
              <a:t>results</a:t>
            </a:r>
            <a:r>
              <a:rPr lang="es-MX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1F471F-E95A-45E6-9CBE-D18F9F672A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83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/>
              <a:t>Records</a:t>
            </a:r>
            <a:r>
              <a:rPr lang="es-MX" dirty="0"/>
              <a:t> </a:t>
            </a:r>
            <a:r>
              <a:rPr lang="es-MX" dirty="0" err="1"/>
              <a:t>on</a:t>
            </a:r>
            <a:r>
              <a:rPr lang="es-MX" dirty="0"/>
              <a:t> </a:t>
            </a:r>
            <a:r>
              <a:rPr lang="es-MX" dirty="0" err="1"/>
              <a:t>transgender</a:t>
            </a:r>
            <a:r>
              <a:rPr lang="es-MX" dirty="0"/>
              <a:t> </a:t>
            </a:r>
            <a:r>
              <a:rPr lang="es-MX" dirty="0" err="1"/>
              <a:t>individuals</a:t>
            </a:r>
            <a:r>
              <a:rPr lang="es-MX" dirty="0"/>
              <a:t> </a:t>
            </a:r>
            <a:r>
              <a:rPr lang="es-MX" dirty="0" err="1"/>
              <a:t>go</a:t>
            </a:r>
            <a:r>
              <a:rPr lang="es-MX" dirty="0"/>
              <a:t> back 4,500 </a:t>
            </a:r>
            <a:r>
              <a:rPr lang="es-MX" dirty="0" err="1"/>
              <a:t>years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69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23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/>
              <a:t>Ca Civil </a:t>
            </a:r>
            <a:r>
              <a:rPr lang="es-MX" dirty="0" err="1"/>
              <a:t>Rights</a:t>
            </a:r>
            <a:r>
              <a:rPr lang="es-MX" dirty="0"/>
              <a:t> </a:t>
            </a:r>
            <a:r>
              <a:rPr lang="es-MX" dirty="0" err="1"/>
              <a:t>Department</a:t>
            </a:r>
            <a:r>
              <a:rPr lang="es-MX" dirty="0"/>
              <a:t>, </a:t>
            </a:r>
            <a:r>
              <a:rPr lang="es-MX" dirty="0" err="1"/>
              <a:t>formerly</a:t>
            </a:r>
            <a:r>
              <a:rPr lang="es-MX" dirty="0"/>
              <a:t> DFEH</a:t>
            </a:r>
          </a:p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62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Documentation of ‘minor’ is important if it becomes persistent.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B1163-C392-495F-9049-19BD4836EEB9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6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2D619-2498-478F-A792-FEBFDD72F3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Source Sans Pro SemiBold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4DCC3F-40B6-4F63-B9C6-6F5F03D5C4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CC80CA-EEE2-4C81-B727-C7BF4E385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86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10D29-54A5-4B2A-9D6F-B609661F6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0411B-0132-4600-9721-2F0ED6371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>
              <a:lnSpc>
                <a:spcPct val="100000"/>
              </a:lnSpc>
              <a:spcBef>
                <a:spcPts val="0"/>
              </a:spcBef>
              <a:defRPr/>
            </a:lvl2pPr>
            <a:lvl3pPr>
              <a:lnSpc>
                <a:spcPct val="100000"/>
              </a:lnSpc>
              <a:spcBef>
                <a:spcPts val="0"/>
              </a:spcBef>
              <a:defRPr/>
            </a:lvl3pPr>
            <a:lvl4pPr>
              <a:lnSpc>
                <a:spcPct val="100000"/>
              </a:lnSpc>
              <a:spcBef>
                <a:spcPts val="0"/>
              </a:spcBef>
              <a:defRPr/>
            </a:lvl4pPr>
            <a:lvl5pPr>
              <a:lnSpc>
                <a:spcPct val="10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4DEB-5DD4-41C1-A98E-28CA2C202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882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D21F0-9B3B-4648-B99C-BE9C080D1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35DCF-F871-4D0A-B147-4C634A1CA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38EB9B-0839-400B-8A09-B0AEE1F2C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6A58C8F-6B4D-4BCB-821C-A7D395E44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0867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BF4CA-3CDA-4093-B886-94B39AF5D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49894D-F5D1-4486-81F3-3BADF7E33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08EE7-04C7-43BB-AAB8-393173AA7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6E93A0-6EEE-45DE-A0D2-ADDA0B899A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DFCA32-E442-4028-9A79-5D1F3B06FB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C4EED88-A8FB-46F1-AA3B-07CF67BBDF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1664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0325A-3287-4904-BF46-5732C2CB2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AED67F4-D9A6-48A4-B8DA-91871FBC6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1625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AD85CC45-BE51-4A26-886C-6669237783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566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F2D3B-2FD4-4A56-96CC-CB1D1C38E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BF662-E6BD-4BF3-BEE2-31C8C528F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F0B55-2C6E-4FE4-9BFE-5C0D29179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789DAC0B-CE5B-4A40-B776-92333A187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32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84140-5149-4E85-9728-20B42E81C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DE3FCC-C516-4D52-8258-98716DB79D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D5705-6B7F-4434-B409-27701F7E78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F85F0E9-5E26-4496-90F0-D4BC13A3A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068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2035B-52C4-475E-81B9-0D5691164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14C76F-8B19-41C6-97C1-2D67B0FD6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23410B-223D-4B5C-8429-F13254545674}"/>
              </a:ext>
            </a:extLst>
          </p:cNvPr>
          <p:cNvSpPr/>
          <p:nvPr userDrawn="1"/>
        </p:nvSpPr>
        <p:spPr>
          <a:xfrm>
            <a:off x="94593" y="83507"/>
            <a:ext cx="12002814" cy="6690985"/>
          </a:xfrm>
          <a:prstGeom prst="rect">
            <a:avLst/>
          </a:prstGeom>
          <a:noFill/>
          <a:ln w="19050"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a clock&#10;&#10;Description automatically generated">
            <a:extLst>
              <a:ext uri="{FF2B5EF4-FFF2-40B4-BE49-F238E27FC236}">
                <a16:creationId xmlns:a16="http://schemas.microsoft.com/office/drawing/2014/main" id="{5C52AEC2-8F3F-49D0-82A4-58798D4A2C2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13" y="5317471"/>
            <a:ext cx="1369139" cy="13645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B4F94F-BF13-4745-8408-195F4069583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050042" y="6541376"/>
            <a:ext cx="6059124" cy="21946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A32AE0-66AA-46C5-8198-D77FFE1F5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943" y="6527379"/>
            <a:ext cx="843843" cy="231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fld id="{7753D33D-35F5-4C96-8E2F-8BB300F7C1F2}" type="slidenum">
              <a:rPr lang="en-US" smtClean="0"/>
              <a:pPr algn="l"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690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SemiBold" panose="020B0603030403020204" pitchFamily="34" charset="0"/>
          <a:ea typeface="Source Sans Pro SemiBold" panose="020B0603030403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eoc.gov/statutes/title-vii-civil-rights-act-1964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calcivilrights.ca.gov/wp-content/uploads/sites/32/2023/02/The-Rights-of-Employees-who-are-Transgender-or-Gender-Nonconforming-Poster_SP.pdf" TargetMode="Externa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calcivilrights.ca.gov/Publications/" TargetMode="Externa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alcivilrights.ca.gov/shpt/" TargetMode="External"/><Relationship Id="rId2" Type="http://schemas.openxmlformats.org/officeDocument/2006/relationships/hyperlink" Target="https://www.eeoc.gov/sexual-harassment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 descr="Diamond Suit">
            <a:extLst>
              <a:ext uri="{FF2B5EF4-FFF2-40B4-BE49-F238E27FC236}">
                <a16:creationId xmlns:a16="http://schemas.microsoft.com/office/drawing/2014/main" id="{F89490F3-92FF-4292-A337-7652A9910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7077" y="6574368"/>
            <a:ext cx="109728" cy="109728"/>
          </a:xfrm>
          <a:prstGeom prst="rect">
            <a:avLst/>
          </a:prstGeom>
        </p:spPr>
      </p:pic>
      <p:pic>
        <p:nvPicPr>
          <p:cNvPr id="5" name="Graphic 4" descr="Diamond Suit">
            <a:extLst>
              <a:ext uri="{FF2B5EF4-FFF2-40B4-BE49-F238E27FC236}">
                <a16:creationId xmlns:a16="http://schemas.microsoft.com/office/drawing/2014/main" id="{4042DCEA-67A1-435E-B5E0-CAE661E6C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7077" y="6574368"/>
            <a:ext cx="109728" cy="1097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3C5165-9700-4F22-83C9-CDB243D3D23F}"/>
              </a:ext>
            </a:extLst>
          </p:cNvPr>
          <p:cNvSpPr txBox="1"/>
          <p:nvPr/>
        </p:nvSpPr>
        <p:spPr>
          <a:xfrm>
            <a:off x="716903" y="1197376"/>
            <a:ext cx="10758194" cy="3707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 </a:t>
            </a:r>
            <a:r>
              <a:rPr lang="en-US" sz="3200" dirty="0" err="1">
                <a:latin typeface="Source Sans Pro" panose="020B0604020202020204" pitchFamily="34" charset="0"/>
                <a:cs typeface="Gautami" panose="020B0502040204020203" pitchFamily="34" charset="0"/>
              </a:rPr>
              <a:t>Requisitos</a:t>
            </a:r>
            <a:r>
              <a:rPr lang="en-US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 </a:t>
            </a:r>
            <a:r>
              <a:rPr lang="en-US" sz="3200" dirty="0" err="1">
                <a:latin typeface="Source Sans Pro" panose="020B0604020202020204" pitchFamily="34" charset="0"/>
                <a:cs typeface="Gautami" panose="020B0502040204020203" pitchFamily="34" charset="0"/>
              </a:rPr>
              <a:t>Legales</a:t>
            </a:r>
            <a:r>
              <a:rPr lang="en-US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 a Nivel Federal y </a:t>
            </a:r>
            <a:r>
              <a:rPr lang="en-US" sz="3200" dirty="0" err="1">
                <a:latin typeface="Source Sans Pro" panose="020B0604020202020204" pitchFamily="34" charset="0"/>
                <a:cs typeface="Gautami" panose="020B0502040204020203" pitchFamily="34" charset="0"/>
              </a:rPr>
              <a:t>Estatal</a:t>
            </a:r>
            <a:endParaRPr lang="en-US" sz="3200" dirty="0">
              <a:latin typeface="Source Sans Pro" panose="020B0604020202020204" pitchFamily="34" charset="0"/>
              <a:cs typeface="Gautami" panose="020B0502040204020203" pitchFamily="34" charset="0"/>
            </a:endParaRP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Definición del Acoso Sexual</a:t>
            </a: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Cuestiones de Orientación Sexual e Identidad de Género</a:t>
            </a: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Intimidación y Comportamiento Abusivo</a:t>
            </a:r>
          </a:p>
          <a:p>
            <a:pPr marL="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200" dirty="0">
                <a:latin typeface="Source Sans Pro" panose="020B0604020202020204" pitchFamily="34" charset="0"/>
                <a:cs typeface="Gautami" panose="020B0502040204020203" pitchFamily="34" charset="0"/>
              </a:rPr>
              <a:t>Recursos, Informes, y Remedios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076E27-FEEF-4668-A15D-1A4EAD551DA2}"/>
              </a:ext>
            </a:extLst>
          </p:cNvPr>
          <p:cNvSpPr txBox="1"/>
          <p:nvPr/>
        </p:nvSpPr>
        <p:spPr>
          <a:xfrm>
            <a:off x="0" y="30665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Prevención</a:t>
            </a:r>
            <a:r>
              <a:rPr lang="en-US" sz="40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de </a:t>
            </a:r>
            <a:r>
              <a:rPr lang="en-US" sz="40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Acoso</a:t>
            </a:r>
            <a:r>
              <a:rPr lang="en-US" sz="40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Sexual Para </a:t>
            </a:r>
            <a:r>
              <a:rPr lang="en-US" sz="40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Supervisores</a:t>
            </a:r>
            <a:r>
              <a:rPr lang="en-US" sz="40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19E985-D150-46CE-84D7-35EC1952F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933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5EB275B-BB04-4690-8F5F-BB0B620F4B9E}"/>
              </a:ext>
            </a:extLst>
          </p:cNvPr>
          <p:cNvSpPr txBox="1"/>
          <p:nvPr/>
        </p:nvSpPr>
        <p:spPr>
          <a:xfrm>
            <a:off x="5183524" y="356489"/>
            <a:ext cx="6716599" cy="6021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s-ES" sz="2700" dirty="0">
                <a:solidFill>
                  <a:srgbClr val="333333"/>
                </a:solidFill>
                <a:latin typeface="Tahoma" panose="020B0604030504040204" pitchFamily="34" charset="0"/>
              </a:rPr>
              <a:t>Un Productor de Estrella TV, Daniel Levy, dijo: “Fui testigo de lo que pasó con Karla. Cuando Recursos Humanos me llamó para preguntarme qué sabía, tuve que decir la verdad de lo que escuché y vi. RH dijo que no me pasaría nada por hablar. Dos horas más tarde, Andrés Angulo me llamó a su oficina para decirme que me cambiarían a otro programa, uno que tenía pésimos índices de audiencia. Sabía que me estaban engañando”. Fue despedido cuatro semanas después.</a:t>
            </a:r>
            <a:endParaRPr lang="es-MX" sz="2700" dirty="0">
              <a:latin typeface="Tahom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310F33-8CDD-FA72-A2FC-015883D7D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99" y="268553"/>
            <a:ext cx="4799625" cy="6304108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84B8FD-11F0-B6C0-734B-FDBF27AF89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50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BEE1-1D04-49F2-A1E5-C37C864E271F}"/>
              </a:ext>
            </a:extLst>
          </p:cNvPr>
          <p:cNvSpPr txBox="1">
            <a:spLocks/>
          </p:cNvSpPr>
          <p:nvPr/>
        </p:nvSpPr>
        <p:spPr>
          <a:xfrm>
            <a:off x="119149" y="205356"/>
            <a:ext cx="11953702" cy="7820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/>
              <a:t>Acuerdos de Reclamos por Acoso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18424-CE7E-4D34-8E81-F66DA257409C}"/>
              </a:ext>
            </a:extLst>
          </p:cNvPr>
          <p:cNvSpPr txBox="1">
            <a:spLocks/>
          </p:cNvSpPr>
          <p:nvPr/>
        </p:nvSpPr>
        <p:spPr>
          <a:xfrm>
            <a:off x="838200" y="987388"/>
            <a:ext cx="10515600" cy="56652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s-MX" sz="2700" b="1" dirty="0">
                <a:latin typeface="+mn-lt"/>
              </a:rPr>
              <a:t>Sep. 2018: </a:t>
            </a:r>
            <a:r>
              <a:rPr lang="es-MX" sz="27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$11,000,000  </a:t>
            </a:r>
            <a:r>
              <a:rPr lang="es-MX" sz="2700" dirty="0">
                <a:latin typeface="+mn-lt"/>
                <a:ea typeface="Source Sans Pro SemiBold" panose="020B0603030403020204" pitchFamily="34" charset="0"/>
              </a:rPr>
              <a:t>veredicto otorgado a dos trabajadores de vinería acosados por el gerente y represaliados en el sur de California.</a:t>
            </a:r>
            <a:endParaRPr lang="es-MX" sz="2700" dirty="0">
              <a:latin typeface="+mn-lt"/>
            </a:endParaRPr>
          </a:p>
          <a:p>
            <a:pPr marL="0" indent="0"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s-MX" sz="2700" b="1" dirty="0">
                <a:latin typeface="+mn-lt"/>
              </a:rPr>
              <a:t>Jul. 2016: </a:t>
            </a:r>
            <a:r>
              <a:rPr lang="es-MX" sz="27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$1,470,000 </a:t>
            </a:r>
            <a:r>
              <a:rPr lang="es-MX" sz="2700" dirty="0">
                <a:latin typeface="+mj-lt"/>
                <a:ea typeface="Source Sans Pro SemiBold" panose="020B0603030403020204" pitchFamily="34" charset="0"/>
              </a:rPr>
              <a:t>pagado por un procesador de frutas secas en Madera, CA. por acoso por parte de los supervisores y represalias por parte de la compañía.</a:t>
            </a:r>
            <a:endParaRPr lang="es-MX" sz="2700" dirty="0">
              <a:latin typeface="+mj-lt"/>
            </a:endParaRPr>
          </a:p>
          <a:p>
            <a:pPr marL="0" indent="0">
              <a:spcAft>
                <a:spcPts val="2000"/>
              </a:spcAft>
              <a:buFont typeface="Arial" panose="020B0604020202020204" pitchFamily="34" charset="0"/>
              <a:buNone/>
            </a:pPr>
            <a:r>
              <a:rPr lang="es-MX" sz="2700" b="1" dirty="0">
                <a:latin typeface="+mn-lt"/>
              </a:rPr>
              <a:t>Jul. 2016: </a:t>
            </a:r>
            <a:r>
              <a:rPr lang="es-MX" sz="27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$1,000,000 </a:t>
            </a:r>
            <a:r>
              <a:rPr lang="es-MX" sz="2700" dirty="0">
                <a:latin typeface="+mn-lt"/>
              </a:rPr>
              <a:t>pagado por un contratista en Salinas para resolver denuncias de acoso por parte de dos trabajadores del apio.</a:t>
            </a:r>
          </a:p>
          <a:p>
            <a:pPr marL="0" indent="0"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s-MX" sz="2700" b="1" dirty="0">
                <a:latin typeface="+mn-lt"/>
              </a:rPr>
              <a:t>Mayo 2023: </a:t>
            </a:r>
            <a:r>
              <a:rPr lang="es-MX" sz="27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$100,000,000 </a:t>
            </a:r>
            <a:r>
              <a:rPr lang="es-MX" sz="2700" dirty="0">
                <a:latin typeface="+mn-lt"/>
              </a:rPr>
              <a:t>multado a un creador de videojuegos de LA por reclamos de comportamiento acosador; asignar mujeres a trabajos con tasas más bajas; pagando menos a mujeres y ofreciendo ascensos a hombres con más frecuencia que las mujeres en puestos similares.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C348A0-58DA-8C2A-0C70-808D628987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11</a:t>
            </a:fld>
            <a:r>
              <a:rPr lang="en-US"/>
              <a:t> of 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531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CEE84-5DBF-478B-88CB-83E7F3AAB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64" y="166525"/>
            <a:ext cx="11405420" cy="904875"/>
          </a:xfrm>
        </p:spPr>
        <p:txBody>
          <a:bodyPr>
            <a:normAutofit/>
          </a:bodyPr>
          <a:lstStyle/>
          <a:p>
            <a:pPr algn="ctr"/>
            <a:r>
              <a:rPr lang="en-US" dirty="0" err="1"/>
              <a:t>Transici</a:t>
            </a:r>
            <a:r>
              <a:rPr lang="es-MX" dirty="0" err="1"/>
              <a:t>ón</a:t>
            </a:r>
            <a:r>
              <a:rPr lang="es-MX" dirty="0"/>
              <a:t> de Roles</a:t>
            </a:r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A4BCE752-AD68-48FA-912A-C1FAA2F03D98}"/>
              </a:ext>
            </a:extLst>
          </p:cNvPr>
          <p:cNvSpPr/>
          <p:nvPr/>
        </p:nvSpPr>
        <p:spPr>
          <a:xfrm>
            <a:off x="1031195" y="3210886"/>
            <a:ext cx="1537301" cy="1229773"/>
          </a:xfrm>
          <a:prstGeom prst="triangle">
            <a:avLst>
              <a:gd name="adj" fmla="val 50000"/>
            </a:avLst>
          </a:prstGeom>
          <a:solidFill>
            <a:srgbClr val="E25829">
              <a:alpha val="50196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Manual Operation 8">
            <a:extLst>
              <a:ext uri="{FF2B5EF4-FFF2-40B4-BE49-F238E27FC236}">
                <a16:creationId xmlns:a16="http://schemas.microsoft.com/office/drawing/2014/main" id="{9BB1CF68-9D38-4273-9801-AEBCF537ADD1}"/>
              </a:ext>
            </a:extLst>
          </p:cNvPr>
          <p:cNvSpPr/>
          <p:nvPr/>
        </p:nvSpPr>
        <p:spPr>
          <a:xfrm flipV="1">
            <a:off x="504930" y="4448942"/>
            <a:ext cx="2589836" cy="904875"/>
          </a:xfrm>
          <a:prstGeom prst="flowChartManualOperation">
            <a:avLst/>
          </a:prstGeom>
          <a:solidFill>
            <a:srgbClr val="E25829">
              <a:alpha val="74902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F26A7B-BF36-4B04-9E23-64BB7050AFB0}"/>
              </a:ext>
            </a:extLst>
          </p:cNvPr>
          <p:cNvSpPr txBox="1"/>
          <p:nvPr/>
        </p:nvSpPr>
        <p:spPr>
          <a:xfrm>
            <a:off x="981244" y="4700458"/>
            <a:ext cx="1759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Trabajadores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5AA884-1D6C-47A4-AC5A-0EE4F12820BC}"/>
              </a:ext>
            </a:extLst>
          </p:cNvPr>
          <p:cNvSpPr txBox="1"/>
          <p:nvPr/>
        </p:nvSpPr>
        <p:spPr>
          <a:xfrm>
            <a:off x="920281" y="3825773"/>
            <a:ext cx="175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Supervisor</a:t>
            </a:r>
          </a:p>
          <a:p>
            <a:pPr algn="ctr"/>
            <a:r>
              <a:rPr lang="en-US" sz="1400" dirty="0"/>
              <a:t>Mayordomo</a:t>
            </a: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E7E0DBE4-7A57-49B0-AF60-19A3AC0FA126}"/>
              </a:ext>
            </a:extLst>
          </p:cNvPr>
          <p:cNvSpPr/>
          <p:nvPr/>
        </p:nvSpPr>
        <p:spPr>
          <a:xfrm>
            <a:off x="1797912" y="1993383"/>
            <a:ext cx="5249333" cy="1229773"/>
          </a:xfrm>
          <a:prstGeom prst="triangle">
            <a:avLst/>
          </a:prstGeom>
          <a:solidFill>
            <a:srgbClr val="E25829">
              <a:alpha val="15000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A97A4836-3522-4F0E-9CC0-02EAD64CC39F}"/>
              </a:ext>
            </a:extLst>
          </p:cNvPr>
          <p:cNvSpPr/>
          <p:nvPr/>
        </p:nvSpPr>
        <p:spPr>
          <a:xfrm>
            <a:off x="3655855" y="3210889"/>
            <a:ext cx="1537301" cy="1229773"/>
          </a:xfrm>
          <a:prstGeom prst="triangle">
            <a:avLst>
              <a:gd name="adj" fmla="val 50000"/>
            </a:avLst>
          </a:prstGeom>
          <a:solidFill>
            <a:srgbClr val="E25829">
              <a:alpha val="50196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Manual Operation 22">
            <a:extLst>
              <a:ext uri="{FF2B5EF4-FFF2-40B4-BE49-F238E27FC236}">
                <a16:creationId xmlns:a16="http://schemas.microsoft.com/office/drawing/2014/main" id="{273B83F1-44A7-485D-87A8-8687F78FDAD9}"/>
              </a:ext>
            </a:extLst>
          </p:cNvPr>
          <p:cNvSpPr/>
          <p:nvPr/>
        </p:nvSpPr>
        <p:spPr>
          <a:xfrm flipV="1">
            <a:off x="3129590" y="4448945"/>
            <a:ext cx="2589836" cy="904875"/>
          </a:xfrm>
          <a:prstGeom prst="flowChartManualOperation">
            <a:avLst/>
          </a:prstGeom>
          <a:solidFill>
            <a:srgbClr val="E25829">
              <a:alpha val="74902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748E13-EAA0-47A9-8873-3A67744116DD}"/>
              </a:ext>
            </a:extLst>
          </p:cNvPr>
          <p:cNvSpPr txBox="1"/>
          <p:nvPr/>
        </p:nvSpPr>
        <p:spPr>
          <a:xfrm>
            <a:off x="3605904" y="4700461"/>
            <a:ext cx="1759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Trabajadores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59AFAE-9B39-404C-A0AE-C0EF71818C7B}"/>
              </a:ext>
            </a:extLst>
          </p:cNvPr>
          <p:cNvSpPr txBox="1"/>
          <p:nvPr/>
        </p:nvSpPr>
        <p:spPr>
          <a:xfrm>
            <a:off x="3544941" y="3825776"/>
            <a:ext cx="175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Supervisor</a:t>
            </a:r>
          </a:p>
          <a:p>
            <a:pPr algn="ctr"/>
            <a:r>
              <a:rPr lang="en-US" sz="1400" dirty="0"/>
              <a:t>Mayordomo</a:t>
            </a: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7D78B24-D367-4DD4-8CAE-DEC5DA5AD9DE}"/>
              </a:ext>
            </a:extLst>
          </p:cNvPr>
          <p:cNvSpPr/>
          <p:nvPr/>
        </p:nvSpPr>
        <p:spPr>
          <a:xfrm>
            <a:off x="6280531" y="3210886"/>
            <a:ext cx="1537301" cy="1229773"/>
          </a:xfrm>
          <a:prstGeom prst="triangle">
            <a:avLst>
              <a:gd name="adj" fmla="val 50000"/>
            </a:avLst>
          </a:prstGeom>
          <a:solidFill>
            <a:srgbClr val="E25829">
              <a:alpha val="50196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Manual Operation 30">
            <a:extLst>
              <a:ext uri="{FF2B5EF4-FFF2-40B4-BE49-F238E27FC236}">
                <a16:creationId xmlns:a16="http://schemas.microsoft.com/office/drawing/2014/main" id="{20D24C78-8A70-4648-B999-2FBD29841E7A}"/>
              </a:ext>
            </a:extLst>
          </p:cNvPr>
          <p:cNvSpPr/>
          <p:nvPr/>
        </p:nvSpPr>
        <p:spPr>
          <a:xfrm flipV="1">
            <a:off x="5754266" y="4448942"/>
            <a:ext cx="2589836" cy="904875"/>
          </a:xfrm>
          <a:prstGeom prst="flowChartManualOperation">
            <a:avLst/>
          </a:prstGeom>
          <a:solidFill>
            <a:srgbClr val="E25829">
              <a:alpha val="74902"/>
            </a:srgbClr>
          </a:solidFill>
          <a:ln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A3A849-F8B8-4019-A8AB-260E65A20418}"/>
              </a:ext>
            </a:extLst>
          </p:cNvPr>
          <p:cNvSpPr txBox="1"/>
          <p:nvPr/>
        </p:nvSpPr>
        <p:spPr>
          <a:xfrm>
            <a:off x="6230580" y="4700458"/>
            <a:ext cx="1759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Trabajadores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EBB408-D1C1-41F6-AB0C-C4FEEB6EC739}"/>
              </a:ext>
            </a:extLst>
          </p:cNvPr>
          <p:cNvSpPr txBox="1"/>
          <p:nvPr/>
        </p:nvSpPr>
        <p:spPr>
          <a:xfrm>
            <a:off x="6169617" y="3825773"/>
            <a:ext cx="175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Supervisor</a:t>
            </a:r>
          </a:p>
          <a:p>
            <a:pPr algn="ctr"/>
            <a:r>
              <a:rPr lang="en-US" sz="1400" dirty="0"/>
              <a:t>Mayordomo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CAB5C37-853D-44F0-AD1E-7F8BC094C3D6}"/>
              </a:ext>
            </a:extLst>
          </p:cNvPr>
          <p:cNvSpPr txBox="1"/>
          <p:nvPr/>
        </p:nvSpPr>
        <p:spPr>
          <a:xfrm>
            <a:off x="3559945" y="2484159"/>
            <a:ext cx="175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Gerente</a:t>
            </a:r>
          </a:p>
          <a:p>
            <a:pPr algn="ctr"/>
            <a:r>
              <a:rPr lang="en-US" sz="1400" dirty="0"/>
              <a:t>Productor</a:t>
            </a:r>
          </a:p>
        </p:txBody>
      </p:sp>
      <p:sp>
        <p:nvSpPr>
          <p:cNvPr id="40" name="Flowchart: Alternate Process 39">
            <a:extLst>
              <a:ext uri="{FF2B5EF4-FFF2-40B4-BE49-F238E27FC236}">
                <a16:creationId xmlns:a16="http://schemas.microsoft.com/office/drawing/2014/main" id="{4FFD9D53-1BE4-4515-87C9-528F3CC55172}"/>
              </a:ext>
            </a:extLst>
          </p:cNvPr>
          <p:cNvSpPr/>
          <p:nvPr/>
        </p:nvSpPr>
        <p:spPr>
          <a:xfrm>
            <a:off x="741516" y="1922676"/>
            <a:ext cx="7366000" cy="2540685"/>
          </a:xfrm>
          <a:prstGeom prst="flowChartAlternateProcess">
            <a:avLst/>
          </a:prstGeom>
          <a:solidFill>
            <a:srgbClr val="1A6C3A">
              <a:alpha val="20000"/>
            </a:srgbClr>
          </a:solidFill>
          <a:ln w="107950" cap="rnd">
            <a:solidFill>
              <a:srgbClr val="1A6C3A">
                <a:alpha val="5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9907F5-1E36-49CE-A229-1520B5198258}"/>
              </a:ext>
            </a:extLst>
          </p:cNvPr>
          <p:cNvSpPr txBox="1"/>
          <p:nvPr/>
        </p:nvSpPr>
        <p:spPr>
          <a:xfrm>
            <a:off x="2295722" y="1274910"/>
            <a:ext cx="4379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1A6C3A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Grupo de Administracíon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6F23D81-BE3D-4925-A2B5-7558AB09BD38}"/>
              </a:ext>
            </a:extLst>
          </p:cNvPr>
          <p:cNvSpPr txBox="1"/>
          <p:nvPr/>
        </p:nvSpPr>
        <p:spPr>
          <a:xfrm>
            <a:off x="2673550" y="5304541"/>
            <a:ext cx="3481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Grupo de Operaciones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7C1554-007A-4577-A726-500FB7BA84B8}"/>
              </a:ext>
            </a:extLst>
          </p:cNvPr>
          <p:cNvSpPr txBox="1"/>
          <p:nvPr/>
        </p:nvSpPr>
        <p:spPr>
          <a:xfrm>
            <a:off x="8402730" y="1922676"/>
            <a:ext cx="35868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800" dirty="0" err="1"/>
              <a:t>Diferentes</a:t>
            </a:r>
            <a:r>
              <a:rPr lang="en-US" sz="2800" dirty="0"/>
              <a:t>…</a:t>
            </a:r>
          </a:p>
          <a:p>
            <a:pPr marL="236538" indent="-23653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 err="1"/>
              <a:t>Responsabilidades</a:t>
            </a:r>
            <a:endParaRPr lang="en-US" sz="2800" dirty="0"/>
          </a:p>
          <a:p>
            <a:pPr marL="236538" indent="-23653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 err="1"/>
              <a:t>Obligaciones</a:t>
            </a:r>
            <a:r>
              <a:rPr lang="en-US" sz="2800" dirty="0"/>
              <a:t> </a:t>
            </a:r>
            <a:r>
              <a:rPr lang="en-US" sz="2800" dirty="0" err="1"/>
              <a:t>legales</a:t>
            </a:r>
            <a:endParaRPr lang="en-US" sz="2800" dirty="0"/>
          </a:p>
          <a:p>
            <a:pPr marL="236538" indent="-23653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 err="1"/>
              <a:t>Estándares</a:t>
            </a:r>
            <a:r>
              <a:rPr lang="en-US" sz="2800" dirty="0"/>
              <a:t> </a:t>
            </a:r>
            <a:r>
              <a:rPr lang="en-US" sz="2800" dirty="0" err="1"/>
              <a:t>morales</a:t>
            </a:r>
            <a:endParaRPr lang="en-US" sz="2800" dirty="0"/>
          </a:p>
          <a:p>
            <a:pPr marL="236538" indent="-23653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 err="1"/>
              <a:t>Expectativas</a:t>
            </a:r>
            <a:r>
              <a:rPr lang="en-US" sz="2800" dirty="0"/>
              <a:t> de </a:t>
            </a:r>
            <a:r>
              <a:rPr lang="en-US" sz="2800" dirty="0" err="1"/>
              <a:t>comportamiento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6B304C-3D26-8DD8-313B-CF2BDDA7C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89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BAEA1-2743-44B4-9FAE-6D69BE854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Responsabilidad</a:t>
            </a:r>
            <a:r>
              <a:rPr lang="en-US" dirty="0"/>
              <a:t> </a:t>
            </a:r>
            <a:r>
              <a:rPr lang="en-US" dirty="0" err="1"/>
              <a:t>Subsidiaria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CFC8F-3727-45F0-A899-89993F8F1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6804"/>
            <a:ext cx="10515600" cy="145256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La </a:t>
            </a:r>
            <a:r>
              <a:rPr lang="en-US" dirty="0" err="1"/>
              <a:t>responsabilidad</a:t>
            </a:r>
            <a:r>
              <a:rPr lang="en-US" dirty="0"/>
              <a:t> </a:t>
            </a:r>
            <a:r>
              <a:rPr lang="en-US" dirty="0" err="1"/>
              <a:t>subsidiaria</a:t>
            </a:r>
            <a:r>
              <a:rPr lang="en-US" dirty="0"/>
              <a:t> se </a:t>
            </a:r>
            <a:r>
              <a:rPr lang="en-US" dirty="0" err="1"/>
              <a:t>impone</a:t>
            </a:r>
            <a:r>
              <a:rPr lang="en-US" dirty="0"/>
              <a:t> a una </a:t>
            </a:r>
            <a:r>
              <a:rPr lang="en-US" dirty="0" err="1"/>
              <a:t>parte</a:t>
            </a:r>
            <a:r>
              <a:rPr lang="en-US" dirty="0"/>
              <a:t> por los </a:t>
            </a:r>
            <a:r>
              <a:rPr lang="en-US" dirty="0" err="1"/>
              <a:t>actos</a:t>
            </a:r>
            <a:r>
              <a:rPr lang="en-US" dirty="0"/>
              <a:t> </a:t>
            </a:r>
            <a:r>
              <a:rPr lang="en-US" dirty="0" err="1"/>
              <a:t>ilegales</a:t>
            </a:r>
            <a:r>
              <a:rPr lang="en-US" dirty="0"/>
              <a:t> </a:t>
            </a:r>
            <a:r>
              <a:rPr lang="en-US" dirty="0" err="1"/>
              <a:t>debido</a:t>
            </a:r>
            <a:r>
              <a:rPr lang="en-US" dirty="0"/>
              <a:t> a una a </a:t>
            </a:r>
            <a:r>
              <a:rPr lang="en-US" dirty="0" err="1"/>
              <a:t>relacíon</a:t>
            </a:r>
            <a:r>
              <a:rPr lang="en-US" dirty="0"/>
              <a:t> </a:t>
            </a:r>
            <a:r>
              <a:rPr lang="en-US" dirty="0" err="1"/>
              <a:t>jurídica</a:t>
            </a:r>
            <a:r>
              <a:rPr lang="en-US" dirty="0"/>
              <a:t> especial entre ambas.</a:t>
            </a:r>
          </a:p>
        </p:txBody>
      </p:sp>
      <p:pic>
        <p:nvPicPr>
          <p:cNvPr id="2050" name="Picture 2" descr="Two people with arrows employee replacement Vector Image">
            <a:extLst>
              <a:ext uri="{FF2B5EF4-FFF2-40B4-BE49-F238E27FC236}">
                <a16:creationId xmlns:a16="http://schemas.microsoft.com/office/drawing/2014/main" id="{5F34742B-D224-40E7-B9BB-9A9FE5FCF5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4" t="12685" r="12140" b="21864"/>
          <a:stretch/>
        </p:blipFill>
        <p:spPr bwMode="auto">
          <a:xfrm>
            <a:off x="1261533" y="3152319"/>
            <a:ext cx="2516970" cy="237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A087952-BAA7-4E6C-8650-0D7803D2092B}"/>
              </a:ext>
            </a:extLst>
          </p:cNvPr>
          <p:cNvSpPr txBox="1"/>
          <p:nvPr/>
        </p:nvSpPr>
        <p:spPr>
          <a:xfrm>
            <a:off x="3778503" y="2711116"/>
            <a:ext cx="6770964" cy="2609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Por </a:t>
            </a:r>
            <a:r>
              <a:rPr lang="en-US" sz="2800" dirty="0" err="1"/>
              <a:t>Ejemplo</a:t>
            </a:r>
            <a:r>
              <a:rPr lang="en-US" sz="2800" dirty="0"/>
              <a:t>: un </a:t>
            </a:r>
            <a:r>
              <a:rPr lang="en-US" sz="2800" dirty="0" err="1"/>
              <a:t>empleador</a:t>
            </a:r>
            <a:r>
              <a:rPr lang="en-US" sz="2800" dirty="0"/>
              <a:t> </a:t>
            </a:r>
            <a:r>
              <a:rPr lang="en-US" sz="2800" dirty="0" err="1"/>
              <a:t>puede</a:t>
            </a:r>
            <a:r>
              <a:rPr lang="en-US" sz="2800" dirty="0"/>
              <a:t> ser </a:t>
            </a:r>
            <a:r>
              <a:rPr lang="en-US" sz="2800" dirty="0" err="1"/>
              <a:t>considerado</a:t>
            </a:r>
            <a:r>
              <a:rPr lang="en-US" sz="2800" dirty="0"/>
              <a:t> </a:t>
            </a:r>
            <a:r>
              <a:rPr lang="en-US" sz="2800" dirty="0" err="1"/>
              <a:t>responsable</a:t>
            </a:r>
            <a:r>
              <a:rPr lang="en-US" sz="2800" dirty="0"/>
              <a:t> </a:t>
            </a:r>
            <a:r>
              <a:rPr lang="en-US" sz="2800" dirty="0" err="1"/>
              <a:t>subsidiariamente</a:t>
            </a:r>
            <a:r>
              <a:rPr lang="en-US" sz="2800" dirty="0"/>
              <a:t> por el </a:t>
            </a:r>
            <a:r>
              <a:rPr lang="en-US" sz="2800" dirty="0" err="1"/>
              <a:t>comportamiento</a:t>
            </a:r>
            <a:r>
              <a:rPr lang="en-US" sz="2800" dirty="0"/>
              <a:t> de </a:t>
            </a:r>
            <a:r>
              <a:rPr lang="en-US" sz="2800" dirty="0" err="1"/>
              <a:t>su</a:t>
            </a:r>
            <a:r>
              <a:rPr lang="en-US" sz="2800" dirty="0"/>
              <a:t> personal de supervision que </a:t>
            </a:r>
            <a:r>
              <a:rPr lang="en-US" sz="2800" dirty="0" err="1"/>
              <a:t>califica</a:t>
            </a:r>
            <a:r>
              <a:rPr lang="en-US" sz="2800" dirty="0"/>
              <a:t> </a:t>
            </a:r>
            <a:r>
              <a:rPr lang="en-US" sz="2800" dirty="0" err="1"/>
              <a:t>como</a:t>
            </a:r>
            <a:r>
              <a:rPr lang="en-US" sz="2800" dirty="0"/>
              <a:t> </a:t>
            </a:r>
            <a:r>
              <a:rPr lang="en-US" sz="2800" dirty="0" err="1"/>
              <a:t>acoso</a:t>
            </a:r>
            <a:r>
              <a:rPr lang="en-US" sz="2800" dirty="0"/>
              <a:t> sexual.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9358E-F2EE-623E-3452-AB7E63C42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762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0730D-87E9-4702-B28B-D1D6B7F55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5"/>
            <a:ext cx="10515600" cy="803275"/>
          </a:xfrm>
        </p:spPr>
        <p:txBody>
          <a:bodyPr/>
          <a:lstStyle/>
          <a:p>
            <a:pPr algn="ctr"/>
            <a:r>
              <a:rPr lang="en-US" dirty="0" err="1"/>
              <a:t>Empresas</a:t>
            </a:r>
            <a:r>
              <a:rPr lang="en-US" dirty="0"/>
              <a:t> e </a:t>
            </a:r>
            <a:r>
              <a:rPr lang="en-US" dirty="0" err="1"/>
              <a:t>Individuos</a:t>
            </a:r>
            <a:r>
              <a:rPr lang="en-US" dirty="0"/>
              <a:t> </a:t>
            </a:r>
            <a:r>
              <a:rPr lang="en-US" dirty="0" err="1"/>
              <a:t>Responsables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C005B-B4E1-4054-9125-F4A519016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50085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s-MX" dirty="0"/>
              <a:t>La secretaria Rena </a:t>
            </a:r>
            <a:r>
              <a:rPr lang="es-MX" dirty="0" err="1"/>
              <a:t>Weeks</a:t>
            </a:r>
            <a:r>
              <a:rPr lang="es-MX" dirty="0"/>
              <a:t> alegó que un socio de alto poder, Martin </a:t>
            </a:r>
            <a:r>
              <a:rPr lang="es-MX" dirty="0" err="1"/>
              <a:t>Greenstein</a:t>
            </a:r>
            <a:r>
              <a:rPr lang="es-MX" dirty="0"/>
              <a:t>, la agarró del pecho y le hizo comentarios crudos. Ella alegó que la empresa había hecho poco para disuadir a </a:t>
            </a:r>
            <a:r>
              <a:rPr lang="es-MX" dirty="0" err="1"/>
              <a:t>Greenstein</a:t>
            </a:r>
            <a:r>
              <a:rPr lang="es-MX" dirty="0"/>
              <a:t>, a pesar de que una investigación reveló que una serie de empleadas se habían quejado de su conducta.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s-MX" dirty="0" err="1"/>
              <a:t>Weeks</a:t>
            </a:r>
            <a:r>
              <a:rPr lang="es-MX" dirty="0"/>
              <a:t> recibió </a:t>
            </a: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$225,000 del propio </a:t>
            </a:r>
            <a:r>
              <a:rPr lang="es-MX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Greenstein</a:t>
            </a: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y $6,900,000 de la empresa.</a:t>
            </a:r>
            <a:endParaRPr lang="en-US" dirty="0">
              <a:solidFill>
                <a:srgbClr val="E25829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B59B47-81F4-6AE5-324C-6BE88BC88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625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261A3-E526-425D-AF88-CCC55B064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20208"/>
          </a:xfrm>
        </p:spPr>
        <p:txBody>
          <a:bodyPr/>
          <a:lstStyle/>
          <a:p>
            <a:pPr algn="ctr"/>
            <a:r>
              <a:rPr lang="en-US" dirty="0" err="1"/>
              <a:t>Definici</a:t>
            </a:r>
            <a:r>
              <a:rPr lang="es-MX" dirty="0" err="1"/>
              <a:t>ón</a:t>
            </a:r>
            <a:r>
              <a:rPr lang="es-MX" dirty="0"/>
              <a:t> de </a:t>
            </a:r>
            <a:r>
              <a:rPr lang="en-US" dirty="0" err="1"/>
              <a:t>Acoso</a:t>
            </a:r>
            <a:r>
              <a:rPr lang="en-US" dirty="0"/>
              <a:t> Sexual: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5EF8F-3F77-443F-AF1D-DE29B733A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8454"/>
            <a:ext cx="10515600" cy="393537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Discriminación basada en el sexo, género, u orientación sexual.</a:t>
            </a:r>
          </a:p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Comportamiento no deseado, ofensivo.</a:t>
            </a:r>
          </a:p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Puede involucrar a personas del mismo o diferentes géneros.</a:t>
            </a:r>
          </a:p>
          <a:p>
            <a:pPr>
              <a:spcAft>
                <a:spcPts val="1200"/>
              </a:spcAft>
            </a:pPr>
            <a:r>
              <a:rPr lang="es-MX" sz="3000" dirty="0">
                <a:latin typeface="+mn-lt"/>
              </a:rPr>
              <a:t>No tiene que estar motivado por el deseo sexual.</a:t>
            </a:r>
            <a:endParaRPr lang="es-ES" sz="3000" dirty="0">
              <a:latin typeface="+mn-lt"/>
            </a:endParaRPr>
          </a:p>
          <a:p>
            <a:pPr>
              <a:spcAft>
                <a:spcPts val="1200"/>
              </a:spcAft>
            </a:pPr>
            <a:r>
              <a:rPr lang="es-ES" sz="3000" dirty="0">
                <a:latin typeface="+mn-lt"/>
              </a:rPr>
              <a:t>No importa la intención, el comportamiento será juzgado en su impacto.</a:t>
            </a:r>
            <a:endParaRPr lang="es-MX" sz="3000" dirty="0">
              <a:latin typeface="+mn-lt"/>
            </a:endParaRPr>
          </a:p>
          <a:p>
            <a:pPr>
              <a:spcAft>
                <a:spcPts val="1200"/>
              </a:spcAft>
            </a:pPr>
            <a:endParaRPr lang="es-MX" dirty="0">
              <a:latin typeface="+mn-lt"/>
            </a:endParaRPr>
          </a:p>
        </p:txBody>
      </p:sp>
      <p:pic>
        <p:nvPicPr>
          <p:cNvPr id="4098" name="Picture 2" descr="Sexual Harassment at Work - FindLaw">
            <a:extLst>
              <a:ext uri="{FF2B5EF4-FFF2-40B4-BE49-F238E27FC236}">
                <a16:creationId xmlns:a16="http://schemas.microsoft.com/office/drawing/2014/main" id="{78B03CA7-41AA-423F-B471-94A9DF8CEF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4"/>
          <a:stretch/>
        </p:blipFill>
        <p:spPr bwMode="auto">
          <a:xfrm>
            <a:off x="3297766" y="4302356"/>
            <a:ext cx="5596467" cy="2205567"/>
          </a:xfrm>
          <a:prstGeom prst="rect">
            <a:avLst/>
          </a:prstGeom>
          <a:noFill/>
          <a:ln w="50800">
            <a:solidFill>
              <a:srgbClr val="E2582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06C13A-773D-8345-7DFD-ED298365E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588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85656-FC8A-4C7B-B32E-9620C16C8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860"/>
            <a:ext cx="10515600" cy="1091141"/>
          </a:xfrm>
        </p:spPr>
        <p:txBody>
          <a:bodyPr>
            <a:normAutofit/>
          </a:bodyPr>
          <a:lstStyle/>
          <a:p>
            <a:pPr algn="ctr"/>
            <a:r>
              <a:rPr lang="es-MX"/>
              <a:t>Tipos de Acoso Sexual</a:t>
            </a:r>
            <a:endParaRPr lang="es-MX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E117E-76C1-49C9-A35F-8BBECFC5E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933"/>
            <a:ext cx="10515600" cy="4636030"/>
          </a:xfrm>
        </p:spPr>
        <p:txBody>
          <a:bodyPr/>
          <a:lstStyle/>
          <a:p>
            <a:pPr marL="0" indent="0">
              <a:buNone/>
            </a:pP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Quid pro quo </a:t>
            </a:r>
            <a:r>
              <a:rPr lang="es-MX" dirty="0"/>
              <a:t>("esto por aquello“) cuando alguien condiciona un trabajo, promoción, u otro beneficio laboral a la sumisión a avances sexuales u otra conducta basada en el sexo, género, u orientación sexual.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Ambiente de trabajo hostil </a:t>
            </a:r>
            <a:r>
              <a:rPr lang="es-MX" dirty="0">
                <a:latin typeface="+mj-lt"/>
                <a:ea typeface="Source Sans Pro SemiBold" panose="020B0603030403020204" pitchFamily="34" charset="0"/>
              </a:rPr>
              <a:t>ocurre cuando los comentarios o conductas no deseados basados en el sexo, género, u orientación sexual y crean un ambiente de trabajo intimidante, hostil, u ofensivo</a:t>
            </a:r>
            <a:r>
              <a:rPr lang="es-MX" dirty="0">
                <a:latin typeface="+mj-lt"/>
              </a:rPr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534F38-256D-EAC4-082C-0BB95DC3F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053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3291D-C9CA-4527-BF7F-34816F6F7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4"/>
            <a:ext cx="10515600" cy="904875"/>
          </a:xfrm>
        </p:spPr>
        <p:txBody>
          <a:bodyPr/>
          <a:lstStyle/>
          <a:p>
            <a:pPr algn="ctr"/>
            <a:r>
              <a:rPr lang="en-US" dirty="0"/>
              <a:t>Quid Pro Quo </a:t>
            </a:r>
            <a:r>
              <a:rPr lang="es-MX" dirty="0"/>
              <a:t>– ‘Esto por Aquello’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36BBC-711A-48AF-9E54-326DFE4B1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1" y="1100669"/>
            <a:ext cx="10837332" cy="542671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MX" dirty="0"/>
              <a:t>Alguien en una posición de poder (p.ej. un mayordomo) ofrece o requiere conducta/favores sexuales a cambio de beneficios laborales.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s-MX" dirty="0"/>
              <a:t>O si un empleado rechaza insinuaciones sexuales y experimenta consecuencias negativas.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/>
              <a:t>Puede ser explícito o implícito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/>
              <a:t>Otros trabajadores pueden denunciar discriminación debida a trato preferencial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/>
              <a:t>Una relación consensual que termina mal puede llevar a un trato injusto.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ES" dirty="0"/>
              <a:t>Incluso el comportamiento consensual fuera del trabajo puede generar enormes responsabilidades legales.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5D7F40-C77D-90A2-8C4B-6845B227B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186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3291D-C9CA-4527-BF7F-34816F6F7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95794"/>
            <a:ext cx="11548534" cy="904875"/>
          </a:xfrm>
        </p:spPr>
        <p:txBody>
          <a:bodyPr>
            <a:normAutofit/>
          </a:bodyPr>
          <a:lstStyle/>
          <a:p>
            <a:pPr algn="ctr"/>
            <a:r>
              <a:rPr lang="es-MX"/>
              <a:t>¿Es acoso Quid Pro Quo cuando….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36BBC-711A-48AF-9E54-326DFE4B1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1" y="1100669"/>
            <a:ext cx="10837332" cy="9048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/>
              <a:t>un empleado ofrece ayudar a su compañero con su trabajo a cambio de favores sexuales?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C3C99F-D784-4400-83B6-EE87B9A09EC3}"/>
              </a:ext>
            </a:extLst>
          </p:cNvPr>
          <p:cNvSpPr txBox="1"/>
          <p:nvPr/>
        </p:nvSpPr>
        <p:spPr>
          <a:xfrm>
            <a:off x="5305841" y="1549566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E25829"/>
                </a:solidFill>
                <a:latin typeface="Tahoma" panose="020B0604030504040204" pitchFamily="34" charset="0"/>
              </a:rPr>
              <a:t>No: QPQ requiere un desequilibrio de poder. Pero SÍ es acoso sexual ¡Repórtalo!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649982-E5ED-4E20-8DFA-DDFD73678CFB}"/>
              </a:ext>
            </a:extLst>
          </p:cNvPr>
          <p:cNvSpPr txBox="1"/>
          <p:nvPr/>
        </p:nvSpPr>
        <p:spPr>
          <a:xfrm>
            <a:off x="8383232" y="3852010"/>
            <a:ext cx="3080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E25829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 err="1"/>
              <a:t>Sí</a:t>
            </a:r>
            <a:r>
              <a:rPr lang="en-US" dirty="0"/>
              <a:t>, es quid pro quo.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B25BB-76B7-4223-865D-CBD39C794A5B}"/>
              </a:ext>
            </a:extLst>
          </p:cNvPr>
          <p:cNvSpPr txBox="1"/>
          <p:nvPr/>
        </p:nvSpPr>
        <p:spPr>
          <a:xfrm>
            <a:off x="5060308" y="5029255"/>
            <a:ext cx="6282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E25829"/>
                </a:solidFill>
                <a:latin typeface="Tahoma" panose="020B0604030504040204" pitchFamily="34" charset="0"/>
              </a:defRPr>
            </a:lvl1pPr>
          </a:lstStyle>
          <a:p>
            <a:r>
              <a:rPr lang="es-MX" dirty="0"/>
              <a:t>No: QPQ es cuando el supervisor usa su posición de poder sobre el trabajador. Sin embargo, sí es acoso sexual, ¡Repórtalo!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BB3FE9-AC1C-42E8-8859-A32229FB2EC1}"/>
              </a:ext>
            </a:extLst>
          </p:cNvPr>
          <p:cNvSpPr txBox="1"/>
          <p:nvPr/>
        </p:nvSpPr>
        <p:spPr>
          <a:xfrm>
            <a:off x="660401" y="2902976"/>
            <a:ext cx="108034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2800" dirty="0">
                <a:latin typeface="Tahoma" panose="020B0604030504040204" pitchFamily="34" charset="0"/>
              </a:rPr>
              <a:t>un supervisor ofrece mejores turnos a un trabajador de su cuadrilla si acepta salir a tomar una copa después del trabajo?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34DDE3-10F8-421B-BAE4-48154A21335C}"/>
              </a:ext>
            </a:extLst>
          </p:cNvPr>
          <p:cNvSpPr txBox="1"/>
          <p:nvPr/>
        </p:nvSpPr>
        <p:spPr>
          <a:xfrm>
            <a:off x="660401" y="4552202"/>
            <a:ext cx="108034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2800" dirty="0">
                <a:latin typeface="Tahoma" panose="020B0604030504040204" pitchFamily="34" charset="0"/>
              </a:rPr>
              <a:t>si un trabajador amenaza con quejarse al gerente si su supervisor se niega a salir con ellos?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652F88-0EB0-E740-89B0-CFF16BEE9A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18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89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9A18A-668F-4717-A0E8-EB5B8C361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921808"/>
          </a:xfrm>
        </p:spPr>
        <p:txBody>
          <a:bodyPr/>
          <a:lstStyle/>
          <a:p>
            <a:pPr algn="ctr"/>
            <a:r>
              <a:rPr lang="en-US" dirty="0" err="1"/>
              <a:t>Ambiente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Hostil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89C12-9E0F-425C-9D48-1E52F6F97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7604"/>
            <a:ext cx="10515600" cy="50593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Cuando</a:t>
            </a:r>
            <a:r>
              <a:rPr lang="en-US" dirty="0"/>
              <a:t> un </a:t>
            </a:r>
            <a:r>
              <a:rPr lang="en-US" dirty="0" err="1"/>
              <a:t>compañero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, supervisor, o </a:t>
            </a:r>
            <a:r>
              <a:rPr lang="en-US" dirty="0" err="1"/>
              <a:t>cualquier</a:t>
            </a:r>
            <a:r>
              <a:rPr lang="en-US" dirty="0"/>
              <a:t> persona </a:t>
            </a:r>
            <a:r>
              <a:rPr lang="en-US" dirty="0" err="1"/>
              <a:t>crea</a:t>
            </a:r>
            <a:r>
              <a:rPr lang="en-US" dirty="0"/>
              <a:t> un </a:t>
            </a:r>
            <a:r>
              <a:rPr lang="en-US" dirty="0" err="1"/>
              <a:t>ambiente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initimidante</a:t>
            </a:r>
            <a:r>
              <a:rPr lang="en-US" dirty="0"/>
              <a:t>, </a:t>
            </a:r>
            <a:r>
              <a:rPr lang="en-US" dirty="0" err="1"/>
              <a:t>hostil</a:t>
            </a:r>
            <a:r>
              <a:rPr lang="en-US" dirty="0"/>
              <a:t>, u </a:t>
            </a:r>
            <a:r>
              <a:rPr lang="en-US" dirty="0" err="1"/>
              <a:t>ofensivo</a:t>
            </a:r>
            <a:r>
              <a:rPr lang="en-US" dirty="0"/>
              <a:t> o </a:t>
            </a:r>
            <a:r>
              <a:rPr lang="en-US" dirty="0" err="1"/>
              <a:t>interfiere</a:t>
            </a:r>
            <a:r>
              <a:rPr lang="en-US" dirty="0"/>
              <a:t> </a:t>
            </a:r>
            <a:r>
              <a:rPr lang="en-US" dirty="0" err="1"/>
              <a:t>injustificadamente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trabajo</a:t>
            </a:r>
            <a:r>
              <a:rPr lang="en-US" dirty="0"/>
              <a:t> del </a:t>
            </a:r>
            <a:r>
              <a:rPr lang="en-US" dirty="0" err="1"/>
              <a:t>empleado</a:t>
            </a:r>
            <a:r>
              <a:rPr lang="en-US" dirty="0"/>
              <a:t> </a:t>
            </a:r>
            <a:r>
              <a:rPr lang="en-US" dirty="0" err="1"/>
              <a:t>basado</a:t>
            </a:r>
            <a:r>
              <a:rPr lang="en-US" dirty="0"/>
              <a:t> en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sexo</a:t>
            </a:r>
            <a:r>
              <a:rPr lang="en-US" dirty="0"/>
              <a:t>, </a:t>
            </a:r>
            <a:r>
              <a:rPr lang="en-US" dirty="0" err="1"/>
              <a:t>género</a:t>
            </a:r>
            <a:r>
              <a:rPr lang="en-US" dirty="0"/>
              <a:t>, u </a:t>
            </a:r>
            <a:r>
              <a:rPr lang="en-US" dirty="0" err="1"/>
              <a:t>ori</a:t>
            </a:r>
            <a:r>
              <a:rPr lang="es-MX" dirty="0" err="1"/>
              <a:t>entación</a:t>
            </a:r>
            <a:r>
              <a:rPr lang="es-MX" dirty="0"/>
              <a:t> sexual</a:t>
            </a:r>
            <a:r>
              <a:rPr lang="en-US" dirty="0"/>
              <a:t> de </a:t>
            </a:r>
            <a:r>
              <a:rPr lang="en-US" dirty="0" err="1"/>
              <a:t>el</a:t>
            </a:r>
            <a:r>
              <a:rPr lang="en-US" dirty="0"/>
              <a:t>/la </a:t>
            </a:r>
            <a:r>
              <a:rPr lang="en-US" dirty="0" err="1"/>
              <a:t>victima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Efecto</a:t>
            </a:r>
            <a:r>
              <a:rPr lang="en-US" dirty="0"/>
              <a:t> para </a:t>
            </a:r>
            <a:r>
              <a:rPr lang="en-US" dirty="0" err="1"/>
              <a:t>victima</a:t>
            </a:r>
            <a:r>
              <a:rPr lang="en-US" dirty="0"/>
              <a:t> </a:t>
            </a:r>
            <a:r>
              <a:rPr lang="en-US" dirty="0" err="1"/>
              <a:t>importa</a:t>
            </a:r>
            <a:r>
              <a:rPr lang="en-US" dirty="0"/>
              <a:t>, no </a:t>
            </a:r>
            <a:r>
              <a:rPr lang="en-US" dirty="0" err="1"/>
              <a:t>necesariamente</a:t>
            </a:r>
            <a:r>
              <a:rPr lang="en-US" dirty="0"/>
              <a:t> en la </a:t>
            </a:r>
            <a:r>
              <a:rPr lang="en-US" dirty="0" err="1"/>
              <a:t>inteción</a:t>
            </a:r>
            <a:r>
              <a:rPr lang="en-US" dirty="0"/>
              <a:t> del </a:t>
            </a:r>
            <a:r>
              <a:rPr lang="en-US" dirty="0" err="1"/>
              <a:t>perpretador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spcAft>
                <a:spcPts val="1200"/>
              </a:spcAft>
              <a:buNone/>
            </a:pPr>
            <a:r>
              <a:rPr lang="en-US" dirty="0"/>
              <a:t>Actos o </a:t>
            </a:r>
            <a:r>
              <a:rPr lang="en-US" dirty="0" err="1"/>
              <a:t>conductas</a:t>
            </a:r>
            <a:r>
              <a:rPr lang="en-US" dirty="0"/>
              <a:t> </a:t>
            </a:r>
            <a:r>
              <a:rPr lang="en-US" dirty="0" err="1"/>
              <a:t>ofensivas</a:t>
            </a:r>
            <a:r>
              <a:rPr lang="en-US" dirty="0"/>
              <a:t> </a:t>
            </a:r>
            <a:r>
              <a:rPr lang="en-US" dirty="0" err="1"/>
              <a:t>pueden</a:t>
            </a:r>
            <a:r>
              <a:rPr lang="en-US" dirty="0"/>
              <a:t> ser:</a:t>
            </a:r>
          </a:p>
          <a:p>
            <a:pPr>
              <a:spcAft>
                <a:spcPts val="1200"/>
              </a:spcAft>
            </a:pPr>
            <a:r>
              <a:rPr lang="en-US" dirty="0" err="1"/>
              <a:t>Físico</a:t>
            </a:r>
            <a:r>
              <a:rPr lang="en-US" dirty="0"/>
              <a:t>.</a:t>
            </a:r>
          </a:p>
          <a:p>
            <a:pPr>
              <a:spcAft>
                <a:spcPts val="1200"/>
              </a:spcAft>
            </a:pPr>
            <a:r>
              <a:rPr lang="en-US" dirty="0"/>
              <a:t>Verbal.</a:t>
            </a:r>
          </a:p>
          <a:p>
            <a:pPr>
              <a:spcAft>
                <a:spcPts val="1200"/>
              </a:spcAft>
            </a:pPr>
            <a:r>
              <a:rPr lang="en-US" dirty="0"/>
              <a:t>No-verbal.</a:t>
            </a:r>
          </a:p>
          <a:p>
            <a:pPr>
              <a:spcAft>
                <a:spcPts val="1200"/>
              </a:spcAft>
            </a:pPr>
            <a:r>
              <a:rPr lang="en-US" dirty="0" err="1"/>
              <a:t>Dirigido</a:t>
            </a:r>
            <a:r>
              <a:rPr lang="en-US" dirty="0"/>
              <a:t> </a:t>
            </a:r>
            <a:r>
              <a:rPr lang="en-US" dirty="0" err="1"/>
              <a:t>directamente</a:t>
            </a:r>
            <a:r>
              <a:rPr lang="en-US" dirty="0"/>
              <a:t> a un </a:t>
            </a:r>
            <a:r>
              <a:rPr lang="en-US" dirty="0" err="1"/>
              <a:t>individuo</a:t>
            </a:r>
            <a:r>
              <a:rPr lang="en-US" dirty="0"/>
              <a:t>, o no.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A31FEF-E5F7-2904-975A-7BFD416C3B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19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482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27F-371C-49AA-95BB-0DC140AD1626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65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Ley De Derechos </a:t>
            </a:r>
            <a:r>
              <a:rPr lang="en-US" dirty="0" err="1"/>
              <a:t>Civiles</a:t>
            </a:r>
            <a:r>
              <a:rPr lang="en-US" dirty="0"/>
              <a:t> de 1964</a:t>
            </a:r>
          </a:p>
          <a:p>
            <a:pPr algn="ctr"/>
            <a:r>
              <a:rPr lang="en-US" sz="1800" dirty="0">
                <a:latin typeface="+mn-lt"/>
                <a:hlinkClick r:id="rId2"/>
              </a:rPr>
              <a:t>www.eeoc.gov/statutes/title-vii-civil-rights-act-1964</a:t>
            </a:r>
            <a:endParaRPr lang="en-US" sz="18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4A224-6C14-4799-86C9-1EA26F3CCF9A}"/>
              </a:ext>
            </a:extLst>
          </p:cNvPr>
          <p:cNvSpPr txBox="1">
            <a:spLocks/>
          </p:cNvSpPr>
          <p:nvPr/>
        </p:nvSpPr>
        <p:spPr>
          <a:xfrm>
            <a:off x="583474" y="1388533"/>
            <a:ext cx="11207932" cy="478843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ts val="1200"/>
              </a:spcBef>
              <a:buAutoNum type="alphaLcParenBoth"/>
            </a:pPr>
            <a:r>
              <a:rPr lang="es-MX" dirty="0"/>
              <a:t>Será una práctica de empleo ilegal para un empleador: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dirty="0"/>
              <a:t>…(1) </a:t>
            </a:r>
            <a:r>
              <a:rPr lang="en-US" dirty="0" err="1"/>
              <a:t>Fallar</a:t>
            </a:r>
            <a:r>
              <a:rPr lang="en-US" dirty="0"/>
              <a:t> o </a:t>
            </a:r>
            <a:r>
              <a:rPr lang="en-US" dirty="0" err="1"/>
              <a:t>negarse</a:t>
            </a:r>
            <a:r>
              <a:rPr lang="en-US" dirty="0"/>
              <a:t> a </a:t>
            </a:r>
            <a:r>
              <a:rPr lang="en-US" dirty="0" err="1"/>
              <a:t>contratar</a:t>
            </a:r>
            <a:r>
              <a:rPr lang="en-US" dirty="0"/>
              <a:t> o </a:t>
            </a:r>
            <a:r>
              <a:rPr lang="en-US" dirty="0" err="1"/>
              <a:t>despedir</a:t>
            </a:r>
            <a:r>
              <a:rPr lang="en-US" dirty="0"/>
              <a:t> a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individuo</a:t>
            </a:r>
            <a:r>
              <a:rPr lang="en-US" dirty="0"/>
              <a:t>, o </a:t>
            </a:r>
            <a:r>
              <a:rPr lang="en-US" dirty="0" err="1"/>
              <a:t>discriminar</a:t>
            </a:r>
            <a:r>
              <a:rPr lang="en-US" dirty="0"/>
              <a:t> de </a:t>
            </a:r>
            <a:r>
              <a:rPr lang="en-US" dirty="0" err="1"/>
              <a:t>otro</a:t>
            </a:r>
            <a:r>
              <a:rPr lang="en-US" dirty="0"/>
              <a:t> modo a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individuo</a:t>
            </a:r>
            <a:r>
              <a:rPr lang="en-US" dirty="0"/>
              <a:t> con </a:t>
            </a:r>
            <a:r>
              <a:rPr lang="en-US" dirty="0" err="1"/>
              <a:t>respecto</a:t>
            </a:r>
            <a:r>
              <a:rPr lang="en-US" dirty="0"/>
              <a:t> 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compensacíon</a:t>
            </a:r>
            <a:r>
              <a:rPr lang="en-US" dirty="0"/>
              <a:t>, </a:t>
            </a:r>
            <a:r>
              <a:rPr lang="en-US" dirty="0" err="1"/>
              <a:t>términos</a:t>
            </a:r>
            <a:r>
              <a:rPr lang="en-US" dirty="0"/>
              <a:t>, </a:t>
            </a:r>
            <a:r>
              <a:rPr lang="en-US" dirty="0" err="1"/>
              <a:t>condicones</a:t>
            </a:r>
            <a:r>
              <a:rPr lang="en-US" dirty="0"/>
              <a:t>, o </a:t>
            </a:r>
            <a:r>
              <a:rPr lang="en-US" dirty="0" err="1"/>
              <a:t>privilegios</a:t>
            </a:r>
            <a:r>
              <a:rPr lang="en-US" dirty="0"/>
              <a:t> de </a:t>
            </a:r>
            <a:r>
              <a:rPr lang="en-US" dirty="0" err="1"/>
              <a:t>empleo</a:t>
            </a:r>
            <a:r>
              <a:rPr lang="en-US" dirty="0"/>
              <a:t>, </a:t>
            </a:r>
            <a:r>
              <a:rPr lang="en-US" dirty="0" err="1"/>
              <a:t>debido</a:t>
            </a:r>
            <a:r>
              <a:rPr lang="en-US" dirty="0"/>
              <a:t> 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raza</a:t>
            </a:r>
            <a:r>
              <a:rPr lang="en-US" dirty="0"/>
              <a:t>, color, </a:t>
            </a:r>
            <a:r>
              <a:rPr lang="en-US" dirty="0" err="1"/>
              <a:t>religión</a:t>
            </a:r>
            <a:r>
              <a:rPr lang="en-US" dirty="0"/>
              <a:t>, </a:t>
            </a:r>
            <a:r>
              <a:rPr lang="en-US" dirty="0" err="1"/>
              <a:t>sexo</a:t>
            </a:r>
            <a:r>
              <a:rPr lang="en-US" dirty="0"/>
              <a:t> u </a:t>
            </a:r>
            <a:r>
              <a:rPr lang="en-US" dirty="0" err="1"/>
              <a:t>origen</a:t>
            </a:r>
            <a:r>
              <a:rPr lang="en-US" dirty="0"/>
              <a:t> </a:t>
            </a:r>
            <a:r>
              <a:rPr lang="en-US" dirty="0" err="1"/>
              <a:t>nacional</a:t>
            </a:r>
            <a:r>
              <a:rPr lang="en-US" dirty="0"/>
              <a:t>;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DF893-886F-5DE9-6A77-003E14BFA5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628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21EE-E6BB-4CD8-8FA0-BE8EBD0F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Acoso</a:t>
            </a:r>
            <a:r>
              <a:rPr lang="en-US" dirty="0"/>
              <a:t> Sexual: </a:t>
            </a:r>
            <a:r>
              <a:rPr lang="en-US" dirty="0" err="1"/>
              <a:t>Físico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3E5F6-70B7-49E5-BC96-90529525C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7" y="1066804"/>
            <a:ext cx="11531600" cy="5110159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s-MX" dirty="0"/>
              <a:t>Tocas inapropiados no deseado (abrazos, 'cepillarse', acariciar, etc.)</a:t>
            </a:r>
          </a:p>
          <a:p>
            <a:pPr>
              <a:spcAft>
                <a:spcPts val="1800"/>
              </a:spcAft>
            </a:pPr>
            <a:r>
              <a:rPr lang="es-MX" dirty="0"/>
              <a:t>Manoseo u otros tocamientos agresivos: Agresión sexual, llame al 9-1-1</a:t>
            </a:r>
          </a:p>
          <a:p>
            <a:pPr>
              <a:spcAft>
                <a:spcPts val="1800"/>
              </a:spcAft>
            </a:pPr>
            <a:r>
              <a:rPr lang="es-MX" dirty="0"/>
              <a:t>Arrinconando o bloqueando.</a:t>
            </a:r>
          </a:p>
          <a:p>
            <a:pPr>
              <a:spcAft>
                <a:spcPts val="1800"/>
              </a:spcAft>
            </a:pPr>
            <a:r>
              <a:rPr lang="es-MX" dirty="0"/>
              <a:t>Acecho o seguimiento.</a:t>
            </a:r>
          </a:p>
          <a:p>
            <a:pPr>
              <a:spcAft>
                <a:spcPts val="1800"/>
              </a:spcAft>
            </a:pPr>
            <a:r>
              <a:rPr lang="es-MX" dirty="0"/>
              <a:t>¿Oler el cabello?</a:t>
            </a:r>
          </a:p>
          <a:p>
            <a:pPr>
              <a:spcAft>
                <a:spcPts val="1800"/>
              </a:spcAft>
            </a:pPr>
            <a:endParaRPr lang="es-MX" dirty="0"/>
          </a:p>
        </p:txBody>
      </p:sp>
      <p:pic>
        <p:nvPicPr>
          <p:cNvPr id="8" name="Picture 7" descr="A person standing in a room&#10;&#10;Description automatically generated">
            <a:extLst>
              <a:ext uri="{FF2B5EF4-FFF2-40B4-BE49-F238E27FC236}">
                <a16:creationId xmlns:a16="http://schemas.microsoft.com/office/drawing/2014/main" id="{FDEAE1FA-0B3A-48EA-ACA3-2CDB308794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737" y="3621883"/>
            <a:ext cx="3486774" cy="2338093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8A711C-19FD-3170-7323-3E97BCFD03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7768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21EE-E6BB-4CD8-8FA0-BE8EBD0F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Acoso</a:t>
            </a:r>
            <a:r>
              <a:rPr lang="en-US" dirty="0"/>
              <a:t> Sexual: Verbal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3E5F6-70B7-49E5-BC96-90529525C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7" y="1066804"/>
            <a:ext cx="11531600" cy="5110159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800"/>
              </a:spcAft>
            </a:pPr>
            <a:r>
              <a:rPr lang="en-US" dirty="0" err="1"/>
              <a:t>Vulgaridad</a:t>
            </a:r>
            <a:r>
              <a:rPr lang="en-US" dirty="0"/>
              <a:t> – Palabras </a:t>
            </a:r>
            <a:r>
              <a:rPr lang="en-US" dirty="0" err="1"/>
              <a:t>obscenas</a:t>
            </a:r>
            <a:r>
              <a:rPr lang="en-US" dirty="0"/>
              <a:t> o </a:t>
            </a:r>
            <a:r>
              <a:rPr lang="en-US" dirty="0" err="1"/>
              <a:t>degradantes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Uso</a:t>
            </a:r>
            <a:r>
              <a:rPr lang="en-US" dirty="0"/>
              <a:t> </a:t>
            </a:r>
            <a:r>
              <a:rPr lang="en-US" dirty="0" err="1"/>
              <a:t>inapropiado</a:t>
            </a:r>
            <a:r>
              <a:rPr lang="en-US" dirty="0"/>
              <a:t> de los </a:t>
            </a:r>
            <a:r>
              <a:rPr lang="en-US" dirty="0" err="1"/>
              <a:t>términos</a:t>
            </a:r>
            <a:r>
              <a:rPr lang="en-US" dirty="0"/>
              <a:t> de </a:t>
            </a:r>
            <a:r>
              <a:rPr lang="en-US" dirty="0" err="1"/>
              <a:t>cariño</a:t>
            </a:r>
            <a:r>
              <a:rPr lang="en-US" dirty="0"/>
              <a:t> (</a:t>
            </a:r>
            <a:r>
              <a:rPr lang="en-US" dirty="0" err="1"/>
              <a:t>Mija</a:t>
            </a:r>
            <a:r>
              <a:rPr lang="en-US" dirty="0"/>
              <a:t>, </a:t>
            </a:r>
            <a:r>
              <a:rPr lang="en-US" dirty="0" err="1"/>
              <a:t>bebé</a:t>
            </a:r>
            <a:r>
              <a:rPr lang="en-US" dirty="0"/>
              <a:t>).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Picardías</a:t>
            </a:r>
            <a:r>
              <a:rPr lang="en-US" dirty="0"/>
              <a:t> – </a:t>
            </a:r>
            <a:r>
              <a:rPr lang="en-US" dirty="0" err="1"/>
              <a:t>Piropos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Chistes</a:t>
            </a:r>
            <a:r>
              <a:rPr lang="en-US" dirty="0"/>
              <a:t> </a:t>
            </a:r>
            <a:r>
              <a:rPr lang="en-US" dirty="0" err="1"/>
              <a:t>obscenas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Silbidos</a:t>
            </a:r>
            <a:r>
              <a:rPr lang="en-US" dirty="0"/>
              <a:t> o </a:t>
            </a:r>
            <a:r>
              <a:rPr lang="en-US" dirty="0" err="1"/>
              <a:t>abucheos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Difundir</a:t>
            </a:r>
            <a:r>
              <a:rPr lang="en-US" dirty="0"/>
              <a:t> </a:t>
            </a:r>
            <a:r>
              <a:rPr lang="en-US" dirty="0" err="1"/>
              <a:t>rumores</a:t>
            </a:r>
            <a:r>
              <a:rPr lang="en-US" dirty="0"/>
              <a:t> o </a:t>
            </a:r>
            <a:r>
              <a:rPr lang="en-US" dirty="0" err="1"/>
              <a:t>chismes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la </a:t>
            </a:r>
            <a:r>
              <a:rPr lang="en-US" dirty="0" err="1"/>
              <a:t>vida</a:t>
            </a:r>
            <a:r>
              <a:rPr lang="en-US" dirty="0"/>
              <a:t> sexual de una persona.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Comentarios</a:t>
            </a:r>
            <a:r>
              <a:rPr lang="en-US" dirty="0"/>
              <a:t> </a:t>
            </a:r>
            <a:r>
              <a:rPr lang="en-US" dirty="0" err="1"/>
              <a:t>sexuales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cuerpo</a:t>
            </a:r>
            <a:r>
              <a:rPr lang="en-US" dirty="0"/>
              <a:t> o </a:t>
            </a:r>
            <a:r>
              <a:rPr lang="en-US" dirty="0" err="1"/>
              <a:t>como</a:t>
            </a:r>
            <a:r>
              <a:rPr lang="en-US" dirty="0"/>
              <a:t> se </a:t>
            </a:r>
            <a:r>
              <a:rPr lang="en-US" dirty="0" err="1"/>
              <a:t>visten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Persistentes</a:t>
            </a:r>
            <a:r>
              <a:rPr lang="en-US" dirty="0"/>
              <a:t> solicitudes para </a:t>
            </a:r>
            <a:r>
              <a:rPr lang="en-US" dirty="0" err="1"/>
              <a:t>citas</a:t>
            </a:r>
            <a:r>
              <a:rPr lang="en-US" dirty="0"/>
              <a:t> </a:t>
            </a:r>
            <a:r>
              <a:rPr lang="en-US" dirty="0" err="1"/>
              <a:t>romanticas</a:t>
            </a:r>
            <a:r>
              <a:rPr lang="en-US" dirty="0"/>
              <a:t>.</a:t>
            </a:r>
          </a:p>
          <a:p>
            <a:pPr>
              <a:spcAft>
                <a:spcPts val="1800"/>
              </a:spcAft>
            </a:pPr>
            <a:r>
              <a:rPr lang="en-US" dirty="0" err="1"/>
              <a:t>Programas</a:t>
            </a:r>
            <a:r>
              <a:rPr lang="en-US" dirty="0"/>
              <a:t> de la radio o </a:t>
            </a:r>
            <a:r>
              <a:rPr lang="en-US" dirty="0" err="1"/>
              <a:t>música</a:t>
            </a:r>
            <a:r>
              <a:rPr lang="en-US" dirty="0"/>
              <a:t> con </a:t>
            </a:r>
            <a:r>
              <a:rPr lang="en-US" dirty="0" err="1"/>
              <a:t>contenido</a:t>
            </a:r>
            <a:r>
              <a:rPr lang="en-US" dirty="0"/>
              <a:t> sexual o </a:t>
            </a:r>
            <a:r>
              <a:rPr lang="en-US" dirty="0" err="1"/>
              <a:t>inapropiado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C3476-8E25-AD4A-E5D8-19BBD70765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656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4FBA9-6588-4BA2-9274-11F295A0A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4221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8000" dirty="0"/>
              <a:t>¡</a:t>
            </a:r>
            <a:r>
              <a:rPr lang="en-US" sz="8000" dirty="0" err="1"/>
              <a:t>Sólo</a:t>
            </a:r>
            <a:r>
              <a:rPr lang="en-US" sz="8000" dirty="0"/>
              <a:t> es una </a:t>
            </a:r>
            <a:r>
              <a:rPr lang="en-US" sz="8000" dirty="0" err="1"/>
              <a:t>broma</a:t>
            </a:r>
            <a:r>
              <a:rPr lang="en-US" sz="8000" dirty="0"/>
              <a:t>!</a:t>
            </a:r>
            <a:br>
              <a:rPr lang="en-US" sz="8000" dirty="0"/>
            </a:br>
            <a:r>
              <a:rPr lang="en-US" sz="8000" dirty="0"/>
              <a:t>¡</a:t>
            </a:r>
            <a:r>
              <a:rPr lang="en-US" sz="8000" dirty="0" err="1"/>
              <a:t>Fue</a:t>
            </a:r>
            <a:r>
              <a:rPr lang="en-US" sz="8000" dirty="0"/>
              <a:t> un </a:t>
            </a:r>
            <a:r>
              <a:rPr lang="en-US" sz="8000" dirty="0" err="1"/>
              <a:t>cumplido</a:t>
            </a:r>
            <a:r>
              <a:rPr lang="en-US" sz="8000" dirty="0"/>
              <a:t>!</a:t>
            </a:r>
          </a:p>
        </p:txBody>
      </p:sp>
      <p:sp>
        <p:nvSpPr>
          <p:cNvPr id="4" name="&quot;Not Allowed&quot; Symbol 3">
            <a:extLst>
              <a:ext uri="{FF2B5EF4-FFF2-40B4-BE49-F238E27FC236}">
                <a16:creationId xmlns:a16="http://schemas.microsoft.com/office/drawing/2014/main" id="{23012BC8-62C4-483F-8894-449CC2F52E9B}"/>
              </a:ext>
            </a:extLst>
          </p:cNvPr>
          <p:cNvSpPr/>
          <p:nvPr/>
        </p:nvSpPr>
        <p:spPr>
          <a:xfrm>
            <a:off x="3307950" y="518984"/>
            <a:ext cx="5193500" cy="5194467"/>
          </a:xfrm>
          <a:prstGeom prst="noSmoking">
            <a:avLst/>
          </a:prstGeom>
          <a:solidFill>
            <a:srgbClr val="E25829">
              <a:alpha val="30000"/>
            </a:srgbClr>
          </a:solidFill>
          <a:ln w="127000"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85D4ED-70C7-C7DB-F010-DD73B596B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76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21EE-E6BB-4CD8-8FA0-BE8EBD0F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71008"/>
          </a:xfrm>
        </p:spPr>
        <p:txBody>
          <a:bodyPr/>
          <a:lstStyle/>
          <a:p>
            <a:pPr algn="ctr"/>
            <a:r>
              <a:rPr lang="es-MX"/>
              <a:t>Acoso Sexual: Visual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3E5F6-70B7-49E5-BC96-90529525C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7" y="1066804"/>
            <a:ext cx="11531600" cy="2803447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s-MX" dirty="0"/>
              <a:t>Gestos, señales hechos con intenciones sexuales.</a:t>
            </a:r>
          </a:p>
          <a:p>
            <a:pPr>
              <a:spcAft>
                <a:spcPts val="1800"/>
              </a:spcAft>
            </a:pPr>
            <a:r>
              <a:rPr lang="es-MX" dirty="0"/>
              <a:t>Miradas fijas, miradas lascivas, soplar besos, lamerse los labios.</a:t>
            </a:r>
          </a:p>
          <a:p>
            <a:pPr>
              <a:spcAft>
                <a:spcPts val="1800"/>
              </a:spcAft>
            </a:pPr>
            <a:r>
              <a:rPr lang="es-MX" dirty="0"/>
              <a:t>Fotos, carteles, calendarios, dibujos , ahorradores en la pantalla de computador o </a:t>
            </a:r>
            <a:r>
              <a:rPr lang="es-MX" dirty="0" err="1"/>
              <a:t>cellular</a:t>
            </a:r>
            <a:r>
              <a:rPr lang="es-MX" dirty="0"/>
              <a:t> que muestren modelos, hombres o mujeres desnudas o </a:t>
            </a:r>
            <a:r>
              <a:rPr lang="es-MX" dirty="0" err="1"/>
              <a:t>semi-desnudas</a:t>
            </a:r>
            <a:r>
              <a:rPr lang="es-MX" dirty="0"/>
              <a:t> (fotos provocativas de tema sexual).</a:t>
            </a:r>
          </a:p>
        </p:txBody>
      </p:sp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4889350A-EDDB-5EC0-802E-A7E1DB2D98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" t="50000" r="179" b="4821"/>
          <a:stretch/>
        </p:blipFill>
        <p:spPr>
          <a:xfrm>
            <a:off x="7176976" y="4033386"/>
            <a:ext cx="2647507" cy="2352122"/>
          </a:xfrm>
          <a:prstGeom prst="rect">
            <a:avLst/>
          </a:prstGeom>
          <a:noFill/>
          <a:ln w="38100">
            <a:solidFill>
              <a:srgbClr val="E25829"/>
            </a:solidFill>
            <a:miter lim="800000"/>
            <a:headEnd/>
            <a:tailEnd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0984BCB-E579-1C07-246F-3B0704F9EA70}"/>
              </a:ext>
            </a:extLst>
          </p:cNvPr>
          <p:cNvSpPr txBox="1"/>
          <p:nvPr/>
        </p:nvSpPr>
        <p:spPr>
          <a:xfrm>
            <a:off x="457197" y="3824452"/>
            <a:ext cx="6097772" cy="1384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28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1430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600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20574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MX" dirty="0"/>
              <a:t>Mensajes de texto, sexting, correos electrónicos con mensajes o imágenes obscenas.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1B19F7-CF5F-30E6-5CB0-8A0557800E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87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Lupe\Pictures\4-2010 Klein Pck, CFLCA conf, Training\PIC_2833.JPG">
            <a:extLst>
              <a:ext uri="{FF2B5EF4-FFF2-40B4-BE49-F238E27FC236}">
                <a16:creationId xmlns:a16="http://schemas.microsoft.com/office/drawing/2014/main" id="{0F7DCD10-6CDC-40CF-8290-76798FEC8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933" y="276360"/>
            <a:ext cx="9601200" cy="6182816"/>
          </a:xfrm>
          <a:prstGeom prst="rect">
            <a:avLst/>
          </a:prstGeom>
          <a:noFill/>
          <a:ln w="57150">
            <a:solidFill>
              <a:srgbClr val="E2582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522E4E5-5009-4392-88A4-0222F9811F1F}"/>
              </a:ext>
            </a:extLst>
          </p:cNvPr>
          <p:cNvSpPr/>
          <p:nvPr/>
        </p:nvSpPr>
        <p:spPr>
          <a:xfrm>
            <a:off x="974786" y="82625"/>
            <a:ext cx="1778000" cy="1559909"/>
          </a:xfrm>
          <a:prstGeom prst="ellipse">
            <a:avLst/>
          </a:prstGeom>
          <a:noFill/>
          <a:ln w="76200">
            <a:solidFill>
              <a:srgbClr val="E25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B194EA-0615-2A10-23F3-3119697E0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5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11034-3AC7-4115-8631-3511BAB91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746"/>
            <a:ext cx="10515600" cy="941161"/>
          </a:xfrm>
        </p:spPr>
        <p:txBody>
          <a:bodyPr/>
          <a:lstStyle/>
          <a:p>
            <a:pPr algn="ctr"/>
            <a:r>
              <a:rPr lang="es-MX" dirty="0"/>
              <a:t>Relaciones Consensuales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32DCA-5990-4A6F-B898-06B0F6EB1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004" y="1151908"/>
            <a:ext cx="10763992" cy="531480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s-MX" dirty="0"/>
              <a:t>Un mayordomo se encuentra con una de sus trabajadores en el super y ella le invita a una carne asada con su familia. Empiezan a salir regularmente, pero deciden que su vida personal debe separarse del trabajo y se mantengan cordial, respetuoso, y profesional en el trabajo.</a:t>
            </a:r>
          </a:p>
          <a:p>
            <a:pPr marL="0" indent="0">
              <a:buNone/>
            </a:pPr>
            <a:endParaRPr lang="es-MX" dirty="0"/>
          </a:p>
          <a:p>
            <a:pPr marL="0" indent="0" algn="ctr">
              <a:buNone/>
            </a:pPr>
            <a:r>
              <a:rPr lang="es-MX" dirty="0"/>
              <a:t>-- 5 minutos en grupos --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s-MX" dirty="0"/>
              <a:t>¿Qué debería considerar el supervisor?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s-MX" dirty="0"/>
              <a:t>¿Cuáles son las consecuencias potenciales?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s-MX" dirty="0"/>
              <a:t>¿Tiene su empresa un política para casos parecidas?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B3D863-7561-D0F3-CBF5-6A2F49771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91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27F-371C-49AA-95BB-0DC140AD1626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65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 err="1"/>
              <a:t>Otros</a:t>
            </a:r>
            <a:r>
              <a:rPr lang="en-US" dirty="0"/>
              <a:t> </a:t>
            </a:r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Protegidos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9DD49D-42ED-461C-87C0-07C76BAD0D90}"/>
              </a:ext>
            </a:extLst>
          </p:cNvPr>
          <p:cNvSpPr txBox="1"/>
          <p:nvPr/>
        </p:nvSpPr>
        <p:spPr>
          <a:xfrm>
            <a:off x="492034" y="1064034"/>
            <a:ext cx="11207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El Departamento de Derechos Civiles de CA (anteriormente DFEH) hace cumplir las leyes que lo protegen de la discriminación ilegal y acoso en el empleo basado en su real o percibido: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52A4AA-7862-43BA-BE73-11956ED4BD12}"/>
              </a:ext>
            </a:extLst>
          </p:cNvPr>
          <p:cNvSpPr txBox="1"/>
          <p:nvPr/>
        </p:nvSpPr>
        <p:spPr>
          <a:xfrm>
            <a:off x="838200" y="2360777"/>
            <a:ext cx="10770326" cy="397031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Acendencia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Edad</a:t>
            </a:r>
            <a:r>
              <a:rPr lang="en-US" sz="2800" dirty="0"/>
              <a:t> (40 o </a:t>
            </a:r>
            <a:r>
              <a:rPr lang="en-US" sz="2800" dirty="0" err="1"/>
              <a:t>más</a:t>
            </a:r>
            <a:r>
              <a:rPr lang="en-US" sz="28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Color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Desabilidad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Información</a:t>
            </a:r>
            <a:r>
              <a:rPr lang="en-US" sz="2800" dirty="0"/>
              <a:t> </a:t>
            </a:r>
            <a:r>
              <a:rPr lang="en-US" sz="2800" dirty="0" err="1"/>
              <a:t>genética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Identidad o 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Expresión</a:t>
            </a: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Género</a:t>
            </a:r>
            <a:endParaRPr lang="en-US" sz="2800" dirty="0">
              <a:solidFill>
                <a:srgbClr val="E25829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Estado Civil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Condición</a:t>
            </a:r>
            <a:r>
              <a:rPr lang="en-US" sz="2800" dirty="0"/>
              <a:t> M</a:t>
            </a:r>
            <a:r>
              <a:rPr lang="es-MX" sz="2800" dirty="0"/>
              <a:t>é</a:t>
            </a:r>
            <a:r>
              <a:rPr lang="en-US" sz="2800" dirty="0" err="1"/>
              <a:t>dica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Estado </a:t>
            </a:r>
            <a:r>
              <a:rPr lang="en-US" sz="2800" dirty="0" err="1"/>
              <a:t>Militar</a:t>
            </a:r>
            <a:r>
              <a:rPr lang="en-US" sz="2800" dirty="0"/>
              <a:t> o de </a:t>
            </a:r>
            <a:r>
              <a:rPr lang="en-US" sz="2800" dirty="0" err="1"/>
              <a:t>Veterano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Origén</a:t>
            </a:r>
            <a:r>
              <a:rPr lang="en-US" sz="2800" dirty="0"/>
              <a:t> Nacional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Raza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Religión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Sexo</a:t>
            </a: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Genero</a:t>
            </a:r>
            <a:r>
              <a:rPr lang="en-US" sz="2800" dirty="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err="1"/>
              <a:t>Orientación</a:t>
            </a:r>
            <a:r>
              <a:rPr lang="en-US" sz="2800" dirty="0"/>
              <a:t> Sexual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816CB-A182-4BBB-B708-78D2032FA205}"/>
              </a:ext>
            </a:extLst>
          </p:cNvPr>
          <p:cNvSpPr txBox="1"/>
          <p:nvPr/>
        </p:nvSpPr>
        <p:spPr>
          <a:xfrm>
            <a:off x="3339736" y="5875239"/>
            <a:ext cx="551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  <a:r>
              <a:rPr lang="en-US" dirty="0" err="1"/>
              <a:t>Incluye</a:t>
            </a:r>
            <a:r>
              <a:rPr lang="en-US" dirty="0"/>
              <a:t>: </a:t>
            </a:r>
            <a:r>
              <a:rPr lang="en-US" dirty="0" err="1"/>
              <a:t>Embarazo</a:t>
            </a:r>
            <a:r>
              <a:rPr lang="en-US" dirty="0"/>
              <a:t>, </a:t>
            </a:r>
            <a:r>
              <a:rPr lang="en-US" dirty="0" err="1"/>
              <a:t>Parto</a:t>
            </a:r>
            <a:r>
              <a:rPr lang="en-US" dirty="0"/>
              <a:t> y </a:t>
            </a:r>
            <a:r>
              <a:rPr lang="en-US" dirty="0" err="1"/>
              <a:t>Lactancia</a:t>
            </a:r>
            <a:r>
              <a:rPr lang="en-US" dirty="0"/>
              <a:t> </a:t>
            </a:r>
            <a:r>
              <a:rPr lang="en-US" dirty="0" err="1"/>
              <a:t>Materna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26546D-3910-0805-C951-AA804A87E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036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04987FF2-C9D5-4845-85E2-0B9A8EAFF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697" y="383373"/>
            <a:ext cx="11486605" cy="1045030"/>
          </a:xfrm>
        </p:spPr>
        <p:txBody>
          <a:bodyPr>
            <a:noAutofit/>
          </a:bodyPr>
          <a:lstStyle/>
          <a:p>
            <a:pPr algn="ctr"/>
            <a:r>
              <a:rPr lang="es-MX" altLang="en-US" dirty="0">
                <a:cs typeface="Arial" panose="020B0604020202020204" pitchFamily="34" charset="0"/>
              </a:rPr>
              <a:t>Orientación Sexual o Identidad de Género</a:t>
            </a:r>
            <a:br>
              <a:rPr lang="es-MX" altLang="en-US" dirty="0">
                <a:cs typeface="Arial" panose="020B0604020202020204" pitchFamily="34" charset="0"/>
              </a:rPr>
            </a:br>
            <a:r>
              <a:rPr lang="es-MX" altLang="en-US" dirty="0">
                <a:cs typeface="Arial" panose="020B0604020202020204" pitchFamily="34" charset="0"/>
              </a:rPr>
              <a:t>La Discriminación es Ilegal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03ECC34F-C09C-4869-820D-4487BE0E1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9466"/>
            <a:ext cx="10515600" cy="4867913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s-MX" altLang="en-US" dirty="0">
                <a:latin typeface="+mj-lt"/>
                <a:cs typeface="Arial" panose="020B0604020202020204" pitchFamily="34" charset="0"/>
              </a:rPr>
              <a:t>El fallo de la Corte Suprema de los Estados Unidos hizo ilegal en TODOS LOS ESTADOS que los empleadores discriminen a un individuo por su orientación sexual o identidad de género, incluyendo:</a:t>
            </a:r>
          </a:p>
          <a:p>
            <a:pPr>
              <a:lnSpc>
                <a:spcPct val="110000"/>
              </a:lnSpc>
            </a:pPr>
            <a:r>
              <a:rPr lang="en-US" altLang="en-US" dirty="0" err="1">
                <a:latin typeface="+mj-lt"/>
                <a:cs typeface="Arial" panose="020B0604020202020204" pitchFamily="34" charset="0"/>
              </a:rPr>
              <a:t>Lesbiana</a:t>
            </a:r>
            <a:endParaRPr lang="en-US" altLang="en-US" dirty="0">
              <a:latin typeface="+mj-lt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en-US" dirty="0">
                <a:latin typeface="+mj-lt"/>
                <a:cs typeface="Arial" panose="020B0604020202020204" pitchFamily="34" charset="0"/>
              </a:rPr>
              <a:t>Gay</a:t>
            </a:r>
          </a:p>
          <a:p>
            <a:pPr>
              <a:lnSpc>
                <a:spcPct val="110000"/>
              </a:lnSpc>
            </a:pPr>
            <a:r>
              <a:rPr lang="en-US" altLang="en-US" dirty="0">
                <a:latin typeface="+mj-lt"/>
                <a:cs typeface="Arial" panose="020B0604020202020204" pitchFamily="34" charset="0"/>
              </a:rPr>
              <a:t>Bisexual</a:t>
            </a:r>
          </a:p>
          <a:p>
            <a:pPr>
              <a:lnSpc>
                <a:spcPct val="110000"/>
              </a:lnSpc>
            </a:pPr>
            <a:r>
              <a:rPr lang="en-US" altLang="en-US" dirty="0" err="1">
                <a:latin typeface="+mj-lt"/>
                <a:cs typeface="Arial" panose="020B0604020202020204" pitchFamily="34" charset="0"/>
              </a:rPr>
              <a:t>Transgénero</a:t>
            </a:r>
            <a:endParaRPr lang="en-US" altLang="en-US" dirty="0">
              <a:latin typeface="+mj-lt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2000" dirty="0">
                <a:latin typeface="+mj-lt"/>
                <a:cs typeface="Arial" panose="020B0604020202020204" pitchFamily="34" charset="0"/>
              </a:rPr>
              <a:t>15 de Junio de 2020: BOSTOCK v. CLAYTON COUNTY, GEORGIA</a:t>
            </a:r>
            <a:endParaRPr lang="en-US" altLang="en-US" sz="2000" i="1" dirty="0"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53EB6A-E83E-424A-53A9-C2CE8675B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27</a:t>
            </a:fld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84604-DBBF-4780-9E46-8A7418923DF3}"/>
              </a:ext>
            </a:extLst>
          </p:cNvPr>
          <p:cNvSpPr txBox="1">
            <a:spLocks/>
          </p:cNvSpPr>
          <p:nvPr/>
        </p:nvSpPr>
        <p:spPr>
          <a:xfrm>
            <a:off x="838200" y="198876"/>
            <a:ext cx="10515600" cy="783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 err="1"/>
              <a:t>Orientación</a:t>
            </a:r>
            <a:r>
              <a:rPr lang="en-US" dirty="0"/>
              <a:t> Sexual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9D43D-13BD-4EA0-8D6E-624EE4AA6923}"/>
              </a:ext>
            </a:extLst>
          </p:cNvPr>
          <p:cNvSpPr txBox="1">
            <a:spLocks/>
          </p:cNvSpPr>
          <p:nvPr/>
        </p:nvSpPr>
        <p:spPr>
          <a:xfrm>
            <a:off x="838200" y="982134"/>
            <a:ext cx="10515600" cy="51948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La </a:t>
            </a:r>
            <a:r>
              <a:rPr lang="en-US" dirty="0" err="1">
                <a:latin typeface="+mn-lt"/>
              </a:rPr>
              <a:t>orientación</a:t>
            </a:r>
            <a:r>
              <a:rPr lang="en-US" dirty="0">
                <a:latin typeface="+mn-lt"/>
              </a:rPr>
              <a:t> sexual se </a:t>
            </a:r>
            <a:r>
              <a:rPr lang="en-US" dirty="0" err="1">
                <a:latin typeface="+mn-lt"/>
              </a:rPr>
              <a:t>basa</a:t>
            </a:r>
            <a:r>
              <a:rPr lang="en-US" dirty="0">
                <a:latin typeface="+mn-lt"/>
              </a:rPr>
              <a:t> en la </a:t>
            </a:r>
            <a:r>
              <a:rPr lang="en-US" dirty="0" err="1">
                <a:latin typeface="+mn-lt"/>
              </a:rPr>
              <a:t>atracción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romántica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emocional</a:t>
            </a:r>
            <a:r>
              <a:rPr lang="en-US" dirty="0">
                <a:latin typeface="+mn-lt"/>
              </a:rPr>
              <a:t>, sexual) que una persona se </a:t>
            </a:r>
            <a:r>
              <a:rPr lang="en-US" dirty="0" err="1">
                <a:latin typeface="+mn-lt"/>
              </a:rPr>
              <a:t>siente</a:t>
            </a:r>
            <a:r>
              <a:rPr lang="en-US" dirty="0">
                <a:latin typeface="+mn-lt"/>
              </a:rPr>
              <a:t>. </a:t>
            </a:r>
            <a:r>
              <a:rPr lang="en-US" dirty="0" err="1">
                <a:latin typeface="+mn-lt"/>
              </a:rPr>
              <a:t>Orientaciones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sexuales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incluyen</a:t>
            </a:r>
            <a:r>
              <a:rPr lang="en-US" dirty="0">
                <a:latin typeface="+mn-lt"/>
              </a:rPr>
              <a:t>:</a:t>
            </a:r>
            <a:endParaRPr lang="en-US" sz="2800" dirty="0">
              <a:latin typeface="+mn-lt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Heterosexual: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 un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diferente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Homosexual: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al </a:t>
            </a:r>
            <a:r>
              <a:rPr lang="en-US" dirty="0" err="1">
                <a:latin typeface="+mn-lt"/>
              </a:rPr>
              <a:t>mismo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 (gay, </a:t>
            </a:r>
            <a:r>
              <a:rPr lang="en-US" dirty="0" err="1">
                <a:latin typeface="+mn-lt"/>
              </a:rPr>
              <a:t>lesbiana</a:t>
            </a:r>
            <a:r>
              <a:rPr lang="en-US" dirty="0">
                <a:latin typeface="+mn-lt"/>
              </a:rPr>
              <a:t>).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Bisexual: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 hombres y </a:t>
            </a:r>
            <a:r>
              <a:rPr lang="en-US" dirty="0" err="1">
                <a:latin typeface="+mn-lt"/>
              </a:rPr>
              <a:t>mujeres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dirty="0">
                <a:latin typeface="+mn-lt"/>
              </a:rPr>
              <a:t>Asexual: no </a:t>
            </a:r>
            <a:r>
              <a:rPr lang="en-US" dirty="0" err="1">
                <a:latin typeface="+mn-lt"/>
              </a:rPr>
              <a:t>siente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atraído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ningún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>
                <a:latin typeface="+mn-lt"/>
              </a:rPr>
              <a:t>Y m</a:t>
            </a:r>
            <a:r>
              <a:rPr lang="es-MX" sz="2800" dirty="0" err="1">
                <a:latin typeface="+mn-lt"/>
              </a:rPr>
              <a:t>ás</a:t>
            </a:r>
            <a:r>
              <a:rPr lang="es-MX" sz="2800" dirty="0">
                <a:latin typeface="+mn-lt"/>
              </a:rPr>
              <a:t>…</a:t>
            </a:r>
            <a:endParaRPr lang="en-US" sz="280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0CF0D8-F304-4286-CFA5-2D4A2DF09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28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2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9D43D-13BD-4EA0-8D6E-624EE4AA6923}"/>
              </a:ext>
            </a:extLst>
          </p:cNvPr>
          <p:cNvSpPr txBox="1">
            <a:spLocks/>
          </p:cNvSpPr>
          <p:nvPr/>
        </p:nvSpPr>
        <p:spPr>
          <a:xfrm>
            <a:off x="598516" y="1445338"/>
            <a:ext cx="11055928" cy="50820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dirty="0" err="1">
                <a:latin typeface="+mn-lt"/>
              </a:rPr>
              <a:t>T</a:t>
            </a:r>
            <a:r>
              <a:rPr lang="en-US" sz="3000" dirty="0" err="1">
                <a:effectLst/>
                <a:latin typeface="+mn-lt"/>
              </a:rPr>
              <a:t>ransgenero</a:t>
            </a:r>
            <a:r>
              <a:rPr lang="en-US" sz="3000" dirty="0">
                <a:effectLst/>
                <a:latin typeface="+mn-lt"/>
              </a:rPr>
              <a:t>: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identidad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de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género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difiere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del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sexo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asignado</a:t>
            </a:r>
            <a:r>
              <a:rPr lang="en-US" sz="3000" dirty="0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al </a:t>
            </a:r>
            <a:r>
              <a:rPr lang="en-US" sz="3000" dirty="0" err="1">
                <a:solidFill>
                  <a:srgbClr val="E25829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nacer</a:t>
            </a:r>
            <a:r>
              <a:rPr lang="en-US" sz="3000" dirty="0">
                <a:effectLst/>
                <a:latin typeface="+mn-lt"/>
              </a:rPr>
              <a:t>.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US" sz="3000" dirty="0" err="1">
                <a:effectLst/>
                <a:latin typeface="+mn-lt"/>
              </a:rPr>
              <a:t>Sexo</a:t>
            </a:r>
            <a:r>
              <a:rPr lang="en-US" sz="3000" dirty="0">
                <a:effectLst/>
                <a:latin typeface="+mn-lt"/>
              </a:rPr>
              <a:t> = </a:t>
            </a:r>
            <a:r>
              <a:rPr lang="en-US" sz="3000" dirty="0" err="1">
                <a:effectLst/>
                <a:latin typeface="+mn-lt"/>
              </a:rPr>
              <a:t>asignado</a:t>
            </a:r>
            <a:r>
              <a:rPr lang="en-US" sz="3000" dirty="0">
                <a:effectLst/>
                <a:latin typeface="+mn-lt"/>
              </a:rPr>
              <a:t> al </a:t>
            </a:r>
            <a:r>
              <a:rPr lang="en-US" sz="3000" dirty="0" err="1">
                <a:effectLst/>
                <a:latin typeface="+mn-lt"/>
              </a:rPr>
              <a:t>nacer</a:t>
            </a:r>
            <a:r>
              <a:rPr lang="en-US" sz="3000" dirty="0">
                <a:effectLst/>
                <a:latin typeface="+mn-lt"/>
              </a:rPr>
              <a:t> </a:t>
            </a:r>
            <a:r>
              <a:rPr lang="en-US" sz="3000" dirty="0" err="1">
                <a:effectLst/>
                <a:latin typeface="+mn-lt"/>
              </a:rPr>
              <a:t>basado</a:t>
            </a:r>
            <a:r>
              <a:rPr lang="en-US" sz="3000" dirty="0">
                <a:effectLst/>
                <a:latin typeface="+mn-lt"/>
              </a:rPr>
              <a:t> en </a:t>
            </a:r>
            <a:r>
              <a:rPr lang="en-US" sz="3000" dirty="0" err="1">
                <a:effectLst/>
                <a:latin typeface="+mn-lt"/>
              </a:rPr>
              <a:t>características</a:t>
            </a:r>
            <a:r>
              <a:rPr lang="en-US" sz="3000" dirty="0">
                <a:effectLst/>
                <a:latin typeface="+mn-lt"/>
              </a:rPr>
              <a:t> </a:t>
            </a:r>
            <a:r>
              <a:rPr lang="en-US" sz="3000" dirty="0" err="1">
                <a:effectLst/>
                <a:latin typeface="+mn-lt"/>
              </a:rPr>
              <a:t>físicas</a:t>
            </a:r>
            <a:endParaRPr lang="en-US" sz="3000" dirty="0">
              <a:effectLst/>
              <a:latin typeface="+mn-lt"/>
            </a:endParaRPr>
          </a:p>
          <a:p>
            <a:pPr marL="0" indent="0" algn="ctr">
              <a:buNone/>
            </a:pPr>
            <a:r>
              <a:rPr lang="en-US" sz="3000" dirty="0" err="1">
                <a:latin typeface="+mn-lt"/>
              </a:rPr>
              <a:t>Género</a:t>
            </a:r>
            <a:r>
              <a:rPr lang="en-US" sz="3000" dirty="0">
                <a:latin typeface="+mn-lt"/>
              </a:rPr>
              <a:t> = Cultural</a:t>
            </a:r>
            <a:endParaRPr lang="en-US" sz="3000" dirty="0">
              <a:effectLst/>
              <a:latin typeface="+mn-lt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dirty="0">
                <a:latin typeface="+mn-lt"/>
              </a:rPr>
              <a:t>Es </a:t>
            </a:r>
            <a:r>
              <a:rPr lang="en-US" dirty="0" err="1">
                <a:latin typeface="+mn-lt"/>
              </a:rPr>
              <a:t>ilegal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discriminar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alguien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porque</a:t>
            </a:r>
            <a:r>
              <a:rPr lang="en-US" dirty="0">
                <a:latin typeface="+mn-lt"/>
              </a:rPr>
              <a:t> se </a:t>
            </a:r>
            <a:r>
              <a:rPr lang="en-US" dirty="0" err="1">
                <a:latin typeface="+mn-lt"/>
              </a:rPr>
              <a:t>identifica</a:t>
            </a:r>
            <a:r>
              <a:rPr lang="en-US" dirty="0">
                <a:latin typeface="+mn-lt"/>
              </a:rPr>
              <a:t> (o se </a:t>
            </a:r>
            <a:r>
              <a:rPr lang="en-US" dirty="0" err="1">
                <a:latin typeface="+mn-lt"/>
              </a:rPr>
              <a:t>percibe</a:t>
            </a:r>
            <a:r>
              <a:rPr lang="en-US" dirty="0">
                <a:latin typeface="+mn-lt"/>
              </a:rPr>
              <a:t>) </a:t>
            </a:r>
            <a:r>
              <a:rPr lang="en-US" dirty="0" err="1">
                <a:latin typeface="+mn-lt"/>
              </a:rPr>
              <a:t>como</a:t>
            </a:r>
            <a:r>
              <a:rPr lang="en-US" dirty="0">
                <a:latin typeface="+mn-lt"/>
              </a:rPr>
              <a:t> trans o no </a:t>
            </a:r>
            <a:r>
              <a:rPr lang="en-US" dirty="0" err="1">
                <a:latin typeface="+mn-lt"/>
              </a:rPr>
              <a:t>conforme</a:t>
            </a:r>
            <a:r>
              <a:rPr lang="en-US" dirty="0">
                <a:latin typeface="+mn-lt"/>
              </a:rPr>
              <a:t> al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.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dirty="0">
                <a:latin typeface="+mn-lt"/>
              </a:rPr>
              <a:t>No </a:t>
            </a:r>
            <a:r>
              <a:rPr lang="en-US" dirty="0" err="1">
                <a:latin typeface="+mn-lt"/>
              </a:rPr>
              <a:t>haga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preguntas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diseñadas</a:t>
            </a:r>
            <a:r>
              <a:rPr lang="en-US" dirty="0">
                <a:latin typeface="+mn-lt"/>
              </a:rPr>
              <a:t> para detector la </a:t>
            </a:r>
            <a:r>
              <a:rPr lang="en-US" dirty="0" err="1">
                <a:latin typeface="+mn-lt"/>
              </a:rPr>
              <a:t>identidad</a:t>
            </a:r>
            <a:r>
              <a:rPr lang="en-US" dirty="0">
                <a:latin typeface="+mn-lt"/>
              </a:rPr>
              <a:t> de </a:t>
            </a:r>
            <a:r>
              <a:rPr lang="en-US" dirty="0" err="1">
                <a:latin typeface="+mn-lt"/>
              </a:rPr>
              <a:t>género</a:t>
            </a:r>
            <a:r>
              <a:rPr lang="en-US" dirty="0">
                <a:latin typeface="+mn-lt"/>
              </a:rPr>
              <a:t> u </a:t>
            </a:r>
            <a:r>
              <a:rPr lang="en-US" dirty="0" err="1">
                <a:latin typeface="+mn-lt"/>
              </a:rPr>
              <a:t>orientación</a:t>
            </a:r>
            <a:r>
              <a:rPr lang="en-US" dirty="0">
                <a:latin typeface="+mn-lt"/>
              </a:rPr>
              <a:t> sexual de una persona.</a:t>
            </a:r>
          </a:p>
          <a:p>
            <a:pPr marL="0" indent="0">
              <a:buNone/>
            </a:pPr>
            <a:endParaRPr lang="en-US" sz="2800" dirty="0"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D48D57-F3C8-4903-8153-CA80BAD3A8AB}"/>
              </a:ext>
            </a:extLst>
          </p:cNvPr>
          <p:cNvSpPr txBox="1">
            <a:spLocks/>
          </p:cNvSpPr>
          <p:nvPr/>
        </p:nvSpPr>
        <p:spPr>
          <a:xfrm>
            <a:off x="838200" y="252774"/>
            <a:ext cx="10515600" cy="8278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Identidad/</a:t>
            </a:r>
            <a:r>
              <a:rPr lang="en-US" dirty="0" err="1"/>
              <a:t>Expresión</a:t>
            </a:r>
            <a:r>
              <a:rPr lang="en-US" dirty="0"/>
              <a:t> de </a:t>
            </a:r>
            <a:r>
              <a:rPr lang="en-US" dirty="0" err="1"/>
              <a:t>Género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A8CFE5-C99E-0049-122C-1BB94D2FA9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29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48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3C58E7-709E-42C0-D4E6-1C57C9CF53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942"/>
          <a:stretch/>
        </p:blipFill>
        <p:spPr>
          <a:xfrm>
            <a:off x="2585476" y="1261731"/>
            <a:ext cx="6510660" cy="54453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FE2A5C-AA0D-A075-0920-7A12D39708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3407"/>
          <a:stretch/>
        </p:blipFill>
        <p:spPr>
          <a:xfrm>
            <a:off x="2697117" y="185286"/>
            <a:ext cx="6287377" cy="107644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802D17-CFC9-AF95-FFF8-C941B118C3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063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suit and hat&#10;&#10;Description automatically generated with low confidence">
            <a:extLst>
              <a:ext uri="{FF2B5EF4-FFF2-40B4-BE49-F238E27FC236}">
                <a16:creationId xmlns:a16="http://schemas.microsoft.com/office/drawing/2014/main" id="{55FE2EBD-2F25-4C92-8E83-8710C7B009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9"/>
          <a:stretch/>
        </p:blipFill>
        <p:spPr>
          <a:xfrm>
            <a:off x="1309083" y="446848"/>
            <a:ext cx="3311740" cy="4292821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97E5D5-D116-4191-9F43-6882A890BFFF}"/>
              </a:ext>
            </a:extLst>
          </p:cNvPr>
          <p:cNvSpPr txBox="1">
            <a:spLocks/>
          </p:cNvSpPr>
          <p:nvPr/>
        </p:nvSpPr>
        <p:spPr>
          <a:xfrm>
            <a:off x="288259" y="5006850"/>
            <a:ext cx="5493775" cy="783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3200" dirty="0"/>
              <a:t>Amelio Robles Ávila</a:t>
            </a:r>
          </a:p>
          <a:p>
            <a:pPr algn="ctr"/>
            <a:r>
              <a:rPr lang="en-US" sz="2800" dirty="0">
                <a:latin typeface="+mj-lt"/>
              </a:rPr>
              <a:t>Coronel </a:t>
            </a:r>
            <a:r>
              <a:rPr lang="en-US" sz="2800" dirty="0" err="1">
                <a:latin typeface="+mj-lt"/>
              </a:rPr>
              <a:t>en</a:t>
            </a:r>
            <a:r>
              <a:rPr lang="en-US" sz="2800" dirty="0">
                <a:latin typeface="+mj-lt"/>
              </a:rPr>
              <a:t> </a:t>
            </a:r>
            <a:r>
              <a:rPr lang="es-MX" sz="2800" dirty="0">
                <a:latin typeface="+mj-lt"/>
              </a:rPr>
              <a:t>la Revolución Mexicana</a:t>
            </a:r>
            <a:endParaRPr lang="en-US" sz="2800" dirty="0">
              <a:latin typeface="+mj-lt"/>
            </a:endParaRPr>
          </a:p>
          <a:p>
            <a:pPr algn="ctr"/>
            <a:r>
              <a:rPr lang="en-US" sz="2800" dirty="0" err="1">
                <a:latin typeface="+mj-lt"/>
              </a:rPr>
              <a:t>Nacido</a:t>
            </a:r>
            <a:r>
              <a:rPr lang="en-US" sz="2800" dirty="0">
                <a:latin typeface="+mj-lt"/>
              </a:rPr>
              <a:t> 1889</a:t>
            </a:r>
          </a:p>
        </p:txBody>
      </p:sp>
      <p:pic>
        <p:nvPicPr>
          <p:cNvPr id="9" name="Picture 8" descr="A picture containing text, person, person, glasses&#10;&#10;Description automatically generated">
            <a:extLst>
              <a:ext uri="{FF2B5EF4-FFF2-40B4-BE49-F238E27FC236}">
                <a16:creationId xmlns:a16="http://schemas.microsoft.com/office/drawing/2014/main" id="{D564A338-FE13-42EF-A1C8-DB9804B77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517" y="806245"/>
            <a:ext cx="3830739" cy="3830739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D284FAC-C712-45BB-B9F6-38E5BF72A0EE}"/>
              </a:ext>
            </a:extLst>
          </p:cNvPr>
          <p:cNvSpPr txBox="1">
            <a:spLocks/>
          </p:cNvSpPr>
          <p:nvPr/>
        </p:nvSpPr>
        <p:spPr>
          <a:xfrm>
            <a:off x="6096000" y="4739669"/>
            <a:ext cx="5493775" cy="7832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3200" dirty="0"/>
              <a:t>Alan L. Hart</a:t>
            </a:r>
          </a:p>
          <a:p>
            <a:pPr algn="ctr"/>
            <a:r>
              <a:rPr lang="es-ES" sz="2800" dirty="0">
                <a:latin typeface="+mj-lt"/>
              </a:rPr>
              <a:t>Pionero en el uso de rayos X para el diagnóstico de la tuberculosis</a:t>
            </a:r>
          </a:p>
          <a:p>
            <a:pPr algn="ctr"/>
            <a:r>
              <a:rPr lang="es-ES" sz="2800" dirty="0">
                <a:latin typeface="+mj-lt"/>
              </a:rPr>
              <a:t>Nacido </a:t>
            </a:r>
            <a:r>
              <a:rPr lang="en-US" sz="2800" dirty="0">
                <a:latin typeface="+mj-lt"/>
              </a:rPr>
              <a:t>1890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B0346D-B5D7-B1A0-434D-F6165A631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7441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84604-DBBF-4780-9E46-8A7418923DF3}"/>
              </a:ext>
            </a:extLst>
          </p:cNvPr>
          <p:cNvSpPr txBox="1">
            <a:spLocks/>
          </p:cNvSpPr>
          <p:nvPr/>
        </p:nvSpPr>
        <p:spPr>
          <a:xfrm>
            <a:off x="130943" y="198875"/>
            <a:ext cx="12061057" cy="969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Ley de </a:t>
            </a:r>
            <a:r>
              <a:rPr lang="en-US" dirty="0" err="1"/>
              <a:t>Oportunidad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para Personas </a:t>
            </a:r>
            <a:r>
              <a:rPr lang="en-US" dirty="0" err="1"/>
              <a:t>Transgénero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9D43D-13BD-4EA0-8D6E-624EE4AA6923}"/>
              </a:ext>
            </a:extLst>
          </p:cNvPr>
          <p:cNvSpPr txBox="1">
            <a:spLocks/>
          </p:cNvSpPr>
          <p:nvPr/>
        </p:nvSpPr>
        <p:spPr>
          <a:xfrm>
            <a:off x="679174" y="1399461"/>
            <a:ext cx="10515600" cy="460155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dirty="0" err="1">
                <a:latin typeface="+mn-lt"/>
              </a:rPr>
              <a:t>Publicación</a:t>
            </a:r>
            <a:r>
              <a:rPr lang="en-US" sz="2600" dirty="0">
                <a:latin typeface="+mn-lt"/>
              </a:rPr>
              <a:t> </a:t>
            </a:r>
            <a:r>
              <a:rPr lang="en-US" sz="2600" dirty="0" err="1">
                <a:latin typeface="+mn-lt"/>
              </a:rPr>
              <a:t>obligatoria</a:t>
            </a:r>
            <a:r>
              <a:rPr lang="en-US" sz="2600" dirty="0">
                <a:latin typeface="+mn-lt"/>
              </a:rPr>
              <a:t> </a:t>
            </a:r>
            <a:r>
              <a:rPr lang="en-US" sz="2600" dirty="0" err="1">
                <a:latin typeface="+mn-lt"/>
              </a:rPr>
              <a:t>sobre</a:t>
            </a:r>
            <a:r>
              <a:rPr lang="en-US" sz="2600" dirty="0">
                <a:latin typeface="+mn-lt"/>
              </a:rPr>
              <a:t> los derechos de personas </a:t>
            </a:r>
            <a:r>
              <a:rPr lang="en-US" sz="2600" dirty="0" err="1">
                <a:latin typeface="+mn-lt"/>
              </a:rPr>
              <a:t>transgénero</a:t>
            </a:r>
            <a:r>
              <a:rPr lang="en-US" sz="2600" dirty="0">
                <a:latin typeface="+mn-lt"/>
              </a:rPr>
              <a:t>.</a:t>
            </a:r>
          </a:p>
          <a:p>
            <a:pPr marL="0" indent="0" algn="ctr">
              <a:buNone/>
            </a:pPr>
            <a:r>
              <a:rPr lang="en-US" sz="1600" dirty="0">
                <a:latin typeface="+mj-lt"/>
                <a:hlinkClick r:id="rId2"/>
              </a:rPr>
              <a:t>LOS DERECHOS DE LOS EMPLEADOS TRANSGÉNERO O DE GÉNERO NO CONFORME (ca.gov)</a:t>
            </a:r>
            <a:endParaRPr lang="en-US" sz="1100" dirty="0"/>
          </a:p>
          <a:p>
            <a:pPr marL="0" indent="0">
              <a:buNone/>
            </a:pPr>
            <a:endParaRPr lang="en-US" sz="240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486FD-6DBB-7787-CF2B-11310B7EC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31</a:t>
            </a:fld>
            <a:r>
              <a:rPr lang="en-US"/>
              <a:t> </a:t>
            </a:r>
            <a:endParaRPr lang="en-US" dirty="0"/>
          </a:p>
        </p:txBody>
      </p:sp>
      <p:pic>
        <p:nvPicPr>
          <p:cNvPr id="5" name="Picture 4" descr="A hand with blue and purple paint on it&#10;&#10;Description automatically generated">
            <a:extLst>
              <a:ext uri="{FF2B5EF4-FFF2-40B4-BE49-F238E27FC236}">
                <a16:creationId xmlns:a16="http://schemas.microsoft.com/office/drawing/2014/main" id="{8328CE4F-EF5C-DA66-09EB-17AA8206C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002" y="2154239"/>
            <a:ext cx="8853943" cy="437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990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D8A-4A44-45BA-BCCE-9A3F688E8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599"/>
            <a:ext cx="10515600" cy="904875"/>
          </a:xfrm>
        </p:spPr>
        <p:txBody>
          <a:bodyPr/>
          <a:lstStyle/>
          <a:p>
            <a:pPr algn="ctr"/>
            <a:r>
              <a:rPr lang="en-US" dirty="0" err="1"/>
              <a:t>Nombre</a:t>
            </a:r>
            <a:r>
              <a:rPr lang="en-US" dirty="0"/>
              <a:t> </a:t>
            </a:r>
            <a:r>
              <a:rPr lang="en-US" dirty="0" err="1"/>
              <a:t>Vivido</a:t>
            </a:r>
            <a:r>
              <a:rPr lang="en-US" dirty="0"/>
              <a:t> y </a:t>
            </a:r>
            <a:r>
              <a:rPr lang="en-US" dirty="0" err="1"/>
              <a:t>Pronombres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9C755-0841-4620-8AD3-C4A4356B9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063690"/>
            <a:ext cx="10765971" cy="5565711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s-MX" sz="3000" dirty="0"/>
              <a:t>Si un empleado solicita ser identificado con un género, nombre, y/o pronombre preferido, incluyendo los pronombres de género neutro [incluso si no se ha realizado un cambio legal],</a:t>
            </a:r>
            <a:r>
              <a:rPr lang="es-MX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un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empleador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que no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cumpla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con la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preferencia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declarada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del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empleado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puede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ser responsible </a:t>
            </a:r>
            <a:r>
              <a:rPr lang="en-US" sz="3000" dirty="0" err="1"/>
              <a:t>en</a:t>
            </a:r>
            <a:r>
              <a:rPr lang="en-US" sz="3000" dirty="0"/>
              <a:t> </a:t>
            </a:r>
            <a:r>
              <a:rPr lang="en-US" sz="3000" dirty="0" err="1"/>
              <a:t>virtud</a:t>
            </a:r>
            <a:r>
              <a:rPr lang="en-US" sz="3000" dirty="0"/>
              <a:t> de la Ley, </a:t>
            </a:r>
            <a:r>
              <a:rPr lang="en-US" sz="3000" dirty="0" err="1"/>
              <a:t>excepto</a:t>
            </a:r>
            <a:r>
              <a:rPr lang="en-US" sz="3000" dirty="0"/>
              <a:t>…</a:t>
            </a:r>
          </a:p>
          <a:p>
            <a:pPr marL="0" indent="0">
              <a:lnSpc>
                <a:spcPct val="110000"/>
              </a:lnSpc>
              <a:buNone/>
            </a:pPr>
            <a:endParaRPr lang="en-US" sz="30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3000" dirty="0"/>
              <a:t>Un </a:t>
            </a:r>
            <a:r>
              <a:rPr lang="en-US" sz="3000" dirty="0" err="1"/>
              <a:t>empleador</a:t>
            </a:r>
            <a:r>
              <a:rPr lang="en-US" sz="3000" dirty="0"/>
              <a:t> </a:t>
            </a:r>
            <a:r>
              <a:rPr lang="en-US" sz="3000" dirty="0" err="1"/>
              <a:t>puede</a:t>
            </a:r>
            <a:r>
              <a:rPr lang="en-US" sz="3000" dirty="0"/>
              <a:t> usar </a:t>
            </a:r>
            <a:r>
              <a:rPr lang="en-US" sz="3000" dirty="0" err="1"/>
              <a:t>el</a:t>
            </a:r>
            <a:r>
              <a:rPr lang="en-US" sz="3000" dirty="0"/>
              <a:t> </a:t>
            </a:r>
            <a:r>
              <a:rPr lang="en-US" sz="3000" dirty="0" err="1"/>
              <a:t>género</a:t>
            </a:r>
            <a:r>
              <a:rPr lang="en-US" sz="3000" dirty="0"/>
              <a:t> y </a:t>
            </a:r>
            <a:r>
              <a:rPr lang="en-US" sz="3000" dirty="0" err="1"/>
              <a:t>el</a:t>
            </a:r>
            <a:r>
              <a:rPr lang="en-US" sz="3000" dirty="0"/>
              <a:t> </a:t>
            </a:r>
            <a:r>
              <a:rPr lang="en-US" sz="3000" dirty="0" err="1"/>
              <a:t>nombre</a:t>
            </a:r>
            <a:r>
              <a:rPr lang="en-US" sz="3000" dirty="0"/>
              <a:t> legal de un </a:t>
            </a:r>
            <a:r>
              <a:rPr lang="en-US" sz="3000" dirty="0" err="1"/>
              <a:t>empleado</a:t>
            </a:r>
            <a:r>
              <a:rPr lang="en-US" sz="3000" dirty="0"/>
              <a:t> </a:t>
            </a:r>
            <a:r>
              <a:rPr lang="en-US" sz="3000" dirty="0" err="1"/>
              <a:t>como</a:t>
            </a:r>
            <a:r>
              <a:rPr lang="en-US" sz="3000" dirty="0"/>
              <a:t> se indica </a:t>
            </a:r>
            <a:r>
              <a:rPr lang="en-US" sz="3000" dirty="0" err="1"/>
              <a:t>en</a:t>
            </a:r>
            <a:r>
              <a:rPr lang="en-US" sz="3000" dirty="0"/>
              <a:t> un </a:t>
            </a:r>
            <a:r>
              <a:rPr lang="en-US" sz="3000" dirty="0" err="1"/>
              <a:t>documento</a:t>
            </a:r>
            <a:r>
              <a:rPr lang="en-US" sz="3000" dirty="0"/>
              <a:t> de </a:t>
            </a:r>
            <a:r>
              <a:rPr lang="en-US" sz="3000" dirty="0" err="1"/>
              <a:t>identificación</a:t>
            </a:r>
            <a:r>
              <a:rPr lang="en-US" sz="3000" dirty="0"/>
              <a:t> </a:t>
            </a:r>
            <a:r>
              <a:rPr lang="en-US" sz="3000" dirty="0" err="1"/>
              <a:t>emitido</a:t>
            </a:r>
            <a:r>
              <a:rPr lang="en-US" sz="3000" dirty="0"/>
              <a:t> por </a:t>
            </a:r>
            <a:r>
              <a:rPr lang="en-US" sz="3000" dirty="0" err="1"/>
              <a:t>el</a:t>
            </a:r>
            <a:r>
              <a:rPr lang="en-US" sz="3000" dirty="0"/>
              <a:t> </a:t>
            </a:r>
            <a:r>
              <a:rPr lang="en-US" sz="3000" dirty="0" err="1"/>
              <a:t>gobierno</a:t>
            </a:r>
            <a:r>
              <a:rPr lang="en-US" sz="3000" dirty="0"/>
              <a:t> 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solo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si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es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necesario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para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cumplir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con una </a:t>
            </a:r>
            <a:r>
              <a:rPr lang="en-US" sz="30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obligación</a:t>
            </a:r>
            <a:r>
              <a:rPr lang="en-US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legal </a:t>
            </a:r>
            <a:r>
              <a:rPr lang="en-US" sz="3000" dirty="0"/>
              <a:t>(p. </a:t>
            </a:r>
            <a:r>
              <a:rPr lang="en-US" sz="3000" dirty="0" err="1"/>
              <a:t>ej</a:t>
            </a:r>
            <a:r>
              <a:rPr lang="en-US" sz="3000" dirty="0"/>
              <a:t>. W-2 o I-9) </a:t>
            </a:r>
            <a:r>
              <a:rPr lang="en-US" sz="3000" dirty="0" err="1"/>
              <a:t>pero</a:t>
            </a:r>
            <a:r>
              <a:rPr lang="en-US" sz="3000" dirty="0"/>
              <a:t> de lo </a:t>
            </a:r>
            <a:r>
              <a:rPr lang="en-US" sz="3000" dirty="0" err="1"/>
              <a:t>contrario</a:t>
            </a:r>
            <a:r>
              <a:rPr lang="en-US" sz="3000" dirty="0"/>
              <a:t> debe </a:t>
            </a:r>
            <a:r>
              <a:rPr lang="en-US" sz="3000" dirty="0" err="1"/>
              <a:t>identificar</a:t>
            </a:r>
            <a:r>
              <a:rPr lang="en-US" sz="3000" dirty="0"/>
              <a:t> al </a:t>
            </a:r>
            <a:r>
              <a:rPr lang="en-US" sz="3000" dirty="0" err="1"/>
              <a:t>empleado</a:t>
            </a:r>
            <a:r>
              <a:rPr lang="en-US" sz="3000" dirty="0"/>
              <a:t> de </a:t>
            </a:r>
            <a:r>
              <a:rPr lang="en-US" sz="3000" dirty="0" err="1"/>
              <a:t>acuerdo</a:t>
            </a:r>
            <a:r>
              <a:rPr lang="en-US" sz="3000" dirty="0"/>
              <a:t> con la </a:t>
            </a:r>
            <a:r>
              <a:rPr lang="en-US" sz="3000" dirty="0" err="1"/>
              <a:t>identidad</a:t>
            </a:r>
            <a:r>
              <a:rPr lang="en-US" sz="3000" dirty="0"/>
              <a:t> de </a:t>
            </a:r>
            <a:r>
              <a:rPr lang="en-US" sz="3000" dirty="0" err="1"/>
              <a:t>género</a:t>
            </a:r>
            <a:r>
              <a:rPr lang="en-US" sz="3000" dirty="0"/>
              <a:t> y </a:t>
            </a:r>
            <a:r>
              <a:rPr lang="en-US" sz="3000" dirty="0" err="1"/>
              <a:t>el</a:t>
            </a:r>
            <a:r>
              <a:rPr lang="en-US" sz="3000" dirty="0"/>
              <a:t> </a:t>
            </a:r>
            <a:r>
              <a:rPr lang="en-US" sz="3000" dirty="0" err="1"/>
              <a:t>nombre</a:t>
            </a:r>
            <a:r>
              <a:rPr lang="en-US" sz="3000" dirty="0"/>
              <a:t> </a:t>
            </a:r>
            <a:r>
              <a:rPr lang="en-US" sz="3000" dirty="0" err="1"/>
              <a:t>preferido</a:t>
            </a:r>
            <a:r>
              <a:rPr lang="en-US" sz="3000" dirty="0"/>
              <a:t> del </a:t>
            </a:r>
            <a:r>
              <a:rPr lang="en-US" sz="3000" dirty="0" err="1"/>
              <a:t>empleado</a:t>
            </a:r>
            <a:r>
              <a:rPr lang="en-US" sz="30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endParaRPr lang="en-US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en-US" sz="2000" i="1" dirty="0">
                <a:latin typeface="+mj-lt"/>
              </a:rPr>
              <a:t>California Code of Regulations, Title 2, Section 11034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0808C8-B711-D1FF-6BD6-02E30FF35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2366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D8F1D-FC8E-44FA-AD8A-A0736477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558"/>
            <a:ext cx="10515600" cy="755752"/>
          </a:xfrm>
        </p:spPr>
        <p:txBody>
          <a:bodyPr/>
          <a:lstStyle/>
          <a:p>
            <a:pPr algn="ctr"/>
            <a:r>
              <a:rPr lang="en-US" dirty="0" err="1"/>
              <a:t>Códigos</a:t>
            </a:r>
            <a:r>
              <a:rPr lang="en-US" dirty="0"/>
              <a:t> de </a:t>
            </a:r>
            <a:r>
              <a:rPr lang="en-US" dirty="0" err="1"/>
              <a:t>Vestuario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C2F41-26E0-4D28-9F74-0C2C440B2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8239"/>
            <a:ext cx="10515600" cy="5899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dirty="0">
                <a:latin typeface="+mn-lt"/>
              </a:rPr>
              <a:t>¿Cuál es el propósito de tener un código de vestimenta?</a:t>
            </a:r>
          </a:p>
          <a:p>
            <a:pPr marL="0" indent="0" algn="ctr">
              <a:buNone/>
            </a:pPr>
            <a:endParaRPr lang="es-MX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47CBEE-435D-499E-810C-C71664B13A47}"/>
              </a:ext>
            </a:extLst>
          </p:cNvPr>
          <p:cNvSpPr txBox="1"/>
          <p:nvPr/>
        </p:nvSpPr>
        <p:spPr>
          <a:xfrm>
            <a:off x="365021" y="1547050"/>
            <a:ext cx="115968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>
                <a:ea typeface="Source Sans Pro" panose="020B0503030403020204" pitchFamily="34" charset="0"/>
              </a:rPr>
              <a:t>¿Puede un código de vestimenta indicar que las mujeres no pueden usar mallas delgadas/apretadas para trabajar?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9976EB-DA39-4AA3-BAA6-A760DBF44D4D}"/>
              </a:ext>
            </a:extLst>
          </p:cNvPr>
          <p:cNvSpPr txBox="1"/>
          <p:nvPr/>
        </p:nvSpPr>
        <p:spPr>
          <a:xfrm>
            <a:off x="365021" y="3447081"/>
            <a:ext cx="112795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>
                <a:ea typeface="Source Sans Pro" panose="020B0503030403020204" pitchFamily="34" charset="0"/>
              </a:rPr>
              <a:t>¿Puedes decirle a un trabajador que no puede usar una falda porque es trans?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82AE0E-8E4F-4E5E-94FC-791C1101AE8F}"/>
              </a:ext>
            </a:extLst>
          </p:cNvPr>
          <p:cNvSpPr txBox="1"/>
          <p:nvPr/>
        </p:nvSpPr>
        <p:spPr>
          <a:xfrm>
            <a:off x="365021" y="4341591"/>
            <a:ext cx="10774927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>
              <a:buNone/>
            </a:pPr>
            <a:r>
              <a:rPr lang="es-MX" sz="2800" dirty="0">
                <a:ea typeface="Source Sans Pro" panose="020B0503030403020204" pitchFamily="34" charset="0"/>
              </a:rPr>
              <a:t>Ningún trabajador puede usar una falda porque la ropa no puede estar suelta y corre el riesgo de quedar atrapado en la maquinaria</a:t>
            </a:r>
            <a:endParaRPr lang="en-US" sz="2800" dirty="0">
              <a:ea typeface="Source Sans Pro" panose="020B0503030403020204" pitchFamily="34" charset="0"/>
            </a:endParaRPr>
          </a:p>
          <a:p>
            <a:pPr marL="0" indent="0">
              <a:buNone/>
            </a:pPr>
            <a:endParaRPr lang="en-US" dirty="0">
              <a:ea typeface="Source Sans Pro" panose="020B0503030403020204" pitchFamily="34" charset="0"/>
            </a:endParaRPr>
          </a:p>
          <a:p>
            <a:r>
              <a:rPr lang="es-MX" sz="2800" dirty="0">
                <a:ea typeface="Source Sans Pro" panose="020B0503030403020204" pitchFamily="34" charset="0"/>
              </a:rPr>
              <a:t>A cada empleado se le debe permitir vestirse de acuerdo con su identidad y expresión de género.</a:t>
            </a:r>
          </a:p>
          <a:p>
            <a:endParaRPr lang="es-MX" sz="2800" dirty="0"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679493-DEA2-4CCA-B4C7-E3C12FA5592E}"/>
              </a:ext>
            </a:extLst>
          </p:cNvPr>
          <p:cNvCxnSpPr>
            <a:cxnSpLocks/>
          </p:cNvCxnSpPr>
          <p:nvPr/>
        </p:nvCxnSpPr>
        <p:spPr>
          <a:xfrm>
            <a:off x="8007796" y="3709271"/>
            <a:ext cx="3132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78408ED-9B68-4AB9-BBC2-BB90FC1F23C4}"/>
              </a:ext>
            </a:extLst>
          </p:cNvPr>
          <p:cNvSpPr txBox="1"/>
          <p:nvPr/>
        </p:nvSpPr>
        <p:spPr>
          <a:xfrm>
            <a:off x="6965399" y="1544356"/>
            <a:ext cx="26084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strike="sngStrike" dirty="0">
                <a:solidFill>
                  <a:srgbClr val="FF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las </a:t>
            </a:r>
            <a:r>
              <a:rPr lang="en-US" sz="2800" strike="sngStrike" dirty="0" err="1">
                <a:solidFill>
                  <a:srgbClr val="FF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mujeres</a:t>
            </a:r>
            <a:endParaRPr lang="en-US" sz="2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56C5A1-7D5C-4618-946B-5D0DEF792107}"/>
              </a:ext>
            </a:extLst>
          </p:cNvPr>
          <p:cNvCxnSpPr>
            <a:cxnSpLocks/>
          </p:cNvCxnSpPr>
          <p:nvPr/>
        </p:nvCxnSpPr>
        <p:spPr>
          <a:xfrm>
            <a:off x="365021" y="4132605"/>
            <a:ext cx="109124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267D7DD-E014-4488-AD3C-63D413367274}"/>
              </a:ext>
            </a:extLst>
          </p:cNvPr>
          <p:cNvSpPr txBox="1"/>
          <p:nvPr/>
        </p:nvSpPr>
        <p:spPr>
          <a:xfrm>
            <a:off x="552864" y="2439004"/>
            <a:ext cx="112795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ea typeface="Source Sans Pro" panose="020B0503030403020204" pitchFamily="34" charset="0"/>
              </a:rPr>
              <a:t>Todos los trabajadores están prohibidos a llevar puestos mallas delgadas/apretadas para trabajar.</a:t>
            </a:r>
            <a:endParaRPr lang="es-MX" sz="2800" dirty="0">
              <a:ea typeface="Source Sans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31A1C1-8B6B-E011-F450-DC4560B53A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78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9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F9A86-CEF5-4DD6-BB25-71153B848922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485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/>
              <a:t>Regulaciones de Baños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C87A8-0B41-4728-AD4C-A94BB17BCE63}"/>
              </a:ext>
            </a:extLst>
          </p:cNvPr>
          <p:cNvSpPr txBox="1">
            <a:spLocks/>
          </p:cNvSpPr>
          <p:nvPr/>
        </p:nvSpPr>
        <p:spPr>
          <a:xfrm>
            <a:off x="543339" y="1047407"/>
            <a:ext cx="10810461" cy="208413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dirty="0"/>
              <a:t>2017 Ley Estatal : Todos los baños de un solo usuario, </a:t>
            </a:r>
            <a:r>
              <a:rPr lang="es-MX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fijos y con fontanería</a:t>
            </a:r>
            <a:r>
              <a:rPr lang="es-MX" b="1" dirty="0"/>
              <a:t> </a:t>
            </a:r>
            <a:r>
              <a:rPr lang="es-MX" dirty="0"/>
              <a:t>se identificarán como instalaciones para todo género.</a:t>
            </a:r>
            <a:endParaRPr lang="es-MX" b="1" dirty="0"/>
          </a:p>
          <a:p>
            <a:pPr marL="0" indent="0">
              <a:spcBef>
                <a:spcPts val="1800"/>
              </a:spcBef>
              <a:buNone/>
            </a:pPr>
            <a:r>
              <a:rPr lang="es-MX" dirty="0"/>
              <a:t>Regulaciones de Cal/OSHA requieren que los baños portátiles o químicos se proporcionen 1 baño por cada 20 trabajadores por género.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3074" name="Picture 2" descr="California Title 24 Gender-Neutral Restroom Sign">
            <a:extLst>
              <a:ext uri="{FF2B5EF4-FFF2-40B4-BE49-F238E27FC236}">
                <a16:creationId xmlns:a16="http://schemas.microsoft.com/office/drawing/2014/main" id="{37D3FCDF-BD26-40A6-BE7A-89CDE4D18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663" y="3429000"/>
            <a:ext cx="2084137" cy="208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AA8F6A-9BF5-401B-BAF9-403516DD6454}"/>
              </a:ext>
            </a:extLst>
          </p:cNvPr>
          <p:cNvSpPr txBox="1"/>
          <p:nvPr/>
        </p:nvSpPr>
        <p:spPr>
          <a:xfrm>
            <a:off x="543339" y="3270665"/>
            <a:ext cx="8726324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/>
              <a:t>p ej. una cuadrilla de 12 hombres y 6 mujeres (total de 18) requiere DOS baños, incluso si son de género neutral.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s-MX" sz="2800" dirty="0"/>
              <a:t>Puede usar señalización de género neutral, pero debe mantener 1/20/género. </a:t>
            </a:r>
            <a:r>
              <a:rPr lang="es-MX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No puede dirigir que baño deben usar</a:t>
            </a:r>
            <a:r>
              <a:rPr lang="es-MX" sz="2800" dirty="0"/>
              <a:t> ni requerir ninguna ‘prueba’.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879FA-BBB0-0EAE-6DEF-D03B2BCA7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7210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66777-E43A-4771-9870-D79F83B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37142"/>
          </a:xfrm>
        </p:spPr>
        <p:txBody>
          <a:bodyPr/>
          <a:lstStyle/>
          <a:p>
            <a:pPr algn="ctr"/>
            <a:r>
              <a:rPr lang="en-US" dirty="0"/>
              <a:t>La </a:t>
            </a:r>
            <a:r>
              <a:rPr lang="en-US" dirty="0" err="1"/>
              <a:t>Intimidación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Acoso</a:t>
            </a:r>
            <a:r>
              <a:rPr lang="en-US" dirty="0"/>
              <a:t> (Bullying)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FF2AB-9C45-4512-99C6-50A0AF60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067" y="1032938"/>
            <a:ext cx="11192933" cy="514402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s-MX" dirty="0"/>
          </a:p>
          <a:p>
            <a:pPr marL="0" indent="0">
              <a:lnSpc>
                <a:spcPct val="110000"/>
              </a:lnSpc>
              <a:buNone/>
            </a:pPr>
            <a:r>
              <a:rPr lang="es-MX" dirty="0"/>
              <a:t>La intimidación y el abuso (por parte de supervisores o compañeros de trabajo) es "conducta con malicia que una persona razonable encontraría hostil, ofensiva, amenazante, intimidante o humillante", como: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Abuso</a:t>
            </a:r>
            <a:r>
              <a:rPr lang="en-US" dirty="0"/>
              <a:t> verbal (</a:t>
            </a:r>
            <a:r>
              <a:rPr lang="en-US" dirty="0" err="1"/>
              <a:t>comentarios</a:t>
            </a:r>
            <a:r>
              <a:rPr lang="en-US" dirty="0"/>
              <a:t> </a:t>
            </a:r>
            <a:r>
              <a:rPr lang="en-US" dirty="0" err="1"/>
              <a:t>despectivos</a:t>
            </a:r>
            <a:r>
              <a:rPr lang="en-US" dirty="0"/>
              <a:t>, </a:t>
            </a:r>
            <a:r>
              <a:rPr lang="en-US" dirty="0" err="1"/>
              <a:t>insultos</a:t>
            </a:r>
            <a:r>
              <a:rPr lang="en-US" dirty="0"/>
              <a:t>, </a:t>
            </a:r>
            <a:r>
              <a:rPr lang="en-US" dirty="0" err="1"/>
              <a:t>epítetos</a:t>
            </a:r>
            <a:r>
              <a:rPr lang="en-US" dirty="0"/>
              <a:t>).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Conducta</a:t>
            </a:r>
            <a:r>
              <a:rPr lang="en-US" dirty="0"/>
              <a:t> </a:t>
            </a:r>
            <a:r>
              <a:rPr lang="en-US" dirty="0" err="1"/>
              <a:t>física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Sabotaje</a:t>
            </a:r>
            <a:r>
              <a:rPr lang="en-US" dirty="0"/>
              <a:t> </a:t>
            </a:r>
            <a:r>
              <a:rPr lang="en-US" dirty="0" err="1"/>
              <a:t>gratuito</a:t>
            </a:r>
            <a:r>
              <a:rPr lang="en-US" dirty="0"/>
              <a:t> o </a:t>
            </a:r>
            <a:r>
              <a:rPr lang="en-US" dirty="0" err="1"/>
              <a:t>socavamiento</a:t>
            </a:r>
            <a:r>
              <a:rPr lang="en-US" dirty="0"/>
              <a:t> del </a:t>
            </a:r>
            <a:r>
              <a:rPr lang="en-US" dirty="0" err="1"/>
              <a:t>desempeño</a:t>
            </a:r>
            <a:r>
              <a:rPr lang="en-US" dirty="0"/>
              <a:t> </a:t>
            </a:r>
            <a:r>
              <a:rPr lang="en-US" dirty="0" err="1"/>
              <a:t>laboral</a:t>
            </a:r>
            <a:r>
              <a:rPr lang="en-US" dirty="0"/>
              <a:t> de una persona.</a:t>
            </a:r>
          </a:p>
          <a:p>
            <a:pPr>
              <a:spcBef>
                <a:spcPts val="1800"/>
              </a:spcBef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FEC529-1A7D-F2F4-F94C-36C992AA55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976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2E28-CDCD-422A-836E-4BFF55B3D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786342"/>
          </a:xfrm>
        </p:spPr>
        <p:txBody>
          <a:bodyPr/>
          <a:lstStyle/>
          <a:p>
            <a:pPr algn="ctr"/>
            <a:r>
              <a:rPr lang="en-US" dirty="0" err="1"/>
              <a:t>Tipos</a:t>
            </a:r>
            <a:r>
              <a:rPr lang="en-US" dirty="0"/>
              <a:t> de </a:t>
            </a:r>
            <a:r>
              <a:rPr lang="en-US" dirty="0" err="1"/>
              <a:t>Abuso</a:t>
            </a:r>
            <a:r>
              <a:rPr lang="en-US" dirty="0"/>
              <a:t> o </a:t>
            </a:r>
            <a:r>
              <a:rPr lang="en-US" dirty="0" err="1"/>
              <a:t>Intimidación</a:t>
            </a:r>
            <a:r>
              <a:rPr lang="en-US" dirty="0"/>
              <a:t> (Bullying)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E8D95-D5BE-41A0-8849-0A1C6EF2B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667" y="989551"/>
            <a:ext cx="10515600" cy="5537828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dirty="0"/>
              <a:t>La </a:t>
            </a:r>
            <a:r>
              <a:rPr lang="en-US" dirty="0" err="1"/>
              <a:t>intimidación</a:t>
            </a:r>
            <a:r>
              <a:rPr lang="en-US" dirty="0"/>
              <a:t>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tomar</a:t>
            </a:r>
            <a:r>
              <a:rPr lang="en-US" dirty="0"/>
              <a:t> </a:t>
            </a:r>
            <a:r>
              <a:rPr lang="en-US" dirty="0" err="1"/>
              <a:t>muchas</a:t>
            </a:r>
            <a:r>
              <a:rPr lang="en-US" dirty="0"/>
              <a:t> </a:t>
            </a:r>
            <a:r>
              <a:rPr lang="en-US" dirty="0" err="1"/>
              <a:t>formas</a:t>
            </a:r>
            <a:r>
              <a:rPr lang="en-US" dirty="0"/>
              <a:t>: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Lenguaje</a:t>
            </a:r>
            <a:r>
              <a:rPr lang="en-US" dirty="0"/>
              <a:t> corporal.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Tono</a:t>
            </a:r>
            <a:r>
              <a:rPr lang="en-US" dirty="0"/>
              <a:t> de </a:t>
            </a:r>
            <a:r>
              <a:rPr lang="en-US" dirty="0" err="1"/>
              <a:t>voz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Críticas</a:t>
            </a:r>
            <a:r>
              <a:rPr lang="en-US" dirty="0"/>
              <a:t> </a:t>
            </a:r>
            <a:r>
              <a:rPr lang="en-US" dirty="0" err="1"/>
              <a:t>duras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Apodos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dirty="0"/>
              <a:t>Burlas.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Asignaciones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.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Aislar</a:t>
            </a:r>
            <a:r>
              <a:rPr lang="en-US" dirty="0"/>
              <a:t> a </a:t>
            </a:r>
            <a:r>
              <a:rPr lang="en-US" dirty="0" err="1"/>
              <a:t>trabajadores</a:t>
            </a:r>
            <a:r>
              <a:rPr lang="en-US" dirty="0"/>
              <a:t> (</a:t>
            </a:r>
            <a:r>
              <a:rPr lang="en-US" dirty="0" err="1"/>
              <a:t>incluso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</a:t>
            </a:r>
            <a:r>
              <a:rPr lang="en-US" dirty="0" err="1"/>
              <a:t>descansos</a:t>
            </a:r>
            <a:r>
              <a:rPr lang="en-US" dirty="0"/>
              <a:t>, </a:t>
            </a:r>
            <a:r>
              <a:rPr lang="en-US" dirty="0" err="1"/>
              <a:t>comidas</a:t>
            </a:r>
            <a:r>
              <a:rPr lang="en-US" dirty="0"/>
              <a:t>).</a:t>
            </a:r>
          </a:p>
          <a:p>
            <a:pPr>
              <a:spcBef>
                <a:spcPts val="1200"/>
              </a:spcBef>
            </a:pPr>
            <a:r>
              <a:rPr lang="en-US" dirty="0"/>
              <a:t>Redes </a:t>
            </a:r>
            <a:r>
              <a:rPr lang="en-US" dirty="0" err="1"/>
              <a:t>Sociales</a:t>
            </a:r>
            <a:r>
              <a:rPr lang="en-US" dirty="0"/>
              <a:t> (</a:t>
            </a:r>
            <a:r>
              <a:rPr lang="en-US" dirty="0" err="1"/>
              <a:t>mensajes</a:t>
            </a:r>
            <a:r>
              <a:rPr lang="en-US" dirty="0"/>
              <a:t> de </a:t>
            </a:r>
            <a:r>
              <a:rPr lang="en-US" dirty="0" err="1"/>
              <a:t>texto</a:t>
            </a:r>
            <a:r>
              <a:rPr lang="en-US" dirty="0"/>
              <a:t>, emails, Facebook, etc.)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i="1" dirty="0" err="1"/>
              <a:t>Recuerda</a:t>
            </a:r>
            <a:r>
              <a:rPr lang="en-US" i="1" dirty="0"/>
              <a:t>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i="1" dirty="0" err="1"/>
              <a:t>Efecto</a:t>
            </a:r>
            <a:r>
              <a:rPr lang="en-US" i="1" dirty="0"/>
              <a:t> al </a:t>
            </a:r>
            <a:r>
              <a:rPr lang="en-US" i="1" dirty="0" err="1"/>
              <a:t>víctima</a:t>
            </a:r>
            <a:r>
              <a:rPr lang="en-US" i="1" dirty="0"/>
              <a:t> </a:t>
            </a:r>
            <a:r>
              <a:rPr lang="en-US" i="1" dirty="0" err="1"/>
              <a:t>importa</a:t>
            </a:r>
            <a:r>
              <a:rPr lang="en-US" i="1" dirty="0"/>
              <a:t>, no </a:t>
            </a:r>
            <a:r>
              <a:rPr lang="en-US" i="1" dirty="0" err="1"/>
              <a:t>necesariamente</a:t>
            </a:r>
            <a:r>
              <a:rPr lang="en-US" i="1" dirty="0"/>
              <a:t> la </a:t>
            </a:r>
            <a:r>
              <a:rPr lang="en-US" i="1" dirty="0" err="1"/>
              <a:t>intención</a:t>
            </a:r>
            <a:r>
              <a:rPr lang="en-US" i="1" dirty="0"/>
              <a:t> del </a:t>
            </a:r>
            <a:r>
              <a:rPr lang="en-US" i="1" dirty="0" err="1"/>
              <a:t>perpetrador</a:t>
            </a:r>
            <a:r>
              <a:rPr lang="en-US" i="1" dirty="0"/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2EAAF2-3459-44E8-97C5-74D855FED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3058" y="989551"/>
            <a:ext cx="2962275" cy="3495675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73713-BD17-4B69-ECDA-7D557F044C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467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66777-E43A-4771-9870-D79F83B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37142"/>
          </a:xfrm>
        </p:spPr>
        <p:txBody>
          <a:bodyPr/>
          <a:lstStyle/>
          <a:p>
            <a:pPr algn="ctr"/>
            <a:r>
              <a:rPr lang="en-US" dirty="0" err="1"/>
              <a:t>Impactos</a:t>
            </a:r>
            <a:r>
              <a:rPr lang="en-US" dirty="0"/>
              <a:t> de la </a:t>
            </a:r>
            <a:r>
              <a:rPr lang="en-US" dirty="0" err="1"/>
              <a:t>Intimidación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FF2AB-9C45-4512-99C6-50A0AF60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912" y="1032938"/>
            <a:ext cx="10929088" cy="5367862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Incapacidad</a:t>
            </a:r>
            <a:r>
              <a:rPr lang="en-US" dirty="0"/>
              <a:t> para </a:t>
            </a:r>
            <a:r>
              <a:rPr lang="en-US" dirty="0" err="1"/>
              <a:t>concentrarse</a:t>
            </a:r>
            <a:r>
              <a:rPr lang="en-US" dirty="0"/>
              <a:t>.</a:t>
            </a:r>
          </a:p>
          <a:p>
            <a:pPr marL="236538" lvl="1" indent="0">
              <a:buNone/>
            </a:pPr>
            <a:r>
              <a:rPr lang="en-US" dirty="0"/>
              <a:t>- </a:t>
            </a:r>
            <a:r>
              <a:rPr lang="en-US" dirty="0" err="1"/>
              <a:t>Preocupa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evitar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matón</a:t>
            </a:r>
            <a:r>
              <a:rPr lang="en-US" dirty="0"/>
              <a:t>, tartar de </a:t>
            </a:r>
            <a:r>
              <a:rPr lang="en-US" dirty="0" err="1"/>
              <a:t>defenderse</a:t>
            </a:r>
            <a:r>
              <a:rPr lang="en-US" dirty="0"/>
              <a:t>, </a:t>
            </a:r>
            <a:r>
              <a:rPr lang="en-US" dirty="0" err="1"/>
              <a:t>ruminar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la </a:t>
            </a:r>
            <a:r>
              <a:rPr lang="en-US" dirty="0" err="1"/>
              <a:t>situación</a:t>
            </a:r>
            <a:r>
              <a:rPr lang="en-US" dirty="0"/>
              <a:t>, etc.</a:t>
            </a:r>
          </a:p>
          <a:p>
            <a:pPr>
              <a:spcBef>
                <a:spcPts val="1000"/>
              </a:spcBef>
            </a:pPr>
            <a:r>
              <a:rPr lang="en-US" dirty="0"/>
              <a:t>Baja </a:t>
            </a:r>
            <a:r>
              <a:rPr lang="en-US" dirty="0" err="1"/>
              <a:t>motivación</a:t>
            </a:r>
            <a:r>
              <a:rPr lang="en-US" dirty="0"/>
              <a:t>.</a:t>
            </a:r>
          </a:p>
          <a:p>
            <a:pPr>
              <a:spcBef>
                <a:spcPts val="1000"/>
              </a:spcBef>
            </a:pPr>
            <a:r>
              <a:rPr lang="en-US" dirty="0"/>
              <a:t>Baja </a:t>
            </a:r>
            <a:r>
              <a:rPr lang="en-US" dirty="0" err="1"/>
              <a:t>productividad</a:t>
            </a:r>
            <a:r>
              <a:rPr lang="en-US" dirty="0"/>
              <a:t>.</a:t>
            </a:r>
          </a:p>
          <a:p>
            <a:pPr>
              <a:spcBef>
                <a:spcPts val="1000"/>
              </a:spcBef>
            </a:pPr>
            <a:r>
              <a:rPr lang="en-US" dirty="0" err="1"/>
              <a:t>Crear</a:t>
            </a:r>
            <a:r>
              <a:rPr lang="en-US" dirty="0"/>
              <a:t> un </a:t>
            </a:r>
            <a:r>
              <a:rPr lang="en-US" dirty="0" err="1"/>
              <a:t>ambiente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incomodo</a:t>
            </a:r>
            <a:r>
              <a:rPr lang="en-US" dirty="0"/>
              <a:t>/</a:t>
            </a:r>
            <a:r>
              <a:rPr lang="en-US" dirty="0" err="1"/>
              <a:t>hostíl</a:t>
            </a:r>
            <a:r>
              <a:rPr lang="en-US" dirty="0"/>
              <a:t> para </a:t>
            </a:r>
            <a:r>
              <a:rPr lang="en-US" dirty="0" err="1"/>
              <a:t>todos</a:t>
            </a:r>
            <a:r>
              <a:rPr lang="en-US" dirty="0"/>
              <a:t>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demás</a:t>
            </a:r>
            <a:r>
              <a:rPr lang="en-US" dirty="0"/>
              <a:t> </a:t>
            </a:r>
            <a:r>
              <a:rPr lang="en-US" dirty="0" err="1"/>
              <a:t>trabajadores</a:t>
            </a:r>
            <a:r>
              <a:rPr lang="en-US" dirty="0"/>
              <a:t>.</a:t>
            </a:r>
          </a:p>
          <a:p>
            <a:pPr>
              <a:spcBef>
                <a:spcPts val="1000"/>
              </a:spcBef>
            </a:pPr>
            <a:r>
              <a:rPr lang="en-US" dirty="0" err="1"/>
              <a:t>Impactos</a:t>
            </a:r>
            <a:r>
              <a:rPr lang="en-US" dirty="0"/>
              <a:t> </a:t>
            </a:r>
            <a:r>
              <a:rPr lang="en-US" dirty="0" err="1"/>
              <a:t>negativos</a:t>
            </a:r>
            <a:r>
              <a:rPr lang="en-US" dirty="0"/>
              <a:t> al </a:t>
            </a:r>
            <a:r>
              <a:rPr lang="en-US" dirty="0" err="1"/>
              <a:t>salud</a:t>
            </a:r>
            <a:r>
              <a:rPr lang="en-US" dirty="0"/>
              <a:t> mental y </a:t>
            </a:r>
            <a:r>
              <a:rPr lang="en-US" dirty="0" err="1"/>
              <a:t>fisica</a:t>
            </a:r>
            <a:r>
              <a:rPr lang="en-US" dirty="0"/>
              <a:t>.</a:t>
            </a:r>
          </a:p>
          <a:p>
            <a:pPr>
              <a:spcBef>
                <a:spcPts val="1000"/>
              </a:spcBef>
            </a:pPr>
            <a:r>
              <a:rPr lang="en-US" dirty="0"/>
              <a:t>Mayor </a:t>
            </a:r>
            <a:r>
              <a:rPr lang="en-US" dirty="0" err="1"/>
              <a:t>rotación</a:t>
            </a:r>
            <a:r>
              <a:rPr lang="en-US" dirty="0"/>
              <a:t> de </a:t>
            </a:r>
            <a:r>
              <a:rPr lang="en-US" dirty="0" err="1"/>
              <a:t>empleados</a:t>
            </a:r>
            <a:r>
              <a:rPr lang="en-US" dirty="0"/>
              <a:t>.</a:t>
            </a:r>
          </a:p>
          <a:p>
            <a:pPr>
              <a:spcBef>
                <a:spcPts val="1000"/>
              </a:spcBef>
            </a:pPr>
            <a:r>
              <a:rPr lang="en-US" dirty="0"/>
              <a:t>Mala </a:t>
            </a:r>
            <a:r>
              <a:rPr lang="en-US" dirty="0" err="1"/>
              <a:t>reputación</a:t>
            </a:r>
            <a:r>
              <a:rPr lang="en-US" dirty="0"/>
              <a:t> del supervisor y la </a:t>
            </a:r>
            <a:r>
              <a:rPr lang="en-US" dirty="0" err="1"/>
              <a:t>empresa</a:t>
            </a:r>
            <a:r>
              <a:rPr lang="en-US" dirty="0"/>
              <a:t>.</a:t>
            </a:r>
          </a:p>
          <a:p>
            <a:pPr>
              <a:spcBef>
                <a:spcPts val="1000"/>
              </a:spcBef>
            </a:pPr>
            <a:r>
              <a:rPr lang="en-US" dirty="0" err="1"/>
              <a:t>Riesgo</a:t>
            </a:r>
            <a:r>
              <a:rPr lang="en-US" dirty="0"/>
              <a:t> </a:t>
            </a:r>
            <a:r>
              <a:rPr lang="en-US" dirty="0" err="1"/>
              <a:t>más</a:t>
            </a:r>
            <a:r>
              <a:rPr lang="en-US" dirty="0"/>
              <a:t> alto de </a:t>
            </a:r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legales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endParaRPr lang="en-US" dirty="0"/>
          </a:p>
          <a:p>
            <a:pPr>
              <a:spcBef>
                <a:spcPts val="1800"/>
              </a:spcBef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623AD3-D908-C93E-41FC-6E2CAE79FC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97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66777-E43A-4771-9870-D79F83B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37142"/>
          </a:xfrm>
        </p:spPr>
        <p:txBody>
          <a:bodyPr/>
          <a:lstStyle/>
          <a:p>
            <a:pPr algn="ctr"/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NO es Bullying?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FF2AB-9C45-4512-99C6-50A0AF60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067" y="1032938"/>
            <a:ext cx="11192933" cy="5144025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dirty="0" err="1"/>
              <a:t>Decisiones</a:t>
            </a:r>
            <a:r>
              <a:rPr lang="en-US" dirty="0"/>
              <a:t>/</a:t>
            </a:r>
            <a:r>
              <a:rPr lang="en-US" dirty="0" err="1"/>
              <a:t>acciones</a:t>
            </a:r>
            <a:r>
              <a:rPr lang="en-US" dirty="0"/>
              <a:t> para </a:t>
            </a:r>
            <a:r>
              <a:rPr lang="en-US" dirty="0" err="1"/>
              <a:t>mejorar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desempeño</a:t>
            </a:r>
            <a:r>
              <a:rPr lang="en-US" dirty="0"/>
              <a:t> </a:t>
            </a:r>
            <a:r>
              <a:rPr lang="en-US" dirty="0" err="1"/>
              <a:t>laboral</a:t>
            </a:r>
            <a:r>
              <a:rPr lang="en-US" dirty="0"/>
              <a:t>/</a:t>
            </a:r>
            <a:r>
              <a:rPr lang="en-US" dirty="0" err="1"/>
              <a:t>empresarial</a:t>
            </a:r>
            <a:r>
              <a:rPr lang="en-US" dirty="0"/>
              <a:t>, </a:t>
            </a:r>
            <a:r>
              <a:rPr lang="en-US" dirty="0" err="1"/>
              <a:t>tomado</a:t>
            </a:r>
            <a:r>
              <a:rPr lang="en-US" dirty="0"/>
              <a:t> con </a:t>
            </a:r>
            <a:r>
              <a:rPr lang="en-US" dirty="0" err="1"/>
              <a:t>respeto</a:t>
            </a:r>
            <a:r>
              <a:rPr lang="en-US" dirty="0"/>
              <a:t> tales </a:t>
            </a:r>
            <a:r>
              <a:rPr lang="en-US" dirty="0" err="1"/>
              <a:t>como</a:t>
            </a:r>
            <a:r>
              <a:rPr lang="en-US" dirty="0"/>
              <a:t>: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Evaluaciones</a:t>
            </a:r>
            <a:r>
              <a:rPr lang="en-US" dirty="0"/>
              <a:t> de </a:t>
            </a:r>
            <a:r>
              <a:rPr lang="en-US" dirty="0" err="1"/>
              <a:t>desempeño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Discusiones</a:t>
            </a:r>
            <a:r>
              <a:rPr lang="en-US" dirty="0"/>
              <a:t> o </a:t>
            </a:r>
            <a:r>
              <a:rPr lang="en-US" dirty="0" err="1"/>
              <a:t>acciónes</a:t>
            </a:r>
            <a:r>
              <a:rPr lang="en-US" dirty="0"/>
              <a:t> </a:t>
            </a:r>
            <a:r>
              <a:rPr lang="en-US" dirty="0" err="1"/>
              <a:t>disciplinarias</a:t>
            </a:r>
            <a:r>
              <a:rPr lang="en-US" dirty="0"/>
              <a:t> para </a:t>
            </a:r>
            <a:r>
              <a:rPr lang="en-US" dirty="0" err="1"/>
              <a:t>corregir</a:t>
            </a:r>
            <a:r>
              <a:rPr lang="en-US" dirty="0"/>
              <a:t> </a:t>
            </a:r>
            <a:r>
              <a:rPr lang="en-US" dirty="0" err="1"/>
              <a:t>comportamiento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Cambiando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dirty="0" err="1"/>
              <a:t>laborales</a:t>
            </a:r>
            <a:r>
              <a:rPr lang="en-US" dirty="0"/>
              <a:t> </a:t>
            </a:r>
            <a:r>
              <a:rPr lang="en-US" dirty="0" err="1"/>
              <a:t>según</a:t>
            </a:r>
            <a:r>
              <a:rPr lang="en-US" dirty="0"/>
              <a:t> sea </a:t>
            </a:r>
            <a:r>
              <a:rPr lang="en-US" dirty="0" err="1"/>
              <a:t>necesario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29F4D-948B-3A62-B0B0-EC752802B0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38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971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55198-861B-403A-B7BA-2D02F804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7898"/>
            <a:ext cx="10515600" cy="696833"/>
          </a:xfrm>
        </p:spPr>
        <p:txBody>
          <a:bodyPr/>
          <a:lstStyle/>
          <a:p>
            <a:pPr algn="ctr"/>
            <a:r>
              <a:rPr lang="es-MX"/>
              <a:t>Remedios Para los Acosados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CBC73-5BC2-41E0-9795-B84A3D486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865" y="962526"/>
            <a:ext cx="10800936" cy="5132590"/>
          </a:xfrm>
        </p:spPr>
        <p:txBody>
          <a:bodyPr>
            <a:noAutofit/>
          </a:bodyPr>
          <a:lstStyle/>
          <a:p>
            <a:r>
              <a:rPr lang="es-MX" dirty="0"/>
              <a:t>Dile al acosador que se detenga.</a:t>
            </a:r>
          </a:p>
          <a:p>
            <a:pPr marL="457200" lvl="1" indent="0">
              <a:buNone/>
            </a:pPr>
            <a:r>
              <a:rPr lang="es-MX" sz="2800" dirty="0"/>
              <a:t>- Alentado pero no requerido.</a:t>
            </a:r>
          </a:p>
          <a:p>
            <a:pPr>
              <a:spcBef>
                <a:spcPts val="2400"/>
              </a:spcBef>
            </a:pPr>
            <a:r>
              <a:rPr lang="es-MX" dirty="0"/>
              <a:t>En caso de asalto sexual, llame al 9-1-1.</a:t>
            </a:r>
          </a:p>
          <a:p>
            <a:pPr>
              <a:spcBef>
                <a:spcPts val="2400"/>
              </a:spcBef>
            </a:pPr>
            <a:r>
              <a:rPr lang="es-MX" dirty="0"/>
              <a:t>Informar al empleador según la política de acoso.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E2A46A-E94E-69C1-2601-4A2FC0F06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39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424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C43065-5272-4DFD-8731-4F5855BC3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57" y="208924"/>
            <a:ext cx="5704777" cy="6530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BBD5B9-D4AF-4634-ABD6-125A9D4DF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407" y="208924"/>
            <a:ext cx="5747141" cy="653046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28A5AB-18B5-2C12-6AC3-E148F1046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597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BEE1-1D04-49F2-A1E5-C37C864E271F}"/>
              </a:ext>
            </a:extLst>
          </p:cNvPr>
          <p:cNvSpPr txBox="1">
            <a:spLocks/>
          </p:cNvSpPr>
          <p:nvPr/>
        </p:nvSpPr>
        <p:spPr>
          <a:xfrm>
            <a:off x="119149" y="423333"/>
            <a:ext cx="11953702" cy="11684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FF0000"/>
                </a:solidFill>
              </a:rPr>
              <a:t>INSERTAR PROCEDIMIENTOS DE LA EMPRESA PARA DENUNCIAS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A52F54-4D60-53D5-2C17-30A9F7433F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5742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55198-861B-403A-B7BA-2D02F804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7898"/>
            <a:ext cx="10515600" cy="696833"/>
          </a:xfrm>
        </p:spPr>
        <p:txBody>
          <a:bodyPr/>
          <a:lstStyle/>
          <a:p>
            <a:pPr algn="ctr"/>
            <a:r>
              <a:rPr lang="es-MX" dirty="0"/>
              <a:t>Remedios Para los Acosados,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CBC73-5BC2-41E0-9795-B84A3D486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762883"/>
            <a:ext cx="11057467" cy="5332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dirty="0"/>
              <a:t>Si no esta satisfecho, puede presentar una queja ante el </a:t>
            </a:r>
            <a:r>
              <a:rPr lang="es-MX" dirty="0" err="1"/>
              <a:t>CaCRD</a:t>
            </a:r>
            <a:r>
              <a:rPr lang="es-MX" dirty="0"/>
              <a:t> dentro de </a:t>
            </a:r>
            <a:r>
              <a:rPr lang="es-MX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 años</a:t>
            </a:r>
            <a:r>
              <a:rPr lang="es-MX" dirty="0">
                <a:solidFill>
                  <a:srgbClr val="E25829"/>
                </a:solidFill>
              </a:rPr>
              <a:t>.</a:t>
            </a:r>
          </a:p>
          <a:p>
            <a:pPr marL="0" indent="0">
              <a:buNone/>
            </a:pPr>
            <a:endParaRPr lang="es-MX" dirty="0">
              <a:solidFill>
                <a:srgbClr val="E25829"/>
              </a:solidFill>
            </a:endParaRPr>
          </a:p>
          <a:p>
            <a:pPr>
              <a:spcAft>
                <a:spcPts val="1800"/>
              </a:spcAft>
            </a:pPr>
            <a:r>
              <a:rPr lang="es-MX" dirty="0" err="1"/>
              <a:t>CaCRD</a:t>
            </a:r>
            <a:r>
              <a:rPr lang="es-MX" dirty="0"/>
              <a:t> investiga e intenta llegar a un acuerdo si es necesario.</a:t>
            </a:r>
          </a:p>
          <a:p>
            <a:pPr>
              <a:spcAft>
                <a:spcPts val="1800"/>
              </a:spcAft>
            </a:pPr>
            <a:r>
              <a:rPr lang="es-MX" dirty="0"/>
              <a:t>Si no se llega a un acuerdo, </a:t>
            </a:r>
            <a:r>
              <a:rPr lang="es-MX" dirty="0" err="1"/>
              <a:t>CaCRD</a:t>
            </a:r>
            <a:r>
              <a:rPr lang="es-MX" dirty="0"/>
              <a:t> puede presentar una acusación formal, que lleva a una audiencia pública ante la Comisión </a:t>
            </a:r>
            <a:r>
              <a:rPr lang="es-MX" dirty="0" err="1"/>
              <a:t>CaCRD</a:t>
            </a:r>
            <a:r>
              <a:rPr lang="es-MX" dirty="0"/>
              <a:t> o una demanda y a las consiguientes multas, audiencia o reincorporación, pago de atrasos o promoción.</a:t>
            </a:r>
          </a:p>
          <a:p>
            <a:pPr>
              <a:spcAft>
                <a:spcPts val="1800"/>
              </a:spcAft>
            </a:pPr>
            <a:r>
              <a:rPr lang="es-MX" dirty="0" err="1"/>
              <a:t>CaCRD</a:t>
            </a:r>
            <a:r>
              <a:rPr lang="es-MX" dirty="0"/>
              <a:t> también puede emitir una “notificación de derecho a demandar” que permita al acosado persigue una demanda privada.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93DE9-8797-BD02-8162-35163C36CD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40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47884-4DB1-4845-B861-71434D0F4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933" y="195796"/>
            <a:ext cx="11667067" cy="786342"/>
          </a:xfrm>
        </p:spPr>
        <p:txBody>
          <a:bodyPr>
            <a:noAutofit/>
          </a:bodyPr>
          <a:lstStyle/>
          <a:p>
            <a:pPr algn="ctr"/>
            <a:r>
              <a:rPr lang="es-MX" sz="3500" dirty="0"/>
              <a:t>Prevención del Acoso es Más que Solo la Póliza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97186-8030-4CF2-9F66-987412279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274" y="809263"/>
            <a:ext cx="10792326" cy="225212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s-MX" dirty="0"/>
              <a:t>Beth Ann </a:t>
            </a:r>
            <a:r>
              <a:rPr lang="es-MX" dirty="0" err="1"/>
              <a:t>Faragher</a:t>
            </a:r>
            <a:r>
              <a:rPr lang="es-MX" dirty="0"/>
              <a:t> fue contratada como salvavidas por la ciudad y su supervisor la acosó físicamente y verbalmente. Ella le pidió que se detuviera, pero él continuó. Ella renunció, luego presentó una demanda de acoso, la ciudad trato de defenderse diciendo: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8C1F4E-5C81-45B4-1367-5D5C29B5931A}"/>
              </a:ext>
            </a:extLst>
          </p:cNvPr>
          <p:cNvSpPr txBox="1"/>
          <p:nvPr/>
        </p:nvSpPr>
        <p:spPr>
          <a:xfrm>
            <a:off x="552864" y="2931080"/>
            <a:ext cx="4754632" cy="1882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1430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600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20574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MX" dirty="0"/>
              <a:t>1. Tenían una póliza contra el acoso, y Beth había firmado que lo recibió.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F9DC29-C16A-384F-1866-D3754B14491D}"/>
              </a:ext>
            </a:extLst>
          </p:cNvPr>
          <p:cNvSpPr txBox="1"/>
          <p:nvPr/>
        </p:nvSpPr>
        <p:spPr>
          <a:xfrm>
            <a:off x="552864" y="4722928"/>
            <a:ext cx="4695222" cy="1731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1430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600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20574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MX" dirty="0"/>
              <a:t>2. Beth no siguió los procedimientos de la póliza para informar a su empleador.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AD7976-E198-9959-84C6-2BE91E1C52D4}"/>
              </a:ext>
            </a:extLst>
          </p:cNvPr>
          <p:cNvSpPr txBox="1"/>
          <p:nvPr/>
        </p:nvSpPr>
        <p:spPr>
          <a:xfrm>
            <a:off x="5307496" y="2955192"/>
            <a:ext cx="6096000" cy="1439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1430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600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20574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MX" dirty="0"/>
              <a:t>Había firmado que recibió el papel, pero no había comprobante de entrenamiento efectivo.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A7FF62-26F8-2B06-2B4F-60AD32E5E000}"/>
              </a:ext>
            </a:extLst>
          </p:cNvPr>
          <p:cNvSpPr txBox="1"/>
          <p:nvPr/>
        </p:nvSpPr>
        <p:spPr>
          <a:xfrm>
            <a:off x="5307496" y="4813764"/>
            <a:ext cx="6096000" cy="1439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6858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1430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6002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2057400" indent="-2286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MX" dirty="0"/>
              <a:t>La póliza decía que debe informar a su supervisor- él quién estaba acosándola.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94CB95-ED30-4D28-CB71-AAC65FA66C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46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47884-4DB1-4845-B861-71434D0F4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933" y="195796"/>
            <a:ext cx="11667067" cy="786342"/>
          </a:xfrm>
        </p:spPr>
        <p:txBody>
          <a:bodyPr>
            <a:noAutofit/>
          </a:bodyPr>
          <a:lstStyle/>
          <a:p>
            <a:pPr algn="ctr"/>
            <a:r>
              <a:rPr lang="es-MX" sz="3500"/>
              <a:t>Empleador es Responsable por Acciones de Empleados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97186-8030-4CF2-9F66-987412279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74" y="982138"/>
            <a:ext cx="10792326" cy="532921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s-MX" dirty="0"/>
              <a:t>La Corte Suprema decidió que un empleador puede ser responsable de discriminación causada por un supervisor, pero debe tener en cuenta la conducta del empleador, así como la de la víctima.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s-MX" dirty="0"/>
              <a:t>Un empleador puede levantar una defensa con pruebas de que:</a:t>
            </a:r>
          </a:p>
          <a:p>
            <a:pPr marL="514350" indent="-514350">
              <a:lnSpc>
                <a:spcPct val="11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s-MX" dirty="0"/>
              <a:t>El empleador ejerció un cuidado razonable para prevenir y corregir rápidamente cualquier comportamiento de acoso sexual.</a:t>
            </a:r>
          </a:p>
          <a:p>
            <a:pPr marL="514350" indent="-514350">
              <a:lnSpc>
                <a:spcPct val="11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s-MX" dirty="0"/>
              <a:t>El empleado no aprovechó de forma las oportunidades preventivas o correctivas ofrecidas por la empresa para evitar el daño.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A4B461-8430-EB5B-07FD-737EF3D41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3720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8EBC5-5A4C-4B81-A81F-C3DC6DBF1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20208"/>
          </a:xfrm>
        </p:spPr>
        <p:txBody>
          <a:bodyPr/>
          <a:lstStyle/>
          <a:p>
            <a:pPr algn="ctr"/>
            <a:r>
              <a:rPr lang="en-US" dirty="0" err="1"/>
              <a:t>Responsabilidades</a:t>
            </a:r>
            <a:r>
              <a:rPr lang="en-US" dirty="0"/>
              <a:t> de </a:t>
            </a:r>
            <a:r>
              <a:rPr lang="en-US" dirty="0" err="1"/>
              <a:t>Supervisores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B7E4E-298D-4E15-9356-8E9FAE078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1045"/>
            <a:ext cx="10515600" cy="5299587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dirty="0" err="1"/>
              <a:t>Crear</a:t>
            </a:r>
            <a:r>
              <a:rPr lang="en-US" dirty="0"/>
              <a:t> y </a:t>
            </a:r>
            <a:r>
              <a:rPr lang="en-US" dirty="0" err="1"/>
              <a:t>mantener</a:t>
            </a:r>
            <a:r>
              <a:rPr lang="en-US" dirty="0"/>
              <a:t> un </a:t>
            </a:r>
            <a:r>
              <a:rPr lang="en-US" dirty="0" err="1"/>
              <a:t>entorno</a:t>
            </a:r>
            <a:r>
              <a:rPr lang="en-US" dirty="0"/>
              <a:t> </a:t>
            </a:r>
            <a:r>
              <a:rPr lang="en-US" dirty="0" err="1"/>
              <a:t>laboral</a:t>
            </a:r>
            <a:r>
              <a:rPr lang="en-US" dirty="0"/>
              <a:t> libre de </a:t>
            </a:r>
            <a:r>
              <a:rPr lang="en-US" dirty="0" err="1"/>
              <a:t>discriminación</a:t>
            </a:r>
            <a:r>
              <a:rPr lang="en-US" dirty="0"/>
              <a:t> y </a:t>
            </a:r>
            <a:r>
              <a:rPr lang="en-US" dirty="0" err="1"/>
              <a:t>acoso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dirty="0" err="1"/>
              <a:t>Asegurar</a:t>
            </a:r>
            <a:r>
              <a:rPr lang="en-US" dirty="0"/>
              <a:t> que </a:t>
            </a:r>
            <a:r>
              <a:rPr lang="en-US" dirty="0" err="1"/>
              <a:t>todos</a:t>
            </a:r>
            <a:r>
              <a:rPr lang="en-US" dirty="0"/>
              <a:t> los </a:t>
            </a:r>
            <a:r>
              <a:rPr lang="en-US" dirty="0" err="1"/>
              <a:t>empleados</a:t>
            </a:r>
            <a:r>
              <a:rPr lang="en-US" dirty="0"/>
              <a:t> </a:t>
            </a:r>
            <a:r>
              <a:rPr lang="en-US" dirty="0" err="1"/>
              <a:t>estén</a:t>
            </a:r>
            <a:r>
              <a:rPr lang="en-US" dirty="0"/>
              <a:t> </a:t>
            </a:r>
            <a:r>
              <a:rPr lang="en-US" dirty="0" err="1"/>
              <a:t>debidamente</a:t>
            </a:r>
            <a:r>
              <a:rPr lang="en-US" dirty="0"/>
              <a:t> </a:t>
            </a:r>
            <a:r>
              <a:rPr lang="en-US" dirty="0" err="1"/>
              <a:t>entrenados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dirty="0" err="1"/>
              <a:t>Proporcionar</a:t>
            </a:r>
            <a:r>
              <a:rPr lang="en-US" dirty="0"/>
              <a:t> un </a:t>
            </a:r>
            <a:r>
              <a:rPr lang="en-US" dirty="0" err="1"/>
              <a:t>modelo</a:t>
            </a:r>
            <a:r>
              <a:rPr lang="en-US" dirty="0"/>
              <a:t> </a:t>
            </a:r>
            <a:r>
              <a:rPr lang="en-US" dirty="0" err="1"/>
              <a:t>positivo</a:t>
            </a:r>
            <a:r>
              <a:rPr lang="en-US" dirty="0"/>
              <a:t>: </a:t>
            </a:r>
            <a:r>
              <a:rPr lang="en-US" dirty="0" err="1"/>
              <a:t>tratar</a:t>
            </a:r>
            <a:r>
              <a:rPr lang="en-US" dirty="0"/>
              <a:t> a </a:t>
            </a:r>
            <a:r>
              <a:rPr lang="en-US" dirty="0" err="1"/>
              <a:t>todos</a:t>
            </a:r>
            <a:r>
              <a:rPr lang="en-US" dirty="0"/>
              <a:t> con </a:t>
            </a:r>
            <a:r>
              <a:rPr lang="en-US" dirty="0" err="1"/>
              <a:t>respeto</a:t>
            </a:r>
            <a:r>
              <a:rPr lang="en-US" dirty="0"/>
              <a:t>- no </a:t>
            </a:r>
            <a:r>
              <a:rPr lang="en-US" dirty="0" err="1"/>
              <a:t>acosar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discriminar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dirty="0" err="1"/>
              <a:t>Informar</a:t>
            </a:r>
            <a:r>
              <a:rPr lang="en-US" dirty="0"/>
              <a:t>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comportamiento</a:t>
            </a:r>
            <a:r>
              <a:rPr lang="en-US" dirty="0"/>
              <a:t> </a:t>
            </a:r>
            <a:r>
              <a:rPr lang="en-US" dirty="0" err="1"/>
              <a:t>discriminatorio</a:t>
            </a:r>
            <a:r>
              <a:rPr lang="en-US" dirty="0"/>
              <a:t> o de </a:t>
            </a:r>
            <a:r>
              <a:rPr lang="en-US" dirty="0" err="1"/>
              <a:t>acoso</a:t>
            </a:r>
            <a:r>
              <a:rPr lang="en-US" dirty="0"/>
              <a:t> a RH o la </a:t>
            </a:r>
            <a:r>
              <a:rPr lang="en-US" dirty="0" err="1"/>
              <a:t>administración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dirty="0" err="1"/>
              <a:t>Tomar</a:t>
            </a:r>
            <a:r>
              <a:rPr lang="en-US" dirty="0"/>
              <a:t> </a:t>
            </a:r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correctivas</a:t>
            </a:r>
            <a:r>
              <a:rPr lang="en-US" dirty="0"/>
              <a:t> para </a:t>
            </a:r>
            <a:r>
              <a:rPr lang="en-US" dirty="0" err="1"/>
              <a:t>prevenir</a:t>
            </a:r>
            <a:r>
              <a:rPr lang="en-US" dirty="0"/>
              <a:t> </a:t>
            </a:r>
            <a:r>
              <a:rPr lang="en-US" dirty="0" err="1"/>
              <a:t>conductas</a:t>
            </a:r>
            <a:r>
              <a:rPr lang="en-US" dirty="0"/>
              <a:t> </a:t>
            </a:r>
            <a:r>
              <a:rPr lang="en-US" dirty="0" err="1"/>
              <a:t>prohibidas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dirty="0" err="1"/>
              <a:t>Ayudar</a:t>
            </a:r>
            <a:r>
              <a:rPr lang="en-US" dirty="0"/>
              <a:t> con </a:t>
            </a:r>
            <a:r>
              <a:rPr lang="en-US" dirty="0" err="1"/>
              <a:t>investigaciones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0448F4-8017-9FB2-10FC-760A671F95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5523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5EA4F-9B23-4EB2-A714-2F7C96F65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9542"/>
          </a:xfrm>
        </p:spPr>
        <p:txBody>
          <a:bodyPr>
            <a:normAutofit/>
          </a:bodyPr>
          <a:lstStyle/>
          <a:p>
            <a:pPr algn="ctr"/>
            <a:r>
              <a:rPr lang="es-ES" dirty="0"/>
              <a:t>Obligaciones Legales para Supervisores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4C31-3A57-4C83-9D8D-63248ED7E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03" y="884903"/>
            <a:ext cx="11017898" cy="5525228"/>
          </a:xfrm>
        </p:spPr>
        <p:txBody>
          <a:bodyPr>
            <a:noAutofit/>
          </a:bodyPr>
          <a:lstStyle/>
          <a:p>
            <a:r>
              <a:rPr lang="es-MX" sz="2600" dirty="0"/>
              <a:t>Tomar medidas razonables para prevenir y/o corregir cualquier comportamiento inadecuado.</a:t>
            </a:r>
          </a:p>
          <a:p>
            <a:pPr>
              <a:spcBef>
                <a:spcPts val="1200"/>
              </a:spcBef>
            </a:pPr>
            <a:r>
              <a:rPr lang="es-MX" sz="2600" dirty="0"/>
              <a:t>Denuncie el acoso que ven o del que se les informa.</a:t>
            </a:r>
          </a:p>
          <a:p>
            <a:pPr marL="0" indent="0" algn="ctr">
              <a:buNone/>
            </a:pPr>
            <a:endParaRPr lang="es-MX" sz="2600" dirty="0"/>
          </a:p>
          <a:p>
            <a:pPr marL="0" indent="0" algn="ctr">
              <a:buNone/>
            </a:pPr>
            <a:r>
              <a:rPr lang="es-MX" sz="2600" u="sng" dirty="0"/>
              <a:t>Consejos para Reportar</a:t>
            </a:r>
          </a:p>
          <a:p>
            <a:r>
              <a:rPr lang="es-MX" sz="2600" dirty="0"/>
              <a:t>Tome en serio todas las quejas de acoso/discriminación.</a:t>
            </a:r>
          </a:p>
          <a:p>
            <a:pPr lvl="1">
              <a:buFontTx/>
              <a:buChar char="-"/>
            </a:pPr>
            <a:r>
              <a:rPr lang="es-MX" sz="26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Los reclamos se pueden hacer hasta 3 años después del hecho.</a:t>
            </a:r>
          </a:p>
          <a:p>
            <a:pPr marL="236538" lvl="1">
              <a:spcBef>
                <a:spcPts val="1200"/>
              </a:spcBef>
            </a:pPr>
            <a:r>
              <a:rPr lang="es-MX" sz="2600" dirty="0"/>
              <a:t>No prometa guardar secretos: explique la confidencialidad limitada en el proceso de informes/investigación.</a:t>
            </a:r>
          </a:p>
          <a:p>
            <a:pPr>
              <a:spcBef>
                <a:spcPts val="1200"/>
              </a:spcBef>
            </a:pPr>
            <a:r>
              <a:rPr lang="es-MX" sz="2600" dirty="0"/>
              <a:t>Tome notas e informe lo antes posible, no confíe en su memoria.</a:t>
            </a:r>
          </a:p>
          <a:p>
            <a:pPr>
              <a:spcBef>
                <a:spcPts val="1200"/>
              </a:spcBef>
            </a:pPr>
            <a:r>
              <a:rPr lang="es-MX" sz="2600" dirty="0"/>
              <a:t>Concéntrese en los hechos.</a:t>
            </a:r>
          </a:p>
          <a:p>
            <a:pPr>
              <a:spcBef>
                <a:spcPts val="1200"/>
              </a:spcBef>
            </a:pPr>
            <a:endParaRPr lang="es-MX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397B1-ABC2-8142-8996-0F3FA45F27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6216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B113F-FE61-4CE1-9CF8-EA153C7D7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476"/>
            <a:ext cx="10515600" cy="1006475"/>
          </a:xfrm>
        </p:spPr>
        <p:txBody>
          <a:bodyPr/>
          <a:lstStyle/>
          <a:p>
            <a:pPr algn="ctr"/>
            <a:r>
              <a:rPr lang="en-US" dirty="0" err="1"/>
              <a:t>Cuándo</a:t>
            </a:r>
            <a:r>
              <a:rPr lang="en-US" dirty="0"/>
              <a:t> se Debe </a:t>
            </a:r>
            <a:r>
              <a:rPr lang="en-US" dirty="0" err="1"/>
              <a:t>Reportar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EB780-53B6-4E9C-821A-44368BDB6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514" y="974034"/>
            <a:ext cx="10975648" cy="5743489"/>
          </a:xfrm>
        </p:spPr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es-MX" dirty="0"/>
              <a:t>Tome en serio todas las quejas de acoso/discriminación.</a:t>
            </a:r>
          </a:p>
          <a:p>
            <a:pPr marL="0" indent="0">
              <a:spcAft>
                <a:spcPts val="2000"/>
              </a:spcAft>
              <a:buNone/>
            </a:pPr>
            <a:r>
              <a:rPr lang="es-MX" dirty="0"/>
              <a:t>Los supervisores pueden manejar los problemas cuando usted es testigo de un acoso menor. Siempre documente el incidente, cómo respondió, e informe a Recursos Humanos.</a:t>
            </a:r>
          </a:p>
          <a:p>
            <a:pPr marL="0" indent="0">
              <a:buNone/>
            </a:pPr>
            <a:r>
              <a:rPr lang="es-MX" dirty="0"/>
              <a:t>Involucre a Recursos Humanos inmediatamente cuando:</a:t>
            </a:r>
          </a:p>
          <a:p>
            <a:r>
              <a:rPr lang="es-MX" dirty="0"/>
              <a:t>El acoso es grave/severo.</a:t>
            </a:r>
          </a:p>
          <a:p>
            <a:r>
              <a:rPr lang="es-MX" dirty="0"/>
              <a:t>Si otro supervisor es el acosador.</a:t>
            </a:r>
          </a:p>
          <a:p>
            <a:r>
              <a:rPr lang="es-MX" dirty="0"/>
              <a:t>El acoso es persistente o continuo.</a:t>
            </a:r>
          </a:p>
          <a:p>
            <a:r>
              <a:rPr lang="es-MX" dirty="0"/>
              <a:t>Cuando alguien se queja contigo.</a:t>
            </a:r>
          </a:p>
          <a:p>
            <a:r>
              <a:rPr lang="es-MX" dirty="0"/>
              <a:t>Si no sabe como debe responder o hacer.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73434-0B83-A0FE-6BF8-BC038EFB19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20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5EA4F-9B23-4EB2-A714-2F7C96F65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665"/>
            <a:ext cx="10515600" cy="989542"/>
          </a:xfrm>
        </p:spPr>
        <p:txBody>
          <a:bodyPr/>
          <a:lstStyle/>
          <a:p>
            <a:pPr algn="ctr"/>
            <a:r>
              <a:rPr lang="es-MX" dirty="0"/>
              <a:t>Reportar: Enfoque en los Hechos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4C31-3A57-4C83-9D8D-63248ED7E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118" y="989542"/>
            <a:ext cx="10616682" cy="5289959"/>
          </a:xfrm>
        </p:spPr>
        <p:txBody>
          <a:bodyPr>
            <a:noAutofit/>
          </a:bodyPr>
          <a:lstStyle/>
          <a:p>
            <a:r>
              <a:rPr lang="es-MX" sz="2600" dirty="0"/>
              <a:t>¿Qué ha pasado?</a:t>
            </a:r>
          </a:p>
          <a:p>
            <a:pPr>
              <a:spcBef>
                <a:spcPts val="800"/>
              </a:spcBef>
            </a:pPr>
            <a:r>
              <a:rPr lang="es-MX" dirty="0"/>
              <a:t>¿Cuándo y dónde sucedió?</a:t>
            </a:r>
          </a:p>
          <a:p>
            <a:pPr>
              <a:spcBef>
                <a:spcPts val="800"/>
              </a:spcBef>
            </a:pPr>
            <a:r>
              <a:rPr lang="es-MX" dirty="0"/>
              <a:t>¿Quién estuvo involucrado?</a:t>
            </a:r>
          </a:p>
          <a:p>
            <a:pPr>
              <a:spcBef>
                <a:spcPts val="800"/>
              </a:spcBef>
            </a:pPr>
            <a:r>
              <a:rPr lang="es-MX" dirty="0"/>
              <a:t>¿Qué hizo o dijo el delincuente/acusado?</a:t>
            </a:r>
          </a:p>
          <a:p>
            <a:pPr>
              <a:spcBef>
                <a:spcPts val="800"/>
              </a:spcBef>
            </a:pPr>
            <a:r>
              <a:rPr lang="es-MX" dirty="0"/>
              <a:t>¿Qué hizo o dijo la víctima/acusador?</a:t>
            </a:r>
          </a:p>
          <a:p>
            <a:pPr>
              <a:spcBef>
                <a:spcPts val="800"/>
              </a:spcBef>
            </a:pPr>
            <a:r>
              <a:rPr lang="es-MX" dirty="0"/>
              <a:t>¿Dónde hay testigos?</a:t>
            </a:r>
          </a:p>
          <a:p>
            <a:pPr>
              <a:spcBef>
                <a:spcPts val="800"/>
              </a:spcBef>
            </a:pPr>
            <a:r>
              <a:rPr lang="es-MX" dirty="0"/>
              <a:t>Reúna cualquier documentación (textos, correos electrónicos, registros de llamadas, imágenes, etc.)</a:t>
            </a:r>
          </a:p>
          <a:p>
            <a:pPr>
              <a:spcBef>
                <a:spcPts val="800"/>
              </a:spcBef>
            </a:pPr>
            <a:r>
              <a:rPr lang="es-MX" dirty="0"/>
              <a:t>No prometa guardar secretos: explique la confidencialidad limitada en el proceso de informes/investigación.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4CB6AF-9C56-607D-0751-05B95073A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4251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79FDA-AD60-45F4-BA1C-2812A5A6A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572"/>
            <a:ext cx="10515600" cy="887942"/>
          </a:xfrm>
        </p:spPr>
        <p:txBody>
          <a:bodyPr/>
          <a:lstStyle/>
          <a:p>
            <a:pPr algn="ctr"/>
            <a:r>
              <a:rPr lang="es-MX" dirty="0"/>
              <a:t>Ayudar con las Investigaciones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9C5F2-129D-4EBF-9321-CEB370B0CE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57" y="944194"/>
            <a:ext cx="10755788" cy="557842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s-MX" dirty="0"/>
              <a:t>Reporte y documente adecuadamente- coordinar con RH.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s-MX" dirty="0"/>
              <a:t>No tomes lados.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s-MX" dirty="0"/>
              <a:t>Sugiere/identifique a quién entrevistar.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s-MX" dirty="0"/>
              <a:t>Informar a los entrevistados sobre </a:t>
            </a:r>
            <a:r>
              <a:rPr lang="es-MX" sz="30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confidencialidad limitada.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s-MX" dirty="0"/>
              <a:t>Asegúrese de que todos entiendan la política de </a:t>
            </a: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no </a:t>
            </a:r>
            <a:r>
              <a:rPr lang="en-US" sz="2800" dirty="0" err="1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represalias</a:t>
            </a:r>
            <a:r>
              <a:rPr lang="en-US" sz="2800" dirty="0">
                <a:solidFill>
                  <a:srgbClr val="E25829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s-MX" dirty="0"/>
              <a:t>Obtener la autorización de RH para permitir que el presunto acosador regrese a las instalaciones.</a:t>
            </a:r>
          </a:p>
          <a:p>
            <a:pPr>
              <a:lnSpc>
                <a:spcPct val="110000"/>
              </a:lnSpc>
              <a:spcBef>
                <a:spcPts val="800"/>
              </a:spcBef>
            </a:pPr>
            <a:r>
              <a:rPr lang="es-MX" dirty="0"/>
              <a:t>Proporcione un entorno de trabajo seguro.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B1ED32-0451-F97A-1623-3D943A0848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48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4140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16C7A-9C96-4D38-831D-665990CA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6"/>
            <a:ext cx="10515600" cy="820208"/>
          </a:xfrm>
        </p:spPr>
        <p:txBody>
          <a:bodyPr/>
          <a:lstStyle/>
          <a:p>
            <a:pPr algn="ctr"/>
            <a:r>
              <a:rPr lang="en-US" dirty="0"/>
              <a:t>Las </a:t>
            </a:r>
            <a:r>
              <a:rPr lang="en-US" dirty="0" err="1"/>
              <a:t>Represalias</a:t>
            </a:r>
            <a:r>
              <a:rPr lang="en-US" dirty="0"/>
              <a:t> son </a:t>
            </a:r>
            <a:r>
              <a:rPr lang="en-US" dirty="0" err="1"/>
              <a:t>Ilegales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C4492-664B-430E-8EDA-2F3B78CF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3600"/>
            <a:ext cx="10515600" cy="53133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ES" dirty="0"/>
              <a:t>Un empleador no puede despedir, degradar, acosar o tomar cualquier otro tipo de "represalia" contra una persona por participar en una actividad protegida como: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 err="1"/>
              <a:t>Presentar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denuncia</a:t>
            </a:r>
            <a:r>
              <a:rPr lang="en-US" dirty="0"/>
              <a:t> de </a:t>
            </a:r>
            <a:r>
              <a:rPr lang="en-US" dirty="0" err="1"/>
              <a:t>discriminación</a:t>
            </a:r>
            <a:r>
              <a:rPr lang="en-US" dirty="0"/>
              <a:t>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s-ES" dirty="0"/>
              <a:t>Participar en un procedimiento de discriminación (p ej. ser un testigo).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s-ES" dirty="0"/>
              <a:t>U oponerse a la discriminación.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3C3583-2081-C591-EB5B-13749E6A1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49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086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27F-371C-49AA-95BB-0DC140AD1626}"/>
              </a:ext>
            </a:extLst>
          </p:cNvPr>
          <p:cNvSpPr txBox="1">
            <a:spLocks/>
          </p:cNvSpPr>
          <p:nvPr/>
        </p:nvSpPr>
        <p:spPr>
          <a:xfrm>
            <a:off x="838200" y="198875"/>
            <a:ext cx="10515600" cy="865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 b="1" dirty="0">
                <a:cs typeface="Tahoma" panose="020B0604030504040204" pitchFamily="34" charset="0"/>
              </a:rPr>
              <a:t>Grupos Protegidos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9DD49D-42ED-461C-87C0-07C76BAD0D90}"/>
              </a:ext>
            </a:extLst>
          </p:cNvPr>
          <p:cNvSpPr txBox="1"/>
          <p:nvPr/>
        </p:nvSpPr>
        <p:spPr>
          <a:xfrm>
            <a:off x="583474" y="1303870"/>
            <a:ext cx="11207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>
                <a:effectLst/>
                <a:latin typeface="+mj-lt"/>
              </a:rPr>
              <a:t>El </a:t>
            </a:r>
            <a:r>
              <a:rPr lang="es-ES" sz="2400" dirty="0">
                <a:latin typeface="+mj-lt"/>
              </a:rPr>
              <a:t>Departamento de Derechos Civiles de CA (anteriormente DFEH) </a:t>
            </a:r>
            <a:r>
              <a:rPr lang="es-MX" sz="2400" dirty="0">
                <a:effectLst/>
                <a:latin typeface="+mj-lt"/>
              </a:rPr>
              <a:t>hace cumplir las leyes que lo protegen de la discriminación ilegal y acoso en el empleo basado en su real o percibido: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52A4AA-7862-43BA-BE73-11956ED4BD12}"/>
              </a:ext>
            </a:extLst>
          </p:cNvPr>
          <p:cNvSpPr txBox="1"/>
          <p:nvPr/>
        </p:nvSpPr>
        <p:spPr>
          <a:xfrm>
            <a:off x="838200" y="2557061"/>
            <a:ext cx="10770326" cy="397031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>
                <a:latin typeface="+mj-lt"/>
              </a:rPr>
              <a:t>Acendencia</a:t>
            </a: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Edad (40 o más)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Color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>
                <a:latin typeface="+mj-lt"/>
              </a:rPr>
              <a:t>Desabilidad</a:t>
            </a: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Información genética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Identidad/Expresión de Género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Estado Civil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Condición Médica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Estado Militar o de Veterano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>
                <a:latin typeface="+mj-lt"/>
              </a:rPr>
              <a:t>Origén</a:t>
            </a:r>
            <a:r>
              <a:rPr lang="es-MX" sz="2800" dirty="0">
                <a:latin typeface="+mj-lt"/>
              </a:rPr>
              <a:t> Nacional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Raza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Religión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Sexo/Genero*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>
                <a:latin typeface="+mj-lt"/>
              </a:rPr>
              <a:t>Orientación Sexual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816CB-A182-4BBB-B708-78D2032FA205}"/>
              </a:ext>
            </a:extLst>
          </p:cNvPr>
          <p:cNvSpPr txBox="1"/>
          <p:nvPr/>
        </p:nvSpPr>
        <p:spPr>
          <a:xfrm>
            <a:off x="3339737" y="5919535"/>
            <a:ext cx="551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*Incluye: Embarazo, Parto y Lactancia Materna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98BC38-F899-6E32-E8DE-E12654FEFF78}"/>
              </a:ext>
            </a:extLst>
          </p:cNvPr>
          <p:cNvSpPr txBox="1"/>
          <p:nvPr/>
        </p:nvSpPr>
        <p:spPr>
          <a:xfrm>
            <a:off x="838200" y="730049"/>
            <a:ext cx="10114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i="1" dirty="0">
                <a:latin typeface="Tahoma" panose="020B0604030504040204" pitchFamily="34" charset="0"/>
                <a:hlinkClick r:id="rId2"/>
              </a:rPr>
              <a:t>calcivilrights.ca.gov/</a:t>
            </a:r>
            <a:r>
              <a:rPr lang="es-MX" i="1" dirty="0" err="1">
                <a:latin typeface="Tahoma" panose="020B0604030504040204" pitchFamily="34" charset="0"/>
                <a:hlinkClick r:id="rId2"/>
              </a:rPr>
              <a:t>Publications</a:t>
            </a:r>
            <a:endParaRPr lang="es-MX" i="1" dirty="0">
              <a:latin typeface="Tahoma" panose="020B060403050404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0A8E2E-57BB-B95E-7E2B-447BA714B6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1400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E7EA6-67B3-4607-8D82-05707D7DB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2857"/>
            <a:ext cx="10515600" cy="8540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/>
              <a:t>Reclamo</a:t>
            </a:r>
            <a:r>
              <a:rPr lang="en-US" dirty="0"/>
              <a:t> de </a:t>
            </a:r>
            <a:r>
              <a:rPr lang="en-US" dirty="0" err="1"/>
              <a:t>Acoso</a:t>
            </a:r>
            <a:r>
              <a:rPr lang="en-US" dirty="0"/>
              <a:t> y </a:t>
            </a:r>
            <a:r>
              <a:rPr lang="en-US" dirty="0" err="1"/>
              <a:t>Represalias</a:t>
            </a:r>
            <a:br>
              <a:rPr lang="en-US" dirty="0"/>
            </a:br>
            <a:r>
              <a:rPr lang="en-US" dirty="0" err="1"/>
              <a:t>Resuelto</a:t>
            </a:r>
            <a:r>
              <a:rPr lang="en-US" dirty="0"/>
              <a:t> por </a:t>
            </a:r>
            <a:r>
              <a:rPr lang="en-US" dirty="0" err="1"/>
              <a:t>el</a:t>
            </a:r>
            <a:r>
              <a:rPr lang="en-US" dirty="0"/>
              <a:t> FLC por $600,000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CFF8509-A77E-4736-AD70-205EF68B94B3}"/>
              </a:ext>
            </a:extLst>
          </p:cNvPr>
          <p:cNvSpPr txBox="1">
            <a:spLocks/>
          </p:cNvSpPr>
          <p:nvPr/>
        </p:nvSpPr>
        <p:spPr>
          <a:xfrm>
            <a:off x="564776" y="1608667"/>
            <a:ext cx="11062447" cy="4508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altLang="en-US" dirty="0">
                <a:latin typeface="+mn-lt"/>
                <a:cs typeface="Arial" panose="020B0604020202020204" pitchFamily="34" charset="0"/>
              </a:rPr>
              <a:t>En 2019, un trabajador de una empacadora en Salinas fue acosado sexualmente por su supervisor. Después de denunciar la agresión sexual física a la policía, fue despedido. </a:t>
            </a:r>
          </a:p>
          <a:p>
            <a:pPr marL="0" indent="0">
              <a:buNone/>
            </a:pPr>
            <a:endParaRPr lang="en-US" altLang="en-US" sz="2400" dirty="0">
              <a:latin typeface="+mn-lt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en-US" dirty="0">
                <a:latin typeface="+mn-lt"/>
                <a:cs typeface="Arial" panose="020B0604020202020204" pitchFamily="34" charset="0"/>
              </a:rPr>
              <a:t>El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trabajador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consultó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al CRLA y se present una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denuncia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ante la Ca CRD.</a:t>
            </a:r>
          </a:p>
          <a:p>
            <a:pPr marL="0" indent="0">
              <a:buNone/>
            </a:pPr>
            <a:endParaRPr lang="en-US" altLang="en-US" sz="2400" dirty="0">
              <a:latin typeface="+mn-lt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en-US" dirty="0">
                <a:latin typeface="+mn-lt"/>
                <a:cs typeface="Arial" panose="020B0604020202020204" pitchFamily="34" charset="0"/>
              </a:rPr>
              <a:t>El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contratista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resolvió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el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reclamo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por $600,000.</a:t>
            </a:r>
          </a:p>
          <a:p>
            <a:pPr marL="0" indent="0">
              <a:buNone/>
            </a:pPr>
            <a:endParaRPr lang="en-US" altLang="en-US" sz="3200" dirty="0">
              <a:latin typeface="+mn-lt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dirty="0"/>
              <a:t>El acuerdo requería que un tercero supervisara el contratista e informara al Ca CRD durante tres años, y al Productor durante dos años. </a:t>
            </a:r>
            <a:endParaRPr lang="en-US" alt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C12696-FA59-0003-01FD-C7E3519A66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50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2101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55198-861B-403A-B7BA-2D02F804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94"/>
            <a:ext cx="10515600" cy="871008"/>
          </a:xfrm>
        </p:spPr>
        <p:txBody>
          <a:bodyPr/>
          <a:lstStyle/>
          <a:p>
            <a:pPr algn="ctr"/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Correctivas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CBC73-5BC2-41E0-9795-B84A3D486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066802"/>
            <a:ext cx="10888134" cy="546057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s-MX" dirty="0"/>
              <a:t>Los empleadores tienen a su disposición una serie de medidas correctivas: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MX" dirty="0"/>
              <a:t>Variación de las acciones disciplinarias basadas en los hallazgos.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MX" dirty="0"/>
              <a:t>Suspensión: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s-MX" sz="2800" dirty="0"/>
              <a:t>- Con o sin paga.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es-MX" sz="2800" dirty="0"/>
              <a:t>Durante la investigación o más tiempo.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dirty="0"/>
              <a:t>Transferir al empleado acosador.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MX" dirty="0"/>
              <a:t>Terminación.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MX" dirty="0"/>
              <a:t>Cambio en la política/procedimientos.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s-MX" dirty="0"/>
              <a:t>Mejorar el entrenamiento y orientación.</a:t>
            </a:r>
          </a:p>
          <a:p>
            <a:pPr>
              <a:spcAft>
                <a:spcPts val="1200"/>
              </a:spcAft>
            </a:pPr>
            <a:endParaRPr lang="es-MX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E255C-BEDA-AB75-80ED-827B12F514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51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2107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F722E-DC1D-400F-B85D-7AA2E5843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558"/>
            <a:ext cx="10515600" cy="903236"/>
          </a:xfrm>
        </p:spPr>
        <p:txBody>
          <a:bodyPr/>
          <a:lstStyle/>
          <a:p>
            <a:pPr algn="ctr"/>
            <a:r>
              <a:rPr kumimoji="0" lang="es-MX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Si Usted es Acusado: Debe..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74D88-6E76-4F01-861A-DFCD12D6A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43" y="865240"/>
            <a:ext cx="11159612" cy="566214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Detener el comportamiento de acoso.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Referir al acusador directamente a Recursos Humanos/Administración.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Informar a RH/Gerencia inmediatamente.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Cooperar con la investigación.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Informar su recuerdo de los eventos al investigador oficial de Recursos Humanos.</a:t>
            </a:r>
          </a:p>
          <a:p>
            <a:pPr marL="236538" indent="0">
              <a:lnSpc>
                <a:spcPct val="110000"/>
              </a:lnSpc>
              <a:buNone/>
            </a:pPr>
            <a:r>
              <a:rPr lang="es-MX" dirty="0">
                <a:latin typeface="+mj-lt"/>
              </a:rPr>
              <a:t>- Centrarse en los hechos: cuándo, dónde, qué pasó, si hubo testigos.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Proporcionar cualquier documentación escrita o cualquier evidencia si está disponible.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Decir la verdad (el castigo puede ser menor).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Esperar medidas disciplinarias al incluir la terminación si se lo encuentra culpable.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endParaRPr lang="en-US" sz="2800" dirty="0">
              <a:latin typeface="+mj-lt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sz="2800" dirty="0">
              <a:latin typeface="+mj-lt"/>
            </a:endParaRPr>
          </a:p>
          <a:p>
            <a:pPr marL="0" indent="0">
              <a:buNone/>
            </a:pPr>
            <a:endParaRPr lang="en-US" sz="2800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D663E-6D07-E80F-C8C8-5D2ACE52FE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52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3389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8CF3B-022F-4A92-85EB-C2E6E0F43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357"/>
            <a:ext cx="10515600" cy="835025"/>
          </a:xfrm>
        </p:spPr>
        <p:txBody>
          <a:bodyPr/>
          <a:lstStyle/>
          <a:p>
            <a:pPr algn="ctr"/>
            <a:r>
              <a:rPr lang="en-US" dirty="0"/>
              <a:t>Lo Que NO Debe </a:t>
            </a:r>
            <a:r>
              <a:rPr lang="en-US" dirty="0" err="1"/>
              <a:t>Hacer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es </a:t>
            </a:r>
            <a:r>
              <a:rPr lang="en-US" dirty="0" err="1"/>
              <a:t>Acusado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8382F-7D0A-4BE6-A0C8-56B203536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57" y="1306285"/>
            <a:ext cx="10998522" cy="487067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NO confronte al acusador.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NO ponga excusas.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NO mientas o invente historias.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NO discuta la acusación con los trabajadores/otros supervisores/etc.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NO amenace ni tome represalias contra el acusador o cualquier persona involucrada.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s-MX" dirty="0">
                <a:latin typeface="+mj-lt"/>
              </a:rPr>
              <a:t>NO entreviste a nadie ni cuestione a nadie sobre esa persona.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4A92E1-C456-7D67-EDAD-C1FC9B7A82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53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9234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DCF5F-575F-4399-B548-43D1B3B9C4DC}"/>
              </a:ext>
            </a:extLst>
          </p:cNvPr>
          <p:cNvSpPr txBox="1">
            <a:spLocks/>
          </p:cNvSpPr>
          <p:nvPr/>
        </p:nvSpPr>
        <p:spPr>
          <a:xfrm>
            <a:off x="838200" y="533769"/>
            <a:ext cx="10515600" cy="7845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dirty="0"/>
              <a:t>¿</a:t>
            </a:r>
            <a:r>
              <a:rPr lang="en-US" dirty="0" err="1"/>
              <a:t>Preguntas</a:t>
            </a:r>
            <a:r>
              <a:rPr lang="en-US" dirty="0"/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F01CB4-4203-413A-9373-41B7594B9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755" y="1733181"/>
            <a:ext cx="6419850" cy="45910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482502-9FE9-EB49-F21C-C6EAF0878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54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372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FE0DE-48B5-4160-BB7A-A21A1D10AB7D}"/>
              </a:ext>
            </a:extLst>
          </p:cNvPr>
          <p:cNvSpPr txBox="1">
            <a:spLocks/>
          </p:cNvSpPr>
          <p:nvPr/>
        </p:nvSpPr>
        <p:spPr>
          <a:xfrm>
            <a:off x="838200" y="198873"/>
            <a:ext cx="10515600" cy="7321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 b="1" dirty="0">
                <a:cs typeface="Tahoma" panose="020B0604030504040204" pitchFamily="34" charset="0"/>
              </a:rPr>
              <a:t>Agencias De Gobierno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6F536-C6E6-44B9-A619-26A181367E06}"/>
              </a:ext>
            </a:extLst>
          </p:cNvPr>
          <p:cNvSpPr txBox="1">
            <a:spLocks/>
          </p:cNvSpPr>
          <p:nvPr/>
        </p:nvSpPr>
        <p:spPr>
          <a:xfrm>
            <a:off x="838200" y="1071154"/>
            <a:ext cx="10515600" cy="510580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s-MX" b="1" dirty="0">
                <a:latin typeface="Source Sans Pro SemiBold" panose="020B0603030403020204" pitchFamily="34" charset="0"/>
                <a:ea typeface="Source Sans Pro SemiBold" panose="020B0603030403020204" pitchFamily="34" charset="0"/>
                <a:cs typeface="Tahoma" panose="020B0604030504040204" pitchFamily="34" charset="0"/>
              </a:rPr>
              <a:t>Nivel Federal: </a:t>
            </a:r>
            <a:r>
              <a:rPr lang="es-MX" dirty="0"/>
              <a:t>Comisión de Igualdad de Oportunidades en el Empleo (EEOC)</a:t>
            </a:r>
          </a:p>
          <a:p>
            <a:pPr marL="236538" indent="0">
              <a:buNone/>
            </a:pPr>
            <a:r>
              <a:rPr lang="es-MX" sz="1800" i="1" dirty="0">
                <a:hlinkClick r:id="rId2"/>
              </a:rPr>
              <a:t>www.eeoc.gov/sexual-harassment</a:t>
            </a:r>
            <a:endParaRPr lang="es-MX" sz="1800" i="1" dirty="0"/>
          </a:p>
          <a:p>
            <a:pPr marL="236538" indent="0">
              <a:buNone/>
            </a:pPr>
            <a:endParaRPr lang="es-MX" dirty="0">
              <a:latin typeface="Tahoma" panose="020B0604030504040204" pitchFamily="34" charset="0"/>
              <a:ea typeface="Tahom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es-MX" b="1" dirty="0">
                <a:latin typeface="Source Sans Pro SemiBold" panose="020B0603030403020204" pitchFamily="34" charset="0"/>
                <a:ea typeface="Source Sans Pro SemiBold" panose="020B0603030403020204" pitchFamily="34" charset="0"/>
                <a:cs typeface="Tahoma" panose="020B0604030504040204" pitchFamily="34" charset="0"/>
              </a:rPr>
              <a:t>Nivel Estatal: </a:t>
            </a:r>
            <a:r>
              <a:rPr lang="es-MX" dirty="0"/>
              <a:t>Departamento de Derechos Civiles de CA (anteriormente DFEH)</a:t>
            </a:r>
          </a:p>
          <a:p>
            <a:pPr marL="236538" indent="0">
              <a:buNone/>
            </a:pPr>
            <a:r>
              <a:rPr lang="en-US" sz="1800" i="1" dirty="0">
                <a:hlinkClick r:id="rId3"/>
              </a:rPr>
              <a:t>www.calcivilrights.ca.gov/shpt</a:t>
            </a:r>
            <a:endParaRPr lang="es-MX" sz="1800" i="1" dirty="0"/>
          </a:p>
          <a:p>
            <a:pPr marL="0" indent="0">
              <a:spcBef>
                <a:spcPts val="1200"/>
              </a:spcBef>
              <a:buNone/>
            </a:pPr>
            <a:endParaRPr lang="es-MX" dirty="0"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E176C2-C41B-B7EA-3020-391FEBBEC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6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31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BEE1-1D04-49F2-A1E5-C37C864E271F}"/>
              </a:ext>
            </a:extLst>
          </p:cNvPr>
          <p:cNvSpPr txBox="1">
            <a:spLocks/>
          </p:cNvSpPr>
          <p:nvPr/>
        </p:nvSpPr>
        <p:spPr>
          <a:xfrm>
            <a:off x="119149" y="423333"/>
            <a:ext cx="11953702" cy="11684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FF0000"/>
                </a:solidFill>
              </a:rPr>
              <a:t>INSERTAR LA </a:t>
            </a:r>
            <a:r>
              <a:rPr lang="es-MX" sz="4000" dirty="0">
                <a:solidFill>
                  <a:srgbClr val="FF0000"/>
                </a:solidFill>
              </a:rPr>
              <a:t>PÓLIZA</a:t>
            </a:r>
            <a:r>
              <a:rPr lang="en-US" sz="4000" dirty="0">
                <a:solidFill>
                  <a:srgbClr val="FF0000"/>
                </a:solidFill>
              </a:rPr>
              <a:t> DE LA EMPRESA CONTRA ACOSO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CE031D-61A4-E623-0DAF-F9AB75922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7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358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F657C09-171A-4E41-A349-683860B010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28" t="-1" r="33072" b="94674"/>
          <a:stretch/>
        </p:blipFill>
        <p:spPr>
          <a:xfrm>
            <a:off x="2220381" y="1079449"/>
            <a:ext cx="2218266" cy="3652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61BBAC-4BB7-4C11-8AD1-3A14568988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5" t="12099" r="15701" b="72076"/>
          <a:stretch/>
        </p:blipFill>
        <p:spPr>
          <a:xfrm>
            <a:off x="868361" y="1568473"/>
            <a:ext cx="4961466" cy="10438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F16C25-6C58-4059-81FA-BA41A9963698}"/>
              </a:ext>
            </a:extLst>
          </p:cNvPr>
          <p:cNvSpPr txBox="1">
            <a:spLocks/>
          </p:cNvSpPr>
          <p:nvPr/>
        </p:nvSpPr>
        <p:spPr>
          <a:xfrm>
            <a:off x="630766" y="264167"/>
            <a:ext cx="10930467" cy="8152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s-MX"/>
              <a:t>Movimiento de #MeToo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8132DF-C534-4D97-8778-375012F8F0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662"/>
          <a:stretch/>
        </p:blipFill>
        <p:spPr>
          <a:xfrm>
            <a:off x="1028211" y="2736092"/>
            <a:ext cx="4641765" cy="3295115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28CC906E-D314-4354-8614-C08E35FAE5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362174" y="955712"/>
            <a:ext cx="5000625" cy="5229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09C673-0B38-4028-A3AA-FC987AD9395D}"/>
              </a:ext>
            </a:extLst>
          </p:cNvPr>
          <p:cNvSpPr txBox="1"/>
          <p:nvPr/>
        </p:nvSpPr>
        <p:spPr>
          <a:xfrm rot="20198477">
            <a:off x="1050822" y="3085051"/>
            <a:ext cx="2785242" cy="1938992"/>
          </a:xfrm>
          <a:prstGeom prst="rect">
            <a:avLst/>
          </a:prstGeom>
          <a:solidFill>
            <a:srgbClr val="FFFFFF">
              <a:alpha val="50196"/>
            </a:srgb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FF0000"/>
                </a:solidFill>
              </a:rPr>
              <a:t>Sentencia: 23 años en la </a:t>
            </a:r>
            <a:r>
              <a:rPr lang="es-MX" sz="4000" b="1" dirty="0" err="1">
                <a:solidFill>
                  <a:srgbClr val="FF0000"/>
                </a:solidFill>
              </a:rPr>
              <a:t>carcel</a:t>
            </a:r>
            <a:endParaRPr lang="es-MX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49A5CC-881D-7E49-EC09-76D6CC99E389}"/>
              </a:ext>
            </a:extLst>
          </p:cNvPr>
          <p:cNvSpPr txBox="1"/>
          <p:nvPr/>
        </p:nvSpPr>
        <p:spPr>
          <a:xfrm rot="20198477">
            <a:off x="2469639" y="4628500"/>
            <a:ext cx="2785242" cy="707886"/>
          </a:xfrm>
          <a:prstGeom prst="rect">
            <a:avLst/>
          </a:prstGeom>
          <a:solidFill>
            <a:srgbClr val="FFFFFF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FF0000"/>
                </a:solidFill>
              </a:rPr>
              <a:t>+ </a:t>
            </a:r>
            <a:r>
              <a:rPr lang="es-MX" sz="4000" b="1">
                <a:solidFill>
                  <a:srgbClr val="FF0000"/>
                </a:solidFill>
              </a:rPr>
              <a:t>16 años</a:t>
            </a:r>
            <a:endParaRPr lang="es-MX" sz="40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07118B-A5B0-7BBD-77E2-5E4BA94DA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8</a:t>
            </a:fld>
            <a:r>
              <a:rPr lang="en-US"/>
              <a:t> of 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35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16C25-6C58-4059-81FA-BA41A9963698}"/>
              </a:ext>
            </a:extLst>
          </p:cNvPr>
          <p:cNvSpPr txBox="1">
            <a:spLocks/>
          </p:cNvSpPr>
          <p:nvPr/>
        </p:nvSpPr>
        <p:spPr>
          <a:xfrm>
            <a:off x="630766" y="333129"/>
            <a:ext cx="10930467" cy="8152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pPr algn="ctr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#YoTambien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1A65ED5-A8F5-43A5-8F25-B4CD83F469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64" b="18813"/>
          <a:stretch/>
        </p:blipFill>
        <p:spPr>
          <a:xfrm>
            <a:off x="398255" y="5408160"/>
            <a:ext cx="2537331" cy="8649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DB6F48-8F34-4DB9-9EA0-9574E62FB648}"/>
              </a:ext>
            </a:extLst>
          </p:cNvPr>
          <p:cNvSpPr txBox="1"/>
          <p:nvPr/>
        </p:nvSpPr>
        <p:spPr>
          <a:xfrm>
            <a:off x="630767" y="843313"/>
            <a:ext cx="11027834" cy="1607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0" i="0" dirty="0">
                <a:solidFill>
                  <a:srgbClr val="333333"/>
                </a:solidFill>
                <a:effectLst/>
                <a:latin typeface="Tahoma" panose="020B0604030504040204" pitchFamily="34" charset="0"/>
              </a:rPr>
              <a:t>Karla Amezola, una presentadora de TV y ganadora de un Emmy presentó a RH una denuncia de acoso sexual contra su jefe, el VP de Noticias Andrés Angulo. </a:t>
            </a:r>
            <a:endParaRPr lang="en-US" sz="2800" b="0" i="0" dirty="0">
              <a:solidFill>
                <a:srgbClr val="333333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8" name="Picture 7" descr="A person smiling at the camera&#10;&#10;Description automatically generated with medium confidence">
            <a:extLst>
              <a:ext uri="{FF2B5EF4-FFF2-40B4-BE49-F238E27FC236}">
                <a16:creationId xmlns:a16="http://schemas.microsoft.com/office/drawing/2014/main" id="{35DD34A5-5EB5-4CDF-AAAF-AE25BF99AD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6" r="25813"/>
          <a:stretch/>
        </p:blipFill>
        <p:spPr>
          <a:xfrm>
            <a:off x="398255" y="2766631"/>
            <a:ext cx="2608538" cy="2535685"/>
          </a:xfrm>
          <a:prstGeom prst="rect">
            <a:avLst/>
          </a:prstGeom>
          <a:ln w="38100">
            <a:solidFill>
              <a:srgbClr val="E25829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EB275B-BB04-4690-8F5F-BB0B620F4B9E}"/>
              </a:ext>
            </a:extLst>
          </p:cNvPr>
          <p:cNvSpPr txBox="1"/>
          <p:nvPr/>
        </p:nvSpPr>
        <p:spPr>
          <a:xfrm>
            <a:off x="3172937" y="2441095"/>
            <a:ext cx="8485664" cy="3676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dirty="0">
                <a:solidFill>
                  <a:srgbClr val="333333"/>
                </a:solidFill>
                <a:latin typeface="Tahoma" panose="020B0604030504040204" pitchFamily="34" charset="0"/>
              </a:rPr>
              <a:t>Cuando la compañía no hizo nada para detener el comportamiento ilegal, presentó una demanda contra la compañía, junto con un reclamo de despido injustificado cuando la despidieron, por $15 millones en daños. Amezola tuvo que conducir para Uber hasta que años después fue contratado por Telemundo en Miami.</a:t>
            </a:r>
            <a:endParaRPr lang="es-MX" sz="2800" dirty="0">
              <a:latin typeface="Tahoma" panose="020B060403050404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B0F483-87C4-2028-420D-399D56BEF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7753D33D-35F5-4C96-8E2F-8BB300F7C1F2}" type="slidenum">
              <a:rPr lang="en-US" smtClean="0"/>
              <a:pPr algn="l"/>
              <a:t>9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2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CA8B5E9-F335-44A2-812B-33DF81AE1546}" vid="{AC242DE2-705B-4111-A24C-961B4E76E1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CFLCA Template</Template>
  <TotalTime>4862</TotalTime>
  <Words>4057</Words>
  <Application>Microsoft Office PowerPoint</Application>
  <PresentationFormat>Widescreen</PresentationFormat>
  <Paragraphs>422</Paragraphs>
  <Slides>54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Calibri</vt:lpstr>
      <vt:lpstr>Source Sans Pro</vt:lpstr>
      <vt:lpstr>Source Sans Pro SemiBold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Transición de Roles</vt:lpstr>
      <vt:lpstr>Responsabilidad Subsidiaria</vt:lpstr>
      <vt:lpstr>Empresas e Individuos Responsables</vt:lpstr>
      <vt:lpstr>Definición de Acoso Sexual:</vt:lpstr>
      <vt:lpstr>Tipos de Acoso Sexual</vt:lpstr>
      <vt:lpstr>Quid Pro Quo – ‘Esto por Aquello’</vt:lpstr>
      <vt:lpstr>¿Es acoso Quid Pro Quo cuando….</vt:lpstr>
      <vt:lpstr>Ambiente de Trabajo Hostil</vt:lpstr>
      <vt:lpstr>Acoso Sexual: Físico </vt:lpstr>
      <vt:lpstr>Acoso Sexual: Verbal</vt:lpstr>
      <vt:lpstr>¡Sólo es una broma! ¡Fue un cumplido!</vt:lpstr>
      <vt:lpstr>Acoso Sexual: Visual </vt:lpstr>
      <vt:lpstr>PowerPoint Presentation</vt:lpstr>
      <vt:lpstr>Relaciones Consensuales</vt:lpstr>
      <vt:lpstr>PowerPoint Presentation</vt:lpstr>
      <vt:lpstr>Orientación Sexual o Identidad de Género La Discriminación es Ilegal</vt:lpstr>
      <vt:lpstr>PowerPoint Presentation</vt:lpstr>
      <vt:lpstr>PowerPoint Presentation</vt:lpstr>
      <vt:lpstr>PowerPoint Presentation</vt:lpstr>
      <vt:lpstr>PowerPoint Presentation</vt:lpstr>
      <vt:lpstr>Nombre Vivido y Pronombres</vt:lpstr>
      <vt:lpstr>Códigos de Vestuario</vt:lpstr>
      <vt:lpstr>PowerPoint Presentation</vt:lpstr>
      <vt:lpstr>La Intimidación como Acoso (Bullying)</vt:lpstr>
      <vt:lpstr>Tipos de Abuso o Intimidación (Bullying)</vt:lpstr>
      <vt:lpstr>Impactos de la Intimidación</vt:lpstr>
      <vt:lpstr>¿Qué NO es Bullying?</vt:lpstr>
      <vt:lpstr>Remedios Para los Acosados </vt:lpstr>
      <vt:lpstr>PowerPoint Presentation</vt:lpstr>
      <vt:lpstr>Remedios Para los Acosados, Cont.</vt:lpstr>
      <vt:lpstr>Prevención del Acoso es Más que Solo la Póliza</vt:lpstr>
      <vt:lpstr>Empleador es Responsable por Acciones de Empleados</vt:lpstr>
      <vt:lpstr>Responsabilidades de Supervisores</vt:lpstr>
      <vt:lpstr>Obligaciones Legales para Supervisores</vt:lpstr>
      <vt:lpstr>Cuándo se Debe Reportar</vt:lpstr>
      <vt:lpstr>Reportar: Enfoque en los Hechos</vt:lpstr>
      <vt:lpstr>Ayudar con las Investigaciones</vt:lpstr>
      <vt:lpstr>Las Represalias son Ilegales</vt:lpstr>
      <vt:lpstr>Reclamo de Acoso y Represalias Resuelto por el FLC por $600,000</vt:lpstr>
      <vt:lpstr>Acciones Correctivas</vt:lpstr>
      <vt:lpstr>Si Usted es Acusado: Debe..</vt:lpstr>
      <vt:lpstr>Lo Que NO Debe Hacer si es Acusado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Kimberly Clark</dc:creator>
  <cp:lastModifiedBy>Jajaira Lermas</cp:lastModifiedBy>
  <cp:revision>183</cp:revision>
  <cp:lastPrinted>2021-10-25T20:43:02Z</cp:lastPrinted>
  <dcterms:created xsi:type="dcterms:W3CDTF">2020-07-09T16:22:56Z</dcterms:created>
  <dcterms:modified xsi:type="dcterms:W3CDTF">2024-02-22T00:09:03Z</dcterms:modified>
</cp:coreProperties>
</file>