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274" r:id="rId3"/>
    <p:sldId id="749" r:id="rId4"/>
    <p:sldId id="487" r:id="rId5"/>
    <p:sldId id="730" r:id="rId6"/>
    <p:sldId id="729" r:id="rId7"/>
    <p:sldId id="293" r:id="rId8"/>
    <p:sldId id="258" r:id="rId9"/>
    <p:sldId id="744" r:id="rId10"/>
    <p:sldId id="751" r:id="rId11"/>
    <p:sldId id="757" r:id="rId12"/>
    <p:sldId id="758" r:id="rId13"/>
    <p:sldId id="303" r:id="rId14"/>
    <p:sldId id="728" r:id="rId15"/>
    <p:sldId id="307" r:id="rId16"/>
    <p:sldId id="367" r:id="rId17"/>
    <p:sldId id="309" r:id="rId18"/>
    <p:sldId id="493" r:id="rId19"/>
    <p:sldId id="310" r:id="rId20"/>
    <p:sldId id="370" r:id="rId21"/>
    <p:sldId id="350" r:id="rId22"/>
    <p:sldId id="374" r:id="rId23"/>
    <p:sldId id="494" r:id="rId24"/>
    <p:sldId id="495" r:id="rId25"/>
    <p:sldId id="723" r:id="rId26"/>
    <p:sldId id="496" r:id="rId27"/>
    <p:sldId id="443" r:id="rId28"/>
    <p:sldId id="283" r:id="rId29"/>
    <p:sldId id="377" r:id="rId30"/>
    <p:sldId id="378" r:id="rId31"/>
    <p:sldId id="359" r:id="rId32"/>
    <p:sldId id="752" r:id="rId33"/>
    <p:sldId id="759" r:id="rId34"/>
    <p:sldId id="755" r:id="rId35"/>
    <p:sldId id="754" r:id="rId36"/>
    <p:sldId id="489" r:id="rId37"/>
    <p:sldId id="292" r:id="rId38"/>
  </p:sldIdLst>
  <p:sldSz cx="12192000" cy="6858000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C6C7732-5A7B-5FC4-4239-7782E63F5E5C}" name="Kimberly Clark" initials="KC" userId="S::kimberly@calflca.org::84e40450-7475-4108-b895-f5c4ef6ef894" providerId="AD"/>
  <p188:author id="{DDB6446A-DA59-9F5F-0FBE-8033169084B3}" name="Risk Management Compliance" initials="RMC" userId="713e798a1994322d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5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0577" autoAdjust="0"/>
  </p:normalViewPr>
  <p:slideViewPr>
    <p:cSldViewPr snapToGrid="0">
      <p:cViewPr varScale="1">
        <p:scale>
          <a:sx n="100" d="100"/>
          <a:sy n="100" d="100"/>
        </p:scale>
        <p:origin x="936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335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7105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7105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1679E8F0-ACFB-46FC-91C4-68E5DE8977F0}" type="datetimeFigureOut">
              <a:rPr lang="en-US" smtClean="0"/>
              <a:t>2/21/2024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35013" y="1173163"/>
            <a:ext cx="5632450" cy="31686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518204"/>
            <a:ext cx="5681980" cy="3696712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7105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7105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798B1163-C392-495F-9049-19BD4836EE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8181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Nude_photography" TargetMode="External"/><Relationship Id="rId7" Type="http://schemas.openxmlformats.org/officeDocument/2006/relationships/hyperlink" Target="https://en.wikipedia.org/wiki/Estrella_Media#cite_note-21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en.wikipedia.org/wiki/Human_resources" TargetMode="External"/><Relationship Id="rId5" Type="http://schemas.openxmlformats.org/officeDocument/2006/relationships/hyperlink" Target="https://en.wikipedia.org/wiki/Erection" TargetMode="External"/><Relationship Id="rId4" Type="http://schemas.openxmlformats.org/officeDocument/2006/relationships/hyperlink" Target="https://en.wikipedia.org/wiki/Sexual_assault" TargetMode="Externa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Nude_photography" TargetMode="External"/><Relationship Id="rId7" Type="http://schemas.openxmlformats.org/officeDocument/2006/relationships/hyperlink" Target="https://en.wikipedia.org/wiki/Estrella_Media#cite_note-21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en.wikipedia.org/wiki/Human_resources" TargetMode="External"/><Relationship Id="rId5" Type="http://schemas.openxmlformats.org/officeDocument/2006/relationships/hyperlink" Target="https://en.wikipedia.org/wiki/Erection" TargetMode="External"/><Relationship Id="rId4" Type="http://schemas.openxmlformats.org/officeDocument/2006/relationships/hyperlink" Target="https://en.wikipedia.org/wiki/Sexual_assault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/>
              <a:t>https://en.wikipedia.org/wiki/Estrella_Media</a:t>
            </a:r>
          </a:p>
          <a:p>
            <a:r>
              <a:rPr lang="en-US" dirty="0"/>
              <a:t>cited a history of “shameless and disgusting acts” of harassment by Angulo that “continued to escalate in levels of depravity”, stating that he bragged about his sexual experiences and showed her </a:t>
            </a:r>
            <a:r>
              <a:rPr lang="en-US" dirty="0">
                <a:hlinkClick r:id="rId3" tooltip="Nude photography"/>
              </a:rPr>
              <a:t>nude photographs</a:t>
            </a:r>
            <a:r>
              <a:rPr lang="en-US" dirty="0"/>
              <a:t> of female co-workers he had slept with to </a:t>
            </a:r>
            <a:r>
              <a:rPr lang="en-US" dirty="0" err="1"/>
              <a:t>Amezola</a:t>
            </a:r>
            <a:r>
              <a:rPr lang="en-US" dirty="0"/>
              <a:t> and other Estrella/KRCA colleagues, had propositioned her for sex numerous times (including telling her that he thought of her while masturbating in his office), had </a:t>
            </a:r>
            <a:r>
              <a:rPr lang="en-US" dirty="0">
                <a:hlinkClick r:id="rId4" tooltip="Sexual assault"/>
              </a:rPr>
              <a:t>kissed her against her will</a:t>
            </a:r>
            <a:r>
              <a:rPr lang="en-US" dirty="0"/>
              <a:t> and allegedly stroked his </a:t>
            </a:r>
            <a:r>
              <a:rPr lang="en-US" dirty="0">
                <a:hlinkClick r:id="rId5" tooltip="Erection"/>
              </a:rPr>
              <a:t>erect penis</a:t>
            </a:r>
            <a:r>
              <a:rPr lang="en-US" dirty="0"/>
              <a:t> while asking her to "turn around" to peer at her buttocks while in Angulo's office. </a:t>
            </a:r>
            <a:r>
              <a:rPr lang="en-US" dirty="0" err="1"/>
              <a:t>Amezola</a:t>
            </a:r>
            <a:r>
              <a:rPr lang="en-US" dirty="0"/>
              <a:t> also claimed Angulo threatened her in 2015 against taking any legal action and warned her that </a:t>
            </a:r>
            <a:r>
              <a:rPr lang="en-US" dirty="0">
                <a:hlinkClick r:id="rId6" tooltip="Human resources"/>
              </a:rPr>
              <a:t>human resources</a:t>
            </a:r>
            <a:r>
              <a:rPr lang="en-US" dirty="0"/>
              <a:t> would not believe her allegations. After filing a complaint to Estrella/KRCA human resources, Angulo and Estrella TV management retaliated against employees who "contributed damaging information,” removing her as 5:00 p.m. anchor at KRCA (while retaining her as 11:00 p.m. anchor) without cause and undertaking measures against employees who came forward as witnesses to </a:t>
            </a:r>
            <a:r>
              <a:rPr lang="en-US" dirty="0" err="1"/>
              <a:t>Amezola's</a:t>
            </a:r>
            <a:r>
              <a:rPr lang="en-US" dirty="0"/>
              <a:t> claims.</a:t>
            </a:r>
            <a:r>
              <a:rPr lang="en-US" baseline="30000" dirty="0">
                <a:hlinkClick r:id="rId7"/>
              </a:rPr>
              <a:t>[21]</a:t>
            </a:r>
            <a:endParaRPr lang="es-MX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8B1163-C392-495F-9049-19BD4836EEB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4192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/>
              <a:t>https://en.wikipedia.org/wiki/Estrella_Media</a:t>
            </a:r>
          </a:p>
          <a:p>
            <a:r>
              <a:rPr lang="en-US" dirty="0"/>
              <a:t>cited a history of “shameless and disgusting acts” of harassment by Angulo that “continued to escalate in levels of depravity”, stating that he bragged about his sexual experiences and showed her </a:t>
            </a:r>
            <a:r>
              <a:rPr lang="en-US" dirty="0">
                <a:hlinkClick r:id="rId3" tooltip="Nude photography"/>
              </a:rPr>
              <a:t>nude photographs</a:t>
            </a:r>
            <a:r>
              <a:rPr lang="en-US" dirty="0"/>
              <a:t> of female co-workers he had slept with to </a:t>
            </a:r>
            <a:r>
              <a:rPr lang="en-US" dirty="0" err="1"/>
              <a:t>Amezola</a:t>
            </a:r>
            <a:r>
              <a:rPr lang="en-US" dirty="0"/>
              <a:t> and other Estrella/KRCA colleagues, had propositioned her for sex numerous times (including telling her that he thought of her while masturbating in his office), had </a:t>
            </a:r>
            <a:r>
              <a:rPr lang="en-US" dirty="0">
                <a:hlinkClick r:id="rId4" tooltip="Sexual assault"/>
              </a:rPr>
              <a:t>kissed her against her will</a:t>
            </a:r>
            <a:r>
              <a:rPr lang="en-US" dirty="0"/>
              <a:t> and allegedly stroked his </a:t>
            </a:r>
            <a:r>
              <a:rPr lang="en-US" dirty="0">
                <a:hlinkClick r:id="rId5" tooltip="Erection"/>
              </a:rPr>
              <a:t>erect penis</a:t>
            </a:r>
            <a:r>
              <a:rPr lang="en-US" dirty="0"/>
              <a:t> while asking her to "turn around" to peer at her buttocks while in Angulo's office. </a:t>
            </a:r>
            <a:r>
              <a:rPr lang="en-US" dirty="0" err="1"/>
              <a:t>Amezola</a:t>
            </a:r>
            <a:r>
              <a:rPr lang="en-US" dirty="0"/>
              <a:t> also claimed Angulo threatened her in 2015 against taking any legal action and warned her that </a:t>
            </a:r>
            <a:r>
              <a:rPr lang="en-US" dirty="0">
                <a:hlinkClick r:id="rId6" tooltip="Human resources"/>
              </a:rPr>
              <a:t>human resources</a:t>
            </a:r>
            <a:r>
              <a:rPr lang="en-US" dirty="0"/>
              <a:t> would not believe her allegations. After filing a complaint to Estrella/KRCA human resources, Angulo and Estrella TV management retaliated against employees who "contributed damaging information,” removing her as 5:00 p.m. anchor at KRCA (while retaining her as 11:00 p.m. anchor) without cause and undertaking measures against employees who came forward as witnesses to </a:t>
            </a:r>
            <a:r>
              <a:rPr lang="en-US" dirty="0" err="1"/>
              <a:t>Amezola's</a:t>
            </a:r>
            <a:r>
              <a:rPr lang="en-US" dirty="0"/>
              <a:t> claims.</a:t>
            </a:r>
            <a:r>
              <a:rPr lang="en-US" baseline="30000" dirty="0">
                <a:hlinkClick r:id="rId7"/>
              </a:rPr>
              <a:t>[21]</a:t>
            </a:r>
            <a:endParaRPr lang="es-MX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8B1163-C392-495F-9049-19BD4836EEB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8687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8B1163-C392-495F-9049-19BD4836EEB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539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 err="1"/>
              <a:t>Records</a:t>
            </a:r>
            <a:r>
              <a:rPr lang="es-MX" dirty="0"/>
              <a:t> </a:t>
            </a:r>
            <a:r>
              <a:rPr lang="es-MX" dirty="0" err="1"/>
              <a:t>on</a:t>
            </a:r>
            <a:r>
              <a:rPr lang="es-MX" dirty="0"/>
              <a:t> </a:t>
            </a:r>
            <a:r>
              <a:rPr lang="es-MX" dirty="0" err="1"/>
              <a:t>transgender</a:t>
            </a:r>
            <a:r>
              <a:rPr lang="es-MX" dirty="0"/>
              <a:t> </a:t>
            </a:r>
            <a:r>
              <a:rPr lang="es-MX" dirty="0" err="1"/>
              <a:t>individuals</a:t>
            </a:r>
            <a:r>
              <a:rPr lang="es-MX" dirty="0"/>
              <a:t> </a:t>
            </a:r>
            <a:r>
              <a:rPr lang="es-MX" dirty="0" err="1"/>
              <a:t>go</a:t>
            </a:r>
            <a:r>
              <a:rPr lang="es-MX" dirty="0"/>
              <a:t> back 4,500 </a:t>
            </a:r>
            <a:r>
              <a:rPr lang="es-MX" dirty="0" err="1"/>
              <a:t>years</a:t>
            </a:r>
            <a:endParaRPr lang="es-MX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8B1163-C392-495F-9049-19BD4836EEB9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9696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8B1163-C392-495F-9049-19BD4836EEB9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231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dirty="0"/>
              <a:t>Ca Civil </a:t>
            </a:r>
            <a:r>
              <a:rPr lang="es-MX" dirty="0" err="1"/>
              <a:t>Rights</a:t>
            </a:r>
            <a:r>
              <a:rPr lang="es-MX" dirty="0"/>
              <a:t> </a:t>
            </a:r>
            <a:r>
              <a:rPr lang="es-MX" dirty="0" err="1"/>
              <a:t>Department</a:t>
            </a:r>
            <a:r>
              <a:rPr lang="es-MX" dirty="0"/>
              <a:t>, </a:t>
            </a:r>
            <a:r>
              <a:rPr lang="es-MX" dirty="0" err="1"/>
              <a:t>formerly</a:t>
            </a:r>
            <a:r>
              <a:rPr lang="es-MX" dirty="0"/>
              <a:t> DFEH</a:t>
            </a:r>
          </a:p>
          <a:p>
            <a:endParaRPr lang="es-MX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8B1163-C392-495F-9049-19BD4836EEB9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6621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52D619-2498-478F-A792-FEBFDD72F3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Source Sans Pro SemiBold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4DCC3F-40B6-4F63-B9C6-6F5F03D5C4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CC80CA-EEE2-4C81-B727-C7BF4E3857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30943" y="6527379"/>
            <a:ext cx="843843" cy="2310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fld id="{7753D33D-35F5-4C96-8E2F-8BB300F7C1F2}" type="slidenum">
              <a:rPr lang="en-US" smtClean="0"/>
              <a:pPr algn="l"/>
              <a:t>‹#›</a:t>
            </a:fld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586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910D29-54A5-4B2A-9D6F-B609661F68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70411B-0132-4600-9721-2F0ED63716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/>
            </a:lvl1pPr>
            <a:lvl2pPr>
              <a:lnSpc>
                <a:spcPct val="100000"/>
              </a:lnSpc>
              <a:spcBef>
                <a:spcPts val="0"/>
              </a:spcBef>
              <a:defRPr/>
            </a:lvl2pPr>
            <a:lvl3pPr>
              <a:lnSpc>
                <a:spcPct val="100000"/>
              </a:lnSpc>
              <a:spcBef>
                <a:spcPts val="0"/>
              </a:spcBef>
              <a:defRPr/>
            </a:lvl3pPr>
            <a:lvl4pPr>
              <a:lnSpc>
                <a:spcPct val="100000"/>
              </a:lnSpc>
              <a:spcBef>
                <a:spcPts val="0"/>
              </a:spcBef>
              <a:defRPr/>
            </a:lvl4pPr>
            <a:lvl5pPr>
              <a:lnSpc>
                <a:spcPct val="100000"/>
              </a:lnSpc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4E4DEB-5DD4-41C1-A98E-28CA2C2029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30943" y="6527379"/>
            <a:ext cx="843843" cy="2310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fld id="{7753D33D-35F5-4C96-8E2F-8BB300F7C1F2}" type="slidenum">
              <a:rPr lang="en-US" smtClean="0"/>
              <a:pPr algn="l"/>
              <a:t>‹#›</a:t>
            </a:fld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58823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5D21F0-9B3B-4648-B99C-BE9C080D1B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835DCF-F871-4D0A-B147-4C634A1CAA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38EB9B-0839-400B-8A09-B0AEE1F2C4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76A58C8F-6B4D-4BCB-821C-A7D395E44A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30943" y="6527379"/>
            <a:ext cx="843843" cy="2310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fld id="{7753D33D-35F5-4C96-8E2F-8BB300F7C1F2}" type="slidenum">
              <a:rPr lang="en-US" smtClean="0"/>
              <a:pPr algn="l"/>
              <a:t>‹#›</a:t>
            </a:fld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90867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4BF4CA-3CDA-4093-B886-94B39AF5D8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49894D-F5D1-4486-81F3-3BADF7E33F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108EE7-04C7-43BB-AAB8-393173AA7E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36E93A0-6EEE-45DE-A0D2-ADDA0B899A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BDFCA32-E442-4028-9A79-5D1F3B06FBA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C4EED88-A8FB-46F1-AA3B-07CF67BBDFD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30943" y="6527379"/>
            <a:ext cx="843843" cy="2310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fld id="{7753D33D-35F5-4C96-8E2F-8BB300F7C1F2}" type="slidenum">
              <a:rPr lang="en-US" smtClean="0"/>
              <a:pPr algn="l"/>
              <a:t>‹#›</a:t>
            </a:fld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016644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10325A-3287-4904-BF46-5732C2CB2D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1AED67F4-D9A6-48A4-B8DA-91871FBC6C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30943" y="6527379"/>
            <a:ext cx="843843" cy="2310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fld id="{7753D33D-35F5-4C96-8E2F-8BB300F7C1F2}" type="slidenum">
              <a:rPr lang="en-US" smtClean="0"/>
              <a:pPr algn="l"/>
              <a:t>‹#›</a:t>
            </a:fld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21625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AD85CC45-BE51-4A26-886C-6669237783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30943" y="6527379"/>
            <a:ext cx="843843" cy="2310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fld id="{7753D33D-35F5-4C96-8E2F-8BB300F7C1F2}" type="slidenum">
              <a:rPr lang="en-US" smtClean="0"/>
              <a:pPr algn="l"/>
              <a:t>‹#›</a:t>
            </a:fld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656639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F2D3B-2FD4-4A56-96CC-CB1D1C38EE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DBF662-E6BD-4BF3-BEE2-31C8C528FC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2F0B55-2C6E-4FE4-9BFE-5C0D291794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789DAC0B-CE5B-4A40-B776-92333A1876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30943" y="6527379"/>
            <a:ext cx="843843" cy="2310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fld id="{7753D33D-35F5-4C96-8E2F-8BB300F7C1F2}" type="slidenum">
              <a:rPr lang="en-US" smtClean="0"/>
              <a:pPr algn="l"/>
              <a:t>‹#›</a:t>
            </a:fld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68132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C84140-5149-4E85-9728-20B42E81C3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DE3FCC-C516-4D52-8258-98716DB79D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CD5705-6B7F-4434-B409-27701F7E78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3F85F0E9-5E26-4496-90F0-D4BC13A3A8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30943" y="6527379"/>
            <a:ext cx="843843" cy="2310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fld id="{7753D33D-35F5-4C96-8E2F-8BB300F7C1F2}" type="slidenum">
              <a:rPr lang="en-US" smtClean="0"/>
              <a:pPr algn="l"/>
              <a:t>‹#›</a:t>
            </a:fld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30686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5F2035B-52C4-475E-81B9-0D56911644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14C76F-8B19-41C6-97C1-2D67B0FD60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023410B-223D-4B5C-8429-F13254545674}"/>
              </a:ext>
            </a:extLst>
          </p:cNvPr>
          <p:cNvSpPr/>
          <p:nvPr userDrawn="1"/>
        </p:nvSpPr>
        <p:spPr>
          <a:xfrm>
            <a:off x="94593" y="83507"/>
            <a:ext cx="12002814" cy="6690985"/>
          </a:xfrm>
          <a:prstGeom prst="rect">
            <a:avLst/>
          </a:prstGeom>
          <a:noFill/>
          <a:ln w="19050">
            <a:solidFill>
              <a:srgbClr val="E25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close up of a clock&#10;&#10;Description automatically generated">
            <a:extLst>
              <a:ext uri="{FF2B5EF4-FFF2-40B4-BE49-F238E27FC236}">
                <a16:creationId xmlns:a16="http://schemas.microsoft.com/office/drawing/2014/main" id="{5C52AEC2-8F3F-49D0-82A4-58798D4A2C20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413" y="5317471"/>
            <a:ext cx="1369139" cy="136459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6B4F94F-BF13-4745-8408-195F4069583F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3050042" y="6541376"/>
            <a:ext cx="6059124" cy="219464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A32AE0-66AA-46C5-8198-D77FFE1F5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30943" y="6527379"/>
            <a:ext cx="843843" cy="2310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fld id="{7753D33D-35F5-4C96-8E2F-8BB300F7C1F2}" type="slidenum">
              <a:rPr lang="en-US" smtClean="0"/>
              <a:pPr algn="l"/>
              <a:t>‹#›</a:t>
            </a:fld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26905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Source Sans Pro SemiBold" panose="020B0603030403020204" pitchFamily="34" charset="0"/>
          <a:ea typeface="Source Sans Pro SemiBold" panose="020B0603030403020204" pitchFamily="34" charset="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eoc.gov/statutes/title-vii-civil-rights-act-1964" TargetMode="Externa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calcivilrights.ca.gov/wp-content/uploads/sites/32/2023/02/The-Rights-of-Employees-who-are-Transgender-or-Gender-Nonconforming-Poster_SP.pdf" TargetMode="Externa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calcivilrights.ca.gov/Publications/" TargetMode="Externa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calcivilrights.ca.gov/shpt/" TargetMode="External"/><Relationship Id="rId2" Type="http://schemas.openxmlformats.org/officeDocument/2006/relationships/hyperlink" Target="https://www.eeoc.gov/sexual-harassment" TargetMode="Externa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phic 11" descr="Diamond Suit">
            <a:extLst>
              <a:ext uri="{FF2B5EF4-FFF2-40B4-BE49-F238E27FC236}">
                <a16:creationId xmlns:a16="http://schemas.microsoft.com/office/drawing/2014/main" id="{F89490F3-92FF-4292-A337-7652A99104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47077" y="6574368"/>
            <a:ext cx="109728" cy="109728"/>
          </a:xfrm>
          <a:prstGeom prst="rect">
            <a:avLst/>
          </a:prstGeom>
        </p:spPr>
      </p:pic>
      <p:pic>
        <p:nvPicPr>
          <p:cNvPr id="5" name="Graphic 4" descr="Diamond Suit">
            <a:extLst>
              <a:ext uri="{FF2B5EF4-FFF2-40B4-BE49-F238E27FC236}">
                <a16:creationId xmlns:a16="http://schemas.microsoft.com/office/drawing/2014/main" id="{4042DCEA-67A1-435E-B5E0-CAE661E6C5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47077" y="6574368"/>
            <a:ext cx="109728" cy="10972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03C5165-9700-4F22-83C9-CDB243D3D23F}"/>
              </a:ext>
            </a:extLst>
          </p:cNvPr>
          <p:cNvSpPr txBox="1"/>
          <p:nvPr/>
        </p:nvSpPr>
        <p:spPr>
          <a:xfrm>
            <a:off x="716903" y="1197376"/>
            <a:ext cx="10758194" cy="3707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Source Sans Pro" panose="020B0604020202020204" pitchFamily="34" charset="0"/>
                <a:cs typeface="Gautami" panose="020B0502040204020203" pitchFamily="34" charset="0"/>
              </a:rPr>
              <a:t> </a:t>
            </a:r>
            <a:r>
              <a:rPr lang="en-US" sz="3200" dirty="0" err="1">
                <a:latin typeface="Source Sans Pro" panose="020B0604020202020204" pitchFamily="34" charset="0"/>
                <a:cs typeface="Gautami" panose="020B0502040204020203" pitchFamily="34" charset="0"/>
              </a:rPr>
              <a:t>Requisitos</a:t>
            </a:r>
            <a:r>
              <a:rPr lang="en-US" sz="3200" dirty="0">
                <a:latin typeface="Source Sans Pro" panose="020B0604020202020204" pitchFamily="34" charset="0"/>
                <a:cs typeface="Gautami" panose="020B0502040204020203" pitchFamily="34" charset="0"/>
              </a:rPr>
              <a:t> </a:t>
            </a:r>
            <a:r>
              <a:rPr lang="en-US" sz="3200" dirty="0" err="1">
                <a:latin typeface="Source Sans Pro" panose="020B0604020202020204" pitchFamily="34" charset="0"/>
                <a:cs typeface="Gautami" panose="020B0502040204020203" pitchFamily="34" charset="0"/>
              </a:rPr>
              <a:t>Legales</a:t>
            </a:r>
            <a:r>
              <a:rPr lang="en-US" sz="3200" dirty="0">
                <a:latin typeface="Source Sans Pro" panose="020B0604020202020204" pitchFamily="34" charset="0"/>
                <a:cs typeface="Gautami" panose="020B0502040204020203" pitchFamily="34" charset="0"/>
              </a:rPr>
              <a:t> a Nivel Federal y </a:t>
            </a:r>
            <a:r>
              <a:rPr lang="en-US" sz="3200" dirty="0" err="1">
                <a:latin typeface="Source Sans Pro" panose="020B0604020202020204" pitchFamily="34" charset="0"/>
                <a:cs typeface="Gautami" panose="020B0502040204020203" pitchFamily="34" charset="0"/>
              </a:rPr>
              <a:t>Estatal</a:t>
            </a:r>
            <a:endParaRPr lang="en-US" sz="3200" dirty="0">
              <a:latin typeface="Source Sans Pro" panose="020B0604020202020204" pitchFamily="34" charset="0"/>
              <a:cs typeface="Gautami" panose="020B0502040204020203" pitchFamily="34" charset="0"/>
            </a:endParaRPr>
          </a:p>
          <a:p>
            <a:pPr marL="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sz="3200" dirty="0">
                <a:latin typeface="Source Sans Pro" panose="020B0604020202020204" pitchFamily="34" charset="0"/>
                <a:cs typeface="Gautami" panose="020B0502040204020203" pitchFamily="34" charset="0"/>
              </a:rPr>
              <a:t>Definición del Acoso Sexual</a:t>
            </a:r>
          </a:p>
          <a:p>
            <a:pPr marL="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sz="3200" dirty="0">
                <a:latin typeface="Source Sans Pro" panose="020B0604020202020204" pitchFamily="34" charset="0"/>
                <a:cs typeface="Gautami" panose="020B0502040204020203" pitchFamily="34" charset="0"/>
              </a:rPr>
              <a:t>Cuestiones de Orientación Sexual e Identidad de Género</a:t>
            </a:r>
          </a:p>
          <a:p>
            <a:pPr marL="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sz="3200" dirty="0">
                <a:latin typeface="Source Sans Pro" panose="020B0604020202020204" pitchFamily="34" charset="0"/>
                <a:cs typeface="Gautami" panose="020B0502040204020203" pitchFamily="34" charset="0"/>
              </a:rPr>
              <a:t>Intimidación y Comportamiento Abusivo</a:t>
            </a:r>
          </a:p>
          <a:p>
            <a:pPr marL="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sz="3200" dirty="0">
                <a:latin typeface="Source Sans Pro" panose="020B0604020202020204" pitchFamily="34" charset="0"/>
                <a:cs typeface="Gautami" panose="020B0502040204020203" pitchFamily="34" charset="0"/>
              </a:rPr>
              <a:t>Recursos, Informes, y Remedios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076E27-FEEF-4668-A15D-1A4EAD551DA2}"/>
              </a:ext>
            </a:extLst>
          </p:cNvPr>
          <p:cNvSpPr txBox="1"/>
          <p:nvPr/>
        </p:nvSpPr>
        <p:spPr>
          <a:xfrm>
            <a:off x="0" y="306653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Prevención</a:t>
            </a:r>
            <a:r>
              <a:rPr lang="en-US" sz="40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 de </a:t>
            </a:r>
            <a:r>
              <a:rPr lang="en-US" sz="4000" b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Acoso</a:t>
            </a:r>
            <a:r>
              <a:rPr lang="en-US" sz="40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 Sexual Para </a:t>
            </a:r>
            <a:r>
              <a:rPr lang="en-US" sz="4000" b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Trabajadores</a:t>
            </a:r>
            <a:r>
              <a:rPr lang="en-US" sz="40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255D242-2F55-49D7-F5D7-B18B879749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1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19336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D5EB275B-BB04-4690-8F5F-BB0B620F4B9E}"/>
              </a:ext>
            </a:extLst>
          </p:cNvPr>
          <p:cNvSpPr txBox="1"/>
          <p:nvPr/>
        </p:nvSpPr>
        <p:spPr>
          <a:xfrm>
            <a:off x="5183524" y="356489"/>
            <a:ext cx="6716599" cy="60219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es-ES" sz="2700" dirty="0">
                <a:solidFill>
                  <a:srgbClr val="333333"/>
                </a:solidFill>
                <a:latin typeface="Tahoma" panose="020B0604030504040204" pitchFamily="34" charset="0"/>
              </a:rPr>
              <a:t>Un Productor de Estrella TV, Daniel Levy, dijo: “Fui testigo de lo que pasó con Karla. Cuando Recursos Humanos me llamó para preguntarme qué sabía, tuve que decir la verdad de lo que escuché y vi. RH dijo que no me pasaría nada por hablar. Dos horas más tarde, Andrés Angulo me llamó a su oficina para decirme que me cambiarían a otro programa, uno que tenía pésimos índices de audiencia. Sabía que me estaban engañando”. Fue despedido cuatro semanas después.</a:t>
            </a:r>
            <a:endParaRPr lang="es-MX" sz="2700" dirty="0">
              <a:latin typeface="Tahoma" panose="020B060403050404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0310F33-8CDD-FA72-A2FC-015883D7D2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899" y="268553"/>
            <a:ext cx="4799625" cy="6304108"/>
          </a:xfrm>
          <a:prstGeom prst="rect">
            <a:avLst/>
          </a:prstGeom>
          <a:ln w="38100">
            <a:solidFill>
              <a:srgbClr val="E25829"/>
            </a:solidFill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487F07C-28AA-48D4-651D-60C4656EB4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10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7508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8261A3-E526-425D-AF88-CCC55B064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5796"/>
            <a:ext cx="10515600" cy="820208"/>
          </a:xfrm>
        </p:spPr>
        <p:txBody>
          <a:bodyPr/>
          <a:lstStyle/>
          <a:p>
            <a:pPr algn="ctr"/>
            <a:r>
              <a:rPr lang="en-US" dirty="0" err="1"/>
              <a:t>Definici</a:t>
            </a:r>
            <a:r>
              <a:rPr lang="es-MX" dirty="0" err="1"/>
              <a:t>ón</a:t>
            </a:r>
            <a:r>
              <a:rPr lang="es-MX" dirty="0"/>
              <a:t> de </a:t>
            </a:r>
            <a:r>
              <a:rPr lang="en-US" dirty="0" err="1"/>
              <a:t>Acoso</a:t>
            </a:r>
            <a:r>
              <a:rPr lang="en-US" dirty="0"/>
              <a:t> Sexual: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05EF8F-3F77-443F-AF1D-DE29B733A0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28454"/>
            <a:ext cx="10515600" cy="3935375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r>
              <a:rPr lang="es-MX" sz="3000" dirty="0">
                <a:latin typeface="+mn-lt"/>
              </a:rPr>
              <a:t>Discriminación basada en el sexo, género, u orientación sexual.</a:t>
            </a:r>
          </a:p>
          <a:p>
            <a:pPr>
              <a:spcAft>
                <a:spcPts val="1200"/>
              </a:spcAft>
            </a:pPr>
            <a:r>
              <a:rPr lang="es-MX" sz="3000" dirty="0">
                <a:latin typeface="+mn-lt"/>
              </a:rPr>
              <a:t>Comportamiento no deseado, ofensivo.</a:t>
            </a:r>
          </a:p>
          <a:p>
            <a:pPr>
              <a:spcAft>
                <a:spcPts val="1200"/>
              </a:spcAft>
            </a:pPr>
            <a:r>
              <a:rPr lang="es-MX" sz="3000" dirty="0">
                <a:latin typeface="+mn-lt"/>
              </a:rPr>
              <a:t>Puede involucrar a personas del mismo o diferentes géneros.</a:t>
            </a:r>
          </a:p>
          <a:p>
            <a:pPr>
              <a:spcAft>
                <a:spcPts val="1200"/>
              </a:spcAft>
            </a:pPr>
            <a:r>
              <a:rPr lang="es-MX" sz="3000" dirty="0">
                <a:latin typeface="+mn-lt"/>
              </a:rPr>
              <a:t>No tiene que estar motivado por el deseo sexual.</a:t>
            </a:r>
            <a:endParaRPr lang="es-ES" sz="3000" dirty="0">
              <a:latin typeface="+mn-lt"/>
            </a:endParaRPr>
          </a:p>
          <a:p>
            <a:pPr>
              <a:spcAft>
                <a:spcPts val="1200"/>
              </a:spcAft>
            </a:pPr>
            <a:r>
              <a:rPr lang="es-ES" sz="3000" dirty="0">
                <a:latin typeface="+mn-lt"/>
              </a:rPr>
              <a:t>No importa la intención, el comportamiento será juzgado en su impacto.</a:t>
            </a:r>
            <a:endParaRPr lang="es-MX" sz="3000" dirty="0">
              <a:latin typeface="+mn-lt"/>
            </a:endParaRPr>
          </a:p>
          <a:p>
            <a:pPr>
              <a:spcAft>
                <a:spcPts val="1200"/>
              </a:spcAft>
            </a:pPr>
            <a:endParaRPr lang="es-MX" dirty="0">
              <a:latin typeface="+mn-lt"/>
            </a:endParaRPr>
          </a:p>
        </p:txBody>
      </p:sp>
      <p:pic>
        <p:nvPicPr>
          <p:cNvPr id="4098" name="Picture 2" descr="Sexual Harassment at Work - FindLaw">
            <a:extLst>
              <a:ext uri="{FF2B5EF4-FFF2-40B4-BE49-F238E27FC236}">
                <a16:creationId xmlns:a16="http://schemas.microsoft.com/office/drawing/2014/main" id="{78B03CA7-41AA-423F-B471-94A9DF8CEF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84"/>
          <a:stretch/>
        </p:blipFill>
        <p:spPr bwMode="auto">
          <a:xfrm>
            <a:off x="3297766" y="4302356"/>
            <a:ext cx="5596467" cy="2205567"/>
          </a:xfrm>
          <a:prstGeom prst="rect">
            <a:avLst/>
          </a:prstGeom>
          <a:noFill/>
          <a:ln w="50800">
            <a:solidFill>
              <a:srgbClr val="E2582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637E4BF-2667-BA3D-451C-645B4A0530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11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85880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C85656-FC8A-4C7B-B32E-9620C16C8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8860"/>
            <a:ext cx="10515600" cy="1091141"/>
          </a:xfrm>
        </p:spPr>
        <p:txBody>
          <a:bodyPr>
            <a:normAutofit/>
          </a:bodyPr>
          <a:lstStyle/>
          <a:p>
            <a:pPr algn="ctr"/>
            <a:r>
              <a:rPr lang="es-MX"/>
              <a:t>Tipos de Acoso Sexual</a:t>
            </a:r>
            <a:endParaRPr lang="es-MX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EE117E-76C1-49C9-A35F-8BBECFC5E4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40933"/>
            <a:ext cx="10515600" cy="4636030"/>
          </a:xfrm>
        </p:spPr>
        <p:txBody>
          <a:bodyPr/>
          <a:lstStyle/>
          <a:p>
            <a:pPr marL="0" indent="0">
              <a:buNone/>
            </a:pPr>
            <a:r>
              <a:rPr lang="es-MX" dirty="0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Quid pro quo </a:t>
            </a:r>
            <a:r>
              <a:rPr lang="es-MX" dirty="0"/>
              <a:t>("esto por aquello“) cuando alguien condiciona un trabajo, promoción, u otro beneficio laboral a la sumisión a avances sexuales u otra conducta basada en el sexo, género, u orientación sexual.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dirty="0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Ambiente de trabajo hostil </a:t>
            </a:r>
            <a:r>
              <a:rPr lang="es-MX" dirty="0">
                <a:latin typeface="+mj-lt"/>
                <a:ea typeface="Source Sans Pro SemiBold" panose="020B0603030403020204" pitchFamily="34" charset="0"/>
              </a:rPr>
              <a:t>ocurre cuando los comentarios o conductas no deseados basados en el sexo, género, u orientación sexual y crean un ambiente de trabajo intimidante, hostil, u ofensivo</a:t>
            </a:r>
            <a:r>
              <a:rPr lang="es-MX" dirty="0">
                <a:latin typeface="+mj-lt"/>
              </a:rPr>
              <a:t>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2E4917-A753-3D73-7558-FB8E4481EB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12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00533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83291D-C9CA-4527-BF7F-34816F6F7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5794"/>
            <a:ext cx="10515600" cy="904875"/>
          </a:xfrm>
        </p:spPr>
        <p:txBody>
          <a:bodyPr/>
          <a:lstStyle/>
          <a:p>
            <a:pPr algn="ctr"/>
            <a:r>
              <a:rPr lang="en-US" dirty="0"/>
              <a:t>Quid Pro Quo </a:t>
            </a:r>
            <a:r>
              <a:rPr lang="es-MX" dirty="0"/>
              <a:t>– ‘Esto por Aquello’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036BBC-711A-48AF-9E54-326DFE4B13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401" y="1100669"/>
            <a:ext cx="10837332" cy="542671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s-MX" dirty="0"/>
              <a:t>Alguien en una posición de poder (p.ej. un mayordomo) ofrece o requiere conducta/favores sexuales a cambio de beneficios laborales.</a:t>
            </a:r>
          </a:p>
          <a:p>
            <a:pPr marL="0" indent="0">
              <a:lnSpc>
                <a:spcPct val="110000"/>
              </a:lnSpc>
              <a:spcBef>
                <a:spcPts val="1200"/>
              </a:spcBef>
              <a:buNone/>
            </a:pPr>
            <a:r>
              <a:rPr lang="es-MX" dirty="0"/>
              <a:t>O si un empleado rechaza insinuaciones sexuales y experimenta consecuencias negativas.</a:t>
            </a: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s-MX" dirty="0"/>
              <a:t>Puede ser explícito o implícito</a:t>
            </a:r>
            <a:r>
              <a:rPr lang="en-US" dirty="0"/>
              <a:t>.</a:t>
            </a: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s-MX" dirty="0"/>
              <a:t>Otros trabajadores pueden denunciar discriminación debida a trato preferencial</a:t>
            </a:r>
            <a:r>
              <a:rPr lang="en-US" dirty="0"/>
              <a:t>.</a:t>
            </a: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s-MX" dirty="0"/>
              <a:t>Una relación consensual que termina mal puede llevar a un trato injusto.</a:t>
            </a: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s-ES" dirty="0"/>
              <a:t>Incluso el comportamiento consensual fuera del trabajo puede generar enormes responsabilidades legales. 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C54B01-302C-11C2-233D-9DCB19115F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13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21869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83291D-C9CA-4527-BF7F-34816F6F7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195794"/>
            <a:ext cx="11548534" cy="904875"/>
          </a:xfrm>
        </p:spPr>
        <p:txBody>
          <a:bodyPr>
            <a:normAutofit/>
          </a:bodyPr>
          <a:lstStyle/>
          <a:p>
            <a:pPr algn="ctr"/>
            <a:r>
              <a:rPr lang="es-MX"/>
              <a:t>¿Es acoso Quid Pro Quo cuando….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036BBC-711A-48AF-9E54-326DFE4B13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401" y="1100669"/>
            <a:ext cx="10837332" cy="90487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MX"/>
              <a:t>un empleado ofrece ayudar a su compañero con su trabajo a cambio de favores sexuales?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C3C99F-D784-4400-83B6-EE87B9A09EC3}"/>
              </a:ext>
            </a:extLst>
          </p:cNvPr>
          <p:cNvSpPr txBox="1"/>
          <p:nvPr/>
        </p:nvSpPr>
        <p:spPr>
          <a:xfrm>
            <a:off x="5305841" y="1549566"/>
            <a:ext cx="5791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solidFill>
                  <a:srgbClr val="E25829"/>
                </a:solidFill>
                <a:latin typeface="Tahoma" panose="020B0604030504040204" pitchFamily="34" charset="0"/>
              </a:rPr>
              <a:t>No: QPQ requiere un desequilibrio de poder. Pero SÍ es acoso sexual ¡Repórtalo!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3649982-E5ED-4E20-8DFA-DDFD73678CFB}"/>
              </a:ext>
            </a:extLst>
          </p:cNvPr>
          <p:cNvSpPr txBox="1"/>
          <p:nvPr/>
        </p:nvSpPr>
        <p:spPr>
          <a:xfrm>
            <a:off x="8383232" y="3852010"/>
            <a:ext cx="30806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E25829"/>
                </a:solidFill>
                <a:latin typeface="Tahoma" panose="020B0604030504040204" pitchFamily="34" charset="0"/>
              </a:defRPr>
            </a:lvl1pPr>
          </a:lstStyle>
          <a:p>
            <a:r>
              <a:rPr lang="en-US" dirty="0" err="1"/>
              <a:t>Sí</a:t>
            </a:r>
            <a:r>
              <a:rPr lang="en-US" dirty="0"/>
              <a:t>, es quid pro quo.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00B25BB-76B7-4223-865D-CBD39C794A5B}"/>
              </a:ext>
            </a:extLst>
          </p:cNvPr>
          <p:cNvSpPr txBox="1"/>
          <p:nvPr/>
        </p:nvSpPr>
        <p:spPr>
          <a:xfrm>
            <a:off x="5060308" y="5029255"/>
            <a:ext cx="62822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E25829"/>
                </a:solidFill>
                <a:latin typeface="Tahoma" panose="020B0604030504040204" pitchFamily="34" charset="0"/>
              </a:defRPr>
            </a:lvl1pPr>
          </a:lstStyle>
          <a:p>
            <a:r>
              <a:rPr lang="es-MX" dirty="0"/>
              <a:t>No: QPQ es cuando el supervisor usa su posición de poder sobre el trabajador. Sin embargo, sí es acoso sexual, ¡Repórtalo!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9BB3FE9-AC1C-42E8-8859-A32229FB2EC1}"/>
              </a:ext>
            </a:extLst>
          </p:cNvPr>
          <p:cNvSpPr txBox="1"/>
          <p:nvPr/>
        </p:nvSpPr>
        <p:spPr>
          <a:xfrm>
            <a:off x="660401" y="2902976"/>
            <a:ext cx="1080346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s-MX" sz="2800" dirty="0">
                <a:latin typeface="Tahoma" panose="020B0604030504040204" pitchFamily="34" charset="0"/>
              </a:rPr>
              <a:t>un supervisor ofrece mejores turnos a un trabajador de su cuadrilla si acepta salir a tomar una copa después del trabajo?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34DDE3-10F8-421B-BAE4-48154A21335C}"/>
              </a:ext>
            </a:extLst>
          </p:cNvPr>
          <p:cNvSpPr txBox="1"/>
          <p:nvPr/>
        </p:nvSpPr>
        <p:spPr>
          <a:xfrm>
            <a:off x="660401" y="4552202"/>
            <a:ext cx="1080346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s-MX" sz="2800" dirty="0">
                <a:latin typeface="Tahoma" panose="020B0604030504040204" pitchFamily="34" charset="0"/>
              </a:rPr>
              <a:t>si un trabajador amenaza con quejarse al gerente si su supervisor se niega a salir con ellos?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16F56A-F535-344B-4311-8B7F24067A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14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2890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0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9A18A-668F-4717-A0E8-EB5B8C3616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5796"/>
            <a:ext cx="10515600" cy="921808"/>
          </a:xfrm>
        </p:spPr>
        <p:txBody>
          <a:bodyPr/>
          <a:lstStyle/>
          <a:p>
            <a:pPr algn="ctr"/>
            <a:r>
              <a:rPr lang="en-US" dirty="0" err="1"/>
              <a:t>Ambiente</a:t>
            </a:r>
            <a:r>
              <a:rPr lang="en-US" dirty="0"/>
              <a:t> de </a:t>
            </a:r>
            <a:r>
              <a:rPr lang="en-US" dirty="0" err="1"/>
              <a:t>Trabajo</a:t>
            </a:r>
            <a:r>
              <a:rPr lang="en-US" dirty="0"/>
              <a:t> </a:t>
            </a:r>
            <a:r>
              <a:rPr lang="en-US" dirty="0" err="1"/>
              <a:t>Hostil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C89C12-9E0F-425C-9D48-1E52F6F97E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17604"/>
            <a:ext cx="10515600" cy="505935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err="1"/>
              <a:t>Cuando</a:t>
            </a:r>
            <a:r>
              <a:rPr lang="en-US" dirty="0"/>
              <a:t> un </a:t>
            </a:r>
            <a:r>
              <a:rPr lang="en-US" dirty="0" err="1"/>
              <a:t>compañero</a:t>
            </a:r>
            <a:r>
              <a:rPr lang="en-US" dirty="0"/>
              <a:t> de </a:t>
            </a:r>
            <a:r>
              <a:rPr lang="en-US" dirty="0" err="1"/>
              <a:t>trabajo</a:t>
            </a:r>
            <a:r>
              <a:rPr lang="en-US" dirty="0"/>
              <a:t>, supervisor, o </a:t>
            </a:r>
            <a:r>
              <a:rPr lang="en-US" dirty="0" err="1"/>
              <a:t>cualquier</a:t>
            </a:r>
            <a:r>
              <a:rPr lang="en-US" dirty="0"/>
              <a:t> persona </a:t>
            </a:r>
            <a:r>
              <a:rPr lang="en-US" dirty="0" err="1"/>
              <a:t>crea</a:t>
            </a:r>
            <a:r>
              <a:rPr lang="en-US" dirty="0"/>
              <a:t> un </a:t>
            </a:r>
            <a:r>
              <a:rPr lang="en-US" dirty="0" err="1"/>
              <a:t>ambiente</a:t>
            </a:r>
            <a:r>
              <a:rPr lang="en-US" dirty="0"/>
              <a:t> de </a:t>
            </a:r>
            <a:r>
              <a:rPr lang="en-US" dirty="0" err="1"/>
              <a:t>trabajo</a:t>
            </a:r>
            <a:r>
              <a:rPr lang="en-US" dirty="0"/>
              <a:t> </a:t>
            </a:r>
            <a:r>
              <a:rPr lang="en-US" dirty="0" err="1"/>
              <a:t>initimidante</a:t>
            </a:r>
            <a:r>
              <a:rPr lang="en-US" dirty="0"/>
              <a:t>, </a:t>
            </a:r>
            <a:r>
              <a:rPr lang="en-US" dirty="0" err="1"/>
              <a:t>hostil</a:t>
            </a:r>
            <a:r>
              <a:rPr lang="en-US" dirty="0"/>
              <a:t>, u </a:t>
            </a:r>
            <a:r>
              <a:rPr lang="en-US" dirty="0" err="1"/>
              <a:t>ofensivo</a:t>
            </a:r>
            <a:r>
              <a:rPr lang="en-US" dirty="0"/>
              <a:t> o </a:t>
            </a:r>
            <a:r>
              <a:rPr lang="en-US" dirty="0" err="1"/>
              <a:t>interfiere</a:t>
            </a:r>
            <a:r>
              <a:rPr lang="en-US" dirty="0"/>
              <a:t> </a:t>
            </a:r>
            <a:r>
              <a:rPr lang="en-US" dirty="0" err="1"/>
              <a:t>injustificadamente</a:t>
            </a:r>
            <a:r>
              <a:rPr lang="en-US" dirty="0"/>
              <a:t> con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trabajo</a:t>
            </a:r>
            <a:r>
              <a:rPr lang="en-US" dirty="0"/>
              <a:t> del </a:t>
            </a:r>
            <a:r>
              <a:rPr lang="en-US" dirty="0" err="1"/>
              <a:t>empleado</a:t>
            </a:r>
            <a:r>
              <a:rPr lang="en-US" dirty="0"/>
              <a:t> </a:t>
            </a:r>
            <a:r>
              <a:rPr lang="en-US" dirty="0" err="1"/>
              <a:t>basado</a:t>
            </a:r>
            <a:r>
              <a:rPr lang="en-US" dirty="0"/>
              <a:t> en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sexo</a:t>
            </a:r>
            <a:r>
              <a:rPr lang="en-US" dirty="0"/>
              <a:t>, </a:t>
            </a:r>
            <a:r>
              <a:rPr lang="en-US" dirty="0" err="1"/>
              <a:t>género</a:t>
            </a:r>
            <a:r>
              <a:rPr lang="en-US" dirty="0"/>
              <a:t>, u </a:t>
            </a:r>
            <a:r>
              <a:rPr lang="en-US" dirty="0" err="1"/>
              <a:t>ori</a:t>
            </a:r>
            <a:r>
              <a:rPr lang="es-MX" dirty="0" err="1"/>
              <a:t>entación</a:t>
            </a:r>
            <a:r>
              <a:rPr lang="es-MX" dirty="0"/>
              <a:t> sexual</a:t>
            </a:r>
            <a:r>
              <a:rPr lang="en-US" dirty="0"/>
              <a:t> de </a:t>
            </a:r>
            <a:r>
              <a:rPr lang="en-US" dirty="0" err="1"/>
              <a:t>el</a:t>
            </a:r>
            <a:r>
              <a:rPr lang="en-US" dirty="0"/>
              <a:t>/la </a:t>
            </a:r>
            <a:r>
              <a:rPr lang="en-US" dirty="0" err="1"/>
              <a:t>victima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err="1"/>
              <a:t>Efecto</a:t>
            </a:r>
            <a:r>
              <a:rPr lang="en-US" dirty="0"/>
              <a:t> para </a:t>
            </a:r>
            <a:r>
              <a:rPr lang="en-US" dirty="0" err="1"/>
              <a:t>victima</a:t>
            </a:r>
            <a:r>
              <a:rPr lang="en-US" dirty="0"/>
              <a:t> </a:t>
            </a:r>
            <a:r>
              <a:rPr lang="en-US" dirty="0" err="1"/>
              <a:t>importa</a:t>
            </a:r>
            <a:r>
              <a:rPr lang="en-US" dirty="0"/>
              <a:t>, no </a:t>
            </a:r>
            <a:r>
              <a:rPr lang="en-US" dirty="0" err="1"/>
              <a:t>necesariamente</a:t>
            </a:r>
            <a:r>
              <a:rPr lang="en-US" dirty="0"/>
              <a:t> en la </a:t>
            </a:r>
            <a:r>
              <a:rPr lang="en-US" dirty="0" err="1"/>
              <a:t>inteción</a:t>
            </a:r>
            <a:r>
              <a:rPr lang="en-US" dirty="0"/>
              <a:t> del </a:t>
            </a:r>
            <a:r>
              <a:rPr lang="en-US" dirty="0" err="1"/>
              <a:t>perpretador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spcAft>
                <a:spcPts val="1200"/>
              </a:spcAft>
              <a:buNone/>
            </a:pPr>
            <a:r>
              <a:rPr lang="en-US" dirty="0"/>
              <a:t>Actos o </a:t>
            </a:r>
            <a:r>
              <a:rPr lang="en-US" dirty="0" err="1"/>
              <a:t>conductas</a:t>
            </a:r>
            <a:r>
              <a:rPr lang="en-US" dirty="0"/>
              <a:t> </a:t>
            </a:r>
            <a:r>
              <a:rPr lang="en-US" dirty="0" err="1"/>
              <a:t>ofensivas</a:t>
            </a:r>
            <a:r>
              <a:rPr lang="en-US" dirty="0"/>
              <a:t> </a:t>
            </a:r>
            <a:r>
              <a:rPr lang="en-US" dirty="0" err="1"/>
              <a:t>pueden</a:t>
            </a:r>
            <a:r>
              <a:rPr lang="en-US" dirty="0"/>
              <a:t> ser:</a:t>
            </a:r>
          </a:p>
          <a:p>
            <a:pPr>
              <a:spcAft>
                <a:spcPts val="1200"/>
              </a:spcAft>
            </a:pPr>
            <a:r>
              <a:rPr lang="en-US" dirty="0" err="1"/>
              <a:t>Físico</a:t>
            </a:r>
            <a:r>
              <a:rPr lang="en-US" dirty="0"/>
              <a:t>.</a:t>
            </a:r>
          </a:p>
          <a:p>
            <a:pPr>
              <a:spcAft>
                <a:spcPts val="1200"/>
              </a:spcAft>
            </a:pPr>
            <a:r>
              <a:rPr lang="en-US" dirty="0"/>
              <a:t>Verbal.</a:t>
            </a:r>
          </a:p>
          <a:p>
            <a:pPr>
              <a:spcAft>
                <a:spcPts val="1200"/>
              </a:spcAft>
            </a:pPr>
            <a:r>
              <a:rPr lang="en-US" dirty="0"/>
              <a:t>No-verbal.</a:t>
            </a:r>
          </a:p>
          <a:p>
            <a:pPr>
              <a:spcAft>
                <a:spcPts val="1200"/>
              </a:spcAft>
            </a:pPr>
            <a:r>
              <a:rPr lang="en-US" dirty="0" err="1"/>
              <a:t>Dirigido</a:t>
            </a:r>
            <a:r>
              <a:rPr lang="en-US" dirty="0"/>
              <a:t> </a:t>
            </a:r>
            <a:r>
              <a:rPr lang="en-US" dirty="0" err="1"/>
              <a:t>directamente</a:t>
            </a:r>
            <a:r>
              <a:rPr lang="en-US" dirty="0"/>
              <a:t> a un </a:t>
            </a:r>
            <a:r>
              <a:rPr lang="en-US" dirty="0" err="1"/>
              <a:t>individuo</a:t>
            </a:r>
            <a:r>
              <a:rPr lang="en-US" dirty="0"/>
              <a:t>, o no.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FF89E5-FF3A-7067-21C5-EA0E9E4F23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15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94822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FF21EE-E6BB-4CD8-8FA0-BE8EBD0FC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5796"/>
            <a:ext cx="10515600" cy="871008"/>
          </a:xfrm>
        </p:spPr>
        <p:txBody>
          <a:bodyPr/>
          <a:lstStyle/>
          <a:p>
            <a:pPr algn="ctr"/>
            <a:r>
              <a:rPr lang="en-US" dirty="0" err="1"/>
              <a:t>Acoso</a:t>
            </a:r>
            <a:r>
              <a:rPr lang="en-US" dirty="0"/>
              <a:t> Sexual: </a:t>
            </a:r>
            <a:r>
              <a:rPr lang="en-US" dirty="0" err="1"/>
              <a:t>Físico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23E5F6-70B7-49E5-BC96-90529525C2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7" y="1066804"/>
            <a:ext cx="11531600" cy="5110159"/>
          </a:xfrm>
        </p:spPr>
        <p:txBody>
          <a:bodyPr/>
          <a:lstStyle/>
          <a:p>
            <a:pPr>
              <a:spcAft>
                <a:spcPts val="1800"/>
              </a:spcAft>
            </a:pPr>
            <a:r>
              <a:rPr lang="es-MX" dirty="0"/>
              <a:t>Tocas inapropiados no deseado (abrazos, 'cepillarse', acariciar, etc.)</a:t>
            </a:r>
          </a:p>
          <a:p>
            <a:pPr>
              <a:spcAft>
                <a:spcPts val="1800"/>
              </a:spcAft>
            </a:pPr>
            <a:r>
              <a:rPr lang="es-MX" dirty="0"/>
              <a:t>Manoseo u otros tocamientos agresivos: Agresión sexual, llame al 9-1-1</a:t>
            </a:r>
          </a:p>
          <a:p>
            <a:pPr>
              <a:spcAft>
                <a:spcPts val="1800"/>
              </a:spcAft>
            </a:pPr>
            <a:r>
              <a:rPr lang="es-MX" dirty="0"/>
              <a:t>Arrinconando o bloqueando.</a:t>
            </a:r>
          </a:p>
          <a:p>
            <a:pPr>
              <a:spcAft>
                <a:spcPts val="1800"/>
              </a:spcAft>
            </a:pPr>
            <a:r>
              <a:rPr lang="es-MX" dirty="0"/>
              <a:t>Acecho o seguimiento.</a:t>
            </a:r>
          </a:p>
          <a:p>
            <a:pPr>
              <a:spcAft>
                <a:spcPts val="1800"/>
              </a:spcAft>
            </a:pPr>
            <a:r>
              <a:rPr lang="es-MX" dirty="0"/>
              <a:t>¿Oler el cabello?</a:t>
            </a:r>
          </a:p>
          <a:p>
            <a:pPr>
              <a:spcAft>
                <a:spcPts val="1800"/>
              </a:spcAft>
            </a:pPr>
            <a:endParaRPr lang="es-MX" dirty="0"/>
          </a:p>
        </p:txBody>
      </p:sp>
      <p:pic>
        <p:nvPicPr>
          <p:cNvPr id="8" name="Picture 7" descr="A person standing in a room&#10;&#10;Description automatically generated">
            <a:extLst>
              <a:ext uri="{FF2B5EF4-FFF2-40B4-BE49-F238E27FC236}">
                <a16:creationId xmlns:a16="http://schemas.microsoft.com/office/drawing/2014/main" id="{FDEAE1FA-0B3A-48EA-ACA3-2CDB308794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7737" y="3621883"/>
            <a:ext cx="3486774" cy="2338093"/>
          </a:xfrm>
          <a:prstGeom prst="rect">
            <a:avLst/>
          </a:prstGeom>
          <a:ln w="38100">
            <a:solidFill>
              <a:srgbClr val="E25829"/>
            </a:solidFill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FEB1E3-F6BA-73A6-B5AD-B13C9CF04F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16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07768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FF21EE-E6BB-4CD8-8FA0-BE8EBD0FC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5796"/>
            <a:ext cx="10515600" cy="871008"/>
          </a:xfrm>
        </p:spPr>
        <p:txBody>
          <a:bodyPr/>
          <a:lstStyle/>
          <a:p>
            <a:pPr algn="ctr"/>
            <a:r>
              <a:rPr lang="en-US" dirty="0" err="1"/>
              <a:t>Acoso</a:t>
            </a:r>
            <a:r>
              <a:rPr lang="en-US" dirty="0"/>
              <a:t> Sexual: Verbal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23E5F6-70B7-49E5-BC96-90529525C2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7" y="1066804"/>
            <a:ext cx="11531600" cy="5110159"/>
          </a:xfrm>
        </p:spPr>
        <p:txBody>
          <a:bodyPr>
            <a:normAutofit fontScale="92500" lnSpcReduction="20000"/>
          </a:bodyPr>
          <a:lstStyle/>
          <a:p>
            <a:pPr>
              <a:spcAft>
                <a:spcPts val="1800"/>
              </a:spcAft>
            </a:pPr>
            <a:r>
              <a:rPr lang="en-US" dirty="0" err="1"/>
              <a:t>Vulgaridad</a:t>
            </a:r>
            <a:r>
              <a:rPr lang="en-US" dirty="0"/>
              <a:t> – Palabras </a:t>
            </a:r>
            <a:r>
              <a:rPr lang="en-US" dirty="0" err="1"/>
              <a:t>obscenas</a:t>
            </a:r>
            <a:r>
              <a:rPr lang="en-US" dirty="0"/>
              <a:t> o </a:t>
            </a:r>
            <a:r>
              <a:rPr lang="en-US" dirty="0" err="1"/>
              <a:t>degradantes</a:t>
            </a:r>
            <a:r>
              <a:rPr lang="en-US" dirty="0"/>
              <a:t>.</a:t>
            </a:r>
          </a:p>
          <a:p>
            <a:pPr>
              <a:spcAft>
                <a:spcPts val="1800"/>
              </a:spcAft>
            </a:pPr>
            <a:r>
              <a:rPr lang="en-US" dirty="0" err="1"/>
              <a:t>Uso</a:t>
            </a:r>
            <a:r>
              <a:rPr lang="en-US" dirty="0"/>
              <a:t> </a:t>
            </a:r>
            <a:r>
              <a:rPr lang="en-US" dirty="0" err="1"/>
              <a:t>inapropiado</a:t>
            </a:r>
            <a:r>
              <a:rPr lang="en-US" dirty="0"/>
              <a:t> de los </a:t>
            </a:r>
            <a:r>
              <a:rPr lang="en-US" dirty="0" err="1"/>
              <a:t>términos</a:t>
            </a:r>
            <a:r>
              <a:rPr lang="en-US" dirty="0"/>
              <a:t> de </a:t>
            </a:r>
            <a:r>
              <a:rPr lang="en-US" dirty="0" err="1"/>
              <a:t>cariño</a:t>
            </a:r>
            <a:r>
              <a:rPr lang="en-US" dirty="0"/>
              <a:t> (</a:t>
            </a:r>
            <a:r>
              <a:rPr lang="en-US" dirty="0" err="1"/>
              <a:t>Mija</a:t>
            </a:r>
            <a:r>
              <a:rPr lang="en-US" dirty="0"/>
              <a:t>, </a:t>
            </a:r>
            <a:r>
              <a:rPr lang="en-US" dirty="0" err="1"/>
              <a:t>bebé</a:t>
            </a:r>
            <a:r>
              <a:rPr lang="en-US" dirty="0"/>
              <a:t>).</a:t>
            </a:r>
          </a:p>
          <a:p>
            <a:pPr>
              <a:spcAft>
                <a:spcPts val="1800"/>
              </a:spcAft>
            </a:pPr>
            <a:r>
              <a:rPr lang="en-US" dirty="0" err="1"/>
              <a:t>Picardías</a:t>
            </a:r>
            <a:r>
              <a:rPr lang="en-US" dirty="0"/>
              <a:t> – </a:t>
            </a:r>
            <a:r>
              <a:rPr lang="en-US" dirty="0" err="1"/>
              <a:t>Piropos</a:t>
            </a:r>
            <a:r>
              <a:rPr lang="en-US" dirty="0"/>
              <a:t>.</a:t>
            </a:r>
          </a:p>
          <a:p>
            <a:pPr>
              <a:spcAft>
                <a:spcPts val="1800"/>
              </a:spcAft>
            </a:pPr>
            <a:r>
              <a:rPr lang="en-US" dirty="0" err="1"/>
              <a:t>Chistes</a:t>
            </a:r>
            <a:r>
              <a:rPr lang="en-US" dirty="0"/>
              <a:t> </a:t>
            </a:r>
            <a:r>
              <a:rPr lang="en-US" dirty="0" err="1"/>
              <a:t>obscenas</a:t>
            </a:r>
            <a:r>
              <a:rPr lang="en-US" dirty="0"/>
              <a:t>.</a:t>
            </a:r>
          </a:p>
          <a:p>
            <a:pPr>
              <a:spcAft>
                <a:spcPts val="1800"/>
              </a:spcAft>
            </a:pPr>
            <a:r>
              <a:rPr lang="en-US" dirty="0" err="1"/>
              <a:t>Silbidos</a:t>
            </a:r>
            <a:r>
              <a:rPr lang="en-US" dirty="0"/>
              <a:t> o </a:t>
            </a:r>
            <a:r>
              <a:rPr lang="en-US" dirty="0" err="1"/>
              <a:t>abucheos</a:t>
            </a:r>
            <a:r>
              <a:rPr lang="en-US" dirty="0"/>
              <a:t>.</a:t>
            </a:r>
          </a:p>
          <a:p>
            <a:pPr>
              <a:spcAft>
                <a:spcPts val="1800"/>
              </a:spcAft>
            </a:pPr>
            <a:r>
              <a:rPr lang="en-US" dirty="0" err="1"/>
              <a:t>Difundir</a:t>
            </a:r>
            <a:r>
              <a:rPr lang="en-US" dirty="0"/>
              <a:t> </a:t>
            </a:r>
            <a:r>
              <a:rPr lang="en-US" dirty="0" err="1"/>
              <a:t>rumores</a:t>
            </a:r>
            <a:r>
              <a:rPr lang="en-US" dirty="0"/>
              <a:t> o </a:t>
            </a:r>
            <a:r>
              <a:rPr lang="en-US" dirty="0" err="1"/>
              <a:t>chismes</a:t>
            </a:r>
            <a:r>
              <a:rPr lang="en-US" dirty="0"/>
              <a:t> </a:t>
            </a:r>
            <a:r>
              <a:rPr lang="en-US" dirty="0" err="1"/>
              <a:t>sobre</a:t>
            </a:r>
            <a:r>
              <a:rPr lang="en-US" dirty="0"/>
              <a:t> la </a:t>
            </a:r>
            <a:r>
              <a:rPr lang="en-US" dirty="0" err="1"/>
              <a:t>vida</a:t>
            </a:r>
            <a:r>
              <a:rPr lang="en-US" dirty="0"/>
              <a:t> sexual de una persona.</a:t>
            </a:r>
          </a:p>
          <a:p>
            <a:pPr>
              <a:spcAft>
                <a:spcPts val="1800"/>
              </a:spcAft>
            </a:pPr>
            <a:r>
              <a:rPr lang="en-US" dirty="0" err="1"/>
              <a:t>Comentarios</a:t>
            </a:r>
            <a:r>
              <a:rPr lang="en-US" dirty="0"/>
              <a:t> </a:t>
            </a:r>
            <a:r>
              <a:rPr lang="en-US" dirty="0" err="1"/>
              <a:t>sexuales</a:t>
            </a:r>
            <a:r>
              <a:rPr lang="en-US" dirty="0"/>
              <a:t> </a:t>
            </a:r>
            <a:r>
              <a:rPr lang="en-US" dirty="0" err="1"/>
              <a:t>sobre</a:t>
            </a:r>
            <a:r>
              <a:rPr lang="en-US" dirty="0"/>
              <a:t>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cuerpo</a:t>
            </a:r>
            <a:r>
              <a:rPr lang="en-US" dirty="0"/>
              <a:t> o </a:t>
            </a:r>
            <a:r>
              <a:rPr lang="en-US" dirty="0" err="1"/>
              <a:t>como</a:t>
            </a:r>
            <a:r>
              <a:rPr lang="en-US" dirty="0"/>
              <a:t> se </a:t>
            </a:r>
            <a:r>
              <a:rPr lang="en-US" dirty="0" err="1"/>
              <a:t>visten</a:t>
            </a:r>
            <a:r>
              <a:rPr lang="en-US" dirty="0"/>
              <a:t>.</a:t>
            </a:r>
          </a:p>
          <a:p>
            <a:pPr>
              <a:spcAft>
                <a:spcPts val="1800"/>
              </a:spcAft>
            </a:pPr>
            <a:r>
              <a:rPr lang="en-US" dirty="0" err="1"/>
              <a:t>Persistentes</a:t>
            </a:r>
            <a:r>
              <a:rPr lang="en-US" dirty="0"/>
              <a:t> solicitudes para </a:t>
            </a:r>
            <a:r>
              <a:rPr lang="en-US" dirty="0" err="1"/>
              <a:t>citas</a:t>
            </a:r>
            <a:r>
              <a:rPr lang="en-US" dirty="0"/>
              <a:t> </a:t>
            </a:r>
            <a:r>
              <a:rPr lang="en-US" dirty="0" err="1"/>
              <a:t>romanticas</a:t>
            </a:r>
            <a:r>
              <a:rPr lang="en-US" dirty="0"/>
              <a:t>.</a:t>
            </a:r>
          </a:p>
          <a:p>
            <a:pPr>
              <a:spcAft>
                <a:spcPts val="1800"/>
              </a:spcAft>
            </a:pPr>
            <a:r>
              <a:rPr lang="en-US" dirty="0" err="1"/>
              <a:t>Programas</a:t>
            </a:r>
            <a:r>
              <a:rPr lang="en-US" dirty="0"/>
              <a:t> de la radio o </a:t>
            </a:r>
            <a:r>
              <a:rPr lang="en-US" dirty="0" err="1"/>
              <a:t>música</a:t>
            </a:r>
            <a:r>
              <a:rPr lang="en-US" dirty="0"/>
              <a:t> con </a:t>
            </a:r>
            <a:r>
              <a:rPr lang="en-US" dirty="0" err="1"/>
              <a:t>contenido</a:t>
            </a:r>
            <a:r>
              <a:rPr lang="en-US" dirty="0"/>
              <a:t> sexual o </a:t>
            </a:r>
            <a:r>
              <a:rPr lang="en-US" dirty="0" err="1"/>
              <a:t>inapropiado</a:t>
            </a:r>
            <a:r>
              <a:rPr lang="en-US" dirty="0"/>
              <a:t>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7E59D3-8226-8601-06FA-E613A1866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17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76564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64FBA9-6588-4BA2-9274-11F295A0A8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64221"/>
            <a:ext cx="10515600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en-US" sz="8000" dirty="0"/>
              <a:t>¡</a:t>
            </a:r>
            <a:r>
              <a:rPr lang="en-US" sz="8000" dirty="0" err="1"/>
              <a:t>Sólo</a:t>
            </a:r>
            <a:r>
              <a:rPr lang="en-US" sz="8000" dirty="0"/>
              <a:t> es una </a:t>
            </a:r>
            <a:r>
              <a:rPr lang="en-US" sz="8000" dirty="0" err="1"/>
              <a:t>broma</a:t>
            </a:r>
            <a:r>
              <a:rPr lang="en-US" sz="8000" dirty="0"/>
              <a:t>!</a:t>
            </a:r>
            <a:br>
              <a:rPr lang="en-US" sz="8000" dirty="0"/>
            </a:br>
            <a:r>
              <a:rPr lang="en-US" sz="8000" dirty="0"/>
              <a:t>¡</a:t>
            </a:r>
            <a:r>
              <a:rPr lang="en-US" sz="8000" dirty="0" err="1"/>
              <a:t>Fue</a:t>
            </a:r>
            <a:r>
              <a:rPr lang="en-US" sz="8000" dirty="0"/>
              <a:t> un </a:t>
            </a:r>
            <a:r>
              <a:rPr lang="en-US" sz="8000" dirty="0" err="1"/>
              <a:t>cumplido</a:t>
            </a:r>
            <a:r>
              <a:rPr lang="en-US" sz="8000" dirty="0"/>
              <a:t>!</a:t>
            </a:r>
          </a:p>
        </p:txBody>
      </p:sp>
      <p:sp>
        <p:nvSpPr>
          <p:cNvPr id="4" name="&quot;Not Allowed&quot; Symbol 3">
            <a:extLst>
              <a:ext uri="{FF2B5EF4-FFF2-40B4-BE49-F238E27FC236}">
                <a16:creationId xmlns:a16="http://schemas.microsoft.com/office/drawing/2014/main" id="{23012BC8-62C4-483F-8894-449CC2F52E9B}"/>
              </a:ext>
            </a:extLst>
          </p:cNvPr>
          <p:cNvSpPr/>
          <p:nvPr/>
        </p:nvSpPr>
        <p:spPr>
          <a:xfrm>
            <a:off x="3307950" y="518984"/>
            <a:ext cx="5193500" cy="5194467"/>
          </a:xfrm>
          <a:prstGeom prst="noSmoking">
            <a:avLst/>
          </a:prstGeom>
          <a:solidFill>
            <a:srgbClr val="E25829">
              <a:alpha val="30000"/>
            </a:srgbClr>
          </a:solidFill>
          <a:ln w="127000">
            <a:solidFill>
              <a:srgbClr val="E25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E701F0B-5B3B-51F7-A5ED-A04FD5AE07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18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8768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FF21EE-E6BB-4CD8-8FA0-BE8EBD0FC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5796"/>
            <a:ext cx="10515600" cy="871008"/>
          </a:xfrm>
        </p:spPr>
        <p:txBody>
          <a:bodyPr/>
          <a:lstStyle/>
          <a:p>
            <a:pPr algn="ctr"/>
            <a:r>
              <a:rPr lang="es-MX"/>
              <a:t>Acoso Sexual: Visual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23E5F6-70B7-49E5-BC96-90529525C2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7" y="1066804"/>
            <a:ext cx="11531600" cy="2803447"/>
          </a:xfrm>
        </p:spPr>
        <p:txBody>
          <a:bodyPr/>
          <a:lstStyle/>
          <a:p>
            <a:pPr>
              <a:spcAft>
                <a:spcPts val="1800"/>
              </a:spcAft>
            </a:pPr>
            <a:r>
              <a:rPr lang="es-MX" dirty="0"/>
              <a:t>Gestos, señales hechos con intenciones sexuales.</a:t>
            </a:r>
          </a:p>
          <a:p>
            <a:pPr>
              <a:spcAft>
                <a:spcPts val="1800"/>
              </a:spcAft>
            </a:pPr>
            <a:r>
              <a:rPr lang="es-MX" dirty="0"/>
              <a:t>Miradas fijas, miradas lascivas, soplar besos, lamerse los labios.</a:t>
            </a:r>
          </a:p>
          <a:p>
            <a:pPr>
              <a:spcAft>
                <a:spcPts val="1800"/>
              </a:spcAft>
            </a:pPr>
            <a:r>
              <a:rPr lang="es-MX" dirty="0"/>
              <a:t>Fotos, carteles, calendarios, dibujos , ahorradores en la pantalla de computador o </a:t>
            </a:r>
            <a:r>
              <a:rPr lang="es-MX" dirty="0" err="1"/>
              <a:t>cellular</a:t>
            </a:r>
            <a:r>
              <a:rPr lang="es-MX" dirty="0"/>
              <a:t> que muestren modelos, hombres o mujeres desnudas o </a:t>
            </a:r>
            <a:r>
              <a:rPr lang="es-MX" dirty="0" err="1"/>
              <a:t>semi-desnudas</a:t>
            </a:r>
            <a:r>
              <a:rPr lang="es-MX" dirty="0"/>
              <a:t> (fotos provocativas de tema sexual).</a:t>
            </a:r>
          </a:p>
        </p:txBody>
      </p:sp>
      <p:pic>
        <p:nvPicPr>
          <p:cNvPr id="9" name="Picture 8" descr="A person taking a selfie&#10;&#10;Description automatically generated">
            <a:extLst>
              <a:ext uri="{FF2B5EF4-FFF2-40B4-BE49-F238E27FC236}">
                <a16:creationId xmlns:a16="http://schemas.microsoft.com/office/drawing/2014/main" id="{4889350A-EDDB-5EC0-802E-A7E1DB2D989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0" t="50000" r="179" b="4821"/>
          <a:stretch/>
        </p:blipFill>
        <p:spPr>
          <a:xfrm>
            <a:off x="7176976" y="4033386"/>
            <a:ext cx="2647507" cy="2352122"/>
          </a:xfrm>
          <a:prstGeom prst="rect">
            <a:avLst/>
          </a:prstGeom>
          <a:noFill/>
          <a:ln w="38100">
            <a:solidFill>
              <a:srgbClr val="E25829"/>
            </a:solidFill>
            <a:miter lim="800000"/>
            <a:headEnd/>
            <a:tailEnd/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0984BCB-E579-1C07-246F-3B0704F9EA70}"/>
              </a:ext>
            </a:extLst>
          </p:cNvPr>
          <p:cNvSpPr txBox="1"/>
          <p:nvPr/>
        </p:nvSpPr>
        <p:spPr>
          <a:xfrm>
            <a:off x="457197" y="3824452"/>
            <a:ext cx="6097772" cy="13849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  <a:defRPr sz="280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685800" indent="-2286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 marL="1143000" indent="-2286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>
                <a:latin typeface="Source Sans Pro" panose="020B0503030403020204" pitchFamily="34" charset="0"/>
                <a:ea typeface="Source Sans Pro" panose="020B0503030403020204" pitchFamily="34" charset="0"/>
              </a:defRPr>
            </a:lvl3pPr>
            <a:lvl4pPr marL="1600200" indent="-2286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4pPr>
            <a:lvl5pPr marL="2057400" indent="-2286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s-MX" dirty="0"/>
              <a:t>Mensajes de texto, sexting, correos electrónicos con mensajes o imágenes obscenas.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2F60A2-6FDF-D9FA-BFC7-EF6C0BB508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19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8870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76027F-371C-49AA-95BB-0DC140AD1626}"/>
              </a:ext>
            </a:extLst>
          </p:cNvPr>
          <p:cNvSpPr txBox="1">
            <a:spLocks/>
          </p:cNvSpPr>
          <p:nvPr/>
        </p:nvSpPr>
        <p:spPr>
          <a:xfrm>
            <a:off x="838200" y="198875"/>
            <a:ext cx="10515600" cy="86515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defRPr>
            </a:lvl1pPr>
          </a:lstStyle>
          <a:p>
            <a:pPr algn="ctr"/>
            <a:r>
              <a:rPr lang="en-US" dirty="0"/>
              <a:t>Ley De Derechos </a:t>
            </a:r>
            <a:r>
              <a:rPr lang="en-US" dirty="0" err="1"/>
              <a:t>Civiles</a:t>
            </a:r>
            <a:r>
              <a:rPr lang="en-US" dirty="0"/>
              <a:t> de 1964</a:t>
            </a:r>
          </a:p>
          <a:p>
            <a:pPr algn="ctr"/>
            <a:r>
              <a:rPr lang="en-US" sz="1800" dirty="0">
                <a:latin typeface="+mn-lt"/>
                <a:hlinkClick r:id="rId2"/>
              </a:rPr>
              <a:t>www.eeoc.gov/statutes/title-vii-civil-rights-act-1964</a:t>
            </a:r>
            <a:endParaRPr lang="en-US" sz="1800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B4A224-6C14-4799-86C9-1EA26F3CCF9A}"/>
              </a:ext>
            </a:extLst>
          </p:cNvPr>
          <p:cNvSpPr txBox="1">
            <a:spLocks/>
          </p:cNvSpPr>
          <p:nvPr/>
        </p:nvSpPr>
        <p:spPr>
          <a:xfrm>
            <a:off x="583474" y="1388533"/>
            <a:ext cx="11207932" cy="478843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ts val="1200"/>
              </a:spcBef>
              <a:buAutoNum type="alphaLcParenBoth"/>
            </a:pPr>
            <a:r>
              <a:rPr lang="es-MX" dirty="0"/>
              <a:t>Será una práctica de empleo ilegal para un empleador:</a:t>
            </a:r>
          </a:p>
          <a:p>
            <a:pPr marL="0" indent="0">
              <a:lnSpc>
                <a:spcPct val="150000"/>
              </a:lnSpc>
              <a:spcBef>
                <a:spcPts val="1200"/>
              </a:spcBef>
              <a:buNone/>
            </a:pPr>
            <a:r>
              <a:rPr lang="en-US" dirty="0"/>
              <a:t>…(1) </a:t>
            </a:r>
            <a:r>
              <a:rPr lang="en-US" dirty="0" err="1"/>
              <a:t>Fallar</a:t>
            </a:r>
            <a:r>
              <a:rPr lang="en-US" dirty="0"/>
              <a:t> o </a:t>
            </a:r>
            <a:r>
              <a:rPr lang="en-US" dirty="0" err="1"/>
              <a:t>negarse</a:t>
            </a:r>
            <a:r>
              <a:rPr lang="en-US" dirty="0"/>
              <a:t> a </a:t>
            </a:r>
            <a:r>
              <a:rPr lang="en-US" dirty="0" err="1"/>
              <a:t>contratar</a:t>
            </a:r>
            <a:r>
              <a:rPr lang="en-US" dirty="0"/>
              <a:t> o </a:t>
            </a:r>
            <a:r>
              <a:rPr lang="en-US" dirty="0" err="1"/>
              <a:t>despedir</a:t>
            </a:r>
            <a:r>
              <a:rPr lang="en-US" dirty="0"/>
              <a:t> a </a:t>
            </a:r>
            <a:r>
              <a:rPr lang="en-US" dirty="0" err="1"/>
              <a:t>cualquier</a:t>
            </a:r>
            <a:r>
              <a:rPr lang="en-US" dirty="0"/>
              <a:t> </a:t>
            </a:r>
            <a:r>
              <a:rPr lang="en-US" dirty="0" err="1"/>
              <a:t>individuo</a:t>
            </a:r>
            <a:r>
              <a:rPr lang="en-US" dirty="0"/>
              <a:t>, o </a:t>
            </a:r>
            <a:r>
              <a:rPr lang="en-US" dirty="0" err="1"/>
              <a:t>discriminar</a:t>
            </a:r>
            <a:r>
              <a:rPr lang="en-US" dirty="0"/>
              <a:t> de </a:t>
            </a:r>
            <a:r>
              <a:rPr lang="en-US" dirty="0" err="1"/>
              <a:t>otro</a:t>
            </a:r>
            <a:r>
              <a:rPr lang="en-US" dirty="0"/>
              <a:t> modo a </a:t>
            </a:r>
            <a:r>
              <a:rPr lang="en-US" dirty="0" err="1"/>
              <a:t>cualquier</a:t>
            </a:r>
            <a:r>
              <a:rPr lang="en-US" dirty="0"/>
              <a:t> </a:t>
            </a:r>
            <a:r>
              <a:rPr lang="en-US" dirty="0" err="1"/>
              <a:t>individuo</a:t>
            </a:r>
            <a:r>
              <a:rPr lang="en-US" dirty="0"/>
              <a:t> con </a:t>
            </a:r>
            <a:r>
              <a:rPr lang="en-US" dirty="0" err="1"/>
              <a:t>respecto</a:t>
            </a:r>
            <a:r>
              <a:rPr lang="en-US" dirty="0"/>
              <a:t> a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compensacíon</a:t>
            </a:r>
            <a:r>
              <a:rPr lang="en-US" dirty="0"/>
              <a:t>, </a:t>
            </a:r>
            <a:r>
              <a:rPr lang="en-US" dirty="0" err="1"/>
              <a:t>términos</a:t>
            </a:r>
            <a:r>
              <a:rPr lang="en-US" dirty="0"/>
              <a:t>, </a:t>
            </a:r>
            <a:r>
              <a:rPr lang="en-US" dirty="0" err="1"/>
              <a:t>condicones</a:t>
            </a:r>
            <a:r>
              <a:rPr lang="en-US" dirty="0"/>
              <a:t>, o </a:t>
            </a:r>
            <a:r>
              <a:rPr lang="en-US" dirty="0" err="1"/>
              <a:t>privilegios</a:t>
            </a:r>
            <a:r>
              <a:rPr lang="en-US" dirty="0"/>
              <a:t> de </a:t>
            </a:r>
            <a:r>
              <a:rPr lang="en-US" dirty="0" err="1"/>
              <a:t>empleo</a:t>
            </a:r>
            <a:r>
              <a:rPr lang="en-US" dirty="0"/>
              <a:t>, </a:t>
            </a:r>
            <a:r>
              <a:rPr lang="en-US" dirty="0" err="1"/>
              <a:t>debido</a:t>
            </a:r>
            <a:r>
              <a:rPr lang="en-US" dirty="0"/>
              <a:t> a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raza</a:t>
            </a:r>
            <a:r>
              <a:rPr lang="en-US" dirty="0"/>
              <a:t>, color, </a:t>
            </a:r>
            <a:r>
              <a:rPr lang="en-US" dirty="0" err="1"/>
              <a:t>religión</a:t>
            </a:r>
            <a:r>
              <a:rPr lang="en-US" dirty="0"/>
              <a:t>, </a:t>
            </a:r>
            <a:r>
              <a:rPr lang="en-US" dirty="0" err="1"/>
              <a:t>sexo</a:t>
            </a:r>
            <a:r>
              <a:rPr lang="en-US" dirty="0"/>
              <a:t> u </a:t>
            </a:r>
            <a:r>
              <a:rPr lang="en-US" dirty="0" err="1"/>
              <a:t>origen</a:t>
            </a:r>
            <a:r>
              <a:rPr lang="en-US" dirty="0"/>
              <a:t> </a:t>
            </a:r>
            <a:r>
              <a:rPr lang="en-US" dirty="0" err="1"/>
              <a:t>nacional</a:t>
            </a:r>
            <a:r>
              <a:rPr lang="en-US" dirty="0"/>
              <a:t>;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FBFAD0-C43B-C180-6416-7BE25681E3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2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16283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Lupe\Pictures\4-2010 Klein Pck, CFLCA conf, Training\PIC_2833.JPG">
            <a:extLst>
              <a:ext uri="{FF2B5EF4-FFF2-40B4-BE49-F238E27FC236}">
                <a16:creationId xmlns:a16="http://schemas.microsoft.com/office/drawing/2014/main" id="{0F7DCD10-6CDC-40CF-8290-76798FEC89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6933" y="276360"/>
            <a:ext cx="9601200" cy="6182816"/>
          </a:xfrm>
          <a:prstGeom prst="rect">
            <a:avLst/>
          </a:prstGeom>
          <a:noFill/>
          <a:ln w="57150">
            <a:solidFill>
              <a:srgbClr val="E2582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5522E4E5-5009-4392-88A4-0222F9811F1F}"/>
              </a:ext>
            </a:extLst>
          </p:cNvPr>
          <p:cNvSpPr/>
          <p:nvPr/>
        </p:nvSpPr>
        <p:spPr>
          <a:xfrm>
            <a:off x="974786" y="82625"/>
            <a:ext cx="1778000" cy="1559909"/>
          </a:xfrm>
          <a:prstGeom prst="ellipse">
            <a:avLst/>
          </a:prstGeom>
          <a:noFill/>
          <a:ln w="76200">
            <a:solidFill>
              <a:srgbClr val="E25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7E2C60-6E54-A3CD-8F26-5F6A99FC93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20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568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76027F-371C-49AA-95BB-0DC140AD1626}"/>
              </a:ext>
            </a:extLst>
          </p:cNvPr>
          <p:cNvSpPr txBox="1">
            <a:spLocks/>
          </p:cNvSpPr>
          <p:nvPr/>
        </p:nvSpPr>
        <p:spPr>
          <a:xfrm>
            <a:off x="838200" y="198875"/>
            <a:ext cx="10515600" cy="86515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defRPr>
            </a:lvl1pPr>
          </a:lstStyle>
          <a:p>
            <a:pPr algn="ctr"/>
            <a:r>
              <a:rPr lang="en-US" dirty="0" err="1"/>
              <a:t>Otros</a:t>
            </a:r>
            <a:r>
              <a:rPr lang="en-US" dirty="0"/>
              <a:t> </a:t>
            </a:r>
            <a:r>
              <a:rPr lang="en-US" dirty="0" err="1"/>
              <a:t>Grupos</a:t>
            </a:r>
            <a:r>
              <a:rPr lang="en-US" dirty="0"/>
              <a:t> </a:t>
            </a:r>
            <a:r>
              <a:rPr lang="en-US" dirty="0" err="1"/>
              <a:t>Protegidos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69DD49D-42ED-461C-87C0-07C76BAD0D90}"/>
              </a:ext>
            </a:extLst>
          </p:cNvPr>
          <p:cNvSpPr txBox="1"/>
          <p:nvPr/>
        </p:nvSpPr>
        <p:spPr>
          <a:xfrm>
            <a:off x="492034" y="1064034"/>
            <a:ext cx="1120793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40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El Departamento de Derechos Civiles de CA (anteriormente DFEH) hace cumplir las leyes que lo protegen de la discriminación ilegal y acoso en el empleo basado en su real o percibido: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52A4AA-7862-43BA-BE73-11956ED4BD12}"/>
              </a:ext>
            </a:extLst>
          </p:cNvPr>
          <p:cNvSpPr txBox="1"/>
          <p:nvPr/>
        </p:nvSpPr>
        <p:spPr>
          <a:xfrm>
            <a:off x="838200" y="2360777"/>
            <a:ext cx="10770326" cy="3970318"/>
          </a:xfrm>
          <a:prstGeom prst="rect">
            <a:avLst/>
          </a:prstGeom>
          <a:noFill/>
        </p:spPr>
        <p:txBody>
          <a:bodyPr wrap="square" numCol="2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err="1"/>
              <a:t>Acendencia</a:t>
            </a:r>
            <a:endParaRPr lang="en-US" sz="2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err="1"/>
              <a:t>Edad</a:t>
            </a:r>
            <a:r>
              <a:rPr lang="en-US" sz="2800" dirty="0"/>
              <a:t> (40 o </a:t>
            </a:r>
            <a:r>
              <a:rPr lang="en-US" sz="2800" dirty="0" err="1"/>
              <a:t>más</a:t>
            </a:r>
            <a:r>
              <a:rPr lang="en-US" sz="2800" dirty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Color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err="1"/>
              <a:t>Desabilidad</a:t>
            </a:r>
            <a:endParaRPr lang="en-US" sz="2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err="1"/>
              <a:t>Información</a:t>
            </a:r>
            <a:r>
              <a:rPr lang="en-US" sz="2800" dirty="0"/>
              <a:t> </a:t>
            </a:r>
            <a:r>
              <a:rPr lang="en-US" sz="2800" dirty="0" err="1"/>
              <a:t>genética</a:t>
            </a:r>
            <a:endParaRPr lang="en-US" sz="2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Arial" panose="020B0604020202020204" pitchFamily="34" charset="0"/>
              </a:rPr>
              <a:t>Identidad o </a:t>
            </a:r>
            <a:r>
              <a:rPr lang="en-US" sz="2800" dirty="0" err="1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Arial" panose="020B0604020202020204" pitchFamily="34" charset="0"/>
              </a:rPr>
              <a:t>Expresión</a:t>
            </a:r>
            <a:r>
              <a:rPr lang="en-US" sz="2800" dirty="0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Arial" panose="020B0604020202020204" pitchFamily="34" charset="0"/>
              </a:rPr>
              <a:t> de </a:t>
            </a:r>
            <a:r>
              <a:rPr lang="en-US" sz="2800" dirty="0" err="1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Arial" panose="020B0604020202020204" pitchFamily="34" charset="0"/>
              </a:rPr>
              <a:t>Género</a:t>
            </a:r>
            <a:endParaRPr lang="en-US" sz="2800" dirty="0">
              <a:solidFill>
                <a:srgbClr val="E25829"/>
              </a:solidFill>
              <a:latin typeface="Source Sans Pro SemiBold" panose="020B0603030403020204" pitchFamily="34" charset="0"/>
              <a:ea typeface="Source Sans Pro SemiBold" panose="020B0603030403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Estado Civil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err="1"/>
              <a:t>Condición</a:t>
            </a:r>
            <a:r>
              <a:rPr lang="en-US" sz="2800" dirty="0"/>
              <a:t> M</a:t>
            </a:r>
            <a:r>
              <a:rPr lang="es-MX" sz="2800" dirty="0"/>
              <a:t>é</a:t>
            </a:r>
            <a:r>
              <a:rPr lang="en-US" sz="2800" dirty="0" err="1"/>
              <a:t>dica</a:t>
            </a:r>
            <a:endParaRPr lang="en-US" sz="2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Estado </a:t>
            </a:r>
            <a:r>
              <a:rPr lang="en-US" sz="2800" dirty="0" err="1"/>
              <a:t>Militar</a:t>
            </a:r>
            <a:r>
              <a:rPr lang="en-US" sz="2800" dirty="0"/>
              <a:t> o de </a:t>
            </a:r>
            <a:r>
              <a:rPr lang="en-US" sz="2800" dirty="0" err="1"/>
              <a:t>Veterano</a:t>
            </a:r>
            <a:endParaRPr lang="en-US" sz="2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err="1"/>
              <a:t>Origén</a:t>
            </a:r>
            <a:r>
              <a:rPr lang="en-US" sz="2800" dirty="0"/>
              <a:t> Nacional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Raza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err="1"/>
              <a:t>Religión</a:t>
            </a:r>
            <a:endParaRPr lang="en-US" sz="2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Arial" panose="020B0604020202020204" pitchFamily="34" charset="0"/>
              </a:rPr>
              <a:t>Sexo</a:t>
            </a:r>
            <a:r>
              <a:rPr lang="en-US" sz="2800" dirty="0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Arial" panose="020B0604020202020204" pitchFamily="34" charset="0"/>
              </a:rPr>
              <a:t>/</a:t>
            </a:r>
            <a:r>
              <a:rPr lang="en-US" sz="2800" dirty="0" err="1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Arial" panose="020B0604020202020204" pitchFamily="34" charset="0"/>
              </a:rPr>
              <a:t>Genero</a:t>
            </a:r>
            <a:r>
              <a:rPr lang="en-US" sz="2800" dirty="0"/>
              <a:t>*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err="1"/>
              <a:t>Orientación</a:t>
            </a:r>
            <a:r>
              <a:rPr lang="en-US" sz="2800" dirty="0"/>
              <a:t> Sexual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E5816CB-A182-4BBB-B708-78D2032FA205}"/>
              </a:ext>
            </a:extLst>
          </p:cNvPr>
          <p:cNvSpPr txBox="1"/>
          <p:nvPr/>
        </p:nvSpPr>
        <p:spPr>
          <a:xfrm>
            <a:off x="3339736" y="5875239"/>
            <a:ext cx="5512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</a:t>
            </a:r>
            <a:r>
              <a:rPr lang="en-US" dirty="0" err="1"/>
              <a:t>Incluye</a:t>
            </a:r>
            <a:r>
              <a:rPr lang="en-US" dirty="0"/>
              <a:t>: </a:t>
            </a:r>
            <a:r>
              <a:rPr lang="en-US" dirty="0" err="1"/>
              <a:t>Embarazo</a:t>
            </a:r>
            <a:r>
              <a:rPr lang="en-US" dirty="0"/>
              <a:t>, </a:t>
            </a:r>
            <a:r>
              <a:rPr lang="en-US" dirty="0" err="1"/>
              <a:t>Parto</a:t>
            </a:r>
            <a:r>
              <a:rPr lang="en-US" dirty="0"/>
              <a:t> y </a:t>
            </a:r>
            <a:r>
              <a:rPr lang="en-US" dirty="0" err="1"/>
              <a:t>Lactancia</a:t>
            </a:r>
            <a:r>
              <a:rPr lang="en-US" dirty="0"/>
              <a:t> </a:t>
            </a:r>
            <a:r>
              <a:rPr lang="en-US" dirty="0" err="1"/>
              <a:t>Materna</a:t>
            </a:r>
            <a:r>
              <a:rPr lang="en-US" dirty="0"/>
              <a:t>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631471-DC48-FDED-E5B4-3DC4B5000F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21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60364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>
            <a:extLst>
              <a:ext uri="{FF2B5EF4-FFF2-40B4-BE49-F238E27FC236}">
                <a16:creationId xmlns:a16="http://schemas.microsoft.com/office/drawing/2014/main" id="{04987FF2-C9D5-4845-85E2-0B9A8EAFF5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697" y="383373"/>
            <a:ext cx="11486605" cy="1045030"/>
          </a:xfrm>
        </p:spPr>
        <p:txBody>
          <a:bodyPr>
            <a:noAutofit/>
          </a:bodyPr>
          <a:lstStyle/>
          <a:p>
            <a:pPr algn="ctr"/>
            <a:r>
              <a:rPr lang="es-MX" altLang="en-US" dirty="0">
                <a:cs typeface="Arial" panose="020B0604020202020204" pitchFamily="34" charset="0"/>
              </a:rPr>
              <a:t>Orientación Sexual o Identidad de Género</a:t>
            </a:r>
            <a:br>
              <a:rPr lang="es-MX" altLang="en-US" dirty="0">
                <a:cs typeface="Arial" panose="020B0604020202020204" pitchFamily="34" charset="0"/>
              </a:rPr>
            </a:br>
            <a:r>
              <a:rPr lang="es-MX" altLang="en-US" dirty="0">
                <a:cs typeface="Arial" panose="020B0604020202020204" pitchFamily="34" charset="0"/>
              </a:rPr>
              <a:t>La Discriminación es Ilegal</a:t>
            </a:r>
          </a:p>
        </p:txBody>
      </p:sp>
      <p:sp>
        <p:nvSpPr>
          <p:cNvPr id="22531" name="Content Placeholder 2">
            <a:extLst>
              <a:ext uri="{FF2B5EF4-FFF2-40B4-BE49-F238E27FC236}">
                <a16:creationId xmlns:a16="http://schemas.microsoft.com/office/drawing/2014/main" id="{03ECC34F-C09C-4869-820D-4487BE0E1D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59466"/>
            <a:ext cx="10515600" cy="4867913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s-MX" altLang="en-US" dirty="0">
                <a:latin typeface="+mj-lt"/>
                <a:cs typeface="Arial" panose="020B0604020202020204" pitchFamily="34" charset="0"/>
              </a:rPr>
              <a:t>El fallo de la Corte Suprema de los Estados Unidos hizo ilegal en TODOS LOS ESTADOS que los empleadores discriminen a un individuo por su orientación sexual o identidad de género, incluyendo:</a:t>
            </a:r>
          </a:p>
          <a:p>
            <a:pPr>
              <a:lnSpc>
                <a:spcPct val="110000"/>
              </a:lnSpc>
            </a:pPr>
            <a:r>
              <a:rPr lang="en-US" altLang="en-US" dirty="0" err="1">
                <a:latin typeface="+mj-lt"/>
                <a:cs typeface="Arial" panose="020B0604020202020204" pitchFamily="34" charset="0"/>
              </a:rPr>
              <a:t>Lesbiana</a:t>
            </a:r>
            <a:endParaRPr lang="en-US" altLang="en-US" dirty="0">
              <a:latin typeface="+mj-lt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en-US" altLang="en-US" dirty="0">
                <a:latin typeface="+mj-lt"/>
                <a:cs typeface="Arial" panose="020B0604020202020204" pitchFamily="34" charset="0"/>
              </a:rPr>
              <a:t>Gay</a:t>
            </a:r>
          </a:p>
          <a:p>
            <a:pPr>
              <a:lnSpc>
                <a:spcPct val="110000"/>
              </a:lnSpc>
            </a:pPr>
            <a:r>
              <a:rPr lang="en-US" altLang="en-US" dirty="0">
                <a:latin typeface="+mj-lt"/>
                <a:cs typeface="Arial" panose="020B0604020202020204" pitchFamily="34" charset="0"/>
              </a:rPr>
              <a:t>Bisexual</a:t>
            </a:r>
          </a:p>
          <a:p>
            <a:pPr>
              <a:lnSpc>
                <a:spcPct val="110000"/>
              </a:lnSpc>
            </a:pPr>
            <a:r>
              <a:rPr lang="en-US" altLang="en-US" dirty="0" err="1">
                <a:latin typeface="+mj-lt"/>
                <a:cs typeface="Arial" panose="020B0604020202020204" pitchFamily="34" charset="0"/>
              </a:rPr>
              <a:t>Transgénero</a:t>
            </a:r>
            <a:endParaRPr lang="en-US" altLang="en-US" dirty="0">
              <a:latin typeface="+mj-lt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en-US" sz="2000" dirty="0">
                <a:latin typeface="+mj-lt"/>
                <a:cs typeface="Arial" panose="020B0604020202020204" pitchFamily="34" charset="0"/>
              </a:rPr>
              <a:t>15 de Junio de 2020: BOSTOCK v. CLAYTON COUNTY, GEORGIA</a:t>
            </a:r>
            <a:endParaRPr lang="en-US" altLang="en-US" sz="2000" i="1" dirty="0">
              <a:latin typeface="+mj-lt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04AB2D4-476E-D195-10AC-6B1C7C85F5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22</a:t>
            </a:fld>
            <a:r>
              <a:rPr lang="en-US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84604-DBBF-4780-9E46-8A7418923DF3}"/>
              </a:ext>
            </a:extLst>
          </p:cNvPr>
          <p:cNvSpPr txBox="1">
            <a:spLocks/>
          </p:cNvSpPr>
          <p:nvPr/>
        </p:nvSpPr>
        <p:spPr>
          <a:xfrm>
            <a:off x="838200" y="198876"/>
            <a:ext cx="10515600" cy="78325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defRPr>
            </a:lvl1pPr>
          </a:lstStyle>
          <a:p>
            <a:pPr algn="ctr"/>
            <a:r>
              <a:rPr lang="en-US" dirty="0" err="1"/>
              <a:t>Orientación</a:t>
            </a:r>
            <a:r>
              <a:rPr lang="en-US" dirty="0"/>
              <a:t> Sexual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09D43D-13BD-4EA0-8D6E-624EE4AA6923}"/>
              </a:ext>
            </a:extLst>
          </p:cNvPr>
          <p:cNvSpPr txBox="1">
            <a:spLocks/>
          </p:cNvSpPr>
          <p:nvPr/>
        </p:nvSpPr>
        <p:spPr>
          <a:xfrm>
            <a:off x="838200" y="982134"/>
            <a:ext cx="10515600" cy="519482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800"/>
              </a:spcBef>
              <a:buNone/>
            </a:pPr>
            <a:r>
              <a:rPr lang="en-US" dirty="0">
                <a:latin typeface="+mn-lt"/>
              </a:rPr>
              <a:t>La </a:t>
            </a:r>
            <a:r>
              <a:rPr lang="en-US" dirty="0" err="1">
                <a:latin typeface="+mn-lt"/>
              </a:rPr>
              <a:t>orientación</a:t>
            </a:r>
            <a:r>
              <a:rPr lang="en-US" dirty="0">
                <a:latin typeface="+mn-lt"/>
              </a:rPr>
              <a:t> sexual se </a:t>
            </a:r>
            <a:r>
              <a:rPr lang="en-US" dirty="0" err="1">
                <a:latin typeface="+mn-lt"/>
              </a:rPr>
              <a:t>basa</a:t>
            </a:r>
            <a:r>
              <a:rPr lang="en-US" dirty="0">
                <a:latin typeface="+mn-lt"/>
              </a:rPr>
              <a:t> en la </a:t>
            </a:r>
            <a:r>
              <a:rPr lang="en-US" dirty="0" err="1">
                <a:latin typeface="+mn-lt"/>
              </a:rPr>
              <a:t>atracción</a:t>
            </a:r>
            <a:r>
              <a:rPr lang="en-US" dirty="0">
                <a:latin typeface="+mn-lt"/>
              </a:rPr>
              <a:t> (</a:t>
            </a:r>
            <a:r>
              <a:rPr lang="en-US" dirty="0" err="1">
                <a:latin typeface="+mn-lt"/>
              </a:rPr>
              <a:t>romántica</a:t>
            </a:r>
            <a:r>
              <a:rPr lang="en-US" dirty="0">
                <a:latin typeface="+mn-lt"/>
              </a:rPr>
              <a:t>, </a:t>
            </a:r>
            <a:r>
              <a:rPr lang="en-US" dirty="0" err="1">
                <a:latin typeface="+mn-lt"/>
              </a:rPr>
              <a:t>emocional</a:t>
            </a:r>
            <a:r>
              <a:rPr lang="en-US" dirty="0">
                <a:latin typeface="+mn-lt"/>
              </a:rPr>
              <a:t>, sexual) que una persona se </a:t>
            </a:r>
            <a:r>
              <a:rPr lang="en-US" dirty="0" err="1">
                <a:latin typeface="+mn-lt"/>
              </a:rPr>
              <a:t>siente</a:t>
            </a:r>
            <a:r>
              <a:rPr lang="en-US" dirty="0">
                <a:latin typeface="+mn-lt"/>
              </a:rPr>
              <a:t>. </a:t>
            </a:r>
            <a:r>
              <a:rPr lang="en-US" dirty="0" err="1">
                <a:latin typeface="+mn-lt"/>
              </a:rPr>
              <a:t>Orientaciones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sexuales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incluyen</a:t>
            </a:r>
            <a:r>
              <a:rPr lang="en-US" dirty="0">
                <a:latin typeface="+mn-lt"/>
              </a:rPr>
              <a:t>:</a:t>
            </a:r>
            <a:endParaRPr lang="en-US" sz="2800" dirty="0">
              <a:latin typeface="+mn-lt"/>
            </a:endParaRPr>
          </a:p>
          <a:p>
            <a:pPr marL="0" indent="0">
              <a:spcBef>
                <a:spcPts val="1800"/>
              </a:spcBef>
              <a:buNone/>
            </a:pPr>
            <a:r>
              <a:rPr lang="en-US" dirty="0">
                <a:latin typeface="+mn-lt"/>
              </a:rPr>
              <a:t>Heterosexual: </a:t>
            </a:r>
            <a:r>
              <a:rPr lang="en-US" dirty="0" err="1">
                <a:latin typeface="+mn-lt"/>
              </a:rPr>
              <a:t>atraído</a:t>
            </a:r>
            <a:r>
              <a:rPr lang="en-US" dirty="0">
                <a:latin typeface="+mn-lt"/>
              </a:rPr>
              <a:t> a un </a:t>
            </a:r>
            <a:r>
              <a:rPr lang="en-US" dirty="0" err="1">
                <a:latin typeface="+mn-lt"/>
              </a:rPr>
              <a:t>género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diferente</a:t>
            </a:r>
            <a:r>
              <a:rPr lang="en-US" dirty="0">
                <a:latin typeface="+mn-lt"/>
              </a:rPr>
              <a:t>.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dirty="0">
                <a:latin typeface="+mn-lt"/>
              </a:rPr>
              <a:t>Homosexual: </a:t>
            </a:r>
            <a:r>
              <a:rPr lang="en-US" dirty="0" err="1">
                <a:latin typeface="+mn-lt"/>
              </a:rPr>
              <a:t>atraído</a:t>
            </a:r>
            <a:r>
              <a:rPr lang="en-US" dirty="0">
                <a:latin typeface="+mn-lt"/>
              </a:rPr>
              <a:t> al </a:t>
            </a:r>
            <a:r>
              <a:rPr lang="en-US" dirty="0" err="1">
                <a:latin typeface="+mn-lt"/>
              </a:rPr>
              <a:t>mismo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género</a:t>
            </a:r>
            <a:r>
              <a:rPr lang="en-US" dirty="0">
                <a:latin typeface="+mn-lt"/>
              </a:rPr>
              <a:t> (gay, </a:t>
            </a:r>
            <a:r>
              <a:rPr lang="en-US" dirty="0" err="1">
                <a:latin typeface="+mn-lt"/>
              </a:rPr>
              <a:t>lesbiana</a:t>
            </a:r>
            <a:r>
              <a:rPr lang="en-US" dirty="0">
                <a:latin typeface="+mn-lt"/>
              </a:rPr>
              <a:t>).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dirty="0">
                <a:latin typeface="+mn-lt"/>
              </a:rPr>
              <a:t>Bisexual: </a:t>
            </a:r>
            <a:r>
              <a:rPr lang="en-US" dirty="0" err="1">
                <a:latin typeface="+mn-lt"/>
              </a:rPr>
              <a:t>atraído</a:t>
            </a:r>
            <a:r>
              <a:rPr lang="en-US" dirty="0">
                <a:latin typeface="+mn-lt"/>
              </a:rPr>
              <a:t> a hombres y </a:t>
            </a:r>
            <a:r>
              <a:rPr lang="en-US" dirty="0" err="1">
                <a:latin typeface="+mn-lt"/>
              </a:rPr>
              <a:t>mujeres</a:t>
            </a:r>
            <a:r>
              <a:rPr lang="en-US" dirty="0">
                <a:latin typeface="+mn-lt"/>
              </a:rPr>
              <a:t>.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dirty="0">
                <a:latin typeface="+mn-lt"/>
              </a:rPr>
              <a:t>Asexual: no </a:t>
            </a:r>
            <a:r>
              <a:rPr lang="en-US" dirty="0" err="1">
                <a:latin typeface="+mn-lt"/>
              </a:rPr>
              <a:t>siente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atraído</a:t>
            </a:r>
            <a:r>
              <a:rPr lang="en-US" dirty="0">
                <a:latin typeface="+mn-lt"/>
              </a:rPr>
              <a:t> a </a:t>
            </a:r>
            <a:r>
              <a:rPr lang="en-US" dirty="0" err="1">
                <a:latin typeface="+mn-lt"/>
              </a:rPr>
              <a:t>ningún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género</a:t>
            </a:r>
            <a:r>
              <a:rPr lang="en-US" dirty="0">
                <a:latin typeface="+mn-lt"/>
              </a:rPr>
              <a:t>.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sz="2800" dirty="0">
                <a:latin typeface="+mn-lt"/>
              </a:rPr>
              <a:t>Y m</a:t>
            </a:r>
            <a:r>
              <a:rPr lang="es-MX" sz="2800" dirty="0" err="1">
                <a:latin typeface="+mn-lt"/>
              </a:rPr>
              <a:t>ás</a:t>
            </a:r>
            <a:r>
              <a:rPr lang="es-MX" sz="2800" dirty="0">
                <a:latin typeface="+mn-lt"/>
              </a:rPr>
              <a:t>…</a:t>
            </a:r>
            <a:endParaRPr lang="en-US" sz="2800" dirty="0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3AAD76-217A-85C7-CAC4-0BA81C3D22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23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5527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09D43D-13BD-4EA0-8D6E-624EE4AA6923}"/>
              </a:ext>
            </a:extLst>
          </p:cNvPr>
          <p:cNvSpPr txBox="1">
            <a:spLocks/>
          </p:cNvSpPr>
          <p:nvPr/>
        </p:nvSpPr>
        <p:spPr>
          <a:xfrm>
            <a:off x="598516" y="1445338"/>
            <a:ext cx="11055928" cy="508204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dirty="0" err="1">
                <a:latin typeface="+mn-lt"/>
              </a:rPr>
              <a:t>T</a:t>
            </a:r>
            <a:r>
              <a:rPr lang="en-US" sz="3000" dirty="0" err="1">
                <a:effectLst/>
                <a:latin typeface="+mn-lt"/>
              </a:rPr>
              <a:t>ransgenero</a:t>
            </a:r>
            <a:r>
              <a:rPr lang="en-US" sz="3000" dirty="0">
                <a:effectLst/>
                <a:latin typeface="+mn-lt"/>
              </a:rPr>
              <a:t>: </a:t>
            </a:r>
            <a:r>
              <a:rPr lang="en-US" sz="3000" dirty="0" err="1">
                <a:solidFill>
                  <a:srgbClr val="E25829"/>
                </a:solidFill>
                <a:effectLst/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identidad</a:t>
            </a:r>
            <a:r>
              <a:rPr lang="en-US" sz="3000" dirty="0">
                <a:solidFill>
                  <a:srgbClr val="E25829"/>
                </a:solidFill>
                <a:effectLst/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de </a:t>
            </a:r>
            <a:r>
              <a:rPr lang="en-US" sz="3000" dirty="0" err="1">
                <a:solidFill>
                  <a:srgbClr val="E25829"/>
                </a:solidFill>
                <a:effectLst/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género</a:t>
            </a:r>
            <a:r>
              <a:rPr lang="en-US" sz="3000" dirty="0">
                <a:solidFill>
                  <a:srgbClr val="E25829"/>
                </a:solidFill>
                <a:effectLst/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</a:t>
            </a:r>
            <a:r>
              <a:rPr lang="en-US" sz="3000" dirty="0" err="1">
                <a:solidFill>
                  <a:srgbClr val="E25829"/>
                </a:solidFill>
                <a:effectLst/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difiere</a:t>
            </a:r>
            <a:r>
              <a:rPr lang="en-US" sz="3000" dirty="0">
                <a:solidFill>
                  <a:srgbClr val="E25829"/>
                </a:solidFill>
                <a:effectLst/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del </a:t>
            </a:r>
            <a:r>
              <a:rPr lang="en-US" sz="3000" dirty="0" err="1">
                <a:solidFill>
                  <a:srgbClr val="E25829"/>
                </a:solidFill>
                <a:effectLst/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sexo</a:t>
            </a:r>
            <a:r>
              <a:rPr lang="en-US" sz="3000" dirty="0">
                <a:solidFill>
                  <a:srgbClr val="E25829"/>
                </a:solidFill>
                <a:effectLst/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</a:t>
            </a:r>
            <a:r>
              <a:rPr lang="en-US" sz="3000" dirty="0" err="1">
                <a:solidFill>
                  <a:srgbClr val="E25829"/>
                </a:solidFill>
                <a:effectLst/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asignado</a:t>
            </a:r>
            <a:r>
              <a:rPr lang="en-US" sz="3000" dirty="0">
                <a:solidFill>
                  <a:srgbClr val="E25829"/>
                </a:solidFill>
                <a:effectLst/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al </a:t>
            </a:r>
            <a:r>
              <a:rPr lang="en-US" sz="3000" dirty="0" err="1">
                <a:solidFill>
                  <a:srgbClr val="E25829"/>
                </a:solidFill>
                <a:effectLst/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nacer</a:t>
            </a:r>
            <a:r>
              <a:rPr lang="en-US" sz="3000" dirty="0">
                <a:effectLst/>
                <a:latin typeface="+mn-lt"/>
              </a:rPr>
              <a:t>.</a:t>
            </a:r>
          </a:p>
          <a:p>
            <a:pPr marL="0" indent="0" algn="ctr">
              <a:spcBef>
                <a:spcPts val="1800"/>
              </a:spcBef>
              <a:buNone/>
            </a:pPr>
            <a:r>
              <a:rPr lang="en-US" sz="3000" dirty="0" err="1">
                <a:effectLst/>
                <a:latin typeface="+mn-lt"/>
              </a:rPr>
              <a:t>Sexo</a:t>
            </a:r>
            <a:r>
              <a:rPr lang="en-US" sz="3000" dirty="0">
                <a:effectLst/>
                <a:latin typeface="+mn-lt"/>
              </a:rPr>
              <a:t> = </a:t>
            </a:r>
            <a:r>
              <a:rPr lang="en-US" sz="3000" dirty="0" err="1">
                <a:effectLst/>
                <a:latin typeface="+mn-lt"/>
              </a:rPr>
              <a:t>asignado</a:t>
            </a:r>
            <a:r>
              <a:rPr lang="en-US" sz="3000" dirty="0">
                <a:effectLst/>
                <a:latin typeface="+mn-lt"/>
              </a:rPr>
              <a:t> al </a:t>
            </a:r>
            <a:r>
              <a:rPr lang="en-US" sz="3000" dirty="0" err="1">
                <a:effectLst/>
                <a:latin typeface="+mn-lt"/>
              </a:rPr>
              <a:t>nacer</a:t>
            </a:r>
            <a:r>
              <a:rPr lang="en-US" sz="3000" dirty="0">
                <a:effectLst/>
                <a:latin typeface="+mn-lt"/>
              </a:rPr>
              <a:t> </a:t>
            </a:r>
            <a:r>
              <a:rPr lang="en-US" sz="3000" dirty="0" err="1">
                <a:effectLst/>
                <a:latin typeface="+mn-lt"/>
              </a:rPr>
              <a:t>basado</a:t>
            </a:r>
            <a:r>
              <a:rPr lang="en-US" sz="3000" dirty="0">
                <a:effectLst/>
                <a:latin typeface="+mn-lt"/>
              </a:rPr>
              <a:t> en </a:t>
            </a:r>
            <a:r>
              <a:rPr lang="en-US" sz="3000" dirty="0" err="1">
                <a:effectLst/>
                <a:latin typeface="+mn-lt"/>
              </a:rPr>
              <a:t>características</a:t>
            </a:r>
            <a:r>
              <a:rPr lang="en-US" sz="3000" dirty="0">
                <a:effectLst/>
                <a:latin typeface="+mn-lt"/>
              </a:rPr>
              <a:t> </a:t>
            </a:r>
            <a:r>
              <a:rPr lang="en-US" sz="3000" dirty="0" err="1">
                <a:effectLst/>
                <a:latin typeface="+mn-lt"/>
              </a:rPr>
              <a:t>físicas</a:t>
            </a:r>
            <a:endParaRPr lang="en-US" sz="3000" dirty="0">
              <a:effectLst/>
              <a:latin typeface="+mn-lt"/>
            </a:endParaRPr>
          </a:p>
          <a:p>
            <a:pPr marL="0" indent="0" algn="ctr">
              <a:buNone/>
            </a:pPr>
            <a:r>
              <a:rPr lang="en-US" sz="3000" dirty="0" err="1">
                <a:latin typeface="+mn-lt"/>
              </a:rPr>
              <a:t>Género</a:t>
            </a:r>
            <a:r>
              <a:rPr lang="en-US" sz="3000" dirty="0">
                <a:latin typeface="+mn-lt"/>
              </a:rPr>
              <a:t> = Cultural</a:t>
            </a:r>
            <a:endParaRPr lang="en-US" sz="3000" dirty="0">
              <a:effectLst/>
              <a:latin typeface="+mn-lt"/>
            </a:endParaRPr>
          </a:p>
          <a:p>
            <a:pPr marL="0" indent="0">
              <a:spcBef>
                <a:spcPts val="1200"/>
              </a:spcBef>
              <a:buNone/>
            </a:pPr>
            <a:r>
              <a:rPr lang="en-US" dirty="0">
                <a:latin typeface="+mn-lt"/>
              </a:rPr>
              <a:t>Es </a:t>
            </a:r>
            <a:r>
              <a:rPr lang="en-US" dirty="0" err="1">
                <a:latin typeface="+mn-lt"/>
              </a:rPr>
              <a:t>ilegal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discriminar</a:t>
            </a:r>
            <a:r>
              <a:rPr lang="en-US" dirty="0">
                <a:latin typeface="+mn-lt"/>
              </a:rPr>
              <a:t> a </a:t>
            </a:r>
            <a:r>
              <a:rPr lang="en-US" dirty="0" err="1">
                <a:latin typeface="+mn-lt"/>
              </a:rPr>
              <a:t>alguien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porque</a:t>
            </a:r>
            <a:r>
              <a:rPr lang="en-US" dirty="0">
                <a:latin typeface="+mn-lt"/>
              </a:rPr>
              <a:t> se </a:t>
            </a:r>
            <a:r>
              <a:rPr lang="en-US" dirty="0" err="1">
                <a:latin typeface="+mn-lt"/>
              </a:rPr>
              <a:t>identifica</a:t>
            </a:r>
            <a:r>
              <a:rPr lang="en-US" dirty="0">
                <a:latin typeface="+mn-lt"/>
              </a:rPr>
              <a:t> (o se </a:t>
            </a:r>
            <a:r>
              <a:rPr lang="en-US" dirty="0" err="1">
                <a:latin typeface="+mn-lt"/>
              </a:rPr>
              <a:t>percibe</a:t>
            </a:r>
            <a:r>
              <a:rPr lang="en-US" dirty="0">
                <a:latin typeface="+mn-lt"/>
              </a:rPr>
              <a:t>) </a:t>
            </a:r>
            <a:r>
              <a:rPr lang="en-US" dirty="0" err="1">
                <a:latin typeface="+mn-lt"/>
              </a:rPr>
              <a:t>como</a:t>
            </a:r>
            <a:r>
              <a:rPr lang="en-US" dirty="0">
                <a:latin typeface="+mn-lt"/>
              </a:rPr>
              <a:t> trans o no </a:t>
            </a:r>
            <a:r>
              <a:rPr lang="en-US" dirty="0" err="1">
                <a:latin typeface="+mn-lt"/>
              </a:rPr>
              <a:t>conforme</a:t>
            </a:r>
            <a:r>
              <a:rPr lang="en-US" dirty="0">
                <a:latin typeface="+mn-lt"/>
              </a:rPr>
              <a:t> al </a:t>
            </a:r>
            <a:r>
              <a:rPr lang="en-US" dirty="0" err="1">
                <a:latin typeface="+mn-lt"/>
              </a:rPr>
              <a:t>género</a:t>
            </a:r>
            <a:r>
              <a:rPr lang="en-US" dirty="0">
                <a:latin typeface="+mn-lt"/>
              </a:rPr>
              <a:t>.</a:t>
            </a:r>
          </a:p>
          <a:p>
            <a:pPr marL="0" indent="0">
              <a:spcBef>
                <a:spcPts val="2400"/>
              </a:spcBef>
              <a:buNone/>
            </a:pPr>
            <a:r>
              <a:rPr lang="en-US" dirty="0">
                <a:latin typeface="+mn-lt"/>
              </a:rPr>
              <a:t>No </a:t>
            </a:r>
            <a:r>
              <a:rPr lang="en-US" dirty="0" err="1">
                <a:latin typeface="+mn-lt"/>
              </a:rPr>
              <a:t>haga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preguntas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diseñadas</a:t>
            </a:r>
            <a:r>
              <a:rPr lang="en-US" dirty="0">
                <a:latin typeface="+mn-lt"/>
              </a:rPr>
              <a:t> para detector la </a:t>
            </a:r>
            <a:r>
              <a:rPr lang="en-US" dirty="0" err="1">
                <a:latin typeface="+mn-lt"/>
              </a:rPr>
              <a:t>identidad</a:t>
            </a:r>
            <a:r>
              <a:rPr lang="en-US" dirty="0">
                <a:latin typeface="+mn-lt"/>
              </a:rPr>
              <a:t> de </a:t>
            </a:r>
            <a:r>
              <a:rPr lang="en-US" dirty="0" err="1">
                <a:latin typeface="+mn-lt"/>
              </a:rPr>
              <a:t>género</a:t>
            </a:r>
            <a:r>
              <a:rPr lang="en-US" dirty="0">
                <a:latin typeface="+mn-lt"/>
              </a:rPr>
              <a:t> u </a:t>
            </a:r>
            <a:r>
              <a:rPr lang="en-US" dirty="0" err="1">
                <a:latin typeface="+mn-lt"/>
              </a:rPr>
              <a:t>orientación</a:t>
            </a:r>
            <a:r>
              <a:rPr lang="en-US" dirty="0">
                <a:latin typeface="+mn-lt"/>
              </a:rPr>
              <a:t> sexual de una persona.</a:t>
            </a:r>
          </a:p>
          <a:p>
            <a:pPr marL="0" indent="0">
              <a:buNone/>
            </a:pPr>
            <a:endParaRPr lang="en-US" sz="2800" dirty="0">
              <a:latin typeface="+mn-lt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ED48D57-F3C8-4903-8153-CA80BAD3A8AB}"/>
              </a:ext>
            </a:extLst>
          </p:cNvPr>
          <p:cNvSpPr txBox="1">
            <a:spLocks/>
          </p:cNvSpPr>
          <p:nvPr/>
        </p:nvSpPr>
        <p:spPr>
          <a:xfrm>
            <a:off x="838200" y="252774"/>
            <a:ext cx="10515600" cy="82787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defRPr>
            </a:lvl1pPr>
          </a:lstStyle>
          <a:p>
            <a:pPr algn="ctr"/>
            <a:r>
              <a:rPr lang="en-US" dirty="0"/>
              <a:t>Identidad/</a:t>
            </a:r>
            <a:r>
              <a:rPr lang="en-US" dirty="0" err="1"/>
              <a:t>Expresión</a:t>
            </a:r>
            <a:r>
              <a:rPr lang="en-US" dirty="0"/>
              <a:t> de </a:t>
            </a:r>
            <a:r>
              <a:rPr lang="en-US" dirty="0" err="1"/>
              <a:t>Género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6714F0F-7336-21BE-C5DF-D619B32275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24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89486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in a suit and hat&#10;&#10;Description automatically generated with low confidence">
            <a:extLst>
              <a:ext uri="{FF2B5EF4-FFF2-40B4-BE49-F238E27FC236}">
                <a16:creationId xmlns:a16="http://schemas.microsoft.com/office/drawing/2014/main" id="{55FE2EBD-2F25-4C92-8E83-8710C7B009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9"/>
          <a:stretch/>
        </p:blipFill>
        <p:spPr>
          <a:xfrm>
            <a:off x="1309083" y="446848"/>
            <a:ext cx="3311740" cy="4292821"/>
          </a:xfrm>
          <a:prstGeom prst="rect">
            <a:avLst/>
          </a:prstGeom>
          <a:ln w="38100">
            <a:solidFill>
              <a:srgbClr val="E25829"/>
            </a:solidFill>
          </a:ln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397E5D5-D116-4191-9F43-6882A890BFFF}"/>
              </a:ext>
            </a:extLst>
          </p:cNvPr>
          <p:cNvSpPr txBox="1">
            <a:spLocks/>
          </p:cNvSpPr>
          <p:nvPr/>
        </p:nvSpPr>
        <p:spPr>
          <a:xfrm>
            <a:off x="288259" y="5006850"/>
            <a:ext cx="5493775" cy="78325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defRPr>
            </a:lvl1pPr>
          </a:lstStyle>
          <a:p>
            <a:pPr algn="ctr"/>
            <a:r>
              <a:rPr lang="en-US" sz="3200" dirty="0"/>
              <a:t>Amelio Robles Ávila</a:t>
            </a:r>
          </a:p>
          <a:p>
            <a:pPr algn="ctr"/>
            <a:r>
              <a:rPr lang="en-US" sz="2800" dirty="0">
                <a:latin typeface="+mj-lt"/>
              </a:rPr>
              <a:t>Coronel </a:t>
            </a:r>
            <a:r>
              <a:rPr lang="en-US" sz="2800" dirty="0" err="1">
                <a:latin typeface="+mj-lt"/>
              </a:rPr>
              <a:t>en</a:t>
            </a:r>
            <a:r>
              <a:rPr lang="en-US" sz="2800" dirty="0">
                <a:latin typeface="+mj-lt"/>
              </a:rPr>
              <a:t> </a:t>
            </a:r>
            <a:r>
              <a:rPr lang="es-MX" sz="2800" dirty="0">
                <a:latin typeface="+mj-lt"/>
              </a:rPr>
              <a:t>la Revolución Mexicana</a:t>
            </a:r>
            <a:endParaRPr lang="en-US" sz="2800" dirty="0">
              <a:latin typeface="+mj-lt"/>
            </a:endParaRPr>
          </a:p>
          <a:p>
            <a:pPr algn="ctr"/>
            <a:r>
              <a:rPr lang="en-US" sz="2800" dirty="0" err="1">
                <a:latin typeface="+mj-lt"/>
              </a:rPr>
              <a:t>Nacido</a:t>
            </a:r>
            <a:r>
              <a:rPr lang="en-US" sz="2800" dirty="0">
                <a:latin typeface="+mj-lt"/>
              </a:rPr>
              <a:t> 1889</a:t>
            </a:r>
          </a:p>
        </p:txBody>
      </p:sp>
      <p:pic>
        <p:nvPicPr>
          <p:cNvPr id="9" name="Picture 8" descr="A picture containing text, person, person, glasses&#10;&#10;Description automatically generated">
            <a:extLst>
              <a:ext uri="{FF2B5EF4-FFF2-40B4-BE49-F238E27FC236}">
                <a16:creationId xmlns:a16="http://schemas.microsoft.com/office/drawing/2014/main" id="{D564A338-FE13-42EF-A1C8-DB9804B77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7517" y="806245"/>
            <a:ext cx="3830739" cy="3830739"/>
          </a:xfrm>
          <a:prstGeom prst="rect">
            <a:avLst/>
          </a:prstGeom>
          <a:ln w="38100">
            <a:solidFill>
              <a:srgbClr val="E25829"/>
            </a:solidFill>
          </a:ln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0D284FAC-C712-45BB-B9F6-38E5BF72A0EE}"/>
              </a:ext>
            </a:extLst>
          </p:cNvPr>
          <p:cNvSpPr txBox="1">
            <a:spLocks/>
          </p:cNvSpPr>
          <p:nvPr/>
        </p:nvSpPr>
        <p:spPr>
          <a:xfrm>
            <a:off x="6096000" y="4739669"/>
            <a:ext cx="5493775" cy="78325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defRPr>
            </a:lvl1pPr>
          </a:lstStyle>
          <a:p>
            <a:pPr algn="ctr"/>
            <a:r>
              <a:rPr lang="en-US" sz="3200" dirty="0"/>
              <a:t>Alan L. Hart</a:t>
            </a:r>
          </a:p>
          <a:p>
            <a:pPr algn="ctr"/>
            <a:r>
              <a:rPr lang="es-ES" sz="2800" dirty="0">
                <a:latin typeface="+mj-lt"/>
              </a:rPr>
              <a:t>Pionero en el uso de rayos X para el diagnóstico de la tuberculosis</a:t>
            </a:r>
          </a:p>
          <a:p>
            <a:pPr algn="ctr"/>
            <a:r>
              <a:rPr lang="es-ES" sz="2800" dirty="0">
                <a:latin typeface="+mj-lt"/>
              </a:rPr>
              <a:t>Nacido </a:t>
            </a:r>
            <a:r>
              <a:rPr lang="en-US" sz="2800" dirty="0">
                <a:latin typeface="+mj-lt"/>
              </a:rPr>
              <a:t>1890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75EA30E-6996-BA18-E21A-BE035FD05D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25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11" name="Speech Bubble: Rectangle with Corners Rounded 4">
            <a:extLst>
              <a:ext uri="{FF2B5EF4-FFF2-40B4-BE49-F238E27FC236}">
                <a16:creationId xmlns:a16="http://schemas.microsoft.com/office/drawing/2014/main" id="{3E77F5DF-9583-A3A2-DC4E-C9B5836409E6}"/>
              </a:ext>
            </a:extLst>
          </p:cNvPr>
          <p:cNvSpPr/>
          <p:nvPr/>
        </p:nvSpPr>
        <p:spPr>
          <a:xfrm>
            <a:off x="4792525" y="2721614"/>
            <a:ext cx="1979017" cy="704303"/>
          </a:xfrm>
          <a:prstGeom prst="leftRightArrow">
            <a:avLst/>
          </a:prstGeom>
          <a:solidFill>
            <a:srgbClr val="FADECF"/>
          </a:solidFill>
          <a:ln>
            <a:solidFill>
              <a:srgbClr val="FADEC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baseline="0" dirty="0" err="1">
                <a:solidFill>
                  <a:schemeClr val="tx1"/>
                </a:solidFill>
                <a:latin typeface="Source Sans Pro"/>
              </a:rPr>
              <a:t>Sexo</a:t>
            </a:r>
            <a:r>
              <a:rPr lang="en-US" sz="1200" b="1" baseline="0" dirty="0">
                <a:solidFill>
                  <a:schemeClr val="tx1"/>
                </a:solidFill>
                <a:latin typeface="Source Sans Pro"/>
              </a:rPr>
              <a:t> </a:t>
            </a:r>
            <a:r>
              <a:rPr lang="en-US" sz="1200" b="1" dirty="0" err="1">
                <a:solidFill>
                  <a:schemeClr val="tx1"/>
                </a:solidFill>
                <a:latin typeface="Source Sans Pro"/>
              </a:rPr>
              <a:t>asignado</a:t>
            </a:r>
            <a:r>
              <a:rPr lang="en-US" sz="1200" b="1" dirty="0">
                <a:solidFill>
                  <a:schemeClr val="tx1"/>
                </a:solidFill>
                <a:latin typeface="Source Sans Pro"/>
              </a:rPr>
              <a:t> al</a:t>
            </a:r>
            <a:r>
              <a:rPr lang="en-US" sz="1200" b="1" baseline="0" dirty="0">
                <a:solidFill>
                  <a:schemeClr val="tx1"/>
                </a:solidFill>
                <a:latin typeface="Source Sans Pro"/>
              </a:rPr>
              <a:t> </a:t>
            </a:r>
            <a:r>
              <a:rPr lang="en-US" sz="1200" b="1" dirty="0">
                <a:solidFill>
                  <a:schemeClr val="tx1"/>
                </a:solidFill>
                <a:latin typeface="Source Sans Pro"/>
              </a:rPr>
              <a:t> </a:t>
            </a:r>
            <a:r>
              <a:rPr lang="en-US" sz="1200" b="1" baseline="0" dirty="0" err="1">
                <a:solidFill>
                  <a:schemeClr val="tx1"/>
                </a:solidFill>
                <a:latin typeface="Source Sans Pro"/>
              </a:rPr>
              <a:t>nacer</a:t>
            </a:r>
            <a:r>
              <a:rPr lang="en-US" sz="1200" b="1" baseline="0" dirty="0">
                <a:solidFill>
                  <a:schemeClr val="tx1"/>
                </a:solidFill>
                <a:latin typeface="Source Sans Pro"/>
              </a:rPr>
              <a:t>:  </a:t>
            </a:r>
            <a:r>
              <a:rPr lang="en-US" sz="1200" b="1" i="1" u="sng" baseline="0" dirty="0" err="1">
                <a:solidFill>
                  <a:srgbClr val="E25829"/>
                </a:solidFill>
                <a:latin typeface="Source Sans Pro"/>
              </a:rPr>
              <a:t>Femenino</a:t>
            </a:r>
            <a:endParaRPr lang="en-US" sz="1600" b="1" dirty="0" err="1">
              <a:ea typeface="Source Sans Pro"/>
            </a:endParaRPr>
          </a:p>
        </p:txBody>
      </p:sp>
    </p:spTree>
    <p:extLst>
      <p:ext uri="{BB962C8B-B14F-4D97-AF65-F5344CB8AC3E}">
        <p14:creationId xmlns:p14="http://schemas.microsoft.com/office/powerpoint/2010/main" val="4226744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84604-DBBF-4780-9E46-8A7418923DF3}"/>
              </a:ext>
            </a:extLst>
          </p:cNvPr>
          <p:cNvSpPr txBox="1">
            <a:spLocks/>
          </p:cNvSpPr>
          <p:nvPr/>
        </p:nvSpPr>
        <p:spPr>
          <a:xfrm>
            <a:off x="130943" y="198875"/>
            <a:ext cx="12061057" cy="9695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defRPr>
            </a:lvl1pPr>
          </a:lstStyle>
          <a:p>
            <a:pPr algn="ctr"/>
            <a:r>
              <a:rPr lang="en-US" dirty="0"/>
              <a:t>Ley de </a:t>
            </a:r>
            <a:r>
              <a:rPr lang="en-US" dirty="0" err="1"/>
              <a:t>Oportunidad</a:t>
            </a:r>
            <a:r>
              <a:rPr lang="en-US" dirty="0"/>
              <a:t> de </a:t>
            </a:r>
            <a:r>
              <a:rPr lang="en-US" dirty="0" err="1"/>
              <a:t>Trabajo</a:t>
            </a:r>
            <a:r>
              <a:rPr lang="en-US" dirty="0"/>
              <a:t> para Personas </a:t>
            </a:r>
            <a:r>
              <a:rPr lang="en-US" dirty="0" err="1"/>
              <a:t>Transgénero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09D43D-13BD-4EA0-8D6E-624EE4AA6923}"/>
              </a:ext>
            </a:extLst>
          </p:cNvPr>
          <p:cNvSpPr txBox="1">
            <a:spLocks/>
          </p:cNvSpPr>
          <p:nvPr/>
        </p:nvSpPr>
        <p:spPr>
          <a:xfrm>
            <a:off x="679174" y="1399461"/>
            <a:ext cx="10515600" cy="460155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600" dirty="0" err="1">
                <a:latin typeface="+mn-lt"/>
              </a:rPr>
              <a:t>Publicación</a:t>
            </a:r>
            <a:r>
              <a:rPr lang="en-US" sz="2600" dirty="0">
                <a:latin typeface="+mn-lt"/>
              </a:rPr>
              <a:t> </a:t>
            </a:r>
            <a:r>
              <a:rPr lang="en-US" sz="2600" dirty="0" err="1">
                <a:latin typeface="+mn-lt"/>
              </a:rPr>
              <a:t>obligatoria</a:t>
            </a:r>
            <a:r>
              <a:rPr lang="en-US" sz="2600" dirty="0">
                <a:latin typeface="+mn-lt"/>
              </a:rPr>
              <a:t> </a:t>
            </a:r>
            <a:r>
              <a:rPr lang="en-US" sz="2600" dirty="0" err="1">
                <a:latin typeface="+mn-lt"/>
              </a:rPr>
              <a:t>sobre</a:t>
            </a:r>
            <a:r>
              <a:rPr lang="en-US" sz="2600" dirty="0">
                <a:latin typeface="+mn-lt"/>
              </a:rPr>
              <a:t> los derechos de personas </a:t>
            </a:r>
            <a:r>
              <a:rPr lang="en-US" sz="2600" dirty="0" err="1">
                <a:latin typeface="+mn-lt"/>
              </a:rPr>
              <a:t>transgénero</a:t>
            </a:r>
            <a:r>
              <a:rPr lang="en-US" sz="2600" dirty="0">
                <a:latin typeface="+mn-lt"/>
              </a:rPr>
              <a:t>.</a:t>
            </a:r>
          </a:p>
          <a:p>
            <a:pPr marL="0" indent="0" algn="ctr">
              <a:buNone/>
            </a:pPr>
            <a:r>
              <a:rPr lang="en-US" sz="1600" dirty="0">
                <a:latin typeface="+mj-lt"/>
                <a:hlinkClick r:id="rId2"/>
              </a:rPr>
              <a:t>LOS DERECHOS DE LOS EMPLEADOS TRANSGÉNERO O DE GÉNERO NO CONFORME (ca.gov)</a:t>
            </a:r>
            <a:endParaRPr lang="en-US" sz="1100" dirty="0"/>
          </a:p>
          <a:p>
            <a:pPr marL="0" indent="0">
              <a:buNone/>
            </a:pPr>
            <a:endParaRPr lang="en-US" sz="2400" dirty="0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E5864C-4AA9-265F-70FE-D22FD12394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26</a:t>
            </a:fld>
            <a:r>
              <a:rPr lang="en-US"/>
              <a:t> </a:t>
            </a:r>
            <a:endParaRPr lang="en-US" dirty="0"/>
          </a:p>
        </p:txBody>
      </p:sp>
      <p:pic>
        <p:nvPicPr>
          <p:cNvPr id="5" name="Picture 4" descr="A hand with blue and purple paint on it&#10;&#10;Description automatically generated">
            <a:extLst>
              <a:ext uri="{FF2B5EF4-FFF2-40B4-BE49-F238E27FC236}">
                <a16:creationId xmlns:a16="http://schemas.microsoft.com/office/drawing/2014/main" id="{AD1EA1AA-D23A-BF93-0E93-F5544676AB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7832" y="2108268"/>
            <a:ext cx="8798283" cy="4345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5990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D8F1D-FC8E-44FA-AD8A-A07364771A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9558"/>
            <a:ext cx="10515600" cy="755752"/>
          </a:xfrm>
        </p:spPr>
        <p:txBody>
          <a:bodyPr/>
          <a:lstStyle/>
          <a:p>
            <a:pPr algn="ctr"/>
            <a:r>
              <a:rPr lang="en-US" dirty="0" err="1"/>
              <a:t>Códigos</a:t>
            </a:r>
            <a:r>
              <a:rPr lang="en-US" dirty="0"/>
              <a:t> de </a:t>
            </a:r>
            <a:r>
              <a:rPr lang="en-US" dirty="0" err="1"/>
              <a:t>Vestuario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6C2F41-26E0-4D28-9F74-0C2C440B24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08239"/>
            <a:ext cx="10515600" cy="5899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s-MX" dirty="0">
                <a:latin typeface="+mn-lt"/>
              </a:rPr>
              <a:t>¿Cuál es el propósito de tener un código de vestimenta?</a:t>
            </a:r>
          </a:p>
          <a:p>
            <a:pPr marL="0" indent="0" algn="ctr">
              <a:buNone/>
            </a:pPr>
            <a:endParaRPr lang="es-MX" dirty="0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47CBEE-435D-499E-810C-C71664B13A47}"/>
              </a:ext>
            </a:extLst>
          </p:cNvPr>
          <p:cNvSpPr txBox="1"/>
          <p:nvPr/>
        </p:nvSpPr>
        <p:spPr>
          <a:xfrm>
            <a:off x="365021" y="1547050"/>
            <a:ext cx="1159682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800" dirty="0">
                <a:ea typeface="Source Sans Pro" panose="020B0503030403020204" pitchFamily="34" charset="0"/>
              </a:rPr>
              <a:t>¿Puede un código de vestimenta indicar que las mujeres no pueden usar mallas delgadas/apretadas para trabajar?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69976EB-DA39-4AA3-BAA6-A760DBF44D4D}"/>
              </a:ext>
            </a:extLst>
          </p:cNvPr>
          <p:cNvSpPr txBox="1"/>
          <p:nvPr/>
        </p:nvSpPr>
        <p:spPr>
          <a:xfrm>
            <a:off x="365021" y="3447081"/>
            <a:ext cx="1127958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800" dirty="0">
                <a:ea typeface="Source Sans Pro" panose="020B0503030403020204" pitchFamily="34" charset="0"/>
              </a:rPr>
              <a:t>¿Puedes decirle a un trabajador que no puede usar una falda porque es trans?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982AE0E-8E4F-4E5E-94FC-791C1101AE8F}"/>
              </a:ext>
            </a:extLst>
          </p:cNvPr>
          <p:cNvSpPr txBox="1"/>
          <p:nvPr/>
        </p:nvSpPr>
        <p:spPr>
          <a:xfrm>
            <a:off x="365021" y="4341591"/>
            <a:ext cx="10774927" cy="25237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>
              <a:buNone/>
            </a:pPr>
            <a:r>
              <a:rPr lang="es-MX" sz="2800" dirty="0">
                <a:ea typeface="Source Sans Pro" panose="020B0503030403020204" pitchFamily="34" charset="0"/>
              </a:rPr>
              <a:t>Ningún trabajador puede usar una falda porque la ropa no puede estar suelta y corre el riesgo de quedar atrapado en la maquinaria</a:t>
            </a:r>
            <a:endParaRPr lang="en-US" sz="2800" dirty="0">
              <a:ea typeface="Source Sans Pro" panose="020B0503030403020204" pitchFamily="34" charset="0"/>
            </a:endParaRPr>
          </a:p>
          <a:p>
            <a:pPr marL="0" indent="0">
              <a:buNone/>
            </a:pPr>
            <a:endParaRPr lang="en-US" dirty="0">
              <a:ea typeface="Source Sans Pro" panose="020B0503030403020204" pitchFamily="34" charset="0"/>
            </a:endParaRPr>
          </a:p>
          <a:p>
            <a:r>
              <a:rPr lang="es-MX" sz="2800" dirty="0">
                <a:ea typeface="Source Sans Pro" panose="020B0503030403020204" pitchFamily="34" charset="0"/>
              </a:rPr>
              <a:t>A cada empleado se le debe permitir vestirse de acuerdo con su identidad y expresión de género.</a:t>
            </a:r>
          </a:p>
          <a:p>
            <a:endParaRPr lang="es-MX" sz="2800" dirty="0">
              <a:ea typeface="Source Sans Pro" panose="020B0503030403020204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4679493-DEA2-4CCA-B4C7-E3C12FA5592E}"/>
              </a:ext>
            </a:extLst>
          </p:cNvPr>
          <p:cNvCxnSpPr>
            <a:cxnSpLocks/>
          </p:cNvCxnSpPr>
          <p:nvPr/>
        </p:nvCxnSpPr>
        <p:spPr>
          <a:xfrm>
            <a:off x="8007796" y="3709271"/>
            <a:ext cx="313215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878408ED-9B68-4AB9-BBC2-BB90FC1F23C4}"/>
              </a:ext>
            </a:extLst>
          </p:cNvPr>
          <p:cNvSpPr txBox="1"/>
          <p:nvPr/>
        </p:nvSpPr>
        <p:spPr>
          <a:xfrm>
            <a:off x="6965399" y="1544356"/>
            <a:ext cx="260847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800" strike="sngStrike" dirty="0">
                <a:solidFill>
                  <a:srgbClr val="FF0000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las </a:t>
            </a:r>
            <a:r>
              <a:rPr lang="en-US" sz="2800" strike="sngStrike" dirty="0" err="1">
                <a:solidFill>
                  <a:srgbClr val="FF0000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mujeres</a:t>
            </a:r>
            <a:endParaRPr lang="en-US" sz="2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556C5A1-7D5C-4618-946B-5D0DEF792107}"/>
              </a:ext>
            </a:extLst>
          </p:cNvPr>
          <p:cNvCxnSpPr>
            <a:cxnSpLocks/>
          </p:cNvCxnSpPr>
          <p:nvPr/>
        </p:nvCxnSpPr>
        <p:spPr>
          <a:xfrm>
            <a:off x="365021" y="4132605"/>
            <a:ext cx="109124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B267D7DD-E014-4488-AD3C-63D413367274}"/>
              </a:ext>
            </a:extLst>
          </p:cNvPr>
          <p:cNvSpPr txBox="1"/>
          <p:nvPr/>
        </p:nvSpPr>
        <p:spPr>
          <a:xfrm>
            <a:off x="552864" y="2439004"/>
            <a:ext cx="1127958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dirty="0">
                <a:ea typeface="Source Sans Pro" panose="020B0503030403020204" pitchFamily="34" charset="0"/>
              </a:rPr>
              <a:t>Todos los trabajadores están prohibidos a llevar puestos mallas delgadas/apretadas para trabajar.</a:t>
            </a:r>
            <a:endParaRPr lang="es-MX" sz="2800" dirty="0">
              <a:ea typeface="Source Sans Pro" panose="020B0503030403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C01604-2DF2-0F53-6D22-37DFD3AB7D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27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2784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  <p:bldP spid="9" grpId="0"/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BF9A86-CEF5-4DD6-BB25-71153B848922}"/>
              </a:ext>
            </a:extLst>
          </p:cNvPr>
          <p:cNvSpPr txBox="1">
            <a:spLocks/>
          </p:cNvSpPr>
          <p:nvPr/>
        </p:nvSpPr>
        <p:spPr>
          <a:xfrm>
            <a:off x="838200" y="198875"/>
            <a:ext cx="10515600" cy="8485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defRPr>
            </a:lvl1pPr>
          </a:lstStyle>
          <a:p>
            <a:pPr algn="ctr"/>
            <a:r>
              <a:rPr lang="es-MX"/>
              <a:t>Regulaciones de Baños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8C87A8-0B41-4728-AD4C-A94BB17BCE63}"/>
              </a:ext>
            </a:extLst>
          </p:cNvPr>
          <p:cNvSpPr txBox="1">
            <a:spLocks/>
          </p:cNvSpPr>
          <p:nvPr/>
        </p:nvSpPr>
        <p:spPr>
          <a:xfrm>
            <a:off x="543339" y="1047407"/>
            <a:ext cx="10810461" cy="208413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MX" dirty="0"/>
              <a:t>2017 Ley Estatal : Todos los baños de un solo usuario, </a:t>
            </a:r>
            <a:r>
              <a:rPr lang="es-MX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fijos y con fontanería</a:t>
            </a:r>
            <a:r>
              <a:rPr lang="es-MX" b="1" dirty="0"/>
              <a:t> </a:t>
            </a:r>
            <a:r>
              <a:rPr lang="es-MX" dirty="0"/>
              <a:t>se identificarán como instalaciones para todo género.</a:t>
            </a:r>
            <a:endParaRPr lang="es-MX" b="1" dirty="0"/>
          </a:p>
          <a:p>
            <a:pPr marL="0" indent="0">
              <a:spcBef>
                <a:spcPts val="1800"/>
              </a:spcBef>
              <a:buNone/>
            </a:pPr>
            <a:r>
              <a:rPr lang="es-MX" dirty="0"/>
              <a:t>Regulaciones de Cal/OSHA requieren que los baños portátiles o químicos se proporcionen 1 baño por cada 20 trabajadores por género.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endParaRPr lang="es-MX" dirty="0"/>
          </a:p>
        </p:txBody>
      </p:sp>
      <p:pic>
        <p:nvPicPr>
          <p:cNvPr id="3074" name="Picture 2" descr="California Title 24 Gender-Neutral Restroom Sign">
            <a:extLst>
              <a:ext uri="{FF2B5EF4-FFF2-40B4-BE49-F238E27FC236}">
                <a16:creationId xmlns:a16="http://schemas.microsoft.com/office/drawing/2014/main" id="{37D3FCDF-BD26-40A6-BE7A-89CDE4D18C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9663" y="3429000"/>
            <a:ext cx="2084137" cy="2084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CAA8F6A-9BF5-401B-BAF9-403516DD6454}"/>
              </a:ext>
            </a:extLst>
          </p:cNvPr>
          <p:cNvSpPr txBox="1"/>
          <p:nvPr/>
        </p:nvSpPr>
        <p:spPr>
          <a:xfrm>
            <a:off x="543339" y="3270665"/>
            <a:ext cx="8726324" cy="2477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800" dirty="0"/>
              <a:t>p ej. una cuadrilla de 12 hombres y 6 mujeres (total de 18) requiere DOS baños, incluso si son de género neutral.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s-MX" sz="2800" dirty="0"/>
              <a:t>Puede usar señalización de género neutral, pero debe mantener 1/20/género. </a:t>
            </a:r>
            <a:r>
              <a:rPr lang="es-MX" sz="2800" dirty="0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No puede dirigir que baño deben usar</a:t>
            </a:r>
            <a:r>
              <a:rPr lang="es-MX" sz="2800" dirty="0"/>
              <a:t> ni requerir ninguna ‘prueba’.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2DA8F3-CD83-51BD-EB6D-1A6F35BA82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28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172100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66777-E43A-4771-9870-D79F83BE8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5796"/>
            <a:ext cx="10515600" cy="837142"/>
          </a:xfrm>
        </p:spPr>
        <p:txBody>
          <a:bodyPr/>
          <a:lstStyle/>
          <a:p>
            <a:pPr algn="ctr"/>
            <a:r>
              <a:rPr lang="en-US" dirty="0"/>
              <a:t>La </a:t>
            </a:r>
            <a:r>
              <a:rPr lang="en-US" dirty="0" err="1"/>
              <a:t>Intimidación</a:t>
            </a:r>
            <a:r>
              <a:rPr lang="en-US" dirty="0"/>
              <a:t> </a:t>
            </a:r>
            <a:r>
              <a:rPr lang="en-US" dirty="0" err="1"/>
              <a:t>como</a:t>
            </a:r>
            <a:r>
              <a:rPr lang="en-US" dirty="0"/>
              <a:t> </a:t>
            </a:r>
            <a:r>
              <a:rPr lang="en-US" dirty="0" err="1"/>
              <a:t>Acoso</a:t>
            </a:r>
            <a:r>
              <a:rPr lang="en-US" dirty="0"/>
              <a:t> (Bullying)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DFF2AB-9C45-4512-99C6-50A0AF600C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1067" y="1032938"/>
            <a:ext cx="11192933" cy="5144025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endParaRPr lang="es-MX" dirty="0"/>
          </a:p>
          <a:p>
            <a:pPr marL="0" indent="0">
              <a:lnSpc>
                <a:spcPct val="110000"/>
              </a:lnSpc>
              <a:buNone/>
            </a:pPr>
            <a:r>
              <a:rPr lang="es-MX" dirty="0"/>
              <a:t>La intimidación y el abuso (por parte de supervisores o compañeros de trabajo) es "conducta con malicia que una persona razonable encontraría hostil, ofensiva, amenazante, intimidante o humillante", como:</a:t>
            </a:r>
          </a:p>
          <a:p>
            <a:pPr>
              <a:spcBef>
                <a:spcPts val="1800"/>
              </a:spcBef>
            </a:pPr>
            <a:r>
              <a:rPr lang="en-US" dirty="0" err="1"/>
              <a:t>Abuso</a:t>
            </a:r>
            <a:r>
              <a:rPr lang="en-US" dirty="0"/>
              <a:t> verbal (</a:t>
            </a:r>
            <a:r>
              <a:rPr lang="en-US" dirty="0" err="1"/>
              <a:t>comentarios</a:t>
            </a:r>
            <a:r>
              <a:rPr lang="en-US" dirty="0"/>
              <a:t> </a:t>
            </a:r>
            <a:r>
              <a:rPr lang="en-US" dirty="0" err="1"/>
              <a:t>despectivos</a:t>
            </a:r>
            <a:r>
              <a:rPr lang="en-US" dirty="0"/>
              <a:t>, </a:t>
            </a:r>
            <a:r>
              <a:rPr lang="en-US" dirty="0" err="1"/>
              <a:t>insultos</a:t>
            </a:r>
            <a:r>
              <a:rPr lang="en-US" dirty="0"/>
              <a:t>, </a:t>
            </a:r>
            <a:r>
              <a:rPr lang="en-US" dirty="0" err="1"/>
              <a:t>epítetos</a:t>
            </a:r>
            <a:r>
              <a:rPr lang="en-US" dirty="0"/>
              <a:t>).</a:t>
            </a:r>
          </a:p>
          <a:p>
            <a:pPr>
              <a:spcBef>
                <a:spcPts val="1800"/>
              </a:spcBef>
            </a:pPr>
            <a:r>
              <a:rPr lang="en-US" dirty="0" err="1"/>
              <a:t>Conducta</a:t>
            </a:r>
            <a:r>
              <a:rPr lang="en-US" dirty="0"/>
              <a:t> </a:t>
            </a:r>
            <a:r>
              <a:rPr lang="en-US" dirty="0" err="1"/>
              <a:t>física</a:t>
            </a:r>
            <a:r>
              <a:rPr lang="en-US" dirty="0"/>
              <a:t>.</a:t>
            </a:r>
          </a:p>
          <a:p>
            <a:pPr>
              <a:spcBef>
                <a:spcPts val="1800"/>
              </a:spcBef>
            </a:pPr>
            <a:r>
              <a:rPr lang="en-US" dirty="0" err="1"/>
              <a:t>Sabotaje</a:t>
            </a:r>
            <a:r>
              <a:rPr lang="en-US" dirty="0"/>
              <a:t> </a:t>
            </a:r>
            <a:r>
              <a:rPr lang="en-US" dirty="0" err="1"/>
              <a:t>gratuito</a:t>
            </a:r>
            <a:r>
              <a:rPr lang="en-US" dirty="0"/>
              <a:t> o </a:t>
            </a:r>
            <a:r>
              <a:rPr lang="en-US" dirty="0" err="1"/>
              <a:t>socavamiento</a:t>
            </a:r>
            <a:r>
              <a:rPr lang="en-US" dirty="0"/>
              <a:t> del </a:t>
            </a:r>
            <a:r>
              <a:rPr lang="en-US" dirty="0" err="1"/>
              <a:t>desempeño</a:t>
            </a:r>
            <a:r>
              <a:rPr lang="en-US" dirty="0"/>
              <a:t> </a:t>
            </a:r>
            <a:r>
              <a:rPr lang="en-US" dirty="0" err="1"/>
              <a:t>laboral</a:t>
            </a:r>
            <a:r>
              <a:rPr lang="en-US" dirty="0"/>
              <a:t> de una persona.</a:t>
            </a:r>
          </a:p>
          <a:p>
            <a:pPr>
              <a:spcBef>
                <a:spcPts val="1800"/>
              </a:spcBef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6C6E04-AD0F-7CC3-F065-AB60C6F0FC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29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08976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43C58E7-709E-42C0-D4E6-1C57C9CF535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942"/>
          <a:stretch/>
        </p:blipFill>
        <p:spPr>
          <a:xfrm>
            <a:off x="2585476" y="1261731"/>
            <a:ext cx="6510660" cy="544533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DFE2A5C-AA0D-A075-0920-7A12D397085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3407"/>
          <a:stretch/>
        </p:blipFill>
        <p:spPr>
          <a:xfrm>
            <a:off x="2697117" y="185286"/>
            <a:ext cx="6287377" cy="107644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C6E7E20-DA46-68FE-A3C7-C179F83998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3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80638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D2E28-CDCD-422A-836E-4BFF55B3D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5796"/>
            <a:ext cx="10515600" cy="786342"/>
          </a:xfrm>
        </p:spPr>
        <p:txBody>
          <a:bodyPr/>
          <a:lstStyle/>
          <a:p>
            <a:pPr algn="ctr"/>
            <a:r>
              <a:rPr lang="en-US" dirty="0" err="1"/>
              <a:t>Tipos</a:t>
            </a:r>
            <a:r>
              <a:rPr lang="en-US" dirty="0"/>
              <a:t> de </a:t>
            </a:r>
            <a:r>
              <a:rPr lang="en-US" dirty="0" err="1"/>
              <a:t>Abuso</a:t>
            </a:r>
            <a:r>
              <a:rPr lang="en-US" dirty="0"/>
              <a:t> o </a:t>
            </a:r>
            <a:r>
              <a:rPr lang="en-US" dirty="0" err="1"/>
              <a:t>Intimidación</a:t>
            </a:r>
            <a:r>
              <a:rPr lang="en-US" dirty="0"/>
              <a:t> (Bullying)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EE8D95-D5BE-41A0-8849-0A1C6EF2BE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6667" y="989551"/>
            <a:ext cx="10515600" cy="5537828"/>
          </a:xfrm>
        </p:spPr>
        <p:txBody>
          <a:bodyPr>
            <a:normAutofit fontScale="92500" lnSpcReduction="10000"/>
          </a:bodyPr>
          <a:lstStyle/>
          <a:p>
            <a:pPr marL="0" indent="0">
              <a:spcBef>
                <a:spcPts val="1800"/>
              </a:spcBef>
              <a:buNone/>
            </a:pPr>
            <a:r>
              <a:rPr lang="en-US" dirty="0"/>
              <a:t>La </a:t>
            </a:r>
            <a:r>
              <a:rPr lang="en-US" dirty="0" err="1"/>
              <a:t>intimidación</a:t>
            </a:r>
            <a:r>
              <a:rPr lang="en-US" dirty="0"/>
              <a:t> </a:t>
            </a:r>
            <a:r>
              <a:rPr lang="en-US" dirty="0" err="1"/>
              <a:t>puede</a:t>
            </a:r>
            <a:r>
              <a:rPr lang="en-US" dirty="0"/>
              <a:t> </a:t>
            </a:r>
            <a:r>
              <a:rPr lang="en-US" dirty="0" err="1"/>
              <a:t>tomar</a:t>
            </a:r>
            <a:r>
              <a:rPr lang="en-US" dirty="0"/>
              <a:t> </a:t>
            </a:r>
            <a:r>
              <a:rPr lang="en-US" dirty="0" err="1"/>
              <a:t>muchas</a:t>
            </a:r>
            <a:r>
              <a:rPr lang="en-US" dirty="0"/>
              <a:t> </a:t>
            </a:r>
            <a:r>
              <a:rPr lang="en-US" dirty="0" err="1"/>
              <a:t>formas</a:t>
            </a:r>
            <a:r>
              <a:rPr lang="en-US" dirty="0"/>
              <a:t>:</a:t>
            </a:r>
          </a:p>
          <a:p>
            <a:pPr>
              <a:spcBef>
                <a:spcPts val="1200"/>
              </a:spcBef>
            </a:pPr>
            <a:r>
              <a:rPr lang="en-US" dirty="0" err="1"/>
              <a:t>Lenguaje</a:t>
            </a:r>
            <a:r>
              <a:rPr lang="en-US" dirty="0"/>
              <a:t> corporal.</a:t>
            </a:r>
          </a:p>
          <a:p>
            <a:pPr>
              <a:spcBef>
                <a:spcPts val="1200"/>
              </a:spcBef>
            </a:pPr>
            <a:r>
              <a:rPr lang="en-US" dirty="0" err="1"/>
              <a:t>Tono</a:t>
            </a:r>
            <a:r>
              <a:rPr lang="en-US" dirty="0"/>
              <a:t> de </a:t>
            </a:r>
            <a:r>
              <a:rPr lang="en-US" dirty="0" err="1"/>
              <a:t>voz</a:t>
            </a:r>
            <a:r>
              <a:rPr lang="en-US" dirty="0"/>
              <a:t>.</a:t>
            </a:r>
          </a:p>
          <a:p>
            <a:pPr>
              <a:spcBef>
                <a:spcPts val="1200"/>
              </a:spcBef>
            </a:pPr>
            <a:r>
              <a:rPr lang="en-US" dirty="0" err="1"/>
              <a:t>Críticas</a:t>
            </a:r>
            <a:r>
              <a:rPr lang="en-US" dirty="0"/>
              <a:t> </a:t>
            </a:r>
            <a:r>
              <a:rPr lang="en-US" dirty="0" err="1"/>
              <a:t>duras</a:t>
            </a:r>
            <a:r>
              <a:rPr lang="en-US" dirty="0"/>
              <a:t>.</a:t>
            </a:r>
          </a:p>
          <a:p>
            <a:pPr>
              <a:spcBef>
                <a:spcPts val="1200"/>
              </a:spcBef>
            </a:pPr>
            <a:r>
              <a:rPr lang="en-US" dirty="0" err="1"/>
              <a:t>Apodos</a:t>
            </a:r>
            <a:r>
              <a:rPr lang="en-US" dirty="0"/>
              <a:t>.</a:t>
            </a:r>
          </a:p>
          <a:p>
            <a:pPr>
              <a:spcBef>
                <a:spcPts val="1200"/>
              </a:spcBef>
            </a:pPr>
            <a:r>
              <a:rPr lang="en-US" dirty="0"/>
              <a:t>Burlas.</a:t>
            </a:r>
          </a:p>
          <a:p>
            <a:pPr>
              <a:spcBef>
                <a:spcPts val="1200"/>
              </a:spcBef>
            </a:pPr>
            <a:r>
              <a:rPr lang="en-US" dirty="0" err="1"/>
              <a:t>Asignaciones</a:t>
            </a:r>
            <a:r>
              <a:rPr lang="en-US" dirty="0"/>
              <a:t> de </a:t>
            </a:r>
            <a:r>
              <a:rPr lang="en-US" dirty="0" err="1"/>
              <a:t>trabajo</a:t>
            </a:r>
            <a:r>
              <a:rPr lang="en-US" dirty="0"/>
              <a:t> .</a:t>
            </a:r>
          </a:p>
          <a:p>
            <a:pPr>
              <a:spcBef>
                <a:spcPts val="1200"/>
              </a:spcBef>
            </a:pPr>
            <a:r>
              <a:rPr lang="en-US" dirty="0" err="1"/>
              <a:t>Aislar</a:t>
            </a:r>
            <a:r>
              <a:rPr lang="en-US" dirty="0"/>
              <a:t> a </a:t>
            </a:r>
            <a:r>
              <a:rPr lang="en-US" dirty="0" err="1"/>
              <a:t>trabajadores</a:t>
            </a:r>
            <a:r>
              <a:rPr lang="en-US" dirty="0"/>
              <a:t> (</a:t>
            </a:r>
            <a:r>
              <a:rPr lang="en-US" dirty="0" err="1"/>
              <a:t>incluso</a:t>
            </a:r>
            <a:r>
              <a:rPr lang="en-US" dirty="0"/>
              <a:t> </a:t>
            </a:r>
            <a:r>
              <a:rPr lang="en-US" dirty="0" err="1"/>
              <a:t>durante</a:t>
            </a:r>
            <a:r>
              <a:rPr lang="en-US" dirty="0"/>
              <a:t> </a:t>
            </a:r>
            <a:r>
              <a:rPr lang="en-US" dirty="0" err="1"/>
              <a:t>descansos</a:t>
            </a:r>
            <a:r>
              <a:rPr lang="en-US" dirty="0"/>
              <a:t>, </a:t>
            </a:r>
            <a:r>
              <a:rPr lang="en-US" dirty="0" err="1"/>
              <a:t>comidas</a:t>
            </a:r>
            <a:r>
              <a:rPr lang="en-US" dirty="0"/>
              <a:t>).</a:t>
            </a:r>
          </a:p>
          <a:p>
            <a:pPr>
              <a:spcBef>
                <a:spcPts val="1200"/>
              </a:spcBef>
            </a:pPr>
            <a:r>
              <a:rPr lang="en-US" dirty="0"/>
              <a:t>Redes </a:t>
            </a:r>
            <a:r>
              <a:rPr lang="en-US" dirty="0" err="1"/>
              <a:t>Sociales</a:t>
            </a:r>
            <a:r>
              <a:rPr lang="en-US" dirty="0"/>
              <a:t> (</a:t>
            </a:r>
            <a:r>
              <a:rPr lang="en-US" dirty="0" err="1"/>
              <a:t>mensajes</a:t>
            </a:r>
            <a:r>
              <a:rPr lang="en-US" dirty="0"/>
              <a:t> de </a:t>
            </a:r>
            <a:r>
              <a:rPr lang="en-US" dirty="0" err="1"/>
              <a:t>texto</a:t>
            </a:r>
            <a:r>
              <a:rPr lang="en-US" dirty="0"/>
              <a:t>, emails, Facebook, etc.)</a:t>
            </a:r>
          </a:p>
          <a:p>
            <a:pPr marL="0" indent="0">
              <a:lnSpc>
                <a:spcPct val="110000"/>
              </a:lnSpc>
              <a:spcBef>
                <a:spcPts val="1200"/>
              </a:spcBef>
              <a:buNone/>
            </a:pPr>
            <a:r>
              <a:rPr lang="en-US" i="1" dirty="0" err="1"/>
              <a:t>Recuerda</a:t>
            </a:r>
            <a:r>
              <a:rPr lang="en-US" i="1" dirty="0"/>
              <a:t>: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i="1" dirty="0" err="1"/>
              <a:t>Efecto</a:t>
            </a:r>
            <a:r>
              <a:rPr lang="en-US" i="1" dirty="0"/>
              <a:t> al </a:t>
            </a:r>
            <a:r>
              <a:rPr lang="en-US" i="1" dirty="0" err="1"/>
              <a:t>víctima</a:t>
            </a:r>
            <a:r>
              <a:rPr lang="en-US" i="1" dirty="0"/>
              <a:t> </a:t>
            </a:r>
            <a:r>
              <a:rPr lang="en-US" i="1" dirty="0" err="1"/>
              <a:t>importa</a:t>
            </a:r>
            <a:r>
              <a:rPr lang="en-US" i="1" dirty="0"/>
              <a:t>, no </a:t>
            </a:r>
            <a:r>
              <a:rPr lang="en-US" i="1" dirty="0" err="1"/>
              <a:t>necesariamente</a:t>
            </a:r>
            <a:r>
              <a:rPr lang="en-US" i="1" dirty="0"/>
              <a:t> la </a:t>
            </a:r>
            <a:r>
              <a:rPr lang="en-US" i="1" dirty="0" err="1"/>
              <a:t>intención</a:t>
            </a:r>
            <a:r>
              <a:rPr lang="en-US" i="1" dirty="0"/>
              <a:t> del </a:t>
            </a:r>
            <a:r>
              <a:rPr lang="en-US" i="1" dirty="0" err="1"/>
              <a:t>perpetrador</a:t>
            </a:r>
            <a:r>
              <a:rPr lang="en-US" i="1" dirty="0"/>
              <a:t>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C2EAAF2-3459-44E8-97C5-74D855FED2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3058" y="989551"/>
            <a:ext cx="2962275" cy="3495675"/>
          </a:xfrm>
          <a:prstGeom prst="rect">
            <a:avLst/>
          </a:prstGeom>
          <a:ln w="38100">
            <a:solidFill>
              <a:srgbClr val="E25829"/>
            </a:solidFill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0FDBF2-46B6-578E-F53F-AEB25A5ED8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30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59467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66777-E43A-4771-9870-D79F83BE8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5796"/>
            <a:ext cx="10515600" cy="837142"/>
          </a:xfrm>
        </p:spPr>
        <p:txBody>
          <a:bodyPr/>
          <a:lstStyle/>
          <a:p>
            <a:pPr algn="ctr"/>
            <a:r>
              <a:rPr lang="en-US" dirty="0"/>
              <a:t>¿</a:t>
            </a:r>
            <a:r>
              <a:rPr lang="en-US" dirty="0" err="1"/>
              <a:t>Qué</a:t>
            </a:r>
            <a:r>
              <a:rPr lang="en-US" dirty="0"/>
              <a:t> NO es Bullying?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DFF2AB-9C45-4512-99C6-50A0AF600C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1067" y="1032938"/>
            <a:ext cx="11192933" cy="5144025"/>
          </a:xfrm>
        </p:spPr>
        <p:txBody>
          <a:bodyPr>
            <a:normAutofit/>
          </a:bodyPr>
          <a:lstStyle/>
          <a:p>
            <a:pPr marL="0" indent="0">
              <a:spcBef>
                <a:spcPts val="1800"/>
              </a:spcBef>
              <a:buNone/>
            </a:pPr>
            <a:r>
              <a:rPr lang="en-US" dirty="0" err="1"/>
              <a:t>Decisiones</a:t>
            </a:r>
            <a:r>
              <a:rPr lang="en-US" dirty="0"/>
              <a:t>/</a:t>
            </a:r>
            <a:r>
              <a:rPr lang="en-US" dirty="0" err="1"/>
              <a:t>acciones</a:t>
            </a:r>
            <a:r>
              <a:rPr lang="en-US" dirty="0"/>
              <a:t> para </a:t>
            </a:r>
            <a:r>
              <a:rPr lang="en-US" dirty="0" err="1"/>
              <a:t>mejorar</a:t>
            </a:r>
            <a:r>
              <a:rPr lang="en-US" dirty="0"/>
              <a:t>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desempeño</a:t>
            </a:r>
            <a:r>
              <a:rPr lang="en-US" dirty="0"/>
              <a:t> </a:t>
            </a:r>
            <a:r>
              <a:rPr lang="en-US" dirty="0" err="1"/>
              <a:t>laboral</a:t>
            </a:r>
            <a:r>
              <a:rPr lang="en-US" dirty="0"/>
              <a:t>/</a:t>
            </a:r>
            <a:r>
              <a:rPr lang="en-US" dirty="0" err="1"/>
              <a:t>empresarial</a:t>
            </a:r>
            <a:r>
              <a:rPr lang="en-US" dirty="0"/>
              <a:t>, </a:t>
            </a:r>
            <a:r>
              <a:rPr lang="en-US" dirty="0" err="1"/>
              <a:t>tomado</a:t>
            </a:r>
            <a:r>
              <a:rPr lang="en-US" dirty="0"/>
              <a:t> con </a:t>
            </a:r>
            <a:r>
              <a:rPr lang="en-US" dirty="0" err="1"/>
              <a:t>respeto</a:t>
            </a:r>
            <a:r>
              <a:rPr lang="en-US" dirty="0"/>
              <a:t> tales </a:t>
            </a:r>
            <a:r>
              <a:rPr lang="en-US" dirty="0" err="1"/>
              <a:t>como</a:t>
            </a:r>
            <a:r>
              <a:rPr lang="en-US" dirty="0"/>
              <a:t>:</a:t>
            </a:r>
          </a:p>
          <a:p>
            <a:pPr>
              <a:spcBef>
                <a:spcPts val="1800"/>
              </a:spcBef>
            </a:pPr>
            <a:r>
              <a:rPr lang="en-US" dirty="0" err="1"/>
              <a:t>Evaluaciones</a:t>
            </a:r>
            <a:r>
              <a:rPr lang="en-US" dirty="0"/>
              <a:t> de </a:t>
            </a:r>
            <a:r>
              <a:rPr lang="en-US" dirty="0" err="1"/>
              <a:t>desempeño</a:t>
            </a:r>
            <a:r>
              <a:rPr lang="en-US" dirty="0"/>
              <a:t>.</a:t>
            </a:r>
          </a:p>
          <a:p>
            <a:pPr>
              <a:spcBef>
                <a:spcPts val="1800"/>
              </a:spcBef>
            </a:pPr>
            <a:r>
              <a:rPr lang="en-US" dirty="0" err="1"/>
              <a:t>Discusiones</a:t>
            </a:r>
            <a:r>
              <a:rPr lang="en-US" dirty="0"/>
              <a:t> o </a:t>
            </a:r>
            <a:r>
              <a:rPr lang="en-US" dirty="0" err="1"/>
              <a:t>acciónes</a:t>
            </a:r>
            <a:r>
              <a:rPr lang="en-US" dirty="0"/>
              <a:t> </a:t>
            </a:r>
            <a:r>
              <a:rPr lang="en-US" dirty="0" err="1"/>
              <a:t>disciplinarias</a:t>
            </a:r>
            <a:r>
              <a:rPr lang="en-US" dirty="0"/>
              <a:t> para </a:t>
            </a:r>
            <a:r>
              <a:rPr lang="en-US" dirty="0" err="1"/>
              <a:t>corregir</a:t>
            </a:r>
            <a:r>
              <a:rPr lang="en-US" dirty="0"/>
              <a:t> </a:t>
            </a:r>
            <a:r>
              <a:rPr lang="en-US" dirty="0" err="1"/>
              <a:t>comportamiento</a:t>
            </a:r>
            <a:r>
              <a:rPr lang="en-US" dirty="0"/>
              <a:t>.</a:t>
            </a:r>
          </a:p>
          <a:p>
            <a:pPr>
              <a:spcBef>
                <a:spcPts val="1800"/>
              </a:spcBef>
            </a:pPr>
            <a:r>
              <a:rPr lang="en-US" dirty="0" err="1"/>
              <a:t>Cambiando</a:t>
            </a:r>
            <a:r>
              <a:rPr lang="en-US" dirty="0"/>
              <a:t> </a:t>
            </a:r>
            <a:r>
              <a:rPr lang="en-US" dirty="0" err="1"/>
              <a:t>funciones</a:t>
            </a:r>
            <a:r>
              <a:rPr lang="en-US" dirty="0"/>
              <a:t> </a:t>
            </a:r>
            <a:r>
              <a:rPr lang="en-US" dirty="0" err="1"/>
              <a:t>laborales</a:t>
            </a:r>
            <a:r>
              <a:rPr lang="en-US" dirty="0"/>
              <a:t> </a:t>
            </a:r>
            <a:r>
              <a:rPr lang="en-US" dirty="0" err="1"/>
              <a:t>según</a:t>
            </a:r>
            <a:r>
              <a:rPr lang="en-US" dirty="0"/>
              <a:t> sea </a:t>
            </a:r>
            <a:r>
              <a:rPr lang="en-US" dirty="0" err="1"/>
              <a:t>necesario</a:t>
            </a:r>
            <a:r>
              <a:rPr lang="en-US" dirty="0"/>
              <a:t>.</a:t>
            </a:r>
          </a:p>
          <a:p>
            <a:pPr>
              <a:spcBef>
                <a:spcPts val="1800"/>
              </a:spcBef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5C7796-20A2-C6F0-E177-AEC4530FBE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31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59714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755198-861B-403A-B7BA-2D02F8048A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7898"/>
            <a:ext cx="10515600" cy="696833"/>
          </a:xfrm>
        </p:spPr>
        <p:txBody>
          <a:bodyPr/>
          <a:lstStyle/>
          <a:p>
            <a:pPr algn="ctr"/>
            <a:r>
              <a:rPr lang="es-MX"/>
              <a:t>Remedios Para los Acosados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CBC73-5BC2-41E0-9795-B84A3D486A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2865" y="962526"/>
            <a:ext cx="10800936" cy="5132590"/>
          </a:xfrm>
        </p:spPr>
        <p:txBody>
          <a:bodyPr>
            <a:noAutofit/>
          </a:bodyPr>
          <a:lstStyle/>
          <a:p>
            <a:r>
              <a:rPr lang="es-MX" dirty="0"/>
              <a:t>Dile al acosador que se detenga.</a:t>
            </a:r>
          </a:p>
          <a:p>
            <a:pPr marL="457200" lvl="1" indent="0">
              <a:buNone/>
            </a:pPr>
            <a:r>
              <a:rPr lang="es-MX" sz="2800" dirty="0"/>
              <a:t>- Alentado pero no requerido.</a:t>
            </a:r>
          </a:p>
          <a:p>
            <a:pPr>
              <a:spcBef>
                <a:spcPts val="2400"/>
              </a:spcBef>
            </a:pPr>
            <a:r>
              <a:rPr lang="es-MX" dirty="0"/>
              <a:t>En caso de asalto sexual, llame al 9-1-1.</a:t>
            </a:r>
          </a:p>
          <a:p>
            <a:pPr>
              <a:spcBef>
                <a:spcPts val="2400"/>
              </a:spcBef>
            </a:pPr>
            <a:r>
              <a:rPr lang="es-MX" dirty="0"/>
              <a:t>Informar al empleador según la política de acoso.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10BC39-DFC1-8FB6-CE7F-76ED9A9B2F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32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94243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3ABEE1-1D04-49F2-A1E5-C37C864E271F}"/>
              </a:ext>
            </a:extLst>
          </p:cNvPr>
          <p:cNvSpPr txBox="1">
            <a:spLocks/>
          </p:cNvSpPr>
          <p:nvPr/>
        </p:nvSpPr>
        <p:spPr>
          <a:xfrm>
            <a:off x="119149" y="423333"/>
            <a:ext cx="11953702" cy="1168400"/>
          </a:xfrm>
          <a:prstGeom prst="rect">
            <a:avLst/>
          </a:prstGeom>
          <a:solidFill>
            <a:srgbClr val="FFFF00"/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defRPr>
            </a:lvl1pPr>
          </a:lstStyle>
          <a:p>
            <a:pPr algn="ctr"/>
            <a:r>
              <a:rPr lang="en-US" sz="4000" dirty="0">
                <a:solidFill>
                  <a:srgbClr val="FF0000"/>
                </a:solidFill>
              </a:rPr>
              <a:t>INSERTAR PROCEDIMIENTOS DE LA EMPRESA PARA DENUNCIAS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7E97B7E-4C2C-C4E4-BBAC-E1791389C4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33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35742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755198-861B-403A-B7BA-2D02F8048A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7898"/>
            <a:ext cx="10515600" cy="696833"/>
          </a:xfrm>
        </p:spPr>
        <p:txBody>
          <a:bodyPr/>
          <a:lstStyle/>
          <a:p>
            <a:pPr algn="ctr"/>
            <a:r>
              <a:rPr lang="es-MX" dirty="0"/>
              <a:t>Remedios Para los Acosados, Cont.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CBC73-5BC2-41E0-9795-B84A3D486A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0" y="762883"/>
            <a:ext cx="11057467" cy="5332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MX" dirty="0"/>
              <a:t>Si no esta satisfecho, puede presentar una queja ante el </a:t>
            </a:r>
            <a:r>
              <a:rPr lang="es-MX" dirty="0" err="1"/>
              <a:t>CaCRD</a:t>
            </a:r>
            <a:r>
              <a:rPr lang="es-MX" dirty="0"/>
              <a:t> dentro de </a:t>
            </a:r>
            <a:r>
              <a:rPr lang="es-MX" dirty="0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3 años</a:t>
            </a:r>
            <a:r>
              <a:rPr lang="es-MX" dirty="0">
                <a:solidFill>
                  <a:srgbClr val="E25829"/>
                </a:solidFill>
              </a:rPr>
              <a:t>.</a:t>
            </a:r>
          </a:p>
          <a:p>
            <a:pPr marL="0" indent="0">
              <a:buNone/>
            </a:pPr>
            <a:endParaRPr lang="es-MX" dirty="0">
              <a:solidFill>
                <a:srgbClr val="E25829"/>
              </a:solidFill>
            </a:endParaRPr>
          </a:p>
          <a:p>
            <a:pPr>
              <a:spcAft>
                <a:spcPts val="1800"/>
              </a:spcAft>
            </a:pPr>
            <a:r>
              <a:rPr lang="es-MX" dirty="0" err="1"/>
              <a:t>CaCRD</a:t>
            </a:r>
            <a:r>
              <a:rPr lang="es-MX" dirty="0"/>
              <a:t> investiga e intenta llegar a un acuerdo si es necesario.</a:t>
            </a:r>
          </a:p>
          <a:p>
            <a:pPr>
              <a:spcAft>
                <a:spcPts val="1800"/>
              </a:spcAft>
            </a:pPr>
            <a:r>
              <a:rPr lang="es-MX" dirty="0"/>
              <a:t>Si no se llega a un acuerdo, </a:t>
            </a:r>
            <a:r>
              <a:rPr lang="es-MX" dirty="0" err="1"/>
              <a:t>CaCRD</a:t>
            </a:r>
            <a:r>
              <a:rPr lang="es-MX" dirty="0"/>
              <a:t> puede presentar una acusación formal, que lleva a una audiencia pública ante la Comisión </a:t>
            </a:r>
            <a:r>
              <a:rPr lang="es-MX" dirty="0" err="1"/>
              <a:t>CaCRD</a:t>
            </a:r>
            <a:r>
              <a:rPr lang="es-MX" dirty="0"/>
              <a:t> o una demanda y a las consiguientes multas, audiencia o reincorporación, pago de atrasos o promoción.</a:t>
            </a:r>
          </a:p>
          <a:p>
            <a:pPr>
              <a:spcAft>
                <a:spcPts val="1800"/>
              </a:spcAft>
            </a:pPr>
            <a:r>
              <a:rPr lang="es-MX" dirty="0" err="1"/>
              <a:t>CaCRD</a:t>
            </a:r>
            <a:r>
              <a:rPr lang="es-MX" dirty="0"/>
              <a:t> también puede emitir una “notificación de derecho a demandar” que permita al acosado persigue una demanda privada.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5504C0-8285-7DC0-423C-1F59DA2C86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34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7402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516C7A-9C96-4D38-831D-665990CA55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5796"/>
            <a:ext cx="10515600" cy="820208"/>
          </a:xfrm>
        </p:spPr>
        <p:txBody>
          <a:bodyPr/>
          <a:lstStyle/>
          <a:p>
            <a:pPr algn="ctr"/>
            <a:r>
              <a:rPr lang="en-US" dirty="0"/>
              <a:t>Las </a:t>
            </a:r>
            <a:r>
              <a:rPr lang="en-US" dirty="0" err="1"/>
              <a:t>Represalias</a:t>
            </a:r>
            <a:r>
              <a:rPr lang="en-US" dirty="0"/>
              <a:t> son </a:t>
            </a:r>
            <a:r>
              <a:rPr lang="en-US" dirty="0" err="1"/>
              <a:t>Ilegales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DC4492-664B-430E-8EDA-2F3B78CF83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63600"/>
            <a:ext cx="10515600" cy="531336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s-ES" dirty="0"/>
              <a:t>Un empleador no puede despedir, degradar, acosar o tomar cualquier otro tipo de "represalia" contra una persona por participar en una actividad protegida como: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dirty="0" err="1"/>
              <a:t>Presentar</a:t>
            </a:r>
            <a:r>
              <a:rPr lang="en-US" dirty="0"/>
              <a:t> </a:t>
            </a:r>
            <a:r>
              <a:rPr lang="en-US" dirty="0" err="1"/>
              <a:t>una</a:t>
            </a:r>
            <a:r>
              <a:rPr lang="en-US" dirty="0"/>
              <a:t> </a:t>
            </a:r>
            <a:r>
              <a:rPr lang="en-US" dirty="0" err="1"/>
              <a:t>denuncia</a:t>
            </a:r>
            <a:r>
              <a:rPr lang="en-US" dirty="0"/>
              <a:t> de </a:t>
            </a:r>
            <a:r>
              <a:rPr lang="en-US" dirty="0" err="1"/>
              <a:t>discriminación</a:t>
            </a:r>
            <a:r>
              <a:rPr lang="en-US" dirty="0"/>
              <a:t>.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s-ES" dirty="0"/>
              <a:t>Participar en un procedimiento de discriminación (p ej. ser un testigo).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s-ES" dirty="0"/>
              <a:t>U oponerse a la discriminación.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FAF014-7C43-00A5-DEA3-010162FD44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35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208664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755198-861B-403A-B7BA-2D02F8048A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5794"/>
            <a:ext cx="10515600" cy="871008"/>
          </a:xfrm>
        </p:spPr>
        <p:txBody>
          <a:bodyPr/>
          <a:lstStyle/>
          <a:p>
            <a:pPr algn="ctr"/>
            <a:r>
              <a:rPr lang="en-US" dirty="0" err="1"/>
              <a:t>Acciones</a:t>
            </a:r>
            <a:r>
              <a:rPr lang="en-US" dirty="0"/>
              <a:t> </a:t>
            </a:r>
            <a:r>
              <a:rPr lang="en-US" dirty="0" err="1"/>
              <a:t>Correctivas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CBC73-5BC2-41E0-9795-B84A3D486A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3" y="1066802"/>
            <a:ext cx="10888134" cy="5460577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10000"/>
              </a:lnSpc>
              <a:spcAft>
                <a:spcPts val="600"/>
              </a:spcAft>
              <a:buNone/>
            </a:pPr>
            <a:r>
              <a:rPr lang="es-MX" dirty="0"/>
              <a:t>Los empleadores tienen a su disposición una serie de medidas correctivas: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s-MX" dirty="0"/>
              <a:t>Variación de las acciones disciplinarias basadas en los hallazgos.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s-MX" dirty="0"/>
              <a:t>Suspensión:</a:t>
            </a:r>
          </a:p>
          <a:p>
            <a:pPr marL="457200" lvl="1" indent="0">
              <a:lnSpc>
                <a:spcPct val="110000"/>
              </a:lnSpc>
              <a:buNone/>
            </a:pPr>
            <a:r>
              <a:rPr lang="es-MX" sz="2800" dirty="0"/>
              <a:t>- Con o sin paga.</a:t>
            </a:r>
          </a:p>
          <a:p>
            <a:pPr lvl="1">
              <a:lnSpc>
                <a:spcPct val="110000"/>
              </a:lnSpc>
              <a:buFontTx/>
              <a:buChar char="-"/>
            </a:pPr>
            <a:r>
              <a:rPr lang="es-MX" sz="2800" dirty="0"/>
              <a:t>Durante la investigación o más tiempo.</a:t>
            </a:r>
          </a:p>
          <a:p>
            <a:pPr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dirty="0"/>
              <a:t>Transferir al empleado acosador.</a:t>
            </a:r>
          </a:p>
          <a:p>
            <a:pPr>
              <a:lnSpc>
                <a:spcPct val="110000"/>
              </a:lnSpc>
              <a:spcAft>
                <a:spcPts val="1200"/>
              </a:spcAft>
            </a:pPr>
            <a:r>
              <a:rPr lang="es-MX" dirty="0"/>
              <a:t>Terminación.</a:t>
            </a:r>
          </a:p>
          <a:p>
            <a:pPr>
              <a:lnSpc>
                <a:spcPct val="110000"/>
              </a:lnSpc>
              <a:spcAft>
                <a:spcPts val="1200"/>
              </a:spcAft>
            </a:pPr>
            <a:r>
              <a:rPr lang="es-MX" dirty="0"/>
              <a:t>Cambio en la política/procedimientos.</a:t>
            </a:r>
          </a:p>
          <a:p>
            <a:pPr>
              <a:lnSpc>
                <a:spcPct val="110000"/>
              </a:lnSpc>
              <a:spcAft>
                <a:spcPts val="1200"/>
              </a:spcAft>
            </a:pPr>
            <a:r>
              <a:rPr lang="es-MX" dirty="0"/>
              <a:t>Mejorar el entrenamiento y orientación.</a:t>
            </a:r>
          </a:p>
          <a:p>
            <a:pPr>
              <a:spcAft>
                <a:spcPts val="1200"/>
              </a:spcAft>
            </a:pPr>
            <a:endParaRPr lang="es-MX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55C73A-8599-362C-B216-2CDCC5A55B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36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221073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DCF5F-575F-4399-B548-43D1B3B9C4DC}"/>
              </a:ext>
            </a:extLst>
          </p:cNvPr>
          <p:cNvSpPr txBox="1">
            <a:spLocks/>
          </p:cNvSpPr>
          <p:nvPr/>
        </p:nvSpPr>
        <p:spPr>
          <a:xfrm>
            <a:off x="838200" y="533769"/>
            <a:ext cx="10515600" cy="78457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defRPr>
            </a:lvl1pPr>
          </a:lstStyle>
          <a:p>
            <a:pPr algn="ctr"/>
            <a:r>
              <a:rPr lang="en-US" dirty="0"/>
              <a:t>¿</a:t>
            </a:r>
            <a:r>
              <a:rPr lang="en-US" dirty="0" err="1"/>
              <a:t>Preguntas</a:t>
            </a:r>
            <a:r>
              <a:rPr lang="en-US" dirty="0"/>
              <a:t>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F01CB4-4203-413A-9373-41B7594B9E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5755" y="1733181"/>
            <a:ext cx="6419850" cy="459105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5EE33D-5502-AE2A-C58C-96B4B25AEB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37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83729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7C43065-5272-4DFD-8731-4F5855BC3E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057" y="208924"/>
            <a:ext cx="5704777" cy="653046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6BBD5B9-D4AF-4634-ABD6-125A9D4DF2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9407" y="208924"/>
            <a:ext cx="5747141" cy="6530468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7FB3C93-EB79-89DB-1FEF-68D1C9F6EA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4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659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76027F-371C-49AA-95BB-0DC140AD1626}"/>
              </a:ext>
            </a:extLst>
          </p:cNvPr>
          <p:cNvSpPr txBox="1">
            <a:spLocks/>
          </p:cNvSpPr>
          <p:nvPr/>
        </p:nvSpPr>
        <p:spPr>
          <a:xfrm>
            <a:off x="838200" y="198875"/>
            <a:ext cx="10515600" cy="86515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defRPr>
            </a:lvl1pPr>
          </a:lstStyle>
          <a:p>
            <a:pPr algn="ctr"/>
            <a:r>
              <a:rPr lang="es-MX" b="1" dirty="0">
                <a:cs typeface="Tahoma" panose="020B0604030504040204" pitchFamily="34" charset="0"/>
              </a:rPr>
              <a:t>Grupos Protegidos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69DD49D-42ED-461C-87C0-07C76BAD0D90}"/>
              </a:ext>
            </a:extLst>
          </p:cNvPr>
          <p:cNvSpPr txBox="1"/>
          <p:nvPr/>
        </p:nvSpPr>
        <p:spPr>
          <a:xfrm>
            <a:off x="583474" y="1303870"/>
            <a:ext cx="1120793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400" dirty="0">
                <a:effectLst/>
                <a:latin typeface="+mj-lt"/>
              </a:rPr>
              <a:t>El </a:t>
            </a:r>
            <a:r>
              <a:rPr lang="es-ES" sz="2400" dirty="0">
                <a:latin typeface="+mj-lt"/>
              </a:rPr>
              <a:t>Departamento de Derechos Civiles de CA (anteriormente DFEH) </a:t>
            </a:r>
            <a:r>
              <a:rPr lang="es-MX" sz="2400" dirty="0">
                <a:effectLst/>
                <a:latin typeface="+mj-lt"/>
              </a:rPr>
              <a:t>hace cumplir las leyes que lo protegen de la discriminación ilegal y acoso en el empleo basado en su real o percibido: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52A4AA-7862-43BA-BE73-11956ED4BD12}"/>
              </a:ext>
            </a:extLst>
          </p:cNvPr>
          <p:cNvSpPr txBox="1"/>
          <p:nvPr/>
        </p:nvSpPr>
        <p:spPr>
          <a:xfrm>
            <a:off x="838200" y="2557061"/>
            <a:ext cx="10770326" cy="3970318"/>
          </a:xfrm>
          <a:prstGeom prst="rect">
            <a:avLst/>
          </a:prstGeom>
          <a:noFill/>
        </p:spPr>
        <p:txBody>
          <a:bodyPr wrap="square" numCol="2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800" dirty="0" err="1">
                <a:latin typeface="+mj-lt"/>
              </a:rPr>
              <a:t>Acendencia</a:t>
            </a:r>
            <a:endParaRPr lang="es-MX" sz="28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800" dirty="0">
                <a:latin typeface="+mj-lt"/>
              </a:rPr>
              <a:t>Edad (40 o más)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800" dirty="0">
                <a:latin typeface="+mj-lt"/>
              </a:rPr>
              <a:t>Color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800" dirty="0" err="1">
                <a:latin typeface="+mj-lt"/>
              </a:rPr>
              <a:t>Desabilidad</a:t>
            </a:r>
            <a:endParaRPr lang="es-MX" sz="28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800" dirty="0">
                <a:latin typeface="+mj-lt"/>
              </a:rPr>
              <a:t>Información genética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800" dirty="0">
                <a:latin typeface="+mj-lt"/>
              </a:rPr>
              <a:t>Identidad/Expresión de Género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800" dirty="0">
                <a:latin typeface="+mj-lt"/>
              </a:rPr>
              <a:t>Estado Civil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MX" sz="28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MX" sz="28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800" dirty="0">
                <a:latin typeface="+mj-lt"/>
              </a:rPr>
              <a:t>Condición Médica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800" dirty="0">
                <a:latin typeface="+mj-lt"/>
              </a:rPr>
              <a:t>Estado Militar o de Veterano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800" dirty="0" err="1">
                <a:latin typeface="+mj-lt"/>
              </a:rPr>
              <a:t>Origén</a:t>
            </a:r>
            <a:r>
              <a:rPr lang="es-MX" sz="2800" dirty="0">
                <a:latin typeface="+mj-lt"/>
              </a:rPr>
              <a:t> Nacional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800" dirty="0">
                <a:latin typeface="+mj-lt"/>
              </a:rPr>
              <a:t>Raza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800" dirty="0">
                <a:latin typeface="+mj-lt"/>
              </a:rPr>
              <a:t>Religión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800" dirty="0">
                <a:latin typeface="+mj-lt"/>
              </a:rPr>
              <a:t>Sexo/Genero*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800" dirty="0">
                <a:latin typeface="+mj-lt"/>
              </a:rPr>
              <a:t>Orientación Sexual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E5816CB-A182-4BBB-B708-78D2032FA205}"/>
              </a:ext>
            </a:extLst>
          </p:cNvPr>
          <p:cNvSpPr txBox="1"/>
          <p:nvPr/>
        </p:nvSpPr>
        <p:spPr>
          <a:xfrm>
            <a:off x="3339737" y="5919535"/>
            <a:ext cx="5512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/>
              <a:t>*Incluye: Embarazo, Parto y Lactancia Materna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98BC38-F899-6E32-E8DE-E12654FEFF78}"/>
              </a:ext>
            </a:extLst>
          </p:cNvPr>
          <p:cNvSpPr txBox="1"/>
          <p:nvPr/>
        </p:nvSpPr>
        <p:spPr>
          <a:xfrm>
            <a:off x="838200" y="730049"/>
            <a:ext cx="101147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i="1" dirty="0">
                <a:latin typeface="Tahoma" panose="020B0604030504040204" pitchFamily="34" charset="0"/>
                <a:hlinkClick r:id="rId2"/>
              </a:rPr>
              <a:t>calcivilrights.ca.gov/</a:t>
            </a:r>
            <a:r>
              <a:rPr lang="es-MX" i="1" dirty="0" err="1">
                <a:latin typeface="Tahoma" panose="020B0604030504040204" pitchFamily="34" charset="0"/>
                <a:hlinkClick r:id="rId2"/>
              </a:rPr>
              <a:t>Publications</a:t>
            </a:r>
            <a:endParaRPr lang="es-MX" i="1" dirty="0">
              <a:latin typeface="Tahoma" panose="020B060403050404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868B2D8-75ED-115F-1FCA-8DC7F584AA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5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51400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FFE0DE-48B5-4160-BB7A-A21A1D10AB7D}"/>
              </a:ext>
            </a:extLst>
          </p:cNvPr>
          <p:cNvSpPr txBox="1">
            <a:spLocks/>
          </p:cNvSpPr>
          <p:nvPr/>
        </p:nvSpPr>
        <p:spPr>
          <a:xfrm>
            <a:off x="838200" y="198873"/>
            <a:ext cx="10515600" cy="73215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defRPr>
            </a:lvl1pPr>
          </a:lstStyle>
          <a:p>
            <a:pPr algn="ctr"/>
            <a:r>
              <a:rPr lang="es-MX" b="1" dirty="0">
                <a:cs typeface="Tahoma" panose="020B0604030504040204" pitchFamily="34" charset="0"/>
              </a:rPr>
              <a:t>Agencias De Gobierno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B6F536-C6E6-44B9-A619-26A181367E06}"/>
              </a:ext>
            </a:extLst>
          </p:cNvPr>
          <p:cNvSpPr txBox="1">
            <a:spLocks/>
          </p:cNvSpPr>
          <p:nvPr/>
        </p:nvSpPr>
        <p:spPr>
          <a:xfrm>
            <a:off x="838200" y="1071154"/>
            <a:ext cx="10515600" cy="510580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200"/>
              </a:spcBef>
            </a:pPr>
            <a:r>
              <a:rPr lang="es-MX" b="1" dirty="0">
                <a:latin typeface="Source Sans Pro SemiBold" panose="020B0603030403020204" pitchFamily="34" charset="0"/>
                <a:ea typeface="Source Sans Pro SemiBold" panose="020B0603030403020204" pitchFamily="34" charset="0"/>
                <a:cs typeface="Tahoma" panose="020B0604030504040204" pitchFamily="34" charset="0"/>
              </a:rPr>
              <a:t>Nivel Federal: </a:t>
            </a:r>
            <a:r>
              <a:rPr lang="es-MX" dirty="0"/>
              <a:t>Comisión de Igualdad de Oportunidades en el Empleo (EEOC)</a:t>
            </a:r>
          </a:p>
          <a:p>
            <a:pPr marL="236538" indent="0">
              <a:buNone/>
            </a:pPr>
            <a:r>
              <a:rPr lang="es-MX" sz="1800" i="1" dirty="0">
                <a:hlinkClick r:id="rId2"/>
              </a:rPr>
              <a:t>www.eeoc.gov/sexual-harassment</a:t>
            </a:r>
            <a:endParaRPr lang="es-MX" sz="1800" i="1" dirty="0"/>
          </a:p>
          <a:p>
            <a:pPr marL="236538" indent="0">
              <a:buNone/>
            </a:pPr>
            <a:endParaRPr lang="es-MX" dirty="0">
              <a:latin typeface="Tahoma" panose="020B0604030504040204" pitchFamily="34" charset="0"/>
              <a:ea typeface="Tahoma" panose="020B0604030504040204" pitchFamily="34" charset="0"/>
            </a:endParaRPr>
          </a:p>
          <a:p>
            <a:pPr>
              <a:spcBef>
                <a:spcPts val="1200"/>
              </a:spcBef>
            </a:pPr>
            <a:r>
              <a:rPr lang="es-MX" b="1" dirty="0">
                <a:latin typeface="Source Sans Pro SemiBold" panose="020B0603030403020204" pitchFamily="34" charset="0"/>
                <a:ea typeface="Source Sans Pro SemiBold" panose="020B0603030403020204" pitchFamily="34" charset="0"/>
                <a:cs typeface="Tahoma" panose="020B0604030504040204" pitchFamily="34" charset="0"/>
              </a:rPr>
              <a:t>Nivel Estatal: </a:t>
            </a:r>
            <a:r>
              <a:rPr lang="es-MX" dirty="0"/>
              <a:t>Departamento de Derechos Civiles de CA (anteriormente DFEH)</a:t>
            </a:r>
          </a:p>
          <a:p>
            <a:pPr marL="236538" indent="0">
              <a:buNone/>
            </a:pPr>
            <a:r>
              <a:rPr lang="en-US" sz="1800" i="1" dirty="0">
                <a:hlinkClick r:id="rId3"/>
              </a:rPr>
              <a:t>www.calcivilrights.ca.gov/shpt</a:t>
            </a:r>
            <a:endParaRPr lang="es-MX" sz="1800" i="1" dirty="0"/>
          </a:p>
          <a:p>
            <a:pPr marL="0" indent="0">
              <a:spcBef>
                <a:spcPts val="1200"/>
              </a:spcBef>
              <a:buNone/>
            </a:pPr>
            <a:endParaRPr lang="es-MX" dirty="0">
              <a:latin typeface="Tahoma" panose="020B0604030504040204" pitchFamily="34" charset="0"/>
              <a:ea typeface="Tahoma" panose="020B060403050404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FD72E9-2CE6-F047-54A7-0963ABF209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6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09316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3ABEE1-1D04-49F2-A1E5-C37C864E271F}"/>
              </a:ext>
            </a:extLst>
          </p:cNvPr>
          <p:cNvSpPr txBox="1">
            <a:spLocks/>
          </p:cNvSpPr>
          <p:nvPr/>
        </p:nvSpPr>
        <p:spPr>
          <a:xfrm>
            <a:off x="119149" y="423333"/>
            <a:ext cx="11953702" cy="1168400"/>
          </a:xfrm>
          <a:prstGeom prst="rect">
            <a:avLst/>
          </a:prstGeom>
          <a:solidFill>
            <a:srgbClr val="FFFF00"/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defRPr>
            </a:lvl1pPr>
          </a:lstStyle>
          <a:p>
            <a:pPr algn="ctr"/>
            <a:r>
              <a:rPr lang="en-US" sz="4000" dirty="0">
                <a:solidFill>
                  <a:srgbClr val="FF0000"/>
                </a:solidFill>
              </a:rPr>
              <a:t>INSERTAR LA </a:t>
            </a:r>
            <a:r>
              <a:rPr lang="es-MX" sz="4000" dirty="0">
                <a:solidFill>
                  <a:srgbClr val="FF0000"/>
                </a:solidFill>
              </a:rPr>
              <a:t>PÓLIZA</a:t>
            </a:r>
            <a:r>
              <a:rPr lang="en-US" sz="4000" dirty="0">
                <a:solidFill>
                  <a:srgbClr val="FF0000"/>
                </a:solidFill>
              </a:rPr>
              <a:t> DE LA EMPRESA CONTRA ACOSO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49FA105-6693-0C95-F32D-BA291DF869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7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53581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F657C09-171A-4E41-A349-683860B0100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328" t="-1" r="33072" b="94674"/>
          <a:stretch/>
        </p:blipFill>
        <p:spPr>
          <a:xfrm>
            <a:off x="2220381" y="1079449"/>
            <a:ext cx="2218266" cy="3652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E61BBAC-4BB7-4C11-8AD1-3A14568988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165" t="12099" r="15701" b="72076"/>
          <a:stretch/>
        </p:blipFill>
        <p:spPr>
          <a:xfrm>
            <a:off x="868361" y="1568473"/>
            <a:ext cx="4961466" cy="104388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5F16C25-6C58-4059-81FA-BA41A9963698}"/>
              </a:ext>
            </a:extLst>
          </p:cNvPr>
          <p:cNvSpPr txBox="1">
            <a:spLocks/>
          </p:cNvSpPr>
          <p:nvPr/>
        </p:nvSpPr>
        <p:spPr>
          <a:xfrm>
            <a:off x="630766" y="264167"/>
            <a:ext cx="10930467" cy="81528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defRPr>
            </a:lvl1pPr>
          </a:lstStyle>
          <a:p>
            <a:pPr algn="ctr"/>
            <a:r>
              <a:rPr lang="es-MX"/>
              <a:t>Movimiento de #MeToo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8132DF-C534-4D97-8778-375012F8F01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1662"/>
          <a:stretch/>
        </p:blipFill>
        <p:spPr>
          <a:xfrm>
            <a:off x="1028211" y="2736092"/>
            <a:ext cx="4641765" cy="3295115"/>
          </a:xfrm>
          <a:prstGeom prst="rect">
            <a:avLst/>
          </a:prstGeom>
        </p:spPr>
      </p:pic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28CC906E-D314-4354-8614-C08E35FAE50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6362174" y="955712"/>
            <a:ext cx="5000625" cy="52292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309C673-0B38-4028-A3AA-FC987AD9395D}"/>
              </a:ext>
            </a:extLst>
          </p:cNvPr>
          <p:cNvSpPr txBox="1"/>
          <p:nvPr/>
        </p:nvSpPr>
        <p:spPr>
          <a:xfrm rot="20198477">
            <a:off x="1050822" y="3085051"/>
            <a:ext cx="2785242" cy="1938992"/>
          </a:xfrm>
          <a:prstGeom prst="rect">
            <a:avLst/>
          </a:prstGeom>
          <a:solidFill>
            <a:srgbClr val="FFFFFF">
              <a:alpha val="50196"/>
            </a:srgbClr>
          </a:solidFill>
          <a:effectLst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>
                <a:solidFill>
                  <a:srgbClr val="FF0000"/>
                </a:solidFill>
              </a:rPr>
              <a:t>Sentencia: 23 años en la </a:t>
            </a:r>
            <a:r>
              <a:rPr lang="es-MX" sz="4000" b="1" dirty="0" err="1">
                <a:solidFill>
                  <a:srgbClr val="FF0000"/>
                </a:solidFill>
              </a:rPr>
              <a:t>carcel</a:t>
            </a:r>
            <a:endParaRPr lang="es-MX" sz="4000" b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49A5CC-881D-7E49-EC09-76D6CC99E389}"/>
              </a:ext>
            </a:extLst>
          </p:cNvPr>
          <p:cNvSpPr txBox="1"/>
          <p:nvPr/>
        </p:nvSpPr>
        <p:spPr>
          <a:xfrm rot="20198477">
            <a:off x="2469639" y="4628500"/>
            <a:ext cx="2785242" cy="707886"/>
          </a:xfrm>
          <a:prstGeom prst="rect">
            <a:avLst/>
          </a:prstGeom>
          <a:solidFill>
            <a:srgbClr val="FFFFFF"/>
          </a:solidFill>
          <a:effectLst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>
                <a:solidFill>
                  <a:srgbClr val="FF0000"/>
                </a:solidFill>
              </a:rPr>
              <a:t>+ </a:t>
            </a:r>
            <a:r>
              <a:rPr lang="es-MX" sz="4000" b="1">
                <a:solidFill>
                  <a:srgbClr val="FF0000"/>
                </a:solidFill>
              </a:rPr>
              <a:t>16 años</a:t>
            </a:r>
            <a:endParaRPr lang="es-MX" sz="4000" b="1" dirty="0">
              <a:solidFill>
                <a:srgbClr val="FF0000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F07118B-A5B0-7BBD-77E2-5E4BA94DAD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8</a:t>
            </a:fld>
            <a:r>
              <a:rPr lang="en-US"/>
              <a:t> of 62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351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16C25-6C58-4059-81FA-BA41A9963698}"/>
              </a:ext>
            </a:extLst>
          </p:cNvPr>
          <p:cNvSpPr txBox="1">
            <a:spLocks/>
          </p:cNvSpPr>
          <p:nvPr/>
        </p:nvSpPr>
        <p:spPr>
          <a:xfrm>
            <a:off x="630766" y="333129"/>
            <a:ext cx="10930467" cy="81528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defRPr>
            </a:lvl1pPr>
          </a:lstStyle>
          <a:p>
            <a:pPr algn="ctr"/>
            <a:r>
              <a:rPr 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#YoTambien</a:t>
            </a:r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A1A65ED5-A8F5-43A5-8F25-B4CD83F469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64" b="18813"/>
          <a:stretch/>
        </p:blipFill>
        <p:spPr>
          <a:xfrm>
            <a:off x="398255" y="5408160"/>
            <a:ext cx="2537331" cy="86495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ADB6F48-8F34-4DB9-9EA0-9574E62FB648}"/>
              </a:ext>
            </a:extLst>
          </p:cNvPr>
          <p:cNvSpPr txBox="1"/>
          <p:nvPr/>
        </p:nvSpPr>
        <p:spPr>
          <a:xfrm>
            <a:off x="630767" y="843313"/>
            <a:ext cx="11027834" cy="1607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s-ES" sz="2800" b="0" i="0" dirty="0">
                <a:solidFill>
                  <a:srgbClr val="333333"/>
                </a:solidFill>
                <a:effectLst/>
                <a:latin typeface="Tahoma" panose="020B0604030504040204" pitchFamily="34" charset="0"/>
              </a:rPr>
              <a:t>Karla Amezola, una presentadora de TV y ganadora de un Emmy presentó a RH una denuncia de acoso sexual contra su jefe, el VP de Noticias Andrés Angulo. </a:t>
            </a:r>
            <a:endParaRPr lang="en-US" sz="2800" b="0" i="0" dirty="0">
              <a:solidFill>
                <a:srgbClr val="333333"/>
              </a:solidFill>
              <a:effectLst/>
              <a:latin typeface="Tahoma" panose="020B0604030504040204" pitchFamily="34" charset="0"/>
            </a:endParaRPr>
          </a:p>
        </p:txBody>
      </p:sp>
      <p:pic>
        <p:nvPicPr>
          <p:cNvPr id="8" name="Picture 7" descr="A person smiling at the camera&#10;&#10;Description automatically generated with medium confidence">
            <a:extLst>
              <a:ext uri="{FF2B5EF4-FFF2-40B4-BE49-F238E27FC236}">
                <a16:creationId xmlns:a16="http://schemas.microsoft.com/office/drawing/2014/main" id="{35DD34A5-5EB5-4CDF-AAAF-AE25BF99AD5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56" r="25813"/>
          <a:stretch/>
        </p:blipFill>
        <p:spPr>
          <a:xfrm>
            <a:off x="398255" y="2766631"/>
            <a:ext cx="2608538" cy="2535685"/>
          </a:xfrm>
          <a:prstGeom prst="rect">
            <a:avLst/>
          </a:prstGeom>
          <a:ln w="38100">
            <a:solidFill>
              <a:srgbClr val="E25829"/>
            </a:solidFill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5EB275B-BB04-4690-8F5F-BB0B620F4B9E}"/>
              </a:ext>
            </a:extLst>
          </p:cNvPr>
          <p:cNvSpPr txBox="1"/>
          <p:nvPr/>
        </p:nvSpPr>
        <p:spPr>
          <a:xfrm>
            <a:off x="3172937" y="2441095"/>
            <a:ext cx="8485664" cy="3676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s-ES" sz="2800" dirty="0">
                <a:solidFill>
                  <a:srgbClr val="333333"/>
                </a:solidFill>
                <a:latin typeface="Tahoma" panose="020B0604030504040204" pitchFamily="34" charset="0"/>
              </a:rPr>
              <a:t>Cuando la compañía no hizo nada para detener el comportamiento ilegal, presentó una demanda contra la compañía, junto con un reclamo de despido injustificado cuando la despidieron, por $15 millones en daños. Amezola tuvo que conducir para Uber hasta que años después fue contratado por Telemundo en Miami.</a:t>
            </a:r>
            <a:endParaRPr lang="es-MX" sz="2800" dirty="0">
              <a:latin typeface="Tahoma" panose="020B060403050404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B5894F-A7E9-71D7-1411-68885B15A5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9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626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9CA8B5E9-F335-44A2-812B-33DF81AE1546}" vid="{AC242DE2-705B-4111-A24C-961B4E76E1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CFLCA Template</Template>
  <TotalTime>4878</TotalTime>
  <Words>2558</Words>
  <Application>Microsoft Office PowerPoint</Application>
  <PresentationFormat>Widescreen</PresentationFormat>
  <Paragraphs>263</Paragraphs>
  <Slides>37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3" baseType="lpstr">
      <vt:lpstr>Arial</vt:lpstr>
      <vt:lpstr>Calibri</vt:lpstr>
      <vt:lpstr>Source Sans Pro</vt:lpstr>
      <vt:lpstr>Source Sans Pro SemiBold</vt:lpstr>
      <vt:lpstr>Tahoma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Definición de Acoso Sexual:</vt:lpstr>
      <vt:lpstr>Tipos de Acoso Sexual</vt:lpstr>
      <vt:lpstr>Quid Pro Quo – ‘Esto por Aquello’</vt:lpstr>
      <vt:lpstr>¿Es acoso Quid Pro Quo cuando….</vt:lpstr>
      <vt:lpstr>Ambiente de Trabajo Hostil</vt:lpstr>
      <vt:lpstr>Acoso Sexual: Físico </vt:lpstr>
      <vt:lpstr>Acoso Sexual: Verbal</vt:lpstr>
      <vt:lpstr>¡Sólo es una broma! ¡Fue un cumplido!</vt:lpstr>
      <vt:lpstr>Acoso Sexual: Visual </vt:lpstr>
      <vt:lpstr>PowerPoint Presentation</vt:lpstr>
      <vt:lpstr>PowerPoint Presentation</vt:lpstr>
      <vt:lpstr>Orientación Sexual o Identidad de Género La Discriminación es Ilegal</vt:lpstr>
      <vt:lpstr>PowerPoint Presentation</vt:lpstr>
      <vt:lpstr>PowerPoint Presentation</vt:lpstr>
      <vt:lpstr>PowerPoint Presentation</vt:lpstr>
      <vt:lpstr>PowerPoint Presentation</vt:lpstr>
      <vt:lpstr>Códigos de Vestuario</vt:lpstr>
      <vt:lpstr>PowerPoint Presentation</vt:lpstr>
      <vt:lpstr>La Intimidación como Acoso (Bullying)</vt:lpstr>
      <vt:lpstr>Tipos de Abuso o Intimidación (Bullying)</vt:lpstr>
      <vt:lpstr>¿Qué NO es Bullying?</vt:lpstr>
      <vt:lpstr>Remedios Para los Acosados </vt:lpstr>
      <vt:lpstr>PowerPoint Presentation</vt:lpstr>
      <vt:lpstr>Remedios Para los Acosados, Cont.</vt:lpstr>
      <vt:lpstr>Las Represalias son Ilegales</vt:lpstr>
      <vt:lpstr>Acciones Correctivas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Kimberly Clark</dc:creator>
  <cp:lastModifiedBy>Jajaira Lermas</cp:lastModifiedBy>
  <cp:revision>182</cp:revision>
  <cp:lastPrinted>2021-10-25T20:43:02Z</cp:lastPrinted>
  <dcterms:created xsi:type="dcterms:W3CDTF">2020-07-09T16:22:56Z</dcterms:created>
  <dcterms:modified xsi:type="dcterms:W3CDTF">2024-02-22T00:01:35Z</dcterms:modified>
</cp:coreProperties>
</file>