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40"/>
  </p:notesMasterIdLst>
  <p:handoutMasterIdLst>
    <p:handoutMasterId r:id="rId41"/>
  </p:handoutMasterIdLst>
  <p:sldIdLst>
    <p:sldId id="483" r:id="rId5"/>
    <p:sldId id="525" r:id="rId6"/>
    <p:sldId id="540" r:id="rId7"/>
    <p:sldId id="541" r:id="rId8"/>
    <p:sldId id="543" r:id="rId9"/>
    <p:sldId id="542" r:id="rId10"/>
    <p:sldId id="571" r:id="rId11"/>
    <p:sldId id="551" r:id="rId12"/>
    <p:sldId id="545" r:id="rId13"/>
    <p:sldId id="549" r:id="rId14"/>
    <p:sldId id="552" r:id="rId15"/>
    <p:sldId id="508" r:id="rId16"/>
    <p:sldId id="532" r:id="rId17"/>
    <p:sldId id="531" r:id="rId18"/>
    <p:sldId id="528" r:id="rId19"/>
    <p:sldId id="553" r:id="rId20"/>
    <p:sldId id="526" r:id="rId21"/>
    <p:sldId id="558" r:id="rId22"/>
    <p:sldId id="555" r:id="rId23"/>
    <p:sldId id="534" r:id="rId24"/>
    <p:sldId id="560" r:id="rId25"/>
    <p:sldId id="556" r:id="rId26"/>
    <p:sldId id="554" r:id="rId27"/>
    <p:sldId id="561" r:id="rId28"/>
    <p:sldId id="530" r:id="rId29"/>
    <p:sldId id="562" r:id="rId30"/>
    <p:sldId id="565" r:id="rId31"/>
    <p:sldId id="566" r:id="rId32"/>
    <p:sldId id="564" r:id="rId33"/>
    <p:sldId id="563" r:id="rId34"/>
    <p:sldId id="567" r:id="rId35"/>
    <p:sldId id="568" r:id="rId36"/>
    <p:sldId id="569" r:id="rId37"/>
    <p:sldId id="570" r:id="rId38"/>
    <p:sldId id="497" r:id="rId39"/>
  </p:sldIdLst>
  <p:sldSz cx="9144000" cy="6858000" type="screen4x3"/>
  <p:notesSz cx="7004050" cy="9290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58"/>
  </p:normalViewPr>
  <p:slideViewPr>
    <p:cSldViewPr snapToGrid="0">
      <p:cViewPr varScale="1">
        <p:scale>
          <a:sx n="64" d="100"/>
          <a:sy n="64" d="100"/>
        </p:scale>
        <p:origin x="138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088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7341" y="0"/>
            <a:ext cx="3035088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DCAA0D-67C9-424A-BDF3-3BE8F7B6D7A8}" type="datetimeFigureOut">
              <a:rPr lang="en-US"/>
              <a:pPr/>
              <a:t>10/11/2022</a:t>
            </a:fld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3935"/>
            <a:ext cx="3035088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7341" y="8823935"/>
            <a:ext cx="3035088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97F2B1-3E92-F64E-810E-9BFAA09879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088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962" y="0"/>
            <a:ext cx="3035088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A9DADB-DD3F-7E4D-AE26-05FC1CF4EF68}" type="datetimeFigureOut">
              <a:rPr lang="en-US"/>
              <a:pPr/>
              <a:t>10/11/2022</a:t>
            </a:fld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6913"/>
            <a:ext cx="4645025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874" y="4412774"/>
            <a:ext cx="5136303" cy="418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5547"/>
            <a:ext cx="3035088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962" y="8825547"/>
            <a:ext cx="3035088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DEF8F8-68FE-A740-B614-3E12B09843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F8F8-68FE-A740-B614-3E12B098435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5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F8F8-68FE-A740-B614-3E12B098435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12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F8F8-68FE-A740-B614-3E12B098435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4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F8F8-68FE-A740-B614-3E12B098435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9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EF8F8-68FE-A740-B614-3E12B098435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D798B-A066-FE43-A518-3847C27FDA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FE3FA-ABF7-7D4B-9BD1-EC60ADB178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6AD54-9728-0B47-B90F-01F9AEBAAC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924DB-CAA9-644C-BBFE-A4CFEDF005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B5EFE2-0437-424A-B9D4-87EAAD4635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0386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4D932-6891-194B-8FE8-3E18ED5E0A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E9F7E-EE6A-AB4E-87C6-084AFB73DD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E136EE-7CE9-B249-8F28-9FA05C3567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8516A-199F-514C-A1D8-C412D046B3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19EF7-DEC6-624F-B1BF-5EDC6CFC32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11E2A-5275-634C-B56D-D4068B7FC7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68C73-D99A-B848-AA0B-656E584C52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1F716-4B8F-9749-905E-A7029209F5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87ACA-AF9D-3D4A-AF43-E08A2CE210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3077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78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79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80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81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82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8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8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8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8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87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8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8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9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9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92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9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9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9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9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97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09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</p:grpSp>
          <p:grpSp>
            <p:nvGrpSpPr>
              <p:cNvPr id="104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310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0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0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0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0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0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0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0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0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0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1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1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1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1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1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1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1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1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1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1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2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2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2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2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2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2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2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2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  <p:sp>
              <p:nvSpPr>
                <p:cNvPr id="312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ahoma" pitchFamily="34" charset="0"/>
                  </a:endParaRPr>
                </a:p>
              </p:txBody>
            </p:sp>
          </p:grpSp>
        </p:grpSp>
        <p:sp>
          <p:nvSpPr>
            <p:cNvPr id="3129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3130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ahoma" pitchFamily="34" charset="0"/>
              </a:endParaRPr>
            </a:p>
          </p:txBody>
        </p:sp>
        <p:grpSp>
          <p:nvGrpSpPr>
            <p:cNvPr id="103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3132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133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  <p:sp>
            <p:nvSpPr>
              <p:cNvPr id="3134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ahoma" pitchFamily="34" charset="0"/>
                </a:endParaRPr>
              </a:p>
            </p:txBody>
          </p:sp>
        </p:grpSp>
      </p:grpSp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37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201E89A-0CE4-1241-9A13-513B769C844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charset="2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2"/>
        <a:buChar char="w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9NP8Htirvg?list=PLqRA_56QdMy23k8sZ2KbqK8NqQaD9Djd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jGs1tCzYrU?list=PLqRA_56QdMy23k8sZ2KbqK8NqQaD9DjdX" TargetMode="Externa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"/>
            <a:ext cx="3813717" cy="2743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ea typeface="Tahoma"/>
                <a:cs typeface="Tahoma"/>
              </a:rPr>
              <a:t>Mobile home repairs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9555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6CCC-347E-472F-96FC-622F00DE9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ea typeface="Tahoma"/>
                <a:cs typeface="Tahoma"/>
              </a:rPr>
              <a:t>SBS Roof Example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4" descr="A close up of a street&#10;&#10;Description generated with very high confidence">
            <a:extLst>
              <a:ext uri="{FF2B5EF4-FFF2-40B4-BE49-F238E27FC236}">
                <a16:creationId xmlns:a16="http://schemas.microsoft.com/office/drawing/2014/main" id="{A273D189-5CA0-472A-9466-19200B1A0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747" y="1761227"/>
            <a:ext cx="6478437" cy="48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19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28FE-7115-4A24-A5E6-7712DAE40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ea typeface="Tahoma"/>
                <a:cs typeface="Tahoma"/>
              </a:rPr>
              <a:t>SBS Roof Example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3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AD001CDC-8184-43E3-9C38-9B3259E1D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93" y="1753320"/>
            <a:ext cx="6653841" cy="50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43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A5757-00FB-034F-8ED4-83FD59332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Construction Corner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106612-752D-4DD5-90DB-E40F26108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  <a:hlinkClick r:id="rId3"/>
              </a:rPr>
              <a:t>SBS Instructional Video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A5143-3AF3-4846-86B1-4AB740D85FA8}"/>
              </a:ext>
            </a:extLst>
          </p:cNvPr>
          <p:cNvSpPr txBox="1"/>
          <p:nvPr/>
        </p:nvSpPr>
        <p:spPr>
          <a:xfrm>
            <a:off x="2288357" y="3205238"/>
            <a:ext cx="4576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4355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3B88-978C-1643-8DCD-66163C12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“HUG SYSTEMS”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2316A6-C068-4B6C-9EF8-F16CD5E4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36" y="1593130"/>
            <a:ext cx="5914663" cy="51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2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5EE643-FE26-7844-B8AC-5C4354DE3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System in Progress</a:t>
            </a:r>
          </a:p>
        </p:txBody>
      </p:sp>
      <p:pic>
        <p:nvPicPr>
          <p:cNvPr id="5" name="Picture 4" descr="A picture containing grass, outdoor, tree, park&#10;&#10;Description automatically generated">
            <a:extLst>
              <a:ext uri="{FF2B5EF4-FFF2-40B4-BE49-F238E27FC236}">
                <a16:creationId xmlns:a16="http://schemas.microsoft.com/office/drawing/2014/main" id="{A0340A78-23CC-4907-8FE5-6E7A958BD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09" y="1447800"/>
            <a:ext cx="6956981" cy="521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00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3B88-978C-1643-8DCD-66163C12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Frame Out Underpinning</a:t>
            </a:r>
            <a:r>
              <a:rPr lang="en-US" dirty="0">
                <a:solidFill>
                  <a:srgbClr val="C00000"/>
                </a:solidFill>
                <a:ea typeface="Tahoma"/>
                <a:cs typeface="Tahoma"/>
              </a:rPr>
              <a:t> 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C84D8-60FF-3546-AFD2-2293BF6699D4}"/>
              </a:ext>
            </a:extLst>
          </p:cNvPr>
          <p:cNvSpPr txBox="1"/>
          <p:nvPr/>
        </p:nvSpPr>
        <p:spPr>
          <a:xfrm>
            <a:off x="1068779" y="1591293"/>
            <a:ext cx="7313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Install bottom plates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Install vertical framing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E4232-A3E8-46FB-B3CD-76F6B7779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9971"/>
            <a:ext cx="4158892" cy="3918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3D6A0-69CD-40DE-A6EE-1789736EB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130" y="3102015"/>
            <a:ext cx="5518869" cy="36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31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1589-C0DE-440D-85FC-E8E2D8101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grass, outdoor, building, wooden&#10;&#10;Description automatically generated">
            <a:extLst>
              <a:ext uri="{FF2B5EF4-FFF2-40B4-BE49-F238E27FC236}">
                <a16:creationId xmlns:a16="http://schemas.microsoft.com/office/drawing/2014/main" id="{11B1970D-84DA-4471-AAE8-8D57FF2A9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46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3B9855-E53D-453A-8351-9A0470716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230" y="2849992"/>
            <a:ext cx="4768770" cy="38809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9A4F0E-562E-E644-B0B1-7948501E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04800"/>
            <a:ext cx="7965375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Build Out Overhang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423EB-F616-E745-97D7-A1943CED7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575" y="1584366"/>
            <a:ext cx="7772400" cy="23938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overhand prevents water from running down the wall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09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6AD6-BD3E-4EFC-8FBD-4B40626B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ree, outdoor, person, outdoor object&#10;&#10;Description automatically generated">
            <a:extLst>
              <a:ext uri="{FF2B5EF4-FFF2-40B4-BE49-F238E27FC236}">
                <a16:creationId xmlns:a16="http://schemas.microsoft.com/office/drawing/2014/main" id="{240539A6-D330-461C-B61A-02E0A709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72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9E7D1-B47F-4975-B37F-995491D1D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people working on a house&#10;&#10;Description automatically generated with low confidence">
            <a:extLst>
              <a:ext uri="{FF2B5EF4-FFF2-40B4-BE49-F238E27FC236}">
                <a16:creationId xmlns:a16="http://schemas.microsoft.com/office/drawing/2014/main" id="{794DB3A7-47DB-47D7-82A4-A0DFD151EE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0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5EE643-FE26-7844-B8AC-5C4354DE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34" y="245097"/>
            <a:ext cx="7772400" cy="137631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SBS ROOFING </a:t>
            </a:r>
            <a:r>
              <a:rPr lang="en-US" sz="1600" dirty="0">
                <a:solidFill>
                  <a:srgbClr val="C00000"/>
                </a:solidFill>
              </a:rPr>
              <a:t>(Styrene-Butadiene-Styrene)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Self Adhering Cap Sheet </a:t>
            </a:r>
            <a:br>
              <a:rPr lang="en-US" dirty="0">
                <a:solidFill>
                  <a:srgbClr val="C00000"/>
                </a:solidFill>
              </a:rPr>
            </a:b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1C88A-2A7E-443B-9DF3-6FA31FFB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17" y="2489822"/>
            <a:ext cx="3479442" cy="29965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3EC950B-3057-4E20-AB79-8E471D21D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42" y="1560906"/>
            <a:ext cx="340995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18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094492-B457-4EBA-A4EE-CE46C2F53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895" y="1447800"/>
            <a:ext cx="3450210" cy="50449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9A4F0E-562E-E644-B0B1-7948501E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04800"/>
            <a:ext cx="8248651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Install Flashing and Vinyl Siding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423EB-F616-E745-97D7-A1943CED7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8300"/>
            <a:ext cx="7772400" cy="23938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39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5367D-8463-47BE-A689-290361A8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grass, outdoor, tree, park&#10;&#10;Description automatically generated">
            <a:extLst>
              <a:ext uri="{FF2B5EF4-FFF2-40B4-BE49-F238E27FC236}">
                <a16:creationId xmlns:a16="http://schemas.microsoft.com/office/drawing/2014/main" id="{C9DCD2FE-D4C7-4AD0-BEDC-7D36C4CF0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22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F8D3-BAC5-48CE-B466-746C87629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83F703C6-4248-4208-8D09-1A7270045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79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0D0BA-0588-4C32-A95E-8A731338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FC461610-F21A-481B-8F7A-C4B334DE0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97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F3C2-4E93-4DF5-AAE1-D5BB7A5E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3F0CC3F2-0C8A-45FB-9517-711D20557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17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3B88-978C-1643-8DCD-66163C12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Things to watch for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BC7BF-3577-46B3-B21B-CCA054644D79}"/>
              </a:ext>
            </a:extLst>
          </p:cNvPr>
          <p:cNvSpPr txBox="1"/>
          <p:nvPr/>
        </p:nvSpPr>
        <p:spPr>
          <a:xfrm>
            <a:off x="754144" y="1564849"/>
            <a:ext cx="6825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Wires!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Details around windows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Appropriate spacing on skirting/underpinning framing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Make sure crawlspace is vented!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The minimum net area of ventilation opening must not be less than 1 square foot for each 150 square feet of under-floor space area.</a:t>
            </a:r>
          </a:p>
        </p:txBody>
      </p:sp>
    </p:spTree>
    <p:extLst>
      <p:ext uri="{BB962C8B-B14F-4D97-AF65-F5344CB8AC3E}">
        <p14:creationId xmlns:p14="http://schemas.microsoft.com/office/powerpoint/2010/main" val="784028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3314-2E45-46D7-BA0A-055508FE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building, sky, outdoor, house&#10;&#10;Description automatically generated">
            <a:extLst>
              <a:ext uri="{FF2B5EF4-FFF2-40B4-BE49-F238E27FC236}">
                <a16:creationId xmlns:a16="http://schemas.microsoft.com/office/drawing/2014/main" id="{8B040050-EE5A-41E0-9978-6E9CF5C05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90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A92B2-092B-4DD6-87B9-892E281AC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ADF8C0E3-BA36-4D75-93C6-79093AE38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84" y="0"/>
            <a:ext cx="5140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46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FD0A-0F7D-45EB-8595-8632351CE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outdoor, building, sky, house&#10;&#10;Description automatically generated">
            <a:extLst>
              <a:ext uri="{FF2B5EF4-FFF2-40B4-BE49-F238E27FC236}">
                <a16:creationId xmlns:a16="http://schemas.microsoft.com/office/drawing/2014/main" id="{D18BDC76-A8D9-42D7-BEC7-2D9CAD433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84" y="0"/>
            <a:ext cx="5140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04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7971B-B2AB-4262-9901-99E2FF63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D1C769AA-CF40-4933-873C-541F3A972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84" y="0"/>
            <a:ext cx="5140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269FCA-57BE-4575-BDE4-AA24B78A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6" y="3412504"/>
            <a:ext cx="4424844" cy="1763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B3B88-978C-1643-8DCD-66163C12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One Piece Installation</a:t>
            </a:r>
            <a:r>
              <a:rPr lang="en-US" dirty="0">
                <a:solidFill>
                  <a:srgbClr val="C00000"/>
                </a:solidFill>
                <a:ea typeface="Tahoma"/>
                <a:cs typeface="Tahoma"/>
              </a:rPr>
              <a:t> </a:t>
            </a:r>
            <a:r>
              <a:rPr lang="en-US" sz="1400" dirty="0">
                <a:solidFill>
                  <a:srgbClr val="C00000"/>
                </a:solidFill>
                <a:ea typeface="Tahoma"/>
                <a:cs typeface="Tahoma"/>
              </a:rPr>
              <a:t>Page 115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C84D8-60FF-3546-AFD2-2293BF6699D4}"/>
              </a:ext>
            </a:extLst>
          </p:cNvPr>
          <p:cNvSpPr txBox="1"/>
          <p:nvPr/>
        </p:nvSpPr>
        <p:spPr>
          <a:xfrm>
            <a:off x="1068779" y="1591293"/>
            <a:ext cx="7313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Measure and cut the pieces, they will run down the wall 3-4”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Position and stick first piece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roller to apply pressure to whole piece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next piece should cover the sticky tab of the first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Repeat for length of roof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6368BF-AC8A-433D-AB76-FF5391436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828" y="4750187"/>
            <a:ext cx="4676172" cy="19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70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16493-DD94-42A6-8F45-430B1574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ay be an image of outdoors">
            <a:extLst>
              <a:ext uri="{FF2B5EF4-FFF2-40B4-BE49-F238E27FC236}">
                <a16:creationId xmlns:a16="http://schemas.microsoft.com/office/drawing/2014/main" id="{1A5C0389-AA77-42A4-811A-CE595DF9B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27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DD981-22E3-48ED-A36E-B1FC1A21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house with a fence around it&#10;&#10;Description automatically generated with low confidence">
            <a:extLst>
              <a:ext uri="{FF2B5EF4-FFF2-40B4-BE49-F238E27FC236}">
                <a16:creationId xmlns:a16="http://schemas.microsoft.com/office/drawing/2014/main" id="{2E7F7118-43F3-421D-9811-E39D49D4B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23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0DC26-5592-4035-B3A8-2BB92ECA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8404D6ED-E83C-436E-95D9-822A1440C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1" y="532442"/>
            <a:ext cx="4234320" cy="548691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4779C56-72C5-4DA0-BDFD-00224728E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71" y="532442"/>
            <a:ext cx="4256006" cy="55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28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F563-E5EE-456A-B58C-1C9B0057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Preliminary Data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0AC2CFF-6542-4647-9AA7-1264E73FF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1547812"/>
            <a:ext cx="59912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88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2C06-4BBB-40C2-BB1F-AEF87B14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Mobile Home Ceiling Repair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64803-5A2B-4E3A-9024-E2C54AD15467}"/>
              </a:ext>
            </a:extLst>
          </p:cNvPr>
          <p:cNvSpPr txBox="1"/>
          <p:nvPr/>
        </p:nvSpPr>
        <p:spPr>
          <a:xfrm>
            <a:off x="609600" y="1743959"/>
            <a:ext cx="491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linkClick r:id="rId2"/>
              </a:rPr>
              <a:t>Construction Corner Video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73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962400"/>
            <a:ext cx="7772400" cy="1362075"/>
          </a:xfrm>
        </p:spPr>
        <p:txBody>
          <a:bodyPr/>
          <a:lstStyle/>
          <a:p>
            <a:r>
              <a:rPr lang="en-US" sz="6000">
                <a:solidFill>
                  <a:srgbClr val="C00000"/>
                </a:solidFill>
              </a:rPr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"/>
            <a:ext cx="38137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76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3B88-978C-1643-8DCD-66163C12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Two Piece Installation</a:t>
            </a:r>
            <a:r>
              <a:rPr lang="en-US" dirty="0">
                <a:solidFill>
                  <a:srgbClr val="C00000"/>
                </a:solidFill>
                <a:ea typeface="Tahoma"/>
                <a:cs typeface="Tahoma"/>
              </a:rPr>
              <a:t> </a:t>
            </a:r>
            <a:r>
              <a:rPr lang="en-US" sz="1400" dirty="0">
                <a:solidFill>
                  <a:srgbClr val="C00000"/>
                </a:solidFill>
                <a:ea typeface="Tahoma"/>
                <a:cs typeface="Tahoma"/>
              </a:rPr>
              <a:t>Page 117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C84D8-60FF-3546-AFD2-2293BF6699D4}"/>
              </a:ext>
            </a:extLst>
          </p:cNvPr>
          <p:cNvSpPr txBox="1"/>
          <p:nvPr/>
        </p:nvSpPr>
        <p:spPr>
          <a:xfrm>
            <a:off x="1068779" y="1591293"/>
            <a:ext cx="7313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pieces on one side will be on the bottom of the overlap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Stick the and roll the first piece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Overhang 6” at ridge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Overlap the second piece over stick tab and repeat for length of roof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Follow the same process on the other 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3CBE8-F115-4386-AC92-B54AFFABB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2" y="3610207"/>
            <a:ext cx="4463001" cy="1837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E8E8E-83D5-432F-9510-2E67B716B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182" y="4911592"/>
            <a:ext cx="4524013" cy="17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1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3B88-978C-1643-8DCD-66163C12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Vent Pipes</a:t>
            </a:r>
            <a:r>
              <a:rPr lang="en-US" dirty="0">
                <a:solidFill>
                  <a:srgbClr val="C00000"/>
                </a:solidFill>
                <a:ea typeface="Tahoma"/>
                <a:cs typeface="Tahoma"/>
              </a:rPr>
              <a:t> </a:t>
            </a:r>
            <a:r>
              <a:rPr lang="en-US" sz="1400" dirty="0">
                <a:solidFill>
                  <a:srgbClr val="C00000"/>
                </a:solidFill>
                <a:ea typeface="Tahoma"/>
                <a:cs typeface="Tahoma"/>
              </a:rPr>
              <a:t>Page 119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C84D8-60FF-3546-AFD2-2293BF6699D4}"/>
              </a:ext>
            </a:extLst>
          </p:cNvPr>
          <p:cNvSpPr txBox="1"/>
          <p:nvPr/>
        </p:nvSpPr>
        <p:spPr>
          <a:xfrm>
            <a:off x="1068779" y="1579718"/>
            <a:ext cx="731322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/>
                <a:ea typeface="Tahoma"/>
                <a:cs typeface="Tahoma"/>
              </a:rPr>
              <a:t>If possible, cut a hole and slide SBS over pipe and use boot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Otherwise use relief cut and cover with a small SBS square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C0F1D-2A1E-416D-8399-143B88132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715" y="3721332"/>
            <a:ext cx="2955297" cy="2830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79675-9666-4829-B067-0646D4AA0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68" y="2657604"/>
            <a:ext cx="5061832" cy="27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8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EE4083-5C92-488F-A03F-CEC44AB17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57" y="3230094"/>
            <a:ext cx="2136094" cy="3503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B3B88-978C-1643-8DCD-66163C12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Termination Bars</a:t>
            </a:r>
            <a:r>
              <a:rPr lang="en-US" dirty="0">
                <a:solidFill>
                  <a:srgbClr val="C00000"/>
                </a:solidFill>
                <a:ea typeface="Tahoma"/>
                <a:cs typeface="Tahoma"/>
              </a:rPr>
              <a:t> </a:t>
            </a:r>
            <a:r>
              <a:rPr lang="en-US" sz="1400" dirty="0">
                <a:solidFill>
                  <a:srgbClr val="C00000"/>
                </a:solidFill>
                <a:ea typeface="Tahoma"/>
                <a:cs typeface="Tahoma"/>
              </a:rPr>
              <a:t>Page 120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C84D8-60FF-3546-AFD2-2293BF6699D4}"/>
              </a:ext>
            </a:extLst>
          </p:cNvPr>
          <p:cNvSpPr txBox="1"/>
          <p:nvPr/>
        </p:nvSpPr>
        <p:spPr>
          <a:xfrm>
            <a:off x="1068779" y="1591293"/>
            <a:ext cx="7313221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Termination bar is installed around the top of the mobile home walls to hold down SBS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/>
                <a:ea typeface="Tahoma"/>
                <a:cs typeface="Tahoma"/>
              </a:rPr>
              <a:t>If overhang is built, attach termination bar to that. If no overhang, attach it to the top plate of wall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/>
                <a:ea typeface="Tahoma"/>
                <a:cs typeface="Tahoma"/>
              </a:rPr>
              <a:t>Use smaller sections on the rounded end of the mobile home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BCB90-4703-4C2C-A297-EBEF1AE6D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r="2643"/>
          <a:stretch/>
        </p:blipFill>
        <p:spPr>
          <a:xfrm>
            <a:off x="3242641" y="4781814"/>
            <a:ext cx="5815256" cy="19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60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84D1-3002-4B26-A9CF-A2FF1E92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28B9DFD-B8FC-4472-B100-ADE0092D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06" y="1719459"/>
            <a:ext cx="4714188" cy="41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93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F9CB-F5AC-4971-93CC-586C8B68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ea typeface="Tahoma"/>
                <a:cs typeface="Tahoma"/>
              </a:rPr>
              <a:t>Termination Bar Example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3" descr="A house that has 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39C0F317-1F57-4D68-A52C-8C2CF8FF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08" y="1638300"/>
            <a:ext cx="6653841" cy="50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07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CABB-7CD5-4FEF-926E-9D58A40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ea typeface="Tahoma"/>
                <a:cs typeface="Tahoma"/>
              </a:rPr>
              <a:t>Exposed Seam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3" descr="A picture containing building, outdoor, person, ground&#10;&#10;Description generated with very high confidence">
            <a:extLst>
              <a:ext uri="{FF2B5EF4-FFF2-40B4-BE49-F238E27FC236}">
                <a16:creationId xmlns:a16="http://schemas.microsoft.com/office/drawing/2014/main" id="{F05397AA-2F32-4E49-9829-74DAC819C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60000">
            <a:off x="2311402" y="2580490"/>
            <a:ext cx="4708602" cy="35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95700"/>
      </p:ext>
    </p:extLst>
  </p:cSld>
  <p:clrMapOvr>
    <a:masterClrMapping/>
  </p:clrMapOvr>
</p:sld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D04FD766C35B4D92A3B1499E8B88AB" ma:contentTypeVersion="16" ma:contentTypeDescription="Create a new document." ma:contentTypeScope="" ma:versionID="5df82b748c8a7ddf3123a9d4ff3e8a30">
  <xsd:schema xmlns:xsd="http://www.w3.org/2001/XMLSchema" xmlns:xs="http://www.w3.org/2001/XMLSchema" xmlns:p="http://schemas.microsoft.com/office/2006/metadata/properties" xmlns:ns2="f31a307a-65a1-4d72-86c2-53ed4a1445be" xmlns:ns3="02e6002d-c536-4c7d-8075-2326c5e86589" targetNamespace="http://schemas.microsoft.com/office/2006/metadata/properties" ma:root="true" ma:fieldsID="02d4d53393d5a50d68203c07bd60779a" ns2:_="" ns3:_="">
    <xsd:import namespace="f31a307a-65a1-4d72-86c2-53ed4a1445be"/>
    <xsd:import namespace="02e6002d-c536-4c7d-8075-2326c5e8658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a307a-65a1-4d72-86c2-53ed4a1445b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e6002d-c536-4c7d-8075-2326c5e865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79CC8EE-A8C7-4CC9-A00F-0CAD476ABA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F3B8D7-DC26-400F-8F71-3445638F5A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a307a-65a1-4d72-86c2-53ed4a1445be"/>
    <ds:schemaRef ds:uri="02e6002d-c536-4c7d-8075-2326c5e865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B35655-5E9D-4594-ACE2-FB2BE7CD967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311</Words>
  <Application>Microsoft Office PowerPoint</Application>
  <PresentationFormat>On-screen Show (4:3)</PresentationFormat>
  <Paragraphs>51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Tahoma</vt:lpstr>
      <vt:lpstr>Wingdings</vt:lpstr>
      <vt:lpstr>Blueprint</vt:lpstr>
      <vt:lpstr>Mobile home repairs</vt:lpstr>
      <vt:lpstr>SBS ROOFING (Styrene-Butadiene-Styrene) Self Adhering Cap Sheet  </vt:lpstr>
      <vt:lpstr>One Piece Installation Page 115</vt:lpstr>
      <vt:lpstr>Two Piece Installation Page 117</vt:lpstr>
      <vt:lpstr>Vent Pipes Page 119</vt:lpstr>
      <vt:lpstr>Termination Bars Page 120</vt:lpstr>
      <vt:lpstr>PowerPoint Presentation</vt:lpstr>
      <vt:lpstr>Termination Bar Example</vt:lpstr>
      <vt:lpstr>Exposed Seam </vt:lpstr>
      <vt:lpstr>SBS Roof Example</vt:lpstr>
      <vt:lpstr>SBS Roof Example</vt:lpstr>
      <vt:lpstr>Construction Corner </vt:lpstr>
      <vt:lpstr>“HUG SYSTEMS”</vt:lpstr>
      <vt:lpstr>System in Progress</vt:lpstr>
      <vt:lpstr>Frame Out Underpinning </vt:lpstr>
      <vt:lpstr>PowerPoint Presentation</vt:lpstr>
      <vt:lpstr>Build Out Overhang</vt:lpstr>
      <vt:lpstr>PowerPoint Presentation</vt:lpstr>
      <vt:lpstr>PowerPoint Presentation</vt:lpstr>
      <vt:lpstr>Install Flashing and Vinyl Siding</vt:lpstr>
      <vt:lpstr>PowerPoint Presentation</vt:lpstr>
      <vt:lpstr>PowerPoint Presentation</vt:lpstr>
      <vt:lpstr>PowerPoint Presentation</vt:lpstr>
      <vt:lpstr>PowerPoint Presentation</vt:lpstr>
      <vt:lpstr>Things to watch for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Data</vt:lpstr>
      <vt:lpstr>Mobile Home Ceiling Repair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Foundations</dc:title>
  <dc:creator>Zack Schoettes</dc:creator>
  <cp:lastModifiedBy>Adrienne Osborne</cp:lastModifiedBy>
  <cp:revision>29</cp:revision>
  <dcterms:modified xsi:type="dcterms:W3CDTF">2022-10-11T13:11:53Z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0x01010091D04FD766C35B4D92A3B1499E8B88AB</vt:lpwstr>
  </property>
  <property fmtid="{D5CDD505-2E9C-101B-9397-08002B2CF9AE}" pid="3" name="Order">
    <vt:r8>3296100</vt:r8>
  </property>
  <property fmtid="{D5CDD505-2E9C-101B-9397-08002B2CF9AE}" pid="4" name="xd_ProgID">
    <vt:lpwstr/>
  </property>
  <property fmtid="{D5CDD505-2E9C-101B-9397-08002B2CF9AE}" pid="5" name="_CopySource">
    <vt:lpwstr>https://appalachiaserviceproject.sharepoint.com/SummerProgram/Shared Documents/Summer Staff Training/Construction Training PPT's/Powerpoint Template.pptx</vt:lpwstr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AuthorIds_UIVersion_512">
    <vt:lpwstr>65</vt:lpwstr>
  </property>
  <property fmtid="{D5CDD505-2E9C-101B-9397-08002B2CF9AE}" pid="10" name="AuthorIds_UIVersion_1024">
    <vt:lpwstr>65</vt:lpwstr>
  </property>
</Properties>
</file>