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Vs3NlK6LNlKbDKV8rU6a7yXFm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6"/>
          <p:cNvSpPr/>
          <p:nvPr>
            <p:ph idx="2" type="pic"/>
          </p:nvPr>
        </p:nvSpPr>
        <p:spPr>
          <a:xfrm>
            <a:off x="5183188" y="987425"/>
            <a:ext cx="6172200" cy="4873625"/>
          </a:xfrm>
          <a:prstGeom prst="rect">
            <a:avLst/>
          </a:prstGeom>
          <a:noFill/>
          <a:ln>
            <a:noFill/>
          </a:ln>
        </p:spPr>
      </p:sp>
      <p:sp>
        <p:nvSpPr>
          <p:cNvPr id="64" name="Google Shape;64;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29.jpg"/><Relationship Id="rId5" Type="http://schemas.openxmlformats.org/officeDocument/2006/relationships/image" Target="../media/image31.jpg"/><Relationship Id="rId6"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22.jp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8.jpg"/><Relationship Id="rId4" Type="http://schemas.openxmlformats.org/officeDocument/2006/relationships/image" Target="../media/image35.jpg"/><Relationship Id="rId5"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4.jpg"/><Relationship Id="rId4" Type="http://schemas.openxmlformats.org/officeDocument/2006/relationships/image" Target="../media/image37.jpg"/><Relationship Id="rId5" Type="http://schemas.openxmlformats.org/officeDocument/2006/relationships/image" Target="../media/image39.jpg"/><Relationship Id="rId6" Type="http://schemas.openxmlformats.org/officeDocument/2006/relationships/image" Target="../media/image4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1.jpg"/><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8.jpg"/><Relationship Id="rId4" Type="http://schemas.openxmlformats.org/officeDocument/2006/relationships/image" Target="../media/image44.jpg"/><Relationship Id="rId5" Type="http://schemas.openxmlformats.org/officeDocument/2006/relationships/image" Target="../media/image4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assets.noviams.com/novi-file-uploads/cfhr/All_About_Grab_Bars-New_revised_2022-RMR.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13.jpg"/><Relationship Id="rId5" Type="http://schemas.openxmlformats.org/officeDocument/2006/relationships/image" Target="../media/image2.jpg"/><Relationship Id="rId6" Type="http://schemas.openxmlformats.org/officeDocument/2006/relationships/image" Target="../media/image18.png"/><Relationship Id="rId7"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9.jpg"/><Relationship Id="rId6"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0.jpg"/><Relationship Id="rId5" Type="http://schemas.openxmlformats.org/officeDocument/2006/relationships/image" Target="../media/image1.jpg"/><Relationship Id="rId6" Type="http://schemas.openxmlformats.org/officeDocument/2006/relationships/image" Target="../media/image15.jpg"/><Relationship Id="rId7" Type="http://schemas.openxmlformats.org/officeDocument/2006/relationships/image" Target="../media/image6.jpg"/><Relationship Id="rId8"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8.jpg"/><Relationship Id="rId7" Type="http://schemas.openxmlformats.org/officeDocument/2006/relationships/image" Target="../media/image3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ph type="ctrTitle"/>
          </p:nvPr>
        </p:nvSpPr>
        <p:spPr>
          <a:xfrm>
            <a:off x="965200" y="1383527"/>
            <a:ext cx="6117158" cy="417516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9600"/>
              <a:buFont typeface="Calibri"/>
              <a:buNone/>
            </a:pPr>
            <a:r>
              <a:rPr lang="en-US" sz="9600"/>
              <a:t>All About Grab Bars</a:t>
            </a:r>
            <a:endParaRPr/>
          </a:p>
        </p:txBody>
      </p:sp>
      <p:sp>
        <p:nvSpPr>
          <p:cNvPr id="88" name="Google Shape;88;p1"/>
          <p:cNvSpPr txBox="1"/>
          <p:nvPr>
            <p:ph idx="1" type="subTitle"/>
          </p:nvPr>
        </p:nvSpPr>
        <p:spPr>
          <a:xfrm>
            <a:off x="7986955" y="2573422"/>
            <a:ext cx="3113064" cy="17953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Tools, Training, and Installation</a:t>
            </a:r>
            <a:endParaRPr/>
          </a:p>
        </p:txBody>
      </p:sp>
      <p:cxnSp>
        <p:nvCxnSpPr>
          <p:cNvPr id="89" name="Google Shape;89;p1"/>
          <p:cNvCxnSpPr/>
          <p:nvPr/>
        </p:nvCxnSpPr>
        <p:spPr>
          <a:xfrm>
            <a:off x="7534656" y="1852863"/>
            <a:ext cx="0" cy="3236495"/>
          </a:xfrm>
          <a:prstGeom prst="straightConnector1">
            <a:avLst/>
          </a:prstGeom>
          <a:noFill/>
          <a:ln cap="sq" cmpd="sng" w="19050">
            <a:solidFill>
              <a:srgbClr val="3F3F3F"/>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10"/>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1" name="Google Shape;181;p10"/>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2" name="Google Shape;182;p10"/>
          <p:cNvSpPr txBox="1"/>
          <p:nvPr>
            <p:ph type="ctr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700"/>
              <a:buFont typeface="Calibri"/>
              <a:buNone/>
            </a:pPr>
            <a:r>
              <a:rPr lang="en-US" sz="3700">
                <a:solidFill>
                  <a:srgbClr val="FFFFFF"/>
                </a:solidFill>
                <a:latin typeface="Calibri"/>
                <a:ea typeface="Calibri"/>
                <a:cs typeface="Calibri"/>
                <a:sym typeface="Calibri"/>
              </a:rPr>
              <a:t>Make an </a:t>
            </a:r>
            <a:br>
              <a:rPr lang="en-US" sz="3700">
                <a:solidFill>
                  <a:srgbClr val="FFFFFF"/>
                </a:solidFill>
                <a:latin typeface="Calibri"/>
                <a:ea typeface="Calibri"/>
                <a:cs typeface="Calibri"/>
                <a:sym typeface="Calibri"/>
              </a:rPr>
            </a:br>
            <a:r>
              <a:rPr lang="en-US" sz="3700">
                <a:solidFill>
                  <a:srgbClr val="FFFFFF"/>
                </a:solidFill>
                <a:latin typeface="Calibri"/>
                <a:ea typeface="Calibri"/>
                <a:cs typeface="Calibri"/>
                <a:sym typeface="Calibri"/>
              </a:rPr>
              <a:t>Installation Kit for Your Team!</a:t>
            </a:r>
            <a:br>
              <a:rPr lang="en-US" sz="3700">
                <a:solidFill>
                  <a:srgbClr val="FFFFFF"/>
                </a:solidFill>
                <a:latin typeface="Calibri"/>
                <a:ea typeface="Calibri"/>
                <a:cs typeface="Calibri"/>
                <a:sym typeface="Calibri"/>
              </a:rPr>
            </a:br>
            <a:br>
              <a:rPr lang="en-US" sz="3700">
                <a:solidFill>
                  <a:srgbClr val="FFFFFF"/>
                </a:solidFill>
                <a:latin typeface="Calibri"/>
                <a:ea typeface="Calibri"/>
                <a:cs typeface="Calibri"/>
                <a:sym typeface="Calibri"/>
              </a:rPr>
            </a:br>
            <a:r>
              <a:rPr lang="en-US" sz="3700">
                <a:solidFill>
                  <a:srgbClr val="FFFFFF"/>
                </a:solidFill>
                <a:latin typeface="Calibri"/>
                <a:ea typeface="Calibri"/>
                <a:cs typeface="Calibri"/>
                <a:sym typeface="Calibri"/>
              </a:rPr>
              <a:t>(Supplemental Tools to Grab and GO!)</a:t>
            </a:r>
            <a:endParaRPr/>
          </a:p>
        </p:txBody>
      </p:sp>
      <p:sp>
        <p:nvSpPr>
          <p:cNvPr id="183" name="Google Shape;183;p10"/>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4" name="Google Shape;184;p10"/>
          <p:cNvSpPr txBox="1"/>
          <p:nvPr>
            <p:ph idx="1" type="subTitle"/>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228600" lvl="0" marL="342900" marR="0" rtl="0" algn="l">
              <a:lnSpc>
                <a:spcPct val="90000"/>
              </a:lnSpc>
              <a:spcBef>
                <a:spcPts val="0"/>
              </a:spcBef>
              <a:spcAft>
                <a:spcPts val="0"/>
              </a:spcAft>
              <a:buClr>
                <a:schemeClr val="dk1"/>
              </a:buClr>
              <a:buSzPts val="2800"/>
              <a:buFont typeface="Arial"/>
              <a:buChar char="•"/>
            </a:pPr>
            <a:r>
              <a:rPr lang="en-US" sz="2800"/>
              <a:t>¼" tile bit</a:t>
            </a:r>
            <a:endParaRPr/>
          </a:p>
          <a:p>
            <a:pPr indent="-228600" lvl="0" marL="342900" marR="0" rtl="0" algn="l">
              <a:lnSpc>
                <a:spcPct val="90000"/>
              </a:lnSpc>
              <a:spcBef>
                <a:spcPts val="0"/>
              </a:spcBef>
              <a:spcAft>
                <a:spcPts val="0"/>
              </a:spcAft>
              <a:buClr>
                <a:schemeClr val="dk1"/>
              </a:buClr>
              <a:buSzPts val="2800"/>
              <a:buFont typeface="Arial"/>
              <a:buChar char="•"/>
            </a:pPr>
            <a:r>
              <a:rPr lang="en-US" sz="2800"/>
              <a:t>1¼" or ¾" or both "Apache" bit</a:t>
            </a:r>
            <a:endParaRPr/>
          </a:p>
          <a:p>
            <a:pPr indent="-228600" lvl="0" marL="342900" marR="0" rtl="0" algn="l">
              <a:lnSpc>
                <a:spcPct val="90000"/>
              </a:lnSpc>
              <a:spcBef>
                <a:spcPts val="0"/>
              </a:spcBef>
              <a:spcAft>
                <a:spcPts val="0"/>
              </a:spcAft>
              <a:buClr>
                <a:schemeClr val="dk1"/>
              </a:buClr>
              <a:buSzPts val="2800"/>
              <a:buFont typeface="Arial"/>
              <a:buChar char="•"/>
            </a:pPr>
            <a:r>
              <a:rPr lang="en-US" sz="2800"/>
              <a:t>Various types of grab bar fasteners (WingIts, etc.)</a:t>
            </a:r>
            <a:endParaRPr/>
          </a:p>
          <a:p>
            <a:pPr indent="-228600" lvl="0" marL="342900" marR="0" rtl="0" algn="l">
              <a:lnSpc>
                <a:spcPct val="90000"/>
              </a:lnSpc>
              <a:spcBef>
                <a:spcPts val="0"/>
              </a:spcBef>
              <a:spcAft>
                <a:spcPts val="0"/>
              </a:spcAft>
              <a:buClr>
                <a:schemeClr val="dk1"/>
              </a:buClr>
              <a:buSzPts val="2800"/>
              <a:buFont typeface="Arial"/>
              <a:buChar char="•"/>
            </a:pPr>
            <a:r>
              <a:rPr lang="en-US" sz="2800"/>
              <a:t>Small bottle of rubbing alcohol, or alcohol pads, to clean soap scum from tile for adhesive </a:t>
            </a:r>
            <a:endParaRPr/>
          </a:p>
          <a:p>
            <a:pPr indent="-228600" lvl="0" marL="342900" marR="0" rtl="0" algn="l">
              <a:lnSpc>
                <a:spcPct val="90000"/>
              </a:lnSpc>
              <a:spcBef>
                <a:spcPts val="0"/>
              </a:spcBef>
              <a:spcAft>
                <a:spcPts val="0"/>
              </a:spcAft>
              <a:buClr>
                <a:schemeClr val="dk1"/>
              </a:buClr>
              <a:buSzPts val="2800"/>
              <a:buFont typeface="Arial"/>
              <a:buChar char="•"/>
            </a:pPr>
            <a:r>
              <a:rPr lang="en-US" sz="2800"/>
              <a:t>Rags</a:t>
            </a:r>
            <a:endParaRPr/>
          </a:p>
          <a:p>
            <a:pPr indent="-228600" lvl="0" marL="342900" marR="0" rtl="0" algn="l">
              <a:lnSpc>
                <a:spcPct val="90000"/>
              </a:lnSpc>
              <a:spcBef>
                <a:spcPts val="0"/>
              </a:spcBef>
              <a:spcAft>
                <a:spcPts val="0"/>
              </a:spcAft>
              <a:buClr>
                <a:schemeClr val="dk1"/>
              </a:buClr>
              <a:buSzPts val="2800"/>
              <a:buFont typeface="Arial"/>
              <a:buChar char="•"/>
            </a:pPr>
            <a:r>
              <a:rPr lang="en-US" sz="2800"/>
              <a:t>Silicon or Tub and Tile caulk</a:t>
            </a:r>
            <a:endParaRPr/>
          </a:p>
          <a:p>
            <a:pPr indent="-228600" lvl="0" marL="342900" marR="0" rtl="0" algn="l">
              <a:lnSpc>
                <a:spcPct val="90000"/>
              </a:lnSpc>
              <a:spcBef>
                <a:spcPts val="0"/>
              </a:spcBef>
              <a:spcAft>
                <a:spcPts val="0"/>
              </a:spcAft>
              <a:buClr>
                <a:schemeClr val="dk1"/>
              </a:buClr>
              <a:buSzPts val="2800"/>
              <a:buFont typeface="Arial"/>
              <a:buChar char="•"/>
            </a:pPr>
            <a:r>
              <a:rPr lang="en-US" sz="2800"/>
              <a:t>Small container of Redi-mix tile and grout repair</a:t>
            </a:r>
            <a:endParaRPr sz="2800"/>
          </a:p>
          <a:p>
            <a:pPr indent="-228600" lvl="0" marL="342900" marR="0" rtl="0" algn="l">
              <a:lnSpc>
                <a:spcPct val="90000"/>
              </a:lnSpc>
              <a:spcBef>
                <a:spcPts val="0"/>
              </a:spcBef>
              <a:spcAft>
                <a:spcPts val="0"/>
              </a:spcAft>
              <a:buClr>
                <a:schemeClr val="dk1"/>
              </a:buClr>
              <a:buSzPts val="2800"/>
              <a:buFont typeface="Arial"/>
              <a:buChar char="•"/>
            </a:pPr>
            <a:r>
              <a:rPr lang="en-US" sz="2800"/>
              <a:t>Extra screws</a:t>
            </a:r>
            <a:endParaRPr/>
          </a:p>
          <a:p>
            <a:pPr indent="-228600" lvl="0" marL="342900" marR="0" rtl="0" algn="l">
              <a:lnSpc>
                <a:spcPct val="90000"/>
              </a:lnSpc>
              <a:spcBef>
                <a:spcPts val="0"/>
              </a:spcBef>
              <a:spcAft>
                <a:spcPts val="0"/>
              </a:spcAft>
              <a:buClr>
                <a:schemeClr val="dk1"/>
              </a:buClr>
              <a:buSzPts val="2800"/>
              <a:buFont typeface="Arial"/>
              <a:buChar char="•"/>
            </a:pPr>
            <a:r>
              <a:rPr lang="en-US" sz="2800"/>
              <a:t>Wire "hole tester"</a:t>
            </a:r>
            <a:endParaRPr/>
          </a:p>
          <a:p>
            <a:pPr indent="152400" lvl="0" marL="0" rtl="0" algn="l">
              <a:lnSpc>
                <a:spcPct val="90000"/>
              </a:lnSpc>
              <a:spcBef>
                <a:spcPts val="1000"/>
              </a:spcBef>
              <a:spcAft>
                <a:spcPts val="0"/>
              </a:spcAft>
              <a:buClr>
                <a:schemeClr val="dk1"/>
              </a:buClr>
              <a:buSzPts val="24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11"/>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0" name="Google Shape;190;p11"/>
          <p:cNvSpPr txBox="1"/>
          <p:nvPr>
            <p:ph type="title"/>
          </p:nvPr>
        </p:nvSpPr>
        <p:spPr>
          <a:xfrm>
            <a:off x="838198" y="532561"/>
            <a:ext cx="4783697" cy="98348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Secure the Grab Bars</a:t>
            </a:r>
            <a:endParaRPr/>
          </a:p>
        </p:txBody>
      </p:sp>
      <p:sp>
        <p:nvSpPr>
          <p:cNvPr id="191" name="Google Shape;191;p11"/>
          <p:cNvSpPr txBox="1"/>
          <p:nvPr>
            <p:ph idx="1" type="body"/>
          </p:nvPr>
        </p:nvSpPr>
        <p:spPr>
          <a:xfrm>
            <a:off x="838199" y="2686323"/>
            <a:ext cx="4783697" cy="34335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Calibri"/>
                <a:ea typeface="Calibri"/>
                <a:cs typeface="Calibri"/>
                <a:sym typeface="Calibri"/>
              </a:rPr>
              <a:t>First rule: They MUST be rock solid.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lang="en-US" sz="2000">
                <a:latin typeface="Calibri"/>
                <a:ea typeface="Calibri"/>
                <a:cs typeface="Calibri"/>
                <a:sym typeface="Calibri"/>
              </a:rPr>
              <a:t>Second rule: The wall where they are attached must not be wet or deteriorating. </a:t>
            </a:r>
            <a:endParaRPr/>
          </a:p>
          <a:p>
            <a:pPr indent="0" lvl="0" marL="0" rtl="0" algn="l">
              <a:lnSpc>
                <a:spcPct val="90000"/>
              </a:lnSpc>
              <a:spcBef>
                <a:spcPts val="1000"/>
              </a:spcBef>
              <a:spcAft>
                <a:spcPts val="0"/>
              </a:spcAft>
              <a:buClr>
                <a:schemeClr val="dk1"/>
              </a:buClr>
              <a:buSzPts val="2000"/>
              <a:buNone/>
            </a:pPr>
            <a:br>
              <a:rPr lang="en-US" sz="2000">
                <a:latin typeface="Calibri"/>
                <a:ea typeface="Calibri"/>
                <a:cs typeface="Calibri"/>
                <a:sym typeface="Calibri"/>
              </a:rPr>
            </a:br>
            <a:r>
              <a:rPr lang="en-US" sz="2000">
                <a:latin typeface="Calibri"/>
                <a:ea typeface="Calibri"/>
                <a:cs typeface="Calibri"/>
                <a:sym typeface="Calibri"/>
              </a:rPr>
              <a:t>Use the "gorilla test." Grab the bar with both hands and yank on it with all your might. It shouldn't budge. </a:t>
            </a:r>
            <a:endParaRPr sz="2000">
              <a:latin typeface="Arial"/>
              <a:ea typeface="Arial"/>
              <a:cs typeface="Arial"/>
              <a:sym typeface="Arial"/>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35 Best Grab bars in bathroom ideas | grab bars in bathroom, grab bars,  shower bars" id="192" name="Google Shape;192;p11"/>
          <p:cNvPicPr preferRelativeResize="0"/>
          <p:nvPr/>
        </p:nvPicPr>
        <p:blipFill rotWithShape="1">
          <a:blip r:embed="rId3">
            <a:alphaModFix/>
          </a:blip>
          <a:srcRect b="0" l="0" r="0" t="0"/>
          <a:stretch/>
        </p:blipFill>
        <p:spPr>
          <a:xfrm>
            <a:off x="5988424" y="646206"/>
            <a:ext cx="5365375" cy="5365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ctrTitle"/>
          </p:nvPr>
        </p:nvSpPr>
        <p:spPr>
          <a:xfrm>
            <a:off x="1524000" y="296453"/>
            <a:ext cx="9144000" cy="97190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Grab Bar Fasteners</a:t>
            </a:r>
            <a:endParaRPr/>
          </a:p>
        </p:txBody>
      </p:sp>
      <p:sp>
        <p:nvSpPr>
          <p:cNvPr id="198" name="Google Shape;198;p12"/>
          <p:cNvSpPr txBox="1"/>
          <p:nvPr>
            <p:ph idx="1" type="subTitle"/>
          </p:nvPr>
        </p:nvSpPr>
        <p:spPr>
          <a:xfrm>
            <a:off x="628650" y="1366684"/>
            <a:ext cx="10039350" cy="4650658"/>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200000"/>
              </a:lnSpc>
              <a:spcBef>
                <a:spcPts val="0"/>
              </a:spcBef>
              <a:spcAft>
                <a:spcPts val="0"/>
              </a:spcAft>
              <a:buClr>
                <a:srgbClr val="000000"/>
              </a:buClr>
              <a:buSzPts val="2800"/>
              <a:buFont typeface="Noto Sans Symbols"/>
              <a:buChar char="∙"/>
            </a:pPr>
            <a:r>
              <a:rPr b="1" lang="en-US" sz="2800">
                <a:solidFill>
                  <a:srgbClr val="000000"/>
                </a:solidFill>
                <a:latin typeface="Calibri"/>
                <a:ea typeface="Calibri"/>
                <a:cs typeface="Calibri"/>
                <a:sym typeface="Calibri"/>
              </a:rPr>
              <a:t>Wingit ™ Fasteners</a:t>
            </a:r>
            <a:r>
              <a:rPr lang="en-US" sz="2800">
                <a:solidFill>
                  <a:srgbClr val="000000"/>
                </a:solidFill>
                <a:latin typeface="Calibri"/>
                <a:ea typeface="Calibri"/>
                <a:cs typeface="Calibri"/>
                <a:sym typeface="Calibri"/>
              </a:rPr>
              <a:t> </a:t>
            </a:r>
            <a:endParaRPr sz="2800">
              <a:latin typeface="Arial"/>
              <a:ea typeface="Arial"/>
              <a:cs typeface="Arial"/>
              <a:sym typeface="Arial"/>
            </a:endParaRPr>
          </a:p>
          <a:p>
            <a:pPr indent="0" lvl="0" marL="0" marR="0" rtl="0" algn="l">
              <a:lnSpc>
                <a:spcPct val="200000"/>
              </a:lnSpc>
              <a:spcBef>
                <a:spcPts val="800"/>
              </a:spcBef>
              <a:spcAft>
                <a:spcPts val="0"/>
              </a:spcAft>
              <a:buClr>
                <a:srgbClr val="000000"/>
              </a:buClr>
              <a:buSzPts val="1800"/>
              <a:buNone/>
            </a:pPr>
            <a:r>
              <a:rPr lang="en-US" sz="1800">
                <a:solidFill>
                  <a:srgbClr val="000000"/>
                </a:solidFill>
                <a:latin typeface="Calibri"/>
                <a:ea typeface="Calibri"/>
                <a:cs typeface="Calibri"/>
                <a:sym typeface="Calibri"/>
              </a:rPr>
              <a:t>The first and probably best for various situations, WingIts were originally manufactured for commercial use but now have several options for residential use. </a:t>
            </a:r>
            <a:br>
              <a:rPr lang="en-US" sz="1800">
                <a:solidFill>
                  <a:srgbClr val="000000"/>
                </a:solidFill>
                <a:latin typeface="Calibri"/>
                <a:ea typeface="Calibri"/>
                <a:cs typeface="Calibri"/>
                <a:sym typeface="Calibri"/>
              </a:rPr>
            </a:br>
            <a:r>
              <a:rPr i="1" lang="en-US" sz="1800">
                <a:solidFill>
                  <a:srgbClr val="000000"/>
                </a:solidFill>
                <a:latin typeface="Calibri"/>
                <a:ea typeface="Calibri"/>
                <a:cs typeface="Calibri"/>
                <a:sym typeface="Calibri"/>
              </a:rPr>
              <a:t>Note that these are easily installed using the "</a:t>
            </a:r>
            <a:r>
              <a:rPr b="1" i="1" lang="en-US" sz="1800">
                <a:solidFill>
                  <a:srgbClr val="000000"/>
                </a:solidFill>
                <a:latin typeface="Calibri"/>
                <a:ea typeface="Calibri"/>
                <a:cs typeface="Calibri"/>
                <a:sym typeface="Calibri"/>
              </a:rPr>
              <a:t>Apache</a:t>
            </a:r>
            <a:r>
              <a:rPr i="1" lang="en-US" sz="1800">
                <a:solidFill>
                  <a:srgbClr val="000000"/>
                </a:solidFill>
                <a:latin typeface="Calibri"/>
                <a:ea typeface="Calibri"/>
                <a:cs typeface="Calibri"/>
                <a:sym typeface="Calibri"/>
              </a:rPr>
              <a:t>" drill bit.</a:t>
            </a:r>
            <a:endParaRPr i="1" sz="1800">
              <a:latin typeface="Arial"/>
              <a:ea typeface="Arial"/>
              <a:cs typeface="Arial"/>
              <a:sym typeface="Arial"/>
            </a:endParaRPr>
          </a:p>
          <a:p>
            <a:pPr indent="0" lvl="0" marL="0" rtl="0" algn="ctr">
              <a:lnSpc>
                <a:spcPct val="90000"/>
              </a:lnSpc>
              <a:spcBef>
                <a:spcPts val="1000"/>
              </a:spcBef>
              <a:spcAft>
                <a:spcPts val="0"/>
              </a:spcAft>
              <a:buClr>
                <a:schemeClr val="dk1"/>
              </a:buClr>
              <a:buSzPts val="2400"/>
              <a:buNone/>
            </a:pPr>
            <a:r>
              <a:t/>
            </a:r>
            <a:endParaRPr/>
          </a:p>
        </p:txBody>
      </p:sp>
      <p:pic>
        <p:nvPicPr>
          <p:cNvPr descr="WingIts RC-RESGBW35-2 Grab Bar Anchor" id="199" name="Google Shape;199;p12"/>
          <p:cNvPicPr preferRelativeResize="0"/>
          <p:nvPr/>
        </p:nvPicPr>
        <p:blipFill rotWithShape="1">
          <a:blip r:embed="rId3">
            <a:alphaModFix/>
          </a:blip>
          <a:srcRect b="0" l="0" r="0" t="0"/>
          <a:stretch/>
        </p:blipFill>
        <p:spPr>
          <a:xfrm>
            <a:off x="1216172" y="4481049"/>
            <a:ext cx="947420" cy="1043305"/>
          </a:xfrm>
          <a:prstGeom prst="rect">
            <a:avLst/>
          </a:prstGeom>
          <a:noFill/>
          <a:ln>
            <a:noFill/>
          </a:ln>
        </p:spPr>
      </p:pic>
      <p:pic>
        <p:nvPicPr>
          <p:cNvPr descr="Wingits GBW40 Grab Bar Fastener, Stainless Steel" id="200" name="Google Shape;200;p12"/>
          <p:cNvPicPr preferRelativeResize="0"/>
          <p:nvPr/>
        </p:nvPicPr>
        <p:blipFill rotWithShape="1">
          <a:blip r:embed="rId4">
            <a:alphaModFix/>
          </a:blip>
          <a:srcRect b="0" l="0" r="0" t="0"/>
          <a:stretch/>
        </p:blipFill>
        <p:spPr>
          <a:xfrm>
            <a:off x="6363455" y="4610906"/>
            <a:ext cx="980440" cy="783590"/>
          </a:xfrm>
          <a:prstGeom prst="rect">
            <a:avLst/>
          </a:prstGeom>
          <a:noFill/>
          <a:ln>
            <a:noFill/>
          </a:ln>
        </p:spPr>
      </p:pic>
      <p:pic>
        <p:nvPicPr>
          <p:cNvPr descr="Bobrick 251-4 WingIt Stainless Steel Grab Bar Fastener, 300 lbs Load Capacity, For 2-1/2&quot; and 3-1/2&quot; or Deeper Hollow Wall" id="201" name="Google Shape;201;p12"/>
          <p:cNvPicPr preferRelativeResize="0"/>
          <p:nvPr/>
        </p:nvPicPr>
        <p:blipFill rotWithShape="1">
          <a:blip r:embed="rId5">
            <a:alphaModFix/>
          </a:blip>
          <a:srcRect b="0" l="0" r="0" t="0"/>
          <a:stretch/>
        </p:blipFill>
        <p:spPr>
          <a:xfrm>
            <a:off x="4109306" y="4576111"/>
            <a:ext cx="861695" cy="783590"/>
          </a:xfrm>
          <a:prstGeom prst="rect">
            <a:avLst/>
          </a:prstGeom>
          <a:noFill/>
          <a:ln>
            <a:noFill/>
          </a:ln>
        </p:spPr>
      </p:pic>
      <p:pic>
        <p:nvPicPr>
          <p:cNvPr descr="WingIts RC-MAW35-6 Master Anchor for Drywall Size 6-Pack Color Name: Stainless Steel 6 Unit Count Type: Per Pack" id="202" name="Google Shape;202;p12"/>
          <p:cNvPicPr preferRelativeResize="0"/>
          <p:nvPr/>
        </p:nvPicPr>
        <p:blipFill rotWithShape="1">
          <a:blip r:embed="rId6">
            <a:alphaModFix/>
          </a:blip>
          <a:srcRect b="0" l="0" r="0" t="0"/>
          <a:stretch/>
        </p:blipFill>
        <p:spPr>
          <a:xfrm>
            <a:off x="9031992" y="4384149"/>
            <a:ext cx="1047115" cy="1047115"/>
          </a:xfrm>
          <a:prstGeom prst="rect">
            <a:avLst/>
          </a:prstGeom>
          <a:noFill/>
          <a:ln>
            <a:noFill/>
          </a:ln>
        </p:spPr>
      </p:pic>
      <p:sp>
        <p:nvSpPr>
          <p:cNvPr id="203" name="Google Shape;203;p12"/>
          <p:cNvSpPr txBox="1"/>
          <p:nvPr/>
        </p:nvSpPr>
        <p:spPr>
          <a:xfrm>
            <a:off x="747937" y="5946388"/>
            <a:ext cx="23358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rgbClr val="0F1111"/>
                </a:solidFill>
                <a:latin typeface="Calibri"/>
                <a:ea typeface="Calibri"/>
                <a:cs typeface="Calibri"/>
                <a:sym typeface="Calibri"/>
              </a:rPr>
              <a:t>WingIts RC-RESGBW35-2 </a:t>
            </a:r>
            <a:endParaRPr sz="1600">
              <a:solidFill>
                <a:schemeClr val="dk1"/>
              </a:solidFill>
              <a:latin typeface="Calibri"/>
              <a:ea typeface="Calibri"/>
              <a:cs typeface="Calibri"/>
              <a:sym typeface="Calibri"/>
            </a:endParaRPr>
          </a:p>
        </p:txBody>
      </p:sp>
      <p:sp>
        <p:nvSpPr>
          <p:cNvPr id="204" name="Google Shape;204;p12"/>
          <p:cNvSpPr txBox="1"/>
          <p:nvPr/>
        </p:nvSpPr>
        <p:spPr>
          <a:xfrm>
            <a:off x="6096000" y="5812588"/>
            <a:ext cx="1515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F1111"/>
                </a:solidFill>
                <a:latin typeface="Calibri"/>
                <a:ea typeface="Calibri"/>
                <a:cs typeface="Calibri"/>
                <a:sym typeface="Calibri"/>
              </a:rPr>
              <a:t>Wingits GBW40</a:t>
            </a:r>
            <a:endParaRPr sz="1600">
              <a:solidFill>
                <a:schemeClr val="dk1"/>
              </a:solidFill>
              <a:latin typeface="Calibri"/>
              <a:ea typeface="Calibri"/>
              <a:cs typeface="Calibri"/>
              <a:sym typeface="Calibri"/>
            </a:endParaRPr>
          </a:p>
        </p:txBody>
      </p:sp>
      <p:sp>
        <p:nvSpPr>
          <p:cNvPr id="205" name="Google Shape;205;p12"/>
          <p:cNvSpPr txBox="1"/>
          <p:nvPr/>
        </p:nvSpPr>
        <p:spPr>
          <a:xfrm>
            <a:off x="3524560" y="5848065"/>
            <a:ext cx="23358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F1111"/>
                </a:solidFill>
                <a:latin typeface="Calibri"/>
                <a:ea typeface="Calibri"/>
                <a:cs typeface="Calibri"/>
                <a:sym typeface="Calibri"/>
              </a:rPr>
              <a:t>Bobrick 251-4 WingIts</a:t>
            </a:r>
            <a:endParaRPr sz="1600">
              <a:solidFill>
                <a:schemeClr val="dk1"/>
              </a:solidFill>
              <a:latin typeface="Calibri"/>
              <a:ea typeface="Calibri"/>
              <a:cs typeface="Calibri"/>
              <a:sym typeface="Calibri"/>
            </a:endParaRPr>
          </a:p>
        </p:txBody>
      </p:sp>
      <p:sp>
        <p:nvSpPr>
          <p:cNvPr id="206" name="Google Shape;206;p12"/>
          <p:cNvSpPr txBox="1"/>
          <p:nvPr/>
        </p:nvSpPr>
        <p:spPr>
          <a:xfrm>
            <a:off x="8551183" y="5654000"/>
            <a:ext cx="249305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F1111"/>
                </a:solidFill>
                <a:latin typeface="Calibri"/>
                <a:ea typeface="Calibri"/>
                <a:cs typeface="Calibri"/>
                <a:sym typeface="Calibri"/>
              </a:rPr>
              <a:t>WingIts RC-MAW35-6 </a:t>
            </a:r>
            <a:br>
              <a:rPr b="1" lang="en-US" sz="1600">
                <a:solidFill>
                  <a:srgbClr val="0F1111"/>
                </a:solidFill>
                <a:latin typeface="Calibri"/>
                <a:ea typeface="Calibri"/>
                <a:cs typeface="Calibri"/>
                <a:sym typeface="Calibri"/>
              </a:rPr>
            </a:br>
            <a:r>
              <a:rPr b="1" lang="en-US" sz="1600">
                <a:solidFill>
                  <a:srgbClr val="0F1111"/>
                </a:solidFill>
                <a:latin typeface="Calibri"/>
                <a:ea typeface="Calibri"/>
                <a:cs typeface="Calibri"/>
                <a:sym typeface="Calibri"/>
              </a:rPr>
              <a:t>Master Anchor for Drywall </a:t>
            </a: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WingIts RC-WA200GT54 APACHE200 Drill Bit 1-1/4&quot; for Grab Bar" id="212" name="Google Shape;212;p13"/>
          <p:cNvPicPr preferRelativeResize="0"/>
          <p:nvPr/>
        </p:nvPicPr>
        <p:blipFill rotWithShape="1">
          <a:blip r:embed="rId3">
            <a:alphaModFix/>
          </a:blip>
          <a:srcRect b="0" l="0" r="0" t="0"/>
          <a:stretch/>
        </p:blipFill>
        <p:spPr>
          <a:xfrm>
            <a:off x="1289303" y="1119116"/>
            <a:ext cx="8142105" cy="2213635"/>
          </a:xfrm>
          <a:prstGeom prst="rect">
            <a:avLst/>
          </a:prstGeom>
          <a:noFill/>
          <a:ln>
            <a:noFill/>
          </a:ln>
        </p:spPr>
      </p:pic>
      <p:sp>
        <p:nvSpPr>
          <p:cNvPr id="213" name="Google Shape;213;p13"/>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3"/>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3"/>
          <p:cNvSpPr txBox="1"/>
          <p:nvPr>
            <p:ph type="ctrTitle"/>
          </p:nvPr>
        </p:nvSpPr>
        <p:spPr>
          <a:xfrm>
            <a:off x="1289304" y="3429000"/>
            <a:ext cx="8921672" cy="17133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8000"/>
              <a:buFont typeface="Calibri"/>
              <a:buNone/>
            </a:pPr>
            <a:r>
              <a:rPr lang="en-US" sz="8000"/>
              <a:t>Apache Drill Bit</a:t>
            </a:r>
            <a:endParaRPr/>
          </a:p>
        </p:txBody>
      </p:sp>
      <p:sp>
        <p:nvSpPr>
          <p:cNvPr id="216" name="Google Shape;216;p13"/>
          <p:cNvSpPr txBox="1"/>
          <p:nvPr>
            <p:ph idx="1" type="subTitle"/>
          </p:nvPr>
        </p:nvSpPr>
        <p:spPr>
          <a:xfrm>
            <a:off x="1289303" y="5142305"/>
            <a:ext cx="7321298" cy="753165"/>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Noto Sans Symbols"/>
              <a:buChar char="∙"/>
            </a:pPr>
            <a:r>
              <a:rPr b="1" lang="en-US" sz="2000">
                <a:latin typeface="Calibri"/>
                <a:ea typeface="Calibri"/>
                <a:cs typeface="Calibri"/>
                <a:sym typeface="Calibri"/>
              </a:rPr>
              <a:t>Apache drill bits for Wingit Fasteners</a:t>
            </a:r>
            <a:r>
              <a:rPr b="0" lang="en-US" sz="2000">
                <a:latin typeface="Calibri"/>
                <a:ea typeface="Calibri"/>
                <a:cs typeface="Calibri"/>
                <a:sym typeface="Calibri"/>
              </a:rPr>
              <a:t> </a:t>
            </a:r>
            <a:endParaRPr b="1" sz="2000">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dk1"/>
              </a:buClr>
              <a:buSzPts val="2000"/>
              <a:buNone/>
            </a:pPr>
            <a:r>
              <a:rPr b="0" lang="en-US" sz="2000">
                <a:latin typeface="Calibri"/>
                <a:ea typeface="Calibri"/>
                <a:cs typeface="Calibri"/>
                <a:sym typeface="Calibri"/>
              </a:rPr>
              <a:t>WingIts RC-WA200GT54 APACHE200 Drill Bit 1-1/4" for Grab Bar </a:t>
            </a:r>
            <a:endParaRPr b="1"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txBox="1"/>
          <p:nvPr>
            <p:ph type="ctrTitle"/>
          </p:nvPr>
        </p:nvSpPr>
        <p:spPr>
          <a:xfrm>
            <a:off x="1343025" y="287229"/>
            <a:ext cx="9144000" cy="760521"/>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Other Fastener Options</a:t>
            </a:r>
            <a:endParaRPr/>
          </a:p>
        </p:txBody>
      </p:sp>
      <p:sp>
        <p:nvSpPr>
          <p:cNvPr id="222" name="Google Shape;222;p14"/>
          <p:cNvSpPr txBox="1"/>
          <p:nvPr>
            <p:ph idx="1" type="subTitle"/>
          </p:nvPr>
        </p:nvSpPr>
        <p:spPr>
          <a:xfrm>
            <a:off x="1066800" y="1143440"/>
            <a:ext cx="4924425" cy="1131080"/>
          </a:xfrm>
          <a:prstGeom prst="rect">
            <a:avLst/>
          </a:prstGeom>
          <a:noFill/>
          <a:ln>
            <a:noFill/>
          </a:ln>
        </p:spPr>
        <p:txBody>
          <a:bodyPr anchorCtr="0" anchor="t" bIns="45700" lIns="91425" spcFirstLastPara="1" rIns="91425" wrap="square" tIns="45700">
            <a:normAutofit/>
          </a:bodyPr>
          <a:lstStyle/>
          <a:p>
            <a:pPr indent="-342900" lvl="0" marL="342900" rtl="0" algn="l">
              <a:lnSpc>
                <a:spcPct val="110000"/>
              </a:lnSpc>
              <a:spcBef>
                <a:spcPts val="0"/>
              </a:spcBef>
              <a:spcAft>
                <a:spcPts val="0"/>
              </a:spcAft>
              <a:buClr>
                <a:srgbClr val="333333"/>
              </a:buClr>
              <a:buSzPts val="1800"/>
              <a:buFont typeface="Noto Sans Symbols"/>
              <a:buChar char="∙"/>
            </a:pPr>
            <a:r>
              <a:rPr b="1" lang="en-US" sz="1800">
                <a:solidFill>
                  <a:srgbClr val="333333"/>
                </a:solidFill>
                <a:latin typeface="Calibri"/>
                <a:ea typeface="Calibri"/>
                <a:cs typeface="Calibri"/>
                <a:sym typeface="Calibri"/>
              </a:rPr>
              <a:t>Moen Secure Mount Anchors</a:t>
            </a:r>
            <a:br>
              <a:rPr b="1" lang="en-US" sz="1800">
                <a:solidFill>
                  <a:srgbClr val="333333"/>
                </a:solidFill>
                <a:latin typeface="Calibri"/>
                <a:ea typeface="Calibri"/>
                <a:cs typeface="Calibri"/>
                <a:sym typeface="Calibri"/>
              </a:rPr>
            </a:br>
            <a:r>
              <a:rPr lang="en-US" sz="1800">
                <a:solidFill>
                  <a:srgbClr val="333333"/>
                </a:solidFill>
                <a:latin typeface="Calibri"/>
                <a:ea typeface="Calibri"/>
                <a:cs typeface="Calibri"/>
                <a:sym typeface="Calibri"/>
              </a:rPr>
              <a:t>These are ideally used with Moen grab bars </a:t>
            </a:r>
            <a:br>
              <a:rPr lang="en-US" sz="1800">
                <a:solidFill>
                  <a:srgbClr val="333333"/>
                </a:solidFill>
                <a:latin typeface="Calibri"/>
                <a:ea typeface="Calibri"/>
                <a:cs typeface="Calibri"/>
                <a:sym typeface="Calibri"/>
              </a:rPr>
            </a:br>
            <a:r>
              <a:rPr lang="en-US" sz="1800">
                <a:solidFill>
                  <a:srgbClr val="333333"/>
                </a:solidFill>
                <a:latin typeface="Calibri"/>
                <a:ea typeface="Calibri"/>
                <a:cs typeface="Calibri"/>
                <a:sym typeface="Calibri"/>
              </a:rPr>
              <a:t>but will work with many other brands.</a:t>
            </a:r>
            <a:endParaRPr sz="1800">
              <a:latin typeface="Arial"/>
              <a:ea typeface="Arial"/>
              <a:cs typeface="Arial"/>
              <a:sym typeface="Arial"/>
            </a:endParaRPr>
          </a:p>
          <a:p>
            <a:pPr indent="-228600" lvl="0" marL="342900" marR="0" rtl="0" algn="ctr">
              <a:lnSpc>
                <a:spcPct val="200000"/>
              </a:lnSpc>
              <a:spcBef>
                <a:spcPts val="800"/>
              </a:spcBef>
              <a:spcAft>
                <a:spcPts val="0"/>
              </a:spcAft>
              <a:buClr>
                <a:schemeClr val="dk1"/>
              </a:buClr>
              <a:buSzPts val="1800"/>
              <a:buFont typeface="Noto Sans Symbols"/>
              <a:buNone/>
            </a:pPr>
            <a:r>
              <a:t/>
            </a:r>
            <a:endParaRPr sz="1800">
              <a:latin typeface="Arial"/>
              <a:ea typeface="Arial"/>
              <a:cs typeface="Arial"/>
              <a:sym typeface="Arial"/>
            </a:endParaRPr>
          </a:p>
        </p:txBody>
      </p:sp>
      <p:sp>
        <p:nvSpPr>
          <p:cNvPr id="223" name="Google Shape;223;p14"/>
          <p:cNvSpPr txBox="1"/>
          <p:nvPr/>
        </p:nvSpPr>
        <p:spPr>
          <a:xfrm>
            <a:off x="6715125" y="1023671"/>
            <a:ext cx="4286250" cy="1131079"/>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333333"/>
              </a:buClr>
              <a:buSzPts val="1800"/>
              <a:buFont typeface="Noto Sans Symbols"/>
              <a:buChar char="∙"/>
            </a:pPr>
            <a:r>
              <a:rPr b="1" lang="en-US" sz="1800">
                <a:solidFill>
                  <a:srgbClr val="333333"/>
                </a:solidFill>
                <a:latin typeface="Calibri"/>
                <a:ea typeface="Calibri"/>
                <a:cs typeface="Calibri"/>
                <a:sym typeface="Calibri"/>
              </a:rPr>
              <a:t>Delta DF549 Hollow wall anchor</a:t>
            </a:r>
            <a:br>
              <a:rPr b="1" lang="en-US" sz="1800">
                <a:solidFill>
                  <a:srgbClr val="333333"/>
                </a:solidFill>
                <a:latin typeface="Calibri"/>
                <a:ea typeface="Calibri"/>
                <a:cs typeface="Calibri"/>
                <a:sym typeface="Calibri"/>
              </a:rPr>
            </a:br>
            <a:r>
              <a:rPr lang="en-US" sz="1800">
                <a:solidFill>
                  <a:srgbClr val="333333"/>
                </a:solidFill>
                <a:latin typeface="Calibri"/>
                <a:ea typeface="Calibri"/>
                <a:cs typeface="Calibri"/>
                <a:sym typeface="Calibri"/>
              </a:rPr>
              <a:t>Delta's version of a grab bar fastener.  </a:t>
            </a:r>
            <a:endParaRPr sz="1600">
              <a:solidFill>
                <a:schemeClr val="dk1"/>
              </a:solidFill>
              <a:latin typeface="Arial"/>
              <a:ea typeface="Arial"/>
              <a:cs typeface="Arial"/>
              <a:sym typeface="Arial"/>
            </a:endParaRPr>
          </a:p>
        </p:txBody>
      </p:sp>
      <p:pic>
        <p:nvPicPr>
          <p:cNvPr descr="Moen SMA1005CH Home Care Securemount Anchor, 1 Anchor, Chrome" id="224" name="Google Shape;224;p14"/>
          <p:cNvPicPr preferRelativeResize="0"/>
          <p:nvPr/>
        </p:nvPicPr>
        <p:blipFill rotWithShape="1">
          <a:blip r:embed="rId3">
            <a:alphaModFix/>
          </a:blip>
          <a:srcRect b="0" l="0" r="0" t="0"/>
          <a:stretch/>
        </p:blipFill>
        <p:spPr>
          <a:xfrm>
            <a:off x="2644125" y="2360114"/>
            <a:ext cx="1769773" cy="1580843"/>
          </a:xfrm>
          <a:prstGeom prst="rect">
            <a:avLst/>
          </a:prstGeom>
          <a:noFill/>
          <a:ln>
            <a:noFill/>
          </a:ln>
        </p:spPr>
      </p:pic>
      <p:pic>
        <p:nvPicPr>
          <p:cNvPr descr="Delta DF549 Hollow Wall Bathroom Safety Grab Bar Anchor" id="225" name="Google Shape;225;p14"/>
          <p:cNvPicPr preferRelativeResize="0"/>
          <p:nvPr/>
        </p:nvPicPr>
        <p:blipFill rotWithShape="1">
          <a:blip r:embed="rId4">
            <a:alphaModFix/>
          </a:blip>
          <a:srcRect b="0" l="0" r="0" t="0"/>
          <a:stretch/>
        </p:blipFill>
        <p:spPr>
          <a:xfrm>
            <a:off x="8652523" y="2159728"/>
            <a:ext cx="1133475" cy="1981613"/>
          </a:xfrm>
          <a:prstGeom prst="rect">
            <a:avLst/>
          </a:prstGeom>
          <a:noFill/>
          <a:ln>
            <a:noFill/>
          </a:ln>
        </p:spPr>
      </p:pic>
      <p:pic>
        <p:nvPicPr>
          <p:cNvPr id="226" name="Google Shape;226;p14"/>
          <p:cNvPicPr preferRelativeResize="0"/>
          <p:nvPr/>
        </p:nvPicPr>
        <p:blipFill rotWithShape="1">
          <a:blip r:embed="rId5">
            <a:alphaModFix/>
          </a:blip>
          <a:srcRect b="0" l="0" r="0" t="0"/>
          <a:stretch/>
        </p:blipFill>
        <p:spPr>
          <a:xfrm>
            <a:off x="1466850" y="4580552"/>
            <a:ext cx="9201150" cy="2105025"/>
          </a:xfrm>
          <a:prstGeom prst="rect">
            <a:avLst/>
          </a:prstGeom>
          <a:noFill/>
          <a:ln>
            <a:noFill/>
          </a:ln>
        </p:spPr>
      </p:pic>
      <p:sp>
        <p:nvSpPr>
          <p:cNvPr id="227" name="Google Shape;227;p14"/>
          <p:cNvSpPr txBox="1"/>
          <p:nvPr/>
        </p:nvSpPr>
        <p:spPr>
          <a:xfrm>
            <a:off x="1524000" y="4211220"/>
            <a:ext cx="14651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How it works.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1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5"/>
          <p:cNvSpPr txBox="1"/>
          <p:nvPr>
            <p:ph type="title"/>
          </p:nvPr>
        </p:nvSpPr>
        <p:spPr>
          <a:xfrm>
            <a:off x="638881" y="457200"/>
            <a:ext cx="10909640" cy="136861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600"/>
              <a:buFont typeface="Calibri"/>
              <a:buNone/>
            </a:pPr>
            <a:r>
              <a:rPr lang="en-US" sz="4600"/>
              <a:t>Solid Mount </a:t>
            </a:r>
            <a:r>
              <a:rPr b="1" lang="en-US" sz="4600"/>
              <a:t>Fiberglass Shower </a:t>
            </a:r>
            <a:r>
              <a:rPr lang="en-US" sz="4600"/>
              <a:t>Grab Bar Backer and Mounting Kit for Bathtub Safety</a:t>
            </a:r>
            <a:endParaRPr sz="4600"/>
          </a:p>
        </p:txBody>
      </p:sp>
      <p:sp>
        <p:nvSpPr>
          <p:cNvPr id="234" name="Google Shape;234;p15"/>
          <p:cNvSpPr/>
          <p:nvPr/>
        </p:nvSpPr>
        <p:spPr>
          <a:xfrm>
            <a:off x="4450080" y="1850683"/>
            <a:ext cx="3291840" cy="18288"/>
          </a:xfrm>
          <a:custGeom>
            <a:rect b="b" l="l" r="r" t="t"/>
            <a:pathLst>
              <a:path extrusionOk="0" fill="none" h="18288" w="329184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extrusionOk="0" h="18288" w="329184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olid Mount Grab Bar Mounting Kit for Fiberglass Showers/Tubs - GRABDASHBAR" id="235" name="Google Shape;235;p15"/>
          <p:cNvPicPr preferRelativeResize="0"/>
          <p:nvPr/>
        </p:nvPicPr>
        <p:blipFill rotWithShape="1">
          <a:blip r:embed="rId3">
            <a:alphaModFix/>
          </a:blip>
          <a:srcRect b="0" l="0" r="0" t="0"/>
          <a:stretch/>
        </p:blipFill>
        <p:spPr>
          <a:xfrm>
            <a:off x="1455066" y="2642616"/>
            <a:ext cx="3344364" cy="3605784"/>
          </a:xfrm>
          <a:prstGeom prst="rect">
            <a:avLst/>
          </a:prstGeom>
          <a:noFill/>
          <a:ln>
            <a:noFill/>
          </a:ln>
        </p:spPr>
      </p:pic>
      <p:pic>
        <p:nvPicPr>
          <p:cNvPr descr="Solid Mount Fiberglass Shower Grab Bar Backer and Mounting Kit for Bathtub Safety, White" id="236" name="Google Shape;236;p15"/>
          <p:cNvPicPr preferRelativeResize="0"/>
          <p:nvPr>
            <p:ph idx="1" type="body"/>
          </p:nvPr>
        </p:nvPicPr>
        <p:blipFill rotWithShape="1">
          <a:blip r:embed="rId4">
            <a:alphaModFix/>
          </a:blip>
          <a:srcRect b="0" l="0" r="0" t="0"/>
          <a:stretch/>
        </p:blipFill>
        <p:spPr>
          <a:xfrm>
            <a:off x="6254496" y="2843489"/>
            <a:ext cx="5614416" cy="32040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1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Calibri"/>
              <a:buNone/>
            </a:pPr>
            <a:r>
              <a:rPr b="1" lang="en-US" sz="3000">
                <a:latin typeface="Calibri"/>
                <a:ea typeface="Calibri"/>
                <a:cs typeface="Calibri"/>
                <a:sym typeface="Calibri"/>
              </a:rPr>
              <a:t>Useful to have but </a:t>
            </a:r>
            <a:r>
              <a:rPr b="1" lang="en-US" sz="3000" u="sng">
                <a:latin typeface="Calibri"/>
                <a:ea typeface="Calibri"/>
                <a:cs typeface="Calibri"/>
                <a:sym typeface="Calibri"/>
              </a:rPr>
              <a:t>not recommended</a:t>
            </a:r>
            <a:r>
              <a:rPr b="1" lang="en-US" sz="3000">
                <a:latin typeface="Calibri"/>
                <a:ea typeface="Calibri"/>
                <a:cs typeface="Calibri"/>
                <a:sym typeface="Calibri"/>
              </a:rPr>
              <a:t> as the only fastener used to install grab bars.</a:t>
            </a:r>
            <a:br>
              <a:rPr lang="en-US" sz="3000">
                <a:latin typeface="Arial"/>
                <a:ea typeface="Arial"/>
                <a:cs typeface="Arial"/>
                <a:sym typeface="Arial"/>
              </a:rPr>
            </a:br>
            <a:endParaRPr sz="3000"/>
          </a:p>
        </p:txBody>
      </p:sp>
      <p:sp>
        <p:nvSpPr>
          <p:cNvPr id="243" name="Google Shape;243;p16"/>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6"/>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200"/>
              <a:buFont typeface="Noto Sans Symbols"/>
              <a:buChar char="∙"/>
            </a:pPr>
            <a:r>
              <a:rPr b="1" lang="en-US" sz="2200">
                <a:latin typeface="Calibri"/>
                <a:ea typeface="Calibri"/>
                <a:cs typeface="Calibri"/>
                <a:sym typeface="Calibri"/>
              </a:rPr>
              <a:t>SnapToggle ® Heavy Duty Toggle Bolts</a:t>
            </a:r>
            <a:r>
              <a:rPr lang="en-US" sz="2200">
                <a:latin typeface="Calibri"/>
                <a:ea typeface="Calibri"/>
                <a:cs typeface="Calibri"/>
                <a:sym typeface="Calibri"/>
              </a:rPr>
              <a:t> </a:t>
            </a:r>
            <a:endParaRPr sz="2200">
              <a:latin typeface="Arial"/>
              <a:ea typeface="Arial"/>
              <a:cs typeface="Arial"/>
              <a:sym typeface="Arial"/>
            </a:endParaRPr>
          </a:p>
          <a:p>
            <a:pPr indent="0" lvl="0" marL="0" marR="0" rtl="0" algn="l">
              <a:lnSpc>
                <a:spcPct val="90000"/>
              </a:lnSpc>
              <a:spcBef>
                <a:spcPts val="800"/>
              </a:spcBef>
              <a:spcAft>
                <a:spcPts val="0"/>
              </a:spcAft>
              <a:buClr>
                <a:schemeClr val="dk1"/>
              </a:buClr>
              <a:buSzPts val="2200"/>
              <a:buChar char="•"/>
            </a:pPr>
            <a:r>
              <a:rPr lang="en-US" sz="2200">
                <a:latin typeface="Calibri"/>
                <a:ea typeface="Calibri"/>
                <a:cs typeface="Calibri"/>
                <a:sym typeface="Calibri"/>
              </a:rPr>
              <a:t>SNAPTOGGLE heavy-duty toggle bolts carry twice the load in a smaller hole than standard wing anchors. In addition, a patented strap design with sturdier straps and smaller ratchet intervals adjusts more precisely and snaps off flush to the surface.</a:t>
            </a:r>
            <a:endParaRPr sz="2200">
              <a:latin typeface="Arial"/>
              <a:ea typeface="Arial"/>
              <a:cs typeface="Arial"/>
              <a:sym typeface="Arial"/>
            </a:endParaRPr>
          </a:p>
          <a:p>
            <a:pPr indent="-88900" lvl="0" marL="228600" rtl="0" algn="l">
              <a:lnSpc>
                <a:spcPct val="90000"/>
              </a:lnSpc>
              <a:spcBef>
                <a:spcPts val="1000"/>
              </a:spcBef>
              <a:spcAft>
                <a:spcPts val="0"/>
              </a:spcAft>
              <a:buClr>
                <a:schemeClr val="dk1"/>
              </a:buClr>
              <a:buSzPts val="2200"/>
              <a:buNone/>
            </a:pPr>
            <a:r>
              <a:t/>
            </a:r>
            <a:endParaRPr sz="2200"/>
          </a:p>
        </p:txBody>
      </p:sp>
      <p:pic>
        <p:nvPicPr>
          <p:cNvPr descr="BA) 3/16-24 Toggler SNAPTOGGLE Heavy Duty Toggle Bolt Zinc with 3/16-24 x 2  1/2 Combo Pan Machine Screws Zinc (100 Pcs): Amazon.com: Industrial &amp;  Scientific" id="245" name="Google Shape;245;p16"/>
          <p:cNvPicPr preferRelativeResize="0"/>
          <p:nvPr/>
        </p:nvPicPr>
        <p:blipFill rotWithShape="1">
          <a:blip r:embed="rId3">
            <a:alphaModFix/>
          </a:blip>
          <a:srcRect b="-3" l="1661" r="2130" t="0"/>
          <a:stretch/>
        </p:blipFill>
        <p:spPr>
          <a:xfrm>
            <a:off x="7675658" y="2093976"/>
            <a:ext cx="3941064" cy="40965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17"/>
          <p:cNvSpPr txBox="1"/>
          <p:nvPr>
            <p:ph type="ctrTitle"/>
          </p:nvPr>
        </p:nvSpPr>
        <p:spPr>
          <a:xfrm>
            <a:off x="1653363" y="365760"/>
            <a:ext cx="9367203" cy="118872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Schedule a Volunteer Training Class!</a:t>
            </a:r>
            <a:endParaRPr/>
          </a:p>
        </p:txBody>
      </p:sp>
      <p:sp>
        <p:nvSpPr>
          <p:cNvPr id="251" name="Google Shape;251;p17"/>
          <p:cNvSpPr/>
          <p:nvPr/>
        </p:nvSpPr>
        <p:spPr>
          <a:xfrm>
            <a:off x="1" y="0"/>
            <a:ext cx="1764099" cy="1558212"/>
          </a:xfrm>
          <a:custGeom>
            <a:rect b="b" l="l" r="r" t="t"/>
            <a:pathLst>
              <a:path extrusionOk="0" h="1558212" w="1764099">
                <a:moveTo>
                  <a:pt x="0" y="0"/>
                </a:moveTo>
                <a:lnTo>
                  <a:pt x="1764099" y="0"/>
                </a:lnTo>
                <a:lnTo>
                  <a:pt x="1042087" y="1558212"/>
                </a:lnTo>
                <a:lnTo>
                  <a:pt x="0" y="155821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7"/>
          <p:cNvSpPr/>
          <p:nvPr/>
        </p:nvSpPr>
        <p:spPr>
          <a:xfrm>
            <a:off x="1" y="1691640"/>
            <a:ext cx="12191999" cy="5166360"/>
          </a:xfrm>
          <a:custGeom>
            <a:rect b="b" l="l" r="r" t="t"/>
            <a:pathLst>
              <a:path extrusionOk="0" h="5166360" w="12191999">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7"/>
          <p:cNvSpPr/>
          <p:nvPr/>
        </p:nvSpPr>
        <p:spPr>
          <a:xfrm>
            <a:off x="0" y="1691641"/>
            <a:ext cx="971654" cy="2096979"/>
          </a:xfrm>
          <a:custGeom>
            <a:rect b="b" l="l" r="r" t="t"/>
            <a:pathLst>
              <a:path extrusionOk="0" h="2096979" w="971654">
                <a:moveTo>
                  <a:pt x="0" y="0"/>
                </a:moveTo>
                <a:lnTo>
                  <a:pt x="971654" y="0"/>
                </a:lnTo>
                <a:lnTo>
                  <a:pt x="0" y="2096979"/>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txBox="1"/>
          <p:nvPr>
            <p:ph idx="1" type="subTitle"/>
          </p:nvPr>
        </p:nvSpPr>
        <p:spPr>
          <a:xfrm>
            <a:off x="1653363" y="2176272"/>
            <a:ext cx="9367204" cy="36050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Char char="•"/>
            </a:pPr>
            <a:r>
              <a:rPr b="1" lang="en-US" sz="3200"/>
              <a:t>What are the volunteers' biggest concerns?</a:t>
            </a:r>
            <a:br>
              <a:rPr b="1" lang="en-US" sz="3200"/>
            </a:br>
            <a:endParaRPr b="1" sz="3200"/>
          </a:p>
          <a:p>
            <a:pPr indent="-457200" lvl="0" marL="685800" rtl="0" algn="l">
              <a:lnSpc>
                <a:spcPct val="90000"/>
              </a:lnSpc>
              <a:spcBef>
                <a:spcPts val="1000"/>
              </a:spcBef>
              <a:spcAft>
                <a:spcPts val="0"/>
              </a:spcAft>
              <a:buClr>
                <a:schemeClr val="dk1"/>
              </a:buClr>
              <a:buSzPts val="3600"/>
              <a:buFont typeface="Calibri"/>
              <a:buAutoNum type="arabicPeriod"/>
            </a:pPr>
            <a:r>
              <a:rPr lang="en-US" sz="3600"/>
              <a:t>Damaging the home.</a:t>
            </a:r>
            <a:endParaRPr/>
          </a:p>
          <a:p>
            <a:pPr indent="-457200" lvl="0" marL="685800" rtl="0" algn="l">
              <a:lnSpc>
                <a:spcPct val="90000"/>
              </a:lnSpc>
              <a:spcBef>
                <a:spcPts val="1000"/>
              </a:spcBef>
              <a:spcAft>
                <a:spcPts val="0"/>
              </a:spcAft>
              <a:buClr>
                <a:schemeClr val="dk1"/>
              </a:buClr>
              <a:buSzPts val="3600"/>
              <a:buFont typeface="Calibri"/>
              <a:buAutoNum type="arabicPeriod"/>
            </a:pPr>
            <a:r>
              <a:rPr lang="en-US" sz="3600"/>
              <a:t>Not knowing how to install.</a:t>
            </a:r>
            <a:endParaRPr/>
          </a:p>
          <a:p>
            <a:pPr indent="-457200" lvl="0" marL="685800" rtl="0" algn="l">
              <a:lnSpc>
                <a:spcPct val="90000"/>
              </a:lnSpc>
              <a:spcBef>
                <a:spcPts val="1000"/>
              </a:spcBef>
              <a:spcAft>
                <a:spcPts val="0"/>
              </a:spcAft>
              <a:buClr>
                <a:schemeClr val="dk1"/>
              </a:buClr>
              <a:buSzPts val="3600"/>
              <a:buFont typeface="Calibri"/>
              <a:buAutoNum type="arabicPeriod"/>
            </a:pPr>
            <a:r>
              <a:rPr lang="en-US" sz="3600"/>
              <a:t>Installation failure.</a:t>
            </a:r>
            <a:endParaRPr/>
          </a:p>
          <a:p>
            <a:pPr indent="-457200" lvl="0" marL="685800" rtl="0" algn="l">
              <a:lnSpc>
                <a:spcPct val="90000"/>
              </a:lnSpc>
              <a:spcBef>
                <a:spcPts val="1000"/>
              </a:spcBef>
              <a:spcAft>
                <a:spcPts val="0"/>
              </a:spcAft>
              <a:buClr>
                <a:schemeClr val="dk1"/>
              </a:buClr>
              <a:buSzPts val="3600"/>
              <a:buFont typeface="Calibri"/>
              <a:buAutoNum type="arabicPeriod"/>
            </a:pPr>
            <a:r>
              <a:rPr lang="en-US" sz="3600"/>
              <a:t>Lack of confidence.</a:t>
            </a:r>
            <a:endParaRPr/>
          </a:p>
          <a:p>
            <a:pPr indent="152400" lvl="0" marL="0" rtl="0" algn="l">
              <a:lnSpc>
                <a:spcPct val="90000"/>
              </a:lnSpc>
              <a:spcBef>
                <a:spcPts val="1000"/>
              </a:spcBef>
              <a:spcAft>
                <a:spcPts val="0"/>
              </a:spcAft>
              <a:buClr>
                <a:schemeClr val="dk1"/>
              </a:buClr>
              <a:buSzPts val="2400"/>
              <a:buFont typeface="Arial"/>
              <a:buNone/>
            </a:pPr>
            <a:r>
              <a:t/>
            </a:r>
            <a:endParaRPr/>
          </a:p>
          <a:p>
            <a:pPr indent="152400" lvl="0" marL="0" rtl="0" algn="l">
              <a:lnSpc>
                <a:spcPct val="90000"/>
              </a:lnSpc>
              <a:spcBef>
                <a:spcPts val="1000"/>
              </a:spcBef>
              <a:spcAft>
                <a:spcPts val="0"/>
              </a:spcAft>
              <a:buClr>
                <a:schemeClr val="dk1"/>
              </a:buClr>
              <a:buSzPts val="2400"/>
              <a:buFont typeface="Arial"/>
              <a:buNone/>
            </a:pPr>
            <a:r>
              <a:t/>
            </a:r>
            <a:endParaRPr/>
          </a:p>
        </p:txBody>
      </p:sp>
      <p:sp>
        <p:nvSpPr>
          <p:cNvPr id="255" name="Google Shape;255;p17"/>
          <p:cNvSpPr txBox="1"/>
          <p:nvPr/>
        </p:nvSpPr>
        <p:spPr>
          <a:xfrm>
            <a:off x="344130" y="6081334"/>
            <a:ext cx="1137592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A training class will grow your volunteer team and instill confidence!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1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txBox="1"/>
          <p:nvPr>
            <p:ph type="ctrTitle"/>
          </p:nvPr>
        </p:nvSpPr>
        <p:spPr>
          <a:xfrm>
            <a:off x="638881" y="670218"/>
            <a:ext cx="10909640" cy="1065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Calibri"/>
              <a:buNone/>
            </a:pPr>
            <a:r>
              <a:rPr lang="en-US" sz="6600"/>
              <a:t>Train Your Volunteers</a:t>
            </a:r>
            <a:endParaRPr/>
          </a:p>
        </p:txBody>
      </p:sp>
      <p:sp>
        <p:nvSpPr>
          <p:cNvPr id="262" name="Google Shape;262;p18"/>
          <p:cNvSpPr txBox="1"/>
          <p:nvPr>
            <p:ph idx="1" type="subTitle"/>
          </p:nvPr>
        </p:nvSpPr>
        <p:spPr>
          <a:xfrm>
            <a:off x="638881" y="1851381"/>
            <a:ext cx="10909643" cy="55265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A class and a test drive will go a long way to instill confidence!</a:t>
            </a:r>
            <a:endParaRPr/>
          </a:p>
        </p:txBody>
      </p:sp>
      <p:sp>
        <p:nvSpPr>
          <p:cNvPr id="263" name="Google Shape;263;p18"/>
          <p:cNvSpPr/>
          <p:nvPr/>
        </p:nvSpPr>
        <p:spPr>
          <a:xfrm>
            <a:off x="3389376" y="1800088"/>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No photo description available." id="264" name="Google Shape;264;p18"/>
          <p:cNvPicPr preferRelativeResize="0"/>
          <p:nvPr/>
        </p:nvPicPr>
        <p:blipFill rotWithShape="1">
          <a:blip r:embed="rId3">
            <a:alphaModFix/>
          </a:blip>
          <a:srcRect b="0" l="0" r="0" t="0"/>
          <a:stretch/>
        </p:blipFill>
        <p:spPr>
          <a:xfrm>
            <a:off x="830685" y="2619784"/>
            <a:ext cx="2682030" cy="3600041"/>
          </a:xfrm>
          <a:prstGeom prst="rect">
            <a:avLst/>
          </a:prstGeom>
          <a:noFill/>
          <a:ln>
            <a:noFill/>
          </a:ln>
        </p:spPr>
      </p:pic>
      <p:pic>
        <p:nvPicPr>
          <p:cNvPr descr="No photo description available." id="265" name="Google Shape;265;p18"/>
          <p:cNvPicPr preferRelativeResize="0"/>
          <p:nvPr/>
        </p:nvPicPr>
        <p:blipFill rotWithShape="1">
          <a:blip r:embed="rId4">
            <a:alphaModFix/>
          </a:blip>
          <a:srcRect b="0" l="0" r="70316" t="40638"/>
          <a:stretch/>
        </p:blipFill>
        <p:spPr>
          <a:xfrm>
            <a:off x="4516157" y="2653940"/>
            <a:ext cx="2400267" cy="3600041"/>
          </a:xfrm>
          <a:prstGeom prst="rect">
            <a:avLst/>
          </a:prstGeom>
          <a:noFill/>
          <a:ln>
            <a:noFill/>
          </a:ln>
        </p:spPr>
      </p:pic>
      <p:pic>
        <p:nvPicPr>
          <p:cNvPr descr="No photo description available." id="266" name="Google Shape;266;p18"/>
          <p:cNvPicPr preferRelativeResize="0"/>
          <p:nvPr/>
        </p:nvPicPr>
        <p:blipFill rotWithShape="1">
          <a:blip r:embed="rId5">
            <a:alphaModFix/>
          </a:blip>
          <a:srcRect b="0" l="0" r="0" t="0"/>
          <a:stretch/>
        </p:blipFill>
        <p:spPr>
          <a:xfrm>
            <a:off x="7674397" y="2940742"/>
            <a:ext cx="3758184" cy="28186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9"/>
          <p:cNvSpPr txBox="1"/>
          <p:nvPr>
            <p:ph type="ctrTitle"/>
          </p:nvPr>
        </p:nvSpPr>
        <p:spPr>
          <a:xfrm>
            <a:off x="1464733" y="250297"/>
            <a:ext cx="9144000" cy="10366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Make a Test Wall for Practice.</a:t>
            </a:r>
            <a:endParaRPr/>
          </a:p>
        </p:txBody>
      </p:sp>
      <p:sp>
        <p:nvSpPr>
          <p:cNvPr id="272" name="Google Shape;272;p19"/>
          <p:cNvSpPr txBox="1"/>
          <p:nvPr>
            <p:ph idx="1" type="subTitle"/>
          </p:nvPr>
        </p:nvSpPr>
        <p:spPr>
          <a:xfrm>
            <a:off x="541866" y="1498600"/>
            <a:ext cx="4324047" cy="493268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lang="en-US"/>
              <a:t>Let your volunteers practice drilling on tile and see how the fasteners work inside the wall.</a:t>
            </a:r>
            <a:endParaRPr/>
          </a:p>
          <a:p>
            <a:pPr indent="0" lvl="0" marL="0" rtl="0" algn="ctr">
              <a:lnSpc>
                <a:spcPct val="90000"/>
              </a:lnSpc>
              <a:spcBef>
                <a:spcPts val="1000"/>
              </a:spcBef>
              <a:spcAft>
                <a:spcPts val="0"/>
              </a:spcAft>
              <a:buClr>
                <a:schemeClr val="dk1"/>
              </a:buClr>
              <a:buSzPts val="2400"/>
              <a:buNone/>
            </a:pPr>
            <a:r>
              <a:rPr lang="en-US"/>
              <a:t>Materials Needed:</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US"/>
              <a:t>A 2x2 frame </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US"/>
              <a:t>Cement board or drywall</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US"/>
              <a:t>About 36 ceramic tiles (4x4)</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US"/>
              <a:t>Mastic </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US"/>
              <a:t>Grout</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Let your volunteers get hands-on experience with a test drive!</a:t>
            </a:r>
            <a:endParaRPr/>
          </a:p>
        </p:txBody>
      </p:sp>
      <p:pic>
        <p:nvPicPr>
          <p:cNvPr descr="A box shape, four pieces of wood fitted together. Spruce treated 2x4 wood  studs, creating a square frame. - Stock Photo - Masterfile - Premium  Royalty-Free, Code: 6118-07353285" id="273" name="Google Shape;273;p19"/>
          <p:cNvPicPr preferRelativeResize="0"/>
          <p:nvPr/>
        </p:nvPicPr>
        <p:blipFill rotWithShape="1">
          <a:blip r:embed="rId3">
            <a:alphaModFix/>
          </a:blip>
          <a:srcRect b="0" l="0" r="0" t="0"/>
          <a:stretch/>
        </p:blipFill>
        <p:spPr>
          <a:xfrm>
            <a:off x="6189397" y="1498600"/>
            <a:ext cx="1049337" cy="1518333"/>
          </a:xfrm>
          <a:prstGeom prst="rect">
            <a:avLst/>
          </a:prstGeom>
          <a:noFill/>
          <a:ln>
            <a:noFill/>
          </a:ln>
        </p:spPr>
      </p:pic>
      <p:pic>
        <p:nvPicPr>
          <p:cNvPr descr="Zellige Pearl - Porcelain Superstore" id="274" name="Google Shape;274;p19"/>
          <p:cNvPicPr preferRelativeResize="0"/>
          <p:nvPr/>
        </p:nvPicPr>
        <p:blipFill rotWithShape="1">
          <a:blip r:embed="rId4">
            <a:alphaModFix/>
          </a:blip>
          <a:srcRect b="7161" l="7901" r="7284" t="8024"/>
          <a:stretch/>
        </p:blipFill>
        <p:spPr>
          <a:xfrm>
            <a:off x="8419252" y="3996266"/>
            <a:ext cx="1964267" cy="1964267"/>
          </a:xfrm>
          <a:prstGeom prst="rect">
            <a:avLst/>
          </a:prstGeom>
          <a:noFill/>
          <a:ln>
            <a:noFill/>
          </a:ln>
        </p:spPr>
      </p:pic>
      <p:pic>
        <p:nvPicPr>
          <p:cNvPr descr="Custom Building Products ARL4000QT Ceramic Tile Adhesive 1 qt. (Pack of 6)  - Walmart.com" id="275" name="Google Shape;275;p19"/>
          <p:cNvPicPr preferRelativeResize="0"/>
          <p:nvPr/>
        </p:nvPicPr>
        <p:blipFill rotWithShape="1">
          <a:blip r:embed="rId5">
            <a:alphaModFix/>
          </a:blip>
          <a:srcRect b="0" l="0" r="0" t="0"/>
          <a:stretch/>
        </p:blipFill>
        <p:spPr>
          <a:xfrm>
            <a:off x="5534817" y="3841068"/>
            <a:ext cx="1703917" cy="1703917"/>
          </a:xfrm>
          <a:prstGeom prst="rect">
            <a:avLst/>
          </a:prstGeom>
          <a:noFill/>
          <a:ln>
            <a:noFill/>
          </a:ln>
        </p:spPr>
      </p:pic>
      <p:pic>
        <p:nvPicPr>
          <p:cNvPr descr="Cement board - Wikipedia" id="276" name="Google Shape;276;p19"/>
          <p:cNvPicPr preferRelativeResize="0"/>
          <p:nvPr/>
        </p:nvPicPr>
        <p:blipFill rotWithShape="1">
          <a:blip r:embed="rId6">
            <a:alphaModFix/>
          </a:blip>
          <a:srcRect b="0" l="0" r="0" t="0"/>
          <a:stretch/>
        </p:blipFill>
        <p:spPr>
          <a:xfrm>
            <a:off x="8661399" y="1611971"/>
            <a:ext cx="1722120" cy="12915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2"/>
          <p:cNvSpPr/>
          <p:nvPr/>
        </p:nvSpPr>
        <p:spPr>
          <a:xfrm>
            <a:off x="321732" y="321733"/>
            <a:ext cx="11546828" cy="6214534"/>
          </a:xfrm>
          <a:custGeom>
            <a:rect b="b" l="l" r="r" t="t"/>
            <a:pathLst>
              <a:path extrusionOk="0" h="6214534" w="11546828">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2"/>
          <p:cNvSpPr/>
          <p:nvPr/>
        </p:nvSpPr>
        <p:spPr>
          <a:xfrm>
            <a:off x="641774" y="623275"/>
            <a:ext cx="10905053" cy="560788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2"/>
          <p:cNvSpPr txBox="1"/>
          <p:nvPr>
            <p:ph type="title"/>
          </p:nvPr>
        </p:nvSpPr>
        <p:spPr>
          <a:xfrm>
            <a:off x="1006899" y="1188637"/>
            <a:ext cx="3393645" cy="44807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Calibri"/>
              <a:buNone/>
            </a:pPr>
            <a:r>
              <a:rPr lang="en-US" sz="6600"/>
              <a:t>Grab Bars for Every Need</a:t>
            </a:r>
            <a:endParaRPr/>
          </a:p>
        </p:txBody>
      </p:sp>
      <p:cxnSp>
        <p:nvCxnSpPr>
          <p:cNvPr id="99" name="Google Shape;99;p2"/>
          <p:cNvCxnSpPr/>
          <p:nvPr/>
        </p:nvCxnSpPr>
        <p:spPr>
          <a:xfrm>
            <a:off x="4654296" y="1852863"/>
            <a:ext cx="0" cy="3236495"/>
          </a:xfrm>
          <a:prstGeom prst="straightConnector1">
            <a:avLst/>
          </a:prstGeom>
          <a:noFill/>
          <a:ln cap="sq" cmpd="sng" w="19050">
            <a:solidFill>
              <a:srgbClr val="3F3F3F"/>
            </a:solidFill>
            <a:prstDash val="solid"/>
            <a:miter lim="800000"/>
            <a:headEnd len="sm" w="sm" type="none"/>
            <a:tailEnd len="sm" w="sm" type="none"/>
          </a:ln>
        </p:spPr>
      </p:cxnSp>
      <p:sp>
        <p:nvSpPr>
          <p:cNvPr id="100" name="Google Shape;100;p2"/>
          <p:cNvSpPr txBox="1"/>
          <p:nvPr>
            <p:ph idx="1" type="body"/>
          </p:nvPr>
        </p:nvSpPr>
        <p:spPr>
          <a:xfrm>
            <a:off x="5138928" y="1338729"/>
            <a:ext cx="4795584" cy="4180542"/>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Grab bars are </a:t>
            </a:r>
            <a:r>
              <a:rPr b="1" lang="en-US" sz="2200"/>
              <a:t>any mounted assistance device that aids balance, movement and stability.</a:t>
            </a:r>
            <a:endParaRPr/>
          </a:p>
          <a:p>
            <a:pPr indent="-228600" lvl="0" marL="228600" rtl="0" algn="l">
              <a:lnSpc>
                <a:spcPct val="90000"/>
              </a:lnSpc>
              <a:spcBef>
                <a:spcPts val="1000"/>
              </a:spcBef>
              <a:spcAft>
                <a:spcPts val="0"/>
              </a:spcAft>
              <a:buClr>
                <a:schemeClr val="dk1"/>
              </a:buClr>
              <a:buSzPts val="2200"/>
              <a:buChar char="•"/>
            </a:pPr>
            <a:r>
              <a:rPr lang="en-US" sz="2200"/>
              <a:t>Grab bars are </a:t>
            </a:r>
            <a:r>
              <a:rPr b="1" lang="en-US" sz="2200"/>
              <a:t>not just for bathrooms</a:t>
            </a:r>
            <a:r>
              <a:rPr lang="en-US" sz="2200"/>
              <a:t>!</a:t>
            </a:r>
            <a:endParaRPr/>
          </a:p>
          <a:p>
            <a:pPr indent="-228600" lvl="0" marL="228600" rtl="0" algn="l">
              <a:lnSpc>
                <a:spcPct val="90000"/>
              </a:lnSpc>
              <a:spcBef>
                <a:spcPts val="1000"/>
              </a:spcBef>
              <a:spcAft>
                <a:spcPts val="0"/>
              </a:spcAft>
              <a:buClr>
                <a:schemeClr val="dk1"/>
              </a:buClr>
              <a:buSzPts val="2200"/>
              <a:buChar char="•"/>
            </a:pPr>
            <a:r>
              <a:rPr lang="en-US" sz="2200"/>
              <a:t>Grab bars are useful to maneuver stairs or </a:t>
            </a:r>
            <a:r>
              <a:rPr b="1" lang="en-US" sz="2200"/>
              <a:t>navigate a change of levels</a:t>
            </a:r>
            <a:r>
              <a:rPr lang="en-US" sz="2200"/>
              <a:t>. </a:t>
            </a:r>
            <a:endParaRPr/>
          </a:p>
          <a:p>
            <a:pPr indent="-228600" lvl="0" marL="228600" rtl="0" algn="l">
              <a:lnSpc>
                <a:spcPct val="90000"/>
              </a:lnSpc>
              <a:spcBef>
                <a:spcPts val="1000"/>
              </a:spcBef>
              <a:spcAft>
                <a:spcPts val="0"/>
              </a:spcAft>
              <a:buClr>
                <a:schemeClr val="dk1"/>
              </a:buClr>
              <a:buSzPts val="2200"/>
              <a:buChar char="•"/>
            </a:pPr>
            <a:r>
              <a:rPr lang="en-US" sz="2200"/>
              <a:t>Grab bars may also be needed to assist </a:t>
            </a:r>
            <a:r>
              <a:rPr b="1" lang="en-US" sz="2200"/>
              <a:t>activities of daily living</a:t>
            </a:r>
            <a:r>
              <a:rPr lang="en-US" sz="2200"/>
              <a:t>, such as getting in and out of bed, assistance in walking, or in the kitchen.</a:t>
            </a:r>
            <a:endParaRPr/>
          </a:p>
          <a:p>
            <a:pPr indent="-88900" lvl="0" marL="228600" rtl="0" algn="l">
              <a:lnSpc>
                <a:spcPct val="90000"/>
              </a:lnSpc>
              <a:spcBef>
                <a:spcPts val="1000"/>
              </a:spcBef>
              <a:spcAft>
                <a:spcPts val="0"/>
              </a:spcAft>
              <a:buClr>
                <a:schemeClr val="dk1"/>
              </a:buClr>
              <a:buSzPts val="2200"/>
              <a:buNone/>
            </a:pPr>
            <a:r>
              <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0"/>
          <p:cNvSpPr/>
          <p:nvPr/>
        </p:nvSpPr>
        <p:spPr>
          <a:xfrm>
            <a:off x="1114425" y="0"/>
            <a:ext cx="9963150"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39700" sx="102000" rotWithShape="0" algn="ctr" sy="102000">
              <a:srgbClr val="D8D8D8">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3" name="Google Shape;283;p20"/>
          <p:cNvSpPr/>
          <p:nvPr/>
        </p:nvSpPr>
        <p:spPr>
          <a:xfrm>
            <a:off x="1121664" y="0"/>
            <a:ext cx="9948672"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4" name="Google Shape;284;p20"/>
          <p:cNvSpPr txBox="1"/>
          <p:nvPr>
            <p:ph type="ctrTitle"/>
          </p:nvPr>
        </p:nvSpPr>
        <p:spPr>
          <a:xfrm>
            <a:off x="1524000" y="978535"/>
            <a:ext cx="9144000" cy="154520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Calibri"/>
              <a:buNone/>
            </a:pPr>
            <a:r>
              <a:rPr lang="en-US" sz="7200"/>
              <a:t>On-Site Work</a:t>
            </a:r>
            <a:endParaRPr/>
          </a:p>
        </p:txBody>
      </p:sp>
      <p:sp>
        <p:nvSpPr>
          <p:cNvPr id="285" name="Google Shape;285;p20"/>
          <p:cNvSpPr txBox="1"/>
          <p:nvPr>
            <p:ph idx="1" type="subTitle"/>
          </p:nvPr>
        </p:nvSpPr>
        <p:spPr>
          <a:xfrm>
            <a:off x="1662112" y="2523744"/>
            <a:ext cx="8258176" cy="22231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None/>
            </a:pPr>
            <a:r>
              <a:rPr lang="en-US" sz="4000"/>
              <a:t>Different methods </a:t>
            </a:r>
            <a:br>
              <a:rPr lang="en-US" sz="4000"/>
            </a:br>
            <a:r>
              <a:rPr lang="en-US" sz="4000"/>
              <a:t>for different situations. </a:t>
            </a:r>
            <a:endParaRPr/>
          </a:p>
        </p:txBody>
      </p:sp>
      <p:sp>
        <p:nvSpPr>
          <p:cNvPr id="286" name="Google Shape;286;p20"/>
          <p:cNvSpPr/>
          <p:nvPr/>
        </p:nvSpPr>
        <p:spPr>
          <a:xfrm>
            <a:off x="3718560" y="5524786"/>
            <a:ext cx="4754880" cy="27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2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1"/>
          <p:cNvSpPr txBox="1"/>
          <p:nvPr>
            <p:ph type="title"/>
          </p:nvPr>
        </p:nvSpPr>
        <p:spPr>
          <a:xfrm>
            <a:off x="640080" y="329184"/>
            <a:ext cx="6894576"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Mount In Studs Where Possible!</a:t>
            </a:r>
            <a:endParaRPr/>
          </a:p>
        </p:txBody>
      </p:sp>
      <p:sp>
        <p:nvSpPr>
          <p:cNvPr id="293" name="Google Shape;293;p21"/>
          <p:cNvSpPr/>
          <p:nvPr/>
        </p:nvSpPr>
        <p:spPr>
          <a:xfrm>
            <a:off x="758952" y="2395728"/>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txBox="1"/>
          <p:nvPr>
            <p:ph idx="1" type="body"/>
          </p:nvPr>
        </p:nvSpPr>
        <p:spPr>
          <a:xfrm>
            <a:off x="640080" y="2706624"/>
            <a:ext cx="6894576"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Use a stud finder to find studs above tile then a plumb level to locate studs behind tile.</a:t>
            </a:r>
            <a:endParaRPr/>
          </a:p>
          <a:p>
            <a:pPr indent="-228600" lvl="0" marL="228600" rtl="0" algn="l">
              <a:lnSpc>
                <a:spcPct val="90000"/>
              </a:lnSpc>
              <a:spcBef>
                <a:spcPts val="1000"/>
              </a:spcBef>
              <a:spcAft>
                <a:spcPts val="0"/>
              </a:spcAft>
              <a:buClr>
                <a:schemeClr val="dk1"/>
              </a:buClr>
              <a:buSzPts val="3200"/>
              <a:buChar char="•"/>
            </a:pPr>
            <a:r>
              <a:rPr lang="en-US" sz="3200"/>
              <a:t>Drill a small pilot hole to confirm stud placement. Drill in grout if possible.</a:t>
            </a:r>
            <a:endParaRPr/>
          </a:p>
          <a:p>
            <a:pPr indent="-228600" lvl="0" marL="228600" rtl="0" algn="l">
              <a:lnSpc>
                <a:spcPct val="90000"/>
              </a:lnSpc>
              <a:spcBef>
                <a:spcPts val="1000"/>
              </a:spcBef>
              <a:spcAft>
                <a:spcPts val="0"/>
              </a:spcAft>
              <a:buClr>
                <a:schemeClr val="dk1"/>
              </a:buClr>
              <a:buSzPts val="3200"/>
              <a:buChar char="•"/>
            </a:pPr>
            <a:r>
              <a:rPr lang="en-US" sz="3200"/>
              <a:t>OK? Then attach to studs with </a:t>
            </a:r>
            <a:r>
              <a:rPr b="1" lang="en-US" sz="3200"/>
              <a:t>stainless steel</a:t>
            </a:r>
            <a:r>
              <a:rPr lang="en-US" sz="3200"/>
              <a:t> screws</a:t>
            </a:r>
            <a:endParaRPr/>
          </a:p>
          <a:p>
            <a:pPr indent="-88900" lvl="0" marL="228600" rtl="0" algn="l">
              <a:lnSpc>
                <a:spcPct val="90000"/>
              </a:lnSpc>
              <a:spcBef>
                <a:spcPts val="1000"/>
              </a:spcBef>
              <a:spcAft>
                <a:spcPts val="0"/>
              </a:spcAft>
              <a:buClr>
                <a:schemeClr val="dk1"/>
              </a:buClr>
              <a:buSzPts val="2200"/>
              <a:buNone/>
            </a:pPr>
            <a:r>
              <a:t/>
            </a:r>
            <a:endParaRPr sz="2200"/>
          </a:p>
        </p:txBody>
      </p:sp>
      <p:pic>
        <p:nvPicPr>
          <p:cNvPr descr="Designer Grab Bar with Soft Grip – AmeriLuck" id="295" name="Google Shape;295;p21"/>
          <p:cNvPicPr preferRelativeResize="0"/>
          <p:nvPr/>
        </p:nvPicPr>
        <p:blipFill rotWithShape="1">
          <a:blip r:embed="rId3">
            <a:alphaModFix/>
          </a:blip>
          <a:srcRect b="38094" l="0" r="47628" t="30476"/>
          <a:stretch/>
        </p:blipFill>
        <p:spPr>
          <a:xfrm>
            <a:off x="7983582" y="3936741"/>
            <a:ext cx="4014216" cy="2390907"/>
          </a:xfrm>
          <a:prstGeom prst="rect">
            <a:avLst/>
          </a:prstGeom>
          <a:noFill/>
          <a:ln>
            <a:noFill/>
          </a:ln>
        </p:spPr>
      </p:pic>
      <p:pic>
        <p:nvPicPr>
          <p:cNvPr descr="Shower Bar: How to Install Bathroom Grab Bars (DIY) | Family Handyman" id="296" name="Google Shape;296;p21"/>
          <p:cNvPicPr preferRelativeResize="0"/>
          <p:nvPr/>
        </p:nvPicPr>
        <p:blipFill rotWithShape="1">
          <a:blip r:embed="rId4">
            <a:alphaModFix/>
          </a:blip>
          <a:srcRect b="0" l="0" r="0" t="0"/>
          <a:stretch/>
        </p:blipFill>
        <p:spPr>
          <a:xfrm>
            <a:off x="8341478" y="906917"/>
            <a:ext cx="2714625" cy="2714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2"/>
          <p:cNvSpPr txBox="1"/>
          <p:nvPr>
            <p:ph type="ctrTitle"/>
          </p:nvPr>
        </p:nvSpPr>
        <p:spPr>
          <a:xfrm>
            <a:off x="541243" y="1502807"/>
            <a:ext cx="3571810" cy="258055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How WingIt Fasteners Work</a:t>
            </a:r>
            <a:endParaRPr/>
          </a:p>
        </p:txBody>
      </p:sp>
      <p:sp>
        <p:nvSpPr>
          <p:cNvPr id="303" name="Google Shape;303;p22"/>
          <p:cNvSpPr txBox="1"/>
          <p:nvPr>
            <p:ph idx="1" type="subTitle"/>
          </p:nvPr>
        </p:nvSpPr>
        <p:spPr>
          <a:xfrm>
            <a:off x="1071717" y="206644"/>
            <a:ext cx="10333702" cy="43254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None/>
            </a:pPr>
            <a:r>
              <a:rPr b="1" lang="en-US" sz="3600"/>
              <a:t>Secure installation without drilling into studs</a:t>
            </a:r>
            <a:endParaRPr/>
          </a:p>
        </p:txBody>
      </p:sp>
      <p:sp>
        <p:nvSpPr>
          <p:cNvPr id="304" name="Google Shape;304;p22"/>
          <p:cNvSpPr/>
          <p:nvPr/>
        </p:nvSpPr>
        <p:spPr>
          <a:xfrm>
            <a:off x="643278" y="440926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roducts" id="305" name="Google Shape;305;p22"/>
          <p:cNvPicPr preferRelativeResize="0"/>
          <p:nvPr/>
        </p:nvPicPr>
        <p:blipFill rotWithShape="1">
          <a:blip r:embed="rId3">
            <a:alphaModFix/>
          </a:blip>
          <a:srcRect b="11766" l="7912" r="7742" t="6749"/>
          <a:stretch/>
        </p:blipFill>
        <p:spPr>
          <a:xfrm>
            <a:off x="4654296" y="1089082"/>
            <a:ext cx="7214616" cy="4652404"/>
          </a:xfrm>
          <a:prstGeom prst="rect">
            <a:avLst/>
          </a:prstGeom>
          <a:noFill/>
          <a:ln>
            <a:noFill/>
          </a:ln>
        </p:spPr>
      </p:pic>
      <p:sp>
        <p:nvSpPr>
          <p:cNvPr id="306" name="Google Shape;306;p22"/>
          <p:cNvSpPr txBox="1"/>
          <p:nvPr/>
        </p:nvSpPr>
        <p:spPr>
          <a:xfrm>
            <a:off x="9886950" y="1133475"/>
            <a:ext cx="13474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Outside wall</a:t>
            </a:r>
            <a:endParaRPr/>
          </a:p>
        </p:txBody>
      </p:sp>
      <p:sp>
        <p:nvSpPr>
          <p:cNvPr id="307" name="Google Shape;307;p22"/>
          <p:cNvSpPr txBox="1"/>
          <p:nvPr/>
        </p:nvSpPr>
        <p:spPr>
          <a:xfrm>
            <a:off x="5705475" y="1133475"/>
            <a:ext cx="11759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Inside wall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2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3"/>
          <p:cNvSpPr txBox="1"/>
          <p:nvPr>
            <p:ph type="title"/>
          </p:nvPr>
        </p:nvSpPr>
        <p:spPr>
          <a:xfrm>
            <a:off x="838200" y="556995"/>
            <a:ext cx="10515600" cy="113369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Calibri"/>
              <a:buNone/>
            </a:pPr>
            <a:r>
              <a:rPr lang="en-US" sz="5200"/>
              <a:t>Combine the Two!</a:t>
            </a:r>
            <a:endParaRPr/>
          </a:p>
        </p:txBody>
      </p:sp>
      <p:grpSp>
        <p:nvGrpSpPr>
          <p:cNvPr id="314" name="Google Shape;314;p23"/>
          <p:cNvGrpSpPr/>
          <p:nvPr/>
        </p:nvGrpSpPr>
        <p:grpSpPr>
          <a:xfrm>
            <a:off x="839483" y="2332975"/>
            <a:ext cx="10513032" cy="3336636"/>
            <a:chOff x="1283" y="507350"/>
            <a:chExt cx="10513032" cy="3336636"/>
          </a:xfrm>
        </p:grpSpPr>
        <p:sp>
          <p:nvSpPr>
            <p:cNvPr id="315" name="Google Shape;315;p23"/>
            <p:cNvSpPr/>
            <p:nvPr/>
          </p:nvSpPr>
          <p:spPr>
            <a:xfrm>
              <a:off x="1283" y="507350"/>
              <a:ext cx="4505585" cy="2861046"/>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501904" y="982940"/>
              <a:ext cx="4505585" cy="2861046"/>
            </a:xfrm>
            <a:prstGeom prst="roundRect">
              <a:avLst>
                <a:gd fmla="val 10000" name="adj"/>
              </a:avLst>
            </a:prstGeom>
            <a:solidFill>
              <a:schemeClr val="lt1">
                <a:alpha val="89803"/>
              </a:schemeClr>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txBox="1"/>
            <p:nvPr/>
          </p:nvSpPr>
          <p:spPr>
            <a:xfrm>
              <a:off x="585701" y="1066737"/>
              <a:ext cx="4337991" cy="2693452"/>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dk1"/>
                </a:buClr>
                <a:buSzPts val="3700"/>
                <a:buFont typeface="Calibri"/>
                <a:buNone/>
              </a:pPr>
              <a:r>
                <a:rPr lang="en-US" sz="3700">
                  <a:solidFill>
                    <a:schemeClr val="dk1"/>
                  </a:solidFill>
                  <a:latin typeface="Calibri"/>
                  <a:ea typeface="Calibri"/>
                  <a:cs typeface="Calibri"/>
                  <a:sym typeface="Calibri"/>
                </a:rPr>
                <a:t>Grab bars will rarely perfectly line up with studs</a:t>
              </a:r>
              <a:endParaRPr/>
            </a:p>
          </p:txBody>
        </p:sp>
        <p:sp>
          <p:nvSpPr>
            <p:cNvPr id="318" name="Google Shape;318;p23"/>
            <p:cNvSpPr/>
            <p:nvPr/>
          </p:nvSpPr>
          <p:spPr>
            <a:xfrm>
              <a:off x="5508110" y="507350"/>
              <a:ext cx="4505585" cy="2861046"/>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6008730" y="982940"/>
              <a:ext cx="4505585" cy="2861046"/>
            </a:xfrm>
            <a:prstGeom prst="roundRect">
              <a:avLst>
                <a:gd fmla="val 10000" name="adj"/>
              </a:avLst>
            </a:prstGeom>
            <a:solidFill>
              <a:schemeClr val="lt1">
                <a:alpha val="89803"/>
              </a:schemeClr>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
            <p:cNvSpPr txBox="1"/>
            <p:nvPr/>
          </p:nvSpPr>
          <p:spPr>
            <a:xfrm>
              <a:off x="6092527" y="1066737"/>
              <a:ext cx="4337991" cy="2693452"/>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dk1"/>
                </a:buClr>
                <a:buSzPts val="3700"/>
                <a:buFont typeface="Calibri"/>
                <a:buNone/>
              </a:pPr>
              <a:r>
                <a:rPr lang="en-US" sz="3700">
                  <a:solidFill>
                    <a:schemeClr val="dk1"/>
                  </a:solidFill>
                  <a:latin typeface="Calibri"/>
                  <a:ea typeface="Calibri"/>
                  <a:cs typeface="Calibri"/>
                  <a:sym typeface="Calibri"/>
                </a:rPr>
                <a:t>You may need to combine stud installation with a hollow wall fastener!</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sp>
        <p:nvSpPr>
          <p:cNvPr id="325" name="Google Shape;325;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4"/>
          <p:cNvSpPr txBox="1"/>
          <p:nvPr>
            <p:ph type="ctrTitle"/>
          </p:nvPr>
        </p:nvSpPr>
        <p:spPr>
          <a:xfrm>
            <a:off x="638882" y="639193"/>
            <a:ext cx="3571810" cy="357351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100"/>
              <a:buFont typeface="Calibri"/>
              <a:buNone/>
            </a:pPr>
            <a:r>
              <a:rPr lang="en-US" sz="5100"/>
              <a:t>Sometimes You Can Use </a:t>
            </a:r>
            <a:br>
              <a:rPr lang="en-US" sz="5100"/>
            </a:br>
            <a:r>
              <a:rPr lang="en-US" sz="5100"/>
              <a:t>Wood Blocking </a:t>
            </a:r>
            <a:endParaRPr/>
          </a:p>
        </p:txBody>
      </p:sp>
      <p:sp>
        <p:nvSpPr>
          <p:cNvPr id="327" name="Google Shape;327;p24"/>
          <p:cNvSpPr txBox="1"/>
          <p:nvPr>
            <p:ph idx="1" type="subTitle"/>
          </p:nvPr>
        </p:nvSpPr>
        <p:spPr>
          <a:xfrm>
            <a:off x="638882" y="4631161"/>
            <a:ext cx="3571810" cy="155932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900"/>
              <a:buNone/>
            </a:pPr>
            <a:r>
              <a:rPr lang="en-US" sz="1900"/>
              <a:t>Is there access from the back? </a:t>
            </a:r>
            <a:br>
              <a:rPr lang="en-US" sz="1900"/>
            </a:br>
            <a:endParaRPr sz="1900"/>
          </a:p>
          <a:p>
            <a:pPr indent="0" lvl="0" marL="0" rtl="0" algn="l">
              <a:lnSpc>
                <a:spcPct val="90000"/>
              </a:lnSpc>
              <a:spcBef>
                <a:spcPts val="1000"/>
              </a:spcBef>
              <a:spcAft>
                <a:spcPts val="0"/>
              </a:spcAft>
              <a:buClr>
                <a:schemeClr val="dk1"/>
              </a:buClr>
              <a:buSzPts val="1900"/>
              <a:buNone/>
            </a:pPr>
            <a:r>
              <a:rPr lang="en-US" sz="1900"/>
              <a:t>Sometimes you can open the wall behind tub or shower and install plywood or blocking.</a:t>
            </a:r>
            <a:endParaRPr/>
          </a:p>
        </p:txBody>
      </p:sp>
      <p:sp>
        <p:nvSpPr>
          <p:cNvPr id="328" name="Google Shape;328;p24"/>
          <p:cNvSpPr/>
          <p:nvPr/>
        </p:nvSpPr>
        <p:spPr>
          <a:xfrm>
            <a:off x="643278" y="440926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nstalling a Wall Mounted TV and Shelving Unit - Vlog #1 - YouTube" id="329" name="Google Shape;329;p24"/>
          <p:cNvPicPr preferRelativeResize="0"/>
          <p:nvPr/>
        </p:nvPicPr>
        <p:blipFill rotWithShape="1">
          <a:blip r:embed="rId3">
            <a:alphaModFix/>
          </a:blip>
          <a:srcRect b="30036" l="27322" r="32544" t="0"/>
          <a:stretch/>
        </p:blipFill>
        <p:spPr>
          <a:xfrm>
            <a:off x="5431479" y="640080"/>
            <a:ext cx="5660250" cy="555040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 name="Shape 333"/>
        <p:cNvGrpSpPr/>
        <p:nvPr/>
      </p:nvGrpSpPr>
      <p:grpSpPr>
        <a:xfrm>
          <a:off x="0" y="0"/>
          <a:ext cx="0" cy="0"/>
          <a:chOff x="0" y="0"/>
          <a:chExt cx="0" cy="0"/>
        </a:xfrm>
      </p:grpSpPr>
      <p:sp>
        <p:nvSpPr>
          <p:cNvPr id="334" name="Google Shape;334;p2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5"/>
          <p:cNvSpPr txBox="1"/>
          <p:nvPr>
            <p:ph type="title"/>
          </p:nvPr>
        </p:nvSpPr>
        <p:spPr>
          <a:xfrm>
            <a:off x="612648" y="365125"/>
            <a:ext cx="5295015" cy="206380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Finishing</a:t>
            </a:r>
            <a:endParaRPr/>
          </a:p>
        </p:txBody>
      </p:sp>
      <p:sp>
        <p:nvSpPr>
          <p:cNvPr id="336" name="Google Shape;336;p25"/>
          <p:cNvSpPr/>
          <p:nvPr/>
        </p:nvSpPr>
        <p:spPr>
          <a:xfrm>
            <a:off x="838200" y="2650181"/>
            <a:ext cx="4343400" cy="18288"/>
          </a:xfrm>
          <a:custGeom>
            <a:rect b="b" l="l" r="r" t="t"/>
            <a:pathLst>
              <a:path extrusionOk="0" fill="none" h="18288" w="434340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extrusionOk="0" h="18288" w="434340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5"/>
          <p:cNvSpPr txBox="1"/>
          <p:nvPr>
            <p:ph idx="1" type="body"/>
          </p:nvPr>
        </p:nvSpPr>
        <p:spPr>
          <a:xfrm>
            <a:off x="612648" y="2908005"/>
            <a:ext cx="6092952" cy="32689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In wet locations use stainless steel screws</a:t>
            </a:r>
            <a:endParaRPr/>
          </a:p>
          <a:p>
            <a:pPr indent="-228600" lvl="0" marL="228600" rtl="0" algn="l">
              <a:lnSpc>
                <a:spcPct val="90000"/>
              </a:lnSpc>
              <a:spcBef>
                <a:spcPts val="1000"/>
              </a:spcBef>
              <a:spcAft>
                <a:spcPts val="0"/>
              </a:spcAft>
              <a:buClr>
                <a:schemeClr val="dk1"/>
              </a:buClr>
              <a:buSzPts val="3200"/>
              <a:buChar char="•"/>
            </a:pPr>
            <a:r>
              <a:rPr lang="en-US" sz="3200"/>
              <a:t>Caulk all openings</a:t>
            </a:r>
            <a:endParaRPr/>
          </a:p>
          <a:p>
            <a:pPr indent="-228600" lvl="0" marL="228600" rtl="0" algn="l">
              <a:lnSpc>
                <a:spcPct val="90000"/>
              </a:lnSpc>
              <a:spcBef>
                <a:spcPts val="1000"/>
              </a:spcBef>
              <a:spcAft>
                <a:spcPts val="0"/>
              </a:spcAft>
              <a:buClr>
                <a:schemeClr val="dk1"/>
              </a:buClr>
              <a:buSzPts val="3200"/>
              <a:buChar char="•"/>
            </a:pPr>
            <a:r>
              <a:rPr lang="en-US" sz="3200"/>
              <a:t>Have a small container of grout repair compound to fill any holes.</a:t>
            </a:r>
            <a:endParaRPr/>
          </a:p>
          <a:p>
            <a:pPr indent="-228600" lvl="0" marL="228600" rtl="0" algn="l">
              <a:lnSpc>
                <a:spcPct val="90000"/>
              </a:lnSpc>
              <a:spcBef>
                <a:spcPts val="1000"/>
              </a:spcBef>
              <a:spcAft>
                <a:spcPts val="0"/>
              </a:spcAft>
              <a:buClr>
                <a:schemeClr val="dk1"/>
              </a:buClr>
              <a:buSzPts val="3200"/>
              <a:buChar char="•"/>
            </a:pPr>
            <a:r>
              <a:rPr lang="en-US" sz="3200"/>
              <a:t>Clean up your mess!</a:t>
            </a:r>
            <a:endParaRPr/>
          </a:p>
        </p:txBody>
      </p:sp>
      <p:pic>
        <p:nvPicPr>
          <p:cNvPr descr="DAP KWIK SEAL 5.5 oz. White Kitchen and Bath Adhesive Caulk 18873" id="338" name="Google Shape;338;p25"/>
          <p:cNvPicPr preferRelativeResize="0"/>
          <p:nvPr/>
        </p:nvPicPr>
        <p:blipFill rotWithShape="1">
          <a:blip r:embed="rId3">
            <a:alphaModFix/>
          </a:blip>
          <a:srcRect b="-1" l="1073" r="11831" t="0"/>
          <a:stretch/>
        </p:blipFill>
        <p:spPr>
          <a:xfrm>
            <a:off x="6757758" y="79364"/>
            <a:ext cx="2512248" cy="2884488"/>
          </a:xfrm>
          <a:prstGeom prst="rect">
            <a:avLst/>
          </a:prstGeom>
          <a:noFill/>
          <a:ln>
            <a:noFill/>
          </a:ln>
        </p:spPr>
      </p:pic>
      <p:pic>
        <p:nvPicPr>
          <p:cNvPr descr="Homax Tile and Grout Repair Kit at Lowes.com" id="339" name="Google Shape;339;p25"/>
          <p:cNvPicPr preferRelativeResize="0"/>
          <p:nvPr/>
        </p:nvPicPr>
        <p:blipFill rotWithShape="1">
          <a:blip r:embed="rId4">
            <a:alphaModFix/>
          </a:blip>
          <a:srcRect b="-1" l="4580" r="8324" t="0"/>
          <a:stretch/>
        </p:blipFill>
        <p:spPr>
          <a:xfrm>
            <a:off x="9270006" y="362383"/>
            <a:ext cx="2512249" cy="2884489"/>
          </a:xfrm>
          <a:prstGeom prst="rect">
            <a:avLst/>
          </a:prstGeom>
          <a:noFill/>
          <a:ln>
            <a:noFill/>
          </a:ln>
        </p:spPr>
      </p:pic>
      <p:pic>
        <p:nvPicPr>
          <p:cNvPr descr="Savogran Pint Bright White Pre-Mixed Tile Grout | Hills Flat Lumber" id="340" name="Google Shape;340;p25"/>
          <p:cNvPicPr preferRelativeResize="0"/>
          <p:nvPr/>
        </p:nvPicPr>
        <p:blipFill rotWithShape="1">
          <a:blip r:embed="rId5">
            <a:alphaModFix/>
          </a:blip>
          <a:srcRect b="-1" l="6140" r="6763" t="0"/>
          <a:stretch/>
        </p:blipFill>
        <p:spPr>
          <a:xfrm>
            <a:off x="8240873" y="3609255"/>
            <a:ext cx="1767600" cy="202950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4" name="Shape 344"/>
        <p:cNvGrpSpPr/>
        <p:nvPr/>
      </p:nvGrpSpPr>
      <p:grpSpPr>
        <a:xfrm>
          <a:off x="0" y="0"/>
          <a:ext cx="0" cy="0"/>
          <a:chOff x="0" y="0"/>
          <a:chExt cx="0" cy="0"/>
        </a:xfrm>
      </p:grpSpPr>
      <p:sp>
        <p:nvSpPr>
          <p:cNvPr id="345" name="Google Shape;345;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6"/>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6"/>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6"/>
          <p:cNvSpPr txBox="1"/>
          <p:nvPr>
            <p:ph type="title"/>
          </p:nvPr>
        </p:nvSpPr>
        <p:spPr>
          <a:xfrm>
            <a:off x="1075767" y="1188637"/>
            <a:ext cx="2988234" cy="44807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600"/>
              <a:buFont typeface="Calibri"/>
              <a:buNone/>
            </a:pPr>
            <a:r>
              <a:rPr lang="en-US" sz="6600"/>
              <a:t>Need More Detailed Info??</a:t>
            </a:r>
            <a:endParaRPr/>
          </a:p>
        </p:txBody>
      </p:sp>
      <p:cxnSp>
        <p:nvCxnSpPr>
          <p:cNvPr id="349" name="Google Shape;349;p26"/>
          <p:cNvCxnSpPr/>
          <p:nvPr/>
        </p:nvCxnSpPr>
        <p:spPr>
          <a:xfrm>
            <a:off x="4654296" y="1852863"/>
            <a:ext cx="0" cy="3236495"/>
          </a:xfrm>
          <a:prstGeom prst="straightConnector1">
            <a:avLst/>
          </a:prstGeom>
          <a:noFill/>
          <a:ln cap="sq" cmpd="sng" w="19050">
            <a:solidFill>
              <a:srgbClr val="3F3F3F"/>
            </a:solidFill>
            <a:prstDash val="solid"/>
            <a:miter lim="800000"/>
            <a:headEnd len="sm" w="sm" type="none"/>
            <a:tailEnd len="sm" w="sm" type="none"/>
          </a:ln>
        </p:spPr>
      </p:cxnSp>
      <p:sp>
        <p:nvSpPr>
          <p:cNvPr id="350" name="Google Shape;350;p26"/>
          <p:cNvSpPr txBox="1"/>
          <p:nvPr>
            <p:ph idx="1" type="body"/>
          </p:nvPr>
        </p:nvSpPr>
        <p:spPr>
          <a:xfrm>
            <a:off x="5255259" y="1648870"/>
            <a:ext cx="5365115" cy="356026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You can find a </a:t>
            </a:r>
            <a:r>
              <a:rPr b="1" lang="en-US" sz="2400"/>
              <a:t>complete manual on grab bar installation </a:t>
            </a:r>
            <a:r>
              <a:rPr lang="en-US" sz="2400"/>
              <a:t>by visiting the </a:t>
            </a:r>
            <a:r>
              <a:rPr lang="en-US" sz="2400" u="sng"/>
              <a:t>Falls Prevention Cohort</a:t>
            </a:r>
            <a:r>
              <a:rPr lang="en-US" sz="2400"/>
              <a:t> Page. Or use the link below. </a:t>
            </a:r>
            <a:endParaRPr/>
          </a:p>
          <a:p>
            <a:pPr indent="-228600" lvl="0" marL="228600" rtl="0" algn="l">
              <a:lnSpc>
                <a:spcPct val="90000"/>
              </a:lnSpc>
              <a:spcBef>
                <a:spcPts val="1000"/>
              </a:spcBef>
              <a:spcAft>
                <a:spcPts val="0"/>
              </a:spcAft>
              <a:buClr>
                <a:schemeClr val="dk1"/>
              </a:buClr>
              <a:buSzPts val="1600"/>
              <a:buChar char="•"/>
            </a:pPr>
            <a:r>
              <a:rPr lang="en-US" sz="1600"/>
              <a:t>(This page may only be available to Cohort Members.)</a:t>
            </a:r>
            <a:endParaRPr/>
          </a:p>
          <a:p>
            <a:pPr indent="-228600" lvl="0" marL="228600" rtl="0" algn="l">
              <a:lnSpc>
                <a:spcPct val="90000"/>
              </a:lnSpc>
              <a:spcBef>
                <a:spcPts val="1000"/>
              </a:spcBef>
              <a:spcAft>
                <a:spcPts val="0"/>
              </a:spcAft>
              <a:buClr>
                <a:schemeClr val="dk1"/>
              </a:buClr>
              <a:buSzPts val="2400"/>
              <a:buChar char="•"/>
            </a:pPr>
            <a:r>
              <a:rPr lang="en-US" sz="2400" u="sng">
                <a:solidFill>
                  <a:schemeClr val="hlink"/>
                </a:solidFill>
                <a:hlinkClick r:id="rId3"/>
              </a:rPr>
              <a:t>All About Grab Bars</a:t>
            </a:r>
            <a:endParaRPr sz="2400"/>
          </a:p>
          <a:p>
            <a:pPr indent="-76200" lvl="0" marL="22860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b Bars: Types, Placement, And Installation For Bathroom Safety | Mother  In-Law Suite Floor Plans &amp; Resources" id="106" name="Google Shape;106;p3"/>
          <p:cNvPicPr preferRelativeResize="0"/>
          <p:nvPr/>
        </p:nvPicPr>
        <p:blipFill rotWithShape="1">
          <a:blip r:embed="rId3">
            <a:alphaModFix/>
          </a:blip>
          <a:srcRect b="0" l="0" r="0" t="0"/>
          <a:stretch/>
        </p:blipFill>
        <p:spPr>
          <a:xfrm>
            <a:off x="7374618" y="4640659"/>
            <a:ext cx="2820988" cy="1851025"/>
          </a:xfrm>
          <a:prstGeom prst="rect">
            <a:avLst/>
          </a:prstGeom>
          <a:noFill/>
          <a:ln>
            <a:noFill/>
          </a:ln>
        </p:spPr>
      </p:pic>
      <p:pic>
        <p:nvPicPr>
          <p:cNvPr descr="Grab Bars - Wudumate" id="107" name="Google Shape;107;p3"/>
          <p:cNvPicPr preferRelativeResize="0"/>
          <p:nvPr>
            <p:ph idx="1" type="body"/>
          </p:nvPr>
        </p:nvPicPr>
        <p:blipFill rotWithShape="1">
          <a:blip r:embed="rId4">
            <a:alphaModFix/>
          </a:blip>
          <a:srcRect b="0" l="0" r="0" t="0"/>
          <a:stretch/>
        </p:blipFill>
        <p:spPr>
          <a:xfrm>
            <a:off x="1265146" y="1284706"/>
            <a:ext cx="4699393" cy="4218083"/>
          </a:xfrm>
          <a:prstGeom prst="rect">
            <a:avLst/>
          </a:prstGeom>
          <a:noFill/>
          <a:ln>
            <a:noFill/>
          </a:ln>
        </p:spPr>
      </p:pic>
      <p:pic>
        <p:nvPicPr>
          <p:cNvPr descr="Grab Bars &amp; Poles – Reliable Mobility" id="108" name="Google Shape;108;p3"/>
          <p:cNvPicPr preferRelativeResize="0"/>
          <p:nvPr/>
        </p:nvPicPr>
        <p:blipFill rotWithShape="1">
          <a:blip r:embed="rId5">
            <a:alphaModFix/>
          </a:blip>
          <a:srcRect b="0" l="0" r="0" t="0"/>
          <a:stretch/>
        </p:blipFill>
        <p:spPr>
          <a:xfrm>
            <a:off x="6185367" y="1690114"/>
            <a:ext cx="2129708" cy="2584230"/>
          </a:xfrm>
          <a:prstGeom prst="rect">
            <a:avLst/>
          </a:prstGeom>
          <a:noFill/>
          <a:ln>
            <a:noFill/>
          </a:ln>
        </p:spPr>
      </p:pic>
      <p:pic>
        <p:nvPicPr>
          <p:cNvPr descr="Grab Bars and Accessories" id="109" name="Google Shape;109;p3"/>
          <p:cNvPicPr preferRelativeResize="0"/>
          <p:nvPr/>
        </p:nvPicPr>
        <p:blipFill rotWithShape="1">
          <a:blip r:embed="rId6">
            <a:alphaModFix/>
          </a:blip>
          <a:srcRect b="5193" l="18128" r="15204" t="3978"/>
          <a:stretch/>
        </p:blipFill>
        <p:spPr>
          <a:xfrm>
            <a:off x="9091774" y="1638745"/>
            <a:ext cx="1925689" cy="2635599"/>
          </a:xfrm>
          <a:prstGeom prst="rect">
            <a:avLst/>
          </a:prstGeom>
          <a:noFill/>
          <a:ln>
            <a:noFill/>
          </a:ln>
        </p:spPr>
      </p:pic>
      <p:sp>
        <p:nvSpPr>
          <p:cNvPr id="110" name="Google Shape;110;p3"/>
          <p:cNvSpPr txBox="1"/>
          <p:nvPr>
            <p:ph type="title"/>
          </p:nvPr>
        </p:nvSpPr>
        <p:spPr>
          <a:xfrm>
            <a:off x="838200" y="184805"/>
            <a:ext cx="10515600" cy="15058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200"/>
              <a:buFont typeface="Calibri"/>
              <a:buNone/>
            </a:pPr>
            <a:r>
              <a:rPr lang="en-US" sz="5200"/>
              <a:t>All T</a:t>
            </a:r>
            <a:r>
              <a:rPr lang="en-US" sz="5200">
                <a:solidFill>
                  <a:schemeClr val="dk1"/>
                </a:solidFill>
                <a:latin typeface="Calibri"/>
                <a:ea typeface="Calibri"/>
                <a:cs typeface="Calibri"/>
                <a:sym typeface="Calibri"/>
              </a:rPr>
              <a:t>ypes of Grab Bars</a:t>
            </a:r>
            <a:endParaRPr/>
          </a:p>
        </p:txBody>
      </p:sp>
      <p:pic>
        <p:nvPicPr>
          <p:cNvPr descr="Stander Security Pole and Curve Grab Bar, 84- 120 inch Tension-Mounted  Transfer Pole in White 1100-W" id="111" name="Google Shape;111;p3"/>
          <p:cNvPicPr preferRelativeResize="0"/>
          <p:nvPr/>
        </p:nvPicPr>
        <p:blipFill rotWithShape="1">
          <a:blip r:embed="rId7">
            <a:alphaModFix/>
          </a:blip>
          <a:srcRect b="0" l="37973" r="35031" t="0"/>
          <a:stretch/>
        </p:blipFill>
        <p:spPr>
          <a:xfrm>
            <a:off x="298379" y="2724174"/>
            <a:ext cx="1097801" cy="3581336"/>
          </a:xfrm>
          <a:prstGeom prst="rect">
            <a:avLst/>
          </a:prstGeom>
          <a:noFill/>
          <a:ln>
            <a:noFill/>
          </a:ln>
        </p:spPr>
      </p:pic>
      <p:sp>
        <p:nvSpPr>
          <p:cNvPr id="112" name="Google Shape;112;p3"/>
          <p:cNvSpPr txBox="1"/>
          <p:nvPr/>
        </p:nvSpPr>
        <p:spPr>
          <a:xfrm>
            <a:off x="335223" y="6300393"/>
            <a:ext cx="39927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FLOOR TO CEILING SECURITY POLE</a:t>
            </a:r>
            <a:endParaRPr/>
          </a:p>
        </p:txBody>
      </p:sp>
      <p:pic>
        <p:nvPicPr>
          <p:cNvPr descr="Stander Security Pole and Curve Grab Bar, 84- 120 inch Tension-Mounted  Transfer Pole in White 1100-W" id="113" name="Google Shape;113;p3"/>
          <p:cNvPicPr preferRelativeResize="0"/>
          <p:nvPr/>
        </p:nvPicPr>
        <p:blipFill rotWithShape="1">
          <a:blip r:embed="rId7">
            <a:alphaModFix/>
          </a:blip>
          <a:srcRect b="0" l="37973" r="35031" t="0"/>
          <a:stretch/>
        </p:blipFill>
        <p:spPr>
          <a:xfrm>
            <a:off x="335223" y="2483676"/>
            <a:ext cx="1097801" cy="35813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p4"/>
          <p:cNvSpPr txBox="1"/>
          <p:nvPr>
            <p:ph type="title"/>
          </p:nvPr>
        </p:nvSpPr>
        <p:spPr>
          <a:xfrm>
            <a:off x="838200" y="557190"/>
            <a:ext cx="10515600" cy="184001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200"/>
              <a:buFont typeface="Calibri"/>
              <a:buNone/>
            </a:pPr>
            <a:r>
              <a:rPr lang="en-US" sz="5200">
                <a:solidFill>
                  <a:schemeClr val="dk1"/>
                </a:solidFill>
                <a:latin typeface="Calibri"/>
                <a:ea typeface="Calibri"/>
                <a:cs typeface="Calibri"/>
                <a:sym typeface="Calibri"/>
              </a:rPr>
              <a:t>Uses Outside the Bathroom</a:t>
            </a:r>
            <a:endParaRPr/>
          </a:p>
        </p:txBody>
      </p:sp>
      <p:pic>
        <p:nvPicPr>
          <p:cNvPr descr="AKW Medicare 1-1/4&quot; x 30&quot; Newel Stairwell Grab Bar | Grab Bar Specialists" id="120" name="Google Shape;120;p4"/>
          <p:cNvPicPr preferRelativeResize="0"/>
          <p:nvPr/>
        </p:nvPicPr>
        <p:blipFill rotWithShape="1">
          <a:blip r:embed="rId3">
            <a:alphaModFix/>
          </a:blip>
          <a:srcRect b="-1" l="28301" r="15245" t="0"/>
          <a:stretch/>
        </p:blipFill>
        <p:spPr>
          <a:xfrm>
            <a:off x="182787" y="2558694"/>
            <a:ext cx="2827865" cy="3731891"/>
          </a:xfrm>
          <a:prstGeom prst="rect">
            <a:avLst/>
          </a:prstGeom>
          <a:noFill/>
          <a:ln>
            <a:noFill/>
          </a:ln>
        </p:spPr>
      </p:pic>
      <p:pic>
        <p:nvPicPr>
          <p:cNvPr descr="Derby Half Step | Langham" id="121" name="Google Shape;121;p4"/>
          <p:cNvPicPr preferRelativeResize="0"/>
          <p:nvPr/>
        </p:nvPicPr>
        <p:blipFill rotWithShape="1">
          <a:blip r:embed="rId4">
            <a:alphaModFix/>
          </a:blip>
          <a:srcRect b="12182" l="0" r="1" t="0"/>
          <a:stretch/>
        </p:blipFill>
        <p:spPr>
          <a:xfrm>
            <a:off x="3180760" y="2558694"/>
            <a:ext cx="2827865" cy="3731891"/>
          </a:xfrm>
          <a:prstGeom prst="rect">
            <a:avLst/>
          </a:prstGeom>
          <a:noFill/>
          <a:ln>
            <a:noFill/>
          </a:ln>
        </p:spPr>
      </p:pic>
      <p:pic>
        <p:nvPicPr>
          <p:cNvPr descr="Stair Safety Tips for Seniors | Elder Options of Texas" id="122" name="Google Shape;122;p4"/>
          <p:cNvPicPr preferRelativeResize="0"/>
          <p:nvPr/>
        </p:nvPicPr>
        <p:blipFill rotWithShape="1">
          <a:blip r:embed="rId5">
            <a:alphaModFix/>
          </a:blip>
          <a:srcRect b="2" l="18067" r="24993" t="0"/>
          <a:stretch/>
        </p:blipFill>
        <p:spPr>
          <a:xfrm>
            <a:off x="6178733" y="2558694"/>
            <a:ext cx="2827865" cy="3731891"/>
          </a:xfrm>
          <a:prstGeom prst="rect">
            <a:avLst/>
          </a:prstGeom>
          <a:noFill/>
          <a:ln>
            <a:noFill/>
          </a:ln>
        </p:spPr>
      </p:pic>
      <p:pic>
        <p:nvPicPr>
          <p:cNvPr descr="The Hold-tight Jamb Mount 32 Great for 1 3 Stairs and - Etsy Australia" id="123" name="Google Shape;123;p4"/>
          <p:cNvPicPr preferRelativeResize="0"/>
          <p:nvPr>
            <p:ph idx="1" type="body"/>
          </p:nvPr>
        </p:nvPicPr>
        <p:blipFill rotWithShape="1">
          <a:blip r:embed="rId6">
            <a:alphaModFix/>
          </a:blip>
          <a:srcRect b="3" l="12930" r="11296" t="0"/>
          <a:stretch/>
        </p:blipFill>
        <p:spPr>
          <a:xfrm>
            <a:off x="9176706" y="2558694"/>
            <a:ext cx="2827865" cy="37318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5"/>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5"/>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5"/>
          <p:cNvSpPr txBox="1"/>
          <p:nvPr>
            <p:ph type="title"/>
          </p:nvPr>
        </p:nvSpPr>
        <p:spPr>
          <a:xfrm>
            <a:off x="1942465" y="704867"/>
            <a:ext cx="8074815" cy="163775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4000"/>
              <a:t>ADA Recommendations </a:t>
            </a:r>
            <a:br>
              <a:rPr b="1" lang="en-US" sz="4000"/>
            </a:br>
            <a:r>
              <a:rPr b="1" lang="en-US" sz="4000"/>
              <a:t>VS </a:t>
            </a:r>
            <a:br>
              <a:rPr b="1" lang="en-US" sz="4000"/>
            </a:br>
            <a:r>
              <a:rPr b="1" lang="en-US" sz="4000"/>
              <a:t>Real-World Use</a:t>
            </a:r>
            <a:endParaRPr/>
          </a:p>
        </p:txBody>
      </p:sp>
      <p:sp>
        <p:nvSpPr>
          <p:cNvPr id="132" name="Google Shape;132;p5"/>
          <p:cNvSpPr txBox="1"/>
          <p:nvPr>
            <p:ph idx="1" type="body"/>
          </p:nvPr>
        </p:nvSpPr>
        <p:spPr>
          <a:xfrm>
            <a:off x="1285240" y="2969469"/>
            <a:ext cx="8732040" cy="280039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American Disability Act (ADA) guidelines are </a:t>
            </a:r>
            <a:r>
              <a:rPr b="1" lang="en-US" sz="2000" u="sng"/>
              <a:t>general recommendations </a:t>
            </a:r>
            <a:r>
              <a:rPr lang="en-US" sz="2000"/>
              <a:t>for installation. They were </a:t>
            </a:r>
            <a:r>
              <a:rPr b="1" lang="en-US" sz="2000"/>
              <a:t>developed for commercial applications </a:t>
            </a:r>
            <a:r>
              <a:rPr lang="en-US" sz="2000"/>
              <a:t>where a wide variety of people may use grab bars or assistance devices.</a:t>
            </a:r>
            <a:endParaRPr/>
          </a:p>
          <a:p>
            <a:pPr indent="-228600" lvl="0" marL="228600" rtl="0" algn="l">
              <a:lnSpc>
                <a:spcPct val="90000"/>
              </a:lnSpc>
              <a:spcBef>
                <a:spcPts val="1000"/>
              </a:spcBef>
              <a:spcAft>
                <a:spcPts val="0"/>
              </a:spcAft>
              <a:buClr>
                <a:schemeClr val="dk1"/>
              </a:buClr>
              <a:buSzPts val="2000"/>
              <a:buChar char="•"/>
            </a:pPr>
            <a:r>
              <a:rPr lang="en-US" sz="2000"/>
              <a:t>Individual homes are exempt from strict guidelines (within reason).</a:t>
            </a:r>
            <a:endParaRPr/>
          </a:p>
          <a:p>
            <a:pPr indent="-228600" lvl="0" marL="228600" rtl="0" algn="l">
              <a:lnSpc>
                <a:spcPct val="90000"/>
              </a:lnSpc>
              <a:spcBef>
                <a:spcPts val="1000"/>
              </a:spcBef>
              <a:spcAft>
                <a:spcPts val="0"/>
              </a:spcAft>
              <a:buClr>
                <a:schemeClr val="dk1"/>
              </a:buClr>
              <a:buSzPts val="2400"/>
              <a:buChar char="•"/>
            </a:pPr>
            <a:r>
              <a:rPr b="1" lang="en-US" sz="2400"/>
              <a:t>Adjust the bars to fit client’s needs! </a:t>
            </a:r>
            <a:endParaRPr/>
          </a:p>
          <a:p>
            <a:pPr indent="-228600" lvl="1" marL="685800" rtl="0" algn="l">
              <a:lnSpc>
                <a:spcPct val="90000"/>
              </a:lnSpc>
              <a:spcBef>
                <a:spcPts val="500"/>
              </a:spcBef>
              <a:spcAft>
                <a:spcPts val="0"/>
              </a:spcAft>
              <a:buClr>
                <a:schemeClr val="dk1"/>
              </a:buClr>
              <a:buSzPts val="2000"/>
              <a:buChar char="•"/>
            </a:pPr>
            <a:r>
              <a:rPr lang="en-US" sz="2000"/>
              <a:t>A six-foot person needs a different height than a five-foot person.</a:t>
            </a:r>
            <a:endParaRPr/>
          </a:p>
          <a:p>
            <a:pPr indent="-228600" lvl="1" marL="685800" rtl="0" algn="l">
              <a:lnSpc>
                <a:spcPct val="90000"/>
              </a:lnSpc>
              <a:spcBef>
                <a:spcPts val="500"/>
              </a:spcBef>
              <a:spcAft>
                <a:spcPts val="0"/>
              </a:spcAft>
              <a:buClr>
                <a:schemeClr val="dk1"/>
              </a:buClr>
              <a:buSzPts val="2000"/>
              <a:buChar char="•"/>
            </a:pPr>
            <a:r>
              <a:rPr lang="en-US" sz="2000"/>
              <a:t>Factors such as vision loss or mental status will determine usage.</a:t>
            </a:r>
            <a:endParaRPr/>
          </a:p>
          <a:p>
            <a:pPr indent="-228600" lvl="1" marL="685800" rtl="0" algn="l">
              <a:lnSpc>
                <a:spcPct val="90000"/>
              </a:lnSpc>
              <a:spcBef>
                <a:spcPts val="500"/>
              </a:spcBef>
              <a:spcAft>
                <a:spcPts val="0"/>
              </a:spcAft>
              <a:buClr>
                <a:schemeClr val="dk1"/>
              </a:buClr>
              <a:buSzPts val="2000"/>
              <a:buChar char="•"/>
            </a:pPr>
            <a:r>
              <a:rPr lang="en-US" sz="2000"/>
              <a:t>Wheelchair use may change height needed.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b rails hi-res stock photography and images - Alamy" id="138" name="Google Shape;138;p6"/>
          <p:cNvPicPr preferRelativeResize="0"/>
          <p:nvPr/>
        </p:nvPicPr>
        <p:blipFill rotWithShape="1">
          <a:blip r:embed="rId3">
            <a:alphaModFix/>
          </a:blip>
          <a:srcRect b="7844" l="0" r="1" t="10006"/>
          <a:stretch/>
        </p:blipFill>
        <p:spPr>
          <a:xfrm>
            <a:off x="838200" y="1847850"/>
            <a:ext cx="3348038" cy="4443413"/>
          </a:xfrm>
          <a:prstGeom prst="rect">
            <a:avLst/>
          </a:prstGeom>
          <a:noFill/>
          <a:ln>
            <a:noFill/>
          </a:ln>
        </p:spPr>
      </p:pic>
      <p:pic>
        <p:nvPicPr>
          <p:cNvPr descr="Amazon.com: Bed Rails for Elderly Adults Handicap Grab Bars Transfer Pole  Stand Assist Bed Rail Side for Seniors Chair Assist Bed Railing Bar Safety  Bedside Rails Bed Grab Handle Security Pole Floor" id="139" name="Google Shape;139;p6"/>
          <p:cNvPicPr preferRelativeResize="0"/>
          <p:nvPr/>
        </p:nvPicPr>
        <p:blipFill rotWithShape="1">
          <a:blip r:embed="rId4">
            <a:alphaModFix/>
          </a:blip>
          <a:srcRect b="0" l="25123" r="0" t="0"/>
          <a:stretch/>
        </p:blipFill>
        <p:spPr>
          <a:xfrm>
            <a:off x="4256088" y="1847850"/>
            <a:ext cx="2959100" cy="4443413"/>
          </a:xfrm>
          <a:prstGeom prst="rect">
            <a:avLst/>
          </a:prstGeom>
          <a:noFill/>
          <a:ln>
            <a:noFill/>
          </a:ln>
        </p:spPr>
      </p:pic>
      <p:pic>
        <p:nvPicPr>
          <p:cNvPr descr="Sarasota Grab Bars: Where to Install Grab Bars for Optimal Safety" id="140" name="Google Shape;140;p6"/>
          <p:cNvPicPr preferRelativeResize="0"/>
          <p:nvPr/>
        </p:nvPicPr>
        <p:blipFill rotWithShape="1">
          <a:blip r:embed="rId5">
            <a:alphaModFix/>
          </a:blip>
          <a:srcRect b="1154" l="0" r="3" t="0"/>
          <a:stretch/>
        </p:blipFill>
        <p:spPr>
          <a:xfrm>
            <a:off x="7288213" y="1847850"/>
            <a:ext cx="2095500" cy="2787650"/>
          </a:xfrm>
          <a:prstGeom prst="rect">
            <a:avLst/>
          </a:prstGeom>
          <a:noFill/>
          <a:ln>
            <a:noFill/>
          </a:ln>
        </p:spPr>
      </p:pic>
      <p:pic>
        <p:nvPicPr>
          <p:cNvPr descr="Adapting your home for disability - Article 2 - Just Getting In!" id="141" name="Google Shape;141;p6"/>
          <p:cNvPicPr preferRelativeResize="0"/>
          <p:nvPr/>
        </p:nvPicPr>
        <p:blipFill rotWithShape="1">
          <a:blip r:embed="rId6">
            <a:alphaModFix/>
          </a:blip>
          <a:srcRect b="0" l="0" r="0" t="0"/>
          <a:stretch/>
        </p:blipFill>
        <p:spPr>
          <a:xfrm>
            <a:off x="7288213" y="4706938"/>
            <a:ext cx="2095500" cy="1582738"/>
          </a:xfrm>
          <a:prstGeom prst="rect">
            <a:avLst/>
          </a:prstGeom>
          <a:noFill/>
          <a:ln>
            <a:noFill/>
          </a:ln>
        </p:spPr>
      </p:pic>
      <p:pic>
        <p:nvPicPr>
          <p:cNvPr descr="Amazon.com: Vive Bed Assist Rail - Adult Bedside Standing Bar for Seniors,  Elderly, Handicap, Kid - Fit King, Queen, Full, Twin - Adjustable Fall  Prevention Safety Handle Guard - Long Hand Bedrail" id="142" name="Google Shape;142;p6"/>
          <p:cNvPicPr preferRelativeResize="0"/>
          <p:nvPr/>
        </p:nvPicPr>
        <p:blipFill rotWithShape="1">
          <a:blip r:embed="rId7">
            <a:alphaModFix/>
          </a:blip>
          <a:srcRect b="0" l="0" r="0" t="0"/>
          <a:stretch/>
        </p:blipFill>
        <p:spPr>
          <a:xfrm>
            <a:off x="9455150" y="1847850"/>
            <a:ext cx="1895475" cy="1847850"/>
          </a:xfrm>
          <a:prstGeom prst="rect">
            <a:avLst/>
          </a:prstGeom>
          <a:noFill/>
          <a:ln>
            <a:noFill/>
          </a:ln>
        </p:spPr>
      </p:pic>
      <p:pic>
        <p:nvPicPr>
          <p:cNvPr descr="Sarasota Grab Bars: Grab Bars for People with Multiple Sclerosis" id="143" name="Google Shape;143;p6"/>
          <p:cNvPicPr preferRelativeResize="0"/>
          <p:nvPr>
            <p:ph idx="1" type="body"/>
          </p:nvPr>
        </p:nvPicPr>
        <p:blipFill rotWithShape="1">
          <a:blip r:embed="rId8">
            <a:alphaModFix/>
          </a:blip>
          <a:srcRect b="1124" l="0" r="-4" t="0"/>
          <a:stretch/>
        </p:blipFill>
        <p:spPr>
          <a:xfrm>
            <a:off x="9455150" y="3767138"/>
            <a:ext cx="1895475" cy="2524125"/>
          </a:xfrm>
          <a:prstGeom prst="rect">
            <a:avLst/>
          </a:prstGeom>
          <a:noFill/>
          <a:ln>
            <a:noFill/>
          </a:ln>
        </p:spPr>
      </p:pic>
      <p:sp>
        <p:nvSpPr>
          <p:cNvPr id="144" name="Google Shape;144;p6"/>
          <p:cNvSpPr txBox="1"/>
          <p:nvPr>
            <p:ph type="title"/>
          </p:nvPr>
        </p:nvSpPr>
        <p:spPr>
          <a:xfrm>
            <a:off x="838200" y="184805"/>
            <a:ext cx="10515600" cy="10947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Assist the </a:t>
            </a:r>
            <a:r>
              <a:rPr lang="en-US" sz="4800"/>
              <a:t>User Everywhere</a:t>
            </a:r>
            <a:endParaRPr sz="4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7"/>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0" name="Google Shape;150;p7"/>
          <p:cNvSpPr txBox="1"/>
          <p:nvPr>
            <p:ph type="title"/>
          </p:nvPr>
        </p:nvSpPr>
        <p:spPr>
          <a:xfrm>
            <a:off x="5336238" y="507283"/>
            <a:ext cx="6017562" cy="7257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t>In the Bathroom</a:t>
            </a:r>
            <a:endParaRPr/>
          </a:p>
        </p:txBody>
      </p:sp>
      <p:pic>
        <p:nvPicPr>
          <p:cNvPr descr="Grab Bars - Safe Living Solutions" id="151" name="Google Shape;151;p7"/>
          <p:cNvPicPr preferRelativeResize="0"/>
          <p:nvPr/>
        </p:nvPicPr>
        <p:blipFill rotWithShape="1">
          <a:blip r:embed="rId3">
            <a:alphaModFix/>
          </a:blip>
          <a:srcRect b="0" l="0" r="0" t="0"/>
          <a:stretch/>
        </p:blipFill>
        <p:spPr>
          <a:xfrm>
            <a:off x="652920" y="507283"/>
            <a:ext cx="3145357" cy="2359018"/>
          </a:xfrm>
          <a:prstGeom prst="rect">
            <a:avLst/>
          </a:prstGeom>
          <a:noFill/>
          <a:ln>
            <a:noFill/>
          </a:ln>
        </p:spPr>
      </p:pic>
      <p:pic>
        <p:nvPicPr>
          <p:cNvPr descr="Bathroom - Home Assessments and Recommendations" id="152" name="Google Shape;152;p7"/>
          <p:cNvPicPr preferRelativeResize="0"/>
          <p:nvPr/>
        </p:nvPicPr>
        <p:blipFill rotWithShape="1">
          <a:blip r:embed="rId4">
            <a:alphaModFix/>
          </a:blip>
          <a:srcRect b="0" l="0" r="0" t="0"/>
          <a:stretch/>
        </p:blipFill>
        <p:spPr>
          <a:xfrm>
            <a:off x="195335" y="3529632"/>
            <a:ext cx="2331720" cy="2582703"/>
          </a:xfrm>
          <a:prstGeom prst="rect">
            <a:avLst/>
          </a:prstGeom>
          <a:noFill/>
          <a:ln>
            <a:noFill/>
          </a:ln>
        </p:spPr>
      </p:pic>
      <p:pic>
        <p:nvPicPr>
          <p:cNvPr descr="Diagram, engineering drawing&#10;&#10;Description automatically generated" id="153" name="Google Shape;153;p7"/>
          <p:cNvPicPr preferRelativeResize="0"/>
          <p:nvPr/>
        </p:nvPicPr>
        <p:blipFill rotWithShape="1">
          <a:blip r:embed="rId5">
            <a:alphaModFix/>
          </a:blip>
          <a:srcRect b="0" l="0" r="0" t="0"/>
          <a:stretch/>
        </p:blipFill>
        <p:spPr>
          <a:xfrm>
            <a:off x="2674260" y="3743510"/>
            <a:ext cx="2331720" cy="2154947"/>
          </a:xfrm>
          <a:prstGeom prst="rect">
            <a:avLst/>
          </a:prstGeom>
          <a:noFill/>
          <a:ln>
            <a:noFill/>
          </a:ln>
        </p:spPr>
      </p:pic>
      <p:sp>
        <p:nvSpPr>
          <p:cNvPr id="154" name="Google Shape;154;p7"/>
          <p:cNvSpPr txBox="1"/>
          <p:nvPr>
            <p:ph idx="1" type="body"/>
          </p:nvPr>
        </p:nvSpPr>
        <p:spPr>
          <a:xfrm>
            <a:off x="5336238" y="1233028"/>
            <a:ext cx="6017562" cy="495376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sz="2000"/>
              <a:t>Consider need for:</a:t>
            </a:r>
            <a:endParaRPr/>
          </a:p>
          <a:p>
            <a:pPr indent="-228600" lvl="0" marL="228600" rtl="0" algn="ctr">
              <a:lnSpc>
                <a:spcPct val="90000"/>
              </a:lnSpc>
              <a:spcBef>
                <a:spcPts val="1000"/>
              </a:spcBef>
              <a:spcAft>
                <a:spcPts val="0"/>
              </a:spcAft>
              <a:buClr>
                <a:schemeClr val="dk1"/>
              </a:buClr>
              <a:buSzPts val="2000"/>
              <a:buChar char="•"/>
            </a:pPr>
            <a:r>
              <a:rPr lang="en-US" sz="2000"/>
              <a:t>A shower chair.</a:t>
            </a:r>
            <a:endParaRPr/>
          </a:p>
          <a:p>
            <a:pPr indent="-228600" lvl="0" marL="228600" rtl="0" algn="ctr">
              <a:lnSpc>
                <a:spcPct val="90000"/>
              </a:lnSpc>
              <a:spcBef>
                <a:spcPts val="1000"/>
              </a:spcBef>
              <a:spcAft>
                <a:spcPts val="0"/>
              </a:spcAft>
              <a:buClr>
                <a:schemeClr val="dk1"/>
              </a:buClr>
              <a:buSzPts val="2000"/>
              <a:buChar char="•"/>
            </a:pPr>
            <a:r>
              <a:rPr lang="en-US" sz="2000"/>
              <a:t>A handheld shower.. </a:t>
            </a:r>
            <a:endParaRPr/>
          </a:p>
          <a:p>
            <a:pPr indent="-228600" lvl="0" marL="228600" rtl="0" algn="ctr">
              <a:lnSpc>
                <a:spcPct val="90000"/>
              </a:lnSpc>
              <a:spcBef>
                <a:spcPts val="1000"/>
              </a:spcBef>
              <a:spcAft>
                <a:spcPts val="0"/>
              </a:spcAft>
              <a:buClr>
                <a:schemeClr val="dk1"/>
              </a:buClr>
              <a:buSzPts val="2000"/>
              <a:buChar char="•"/>
            </a:pPr>
            <a:r>
              <a:rPr lang="en-US" sz="2000"/>
              <a:t>A raised toilet or toilet seat riser </a:t>
            </a:r>
            <a:endParaRPr/>
          </a:p>
        </p:txBody>
      </p:sp>
      <p:pic>
        <p:nvPicPr>
          <p:cNvPr descr="Toilet Accessories" id="155" name="Google Shape;155;p7"/>
          <p:cNvPicPr preferRelativeResize="0"/>
          <p:nvPr/>
        </p:nvPicPr>
        <p:blipFill rotWithShape="1">
          <a:blip r:embed="rId6">
            <a:alphaModFix/>
          </a:blip>
          <a:srcRect b="9278" l="13252" r="13902" t="10539"/>
          <a:stretch/>
        </p:blipFill>
        <p:spPr>
          <a:xfrm>
            <a:off x="5505035" y="3576684"/>
            <a:ext cx="2193624" cy="2414557"/>
          </a:xfrm>
          <a:prstGeom prst="rect">
            <a:avLst/>
          </a:prstGeom>
          <a:noFill/>
          <a:ln>
            <a:noFill/>
          </a:ln>
        </p:spPr>
      </p:pic>
      <p:pic>
        <p:nvPicPr>
          <p:cNvPr descr="Essential Medical Toilet Seat Riser With Removable Arms - ESB5082" id="156" name="Google Shape;156;p7"/>
          <p:cNvPicPr preferRelativeResize="0"/>
          <p:nvPr/>
        </p:nvPicPr>
        <p:blipFill rotWithShape="1">
          <a:blip r:embed="rId7">
            <a:alphaModFix/>
          </a:blip>
          <a:srcRect b="7173" l="7028" r="4335" t="6418"/>
          <a:stretch/>
        </p:blipFill>
        <p:spPr>
          <a:xfrm>
            <a:off x="8032955" y="3743510"/>
            <a:ext cx="2674431" cy="26072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8"/>
          <p:cNvSpPr txBox="1"/>
          <p:nvPr>
            <p:ph type="ctrTitle"/>
          </p:nvPr>
        </p:nvSpPr>
        <p:spPr>
          <a:xfrm>
            <a:off x="1653363" y="365760"/>
            <a:ext cx="9367203" cy="11887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Height Recommendations</a:t>
            </a:r>
            <a:endParaRPr/>
          </a:p>
        </p:txBody>
      </p:sp>
      <p:sp>
        <p:nvSpPr>
          <p:cNvPr id="162" name="Google Shape;162;p8"/>
          <p:cNvSpPr/>
          <p:nvPr/>
        </p:nvSpPr>
        <p:spPr>
          <a:xfrm>
            <a:off x="1" y="0"/>
            <a:ext cx="1764099" cy="1558212"/>
          </a:xfrm>
          <a:custGeom>
            <a:rect b="b" l="l" r="r" t="t"/>
            <a:pathLst>
              <a:path extrusionOk="0" h="1558212" w="1764099">
                <a:moveTo>
                  <a:pt x="0" y="0"/>
                </a:moveTo>
                <a:lnTo>
                  <a:pt x="1764099" y="0"/>
                </a:lnTo>
                <a:lnTo>
                  <a:pt x="1042087" y="1558212"/>
                </a:lnTo>
                <a:lnTo>
                  <a:pt x="0" y="155821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3" name="Google Shape;163;p8"/>
          <p:cNvSpPr/>
          <p:nvPr/>
        </p:nvSpPr>
        <p:spPr>
          <a:xfrm>
            <a:off x="1" y="1691640"/>
            <a:ext cx="12191999" cy="5166360"/>
          </a:xfrm>
          <a:custGeom>
            <a:rect b="b" l="l" r="r" t="t"/>
            <a:pathLst>
              <a:path extrusionOk="0" h="5166360" w="12191999">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4" name="Google Shape;164;p8"/>
          <p:cNvSpPr/>
          <p:nvPr/>
        </p:nvSpPr>
        <p:spPr>
          <a:xfrm>
            <a:off x="0" y="1691641"/>
            <a:ext cx="971654" cy="2096979"/>
          </a:xfrm>
          <a:custGeom>
            <a:rect b="b" l="l" r="r" t="t"/>
            <a:pathLst>
              <a:path extrusionOk="0" h="2096979" w="971654">
                <a:moveTo>
                  <a:pt x="0" y="0"/>
                </a:moveTo>
                <a:lnTo>
                  <a:pt x="971654" y="0"/>
                </a:lnTo>
                <a:lnTo>
                  <a:pt x="0" y="2096979"/>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p8"/>
          <p:cNvSpPr txBox="1"/>
          <p:nvPr>
            <p:ph idx="1" type="subTitle"/>
          </p:nvPr>
        </p:nvSpPr>
        <p:spPr>
          <a:xfrm>
            <a:off x="1653363" y="1695372"/>
            <a:ext cx="9367204" cy="479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Arial"/>
              <a:buChar char="•"/>
            </a:pPr>
            <a:r>
              <a:rPr b="1" i="0" lang="en-US" u="sng"/>
              <a:t>ADA requirements are a suggestion</a:t>
            </a:r>
            <a:r>
              <a:rPr b="0" i="0" lang="en-US"/>
              <a:t>!</a:t>
            </a:r>
            <a:endParaRPr/>
          </a:p>
          <a:p>
            <a:pPr indent="0" lvl="0" marL="0" rtl="0" algn="l">
              <a:lnSpc>
                <a:spcPct val="90000"/>
              </a:lnSpc>
              <a:spcBef>
                <a:spcPts val="1000"/>
              </a:spcBef>
              <a:spcAft>
                <a:spcPts val="0"/>
              </a:spcAft>
              <a:buClr>
                <a:schemeClr val="dk1"/>
              </a:buClr>
              <a:buSzPts val="2400"/>
              <a:buFont typeface="Arial"/>
              <a:buChar char="•"/>
            </a:pPr>
            <a:r>
              <a:rPr b="0" i="0" lang="en-US"/>
              <a:t>Horizontal grab bars is usually placed 33 to 36 inches up from the floor</a:t>
            </a:r>
            <a:endParaRPr/>
          </a:p>
          <a:p>
            <a:pPr indent="0" lvl="0" marL="0" rtl="0" algn="l">
              <a:lnSpc>
                <a:spcPct val="90000"/>
              </a:lnSpc>
              <a:spcBef>
                <a:spcPts val="1000"/>
              </a:spcBef>
              <a:spcAft>
                <a:spcPts val="0"/>
              </a:spcAft>
              <a:buClr>
                <a:schemeClr val="dk1"/>
              </a:buClr>
              <a:buSzPts val="2400"/>
              <a:buFont typeface="Arial"/>
              <a:buChar char="•"/>
            </a:pPr>
            <a:r>
              <a:rPr b="0" i="0" lang="en-US"/>
              <a:t>The bottom of a vertical grab bar should be located 39 to 41 inches up from the floor.</a:t>
            </a:r>
            <a:endParaRPr/>
          </a:p>
          <a:p>
            <a:pPr indent="0" lvl="0" marL="0" rtl="0" algn="l">
              <a:lnSpc>
                <a:spcPct val="90000"/>
              </a:lnSpc>
              <a:spcBef>
                <a:spcPts val="1000"/>
              </a:spcBef>
              <a:spcAft>
                <a:spcPts val="0"/>
              </a:spcAft>
              <a:buClr>
                <a:schemeClr val="dk1"/>
              </a:buClr>
              <a:buSzPts val="2800"/>
              <a:buNone/>
            </a:pPr>
            <a:br>
              <a:rPr b="1" i="0" lang="en-US" sz="2800"/>
            </a:br>
            <a:r>
              <a:rPr b="1" i="0" lang="en-US" sz="2800"/>
              <a:t>Let the client show you how they get in shower or on toilet. </a:t>
            </a:r>
            <a:endParaRPr/>
          </a:p>
          <a:p>
            <a:pPr indent="-228600" lvl="1" marL="457200" rtl="0" algn="l">
              <a:lnSpc>
                <a:spcPct val="90000"/>
              </a:lnSpc>
              <a:spcBef>
                <a:spcPts val="500"/>
              </a:spcBef>
              <a:spcAft>
                <a:spcPts val="0"/>
              </a:spcAft>
              <a:buClr>
                <a:schemeClr val="dk1"/>
              </a:buClr>
              <a:buSzPts val="2400"/>
              <a:buFont typeface="Arial"/>
              <a:buChar char="•"/>
            </a:pPr>
            <a:r>
              <a:rPr b="0" i="0" lang="en-US" sz="2400"/>
              <a:t>How does clie</a:t>
            </a:r>
            <a:r>
              <a:rPr lang="en-US" sz="2400"/>
              <a:t>nt typically get in and out of tub or shower? Have them show you. </a:t>
            </a:r>
            <a:r>
              <a:rPr b="1" lang="en-US" sz="2400"/>
              <a:t>Where do they put their hands to get in tub or shower? </a:t>
            </a:r>
            <a:endParaRPr/>
          </a:p>
          <a:p>
            <a:pPr indent="-228600" lvl="1" marL="457200" rtl="0" algn="l">
              <a:lnSpc>
                <a:spcPct val="90000"/>
              </a:lnSpc>
              <a:spcBef>
                <a:spcPts val="500"/>
              </a:spcBef>
              <a:spcAft>
                <a:spcPts val="0"/>
              </a:spcAft>
              <a:buClr>
                <a:schemeClr val="dk1"/>
              </a:buClr>
              <a:buSzPts val="2400"/>
              <a:buFont typeface="Arial"/>
              <a:buChar char="•"/>
            </a:pPr>
            <a:r>
              <a:rPr b="0" i="0" lang="en-US" sz="2400"/>
              <a:t>How does client get on and off toilet? Again, </a:t>
            </a:r>
            <a:r>
              <a:rPr b="1" i="0" lang="en-US" sz="2400"/>
              <a:t>where they reach is where to install.</a:t>
            </a:r>
            <a:endParaRPr/>
          </a:p>
          <a:p>
            <a:pPr indent="152400" lvl="0" marL="0" rtl="0" algn="l">
              <a:lnSpc>
                <a:spcPct val="90000"/>
              </a:lnSpc>
              <a:spcBef>
                <a:spcPts val="1000"/>
              </a:spcBef>
              <a:spcAft>
                <a:spcPts val="0"/>
              </a:spcAft>
              <a:buClr>
                <a:schemeClr val="dk1"/>
              </a:buClr>
              <a:buSzPts val="2400"/>
              <a:buFont typeface="Arial"/>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p9"/>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9"/>
          <p:cNvSpPr txBox="1"/>
          <p:nvPr>
            <p:ph type="ctr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b="1" lang="en-US" sz="4400">
                <a:solidFill>
                  <a:srgbClr val="FFFFFF"/>
                </a:solidFill>
                <a:latin typeface="Calibri"/>
                <a:ea typeface="Calibri"/>
                <a:cs typeface="Calibri"/>
                <a:sym typeface="Calibri"/>
              </a:rPr>
              <a:t>Typical </a:t>
            </a:r>
            <a:br>
              <a:rPr b="1" lang="en-US" sz="4400">
                <a:solidFill>
                  <a:srgbClr val="FFFFFF"/>
                </a:solidFill>
                <a:latin typeface="Calibri"/>
                <a:ea typeface="Calibri"/>
                <a:cs typeface="Calibri"/>
                <a:sym typeface="Calibri"/>
              </a:rPr>
            </a:br>
            <a:r>
              <a:rPr b="1" lang="en-US" sz="4400">
                <a:solidFill>
                  <a:srgbClr val="FFFFFF"/>
                </a:solidFill>
                <a:latin typeface="Calibri"/>
                <a:ea typeface="Calibri"/>
                <a:cs typeface="Calibri"/>
                <a:sym typeface="Calibri"/>
              </a:rPr>
              <a:t>Tools and Materials Needed </a:t>
            </a:r>
            <a:endParaRPr/>
          </a:p>
        </p:txBody>
      </p:sp>
      <p:sp>
        <p:nvSpPr>
          <p:cNvPr id="173" name="Google Shape;173;p9"/>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4" name="Google Shape;174;p9"/>
          <p:cNvSpPr txBox="1"/>
          <p:nvPr>
            <p:ph idx="1" type="subTitle"/>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228600" lvl="0" marL="800100" marR="0" rtl="0" algn="l">
              <a:lnSpc>
                <a:spcPct val="90000"/>
              </a:lnSpc>
              <a:spcBef>
                <a:spcPts val="0"/>
              </a:spcBef>
              <a:spcAft>
                <a:spcPts val="0"/>
              </a:spcAft>
              <a:buClr>
                <a:schemeClr val="dk1"/>
              </a:buClr>
              <a:buSzPts val="2400"/>
              <a:buFont typeface="Arial"/>
              <a:buChar char="•"/>
            </a:pPr>
            <a:r>
              <a:rPr lang="en-US"/>
              <a:t>Grab Bar fasteners</a:t>
            </a:r>
            <a:endParaRPr/>
          </a:p>
          <a:p>
            <a:pPr indent="-228600" lvl="0" marL="800100" marR="0" rtl="0" algn="l">
              <a:lnSpc>
                <a:spcPct val="90000"/>
              </a:lnSpc>
              <a:spcBef>
                <a:spcPts val="0"/>
              </a:spcBef>
              <a:spcAft>
                <a:spcPts val="0"/>
              </a:spcAft>
              <a:buClr>
                <a:schemeClr val="dk1"/>
              </a:buClr>
              <a:buSzPts val="2400"/>
              <a:buFont typeface="Arial"/>
              <a:buChar char="•"/>
            </a:pPr>
            <a:r>
              <a:rPr lang="en-US"/>
              <a:t>Masking or painters' tape</a:t>
            </a:r>
            <a:endParaRPr/>
          </a:p>
          <a:p>
            <a:pPr indent="-228600" lvl="0" marL="800100" marR="0" rtl="0" algn="l">
              <a:lnSpc>
                <a:spcPct val="90000"/>
              </a:lnSpc>
              <a:spcBef>
                <a:spcPts val="0"/>
              </a:spcBef>
              <a:spcAft>
                <a:spcPts val="0"/>
              </a:spcAft>
              <a:buClr>
                <a:schemeClr val="dk1"/>
              </a:buClr>
              <a:buSzPts val="2400"/>
              <a:buFont typeface="Arial"/>
              <a:buChar char="•"/>
            </a:pPr>
            <a:r>
              <a:rPr lang="en-US"/>
              <a:t>Plug in drill</a:t>
            </a:r>
            <a:endParaRPr/>
          </a:p>
          <a:p>
            <a:pPr indent="-228600" lvl="0" marL="800100" marR="0" rtl="0" algn="l">
              <a:lnSpc>
                <a:spcPct val="90000"/>
              </a:lnSpc>
              <a:spcBef>
                <a:spcPts val="0"/>
              </a:spcBef>
              <a:spcAft>
                <a:spcPts val="0"/>
              </a:spcAft>
              <a:buClr>
                <a:schemeClr val="dk1"/>
              </a:buClr>
              <a:buSzPts val="2400"/>
              <a:buFont typeface="Arial"/>
              <a:buChar char="•"/>
            </a:pPr>
            <a:r>
              <a:rPr lang="en-US"/>
              <a:t>Phillips head screwdriver</a:t>
            </a:r>
            <a:endParaRPr/>
          </a:p>
          <a:p>
            <a:pPr indent="-228600" lvl="0" marL="800100" marR="0" rtl="0" algn="l">
              <a:lnSpc>
                <a:spcPct val="90000"/>
              </a:lnSpc>
              <a:spcBef>
                <a:spcPts val="0"/>
              </a:spcBef>
              <a:spcAft>
                <a:spcPts val="0"/>
              </a:spcAft>
              <a:buClr>
                <a:schemeClr val="dk1"/>
              </a:buClr>
              <a:buSzPts val="2400"/>
              <a:buFont typeface="Arial"/>
              <a:buChar char="•"/>
            </a:pPr>
            <a:r>
              <a:rPr lang="en-US"/>
              <a:t>1/16" drill bit (to probe for stud)</a:t>
            </a:r>
            <a:endParaRPr/>
          </a:p>
          <a:p>
            <a:pPr indent="-228600" lvl="0" marL="800100" marR="0" rtl="0" algn="l">
              <a:lnSpc>
                <a:spcPct val="90000"/>
              </a:lnSpc>
              <a:spcBef>
                <a:spcPts val="0"/>
              </a:spcBef>
              <a:spcAft>
                <a:spcPts val="0"/>
              </a:spcAft>
              <a:buClr>
                <a:schemeClr val="dk1"/>
              </a:buClr>
              <a:buSzPts val="2400"/>
              <a:buFont typeface="Arial"/>
              <a:buChar char="•"/>
            </a:pPr>
            <a:r>
              <a:rPr lang="en-US"/>
              <a:t>Stud finder</a:t>
            </a:r>
            <a:endParaRPr/>
          </a:p>
          <a:p>
            <a:pPr indent="-228600" lvl="0" marL="800100" marR="0" rtl="0" algn="l">
              <a:lnSpc>
                <a:spcPct val="90000"/>
              </a:lnSpc>
              <a:spcBef>
                <a:spcPts val="0"/>
              </a:spcBef>
              <a:spcAft>
                <a:spcPts val="0"/>
              </a:spcAft>
              <a:buClr>
                <a:schemeClr val="dk1"/>
              </a:buClr>
              <a:buSzPts val="2400"/>
              <a:buFont typeface="Arial"/>
              <a:buChar char="•"/>
            </a:pPr>
            <a:r>
              <a:rPr lang="en-US"/>
              <a:t>Level</a:t>
            </a:r>
            <a:endParaRPr/>
          </a:p>
          <a:p>
            <a:pPr indent="-228600" lvl="0" marL="800100" marR="0" rtl="0" algn="l">
              <a:lnSpc>
                <a:spcPct val="90000"/>
              </a:lnSpc>
              <a:spcBef>
                <a:spcPts val="0"/>
              </a:spcBef>
              <a:spcAft>
                <a:spcPts val="0"/>
              </a:spcAft>
              <a:buClr>
                <a:schemeClr val="dk1"/>
              </a:buClr>
              <a:buSzPts val="2400"/>
              <a:buFont typeface="Arial"/>
              <a:buChar char="•"/>
            </a:pPr>
            <a:r>
              <a:rPr lang="en-US"/>
              <a:t>Sharpie or pencil </a:t>
            </a:r>
            <a:endParaRPr/>
          </a:p>
          <a:p>
            <a:pPr indent="-228600" lvl="0" marL="800100" marR="0" rtl="0" algn="l">
              <a:lnSpc>
                <a:spcPct val="90000"/>
              </a:lnSpc>
              <a:spcBef>
                <a:spcPts val="0"/>
              </a:spcBef>
              <a:spcAft>
                <a:spcPts val="0"/>
              </a:spcAft>
              <a:buClr>
                <a:schemeClr val="dk1"/>
              </a:buClr>
              <a:buSzPts val="2400"/>
              <a:buFont typeface="Arial"/>
              <a:buChar char="•"/>
            </a:pPr>
            <a:r>
              <a:rPr lang="en-US"/>
              <a:t>Hammer</a:t>
            </a:r>
            <a:endParaRPr/>
          </a:p>
          <a:p>
            <a:pPr indent="-228600" lvl="0" marL="800100" marR="0" rtl="0" algn="l">
              <a:lnSpc>
                <a:spcPct val="90000"/>
              </a:lnSpc>
              <a:spcBef>
                <a:spcPts val="0"/>
              </a:spcBef>
              <a:spcAft>
                <a:spcPts val="0"/>
              </a:spcAft>
              <a:buClr>
                <a:schemeClr val="dk1"/>
              </a:buClr>
              <a:buSzPts val="2400"/>
              <a:buFont typeface="Arial"/>
              <a:buChar char="•"/>
            </a:pPr>
            <a:r>
              <a:rPr lang="en-US"/>
              <a:t>Safety glasses (optional)</a:t>
            </a:r>
            <a:endParaRPr/>
          </a:p>
          <a:p>
            <a:pPr indent="-228600" lvl="0" marL="800100" marR="0" rtl="0" algn="l">
              <a:lnSpc>
                <a:spcPct val="90000"/>
              </a:lnSpc>
              <a:spcBef>
                <a:spcPts val="0"/>
              </a:spcBef>
              <a:spcAft>
                <a:spcPts val="0"/>
              </a:spcAft>
              <a:buClr>
                <a:schemeClr val="dk1"/>
              </a:buClr>
              <a:buSzPts val="2400"/>
              <a:buFont typeface="Arial"/>
              <a:buChar char="•"/>
            </a:pPr>
            <a:r>
              <a:rPr lang="en-US"/>
              <a:t>Paper to make templates </a:t>
            </a:r>
            <a:endParaRPr/>
          </a:p>
          <a:p>
            <a:pPr indent="-76200" lvl="0" marL="228600" marR="0" rtl="0" algn="l">
              <a:lnSpc>
                <a:spcPct val="90000"/>
              </a:lnSpc>
              <a:spcBef>
                <a:spcPts val="0"/>
              </a:spcBef>
              <a:spcAft>
                <a:spcPts val="0"/>
              </a:spcAft>
              <a:buClr>
                <a:schemeClr val="dk1"/>
              </a:buClr>
              <a:buSzPts val="2400"/>
              <a:buFont typeface="Arial"/>
              <a:buNone/>
            </a:pPr>
            <a:r>
              <a:t/>
            </a:r>
            <a:endParaRPr/>
          </a:p>
          <a:p>
            <a:pPr indent="-76200" lvl="0" marL="228600" marR="0" rtl="0" algn="l">
              <a:lnSpc>
                <a:spcPct val="90000"/>
              </a:lnSpc>
              <a:spcBef>
                <a:spcPts val="0"/>
              </a:spcBef>
              <a:spcAft>
                <a:spcPts val="0"/>
              </a:spcAft>
              <a:buClr>
                <a:schemeClr val="dk1"/>
              </a:buClr>
              <a:buSzPts val="2400"/>
              <a:buFont typeface="Arial"/>
              <a:buNone/>
            </a:pPr>
            <a:r>
              <a:t/>
            </a:r>
            <a:endParaRPr b="1" u="sng"/>
          </a:p>
          <a:p>
            <a:pPr indent="-76200" lvl="0" marL="228600" marR="0" rtl="0" algn="l">
              <a:lnSpc>
                <a:spcPct val="90000"/>
              </a:lnSpc>
              <a:spcBef>
                <a:spcPts val="0"/>
              </a:spcBef>
              <a:spcAft>
                <a:spcPts val="0"/>
              </a:spcAft>
              <a:buClr>
                <a:schemeClr val="dk1"/>
              </a:buClr>
              <a:buSzPts val="2400"/>
              <a:buFont typeface="Arial"/>
              <a:buNone/>
            </a:pPr>
            <a:r>
              <a:t/>
            </a:r>
            <a:endParaRPr b="1" u="sng"/>
          </a:p>
          <a:p>
            <a:pPr indent="-76200" lvl="0" marL="228600" marR="0" rtl="0" algn="l">
              <a:lnSpc>
                <a:spcPct val="90000"/>
              </a:lnSpc>
              <a:spcBef>
                <a:spcPts val="0"/>
              </a:spcBef>
              <a:spcAft>
                <a:spcPts val="0"/>
              </a:spcAft>
              <a:buClr>
                <a:schemeClr val="dk1"/>
              </a:buClr>
              <a:buSzPts val="2400"/>
              <a:buFont typeface="Arial"/>
              <a:buNone/>
            </a:pPr>
            <a:r>
              <a:t/>
            </a:r>
            <a:endParaRPr b="1" u="sng"/>
          </a:p>
          <a:p>
            <a:pPr indent="-76200" lvl="0" marL="228600" marR="0" rtl="0" algn="l">
              <a:lnSpc>
                <a:spcPct val="90000"/>
              </a:lnSpc>
              <a:spcBef>
                <a:spcPts val="0"/>
              </a:spcBef>
              <a:spcAft>
                <a:spcPts val="0"/>
              </a:spcAft>
              <a:buClr>
                <a:schemeClr val="dk1"/>
              </a:buClr>
              <a:buSzPts val="2400"/>
              <a:buFont typeface="Arial"/>
              <a:buNone/>
            </a:pPr>
            <a:r>
              <a:t/>
            </a:r>
            <a:endParaRPr b="1" u="sng"/>
          </a:p>
          <a:p>
            <a:pPr indent="-228600" lvl="0" marL="228600" marR="0" rtl="0" algn="l">
              <a:lnSpc>
                <a:spcPct val="90000"/>
              </a:lnSpc>
              <a:spcBef>
                <a:spcPts val="0"/>
              </a:spcBef>
              <a:spcAft>
                <a:spcPts val="0"/>
              </a:spcAft>
              <a:buClr>
                <a:schemeClr val="dk1"/>
              </a:buClr>
              <a:buSzPts val="2400"/>
              <a:buFont typeface="Arial"/>
              <a:buChar char="•"/>
            </a:pPr>
            <a:r>
              <a:rPr b="1" lang="en-US" u="sng"/>
              <a:t>Option but helpful things</a:t>
            </a:r>
            <a:r>
              <a:rPr b="1" lang="en-US"/>
              <a:t>: </a:t>
            </a:r>
            <a:endParaRPr/>
          </a:p>
          <a:p>
            <a:pPr indent="-228600" lvl="0" marL="800100" marR="0" rtl="0" algn="l">
              <a:lnSpc>
                <a:spcPct val="90000"/>
              </a:lnSpc>
              <a:spcBef>
                <a:spcPts val="0"/>
              </a:spcBef>
              <a:spcAft>
                <a:spcPts val="0"/>
              </a:spcAft>
              <a:buClr>
                <a:schemeClr val="dk1"/>
              </a:buClr>
              <a:buSzPts val="2400"/>
              <a:buFont typeface="Arial"/>
              <a:buChar char="•"/>
            </a:pPr>
            <a:r>
              <a:rPr lang="en-US"/>
              <a:t>Rubber mallet</a:t>
            </a:r>
            <a:endParaRPr/>
          </a:p>
          <a:p>
            <a:pPr indent="-228600" lvl="0" marL="800100" marR="0" rtl="0" algn="l">
              <a:lnSpc>
                <a:spcPct val="90000"/>
              </a:lnSpc>
              <a:spcBef>
                <a:spcPts val="0"/>
              </a:spcBef>
              <a:spcAft>
                <a:spcPts val="0"/>
              </a:spcAft>
              <a:buClr>
                <a:schemeClr val="dk1"/>
              </a:buClr>
              <a:buSzPts val="2400"/>
              <a:buFont typeface="Arial"/>
              <a:buChar char="•"/>
            </a:pPr>
            <a:r>
              <a:rPr lang="en-US"/>
              <a:t>Drop cloth</a:t>
            </a:r>
            <a:endParaRPr/>
          </a:p>
          <a:p>
            <a:pPr indent="-228600" lvl="0" marL="857250" marR="0" rtl="0" algn="l">
              <a:lnSpc>
                <a:spcPct val="90000"/>
              </a:lnSpc>
              <a:spcBef>
                <a:spcPts val="0"/>
              </a:spcBef>
              <a:spcAft>
                <a:spcPts val="0"/>
              </a:spcAft>
              <a:buClr>
                <a:schemeClr val="dk1"/>
              </a:buClr>
              <a:buSzPts val="2400"/>
              <a:buFont typeface="Arial"/>
              <a:buChar char="•"/>
            </a:pPr>
            <a:r>
              <a:rPr lang="en-US"/>
              <a:t>Battery operated drill</a:t>
            </a:r>
            <a:endParaRPr/>
          </a:p>
          <a:p>
            <a:pPr indent="-228600" lvl="0" marL="857250" marR="0" rtl="0" algn="l">
              <a:lnSpc>
                <a:spcPct val="90000"/>
              </a:lnSpc>
              <a:spcBef>
                <a:spcPts val="0"/>
              </a:spcBef>
              <a:spcAft>
                <a:spcPts val="0"/>
              </a:spcAft>
              <a:buClr>
                <a:schemeClr val="dk1"/>
              </a:buClr>
              <a:buSzPts val="2400"/>
              <a:buFont typeface="Arial"/>
              <a:buChar char="•"/>
            </a:pPr>
            <a:r>
              <a:rPr lang="en-US"/>
              <a:t>Long Phillips bit or extension for drill</a:t>
            </a:r>
            <a:endParaRPr/>
          </a:p>
          <a:p>
            <a:pPr indent="-228600" lvl="0" marL="742950" marR="0" rtl="0" algn="l">
              <a:lnSpc>
                <a:spcPct val="90000"/>
              </a:lnSpc>
              <a:spcBef>
                <a:spcPts val="0"/>
              </a:spcBef>
              <a:spcAft>
                <a:spcPts val="0"/>
              </a:spcAft>
              <a:buClr>
                <a:schemeClr val="dk1"/>
              </a:buClr>
              <a:buSzPts val="2400"/>
              <a:buFont typeface="Arial"/>
              <a:buChar char="•"/>
            </a:pPr>
            <a:r>
              <a:rPr lang="en-US"/>
              <a:t>Shop vac or vacuum cleaner   </a:t>
            </a:r>
            <a:endParaRPr/>
          </a:p>
          <a:p>
            <a:pPr indent="152400" lvl="0" marL="0" rtl="0" algn="l">
              <a:lnSpc>
                <a:spcPct val="90000"/>
              </a:lnSpc>
              <a:spcBef>
                <a:spcPts val="1000"/>
              </a:spcBef>
              <a:spcAft>
                <a:spcPts val="0"/>
              </a:spcAft>
              <a:buClr>
                <a:schemeClr val="dk1"/>
              </a:buClr>
              <a:buSzPts val="2400"/>
              <a:buFont typeface="Arial"/>
              <a:buNone/>
            </a:pPr>
            <a:r>
              <a:t/>
            </a:r>
            <a:endParaRPr/>
          </a:p>
        </p:txBody>
      </p:sp>
      <p:pic>
        <p:nvPicPr>
          <p:cNvPr descr="Mining Tools" id="175" name="Google Shape;175;p9"/>
          <p:cNvPicPr preferRelativeResize="0"/>
          <p:nvPr/>
        </p:nvPicPr>
        <p:blipFill rotWithShape="1">
          <a:blip r:embed="rId3">
            <a:alphaModFix/>
          </a:blip>
          <a:srcRect b="0" l="0" r="0" t="0"/>
          <a:stretch/>
        </p:blipFill>
        <p:spPr>
          <a:xfrm>
            <a:off x="1104900" y="538956"/>
            <a:ext cx="749300" cy="749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2022-07-29T11:23:33Z</dcterms:created>
  <dc:creator>R R</dc:creator>
</cp:coreProperties>
</file>