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75" r:id="rId5"/>
    <p:sldId id="257" r:id="rId6"/>
    <p:sldId id="261" r:id="rId7"/>
    <p:sldId id="383" r:id="rId8"/>
    <p:sldId id="384" r:id="rId9"/>
    <p:sldId id="385" r:id="rId10"/>
    <p:sldId id="258" r:id="rId11"/>
    <p:sldId id="267" r:id="rId12"/>
    <p:sldId id="275" r:id="rId13"/>
    <p:sldId id="270" r:id="rId14"/>
    <p:sldId id="271" r:id="rId15"/>
    <p:sldId id="274" r:id="rId16"/>
    <p:sldId id="381" r:id="rId17"/>
    <p:sldId id="3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0FA"/>
    <a:srgbClr val="E6F6F3"/>
    <a:srgbClr val="CCEEE7"/>
    <a:srgbClr val="1C6D8F"/>
    <a:srgbClr val="00A887"/>
    <a:srgbClr val="E2C5F4"/>
    <a:srgbClr val="66CBB7"/>
    <a:srgbClr val="9C3DE1"/>
    <a:srgbClr val="006C60"/>
    <a:srgbClr val="80D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6" autoAdjust="0"/>
    <p:restoredTop sz="81122" autoAdjust="0"/>
  </p:normalViewPr>
  <p:slideViewPr>
    <p:cSldViewPr snapToGrid="0" snapToObjects="1">
      <p:cViewPr varScale="1">
        <p:scale>
          <a:sx n="76" d="100"/>
          <a:sy n="76" d="100"/>
        </p:scale>
        <p:origin x="366" y="39"/>
      </p:cViewPr>
      <p:guideLst/>
    </p:cSldViewPr>
  </p:slideViewPr>
  <p:outlineViewPr>
    <p:cViewPr>
      <p:scale>
        <a:sx n="33" d="100"/>
        <a:sy n="33" d="100"/>
      </p:scale>
      <p:origin x="0" y="-4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6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DE2DA-0AB0-4549-A1A8-836A20E63C7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8FB82F-1E1A-4874-8B16-6F104583C0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How will AI change our processes?</a:t>
          </a:r>
          <a:endParaRPr lang="en-US" dirty="0"/>
        </a:p>
      </dgm:t>
    </dgm:pt>
    <dgm:pt modelId="{AF3BC0AD-AFA0-4264-9EDC-A7BA0C0A88DA}" type="parTrans" cxnId="{5393378C-79A1-4E82-AE69-D4798540AC8F}">
      <dgm:prSet/>
      <dgm:spPr/>
      <dgm:t>
        <a:bodyPr/>
        <a:lstStyle/>
        <a:p>
          <a:endParaRPr lang="en-US"/>
        </a:p>
      </dgm:t>
    </dgm:pt>
    <dgm:pt modelId="{922B6772-B65C-4926-B9B1-1CABF52C292D}" type="sibTrans" cxnId="{5393378C-79A1-4E82-AE69-D4798540AC8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BFE6F51-62CA-4A8D-BF0C-27F3E052E9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Let’s talk about </a:t>
          </a:r>
          <a:r>
            <a:rPr lang="en-US" b="1" dirty="0" err="1"/>
            <a:t>ChatGPT</a:t>
          </a:r>
          <a:r>
            <a:rPr lang="en-US" b="1" dirty="0"/>
            <a:t>. Who’s for it / Who’s against it?</a:t>
          </a:r>
          <a:r>
            <a:rPr lang="en-US" dirty="0"/>
            <a:t>  </a:t>
          </a:r>
        </a:p>
      </dgm:t>
    </dgm:pt>
    <dgm:pt modelId="{249BDDAD-E0EF-4723-BD5B-DF3C283B60AF}" type="parTrans" cxnId="{8C95526F-3E6C-4CA8-92DB-6EA7274DC142}">
      <dgm:prSet/>
      <dgm:spPr/>
      <dgm:t>
        <a:bodyPr/>
        <a:lstStyle/>
        <a:p>
          <a:endParaRPr lang="en-US"/>
        </a:p>
      </dgm:t>
    </dgm:pt>
    <dgm:pt modelId="{BE920E89-FF44-418D-B183-19575C2B0850}" type="sibTrans" cxnId="{8C95526F-3E6C-4CA8-92DB-6EA7274DC14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098E964-4653-40F1-8D5A-B76088C7D6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What do we think the traditional products will do?</a:t>
          </a:r>
          <a:endParaRPr lang="en-US"/>
        </a:p>
      </dgm:t>
    </dgm:pt>
    <dgm:pt modelId="{08823328-6BDF-4382-9BFA-2C30814DDC2A}" type="parTrans" cxnId="{B75687BE-8842-4903-92C4-196B5EBBDEC3}">
      <dgm:prSet/>
      <dgm:spPr/>
      <dgm:t>
        <a:bodyPr/>
        <a:lstStyle/>
        <a:p>
          <a:endParaRPr lang="en-US"/>
        </a:p>
      </dgm:t>
    </dgm:pt>
    <dgm:pt modelId="{0E0C6036-DD16-49F4-8F91-09A15C050E96}" type="sibTrans" cxnId="{B75687BE-8842-4903-92C4-196B5EBBDEC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3C78159-E3F4-4601-8A62-165C510BE3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Do you think the modality of training will swing towards more digital learning vs Instructor-led?</a:t>
          </a:r>
          <a:endParaRPr lang="en-US"/>
        </a:p>
      </dgm:t>
    </dgm:pt>
    <dgm:pt modelId="{82844352-ED7C-4712-BB75-60EC239BE267}" type="parTrans" cxnId="{BD803F56-1981-410A-843E-298C1C0536C2}">
      <dgm:prSet/>
      <dgm:spPr/>
      <dgm:t>
        <a:bodyPr/>
        <a:lstStyle/>
        <a:p>
          <a:endParaRPr lang="en-US"/>
        </a:p>
      </dgm:t>
    </dgm:pt>
    <dgm:pt modelId="{F3B2BA37-C415-4702-A5F1-C394D5E022F3}" type="sibTrans" cxnId="{BD803F56-1981-410A-843E-298C1C0536C2}">
      <dgm:prSet/>
      <dgm:spPr/>
      <dgm:t>
        <a:bodyPr/>
        <a:lstStyle/>
        <a:p>
          <a:endParaRPr lang="en-US"/>
        </a:p>
      </dgm:t>
    </dgm:pt>
    <dgm:pt modelId="{144583E6-7A11-4F89-8A48-552164E0EC51}" type="pres">
      <dgm:prSet presAssocID="{E78DE2DA-0AB0-4549-A1A8-836A20E63C77}" presName="root" presStyleCnt="0">
        <dgm:presLayoutVars>
          <dgm:dir/>
          <dgm:resizeHandles val="exact"/>
        </dgm:presLayoutVars>
      </dgm:prSet>
      <dgm:spPr/>
    </dgm:pt>
    <dgm:pt modelId="{3B90AB8E-85FE-4959-850D-E93A29FB7F0F}" type="pres">
      <dgm:prSet presAssocID="{038FB82F-1E1A-4874-8B16-6F104583C08F}" presName="compNode" presStyleCnt="0"/>
      <dgm:spPr/>
    </dgm:pt>
    <dgm:pt modelId="{68062439-DD81-4A71-BEAC-BDDB48476AD4}" type="pres">
      <dgm:prSet presAssocID="{038FB82F-1E1A-4874-8B16-6F104583C08F}" presName="bgRect" presStyleLbl="bgShp" presStyleIdx="0" presStyleCnt="4"/>
      <dgm:spPr/>
    </dgm:pt>
    <dgm:pt modelId="{52E6324C-4099-4CB7-9C0D-C406ED47297F}" type="pres">
      <dgm:prSet presAssocID="{038FB82F-1E1A-4874-8B16-6F104583C08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93DA50A-D33C-43B8-B1DD-E9A346B33A99}" type="pres">
      <dgm:prSet presAssocID="{038FB82F-1E1A-4874-8B16-6F104583C08F}" presName="spaceRect" presStyleCnt="0"/>
      <dgm:spPr/>
    </dgm:pt>
    <dgm:pt modelId="{CB2899B0-F2EB-4C6F-AA48-AF7547A43F85}" type="pres">
      <dgm:prSet presAssocID="{038FB82F-1E1A-4874-8B16-6F104583C08F}" presName="parTx" presStyleLbl="revTx" presStyleIdx="0" presStyleCnt="4">
        <dgm:presLayoutVars>
          <dgm:chMax val="0"/>
          <dgm:chPref val="0"/>
        </dgm:presLayoutVars>
      </dgm:prSet>
      <dgm:spPr/>
    </dgm:pt>
    <dgm:pt modelId="{EA489EE3-41EB-444E-AA0E-5DAF8B4EFA99}" type="pres">
      <dgm:prSet presAssocID="{922B6772-B65C-4926-B9B1-1CABF52C292D}" presName="sibTrans" presStyleCnt="0"/>
      <dgm:spPr/>
    </dgm:pt>
    <dgm:pt modelId="{B246D80A-E552-4D8F-BA41-B199F0015ACF}" type="pres">
      <dgm:prSet presAssocID="{7BFE6F51-62CA-4A8D-BF0C-27F3E052E915}" presName="compNode" presStyleCnt="0"/>
      <dgm:spPr/>
    </dgm:pt>
    <dgm:pt modelId="{7ECD24A8-F98B-4B66-A0B1-CC3A1F798603}" type="pres">
      <dgm:prSet presAssocID="{7BFE6F51-62CA-4A8D-BF0C-27F3E052E915}" presName="bgRect" presStyleLbl="bgShp" presStyleIdx="1" presStyleCnt="4"/>
      <dgm:spPr/>
    </dgm:pt>
    <dgm:pt modelId="{C2B51B43-02D8-4026-BC5D-D19CDB009037}" type="pres">
      <dgm:prSet presAssocID="{7BFE6F51-62CA-4A8D-BF0C-27F3E052E91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BA25BEB6-A1FD-4926-A41A-1B3D299C291D}" type="pres">
      <dgm:prSet presAssocID="{7BFE6F51-62CA-4A8D-BF0C-27F3E052E915}" presName="spaceRect" presStyleCnt="0"/>
      <dgm:spPr/>
    </dgm:pt>
    <dgm:pt modelId="{C5FAE9B7-EB51-429F-9D82-E70EAC5D663E}" type="pres">
      <dgm:prSet presAssocID="{7BFE6F51-62CA-4A8D-BF0C-27F3E052E915}" presName="parTx" presStyleLbl="revTx" presStyleIdx="1" presStyleCnt="4">
        <dgm:presLayoutVars>
          <dgm:chMax val="0"/>
          <dgm:chPref val="0"/>
        </dgm:presLayoutVars>
      </dgm:prSet>
      <dgm:spPr/>
    </dgm:pt>
    <dgm:pt modelId="{095171CA-ADE2-4683-A471-994937AA1B87}" type="pres">
      <dgm:prSet presAssocID="{BE920E89-FF44-418D-B183-19575C2B0850}" presName="sibTrans" presStyleCnt="0"/>
      <dgm:spPr/>
    </dgm:pt>
    <dgm:pt modelId="{CDF0A00A-9869-4AAF-86DE-6CF50015F20B}" type="pres">
      <dgm:prSet presAssocID="{0098E964-4653-40F1-8D5A-B76088C7D6C3}" presName="compNode" presStyleCnt="0"/>
      <dgm:spPr/>
    </dgm:pt>
    <dgm:pt modelId="{0A937420-17D4-4BBD-84B9-58126C3F26FD}" type="pres">
      <dgm:prSet presAssocID="{0098E964-4653-40F1-8D5A-B76088C7D6C3}" presName="bgRect" presStyleLbl="bgShp" presStyleIdx="2" presStyleCnt="4"/>
      <dgm:spPr/>
    </dgm:pt>
    <dgm:pt modelId="{6B76726C-DDE2-4171-A533-3EAECF02F2AA}" type="pres">
      <dgm:prSet presAssocID="{0098E964-4653-40F1-8D5A-B76088C7D6C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2659ACBE-531F-4829-BC9B-65F4C216DBEF}" type="pres">
      <dgm:prSet presAssocID="{0098E964-4653-40F1-8D5A-B76088C7D6C3}" presName="spaceRect" presStyleCnt="0"/>
      <dgm:spPr/>
    </dgm:pt>
    <dgm:pt modelId="{7B73F023-DCF8-4021-9F35-C28B4FC61C82}" type="pres">
      <dgm:prSet presAssocID="{0098E964-4653-40F1-8D5A-B76088C7D6C3}" presName="parTx" presStyleLbl="revTx" presStyleIdx="2" presStyleCnt="4">
        <dgm:presLayoutVars>
          <dgm:chMax val="0"/>
          <dgm:chPref val="0"/>
        </dgm:presLayoutVars>
      </dgm:prSet>
      <dgm:spPr/>
    </dgm:pt>
    <dgm:pt modelId="{981F875E-B98F-4A39-87B4-6E6FFBC8849C}" type="pres">
      <dgm:prSet presAssocID="{0E0C6036-DD16-49F4-8F91-09A15C050E96}" presName="sibTrans" presStyleCnt="0"/>
      <dgm:spPr/>
    </dgm:pt>
    <dgm:pt modelId="{6F9D557B-7AFF-4125-85F8-E5084756FA47}" type="pres">
      <dgm:prSet presAssocID="{53C78159-E3F4-4601-8A62-165C510BE30C}" presName="compNode" presStyleCnt="0"/>
      <dgm:spPr/>
    </dgm:pt>
    <dgm:pt modelId="{E4C59037-43DA-4359-B995-B361A9FBE65E}" type="pres">
      <dgm:prSet presAssocID="{53C78159-E3F4-4601-8A62-165C510BE30C}" presName="bgRect" presStyleLbl="bgShp" presStyleIdx="3" presStyleCnt="4"/>
      <dgm:spPr/>
    </dgm:pt>
    <dgm:pt modelId="{EE64E741-2B07-4F7D-84A9-39ADD9986A2A}" type="pres">
      <dgm:prSet presAssocID="{53C78159-E3F4-4601-8A62-165C510BE30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 with solid fill"/>
        </a:ext>
      </dgm:extLst>
    </dgm:pt>
    <dgm:pt modelId="{8C21EA39-CB20-48CF-83F3-B99CA65919ED}" type="pres">
      <dgm:prSet presAssocID="{53C78159-E3F4-4601-8A62-165C510BE30C}" presName="spaceRect" presStyleCnt="0"/>
      <dgm:spPr/>
    </dgm:pt>
    <dgm:pt modelId="{84B3344C-BDEC-435C-98E2-E13A6D301EEE}" type="pres">
      <dgm:prSet presAssocID="{53C78159-E3F4-4601-8A62-165C510BE30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5EEDB35-8E9B-4E53-BCF9-38C4C2D49F82}" type="presOf" srcId="{E78DE2DA-0AB0-4549-A1A8-836A20E63C77}" destId="{144583E6-7A11-4F89-8A48-552164E0EC51}" srcOrd="0" destOrd="0" presId="urn:microsoft.com/office/officeart/2018/2/layout/IconVerticalSolidList"/>
    <dgm:cxn modelId="{8C95526F-3E6C-4CA8-92DB-6EA7274DC142}" srcId="{E78DE2DA-0AB0-4549-A1A8-836A20E63C77}" destId="{7BFE6F51-62CA-4A8D-BF0C-27F3E052E915}" srcOrd="1" destOrd="0" parTransId="{249BDDAD-E0EF-4723-BD5B-DF3C283B60AF}" sibTransId="{BE920E89-FF44-418D-B183-19575C2B0850}"/>
    <dgm:cxn modelId="{BD803F56-1981-410A-843E-298C1C0536C2}" srcId="{E78DE2DA-0AB0-4549-A1A8-836A20E63C77}" destId="{53C78159-E3F4-4601-8A62-165C510BE30C}" srcOrd="3" destOrd="0" parTransId="{82844352-ED7C-4712-BB75-60EC239BE267}" sibTransId="{F3B2BA37-C415-4702-A5F1-C394D5E022F3}"/>
    <dgm:cxn modelId="{5393378C-79A1-4E82-AE69-D4798540AC8F}" srcId="{E78DE2DA-0AB0-4549-A1A8-836A20E63C77}" destId="{038FB82F-1E1A-4874-8B16-6F104583C08F}" srcOrd="0" destOrd="0" parTransId="{AF3BC0AD-AFA0-4264-9EDC-A7BA0C0A88DA}" sibTransId="{922B6772-B65C-4926-B9B1-1CABF52C292D}"/>
    <dgm:cxn modelId="{EE5D20A8-F304-4321-95B7-038967513719}" type="presOf" srcId="{7BFE6F51-62CA-4A8D-BF0C-27F3E052E915}" destId="{C5FAE9B7-EB51-429F-9D82-E70EAC5D663E}" srcOrd="0" destOrd="0" presId="urn:microsoft.com/office/officeart/2018/2/layout/IconVerticalSolidList"/>
    <dgm:cxn modelId="{FEDCE8A8-A18F-42F3-BDAE-ADA7D8CC3346}" type="presOf" srcId="{038FB82F-1E1A-4874-8B16-6F104583C08F}" destId="{CB2899B0-F2EB-4C6F-AA48-AF7547A43F85}" srcOrd="0" destOrd="0" presId="urn:microsoft.com/office/officeart/2018/2/layout/IconVerticalSolidList"/>
    <dgm:cxn modelId="{4A6BA7B6-0E6E-40CC-9094-1E31EEB03800}" type="presOf" srcId="{53C78159-E3F4-4601-8A62-165C510BE30C}" destId="{84B3344C-BDEC-435C-98E2-E13A6D301EEE}" srcOrd="0" destOrd="0" presId="urn:microsoft.com/office/officeart/2018/2/layout/IconVerticalSolidList"/>
    <dgm:cxn modelId="{B75687BE-8842-4903-92C4-196B5EBBDEC3}" srcId="{E78DE2DA-0AB0-4549-A1A8-836A20E63C77}" destId="{0098E964-4653-40F1-8D5A-B76088C7D6C3}" srcOrd="2" destOrd="0" parTransId="{08823328-6BDF-4382-9BFA-2C30814DDC2A}" sibTransId="{0E0C6036-DD16-49F4-8F91-09A15C050E96}"/>
    <dgm:cxn modelId="{6F55C3F4-066A-4F8E-8C70-E23C375B6F7C}" type="presOf" srcId="{0098E964-4653-40F1-8D5A-B76088C7D6C3}" destId="{7B73F023-DCF8-4021-9F35-C28B4FC61C82}" srcOrd="0" destOrd="0" presId="urn:microsoft.com/office/officeart/2018/2/layout/IconVerticalSolidList"/>
    <dgm:cxn modelId="{79B54BEA-EACA-44A6-9034-81908D1F7390}" type="presParOf" srcId="{144583E6-7A11-4F89-8A48-552164E0EC51}" destId="{3B90AB8E-85FE-4959-850D-E93A29FB7F0F}" srcOrd="0" destOrd="0" presId="urn:microsoft.com/office/officeart/2018/2/layout/IconVerticalSolidList"/>
    <dgm:cxn modelId="{9F390A06-0216-4CA9-A8B3-1128C501496B}" type="presParOf" srcId="{3B90AB8E-85FE-4959-850D-E93A29FB7F0F}" destId="{68062439-DD81-4A71-BEAC-BDDB48476AD4}" srcOrd="0" destOrd="0" presId="urn:microsoft.com/office/officeart/2018/2/layout/IconVerticalSolidList"/>
    <dgm:cxn modelId="{86C2A343-A44D-43AE-A495-42A8D84CC2A5}" type="presParOf" srcId="{3B90AB8E-85FE-4959-850D-E93A29FB7F0F}" destId="{52E6324C-4099-4CB7-9C0D-C406ED47297F}" srcOrd="1" destOrd="0" presId="urn:microsoft.com/office/officeart/2018/2/layout/IconVerticalSolidList"/>
    <dgm:cxn modelId="{F5F77C74-A5AE-4128-B780-7F0D3FC85DA5}" type="presParOf" srcId="{3B90AB8E-85FE-4959-850D-E93A29FB7F0F}" destId="{393DA50A-D33C-43B8-B1DD-E9A346B33A99}" srcOrd="2" destOrd="0" presId="urn:microsoft.com/office/officeart/2018/2/layout/IconVerticalSolidList"/>
    <dgm:cxn modelId="{9AF7B9D5-BF11-4C57-831C-EAC16A8655BB}" type="presParOf" srcId="{3B90AB8E-85FE-4959-850D-E93A29FB7F0F}" destId="{CB2899B0-F2EB-4C6F-AA48-AF7547A43F85}" srcOrd="3" destOrd="0" presId="urn:microsoft.com/office/officeart/2018/2/layout/IconVerticalSolidList"/>
    <dgm:cxn modelId="{1FE71A0D-D5B0-4ECD-9974-4BAC6BFF9878}" type="presParOf" srcId="{144583E6-7A11-4F89-8A48-552164E0EC51}" destId="{EA489EE3-41EB-444E-AA0E-5DAF8B4EFA99}" srcOrd="1" destOrd="0" presId="urn:microsoft.com/office/officeart/2018/2/layout/IconVerticalSolidList"/>
    <dgm:cxn modelId="{EF4F2A8D-BC12-4A82-A54B-B2F0E8F4248D}" type="presParOf" srcId="{144583E6-7A11-4F89-8A48-552164E0EC51}" destId="{B246D80A-E552-4D8F-BA41-B199F0015ACF}" srcOrd="2" destOrd="0" presId="urn:microsoft.com/office/officeart/2018/2/layout/IconVerticalSolidList"/>
    <dgm:cxn modelId="{9A303B4C-12C5-496E-ABD6-604C801A308F}" type="presParOf" srcId="{B246D80A-E552-4D8F-BA41-B199F0015ACF}" destId="{7ECD24A8-F98B-4B66-A0B1-CC3A1F798603}" srcOrd="0" destOrd="0" presId="urn:microsoft.com/office/officeart/2018/2/layout/IconVerticalSolidList"/>
    <dgm:cxn modelId="{62355EEC-62B3-45D7-8249-9416ABE6312C}" type="presParOf" srcId="{B246D80A-E552-4D8F-BA41-B199F0015ACF}" destId="{C2B51B43-02D8-4026-BC5D-D19CDB009037}" srcOrd="1" destOrd="0" presId="urn:microsoft.com/office/officeart/2018/2/layout/IconVerticalSolidList"/>
    <dgm:cxn modelId="{0FB1CD53-B388-4A7E-9A11-5C887DC2E545}" type="presParOf" srcId="{B246D80A-E552-4D8F-BA41-B199F0015ACF}" destId="{BA25BEB6-A1FD-4926-A41A-1B3D299C291D}" srcOrd="2" destOrd="0" presId="urn:microsoft.com/office/officeart/2018/2/layout/IconVerticalSolidList"/>
    <dgm:cxn modelId="{5465540D-08ED-4BFF-86D7-BF394A7C788A}" type="presParOf" srcId="{B246D80A-E552-4D8F-BA41-B199F0015ACF}" destId="{C5FAE9B7-EB51-429F-9D82-E70EAC5D663E}" srcOrd="3" destOrd="0" presId="urn:microsoft.com/office/officeart/2018/2/layout/IconVerticalSolidList"/>
    <dgm:cxn modelId="{9A275BDF-7F51-45BA-9114-EF4337A2D950}" type="presParOf" srcId="{144583E6-7A11-4F89-8A48-552164E0EC51}" destId="{095171CA-ADE2-4683-A471-994937AA1B87}" srcOrd="3" destOrd="0" presId="urn:microsoft.com/office/officeart/2018/2/layout/IconVerticalSolidList"/>
    <dgm:cxn modelId="{BF889932-8373-4E7D-8AFD-8C1219CE013B}" type="presParOf" srcId="{144583E6-7A11-4F89-8A48-552164E0EC51}" destId="{CDF0A00A-9869-4AAF-86DE-6CF50015F20B}" srcOrd="4" destOrd="0" presId="urn:microsoft.com/office/officeart/2018/2/layout/IconVerticalSolidList"/>
    <dgm:cxn modelId="{7140AA25-EFD5-4F5B-9CCB-F009BD820FF3}" type="presParOf" srcId="{CDF0A00A-9869-4AAF-86DE-6CF50015F20B}" destId="{0A937420-17D4-4BBD-84B9-58126C3F26FD}" srcOrd="0" destOrd="0" presId="urn:microsoft.com/office/officeart/2018/2/layout/IconVerticalSolidList"/>
    <dgm:cxn modelId="{2A076658-89B0-40F9-89B0-5196D8223B4C}" type="presParOf" srcId="{CDF0A00A-9869-4AAF-86DE-6CF50015F20B}" destId="{6B76726C-DDE2-4171-A533-3EAECF02F2AA}" srcOrd="1" destOrd="0" presId="urn:microsoft.com/office/officeart/2018/2/layout/IconVerticalSolidList"/>
    <dgm:cxn modelId="{087A7252-9F41-468F-863E-89198CAB8B32}" type="presParOf" srcId="{CDF0A00A-9869-4AAF-86DE-6CF50015F20B}" destId="{2659ACBE-531F-4829-BC9B-65F4C216DBEF}" srcOrd="2" destOrd="0" presId="urn:microsoft.com/office/officeart/2018/2/layout/IconVerticalSolidList"/>
    <dgm:cxn modelId="{7EE6198E-F3A2-4EDD-86F2-025B38809563}" type="presParOf" srcId="{CDF0A00A-9869-4AAF-86DE-6CF50015F20B}" destId="{7B73F023-DCF8-4021-9F35-C28B4FC61C82}" srcOrd="3" destOrd="0" presId="urn:microsoft.com/office/officeart/2018/2/layout/IconVerticalSolidList"/>
    <dgm:cxn modelId="{6B076CCE-BE69-46E3-9E72-9375457D916A}" type="presParOf" srcId="{144583E6-7A11-4F89-8A48-552164E0EC51}" destId="{981F875E-B98F-4A39-87B4-6E6FFBC8849C}" srcOrd="5" destOrd="0" presId="urn:microsoft.com/office/officeart/2018/2/layout/IconVerticalSolidList"/>
    <dgm:cxn modelId="{1E5CFE95-D19C-4820-85C8-FD4D3DFF7F42}" type="presParOf" srcId="{144583E6-7A11-4F89-8A48-552164E0EC51}" destId="{6F9D557B-7AFF-4125-85F8-E5084756FA47}" srcOrd="6" destOrd="0" presId="urn:microsoft.com/office/officeart/2018/2/layout/IconVerticalSolidList"/>
    <dgm:cxn modelId="{107B1FB4-A783-43FF-A731-E6D0EE3D0E80}" type="presParOf" srcId="{6F9D557B-7AFF-4125-85F8-E5084756FA47}" destId="{E4C59037-43DA-4359-B995-B361A9FBE65E}" srcOrd="0" destOrd="0" presId="urn:microsoft.com/office/officeart/2018/2/layout/IconVerticalSolidList"/>
    <dgm:cxn modelId="{CB9212AD-FF49-43A4-9125-AAAC6214F3FE}" type="presParOf" srcId="{6F9D557B-7AFF-4125-85F8-E5084756FA47}" destId="{EE64E741-2B07-4F7D-84A9-39ADD9986A2A}" srcOrd="1" destOrd="0" presId="urn:microsoft.com/office/officeart/2018/2/layout/IconVerticalSolidList"/>
    <dgm:cxn modelId="{027DDDC9-28C5-439A-8D49-ED36299A61C5}" type="presParOf" srcId="{6F9D557B-7AFF-4125-85F8-E5084756FA47}" destId="{8C21EA39-CB20-48CF-83F3-B99CA65919ED}" srcOrd="2" destOrd="0" presId="urn:microsoft.com/office/officeart/2018/2/layout/IconVerticalSolidList"/>
    <dgm:cxn modelId="{D9D6C510-C4C6-42E8-9E29-E6F4F7EFAAE2}" type="presParOf" srcId="{6F9D557B-7AFF-4125-85F8-E5084756FA47}" destId="{84B3344C-BDEC-435C-98E2-E13A6D301E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62439-DD81-4A71-BEAC-BDDB48476AD4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6324C-4099-4CB7-9C0D-C406ED47297F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899B0-F2EB-4C6F-AA48-AF7547A43F85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How will AI change our processes?</a:t>
          </a:r>
          <a:endParaRPr lang="en-US" sz="2200" kern="1200" dirty="0"/>
        </a:p>
      </dsp:txBody>
      <dsp:txXfrm>
        <a:off x="1057183" y="1805"/>
        <a:ext cx="9458416" cy="915310"/>
      </dsp:txXfrm>
    </dsp:sp>
    <dsp:sp modelId="{7ECD24A8-F98B-4B66-A0B1-CC3A1F798603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51B43-02D8-4026-BC5D-D19CDB009037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AE9B7-EB51-429F-9D82-E70EAC5D663E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Let’s talk about </a:t>
          </a:r>
          <a:r>
            <a:rPr lang="en-US" sz="2200" b="1" kern="1200" dirty="0" err="1"/>
            <a:t>ChatGPT</a:t>
          </a:r>
          <a:r>
            <a:rPr lang="en-US" sz="2200" b="1" kern="1200" dirty="0"/>
            <a:t>. Who’s for it / Who’s against it?</a:t>
          </a:r>
          <a:r>
            <a:rPr lang="en-US" sz="2200" kern="1200" dirty="0"/>
            <a:t>  </a:t>
          </a:r>
        </a:p>
      </dsp:txBody>
      <dsp:txXfrm>
        <a:off x="1057183" y="1145944"/>
        <a:ext cx="9458416" cy="915310"/>
      </dsp:txXfrm>
    </dsp:sp>
    <dsp:sp modelId="{0A937420-17D4-4BBD-84B9-58126C3F26FD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6726C-DDE2-4171-A533-3EAECF02F2AA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3F023-DCF8-4021-9F35-C28B4FC61C82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What do we think the traditional products will do?</a:t>
          </a:r>
          <a:endParaRPr lang="en-US" sz="2200" kern="1200"/>
        </a:p>
      </dsp:txBody>
      <dsp:txXfrm>
        <a:off x="1057183" y="2290082"/>
        <a:ext cx="9458416" cy="915310"/>
      </dsp:txXfrm>
    </dsp:sp>
    <dsp:sp modelId="{E4C59037-43DA-4359-B995-B361A9FBE65E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4E741-2B07-4F7D-84A9-39ADD9986A2A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3344C-BDEC-435C-98E2-E13A6D301EEE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Do you think the modality of training will swing towards more digital learning vs Instructor-led?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F17359-000A-9044-B834-9FBD0018D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8B882-BA21-D947-B59A-B375F7B01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73F5E-F60B-3D42-A6DD-6D5611C2F6EE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9AD5B-1A75-1A4A-8459-A96AB79E9D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C6818-84EB-2D43-AA44-FC64C4595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A1AC-D174-D44D-BB31-612041F1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70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F3802-62F3-4839-AA68-0D6328D09251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7257F-43EA-4E03-A9B7-91E47E7BF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7257F-43EA-4E03-A9B7-91E47E7BF9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80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7257F-43EA-4E03-A9B7-91E47E7BF9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6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66813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58902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150283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  <a:p>
            <a:r>
              <a:rPr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xperts.ai/" TargetMode="External"/><Relationship Id="rId2" Type="http://schemas.openxmlformats.org/officeDocument/2006/relationships/hyperlink" Target="mailto:info@learnexperts.ca?subject=Demo%20Request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46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rgbClr val="E6F6F3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1" i="0" cap="all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7A90A1-A930-7E45-A0C6-7B528BC17B68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E2A5A53-97EF-AF8B-13FB-7FA61C2E8C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623" y="6308305"/>
            <a:ext cx="1168736" cy="4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8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5">
    <p:bg>
      <p:bgPr>
        <a:solidFill>
          <a:srgbClr val="00A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1918ACA-BF07-4362-E100-3D17E88F2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623" y="6324882"/>
            <a:ext cx="1150816" cy="39659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DF1C43-18C5-7D49-2588-557764B07E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2022 LearnExperts. All rights reserved.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0DED3F-B158-41D1-F683-6195F72FF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6627B-E4D5-2947-8E88-B84039729B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0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_4">
    <p:bg>
      <p:bgPr>
        <a:solidFill>
          <a:srgbClr val="1C6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4487" y="1"/>
            <a:ext cx="11067514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rgbClr val="1C6D8F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4B436F-A511-A141-900B-BA20A19A1BCE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43CCEE8A-6A07-500B-BD7B-E98D57E6A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9742" y="236383"/>
            <a:ext cx="1150816" cy="39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05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rgbClr val="D8F0FA">
              <a:alpha val="50196"/>
            </a:srgbClr>
          </a:solidFill>
        </p:spPr>
        <p:txBody>
          <a:bodyPr wrap="square">
            <a:noAutofit/>
          </a:bodyPr>
          <a:lstStyle>
            <a:lvl1pPr>
              <a:defRPr b="1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6115290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715790"/>
            <a:ext cx="6115291" cy="2387600"/>
          </a:xfrm>
        </p:spPr>
        <p:txBody>
          <a:bodyPr lIns="0" rIns="0" anchor="b">
            <a:normAutofit/>
          </a:bodyPr>
          <a:lstStyle>
            <a:lvl1pPr algn="l">
              <a:defRPr sz="4800" b="1" i="0" cap="all" baseline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4FF4E3-951F-F040-800F-0DDAC2CCC507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2D95BE5-2411-9F9F-B562-7F6D772BA1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623" y="6308305"/>
            <a:ext cx="1168736" cy="4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51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E716DF3-2617-7EBB-347E-5B27E2A7E1CE}"/>
              </a:ext>
            </a:extLst>
          </p:cNvPr>
          <p:cNvSpPr/>
          <p:nvPr userDrawn="1"/>
        </p:nvSpPr>
        <p:spPr>
          <a:xfrm>
            <a:off x="8412000" y="0"/>
            <a:ext cx="3780000" cy="6858001"/>
          </a:xfrm>
          <a:prstGeom prst="rect">
            <a:avLst/>
          </a:prstGeom>
          <a:solidFill>
            <a:srgbClr val="D8F0F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122D63-EFA3-1396-E5A3-62DA9DC82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3600" b="1" i="0" cap="none" baseline="0">
                <a:solidFill>
                  <a:schemeClr val="tx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7FF3689-BABB-DD08-742F-A75EEF3390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623" y="6308305"/>
            <a:ext cx="1168736" cy="4027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CFEDB-8963-8E53-6D5E-2774E62376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2022 </a:t>
            </a:r>
            <a:r>
              <a:rPr lang="en-US" dirty="0" err="1"/>
              <a:t>LearnExperts</a:t>
            </a:r>
            <a:r>
              <a:rPr lang="en-US" dirty="0"/>
              <a:t>. All rights reserved.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19B76-F824-6BD1-5B12-B911019961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6627B-E4D5-2947-8E88-B84039729B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73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716DF3-2617-7EBB-347E-5B27E2A7E1CE}"/>
              </a:ext>
            </a:extLst>
          </p:cNvPr>
          <p:cNvSpPr/>
          <p:nvPr userDrawn="1"/>
        </p:nvSpPr>
        <p:spPr>
          <a:xfrm>
            <a:off x="7176304" y="0"/>
            <a:ext cx="5015696" cy="6858001"/>
          </a:xfrm>
          <a:prstGeom prst="rect">
            <a:avLst/>
          </a:prstGeom>
          <a:solidFill>
            <a:srgbClr val="D8F0F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CF03BE13-D1F1-CED1-8658-1E159295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3600" b="1" i="0" cap="none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1C4394A-9AD1-B8E6-3844-22CEA53C9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623" y="6308305"/>
            <a:ext cx="1168736" cy="4027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64D5B-24AF-CA7F-DB1E-147D4F8C0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2022 </a:t>
            </a:r>
            <a:r>
              <a:rPr lang="en-US" dirty="0" err="1"/>
              <a:t>LearnExperts</a:t>
            </a:r>
            <a:r>
              <a:rPr lang="en-US" dirty="0"/>
              <a:t>. All rights reserved.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31FE3-CE4F-9CD0-46C6-E925D719AA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6627B-E4D5-2947-8E88-B84039729B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3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_5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1918ACA-BF07-4362-E100-3D17E88F2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623" y="6324882"/>
            <a:ext cx="1150816" cy="39659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4FEFF2-6920-EDA2-F781-D3B612CC62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2022 </a:t>
            </a:r>
            <a:r>
              <a:rPr lang="en-US" dirty="0" err="1"/>
              <a:t>LearnExperts</a:t>
            </a:r>
            <a:r>
              <a:rPr lang="en-US" dirty="0"/>
              <a:t>. All rights reserved.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B35273-C69D-131D-6E92-38D2D435C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6627B-E4D5-2947-8E88-B84039729B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62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B4730-9162-49F4-BB21-17734691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54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2022 </a:t>
            </a:r>
            <a:r>
              <a:rPr lang="en-US" dirty="0" err="1"/>
              <a:t>LearnExperts</a:t>
            </a:r>
            <a:r>
              <a:rPr lang="en-US" dirty="0"/>
              <a:t>. All rights reserved.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7FA8C-5C2C-49C4-AEDE-C62FEAB6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067"/>
            <a:ext cx="2743200" cy="365125"/>
          </a:xfrm>
        </p:spPr>
        <p:txBody>
          <a:bodyPr/>
          <a:lstStyle/>
          <a:p>
            <a:fld id="{4F07188B-4410-4F34-8222-807BB835D407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D02883-F741-436D-9AF9-3587E8B92957}"/>
              </a:ext>
            </a:extLst>
          </p:cNvPr>
          <p:cNvSpPr/>
          <p:nvPr userDrawn="1"/>
        </p:nvSpPr>
        <p:spPr>
          <a:xfrm>
            <a:off x="8437419" y="5425582"/>
            <a:ext cx="3599144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 US</a:t>
            </a:r>
            <a:endParaRPr kumimoji="0" lang="en-CA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1.613.854.1846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Contact: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LearnExperts Info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Web: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www.learnexperts.ai 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08F72F-C86C-4F79-961B-F826F4D6B344}"/>
              </a:ext>
            </a:extLst>
          </p:cNvPr>
          <p:cNvSpPr txBox="1"/>
          <p:nvPr userDrawn="1"/>
        </p:nvSpPr>
        <p:spPr>
          <a:xfrm>
            <a:off x="2855422" y="2767280"/>
            <a:ext cx="648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dirty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Thank You!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573BCC-16C3-D4F0-058E-8756D3B4F4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8440" y="6334338"/>
            <a:ext cx="1168736" cy="4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16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2C850-E2DE-0258-E4F5-DCF1A87A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List Placeholder">
            <a:extLst>
              <a:ext uri="{FF2B5EF4-FFF2-40B4-BE49-F238E27FC236}">
                <a16:creationId xmlns:a16="http://schemas.microsoft.com/office/drawing/2014/main" id="{DA0831A8-687A-066B-4C62-33905F842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3E0B-FDAB-4CB7-1545-C79ECF31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F764-0AD0-9541-B05E-7103CA0E8FE1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15C95-4532-7B29-748E-5AC2B284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ACF62-0FDB-7D72-1BD0-90C3C61D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4068-F831-D047-B9AF-50322341777E}" type="slidenum">
              <a:rPr lang="en-US" smtClean="0"/>
              <a:t>‹#›</a:t>
            </a:fld>
            <a:endParaRPr lang="en-US"/>
          </a:p>
        </p:txBody>
      </p:sp>
      <p:sp useBgFill="1">
        <p:nvSpPr>
          <p:cNvPr id="7" name="Brand Mark Placeholder">
            <a:extLst>
              <a:ext uri="{FF2B5EF4-FFF2-40B4-BE49-F238E27FC236}">
                <a16:creationId xmlns:a16="http://schemas.microsoft.com/office/drawing/2014/main" id="{B4F3E9C6-301F-D36F-4F38-6FA829AFB9D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1391279" y="88425"/>
            <a:ext cx="720000" cy="720000"/>
          </a:xfrm>
          <a:effectLst/>
        </p:spPr>
        <p:txBody>
          <a:bodyPr wrap="none"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4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3055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rgbClr val="E6F6F3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0" y="1720312"/>
            <a:ext cx="60930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1" i="0" cap="all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3C866AC-3FC6-5C18-238E-403CC9D2E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623" y="6308305"/>
            <a:ext cx="1168736" cy="4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4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6115290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715790"/>
            <a:ext cx="6115291" cy="2387600"/>
          </a:xfrm>
        </p:spPr>
        <p:txBody>
          <a:bodyPr lIns="0" rIns="0" anchor="b">
            <a:normAutofit/>
          </a:bodyPr>
          <a:lstStyle>
            <a:lvl1pPr algn="l">
              <a:defRPr sz="4800" b="1" i="0" cap="all" baseline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4FF4E3-951F-F040-800F-0DDAC2CCC507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10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4">
    <p:bg>
      <p:bgPr>
        <a:solidFill>
          <a:srgbClr val="00A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rgbClr val="00A887"/>
          </a:solidFill>
        </p:spPr>
        <p:txBody>
          <a:bodyPr wrap="square">
            <a:noAutofit/>
          </a:bodyPr>
          <a:lstStyle>
            <a:lvl1pPr>
              <a:defRPr b="1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1" i="0" cap="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50F314D-DEDE-4584-B6A5-55ABC4B7ED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5422" y="434680"/>
            <a:ext cx="1150816" cy="39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rgbClr val="E6F6F3"/>
          </a:solidFill>
        </p:spPr>
        <p:txBody>
          <a:bodyPr wrap="square">
            <a:noAutofit/>
          </a:bodyPr>
          <a:lstStyle>
            <a:lvl1pPr>
              <a:defRPr b="1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6115290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715790"/>
            <a:ext cx="6115291" cy="2387600"/>
          </a:xfrm>
        </p:spPr>
        <p:txBody>
          <a:bodyPr lIns="0" rIns="0" anchor="b">
            <a:normAutofit/>
          </a:bodyPr>
          <a:lstStyle>
            <a:lvl1pPr algn="l">
              <a:defRPr sz="4800" b="1" i="0" cap="all" baseline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4FF4E3-951F-F040-800F-0DDAC2CCC507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EB7E1CE-B7F2-550B-A8B6-B0D6CF98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623" y="6308305"/>
            <a:ext cx="1168736" cy="4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2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3600" b="1" i="0" cap="none" baseline="0">
                <a:solidFill>
                  <a:schemeClr val="tx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3B2516E-9140-D4E7-CECE-F84EAAF87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623" y="6308305"/>
            <a:ext cx="1168736" cy="40276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829958-EC8E-5984-30FB-5A70912FF5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Copyright © 2022 </a:t>
            </a:r>
            <a:r>
              <a:rPr lang="en-US" dirty="0" err="1"/>
              <a:t>LearnExperts</a:t>
            </a:r>
            <a:r>
              <a:rPr lang="en-US" dirty="0"/>
              <a:t>. All rights reserved.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434279-2186-3246-6458-F6F87560E8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C6627B-E4D5-2947-8E88-B84039729B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5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A1491085-1F38-6E57-A35B-69B9F4408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3600" b="1" i="0" cap="none" baseline="0">
                <a:solidFill>
                  <a:schemeClr val="tx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22F4526-5134-3120-0686-B41E900E97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623" y="6308305"/>
            <a:ext cx="1168736" cy="40276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EBBDAB-3DC6-E309-FD70-6454CD2213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2022 </a:t>
            </a:r>
            <a:r>
              <a:rPr lang="en-US" dirty="0" err="1"/>
              <a:t>LearnExperts</a:t>
            </a:r>
            <a:r>
              <a:rPr lang="en-US" dirty="0"/>
              <a:t>. All rights reserved.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5347C-CAE4-8355-A11A-098DE159C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6627B-E4D5-2947-8E88-B84039729B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3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E716DF3-2617-7EBB-347E-5B27E2A7E1CE}"/>
              </a:ext>
            </a:extLst>
          </p:cNvPr>
          <p:cNvSpPr/>
          <p:nvPr userDrawn="1"/>
        </p:nvSpPr>
        <p:spPr>
          <a:xfrm>
            <a:off x="8412000" y="0"/>
            <a:ext cx="3780000" cy="6858001"/>
          </a:xfrm>
          <a:prstGeom prst="rect">
            <a:avLst/>
          </a:prstGeom>
          <a:solidFill>
            <a:srgbClr val="E6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122D63-EFA3-1396-E5A3-62DA9DC82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3600" b="1" i="0" cap="none" baseline="0">
                <a:solidFill>
                  <a:schemeClr val="tx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7FF3689-BABB-DD08-742F-A75EEF3390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623" y="6308305"/>
            <a:ext cx="1168736" cy="4027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BBE88-1555-6E36-56ED-DC69C235B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2022 </a:t>
            </a:r>
            <a:r>
              <a:rPr lang="en-US" dirty="0" err="1"/>
              <a:t>LearnExperts</a:t>
            </a:r>
            <a:r>
              <a:rPr lang="en-US" dirty="0"/>
              <a:t>. All rights reserved.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939AD-5BDA-91E3-3D9B-90AE21C86F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6627B-E4D5-2947-8E88-B84039729B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0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716DF3-2617-7EBB-347E-5B27E2A7E1CE}"/>
              </a:ext>
            </a:extLst>
          </p:cNvPr>
          <p:cNvSpPr/>
          <p:nvPr userDrawn="1"/>
        </p:nvSpPr>
        <p:spPr>
          <a:xfrm>
            <a:off x="7176304" y="0"/>
            <a:ext cx="5015696" cy="6858001"/>
          </a:xfrm>
          <a:prstGeom prst="rect">
            <a:avLst/>
          </a:prstGeom>
          <a:solidFill>
            <a:srgbClr val="E6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CF03BE13-D1F1-CED1-8658-1E159295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3600" b="1" i="0" cap="none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1C4394A-9AD1-B8E6-3844-22CEA53C9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623" y="6308305"/>
            <a:ext cx="1168736" cy="4027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D63BE-FC34-818D-92EA-CB4455DE77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2022 </a:t>
            </a:r>
            <a:r>
              <a:rPr lang="en-US" dirty="0" err="1"/>
              <a:t>LearnExperts</a:t>
            </a:r>
            <a:r>
              <a:rPr lang="en-US" dirty="0"/>
              <a:t>. All rights reserved.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38C8C-7074-875A-372D-C29CF0FF4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6627B-E4D5-2947-8E88-B84039729B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5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902FA6-24E0-3C4A-8B7A-F529DB12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45A71-C369-2A42-A14F-2BD1985F7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2A715-D537-DD4B-8BE6-1E573155F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Copyright © 2020 </a:t>
            </a:r>
            <a:r>
              <a:rPr lang="en-US" dirty="0" err="1"/>
              <a:t>LearnExperts</a:t>
            </a:r>
            <a:r>
              <a:rPr lang="en-US" dirty="0"/>
              <a:t>. All rights reserved.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9E735-B191-784C-98F7-65384DACA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C6627B-E4D5-2947-8E88-B84039729B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8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717" r:id="rId3"/>
    <p:sldLayoutId id="2147483670" r:id="rId4"/>
    <p:sldLayoutId id="2147483674" r:id="rId5"/>
    <p:sldLayoutId id="2147483675" r:id="rId6"/>
    <p:sldLayoutId id="2147483708" r:id="rId7"/>
    <p:sldLayoutId id="2147483712" r:id="rId8"/>
    <p:sldLayoutId id="2147483713" r:id="rId9"/>
    <p:sldLayoutId id="2147483707" r:id="rId10"/>
    <p:sldLayoutId id="2147483711" r:id="rId11"/>
    <p:sldLayoutId id="2147483716" r:id="rId12"/>
    <p:sldLayoutId id="2147483714" r:id="rId13"/>
    <p:sldLayoutId id="2147483715" r:id="rId14"/>
    <p:sldLayoutId id="2147483718" r:id="rId15"/>
    <p:sldLayoutId id="2147483719" r:id="rId16"/>
    <p:sldLayoutId id="214748372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>
              <a:lumMod val="50000"/>
            </a:schemeClr>
          </a:solidFill>
          <a:latin typeface="Roboto Condensed" panose="02000000000000000000" pitchFamily="2" charset="0"/>
          <a:ea typeface="Roboto Condense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21" descr="Woman on tablet ">
            <a:extLst>
              <a:ext uri="{FF2B5EF4-FFF2-40B4-BE49-F238E27FC236}">
                <a16:creationId xmlns:a16="http://schemas.microsoft.com/office/drawing/2014/main" id="{DB20DB88-CBCC-9A4A-BA0A-4807E1B8E8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49"/>
          <a:stretch/>
        </p:blipFill>
        <p:spPr>
          <a:xfrm>
            <a:off x="20" y="10"/>
            <a:ext cx="12191981" cy="6857990"/>
          </a:xfr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5879" y="3067667"/>
            <a:ext cx="6947772" cy="2833562"/>
          </a:xfrm>
          <a:solidFill>
            <a:srgbClr val="00A887"/>
          </a:solidFill>
        </p:spPr>
        <p:txBody>
          <a:bodyPr lIns="216000" rIns="216000" anchor="ctr" anchorCtr="0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400" dirty="0">
                <a:solidFill>
                  <a:schemeClr val="bg1"/>
                </a:solidFill>
              </a:rPr>
              <a:t>Unlocking the Power of AI in Learning</a:t>
            </a:r>
            <a:br>
              <a:rPr lang="en-US" sz="1800" b="0" i="0" u="none" strike="noStrike" spc="0" dirty="0">
                <a:solidFill>
                  <a:srgbClr val="FFFFF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br>
              <a:rPr lang="en-US" sz="1800" b="0" i="0" u="none" strike="noStrike" spc="0" dirty="0">
                <a:solidFill>
                  <a:srgbClr val="FFFFF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br>
              <a:rPr lang="en-US" sz="1800" b="0" i="0" u="none" strike="noStrike" spc="0" dirty="0">
                <a:solidFill>
                  <a:srgbClr val="FFFFF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1800" b="0" i="0" u="none" strike="noStrike" cap="none" spc="0" dirty="0">
                <a:solidFill>
                  <a:srgbClr val="FFFFF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Sarah Sedgman (LearnExperts) / Debbie Smith (</a:t>
            </a:r>
            <a:r>
              <a:rPr lang="en-US" sz="1800" b="0" i="0" u="none" strike="noStrike" cap="none" spc="0" dirty="0" err="1">
                <a:solidFill>
                  <a:srgbClr val="FFFFF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Visier</a:t>
            </a:r>
            <a:r>
              <a:rPr lang="en-US" sz="1800" b="0" i="0" u="none" strike="noStrike" cap="none" spc="0" dirty="0">
                <a:solidFill>
                  <a:srgbClr val="FFFFF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) / Claire Boger (</a:t>
            </a:r>
            <a:r>
              <a:rPr lang="en-US" sz="1800" b="0" i="0" u="none" strike="noStrike" cap="none" spc="0" dirty="0" err="1">
                <a:solidFill>
                  <a:srgbClr val="FFFFF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Persado</a:t>
            </a:r>
            <a:r>
              <a:rPr lang="en-US" sz="1800" b="0" cap="none" dirty="0">
                <a:solidFill>
                  <a:srgbClr val="FFFFFF"/>
                </a:solidFill>
              </a:rPr>
              <a:t>)</a:t>
            </a:r>
            <a:endParaRPr lang="en-US" sz="4100" cap="none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8596BCB-3327-995E-5118-13AAF1219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422" y="434680"/>
            <a:ext cx="1150816" cy="39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4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 </a:t>
            </a:r>
            <a:r>
              <a:rPr dirty="0"/>
              <a:t>AI Replace Humans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30924" y="2056705"/>
            <a:ext cx="4280211" cy="4351338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Time savings are massive – use the tools to the mundane tasks</a:t>
            </a:r>
          </a:p>
          <a:p>
            <a:r>
              <a:rPr lang="en-US" sz="2200" dirty="0"/>
              <a:t>It’s like a first pass and then you can quickly review, make a few changes</a:t>
            </a:r>
          </a:p>
          <a:p>
            <a:r>
              <a:rPr lang="en-US" sz="2200" dirty="0"/>
              <a:t>Helps us to be more productive</a:t>
            </a:r>
          </a:p>
          <a:p>
            <a:r>
              <a:rPr lang="en-US" sz="2200" dirty="0"/>
              <a:t>Gives us fresh ideas to build on (like beautiful.ai!)</a:t>
            </a:r>
          </a:p>
          <a:p>
            <a:pPr>
              <a:buFont typeface="Arial" charset="0"/>
              <a:buChar char="•"/>
            </a:pPr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247E48-B52D-D800-1494-7C645E9648A1}"/>
              </a:ext>
            </a:extLst>
          </p:cNvPr>
          <p:cNvSpPr txBox="1">
            <a:spLocks/>
          </p:cNvSpPr>
          <p:nvPr/>
        </p:nvSpPr>
        <p:spPr>
          <a:xfrm>
            <a:off x="584043" y="2491181"/>
            <a:ext cx="60562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200" dirty="0"/>
              <a:t>AI definitely increases human productivity 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It can’t replace the need to define the problem, work out the business case, make hard decisions, add subject matter expertise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Humans need to monitor, review, and evaluate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Quality control is crucial to ensure accuracy and alignment with organizational goals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Garbage in – garbage out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965FF3-8656-860C-856A-D36606C98978}"/>
              </a:ext>
            </a:extLst>
          </p:cNvPr>
          <p:cNvSpPr txBox="1"/>
          <p:nvPr/>
        </p:nvSpPr>
        <p:spPr>
          <a:xfrm>
            <a:off x="6855160" y="1694514"/>
            <a:ext cx="2845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BUT WAIT!!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C5036-B657-BC96-F31A-EF3BF68A992C}"/>
              </a:ext>
            </a:extLst>
          </p:cNvPr>
          <p:cNvSpPr txBox="1"/>
          <p:nvPr/>
        </p:nvSpPr>
        <p:spPr>
          <a:xfrm>
            <a:off x="226233" y="1694514"/>
            <a:ext cx="2845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Of Course Not!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Evaluating </a:t>
            </a:r>
            <a:r>
              <a:rPr lang="en-US" dirty="0"/>
              <a:t>Generative </a:t>
            </a:r>
            <a:r>
              <a:rPr dirty="0"/>
              <a:t>AI Technologies for Your Learning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Focus on tactical, day-to-day tasks that are slowing you down.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E</a:t>
            </a:r>
            <a:r>
              <a:rPr sz="2600" dirty="0"/>
              <a:t>valuate different AI technologies</a:t>
            </a:r>
            <a:r>
              <a:rPr lang="en-US" sz="2600" dirty="0"/>
              <a:t> that solve those problems.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T</a:t>
            </a:r>
            <a:r>
              <a:rPr sz="2600" dirty="0"/>
              <a:t>ry </a:t>
            </a:r>
            <a:r>
              <a:rPr lang="en-US" sz="2600" dirty="0"/>
              <a:t>it </a:t>
            </a:r>
            <a:r>
              <a:rPr sz="2600" dirty="0"/>
              <a:t>with your data</a:t>
            </a:r>
            <a:r>
              <a:rPr lang="en-US" sz="2600" dirty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sz="2600" dirty="0"/>
              <a:t>Choose a technology that will help you go faster, save money, and allow you to accelerate</a:t>
            </a:r>
            <a:r>
              <a:rPr lang="en-US" sz="2600" dirty="0"/>
              <a:t>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N</a:t>
            </a:r>
            <a:r>
              <a:rPr sz="2600" dirty="0"/>
              <a:t>ot all AI models are created equal</a:t>
            </a:r>
            <a:r>
              <a:rPr lang="en-US" sz="2600" dirty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Think about how generative AI helps you strategically – efficiency, quality, fill gaps.</a:t>
            </a:r>
            <a:endParaRPr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F658-062F-B54F-53F8-AF3A99F19E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Panel Questions &amp; Audience Participation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A67CA-E7CB-E6ED-C6D5-D6B9102E59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176E397-BFC5-CBA1-4AC7-15E4ABEBDD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2C04068-F831-D047-B9AF-50322341777E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9AE61B-0B26-46AF-52CC-F9D6476D2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86689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637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6A09C-18B7-7BF5-B861-53201B56A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Don’t Forget Change is Hard – Embrace Innovation!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03A0B-E24C-ABE9-7E7B-3BA54B371E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C6627B-E4D5-2947-8E88-B84039729B9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65BDCF-3CD0-C1AD-0AE6-6DB300906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51" t="21975" r="56576" b="25334"/>
          <a:stretch/>
        </p:blipFill>
        <p:spPr>
          <a:xfrm>
            <a:off x="4056754" y="1622212"/>
            <a:ext cx="3121286" cy="44854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75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D39A62-E5BC-4B02-960F-E05F0CF3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188B-4410-4F34-8222-807BB835D40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336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sz="2400" dirty="0"/>
              <a:t>Artificial intelligence is transforming the way we work, and its impact can be seen in every industry.</a:t>
            </a:r>
          </a:p>
          <a:p>
            <a:endParaRPr lang="en-US" sz="2400" dirty="0"/>
          </a:p>
          <a:p>
            <a:r>
              <a:rPr sz="2400" dirty="0"/>
              <a:t>As AI technology continues to evolve</a:t>
            </a:r>
            <a:r>
              <a:rPr lang="en-US" sz="2400" dirty="0"/>
              <a:t>, </a:t>
            </a:r>
            <a:r>
              <a:rPr sz="2400" dirty="0"/>
              <a:t>organizations are looking for</a:t>
            </a:r>
            <a:r>
              <a:rPr lang="en-US" sz="2400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W</a:t>
            </a:r>
            <a:r>
              <a:rPr sz="2400" dirty="0"/>
              <a:t>ays to take advantage of its benefits</a:t>
            </a:r>
            <a:endParaRPr lang="en-US" sz="2400" dirty="0"/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T</a:t>
            </a:r>
            <a:r>
              <a:rPr sz="2400" dirty="0"/>
              <a:t>o improve efficiency</a:t>
            </a:r>
            <a:endParaRPr lang="en-US" sz="2400" dirty="0"/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I</a:t>
            </a:r>
            <a:r>
              <a:rPr sz="2400" dirty="0"/>
              <a:t>ncrease productivity</a:t>
            </a:r>
            <a:endParaRPr lang="en-US" sz="2400" dirty="0"/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D</a:t>
            </a:r>
            <a:r>
              <a:rPr sz="2400" dirty="0"/>
              <a:t>rive innovation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/>
              <a:t>Where is AI Being Used Today?</a:t>
            </a:r>
            <a:r>
              <a:rPr lang="en-US" dirty="0"/>
              <a:t> Revolutionizing Industries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409F9-33FD-B164-E8B0-D103C0DCF8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3" y="3572407"/>
            <a:ext cx="11647923" cy="2783942"/>
          </a:xfrm>
        </p:spPr>
        <p:txBody>
          <a:bodyPr/>
          <a:lstStyle/>
          <a:p>
            <a:r>
              <a:rPr lang="en-US" sz="2800" b="1" dirty="0"/>
              <a:t>Game-changer for marketing departments: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content creation (blogs headlines, Google AdWords)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deliver customized customer experiences by analyzing patterns and suggesting products, analyze marketing spends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speed up the creative process</a:t>
            </a:r>
          </a:p>
          <a:p>
            <a:endParaRPr lang="en-US" dirty="0"/>
          </a:p>
        </p:txBody>
      </p:sp>
      <p:pic>
        <p:nvPicPr>
          <p:cNvPr id="2050" name="Picture 2" descr="7 Tips for Effortlessly Crafting Effective Marketing Messages | CPA ...">
            <a:extLst>
              <a:ext uri="{FF2B5EF4-FFF2-40B4-BE49-F238E27FC236}">
                <a16:creationId xmlns:a16="http://schemas.microsoft.com/office/drawing/2014/main" id="{F34A7F8B-BE8D-9D97-67FF-5B6649ABA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4" y="1505067"/>
            <a:ext cx="11895137" cy="186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/>
              <a:t>Where is AI Being Used Today?</a:t>
            </a:r>
            <a:r>
              <a:rPr lang="en-US" dirty="0"/>
              <a:t> Revolutionizing Industries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409F9-33FD-B164-E8B0-D103C0DCF8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3" y="3572407"/>
            <a:ext cx="11647923" cy="2783942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/>
              <a:t>AI has accelerated the mundane tasks: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/>
              <a:t>writing code, writing tests, and coming up with documentation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/>
              <a:t>leaving humans to fix up misunderstandings and clear up problems</a:t>
            </a:r>
          </a:p>
          <a:p>
            <a:endParaRPr lang="en-US" dirty="0"/>
          </a:p>
        </p:txBody>
      </p:sp>
      <p:pic>
        <p:nvPicPr>
          <p:cNvPr id="3074" name="Picture 2" descr="Discovery Phase in The Software Development Process – Key Deliverables">
            <a:extLst>
              <a:ext uri="{FF2B5EF4-FFF2-40B4-BE49-F238E27FC236}">
                <a16:creationId xmlns:a16="http://schemas.microsoft.com/office/drawing/2014/main" id="{8BBFF3F3-6D1B-5D79-8813-EF312F526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8" b="24389"/>
          <a:stretch/>
        </p:blipFill>
        <p:spPr bwMode="auto">
          <a:xfrm>
            <a:off x="243480" y="1516427"/>
            <a:ext cx="11694836" cy="205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0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/>
              <a:t>Where is AI Being Used Today?</a:t>
            </a:r>
            <a:r>
              <a:rPr lang="en-US" dirty="0"/>
              <a:t> Revolutionizing Industries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409F9-33FD-B164-E8B0-D103C0DCF8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3" y="3572407"/>
            <a:ext cx="11647923" cy="2783942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/>
              <a:t>Makes it easier to gain insights and leads: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/>
              <a:t>targeted campaigns with contact information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/>
              <a:t>lead generation automation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0" dirty="0"/>
              <a:t>sales metrics</a:t>
            </a:r>
          </a:p>
          <a:p>
            <a:endParaRPr lang="en-US" dirty="0"/>
          </a:p>
        </p:txBody>
      </p:sp>
      <p:pic>
        <p:nvPicPr>
          <p:cNvPr id="5122" name="Picture 2" descr="Sales">
            <a:extLst>
              <a:ext uri="{FF2B5EF4-FFF2-40B4-BE49-F238E27FC236}">
                <a16:creationId xmlns:a16="http://schemas.microsoft.com/office/drawing/2014/main" id="{664492EF-B279-295A-A90F-D2EF72B9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3" y="1546748"/>
            <a:ext cx="11369067" cy="173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6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/>
              <a:t>Where is AI Being Used Today?</a:t>
            </a:r>
            <a:r>
              <a:rPr lang="en-US" dirty="0"/>
              <a:t> Revolutionizing Industries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409F9-33FD-B164-E8B0-D103C0DCF8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3" y="3617843"/>
            <a:ext cx="11647923" cy="2738506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/>
              <a:t>Get skills in the market faster, giving personalized experiences: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perform instructional design and technical 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generate content, test questions and suggest demonstrations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quick updates and identification of areas where there are similarities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graphic design &amp; AI video</a:t>
            </a:r>
          </a:p>
          <a:p>
            <a:endParaRPr lang="en-US" dirty="0"/>
          </a:p>
        </p:txBody>
      </p:sp>
      <p:pic>
        <p:nvPicPr>
          <p:cNvPr id="4098" name="Picture 2" descr="EDUCATION word cloud collage, concept ... | Stock vector | Colourbox">
            <a:extLst>
              <a:ext uri="{FF2B5EF4-FFF2-40B4-BE49-F238E27FC236}">
                <a16:creationId xmlns:a16="http://schemas.microsoft.com/office/drawing/2014/main" id="{272836A1-ACBC-5851-24A9-14B3988B9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1505069"/>
            <a:ext cx="11844603" cy="192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t>What is Generative AI?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392623" y="1525046"/>
            <a:ext cx="6270170" cy="484981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sz="2000" dirty="0"/>
              <a:t>Generative AI is a type of artificial intelligence that is able to create new content.</a:t>
            </a:r>
          </a:p>
          <a:p>
            <a:pPr>
              <a:buFont typeface="Arial" charset="0"/>
              <a:buChar char="•"/>
            </a:pPr>
            <a:r>
              <a:rPr sz="2000" dirty="0"/>
              <a:t>Unlike previous AI systems that were more about understanding, generative AI can actually produce content.</a:t>
            </a:r>
          </a:p>
          <a:p>
            <a:pPr>
              <a:buFont typeface="Arial" charset="0"/>
              <a:buChar char="•"/>
            </a:pPr>
            <a:r>
              <a:rPr sz="2000" dirty="0"/>
              <a:t>For example, it can generate creative content, come up with original story ideas, write essays, summarize text, and answer complicated questions.</a:t>
            </a:r>
          </a:p>
          <a:p>
            <a:pPr>
              <a:buFont typeface="Arial" charset="0"/>
              <a:buChar char="•"/>
            </a:pPr>
            <a:r>
              <a:rPr sz="2000" dirty="0"/>
              <a:t>It can even analyze data and solve math and logic problems.</a:t>
            </a: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….and expect more</a:t>
            </a:r>
            <a:endParaRPr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3D9A51-CC3A-0788-E00E-F0541B834772}"/>
              </a:ext>
            </a:extLst>
          </p:cNvPr>
          <p:cNvSpPr txBox="1">
            <a:spLocks/>
          </p:cNvSpPr>
          <p:nvPr/>
        </p:nvSpPr>
        <p:spPr>
          <a:xfrm>
            <a:off x="7392347" y="1506538"/>
            <a:ext cx="5102560" cy="4536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Impressive capabilities: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Create new content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Synthesize knowledge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Transform content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Analyze data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Solve problems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Create graphics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Speech to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1894F5-24B0-ACD5-5325-F9AF7CC0565E}"/>
              </a:ext>
            </a:extLst>
          </p:cNvPr>
          <p:cNvSpPr txBox="1">
            <a:spLocks/>
          </p:cNvSpPr>
          <p:nvPr/>
        </p:nvSpPr>
        <p:spPr>
          <a:xfrm>
            <a:off x="7392347" y="425361"/>
            <a:ext cx="5102560" cy="5799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#humanproductivity</a:t>
            </a:r>
          </a:p>
        </p:txBody>
      </p:sp>
      <p:pic>
        <p:nvPicPr>
          <p:cNvPr id="1026" name="Picture 2" descr="OpenAI debuts gigantic GPT-3 language model with 175 billion parameters ...">
            <a:extLst>
              <a:ext uri="{FF2B5EF4-FFF2-40B4-BE49-F238E27FC236}">
                <a16:creationId xmlns:a16="http://schemas.microsoft.com/office/drawing/2014/main" id="{544E097B-8881-204D-6ADA-1B188A45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83" y="5822157"/>
            <a:ext cx="3479642" cy="85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/>
              <a:t>The </a:t>
            </a:r>
            <a:r>
              <a:rPr lang="en-US" dirty="0"/>
              <a:t>Pros / Cons</a:t>
            </a:r>
            <a:r>
              <a:rPr dirty="0"/>
              <a:t> of </a:t>
            </a:r>
            <a:r>
              <a:rPr lang="en-US" dirty="0"/>
              <a:t>Generative </a:t>
            </a:r>
            <a:r>
              <a:rPr dirty="0"/>
              <a:t>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>
          <a:xfrm>
            <a:off x="508782" y="1753252"/>
            <a:ext cx="5312997" cy="3135272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sz="2600" b="1" dirty="0"/>
              <a:t>PROS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AI, like GPT, can </a:t>
            </a:r>
            <a:r>
              <a:rPr lang="en-US" sz="1800" dirty="0"/>
              <a:t>drive human productivity</a:t>
            </a:r>
            <a:endParaRPr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It is knowledgeable and can provide balanced answers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It can help diagnose errors and provide solutions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Serves up Important content and relevant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/>
              <a:t>Analyzes</a:t>
            </a:r>
            <a:r>
              <a:rPr lang="fr-FR" sz="1800" dirty="0"/>
              <a:t> and </a:t>
            </a:r>
            <a:r>
              <a:rPr lang="fr-FR" sz="1800" dirty="0" err="1"/>
              <a:t>produces</a:t>
            </a:r>
            <a:r>
              <a:rPr lang="fr-FR" sz="1800" dirty="0"/>
              <a:t> large </a:t>
            </a:r>
            <a:r>
              <a:rPr lang="fr-FR" sz="1800" dirty="0" err="1"/>
              <a:t>amount</a:t>
            </a:r>
            <a:r>
              <a:rPr lang="fr-FR" sz="1800" dirty="0"/>
              <a:t> of data and content in seconds</a:t>
            </a:r>
            <a:endParaRPr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67FE3F-E831-2E01-7087-8B78AE0E07D5}"/>
              </a:ext>
            </a:extLst>
          </p:cNvPr>
          <p:cNvSpPr txBox="1">
            <a:spLocks/>
          </p:cNvSpPr>
          <p:nvPr/>
        </p:nvSpPr>
        <p:spPr>
          <a:xfrm>
            <a:off x="6345701" y="1753252"/>
            <a:ext cx="5337517" cy="313527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/>
              <a:t>CONS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Generative AI has limitations despite its benefits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It cannot have its own intentions or motivations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It requires specific prompts and instructions to generate accurate outputs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It can "hallucinate" and provide incorrect answers if it does not know the answer to a question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F16F3-DC78-4DE4-8E32-2F625AB13CE1}"/>
              </a:ext>
            </a:extLst>
          </p:cNvPr>
          <p:cNvSpPr txBox="1"/>
          <p:nvPr/>
        </p:nvSpPr>
        <p:spPr>
          <a:xfrm>
            <a:off x="1017564" y="5153567"/>
            <a:ext cx="1117443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</a:rPr>
              <a:t>IMPORTANT! </a:t>
            </a:r>
          </a:p>
          <a:p>
            <a:r>
              <a:rPr lang="en-US" sz="2600" b="1" dirty="0">
                <a:solidFill>
                  <a:schemeClr val="accent1"/>
                </a:solidFill>
              </a:rPr>
              <a:t>Human experts are needed to evaluate and tweak the content generated.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AA7F-C5C3-8542-E72B-EFC498713B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Focusing on Learning: Some Awesome AI Tools</a:t>
            </a:r>
          </a:p>
        </p:txBody>
      </p:sp>
      <p:pic>
        <p:nvPicPr>
          <p:cNvPr id="1026" name="Picture 2" descr="Descript Pricing, Features, Reviews &amp; Alternatives | GetApp">
            <a:extLst>
              <a:ext uri="{FF2B5EF4-FFF2-40B4-BE49-F238E27FC236}">
                <a16:creationId xmlns:a16="http://schemas.microsoft.com/office/drawing/2014/main" id="{80A3F914-19DA-D969-FE68-168A335F2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4" t="40911" r="27474" b="42029"/>
          <a:stretch/>
        </p:blipFill>
        <p:spPr bwMode="auto">
          <a:xfrm>
            <a:off x="3189045" y="1445905"/>
            <a:ext cx="3176611" cy="8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ynthesia IO Review 2023: How To Create Talking Headshot Videos With AI">
            <a:extLst>
              <a:ext uri="{FF2B5EF4-FFF2-40B4-BE49-F238E27FC236}">
                <a16:creationId xmlns:a16="http://schemas.microsoft.com/office/drawing/2014/main" id="{C9333DB4-FA9D-BA03-5BAB-D8EB83B8F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8" t="41490" r="13921" b="41698"/>
          <a:stretch/>
        </p:blipFill>
        <p:spPr bwMode="auto">
          <a:xfrm>
            <a:off x="4038126" y="5230098"/>
            <a:ext cx="3896037" cy="91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612A3-EFE1-2DC8-4339-A1FF70897B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1" t="9109" r="87603" b="83852"/>
          <a:stretch/>
        </p:blipFill>
        <p:spPr>
          <a:xfrm>
            <a:off x="1040006" y="2479007"/>
            <a:ext cx="1364022" cy="694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7FA8D-23EF-4074-EDC8-7510A09EE1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35" t="10021" r="76781" b="83022"/>
          <a:stretch/>
        </p:blipFill>
        <p:spPr>
          <a:xfrm>
            <a:off x="8269357" y="1894112"/>
            <a:ext cx="2148131" cy="686094"/>
          </a:xfrm>
          <a:prstGeom prst="rect">
            <a:avLst/>
          </a:prstGeom>
        </p:spPr>
      </p:pic>
      <p:pic>
        <p:nvPicPr>
          <p:cNvPr id="1030" name="Picture 6" descr="DeepL - Insight Platforms">
            <a:extLst>
              <a:ext uri="{FF2B5EF4-FFF2-40B4-BE49-F238E27FC236}">
                <a16:creationId xmlns:a16="http://schemas.microsoft.com/office/drawing/2014/main" id="{C77F1539-55C2-DF64-B0E2-2C9A84E28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5" b="31128"/>
          <a:stretch/>
        </p:blipFill>
        <p:spPr bwMode="auto">
          <a:xfrm>
            <a:off x="5021035" y="2787441"/>
            <a:ext cx="4018042" cy="15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autiful.ai Announces Free Pro Subscription to Students, Furthering ...">
            <a:extLst>
              <a:ext uri="{FF2B5EF4-FFF2-40B4-BE49-F238E27FC236}">
                <a16:creationId xmlns:a16="http://schemas.microsoft.com/office/drawing/2014/main" id="{4314515D-6BDE-ABB4-905F-B9437B605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8" b="29128"/>
          <a:stretch/>
        </p:blipFill>
        <p:spPr bwMode="auto">
          <a:xfrm>
            <a:off x="479920" y="3686110"/>
            <a:ext cx="3896039" cy="82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9C3E8A-9DDE-AD84-497D-4385638E691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28" t="13747" r="80530" b="79213"/>
          <a:stretch/>
        </p:blipFill>
        <p:spPr>
          <a:xfrm>
            <a:off x="7469571" y="4166044"/>
            <a:ext cx="4242509" cy="10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41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rnExperts">
      <a:dk1>
        <a:srgbClr val="333333"/>
      </a:dk1>
      <a:lt1>
        <a:sysClr val="window" lastClr="FFFFFF"/>
      </a:lt1>
      <a:dk2>
        <a:srgbClr val="707070"/>
      </a:dk2>
      <a:lt2>
        <a:srgbClr val="E7E6E6"/>
      </a:lt2>
      <a:accent1>
        <a:srgbClr val="00A887"/>
      </a:accent1>
      <a:accent2>
        <a:srgbClr val="3CB4E5"/>
      </a:accent2>
      <a:accent3>
        <a:srgbClr val="51127C"/>
      </a:accent3>
      <a:accent4>
        <a:srgbClr val="124359"/>
      </a:accent4>
      <a:accent5>
        <a:srgbClr val="006C60"/>
      </a:accent5>
      <a:accent6>
        <a:srgbClr val="E6F6F3"/>
      </a:accent6>
      <a:hlink>
        <a:srgbClr val="1C6D8F"/>
      </a:hlink>
      <a:folHlink>
        <a:srgbClr val="9C3DE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Experts PPT Template - Sep2022" id="{892B343A-BD84-4567-927C-36C59BBD3F9E}" vid="{0858D679-753A-43E3-B225-984EE9D1A8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E7A1A3803C9140B1EF8F84B102662E" ma:contentTypeVersion="12" ma:contentTypeDescription="Create a new document." ma:contentTypeScope="" ma:versionID="c822e4fe223e5878493fb8631c2d3c2c">
  <xsd:schema xmlns:xsd="http://www.w3.org/2001/XMLSchema" xmlns:xs="http://www.w3.org/2001/XMLSchema" xmlns:p="http://schemas.microsoft.com/office/2006/metadata/properties" xmlns:ns2="e63264b0-0080-45d2-989e-f1175c5f1b5a" xmlns:ns3="9dcf6aa0-1889-4236-98ea-31034ec3a48d" targetNamespace="http://schemas.microsoft.com/office/2006/metadata/properties" ma:root="true" ma:fieldsID="e4b4ea4e0f9924425e91d81c49d2878d" ns2:_="" ns3:_="">
    <xsd:import namespace="e63264b0-0080-45d2-989e-f1175c5f1b5a"/>
    <xsd:import namespace="9dcf6aa0-1889-4236-98ea-31034ec3a4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264b0-0080-45d2-989e-f1175c5f1b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f6aa0-1889-4236-98ea-31034ec3a48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98A1BA-8E74-4827-9C23-11C0E779E5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3264b0-0080-45d2-989e-f1175c5f1b5a"/>
    <ds:schemaRef ds:uri="9dcf6aa0-1889-4236-98ea-31034ec3a4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68AC94-FD3E-4770-9C28-590001EC40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D52016-4918-4C67-8426-50576F1894F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LearnExperts PPT Template - Sep2022 (1)</Template>
  <TotalTime>151</TotalTime>
  <Words>715</Words>
  <Application>Microsoft Office PowerPoint</Application>
  <PresentationFormat>Widescreen</PresentationFormat>
  <Paragraphs>93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Roboto Condensed</vt:lpstr>
      <vt:lpstr>Office Theme</vt:lpstr>
      <vt:lpstr>Unlocking the Power of AI in Learning   Sarah Sedgman (LearnExperts) / Debbie Smith (Visier) / Claire Boger (Persado)</vt:lpstr>
      <vt:lpstr>Introduction</vt:lpstr>
      <vt:lpstr>Where is AI Being Used Today? Revolutionizing Industries</vt:lpstr>
      <vt:lpstr>Where is AI Being Used Today? Revolutionizing Industries</vt:lpstr>
      <vt:lpstr>Where is AI Being Used Today? Revolutionizing Industries</vt:lpstr>
      <vt:lpstr>Where is AI Being Used Today? Revolutionizing Industries</vt:lpstr>
      <vt:lpstr>What is Generative AI?</vt:lpstr>
      <vt:lpstr>The Pros / Cons of Generative AI</vt:lpstr>
      <vt:lpstr>Focusing on Learning: Some Awesome AI Tools</vt:lpstr>
      <vt:lpstr>Will AI Replace Humans?</vt:lpstr>
      <vt:lpstr>Evaluating Generative AI Technologies for Your Learning Team</vt:lpstr>
      <vt:lpstr>Panel Questions &amp; Audience Participation</vt:lpstr>
      <vt:lpstr>Don’t Forget Change is Hard – Embrace Innovation!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Unlocking the Power of AI in Learning   Your name, Your title Your email address</dc:title>
  <dc:creator>Sarah Sedgman</dc:creator>
  <cp:lastModifiedBy>Sarah Sedgman</cp:lastModifiedBy>
  <cp:revision>19</cp:revision>
  <dcterms:created xsi:type="dcterms:W3CDTF">2023-05-12T19:49:15Z</dcterms:created>
  <dcterms:modified xsi:type="dcterms:W3CDTF">2023-05-23T13:37:33Z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0x01010097E7A1A3803C9140B1EF8F84B102662E</vt:lpwstr>
  </property>
</Properties>
</file>