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730250" y="133350"/>
            <a:ext cx="2905125" cy="1633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730250" y="133350"/>
            <a:ext cx="2905125" cy="1633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76" name="Google Shape;17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762000" y="762000"/>
            <a:ext cx="990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621" y="6572587"/>
            <a:ext cx="626838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762000" y="762000"/>
            <a:ext cx="990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621" y="6572767"/>
            <a:ext cx="626838" cy="19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62000" y="1282990"/>
            <a:ext cx="990599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1833"/>
              </a:lnSpc>
              <a:spcBef>
                <a:spcPts val="667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418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418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762000" y="1905000"/>
            <a:ext cx="9906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1111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1833"/>
              </a:lnSpc>
              <a:spcBef>
                <a:spcPts val="667"/>
              </a:spcBef>
              <a:spcAft>
                <a:spcPts val="0"/>
              </a:spcAft>
              <a:buSzPts val="1800"/>
              <a:buChar char="◦"/>
              <a:defRPr/>
            </a:lvl3pPr>
            <a:lvl4pPr indent="-228600" lvl="3" marL="1828800" algn="l">
              <a:lnSpc>
                <a:spcPct val="9261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2611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62000" y="762000"/>
            <a:ext cx="990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21" y="6572587"/>
            <a:ext cx="626838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1428351" y="6350000"/>
            <a:ext cx="382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62000" y="762000"/>
            <a:ext cx="3810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b="1" i="0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83299"/>
              </a:lnSpc>
              <a:spcBef>
                <a:spcPts val="667"/>
              </a:spcBef>
              <a:spcAft>
                <a:spcPts val="0"/>
              </a:spcAft>
              <a:buSzPts val="1000"/>
              <a:buNone/>
              <a:defRPr b="1" i="0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667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i="0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667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i="0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62000" y="762000"/>
            <a:ext cx="990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None/>
              <a:defRPr b="1" i="0" sz="3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62000" y="1467173"/>
            <a:ext cx="9906000" cy="4628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6745" lvl="1" marL="914400" marR="0" rtl="0" algn="l">
              <a:lnSpc>
                <a:spcPct val="8572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1649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◦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1133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1133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6">
          <p15:clr>
            <a:srgbClr val="F26B43"/>
          </p15:clr>
        </p15:guide>
        <p15:guide id="2">
          <p15:clr>
            <a:srgbClr val="F26B43"/>
          </p15:clr>
        </p15:guide>
        <p15:guide id="3" pos="1152">
          <p15:clr>
            <a:srgbClr val="F26B43"/>
          </p15:clr>
        </p15:guide>
        <p15:guide id="4" pos="9216">
          <p15:clr>
            <a:srgbClr val="F26B43"/>
          </p15:clr>
        </p15:guide>
        <p15:guide id="5" pos="1728">
          <p15:clr>
            <a:srgbClr val="F26B43"/>
          </p15:clr>
        </p15:guide>
        <p15:guide id="6" pos="2305">
          <p15:clr>
            <a:srgbClr val="F26B43"/>
          </p15:clr>
        </p15:guide>
        <p15:guide id="7" pos="2880">
          <p15:clr>
            <a:srgbClr val="F26B43"/>
          </p15:clr>
        </p15:guide>
        <p15:guide id="8" pos="3456">
          <p15:clr>
            <a:srgbClr val="F26B43"/>
          </p15:clr>
        </p15:guide>
        <p15:guide id="9" pos="4032">
          <p15:clr>
            <a:srgbClr val="F26B43"/>
          </p15:clr>
        </p15:guide>
        <p15:guide id="10" pos="4608">
          <p15:clr>
            <a:srgbClr val="F26B43"/>
          </p15:clr>
        </p15:guide>
        <p15:guide id="11" pos="5184">
          <p15:clr>
            <a:srgbClr val="F26B43"/>
          </p15:clr>
        </p15:guide>
        <p15:guide id="12" pos="5760">
          <p15:clr>
            <a:srgbClr val="F26B43"/>
          </p15:clr>
        </p15:guide>
        <p15:guide id="13" pos="6336">
          <p15:clr>
            <a:srgbClr val="F26B43"/>
          </p15:clr>
        </p15:guide>
        <p15:guide id="14" pos="8064">
          <p15:clr>
            <a:srgbClr val="F26B43"/>
          </p15:clr>
        </p15:guide>
        <p15:guide id="15" pos="6913">
          <p15:clr>
            <a:srgbClr val="F26B43"/>
          </p15:clr>
        </p15:guide>
        <p15:guide id="16" pos="7488">
          <p15:clr>
            <a:srgbClr val="F26B43"/>
          </p15:clr>
        </p15:guide>
        <p15:guide id="17" pos="8640">
          <p15:clr>
            <a:srgbClr val="F26B43"/>
          </p15:clr>
        </p15:guide>
        <p15:guide id="18" orient="horz" pos="576">
          <p15:clr>
            <a:srgbClr val="F26B43"/>
          </p15:clr>
        </p15:guide>
        <p15:guide id="19" orient="horz" pos="1152">
          <p15:clr>
            <a:srgbClr val="F26B43"/>
          </p15:clr>
        </p15:guide>
        <p15:guide id="20" orient="horz" pos="1728">
          <p15:clr>
            <a:srgbClr val="F26B43"/>
          </p15:clr>
        </p15:guide>
        <p15:guide id="21" orient="horz" pos="4608">
          <p15:clr>
            <a:srgbClr val="F26B43"/>
          </p15:clr>
        </p15:guide>
        <p15:guide id="22" orient="horz" pos="2304">
          <p15:clr>
            <a:srgbClr val="F26B43"/>
          </p15:clr>
        </p15:guide>
        <p15:guide id="23" orient="horz" pos="2880">
          <p15:clr>
            <a:srgbClr val="F26B43"/>
          </p15:clr>
        </p15:guide>
        <p15:guide id="24" orient="horz" pos="3456">
          <p15:clr>
            <a:srgbClr val="F26B43"/>
          </p15:clr>
        </p15:guide>
        <p15:guide id="25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62000" y="762000"/>
            <a:ext cx="990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1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2000" y="2286000"/>
            <a:ext cx="9906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4454" lvl="1" marL="914400" marR="0" rtl="0" algn="l">
              <a:lnSpc>
                <a:spcPct val="119976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222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TR"/>
              <a:buChar char="◦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11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11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428351" y="6350003"/>
            <a:ext cx="3826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6">
          <p15:clr>
            <a:srgbClr val="F26B43"/>
          </p15:clr>
        </p15:guide>
        <p15:guide id="2">
          <p15:clr>
            <a:srgbClr val="F26B43"/>
          </p15:clr>
        </p15:guide>
        <p15:guide id="3" pos="691">
          <p15:clr>
            <a:srgbClr val="F26B43"/>
          </p15:clr>
        </p15:guide>
        <p15:guide id="4" pos="5530">
          <p15:clr>
            <a:srgbClr val="F26B43"/>
          </p15:clr>
        </p15:guide>
        <p15:guide id="5" pos="1037">
          <p15:clr>
            <a:srgbClr val="F26B43"/>
          </p15:clr>
        </p15:guide>
        <p15:guide id="6" pos="1383">
          <p15:clr>
            <a:srgbClr val="F26B43"/>
          </p15:clr>
        </p15:guide>
        <p15:guide id="7" pos="1728">
          <p15:clr>
            <a:srgbClr val="F26B43"/>
          </p15:clr>
        </p15:guide>
        <p15:guide id="8" pos="2074">
          <p15:clr>
            <a:srgbClr val="F26B43"/>
          </p15:clr>
        </p15:guide>
        <p15:guide id="9" pos="2419">
          <p15:clr>
            <a:srgbClr val="F26B43"/>
          </p15:clr>
        </p15:guide>
        <p15:guide id="10" pos="2765">
          <p15:clr>
            <a:srgbClr val="F26B43"/>
          </p15:clr>
        </p15:guide>
        <p15:guide id="11" pos="3110">
          <p15:clr>
            <a:srgbClr val="F26B43"/>
          </p15:clr>
        </p15:guide>
        <p15:guide id="12" pos="3456">
          <p15:clr>
            <a:srgbClr val="F26B43"/>
          </p15:clr>
        </p15:guide>
        <p15:guide id="13" pos="3802">
          <p15:clr>
            <a:srgbClr val="F26B43"/>
          </p15:clr>
        </p15:guide>
        <p15:guide id="14" pos="4838">
          <p15:clr>
            <a:srgbClr val="F26B43"/>
          </p15:clr>
        </p15:guide>
        <p15:guide id="15" pos="4148">
          <p15:clr>
            <a:srgbClr val="F26B43"/>
          </p15:clr>
        </p15:guide>
        <p15:guide id="16" pos="4493">
          <p15:clr>
            <a:srgbClr val="F26B43"/>
          </p15:clr>
        </p15:guide>
        <p15:guide id="17" pos="5184">
          <p15:clr>
            <a:srgbClr val="F26B43"/>
          </p15:clr>
        </p15:guide>
        <p15:guide id="18" orient="horz" pos="346">
          <p15:clr>
            <a:srgbClr val="F26B43"/>
          </p15:clr>
        </p15:guide>
        <p15:guide id="19" orient="horz" pos="691">
          <p15:clr>
            <a:srgbClr val="F26B43"/>
          </p15:clr>
        </p15:guide>
        <p15:guide id="20" orient="horz" pos="1037">
          <p15:clr>
            <a:srgbClr val="F26B43"/>
          </p15:clr>
        </p15:guide>
        <p15:guide id="21" orient="horz" pos="2765">
          <p15:clr>
            <a:srgbClr val="F26B43"/>
          </p15:clr>
        </p15:guide>
        <p15:guide id="22" orient="horz" pos="1382">
          <p15:clr>
            <a:srgbClr val="F26B43"/>
          </p15:clr>
        </p15:guide>
        <p15:guide id="23" orient="horz" pos="1728">
          <p15:clr>
            <a:srgbClr val="F26B43"/>
          </p15:clr>
        </p15:guide>
        <p15:guide id="24" orient="horz" pos="2074">
          <p15:clr>
            <a:srgbClr val="F26B43"/>
          </p15:clr>
        </p15:guide>
        <p15:guide id="25" orient="horz" pos="2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g"/><Relationship Id="rId4" Type="http://schemas.openxmlformats.org/officeDocument/2006/relationships/image" Target="../media/image2.png"/><Relationship Id="rId5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0" Type="http://schemas.openxmlformats.org/officeDocument/2006/relationships/image" Target="../media/image42.png"/><Relationship Id="rId9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19.png"/><Relationship Id="rId9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 b="22607" l="0" r="0" t="23203"/>
          <a:stretch/>
        </p:blipFill>
        <p:spPr>
          <a:xfrm>
            <a:off x="0" y="15147"/>
            <a:ext cx="12192000" cy="44044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/>
          <p:nvPr/>
        </p:nvSpPr>
        <p:spPr>
          <a:xfrm rot="5400000">
            <a:off x="5214566" y="-854480"/>
            <a:ext cx="1762874" cy="12188643"/>
          </a:xfrm>
          <a:prstGeom prst="rect">
            <a:avLst/>
          </a:prstGeom>
          <a:solidFill>
            <a:srgbClr val="FF9B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 rot="5400000">
            <a:off x="4809843" y="-523373"/>
            <a:ext cx="2572327" cy="12188643"/>
          </a:xfrm>
          <a:prstGeom prst="rect">
            <a:avLst/>
          </a:prstGeom>
          <a:solidFill>
            <a:srgbClr val="212A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11428351" y="6350000"/>
            <a:ext cx="382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1172308" y="4835851"/>
            <a:ext cx="6488723" cy="110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1055077" y="6192382"/>
            <a:ext cx="28271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Sylvia Pereira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 Experience Designer, Alteryx</a:t>
            </a:r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1055075" y="4763927"/>
            <a:ext cx="7315201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to 50! </a:t>
            </a:r>
            <a:b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ways of building a white-glove customer education program (and scaling it up!)</a:t>
            </a:r>
            <a:endParaRPr b="0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8871" y="6179699"/>
            <a:ext cx="1524000" cy="4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cus image of a misty railway" id="207" name="Google Shape;207;p17"/>
          <p:cNvPicPr preferRelativeResize="0"/>
          <p:nvPr/>
        </p:nvPicPr>
        <p:blipFill rotWithShape="1">
          <a:blip r:embed="rId3">
            <a:alphaModFix/>
          </a:blip>
          <a:srcRect b="26829" l="0" r="2438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0" y="-20216"/>
            <a:ext cx="12192000" cy="6994948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5562" y="40005"/>
            <a:ext cx="9102117" cy="140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1590" y="505774"/>
            <a:ext cx="9839797" cy="269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110" y="2151836"/>
            <a:ext cx="9888569" cy="27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733" y="4266833"/>
            <a:ext cx="11059102" cy="2475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in a meeting&#10;&#10;Description automatically generated with low confidence" id="218" name="Google Shape;218;p18"/>
          <p:cNvPicPr preferRelativeResize="0"/>
          <p:nvPr/>
        </p:nvPicPr>
        <p:blipFill rotWithShape="1">
          <a:blip r:embed="rId3">
            <a:alphaModFix/>
          </a:blip>
          <a:srcRect b="35474" l="0" r="0" t="31104"/>
          <a:stretch/>
        </p:blipFill>
        <p:spPr>
          <a:xfrm>
            <a:off x="-11481" y="-62080"/>
            <a:ext cx="12203481" cy="27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1666170" y="5082784"/>
            <a:ext cx="13403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Use Case Review 1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7869006" y="2829457"/>
            <a:ext cx="1708505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Assessing Data Quality for Machine Learning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3223202" y="2829457"/>
            <a:ext cx="128119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Introduction to Machine Learning</a:t>
            </a:r>
            <a:endParaRPr b="0" i="0" sz="1000" u="none" cap="none" strike="noStrike">
              <a:solidFill>
                <a:srgbClr val="0026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0359162" y="2829457"/>
            <a:ext cx="180130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Building a Model in Alteryx Machine Learning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4143603" y="5031063"/>
            <a:ext cx="21461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Using Alteryx Machine Learning to Build Your Use Case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9253865" y="5082784"/>
            <a:ext cx="13338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Use Case Review 2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5286049" y="2829457"/>
            <a:ext cx="155447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Creating a Use Case for Machine Learning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7438093" y="5031063"/>
            <a:ext cx="15097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3E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Use Case Showcase Preparation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94593" y="2829457"/>
            <a:ext cx="132730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A44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Machine Learning Onboarding</a:t>
            </a:r>
            <a:endParaRPr b="0" i="0" sz="1000" u="none" cap="none" strike="noStrike">
              <a:solidFill>
                <a:srgbClr val="212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958546" y="3399834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ML Onboarding Session</a:t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2233451" y="3399834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Days Before: Introduction to Machine Learning</a:t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821773" y="3277528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2142151" y="3277528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4342403" y="3399834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Introduction to Machine Learning</a:t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4251103" y="3277528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6766866" y="3399834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Creating a Use Case for Machine Learning</a:t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6675566" y="3277528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9479586" y="3399834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</a:t>
            </a:r>
            <a:r>
              <a:rPr i="0" lang="en-US" sz="9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Assessing Data Quality for Machine Learning</a:t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9388286" y="3277528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404278" y="5677532"/>
            <a:ext cx="1103586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</a:t>
            </a:r>
            <a:r>
              <a:rPr i="0" lang="en-US" sz="9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Building a Model in Alteryx Machine Learning</a:t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312978" y="5555226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240" name="Google Shape;240;p18"/>
          <p:cNvCxnSpPr/>
          <p:nvPr/>
        </p:nvCxnSpPr>
        <p:spPr>
          <a:xfrm>
            <a:off x="11288332" y="3401871"/>
            <a:ext cx="0" cy="1411937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18"/>
          <p:cNvCxnSpPr/>
          <p:nvPr/>
        </p:nvCxnSpPr>
        <p:spPr>
          <a:xfrm rot="10800000">
            <a:off x="952368" y="4812555"/>
            <a:ext cx="10336226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18"/>
          <p:cNvCxnSpPr/>
          <p:nvPr/>
        </p:nvCxnSpPr>
        <p:spPr>
          <a:xfrm>
            <a:off x="952368" y="4815011"/>
            <a:ext cx="0" cy="799365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3" name="Google Shape;243;p18"/>
          <p:cNvCxnSpPr>
            <a:stCxn id="227" idx="3"/>
            <a:endCxn id="221" idx="1"/>
          </p:cNvCxnSpPr>
          <p:nvPr/>
        </p:nvCxnSpPr>
        <p:spPr>
          <a:xfrm>
            <a:off x="1421896" y="3029512"/>
            <a:ext cx="1801200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4" name="Google Shape;244;p18"/>
          <p:cNvCxnSpPr>
            <a:stCxn id="221" idx="3"/>
            <a:endCxn id="225" idx="1"/>
          </p:cNvCxnSpPr>
          <p:nvPr/>
        </p:nvCxnSpPr>
        <p:spPr>
          <a:xfrm>
            <a:off x="4504398" y="3029512"/>
            <a:ext cx="781800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5" name="Google Shape;245;p18"/>
          <p:cNvCxnSpPr>
            <a:stCxn id="225" idx="3"/>
            <a:endCxn id="220" idx="1"/>
          </p:cNvCxnSpPr>
          <p:nvPr/>
        </p:nvCxnSpPr>
        <p:spPr>
          <a:xfrm>
            <a:off x="6840528" y="3029512"/>
            <a:ext cx="1028400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6" name="Google Shape;246;p18"/>
          <p:cNvCxnSpPr>
            <a:stCxn id="220" idx="3"/>
            <a:endCxn id="222" idx="1"/>
          </p:cNvCxnSpPr>
          <p:nvPr/>
        </p:nvCxnSpPr>
        <p:spPr>
          <a:xfrm>
            <a:off x="9577511" y="3029512"/>
            <a:ext cx="781800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7" name="Google Shape;247;p18"/>
          <p:cNvSpPr/>
          <p:nvPr/>
        </p:nvSpPr>
        <p:spPr>
          <a:xfrm>
            <a:off x="2982637" y="5677532"/>
            <a:ext cx="1176613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</a:t>
            </a:r>
            <a:r>
              <a:rPr i="0" lang="en-US" sz="9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Use Case Review 1</a:t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2891338" y="5555226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6329432" y="5677532"/>
            <a:ext cx="1176613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</a:t>
            </a:r>
            <a:r>
              <a:rPr i="0" lang="en-US" sz="9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Using Alteryx Machine Learning to Build Your Use Case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6238133" y="5555226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10351487" y="5677532"/>
            <a:ext cx="1176613" cy="807195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 After: </a:t>
            </a:r>
            <a:r>
              <a:rPr i="0" lang="en-US" sz="900" u="none" cap="none" strike="noStrike">
                <a:solidFill>
                  <a:srgbClr val="00263E"/>
                </a:solidFill>
                <a:latin typeface="Arial"/>
                <a:ea typeface="Arial"/>
                <a:cs typeface="Arial"/>
                <a:sym typeface="Arial"/>
              </a:rPr>
              <a:t>Use Case Review 2</a:t>
            </a: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10260188" y="5555226"/>
            <a:ext cx="274320" cy="274320"/>
          </a:xfrm>
          <a:prstGeom prst="ellipse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cxnSp>
        <p:nvCxnSpPr>
          <p:cNvPr id="253" name="Google Shape;253;p18"/>
          <p:cNvCxnSpPr/>
          <p:nvPr/>
        </p:nvCxnSpPr>
        <p:spPr>
          <a:xfrm>
            <a:off x="3082000" y="5217951"/>
            <a:ext cx="977885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18"/>
          <p:cNvCxnSpPr/>
          <p:nvPr/>
        </p:nvCxnSpPr>
        <p:spPr>
          <a:xfrm>
            <a:off x="6298348" y="5231118"/>
            <a:ext cx="1045535" cy="0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18"/>
          <p:cNvCxnSpPr/>
          <p:nvPr/>
        </p:nvCxnSpPr>
        <p:spPr>
          <a:xfrm>
            <a:off x="8853544" y="5216838"/>
            <a:ext cx="365760" cy="1113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6" name="Google Shape;256;p18"/>
          <p:cNvCxnSpPr/>
          <p:nvPr/>
        </p:nvCxnSpPr>
        <p:spPr>
          <a:xfrm flipH="1" rot="10800000">
            <a:off x="980535" y="5276481"/>
            <a:ext cx="686248" cy="401051"/>
          </a:xfrm>
          <a:prstGeom prst="straightConnector1">
            <a:avLst/>
          </a:prstGeom>
          <a:noFill/>
          <a:ln cap="flat" cmpd="sng" w="9525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7" name="Google Shape;257;p18"/>
          <p:cNvSpPr/>
          <p:nvPr/>
        </p:nvSpPr>
        <p:spPr>
          <a:xfrm>
            <a:off x="-11481" y="880302"/>
            <a:ext cx="6432605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718769" y="986332"/>
            <a:ext cx="49744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Flow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es on honeycomb" id="264" name="Google Shape;264;p19"/>
          <p:cNvPicPr preferRelativeResize="0"/>
          <p:nvPr/>
        </p:nvPicPr>
        <p:blipFill rotWithShape="1">
          <a:blip r:embed="rId3">
            <a:alphaModFix/>
          </a:blip>
          <a:srcRect b="12001" l="0" r="0" t="43043"/>
          <a:stretch/>
        </p:blipFill>
        <p:spPr>
          <a:xfrm>
            <a:off x="0" y="0"/>
            <a:ext cx="12201144" cy="365980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0" y="719475"/>
            <a:ext cx="5663952" cy="886047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679605" y="808555"/>
            <a:ext cx="30348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Scaling Plan</a:t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459862" y="4060377"/>
            <a:ext cx="2194560" cy="2327798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point of contact with customers.</a:t>
            </a:r>
            <a:endParaRPr/>
          </a:p>
          <a:p>
            <a:pPr indent="-285750" lvl="0" marL="2857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Onboarding and showcasing.</a:t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2779351" y="4060377"/>
            <a:ext cx="2194560" cy="2327798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longer handle upskilling delivery.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ongoing support.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Partners’ enablement.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5098840" y="4060377"/>
            <a:ext cx="2194560" cy="2327798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management.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 creation and update.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training.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Partners’ enablement.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9737818" y="4060377"/>
            <a:ext cx="2194560" cy="2327798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CEd and PS with product updates.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7418329" y="4060377"/>
            <a:ext cx="2194560" cy="2327798"/>
          </a:xfrm>
          <a:prstGeom prst="rect">
            <a:avLst/>
          </a:prstGeom>
          <a:noFill/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AutoML into their skills.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Supplemental resource for customer training.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6096000" y="261257"/>
            <a:ext cx="5836378" cy="2686043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 comprehensive scaling plan to transition upskilling ownership.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with key stakeholders from multiple teams to review the upskilling process, identify gaps, and create a scalable plan for implementation.</a:t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459862" y="3211586"/>
            <a:ext cx="2194560" cy="723602"/>
          </a:xfrm>
          <a:prstGeom prst="rect">
            <a:avLst/>
          </a:prstGeom>
          <a:solidFill>
            <a:srgbClr val="D17600"/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Sales/Customer Success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2779351" y="3200488"/>
            <a:ext cx="2194560" cy="723602"/>
          </a:xfrm>
          <a:prstGeom prst="rect">
            <a:avLst/>
          </a:prstGeom>
          <a:solidFill>
            <a:srgbClr val="D17600"/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5098840" y="3200488"/>
            <a:ext cx="2194560" cy="72360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CEd &amp; ProServices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7418329" y="3211586"/>
            <a:ext cx="2194560" cy="723602"/>
          </a:xfrm>
          <a:prstGeom prst="rect">
            <a:avLst/>
          </a:prstGeom>
          <a:solidFill>
            <a:srgbClr val="D17600"/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9737818" y="3211586"/>
            <a:ext cx="2194560" cy="723602"/>
          </a:xfrm>
          <a:prstGeom prst="rect">
            <a:avLst/>
          </a:prstGeom>
          <a:solidFill>
            <a:srgbClr val="D17600"/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ople celebrating" id="284" name="Google Shape;284;p20"/>
          <p:cNvPicPr preferRelativeResize="0"/>
          <p:nvPr/>
        </p:nvPicPr>
        <p:blipFill rotWithShape="1">
          <a:blip r:embed="rId3">
            <a:alphaModFix/>
          </a:blip>
          <a:srcRect b="15429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/>
          <p:nvPr/>
        </p:nvSpPr>
        <p:spPr>
          <a:xfrm>
            <a:off x="-7088" y="998886"/>
            <a:ext cx="3787152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794045" y="1104916"/>
            <a:ext cx="29931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/>
          <p:nvPr/>
        </p:nvSpPr>
        <p:spPr>
          <a:xfrm>
            <a:off x="10477022" y="2204015"/>
            <a:ext cx="548640" cy="5186385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1169582" y="2197394"/>
            <a:ext cx="548640" cy="5186385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3495631" y="2197394"/>
            <a:ext cx="548640" cy="5186385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5821680" y="2197394"/>
            <a:ext cx="548640" cy="5186385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8147729" y="2119494"/>
            <a:ext cx="548640" cy="5186385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10473778" y="2197394"/>
            <a:ext cx="548640" cy="5186385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1172275" y="5966016"/>
            <a:ext cx="548640" cy="903414"/>
          </a:xfrm>
          <a:prstGeom prst="rect">
            <a:avLst/>
          </a:prstGeom>
          <a:solidFill>
            <a:srgbClr val="006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5821680" y="3683000"/>
            <a:ext cx="548640" cy="3175000"/>
          </a:xfrm>
          <a:prstGeom prst="rect">
            <a:avLst/>
          </a:prstGeom>
          <a:solidFill>
            <a:srgbClr val="D17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8144623" y="2480310"/>
            <a:ext cx="548640" cy="4389120"/>
          </a:xfrm>
          <a:prstGeom prst="rect">
            <a:avLst/>
          </a:prstGeom>
          <a:solidFill>
            <a:srgbClr val="212A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21"/>
          <p:cNvGrpSpPr/>
          <p:nvPr/>
        </p:nvGrpSpPr>
        <p:grpSpPr>
          <a:xfrm>
            <a:off x="2776152" y="196743"/>
            <a:ext cx="2105424" cy="1637169"/>
            <a:chOff x="2776152" y="196743"/>
            <a:chExt cx="2105424" cy="1637169"/>
          </a:xfrm>
        </p:grpSpPr>
        <p:sp>
          <p:nvSpPr>
            <p:cNvPr id="303" name="Google Shape;303;p21"/>
            <p:cNvSpPr txBox="1"/>
            <p:nvPr/>
          </p:nvSpPr>
          <p:spPr>
            <a:xfrm>
              <a:off x="2776152" y="196743"/>
              <a:ext cx="21054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 to AutoML courses (eLearning)</a:t>
              </a: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2777304" y="947866"/>
              <a:ext cx="2103120" cy="886046"/>
            </a:xfrm>
            <a:prstGeom prst="rect">
              <a:avLst/>
            </a:prstGeom>
            <a:solidFill>
              <a:srgbClr val="A08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35% increase since the program launch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406843" y="196743"/>
            <a:ext cx="2105424" cy="1637169"/>
            <a:chOff x="406843" y="196743"/>
            <a:chExt cx="2105424" cy="1637169"/>
          </a:xfrm>
        </p:grpSpPr>
        <p:sp>
          <p:nvSpPr>
            <p:cNvPr id="306" name="Google Shape;306;p21"/>
            <p:cNvSpPr txBox="1"/>
            <p:nvPr/>
          </p:nvSpPr>
          <p:spPr>
            <a:xfrm>
              <a:off x="406843" y="196743"/>
              <a:ext cx="21054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Micro Certification in Machine Learning</a:t>
              </a: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407995" y="947866"/>
              <a:ext cx="2103120" cy="886046"/>
            </a:xfrm>
            <a:prstGeom prst="rect">
              <a:avLst/>
            </a:prstGeom>
            <a:solidFill>
              <a:srgbClr val="0060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 increase after the beginning of the program</a:t>
              </a:r>
              <a:endParaRPr/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5047317" y="319853"/>
            <a:ext cx="2105424" cy="1514059"/>
            <a:chOff x="5047317" y="319853"/>
            <a:chExt cx="2105424" cy="1514059"/>
          </a:xfrm>
        </p:grpSpPr>
        <p:sp>
          <p:nvSpPr>
            <p:cNvPr id="309" name="Google Shape;309;p21"/>
            <p:cNvSpPr/>
            <p:nvPr/>
          </p:nvSpPr>
          <p:spPr>
            <a:xfrm>
              <a:off x="5048469" y="947866"/>
              <a:ext cx="2103120" cy="886046"/>
            </a:xfrm>
            <a:prstGeom prst="rect">
              <a:avLst/>
            </a:prstGeom>
            <a:solidFill>
              <a:srgbClr val="D17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66% of customers using AutoML on a weekly basis</a:t>
              </a:r>
              <a:endParaRPr/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5047317" y="319853"/>
              <a:ext cx="21054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 Adoption</a:t>
              </a:r>
              <a:endParaRPr/>
            </a:p>
          </p:txBody>
        </p:sp>
      </p:grpSp>
      <p:grpSp>
        <p:nvGrpSpPr>
          <p:cNvPr id="311" name="Google Shape;311;p21"/>
          <p:cNvGrpSpPr/>
          <p:nvPr/>
        </p:nvGrpSpPr>
        <p:grpSpPr>
          <a:xfrm>
            <a:off x="7389091" y="196743"/>
            <a:ext cx="2105424" cy="1637169"/>
            <a:chOff x="7389091" y="196743"/>
            <a:chExt cx="2105424" cy="1637169"/>
          </a:xfrm>
        </p:grpSpPr>
        <p:sp>
          <p:nvSpPr>
            <p:cNvPr id="312" name="Google Shape;312;p21"/>
            <p:cNvSpPr/>
            <p:nvPr/>
          </p:nvSpPr>
          <p:spPr>
            <a:xfrm>
              <a:off x="7390243" y="947866"/>
              <a:ext cx="2103120" cy="886046"/>
            </a:xfrm>
            <a:prstGeom prst="rect">
              <a:avLst/>
            </a:prstGeom>
            <a:solidFill>
              <a:srgbClr val="212A44">
                <a:alpha val="8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4.86 average rating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 txBox="1"/>
            <p:nvPr/>
          </p:nvSpPr>
          <p:spPr>
            <a:xfrm>
              <a:off x="7389091" y="196743"/>
              <a:ext cx="21054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Satisfaction</a:t>
              </a:r>
              <a:endParaRPr/>
            </a:p>
          </p:txBody>
        </p:sp>
      </p:grpSp>
      <p:grpSp>
        <p:nvGrpSpPr>
          <p:cNvPr id="314" name="Google Shape;314;p21"/>
          <p:cNvGrpSpPr/>
          <p:nvPr/>
        </p:nvGrpSpPr>
        <p:grpSpPr>
          <a:xfrm>
            <a:off x="9730865" y="319853"/>
            <a:ext cx="2105424" cy="1514059"/>
            <a:chOff x="9730865" y="319853"/>
            <a:chExt cx="2105424" cy="1514059"/>
          </a:xfrm>
        </p:grpSpPr>
        <p:sp>
          <p:nvSpPr>
            <p:cNvPr id="315" name="Google Shape;315;p21"/>
            <p:cNvSpPr/>
            <p:nvPr/>
          </p:nvSpPr>
          <p:spPr>
            <a:xfrm>
              <a:off x="9732017" y="947866"/>
              <a:ext cx="2103120" cy="886046"/>
            </a:xfrm>
            <a:prstGeom prst="rect">
              <a:avLst/>
            </a:prstGeom>
            <a:solidFill>
              <a:srgbClr val="005E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concrete use cases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 txBox="1"/>
            <p:nvPr/>
          </p:nvSpPr>
          <p:spPr>
            <a:xfrm>
              <a:off x="9730865" y="319853"/>
              <a:ext cx="21054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cases</a:t>
              </a:r>
              <a:endParaRPr/>
            </a:p>
          </p:txBody>
        </p:sp>
      </p:grpSp>
      <p:grpSp>
        <p:nvGrpSpPr>
          <p:cNvPr id="317" name="Google Shape;317;p21"/>
          <p:cNvGrpSpPr/>
          <p:nvPr/>
        </p:nvGrpSpPr>
        <p:grpSpPr>
          <a:xfrm>
            <a:off x="1069139" y="5365529"/>
            <a:ext cx="731520" cy="731520"/>
            <a:chOff x="1078142" y="3795114"/>
            <a:chExt cx="731520" cy="731520"/>
          </a:xfrm>
        </p:grpSpPr>
        <p:sp>
          <p:nvSpPr>
            <p:cNvPr id="318" name="Google Shape;318;p21"/>
            <p:cNvSpPr/>
            <p:nvPr/>
          </p:nvSpPr>
          <p:spPr>
            <a:xfrm>
              <a:off x="1078142" y="3795114"/>
              <a:ext cx="731520" cy="731520"/>
            </a:xfrm>
            <a:prstGeom prst="ellipse">
              <a:avLst/>
            </a:prstGeom>
            <a:solidFill>
              <a:srgbClr val="006098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1266959" y="4020541"/>
              <a:ext cx="353886" cy="280666"/>
            </a:xfrm>
            <a:custGeom>
              <a:rect b="b" l="l" r="r" t="t"/>
              <a:pathLst>
                <a:path extrusionOk="0" h="1079" w="1360">
                  <a:moveTo>
                    <a:pt x="1338" y="0"/>
                  </a:moveTo>
                  <a:cubicBezTo>
                    <a:pt x="1201" y="56"/>
                    <a:pt x="1008" y="156"/>
                    <a:pt x="786" y="328"/>
                  </a:cubicBezTo>
                  <a:cubicBezTo>
                    <a:pt x="510" y="541"/>
                    <a:pt x="365" y="761"/>
                    <a:pt x="365" y="761"/>
                  </a:cubicBezTo>
                  <a:cubicBezTo>
                    <a:pt x="365" y="761"/>
                    <a:pt x="360" y="691"/>
                    <a:pt x="286" y="609"/>
                  </a:cubicBezTo>
                  <a:cubicBezTo>
                    <a:pt x="210" y="526"/>
                    <a:pt x="142" y="521"/>
                    <a:pt x="142" y="521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643"/>
                    <a:pt x="126" y="653"/>
                    <a:pt x="236" y="805"/>
                  </a:cubicBezTo>
                  <a:cubicBezTo>
                    <a:pt x="321" y="922"/>
                    <a:pt x="377" y="1079"/>
                    <a:pt x="377" y="1079"/>
                  </a:cubicBezTo>
                  <a:cubicBezTo>
                    <a:pt x="377" y="1079"/>
                    <a:pt x="526" y="756"/>
                    <a:pt x="847" y="454"/>
                  </a:cubicBezTo>
                  <a:cubicBezTo>
                    <a:pt x="1024" y="286"/>
                    <a:pt x="1220" y="144"/>
                    <a:pt x="1360" y="51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55925" lIns="111900" spcFirstLastPara="1" rIns="111900" wrap="square" tIns="5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10382338" y="1964184"/>
            <a:ext cx="731520" cy="731520"/>
            <a:chOff x="1078142" y="3795114"/>
            <a:chExt cx="731520" cy="731520"/>
          </a:xfrm>
        </p:grpSpPr>
        <p:sp>
          <p:nvSpPr>
            <p:cNvPr id="321" name="Google Shape;321;p21"/>
            <p:cNvSpPr/>
            <p:nvPr/>
          </p:nvSpPr>
          <p:spPr>
            <a:xfrm>
              <a:off x="1078142" y="3795114"/>
              <a:ext cx="731520" cy="731520"/>
            </a:xfrm>
            <a:prstGeom prst="ellipse">
              <a:avLst/>
            </a:prstGeom>
            <a:solidFill>
              <a:schemeClr val="accent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266959" y="4020541"/>
              <a:ext cx="353886" cy="280666"/>
            </a:xfrm>
            <a:custGeom>
              <a:rect b="b" l="l" r="r" t="t"/>
              <a:pathLst>
                <a:path extrusionOk="0" h="1079" w="1360">
                  <a:moveTo>
                    <a:pt x="1338" y="0"/>
                  </a:moveTo>
                  <a:cubicBezTo>
                    <a:pt x="1201" y="56"/>
                    <a:pt x="1008" y="156"/>
                    <a:pt x="786" y="328"/>
                  </a:cubicBezTo>
                  <a:cubicBezTo>
                    <a:pt x="510" y="541"/>
                    <a:pt x="365" y="761"/>
                    <a:pt x="365" y="761"/>
                  </a:cubicBezTo>
                  <a:cubicBezTo>
                    <a:pt x="365" y="761"/>
                    <a:pt x="360" y="691"/>
                    <a:pt x="286" y="609"/>
                  </a:cubicBezTo>
                  <a:cubicBezTo>
                    <a:pt x="210" y="526"/>
                    <a:pt x="142" y="521"/>
                    <a:pt x="142" y="521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643"/>
                    <a:pt x="126" y="653"/>
                    <a:pt x="236" y="805"/>
                  </a:cubicBezTo>
                  <a:cubicBezTo>
                    <a:pt x="321" y="922"/>
                    <a:pt x="377" y="1079"/>
                    <a:pt x="377" y="1079"/>
                  </a:cubicBezTo>
                  <a:cubicBezTo>
                    <a:pt x="377" y="1079"/>
                    <a:pt x="526" y="756"/>
                    <a:pt x="847" y="454"/>
                  </a:cubicBezTo>
                  <a:cubicBezTo>
                    <a:pt x="1024" y="286"/>
                    <a:pt x="1220" y="144"/>
                    <a:pt x="1360" y="51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55925" lIns="111900" spcFirstLastPara="1" rIns="111900" wrap="square" tIns="5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8056289" y="2119494"/>
            <a:ext cx="731520" cy="731520"/>
            <a:chOff x="1078142" y="3795114"/>
            <a:chExt cx="731520" cy="731520"/>
          </a:xfrm>
        </p:grpSpPr>
        <p:sp>
          <p:nvSpPr>
            <p:cNvPr id="324" name="Google Shape;324;p21"/>
            <p:cNvSpPr/>
            <p:nvPr/>
          </p:nvSpPr>
          <p:spPr>
            <a:xfrm>
              <a:off x="1078142" y="3795114"/>
              <a:ext cx="731520" cy="731520"/>
            </a:xfrm>
            <a:prstGeom prst="ellipse">
              <a:avLst/>
            </a:prstGeom>
            <a:solidFill>
              <a:srgbClr val="212A4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266959" y="4020541"/>
              <a:ext cx="353886" cy="280666"/>
            </a:xfrm>
            <a:custGeom>
              <a:rect b="b" l="l" r="r" t="t"/>
              <a:pathLst>
                <a:path extrusionOk="0" h="1079" w="1360">
                  <a:moveTo>
                    <a:pt x="1338" y="0"/>
                  </a:moveTo>
                  <a:cubicBezTo>
                    <a:pt x="1201" y="56"/>
                    <a:pt x="1008" y="156"/>
                    <a:pt x="786" y="328"/>
                  </a:cubicBezTo>
                  <a:cubicBezTo>
                    <a:pt x="510" y="541"/>
                    <a:pt x="365" y="761"/>
                    <a:pt x="365" y="761"/>
                  </a:cubicBezTo>
                  <a:cubicBezTo>
                    <a:pt x="365" y="761"/>
                    <a:pt x="360" y="691"/>
                    <a:pt x="286" y="609"/>
                  </a:cubicBezTo>
                  <a:cubicBezTo>
                    <a:pt x="210" y="526"/>
                    <a:pt x="142" y="521"/>
                    <a:pt x="142" y="521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643"/>
                    <a:pt x="126" y="653"/>
                    <a:pt x="236" y="805"/>
                  </a:cubicBezTo>
                  <a:cubicBezTo>
                    <a:pt x="321" y="922"/>
                    <a:pt x="377" y="1079"/>
                    <a:pt x="377" y="1079"/>
                  </a:cubicBezTo>
                  <a:cubicBezTo>
                    <a:pt x="377" y="1079"/>
                    <a:pt x="526" y="756"/>
                    <a:pt x="847" y="454"/>
                  </a:cubicBezTo>
                  <a:cubicBezTo>
                    <a:pt x="1024" y="286"/>
                    <a:pt x="1220" y="144"/>
                    <a:pt x="1360" y="51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55925" lIns="111900" spcFirstLastPara="1" rIns="111900" wrap="square" tIns="5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1"/>
          <p:cNvGrpSpPr/>
          <p:nvPr/>
        </p:nvGrpSpPr>
        <p:grpSpPr>
          <a:xfrm>
            <a:off x="5739243" y="3135499"/>
            <a:ext cx="731520" cy="731520"/>
            <a:chOff x="1078142" y="3795114"/>
            <a:chExt cx="731520" cy="731520"/>
          </a:xfrm>
        </p:grpSpPr>
        <p:sp>
          <p:nvSpPr>
            <p:cNvPr id="327" name="Google Shape;327;p21"/>
            <p:cNvSpPr/>
            <p:nvPr/>
          </p:nvSpPr>
          <p:spPr>
            <a:xfrm>
              <a:off x="1078142" y="3795114"/>
              <a:ext cx="731520" cy="731520"/>
            </a:xfrm>
            <a:prstGeom prst="ellipse">
              <a:avLst/>
            </a:prstGeom>
            <a:solidFill>
              <a:srgbClr val="D176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266959" y="4020541"/>
              <a:ext cx="353886" cy="280666"/>
            </a:xfrm>
            <a:custGeom>
              <a:rect b="b" l="l" r="r" t="t"/>
              <a:pathLst>
                <a:path extrusionOk="0" h="1079" w="1360">
                  <a:moveTo>
                    <a:pt x="1338" y="0"/>
                  </a:moveTo>
                  <a:cubicBezTo>
                    <a:pt x="1201" y="56"/>
                    <a:pt x="1008" y="156"/>
                    <a:pt x="786" y="328"/>
                  </a:cubicBezTo>
                  <a:cubicBezTo>
                    <a:pt x="510" y="541"/>
                    <a:pt x="365" y="761"/>
                    <a:pt x="365" y="761"/>
                  </a:cubicBezTo>
                  <a:cubicBezTo>
                    <a:pt x="365" y="761"/>
                    <a:pt x="360" y="691"/>
                    <a:pt x="286" y="609"/>
                  </a:cubicBezTo>
                  <a:cubicBezTo>
                    <a:pt x="210" y="526"/>
                    <a:pt x="142" y="521"/>
                    <a:pt x="142" y="521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643"/>
                    <a:pt x="126" y="653"/>
                    <a:pt x="236" y="805"/>
                  </a:cubicBezTo>
                  <a:cubicBezTo>
                    <a:pt x="321" y="922"/>
                    <a:pt x="377" y="1079"/>
                    <a:pt x="377" y="1079"/>
                  </a:cubicBezTo>
                  <a:cubicBezTo>
                    <a:pt x="377" y="1079"/>
                    <a:pt x="526" y="756"/>
                    <a:pt x="847" y="454"/>
                  </a:cubicBezTo>
                  <a:cubicBezTo>
                    <a:pt x="1024" y="286"/>
                    <a:pt x="1220" y="144"/>
                    <a:pt x="1360" y="51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55925" lIns="111900" spcFirstLastPara="1" rIns="111900" wrap="square" tIns="5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1"/>
          <p:cNvSpPr/>
          <p:nvPr/>
        </p:nvSpPr>
        <p:spPr>
          <a:xfrm>
            <a:off x="3486628" y="4803558"/>
            <a:ext cx="548640" cy="2057398"/>
          </a:xfrm>
          <a:prstGeom prst="rect">
            <a:avLst/>
          </a:prstGeom>
          <a:solidFill>
            <a:srgbClr val="A088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21"/>
          <p:cNvGrpSpPr/>
          <p:nvPr/>
        </p:nvGrpSpPr>
        <p:grpSpPr>
          <a:xfrm>
            <a:off x="3395188" y="4209551"/>
            <a:ext cx="731520" cy="731520"/>
            <a:chOff x="1078142" y="3795114"/>
            <a:chExt cx="731520" cy="731520"/>
          </a:xfrm>
        </p:grpSpPr>
        <p:sp>
          <p:nvSpPr>
            <p:cNvPr id="331" name="Google Shape;331;p21"/>
            <p:cNvSpPr/>
            <p:nvPr/>
          </p:nvSpPr>
          <p:spPr>
            <a:xfrm>
              <a:off x="1078142" y="3795114"/>
              <a:ext cx="731520" cy="731520"/>
            </a:xfrm>
            <a:prstGeom prst="ellipse">
              <a:avLst/>
            </a:prstGeom>
            <a:solidFill>
              <a:srgbClr val="A0886E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266959" y="4020541"/>
              <a:ext cx="353886" cy="280666"/>
            </a:xfrm>
            <a:custGeom>
              <a:rect b="b" l="l" r="r" t="t"/>
              <a:pathLst>
                <a:path extrusionOk="0" h="1079" w="1360">
                  <a:moveTo>
                    <a:pt x="1338" y="0"/>
                  </a:moveTo>
                  <a:cubicBezTo>
                    <a:pt x="1201" y="56"/>
                    <a:pt x="1008" y="156"/>
                    <a:pt x="786" y="328"/>
                  </a:cubicBezTo>
                  <a:cubicBezTo>
                    <a:pt x="510" y="541"/>
                    <a:pt x="365" y="761"/>
                    <a:pt x="365" y="761"/>
                  </a:cubicBezTo>
                  <a:cubicBezTo>
                    <a:pt x="365" y="761"/>
                    <a:pt x="360" y="691"/>
                    <a:pt x="286" y="609"/>
                  </a:cubicBezTo>
                  <a:cubicBezTo>
                    <a:pt x="210" y="526"/>
                    <a:pt x="142" y="521"/>
                    <a:pt x="142" y="521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643"/>
                    <a:pt x="126" y="653"/>
                    <a:pt x="236" y="805"/>
                  </a:cubicBezTo>
                  <a:cubicBezTo>
                    <a:pt x="321" y="922"/>
                    <a:pt x="377" y="1079"/>
                    <a:pt x="377" y="1079"/>
                  </a:cubicBezTo>
                  <a:cubicBezTo>
                    <a:pt x="377" y="1079"/>
                    <a:pt x="526" y="756"/>
                    <a:pt x="847" y="454"/>
                  </a:cubicBezTo>
                  <a:cubicBezTo>
                    <a:pt x="1024" y="286"/>
                    <a:pt x="1220" y="144"/>
                    <a:pt x="1360" y="51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55925" lIns="111900" spcFirstLastPara="1" rIns="111900" wrap="square" tIns="5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0" y="2956105"/>
            <a:ext cx="12192000" cy="1682750"/>
            <a:chOff x="0" y="2956105"/>
            <a:chExt cx="12192000" cy="1682750"/>
          </a:xfrm>
        </p:grpSpPr>
        <p:sp>
          <p:nvSpPr>
            <p:cNvPr id="334" name="Google Shape;334;p21"/>
            <p:cNvSpPr/>
            <p:nvPr/>
          </p:nvSpPr>
          <p:spPr>
            <a:xfrm>
              <a:off x="0" y="2956105"/>
              <a:ext cx="12192000" cy="1682750"/>
            </a:xfrm>
            <a:prstGeom prst="rect">
              <a:avLst/>
            </a:prstGeom>
            <a:solidFill>
              <a:srgbClr val="212A44">
                <a:alpha val="8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1664677" y="3080084"/>
              <a:ext cx="886264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Customers going to speak about AutoML at Inspire!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es working on a honeycomb" id="342" name="Google Shape;342;p22"/>
          <p:cNvPicPr preferRelativeResize="0"/>
          <p:nvPr/>
        </p:nvPicPr>
        <p:blipFill rotWithShape="1">
          <a:blip r:embed="rId3">
            <a:alphaModFix/>
          </a:blip>
          <a:srcRect b="52324" l="0" r="0" t="9030"/>
          <a:stretch/>
        </p:blipFill>
        <p:spPr>
          <a:xfrm>
            <a:off x="20" y="1282"/>
            <a:ext cx="12191980" cy="3427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/>
          <p:nvPr/>
        </p:nvSpPr>
        <p:spPr>
          <a:xfrm>
            <a:off x="-7088" y="998886"/>
            <a:ext cx="6372448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794045" y="1104916"/>
            <a:ext cx="55287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Progress</a:t>
            </a:r>
            <a:endParaRPr/>
          </a:p>
        </p:txBody>
      </p:sp>
      <p:sp>
        <p:nvSpPr>
          <p:cNvPr id="345" name="Google Shape;345;p22"/>
          <p:cNvSpPr/>
          <p:nvPr/>
        </p:nvSpPr>
        <p:spPr>
          <a:xfrm>
            <a:off x="1401303" y="3727017"/>
            <a:ext cx="2103120" cy="1828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17600"/>
          </a:solidFill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3087761" y="4648480"/>
            <a:ext cx="2103120" cy="18288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4779833" y="3727017"/>
            <a:ext cx="2103120" cy="18288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6461147" y="4648480"/>
            <a:ext cx="2103120" cy="1828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17600"/>
          </a:solidFill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8158363" y="3727017"/>
            <a:ext cx="2103120" cy="18288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1615196" y="4036020"/>
            <a:ext cx="16753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 training materials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</a:t>
            </a:r>
            <a:endParaRPr/>
          </a:p>
        </p:txBody>
      </p:sp>
      <p:sp>
        <p:nvSpPr>
          <p:cNvPr id="351" name="Google Shape;351;p22"/>
          <p:cNvSpPr txBox="1"/>
          <p:nvPr/>
        </p:nvSpPr>
        <p:spPr>
          <a:xfrm>
            <a:off x="3213813" y="5287145"/>
            <a:ext cx="18725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Keep flow of </a:t>
            </a:r>
            <a:r>
              <a:rPr b="1"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5006446" y="4334584"/>
            <a:ext cx="1618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Automate </a:t>
            </a:r>
            <a:r>
              <a:rPr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more tasks</a:t>
            </a:r>
            <a:endParaRPr/>
          </a:p>
        </p:txBody>
      </p:sp>
      <p:sp>
        <p:nvSpPr>
          <p:cNvPr id="353" name="Google Shape;353;p22"/>
          <p:cNvSpPr txBox="1"/>
          <p:nvPr/>
        </p:nvSpPr>
        <p:spPr>
          <a:xfrm>
            <a:off x="8400878" y="4170822"/>
            <a:ext cx="16180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Who’s the </a:t>
            </a:r>
            <a:r>
              <a:rPr b="1"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program manager</a:t>
            </a:r>
            <a:r>
              <a:rPr lang="en-US" sz="1800">
                <a:solidFill>
                  <a:srgbClr val="212A4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6563481" y="5169488"/>
            <a:ext cx="18725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Establish more accurate 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-7088" y="998886"/>
            <a:ext cx="3094533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3"/>
          <p:cNvSpPr/>
          <p:nvPr/>
        </p:nvSpPr>
        <p:spPr>
          <a:xfrm>
            <a:off x="0" y="2462261"/>
            <a:ext cx="12252960" cy="1743982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3"/>
          <p:cNvSpPr txBox="1"/>
          <p:nvPr/>
        </p:nvSpPr>
        <p:spPr>
          <a:xfrm>
            <a:off x="4979780" y="2980309"/>
            <a:ext cx="2293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/>
          <p:nvPr/>
        </p:nvSpPr>
        <p:spPr>
          <a:xfrm>
            <a:off x="7433534" y="968830"/>
            <a:ext cx="4758466" cy="5127170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r code&#10;&#10;Description automatically generated" id="370" name="Google Shape;3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05" y="1350791"/>
            <a:ext cx="4288924" cy="436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/>
          <p:nvPr/>
        </p:nvSpPr>
        <p:spPr>
          <a:xfrm>
            <a:off x="0" y="2462261"/>
            <a:ext cx="7433534" cy="1743982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1664677" y="3040098"/>
            <a:ext cx="46393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a photo&#10;&#10;Description automatically generated with medium confidence" id="378" name="Google Shape;378;p25"/>
          <p:cNvPicPr preferRelativeResize="0"/>
          <p:nvPr/>
        </p:nvPicPr>
        <p:blipFill rotWithShape="1">
          <a:blip r:embed="rId3">
            <a:alphaModFix/>
          </a:blip>
          <a:srcRect b="0" l="0" r="0" t="25000"/>
          <a:stretch/>
        </p:blipFill>
        <p:spPr>
          <a:xfrm>
            <a:off x="1898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5"/>
          <p:cNvSpPr/>
          <p:nvPr/>
        </p:nvSpPr>
        <p:spPr>
          <a:xfrm>
            <a:off x="0" y="280829"/>
            <a:ext cx="4542692" cy="1001151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368319" y="516621"/>
            <a:ext cx="3863711" cy="52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Nice to Meet You!</a:t>
            </a:r>
            <a:endParaRPr/>
          </a:p>
        </p:txBody>
      </p:sp>
      <p:grpSp>
        <p:nvGrpSpPr>
          <p:cNvPr id="382" name="Google Shape;382;p25"/>
          <p:cNvGrpSpPr/>
          <p:nvPr/>
        </p:nvGrpSpPr>
        <p:grpSpPr>
          <a:xfrm>
            <a:off x="9315520" y="1"/>
            <a:ext cx="2857500" cy="2857500"/>
            <a:chOff x="9128369" y="0"/>
            <a:chExt cx="3044651" cy="3044651"/>
          </a:xfrm>
        </p:grpSpPr>
        <p:sp>
          <p:nvSpPr>
            <p:cNvPr id="383" name="Google Shape;383;p25"/>
            <p:cNvSpPr/>
            <p:nvPr/>
          </p:nvSpPr>
          <p:spPr>
            <a:xfrm>
              <a:off x="9128369" y="0"/>
              <a:ext cx="3044651" cy="30446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dog sitting on a leash in a grassy area&#10;&#10;Description automatically generated with low confidence" id="384" name="Google Shape;384;p25"/>
            <p:cNvPicPr preferRelativeResize="0"/>
            <p:nvPr/>
          </p:nvPicPr>
          <p:blipFill rotWithShape="1">
            <a:blip r:embed="rId5">
              <a:alphaModFix/>
            </a:blip>
            <a:srcRect b="13815" l="0" r="0" t="11284"/>
            <a:stretch/>
          </p:blipFill>
          <p:spPr>
            <a:xfrm>
              <a:off x="9357763" y="231112"/>
              <a:ext cx="2585862" cy="2582426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728878" y="3555967"/>
            <a:ext cx="10621703" cy="1362456"/>
          </a:xfrm>
          <a:prstGeom prst="roundRect">
            <a:avLst>
              <a:gd fmla="val 41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8211900" y="4478736"/>
            <a:ext cx="696621" cy="400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 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INSIGHTS</a:t>
            </a:r>
            <a:endParaRPr/>
          </a:p>
        </p:txBody>
      </p:sp>
      <p:grpSp>
        <p:nvGrpSpPr>
          <p:cNvPr id="51" name="Google Shape;51;p9"/>
          <p:cNvGrpSpPr/>
          <p:nvPr/>
        </p:nvGrpSpPr>
        <p:grpSpPr>
          <a:xfrm>
            <a:off x="8057291" y="3710159"/>
            <a:ext cx="1005840" cy="756947"/>
            <a:chOff x="8035581" y="2141746"/>
            <a:chExt cx="1280160" cy="963386"/>
          </a:xfrm>
        </p:grpSpPr>
        <p:sp>
          <p:nvSpPr>
            <p:cNvPr id="52" name="Google Shape;52;p9"/>
            <p:cNvSpPr/>
            <p:nvPr/>
          </p:nvSpPr>
          <p:spPr>
            <a:xfrm>
              <a:off x="8035581" y="2141746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icture 38" id="53" name="Google Shape;5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53003" y="2300781"/>
              <a:ext cx="645317" cy="645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9"/>
          <p:cNvSpPr txBox="1"/>
          <p:nvPr/>
        </p:nvSpPr>
        <p:spPr>
          <a:xfrm>
            <a:off x="1057039" y="4456736"/>
            <a:ext cx="1463040" cy="400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ALTERYX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DESIGNER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9"/>
          <p:cNvGrpSpPr/>
          <p:nvPr/>
        </p:nvGrpSpPr>
        <p:grpSpPr>
          <a:xfrm>
            <a:off x="1285639" y="3697854"/>
            <a:ext cx="1005840" cy="756947"/>
            <a:chOff x="1156489" y="2151441"/>
            <a:chExt cx="1280160" cy="963386"/>
          </a:xfrm>
        </p:grpSpPr>
        <p:sp>
          <p:nvSpPr>
            <p:cNvPr id="56" name="Google Shape;56;p9"/>
            <p:cNvSpPr/>
            <p:nvPr/>
          </p:nvSpPr>
          <p:spPr>
            <a:xfrm>
              <a:off x="1156489" y="2151441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icture 46" id="57" name="Google Shape;5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73911" y="2310476"/>
              <a:ext cx="645316" cy="645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9"/>
          <p:cNvSpPr txBox="1"/>
          <p:nvPr/>
        </p:nvSpPr>
        <p:spPr>
          <a:xfrm>
            <a:off x="4776382" y="4475827"/>
            <a:ext cx="796007" cy="400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DESIGNER 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4671465" y="3713068"/>
            <a:ext cx="1005840" cy="756947"/>
            <a:chOff x="4596035" y="2147563"/>
            <a:chExt cx="1280160" cy="963386"/>
          </a:xfrm>
        </p:grpSpPr>
        <p:sp>
          <p:nvSpPr>
            <p:cNvPr id="60" name="Google Shape;60;p9"/>
            <p:cNvSpPr/>
            <p:nvPr/>
          </p:nvSpPr>
          <p:spPr>
            <a:xfrm>
              <a:off x="4596035" y="2147563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icture 48" id="61" name="Google Shape;6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13457" y="2306598"/>
              <a:ext cx="645316" cy="6453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 txBox="1"/>
          <p:nvPr/>
        </p:nvSpPr>
        <p:spPr>
          <a:xfrm>
            <a:off x="6486125" y="4477766"/>
            <a:ext cx="762345" cy="400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MACHINE 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6364378" y="3711128"/>
            <a:ext cx="1005840" cy="756947"/>
            <a:chOff x="6315808" y="2143685"/>
            <a:chExt cx="1280160" cy="963386"/>
          </a:xfrm>
        </p:grpSpPr>
        <p:sp>
          <p:nvSpPr>
            <p:cNvPr id="64" name="Google Shape;64;p9"/>
            <p:cNvSpPr/>
            <p:nvPr/>
          </p:nvSpPr>
          <p:spPr>
            <a:xfrm>
              <a:off x="6315808" y="2143685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icture 52" id="65" name="Google Shape;65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75535" y="2306231"/>
              <a:ext cx="638292" cy="6382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oogle Shape;66;p9"/>
          <p:cNvGrpSpPr/>
          <p:nvPr/>
        </p:nvGrpSpPr>
        <p:grpSpPr>
          <a:xfrm>
            <a:off x="9750204" y="3716894"/>
            <a:ext cx="1005840" cy="756947"/>
            <a:chOff x="9755352" y="2139807"/>
            <a:chExt cx="1280160" cy="963386"/>
          </a:xfrm>
        </p:grpSpPr>
        <p:sp>
          <p:nvSpPr>
            <p:cNvPr id="67" name="Google Shape;67;p9"/>
            <p:cNvSpPr/>
            <p:nvPr/>
          </p:nvSpPr>
          <p:spPr>
            <a:xfrm>
              <a:off x="9755352" y="2139807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con&#10;&#10;Description automatically generated" id="68" name="Google Shape;68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70820" y="2292118"/>
              <a:ext cx="649224" cy="658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/>
        </p:nvSpPr>
        <p:spPr>
          <a:xfrm>
            <a:off x="9521604" y="4472002"/>
            <a:ext cx="1463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3069992" y="4141551"/>
            <a:ext cx="822960" cy="5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749952" y="4474858"/>
            <a:ext cx="14630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ALTERYX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2978552" y="3714038"/>
            <a:ext cx="1005840" cy="756947"/>
            <a:chOff x="2876262" y="2149502"/>
            <a:chExt cx="1280160" cy="963386"/>
          </a:xfrm>
        </p:grpSpPr>
        <p:sp>
          <p:nvSpPr>
            <p:cNvPr id="73" name="Google Shape;73;p9"/>
            <p:cNvSpPr/>
            <p:nvPr/>
          </p:nvSpPr>
          <p:spPr>
            <a:xfrm>
              <a:off x="2876262" y="2149502"/>
              <a:ext cx="1280160" cy="963386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icture 54" id="74" name="Google Shape;7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42575" y="2311155"/>
              <a:ext cx="547535" cy="640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9"/>
          <p:cNvSpPr/>
          <p:nvPr/>
        </p:nvSpPr>
        <p:spPr>
          <a:xfrm>
            <a:off x="1485471" y="1923351"/>
            <a:ext cx="9219507" cy="566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Analytics Platform</a:t>
            </a:r>
            <a:endParaRPr b="1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914400" y="2726606"/>
            <a:ext cx="3336221" cy="2430966"/>
          </a:xfrm>
          <a:prstGeom prst="rect">
            <a:avLst/>
          </a:prstGeom>
          <a:noFill/>
          <a:ln cap="flat" cmpd="sng" w="12700">
            <a:solidFill>
              <a:srgbClr val="005D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Desktop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4435150" y="2726606"/>
            <a:ext cx="6699811" cy="2430966"/>
          </a:xfrm>
          <a:prstGeom prst="rect">
            <a:avLst/>
          </a:prstGeom>
          <a:noFill/>
          <a:ln cap="flat" cmpd="sng" w="12700">
            <a:solidFill>
              <a:srgbClr val="005D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6732586" y="5243499"/>
            <a:ext cx="269422" cy="5796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5650483" y="5948121"/>
            <a:ext cx="2494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focus today!</a:t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8908521" y="452534"/>
            <a:ext cx="2899964" cy="48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175" lIns="91425" spcFirstLastPara="1" rIns="91425" wrap="square" tIns="76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Alteryx Makes Analytics</a:t>
            </a:r>
            <a:endParaRPr/>
          </a:p>
        </p:txBody>
      </p:sp>
      <p:pic>
        <p:nvPicPr>
          <p:cNvPr descr="Easy.png" id="81" name="Google Shape;8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34000">
            <a:off x="9278111" y="1035373"/>
            <a:ext cx="2160784" cy="102412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/>
          <p:nvPr/>
        </p:nvSpPr>
        <p:spPr>
          <a:xfrm>
            <a:off x="643305" y="239844"/>
            <a:ext cx="2377283" cy="58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Alteryx is</a:t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10">
            <a:alphaModFix/>
          </a:blip>
          <a:srcRect b="2685" l="0" r="1524" t="0"/>
          <a:stretch/>
        </p:blipFill>
        <p:spPr>
          <a:xfrm>
            <a:off x="685340" y="640482"/>
            <a:ext cx="2293212" cy="116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sparent wedding gloves"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/>
          <p:nvPr/>
        </p:nvSpPr>
        <p:spPr>
          <a:xfrm>
            <a:off x="6542876" y="228600"/>
            <a:ext cx="5130328" cy="638337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6964361" y="2232624"/>
            <a:ext cx="4409811" cy="3725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white glove experience </a:t>
            </a:r>
            <a:r>
              <a:rPr b="1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 beyond standard training programs</a:t>
            </a: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white glove represents our commitment to providing an </a:t>
            </a:r>
            <a:r>
              <a:rPr b="1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exceptional learning experience </a:t>
            </a: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personalized support </a:t>
            </a: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throughout our learners' </a:t>
            </a:r>
            <a:r>
              <a:rPr b="1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journey</a:t>
            </a:r>
            <a:r>
              <a:rPr b="0" i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term "white glove" is derived from the idea of wearing white gloves, which symbolizes delicacy, professionalism, and a meticulous approach. </a:t>
            </a:r>
            <a:endParaRPr/>
          </a:p>
        </p:txBody>
      </p:sp>
      <p:grpSp>
        <p:nvGrpSpPr>
          <p:cNvPr id="92" name="Google Shape;92;p10"/>
          <p:cNvGrpSpPr/>
          <p:nvPr/>
        </p:nvGrpSpPr>
        <p:grpSpPr>
          <a:xfrm>
            <a:off x="6841906" y="636223"/>
            <a:ext cx="4532268" cy="1246869"/>
            <a:chOff x="6827032" y="885877"/>
            <a:chExt cx="4532268" cy="1246869"/>
          </a:xfrm>
        </p:grpSpPr>
        <p:sp>
          <p:nvSpPr>
            <p:cNvPr id="93" name="Google Shape;93;p10"/>
            <p:cNvSpPr/>
            <p:nvPr/>
          </p:nvSpPr>
          <p:spPr>
            <a:xfrm>
              <a:off x="6827032" y="885877"/>
              <a:ext cx="4532268" cy="1246869"/>
            </a:xfrm>
            <a:prstGeom prst="rect">
              <a:avLst/>
            </a:prstGeom>
            <a:solidFill>
              <a:srgbClr val="212A44">
                <a:alpha val="8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 txBox="1"/>
            <p:nvPr/>
          </p:nvSpPr>
          <p:spPr>
            <a:xfrm>
              <a:off x="7004115" y="1020672"/>
              <a:ext cx="43551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Is a White Glove Learning Experience?</a:t>
              </a:r>
              <a:endParaRPr/>
            </a:p>
          </p:txBody>
        </p:sp>
      </p:grp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orking with laptop and notepad" id="101" name="Google Shape;101;p11"/>
          <p:cNvPicPr preferRelativeResize="0"/>
          <p:nvPr/>
        </p:nvPicPr>
        <p:blipFill rotWithShape="1">
          <a:blip r:embed="rId3">
            <a:alphaModFix/>
          </a:blip>
          <a:srcRect b="13362" l="0" r="0" t="23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/>
          <p:nvPr/>
        </p:nvSpPr>
        <p:spPr>
          <a:xfrm>
            <a:off x="0" y="262270"/>
            <a:ext cx="5327957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730250" y="368300"/>
            <a:ext cx="41200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Components</a:t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1718326" y="1623237"/>
            <a:ext cx="9041823" cy="4603898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1"/>
          <p:cNvGrpSpPr/>
          <p:nvPr/>
        </p:nvGrpSpPr>
        <p:grpSpPr>
          <a:xfrm>
            <a:off x="2200289" y="3564568"/>
            <a:ext cx="1733462" cy="1501076"/>
            <a:chOff x="1238111" y="3548546"/>
            <a:chExt cx="1733462" cy="1501076"/>
          </a:xfrm>
        </p:grpSpPr>
        <p:sp>
          <p:nvSpPr>
            <p:cNvPr id="106" name="Google Shape;106;p11"/>
            <p:cNvSpPr/>
            <p:nvPr/>
          </p:nvSpPr>
          <p:spPr>
            <a:xfrm>
              <a:off x="1238111" y="3548546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D176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1490594" y="4100409"/>
              <a:ext cx="1217410" cy="369332"/>
            </a:xfrm>
            <a:prstGeom prst="rect">
              <a:avLst/>
            </a:prstGeom>
            <a:solidFill>
              <a:srgbClr val="D17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/>
            </a:p>
          </p:txBody>
        </p:sp>
      </p:grpSp>
      <p:grpSp>
        <p:nvGrpSpPr>
          <p:cNvPr id="108" name="Google Shape;108;p11"/>
          <p:cNvGrpSpPr/>
          <p:nvPr/>
        </p:nvGrpSpPr>
        <p:grpSpPr>
          <a:xfrm>
            <a:off x="4973902" y="3559009"/>
            <a:ext cx="1733462" cy="1501076"/>
            <a:chOff x="4360108" y="3548546"/>
            <a:chExt cx="1733462" cy="1501076"/>
          </a:xfrm>
        </p:grpSpPr>
        <p:sp>
          <p:nvSpPr>
            <p:cNvPr id="109" name="Google Shape;109;p11"/>
            <p:cNvSpPr/>
            <p:nvPr/>
          </p:nvSpPr>
          <p:spPr>
            <a:xfrm>
              <a:off x="4360108" y="3548546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D176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 txBox="1"/>
            <p:nvPr/>
          </p:nvSpPr>
          <p:spPr>
            <a:xfrm>
              <a:off x="4481719" y="3986842"/>
              <a:ext cx="14338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Metrics &amp; Evaluation</a:t>
              </a: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>
            <a:off x="4973902" y="2019734"/>
            <a:ext cx="1733462" cy="1501076"/>
            <a:chOff x="4973902" y="2019734"/>
            <a:chExt cx="1733462" cy="1501076"/>
          </a:xfrm>
        </p:grpSpPr>
        <p:sp>
          <p:nvSpPr>
            <p:cNvPr id="112" name="Google Shape;112;p11"/>
            <p:cNvSpPr/>
            <p:nvPr/>
          </p:nvSpPr>
          <p:spPr>
            <a:xfrm>
              <a:off x="4973902" y="2019734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D176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 txBox="1"/>
            <p:nvPr/>
          </p:nvSpPr>
          <p:spPr>
            <a:xfrm>
              <a:off x="5024553" y="2429763"/>
              <a:ext cx="16398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Environment</a:t>
              </a: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>
            <a:off x="3594495" y="2776191"/>
            <a:ext cx="1733462" cy="1501076"/>
            <a:chOff x="2799110" y="2689835"/>
            <a:chExt cx="1733462" cy="1501076"/>
          </a:xfrm>
        </p:grpSpPr>
        <p:sp>
          <p:nvSpPr>
            <p:cNvPr id="115" name="Google Shape;115;p11"/>
            <p:cNvSpPr/>
            <p:nvPr/>
          </p:nvSpPr>
          <p:spPr>
            <a:xfrm>
              <a:off x="2799110" y="2689835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212A44">
                <a:alpha val="89803"/>
              </a:srgb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 txBox="1"/>
            <p:nvPr/>
          </p:nvSpPr>
          <p:spPr>
            <a:xfrm>
              <a:off x="2956230" y="3128660"/>
              <a:ext cx="14454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Instructional Design</a:t>
              </a:r>
              <a:endParaRPr/>
            </a:p>
          </p:txBody>
        </p:sp>
      </p:grpSp>
      <p:grpSp>
        <p:nvGrpSpPr>
          <p:cNvPr id="117" name="Google Shape;117;p11"/>
          <p:cNvGrpSpPr/>
          <p:nvPr/>
        </p:nvGrpSpPr>
        <p:grpSpPr>
          <a:xfrm>
            <a:off x="6352206" y="2776191"/>
            <a:ext cx="1733462" cy="1501076"/>
            <a:chOff x="6273341" y="2770272"/>
            <a:chExt cx="1733462" cy="1501076"/>
          </a:xfrm>
        </p:grpSpPr>
        <p:sp>
          <p:nvSpPr>
            <p:cNvPr id="118" name="Google Shape;118;p11"/>
            <p:cNvSpPr/>
            <p:nvPr/>
          </p:nvSpPr>
          <p:spPr>
            <a:xfrm>
              <a:off x="6273341" y="2770272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D176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6423130" y="3197645"/>
              <a:ext cx="14338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Transfer</a:t>
              </a:r>
              <a:endParaRPr/>
            </a:p>
          </p:txBody>
        </p:sp>
      </p:grpSp>
      <p:grpSp>
        <p:nvGrpSpPr>
          <p:cNvPr id="120" name="Google Shape;120;p11"/>
          <p:cNvGrpSpPr/>
          <p:nvPr/>
        </p:nvGrpSpPr>
        <p:grpSpPr>
          <a:xfrm>
            <a:off x="3594495" y="4336267"/>
            <a:ext cx="1733462" cy="1501076"/>
            <a:chOff x="2799110" y="4407258"/>
            <a:chExt cx="1733462" cy="1501076"/>
          </a:xfrm>
        </p:grpSpPr>
        <p:sp>
          <p:nvSpPr>
            <p:cNvPr id="121" name="Google Shape;121;p11"/>
            <p:cNvSpPr/>
            <p:nvPr/>
          </p:nvSpPr>
          <p:spPr>
            <a:xfrm>
              <a:off x="2799110" y="4407258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212A44">
                <a:alpha val="89803"/>
              </a:srgbClr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 txBox="1"/>
            <p:nvPr/>
          </p:nvSpPr>
          <p:spPr>
            <a:xfrm>
              <a:off x="2933388" y="4740083"/>
              <a:ext cx="1432673" cy="969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Instructional Delivery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CEd</a:t>
              </a:r>
              <a:endPara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ProServices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1"/>
          <p:cNvSpPr txBox="1"/>
          <p:nvPr/>
        </p:nvSpPr>
        <p:spPr>
          <a:xfrm>
            <a:off x="2701442" y="3074621"/>
            <a:ext cx="7200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9141641" y="5861014"/>
            <a:ext cx="1371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Sylvia Pereira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8474549" y="2802478"/>
            <a:ext cx="15756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 rot="10800000">
            <a:off x="8431453" y="3570426"/>
            <a:ext cx="2081974" cy="976410"/>
          </a:xfrm>
          <a:prstGeom prst="triangle">
            <a:avLst>
              <a:gd fmla="val 50733" name="adj"/>
            </a:avLst>
          </a:prstGeom>
          <a:gradFill>
            <a:gsLst>
              <a:gs pos="0">
                <a:srgbClr val="CDBAA9"/>
              </a:gs>
              <a:gs pos="50000">
                <a:srgbClr val="DED3CA"/>
              </a:gs>
              <a:gs pos="100000">
                <a:srgbClr val="EEEA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mond outline" id="127" name="Google Shape;1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1441" y="3080889"/>
            <a:ext cx="2442233" cy="2442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/>
          <p:nvPr/>
        </p:nvSpPr>
        <p:spPr>
          <a:xfrm>
            <a:off x="4998447" y="933293"/>
            <a:ext cx="1888659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cxnSp>
        <p:nvCxnSpPr>
          <p:cNvPr id="129" name="Google Shape;129;p11"/>
          <p:cNvCxnSpPr/>
          <p:nvPr/>
        </p:nvCxnSpPr>
        <p:spPr>
          <a:xfrm>
            <a:off x="4088791" y="4116431"/>
            <a:ext cx="4014418" cy="0"/>
          </a:xfrm>
          <a:prstGeom prst="straightConnector1">
            <a:avLst/>
          </a:prstGeom>
          <a:noFill/>
          <a:ln cap="flat" cmpd="sng" w="76200">
            <a:solidFill>
              <a:srgbClr val="D176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30" name="Google Shape;1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1"/>
          <p:cNvGrpSpPr/>
          <p:nvPr/>
        </p:nvGrpSpPr>
        <p:grpSpPr>
          <a:xfrm>
            <a:off x="6368108" y="4286152"/>
            <a:ext cx="1733462" cy="1501076"/>
            <a:chOff x="6273341" y="2770272"/>
            <a:chExt cx="1733462" cy="1501076"/>
          </a:xfrm>
        </p:grpSpPr>
        <p:sp>
          <p:nvSpPr>
            <p:cNvPr id="132" name="Google Shape;132;p11"/>
            <p:cNvSpPr/>
            <p:nvPr/>
          </p:nvSpPr>
          <p:spPr>
            <a:xfrm>
              <a:off x="6273341" y="2770272"/>
              <a:ext cx="1733462" cy="150107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D176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 txBox="1"/>
            <p:nvPr/>
          </p:nvSpPr>
          <p:spPr>
            <a:xfrm>
              <a:off x="6423130" y="3197645"/>
              <a:ext cx="1433885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Teamwork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(Customer-Centric)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/>
          <p:nvPr/>
        </p:nvSpPr>
        <p:spPr>
          <a:xfrm>
            <a:off x="0" y="2257863"/>
            <a:ext cx="12192000" cy="2446659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344261" y="2757917"/>
            <a:ext cx="1150347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to 50 Machine Learning Upskilling Program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Quick Walkthrough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sparent wedding gloves" id="146" name="Google Shape;146;p13"/>
          <p:cNvPicPr preferRelativeResize="0"/>
          <p:nvPr/>
        </p:nvPicPr>
        <p:blipFill rotWithShape="1">
          <a:blip r:embed="rId3">
            <a:alphaModFix/>
          </a:blip>
          <a:srcRect b="21874" l="0" r="0" t="33779"/>
          <a:stretch/>
        </p:blipFill>
        <p:spPr>
          <a:xfrm>
            <a:off x="20" y="0"/>
            <a:ext cx="12191980" cy="360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3"/>
          <p:cNvSpPr/>
          <p:nvPr/>
        </p:nvSpPr>
        <p:spPr>
          <a:xfrm>
            <a:off x="0" y="262270"/>
            <a:ext cx="11157626" cy="88604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730250" y="368300"/>
            <a:ext cx="101284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Reasons to Offer a White Glove Experience</a:t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882502" y="4015944"/>
            <a:ext cx="5032745" cy="1051560"/>
          </a:xfrm>
          <a:prstGeom prst="rect">
            <a:avLst/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 the value and capabilities of AutoML, our new addition to the portfolio.</a:t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6124881" y="4015944"/>
            <a:ext cx="5032745" cy="1051560"/>
          </a:xfrm>
          <a:prstGeom prst="rect">
            <a:avLst/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customers' real-world use cases and drive product usage.</a:t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6124881" y="5201740"/>
            <a:ext cx="5032745" cy="1051560"/>
          </a:xfrm>
          <a:prstGeom prst="rect">
            <a:avLst/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sales conversations by eliminating buyer concerns about the onboarding process.</a:t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882502" y="5201740"/>
            <a:ext cx="5032745" cy="1051560"/>
          </a:xfrm>
          <a:prstGeom prst="rect">
            <a:avLst/>
          </a:prstGeom>
          <a:noFill/>
          <a:ln cap="flat" cmpd="sng" w="1905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impactful ML use cases to craft a powerful narrative and accelerate sales growth.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ling woman near office window" id="158" name="Google Shape;1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2058"/>
            <a:ext cx="6648719" cy="44359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/>
          <p:nvPr/>
        </p:nvSpPr>
        <p:spPr>
          <a:xfrm>
            <a:off x="0" y="0"/>
            <a:ext cx="12192000" cy="2422058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1213757" y="435305"/>
            <a:ext cx="97644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is the </a:t>
            </a: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this learning experience?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7081292" y="2953317"/>
            <a:ext cx="4536488" cy="3373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Analysts and knowledge workers </a:t>
            </a:r>
            <a:r>
              <a:rPr b="1"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with little to no experience in machine learning</a:t>
            </a:r>
            <a:r>
              <a:rPr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want to learn how to build and implement machine learning models to solve their use cases.</a:t>
            </a:r>
            <a:endParaRPr/>
          </a:p>
        </p:txBody>
      </p:sp>
      <p:pic>
        <p:nvPicPr>
          <p:cNvPr id="162" name="Google Shape;1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/>
          <p:nvPr/>
        </p:nvSpPr>
        <p:spPr>
          <a:xfrm>
            <a:off x="0" y="0"/>
            <a:ext cx="12192000" cy="1589314"/>
          </a:xfrm>
          <a:prstGeom prst="rect">
            <a:avLst/>
          </a:prstGeom>
          <a:solidFill>
            <a:srgbClr val="212A44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1213757" y="435305"/>
            <a:ext cx="97644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our </a:t>
            </a: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337523" y="2163342"/>
            <a:ext cx="3613924" cy="3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Equip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empower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learners with the necessary knowledge and skills to demonstrate the </a:t>
            </a:r>
            <a:r>
              <a:rPr b="1"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value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machine learning to their </a:t>
            </a:r>
            <a:r>
              <a:rPr b="1" lang="en-US" sz="2800">
                <a:solidFill>
                  <a:srgbClr val="D17600"/>
                </a:solidFill>
                <a:latin typeface="Arial"/>
                <a:ea typeface="Arial"/>
                <a:cs typeface="Arial"/>
                <a:sym typeface="Arial"/>
              </a:rPr>
              <a:t>business leaders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99" y="6312333"/>
            <a:ext cx="1524000" cy="46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ng woman with blue headscarf, blazer, and headphones working on laptop"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8970" y="1589314"/>
            <a:ext cx="7903030" cy="526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 of woman's hands typing and using a trackpad on a laptop with mug" id="178" name="Google Shape;1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4"/>
            <a:ext cx="12192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/>
          <p:nvPr/>
        </p:nvSpPr>
        <p:spPr>
          <a:xfrm>
            <a:off x="0" y="3776133"/>
            <a:ext cx="12192000" cy="30818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2177684" y="2155533"/>
            <a:ext cx="3613152" cy="467629"/>
          </a:xfrm>
          <a:prstGeom prst="rect">
            <a:avLst/>
          </a:prstGeom>
          <a:solidFill>
            <a:srgbClr val="D17600"/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6570669" y="914502"/>
            <a:ext cx="4917616" cy="467629"/>
          </a:xfrm>
          <a:prstGeom prst="rect">
            <a:avLst/>
          </a:prstGeom>
          <a:solidFill>
            <a:srgbClr val="212A44">
              <a:alpha val="89803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Modalities</a:t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6570669" y="1378690"/>
            <a:ext cx="4917616" cy="5087926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2179955" y="2623162"/>
            <a:ext cx="3610881" cy="3843454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12700">
            <a:solidFill>
              <a:srgbClr val="D17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3624528" y="4297165"/>
            <a:ext cx="17925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to 8 weeks</a:t>
            </a:r>
            <a:endParaRPr/>
          </a:p>
        </p:txBody>
      </p:sp>
      <p:pic>
        <p:nvPicPr>
          <p:cNvPr descr="Daily calendar outline" id="185" name="Google Shape;1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4837" y="4104295"/>
            <a:ext cx="878536" cy="87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 txBox="1"/>
          <p:nvPr/>
        </p:nvSpPr>
        <p:spPr>
          <a:xfrm>
            <a:off x="3624528" y="3255736"/>
            <a:ext cx="17925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5-15 learners</a:t>
            </a:r>
            <a:endParaRPr/>
          </a:p>
        </p:txBody>
      </p:sp>
      <p:pic>
        <p:nvPicPr>
          <p:cNvPr descr="Users outline" id="187" name="Google Shape;1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9727" y="2908663"/>
            <a:ext cx="968756" cy="968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3624528" y="5389883"/>
            <a:ext cx="20152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~4 hours/ week</a:t>
            </a:r>
            <a:endParaRPr/>
          </a:p>
        </p:txBody>
      </p:sp>
      <p:pic>
        <p:nvPicPr>
          <p:cNvPr descr="Clock outline" id="189" name="Google Shape;18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3087" y="5209706"/>
            <a:ext cx="762037" cy="762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stomer review outline" id="190" name="Google Shape;19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5173" y="35264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mote learning language outline" id="191" name="Google Shape;19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75173" y="26093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8083314" y="1949361"/>
            <a:ext cx="20771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ILT</a:t>
            </a:r>
            <a:endParaRPr/>
          </a:p>
        </p:txBody>
      </p:sp>
      <p:pic>
        <p:nvPicPr>
          <p:cNvPr descr="Online meeting outline" id="193" name="Google Shape;19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5173" y="16922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ardroom outline" id="194" name="Google Shape;19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5173" y="444353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eating outline" id="195" name="Google Shape;195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75173" y="536063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8083314" y="3783573"/>
            <a:ext cx="30150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Working Session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8083314" y="2866467"/>
            <a:ext cx="294192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eLearning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8083314" y="4700679"/>
            <a:ext cx="27649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1:1 Working Session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8083314" y="5617784"/>
            <a:ext cx="28462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Non-real-time activities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0" y="262270"/>
            <a:ext cx="5772647" cy="8860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730250" y="368300"/>
            <a:ext cx="48910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Experience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Office Theme">
  <a:themeElements>
    <a:clrScheme name="Alteryx">
      <a:dk1>
        <a:srgbClr val="00263E"/>
      </a:dk1>
      <a:lt1>
        <a:srgbClr val="FFFFFF"/>
      </a:lt1>
      <a:dk2>
        <a:srgbClr val="0080CB"/>
      </a:dk2>
      <a:lt2>
        <a:srgbClr val="FFFFFF"/>
      </a:lt2>
      <a:accent1>
        <a:srgbClr val="0080CB"/>
      </a:accent1>
      <a:accent2>
        <a:srgbClr val="FF9B18"/>
      </a:accent2>
      <a:accent3>
        <a:srgbClr val="00BD88"/>
      </a:accent3>
      <a:accent4>
        <a:srgbClr val="FF4347"/>
      </a:accent4>
      <a:accent5>
        <a:srgbClr val="00664E"/>
      </a:accent5>
      <a:accent6>
        <a:srgbClr val="00263E"/>
      </a:accent6>
      <a:hlink>
        <a:srgbClr val="0080CB"/>
      </a:hlink>
      <a:folHlink>
        <a:srgbClr val="B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Alteryx">
      <a:dk1>
        <a:srgbClr val="00263E"/>
      </a:dk1>
      <a:lt1>
        <a:srgbClr val="FFFFFF"/>
      </a:lt1>
      <a:dk2>
        <a:srgbClr val="0080CB"/>
      </a:dk2>
      <a:lt2>
        <a:srgbClr val="FFFFFF"/>
      </a:lt2>
      <a:accent1>
        <a:srgbClr val="0080CB"/>
      </a:accent1>
      <a:accent2>
        <a:srgbClr val="FF9B18"/>
      </a:accent2>
      <a:accent3>
        <a:srgbClr val="00BD88"/>
      </a:accent3>
      <a:accent4>
        <a:srgbClr val="FF4347"/>
      </a:accent4>
      <a:accent5>
        <a:srgbClr val="00664E"/>
      </a:accent5>
      <a:accent6>
        <a:srgbClr val="00263E"/>
      </a:accent6>
      <a:hlink>
        <a:srgbClr val="0080CB"/>
      </a:hlink>
      <a:folHlink>
        <a:srgbClr val="B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