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b2b57951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b2b57951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b2b57951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b2b57951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b2b57951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b2b57951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e698bdc7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e698bdc7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b2b57951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b2b57951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b2b57951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3b2b57951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e698bdc7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e698bdc7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b2b57951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b2b57951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9d65cc72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9d65cc72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aa99a37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aa99a37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b9a0b074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b9a0b074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b2b57951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b2b57951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d00a99e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d00a99e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b2b57951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b2b57951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" name="Google Shape;4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ilvie.liao@contentful.com" TargetMode="External"/><Relationship Id="rId4" Type="http://schemas.openxmlformats.org/officeDocument/2006/relationships/hyperlink" Target="https://www.linkedin.com/in/silvieliao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5JPZOZPMn18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User Research Practice in Customer Education</a:t>
            </a:r>
            <a:endParaRPr/>
          </a:p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2390275" y="3238450"/>
            <a:ext cx="6331500" cy="17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Silvie Liao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silvie.liao@contentful.com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https://www.linkedin.com/in/silvieliao/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idx="4294967295" type="title"/>
          </p:nvPr>
        </p:nvSpPr>
        <p:spPr>
          <a:xfrm>
            <a:off x="423600" y="229800"/>
            <a:ext cx="8296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2. Recruit research participants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142" name="Google Shape;142;p22"/>
          <p:cNvGrpSpPr/>
          <p:nvPr/>
        </p:nvGrpSpPr>
        <p:grpSpPr>
          <a:xfrm>
            <a:off x="5013833" y="1382655"/>
            <a:ext cx="2554254" cy="2963304"/>
            <a:chOff x="6803275" y="395363"/>
            <a:chExt cx="2212050" cy="2537076"/>
          </a:xfrm>
        </p:grpSpPr>
        <p:pic>
          <p:nvPicPr>
            <p:cNvPr id="143" name="Google Shape;14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44" name="Google Shape;144;p22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2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Tip: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>
                  <a:latin typeface="Raleway"/>
                  <a:ea typeface="Raleway"/>
                  <a:cs typeface="Raleway"/>
                  <a:sym typeface="Raleway"/>
                </a:rPr>
                <a:t>Select the right user research participants to ensure that the insights gathered are relevant and representative. </a:t>
              </a:r>
              <a:endPara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500" y="1016750"/>
            <a:ext cx="4185810" cy="378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4294967295" type="title"/>
          </p:nvPr>
        </p:nvSpPr>
        <p:spPr>
          <a:xfrm>
            <a:off x="423600" y="229800"/>
            <a:ext cx="8296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3</a:t>
            </a:r>
            <a:r>
              <a:rPr lang="en">
                <a:solidFill>
                  <a:srgbClr val="434343"/>
                </a:solidFill>
              </a:rPr>
              <a:t>. Conduct research 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152" name="Google Shape;152;p23"/>
          <p:cNvGrpSpPr/>
          <p:nvPr/>
        </p:nvGrpSpPr>
        <p:grpSpPr>
          <a:xfrm>
            <a:off x="5013833" y="1382655"/>
            <a:ext cx="2554254" cy="2963304"/>
            <a:chOff x="6803275" y="395363"/>
            <a:chExt cx="2212050" cy="2537076"/>
          </a:xfrm>
        </p:grpSpPr>
        <p:pic>
          <p:nvPicPr>
            <p:cNvPr id="153" name="Google Shape;153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54" name="Google Shape;154;p23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3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Tip: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>
                  <a:latin typeface="Raleway"/>
                  <a:ea typeface="Raleway"/>
                  <a:cs typeface="Raleway"/>
                  <a:sym typeface="Raleway"/>
                </a:rPr>
                <a:t>Use active listening and probing techniques. When applicable, ask participants to share screen. </a:t>
              </a:r>
              <a:endPara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150" y="1315025"/>
            <a:ext cx="3968973" cy="239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4294967295" type="title"/>
          </p:nvPr>
        </p:nvSpPr>
        <p:spPr>
          <a:xfrm>
            <a:off x="423600" y="229800"/>
            <a:ext cx="8296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4</a:t>
            </a:r>
            <a:r>
              <a:rPr lang="en">
                <a:solidFill>
                  <a:srgbClr val="434343"/>
                </a:solidFill>
              </a:rPr>
              <a:t>. Analyze data and synthesize findings 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00" y="993825"/>
            <a:ext cx="6587853" cy="37893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4294967295" type="title"/>
          </p:nvPr>
        </p:nvSpPr>
        <p:spPr>
          <a:xfrm>
            <a:off x="423600" y="229800"/>
            <a:ext cx="8296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5</a:t>
            </a:r>
            <a:r>
              <a:rPr lang="en">
                <a:solidFill>
                  <a:srgbClr val="434343"/>
                </a:solidFill>
              </a:rPr>
              <a:t>. Use insights to improve CX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3920" l="0" r="0" t="0"/>
          <a:stretch/>
        </p:blipFill>
        <p:spPr>
          <a:xfrm>
            <a:off x="6330805" y="1312430"/>
            <a:ext cx="2457170" cy="36965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50" y="1312430"/>
            <a:ext cx="3566237" cy="22965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0" name="Google Shape;170;p25"/>
          <p:cNvSpPr/>
          <p:nvPr/>
        </p:nvSpPr>
        <p:spPr>
          <a:xfrm>
            <a:off x="5015939" y="1313769"/>
            <a:ext cx="291300" cy="17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1898936" y="844550"/>
            <a:ext cx="78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V1</a:t>
            </a:r>
            <a:endParaRPr sz="1700"/>
          </a:p>
        </p:txBody>
      </p:sp>
      <p:sp>
        <p:nvSpPr>
          <p:cNvPr id="172" name="Google Shape;172;p25"/>
          <p:cNvSpPr txBox="1"/>
          <p:nvPr/>
        </p:nvSpPr>
        <p:spPr>
          <a:xfrm>
            <a:off x="7122362" y="844550"/>
            <a:ext cx="78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V2</a:t>
            </a:r>
            <a:endParaRPr sz="1700"/>
          </a:p>
        </p:txBody>
      </p:sp>
      <p:sp>
        <p:nvSpPr>
          <p:cNvPr id="173" name="Google Shape;173;p25"/>
          <p:cNvSpPr txBox="1"/>
          <p:nvPr/>
        </p:nvSpPr>
        <p:spPr>
          <a:xfrm>
            <a:off x="4114703" y="1669199"/>
            <a:ext cx="2053800" cy="3170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Unclear role alignment to various learning modules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Difficulty figuring out which courses to take and in what order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Content is not easy to find and hard to search for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Having a hard time getting back the course catalog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Difficulty navigating around LMS from your own progress area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Videos need to be easier to find and not embedded in courses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 enough technical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2"/>
                </a:solidFill>
              </a:rPr>
              <a:t>User research is an</a:t>
            </a:r>
            <a:r>
              <a:rPr b="0" lang="en" sz="2400">
                <a:solidFill>
                  <a:schemeClr val="dk2"/>
                </a:solidFill>
              </a:rPr>
              <a:t> </a:t>
            </a:r>
            <a:r>
              <a:rPr lang="en"/>
              <a:t>ITERATIVE PROCESS</a:t>
            </a:r>
            <a:r>
              <a:rPr lang="en" sz="2400"/>
              <a:t> </a:t>
            </a:r>
            <a:r>
              <a:rPr b="0" lang="en" sz="2400">
                <a:solidFill>
                  <a:schemeClr val="dk2"/>
                </a:solidFill>
              </a:rPr>
              <a:t>that ensures we’re constantly </a:t>
            </a:r>
            <a:r>
              <a:rPr b="0" lang="en" sz="2400">
                <a:solidFill>
                  <a:schemeClr val="dk2"/>
                </a:solidFill>
              </a:rPr>
              <a:t>improving</a:t>
            </a:r>
            <a:r>
              <a:rPr b="0" lang="en" sz="2400">
                <a:solidFill>
                  <a:schemeClr val="dk2"/>
                </a:solidFill>
              </a:rPr>
              <a:t> the experience of our customers. </a:t>
            </a:r>
            <a:endParaRPr b="0" sz="2400">
              <a:solidFill>
                <a:schemeClr val="dk2"/>
              </a:solidFill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28089" r="20045" t="0"/>
          <a:stretch/>
        </p:blipFill>
        <p:spPr>
          <a:xfrm>
            <a:off x="4401525" y="0"/>
            <a:ext cx="474247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26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81" name="Google Shape;181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82" name="Google Shape;182;p26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6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User research can be conducted at various stages such as discovery, design, testing or post-launch phase. </a:t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b="3920" l="0" r="0" t="0"/>
          <a:stretch/>
        </p:blipFill>
        <p:spPr>
          <a:xfrm>
            <a:off x="635760" y="705850"/>
            <a:ext cx="2813328" cy="42323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9" name="Google Shape;189;p27"/>
          <p:cNvSpPr/>
          <p:nvPr/>
        </p:nvSpPr>
        <p:spPr>
          <a:xfrm>
            <a:off x="4894363" y="1310100"/>
            <a:ext cx="333600" cy="19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1402875" y="162150"/>
            <a:ext cx="89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V2</a:t>
            </a:r>
            <a:endParaRPr sz="1700"/>
          </a:p>
        </p:txBody>
      </p:sp>
      <p:sp>
        <p:nvSpPr>
          <p:cNvPr id="191" name="Google Shape;191;p27"/>
          <p:cNvSpPr txBox="1"/>
          <p:nvPr/>
        </p:nvSpPr>
        <p:spPr>
          <a:xfrm>
            <a:off x="6957125" y="162150"/>
            <a:ext cx="89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V3</a:t>
            </a:r>
            <a:endParaRPr sz="1700"/>
          </a:p>
        </p:txBody>
      </p:sp>
      <p:sp>
        <p:nvSpPr>
          <p:cNvPr id="192" name="Google Shape;192;p27"/>
          <p:cNvSpPr txBox="1"/>
          <p:nvPr/>
        </p:nvSpPr>
        <p:spPr>
          <a:xfrm>
            <a:off x="3775250" y="1717050"/>
            <a:ext cx="2351400" cy="3170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Information overload / lots of different choices / f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ewer CTAs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one of the roles in explore paths fit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ave “beyond the basics” but look for basics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opic dropdown isn’t obvious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ant recommendation for the next course within the current course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ore hands on practice, use cases, best practices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“W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ant the latest” should be more prominent / couldn’t find the latest on the landing page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Search is hard to use without knowing the terminology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 b="0" l="17884" r="0" t="0"/>
          <a:stretch/>
        </p:blipFill>
        <p:spPr>
          <a:xfrm>
            <a:off x="6418150" y="705850"/>
            <a:ext cx="2173575" cy="42552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4" name="Google Shape;19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6100" y="4359000"/>
            <a:ext cx="2759550" cy="662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3514663" y="1347150"/>
            <a:ext cx="333600" cy="19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1174275" y="162150"/>
            <a:ext cx="89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V3</a:t>
            </a:r>
            <a:endParaRPr sz="1700"/>
          </a:p>
        </p:txBody>
      </p:sp>
      <p:sp>
        <p:nvSpPr>
          <p:cNvPr id="201" name="Google Shape;201;p28"/>
          <p:cNvSpPr txBox="1"/>
          <p:nvPr/>
        </p:nvSpPr>
        <p:spPr>
          <a:xfrm>
            <a:off x="6099450" y="162150"/>
            <a:ext cx="131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Current</a:t>
            </a:r>
            <a:endParaRPr sz="1700"/>
          </a:p>
        </p:txBody>
      </p:sp>
      <p:sp>
        <p:nvSpPr>
          <p:cNvPr id="202" name="Google Shape;202;p28"/>
          <p:cNvSpPr txBox="1"/>
          <p:nvPr/>
        </p:nvSpPr>
        <p:spPr>
          <a:xfrm>
            <a:off x="2624600" y="1735575"/>
            <a:ext cx="2351400" cy="2285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ot sure how to get around the site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oo too much scrolling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ot sure where to start, didn't find their roles, unfamiliar terms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Want practical hands-on how-to especially for less technical ppl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Want 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emails suggesting content to them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Hard time finding in progress courses to jump back into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00659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 the Know” is not meaningful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 b="2752" l="17884" r="0" t="0"/>
          <a:stretch/>
        </p:blipFill>
        <p:spPr>
          <a:xfrm>
            <a:off x="249650" y="705850"/>
            <a:ext cx="2201026" cy="41904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4">
            <a:alphaModFix/>
          </a:blip>
          <a:srcRect b="0" l="0" r="1039" t="0"/>
          <a:stretch/>
        </p:blipFill>
        <p:spPr>
          <a:xfrm>
            <a:off x="5125875" y="670050"/>
            <a:ext cx="3090074" cy="41686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5" name="Google Shape;20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1500" y="3439795"/>
            <a:ext cx="1823526" cy="16630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Quotes from customers</a:t>
            </a:r>
            <a:endParaRPr sz="4000"/>
          </a:p>
        </p:txBody>
      </p:sp>
      <p:sp>
        <p:nvSpPr>
          <p:cNvPr id="211" name="Google Shape;211;p29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9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9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9"/>
          <p:cNvSpPr txBox="1"/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My leadership recommended to a few of us that we should take these courses, so I did. </a:t>
            </a:r>
            <a:endParaRPr b="0" sz="1400">
              <a:solidFill>
                <a:schemeClr val="lt1"/>
              </a:solidFill>
            </a:endParaRPr>
          </a:p>
        </p:txBody>
      </p:sp>
      <p:sp>
        <p:nvSpPr>
          <p:cNvPr id="215" name="Google Shape;215;p29"/>
          <p:cNvSpPr txBox="1"/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We have created some starter kits for our internal folks. We ask them to go through the courses and finish them.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16" name="Google Shape;216;p29"/>
          <p:cNvSpPr txBox="1"/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The learning center was a really great tool. This is the only place to get the information on how to really use it.</a:t>
            </a:r>
            <a:endParaRPr b="0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22" name="Google Shape;222;p3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/>
          <p:nvPr/>
        </p:nvSpPr>
        <p:spPr>
          <a:xfrm>
            <a:off x="2855550" y="9921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By i</a:t>
            </a:r>
            <a:r>
              <a:rPr b="1" lang="en" sz="2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nvesting in user research </a:t>
            </a:r>
            <a:endParaRPr b="1" sz="2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30"/>
          <p:cNvSpPr txBox="1"/>
          <p:nvPr>
            <p:ph idx="4294967295" type="body"/>
          </p:nvPr>
        </p:nvSpPr>
        <p:spPr>
          <a:xfrm>
            <a:off x="2855550" y="1811000"/>
            <a:ext cx="3432900" cy="28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aleway"/>
                <a:ea typeface="Raleway"/>
                <a:cs typeface="Raleway"/>
                <a:sym typeface="Raleway"/>
              </a:rPr>
              <a:t>The CE team can: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Align CE strategy to customers’ needs</a:t>
            </a:r>
            <a:endParaRPr b="1"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Improve the quality and effectiveness of content</a:t>
            </a:r>
            <a:endParaRPr b="1"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Differentiate your brand from competitors 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3625" y="1674500"/>
            <a:ext cx="2139901" cy="2054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t’s easy to place your favorite Starbucks order right from your phone using the Starbucks app. Here’s how! #StarbucksCare" id="78" name="Google Shape;78;p14" title="Starbucks App Basics: How To Order Ahead (StarbucksCare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950" y="416763"/>
            <a:ext cx="7662150" cy="43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5"/>
          <p:cNvGrpSpPr/>
          <p:nvPr/>
        </p:nvGrpSpPr>
        <p:grpSpPr>
          <a:xfrm>
            <a:off x="1030692" y="552512"/>
            <a:ext cx="2052429" cy="3966760"/>
            <a:chOff x="955575" y="370525"/>
            <a:chExt cx="2086650" cy="4032900"/>
          </a:xfrm>
        </p:grpSpPr>
        <p:pic>
          <p:nvPicPr>
            <p:cNvPr id="84" name="Google Shape;84;p15"/>
            <p:cNvPicPr preferRelativeResize="0"/>
            <p:nvPr/>
          </p:nvPicPr>
          <p:blipFill rotWithShape="1">
            <a:blip r:embed="rId3">
              <a:alphaModFix/>
            </a:blip>
            <a:srcRect b="0" l="0" r="0" t="3595"/>
            <a:stretch/>
          </p:blipFill>
          <p:spPr>
            <a:xfrm>
              <a:off x="1081600" y="606500"/>
              <a:ext cx="1863125" cy="3719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55575" y="370525"/>
              <a:ext cx="2086650" cy="4032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6" name="Google Shape;86;p15"/>
          <p:cNvCxnSpPr/>
          <p:nvPr/>
        </p:nvCxnSpPr>
        <p:spPr>
          <a:xfrm>
            <a:off x="6827175" y="991800"/>
            <a:ext cx="3000" cy="3065700"/>
          </a:xfrm>
          <a:prstGeom prst="straightConnector1">
            <a:avLst/>
          </a:prstGeom>
          <a:noFill/>
          <a:ln cap="flat" cmpd="sng" w="28575">
            <a:solidFill>
              <a:srgbClr val="A9B9C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5"/>
          <p:cNvSpPr/>
          <p:nvPr/>
        </p:nvSpPr>
        <p:spPr>
          <a:xfrm>
            <a:off x="6718575" y="1285925"/>
            <a:ext cx="223200" cy="223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6718575" y="2245475"/>
            <a:ext cx="223200" cy="223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6718575" y="3331675"/>
            <a:ext cx="223200" cy="223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7072300" y="1217225"/>
            <a:ext cx="146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7153850" y="1140725"/>
            <a:ext cx="1382400" cy="375900"/>
          </a:xfrm>
          <a:prstGeom prst="wedgeRoundRectCallout">
            <a:avLst>
              <a:gd fmla="val -57810" name="adj1"/>
              <a:gd fmla="val -1758" name="adj2"/>
              <a:gd fmla="val 0" name="adj3"/>
            </a:avLst>
          </a:prstGeom>
          <a:solidFill>
            <a:srgbClr val="EEEEEE"/>
          </a:solidFill>
          <a:ln cap="flat" cmpd="sng" w="9525">
            <a:solidFill>
              <a:srgbClr val="A9B9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Muli"/>
                <a:ea typeface="Muli"/>
                <a:cs typeface="Muli"/>
                <a:sym typeface="Muli"/>
              </a:rPr>
              <a:t>2009</a:t>
            </a:r>
            <a:endParaRPr b="1" sz="11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First mobile app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5096450" y="1978925"/>
            <a:ext cx="1382400" cy="375900"/>
          </a:xfrm>
          <a:prstGeom prst="wedgeRoundRectCallout">
            <a:avLst>
              <a:gd fmla="val 64667" name="adj1"/>
              <a:gd fmla="val 42046" name="adj2"/>
              <a:gd fmla="val 0" name="adj3"/>
            </a:avLst>
          </a:prstGeom>
          <a:solidFill>
            <a:srgbClr val="EEEEEE"/>
          </a:solidFill>
          <a:ln cap="flat" cmpd="sng" w="9525">
            <a:solidFill>
              <a:srgbClr val="A9B9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Muli"/>
                <a:ea typeface="Muli"/>
                <a:cs typeface="Muli"/>
                <a:sym typeface="Muli"/>
              </a:rPr>
              <a:t>2015</a:t>
            </a:r>
            <a:endParaRPr b="1" sz="11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Mobile order and pay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7267775" y="2955775"/>
            <a:ext cx="1382400" cy="510600"/>
          </a:xfrm>
          <a:prstGeom prst="wedgeRoundRectCallout">
            <a:avLst>
              <a:gd fmla="val -63446" name="adj1"/>
              <a:gd fmla="val 38055" name="adj2"/>
              <a:gd fmla="val 0" name="adj3"/>
            </a:avLst>
          </a:prstGeom>
          <a:solidFill>
            <a:srgbClr val="EEEEEE"/>
          </a:solidFill>
          <a:ln cap="flat" cmpd="sng" w="9525">
            <a:solidFill>
              <a:srgbClr val="A9B9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Muli"/>
                <a:ea typeface="Muli"/>
                <a:cs typeface="Muli"/>
                <a:sym typeface="Muli"/>
              </a:rPr>
              <a:t>2021</a:t>
            </a:r>
            <a:endParaRPr b="1" sz="11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Second most used mobile payment app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4889100" y="268275"/>
            <a:ext cx="400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Success of Starbucks App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User Research</a:t>
            </a:r>
            <a:endParaRPr sz="2400"/>
          </a:p>
        </p:txBody>
      </p:sp>
      <p:sp>
        <p:nvSpPr>
          <p:cNvPr id="100" name="Google Shape;100;p16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latin typeface="Lato"/>
                <a:ea typeface="Lato"/>
                <a:cs typeface="Lato"/>
                <a:sym typeface="Lato"/>
              </a:rPr>
              <a:t>User research is a standard process in product development and design. Incorporating user research into the product development process, companies can create products that meet user needs, enhance user experience, and drive business success.</a:t>
            </a:r>
            <a:endParaRPr b="0" sz="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850" y="437510"/>
            <a:ext cx="1890850" cy="31122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9276" y="1782412"/>
            <a:ext cx="2019726" cy="2120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5950" y="3674025"/>
            <a:ext cx="3153475" cy="116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education as a product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14" name="Google Shape;114;p18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2855550" y="9921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User research practice in customer education</a:t>
            </a:r>
            <a:endParaRPr b="1" sz="2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18"/>
          <p:cNvSpPr txBox="1"/>
          <p:nvPr>
            <p:ph idx="4294967295" type="body"/>
          </p:nvPr>
        </p:nvSpPr>
        <p:spPr>
          <a:xfrm>
            <a:off x="2855550" y="1811000"/>
            <a:ext cx="3432900" cy="31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aleway"/>
                <a:ea typeface="Raleway"/>
                <a:cs typeface="Raleway"/>
                <a:sym typeface="Raleway"/>
              </a:rPr>
              <a:t>Benefits of user research: 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Understand customer needs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Improve user experience</a:t>
            </a:r>
            <a:endParaRPr b="1"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Build relationships</a:t>
            </a: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03830">
            <a:off x="5935447" y="2138891"/>
            <a:ext cx="2287482" cy="215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Research in Action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000" y="927975"/>
            <a:ext cx="6278174" cy="4042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8" name="Google Shape;128;p20"/>
          <p:cNvSpPr txBox="1"/>
          <p:nvPr>
            <p:ph idx="4294967295" type="title"/>
          </p:nvPr>
        </p:nvSpPr>
        <p:spPr>
          <a:xfrm>
            <a:off x="423600" y="153600"/>
            <a:ext cx="8296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Contentful Learning Center V1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25" y="1407725"/>
            <a:ext cx="5716623" cy="2009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4" name="Google Shape;134;p21"/>
          <p:cNvSpPr txBox="1"/>
          <p:nvPr>
            <p:ph idx="4294967295" type="title"/>
          </p:nvPr>
        </p:nvSpPr>
        <p:spPr>
          <a:xfrm>
            <a:off x="423600" y="229800"/>
            <a:ext cx="8296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AutoNum type="arabicPeriod"/>
            </a:pPr>
            <a:r>
              <a:rPr lang="en">
                <a:solidFill>
                  <a:srgbClr val="434343"/>
                </a:solidFill>
              </a:rPr>
              <a:t>Define research objectives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6605550" y="1385025"/>
            <a:ext cx="2297700" cy="3190800"/>
          </a:xfrm>
          <a:prstGeom prst="rect">
            <a:avLst/>
          </a:prstGeom>
          <a:noFill/>
          <a:ln cap="flat" cmpd="sng" w="9525">
            <a:solidFill>
              <a:srgbClr val="A9B9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Tell me about your role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How did you decide to learn about Contentful?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When was the last time you came to the Learning Center?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Why did you come to the Learning Center?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courses did you take?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How did you decide to take the course?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do you like about the course?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do you struggle with the course?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Anything you took away from the learning center to your recent job? 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Anything you think we could improve?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6105275" y="2315250"/>
            <a:ext cx="333600" cy="19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CBB00"/>
      </a:dk1>
      <a:lt1>
        <a:srgbClr val="FFFFFF"/>
      </a:lt1>
      <a:dk2>
        <a:srgbClr val="000000"/>
      </a:dk2>
      <a:lt2>
        <a:srgbClr val="9E9E9E"/>
      </a:lt2>
      <a:accent1>
        <a:srgbClr val="01579B"/>
      </a:accent1>
      <a:accent2>
        <a:srgbClr val="FF9900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