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Inter"/>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Kv3h4yjnYd1b/O4GLc/d43LVH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Inter-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ter-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Good day, Everyone. It’s great to see you all here at the CEdMA conference. I’m Kristine Kukich, a CEdMA Conference Trustee, Director of Customer Marketing at Thought Industries, and the co-host of Mixology on YouTube, the intersection of customer marketing and customer education as scale engines to customer success.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 started my AI journey a couple of years ago just trying to figure out what made up AI and how it would impact HCM and customer education, and have continued to research and learn with the explosion of content generators and tools just in 2023! Let’s dig in.</a:t>
            </a:r>
            <a:endParaRPr/>
          </a:p>
        </p:txBody>
      </p:sp>
      <p:sp>
        <p:nvSpPr>
          <p:cNvPr id="91" name="Google Shape;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a9cc771b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3a9cc771bb_0_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is probably my favorite category, since there is so much potential here, and the &lt;click&gt; benefits are significant. After discussing the ways we can use AI, &lt;click&gt; adaptive testing allows for many options. Duolingo is one of the best examples of how to “re-ask” questions if the incorrect response was initially provided.  Objective scoring &lt;click&gt; gives an opportunity to do more than just a,b,c, d responses. We can use text responses, or practicum based options and let the AI tools perform the analysis. This has been something I have wanted for a very long time. And all of the this effort provides data &lt;click&gt; that leads us to insights across the organization.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From a challenge &lt;click&gt;, let’s start with bias. Machine learning learns from all of the interactions. Bad players can great bad learning for the AI tools. &lt;Click&gt; Testing security will always be a challenge. No matter how good we get at structuring and protecting our exams, and who takes our exams, there is always someone out there trying to figure out how to get a copy of our questions, or take a test on someone else’s behalf. Lastly, there’s surveillance &lt;click&gt; pedagogy. </a:t>
            </a:r>
            <a:endParaRPr/>
          </a:p>
        </p:txBody>
      </p:sp>
      <p:sp>
        <p:nvSpPr>
          <p:cNvPr id="173" name="Google Shape;173;g13a9cc771bb_0_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2" name="Google Shape;1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question I started asking myself this year revolves around how we actually start to use these tools. I built the abstract for this session using Chat GPT, then as I started drafting the deeper content divided it into two areas, although they really merge and weave together more than a two column slide can display.</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&lt;Click&gt; The Learner Experience will see the largest explosion of tools, I think. You heard Jessie Gold, from TI, talk about the headless LMS, and we’ve seen some discussions in customereducaiton.org and in the CEdMA slack on how people are already using AI to generate content. Let’s focus on &lt;click&gt; personalized learning, &lt;click&gt; gamification, and &lt;assessments&gt; then move over to &lt;click&gt; Foundational activities like &lt;click&gt; data analytics and understanding &lt;click&gt; how bias needs to be addressed up front.</a:t>
            </a: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Some components of augmented reality are already available within the tools we already use. I’ve talked before about the consumer-grade experience we should be expecting from our learning portals.  &lt;Click&gt; It all starts with a recommendation engine.  Machine learning is the key here, to help the system determine what’s important based on some standardized criteria like &lt;click&gt;personas to help identify which role the learner plays in the various ways people use your tools. If you’re a power user, your content may be different from a casual user, or an administrator. &lt;Click&gt; Self-professed levels of experience may be challenging, since each person uses a different set of their own criteria to determine if they are already experienced, but this is usually good criteria on which to build. &lt;Click&gt; Geography may also come into play, since different countries or jurisdictions may use the tools differently than another. And of course, there are many more options to use, based on the types of tools your learners will be working with and the call to action we’re expecting from the learning.</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I’ve put a check on &lt;click&gt; Adaptive Learning Paths, because most portal engines are including something along these lines. They don’t all define them the same way, but they do work along the same lines as the recommendation engine. You can build a learning path that corresponds to a set of criteria – preparing for and upgrade to certification, for example. You can build ALPs as a &lt;click&gt; “choose your own adventure” series so that learners search for their content in a traditional catalog and that can start the journey, or &lt;click&gt; a more prescriptive path based on any criteria required.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We’ll talk more about this later, but &lt;click&gt; Real Time Assessments may be personalized within a learning path to accommodate comprehension at various stages within a learning path, that &lt;click&gt; adapt based on correct/incorrect responses. </a:t>
            </a:r>
            <a:endParaRPr/>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9fab62b3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39fab62b38_0_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When we talk about the &lt;click&gt; benefits of working with personalized learning, we can leverage a &lt;click&gt; boost to engagement because of the structure with recommendation engines and federated search. We can see rapid automated responses &lt;click&gt; to questions using chatbots, or the ability to quickly pivot a learning path based on responses to quizzes, or practical examples. &lt;click&gt;And finally, AI and personalization leverage automation for various tasks, from chatbot actions, to learning paths, to federated searches to integrate all knowledge access into one place.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Our organizations can gain from the benefits, the learners gain from the benefits, but there are also &lt;click&gt; Challenges.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I’ve talked in other presentations about machine learning and how it is the foundation of augmented intelligence. The great thing is that machine learning is constant, but as Debbie Smith says “Garbage in, garbage out”. Machine learning &lt;click&gt; needs data. Lots of data. People need to use the system for it to build out preferences based on what has happened in the past, so if we can’t boost engagement, there may not be enough content for the system to learn. We also need to be aware of &lt;click&gt; bias. As the system learns about the learners, we need to make sure it’s learning effectively and not building in bias, which we’ll talk about later. Lastly, &lt;click&gt; working with multiple modalities means track multiple modalities, and also means that the personalization can focus on those modalities. </a:t>
            </a:r>
            <a:endParaRPr/>
          </a:p>
        </p:txBody>
      </p:sp>
      <p:sp>
        <p:nvSpPr>
          <p:cNvPr id="118" name="Google Shape;118;g139fab62b38_0_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9fab62b38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39fab62b38_0_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7" name="Google Shape;127;g139fab62b38_0_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9fab62b38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39fab62b38_0_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Let’s move on to Gamification &lt;click&gt; and start with the combination of personalization that we’ve already discussed with gamification. The standards that we know and love &lt;click&gt; including leaderboards to develop competition, &lt;click&gt; badging to show learner milestones, and &lt;click&gt; visible progression through a learning path using something like train stops or an adventure map.</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We can already see the &lt;click&gt; personalization as we build out the leaderboard aspect, but the gamification is an additional &lt;click&gt; layer that builds on the existing personalization strategies that you’ve already been thinking about or put in place, like with &lt;click&gt; learning paths.</a:t>
            </a:r>
            <a:endParaRPr/>
          </a:p>
        </p:txBody>
      </p:sp>
      <p:sp>
        <p:nvSpPr>
          <p:cNvPr id="135" name="Google Shape;135;g139fab62b38_0_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9fab62b3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139fab62b38_0_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Daniel Quick over at Scaled Agile started pushing gamification at a CEdMA conference pre-covid. Many of us have already built some kind of gamification, but leveraging AI will automate so many of the transactions that help &lt;click&gt; boost engagement, &lt;click&gt; improve knowledge absorption and retention, and &lt;click&gt; spark competition.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 challenges &lt;click&gt; we face are more structural and strategic – there are potential &lt;click&gt; misunderstandings on how the learning paths were created and what the path to success can look like. Next, should we build in &lt;click&gt; failure? If we do, what does that look like? How do we build process around failure to make it a true learning experience? And finally, &lt;click&gt; accessibility. Working with badges and leaderboards can be an accessibility nightmare depending on the technology selected to help build out the gamification strategy.</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45" name="Google Shape;145;g139fab62b38_0_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9fab62b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39fab62b38_0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4" name="Google Shape;154;g139fab62b38_0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9fab62b38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39fab62b38_0_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000000"/>
                </a:solidFill>
                <a:latin typeface="Avenir"/>
                <a:ea typeface="Avenir"/>
                <a:cs typeface="Avenir"/>
                <a:sym typeface="Avenir"/>
              </a:rPr>
              <a:t>In some cases, we pre-test, to properly place students in the curriculum (see personalization). &lt;click&gt; In some cases, we evaluate as we go in the hopes of recording comprehension of the material. And then we close out an item via post-learning assessments, with the hope that the numbers increase in the post-assessment from the pre-test. Many programs will choose to do all three. Text analysis presents an opportunity to revolutionize this process. By utilizing these tools in customer education, we present ourselves with an opportunity to not only advance from choice-based questions, but combine this analysis with the concierge experience to create an elevated learning experience. For me, this is very exciting.  </a:t>
            </a: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000000"/>
              </a:solidFill>
              <a:latin typeface="Avenir"/>
              <a:ea typeface="Avenir"/>
              <a:cs typeface="Avenir"/>
              <a:sym typeface="Aveni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000000"/>
              </a:solidFill>
              <a:latin typeface="Avenir"/>
              <a:ea typeface="Avenir"/>
              <a:cs typeface="Avenir"/>
              <a:sym typeface="Avenir"/>
            </a:endParaRPr>
          </a:p>
          <a:p>
            <a:pPr indent="-228600" lvl="0" marL="457200" marR="0" rtl="0" algn="l">
              <a:lnSpc>
                <a:spcPct val="100000"/>
              </a:lnSpc>
              <a:spcBef>
                <a:spcPts val="0"/>
              </a:spcBef>
              <a:spcAft>
                <a:spcPts val="0"/>
              </a:spcAft>
              <a:buClr>
                <a:srgbClr val="000000"/>
              </a:buClr>
              <a:buSzPts val="1400"/>
              <a:buFont typeface="Arial"/>
              <a:buNone/>
            </a:pPr>
            <a:r>
              <a:rPr b="0" i="0" lang="en-US">
                <a:solidFill>
                  <a:srgbClr val="000000"/>
                </a:solidFill>
                <a:latin typeface="Avenir"/>
                <a:ea typeface="Avenir"/>
                <a:cs typeface="Avenir"/>
                <a:sym typeface="Avenir"/>
              </a:rPr>
              <a:t>There are many rules to follow if you decide to offer certifications on your product or industry. Part of the structure in building a certification program includes two very distinct issues that are varying degrees of important, depending on the organization: (1) building choice-based exams (with or without scenarios), and (2) proctoring exams. The choice-based exam questions fall into the same category as assessments. We get much more power from an AI experience. Microsoft has been doing some outstanding work in this area. Exam proctoring can also leverage that concierge experience by utilizing augmented intelligence to track all of the key points required.</a:t>
            </a:r>
            <a:endParaRPr/>
          </a:p>
        </p:txBody>
      </p:sp>
      <p:sp>
        <p:nvSpPr>
          <p:cNvPr id="163" name="Google Shape;163;g139fab62b38_0_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mt="38875"/>
          </a:blip>
          <a:stretch>
            <a:fillRect/>
          </a:stretch>
        </a:blipFill>
      </p:bgPr>
    </p:bg>
    <p:spTree>
      <p:nvGrpSpPr>
        <p:cNvPr id="19" name="Shape 19"/>
        <p:cNvGrpSpPr/>
        <p:nvPr/>
      </p:nvGrpSpPr>
      <p:grpSpPr>
        <a:xfrm>
          <a:off x="0" y="0"/>
          <a:ext cx="0" cy="0"/>
          <a:chOff x="0" y="0"/>
          <a:chExt cx="0" cy="0"/>
        </a:xfrm>
      </p:grpSpPr>
      <p:sp>
        <p:nvSpPr>
          <p:cNvPr id="20" name="Google Shape;20;p10"/>
          <p:cNvSpPr txBox="1"/>
          <p:nvPr>
            <p:ph type="ctrTitle"/>
          </p:nvPr>
        </p:nvSpPr>
        <p:spPr>
          <a:xfrm>
            <a:off x="5397500" y="817563"/>
            <a:ext cx="6121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 type="subTitle"/>
          </p:nvPr>
        </p:nvSpPr>
        <p:spPr>
          <a:xfrm>
            <a:off x="5397500" y="3297238"/>
            <a:ext cx="61214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p:nvPr>
            <p:ph idx="2" type="pic"/>
          </p:nvPr>
        </p:nvSpPr>
        <p:spPr>
          <a:xfrm>
            <a:off x="5183188" y="987425"/>
            <a:ext cx="6172200" cy="4873625"/>
          </a:xfrm>
          <a:prstGeom prst="rect">
            <a:avLst/>
          </a:prstGeom>
          <a:noFill/>
          <a:ln>
            <a:noFill/>
          </a:ln>
        </p:spPr>
      </p:sp>
      <p:sp>
        <p:nvSpPr>
          <p:cNvPr id="72" name="Google Shape;72;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6"/>
          <p:cNvGrpSpPr/>
          <p:nvPr/>
        </p:nvGrpSpPr>
        <p:grpSpPr>
          <a:xfrm>
            <a:off x="0" y="6128451"/>
            <a:ext cx="12192000" cy="729549"/>
            <a:chOff x="0" y="6128451"/>
            <a:chExt cx="12192000" cy="729549"/>
          </a:xfrm>
        </p:grpSpPr>
        <p:sp>
          <p:nvSpPr>
            <p:cNvPr id="16" name="Google Shape;16;p6"/>
            <p:cNvSpPr/>
            <p:nvPr/>
          </p:nvSpPr>
          <p:spPr>
            <a:xfrm>
              <a:off x="0" y="6184900"/>
              <a:ext cx="12192000" cy="673100"/>
            </a:xfrm>
            <a:prstGeom prst="rect">
              <a:avLst/>
            </a:prstGeom>
            <a:solidFill>
              <a:srgbClr val="2D2B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1">
              <a:alphaModFix/>
            </a:blip>
            <a:srcRect b="0" l="0" r="0" t="0"/>
            <a:stretch/>
          </p:blipFill>
          <p:spPr>
            <a:xfrm>
              <a:off x="9595844" y="6285248"/>
              <a:ext cx="2367556" cy="435104"/>
            </a:xfrm>
            <a:prstGeom prst="rect">
              <a:avLst/>
            </a:prstGeom>
            <a:noFill/>
            <a:ln>
              <a:noFill/>
            </a:ln>
          </p:spPr>
        </p:pic>
        <p:pic>
          <p:nvPicPr>
            <p:cNvPr id="18" name="Google Shape;18;p6"/>
            <p:cNvPicPr preferRelativeResize="0"/>
            <p:nvPr/>
          </p:nvPicPr>
          <p:blipFill rotWithShape="1">
            <a:blip r:embed="rId2">
              <a:alphaModFix/>
            </a:blip>
            <a:srcRect b="0" l="0" r="0" t="0"/>
            <a:stretch/>
          </p:blipFill>
          <p:spPr>
            <a:xfrm>
              <a:off x="21728" y="6128451"/>
              <a:ext cx="2197100" cy="724449"/>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www.duolingo.com/learn" TargetMode="External"/><Relationship Id="rId5" Type="http://schemas.openxmlformats.org/officeDocument/2006/relationships/image" Target="../media/image5.png"/><Relationship Id="rId6" Type="http://schemas.openxmlformats.org/officeDocument/2006/relationships/hyperlink" Target="https://www.kryterion.com/start-a-new-program/" TargetMode="External"/><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hyperlink" Target="https://www.duolingo.com/learn" TargetMode="External"/><Relationship Id="rId5" Type="http://schemas.openxmlformats.org/officeDocument/2006/relationships/image" Target="../media/image5.png"/><Relationship Id="rId6" Type="http://schemas.openxmlformats.org/officeDocument/2006/relationships/hyperlink" Target="https://www.tableau.com/why-tableau/what-is-tableau?creative=&amp;cq_cmp=8846800995&amp;cq_net=g&amp;cq_plac=#video&amp;utm_campaign=Prospecting-CORE-ALL-ALL-ALL-ALL&amp;utm_medium=Paid+Search&amp;utm_source=Google+Search&amp;utm_campaign_id=2017049&amp;utm_language=EN&amp;utm_country=USCA&amp;utm_adused=sitelink" TargetMode="External"/><Relationship Id="rId7"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hyperlink" Target="https://www.thoughtindustries.com/blog/ready-for-the-ai-explosion-15-terms-you-should-know/" TargetMode="External"/><Relationship Id="rId9" Type="http://schemas.openxmlformats.org/officeDocument/2006/relationships/hyperlink" Target="https://www.youtube.com/@mixology7259" TargetMode="External"/><Relationship Id="rId5" Type="http://schemas.openxmlformats.org/officeDocument/2006/relationships/hyperlink" Target="https://www.learning-outcomes.com/post/the-impact-of-ai-on-the-kirkpatrick-model" TargetMode="External"/><Relationship Id="rId6" Type="http://schemas.openxmlformats.org/officeDocument/2006/relationships/hyperlink" Target="https://www.learning-outcomes.com/post/how-to-use-chatbots-customer-education" TargetMode="External"/><Relationship Id="rId7" Type="http://schemas.openxmlformats.org/officeDocument/2006/relationships/hyperlink" Target="https://www.learning-outcomes.com/post/augmented-intelligence-in-customer-education" TargetMode="External"/><Relationship Id="rId8" Type="http://schemas.openxmlformats.org/officeDocument/2006/relationships/hyperlink" Target="https://www.thoughtindustries.com/blog/5-ways-ai-supercharges-learning-experien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hyperlink" Target="https://elearningindustry.com/leverage-ai-for-personalized-elearning-experiences" TargetMode="External"/><Relationship Id="rId9" Type="http://schemas.openxmlformats.org/officeDocument/2006/relationships/hyperlink" Target="https://elmlearning.com/blog/personalized-learning-vs-adaptive-learning/" TargetMode="External"/><Relationship Id="rId5" Type="http://schemas.openxmlformats.org/officeDocument/2006/relationships/hyperlink" Target="https://elearningindustry.com/benefits-of-artifcial-intelligence-in-personalized-learning" TargetMode="External"/><Relationship Id="rId6" Type="http://schemas.openxmlformats.org/officeDocument/2006/relationships/hyperlink" Target="https://www.forbes.com/sites/bernardmarr/2023/04/28/the-amazing-ways-duolingo-is-using-ai-and-gpt-4/?sh=a5ef15513466" TargetMode="External"/><Relationship Id="rId7" Type="http://schemas.openxmlformats.org/officeDocument/2006/relationships/hyperlink" Target="https://www.thetechedvocate.org/using-ai-to-personalize-education-for-everyone/" TargetMode="External"/><Relationship Id="rId8" Type="http://schemas.openxmlformats.org/officeDocument/2006/relationships/hyperlink" Target="https://thejournal.com/articles/2021/06/23/7-benefits-of-ai-in-education.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1" Type="http://schemas.openxmlformats.org/officeDocument/2006/relationships/hyperlink" Target="https://www.linkedin.com/advice/1/what-challenges-risks-gamification-education" TargetMode="External"/><Relationship Id="rId10" Type="http://schemas.openxmlformats.org/officeDocument/2006/relationships/hyperlink" Target="https://edubirdie.com/examples/benefits-and-challenges-of-gamification-in-education-argumentative-essay/" TargetMode="External"/><Relationship Id="rId12" Type="http://schemas.openxmlformats.org/officeDocument/2006/relationships/hyperlink" Target="https://www.elucidat.com/blog/gamification-in-elearning-example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hyperlink" Target="https://onlinelibrary.wiley.com/doi/abs/10.1002/cae.22477" TargetMode="External"/><Relationship Id="rId9" Type="http://schemas.openxmlformats.org/officeDocument/2006/relationships/hyperlink" Target="https://www.acadecraft.com/blog/gamification-education-challenges/#:~:text=There%20are%20several%20challenges%20when,resistance%20from%20students%20and%20teachers" TargetMode="External"/><Relationship Id="rId5" Type="http://schemas.openxmlformats.org/officeDocument/2006/relationships/hyperlink" Target="https://centrical.com/resources/gamification-ai/" TargetMode="External"/><Relationship Id="rId6" Type="http://schemas.openxmlformats.org/officeDocument/2006/relationships/hyperlink" Target="https://www.sciencedirect.com/science/article/pii/S2666920X21000266" TargetMode="External"/><Relationship Id="rId7" Type="http://schemas.openxmlformats.org/officeDocument/2006/relationships/hyperlink" Target="https://elearningindustry.com/science-benefits-gamification-elearning" TargetMode="External"/><Relationship Id="rId8" Type="http://schemas.openxmlformats.org/officeDocument/2006/relationships/hyperlink" Target="https://arxiv.org/pdf/1708.09337.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hyperlink" Target="https://www.researchgate.net/publication/314088884_Towards_artificial_intelligence-based_assessment_systems#:~:text=Artificial%20intelligence%2Dbased%20assessment%20provides,making%20towards%20their%20learning%20goals" TargetMode="External"/><Relationship Id="rId9" Type="http://schemas.openxmlformats.org/officeDocument/2006/relationships/hyperlink" Target="https://instructor-academy.onlinecoursehost.com/ai-in-online-course-creation/" TargetMode="External"/><Relationship Id="rId5" Type="http://schemas.openxmlformats.org/officeDocument/2006/relationships/hyperlink" Target="https://www.niallmcnulty.com/2023/04/ai-and-assessment-an-overview/" TargetMode="External"/><Relationship Id="rId6" Type="http://schemas.openxmlformats.org/officeDocument/2006/relationships/hyperlink" Target="https://ness.com/wp-content/uploads/2023/03/Ness_Whitepaper_AI-Driven-Test-Assessment-and-future-of-Test-Assessment_V1.pdf" TargetMode="External"/><Relationship Id="rId7" Type="http://schemas.openxmlformats.org/officeDocument/2006/relationships/hyperlink" Target="https://www.sciencedirect.com/science/article/pii/S2666920X22000303" TargetMode="External"/><Relationship Id="rId8" Type="http://schemas.openxmlformats.org/officeDocument/2006/relationships/hyperlink" Target="https://senseilms.com/elearning-a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hyperlink" Target="https://www.anodot.com/learning-center/ai-analytics/#:~:text=AI%20analytics%20refers%20to%20a,data%20analyst%20would%20normally%20perform" TargetMode="External"/><Relationship Id="rId5" Type="http://schemas.openxmlformats.org/officeDocument/2006/relationships/hyperlink" Target="https://www.snowflake.com/wp-content/uploads/2022/03/Scaling-AI-ML-The-Critical-Role-of-Data-.pdf" TargetMode="External"/><Relationship Id="rId6" Type="http://schemas.openxmlformats.org/officeDocument/2006/relationships/hyperlink" Target="https://www.answerrocket.com/ai-analytics-guide/#:~:text=AI%20analytics%20refers%20to%20a,analysis%20in%20an%20exhaustive%20fashion" TargetMode="External"/><Relationship Id="rId7" Type="http://schemas.openxmlformats.org/officeDocument/2006/relationships/hyperlink" Target="https://www.upgrad.com/blog/top-challenges-in-artificial-intelligence/" TargetMode="External"/><Relationship Id="rId8" Type="http://schemas.openxmlformats.org/officeDocument/2006/relationships/hyperlink" Target="https://www.siliconrepublic.com/enterprise/data-analytics-ai-challeng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hyperlink" Target="https://www.linkedin.com/pulse/can-ai-validate-data-quality-saravanan-palanivelu/" TargetMode="External"/><Relationship Id="rId5" Type="http://schemas.openxmlformats.org/officeDocument/2006/relationships/hyperlink" Target="https://www.centerforfinancialinclusion.org/accountability-for-algorithms-a-balancing-act-for-governments?gclid=Cj0KCQjwpPKiBhDvARIsACn-gzAzk5XZ1JDYnysv5Ni25HWPo9VJdAny_0DqtYhj1cO8eCYBV4fvKOMaAunTEALw_wcB" TargetMode="External"/><Relationship Id="rId6" Type="http://schemas.openxmlformats.org/officeDocument/2006/relationships/hyperlink" Target="https://www.carnegiecouncil.org/media/article/why-are-we-failing-at-the-ethics-of-a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hyperlink" Target="https://www.duolingo.com/learn" TargetMode="External"/><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hyperlink" Target="https://www.duolingo.com/learn" TargetMode="External"/><Relationship Id="rId5" Type="http://schemas.openxmlformats.org/officeDocument/2006/relationships/image" Target="../media/image5.png"/><Relationship Id="rId6" Type="http://schemas.openxmlformats.org/officeDocument/2006/relationships/hyperlink" Target="https://kahoot.com/business/features/how-it-works/" TargetMode="External"/><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ctrTitle"/>
          </p:nvPr>
        </p:nvSpPr>
        <p:spPr>
          <a:xfrm>
            <a:off x="5397500" y="817563"/>
            <a:ext cx="6121400" cy="23876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SzPct val="111111"/>
              <a:buNone/>
            </a:pPr>
            <a:r>
              <a:rPr lang="en-US"/>
              <a:t>5 Key Concepts</a:t>
            </a:r>
            <a:br>
              <a:rPr lang="en-US"/>
            </a:br>
            <a:r>
              <a:rPr lang="en-US"/>
              <a:t>for</a:t>
            </a:r>
            <a:br>
              <a:rPr lang="en-US"/>
            </a:br>
            <a:r>
              <a:rPr lang="en-US"/>
              <a:t>AI in Learning</a:t>
            </a:r>
            <a:endParaRPr/>
          </a:p>
        </p:txBody>
      </p:sp>
      <p:sp>
        <p:nvSpPr>
          <p:cNvPr id="94" name="Google Shape;94;p2"/>
          <p:cNvSpPr txBox="1"/>
          <p:nvPr>
            <p:ph idx="1" type="subTitle"/>
          </p:nvPr>
        </p:nvSpPr>
        <p:spPr>
          <a:xfrm>
            <a:off x="5588000" y="4237038"/>
            <a:ext cx="6121400" cy="1655762"/>
          </a:xfrm>
          <a:prstGeom prst="rect">
            <a:avLst/>
          </a:prstGeom>
          <a:noFill/>
          <a:ln>
            <a:noFill/>
          </a:ln>
        </p:spPr>
        <p:txBody>
          <a:bodyPr anchorCtr="0" anchor="t" bIns="45700" lIns="91425" spcFirstLastPara="1" rIns="91425" wrap="square" tIns="45700">
            <a:normAutofit lnSpcReduction="10000"/>
          </a:bodyPr>
          <a:lstStyle/>
          <a:p>
            <a:pPr indent="-406400" lvl="0" marL="457200" rtl="0" algn="r">
              <a:lnSpc>
                <a:spcPct val="90000"/>
              </a:lnSpc>
              <a:spcBef>
                <a:spcPts val="1000"/>
              </a:spcBef>
              <a:spcAft>
                <a:spcPts val="0"/>
              </a:spcAft>
              <a:buSzPts val="2400"/>
              <a:buNone/>
            </a:pPr>
            <a:r>
              <a:rPr lang="en-US" sz="2000"/>
              <a:t>Kristine Kukich</a:t>
            </a:r>
            <a:endParaRPr sz="2000"/>
          </a:p>
          <a:p>
            <a:pPr indent="-406400" lvl="0" marL="457200" rtl="0" algn="r">
              <a:lnSpc>
                <a:spcPct val="90000"/>
              </a:lnSpc>
              <a:spcBef>
                <a:spcPts val="1000"/>
              </a:spcBef>
              <a:spcAft>
                <a:spcPts val="0"/>
              </a:spcAft>
              <a:buSzPts val="2400"/>
              <a:buNone/>
            </a:pPr>
            <a:r>
              <a:rPr lang="en-US" sz="2000"/>
              <a:t>CEdMA West Conference Trustee</a:t>
            </a:r>
            <a:endParaRPr/>
          </a:p>
          <a:p>
            <a:pPr indent="-406400" lvl="0" marL="457200" rtl="0" algn="r">
              <a:lnSpc>
                <a:spcPct val="90000"/>
              </a:lnSpc>
              <a:spcBef>
                <a:spcPts val="1000"/>
              </a:spcBef>
              <a:spcAft>
                <a:spcPts val="0"/>
              </a:spcAft>
              <a:buSzPts val="2400"/>
              <a:buNone/>
            </a:pPr>
            <a:r>
              <a:rPr lang="en-US" sz="2000"/>
              <a:t>Director, Customer Marketing, Thought Industries</a:t>
            </a:r>
            <a:endParaRPr/>
          </a:p>
          <a:p>
            <a:pPr indent="-406400" lvl="0" marL="457200" rtl="0" algn="r">
              <a:lnSpc>
                <a:spcPct val="90000"/>
              </a:lnSpc>
              <a:spcBef>
                <a:spcPts val="1000"/>
              </a:spcBef>
              <a:spcAft>
                <a:spcPts val="0"/>
              </a:spcAft>
              <a:buSzPts val="2400"/>
              <a:buNone/>
            </a:pPr>
            <a:r>
              <a:rPr lang="en-US" sz="2000"/>
              <a:t>Co-host of Mixology on YouTube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74" name="Shape 174"/>
        <p:cNvGrpSpPr/>
        <p:nvPr/>
      </p:nvGrpSpPr>
      <p:grpSpPr>
        <a:xfrm>
          <a:off x="0" y="0"/>
          <a:ext cx="0" cy="0"/>
          <a:chOff x="0" y="0"/>
          <a:chExt cx="0" cy="0"/>
        </a:xfrm>
      </p:grpSpPr>
      <p:sp>
        <p:nvSpPr>
          <p:cNvPr id="175" name="Google Shape;175;g13a9cc771bb_0_7"/>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Assessments</a:t>
            </a:r>
            <a:br>
              <a:rPr lang="en-US">
                <a:solidFill>
                  <a:srgbClr val="222160"/>
                </a:solidFill>
              </a:rPr>
            </a:br>
            <a:r>
              <a:rPr lang="en-US">
                <a:solidFill>
                  <a:srgbClr val="222160"/>
                </a:solidFill>
              </a:rPr>
              <a:t>Benefits &amp; Challenges</a:t>
            </a:r>
            <a:endParaRPr/>
          </a:p>
        </p:txBody>
      </p:sp>
      <p:sp>
        <p:nvSpPr>
          <p:cNvPr id="176" name="Google Shape;176;g13a9cc771bb_0_7"/>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77" name="Google Shape;177;g13a9cc771bb_0_7"/>
          <p:cNvSpPr txBox="1"/>
          <p:nvPr/>
        </p:nvSpPr>
        <p:spPr>
          <a:xfrm>
            <a:off x="2033108" y="2305876"/>
            <a:ext cx="327044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Benefits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Adaptive Testing</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Objective Scoring</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Data-driven Insights</a:t>
            </a:r>
            <a:endParaRPr/>
          </a:p>
        </p:txBody>
      </p:sp>
      <p:sp>
        <p:nvSpPr>
          <p:cNvPr id="178" name="Google Shape;178;g13a9cc771bb_0_7"/>
          <p:cNvSpPr txBox="1"/>
          <p:nvPr/>
        </p:nvSpPr>
        <p:spPr>
          <a:xfrm>
            <a:off x="7022633" y="2305876"/>
            <a:ext cx="270458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Challenges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Bias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Testing Security</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Surveillance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83" name="Shape 183"/>
        <p:cNvGrpSpPr/>
        <p:nvPr/>
      </p:nvGrpSpPr>
      <p:grpSpPr>
        <a:xfrm>
          <a:off x="0" y="0"/>
          <a:ext cx="0" cy="0"/>
          <a:chOff x="0" y="0"/>
          <a:chExt cx="0" cy="0"/>
        </a:xfrm>
      </p:grpSpPr>
      <p:sp>
        <p:nvSpPr>
          <p:cNvPr id="184" name="Google Shape;184;p5"/>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Assessment</a:t>
            </a:r>
            <a:br>
              <a:rPr lang="en-US">
                <a:solidFill>
                  <a:srgbClr val="222160"/>
                </a:solidFill>
              </a:rPr>
            </a:br>
            <a:r>
              <a:rPr lang="en-US">
                <a:solidFill>
                  <a:srgbClr val="222160"/>
                </a:solidFill>
              </a:rPr>
              <a:t>Examples</a:t>
            </a:r>
            <a:endParaRPr/>
          </a:p>
        </p:txBody>
      </p:sp>
      <p:sp>
        <p:nvSpPr>
          <p:cNvPr id="185" name="Google Shape;185;p5"/>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pic>
        <p:nvPicPr>
          <p:cNvPr id="186" name="Google Shape;186;p5">
            <a:hlinkClick r:id="rId4"/>
          </p:cNvPr>
          <p:cNvPicPr preferRelativeResize="0"/>
          <p:nvPr/>
        </p:nvPicPr>
        <p:blipFill rotWithShape="1">
          <a:blip r:embed="rId5">
            <a:alphaModFix/>
          </a:blip>
          <a:srcRect b="0" l="0" r="0" t="0"/>
          <a:stretch/>
        </p:blipFill>
        <p:spPr>
          <a:xfrm>
            <a:off x="3455804" y="1639888"/>
            <a:ext cx="2284596" cy="4174987"/>
          </a:xfrm>
          <a:prstGeom prst="rect">
            <a:avLst/>
          </a:prstGeom>
          <a:noFill/>
          <a:ln>
            <a:noFill/>
          </a:ln>
        </p:spPr>
      </p:pic>
      <p:pic>
        <p:nvPicPr>
          <p:cNvPr id="187" name="Google Shape;187;p5">
            <a:hlinkClick r:id="rId6"/>
          </p:cNvPr>
          <p:cNvPicPr preferRelativeResize="0"/>
          <p:nvPr/>
        </p:nvPicPr>
        <p:blipFill rotWithShape="1">
          <a:blip r:embed="rId7">
            <a:alphaModFix/>
          </a:blip>
          <a:srcRect b="0" l="0" r="0" t="0"/>
          <a:stretch/>
        </p:blipFill>
        <p:spPr>
          <a:xfrm>
            <a:off x="6762750" y="2952681"/>
            <a:ext cx="3543300" cy="77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91" name="Shape 191"/>
        <p:cNvGrpSpPr/>
        <p:nvPr/>
      </p:nvGrpSpPr>
      <p:grpSpPr>
        <a:xfrm>
          <a:off x="0" y="0"/>
          <a:ext cx="0" cy="0"/>
          <a:chOff x="0" y="0"/>
          <a:chExt cx="0" cy="0"/>
        </a:xfrm>
      </p:grpSpPr>
      <p:sp>
        <p:nvSpPr>
          <p:cNvPr id="192" name="Google Shape;192;p21"/>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Data Analytics</a:t>
            </a:r>
            <a:br>
              <a:rPr lang="en-US">
                <a:solidFill>
                  <a:srgbClr val="222160"/>
                </a:solidFill>
              </a:rPr>
            </a:br>
            <a:r>
              <a:rPr lang="en-US">
                <a:solidFill>
                  <a:srgbClr val="222160"/>
                </a:solidFill>
              </a:rPr>
              <a:t>Data driven decisions</a:t>
            </a:r>
            <a:endParaRPr/>
          </a:p>
        </p:txBody>
      </p:sp>
      <p:sp>
        <p:nvSpPr>
          <p:cNvPr id="193" name="Google Shape;193;p21"/>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94" name="Google Shape;194;p21"/>
          <p:cNvSpPr txBox="1"/>
          <p:nvPr/>
        </p:nvSpPr>
        <p:spPr>
          <a:xfrm>
            <a:off x="1157313" y="2305873"/>
            <a:ext cx="3324949"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Audit Reporting</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Multiple Applications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Data Lakes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Customer Access</a:t>
            </a:r>
            <a:endParaRPr/>
          </a:p>
        </p:txBody>
      </p:sp>
      <p:sp>
        <p:nvSpPr>
          <p:cNvPr id="195" name="Google Shape;195;p21"/>
          <p:cNvSpPr txBox="1"/>
          <p:nvPr/>
        </p:nvSpPr>
        <p:spPr>
          <a:xfrm>
            <a:off x="4765420" y="4198697"/>
            <a:ext cx="376898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Analytics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Auto-generating Design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Real-time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Customer Access</a:t>
            </a:r>
            <a:endParaRPr/>
          </a:p>
        </p:txBody>
      </p:sp>
      <p:sp>
        <p:nvSpPr>
          <p:cNvPr id="196" name="Google Shape;196;p21"/>
          <p:cNvSpPr txBox="1"/>
          <p:nvPr/>
        </p:nvSpPr>
        <p:spPr>
          <a:xfrm>
            <a:off x="7709739" y="2319128"/>
            <a:ext cx="349166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Predictive Analytics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Build Success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Real-time Data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5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5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5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500"/>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5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500"/>
                                        <p:tgtEl>
                                          <p:spTgt spid="19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200" name="Shape 200"/>
        <p:cNvGrpSpPr/>
        <p:nvPr/>
      </p:nvGrpSpPr>
      <p:grpSpPr>
        <a:xfrm>
          <a:off x="0" y="0"/>
          <a:ext cx="0" cy="0"/>
          <a:chOff x="0" y="0"/>
          <a:chExt cx="0" cy="0"/>
        </a:xfrm>
      </p:grpSpPr>
      <p:sp>
        <p:nvSpPr>
          <p:cNvPr id="201" name="Google Shape;201;p22"/>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Data Analytics</a:t>
            </a:r>
            <a:br>
              <a:rPr lang="en-US">
                <a:solidFill>
                  <a:srgbClr val="222160"/>
                </a:solidFill>
              </a:rPr>
            </a:br>
            <a:r>
              <a:rPr lang="en-US">
                <a:solidFill>
                  <a:srgbClr val="222160"/>
                </a:solidFill>
              </a:rPr>
              <a:t>Benefits &amp; Challenges</a:t>
            </a:r>
            <a:endParaRPr/>
          </a:p>
        </p:txBody>
      </p:sp>
      <p:sp>
        <p:nvSpPr>
          <p:cNvPr id="202" name="Google Shape;202;p22"/>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203" name="Google Shape;203;p22"/>
          <p:cNvSpPr txBox="1"/>
          <p:nvPr/>
        </p:nvSpPr>
        <p:spPr>
          <a:xfrm>
            <a:off x="2033108" y="2305876"/>
            <a:ext cx="1792478"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Benefits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Scale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Speed</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Accuracy</a:t>
            </a:r>
            <a:endParaRPr/>
          </a:p>
        </p:txBody>
      </p:sp>
      <p:sp>
        <p:nvSpPr>
          <p:cNvPr id="204" name="Google Shape;204;p22"/>
          <p:cNvSpPr txBox="1"/>
          <p:nvPr/>
        </p:nvSpPr>
        <p:spPr>
          <a:xfrm>
            <a:off x="7022633" y="2305876"/>
            <a:ext cx="3474028"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Challenges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Trust Deficit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Data Privacy/Security</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Bias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5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500"/>
                                        <p:tgtEl>
                                          <p:spTgt spid="2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500"/>
                                        <p:tgtEl>
                                          <p:spTgt spid="2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5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5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5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500"/>
                                        <p:tgtEl>
                                          <p:spTgt spid="2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208" name="Shape 208"/>
        <p:cNvGrpSpPr/>
        <p:nvPr/>
      </p:nvGrpSpPr>
      <p:grpSpPr>
        <a:xfrm>
          <a:off x="0" y="0"/>
          <a:ext cx="0" cy="0"/>
          <a:chOff x="0" y="0"/>
          <a:chExt cx="0" cy="0"/>
        </a:xfrm>
      </p:grpSpPr>
      <p:sp>
        <p:nvSpPr>
          <p:cNvPr id="209" name="Google Shape;209;p23"/>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Data Analytics</a:t>
            </a:r>
            <a:br>
              <a:rPr lang="en-US">
                <a:solidFill>
                  <a:srgbClr val="222160"/>
                </a:solidFill>
              </a:rPr>
            </a:br>
            <a:r>
              <a:rPr lang="en-US">
                <a:solidFill>
                  <a:srgbClr val="222160"/>
                </a:solidFill>
              </a:rPr>
              <a:t>Examples</a:t>
            </a:r>
            <a:endParaRPr/>
          </a:p>
        </p:txBody>
      </p:sp>
      <p:sp>
        <p:nvSpPr>
          <p:cNvPr id="210" name="Google Shape;210;p23"/>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pic>
        <p:nvPicPr>
          <p:cNvPr id="211" name="Google Shape;211;p23">
            <a:hlinkClick r:id="rId4"/>
          </p:cNvPr>
          <p:cNvPicPr preferRelativeResize="0"/>
          <p:nvPr/>
        </p:nvPicPr>
        <p:blipFill rotWithShape="1">
          <a:blip r:embed="rId5">
            <a:alphaModFix/>
          </a:blip>
          <a:srcRect b="0" l="0" r="0" t="0"/>
          <a:stretch/>
        </p:blipFill>
        <p:spPr>
          <a:xfrm>
            <a:off x="990600" y="1639888"/>
            <a:ext cx="2284596" cy="4174987"/>
          </a:xfrm>
          <a:prstGeom prst="rect">
            <a:avLst/>
          </a:prstGeom>
          <a:noFill/>
          <a:ln>
            <a:noFill/>
          </a:ln>
        </p:spPr>
      </p:pic>
      <p:pic>
        <p:nvPicPr>
          <p:cNvPr id="212" name="Google Shape;212;p23">
            <a:hlinkClick r:id="rId6"/>
          </p:cNvPr>
          <p:cNvPicPr preferRelativeResize="0"/>
          <p:nvPr/>
        </p:nvPicPr>
        <p:blipFill rotWithShape="1">
          <a:blip r:embed="rId7">
            <a:alphaModFix/>
          </a:blip>
          <a:srcRect b="0" l="0" r="0" t="0"/>
          <a:stretch/>
        </p:blipFill>
        <p:spPr>
          <a:xfrm>
            <a:off x="4149881" y="2443401"/>
            <a:ext cx="7772400" cy="19711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16" name="Shape 216"/>
        <p:cNvGrpSpPr/>
        <p:nvPr/>
      </p:nvGrpSpPr>
      <p:grpSpPr>
        <a:xfrm>
          <a:off x="0" y="0"/>
          <a:ext cx="0" cy="0"/>
          <a:chOff x="0" y="0"/>
          <a:chExt cx="0" cy="0"/>
        </a:xfrm>
      </p:grpSpPr>
      <p:sp>
        <p:nvSpPr>
          <p:cNvPr id="217" name="Google Shape;21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en-US">
                <a:solidFill>
                  <a:srgbClr val="222160"/>
                </a:solidFill>
              </a:rPr>
              <a:t>Ethics and Bias</a:t>
            </a:r>
            <a:br>
              <a:rPr lang="en-US">
                <a:solidFill>
                  <a:srgbClr val="222160"/>
                </a:solidFill>
              </a:rPr>
            </a:br>
            <a:r>
              <a:rPr lang="en-US">
                <a:solidFill>
                  <a:srgbClr val="222160"/>
                </a:solidFill>
              </a:rPr>
              <a:t>Machine Learning/Natural Language Processing</a:t>
            </a:r>
            <a:endParaRPr/>
          </a:p>
        </p:txBody>
      </p:sp>
      <p:sp>
        <p:nvSpPr>
          <p:cNvPr id="218" name="Google Shape;218;p24"/>
          <p:cNvSpPr txBox="1"/>
          <p:nvPr>
            <p:ph idx="1" type="body"/>
          </p:nvPr>
        </p:nvSpPr>
        <p:spPr>
          <a:xfrm>
            <a:off x="838200" y="3428999"/>
            <a:ext cx="2794000" cy="2747963"/>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Data Bias</a:t>
            </a:r>
            <a:endParaRPr/>
          </a:p>
        </p:txBody>
      </p:sp>
      <p:sp>
        <p:nvSpPr>
          <p:cNvPr id="219" name="Google Shape;219;p24"/>
          <p:cNvSpPr txBox="1"/>
          <p:nvPr>
            <p:ph idx="2" type="body"/>
          </p:nvPr>
        </p:nvSpPr>
        <p:spPr>
          <a:xfrm>
            <a:off x="4044950" y="3428999"/>
            <a:ext cx="3200400" cy="2747963"/>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Algorithmic Bias</a:t>
            </a:r>
            <a:endParaRPr/>
          </a:p>
        </p:txBody>
      </p:sp>
      <p:sp>
        <p:nvSpPr>
          <p:cNvPr id="220" name="Google Shape;220;p24"/>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221" name="Google Shape;221;p24"/>
          <p:cNvSpPr txBox="1"/>
          <p:nvPr/>
        </p:nvSpPr>
        <p:spPr>
          <a:xfrm>
            <a:off x="7658100" y="3428999"/>
            <a:ext cx="3543300" cy="2747963"/>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90000"/>
              </a:lnSpc>
              <a:spcBef>
                <a:spcPts val="1000"/>
              </a:spcBef>
              <a:spcAft>
                <a:spcPts val="0"/>
              </a:spcAft>
              <a:buClr>
                <a:schemeClr val="dk1"/>
              </a:buClr>
              <a:buSzPts val="1800"/>
              <a:buFont typeface="Arial"/>
              <a:buChar char="•"/>
            </a:pPr>
            <a:r>
              <a:rPr b="0" i="0" lang="en-US" sz="2800" u="none" cap="none" strike="noStrike">
                <a:solidFill>
                  <a:schemeClr val="dk1"/>
                </a:solidFill>
                <a:latin typeface="Calibri"/>
                <a:ea typeface="Calibri"/>
                <a:cs typeface="Calibri"/>
                <a:sym typeface="Calibri"/>
              </a:rPr>
              <a:t>Privacy &amp; Fairness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5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500"/>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25" name="Shape 225"/>
        <p:cNvGrpSpPr/>
        <p:nvPr/>
      </p:nvGrpSpPr>
      <p:grpSpPr>
        <a:xfrm>
          <a:off x="0" y="0"/>
          <a:ext cx="0" cy="0"/>
          <a:chOff x="0" y="0"/>
          <a:chExt cx="0" cy="0"/>
        </a:xfrm>
      </p:grpSpPr>
      <p:sp>
        <p:nvSpPr>
          <p:cNvPr id="226" name="Google Shape;22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Ethics and Bias</a:t>
            </a:r>
            <a:br>
              <a:rPr lang="en-US">
                <a:solidFill>
                  <a:srgbClr val="222160"/>
                </a:solidFill>
              </a:rPr>
            </a:br>
            <a:r>
              <a:rPr lang="en-US">
                <a:solidFill>
                  <a:srgbClr val="222160"/>
                </a:solidFill>
              </a:rPr>
              <a:t>Addressing Bias</a:t>
            </a:r>
            <a:endParaRPr/>
          </a:p>
        </p:txBody>
      </p:sp>
      <p:sp>
        <p:nvSpPr>
          <p:cNvPr id="227" name="Google Shape;227;p25"/>
          <p:cNvSpPr txBox="1"/>
          <p:nvPr>
            <p:ph idx="1" type="body"/>
          </p:nvPr>
        </p:nvSpPr>
        <p:spPr>
          <a:xfrm>
            <a:off x="685800" y="2793034"/>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Data Quality &amp; Transparency</a:t>
            </a:r>
            <a:endParaRPr/>
          </a:p>
          <a:p>
            <a:pPr indent="-342900" lvl="0" marL="457200" rtl="0" algn="l">
              <a:lnSpc>
                <a:spcPct val="90000"/>
              </a:lnSpc>
              <a:spcBef>
                <a:spcPts val="1000"/>
              </a:spcBef>
              <a:spcAft>
                <a:spcPts val="0"/>
              </a:spcAft>
              <a:buClr>
                <a:schemeClr val="dk1"/>
              </a:buClr>
              <a:buSzPts val="1800"/>
              <a:buChar char="•"/>
            </a:pPr>
            <a:r>
              <a:rPr lang="en-US"/>
              <a:t>Fairness Metrics &amp; Evaluation</a:t>
            </a:r>
            <a:endParaRPr/>
          </a:p>
          <a:p>
            <a:pPr indent="-342900" lvl="0" marL="457200" rtl="0" algn="l">
              <a:lnSpc>
                <a:spcPct val="90000"/>
              </a:lnSpc>
              <a:spcBef>
                <a:spcPts val="1000"/>
              </a:spcBef>
              <a:spcAft>
                <a:spcPts val="0"/>
              </a:spcAft>
              <a:buClr>
                <a:schemeClr val="dk1"/>
              </a:buClr>
              <a:buSzPts val="1800"/>
              <a:buChar char="•"/>
            </a:pPr>
            <a:r>
              <a:rPr lang="en-US"/>
              <a:t>Human Oversight &amp; Input</a:t>
            </a:r>
            <a:endParaRPr/>
          </a:p>
          <a:p>
            <a:pPr indent="0" lvl="0" marL="114300" rtl="0" algn="l">
              <a:lnSpc>
                <a:spcPct val="90000"/>
              </a:lnSpc>
              <a:spcBef>
                <a:spcPts val="1000"/>
              </a:spcBef>
              <a:spcAft>
                <a:spcPts val="0"/>
              </a:spcAft>
              <a:buSzPts val="1800"/>
              <a:buNone/>
            </a:pPr>
            <a:r>
              <a:t/>
            </a:r>
            <a:endParaRPr/>
          </a:p>
        </p:txBody>
      </p:sp>
      <p:sp>
        <p:nvSpPr>
          <p:cNvPr id="228" name="Google Shape;228;p25"/>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500"/>
                                        <p:tgtEl>
                                          <p:spTgt spid="2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500"/>
                                        <p:tgtEl>
                                          <p:spTgt spid="22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32" name="Shape 232"/>
        <p:cNvGrpSpPr/>
        <p:nvPr/>
      </p:nvGrpSpPr>
      <p:grpSpPr>
        <a:xfrm>
          <a:off x="0" y="0"/>
          <a:ext cx="0" cy="0"/>
          <a:chOff x="0" y="0"/>
          <a:chExt cx="0" cy="0"/>
        </a:xfrm>
      </p:grpSpPr>
      <p:sp>
        <p:nvSpPr>
          <p:cNvPr id="233" name="Google Shape;23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Ethics and Bias</a:t>
            </a:r>
            <a:br>
              <a:rPr lang="en-US">
                <a:solidFill>
                  <a:srgbClr val="222160"/>
                </a:solidFill>
              </a:rPr>
            </a:br>
            <a:r>
              <a:rPr lang="en-US">
                <a:solidFill>
                  <a:srgbClr val="222160"/>
                </a:solidFill>
              </a:rPr>
              <a:t>Currently Available</a:t>
            </a:r>
            <a:endParaRPr/>
          </a:p>
        </p:txBody>
      </p:sp>
      <p:sp>
        <p:nvSpPr>
          <p:cNvPr id="234" name="Google Shape;234;p26"/>
          <p:cNvSpPr txBox="1"/>
          <p:nvPr>
            <p:ph idx="1" type="body"/>
          </p:nvPr>
        </p:nvSpPr>
        <p:spPr>
          <a:xfrm>
            <a:off x="838200" y="2329207"/>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Anti-Discrimination Laws</a:t>
            </a:r>
            <a:endParaRPr/>
          </a:p>
          <a:p>
            <a:pPr indent="-342900" lvl="0" marL="457200" rtl="0" algn="l">
              <a:lnSpc>
                <a:spcPct val="90000"/>
              </a:lnSpc>
              <a:spcBef>
                <a:spcPts val="1000"/>
              </a:spcBef>
              <a:spcAft>
                <a:spcPts val="0"/>
              </a:spcAft>
              <a:buClr>
                <a:schemeClr val="dk1"/>
              </a:buClr>
              <a:buSzPts val="1800"/>
              <a:buChar char="•"/>
            </a:pPr>
            <a:r>
              <a:rPr lang="en-US"/>
              <a:t>Data Protection Laws</a:t>
            </a:r>
            <a:endParaRPr/>
          </a:p>
          <a:p>
            <a:pPr indent="-342900" lvl="0" marL="457200" rtl="0" algn="l">
              <a:lnSpc>
                <a:spcPct val="90000"/>
              </a:lnSpc>
              <a:spcBef>
                <a:spcPts val="1000"/>
              </a:spcBef>
              <a:spcAft>
                <a:spcPts val="0"/>
              </a:spcAft>
              <a:buClr>
                <a:schemeClr val="dk1"/>
              </a:buClr>
              <a:buSzPts val="1800"/>
              <a:buChar char="•"/>
            </a:pPr>
            <a:r>
              <a:rPr lang="en-US"/>
              <a:t>Awareness of Risk</a:t>
            </a:r>
            <a:endParaRPr/>
          </a:p>
          <a:p>
            <a:pPr indent="0" lvl="0" marL="114300" rtl="0" algn="l">
              <a:lnSpc>
                <a:spcPct val="90000"/>
              </a:lnSpc>
              <a:spcBef>
                <a:spcPts val="1000"/>
              </a:spcBef>
              <a:spcAft>
                <a:spcPts val="0"/>
              </a:spcAft>
              <a:buSzPts val="1800"/>
              <a:buNone/>
            </a:pPr>
            <a:r>
              <a:t/>
            </a:r>
            <a:endParaRPr/>
          </a:p>
        </p:txBody>
      </p:sp>
      <p:sp>
        <p:nvSpPr>
          <p:cNvPr id="235" name="Google Shape;235;p26"/>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500"/>
                                        <p:tgtEl>
                                          <p:spTgt spid="2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Effect filter="fade" transition="in">
                                      <p:cBhvr>
                                        <p:cTn dur="500"/>
                                        <p:tgtEl>
                                          <p:spTgt spid="2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Effect filter="fade" transition="in">
                                      <p:cBhvr>
                                        <p:cTn dur="500"/>
                                        <p:tgtEl>
                                          <p:spTgt spid="2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animEffect filter="fade" transition="in">
                                      <p:cBhvr>
                                        <p:cTn dur="500"/>
                                        <p:tgtEl>
                                          <p:spTgt spid="23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39" name="Shape 239"/>
        <p:cNvGrpSpPr/>
        <p:nvPr/>
      </p:nvGrpSpPr>
      <p:grpSpPr>
        <a:xfrm>
          <a:off x="0" y="0"/>
          <a:ext cx="0" cy="0"/>
          <a:chOff x="0" y="0"/>
          <a:chExt cx="0" cy="0"/>
        </a:xfrm>
      </p:grpSpPr>
      <p:sp>
        <p:nvSpPr>
          <p:cNvPr id="240" name="Google Shape;240;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Other Posts by Kristine</a:t>
            </a:r>
            <a:endParaRPr/>
          </a:p>
        </p:txBody>
      </p:sp>
      <p:sp>
        <p:nvSpPr>
          <p:cNvPr id="241" name="Google Shape;241;p27"/>
          <p:cNvSpPr txBox="1"/>
          <p:nvPr>
            <p:ph idx="2" type="body"/>
          </p:nvPr>
        </p:nvSpPr>
        <p:spPr>
          <a:xfrm>
            <a:off x="2843700" y="1690700"/>
            <a:ext cx="8621400" cy="4228500"/>
          </a:xfrm>
          <a:prstGeom prst="rect">
            <a:avLst/>
          </a:prstGeom>
          <a:noFill/>
          <a:ln>
            <a:noFill/>
          </a:ln>
        </p:spPr>
        <p:txBody>
          <a:bodyPr anchorCtr="0" anchor="t" bIns="45700" lIns="91425" spcFirstLastPara="1" rIns="91425" wrap="square" tIns="45700">
            <a:noAutofit/>
          </a:bodyPr>
          <a:lstStyle/>
          <a:p>
            <a:pPr indent="0" lvl="0" marL="114300" rtl="0" algn="l">
              <a:lnSpc>
                <a:spcPct val="200000"/>
              </a:lnSpc>
              <a:spcBef>
                <a:spcPts val="0"/>
              </a:spcBef>
              <a:spcAft>
                <a:spcPts val="0"/>
              </a:spcAft>
              <a:buSzPts val="1800"/>
              <a:buNone/>
            </a:pPr>
            <a:r>
              <a:rPr b="0" i="0" lang="en-US" sz="2400" u="sng" strike="noStrike">
                <a:solidFill>
                  <a:srgbClr val="1155CC"/>
                </a:solidFill>
                <a:latin typeface="Inter"/>
                <a:ea typeface="Inter"/>
                <a:cs typeface="Inter"/>
                <a:sym typeface="Inter"/>
                <a:hlinkClick r:id="rId4">
                  <a:extLst>
                    <a:ext uri="{A12FA001-AC4F-418D-AE19-62706E023703}">
                      <ahyp:hlinkClr val="tx"/>
                    </a:ext>
                  </a:extLst>
                </a:hlinkClick>
              </a:rPr>
              <a:t>Ready for the AI Explosion? 15 Terms You Should Know</a:t>
            </a:r>
            <a:endParaRPr b="0" sz="2400"/>
          </a:p>
          <a:p>
            <a:pPr indent="0" lvl="0" marL="114300" rtl="0" algn="l">
              <a:lnSpc>
                <a:spcPct val="200000"/>
              </a:lnSpc>
              <a:spcBef>
                <a:spcPts val="0"/>
              </a:spcBef>
              <a:spcAft>
                <a:spcPts val="0"/>
              </a:spcAft>
              <a:buSzPts val="1800"/>
              <a:buNone/>
            </a:pPr>
            <a:r>
              <a:rPr b="0" i="0" lang="en-US" sz="2400" u="sng" strike="noStrike">
                <a:solidFill>
                  <a:srgbClr val="1155CC"/>
                </a:solidFill>
                <a:latin typeface="Inter"/>
                <a:ea typeface="Inter"/>
                <a:cs typeface="Inter"/>
                <a:sym typeface="Inter"/>
                <a:hlinkClick r:id="rId5">
                  <a:extLst>
                    <a:ext uri="{A12FA001-AC4F-418D-AE19-62706E023703}">
                      <ahyp:hlinkClr val="tx"/>
                    </a:ext>
                  </a:extLst>
                </a:hlinkClick>
              </a:rPr>
              <a:t>The Impact of AI on the Kirkpatrick Model</a:t>
            </a:r>
            <a:endParaRPr b="0" sz="2400"/>
          </a:p>
          <a:p>
            <a:pPr indent="0" lvl="0" marL="114300" rtl="0" algn="l">
              <a:lnSpc>
                <a:spcPct val="200000"/>
              </a:lnSpc>
              <a:spcBef>
                <a:spcPts val="0"/>
              </a:spcBef>
              <a:spcAft>
                <a:spcPts val="0"/>
              </a:spcAft>
              <a:buSzPts val="1800"/>
              <a:buNone/>
            </a:pPr>
            <a:r>
              <a:rPr b="0" i="0" lang="en-US" sz="2400" u="sng" strike="noStrike">
                <a:solidFill>
                  <a:srgbClr val="1155CC"/>
                </a:solidFill>
                <a:latin typeface="Inter"/>
                <a:ea typeface="Inter"/>
                <a:cs typeface="Inter"/>
                <a:sym typeface="Inter"/>
                <a:hlinkClick r:id="rId6">
                  <a:extLst>
                    <a:ext uri="{A12FA001-AC4F-418D-AE19-62706E023703}">
                      <ahyp:hlinkClr val="tx"/>
                    </a:ext>
                  </a:extLst>
                </a:hlinkClick>
              </a:rPr>
              <a:t>How to Use Chatbots in Customer Education</a:t>
            </a:r>
            <a:endParaRPr b="0" sz="2400"/>
          </a:p>
          <a:p>
            <a:pPr indent="0" lvl="0" marL="114300" rtl="0" algn="l">
              <a:lnSpc>
                <a:spcPct val="200000"/>
              </a:lnSpc>
              <a:spcBef>
                <a:spcPts val="0"/>
              </a:spcBef>
              <a:spcAft>
                <a:spcPts val="0"/>
              </a:spcAft>
              <a:buSzPts val="1800"/>
              <a:buNone/>
            </a:pPr>
            <a:r>
              <a:rPr b="0" i="0" lang="en-US" sz="2400" u="sng" strike="noStrike">
                <a:solidFill>
                  <a:srgbClr val="1155CC"/>
                </a:solidFill>
                <a:latin typeface="Inter"/>
                <a:ea typeface="Inter"/>
                <a:cs typeface="Inter"/>
                <a:sym typeface="Inter"/>
                <a:hlinkClick r:id="rId7">
                  <a:extLst>
                    <a:ext uri="{A12FA001-AC4F-418D-AE19-62706E023703}">
                      <ahyp:hlinkClr val="tx"/>
                    </a:ext>
                  </a:extLst>
                </a:hlinkClick>
              </a:rPr>
              <a:t>Augmented Intelligence in Customer Education</a:t>
            </a:r>
            <a:endParaRPr sz="2400" u="sng">
              <a:solidFill>
                <a:srgbClr val="1155CC"/>
              </a:solidFill>
              <a:latin typeface="Inter"/>
              <a:ea typeface="Inter"/>
              <a:cs typeface="Inter"/>
              <a:sym typeface="Inter"/>
            </a:endParaRPr>
          </a:p>
          <a:p>
            <a:pPr indent="0" lvl="0" marL="114300" rtl="0" algn="l">
              <a:lnSpc>
                <a:spcPct val="200000"/>
              </a:lnSpc>
              <a:spcBef>
                <a:spcPts val="0"/>
              </a:spcBef>
              <a:spcAft>
                <a:spcPts val="0"/>
              </a:spcAft>
              <a:buSzPts val="1800"/>
              <a:buNone/>
            </a:pPr>
            <a:r>
              <a:rPr lang="en-US" sz="2400" u="sng">
                <a:solidFill>
                  <a:schemeClr val="hlink"/>
                </a:solidFill>
                <a:latin typeface="Inter"/>
                <a:ea typeface="Inter"/>
                <a:cs typeface="Inter"/>
                <a:sym typeface="Inter"/>
                <a:hlinkClick r:id="rId8"/>
              </a:rPr>
              <a:t>5 Ways AI Supercharges Learning Experiences</a:t>
            </a:r>
            <a:endParaRPr sz="2400" u="sng">
              <a:solidFill>
                <a:srgbClr val="1155CC"/>
              </a:solidFill>
              <a:latin typeface="Inter"/>
              <a:ea typeface="Inter"/>
              <a:cs typeface="Inter"/>
              <a:sym typeface="Inter"/>
            </a:endParaRPr>
          </a:p>
          <a:p>
            <a:pPr indent="0" lvl="0" marL="114300" rtl="0" algn="l">
              <a:lnSpc>
                <a:spcPct val="200000"/>
              </a:lnSpc>
              <a:spcBef>
                <a:spcPts val="0"/>
              </a:spcBef>
              <a:spcAft>
                <a:spcPts val="0"/>
              </a:spcAft>
              <a:buSzPts val="1800"/>
              <a:buNone/>
            </a:pPr>
            <a:r>
              <a:rPr lang="en-US" sz="2400" u="sng">
                <a:solidFill>
                  <a:schemeClr val="hlink"/>
                </a:solidFill>
                <a:latin typeface="Inter"/>
                <a:ea typeface="Inter"/>
                <a:cs typeface="Inter"/>
                <a:sym typeface="Inter"/>
                <a:hlinkClick r:id="rId9"/>
              </a:rPr>
              <a:t>Mixology Videos</a:t>
            </a:r>
            <a:endParaRPr sz="2400">
              <a:latin typeface="Inter"/>
              <a:ea typeface="Inter"/>
              <a:cs typeface="Inter"/>
              <a:sym typeface="Inter"/>
            </a:endParaRPr>
          </a:p>
          <a:p>
            <a:pPr indent="0" lvl="0" marL="114300" rtl="0" algn="l">
              <a:lnSpc>
                <a:spcPct val="200000"/>
              </a:lnSpc>
              <a:spcBef>
                <a:spcPts val="1000"/>
              </a:spcBef>
              <a:spcAft>
                <a:spcPts val="0"/>
              </a:spcAft>
              <a:buSzPts val="1800"/>
              <a:buNone/>
            </a:pPr>
            <a:br>
              <a:rPr lang="en-US" sz="2400"/>
            </a:b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45" name="Shape 245"/>
        <p:cNvGrpSpPr/>
        <p:nvPr/>
      </p:nvGrpSpPr>
      <p:grpSpPr>
        <a:xfrm>
          <a:off x="0" y="0"/>
          <a:ext cx="0" cy="0"/>
          <a:chOff x="0" y="0"/>
          <a:chExt cx="0" cy="0"/>
        </a:xfrm>
      </p:grpSpPr>
      <p:sp>
        <p:nvSpPr>
          <p:cNvPr id="246" name="Google Shape;246;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Research - Personalization</a:t>
            </a:r>
            <a:endParaRPr/>
          </a:p>
        </p:txBody>
      </p:sp>
      <p:sp>
        <p:nvSpPr>
          <p:cNvPr id="247" name="Google Shape;247;p28"/>
          <p:cNvSpPr txBox="1"/>
          <p:nvPr>
            <p:ph idx="2" type="body"/>
          </p:nvPr>
        </p:nvSpPr>
        <p:spPr>
          <a:xfrm>
            <a:off x="720517" y="1690688"/>
            <a:ext cx="8483443" cy="3684588"/>
          </a:xfrm>
          <a:prstGeom prst="rect">
            <a:avLst/>
          </a:prstGeom>
          <a:noFill/>
          <a:ln>
            <a:noFill/>
          </a:ln>
        </p:spPr>
        <p:txBody>
          <a:bodyPr anchorCtr="0" anchor="t" bIns="45700" lIns="91425" spcFirstLastPara="1" rIns="91425" wrap="square" tIns="45700">
            <a:noAutofit/>
          </a:bodyPr>
          <a:lstStyle/>
          <a:p>
            <a:pPr indent="0" lvl="0" marL="114300" rtl="0" algn="l">
              <a:lnSpc>
                <a:spcPct val="15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4">
                  <a:extLst>
                    <a:ext uri="{A12FA001-AC4F-418D-AE19-62706E023703}">
                      <ahyp:hlinkClr val="tx"/>
                    </a:ext>
                  </a:extLst>
                </a:hlinkClick>
              </a:rPr>
              <a:t>https://elearningindustry.com/leverage-ai-for-personalized-elearning-experiences</a:t>
            </a:r>
            <a:endParaRPr b="0" sz="1600"/>
          </a:p>
          <a:p>
            <a:pPr indent="0" lvl="0" marL="114300" rtl="0" algn="l">
              <a:lnSpc>
                <a:spcPct val="15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5">
                  <a:extLst>
                    <a:ext uri="{A12FA001-AC4F-418D-AE19-62706E023703}">
                      <ahyp:hlinkClr val="tx"/>
                    </a:ext>
                  </a:extLst>
                </a:hlinkClick>
              </a:rPr>
              <a:t>https://elearningindustry.com/benefits-of-artifcial-intelligence-in-personalized-learning</a:t>
            </a:r>
            <a:endParaRPr b="0" sz="1600"/>
          </a:p>
          <a:p>
            <a:pPr indent="0" lvl="0" marL="114300" rtl="0" algn="l">
              <a:lnSpc>
                <a:spcPct val="15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6">
                  <a:extLst>
                    <a:ext uri="{A12FA001-AC4F-418D-AE19-62706E023703}">
                      <ahyp:hlinkClr val="tx"/>
                    </a:ext>
                  </a:extLst>
                </a:hlinkClick>
              </a:rPr>
              <a:t>https://www.forbes.com/sites/bernardmarr/2023/04/28/the-amazing-ways-duolingo-is-using-ai-and-gpt-4/?sh=a5ef15513466</a:t>
            </a:r>
            <a:endParaRPr b="0" sz="1600"/>
          </a:p>
          <a:p>
            <a:pPr indent="0" lvl="0" marL="114300" rtl="0" algn="l">
              <a:lnSpc>
                <a:spcPct val="15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7">
                  <a:extLst>
                    <a:ext uri="{A12FA001-AC4F-418D-AE19-62706E023703}">
                      <ahyp:hlinkClr val="tx"/>
                    </a:ext>
                  </a:extLst>
                </a:hlinkClick>
              </a:rPr>
              <a:t>https://www.thetechedvocate.org/using-ai-to-personalize-education-for-everyone/</a:t>
            </a:r>
            <a:endParaRPr b="0" sz="1600"/>
          </a:p>
          <a:p>
            <a:pPr indent="0" lvl="0" marL="114300" rtl="0" algn="l">
              <a:lnSpc>
                <a:spcPct val="15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8">
                  <a:extLst>
                    <a:ext uri="{A12FA001-AC4F-418D-AE19-62706E023703}">
                      <ahyp:hlinkClr val="tx"/>
                    </a:ext>
                  </a:extLst>
                </a:hlinkClick>
              </a:rPr>
              <a:t>https://thejournal.com/articles/2021/06/23/7-benefits-of-ai-in-education.aspx</a:t>
            </a:r>
            <a:endParaRPr b="0" sz="1600"/>
          </a:p>
          <a:p>
            <a:pPr indent="0" lvl="0" marL="114300" rtl="0" algn="l">
              <a:lnSpc>
                <a:spcPct val="15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9">
                  <a:extLst>
                    <a:ext uri="{A12FA001-AC4F-418D-AE19-62706E023703}">
                      <ahyp:hlinkClr val="tx"/>
                    </a:ext>
                  </a:extLst>
                </a:hlinkClick>
              </a:rPr>
              <a:t>https://elmlearning.com/blog/personalized-learning-vs-adaptive-learning/</a:t>
            </a:r>
            <a:endParaRPr b="0" sz="1600"/>
          </a:p>
          <a:p>
            <a:pPr indent="0" lvl="0" marL="114300" rtl="0" algn="l">
              <a:lnSpc>
                <a:spcPct val="150000"/>
              </a:lnSpc>
              <a:spcBef>
                <a:spcPts val="1000"/>
              </a:spcBef>
              <a:spcAft>
                <a:spcPts val="0"/>
              </a:spcAft>
              <a:buSzPts val="1800"/>
              <a:buNone/>
            </a:pPr>
            <a:br>
              <a:rPr lang="en-US" sz="1600"/>
            </a:b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99" name="Shape 99"/>
        <p:cNvGrpSpPr/>
        <p:nvPr/>
      </p:nvGrpSpPr>
      <p:grpSpPr>
        <a:xfrm>
          <a:off x="0" y="0"/>
          <a:ext cx="0" cy="0"/>
          <a:chOff x="0" y="0"/>
          <a:chExt cx="0" cy="0"/>
        </a:xfrm>
      </p:grpSpPr>
      <p:sp>
        <p:nvSpPr>
          <p:cNvPr id="100" name="Google Shape;100;p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What does AI look like for Customer Education?</a:t>
            </a:r>
            <a:endParaRPr/>
          </a:p>
        </p:txBody>
      </p:sp>
      <p:sp>
        <p:nvSpPr>
          <p:cNvPr id="101" name="Google Shape;101;p3"/>
          <p:cNvSpPr txBox="1"/>
          <p:nvPr>
            <p:ph idx="1" type="body"/>
          </p:nvPr>
        </p:nvSpPr>
        <p:spPr>
          <a:xfrm>
            <a:off x="1030288" y="2605088"/>
            <a:ext cx="5157787" cy="823912"/>
          </a:xfrm>
          <a:prstGeom prst="rect">
            <a:avLst/>
          </a:prstGeom>
          <a:noFill/>
          <a:ln>
            <a:noFill/>
          </a:ln>
        </p:spPr>
        <p:txBody>
          <a:bodyPr anchorCtr="0" anchor="b" bIns="45700" lIns="91425" spcFirstLastPara="1" rIns="91425" wrap="square" tIns="45700">
            <a:normAutofit fontScale="47500" lnSpcReduction="20000"/>
          </a:bodyPr>
          <a:lstStyle/>
          <a:p>
            <a:pPr indent="0" lvl="0" marL="114300" rtl="0" algn="l">
              <a:lnSpc>
                <a:spcPct val="90000"/>
              </a:lnSpc>
              <a:spcBef>
                <a:spcPts val="1000"/>
              </a:spcBef>
              <a:spcAft>
                <a:spcPts val="0"/>
              </a:spcAft>
              <a:buSzPct val="210526"/>
              <a:buNone/>
            </a:pPr>
            <a:r>
              <a:t/>
            </a:r>
            <a:endParaRPr/>
          </a:p>
          <a:p>
            <a:pPr indent="-228600" lvl="0" marL="457200" rtl="0" algn="l">
              <a:lnSpc>
                <a:spcPct val="90000"/>
              </a:lnSpc>
              <a:spcBef>
                <a:spcPts val="1000"/>
              </a:spcBef>
              <a:spcAft>
                <a:spcPts val="0"/>
              </a:spcAft>
              <a:buClr>
                <a:schemeClr val="dk1"/>
              </a:buClr>
              <a:buSzPct val="87114"/>
              <a:buNone/>
            </a:pPr>
            <a:r>
              <a:rPr lang="en-US" sz="5800"/>
              <a:t>Learner Experience</a:t>
            </a:r>
            <a:endParaRPr/>
          </a:p>
        </p:txBody>
      </p:sp>
      <p:sp>
        <p:nvSpPr>
          <p:cNvPr id="102" name="Google Shape;102;p3"/>
          <p:cNvSpPr txBox="1"/>
          <p:nvPr>
            <p:ph idx="2" type="body"/>
          </p:nvPr>
        </p:nvSpPr>
        <p:spPr>
          <a:xfrm>
            <a:off x="1030288" y="3429000"/>
            <a:ext cx="5157787" cy="1325563"/>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90000"/>
              </a:lnSpc>
              <a:spcBef>
                <a:spcPts val="1000"/>
              </a:spcBef>
              <a:spcAft>
                <a:spcPts val="0"/>
              </a:spcAft>
              <a:buClr>
                <a:schemeClr val="dk1"/>
              </a:buClr>
              <a:buSzPct val="69498"/>
              <a:buChar char="•"/>
            </a:pPr>
            <a:r>
              <a:rPr lang="en-US"/>
              <a:t>Personalized Learning</a:t>
            </a:r>
            <a:endParaRPr/>
          </a:p>
          <a:p>
            <a:pPr indent="-342900" lvl="0" marL="457200" rtl="0" algn="l">
              <a:lnSpc>
                <a:spcPct val="90000"/>
              </a:lnSpc>
              <a:spcBef>
                <a:spcPts val="1000"/>
              </a:spcBef>
              <a:spcAft>
                <a:spcPts val="0"/>
              </a:spcAft>
              <a:buClr>
                <a:schemeClr val="dk1"/>
              </a:buClr>
              <a:buSzPct val="69498"/>
              <a:buChar char="•"/>
            </a:pPr>
            <a:r>
              <a:rPr lang="en-US"/>
              <a:t>Gamification</a:t>
            </a:r>
            <a:endParaRPr/>
          </a:p>
          <a:p>
            <a:pPr indent="-342900" lvl="0" marL="457200" rtl="0" algn="l">
              <a:lnSpc>
                <a:spcPct val="90000"/>
              </a:lnSpc>
              <a:spcBef>
                <a:spcPts val="1000"/>
              </a:spcBef>
              <a:spcAft>
                <a:spcPts val="0"/>
              </a:spcAft>
              <a:buClr>
                <a:schemeClr val="dk1"/>
              </a:buClr>
              <a:buSzPct val="69498"/>
              <a:buChar char="•"/>
            </a:pPr>
            <a:r>
              <a:rPr lang="en-US"/>
              <a:t>Assessments</a:t>
            </a:r>
            <a:endParaRPr/>
          </a:p>
          <a:p>
            <a:pPr indent="-228600" lvl="0" marL="457200" rtl="0" algn="l">
              <a:lnSpc>
                <a:spcPct val="90000"/>
              </a:lnSpc>
              <a:spcBef>
                <a:spcPts val="1000"/>
              </a:spcBef>
              <a:spcAft>
                <a:spcPts val="0"/>
              </a:spcAft>
              <a:buClr>
                <a:schemeClr val="dk1"/>
              </a:buClr>
              <a:buSzPct val="69498"/>
              <a:buNone/>
            </a:pPr>
            <a:r>
              <a:t/>
            </a:r>
            <a:endParaRPr/>
          </a:p>
        </p:txBody>
      </p:sp>
      <p:sp>
        <p:nvSpPr>
          <p:cNvPr id="103" name="Google Shape;103;p3"/>
          <p:cNvSpPr txBox="1"/>
          <p:nvPr>
            <p:ph idx="3" type="body"/>
          </p:nvPr>
        </p:nvSpPr>
        <p:spPr>
          <a:xfrm>
            <a:off x="6362700" y="2605088"/>
            <a:ext cx="5183188" cy="823912"/>
          </a:xfrm>
          <a:prstGeom prst="rect">
            <a:avLst/>
          </a:prstGeom>
          <a:noFill/>
          <a:ln>
            <a:noFill/>
          </a:ln>
        </p:spPr>
        <p:txBody>
          <a:bodyPr anchorCtr="0" anchor="b" bIns="45700" lIns="91425" spcFirstLastPara="1" rIns="91425" wrap="square" tIns="45700">
            <a:normAutofit fontScale="47500" lnSpcReduction="20000"/>
          </a:bodyPr>
          <a:lstStyle/>
          <a:p>
            <a:pPr indent="-228600" lvl="0" marL="457200" marR="0" rtl="0" algn="l">
              <a:lnSpc>
                <a:spcPct val="90000"/>
              </a:lnSpc>
              <a:spcBef>
                <a:spcPts val="1000"/>
              </a:spcBef>
              <a:spcAft>
                <a:spcPts val="0"/>
              </a:spcAft>
              <a:buClr>
                <a:srgbClr val="000000"/>
              </a:buClr>
              <a:buSzPct val="85637"/>
              <a:buFont typeface="Arial"/>
              <a:buNone/>
            </a:pPr>
            <a:r>
              <a:rPr b="1" i="0" lang="en-US" sz="5900" u="none" cap="none" strike="noStrike">
                <a:solidFill>
                  <a:srgbClr val="000000"/>
                </a:solidFill>
                <a:latin typeface="Calibri"/>
                <a:ea typeface="Calibri"/>
                <a:cs typeface="Calibri"/>
                <a:sym typeface="Calibri"/>
              </a:rPr>
              <a:t>Foundational</a:t>
            </a:r>
            <a:endParaRPr/>
          </a:p>
        </p:txBody>
      </p:sp>
      <p:sp>
        <p:nvSpPr>
          <p:cNvPr id="104" name="Google Shape;104;p3"/>
          <p:cNvSpPr txBox="1"/>
          <p:nvPr>
            <p:ph idx="4" type="body"/>
          </p:nvPr>
        </p:nvSpPr>
        <p:spPr>
          <a:xfrm>
            <a:off x="6362700" y="3429000"/>
            <a:ext cx="5183188" cy="1190625"/>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Data Analytics</a:t>
            </a:r>
            <a:endParaRPr/>
          </a:p>
          <a:p>
            <a:pPr indent="-342900" lvl="0" marL="457200" rtl="0" algn="l">
              <a:lnSpc>
                <a:spcPct val="90000"/>
              </a:lnSpc>
              <a:spcBef>
                <a:spcPts val="1000"/>
              </a:spcBef>
              <a:spcAft>
                <a:spcPts val="0"/>
              </a:spcAft>
              <a:buClr>
                <a:schemeClr val="dk1"/>
              </a:buClr>
              <a:buSzPts val="1800"/>
              <a:buChar char="•"/>
            </a:pPr>
            <a:r>
              <a:rPr lang="en-US" sz="2800">
                <a:latin typeface="Calibri"/>
                <a:ea typeface="Calibri"/>
                <a:cs typeface="Calibri"/>
                <a:sym typeface="Calibri"/>
              </a:rPr>
              <a:t>Ethics and Bias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5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5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5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5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5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500"/>
                                        <p:tgtEl>
                                          <p:spTgt spid="10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51" name="Shape 251"/>
        <p:cNvGrpSpPr/>
        <p:nvPr/>
      </p:nvGrpSpPr>
      <p:grpSpPr>
        <a:xfrm>
          <a:off x="0" y="0"/>
          <a:ext cx="0" cy="0"/>
          <a:chOff x="0" y="0"/>
          <a:chExt cx="0" cy="0"/>
        </a:xfrm>
      </p:grpSpPr>
      <p:sp>
        <p:nvSpPr>
          <p:cNvPr id="252" name="Google Shape;252;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Research - Gamification</a:t>
            </a:r>
            <a:endParaRPr/>
          </a:p>
        </p:txBody>
      </p:sp>
      <p:sp>
        <p:nvSpPr>
          <p:cNvPr id="253" name="Google Shape;253;p29"/>
          <p:cNvSpPr txBox="1"/>
          <p:nvPr>
            <p:ph idx="2" type="body"/>
          </p:nvPr>
        </p:nvSpPr>
        <p:spPr>
          <a:xfrm>
            <a:off x="720518" y="1690688"/>
            <a:ext cx="7495830" cy="368458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4">
                  <a:extLst>
                    <a:ext uri="{A12FA001-AC4F-418D-AE19-62706E023703}">
                      <ahyp:hlinkClr val="tx"/>
                    </a:ext>
                  </a:extLst>
                </a:hlinkClick>
              </a:rPr>
              <a:t>https://onlinelibrary.wiley.com/doi/abs/10.1002/cae.22477</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5">
                  <a:extLst>
                    <a:ext uri="{A12FA001-AC4F-418D-AE19-62706E023703}">
                      <ahyp:hlinkClr val="tx"/>
                    </a:ext>
                  </a:extLst>
                </a:hlinkClick>
              </a:rPr>
              <a:t>https://centrical.com/resources/gamification-ai/</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6">
                  <a:extLst>
                    <a:ext uri="{A12FA001-AC4F-418D-AE19-62706E023703}">
                      <ahyp:hlinkClr val="tx"/>
                    </a:ext>
                  </a:extLst>
                </a:hlinkClick>
              </a:rPr>
              <a:t>https://www.sciencedirect.com/science/article/pii/S2666920X21000266</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7">
                  <a:extLst>
                    <a:ext uri="{A12FA001-AC4F-418D-AE19-62706E023703}">
                      <ahyp:hlinkClr val="tx"/>
                    </a:ext>
                  </a:extLst>
                </a:hlinkClick>
              </a:rPr>
              <a:t>https://elearningindustry.com/science-benefits-gamification-elearning</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8">
                  <a:extLst>
                    <a:ext uri="{A12FA001-AC4F-418D-AE19-62706E023703}">
                      <ahyp:hlinkClr val="tx"/>
                    </a:ext>
                  </a:extLst>
                </a:hlinkClick>
              </a:rPr>
              <a:t>https://arxiv.org/pdf/1708.09337.pdf</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9">
                  <a:extLst>
                    <a:ext uri="{A12FA001-AC4F-418D-AE19-62706E023703}">
                      <ahyp:hlinkClr val="tx"/>
                    </a:ext>
                  </a:extLst>
                </a:hlinkClick>
              </a:rPr>
              <a:t>https://www.acadecraft.com/blog/gamification-education-challenges/#:~:text=There%20are%20several%20challenges%20when,resistance%20from%20students%20and%20teachers</a:t>
            </a:r>
            <a:r>
              <a:rPr b="0" i="0" lang="en-US" sz="1800" u="none" strike="noStrike">
                <a:solidFill>
                  <a:srgbClr val="000000"/>
                </a:solidFill>
                <a:latin typeface="Inter"/>
                <a:ea typeface="Inter"/>
                <a:cs typeface="Inter"/>
                <a:sym typeface="Inter"/>
              </a:rPr>
              <a:t>.</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10">
                  <a:extLst>
                    <a:ext uri="{A12FA001-AC4F-418D-AE19-62706E023703}">
                      <ahyp:hlinkClr val="tx"/>
                    </a:ext>
                  </a:extLst>
                </a:hlinkClick>
              </a:rPr>
              <a:t>https://edubirdie.com/examples/benefits-and-challenges-of-gamification-in-education-argumentative-essay/</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11">
                  <a:extLst>
                    <a:ext uri="{A12FA001-AC4F-418D-AE19-62706E023703}">
                      <ahyp:hlinkClr val="tx"/>
                    </a:ext>
                  </a:extLst>
                </a:hlinkClick>
              </a:rPr>
              <a:t>https://www.linkedin.com/advice/1/what-challenges-risks-gamification-education</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12">
                  <a:extLst>
                    <a:ext uri="{A12FA001-AC4F-418D-AE19-62706E023703}">
                      <ahyp:hlinkClr val="tx"/>
                    </a:ext>
                  </a:extLst>
                </a:hlinkClick>
              </a:rPr>
              <a:t>https://www.elucidat.com/blog/gamification-in-elearning-examples/</a:t>
            </a:r>
            <a:endParaRPr b="0"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57" name="Shape 257"/>
        <p:cNvGrpSpPr/>
        <p:nvPr/>
      </p:nvGrpSpPr>
      <p:grpSpPr>
        <a:xfrm>
          <a:off x="0" y="0"/>
          <a:ext cx="0" cy="0"/>
          <a:chOff x="0" y="0"/>
          <a:chExt cx="0" cy="0"/>
        </a:xfrm>
      </p:grpSpPr>
      <p:sp>
        <p:nvSpPr>
          <p:cNvPr id="258" name="Google Shape;258;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Research - Assessment</a:t>
            </a:r>
            <a:endParaRPr/>
          </a:p>
        </p:txBody>
      </p:sp>
      <p:sp>
        <p:nvSpPr>
          <p:cNvPr id="259" name="Google Shape;259;p30"/>
          <p:cNvSpPr txBox="1"/>
          <p:nvPr>
            <p:ph idx="2" type="body"/>
          </p:nvPr>
        </p:nvSpPr>
        <p:spPr>
          <a:xfrm>
            <a:off x="720518" y="1690688"/>
            <a:ext cx="7495830" cy="368458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4">
                  <a:extLst>
                    <a:ext uri="{A12FA001-AC4F-418D-AE19-62706E023703}">
                      <ahyp:hlinkClr val="tx"/>
                    </a:ext>
                  </a:extLst>
                </a:hlinkClick>
              </a:rPr>
              <a:t>https://www.researchgate.net/publication/314088884_Towards_artificial_intelligence-based_assessment_systems#:~:text=Artificial%20intelligence%2Dbased%20assessment%20provides,making%20towards%20their%20learning%20goals</a:t>
            </a:r>
            <a:r>
              <a:rPr b="0" i="0" lang="en-US" sz="1800" u="none" strike="noStrike">
                <a:solidFill>
                  <a:srgbClr val="000000"/>
                </a:solidFill>
                <a:latin typeface="Inter"/>
                <a:ea typeface="Inter"/>
                <a:cs typeface="Inter"/>
                <a:sym typeface="Inter"/>
              </a:rPr>
              <a:t>.</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5">
                  <a:extLst>
                    <a:ext uri="{A12FA001-AC4F-418D-AE19-62706E023703}">
                      <ahyp:hlinkClr val="tx"/>
                    </a:ext>
                  </a:extLst>
                </a:hlinkClick>
              </a:rPr>
              <a:t>https://www.niallmcnulty.com/2023/04/ai-and-assessment-an-overview/</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6">
                  <a:extLst>
                    <a:ext uri="{A12FA001-AC4F-418D-AE19-62706E023703}">
                      <ahyp:hlinkClr val="tx"/>
                    </a:ext>
                  </a:extLst>
                </a:hlinkClick>
              </a:rPr>
              <a:t>https://ness.com/wp-content/uploads/2023/03/Ness_Whitepaper_AI-Driven-Test-Assessment-and-future-of-Test-Assessment_V1.pdf</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7">
                  <a:extLst>
                    <a:ext uri="{A12FA001-AC4F-418D-AE19-62706E023703}">
                      <ahyp:hlinkClr val="tx"/>
                    </a:ext>
                  </a:extLst>
                </a:hlinkClick>
              </a:rPr>
              <a:t>https://www.sciencedirect.com/science/article/pii/S2666920X22000303</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8">
                  <a:extLst>
                    <a:ext uri="{A12FA001-AC4F-418D-AE19-62706E023703}">
                      <ahyp:hlinkClr val="tx"/>
                    </a:ext>
                  </a:extLst>
                </a:hlinkClick>
              </a:rPr>
              <a:t>https://senseilms.com/elearning-ai/</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9">
                  <a:extLst>
                    <a:ext uri="{A12FA001-AC4F-418D-AE19-62706E023703}">
                      <ahyp:hlinkClr val="tx"/>
                    </a:ext>
                  </a:extLst>
                </a:hlinkClick>
              </a:rPr>
              <a:t>https://instructor-academy.onlinecoursehost.com/ai-in-online-course-creation/</a:t>
            </a:r>
            <a:endParaRPr b="0" sz="1200"/>
          </a:p>
          <a:p>
            <a:pPr indent="0" lvl="0" marL="114300" rtl="0" algn="l">
              <a:lnSpc>
                <a:spcPct val="90000"/>
              </a:lnSpc>
              <a:spcBef>
                <a:spcPts val="1000"/>
              </a:spcBef>
              <a:spcAft>
                <a:spcPts val="0"/>
              </a:spcAft>
              <a:buSzPts val="1800"/>
              <a:buNone/>
            </a:pPr>
            <a:r>
              <a:t/>
            </a:r>
            <a:endParaRPr b="0"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63" name="Shape 263"/>
        <p:cNvGrpSpPr/>
        <p:nvPr/>
      </p:nvGrpSpPr>
      <p:grpSpPr>
        <a:xfrm>
          <a:off x="0" y="0"/>
          <a:ext cx="0" cy="0"/>
          <a:chOff x="0" y="0"/>
          <a:chExt cx="0" cy="0"/>
        </a:xfrm>
      </p:grpSpPr>
      <p:sp>
        <p:nvSpPr>
          <p:cNvPr id="264" name="Google Shape;264;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Research - Analytics</a:t>
            </a:r>
            <a:endParaRPr/>
          </a:p>
        </p:txBody>
      </p:sp>
      <p:sp>
        <p:nvSpPr>
          <p:cNvPr id="265" name="Google Shape;265;p31"/>
          <p:cNvSpPr txBox="1"/>
          <p:nvPr>
            <p:ph idx="2" type="body"/>
          </p:nvPr>
        </p:nvSpPr>
        <p:spPr>
          <a:xfrm>
            <a:off x="720518" y="1690688"/>
            <a:ext cx="7495830" cy="368458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4">
                  <a:extLst>
                    <a:ext uri="{A12FA001-AC4F-418D-AE19-62706E023703}">
                      <ahyp:hlinkClr val="tx"/>
                    </a:ext>
                  </a:extLst>
                </a:hlinkClick>
              </a:rPr>
              <a:t>https://www.anodot.com/learning-center/ai-analytics/#:~:text=AI%20analytics%20refers%20to%20a,data%20analyst%20would%20normally%20perform</a:t>
            </a:r>
            <a:r>
              <a:rPr b="0" i="0" lang="en-US" sz="1800" u="none" strike="noStrike">
                <a:solidFill>
                  <a:srgbClr val="000000"/>
                </a:solidFill>
                <a:latin typeface="Inter"/>
                <a:ea typeface="Inter"/>
                <a:cs typeface="Inter"/>
                <a:sym typeface="Inter"/>
              </a:rPr>
              <a:t>.</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5">
                  <a:extLst>
                    <a:ext uri="{A12FA001-AC4F-418D-AE19-62706E023703}">
                      <ahyp:hlinkClr val="tx"/>
                    </a:ext>
                  </a:extLst>
                </a:hlinkClick>
              </a:rPr>
              <a:t>https://www.snowflake.com/wp-content/uploads/2022/03/Scaling-AI-ML-The-Critical-Role-of-Data-.pdf</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6">
                  <a:extLst>
                    <a:ext uri="{A12FA001-AC4F-418D-AE19-62706E023703}">
                      <ahyp:hlinkClr val="tx"/>
                    </a:ext>
                  </a:extLst>
                </a:hlinkClick>
              </a:rPr>
              <a:t>https://www.answerrocket.com/ai-analytics-guide/#:~:text=AI%20analytics%20refers%20to%20a,analysis%20in%20an%20exhaustive%20fashion</a:t>
            </a:r>
            <a:r>
              <a:rPr b="0" i="0" lang="en-US" sz="1800" u="none" strike="noStrike">
                <a:solidFill>
                  <a:srgbClr val="000000"/>
                </a:solidFill>
                <a:latin typeface="Inter"/>
                <a:ea typeface="Inter"/>
                <a:cs typeface="Inter"/>
                <a:sym typeface="Inter"/>
              </a:rPr>
              <a:t>.</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7">
                  <a:extLst>
                    <a:ext uri="{A12FA001-AC4F-418D-AE19-62706E023703}">
                      <ahyp:hlinkClr val="tx"/>
                    </a:ext>
                  </a:extLst>
                </a:hlinkClick>
              </a:rPr>
              <a:t>https://www.upgrad.com/blog/top-challenges-in-artificial-intelligence/</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8">
                  <a:extLst>
                    <a:ext uri="{A12FA001-AC4F-418D-AE19-62706E023703}">
                      <ahyp:hlinkClr val="tx"/>
                    </a:ext>
                  </a:extLst>
                </a:hlinkClick>
              </a:rPr>
              <a:t>https://www.siliconrepublic.com/enterprise/data-analytics-ai-challenges</a:t>
            </a:r>
            <a:endParaRPr b="0"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3000"/>
          </a:blip>
          <a:stretch>
            <a:fillRect/>
          </a:stretch>
        </a:blipFill>
      </p:bgPr>
    </p:bg>
    <p:spTree>
      <p:nvGrpSpPr>
        <p:cNvPr id="269" name="Shape 269"/>
        <p:cNvGrpSpPr/>
        <p:nvPr/>
      </p:nvGrpSpPr>
      <p:grpSpPr>
        <a:xfrm>
          <a:off x="0" y="0"/>
          <a:ext cx="0" cy="0"/>
          <a:chOff x="0" y="0"/>
          <a:chExt cx="0" cy="0"/>
        </a:xfrm>
      </p:grpSpPr>
      <p:sp>
        <p:nvSpPr>
          <p:cNvPr id="270" name="Google Shape;270;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222160"/>
                </a:solidFill>
              </a:rPr>
              <a:t>Research – Ethics &amp; Bias</a:t>
            </a:r>
            <a:endParaRPr/>
          </a:p>
        </p:txBody>
      </p:sp>
      <p:sp>
        <p:nvSpPr>
          <p:cNvPr id="271" name="Google Shape;271;p32"/>
          <p:cNvSpPr txBox="1"/>
          <p:nvPr>
            <p:ph idx="2" type="body"/>
          </p:nvPr>
        </p:nvSpPr>
        <p:spPr>
          <a:xfrm>
            <a:off x="720518" y="1690688"/>
            <a:ext cx="7495830" cy="368458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4">
                  <a:extLst>
                    <a:ext uri="{A12FA001-AC4F-418D-AE19-62706E023703}">
                      <ahyp:hlinkClr val="tx"/>
                    </a:ext>
                  </a:extLst>
                </a:hlinkClick>
              </a:rPr>
              <a:t>https://www.linkedin.com/pulse/can-ai-validate-data-quality-saravanan-palanivelu/</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5">
                  <a:extLst>
                    <a:ext uri="{A12FA001-AC4F-418D-AE19-62706E023703}">
                      <ahyp:hlinkClr val="tx"/>
                    </a:ext>
                  </a:extLst>
                </a:hlinkClick>
              </a:rPr>
              <a:t>https://www.centerforfinancialinclusion.org/accountability-for-algorithms-a-balancing-act-for-governments?gclid=Cj0KCQjwpPKiBhDvARIsACn-gzAzk5XZ1JDYnysv5Ni25HWPo9VJdAny_0DqtYhj1cO8eCYBV4fvKOMaAunTEALw_wcB</a:t>
            </a:r>
            <a:endParaRPr b="0" sz="1200"/>
          </a:p>
          <a:p>
            <a:pPr indent="0" lvl="0" marL="114300" rtl="0" algn="l">
              <a:lnSpc>
                <a:spcPct val="90000"/>
              </a:lnSpc>
              <a:spcBef>
                <a:spcPts val="0"/>
              </a:spcBef>
              <a:spcAft>
                <a:spcPts val="0"/>
              </a:spcAft>
              <a:buSzPts val="1800"/>
              <a:buNone/>
            </a:pPr>
            <a:r>
              <a:rPr b="0" i="0" lang="en-US" sz="1800" u="sng" strike="noStrike">
                <a:solidFill>
                  <a:srgbClr val="1155CC"/>
                </a:solidFill>
                <a:latin typeface="Inter"/>
                <a:ea typeface="Inter"/>
                <a:cs typeface="Inter"/>
                <a:sym typeface="Inter"/>
                <a:hlinkClick r:id="rId6">
                  <a:extLst>
                    <a:ext uri="{A12FA001-AC4F-418D-AE19-62706E023703}">
                      <ahyp:hlinkClr val="tx"/>
                    </a:ext>
                  </a:extLst>
                </a:hlinkClick>
              </a:rPr>
              <a:t>https://www.carnegiecouncil.org/media/article/why-are-we-failing-at-the-ethics-of-ai</a:t>
            </a:r>
            <a:endParaRPr b="0"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09" name="Shape 109"/>
        <p:cNvGrpSpPr/>
        <p:nvPr/>
      </p:nvGrpSpPr>
      <p:grpSpPr>
        <a:xfrm>
          <a:off x="0" y="0"/>
          <a:ext cx="0" cy="0"/>
          <a:chOff x="0" y="0"/>
          <a:chExt cx="0" cy="0"/>
        </a:xfrm>
      </p:grpSpPr>
      <p:sp>
        <p:nvSpPr>
          <p:cNvPr id="110" name="Google Shape;110;p4"/>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Personalized Learning</a:t>
            </a:r>
            <a:br>
              <a:rPr lang="en-US">
                <a:solidFill>
                  <a:srgbClr val="222160"/>
                </a:solidFill>
              </a:rPr>
            </a:br>
            <a:r>
              <a:rPr lang="en-US">
                <a:solidFill>
                  <a:srgbClr val="222160"/>
                </a:solidFill>
              </a:rPr>
              <a:t>What does that mean?</a:t>
            </a:r>
            <a:endParaRPr/>
          </a:p>
        </p:txBody>
      </p:sp>
      <p:sp>
        <p:nvSpPr>
          <p:cNvPr id="111" name="Google Shape;111;p4"/>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12" name="Google Shape;112;p4"/>
          <p:cNvSpPr txBox="1"/>
          <p:nvPr/>
        </p:nvSpPr>
        <p:spPr>
          <a:xfrm>
            <a:off x="482600" y="2305877"/>
            <a:ext cx="426911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Recommendation Engine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Personas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Experience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Geography</a:t>
            </a:r>
            <a:endParaRPr/>
          </a:p>
        </p:txBody>
      </p:sp>
      <p:sp>
        <p:nvSpPr>
          <p:cNvPr id="113" name="Google Shape;113;p4"/>
          <p:cNvSpPr txBox="1"/>
          <p:nvPr/>
        </p:nvSpPr>
        <p:spPr>
          <a:xfrm>
            <a:off x="3657601" y="4319346"/>
            <a:ext cx="438453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Adaptive Learning Paths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Choose your own adventure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Prescriptive</a:t>
            </a:r>
            <a:endParaRPr/>
          </a:p>
        </p:txBody>
      </p:sp>
      <p:sp>
        <p:nvSpPr>
          <p:cNvPr id="114" name="Google Shape;114;p4"/>
          <p:cNvSpPr txBox="1"/>
          <p:nvPr/>
        </p:nvSpPr>
        <p:spPr>
          <a:xfrm>
            <a:off x="6558723" y="2305877"/>
            <a:ext cx="470994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Real Time Assessments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Adaptation based on response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5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5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5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5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500"/>
                                        <p:tgtEl>
                                          <p:spTgt spid="1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500"/>
                                        <p:tgtEl>
                                          <p:spTgt spid="1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5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500"/>
                                        <p:tgtEl>
                                          <p:spTgt spid="11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19" name="Shape 119"/>
        <p:cNvGrpSpPr/>
        <p:nvPr/>
      </p:nvGrpSpPr>
      <p:grpSpPr>
        <a:xfrm>
          <a:off x="0" y="0"/>
          <a:ext cx="0" cy="0"/>
          <a:chOff x="0" y="0"/>
          <a:chExt cx="0" cy="0"/>
        </a:xfrm>
      </p:grpSpPr>
      <p:sp>
        <p:nvSpPr>
          <p:cNvPr id="120" name="Google Shape;120;g139fab62b38_0_18"/>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Personalized Learning</a:t>
            </a:r>
            <a:br>
              <a:rPr lang="en-US">
                <a:solidFill>
                  <a:srgbClr val="222160"/>
                </a:solidFill>
              </a:rPr>
            </a:br>
            <a:r>
              <a:rPr lang="en-US">
                <a:solidFill>
                  <a:srgbClr val="222160"/>
                </a:solidFill>
              </a:rPr>
              <a:t>Benefits &amp; Challenges</a:t>
            </a:r>
            <a:endParaRPr/>
          </a:p>
        </p:txBody>
      </p:sp>
      <p:sp>
        <p:nvSpPr>
          <p:cNvPr id="121" name="Google Shape;121;g139fab62b38_0_18"/>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22" name="Google Shape;122;g139fab62b38_0_18"/>
          <p:cNvSpPr txBox="1"/>
          <p:nvPr/>
        </p:nvSpPr>
        <p:spPr>
          <a:xfrm>
            <a:off x="2033108" y="2305876"/>
            <a:ext cx="315022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Benefits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Boost Engagement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Quick Responses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Task Automation</a:t>
            </a:r>
            <a:endParaRPr/>
          </a:p>
        </p:txBody>
      </p:sp>
      <p:sp>
        <p:nvSpPr>
          <p:cNvPr id="123" name="Google Shape;123;g139fab62b38_0_18"/>
          <p:cNvSpPr txBox="1"/>
          <p:nvPr/>
        </p:nvSpPr>
        <p:spPr>
          <a:xfrm>
            <a:off x="7022633" y="2305876"/>
            <a:ext cx="2981907"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Challenges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Machine Learning</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Needs Data</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Building Bias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Modalities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5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5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5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5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5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5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500"/>
                                        <p:tgtEl>
                                          <p:spTgt spid="12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28" name="Shape 128"/>
        <p:cNvGrpSpPr/>
        <p:nvPr/>
      </p:nvGrpSpPr>
      <p:grpSpPr>
        <a:xfrm>
          <a:off x="0" y="0"/>
          <a:ext cx="0" cy="0"/>
          <a:chOff x="0" y="0"/>
          <a:chExt cx="0" cy="0"/>
        </a:xfrm>
      </p:grpSpPr>
      <p:sp>
        <p:nvSpPr>
          <p:cNvPr id="129" name="Google Shape;129;g139fab62b38_0_27"/>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Personalization</a:t>
            </a:r>
            <a:br>
              <a:rPr lang="en-US">
                <a:solidFill>
                  <a:srgbClr val="222160"/>
                </a:solidFill>
              </a:rPr>
            </a:br>
            <a:r>
              <a:rPr lang="en-US">
                <a:solidFill>
                  <a:srgbClr val="222160"/>
                </a:solidFill>
              </a:rPr>
              <a:t>Examples</a:t>
            </a:r>
            <a:endParaRPr/>
          </a:p>
        </p:txBody>
      </p:sp>
      <p:sp>
        <p:nvSpPr>
          <p:cNvPr id="130" name="Google Shape;130;g139fab62b38_0_27"/>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pic>
        <p:nvPicPr>
          <p:cNvPr id="131" name="Google Shape;131;g139fab62b38_0_27">
            <a:hlinkClick r:id="rId4"/>
          </p:cNvPr>
          <p:cNvPicPr preferRelativeResize="0"/>
          <p:nvPr/>
        </p:nvPicPr>
        <p:blipFill rotWithShape="1">
          <a:blip r:embed="rId5">
            <a:alphaModFix/>
          </a:blip>
          <a:srcRect b="0" l="0" r="0" t="0"/>
          <a:stretch/>
        </p:blipFill>
        <p:spPr>
          <a:xfrm>
            <a:off x="3455804" y="1639888"/>
            <a:ext cx="2284596" cy="41749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36" name="Shape 136"/>
        <p:cNvGrpSpPr/>
        <p:nvPr/>
      </p:nvGrpSpPr>
      <p:grpSpPr>
        <a:xfrm>
          <a:off x="0" y="0"/>
          <a:ext cx="0" cy="0"/>
          <a:chOff x="0" y="0"/>
          <a:chExt cx="0" cy="0"/>
        </a:xfrm>
      </p:grpSpPr>
      <p:sp>
        <p:nvSpPr>
          <p:cNvPr id="137" name="Google Shape;137;g139fab62b38_0_45"/>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Gamification</a:t>
            </a:r>
            <a:br>
              <a:rPr lang="en-US">
                <a:solidFill>
                  <a:srgbClr val="222160"/>
                </a:solidFill>
              </a:rPr>
            </a:br>
            <a:r>
              <a:rPr lang="en-US">
                <a:solidFill>
                  <a:srgbClr val="222160"/>
                </a:solidFill>
              </a:rPr>
              <a:t>Are you using it already?</a:t>
            </a:r>
            <a:endParaRPr/>
          </a:p>
        </p:txBody>
      </p:sp>
      <p:sp>
        <p:nvSpPr>
          <p:cNvPr id="138" name="Google Shape;138;g139fab62b38_0_45"/>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39" name="Google Shape;139;g139fab62b38_0_45"/>
          <p:cNvSpPr txBox="1"/>
          <p:nvPr/>
        </p:nvSpPr>
        <p:spPr>
          <a:xfrm>
            <a:off x="482600" y="2305877"/>
            <a:ext cx="506260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Personalization + Gamification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Leaderboards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Badging</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Progression</a:t>
            </a:r>
            <a:endParaRPr/>
          </a:p>
        </p:txBody>
      </p:sp>
      <p:sp>
        <p:nvSpPr>
          <p:cNvPr id="140" name="Google Shape;140;g139fab62b38_0_45"/>
          <p:cNvSpPr txBox="1"/>
          <p:nvPr/>
        </p:nvSpPr>
        <p:spPr>
          <a:xfrm>
            <a:off x="3657601" y="4319346"/>
            <a:ext cx="546335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Personalization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Builds on Personalization Strategies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Leverage LPs</a:t>
            </a:r>
            <a:endParaRPr/>
          </a:p>
        </p:txBody>
      </p:sp>
      <p:sp>
        <p:nvSpPr>
          <p:cNvPr id="141" name="Google Shape;141;g139fab62b38_0_45"/>
          <p:cNvSpPr txBox="1"/>
          <p:nvPr/>
        </p:nvSpPr>
        <p:spPr>
          <a:xfrm>
            <a:off x="6558723" y="2305877"/>
            <a:ext cx="454964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Engagement and Motivation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Build toward goals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Dynamic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5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5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5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5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5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5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500"/>
                                        <p:tgtEl>
                                          <p:spTgt spid="14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46" name="Shape 146"/>
        <p:cNvGrpSpPr/>
        <p:nvPr/>
      </p:nvGrpSpPr>
      <p:grpSpPr>
        <a:xfrm>
          <a:off x="0" y="0"/>
          <a:ext cx="0" cy="0"/>
          <a:chOff x="0" y="0"/>
          <a:chExt cx="0" cy="0"/>
        </a:xfrm>
      </p:grpSpPr>
      <p:sp>
        <p:nvSpPr>
          <p:cNvPr id="147" name="Google Shape;147;g139fab62b38_0_36"/>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Gamification</a:t>
            </a:r>
            <a:br>
              <a:rPr lang="en-US">
                <a:solidFill>
                  <a:srgbClr val="222160"/>
                </a:solidFill>
              </a:rPr>
            </a:br>
            <a:r>
              <a:rPr lang="en-US">
                <a:solidFill>
                  <a:srgbClr val="222160"/>
                </a:solidFill>
              </a:rPr>
              <a:t>Benefits &amp; Challenges</a:t>
            </a:r>
            <a:endParaRPr/>
          </a:p>
        </p:txBody>
      </p:sp>
      <p:sp>
        <p:nvSpPr>
          <p:cNvPr id="148" name="Google Shape;148;g139fab62b38_0_36"/>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49" name="Google Shape;149;g139fab62b38_0_36"/>
          <p:cNvSpPr txBox="1"/>
          <p:nvPr/>
        </p:nvSpPr>
        <p:spPr>
          <a:xfrm>
            <a:off x="2033108" y="2305876"/>
            <a:ext cx="3408305"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Benefits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Boost Engagement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Improves Knowledge</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Absorption and </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Retention</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Sparks Competition</a:t>
            </a:r>
            <a:endParaRPr/>
          </a:p>
        </p:txBody>
      </p:sp>
      <p:sp>
        <p:nvSpPr>
          <p:cNvPr id="150" name="Google Shape;150;g139fab62b38_0_36"/>
          <p:cNvSpPr txBox="1"/>
          <p:nvPr/>
        </p:nvSpPr>
        <p:spPr>
          <a:xfrm>
            <a:off x="7022633" y="2305876"/>
            <a:ext cx="5052986"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Challenges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Unclear Understanding</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of Path to Success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Failure as a Learning Experience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Accessibility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5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500"/>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500"/>
                                        <p:tgtEl>
                                          <p:spTgt spid="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5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5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5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500"/>
                                        <p:tgtEl>
                                          <p:spTgt spid="1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55" name="Shape 155"/>
        <p:cNvGrpSpPr/>
        <p:nvPr/>
      </p:nvGrpSpPr>
      <p:grpSpPr>
        <a:xfrm>
          <a:off x="0" y="0"/>
          <a:ext cx="0" cy="0"/>
          <a:chOff x="0" y="0"/>
          <a:chExt cx="0" cy="0"/>
        </a:xfrm>
      </p:grpSpPr>
      <p:sp>
        <p:nvSpPr>
          <p:cNvPr id="156" name="Google Shape;156;g139fab62b38_0_0"/>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Gamification</a:t>
            </a:r>
            <a:br>
              <a:rPr lang="en-US">
                <a:solidFill>
                  <a:srgbClr val="222160"/>
                </a:solidFill>
              </a:rPr>
            </a:br>
            <a:r>
              <a:rPr lang="en-US">
                <a:solidFill>
                  <a:srgbClr val="222160"/>
                </a:solidFill>
              </a:rPr>
              <a:t>Examples</a:t>
            </a:r>
            <a:endParaRPr/>
          </a:p>
        </p:txBody>
      </p:sp>
      <p:sp>
        <p:nvSpPr>
          <p:cNvPr id="157" name="Google Shape;157;g139fab62b38_0_0"/>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pic>
        <p:nvPicPr>
          <p:cNvPr id="158" name="Google Shape;158;g139fab62b38_0_0">
            <a:hlinkClick r:id="rId4"/>
          </p:cNvPr>
          <p:cNvPicPr preferRelativeResize="0"/>
          <p:nvPr/>
        </p:nvPicPr>
        <p:blipFill rotWithShape="1">
          <a:blip r:embed="rId5">
            <a:alphaModFix/>
          </a:blip>
          <a:srcRect b="0" l="0" r="0" t="0"/>
          <a:stretch/>
        </p:blipFill>
        <p:spPr>
          <a:xfrm>
            <a:off x="3455804" y="1341506"/>
            <a:ext cx="2284596" cy="4174987"/>
          </a:xfrm>
          <a:prstGeom prst="rect">
            <a:avLst/>
          </a:prstGeom>
          <a:noFill/>
          <a:ln>
            <a:noFill/>
          </a:ln>
        </p:spPr>
      </p:pic>
      <p:pic>
        <p:nvPicPr>
          <p:cNvPr id="159" name="Google Shape;159;g139fab62b38_0_0">
            <a:hlinkClick r:id="rId6"/>
          </p:cNvPr>
          <p:cNvPicPr preferRelativeResize="0"/>
          <p:nvPr/>
        </p:nvPicPr>
        <p:blipFill rotWithShape="1">
          <a:blip r:embed="rId7">
            <a:alphaModFix/>
          </a:blip>
          <a:srcRect b="0" l="0" r="0" t="0"/>
          <a:stretch/>
        </p:blipFill>
        <p:spPr>
          <a:xfrm>
            <a:off x="6694149" y="1639888"/>
            <a:ext cx="4621967"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64" name="Shape 164"/>
        <p:cNvGrpSpPr/>
        <p:nvPr/>
      </p:nvGrpSpPr>
      <p:grpSpPr>
        <a:xfrm>
          <a:off x="0" y="0"/>
          <a:ext cx="0" cy="0"/>
          <a:chOff x="0" y="0"/>
          <a:chExt cx="0" cy="0"/>
        </a:xfrm>
      </p:grpSpPr>
      <p:sp>
        <p:nvSpPr>
          <p:cNvPr id="165" name="Google Shape;165;g139fab62b38_0_65"/>
          <p:cNvSpPr txBox="1"/>
          <p:nvPr>
            <p:ph idx="4294967295" type="title"/>
          </p:nvPr>
        </p:nvSpPr>
        <p:spPr>
          <a:xfrm>
            <a:off x="482600" y="3143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a:solidFill>
                  <a:srgbClr val="222160"/>
                </a:solidFill>
              </a:rPr>
              <a:t>Assessments</a:t>
            </a:r>
            <a:br>
              <a:rPr lang="en-US">
                <a:solidFill>
                  <a:srgbClr val="222160"/>
                </a:solidFill>
              </a:rPr>
            </a:br>
            <a:r>
              <a:rPr lang="en-US">
                <a:solidFill>
                  <a:srgbClr val="222160"/>
                </a:solidFill>
              </a:rPr>
              <a:t>Past Kirkpatrick</a:t>
            </a:r>
            <a:endParaRPr/>
          </a:p>
        </p:txBody>
      </p:sp>
      <p:sp>
        <p:nvSpPr>
          <p:cNvPr id="166" name="Google Shape;166;g139fab62b38_0_65"/>
          <p:cNvSpPr txBox="1"/>
          <p:nvPr/>
        </p:nvSpPr>
        <p:spPr>
          <a:xfrm>
            <a:off x="8534400" y="1825625"/>
            <a:ext cx="26670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dk1"/>
              </a:buClr>
              <a:buSzPts val="1800"/>
              <a:buFont typeface="Arial"/>
              <a:buNone/>
            </a:pPr>
            <a:r>
              <a:t/>
            </a:r>
            <a:endParaRPr b="0" i="0" sz="2800" u="none" cap="none" strike="noStrike">
              <a:solidFill>
                <a:schemeClr val="dk1"/>
              </a:solidFill>
              <a:latin typeface="Calibri"/>
              <a:ea typeface="Calibri"/>
              <a:cs typeface="Calibri"/>
              <a:sym typeface="Calibri"/>
            </a:endParaRPr>
          </a:p>
        </p:txBody>
      </p:sp>
      <p:sp>
        <p:nvSpPr>
          <p:cNvPr id="167" name="Google Shape;167;g139fab62b38_0_65"/>
          <p:cNvSpPr txBox="1"/>
          <p:nvPr/>
        </p:nvSpPr>
        <p:spPr>
          <a:xfrm>
            <a:off x="1082204" y="2305877"/>
            <a:ext cx="369524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Evaluate Knowledge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Levels 3 &amp; higher</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Practicum Style Exams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Text Based Responses</a:t>
            </a:r>
            <a:endParaRPr/>
          </a:p>
        </p:txBody>
      </p:sp>
      <p:sp>
        <p:nvSpPr>
          <p:cNvPr id="168" name="Google Shape;168;g139fab62b38_0_65"/>
          <p:cNvSpPr txBox="1"/>
          <p:nvPr/>
        </p:nvSpPr>
        <p:spPr>
          <a:xfrm>
            <a:off x="5195299" y="3875537"/>
            <a:ext cx="328006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Assessment Forms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Assessment Paths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mimic</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Learning Paths</a:t>
            </a:r>
            <a:endParaRPr/>
          </a:p>
        </p:txBody>
      </p:sp>
      <p:sp>
        <p:nvSpPr>
          <p:cNvPr id="169" name="Google Shape;169;g139fab62b38_0_65"/>
          <p:cNvSpPr txBox="1"/>
          <p:nvPr/>
        </p:nvSpPr>
        <p:spPr>
          <a:xfrm>
            <a:off x="8293613" y="2305877"/>
            <a:ext cx="270458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Feedback Loop</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Building Skills</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5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5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500"/>
                                        <p:tgtEl>
                                          <p:spTgt spid="1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2021-12-10T15:41:59Z</dcterms:created>
  <dc:creator>Mike Dowsey</dc:creator>
</cp:coreProperties>
</file>