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Inter Light"/>
      <p:regular r:id="rId22"/>
      <p:bold r:id="rId23"/>
      <p:italic r:id="rId24"/>
      <p:boldItalic r:id="rId25"/>
    </p:embeddedFont>
    <p:embeddedFont>
      <p:font typeface="Roboto"/>
      <p:regular r:id="rId26"/>
      <p:bold r:id="rId27"/>
      <p:italic r:id="rId28"/>
      <p:boldItalic r:id="rId29"/>
    </p:embeddedFont>
    <p:embeddedFont>
      <p:font typeface="Inter SemiBold"/>
      <p:regular r:id="rId30"/>
      <p:bold r:id="rId31"/>
      <p:italic r:id="rId32"/>
      <p:boldItalic r:id="rId33"/>
    </p:embeddedFont>
    <p:embeddedFont>
      <p:font typeface="Inter"/>
      <p:regular r:id="rId34"/>
      <p:bold r:id="rId35"/>
      <p:italic r:id="rId36"/>
      <p:boldItalic r:id="rId37"/>
    </p:embeddedFont>
    <p:embeddedFont>
      <p:font typeface="Inter Medium"/>
      <p:regular r:id="rId38"/>
      <p:bold r:id="rId39"/>
      <p:italic r:id="rId40"/>
      <p:boldItalic r:id="rId41"/>
    </p:embeddedFont>
    <p:embeddedFont>
      <p:font typeface="DM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1548">
          <p15:clr>
            <a:srgbClr val="9AA0A6"/>
          </p15:clr>
        </p15:guide>
        <p15:guide id="4" pos="2839">
          <p15:clr>
            <a:srgbClr val="9AA0A6"/>
          </p15:clr>
        </p15:guide>
        <p15:guide id="5" pos="42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548" orient="horz"/>
        <p:guide pos="2839"/>
        <p:guide pos="42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InterMedium-italic.fntdata"/><Relationship Id="rId20" Type="http://schemas.openxmlformats.org/officeDocument/2006/relationships/slide" Target="slides/slide15.xml"/><Relationship Id="rId42" Type="http://schemas.openxmlformats.org/officeDocument/2006/relationships/font" Target="fonts/DMSans-regular.fntdata"/><Relationship Id="rId41" Type="http://schemas.openxmlformats.org/officeDocument/2006/relationships/font" Target="fonts/InterMedium-boldItalic.fntdata"/><Relationship Id="rId22" Type="http://schemas.openxmlformats.org/officeDocument/2006/relationships/font" Target="fonts/InterLight-regular.fntdata"/><Relationship Id="rId44" Type="http://schemas.openxmlformats.org/officeDocument/2006/relationships/font" Target="fonts/DMSans-italic.fntdata"/><Relationship Id="rId21" Type="http://schemas.openxmlformats.org/officeDocument/2006/relationships/slide" Target="slides/slide16.xml"/><Relationship Id="rId43" Type="http://schemas.openxmlformats.org/officeDocument/2006/relationships/font" Target="fonts/DMSans-bold.fntdata"/><Relationship Id="rId24" Type="http://schemas.openxmlformats.org/officeDocument/2006/relationships/font" Target="fonts/InterLight-italic.fntdata"/><Relationship Id="rId23" Type="http://schemas.openxmlformats.org/officeDocument/2006/relationships/font" Target="fonts/InterLight-bold.fntdata"/><Relationship Id="rId45" Type="http://schemas.openxmlformats.org/officeDocument/2006/relationships/font" Target="fonts/DM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font" Target="fonts/InterLight-boldItalic.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terSemiBold-bold.fntdata"/><Relationship Id="rId30" Type="http://schemas.openxmlformats.org/officeDocument/2006/relationships/font" Target="fonts/InterSemiBold-regular.fntdata"/><Relationship Id="rId11" Type="http://schemas.openxmlformats.org/officeDocument/2006/relationships/slide" Target="slides/slide6.xml"/><Relationship Id="rId33" Type="http://schemas.openxmlformats.org/officeDocument/2006/relationships/font" Target="fonts/InterSemiBold-boldItalic.fntdata"/><Relationship Id="rId10" Type="http://schemas.openxmlformats.org/officeDocument/2006/relationships/slide" Target="slides/slide5.xml"/><Relationship Id="rId32" Type="http://schemas.openxmlformats.org/officeDocument/2006/relationships/font" Target="fonts/InterSemiBold-italic.fntdata"/><Relationship Id="rId13" Type="http://schemas.openxmlformats.org/officeDocument/2006/relationships/slide" Target="slides/slide8.xml"/><Relationship Id="rId35" Type="http://schemas.openxmlformats.org/officeDocument/2006/relationships/font" Target="fonts/Inter-bold.fntdata"/><Relationship Id="rId12" Type="http://schemas.openxmlformats.org/officeDocument/2006/relationships/slide" Target="slides/slide7.xml"/><Relationship Id="rId34" Type="http://schemas.openxmlformats.org/officeDocument/2006/relationships/font" Target="fonts/Inter-regular.fntdata"/><Relationship Id="rId15" Type="http://schemas.openxmlformats.org/officeDocument/2006/relationships/slide" Target="slides/slide10.xml"/><Relationship Id="rId37" Type="http://schemas.openxmlformats.org/officeDocument/2006/relationships/font" Target="fonts/Inter-boldItalic.fntdata"/><Relationship Id="rId14" Type="http://schemas.openxmlformats.org/officeDocument/2006/relationships/slide" Target="slides/slide9.xml"/><Relationship Id="rId36" Type="http://schemas.openxmlformats.org/officeDocument/2006/relationships/font" Target="fonts/Inter-italic.fntdata"/><Relationship Id="rId17" Type="http://schemas.openxmlformats.org/officeDocument/2006/relationships/slide" Target="slides/slide12.xml"/><Relationship Id="rId39" Type="http://schemas.openxmlformats.org/officeDocument/2006/relationships/font" Target="fonts/InterMedium-bold.fntdata"/><Relationship Id="rId16" Type="http://schemas.openxmlformats.org/officeDocument/2006/relationships/slide" Target="slides/slide11.xml"/><Relationship Id="rId38" Type="http://schemas.openxmlformats.org/officeDocument/2006/relationships/font" Target="fonts/InterMedium-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solidFill>
                  <a:srgbClr val="374151"/>
                </a:solidFill>
                <a:highlight>
                  <a:srgbClr val="F7F7F8"/>
                </a:highlight>
                <a:latin typeface="Roboto"/>
                <a:ea typeface="Roboto"/>
                <a:cs typeface="Roboto"/>
                <a:sym typeface="Roboto"/>
              </a:rPr>
              <a:t>Customer education is becoming increasingly important for businesses. We are finally getting a seat at the leadership table, our reports complement product and CX strategies, we get more exposure that L&amp;D folks. But there are very few companies that are built with customer education in mind. Often, it takes several years before leadership start leveragng it to create more value for your organization. With all the fantastic professionals that are here in the real and virtual room, I wanted to share with you just one example of building a program from the ground up. It’s now 2 years old and growing.</a:t>
            </a:r>
            <a:endParaRPr sz="1200">
              <a:solidFill>
                <a:schemeClr val="dk1"/>
              </a:solidFill>
              <a:highlight>
                <a:srgbClr val="FFFF00"/>
              </a:highlight>
              <a:latin typeface="Inter"/>
              <a:ea typeface="Inter"/>
              <a:cs typeface="Inter"/>
              <a:sym typeface="Inte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200">
                <a:solidFill>
                  <a:srgbClr val="374151"/>
                </a:solidFill>
                <a:highlight>
                  <a:srgbClr val="F7F7F8"/>
                </a:highlight>
                <a:latin typeface="Roboto"/>
                <a:ea typeface="Roboto"/>
                <a:cs typeface="Roboto"/>
                <a:sym typeface="Roboto"/>
              </a:rPr>
              <a:t>Well folks, your favourite topic. Reducing support costs is as important as keeping your coffee intake in check. Too much of it can cause jitters, unnecessary stress, headaches and delays. Our support team was in desperate need of some caffeine-free solutions to reduce the number of redundant tickets and improve customer satisfaction.</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Our customers were feeling frustrated, lacking the necessary information to solve their problems and struggling with our complex troubleshooting. So we dug into our support tickets. We spent 2 weeks sifting through three months of support tickets, After actually reading what our customers were asking, compiling questions and categorizing, we identified Top 10 topics that can be solved through documentation and training. We introduced an "Unnecessary escalations" tag to our Support team, and educated them on correct tagging. Our CS ticket analysis, helped us and the Support team make a strong case to our product teams to update in-product troubleshooting and added links to resources we were about to create.</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Then we went all out and created a Troubleshooting Guide, complete with articles and video tutorials covering the top 10 topics. Then we began reaching out to “Notorious requestors - organizations” and offer free training to their teams.</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Finally, we built our own dashboards to measure the results and identify opportunities to further improve our support function. Overall, this approach helped us reduce support costs, improve customer satisfaction, and optimize our support team's time and resources.</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0"/>
              </a:spcBef>
              <a:spcAft>
                <a:spcPts val="0"/>
              </a:spcAft>
              <a:buSzPts val="1100"/>
              <a:buNone/>
            </a:pPr>
            <a:r>
              <a:t/>
            </a:r>
            <a:endParaRPr sz="1000">
              <a:solidFill>
                <a:schemeClr val="dk1"/>
              </a:solidFill>
              <a:latin typeface="Inter Light"/>
              <a:ea typeface="Inter Light"/>
              <a:cs typeface="Inter Light"/>
              <a:sym typeface="Inter Light"/>
            </a:endParaRPr>
          </a:p>
          <a:p>
            <a:pPr indent="0" lvl="0" marL="0" rtl="0" algn="l">
              <a:lnSpc>
                <a:spcPct val="115000"/>
              </a:lnSpc>
              <a:spcBef>
                <a:spcPts val="500"/>
              </a:spcBef>
              <a:spcAft>
                <a:spcPts val="0"/>
              </a:spcAft>
              <a:buSzPts val="1100"/>
              <a:buNone/>
            </a:pPr>
            <a:r>
              <a:rPr lang="en" sz="1000">
                <a:solidFill>
                  <a:schemeClr val="dk1"/>
                </a:solidFill>
                <a:latin typeface="Inter Light"/>
                <a:ea typeface="Inter Light"/>
                <a:cs typeface="Inter Light"/>
                <a:sym typeface="Inter Light"/>
              </a:rPr>
              <a:t>Pro-tip: get a seat in your ticketing system and ask every trainer to work on tickets for 2 days minimum. Create your own dashboards in the ticketing system that will allow you to track tickets at any time. Nothing is worth than being asked in a meeting “how is X customer doing”? And you quickly pull out your dashboard and share. </a:t>
            </a:r>
            <a:endParaRPr sz="1000">
              <a:solidFill>
                <a:schemeClr val="dk1"/>
              </a:solidFill>
              <a:latin typeface="Inter Light"/>
              <a:ea typeface="Inter Light"/>
              <a:cs typeface="Inter Light"/>
              <a:sym typeface="Inter Light"/>
            </a:endParaRPr>
          </a:p>
          <a:p>
            <a:pPr indent="0" lvl="0" marL="0" rtl="0" algn="l">
              <a:lnSpc>
                <a:spcPct val="115000"/>
              </a:lnSpc>
              <a:spcBef>
                <a:spcPts val="500"/>
              </a:spcBef>
              <a:spcAft>
                <a:spcPts val="0"/>
              </a:spcAft>
              <a:buSzPts val="1100"/>
              <a:buNone/>
            </a:pPr>
            <a:r>
              <a:t/>
            </a:r>
            <a:endParaRPr sz="1000">
              <a:solidFill>
                <a:schemeClr val="dk1"/>
              </a:solidFill>
              <a:latin typeface="Inter Light"/>
              <a:ea typeface="Inter Light"/>
              <a:cs typeface="Inter Light"/>
              <a:sym typeface="Inter Light"/>
            </a:endParaRPr>
          </a:p>
          <a:p>
            <a:pPr indent="0" lvl="0" marL="0" rtl="0" algn="l">
              <a:lnSpc>
                <a:spcPct val="115000"/>
              </a:lnSpc>
              <a:spcBef>
                <a:spcPts val="500"/>
              </a:spcBef>
              <a:spcAft>
                <a:spcPts val="500"/>
              </a:spcAft>
              <a:buClr>
                <a:schemeClr val="dk1"/>
              </a:buClr>
              <a:buSzPts val="1100"/>
              <a:buFont typeface="Arial"/>
              <a:buNone/>
            </a:pPr>
            <a:r>
              <a:t/>
            </a:r>
            <a:endParaRPr sz="1000">
              <a:solidFill>
                <a:schemeClr val="dk1"/>
              </a:solidFill>
              <a:latin typeface="Inter Light"/>
              <a:ea typeface="Inter Light"/>
              <a:cs typeface="Inter Light"/>
              <a:sym typeface="Inter 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And here is a quest for a perfect LMS. While GeoComply was growing like crazy and it became really hard providing the same quality of onboarding and education. We needed LMS and we needed it fast. Fortunately, we didn't have an internal LMS either, so we needed a portal that could serve both internal and external learners. </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While we were going through the boring software acquisition process, our first learning designer was buildin a learning path for the top persona - remember CS agent. To make things even more exciting, we promised our Tier 1 customer (we had fantastic relationships with them) the premium access to the portal in exchange for feedback on the courses and exams.  </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For development, we took an Action mapping approach and focused on what our learners needed to do on the job. As a result, in about 3 months we had a decent scenario-based course with short video tutorials. To add human component, we hosted quarterly webinars. </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Before we knew it, the 90-minute learning path became the standard for our Tier 3 customers onboarding. Of course, we continued to improve and continue measuring tickets, # trained accounts and identify areas for improvement and track progress.</a:t>
            </a:r>
            <a:endParaRPr sz="1200">
              <a:solidFill>
                <a:srgbClr val="374151"/>
              </a:solidFill>
              <a:highlight>
                <a:srgbClr val="F7F7F8"/>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As they say, hindsight is 20/20. Looking back, I probably should have focused on collaborating with our Product team earlier. But hey, we were too busy dealing with tickets immediate wins. It was summer 2022 and time to tackle product adoption. By that time, our team changed its home three times, from being part of Product division to Operations and now Revenue. </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Our Product Managers were struggling to understand how our customers use our products, and were collecting feedback anecdotally. We didn’t have product analytics tool and it was hard to understand product logs without context. Another big change was at the senior leadership table, our CEO was wearing Chief product officer hat and the attention shifted from customer-facing teams to Product. We couldn’t miss the opportunity there. The team started attending product team meetings and coffee chats. We had a lot of pushbacks from the Product management team. Education is only a small correlation in the product usage, everything else depends on product itself. I couldn’t agree more. We narrowed down the focus to two areas: getting customer to share product feedback and making them see the value of specific features. We built a communication channel with product team (previously we were escalating everything to CSMs) and coached our trainers to ask the right questions to get the feedback. </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Everyone finally got back to the office and our C-suite complained that we weren't spending enough time with customers. No problemo, we quickly put together a proposal to our Tier 1 customers and scheduled free onsite workshops as a premium service. Part of the proposal was helping 1-1 employees. In fact, we "shadowed" customers to observe how they use our product. It was like we were secret agents, observing how they use the product, highlighting new features in the workshops, and adding feedback questions to all training surveys.</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ts val="1100"/>
              <a:buNone/>
            </a:pPr>
            <a:r>
              <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0"/>
              </a:spcBef>
              <a:spcAft>
                <a:spcPts val="0"/>
              </a:spcAft>
              <a:buSzPts val="1100"/>
              <a:buNone/>
            </a:pPr>
            <a:r>
              <a:rPr lang="en" sz="1000">
                <a:solidFill>
                  <a:schemeClr val="dk1"/>
                </a:solidFill>
                <a:latin typeface="Inter Light"/>
                <a:ea typeface="Inter Light"/>
                <a:cs typeface="Inter Light"/>
                <a:sym typeface="Inter Light"/>
              </a:rPr>
              <a:t>Pro-tip: get a seat for product usage software your company is using. If they don’t have one, work with the Dev team to share product logs/hits. </a:t>
            </a:r>
            <a:endParaRPr sz="1000">
              <a:solidFill>
                <a:schemeClr val="dk1"/>
              </a:solidFill>
              <a:latin typeface="Inter Light"/>
              <a:ea typeface="Inter Light"/>
              <a:cs typeface="Inter Light"/>
              <a:sym typeface="Inter Light"/>
            </a:endParaRPr>
          </a:p>
          <a:p>
            <a:pPr indent="0" lvl="0" marL="0" rtl="0" algn="l">
              <a:lnSpc>
                <a:spcPct val="115000"/>
              </a:lnSpc>
              <a:spcBef>
                <a:spcPts val="500"/>
              </a:spcBef>
              <a:spcAft>
                <a:spcPts val="0"/>
              </a:spcAft>
              <a:buSzPts val="1100"/>
              <a:buNone/>
            </a:pPr>
            <a:r>
              <a:t/>
            </a:r>
            <a:endParaRPr sz="1000">
              <a:solidFill>
                <a:schemeClr val="dk1"/>
              </a:solidFill>
              <a:latin typeface="Inter Light"/>
              <a:ea typeface="Inter Light"/>
              <a:cs typeface="Inter Light"/>
              <a:sym typeface="Inter Light"/>
            </a:endParaRPr>
          </a:p>
          <a:p>
            <a:pPr indent="0" lvl="0" marL="0" rtl="0" algn="l">
              <a:lnSpc>
                <a:spcPct val="115000"/>
              </a:lnSpc>
              <a:spcBef>
                <a:spcPts val="500"/>
              </a:spcBef>
              <a:spcAft>
                <a:spcPts val="0"/>
              </a:spcAft>
              <a:buSzPts val="1100"/>
              <a:buNone/>
            </a:pPr>
            <a:r>
              <a:t/>
            </a:r>
            <a:endParaRPr sz="1000">
              <a:solidFill>
                <a:schemeClr val="dk1"/>
              </a:solidFill>
              <a:latin typeface="Inter Light"/>
              <a:ea typeface="Inter Light"/>
              <a:cs typeface="Inter Light"/>
              <a:sym typeface="Inter Light"/>
            </a:endParaRPr>
          </a:p>
          <a:p>
            <a:pPr indent="0" lvl="0" marL="0" rtl="0" algn="l">
              <a:lnSpc>
                <a:spcPct val="115000"/>
              </a:lnSpc>
              <a:spcBef>
                <a:spcPts val="500"/>
              </a:spcBef>
              <a:spcAft>
                <a:spcPts val="0"/>
              </a:spcAft>
              <a:buClr>
                <a:schemeClr val="dk1"/>
              </a:buClr>
              <a:buSzPts val="1100"/>
              <a:buFont typeface="Arial"/>
              <a:buNone/>
            </a:pPr>
            <a:r>
              <a:t/>
            </a:r>
            <a:endParaRPr sz="1000">
              <a:solidFill>
                <a:schemeClr val="dk1"/>
              </a:solidFill>
              <a:latin typeface="Inter Light"/>
              <a:ea typeface="Inter Light"/>
              <a:cs typeface="Inter Light"/>
              <a:sym typeface="Inter Light"/>
            </a:endParaRPr>
          </a:p>
          <a:p>
            <a:pPr indent="0" lvl="0" marL="0" rtl="0" algn="l">
              <a:lnSpc>
                <a:spcPct val="100000"/>
              </a:lnSpc>
              <a:spcBef>
                <a:spcPts val="50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Well, well, well, it seems like we've got a bit of a dilemma on our hands. Our customers think we're just a compliance tool? I mean, come on, we're so much more than that! Sure, compliance is essential, but let's not forget about all the other benefits we can offer. So, how do we get our customers to see the light? </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First, we need to invest time in getting to know them, and I mean really getting to know them. Integrating discovery questions into learning sessions, demos, integration calls. Showcasing our value proposition in every course, video, and article is crucial. It's like putting a big flashing sign that says "We're not just a compliance tool!" We had to review the whole portfolio to see where there were opportunities to add value statements and even renaming some of the course from “Getting started with GeoComply Chargeback Integrator” to "How to identify chargeback fraud". </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Once it got down to cross-selling opportunities, I got a lot of resistance from my team. Both trainers and designers weren’t really onboard, as they were afraid to sound salesy. I had to upskill our team on how to ask the right questions. </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For each product, we developed a series of questions that trainers could rely on during the session to spark the interest of customers. No selling, just questions about challenges. After a few trials, we noticed that some customers did the talking themselves. We just needed to ask some basic questions about the current processes or things that are not efficient.  </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We did the same for our courses. Each course would contain at least a reference and a question about a different product. </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That’s how we started to measure our success by counting the number of education-qualified leads every month. Starting with 2 leads per month as our KPI. </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Clr>
                <a:schemeClr val="dk1"/>
              </a:buClr>
              <a:buSzPts val="1100"/>
              <a:buFont typeface="Arial"/>
              <a:buNone/>
            </a:pPr>
            <a:r>
              <a:t/>
            </a:r>
            <a:endParaRPr sz="1000">
              <a:solidFill>
                <a:schemeClr val="dk1"/>
              </a:solidFill>
              <a:latin typeface="Inter Light"/>
              <a:ea typeface="Inter Light"/>
              <a:cs typeface="Inter Light"/>
              <a:sym typeface="Inter Light"/>
            </a:endParaRPr>
          </a:p>
          <a:p>
            <a:pPr indent="0" lvl="0" marL="0" rtl="0" algn="l">
              <a:lnSpc>
                <a:spcPct val="115000"/>
              </a:lnSpc>
              <a:spcBef>
                <a:spcPts val="500"/>
              </a:spcBef>
              <a:spcAft>
                <a:spcPts val="0"/>
              </a:spcAft>
              <a:buSzPts val="1100"/>
              <a:buNone/>
            </a:pPr>
            <a:r>
              <a:rPr lang="en" sz="1000">
                <a:solidFill>
                  <a:schemeClr val="dk1"/>
                </a:solidFill>
                <a:latin typeface="Inter Light"/>
                <a:ea typeface="Inter Light"/>
                <a:cs typeface="Inter Light"/>
                <a:sym typeface="Inter Light"/>
              </a:rPr>
              <a:t>questions bank that might spark customers interest that fits the learning content. Important: make sure it doesn’t sound salesy - it might affect the CSAT.</a:t>
            </a:r>
            <a:endParaRPr sz="1000">
              <a:solidFill>
                <a:schemeClr val="dk1"/>
              </a:solidFill>
              <a:latin typeface="Inter Light"/>
              <a:ea typeface="Inter Light"/>
              <a:cs typeface="Inter Light"/>
              <a:sym typeface="Inter Light"/>
            </a:endParaRPr>
          </a:p>
          <a:p>
            <a:pPr indent="0" lvl="0" marL="0" rtl="0" algn="l">
              <a:lnSpc>
                <a:spcPct val="115000"/>
              </a:lnSpc>
              <a:spcBef>
                <a:spcPts val="500"/>
              </a:spcBef>
              <a:spcAft>
                <a:spcPts val="0"/>
              </a:spcAft>
              <a:buClr>
                <a:schemeClr val="dk1"/>
              </a:buClr>
              <a:buSzPts val="1100"/>
              <a:buFont typeface="Arial"/>
              <a:buNone/>
            </a:pPr>
            <a:r>
              <a:rPr lang="en" sz="1000">
                <a:solidFill>
                  <a:schemeClr val="dk1"/>
                </a:solidFill>
                <a:latin typeface="Inter Light"/>
                <a:ea typeface="Inter Light"/>
                <a:cs typeface="Inter Light"/>
                <a:sym typeface="Inter Light"/>
              </a:rPr>
              <a:t># of qualified leads. Make it your KPI and train your learning teams how to talk about it. Train your Product Trainers to ask questions that may identify business needs or challenges. Work with Designers to make sure your post-training surveys have the RIGHT question. </a:t>
            </a:r>
            <a:endParaRPr sz="1000">
              <a:solidFill>
                <a:schemeClr val="dk1"/>
              </a:solidFill>
              <a:latin typeface="Inter Light"/>
              <a:ea typeface="Inter Light"/>
              <a:cs typeface="Inter Light"/>
              <a:sym typeface="Inter Light"/>
            </a:endParaRPr>
          </a:p>
          <a:p>
            <a:pPr indent="0" lvl="0" marL="0" rtl="0" algn="l">
              <a:lnSpc>
                <a:spcPct val="115000"/>
              </a:lnSpc>
              <a:spcBef>
                <a:spcPts val="500"/>
              </a:spcBef>
              <a:spcAft>
                <a:spcPts val="0"/>
              </a:spcAft>
              <a:buClr>
                <a:schemeClr val="dk1"/>
              </a:buClr>
              <a:buSzPts val="1100"/>
              <a:buFont typeface="Arial"/>
              <a:buNone/>
            </a:pPr>
            <a:r>
              <a:t/>
            </a:r>
            <a:endParaRPr sz="1000">
              <a:solidFill>
                <a:schemeClr val="dk1"/>
              </a:solidFill>
              <a:latin typeface="Inter Light"/>
              <a:ea typeface="Inter Light"/>
              <a:cs typeface="Inter Light"/>
              <a:sym typeface="Inter Light"/>
            </a:endParaRPr>
          </a:p>
          <a:p>
            <a:pPr indent="0" lvl="0" marL="0" rtl="0" algn="l">
              <a:lnSpc>
                <a:spcPct val="115000"/>
              </a:lnSpc>
              <a:spcBef>
                <a:spcPts val="500"/>
              </a:spcBef>
              <a:spcAft>
                <a:spcPts val="500"/>
              </a:spcAft>
              <a:buClr>
                <a:schemeClr val="dk1"/>
              </a:buClr>
              <a:buSzPts val="1100"/>
              <a:buFont typeface="Arial"/>
              <a:buNone/>
            </a:pPr>
            <a:r>
              <a:rPr lang="en" sz="1000">
                <a:solidFill>
                  <a:schemeClr val="dk1"/>
                </a:solidFill>
                <a:latin typeface="Inter Light"/>
                <a:ea typeface="Inter Light"/>
                <a:cs typeface="Inter Light"/>
                <a:sym typeface="Inter Light"/>
              </a:rPr>
              <a:t>Analyze the best path for cross-selling. Work with BizDev team to build questions that might spark customers interest that fits the learning content. Important: make sure it doesn’t sound salesy - it might affect the CSAT.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solidFill>
                  <a:schemeClr val="dk1"/>
                </a:solidFill>
                <a:highlight>
                  <a:srgbClr val="FFFF00"/>
                </a:highlight>
                <a:latin typeface="Inter"/>
                <a:ea typeface="Inter"/>
                <a:cs typeface="Inter"/>
                <a:sym typeface="Inter"/>
              </a:rPr>
              <a:t>Info in 3 columns - 4</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6:notes"/>
          <p:cNvSpPr/>
          <p:nvPr>
            <p:ph idx="2" type="sldImg"/>
          </p:nvPr>
        </p:nvSpPr>
        <p:spPr>
          <a:xfrm>
            <a:off x="457200" y="571500"/>
            <a:ext cx="3657600" cy="1543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16:notes"/>
          <p:cNvSpPr txBox="1"/>
          <p:nvPr>
            <p:ph idx="1" type="body"/>
          </p:nvPr>
        </p:nvSpPr>
        <p:spPr>
          <a:xfrm>
            <a:off x="457200" y="2200275"/>
            <a:ext cx="3657600" cy="1800300"/>
          </a:xfrm>
          <a:prstGeom prst="rect">
            <a:avLst/>
          </a:prstGeom>
          <a:noFill/>
          <a:ln>
            <a:noFill/>
          </a:ln>
        </p:spPr>
        <p:txBody>
          <a:bodyPr anchorCtr="0" anchor="t" bIns="27925" lIns="55875" spcFirstLastPara="1" rIns="55875" wrap="square" tIns="27925">
            <a:noAutofit/>
          </a:bodyPr>
          <a:lstStyle/>
          <a:p>
            <a:pPr indent="0" lvl="0" marL="0" rtl="0" algn="l">
              <a:lnSpc>
                <a:spcPct val="100000"/>
              </a:lnSpc>
              <a:spcBef>
                <a:spcPts val="0"/>
              </a:spcBef>
              <a:spcAft>
                <a:spcPts val="0"/>
              </a:spcAft>
              <a:buSzPts val="1100"/>
              <a:buNone/>
            </a:pPr>
            <a:r>
              <a:t/>
            </a:r>
            <a:endParaRPr sz="1200">
              <a:solidFill>
                <a:schemeClr val="dk1"/>
              </a:solidFill>
            </a:endParaRPr>
          </a:p>
        </p:txBody>
      </p:sp>
      <p:sp>
        <p:nvSpPr>
          <p:cNvPr id="435" name="Google Shape;435;p16:notes"/>
          <p:cNvSpPr txBox="1"/>
          <p:nvPr>
            <p:ph idx="12" type="sldNum"/>
          </p:nvPr>
        </p:nvSpPr>
        <p:spPr>
          <a:xfrm>
            <a:off x="2589742" y="4342607"/>
            <a:ext cx="1981200" cy="229500"/>
          </a:xfrm>
          <a:prstGeom prst="rect">
            <a:avLst/>
          </a:prstGeom>
          <a:noFill/>
          <a:ln>
            <a:noFill/>
          </a:ln>
        </p:spPr>
        <p:txBody>
          <a:bodyPr anchorCtr="0" anchor="b" bIns="27925" lIns="55875" spcFirstLastPara="1" rIns="55875" wrap="square" tIns="27925">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 sz="900" u="none" cap="none" strike="noStrike">
                <a:solidFill>
                  <a:srgbClr val="000000"/>
                </a:solidFill>
                <a:latin typeface="Arial"/>
                <a:ea typeface="Arial"/>
                <a:cs typeface="Arial"/>
                <a:sym typeface="Arial"/>
              </a:rPr>
              <a:t>‹#›</a:t>
            </a:fld>
            <a:endParaRPr b="0" i="0" sz="9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solidFill>
                  <a:srgbClr val="374151"/>
                </a:solidFill>
                <a:highlight>
                  <a:srgbClr val="F7F7F8"/>
                </a:highlight>
                <a:latin typeface="Roboto"/>
                <a:ea typeface="Roboto"/>
                <a:cs typeface="Roboto"/>
                <a:sym typeface="Roboto"/>
              </a:rPr>
              <a:t>Today we'll explore the different ways that customer education can create business value and where to focus your efforts to maximize that value. We'll focus on five key areas of the growth and how it transformed throughout these last 2 years: employee time savings, support ticket deflection, onboarding time reduction, and product adoption.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solidFill>
                  <a:srgbClr val="374151"/>
                </a:solidFill>
                <a:highlight>
                  <a:srgbClr val="F7F7F8"/>
                </a:highlight>
                <a:latin typeface="Roboto"/>
                <a:ea typeface="Roboto"/>
                <a:cs typeface="Roboto"/>
                <a:sym typeface="Roboto"/>
              </a:rPr>
              <a:t>As customer education professionals, it's easy to fall into the trap of focusing on the tasks and activities we need to produce, rather than the results we want to achieve. </a:t>
            </a:r>
            <a:endParaRPr sz="1200">
              <a:solidFill>
                <a:srgbClr val="374151"/>
              </a:solidFill>
              <a:highlight>
                <a:srgbClr val="F7F7F8"/>
              </a:highlight>
              <a:latin typeface="Roboto"/>
              <a:ea typeface="Roboto"/>
              <a:cs typeface="Roboto"/>
              <a:sym typeface="Roboto"/>
            </a:endParaRPr>
          </a:p>
          <a:p>
            <a:pPr indent="-304800" lvl="0" marL="457200" rtl="0" algn="l">
              <a:lnSpc>
                <a:spcPct val="115000"/>
              </a:lnSpc>
              <a:spcBef>
                <a:spcPts val="1500"/>
              </a:spcBef>
              <a:spcAft>
                <a:spcPts val="0"/>
              </a:spcAft>
              <a:buClr>
                <a:srgbClr val="374151"/>
              </a:buClr>
              <a:buSzPts val="1200"/>
              <a:buFont typeface="Roboto"/>
              <a:buChar char="●"/>
            </a:pPr>
            <a:r>
              <a:rPr lang="en" sz="1200">
                <a:solidFill>
                  <a:srgbClr val="374151"/>
                </a:solidFill>
                <a:highlight>
                  <a:srgbClr val="F7F7F8"/>
                </a:highlight>
                <a:latin typeface="Roboto"/>
                <a:ea typeface="Roboto"/>
                <a:cs typeface="Roboto"/>
                <a:sym typeface="Roboto"/>
              </a:rPr>
              <a:t>But if we want to make a real impact on our business, we need to shift our focus to outcomes.</a:t>
            </a:r>
            <a:endParaRPr sz="1200">
              <a:solidFill>
                <a:srgbClr val="374151"/>
              </a:solidFill>
              <a:highlight>
                <a:srgbClr val="F7F7F8"/>
              </a:highlight>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Char char="●"/>
            </a:pPr>
            <a:r>
              <a:rPr lang="en" sz="1200">
                <a:solidFill>
                  <a:srgbClr val="374151"/>
                </a:solidFill>
                <a:highlight>
                  <a:srgbClr val="F7F7F8"/>
                </a:highlight>
                <a:latin typeface="Roboto"/>
                <a:ea typeface="Roboto"/>
                <a:cs typeface="Roboto"/>
                <a:sym typeface="Roboto"/>
              </a:rPr>
              <a:t>Outcomes are the tangible results we want to see from our customer education initiatives. They might include things like increased product adoption, higher customer satisfaction, or improved retention rates.</a:t>
            </a:r>
            <a:endParaRPr sz="1200">
              <a:solidFill>
                <a:srgbClr val="374151"/>
              </a:solidFill>
              <a:highlight>
                <a:srgbClr val="F7F7F8"/>
              </a:highlight>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Char char="●"/>
            </a:pPr>
            <a:r>
              <a:rPr lang="en" sz="1200">
                <a:solidFill>
                  <a:srgbClr val="374151"/>
                </a:solidFill>
                <a:highlight>
                  <a:srgbClr val="F7F7F8"/>
                </a:highlight>
                <a:latin typeface="Roboto"/>
                <a:ea typeface="Roboto"/>
                <a:cs typeface="Roboto"/>
                <a:sym typeface="Roboto"/>
              </a:rPr>
              <a:t>By focusing on these outcomes, we can ensure that our customer education efforts are aligned with the broader goals of our organization.</a:t>
            </a:r>
            <a:endParaRPr sz="1200">
              <a:solidFill>
                <a:srgbClr val="374151"/>
              </a:solidFill>
              <a:highlight>
                <a:srgbClr val="F7F7F8"/>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200">
              <a:solidFill>
                <a:srgbClr val="374151"/>
              </a:solidFill>
              <a:highlight>
                <a:srgbClr val="F7F7F8"/>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solidFill>
                  <a:srgbClr val="374151"/>
                </a:solidFill>
                <a:highlight>
                  <a:srgbClr val="F7F7F8"/>
                </a:highlight>
                <a:latin typeface="Roboto"/>
                <a:ea typeface="Roboto"/>
                <a:cs typeface="Roboto"/>
                <a:sym typeface="Roboto"/>
              </a:rPr>
              <a:t>When it comes to customer education, it can be hard to know where to start. I’ve been in education and sales for over 10 years, but joining GeoComply in early 2021 amidst the pandemic was a new experience for me. I’ve never worked in tech before, I’ve never been part of the Product Management team (that’s where I started), I had no idea what saas meant. And yet, I knew that if I know to build a great program and have a great team, I need to show value right from the start. </a:t>
            </a:r>
            <a:endParaRPr sz="1200">
              <a:solidFill>
                <a:schemeClr val="dk1"/>
              </a:solidFill>
              <a:highlight>
                <a:srgbClr val="FFFF00"/>
              </a:highlight>
              <a:latin typeface="Inter"/>
              <a:ea typeface="Inter"/>
              <a:cs typeface="Inter"/>
              <a:sym typeface="Inte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solidFill>
                  <a:srgbClr val="374151"/>
                </a:solidFill>
                <a:highlight>
                  <a:srgbClr val="F7F7F8"/>
                </a:highlight>
                <a:latin typeface="Roboto"/>
                <a:ea typeface="Roboto"/>
                <a:cs typeface="Roboto"/>
                <a:sym typeface="Roboto"/>
              </a:rPr>
              <a:t>GeoComply is a cybersecurity company providing advanced geolocation, fraud prevention and identity verification solutions with headquarters in Vancouver, and offices around the world. The majority of our customers are in highly regulated markets, such as iGaming, banking and fintech.  we were a B2B company with a customer base that included product users who were not necessarily the buyers of our products. Our customers used our products to be compliant with regulatory requirements, so our focus was on ensuring that they had the knowledge and skills necessary to use our products correctly.</a:t>
            </a:r>
            <a:endParaRPr sz="1200">
              <a:solidFill>
                <a:srgbClr val="374151"/>
              </a:solidFill>
              <a:highlight>
                <a:srgbClr val="F7F7F8"/>
              </a:highlight>
              <a:latin typeface="Roboto"/>
              <a:ea typeface="Roboto"/>
              <a:cs typeface="Roboto"/>
              <a:sym typeface="Roboto"/>
            </a:endParaRPr>
          </a:p>
          <a:p>
            <a:pPr indent="-304800" lvl="0" marL="457200" rtl="0" algn="l">
              <a:lnSpc>
                <a:spcPct val="115000"/>
              </a:lnSpc>
              <a:spcBef>
                <a:spcPts val="1500"/>
              </a:spcBef>
              <a:spcAft>
                <a:spcPts val="0"/>
              </a:spcAft>
              <a:buClr>
                <a:srgbClr val="374151"/>
              </a:buClr>
              <a:buSzPts val="1200"/>
              <a:buFont typeface="Roboto"/>
              <a:buChar char="●"/>
            </a:pPr>
            <a:r>
              <a:rPr lang="en" sz="1200">
                <a:solidFill>
                  <a:srgbClr val="374151"/>
                </a:solidFill>
                <a:highlight>
                  <a:srgbClr val="F7F7F8"/>
                </a:highlight>
                <a:latin typeface="Roboto"/>
                <a:ea typeface="Roboto"/>
                <a:cs typeface="Roboto"/>
                <a:sym typeface="Roboto"/>
              </a:rPr>
              <a:t>Our approach to customer education at this time was very basic. We offered a 100+ page deck delivered by our CSMs, FAQs in PDFs, integration docs, and marketing one-pagers. We relied heavily on our CSMs to deliver education, as our product department was understaffed.</a:t>
            </a:r>
            <a:endParaRPr sz="1200">
              <a:solidFill>
                <a:srgbClr val="374151"/>
              </a:solidFill>
              <a:highlight>
                <a:srgbClr val="F7F7F8"/>
              </a:highlight>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Char char="●"/>
            </a:pPr>
            <a:r>
              <a:rPr lang="en" sz="1200">
                <a:solidFill>
                  <a:srgbClr val="374151"/>
                </a:solidFill>
                <a:highlight>
                  <a:srgbClr val="F7F7F8"/>
                </a:highlight>
                <a:latin typeface="Roboto"/>
                <a:ea typeface="Roboto"/>
                <a:cs typeface="Roboto"/>
                <a:sym typeface="Roboto"/>
              </a:rPr>
              <a:t>The regulatory environment in which we operated was heavily-regulated, which meant that our focus was on compliance. </a:t>
            </a:r>
            <a:endParaRPr sz="1200">
              <a:solidFill>
                <a:srgbClr val="374151"/>
              </a:solidFill>
              <a:highlight>
                <a:srgbClr val="F7F7F8"/>
              </a:highlight>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Char char="●"/>
            </a:pPr>
            <a:r>
              <a:rPr lang="en" sz="1200">
                <a:solidFill>
                  <a:srgbClr val="374151"/>
                </a:solidFill>
                <a:highlight>
                  <a:srgbClr val="F7F7F8"/>
                </a:highlight>
                <a:latin typeface="Roboto"/>
                <a:ea typeface="Roboto"/>
                <a:cs typeface="Roboto"/>
                <a:sym typeface="Roboto"/>
              </a:rPr>
              <a:t>Being a founder-led start up at this time, which meant that we had limited resources to dedicate to customer education. Our CSMs were jacks-of-all-trades who had to handle a variety of responsibilities beyond just education.</a:t>
            </a:r>
            <a:endParaRPr sz="1200">
              <a:solidFill>
                <a:srgbClr val="374151"/>
              </a:solidFill>
              <a:highlight>
                <a:srgbClr val="F7F7F8"/>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200">
              <a:solidFill>
                <a:srgbClr val="374151"/>
              </a:solidFill>
              <a:highlight>
                <a:srgbClr val="F7F7F8"/>
              </a:highlight>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As your customer education program grows and evolves, so should your approach to demonstrating its value. Once you showed that your massively decreased the support tickets, it’s harder to keep that as a good metric, as the support tickets should be kept at a stable level. It's important to avoid getting stuck with the same pitch, metrics, and decks. This can make your program appear stale and outdated, and can hinder your ability to demonstrate its true value. </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Instead, follow your organizations’ current strategy. It’s always about revenue growth or cutting costs. </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Remember we are Customer Education, but in fact we also have Executive Education and Stakeholder function. Speak their language.</a:t>
            </a:r>
            <a:endParaRPr sz="1200">
              <a:solidFill>
                <a:srgbClr val="374151"/>
              </a:solidFill>
              <a:highlight>
                <a:srgbClr val="F7F7F8"/>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200">
              <a:solidFill>
                <a:schemeClr val="dk1"/>
              </a:solidFill>
              <a:highlight>
                <a:srgbClr val="FFFF00"/>
              </a:highlight>
              <a:latin typeface="Inter"/>
              <a:ea typeface="Inter"/>
              <a:cs typeface="Inter"/>
              <a:sym typeface="Inte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 sz="1200">
                <a:solidFill>
                  <a:srgbClr val="374151"/>
                </a:solidFill>
                <a:highlight>
                  <a:srgbClr val="F7F7F8"/>
                </a:highlight>
                <a:latin typeface="Roboto"/>
                <a:ea typeface="Roboto"/>
                <a:cs typeface="Roboto"/>
                <a:sym typeface="Roboto"/>
              </a:rPr>
              <a:t>As a customer education leader, your primary goal is to show results that matter to the right people at the right time. To achieve this, it is essential to practice active listening, build relationships, and be proactive. </a:t>
            </a:r>
            <a:endParaRPr sz="1200">
              <a:solidFill>
                <a:srgbClr val="374151"/>
              </a:solidFill>
              <a:highlight>
                <a:srgbClr val="F7F7F8"/>
              </a:highlight>
              <a:latin typeface="Roboto"/>
              <a:ea typeface="Roboto"/>
              <a:cs typeface="Roboto"/>
              <a:sym typeface="Roboto"/>
            </a:endParaRPr>
          </a:p>
          <a:p>
            <a:pPr indent="-304800" lvl="0" marL="457200" rtl="0" algn="l">
              <a:lnSpc>
                <a:spcPct val="130000"/>
              </a:lnSpc>
              <a:spcBef>
                <a:spcPts val="0"/>
              </a:spcBef>
              <a:spcAft>
                <a:spcPts val="0"/>
              </a:spcAft>
              <a:buClr>
                <a:srgbClr val="374151"/>
              </a:buClr>
              <a:buSzPts val="1200"/>
              <a:buFont typeface="Roboto"/>
              <a:buChar char="-"/>
            </a:pPr>
            <a:r>
              <a:rPr lang="en" sz="1200">
                <a:solidFill>
                  <a:srgbClr val="374151"/>
                </a:solidFill>
                <a:highlight>
                  <a:srgbClr val="F7F7F8"/>
                </a:highlight>
                <a:latin typeface="Roboto"/>
                <a:ea typeface="Roboto"/>
                <a:cs typeface="Roboto"/>
                <a:sym typeface="Roboto"/>
              </a:rPr>
              <a:t>Active listening is key to truly understanding the needs and pain points of your customers and stakeholders. This helps you gain insights into customer behavior and preferences and focus on current priorities. </a:t>
            </a:r>
            <a:endParaRPr sz="1200">
              <a:solidFill>
                <a:srgbClr val="374151"/>
              </a:solidFill>
              <a:highlight>
                <a:srgbClr val="F7F7F8"/>
              </a:highlight>
              <a:latin typeface="Roboto"/>
              <a:ea typeface="Roboto"/>
              <a:cs typeface="Roboto"/>
              <a:sym typeface="Roboto"/>
            </a:endParaRPr>
          </a:p>
          <a:p>
            <a:pPr indent="-304800" lvl="0" marL="457200" rtl="0" algn="l">
              <a:lnSpc>
                <a:spcPct val="130000"/>
              </a:lnSpc>
              <a:spcBef>
                <a:spcPts val="0"/>
              </a:spcBef>
              <a:spcAft>
                <a:spcPts val="0"/>
              </a:spcAft>
              <a:buClr>
                <a:srgbClr val="374151"/>
              </a:buClr>
              <a:buSzPts val="1200"/>
              <a:buFont typeface="Roboto"/>
              <a:buChar char="-"/>
            </a:pPr>
            <a:r>
              <a:rPr lang="en" sz="1200">
                <a:solidFill>
                  <a:srgbClr val="374151"/>
                </a:solidFill>
                <a:highlight>
                  <a:srgbClr val="F7F7F8"/>
                </a:highlight>
                <a:latin typeface="Roboto"/>
                <a:ea typeface="Roboto"/>
                <a:cs typeface="Roboto"/>
                <a:sym typeface="Roboto"/>
              </a:rPr>
              <a:t>Building relationships is also crucial for building trust and rapport with customers, stakeholders, and executives. This gives you early insights into what's coming and helps you collect customer intelligence.</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Clr>
                <a:schemeClr val="dk1"/>
              </a:buClr>
              <a:buSzPts val="1100"/>
              <a:buFont typeface="Arial"/>
              <a:buNone/>
            </a:pPr>
            <a:r>
              <a:rPr lang="en" sz="1200">
                <a:solidFill>
                  <a:srgbClr val="374151"/>
                </a:solidFill>
                <a:highlight>
                  <a:srgbClr val="F7F7F8"/>
                </a:highlight>
                <a:latin typeface="Roboto"/>
                <a:ea typeface="Roboto"/>
                <a:cs typeface="Roboto"/>
                <a:sym typeface="Roboto"/>
              </a:rPr>
              <a:t>Being proactive means anticipating customer and stakeholder needs, flagging issues early, and not being afraid of "out of scope" items. Keeping your contact lists updated is also crucial for staying on top of things.</a:t>
            </a:r>
            <a:endParaRPr sz="1000">
              <a:solidFill>
                <a:schemeClr val="dk1"/>
              </a:solidFill>
              <a:latin typeface="Inter Light"/>
              <a:ea typeface="Inter Light"/>
              <a:cs typeface="Inter Light"/>
              <a:sym typeface="Inter Light"/>
            </a:endParaRPr>
          </a:p>
          <a:p>
            <a:pPr indent="0" lvl="0" marL="0" rtl="0" algn="l">
              <a:lnSpc>
                <a:spcPct val="130000"/>
              </a:lnSpc>
              <a:spcBef>
                <a:spcPts val="1500"/>
              </a:spcBef>
              <a:spcAft>
                <a:spcPts val="0"/>
              </a:spcAft>
              <a:buClr>
                <a:schemeClr val="dk1"/>
              </a:buClr>
              <a:buSzPts val="1100"/>
              <a:buFont typeface="Arial"/>
              <a:buNone/>
            </a:pPr>
            <a:r>
              <a:rPr lang="en" sz="1000">
                <a:solidFill>
                  <a:schemeClr val="dk1"/>
                </a:solidFill>
                <a:latin typeface="Inter Light"/>
                <a:ea typeface="Inter Light"/>
                <a:cs typeface="Inter Light"/>
                <a:sym typeface="Inter Light"/>
              </a:rPr>
              <a:t>Identify the right customer stakeholders. Who owns learning KPIs on a customer side: L&amp;D teams, Team Managers. Build cadence with doing outreach</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After joining GeoComply, a not-so-little startup with 300 employees, I was on hunt of my first problem to solve that will bring some recognition and budget to hire a team. I did my first round of coffee chats and realized that our CSM team was the most overworked and overwhelmed team in the company! They were expected to do it all, from providing technical integration advice to training and product analysis. It was like asking a one-person band to play drums, guitar, keyboard, and sing all at the same time. But being the awesome learning consultant that I am, I took it upon myself to build a relationship with the CSM team and alleviate some of their pressure. And the best part? We were able to do it all without breaking the bank! In fact, we calculated our quick wins in the form of # of hours saved per week in dollars (we used an average of $35 per hour salary). </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Now, let's talk tactics. We spent the first two months getting to know our customers and the industry they operate in. We attended customer calls, demos, and internal calls to get a feel for their day-to-day challenges. Then we built two main personas and focused on the minimum amount of actions they need to take to get value from our products: 1. CS agent who cared about "troubleshooting common errors," and fraud analysts, who focused on "identifying common fraud patterns." From there, we hosted ILTs for our Tier 1-2 customers and trained our CSMs to handle Tier 3 clients. We updated our FAQ to focus on these two personas and added job aids specific to their challenges. Apart from the weekly time saving, we started documenting CSAT, Relevance, and the total number of Accounts trained and non-trained. Talk about easy metrics, right?</a:t>
            </a:r>
            <a:endParaRPr sz="1200">
              <a:solidFill>
                <a:srgbClr val="374151"/>
              </a:solidFill>
              <a:highlight>
                <a:srgbClr val="F7F7F8"/>
              </a:highlight>
              <a:latin typeface="Roboto"/>
              <a:ea typeface="Roboto"/>
              <a:cs typeface="Roboto"/>
              <a:sym typeface="Roboto"/>
            </a:endParaRPr>
          </a:p>
          <a:p>
            <a:pPr indent="0" lvl="0" marL="0" rtl="0" algn="l">
              <a:lnSpc>
                <a:spcPct val="115000"/>
              </a:lnSpc>
              <a:spcBef>
                <a:spcPts val="1500"/>
              </a:spcBef>
              <a:spcAft>
                <a:spcPts val="0"/>
              </a:spcAft>
              <a:buSzPts val="1100"/>
              <a:buNone/>
            </a:pPr>
            <a:r>
              <a:rPr lang="en" sz="1200">
                <a:solidFill>
                  <a:srgbClr val="374151"/>
                </a:solidFill>
                <a:highlight>
                  <a:srgbClr val="F7F7F8"/>
                </a:highlight>
                <a:latin typeface="Roboto"/>
                <a:ea typeface="Roboto"/>
                <a:cs typeface="Roboto"/>
                <a:sym typeface="Roboto"/>
              </a:rPr>
              <a:t>And let's not forget the best part - our work was constantly talked about during CSM stand-ups, company meetings, and even over the water cooler. Our reputation grew faster and I started to see more coffee chats in my calendar.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HIP - Cover Blue">
  <p:cSld name="CUSTOM_1">
    <p:bg>
      <p:bgPr>
        <a:solidFill>
          <a:srgbClr val="0041ED"/>
        </a:solidFill>
      </p:bgPr>
    </p:bg>
    <p:spTree>
      <p:nvGrpSpPr>
        <p:cNvPr id="9" name="Shape 9"/>
        <p:cNvGrpSpPr/>
        <p:nvPr/>
      </p:nvGrpSpPr>
      <p:grpSpPr>
        <a:xfrm>
          <a:off x="0" y="0"/>
          <a:ext cx="0" cy="0"/>
          <a:chOff x="0" y="0"/>
          <a:chExt cx="0" cy="0"/>
        </a:xfrm>
      </p:grpSpPr>
      <p:sp>
        <p:nvSpPr>
          <p:cNvPr id="10" name="Google Shape;10;p2"/>
          <p:cNvSpPr txBox="1"/>
          <p:nvPr/>
        </p:nvSpPr>
        <p:spPr>
          <a:xfrm>
            <a:off x="6942238" y="4922575"/>
            <a:ext cx="1985700" cy="161700"/>
          </a:xfrm>
          <a:prstGeom prst="rect">
            <a:avLst/>
          </a:prstGeom>
          <a:noFill/>
          <a:ln>
            <a:noFill/>
          </a:ln>
        </p:spPr>
        <p:txBody>
          <a:bodyPr anchorCtr="0" anchor="t" bIns="45725" lIns="45725" spcFirstLastPara="1" rIns="45725" wrap="square" tIns="45725">
            <a:spAutoFit/>
          </a:bodyPr>
          <a:lstStyle/>
          <a:p>
            <a:pPr indent="0" lvl="0" marL="0" marR="0" rtl="0" algn="r">
              <a:lnSpc>
                <a:spcPct val="90000"/>
              </a:lnSpc>
              <a:spcBef>
                <a:spcPts val="0"/>
              </a:spcBef>
              <a:spcAft>
                <a:spcPts val="0"/>
              </a:spcAft>
              <a:buClr>
                <a:srgbClr val="000000"/>
              </a:buClr>
              <a:buSzPts val="500"/>
              <a:buFont typeface="Arial"/>
              <a:buNone/>
            </a:pPr>
            <a:r>
              <a:rPr b="0" i="0" lang="en" sz="500" u="none" cap="none" strike="noStrike">
                <a:solidFill>
                  <a:srgbClr val="FFFFFF"/>
                </a:solidFill>
                <a:latin typeface="Inter"/>
                <a:ea typeface="Inter"/>
                <a:cs typeface="Inter"/>
                <a:sym typeface="Inter"/>
              </a:rPr>
              <a:t>© 2023 GeoComply Solutions Inc., All rights reserved.</a:t>
            </a:r>
            <a:endParaRPr b="0" i="0" sz="500" u="none" cap="none" strike="noStrike">
              <a:solidFill>
                <a:srgbClr val="FFFFFF"/>
              </a:solidFill>
              <a:latin typeface="Inter"/>
              <a:ea typeface="Inter"/>
              <a:cs typeface="Inter"/>
              <a:sym typeface="Inte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White">
  <p:cSld name="TITLE_1_1_1_1">
    <p:bg>
      <p:bgPr>
        <a:solidFill>
          <a:srgbClr val="FFFFFF"/>
        </a:solidFill>
      </p:bgPr>
    </p:bg>
    <p:spTree>
      <p:nvGrpSpPr>
        <p:cNvPr id="41" name="Shape 41"/>
        <p:cNvGrpSpPr/>
        <p:nvPr/>
      </p:nvGrpSpPr>
      <p:grpSpPr>
        <a:xfrm>
          <a:off x="0" y="0"/>
          <a:ext cx="0" cy="0"/>
          <a:chOff x="0" y="0"/>
          <a:chExt cx="0" cy="0"/>
        </a:xfrm>
      </p:grpSpPr>
      <p:sp>
        <p:nvSpPr>
          <p:cNvPr id="42" name="Google Shape;42;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11"/>
          <p:cNvSpPr txBox="1"/>
          <p:nvPr/>
        </p:nvSpPr>
        <p:spPr>
          <a:xfrm>
            <a:off x="7098325" y="4922575"/>
            <a:ext cx="1829700" cy="161700"/>
          </a:xfrm>
          <a:prstGeom prst="rect">
            <a:avLst/>
          </a:prstGeom>
          <a:noFill/>
          <a:ln>
            <a:noFill/>
          </a:ln>
        </p:spPr>
        <p:txBody>
          <a:bodyPr anchorCtr="0" anchor="t" bIns="45725" lIns="45725" spcFirstLastPara="1" rIns="45725" wrap="square" tIns="45725">
            <a:spAutoFit/>
          </a:bodyPr>
          <a:lstStyle/>
          <a:p>
            <a:pPr indent="0" lvl="0" marL="0" marR="0" rtl="0" algn="r">
              <a:lnSpc>
                <a:spcPct val="90000"/>
              </a:lnSpc>
              <a:spcBef>
                <a:spcPts val="0"/>
              </a:spcBef>
              <a:spcAft>
                <a:spcPts val="0"/>
              </a:spcAft>
              <a:buClr>
                <a:srgbClr val="000000"/>
              </a:buClr>
              <a:buSzPts val="500"/>
              <a:buFont typeface="Arial"/>
              <a:buNone/>
            </a:pPr>
            <a:r>
              <a:rPr b="0" i="0" lang="en" sz="500" u="none" cap="none" strike="noStrike">
                <a:solidFill>
                  <a:srgbClr val="0041ED"/>
                </a:solidFill>
                <a:latin typeface="Inter"/>
                <a:ea typeface="Inter"/>
                <a:cs typeface="Inter"/>
                <a:sym typeface="Inter"/>
              </a:rPr>
              <a:t>© 2023 GeoComply Solutions Inc., All rights reserved.</a:t>
            </a:r>
            <a:endParaRPr b="0" i="0" sz="500" u="none" cap="none" strike="noStrike">
              <a:solidFill>
                <a:srgbClr val="0041ED"/>
              </a:solidFill>
              <a:latin typeface="Inter"/>
              <a:ea typeface="Inter"/>
              <a:cs typeface="Inter"/>
              <a:sym typeface="Inter"/>
            </a:endParaRPr>
          </a:p>
        </p:txBody>
      </p:sp>
      <p:pic>
        <p:nvPicPr>
          <p:cNvPr id="44" name="Google Shape;44;p11"/>
          <p:cNvPicPr preferRelativeResize="0"/>
          <p:nvPr/>
        </p:nvPicPr>
        <p:blipFill rotWithShape="1">
          <a:blip r:embed="rId2">
            <a:alphaModFix/>
          </a:blip>
          <a:srcRect b="32215" l="30982" r="31370" t="29381"/>
          <a:stretch/>
        </p:blipFill>
        <p:spPr>
          <a:xfrm>
            <a:off x="8791061" y="73848"/>
            <a:ext cx="275850" cy="2955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HIP - Cover Light">
  <p:cSld name="CUSTOM">
    <p:spTree>
      <p:nvGrpSpPr>
        <p:cNvPr id="11" name="Shape 11"/>
        <p:cNvGrpSpPr/>
        <p:nvPr/>
      </p:nvGrpSpPr>
      <p:grpSpPr>
        <a:xfrm>
          <a:off x="0" y="0"/>
          <a:ext cx="0" cy="0"/>
          <a:chOff x="0" y="0"/>
          <a:chExt cx="0" cy="0"/>
        </a:xfrm>
      </p:grpSpPr>
      <p:sp>
        <p:nvSpPr>
          <p:cNvPr id="12" name="Google Shape;12;p3"/>
          <p:cNvSpPr txBox="1"/>
          <p:nvPr/>
        </p:nvSpPr>
        <p:spPr>
          <a:xfrm>
            <a:off x="7180088" y="4922575"/>
            <a:ext cx="1747800" cy="161700"/>
          </a:xfrm>
          <a:prstGeom prst="rect">
            <a:avLst/>
          </a:prstGeom>
          <a:noFill/>
          <a:ln>
            <a:noFill/>
          </a:ln>
        </p:spPr>
        <p:txBody>
          <a:bodyPr anchorCtr="0" anchor="t" bIns="45725" lIns="45725" spcFirstLastPara="1" rIns="45725" wrap="square" tIns="45725">
            <a:spAutoFit/>
          </a:bodyPr>
          <a:lstStyle/>
          <a:p>
            <a:pPr indent="0" lvl="0" marL="0" marR="0" rtl="0" algn="r">
              <a:lnSpc>
                <a:spcPct val="90000"/>
              </a:lnSpc>
              <a:spcBef>
                <a:spcPts val="0"/>
              </a:spcBef>
              <a:spcAft>
                <a:spcPts val="0"/>
              </a:spcAft>
              <a:buClr>
                <a:srgbClr val="000000"/>
              </a:buClr>
              <a:buSzPts val="500"/>
              <a:buFont typeface="Arial"/>
              <a:buNone/>
            </a:pPr>
            <a:r>
              <a:rPr b="0" i="0" lang="en" sz="500" u="none" cap="none" strike="noStrike">
                <a:solidFill>
                  <a:srgbClr val="0041ED"/>
                </a:solidFill>
                <a:latin typeface="Inter"/>
                <a:ea typeface="Inter"/>
                <a:cs typeface="Inter"/>
                <a:sym typeface="Inter"/>
              </a:rPr>
              <a:t>© 2023 GeoComply Solutions Inc., All rights reserved.</a:t>
            </a:r>
            <a:endParaRPr b="0" i="0" sz="500" u="none" cap="none" strike="noStrike">
              <a:solidFill>
                <a:srgbClr val="0041ED"/>
              </a:solidFill>
              <a:latin typeface="Inter"/>
              <a:ea typeface="Inter"/>
              <a:cs typeface="Inter"/>
              <a:sym typeface="Inte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Light">
  <p:cSld name="TITLE_1_1_1">
    <p:bg>
      <p:bgPr>
        <a:solidFill>
          <a:srgbClr val="F4F7FA"/>
        </a:solidFill>
      </p:bgPr>
    </p:bg>
    <p:spTree>
      <p:nvGrpSpPr>
        <p:cNvPr id="13" name="Shape 13"/>
        <p:cNvGrpSpPr/>
        <p:nvPr/>
      </p:nvGrpSpPr>
      <p:grpSpPr>
        <a:xfrm>
          <a:off x="0" y="0"/>
          <a:ext cx="0" cy="0"/>
          <a:chOff x="0" y="0"/>
          <a:chExt cx="0" cy="0"/>
        </a:xfrm>
      </p:grpSpPr>
      <p:pic>
        <p:nvPicPr>
          <p:cNvPr id="14" name="Google Shape;14;p4"/>
          <p:cNvPicPr preferRelativeResize="0"/>
          <p:nvPr/>
        </p:nvPicPr>
        <p:blipFill rotWithShape="1">
          <a:blip r:embed="rId2">
            <a:alphaModFix/>
          </a:blip>
          <a:srcRect b="32215" l="30982" r="31370" t="29381"/>
          <a:stretch/>
        </p:blipFill>
        <p:spPr>
          <a:xfrm>
            <a:off x="8791061" y="73848"/>
            <a:ext cx="275850" cy="295551"/>
          </a:xfrm>
          <a:prstGeom prst="rect">
            <a:avLst/>
          </a:prstGeom>
          <a:noFill/>
          <a:ln>
            <a:noFill/>
          </a:ln>
        </p:spPr>
      </p:pic>
      <p:sp>
        <p:nvSpPr>
          <p:cNvPr id="15" name="Google Shape;1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4"/>
          <p:cNvSpPr txBox="1"/>
          <p:nvPr/>
        </p:nvSpPr>
        <p:spPr>
          <a:xfrm>
            <a:off x="7076025" y="4922575"/>
            <a:ext cx="1851900" cy="161700"/>
          </a:xfrm>
          <a:prstGeom prst="rect">
            <a:avLst/>
          </a:prstGeom>
          <a:noFill/>
          <a:ln>
            <a:noFill/>
          </a:ln>
        </p:spPr>
        <p:txBody>
          <a:bodyPr anchorCtr="0" anchor="t" bIns="45725" lIns="45725" spcFirstLastPara="1" rIns="45725" wrap="square" tIns="45725">
            <a:spAutoFit/>
          </a:bodyPr>
          <a:lstStyle/>
          <a:p>
            <a:pPr indent="0" lvl="0" marL="0" marR="0" rtl="0" algn="r">
              <a:lnSpc>
                <a:spcPct val="90000"/>
              </a:lnSpc>
              <a:spcBef>
                <a:spcPts val="0"/>
              </a:spcBef>
              <a:spcAft>
                <a:spcPts val="0"/>
              </a:spcAft>
              <a:buClr>
                <a:srgbClr val="000000"/>
              </a:buClr>
              <a:buSzPts val="500"/>
              <a:buFont typeface="Arial"/>
              <a:buNone/>
            </a:pPr>
            <a:r>
              <a:rPr b="0" i="0" lang="en" sz="500" u="none" cap="none" strike="noStrike">
                <a:solidFill>
                  <a:srgbClr val="0041ED"/>
                </a:solidFill>
                <a:latin typeface="Inter"/>
                <a:ea typeface="Inter"/>
                <a:cs typeface="Inter"/>
                <a:sym typeface="Inter"/>
              </a:rPr>
              <a:t>© 2023 GeoComply Solutions Inc., All rights reserved.</a:t>
            </a:r>
            <a:endParaRPr b="0" i="0" sz="500" u="none" cap="none" strike="noStrike">
              <a:solidFill>
                <a:srgbClr val="0041ED"/>
              </a:solidFill>
              <a:latin typeface="Inter"/>
              <a:ea typeface="Inter"/>
              <a:cs typeface="Inter"/>
              <a:sym typeface="Inte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Orange">
  <p:cSld name="TITLE_1_2_1">
    <p:bg>
      <p:bgPr>
        <a:solidFill>
          <a:srgbClr val="FF600F"/>
        </a:solidFill>
      </p:bgPr>
    </p:bg>
    <p:spTree>
      <p:nvGrpSpPr>
        <p:cNvPr id="17" name="Shape 17"/>
        <p:cNvGrpSpPr/>
        <p:nvPr/>
      </p:nvGrpSpPr>
      <p:grpSpPr>
        <a:xfrm>
          <a:off x="0" y="0"/>
          <a:ext cx="0" cy="0"/>
          <a:chOff x="0" y="0"/>
          <a:chExt cx="0" cy="0"/>
        </a:xfrm>
      </p:grpSpPr>
      <p:sp>
        <p:nvSpPr>
          <p:cNvPr id="18" name="Google Shape;1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5"/>
          <p:cNvSpPr txBox="1"/>
          <p:nvPr/>
        </p:nvSpPr>
        <p:spPr>
          <a:xfrm>
            <a:off x="7275776" y="4922577"/>
            <a:ext cx="1652400" cy="231000"/>
          </a:xfrm>
          <a:prstGeom prst="rect">
            <a:avLst/>
          </a:prstGeom>
          <a:noFill/>
          <a:ln>
            <a:noFill/>
          </a:ln>
        </p:spPr>
        <p:txBody>
          <a:bodyPr anchorCtr="0" anchor="t" bIns="45725" lIns="45725" spcFirstLastPara="1" rIns="45725" wrap="square" tIns="45725">
            <a:spAutoFit/>
          </a:bodyPr>
          <a:lstStyle/>
          <a:p>
            <a:pPr indent="0" lvl="0" marL="0" marR="0" rtl="0" algn="r">
              <a:lnSpc>
                <a:spcPct val="90000"/>
              </a:lnSpc>
              <a:spcBef>
                <a:spcPts val="0"/>
              </a:spcBef>
              <a:spcAft>
                <a:spcPts val="0"/>
              </a:spcAft>
              <a:buClr>
                <a:srgbClr val="000000"/>
              </a:buClr>
              <a:buSzPts val="500"/>
              <a:buFont typeface="Arial"/>
              <a:buNone/>
            </a:pPr>
            <a:r>
              <a:rPr b="0" i="0" lang="en" sz="500" u="none" cap="none" strike="noStrike">
                <a:solidFill>
                  <a:srgbClr val="FFFFFF"/>
                </a:solidFill>
                <a:latin typeface="Inter"/>
                <a:ea typeface="Inter"/>
                <a:cs typeface="Inter"/>
                <a:sym typeface="Inter"/>
              </a:rPr>
              <a:t>© 2023 GeoComply Solutions Inc., All rights reserved.</a:t>
            </a:r>
            <a:endParaRPr b="0" i="0" sz="500" u="none" cap="none" strike="noStrike">
              <a:solidFill>
                <a:srgbClr val="FFFFFF"/>
              </a:solidFill>
              <a:latin typeface="Inter"/>
              <a:ea typeface="Inter"/>
              <a:cs typeface="Inter"/>
              <a:sym typeface="Inter"/>
            </a:endParaRPr>
          </a:p>
        </p:txBody>
      </p:sp>
      <p:pic>
        <p:nvPicPr>
          <p:cNvPr id="20" name="Google Shape;20;p5"/>
          <p:cNvPicPr preferRelativeResize="0"/>
          <p:nvPr/>
        </p:nvPicPr>
        <p:blipFill rotWithShape="1">
          <a:blip r:embed="rId2">
            <a:alphaModFix/>
          </a:blip>
          <a:srcRect b="26287" l="23935" r="20820" t="23478"/>
          <a:stretch/>
        </p:blipFill>
        <p:spPr>
          <a:xfrm>
            <a:off x="8722513" y="24825"/>
            <a:ext cx="412947" cy="3936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Blue" type="title">
  <p:cSld name="TITLE">
    <p:bg>
      <p:bgPr>
        <a:solidFill>
          <a:srgbClr val="0041ED"/>
        </a:solidFill>
      </p:bgPr>
    </p:bg>
    <p:spTree>
      <p:nvGrpSpPr>
        <p:cNvPr id="21" name="Shape 21"/>
        <p:cNvGrpSpPr/>
        <p:nvPr/>
      </p:nvGrpSpPr>
      <p:grpSpPr>
        <a:xfrm>
          <a:off x="0" y="0"/>
          <a:ext cx="0" cy="0"/>
          <a:chOff x="0" y="0"/>
          <a:chExt cx="0" cy="0"/>
        </a:xfrm>
      </p:grpSpPr>
      <p:sp>
        <p:nvSpPr>
          <p:cNvPr id="22" name="Google Shape;22;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6"/>
          <p:cNvSpPr txBox="1"/>
          <p:nvPr/>
        </p:nvSpPr>
        <p:spPr>
          <a:xfrm>
            <a:off x="7128062" y="4922575"/>
            <a:ext cx="1800000" cy="161700"/>
          </a:xfrm>
          <a:prstGeom prst="rect">
            <a:avLst/>
          </a:prstGeom>
          <a:noFill/>
          <a:ln>
            <a:noFill/>
          </a:ln>
        </p:spPr>
        <p:txBody>
          <a:bodyPr anchorCtr="0" anchor="t" bIns="45725" lIns="45725" spcFirstLastPara="1" rIns="45725" wrap="square" tIns="45725">
            <a:spAutoFit/>
          </a:bodyPr>
          <a:lstStyle/>
          <a:p>
            <a:pPr indent="0" lvl="0" marL="0" marR="0" rtl="0" algn="r">
              <a:lnSpc>
                <a:spcPct val="90000"/>
              </a:lnSpc>
              <a:spcBef>
                <a:spcPts val="0"/>
              </a:spcBef>
              <a:spcAft>
                <a:spcPts val="0"/>
              </a:spcAft>
              <a:buClr>
                <a:srgbClr val="000000"/>
              </a:buClr>
              <a:buSzPts val="500"/>
              <a:buFont typeface="Arial"/>
              <a:buNone/>
            </a:pPr>
            <a:r>
              <a:rPr b="0" i="0" lang="en" sz="500" u="none" cap="none" strike="noStrike">
                <a:solidFill>
                  <a:srgbClr val="FFFFFF"/>
                </a:solidFill>
                <a:latin typeface="Inter"/>
                <a:ea typeface="Inter"/>
                <a:cs typeface="Inter"/>
                <a:sym typeface="Inter"/>
              </a:rPr>
              <a:t>© 2023 GeoComply Solutions Inc., All rights reserved.</a:t>
            </a:r>
            <a:endParaRPr b="0" i="0" sz="500" u="none" cap="none" strike="noStrike">
              <a:solidFill>
                <a:srgbClr val="FFFFFF"/>
              </a:solidFill>
              <a:latin typeface="Inter"/>
              <a:ea typeface="Inter"/>
              <a:cs typeface="Inter"/>
              <a:sym typeface="Inter"/>
            </a:endParaRPr>
          </a:p>
        </p:txBody>
      </p:sp>
      <p:pic>
        <p:nvPicPr>
          <p:cNvPr id="24" name="Google Shape;24;p6"/>
          <p:cNvPicPr preferRelativeResize="0"/>
          <p:nvPr/>
        </p:nvPicPr>
        <p:blipFill rotWithShape="1">
          <a:blip r:embed="rId2">
            <a:alphaModFix/>
          </a:blip>
          <a:srcRect b="25010" l="5879" r="6238" t="13613"/>
          <a:stretch/>
        </p:blipFill>
        <p:spPr>
          <a:xfrm>
            <a:off x="7366225" y="4569900"/>
            <a:ext cx="1561841" cy="32648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Dark">
  <p:cSld name="TITLE_1">
    <p:bg>
      <p:bgPr>
        <a:solidFill>
          <a:srgbClr val="0A003C"/>
        </a:solidFill>
      </p:bgPr>
    </p:bg>
    <p:spTree>
      <p:nvGrpSpPr>
        <p:cNvPr id="25" name="Shape 25"/>
        <p:cNvGrpSpPr/>
        <p:nvPr/>
      </p:nvGrpSpPr>
      <p:grpSpPr>
        <a:xfrm>
          <a:off x="0" y="0"/>
          <a:ext cx="0" cy="0"/>
          <a:chOff x="0" y="0"/>
          <a:chExt cx="0" cy="0"/>
        </a:xfrm>
      </p:grpSpPr>
      <p:sp>
        <p:nvSpPr>
          <p:cNvPr id="26" name="Google Shape;2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7"/>
          <p:cNvSpPr txBox="1"/>
          <p:nvPr/>
        </p:nvSpPr>
        <p:spPr>
          <a:xfrm>
            <a:off x="7172650" y="4922575"/>
            <a:ext cx="1755300" cy="161700"/>
          </a:xfrm>
          <a:prstGeom prst="rect">
            <a:avLst/>
          </a:prstGeom>
          <a:noFill/>
          <a:ln>
            <a:noFill/>
          </a:ln>
        </p:spPr>
        <p:txBody>
          <a:bodyPr anchorCtr="0" anchor="t" bIns="45725" lIns="45725" spcFirstLastPara="1" rIns="45725" wrap="square" tIns="45725">
            <a:spAutoFit/>
          </a:bodyPr>
          <a:lstStyle/>
          <a:p>
            <a:pPr indent="0" lvl="0" marL="0" marR="0" rtl="0" algn="r">
              <a:lnSpc>
                <a:spcPct val="90000"/>
              </a:lnSpc>
              <a:spcBef>
                <a:spcPts val="0"/>
              </a:spcBef>
              <a:spcAft>
                <a:spcPts val="0"/>
              </a:spcAft>
              <a:buClr>
                <a:srgbClr val="000000"/>
              </a:buClr>
              <a:buSzPts val="500"/>
              <a:buFont typeface="Arial"/>
              <a:buNone/>
            </a:pPr>
            <a:r>
              <a:rPr b="0" i="0" lang="en" sz="500" u="none" cap="none" strike="noStrike">
                <a:solidFill>
                  <a:srgbClr val="FFFFFF"/>
                </a:solidFill>
                <a:latin typeface="Inter"/>
                <a:ea typeface="Inter"/>
                <a:cs typeface="Inter"/>
                <a:sym typeface="Inter"/>
              </a:rPr>
              <a:t>© 2023 GeoComply Solutions Inc., All rights reserved.</a:t>
            </a:r>
            <a:endParaRPr b="0" i="0" sz="500" u="none" cap="none" strike="noStrike">
              <a:solidFill>
                <a:srgbClr val="FFFFFF"/>
              </a:solidFill>
              <a:latin typeface="Inter"/>
              <a:ea typeface="Inter"/>
              <a:cs typeface="Inter"/>
              <a:sym typeface="Inter"/>
            </a:endParaRPr>
          </a:p>
        </p:txBody>
      </p:sp>
      <p:pic>
        <p:nvPicPr>
          <p:cNvPr id="28" name="Google Shape;28;p7"/>
          <p:cNvPicPr preferRelativeResize="0"/>
          <p:nvPr/>
        </p:nvPicPr>
        <p:blipFill rotWithShape="1">
          <a:blip r:embed="rId2">
            <a:alphaModFix/>
          </a:blip>
          <a:srcRect b="25010" l="5879" r="6238" t="13613"/>
          <a:stretch/>
        </p:blipFill>
        <p:spPr>
          <a:xfrm>
            <a:off x="7366225" y="4569900"/>
            <a:ext cx="1561841" cy="3264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ight">
  <p:cSld name="TITLE_1_1">
    <p:bg>
      <p:bgPr>
        <a:solidFill>
          <a:srgbClr val="F4F7FA"/>
        </a:solidFill>
      </p:bgPr>
    </p:bg>
    <p:spTree>
      <p:nvGrpSpPr>
        <p:cNvPr id="29" name="Shape 29"/>
        <p:cNvGrpSpPr/>
        <p:nvPr/>
      </p:nvGrpSpPr>
      <p:grpSpPr>
        <a:xfrm>
          <a:off x="0" y="0"/>
          <a:ext cx="0" cy="0"/>
          <a:chOff x="0" y="0"/>
          <a:chExt cx="0" cy="0"/>
        </a:xfrm>
      </p:grpSpPr>
      <p:pic>
        <p:nvPicPr>
          <p:cNvPr id="30" name="Google Shape;30;p8"/>
          <p:cNvPicPr preferRelativeResize="0"/>
          <p:nvPr/>
        </p:nvPicPr>
        <p:blipFill rotWithShape="1">
          <a:blip r:embed="rId2">
            <a:alphaModFix/>
          </a:blip>
          <a:srcRect b="0" l="0" r="0" t="0"/>
          <a:stretch/>
        </p:blipFill>
        <p:spPr>
          <a:xfrm>
            <a:off x="7268805" y="4503741"/>
            <a:ext cx="1755300" cy="525398"/>
          </a:xfrm>
          <a:prstGeom prst="rect">
            <a:avLst/>
          </a:prstGeom>
          <a:noFill/>
          <a:ln>
            <a:noFill/>
          </a:ln>
        </p:spPr>
      </p:pic>
      <p:sp>
        <p:nvSpPr>
          <p:cNvPr id="31" name="Google Shape;3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2" name="Google Shape;32;p8"/>
          <p:cNvSpPr txBox="1"/>
          <p:nvPr/>
        </p:nvSpPr>
        <p:spPr>
          <a:xfrm>
            <a:off x="7172650" y="4922575"/>
            <a:ext cx="1755300" cy="161700"/>
          </a:xfrm>
          <a:prstGeom prst="rect">
            <a:avLst/>
          </a:prstGeom>
          <a:noFill/>
          <a:ln>
            <a:noFill/>
          </a:ln>
        </p:spPr>
        <p:txBody>
          <a:bodyPr anchorCtr="0" anchor="t" bIns="45725" lIns="45725" spcFirstLastPara="1" rIns="45725" wrap="square" tIns="45725">
            <a:spAutoFit/>
          </a:bodyPr>
          <a:lstStyle/>
          <a:p>
            <a:pPr indent="0" lvl="0" marL="0" marR="0" rtl="0" algn="r">
              <a:lnSpc>
                <a:spcPct val="90000"/>
              </a:lnSpc>
              <a:spcBef>
                <a:spcPts val="0"/>
              </a:spcBef>
              <a:spcAft>
                <a:spcPts val="0"/>
              </a:spcAft>
              <a:buClr>
                <a:srgbClr val="000000"/>
              </a:buClr>
              <a:buSzPts val="500"/>
              <a:buFont typeface="Arial"/>
              <a:buNone/>
            </a:pPr>
            <a:r>
              <a:rPr b="0" i="0" lang="en" sz="500" u="none" cap="none" strike="noStrike">
                <a:solidFill>
                  <a:srgbClr val="0041ED"/>
                </a:solidFill>
                <a:latin typeface="Inter"/>
                <a:ea typeface="Inter"/>
                <a:cs typeface="Inter"/>
                <a:sym typeface="Inter"/>
              </a:rPr>
              <a:t>© 2023 GeoComply Solutions Inc., All rights reserved.</a:t>
            </a:r>
            <a:endParaRPr b="0" i="0" sz="500" u="none" cap="none" strike="noStrike">
              <a:solidFill>
                <a:srgbClr val="0041ED"/>
              </a:solidFill>
              <a:latin typeface="Inter"/>
              <a:ea typeface="Inter"/>
              <a:cs typeface="Inter"/>
              <a:sym typeface="Int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Blue">
  <p:cSld name="TITLE_2">
    <p:bg>
      <p:bgPr>
        <a:solidFill>
          <a:srgbClr val="0041ED"/>
        </a:solidFill>
      </p:bgPr>
    </p:bg>
    <p:spTree>
      <p:nvGrpSpPr>
        <p:cNvPr id="33" name="Shape 33"/>
        <p:cNvGrpSpPr/>
        <p:nvPr/>
      </p:nvGrpSpPr>
      <p:grpSpPr>
        <a:xfrm>
          <a:off x="0" y="0"/>
          <a:ext cx="0" cy="0"/>
          <a:chOff x="0" y="0"/>
          <a:chExt cx="0" cy="0"/>
        </a:xfrm>
      </p:grpSpPr>
      <p:sp>
        <p:nvSpPr>
          <p:cNvPr id="34" name="Google Shape;3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5" name="Google Shape;35;p9"/>
          <p:cNvSpPr txBox="1"/>
          <p:nvPr/>
        </p:nvSpPr>
        <p:spPr>
          <a:xfrm>
            <a:off x="7090900" y="4922575"/>
            <a:ext cx="1836900" cy="161700"/>
          </a:xfrm>
          <a:prstGeom prst="rect">
            <a:avLst/>
          </a:prstGeom>
          <a:noFill/>
          <a:ln>
            <a:noFill/>
          </a:ln>
        </p:spPr>
        <p:txBody>
          <a:bodyPr anchorCtr="0" anchor="t" bIns="45725" lIns="45725" spcFirstLastPara="1" rIns="45725" wrap="square" tIns="45725">
            <a:spAutoFit/>
          </a:bodyPr>
          <a:lstStyle/>
          <a:p>
            <a:pPr indent="0" lvl="0" marL="0" marR="0" rtl="0" algn="r">
              <a:lnSpc>
                <a:spcPct val="90000"/>
              </a:lnSpc>
              <a:spcBef>
                <a:spcPts val="0"/>
              </a:spcBef>
              <a:spcAft>
                <a:spcPts val="0"/>
              </a:spcAft>
              <a:buClr>
                <a:srgbClr val="000000"/>
              </a:buClr>
              <a:buSzPts val="500"/>
              <a:buFont typeface="Arial"/>
              <a:buNone/>
            </a:pPr>
            <a:r>
              <a:rPr b="0" i="0" lang="en" sz="500" u="none" cap="none" strike="noStrike">
                <a:solidFill>
                  <a:srgbClr val="FFFFFF"/>
                </a:solidFill>
                <a:latin typeface="Inter"/>
                <a:ea typeface="Inter"/>
                <a:cs typeface="Inter"/>
                <a:sym typeface="Inter"/>
              </a:rPr>
              <a:t>© 2023 GeoComply Solutions Inc., All rights reserved.</a:t>
            </a:r>
            <a:endParaRPr b="0" i="0" sz="500" u="none" cap="none" strike="noStrike">
              <a:solidFill>
                <a:srgbClr val="FFFFFF"/>
              </a:solidFill>
              <a:latin typeface="Inter"/>
              <a:ea typeface="Inter"/>
              <a:cs typeface="Inter"/>
              <a:sym typeface="Inter"/>
            </a:endParaRPr>
          </a:p>
        </p:txBody>
      </p:sp>
      <p:pic>
        <p:nvPicPr>
          <p:cNvPr id="36" name="Google Shape;36;p9"/>
          <p:cNvPicPr preferRelativeResize="0"/>
          <p:nvPr/>
        </p:nvPicPr>
        <p:blipFill rotWithShape="1">
          <a:blip r:embed="rId2">
            <a:alphaModFix/>
          </a:blip>
          <a:srcRect b="26287" l="23935" r="20820" t="23478"/>
          <a:stretch/>
        </p:blipFill>
        <p:spPr>
          <a:xfrm>
            <a:off x="8722513" y="24825"/>
            <a:ext cx="412947" cy="393601"/>
          </a:xfrm>
          <a:prstGeom prst="rect">
            <a:avLst/>
          </a:prstGeom>
          <a:noFill/>
          <a:ln>
            <a:noFill/>
          </a:ln>
        </p:spPr>
      </p:pic>
    </p:spTree>
  </p:cSld>
  <p:clrMapOvr>
    <a:masterClrMapping/>
  </p:clrMapOvr>
  <p:extLst>
    <p:ext uri="{DCECCB84-F9BA-43D5-87BE-67443E8EF086}">
      <p15:sldGuideLst>
        <p15:guide id="1" pos="5616">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Dark">
  <p:cSld name="TITLE_1_2">
    <p:bg>
      <p:bgPr>
        <a:solidFill>
          <a:srgbClr val="0A003C"/>
        </a:solidFill>
      </p:bgPr>
    </p:bg>
    <p:spTree>
      <p:nvGrpSpPr>
        <p:cNvPr id="37" name="Shape 37"/>
        <p:cNvGrpSpPr/>
        <p:nvPr/>
      </p:nvGrpSpPr>
      <p:grpSpPr>
        <a:xfrm>
          <a:off x="0" y="0"/>
          <a:ext cx="0" cy="0"/>
          <a:chOff x="0" y="0"/>
          <a:chExt cx="0" cy="0"/>
        </a:xfrm>
      </p:grpSpPr>
      <p:sp>
        <p:nvSpPr>
          <p:cNvPr id="38" name="Google Shape;3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10"/>
          <p:cNvSpPr txBox="1"/>
          <p:nvPr/>
        </p:nvSpPr>
        <p:spPr>
          <a:xfrm>
            <a:off x="7128062" y="4922575"/>
            <a:ext cx="1800000" cy="161700"/>
          </a:xfrm>
          <a:prstGeom prst="rect">
            <a:avLst/>
          </a:prstGeom>
          <a:noFill/>
          <a:ln>
            <a:noFill/>
          </a:ln>
        </p:spPr>
        <p:txBody>
          <a:bodyPr anchorCtr="0" anchor="t" bIns="45725" lIns="45725" spcFirstLastPara="1" rIns="45725" wrap="square" tIns="45725">
            <a:spAutoFit/>
          </a:bodyPr>
          <a:lstStyle/>
          <a:p>
            <a:pPr indent="0" lvl="0" marL="0" marR="0" rtl="0" algn="r">
              <a:lnSpc>
                <a:spcPct val="90000"/>
              </a:lnSpc>
              <a:spcBef>
                <a:spcPts val="0"/>
              </a:spcBef>
              <a:spcAft>
                <a:spcPts val="0"/>
              </a:spcAft>
              <a:buClr>
                <a:srgbClr val="000000"/>
              </a:buClr>
              <a:buSzPts val="500"/>
              <a:buFont typeface="Arial"/>
              <a:buNone/>
            </a:pPr>
            <a:r>
              <a:rPr b="0" i="0" lang="en" sz="500" u="none" cap="none" strike="noStrike">
                <a:solidFill>
                  <a:srgbClr val="FFFFFF"/>
                </a:solidFill>
                <a:latin typeface="Inter"/>
                <a:ea typeface="Inter"/>
                <a:cs typeface="Inter"/>
                <a:sym typeface="Inter"/>
              </a:rPr>
              <a:t>© 2023 GeoComply Solutions Inc., All rights reserved.</a:t>
            </a:r>
            <a:endParaRPr b="0" i="0" sz="500" u="none" cap="none" strike="noStrike">
              <a:solidFill>
                <a:srgbClr val="FFFFFF"/>
              </a:solidFill>
              <a:latin typeface="Inter"/>
              <a:ea typeface="Inter"/>
              <a:cs typeface="Inter"/>
              <a:sym typeface="Inter"/>
            </a:endParaRPr>
          </a:p>
        </p:txBody>
      </p:sp>
      <p:pic>
        <p:nvPicPr>
          <p:cNvPr id="40" name="Google Shape;40;p10"/>
          <p:cNvPicPr preferRelativeResize="0"/>
          <p:nvPr/>
        </p:nvPicPr>
        <p:blipFill rotWithShape="1">
          <a:blip r:embed="rId2">
            <a:alphaModFix/>
          </a:blip>
          <a:srcRect b="26287" l="23935" r="20820" t="23478"/>
          <a:stretch/>
        </p:blipFill>
        <p:spPr>
          <a:xfrm>
            <a:off x="8722513" y="24825"/>
            <a:ext cx="412947" cy="3936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4F7FA"/>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041ED"/>
              </a:buClr>
              <a:buSzPts val="2800"/>
              <a:buFont typeface="Inter"/>
              <a:buNone/>
              <a:defRPr b="0" i="0" sz="2800" u="none" cap="none" strike="noStrike">
                <a:solidFill>
                  <a:srgbClr val="0041ED"/>
                </a:solidFill>
                <a:latin typeface="Inter"/>
                <a:ea typeface="Inter"/>
                <a:cs typeface="Inter"/>
                <a:sym typeface="Inter"/>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041ED"/>
              </a:buClr>
              <a:buSzPts val="1800"/>
              <a:buFont typeface="Inter Light"/>
              <a:buChar char="●"/>
              <a:defRPr b="0" i="0" sz="1800" u="none" cap="none" strike="noStrike">
                <a:solidFill>
                  <a:srgbClr val="0041ED"/>
                </a:solidFill>
                <a:latin typeface="Inter Light"/>
                <a:ea typeface="Inter Light"/>
                <a:cs typeface="Inter Light"/>
                <a:sym typeface="Inter Light"/>
              </a:defRPr>
            </a:lvl1pPr>
            <a:lvl2pPr indent="-317500" lvl="1" marL="914400" marR="0" rtl="0" algn="l">
              <a:lnSpc>
                <a:spcPct val="115000"/>
              </a:lnSpc>
              <a:spcBef>
                <a:spcPts val="0"/>
              </a:spcBef>
              <a:spcAft>
                <a:spcPts val="0"/>
              </a:spcAft>
              <a:buClr>
                <a:srgbClr val="0041ED"/>
              </a:buClr>
              <a:buSzPts val="1400"/>
              <a:buFont typeface="Inter Light"/>
              <a:buChar char="○"/>
              <a:defRPr b="0" i="0" sz="1400" u="none" cap="none" strike="noStrike">
                <a:solidFill>
                  <a:srgbClr val="0041ED"/>
                </a:solidFill>
                <a:latin typeface="Inter Light"/>
                <a:ea typeface="Inter Light"/>
                <a:cs typeface="Inter Light"/>
                <a:sym typeface="Inter Light"/>
              </a:defRPr>
            </a:lvl2pPr>
            <a:lvl3pPr indent="-317500" lvl="2" marL="1371600" marR="0" rtl="0" algn="l">
              <a:lnSpc>
                <a:spcPct val="115000"/>
              </a:lnSpc>
              <a:spcBef>
                <a:spcPts val="0"/>
              </a:spcBef>
              <a:spcAft>
                <a:spcPts val="0"/>
              </a:spcAft>
              <a:buClr>
                <a:srgbClr val="0041ED"/>
              </a:buClr>
              <a:buSzPts val="1400"/>
              <a:buFont typeface="Inter Light"/>
              <a:buChar char="■"/>
              <a:defRPr b="0" i="0" sz="1400" u="none" cap="none" strike="noStrike">
                <a:solidFill>
                  <a:srgbClr val="0041ED"/>
                </a:solidFill>
                <a:latin typeface="Inter Light"/>
                <a:ea typeface="Inter Light"/>
                <a:cs typeface="Inter Light"/>
                <a:sym typeface="Inter Light"/>
              </a:defRPr>
            </a:lvl3pPr>
            <a:lvl4pPr indent="-317500" lvl="3" marL="1828800" marR="0" rtl="0" algn="l">
              <a:lnSpc>
                <a:spcPct val="115000"/>
              </a:lnSpc>
              <a:spcBef>
                <a:spcPts val="0"/>
              </a:spcBef>
              <a:spcAft>
                <a:spcPts val="0"/>
              </a:spcAft>
              <a:buClr>
                <a:srgbClr val="0041ED"/>
              </a:buClr>
              <a:buSzPts val="1400"/>
              <a:buFont typeface="Inter Light"/>
              <a:buChar char="●"/>
              <a:defRPr b="0" i="0" sz="1400" u="none" cap="none" strike="noStrike">
                <a:solidFill>
                  <a:srgbClr val="0041ED"/>
                </a:solidFill>
                <a:latin typeface="Inter Light"/>
                <a:ea typeface="Inter Light"/>
                <a:cs typeface="Inter Light"/>
                <a:sym typeface="Inter Light"/>
              </a:defRPr>
            </a:lvl4pPr>
            <a:lvl5pPr indent="-317500" lvl="4" marL="2286000" marR="0" rtl="0" algn="l">
              <a:lnSpc>
                <a:spcPct val="115000"/>
              </a:lnSpc>
              <a:spcBef>
                <a:spcPts val="0"/>
              </a:spcBef>
              <a:spcAft>
                <a:spcPts val="0"/>
              </a:spcAft>
              <a:buClr>
                <a:srgbClr val="0041ED"/>
              </a:buClr>
              <a:buSzPts val="1400"/>
              <a:buFont typeface="Inter Light"/>
              <a:buChar char="○"/>
              <a:defRPr b="0" i="0" sz="1400" u="none" cap="none" strike="noStrike">
                <a:solidFill>
                  <a:srgbClr val="0041ED"/>
                </a:solidFill>
                <a:latin typeface="Inter Light"/>
                <a:ea typeface="Inter Light"/>
                <a:cs typeface="Inter Light"/>
                <a:sym typeface="Inter Light"/>
              </a:defRPr>
            </a:lvl5pPr>
            <a:lvl6pPr indent="-317500" lvl="5" marL="2743200" marR="0" rtl="0" algn="l">
              <a:lnSpc>
                <a:spcPct val="115000"/>
              </a:lnSpc>
              <a:spcBef>
                <a:spcPts val="0"/>
              </a:spcBef>
              <a:spcAft>
                <a:spcPts val="0"/>
              </a:spcAft>
              <a:buClr>
                <a:srgbClr val="0041ED"/>
              </a:buClr>
              <a:buSzPts val="1400"/>
              <a:buFont typeface="Inter Light"/>
              <a:buChar char="■"/>
              <a:defRPr b="0" i="0" sz="1400" u="none" cap="none" strike="noStrike">
                <a:solidFill>
                  <a:srgbClr val="0041ED"/>
                </a:solidFill>
                <a:latin typeface="Inter Light"/>
                <a:ea typeface="Inter Light"/>
                <a:cs typeface="Inter Light"/>
                <a:sym typeface="Inter Light"/>
              </a:defRPr>
            </a:lvl6pPr>
            <a:lvl7pPr indent="-317500" lvl="6" marL="3200400" marR="0" rtl="0" algn="l">
              <a:lnSpc>
                <a:spcPct val="115000"/>
              </a:lnSpc>
              <a:spcBef>
                <a:spcPts val="0"/>
              </a:spcBef>
              <a:spcAft>
                <a:spcPts val="0"/>
              </a:spcAft>
              <a:buClr>
                <a:srgbClr val="0041ED"/>
              </a:buClr>
              <a:buSzPts val="1400"/>
              <a:buFont typeface="Inter Light"/>
              <a:buChar char="●"/>
              <a:defRPr b="0" i="0" sz="1400" u="none" cap="none" strike="noStrike">
                <a:solidFill>
                  <a:srgbClr val="0041ED"/>
                </a:solidFill>
                <a:latin typeface="Inter Light"/>
                <a:ea typeface="Inter Light"/>
                <a:cs typeface="Inter Light"/>
                <a:sym typeface="Inter Light"/>
              </a:defRPr>
            </a:lvl7pPr>
            <a:lvl8pPr indent="-317500" lvl="7" marL="3657600" marR="0" rtl="0" algn="l">
              <a:lnSpc>
                <a:spcPct val="115000"/>
              </a:lnSpc>
              <a:spcBef>
                <a:spcPts val="0"/>
              </a:spcBef>
              <a:spcAft>
                <a:spcPts val="0"/>
              </a:spcAft>
              <a:buClr>
                <a:srgbClr val="0041ED"/>
              </a:buClr>
              <a:buSzPts val="1400"/>
              <a:buFont typeface="Inter Light"/>
              <a:buChar char="○"/>
              <a:defRPr b="0" i="0" sz="1400" u="none" cap="none" strike="noStrike">
                <a:solidFill>
                  <a:srgbClr val="0041ED"/>
                </a:solidFill>
                <a:latin typeface="Inter Light"/>
                <a:ea typeface="Inter Light"/>
                <a:cs typeface="Inter Light"/>
                <a:sym typeface="Inter Light"/>
              </a:defRPr>
            </a:lvl8pPr>
            <a:lvl9pPr indent="-317500" lvl="8" marL="4114800" marR="0" rtl="0" algn="l">
              <a:lnSpc>
                <a:spcPct val="115000"/>
              </a:lnSpc>
              <a:spcBef>
                <a:spcPts val="0"/>
              </a:spcBef>
              <a:spcAft>
                <a:spcPts val="0"/>
              </a:spcAft>
              <a:buClr>
                <a:srgbClr val="0041ED"/>
              </a:buClr>
              <a:buSzPts val="1400"/>
              <a:buFont typeface="Inter Light"/>
              <a:buChar char="■"/>
              <a:defRPr b="0" i="0" sz="1400" u="none" cap="none" strike="noStrike">
                <a:solidFill>
                  <a:srgbClr val="0041ED"/>
                </a:solidFill>
                <a:latin typeface="Inter Light"/>
                <a:ea typeface="Inter Light"/>
                <a:cs typeface="Inter Light"/>
                <a:sym typeface="Inter Ligh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30.png"/><Relationship Id="rId5" Type="http://schemas.openxmlformats.org/officeDocument/2006/relationships/image" Target="../media/image29.png"/><Relationship Id="rId6" Type="http://schemas.openxmlformats.org/officeDocument/2006/relationships/image" Target="../media/image31.png"/><Relationship Id="rId7"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30.png"/><Relationship Id="rId5" Type="http://schemas.openxmlformats.org/officeDocument/2006/relationships/image" Target="../media/image35.png"/><Relationship Id="rId6" Type="http://schemas.openxmlformats.org/officeDocument/2006/relationships/image" Target="../media/image31.png"/><Relationship Id="rId7"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30.png"/><Relationship Id="rId5" Type="http://schemas.openxmlformats.org/officeDocument/2006/relationships/image" Target="../media/image40.png"/><Relationship Id="rId6" Type="http://schemas.openxmlformats.org/officeDocument/2006/relationships/image" Target="../media/image42.png"/><Relationship Id="rId7" Type="http://schemas.openxmlformats.org/officeDocument/2006/relationships/image" Target="../media/image31.png"/><Relationship Id="rId8"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30.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31.png"/><Relationship Id="rId8"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5.png"/><Relationship Id="rId4" Type="http://schemas.openxmlformats.org/officeDocument/2006/relationships/image" Target="../media/image44.png"/><Relationship Id="rId5" Type="http://schemas.openxmlformats.org/officeDocument/2006/relationships/image" Target="../media/image39.png"/><Relationship Id="rId6" Type="http://schemas.openxmlformats.org/officeDocument/2006/relationships/image" Target="../media/image47.png"/><Relationship Id="rId7"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4.png"/><Relationship Id="rId5" Type="http://schemas.openxmlformats.org/officeDocument/2006/relationships/image" Target="../media/image7.png"/><Relationship Id="rId6" Type="http://schemas.openxmlformats.org/officeDocument/2006/relationships/image" Target="../media/image15.png"/><Relationship Id="rId7" Type="http://schemas.openxmlformats.org/officeDocument/2006/relationships/image" Target="../media/image18.png"/><Relationship Id="rId8"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4.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30.png"/><Relationship Id="rId5" Type="http://schemas.openxmlformats.org/officeDocument/2006/relationships/image" Target="../media/image26.png"/><Relationship Id="rId6" Type="http://schemas.openxmlformats.org/officeDocument/2006/relationships/image" Target="../media/image31.png"/><Relationship Id="rId7"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2"/>
          <p:cNvSpPr txBox="1"/>
          <p:nvPr/>
        </p:nvSpPr>
        <p:spPr>
          <a:xfrm>
            <a:off x="676278" y="1939725"/>
            <a:ext cx="6854400" cy="3417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1800"/>
              <a:buFont typeface="Arial"/>
              <a:buNone/>
            </a:pPr>
            <a:r>
              <a:rPr b="0" i="0" lang="en" sz="1800" u="none" cap="none" strike="noStrike">
                <a:solidFill>
                  <a:schemeClr val="lt1"/>
                </a:solidFill>
                <a:latin typeface="Inter"/>
                <a:ea typeface="Inter"/>
                <a:cs typeface="Inter"/>
                <a:sym typeface="Inter"/>
              </a:rPr>
              <a:t>Unleashing the value of customer education - Case Study</a:t>
            </a:r>
            <a:endParaRPr b="0" i="0" sz="1800" u="none" cap="none" strike="noStrike">
              <a:solidFill>
                <a:schemeClr val="lt1"/>
              </a:solidFill>
              <a:latin typeface="Inter"/>
              <a:ea typeface="Inter"/>
              <a:cs typeface="Inter"/>
              <a:sym typeface="Inter"/>
            </a:endParaRPr>
          </a:p>
        </p:txBody>
      </p:sp>
      <p:pic>
        <p:nvPicPr>
          <p:cNvPr id="50" name="Google Shape;50;p12"/>
          <p:cNvPicPr preferRelativeResize="0"/>
          <p:nvPr/>
        </p:nvPicPr>
        <p:blipFill rotWithShape="1">
          <a:blip r:embed="rId3">
            <a:alphaModFix/>
          </a:blip>
          <a:srcRect b="26239" l="7574" r="7027" t="24389"/>
          <a:stretch/>
        </p:blipFill>
        <p:spPr>
          <a:xfrm>
            <a:off x="764125" y="3847775"/>
            <a:ext cx="1735572" cy="300300"/>
          </a:xfrm>
          <a:prstGeom prst="rect">
            <a:avLst/>
          </a:prstGeom>
          <a:noFill/>
          <a:ln>
            <a:noFill/>
          </a:ln>
        </p:spPr>
      </p:pic>
      <p:sp>
        <p:nvSpPr>
          <p:cNvPr id="51" name="Google Shape;51;p12"/>
          <p:cNvSpPr txBox="1"/>
          <p:nvPr/>
        </p:nvSpPr>
        <p:spPr>
          <a:xfrm>
            <a:off x="764125" y="3427675"/>
            <a:ext cx="6228900" cy="3003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1500"/>
              <a:buFont typeface="Arial"/>
              <a:buNone/>
            </a:pPr>
            <a:r>
              <a:rPr b="0" i="0" lang="en" sz="1500" u="none" cap="none" strike="noStrike">
                <a:solidFill>
                  <a:srgbClr val="FFFFFF"/>
                </a:solidFill>
                <a:latin typeface="Inter"/>
                <a:ea typeface="Inter"/>
                <a:cs typeface="Inter"/>
                <a:sym typeface="Inter"/>
              </a:rPr>
              <a:t>Daria Lenina, Senior Manager, Customer Education</a:t>
            </a:r>
            <a:endParaRPr b="0" i="0" sz="1500" u="none" cap="none" strike="noStrike">
              <a:solidFill>
                <a:srgbClr val="FFFFFF"/>
              </a:solidFill>
              <a:latin typeface="Inter"/>
              <a:ea typeface="Inter"/>
              <a:cs typeface="Inter"/>
              <a:sym typeface="Inter"/>
            </a:endParaRPr>
          </a:p>
        </p:txBody>
      </p:sp>
      <p:sp>
        <p:nvSpPr>
          <p:cNvPr id="52" name="Google Shape;52;p12"/>
          <p:cNvSpPr txBox="1"/>
          <p:nvPr/>
        </p:nvSpPr>
        <p:spPr>
          <a:xfrm>
            <a:off x="637200" y="877725"/>
            <a:ext cx="7869600" cy="10620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3500"/>
              <a:buFont typeface="Arial"/>
              <a:buNone/>
            </a:pPr>
            <a:r>
              <a:rPr b="0" i="0" lang="en" sz="3500" u="none" cap="none" strike="noStrike">
                <a:solidFill>
                  <a:srgbClr val="FFFFFF"/>
                </a:solidFill>
                <a:latin typeface="Inter"/>
                <a:ea typeface="Inter"/>
                <a:cs typeface="Inter"/>
                <a:sym typeface="Inter"/>
              </a:rPr>
              <a:t>From Cost Center to </a:t>
            </a:r>
            <a:endParaRPr b="0" i="0" sz="3500" u="none" cap="none" strike="noStrike">
              <a:solidFill>
                <a:srgbClr val="FFFFFF"/>
              </a:solidFill>
              <a:latin typeface="Inter"/>
              <a:ea typeface="Inter"/>
              <a:cs typeface="Inter"/>
              <a:sym typeface="Inter"/>
            </a:endParaRPr>
          </a:p>
          <a:p>
            <a:pPr indent="0" lvl="0" marL="0" marR="0" rtl="0" algn="l">
              <a:lnSpc>
                <a:spcPct val="90000"/>
              </a:lnSpc>
              <a:spcBef>
                <a:spcPts val="0"/>
              </a:spcBef>
              <a:spcAft>
                <a:spcPts val="0"/>
              </a:spcAft>
              <a:buClr>
                <a:srgbClr val="000000"/>
              </a:buClr>
              <a:buSzPts val="3500"/>
              <a:buFont typeface="Arial"/>
              <a:buNone/>
            </a:pPr>
            <a:r>
              <a:rPr b="0" i="0" lang="en" sz="3500" u="none" cap="none" strike="noStrike">
                <a:solidFill>
                  <a:srgbClr val="FFFFFF"/>
                </a:solidFill>
                <a:latin typeface="Inter"/>
                <a:ea typeface="Inter"/>
                <a:cs typeface="Inter"/>
                <a:sym typeface="Inter"/>
              </a:rPr>
              <a:t>Business Impact</a:t>
            </a:r>
            <a:endParaRPr b="0" i="0" sz="3500" u="none" cap="none" strike="noStrike">
              <a:solidFill>
                <a:srgbClr val="FFFFFF"/>
              </a:solidFill>
              <a:latin typeface="Inter"/>
              <a:ea typeface="Inter"/>
              <a:cs typeface="Inter"/>
              <a:sym typeface="In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1"/>
          <p:cNvSpPr/>
          <p:nvPr/>
        </p:nvSpPr>
        <p:spPr>
          <a:xfrm>
            <a:off x="4572000" y="-62900"/>
            <a:ext cx="4539600" cy="5143500"/>
          </a:xfrm>
          <a:prstGeom prst="rect">
            <a:avLst/>
          </a:prstGeom>
          <a:solidFill>
            <a:srgbClr val="0041E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1"/>
          <p:cNvSpPr txBox="1"/>
          <p:nvPr/>
        </p:nvSpPr>
        <p:spPr>
          <a:xfrm>
            <a:off x="636875" y="583575"/>
            <a:ext cx="3802500" cy="364800"/>
          </a:xfrm>
          <a:prstGeom prst="rect">
            <a:avLst/>
          </a:prstGeom>
          <a:noFill/>
          <a:ln>
            <a:noFill/>
          </a:ln>
        </p:spPr>
        <p:txBody>
          <a:bodyPr anchorCtr="0" anchor="t" bIns="22875" lIns="22875" spcFirstLastPara="1" rIns="22875" wrap="square" tIns="22875">
            <a:spAutoFit/>
          </a:bodyPr>
          <a:lstStyle/>
          <a:p>
            <a:pPr indent="0" lvl="0" marL="0" marR="0" rtl="0" algn="l">
              <a:lnSpc>
                <a:spcPct val="90000"/>
              </a:lnSpc>
              <a:spcBef>
                <a:spcPts val="0"/>
              </a:spcBef>
              <a:spcAft>
                <a:spcPts val="0"/>
              </a:spcAft>
              <a:buClr>
                <a:srgbClr val="000000"/>
              </a:buClr>
              <a:buSzPts val="2300"/>
              <a:buFont typeface="Arial"/>
              <a:buNone/>
            </a:pPr>
            <a:r>
              <a:rPr b="0" i="0" lang="en" sz="2300" u="none" cap="none" strike="noStrike">
                <a:solidFill>
                  <a:schemeClr val="dk1"/>
                </a:solidFill>
                <a:latin typeface="Inter"/>
                <a:ea typeface="Inter"/>
                <a:cs typeface="Inter"/>
                <a:sym typeface="Inter"/>
              </a:rPr>
              <a:t>Reduce Support Costs </a:t>
            </a:r>
            <a:endParaRPr b="0" i="0" sz="2300" u="none" cap="none" strike="noStrike">
              <a:solidFill>
                <a:schemeClr val="dk1"/>
              </a:solidFill>
              <a:latin typeface="Inter"/>
              <a:ea typeface="Inter"/>
              <a:cs typeface="Inter"/>
              <a:sym typeface="Inter"/>
            </a:endParaRPr>
          </a:p>
        </p:txBody>
      </p:sp>
      <p:sp>
        <p:nvSpPr>
          <p:cNvPr id="284" name="Google Shape;284;p21"/>
          <p:cNvSpPr txBox="1"/>
          <p:nvPr/>
        </p:nvSpPr>
        <p:spPr>
          <a:xfrm>
            <a:off x="641071" y="1123824"/>
            <a:ext cx="4934100" cy="2772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dk1"/>
                </a:solidFill>
                <a:latin typeface="Inter"/>
                <a:ea typeface="Inter"/>
                <a:cs typeface="Inter"/>
                <a:sym typeface="Inter"/>
              </a:rPr>
              <a:t>Why</a:t>
            </a:r>
            <a:endParaRPr b="0" i="0" sz="1500" u="none" cap="none" strike="noStrike">
              <a:solidFill>
                <a:schemeClr val="dk1"/>
              </a:solidFill>
              <a:latin typeface="Inter"/>
              <a:ea typeface="Inter"/>
              <a:cs typeface="Inter"/>
              <a:sym typeface="Inter"/>
            </a:endParaRPr>
          </a:p>
        </p:txBody>
      </p:sp>
      <p:sp>
        <p:nvSpPr>
          <p:cNvPr id="285" name="Google Shape;285;p21"/>
          <p:cNvSpPr txBox="1"/>
          <p:nvPr/>
        </p:nvSpPr>
        <p:spPr>
          <a:xfrm>
            <a:off x="867362" y="1526900"/>
            <a:ext cx="3073200" cy="6183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Customers don’t have the information they need to solve their problems. Complex troubleshooting.  </a:t>
            </a:r>
            <a:endParaRPr b="0" i="0" sz="1000" u="none" cap="none" strike="noStrike">
              <a:solidFill>
                <a:schemeClr val="dk1"/>
              </a:solidFill>
              <a:latin typeface="Inter Light"/>
              <a:ea typeface="Inter Light"/>
              <a:cs typeface="Inter Light"/>
              <a:sym typeface="Inter Light"/>
            </a:endParaRPr>
          </a:p>
          <a:p>
            <a:pPr indent="0" lvl="0" marL="0" marR="0" rtl="0" algn="l">
              <a:lnSpc>
                <a:spcPct val="115000"/>
              </a:lnSpc>
              <a:spcBef>
                <a:spcPts val="500"/>
              </a:spcBef>
              <a:spcAft>
                <a:spcPts val="500"/>
              </a:spcAft>
              <a:buClr>
                <a:srgbClr val="000000"/>
              </a:buClr>
              <a:buSzPts val="1000"/>
              <a:buFont typeface="Arial"/>
              <a:buNone/>
            </a:pPr>
            <a:r>
              <a:t/>
            </a:r>
            <a:endParaRPr b="0" i="0" sz="1000" u="none" cap="none" strike="noStrike">
              <a:solidFill>
                <a:schemeClr val="dk1"/>
              </a:solidFill>
              <a:latin typeface="Inter Light"/>
              <a:ea typeface="Inter Light"/>
              <a:cs typeface="Inter Light"/>
              <a:sym typeface="Inter Light"/>
            </a:endParaRPr>
          </a:p>
        </p:txBody>
      </p:sp>
      <p:sp>
        <p:nvSpPr>
          <p:cNvPr id="286" name="Google Shape;286;p21"/>
          <p:cNvSpPr txBox="1"/>
          <p:nvPr/>
        </p:nvSpPr>
        <p:spPr>
          <a:xfrm>
            <a:off x="5138100" y="1769863"/>
            <a:ext cx="3652500" cy="1650900"/>
          </a:xfrm>
          <a:prstGeom prst="rect">
            <a:avLst/>
          </a:prstGeom>
          <a:noFill/>
          <a:ln>
            <a:noFill/>
          </a:ln>
        </p:spPr>
        <p:txBody>
          <a:bodyPr anchorCtr="0" anchor="t" bIns="45725" lIns="45725" spcFirstLastPara="1" rIns="45725" wrap="square" tIns="457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lt1"/>
                </a:solidFill>
                <a:latin typeface="Inter"/>
                <a:ea typeface="Inter"/>
                <a:cs typeface="Inter"/>
                <a:sym typeface="Inter"/>
              </a:rPr>
              <a:t>Our support team is struggling - they spend too much time responding to the same questions over and over again. We don't even have time to build a centralized help center to provide customers with self-service options.</a:t>
            </a:r>
            <a:endParaRPr b="0" i="0" sz="1500" u="none" cap="none" strike="noStrike">
              <a:solidFill>
                <a:schemeClr val="lt1"/>
              </a:solidFill>
              <a:latin typeface="Inter"/>
              <a:ea typeface="Inter"/>
              <a:cs typeface="Inter"/>
              <a:sym typeface="Inter"/>
            </a:endParaRPr>
          </a:p>
        </p:txBody>
      </p:sp>
      <p:pic>
        <p:nvPicPr>
          <p:cNvPr id="287" name="Google Shape;287;p21"/>
          <p:cNvPicPr preferRelativeResize="0"/>
          <p:nvPr/>
        </p:nvPicPr>
        <p:blipFill rotWithShape="1">
          <a:blip r:embed="rId3">
            <a:alphaModFix/>
          </a:blip>
          <a:srcRect b="0" l="0" r="0" t="0"/>
          <a:stretch/>
        </p:blipFill>
        <p:spPr>
          <a:xfrm>
            <a:off x="6549275" y="904300"/>
            <a:ext cx="830138" cy="830138"/>
          </a:xfrm>
          <a:prstGeom prst="rect">
            <a:avLst/>
          </a:prstGeom>
          <a:noFill/>
          <a:ln>
            <a:noFill/>
          </a:ln>
        </p:spPr>
      </p:pic>
      <p:sp>
        <p:nvSpPr>
          <p:cNvPr id="288" name="Google Shape;288;p21"/>
          <p:cNvSpPr txBox="1"/>
          <p:nvPr/>
        </p:nvSpPr>
        <p:spPr>
          <a:xfrm>
            <a:off x="641071" y="1962374"/>
            <a:ext cx="4934100" cy="2772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dk1"/>
                </a:solidFill>
                <a:latin typeface="Inter"/>
                <a:ea typeface="Inter"/>
                <a:cs typeface="Inter"/>
                <a:sym typeface="Inter"/>
              </a:rPr>
              <a:t>How</a:t>
            </a:r>
            <a:endParaRPr b="0" i="0" sz="1500" u="none" cap="none" strike="noStrike">
              <a:solidFill>
                <a:schemeClr val="dk1"/>
              </a:solidFill>
              <a:latin typeface="Inter"/>
              <a:ea typeface="Inter"/>
              <a:cs typeface="Inter"/>
              <a:sym typeface="Inter"/>
            </a:endParaRPr>
          </a:p>
        </p:txBody>
      </p:sp>
      <p:sp>
        <p:nvSpPr>
          <p:cNvPr id="289" name="Google Shape;289;p21"/>
          <p:cNvSpPr txBox="1"/>
          <p:nvPr/>
        </p:nvSpPr>
        <p:spPr>
          <a:xfrm>
            <a:off x="910575" y="2300550"/>
            <a:ext cx="3073200" cy="3771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50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Analyze CS tickets (qualitative analysis vs quantitative) to see what exactly customers ask</a:t>
            </a:r>
            <a:endParaRPr b="0" i="0" sz="1000" u="none" cap="none" strike="noStrike">
              <a:solidFill>
                <a:schemeClr val="dk1"/>
              </a:solidFill>
              <a:latin typeface="Inter Light"/>
              <a:ea typeface="Inter Light"/>
              <a:cs typeface="Inter Light"/>
              <a:sym typeface="Inter Light"/>
            </a:endParaRPr>
          </a:p>
        </p:txBody>
      </p:sp>
      <p:pic>
        <p:nvPicPr>
          <p:cNvPr id="290" name="Google Shape;290;p21"/>
          <p:cNvPicPr preferRelativeResize="0"/>
          <p:nvPr/>
        </p:nvPicPr>
        <p:blipFill rotWithShape="1">
          <a:blip r:embed="rId4">
            <a:alphaModFix/>
          </a:blip>
          <a:srcRect b="0" l="0" r="0" t="0"/>
          <a:stretch/>
        </p:blipFill>
        <p:spPr>
          <a:xfrm>
            <a:off x="652346" y="4554639"/>
            <a:ext cx="159528" cy="159528"/>
          </a:xfrm>
          <a:prstGeom prst="rect">
            <a:avLst/>
          </a:prstGeom>
          <a:noFill/>
          <a:ln>
            <a:noFill/>
          </a:ln>
        </p:spPr>
      </p:pic>
      <p:pic>
        <p:nvPicPr>
          <p:cNvPr id="291" name="Google Shape;291;p21"/>
          <p:cNvPicPr preferRelativeResize="0"/>
          <p:nvPr/>
        </p:nvPicPr>
        <p:blipFill rotWithShape="1">
          <a:blip r:embed="rId4">
            <a:alphaModFix/>
          </a:blip>
          <a:srcRect b="0" l="0" r="0" t="0"/>
          <a:stretch/>
        </p:blipFill>
        <p:spPr>
          <a:xfrm>
            <a:off x="652346" y="3958383"/>
            <a:ext cx="159528" cy="159528"/>
          </a:xfrm>
          <a:prstGeom prst="rect">
            <a:avLst/>
          </a:prstGeom>
          <a:noFill/>
          <a:ln>
            <a:noFill/>
          </a:ln>
        </p:spPr>
      </p:pic>
      <p:sp>
        <p:nvSpPr>
          <p:cNvPr id="292" name="Google Shape;292;p21"/>
          <p:cNvSpPr txBox="1"/>
          <p:nvPr/>
        </p:nvSpPr>
        <p:spPr>
          <a:xfrm>
            <a:off x="652358" y="3631462"/>
            <a:ext cx="4934100" cy="2772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dk1"/>
                </a:solidFill>
                <a:latin typeface="Inter"/>
                <a:ea typeface="Inter"/>
                <a:cs typeface="Inter"/>
                <a:sym typeface="Inter"/>
              </a:rPr>
              <a:t>What</a:t>
            </a:r>
            <a:endParaRPr b="0" i="0" sz="1500" u="none" cap="none" strike="noStrike">
              <a:solidFill>
                <a:schemeClr val="dk1"/>
              </a:solidFill>
              <a:latin typeface="Inter"/>
              <a:ea typeface="Inter"/>
              <a:cs typeface="Inter"/>
              <a:sym typeface="Inter"/>
            </a:endParaRPr>
          </a:p>
        </p:txBody>
      </p:sp>
      <p:sp>
        <p:nvSpPr>
          <p:cNvPr id="293" name="Google Shape;293;p21"/>
          <p:cNvSpPr txBox="1"/>
          <p:nvPr/>
        </p:nvSpPr>
        <p:spPr>
          <a:xfrm>
            <a:off x="910575" y="3908650"/>
            <a:ext cx="3073200" cy="9723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Troubleshooting Guide, articles and videos to cover Top 10 topics. ILTs to customers with most tickets.</a:t>
            </a:r>
            <a:endParaRPr b="0" i="0" sz="1000" u="none" cap="none" strike="noStrike">
              <a:solidFill>
                <a:schemeClr val="dk1"/>
              </a:solidFill>
              <a:latin typeface="Inter Light"/>
              <a:ea typeface="Inter Light"/>
              <a:cs typeface="Inter Light"/>
              <a:sym typeface="Inter Light"/>
            </a:endParaRPr>
          </a:p>
          <a:p>
            <a:pPr indent="0" lvl="0" marL="0" marR="0" rtl="0" algn="l">
              <a:lnSpc>
                <a:spcPct val="115000"/>
              </a:lnSpc>
              <a:spcBef>
                <a:spcPts val="500"/>
              </a:spcBef>
              <a:spcAft>
                <a:spcPts val="50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Build your own dashboards ASAP to measure results and identify opportunities.   </a:t>
            </a:r>
            <a:endParaRPr b="0" i="0" sz="1000" u="none" cap="none" strike="noStrike">
              <a:solidFill>
                <a:schemeClr val="dk1"/>
              </a:solidFill>
              <a:latin typeface="Inter Light"/>
              <a:ea typeface="Inter Light"/>
              <a:cs typeface="Inter Light"/>
              <a:sym typeface="Inter Light"/>
            </a:endParaRPr>
          </a:p>
        </p:txBody>
      </p:sp>
      <p:sp>
        <p:nvSpPr>
          <p:cNvPr id="294" name="Google Shape;294;p21"/>
          <p:cNvSpPr txBox="1"/>
          <p:nvPr/>
        </p:nvSpPr>
        <p:spPr>
          <a:xfrm>
            <a:off x="867350" y="2679775"/>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5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21"/>
          <p:cNvSpPr txBox="1"/>
          <p:nvPr/>
        </p:nvSpPr>
        <p:spPr>
          <a:xfrm>
            <a:off x="867350" y="2685519"/>
            <a:ext cx="3000000" cy="51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50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Introduce ‘Unnecessary escalations’ tag and proper typologies. Educate Support! </a:t>
            </a:r>
            <a:endParaRPr b="0" i="0" sz="1400" u="none" cap="none" strike="noStrike">
              <a:solidFill>
                <a:srgbClr val="000000"/>
              </a:solidFill>
              <a:latin typeface="Arial"/>
              <a:ea typeface="Arial"/>
              <a:cs typeface="Arial"/>
              <a:sym typeface="Arial"/>
            </a:endParaRPr>
          </a:p>
        </p:txBody>
      </p:sp>
      <p:sp>
        <p:nvSpPr>
          <p:cNvPr id="296" name="Google Shape;296;p21"/>
          <p:cNvSpPr txBox="1"/>
          <p:nvPr/>
        </p:nvSpPr>
        <p:spPr>
          <a:xfrm>
            <a:off x="4439384" y="3617750"/>
            <a:ext cx="3464100" cy="231000"/>
          </a:xfrm>
          <a:prstGeom prst="rect">
            <a:avLst/>
          </a:prstGeom>
          <a:noFill/>
          <a:ln>
            <a:noFill/>
          </a:ln>
        </p:spPr>
        <p:txBody>
          <a:bodyPr anchorCtr="0" anchor="t" bIns="45725" lIns="45725" spcFirstLastPara="1" rIns="45725" wrap="square" tIns="45725">
            <a:spAutoFit/>
          </a:bodyPr>
          <a:lstStyle/>
          <a:p>
            <a:pPr indent="0" lvl="0" marL="0" marR="0" rtl="0" algn="r">
              <a:lnSpc>
                <a:spcPct val="130000"/>
              </a:lnSpc>
              <a:spcBef>
                <a:spcPts val="0"/>
              </a:spcBef>
              <a:spcAft>
                <a:spcPts val="0"/>
              </a:spcAft>
              <a:buClr>
                <a:srgbClr val="000000"/>
              </a:buClr>
              <a:buSzPts val="900"/>
              <a:buFont typeface="Arial"/>
              <a:buNone/>
            </a:pPr>
            <a:r>
              <a:rPr b="0" i="0" lang="en" sz="900" u="none" cap="none" strike="noStrike">
                <a:solidFill>
                  <a:srgbClr val="F4F7FA"/>
                </a:solidFill>
                <a:latin typeface="Inter Medium"/>
                <a:ea typeface="Inter Medium"/>
                <a:cs typeface="Inter Medium"/>
                <a:sym typeface="Inter Medium"/>
              </a:rPr>
              <a:t>Director of Customer Support</a:t>
            </a:r>
            <a:endParaRPr b="0" i="0" sz="900" u="none" cap="none" strike="noStrike">
              <a:solidFill>
                <a:srgbClr val="F4F7FA"/>
              </a:solidFill>
              <a:latin typeface="Inter Light"/>
              <a:ea typeface="Inter Light"/>
              <a:cs typeface="Inter Light"/>
              <a:sym typeface="Inter Light"/>
            </a:endParaRPr>
          </a:p>
        </p:txBody>
      </p:sp>
      <p:sp>
        <p:nvSpPr>
          <p:cNvPr id="297" name="Google Shape;297;p21"/>
          <p:cNvSpPr/>
          <p:nvPr/>
        </p:nvSpPr>
        <p:spPr>
          <a:xfrm>
            <a:off x="8002850" y="3456200"/>
            <a:ext cx="548700" cy="549000"/>
          </a:xfrm>
          <a:prstGeom prst="ellipse">
            <a:avLst/>
          </a:prstGeom>
          <a:solidFill>
            <a:srgbClr val="F4F7FA"/>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8" name="Google Shape;298;p21"/>
          <p:cNvPicPr preferRelativeResize="0"/>
          <p:nvPr/>
        </p:nvPicPr>
        <p:blipFill rotWithShape="1">
          <a:blip r:embed="rId5">
            <a:alphaModFix/>
          </a:blip>
          <a:srcRect b="0" l="-11540" r="11539" t="-20076"/>
          <a:stretch/>
        </p:blipFill>
        <p:spPr>
          <a:xfrm>
            <a:off x="8004334" y="3458746"/>
            <a:ext cx="548700" cy="549000"/>
          </a:xfrm>
          <a:prstGeom prst="ellipse">
            <a:avLst/>
          </a:prstGeom>
          <a:noFill/>
          <a:ln>
            <a:noFill/>
          </a:ln>
        </p:spPr>
      </p:pic>
      <p:sp>
        <p:nvSpPr>
          <p:cNvPr id="299" name="Google Shape;299;p21"/>
          <p:cNvSpPr txBox="1"/>
          <p:nvPr/>
        </p:nvSpPr>
        <p:spPr>
          <a:xfrm>
            <a:off x="903950" y="3169344"/>
            <a:ext cx="3000000" cy="51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50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Build a case for Product to update in-product troubleshooting. Add links to Help Center.</a:t>
            </a:r>
            <a:endParaRPr b="0" i="0" sz="1400" u="none" cap="none" strike="noStrike">
              <a:solidFill>
                <a:srgbClr val="000000"/>
              </a:solidFill>
              <a:latin typeface="Arial"/>
              <a:ea typeface="Arial"/>
              <a:cs typeface="Arial"/>
              <a:sym typeface="Arial"/>
            </a:endParaRPr>
          </a:p>
        </p:txBody>
      </p:sp>
      <p:grpSp>
        <p:nvGrpSpPr>
          <p:cNvPr id="300" name="Google Shape;300;p21"/>
          <p:cNvGrpSpPr/>
          <p:nvPr/>
        </p:nvGrpSpPr>
        <p:grpSpPr>
          <a:xfrm>
            <a:off x="2947668" y="948383"/>
            <a:ext cx="830167" cy="65450"/>
            <a:chOff x="4907550" y="3537600"/>
            <a:chExt cx="600700" cy="50525"/>
          </a:xfrm>
        </p:grpSpPr>
        <p:sp>
          <p:nvSpPr>
            <p:cNvPr id="301" name="Google Shape;301;p21"/>
            <p:cNvSpPr/>
            <p:nvPr/>
          </p:nvSpPr>
          <p:spPr>
            <a:xfrm>
              <a:off x="4907550" y="3537600"/>
              <a:ext cx="308600" cy="39900"/>
            </a:xfrm>
            <a:custGeom>
              <a:rect b="b" l="l" r="r" t="t"/>
              <a:pathLst>
                <a:path extrusionOk="0" fill="none" h="1596" w="12344">
                  <a:moveTo>
                    <a:pt x="12343" y="1010"/>
                  </a:moveTo>
                  <a:lnTo>
                    <a:pt x="12343" y="1010"/>
                  </a:lnTo>
                  <a:lnTo>
                    <a:pt x="12021" y="849"/>
                  </a:lnTo>
                  <a:lnTo>
                    <a:pt x="11685" y="703"/>
                  </a:lnTo>
                  <a:lnTo>
                    <a:pt x="11333" y="571"/>
                  </a:lnTo>
                  <a:lnTo>
                    <a:pt x="10967" y="454"/>
                  </a:lnTo>
                  <a:lnTo>
                    <a:pt x="10587" y="366"/>
                  </a:lnTo>
                  <a:lnTo>
                    <a:pt x="10206" y="278"/>
                  </a:lnTo>
                  <a:lnTo>
                    <a:pt x="9825" y="190"/>
                  </a:lnTo>
                  <a:lnTo>
                    <a:pt x="9430" y="132"/>
                  </a:lnTo>
                  <a:lnTo>
                    <a:pt x="9020" y="88"/>
                  </a:lnTo>
                  <a:lnTo>
                    <a:pt x="8610" y="44"/>
                  </a:lnTo>
                  <a:lnTo>
                    <a:pt x="8200" y="15"/>
                  </a:lnTo>
                  <a:lnTo>
                    <a:pt x="7790" y="0"/>
                  </a:lnTo>
                  <a:lnTo>
                    <a:pt x="7365" y="0"/>
                  </a:lnTo>
                  <a:lnTo>
                    <a:pt x="6941" y="15"/>
                  </a:lnTo>
                  <a:lnTo>
                    <a:pt x="6516" y="29"/>
                  </a:lnTo>
                  <a:lnTo>
                    <a:pt x="6092" y="59"/>
                  </a:lnTo>
                  <a:lnTo>
                    <a:pt x="5667" y="88"/>
                  </a:lnTo>
                  <a:lnTo>
                    <a:pt x="5257" y="132"/>
                  </a:lnTo>
                  <a:lnTo>
                    <a:pt x="4832" y="190"/>
                  </a:lnTo>
                  <a:lnTo>
                    <a:pt x="4422" y="249"/>
                  </a:lnTo>
                  <a:lnTo>
                    <a:pt x="3998" y="322"/>
                  </a:lnTo>
                  <a:lnTo>
                    <a:pt x="3602" y="410"/>
                  </a:lnTo>
                  <a:lnTo>
                    <a:pt x="3193" y="498"/>
                  </a:lnTo>
                  <a:lnTo>
                    <a:pt x="2797" y="600"/>
                  </a:lnTo>
                  <a:lnTo>
                    <a:pt x="2417" y="703"/>
                  </a:lnTo>
                  <a:lnTo>
                    <a:pt x="2036" y="805"/>
                  </a:lnTo>
                  <a:lnTo>
                    <a:pt x="1670" y="922"/>
                  </a:lnTo>
                  <a:lnTo>
                    <a:pt x="1318" y="1054"/>
                  </a:lnTo>
                  <a:lnTo>
                    <a:pt x="967" y="1171"/>
                  </a:lnTo>
                  <a:lnTo>
                    <a:pt x="630" y="1318"/>
                  </a:lnTo>
                  <a:lnTo>
                    <a:pt x="308" y="1450"/>
                  </a:lnTo>
                  <a:lnTo>
                    <a:pt x="1" y="1596"/>
                  </a:lnTo>
                </a:path>
              </a:pathLst>
            </a:custGeom>
            <a:noFill/>
            <a:ln cap="rnd" cmpd="sng" w="19050">
              <a:solidFill>
                <a:srgbClr val="FB631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2" name="Google Shape;302;p21"/>
            <p:cNvSpPr/>
            <p:nvPr/>
          </p:nvSpPr>
          <p:spPr>
            <a:xfrm>
              <a:off x="5216125" y="3548575"/>
              <a:ext cx="292125" cy="39550"/>
            </a:xfrm>
            <a:custGeom>
              <a:rect b="b" l="l" r="r" t="t"/>
              <a:pathLst>
                <a:path extrusionOk="0" fill="none" h="1582" w="11685">
                  <a:moveTo>
                    <a:pt x="0" y="571"/>
                  </a:moveTo>
                  <a:lnTo>
                    <a:pt x="0" y="571"/>
                  </a:lnTo>
                  <a:lnTo>
                    <a:pt x="191" y="659"/>
                  </a:lnTo>
                  <a:lnTo>
                    <a:pt x="191" y="659"/>
                  </a:lnTo>
                  <a:lnTo>
                    <a:pt x="396" y="776"/>
                  </a:lnTo>
                  <a:lnTo>
                    <a:pt x="601" y="879"/>
                  </a:lnTo>
                  <a:lnTo>
                    <a:pt x="1025" y="1054"/>
                  </a:lnTo>
                  <a:lnTo>
                    <a:pt x="1465" y="1201"/>
                  </a:lnTo>
                  <a:lnTo>
                    <a:pt x="1919" y="1318"/>
                  </a:lnTo>
                  <a:lnTo>
                    <a:pt x="2372" y="1421"/>
                  </a:lnTo>
                  <a:lnTo>
                    <a:pt x="2841" y="1494"/>
                  </a:lnTo>
                  <a:lnTo>
                    <a:pt x="3309" y="1538"/>
                  </a:lnTo>
                  <a:lnTo>
                    <a:pt x="3793" y="1567"/>
                  </a:lnTo>
                  <a:lnTo>
                    <a:pt x="4276" y="1582"/>
                  </a:lnTo>
                  <a:lnTo>
                    <a:pt x="4759" y="1567"/>
                  </a:lnTo>
                  <a:lnTo>
                    <a:pt x="5228" y="1538"/>
                  </a:lnTo>
                  <a:lnTo>
                    <a:pt x="5711" y="1508"/>
                  </a:lnTo>
                  <a:lnTo>
                    <a:pt x="6179" y="1450"/>
                  </a:lnTo>
                  <a:lnTo>
                    <a:pt x="6648" y="1391"/>
                  </a:lnTo>
                  <a:lnTo>
                    <a:pt x="7102" y="1318"/>
                  </a:lnTo>
                  <a:lnTo>
                    <a:pt x="7541" y="1230"/>
                  </a:lnTo>
                  <a:lnTo>
                    <a:pt x="8390" y="1040"/>
                  </a:lnTo>
                  <a:lnTo>
                    <a:pt x="9181" y="835"/>
                  </a:lnTo>
                  <a:lnTo>
                    <a:pt x="9884" y="645"/>
                  </a:lnTo>
                  <a:lnTo>
                    <a:pt x="10484" y="440"/>
                  </a:lnTo>
                  <a:lnTo>
                    <a:pt x="10982" y="264"/>
                  </a:lnTo>
                  <a:lnTo>
                    <a:pt x="11362" y="132"/>
                  </a:lnTo>
                  <a:lnTo>
                    <a:pt x="11684" y="0"/>
                  </a:lnTo>
                </a:path>
              </a:pathLst>
            </a:custGeom>
            <a:noFill/>
            <a:ln cap="rnd" cmpd="sng" w="19050">
              <a:solidFill>
                <a:srgbClr val="FB631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pic>
        <p:nvPicPr>
          <p:cNvPr id="303" name="Google Shape;303;p21"/>
          <p:cNvPicPr preferRelativeResize="0"/>
          <p:nvPr/>
        </p:nvPicPr>
        <p:blipFill rotWithShape="1">
          <a:blip r:embed="rId6">
            <a:alphaModFix/>
          </a:blip>
          <a:srcRect b="0" l="0" r="0" t="0"/>
          <a:stretch/>
        </p:blipFill>
        <p:spPr>
          <a:xfrm>
            <a:off x="636872" y="1570200"/>
            <a:ext cx="159525" cy="159525"/>
          </a:xfrm>
          <a:prstGeom prst="rect">
            <a:avLst/>
          </a:prstGeom>
          <a:noFill/>
          <a:ln>
            <a:noFill/>
          </a:ln>
        </p:spPr>
      </p:pic>
      <p:pic>
        <p:nvPicPr>
          <p:cNvPr id="304" name="Google Shape;304;p21"/>
          <p:cNvPicPr preferRelativeResize="0"/>
          <p:nvPr/>
        </p:nvPicPr>
        <p:blipFill rotWithShape="1">
          <a:blip r:embed="rId7">
            <a:alphaModFix/>
          </a:blip>
          <a:srcRect b="0" l="0" r="0" t="0"/>
          <a:stretch/>
        </p:blipFill>
        <p:spPr>
          <a:xfrm>
            <a:off x="636874" y="2332004"/>
            <a:ext cx="159525" cy="159216"/>
          </a:xfrm>
          <a:prstGeom prst="rect">
            <a:avLst/>
          </a:prstGeom>
          <a:noFill/>
          <a:ln>
            <a:noFill/>
          </a:ln>
        </p:spPr>
      </p:pic>
      <p:pic>
        <p:nvPicPr>
          <p:cNvPr id="305" name="Google Shape;305;p21"/>
          <p:cNvPicPr preferRelativeResize="0"/>
          <p:nvPr/>
        </p:nvPicPr>
        <p:blipFill rotWithShape="1">
          <a:blip r:embed="rId7">
            <a:alphaModFix/>
          </a:blip>
          <a:srcRect b="0" l="0" r="0" t="0"/>
          <a:stretch/>
        </p:blipFill>
        <p:spPr>
          <a:xfrm>
            <a:off x="636874" y="2805629"/>
            <a:ext cx="159525" cy="159216"/>
          </a:xfrm>
          <a:prstGeom prst="rect">
            <a:avLst/>
          </a:prstGeom>
          <a:noFill/>
          <a:ln>
            <a:noFill/>
          </a:ln>
        </p:spPr>
      </p:pic>
      <p:pic>
        <p:nvPicPr>
          <p:cNvPr id="306" name="Google Shape;306;p21"/>
          <p:cNvPicPr preferRelativeResize="0"/>
          <p:nvPr/>
        </p:nvPicPr>
        <p:blipFill rotWithShape="1">
          <a:blip r:embed="rId7">
            <a:alphaModFix/>
          </a:blip>
          <a:srcRect b="0" l="0" r="0" t="0"/>
          <a:stretch/>
        </p:blipFill>
        <p:spPr>
          <a:xfrm>
            <a:off x="636874" y="3279404"/>
            <a:ext cx="159525" cy="1592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2"/>
          <p:cNvSpPr/>
          <p:nvPr/>
        </p:nvSpPr>
        <p:spPr>
          <a:xfrm>
            <a:off x="4572000" y="-62900"/>
            <a:ext cx="4539600" cy="5143500"/>
          </a:xfrm>
          <a:prstGeom prst="rect">
            <a:avLst/>
          </a:prstGeom>
          <a:solidFill>
            <a:srgbClr val="0041E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2"/>
          <p:cNvSpPr txBox="1"/>
          <p:nvPr/>
        </p:nvSpPr>
        <p:spPr>
          <a:xfrm>
            <a:off x="636875" y="583575"/>
            <a:ext cx="3802500" cy="364800"/>
          </a:xfrm>
          <a:prstGeom prst="rect">
            <a:avLst/>
          </a:prstGeom>
          <a:noFill/>
          <a:ln>
            <a:noFill/>
          </a:ln>
        </p:spPr>
        <p:txBody>
          <a:bodyPr anchorCtr="0" anchor="t" bIns="22875" lIns="22875" spcFirstLastPara="1" rIns="22875" wrap="square" tIns="22875">
            <a:spAutoFit/>
          </a:bodyPr>
          <a:lstStyle/>
          <a:p>
            <a:pPr indent="0" lvl="0" marL="0" marR="0" rtl="0" algn="l">
              <a:lnSpc>
                <a:spcPct val="90000"/>
              </a:lnSpc>
              <a:spcBef>
                <a:spcPts val="0"/>
              </a:spcBef>
              <a:spcAft>
                <a:spcPts val="0"/>
              </a:spcAft>
              <a:buClr>
                <a:srgbClr val="000000"/>
              </a:buClr>
              <a:buSzPts val="2300"/>
              <a:buFont typeface="Arial"/>
              <a:buNone/>
            </a:pPr>
            <a:r>
              <a:rPr b="0" i="0" lang="en" sz="2300" u="none" cap="none" strike="noStrike">
                <a:solidFill>
                  <a:schemeClr val="dk1"/>
                </a:solidFill>
                <a:latin typeface="Inter"/>
                <a:ea typeface="Inter"/>
                <a:cs typeface="Inter"/>
                <a:sym typeface="Inter"/>
              </a:rPr>
              <a:t>Reduce Onboarding Time </a:t>
            </a:r>
            <a:endParaRPr b="0" i="0" sz="2300" u="none" cap="none" strike="noStrike">
              <a:solidFill>
                <a:schemeClr val="dk1"/>
              </a:solidFill>
              <a:latin typeface="Inter"/>
              <a:ea typeface="Inter"/>
              <a:cs typeface="Inter"/>
              <a:sym typeface="Inter"/>
            </a:endParaRPr>
          </a:p>
        </p:txBody>
      </p:sp>
      <p:sp>
        <p:nvSpPr>
          <p:cNvPr id="313" name="Google Shape;313;p22"/>
          <p:cNvSpPr txBox="1"/>
          <p:nvPr/>
        </p:nvSpPr>
        <p:spPr>
          <a:xfrm>
            <a:off x="641071" y="1141024"/>
            <a:ext cx="4934100" cy="2772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dk1"/>
                </a:solidFill>
                <a:latin typeface="Inter"/>
                <a:ea typeface="Inter"/>
                <a:cs typeface="Inter"/>
                <a:sym typeface="Inter"/>
              </a:rPr>
              <a:t>Why</a:t>
            </a:r>
            <a:endParaRPr b="0" i="0" sz="1500" u="none" cap="none" strike="noStrike">
              <a:solidFill>
                <a:schemeClr val="dk1"/>
              </a:solidFill>
              <a:latin typeface="Inter"/>
              <a:ea typeface="Inter"/>
              <a:cs typeface="Inter"/>
              <a:sym typeface="Inter"/>
            </a:endParaRPr>
          </a:p>
        </p:txBody>
      </p:sp>
      <p:sp>
        <p:nvSpPr>
          <p:cNvPr id="314" name="Google Shape;314;p22"/>
          <p:cNvSpPr txBox="1"/>
          <p:nvPr/>
        </p:nvSpPr>
        <p:spPr>
          <a:xfrm>
            <a:off x="867362" y="1544100"/>
            <a:ext cx="3073200" cy="7953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Company is growing rapidly. Lack of resources and no scalable onboarding for small customers, resulting in more pressure on different teams.</a:t>
            </a:r>
            <a:endParaRPr b="0" i="0" sz="1000" u="none" cap="none" strike="noStrike">
              <a:solidFill>
                <a:schemeClr val="dk1"/>
              </a:solidFill>
              <a:latin typeface="Inter Light"/>
              <a:ea typeface="Inter Light"/>
              <a:cs typeface="Inter Light"/>
              <a:sym typeface="Inter Light"/>
            </a:endParaRPr>
          </a:p>
          <a:p>
            <a:pPr indent="0" lvl="0" marL="0" marR="0" rtl="0" algn="l">
              <a:lnSpc>
                <a:spcPct val="115000"/>
              </a:lnSpc>
              <a:spcBef>
                <a:spcPts val="500"/>
              </a:spcBef>
              <a:spcAft>
                <a:spcPts val="500"/>
              </a:spcAft>
              <a:buClr>
                <a:srgbClr val="000000"/>
              </a:buClr>
              <a:buSzPts val="1000"/>
              <a:buFont typeface="Arial"/>
              <a:buNone/>
            </a:pPr>
            <a:r>
              <a:t/>
            </a:r>
            <a:endParaRPr b="0" i="0" sz="1000" u="none" cap="none" strike="noStrike">
              <a:solidFill>
                <a:schemeClr val="dk1"/>
              </a:solidFill>
              <a:latin typeface="Inter Light"/>
              <a:ea typeface="Inter Light"/>
              <a:cs typeface="Inter Light"/>
              <a:sym typeface="Inter Light"/>
            </a:endParaRPr>
          </a:p>
        </p:txBody>
      </p:sp>
      <p:grpSp>
        <p:nvGrpSpPr>
          <p:cNvPr id="315" name="Google Shape;315;p22"/>
          <p:cNvGrpSpPr/>
          <p:nvPr/>
        </p:nvGrpSpPr>
        <p:grpSpPr>
          <a:xfrm>
            <a:off x="3500699" y="948365"/>
            <a:ext cx="684137" cy="38551"/>
            <a:chOff x="4907550" y="3537600"/>
            <a:chExt cx="600700" cy="50525"/>
          </a:xfrm>
        </p:grpSpPr>
        <p:sp>
          <p:nvSpPr>
            <p:cNvPr id="316" name="Google Shape;316;p22"/>
            <p:cNvSpPr/>
            <p:nvPr/>
          </p:nvSpPr>
          <p:spPr>
            <a:xfrm>
              <a:off x="4907550" y="3537600"/>
              <a:ext cx="308600" cy="39900"/>
            </a:xfrm>
            <a:custGeom>
              <a:rect b="b" l="l" r="r" t="t"/>
              <a:pathLst>
                <a:path extrusionOk="0" fill="none" h="1596" w="12344">
                  <a:moveTo>
                    <a:pt x="12343" y="1010"/>
                  </a:moveTo>
                  <a:lnTo>
                    <a:pt x="12343" y="1010"/>
                  </a:lnTo>
                  <a:lnTo>
                    <a:pt x="12021" y="849"/>
                  </a:lnTo>
                  <a:lnTo>
                    <a:pt x="11685" y="703"/>
                  </a:lnTo>
                  <a:lnTo>
                    <a:pt x="11333" y="571"/>
                  </a:lnTo>
                  <a:lnTo>
                    <a:pt x="10967" y="454"/>
                  </a:lnTo>
                  <a:lnTo>
                    <a:pt x="10587" y="366"/>
                  </a:lnTo>
                  <a:lnTo>
                    <a:pt x="10206" y="278"/>
                  </a:lnTo>
                  <a:lnTo>
                    <a:pt x="9825" y="190"/>
                  </a:lnTo>
                  <a:lnTo>
                    <a:pt x="9430" y="132"/>
                  </a:lnTo>
                  <a:lnTo>
                    <a:pt x="9020" y="88"/>
                  </a:lnTo>
                  <a:lnTo>
                    <a:pt x="8610" y="44"/>
                  </a:lnTo>
                  <a:lnTo>
                    <a:pt x="8200" y="15"/>
                  </a:lnTo>
                  <a:lnTo>
                    <a:pt x="7790" y="0"/>
                  </a:lnTo>
                  <a:lnTo>
                    <a:pt x="7365" y="0"/>
                  </a:lnTo>
                  <a:lnTo>
                    <a:pt x="6941" y="15"/>
                  </a:lnTo>
                  <a:lnTo>
                    <a:pt x="6516" y="29"/>
                  </a:lnTo>
                  <a:lnTo>
                    <a:pt x="6092" y="59"/>
                  </a:lnTo>
                  <a:lnTo>
                    <a:pt x="5667" y="88"/>
                  </a:lnTo>
                  <a:lnTo>
                    <a:pt x="5257" y="132"/>
                  </a:lnTo>
                  <a:lnTo>
                    <a:pt x="4832" y="190"/>
                  </a:lnTo>
                  <a:lnTo>
                    <a:pt x="4422" y="249"/>
                  </a:lnTo>
                  <a:lnTo>
                    <a:pt x="3998" y="322"/>
                  </a:lnTo>
                  <a:lnTo>
                    <a:pt x="3602" y="410"/>
                  </a:lnTo>
                  <a:lnTo>
                    <a:pt x="3193" y="498"/>
                  </a:lnTo>
                  <a:lnTo>
                    <a:pt x="2797" y="600"/>
                  </a:lnTo>
                  <a:lnTo>
                    <a:pt x="2417" y="703"/>
                  </a:lnTo>
                  <a:lnTo>
                    <a:pt x="2036" y="805"/>
                  </a:lnTo>
                  <a:lnTo>
                    <a:pt x="1670" y="922"/>
                  </a:lnTo>
                  <a:lnTo>
                    <a:pt x="1318" y="1054"/>
                  </a:lnTo>
                  <a:lnTo>
                    <a:pt x="967" y="1171"/>
                  </a:lnTo>
                  <a:lnTo>
                    <a:pt x="630" y="1318"/>
                  </a:lnTo>
                  <a:lnTo>
                    <a:pt x="308" y="1450"/>
                  </a:lnTo>
                  <a:lnTo>
                    <a:pt x="1" y="1596"/>
                  </a:lnTo>
                </a:path>
              </a:pathLst>
            </a:custGeom>
            <a:noFill/>
            <a:ln cap="rnd" cmpd="sng" w="19050">
              <a:solidFill>
                <a:srgbClr val="FB631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7" name="Google Shape;317;p22"/>
            <p:cNvSpPr/>
            <p:nvPr/>
          </p:nvSpPr>
          <p:spPr>
            <a:xfrm>
              <a:off x="5216125" y="3548575"/>
              <a:ext cx="292125" cy="39550"/>
            </a:xfrm>
            <a:custGeom>
              <a:rect b="b" l="l" r="r" t="t"/>
              <a:pathLst>
                <a:path extrusionOk="0" fill="none" h="1582" w="11685">
                  <a:moveTo>
                    <a:pt x="0" y="571"/>
                  </a:moveTo>
                  <a:lnTo>
                    <a:pt x="0" y="571"/>
                  </a:lnTo>
                  <a:lnTo>
                    <a:pt x="191" y="659"/>
                  </a:lnTo>
                  <a:lnTo>
                    <a:pt x="191" y="659"/>
                  </a:lnTo>
                  <a:lnTo>
                    <a:pt x="396" y="776"/>
                  </a:lnTo>
                  <a:lnTo>
                    <a:pt x="601" y="879"/>
                  </a:lnTo>
                  <a:lnTo>
                    <a:pt x="1025" y="1054"/>
                  </a:lnTo>
                  <a:lnTo>
                    <a:pt x="1465" y="1201"/>
                  </a:lnTo>
                  <a:lnTo>
                    <a:pt x="1919" y="1318"/>
                  </a:lnTo>
                  <a:lnTo>
                    <a:pt x="2372" y="1421"/>
                  </a:lnTo>
                  <a:lnTo>
                    <a:pt x="2841" y="1494"/>
                  </a:lnTo>
                  <a:lnTo>
                    <a:pt x="3309" y="1538"/>
                  </a:lnTo>
                  <a:lnTo>
                    <a:pt x="3793" y="1567"/>
                  </a:lnTo>
                  <a:lnTo>
                    <a:pt x="4276" y="1582"/>
                  </a:lnTo>
                  <a:lnTo>
                    <a:pt x="4759" y="1567"/>
                  </a:lnTo>
                  <a:lnTo>
                    <a:pt x="5228" y="1538"/>
                  </a:lnTo>
                  <a:lnTo>
                    <a:pt x="5711" y="1508"/>
                  </a:lnTo>
                  <a:lnTo>
                    <a:pt x="6179" y="1450"/>
                  </a:lnTo>
                  <a:lnTo>
                    <a:pt x="6648" y="1391"/>
                  </a:lnTo>
                  <a:lnTo>
                    <a:pt x="7102" y="1318"/>
                  </a:lnTo>
                  <a:lnTo>
                    <a:pt x="7541" y="1230"/>
                  </a:lnTo>
                  <a:lnTo>
                    <a:pt x="8390" y="1040"/>
                  </a:lnTo>
                  <a:lnTo>
                    <a:pt x="9181" y="835"/>
                  </a:lnTo>
                  <a:lnTo>
                    <a:pt x="9884" y="645"/>
                  </a:lnTo>
                  <a:lnTo>
                    <a:pt x="10484" y="440"/>
                  </a:lnTo>
                  <a:lnTo>
                    <a:pt x="10982" y="264"/>
                  </a:lnTo>
                  <a:lnTo>
                    <a:pt x="11362" y="132"/>
                  </a:lnTo>
                  <a:lnTo>
                    <a:pt x="11684" y="0"/>
                  </a:lnTo>
                </a:path>
              </a:pathLst>
            </a:custGeom>
            <a:noFill/>
            <a:ln cap="rnd" cmpd="sng" w="19050">
              <a:solidFill>
                <a:srgbClr val="FB631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318" name="Google Shape;318;p22"/>
          <p:cNvSpPr txBox="1"/>
          <p:nvPr/>
        </p:nvSpPr>
        <p:spPr>
          <a:xfrm>
            <a:off x="5138100" y="1769863"/>
            <a:ext cx="3652500" cy="1650900"/>
          </a:xfrm>
          <a:prstGeom prst="rect">
            <a:avLst/>
          </a:prstGeom>
          <a:noFill/>
          <a:ln>
            <a:noFill/>
          </a:ln>
        </p:spPr>
        <p:txBody>
          <a:bodyPr anchorCtr="0" anchor="t" bIns="45725" lIns="45725" spcFirstLastPara="1" rIns="45725" wrap="square" tIns="457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lt1"/>
                </a:solidFill>
                <a:latin typeface="Inter"/>
                <a:ea typeface="Inter"/>
                <a:cs typeface="Inter"/>
                <a:sym typeface="Inter"/>
              </a:rPr>
              <a:t>The number of small customers onboarding is rapidly increasing, leaving little time for training and handholding. We can’t continue providing white-glove service to everyone. </a:t>
            </a:r>
            <a:endParaRPr b="0" i="0" sz="1500" u="none" cap="none" strike="noStrike">
              <a:solidFill>
                <a:schemeClr val="lt1"/>
              </a:solidFill>
              <a:latin typeface="Inter"/>
              <a:ea typeface="Inter"/>
              <a:cs typeface="Inter"/>
              <a:sym typeface="Inter"/>
            </a:endParaRPr>
          </a:p>
        </p:txBody>
      </p:sp>
      <p:pic>
        <p:nvPicPr>
          <p:cNvPr id="319" name="Google Shape;319;p22"/>
          <p:cNvPicPr preferRelativeResize="0"/>
          <p:nvPr/>
        </p:nvPicPr>
        <p:blipFill rotWithShape="1">
          <a:blip r:embed="rId3">
            <a:alphaModFix/>
          </a:blip>
          <a:srcRect b="0" l="0" r="0" t="0"/>
          <a:stretch/>
        </p:blipFill>
        <p:spPr>
          <a:xfrm>
            <a:off x="6549275" y="904300"/>
            <a:ext cx="830138" cy="830138"/>
          </a:xfrm>
          <a:prstGeom prst="rect">
            <a:avLst/>
          </a:prstGeom>
          <a:noFill/>
          <a:ln>
            <a:noFill/>
          </a:ln>
        </p:spPr>
      </p:pic>
      <p:sp>
        <p:nvSpPr>
          <p:cNvPr id="320" name="Google Shape;320;p22"/>
          <p:cNvSpPr txBox="1"/>
          <p:nvPr/>
        </p:nvSpPr>
        <p:spPr>
          <a:xfrm>
            <a:off x="641071" y="2235874"/>
            <a:ext cx="4934100" cy="2772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dk1"/>
                </a:solidFill>
                <a:latin typeface="Inter"/>
                <a:ea typeface="Inter"/>
                <a:cs typeface="Inter"/>
                <a:sym typeface="Inter"/>
              </a:rPr>
              <a:t>How</a:t>
            </a:r>
            <a:endParaRPr b="0" i="0" sz="1500" u="none" cap="none" strike="noStrike">
              <a:solidFill>
                <a:schemeClr val="dk1"/>
              </a:solidFill>
              <a:latin typeface="Inter"/>
              <a:ea typeface="Inter"/>
              <a:cs typeface="Inter"/>
              <a:sym typeface="Inter"/>
            </a:endParaRPr>
          </a:p>
        </p:txBody>
      </p:sp>
      <p:sp>
        <p:nvSpPr>
          <p:cNvPr id="321" name="Google Shape;321;p22"/>
          <p:cNvSpPr txBox="1"/>
          <p:nvPr/>
        </p:nvSpPr>
        <p:spPr>
          <a:xfrm>
            <a:off x="910575" y="2574050"/>
            <a:ext cx="3073200" cy="2001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50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Get buy-in and budget for LMS early!</a:t>
            </a:r>
            <a:endParaRPr b="0" i="0" sz="1000" u="none" cap="none" strike="noStrike">
              <a:solidFill>
                <a:schemeClr val="dk1"/>
              </a:solidFill>
              <a:latin typeface="Inter Light"/>
              <a:ea typeface="Inter Light"/>
              <a:cs typeface="Inter Light"/>
              <a:sym typeface="Inter Light"/>
            </a:endParaRPr>
          </a:p>
        </p:txBody>
      </p:sp>
      <p:pic>
        <p:nvPicPr>
          <p:cNvPr id="322" name="Google Shape;322;p22"/>
          <p:cNvPicPr preferRelativeResize="0"/>
          <p:nvPr/>
        </p:nvPicPr>
        <p:blipFill rotWithShape="1">
          <a:blip r:embed="rId4">
            <a:alphaModFix/>
          </a:blip>
          <a:srcRect b="0" l="0" r="0" t="0"/>
          <a:stretch/>
        </p:blipFill>
        <p:spPr>
          <a:xfrm>
            <a:off x="636871" y="4284664"/>
            <a:ext cx="159528" cy="159528"/>
          </a:xfrm>
          <a:prstGeom prst="rect">
            <a:avLst/>
          </a:prstGeom>
          <a:noFill/>
          <a:ln>
            <a:noFill/>
          </a:ln>
        </p:spPr>
      </p:pic>
      <p:pic>
        <p:nvPicPr>
          <p:cNvPr id="323" name="Google Shape;323;p22"/>
          <p:cNvPicPr preferRelativeResize="0"/>
          <p:nvPr/>
        </p:nvPicPr>
        <p:blipFill rotWithShape="1">
          <a:blip r:embed="rId4">
            <a:alphaModFix/>
          </a:blip>
          <a:srcRect b="0" l="0" r="0" t="0"/>
          <a:stretch/>
        </p:blipFill>
        <p:spPr>
          <a:xfrm>
            <a:off x="636871" y="3873820"/>
            <a:ext cx="159528" cy="159528"/>
          </a:xfrm>
          <a:prstGeom prst="rect">
            <a:avLst/>
          </a:prstGeom>
          <a:noFill/>
          <a:ln>
            <a:noFill/>
          </a:ln>
        </p:spPr>
      </p:pic>
      <p:sp>
        <p:nvSpPr>
          <p:cNvPr id="324" name="Google Shape;324;p22"/>
          <p:cNvSpPr txBox="1"/>
          <p:nvPr/>
        </p:nvSpPr>
        <p:spPr>
          <a:xfrm>
            <a:off x="645283" y="3455274"/>
            <a:ext cx="4934100" cy="2772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dk1"/>
                </a:solidFill>
                <a:latin typeface="Inter"/>
                <a:ea typeface="Inter"/>
                <a:cs typeface="Inter"/>
                <a:sym typeface="Inter"/>
              </a:rPr>
              <a:t>What</a:t>
            </a:r>
            <a:endParaRPr b="0" i="0" sz="1500" u="none" cap="none" strike="noStrike">
              <a:solidFill>
                <a:schemeClr val="dk1"/>
              </a:solidFill>
              <a:latin typeface="Inter"/>
              <a:ea typeface="Inter"/>
              <a:cs typeface="Inter"/>
              <a:sym typeface="Inter"/>
            </a:endParaRPr>
          </a:p>
        </p:txBody>
      </p:sp>
      <p:sp>
        <p:nvSpPr>
          <p:cNvPr id="325" name="Google Shape;325;p22"/>
          <p:cNvSpPr txBox="1"/>
          <p:nvPr/>
        </p:nvSpPr>
        <p:spPr>
          <a:xfrm>
            <a:off x="895100" y="3826425"/>
            <a:ext cx="3073200" cy="7953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Scenario-based courses and exam for hands-on learning. Short video tutorials. Quarterly webinars.</a:t>
            </a:r>
            <a:endParaRPr b="0" i="0" sz="1000" u="none" cap="none" strike="noStrike">
              <a:solidFill>
                <a:schemeClr val="dk1"/>
              </a:solidFill>
              <a:latin typeface="Inter Light"/>
              <a:ea typeface="Inter Light"/>
              <a:cs typeface="Inter Light"/>
              <a:sym typeface="Inter Light"/>
            </a:endParaRPr>
          </a:p>
          <a:p>
            <a:pPr indent="0" lvl="0" marL="0" marR="0" rtl="0" algn="l">
              <a:lnSpc>
                <a:spcPct val="115000"/>
              </a:lnSpc>
              <a:spcBef>
                <a:spcPts val="500"/>
              </a:spcBef>
              <a:spcAft>
                <a:spcPts val="50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Continue measuring tickets, # of trained accounts, # of employees per company.  </a:t>
            </a:r>
            <a:endParaRPr b="0" i="0" sz="1000" u="none" cap="none" strike="noStrike">
              <a:solidFill>
                <a:schemeClr val="dk1"/>
              </a:solidFill>
              <a:latin typeface="Inter Light"/>
              <a:ea typeface="Inter Light"/>
              <a:cs typeface="Inter Light"/>
              <a:sym typeface="Inter Light"/>
            </a:endParaRPr>
          </a:p>
        </p:txBody>
      </p:sp>
      <p:sp>
        <p:nvSpPr>
          <p:cNvPr id="326" name="Google Shape;326;p22"/>
          <p:cNvSpPr txBox="1"/>
          <p:nvPr/>
        </p:nvSpPr>
        <p:spPr>
          <a:xfrm>
            <a:off x="867350" y="263885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5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22"/>
          <p:cNvSpPr txBox="1"/>
          <p:nvPr/>
        </p:nvSpPr>
        <p:spPr>
          <a:xfrm>
            <a:off x="867350" y="2813788"/>
            <a:ext cx="30000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50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Focus on building courses for the most common persona. Premium access to Tier 1 - get feedback. Iterate, iterate, iterate.</a:t>
            </a:r>
            <a:endParaRPr b="0" i="0" sz="1400" u="none" cap="none" strike="noStrike">
              <a:solidFill>
                <a:srgbClr val="000000"/>
              </a:solidFill>
              <a:latin typeface="Arial"/>
              <a:ea typeface="Arial"/>
              <a:cs typeface="Arial"/>
              <a:sym typeface="Arial"/>
            </a:endParaRPr>
          </a:p>
        </p:txBody>
      </p:sp>
      <p:sp>
        <p:nvSpPr>
          <p:cNvPr id="328" name="Google Shape;328;p22"/>
          <p:cNvSpPr txBox="1"/>
          <p:nvPr/>
        </p:nvSpPr>
        <p:spPr>
          <a:xfrm>
            <a:off x="4439384" y="3617750"/>
            <a:ext cx="3464100" cy="591000"/>
          </a:xfrm>
          <a:prstGeom prst="rect">
            <a:avLst/>
          </a:prstGeom>
          <a:noFill/>
          <a:ln>
            <a:noFill/>
          </a:ln>
        </p:spPr>
        <p:txBody>
          <a:bodyPr anchorCtr="0" anchor="t" bIns="45725" lIns="45725" spcFirstLastPara="1" rIns="45725" wrap="square" tIns="45725">
            <a:spAutoFit/>
          </a:bodyPr>
          <a:lstStyle/>
          <a:p>
            <a:pPr indent="0" lvl="0" marL="0" marR="0" rtl="0" algn="r">
              <a:lnSpc>
                <a:spcPct val="130000"/>
              </a:lnSpc>
              <a:spcBef>
                <a:spcPts val="0"/>
              </a:spcBef>
              <a:spcAft>
                <a:spcPts val="0"/>
              </a:spcAft>
              <a:buClr>
                <a:srgbClr val="000000"/>
              </a:buClr>
              <a:buSzPts val="900"/>
              <a:buFont typeface="Arial"/>
              <a:buNone/>
            </a:pPr>
            <a:r>
              <a:rPr b="0" i="0" lang="en" sz="900" u="none" cap="none" strike="noStrike">
                <a:solidFill>
                  <a:srgbClr val="F4F7FA"/>
                </a:solidFill>
                <a:latin typeface="Inter Medium"/>
                <a:ea typeface="Inter Medium"/>
                <a:cs typeface="Inter Medium"/>
                <a:sym typeface="Inter Medium"/>
              </a:rPr>
              <a:t>Product Onboarding &amp; Integration Manager</a:t>
            </a:r>
            <a:endParaRPr b="0" i="0" sz="900" u="none" cap="none" strike="noStrike">
              <a:solidFill>
                <a:srgbClr val="F4F7FA"/>
              </a:solidFill>
              <a:latin typeface="Inter Medium"/>
              <a:ea typeface="Inter Medium"/>
              <a:cs typeface="Inter Medium"/>
              <a:sym typeface="Inter Medium"/>
            </a:endParaRPr>
          </a:p>
          <a:p>
            <a:pPr indent="0" lvl="0" marL="0" marR="0" rtl="0" algn="r">
              <a:lnSpc>
                <a:spcPct val="130000"/>
              </a:lnSpc>
              <a:spcBef>
                <a:spcPts val="0"/>
              </a:spcBef>
              <a:spcAft>
                <a:spcPts val="0"/>
              </a:spcAft>
              <a:buClr>
                <a:srgbClr val="000000"/>
              </a:buClr>
              <a:buSzPts val="900"/>
              <a:buFont typeface="Arial"/>
              <a:buNone/>
            </a:pPr>
            <a:r>
              <a:rPr b="0" i="0" lang="en" sz="900" u="none" cap="none" strike="noStrike">
                <a:solidFill>
                  <a:srgbClr val="F4F7FA"/>
                </a:solidFill>
                <a:latin typeface="Inter Medium"/>
                <a:ea typeface="Inter Medium"/>
                <a:cs typeface="Inter Medium"/>
                <a:sym typeface="Inter Medium"/>
              </a:rPr>
              <a:t>Customer Success Manager</a:t>
            </a:r>
            <a:endParaRPr b="0" i="0" sz="900" u="none" cap="none" strike="noStrike">
              <a:solidFill>
                <a:srgbClr val="F4F7FA"/>
              </a:solidFill>
              <a:latin typeface="Inter Medium"/>
              <a:ea typeface="Inter Medium"/>
              <a:cs typeface="Inter Medium"/>
              <a:sym typeface="Inter Medium"/>
            </a:endParaRPr>
          </a:p>
          <a:p>
            <a:pPr indent="0" lvl="0" marL="0" marR="0" rtl="0" algn="r">
              <a:lnSpc>
                <a:spcPct val="130000"/>
              </a:lnSpc>
              <a:spcBef>
                <a:spcPts val="0"/>
              </a:spcBef>
              <a:spcAft>
                <a:spcPts val="0"/>
              </a:spcAft>
              <a:buClr>
                <a:srgbClr val="000000"/>
              </a:buClr>
              <a:buSzPts val="900"/>
              <a:buFont typeface="Arial"/>
              <a:buNone/>
            </a:pPr>
            <a:r>
              <a:rPr b="0" i="0" lang="en" sz="900" u="none" cap="none" strike="noStrike">
                <a:solidFill>
                  <a:srgbClr val="F4F7FA"/>
                </a:solidFill>
                <a:latin typeface="Inter Medium"/>
                <a:ea typeface="Inter Medium"/>
                <a:cs typeface="Inter Medium"/>
                <a:sym typeface="Inter Medium"/>
              </a:rPr>
              <a:t>Product Trainer</a:t>
            </a:r>
            <a:endParaRPr b="0" i="0" sz="900" u="none" cap="none" strike="noStrike">
              <a:solidFill>
                <a:srgbClr val="F4F7FA"/>
              </a:solidFill>
              <a:latin typeface="Inter Medium"/>
              <a:ea typeface="Inter Medium"/>
              <a:cs typeface="Inter Medium"/>
              <a:sym typeface="Inter Medium"/>
            </a:endParaRPr>
          </a:p>
        </p:txBody>
      </p:sp>
      <p:sp>
        <p:nvSpPr>
          <p:cNvPr id="329" name="Google Shape;329;p22"/>
          <p:cNvSpPr/>
          <p:nvPr/>
        </p:nvSpPr>
        <p:spPr>
          <a:xfrm>
            <a:off x="8002850" y="3456200"/>
            <a:ext cx="548700" cy="549000"/>
          </a:xfrm>
          <a:prstGeom prst="ellipse">
            <a:avLst/>
          </a:prstGeom>
          <a:solidFill>
            <a:srgbClr val="F4F7FA"/>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0" name="Google Shape;330;p22"/>
          <p:cNvPicPr preferRelativeResize="0"/>
          <p:nvPr/>
        </p:nvPicPr>
        <p:blipFill rotWithShape="1">
          <a:blip r:embed="rId5">
            <a:alphaModFix/>
          </a:blip>
          <a:srcRect b="0" l="7051" r="7060" t="0"/>
          <a:stretch/>
        </p:blipFill>
        <p:spPr>
          <a:xfrm>
            <a:off x="8004334" y="3458746"/>
            <a:ext cx="548700" cy="549000"/>
          </a:xfrm>
          <a:prstGeom prst="ellipse">
            <a:avLst/>
          </a:prstGeom>
          <a:noFill/>
          <a:ln>
            <a:noFill/>
          </a:ln>
        </p:spPr>
      </p:pic>
      <p:pic>
        <p:nvPicPr>
          <p:cNvPr id="331" name="Google Shape;331;p22"/>
          <p:cNvPicPr preferRelativeResize="0"/>
          <p:nvPr/>
        </p:nvPicPr>
        <p:blipFill rotWithShape="1">
          <a:blip r:embed="rId6">
            <a:alphaModFix/>
          </a:blip>
          <a:srcRect b="0" l="0" r="0" t="0"/>
          <a:stretch/>
        </p:blipFill>
        <p:spPr>
          <a:xfrm>
            <a:off x="636872" y="1587400"/>
            <a:ext cx="159525" cy="159525"/>
          </a:xfrm>
          <a:prstGeom prst="rect">
            <a:avLst/>
          </a:prstGeom>
          <a:noFill/>
          <a:ln>
            <a:noFill/>
          </a:ln>
        </p:spPr>
      </p:pic>
      <p:pic>
        <p:nvPicPr>
          <p:cNvPr id="332" name="Google Shape;332;p22"/>
          <p:cNvPicPr preferRelativeResize="0"/>
          <p:nvPr/>
        </p:nvPicPr>
        <p:blipFill rotWithShape="1">
          <a:blip r:embed="rId7">
            <a:alphaModFix/>
          </a:blip>
          <a:srcRect b="0" l="0" r="0" t="0"/>
          <a:stretch/>
        </p:blipFill>
        <p:spPr>
          <a:xfrm>
            <a:off x="636874" y="2611729"/>
            <a:ext cx="159525" cy="159216"/>
          </a:xfrm>
          <a:prstGeom prst="rect">
            <a:avLst/>
          </a:prstGeom>
          <a:noFill/>
          <a:ln>
            <a:noFill/>
          </a:ln>
        </p:spPr>
      </p:pic>
      <p:pic>
        <p:nvPicPr>
          <p:cNvPr id="333" name="Google Shape;333;p22"/>
          <p:cNvPicPr preferRelativeResize="0"/>
          <p:nvPr/>
        </p:nvPicPr>
        <p:blipFill rotWithShape="1">
          <a:blip r:embed="rId7">
            <a:alphaModFix/>
          </a:blip>
          <a:srcRect b="0" l="0" r="0" t="0"/>
          <a:stretch/>
        </p:blipFill>
        <p:spPr>
          <a:xfrm>
            <a:off x="636874" y="2904566"/>
            <a:ext cx="159525" cy="1592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3"/>
          <p:cNvSpPr/>
          <p:nvPr/>
        </p:nvSpPr>
        <p:spPr>
          <a:xfrm>
            <a:off x="4572000" y="-62900"/>
            <a:ext cx="4539600" cy="5143500"/>
          </a:xfrm>
          <a:prstGeom prst="rect">
            <a:avLst/>
          </a:prstGeom>
          <a:solidFill>
            <a:srgbClr val="0041E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3"/>
          <p:cNvSpPr txBox="1"/>
          <p:nvPr/>
        </p:nvSpPr>
        <p:spPr>
          <a:xfrm>
            <a:off x="636875" y="583575"/>
            <a:ext cx="3802500" cy="364800"/>
          </a:xfrm>
          <a:prstGeom prst="rect">
            <a:avLst/>
          </a:prstGeom>
          <a:noFill/>
          <a:ln>
            <a:noFill/>
          </a:ln>
        </p:spPr>
        <p:txBody>
          <a:bodyPr anchorCtr="0" anchor="t" bIns="22875" lIns="22875" spcFirstLastPara="1" rIns="22875" wrap="square" tIns="22875">
            <a:spAutoFit/>
          </a:bodyPr>
          <a:lstStyle/>
          <a:p>
            <a:pPr indent="0" lvl="0" marL="0" marR="0" rtl="0" algn="l">
              <a:lnSpc>
                <a:spcPct val="90000"/>
              </a:lnSpc>
              <a:spcBef>
                <a:spcPts val="0"/>
              </a:spcBef>
              <a:spcAft>
                <a:spcPts val="0"/>
              </a:spcAft>
              <a:buClr>
                <a:srgbClr val="000000"/>
              </a:buClr>
              <a:buSzPts val="2300"/>
              <a:buFont typeface="Arial"/>
              <a:buNone/>
            </a:pPr>
            <a:r>
              <a:rPr b="0" i="0" lang="en" sz="2300" u="none" cap="none" strike="noStrike">
                <a:solidFill>
                  <a:schemeClr val="dk1"/>
                </a:solidFill>
                <a:latin typeface="Inter"/>
                <a:ea typeface="Inter"/>
                <a:cs typeface="Inter"/>
                <a:sym typeface="Inter"/>
              </a:rPr>
              <a:t>Improve Product Adoption </a:t>
            </a:r>
            <a:endParaRPr b="0" i="0" sz="2300" u="none" cap="none" strike="noStrike">
              <a:solidFill>
                <a:schemeClr val="dk1"/>
              </a:solidFill>
              <a:latin typeface="Inter"/>
              <a:ea typeface="Inter"/>
              <a:cs typeface="Inter"/>
              <a:sym typeface="Inter"/>
            </a:endParaRPr>
          </a:p>
        </p:txBody>
      </p:sp>
      <p:sp>
        <p:nvSpPr>
          <p:cNvPr id="340" name="Google Shape;340;p23"/>
          <p:cNvSpPr txBox="1"/>
          <p:nvPr/>
        </p:nvSpPr>
        <p:spPr>
          <a:xfrm>
            <a:off x="680471" y="1180299"/>
            <a:ext cx="4934100" cy="2772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dk1"/>
                </a:solidFill>
                <a:latin typeface="Inter"/>
                <a:ea typeface="Inter"/>
                <a:cs typeface="Inter"/>
                <a:sym typeface="Inter"/>
              </a:rPr>
              <a:t>Why</a:t>
            </a:r>
            <a:endParaRPr b="0" i="0" sz="1500" u="none" cap="none" strike="noStrike">
              <a:solidFill>
                <a:schemeClr val="dk1"/>
              </a:solidFill>
              <a:latin typeface="Inter"/>
              <a:ea typeface="Inter"/>
              <a:cs typeface="Inter"/>
              <a:sym typeface="Inter"/>
            </a:endParaRPr>
          </a:p>
        </p:txBody>
      </p:sp>
      <p:sp>
        <p:nvSpPr>
          <p:cNvPr id="341" name="Google Shape;341;p23"/>
          <p:cNvSpPr txBox="1"/>
          <p:nvPr/>
        </p:nvSpPr>
        <p:spPr>
          <a:xfrm>
            <a:off x="906762" y="1583375"/>
            <a:ext cx="3073200" cy="5541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50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Absence of product marketing and product analytics. Product teams don’t engage with customers and product feedback is scattered.</a:t>
            </a:r>
            <a:endParaRPr b="0" i="0" sz="1000" u="none" cap="none" strike="noStrike">
              <a:solidFill>
                <a:schemeClr val="dk1"/>
              </a:solidFill>
              <a:latin typeface="Inter Light"/>
              <a:ea typeface="Inter Light"/>
              <a:cs typeface="Inter Light"/>
              <a:sym typeface="Inter Light"/>
            </a:endParaRPr>
          </a:p>
        </p:txBody>
      </p:sp>
      <p:grpSp>
        <p:nvGrpSpPr>
          <p:cNvPr id="342" name="Google Shape;342;p23"/>
          <p:cNvGrpSpPr/>
          <p:nvPr/>
        </p:nvGrpSpPr>
        <p:grpSpPr>
          <a:xfrm>
            <a:off x="3034732" y="1010992"/>
            <a:ext cx="1246332" cy="38551"/>
            <a:chOff x="4907550" y="3537600"/>
            <a:chExt cx="600700" cy="50525"/>
          </a:xfrm>
        </p:grpSpPr>
        <p:sp>
          <p:nvSpPr>
            <p:cNvPr id="343" name="Google Shape;343;p23"/>
            <p:cNvSpPr/>
            <p:nvPr/>
          </p:nvSpPr>
          <p:spPr>
            <a:xfrm>
              <a:off x="4907550" y="3537600"/>
              <a:ext cx="308600" cy="39900"/>
            </a:xfrm>
            <a:custGeom>
              <a:rect b="b" l="l" r="r" t="t"/>
              <a:pathLst>
                <a:path extrusionOk="0" fill="none" h="1596" w="12344">
                  <a:moveTo>
                    <a:pt x="12343" y="1010"/>
                  </a:moveTo>
                  <a:lnTo>
                    <a:pt x="12343" y="1010"/>
                  </a:lnTo>
                  <a:lnTo>
                    <a:pt x="12021" y="849"/>
                  </a:lnTo>
                  <a:lnTo>
                    <a:pt x="11685" y="703"/>
                  </a:lnTo>
                  <a:lnTo>
                    <a:pt x="11333" y="571"/>
                  </a:lnTo>
                  <a:lnTo>
                    <a:pt x="10967" y="454"/>
                  </a:lnTo>
                  <a:lnTo>
                    <a:pt x="10587" y="366"/>
                  </a:lnTo>
                  <a:lnTo>
                    <a:pt x="10206" y="278"/>
                  </a:lnTo>
                  <a:lnTo>
                    <a:pt x="9825" y="190"/>
                  </a:lnTo>
                  <a:lnTo>
                    <a:pt x="9430" y="132"/>
                  </a:lnTo>
                  <a:lnTo>
                    <a:pt x="9020" y="88"/>
                  </a:lnTo>
                  <a:lnTo>
                    <a:pt x="8610" y="44"/>
                  </a:lnTo>
                  <a:lnTo>
                    <a:pt x="8200" y="15"/>
                  </a:lnTo>
                  <a:lnTo>
                    <a:pt x="7790" y="0"/>
                  </a:lnTo>
                  <a:lnTo>
                    <a:pt x="7365" y="0"/>
                  </a:lnTo>
                  <a:lnTo>
                    <a:pt x="6941" y="15"/>
                  </a:lnTo>
                  <a:lnTo>
                    <a:pt x="6516" y="29"/>
                  </a:lnTo>
                  <a:lnTo>
                    <a:pt x="6092" y="59"/>
                  </a:lnTo>
                  <a:lnTo>
                    <a:pt x="5667" y="88"/>
                  </a:lnTo>
                  <a:lnTo>
                    <a:pt x="5257" y="132"/>
                  </a:lnTo>
                  <a:lnTo>
                    <a:pt x="4832" y="190"/>
                  </a:lnTo>
                  <a:lnTo>
                    <a:pt x="4422" y="249"/>
                  </a:lnTo>
                  <a:lnTo>
                    <a:pt x="3998" y="322"/>
                  </a:lnTo>
                  <a:lnTo>
                    <a:pt x="3602" y="410"/>
                  </a:lnTo>
                  <a:lnTo>
                    <a:pt x="3193" y="498"/>
                  </a:lnTo>
                  <a:lnTo>
                    <a:pt x="2797" y="600"/>
                  </a:lnTo>
                  <a:lnTo>
                    <a:pt x="2417" y="703"/>
                  </a:lnTo>
                  <a:lnTo>
                    <a:pt x="2036" y="805"/>
                  </a:lnTo>
                  <a:lnTo>
                    <a:pt x="1670" y="922"/>
                  </a:lnTo>
                  <a:lnTo>
                    <a:pt x="1318" y="1054"/>
                  </a:lnTo>
                  <a:lnTo>
                    <a:pt x="967" y="1171"/>
                  </a:lnTo>
                  <a:lnTo>
                    <a:pt x="630" y="1318"/>
                  </a:lnTo>
                  <a:lnTo>
                    <a:pt x="308" y="1450"/>
                  </a:lnTo>
                  <a:lnTo>
                    <a:pt x="1" y="1596"/>
                  </a:lnTo>
                </a:path>
              </a:pathLst>
            </a:custGeom>
            <a:noFill/>
            <a:ln cap="rnd" cmpd="sng" w="19050">
              <a:solidFill>
                <a:srgbClr val="FB631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44" name="Google Shape;344;p23"/>
            <p:cNvSpPr/>
            <p:nvPr/>
          </p:nvSpPr>
          <p:spPr>
            <a:xfrm>
              <a:off x="5216125" y="3548575"/>
              <a:ext cx="292125" cy="39550"/>
            </a:xfrm>
            <a:custGeom>
              <a:rect b="b" l="l" r="r" t="t"/>
              <a:pathLst>
                <a:path extrusionOk="0" fill="none" h="1582" w="11685">
                  <a:moveTo>
                    <a:pt x="0" y="571"/>
                  </a:moveTo>
                  <a:lnTo>
                    <a:pt x="0" y="571"/>
                  </a:lnTo>
                  <a:lnTo>
                    <a:pt x="191" y="659"/>
                  </a:lnTo>
                  <a:lnTo>
                    <a:pt x="191" y="659"/>
                  </a:lnTo>
                  <a:lnTo>
                    <a:pt x="396" y="776"/>
                  </a:lnTo>
                  <a:lnTo>
                    <a:pt x="601" y="879"/>
                  </a:lnTo>
                  <a:lnTo>
                    <a:pt x="1025" y="1054"/>
                  </a:lnTo>
                  <a:lnTo>
                    <a:pt x="1465" y="1201"/>
                  </a:lnTo>
                  <a:lnTo>
                    <a:pt x="1919" y="1318"/>
                  </a:lnTo>
                  <a:lnTo>
                    <a:pt x="2372" y="1421"/>
                  </a:lnTo>
                  <a:lnTo>
                    <a:pt x="2841" y="1494"/>
                  </a:lnTo>
                  <a:lnTo>
                    <a:pt x="3309" y="1538"/>
                  </a:lnTo>
                  <a:lnTo>
                    <a:pt x="3793" y="1567"/>
                  </a:lnTo>
                  <a:lnTo>
                    <a:pt x="4276" y="1582"/>
                  </a:lnTo>
                  <a:lnTo>
                    <a:pt x="4759" y="1567"/>
                  </a:lnTo>
                  <a:lnTo>
                    <a:pt x="5228" y="1538"/>
                  </a:lnTo>
                  <a:lnTo>
                    <a:pt x="5711" y="1508"/>
                  </a:lnTo>
                  <a:lnTo>
                    <a:pt x="6179" y="1450"/>
                  </a:lnTo>
                  <a:lnTo>
                    <a:pt x="6648" y="1391"/>
                  </a:lnTo>
                  <a:lnTo>
                    <a:pt x="7102" y="1318"/>
                  </a:lnTo>
                  <a:lnTo>
                    <a:pt x="7541" y="1230"/>
                  </a:lnTo>
                  <a:lnTo>
                    <a:pt x="8390" y="1040"/>
                  </a:lnTo>
                  <a:lnTo>
                    <a:pt x="9181" y="835"/>
                  </a:lnTo>
                  <a:lnTo>
                    <a:pt x="9884" y="645"/>
                  </a:lnTo>
                  <a:lnTo>
                    <a:pt x="10484" y="440"/>
                  </a:lnTo>
                  <a:lnTo>
                    <a:pt x="10982" y="264"/>
                  </a:lnTo>
                  <a:lnTo>
                    <a:pt x="11362" y="132"/>
                  </a:lnTo>
                  <a:lnTo>
                    <a:pt x="11684" y="0"/>
                  </a:lnTo>
                </a:path>
              </a:pathLst>
            </a:custGeom>
            <a:noFill/>
            <a:ln cap="rnd" cmpd="sng" w="19050">
              <a:solidFill>
                <a:srgbClr val="FB631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345" name="Google Shape;345;p23"/>
          <p:cNvSpPr txBox="1"/>
          <p:nvPr/>
        </p:nvSpPr>
        <p:spPr>
          <a:xfrm>
            <a:off x="5138100" y="1769863"/>
            <a:ext cx="3652500" cy="1650900"/>
          </a:xfrm>
          <a:prstGeom prst="rect">
            <a:avLst/>
          </a:prstGeom>
          <a:noFill/>
          <a:ln>
            <a:noFill/>
          </a:ln>
        </p:spPr>
        <p:txBody>
          <a:bodyPr anchorCtr="0" anchor="t" bIns="45725" lIns="45725" spcFirstLastPara="1" rIns="45725" wrap="square" tIns="457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lt1"/>
                </a:solidFill>
                <a:latin typeface="Inter"/>
                <a:ea typeface="Inter"/>
                <a:cs typeface="Inter"/>
                <a:sym typeface="Inter"/>
              </a:rPr>
              <a:t>We don’t know how our customers use our products and features. We see the logs but the data doesn’t make sense. We want to know how to prioritize the right features without bothering customers. </a:t>
            </a:r>
            <a:endParaRPr b="0" i="0" sz="1500" u="none" cap="none" strike="noStrike">
              <a:solidFill>
                <a:schemeClr val="lt1"/>
              </a:solidFill>
              <a:latin typeface="Inter"/>
              <a:ea typeface="Inter"/>
              <a:cs typeface="Inter"/>
              <a:sym typeface="Inter"/>
            </a:endParaRPr>
          </a:p>
        </p:txBody>
      </p:sp>
      <p:pic>
        <p:nvPicPr>
          <p:cNvPr id="346" name="Google Shape;346;p23"/>
          <p:cNvPicPr preferRelativeResize="0"/>
          <p:nvPr/>
        </p:nvPicPr>
        <p:blipFill rotWithShape="1">
          <a:blip r:embed="rId3">
            <a:alphaModFix/>
          </a:blip>
          <a:srcRect b="0" l="0" r="0" t="0"/>
          <a:stretch/>
        </p:blipFill>
        <p:spPr>
          <a:xfrm>
            <a:off x="6549275" y="904300"/>
            <a:ext cx="830138" cy="830138"/>
          </a:xfrm>
          <a:prstGeom prst="rect">
            <a:avLst/>
          </a:prstGeom>
          <a:noFill/>
          <a:ln>
            <a:noFill/>
          </a:ln>
        </p:spPr>
      </p:pic>
      <p:sp>
        <p:nvSpPr>
          <p:cNvPr id="347" name="Google Shape;347;p23"/>
          <p:cNvSpPr txBox="1"/>
          <p:nvPr/>
        </p:nvSpPr>
        <p:spPr>
          <a:xfrm>
            <a:off x="716074" y="2154375"/>
            <a:ext cx="3652500" cy="2772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dk1"/>
                </a:solidFill>
                <a:latin typeface="Inter"/>
                <a:ea typeface="Inter"/>
                <a:cs typeface="Inter"/>
                <a:sym typeface="Inter"/>
              </a:rPr>
              <a:t>How</a:t>
            </a:r>
            <a:endParaRPr b="0" i="0" sz="1500" u="none" cap="none" strike="noStrike">
              <a:solidFill>
                <a:schemeClr val="dk1"/>
              </a:solidFill>
              <a:latin typeface="Inter"/>
              <a:ea typeface="Inter"/>
              <a:cs typeface="Inter"/>
              <a:sym typeface="Inter"/>
            </a:endParaRPr>
          </a:p>
        </p:txBody>
      </p:sp>
      <p:sp>
        <p:nvSpPr>
          <p:cNvPr id="348" name="Google Shape;348;p23"/>
          <p:cNvSpPr txBox="1"/>
          <p:nvPr/>
        </p:nvSpPr>
        <p:spPr>
          <a:xfrm>
            <a:off x="985575" y="2492550"/>
            <a:ext cx="3073200" cy="6183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Become Product manager’s best friend, attend product meetings and coffee chats.  </a:t>
            </a:r>
            <a:endParaRPr b="0" i="0" sz="1000" u="none" cap="none" strike="noStrike">
              <a:solidFill>
                <a:schemeClr val="dk1"/>
              </a:solidFill>
              <a:latin typeface="Inter Light"/>
              <a:ea typeface="Inter Light"/>
              <a:cs typeface="Inter Light"/>
              <a:sym typeface="Inter Light"/>
            </a:endParaRPr>
          </a:p>
          <a:p>
            <a:pPr indent="0" lvl="0" marL="0" marR="0" rtl="0" algn="l">
              <a:lnSpc>
                <a:spcPct val="115000"/>
              </a:lnSpc>
              <a:spcBef>
                <a:spcPts val="500"/>
              </a:spcBef>
              <a:spcAft>
                <a:spcPts val="500"/>
              </a:spcAft>
              <a:buClr>
                <a:srgbClr val="000000"/>
              </a:buClr>
              <a:buSzPts val="1000"/>
              <a:buFont typeface="Arial"/>
              <a:buNone/>
            </a:pPr>
            <a:r>
              <a:t/>
            </a:r>
            <a:endParaRPr b="0" i="0" sz="1000" u="none" cap="none" strike="noStrike">
              <a:solidFill>
                <a:schemeClr val="dk1"/>
              </a:solidFill>
              <a:latin typeface="Inter Light"/>
              <a:ea typeface="Inter Light"/>
              <a:cs typeface="Inter Light"/>
              <a:sym typeface="Inter Light"/>
            </a:endParaRPr>
          </a:p>
        </p:txBody>
      </p:sp>
      <p:pic>
        <p:nvPicPr>
          <p:cNvPr id="349" name="Google Shape;349;p23"/>
          <p:cNvPicPr preferRelativeResize="0"/>
          <p:nvPr/>
        </p:nvPicPr>
        <p:blipFill rotWithShape="1">
          <a:blip r:embed="rId4">
            <a:alphaModFix/>
          </a:blip>
          <a:srcRect b="0" l="0" r="0" t="0"/>
          <a:stretch/>
        </p:blipFill>
        <p:spPr>
          <a:xfrm>
            <a:off x="727346" y="4458102"/>
            <a:ext cx="159528" cy="159528"/>
          </a:xfrm>
          <a:prstGeom prst="rect">
            <a:avLst/>
          </a:prstGeom>
          <a:noFill/>
          <a:ln>
            <a:noFill/>
          </a:ln>
        </p:spPr>
      </p:pic>
      <p:pic>
        <p:nvPicPr>
          <p:cNvPr id="350" name="Google Shape;350;p23"/>
          <p:cNvPicPr preferRelativeResize="0"/>
          <p:nvPr/>
        </p:nvPicPr>
        <p:blipFill rotWithShape="1">
          <a:blip r:embed="rId4">
            <a:alphaModFix/>
          </a:blip>
          <a:srcRect b="0" l="0" r="0" t="0"/>
          <a:stretch/>
        </p:blipFill>
        <p:spPr>
          <a:xfrm>
            <a:off x="727346" y="4061808"/>
            <a:ext cx="159528" cy="159528"/>
          </a:xfrm>
          <a:prstGeom prst="rect">
            <a:avLst/>
          </a:prstGeom>
          <a:noFill/>
          <a:ln>
            <a:noFill/>
          </a:ln>
        </p:spPr>
      </p:pic>
      <p:sp>
        <p:nvSpPr>
          <p:cNvPr id="351" name="Google Shape;351;p23"/>
          <p:cNvSpPr txBox="1"/>
          <p:nvPr/>
        </p:nvSpPr>
        <p:spPr>
          <a:xfrm>
            <a:off x="727358" y="3722912"/>
            <a:ext cx="4934100" cy="2772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dk1"/>
                </a:solidFill>
                <a:latin typeface="Inter"/>
                <a:ea typeface="Inter"/>
                <a:cs typeface="Inter"/>
                <a:sym typeface="Inter"/>
              </a:rPr>
              <a:t>What</a:t>
            </a:r>
            <a:endParaRPr b="0" i="0" sz="1500" u="none" cap="none" strike="noStrike">
              <a:solidFill>
                <a:schemeClr val="dk1"/>
              </a:solidFill>
              <a:latin typeface="Inter"/>
              <a:ea typeface="Inter"/>
              <a:cs typeface="Inter"/>
              <a:sym typeface="Inter"/>
            </a:endParaRPr>
          </a:p>
        </p:txBody>
      </p:sp>
      <p:sp>
        <p:nvSpPr>
          <p:cNvPr id="352" name="Google Shape;352;p23"/>
          <p:cNvSpPr txBox="1"/>
          <p:nvPr/>
        </p:nvSpPr>
        <p:spPr>
          <a:xfrm>
            <a:off x="985575" y="4000100"/>
            <a:ext cx="3297600" cy="9723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Tier 1 onsite training. Incorporate ‘shadowing’ to see how customers use product. Highlight new features. </a:t>
            </a:r>
            <a:endParaRPr b="0" i="0" sz="1000" u="none" cap="none" strike="noStrike">
              <a:solidFill>
                <a:schemeClr val="dk1"/>
              </a:solidFill>
              <a:latin typeface="Inter Light"/>
              <a:ea typeface="Inter Light"/>
              <a:cs typeface="Inter Light"/>
              <a:sym typeface="Inter Light"/>
            </a:endParaRPr>
          </a:p>
          <a:p>
            <a:pPr indent="0" lvl="0" marL="0" marR="0" rtl="0" algn="l">
              <a:lnSpc>
                <a:spcPct val="115000"/>
              </a:lnSpc>
              <a:spcBef>
                <a:spcPts val="500"/>
              </a:spcBef>
              <a:spcAft>
                <a:spcPts val="50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Add feedback questions in surveys. Measure feature adoption before and after training + # of product feedback.</a:t>
            </a:r>
            <a:endParaRPr b="0" i="0" sz="1000" u="none" cap="none" strike="noStrike">
              <a:solidFill>
                <a:schemeClr val="dk1"/>
              </a:solidFill>
              <a:latin typeface="Inter Light"/>
              <a:ea typeface="Inter Light"/>
              <a:cs typeface="Inter Light"/>
              <a:sym typeface="Inter Light"/>
            </a:endParaRPr>
          </a:p>
        </p:txBody>
      </p:sp>
      <p:sp>
        <p:nvSpPr>
          <p:cNvPr id="353" name="Google Shape;353;p23"/>
          <p:cNvSpPr txBox="1"/>
          <p:nvPr/>
        </p:nvSpPr>
        <p:spPr>
          <a:xfrm>
            <a:off x="942350" y="2702575"/>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5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3"/>
          <p:cNvSpPr txBox="1"/>
          <p:nvPr/>
        </p:nvSpPr>
        <p:spPr>
          <a:xfrm>
            <a:off x="906750" y="2833075"/>
            <a:ext cx="3297600" cy="933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Focus on features that bring immediate value or time savings to customers.</a:t>
            </a:r>
            <a:endParaRPr b="0" i="0" sz="1000" u="none" cap="none" strike="noStrike">
              <a:solidFill>
                <a:schemeClr val="dk1"/>
              </a:solidFill>
              <a:latin typeface="Inter Light"/>
              <a:ea typeface="Inter Light"/>
              <a:cs typeface="Inter Light"/>
              <a:sym typeface="Inter Light"/>
            </a:endParaRPr>
          </a:p>
          <a:p>
            <a:pPr indent="0" lvl="0" marL="0" marR="0" rtl="0" algn="l">
              <a:lnSpc>
                <a:spcPct val="115000"/>
              </a:lnSpc>
              <a:spcBef>
                <a:spcPts val="500"/>
              </a:spcBef>
              <a:spcAft>
                <a:spcPts val="50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Upskill your team on how to ask product feedback. Track every comment. Don’t rely on CSMs.</a:t>
            </a:r>
            <a:endParaRPr b="0" i="0" sz="1000" u="none" cap="none" strike="noStrike">
              <a:solidFill>
                <a:schemeClr val="dk1"/>
              </a:solidFill>
              <a:latin typeface="Inter Light"/>
              <a:ea typeface="Inter Light"/>
              <a:cs typeface="Inter Light"/>
              <a:sym typeface="Inter Light"/>
            </a:endParaRPr>
          </a:p>
        </p:txBody>
      </p:sp>
      <p:sp>
        <p:nvSpPr>
          <p:cNvPr id="355" name="Google Shape;355;p23"/>
          <p:cNvSpPr txBox="1"/>
          <p:nvPr/>
        </p:nvSpPr>
        <p:spPr>
          <a:xfrm>
            <a:off x="4439384" y="3617750"/>
            <a:ext cx="3464100" cy="231000"/>
          </a:xfrm>
          <a:prstGeom prst="rect">
            <a:avLst/>
          </a:prstGeom>
          <a:noFill/>
          <a:ln>
            <a:noFill/>
          </a:ln>
        </p:spPr>
        <p:txBody>
          <a:bodyPr anchorCtr="0" anchor="t" bIns="45725" lIns="45725" spcFirstLastPara="1" rIns="45725" wrap="square" tIns="45725">
            <a:spAutoFit/>
          </a:bodyPr>
          <a:lstStyle/>
          <a:p>
            <a:pPr indent="0" lvl="0" marL="0" marR="0" rtl="0" algn="r">
              <a:lnSpc>
                <a:spcPct val="130000"/>
              </a:lnSpc>
              <a:spcBef>
                <a:spcPts val="0"/>
              </a:spcBef>
              <a:spcAft>
                <a:spcPts val="0"/>
              </a:spcAft>
              <a:buClr>
                <a:srgbClr val="000000"/>
              </a:buClr>
              <a:buSzPts val="900"/>
              <a:buFont typeface="Arial"/>
              <a:buNone/>
            </a:pPr>
            <a:r>
              <a:rPr b="0" i="0" lang="en" sz="900" u="none" cap="none" strike="noStrike">
                <a:solidFill>
                  <a:srgbClr val="F4F7FA"/>
                </a:solidFill>
                <a:latin typeface="Inter Medium"/>
                <a:ea typeface="Inter Medium"/>
                <a:cs typeface="Inter Medium"/>
                <a:sym typeface="Inter Medium"/>
              </a:rPr>
              <a:t>Product Manager</a:t>
            </a:r>
            <a:endParaRPr b="0" i="0" sz="900" u="none" cap="none" strike="noStrike">
              <a:solidFill>
                <a:srgbClr val="F4F7FA"/>
              </a:solidFill>
              <a:latin typeface="Inter Light"/>
              <a:ea typeface="Inter Light"/>
              <a:cs typeface="Inter Light"/>
              <a:sym typeface="Inter Light"/>
            </a:endParaRPr>
          </a:p>
        </p:txBody>
      </p:sp>
      <p:pic>
        <p:nvPicPr>
          <p:cNvPr id="356" name="Google Shape;356;p23"/>
          <p:cNvPicPr preferRelativeResize="0"/>
          <p:nvPr/>
        </p:nvPicPr>
        <p:blipFill rotWithShape="1">
          <a:blip r:embed="rId5">
            <a:alphaModFix/>
          </a:blip>
          <a:srcRect b="31547" l="33522" r="24874" t="6029"/>
          <a:stretch/>
        </p:blipFill>
        <p:spPr>
          <a:xfrm>
            <a:off x="8004334" y="3458746"/>
            <a:ext cx="548700" cy="549000"/>
          </a:xfrm>
          <a:prstGeom prst="ellipse">
            <a:avLst/>
          </a:prstGeom>
          <a:noFill/>
          <a:ln>
            <a:noFill/>
          </a:ln>
        </p:spPr>
      </p:pic>
      <p:sp>
        <p:nvSpPr>
          <p:cNvPr id="357" name="Google Shape;357;p23"/>
          <p:cNvSpPr/>
          <p:nvPr/>
        </p:nvSpPr>
        <p:spPr>
          <a:xfrm>
            <a:off x="8002850" y="3456200"/>
            <a:ext cx="548700" cy="549000"/>
          </a:xfrm>
          <a:prstGeom prst="ellipse">
            <a:avLst/>
          </a:prstGeom>
          <a:solidFill>
            <a:srgbClr val="F4F7FA"/>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8" name="Google Shape;358;p23"/>
          <p:cNvPicPr preferRelativeResize="0"/>
          <p:nvPr/>
        </p:nvPicPr>
        <p:blipFill rotWithShape="1">
          <a:blip r:embed="rId6">
            <a:alphaModFix/>
          </a:blip>
          <a:srcRect b="2714" l="0" r="0" t="2714"/>
          <a:stretch/>
        </p:blipFill>
        <p:spPr>
          <a:xfrm>
            <a:off x="8004334" y="3458746"/>
            <a:ext cx="548700" cy="549000"/>
          </a:xfrm>
          <a:prstGeom prst="ellipse">
            <a:avLst/>
          </a:prstGeom>
          <a:noFill/>
          <a:ln>
            <a:noFill/>
          </a:ln>
        </p:spPr>
      </p:pic>
      <p:pic>
        <p:nvPicPr>
          <p:cNvPr id="359" name="Google Shape;359;p23"/>
          <p:cNvPicPr preferRelativeResize="0"/>
          <p:nvPr/>
        </p:nvPicPr>
        <p:blipFill rotWithShape="1">
          <a:blip r:embed="rId7">
            <a:alphaModFix/>
          </a:blip>
          <a:srcRect b="0" l="0" r="0" t="0"/>
          <a:stretch/>
        </p:blipFill>
        <p:spPr>
          <a:xfrm>
            <a:off x="676272" y="1626675"/>
            <a:ext cx="159525" cy="159525"/>
          </a:xfrm>
          <a:prstGeom prst="rect">
            <a:avLst/>
          </a:prstGeom>
          <a:noFill/>
          <a:ln>
            <a:noFill/>
          </a:ln>
        </p:spPr>
      </p:pic>
      <p:pic>
        <p:nvPicPr>
          <p:cNvPr id="360" name="Google Shape;360;p23"/>
          <p:cNvPicPr preferRelativeResize="0"/>
          <p:nvPr/>
        </p:nvPicPr>
        <p:blipFill rotWithShape="1">
          <a:blip r:embed="rId8">
            <a:alphaModFix/>
          </a:blip>
          <a:srcRect b="0" l="0" r="0" t="0"/>
          <a:stretch/>
        </p:blipFill>
        <p:spPr>
          <a:xfrm>
            <a:off x="676274" y="2510591"/>
            <a:ext cx="159525" cy="159216"/>
          </a:xfrm>
          <a:prstGeom prst="rect">
            <a:avLst/>
          </a:prstGeom>
          <a:noFill/>
          <a:ln>
            <a:noFill/>
          </a:ln>
        </p:spPr>
      </p:pic>
      <p:pic>
        <p:nvPicPr>
          <p:cNvPr id="361" name="Google Shape;361;p23"/>
          <p:cNvPicPr preferRelativeResize="0"/>
          <p:nvPr/>
        </p:nvPicPr>
        <p:blipFill rotWithShape="1">
          <a:blip r:embed="rId8">
            <a:alphaModFix/>
          </a:blip>
          <a:srcRect b="0" l="0" r="0" t="0"/>
          <a:stretch/>
        </p:blipFill>
        <p:spPr>
          <a:xfrm>
            <a:off x="676274" y="2935429"/>
            <a:ext cx="159525" cy="159216"/>
          </a:xfrm>
          <a:prstGeom prst="rect">
            <a:avLst/>
          </a:prstGeom>
          <a:noFill/>
          <a:ln>
            <a:noFill/>
          </a:ln>
        </p:spPr>
      </p:pic>
      <p:pic>
        <p:nvPicPr>
          <p:cNvPr id="362" name="Google Shape;362;p23"/>
          <p:cNvPicPr preferRelativeResize="0"/>
          <p:nvPr/>
        </p:nvPicPr>
        <p:blipFill rotWithShape="1">
          <a:blip r:embed="rId8">
            <a:alphaModFix/>
          </a:blip>
          <a:srcRect b="0" l="0" r="0" t="0"/>
          <a:stretch/>
        </p:blipFill>
        <p:spPr>
          <a:xfrm>
            <a:off x="676274" y="3360266"/>
            <a:ext cx="159525" cy="1592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4"/>
          <p:cNvSpPr/>
          <p:nvPr/>
        </p:nvSpPr>
        <p:spPr>
          <a:xfrm>
            <a:off x="4572000" y="-62900"/>
            <a:ext cx="4539600" cy="5143500"/>
          </a:xfrm>
          <a:prstGeom prst="rect">
            <a:avLst/>
          </a:prstGeom>
          <a:solidFill>
            <a:srgbClr val="0041E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24"/>
          <p:cNvSpPr txBox="1"/>
          <p:nvPr/>
        </p:nvSpPr>
        <p:spPr>
          <a:xfrm>
            <a:off x="636875" y="583575"/>
            <a:ext cx="3802500" cy="364800"/>
          </a:xfrm>
          <a:prstGeom prst="rect">
            <a:avLst/>
          </a:prstGeom>
          <a:noFill/>
          <a:ln>
            <a:noFill/>
          </a:ln>
        </p:spPr>
        <p:txBody>
          <a:bodyPr anchorCtr="0" anchor="t" bIns="22875" lIns="22875" spcFirstLastPara="1" rIns="22875" wrap="square" tIns="22875">
            <a:spAutoFit/>
          </a:bodyPr>
          <a:lstStyle/>
          <a:p>
            <a:pPr indent="0" lvl="0" marL="0" marR="0" rtl="0" algn="l">
              <a:lnSpc>
                <a:spcPct val="90000"/>
              </a:lnSpc>
              <a:spcBef>
                <a:spcPts val="0"/>
              </a:spcBef>
              <a:spcAft>
                <a:spcPts val="0"/>
              </a:spcAft>
              <a:buClr>
                <a:srgbClr val="000000"/>
              </a:buClr>
              <a:buSzPts val="2300"/>
              <a:buFont typeface="Arial"/>
              <a:buNone/>
            </a:pPr>
            <a:r>
              <a:rPr b="0" i="0" lang="en" sz="2300" u="none" cap="none" strike="noStrike">
                <a:solidFill>
                  <a:schemeClr val="dk1"/>
                </a:solidFill>
                <a:latin typeface="Inter"/>
                <a:ea typeface="Inter"/>
                <a:cs typeface="Inter"/>
                <a:sym typeface="Inter"/>
              </a:rPr>
              <a:t>Enable Cross-selling</a:t>
            </a:r>
            <a:endParaRPr b="0" i="0" sz="2300" u="none" cap="none" strike="noStrike">
              <a:solidFill>
                <a:schemeClr val="dk1"/>
              </a:solidFill>
              <a:latin typeface="Inter"/>
              <a:ea typeface="Inter"/>
              <a:cs typeface="Inter"/>
              <a:sym typeface="Inter"/>
            </a:endParaRPr>
          </a:p>
        </p:txBody>
      </p:sp>
      <p:sp>
        <p:nvSpPr>
          <p:cNvPr id="369" name="Google Shape;369;p24"/>
          <p:cNvSpPr txBox="1"/>
          <p:nvPr/>
        </p:nvSpPr>
        <p:spPr>
          <a:xfrm>
            <a:off x="680471" y="1150849"/>
            <a:ext cx="4934100" cy="2772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dk1"/>
                </a:solidFill>
                <a:latin typeface="Inter"/>
                <a:ea typeface="Inter"/>
                <a:cs typeface="Inter"/>
                <a:sym typeface="Inter"/>
              </a:rPr>
              <a:t>Why</a:t>
            </a:r>
            <a:endParaRPr b="0" i="0" sz="1500" u="none" cap="none" strike="noStrike">
              <a:solidFill>
                <a:schemeClr val="dk1"/>
              </a:solidFill>
              <a:latin typeface="Inter"/>
              <a:ea typeface="Inter"/>
              <a:cs typeface="Inter"/>
              <a:sym typeface="Inter"/>
            </a:endParaRPr>
          </a:p>
        </p:txBody>
      </p:sp>
      <p:sp>
        <p:nvSpPr>
          <p:cNvPr id="370" name="Google Shape;370;p24"/>
          <p:cNvSpPr txBox="1"/>
          <p:nvPr/>
        </p:nvSpPr>
        <p:spPr>
          <a:xfrm>
            <a:off x="906762" y="1553925"/>
            <a:ext cx="3073200" cy="5541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50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Customers resistant to exploring new solutions. Marketing is focused on acquiring new customers, not showcasing value to existing customers. </a:t>
            </a:r>
            <a:endParaRPr b="0" i="0" sz="1000" u="none" cap="none" strike="noStrike">
              <a:solidFill>
                <a:schemeClr val="dk1"/>
              </a:solidFill>
              <a:latin typeface="Inter Light"/>
              <a:ea typeface="Inter Light"/>
              <a:cs typeface="Inter Light"/>
              <a:sym typeface="Inter Light"/>
            </a:endParaRPr>
          </a:p>
        </p:txBody>
      </p:sp>
      <p:grpSp>
        <p:nvGrpSpPr>
          <p:cNvPr id="371" name="Google Shape;371;p24"/>
          <p:cNvGrpSpPr/>
          <p:nvPr/>
        </p:nvGrpSpPr>
        <p:grpSpPr>
          <a:xfrm>
            <a:off x="1931232" y="925717"/>
            <a:ext cx="1246332" cy="38551"/>
            <a:chOff x="4907550" y="3537600"/>
            <a:chExt cx="600700" cy="50525"/>
          </a:xfrm>
        </p:grpSpPr>
        <p:sp>
          <p:nvSpPr>
            <p:cNvPr id="372" name="Google Shape;372;p24"/>
            <p:cNvSpPr/>
            <p:nvPr/>
          </p:nvSpPr>
          <p:spPr>
            <a:xfrm>
              <a:off x="4907550" y="3537600"/>
              <a:ext cx="308600" cy="39900"/>
            </a:xfrm>
            <a:custGeom>
              <a:rect b="b" l="l" r="r" t="t"/>
              <a:pathLst>
                <a:path extrusionOk="0" fill="none" h="1596" w="12344">
                  <a:moveTo>
                    <a:pt x="12343" y="1010"/>
                  </a:moveTo>
                  <a:lnTo>
                    <a:pt x="12343" y="1010"/>
                  </a:lnTo>
                  <a:lnTo>
                    <a:pt x="12021" y="849"/>
                  </a:lnTo>
                  <a:lnTo>
                    <a:pt x="11685" y="703"/>
                  </a:lnTo>
                  <a:lnTo>
                    <a:pt x="11333" y="571"/>
                  </a:lnTo>
                  <a:lnTo>
                    <a:pt x="10967" y="454"/>
                  </a:lnTo>
                  <a:lnTo>
                    <a:pt x="10587" y="366"/>
                  </a:lnTo>
                  <a:lnTo>
                    <a:pt x="10206" y="278"/>
                  </a:lnTo>
                  <a:lnTo>
                    <a:pt x="9825" y="190"/>
                  </a:lnTo>
                  <a:lnTo>
                    <a:pt x="9430" y="132"/>
                  </a:lnTo>
                  <a:lnTo>
                    <a:pt x="9020" y="88"/>
                  </a:lnTo>
                  <a:lnTo>
                    <a:pt x="8610" y="44"/>
                  </a:lnTo>
                  <a:lnTo>
                    <a:pt x="8200" y="15"/>
                  </a:lnTo>
                  <a:lnTo>
                    <a:pt x="7790" y="0"/>
                  </a:lnTo>
                  <a:lnTo>
                    <a:pt x="7365" y="0"/>
                  </a:lnTo>
                  <a:lnTo>
                    <a:pt x="6941" y="15"/>
                  </a:lnTo>
                  <a:lnTo>
                    <a:pt x="6516" y="29"/>
                  </a:lnTo>
                  <a:lnTo>
                    <a:pt x="6092" y="59"/>
                  </a:lnTo>
                  <a:lnTo>
                    <a:pt x="5667" y="88"/>
                  </a:lnTo>
                  <a:lnTo>
                    <a:pt x="5257" y="132"/>
                  </a:lnTo>
                  <a:lnTo>
                    <a:pt x="4832" y="190"/>
                  </a:lnTo>
                  <a:lnTo>
                    <a:pt x="4422" y="249"/>
                  </a:lnTo>
                  <a:lnTo>
                    <a:pt x="3998" y="322"/>
                  </a:lnTo>
                  <a:lnTo>
                    <a:pt x="3602" y="410"/>
                  </a:lnTo>
                  <a:lnTo>
                    <a:pt x="3193" y="498"/>
                  </a:lnTo>
                  <a:lnTo>
                    <a:pt x="2797" y="600"/>
                  </a:lnTo>
                  <a:lnTo>
                    <a:pt x="2417" y="703"/>
                  </a:lnTo>
                  <a:lnTo>
                    <a:pt x="2036" y="805"/>
                  </a:lnTo>
                  <a:lnTo>
                    <a:pt x="1670" y="922"/>
                  </a:lnTo>
                  <a:lnTo>
                    <a:pt x="1318" y="1054"/>
                  </a:lnTo>
                  <a:lnTo>
                    <a:pt x="967" y="1171"/>
                  </a:lnTo>
                  <a:lnTo>
                    <a:pt x="630" y="1318"/>
                  </a:lnTo>
                  <a:lnTo>
                    <a:pt x="308" y="1450"/>
                  </a:lnTo>
                  <a:lnTo>
                    <a:pt x="1" y="1596"/>
                  </a:lnTo>
                </a:path>
              </a:pathLst>
            </a:custGeom>
            <a:noFill/>
            <a:ln cap="rnd" cmpd="sng" w="19050">
              <a:solidFill>
                <a:srgbClr val="FB631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73" name="Google Shape;373;p24"/>
            <p:cNvSpPr/>
            <p:nvPr/>
          </p:nvSpPr>
          <p:spPr>
            <a:xfrm>
              <a:off x="5216125" y="3548575"/>
              <a:ext cx="292125" cy="39550"/>
            </a:xfrm>
            <a:custGeom>
              <a:rect b="b" l="l" r="r" t="t"/>
              <a:pathLst>
                <a:path extrusionOk="0" fill="none" h="1582" w="11685">
                  <a:moveTo>
                    <a:pt x="0" y="571"/>
                  </a:moveTo>
                  <a:lnTo>
                    <a:pt x="0" y="571"/>
                  </a:lnTo>
                  <a:lnTo>
                    <a:pt x="191" y="659"/>
                  </a:lnTo>
                  <a:lnTo>
                    <a:pt x="191" y="659"/>
                  </a:lnTo>
                  <a:lnTo>
                    <a:pt x="396" y="776"/>
                  </a:lnTo>
                  <a:lnTo>
                    <a:pt x="601" y="879"/>
                  </a:lnTo>
                  <a:lnTo>
                    <a:pt x="1025" y="1054"/>
                  </a:lnTo>
                  <a:lnTo>
                    <a:pt x="1465" y="1201"/>
                  </a:lnTo>
                  <a:lnTo>
                    <a:pt x="1919" y="1318"/>
                  </a:lnTo>
                  <a:lnTo>
                    <a:pt x="2372" y="1421"/>
                  </a:lnTo>
                  <a:lnTo>
                    <a:pt x="2841" y="1494"/>
                  </a:lnTo>
                  <a:lnTo>
                    <a:pt x="3309" y="1538"/>
                  </a:lnTo>
                  <a:lnTo>
                    <a:pt x="3793" y="1567"/>
                  </a:lnTo>
                  <a:lnTo>
                    <a:pt x="4276" y="1582"/>
                  </a:lnTo>
                  <a:lnTo>
                    <a:pt x="4759" y="1567"/>
                  </a:lnTo>
                  <a:lnTo>
                    <a:pt x="5228" y="1538"/>
                  </a:lnTo>
                  <a:lnTo>
                    <a:pt x="5711" y="1508"/>
                  </a:lnTo>
                  <a:lnTo>
                    <a:pt x="6179" y="1450"/>
                  </a:lnTo>
                  <a:lnTo>
                    <a:pt x="6648" y="1391"/>
                  </a:lnTo>
                  <a:lnTo>
                    <a:pt x="7102" y="1318"/>
                  </a:lnTo>
                  <a:lnTo>
                    <a:pt x="7541" y="1230"/>
                  </a:lnTo>
                  <a:lnTo>
                    <a:pt x="8390" y="1040"/>
                  </a:lnTo>
                  <a:lnTo>
                    <a:pt x="9181" y="835"/>
                  </a:lnTo>
                  <a:lnTo>
                    <a:pt x="9884" y="645"/>
                  </a:lnTo>
                  <a:lnTo>
                    <a:pt x="10484" y="440"/>
                  </a:lnTo>
                  <a:lnTo>
                    <a:pt x="10982" y="264"/>
                  </a:lnTo>
                  <a:lnTo>
                    <a:pt x="11362" y="132"/>
                  </a:lnTo>
                  <a:lnTo>
                    <a:pt x="11684" y="0"/>
                  </a:lnTo>
                </a:path>
              </a:pathLst>
            </a:custGeom>
            <a:noFill/>
            <a:ln cap="rnd" cmpd="sng" w="19050">
              <a:solidFill>
                <a:srgbClr val="FB631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374" name="Google Shape;374;p24"/>
          <p:cNvSpPr txBox="1"/>
          <p:nvPr/>
        </p:nvSpPr>
        <p:spPr>
          <a:xfrm>
            <a:off x="5138100" y="1769863"/>
            <a:ext cx="3652500" cy="1650900"/>
          </a:xfrm>
          <a:prstGeom prst="rect">
            <a:avLst/>
          </a:prstGeom>
          <a:noFill/>
          <a:ln>
            <a:noFill/>
          </a:ln>
        </p:spPr>
        <p:txBody>
          <a:bodyPr anchorCtr="0" anchor="t" bIns="45725" lIns="45725" spcFirstLastPara="1" rIns="45725" wrap="square" tIns="457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lt1"/>
                </a:solidFill>
                <a:latin typeface="Inter"/>
                <a:ea typeface="Inter"/>
                <a:cs typeface="Inter"/>
                <a:sym typeface="Inter"/>
              </a:rPr>
              <a:t>Our customers see us as a compliance tool. They don’t understand the value our offering can bring to different teams in their company and aren't interested in hearing about other products or solutions we offer.</a:t>
            </a:r>
            <a:endParaRPr b="0" i="0" sz="1500" u="none" cap="none" strike="noStrike">
              <a:solidFill>
                <a:schemeClr val="lt1"/>
              </a:solidFill>
              <a:latin typeface="Inter"/>
              <a:ea typeface="Inter"/>
              <a:cs typeface="Inter"/>
              <a:sym typeface="Inter"/>
            </a:endParaRPr>
          </a:p>
        </p:txBody>
      </p:sp>
      <p:pic>
        <p:nvPicPr>
          <p:cNvPr id="375" name="Google Shape;375;p24"/>
          <p:cNvPicPr preferRelativeResize="0"/>
          <p:nvPr/>
        </p:nvPicPr>
        <p:blipFill rotWithShape="1">
          <a:blip r:embed="rId3">
            <a:alphaModFix/>
          </a:blip>
          <a:srcRect b="0" l="0" r="0" t="0"/>
          <a:stretch/>
        </p:blipFill>
        <p:spPr>
          <a:xfrm>
            <a:off x="6549275" y="904300"/>
            <a:ext cx="830138" cy="830138"/>
          </a:xfrm>
          <a:prstGeom prst="rect">
            <a:avLst/>
          </a:prstGeom>
          <a:noFill/>
          <a:ln>
            <a:noFill/>
          </a:ln>
        </p:spPr>
      </p:pic>
      <p:sp>
        <p:nvSpPr>
          <p:cNvPr id="376" name="Google Shape;376;p24"/>
          <p:cNvSpPr txBox="1"/>
          <p:nvPr/>
        </p:nvSpPr>
        <p:spPr>
          <a:xfrm>
            <a:off x="716074" y="2124925"/>
            <a:ext cx="3652500" cy="2772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dk1"/>
                </a:solidFill>
                <a:latin typeface="Inter"/>
                <a:ea typeface="Inter"/>
                <a:cs typeface="Inter"/>
                <a:sym typeface="Inter"/>
              </a:rPr>
              <a:t>How</a:t>
            </a:r>
            <a:endParaRPr b="0" i="0" sz="1500" u="none" cap="none" strike="noStrike">
              <a:solidFill>
                <a:schemeClr val="dk1"/>
              </a:solidFill>
              <a:latin typeface="Inter"/>
              <a:ea typeface="Inter"/>
              <a:cs typeface="Inter"/>
              <a:sym typeface="Inter"/>
            </a:endParaRPr>
          </a:p>
        </p:txBody>
      </p:sp>
      <p:sp>
        <p:nvSpPr>
          <p:cNvPr id="377" name="Google Shape;377;p24"/>
          <p:cNvSpPr txBox="1"/>
          <p:nvPr/>
        </p:nvSpPr>
        <p:spPr>
          <a:xfrm>
            <a:off x="985575" y="2463100"/>
            <a:ext cx="3073200" cy="3771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50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Ask about customers challenges in ILTs, demos, integration calls. Invest time in Discovery calls. </a:t>
            </a:r>
            <a:endParaRPr b="0" i="0" sz="1000" u="none" cap="none" strike="noStrike">
              <a:solidFill>
                <a:schemeClr val="dk1"/>
              </a:solidFill>
              <a:latin typeface="Inter Light"/>
              <a:ea typeface="Inter Light"/>
              <a:cs typeface="Inter Light"/>
              <a:sym typeface="Inter Light"/>
            </a:endParaRPr>
          </a:p>
        </p:txBody>
      </p:sp>
      <p:pic>
        <p:nvPicPr>
          <p:cNvPr id="378" name="Google Shape;378;p24"/>
          <p:cNvPicPr preferRelativeResize="0"/>
          <p:nvPr/>
        </p:nvPicPr>
        <p:blipFill rotWithShape="1">
          <a:blip r:embed="rId4">
            <a:alphaModFix/>
          </a:blip>
          <a:srcRect b="0" l="0" r="0" t="0"/>
          <a:stretch/>
        </p:blipFill>
        <p:spPr>
          <a:xfrm>
            <a:off x="716071" y="4061652"/>
            <a:ext cx="159528" cy="159528"/>
          </a:xfrm>
          <a:prstGeom prst="rect">
            <a:avLst/>
          </a:prstGeom>
          <a:noFill/>
          <a:ln>
            <a:noFill/>
          </a:ln>
        </p:spPr>
      </p:pic>
      <p:pic>
        <p:nvPicPr>
          <p:cNvPr id="379" name="Google Shape;379;p24"/>
          <p:cNvPicPr preferRelativeResize="0"/>
          <p:nvPr/>
        </p:nvPicPr>
        <p:blipFill rotWithShape="1">
          <a:blip r:embed="rId4">
            <a:alphaModFix/>
          </a:blip>
          <a:srcRect b="0" l="0" r="0" t="0"/>
          <a:stretch/>
        </p:blipFill>
        <p:spPr>
          <a:xfrm>
            <a:off x="716071" y="3840433"/>
            <a:ext cx="159528" cy="159528"/>
          </a:xfrm>
          <a:prstGeom prst="rect">
            <a:avLst/>
          </a:prstGeom>
          <a:noFill/>
          <a:ln>
            <a:noFill/>
          </a:ln>
        </p:spPr>
      </p:pic>
      <p:sp>
        <p:nvSpPr>
          <p:cNvPr id="380" name="Google Shape;380;p24"/>
          <p:cNvSpPr txBox="1"/>
          <p:nvPr/>
        </p:nvSpPr>
        <p:spPr>
          <a:xfrm>
            <a:off x="716083" y="3501537"/>
            <a:ext cx="4934100" cy="2772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dk1"/>
                </a:solidFill>
                <a:latin typeface="Inter"/>
                <a:ea typeface="Inter"/>
                <a:cs typeface="Inter"/>
                <a:sym typeface="Inter"/>
              </a:rPr>
              <a:t>What</a:t>
            </a:r>
            <a:endParaRPr b="0" i="0" sz="1500" u="none" cap="none" strike="noStrike">
              <a:solidFill>
                <a:schemeClr val="dk1"/>
              </a:solidFill>
              <a:latin typeface="Inter"/>
              <a:ea typeface="Inter"/>
              <a:cs typeface="Inter"/>
              <a:sym typeface="Inter"/>
            </a:endParaRPr>
          </a:p>
        </p:txBody>
      </p:sp>
      <p:sp>
        <p:nvSpPr>
          <p:cNvPr id="381" name="Google Shape;381;p24"/>
          <p:cNvSpPr txBox="1"/>
          <p:nvPr/>
        </p:nvSpPr>
        <p:spPr>
          <a:xfrm>
            <a:off x="974300" y="3778725"/>
            <a:ext cx="3233100" cy="15186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Build a strategy for cross-selling via Academy, ILTs.</a:t>
            </a:r>
            <a:endParaRPr b="0" i="0" sz="1000" u="none" cap="none" strike="noStrike">
              <a:solidFill>
                <a:schemeClr val="dk1"/>
              </a:solidFill>
              <a:latin typeface="Inter Light"/>
              <a:ea typeface="Inter Light"/>
              <a:cs typeface="Inter Light"/>
              <a:sym typeface="Inter Light"/>
            </a:endParaRPr>
          </a:p>
          <a:p>
            <a:pPr indent="0" lvl="0" marL="0" marR="0" rtl="0" algn="l">
              <a:lnSpc>
                <a:spcPct val="115000"/>
              </a:lnSpc>
              <a:spcBef>
                <a:spcPts val="500"/>
              </a:spcBef>
              <a:spcAft>
                <a:spcPts val="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Expand your training portfolio to focus on challenges vs specific products: “How to identify chargeback fraud” vs “How to use X product”.  </a:t>
            </a:r>
            <a:endParaRPr b="0" i="0" sz="1000" u="none" cap="none" strike="noStrike">
              <a:solidFill>
                <a:schemeClr val="dk1"/>
              </a:solidFill>
              <a:latin typeface="Inter Light"/>
              <a:ea typeface="Inter Light"/>
              <a:cs typeface="Inter Light"/>
              <a:sym typeface="Inter Light"/>
            </a:endParaRPr>
          </a:p>
          <a:p>
            <a:pPr indent="0" lvl="0" marL="0" marR="0" rtl="0" algn="l">
              <a:lnSpc>
                <a:spcPct val="115000"/>
              </a:lnSpc>
              <a:spcBef>
                <a:spcPts val="500"/>
              </a:spcBef>
              <a:spcAft>
                <a:spcPts val="0"/>
              </a:spcAft>
              <a:buClr>
                <a:schemeClr val="dk1"/>
              </a:buClr>
              <a:buSzPts val="1100"/>
              <a:buFont typeface="Arial"/>
              <a:buNone/>
            </a:pPr>
            <a:r>
              <a:rPr b="0" i="0" lang="en" sz="1000" u="none" cap="none" strike="noStrike">
                <a:solidFill>
                  <a:schemeClr val="dk1"/>
                </a:solidFill>
                <a:latin typeface="Inter Light"/>
                <a:ea typeface="Inter Light"/>
                <a:cs typeface="Inter Light"/>
                <a:sym typeface="Inter Light"/>
              </a:rPr>
              <a:t>Track # of education-qualified leads. </a:t>
            </a:r>
            <a:endParaRPr b="0" i="0" sz="1000" u="none" cap="none" strike="noStrike">
              <a:solidFill>
                <a:schemeClr val="dk1"/>
              </a:solidFill>
              <a:latin typeface="Inter Light"/>
              <a:ea typeface="Inter Light"/>
              <a:cs typeface="Inter Light"/>
              <a:sym typeface="Inter Light"/>
            </a:endParaRPr>
          </a:p>
          <a:p>
            <a:pPr indent="0" lvl="0" marL="0" marR="0" rtl="0" algn="l">
              <a:lnSpc>
                <a:spcPct val="115000"/>
              </a:lnSpc>
              <a:spcBef>
                <a:spcPts val="500"/>
              </a:spcBef>
              <a:spcAft>
                <a:spcPts val="0"/>
              </a:spcAft>
              <a:buClr>
                <a:schemeClr val="dk1"/>
              </a:buClr>
              <a:buSzPts val="1100"/>
              <a:buFont typeface="Arial"/>
              <a:buNone/>
            </a:pPr>
            <a:r>
              <a:t/>
            </a:r>
            <a:endParaRPr b="0" i="0" sz="1000" u="none" cap="none" strike="noStrike">
              <a:solidFill>
                <a:schemeClr val="dk1"/>
              </a:solidFill>
              <a:latin typeface="Inter Light"/>
              <a:ea typeface="Inter Light"/>
              <a:cs typeface="Inter Light"/>
              <a:sym typeface="Inter Light"/>
            </a:endParaRPr>
          </a:p>
          <a:p>
            <a:pPr indent="0" lvl="0" marL="0" marR="0" rtl="0" algn="l">
              <a:lnSpc>
                <a:spcPct val="115000"/>
              </a:lnSpc>
              <a:spcBef>
                <a:spcPts val="500"/>
              </a:spcBef>
              <a:spcAft>
                <a:spcPts val="500"/>
              </a:spcAft>
              <a:buClr>
                <a:srgbClr val="000000"/>
              </a:buClr>
              <a:buSzPts val="1000"/>
              <a:buFont typeface="Arial"/>
              <a:buNone/>
            </a:pPr>
            <a:r>
              <a:t/>
            </a:r>
            <a:endParaRPr b="0" i="0" sz="1000" u="none" cap="none" strike="noStrike">
              <a:solidFill>
                <a:schemeClr val="dk1"/>
              </a:solidFill>
              <a:latin typeface="Inter Light"/>
              <a:ea typeface="Inter Light"/>
              <a:cs typeface="Inter Light"/>
              <a:sym typeface="Inter Light"/>
            </a:endParaRPr>
          </a:p>
        </p:txBody>
      </p:sp>
      <p:sp>
        <p:nvSpPr>
          <p:cNvPr id="382" name="Google Shape;382;p24"/>
          <p:cNvSpPr txBox="1"/>
          <p:nvPr/>
        </p:nvSpPr>
        <p:spPr>
          <a:xfrm>
            <a:off x="909788" y="2788450"/>
            <a:ext cx="3297600" cy="756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Highlight value proposition in every course, video and article through surveys and strong ‘Why’. </a:t>
            </a:r>
            <a:endParaRPr b="0" i="0" sz="1000" u="none" cap="none" strike="noStrike">
              <a:solidFill>
                <a:schemeClr val="dk1"/>
              </a:solidFill>
              <a:latin typeface="Inter Light"/>
              <a:ea typeface="Inter Light"/>
              <a:cs typeface="Inter Light"/>
              <a:sym typeface="Inter Light"/>
            </a:endParaRPr>
          </a:p>
          <a:p>
            <a:pPr indent="0" lvl="0" marL="0" marR="0" rtl="0" algn="l">
              <a:lnSpc>
                <a:spcPct val="115000"/>
              </a:lnSpc>
              <a:spcBef>
                <a:spcPts val="500"/>
              </a:spcBef>
              <a:spcAft>
                <a:spcPts val="50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Upskill your team on how to ask the right questions.</a:t>
            </a:r>
            <a:endParaRPr b="0" i="0" sz="1000" u="none" cap="none" strike="noStrike">
              <a:solidFill>
                <a:schemeClr val="dk1"/>
              </a:solidFill>
              <a:latin typeface="Inter Light"/>
              <a:ea typeface="Inter Light"/>
              <a:cs typeface="Inter Light"/>
              <a:sym typeface="Inter Light"/>
            </a:endParaRPr>
          </a:p>
        </p:txBody>
      </p:sp>
      <p:pic>
        <p:nvPicPr>
          <p:cNvPr id="383" name="Google Shape;383;p24"/>
          <p:cNvPicPr preferRelativeResize="0"/>
          <p:nvPr/>
        </p:nvPicPr>
        <p:blipFill rotWithShape="1">
          <a:blip r:embed="rId5">
            <a:alphaModFix/>
          </a:blip>
          <a:srcRect b="31547" l="33522" r="24874" t="6029"/>
          <a:stretch/>
        </p:blipFill>
        <p:spPr>
          <a:xfrm>
            <a:off x="8004334" y="3458746"/>
            <a:ext cx="548700" cy="549000"/>
          </a:xfrm>
          <a:prstGeom prst="ellipse">
            <a:avLst/>
          </a:prstGeom>
          <a:noFill/>
          <a:ln>
            <a:noFill/>
          </a:ln>
        </p:spPr>
      </p:pic>
      <p:sp>
        <p:nvSpPr>
          <p:cNvPr id="384" name="Google Shape;384;p24"/>
          <p:cNvSpPr/>
          <p:nvPr/>
        </p:nvSpPr>
        <p:spPr>
          <a:xfrm>
            <a:off x="8002850" y="3456200"/>
            <a:ext cx="548700" cy="549000"/>
          </a:xfrm>
          <a:prstGeom prst="ellipse">
            <a:avLst/>
          </a:prstGeom>
          <a:solidFill>
            <a:srgbClr val="F4F7FA"/>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5" name="Google Shape;385;p24"/>
          <p:cNvPicPr preferRelativeResize="0"/>
          <p:nvPr/>
        </p:nvPicPr>
        <p:blipFill rotWithShape="1">
          <a:blip r:embed="rId6">
            <a:alphaModFix/>
          </a:blip>
          <a:srcRect b="0" l="6453" r="6453" t="0"/>
          <a:stretch/>
        </p:blipFill>
        <p:spPr>
          <a:xfrm>
            <a:off x="8004334" y="3458746"/>
            <a:ext cx="548700" cy="549000"/>
          </a:xfrm>
          <a:prstGeom prst="ellipse">
            <a:avLst/>
          </a:prstGeom>
          <a:noFill/>
          <a:ln>
            <a:noFill/>
          </a:ln>
        </p:spPr>
      </p:pic>
      <p:sp>
        <p:nvSpPr>
          <p:cNvPr id="386" name="Google Shape;386;p24"/>
          <p:cNvSpPr txBox="1"/>
          <p:nvPr/>
        </p:nvSpPr>
        <p:spPr>
          <a:xfrm>
            <a:off x="4439384" y="3617750"/>
            <a:ext cx="3464100" cy="231000"/>
          </a:xfrm>
          <a:prstGeom prst="rect">
            <a:avLst/>
          </a:prstGeom>
          <a:noFill/>
          <a:ln>
            <a:noFill/>
          </a:ln>
        </p:spPr>
        <p:txBody>
          <a:bodyPr anchorCtr="0" anchor="t" bIns="45725" lIns="45725" spcFirstLastPara="1" rIns="45725" wrap="square" tIns="45725">
            <a:spAutoFit/>
          </a:bodyPr>
          <a:lstStyle/>
          <a:p>
            <a:pPr indent="0" lvl="0" marL="0" marR="0" rtl="0" algn="r">
              <a:lnSpc>
                <a:spcPct val="130000"/>
              </a:lnSpc>
              <a:spcBef>
                <a:spcPts val="0"/>
              </a:spcBef>
              <a:spcAft>
                <a:spcPts val="0"/>
              </a:spcAft>
              <a:buClr>
                <a:srgbClr val="000000"/>
              </a:buClr>
              <a:buSzPts val="900"/>
              <a:buFont typeface="Arial"/>
              <a:buNone/>
            </a:pPr>
            <a:r>
              <a:rPr b="0" i="0" lang="en" sz="900" u="none" cap="none" strike="noStrike">
                <a:solidFill>
                  <a:srgbClr val="F4F7FA"/>
                </a:solidFill>
                <a:latin typeface="Inter Medium"/>
                <a:ea typeface="Inter Medium"/>
                <a:cs typeface="Inter Medium"/>
                <a:sym typeface="Inter Medium"/>
              </a:rPr>
              <a:t>Senior Director, Business Development</a:t>
            </a:r>
            <a:endParaRPr b="0" i="0" sz="900" u="none" cap="none" strike="noStrike">
              <a:solidFill>
                <a:srgbClr val="F4F7FA"/>
              </a:solidFill>
              <a:latin typeface="Inter Light"/>
              <a:ea typeface="Inter Light"/>
              <a:cs typeface="Inter Light"/>
              <a:sym typeface="Inter Light"/>
            </a:endParaRPr>
          </a:p>
        </p:txBody>
      </p:sp>
      <p:pic>
        <p:nvPicPr>
          <p:cNvPr id="387" name="Google Shape;387;p24"/>
          <p:cNvPicPr preferRelativeResize="0"/>
          <p:nvPr/>
        </p:nvPicPr>
        <p:blipFill rotWithShape="1">
          <a:blip r:embed="rId4">
            <a:alphaModFix/>
          </a:blip>
          <a:srcRect b="0" l="0" r="0" t="0"/>
          <a:stretch/>
        </p:blipFill>
        <p:spPr>
          <a:xfrm>
            <a:off x="716071" y="4639902"/>
            <a:ext cx="159528" cy="159528"/>
          </a:xfrm>
          <a:prstGeom prst="rect">
            <a:avLst/>
          </a:prstGeom>
          <a:noFill/>
          <a:ln>
            <a:noFill/>
          </a:ln>
        </p:spPr>
      </p:pic>
      <p:pic>
        <p:nvPicPr>
          <p:cNvPr id="388" name="Google Shape;388;p24"/>
          <p:cNvPicPr preferRelativeResize="0"/>
          <p:nvPr/>
        </p:nvPicPr>
        <p:blipFill rotWithShape="1">
          <a:blip r:embed="rId7">
            <a:alphaModFix/>
          </a:blip>
          <a:srcRect b="0" l="0" r="0" t="0"/>
          <a:stretch/>
        </p:blipFill>
        <p:spPr>
          <a:xfrm>
            <a:off x="676272" y="1597225"/>
            <a:ext cx="159525" cy="159525"/>
          </a:xfrm>
          <a:prstGeom prst="rect">
            <a:avLst/>
          </a:prstGeom>
          <a:noFill/>
          <a:ln>
            <a:noFill/>
          </a:ln>
        </p:spPr>
      </p:pic>
      <p:pic>
        <p:nvPicPr>
          <p:cNvPr id="389" name="Google Shape;389;p24"/>
          <p:cNvPicPr preferRelativeResize="0"/>
          <p:nvPr/>
        </p:nvPicPr>
        <p:blipFill rotWithShape="1">
          <a:blip r:embed="rId8">
            <a:alphaModFix/>
          </a:blip>
          <a:srcRect b="0" l="0" r="0" t="0"/>
          <a:stretch/>
        </p:blipFill>
        <p:spPr>
          <a:xfrm>
            <a:off x="676274" y="2481141"/>
            <a:ext cx="159525" cy="159216"/>
          </a:xfrm>
          <a:prstGeom prst="rect">
            <a:avLst/>
          </a:prstGeom>
          <a:noFill/>
          <a:ln>
            <a:noFill/>
          </a:ln>
        </p:spPr>
      </p:pic>
      <p:pic>
        <p:nvPicPr>
          <p:cNvPr id="390" name="Google Shape;390;p24"/>
          <p:cNvPicPr preferRelativeResize="0"/>
          <p:nvPr/>
        </p:nvPicPr>
        <p:blipFill rotWithShape="1">
          <a:blip r:embed="rId8">
            <a:alphaModFix/>
          </a:blip>
          <a:srcRect b="0" l="0" r="0" t="0"/>
          <a:stretch/>
        </p:blipFill>
        <p:spPr>
          <a:xfrm>
            <a:off x="679312" y="2872216"/>
            <a:ext cx="159525" cy="159216"/>
          </a:xfrm>
          <a:prstGeom prst="rect">
            <a:avLst/>
          </a:prstGeom>
          <a:noFill/>
          <a:ln>
            <a:noFill/>
          </a:ln>
        </p:spPr>
      </p:pic>
      <p:pic>
        <p:nvPicPr>
          <p:cNvPr id="391" name="Google Shape;391;p24"/>
          <p:cNvPicPr preferRelativeResize="0"/>
          <p:nvPr/>
        </p:nvPicPr>
        <p:blipFill rotWithShape="1">
          <a:blip r:embed="rId8">
            <a:alphaModFix/>
          </a:blip>
          <a:srcRect b="0" l="0" r="0" t="0"/>
          <a:stretch/>
        </p:blipFill>
        <p:spPr>
          <a:xfrm>
            <a:off x="679312" y="3294066"/>
            <a:ext cx="159525" cy="1592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5"/>
          <p:cNvSpPr txBox="1"/>
          <p:nvPr/>
        </p:nvSpPr>
        <p:spPr>
          <a:xfrm>
            <a:off x="636863" y="572563"/>
            <a:ext cx="5678700" cy="5079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3000"/>
              <a:buFont typeface="Arial"/>
              <a:buNone/>
            </a:pPr>
            <a:r>
              <a:rPr b="0" i="0" lang="en" sz="3000" u="none" cap="none" strike="noStrike">
                <a:solidFill>
                  <a:srgbClr val="FFFFFF"/>
                </a:solidFill>
                <a:latin typeface="Inter"/>
                <a:ea typeface="Inter"/>
                <a:cs typeface="Inter"/>
                <a:sym typeface="Inter"/>
              </a:rPr>
              <a:t>Other Ways to Prove Value</a:t>
            </a:r>
            <a:endParaRPr b="0" i="0" sz="3000" u="none" cap="none" strike="noStrike">
              <a:solidFill>
                <a:srgbClr val="FFFFFF"/>
              </a:solidFill>
              <a:latin typeface="Inter"/>
              <a:ea typeface="Inter"/>
              <a:cs typeface="Inter"/>
              <a:sym typeface="Inter"/>
            </a:endParaRPr>
          </a:p>
        </p:txBody>
      </p:sp>
      <p:sp>
        <p:nvSpPr>
          <p:cNvPr id="397" name="Google Shape;397;p25"/>
          <p:cNvSpPr txBox="1"/>
          <p:nvPr/>
        </p:nvSpPr>
        <p:spPr>
          <a:xfrm>
            <a:off x="636863" y="1004263"/>
            <a:ext cx="4933800" cy="323400"/>
          </a:xfrm>
          <a:prstGeom prst="rect">
            <a:avLst/>
          </a:prstGeom>
          <a:noFill/>
          <a:ln>
            <a:noFill/>
          </a:ln>
        </p:spPr>
        <p:txBody>
          <a:bodyPr anchorCtr="0" anchor="t" bIns="45725" lIns="45725" spcFirstLastPara="1" rIns="45725" wrap="square" tIns="457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rgbClr val="FFFFFF"/>
                </a:solidFill>
                <a:latin typeface="Inter"/>
                <a:ea typeface="Inter"/>
                <a:cs typeface="Inter"/>
                <a:sym typeface="Inter"/>
              </a:rPr>
              <a:t>*Might Require Time and Resources</a:t>
            </a:r>
            <a:endParaRPr b="0" i="0" sz="1500" u="none" cap="none" strike="noStrike">
              <a:solidFill>
                <a:srgbClr val="FFFFFF"/>
              </a:solidFill>
              <a:latin typeface="Inter"/>
              <a:ea typeface="Inter"/>
              <a:cs typeface="Inter"/>
              <a:sym typeface="Inter"/>
            </a:endParaRPr>
          </a:p>
        </p:txBody>
      </p:sp>
      <p:sp>
        <p:nvSpPr>
          <p:cNvPr id="398" name="Google Shape;398;p25"/>
          <p:cNvSpPr/>
          <p:nvPr/>
        </p:nvSpPr>
        <p:spPr>
          <a:xfrm>
            <a:off x="676275" y="1902813"/>
            <a:ext cx="2371200" cy="2705700"/>
          </a:xfrm>
          <a:prstGeom prst="rect">
            <a:avLst/>
          </a:prstGeom>
          <a:solidFill>
            <a:srgbClr val="F4F7FA"/>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25"/>
          <p:cNvSpPr txBox="1"/>
          <p:nvPr/>
        </p:nvSpPr>
        <p:spPr>
          <a:xfrm>
            <a:off x="926050" y="3311742"/>
            <a:ext cx="1863600" cy="1131300"/>
          </a:xfrm>
          <a:prstGeom prst="rect">
            <a:avLst/>
          </a:prstGeom>
          <a:noFill/>
          <a:ln>
            <a:noFill/>
          </a:ln>
        </p:spPr>
        <p:txBody>
          <a:bodyPr anchorCtr="0" anchor="t" bIns="45725" lIns="45725" spcFirstLastPara="1" rIns="45725" wrap="square" tIns="45725">
            <a:spAutoFit/>
          </a:bodyPr>
          <a:lstStyle/>
          <a:p>
            <a:pPr indent="0" lvl="0" marL="0" marR="0" rtl="0" algn="l">
              <a:lnSpc>
                <a:spcPct val="130000"/>
              </a:lnSpc>
              <a:spcBef>
                <a:spcPts val="0"/>
              </a:spcBef>
              <a:spcAft>
                <a:spcPts val="0"/>
              </a:spcAft>
              <a:buClr>
                <a:srgbClr val="000000"/>
              </a:buClr>
              <a:buSzPts val="900"/>
              <a:buFont typeface="Arial"/>
              <a:buNone/>
            </a:pPr>
            <a:r>
              <a:rPr b="0" i="0" lang="en" sz="900" u="none" cap="none" strike="noStrike">
                <a:solidFill>
                  <a:srgbClr val="0041ED"/>
                </a:solidFill>
                <a:latin typeface="Inter Light"/>
                <a:ea typeface="Inter Light"/>
                <a:cs typeface="Inter Light"/>
                <a:sym typeface="Inter Light"/>
              </a:rPr>
              <a:t>Support non-educational initiatives: new product UX/UI testing, product go-to-market strategy, marketing campaigns, sales demos, review release notes.   </a:t>
            </a:r>
            <a:endParaRPr b="0" i="0" sz="900" u="none" cap="none" strike="noStrike">
              <a:solidFill>
                <a:srgbClr val="0041ED"/>
              </a:solidFill>
              <a:latin typeface="Inter Light"/>
              <a:ea typeface="Inter Light"/>
              <a:cs typeface="Inter Light"/>
              <a:sym typeface="Inter Light"/>
            </a:endParaRPr>
          </a:p>
        </p:txBody>
      </p:sp>
      <p:sp>
        <p:nvSpPr>
          <p:cNvPr id="400" name="Google Shape;400;p25"/>
          <p:cNvSpPr txBox="1"/>
          <p:nvPr/>
        </p:nvSpPr>
        <p:spPr>
          <a:xfrm>
            <a:off x="903563" y="2949342"/>
            <a:ext cx="2241900" cy="2724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1300"/>
              <a:buFont typeface="Arial"/>
              <a:buNone/>
            </a:pPr>
            <a:r>
              <a:rPr b="0" i="0" lang="en" sz="1300" u="none" cap="none" strike="noStrike">
                <a:solidFill>
                  <a:srgbClr val="0041ED"/>
                </a:solidFill>
                <a:latin typeface="Inter Medium"/>
                <a:ea typeface="Inter Medium"/>
                <a:cs typeface="Inter Medium"/>
                <a:sym typeface="Inter Medium"/>
              </a:rPr>
              <a:t>Say No to “Out of Scope”</a:t>
            </a:r>
            <a:endParaRPr b="0" i="0" sz="1300" u="none" cap="none" strike="noStrike">
              <a:solidFill>
                <a:srgbClr val="0041ED"/>
              </a:solidFill>
              <a:latin typeface="Inter Medium"/>
              <a:ea typeface="Inter Medium"/>
              <a:cs typeface="Inter Medium"/>
              <a:sym typeface="Inter Medium"/>
            </a:endParaRPr>
          </a:p>
        </p:txBody>
      </p:sp>
      <p:pic>
        <p:nvPicPr>
          <p:cNvPr id="401" name="Google Shape;401;p25"/>
          <p:cNvPicPr preferRelativeResize="0"/>
          <p:nvPr/>
        </p:nvPicPr>
        <p:blipFill rotWithShape="1">
          <a:blip r:embed="rId3">
            <a:alphaModFix/>
          </a:blip>
          <a:srcRect b="0" l="0" r="0" t="0"/>
          <a:stretch/>
        </p:blipFill>
        <p:spPr>
          <a:xfrm>
            <a:off x="870223" y="2444794"/>
            <a:ext cx="437362" cy="437360"/>
          </a:xfrm>
          <a:prstGeom prst="rect">
            <a:avLst/>
          </a:prstGeom>
          <a:noFill/>
          <a:ln>
            <a:noFill/>
          </a:ln>
        </p:spPr>
      </p:pic>
      <p:sp>
        <p:nvSpPr>
          <p:cNvPr id="402" name="Google Shape;402;p25"/>
          <p:cNvSpPr/>
          <p:nvPr/>
        </p:nvSpPr>
        <p:spPr>
          <a:xfrm>
            <a:off x="3321588" y="1902813"/>
            <a:ext cx="2371200" cy="2705700"/>
          </a:xfrm>
          <a:prstGeom prst="rect">
            <a:avLst/>
          </a:prstGeom>
          <a:solidFill>
            <a:srgbClr val="F4F7FA"/>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25"/>
          <p:cNvSpPr/>
          <p:nvPr/>
        </p:nvSpPr>
        <p:spPr>
          <a:xfrm>
            <a:off x="5966900" y="1902813"/>
            <a:ext cx="2371200" cy="2705700"/>
          </a:xfrm>
          <a:prstGeom prst="rect">
            <a:avLst/>
          </a:prstGeom>
          <a:solidFill>
            <a:srgbClr val="F4F7FA"/>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25"/>
          <p:cNvSpPr txBox="1"/>
          <p:nvPr/>
        </p:nvSpPr>
        <p:spPr>
          <a:xfrm>
            <a:off x="3561888" y="3401742"/>
            <a:ext cx="1737900" cy="1131300"/>
          </a:xfrm>
          <a:prstGeom prst="rect">
            <a:avLst/>
          </a:prstGeom>
          <a:noFill/>
          <a:ln>
            <a:noFill/>
          </a:ln>
        </p:spPr>
        <p:txBody>
          <a:bodyPr anchorCtr="0" anchor="t" bIns="45725" lIns="45725" spcFirstLastPara="1" rIns="45725" wrap="square" tIns="45725">
            <a:spAutoFit/>
          </a:bodyPr>
          <a:lstStyle/>
          <a:p>
            <a:pPr indent="0" lvl="0" marL="0" marR="0" rtl="0" algn="l">
              <a:lnSpc>
                <a:spcPct val="130000"/>
              </a:lnSpc>
              <a:spcBef>
                <a:spcPts val="0"/>
              </a:spcBef>
              <a:spcAft>
                <a:spcPts val="0"/>
              </a:spcAft>
              <a:buClr>
                <a:srgbClr val="000000"/>
              </a:buClr>
              <a:buSzPts val="900"/>
              <a:buFont typeface="Arial"/>
              <a:buNone/>
            </a:pPr>
            <a:r>
              <a:rPr b="0" i="0" lang="en" sz="900" u="none" cap="none" strike="noStrike">
                <a:solidFill>
                  <a:srgbClr val="0041ED"/>
                </a:solidFill>
                <a:latin typeface="Inter Light"/>
                <a:ea typeface="Inter Light"/>
                <a:cs typeface="Inter Light"/>
                <a:sym typeface="Inter Light"/>
              </a:rPr>
              <a:t>Promote educational materials internally: LMS, slack posts, internal product training, CX enablement. Organize Lunch &amp; Learns on Customers, Products, Industry. </a:t>
            </a:r>
            <a:endParaRPr b="0" i="0" sz="900" u="none" cap="none" strike="noStrike">
              <a:solidFill>
                <a:srgbClr val="0041ED"/>
              </a:solidFill>
              <a:latin typeface="Inter Light"/>
              <a:ea typeface="Inter Light"/>
              <a:cs typeface="Inter Light"/>
              <a:sym typeface="Inter Light"/>
            </a:endParaRPr>
          </a:p>
        </p:txBody>
      </p:sp>
      <p:sp>
        <p:nvSpPr>
          <p:cNvPr id="405" name="Google Shape;405;p25"/>
          <p:cNvSpPr txBox="1"/>
          <p:nvPr/>
        </p:nvSpPr>
        <p:spPr>
          <a:xfrm>
            <a:off x="3561900" y="2949342"/>
            <a:ext cx="1892100" cy="4524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1300"/>
              <a:buFont typeface="Arial"/>
              <a:buNone/>
            </a:pPr>
            <a:r>
              <a:rPr b="0" i="0" lang="en" sz="1300" u="none" cap="none" strike="noStrike">
                <a:solidFill>
                  <a:srgbClr val="0041ED"/>
                </a:solidFill>
                <a:latin typeface="Inter Medium"/>
                <a:ea typeface="Inter Medium"/>
                <a:cs typeface="Inter Medium"/>
                <a:sym typeface="Inter Medium"/>
              </a:rPr>
              <a:t>Contribute to Culture of Learning</a:t>
            </a:r>
            <a:endParaRPr b="0" i="0" sz="1300" u="none" cap="none" strike="noStrike">
              <a:solidFill>
                <a:srgbClr val="0041ED"/>
              </a:solidFill>
              <a:latin typeface="Inter Medium"/>
              <a:ea typeface="Inter Medium"/>
              <a:cs typeface="Inter Medium"/>
              <a:sym typeface="Inter Medium"/>
            </a:endParaRPr>
          </a:p>
        </p:txBody>
      </p:sp>
      <p:sp>
        <p:nvSpPr>
          <p:cNvPr id="406" name="Google Shape;406;p25"/>
          <p:cNvSpPr txBox="1"/>
          <p:nvPr/>
        </p:nvSpPr>
        <p:spPr>
          <a:xfrm>
            <a:off x="6224750" y="3401748"/>
            <a:ext cx="1737900" cy="1131300"/>
          </a:xfrm>
          <a:prstGeom prst="rect">
            <a:avLst/>
          </a:prstGeom>
          <a:noFill/>
          <a:ln>
            <a:noFill/>
          </a:ln>
        </p:spPr>
        <p:txBody>
          <a:bodyPr anchorCtr="0" anchor="t" bIns="45725" lIns="45725" spcFirstLastPara="1" rIns="45725" wrap="square" tIns="45725">
            <a:spAutoFit/>
          </a:bodyPr>
          <a:lstStyle/>
          <a:p>
            <a:pPr indent="0" lvl="0" marL="0" marR="0" rtl="0" algn="l">
              <a:lnSpc>
                <a:spcPct val="130000"/>
              </a:lnSpc>
              <a:spcBef>
                <a:spcPts val="0"/>
              </a:spcBef>
              <a:spcAft>
                <a:spcPts val="0"/>
              </a:spcAft>
              <a:buClr>
                <a:srgbClr val="000000"/>
              </a:buClr>
              <a:buSzPts val="900"/>
              <a:buFont typeface="Arial"/>
              <a:buNone/>
            </a:pPr>
            <a:r>
              <a:rPr b="0" i="0" lang="en" sz="900" u="none" cap="none" strike="noStrike">
                <a:solidFill>
                  <a:srgbClr val="0041ED"/>
                </a:solidFill>
                <a:latin typeface="Inter Light"/>
                <a:ea typeface="Inter Light"/>
                <a:cs typeface="Inter Light"/>
                <a:sym typeface="Inter Light"/>
              </a:rPr>
              <a:t>Offer consulting services internally and externally. Provide your expertise in the areas of customer service, customer engagement, learning design.  </a:t>
            </a:r>
            <a:endParaRPr b="0" i="0" sz="900" u="none" cap="none" strike="noStrike">
              <a:solidFill>
                <a:srgbClr val="0041ED"/>
              </a:solidFill>
              <a:latin typeface="Inter Light"/>
              <a:ea typeface="Inter Light"/>
              <a:cs typeface="Inter Light"/>
              <a:sym typeface="Inter Light"/>
            </a:endParaRPr>
          </a:p>
        </p:txBody>
      </p:sp>
      <p:sp>
        <p:nvSpPr>
          <p:cNvPr id="407" name="Google Shape;407;p25"/>
          <p:cNvSpPr txBox="1"/>
          <p:nvPr/>
        </p:nvSpPr>
        <p:spPr>
          <a:xfrm>
            <a:off x="6220238" y="2949342"/>
            <a:ext cx="1863600" cy="4524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1300"/>
              <a:buFont typeface="Arial"/>
              <a:buNone/>
            </a:pPr>
            <a:r>
              <a:rPr b="0" i="0" lang="en" sz="1300" u="none" cap="none" strike="noStrike">
                <a:solidFill>
                  <a:srgbClr val="0041ED"/>
                </a:solidFill>
                <a:latin typeface="Inter Medium"/>
                <a:ea typeface="Inter Medium"/>
                <a:cs typeface="Inter Medium"/>
                <a:sym typeface="Inter Medium"/>
              </a:rPr>
              <a:t>Increase Visibility through Consulting</a:t>
            </a:r>
            <a:endParaRPr b="0" i="0" sz="1300" u="none" cap="none" strike="noStrike">
              <a:solidFill>
                <a:srgbClr val="0041ED"/>
              </a:solidFill>
              <a:latin typeface="Inter Medium"/>
              <a:ea typeface="Inter Medium"/>
              <a:cs typeface="Inter Medium"/>
              <a:sym typeface="Inter Medium"/>
            </a:endParaRPr>
          </a:p>
        </p:txBody>
      </p:sp>
      <p:pic>
        <p:nvPicPr>
          <p:cNvPr id="408" name="Google Shape;408;p25"/>
          <p:cNvPicPr preferRelativeResize="0"/>
          <p:nvPr/>
        </p:nvPicPr>
        <p:blipFill rotWithShape="1">
          <a:blip r:embed="rId4">
            <a:alphaModFix/>
          </a:blip>
          <a:srcRect b="0" l="0" r="0" t="0"/>
          <a:stretch/>
        </p:blipFill>
        <p:spPr>
          <a:xfrm>
            <a:off x="3538213" y="2444792"/>
            <a:ext cx="511813" cy="511813"/>
          </a:xfrm>
          <a:prstGeom prst="rect">
            <a:avLst/>
          </a:prstGeom>
          <a:noFill/>
          <a:ln>
            <a:noFill/>
          </a:ln>
        </p:spPr>
      </p:pic>
      <p:pic>
        <p:nvPicPr>
          <p:cNvPr id="409" name="Google Shape;409;p25"/>
          <p:cNvPicPr preferRelativeResize="0"/>
          <p:nvPr/>
        </p:nvPicPr>
        <p:blipFill rotWithShape="1">
          <a:blip r:embed="rId5">
            <a:alphaModFix/>
          </a:blip>
          <a:srcRect b="0" l="0" r="0" t="0"/>
          <a:stretch/>
        </p:blipFill>
        <p:spPr>
          <a:xfrm>
            <a:off x="6228263" y="2482019"/>
            <a:ext cx="437362" cy="4373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6"/>
          <p:cNvSpPr/>
          <p:nvPr/>
        </p:nvSpPr>
        <p:spPr>
          <a:xfrm>
            <a:off x="-5425" y="2572138"/>
            <a:ext cx="3048000" cy="2571900"/>
          </a:xfrm>
          <a:prstGeom prst="rect">
            <a:avLst/>
          </a:prstGeom>
          <a:solidFill>
            <a:srgbClr val="0041E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26"/>
          <p:cNvSpPr txBox="1"/>
          <p:nvPr/>
        </p:nvSpPr>
        <p:spPr>
          <a:xfrm>
            <a:off x="637211" y="3358973"/>
            <a:ext cx="1959300" cy="12468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FFFFFF"/>
                </a:solidFill>
                <a:latin typeface="Inter Light"/>
                <a:ea typeface="Inter Light"/>
                <a:cs typeface="Inter Light"/>
                <a:sym typeface="Inter Light"/>
              </a:rPr>
              <a:t>Stay on top of business priorities.</a:t>
            </a:r>
            <a:endParaRPr b="0" i="0" sz="2500" u="none" cap="none" strike="noStrike">
              <a:solidFill>
                <a:srgbClr val="FFFFFF"/>
              </a:solidFill>
              <a:latin typeface="Inter Light"/>
              <a:ea typeface="Inter Light"/>
              <a:cs typeface="Inter Light"/>
              <a:sym typeface="Inter Light"/>
            </a:endParaRPr>
          </a:p>
        </p:txBody>
      </p:sp>
      <p:sp>
        <p:nvSpPr>
          <p:cNvPr id="416" name="Google Shape;416;p26"/>
          <p:cNvSpPr txBox="1"/>
          <p:nvPr/>
        </p:nvSpPr>
        <p:spPr>
          <a:xfrm>
            <a:off x="565800" y="839225"/>
            <a:ext cx="2102100" cy="8619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0041ED"/>
                </a:solidFill>
                <a:latin typeface="Inter Light"/>
                <a:ea typeface="Inter Light"/>
                <a:cs typeface="Inter Light"/>
                <a:sym typeface="Inter Light"/>
              </a:rPr>
              <a:t>Listen to stakeholders.</a:t>
            </a:r>
            <a:endParaRPr b="0" i="0" sz="2500" u="none" cap="none" strike="noStrike">
              <a:solidFill>
                <a:srgbClr val="0041ED"/>
              </a:solidFill>
              <a:latin typeface="Inter Light"/>
              <a:ea typeface="Inter Light"/>
              <a:cs typeface="Inter Light"/>
              <a:sym typeface="Inter Light"/>
            </a:endParaRPr>
          </a:p>
        </p:txBody>
      </p:sp>
      <p:pic>
        <p:nvPicPr>
          <p:cNvPr id="417" name="Google Shape;417;p26"/>
          <p:cNvPicPr preferRelativeResize="0"/>
          <p:nvPr/>
        </p:nvPicPr>
        <p:blipFill rotWithShape="1">
          <a:blip r:embed="rId3">
            <a:alphaModFix/>
          </a:blip>
          <a:srcRect b="0" l="0" r="0" t="0"/>
          <a:stretch/>
        </p:blipFill>
        <p:spPr>
          <a:xfrm rot="259377">
            <a:off x="3459820" y="3738625"/>
            <a:ext cx="1304638" cy="603887"/>
          </a:xfrm>
          <a:prstGeom prst="rect">
            <a:avLst/>
          </a:prstGeom>
          <a:noFill/>
          <a:ln>
            <a:noFill/>
          </a:ln>
        </p:spPr>
      </p:pic>
      <p:pic>
        <p:nvPicPr>
          <p:cNvPr id="418" name="Google Shape;418;p26"/>
          <p:cNvPicPr preferRelativeResize="0"/>
          <p:nvPr/>
        </p:nvPicPr>
        <p:blipFill rotWithShape="1">
          <a:blip r:embed="rId4">
            <a:alphaModFix/>
          </a:blip>
          <a:srcRect b="0" l="0" r="0" t="0"/>
          <a:stretch/>
        </p:blipFill>
        <p:spPr>
          <a:xfrm>
            <a:off x="481400" y="4148950"/>
            <a:ext cx="1760975" cy="456825"/>
          </a:xfrm>
          <a:prstGeom prst="rect">
            <a:avLst/>
          </a:prstGeom>
          <a:noFill/>
          <a:ln>
            <a:noFill/>
          </a:ln>
        </p:spPr>
      </p:pic>
      <p:pic>
        <p:nvPicPr>
          <p:cNvPr id="419" name="Google Shape;419;p26"/>
          <p:cNvPicPr preferRelativeResize="0"/>
          <p:nvPr/>
        </p:nvPicPr>
        <p:blipFill rotWithShape="1">
          <a:blip r:embed="rId5">
            <a:alphaModFix/>
          </a:blip>
          <a:srcRect b="0" l="0" r="0" t="0"/>
          <a:stretch/>
        </p:blipFill>
        <p:spPr>
          <a:xfrm>
            <a:off x="603900" y="1224500"/>
            <a:ext cx="903674" cy="113625"/>
          </a:xfrm>
          <a:prstGeom prst="rect">
            <a:avLst/>
          </a:prstGeom>
          <a:noFill/>
          <a:ln>
            <a:noFill/>
          </a:ln>
        </p:spPr>
      </p:pic>
      <p:sp>
        <p:nvSpPr>
          <p:cNvPr id="420" name="Google Shape;420;p26"/>
          <p:cNvSpPr/>
          <p:nvPr/>
        </p:nvSpPr>
        <p:spPr>
          <a:xfrm>
            <a:off x="6090575" y="388"/>
            <a:ext cx="3048000" cy="2571900"/>
          </a:xfrm>
          <a:prstGeom prst="rect">
            <a:avLst/>
          </a:prstGeom>
          <a:solidFill>
            <a:srgbClr val="F4F7FA"/>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26"/>
          <p:cNvSpPr/>
          <p:nvPr/>
        </p:nvSpPr>
        <p:spPr>
          <a:xfrm>
            <a:off x="3042575" y="388"/>
            <a:ext cx="3048000" cy="2571900"/>
          </a:xfrm>
          <a:prstGeom prst="rect">
            <a:avLst/>
          </a:prstGeom>
          <a:solidFill>
            <a:srgbClr val="FF600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26"/>
          <p:cNvSpPr/>
          <p:nvPr/>
        </p:nvSpPr>
        <p:spPr>
          <a:xfrm>
            <a:off x="6090575" y="2572138"/>
            <a:ext cx="3048000" cy="2571900"/>
          </a:xfrm>
          <a:prstGeom prst="rect">
            <a:avLst/>
          </a:prstGeom>
          <a:solidFill>
            <a:srgbClr val="0041E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26"/>
          <p:cNvSpPr txBox="1"/>
          <p:nvPr/>
        </p:nvSpPr>
        <p:spPr>
          <a:xfrm>
            <a:off x="3857325" y="839220"/>
            <a:ext cx="1429500" cy="8619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FFFFFF"/>
                </a:solidFill>
                <a:latin typeface="Inter Light"/>
                <a:ea typeface="Inter Light"/>
                <a:cs typeface="Inter Light"/>
                <a:sym typeface="Inter Light"/>
              </a:rPr>
              <a:t>Track results.</a:t>
            </a:r>
            <a:endParaRPr b="0" i="0" sz="2500" u="none" cap="none" strike="noStrike">
              <a:solidFill>
                <a:srgbClr val="FFFFFF"/>
              </a:solidFill>
              <a:latin typeface="Inter Light"/>
              <a:ea typeface="Inter Light"/>
              <a:cs typeface="Inter Light"/>
              <a:sym typeface="Inter Light"/>
            </a:endParaRPr>
          </a:p>
        </p:txBody>
      </p:sp>
      <p:sp>
        <p:nvSpPr>
          <p:cNvPr id="424" name="Google Shape;424;p26"/>
          <p:cNvSpPr txBox="1"/>
          <p:nvPr/>
        </p:nvSpPr>
        <p:spPr>
          <a:xfrm>
            <a:off x="6609525" y="839220"/>
            <a:ext cx="2201100" cy="8619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0041ED"/>
                </a:solidFill>
                <a:latin typeface="Inter Light"/>
                <a:ea typeface="Inter Light"/>
                <a:cs typeface="Inter Light"/>
                <a:sym typeface="Inter Light"/>
              </a:rPr>
              <a:t>Build your own scope.</a:t>
            </a:r>
            <a:endParaRPr b="0" i="0" sz="2500" u="none" cap="none" strike="noStrike">
              <a:solidFill>
                <a:srgbClr val="0041ED"/>
              </a:solidFill>
              <a:latin typeface="Inter Light"/>
              <a:ea typeface="Inter Light"/>
              <a:cs typeface="Inter Light"/>
              <a:sym typeface="Inter Light"/>
            </a:endParaRPr>
          </a:p>
        </p:txBody>
      </p:sp>
      <p:sp>
        <p:nvSpPr>
          <p:cNvPr id="425" name="Google Shape;425;p26"/>
          <p:cNvSpPr txBox="1"/>
          <p:nvPr/>
        </p:nvSpPr>
        <p:spPr>
          <a:xfrm>
            <a:off x="3562957" y="3421945"/>
            <a:ext cx="2102100" cy="8619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0041ED"/>
                </a:solidFill>
                <a:latin typeface="Inter Light"/>
                <a:ea typeface="Inter Light"/>
                <a:cs typeface="Inter Light"/>
                <a:sym typeface="Inter Light"/>
              </a:rPr>
              <a:t>Embrace change.</a:t>
            </a:r>
            <a:endParaRPr b="0" i="0" sz="2500" u="none" cap="none" strike="noStrike">
              <a:solidFill>
                <a:srgbClr val="0041ED"/>
              </a:solidFill>
              <a:latin typeface="Inter Light"/>
              <a:ea typeface="Inter Light"/>
              <a:cs typeface="Inter Light"/>
              <a:sym typeface="Inter Light"/>
            </a:endParaRPr>
          </a:p>
        </p:txBody>
      </p:sp>
      <p:pic>
        <p:nvPicPr>
          <p:cNvPr id="426" name="Google Shape;426;p26"/>
          <p:cNvPicPr preferRelativeResize="0"/>
          <p:nvPr/>
        </p:nvPicPr>
        <p:blipFill rotWithShape="1">
          <a:blip r:embed="rId6">
            <a:alphaModFix/>
          </a:blip>
          <a:srcRect b="0" l="0" r="0" t="0"/>
          <a:stretch/>
        </p:blipFill>
        <p:spPr>
          <a:xfrm>
            <a:off x="3809400" y="1684700"/>
            <a:ext cx="1346425" cy="483400"/>
          </a:xfrm>
          <a:prstGeom prst="rect">
            <a:avLst/>
          </a:prstGeom>
          <a:noFill/>
          <a:ln>
            <a:noFill/>
          </a:ln>
        </p:spPr>
      </p:pic>
      <p:pic>
        <p:nvPicPr>
          <p:cNvPr id="427" name="Google Shape;427;p26"/>
          <p:cNvPicPr preferRelativeResize="0"/>
          <p:nvPr/>
        </p:nvPicPr>
        <p:blipFill rotWithShape="1">
          <a:blip r:embed="rId7">
            <a:alphaModFix/>
          </a:blip>
          <a:srcRect b="0" l="0" r="0" t="0"/>
          <a:stretch/>
        </p:blipFill>
        <p:spPr>
          <a:xfrm>
            <a:off x="7182767" y="1428325"/>
            <a:ext cx="1384738" cy="541887"/>
          </a:xfrm>
          <a:prstGeom prst="rect">
            <a:avLst/>
          </a:prstGeom>
          <a:noFill/>
          <a:ln>
            <a:noFill/>
          </a:ln>
        </p:spPr>
      </p:pic>
      <p:sp>
        <p:nvSpPr>
          <p:cNvPr id="428" name="Google Shape;428;p26"/>
          <p:cNvSpPr txBox="1"/>
          <p:nvPr/>
        </p:nvSpPr>
        <p:spPr>
          <a:xfrm>
            <a:off x="6730436" y="3358973"/>
            <a:ext cx="1959300" cy="8619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FFFFFF"/>
                </a:solidFill>
                <a:latin typeface="Inter Light"/>
                <a:ea typeface="Inter Light"/>
                <a:cs typeface="Inter Light"/>
                <a:sym typeface="Inter Light"/>
              </a:rPr>
              <a:t>Be the voice of customer.</a:t>
            </a:r>
            <a:endParaRPr b="0" i="0" sz="2500" u="none" cap="none" strike="noStrike">
              <a:solidFill>
                <a:srgbClr val="FFFFFF"/>
              </a:solidFill>
              <a:latin typeface="Inter Light"/>
              <a:ea typeface="Inter Light"/>
              <a:cs typeface="Inter Light"/>
              <a:sym typeface="Inter Light"/>
            </a:endParaRPr>
          </a:p>
        </p:txBody>
      </p:sp>
      <p:grpSp>
        <p:nvGrpSpPr>
          <p:cNvPr id="429" name="Google Shape;429;p26"/>
          <p:cNvGrpSpPr/>
          <p:nvPr/>
        </p:nvGrpSpPr>
        <p:grpSpPr>
          <a:xfrm>
            <a:off x="7786047" y="3497957"/>
            <a:ext cx="903674" cy="255764"/>
            <a:chOff x="1732525" y="4431575"/>
            <a:chExt cx="901600" cy="229900"/>
          </a:xfrm>
        </p:grpSpPr>
        <p:sp>
          <p:nvSpPr>
            <p:cNvPr id="430" name="Google Shape;430;p26"/>
            <p:cNvSpPr/>
            <p:nvPr/>
          </p:nvSpPr>
          <p:spPr>
            <a:xfrm>
              <a:off x="1732525" y="4431575"/>
              <a:ext cx="58975" cy="220375"/>
            </a:xfrm>
            <a:custGeom>
              <a:rect b="b" l="l" r="r" t="t"/>
              <a:pathLst>
                <a:path extrusionOk="0" fill="none" h="8815" w="2359">
                  <a:moveTo>
                    <a:pt x="2358" y="0"/>
                  </a:moveTo>
                  <a:lnTo>
                    <a:pt x="382" y="0"/>
                  </a:lnTo>
                  <a:lnTo>
                    <a:pt x="382" y="0"/>
                  </a:lnTo>
                  <a:lnTo>
                    <a:pt x="352" y="205"/>
                  </a:lnTo>
                  <a:lnTo>
                    <a:pt x="279" y="776"/>
                  </a:lnTo>
                  <a:lnTo>
                    <a:pt x="191" y="1640"/>
                  </a:lnTo>
                  <a:lnTo>
                    <a:pt x="89" y="2767"/>
                  </a:lnTo>
                  <a:lnTo>
                    <a:pt x="60" y="3397"/>
                  </a:lnTo>
                  <a:lnTo>
                    <a:pt x="30" y="4085"/>
                  </a:lnTo>
                  <a:lnTo>
                    <a:pt x="1" y="4788"/>
                  </a:lnTo>
                  <a:lnTo>
                    <a:pt x="1" y="5535"/>
                  </a:lnTo>
                  <a:lnTo>
                    <a:pt x="16" y="6281"/>
                  </a:lnTo>
                  <a:lnTo>
                    <a:pt x="45" y="7057"/>
                  </a:lnTo>
                  <a:lnTo>
                    <a:pt x="89" y="7833"/>
                  </a:lnTo>
                  <a:lnTo>
                    <a:pt x="162" y="8595"/>
                  </a:lnTo>
                  <a:lnTo>
                    <a:pt x="1934" y="8814"/>
                  </a:lnTo>
                </a:path>
              </a:pathLst>
            </a:custGeom>
            <a:noFill/>
            <a:ln cap="rnd" cmpd="sng" w="19050">
              <a:solidFill>
                <a:srgbClr val="FB631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26"/>
            <p:cNvSpPr/>
            <p:nvPr/>
          </p:nvSpPr>
          <p:spPr>
            <a:xfrm>
              <a:off x="2581750" y="4448775"/>
              <a:ext cx="52375" cy="212700"/>
            </a:xfrm>
            <a:custGeom>
              <a:rect b="b" l="l" r="r" t="t"/>
              <a:pathLst>
                <a:path extrusionOk="0" fill="none" h="8508" w="2095">
                  <a:moveTo>
                    <a:pt x="0" y="8507"/>
                  </a:moveTo>
                  <a:lnTo>
                    <a:pt x="1992" y="8434"/>
                  </a:lnTo>
                  <a:lnTo>
                    <a:pt x="1992" y="8434"/>
                  </a:lnTo>
                  <a:lnTo>
                    <a:pt x="2021" y="7716"/>
                  </a:lnTo>
                  <a:lnTo>
                    <a:pt x="2050" y="6882"/>
                  </a:lnTo>
                  <a:lnTo>
                    <a:pt x="2079" y="5813"/>
                  </a:lnTo>
                  <a:lnTo>
                    <a:pt x="2094" y="4554"/>
                  </a:lnTo>
                  <a:lnTo>
                    <a:pt x="2079" y="3163"/>
                  </a:lnTo>
                  <a:lnTo>
                    <a:pt x="2065" y="2431"/>
                  </a:lnTo>
                  <a:lnTo>
                    <a:pt x="2035" y="1684"/>
                  </a:lnTo>
                  <a:lnTo>
                    <a:pt x="1992" y="923"/>
                  </a:lnTo>
                  <a:lnTo>
                    <a:pt x="1948" y="176"/>
                  </a:lnTo>
                  <a:lnTo>
                    <a:pt x="176" y="0"/>
                  </a:lnTo>
                </a:path>
              </a:pathLst>
            </a:custGeom>
            <a:noFill/>
            <a:ln cap="rnd" cmpd="sng" w="19050">
              <a:solidFill>
                <a:srgbClr val="FB631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600F"/>
        </a:solidFill>
      </p:bgPr>
    </p:bg>
    <p:spTree>
      <p:nvGrpSpPr>
        <p:cNvPr id="436" name="Shape 436"/>
        <p:cNvGrpSpPr/>
        <p:nvPr/>
      </p:nvGrpSpPr>
      <p:grpSpPr>
        <a:xfrm>
          <a:off x="0" y="0"/>
          <a:ext cx="0" cy="0"/>
          <a:chOff x="0" y="0"/>
          <a:chExt cx="0" cy="0"/>
        </a:xfrm>
      </p:grpSpPr>
      <p:sp>
        <p:nvSpPr>
          <p:cNvPr id="437" name="Google Shape;437;p27"/>
          <p:cNvSpPr/>
          <p:nvPr/>
        </p:nvSpPr>
        <p:spPr>
          <a:xfrm>
            <a:off x="2418175" y="1934929"/>
            <a:ext cx="4307700" cy="952500"/>
          </a:xfrm>
          <a:prstGeom prst="rect">
            <a:avLst/>
          </a:prstGeom>
          <a:noFill/>
          <a:ln>
            <a:noFill/>
          </a:ln>
        </p:spPr>
        <p:txBody>
          <a:bodyPr anchorCtr="0" anchor="t" bIns="0" lIns="0" spcFirstLastPara="1" rIns="0" wrap="square" tIns="0">
            <a:noAutofit/>
          </a:bodyPr>
          <a:lstStyle/>
          <a:p>
            <a:pPr indent="0" lvl="0" marL="0" marR="0" rtl="0" algn="ctr">
              <a:lnSpc>
                <a:spcPct val="149336"/>
              </a:lnSpc>
              <a:spcBef>
                <a:spcPts val="0"/>
              </a:spcBef>
              <a:spcAft>
                <a:spcPts val="0"/>
              </a:spcAft>
              <a:buClr>
                <a:srgbClr val="000000"/>
              </a:buClr>
              <a:buSzPts val="5700"/>
              <a:buFont typeface="Arial"/>
              <a:buNone/>
            </a:pPr>
            <a:r>
              <a:rPr b="0" i="0" lang="en" sz="6000" u="none" cap="none" strike="noStrike">
                <a:solidFill>
                  <a:srgbClr val="FFFFFF"/>
                </a:solidFill>
                <a:latin typeface="Inter"/>
                <a:ea typeface="Inter"/>
                <a:cs typeface="Inter"/>
                <a:sym typeface="Inter"/>
              </a:rPr>
              <a:t>Questions?</a:t>
            </a:r>
            <a:endParaRPr b="1" i="0" sz="5600" u="none" cap="none" strike="noStrike">
              <a:solidFill>
                <a:schemeClr val="dk1"/>
              </a:solidFill>
              <a:latin typeface="DM Sans"/>
              <a:ea typeface="DM Sans"/>
              <a:cs typeface="DM Sans"/>
              <a:sym typeface="DM Sans"/>
            </a:endParaRPr>
          </a:p>
        </p:txBody>
      </p:sp>
      <p:sp>
        <p:nvSpPr>
          <p:cNvPr id="438" name="Google Shape;438;p27"/>
          <p:cNvSpPr/>
          <p:nvPr/>
        </p:nvSpPr>
        <p:spPr>
          <a:xfrm>
            <a:off x="2665200" y="2825504"/>
            <a:ext cx="3813600" cy="338100"/>
          </a:xfrm>
          <a:prstGeom prst="rect">
            <a:avLst/>
          </a:prstGeom>
          <a:noFill/>
          <a:ln>
            <a:noFill/>
          </a:ln>
        </p:spPr>
        <p:txBody>
          <a:bodyPr anchorCtr="0" anchor="ctr" bIns="0" lIns="0" spcFirstLastPara="1" rIns="0" wrap="square" tIns="0">
            <a:noAutofit/>
          </a:bodyPr>
          <a:lstStyle/>
          <a:p>
            <a:pPr indent="0" lvl="0" marL="0" marR="0" rtl="0" algn="ctr">
              <a:lnSpc>
                <a:spcPct val="150000"/>
              </a:lnSpc>
              <a:spcBef>
                <a:spcPts val="0"/>
              </a:spcBef>
              <a:spcAft>
                <a:spcPts val="0"/>
              </a:spcAft>
              <a:buClr>
                <a:srgbClr val="000000"/>
              </a:buClr>
              <a:buSzPts val="1800"/>
              <a:buFont typeface="Arial"/>
              <a:buNone/>
            </a:pPr>
            <a:r>
              <a:rPr b="0" i="0" lang="en" sz="1400" u="none" cap="none" strike="noStrike">
                <a:solidFill>
                  <a:srgbClr val="FFFFFF"/>
                </a:solidFill>
                <a:latin typeface="Inter"/>
                <a:ea typeface="Inter"/>
                <a:cs typeface="Inter"/>
                <a:sym typeface="Inter"/>
              </a:rPr>
              <a:t>daria.lenina@geocomply.com</a:t>
            </a:r>
            <a:endParaRPr b="0" i="0" sz="1400" u="none" cap="none" strike="noStrike">
              <a:solidFill>
                <a:srgbClr val="FFFFFF"/>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p:nvPr/>
        </p:nvSpPr>
        <p:spPr>
          <a:xfrm>
            <a:off x="-37000" y="-29625"/>
            <a:ext cx="3060300" cy="5202900"/>
          </a:xfrm>
          <a:prstGeom prst="rect">
            <a:avLst/>
          </a:prstGeom>
          <a:solidFill>
            <a:srgbClr val="0A003C"/>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3"/>
          <p:cNvSpPr txBox="1"/>
          <p:nvPr/>
        </p:nvSpPr>
        <p:spPr>
          <a:xfrm>
            <a:off x="568113" y="2156175"/>
            <a:ext cx="1916400" cy="507900"/>
          </a:xfrm>
          <a:prstGeom prst="rect">
            <a:avLst/>
          </a:prstGeom>
          <a:noFill/>
          <a:ln>
            <a:noFill/>
          </a:ln>
        </p:spPr>
        <p:txBody>
          <a:bodyPr anchorCtr="0" anchor="t" bIns="45725" lIns="45725" spcFirstLastPara="1" rIns="45725" wrap="square" tIns="45725">
            <a:spAutoFit/>
          </a:bodyPr>
          <a:lstStyle/>
          <a:p>
            <a:pPr indent="0" lvl="0" marL="0" marR="0" rtl="0" algn="ctr">
              <a:lnSpc>
                <a:spcPct val="90000"/>
              </a:lnSpc>
              <a:spcBef>
                <a:spcPts val="0"/>
              </a:spcBef>
              <a:spcAft>
                <a:spcPts val="0"/>
              </a:spcAft>
              <a:buClr>
                <a:srgbClr val="000000"/>
              </a:buClr>
              <a:buSzPts val="3000"/>
              <a:buFont typeface="Arial"/>
              <a:buNone/>
            </a:pPr>
            <a:r>
              <a:rPr b="0" i="0" lang="en" sz="3000" u="none" cap="none" strike="noStrike">
                <a:solidFill>
                  <a:srgbClr val="FFFFFF"/>
                </a:solidFill>
                <a:latin typeface="Inter"/>
                <a:ea typeface="Inter"/>
                <a:cs typeface="Inter"/>
                <a:sym typeface="Inter"/>
              </a:rPr>
              <a:t>Agenda</a:t>
            </a:r>
            <a:endParaRPr b="0" i="0" sz="3000" u="none" cap="none" strike="noStrike">
              <a:solidFill>
                <a:srgbClr val="FFFFFF"/>
              </a:solidFill>
              <a:latin typeface="Inter"/>
              <a:ea typeface="Inter"/>
              <a:cs typeface="Inter"/>
              <a:sym typeface="Inter"/>
            </a:endParaRPr>
          </a:p>
        </p:txBody>
      </p:sp>
      <p:sp>
        <p:nvSpPr>
          <p:cNvPr id="59" name="Google Shape;59;p13"/>
          <p:cNvSpPr txBox="1"/>
          <p:nvPr/>
        </p:nvSpPr>
        <p:spPr>
          <a:xfrm>
            <a:off x="3547050" y="1024875"/>
            <a:ext cx="4959000" cy="3093900"/>
          </a:xfrm>
          <a:prstGeom prst="rect">
            <a:avLst/>
          </a:prstGeom>
          <a:noFill/>
          <a:ln>
            <a:noFill/>
          </a:ln>
        </p:spPr>
        <p:txBody>
          <a:bodyPr anchorCtr="0" anchor="t" bIns="45725" lIns="45725" spcFirstLastPara="1" rIns="45725" wrap="square" tIns="45725">
            <a:spAutoFit/>
          </a:bodyPr>
          <a:lstStyle/>
          <a:p>
            <a:pPr indent="-323850" lvl="0" marL="457200" marR="0" rtl="0" algn="l">
              <a:lnSpc>
                <a:spcPct val="150000"/>
              </a:lnSpc>
              <a:spcBef>
                <a:spcPts val="0"/>
              </a:spcBef>
              <a:spcAft>
                <a:spcPts val="0"/>
              </a:spcAft>
              <a:buClr>
                <a:srgbClr val="FF600F"/>
              </a:buClr>
              <a:buSzPts val="1500"/>
              <a:buFont typeface="Inter"/>
              <a:buChar char="●"/>
            </a:pPr>
            <a:r>
              <a:rPr b="0" i="0" lang="en" sz="1500" u="none" cap="none" strike="noStrike">
                <a:solidFill>
                  <a:srgbClr val="FFFFFF"/>
                </a:solidFill>
                <a:latin typeface="Inter"/>
                <a:ea typeface="Inter"/>
                <a:cs typeface="Inter"/>
                <a:sym typeface="Inter"/>
              </a:rPr>
              <a:t>Where to start</a:t>
            </a:r>
            <a:endParaRPr b="0" i="0" sz="1500" u="none" cap="none" strike="noStrike">
              <a:solidFill>
                <a:srgbClr val="FFFFFF"/>
              </a:solidFill>
              <a:latin typeface="Inter"/>
              <a:ea typeface="Inter"/>
              <a:cs typeface="Inter"/>
              <a:sym typeface="Inter"/>
            </a:endParaRPr>
          </a:p>
          <a:p>
            <a:pPr indent="-323850" lvl="0" marL="457200" marR="0" rtl="0" algn="l">
              <a:lnSpc>
                <a:spcPct val="150000"/>
              </a:lnSpc>
              <a:spcBef>
                <a:spcPts val="0"/>
              </a:spcBef>
              <a:spcAft>
                <a:spcPts val="0"/>
              </a:spcAft>
              <a:buClr>
                <a:srgbClr val="FF600F"/>
              </a:buClr>
              <a:buSzPts val="1500"/>
              <a:buFont typeface="Inter"/>
              <a:buChar char="●"/>
            </a:pPr>
            <a:r>
              <a:rPr b="0" i="0" lang="en" sz="1500" u="none" cap="none" strike="noStrike">
                <a:solidFill>
                  <a:schemeClr val="lt1"/>
                </a:solidFill>
                <a:latin typeface="Inter"/>
                <a:ea typeface="Inter"/>
                <a:cs typeface="Inter"/>
                <a:sym typeface="Inter"/>
              </a:rPr>
              <a:t>Program growth </a:t>
            </a:r>
            <a:endParaRPr b="0" i="0" sz="1500" u="none" cap="none" strike="noStrike">
              <a:solidFill>
                <a:schemeClr val="lt1"/>
              </a:solidFill>
              <a:latin typeface="Inter"/>
              <a:ea typeface="Inter"/>
              <a:cs typeface="Inter"/>
              <a:sym typeface="Inter"/>
            </a:endParaRPr>
          </a:p>
          <a:p>
            <a:pPr indent="-323850" lvl="0" marL="457200" marR="0" rtl="0" algn="l">
              <a:lnSpc>
                <a:spcPct val="150000"/>
              </a:lnSpc>
              <a:spcBef>
                <a:spcPts val="0"/>
              </a:spcBef>
              <a:spcAft>
                <a:spcPts val="0"/>
              </a:spcAft>
              <a:buClr>
                <a:srgbClr val="FF600F"/>
              </a:buClr>
              <a:buSzPts val="1500"/>
              <a:buFont typeface="Inter"/>
              <a:buChar char="●"/>
            </a:pPr>
            <a:r>
              <a:rPr b="0" i="0" lang="en" sz="1500" u="none" cap="none" strike="noStrike">
                <a:solidFill>
                  <a:schemeClr val="lt1"/>
                </a:solidFill>
                <a:latin typeface="Inter"/>
                <a:ea typeface="Inter"/>
                <a:cs typeface="Inter"/>
                <a:sym typeface="Inter"/>
              </a:rPr>
              <a:t>Showing value through: </a:t>
            </a:r>
            <a:endParaRPr b="0" i="0" sz="1500" u="none" cap="none" strike="noStrike">
              <a:solidFill>
                <a:schemeClr val="lt1"/>
              </a:solidFill>
              <a:latin typeface="Inter"/>
              <a:ea typeface="Inter"/>
              <a:cs typeface="Inter"/>
              <a:sym typeface="Inter"/>
            </a:endParaRPr>
          </a:p>
          <a:p>
            <a:pPr indent="-323850" lvl="1" marL="914400" marR="0" rtl="0" algn="l">
              <a:lnSpc>
                <a:spcPct val="150000"/>
              </a:lnSpc>
              <a:spcBef>
                <a:spcPts val="0"/>
              </a:spcBef>
              <a:spcAft>
                <a:spcPts val="0"/>
              </a:spcAft>
              <a:buClr>
                <a:schemeClr val="lt1"/>
              </a:buClr>
              <a:buSzPts val="1500"/>
              <a:buFont typeface="Inter"/>
              <a:buChar char="○"/>
            </a:pPr>
            <a:r>
              <a:rPr b="0" i="0" lang="en" sz="1500" u="none" cap="none" strike="noStrike">
                <a:solidFill>
                  <a:schemeClr val="lt1"/>
                </a:solidFill>
                <a:latin typeface="Inter"/>
                <a:ea typeface="Inter"/>
                <a:cs typeface="Inter"/>
                <a:sym typeface="Inter"/>
              </a:rPr>
              <a:t>Employee time savings</a:t>
            </a:r>
            <a:endParaRPr b="0" i="0" sz="1500" u="none" cap="none" strike="noStrike">
              <a:solidFill>
                <a:schemeClr val="lt1"/>
              </a:solidFill>
              <a:latin typeface="Inter"/>
              <a:ea typeface="Inter"/>
              <a:cs typeface="Inter"/>
              <a:sym typeface="Inter"/>
            </a:endParaRPr>
          </a:p>
          <a:p>
            <a:pPr indent="-323850" lvl="1" marL="914400" marR="0" rtl="0" algn="l">
              <a:lnSpc>
                <a:spcPct val="150000"/>
              </a:lnSpc>
              <a:spcBef>
                <a:spcPts val="0"/>
              </a:spcBef>
              <a:spcAft>
                <a:spcPts val="0"/>
              </a:spcAft>
              <a:buClr>
                <a:schemeClr val="lt1"/>
              </a:buClr>
              <a:buSzPts val="1500"/>
              <a:buFont typeface="Inter"/>
              <a:buChar char="○"/>
            </a:pPr>
            <a:r>
              <a:rPr b="0" i="0" lang="en" sz="1500" u="none" cap="none" strike="noStrike">
                <a:solidFill>
                  <a:schemeClr val="lt1"/>
                </a:solidFill>
                <a:latin typeface="Inter"/>
                <a:ea typeface="Inter"/>
                <a:cs typeface="Inter"/>
                <a:sym typeface="Inter"/>
              </a:rPr>
              <a:t>Support ticket deflection</a:t>
            </a:r>
            <a:endParaRPr b="0" i="0" sz="1500" u="none" cap="none" strike="noStrike">
              <a:solidFill>
                <a:schemeClr val="lt1"/>
              </a:solidFill>
              <a:latin typeface="Inter"/>
              <a:ea typeface="Inter"/>
              <a:cs typeface="Inter"/>
              <a:sym typeface="Inter"/>
            </a:endParaRPr>
          </a:p>
          <a:p>
            <a:pPr indent="-323850" lvl="1" marL="914400" marR="0" rtl="0" algn="l">
              <a:lnSpc>
                <a:spcPct val="150000"/>
              </a:lnSpc>
              <a:spcBef>
                <a:spcPts val="0"/>
              </a:spcBef>
              <a:spcAft>
                <a:spcPts val="0"/>
              </a:spcAft>
              <a:buClr>
                <a:schemeClr val="lt1"/>
              </a:buClr>
              <a:buSzPts val="1500"/>
              <a:buFont typeface="Inter"/>
              <a:buChar char="○"/>
            </a:pPr>
            <a:r>
              <a:rPr b="0" i="0" lang="en" sz="1500" u="none" cap="none" strike="noStrike">
                <a:solidFill>
                  <a:schemeClr val="lt1"/>
                </a:solidFill>
                <a:latin typeface="Inter"/>
                <a:ea typeface="Inter"/>
                <a:cs typeface="Inter"/>
                <a:sym typeface="Inter"/>
              </a:rPr>
              <a:t>Onboarding time reduction</a:t>
            </a:r>
            <a:endParaRPr b="0" i="0" sz="1500" u="none" cap="none" strike="noStrike">
              <a:solidFill>
                <a:schemeClr val="lt1"/>
              </a:solidFill>
              <a:latin typeface="Inter"/>
              <a:ea typeface="Inter"/>
              <a:cs typeface="Inter"/>
              <a:sym typeface="Inter"/>
            </a:endParaRPr>
          </a:p>
          <a:p>
            <a:pPr indent="-323850" lvl="1" marL="914400" marR="0" rtl="0" algn="l">
              <a:lnSpc>
                <a:spcPct val="150000"/>
              </a:lnSpc>
              <a:spcBef>
                <a:spcPts val="0"/>
              </a:spcBef>
              <a:spcAft>
                <a:spcPts val="0"/>
              </a:spcAft>
              <a:buClr>
                <a:schemeClr val="lt1"/>
              </a:buClr>
              <a:buSzPts val="1500"/>
              <a:buFont typeface="Inter"/>
              <a:buChar char="○"/>
            </a:pPr>
            <a:r>
              <a:rPr b="0" i="0" lang="en" sz="1500" u="none" cap="none" strike="noStrike">
                <a:solidFill>
                  <a:schemeClr val="lt1"/>
                </a:solidFill>
                <a:latin typeface="Inter"/>
                <a:ea typeface="Inter"/>
                <a:cs typeface="Inter"/>
                <a:sym typeface="Inter"/>
              </a:rPr>
              <a:t>Product adoption</a:t>
            </a:r>
            <a:endParaRPr b="0" i="0" sz="1500" u="none" cap="none" strike="noStrike">
              <a:solidFill>
                <a:schemeClr val="lt1"/>
              </a:solidFill>
              <a:latin typeface="Inter"/>
              <a:ea typeface="Inter"/>
              <a:cs typeface="Inter"/>
              <a:sym typeface="Inter"/>
            </a:endParaRPr>
          </a:p>
          <a:p>
            <a:pPr indent="-323850" lvl="1" marL="914400" marR="0" rtl="0" algn="l">
              <a:lnSpc>
                <a:spcPct val="150000"/>
              </a:lnSpc>
              <a:spcBef>
                <a:spcPts val="0"/>
              </a:spcBef>
              <a:spcAft>
                <a:spcPts val="0"/>
              </a:spcAft>
              <a:buClr>
                <a:schemeClr val="lt1"/>
              </a:buClr>
              <a:buSzPts val="1500"/>
              <a:buFont typeface="Inter"/>
              <a:buChar char="○"/>
            </a:pPr>
            <a:r>
              <a:rPr b="0" i="0" lang="en" sz="1500" u="none" cap="none" strike="noStrike">
                <a:solidFill>
                  <a:schemeClr val="lt1"/>
                </a:solidFill>
                <a:latin typeface="Inter"/>
                <a:ea typeface="Inter"/>
                <a:cs typeface="Inter"/>
                <a:sym typeface="Inter"/>
              </a:rPr>
              <a:t>Cross-selling</a:t>
            </a:r>
            <a:endParaRPr b="0" i="0" sz="1500" u="none" cap="none" strike="noStrike">
              <a:solidFill>
                <a:schemeClr val="lt1"/>
              </a:solidFill>
              <a:latin typeface="Inter"/>
              <a:ea typeface="Inter"/>
              <a:cs typeface="Inter"/>
              <a:sym typeface="Inter"/>
            </a:endParaRPr>
          </a:p>
          <a:p>
            <a:pPr indent="-323850" lvl="0" marL="457200" marR="0" rtl="0" algn="l">
              <a:lnSpc>
                <a:spcPct val="150000"/>
              </a:lnSpc>
              <a:spcBef>
                <a:spcPts val="0"/>
              </a:spcBef>
              <a:spcAft>
                <a:spcPts val="0"/>
              </a:spcAft>
              <a:buClr>
                <a:srgbClr val="FF600F"/>
              </a:buClr>
              <a:buSzPts val="1500"/>
              <a:buFont typeface="Inter"/>
              <a:buChar char="●"/>
            </a:pPr>
            <a:r>
              <a:rPr b="0" i="0" lang="en" sz="1500" u="none" cap="none" strike="noStrike">
                <a:solidFill>
                  <a:schemeClr val="lt1"/>
                </a:solidFill>
                <a:latin typeface="Inter"/>
                <a:ea typeface="Inter"/>
                <a:cs typeface="Inter"/>
                <a:sym typeface="Inter"/>
              </a:rPr>
              <a:t>Other ways to show value</a:t>
            </a:r>
            <a:endParaRPr b="0" i="0" sz="1500" u="none" cap="none" strike="noStrike">
              <a:solidFill>
                <a:schemeClr val="lt1"/>
              </a:solidFill>
              <a:latin typeface="Inter"/>
              <a:ea typeface="Inter"/>
              <a:cs typeface="Inter"/>
              <a:sym typeface="Inter"/>
            </a:endParaRPr>
          </a:p>
        </p:txBody>
      </p:sp>
      <p:pic>
        <p:nvPicPr>
          <p:cNvPr id="60" name="Google Shape;60;p13"/>
          <p:cNvPicPr preferRelativeResize="0"/>
          <p:nvPr/>
        </p:nvPicPr>
        <p:blipFill rotWithShape="1">
          <a:blip r:embed="rId3">
            <a:alphaModFix/>
          </a:blip>
          <a:srcRect b="25944" l="27693" r="24101" t="15711"/>
          <a:stretch/>
        </p:blipFill>
        <p:spPr>
          <a:xfrm>
            <a:off x="-37000" y="-29625"/>
            <a:ext cx="3060302" cy="52027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nvSpPr>
        <p:spPr>
          <a:xfrm>
            <a:off x="1977450" y="1979550"/>
            <a:ext cx="5370300" cy="1057500"/>
          </a:xfrm>
          <a:prstGeom prst="rect">
            <a:avLst/>
          </a:prstGeom>
          <a:noFill/>
          <a:ln>
            <a:noFill/>
          </a:ln>
        </p:spPr>
        <p:txBody>
          <a:bodyPr anchorCtr="0" anchor="t" bIns="45725" lIns="45725" spcFirstLastPara="1" rIns="45725" wrap="square" tIns="45725">
            <a:spAutoFit/>
          </a:bodyPr>
          <a:lstStyle/>
          <a:p>
            <a:pPr indent="0" lvl="0" marL="0" marR="0" rtl="0" algn="l">
              <a:lnSpc>
                <a:spcPct val="115000"/>
              </a:lnSpc>
              <a:spcBef>
                <a:spcPts val="0"/>
              </a:spcBef>
              <a:spcAft>
                <a:spcPts val="0"/>
              </a:spcAft>
              <a:buClr>
                <a:srgbClr val="000000"/>
              </a:buClr>
              <a:buSzPts val="1900"/>
              <a:buFont typeface="Arial"/>
              <a:buNone/>
            </a:pPr>
            <a:r>
              <a:rPr b="0" i="0" lang="en" sz="1900" u="none" cap="none" strike="noStrike">
                <a:solidFill>
                  <a:srgbClr val="FFFFFF"/>
                </a:solidFill>
                <a:latin typeface="Inter"/>
                <a:ea typeface="Inter"/>
                <a:cs typeface="Inter"/>
                <a:sym typeface="Inter"/>
              </a:rPr>
              <a:t>Focus on the outcomes you want to achieve, not just the outputs you need to produce. Outcomes are what matter in the end.  </a:t>
            </a:r>
            <a:endParaRPr b="0" i="0" sz="1900" u="none" cap="none" strike="noStrike">
              <a:solidFill>
                <a:srgbClr val="FFFFFF"/>
              </a:solidFill>
              <a:latin typeface="Inter"/>
              <a:ea typeface="Inter"/>
              <a:cs typeface="Inter"/>
              <a:sym typeface="Inter"/>
            </a:endParaRPr>
          </a:p>
        </p:txBody>
      </p:sp>
      <p:pic>
        <p:nvPicPr>
          <p:cNvPr id="66" name="Google Shape;66;p14"/>
          <p:cNvPicPr preferRelativeResize="0"/>
          <p:nvPr/>
        </p:nvPicPr>
        <p:blipFill rotWithShape="1">
          <a:blip r:embed="rId3">
            <a:alphaModFix/>
          </a:blip>
          <a:srcRect b="0" l="0" r="0" t="0"/>
          <a:stretch/>
        </p:blipFill>
        <p:spPr>
          <a:xfrm>
            <a:off x="4092125" y="1002275"/>
            <a:ext cx="830138" cy="830138"/>
          </a:xfrm>
          <a:prstGeom prst="rect">
            <a:avLst/>
          </a:prstGeom>
          <a:noFill/>
          <a:ln>
            <a:noFill/>
          </a:ln>
        </p:spPr>
      </p:pic>
      <p:sp>
        <p:nvSpPr>
          <p:cNvPr id="67" name="Google Shape;67;p14"/>
          <p:cNvSpPr txBox="1"/>
          <p:nvPr/>
        </p:nvSpPr>
        <p:spPr>
          <a:xfrm>
            <a:off x="2501534" y="3517600"/>
            <a:ext cx="3464100" cy="411000"/>
          </a:xfrm>
          <a:prstGeom prst="rect">
            <a:avLst/>
          </a:prstGeom>
          <a:noFill/>
          <a:ln>
            <a:noFill/>
          </a:ln>
        </p:spPr>
        <p:txBody>
          <a:bodyPr anchorCtr="0" anchor="t" bIns="45725" lIns="45725" spcFirstLastPara="1" rIns="45725" wrap="square" tIns="45725">
            <a:spAutoFit/>
          </a:bodyPr>
          <a:lstStyle/>
          <a:p>
            <a:pPr indent="0" lvl="0" marL="0" marR="0" rtl="0" algn="r">
              <a:lnSpc>
                <a:spcPct val="130000"/>
              </a:lnSpc>
              <a:spcBef>
                <a:spcPts val="0"/>
              </a:spcBef>
              <a:spcAft>
                <a:spcPts val="0"/>
              </a:spcAft>
              <a:buClr>
                <a:srgbClr val="000000"/>
              </a:buClr>
              <a:buSzPts val="900"/>
              <a:buFont typeface="Arial"/>
              <a:buNone/>
            </a:pPr>
            <a:r>
              <a:rPr b="0" i="0" lang="en" sz="900" u="none" cap="none" strike="noStrike">
                <a:solidFill>
                  <a:srgbClr val="F4F7FA"/>
                </a:solidFill>
                <a:latin typeface="Inter Medium"/>
                <a:ea typeface="Inter Medium"/>
                <a:cs typeface="Inter Medium"/>
                <a:sym typeface="Inter Medium"/>
              </a:rPr>
              <a:t>Simon Sinek</a:t>
            </a:r>
            <a:endParaRPr b="0" i="0" sz="1500" u="none" cap="none" strike="noStrike">
              <a:solidFill>
                <a:schemeClr val="lt1"/>
              </a:solidFill>
              <a:latin typeface="Inter"/>
              <a:ea typeface="Inter"/>
              <a:cs typeface="Inter"/>
              <a:sym typeface="Inter"/>
            </a:endParaRPr>
          </a:p>
          <a:p>
            <a:pPr indent="0" lvl="0" marL="0" marR="0" rtl="0" algn="r">
              <a:lnSpc>
                <a:spcPct val="130000"/>
              </a:lnSpc>
              <a:spcBef>
                <a:spcPts val="0"/>
              </a:spcBef>
              <a:spcAft>
                <a:spcPts val="0"/>
              </a:spcAft>
              <a:buClr>
                <a:srgbClr val="000000"/>
              </a:buClr>
              <a:buSzPts val="900"/>
              <a:buFont typeface="Arial"/>
              <a:buNone/>
            </a:pPr>
            <a:r>
              <a:rPr b="0" i="0" lang="en" sz="900" u="none" cap="none" strike="noStrike">
                <a:solidFill>
                  <a:srgbClr val="F4F7FA"/>
                </a:solidFill>
                <a:latin typeface="Inter Medium"/>
                <a:ea typeface="Inter Medium"/>
                <a:cs typeface="Inter Medium"/>
                <a:sym typeface="Inter Medium"/>
              </a:rPr>
              <a:t>Author, Speaker, Visionary </a:t>
            </a:r>
            <a:endParaRPr b="0" i="0" sz="900" u="none" cap="none" strike="noStrike">
              <a:solidFill>
                <a:srgbClr val="F4F7FA"/>
              </a:solidFill>
              <a:latin typeface="Inter Light"/>
              <a:ea typeface="Inter Light"/>
              <a:cs typeface="Inter Light"/>
              <a:sym typeface="Inter Light"/>
            </a:endParaRPr>
          </a:p>
        </p:txBody>
      </p:sp>
      <p:sp>
        <p:nvSpPr>
          <p:cNvPr id="68" name="Google Shape;68;p14"/>
          <p:cNvSpPr/>
          <p:nvPr/>
        </p:nvSpPr>
        <p:spPr>
          <a:xfrm>
            <a:off x="6065000" y="3447400"/>
            <a:ext cx="548700" cy="549000"/>
          </a:xfrm>
          <a:prstGeom prst="ellipse">
            <a:avLst/>
          </a:prstGeom>
          <a:solidFill>
            <a:srgbClr val="F4F7FA"/>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9" name="Google Shape;69;p14"/>
          <p:cNvPicPr preferRelativeResize="0"/>
          <p:nvPr/>
        </p:nvPicPr>
        <p:blipFill rotWithShape="1">
          <a:blip r:embed="rId4">
            <a:alphaModFix/>
          </a:blip>
          <a:srcRect b="0" l="29" r="18" t="0"/>
          <a:stretch/>
        </p:blipFill>
        <p:spPr>
          <a:xfrm>
            <a:off x="6066484" y="3449946"/>
            <a:ext cx="548700" cy="549000"/>
          </a:xfrm>
          <a:prstGeom prst="ellipse">
            <a:avLst/>
          </a:prstGeom>
          <a:noFill/>
          <a:ln>
            <a:noFill/>
          </a:ln>
        </p:spPr>
      </p:pic>
      <p:grpSp>
        <p:nvGrpSpPr>
          <p:cNvPr id="70" name="Google Shape;70;p14"/>
          <p:cNvGrpSpPr/>
          <p:nvPr/>
        </p:nvGrpSpPr>
        <p:grpSpPr>
          <a:xfrm>
            <a:off x="3525972" y="2306544"/>
            <a:ext cx="1161726" cy="78249"/>
            <a:chOff x="4940125" y="4004650"/>
            <a:chExt cx="526025" cy="59700"/>
          </a:xfrm>
        </p:grpSpPr>
        <p:sp>
          <p:nvSpPr>
            <p:cNvPr id="71" name="Google Shape;71;p14"/>
            <p:cNvSpPr/>
            <p:nvPr/>
          </p:nvSpPr>
          <p:spPr>
            <a:xfrm>
              <a:off x="5198200" y="4039800"/>
              <a:ext cx="66275" cy="21250"/>
            </a:xfrm>
            <a:custGeom>
              <a:rect b="b" l="l" r="r" t="t"/>
              <a:pathLst>
                <a:path extrusionOk="0" fill="none" h="850" w="2651">
                  <a:moveTo>
                    <a:pt x="0" y="0"/>
                  </a:moveTo>
                  <a:lnTo>
                    <a:pt x="2343" y="849"/>
                  </a:lnTo>
                  <a:lnTo>
                    <a:pt x="2650" y="249"/>
                  </a:lnTo>
                </a:path>
              </a:pathLst>
            </a:custGeom>
            <a:noFill/>
            <a:ln cap="rnd" cmpd="sng" w="19050">
              <a:solidFill>
                <a:srgbClr val="FB631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4"/>
            <p:cNvSpPr/>
            <p:nvPr/>
          </p:nvSpPr>
          <p:spPr>
            <a:xfrm>
              <a:off x="5264450" y="4004650"/>
              <a:ext cx="201700" cy="59700"/>
            </a:xfrm>
            <a:custGeom>
              <a:rect b="b" l="l" r="r" t="t"/>
              <a:pathLst>
                <a:path extrusionOk="0" fill="none" h="2388" w="8068">
                  <a:moveTo>
                    <a:pt x="8068" y="2387"/>
                  </a:moveTo>
                  <a:lnTo>
                    <a:pt x="849" y="1"/>
                  </a:lnTo>
                  <a:lnTo>
                    <a:pt x="0" y="1655"/>
                  </a:lnTo>
                </a:path>
              </a:pathLst>
            </a:custGeom>
            <a:noFill/>
            <a:ln cap="rnd" cmpd="sng" w="19050">
              <a:solidFill>
                <a:srgbClr val="FB631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4"/>
            <p:cNvSpPr/>
            <p:nvPr/>
          </p:nvSpPr>
          <p:spPr>
            <a:xfrm>
              <a:off x="4940125" y="4016000"/>
              <a:ext cx="161100" cy="46525"/>
            </a:xfrm>
            <a:custGeom>
              <a:rect b="b" l="l" r="r" t="t"/>
              <a:pathLst>
                <a:path extrusionOk="0" fill="none" h="1861" w="6444">
                  <a:moveTo>
                    <a:pt x="1" y="1"/>
                  </a:moveTo>
                  <a:lnTo>
                    <a:pt x="5726" y="1860"/>
                  </a:lnTo>
                  <a:lnTo>
                    <a:pt x="6443" y="601"/>
                  </a:lnTo>
                </a:path>
              </a:pathLst>
            </a:custGeom>
            <a:noFill/>
            <a:ln cap="rnd" cmpd="sng" w="19050">
              <a:solidFill>
                <a:srgbClr val="FB631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4"/>
            <p:cNvSpPr/>
            <p:nvPr/>
          </p:nvSpPr>
          <p:spPr>
            <a:xfrm>
              <a:off x="5101200" y="4008675"/>
              <a:ext cx="97025" cy="31150"/>
            </a:xfrm>
            <a:custGeom>
              <a:rect b="b" l="l" r="r" t="t"/>
              <a:pathLst>
                <a:path extrusionOk="0" fill="none" h="1246" w="3881">
                  <a:moveTo>
                    <a:pt x="3880" y="1245"/>
                  </a:moveTo>
                  <a:lnTo>
                    <a:pt x="498" y="1"/>
                  </a:lnTo>
                  <a:lnTo>
                    <a:pt x="0" y="894"/>
                  </a:lnTo>
                </a:path>
              </a:pathLst>
            </a:custGeom>
            <a:noFill/>
            <a:ln cap="rnd" cmpd="sng" w="19050">
              <a:solidFill>
                <a:srgbClr val="FB631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p:nvPr/>
        </p:nvSpPr>
        <p:spPr>
          <a:xfrm>
            <a:off x="6174175" y="3033800"/>
            <a:ext cx="1156200" cy="646500"/>
          </a:xfrm>
          <a:prstGeom prst="wedgeRoundRectCallout">
            <a:avLst>
              <a:gd fmla="val -20833" name="adj1"/>
              <a:gd fmla="val 62500" name="adj2"/>
              <a:gd fmla="val 0" name="adj3"/>
            </a:avLst>
          </a:prstGeom>
          <a:solidFill>
            <a:srgbClr val="FF600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5"/>
          <p:cNvSpPr/>
          <p:nvPr/>
        </p:nvSpPr>
        <p:spPr>
          <a:xfrm>
            <a:off x="5974000" y="4291425"/>
            <a:ext cx="1156200" cy="646500"/>
          </a:xfrm>
          <a:prstGeom prst="wedgeRoundRectCallout">
            <a:avLst>
              <a:gd fmla="val -20833" name="adj1"/>
              <a:gd fmla="val 62500" name="adj2"/>
              <a:gd fmla="val 0" name="adj3"/>
            </a:avLst>
          </a:prstGeom>
          <a:solidFill>
            <a:srgbClr val="FF600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5"/>
          <p:cNvSpPr/>
          <p:nvPr/>
        </p:nvSpPr>
        <p:spPr>
          <a:xfrm>
            <a:off x="7626750" y="3851500"/>
            <a:ext cx="1156200" cy="646500"/>
          </a:xfrm>
          <a:prstGeom prst="wedgeRoundRectCallout">
            <a:avLst>
              <a:gd fmla="val -20833" name="adj1"/>
              <a:gd fmla="val 62500" name="adj2"/>
              <a:gd fmla="val 0" name="adj3"/>
            </a:avLst>
          </a:prstGeom>
          <a:solidFill>
            <a:srgbClr val="0041ED"/>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5"/>
          <p:cNvSpPr/>
          <p:nvPr/>
        </p:nvSpPr>
        <p:spPr>
          <a:xfrm>
            <a:off x="7548375" y="2248500"/>
            <a:ext cx="1156200" cy="646500"/>
          </a:xfrm>
          <a:prstGeom prst="wedgeRoundRectCallout">
            <a:avLst>
              <a:gd fmla="val -20833" name="adj1"/>
              <a:gd fmla="val 62500" name="adj2"/>
              <a:gd fmla="val 0" name="adj3"/>
            </a:avLst>
          </a:prstGeom>
          <a:solidFill>
            <a:srgbClr val="0041ED"/>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5"/>
          <p:cNvSpPr/>
          <p:nvPr/>
        </p:nvSpPr>
        <p:spPr>
          <a:xfrm>
            <a:off x="6113425" y="1599700"/>
            <a:ext cx="1156200" cy="646500"/>
          </a:xfrm>
          <a:prstGeom prst="wedgeRoundRectCallout">
            <a:avLst>
              <a:gd fmla="val -20833" name="adj1"/>
              <a:gd fmla="val 62500" name="adj2"/>
              <a:gd fmla="val 0" name="adj3"/>
            </a:avLst>
          </a:prstGeom>
          <a:solidFill>
            <a:srgbClr val="0041ED"/>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5"/>
          <p:cNvSpPr/>
          <p:nvPr/>
        </p:nvSpPr>
        <p:spPr>
          <a:xfrm>
            <a:off x="7548375" y="1153300"/>
            <a:ext cx="1156200" cy="646500"/>
          </a:xfrm>
          <a:prstGeom prst="wedgeRoundRectCallout">
            <a:avLst>
              <a:gd fmla="val -20833" name="adj1"/>
              <a:gd fmla="val 62500" name="adj2"/>
              <a:gd fmla="val 0" name="adj3"/>
            </a:avLst>
          </a:prstGeom>
          <a:solidFill>
            <a:srgbClr val="FF600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5"/>
          <p:cNvSpPr/>
          <p:nvPr/>
        </p:nvSpPr>
        <p:spPr>
          <a:xfrm>
            <a:off x="4507200" y="3974950"/>
            <a:ext cx="1156200" cy="646500"/>
          </a:xfrm>
          <a:prstGeom prst="wedgeRoundRectCallout">
            <a:avLst>
              <a:gd fmla="val -20833" name="adj1"/>
              <a:gd fmla="val 62500" name="adj2"/>
              <a:gd fmla="val 0" name="adj3"/>
            </a:avLst>
          </a:prstGeom>
          <a:solidFill>
            <a:srgbClr val="0041ED"/>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5"/>
          <p:cNvSpPr/>
          <p:nvPr/>
        </p:nvSpPr>
        <p:spPr>
          <a:xfrm>
            <a:off x="2702713" y="4219675"/>
            <a:ext cx="1156200" cy="646500"/>
          </a:xfrm>
          <a:prstGeom prst="wedgeRoundRectCallout">
            <a:avLst>
              <a:gd fmla="val -20833" name="adj1"/>
              <a:gd fmla="val 62500" name="adj2"/>
              <a:gd fmla="val 0" name="adj3"/>
            </a:avLst>
          </a:prstGeom>
          <a:solidFill>
            <a:srgbClr val="FF600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5"/>
          <p:cNvSpPr/>
          <p:nvPr/>
        </p:nvSpPr>
        <p:spPr>
          <a:xfrm>
            <a:off x="1903300" y="3205000"/>
            <a:ext cx="1156200" cy="646500"/>
          </a:xfrm>
          <a:prstGeom prst="wedgeRoundRectCallout">
            <a:avLst>
              <a:gd fmla="val -20833" name="adj1"/>
              <a:gd fmla="val 62500" name="adj2"/>
              <a:gd fmla="val 0" name="adj3"/>
            </a:avLst>
          </a:prstGeom>
          <a:solidFill>
            <a:srgbClr val="0041ED"/>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5"/>
          <p:cNvSpPr/>
          <p:nvPr/>
        </p:nvSpPr>
        <p:spPr>
          <a:xfrm>
            <a:off x="587625" y="4348250"/>
            <a:ext cx="1156200" cy="646500"/>
          </a:xfrm>
          <a:prstGeom prst="wedgeRoundRectCallout">
            <a:avLst>
              <a:gd fmla="val -20833" name="adj1"/>
              <a:gd fmla="val 62500" name="adj2"/>
              <a:gd fmla="val 0" name="adj3"/>
            </a:avLst>
          </a:prstGeom>
          <a:solidFill>
            <a:srgbClr val="0041ED"/>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5"/>
          <p:cNvSpPr/>
          <p:nvPr/>
        </p:nvSpPr>
        <p:spPr>
          <a:xfrm>
            <a:off x="336425" y="2919963"/>
            <a:ext cx="1156200" cy="646500"/>
          </a:xfrm>
          <a:prstGeom prst="wedgeRoundRectCallout">
            <a:avLst>
              <a:gd fmla="val -20833" name="adj1"/>
              <a:gd fmla="val 62500" name="adj2"/>
              <a:gd fmla="val 0" name="adj3"/>
            </a:avLst>
          </a:prstGeom>
          <a:solidFill>
            <a:srgbClr val="FF600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5"/>
          <p:cNvSpPr/>
          <p:nvPr/>
        </p:nvSpPr>
        <p:spPr>
          <a:xfrm>
            <a:off x="247775" y="1799800"/>
            <a:ext cx="1156200" cy="646500"/>
          </a:xfrm>
          <a:prstGeom prst="wedgeRoundRectCallout">
            <a:avLst>
              <a:gd fmla="val -20833" name="adj1"/>
              <a:gd fmla="val 62500" name="adj2"/>
              <a:gd fmla="val 0" name="adj3"/>
            </a:avLst>
          </a:prstGeom>
          <a:solidFill>
            <a:srgbClr val="0041ED"/>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5"/>
          <p:cNvSpPr/>
          <p:nvPr/>
        </p:nvSpPr>
        <p:spPr>
          <a:xfrm>
            <a:off x="1925175" y="1368513"/>
            <a:ext cx="1156200" cy="646500"/>
          </a:xfrm>
          <a:prstGeom prst="wedgeRoundRectCallout">
            <a:avLst>
              <a:gd fmla="val -20833" name="adj1"/>
              <a:gd fmla="val 62500" name="adj2"/>
              <a:gd fmla="val 0" name="adj3"/>
            </a:avLst>
          </a:prstGeom>
          <a:solidFill>
            <a:srgbClr val="FF600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5"/>
          <p:cNvSpPr txBox="1"/>
          <p:nvPr/>
        </p:nvSpPr>
        <p:spPr>
          <a:xfrm>
            <a:off x="570100" y="583575"/>
            <a:ext cx="8358000" cy="5079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3000"/>
              <a:buFont typeface="Arial"/>
              <a:buNone/>
            </a:pPr>
            <a:r>
              <a:rPr b="0" i="0" lang="en" sz="3000" u="none" cap="none" strike="noStrike">
                <a:solidFill>
                  <a:srgbClr val="0041ED"/>
                </a:solidFill>
                <a:latin typeface="Inter"/>
                <a:ea typeface="Inter"/>
                <a:cs typeface="Inter"/>
                <a:sym typeface="Inter"/>
              </a:rPr>
              <a:t>Showing Value from Day 1? As a Cost Center? </a:t>
            </a:r>
            <a:endParaRPr b="0" i="0" sz="3000" u="none" cap="none" strike="noStrike">
              <a:solidFill>
                <a:srgbClr val="0041ED"/>
              </a:solidFill>
              <a:latin typeface="Inter"/>
              <a:ea typeface="Inter"/>
              <a:cs typeface="Inter"/>
              <a:sym typeface="Inter"/>
            </a:endParaRPr>
          </a:p>
        </p:txBody>
      </p:sp>
      <p:pic>
        <p:nvPicPr>
          <p:cNvPr id="93" name="Google Shape;93;p15"/>
          <p:cNvPicPr preferRelativeResize="0"/>
          <p:nvPr/>
        </p:nvPicPr>
        <p:blipFill rotWithShape="1">
          <a:blip r:embed="rId3">
            <a:alphaModFix/>
          </a:blip>
          <a:srcRect b="0" l="0" r="0" t="0"/>
          <a:stretch/>
        </p:blipFill>
        <p:spPr>
          <a:xfrm>
            <a:off x="3309338" y="1786315"/>
            <a:ext cx="2525326" cy="1893975"/>
          </a:xfrm>
          <a:prstGeom prst="rect">
            <a:avLst/>
          </a:prstGeom>
          <a:noFill/>
          <a:ln>
            <a:noFill/>
          </a:ln>
        </p:spPr>
      </p:pic>
      <p:sp>
        <p:nvSpPr>
          <p:cNvPr id="94" name="Google Shape;94;p15"/>
          <p:cNvSpPr txBox="1"/>
          <p:nvPr/>
        </p:nvSpPr>
        <p:spPr>
          <a:xfrm>
            <a:off x="2834638" y="1091475"/>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5"/>
          <p:cNvSpPr txBox="1"/>
          <p:nvPr/>
        </p:nvSpPr>
        <p:spPr>
          <a:xfrm>
            <a:off x="6003839" y="4414575"/>
            <a:ext cx="1096500" cy="400200"/>
          </a:xfrm>
          <a:prstGeom prst="rect">
            <a:avLst/>
          </a:prstGeom>
          <a:solidFill>
            <a:srgbClr val="FF600F"/>
          </a:solid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Inter"/>
                <a:ea typeface="Inter"/>
                <a:cs typeface="Inter"/>
                <a:sym typeface="Inter"/>
              </a:rPr>
              <a:t>Competitive differentiation </a:t>
            </a:r>
            <a:endParaRPr b="1" i="0" sz="1000" u="none" cap="none" strike="noStrike">
              <a:solidFill>
                <a:srgbClr val="FFFFFF"/>
              </a:solidFill>
              <a:latin typeface="Inter"/>
              <a:ea typeface="Inter"/>
              <a:cs typeface="Inter"/>
              <a:sym typeface="Inter"/>
            </a:endParaRPr>
          </a:p>
        </p:txBody>
      </p:sp>
      <p:sp>
        <p:nvSpPr>
          <p:cNvPr id="96" name="Google Shape;96;p15"/>
          <p:cNvSpPr txBox="1"/>
          <p:nvPr/>
        </p:nvSpPr>
        <p:spPr>
          <a:xfrm>
            <a:off x="425063" y="2962189"/>
            <a:ext cx="978900" cy="554100"/>
          </a:xfrm>
          <a:prstGeom prst="rect">
            <a:avLst/>
          </a:prstGeom>
          <a:solidFill>
            <a:srgbClr val="FF600F"/>
          </a:solid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Inter"/>
                <a:ea typeface="Inter"/>
                <a:cs typeface="Inter"/>
                <a:sym typeface="Inter"/>
              </a:rPr>
              <a:t>Increase customer retention</a:t>
            </a:r>
            <a:endParaRPr b="1" i="0" sz="1000" u="none" cap="none" strike="noStrike">
              <a:solidFill>
                <a:srgbClr val="FFFFFF"/>
              </a:solidFill>
              <a:latin typeface="Inter"/>
              <a:ea typeface="Inter"/>
              <a:cs typeface="Inter"/>
              <a:sym typeface="Inter"/>
            </a:endParaRPr>
          </a:p>
        </p:txBody>
      </p:sp>
      <p:sp>
        <p:nvSpPr>
          <p:cNvPr id="97" name="Google Shape;97;p15"/>
          <p:cNvSpPr txBox="1"/>
          <p:nvPr/>
        </p:nvSpPr>
        <p:spPr>
          <a:xfrm>
            <a:off x="1990938" y="3251202"/>
            <a:ext cx="978900" cy="554100"/>
          </a:xfrm>
          <a:prstGeom prst="rect">
            <a:avLst/>
          </a:prstGeom>
          <a:solidFill>
            <a:srgbClr val="0041ED"/>
          </a:solid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Inter"/>
                <a:ea typeface="Inter"/>
                <a:cs typeface="Inter"/>
                <a:sym typeface="Inter"/>
              </a:rPr>
              <a:t>Improve customer engagement</a:t>
            </a:r>
            <a:endParaRPr b="1" i="0" sz="1000" u="none" cap="none" strike="noStrike">
              <a:solidFill>
                <a:srgbClr val="FFFFFF"/>
              </a:solidFill>
              <a:latin typeface="Inter"/>
              <a:ea typeface="Inter"/>
              <a:cs typeface="Inter"/>
              <a:sym typeface="Inter"/>
            </a:endParaRPr>
          </a:p>
        </p:txBody>
      </p:sp>
      <p:sp>
        <p:nvSpPr>
          <p:cNvPr id="98" name="Google Shape;98;p15"/>
          <p:cNvSpPr txBox="1"/>
          <p:nvPr/>
        </p:nvSpPr>
        <p:spPr>
          <a:xfrm>
            <a:off x="7715363" y="3851502"/>
            <a:ext cx="978900" cy="554100"/>
          </a:xfrm>
          <a:prstGeom prst="rect">
            <a:avLst/>
          </a:prstGeom>
          <a:solidFill>
            <a:srgbClr val="0041ED"/>
          </a:solid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Inter"/>
                <a:ea typeface="Inter"/>
                <a:cs typeface="Inter"/>
                <a:sym typeface="Inter"/>
              </a:rPr>
              <a:t>Enhance brand reputation</a:t>
            </a:r>
            <a:endParaRPr b="1" i="0" sz="1000" u="none" cap="none" strike="noStrike">
              <a:solidFill>
                <a:srgbClr val="FFFFFF"/>
              </a:solidFill>
              <a:latin typeface="Inter"/>
              <a:ea typeface="Inter"/>
              <a:cs typeface="Inter"/>
              <a:sym typeface="Inter"/>
            </a:endParaRPr>
          </a:p>
        </p:txBody>
      </p:sp>
      <p:sp>
        <p:nvSpPr>
          <p:cNvPr id="99" name="Google Shape;99;p15"/>
          <p:cNvSpPr txBox="1"/>
          <p:nvPr/>
        </p:nvSpPr>
        <p:spPr>
          <a:xfrm>
            <a:off x="7637013" y="2303752"/>
            <a:ext cx="978900" cy="554100"/>
          </a:xfrm>
          <a:prstGeom prst="rect">
            <a:avLst/>
          </a:prstGeom>
          <a:solidFill>
            <a:srgbClr val="0041ED"/>
          </a:solid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Inter"/>
                <a:ea typeface="Inter"/>
                <a:cs typeface="Inter"/>
                <a:sym typeface="Inter"/>
              </a:rPr>
              <a:t>Improve product development</a:t>
            </a:r>
            <a:endParaRPr b="1" i="0" sz="1000" u="none" cap="none" strike="noStrike">
              <a:solidFill>
                <a:srgbClr val="FFFFFF"/>
              </a:solidFill>
              <a:latin typeface="Inter"/>
              <a:ea typeface="Inter"/>
              <a:cs typeface="Inter"/>
              <a:sym typeface="Inter"/>
            </a:endParaRPr>
          </a:p>
        </p:txBody>
      </p:sp>
      <p:sp>
        <p:nvSpPr>
          <p:cNvPr id="100" name="Google Shape;100;p15"/>
          <p:cNvSpPr txBox="1"/>
          <p:nvPr/>
        </p:nvSpPr>
        <p:spPr>
          <a:xfrm>
            <a:off x="7626213" y="1353402"/>
            <a:ext cx="978900" cy="246300"/>
          </a:xfrm>
          <a:prstGeom prst="rect">
            <a:avLst/>
          </a:prstGeom>
          <a:solidFill>
            <a:srgbClr val="FF600F"/>
          </a:solid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Inter"/>
                <a:ea typeface="Inter"/>
                <a:cs typeface="Inter"/>
                <a:sym typeface="Inter"/>
              </a:rPr>
              <a:t>Reduce churn</a:t>
            </a:r>
            <a:endParaRPr b="1" i="0" sz="1000" u="none" cap="none" strike="noStrike">
              <a:solidFill>
                <a:srgbClr val="FFFFFF"/>
              </a:solidFill>
              <a:latin typeface="Inter"/>
              <a:ea typeface="Inter"/>
              <a:cs typeface="Inter"/>
              <a:sym typeface="Inter"/>
            </a:endParaRPr>
          </a:p>
        </p:txBody>
      </p:sp>
      <p:sp>
        <p:nvSpPr>
          <p:cNvPr id="101" name="Google Shape;101;p15"/>
          <p:cNvSpPr txBox="1"/>
          <p:nvPr/>
        </p:nvSpPr>
        <p:spPr>
          <a:xfrm>
            <a:off x="4595838" y="4021152"/>
            <a:ext cx="978900" cy="554100"/>
          </a:xfrm>
          <a:prstGeom prst="rect">
            <a:avLst/>
          </a:prstGeom>
          <a:solidFill>
            <a:srgbClr val="0041ED"/>
          </a:solid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Inter"/>
                <a:ea typeface="Inter"/>
                <a:cs typeface="Inter"/>
                <a:sym typeface="Inter"/>
              </a:rPr>
              <a:t>Support ticket deflection  </a:t>
            </a:r>
            <a:endParaRPr b="1" i="0" sz="1000" u="none" cap="none" strike="noStrike">
              <a:solidFill>
                <a:srgbClr val="FFFFFF"/>
              </a:solidFill>
              <a:latin typeface="Inter"/>
              <a:ea typeface="Inter"/>
              <a:cs typeface="Inter"/>
              <a:sym typeface="Inter"/>
            </a:endParaRPr>
          </a:p>
        </p:txBody>
      </p:sp>
      <p:sp>
        <p:nvSpPr>
          <p:cNvPr id="102" name="Google Shape;102;p15"/>
          <p:cNvSpPr txBox="1"/>
          <p:nvPr/>
        </p:nvSpPr>
        <p:spPr>
          <a:xfrm>
            <a:off x="336413" y="1846002"/>
            <a:ext cx="978900" cy="554100"/>
          </a:xfrm>
          <a:prstGeom prst="rect">
            <a:avLst/>
          </a:prstGeom>
          <a:solidFill>
            <a:srgbClr val="0041ED"/>
          </a:solid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Inter"/>
                <a:ea typeface="Inter"/>
                <a:cs typeface="Inter"/>
                <a:sym typeface="Inter"/>
              </a:rPr>
              <a:t>Increase Customer Satisfaction </a:t>
            </a:r>
            <a:endParaRPr b="1" i="0" sz="1000" u="none" cap="none" strike="noStrike">
              <a:solidFill>
                <a:srgbClr val="FFFFFF"/>
              </a:solidFill>
              <a:latin typeface="Inter"/>
              <a:ea typeface="Inter"/>
              <a:cs typeface="Inter"/>
              <a:sym typeface="Inter"/>
            </a:endParaRPr>
          </a:p>
        </p:txBody>
      </p:sp>
      <p:sp>
        <p:nvSpPr>
          <p:cNvPr id="103" name="Google Shape;103;p15"/>
          <p:cNvSpPr txBox="1"/>
          <p:nvPr/>
        </p:nvSpPr>
        <p:spPr>
          <a:xfrm>
            <a:off x="6202063" y="1645902"/>
            <a:ext cx="978900" cy="554100"/>
          </a:xfrm>
          <a:prstGeom prst="rect">
            <a:avLst/>
          </a:prstGeom>
          <a:solidFill>
            <a:srgbClr val="0041ED"/>
          </a:solid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Inter"/>
                <a:ea typeface="Inter"/>
                <a:cs typeface="Inter"/>
                <a:sym typeface="Inter"/>
              </a:rPr>
              <a:t>Decrease time to proficiency</a:t>
            </a:r>
            <a:endParaRPr b="1" i="0" sz="1000" u="none" cap="none" strike="noStrike">
              <a:solidFill>
                <a:srgbClr val="FFFFFF"/>
              </a:solidFill>
              <a:latin typeface="Inter"/>
              <a:ea typeface="Inter"/>
              <a:cs typeface="Inter"/>
              <a:sym typeface="Inter"/>
            </a:endParaRPr>
          </a:p>
        </p:txBody>
      </p:sp>
      <p:sp>
        <p:nvSpPr>
          <p:cNvPr id="104" name="Google Shape;104;p15"/>
          <p:cNvSpPr txBox="1"/>
          <p:nvPr/>
        </p:nvSpPr>
        <p:spPr>
          <a:xfrm>
            <a:off x="6174175" y="3080000"/>
            <a:ext cx="1096500" cy="554100"/>
          </a:xfrm>
          <a:prstGeom prst="rect">
            <a:avLst/>
          </a:prstGeom>
          <a:solidFill>
            <a:srgbClr val="FF600F"/>
          </a:solid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Inter"/>
                <a:ea typeface="Inter"/>
                <a:cs typeface="Inter"/>
                <a:sym typeface="Inter"/>
              </a:rPr>
              <a:t>Cross-sell Conversion Rates</a:t>
            </a:r>
            <a:endParaRPr b="1" i="0" sz="1000" u="none" cap="none" strike="noStrike">
              <a:solidFill>
                <a:srgbClr val="FFFFFF"/>
              </a:solidFill>
              <a:latin typeface="Inter"/>
              <a:ea typeface="Inter"/>
              <a:cs typeface="Inter"/>
              <a:sym typeface="Inter"/>
            </a:endParaRPr>
          </a:p>
        </p:txBody>
      </p:sp>
      <p:sp>
        <p:nvSpPr>
          <p:cNvPr id="105" name="Google Shape;105;p15"/>
          <p:cNvSpPr txBox="1"/>
          <p:nvPr/>
        </p:nvSpPr>
        <p:spPr>
          <a:xfrm>
            <a:off x="2791350" y="4379652"/>
            <a:ext cx="978900" cy="246300"/>
          </a:xfrm>
          <a:prstGeom prst="rect">
            <a:avLst/>
          </a:prstGeom>
          <a:solidFill>
            <a:srgbClr val="FF600F"/>
          </a:solid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Inter"/>
                <a:ea typeface="Inter"/>
                <a:cs typeface="Inter"/>
                <a:sym typeface="Inter"/>
              </a:rPr>
              <a:t>Improve NPS</a:t>
            </a:r>
            <a:endParaRPr b="1" i="0" sz="1000" u="none" cap="none" strike="noStrike">
              <a:solidFill>
                <a:srgbClr val="FFFFFF"/>
              </a:solidFill>
              <a:latin typeface="Inter"/>
              <a:ea typeface="Inter"/>
              <a:cs typeface="Inter"/>
              <a:sym typeface="Inter"/>
            </a:endParaRPr>
          </a:p>
        </p:txBody>
      </p:sp>
      <p:sp>
        <p:nvSpPr>
          <p:cNvPr id="106" name="Google Shape;106;p15"/>
          <p:cNvSpPr txBox="1"/>
          <p:nvPr/>
        </p:nvSpPr>
        <p:spPr>
          <a:xfrm>
            <a:off x="1991938" y="1505039"/>
            <a:ext cx="978900" cy="400200"/>
          </a:xfrm>
          <a:prstGeom prst="rect">
            <a:avLst/>
          </a:prstGeom>
          <a:solidFill>
            <a:srgbClr val="FF600F"/>
          </a:solid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Inter"/>
                <a:ea typeface="Inter"/>
                <a:cs typeface="Inter"/>
                <a:sym typeface="Inter"/>
              </a:rPr>
              <a:t>Training Consumption </a:t>
            </a:r>
            <a:endParaRPr b="1" i="0" sz="1000" u="none" cap="none" strike="noStrike">
              <a:solidFill>
                <a:srgbClr val="FFFFFF"/>
              </a:solidFill>
              <a:latin typeface="Inter"/>
              <a:ea typeface="Inter"/>
              <a:cs typeface="Inter"/>
              <a:sym typeface="Inter"/>
            </a:endParaRPr>
          </a:p>
        </p:txBody>
      </p:sp>
      <p:sp>
        <p:nvSpPr>
          <p:cNvPr id="107" name="Google Shape;107;p15"/>
          <p:cNvSpPr txBox="1"/>
          <p:nvPr/>
        </p:nvSpPr>
        <p:spPr>
          <a:xfrm>
            <a:off x="676263" y="4465977"/>
            <a:ext cx="978900" cy="400200"/>
          </a:xfrm>
          <a:prstGeom prst="rect">
            <a:avLst/>
          </a:prstGeom>
          <a:solidFill>
            <a:srgbClr val="0041ED"/>
          </a:solid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Inter"/>
                <a:ea typeface="Inter"/>
                <a:cs typeface="Inter"/>
                <a:sym typeface="Inter"/>
              </a:rPr>
              <a:t>Product Feedback</a:t>
            </a:r>
            <a:endParaRPr b="1" i="0" sz="1000" u="none" cap="none" strike="noStrike">
              <a:solidFill>
                <a:srgbClr val="FFFFFF"/>
              </a:solidFill>
              <a:latin typeface="Inter"/>
              <a:ea typeface="Inter"/>
              <a:cs typeface="Inter"/>
              <a:sym typeface="In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p:nvPr/>
        </p:nvSpPr>
        <p:spPr>
          <a:xfrm>
            <a:off x="676275" y="1902825"/>
            <a:ext cx="1886700" cy="2705700"/>
          </a:xfrm>
          <a:prstGeom prst="rect">
            <a:avLst/>
          </a:prstGeom>
          <a:solidFill>
            <a:srgbClr val="0041E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6"/>
          <p:cNvSpPr txBox="1"/>
          <p:nvPr/>
        </p:nvSpPr>
        <p:spPr>
          <a:xfrm>
            <a:off x="636875" y="572575"/>
            <a:ext cx="7348500" cy="5079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3000"/>
              <a:buFont typeface="Arial"/>
              <a:buNone/>
            </a:pPr>
            <a:r>
              <a:rPr b="0" i="0" lang="en" sz="3000" u="none" cap="none" strike="noStrike">
                <a:solidFill>
                  <a:srgbClr val="0041ED"/>
                </a:solidFill>
                <a:latin typeface="Inter"/>
                <a:ea typeface="Inter"/>
                <a:cs typeface="Inter"/>
                <a:sym typeface="Inter"/>
              </a:rPr>
              <a:t>April 2021 - Embarking on a Journey </a:t>
            </a:r>
            <a:endParaRPr b="0" i="0" sz="3000" u="none" cap="none" strike="noStrike">
              <a:solidFill>
                <a:srgbClr val="0041ED"/>
              </a:solidFill>
              <a:latin typeface="Inter"/>
              <a:ea typeface="Inter"/>
              <a:cs typeface="Inter"/>
              <a:sym typeface="Inter"/>
            </a:endParaRPr>
          </a:p>
        </p:txBody>
      </p:sp>
      <p:sp>
        <p:nvSpPr>
          <p:cNvPr id="114" name="Google Shape;114;p16"/>
          <p:cNvSpPr txBox="1"/>
          <p:nvPr/>
        </p:nvSpPr>
        <p:spPr>
          <a:xfrm>
            <a:off x="636863" y="1004263"/>
            <a:ext cx="4933800" cy="323400"/>
          </a:xfrm>
          <a:prstGeom prst="rect">
            <a:avLst/>
          </a:prstGeom>
          <a:noFill/>
          <a:ln>
            <a:noFill/>
          </a:ln>
        </p:spPr>
        <p:txBody>
          <a:bodyPr anchorCtr="0" anchor="t" bIns="45725" lIns="45725" spcFirstLastPara="1" rIns="45725" wrap="square" tIns="457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rgbClr val="0041ED"/>
                </a:solidFill>
                <a:latin typeface="Inter"/>
                <a:ea typeface="Inter"/>
                <a:cs typeface="Inter"/>
                <a:sym typeface="Inter"/>
              </a:rPr>
              <a:t>Starting Point</a:t>
            </a:r>
            <a:endParaRPr b="0" i="0" sz="1500" u="none" cap="none" strike="noStrike">
              <a:solidFill>
                <a:srgbClr val="0041ED"/>
              </a:solidFill>
              <a:latin typeface="Inter"/>
              <a:ea typeface="Inter"/>
              <a:cs typeface="Inter"/>
              <a:sym typeface="Inter"/>
            </a:endParaRPr>
          </a:p>
        </p:txBody>
      </p:sp>
      <p:pic>
        <p:nvPicPr>
          <p:cNvPr id="115" name="Google Shape;115;p16"/>
          <p:cNvPicPr preferRelativeResize="0"/>
          <p:nvPr/>
        </p:nvPicPr>
        <p:blipFill rotWithShape="1">
          <a:blip r:embed="rId3">
            <a:alphaModFix/>
          </a:blip>
          <a:srcRect b="0" l="0" r="0" t="0"/>
          <a:stretch/>
        </p:blipFill>
        <p:spPr>
          <a:xfrm>
            <a:off x="870223" y="2139994"/>
            <a:ext cx="437362" cy="437360"/>
          </a:xfrm>
          <a:prstGeom prst="rect">
            <a:avLst/>
          </a:prstGeom>
          <a:noFill/>
          <a:ln>
            <a:noFill/>
          </a:ln>
        </p:spPr>
      </p:pic>
      <p:sp>
        <p:nvSpPr>
          <p:cNvPr id="116" name="Google Shape;116;p16"/>
          <p:cNvSpPr/>
          <p:nvPr/>
        </p:nvSpPr>
        <p:spPr>
          <a:xfrm>
            <a:off x="2669744" y="1902825"/>
            <a:ext cx="1886700" cy="2705700"/>
          </a:xfrm>
          <a:prstGeom prst="rect">
            <a:avLst/>
          </a:prstGeom>
          <a:solidFill>
            <a:srgbClr val="0041E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6"/>
          <p:cNvSpPr/>
          <p:nvPr/>
        </p:nvSpPr>
        <p:spPr>
          <a:xfrm>
            <a:off x="4663239" y="1885725"/>
            <a:ext cx="1886700" cy="2705700"/>
          </a:xfrm>
          <a:prstGeom prst="rect">
            <a:avLst/>
          </a:prstGeom>
          <a:solidFill>
            <a:srgbClr val="0041E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8" name="Google Shape;118;p16"/>
          <p:cNvPicPr preferRelativeResize="0"/>
          <p:nvPr/>
        </p:nvPicPr>
        <p:blipFill rotWithShape="1">
          <a:blip r:embed="rId4">
            <a:alphaModFix/>
          </a:blip>
          <a:srcRect b="0" l="0" r="0" t="0"/>
          <a:stretch/>
        </p:blipFill>
        <p:spPr>
          <a:xfrm>
            <a:off x="2776675" y="2139992"/>
            <a:ext cx="511813" cy="511813"/>
          </a:xfrm>
          <a:prstGeom prst="rect">
            <a:avLst/>
          </a:prstGeom>
          <a:noFill/>
          <a:ln>
            <a:noFill/>
          </a:ln>
        </p:spPr>
      </p:pic>
      <p:pic>
        <p:nvPicPr>
          <p:cNvPr id="119" name="Google Shape;119;p16"/>
          <p:cNvPicPr preferRelativeResize="0"/>
          <p:nvPr/>
        </p:nvPicPr>
        <p:blipFill rotWithShape="1">
          <a:blip r:embed="rId5">
            <a:alphaModFix/>
          </a:blip>
          <a:srcRect b="0" l="0" r="0" t="0"/>
          <a:stretch/>
        </p:blipFill>
        <p:spPr>
          <a:xfrm>
            <a:off x="4803725" y="2160119"/>
            <a:ext cx="437362" cy="437360"/>
          </a:xfrm>
          <a:prstGeom prst="rect">
            <a:avLst/>
          </a:prstGeom>
          <a:noFill/>
          <a:ln>
            <a:noFill/>
          </a:ln>
        </p:spPr>
      </p:pic>
      <p:sp>
        <p:nvSpPr>
          <p:cNvPr id="120" name="Google Shape;120;p16"/>
          <p:cNvSpPr/>
          <p:nvPr/>
        </p:nvSpPr>
        <p:spPr>
          <a:xfrm>
            <a:off x="6656708" y="1902825"/>
            <a:ext cx="1886700" cy="2705700"/>
          </a:xfrm>
          <a:prstGeom prst="rect">
            <a:avLst/>
          </a:prstGeom>
          <a:solidFill>
            <a:srgbClr val="0041E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1" name="Google Shape;121;p16"/>
          <p:cNvPicPr preferRelativeResize="0"/>
          <p:nvPr/>
        </p:nvPicPr>
        <p:blipFill rotWithShape="1">
          <a:blip r:embed="rId3">
            <a:alphaModFix/>
          </a:blip>
          <a:srcRect b="0" l="0" r="0" t="0"/>
          <a:stretch/>
        </p:blipFill>
        <p:spPr>
          <a:xfrm>
            <a:off x="6728773" y="2139994"/>
            <a:ext cx="437362" cy="437360"/>
          </a:xfrm>
          <a:prstGeom prst="rect">
            <a:avLst/>
          </a:prstGeom>
          <a:noFill/>
          <a:ln>
            <a:noFill/>
          </a:ln>
        </p:spPr>
      </p:pic>
      <p:sp>
        <p:nvSpPr>
          <p:cNvPr id="122" name="Google Shape;122;p16"/>
          <p:cNvSpPr txBox="1"/>
          <p:nvPr/>
        </p:nvSpPr>
        <p:spPr>
          <a:xfrm>
            <a:off x="831875" y="2929150"/>
            <a:ext cx="1592700" cy="1862400"/>
          </a:xfrm>
          <a:prstGeom prst="rect">
            <a:avLst/>
          </a:prstGeom>
          <a:noFill/>
          <a:ln>
            <a:noFill/>
          </a:ln>
        </p:spPr>
        <p:txBody>
          <a:bodyPr anchorCtr="0" anchor="t" bIns="45725" lIns="45725" spcFirstLastPara="1" rIns="45725" wrap="square" tIns="45725">
            <a:spAutoFit/>
          </a:bodyPr>
          <a:lstStyle/>
          <a:p>
            <a:pPr indent="-171450" lvl="0" marL="228600" marR="0" rtl="0" algn="l">
              <a:lnSpc>
                <a:spcPct val="100000"/>
              </a:lnSpc>
              <a:spcBef>
                <a:spcPts val="1000"/>
              </a:spcBef>
              <a:spcAft>
                <a:spcPts val="0"/>
              </a:spcAft>
              <a:buClr>
                <a:srgbClr val="FF600F"/>
              </a:buClr>
              <a:buSzPts val="900"/>
              <a:buFont typeface="Inter Light"/>
              <a:buChar char="●"/>
            </a:pPr>
            <a:r>
              <a:rPr b="0" i="0" lang="en" sz="900" u="none" cap="none" strike="noStrike">
                <a:solidFill>
                  <a:schemeClr val="lt1"/>
                </a:solidFill>
                <a:latin typeface="Inter Light"/>
                <a:ea typeface="Inter Light"/>
                <a:cs typeface="Inter Light"/>
                <a:sym typeface="Inter Light"/>
              </a:rPr>
              <a:t>Advanced geolocation and fraud prevention solitions for highly-regulated markets</a:t>
            </a:r>
            <a:endParaRPr b="0" i="0" sz="900" u="none" cap="none" strike="noStrike">
              <a:solidFill>
                <a:schemeClr val="lt1"/>
              </a:solidFill>
              <a:latin typeface="Inter Light"/>
              <a:ea typeface="Inter Light"/>
              <a:cs typeface="Inter Light"/>
              <a:sym typeface="Inter Light"/>
            </a:endParaRPr>
          </a:p>
          <a:p>
            <a:pPr indent="-171450" lvl="0" marL="228600" marR="0" rtl="0" algn="l">
              <a:lnSpc>
                <a:spcPct val="100000"/>
              </a:lnSpc>
              <a:spcBef>
                <a:spcPts val="1000"/>
              </a:spcBef>
              <a:spcAft>
                <a:spcPts val="0"/>
              </a:spcAft>
              <a:buClr>
                <a:srgbClr val="FF600F"/>
              </a:buClr>
              <a:buSzPts val="900"/>
              <a:buFont typeface="Inter Light"/>
              <a:buChar char="●"/>
            </a:pPr>
            <a:r>
              <a:rPr b="0" i="0" lang="en" sz="900" u="none" cap="none" strike="noStrike">
                <a:solidFill>
                  <a:schemeClr val="lt1"/>
                </a:solidFill>
                <a:latin typeface="Inter Light"/>
                <a:ea typeface="Inter Light"/>
                <a:cs typeface="Inter Light"/>
                <a:sym typeface="Inter Light"/>
              </a:rPr>
              <a:t>Focus on compliance &amp; security</a:t>
            </a:r>
            <a:endParaRPr b="0" i="0" sz="900" u="none" cap="none" strike="noStrike">
              <a:solidFill>
                <a:schemeClr val="lt1"/>
              </a:solidFill>
              <a:latin typeface="Inter Light"/>
              <a:ea typeface="Inter Light"/>
              <a:cs typeface="Inter Light"/>
              <a:sym typeface="Inter Light"/>
            </a:endParaRPr>
          </a:p>
          <a:p>
            <a:pPr indent="-171450" lvl="0" marL="228600" marR="0" rtl="0" algn="l">
              <a:lnSpc>
                <a:spcPct val="100000"/>
              </a:lnSpc>
              <a:spcBef>
                <a:spcPts val="1000"/>
              </a:spcBef>
              <a:spcAft>
                <a:spcPts val="0"/>
              </a:spcAft>
              <a:buClr>
                <a:srgbClr val="FF600F"/>
              </a:buClr>
              <a:buSzPts val="900"/>
              <a:buFont typeface="Inter Light"/>
              <a:buChar char="●"/>
            </a:pPr>
            <a:r>
              <a:rPr b="0" i="0" lang="en" sz="900" u="none" cap="none" strike="noStrike">
                <a:solidFill>
                  <a:schemeClr val="lt1"/>
                </a:solidFill>
                <a:latin typeface="Inter Light"/>
                <a:ea typeface="Inter Light"/>
                <a:cs typeface="Inter Light"/>
                <a:sym typeface="Inter Light"/>
              </a:rPr>
              <a:t>State regulators</a:t>
            </a:r>
            <a:r>
              <a:rPr b="0" i="0" lang="en" sz="900" u="none" cap="none" strike="noStrike">
                <a:solidFill>
                  <a:srgbClr val="FFFFFF"/>
                </a:solidFill>
                <a:latin typeface="Inter Light"/>
                <a:ea typeface="Inter Light"/>
                <a:cs typeface="Inter Light"/>
                <a:sym typeface="Inter Light"/>
              </a:rPr>
              <a:t> dictate the need for product</a:t>
            </a:r>
            <a:endParaRPr b="0" i="0" sz="900" u="none" cap="none" strike="noStrike">
              <a:solidFill>
                <a:srgbClr val="FFFFFF"/>
              </a:solidFill>
              <a:latin typeface="Inter Light"/>
              <a:ea typeface="Inter Light"/>
              <a:cs typeface="Inter Light"/>
              <a:sym typeface="Inter Light"/>
            </a:endParaRPr>
          </a:p>
          <a:p>
            <a:pPr indent="0" lvl="0" marL="0" marR="0" rtl="0" algn="l">
              <a:lnSpc>
                <a:spcPct val="100000"/>
              </a:lnSpc>
              <a:spcBef>
                <a:spcPts val="1000"/>
              </a:spcBef>
              <a:spcAft>
                <a:spcPts val="0"/>
              </a:spcAft>
              <a:buClr>
                <a:srgbClr val="000000"/>
              </a:buClr>
              <a:buSzPts val="900"/>
              <a:buFont typeface="Arial"/>
              <a:buNone/>
            </a:pPr>
            <a:r>
              <a:t/>
            </a:r>
            <a:endParaRPr b="0" i="0" sz="900" u="none" cap="none" strike="noStrike">
              <a:solidFill>
                <a:srgbClr val="FFFFFF"/>
              </a:solidFill>
              <a:latin typeface="Inter Light"/>
              <a:ea typeface="Inter Light"/>
              <a:cs typeface="Inter Light"/>
              <a:sym typeface="Inter Light"/>
            </a:endParaRPr>
          </a:p>
        </p:txBody>
      </p:sp>
      <p:sp>
        <p:nvSpPr>
          <p:cNvPr id="123" name="Google Shape;123;p16"/>
          <p:cNvSpPr txBox="1"/>
          <p:nvPr/>
        </p:nvSpPr>
        <p:spPr>
          <a:xfrm>
            <a:off x="903563" y="2607317"/>
            <a:ext cx="2241900" cy="2724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1300"/>
              <a:buFont typeface="Arial"/>
              <a:buNone/>
            </a:pPr>
            <a:r>
              <a:rPr b="0" i="0" lang="en" sz="1300" u="none" cap="none" strike="noStrike">
                <a:solidFill>
                  <a:srgbClr val="FFFFFF"/>
                </a:solidFill>
                <a:latin typeface="Inter Medium"/>
                <a:ea typeface="Inter Medium"/>
                <a:cs typeface="Inter Medium"/>
                <a:sym typeface="Inter Medium"/>
              </a:rPr>
              <a:t>Company Profile</a:t>
            </a:r>
            <a:endParaRPr b="0" i="0" sz="1300" u="none" cap="none" strike="noStrike">
              <a:solidFill>
                <a:srgbClr val="FFFFFF"/>
              </a:solidFill>
              <a:latin typeface="Inter Medium"/>
              <a:ea typeface="Inter Medium"/>
              <a:cs typeface="Inter Medium"/>
              <a:sym typeface="Inter Medium"/>
            </a:endParaRPr>
          </a:p>
        </p:txBody>
      </p:sp>
      <p:sp>
        <p:nvSpPr>
          <p:cNvPr id="124" name="Google Shape;124;p16"/>
          <p:cNvSpPr txBox="1"/>
          <p:nvPr/>
        </p:nvSpPr>
        <p:spPr>
          <a:xfrm>
            <a:off x="2804875" y="2929150"/>
            <a:ext cx="1592700" cy="1616100"/>
          </a:xfrm>
          <a:prstGeom prst="rect">
            <a:avLst/>
          </a:prstGeom>
          <a:noFill/>
          <a:ln>
            <a:noFill/>
          </a:ln>
        </p:spPr>
        <p:txBody>
          <a:bodyPr anchorCtr="0" anchor="t" bIns="45725" lIns="45725" spcFirstLastPara="1" rIns="45725" wrap="square" tIns="45725">
            <a:spAutoFit/>
          </a:bodyPr>
          <a:lstStyle/>
          <a:p>
            <a:pPr indent="-171450" lvl="0" marL="228600" marR="0" rtl="0" algn="l">
              <a:lnSpc>
                <a:spcPct val="100000"/>
              </a:lnSpc>
              <a:spcBef>
                <a:spcPts val="0"/>
              </a:spcBef>
              <a:spcAft>
                <a:spcPts val="0"/>
              </a:spcAft>
              <a:buClr>
                <a:srgbClr val="FF600F"/>
              </a:buClr>
              <a:buSzPts val="900"/>
              <a:buFont typeface="Inter Light"/>
              <a:buChar char="●"/>
            </a:pPr>
            <a:r>
              <a:rPr b="0" i="0" lang="en" sz="900" u="none" cap="none" strike="noStrike">
                <a:solidFill>
                  <a:srgbClr val="FFFFFF"/>
                </a:solidFill>
                <a:latin typeface="Inter Light"/>
                <a:ea typeface="Inter Light"/>
                <a:cs typeface="Inter Light"/>
                <a:sym typeface="Inter Light"/>
              </a:rPr>
              <a:t>B2B</a:t>
            </a:r>
            <a:endParaRPr b="0" i="0" sz="900" u="none" cap="none" strike="noStrike">
              <a:solidFill>
                <a:srgbClr val="FFFFFF"/>
              </a:solidFill>
              <a:latin typeface="Inter Light"/>
              <a:ea typeface="Inter Light"/>
              <a:cs typeface="Inter Light"/>
              <a:sym typeface="Inter Light"/>
            </a:endParaRPr>
          </a:p>
          <a:p>
            <a:pPr indent="-171450" lvl="0" marL="228600" marR="0" rtl="0" algn="l">
              <a:lnSpc>
                <a:spcPct val="100000"/>
              </a:lnSpc>
              <a:spcBef>
                <a:spcPts val="1000"/>
              </a:spcBef>
              <a:spcAft>
                <a:spcPts val="0"/>
              </a:spcAft>
              <a:buClr>
                <a:srgbClr val="FF600F"/>
              </a:buClr>
              <a:buSzPts val="900"/>
              <a:buFont typeface="Inter Light"/>
              <a:buChar char="●"/>
            </a:pPr>
            <a:r>
              <a:rPr b="0" i="0" lang="en" sz="900" u="none" cap="none" strike="noStrike">
                <a:solidFill>
                  <a:srgbClr val="FFFFFF"/>
                </a:solidFill>
                <a:latin typeface="Inter Light"/>
                <a:ea typeface="Inter Light"/>
                <a:cs typeface="Inter Light"/>
                <a:sym typeface="Inter Light"/>
              </a:rPr>
              <a:t>Product users </a:t>
            </a:r>
            <a:r>
              <a:rPr b="0" i="0" lang="en" sz="1100" u="none" cap="none" strike="noStrike">
                <a:solidFill>
                  <a:srgbClr val="FFFFFF"/>
                </a:solidFill>
                <a:latin typeface="Inter Light"/>
                <a:ea typeface="Inter Light"/>
                <a:cs typeface="Inter Light"/>
                <a:sym typeface="Inter Light"/>
              </a:rPr>
              <a:t>≠</a:t>
            </a:r>
            <a:r>
              <a:rPr b="0" i="0" lang="en" sz="900" u="none" cap="none" strike="noStrike">
                <a:solidFill>
                  <a:srgbClr val="FFFFFF"/>
                </a:solidFill>
                <a:latin typeface="Inter Light"/>
                <a:ea typeface="Inter Light"/>
                <a:cs typeface="Inter Light"/>
                <a:sym typeface="Inter Light"/>
              </a:rPr>
              <a:t> Buyers</a:t>
            </a:r>
            <a:endParaRPr b="0" i="0" sz="900" u="none" cap="none" strike="noStrike">
              <a:solidFill>
                <a:srgbClr val="FFFFFF"/>
              </a:solidFill>
              <a:latin typeface="Inter Light"/>
              <a:ea typeface="Inter Light"/>
              <a:cs typeface="Inter Light"/>
              <a:sym typeface="Inter Light"/>
            </a:endParaRPr>
          </a:p>
          <a:p>
            <a:pPr indent="-171450" lvl="0" marL="228600" marR="0" rtl="0" algn="l">
              <a:lnSpc>
                <a:spcPct val="100000"/>
              </a:lnSpc>
              <a:spcBef>
                <a:spcPts val="1000"/>
              </a:spcBef>
              <a:spcAft>
                <a:spcPts val="0"/>
              </a:spcAft>
              <a:buClr>
                <a:srgbClr val="FF600F"/>
              </a:buClr>
              <a:buSzPts val="900"/>
              <a:buFont typeface="Inter Light"/>
              <a:buChar char="●"/>
            </a:pPr>
            <a:r>
              <a:rPr b="0" i="0" lang="en" sz="900" u="none" cap="none" strike="noStrike">
                <a:solidFill>
                  <a:srgbClr val="FFFFFF"/>
                </a:solidFill>
                <a:latin typeface="Inter Light"/>
                <a:ea typeface="Inter Light"/>
                <a:cs typeface="Inter Light"/>
                <a:sym typeface="Inter Light"/>
              </a:rPr>
              <a:t>Use products to be compliant</a:t>
            </a:r>
            <a:endParaRPr b="0" i="0" sz="900" u="none" cap="none" strike="noStrike">
              <a:solidFill>
                <a:srgbClr val="FFFFFF"/>
              </a:solidFill>
              <a:latin typeface="Inter Light"/>
              <a:ea typeface="Inter Light"/>
              <a:cs typeface="Inter Light"/>
              <a:sym typeface="Inter Light"/>
            </a:endParaRPr>
          </a:p>
          <a:p>
            <a:pPr indent="-171450" lvl="0" marL="228600" marR="0" rtl="0" algn="l">
              <a:lnSpc>
                <a:spcPct val="100000"/>
              </a:lnSpc>
              <a:spcBef>
                <a:spcPts val="1000"/>
              </a:spcBef>
              <a:spcAft>
                <a:spcPts val="1000"/>
              </a:spcAft>
              <a:buClr>
                <a:srgbClr val="FF600F"/>
              </a:buClr>
              <a:buSzPts val="900"/>
              <a:buFont typeface="Inter Light"/>
              <a:buChar char="●"/>
            </a:pPr>
            <a:r>
              <a:rPr b="0" i="0" lang="en" sz="900" u="none" cap="none" strike="noStrike">
                <a:solidFill>
                  <a:srgbClr val="FFFFFF"/>
                </a:solidFill>
                <a:latin typeface="Inter Light"/>
                <a:ea typeface="Inter Light"/>
                <a:cs typeface="Inter Light"/>
                <a:sym typeface="Inter Light"/>
              </a:rPr>
              <a:t>Common customer persona: non-technical support agent, fraud &amp; complaince analyst</a:t>
            </a:r>
            <a:endParaRPr b="0" i="0" sz="900" u="none" cap="none" strike="noStrike">
              <a:solidFill>
                <a:srgbClr val="FFFFFF"/>
              </a:solidFill>
              <a:latin typeface="Inter Light"/>
              <a:ea typeface="Inter Light"/>
              <a:cs typeface="Inter Light"/>
              <a:sym typeface="Inter Light"/>
            </a:endParaRPr>
          </a:p>
        </p:txBody>
      </p:sp>
      <p:sp>
        <p:nvSpPr>
          <p:cNvPr id="125" name="Google Shape;125;p16"/>
          <p:cNvSpPr txBox="1"/>
          <p:nvPr/>
        </p:nvSpPr>
        <p:spPr>
          <a:xfrm>
            <a:off x="2800363" y="2607317"/>
            <a:ext cx="1892100" cy="2724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1300"/>
              <a:buFont typeface="Arial"/>
              <a:buNone/>
            </a:pPr>
            <a:r>
              <a:rPr b="0" i="0" lang="en" sz="1300" u="none" cap="none" strike="noStrike">
                <a:solidFill>
                  <a:srgbClr val="FFFFFF"/>
                </a:solidFill>
                <a:latin typeface="Inter Medium"/>
                <a:ea typeface="Inter Medium"/>
                <a:cs typeface="Inter Medium"/>
                <a:sym typeface="Inter Medium"/>
              </a:rPr>
              <a:t>Customers</a:t>
            </a:r>
            <a:endParaRPr b="0" i="0" sz="1300" u="none" cap="none" strike="noStrike">
              <a:solidFill>
                <a:srgbClr val="FFFFFF"/>
              </a:solidFill>
              <a:latin typeface="Inter Medium"/>
              <a:ea typeface="Inter Medium"/>
              <a:cs typeface="Inter Medium"/>
              <a:sym typeface="Inter Medium"/>
            </a:endParaRPr>
          </a:p>
        </p:txBody>
      </p:sp>
      <p:sp>
        <p:nvSpPr>
          <p:cNvPr id="126" name="Google Shape;126;p16"/>
          <p:cNvSpPr txBox="1"/>
          <p:nvPr/>
        </p:nvSpPr>
        <p:spPr>
          <a:xfrm>
            <a:off x="4800226" y="2912050"/>
            <a:ext cx="1592700" cy="1436700"/>
          </a:xfrm>
          <a:prstGeom prst="rect">
            <a:avLst/>
          </a:prstGeom>
          <a:noFill/>
          <a:ln>
            <a:noFill/>
          </a:ln>
        </p:spPr>
        <p:txBody>
          <a:bodyPr anchorCtr="0" anchor="t" bIns="45725" lIns="45725" spcFirstLastPara="1" rIns="45725" wrap="square" tIns="45725">
            <a:spAutoFit/>
          </a:bodyPr>
          <a:lstStyle/>
          <a:p>
            <a:pPr indent="-171450" lvl="0" marL="228600" marR="0" rtl="0" algn="l">
              <a:lnSpc>
                <a:spcPct val="100000"/>
              </a:lnSpc>
              <a:spcBef>
                <a:spcPts val="0"/>
              </a:spcBef>
              <a:spcAft>
                <a:spcPts val="0"/>
              </a:spcAft>
              <a:buClr>
                <a:srgbClr val="FF600F"/>
              </a:buClr>
              <a:buSzPts val="900"/>
              <a:buFont typeface="Inter Light"/>
              <a:buChar char="●"/>
            </a:pPr>
            <a:r>
              <a:rPr b="0" i="0" lang="en" sz="900" u="none" cap="none" strike="noStrike">
                <a:solidFill>
                  <a:schemeClr val="lt1"/>
                </a:solidFill>
                <a:latin typeface="Inter Light"/>
                <a:ea typeface="Inter Light"/>
                <a:cs typeface="Inter Light"/>
                <a:sym typeface="Inter Light"/>
              </a:rPr>
              <a:t>Free for all customers </a:t>
            </a:r>
            <a:endParaRPr b="0" i="0" sz="900" u="none" cap="none" strike="noStrike">
              <a:solidFill>
                <a:schemeClr val="lt1"/>
              </a:solidFill>
              <a:latin typeface="Inter Light"/>
              <a:ea typeface="Inter Light"/>
              <a:cs typeface="Inter Light"/>
              <a:sym typeface="Inter Light"/>
            </a:endParaRPr>
          </a:p>
          <a:p>
            <a:pPr indent="-171450" lvl="0" marL="228600" marR="0" rtl="0" algn="l">
              <a:lnSpc>
                <a:spcPct val="100000"/>
              </a:lnSpc>
              <a:spcBef>
                <a:spcPts val="1000"/>
              </a:spcBef>
              <a:spcAft>
                <a:spcPts val="0"/>
              </a:spcAft>
              <a:buClr>
                <a:srgbClr val="FF600F"/>
              </a:buClr>
              <a:buSzPts val="900"/>
              <a:buFont typeface="Inter Light"/>
              <a:buChar char="●"/>
            </a:pPr>
            <a:r>
              <a:rPr b="0" i="0" lang="en" sz="900" u="none" cap="none" strike="noStrike">
                <a:solidFill>
                  <a:schemeClr val="lt1"/>
                </a:solidFill>
                <a:latin typeface="Inter Light"/>
                <a:ea typeface="Inter Light"/>
                <a:cs typeface="Inter Light"/>
                <a:sym typeface="Inter Light"/>
              </a:rPr>
              <a:t>One 100+ page deck delivered by CSM</a:t>
            </a:r>
            <a:endParaRPr b="0" i="0" sz="900" u="none" cap="none" strike="noStrike">
              <a:solidFill>
                <a:schemeClr val="lt1"/>
              </a:solidFill>
              <a:latin typeface="Inter Light"/>
              <a:ea typeface="Inter Light"/>
              <a:cs typeface="Inter Light"/>
              <a:sym typeface="Inter Light"/>
            </a:endParaRPr>
          </a:p>
          <a:p>
            <a:pPr indent="-171450" lvl="0" marL="228600" marR="0" rtl="0" algn="l">
              <a:lnSpc>
                <a:spcPct val="100000"/>
              </a:lnSpc>
              <a:spcBef>
                <a:spcPts val="1000"/>
              </a:spcBef>
              <a:spcAft>
                <a:spcPts val="0"/>
              </a:spcAft>
              <a:buClr>
                <a:srgbClr val="FF600F"/>
              </a:buClr>
              <a:buSzPts val="900"/>
              <a:buFont typeface="Inter Light"/>
              <a:buChar char="●"/>
            </a:pPr>
            <a:r>
              <a:rPr b="0" i="0" lang="en" sz="900" u="none" cap="none" strike="noStrike">
                <a:solidFill>
                  <a:schemeClr val="lt1"/>
                </a:solidFill>
                <a:latin typeface="Inter Light"/>
                <a:ea typeface="Inter Light"/>
                <a:cs typeface="Inter Light"/>
                <a:sym typeface="Inter Light"/>
              </a:rPr>
              <a:t>FAQs in PDFs</a:t>
            </a:r>
            <a:endParaRPr b="0" i="0" sz="900" u="none" cap="none" strike="noStrike">
              <a:solidFill>
                <a:schemeClr val="lt1"/>
              </a:solidFill>
              <a:latin typeface="Inter Light"/>
              <a:ea typeface="Inter Light"/>
              <a:cs typeface="Inter Light"/>
              <a:sym typeface="Inter Light"/>
            </a:endParaRPr>
          </a:p>
          <a:p>
            <a:pPr indent="-171450" lvl="0" marL="228600" marR="0" rtl="0" algn="l">
              <a:lnSpc>
                <a:spcPct val="100000"/>
              </a:lnSpc>
              <a:spcBef>
                <a:spcPts val="1000"/>
              </a:spcBef>
              <a:spcAft>
                <a:spcPts val="0"/>
              </a:spcAft>
              <a:buClr>
                <a:srgbClr val="FF600F"/>
              </a:buClr>
              <a:buSzPts val="900"/>
              <a:buFont typeface="Inter Light"/>
              <a:buChar char="●"/>
            </a:pPr>
            <a:r>
              <a:rPr b="0" i="0" lang="en" sz="900" u="none" cap="none" strike="noStrike">
                <a:solidFill>
                  <a:schemeClr val="lt1"/>
                </a:solidFill>
                <a:latin typeface="Inter Light"/>
                <a:ea typeface="Inter Light"/>
                <a:cs typeface="Inter Light"/>
                <a:sym typeface="Inter Light"/>
              </a:rPr>
              <a:t>Integration docs</a:t>
            </a:r>
            <a:endParaRPr b="0" i="0" sz="900" u="none" cap="none" strike="noStrike">
              <a:solidFill>
                <a:schemeClr val="lt1"/>
              </a:solidFill>
              <a:latin typeface="Inter Light"/>
              <a:ea typeface="Inter Light"/>
              <a:cs typeface="Inter Light"/>
              <a:sym typeface="Inter Light"/>
            </a:endParaRPr>
          </a:p>
          <a:p>
            <a:pPr indent="-171450" lvl="0" marL="228600" marR="0" rtl="0" algn="l">
              <a:lnSpc>
                <a:spcPct val="100000"/>
              </a:lnSpc>
              <a:spcBef>
                <a:spcPts val="1000"/>
              </a:spcBef>
              <a:spcAft>
                <a:spcPts val="1000"/>
              </a:spcAft>
              <a:buClr>
                <a:srgbClr val="FF600F"/>
              </a:buClr>
              <a:buSzPts val="900"/>
              <a:buFont typeface="Inter Light"/>
              <a:buChar char="●"/>
            </a:pPr>
            <a:r>
              <a:rPr b="0" i="0" lang="en" sz="900" u="none" cap="none" strike="noStrike">
                <a:solidFill>
                  <a:schemeClr val="lt1"/>
                </a:solidFill>
                <a:latin typeface="Inter Light"/>
                <a:ea typeface="Inter Light"/>
                <a:cs typeface="Inter Light"/>
                <a:sym typeface="Inter Light"/>
              </a:rPr>
              <a:t>Marketing one-pagers</a:t>
            </a:r>
            <a:endParaRPr b="0" i="0" sz="900" u="none" cap="none" strike="noStrike">
              <a:solidFill>
                <a:schemeClr val="lt1"/>
              </a:solidFill>
              <a:latin typeface="Inter Light"/>
              <a:ea typeface="Inter Light"/>
              <a:cs typeface="Inter Light"/>
              <a:sym typeface="Inter Light"/>
            </a:endParaRPr>
          </a:p>
        </p:txBody>
      </p:sp>
      <p:sp>
        <p:nvSpPr>
          <p:cNvPr id="127" name="Google Shape;127;p16"/>
          <p:cNvSpPr txBox="1"/>
          <p:nvPr/>
        </p:nvSpPr>
        <p:spPr>
          <a:xfrm>
            <a:off x="4795700" y="2590217"/>
            <a:ext cx="1863600" cy="2724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1300"/>
              <a:buFont typeface="Arial"/>
              <a:buNone/>
            </a:pPr>
            <a:r>
              <a:rPr b="0" i="0" lang="en" sz="1300" u="none" cap="none" strike="noStrike">
                <a:solidFill>
                  <a:srgbClr val="FFFFFF"/>
                </a:solidFill>
                <a:latin typeface="Inter Medium"/>
                <a:ea typeface="Inter Medium"/>
                <a:cs typeface="Inter Medium"/>
                <a:sym typeface="Inter Medium"/>
              </a:rPr>
              <a:t>Education</a:t>
            </a:r>
            <a:endParaRPr b="0" i="0" sz="1300" u="none" cap="none" strike="noStrike">
              <a:solidFill>
                <a:srgbClr val="FFFFFF"/>
              </a:solidFill>
              <a:latin typeface="Inter Medium"/>
              <a:ea typeface="Inter Medium"/>
              <a:cs typeface="Inter Medium"/>
              <a:sym typeface="Inter Medium"/>
            </a:endParaRPr>
          </a:p>
        </p:txBody>
      </p:sp>
      <p:sp>
        <p:nvSpPr>
          <p:cNvPr id="128" name="Google Shape;128;p16"/>
          <p:cNvSpPr txBox="1"/>
          <p:nvPr/>
        </p:nvSpPr>
        <p:spPr>
          <a:xfrm>
            <a:off x="6728775" y="2929150"/>
            <a:ext cx="1687200" cy="1308300"/>
          </a:xfrm>
          <a:prstGeom prst="rect">
            <a:avLst/>
          </a:prstGeom>
          <a:noFill/>
          <a:ln>
            <a:noFill/>
          </a:ln>
        </p:spPr>
        <p:txBody>
          <a:bodyPr anchorCtr="0" anchor="t" bIns="45725" lIns="45725" spcFirstLastPara="1" rIns="45725" wrap="square" tIns="45725">
            <a:spAutoFit/>
          </a:bodyPr>
          <a:lstStyle/>
          <a:p>
            <a:pPr indent="-171450" lvl="0" marL="228600" marR="0" rtl="0" algn="l">
              <a:lnSpc>
                <a:spcPct val="100000"/>
              </a:lnSpc>
              <a:spcBef>
                <a:spcPts val="0"/>
              </a:spcBef>
              <a:spcAft>
                <a:spcPts val="0"/>
              </a:spcAft>
              <a:buClr>
                <a:srgbClr val="FF600F"/>
              </a:buClr>
              <a:buSzPts val="900"/>
              <a:buFont typeface="Inter Light"/>
              <a:buChar char="●"/>
            </a:pPr>
            <a:r>
              <a:rPr b="0" i="0" lang="en" sz="900" u="none" cap="none" strike="noStrike">
                <a:solidFill>
                  <a:schemeClr val="lt1"/>
                </a:solidFill>
                <a:latin typeface="Inter Light"/>
                <a:ea typeface="Inter Light"/>
                <a:cs typeface="Inter Light"/>
                <a:sym typeface="Inter Light"/>
              </a:rPr>
              <a:t>Founder-led </a:t>
            </a:r>
            <a:endParaRPr b="0" i="0" sz="900" u="none" cap="none" strike="noStrike">
              <a:solidFill>
                <a:schemeClr val="lt1"/>
              </a:solidFill>
              <a:latin typeface="Inter Light"/>
              <a:ea typeface="Inter Light"/>
              <a:cs typeface="Inter Light"/>
              <a:sym typeface="Inter Light"/>
            </a:endParaRPr>
          </a:p>
          <a:p>
            <a:pPr indent="-171450" lvl="0" marL="228600" marR="0" rtl="0" algn="l">
              <a:lnSpc>
                <a:spcPct val="100000"/>
              </a:lnSpc>
              <a:spcBef>
                <a:spcPts val="1000"/>
              </a:spcBef>
              <a:spcAft>
                <a:spcPts val="0"/>
              </a:spcAft>
              <a:buClr>
                <a:srgbClr val="FF600F"/>
              </a:buClr>
              <a:buSzPts val="900"/>
              <a:buFont typeface="Inter Light"/>
              <a:buChar char="●"/>
            </a:pPr>
            <a:r>
              <a:rPr b="0" i="0" lang="en" sz="900" u="none" cap="none" strike="noStrike">
                <a:solidFill>
                  <a:schemeClr val="lt1"/>
                </a:solidFill>
                <a:latin typeface="Inter Light"/>
                <a:ea typeface="Inter Light"/>
                <a:cs typeface="Inter Light"/>
                <a:sym typeface="Inter Light"/>
              </a:rPr>
              <a:t>Understaffed product department</a:t>
            </a:r>
            <a:endParaRPr b="0" i="0" sz="900" u="none" cap="none" strike="noStrike">
              <a:solidFill>
                <a:schemeClr val="lt1"/>
              </a:solidFill>
              <a:latin typeface="Inter Light"/>
              <a:ea typeface="Inter Light"/>
              <a:cs typeface="Inter Light"/>
              <a:sym typeface="Inter Light"/>
            </a:endParaRPr>
          </a:p>
          <a:p>
            <a:pPr indent="-171450" lvl="0" marL="228600" marR="0" rtl="0" algn="l">
              <a:lnSpc>
                <a:spcPct val="100000"/>
              </a:lnSpc>
              <a:spcBef>
                <a:spcPts val="1000"/>
              </a:spcBef>
              <a:spcAft>
                <a:spcPts val="0"/>
              </a:spcAft>
              <a:buClr>
                <a:srgbClr val="FF600F"/>
              </a:buClr>
              <a:buSzPts val="900"/>
              <a:buFont typeface="Inter Light"/>
              <a:buChar char="●"/>
            </a:pPr>
            <a:r>
              <a:rPr b="0" i="0" lang="en" sz="900" u="none" cap="none" strike="noStrike">
                <a:solidFill>
                  <a:schemeClr val="lt1"/>
                </a:solidFill>
                <a:latin typeface="Inter Light"/>
                <a:ea typeface="Inter Light"/>
                <a:cs typeface="Inter Light"/>
                <a:sym typeface="Inter Light"/>
              </a:rPr>
              <a:t>CSMs - jacks-of-all-trades</a:t>
            </a:r>
            <a:endParaRPr b="0" i="0" sz="900" u="none" cap="none" strike="noStrike">
              <a:solidFill>
                <a:schemeClr val="lt1"/>
              </a:solidFill>
              <a:latin typeface="Inter Light"/>
              <a:ea typeface="Inter Light"/>
              <a:cs typeface="Inter Light"/>
              <a:sym typeface="Inter Light"/>
            </a:endParaRPr>
          </a:p>
          <a:p>
            <a:pPr indent="-171450" lvl="0" marL="228600" marR="0" rtl="0" algn="l">
              <a:lnSpc>
                <a:spcPct val="100000"/>
              </a:lnSpc>
              <a:spcBef>
                <a:spcPts val="1000"/>
              </a:spcBef>
              <a:spcAft>
                <a:spcPts val="1000"/>
              </a:spcAft>
              <a:buClr>
                <a:srgbClr val="FF600F"/>
              </a:buClr>
              <a:buSzPts val="900"/>
              <a:buFont typeface="Inter Light"/>
              <a:buChar char="●"/>
            </a:pPr>
            <a:r>
              <a:rPr b="0" i="0" lang="en" sz="900" u="none" cap="none" strike="noStrike">
                <a:solidFill>
                  <a:schemeClr val="lt1"/>
                </a:solidFill>
                <a:latin typeface="Inter Light"/>
                <a:ea typeface="Inter Light"/>
                <a:cs typeface="Inter Light"/>
                <a:sym typeface="Inter Light"/>
              </a:rPr>
              <a:t>No sales department</a:t>
            </a:r>
            <a:endParaRPr b="0" i="0" sz="900" u="none" cap="none" strike="noStrike">
              <a:solidFill>
                <a:schemeClr val="lt1"/>
              </a:solidFill>
              <a:latin typeface="Inter Light"/>
              <a:ea typeface="Inter Light"/>
              <a:cs typeface="Inter Light"/>
              <a:sym typeface="Inter Light"/>
            </a:endParaRPr>
          </a:p>
        </p:txBody>
      </p:sp>
      <p:sp>
        <p:nvSpPr>
          <p:cNvPr id="129" name="Google Shape;129;p16"/>
          <p:cNvSpPr txBox="1"/>
          <p:nvPr/>
        </p:nvSpPr>
        <p:spPr>
          <a:xfrm>
            <a:off x="6724263" y="2607317"/>
            <a:ext cx="1592700" cy="2724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1300"/>
              <a:buFont typeface="Arial"/>
              <a:buNone/>
            </a:pPr>
            <a:r>
              <a:rPr b="0" i="0" lang="en" sz="1300" u="none" cap="none" strike="noStrike">
                <a:solidFill>
                  <a:srgbClr val="FFFFFF"/>
                </a:solidFill>
                <a:latin typeface="Inter Medium"/>
                <a:ea typeface="Inter Medium"/>
                <a:cs typeface="Inter Medium"/>
                <a:sym typeface="Inter Medium"/>
              </a:rPr>
              <a:t>Stakeholders</a:t>
            </a:r>
            <a:endParaRPr b="0" i="0" sz="1300" u="none" cap="none" strike="noStrike">
              <a:solidFill>
                <a:srgbClr val="FFFFFF"/>
              </a:solidFill>
              <a:latin typeface="Inter Medium"/>
              <a:ea typeface="Inter Medium"/>
              <a:cs typeface="Inter Medium"/>
              <a:sym typeface="Inter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7"/>
          <p:cNvSpPr/>
          <p:nvPr/>
        </p:nvSpPr>
        <p:spPr>
          <a:xfrm>
            <a:off x="459050" y="3971075"/>
            <a:ext cx="8685000" cy="861900"/>
          </a:xfrm>
          <a:prstGeom prst="rect">
            <a:avLst/>
          </a:prstGeom>
          <a:solidFill>
            <a:srgbClr val="0041ED"/>
          </a:solidFill>
          <a:ln cap="flat" cmpd="sng" w="9525">
            <a:solidFill>
              <a:srgbClr val="0041E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5" name="Google Shape;135;p17"/>
          <p:cNvCxnSpPr/>
          <p:nvPr/>
        </p:nvCxnSpPr>
        <p:spPr>
          <a:xfrm>
            <a:off x="459050" y="1580475"/>
            <a:ext cx="0" cy="2542800"/>
          </a:xfrm>
          <a:prstGeom prst="straightConnector1">
            <a:avLst/>
          </a:prstGeom>
          <a:noFill/>
          <a:ln cap="flat" cmpd="sng" w="9525">
            <a:solidFill>
              <a:srgbClr val="0041ED"/>
            </a:solidFill>
            <a:prstDash val="solid"/>
            <a:round/>
            <a:headEnd len="sm" w="sm" type="none"/>
            <a:tailEnd len="sm" w="sm" type="none"/>
          </a:ln>
        </p:spPr>
      </p:cxnSp>
      <p:cxnSp>
        <p:nvCxnSpPr>
          <p:cNvPr id="136" name="Google Shape;136;p17"/>
          <p:cNvCxnSpPr/>
          <p:nvPr/>
        </p:nvCxnSpPr>
        <p:spPr>
          <a:xfrm>
            <a:off x="1730594" y="1580475"/>
            <a:ext cx="0" cy="2542800"/>
          </a:xfrm>
          <a:prstGeom prst="straightConnector1">
            <a:avLst/>
          </a:prstGeom>
          <a:noFill/>
          <a:ln cap="flat" cmpd="sng" w="9525">
            <a:solidFill>
              <a:srgbClr val="0041ED"/>
            </a:solidFill>
            <a:prstDash val="solid"/>
            <a:round/>
            <a:headEnd len="sm" w="sm" type="none"/>
            <a:tailEnd len="sm" w="sm" type="none"/>
          </a:ln>
        </p:spPr>
      </p:cxnSp>
      <p:cxnSp>
        <p:nvCxnSpPr>
          <p:cNvPr id="137" name="Google Shape;137;p17"/>
          <p:cNvCxnSpPr/>
          <p:nvPr/>
        </p:nvCxnSpPr>
        <p:spPr>
          <a:xfrm>
            <a:off x="3161004" y="1580475"/>
            <a:ext cx="0" cy="2542800"/>
          </a:xfrm>
          <a:prstGeom prst="straightConnector1">
            <a:avLst/>
          </a:prstGeom>
          <a:noFill/>
          <a:ln cap="flat" cmpd="sng" w="9525">
            <a:solidFill>
              <a:srgbClr val="0041ED"/>
            </a:solidFill>
            <a:prstDash val="solid"/>
            <a:round/>
            <a:headEnd len="sm" w="sm" type="none"/>
            <a:tailEnd len="sm" w="sm" type="none"/>
          </a:ln>
        </p:spPr>
      </p:cxnSp>
      <p:cxnSp>
        <p:nvCxnSpPr>
          <p:cNvPr id="138" name="Google Shape;138;p17"/>
          <p:cNvCxnSpPr/>
          <p:nvPr/>
        </p:nvCxnSpPr>
        <p:spPr>
          <a:xfrm>
            <a:off x="4511724" y="1580470"/>
            <a:ext cx="0" cy="2596200"/>
          </a:xfrm>
          <a:prstGeom prst="straightConnector1">
            <a:avLst/>
          </a:prstGeom>
          <a:noFill/>
          <a:ln cap="flat" cmpd="sng" w="9525">
            <a:solidFill>
              <a:srgbClr val="0041ED"/>
            </a:solidFill>
            <a:prstDash val="solid"/>
            <a:round/>
            <a:headEnd len="sm" w="sm" type="none"/>
            <a:tailEnd len="sm" w="sm" type="none"/>
          </a:ln>
        </p:spPr>
      </p:cxnSp>
      <p:cxnSp>
        <p:nvCxnSpPr>
          <p:cNvPr id="139" name="Google Shape;139;p17"/>
          <p:cNvCxnSpPr/>
          <p:nvPr/>
        </p:nvCxnSpPr>
        <p:spPr>
          <a:xfrm>
            <a:off x="5942116" y="1580475"/>
            <a:ext cx="0" cy="2542800"/>
          </a:xfrm>
          <a:prstGeom prst="straightConnector1">
            <a:avLst/>
          </a:prstGeom>
          <a:noFill/>
          <a:ln cap="flat" cmpd="sng" w="9525">
            <a:solidFill>
              <a:srgbClr val="0041ED"/>
            </a:solidFill>
            <a:prstDash val="solid"/>
            <a:round/>
            <a:headEnd len="sm" w="sm" type="none"/>
            <a:tailEnd len="sm" w="sm" type="none"/>
          </a:ln>
        </p:spPr>
      </p:cxnSp>
      <p:cxnSp>
        <p:nvCxnSpPr>
          <p:cNvPr id="140" name="Google Shape;140;p17"/>
          <p:cNvCxnSpPr/>
          <p:nvPr/>
        </p:nvCxnSpPr>
        <p:spPr>
          <a:xfrm>
            <a:off x="7370875" y="1580475"/>
            <a:ext cx="0" cy="2542800"/>
          </a:xfrm>
          <a:prstGeom prst="straightConnector1">
            <a:avLst/>
          </a:prstGeom>
          <a:noFill/>
          <a:ln cap="flat" cmpd="sng" w="9525">
            <a:solidFill>
              <a:srgbClr val="0041ED"/>
            </a:solidFill>
            <a:prstDash val="solid"/>
            <a:round/>
            <a:headEnd len="sm" w="sm" type="none"/>
            <a:tailEnd len="sm" w="sm" type="none"/>
          </a:ln>
        </p:spPr>
      </p:cxnSp>
      <p:sp>
        <p:nvSpPr>
          <p:cNvPr id="141" name="Google Shape;141;p17"/>
          <p:cNvSpPr txBox="1"/>
          <p:nvPr/>
        </p:nvSpPr>
        <p:spPr>
          <a:xfrm>
            <a:off x="816505" y="1663165"/>
            <a:ext cx="633600" cy="161700"/>
          </a:xfrm>
          <a:prstGeom prst="rect">
            <a:avLst/>
          </a:prstGeom>
          <a:noFill/>
          <a:ln>
            <a:noFill/>
          </a:ln>
        </p:spPr>
        <p:txBody>
          <a:bodyPr anchorCtr="0" anchor="t" bIns="11450" lIns="11450" spcFirstLastPara="1" rIns="11450" wrap="square" tIns="11450">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41ED"/>
                </a:solidFill>
                <a:latin typeface="Inter SemiBold"/>
                <a:ea typeface="Inter SemiBold"/>
                <a:cs typeface="Inter SemiBold"/>
                <a:sym typeface="Inter SemiBold"/>
              </a:rPr>
              <a:t>2021 Q1</a:t>
            </a:r>
            <a:endParaRPr b="0" i="0" sz="900" u="none" cap="none" strike="noStrike">
              <a:solidFill>
                <a:srgbClr val="0041ED"/>
              </a:solidFill>
              <a:latin typeface="Inter SemiBold"/>
              <a:ea typeface="Inter SemiBold"/>
              <a:cs typeface="Inter SemiBold"/>
              <a:sym typeface="Inter SemiBold"/>
            </a:endParaRPr>
          </a:p>
        </p:txBody>
      </p:sp>
      <p:sp>
        <p:nvSpPr>
          <p:cNvPr id="142" name="Google Shape;142;p17"/>
          <p:cNvSpPr txBox="1"/>
          <p:nvPr/>
        </p:nvSpPr>
        <p:spPr>
          <a:xfrm>
            <a:off x="2175382" y="1663165"/>
            <a:ext cx="633600" cy="161700"/>
          </a:xfrm>
          <a:prstGeom prst="rect">
            <a:avLst/>
          </a:prstGeom>
          <a:noFill/>
          <a:ln>
            <a:noFill/>
          </a:ln>
        </p:spPr>
        <p:txBody>
          <a:bodyPr anchorCtr="0" anchor="t" bIns="11450" lIns="11450" spcFirstLastPara="1" rIns="11450" wrap="square" tIns="11450">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41ED"/>
                </a:solidFill>
                <a:latin typeface="Inter SemiBold"/>
                <a:ea typeface="Inter SemiBold"/>
                <a:cs typeface="Inter SemiBold"/>
                <a:sym typeface="Inter SemiBold"/>
              </a:rPr>
              <a:t>2021 Q3</a:t>
            </a:r>
            <a:endParaRPr b="0" i="0" sz="900" u="none" cap="none" strike="noStrike">
              <a:solidFill>
                <a:srgbClr val="0041ED"/>
              </a:solidFill>
              <a:latin typeface="Inter SemiBold"/>
              <a:ea typeface="Inter SemiBold"/>
              <a:cs typeface="Inter SemiBold"/>
              <a:sym typeface="Inter SemiBold"/>
            </a:endParaRPr>
          </a:p>
        </p:txBody>
      </p:sp>
      <p:sp>
        <p:nvSpPr>
          <p:cNvPr id="143" name="Google Shape;143;p17"/>
          <p:cNvSpPr txBox="1"/>
          <p:nvPr/>
        </p:nvSpPr>
        <p:spPr>
          <a:xfrm>
            <a:off x="3597627" y="1663165"/>
            <a:ext cx="633600" cy="161700"/>
          </a:xfrm>
          <a:prstGeom prst="rect">
            <a:avLst/>
          </a:prstGeom>
          <a:noFill/>
          <a:ln>
            <a:noFill/>
          </a:ln>
        </p:spPr>
        <p:txBody>
          <a:bodyPr anchorCtr="0" anchor="t" bIns="11450" lIns="11450" spcFirstLastPara="1" rIns="11450" wrap="square" tIns="11450">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41ED"/>
                </a:solidFill>
                <a:latin typeface="Inter SemiBold"/>
                <a:ea typeface="Inter SemiBold"/>
                <a:cs typeface="Inter SemiBold"/>
                <a:sym typeface="Inter SemiBold"/>
              </a:rPr>
              <a:t>2022 Q1 </a:t>
            </a:r>
            <a:endParaRPr b="0" i="0" sz="900" u="none" cap="none" strike="noStrike">
              <a:solidFill>
                <a:srgbClr val="0041ED"/>
              </a:solidFill>
              <a:latin typeface="Inter SemiBold"/>
              <a:ea typeface="Inter SemiBold"/>
              <a:cs typeface="Inter SemiBold"/>
              <a:sym typeface="Inter SemiBold"/>
            </a:endParaRPr>
          </a:p>
        </p:txBody>
      </p:sp>
      <p:sp>
        <p:nvSpPr>
          <p:cNvPr id="144" name="Google Shape;144;p17"/>
          <p:cNvSpPr txBox="1"/>
          <p:nvPr/>
        </p:nvSpPr>
        <p:spPr>
          <a:xfrm>
            <a:off x="4986284" y="1663165"/>
            <a:ext cx="633600" cy="161700"/>
          </a:xfrm>
          <a:prstGeom prst="rect">
            <a:avLst/>
          </a:prstGeom>
          <a:noFill/>
          <a:ln>
            <a:noFill/>
          </a:ln>
        </p:spPr>
        <p:txBody>
          <a:bodyPr anchorCtr="0" anchor="t" bIns="11450" lIns="11450" spcFirstLastPara="1" rIns="11450" wrap="square" tIns="11450">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41ED"/>
                </a:solidFill>
                <a:latin typeface="Inter SemiBold"/>
                <a:ea typeface="Inter SemiBold"/>
                <a:cs typeface="Inter SemiBold"/>
                <a:sym typeface="Inter SemiBold"/>
              </a:rPr>
              <a:t>2022 Q3</a:t>
            </a:r>
            <a:endParaRPr b="0" i="0" sz="900" u="none" cap="none" strike="noStrike">
              <a:solidFill>
                <a:srgbClr val="0041ED"/>
              </a:solidFill>
              <a:latin typeface="Inter SemiBold"/>
              <a:ea typeface="Inter SemiBold"/>
              <a:cs typeface="Inter SemiBold"/>
              <a:sym typeface="Inter SemiBold"/>
            </a:endParaRPr>
          </a:p>
        </p:txBody>
      </p:sp>
      <p:sp>
        <p:nvSpPr>
          <p:cNvPr id="145" name="Google Shape;145;p17"/>
          <p:cNvSpPr txBox="1"/>
          <p:nvPr/>
        </p:nvSpPr>
        <p:spPr>
          <a:xfrm>
            <a:off x="6391736" y="1663165"/>
            <a:ext cx="633600" cy="161700"/>
          </a:xfrm>
          <a:prstGeom prst="rect">
            <a:avLst/>
          </a:prstGeom>
          <a:noFill/>
          <a:ln>
            <a:noFill/>
          </a:ln>
        </p:spPr>
        <p:txBody>
          <a:bodyPr anchorCtr="0" anchor="t" bIns="11450" lIns="11450" spcFirstLastPara="1" rIns="11450" wrap="square" tIns="11450">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41ED"/>
                </a:solidFill>
                <a:latin typeface="Inter SemiBold"/>
                <a:ea typeface="Inter SemiBold"/>
                <a:cs typeface="Inter SemiBold"/>
                <a:sym typeface="Inter SemiBold"/>
              </a:rPr>
              <a:t>2023 Q1</a:t>
            </a:r>
            <a:endParaRPr b="0" i="0" sz="900" u="none" cap="none" strike="noStrike">
              <a:solidFill>
                <a:srgbClr val="0041ED"/>
              </a:solidFill>
              <a:latin typeface="Inter SemiBold"/>
              <a:ea typeface="Inter SemiBold"/>
              <a:cs typeface="Inter SemiBold"/>
              <a:sym typeface="Inter SemiBold"/>
            </a:endParaRPr>
          </a:p>
        </p:txBody>
      </p:sp>
      <p:sp>
        <p:nvSpPr>
          <p:cNvPr id="146" name="Google Shape;146;p17"/>
          <p:cNvSpPr txBox="1"/>
          <p:nvPr/>
        </p:nvSpPr>
        <p:spPr>
          <a:xfrm rot="-5400000">
            <a:off x="-279554" y="2134343"/>
            <a:ext cx="997800" cy="161700"/>
          </a:xfrm>
          <a:prstGeom prst="rect">
            <a:avLst/>
          </a:prstGeom>
          <a:noFill/>
          <a:ln>
            <a:noFill/>
          </a:ln>
        </p:spPr>
        <p:txBody>
          <a:bodyPr anchorCtr="0" anchor="t" bIns="11450" lIns="11450" spcFirstLastPara="1" rIns="11450" wrap="square" tIns="11450">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FF600F"/>
                </a:solidFill>
                <a:latin typeface="Inter SemiBold"/>
                <a:ea typeface="Inter SemiBold"/>
                <a:cs typeface="Inter SemiBold"/>
                <a:sym typeface="Inter SemiBold"/>
              </a:rPr>
              <a:t>Outputs</a:t>
            </a:r>
            <a:endParaRPr b="0" i="0" sz="900" u="none" cap="none" strike="noStrike">
              <a:solidFill>
                <a:srgbClr val="FF600F"/>
              </a:solidFill>
              <a:latin typeface="Inter SemiBold"/>
              <a:ea typeface="Inter SemiBold"/>
              <a:cs typeface="Inter SemiBold"/>
              <a:sym typeface="Inter SemiBold"/>
            </a:endParaRPr>
          </a:p>
        </p:txBody>
      </p:sp>
      <p:sp>
        <p:nvSpPr>
          <p:cNvPr id="147" name="Google Shape;147;p17"/>
          <p:cNvSpPr txBox="1"/>
          <p:nvPr/>
        </p:nvSpPr>
        <p:spPr>
          <a:xfrm rot="-5400000">
            <a:off x="-276029" y="3332667"/>
            <a:ext cx="997800" cy="161700"/>
          </a:xfrm>
          <a:prstGeom prst="rect">
            <a:avLst/>
          </a:prstGeom>
          <a:noFill/>
          <a:ln>
            <a:noFill/>
          </a:ln>
        </p:spPr>
        <p:txBody>
          <a:bodyPr anchorCtr="0" anchor="t" bIns="11450" lIns="11450" spcFirstLastPara="1" rIns="11450" wrap="square" tIns="11450">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FF600F"/>
                </a:solidFill>
                <a:latin typeface="Inter SemiBold"/>
                <a:ea typeface="Inter SemiBold"/>
                <a:cs typeface="Inter SemiBold"/>
                <a:sym typeface="Inter SemiBold"/>
              </a:rPr>
              <a:t>Outcomes</a:t>
            </a:r>
            <a:endParaRPr b="0" i="0" sz="900" u="none" cap="none" strike="noStrike">
              <a:solidFill>
                <a:srgbClr val="FF600F"/>
              </a:solidFill>
              <a:latin typeface="Inter SemiBold"/>
              <a:ea typeface="Inter SemiBold"/>
              <a:cs typeface="Inter SemiBold"/>
              <a:sym typeface="Inter SemiBold"/>
            </a:endParaRPr>
          </a:p>
        </p:txBody>
      </p:sp>
      <p:sp>
        <p:nvSpPr>
          <p:cNvPr id="148" name="Google Shape;148;p17"/>
          <p:cNvSpPr txBox="1"/>
          <p:nvPr/>
        </p:nvSpPr>
        <p:spPr>
          <a:xfrm>
            <a:off x="614379" y="3163448"/>
            <a:ext cx="1332000" cy="300300"/>
          </a:xfrm>
          <a:prstGeom prst="rect">
            <a:avLst/>
          </a:prstGeom>
          <a:noFill/>
          <a:ln>
            <a:noFill/>
          </a:ln>
        </p:spPr>
        <p:txBody>
          <a:bodyPr anchorCtr="0" anchor="t" bIns="11450" lIns="11450" spcFirstLastPara="1" rIns="11450" wrap="square" tIns="11450">
            <a:spAutoFit/>
          </a:bodyPr>
          <a:lstStyle/>
          <a:p>
            <a:pPr indent="0" lvl="0" marL="0" marR="0" rtl="0" algn="l">
              <a:lnSpc>
                <a:spcPct val="100000"/>
              </a:lnSpc>
              <a:spcBef>
                <a:spcPts val="0"/>
              </a:spcBef>
              <a:spcAft>
                <a:spcPts val="300"/>
              </a:spcAft>
              <a:buClr>
                <a:srgbClr val="000000"/>
              </a:buClr>
              <a:buSzPts val="900"/>
              <a:buFont typeface="Arial"/>
              <a:buNone/>
            </a:pPr>
            <a:r>
              <a:rPr b="0" i="0" lang="en" sz="900" u="none" cap="none" strike="noStrike">
                <a:solidFill>
                  <a:srgbClr val="0A003C"/>
                </a:solidFill>
                <a:latin typeface="Inter Light"/>
                <a:ea typeface="Inter Light"/>
                <a:cs typeface="Inter Light"/>
                <a:sym typeface="Inter Light"/>
              </a:rPr>
              <a:t>3 hr of CSM </a:t>
            </a:r>
            <a:r>
              <a:rPr b="1" i="0" lang="en" sz="900" u="none" cap="none" strike="noStrike">
                <a:solidFill>
                  <a:srgbClr val="0A003C"/>
                </a:solidFill>
                <a:latin typeface="Inter"/>
                <a:ea typeface="Inter"/>
                <a:cs typeface="Inter"/>
                <a:sym typeface="Inter"/>
              </a:rPr>
              <a:t>time savings</a:t>
            </a:r>
            <a:r>
              <a:rPr b="0" i="0" lang="en" sz="900" u="none" cap="none" strike="noStrike">
                <a:solidFill>
                  <a:srgbClr val="0A003C"/>
                </a:solidFill>
                <a:latin typeface="Inter Light"/>
                <a:ea typeface="Inter Light"/>
                <a:cs typeface="Inter Light"/>
                <a:sym typeface="Inter Light"/>
              </a:rPr>
              <a:t> per week</a:t>
            </a:r>
            <a:endParaRPr b="0" i="0" sz="900" u="none" cap="none" strike="noStrike">
              <a:solidFill>
                <a:srgbClr val="0A003C"/>
              </a:solidFill>
              <a:latin typeface="Inter Light"/>
              <a:ea typeface="Inter Light"/>
              <a:cs typeface="Inter Light"/>
              <a:sym typeface="Inter Light"/>
            </a:endParaRPr>
          </a:p>
        </p:txBody>
      </p:sp>
      <p:sp>
        <p:nvSpPr>
          <p:cNvPr id="149" name="Google Shape;149;p17"/>
          <p:cNvSpPr txBox="1"/>
          <p:nvPr/>
        </p:nvSpPr>
        <p:spPr>
          <a:xfrm>
            <a:off x="1847225" y="3163498"/>
            <a:ext cx="1332000" cy="300300"/>
          </a:xfrm>
          <a:prstGeom prst="rect">
            <a:avLst/>
          </a:prstGeom>
          <a:noFill/>
          <a:ln>
            <a:noFill/>
          </a:ln>
        </p:spPr>
        <p:txBody>
          <a:bodyPr anchorCtr="0" anchor="t" bIns="11450" lIns="11450" spcFirstLastPara="1" rIns="11450" wrap="square" tIns="11450">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A003C"/>
                </a:solidFill>
                <a:latin typeface="Inter Light"/>
                <a:ea typeface="Inter Light"/>
                <a:cs typeface="Inter Light"/>
                <a:sym typeface="Inter Light"/>
              </a:rPr>
              <a:t>37% support </a:t>
            </a:r>
            <a:r>
              <a:rPr b="1" i="0" lang="en" sz="900" u="none" cap="none" strike="noStrike">
                <a:solidFill>
                  <a:srgbClr val="0A003C"/>
                </a:solidFill>
                <a:latin typeface="Inter"/>
                <a:ea typeface="Inter"/>
                <a:cs typeface="Inter"/>
                <a:sym typeface="Inter"/>
              </a:rPr>
              <a:t>ticket reduction</a:t>
            </a:r>
            <a:endParaRPr b="1" i="0" sz="900" u="none" cap="none" strike="noStrike">
              <a:solidFill>
                <a:srgbClr val="0A003C"/>
              </a:solidFill>
              <a:latin typeface="Inter"/>
              <a:ea typeface="Inter"/>
              <a:cs typeface="Inter"/>
              <a:sym typeface="Inter"/>
            </a:endParaRPr>
          </a:p>
        </p:txBody>
      </p:sp>
      <p:sp>
        <p:nvSpPr>
          <p:cNvPr id="150" name="Google Shape;150;p17"/>
          <p:cNvSpPr txBox="1"/>
          <p:nvPr/>
        </p:nvSpPr>
        <p:spPr>
          <a:xfrm>
            <a:off x="4567395" y="3086085"/>
            <a:ext cx="1332000" cy="792600"/>
          </a:xfrm>
          <a:prstGeom prst="rect">
            <a:avLst/>
          </a:prstGeom>
          <a:noFill/>
          <a:ln>
            <a:noFill/>
          </a:ln>
        </p:spPr>
        <p:txBody>
          <a:bodyPr anchorCtr="0" anchor="t" bIns="11450" lIns="11450" spcFirstLastPara="1" rIns="11450" wrap="square" tIns="11450">
            <a:spAutoFit/>
          </a:bodyPr>
          <a:lstStyle/>
          <a:p>
            <a:pPr indent="0" lvl="0" marL="0" marR="0" rtl="0" algn="l">
              <a:lnSpc>
                <a:spcPct val="100000"/>
              </a:lnSpc>
              <a:spcBef>
                <a:spcPts val="0"/>
              </a:spcBef>
              <a:spcAft>
                <a:spcPts val="0"/>
              </a:spcAft>
              <a:buClr>
                <a:srgbClr val="000000"/>
              </a:buClr>
              <a:buSzPts val="600"/>
              <a:buFont typeface="Arial"/>
              <a:buNone/>
            </a:pPr>
            <a:r>
              <a:rPr b="0" i="0" lang="en" sz="900" u="none" cap="none" strike="noStrike">
                <a:solidFill>
                  <a:srgbClr val="0A003C"/>
                </a:solidFill>
                <a:latin typeface="Inter Light"/>
                <a:ea typeface="Inter Light"/>
                <a:cs typeface="Inter Light"/>
                <a:sym typeface="Inter Light"/>
              </a:rPr>
              <a:t>50% increase in </a:t>
            </a:r>
            <a:r>
              <a:rPr b="1" i="0" lang="en" sz="900" u="none" cap="none" strike="noStrike">
                <a:solidFill>
                  <a:srgbClr val="0A003C"/>
                </a:solidFill>
                <a:latin typeface="Inter"/>
                <a:ea typeface="Inter"/>
                <a:cs typeface="Inter"/>
                <a:sym typeface="Inter"/>
              </a:rPr>
              <a:t>feature usage</a:t>
            </a:r>
            <a:endParaRPr b="1" i="0" sz="900" u="none" cap="none" strike="noStrike">
              <a:solidFill>
                <a:srgbClr val="0A003C"/>
              </a:solidFill>
              <a:latin typeface="Inter"/>
              <a:ea typeface="Inter"/>
              <a:cs typeface="Inter"/>
              <a:sym typeface="Inter"/>
            </a:endParaRPr>
          </a:p>
          <a:p>
            <a:pPr indent="0" lvl="0" marL="0" marR="0" rtl="0" algn="l">
              <a:lnSpc>
                <a:spcPct val="100000"/>
              </a:lnSpc>
              <a:spcBef>
                <a:spcPts val="300"/>
              </a:spcBef>
              <a:spcAft>
                <a:spcPts val="0"/>
              </a:spcAft>
              <a:buClr>
                <a:schemeClr val="dk1"/>
              </a:buClr>
              <a:buSzPts val="600"/>
              <a:buFont typeface="Arial"/>
              <a:buNone/>
            </a:pPr>
            <a:r>
              <a:rPr b="0" i="0" lang="en" sz="900" u="none" cap="none" strike="noStrike">
                <a:solidFill>
                  <a:srgbClr val="0A003C"/>
                </a:solidFill>
                <a:latin typeface="Inter Light"/>
                <a:ea typeface="Inter Light"/>
                <a:cs typeface="Inter Light"/>
                <a:sym typeface="Inter Light"/>
              </a:rPr>
              <a:t>2+ items of </a:t>
            </a:r>
            <a:r>
              <a:rPr b="1" i="0" lang="en" sz="900" u="none" cap="none" strike="noStrike">
                <a:solidFill>
                  <a:srgbClr val="0A003C"/>
                </a:solidFill>
                <a:latin typeface="Inter"/>
                <a:ea typeface="Inter"/>
                <a:cs typeface="Inter"/>
                <a:sym typeface="Inter"/>
              </a:rPr>
              <a:t>product feedback</a:t>
            </a:r>
            <a:r>
              <a:rPr b="0" i="0" lang="en" sz="900" u="none" cap="none" strike="noStrike">
                <a:solidFill>
                  <a:srgbClr val="0A003C"/>
                </a:solidFill>
                <a:latin typeface="Inter Light"/>
                <a:ea typeface="Inter Light"/>
                <a:cs typeface="Inter Light"/>
                <a:sym typeface="Inter Light"/>
              </a:rPr>
              <a:t> per week</a:t>
            </a:r>
            <a:endParaRPr b="0" i="0" sz="900" u="none" cap="none" strike="noStrike">
              <a:solidFill>
                <a:srgbClr val="0A003C"/>
              </a:solidFill>
              <a:latin typeface="Inter Light"/>
              <a:ea typeface="Inter Light"/>
              <a:cs typeface="Inter Light"/>
              <a:sym typeface="Inter Light"/>
            </a:endParaRPr>
          </a:p>
          <a:p>
            <a:pPr indent="0" lvl="0" marL="0" marR="0" rtl="0" algn="ctr">
              <a:lnSpc>
                <a:spcPct val="100000"/>
              </a:lnSpc>
              <a:spcBef>
                <a:spcPts val="300"/>
              </a:spcBef>
              <a:spcAft>
                <a:spcPts val="300"/>
              </a:spcAft>
              <a:buClr>
                <a:srgbClr val="000000"/>
              </a:buClr>
              <a:buSzPts val="600"/>
              <a:buFont typeface="Arial"/>
              <a:buNone/>
            </a:pPr>
            <a:r>
              <a:t/>
            </a:r>
            <a:endParaRPr b="0" i="0" sz="900" u="none" cap="none" strike="noStrike">
              <a:solidFill>
                <a:srgbClr val="0A003C"/>
              </a:solidFill>
              <a:latin typeface="Inter Light"/>
              <a:ea typeface="Inter Light"/>
              <a:cs typeface="Inter Light"/>
              <a:sym typeface="Inter Light"/>
            </a:endParaRPr>
          </a:p>
        </p:txBody>
      </p:sp>
      <p:sp>
        <p:nvSpPr>
          <p:cNvPr id="151" name="Google Shape;151;p17"/>
          <p:cNvSpPr txBox="1"/>
          <p:nvPr/>
        </p:nvSpPr>
        <p:spPr>
          <a:xfrm>
            <a:off x="3296100" y="3066150"/>
            <a:ext cx="1252200" cy="1108200"/>
          </a:xfrm>
          <a:prstGeom prst="rect">
            <a:avLst/>
          </a:prstGeom>
          <a:noFill/>
          <a:ln>
            <a:noFill/>
          </a:ln>
        </p:spPr>
        <p:txBody>
          <a:bodyPr anchorCtr="0" anchor="t" bIns="11450" lIns="11450" spcFirstLastPara="1" rIns="11450" wrap="square" tIns="11450">
            <a:spAutoFit/>
          </a:bodyPr>
          <a:lstStyle/>
          <a:p>
            <a:pPr indent="0" lvl="0" marL="0" marR="0" rtl="0" algn="l">
              <a:lnSpc>
                <a:spcPct val="100000"/>
              </a:lnSpc>
              <a:spcBef>
                <a:spcPts val="0"/>
              </a:spcBef>
              <a:spcAft>
                <a:spcPts val="0"/>
              </a:spcAft>
              <a:buClr>
                <a:srgbClr val="000000"/>
              </a:buClr>
              <a:buSzPts val="600"/>
              <a:buFont typeface="Arial"/>
              <a:buNone/>
            </a:pPr>
            <a:r>
              <a:rPr b="0" i="0" lang="en" sz="900" u="none" cap="none" strike="noStrike">
                <a:solidFill>
                  <a:srgbClr val="0A003C"/>
                </a:solidFill>
                <a:latin typeface="Inter Light"/>
                <a:ea typeface="Inter Light"/>
                <a:cs typeface="Inter Light"/>
                <a:sym typeface="Inter Light"/>
              </a:rPr>
              <a:t>53% support </a:t>
            </a:r>
            <a:r>
              <a:rPr b="1" i="0" lang="en" sz="900" u="none" cap="none" strike="noStrike">
                <a:solidFill>
                  <a:srgbClr val="0A003C"/>
                </a:solidFill>
                <a:latin typeface="Inter"/>
                <a:ea typeface="Inter"/>
                <a:cs typeface="Inter"/>
                <a:sym typeface="Inter"/>
              </a:rPr>
              <a:t>ticket reduction</a:t>
            </a:r>
            <a:endParaRPr b="1" i="0" sz="900" u="none" cap="none" strike="noStrike">
              <a:solidFill>
                <a:srgbClr val="0A003C"/>
              </a:solidFill>
              <a:latin typeface="Inter"/>
              <a:ea typeface="Inter"/>
              <a:cs typeface="Inter"/>
              <a:sym typeface="Inter"/>
            </a:endParaRPr>
          </a:p>
          <a:p>
            <a:pPr indent="0" lvl="0" marL="0" marR="0" rtl="0" algn="l">
              <a:lnSpc>
                <a:spcPct val="100000"/>
              </a:lnSpc>
              <a:spcBef>
                <a:spcPts val="300"/>
              </a:spcBef>
              <a:spcAft>
                <a:spcPts val="0"/>
              </a:spcAft>
              <a:buClr>
                <a:srgbClr val="000000"/>
              </a:buClr>
              <a:buSzPts val="600"/>
              <a:buFont typeface="Arial"/>
              <a:buNone/>
            </a:pPr>
            <a:r>
              <a:rPr b="0" i="0" lang="en" sz="900" u="none" cap="none" strike="noStrike">
                <a:solidFill>
                  <a:srgbClr val="0A003C"/>
                </a:solidFill>
                <a:latin typeface="Inter Light"/>
                <a:ea typeface="Inter Light"/>
                <a:cs typeface="Inter Light"/>
                <a:sym typeface="Inter Light"/>
              </a:rPr>
              <a:t>Reduce </a:t>
            </a:r>
            <a:r>
              <a:rPr b="1" i="0" lang="en" sz="900" u="none" cap="none" strike="noStrike">
                <a:solidFill>
                  <a:srgbClr val="0A003C"/>
                </a:solidFill>
                <a:latin typeface="Inter"/>
                <a:ea typeface="Inter"/>
                <a:cs typeface="Inter"/>
                <a:sym typeface="Inter"/>
              </a:rPr>
              <a:t>onboarding training time</a:t>
            </a:r>
            <a:r>
              <a:rPr b="0" i="0" lang="en" sz="900" u="none" cap="none" strike="noStrike">
                <a:solidFill>
                  <a:srgbClr val="0A003C"/>
                </a:solidFill>
                <a:latin typeface="Inter Light"/>
                <a:ea typeface="Inter Light"/>
                <a:cs typeface="Inter Light"/>
                <a:sym typeface="Inter Light"/>
              </a:rPr>
              <a:t> to 90 min</a:t>
            </a:r>
            <a:r>
              <a:rPr b="1" i="0" lang="en" sz="900" u="none" cap="none" strike="noStrike">
                <a:solidFill>
                  <a:srgbClr val="0A003C"/>
                </a:solidFill>
                <a:latin typeface="Inter"/>
                <a:ea typeface="Inter"/>
                <a:cs typeface="Inter"/>
                <a:sym typeface="Inter"/>
              </a:rPr>
              <a:t> </a:t>
            </a:r>
            <a:endParaRPr b="1" i="0" sz="900" u="none" cap="none" strike="noStrike">
              <a:solidFill>
                <a:srgbClr val="0A003C"/>
              </a:solidFill>
              <a:latin typeface="Inter"/>
              <a:ea typeface="Inter"/>
              <a:cs typeface="Inter"/>
              <a:sym typeface="Inter"/>
            </a:endParaRPr>
          </a:p>
          <a:p>
            <a:pPr indent="0" lvl="0" marL="0" marR="0" rtl="0" algn="l">
              <a:lnSpc>
                <a:spcPct val="100000"/>
              </a:lnSpc>
              <a:spcBef>
                <a:spcPts val="300"/>
              </a:spcBef>
              <a:spcAft>
                <a:spcPts val="0"/>
              </a:spcAft>
              <a:buClr>
                <a:srgbClr val="000000"/>
              </a:buClr>
              <a:buSzPts val="600"/>
              <a:buFont typeface="Arial"/>
              <a:buNone/>
            </a:pPr>
            <a:r>
              <a:rPr b="0" i="0" lang="en" sz="900" u="none" cap="none" strike="noStrike">
                <a:solidFill>
                  <a:srgbClr val="0A003C"/>
                </a:solidFill>
                <a:latin typeface="Inter Light"/>
                <a:ea typeface="Inter Light"/>
                <a:cs typeface="Inter Light"/>
                <a:sym typeface="Inter Light"/>
              </a:rPr>
              <a:t> </a:t>
            </a:r>
            <a:endParaRPr b="0" i="0" sz="900" u="none" cap="none" strike="noStrike">
              <a:solidFill>
                <a:srgbClr val="0A003C"/>
              </a:solidFill>
              <a:latin typeface="Inter Light"/>
              <a:ea typeface="Inter Light"/>
              <a:cs typeface="Inter Light"/>
              <a:sym typeface="Inter Light"/>
            </a:endParaRPr>
          </a:p>
          <a:p>
            <a:pPr indent="0" lvl="0" marL="0" marR="0" rtl="0" algn="l">
              <a:lnSpc>
                <a:spcPct val="100000"/>
              </a:lnSpc>
              <a:spcBef>
                <a:spcPts val="300"/>
              </a:spcBef>
              <a:spcAft>
                <a:spcPts val="300"/>
              </a:spcAft>
              <a:buClr>
                <a:srgbClr val="000000"/>
              </a:buClr>
              <a:buSzPts val="600"/>
              <a:buFont typeface="Arial"/>
              <a:buNone/>
            </a:pPr>
            <a:r>
              <a:t/>
            </a:r>
            <a:endParaRPr b="0" i="0" sz="900" u="none" cap="none" strike="noStrike">
              <a:solidFill>
                <a:srgbClr val="0A003C"/>
              </a:solidFill>
              <a:latin typeface="Inter Light"/>
              <a:ea typeface="Inter Light"/>
              <a:cs typeface="Inter Light"/>
              <a:sym typeface="Inter Light"/>
            </a:endParaRPr>
          </a:p>
        </p:txBody>
      </p:sp>
      <p:cxnSp>
        <p:nvCxnSpPr>
          <p:cNvPr id="152" name="Google Shape;152;p17"/>
          <p:cNvCxnSpPr/>
          <p:nvPr/>
        </p:nvCxnSpPr>
        <p:spPr>
          <a:xfrm>
            <a:off x="101538" y="1574350"/>
            <a:ext cx="8940900" cy="0"/>
          </a:xfrm>
          <a:prstGeom prst="straightConnector1">
            <a:avLst/>
          </a:prstGeom>
          <a:noFill/>
          <a:ln cap="flat" cmpd="sng" w="9525">
            <a:solidFill>
              <a:srgbClr val="0041ED"/>
            </a:solidFill>
            <a:prstDash val="solid"/>
            <a:round/>
            <a:headEnd len="sm" w="sm" type="none"/>
            <a:tailEnd len="sm" w="sm" type="none"/>
          </a:ln>
        </p:spPr>
      </p:cxnSp>
      <p:cxnSp>
        <p:nvCxnSpPr>
          <p:cNvPr id="153" name="Google Shape;153;p17"/>
          <p:cNvCxnSpPr/>
          <p:nvPr/>
        </p:nvCxnSpPr>
        <p:spPr>
          <a:xfrm>
            <a:off x="101538" y="2856057"/>
            <a:ext cx="8940900" cy="0"/>
          </a:xfrm>
          <a:prstGeom prst="straightConnector1">
            <a:avLst/>
          </a:prstGeom>
          <a:noFill/>
          <a:ln cap="flat" cmpd="sng" w="9525">
            <a:solidFill>
              <a:srgbClr val="0041ED"/>
            </a:solidFill>
            <a:prstDash val="solid"/>
            <a:round/>
            <a:headEnd len="sm" w="sm" type="none"/>
            <a:tailEnd len="sm" w="sm" type="none"/>
          </a:ln>
        </p:spPr>
      </p:cxnSp>
      <p:cxnSp>
        <p:nvCxnSpPr>
          <p:cNvPr id="154" name="Google Shape;154;p17"/>
          <p:cNvCxnSpPr/>
          <p:nvPr/>
        </p:nvCxnSpPr>
        <p:spPr>
          <a:xfrm>
            <a:off x="101538" y="3970973"/>
            <a:ext cx="8940900" cy="0"/>
          </a:xfrm>
          <a:prstGeom prst="straightConnector1">
            <a:avLst/>
          </a:prstGeom>
          <a:noFill/>
          <a:ln cap="flat" cmpd="sng" w="9525">
            <a:solidFill>
              <a:srgbClr val="0041ED"/>
            </a:solidFill>
            <a:prstDash val="solid"/>
            <a:round/>
            <a:headEnd len="sm" w="sm" type="none"/>
            <a:tailEnd len="sm" w="sm" type="none"/>
          </a:ln>
        </p:spPr>
      </p:cxnSp>
      <p:sp>
        <p:nvSpPr>
          <p:cNvPr id="155" name="Google Shape;155;p17"/>
          <p:cNvSpPr/>
          <p:nvPr/>
        </p:nvSpPr>
        <p:spPr>
          <a:xfrm>
            <a:off x="1078137" y="1519197"/>
            <a:ext cx="110400" cy="110400"/>
          </a:xfrm>
          <a:prstGeom prst="ellipse">
            <a:avLst/>
          </a:prstGeom>
          <a:solidFill>
            <a:srgbClr val="FB631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a:t>
            </a:r>
            <a:endParaRPr b="0" i="0" sz="700" u="none" cap="none" strike="noStrike">
              <a:solidFill>
                <a:srgbClr val="000000"/>
              </a:solidFill>
              <a:latin typeface="Arial"/>
              <a:ea typeface="Arial"/>
              <a:cs typeface="Arial"/>
              <a:sym typeface="Arial"/>
            </a:endParaRPr>
          </a:p>
        </p:txBody>
      </p:sp>
      <p:sp>
        <p:nvSpPr>
          <p:cNvPr id="156" name="Google Shape;156;p17"/>
          <p:cNvSpPr/>
          <p:nvPr/>
        </p:nvSpPr>
        <p:spPr>
          <a:xfrm>
            <a:off x="2431052" y="1519197"/>
            <a:ext cx="110400" cy="110400"/>
          </a:xfrm>
          <a:prstGeom prst="ellipse">
            <a:avLst/>
          </a:prstGeom>
          <a:solidFill>
            <a:srgbClr val="FB631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7"/>
          <p:cNvSpPr/>
          <p:nvPr/>
        </p:nvSpPr>
        <p:spPr>
          <a:xfrm>
            <a:off x="3859259" y="1519197"/>
            <a:ext cx="110400" cy="110400"/>
          </a:xfrm>
          <a:prstGeom prst="ellipse">
            <a:avLst/>
          </a:prstGeom>
          <a:solidFill>
            <a:srgbClr val="FB631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7"/>
          <p:cNvSpPr/>
          <p:nvPr/>
        </p:nvSpPr>
        <p:spPr>
          <a:xfrm>
            <a:off x="5249813" y="1519197"/>
            <a:ext cx="110400" cy="110400"/>
          </a:xfrm>
          <a:prstGeom prst="ellipse">
            <a:avLst/>
          </a:prstGeom>
          <a:solidFill>
            <a:srgbClr val="FB631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7"/>
          <p:cNvSpPr/>
          <p:nvPr/>
        </p:nvSpPr>
        <p:spPr>
          <a:xfrm>
            <a:off x="6653375" y="1519197"/>
            <a:ext cx="110400" cy="110400"/>
          </a:xfrm>
          <a:prstGeom prst="ellipse">
            <a:avLst/>
          </a:prstGeom>
          <a:solidFill>
            <a:srgbClr val="FB631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7"/>
          <p:cNvSpPr/>
          <p:nvPr/>
        </p:nvSpPr>
        <p:spPr>
          <a:xfrm>
            <a:off x="1116851" y="1557912"/>
            <a:ext cx="33000" cy="33000"/>
          </a:xfrm>
          <a:prstGeom prst="ellipse">
            <a:avLst/>
          </a:prstGeom>
          <a:solidFill>
            <a:srgbClr val="FFFF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7"/>
          <p:cNvSpPr/>
          <p:nvPr/>
        </p:nvSpPr>
        <p:spPr>
          <a:xfrm>
            <a:off x="2467565" y="1557912"/>
            <a:ext cx="33000" cy="33000"/>
          </a:xfrm>
          <a:prstGeom prst="ellipse">
            <a:avLst/>
          </a:prstGeom>
          <a:solidFill>
            <a:srgbClr val="FFFF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7"/>
          <p:cNvSpPr/>
          <p:nvPr/>
        </p:nvSpPr>
        <p:spPr>
          <a:xfrm>
            <a:off x="3897986" y="1557912"/>
            <a:ext cx="33000" cy="33000"/>
          </a:xfrm>
          <a:prstGeom prst="ellipse">
            <a:avLst/>
          </a:prstGeom>
          <a:solidFill>
            <a:srgbClr val="FFFF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7"/>
          <p:cNvSpPr/>
          <p:nvPr/>
        </p:nvSpPr>
        <p:spPr>
          <a:xfrm>
            <a:off x="5288541" y="1557912"/>
            <a:ext cx="33000" cy="33000"/>
          </a:xfrm>
          <a:prstGeom prst="ellipse">
            <a:avLst/>
          </a:prstGeom>
          <a:solidFill>
            <a:srgbClr val="FFFF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7"/>
          <p:cNvSpPr/>
          <p:nvPr/>
        </p:nvSpPr>
        <p:spPr>
          <a:xfrm>
            <a:off x="6692090" y="1557912"/>
            <a:ext cx="33000" cy="33000"/>
          </a:xfrm>
          <a:prstGeom prst="ellipse">
            <a:avLst/>
          </a:prstGeom>
          <a:solidFill>
            <a:srgbClr val="FFFF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7"/>
          <p:cNvSpPr txBox="1"/>
          <p:nvPr/>
        </p:nvSpPr>
        <p:spPr>
          <a:xfrm>
            <a:off x="6002900" y="3018323"/>
            <a:ext cx="1430700" cy="8619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600"/>
              <a:buFont typeface="Arial"/>
              <a:buNone/>
            </a:pPr>
            <a:r>
              <a:rPr b="0" i="0" lang="en" sz="900" u="none" cap="none" strike="noStrike">
                <a:solidFill>
                  <a:srgbClr val="0A003C"/>
                </a:solidFill>
                <a:latin typeface="Inter Light"/>
                <a:ea typeface="Inter Light"/>
                <a:cs typeface="Inter Light"/>
                <a:sym typeface="Inter Light"/>
              </a:rPr>
              <a:t>200% increase in </a:t>
            </a:r>
            <a:r>
              <a:rPr b="1" i="0" lang="en" sz="900" u="none" cap="none" strike="noStrike">
                <a:solidFill>
                  <a:srgbClr val="0A003C"/>
                </a:solidFill>
                <a:latin typeface="Inter"/>
                <a:ea typeface="Inter"/>
                <a:cs typeface="Inter"/>
                <a:sym typeface="Inter"/>
              </a:rPr>
              <a:t>user logins</a:t>
            </a:r>
            <a:endParaRPr b="1" i="0" sz="900" u="none" cap="none" strike="noStrike">
              <a:solidFill>
                <a:srgbClr val="0A003C"/>
              </a:solidFill>
              <a:latin typeface="Inter"/>
              <a:ea typeface="Inter"/>
              <a:cs typeface="Inter"/>
              <a:sym typeface="Inter"/>
            </a:endParaRPr>
          </a:p>
          <a:p>
            <a:pPr indent="0" lvl="0" marL="0" marR="0" rtl="0" algn="l">
              <a:lnSpc>
                <a:spcPct val="100000"/>
              </a:lnSpc>
              <a:spcBef>
                <a:spcPts val="300"/>
              </a:spcBef>
              <a:spcAft>
                <a:spcPts val="0"/>
              </a:spcAft>
              <a:buClr>
                <a:srgbClr val="000000"/>
              </a:buClr>
              <a:buSzPts val="600"/>
              <a:buFont typeface="Arial"/>
              <a:buNone/>
            </a:pPr>
            <a:r>
              <a:rPr b="0" i="0" lang="en" sz="900" u="none" cap="none" strike="noStrike">
                <a:solidFill>
                  <a:srgbClr val="0A003C"/>
                </a:solidFill>
                <a:latin typeface="Inter Light"/>
                <a:ea typeface="Inter Light"/>
                <a:cs typeface="Inter Light"/>
                <a:sym typeface="Inter Light"/>
              </a:rPr>
              <a:t>2+ </a:t>
            </a:r>
            <a:r>
              <a:rPr b="1" i="0" lang="en" sz="900" u="none" cap="none" strike="noStrike">
                <a:solidFill>
                  <a:srgbClr val="0A003C"/>
                </a:solidFill>
                <a:latin typeface="Inter"/>
                <a:ea typeface="Inter"/>
                <a:cs typeface="Inter"/>
                <a:sym typeface="Inter"/>
              </a:rPr>
              <a:t>sales leads</a:t>
            </a:r>
            <a:r>
              <a:rPr b="0" i="0" lang="en" sz="900" u="none" cap="none" strike="noStrike">
                <a:solidFill>
                  <a:srgbClr val="0A003C"/>
                </a:solidFill>
                <a:latin typeface="Inter Light"/>
                <a:ea typeface="Inter Light"/>
                <a:cs typeface="Inter Light"/>
                <a:sym typeface="Inter Light"/>
              </a:rPr>
              <a:t> per month</a:t>
            </a:r>
            <a:endParaRPr b="0" i="0" sz="900" u="none" cap="none" strike="noStrike">
              <a:solidFill>
                <a:srgbClr val="0A003C"/>
              </a:solidFill>
              <a:latin typeface="Inter Light"/>
              <a:ea typeface="Inter Light"/>
              <a:cs typeface="Inter Light"/>
              <a:sym typeface="Inter Light"/>
            </a:endParaRPr>
          </a:p>
          <a:p>
            <a:pPr indent="0" lvl="0" marL="0" marR="0" rtl="0" algn="ctr">
              <a:lnSpc>
                <a:spcPct val="100000"/>
              </a:lnSpc>
              <a:spcBef>
                <a:spcPts val="300"/>
              </a:spcBef>
              <a:spcAft>
                <a:spcPts val="300"/>
              </a:spcAft>
              <a:buClr>
                <a:srgbClr val="000000"/>
              </a:buClr>
              <a:buSzPts val="600"/>
              <a:buFont typeface="Arial"/>
              <a:buNone/>
            </a:pPr>
            <a:r>
              <a:t/>
            </a:r>
            <a:endParaRPr b="0" i="0" sz="900" u="none" cap="none" strike="noStrike">
              <a:solidFill>
                <a:srgbClr val="0A003C"/>
              </a:solidFill>
              <a:latin typeface="Inter Light"/>
              <a:ea typeface="Inter Light"/>
              <a:cs typeface="Inter Light"/>
              <a:sym typeface="Inter Light"/>
            </a:endParaRPr>
          </a:p>
        </p:txBody>
      </p:sp>
      <p:sp>
        <p:nvSpPr>
          <p:cNvPr id="166" name="Google Shape;166;p17"/>
          <p:cNvSpPr txBox="1"/>
          <p:nvPr/>
        </p:nvSpPr>
        <p:spPr>
          <a:xfrm>
            <a:off x="7840330" y="1660690"/>
            <a:ext cx="763200" cy="161700"/>
          </a:xfrm>
          <a:prstGeom prst="rect">
            <a:avLst/>
          </a:prstGeom>
          <a:noFill/>
          <a:ln>
            <a:noFill/>
          </a:ln>
        </p:spPr>
        <p:txBody>
          <a:bodyPr anchorCtr="0" anchor="t" bIns="11450" lIns="11450" spcFirstLastPara="1" rIns="11450" wrap="square" tIns="11450">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41ED"/>
                </a:solidFill>
                <a:latin typeface="Inter SemiBold"/>
                <a:ea typeface="Inter SemiBold"/>
                <a:cs typeface="Inter SemiBold"/>
                <a:sym typeface="Inter SemiBold"/>
              </a:rPr>
              <a:t>2023 Q3</a:t>
            </a:r>
            <a:endParaRPr b="0" i="0" sz="900" u="none" cap="none" strike="noStrike">
              <a:solidFill>
                <a:srgbClr val="0041ED"/>
              </a:solidFill>
              <a:latin typeface="Inter SemiBold"/>
              <a:ea typeface="Inter SemiBold"/>
              <a:cs typeface="Inter SemiBold"/>
              <a:sym typeface="Inter SemiBold"/>
            </a:endParaRPr>
          </a:p>
        </p:txBody>
      </p:sp>
      <p:sp>
        <p:nvSpPr>
          <p:cNvPr id="167" name="Google Shape;167;p17"/>
          <p:cNvSpPr txBox="1"/>
          <p:nvPr/>
        </p:nvSpPr>
        <p:spPr>
          <a:xfrm>
            <a:off x="7543487" y="2189086"/>
            <a:ext cx="1456500" cy="300300"/>
          </a:xfrm>
          <a:prstGeom prst="rect">
            <a:avLst/>
          </a:prstGeom>
          <a:noFill/>
          <a:ln>
            <a:noFill/>
          </a:ln>
        </p:spPr>
        <p:txBody>
          <a:bodyPr anchorCtr="0" anchor="t" bIns="11450" lIns="11450" spcFirstLastPara="1" rIns="11450" wrap="square" tIns="11450">
            <a:spAutoFit/>
          </a:bodyPr>
          <a:lstStyle/>
          <a:p>
            <a:pPr indent="-114300" lvl="0" marL="171450" marR="0" rtl="0" algn="l">
              <a:lnSpc>
                <a:spcPct val="100000"/>
              </a:lnSpc>
              <a:spcBef>
                <a:spcPts val="0"/>
              </a:spcBef>
              <a:spcAft>
                <a:spcPts val="0"/>
              </a:spcAft>
              <a:buClr>
                <a:srgbClr val="FF600F"/>
              </a:buClr>
              <a:buSzPts val="900"/>
              <a:buFont typeface="Inter Light"/>
              <a:buChar char="●"/>
            </a:pPr>
            <a:r>
              <a:rPr b="0" i="0" lang="en" sz="900" u="none" cap="none" strike="noStrike">
                <a:solidFill>
                  <a:srgbClr val="0A003C"/>
                </a:solidFill>
                <a:latin typeface="Inter Light"/>
                <a:ea typeface="Inter Light"/>
                <a:cs typeface="Inter Light"/>
                <a:sym typeface="Inter Light"/>
              </a:rPr>
              <a:t>In-Product Education</a:t>
            </a:r>
            <a:endParaRPr b="0" i="0" sz="900" u="none" cap="none" strike="noStrike">
              <a:solidFill>
                <a:srgbClr val="0A003C"/>
              </a:solidFill>
              <a:latin typeface="Inter Light"/>
              <a:ea typeface="Inter Light"/>
              <a:cs typeface="Inter Light"/>
              <a:sym typeface="Inter Light"/>
            </a:endParaRPr>
          </a:p>
          <a:p>
            <a:pPr indent="-114300" lvl="0" marL="171450" marR="0" rtl="0" algn="l">
              <a:lnSpc>
                <a:spcPct val="100000"/>
              </a:lnSpc>
              <a:spcBef>
                <a:spcPts val="0"/>
              </a:spcBef>
              <a:spcAft>
                <a:spcPts val="0"/>
              </a:spcAft>
              <a:buClr>
                <a:srgbClr val="FF600F"/>
              </a:buClr>
              <a:buSzPts val="900"/>
              <a:buFont typeface="Inter Light"/>
              <a:buChar char="●"/>
            </a:pPr>
            <a:r>
              <a:rPr b="0" i="0" lang="en" sz="900" u="none" cap="none" strike="noStrike">
                <a:solidFill>
                  <a:srgbClr val="0A003C"/>
                </a:solidFill>
                <a:latin typeface="Inter Light"/>
                <a:ea typeface="Inter Light"/>
                <a:cs typeface="Inter Light"/>
                <a:sym typeface="Inter Light"/>
              </a:rPr>
              <a:t>Badging Program</a:t>
            </a:r>
            <a:endParaRPr b="0" i="0" sz="900" u="none" cap="none" strike="noStrike">
              <a:solidFill>
                <a:srgbClr val="0A003C"/>
              </a:solidFill>
              <a:latin typeface="Inter Light"/>
              <a:ea typeface="Inter Light"/>
              <a:cs typeface="Inter Light"/>
              <a:sym typeface="Inter Light"/>
            </a:endParaRPr>
          </a:p>
        </p:txBody>
      </p:sp>
      <p:sp>
        <p:nvSpPr>
          <p:cNvPr id="168" name="Google Shape;168;p17"/>
          <p:cNvSpPr txBox="1"/>
          <p:nvPr/>
        </p:nvSpPr>
        <p:spPr>
          <a:xfrm>
            <a:off x="7537100" y="3228913"/>
            <a:ext cx="1709700" cy="6465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600"/>
              <a:buFont typeface="Arial"/>
              <a:buNone/>
            </a:pPr>
            <a:r>
              <a:rPr b="0" i="0" lang="en" sz="900" u="none" cap="none" strike="noStrike">
                <a:solidFill>
                  <a:srgbClr val="0A003C"/>
                </a:solidFill>
                <a:latin typeface="Inter Light"/>
                <a:ea typeface="Inter Light"/>
                <a:cs typeface="Inter Light"/>
                <a:sym typeface="Inter Light"/>
              </a:rPr>
              <a:t>User </a:t>
            </a:r>
            <a:r>
              <a:rPr b="1" i="0" lang="en" sz="900" u="none" cap="none" strike="noStrike">
                <a:solidFill>
                  <a:srgbClr val="0A003C"/>
                </a:solidFill>
                <a:latin typeface="Inter"/>
                <a:ea typeface="Inter"/>
                <a:cs typeface="Inter"/>
                <a:sym typeface="Inter"/>
              </a:rPr>
              <a:t>Time to Value </a:t>
            </a:r>
            <a:r>
              <a:rPr b="0" i="0" lang="en" sz="900" u="none" cap="none" strike="noStrike">
                <a:solidFill>
                  <a:srgbClr val="0A003C"/>
                </a:solidFill>
                <a:latin typeface="Inter Light"/>
                <a:ea typeface="Inter Light"/>
                <a:cs typeface="Inter Light"/>
                <a:sym typeface="Inter Light"/>
              </a:rPr>
              <a:t>(TTV)</a:t>
            </a:r>
            <a:endParaRPr b="0" i="0" sz="900" u="none" cap="none" strike="noStrike">
              <a:solidFill>
                <a:srgbClr val="0A003C"/>
              </a:solidFill>
              <a:latin typeface="Inter Light"/>
              <a:ea typeface="Inter Light"/>
              <a:cs typeface="Inter Light"/>
              <a:sym typeface="Inter Light"/>
            </a:endParaRPr>
          </a:p>
          <a:p>
            <a:pPr indent="0" lvl="0" marL="0" marR="0" rtl="0" algn="l">
              <a:lnSpc>
                <a:spcPct val="100000"/>
              </a:lnSpc>
              <a:spcBef>
                <a:spcPts val="0"/>
              </a:spcBef>
              <a:spcAft>
                <a:spcPts val="0"/>
              </a:spcAft>
              <a:buClr>
                <a:srgbClr val="000000"/>
              </a:buClr>
              <a:buSzPts val="600"/>
              <a:buFont typeface="Arial"/>
              <a:buNone/>
            </a:pPr>
            <a:r>
              <a:rPr b="1" i="0" lang="en" sz="900" u="none" cap="none" strike="noStrike">
                <a:solidFill>
                  <a:srgbClr val="0A003C"/>
                </a:solidFill>
                <a:latin typeface="Inter"/>
                <a:ea typeface="Inter"/>
                <a:cs typeface="Inter"/>
                <a:sym typeface="Inter"/>
              </a:rPr>
              <a:t>Adoption rate </a:t>
            </a:r>
            <a:r>
              <a:rPr b="0" i="0" lang="en" sz="900" u="none" cap="none" strike="noStrike">
                <a:solidFill>
                  <a:srgbClr val="0A003C"/>
                </a:solidFill>
                <a:latin typeface="Inter Light"/>
                <a:ea typeface="Inter Light"/>
                <a:cs typeface="Inter Light"/>
                <a:sym typeface="Inter Light"/>
              </a:rPr>
              <a:t>(product migration)</a:t>
            </a:r>
            <a:endParaRPr b="0" i="0" sz="900" u="none" cap="none" strike="noStrike">
              <a:solidFill>
                <a:srgbClr val="0A003C"/>
              </a:solidFill>
              <a:latin typeface="Inter Light"/>
              <a:ea typeface="Inter Light"/>
              <a:cs typeface="Inter Light"/>
              <a:sym typeface="Inter Light"/>
            </a:endParaRPr>
          </a:p>
          <a:p>
            <a:pPr indent="0" lvl="0" marL="0" marR="0" rtl="0" algn="l">
              <a:lnSpc>
                <a:spcPct val="100000"/>
              </a:lnSpc>
              <a:spcBef>
                <a:spcPts val="0"/>
              </a:spcBef>
              <a:spcAft>
                <a:spcPts val="0"/>
              </a:spcAft>
              <a:buClr>
                <a:srgbClr val="000000"/>
              </a:buClr>
              <a:buSzPts val="600"/>
              <a:buFont typeface="Arial"/>
              <a:buNone/>
            </a:pPr>
            <a:r>
              <a:t/>
            </a:r>
            <a:endParaRPr b="1" i="0" sz="900" u="none" cap="none" strike="noStrike">
              <a:solidFill>
                <a:srgbClr val="0A003C"/>
              </a:solidFill>
              <a:latin typeface="Inter"/>
              <a:ea typeface="Inter"/>
              <a:cs typeface="Inter"/>
              <a:sym typeface="Inter"/>
            </a:endParaRPr>
          </a:p>
        </p:txBody>
      </p:sp>
      <p:sp>
        <p:nvSpPr>
          <p:cNvPr id="169" name="Google Shape;169;p17"/>
          <p:cNvSpPr/>
          <p:nvPr/>
        </p:nvSpPr>
        <p:spPr>
          <a:xfrm>
            <a:off x="8166782" y="1519197"/>
            <a:ext cx="110400" cy="110400"/>
          </a:xfrm>
          <a:prstGeom prst="ellipse">
            <a:avLst/>
          </a:prstGeom>
          <a:solidFill>
            <a:srgbClr val="FB631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7"/>
          <p:cNvSpPr/>
          <p:nvPr/>
        </p:nvSpPr>
        <p:spPr>
          <a:xfrm>
            <a:off x="8205497" y="1557912"/>
            <a:ext cx="33000" cy="33000"/>
          </a:xfrm>
          <a:prstGeom prst="ellipse">
            <a:avLst/>
          </a:prstGeom>
          <a:solidFill>
            <a:srgbClr val="FFFFF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7"/>
          <p:cNvSpPr txBox="1"/>
          <p:nvPr/>
        </p:nvSpPr>
        <p:spPr>
          <a:xfrm>
            <a:off x="560671" y="267775"/>
            <a:ext cx="3670500" cy="5772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3500"/>
              <a:buFont typeface="Arial"/>
              <a:buNone/>
            </a:pPr>
            <a:r>
              <a:rPr b="0" i="0" lang="en" sz="3500" u="none" cap="none" strike="noStrike">
                <a:solidFill>
                  <a:srgbClr val="0041ED"/>
                </a:solidFill>
                <a:latin typeface="Inter"/>
                <a:ea typeface="Inter"/>
                <a:cs typeface="Inter"/>
                <a:sym typeface="Inter"/>
              </a:rPr>
              <a:t>Program Growth</a:t>
            </a:r>
            <a:endParaRPr b="0" i="0" sz="3500" u="none" cap="none" strike="noStrike">
              <a:solidFill>
                <a:srgbClr val="0041ED"/>
              </a:solidFill>
              <a:latin typeface="Inter"/>
              <a:ea typeface="Inter"/>
              <a:cs typeface="Inter"/>
              <a:sym typeface="Inter"/>
            </a:endParaRPr>
          </a:p>
        </p:txBody>
      </p:sp>
      <p:grpSp>
        <p:nvGrpSpPr>
          <p:cNvPr id="172" name="Google Shape;172;p17"/>
          <p:cNvGrpSpPr/>
          <p:nvPr/>
        </p:nvGrpSpPr>
        <p:grpSpPr>
          <a:xfrm>
            <a:off x="3639774" y="924225"/>
            <a:ext cx="515700" cy="515700"/>
            <a:chOff x="3715474" y="924238"/>
            <a:chExt cx="515700" cy="515700"/>
          </a:xfrm>
        </p:grpSpPr>
        <p:sp>
          <p:nvSpPr>
            <p:cNvPr id="173" name="Google Shape;173;p17"/>
            <p:cNvSpPr/>
            <p:nvPr/>
          </p:nvSpPr>
          <p:spPr>
            <a:xfrm>
              <a:off x="3715474" y="924238"/>
              <a:ext cx="515700" cy="515700"/>
            </a:xfrm>
            <a:prstGeom prst="roundRect">
              <a:avLst>
                <a:gd fmla="val 16667" name="adj"/>
              </a:avLst>
            </a:prstGeom>
            <a:solidFill>
              <a:srgbClr val="0041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4" name="Google Shape;174;p17"/>
            <p:cNvPicPr preferRelativeResize="0"/>
            <p:nvPr/>
          </p:nvPicPr>
          <p:blipFill rotWithShape="1">
            <a:blip r:embed="rId3">
              <a:alphaModFix/>
            </a:blip>
            <a:srcRect b="0" l="0" r="0" t="0"/>
            <a:stretch/>
          </p:blipFill>
          <p:spPr>
            <a:xfrm>
              <a:off x="3818250" y="998448"/>
              <a:ext cx="338700" cy="338727"/>
            </a:xfrm>
            <a:prstGeom prst="rect">
              <a:avLst/>
            </a:prstGeom>
            <a:noFill/>
            <a:ln>
              <a:noFill/>
            </a:ln>
          </p:spPr>
        </p:pic>
      </p:grpSp>
      <p:grpSp>
        <p:nvGrpSpPr>
          <p:cNvPr id="175" name="Google Shape;175;p17"/>
          <p:cNvGrpSpPr/>
          <p:nvPr/>
        </p:nvGrpSpPr>
        <p:grpSpPr>
          <a:xfrm>
            <a:off x="2234324" y="924238"/>
            <a:ext cx="515700" cy="515700"/>
            <a:chOff x="2234324" y="924238"/>
            <a:chExt cx="515700" cy="515700"/>
          </a:xfrm>
        </p:grpSpPr>
        <p:sp>
          <p:nvSpPr>
            <p:cNvPr id="176" name="Google Shape;176;p17"/>
            <p:cNvSpPr/>
            <p:nvPr/>
          </p:nvSpPr>
          <p:spPr>
            <a:xfrm>
              <a:off x="2234324" y="924238"/>
              <a:ext cx="515700" cy="515700"/>
            </a:xfrm>
            <a:prstGeom prst="roundRect">
              <a:avLst>
                <a:gd fmla="val 16667" name="adj"/>
              </a:avLst>
            </a:prstGeom>
            <a:solidFill>
              <a:srgbClr val="0041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7" name="Google Shape;177;p17"/>
            <p:cNvPicPr preferRelativeResize="0"/>
            <p:nvPr/>
          </p:nvPicPr>
          <p:blipFill rotWithShape="1">
            <a:blip r:embed="rId4">
              <a:alphaModFix/>
            </a:blip>
            <a:srcRect b="0" l="0" r="0" t="0"/>
            <a:stretch/>
          </p:blipFill>
          <p:spPr>
            <a:xfrm>
              <a:off x="2346850" y="1027009"/>
              <a:ext cx="310150" cy="310150"/>
            </a:xfrm>
            <a:prstGeom prst="rect">
              <a:avLst/>
            </a:prstGeom>
            <a:noFill/>
            <a:ln>
              <a:noFill/>
            </a:ln>
          </p:spPr>
        </p:pic>
      </p:grpSp>
      <p:grpSp>
        <p:nvGrpSpPr>
          <p:cNvPr id="178" name="Google Shape;178;p17"/>
          <p:cNvGrpSpPr/>
          <p:nvPr/>
        </p:nvGrpSpPr>
        <p:grpSpPr>
          <a:xfrm>
            <a:off x="6450749" y="924238"/>
            <a:ext cx="515700" cy="515700"/>
            <a:chOff x="6450749" y="924238"/>
            <a:chExt cx="515700" cy="515700"/>
          </a:xfrm>
        </p:grpSpPr>
        <p:sp>
          <p:nvSpPr>
            <p:cNvPr id="179" name="Google Shape;179;p17"/>
            <p:cNvSpPr/>
            <p:nvPr/>
          </p:nvSpPr>
          <p:spPr>
            <a:xfrm>
              <a:off x="6450749" y="924238"/>
              <a:ext cx="515700" cy="515700"/>
            </a:xfrm>
            <a:prstGeom prst="roundRect">
              <a:avLst>
                <a:gd fmla="val 16667" name="adj"/>
              </a:avLst>
            </a:prstGeom>
            <a:solidFill>
              <a:srgbClr val="0041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0" name="Google Shape;180;p17"/>
            <p:cNvPicPr preferRelativeResize="0"/>
            <p:nvPr/>
          </p:nvPicPr>
          <p:blipFill rotWithShape="1">
            <a:blip r:embed="rId5">
              <a:alphaModFix/>
            </a:blip>
            <a:srcRect b="0" l="0" r="0" t="0"/>
            <a:stretch/>
          </p:blipFill>
          <p:spPr>
            <a:xfrm>
              <a:off x="6552052" y="1012751"/>
              <a:ext cx="338700" cy="338700"/>
            </a:xfrm>
            <a:prstGeom prst="rect">
              <a:avLst/>
            </a:prstGeom>
            <a:noFill/>
            <a:ln>
              <a:noFill/>
            </a:ln>
          </p:spPr>
        </p:pic>
      </p:grpSp>
      <p:grpSp>
        <p:nvGrpSpPr>
          <p:cNvPr id="181" name="Google Shape;181;p17"/>
          <p:cNvGrpSpPr/>
          <p:nvPr/>
        </p:nvGrpSpPr>
        <p:grpSpPr>
          <a:xfrm>
            <a:off x="7964149" y="924213"/>
            <a:ext cx="515700" cy="515700"/>
            <a:chOff x="8037724" y="924238"/>
            <a:chExt cx="515700" cy="515700"/>
          </a:xfrm>
        </p:grpSpPr>
        <p:sp>
          <p:nvSpPr>
            <p:cNvPr id="182" name="Google Shape;182;p17"/>
            <p:cNvSpPr/>
            <p:nvPr/>
          </p:nvSpPr>
          <p:spPr>
            <a:xfrm>
              <a:off x="8037724" y="924238"/>
              <a:ext cx="515700" cy="515700"/>
            </a:xfrm>
            <a:prstGeom prst="roundRect">
              <a:avLst>
                <a:gd fmla="val 16667" name="adj"/>
              </a:avLst>
            </a:prstGeom>
            <a:solidFill>
              <a:srgbClr val="0041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3" name="Google Shape;183;p17"/>
            <p:cNvPicPr preferRelativeResize="0"/>
            <p:nvPr/>
          </p:nvPicPr>
          <p:blipFill rotWithShape="1">
            <a:blip r:embed="rId6">
              <a:alphaModFix/>
            </a:blip>
            <a:srcRect b="0" l="0" r="0" t="0"/>
            <a:stretch/>
          </p:blipFill>
          <p:spPr>
            <a:xfrm>
              <a:off x="8145425" y="1017664"/>
              <a:ext cx="300300" cy="300300"/>
            </a:xfrm>
            <a:prstGeom prst="rect">
              <a:avLst/>
            </a:prstGeom>
            <a:noFill/>
            <a:ln>
              <a:noFill/>
            </a:ln>
          </p:spPr>
        </p:pic>
      </p:grpSp>
      <p:sp>
        <p:nvSpPr>
          <p:cNvPr id="184" name="Google Shape;184;p17"/>
          <p:cNvSpPr txBox="1"/>
          <p:nvPr/>
        </p:nvSpPr>
        <p:spPr>
          <a:xfrm>
            <a:off x="303725" y="4119750"/>
            <a:ext cx="1252200" cy="269400"/>
          </a:xfrm>
          <a:prstGeom prst="rect">
            <a:avLst/>
          </a:prstGeom>
          <a:noFill/>
          <a:ln>
            <a:noFill/>
          </a:ln>
        </p:spPr>
        <p:txBody>
          <a:bodyPr anchorCtr="0" anchor="t" bIns="11450" lIns="11450" spcFirstLastPara="1" rIns="11450" wrap="square" tIns="11450">
            <a:spAutoFit/>
          </a:bodyPr>
          <a:lstStyle/>
          <a:p>
            <a:pPr indent="-16510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Trainer</a:t>
            </a:r>
            <a:endParaRPr b="0" i="0" sz="800" u="none" cap="none" strike="noStrike">
              <a:solidFill>
                <a:schemeClr val="lt1"/>
              </a:solidFill>
              <a:latin typeface="Inter Light"/>
              <a:ea typeface="Inter Light"/>
              <a:cs typeface="Inter Light"/>
              <a:sym typeface="Inter Light"/>
            </a:endParaRPr>
          </a:p>
          <a:p>
            <a:pPr indent="-16510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Manager</a:t>
            </a:r>
            <a:endParaRPr b="0" i="0" sz="800" u="none" cap="none" strike="noStrike">
              <a:solidFill>
                <a:schemeClr val="lt1"/>
              </a:solidFill>
              <a:latin typeface="Inter Light"/>
              <a:ea typeface="Inter Light"/>
              <a:cs typeface="Inter Light"/>
              <a:sym typeface="Inter Light"/>
            </a:endParaRPr>
          </a:p>
        </p:txBody>
      </p:sp>
      <p:sp>
        <p:nvSpPr>
          <p:cNvPr id="185" name="Google Shape;185;p17"/>
          <p:cNvSpPr txBox="1"/>
          <p:nvPr/>
        </p:nvSpPr>
        <p:spPr>
          <a:xfrm>
            <a:off x="1599113" y="4119750"/>
            <a:ext cx="1252200" cy="392400"/>
          </a:xfrm>
          <a:prstGeom prst="rect">
            <a:avLst/>
          </a:prstGeom>
          <a:noFill/>
          <a:ln>
            <a:noFill/>
          </a:ln>
        </p:spPr>
        <p:txBody>
          <a:bodyPr anchorCtr="0" anchor="t" bIns="11450" lIns="11450" spcFirstLastPara="1" rIns="11450" wrap="square" tIns="11450">
            <a:spAutoFit/>
          </a:bodyPr>
          <a:lstStyle/>
          <a:p>
            <a:pPr indent="-16510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Trainer</a:t>
            </a:r>
            <a:endParaRPr b="0" i="0" sz="800" u="none" cap="none" strike="noStrike">
              <a:solidFill>
                <a:schemeClr val="lt1"/>
              </a:solidFill>
              <a:latin typeface="Inter Light"/>
              <a:ea typeface="Inter Light"/>
              <a:cs typeface="Inter Light"/>
              <a:sym typeface="Inter Light"/>
            </a:endParaRPr>
          </a:p>
          <a:p>
            <a:pPr indent="-16510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Manager</a:t>
            </a:r>
            <a:endParaRPr b="0" i="0" sz="800" u="none" cap="none" strike="noStrike">
              <a:solidFill>
                <a:schemeClr val="lt1"/>
              </a:solidFill>
              <a:latin typeface="Inter Light"/>
              <a:ea typeface="Inter Light"/>
              <a:cs typeface="Inter Light"/>
              <a:sym typeface="Inter Light"/>
            </a:endParaRPr>
          </a:p>
          <a:p>
            <a:pPr indent="-16510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Coordinator</a:t>
            </a:r>
            <a:endParaRPr b="0" i="0" sz="800" u="none" cap="none" strike="noStrike">
              <a:solidFill>
                <a:schemeClr val="lt1"/>
              </a:solidFill>
              <a:latin typeface="Inter Light"/>
              <a:ea typeface="Inter Light"/>
              <a:cs typeface="Inter Light"/>
              <a:sym typeface="Inter Light"/>
            </a:endParaRPr>
          </a:p>
        </p:txBody>
      </p:sp>
      <p:sp>
        <p:nvSpPr>
          <p:cNvPr id="186" name="Google Shape;186;p17"/>
          <p:cNvSpPr txBox="1"/>
          <p:nvPr/>
        </p:nvSpPr>
        <p:spPr>
          <a:xfrm>
            <a:off x="3028813" y="4133400"/>
            <a:ext cx="1252200" cy="515700"/>
          </a:xfrm>
          <a:prstGeom prst="rect">
            <a:avLst/>
          </a:prstGeom>
          <a:noFill/>
          <a:ln>
            <a:noFill/>
          </a:ln>
        </p:spPr>
        <p:txBody>
          <a:bodyPr anchorCtr="0" anchor="t" bIns="11450" lIns="11450" spcFirstLastPara="1" rIns="11450" wrap="square" tIns="11450">
            <a:spAutoFit/>
          </a:bodyPr>
          <a:lstStyle/>
          <a:p>
            <a:pPr indent="-16510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Trainer (x2)</a:t>
            </a:r>
            <a:endParaRPr b="0" i="0" sz="800" u="none" cap="none" strike="noStrike">
              <a:solidFill>
                <a:schemeClr val="lt1"/>
              </a:solidFill>
              <a:latin typeface="Inter Light"/>
              <a:ea typeface="Inter Light"/>
              <a:cs typeface="Inter Light"/>
              <a:sym typeface="Inter Light"/>
            </a:endParaRPr>
          </a:p>
          <a:p>
            <a:pPr indent="-16510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Manager</a:t>
            </a:r>
            <a:endParaRPr b="0" i="0" sz="800" u="none" cap="none" strike="noStrike">
              <a:solidFill>
                <a:schemeClr val="lt1"/>
              </a:solidFill>
              <a:latin typeface="Inter Light"/>
              <a:ea typeface="Inter Light"/>
              <a:cs typeface="Inter Light"/>
              <a:sym typeface="Inter Light"/>
            </a:endParaRPr>
          </a:p>
          <a:p>
            <a:pPr indent="-16510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Coordinator</a:t>
            </a:r>
            <a:endParaRPr b="0" i="0" sz="800" u="none" cap="none" strike="noStrike">
              <a:solidFill>
                <a:schemeClr val="lt1"/>
              </a:solidFill>
              <a:latin typeface="Inter Light"/>
              <a:ea typeface="Inter Light"/>
              <a:cs typeface="Inter Light"/>
              <a:sym typeface="Inter Light"/>
            </a:endParaRPr>
          </a:p>
          <a:p>
            <a:pPr indent="-16510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LX Designer</a:t>
            </a:r>
            <a:endParaRPr b="0" i="0" sz="800" u="none" cap="none" strike="noStrike">
              <a:solidFill>
                <a:schemeClr val="lt1"/>
              </a:solidFill>
              <a:latin typeface="Inter Light"/>
              <a:ea typeface="Inter Light"/>
              <a:cs typeface="Inter Light"/>
              <a:sym typeface="Inter Light"/>
            </a:endParaRPr>
          </a:p>
        </p:txBody>
      </p:sp>
      <p:sp>
        <p:nvSpPr>
          <p:cNvPr id="187" name="Google Shape;187;p17"/>
          <p:cNvSpPr txBox="1"/>
          <p:nvPr/>
        </p:nvSpPr>
        <p:spPr>
          <a:xfrm>
            <a:off x="4359075" y="4042500"/>
            <a:ext cx="1709700" cy="638700"/>
          </a:xfrm>
          <a:prstGeom prst="rect">
            <a:avLst/>
          </a:prstGeom>
          <a:noFill/>
          <a:ln>
            <a:noFill/>
          </a:ln>
        </p:spPr>
        <p:txBody>
          <a:bodyPr anchorCtr="0" anchor="t" bIns="11450" lIns="11450" spcFirstLastPara="1" rIns="11450" wrap="square" tIns="11450">
            <a:spAutoFit/>
          </a:bodyPr>
          <a:lstStyle/>
          <a:p>
            <a:pPr indent="-16510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Trainer (x2)</a:t>
            </a:r>
            <a:endParaRPr b="0" i="0" sz="800" u="none" cap="none" strike="noStrike">
              <a:solidFill>
                <a:schemeClr val="lt1"/>
              </a:solidFill>
              <a:latin typeface="Inter Light"/>
              <a:ea typeface="Inter Light"/>
              <a:cs typeface="Inter Light"/>
              <a:sym typeface="Inter Light"/>
            </a:endParaRPr>
          </a:p>
          <a:p>
            <a:pPr indent="-16510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Manager</a:t>
            </a:r>
            <a:endParaRPr b="0" i="0" sz="800" u="none" cap="none" strike="noStrike">
              <a:solidFill>
                <a:schemeClr val="lt1"/>
              </a:solidFill>
              <a:latin typeface="Inter Light"/>
              <a:ea typeface="Inter Light"/>
              <a:cs typeface="Inter Light"/>
              <a:sym typeface="Inter Light"/>
            </a:endParaRPr>
          </a:p>
          <a:p>
            <a:pPr indent="-16510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Coordinator</a:t>
            </a:r>
            <a:endParaRPr b="0" i="0" sz="800" u="none" cap="none" strike="noStrike">
              <a:solidFill>
                <a:schemeClr val="lt1"/>
              </a:solidFill>
              <a:latin typeface="Inter Light"/>
              <a:ea typeface="Inter Light"/>
              <a:cs typeface="Inter Light"/>
              <a:sym typeface="Inter Light"/>
            </a:endParaRPr>
          </a:p>
          <a:p>
            <a:pPr indent="-16510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LX Designer</a:t>
            </a:r>
            <a:endParaRPr b="0" i="0" sz="800" u="none" cap="none" strike="noStrike">
              <a:solidFill>
                <a:schemeClr val="lt1"/>
              </a:solidFill>
              <a:latin typeface="Inter Light"/>
              <a:ea typeface="Inter Light"/>
              <a:cs typeface="Inter Light"/>
              <a:sym typeface="Inter Light"/>
            </a:endParaRPr>
          </a:p>
          <a:p>
            <a:pPr indent="-16510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Knowledge Manager</a:t>
            </a:r>
            <a:endParaRPr b="0" i="0" sz="800" u="none" cap="none" strike="noStrike">
              <a:solidFill>
                <a:schemeClr val="lt1"/>
              </a:solidFill>
              <a:latin typeface="Inter Light"/>
              <a:ea typeface="Inter Light"/>
              <a:cs typeface="Inter Light"/>
              <a:sym typeface="Inter Light"/>
            </a:endParaRPr>
          </a:p>
        </p:txBody>
      </p:sp>
      <p:sp>
        <p:nvSpPr>
          <p:cNvPr id="188" name="Google Shape;188;p17"/>
          <p:cNvSpPr txBox="1"/>
          <p:nvPr/>
        </p:nvSpPr>
        <p:spPr>
          <a:xfrm>
            <a:off x="5853475" y="4042500"/>
            <a:ext cx="2061600" cy="638700"/>
          </a:xfrm>
          <a:prstGeom prst="rect">
            <a:avLst/>
          </a:prstGeom>
          <a:noFill/>
          <a:ln>
            <a:noFill/>
          </a:ln>
        </p:spPr>
        <p:txBody>
          <a:bodyPr anchorCtr="0" anchor="t" bIns="11450" lIns="11450" spcFirstLastPara="1" rIns="11450" wrap="square" tIns="11450">
            <a:spAutoFit/>
          </a:bodyPr>
          <a:lstStyle/>
          <a:p>
            <a:pPr indent="-22225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Trainer (x3) +Lead </a:t>
            </a:r>
            <a:endParaRPr b="0" i="0" sz="800" u="none" cap="none" strike="noStrike">
              <a:solidFill>
                <a:schemeClr val="lt1"/>
              </a:solidFill>
              <a:latin typeface="Inter Light"/>
              <a:ea typeface="Inter Light"/>
              <a:cs typeface="Inter Light"/>
              <a:sym typeface="Inter Light"/>
            </a:endParaRPr>
          </a:p>
          <a:p>
            <a:pPr indent="-22225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Manager</a:t>
            </a:r>
            <a:endParaRPr b="0" i="0" sz="800" u="none" cap="none" strike="noStrike">
              <a:solidFill>
                <a:schemeClr val="lt1"/>
              </a:solidFill>
              <a:latin typeface="Inter Light"/>
              <a:ea typeface="Inter Light"/>
              <a:cs typeface="Inter Light"/>
              <a:sym typeface="Inter Light"/>
            </a:endParaRPr>
          </a:p>
          <a:p>
            <a:pPr indent="-22225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Coordinator</a:t>
            </a:r>
            <a:endParaRPr b="0" i="0" sz="800" u="none" cap="none" strike="noStrike">
              <a:solidFill>
                <a:schemeClr val="lt1"/>
              </a:solidFill>
              <a:latin typeface="Inter Light"/>
              <a:ea typeface="Inter Light"/>
              <a:cs typeface="Inter Light"/>
              <a:sym typeface="Inter Light"/>
            </a:endParaRPr>
          </a:p>
          <a:p>
            <a:pPr indent="-22225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LX Designer (x3)</a:t>
            </a:r>
            <a:endParaRPr b="0" i="0" sz="800" u="none" cap="none" strike="noStrike">
              <a:solidFill>
                <a:schemeClr val="lt1"/>
              </a:solidFill>
              <a:latin typeface="Inter Light"/>
              <a:ea typeface="Inter Light"/>
              <a:cs typeface="Inter Light"/>
              <a:sym typeface="Inter Light"/>
            </a:endParaRPr>
          </a:p>
          <a:p>
            <a:pPr indent="-222250" lvl="0" marL="457200" marR="0" rtl="0" algn="l">
              <a:lnSpc>
                <a:spcPct val="100000"/>
              </a:lnSpc>
              <a:spcBef>
                <a:spcPts val="0"/>
              </a:spcBef>
              <a:spcAft>
                <a:spcPts val="0"/>
              </a:spcAft>
              <a:buClr>
                <a:schemeClr val="lt1"/>
              </a:buClr>
              <a:buSzPts val="800"/>
              <a:buFont typeface="Inter Light"/>
              <a:buChar char="❏"/>
            </a:pPr>
            <a:r>
              <a:rPr b="0" i="0" lang="en" sz="800" u="none" cap="none" strike="noStrike">
                <a:solidFill>
                  <a:schemeClr val="lt1"/>
                </a:solidFill>
                <a:latin typeface="Inter Light"/>
                <a:ea typeface="Inter Light"/>
                <a:cs typeface="Inter Light"/>
                <a:sym typeface="Inter Light"/>
              </a:rPr>
              <a:t>Knowledge Manager</a:t>
            </a:r>
            <a:endParaRPr b="0" i="0" sz="800" u="none" cap="none" strike="noStrike">
              <a:solidFill>
                <a:schemeClr val="lt1"/>
              </a:solidFill>
              <a:latin typeface="Inter Light"/>
              <a:ea typeface="Inter Light"/>
              <a:cs typeface="Inter Light"/>
              <a:sym typeface="Inter Light"/>
            </a:endParaRPr>
          </a:p>
        </p:txBody>
      </p:sp>
      <p:sp>
        <p:nvSpPr>
          <p:cNvPr id="189" name="Google Shape;189;p17"/>
          <p:cNvSpPr txBox="1"/>
          <p:nvPr/>
        </p:nvSpPr>
        <p:spPr>
          <a:xfrm rot="-5400000">
            <a:off x="-279554" y="4286529"/>
            <a:ext cx="997800" cy="161700"/>
          </a:xfrm>
          <a:prstGeom prst="rect">
            <a:avLst/>
          </a:prstGeom>
          <a:noFill/>
          <a:ln>
            <a:noFill/>
          </a:ln>
        </p:spPr>
        <p:txBody>
          <a:bodyPr anchorCtr="0" anchor="t" bIns="11450" lIns="11450" spcFirstLastPara="1" rIns="11450" wrap="square" tIns="11450">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FF600F"/>
                </a:solidFill>
                <a:latin typeface="Inter SemiBold"/>
                <a:ea typeface="Inter SemiBold"/>
                <a:cs typeface="Inter SemiBold"/>
                <a:sym typeface="Inter SemiBold"/>
              </a:rPr>
              <a:t>Resources</a:t>
            </a:r>
            <a:endParaRPr b="0" i="0" sz="900" u="none" cap="none" strike="noStrike">
              <a:solidFill>
                <a:srgbClr val="FF600F"/>
              </a:solidFill>
              <a:latin typeface="Inter SemiBold"/>
              <a:ea typeface="Inter SemiBold"/>
              <a:cs typeface="Inter SemiBold"/>
              <a:sym typeface="Inter SemiBold"/>
            </a:endParaRPr>
          </a:p>
        </p:txBody>
      </p:sp>
      <p:grpSp>
        <p:nvGrpSpPr>
          <p:cNvPr id="190" name="Google Shape;190;p17"/>
          <p:cNvGrpSpPr/>
          <p:nvPr/>
        </p:nvGrpSpPr>
        <p:grpSpPr>
          <a:xfrm>
            <a:off x="875449" y="924238"/>
            <a:ext cx="515700" cy="515700"/>
            <a:chOff x="875449" y="924238"/>
            <a:chExt cx="515700" cy="515700"/>
          </a:xfrm>
        </p:grpSpPr>
        <p:sp>
          <p:nvSpPr>
            <p:cNvPr id="191" name="Google Shape;191;p17"/>
            <p:cNvSpPr/>
            <p:nvPr/>
          </p:nvSpPr>
          <p:spPr>
            <a:xfrm>
              <a:off x="875449" y="924238"/>
              <a:ext cx="515700" cy="515700"/>
            </a:xfrm>
            <a:prstGeom prst="roundRect">
              <a:avLst>
                <a:gd fmla="val 16667" name="adj"/>
              </a:avLst>
            </a:prstGeom>
            <a:solidFill>
              <a:srgbClr val="0041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2" name="Google Shape;192;p17"/>
            <p:cNvPicPr preferRelativeResize="0"/>
            <p:nvPr/>
          </p:nvPicPr>
          <p:blipFill rotWithShape="1">
            <a:blip r:embed="rId7">
              <a:alphaModFix/>
            </a:blip>
            <a:srcRect b="0" l="0" r="0" t="0"/>
            <a:stretch/>
          </p:blipFill>
          <p:spPr>
            <a:xfrm>
              <a:off x="978226" y="996263"/>
              <a:ext cx="310150" cy="310150"/>
            </a:xfrm>
            <a:prstGeom prst="rect">
              <a:avLst/>
            </a:prstGeom>
            <a:noFill/>
            <a:ln>
              <a:noFill/>
            </a:ln>
          </p:spPr>
        </p:pic>
      </p:grpSp>
      <p:grpSp>
        <p:nvGrpSpPr>
          <p:cNvPr id="193" name="Google Shape;193;p17"/>
          <p:cNvGrpSpPr/>
          <p:nvPr/>
        </p:nvGrpSpPr>
        <p:grpSpPr>
          <a:xfrm>
            <a:off x="5045224" y="924238"/>
            <a:ext cx="515700" cy="515700"/>
            <a:chOff x="5045224" y="924238"/>
            <a:chExt cx="515700" cy="515700"/>
          </a:xfrm>
        </p:grpSpPr>
        <p:sp>
          <p:nvSpPr>
            <p:cNvPr id="194" name="Google Shape;194;p17"/>
            <p:cNvSpPr/>
            <p:nvPr/>
          </p:nvSpPr>
          <p:spPr>
            <a:xfrm>
              <a:off x="5045224" y="924238"/>
              <a:ext cx="515700" cy="515700"/>
            </a:xfrm>
            <a:prstGeom prst="roundRect">
              <a:avLst>
                <a:gd fmla="val 16667" name="adj"/>
              </a:avLst>
            </a:prstGeom>
            <a:solidFill>
              <a:srgbClr val="0041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5" name="Google Shape;195;p17"/>
            <p:cNvPicPr preferRelativeResize="0"/>
            <p:nvPr/>
          </p:nvPicPr>
          <p:blipFill rotWithShape="1">
            <a:blip r:embed="rId8">
              <a:alphaModFix/>
            </a:blip>
            <a:srcRect b="0" l="0" r="0" t="0"/>
            <a:stretch/>
          </p:blipFill>
          <p:spPr>
            <a:xfrm>
              <a:off x="5153688" y="1031950"/>
              <a:ext cx="300300" cy="300300"/>
            </a:xfrm>
            <a:prstGeom prst="rect">
              <a:avLst/>
            </a:prstGeom>
            <a:noFill/>
            <a:ln>
              <a:noFill/>
            </a:ln>
          </p:spPr>
        </p:pic>
      </p:grpSp>
      <p:cxnSp>
        <p:nvCxnSpPr>
          <p:cNvPr id="196" name="Google Shape;196;p17"/>
          <p:cNvCxnSpPr/>
          <p:nvPr/>
        </p:nvCxnSpPr>
        <p:spPr>
          <a:xfrm flipH="1">
            <a:off x="7365625" y="3956300"/>
            <a:ext cx="4200" cy="880800"/>
          </a:xfrm>
          <a:prstGeom prst="straightConnector1">
            <a:avLst/>
          </a:prstGeom>
          <a:noFill/>
          <a:ln cap="flat" cmpd="sng" w="9525">
            <a:solidFill>
              <a:schemeClr val="lt1"/>
            </a:solidFill>
            <a:prstDash val="solid"/>
            <a:round/>
            <a:headEnd len="sm" w="sm" type="none"/>
            <a:tailEnd len="sm" w="sm" type="none"/>
          </a:ln>
        </p:spPr>
      </p:cxnSp>
      <p:sp>
        <p:nvSpPr>
          <p:cNvPr id="197" name="Google Shape;197;p17"/>
          <p:cNvSpPr txBox="1"/>
          <p:nvPr/>
        </p:nvSpPr>
        <p:spPr>
          <a:xfrm>
            <a:off x="5942125" y="2149550"/>
            <a:ext cx="1430700" cy="577200"/>
          </a:xfrm>
          <a:prstGeom prst="rect">
            <a:avLst/>
          </a:prstGeom>
          <a:noFill/>
          <a:ln>
            <a:noFill/>
          </a:ln>
        </p:spPr>
        <p:txBody>
          <a:bodyPr anchorCtr="0" anchor="t" bIns="11450" lIns="11450" spcFirstLastPara="1" rIns="11450" wrap="square" tIns="11450">
            <a:spAutoFit/>
          </a:bodyPr>
          <a:lstStyle/>
          <a:p>
            <a:pPr indent="-114300" lvl="0" marL="171450" marR="0" rtl="0" algn="l">
              <a:lnSpc>
                <a:spcPct val="100000"/>
              </a:lnSpc>
              <a:spcBef>
                <a:spcPts val="0"/>
              </a:spcBef>
              <a:spcAft>
                <a:spcPts val="0"/>
              </a:spcAft>
              <a:buClr>
                <a:srgbClr val="FF600F"/>
              </a:buClr>
              <a:buSzPts val="900"/>
              <a:buFont typeface="Inter Light"/>
              <a:buChar char="●"/>
            </a:pPr>
            <a:r>
              <a:rPr b="0" i="0" lang="en" sz="900" u="none" cap="none" strike="noStrike">
                <a:solidFill>
                  <a:srgbClr val="0A003C"/>
                </a:solidFill>
                <a:latin typeface="Inter Light"/>
                <a:ea typeface="Inter Light"/>
                <a:cs typeface="Inter Light"/>
                <a:sym typeface="Inter Light"/>
              </a:rPr>
              <a:t>Persona-based Journeys</a:t>
            </a:r>
            <a:endParaRPr b="0" i="0" sz="900" u="none" cap="none" strike="noStrike">
              <a:solidFill>
                <a:srgbClr val="0A003C"/>
              </a:solidFill>
              <a:latin typeface="Inter Light"/>
              <a:ea typeface="Inter Light"/>
              <a:cs typeface="Inter Light"/>
              <a:sym typeface="Inter Light"/>
            </a:endParaRPr>
          </a:p>
          <a:p>
            <a:pPr indent="-114300" lvl="0" marL="171450" marR="0" rtl="0" algn="l">
              <a:lnSpc>
                <a:spcPct val="100000"/>
              </a:lnSpc>
              <a:spcBef>
                <a:spcPts val="0"/>
              </a:spcBef>
              <a:spcAft>
                <a:spcPts val="0"/>
              </a:spcAft>
              <a:buClr>
                <a:srgbClr val="FF600F"/>
              </a:buClr>
              <a:buSzPts val="900"/>
              <a:buFont typeface="Inter Light"/>
              <a:buChar char="●"/>
            </a:pPr>
            <a:r>
              <a:rPr b="0" i="0" lang="en" sz="900" u="none" cap="none" strike="noStrike">
                <a:solidFill>
                  <a:srgbClr val="0A003C"/>
                </a:solidFill>
                <a:latin typeface="Inter Light"/>
                <a:ea typeface="Inter Light"/>
                <a:cs typeface="Inter Light"/>
                <a:sym typeface="Inter Light"/>
              </a:rPr>
              <a:t>Learning consulting  </a:t>
            </a:r>
            <a:endParaRPr b="0" i="0" sz="900" u="none" cap="none" strike="noStrike">
              <a:solidFill>
                <a:srgbClr val="0A003C"/>
              </a:solidFill>
              <a:latin typeface="Inter Light"/>
              <a:ea typeface="Inter Light"/>
              <a:cs typeface="Inter Light"/>
              <a:sym typeface="Inter Light"/>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A003C"/>
              </a:solidFill>
              <a:latin typeface="Inter Light"/>
              <a:ea typeface="Inter Light"/>
              <a:cs typeface="Inter Light"/>
              <a:sym typeface="Inter Light"/>
            </a:endParaRPr>
          </a:p>
        </p:txBody>
      </p:sp>
      <p:sp>
        <p:nvSpPr>
          <p:cNvPr id="198" name="Google Shape;198;p17"/>
          <p:cNvSpPr txBox="1"/>
          <p:nvPr/>
        </p:nvSpPr>
        <p:spPr>
          <a:xfrm>
            <a:off x="4550575" y="2149538"/>
            <a:ext cx="1430700" cy="577200"/>
          </a:xfrm>
          <a:prstGeom prst="rect">
            <a:avLst/>
          </a:prstGeom>
          <a:noFill/>
          <a:ln>
            <a:noFill/>
          </a:ln>
        </p:spPr>
        <p:txBody>
          <a:bodyPr anchorCtr="0" anchor="t" bIns="11450" lIns="11450" spcFirstLastPara="1" rIns="11450" wrap="square" tIns="11450">
            <a:spAutoFit/>
          </a:bodyPr>
          <a:lstStyle/>
          <a:p>
            <a:pPr indent="-114300" lvl="0" marL="171450" marR="0" rtl="0" algn="l">
              <a:lnSpc>
                <a:spcPct val="100000"/>
              </a:lnSpc>
              <a:spcBef>
                <a:spcPts val="0"/>
              </a:spcBef>
              <a:spcAft>
                <a:spcPts val="0"/>
              </a:spcAft>
              <a:buClr>
                <a:srgbClr val="FF600F"/>
              </a:buClr>
              <a:buSzPts val="900"/>
              <a:buFont typeface="Inter Light"/>
              <a:buChar char="●"/>
            </a:pPr>
            <a:r>
              <a:rPr b="0" i="0" lang="en" sz="900" u="none" cap="none" strike="noStrike">
                <a:solidFill>
                  <a:srgbClr val="0A003C"/>
                </a:solidFill>
                <a:latin typeface="Inter Light"/>
                <a:ea typeface="Inter Light"/>
                <a:cs typeface="Inter Light"/>
                <a:sym typeface="Inter Light"/>
              </a:rPr>
              <a:t>Onsite ILT</a:t>
            </a:r>
            <a:endParaRPr b="0" i="0" sz="900" u="none" cap="none" strike="noStrike">
              <a:solidFill>
                <a:srgbClr val="0A003C"/>
              </a:solidFill>
              <a:latin typeface="Inter Light"/>
              <a:ea typeface="Inter Light"/>
              <a:cs typeface="Inter Light"/>
              <a:sym typeface="Inter Light"/>
            </a:endParaRPr>
          </a:p>
          <a:p>
            <a:pPr indent="-114300" lvl="0" marL="171450" marR="0" rtl="0" algn="l">
              <a:lnSpc>
                <a:spcPct val="100000"/>
              </a:lnSpc>
              <a:spcBef>
                <a:spcPts val="0"/>
              </a:spcBef>
              <a:spcAft>
                <a:spcPts val="0"/>
              </a:spcAft>
              <a:buClr>
                <a:srgbClr val="FF600F"/>
              </a:buClr>
              <a:buSzPts val="900"/>
              <a:buFont typeface="Inter Light"/>
              <a:buChar char="●"/>
            </a:pPr>
            <a:r>
              <a:rPr b="0" i="0" lang="en" sz="900" u="none" cap="none" strike="noStrike">
                <a:solidFill>
                  <a:srgbClr val="0A003C"/>
                </a:solidFill>
                <a:latin typeface="Inter Light"/>
                <a:ea typeface="Inter Light"/>
                <a:cs typeface="Inter Light"/>
                <a:sym typeface="Inter Light"/>
              </a:rPr>
              <a:t>Product feedback loops</a:t>
            </a:r>
            <a:endParaRPr b="0" i="0" sz="900" u="none" cap="none" strike="noStrike">
              <a:solidFill>
                <a:srgbClr val="0A003C"/>
              </a:solidFill>
              <a:latin typeface="Inter Light"/>
              <a:ea typeface="Inter Light"/>
              <a:cs typeface="Inter Light"/>
              <a:sym typeface="Inter Light"/>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A003C"/>
              </a:solidFill>
              <a:latin typeface="Inter Light"/>
              <a:ea typeface="Inter Light"/>
              <a:cs typeface="Inter Light"/>
              <a:sym typeface="Inter Light"/>
            </a:endParaRPr>
          </a:p>
        </p:txBody>
      </p:sp>
      <p:sp>
        <p:nvSpPr>
          <p:cNvPr id="199" name="Google Shape;199;p17"/>
          <p:cNvSpPr txBox="1"/>
          <p:nvPr/>
        </p:nvSpPr>
        <p:spPr>
          <a:xfrm>
            <a:off x="3207688" y="2156913"/>
            <a:ext cx="1252200" cy="577200"/>
          </a:xfrm>
          <a:prstGeom prst="rect">
            <a:avLst/>
          </a:prstGeom>
          <a:noFill/>
          <a:ln>
            <a:noFill/>
          </a:ln>
        </p:spPr>
        <p:txBody>
          <a:bodyPr anchorCtr="0" anchor="t" bIns="11450" lIns="11450" spcFirstLastPara="1" rIns="11450" wrap="square" tIns="11450">
            <a:spAutoFit/>
          </a:bodyPr>
          <a:lstStyle/>
          <a:p>
            <a:pPr indent="-114300" lvl="0" marL="171450" marR="0" rtl="0" algn="l">
              <a:lnSpc>
                <a:spcPct val="100000"/>
              </a:lnSpc>
              <a:spcBef>
                <a:spcPts val="0"/>
              </a:spcBef>
              <a:spcAft>
                <a:spcPts val="0"/>
              </a:spcAft>
              <a:buClr>
                <a:srgbClr val="FF600F"/>
              </a:buClr>
              <a:buSzPts val="900"/>
              <a:buFont typeface="Inter Light"/>
              <a:buChar char="●"/>
            </a:pPr>
            <a:r>
              <a:rPr b="0" i="0" lang="en" sz="900" u="none" cap="none" strike="noStrike">
                <a:solidFill>
                  <a:srgbClr val="0A003C"/>
                </a:solidFill>
                <a:latin typeface="Inter Light"/>
                <a:ea typeface="Inter Light"/>
                <a:cs typeface="Inter Light"/>
                <a:sym typeface="Inter Light"/>
              </a:rPr>
              <a:t>Academy Learning Path (LMS!)</a:t>
            </a:r>
            <a:endParaRPr b="0" i="0" sz="900" u="none" cap="none" strike="noStrike">
              <a:solidFill>
                <a:srgbClr val="0A003C"/>
              </a:solidFill>
              <a:latin typeface="Inter Light"/>
              <a:ea typeface="Inter Light"/>
              <a:cs typeface="Inter Light"/>
              <a:sym typeface="Inter Light"/>
            </a:endParaRPr>
          </a:p>
          <a:p>
            <a:pPr indent="-114300" lvl="0" marL="171450" marR="0" rtl="0" algn="l">
              <a:lnSpc>
                <a:spcPct val="100000"/>
              </a:lnSpc>
              <a:spcBef>
                <a:spcPts val="0"/>
              </a:spcBef>
              <a:spcAft>
                <a:spcPts val="0"/>
              </a:spcAft>
              <a:buClr>
                <a:srgbClr val="FF600F"/>
              </a:buClr>
              <a:buSzPts val="900"/>
              <a:buFont typeface="Inter Light"/>
              <a:buChar char="●"/>
            </a:pPr>
            <a:r>
              <a:rPr b="0" i="0" lang="en" sz="900" u="none" cap="none" strike="noStrike">
                <a:solidFill>
                  <a:srgbClr val="0A003C"/>
                </a:solidFill>
                <a:latin typeface="Inter Light"/>
                <a:ea typeface="Inter Light"/>
                <a:cs typeface="Inter Light"/>
                <a:sym typeface="Inter Light"/>
              </a:rPr>
              <a:t>Help Center (Videos + Articles)</a:t>
            </a:r>
            <a:endParaRPr b="0" i="0" sz="900" u="none" cap="none" strike="noStrike">
              <a:solidFill>
                <a:srgbClr val="0A003C"/>
              </a:solidFill>
              <a:latin typeface="Inter Light"/>
              <a:ea typeface="Inter Light"/>
              <a:cs typeface="Inter Light"/>
              <a:sym typeface="Inter Light"/>
            </a:endParaRPr>
          </a:p>
        </p:txBody>
      </p:sp>
      <p:sp>
        <p:nvSpPr>
          <p:cNvPr id="200" name="Google Shape;200;p17"/>
          <p:cNvSpPr txBox="1"/>
          <p:nvPr/>
        </p:nvSpPr>
        <p:spPr>
          <a:xfrm>
            <a:off x="1771950" y="2136275"/>
            <a:ext cx="1383900" cy="715800"/>
          </a:xfrm>
          <a:prstGeom prst="rect">
            <a:avLst/>
          </a:prstGeom>
          <a:noFill/>
          <a:ln>
            <a:noFill/>
          </a:ln>
        </p:spPr>
        <p:txBody>
          <a:bodyPr anchorCtr="0" anchor="t" bIns="11450" lIns="11450" spcFirstLastPara="1" rIns="11450" wrap="square" tIns="11450">
            <a:spAutoFit/>
          </a:bodyPr>
          <a:lstStyle/>
          <a:p>
            <a:pPr indent="-114300" lvl="0" marL="171450" marR="0" rtl="0" algn="l">
              <a:lnSpc>
                <a:spcPct val="100000"/>
              </a:lnSpc>
              <a:spcBef>
                <a:spcPts val="0"/>
              </a:spcBef>
              <a:spcAft>
                <a:spcPts val="0"/>
              </a:spcAft>
              <a:buClr>
                <a:srgbClr val="FF600F"/>
              </a:buClr>
              <a:buSzPts val="900"/>
              <a:buFont typeface="Inter Light"/>
              <a:buChar char="●"/>
            </a:pPr>
            <a:r>
              <a:rPr b="0" i="0" lang="en" sz="900" u="none" cap="none" strike="noStrike">
                <a:solidFill>
                  <a:srgbClr val="0A003C"/>
                </a:solidFill>
                <a:latin typeface="Inter Light"/>
                <a:ea typeface="Inter Light"/>
                <a:cs typeface="Inter Light"/>
                <a:sym typeface="Inter Light"/>
              </a:rPr>
              <a:t>Product Support: troubleshooters, group webinars, Help Center beta</a:t>
            </a:r>
            <a:endParaRPr b="0" i="0" sz="900" u="none" cap="none" strike="noStrike">
              <a:solidFill>
                <a:srgbClr val="0A003C"/>
              </a:solidFill>
              <a:latin typeface="Inter Light"/>
              <a:ea typeface="Inter Light"/>
              <a:cs typeface="Inter Light"/>
              <a:sym typeface="Inter Light"/>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A003C"/>
              </a:solidFill>
              <a:latin typeface="Inter Light"/>
              <a:ea typeface="Inter Light"/>
              <a:cs typeface="Inter Light"/>
              <a:sym typeface="Inter Light"/>
            </a:endParaRPr>
          </a:p>
        </p:txBody>
      </p:sp>
      <p:sp>
        <p:nvSpPr>
          <p:cNvPr id="201" name="Google Shape;201;p17"/>
          <p:cNvSpPr txBox="1"/>
          <p:nvPr/>
        </p:nvSpPr>
        <p:spPr>
          <a:xfrm>
            <a:off x="627575" y="2190313"/>
            <a:ext cx="934500" cy="300300"/>
          </a:xfrm>
          <a:prstGeom prst="rect">
            <a:avLst/>
          </a:prstGeom>
          <a:noFill/>
          <a:ln>
            <a:noFill/>
          </a:ln>
        </p:spPr>
        <p:txBody>
          <a:bodyPr anchorCtr="0" anchor="t" bIns="11450" lIns="11450" spcFirstLastPara="1" rIns="11450" wrap="square" tIns="11450">
            <a:spAutoFit/>
          </a:bodyPr>
          <a:lstStyle/>
          <a:p>
            <a:pPr indent="-114300" lvl="0" marL="171450" marR="0" rtl="0" algn="l">
              <a:lnSpc>
                <a:spcPct val="100000"/>
              </a:lnSpc>
              <a:spcBef>
                <a:spcPts val="0"/>
              </a:spcBef>
              <a:spcAft>
                <a:spcPts val="0"/>
              </a:spcAft>
              <a:buClr>
                <a:srgbClr val="FF600F"/>
              </a:buClr>
              <a:buSzPts val="900"/>
              <a:buFont typeface="Inter Light"/>
              <a:buChar char="●"/>
            </a:pPr>
            <a:r>
              <a:rPr b="0" i="0" lang="en" sz="900" u="none" cap="none" strike="noStrike">
                <a:solidFill>
                  <a:srgbClr val="0A003C"/>
                </a:solidFill>
                <a:latin typeface="Inter Light"/>
                <a:ea typeface="Inter Light"/>
                <a:cs typeface="Inter Light"/>
                <a:sym typeface="Inter Light"/>
              </a:rPr>
              <a:t>Virtual ILT</a:t>
            </a:r>
            <a:endParaRPr b="0" i="0" sz="900" u="none" cap="none" strike="noStrike">
              <a:solidFill>
                <a:srgbClr val="0A003C"/>
              </a:solidFill>
              <a:latin typeface="Inter Light"/>
              <a:ea typeface="Inter Light"/>
              <a:cs typeface="Inter Light"/>
              <a:sym typeface="Inter Light"/>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A003C"/>
              </a:solidFill>
              <a:latin typeface="Inter Light"/>
              <a:ea typeface="Inter Light"/>
              <a:cs typeface="Inter Light"/>
              <a:sym typeface="Inter Light"/>
            </a:endParaRPr>
          </a:p>
        </p:txBody>
      </p:sp>
      <p:cxnSp>
        <p:nvCxnSpPr>
          <p:cNvPr id="202" name="Google Shape;202;p17"/>
          <p:cNvCxnSpPr/>
          <p:nvPr/>
        </p:nvCxnSpPr>
        <p:spPr>
          <a:xfrm flipH="1">
            <a:off x="5936575" y="3970975"/>
            <a:ext cx="4200" cy="880800"/>
          </a:xfrm>
          <a:prstGeom prst="straightConnector1">
            <a:avLst/>
          </a:prstGeom>
          <a:noFill/>
          <a:ln cap="flat" cmpd="sng" w="9525">
            <a:solidFill>
              <a:schemeClr val="lt1"/>
            </a:solidFill>
            <a:prstDash val="solid"/>
            <a:round/>
            <a:headEnd len="sm" w="sm" type="none"/>
            <a:tailEnd len="sm" w="sm" type="none"/>
          </a:ln>
        </p:spPr>
      </p:cxnSp>
      <p:cxnSp>
        <p:nvCxnSpPr>
          <p:cNvPr id="203" name="Google Shape;203;p17"/>
          <p:cNvCxnSpPr/>
          <p:nvPr/>
        </p:nvCxnSpPr>
        <p:spPr>
          <a:xfrm flipH="1">
            <a:off x="4505138" y="3970975"/>
            <a:ext cx="4200" cy="880800"/>
          </a:xfrm>
          <a:prstGeom prst="straightConnector1">
            <a:avLst/>
          </a:prstGeom>
          <a:noFill/>
          <a:ln cap="flat" cmpd="sng" w="9525">
            <a:solidFill>
              <a:schemeClr val="lt1"/>
            </a:solidFill>
            <a:prstDash val="solid"/>
            <a:round/>
            <a:headEnd len="sm" w="sm" type="none"/>
            <a:tailEnd len="sm" w="sm" type="none"/>
          </a:ln>
        </p:spPr>
      </p:cxnSp>
      <p:cxnSp>
        <p:nvCxnSpPr>
          <p:cNvPr id="204" name="Google Shape;204;p17"/>
          <p:cNvCxnSpPr/>
          <p:nvPr/>
        </p:nvCxnSpPr>
        <p:spPr>
          <a:xfrm flipH="1">
            <a:off x="3154163" y="3970975"/>
            <a:ext cx="4200" cy="880800"/>
          </a:xfrm>
          <a:prstGeom prst="straightConnector1">
            <a:avLst/>
          </a:prstGeom>
          <a:noFill/>
          <a:ln cap="flat" cmpd="sng" w="9525">
            <a:solidFill>
              <a:schemeClr val="lt1"/>
            </a:solidFill>
            <a:prstDash val="solid"/>
            <a:round/>
            <a:headEnd len="sm" w="sm" type="none"/>
            <a:tailEnd len="sm" w="sm" type="none"/>
          </a:ln>
        </p:spPr>
      </p:cxnSp>
      <p:cxnSp>
        <p:nvCxnSpPr>
          <p:cNvPr id="205" name="Google Shape;205;p17"/>
          <p:cNvCxnSpPr/>
          <p:nvPr/>
        </p:nvCxnSpPr>
        <p:spPr>
          <a:xfrm flipH="1">
            <a:off x="1741825" y="3970975"/>
            <a:ext cx="4200" cy="8808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8"/>
          <p:cNvSpPr/>
          <p:nvPr/>
        </p:nvSpPr>
        <p:spPr>
          <a:xfrm>
            <a:off x="0" y="0"/>
            <a:ext cx="5137500" cy="5092200"/>
          </a:xfrm>
          <a:prstGeom prst="rect">
            <a:avLst/>
          </a:prstGeom>
          <a:solidFill>
            <a:srgbClr val="0041E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8"/>
          <p:cNvSpPr txBox="1"/>
          <p:nvPr/>
        </p:nvSpPr>
        <p:spPr>
          <a:xfrm>
            <a:off x="390925" y="1338625"/>
            <a:ext cx="4565400" cy="15330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2600"/>
              <a:buFont typeface="Arial"/>
              <a:buNone/>
            </a:pPr>
            <a:r>
              <a:rPr b="0" i="0" lang="en" sz="2600" u="none" cap="none" strike="noStrike">
                <a:solidFill>
                  <a:schemeClr val="lt2"/>
                </a:solidFill>
                <a:latin typeface="Inter"/>
                <a:ea typeface="Inter"/>
                <a:cs typeface="Inter"/>
                <a:sym typeface="Inter"/>
              </a:rPr>
              <a:t>The way you demonstrate the     value of your Customer Education program evolves as it grows</a:t>
            </a:r>
            <a:endParaRPr b="0" i="0" sz="2600" u="none" cap="none" strike="noStrike">
              <a:solidFill>
                <a:schemeClr val="lt2"/>
              </a:solidFill>
              <a:latin typeface="Inter"/>
              <a:ea typeface="Inter"/>
              <a:cs typeface="Inter"/>
              <a:sym typeface="Inter"/>
            </a:endParaRPr>
          </a:p>
        </p:txBody>
      </p:sp>
      <p:sp>
        <p:nvSpPr>
          <p:cNvPr id="212" name="Google Shape;212;p18"/>
          <p:cNvSpPr txBox="1"/>
          <p:nvPr/>
        </p:nvSpPr>
        <p:spPr>
          <a:xfrm>
            <a:off x="415975" y="3938650"/>
            <a:ext cx="4515300" cy="292500"/>
          </a:xfrm>
          <a:prstGeom prst="rect">
            <a:avLst/>
          </a:prstGeom>
          <a:noFill/>
          <a:ln>
            <a:noFill/>
          </a:ln>
        </p:spPr>
        <p:txBody>
          <a:bodyPr anchorCtr="0" anchor="t" bIns="45725" lIns="45725" spcFirstLastPara="1" rIns="45725" wrap="square" tIns="45725">
            <a:spAutoFit/>
          </a:bodyPr>
          <a:lstStyle/>
          <a:p>
            <a:pPr indent="0" lvl="0" marL="0" marR="0" rtl="0" algn="l">
              <a:lnSpc>
                <a:spcPct val="115000"/>
              </a:lnSpc>
              <a:spcBef>
                <a:spcPts val="0"/>
              </a:spcBef>
              <a:spcAft>
                <a:spcPts val="0"/>
              </a:spcAft>
              <a:buClr>
                <a:srgbClr val="000000"/>
              </a:buClr>
              <a:buSzPts val="1300"/>
              <a:buFont typeface="Arial"/>
              <a:buNone/>
            </a:pPr>
            <a:r>
              <a:rPr b="0" i="0" lang="en" sz="1300" u="none" cap="none" strike="noStrike">
                <a:solidFill>
                  <a:srgbClr val="F7F7F8"/>
                </a:solidFill>
                <a:latin typeface="Inter"/>
                <a:ea typeface="Inter"/>
                <a:cs typeface="Inter"/>
                <a:sym typeface="Inter"/>
              </a:rPr>
              <a:t>Don’t get stuck with the same pitch, metrics and decks. </a:t>
            </a:r>
            <a:endParaRPr b="0" i="0" sz="1300" u="none" cap="none" strike="noStrike">
              <a:solidFill>
                <a:srgbClr val="F7F7F8"/>
              </a:solidFill>
              <a:latin typeface="Inter"/>
              <a:ea typeface="Inter"/>
              <a:cs typeface="Inter"/>
              <a:sym typeface="Inter"/>
            </a:endParaRPr>
          </a:p>
        </p:txBody>
      </p:sp>
      <p:grpSp>
        <p:nvGrpSpPr>
          <p:cNvPr id="213" name="Google Shape;213;p18"/>
          <p:cNvGrpSpPr/>
          <p:nvPr/>
        </p:nvGrpSpPr>
        <p:grpSpPr>
          <a:xfrm>
            <a:off x="5628913" y="1204862"/>
            <a:ext cx="3051160" cy="2733776"/>
            <a:chOff x="10394026" y="2409725"/>
            <a:chExt cx="6102321" cy="5467551"/>
          </a:xfrm>
        </p:grpSpPr>
        <p:sp>
          <p:nvSpPr>
            <p:cNvPr id="214" name="Google Shape;214;p18"/>
            <p:cNvSpPr/>
            <p:nvPr/>
          </p:nvSpPr>
          <p:spPr>
            <a:xfrm>
              <a:off x="13349947" y="4673276"/>
              <a:ext cx="3146400" cy="3204000"/>
            </a:xfrm>
            <a:prstGeom prst="ellipse">
              <a:avLst/>
            </a:prstGeom>
            <a:solidFill>
              <a:srgbClr val="F4F7FA"/>
            </a:solidFill>
            <a:ln cap="flat" cmpd="sng" w="19050">
              <a:solidFill>
                <a:srgbClr val="0A003C"/>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8"/>
            <p:cNvSpPr txBox="1"/>
            <p:nvPr/>
          </p:nvSpPr>
          <p:spPr>
            <a:xfrm>
              <a:off x="13815181" y="6355051"/>
              <a:ext cx="2253600" cy="588600"/>
            </a:xfrm>
            <a:prstGeom prst="rect">
              <a:avLst/>
            </a:prstGeom>
            <a:noFill/>
            <a:ln>
              <a:noFill/>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A003C"/>
                  </a:solidFill>
                  <a:latin typeface="Inter Medium"/>
                  <a:ea typeface="Inter Medium"/>
                  <a:cs typeface="Inter Medium"/>
                  <a:sym typeface="Inter Medium"/>
                </a:rPr>
                <a:t>Stakeholders &amp; SMEs</a:t>
              </a:r>
              <a:endParaRPr b="0" i="0" sz="1100" u="none" cap="none" strike="noStrike">
                <a:solidFill>
                  <a:srgbClr val="0A003C"/>
                </a:solidFill>
                <a:latin typeface="Inter Medium"/>
                <a:ea typeface="Inter Medium"/>
                <a:cs typeface="Inter Medium"/>
                <a:sym typeface="Inter Medium"/>
              </a:endParaRPr>
            </a:p>
          </p:txBody>
        </p:sp>
        <p:sp>
          <p:nvSpPr>
            <p:cNvPr id="216" name="Google Shape;216;p18"/>
            <p:cNvSpPr/>
            <p:nvPr/>
          </p:nvSpPr>
          <p:spPr>
            <a:xfrm>
              <a:off x="11868318" y="2409725"/>
              <a:ext cx="3146400" cy="3204000"/>
            </a:xfrm>
            <a:prstGeom prst="ellipse">
              <a:avLst/>
            </a:prstGeom>
            <a:solidFill>
              <a:srgbClr val="F4F7FA"/>
            </a:solidFill>
            <a:ln cap="flat" cmpd="sng" w="19050">
              <a:solidFill>
                <a:srgbClr val="0041ED"/>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a:t>
              </a:r>
              <a:endParaRPr b="0" i="0" sz="700" u="none" cap="none" strike="noStrike">
                <a:solidFill>
                  <a:srgbClr val="000000"/>
                </a:solidFill>
                <a:latin typeface="Arial"/>
                <a:ea typeface="Arial"/>
                <a:cs typeface="Arial"/>
                <a:sym typeface="Arial"/>
              </a:endParaRPr>
            </a:p>
          </p:txBody>
        </p:sp>
        <p:sp>
          <p:nvSpPr>
            <p:cNvPr id="217" name="Google Shape;217;p18"/>
            <p:cNvSpPr txBox="1"/>
            <p:nvPr/>
          </p:nvSpPr>
          <p:spPr>
            <a:xfrm>
              <a:off x="12362958" y="3860786"/>
              <a:ext cx="2253600" cy="588600"/>
            </a:xfrm>
            <a:prstGeom prst="rect">
              <a:avLst/>
            </a:prstGeom>
            <a:noFill/>
            <a:ln>
              <a:noFill/>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A003C"/>
                  </a:solidFill>
                  <a:latin typeface="Inter Medium"/>
                  <a:ea typeface="Inter Medium"/>
                  <a:cs typeface="Inter Medium"/>
                  <a:sym typeface="Inter Medium"/>
                </a:rPr>
                <a:t>Executives</a:t>
              </a:r>
              <a:endParaRPr b="0" i="0" sz="1100" u="none" cap="none" strike="noStrike">
                <a:solidFill>
                  <a:srgbClr val="0A003C"/>
                </a:solidFill>
                <a:latin typeface="Inter Medium"/>
                <a:ea typeface="Inter Medium"/>
                <a:cs typeface="Inter Medium"/>
                <a:sym typeface="Inter Medium"/>
              </a:endParaRPr>
            </a:p>
          </p:txBody>
        </p:sp>
        <p:sp>
          <p:nvSpPr>
            <p:cNvPr id="218" name="Google Shape;218;p18"/>
            <p:cNvSpPr/>
            <p:nvPr/>
          </p:nvSpPr>
          <p:spPr>
            <a:xfrm>
              <a:off x="10394026" y="4673276"/>
              <a:ext cx="3146400" cy="3204000"/>
            </a:xfrm>
            <a:prstGeom prst="ellipse">
              <a:avLst/>
            </a:prstGeom>
            <a:solidFill>
              <a:srgbClr val="F4F7FA"/>
            </a:solidFill>
            <a:ln cap="flat" cmpd="sng" w="19050">
              <a:solidFill>
                <a:srgbClr val="FF600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a:t>
              </a:r>
              <a:endParaRPr b="0" i="0" sz="700" u="none" cap="none" strike="noStrike">
                <a:solidFill>
                  <a:srgbClr val="000000"/>
                </a:solidFill>
                <a:latin typeface="Arial"/>
                <a:ea typeface="Arial"/>
                <a:cs typeface="Arial"/>
                <a:sym typeface="Arial"/>
              </a:endParaRPr>
            </a:p>
          </p:txBody>
        </p:sp>
        <p:sp>
          <p:nvSpPr>
            <p:cNvPr id="219" name="Google Shape;219;p18"/>
            <p:cNvSpPr/>
            <p:nvPr/>
          </p:nvSpPr>
          <p:spPr>
            <a:xfrm>
              <a:off x="12684395" y="4708361"/>
              <a:ext cx="1556400" cy="1585200"/>
            </a:xfrm>
            <a:prstGeom prst="ellipse">
              <a:avLst/>
            </a:prstGeom>
            <a:solidFill>
              <a:srgbClr val="0041E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8"/>
            <p:cNvSpPr txBox="1"/>
            <p:nvPr/>
          </p:nvSpPr>
          <p:spPr>
            <a:xfrm>
              <a:off x="10822649" y="6371071"/>
              <a:ext cx="2253600" cy="588600"/>
            </a:xfrm>
            <a:prstGeom prst="rect">
              <a:avLst/>
            </a:prstGeom>
            <a:noFill/>
            <a:ln>
              <a:noFill/>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A003C"/>
                  </a:solidFill>
                  <a:latin typeface="Inter Medium"/>
                  <a:ea typeface="Inter Medium"/>
                  <a:cs typeface="Inter Medium"/>
                  <a:sym typeface="Inter Medium"/>
                </a:rPr>
                <a:t>Customers</a:t>
              </a:r>
              <a:endParaRPr b="0" i="0" sz="1100" u="none" cap="none" strike="noStrike">
                <a:solidFill>
                  <a:srgbClr val="0A003C"/>
                </a:solidFill>
                <a:latin typeface="Inter Medium"/>
                <a:ea typeface="Inter Medium"/>
                <a:cs typeface="Inter Medium"/>
                <a:sym typeface="Inter Medium"/>
              </a:endParaRPr>
            </a:p>
          </p:txBody>
        </p:sp>
        <p:pic>
          <p:nvPicPr>
            <p:cNvPr id="221" name="Google Shape;221;p18"/>
            <p:cNvPicPr preferRelativeResize="0"/>
            <p:nvPr/>
          </p:nvPicPr>
          <p:blipFill rotWithShape="1">
            <a:blip r:embed="rId3">
              <a:alphaModFix/>
            </a:blip>
            <a:srcRect b="0" l="0" r="0" t="0"/>
            <a:stretch/>
          </p:blipFill>
          <p:spPr>
            <a:xfrm>
              <a:off x="11513189" y="5506629"/>
              <a:ext cx="872756" cy="848406"/>
            </a:xfrm>
            <a:prstGeom prst="rect">
              <a:avLst/>
            </a:prstGeom>
            <a:noFill/>
            <a:ln>
              <a:noFill/>
            </a:ln>
          </p:spPr>
        </p:pic>
      </p:grpSp>
      <p:grpSp>
        <p:nvGrpSpPr>
          <p:cNvPr id="222" name="Google Shape;222;p18"/>
          <p:cNvGrpSpPr/>
          <p:nvPr/>
        </p:nvGrpSpPr>
        <p:grpSpPr>
          <a:xfrm>
            <a:off x="7691434" y="2676893"/>
            <a:ext cx="438922" cy="438923"/>
            <a:chOff x="783625" y="5032225"/>
            <a:chExt cx="355575" cy="355576"/>
          </a:xfrm>
        </p:grpSpPr>
        <p:sp>
          <p:nvSpPr>
            <p:cNvPr id="223" name="Google Shape;223;p18"/>
            <p:cNvSpPr/>
            <p:nvPr/>
          </p:nvSpPr>
          <p:spPr>
            <a:xfrm>
              <a:off x="783625" y="5216786"/>
              <a:ext cx="84296" cy="171014"/>
            </a:xfrm>
            <a:custGeom>
              <a:rect b="b" l="l" r="r" t="t"/>
              <a:pathLst>
                <a:path extrusionOk="0" h="2613" w="1288">
                  <a:moveTo>
                    <a:pt x="1079" y="209"/>
                  </a:moveTo>
                  <a:lnTo>
                    <a:pt x="1079" y="2404"/>
                  </a:lnTo>
                  <a:lnTo>
                    <a:pt x="209" y="2404"/>
                  </a:lnTo>
                  <a:lnTo>
                    <a:pt x="209" y="209"/>
                  </a:lnTo>
                  <a:close/>
                  <a:moveTo>
                    <a:pt x="1" y="1"/>
                  </a:moveTo>
                  <a:lnTo>
                    <a:pt x="1" y="2612"/>
                  </a:lnTo>
                  <a:lnTo>
                    <a:pt x="1288" y="2612"/>
                  </a:lnTo>
                  <a:lnTo>
                    <a:pt x="1288" y="2518"/>
                  </a:lnTo>
                  <a:lnTo>
                    <a:pt x="1288" y="1"/>
                  </a:lnTo>
                  <a:close/>
                </a:path>
              </a:pathLst>
            </a:custGeom>
            <a:solidFill>
              <a:srgbClr val="FF600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8"/>
            <p:cNvSpPr/>
            <p:nvPr/>
          </p:nvSpPr>
          <p:spPr>
            <a:xfrm>
              <a:off x="918643" y="5275034"/>
              <a:ext cx="85540" cy="112766"/>
            </a:xfrm>
            <a:custGeom>
              <a:rect b="b" l="l" r="r" t="t"/>
              <a:pathLst>
                <a:path extrusionOk="0" h="1723" w="1307">
                  <a:moveTo>
                    <a:pt x="1098" y="227"/>
                  </a:moveTo>
                  <a:lnTo>
                    <a:pt x="1098" y="1514"/>
                  </a:lnTo>
                  <a:lnTo>
                    <a:pt x="228" y="1514"/>
                  </a:lnTo>
                  <a:lnTo>
                    <a:pt x="228" y="227"/>
                  </a:lnTo>
                  <a:close/>
                  <a:moveTo>
                    <a:pt x="0" y="0"/>
                  </a:moveTo>
                  <a:lnTo>
                    <a:pt x="0" y="1722"/>
                  </a:lnTo>
                  <a:lnTo>
                    <a:pt x="1306" y="1722"/>
                  </a:lnTo>
                  <a:lnTo>
                    <a:pt x="1306" y="1628"/>
                  </a:lnTo>
                  <a:lnTo>
                    <a:pt x="1306" y="0"/>
                  </a:lnTo>
                  <a:close/>
                </a:path>
              </a:pathLst>
            </a:custGeom>
            <a:solidFill>
              <a:srgbClr val="FF600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8"/>
            <p:cNvSpPr/>
            <p:nvPr/>
          </p:nvSpPr>
          <p:spPr>
            <a:xfrm>
              <a:off x="1054904" y="5168486"/>
              <a:ext cx="84296" cy="219315"/>
            </a:xfrm>
            <a:custGeom>
              <a:rect b="b" l="l" r="r" t="t"/>
              <a:pathLst>
                <a:path extrusionOk="0" h="3351" w="1288">
                  <a:moveTo>
                    <a:pt x="1079" y="209"/>
                  </a:moveTo>
                  <a:lnTo>
                    <a:pt x="1079" y="3142"/>
                  </a:lnTo>
                  <a:lnTo>
                    <a:pt x="208" y="3142"/>
                  </a:lnTo>
                  <a:lnTo>
                    <a:pt x="208" y="209"/>
                  </a:lnTo>
                  <a:close/>
                  <a:moveTo>
                    <a:pt x="0" y="0"/>
                  </a:moveTo>
                  <a:lnTo>
                    <a:pt x="0" y="3350"/>
                  </a:lnTo>
                  <a:lnTo>
                    <a:pt x="1287" y="3350"/>
                  </a:lnTo>
                  <a:lnTo>
                    <a:pt x="1287" y="3256"/>
                  </a:lnTo>
                  <a:lnTo>
                    <a:pt x="1287" y="0"/>
                  </a:lnTo>
                  <a:close/>
                </a:path>
              </a:pathLst>
            </a:custGeom>
            <a:solidFill>
              <a:srgbClr val="FF600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8"/>
            <p:cNvSpPr/>
            <p:nvPr/>
          </p:nvSpPr>
          <p:spPr>
            <a:xfrm>
              <a:off x="788599" y="5035955"/>
              <a:ext cx="343141" cy="179653"/>
            </a:xfrm>
            <a:custGeom>
              <a:rect b="b" l="l" r="r" t="t"/>
              <a:pathLst>
                <a:path extrusionOk="0" h="2745" w="5243">
                  <a:moveTo>
                    <a:pt x="5091" y="1"/>
                  </a:moveTo>
                  <a:lnTo>
                    <a:pt x="2669" y="2442"/>
                  </a:lnTo>
                  <a:lnTo>
                    <a:pt x="1117" y="758"/>
                  </a:lnTo>
                  <a:lnTo>
                    <a:pt x="0" y="1855"/>
                  </a:lnTo>
                  <a:lnTo>
                    <a:pt x="133" y="2007"/>
                  </a:lnTo>
                  <a:lnTo>
                    <a:pt x="1117" y="1060"/>
                  </a:lnTo>
                  <a:lnTo>
                    <a:pt x="2669" y="2745"/>
                  </a:lnTo>
                  <a:lnTo>
                    <a:pt x="5243" y="152"/>
                  </a:lnTo>
                  <a:lnTo>
                    <a:pt x="5091" y="1"/>
                  </a:lnTo>
                  <a:close/>
                </a:path>
              </a:pathLst>
            </a:custGeom>
            <a:solidFill>
              <a:srgbClr val="FF600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8"/>
            <p:cNvSpPr/>
            <p:nvPr/>
          </p:nvSpPr>
          <p:spPr>
            <a:xfrm>
              <a:off x="1048686" y="5032225"/>
              <a:ext cx="89270" cy="89270"/>
            </a:xfrm>
            <a:custGeom>
              <a:rect b="b" l="l" r="r" t="t"/>
              <a:pathLst>
                <a:path extrusionOk="0" h="1364" w="1364">
                  <a:moveTo>
                    <a:pt x="1" y="1"/>
                  </a:moveTo>
                  <a:lnTo>
                    <a:pt x="1" y="209"/>
                  </a:lnTo>
                  <a:lnTo>
                    <a:pt x="1155" y="209"/>
                  </a:lnTo>
                  <a:lnTo>
                    <a:pt x="1155" y="1363"/>
                  </a:lnTo>
                  <a:lnTo>
                    <a:pt x="1363" y="1363"/>
                  </a:lnTo>
                  <a:lnTo>
                    <a:pt x="1363" y="1"/>
                  </a:lnTo>
                  <a:close/>
                </a:path>
              </a:pathLst>
            </a:custGeom>
            <a:solidFill>
              <a:srgbClr val="FF600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28" name="Google Shape;228;p18"/>
          <p:cNvPicPr preferRelativeResize="0"/>
          <p:nvPr/>
        </p:nvPicPr>
        <p:blipFill rotWithShape="1">
          <a:blip r:embed="rId4">
            <a:alphaModFix/>
          </a:blip>
          <a:srcRect b="0" l="0" r="0" t="0"/>
          <a:stretch/>
        </p:blipFill>
        <p:spPr>
          <a:xfrm>
            <a:off x="6935038" y="1503213"/>
            <a:ext cx="438913" cy="438913"/>
          </a:xfrm>
          <a:prstGeom prst="rect">
            <a:avLst/>
          </a:prstGeom>
          <a:noFill/>
          <a:ln>
            <a:noFill/>
          </a:ln>
        </p:spPr>
      </p:pic>
      <p:pic>
        <p:nvPicPr>
          <p:cNvPr id="229" name="Google Shape;229;p18"/>
          <p:cNvPicPr preferRelativeResize="0"/>
          <p:nvPr/>
        </p:nvPicPr>
        <p:blipFill rotWithShape="1">
          <a:blip r:embed="rId5">
            <a:alphaModFix/>
          </a:blip>
          <a:srcRect b="0" l="0" r="0" t="0"/>
          <a:stretch/>
        </p:blipFill>
        <p:spPr>
          <a:xfrm>
            <a:off x="6935046" y="2528520"/>
            <a:ext cx="438913" cy="438913"/>
          </a:xfrm>
          <a:prstGeom prst="rect">
            <a:avLst/>
          </a:prstGeom>
          <a:noFill/>
          <a:ln>
            <a:noFill/>
          </a:ln>
        </p:spPr>
      </p:pic>
      <p:pic>
        <p:nvPicPr>
          <p:cNvPr id="230" name="Google Shape;230;p18"/>
          <p:cNvPicPr preferRelativeResize="0"/>
          <p:nvPr/>
        </p:nvPicPr>
        <p:blipFill rotWithShape="1">
          <a:blip r:embed="rId6">
            <a:alphaModFix/>
          </a:blip>
          <a:srcRect b="0" l="0" r="0" t="0"/>
          <a:stretch/>
        </p:blipFill>
        <p:spPr>
          <a:xfrm>
            <a:off x="900875" y="1651625"/>
            <a:ext cx="555617" cy="555600"/>
          </a:xfrm>
          <a:prstGeom prst="rect">
            <a:avLst/>
          </a:prstGeom>
          <a:noFill/>
          <a:ln>
            <a:noFill/>
          </a:ln>
        </p:spPr>
      </p:pic>
      <p:grpSp>
        <p:nvGrpSpPr>
          <p:cNvPr id="231" name="Google Shape;231;p18"/>
          <p:cNvGrpSpPr/>
          <p:nvPr/>
        </p:nvGrpSpPr>
        <p:grpSpPr>
          <a:xfrm>
            <a:off x="395971" y="3938640"/>
            <a:ext cx="4449114" cy="301686"/>
            <a:chOff x="5325130" y="4873622"/>
            <a:chExt cx="4287890" cy="290753"/>
          </a:xfrm>
        </p:grpSpPr>
        <p:sp>
          <p:nvSpPr>
            <p:cNvPr id="232" name="Google Shape;232;p18"/>
            <p:cNvSpPr/>
            <p:nvPr/>
          </p:nvSpPr>
          <p:spPr>
            <a:xfrm>
              <a:off x="5325130" y="4873622"/>
              <a:ext cx="540300" cy="133625"/>
            </a:xfrm>
            <a:custGeom>
              <a:rect b="b" l="l" r="r" t="t"/>
              <a:pathLst>
                <a:path extrusionOk="0" fill="none" h="5345" w="21612">
                  <a:moveTo>
                    <a:pt x="21612" y="176"/>
                  </a:moveTo>
                  <a:lnTo>
                    <a:pt x="21612" y="176"/>
                  </a:lnTo>
                  <a:lnTo>
                    <a:pt x="19152" y="88"/>
                  </a:lnTo>
                  <a:lnTo>
                    <a:pt x="16824" y="44"/>
                  </a:lnTo>
                  <a:lnTo>
                    <a:pt x="14642" y="15"/>
                  </a:lnTo>
                  <a:lnTo>
                    <a:pt x="12607" y="0"/>
                  </a:lnTo>
                  <a:lnTo>
                    <a:pt x="10733" y="15"/>
                  </a:lnTo>
                  <a:lnTo>
                    <a:pt x="9005" y="44"/>
                  </a:lnTo>
                  <a:lnTo>
                    <a:pt x="7439" y="73"/>
                  </a:lnTo>
                  <a:lnTo>
                    <a:pt x="6019" y="117"/>
                  </a:lnTo>
                  <a:lnTo>
                    <a:pt x="4759" y="161"/>
                  </a:lnTo>
                  <a:lnTo>
                    <a:pt x="3661" y="220"/>
                  </a:lnTo>
                  <a:lnTo>
                    <a:pt x="1963" y="322"/>
                  </a:lnTo>
                  <a:lnTo>
                    <a:pt x="938" y="395"/>
                  </a:lnTo>
                  <a:lnTo>
                    <a:pt x="587" y="425"/>
                  </a:lnTo>
                  <a:lnTo>
                    <a:pt x="587" y="425"/>
                  </a:lnTo>
                  <a:lnTo>
                    <a:pt x="499" y="893"/>
                  </a:lnTo>
                  <a:lnTo>
                    <a:pt x="396" y="1420"/>
                  </a:lnTo>
                  <a:lnTo>
                    <a:pt x="294" y="2094"/>
                  </a:lnTo>
                  <a:lnTo>
                    <a:pt x="191" y="2855"/>
                  </a:lnTo>
                  <a:lnTo>
                    <a:pt x="103" y="3690"/>
                  </a:lnTo>
                  <a:lnTo>
                    <a:pt x="30" y="4524"/>
                  </a:lnTo>
                  <a:lnTo>
                    <a:pt x="1" y="4949"/>
                  </a:lnTo>
                  <a:lnTo>
                    <a:pt x="1" y="5344"/>
                  </a:lnTo>
                </a:path>
              </a:pathLst>
            </a:custGeom>
            <a:noFill/>
            <a:ln cap="rnd" cmpd="sng" w="19050">
              <a:solidFill>
                <a:srgbClr val="FF600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8"/>
            <p:cNvSpPr/>
            <p:nvPr/>
          </p:nvSpPr>
          <p:spPr>
            <a:xfrm>
              <a:off x="9086645" y="5030400"/>
              <a:ext cx="526375" cy="133975"/>
            </a:xfrm>
            <a:custGeom>
              <a:rect b="b" l="l" r="r" t="t"/>
              <a:pathLst>
                <a:path extrusionOk="0" fill="none" h="5359" w="21055">
                  <a:moveTo>
                    <a:pt x="0" y="5344"/>
                  </a:moveTo>
                  <a:lnTo>
                    <a:pt x="0" y="5344"/>
                  </a:lnTo>
                  <a:lnTo>
                    <a:pt x="1991" y="5359"/>
                  </a:lnTo>
                  <a:lnTo>
                    <a:pt x="3953" y="5359"/>
                  </a:lnTo>
                  <a:lnTo>
                    <a:pt x="5857" y="5330"/>
                  </a:lnTo>
                  <a:lnTo>
                    <a:pt x="7716" y="5286"/>
                  </a:lnTo>
                  <a:lnTo>
                    <a:pt x="9502" y="5227"/>
                  </a:lnTo>
                  <a:lnTo>
                    <a:pt x="11201" y="5139"/>
                  </a:lnTo>
                  <a:lnTo>
                    <a:pt x="12797" y="5066"/>
                  </a:lnTo>
                  <a:lnTo>
                    <a:pt x="14290" y="4978"/>
                  </a:lnTo>
                  <a:lnTo>
                    <a:pt x="15652" y="4876"/>
                  </a:lnTo>
                  <a:lnTo>
                    <a:pt x="16882" y="4788"/>
                  </a:lnTo>
                  <a:lnTo>
                    <a:pt x="18873" y="4627"/>
                  </a:lnTo>
                  <a:lnTo>
                    <a:pt x="20132" y="4510"/>
                  </a:lnTo>
                  <a:lnTo>
                    <a:pt x="20586" y="4466"/>
                  </a:lnTo>
                  <a:lnTo>
                    <a:pt x="20586" y="4466"/>
                  </a:lnTo>
                  <a:lnTo>
                    <a:pt x="20645" y="3983"/>
                  </a:lnTo>
                  <a:lnTo>
                    <a:pt x="20791" y="2826"/>
                  </a:lnTo>
                  <a:lnTo>
                    <a:pt x="20879" y="2109"/>
                  </a:lnTo>
                  <a:lnTo>
                    <a:pt x="20952" y="1376"/>
                  </a:lnTo>
                  <a:lnTo>
                    <a:pt x="21011" y="659"/>
                  </a:lnTo>
                  <a:lnTo>
                    <a:pt x="21055" y="0"/>
                  </a:lnTo>
                </a:path>
              </a:pathLst>
            </a:custGeom>
            <a:noFill/>
            <a:ln cap="rnd" cmpd="sng" w="19050">
              <a:solidFill>
                <a:srgbClr val="FF600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9"/>
          <p:cNvSpPr/>
          <p:nvPr/>
        </p:nvSpPr>
        <p:spPr>
          <a:xfrm>
            <a:off x="5946551" y="1902825"/>
            <a:ext cx="2539500" cy="2705700"/>
          </a:xfrm>
          <a:prstGeom prst="rect">
            <a:avLst/>
          </a:prstGeom>
          <a:solidFill>
            <a:srgbClr val="0041E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9"/>
          <p:cNvSpPr/>
          <p:nvPr/>
        </p:nvSpPr>
        <p:spPr>
          <a:xfrm>
            <a:off x="3254890" y="1902825"/>
            <a:ext cx="2539500" cy="2705700"/>
          </a:xfrm>
          <a:prstGeom prst="rect">
            <a:avLst/>
          </a:prstGeom>
          <a:solidFill>
            <a:srgbClr val="0041E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9"/>
          <p:cNvSpPr/>
          <p:nvPr/>
        </p:nvSpPr>
        <p:spPr>
          <a:xfrm>
            <a:off x="563238" y="1902825"/>
            <a:ext cx="2539500" cy="2705700"/>
          </a:xfrm>
          <a:prstGeom prst="rect">
            <a:avLst/>
          </a:prstGeom>
          <a:solidFill>
            <a:srgbClr val="0041E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9"/>
          <p:cNvSpPr txBox="1"/>
          <p:nvPr/>
        </p:nvSpPr>
        <p:spPr>
          <a:xfrm>
            <a:off x="545850" y="544100"/>
            <a:ext cx="7922700" cy="7572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2400"/>
              <a:buFont typeface="Arial"/>
              <a:buNone/>
            </a:pPr>
            <a:r>
              <a:rPr b="0" i="0" lang="en" sz="2400" u="none" cap="none" strike="noStrike">
                <a:solidFill>
                  <a:srgbClr val="0041ED"/>
                </a:solidFill>
                <a:latin typeface="Inter"/>
                <a:ea typeface="Inter"/>
                <a:cs typeface="Inter"/>
                <a:sym typeface="Inter"/>
              </a:rPr>
              <a:t>As a Customer Education Leader your role is to show results that matter to the right people at the right time</a:t>
            </a:r>
            <a:endParaRPr b="0" i="0" sz="2400" u="none" cap="none" strike="noStrike">
              <a:solidFill>
                <a:srgbClr val="0041ED"/>
              </a:solidFill>
              <a:latin typeface="Inter"/>
              <a:ea typeface="Inter"/>
              <a:cs typeface="Inter"/>
              <a:sym typeface="Inter"/>
            </a:endParaRPr>
          </a:p>
        </p:txBody>
      </p:sp>
      <p:sp>
        <p:nvSpPr>
          <p:cNvPr id="242" name="Google Shape;242;p19"/>
          <p:cNvSpPr txBox="1"/>
          <p:nvPr/>
        </p:nvSpPr>
        <p:spPr>
          <a:xfrm>
            <a:off x="718588" y="3048403"/>
            <a:ext cx="2241900" cy="771300"/>
          </a:xfrm>
          <a:prstGeom prst="rect">
            <a:avLst/>
          </a:prstGeom>
          <a:noFill/>
          <a:ln>
            <a:noFill/>
          </a:ln>
        </p:spPr>
        <p:txBody>
          <a:bodyPr anchorCtr="0" anchor="t" bIns="45725" lIns="45725" spcFirstLastPara="1" rIns="45725" wrap="square" tIns="45725">
            <a:spAutoFit/>
          </a:bodyPr>
          <a:lstStyle/>
          <a:p>
            <a:pPr indent="0" lvl="0" marL="0" marR="0" rtl="0" algn="l">
              <a:lnSpc>
                <a:spcPct val="130000"/>
              </a:lnSpc>
              <a:spcBef>
                <a:spcPts val="0"/>
              </a:spcBef>
              <a:spcAft>
                <a:spcPts val="0"/>
              </a:spcAft>
              <a:buClr>
                <a:srgbClr val="000000"/>
              </a:buClr>
              <a:buSzPts val="900"/>
              <a:buFont typeface="Arial"/>
              <a:buNone/>
            </a:pPr>
            <a:r>
              <a:rPr b="0" i="0" lang="en" sz="900" u="none" cap="none" strike="noStrike">
                <a:solidFill>
                  <a:schemeClr val="lt2"/>
                </a:solidFill>
                <a:latin typeface="Inter Light"/>
                <a:ea typeface="Inter Light"/>
                <a:cs typeface="Inter Light"/>
                <a:sym typeface="Inter Light"/>
              </a:rPr>
              <a:t>Truly understand needs and pain points; gain insights into customer behavior and preferences; focus on current priorities.</a:t>
            </a:r>
            <a:endParaRPr b="0" i="0" sz="900" u="none" cap="none" strike="noStrike">
              <a:solidFill>
                <a:schemeClr val="lt2"/>
              </a:solidFill>
              <a:latin typeface="Inter Light"/>
              <a:ea typeface="Inter Light"/>
              <a:cs typeface="Inter Light"/>
              <a:sym typeface="Inter Light"/>
            </a:endParaRPr>
          </a:p>
        </p:txBody>
      </p:sp>
      <p:sp>
        <p:nvSpPr>
          <p:cNvPr id="243" name="Google Shape;243;p19"/>
          <p:cNvSpPr txBox="1"/>
          <p:nvPr/>
        </p:nvSpPr>
        <p:spPr>
          <a:xfrm>
            <a:off x="714075" y="2802775"/>
            <a:ext cx="2241900" cy="2724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1300"/>
              <a:buFont typeface="Arial"/>
              <a:buNone/>
            </a:pPr>
            <a:r>
              <a:rPr b="0" i="0" lang="en" sz="1300" u="none" cap="none" strike="noStrike">
                <a:solidFill>
                  <a:srgbClr val="F7F7F8"/>
                </a:solidFill>
                <a:latin typeface="Inter Medium"/>
                <a:ea typeface="Inter Medium"/>
                <a:cs typeface="Inter Medium"/>
                <a:sym typeface="Inter Medium"/>
              </a:rPr>
              <a:t>Practice Active Listening</a:t>
            </a:r>
            <a:endParaRPr b="0" i="0" sz="1300" u="none" cap="none" strike="noStrike">
              <a:solidFill>
                <a:srgbClr val="F7F7F8"/>
              </a:solidFill>
              <a:latin typeface="Inter Medium"/>
              <a:ea typeface="Inter Medium"/>
              <a:cs typeface="Inter Medium"/>
              <a:sym typeface="Inter Medium"/>
            </a:endParaRPr>
          </a:p>
        </p:txBody>
      </p:sp>
      <p:sp>
        <p:nvSpPr>
          <p:cNvPr id="244" name="Google Shape;244;p19"/>
          <p:cNvSpPr txBox="1"/>
          <p:nvPr/>
        </p:nvSpPr>
        <p:spPr>
          <a:xfrm>
            <a:off x="3445625" y="3085065"/>
            <a:ext cx="2241900" cy="771300"/>
          </a:xfrm>
          <a:prstGeom prst="rect">
            <a:avLst/>
          </a:prstGeom>
          <a:noFill/>
          <a:ln>
            <a:noFill/>
          </a:ln>
        </p:spPr>
        <p:txBody>
          <a:bodyPr anchorCtr="0" anchor="t" bIns="45725" lIns="45725" spcFirstLastPara="1" rIns="45725" wrap="square" tIns="45725">
            <a:spAutoFit/>
          </a:bodyPr>
          <a:lstStyle/>
          <a:p>
            <a:pPr indent="0" lvl="0" marL="0" marR="0" rtl="0" algn="l">
              <a:lnSpc>
                <a:spcPct val="130000"/>
              </a:lnSpc>
              <a:spcBef>
                <a:spcPts val="0"/>
              </a:spcBef>
              <a:spcAft>
                <a:spcPts val="0"/>
              </a:spcAft>
              <a:buClr>
                <a:srgbClr val="000000"/>
              </a:buClr>
              <a:buSzPts val="900"/>
              <a:buFont typeface="Arial"/>
              <a:buNone/>
            </a:pPr>
            <a:r>
              <a:rPr b="0" i="0" lang="en" sz="900" u="none" cap="none" strike="noStrike">
                <a:solidFill>
                  <a:srgbClr val="F7F7F8"/>
                </a:solidFill>
                <a:latin typeface="Inter Light"/>
                <a:ea typeface="Inter Light"/>
                <a:cs typeface="Inter Light"/>
                <a:sym typeface="Inter Light"/>
              </a:rPr>
              <a:t>Build trust and rapport with customers, stakeholders and executives. Get early insights into what’s coming. Collect customers intelligence. </a:t>
            </a:r>
            <a:endParaRPr b="0" i="0" sz="900" u="none" cap="none" strike="noStrike">
              <a:solidFill>
                <a:srgbClr val="F7F7F8"/>
              </a:solidFill>
              <a:latin typeface="Inter Light"/>
              <a:ea typeface="Inter Light"/>
              <a:cs typeface="Inter Light"/>
              <a:sym typeface="Inter Light"/>
            </a:endParaRPr>
          </a:p>
        </p:txBody>
      </p:sp>
      <p:sp>
        <p:nvSpPr>
          <p:cNvPr id="245" name="Google Shape;245;p19"/>
          <p:cNvSpPr txBox="1"/>
          <p:nvPr/>
        </p:nvSpPr>
        <p:spPr>
          <a:xfrm>
            <a:off x="3441113" y="2839438"/>
            <a:ext cx="2241900" cy="2724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1300"/>
              <a:buFont typeface="Arial"/>
              <a:buNone/>
            </a:pPr>
            <a:r>
              <a:rPr b="0" i="0" lang="en" sz="1300" u="none" cap="none" strike="noStrike">
                <a:solidFill>
                  <a:srgbClr val="F7F7F8"/>
                </a:solidFill>
                <a:latin typeface="Inter Medium"/>
                <a:ea typeface="Inter Medium"/>
                <a:cs typeface="Inter Medium"/>
                <a:sym typeface="Inter Medium"/>
              </a:rPr>
              <a:t>Build Relationships</a:t>
            </a:r>
            <a:endParaRPr b="0" i="0" sz="1300" u="none" cap="none" strike="noStrike">
              <a:solidFill>
                <a:srgbClr val="F7F7F8"/>
              </a:solidFill>
              <a:latin typeface="Inter Medium"/>
              <a:ea typeface="Inter Medium"/>
              <a:cs typeface="Inter Medium"/>
              <a:sym typeface="Inter Medium"/>
            </a:endParaRPr>
          </a:p>
        </p:txBody>
      </p:sp>
      <p:sp>
        <p:nvSpPr>
          <p:cNvPr id="246" name="Google Shape;246;p19"/>
          <p:cNvSpPr txBox="1"/>
          <p:nvPr/>
        </p:nvSpPr>
        <p:spPr>
          <a:xfrm>
            <a:off x="6142063" y="3085065"/>
            <a:ext cx="2241900" cy="771300"/>
          </a:xfrm>
          <a:prstGeom prst="rect">
            <a:avLst/>
          </a:prstGeom>
          <a:noFill/>
          <a:ln>
            <a:noFill/>
          </a:ln>
        </p:spPr>
        <p:txBody>
          <a:bodyPr anchorCtr="0" anchor="t" bIns="45725" lIns="45725" spcFirstLastPara="1" rIns="45725" wrap="square" tIns="45725">
            <a:spAutoFit/>
          </a:bodyPr>
          <a:lstStyle/>
          <a:p>
            <a:pPr indent="0" lvl="0" marL="0" marR="0" rtl="0" algn="l">
              <a:lnSpc>
                <a:spcPct val="130000"/>
              </a:lnSpc>
              <a:spcBef>
                <a:spcPts val="0"/>
              </a:spcBef>
              <a:spcAft>
                <a:spcPts val="0"/>
              </a:spcAft>
              <a:buClr>
                <a:srgbClr val="000000"/>
              </a:buClr>
              <a:buSzPts val="900"/>
              <a:buFont typeface="Arial"/>
              <a:buNone/>
            </a:pPr>
            <a:r>
              <a:rPr b="0" i="0" lang="en" sz="900" u="none" cap="none" strike="noStrike">
                <a:solidFill>
                  <a:srgbClr val="F7F7F8"/>
                </a:solidFill>
                <a:latin typeface="Inter Light"/>
                <a:ea typeface="Inter Light"/>
                <a:cs typeface="Inter Light"/>
                <a:sym typeface="Inter Light"/>
              </a:rPr>
              <a:t>Anticipate customer and stakeholder needs. Flag issues early. Don’t be afraid of ‘out of scope’ items. Keep your contact lists updated.</a:t>
            </a:r>
            <a:endParaRPr b="0" i="0" sz="900" u="none" cap="none" strike="noStrike">
              <a:solidFill>
                <a:srgbClr val="F7F7F8"/>
              </a:solidFill>
              <a:latin typeface="Inter Light"/>
              <a:ea typeface="Inter Light"/>
              <a:cs typeface="Inter Light"/>
              <a:sym typeface="Inter Light"/>
            </a:endParaRPr>
          </a:p>
        </p:txBody>
      </p:sp>
      <p:sp>
        <p:nvSpPr>
          <p:cNvPr id="247" name="Google Shape;247;p19"/>
          <p:cNvSpPr txBox="1"/>
          <p:nvPr/>
        </p:nvSpPr>
        <p:spPr>
          <a:xfrm>
            <a:off x="6137550" y="2839438"/>
            <a:ext cx="2241900" cy="272400"/>
          </a:xfrm>
          <a:prstGeom prst="rect">
            <a:avLst/>
          </a:prstGeom>
          <a:noFill/>
          <a:ln>
            <a:noFill/>
          </a:ln>
        </p:spPr>
        <p:txBody>
          <a:bodyPr anchorCtr="0" anchor="t" bIns="45725" lIns="45725" spcFirstLastPara="1" rIns="45725" wrap="square" tIns="45725">
            <a:spAutoFit/>
          </a:bodyPr>
          <a:lstStyle/>
          <a:p>
            <a:pPr indent="0" lvl="0" marL="0" marR="0" rtl="0" algn="l">
              <a:lnSpc>
                <a:spcPct val="90000"/>
              </a:lnSpc>
              <a:spcBef>
                <a:spcPts val="0"/>
              </a:spcBef>
              <a:spcAft>
                <a:spcPts val="0"/>
              </a:spcAft>
              <a:buClr>
                <a:srgbClr val="000000"/>
              </a:buClr>
              <a:buSzPts val="1300"/>
              <a:buFont typeface="Arial"/>
              <a:buNone/>
            </a:pPr>
            <a:r>
              <a:rPr b="0" i="0" lang="en" sz="1300" u="none" cap="none" strike="noStrike">
                <a:solidFill>
                  <a:srgbClr val="F7F7F8"/>
                </a:solidFill>
                <a:latin typeface="Inter Medium"/>
                <a:ea typeface="Inter Medium"/>
                <a:cs typeface="Inter Medium"/>
                <a:sym typeface="Inter Medium"/>
              </a:rPr>
              <a:t>Be Proactive</a:t>
            </a:r>
            <a:endParaRPr b="0" i="0" sz="1300" u="none" cap="none" strike="noStrike">
              <a:solidFill>
                <a:srgbClr val="F7F7F8"/>
              </a:solidFill>
              <a:latin typeface="Inter Medium"/>
              <a:ea typeface="Inter Medium"/>
              <a:cs typeface="Inter Medium"/>
              <a:sym typeface="Inter Medium"/>
            </a:endParaRPr>
          </a:p>
        </p:txBody>
      </p:sp>
      <p:pic>
        <p:nvPicPr>
          <p:cNvPr id="248" name="Google Shape;248;p19"/>
          <p:cNvPicPr preferRelativeResize="0"/>
          <p:nvPr/>
        </p:nvPicPr>
        <p:blipFill rotWithShape="1">
          <a:blip r:embed="rId3">
            <a:alphaModFix/>
          </a:blip>
          <a:srcRect b="0" l="0" r="0" t="0"/>
          <a:stretch/>
        </p:blipFill>
        <p:spPr>
          <a:xfrm>
            <a:off x="3417425" y="2334888"/>
            <a:ext cx="511813" cy="511813"/>
          </a:xfrm>
          <a:prstGeom prst="rect">
            <a:avLst/>
          </a:prstGeom>
          <a:noFill/>
          <a:ln>
            <a:noFill/>
          </a:ln>
        </p:spPr>
      </p:pic>
      <p:pic>
        <p:nvPicPr>
          <p:cNvPr id="249" name="Google Shape;249;p19"/>
          <p:cNvPicPr preferRelativeResize="0"/>
          <p:nvPr/>
        </p:nvPicPr>
        <p:blipFill rotWithShape="1">
          <a:blip r:embed="rId4">
            <a:alphaModFix/>
          </a:blip>
          <a:srcRect b="0" l="0" r="0" t="0"/>
          <a:stretch/>
        </p:blipFill>
        <p:spPr>
          <a:xfrm>
            <a:off x="6145575" y="2372115"/>
            <a:ext cx="437362" cy="437360"/>
          </a:xfrm>
          <a:prstGeom prst="rect">
            <a:avLst/>
          </a:prstGeom>
          <a:noFill/>
          <a:ln>
            <a:noFill/>
          </a:ln>
        </p:spPr>
      </p:pic>
      <p:pic>
        <p:nvPicPr>
          <p:cNvPr id="250" name="Google Shape;250;p19"/>
          <p:cNvPicPr preferRelativeResize="0"/>
          <p:nvPr/>
        </p:nvPicPr>
        <p:blipFill rotWithShape="1">
          <a:blip r:embed="rId5">
            <a:alphaModFix/>
          </a:blip>
          <a:srcRect b="0" l="0" r="0" t="0"/>
          <a:stretch/>
        </p:blipFill>
        <p:spPr>
          <a:xfrm>
            <a:off x="680735" y="2335452"/>
            <a:ext cx="437362" cy="4373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0"/>
          <p:cNvSpPr/>
          <p:nvPr/>
        </p:nvSpPr>
        <p:spPr>
          <a:xfrm>
            <a:off x="4572000" y="-62900"/>
            <a:ext cx="4539600" cy="5143500"/>
          </a:xfrm>
          <a:prstGeom prst="rect">
            <a:avLst/>
          </a:prstGeom>
          <a:solidFill>
            <a:srgbClr val="0041E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0"/>
          <p:cNvSpPr txBox="1"/>
          <p:nvPr/>
        </p:nvSpPr>
        <p:spPr>
          <a:xfrm>
            <a:off x="636875" y="583575"/>
            <a:ext cx="3802500" cy="364800"/>
          </a:xfrm>
          <a:prstGeom prst="rect">
            <a:avLst/>
          </a:prstGeom>
          <a:noFill/>
          <a:ln>
            <a:noFill/>
          </a:ln>
        </p:spPr>
        <p:txBody>
          <a:bodyPr anchorCtr="0" anchor="t" bIns="22875" lIns="22875" spcFirstLastPara="1" rIns="22875" wrap="square" tIns="22875">
            <a:spAutoFit/>
          </a:bodyPr>
          <a:lstStyle/>
          <a:p>
            <a:pPr indent="0" lvl="0" marL="0" marR="0" rtl="0" algn="l">
              <a:lnSpc>
                <a:spcPct val="90000"/>
              </a:lnSpc>
              <a:spcBef>
                <a:spcPts val="0"/>
              </a:spcBef>
              <a:spcAft>
                <a:spcPts val="0"/>
              </a:spcAft>
              <a:buClr>
                <a:srgbClr val="000000"/>
              </a:buClr>
              <a:buSzPts val="2300"/>
              <a:buFont typeface="Arial"/>
              <a:buNone/>
            </a:pPr>
            <a:r>
              <a:rPr b="0" i="0" lang="en" sz="2300" u="none" cap="none" strike="noStrike">
                <a:solidFill>
                  <a:schemeClr val="dk1"/>
                </a:solidFill>
                <a:latin typeface="Inter"/>
                <a:ea typeface="Inter"/>
                <a:cs typeface="Inter"/>
                <a:sym typeface="Inter"/>
              </a:rPr>
              <a:t>CSM Time Savings </a:t>
            </a:r>
            <a:endParaRPr b="0" i="0" sz="2300" u="none" cap="none" strike="noStrike">
              <a:solidFill>
                <a:schemeClr val="dk1"/>
              </a:solidFill>
              <a:latin typeface="Inter"/>
              <a:ea typeface="Inter"/>
              <a:cs typeface="Inter"/>
              <a:sym typeface="Inter"/>
            </a:endParaRPr>
          </a:p>
        </p:txBody>
      </p:sp>
      <p:sp>
        <p:nvSpPr>
          <p:cNvPr id="257" name="Google Shape;257;p20"/>
          <p:cNvSpPr txBox="1"/>
          <p:nvPr/>
        </p:nvSpPr>
        <p:spPr>
          <a:xfrm>
            <a:off x="641071" y="1160674"/>
            <a:ext cx="4934100" cy="2772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dk1"/>
                </a:solidFill>
                <a:latin typeface="Inter"/>
                <a:ea typeface="Inter"/>
                <a:cs typeface="Inter"/>
                <a:sym typeface="Inter"/>
              </a:rPr>
              <a:t>Why</a:t>
            </a:r>
            <a:endParaRPr b="0" i="0" sz="1500" u="none" cap="none" strike="noStrike">
              <a:solidFill>
                <a:schemeClr val="dk1"/>
              </a:solidFill>
              <a:latin typeface="Inter"/>
              <a:ea typeface="Inter"/>
              <a:cs typeface="Inter"/>
              <a:sym typeface="Inter"/>
            </a:endParaRPr>
          </a:p>
        </p:txBody>
      </p:sp>
      <p:sp>
        <p:nvSpPr>
          <p:cNvPr id="258" name="Google Shape;258;p20"/>
          <p:cNvSpPr txBox="1"/>
          <p:nvPr/>
        </p:nvSpPr>
        <p:spPr>
          <a:xfrm>
            <a:off x="867362" y="1563750"/>
            <a:ext cx="3073200" cy="7953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Lack of scalable approach to onboarding. No standardization or consistency in demos or training. CSM ≠ Training expert.  </a:t>
            </a:r>
            <a:endParaRPr b="0" i="0" sz="1000" u="none" cap="none" strike="noStrike">
              <a:solidFill>
                <a:schemeClr val="dk1"/>
              </a:solidFill>
              <a:latin typeface="Inter Light"/>
              <a:ea typeface="Inter Light"/>
              <a:cs typeface="Inter Light"/>
              <a:sym typeface="Inter Light"/>
            </a:endParaRPr>
          </a:p>
          <a:p>
            <a:pPr indent="0" lvl="0" marL="0" marR="0" rtl="0" algn="l">
              <a:lnSpc>
                <a:spcPct val="115000"/>
              </a:lnSpc>
              <a:spcBef>
                <a:spcPts val="500"/>
              </a:spcBef>
              <a:spcAft>
                <a:spcPts val="500"/>
              </a:spcAft>
              <a:buClr>
                <a:srgbClr val="000000"/>
              </a:buClr>
              <a:buSzPts val="1000"/>
              <a:buFont typeface="Arial"/>
              <a:buNone/>
            </a:pPr>
            <a:r>
              <a:t/>
            </a:r>
            <a:endParaRPr b="0" i="0" sz="1000" u="none" cap="none" strike="noStrike">
              <a:solidFill>
                <a:schemeClr val="dk1"/>
              </a:solidFill>
              <a:latin typeface="Inter Light"/>
              <a:ea typeface="Inter Light"/>
              <a:cs typeface="Inter Light"/>
              <a:sym typeface="Inter Light"/>
            </a:endParaRPr>
          </a:p>
        </p:txBody>
      </p:sp>
      <p:grpSp>
        <p:nvGrpSpPr>
          <p:cNvPr id="259" name="Google Shape;259;p20"/>
          <p:cNvGrpSpPr/>
          <p:nvPr/>
        </p:nvGrpSpPr>
        <p:grpSpPr>
          <a:xfrm>
            <a:off x="2106957" y="948367"/>
            <a:ext cx="1246332" cy="38551"/>
            <a:chOff x="4907550" y="3537600"/>
            <a:chExt cx="600700" cy="50525"/>
          </a:xfrm>
        </p:grpSpPr>
        <p:sp>
          <p:nvSpPr>
            <p:cNvPr id="260" name="Google Shape;260;p20"/>
            <p:cNvSpPr/>
            <p:nvPr/>
          </p:nvSpPr>
          <p:spPr>
            <a:xfrm>
              <a:off x="4907550" y="3537600"/>
              <a:ext cx="308600" cy="39900"/>
            </a:xfrm>
            <a:custGeom>
              <a:rect b="b" l="l" r="r" t="t"/>
              <a:pathLst>
                <a:path extrusionOk="0" fill="none" h="1596" w="12344">
                  <a:moveTo>
                    <a:pt x="12343" y="1010"/>
                  </a:moveTo>
                  <a:lnTo>
                    <a:pt x="12343" y="1010"/>
                  </a:lnTo>
                  <a:lnTo>
                    <a:pt x="12021" y="849"/>
                  </a:lnTo>
                  <a:lnTo>
                    <a:pt x="11685" y="703"/>
                  </a:lnTo>
                  <a:lnTo>
                    <a:pt x="11333" y="571"/>
                  </a:lnTo>
                  <a:lnTo>
                    <a:pt x="10967" y="454"/>
                  </a:lnTo>
                  <a:lnTo>
                    <a:pt x="10587" y="366"/>
                  </a:lnTo>
                  <a:lnTo>
                    <a:pt x="10206" y="278"/>
                  </a:lnTo>
                  <a:lnTo>
                    <a:pt x="9825" y="190"/>
                  </a:lnTo>
                  <a:lnTo>
                    <a:pt x="9430" y="132"/>
                  </a:lnTo>
                  <a:lnTo>
                    <a:pt x="9020" y="88"/>
                  </a:lnTo>
                  <a:lnTo>
                    <a:pt x="8610" y="44"/>
                  </a:lnTo>
                  <a:lnTo>
                    <a:pt x="8200" y="15"/>
                  </a:lnTo>
                  <a:lnTo>
                    <a:pt x="7790" y="0"/>
                  </a:lnTo>
                  <a:lnTo>
                    <a:pt x="7365" y="0"/>
                  </a:lnTo>
                  <a:lnTo>
                    <a:pt x="6941" y="15"/>
                  </a:lnTo>
                  <a:lnTo>
                    <a:pt x="6516" y="29"/>
                  </a:lnTo>
                  <a:lnTo>
                    <a:pt x="6092" y="59"/>
                  </a:lnTo>
                  <a:lnTo>
                    <a:pt x="5667" y="88"/>
                  </a:lnTo>
                  <a:lnTo>
                    <a:pt x="5257" y="132"/>
                  </a:lnTo>
                  <a:lnTo>
                    <a:pt x="4832" y="190"/>
                  </a:lnTo>
                  <a:lnTo>
                    <a:pt x="4422" y="249"/>
                  </a:lnTo>
                  <a:lnTo>
                    <a:pt x="3998" y="322"/>
                  </a:lnTo>
                  <a:lnTo>
                    <a:pt x="3602" y="410"/>
                  </a:lnTo>
                  <a:lnTo>
                    <a:pt x="3193" y="498"/>
                  </a:lnTo>
                  <a:lnTo>
                    <a:pt x="2797" y="600"/>
                  </a:lnTo>
                  <a:lnTo>
                    <a:pt x="2417" y="703"/>
                  </a:lnTo>
                  <a:lnTo>
                    <a:pt x="2036" y="805"/>
                  </a:lnTo>
                  <a:lnTo>
                    <a:pt x="1670" y="922"/>
                  </a:lnTo>
                  <a:lnTo>
                    <a:pt x="1318" y="1054"/>
                  </a:lnTo>
                  <a:lnTo>
                    <a:pt x="967" y="1171"/>
                  </a:lnTo>
                  <a:lnTo>
                    <a:pt x="630" y="1318"/>
                  </a:lnTo>
                  <a:lnTo>
                    <a:pt x="308" y="1450"/>
                  </a:lnTo>
                  <a:lnTo>
                    <a:pt x="1" y="1596"/>
                  </a:lnTo>
                </a:path>
              </a:pathLst>
            </a:custGeom>
            <a:noFill/>
            <a:ln cap="rnd" cmpd="sng" w="19050">
              <a:solidFill>
                <a:srgbClr val="FB631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61" name="Google Shape;261;p20"/>
            <p:cNvSpPr/>
            <p:nvPr/>
          </p:nvSpPr>
          <p:spPr>
            <a:xfrm>
              <a:off x="5216125" y="3548575"/>
              <a:ext cx="292125" cy="39550"/>
            </a:xfrm>
            <a:custGeom>
              <a:rect b="b" l="l" r="r" t="t"/>
              <a:pathLst>
                <a:path extrusionOk="0" fill="none" h="1582" w="11685">
                  <a:moveTo>
                    <a:pt x="0" y="571"/>
                  </a:moveTo>
                  <a:lnTo>
                    <a:pt x="0" y="571"/>
                  </a:lnTo>
                  <a:lnTo>
                    <a:pt x="191" y="659"/>
                  </a:lnTo>
                  <a:lnTo>
                    <a:pt x="191" y="659"/>
                  </a:lnTo>
                  <a:lnTo>
                    <a:pt x="396" y="776"/>
                  </a:lnTo>
                  <a:lnTo>
                    <a:pt x="601" y="879"/>
                  </a:lnTo>
                  <a:lnTo>
                    <a:pt x="1025" y="1054"/>
                  </a:lnTo>
                  <a:lnTo>
                    <a:pt x="1465" y="1201"/>
                  </a:lnTo>
                  <a:lnTo>
                    <a:pt x="1919" y="1318"/>
                  </a:lnTo>
                  <a:lnTo>
                    <a:pt x="2372" y="1421"/>
                  </a:lnTo>
                  <a:lnTo>
                    <a:pt x="2841" y="1494"/>
                  </a:lnTo>
                  <a:lnTo>
                    <a:pt x="3309" y="1538"/>
                  </a:lnTo>
                  <a:lnTo>
                    <a:pt x="3793" y="1567"/>
                  </a:lnTo>
                  <a:lnTo>
                    <a:pt x="4276" y="1582"/>
                  </a:lnTo>
                  <a:lnTo>
                    <a:pt x="4759" y="1567"/>
                  </a:lnTo>
                  <a:lnTo>
                    <a:pt x="5228" y="1538"/>
                  </a:lnTo>
                  <a:lnTo>
                    <a:pt x="5711" y="1508"/>
                  </a:lnTo>
                  <a:lnTo>
                    <a:pt x="6179" y="1450"/>
                  </a:lnTo>
                  <a:lnTo>
                    <a:pt x="6648" y="1391"/>
                  </a:lnTo>
                  <a:lnTo>
                    <a:pt x="7102" y="1318"/>
                  </a:lnTo>
                  <a:lnTo>
                    <a:pt x="7541" y="1230"/>
                  </a:lnTo>
                  <a:lnTo>
                    <a:pt x="8390" y="1040"/>
                  </a:lnTo>
                  <a:lnTo>
                    <a:pt x="9181" y="835"/>
                  </a:lnTo>
                  <a:lnTo>
                    <a:pt x="9884" y="645"/>
                  </a:lnTo>
                  <a:lnTo>
                    <a:pt x="10484" y="440"/>
                  </a:lnTo>
                  <a:lnTo>
                    <a:pt x="10982" y="264"/>
                  </a:lnTo>
                  <a:lnTo>
                    <a:pt x="11362" y="132"/>
                  </a:lnTo>
                  <a:lnTo>
                    <a:pt x="11684" y="0"/>
                  </a:lnTo>
                </a:path>
              </a:pathLst>
            </a:custGeom>
            <a:noFill/>
            <a:ln cap="rnd" cmpd="sng" w="19050">
              <a:solidFill>
                <a:srgbClr val="FB631F"/>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262" name="Google Shape;262;p20"/>
          <p:cNvSpPr txBox="1"/>
          <p:nvPr/>
        </p:nvSpPr>
        <p:spPr>
          <a:xfrm>
            <a:off x="5138100" y="1769863"/>
            <a:ext cx="3652500" cy="1650900"/>
          </a:xfrm>
          <a:prstGeom prst="rect">
            <a:avLst/>
          </a:prstGeom>
          <a:noFill/>
          <a:ln>
            <a:noFill/>
          </a:ln>
        </p:spPr>
        <p:txBody>
          <a:bodyPr anchorCtr="0" anchor="t" bIns="45725" lIns="45725" spcFirstLastPara="1" rIns="45725" wrap="square" tIns="4572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lt1"/>
                </a:solidFill>
                <a:latin typeface="Inter"/>
                <a:ea typeface="Inter"/>
                <a:cs typeface="Inter"/>
                <a:sym typeface="Inter"/>
              </a:rPr>
              <a:t>Our CSMs are overwhelmed. They are being pulled in a million different directions. We need something that takes some of the pressure off and frees their time to focus on strategic initiatives.</a:t>
            </a:r>
            <a:endParaRPr b="0" i="0" sz="1500" u="none" cap="none" strike="noStrike">
              <a:solidFill>
                <a:schemeClr val="lt1"/>
              </a:solidFill>
              <a:latin typeface="Inter"/>
              <a:ea typeface="Inter"/>
              <a:cs typeface="Inter"/>
              <a:sym typeface="Inter"/>
            </a:endParaRPr>
          </a:p>
        </p:txBody>
      </p:sp>
      <p:pic>
        <p:nvPicPr>
          <p:cNvPr id="263" name="Google Shape;263;p20"/>
          <p:cNvPicPr preferRelativeResize="0"/>
          <p:nvPr/>
        </p:nvPicPr>
        <p:blipFill rotWithShape="1">
          <a:blip r:embed="rId3">
            <a:alphaModFix/>
          </a:blip>
          <a:srcRect b="0" l="0" r="0" t="0"/>
          <a:stretch/>
        </p:blipFill>
        <p:spPr>
          <a:xfrm>
            <a:off x="6549275" y="904300"/>
            <a:ext cx="830138" cy="830138"/>
          </a:xfrm>
          <a:prstGeom prst="rect">
            <a:avLst/>
          </a:prstGeom>
          <a:noFill/>
          <a:ln>
            <a:noFill/>
          </a:ln>
        </p:spPr>
      </p:pic>
      <p:sp>
        <p:nvSpPr>
          <p:cNvPr id="264" name="Google Shape;264;p20"/>
          <p:cNvSpPr txBox="1"/>
          <p:nvPr/>
        </p:nvSpPr>
        <p:spPr>
          <a:xfrm>
            <a:off x="641071" y="2255524"/>
            <a:ext cx="4934100" cy="2772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dk1"/>
                </a:solidFill>
                <a:latin typeface="Inter"/>
                <a:ea typeface="Inter"/>
                <a:cs typeface="Inter"/>
                <a:sym typeface="Inter"/>
              </a:rPr>
              <a:t>How</a:t>
            </a:r>
            <a:endParaRPr b="0" i="0" sz="1500" u="none" cap="none" strike="noStrike">
              <a:solidFill>
                <a:schemeClr val="dk1"/>
              </a:solidFill>
              <a:latin typeface="Inter"/>
              <a:ea typeface="Inter"/>
              <a:cs typeface="Inter"/>
              <a:sym typeface="Inter"/>
            </a:endParaRPr>
          </a:p>
        </p:txBody>
      </p:sp>
      <p:sp>
        <p:nvSpPr>
          <p:cNvPr id="265" name="Google Shape;265;p20"/>
          <p:cNvSpPr txBox="1"/>
          <p:nvPr/>
        </p:nvSpPr>
        <p:spPr>
          <a:xfrm>
            <a:off x="910575" y="2593700"/>
            <a:ext cx="3073200" cy="6183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Understand customer base &amp; industry specifics Attend customer calls, demos, internal calls </a:t>
            </a:r>
            <a:endParaRPr b="0" i="0" sz="1000" u="none" cap="none" strike="noStrike">
              <a:solidFill>
                <a:schemeClr val="dk1"/>
              </a:solidFill>
              <a:latin typeface="Inter Light"/>
              <a:ea typeface="Inter Light"/>
              <a:cs typeface="Inter Light"/>
              <a:sym typeface="Inter Light"/>
            </a:endParaRPr>
          </a:p>
          <a:p>
            <a:pPr indent="0" lvl="0" marL="0" marR="0" rtl="0" algn="l">
              <a:lnSpc>
                <a:spcPct val="115000"/>
              </a:lnSpc>
              <a:spcBef>
                <a:spcPts val="500"/>
              </a:spcBef>
              <a:spcAft>
                <a:spcPts val="500"/>
              </a:spcAft>
              <a:buClr>
                <a:srgbClr val="000000"/>
              </a:buClr>
              <a:buSzPts val="1000"/>
              <a:buFont typeface="Arial"/>
              <a:buNone/>
            </a:pPr>
            <a:r>
              <a:t/>
            </a:r>
            <a:endParaRPr b="0" i="0" sz="1000" u="none" cap="none" strike="noStrike">
              <a:solidFill>
                <a:schemeClr val="dk1"/>
              </a:solidFill>
              <a:latin typeface="Inter Light"/>
              <a:ea typeface="Inter Light"/>
              <a:cs typeface="Inter Light"/>
              <a:sym typeface="Inter Light"/>
            </a:endParaRPr>
          </a:p>
        </p:txBody>
      </p:sp>
      <p:pic>
        <p:nvPicPr>
          <p:cNvPr id="266" name="Google Shape;266;p20"/>
          <p:cNvPicPr preferRelativeResize="0"/>
          <p:nvPr/>
        </p:nvPicPr>
        <p:blipFill rotWithShape="1">
          <a:blip r:embed="rId4">
            <a:alphaModFix/>
          </a:blip>
          <a:srcRect b="0" l="0" r="0" t="0"/>
          <a:stretch/>
        </p:blipFill>
        <p:spPr>
          <a:xfrm>
            <a:off x="636871" y="4257114"/>
            <a:ext cx="159528" cy="159528"/>
          </a:xfrm>
          <a:prstGeom prst="rect">
            <a:avLst/>
          </a:prstGeom>
          <a:noFill/>
          <a:ln>
            <a:noFill/>
          </a:ln>
        </p:spPr>
      </p:pic>
      <p:pic>
        <p:nvPicPr>
          <p:cNvPr id="267" name="Google Shape;267;p20"/>
          <p:cNvPicPr preferRelativeResize="0"/>
          <p:nvPr/>
        </p:nvPicPr>
        <p:blipFill rotWithShape="1">
          <a:blip r:embed="rId4">
            <a:alphaModFix/>
          </a:blip>
          <a:srcRect b="0" l="0" r="0" t="0"/>
          <a:stretch/>
        </p:blipFill>
        <p:spPr>
          <a:xfrm>
            <a:off x="636871" y="3893470"/>
            <a:ext cx="159528" cy="159528"/>
          </a:xfrm>
          <a:prstGeom prst="rect">
            <a:avLst/>
          </a:prstGeom>
          <a:noFill/>
          <a:ln>
            <a:noFill/>
          </a:ln>
        </p:spPr>
      </p:pic>
      <p:sp>
        <p:nvSpPr>
          <p:cNvPr id="268" name="Google Shape;268;p20"/>
          <p:cNvSpPr txBox="1"/>
          <p:nvPr/>
        </p:nvSpPr>
        <p:spPr>
          <a:xfrm>
            <a:off x="645283" y="3474924"/>
            <a:ext cx="4934100" cy="2772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500"/>
              <a:buFont typeface="Arial"/>
              <a:buNone/>
            </a:pPr>
            <a:r>
              <a:rPr b="0" i="0" lang="en" sz="1500" u="none" cap="none" strike="noStrike">
                <a:solidFill>
                  <a:schemeClr val="dk1"/>
                </a:solidFill>
                <a:latin typeface="Inter"/>
                <a:ea typeface="Inter"/>
                <a:cs typeface="Inter"/>
                <a:sym typeface="Inter"/>
              </a:rPr>
              <a:t>What</a:t>
            </a:r>
            <a:endParaRPr b="0" i="0" sz="1500" u="none" cap="none" strike="noStrike">
              <a:solidFill>
                <a:schemeClr val="dk1"/>
              </a:solidFill>
              <a:latin typeface="Inter"/>
              <a:ea typeface="Inter"/>
              <a:cs typeface="Inter"/>
              <a:sym typeface="Inter"/>
            </a:endParaRPr>
          </a:p>
        </p:txBody>
      </p:sp>
      <p:sp>
        <p:nvSpPr>
          <p:cNvPr id="269" name="Google Shape;269;p20"/>
          <p:cNvSpPr txBox="1"/>
          <p:nvPr/>
        </p:nvSpPr>
        <p:spPr>
          <a:xfrm>
            <a:off x="895100" y="3846075"/>
            <a:ext cx="3073200" cy="972300"/>
          </a:xfrm>
          <a:prstGeom prst="rect">
            <a:avLst/>
          </a:prstGeom>
          <a:noFill/>
          <a:ln>
            <a:noFill/>
          </a:ln>
        </p:spPr>
        <p:txBody>
          <a:bodyPr anchorCtr="0" anchor="t" bIns="22875" lIns="22875" spcFirstLastPara="1" rIns="22875" wrap="square" tIns="22875">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Virtual ILT for Tier 1-2 clients. Train-the-trainer for CSMs managing Tier 3. FAQs and 1-2 cheat sheets</a:t>
            </a:r>
            <a:endParaRPr b="0" i="0" sz="1000" u="none" cap="none" strike="noStrike">
              <a:solidFill>
                <a:schemeClr val="dk1"/>
              </a:solidFill>
              <a:latin typeface="Inter Light"/>
              <a:ea typeface="Inter Light"/>
              <a:cs typeface="Inter Light"/>
              <a:sym typeface="Inter Light"/>
            </a:endParaRPr>
          </a:p>
          <a:p>
            <a:pPr indent="0" lvl="0" marL="0" marR="0" rtl="0" algn="l">
              <a:lnSpc>
                <a:spcPct val="115000"/>
              </a:lnSpc>
              <a:spcBef>
                <a:spcPts val="500"/>
              </a:spcBef>
              <a:spcAft>
                <a:spcPts val="50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Measure trained vs non-trained accounts. Time spent on training delivered by CSM vs Trainer. Weekly time savings in $.  </a:t>
            </a:r>
            <a:endParaRPr b="0" i="0" sz="1000" u="none" cap="none" strike="noStrike">
              <a:solidFill>
                <a:schemeClr val="dk1"/>
              </a:solidFill>
              <a:latin typeface="Inter Light"/>
              <a:ea typeface="Inter Light"/>
              <a:cs typeface="Inter Light"/>
              <a:sym typeface="Inter Light"/>
            </a:endParaRPr>
          </a:p>
        </p:txBody>
      </p:sp>
      <p:sp>
        <p:nvSpPr>
          <p:cNvPr id="270" name="Google Shape;270;p20"/>
          <p:cNvSpPr txBox="1"/>
          <p:nvPr/>
        </p:nvSpPr>
        <p:spPr>
          <a:xfrm>
            <a:off x="867350" y="2803725"/>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5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0"/>
          <p:cNvSpPr txBox="1"/>
          <p:nvPr/>
        </p:nvSpPr>
        <p:spPr>
          <a:xfrm>
            <a:off x="867350" y="2978663"/>
            <a:ext cx="3000000" cy="51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500"/>
              </a:spcAft>
              <a:buClr>
                <a:srgbClr val="000000"/>
              </a:buClr>
              <a:buSzPts val="1000"/>
              <a:buFont typeface="Arial"/>
              <a:buNone/>
            </a:pPr>
            <a:r>
              <a:rPr b="0" i="0" lang="en" sz="1000" u="none" cap="none" strike="noStrike">
                <a:solidFill>
                  <a:schemeClr val="dk1"/>
                </a:solidFill>
                <a:latin typeface="Inter Light"/>
                <a:ea typeface="Inter Light"/>
                <a:cs typeface="Inter Light"/>
                <a:sym typeface="Inter Light"/>
              </a:rPr>
              <a:t>Outline 1-2 main personas you want to focus on, their needs, wants and challenges</a:t>
            </a:r>
            <a:endParaRPr b="0" i="0" sz="1400" u="none" cap="none" strike="noStrike">
              <a:solidFill>
                <a:srgbClr val="000000"/>
              </a:solidFill>
              <a:latin typeface="Arial"/>
              <a:ea typeface="Arial"/>
              <a:cs typeface="Arial"/>
              <a:sym typeface="Arial"/>
            </a:endParaRPr>
          </a:p>
        </p:txBody>
      </p:sp>
      <p:sp>
        <p:nvSpPr>
          <p:cNvPr id="272" name="Google Shape;272;p20"/>
          <p:cNvSpPr txBox="1"/>
          <p:nvPr/>
        </p:nvSpPr>
        <p:spPr>
          <a:xfrm>
            <a:off x="4439384" y="3617750"/>
            <a:ext cx="3464100" cy="231000"/>
          </a:xfrm>
          <a:prstGeom prst="rect">
            <a:avLst/>
          </a:prstGeom>
          <a:noFill/>
          <a:ln>
            <a:noFill/>
          </a:ln>
        </p:spPr>
        <p:txBody>
          <a:bodyPr anchorCtr="0" anchor="t" bIns="45725" lIns="45725" spcFirstLastPara="1" rIns="45725" wrap="square" tIns="45725">
            <a:spAutoFit/>
          </a:bodyPr>
          <a:lstStyle/>
          <a:p>
            <a:pPr indent="0" lvl="0" marL="0" marR="0" rtl="0" algn="r">
              <a:lnSpc>
                <a:spcPct val="130000"/>
              </a:lnSpc>
              <a:spcBef>
                <a:spcPts val="0"/>
              </a:spcBef>
              <a:spcAft>
                <a:spcPts val="0"/>
              </a:spcAft>
              <a:buClr>
                <a:srgbClr val="000000"/>
              </a:buClr>
              <a:buSzPts val="900"/>
              <a:buFont typeface="Arial"/>
              <a:buNone/>
            </a:pPr>
            <a:r>
              <a:rPr b="0" i="0" lang="en" sz="900" u="none" cap="none" strike="noStrike">
                <a:solidFill>
                  <a:srgbClr val="F4F7FA"/>
                </a:solidFill>
                <a:latin typeface="Inter Medium"/>
                <a:ea typeface="Inter Medium"/>
                <a:cs typeface="Inter Medium"/>
                <a:sym typeface="Inter Medium"/>
              </a:rPr>
              <a:t>Head of Customer Success</a:t>
            </a:r>
            <a:endParaRPr b="0" i="0" sz="900" u="none" cap="none" strike="noStrike">
              <a:solidFill>
                <a:srgbClr val="F4F7FA"/>
              </a:solidFill>
              <a:latin typeface="Inter Light"/>
              <a:ea typeface="Inter Light"/>
              <a:cs typeface="Inter Light"/>
              <a:sym typeface="Inter Light"/>
            </a:endParaRPr>
          </a:p>
        </p:txBody>
      </p:sp>
      <p:sp>
        <p:nvSpPr>
          <p:cNvPr id="273" name="Google Shape;273;p20"/>
          <p:cNvSpPr/>
          <p:nvPr/>
        </p:nvSpPr>
        <p:spPr>
          <a:xfrm>
            <a:off x="8002850" y="3456200"/>
            <a:ext cx="548700" cy="549000"/>
          </a:xfrm>
          <a:prstGeom prst="ellipse">
            <a:avLst/>
          </a:prstGeom>
          <a:solidFill>
            <a:srgbClr val="F4F7FA"/>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4" name="Google Shape;274;p20"/>
          <p:cNvPicPr preferRelativeResize="0"/>
          <p:nvPr/>
        </p:nvPicPr>
        <p:blipFill rotWithShape="1">
          <a:blip r:embed="rId5">
            <a:alphaModFix/>
          </a:blip>
          <a:srcRect b="0" l="13482" r="13481" t="0"/>
          <a:stretch/>
        </p:blipFill>
        <p:spPr>
          <a:xfrm>
            <a:off x="8004334" y="3458746"/>
            <a:ext cx="548700" cy="549000"/>
          </a:xfrm>
          <a:prstGeom prst="ellipse">
            <a:avLst/>
          </a:prstGeom>
          <a:noFill/>
          <a:ln>
            <a:noFill/>
          </a:ln>
        </p:spPr>
      </p:pic>
      <p:pic>
        <p:nvPicPr>
          <p:cNvPr id="275" name="Google Shape;275;p20"/>
          <p:cNvPicPr preferRelativeResize="0"/>
          <p:nvPr/>
        </p:nvPicPr>
        <p:blipFill rotWithShape="1">
          <a:blip r:embed="rId6">
            <a:alphaModFix/>
          </a:blip>
          <a:srcRect b="0" l="0" r="0" t="0"/>
          <a:stretch/>
        </p:blipFill>
        <p:spPr>
          <a:xfrm>
            <a:off x="636872" y="1607050"/>
            <a:ext cx="159525" cy="159525"/>
          </a:xfrm>
          <a:prstGeom prst="rect">
            <a:avLst/>
          </a:prstGeom>
          <a:noFill/>
          <a:ln>
            <a:noFill/>
          </a:ln>
        </p:spPr>
      </p:pic>
      <p:pic>
        <p:nvPicPr>
          <p:cNvPr id="276" name="Google Shape;276;p20"/>
          <p:cNvPicPr preferRelativeResize="0"/>
          <p:nvPr/>
        </p:nvPicPr>
        <p:blipFill rotWithShape="1">
          <a:blip r:embed="rId7">
            <a:alphaModFix/>
          </a:blip>
          <a:srcRect b="0" l="0" r="0" t="0"/>
          <a:stretch/>
        </p:blipFill>
        <p:spPr>
          <a:xfrm>
            <a:off x="636874" y="2631379"/>
            <a:ext cx="159525" cy="159216"/>
          </a:xfrm>
          <a:prstGeom prst="rect">
            <a:avLst/>
          </a:prstGeom>
          <a:noFill/>
          <a:ln>
            <a:noFill/>
          </a:ln>
        </p:spPr>
      </p:pic>
      <p:pic>
        <p:nvPicPr>
          <p:cNvPr id="277" name="Google Shape;277;p20"/>
          <p:cNvPicPr preferRelativeResize="0"/>
          <p:nvPr/>
        </p:nvPicPr>
        <p:blipFill rotWithShape="1">
          <a:blip r:embed="rId7">
            <a:alphaModFix/>
          </a:blip>
          <a:srcRect b="0" l="0" r="0" t="0"/>
          <a:stretch/>
        </p:blipFill>
        <p:spPr>
          <a:xfrm>
            <a:off x="636874" y="3053154"/>
            <a:ext cx="159525" cy="1592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