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3"/>
    <p:sldMasterId id="2147483685" r:id="rId4"/>
    <p:sldMasterId id="2147483686" r:id="rId5"/>
    <p:sldMasterId id="2147483687" r:id="rId6"/>
    <p:sldMasterId id="2147483688" r:id="rId7"/>
    <p:sldMasterId id="2147483689" r:id="rId8"/>
    <p:sldMasterId id="2147483690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Tahom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font" Target="fonts/Roboto-bold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Roboto-regular.fntdata"/><Relationship Id="rId13" Type="http://schemas.openxmlformats.org/officeDocument/2006/relationships/slide" Target="slides/slide3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2.xml"/><Relationship Id="rId34" Type="http://schemas.openxmlformats.org/officeDocument/2006/relationships/font" Target="fonts/Roboto-italic.fntdata"/><Relationship Id="rId15" Type="http://schemas.openxmlformats.org/officeDocument/2006/relationships/slide" Target="slides/slide5.xml"/><Relationship Id="rId37" Type="http://schemas.openxmlformats.org/officeDocument/2006/relationships/font" Target="fonts/Tahoma-bold.fntdata"/><Relationship Id="rId14" Type="http://schemas.openxmlformats.org/officeDocument/2006/relationships/slide" Target="slides/slide4.xml"/><Relationship Id="rId36" Type="http://schemas.openxmlformats.org/officeDocument/2006/relationships/font" Target="fonts/Tahoma-regular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vision is to do the above.   </a:t>
            </a:r>
            <a:endParaRPr/>
          </a:p>
        </p:txBody>
      </p:sp>
      <p:sp>
        <p:nvSpPr>
          <p:cNvPr id="282" name="Google Shape;28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jp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Relationship Id="rId3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80pt">
  <p:cSld name="Title Deep Blue 80pt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86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title"/>
          </p:nvPr>
        </p:nvSpPr>
        <p:spPr>
          <a:xfrm>
            <a:off x="307800" y="1060848"/>
            <a:ext cx="8532591" cy="18466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08372" y="2907508"/>
            <a:ext cx="6966000" cy="14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40pt">
  <p:cSld name="Title Deep Blue 40pt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ight, star&#10;&#10;Description automatically generated" id="95" name="Google Shape;9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307800" y="1060848"/>
            <a:ext cx="6966000" cy="18466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308372" y="2907507"/>
            <a:ext cx="6966000" cy="1447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48pt">
  <p:cSld name="Title picture light 48pt"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>
            <p:ph idx="2" type="pic"/>
          </p:nvPr>
        </p:nvSpPr>
        <p:spPr>
          <a:xfrm>
            <a:off x="0" y="0"/>
            <a:ext cx="9144000" cy="26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307801" y="2835000"/>
            <a:ext cx="6965729" cy="110799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308372" y="3942000"/>
            <a:ext cx="6966000" cy="683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050"/>
              <a:buNone/>
              <a:defRPr sz="1050"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40pt">
  <p:cSld name="Title picture light 40pt"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>
            <p:ph idx="2" type="pic"/>
          </p:nvPr>
        </p:nvSpPr>
        <p:spPr>
          <a:xfrm>
            <a:off x="0" y="0"/>
            <a:ext cx="9144000" cy="26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307801" y="2835000"/>
            <a:ext cx="6965729" cy="9233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308372" y="3758330"/>
            <a:ext cx="6966000" cy="867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050"/>
              <a:buNone/>
              <a:defRPr sz="1050"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36pt">
  <p:cSld name="Title picture light 36pt"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>
            <p:ph idx="2" type="pic"/>
          </p:nvPr>
        </p:nvSpPr>
        <p:spPr>
          <a:xfrm>
            <a:off x="0" y="0"/>
            <a:ext cx="9144000" cy="26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307801" y="2835000"/>
            <a:ext cx="6965729" cy="124649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8" l="0" r="0" t="-99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308372" y="4081494"/>
            <a:ext cx="6966000" cy="54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050"/>
              <a:buNone/>
              <a:defRPr sz="1050"/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80pt">
  <p:cSld name="Chapter title light 80pt">
    <p:bg>
      <p:bgPr>
        <a:solidFill>
          <a:schemeClr val="l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07800" y="1060848"/>
            <a:ext cx="8532591" cy="18466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308372" y="2907508"/>
            <a:ext cx="6966000" cy="14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794371" y="4733100"/>
            <a:ext cx="6480002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60pt">
  <p:cSld name="Chapter title light 60pt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07800" y="1060848"/>
            <a:ext cx="8532591" cy="207749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308372" y="3138339"/>
            <a:ext cx="6966000" cy="121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794371" y="4733100"/>
            <a:ext cx="6480002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40pt">
  <p:cSld name="Chapter title light 40pt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07800" y="1060848"/>
            <a:ext cx="8527828" cy="18466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308372" y="2907507"/>
            <a:ext cx="6966000" cy="1447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3" name="Google Shape;133;p23"/>
          <p:cNvSpPr txBox="1"/>
          <p:nvPr>
            <p:ph idx="11" type="ftr"/>
          </p:nvPr>
        </p:nvSpPr>
        <p:spPr>
          <a:xfrm>
            <a:off x="794370" y="4733100"/>
            <a:ext cx="647943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ee Content">
  <p:cSld name="Free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6" pos="4975">
          <p15:clr>
            <a:srgbClr val="65CEFF"/>
          </p15:clr>
        </p15:guide>
        <p15:guide id="7" pos="5157">
          <p15:clr>
            <a:srgbClr val="65CEFF"/>
          </p15:clr>
        </p15:guide>
        <p15:guide id="8" pos="6472">
          <p15:clr>
            <a:srgbClr val="65CEFF"/>
          </p15:clr>
        </p15:guide>
        <p15:guide id="9" pos="7425">
          <p15:clr>
            <a:srgbClr val="65CEFF"/>
          </p15:clr>
        </p15:guide>
        <p15:guide id="10" orient="horz" pos="302">
          <p15:clr>
            <a:srgbClr val="65CEFF"/>
          </p15:clr>
        </p15:guide>
        <p15:guide id="11" orient="horz" pos="664">
          <p15:clr>
            <a:srgbClr val="65CEFF"/>
          </p15:clr>
        </p15:guide>
        <p15:guide id="12" orient="horz" pos="891">
          <p15:clr>
            <a:srgbClr val="65CEFF"/>
          </p15:clr>
        </p15:guide>
        <p15:guide id="13" orient="horz" pos="2206">
          <p15:clr>
            <a:srgbClr val="65CEFF"/>
          </p15:clr>
        </p15:guide>
        <p15:guide id="14" orient="horz" pos="2343">
          <p15:clr>
            <a:srgbClr val="65CEFF"/>
          </p15:clr>
        </p15:guide>
        <p15:guide id="15" orient="horz" pos="3658">
          <p15:clr>
            <a:srgbClr val="65CEFF"/>
          </p15:clr>
        </p15:guide>
        <p15:guide id="16" orient="horz" pos="3885">
          <p15:clr>
            <a:srgbClr val="65CEFF"/>
          </p15:clr>
        </p15:guide>
        <p15:guide id="17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large image">
  <p:cSld name="Single large imag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>
            <p:ph idx="2" type="pic"/>
          </p:nvPr>
        </p:nvSpPr>
        <p:spPr>
          <a:xfrm>
            <a:off x="0" y="1"/>
            <a:ext cx="9144000" cy="4625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3" name="Google Shape;143;p25"/>
          <p:cNvSpPr txBox="1"/>
          <p:nvPr>
            <p:ph type="title"/>
          </p:nvPr>
        </p:nvSpPr>
        <p:spPr>
          <a:xfrm>
            <a:off x="766800" y="790575"/>
            <a:ext cx="6939000" cy="1118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664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(Text spotlight)">
  <p:cSld name="Single image (Text spotlight)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>
            <p:ph idx="2" type="pic"/>
          </p:nvPr>
        </p:nvSpPr>
        <p:spPr>
          <a:xfrm>
            <a:off x="0" y="1"/>
            <a:ext cx="5708370" cy="4625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9" name="Google Shape;149;p26"/>
          <p:cNvSpPr txBox="1"/>
          <p:nvPr>
            <p:ph type="title"/>
          </p:nvPr>
        </p:nvSpPr>
        <p:spPr>
          <a:xfrm>
            <a:off x="766801" y="790576"/>
            <a:ext cx="4617206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6031800" y="790575"/>
            <a:ext cx="2808000" cy="3835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4522">
          <p15:clr>
            <a:srgbClr val="65CEFF"/>
          </p15:clr>
        </p15:guide>
        <p15:guide id="3" pos="4794">
          <p15:clr>
            <a:srgbClr val="65CEFF"/>
          </p15:clr>
        </p15:guide>
        <p15:guide id="4" pos="5066">
          <p15:clr>
            <a:srgbClr val="65CEFF"/>
          </p15:clr>
        </p15:guide>
        <p15:guide id="5" pos="6472">
          <p15:clr>
            <a:srgbClr val="65CEFF"/>
          </p15:clr>
        </p15:guide>
        <p15:guide id="6" pos="7425">
          <p15:clr>
            <a:srgbClr val="65CEFF"/>
          </p15:clr>
        </p15:guide>
        <p15:guide id="7" orient="horz" pos="302">
          <p15:clr>
            <a:srgbClr val="65CEFF"/>
          </p15:clr>
        </p15:guide>
        <p15:guide id="8" orient="horz" pos="664">
          <p15:clr>
            <a:srgbClr val="65CEFF"/>
          </p15:clr>
        </p15:guide>
        <p15:guide id="9" orient="horz" pos="891">
          <p15:clr>
            <a:srgbClr val="65CEFF"/>
          </p15:clr>
        </p15:guide>
        <p15:guide id="10" orient="horz" pos="3658">
          <p15:clr>
            <a:srgbClr val="65CEFF"/>
          </p15:clr>
        </p15:guide>
        <p15:guide id="11" orient="horz" pos="3885">
          <p15:clr>
            <a:srgbClr val="65CEFF"/>
          </p15:clr>
        </p15:guide>
        <p15:guide id="12" orient="horz" pos="4157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/ Agenda">
  <p:cSld name="Table of contents / Agenda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object (small)">
  <p:cSld name="One object (small)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08372" y="1061100"/>
            <a:ext cx="5399485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object (large)">
  <p:cSld name="One object (large)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08371" y="1061100"/>
            <a:ext cx="8532020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wo column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08371" y="1061100"/>
            <a:ext cx="4102895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2" type="body"/>
          </p:nvPr>
        </p:nvSpPr>
        <p:spPr>
          <a:xfrm>
            <a:off x="4736307" y="1061100"/>
            <a:ext cx="4099322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hree column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08372" y="1061100"/>
            <a:ext cx="2700000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0"/>
          <p:cNvSpPr txBox="1"/>
          <p:nvPr>
            <p:ph idx="2" type="body"/>
          </p:nvPr>
        </p:nvSpPr>
        <p:spPr>
          <a:xfrm>
            <a:off x="3223800" y="1061100"/>
            <a:ext cx="2700000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3" type="body"/>
          </p:nvPr>
        </p:nvSpPr>
        <p:spPr>
          <a:xfrm>
            <a:off x="6139800" y="1061100"/>
            <a:ext cx="2700000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objects">
  <p:cSld name="Four 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08371" y="1061100"/>
            <a:ext cx="4102895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84" name="Google Shape;184;p31"/>
          <p:cNvSpPr txBox="1"/>
          <p:nvPr>
            <p:ph idx="2" type="body"/>
          </p:nvPr>
        </p:nvSpPr>
        <p:spPr>
          <a:xfrm>
            <a:off x="308371" y="2789100"/>
            <a:ext cx="4102895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85" name="Google Shape;185;p31"/>
          <p:cNvSpPr txBox="1"/>
          <p:nvPr>
            <p:ph idx="3" type="body"/>
          </p:nvPr>
        </p:nvSpPr>
        <p:spPr>
          <a:xfrm>
            <a:off x="4736307" y="1061100"/>
            <a:ext cx="4099322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86" name="Google Shape;186;p31"/>
          <p:cNvSpPr txBox="1"/>
          <p:nvPr>
            <p:ph idx="4" type="body"/>
          </p:nvPr>
        </p:nvSpPr>
        <p:spPr>
          <a:xfrm>
            <a:off x="4736307" y="2789100"/>
            <a:ext cx="4099322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87" name="Google Shape;187;p31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2206">
          <p15:clr>
            <a:srgbClr val="65CEFF"/>
          </p15:clr>
        </p15:guide>
        <p15:guide id="10" orient="horz" pos="2343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(Spotlight)">
  <p:cSld name="Two columns (Spotlight)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2"/>
          <p:cNvSpPr/>
          <p:nvPr>
            <p:ph idx="2" type="pic"/>
          </p:nvPr>
        </p:nvSpPr>
        <p:spPr>
          <a:xfrm>
            <a:off x="308371" y="1061100"/>
            <a:ext cx="5399485" cy="35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6032392" y="1061100"/>
            <a:ext cx="2808000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2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 flow">
  <p:cSld name="Process flow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08372" y="1060847"/>
            <a:ext cx="2700000" cy="3294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>
                <a:solidFill>
                  <a:schemeClr val="dk1"/>
                </a:solidFill>
              </a:defRPr>
            </a:lvl1pPr>
            <a:lvl2pPr indent="-314325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2pPr>
            <a:lvl3pPr indent="-314325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3pPr>
            <a:lvl4pPr indent="-314325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indent="-314325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indent="-314325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6pPr>
            <a:lvl7pPr indent="-314325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7pPr>
            <a:lvl8pPr indent="-314325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8pPr>
            <a:lvl9pPr indent="-314325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33"/>
          <p:cNvSpPr txBox="1"/>
          <p:nvPr>
            <p:ph idx="2" type="body"/>
          </p:nvPr>
        </p:nvSpPr>
        <p:spPr>
          <a:xfrm>
            <a:off x="3224382" y="1060847"/>
            <a:ext cx="2700000" cy="3294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>
                <a:solidFill>
                  <a:schemeClr val="dk1"/>
                </a:solidFill>
              </a:defRPr>
            </a:lvl1pPr>
            <a:lvl2pPr indent="-314325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2pPr>
            <a:lvl3pPr indent="-314325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3pPr>
            <a:lvl4pPr indent="-314325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indent="-314325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indent="-314325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6pPr>
            <a:lvl7pPr indent="-314325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7pPr>
            <a:lvl8pPr indent="-314325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8pPr>
            <a:lvl9pPr indent="-314325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rgbClr val="00FFB9"/>
              </a:buClr>
              <a:buSzPts val="135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33"/>
          <p:cNvSpPr txBox="1"/>
          <p:nvPr>
            <p:ph idx="3" type="body"/>
          </p:nvPr>
        </p:nvSpPr>
        <p:spPr>
          <a:xfrm>
            <a:off x="6140392" y="1060847"/>
            <a:ext cx="2700000" cy="3294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>
                <a:solidFill>
                  <a:schemeClr val="dk1"/>
                </a:solidFill>
              </a:defRPr>
            </a:lvl1pPr>
            <a:lvl2pPr indent="-314325" lvl="1" marL="914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>
                <a:solidFill>
                  <a:schemeClr val="dk1"/>
                </a:solidFill>
              </a:defRPr>
            </a:lvl2pPr>
            <a:lvl3pPr indent="-314325" lvl="2" marL="1371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>
                <a:solidFill>
                  <a:schemeClr val="dk1"/>
                </a:solidFill>
              </a:defRPr>
            </a:lvl3pPr>
            <a:lvl4pPr indent="-314325" lvl="3" marL="18288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>
                <a:solidFill>
                  <a:schemeClr val="dk1"/>
                </a:solidFill>
              </a:defRPr>
            </a:lvl4pPr>
            <a:lvl5pPr indent="-314325" lvl="4" marL="22860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>
                <a:solidFill>
                  <a:schemeClr val="dk1"/>
                </a:solidFill>
              </a:defRPr>
            </a:lvl5pPr>
            <a:lvl6pPr indent="-314325" lvl="5" marL="27432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>
                <a:solidFill>
                  <a:schemeClr val="dk1"/>
                </a:solidFill>
              </a:defRPr>
            </a:lvl6pPr>
            <a:lvl7pPr indent="-314325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>
                <a:solidFill>
                  <a:schemeClr val="dk1"/>
                </a:solidFill>
              </a:defRPr>
            </a:lvl7pPr>
            <a:lvl8pPr indent="-314325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•"/>
              <a:defRPr>
                <a:solidFill>
                  <a:schemeClr val="dk1"/>
                </a:solidFill>
              </a:defRPr>
            </a:lvl8pPr>
            <a:lvl9pPr indent="-314325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35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33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3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5854" y="4814316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light">
  <p:cSld name="Quote ligh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766800" y="1277099"/>
            <a:ext cx="693957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0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indent="-3429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34"/>
          <p:cNvSpPr/>
          <p:nvPr/>
        </p:nvSpPr>
        <p:spPr>
          <a:xfrm>
            <a:off x="793801" y="575072"/>
            <a:ext cx="680918" cy="485775"/>
          </a:xfrm>
          <a:custGeom>
            <a:rect b="b" l="l" r="r" t="t"/>
            <a:pathLst>
              <a:path extrusionOk="0" h="1868542" w="2619164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4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2206">
          <p15:clr>
            <a:srgbClr val="65CEFF"/>
          </p15:clr>
        </p15:guide>
        <p15:guide id="7" orient="horz" pos="2343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light">
  <p:cSld name="Statement ligh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739800" y="953654"/>
            <a:ext cx="81000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5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lt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08373" y="926101"/>
            <a:ext cx="7397428" cy="88552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54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subTitle"/>
          </p:nvPr>
        </p:nvSpPr>
        <p:spPr>
          <a:xfrm>
            <a:off x="793800" y="1797994"/>
            <a:ext cx="6912000" cy="255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050"/>
              <a:buFont typeface="Arial"/>
              <a:buNone/>
              <a:defRPr b="1" sz="1050">
                <a:solidFill>
                  <a:schemeClr val="dk1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  <a:defRPr b="0" sz="1050"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  <a:defRPr sz="1050"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  <a:defRPr b="1" sz="1050"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•"/>
              <a:defRPr sz="1050"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•"/>
              <a:defRPr b="1" sz="1050"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•"/>
              <a:defRPr sz="1050"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•"/>
              <a:defRPr b="1" sz="1050"/>
            </a:lvl9pPr>
          </a:lstStyle>
          <a:p/>
        </p:txBody>
      </p:sp>
      <p:sp>
        <p:nvSpPr>
          <p:cNvPr id="220" name="Google Shape;220;p36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6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2" name="Google Shape;2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5854" y="4814317"/>
            <a:ext cx="864108" cy="137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778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/ Agenda">
  <p:cSld name="Table of contents / Agenda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07801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99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bg>
      <p:bgPr>
        <a:solidFill>
          <a:schemeClr val="lt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08373" y="926101"/>
            <a:ext cx="7397428" cy="88552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54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7"/>
          <p:cNvSpPr txBox="1"/>
          <p:nvPr>
            <p:ph idx="1" type="subTitle"/>
          </p:nvPr>
        </p:nvSpPr>
        <p:spPr>
          <a:xfrm>
            <a:off x="793800" y="1797994"/>
            <a:ext cx="6912000" cy="255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Arial"/>
              <a:buNone/>
              <a:defRPr b="1" sz="1200">
                <a:solidFill>
                  <a:schemeClr val="dk1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b="0" sz="1200">
                <a:solidFill>
                  <a:schemeClr val="dk1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  <a:defRPr sz="1050">
                <a:solidFill>
                  <a:schemeClr val="dk1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  <a:defRPr b="1" sz="1050">
                <a:solidFill>
                  <a:schemeClr val="dk1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•"/>
              <a:defRPr sz="1050"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•"/>
              <a:defRPr b="1" sz="1050"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•"/>
              <a:defRPr sz="1050"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•"/>
              <a:defRPr b="1" sz="1050"/>
            </a:lvl9pPr>
          </a:lstStyle>
          <a:p/>
        </p:txBody>
      </p:sp>
      <p:sp>
        <p:nvSpPr>
          <p:cNvPr id="226" name="Google Shape;226;p37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7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391" y="4814316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778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/ Agenda">
  <p:cSld name="Table of contents / Agenda">
    <p:bg>
      <p:bgPr>
        <a:solidFill>
          <a:schemeClr val="dk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8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5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 txBox="1"/>
          <p:nvPr>
            <p:ph type="ctrTitle"/>
          </p:nvPr>
        </p:nvSpPr>
        <p:spPr>
          <a:xfrm>
            <a:off x="438912" y="2142938"/>
            <a:ext cx="8311896" cy="859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14400" lIns="0" spcFirstLastPara="1" rIns="324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233203" y="320586"/>
            <a:ext cx="8698145" cy="4361878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0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41"/>
          <p:cNvSpPr txBox="1"/>
          <p:nvPr>
            <p:ph type="title"/>
          </p:nvPr>
        </p:nvSpPr>
        <p:spPr>
          <a:xfrm>
            <a:off x="233203" y="320586"/>
            <a:ext cx="8698145" cy="4361878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2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ep Blue 80pt">
  <p:cSld name="1_Title Deep Blue 80pt">
    <p:bg>
      <p:bgPr>
        <a:solidFill>
          <a:schemeClr val="dk2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86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3"/>
          <p:cNvSpPr txBox="1"/>
          <p:nvPr>
            <p:ph type="title"/>
          </p:nvPr>
        </p:nvSpPr>
        <p:spPr>
          <a:xfrm>
            <a:off x="307800" y="1060848"/>
            <a:ext cx="8532591" cy="18928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3"/>
          <p:cNvSpPr txBox="1"/>
          <p:nvPr>
            <p:ph idx="1" type="subTitle"/>
          </p:nvPr>
        </p:nvSpPr>
        <p:spPr>
          <a:xfrm>
            <a:off x="308372" y="2907508"/>
            <a:ext cx="6966000" cy="14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50" name="Google Shape;250;p43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1" name="Google Shape;25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/ Agenda">
  <p:cSld name="Table of contents / Agenda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dark 36pt">
  <p:cSld name="Title picture dark 36pt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>
            <p:ph idx="2" type="pic"/>
          </p:nvPr>
        </p:nvSpPr>
        <p:spPr>
          <a:xfrm>
            <a:off x="1" y="0"/>
            <a:ext cx="9144000" cy="26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307801" y="2835002"/>
            <a:ext cx="6965729" cy="124649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8" l="0" r="0" t="-99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99"/>
              <a:buFont typeface="Arial"/>
              <a:buNone/>
              <a:defRPr sz="2699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308372" y="4081496"/>
            <a:ext cx="6966000" cy="544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050"/>
              <a:buNone/>
              <a:defRPr sz="1050"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801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/ Agenda">
  <p:cSld name="Table of contents / Agenda">
    <p:bg>
      <p:bgPr>
        <a:solidFill>
          <a:schemeClr val="dk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07801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99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6391" y="4814100"/>
            <a:ext cx="864000" cy="1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60pt">
  <p:cSld name="Title Deep Blue 60pt"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ight&#10;&#10;Description automatically generated" id="72" name="Google Shape;7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>
            <p:ph type="title"/>
          </p:nvPr>
        </p:nvSpPr>
        <p:spPr>
          <a:xfrm>
            <a:off x="307800" y="1060848"/>
            <a:ext cx="8532591" cy="20774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308372" y="3138340"/>
            <a:ext cx="6966000" cy="121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80pt">
  <p:cSld name="Title Deep Blue 80pt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86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type="title"/>
          </p:nvPr>
        </p:nvSpPr>
        <p:spPr>
          <a:xfrm>
            <a:off x="307800" y="1060848"/>
            <a:ext cx="8532591" cy="18466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308372" y="2907508"/>
            <a:ext cx="6966000" cy="14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6" name="Google Shape;86;p15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60pt">
  <p:cSld name="Title Deep Blue 60p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ight&#10;&#10;Description automatically generated" id="89" name="Google Shape;8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type="title"/>
          </p:nvPr>
        </p:nvSpPr>
        <p:spPr>
          <a:xfrm>
            <a:off x="307800" y="1060848"/>
            <a:ext cx="8532591" cy="20774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308372" y="3138340"/>
            <a:ext cx="6966000" cy="121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2pPr>
            <a:lvl3pPr lvl="2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2" name="Google Shape;92;p16"/>
          <p:cNvSpPr txBox="1"/>
          <p:nvPr>
            <p:ph idx="11" type="ftr"/>
          </p:nvPr>
        </p:nvSpPr>
        <p:spPr>
          <a:xfrm>
            <a:off x="308372" y="4733100"/>
            <a:ext cx="696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5800" y="4773600"/>
            <a:ext cx="1134000" cy="18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0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26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6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30" Type="http://schemas.openxmlformats.org/officeDocument/2006/relationships/theme" Target="../theme/theme7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08371" y="1061100"/>
            <a:ext cx="54000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07801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99"/>
              <a:buFont typeface="Arial"/>
              <a:buNone/>
              <a:defRPr b="1" i="0" sz="1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08372" y="1061100"/>
            <a:ext cx="54000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49"/>
              <a:buFont typeface="Arial"/>
              <a:buNone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261" lvl="1" marL="914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261" lvl="2" marL="1371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261" lvl="3" marL="18288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261" lvl="4" marL="22860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261" lvl="5" marL="27432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261" lvl="6" marL="3200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261" lvl="7" marL="3657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261" lvl="8" marL="4114800" marR="0" rtl="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08371" y="1061100"/>
            <a:ext cx="54000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07801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99"/>
              <a:buFont typeface="Arial"/>
              <a:buNone/>
              <a:defRPr b="1" i="0" sz="1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308372" y="1061100"/>
            <a:ext cx="54000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49"/>
              <a:buFont typeface="Arial"/>
              <a:buNone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261" lvl="1" marL="914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261" lvl="2" marL="1371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261" lvl="3" marL="18288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261" lvl="4" marL="22860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261" lvl="5" marL="27432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261" lvl="6" marL="3200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261" lvl="7" marL="3657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261" lvl="8" marL="4114800" marR="0" rtl="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07801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99"/>
              <a:buFont typeface="Arial"/>
              <a:buNone/>
              <a:defRPr b="1" i="0" sz="1499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08372" y="1061100"/>
            <a:ext cx="54000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49"/>
              <a:buFont typeface="Arial"/>
              <a:buNone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261" lvl="1" marL="914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261" lvl="2" marL="1371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261" lvl="3" marL="18288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261" lvl="4" marL="22860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261" lvl="5" marL="27432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261" lvl="6" marL="3200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261" lvl="7" marL="3657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261" lvl="8" marL="4114800" marR="0" rtl="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349"/>
              <a:buFont typeface="Arial"/>
              <a:buChar char="•"/>
              <a:defRPr b="0" i="0" sz="134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308371" y="1061100"/>
            <a:ext cx="54000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sz="6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308371" y="1061100"/>
            <a:ext cx="54000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sz="675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1.jpg"/><Relationship Id="rId9" Type="http://schemas.openxmlformats.org/officeDocument/2006/relationships/image" Target="../media/image54.jpg"/><Relationship Id="rId5" Type="http://schemas.openxmlformats.org/officeDocument/2006/relationships/image" Target="../media/image52.jpg"/><Relationship Id="rId6" Type="http://schemas.openxmlformats.org/officeDocument/2006/relationships/image" Target="../media/image58.jpg"/><Relationship Id="rId7" Type="http://schemas.openxmlformats.org/officeDocument/2006/relationships/image" Target="../media/image57.jpg"/><Relationship Id="rId8" Type="http://schemas.openxmlformats.org/officeDocument/2006/relationships/image" Target="../media/image60.jpg"/><Relationship Id="rId10" Type="http://schemas.openxmlformats.org/officeDocument/2006/relationships/image" Target="../media/image6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68.png"/><Relationship Id="rId9" Type="http://schemas.openxmlformats.org/officeDocument/2006/relationships/image" Target="../media/image63.png"/><Relationship Id="rId5" Type="http://schemas.openxmlformats.org/officeDocument/2006/relationships/image" Target="../media/image56.png"/><Relationship Id="rId6" Type="http://schemas.openxmlformats.org/officeDocument/2006/relationships/image" Target="../media/image64.png"/><Relationship Id="rId7" Type="http://schemas.openxmlformats.org/officeDocument/2006/relationships/image" Target="../media/image59.png"/><Relationship Id="rId8" Type="http://schemas.openxmlformats.org/officeDocument/2006/relationships/image" Target="../media/image55.png"/><Relationship Id="rId11" Type="http://schemas.openxmlformats.org/officeDocument/2006/relationships/image" Target="../media/image70.png"/><Relationship Id="rId10" Type="http://schemas.openxmlformats.org/officeDocument/2006/relationships/image" Target="../media/image6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76.png"/><Relationship Id="rId5" Type="http://schemas.openxmlformats.org/officeDocument/2006/relationships/image" Target="../media/image8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7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71.png"/><Relationship Id="rId5" Type="http://schemas.openxmlformats.org/officeDocument/2006/relationships/image" Target="../media/image79.png"/><Relationship Id="rId6" Type="http://schemas.openxmlformats.org/officeDocument/2006/relationships/image" Target="../media/image7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8.jpg"/><Relationship Id="rId4" Type="http://schemas.openxmlformats.org/officeDocument/2006/relationships/hyperlink" Target="https://www.tasnimnews.com/fa/news/1394/11/06/981504/%D8%B3%D8%B1%D9%85%D8%A7%DB%8C%D9%87-%DA%AF%D8%B0%D8%A7%D8%B1%DB%8C-7-%D9%87%D8%B2%D8%A7%D8%B1-%D9%85%DB%8C%D9%84%DB%8C%D8%A7%D8%B1%D8%AF%DB%8C-%D9%85%D8%AE%D8%A7%D8%A8%D8%B1%D8%A7%D8%AA-%D8%AF%D8%B1-6-%D8%B3%D8%A7%D9%84-%D8%AC%D8%AF%D9%88%D9%84" TargetMode="External"/><Relationship Id="rId5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8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7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5" Type="http://schemas.openxmlformats.org/officeDocument/2006/relationships/image" Target="../media/image24.jpg"/><Relationship Id="rId6" Type="http://schemas.openxmlformats.org/officeDocument/2006/relationships/image" Target="../media/image31.jpg"/><Relationship Id="rId7" Type="http://schemas.openxmlformats.org/officeDocument/2006/relationships/image" Target="../media/image22.jpg"/><Relationship Id="rId8" Type="http://schemas.openxmlformats.org/officeDocument/2006/relationships/image" Target="../media/image26.jpg"/><Relationship Id="rId10" Type="http://schemas.openxmlformats.org/officeDocument/2006/relationships/image" Target="../media/image4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5" Type="http://schemas.openxmlformats.org/officeDocument/2006/relationships/image" Target="../media/image35.png"/><Relationship Id="rId6" Type="http://schemas.openxmlformats.org/officeDocument/2006/relationships/image" Target="../media/image48.png"/><Relationship Id="rId7" Type="http://schemas.openxmlformats.org/officeDocument/2006/relationships/image" Target="../media/image50.png"/><Relationship Id="rId8" Type="http://schemas.openxmlformats.org/officeDocument/2006/relationships/image" Target="../media/image33.png"/><Relationship Id="rId10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Relationship Id="rId4" Type="http://schemas.openxmlformats.org/officeDocument/2006/relationships/image" Target="../media/image33.png"/><Relationship Id="rId5" Type="http://schemas.openxmlformats.org/officeDocument/2006/relationships/image" Target="../media/image39.png"/><Relationship Id="rId6" Type="http://schemas.openxmlformats.org/officeDocument/2006/relationships/image" Target="../media/image44.png"/><Relationship Id="rId7" Type="http://schemas.openxmlformats.org/officeDocument/2006/relationships/image" Target="../media/image37.png"/><Relationship Id="rId8" Type="http://schemas.openxmlformats.org/officeDocument/2006/relationships/image" Target="../media/image6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type="title"/>
          </p:nvPr>
        </p:nvSpPr>
        <p:spPr>
          <a:xfrm>
            <a:off x="183446" y="130886"/>
            <a:ext cx="7090927" cy="5539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0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</a:pPr>
            <a:r>
              <a:rPr lang="en-US" sz="3300">
                <a:solidFill>
                  <a:schemeClr val="lt2"/>
                </a:solidFill>
              </a:rPr>
              <a:t>Siemens EDA</a:t>
            </a:r>
            <a:endParaRPr/>
          </a:p>
        </p:txBody>
      </p:sp>
      <p:sp>
        <p:nvSpPr>
          <p:cNvPr id="258" name="Google Shape;258;p44"/>
          <p:cNvSpPr txBox="1"/>
          <p:nvPr>
            <p:ph idx="1" type="subTitle"/>
          </p:nvPr>
        </p:nvSpPr>
        <p:spPr>
          <a:xfrm>
            <a:off x="245909" y="3116128"/>
            <a:ext cx="6966000" cy="14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sz="1800">
                <a:solidFill>
                  <a:schemeClr val="lt2"/>
                </a:solidFill>
              </a:rPr>
              <a:t>Bonnie Willoughby, Director Learning Services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sz="1800">
                <a:solidFill>
                  <a:schemeClr val="lt2"/>
                </a:solidFill>
              </a:rPr>
              <a:t>Deb Taylor, Operations Manager Learning Services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9" name="Google Shape;259;p44"/>
          <p:cNvSpPr txBox="1"/>
          <p:nvPr/>
        </p:nvSpPr>
        <p:spPr>
          <a:xfrm>
            <a:off x="1940480" y="1530989"/>
            <a:ext cx="4572000" cy="1010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Having a great LMS as a strategic enabler to customer education: The Siemens EDA experience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12B6B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4"/>
          <p:cNvSpPr txBox="1"/>
          <p:nvPr/>
        </p:nvSpPr>
        <p:spPr>
          <a:xfrm>
            <a:off x="183446" y="4756390"/>
            <a:ext cx="4573098" cy="279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CEdMA 2023</a:t>
            </a:r>
            <a:endParaRPr b="0" i="0" sz="82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4"/>
          <p:cNvSpPr txBox="1"/>
          <p:nvPr/>
        </p:nvSpPr>
        <p:spPr>
          <a:xfrm>
            <a:off x="2038525" y="1041617"/>
            <a:ext cx="43622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Ultimate Win-Win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3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3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3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Browse and Buy &amp; Course Catalog</a:t>
            </a:r>
            <a:endParaRPr/>
          </a:p>
        </p:txBody>
      </p:sp>
      <p:pic>
        <p:nvPicPr>
          <p:cNvPr id="488" name="Google Shape;48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29" y="900105"/>
            <a:ext cx="3911621" cy="26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0381" y="1556327"/>
            <a:ext cx="4977451" cy="308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4"/>
          <p:cNvSpPr txBox="1"/>
          <p:nvPr>
            <p:ph type="title"/>
          </p:nvPr>
        </p:nvSpPr>
        <p:spPr>
          <a:xfrm>
            <a:off x="0" y="270165"/>
            <a:ext cx="8974748" cy="12464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8" l="0" r="0" t="-999"/>
            </a:stretch>
          </a:blipFill>
          <a:ln>
            <a:noFill/>
          </a:ln>
        </p:spPr>
        <p:txBody>
          <a:bodyPr anchorCtr="0" anchor="t" bIns="0" lIns="0" spcFirstLastPara="1" rIns="0" wrap="square" tIns="40475">
            <a:normAutofit/>
          </a:bodyPr>
          <a:lstStyle/>
          <a:p>
            <a:pPr indent="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Registration and Reporting Tool</a:t>
            </a:r>
            <a:endParaRPr b="1" i="0" sz="269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4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54"/>
          <p:cNvGrpSpPr/>
          <p:nvPr/>
        </p:nvGrpSpPr>
        <p:grpSpPr>
          <a:xfrm>
            <a:off x="1416775" y="949569"/>
            <a:ext cx="7050218" cy="3646610"/>
            <a:chOff x="0" y="0"/>
            <a:chExt cx="7050218" cy="3646610"/>
          </a:xfrm>
        </p:grpSpPr>
        <p:sp>
          <p:nvSpPr>
            <p:cNvPr id="497" name="Google Shape;497;p54"/>
            <p:cNvSpPr/>
            <p:nvPr/>
          </p:nvSpPr>
          <p:spPr>
            <a:xfrm>
              <a:off x="0" y="0"/>
              <a:ext cx="7050218" cy="479817"/>
            </a:xfrm>
            <a:prstGeom prst="roundRect">
              <a:avLst>
                <a:gd fmla="val 10000" name="adj"/>
              </a:avLst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4"/>
            <p:cNvSpPr txBox="1"/>
            <p:nvPr/>
          </p:nvSpPr>
          <p:spPr>
            <a:xfrm>
              <a:off x="1458025" y="0"/>
              <a:ext cx="5592192" cy="479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Courses and Classes</a:t>
              </a:r>
              <a:endParaRPr/>
            </a:p>
          </p:txBody>
        </p:sp>
        <p:sp>
          <p:nvSpPr>
            <p:cNvPr id="499" name="Google Shape;499;p54"/>
            <p:cNvSpPr/>
            <p:nvPr/>
          </p:nvSpPr>
          <p:spPr>
            <a:xfrm>
              <a:off x="47981" y="47981"/>
              <a:ext cx="1410043" cy="383853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-4999" r="-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4"/>
            <p:cNvSpPr/>
            <p:nvPr/>
          </p:nvSpPr>
          <p:spPr>
            <a:xfrm>
              <a:off x="0" y="527798"/>
              <a:ext cx="7050218" cy="479817"/>
            </a:xfrm>
            <a:prstGeom prst="roundRect">
              <a:avLst>
                <a:gd fmla="val 10000" name="adj"/>
              </a:avLst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4"/>
            <p:cNvSpPr txBox="1"/>
            <p:nvPr/>
          </p:nvSpPr>
          <p:spPr>
            <a:xfrm>
              <a:off x="1458025" y="527798"/>
              <a:ext cx="5592192" cy="479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Comprehensive Materials page</a:t>
              </a:r>
              <a:endParaRPr/>
            </a:p>
          </p:txBody>
        </p:sp>
        <p:sp>
          <p:nvSpPr>
            <p:cNvPr id="502" name="Google Shape;502;p54"/>
            <p:cNvSpPr/>
            <p:nvPr/>
          </p:nvSpPr>
          <p:spPr>
            <a:xfrm>
              <a:off x="47981" y="575780"/>
              <a:ext cx="1410043" cy="383853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-28996" l="0" r="0" t="-28996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4"/>
            <p:cNvSpPr/>
            <p:nvPr/>
          </p:nvSpPr>
          <p:spPr>
            <a:xfrm>
              <a:off x="0" y="1061230"/>
              <a:ext cx="7050218" cy="479817"/>
            </a:xfrm>
            <a:prstGeom prst="roundRect">
              <a:avLst>
                <a:gd fmla="val 10000" name="adj"/>
              </a:avLst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4"/>
            <p:cNvSpPr txBox="1"/>
            <p:nvPr/>
          </p:nvSpPr>
          <p:spPr>
            <a:xfrm>
              <a:off x="1458025" y="1061230"/>
              <a:ext cx="5592192" cy="479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Resource tracking – Instructors and locations</a:t>
              </a:r>
              <a:endParaRPr/>
            </a:p>
          </p:txBody>
        </p:sp>
        <p:sp>
          <p:nvSpPr>
            <p:cNvPr id="505" name="Google Shape;505;p54"/>
            <p:cNvSpPr/>
            <p:nvPr/>
          </p:nvSpPr>
          <p:spPr>
            <a:xfrm>
              <a:off x="47981" y="1103579"/>
              <a:ext cx="1410043" cy="383853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-28996" l="0" r="0" t="-28996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4"/>
            <p:cNvSpPr/>
            <p:nvPr/>
          </p:nvSpPr>
          <p:spPr>
            <a:xfrm>
              <a:off x="0" y="1583396"/>
              <a:ext cx="7050218" cy="479817"/>
            </a:xfrm>
            <a:prstGeom prst="roundRect">
              <a:avLst>
                <a:gd fmla="val 10000" name="adj"/>
              </a:avLst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4"/>
            <p:cNvSpPr txBox="1"/>
            <p:nvPr/>
          </p:nvSpPr>
          <p:spPr>
            <a:xfrm>
              <a:off x="1458025" y="1583396"/>
              <a:ext cx="5592192" cy="479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Payment Record</a:t>
              </a:r>
              <a:endParaRPr/>
            </a:p>
          </p:txBody>
        </p:sp>
        <p:sp>
          <p:nvSpPr>
            <p:cNvPr id="508" name="Google Shape;508;p54"/>
            <p:cNvSpPr/>
            <p:nvPr/>
          </p:nvSpPr>
          <p:spPr>
            <a:xfrm>
              <a:off x="47981" y="1631378"/>
              <a:ext cx="1410043" cy="383853"/>
            </a:xfrm>
            <a:prstGeom prst="roundRect">
              <a:avLst>
                <a:gd fmla="val 10000" name="adj"/>
              </a:avLst>
            </a:prstGeom>
            <a:blipFill rotWithShape="1">
              <a:blip r:embed="rId7">
                <a:alphaModFix/>
              </a:blip>
              <a:stretch>
                <a:fillRect b="-84996" l="0" r="0" t="-84996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4"/>
            <p:cNvSpPr/>
            <p:nvPr/>
          </p:nvSpPr>
          <p:spPr>
            <a:xfrm>
              <a:off x="0" y="2111195"/>
              <a:ext cx="7050218" cy="479817"/>
            </a:xfrm>
            <a:prstGeom prst="roundRect">
              <a:avLst>
                <a:gd fmla="val 10000" name="adj"/>
              </a:avLst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4"/>
            <p:cNvSpPr txBox="1"/>
            <p:nvPr/>
          </p:nvSpPr>
          <p:spPr>
            <a:xfrm>
              <a:off x="1458025" y="2111195"/>
              <a:ext cx="5592192" cy="479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Schedule – Administrator and instructor view.</a:t>
              </a:r>
              <a:endParaRPr/>
            </a:p>
          </p:txBody>
        </p:sp>
        <p:sp>
          <p:nvSpPr>
            <p:cNvPr id="511" name="Google Shape;511;p54"/>
            <p:cNvSpPr/>
            <p:nvPr/>
          </p:nvSpPr>
          <p:spPr>
            <a:xfrm>
              <a:off x="47981" y="2159177"/>
              <a:ext cx="1410043" cy="383853"/>
            </a:xfrm>
            <a:prstGeom prst="roundRect">
              <a:avLst>
                <a:gd fmla="val 10000" name="adj"/>
              </a:avLst>
            </a:prstGeom>
            <a:blipFill rotWithShape="1">
              <a:blip r:embed="rId8">
                <a:alphaModFix/>
              </a:blip>
              <a:stretch>
                <a:fillRect b="-19998" l="0" r="0" t="-19998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4"/>
            <p:cNvSpPr/>
            <p:nvPr/>
          </p:nvSpPr>
          <p:spPr>
            <a:xfrm>
              <a:off x="0" y="2638994"/>
              <a:ext cx="7050218" cy="479817"/>
            </a:xfrm>
            <a:prstGeom prst="roundRect">
              <a:avLst>
                <a:gd fmla="val 10000" name="adj"/>
              </a:avLst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4"/>
            <p:cNvSpPr txBox="1"/>
            <p:nvPr/>
          </p:nvSpPr>
          <p:spPr>
            <a:xfrm>
              <a:off x="1458025" y="2638994"/>
              <a:ext cx="5592192" cy="479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Reporting</a:t>
              </a:r>
              <a:endParaRPr/>
            </a:p>
          </p:txBody>
        </p:sp>
        <p:sp>
          <p:nvSpPr>
            <p:cNvPr id="514" name="Google Shape;514;p54"/>
            <p:cNvSpPr/>
            <p:nvPr/>
          </p:nvSpPr>
          <p:spPr>
            <a:xfrm>
              <a:off x="47981" y="2686976"/>
              <a:ext cx="1410043" cy="383853"/>
            </a:xfrm>
            <a:prstGeom prst="roundRect">
              <a:avLst>
                <a:gd fmla="val 10000" name="adj"/>
              </a:avLst>
            </a:prstGeom>
            <a:blipFill rotWithShape="1">
              <a:blip r:embed="rId9">
                <a:alphaModFix/>
              </a:blip>
              <a:stretch>
                <a:fillRect b="-26998" l="0" r="0" t="-26998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4"/>
            <p:cNvSpPr/>
            <p:nvPr/>
          </p:nvSpPr>
          <p:spPr>
            <a:xfrm>
              <a:off x="0" y="3166793"/>
              <a:ext cx="7050218" cy="479817"/>
            </a:xfrm>
            <a:prstGeom prst="roundRect">
              <a:avLst>
                <a:gd fmla="val 10000" name="adj"/>
              </a:avLst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4"/>
            <p:cNvSpPr txBox="1"/>
            <p:nvPr/>
          </p:nvSpPr>
          <p:spPr>
            <a:xfrm>
              <a:off x="1458025" y="3166793"/>
              <a:ext cx="5592192" cy="479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API calls</a:t>
              </a:r>
              <a:endParaRPr/>
            </a:p>
          </p:txBody>
        </p:sp>
        <p:sp>
          <p:nvSpPr>
            <p:cNvPr id="517" name="Google Shape;517;p54"/>
            <p:cNvSpPr/>
            <p:nvPr/>
          </p:nvSpPr>
          <p:spPr>
            <a:xfrm>
              <a:off x="47981" y="3214775"/>
              <a:ext cx="1410043" cy="383853"/>
            </a:xfrm>
            <a:prstGeom prst="roundRect">
              <a:avLst>
                <a:gd fmla="val 10000" name="adj"/>
              </a:avLst>
            </a:prstGeom>
            <a:blipFill rotWithShape="1">
              <a:blip r:embed="rId10">
                <a:alphaModFix/>
              </a:blip>
              <a:stretch>
                <a:fillRect b="-63999" l="0" r="0" t="-63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5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5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5"/>
          <p:cNvSpPr txBox="1"/>
          <p:nvPr>
            <p:ph type="title"/>
          </p:nvPr>
        </p:nvSpPr>
        <p:spPr>
          <a:xfrm>
            <a:off x="307800" y="35910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On-Demand Training – User View</a:t>
            </a:r>
            <a:endParaRPr/>
          </a:p>
        </p:txBody>
      </p:sp>
      <p:pic>
        <p:nvPicPr>
          <p:cNvPr id="526" name="Google Shape;52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176" y="791100"/>
            <a:ext cx="4185105" cy="4049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7" name="Google Shape;527;p55"/>
          <p:cNvCxnSpPr/>
          <p:nvPr/>
        </p:nvCxnSpPr>
        <p:spPr>
          <a:xfrm flipH="1">
            <a:off x="6671971" y="3148426"/>
            <a:ext cx="584700" cy="171600"/>
          </a:xfrm>
          <a:prstGeom prst="bentConnector3">
            <a:avLst>
              <a:gd fmla="val 100478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28" name="Google Shape;528;p55"/>
          <p:cNvGrpSpPr/>
          <p:nvPr/>
        </p:nvGrpSpPr>
        <p:grpSpPr>
          <a:xfrm>
            <a:off x="1154647" y="1147799"/>
            <a:ext cx="1877150" cy="3157635"/>
            <a:chOff x="846275" y="1922"/>
            <a:chExt cx="1877150" cy="3157635"/>
          </a:xfrm>
        </p:grpSpPr>
        <p:sp>
          <p:nvSpPr>
            <p:cNvPr id="529" name="Google Shape;529;p55"/>
            <p:cNvSpPr/>
            <p:nvPr/>
          </p:nvSpPr>
          <p:spPr>
            <a:xfrm>
              <a:off x="1332988" y="1153721"/>
              <a:ext cx="239749" cy="18345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00ABC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530" name="Google Shape;530;p55"/>
            <p:cNvSpPr/>
            <p:nvPr/>
          </p:nvSpPr>
          <p:spPr>
            <a:xfrm>
              <a:off x="1332988" y="1153721"/>
              <a:ext cx="243109" cy="6427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2744"/>
                  </a:lnTo>
                  <a:lnTo>
                    <a:pt x="92205" y="122744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531" name="Google Shape;531;p55"/>
            <p:cNvSpPr/>
            <p:nvPr/>
          </p:nvSpPr>
          <p:spPr>
            <a:xfrm>
              <a:off x="1332988" y="1153721"/>
              <a:ext cx="252926" cy="10478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2744"/>
                  </a:lnTo>
                  <a:lnTo>
                    <a:pt x="88626" y="122744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532" name="Google Shape;532;p55"/>
            <p:cNvSpPr/>
            <p:nvPr/>
          </p:nvSpPr>
          <p:spPr>
            <a:xfrm>
              <a:off x="1332988" y="1153721"/>
              <a:ext cx="243109" cy="14297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2744"/>
                  </a:lnTo>
                  <a:lnTo>
                    <a:pt x="92205" y="122744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533" name="Google Shape;533;p55"/>
            <p:cNvSpPr/>
            <p:nvPr/>
          </p:nvSpPr>
          <p:spPr>
            <a:xfrm>
              <a:off x="1332988" y="1153721"/>
              <a:ext cx="243044" cy="2683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2744"/>
                  </a:lnTo>
                  <a:lnTo>
                    <a:pt x="92229" y="122744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534" name="Google Shape;534;p55"/>
            <p:cNvSpPr/>
            <p:nvPr/>
          </p:nvSpPr>
          <p:spPr>
            <a:xfrm>
              <a:off x="1579950" y="739563"/>
              <a:ext cx="138118" cy="1224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1372"/>
                  </a:lnTo>
                  <a:lnTo>
                    <a:pt x="122744" y="61372"/>
                  </a:lnTo>
                  <a:lnTo>
                    <a:pt x="122744" y="122744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535" name="Google Shape;535;p55"/>
            <p:cNvSpPr/>
            <p:nvPr/>
          </p:nvSpPr>
          <p:spPr>
            <a:xfrm>
              <a:off x="1297004" y="308196"/>
              <a:ext cx="282945" cy="1397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6810"/>
                  </a:lnTo>
                  <a:lnTo>
                    <a:pt x="122744" y="86810"/>
                  </a:lnTo>
                  <a:lnTo>
                    <a:pt x="122744" y="140623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536" name="Google Shape;536;p55"/>
            <p:cNvSpPr/>
            <p:nvPr/>
          </p:nvSpPr>
          <p:spPr>
            <a:xfrm>
              <a:off x="846362" y="16536"/>
              <a:ext cx="901283" cy="291660"/>
            </a:xfrm>
            <a:prstGeom prst="rect">
              <a:avLst/>
            </a:prstGeom>
            <a:solidFill>
              <a:srgbClr val="1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5"/>
            <p:cNvSpPr txBox="1"/>
            <p:nvPr/>
          </p:nvSpPr>
          <p:spPr>
            <a:xfrm>
              <a:off x="846362" y="16536"/>
              <a:ext cx="901283" cy="29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160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Library</a:t>
              </a:r>
              <a:endParaRPr/>
            </a:p>
          </p:txBody>
        </p:sp>
        <p:sp>
          <p:nvSpPr>
            <p:cNvPr id="538" name="Google Shape;538;p55"/>
            <p:cNvSpPr/>
            <p:nvPr/>
          </p:nvSpPr>
          <p:spPr>
            <a:xfrm>
              <a:off x="846275" y="1922"/>
              <a:ext cx="309383" cy="3236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1997" l="0" r="0" t="-11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55"/>
            <p:cNvSpPr/>
            <p:nvPr/>
          </p:nvSpPr>
          <p:spPr>
            <a:xfrm>
              <a:off x="1098599" y="447902"/>
              <a:ext cx="962701" cy="291660"/>
            </a:xfrm>
            <a:prstGeom prst="rect">
              <a:avLst/>
            </a:prstGeom>
            <a:solidFill>
              <a:srgbClr val="12B6B6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55"/>
            <p:cNvSpPr txBox="1"/>
            <p:nvPr/>
          </p:nvSpPr>
          <p:spPr>
            <a:xfrm>
              <a:off x="1098599" y="447902"/>
              <a:ext cx="962701" cy="29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160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Learning Tracks</a:t>
              </a:r>
              <a:endParaRPr/>
            </a:p>
          </p:txBody>
        </p:sp>
        <p:sp>
          <p:nvSpPr>
            <p:cNvPr id="541" name="Google Shape;541;p55"/>
            <p:cNvSpPr/>
            <p:nvPr/>
          </p:nvSpPr>
          <p:spPr>
            <a:xfrm>
              <a:off x="1135556" y="482265"/>
              <a:ext cx="267397" cy="2229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11997" l="0" r="0" t="-11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5"/>
            <p:cNvSpPr/>
            <p:nvPr/>
          </p:nvSpPr>
          <p:spPr>
            <a:xfrm>
              <a:off x="1236718" y="862060"/>
              <a:ext cx="962701" cy="291660"/>
            </a:xfrm>
            <a:prstGeom prst="rect">
              <a:avLst/>
            </a:prstGeom>
            <a:solidFill>
              <a:srgbClr val="12B6B6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5"/>
            <p:cNvSpPr txBox="1"/>
            <p:nvPr/>
          </p:nvSpPr>
          <p:spPr>
            <a:xfrm>
              <a:off x="1236718" y="862060"/>
              <a:ext cx="962701" cy="29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160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Chapters</a:t>
              </a:r>
              <a:endParaRPr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1266592" y="900604"/>
              <a:ext cx="288810" cy="23332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5999" r="-5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1576033" y="1276218"/>
              <a:ext cx="1137511" cy="291660"/>
            </a:xfrm>
            <a:prstGeom prst="rect">
              <a:avLst/>
            </a:prstGeom>
            <a:solidFill>
              <a:srgbClr val="12B6B6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55"/>
            <p:cNvSpPr txBox="1"/>
            <p:nvPr/>
          </p:nvSpPr>
          <p:spPr>
            <a:xfrm>
              <a:off x="1576033" y="1276218"/>
              <a:ext cx="1137511" cy="29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160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Videos</a:t>
              </a:r>
              <a:endParaRPr/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1556113" y="1305384"/>
              <a:ext cx="288810" cy="23332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11997" l="0" r="0" t="-11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1576097" y="2437637"/>
              <a:ext cx="1137511" cy="291660"/>
            </a:xfrm>
            <a:prstGeom prst="rect">
              <a:avLst/>
            </a:prstGeom>
            <a:solidFill>
              <a:srgbClr val="12B6B6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5"/>
            <p:cNvSpPr txBox="1"/>
            <p:nvPr/>
          </p:nvSpPr>
          <p:spPr>
            <a:xfrm>
              <a:off x="1576097" y="2437637"/>
              <a:ext cx="1137511" cy="29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160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 Chapter Assessment</a:t>
              </a:r>
              <a:endParaRPr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1557055" y="2474320"/>
              <a:ext cx="288810" cy="23332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11997" l="0" r="0" t="-11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5"/>
            <p:cNvSpPr/>
            <p:nvPr/>
          </p:nvSpPr>
          <p:spPr>
            <a:xfrm>
              <a:off x="1585914" y="2055763"/>
              <a:ext cx="1137511" cy="291660"/>
            </a:xfrm>
            <a:prstGeom prst="rect">
              <a:avLst/>
            </a:prstGeom>
            <a:solidFill>
              <a:srgbClr val="12B6B6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5"/>
            <p:cNvSpPr txBox="1"/>
            <p:nvPr/>
          </p:nvSpPr>
          <p:spPr>
            <a:xfrm>
              <a:off x="1585914" y="2055763"/>
              <a:ext cx="1137511" cy="29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160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Virtual Labs</a:t>
              </a:r>
              <a:endParaRPr/>
            </a:p>
          </p:txBody>
        </p:sp>
        <p:sp>
          <p:nvSpPr>
            <p:cNvPr id="553" name="Google Shape;553;p55"/>
            <p:cNvSpPr/>
            <p:nvPr/>
          </p:nvSpPr>
          <p:spPr>
            <a:xfrm>
              <a:off x="1558210" y="2090301"/>
              <a:ext cx="288810" cy="23332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-11997" l="0" r="0" t="-11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55"/>
            <p:cNvSpPr/>
            <p:nvPr/>
          </p:nvSpPr>
          <p:spPr>
            <a:xfrm>
              <a:off x="1576097" y="1650597"/>
              <a:ext cx="1137511" cy="291660"/>
            </a:xfrm>
            <a:prstGeom prst="rect">
              <a:avLst/>
            </a:prstGeom>
            <a:solidFill>
              <a:srgbClr val="12B6B6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5"/>
            <p:cNvSpPr txBox="1"/>
            <p:nvPr/>
          </p:nvSpPr>
          <p:spPr>
            <a:xfrm>
              <a:off x="1576097" y="1650597"/>
              <a:ext cx="1137511" cy="291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160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Knowledge Checks</a:t>
              </a:r>
              <a:endParaRPr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1555259" y="1695236"/>
              <a:ext cx="292406" cy="233328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1572737" y="2883383"/>
              <a:ext cx="1137511" cy="209788"/>
            </a:xfrm>
            <a:prstGeom prst="rect">
              <a:avLst/>
            </a:prstGeom>
            <a:solidFill>
              <a:srgbClr val="12B6B6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1572737" y="2883383"/>
              <a:ext cx="1137511" cy="209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160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Badging</a:t>
              </a:r>
              <a:endParaRPr/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1631561" y="2934629"/>
              <a:ext cx="188772" cy="224928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6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56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56"/>
          <p:cNvSpPr txBox="1"/>
          <p:nvPr>
            <p:ph type="title"/>
          </p:nvPr>
        </p:nvSpPr>
        <p:spPr>
          <a:xfrm>
            <a:off x="307801" y="359100"/>
            <a:ext cx="848890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User Dashboard</a:t>
            </a:r>
            <a:endParaRPr/>
          </a:p>
        </p:txBody>
      </p:sp>
      <p:pic>
        <p:nvPicPr>
          <p:cNvPr id="567" name="Google Shape;56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86" y="791858"/>
            <a:ext cx="5455326" cy="260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2298" y="2071812"/>
            <a:ext cx="4895317" cy="286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7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57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7"/>
          <p:cNvSpPr txBox="1"/>
          <p:nvPr>
            <p:ph type="title"/>
          </p:nvPr>
        </p:nvSpPr>
        <p:spPr>
          <a:xfrm>
            <a:off x="308373" y="333177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lang="en-U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Siemens Xcelerator Virtual Lab Environment</a:t>
            </a:r>
            <a:endParaRPr/>
          </a:p>
        </p:txBody>
      </p:sp>
      <p:cxnSp>
        <p:nvCxnSpPr>
          <p:cNvPr id="577" name="Google Shape;577;p57"/>
          <p:cNvCxnSpPr/>
          <p:nvPr/>
        </p:nvCxnSpPr>
        <p:spPr>
          <a:xfrm flipH="1" rot="10800000">
            <a:off x="5047810" y="4409866"/>
            <a:ext cx="425100" cy="3276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78" name="Google Shape;578;p57"/>
          <p:cNvGrpSpPr/>
          <p:nvPr/>
        </p:nvGrpSpPr>
        <p:grpSpPr>
          <a:xfrm>
            <a:off x="1041911" y="997409"/>
            <a:ext cx="6416915" cy="1648533"/>
            <a:chOff x="2414" y="1207733"/>
            <a:chExt cx="6416915" cy="1648533"/>
          </a:xfrm>
        </p:grpSpPr>
        <p:sp>
          <p:nvSpPr>
            <p:cNvPr id="579" name="Google Shape;579;p57"/>
            <p:cNvSpPr/>
            <p:nvPr/>
          </p:nvSpPr>
          <p:spPr>
            <a:xfrm>
              <a:off x="2414" y="1207733"/>
              <a:ext cx="1451790" cy="419073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7"/>
            <p:cNvSpPr txBox="1"/>
            <p:nvPr/>
          </p:nvSpPr>
          <p:spPr>
            <a:xfrm>
              <a:off x="2414" y="1207733"/>
              <a:ext cx="1451790" cy="41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50" lIns="85325" spcFirstLastPara="1" rIns="85325" wrap="square" tIns="48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Launch Lab from Console</a:t>
              </a:r>
              <a:endParaRPr/>
            </a:p>
          </p:txBody>
        </p:sp>
        <p:sp>
          <p:nvSpPr>
            <p:cNvPr id="581" name="Google Shape;581;p57"/>
            <p:cNvSpPr/>
            <p:nvPr/>
          </p:nvSpPr>
          <p:spPr>
            <a:xfrm>
              <a:off x="2414" y="1626807"/>
              <a:ext cx="1451790" cy="1229459"/>
            </a:xfrm>
            <a:prstGeom prst="rect">
              <a:avLst/>
            </a:prstGeom>
            <a:solidFill>
              <a:srgbClr val="C9DDDD">
                <a:alpha val="89803"/>
              </a:srgbClr>
            </a:solidFill>
            <a:ln cap="flat" cmpd="sng" w="12700">
              <a:solidFill>
                <a:srgbClr val="C9DDD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7"/>
            <p:cNvSpPr txBox="1"/>
            <p:nvPr/>
          </p:nvSpPr>
          <p:spPr>
            <a:xfrm>
              <a:off x="2414" y="1626807"/>
              <a:ext cx="1451790" cy="1229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64000" spcFirstLastPara="1" rIns="85325" wrap="square" tIns="64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Includes lab instructions</a:t>
              </a:r>
              <a:endParaRPr/>
            </a:p>
          </p:txBody>
        </p:sp>
        <p:sp>
          <p:nvSpPr>
            <p:cNvPr id="583" name="Google Shape;583;p57"/>
            <p:cNvSpPr/>
            <p:nvPr/>
          </p:nvSpPr>
          <p:spPr>
            <a:xfrm>
              <a:off x="1657456" y="1207733"/>
              <a:ext cx="1451790" cy="419073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7"/>
            <p:cNvSpPr txBox="1"/>
            <p:nvPr/>
          </p:nvSpPr>
          <p:spPr>
            <a:xfrm>
              <a:off x="1657456" y="1207733"/>
              <a:ext cx="1451790" cy="41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50" lIns="85325" spcFirstLastPara="1" rIns="85325" wrap="square" tIns="48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Connect to AWS</a:t>
              </a:r>
              <a:endParaRPr/>
            </a:p>
          </p:txBody>
        </p:sp>
        <p:sp>
          <p:nvSpPr>
            <p:cNvPr id="585" name="Google Shape;585;p57"/>
            <p:cNvSpPr/>
            <p:nvPr/>
          </p:nvSpPr>
          <p:spPr>
            <a:xfrm>
              <a:off x="1657456" y="1626807"/>
              <a:ext cx="1451790" cy="1229459"/>
            </a:xfrm>
            <a:prstGeom prst="rect">
              <a:avLst/>
            </a:prstGeom>
            <a:solidFill>
              <a:srgbClr val="C9DDDD">
                <a:alpha val="89803"/>
              </a:srgbClr>
            </a:solidFill>
            <a:ln cap="flat" cmpd="sng" w="12700">
              <a:solidFill>
                <a:srgbClr val="C9DDD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7"/>
            <p:cNvSpPr txBox="1"/>
            <p:nvPr/>
          </p:nvSpPr>
          <p:spPr>
            <a:xfrm>
              <a:off x="1657456" y="1626807"/>
              <a:ext cx="1451790" cy="1229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64000" spcFirstLastPara="1" rIns="85325" wrap="square" tIns="64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Builds Vlab instances on AWS</a:t>
              </a:r>
              <a:endParaRPr/>
            </a:p>
          </p:txBody>
        </p:sp>
        <p:sp>
          <p:nvSpPr>
            <p:cNvPr id="587" name="Google Shape;587;p57"/>
            <p:cNvSpPr/>
            <p:nvPr/>
          </p:nvSpPr>
          <p:spPr>
            <a:xfrm>
              <a:off x="3312497" y="1207733"/>
              <a:ext cx="1451790" cy="419073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7"/>
            <p:cNvSpPr txBox="1"/>
            <p:nvPr/>
          </p:nvSpPr>
          <p:spPr>
            <a:xfrm>
              <a:off x="3312497" y="1207733"/>
              <a:ext cx="1451790" cy="41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50" lIns="85325" spcFirstLastPara="1" rIns="85325" wrap="square" tIns="48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Practice with licensed software</a:t>
              </a:r>
              <a:endParaRPr/>
            </a:p>
          </p:txBody>
        </p:sp>
        <p:sp>
          <p:nvSpPr>
            <p:cNvPr id="589" name="Google Shape;589;p57"/>
            <p:cNvSpPr/>
            <p:nvPr/>
          </p:nvSpPr>
          <p:spPr>
            <a:xfrm>
              <a:off x="3312497" y="1626807"/>
              <a:ext cx="1451790" cy="1229459"/>
            </a:xfrm>
            <a:prstGeom prst="rect">
              <a:avLst/>
            </a:prstGeom>
            <a:solidFill>
              <a:srgbClr val="C9DDDD">
                <a:alpha val="89803"/>
              </a:srgbClr>
            </a:solidFill>
            <a:ln cap="flat" cmpd="sng" w="12700">
              <a:solidFill>
                <a:srgbClr val="C9DDD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7"/>
            <p:cNvSpPr txBox="1"/>
            <p:nvPr/>
          </p:nvSpPr>
          <p:spPr>
            <a:xfrm>
              <a:off x="3312497" y="1626807"/>
              <a:ext cx="1451790" cy="1229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64000" spcFirstLastPara="1" rIns="85325" wrap="square" tIns="64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 live experience in using the software</a:t>
              </a:r>
              <a:endParaRPr/>
            </a:p>
          </p:txBody>
        </p:sp>
        <p:sp>
          <p:nvSpPr>
            <p:cNvPr id="591" name="Google Shape;591;p57"/>
            <p:cNvSpPr/>
            <p:nvPr/>
          </p:nvSpPr>
          <p:spPr>
            <a:xfrm>
              <a:off x="4967539" y="1207733"/>
              <a:ext cx="1451790" cy="419073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7"/>
            <p:cNvSpPr txBox="1"/>
            <p:nvPr/>
          </p:nvSpPr>
          <p:spPr>
            <a:xfrm>
              <a:off x="4967539" y="1207733"/>
              <a:ext cx="1451790" cy="419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50" lIns="85325" spcFirstLastPara="1" rIns="85325" wrap="square" tIns="48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 Console</a:t>
              </a:r>
              <a:endParaRPr/>
            </a:p>
          </p:txBody>
        </p:sp>
        <p:sp>
          <p:nvSpPr>
            <p:cNvPr id="593" name="Google Shape;593;p57"/>
            <p:cNvSpPr/>
            <p:nvPr/>
          </p:nvSpPr>
          <p:spPr>
            <a:xfrm>
              <a:off x="4967539" y="1626807"/>
              <a:ext cx="1451790" cy="1229459"/>
            </a:xfrm>
            <a:prstGeom prst="rect">
              <a:avLst/>
            </a:prstGeom>
            <a:solidFill>
              <a:srgbClr val="C9DDDD">
                <a:alpha val="89803"/>
              </a:srgbClr>
            </a:solidFill>
            <a:ln cap="flat" cmpd="sng" w="12700">
              <a:solidFill>
                <a:srgbClr val="C9DDD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7"/>
            <p:cNvSpPr txBox="1"/>
            <p:nvPr/>
          </p:nvSpPr>
          <p:spPr>
            <a:xfrm>
              <a:off x="4967539" y="1626807"/>
              <a:ext cx="1451790" cy="1229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6000" lIns="64000" spcFirstLastPara="1" rIns="85325" wrap="square" tIns="64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Lab configuration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Reset capability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Testing new vlabs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Tracking Usage</a:t>
              </a:r>
              <a:endParaRPr/>
            </a:p>
            <a:p>
              <a:pPr indent="-381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5" name="Google Shape;59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5399" y="2838725"/>
            <a:ext cx="2898383" cy="173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8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58"/>
          <p:cNvSpPr txBox="1"/>
          <p:nvPr>
            <p:ph type="title"/>
          </p:nvPr>
        </p:nvSpPr>
        <p:spPr>
          <a:xfrm>
            <a:off x="242648" y="139239"/>
            <a:ext cx="7395501" cy="4979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40475">
            <a:spAutoFit/>
          </a:bodyPr>
          <a:lstStyle/>
          <a:p>
            <a:pPr indent="0" lvl="0" marL="54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Badging</a:t>
            </a:r>
            <a:endParaRPr b="1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8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8513" y="765177"/>
            <a:ext cx="5710121" cy="352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649" y="2915392"/>
            <a:ext cx="1262218" cy="109715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8"/>
          <p:cNvSpPr txBox="1"/>
          <p:nvPr/>
        </p:nvSpPr>
        <p:spPr>
          <a:xfrm>
            <a:off x="163261" y="1106372"/>
            <a:ext cx="2395301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Demonstrate knowledge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Receive badge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 to social media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Credly used for credentialing purposes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9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9"/>
          <p:cNvSpPr txBox="1"/>
          <p:nvPr>
            <p:ph type="title"/>
          </p:nvPr>
        </p:nvSpPr>
        <p:spPr>
          <a:xfrm>
            <a:off x="242648" y="139239"/>
            <a:ext cx="7395501" cy="4979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40475">
            <a:spAutoFit/>
          </a:bodyPr>
          <a:lstStyle/>
          <a:p>
            <a:pPr indent="0" lvl="0" marL="54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Managing Subscriptions</a:t>
            </a:r>
            <a:endParaRPr b="1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9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7255" y="1047586"/>
            <a:ext cx="3564215" cy="2556648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9"/>
          <p:cNvSpPr txBox="1"/>
          <p:nvPr/>
        </p:nvSpPr>
        <p:spPr>
          <a:xfrm>
            <a:off x="727949" y="1185664"/>
            <a:ext cx="3424601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Motivation: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a flexible way for assigning subscriptions to users.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Accomplishment: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driven self-serve tool that allows customers to manage who they want to use a subscription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did it affect our business: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Entices the customer to purchase larger quantities due to the ability to manage in a self-serve way.</a:t>
            </a:r>
            <a:endParaRPr/>
          </a:p>
          <a:p>
            <a:pPr indent="-200025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0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0"/>
          <p:cNvSpPr txBox="1"/>
          <p:nvPr>
            <p:ph type="title"/>
          </p:nvPr>
        </p:nvSpPr>
        <p:spPr>
          <a:xfrm>
            <a:off x="242648" y="139239"/>
            <a:ext cx="7395501" cy="4563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40475">
            <a:spAutoFit/>
          </a:bodyPr>
          <a:lstStyle/>
          <a:p>
            <a:pPr indent="0" lvl="0" marL="54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Subscription Manager</a:t>
            </a:r>
            <a:endParaRPr b="1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60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4055" y="696914"/>
            <a:ext cx="4195987" cy="206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581" y="1082545"/>
            <a:ext cx="3310058" cy="25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8851" y="2816173"/>
            <a:ext cx="3485245" cy="212212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60"/>
          <p:cNvSpPr txBox="1"/>
          <p:nvPr/>
        </p:nvSpPr>
        <p:spPr>
          <a:xfrm>
            <a:off x="551371" y="3809757"/>
            <a:ext cx="3003221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Subscription Manager for Enterprise Customers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 Dashboard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Customers Self Manage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 Usage Reports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1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0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Restricted | © Siemens 2023| Siemens Digital Industries Software | Where today meets tomorrow.</a:t>
            </a:r>
            <a:endParaRPr/>
          </a:p>
        </p:txBody>
      </p:sp>
      <p:sp>
        <p:nvSpPr>
          <p:cNvPr id="632" name="Google Shape;632;p61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61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61"/>
          <p:cNvSpPr txBox="1"/>
          <p:nvPr>
            <p:ph type="title"/>
          </p:nvPr>
        </p:nvSpPr>
        <p:spPr>
          <a:xfrm>
            <a:off x="240151" y="267259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Analytics</a:t>
            </a:r>
            <a:endParaRPr/>
          </a:p>
        </p:txBody>
      </p:sp>
      <p:sp>
        <p:nvSpPr>
          <p:cNvPr id="635" name="Google Shape;635;p61"/>
          <p:cNvSpPr txBox="1"/>
          <p:nvPr/>
        </p:nvSpPr>
        <p:spPr>
          <a:xfrm>
            <a:off x="308371" y="1157681"/>
            <a:ext cx="262777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682" y="801224"/>
            <a:ext cx="6837028" cy="382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2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62"/>
          <p:cNvSpPr txBox="1"/>
          <p:nvPr/>
        </p:nvSpPr>
        <p:spPr>
          <a:xfrm>
            <a:off x="188752" y="256825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QBR Data Readily Available</a:t>
            </a:r>
            <a:endParaRPr/>
          </a:p>
        </p:txBody>
      </p:sp>
      <p:sp>
        <p:nvSpPr>
          <p:cNvPr id="643" name="Google Shape;643;p62"/>
          <p:cNvSpPr txBox="1"/>
          <p:nvPr/>
        </p:nvSpPr>
        <p:spPr>
          <a:xfrm>
            <a:off x="551372" y="718490"/>
            <a:ext cx="6777052" cy="51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4" name="Google Shape;644;p62"/>
          <p:cNvSpPr txBox="1"/>
          <p:nvPr/>
        </p:nvSpPr>
        <p:spPr>
          <a:xfrm>
            <a:off x="134849" y="1546614"/>
            <a:ext cx="4120957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b="1"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Revenue trending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b="1"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Registrations trending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b="1"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Certification numbers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b="1"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 of delivery trends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</a:pPr>
            <a:r>
              <a:rPr b="1" lang="en-US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area trends to help prioritize content</a:t>
            </a:r>
            <a:endParaRPr/>
          </a:p>
          <a:p>
            <a:pPr indent="-200025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lothing, person, suit, screenshot&#10;&#10;Description automatically generated" id="645" name="Google Shape;64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421" y="905074"/>
            <a:ext cx="4787579" cy="3333352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62"/>
          <p:cNvSpPr txBox="1"/>
          <p:nvPr/>
        </p:nvSpPr>
        <p:spPr>
          <a:xfrm>
            <a:off x="878283" y="5143500"/>
            <a:ext cx="7387433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type="title"/>
          </p:nvPr>
        </p:nvSpPr>
        <p:spPr>
          <a:xfrm>
            <a:off x="77064" y="141780"/>
            <a:ext cx="7397998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/>
              <a:t>WHO WE ARE – OUR OFFERINGS</a:t>
            </a:r>
            <a:br>
              <a:rPr lang="en-US"/>
            </a:br>
            <a:r>
              <a:rPr lang="en-US">
                <a:solidFill>
                  <a:srgbClr val="64CFFF"/>
                </a:solidFill>
              </a:rPr>
              <a:t>Siemens EDA Xcelerator Academy https://eda.learn.sw.siemens.com/training/</a:t>
            </a:r>
            <a:br>
              <a:rPr lang="en-US"/>
            </a:br>
            <a:r>
              <a:rPr lang="en-US"/>
              <a:t>Extensive catalog. Flexible customizable delivery. Certification</a:t>
            </a:r>
            <a:endParaRPr/>
          </a:p>
        </p:txBody>
      </p:sp>
      <p:sp>
        <p:nvSpPr>
          <p:cNvPr id="267" name="Google Shape;267;p45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179" y="890561"/>
            <a:ext cx="4179491" cy="384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64" y="1113228"/>
            <a:ext cx="3841552" cy="3303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3"/>
          <p:cNvSpPr txBox="1"/>
          <p:nvPr>
            <p:ph idx="11" type="ftr"/>
          </p:nvPr>
        </p:nvSpPr>
        <p:spPr>
          <a:xfrm>
            <a:off x="794370" y="4733100"/>
            <a:ext cx="6912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Restricted | © Siemens 2023| Siemens Digital Industries Software | Where today meets tomorrow.</a:t>
            </a:r>
            <a:endParaRPr/>
          </a:p>
        </p:txBody>
      </p:sp>
      <p:sp>
        <p:nvSpPr>
          <p:cNvPr id="653" name="Google Shape;653;p63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3"/>
          <p:cNvSpPr txBox="1"/>
          <p:nvPr>
            <p:ph type="title"/>
          </p:nvPr>
        </p:nvSpPr>
        <p:spPr>
          <a:xfrm>
            <a:off x="308372" y="139239"/>
            <a:ext cx="7395501" cy="4979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40475">
            <a:spAutoFit/>
          </a:bodyPr>
          <a:lstStyle/>
          <a:p>
            <a:pPr indent="0" lvl="0" marL="54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b="1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3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63"/>
          <p:cNvSpPr txBox="1"/>
          <p:nvPr/>
        </p:nvSpPr>
        <p:spPr>
          <a:xfrm>
            <a:off x="727949" y="1372881"/>
            <a:ext cx="3847969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Allows flexibility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Effective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Easy to interface with other internal tools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Easy to integrate with outside vendor tools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 be leveraged by multiple groups for common good of the customer</a:t>
            </a:r>
            <a:endParaRPr/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Other ??</a:t>
            </a:r>
            <a:endParaRPr/>
          </a:p>
          <a:p>
            <a:pPr indent="-128588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588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63"/>
          <p:cNvSpPr txBox="1"/>
          <p:nvPr/>
        </p:nvSpPr>
        <p:spPr>
          <a:xfrm>
            <a:off x="794372" y="904494"/>
            <a:ext cx="5845710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Winning LMS Platform </a:t>
            </a:r>
            <a:endParaRPr/>
          </a:p>
        </p:txBody>
      </p:sp>
      <p:pic>
        <p:nvPicPr>
          <p:cNvPr id="658" name="Google Shape;65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4843" y="1318285"/>
            <a:ext cx="4630477" cy="2501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4"/>
          <p:cNvSpPr txBox="1"/>
          <p:nvPr>
            <p:ph type="title"/>
          </p:nvPr>
        </p:nvSpPr>
        <p:spPr>
          <a:xfrm>
            <a:off x="307800" y="1060848"/>
            <a:ext cx="8532591" cy="1315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1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</a:pPr>
            <a:r>
              <a:rPr lang="en-US" sz="4050"/>
              <a:t>Open Discussion</a:t>
            </a:r>
            <a:br>
              <a:rPr lang="en-US" sz="4050"/>
            </a:br>
            <a:endParaRPr b="0"/>
          </a:p>
        </p:txBody>
      </p:sp>
      <p:pic>
        <p:nvPicPr>
          <p:cNvPr descr="A person and robot looking at something&#10;&#10;Description automatically generated with low confidence" id="664" name="Google Shape;664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2852" y="1849830"/>
            <a:ext cx="4165918" cy="2793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6"/>
          <p:cNvSpPr txBox="1"/>
          <p:nvPr>
            <p:ph type="title"/>
          </p:nvPr>
        </p:nvSpPr>
        <p:spPr>
          <a:xfrm>
            <a:off x="242648" y="139239"/>
            <a:ext cx="7395501" cy="4979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40475">
            <a:spAutoFit/>
          </a:bodyPr>
          <a:lstStyle/>
          <a:p>
            <a:pPr indent="0" lvl="0" marL="54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Powerful LMS?</a:t>
            </a:r>
            <a:endParaRPr b="1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6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6"/>
          <p:cNvSpPr txBox="1"/>
          <p:nvPr/>
        </p:nvSpPr>
        <p:spPr>
          <a:xfrm>
            <a:off x="2102265" y="1185664"/>
            <a:ext cx="508474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What’s your superpower ☺ </a:t>
            </a:r>
            <a:endParaRPr/>
          </a:p>
        </p:txBody>
      </p:sp>
      <p:pic>
        <p:nvPicPr>
          <p:cNvPr descr="A picture containing person, clothing, outdoor, child&#10;&#10;Description automatically generated" id="278" name="Google Shape;2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7276" y="1807756"/>
            <a:ext cx="4226073" cy="2535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7"/>
          <p:cNvSpPr txBox="1"/>
          <p:nvPr/>
        </p:nvSpPr>
        <p:spPr>
          <a:xfrm>
            <a:off x="5595459" y="2063734"/>
            <a:ext cx="1199525" cy="632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CDD9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7"/>
          <p:cNvSpPr/>
          <p:nvPr/>
        </p:nvSpPr>
        <p:spPr>
          <a:xfrm>
            <a:off x="251670" y="255043"/>
            <a:ext cx="7835317" cy="5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98"/>
              <a:buFont typeface="Trebuchet MS"/>
              <a:buNone/>
            </a:pPr>
            <a:r>
              <a:rPr b="1" i="0" lang="en-US" sz="2998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Vision</a:t>
            </a:r>
            <a:endParaRPr b="1" i="0" sz="299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47"/>
          <p:cNvGrpSpPr/>
          <p:nvPr/>
        </p:nvGrpSpPr>
        <p:grpSpPr>
          <a:xfrm>
            <a:off x="-1395966" y="369090"/>
            <a:ext cx="9784093" cy="4653549"/>
            <a:chOff x="-3904675" y="-599561"/>
            <a:chExt cx="9784093" cy="4653549"/>
          </a:xfrm>
        </p:grpSpPr>
        <p:sp>
          <p:nvSpPr>
            <p:cNvPr id="288" name="Google Shape;288;p47"/>
            <p:cNvSpPr/>
            <p:nvPr/>
          </p:nvSpPr>
          <p:spPr>
            <a:xfrm>
              <a:off x="-3904675" y="-599561"/>
              <a:ext cx="4653549" cy="4653549"/>
            </a:xfrm>
            <a:prstGeom prst="blockArc">
              <a:avLst>
                <a:gd fmla="val 18900000" name="adj1"/>
                <a:gd fmla="val 2700000" name="adj2"/>
                <a:gd fmla="val 464" name="adj3"/>
              </a:avLst>
            </a:prstGeom>
            <a:noFill/>
            <a:ln cap="flat" cmpd="sng" w="12700">
              <a:solidFill>
                <a:srgbClr val="0079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7"/>
            <p:cNvSpPr/>
            <p:nvPr/>
          </p:nvSpPr>
          <p:spPr>
            <a:xfrm>
              <a:off x="280193" y="181910"/>
              <a:ext cx="5585373" cy="363682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7"/>
            <p:cNvSpPr txBox="1"/>
            <p:nvPr/>
          </p:nvSpPr>
          <p:spPr>
            <a:xfrm>
              <a:off x="280193" y="181910"/>
              <a:ext cx="5585373" cy="363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28865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Enable greater customer success</a:t>
              </a:r>
              <a:endParaRPr/>
            </a:p>
          </p:txBody>
        </p:sp>
        <p:sp>
          <p:nvSpPr>
            <p:cNvPr id="291" name="Google Shape;291;p47"/>
            <p:cNvSpPr/>
            <p:nvPr/>
          </p:nvSpPr>
          <p:spPr>
            <a:xfrm>
              <a:off x="52892" y="136449"/>
              <a:ext cx="454602" cy="45460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7"/>
            <p:cNvSpPr/>
            <p:nvPr/>
          </p:nvSpPr>
          <p:spPr>
            <a:xfrm>
              <a:off x="579346" y="727364"/>
              <a:ext cx="5286220" cy="363682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7"/>
            <p:cNvSpPr txBox="1"/>
            <p:nvPr/>
          </p:nvSpPr>
          <p:spPr>
            <a:xfrm>
              <a:off x="579346" y="727364"/>
              <a:ext cx="5286220" cy="363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28865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Simplify tools and processes</a:t>
              </a:r>
              <a:endParaRPr/>
            </a:p>
          </p:txBody>
        </p:sp>
        <p:sp>
          <p:nvSpPr>
            <p:cNvPr id="294" name="Google Shape;294;p47"/>
            <p:cNvSpPr/>
            <p:nvPr/>
          </p:nvSpPr>
          <p:spPr>
            <a:xfrm>
              <a:off x="352045" y="681903"/>
              <a:ext cx="454602" cy="45460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7"/>
            <p:cNvSpPr/>
            <p:nvPr/>
          </p:nvSpPr>
          <p:spPr>
            <a:xfrm>
              <a:off x="716142" y="1272818"/>
              <a:ext cx="5149424" cy="363682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7"/>
            <p:cNvSpPr txBox="1"/>
            <p:nvPr/>
          </p:nvSpPr>
          <p:spPr>
            <a:xfrm>
              <a:off x="716142" y="1272818"/>
              <a:ext cx="5149424" cy="363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28865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Automate for future support models</a:t>
              </a:r>
              <a:endParaRPr/>
            </a:p>
          </p:txBody>
        </p:sp>
        <p:sp>
          <p:nvSpPr>
            <p:cNvPr id="297" name="Google Shape;297;p47"/>
            <p:cNvSpPr/>
            <p:nvPr/>
          </p:nvSpPr>
          <p:spPr>
            <a:xfrm>
              <a:off x="488840" y="1227357"/>
              <a:ext cx="454602" cy="45460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7"/>
            <p:cNvSpPr/>
            <p:nvPr/>
          </p:nvSpPr>
          <p:spPr>
            <a:xfrm>
              <a:off x="716142" y="1817926"/>
              <a:ext cx="5149424" cy="363682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7"/>
            <p:cNvSpPr txBox="1"/>
            <p:nvPr/>
          </p:nvSpPr>
          <p:spPr>
            <a:xfrm>
              <a:off x="716142" y="1817926"/>
              <a:ext cx="5149424" cy="363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28865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Ignite passion for Siemens products</a:t>
              </a:r>
              <a:endParaRPr/>
            </a:p>
          </p:txBody>
        </p:sp>
        <p:sp>
          <p:nvSpPr>
            <p:cNvPr id="300" name="Google Shape;300;p47"/>
            <p:cNvSpPr/>
            <p:nvPr/>
          </p:nvSpPr>
          <p:spPr>
            <a:xfrm>
              <a:off x="488840" y="1772466"/>
              <a:ext cx="454602" cy="45460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7"/>
            <p:cNvSpPr/>
            <p:nvPr/>
          </p:nvSpPr>
          <p:spPr>
            <a:xfrm>
              <a:off x="579346" y="2363380"/>
              <a:ext cx="5286220" cy="363682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7"/>
            <p:cNvSpPr txBox="1"/>
            <p:nvPr/>
          </p:nvSpPr>
          <p:spPr>
            <a:xfrm>
              <a:off x="579346" y="2363380"/>
              <a:ext cx="5286220" cy="363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28865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Drive Continuous optimization/innovation</a:t>
              </a:r>
              <a:endParaRPr/>
            </a:p>
          </p:txBody>
        </p:sp>
        <p:sp>
          <p:nvSpPr>
            <p:cNvPr id="303" name="Google Shape;303;p47"/>
            <p:cNvSpPr/>
            <p:nvPr/>
          </p:nvSpPr>
          <p:spPr>
            <a:xfrm>
              <a:off x="352045" y="2317920"/>
              <a:ext cx="454602" cy="45460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7"/>
            <p:cNvSpPr/>
            <p:nvPr/>
          </p:nvSpPr>
          <p:spPr>
            <a:xfrm>
              <a:off x="294045" y="2866891"/>
              <a:ext cx="5585373" cy="363682"/>
            </a:xfrm>
            <a:prstGeom prst="rect">
              <a:avLst/>
            </a:prstGeom>
            <a:solidFill>
              <a:srgbClr val="00999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7"/>
            <p:cNvSpPr txBox="1"/>
            <p:nvPr/>
          </p:nvSpPr>
          <p:spPr>
            <a:xfrm>
              <a:off x="294045" y="2866891"/>
              <a:ext cx="5585373" cy="363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288650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FF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Build high performing teams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7"/>
            <p:cNvSpPr/>
            <p:nvPr/>
          </p:nvSpPr>
          <p:spPr>
            <a:xfrm>
              <a:off x="52892" y="2863374"/>
              <a:ext cx="454602" cy="45460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99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 picture containing light, bubble&#10;&#10;Description automatically generated" id="307" name="Google Shape;30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1841819"/>
            <a:ext cx="2812444" cy="187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727949" y="1466561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8"/>
          <p:cNvSpPr/>
          <p:nvPr/>
        </p:nvSpPr>
        <p:spPr>
          <a:xfrm>
            <a:off x="369378" y="1416952"/>
            <a:ext cx="4155498" cy="1428006"/>
          </a:xfrm>
          <a:prstGeom prst="rect">
            <a:avLst/>
          </a:prstGeom>
          <a:solidFill>
            <a:srgbClr val="00658E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8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GET AGILE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Innovate and Optimize</a:t>
            </a:r>
            <a:endParaRPr b="1" i="0" sz="1349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p48"/>
          <p:cNvSpPr/>
          <p:nvPr/>
        </p:nvSpPr>
        <p:spPr>
          <a:xfrm>
            <a:off x="4644352" y="1416952"/>
            <a:ext cx="4155498" cy="1428006"/>
          </a:xfrm>
          <a:prstGeom prst="rect">
            <a:avLst/>
          </a:prstGeom>
          <a:solidFill>
            <a:srgbClr val="17B6FF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8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GET UNIFIED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Centralize Tools and Methodologies</a:t>
            </a:r>
            <a:endParaRPr b="1" i="0" sz="1349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6" name="Google Shape;316;p48"/>
          <p:cNvSpPr/>
          <p:nvPr/>
        </p:nvSpPr>
        <p:spPr>
          <a:xfrm>
            <a:off x="4644352" y="2951582"/>
            <a:ext cx="4155498" cy="1428006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8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GET MOVING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Drive Business Outcomes</a:t>
            </a:r>
            <a:endParaRPr b="1" i="0" sz="1349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48"/>
          <p:cNvSpPr/>
          <p:nvPr/>
        </p:nvSpPr>
        <p:spPr>
          <a:xfrm>
            <a:off x="365094" y="2951582"/>
            <a:ext cx="4155498" cy="142800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8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GET EASIER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Friction-Free Experiences</a:t>
            </a:r>
            <a:endParaRPr b="1" i="0" sz="787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Google Shape;318;p48"/>
          <p:cNvSpPr/>
          <p:nvPr/>
        </p:nvSpPr>
        <p:spPr>
          <a:xfrm>
            <a:off x="356371" y="441238"/>
            <a:ext cx="8703739" cy="64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8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Strategic Guiding Principles</a:t>
            </a:r>
            <a:endParaRPr b="1" i="0" sz="359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/>
          <p:nvPr>
            <p:ph type="title"/>
          </p:nvPr>
        </p:nvSpPr>
        <p:spPr>
          <a:xfrm>
            <a:off x="242648" y="139239"/>
            <a:ext cx="7395501" cy="4979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40475">
            <a:spAutoFit/>
          </a:bodyPr>
          <a:lstStyle/>
          <a:p>
            <a:pPr indent="0" lvl="0" marL="54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Elements of a powerful LMS?</a:t>
            </a:r>
            <a:endParaRPr b="1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oy block, LEGO, construction set toy, interlocking block&#10;&#10;Description automatically generated" id="326" name="Google Shape;32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919" y="1242809"/>
            <a:ext cx="4536514" cy="3021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0"/>
          <p:cNvSpPr txBox="1"/>
          <p:nvPr>
            <p:ph type="title"/>
          </p:nvPr>
        </p:nvSpPr>
        <p:spPr>
          <a:xfrm>
            <a:off x="98646" y="278836"/>
            <a:ext cx="7329778" cy="4563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40475">
            <a:spAutoFit/>
          </a:bodyPr>
          <a:lstStyle/>
          <a:p>
            <a:pPr indent="0" lvl="0" marL="54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Siemens Xcelerator Academy </a:t>
            </a:r>
            <a:endParaRPr/>
          </a:p>
        </p:txBody>
      </p:sp>
      <p:sp>
        <p:nvSpPr>
          <p:cNvPr id="334" name="Google Shape;334;p50"/>
          <p:cNvSpPr txBox="1"/>
          <p:nvPr/>
        </p:nvSpPr>
        <p:spPr>
          <a:xfrm>
            <a:off x="727949" y="1821676"/>
            <a:ext cx="6910200" cy="2556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80975">
            <a:no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349"/>
              <a:buFont typeface="Arial"/>
              <a:buNone/>
            </a:pPr>
            <a:r>
              <a:t/>
            </a:r>
            <a:endParaRPr b="1" i="0" sz="134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50"/>
          <p:cNvGrpSpPr/>
          <p:nvPr/>
        </p:nvGrpSpPr>
        <p:grpSpPr>
          <a:xfrm>
            <a:off x="311901" y="1076593"/>
            <a:ext cx="8498840" cy="3175536"/>
            <a:chOff x="3530" y="0"/>
            <a:chExt cx="8498840" cy="3175536"/>
          </a:xfrm>
        </p:grpSpPr>
        <p:sp>
          <p:nvSpPr>
            <p:cNvPr id="336" name="Google Shape;336;p50"/>
            <p:cNvSpPr/>
            <p:nvPr/>
          </p:nvSpPr>
          <p:spPr>
            <a:xfrm>
              <a:off x="3530" y="0"/>
              <a:ext cx="1183682" cy="3175536"/>
            </a:xfrm>
            <a:prstGeom prst="roundRect">
              <a:avLst>
                <a:gd fmla="val 10000" name="adj"/>
              </a:avLst>
            </a:prstGeom>
            <a:solidFill>
              <a:srgbClr val="00D79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0"/>
            <p:cNvSpPr txBox="1"/>
            <p:nvPr/>
          </p:nvSpPr>
          <p:spPr>
            <a:xfrm>
              <a:off x="3530" y="1270214"/>
              <a:ext cx="1183682" cy="12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Creation</a:t>
              </a:r>
              <a:endParaRPr/>
            </a:p>
          </p:txBody>
        </p:sp>
        <p:sp>
          <p:nvSpPr>
            <p:cNvPr id="338" name="Google Shape;338;p50"/>
            <p:cNvSpPr/>
            <p:nvPr/>
          </p:nvSpPr>
          <p:spPr>
            <a:xfrm>
              <a:off x="66644" y="190532"/>
              <a:ext cx="1057453" cy="105745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4998" l="0" r="0" t="-4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0"/>
            <p:cNvSpPr/>
            <p:nvPr/>
          </p:nvSpPr>
          <p:spPr>
            <a:xfrm>
              <a:off x="1222723" y="0"/>
              <a:ext cx="1183682" cy="317553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0"/>
            <p:cNvSpPr txBox="1"/>
            <p:nvPr/>
          </p:nvSpPr>
          <p:spPr>
            <a:xfrm>
              <a:off x="1222723" y="1270214"/>
              <a:ext cx="1183682" cy="12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Assembly</a:t>
              </a:r>
              <a:endParaRPr/>
            </a:p>
          </p:txBody>
        </p:sp>
        <p:sp>
          <p:nvSpPr>
            <p:cNvPr id="341" name="Google Shape;341;p50"/>
            <p:cNvSpPr/>
            <p:nvPr/>
          </p:nvSpPr>
          <p:spPr>
            <a:xfrm>
              <a:off x="1285837" y="190532"/>
              <a:ext cx="1057453" cy="1057453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3999" r="-3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0"/>
            <p:cNvSpPr/>
            <p:nvPr/>
          </p:nvSpPr>
          <p:spPr>
            <a:xfrm>
              <a:off x="2441916" y="0"/>
              <a:ext cx="1183682" cy="3175536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0"/>
            <p:cNvSpPr txBox="1"/>
            <p:nvPr/>
          </p:nvSpPr>
          <p:spPr>
            <a:xfrm>
              <a:off x="2441916" y="1270214"/>
              <a:ext cx="1183682" cy="12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Registration System</a:t>
              </a:r>
              <a:endParaRPr/>
            </a:p>
          </p:txBody>
        </p:sp>
        <p:sp>
          <p:nvSpPr>
            <p:cNvPr id="344" name="Google Shape;344;p50"/>
            <p:cNvSpPr/>
            <p:nvPr/>
          </p:nvSpPr>
          <p:spPr>
            <a:xfrm>
              <a:off x="2505030" y="190532"/>
              <a:ext cx="1057453" cy="1057453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26998" r="-26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0"/>
            <p:cNvSpPr/>
            <p:nvPr/>
          </p:nvSpPr>
          <p:spPr>
            <a:xfrm>
              <a:off x="3661109" y="0"/>
              <a:ext cx="1183682" cy="3175536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0"/>
            <p:cNvSpPr txBox="1"/>
            <p:nvPr/>
          </p:nvSpPr>
          <p:spPr>
            <a:xfrm>
              <a:off x="3661109" y="1270214"/>
              <a:ext cx="1183682" cy="12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User Dashboard</a:t>
              </a:r>
              <a:endParaRPr/>
            </a:p>
          </p:txBody>
        </p:sp>
        <p:sp>
          <p:nvSpPr>
            <p:cNvPr id="347" name="Google Shape;347;p50"/>
            <p:cNvSpPr/>
            <p:nvPr/>
          </p:nvSpPr>
          <p:spPr>
            <a:xfrm>
              <a:off x="3724223" y="190532"/>
              <a:ext cx="1057453" cy="1057453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-23999" r="-23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0"/>
            <p:cNvSpPr/>
            <p:nvPr/>
          </p:nvSpPr>
          <p:spPr>
            <a:xfrm>
              <a:off x="4880302" y="0"/>
              <a:ext cx="1183682" cy="3175536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0"/>
            <p:cNvSpPr txBox="1"/>
            <p:nvPr/>
          </p:nvSpPr>
          <p:spPr>
            <a:xfrm>
              <a:off x="4880302" y="1270214"/>
              <a:ext cx="1183682" cy="12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Subscription Manager</a:t>
              </a:r>
              <a:endParaRPr/>
            </a:p>
          </p:txBody>
        </p:sp>
        <p:sp>
          <p:nvSpPr>
            <p:cNvPr id="350" name="Google Shape;350;p50"/>
            <p:cNvSpPr/>
            <p:nvPr/>
          </p:nvSpPr>
          <p:spPr>
            <a:xfrm>
              <a:off x="4943416" y="190532"/>
              <a:ext cx="1057453" cy="1057453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-42998" r="-42996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0"/>
            <p:cNvSpPr/>
            <p:nvPr/>
          </p:nvSpPr>
          <p:spPr>
            <a:xfrm>
              <a:off x="6099495" y="0"/>
              <a:ext cx="1183682" cy="3175536"/>
            </a:xfrm>
            <a:prstGeom prst="roundRect">
              <a:avLst>
                <a:gd fmla="val 10000" name="adj"/>
              </a:avLst>
            </a:prstGeom>
            <a:solidFill>
              <a:srgbClr val="00D79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0"/>
            <p:cNvSpPr txBox="1"/>
            <p:nvPr/>
          </p:nvSpPr>
          <p:spPr>
            <a:xfrm>
              <a:off x="6099495" y="1270214"/>
              <a:ext cx="1183682" cy="12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Badging and Certification</a:t>
              </a:r>
              <a:endParaRPr/>
            </a:p>
          </p:txBody>
        </p:sp>
        <p:sp>
          <p:nvSpPr>
            <p:cNvPr id="353" name="Google Shape;353;p50"/>
            <p:cNvSpPr/>
            <p:nvPr/>
          </p:nvSpPr>
          <p:spPr>
            <a:xfrm>
              <a:off x="6162609" y="190532"/>
              <a:ext cx="1057453" cy="1057453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b="0" l="-5999" r="-5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0"/>
            <p:cNvSpPr/>
            <p:nvPr/>
          </p:nvSpPr>
          <p:spPr>
            <a:xfrm>
              <a:off x="7318688" y="0"/>
              <a:ext cx="1183682" cy="317553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0"/>
            <p:cNvSpPr txBox="1"/>
            <p:nvPr/>
          </p:nvSpPr>
          <p:spPr>
            <a:xfrm>
              <a:off x="7318688" y="1270214"/>
              <a:ext cx="1183682" cy="1270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Analytics</a:t>
              </a:r>
              <a:endParaRPr/>
            </a:p>
          </p:txBody>
        </p:sp>
        <p:sp>
          <p:nvSpPr>
            <p:cNvPr id="356" name="Google Shape;356;p50"/>
            <p:cNvSpPr/>
            <p:nvPr/>
          </p:nvSpPr>
          <p:spPr>
            <a:xfrm>
              <a:off x="7381802" y="190532"/>
              <a:ext cx="1057453" cy="1057453"/>
            </a:xfrm>
            <a:prstGeom prst="ellipse">
              <a:avLst/>
            </a:prstGeom>
            <a:blipFill rotWithShape="1">
              <a:blip r:embed="rId10">
                <a:alphaModFix/>
              </a:blip>
              <a:stretch>
                <a:fillRect b="0" l="-28996" r="-28996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0"/>
            <p:cNvSpPr/>
            <p:nvPr/>
          </p:nvSpPr>
          <p:spPr>
            <a:xfrm>
              <a:off x="282249" y="2547383"/>
              <a:ext cx="7825428" cy="47633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C9F0D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50"/>
          <p:cNvSpPr txBox="1"/>
          <p:nvPr/>
        </p:nvSpPr>
        <p:spPr>
          <a:xfrm>
            <a:off x="794372" y="3758268"/>
            <a:ext cx="736811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435F"/>
                </a:solidFill>
                <a:latin typeface="Arial"/>
                <a:ea typeface="Arial"/>
                <a:cs typeface="Arial"/>
                <a:sym typeface="Arial"/>
              </a:rPr>
              <a:t>Siemens EDA LMS Platform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2656" y="1320259"/>
            <a:ext cx="579435" cy="44256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1"/>
          <p:cNvSpPr/>
          <p:nvPr/>
        </p:nvSpPr>
        <p:spPr>
          <a:xfrm>
            <a:off x="126498" y="2427381"/>
            <a:ext cx="8682278" cy="26986"/>
          </a:xfrm>
          <a:prstGeom prst="roundRect">
            <a:avLst>
              <a:gd fmla="val 16667" name="adj"/>
            </a:avLst>
          </a:prstGeom>
          <a:solidFill>
            <a:srgbClr val="879B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1"/>
          <p:cNvSpPr/>
          <p:nvPr/>
        </p:nvSpPr>
        <p:spPr>
          <a:xfrm>
            <a:off x="429659" y="2385328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1"/>
          <p:cNvSpPr txBox="1"/>
          <p:nvPr/>
        </p:nvSpPr>
        <p:spPr>
          <a:xfrm>
            <a:off x="132648" y="2661675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 15’</a:t>
            </a:r>
            <a:endParaRPr/>
          </a:p>
        </p:txBody>
      </p:sp>
      <p:cxnSp>
        <p:nvCxnSpPr>
          <p:cNvPr id="369" name="Google Shape;369;p51"/>
          <p:cNvCxnSpPr>
            <a:stCxn id="367" idx="4"/>
            <a:endCxn id="370" idx="0"/>
          </p:cNvCxnSpPr>
          <p:nvPr/>
        </p:nvCxnSpPr>
        <p:spPr>
          <a:xfrm flipH="1" rot="-5400000">
            <a:off x="281429" y="2701770"/>
            <a:ext cx="628200" cy="2175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p51"/>
          <p:cNvSpPr txBox="1"/>
          <p:nvPr/>
        </p:nvSpPr>
        <p:spPr>
          <a:xfrm>
            <a:off x="171824" y="3640647"/>
            <a:ext cx="1091558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Strategy </a:t>
            </a:r>
            <a:endParaRPr/>
          </a:p>
        </p:txBody>
      </p:sp>
      <p:pic>
        <p:nvPicPr>
          <p:cNvPr id="370" name="Google Shape;37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661" y="3124743"/>
            <a:ext cx="667212" cy="38109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1"/>
          <p:cNvSpPr/>
          <p:nvPr/>
        </p:nvSpPr>
        <p:spPr>
          <a:xfrm>
            <a:off x="980553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1"/>
          <p:cNvSpPr/>
          <p:nvPr/>
        </p:nvSpPr>
        <p:spPr>
          <a:xfrm>
            <a:off x="6211437" y="2385327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1"/>
          <p:cNvSpPr/>
          <p:nvPr/>
        </p:nvSpPr>
        <p:spPr>
          <a:xfrm>
            <a:off x="1581812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1"/>
          <p:cNvSpPr/>
          <p:nvPr/>
        </p:nvSpPr>
        <p:spPr>
          <a:xfrm>
            <a:off x="4638596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1"/>
          <p:cNvSpPr/>
          <p:nvPr/>
        </p:nvSpPr>
        <p:spPr>
          <a:xfrm>
            <a:off x="2237400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1"/>
          <p:cNvSpPr/>
          <p:nvPr/>
        </p:nvSpPr>
        <p:spPr>
          <a:xfrm>
            <a:off x="4049844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1"/>
          <p:cNvSpPr/>
          <p:nvPr/>
        </p:nvSpPr>
        <p:spPr>
          <a:xfrm>
            <a:off x="7208554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1"/>
          <p:cNvSpPr/>
          <p:nvPr/>
        </p:nvSpPr>
        <p:spPr>
          <a:xfrm>
            <a:off x="8424905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1"/>
          <p:cNvSpPr txBox="1"/>
          <p:nvPr/>
        </p:nvSpPr>
        <p:spPr>
          <a:xfrm>
            <a:off x="7806542" y="922370"/>
            <a:ext cx="970430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Registration doubled</a:t>
            </a:r>
            <a:endParaRPr/>
          </a:p>
        </p:txBody>
      </p:sp>
      <p:pic>
        <p:nvPicPr>
          <p:cNvPr id="381" name="Google Shape;38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4868" y="3121546"/>
            <a:ext cx="490982" cy="45957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1"/>
          <p:cNvSpPr txBox="1"/>
          <p:nvPr/>
        </p:nvSpPr>
        <p:spPr>
          <a:xfrm>
            <a:off x="1454394" y="3639893"/>
            <a:ext cx="1021279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Center Launched </a:t>
            </a:r>
            <a:endParaRPr/>
          </a:p>
        </p:txBody>
      </p:sp>
      <p:sp>
        <p:nvSpPr>
          <p:cNvPr id="383" name="Google Shape;383;p51"/>
          <p:cNvSpPr txBox="1"/>
          <p:nvPr/>
        </p:nvSpPr>
        <p:spPr>
          <a:xfrm>
            <a:off x="1172107" y="2465212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 15’</a:t>
            </a:r>
            <a:endParaRPr/>
          </a:p>
        </p:txBody>
      </p:sp>
      <p:pic>
        <p:nvPicPr>
          <p:cNvPr descr="Image result for crowdsourcing" id="384" name="Google Shape;384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3864" y="1327238"/>
            <a:ext cx="480125" cy="4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1"/>
          <p:cNvSpPr txBox="1"/>
          <p:nvPr/>
        </p:nvSpPr>
        <p:spPr>
          <a:xfrm>
            <a:off x="1549278" y="921256"/>
            <a:ext cx="1113376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Crowd-sourcing Accelerates</a:t>
            </a:r>
            <a:endParaRPr/>
          </a:p>
        </p:txBody>
      </p:sp>
      <p:sp>
        <p:nvSpPr>
          <p:cNvPr id="386" name="Google Shape;386;p51"/>
          <p:cNvSpPr txBox="1"/>
          <p:nvPr/>
        </p:nvSpPr>
        <p:spPr>
          <a:xfrm>
            <a:off x="6151963" y="2498917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8AD7B"/>
                </a:solidFill>
                <a:latin typeface="Arial"/>
                <a:ea typeface="Arial"/>
                <a:cs typeface="Arial"/>
                <a:sym typeface="Arial"/>
              </a:rPr>
              <a:t>FY 18</a:t>
            </a:r>
            <a:endParaRPr/>
          </a:p>
        </p:txBody>
      </p:sp>
      <p:pic>
        <p:nvPicPr>
          <p:cNvPr descr="Image result for crowdsourcing" id="387" name="Google Shape;387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4659" y="1272424"/>
            <a:ext cx="590186" cy="59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88" name="Google Shape;388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7053" y="1299715"/>
            <a:ext cx="557130" cy="557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89" name="Google Shape;389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17339" y="1318021"/>
            <a:ext cx="444798" cy="44479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1"/>
          <p:cNvSpPr txBox="1"/>
          <p:nvPr/>
        </p:nvSpPr>
        <p:spPr>
          <a:xfrm>
            <a:off x="3657693" y="3644286"/>
            <a:ext cx="1395902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Training Libraries (6000 topics)</a:t>
            </a:r>
            <a:endParaRPr/>
          </a:p>
        </p:txBody>
      </p:sp>
      <p:pic>
        <p:nvPicPr>
          <p:cNvPr id="391" name="Google Shape;3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5360" y="3130975"/>
            <a:ext cx="584222" cy="446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51"/>
          <p:cNvCxnSpPr/>
          <p:nvPr/>
        </p:nvCxnSpPr>
        <p:spPr>
          <a:xfrm flipH="1" rot="5400000">
            <a:off x="688924" y="2041401"/>
            <a:ext cx="525300" cy="1722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3" name="Google Shape;393;p51"/>
          <p:cNvSpPr txBox="1"/>
          <p:nvPr/>
        </p:nvSpPr>
        <p:spPr>
          <a:xfrm>
            <a:off x="302204" y="921256"/>
            <a:ext cx="1070371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Development Methodology</a:t>
            </a:r>
            <a:endParaRPr/>
          </a:p>
        </p:txBody>
      </p:sp>
      <p:sp>
        <p:nvSpPr>
          <p:cNvPr id="394" name="Google Shape;394;p51"/>
          <p:cNvSpPr txBox="1"/>
          <p:nvPr/>
        </p:nvSpPr>
        <p:spPr>
          <a:xfrm>
            <a:off x="599752" y="2236042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 15’</a:t>
            </a:r>
            <a:endParaRPr/>
          </a:p>
        </p:txBody>
      </p:sp>
      <p:cxnSp>
        <p:nvCxnSpPr>
          <p:cNvPr id="395" name="Google Shape;395;p51"/>
          <p:cNvCxnSpPr>
            <a:endCxn id="381" idx="0"/>
          </p:cNvCxnSpPr>
          <p:nvPr/>
        </p:nvCxnSpPr>
        <p:spPr>
          <a:xfrm flipH="1" rot="-5400000">
            <a:off x="1477309" y="2658496"/>
            <a:ext cx="629700" cy="2964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6" name="Google Shape;396;p51"/>
          <p:cNvSpPr txBox="1"/>
          <p:nvPr/>
        </p:nvSpPr>
        <p:spPr>
          <a:xfrm>
            <a:off x="3650775" y="2481001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 17’</a:t>
            </a:r>
            <a:endParaRPr/>
          </a:p>
        </p:txBody>
      </p:sp>
      <p:sp>
        <p:nvSpPr>
          <p:cNvPr id="397" name="Google Shape;397;p51"/>
          <p:cNvSpPr/>
          <p:nvPr/>
        </p:nvSpPr>
        <p:spPr>
          <a:xfrm>
            <a:off x="3463280" y="2385328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p51"/>
          <p:cNvCxnSpPr>
            <a:endCxn id="389" idx="2"/>
          </p:cNvCxnSpPr>
          <p:nvPr/>
        </p:nvCxnSpPr>
        <p:spPr>
          <a:xfrm flipH="1" rot="5400000">
            <a:off x="3118038" y="1984519"/>
            <a:ext cx="624300" cy="1809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9" name="Google Shape;399;p51"/>
          <p:cNvSpPr txBox="1"/>
          <p:nvPr/>
        </p:nvSpPr>
        <p:spPr>
          <a:xfrm>
            <a:off x="2481939" y="3638824"/>
            <a:ext cx="1191693" cy="541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Registration above ILT</a:t>
            </a:r>
            <a:endParaRPr/>
          </a:p>
        </p:txBody>
      </p:sp>
      <p:sp>
        <p:nvSpPr>
          <p:cNvPr id="400" name="Google Shape;400;p51"/>
          <p:cNvSpPr txBox="1"/>
          <p:nvPr/>
        </p:nvSpPr>
        <p:spPr>
          <a:xfrm>
            <a:off x="2451261" y="2479903"/>
            <a:ext cx="442678" cy="19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8AD7B"/>
                </a:solidFill>
                <a:latin typeface="Arial"/>
                <a:ea typeface="Arial"/>
                <a:cs typeface="Arial"/>
                <a:sym typeface="Arial"/>
              </a:rPr>
              <a:t>FY 16</a:t>
            </a:r>
            <a:endParaRPr/>
          </a:p>
        </p:txBody>
      </p:sp>
      <p:sp>
        <p:nvSpPr>
          <p:cNvPr id="401" name="Google Shape;401;p51"/>
          <p:cNvSpPr/>
          <p:nvPr/>
        </p:nvSpPr>
        <p:spPr>
          <a:xfrm>
            <a:off x="5953295" y="2390438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Google Shape;402;p51"/>
          <p:cNvCxnSpPr>
            <a:endCxn id="403" idx="2"/>
          </p:cNvCxnSpPr>
          <p:nvPr/>
        </p:nvCxnSpPr>
        <p:spPr>
          <a:xfrm flipH="1" rot="5400000">
            <a:off x="4300943" y="1996856"/>
            <a:ext cx="620400" cy="1542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" name="Google Shape;404;p51"/>
          <p:cNvSpPr txBox="1"/>
          <p:nvPr/>
        </p:nvSpPr>
        <p:spPr>
          <a:xfrm>
            <a:off x="3998703" y="921256"/>
            <a:ext cx="1070371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Attendees </a:t>
            </a:r>
            <a:endParaRPr/>
          </a:p>
        </p:txBody>
      </p:sp>
      <p:sp>
        <p:nvSpPr>
          <p:cNvPr id="405" name="Google Shape;405;p51"/>
          <p:cNvSpPr txBox="1"/>
          <p:nvPr/>
        </p:nvSpPr>
        <p:spPr>
          <a:xfrm>
            <a:off x="4314725" y="2228413"/>
            <a:ext cx="469382" cy="15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8AD7B"/>
                </a:solidFill>
                <a:latin typeface="Arial"/>
                <a:ea typeface="Arial"/>
                <a:cs typeface="Arial"/>
                <a:sym typeface="Arial"/>
              </a:rPr>
              <a:t>FY 17</a:t>
            </a:r>
            <a:endParaRPr/>
          </a:p>
        </p:txBody>
      </p:sp>
      <p:cxnSp>
        <p:nvCxnSpPr>
          <p:cNvPr id="406" name="Google Shape;406;p51"/>
          <p:cNvCxnSpPr>
            <a:endCxn id="407" idx="0"/>
          </p:cNvCxnSpPr>
          <p:nvPr/>
        </p:nvCxnSpPr>
        <p:spPr>
          <a:xfrm flipH="1" rot="-5400000">
            <a:off x="2684056" y="2671742"/>
            <a:ext cx="621600" cy="2709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51"/>
          <p:cNvCxnSpPr>
            <a:endCxn id="391" idx="0"/>
          </p:cNvCxnSpPr>
          <p:nvPr/>
        </p:nvCxnSpPr>
        <p:spPr>
          <a:xfrm flipH="1" rot="-5400000">
            <a:off x="3936071" y="2669575"/>
            <a:ext cx="630600" cy="2922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9" name="Google Shape;409;p51"/>
          <p:cNvSpPr txBox="1"/>
          <p:nvPr/>
        </p:nvSpPr>
        <p:spPr>
          <a:xfrm>
            <a:off x="6562830" y="921256"/>
            <a:ext cx="1087032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 Center Integration</a:t>
            </a:r>
            <a:endParaRPr/>
          </a:p>
        </p:txBody>
      </p:sp>
      <p:sp>
        <p:nvSpPr>
          <p:cNvPr id="410" name="Google Shape;410;p51"/>
          <p:cNvSpPr txBox="1"/>
          <p:nvPr/>
        </p:nvSpPr>
        <p:spPr>
          <a:xfrm>
            <a:off x="1829295" y="2226947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Feb 16’</a:t>
            </a:r>
            <a:endParaRPr/>
          </a:p>
        </p:txBody>
      </p:sp>
      <p:cxnSp>
        <p:nvCxnSpPr>
          <p:cNvPr id="411" name="Google Shape;411;p51"/>
          <p:cNvCxnSpPr>
            <a:stCxn id="401" idx="0"/>
            <a:endCxn id="365" idx="2"/>
          </p:cNvCxnSpPr>
          <p:nvPr/>
        </p:nvCxnSpPr>
        <p:spPr>
          <a:xfrm flipH="1" rot="5400000">
            <a:off x="5592665" y="1972688"/>
            <a:ext cx="627600" cy="2079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51"/>
          <p:cNvSpPr txBox="1"/>
          <p:nvPr/>
        </p:nvSpPr>
        <p:spPr>
          <a:xfrm>
            <a:off x="5548501" y="2234905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 18’</a:t>
            </a:r>
            <a:endParaRPr/>
          </a:p>
        </p:txBody>
      </p:sp>
      <p:sp>
        <p:nvSpPr>
          <p:cNvPr id="413" name="Google Shape;413;p51"/>
          <p:cNvSpPr txBox="1"/>
          <p:nvPr/>
        </p:nvSpPr>
        <p:spPr>
          <a:xfrm>
            <a:off x="2875879" y="921256"/>
            <a:ext cx="923924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Virtual Labs Scale</a:t>
            </a:r>
            <a:endParaRPr/>
          </a:p>
        </p:txBody>
      </p:sp>
      <p:sp>
        <p:nvSpPr>
          <p:cNvPr id="414" name="Google Shape;414;p51"/>
          <p:cNvSpPr txBox="1"/>
          <p:nvPr/>
        </p:nvSpPr>
        <p:spPr>
          <a:xfrm>
            <a:off x="5207229" y="921256"/>
            <a:ext cx="1217326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2x Training Libraries Released</a:t>
            </a:r>
            <a:endParaRPr/>
          </a:p>
        </p:txBody>
      </p:sp>
      <p:cxnSp>
        <p:nvCxnSpPr>
          <p:cNvPr id="415" name="Google Shape;415;p51"/>
          <p:cNvCxnSpPr>
            <a:endCxn id="416" idx="0"/>
          </p:cNvCxnSpPr>
          <p:nvPr/>
        </p:nvCxnSpPr>
        <p:spPr>
          <a:xfrm flipH="1" rot="-5400000">
            <a:off x="6120983" y="2624718"/>
            <a:ext cx="625200" cy="2973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51"/>
          <p:cNvCxnSpPr/>
          <p:nvPr/>
        </p:nvCxnSpPr>
        <p:spPr>
          <a:xfrm flipH="1" rot="5400000">
            <a:off x="8049353" y="1966645"/>
            <a:ext cx="675000" cy="1854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p51"/>
          <p:cNvSpPr txBox="1"/>
          <p:nvPr/>
        </p:nvSpPr>
        <p:spPr>
          <a:xfrm>
            <a:off x="6010415" y="3608823"/>
            <a:ext cx="1191693" cy="345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Registrations </a:t>
            </a:r>
            <a:endParaRPr/>
          </a:p>
        </p:txBody>
      </p:sp>
      <p:sp>
        <p:nvSpPr>
          <p:cNvPr id="419" name="Google Shape;419;p51"/>
          <p:cNvSpPr txBox="1"/>
          <p:nvPr/>
        </p:nvSpPr>
        <p:spPr>
          <a:xfrm>
            <a:off x="3069804" y="2237549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 17’</a:t>
            </a:r>
            <a:endParaRPr/>
          </a:p>
        </p:txBody>
      </p:sp>
      <p:cxnSp>
        <p:nvCxnSpPr>
          <p:cNvPr id="420" name="Google Shape;420;p51"/>
          <p:cNvCxnSpPr>
            <a:endCxn id="384" idx="2"/>
          </p:cNvCxnSpPr>
          <p:nvPr/>
        </p:nvCxnSpPr>
        <p:spPr>
          <a:xfrm flipH="1" rot="5400000">
            <a:off x="1892277" y="1989013"/>
            <a:ext cx="586800" cy="2235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p51"/>
          <p:cNvCxnSpPr>
            <a:endCxn id="387" idx="2"/>
          </p:cNvCxnSpPr>
          <p:nvPr/>
        </p:nvCxnSpPr>
        <p:spPr>
          <a:xfrm flipH="1" rot="5400000">
            <a:off x="6909502" y="2032860"/>
            <a:ext cx="525000" cy="184500"/>
          </a:xfrm>
          <a:prstGeom prst="bentConnector3">
            <a:avLst>
              <a:gd fmla="val 49998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2" name="Google Shape;422;p51"/>
          <p:cNvSpPr txBox="1"/>
          <p:nvPr/>
        </p:nvSpPr>
        <p:spPr>
          <a:xfrm>
            <a:off x="6741122" y="2237549"/>
            <a:ext cx="608818" cy="173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Sept 18’</a:t>
            </a:r>
            <a:endParaRPr/>
          </a:p>
        </p:txBody>
      </p:sp>
      <p:sp>
        <p:nvSpPr>
          <p:cNvPr id="423" name="Google Shape;423;p51"/>
          <p:cNvSpPr/>
          <p:nvPr/>
        </p:nvSpPr>
        <p:spPr>
          <a:xfrm>
            <a:off x="8404710" y="2394154"/>
            <a:ext cx="492859" cy="91083"/>
          </a:xfrm>
          <a:prstGeom prst="rightArrow">
            <a:avLst>
              <a:gd fmla="val 28333" name="adj1"/>
              <a:gd fmla="val 89616" name="adj2"/>
            </a:avLst>
          </a:prstGeom>
          <a:solidFill>
            <a:srgbClr val="879B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93198" y="1319324"/>
            <a:ext cx="481689" cy="444432"/>
          </a:xfrm>
          <a:prstGeom prst="rect">
            <a:avLst/>
          </a:prstGeom>
          <a:noFill/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6" name="Google Shape;416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41388" y="3085968"/>
            <a:ext cx="481689" cy="444432"/>
          </a:xfrm>
          <a:prstGeom prst="rect">
            <a:avLst/>
          </a:prstGeom>
          <a:noFill/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7" name="Google Shape;407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89461" y="3117992"/>
            <a:ext cx="481689" cy="444432"/>
          </a:xfrm>
          <a:prstGeom prst="rect">
            <a:avLst/>
          </a:prstGeom>
          <a:noFill/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4" name="Google Shape;424;p51"/>
          <p:cNvSpPr/>
          <p:nvPr/>
        </p:nvSpPr>
        <p:spPr>
          <a:xfrm>
            <a:off x="5207229" y="541640"/>
            <a:ext cx="1200453" cy="339096"/>
          </a:xfrm>
          <a:prstGeom prst="roundRect">
            <a:avLst>
              <a:gd fmla="val 16667" name="adj"/>
            </a:avLst>
          </a:prstGeom>
          <a:solidFill>
            <a:srgbClr val="879628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140 Role-based Learning Tracks</a:t>
            </a:r>
            <a:endParaRPr/>
          </a:p>
        </p:txBody>
      </p:sp>
      <p:sp>
        <p:nvSpPr>
          <p:cNvPr id="425" name="Google Shape;425;p51"/>
          <p:cNvSpPr/>
          <p:nvPr/>
        </p:nvSpPr>
        <p:spPr>
          <a:xfrm>
            <a:off x="4227265" y="518514"/>
            <a:ext cx="661205" cy="347809"/>
          </a:xfrm>
          <a:prstGeom prst="roundRect">
            <a:avLst>
              <a:gd fmla="val 16667" name="adj"/>
            </a:avLst>
          </a:prstGeom>
          <a:solidFill>
            <a:srgbClr val="871E50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Up 50%</a:t>
            </a:r>
            <a:endParaRPr/>
          </a:p>
        </p:txBody>
      </p:sp>
      <p:sp>
        <p:nvSpPr>
          <p:cNvPr id="426" name="Google Shape;426;p51"/>
          <p:cNvSpPr/>
          <p:nvPr/>
        </p:nvSpPr>
        <p:spPr>
          <a:xfrm>
            <a:off x="7939966" y="542577"/>
            <a:ext cx="646885" cy="332416"/>
          </a:xfrm>
          <a:prstGeom prst="roundRect">
            <a:avLst>
              <a:gd fmla="val 16667" name="adj"/>
            </a:avLst>
          </a:prstGeom>
          <a:solidFill>
            <a:srgbClr val="871E50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Up 100%</a:t>
            </a:r>
            <a:endParaRPr/>
          </a:p>
        </p:txBody>
      </p:sp>
      <p:sp>
        <p:nvSpPr>
          <p:cNvPr id="427" name="Google Shape;427;p51"/>
          <p:cNvSpPr/>
          <p:nvPr/>
        </p:nvSpPr>
        <p:spPr>
          <a:xfrm>
            <a:off x="7801193" y="2389243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1"/>
          <p:cNvSpPr txBox="1"/>
          <p:nvPr/>
        </p:nvSpPr>
        <p:spPr>
          <a:xfrm>
            <a:off x="8078233" y="2224494"/>
            <a:ext cx="517655" cy="18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8AD7B"/>
                </a:solidFill>
                <a:latin typeface="Arial"/>
                <a:ea typeface="Arial"/>
                <a:cs typeface="Arial"/>
                <a:sym typeface="Arial"/>
              </a:rPr>
              <a:t>FY 19</a:t>
            </a:r>
            <a:endParaRPr/>
          </a:p>
        </p:txBody>
      </p:sp>
      <p:sp>
        <p:nvSpPr>
          <p:cNvPr id="429" name="Google Shape;429;p51"/>
          <p:cNvSpPr txBox="1"/>
          <p:nvPr/>
        </p:nvSpPr>
        <p:spPr>
          <a:xfrm>
            <a:off x="7388576" y="2501530"/>
            <a:ext cx="608818" cy="173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 19’</a:t>
            </a:r>
            <a:endParaRPr/>
          </a:p>
        </p:txBody>
      </p:sp>
      <p:pic>
        <p:nvPicPr>
          <p:cNvPr descr="Image result for crowdsourcing" id="430" name="Google Shape;430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68393" y="3039574"/>
            <a:ext cx="593272" cy="59327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1"/>
          <p:cNvSpPr txBox="1"/>
          <p:nvPr/>
        </p:nvSpPr>
        <p:spPr>
          <a:xfrm>
            <a:off x="7573234" y="3640647"/>
            <a:ext cx="1210242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 Center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Expansion</a:t>
            </a:r>
            <a:endParaRPr/>
          </a:p>
        </p:txBody>
      </p:sp>
      <p:cxnSp>
        <p:nvCxnSpPr>
          <p:cNvPr id="432" name="Google Shape;432;p51"/>
          <p:cNvCxnSpPr/>
          <p:nvPr/>
        </p:nvCxnSpPr>
        <p:spPr>
          <a:xfrm flipH="1" rot="-5400000">
            <a:off x="7704444" y="2655824"/>
            <a:ext cx="625200" cy="2973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3" name="Google Shape;433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43276" y="1320259"/>
            <a:ext cx="481689" cy="444432"/>
          </a:xfrm>
          <a:prstGeom prst="rect">
            <a:avLst/>
          </a:prstGeom>
          <a:noFill/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4" name="Google Shape;434;p51"/>
          <p:cNvSpPr/>
          <p:nvPr/>
        </p:nvSpPr>
        <p:spPr>
          <a:xfrm>
            <a:off x="2802837" y="2389243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1"/>
          <p:cNvSpPr/>
          <p:nvPr/>
        </p:nvSpPr>
        <p:spPr>
          <a:xfrm>
            <a:off x="281157" y="688508"/>
            <a:ext cx="112371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1"/>
          <p:cNvSpPr/>
          <p:nvPr/>
        </p:nvSpPr>
        <p:spPr>
          <a:xfrm>
            <a:off x="1528049" y="686246"/>
            <a:ext cx="115915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1"/>
          <p:cNvSpPr/>
          <p:nvPr/>
        </p:nvSpPr>
        <p:spPr>
          <a:xfrm>
            <a:off x="144397" y="2943244"/>
            <a:ext cx="112371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1"/>
          <p:cNvSpPr/>
          <p:nvPr/>
        </p:nvSpPr>
        <p:spPr>
          <a:xfrm>
            <a:off x="1383475" y="2940981"/>
            <a:ext cx="115915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1"/>
          <p:cNvSpPr/>
          <p:nvPr/>
        </p:nvSpPr>
        <p:spPr>
          <a:xfrm>
            <a:off x="2778174" y="692417"/>
            <a:ext cx="112371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1"/>
          <p:cNvSpPr/>
          <p:nvPr/>
        </p:nvSpPr>
        <p:spPr>
          <a:xfrm>
            <a:off x="5189563" y="682341"/>
            <a:ext cx="1262732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1"/>
          <p:cNvSpPr/>
          <p:nvPr/>
        </p:nvSpPr>
        <p:spPr>
          <a:xfrm>
            <a:off x="6545202" y="692419"/>
            <a:ext cx="112371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51"/>
          <p:cNvSpPr/>
          <p:nvPr/>
        </p:nvSpPr>
        <p:spPr>
          <a:xfrm>
            <a:off x="7615906" y="2943244"/>
            <a:ext cx="112371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1"/>
          <p:cNvSpPr txBox="1"/>
          <p:nvPr>
            <p:ph type="title"/>
          </p:nvPr>
        </p:nvSpPr>
        <p:spPr>
          <a:xfrm>
            <a:off x="339911" y="171359"/>
            <a:ext cx="8711609" cy="248852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000"/>
              <a:t>Journey to Siemens Xcelerator Academy</a:t>
            </a:r>
            <a:endParaRPr/>
          </a:p>
        </p:txBody>
      </p:sp>
      <p:sp>
        <p:nvSpPr>
          <p:cNvPr id="444" name="Google Shape;444;p51"/>
          <p:cNvSpPr/>
          <p:nvPr/>
        </p:nvSpPr>
        <p:spPr>
          <a:xfrm>
            <a:off x="3783791" y="2918018"/>
            <a:ext cx="115915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2"/>
          <p:cNvSpPr txBox="1"/>
          <p:nvPr>
            <p:ph idx="12" type="sldNum"/>
          </p:nvPr>
        </p:nvSpPr>
        <p:spPr>
          <a:xfrm>
            <a:off x="308372" y="4733100"/>
            <a:ext cx="48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5"/>
              <a:buFont typeface="Arial"/>
              <a:buNone/>
            </a:pPr>
            <a:r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67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6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2"/>
          <p:cNvSpPr/>
          <p:nvPr/>
        </p:nvSpPr>
        <p:spPr>
          <a:xfrm>
            <a:off x="126498" y="2427380"/>
            <a:ext cx="4804425" cy="45719"/>
          </a:xfrm>
          <a:prstGeom prst="roundRect">
            <a:avLst>
              <a:gd fmla="val 16667" name="adj"/>
            </a:avLst>
          </a:prstGeom>
          <a:solidFill>
            <a:srgbClr val="879B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2"/>
          <p:cNvSpPr/>
          <p:nvPr/>
        </p:nvSpPr>
        <p:spPr>
          <a:xfrm>
            <a:off x="980553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2"/>
          <p:cNvSpPr/>
          <p:nvPr/>
        </p:nvSpPr>
        <p:spPr>
          <a:xfrm>
            <a:off x="1480391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2"/>
          <p:cNvSpPr/>
          <p:nvPr/>
        </p:nvSpPr>
        <p:spPr>
          <a:xfrm>
            <a:off x="2237400" y="2388476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crowdsourcing" id="454" name="Google Shape;45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864" y="1327238"/>
            <a:ext cx="480125" cy="4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2"/>
          <p:cNvSpPr txBox="1"/>
          <p:nvPr/>
        </p:nvSpPr>
        <p:spPr>
          <a:xfrm>
            <a:off x="1549278" y="921256"/>
            <a:ext cx="1113376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Website Redesign</a:t>
            </a:r>
            <a:endParaRPr/>
          </a:p>
        </p:txBody>
      </p:sp>
      <p:pic>
        <p:nvPicPr>
          <p:cNvPr descr="Related image" id="456" name="Google Shape;45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053" y="1299715"/>
            <a:ext cx="557130" cy="557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457" name="Google Shape;45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339" y="1318021"/>
            <a:ext cx="444798" cy="444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52"/>
          <p:cNvCxnSpPr/>
          <p:nvPr/>
        </p:nvCxnSpPr>
        <p:spPr>
          <a:xfrm flipH="1" rot="5400000">
            <a:off x="688924" y="2041401"/>
            <a:ext cx="525300" cy="1722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9" name="Google Shape;459;p52"/>
          <p:cNvSpPr txBox="1"/>
          <p:nvPr/>
        </p:nvSpPr>
        <p:spPr>
          <a:xfrm>
            <a:off x="302204" y="921256"/>
            <a:ext cx="1070371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Level 1Badging &amp; Certification</a:t>
            </a:r>
            <a:endParaRPr/>
          </a:p>
        </p:txBody>
      </p:sp>
      <p:sp>
        <p:nvSpPr>
          <p:cNvPr id="460" name="Google Shape;460;p52"/>
          <p:cNvSpPr txBox="1"/>
          <p:nvPr/>
        </p:nvSpPr>
        <p:spPr>
          <a:xfrm>
            <a:off x="599752" y="2236042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52"/>
          <p:cNvCxnSpPr/>
          <p:nvPr/>
        </p:nvCxnSpPr>
        <p:spPr>
          <a:xfrm flipH="1" rot="-5400000">
            <a:off x="1323820" y="2658524"/>
            <a:ext cx="629700" cy="2964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2" name="Google Shape;462;p52"/>
          <p:cNvSpPr/>
          <p:nvPr/>
        </p:nvSpPr>
        <p:spPr>
          <a:xfrm>
            <a:off x="3463280" y="2385328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" name="Google Shape;463;p52"/>
          <p:cNvCxnSpPr>
            <a:endCxn id="457" idx="2"/>
          </p:cNvCxnSpPr>
          <p:nvPr/>
        </p:nvCxnSpPr>
        <p:spPr>
          <a:xfrm flipH="1" rot="5400000">
            <a:off x="3118038" y="1984519"/>
            <a:ext cx="624300" cy="1809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4" name="Google Shape;464;p52"/>
          <p:cNvSpPr txBox="1"/>
          <p:nvPr/>
        </p:nvSpPr>
        <p:spPr>
          <a:xfrm>
            <a:off x="2481939" y="3638825"/>
            <a:ext cx="1191693" cy="541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Attendees + Sig growth in revenue </a:t>
            </a:r>
            <a:endParaRPr/>
          </a:p>
        </p:txBody>
      </p:sp>
      <p:sp>
        <p:nvSpPr>
          <p:cNvPr id="465" name="Google Shape;465;p52"/>
          <p:cNvSpPr txBox="1"/>
          <p:nvPr/>
        </p:nvSpPr>
        <p:spPr>
          <a:xfrm>
            <a:off x="2451261" y="2479903"/>
            <a:ext cx="442678" cy="19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8AD7B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8AD7B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/>
          </a:p>
        </p:txBody>
      </p:sp>
      <p:cxnSp>
        <p:nvCxnSpPr>
          <p:cNvPr id="466" name="Google Shape;466;p52"/>
          <p:cNvCxnSpPr>
            <a:endCxn id="467" idx="0"/>
          </p:cNvCxnSpPr>
          <p:nvPr/>
        </p:nvCxnSpPr>
        <p:spPr>
          <a:xfrm flipH="1" rot="-5400000">
            <a:off x="2684056" y="2671742"/>
            <a:ext cx="621600" cy="2709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52"/>
          <p:cNvSpPr txBox="1"/>
          <p:nvPr/>
        </p:nvSpPr>
        <p:spPr>
          <a:xfrm>
            <a:off x="1829295" y="2226947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2022’</a:t>
            </a:r>
            <a:endParaRPr/>
          </a:p>
        </p:txBody>
      </p:sp>
      <p:sp>
        <p:nvSpPr>
          <p:cNvPr id="469" name="Google Shape;469;p52"/>
          <p:cNvSpPr txBox="1"/>
          <p:nvPr/>
        </p:nvSpPr>
        <p:spPr>
          <a:xfrm>
            <a:off x="2875879" y="921256"/>
            <a:ext cx="923924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 To Speech</a:t>
            </a:r>
            <a:endParaRPr/>
          </a:p>
        </p:txBody>
      </p:sp>
      <p:sp>
        <p:nvSpPr>
          <p:cNvPr id="470" name="Google Shape;470;p52"/>
          <p:cNvSpPr txBox="1"/>
          <p:nvPr/>
        </p:nvSpPr>
        <p:spPr>
          <a:xfrm>
            <a:off x="3069804" y="2237549"/>
            <a:ext cx="552321" cy="17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cxnSp>
        <p:nvCxnSpPr>
          <p:cNvPr id="471" name="Google Shape;471;p52"/>
          <p:cNvCxnSpPr>
            <a:endCxn id="454" idx="2"/>
          </p:cNvCxnSpPr>
          <p:nvPr/>
        </p:nvCxnSpPr>
        <p:spPr>
          <a:xfrm flipH="1" rot="5400000">
            <a:off x="1892277" y="1989013"/>
            <a:ext cx="586800" cy="223500"/>
          </a:xfrm>
          <a:prstGeom prst="bentConnector3">
            <a:avLst>
              <a:gd fmla="val 50000" name="adj1"/>
            </a:avLst>
          </a:prstGeom>
          <a:solidFill>
            <a:srgbClr val="161E40"/>
          </a:solidFill>
          <a:ln cap="flat" cmpd="sng" w="9525">
            <a:solidFill>
              <a:srgbClr val="41AAA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67" name="Google Shape;467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9461" y="3117992"/>
            <a:ext cx="481689" cy="444432"/>
          </a:xfrm>
          <a:prstGeom prst="rect">
            <a:avLst/>
          </a:prstGeom>
          <a:noFill/>
          <a:ln cap="flat" cmpd="sng" w="9525">
            <a:solidFill>
              <a:srgbClr val="F8AD7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2" name="Google Shape;472;p52"/>
          <p:cNvSpPr/>
          <p:nvPr/>
        </p:nvSpPr>
        <p:spPr>
          <a:xfrm>
            <a:off x="2802837" y="2389243"/>
            <a:ext cx="114240" cy="111092"/>
          </a:xfrm>
          <a:prstGeom prst="ellipse">
            <a:avLst/>
          </a:prstGeom>
          <a:solidFill>
            <a:srgbClr val="41AAAA"/>
          </a:solidFill>
          <a:ln>
            <a:noFill/>
          </a:ln>
        </p:spPr>
        <p:txBody>
          <a:bodyPr anchorCtr="0" anchor="ctr" bIns="40475" lIns="80950" spcFirstLastPara="1" rIns="80950" wrap="square" tIns="404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2"/>
          <p:cNvSpPr/>
          <p:nvPr/>
        </p:nvSpPr>
        <p:spPr>
          <a:xfrm>
            <a:off x="281157" y="688508"/>
            <a:ext cx="112371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2"/>
          <p:cNvSpPr/>
          <p:nvPr/>
        </p:nvSpPr>
        <p:spPr>
          <a:xfrm>
            <a:off x="1528049" y="686246"/>
            <a:ext cx="115915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2"/>
          <p:cNvSpPr/>
          <p:nvPr/>
        </p:nvSpPr>
        <p:spPr>
          <a:xfrm>
            <a:off x="1140516" y="2971929"/>
            <a:ext cx="115915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2"/>
          <p:cNvSpPr/>
          <p:nvPr/>
        </p:nvSpPr>
        <p:spPr>
          <a:xfrm>
            <a:off x="2778174" y="692417"/>
            <a:ext cx="1123719" cy="1288811"/>
          </a:xfrm>
          <a:prstGeom prst="ellipse">
            <a:avLst/>
          </a:prstGeom>
          <a:noFill/>
          <a:ln cap="flat" cmpd="sng" w="12700">
            <a:solidFill>
              <a:srgbClr val="FCDD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8C8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2"/>
          <p:cNvSpPr txBox="1"/>
          <p:nvPr>
            <p:ph type="title"/>
          </p:nvPr>
        </p:nvSpPr>
        <p:spPr>
          <a:xfrm>
            <a:off x="339911" y="171359"/>
            <a:ext cx="8711609" cy="248852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000"/>
              <a:t>Journey to Siemens Xcelerator Academy</a:t>
            </a:r>
            <a:endParaRPr/>
          </a:p>
        </p:txBody>
      </p:sp>
      <p:sp>
        <p:nvSpPr>
          <p:cNvPr id="478" name="Google Shape;478;p52"/>
          <p:cNvSpPr txBox="1"/>
          <p:nvPr/>
        </p:nvSpPr>
        <p:spPr>
          <a:xfrm>
            <a:off x="1194542" y="3641540"/>
            <a:ext cx="1091558" cy="24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Maps</a:t>
            </a:r>
            <a:endParaRPr/>
          </a:p>
        </p:txBody>
      </p:sp>
      <p:pic>
        <p:nvPicPr>
          <p:cNvPr id="479" name="Google Shape;479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06715" y="3159051"/>
            <a:ext cx="667212" cy="381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, dance, hand, person&#10;&#10;Description automatically generated" id="480" name="Google Shape;480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72077" y="1510417"/>
            <a:ext cx="2791370" cy="186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Siemens Dark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