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Int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
          <p15:clr>
            <a:srgbClr val="A4A3A4"/>
          </p15:clr>
        </p15:guide>
        <p15:guide id="2" orient="horz" pos="2160">
          <p15:clr>
            <a:srgbClr val="A4A3A4"/>
          </p15:clr>
        </p15:guide>
        <p15:guide id="3" pos="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p:guide pos="2160" orient="horz"/>
        <p:guide pos="8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italic.fntdata"/><Relationship Id="rId30" Type="http://schemas.openxmlformats.org/officeDocument/2006/relationships/font" Target="fonts/Int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Int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5 core ways to grow your business through a certification program</a:t>
            </a:r>
            <a:endParaRPr/>
          </a:p>
        </p:txBody>
      </p:sp>
      <p:sp>
        <p:nvSpPr>
          <p:cNvPr id="114" name="Google Shape;1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Product adoption is critical whether you are a growth or established organization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Accelerating product adoption can position your product as a market leader above the competition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Increased product adoption reduces churn rate</a:t>
            </a:r>
            <a:endParaRPr/>
          </a:p>
          <a:p>
            <a:pPr indent="0" lvl="0" marL="0" rtl="0" algn="l">
              <a:spcBef>
                <a:spcPts val="0"/>
              </a:spcBef>
              <a:spcAft>
                <a:spcPts val="0"/>
              </a:spcAft>
              <a:buNone/>
            </a:pPr>
            <a:r>
              <a:t/>
            </a:r>
            <a:endParaRPr/>
          </a:p>
        </p:txBody>
      </p:sp>
      <p:sp>
        <p:nvSpPr>
          <p:cNvPr id="191" name="Google Shape;19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https://www.tsia.com/blog/leveraging-certification-to-drive-adoption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https://www.servicesbytechdata.com/hubfs/Resource%20Center/2019/Datasheet-OEM-ProductAdoptionandInnovation-Jul-19.pdf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400">
                <a:solidFill>
                  <a:srgbClr val="333333"/>
                </a:solidFill>
                <a:latin typeface="Arial"/>
                <a:ea typeface="Arial"/>
                <a:cs typeface="Arial"/>
                <a:sym typeface="Arial"/>
              </a:rPr>
              <a:t>Showing customers how to effectively use your products, through certification, can increase product adoption.</a:t>
            </a:r>
            <a:endParaRPr b="1" i="0" sz="1400">
              <a:latin typeface="Arial"/>
              <a:ea typeface="Arial"/>
              <a:cs typeface="Arial"/>
              <a:sym typeface="Arial"/>
            </a:endParaRPr>
          </a:p>
          <a:p>
            <a:pPr indent="0" lvl="0" marL="0" rtl="0" algn="l">
              <a:spcBef>
                <a:spcPts val="0"/>
              </a:spcBef>
              <a:spcAft>
                <a:spcPts val="0"/>
              </a:spcAft>
              <a:buNone/>
            </a:pPr>
            <a:r>
              <a:t/>
            </a:r>
            <a:endParaRPr b="0" i="0" sz="1400">
              <a:latin typeface="Arial"/>
              <a:ea typeface="Arial"/>
              <a:cs typeface="Arial"/>
              <a:sym typeface="Arial"/>
            </a:endParaRPr>
          </a:p>
          <a:p>
            <a:pPr indent="-88900" lvl="0" marL="0" rtl="0" algn="l">
              <a:spcBef>
                <a:spcPts val="0"/>
              </a:spcBef>
              <a:spcAft>
                <a:spcPts val="0"/>
              </a:spcAft>
              <a:buClr>
                <a:schemeClr val="dk1"/>
              </a:buClr>
              <a:buSzPts val="1400"/>
              <a:buFont typeface="Arial"/>
              <a:buChar char="•"/>
            </a:pPr>
            <a:r>
              <a:rPr lang="en-US" sz="1400">
                <a:latin typeface="Arial"/>
                <a:ea typeface="Arial"/>
                <a:cs typeface="Arial"/>
                <a:sym typeface="Arial"/>
              </a:rPr>
              <a:t> </a:t>
            </a:r>
            <a:r>
              <a:rPr lang="en-US" sz="1200">
                <a:latin typeface="Arial"/>
                <a:ea typeface="Arial"/>
                <a:cs typeface="Arial"/>
                <a:sym typeface="Arial"/>
              </a:rPr>
              <a:t>According to the Technology and Services Industry Association (TSIA) research, </a:t>
            </a:r>
            <a:r>
              <a:rPr lang="en-US" sz="1200">
                <a:highlight>
                  <a:srgbClr val="FFFF00"/>
                </a:highlight>
                <a:latin typeface="Arial"/>
                <a:ea typeface="Arial"/>
                <a:cs typeface="Arial"/>
                <a:sym typeface="Arial"/>
              </a:rPr>
              <a:t>68 percent of professionals are more likely to use a product if they have sufficient training</a:t>
            </a:r>
            <a:r>
              <a:rPr lang="en-US" sz="1200">
                <a:latin typeface="Arial"/>
                <a:ea typeface="Arial"/>
                <a:cs typeface="Arial"/>
                <a:sym typeface="Arial"/>
              </a:rPr>
              <a:t>.</a:t>
            </a:r>
            <a:endParaRPr/>
          </a:p>
          <a:p>
            <a:pPr indent="0" lvl="0" marL="0" rtl="0" algn="l">
              <a:spcBef>
                <a:spcPts val="0"/>
              </a:spcBef>
              <a:spcAft>
                <a:spcPts val="0"/>
              </a:spcAft>
              <a:buNone/>
            </a:pPr>
            <a:r>
              <a:t/>
            </a:r>
            <a:endParaRPr sz="1200">
              <a:latin typeface="Arial"/>
              <a:ea typeface="Arial"/>
              <a:cs typeface="Arial"/>
              <a:sym typeface="Arial"/>
            </a:endParaRPr>
          </a:p>
          <a:p>
            <a:pPr indent="-76200" lvl="0" marL="0" rtl="0" algn="l">
              <a:spcBef>
                <a:spcPts val="0"/>
              </a:spcBef>
              <a:spcAft>
                <a:spcPts val="0"/>
              </a:spcAft>
              <a:buClr>
                <a:schemeClr val="dk1"/>
              </a:buClr>
              <a:buSzPts val="1200"/>
              <a:buFont typeface="Arial"/>
              <a:buChar char="•"/>
            </a:pPr>
            <a:r>
              <a:rPr b="0" i="0" lang="en-US" sz="1200">
                <a:latin typeface="Arial"/>
                <a:ea typeface="Arial"/>
                <a:cs typeface="Arial"/>
                <a:sym typeface="Arial"/>
              </a:rPr>
              <a:t> A certification program can help customers gain a deeper understanding of the product's features and capabilities which will equip them to select and recommend the product as a solution.</a:t>
            </a:r>
            <a:endParaRPr/>
          </a:p>
          <a:p>
            <a:pPr indent="0" lvl="0" marL="0" rtl="0" algn="l">
              <a:spcBef>
                <a:spcPts val="0"/>
              </a:spcBef>
              <a:spcAft>
                <a:spcPts val="0"/>
              </a:spcAft>
              <a:buNone/>
            </a:pPr>
            <a:r>
              <a:t/>
            </a:r>
            <a:endParaRPr/>
          </a:p>
        </p:txBody>
      </p:sp>
      <p:sp>
        <p:nvSpPr>
          <p:cNvPr id="199" name="Google Shape;1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https://hbswk.hbs.edu/archive/the-economics-of-e-loyalty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https://smallbiztrends.com/2014/09/increase-in-customer-retention-increases-profits.html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https://www.outboundengine.com/blog/customer-retention-marketing-vs-customer-acquisition-marketing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https://www.huify.com/blog/acquisition-vs-retention-customer-lifetime-value</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400">
                <a:solidFill>
                  <a:srgbClr val="333333"/>
                </a:solidFill>
                <a:latin typeface="Arial"/>
                <a:ea typeface="Arial"/>
                <a:cs typeface="Arial"/>
                <a:sym typeface="Arial"/>
              </a:rPr>
              <a:t>Improving customer retention has a direct impact on company profitability.</a:t>
            </a:r>
            <a:endParaRPr/>
          </a:p>
          <a:p>
            <a:pPr indent="0" lvl="0" marL="0" rtl="0" algn="l">
              <a:spcBef>
                <a:spcPts val="0"/>
              </a:spcBef>
              <a:spcAft>
                <a:spcPts val="0"/>
              </a:spcAft>
              <a:buNone/>
            </a:pPr>
            <a:r>
              <a:t/>
            </a:r>
            <a:endParaRPr b="1" i="0" sz="1400">
              <a:solidFill>
                <a:srgbClr val="333333"/>
              </a:solidFill>
              <a:latin typeface="Arial"/>
              <a:ea typeface="Arial"/>
              <a:cs typeface="Arial"/>
              <a:sym typeface="Arial"/>
            </a:endParaRPr>
          </a:p>
          <a:p>
            <a:pPr indent="-457200" lvl="0" marL="457200" rtl="0" algn="l">
              <a:spcBef>
                <a:spcPts val="0"/>
              </a:spcBef>
              <a:spcAft>
                <a:spcPts val="0"/>
              </a:spcAft>
              <a:buClr>
                <a:schemeClr val="dk1"/>
              </a:buClr>
              <a:buSzPts val="1200"/>
              <a:buFont typeface="Arial"/>
              <a:buChar char="•"/>
            </a:pPr>
            <a:r>
              <a:rPr i="0" lang="en-US" sz="1200">
                <a:latin typeface="Arial"/>
                <a:ea typeface="Arial"/>
                <a:cs typeface="Arial"/>
                <a:sym typeface="Arial"/>
              </a:rPr>
              <a:t>A </a:t>
            </a:r>
            <a:r>
              <a:rPr i="0" lang="en-US" sz="1200">
                <a:highlight>
                  <a:srgbClr val="FFFF00"/>
                </a:highlight>
                <a:latin typeface="Arial"/>
                <a:ea typeface="Arial"/>
                <a:cs typeface="Arial"/>
                <a:sym typeface="Arial"/>
              </a:rPr>
              <a:t>5% increase in retention increases profits by up to 95%, </a:t>
            </a:r>
            <a:r>
              <a:rPr i="0" lang="en-US" sz="1200">
                <a:latin typeface="Arial"/>
                <a:ea typeface="Arial"/>
                <a:cs typeface="Arial"/>
                <a:sym typeface="Arial"/>
              </a:rPr>
              <a:t>according to a study published by Harvard Business Review</a:t>
            </a:r>
            <a:endParaRPr/>
          </a:p>
          <a:p>
            <a:pPr indent="-457200" lvl="0" marL="457200" rtl="0" algn="l">
              <a:spcBef>
                <a:spcPts val="0"/>
              </a:spcBef>
              <a:spcAft>
                <a:spcPts val="0"/>
              </a:spcAft>
              <a:buClr>
                <a:schemeClr val="dk1"/>
              </a:buClr>
              <a:buSzPts val="1200"/>
              <a:buFont typeface="Arial"/>
              <a:buChar char="•"/>
            </a:pPr>
            <a:r>
              <a:rPr lang="en-US" sz="1200">
                <a:latin typeface="Arial"/>
                <a:ea typeface="Arial"/>
                <a:cs typeface="Arial"/>
                <a:sym typeface="Arial"/>
              </a:rPr>
              <a:t>Customer retention is also a measure of how reliably a company is delivering a service to customers. </a:t>
            </a:r>
            <a:endParaRPr/>
          </a:p>
          <a:p>
            <a:pPr indent="-457200" lvl="0" marL="457200" rtl="0" algn="l">
              <a:spcBef>
                <a:spcPts val="0"/>
              </a:spcBef>
              <a:spcAft>
                <a:spcPts val="0"/>
              </a:spcAft>
              <a:buClr>
                <a:schemeClr val="dk1"/>
              </a:buClr>
              <a:buSzPts val="1200"/>
              <a:buFont typeface="Arial"/>
              <a:buChar char="•"/>
            </a:pPr>
            <a:r>
              <a:rPr lang="en-US" sz="1200">
                <a:highlight>
                  <a:srgbClr val="FFFF00"/>
                </a:highlight>
                <a:latin typeface="Arial"/>
                <a:ea typeface="Arial"/>
                <a:cs typeface="Arial"/>
                <a:sym typeface="Arial"/>
              </a:rPr>
              <a:t>Acquiring a new customer can cost an organization 5 times more than retaining an existing customer</a:t>
            </a:r>
            <a:endParaRPr/>
          </a:p>
          <a:p>
            <a:pPr indent="0" lvl="0" marL="0" rtl="0" algn="l">
              <a:spcBef>
                <a:spcPts val="0"/>
              </a:spcBef>
              <a:spcAft>
                <a:spcPts val="0"/>
              </a:spcAft>
              <a:buNone/>
            </a:pPr>
            <a:r>
              <a:t/>
            </a:r>
            <a:endParaRPr/>
          </a:p>
        </p:txBody>
      </p:sp>
      <p:sp>
        <p:nvSpPr>
          <p:cNvPr id="207" name="Google Shape;20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Forrester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400">
                <a:solidFill>
                  <a:srgbClr val="333333"/>
                </a:solidFill>
                <a:latin typeface="Arial"/>
                <a:ea typeface="Arial"/>
                <a:cs typeface="Arial"/>
                <a:sym typeface="Arial"/>
              </a:rPr>
              <a:t>A certification program can be an effective strategy to nurture customers and increase customer retention.</a:t>
            </a:r>
            <a:endParaRPr/>
          </a:p>
          <a:p>
            <a:pPr indent="0" lvl="0" marL="0" rtl="0" algn="l">
              <a:spcBef>
                <a:spcPts val="0"/>
              </a:spcBef>
              <a:spcAft>
                <a:spcPts val="0"/>
              </a:spcAft>
              <a:buNone/>
            </a:pPr>
            <a:r>
              <a:t/>
            </a:r>
            <a:endParaRPr b="1" i="0" sz="1400">
              <a:solidFill>
                <a:srgbClr val="333333"/>
              </a:solidFill>
              <a:latin typeface="Arial"/>
              <a:ea typeface="Arial"/>
              <a:cs typeface="Arial"/>
              <a:sym typeface="Arial"/>
            </a:endParaRPr>
          </a:p>
          <a:p>
            <a:pPr indent="-457200" lvl="0" marL="457200" rtl="0" algn="l">
              <a:spcBef>
                <a:spcPts val="0"/>
              </a:spcBef>
              <a:spcAft>
                <a:spcPts val="0"/>
              </a:spcAft>
              <a:buClr>
                <a:schemeClr val="dk1"/>
              </a:buClr>
              <a:buSzPts val="1200"/>
              <a:buFont typeface="Arial"/>
              <a:buChar char="•"/>
            </a:pPr>
            <a:r>
              <a:rPr i="0" lang="en-US" sz="1200">
                <a:latin typeface="Arial"/>
                <a:ea typeface="Arial"/>
                <a:cs typeface="Arial"/>
                <a:sym typeface="Arial"/>
              </a:rPr>
              <a:t>Forrester research found that formalized customer education programs, that can include </a:t>
            </a:r>
            <a:r>
              <a:rPr i="0" lang="en-US" sz="1200">
                <a:highlight>
                  <a:srgbClr val="FFFF00"/>
                </a:highlight>
                <a:latin typeface="Arial"/>
                <a:ea typeface="Arial"/>
                <a:cs typeface="Arial"/>
                <a:sym typeface="Arial"/>
              </a:rPr>
              <a:t>certification, drive an average increase of 7.4% in customer retention. </a:t>
            </a:r>
            <a:endParaRPr/>
          </a:p>
          <a:p>
            <a:pPr indent="-457200" lvl="0" marL="457200" rtl="0" algn="l">
              <a:spcBef>
                <a:spcPts val="0"/>
              </a:spcBef>
              <a:spcAft>
                <a:spcPts val="0"/>
              </a:spcAft>
              <a:buClr>
                <a:srgbClr val="333333"/>
              </a:buClr>
              <a:buSzPts val="1200"/>
              <a:buFont typeface="Arial"/>
              <a:buChar char="•"/>
            </a:pPr>
            <a:r>
              <a:rPr b="0" i="0" lang="en-US" sz="1200">
                <a:solidFill>
                  <a:srgbClr val="333333"/>
                </a:solidFill>
                <a:latin typeface="Arial"/>
                <a:ea typeface="Arial"/>
                <a:cs typeface="Arial"/>
                <a:sym typeface="Arial"/>
              </a:rPr>
              <a:t>When customers are confident in fully utilizing all the features of your product, they are more likely to continue using your product. Certification can increase customer knowledge of your product to an advanced level.</a:t>
            </a:r>
            <a:endParaRPr i="0" sz="1200">
              <a:latin typeface="Arial"/>
              <a:ea typeface="Arial"/>
              <a:cs typeface="Arial"/>
              <a:sym typeface="Arial"/>
            </a:endParaRPr>
          </a:p>
          <a:p>
            <a:pPr indent="0" lvl="0" marL="0" rtl="0" algn="l">
              <a:spcBef>
                <a:spcPts val="0"/>
              </a:spcBef>
              <a:spcAft>
                <a:spcPts val="0"/>
              </a:spcAft>
              <a:buNone/>
            </a:pPr>
            <a:r>
              <a:rPr lang="en-US"/>
              <a:t>Oct 2019 - Increase Revenue And Improve Customer Retention Through Customer Education Programs</a:t>
            </a:r>
            <a:endParaRPr/>
          </a:p>
        </p:txBody>
      </p:sp>
      <p:sp>
        <p:nvSpPr>
          <p:cNvPr id="215" name="Google Shape;21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https://www.qualtrics.com/m/assets/wp-content/uploads/2020/04/XMI_GlobalStateOfXM-2020.pdf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400">
                <a:solidFill>
                  <a:srgbClr val="333333"/>
                </a:solidFill>
                <a:latin typeface="Arial"/>
                <a:ea typeface="Arial"/>
                <a:cs typeface="Arial"/>
                <a:sym typeface="Arial"/>
              </a:rPr>
              <a:t>Increasing customer satisfaction with your product while reducing the cost of customer support can create efficiencies in operational costs</a:t>
            </a:r>
            <a:endParaRPr/>
          </a:p>
          <a:p>
            <a:pPr indent="0" lvl="0" marL="0" rtl="0" algn="l">
              <a:spcBef>
                <a:spcPts val="0"/>
              </a:spcBef>
              <a:spcAft>
                <a:spcPts val="0"/>
              </a:spcAft>
              <a:buNone/>
            </a:pPr>
            <a:r>
              <a:t/>
            </a:r>
            <a:endParaRPr b="1" i="0" sz="1400">
              <a:solidFill>
                <a:srgbClr val="333333"/>
              </a:solidFill>
              <a:latin typeface="Arial"/>
              <a:ea typeface="Arial"/>
              <a:cs typeface="Arial"/>
              <a:sym typeface="Arial"/>
            </a:endParaRPr>
          </a:p>
          <a:p>
            <a:pPr indent="-457200" lvl="0" marL="457200" rtl="0" algn="l">
              <a:spcBef>
                <a:spcPts val="0"/>
              </a:spcBef>
              <a:spcAft>
                <a:spcPts val="0"/>
              </a:spcAft>
              <a:buClr>
                <a:schemeClr val="dk1"/>
              </a:buClr>
              <a:buSzPts val="1200"/>
              <a:buFont typeface="Arial"/>
              <a:buChar char="•"/>
            </a:pPr>
            <a:r>
              <a:rPr i="0" lang="en-US" sz="1200">
                <a:latin typeface="Arial"/>
                <a:ea typeface="Arial"/>
                <a:cs typeface="Arial"/>
                <a:sym typeface="Arial"/>
              </a:rPr>
              <a:t>Increasing customer satisfaction can decrease customer churn</a:t>
            </a:r>
            <a:endParaRPr/>
          </a:p>
          <a:p>
            <a:pPr indent="-457200" lvl="0" marL="457200" rtl="0" algn="l">
              <a:spcBef>
                <a:spcPts val="0"/>
              </a:spcBef>
              <a:spcAft>
                <a:spcPts val="0"/>
              </a:spcAft>
              <a:buClr>
                <a:schemeClr val="dk1"/>
              </a:buClr>
              <a:buSzPts val="1200"/>
              <a:buFont typeface="Arial"/>
              <a:buChar char="•"/>
            </a:pPr>
            <a:r>
              <a:rPr b="0" i="0" lang="en-US" sz="1200">
                <a:latin typeface="Arial"/>
                <a:ea typeface="Arial"/>
                <a:cs typeface="Arial"/>
                <a:sym typeface="Arial"/>
              </a:rPr>
              <a:t>89% of companies with "significantly above average" customer experiences perform better financially than their competitors</a:t>
            </a:r>
            <a:r>
              <a:rPr b="0" lang="en-US" sz="1200">
                <a:latin typeface="Arial"/>
                <a:ea typeface="Arial"/>
                <a:cs typeface="Arial"/>
                <a:sym typeface="Arial"/>
              </a:rPr>
              <a:t> (Qualtrics XM Institute</a:t>
            </a:r>
            <a:endParaRPr/>
          </a:p>
        </p:txBody>
      </p:sp>
      <p:sp>
        <p:nvSpPr>
          <p:cNvPr id="223" name="Google Shape;22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certification program can educate product users to an advanced level, in turn reducing customer support costs.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Forrester research found that formalized customer education programs, that can include certification, reduced customer support costs by 6.1%. </a:t>
            </a:r>
            <a:endParaRPr/>
          </a:p>
          <a:p>
            <a:pPr indent="0" lvl="0" marL="0" rtl="0" algn="l">
              <a:spcBef>
                <a:spcPts val="0"/>
              </a:spcBef>
              <a:spcAft>
                <a:spcPts val="0"/>
              </a:spcAft>
              <a:buNone/>
            </a:pPr>
            <a:r>
              <a:rPr lang="en-US"/>
              <a:t>Certification that furthers the customer’s expertise in using the product’s features and reducing errors pays dividends by reducing reliance on your end user support team</a:t>
            </a:r>
            <a:endParaRPr/>
          </a:p>
          <a:p>
            <a:pPr indent="0" lvl="0" marL="0" rtl="0" algn="l">
              <a:spcBef>
                <a:spcPts val="0"/>
              </a:spcBef>
              <a:spcAft>
                <a:spcPts val="0"/>
              </a:spcAft>
              <a:buNone/>
            </a:pPr>
            <a:r>
              <a:t/>
            </a:r>
            <a:endParaRPr/>
          </a:p>
        </p:txBody>
      </p:sp>
      <p:sp>
        <p:nvSpPr>
          <p:cNvPr id="231" name="Google Shape;2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400">
                <a:solidFill>
                  <a:srgbClr val="333333"/>
                </a:solidFill>
                <a:latin typeface="Arial"/>
                <a:ea typeface="Arial"/>
                <a:cs typeface="Arial"/>
                <a:sym typeface="Arial"/>
              </a:rPr>
              <a:t>A successful certification program, can further increase product adoption and customer retention, which adds efficiency in your product’s revenue generation.</a:t>
            </a:r>
            <a:endParaRPr/>
          </a:p>
          <a:p>
            <a:pPr indent="0" lvl="0" marL="0" rtl="0" algn="l">
              <a:spcBef>
                <a:spcPts val="0"/>
              </a:spcBef>
              <a:spcAft>
                <a:spcPts val="0"/>
              </a:spcAft>
              <a:buNone/>
            </a:pPr>
            <a:r>
              <a:t/>
            </a:r>
            <a:endParaRPr b="1" i="0" sz="1400">
              <a:solidFill>
                <a:srgbClr val="333333"/>
              </a:solidFill>
              <a:latin typeface="Arial"/>
              <a:ea typeface="Arial"/>
              <a:cs typeface="Arial"/>
              <a:sym typeface="Arial"/>
            </a:endParaRPr>
          </a:p>
          <a:p>
            <a:pPr indent="-457200" lvl="0" marL="457200" rtl="0" algn="l">
              <a:spcBef>
                <a:spcPts val="0"/>
              </a:spcBef>
              <a:spcAft>
                <a:spcPts val="0"/>
              </a:spcAft>
              <a:buClr>
                <a:schemeClr val="dk1"/>
              </a:buClr>
              <a:buSzPts val="1200"/>
              <a:buFont typeface="Arial"/>
              <a:buChar char="•"/>
            </a:pPr>
            <a:r>
              <a:rPr i="0" lang="en-US" sz="1200">
                <a:highlight>
                  <a:srgbClr val="FFFF00"/>
                </a:highlight>
                <a:latin typeface="Arial"/>
                <a:ea typeface="Arial"/>
                <a:cs typeface="Arial"/>
                <a:sym typeface="Arial"/>
              </a:rPr>
              <a:t>IT decision makers estimate the return on investment for each credentialed staff member is about $10,000</a:t>
            </a:r>
            <a:r>
              <a:rPr i="0" lang="en-US" sz="1200">
                <a:latin typeface="Arial"/>
                <a:ea typeface="Arial"/>
                <a:cs typeface="Arial"/>
                <a:sym typeface="Arial"/>
              </a:rPr>
              <a:t>, according to Global Knowledge’s IT Skills and Salary report.</a:t>
            </a:r>
            <a:endParaRPr/>
          </a:p>
          <a:p>
            <a:pPr indent="-457200" lvl="0" marL="457200" rtl="0" algn="l">
              <a:spcBef>
                <a:spcPts val="0"/>
              </a:spcBef>
              <a:spcAft>
                <a:spcPts val="0"/>
              </a:spcAft>
              <a:buClr>
                <a:schemeClr val="dk1"/>
              </a:buClr>
              <a:buSzPts val="1200"/>
              <a:buFont typeface="Arial"/>
              <a:buChar char="•"/>
            </a:pPr>
            <a:r>
              <a:rPr b="0" i="0" lang="en-US" sz="1200">
                <a:latin typeface="Arial"/>
                <a:ea typeface="Arial"/>
                <a:cs typeface="Arial"/>
                <a:sym typeface="Arial"/>
              </a:rPr>
              <a:t>According to Forrester research, </a:t>
            </a:r>
            <a:r>
              <a:rPr b="0" i="0" lang="en-US" sz="1200">
                <a:highlight>
                  <a:srgbClr val="FFFF00"/>
                </a:highlight>
                <a:latin typeface="Arial"/>
                <a:ea typeface="Arial"/>
                <a:cs typeface="Arial"/>
                <a:sym typeface="Arial"/>
              </a:rPr>
              <a:t>90% of companies have seen a positive return on their customer education investments</a:t>
            </a:r>
            <a:endParaRPr/>
          </a:p>
        </p:txBody>
      </p:sp>
      <p:sp>
        <p:nvSpPr>
          <p:cNvPr id="239" name="Google Shape;2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Common question: Is the certification program itself a revenue generating opportunity?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might also consider the opportunity to generate revenue from the exam product to individuals or organizations buying in large quantities for employees or partners. </a:t>
            </a:r>
            <a:endParaRPr/>
          </a:p>
          <a:p>
            <a:pPr indent="0" lvl="0" marL="0" rtl="0" algn="l">
              <a:spcBef>
                <a:spcPts val="0"/>
              </a:spcBef>
              <a:spcAft>
                <a:spcPts val="0"/>
              </a:spcAft>
              <a:buNone/>
            </a:pPr>
            <a:r>
              <a:rPr lang="en-US"/>
              <a:t>Most credible certification programs also require renewal or re-certification which creates a recurring revenue opportunity.</a:t>
            </a:r>
            <a:endParaRPr/>
          </a:p>
          <a:p>
            <a:pPr indent="0" lvl="0" marL="0" rtl="0" algn="l">
              <a:spcBef>
                <a:spcPts val="0"/>
              </a:spcBef>
              <a:spcAft>
                <a:spcPts val="0"/>
              </a:spcAft>
              <a:buNone/>
            </a:pPr>
            <a:r>
              <a:rPr lang="en-US"/>
              <a:t>While the primary revenue generation opportunity is in a certification program’s success in increasing product adoption and customer retention.</a:t>
            </a:r>
            <a:endParaRPr/>
          </a:p>
          <a:p>
            <a:pPr indent="0" lvl="0" marL="0" rtl="0" algn="l">
              <a:spcBef>
                <a:spcPts val="0"/>
              </a:spcBef>
              <a:spcAft>
                <a:spcPts val="0"/>
              </a:spcAft>
              <a:buNone/>
            </a:pPr>
            <a:r>
              <a:t/>
            </a:r>
            <a:endParaRPr/>
          </a:p>
        </p:txBody>
      </p:sp>
      <p:sp>
        <p:nvSpPr>
          <p:cNvPr id="247" name="Google Shape;24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https://hbr.org/2022/06/3-ways-marketers-can-earn-and-keep-customer-trust</a:t>
            </a:r>
            <a:endParaRPr/>
          </a:p>
        </p:txBody>
      </p:sp>
      <p:sp>
        <p:nvSpPr>
          <p:cNvPr id="271" name="Google Shape;27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https://hbr.org/2022/06/3-ways-marketers-can-earn-and-keep-customer-trust</a:t>
            </a:r>
            <a:endParaRPr/>
          </a:p>
        </p:txBody>
      </p:sp>
      <p:sp>
        <p:nvSpPr>
          <p:cNvPr id="279" name="Google Shape;2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333333"/>
              </a:buClr>
              <a:buSzPts val="1200"/>
              <a:buFont typeface="Arial"/>
              <a:buChar char="•"/>
            </a:pPr>
            <a:r>
              <a:rPr b="0" i="0" lang="en-US" sz="1200">
                <a:solidFill>
                  <a:srgbClr val="333333"/>
                </a:solidFill>
                <a:latin typeface="Inter"/>
                <a:ea typeface="Inter"/>
                <a:cs typeface="Inter"/>
                <a:sym typeface="Inter"/>
              </a:rPr>
              <a:t> A self-service SaaS platform that gives you in-house control of your exam </a:t>
            </a:r>
            <a:endParaRPr/>
          </a:p>
          <a:p>
            <a:pPr indent="-76200" lvl="0" marL="0" rtl="0" algn="l">
              <a:spcBef>
                <a:spcPts val="0"/>
              </a:spcBef>
              <a:spcAft>
                <a:spcPts val="0"/>
              </a:spcAft>
              <a:buClr>
                <a:srgbClr val="333333"/>
              </a:buClr>
              <a:buSzPts val="1200"/>
              <a:buFont typeface="Arial"/>
              <a:buChar char="•"/>
            </a:pPr>
            <a:r>
              <a:rPr lang="en-US" sz="1200">
                <a:solidFill>
                  <a:srgbClr val="333333"/>
                </a:solidFill>
                <a:latin typeface="Inter"/>
                <a:ea typeface="Inter"/>
                <a:cs typeface="Inter"/>
                <a:sym typeface="Inter"/>
              </a:rPr>
              <a:t> </a:t>
            </a:r>
            <a:r>
              <a:rPr b="0" i="0" lang="en-US" sz="1200">
                <a:solidFill>
                  <a:srgbClr val="333333"/>
                </a:solidFill>
                <a:latin typeface="Inter"/>
                <a:ea typeface="Inter"/>
                <a:cs typeface="Inter"/>
                <a:sym typeface="Inter"/>
              </a:rPr>
              <a:t>In-house, psychometricians available to support the design and development of certification exams</a:t>
            </a:r>
            <a:endParaRPr/>
          </a:p>
          <a:p>
            <a:pPr indent="-76200" lvl="0" marL="0" rtl="0" algn="l">
              <a:spcBef>
                <a:spcPts val="0"/>
              </a:spcBef>
              <a:spcAft>
                <a:spcPts val="0"/>
              </a:spcAft>
              <a:buClr>
                <a:srgbClr val="333333"/>
              </a:buClr>
              <a:buSzPts val="1200"/>
              <a:buFont typeface="Arial"/>
              <a:buChar char="•"/>
            </a:pPr>
            <a:r>
              <a:rPr b="0" i="0" lang="en-US" sz="1200">
                <a:solidFill>
                  <a:srgbClr val="333333"/>
                </a:solidFill>
                <a:latin typeface="Inter"/>
                <a:ea typeface="Inter"/>
                <a:cs typeface="Inter"/>
                <a:sym typeface="Inter"/>
              </a:rPr>
              <a:t> Faster time to market. Publish exams or change test items in minutes – </a:t>
            </a:r>
            <a:r>
              <a:rPr b="0" i="1" lang="en-US" sz="1200">
                <a:solidFill>
                  <a:srgbClr val="333333"/>
                </a:solidFill>
                <a:latin typeface="Inter"/>
                <a:ea typeface="Inter"/>
                <a:cs typeface="Inter"/>
                <a:sym typeface="Inter"/>
              </a:rPr>
              <a:t>with no annual minimums or test publishing fees</a:t>
            </a:r>
            <a:endParaRPr b="0" i="0" sz="1200">
              <a:solidFill>
                <a:srgbClr val="333333"/>
              </a:solidFill>
              <a:latin typeface="Inter"/>
              <a:ea typeface="Inter"/>
              <a:cs typeface="Inter"/>
              <a:sym typeface="Inter"/>
            </a:endParaRPr>
          </a:p>
          <a:p>
            <a:pPr indent="-76200" lvl="0" marL="0" rtl="0" algn="l">
              <a:spcBef>
                <a:spcPts val="0"/>
              </a:spcBef>
              <a:spcAft>
                <a:spcPts val="0"/>
              </a:spcAft>
              <a:buClr>
                <a:srgbClr val="333333"/>
              </a:buClr>
              <a:buSzPts val="1200"/>
              <a:buFont typeface="Arial"/>
              <a:buChar char="•"/>
            </a:pPr>
            <a:r>
              <a:rPr b="0" i="0" lang="en-US" sz="1200">
                <a:solidFill>
                  <a:srgbClr val="333333"/>
                </a:solidFill>
                <a:latin typeface="Inter"/>
                <a:ea typeface="Inter"/>
                <a:cs typeface="Inter"/>
                <a:sym typeface="Inter"/>
              </a:rPr>
              <a:t> Multi-modal test delivery: online, online with live remote proctoring, via Kryterion’s 1000+ test center network, or via your own test center or event</a:t>
            </a:r>
            <a:endParaRPr/>
          </a:p>
          <a:p>
            <a:pPr indent="-76200" lvl="0" marL="0" rtl="0" algn="l">
              <a:spcBef>
                <a:spcPts val="0"/>
              </a:spcBef>
              <a:spcAft>
                <a:spcPts val="0"/>
              </a:spcAft>
              <a:buClr>
                <a:srgbClr val="333333"/>
              </a:buClr>
              <a:buSzPts val="1200"/>
              <a:buFont typeface="Arial"/>
              <a:buChar char="•"/>
            </a:pPr>
            <a:r>
              <a:rPr b="0" i="0" lang="en-US" sz="1200">
                <a:solidFill>
                  <a:srgbClr val="333333"/>
                </a:solidFill>
                <a:latin typeface="Inter"/>
                <a:ea typeface="Inter"/>
                <a:cs typeface="Inter"/>
                <a:sym typeface="Inter"/>
              </a:rPr>
              <a:t> Customer success pros ready to support the successful launch and growth of your program</a:t>
            </a:r>
            <a:endParaRPr/>
          </a:p>
          <a:p>
            <a:pPr indent="0" lvl="0" marL="0" rtl="0" algn="l">
              <a:spcBef>
                <a:spcPts val="0"/>
              </a:spcBef>
              <a:spcAft>
                <a:spcPts val="0"/>
              </a:spcAft>
              <a:buNone/>
            </a:pPr>
            <a:r>
              <a:t/>
            </a:r>
            <a:endParaRPr/>
          </a:p>
        </p:txBody>
      </p:sp>
      <p:sp>
        <p:nvSpPr>
          <p:cNvPr id="148" name="Google Shape;14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session we will cover how you can leverage a product certification program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Build brand credibility</a:t>
            </a:r>
            <a:endParaRPr/>
          </a:p>
          <a:p>
            <a:pPr indent="0" lvl="0" marL="0" rtl="0" algn="l">
              <a:spcBef>
                <a:spcPts val="0"/>
              </a:spcBef>
              <a:spcAft>
                <a:spcPts val="0"/>
              </a:spcAft>
              <a:buNone/>
            </a:pPr>
            <a:r>
              <a:rPr lang="en-US"/>
              <a:t> Increase product adoption</a:t>
            </a:r>
            <a:endParaRPr/>
          </a:p>
          <a:p>
            <a:pPr indent="0" lvl="0" marL="0" rtl="0" algn="l">
              <a:spcBef>
                <a:spcPts val="0"/>
              </a:spcBef>
              <a:spcAft>
                <a:spcPts val="0"/>
              </a:spcAft>
              <a:buNone/>
            </a:pPr>
            <a:r>
              <a:rPr lang="en-US"/>
              <a:t> Improve customer retention</a:t>
            </a:r>
            <a:endParaRPr/>
          </a:p>
          <a:p>
            <a:pPr indent="0" lvl="0" marL="0" rtl="0" algn="l">
              <a:spcBef>
                <a:spcPts val="0"/>
              </a:spcBef>
              <a:spcAft>
                <a:spcPts val="0"/>
              </a:spcAft>
              <a:buNone/>
            </a:pPr>
            <a:r>
              <a:rPr lang="en-US"/>
              <a:t> Reduce customer support costs</a:t>
            </a:r>
            <a:endParaRPr/>
          </a:p>
          <a:p>
            <a:pPr indent="0" lvl="0" marL="0" rtl="0" algn="l">
              <a:spcBef>
                <a:spcPts val="0"/>
              </a:spcBef>
              <a:spcAft>
                <a:spcPts val="0"/>
              </a:spcAft>
              <a:buNone/>
            </a:pPr>
            <a:r>
              <a:rPr lang="en-US"/>
              <a:t> Generate more revenue</a:t>
            </a:r>
            <a:endParaRPr/>
          </a:p>
          <a:p>
            <a:pPr indent="0" lvl="0" marL="0" rtl="0" algn="l">
              <a:spcBef>
                <a:spcPts val="0"/>
              </a:spcBef>
              <a:spcAft>
                <a:spcPts val="0"/>
              </a:spcAft>
              <a:buNone/>
            </a:pPr>
            <a:r>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hallmarks of a quality certification are:</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 We have confirmed that the person is who they say they are (identity verification)</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 We have ensured that the person who submitted the work is the person who did the work</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(proctoring)</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 We have ensured that the evaluation process is valid, fair, and reliable with rigorous</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psychometrics</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 Passing the exam does not require taking a prescribed learning path; skills or knowledge can be</a:t>
            </a:r>
            <a:endParaRPr/>
          </a:p>
          <a:p>
            <a:pPr indent="0" lvl="0" marL="0" rtl="0" algn="l">
              <a:spcBef>
                <a:spcPts val="0"/>
              </a:spcBef>
              <a:spcAft>
                <a:spcPts val="0"/>
              </a:spcAft>
              <a:buNone/>
            </a:pPr>
            <a:r>
              <a:rPr b="0" i="0" lang="en-US" sz="1800" u="none" strike="noStrike">
                <a:solidFill>
                  <a:srgbClr val="333333"/>
                </a:solidFill>
                <a:latin typeface="Calibri"/>
                <a:ea typeface="Calibri"/>
                <a:cs typeface="Calibri"/>
                <a:sym typeface="Calibri"/>
              </a:rPr>
              <a:t>obtained through experience or on the job learning</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https://hbr.org/2022/06/3-ways-marketers-can-earn-and-keep-customer-trust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333333"/>
              </a:buClr>
              <a:buSzPts val="1200"/>
              <a:buFont typeface="Arial"/>
              <a:buNone/>
            </a:pPr>
            <a:r>
              <a:rPr b="1" i="0" lang="en-US" sz="1200">
                <a:solidFill>
                  <a:srgbClr val="333333"/>
                </a:solidFill>
                <a:latin typeface="Arial"/>
                <a:ea typeface="Arial"/>
                <a:cs typeface="Arial"/>
                <a:sym typeface="Arial"/>
              </a:rPr>
              <a:t>A certification program can build confidence in your product and credibility in your brand</a:t>
            </a:r>
            <a:endParaRPr/>
          </a:p>
          <a:p>
            <a:pPr indent="0" lvl="0" marL="0" marR="0" rtl="0" algn="l">
              <a:lnSpc>
                <a:spcPct val="100000"/>
              </a:lnSpc>
              <a:spcBef>
                <a:spcPts val="0"/>
              </a:spcBef>
              <a:spcAft>
                <a:spcPts val="0"/>
              </a:spcAft>
              <a:buClr>
                <a:srgbClr val="333333"/>
              </a:buClr>
              <a:buSzPts val="1200"/>
              <a:buFont typeface="Arial"/>
              <a:buNone/>
            </a:pPr>
            <a:r>
              <a:rPr b="0" i="0" lang="en-US" sz="1200">
                <a:solidFill>
                  <a:srgbClr val="333333"/>
                </a:solidFill>
                <a:latin typeface="Arial"/>
                <a:ea typeface="Arial"/>
                <a:cs typeface="Arial"/>
                <a:sym typeface="Arial"/>
              </a:rPr>
              <a:t>A </a:t>
            </a:r>
            <a:r>
              <a:rPr b="0" i="0" lang="en-US" sz="1200" u="none" strike="noStrike">
                <a:latin typeface="Arial"/>
                <a:ea typeface="Arial"/>
                <a:cs typeface="Arial"/>
                <a:sym typeface="Arial"/>
              </a:rPr>
              <a:t>2021 survey</a:t>
            </a:r>
            <a:r>
              <a:rPr b="0" i="0" lang="en-US" sz="1200">
                <a:latin typeface="Arial"/>
                <a:ea typeface="Arial"/>
                <a:cs typeface="Arial"/>
                <a:sym typeface="Arial"/>
              </a:rPr>
              <a:t> </a:t>
            </a:r>
            <a:r>
              <a:rPr b="0" i="0" lang="en-US" sz="1200">
                <a:solidFill>
                  <a:srgbClr val="333333"/>
                </a:solidFill>
                <a:latin typeface="Arial"/>
                <a:ea typeface="Arial"/>
                <a:cs typeface="Arial"/>
                <a:sym typeface="Arial"/>
              </a:rPr>
              <a:t>of 1,000 consumers concluded that more than 80% consider trust a deciding factor in their buying decisions</a:t>
            </a:r>
            <a:endParaRPr/>
          </a:p>
          <a:p>
            <a:pPr indent="0" lvl="0" marL="0" rtl="0" algn="l">
              <a:spcBef>
                <a:spcPts val="0"/>
              </a:spcBef>
              <a:spcAft>
                <a:spcPts val="0"/>
              </a:spcAft>
              <a:buNone/>
            </a:pPr>
            <a:r>
              <a:rPr b="0" i="0" lang="en-US" sz="1200">
                <a:solidFill>
                  <a:srgbClr val="333333"/>
                </a:solidFill>
                <a:latin typeface="Arial"/>
                <a:ea typeface="Arial"/>
                <a:cs typeface="Arial"/>
                <a:sym typeface="Arial"/>
              </a:rPr>
              <a:t>This means that brand credibility and trust are critical in acquiring and retaining customers</a:t>
            </a:r>
            <a:endParaRPr/>
          </a:p>
        </p:txBody>
      </p:sp>
      <p:sp>
        <p:nvSpPr>
          <p:cNvPr id="172" name="Google Shape;1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https://www.lxahub.com/stories/word-of-mouth-marketing-stats-and-trends-for-2023</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400">
                <a:latin typeface="Arial"/>
                <a:ea typeface="Arial"/>
                <a:cs typeface="Arial"/>
                <a:sym typeface="Arial"/>
              </a:rPr>
              <a:t>Those who become certified are equipped to become a brand promoter</a:t>
            </a:r>
            <a:endParaRPr/>
          </a:p>
          <a:p>
            <a:pPr indent="0" lvl="0" marL="0" rtl="0" algn="l">
              <a:spcBef>
                <a:spcPts val="0"/>
              </a:spcBef>
              <a:spcAft>
                <a:spcPts val="0"/>
              </a:spcAft>
              <a:buNone/>
            </a:pPr>
            <a:r>
              <a:t/>
            </a:r>
            <a:endParaRPr b="0" i="0" sz="1400">
              <a:latin typeface="Arial"/>
              <a:ea typeface="Arial"/>
              <a:cs typeface="Arial"/>
              <a:sym typeface="Arial"/>
            </a:endParaRPr>
          </a:p>
          <a:p>
            <a:pPr indent="-76200" lvl="0" marL="0" rtl="0" algn="l">
              <a:spcBef>
                <a:spcPts val="0"/>
              </a:spcBef>
              <a:spcAft>
                <a:spcPts val="0"/>
              </a:spcAft>
              <a:buClr>
                <a:schemeClr val="dk1"/>
              </a:buClr>
              <a:buSzPts val="1200"/>
              <a:buFont typeface="Arial"/>
              <a:buChar char="•"/>
            </a:pPr>
            <a:r>
              <a:rPr b="0" i="0" lang="en-US" sz="1200">
                <a:latin typeface="Arial"/>
                <a:ea typeface="Arial"/>
                <a:cs typeface="Arial"/>
                <a:sym typeface="Arial"/>
              </a:rPr>
              <a:t> </a:t>
            </a:r>
            <a:r>
              <a:rPr b="0" i="0" lang="en-US" sz="1200">
                <a:highlight>
                  <a:srgbClr val="FFFF00"/>
                </a:highlight>
                <a:latin typeface="Arial"/>
                <a:ea typeface="Arial"/>
                <a:cs typeface="Arial"/>
                <a:sym typeface="Arial"/>
              </a:rPr>
              <a:t>88% of people trust online reviews from other consumers as much as they trust recommendations from personal contacts</a:t>
            </a:r>
            <a:r>
              <a:rPr b="0" i="0" lang="en-US" sz="1200">
                <a:latin typeface="Arial"/>
                <a:ea typeface="Arial"/>
                <a:cs typeface="Arial"/>
                <a:sym typeface="Arial"/>
              </a:rPr>
              <a:t>, according to the </a:t>
            </a:r>
            <a:r>
              <a:rPr b="0" i="0" lang="en-US" sz="1200" u="none" strike="noStrike">
                <a:latin typeface="Arial"/>
                <a:ea typeface="Arial"/>
                <a:cs typeface="Arial"/>
                <a:sym typeface="Arial"/>
              </a:rPr>
              <a:t>Local Consumer Review survey.</a:t>
            </a:r>
            <a:endParaRPr/>
          </a:p>
          <a:p>
            <a:pPr indent="0" lvl="0" marL="0" rtl="0" algn="l">
              <a:spcBef>
                <a:spcPts val="0"/>
              </a:spcBef>
              <a:spcAft>
                <a:spcPts val="0"/>
              </a:spcAft>
              <a:buNone/>
            </a:pPr>
            <a:r>
              <a:t/>
            </a:r>
            <a:endParaRPr b="0" i="0" sz="1200">
              <a:latin typeface="Arial"/>
              <a:ea typeface="Arial"/>
              <a:cs typeface="Arial"/>
              <a:sym typeface="Arial"/>
            </a:endParaRPr>
          </a:p>
          <a:p>
            <a:pPr indent="-76200" lvl="0" marL="0" rtl="0" algn="l">
              <a:spcBef>
                <a:spcPts val="0"/>
              </a:spcBef>
              <a:spcAft>
                <a:spcPts val="0"/>
              </a:spcAft>
              <a:buClr>
                <a:schemeClr val="dk1"/>
              </a:buClr>
              <a:buSzPts val="1200"/>
              <a:buFont typeface="Arial"/>
              <a:buChar char="•"/>
            </a:pPr>
            <a:r>
              <a:rPr lang="en-US" sz="1200">
                <a:latin typeface="Arial"/>
                <a:ea typeface="Arial"/>
                <a:cs typeface="Arial"/>
                <a:sym typeface="Arial"/>
              </a:rPr>
              <a:t> C</a:t>
            </a:r>
            <a:r>
              <a:rPr b="0" i="0" lang="en-US" sz="1200">
                <a:latin typeface="Arial"/>
                <a:ea typeface="Arial"/>
                <a:cs typeface="Arial"/>
                <a:sym typeface="Arial"/>
              </a:rPr>
              <a:t>ertified professionals often share certification and exam results on social media increasing word-of-mouth referrals. Certified professionals also recommend products for which they are certified when they move on to new organizations. </a:t>
            </a:r>
            <a:r>
              <a:rPr lang="en-US" sz="1200">
                <a:latin typeface="Arial"/>
                <a:ea typeface="Arial"/>
                <a:cs typeface="Arial"/>
                <a:sym typeface="Arial"/>
              </a:rPr>
              <a:t>This promotion requires no added cost to your organization.</a:t>
            </a:r>
            <a:endParaRPr b="0" i="0" sz="1200">
              <a:latin typeface="Arial"/>
              <a:ea typeface="Arial"/>
              <a:cs typeface="Arial"/>
              <a:sym typeface="Arial"/>
            </a:endParaRPr>
          </a:p>
          <a:p>
            <a:pPr indent="0" lvl="0" marL="0" rtl="0" algn="l">
              <a:spcBef>
                <a:spcPts val="0"/>
              </a:spcBef>
              <a:spcAft>
                <a:spcPts val="0"/>
              </a:spcAft>
              <a:buNone/>
            </a:pPr>
            <a:r>
              <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id="18" name="Google Shape;18;p2"/>
          <p:cNvPicPr preferRelativeResize="0"/>
          <p:nvPr/>
        </p:nvPicPr>
        <p:blipFill rotWithShape="1">
          <a:blip r:embed="rId2">
            <a:alphaModFix/>
          </a:blip>
          <a:srcRect b="0" l="0" r="0" t="0"/>
          <a:stretch/>
        </p:blipFill>
        <p:spPr>
          <a:xfrm>
            <a:off x="242117" y="228522"/>
            <a:ext cx="570435" cy="5651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8" name="Google Shape;88;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5"/>
          <p:cNvSpPr/>
          <p:nvPr>
            <p:ph idx="2" type="pic"/>
          </p:nvPr>
        </p:nvSpPr>
        <p:spPr>
          <a:xfrm>
            <a:off x="5183188" y="987425"/>
            <a:ext cx="6172200" cy="4873625"/>
          </a:xfrm>
          <a:prstGeom prst="rect">
            <a:avLst/>
          </a:prstGeom>
          <a:noFill/>
          <a:ln>
            <a:noFill/>
          </a:ln>
        </p:spPr>
      </p:sp>
      <p:sp>
        <p:nvSpPr>
          <p:cNvPr id="95" name="Google Shape;95;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hem2">
  <p:cSld name="Title Slide Them2">
    <p:spTree>
      <p:nvGrpSpPr>
        <p:cNvPr id="19" name="Shape 19"/>
        <p:cNvGrpSpPr/>
        <p:nvPr/>
      </p:nvGrpSpPr>
      <p:grpSpPr>
        <a:xfrm>
          <a:off x="0" y="0"/>
          <a:ext cx="0" cy="0"/>
          <a:chOff x="0" y="0"/>
          <a:chExt cx="0" cy="0"/>
        </a:xfrm>
      </p:grpSpPr>
      <p:sp>
        <p:nvSpPr>
          <p:cNvPr id="20" name="Google Shape;20;p3"/>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
          <p:cNvSpPr/>
          <p:nvPr/>
        </p:nvSpPr>
        <p:spPr>
          <a:xfrm>
            <a:off x="0" y="-429"/>
            <a:ext cx="12191999" cy="1023041"/>
          </a:xfrm>
          <a:prstGeom prst="rect">
            <a:avLst/>
          </a:prstGeom>
          <a:solidFill>
            <a:srgbClr val="DF29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hape&#10;&#10;Description automatically generated" id="23" name="Google Shape;23;p3"/>
          <p:cNvPicPr preferRelativeResize="0"/>
          <p:nvPr/>
        </p:nvPicPr>
        <p:blipFill rotWithShape="1">
          <a:blip r:embed="rId2">
            <a:alphaModFix/>
          </a:blip>
          <a:srcRect b="0" l="0" r="0" t="0"/>
          <a:stretch/>
        </p:blipFill>
        <p:spPr>
          <a:xfrm>
            <a:off x="242117" y="228522"/>
            <a:ext cx="570435" cy="565137"/>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242117" y="219976"/>
            <a:ext cx="570695" cy="565137"/>
          </a:xfrm>
          <a:prstGeom prst="rect">
            <a:avLst/>
          </a:prstGeom>
          <a:noFill/>
          <a:ln>
            <a:noFill/>
          </a:ln>
        </p:spPr>
      </p:pic>
      <p:pic>
        <p:nvPicPr>
          <p:cNvPr descr="Background pattern&#10;&#10;Description automatically generated" id="25" name="Google Shape;25;p3"/>
          <p:cNvPicPr preferRelativeResize="0"/>
          <p:nvPr/>
        </p:nvPicPr>
        <p:blipFill rotWithShape="1">
          <a:blip r:embed="rId4">
            <a:alphaModFix/>
          </a:blip>
          <a:srcRect b="0" l="0" r="0" t="0"/>
          <a:stretch/>
        </p:blipFill>
        <p:spPr>
          <a:xfrm>
            <a:off x="123530" y="1187858"/>
            <a:ext cx="842652" cy="55331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6" name="Shape 26"/>
        <p:cNvGrpSpPr/>
        <p:nvPr/>
      </p:nvGrpSpPr>
      <p:grpSpPr>
        <a:xfrm>
          <a:off x="0" y="0"/>
          <a:ext cx="0" cy="0"/>
          <a:chOff x="0" y="0"/>
          <a:chExt cx="0" cy="0"/>
        </a:xfrm>
      </p:grpSpPr>
      <p:sp>
        <p:nvSpPr>
          <p:cNvPr id="27" name="Google Shape;27;p4"/>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id="29" name="Google Shape;29;p4"/>
          <p:cNvPicPr preferRelativeResize="0"/>
          <p:nvPr/>
        </p:nvPicPr>
        <p:blipFill rotWithShape="1">
          <a:blip r:embed="rId2">
            <a:alphaModFix/>
          </a:blip>
          <a:srcRect b="0" l="0" r="0" t="0"/>
          <a:stretch/>
        </p:blipFill>
        <p:spPr>
          <a:xfrm>
            <a:off x="242117" y="228522"/>
            <a:ext cx="570435" cy="565137"/>
          </a:xfrm>
          <a:prstGeom prst="rect">
            <a:avLst/>
          </a:prstGeom>
          <a:noFill/>
          <a:ln>
            <a:noFill/>
          </a:ln>
        </p:spPr>
      </p:pic>
      <p:pic>
        <p:nvPicPr>
          <p:cNvPr descr="Background pattern&#10;&#10;Description automatically generated" id="30" name="Google Shape;30;p4"/>
          <p:cNvPicPr preferRelativeResize="0"/>
          <p:nvPr/>
        </p:nvPicPr>
        <p:blipFill rotWithShape="1">
          <a:blip r:embed="rId3">
            <a:alphaModFix/>
          </a:blip>
          <a:srcRect b="0" l="0" r="0" t="0"/>
          <a:stretch/>
        </p:blipFill>
        <p:spPr>
          <a:xfrm>
            <a:off x="132076" y="1051124"/>
            <a:ext cx="842652" cy="55331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hem3">
  <p:cSld name="Title Slide Them3">
    <p:spTree>
      <p:nvGrpSpPr>
        <p:cNvPr id="31" name="Shape 31"/>
        <p:cNvGrpSpPr/>
        <p:nvPr/>
      </p:nvGrpSpPr>
      <p:grpSpPr>
        <a:xfrm>
          <a:off x="0" y="0"/>
          <a:ext cx="0" cy="0"/>
          <a:chOff x="0" y="0"/>
          <a:chExt cx="0" cy="0"/>
        </a:xfrm>
      </p:grpSpPr>
      <p:sp>
        <p:nvSpPr>
          <p:cNvPr id="32" name="Google Shape;32;p5"/>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ackground pattern&#10;&#10;Description automatically generated" id="34" name="Google Shape;34;p5"/>
          <p:cNvPicPr preferRelativeResize="0"/>
          <p:nvPr/>
        </p:nvPicPr>
        <p:blipFill rotWithShape="1">
          <a:blip r:embed="rId2">
            <a:alphaModFix/>
          </a:blip>
          <a:srcRect b="0" l="0" r="0" t="0"/>
          <a:stretch/>
        </p:blipFill>
        <p:spPr>
          <a:xfrm>
            <a:off x="123530" y="1179312"/>
            <a:ext cx="842652" cy="5533129"/>
          </a:xfrm>
          <a:prstGeom prst="rect">
            <a:avLst/>
          </a:prstGeom>
          <a:noFill/>
          <a:ln>
            <a:noFill/>
          </a:ln>
        </p:spPr>
      </p:pic>
      <p:sp>
        <p:nvSpPr>
          <p:cNvPr id="35" name="Google Shape;35;p5"/>
          <p:cNvSpPr/>
          <p:nvPr/>
        </p:nvSpPr>
        <p:spPr>
          <a:xfrm flipH="1" rot="10800000">
            <a:off x="0" y="1022612"/>
            <a:ext cx="12191999" cy="45719"/>
          </a:xfrm>
          <a:prstGeom prst="rect">
            <a:avLst/>
          </a:prstGeom>
          <a:solidFill>
            <a:srgbClr val="DF29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36" name="Google Shape;36;p5"/>
          <p:cNvPicPr preferRelativeResize="0"/>
          <p:nvPr/>
        </p:nvPicPr>
        <p:blipFill rotWithShape="1">
          <a:blip r:embed="rId3">
            <a:alphaModFix/>
          </a:blip>
          <a:srcRect b="0" l="0" r="0" t="0"/>
          <a:stretch/>
        </p:blipFill>
        <p:spPr>
          <a:xfrm>
            <a:off x="241857" y="228521"/>
            <a:ext cx="570435" cy="5651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hem1">
  <p:cSld name="Title Slide Them1">
    <p:spTree>
      <p:nvGrpSpPr>
        <p:cNvPr id="37" name="Shape 37"/>
        <p:cNvGrpSpPr/>
        <p:nvPr/>
      </p:nvGrpSpPr>
      <p:grpSpPr>
        <a:xfrm>
          <a:off x="0" y="0"/>
          <a:ext cx="0" cy="0"/>
          <a:chOff x="0" y="0"/>
          <a:chExt cx="0" cy="0"/>
        </a:xfrm>
      </p:grpSpPr>
      <p:sp>
        <p:nvSpPr>
          <p:cNvPr id="38" name="Google Shape;38;p6"/>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6"/>
          <p:cNvSpPr/>
          <p:nvPr/>
        </p:nvSpPr>
        <p:spPr>
          <a:xfrm>
            <a:off x="0" y="-429"/>
            <a:ext cx="12191999" cy="1023041"/>
          </a:xfrm>
          <a:prstGeom prst="rect">
            <a:avLst/>
          </a:prstGeom>
          <a:solidFill>
            <a:srgbClr val="4B2F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41" name="Google Shape;41;p6"/>
          <p:cNvPicPr preferRelativeResize="0"/>
          <p:nvPr/>
        </p:nvPicPr>
        <p:blipFill rotWithShape="1">
          <a:blip r:embed="rId2">
            <a:alphaModFix/>
          </a:blip>
          <a:srcRect b="0" l="0" r="0" t="0"/>
          <a:stretch/>
        </p:blipFill>
        <p:spPr>
          <a:xfrm>
            <a:off x="242117" y="228522"/>
            <a:ext cx="570435" cy="565137"/>
          </a:xfrm>
          <a:prstGeom prst="rect">
            <a:avLst/>
          </a:prstGeom>
          <a:noFill/>
          <a:ln>
            <a:noFill/>
          </a:ln>
        </p:spPr>
      </p:pic>
      <p:pic>
        <p:nvPicPr>
          <p:cNvPr descr="A picture containing text, electronics, circuit&#10;&#10;Description automatically generated" id="42" name="Google Shape;42;p6"/>
          <p:cNvPicPr preferRelativeResize="0"/>
          <p:nvPr/>
        </p:nvPicPr>
        <p:blipFill rotWithShape="1">
          <a:blip r:embed="rId3">
            <a:alphaModFix/>
          </a:blip>
          <a:srcRect b="0" l="0" r="0" t="0"/>
          <a:stretch/>
        </p:blipFill>
        <p:spPr>
          <a:xfrm>
            <a:off x="124874" y="1193717"/>
            <a:ext cx="839865" cy="55192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hem1">
  <p:cSld name="1_Title Slide Them1">
    <p:spTree>
      <p:nvGrpSpPr>
        <p:cNvPr id="43" name="Shape 43"/>
        <p:cNvGrpSpPr/>
        <p:nvPr/>
      </p:nvGrpSpPr>
      <p:grpSpPr>
        <a:xfrm>
          <a:off x="0" y="0"/>
          <a:ext cx="0" cy="0"/>
          <a:chOff x="0" y="0"/>
          <a:chExt cx="0" cy="0"/>
        </a:xfrm>
      </p:grpSpPr>
      <p:sp>
        <p:nvSpPr>
          <p:cNvPr id="44" name="Google Shape;44;p7"/>
          <p:cNvSpPr txBox="1"/>
          <p:nvPr>
            <p:ph idx="10" type="dt"/>
          </p:nvPr>
        </p:nvSpPr>
        <p:spPr>
          <a:xfrm>
            <a:off x="9955828" y="6356350"/>
            <a:ext cx="85871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id="46" name="Google Shape;46;p7"/>
          <p:cNvPicPr preferRelativeResize="0"/>
          <p:nvPr/>
        </p:nvPicPr>
        <p:blipFill rotWithShape="1">
          <a:blip r:embed="rId2">
            <a:alphaModFix/>
          </a:blip>
          <a:srcRect b="0" l="0" r="0" t="0"/>
          <a:stretch/>
        </p:blipFill>
        <p:spPr>
          <a:xfrm>
            <a:off x="242117" y="228522"/>
            <a:ext cx="570435" cy="565137"/>
          </a:xfrm>
          <a:prstGeom prst="rect">
            <a:avLst/>
          </a:prstGeom>
          <a:noFill/>
          <a:ln>
            <a:noFill/>
          </a:ln>
        </p:spPr>
      </p:pic>
      <p:pic>
        <p:nvPicPr>
          <p:cNvPr descr="A picture containing text, electronics, circuit&#10;&#10;Description automatically generated" id="47" name="Google Shape;47;p7"/>
          <p:cNvPicPr preferRelativeResize="0"/>
          <p:nvPr/>
        </p:nvPicPr>
        <p:blipFill rotWithShape="1">
          <a:blip r:embed="rId3">
            <a:alphaModFix/>
          </a:blip>
          <a:srcRect b="0" l="0" r="0" t="0"/>
          <a:stretch/>
        </p:blipFill>
        <p:spPr>
          <a:xfrm>
            <a:off x="124874" y="1193717"/>
            <a:ext cx="839865" cy="5519206"/>
          </a:xfrm>
          <a:prstGeom prst="rect">
            <a:avLst/>
          </a:prstGeom>
          <a:noFill/>
          <a:ln>
            <a:noFill/>
          </a:ln>
        </p:spPr>
      </p:pic>
      <p:sp>
        <p:nvSpPr>
          <p:cNvPr id="48" name="Google Shape;48;p7"/>
          <p:cNvSpPr/>
          <p:nvPr/>
        </p:nvSpPr>
        <p:spPr>
          <a:xfrm flipH="1" rot="10800000">
            <a:off x="0" y="1022612"/>
            <a:ext cx="12191999" cy="45719"/>
          </a:xfrm>
          <a:prstGeom prst="rect">
            <a:avLst/>
          </a:prstGeom>
          <a:solidFill>
            <a:srgbClr val="4B2F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9" name="Shape 49"/>
        <p:cNvGrpSpPr/>
        <p:nvPr/>
      </p:nvGrpSpPr>
      <p:grpSpPr>
        <a:xfrm>
          <a:off x="0" y="0"/>
          <a:ext cx="0" cy="0"/>
          <a:chOff x="0" y="0"/>
          <a:chExt cx="0" cy="0"/>
        </a:xfrm>
      </p:grpSpPr>
      <p:sp>
        <p:nvSpPr>
          <p:cNvPr id="50" name="Google Shape;50;p8"/>
          <p:cNvSpPr txBox="1"/>
          <p:nvPr>
            <p:ph type="title"/>
          </p:nvPr>
        </p:nvSpPr>
        <p:spPr>
          <a:xfrm>
            <a:off x="1471246" y="193894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chemeClr val="accent1"/>
              </a:buClr>
              <a:buSzPts val="24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hyperlink" Target="mailto:bwalker@kryteri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hyperlink" Target="https://hbr.org/2022/06/3-ways-marketers-can-earn-and-keep-customer-tru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lxahub.com/stories/word-of-mouth-marketing-stats-and-trends-for-2023"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idx="12" type="sldNum"/>
          </p:nvPr>
        </p:nvSpPr>
        <p:spPr>
          <a:xfrm>
            <a:off x="11306908" y="6355862"/>
            <a:ext cx="60080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7" name="Google Shape;117;p18"/>
          <p:cNvSpPr/>
          <p:nvPr/>
        </p:nvSpPr>
        <p:spPr>
          <a:xfrm>
            <a:off x="0" y="-51176"/>
            <a:ext cx="12191999" cy="6960351"/>
          </a:xfrm>
          <a:prstGeom prst="rect">
            <a:avLst/>
          </a:prstGeom>
          <a:solidFill>
            <a:srgbClr val="4B2F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8"/>
          <p:cNvSpPr txBox="1"/>
          <p:nvPr/>
        </p:nvSpPr>
        <p:spPr>
          <a:xfrm>
            <a:off x="2519915" y="2925531"/>
            <a:ext cx="878699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chemeClr val="lt1"/>
                </a:solidFill>
                <a:latin typeface="Arial"/>
                <a:ea typeface="Arial"/>
                <a:cs typeface="Arial"/>
                <a:sym typeface="Arial"/>
              </a:rPr>
              <a:t>Growing Your Business with a Certification Program</a:t>
            </a:r>
            <a:endParaRPr/>
          </a:p>
        </p:txBody>
      </p:sp>
      <p:pic>
        <p:nvPicPr>
          <p:cNvPr descr="A picture containing text, clipart&#10;&#10;Description automatically generated" id="119" name="Google Shape;119;p18"/>
          <p:cNvPicPr preferRelativeResize="0"/>
          <p:nvPr/>
        </p:nvPicPr>
        <p:blipFill rotWithShape="1">
          <a:blip r:embed="rId3">
            <a:alphaModFix/>
          </a:blip>
          <a:srcRect b="0" l="0" r="0" t="0"/>
          <a:stretch/>
        </p:blipFill>
        <p:spPr>
          <a:xfrm>
            <a:off x="4623217" y="1520674"/>
            <a:ext cx="3344574" cy="614503"/>
          </a:xfrm>
          <a:prstGeom prst="rect">
            <a:avLst/>
          </a:prstGeom>
          <a:noFill/>
          <a:ln>
            <a:noFill/>
          </a:ln>
        </p:spPr>
      </p:pic>
      <p:pic>
        <p:nvPicPr>
          <p:cNvPr descr="Background pattern&#10;&#10;Description automatically generated" id="120" name="Google Shape;120;p18"/>
          <p:cNvPicPr preferRelativeResize="0"/>
          <p:nvPr/>
        </p:nvPicPr>
        <p:blipFill rotWithShape="1">
          <a:blip r:embed="rId4">
            <a:alphaModFix/>
          </a:blip>
          <a:srcRect b="0" l="0" r="0" t="0"/>
          <a:stretch/>
        </p:blipFill>
        <p:spPr>
          <a:xfrm>
            <a:off x="387314" y="1204304"/>
            <a:ext cx="1444431" cy="4640366"/>
          </a:xfrm>
          <a:prstGeom prst="rect">
            <a:avLst/>
          </a:prstGeom>
          <a:noFill/>
          <a:ln>
            <a:noFill/>
          </a:ln>
        </p:spPr>
      </p:pic>
      <p:pic>
        <p:nvPicPr>
          <p:cNvPr descr="Background pattern&#10;&#10;Description automatically generated" id="121" name="Google Shape;121;p18"/>
          <p:cNvPicPr preferRelativeResize="0"/>
          <p:nvPr/>
        </p:nvPicPr>
        <p:blipFill rotWithShape="1">
          <a:blip r:embed="rId5">
            <a:alphaModFix/>
          </a:blip>
          <a:srcRect b="76936" l="0" r="0" t="0"/>
          <a:stretch/>
        </p:blipFill>
        <p:spPr>
          <a:xfrm>
            <a:off x="387312" y="5815467"/>
            <a:ext cx="1444431" cy="1070239"/>
          </a:xfrm>
          <a:prstGeom prst="rect">
            <a:avLst/>
          </a:prstGeom>
          <a:noFill/>
          <a:ln>
            <a:noFill/>
          </a:ln>
        </p:spPr>
      </p:pic>
      <p:sp>
        <p:nvSpPr>
          <p:cNvPr id="122" name="Google Shape;122;p18"/>
          <p:cNvSpPr/>
          <p:nvPr/>
        </p:nvSpPr>
        <p:spPr>
          <a:xfrm flipH="1" rot="10800000">
            <a:off x="0" y="1019141"/>
            <a:ext cx="12191999" cy="45719"/>
          </a:xfrm>
          <a:prstGeom prst="rect">
            <a:avLst/>
          </a:prstGeom>
          <a:solidFill>
            <a:srgbClr val="4B2F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123" name="Google Shape;123;p18"/>
          <p:cNvPicPr preferRelativeResize="0"/>
          <p:nvPr/>
        </p:nvPicPr>
        <p:blipFill rotWithShape="1">
          <a:blip r:embed="rId4">
            <a:alphaModFix/>
          </a:blip>
          <a:srcRect b="0" l="0" r="0" t="72944"/>
          <a:stretch/>
        </p:blipFill>
        <p:spPr>
          <a:xfrm>
            <a:off x="387311" y="-51176"/>
            <a:ext cx="1444431" cy="12554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Product Adoption: Why it Matters</a:t>
            </a:r>
            <a:endParaRPr sz="3200">
              <a:solidFill>
                <a:schemeClr val="dk1"/>
              </a:solidFill>
              <a:latin typeface="Calibri"/>
              <a:ea typeface="Calibri"/>
              <a:cs typeface="Calibri"/>
              <a:sym typeface="Calibri"/>
            </a:endParaRPr>
          </a:p>
        </p:txBody>
      </p:sp>
      <p:sp>
        <p:nvSpPr>
          <p:cNvPr id="194" name="Google Shape;194;p27"/>
          <p:cNvSpPr txBox="1"/>
          <p:nvPr/>
        </p:nvSpPr>
        <p:spPr>
          <a:xfrm>
            <a:off x="1065100" y="1413063"/>
            <a:ext cx="5305653"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Product adoption is critical for growing and established organizations</a:t>
            </a:r>
            <a:endParaRPr/>
          </a:p>
          <a:p>
            <a:pPr indent="0" lvl="0" marL="0" marR="0" rtl="0" algn="l">
              <a:spcBef>
                <a:spcPts val="0"/>
              </a:spcBef>
              <a:spcAft>
                <a:spcPts val="0"/>
              </a:spcAft>
              <a:buNone/>
            </a:pPr>
            <a:r>
              <a:t/>
            </a:r>
            <a:endParaRPr b="1" i="0" sz="2800">
              <a:solidFill>
                <a:srgbClr val="333333"/>
              </a:solidFill>
              <a:latin typeface="Arial"/>
              <a:ea typeface="Arial"/>
              <a:cs typeface="Arial"/>
              <a:sym typeface="Arial"/>
            </a:endParaRPr>
          </a:p>
          <a:p>
            <a:pPr indent="-457200" lvl="0" marL="457200" marR="0" rtl="0" algn="l">
              <a:spcBef>
                <a:spcPts val="0"/>
              </a:spcBef>
              <a:spcAft>
                <a:spcPts val="0"/>
              </a:spcAft>
              <a:buClr>
                <a:srgbClr val="DF2971"/>
              </a:buClr>
              <a:buSzPts val="2400"/>
              <a:buFont typeface="Arial"/>
              <a:buChar char="•"/>
            </a:pPr>
            <a:r>
              <a:rPr i="0" lang="en-US" sz="2400">
                <a:solidFill>
                  <a:schemeClr val="dk1"/>
                </a:solidFill>
                <a:latin typeface="Arial"/>
                <a:ea typeface="Arial"/>
                <a:cs typeface="Arial"/>
                <a:sym typeface="Arial"/>
              </a:rPr>
              <a:t>Accelerating product adoption can establish market leadership</a:t>
            </a:r>
            <a:endParaRPr/>
          </a:p>
          <a:p>
            <a:pPr indent="-190500" lvl="0" marL="342900" marR="0" rtl="0" algn="l">
              <a:spcBef>
                <a:spcPts val="0"/>
              </a:spcBef>
              <a:spcAft>
                <a:spcPts val="0"/>
              </a:spcAft>
              <a:buClr>
                <a:srgbClr val="DF2971"/>
              </a:buClr>
              <a:buSzPts val="2400"/>
              <a:buFont typeface="Arial"/>
              <a:buNone/>
            </a:pPr>
            <a:r>
              <a:t/>
            </a:r>
            <a:endParaRPr i="0" sz="2400">
              <a:solidFill>
                <a:schemeClr val="dk1"/>
              </a:solidFill>
              <a:latin typeface="Arial"/>
              <a:ea typeface="Arial"/>
              <a:cs typeface="Arial"/>
              <a:sym typeface="Arial"/>
            </a:endParaRPr>
          </a:p>
          <a:p>
            <a:pPr indent="-457200" lvl="0" marL="457200" marR="0" rtl="0" algn="l">
              <a:spcBef>
                <a:spcPts val="0"/>
              </a:spcBef>
              <a:spcAft>
                <a:spcPts val="0"/>
              </a:spcAft>
              <a:buClr>
                <a:srgbClr val="DF2971"/>
              </a:buClr>
              <a:buSzPts val="2400"/>
              <a:buFont typeface="Arial"/>
              <a:buChar char="•"/>
            </a:pPr>
            <a:r>
              <a:rPr lang="en-US" sz="2400">
                <a:solidFill>
                  <a:schemeClr val="dk1"/>
                </a:solidFill>
                <a:latin typeface="Arial"/>
                <a:ea typeface="Arial"/>
                <a:cs typeface="Arial"/>
                <a:sym typeface="Arial"/>
              </a:rPr>
              <a:t>Increased product adoption reduces churn rate</a:t>
            </a:r>
            <a:endParaRPr/>
          </a:p>
        </p:txBody>
      </p:sp>
      <p:pic>
        <p:nvPicPr>
          <p:cNvPr descr="A picture containing text, screenshot, light&#10;&#10;Description automatically generated" id="195" name="Google Shape;195;p27"/>
          <p:cNvPicPr preferRelativeResize="0"/>
          <p:nvPr/>
        </p:nvPicPr>
        <p:blipFill rotWithShape="1">
          <a:blip r:embed="rId3">
            <a:alphaModFix/>
          </a:blip>
          <a:srcRect b="0" l="0" r="0" t="0"/>
          <a:stretch/>
        </p:blipFill>
        <p:spPr>
          <a:xfrm>
            <a:off x="6550444" y="2400300"/>
            <a:ext cx="5355118" cy="26775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nvSpPr>
        <p:spPr>
          <a:xfrm>
            <a:off x="1290566" y="187927"/>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Increase Product Adoption with a Certification Program</a:t>
            </a:r>
            <a:endParaRPr sz="3200">
              <a:solidFill>
                <a:schemeClr val="dk1"/>
              </a:solidFill>
              <a:latin typeface="Calibri"/>
              <a:ea typeface="Calibri"/>
              <a:cs typeface="Calibri"/>
              <a:sym typeface="Calibri"/>
            </a:endParaRPr>
          </a:p>
        </p:txBody>
      </p:sp>
      <p:sp>
        <p:nvSpPr>
          <p:cNvPr id="202" name="Google Shape;202;p28"/>
          <p:cNvSpPr txBox="1"/>
          <p:nvPr/>
        </p:nvSpPr>
        <p:spPr>
          <a:xfrm>
            <a:off x="1480737" y="1407094"/>
            <a:ext cx="6469987" cy="51398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Certified Customers more effectively utilize your products </a:t>
            </a:r>
            <a:endParaRPr/>
          </a:p>
          <a:p>
            <a:pPr indent="-457200" lvl="1" marL="914400" marR="0" rtl="0" algn="l">
              <a:spcBef>
                <a:spcPts val="0"/>
              </a:spcBef>
              <a:spcAft>
                <a:spcPts val="0"/>
              </a:spcAft>
              <a:buClr>
                <a:srgbClr val="DF2971"/>
              </a:buClr>
              <a:buSzPts val="2800"/>
              <a:buFont typeface="Noto Sans Symbols"/>
              <a:buChar char="❖"/>
            </a:pPr>
            <a:r>
              <a:rPr b="1" i="0" lang="en-US" sz="2800" u="none" cap="none" strike="noStrike">
                <a:solidFill>
                  <a:srgbClr val="333333"/>
                </a:solidFill>
                <a:latin typeface="Arial"/>
                <a:ea typeface="Arial"/>
                <a:cs typeface="Arial"/>
                <a:sym typeface="Arial"/>
              </a:rPr>
              <a:t>increases product adoption</a:t>
            </a:r>
            <a:endParaRPr b="1" i="0" sz="2800" u="none" cap="none" strike="noStrike">
              <a:solidFill>
                <a:schemeClr val="dk1"/>
              </a:solidFill>
              <a:latin typeface="Arial"/>
              <a:ea typeface="Arial"/>
              <a:cs typeface="Arial"/>
              <a:sym typeface="Arial"/>
            </a:endParaRPr>
          </a:p>
          <a:p>
            <a:pPr indent="-279400" lvl="0" marL="457200" marR="0" rtl="0" algn="l">
              <a:spcBef>
                <a:spcPts val="0"/>
              </a:spcBef>
              <a:spcAft>
                <a:spcPts val="0"/>
              </a:spcAft>
              <a:buClr>
                <a:srgbClr val="DF2971"/>
              </a:buClr>
              <a:buSzPts val="2800"/>
              <a:buFont typeface="Arial"/>
              <a:buNone/>
            </a:pPr>
            <a:r>
              <a:t/>
            </a:r>
            <a:endParaRPr b="0" i="0" sz="2800">
              <a:solidFill>
                <a:schemeClr val="dk1"/>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lang="en-US" sz="2400">
                <a:solidFill>
                  <a:schemeClr val="dk1"/>
                </a:solidFill>
                <a:latin typeface="Arial"/>
                <a:ea typeface="Arial"/>
                <a:cs typeface="Arial"/>
                <a:sym typeface="Arial"/>
              </a:rPr>
              <a:t>68% more likely to use a product when well trained – TSIA (Technology and Services Industry Association)</a:t>
            </a:r>
            <a:endParaRPr/>
          </a:p>
          <a:p>
            <a:pPr indent="-190500" lvl="0" marL="342900" marR="0" rtl="0" algn="l">
              <a:spcBef>
                <a:spcPts val="0"/>
              </a:spcBef>
              <a:spcAft>
                <a:spcPts val="0"/>
              </a:spcAft>
              <a:buClr>
                <a:srgbClr val="DF297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lang="en-US" sz="2400">
                <a:solidFill>
                  <a:schemeClr val="dk1"/>
                </a:solidFill>
                <a:latin typeface="Arial"/>
                <a:ea typeface="Arial"/>
                <a:cs typeface="Arial"/>
                <a:sym typeface="Arial"/>
              </a:rPr>
              <a:t>Certified professionals</a:t>
            </a:r>
            <a:endParaRPr/>
          </a:p>
          <a:p>
            <a:pPr indent="-342900" lvl="1" marL="800100" marR="0" rtl="0" algn="l">
              <a:spcBef>
                <a:spcPts val="0"/>
              </a:spcBef>
              <a:spcAft>
                <a:spcPts val="0"/>
              </a:spcAft>
              <a:buClr>
                <a:srgbClr val="DF2971"/>
              </a:buClr>
              <a:buSzPts val="2400"/>
              <a:buFont typeface="Arial"/>
              <a:buChar char="•"/>
            </a:pPr>
            <a:r>
              <a:rPr b="0" i="0" lang="en-US" sz="2400" u="none" cap="none" strike="noStrike">
                <a:solidFill>
                  <a:schemeClr val="dk1"/>
                </a:solidFill>
                <a:latin typeface="Arial"/>
                <a:ea typeface="Arial"/>
                <a:cs typeface="Arial"/>
                <a:sym typeface="Arial"/>
              </a:rPr>
              <a:t>deeper understanding of the product's features and capabilities </a:t>
            </a:r>
            <a:endParaRPr/>
          </a:p>
          <a:p>
            <a:pPr indent="-342900" lvl="1" marL="800100" marR="0" rtl="0" algn="l">
              <a:spcBef>
                <a:spcPts val="0"/>
              </a:spcBef>
              <a:spcAft>
                <a:spcPts val="0"/>
              </a:spcAft>
              <a:buClr>
                <a:srgbClr val="DF2971"/>
              </a:buClr>
              <a:buSzPts val="2400"/>
              <a:buFont typeface="Arial"/>
              <a:buChar char="•"/>
            </a:pPr>
            <a:r>
              <a:rPr b="0" i="0" lang="en-US" sz="2400" u="none" cap="none" strike="noStrike">
                <a:solidFill>
                  <a:schemeClr val="dk1"/>
                </a:solidFill>
                <a:latin typeface="Arial"/>
                <a:ea typeface="Arial"/>
                <a:cs typeface="Arial"/>
                <a:sym typeface="Arial"/>
              </a:rPr>
              <a:t>select and recommend solutions they understand</a:t>
            </a:r>
            <a:endParaRPr/>
          </a:p>
        </p:txBody>
      </p:sp>
      <p:pic>
        <p:nvPicPr>
          <p:cNvPr descr="A close-up of a certified seal&#10;&#10;Description automatically generated with low confidence" id="203" name="Google Shape;203;p28"/>
          <p:cNvPicPr preferRelativeResize="0"/>
          <p:nvPr/>
        </p:nvPicPr>
        <p:blipFill rotWithShape="1">
          <a:blip r:embed="rId3">
            <a:alphaModFix/>
          </a:blip>
          <a:srcRect b="0" l="0" r="0" t="0"/>
          <a:stretch/>
        </p:blipFill>
        <p:spPr>
          <a:xfrm>
            <a:off x="8175862" y="1932709"/>
            <a:ext cx="3610724" cy="36294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Improve Customer Retention: Why it Matters</a:t>
            </a:r>
            <a:endParaRPr sz="3200">
              <a:solidFill>
                <a:schemeClr val="dk1"/>
              </a:solidFill>
              <a:latin typeface="Calibri"/>
              <a:ea typeface="Calibri"/>
              <a:cs typeface="Calibri"/>
              <a:sym typeface="Calibri"/>
            </a:endParaRPr>
          </a:p>
        </p:txBody>
      </p:sp>
      <p:sp>
        <p:nvSpPr>
          <p:cNvPr id="210" name="Google Shape;210;p29"/>
          <p:cNvSpPr txBox="1"/>
          <p:nvPr/>
        </p:nvSpPr>
        <p:spPr>
          <a:xfrm>
            <a:off x="1312173" y="1136931"/>
            <a:ext cx="5313394"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Improving customer retention has a direct impact on company profitability</a:t>
            </a:r>
            <a:endParaRPr/>
          </a:p>
          <a:p>
            <a:pPr indent="0" lvl="0" marL="0" marR="0" rtl="0" algn="l">
              <a:spcBef>
                <a:spcPts val="0"/>
              </a:spcBef>
              <a:spcAft>
                <a:spcPts val="0"/>
              </a:spcAft>
              <a:buNone/>
            </a:pPr>
            <a:r>
              <a:t/>
            </a:r>
            <a:endParaRPr b="1" i="0" sz="20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i="0" lang="en-US" sz="2400">
                <a:solidFill>
                  <a:schemeClr val="dk1"/>
                </a:solidFill>
                <a:latin typeface="Arial"/>
                <a:ea typeface="Arial"/>
                <a:cs typeface="Arial"/>
                <a:sym typeface="Arial"/>
              </a:rPr>
              <a:t>5% increase in retention increases profits by up to 95%, HBR study</a:t>
            </a:r>
            <a:endParaRPr/>
          </a:p>
          <a:p>
            <a:pPr indent="-190500" lvl="0" marL="342900" marR="0" rtl="0" algn="l">
              <a:spcBef>
                <a:spcPts val="0"/>
              </a:spcBef>
              <a:spcAft>
                <a:spcPts val="0"/>
              </a:spcAft>
              <a:buClr>
                <a:srgbClr val="7030A0"/>
              </a:buClr>
              <a:buSzPts val="2400"/>
              <a:buFont typeface="Arial"/>
              <a:buNone/>
            </a:pPr>
            <a:r>
              <a:t/>
            </a:r>
            <a:endParaRPr i="0" sz="24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lang="en-US" sz="2400">
                <a:solidFill>
                  <a:schemeClr val="dk1"/>
                </a:solidFill>
                <a:latin typeface="Arial"/>
                <a:ea typeface="Arial"/>
                <a:cs typeface="Arial"/>
                <a:sym typeface="Arial"/>
              </a:rPr>
              <a:t>Customer retention is also a measures reliably delivering a service to customers </a:t>
            </a:r>
            <a:endParaRPr/>
          </a:p>
          <a:p>
            <a:pPr indent="-190500" lvl="0" marL="342900" marR="0" rtl="0" algn="l">
              <a:spcBef>
                <a:spcPts val="0"/>
              </a:spcBef>
              <a:spcAft>
                <a:spcPts val="0"/>
              </a:spcAft>
              <a:buClr>
                <a:srgbClr val="7030A0"/>
              </a:buClr>
              <a:buSzPts val="2400"/>
              <a:buFont typeface="Arial"/>
              <a:buNone/>
            </a:pPr>
            <a:r>
              <a:t/>
            </a:r>
            <a:endParaRPr sz="24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lang="en-US" sz="2400">
                <a:solidFill>
                  <a:schemeClr val="dk1"/>
                </a:solidFill>
                <a:latin typeface="Arial"/>
                <a:ea typeface="Arial"/>
                <a:cs typeface="Arial"/>
                <a:sym typeface="Arial"/>
              </a:rPr>
              <a:t>5X increase in cost to acquire new vs. keeping existing customer</a:t>
            </a:r>
            <a:endParaRPr/>
          </a:p>
        </p:txBody>
      </p:sp>
      <p:pic>
        <p:nvPicPr>
          <p:cNvPr descr="A picture containing candle, person, hand, holding&#10;&#10;Description automatically generated" id="211" name="Google Shape;211;p29"/>
          <p:cNvPicPr preferRelativeResize="0"/>
          <p:nvPr/>
        </p:nvPicPr>
        <p:blipFill rotWithShape="1">
          <a:blip r:embed="rId3">
            <a:alphaModFix/>
          </a:blip>
          <a:srcRect b="0" l="0" r="0" t="0"/>
          <a:stretch/>
        </p:blipFill>
        <p:spPr>
          <a:xfrm>
            <a:off x="6794131" y="2466801"/>
            <a:ext cx="5152564" cy="27481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nvSpPr>
        <p:spPr>
          <a:xfrm>
            <a:off x="1312172" y="220585"/>
            <a:ext cx="106415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Improve Customer Retention with a Certification Program</a:t>
            </a:r>
            <a:endParaRPr sz="3200">
              <a:solidFill>
                <a:schemeClr val="dk1"/>
              </a:solidFill>
              <a:latin typeface="Calibri"/>
              <a:ea typeface="Calibri"/>
              <a:cs typeface="Calibri"/>
              <a:sym typeface="Calibri"/>
            </a:endParaRPr>
          </a:p>
        </p:txBody>
      </p:sp>
      <p:sp>
        <p:nvSpPr>
          <p:cNvPr id="218" name="Google Shape;218;p30"/>
          <p:cNvSpPr txBox="1"/>
          <p:nvPr/>
        </p:nvSpPr>
        <p:spPr>
          <a:xfrm>
            <a:off x="1312172" y="1189770"/>
            <a:ext cx="4863619" cy="56015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33"/>
                </a:solidFill>
                <a:latin typeface="Arial"/>
                <a:ea typeface="Arial"/>
                <a:cs typeface="Arial"/>
                <a:sym typeface="Arial"/>
              </a:rPr>
              <a:t>C</a:t>
            </a:r>
            <a:r>
              <a:rPr b="1" i="0" lang="en-US" sz="2800">
                <a:solidFill>
                  <a:srgbClr val="333333"/>
                </a:solidFill>
                <a:latin typeface="Arial"/>
                <a:ea typeface="Arial"/>
                <a:cs typeface="Arial"/>
                <a:sym typeface="Arial"/>
              </a:rPr>
              <a:t>ertification program can nurture customers and increase retention</a:t>
            </a:r>
            <a:endParaRPr/>
          </a:p>
          <a:p>
            <a:pPr indent="0" lvl="0" marL="0" marR="0" rtl="0" algn="l">
              <a:spcBef>
                <a:spcPts val="0"/>
              </a:spcBef>
              <a:spcAft>
                <a:spcPts val="0"/>
              </a:spcAft>
              <a:buNone/>
            </a:pPr>
            <a:r>
              <a:t/>
            </a:r>
            <a:endParaRPr b="1" i="0" sz="1000">
              <a:solidFill>
                <a:srgbClr val="333333"/>
              </a:solidFill>
              <a:latin typeface="Arial"/>
              <a:ea typeface="Arial"/>
              <a:cs typeface="Arial"/>
              <a:sym typeface="Arial"/>
            </a:endParaRPr>
          </a:p>
          <a:p>
            <a:pPr indent="-457200" lvl="0" marL="457200" marR="0" rtl="0" algn="l">
              <a:spcBef>
                <a:spcPts val="0"/>
              </a:spcBef>
              <a:spcAft>
                <a:spcPts val="0"/>
              </a:spcAft>
              <a:buClr>
                <a:srgbClr val="4B2F8A"/>
              </a:buClr>
              <a:buSzPts val="2400"/>
              <a:buFont typeface="Arial"/>
              <a:buChar char="•"/>
            </a:pPr>
            <a:r>
              <a:rPr i="0" lang="en-US" sz="2400">
                <a:solidFill>
                  <a:schemeClr val="dk1"/>
                </a:solidFill>
                <a:latin typeface="Arial"/>
                <a:ea typeface="Arial"/>
                <a:cs typeface="Arial"/>
                <a:sym typeface="Arial"/>
              </a:rPr>
              <a:t>7.4% increase in customer retention from formalized customer education programs</a:t>
            </a:r>
            <a:endParaRPr/>
          </a:p>
          <a:p>
            <a:pPr indent="0" lvl="1" marL="457200" marR="0" rtl="0" algn="l">
              <a:spcBef>
                <a:spcPts val="0"/>
              </a:spcBef>
              <a:spcAft>
                <a:spcPts val="0"/>
              </a:spcAft>
              <a:buNone/>
            </a:pPr>
            <a:r>
              <a:rPr b="0" i="0" lang="en-US" sz="2400" u="none" cap="none" strike="noStrike">
                <a:solidFill>
                  <a:schemeClr val="dk1"/>
                </a:solidFill>
                <a:latin typeface="Arial"/>
                <a:ea typeface="Arial"/>
                <a:cs typeface="Arial"/>
                <a:sym typeface="Arial"/>
              </a:rPr>
              <a:t>(Forrester Research)</a:t>
            </a:r>
            <a:endParaRPr b="0" i="0" sz="2400" u="none" cap="none" strike="noStrike">
              <a:solidFill>
                <a:schemeClr val="dk1"/>
              </a:solidFill>
              <a:latin typeface="Arial"/>
              <a:ea typeface="Arial"/>
              <a:cs typeface="Arial"/>
              <a:sym typeface="Arial"/>
            </a:endParaRPr>
          </a:p>
          <a:p>
            <a:pPr indent="-457200" lvl="0" marL="457200" marR="0" rtl="0" algn="l">
              <a:spcBef>
                <a:spcPts val="0"/>
              </a:spcBef>
              <a:spcAft>
                <a:spcPts val="0"/>
              </a:spcAft>
              <a:buClr>
                <a:srgbClr val="4B2F8A"/>
              </a:buClr>
              <a:buSzPts val="2400"/>
              <a:buFont typeface="Arial"/>
              <a:buChar char="•"/>
            </a:pPr>
            <a:r>
              <a:rPr b="0" i="0" lang="en-US" sz="2400">
                <a:solidFill>
                  <a:srgbClr val="333333"/>
                </a:solidFill>
                <a:latin typeface="Arial"/>
                <a:ea typeface="Arial"/>
                <a:cs typeface="Arial"/>
                <a:sym typeface="Arial"/>
              </a:rPr>
              <a:t>Trained, confident professionals more:</a:t>
            </a:r>
            <a:endParaRPr/>
          </a:p>
          <a:p>
            <a:pPr indent="-457200" lvl="1" marL="914400" marR="0" rtl="0" algn="l">
              <a:spcBef>
                <a:spcPts val="0"/>
              </a:spcBef>
              <a:spcAft>
                <a:spcPts val="0"/>
              </a:spcAft>
              <a:buClr>
                <a:srgbClr val="4B2F8A"/>
              </a:buClr>
              <a:buSzPts val="2400"/>
              <a:buFont typeface="Arial"/>
              <a:buChar char="•"/>
            </a:pPr>
            <a:r>
              <a:rPr b="0" i="0" lang="en-US" sz="2400" u="none" cap="none" strike="noStrike">
                <a:solidFill>
                  <a:srgbClr val="333333"/>
                </a:solidFill>
                <a:latin typeface="Arial"/>
                <a:ea typeface="Arial"/>
                <a:cs typeface="Arial"/>
                <a:sym typeface="Arial"/>
              </a:rPr>
              <a:t>fully utilize features</a:t>
            </a:r>
            <a:endParaRPr/>
          </a:p>
          <a:p>
            <a:pPr indent="-457200" lvl="1" marL="914400" marR="0" rtl="0" algn="l">
              <a:spcBef>
                <a:spcPts val="0"/>
              </a:spcBef>
              <a:spcAft>
                <a:spcPts val="0"/>
              </a:spcAft>
              <a:buClr>
                <a:srgbClr val="4B2F8A"/>
              </a:buClr>
              <a:buSzPts val="2400"/>
              <a:buFont typeface="Arial"/>
              <a:buChar char="•"/>
            </a:pPr>
            <a:r>
              <a:rPr b="0" i="0" lang="en-US" sz="2400" u="none" cap="none" strike="noStrike">
                <a:solidFill>
                  <a:srgbClr val="333333"/>
                </a:solidFill>
                <a:latin typeface="Arial"/>
                <a:ea typeface="Arial"/>
                <a:cs typeface="Arial"/>
                <a:sym typeface="Arial"/>
              </a:rPr>
              <a:t>likely to continue using your product </a:t>
            </a:r>
            <a:endParaRPr/>
          </a:p>
          <a:p>
            <a:pPr indent="-457200" lvl="1" marL="914400" marR="0" rtl="0" algn="l">
              <a:spcBef>
                <a:spcPts val="0"/>
              </a:spcBef>
              <a:spcAft>
                <a:spcPts val="0"/>
              </a:spcAft>
              <a:buClr>
                <a:srgbClr val="4B2F8A"/>
              </a:buClr>
              <a:buSzPts val="2400"/>
              <a:buFont typeface="Arial"/>
              <a:buChar char="•"/>
            </a:pPr>
            <a:r>
              <a:rPr b="0" i="0" lang="en-US" sz="2400" u="none" cap="none" strike="noStrike">
                <a:solidFill>
                  <a:srgbClr val="333333"/>
                </a:solidFill>
                <a:latin typeface="Arial"/>
                <a:ea typeface="Arial"/>
                <a:cs typeface="Arial"/>
                <a:sym typeface="Arial"/>
              </a:rPr>
              <a:t>advanced use and share their knowledge</a:t>
            </a:r>
            <a:endParaRPr b="0" i="0" sz="2400" u="none" cap="none" strike="noStrike">
              <a:solidFill>
                <a:schemeClr val="dk1"/>
              </a:solidFill>
              <a:latin typeface="Arial"/>
              <a:ea typeface="Arial"/>
              <a:cs typeface="Arial"/>
              <a:sym typeface="Arial"/>
            </a:endParaRPr>
          </a:p>
        </p:txBody>
      </p:sp>
      <p:pic>
        <p:nvPicPr>
          <p:cNvPr descr="A picture containing text, screenshot, person, technology&#10;&#10;Description automatically generated" id="219" name="Google Shape;219;p30"/>
          <p:cNvPicPr preferRelativeResize="0"/>
          <p:nvPr/>
        </p:nvPicPr>
        <p:blipFill rotWithShape="1">
          <a:blip r:embed="rId3">
            <a:alphaModFix/>
          </a:blip>
          <a:srcRect b="0" l="0" r="0" t="0"/>
          <a:stretch/>
        </p:blipFill>
        <p:spPr>
          <a:xfrm>
            <a:off x="7082366" y="2133600"/>
            <a:ext cx="4676972" cy="31179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Reduce Customer Support Costs: Why it Matters</a:t>
            </a:r>
            <a:endParaRPr sz="3200">
              <a:solidFill>
                <a:schemeClr val="dk1"/>
              </a:solidFill>
              <a:latin typeface="Calibri"/>
              <a:ea typeface="Calibri"/>
              <a:cs typeface="Calibri"/>
              <a:sym typeface="Calibri"/>
            </a:endParaRPr>
          </a:p>
        </p:txBody>
      </p:sp>
      <p:sp>
        <p:nvSpPr>
          <p:cNvPr id="226" name="Google Shape;226;p31"/>
          <p:cNvSpPr txBox="1"/>
          <p:nvPr/>
        </p:nvSpPr>
        <p:spPr>
          <a:xfrm>
            <a:off x="1480737" y="1407094"/>
            <a:ext cx="485551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Operational efficiency </a:t>
            </a:r>
            <a:r>
              <a:rPr b="1" lang="en-US" sz="2800">
                <a:solidFill>
                  <a:srgbClr val="333333"/>
                </a:solidFill>
                <a:latin typeface="Arial"/>
                <a:ea typeface="Arial"/>
                <a:cs typeface="Arial"/>
                <a:sym typeface="Arial"/>
              </a:rPr>
              <a:t>i</a:t>
            </a:r>
            <a:r>
              <a:rPr b="1" i="0" lang="en-US" sz="2800">
                <a:solidFill>
                  <a:srgbClr val="333333"/>
                </a:solidFill>
                <a:latin typeface="Arial"/>
                <a:ea typeface="Arial"/>
                <a:cs typeface="Arial"/>
                <a:sym typeface="Arial"/>
              </a:rPr>
              <a:t>ncreases customer satisfaction while reducing the cost of support</a:t>
            </a:r>
            <a:endParaRPr/>
          </a:p>
          <a:p>
            <a:pPr indent="0" lvl="0" marL="0" marR="0" rtl="0" algn="l">
              <a:spcBef>
                <a:spcPts val="0"/>
              </a:spcBef>
              <a:spcAft>
                <a:spcPts val="0"/>
              </a:spcAft>
              <a:buNone/>
            </a:pPr>
            <a:r>
              <a:t/>
            </a:r>
            <a:endParaRPr b="1" i="0" sz="10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i="0" lang="en-US" sz="2400">
                <a:solidFill>
                  <a:schemeClr val="dk1"/>
                </a:solidFill>
                <a:latin typeface="Arial"/>
                <a:ea typeface="Arial"/>
                <a:cs typeface="Arial"/>
                <a:sym typeface="Arial"/>
              </a:rPr>
              <a:t>decreases customer churn</a:t>
            </a:r>
            <a:endParaRPr/>
          </a:p>
          <a:p>
            <a:pPr indent="-107950" lvl="0" marL="171450" marR="0" rtl="0" algn="l">
              <a:spcBef>
                <a:spcPts val="0"/>
              </a:spcBef>
              <a:spcAft>
                <a:spcPts val="0"/>
              </a:spcAft>
              <a:buClr>
                <a:srgbClr val="DF2971"/>
              </a:buClr>
              <a:buSzPts val="1000"/>
              <a:buFont typeface="Arial"/>
              <a:buNone/>
            </a:pPr>
            <a:r>
              <a:t/>
            </a:r>
            <a:endParaRPr i="0" sz="1000">
              <a:solidFill>
                <a:schemeClr val="dk1"/>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chemeClr val="dk1"/>
                </a:solidFill>
                <a:latin typeface="Arial"/>
                <a:ea typeface="Arial"/>
                <a:cs typeface="Arial"/>
                <a:sym typeface="Arial"/>
              </a:rPr>
              <a:t>89% of companies with "significantly above average" customer experiences perform better financially than their competitors</a:t>
            </a:r>
            <a:r>
              <a:rPr b="0" lang="en-US" sz="2400">
                <a:solidFill>
                  <a:schemeClr val="dk1"/>
                </a:solidFill>
                <a:latin typeface="Arial"/>
                <a:ea typeface="Arial"/>
                <a:cs typeface="Arial"/>
                <a:sym typeface="Arial"/>
              </a:rPr>
              <a:t> (Qualtrics XM Institute)</a:t>
            </a:r>
            <a:endParaRPr i="0" sz="2400">
              <a:solidFill>
                <a:schemeClr val="dk1"/>
              </a:solidFill>
              <a:latin typeface="Arial"/>
              <a:ea typeface="Arial"/>
              <a:cs typeface="Arial"/>
              <a:sym typeface="Arial"/>
            </a:endParaRPr>
          </a:p>
        </p:txBody>
      </p:sp>
      <p:pic>
        <p:nvPicPr>
          <p:cNvPr descr="A picture containing text, screenshot, mobile phone, gadget&#10;&#10;Description automatically generated" id="227" name="Google Shape;227;p31"/>
          <p:cNvPicPr preferRelativeResize="0"/>
          <p:nvPr/>
        </p:nvPicPr>
        <p:blipFill rotWithShape="1">
          <a:blip r:embed="rId3">
            <a:alphaModFix/>
          </a:blip>
          <a:srcRect b="0" l="0" r="0" t="0"/>
          <a:stretch/>
        </p:blipFill>
        <p:spPr>
          <a:xfrm>
            <a:off x="6481096" y="1808018"/>
            <a:ext cx="5432907" cy="36219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Reduce Support Costs with a Certification Program</a:t>
            </a:r>
            <a:endParaRPr sz="3200">
              <a:solidFill>
                <a:schemeClr val="dk1"/>
              </a:solidFill>
              <a:latin typeface="Calibri"/>
              <a:ea typeface="Calibri"/>
              <a:cs typeface="Calibri"/>
              <a:sym typeface="Calibri"/>
            </a:endParaRPr>
          </a:p>
        </p:txBody>
      </p:sp>
      <p:sp>
        <p:nvSpPr>
          <p:cNvPr id="234" name="Google Shape;234;p32"/>
          <p:cNvSpPr txBox="1"/>
          <p:nvPr/>
        </p:nvSpPr>
        <p:spPr>
          <a:xfrm>
            <a:off x="1312173" y="1534989"/>
            <a:ext cx="4609182"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33"/>
                </a:solidFill>
                <a:latin typeface="Arial"/>
                <a:ea typeface="Arial"/>
                <a:cs typeface="Arial"/>
                <a:sym typeface="Arial"/>
              </a:rPr>
              <a:t>C</a:t>
            </a:r>
            <a:r>
              <a:rPr b="1" i="0" lang="en-US" sz="2800">
                <a:solidFill>
                  <a:srgbClr val="333333"/>
                </a:solidFill>
                <a:latin typeface="Arial"/>
                <a:ea typeface="Arial"/>
                <a:cs typeface="Arial"/>
                <a:sym typeface="Arial"/>
              </a:rPr>
              <a:t>ertified learners can be advanced users reducing customer support costs</a:t>
            </a:r>
            <a:endParaRPr/>
          </a:p>
          <a:p>
            <a:pPr indent="0" lvl="0" marL="0" marR="0" rtl="0" algn="l">
              <a:spcBef>
                <a:spcPts val="0"/>
              </a:spcBef>
              <a:spcAft>
                <a:spcPts val="0"/>
              </a:spcAft>
              <a:buNone/>
            </a:pPr>
            <a:r>
              <a:t/>
            </a:r>
            <a:endParaRPr b="1" i="0" sz="1000">
              <a:solidFill>
                <a:srgbClr val="333333"/>
              </a:solidFill>
              <a:latin typeface="Arial"/>
              <a:ea typeface="Arial"/>
              <a:cs typeface="Arial"/>
              <a:sym typeface="Arial"/>
            </a:endParaRPr>
          </a:p>
          <a:p>
            <a:pPr indent="-457200" lvl="0" marL="457200" marR="0" rtl="0" algn="l">
              <a:spcBef>
                <a:spcPts val="0"/>
              </a:spcBef>
              <a:spcAft>
                <a:spcPts val="0"/>
              </a:spcAft>
              <a:buClr>
                <a:srgbClr val="DF2971"/>
              </a:buClr>
              <a:buSzPts val="2400"/>
              <a:buFont typeface="Arial"/>
              <a:buChar char="•"/>
            </a:pPr>
            <a:r>
              <a:rPr i="0" lang="en-US" sz="2400">
                <a:solidFill>
                  <a:schemeClr val="dk1"/>
                </a:solidFill>
                <a:latin typeface="Arial"/>
                <a:ea typeface="Arial"/>
                <a:cs typeface="Arial"/>
                <a:sym typeface="Arial"/>
              </a:rPr>
              <a:t>6.1% reduction in support costs from formalized education programs (Forrester)</a:t>
            </a:r>
            <a:endParaRPr/>
          </a:p>
          <a:p>
            <a:pPr indent="-107950" lvl="0" marL="171450" marR="0" rtl="0" algn="l">
              <a:spcBef>
                <a:spcPts val="0"/>
              </a:spcBef>
              <a:spcAft>
                <a:spcPts val="0"/>
              </a:spcAft>
              <a:buClr>
                <a:srgbClr val="DF2971"/>
              </a:buClr>
              <a:buSzPts val="1000"/>
              <a:buFont typeface="Arial"/>
              <a:buNone/>
            </a:pPr>
            <a:r>
              <a:t/>
            </a:r>
            <a:endParaRPr i="0" sz="1000">
              <a:solidFill>
                <a:schemeClr val="dk1"/>
              </a:solidFill>
              <a:highlight>
                <a:srgbClr val="FFFF00"/>
              </a:highlight>
              <a:latin typeface="Arial"/>
              <a:ea typeface="Arial"/>
              <a:cs typeface="Arial"/>
              <a:sym typeface="Arial"/>
            </a:endParaRPr>
          </a:p>
          <a:p>
            <a:pPr indent="-457200" lvl="0" marL="4572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Expanding customer expertise reduces errors </a:t>
            </a:r>
            <a:r>
              <a:rPr lang="en-US" sz="2400">
                <a:solidFill>
                  <a:srgbClr val="333333"/>
                </a:solidFill>
                <a:latin typeface="Arial"/>
                <a:ea typeface="Arial"/>
                <a:cs typeface="Arial"/>
                <a:sym typeface="Arial"/>
              </a:rPr>
              <a:t>and </a:t>
            </a:r>
            <a:r>
              <a:rPr b="0" i="0" lang="en-US" sz="2400">
                <a:solidFill>
                  <a:srgbClr val="333333"/>
                </a:solidFill>
                <a:latin typeface="Arial"/>
                <a:ea typeface="Arial"/>
                <a:cs typeface="Arial"/>
                <a:sym typeface="Arial"/>
              </a:rPr>
              <a:t>reliance on your end user support team</a:t>
            </a:r>
            <a:endParaRPr i="0" sz="2400">
              <a:solidFill>
                <a:schemeClr val="dk1"/>
              </a:solidFill>
              <a:latin typeface="Arial"/>
              <a:ea typeface="Arial"/>
              <a:cs typeface="Arial"/>
              <a:sym typeface="Arial"/>
            </a:endParaRPr>
          </a:p>
        </p:txBody>
      </p:sp>
      <p:pic>
        <p:nvPicPr>
          <p:cNvPr descr="A close-up of words&#10;&#10;Description automatically generated with medium confidence" id="235" name="Google Shape;235;p32"/>
          <p:cNvPicPr preferRelativeResize="0"/>
          <p:nvPr/>
        </p:nvPicPr>
        <p:blipFill rotWithShape="1">
          <a:blip r:embed="rId3">
            <a:alphaModFix/>
          </a:blip>
          <a:srcRect b="0" l="0" r="0" t="0"/>
          <a:stretch/>
        </p:blipFill>
        <p:spPr>
          <a:xfrm>
            <a:off x="5921355" y="1628507"/>
            <a:ext cx="5930375" cy="42841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Generate More Revenue with a Certification Program</a:t>
            </a:r>
            <a:endParaRPr sz="3200">
              <a:solidFill>
                <a:schemeClr val="dk1"/>
              </a:solidFill>
              <a:latin typeface="Calibri"/>
              <a:ea typeface="Calibri"/>
              <a:cs typeface="Calibri"/>
              <a:sym typeface="Calibri"/>
            </a:endParaRPr>
          </a:p>
        </p:txBody>
      </p:sp>
      <p:sp>
        <p:nvSpPr>
          <p:cNvPr id="242" name="Google Shape;242;p33"/>
          <p:cNvSpPr txBox="1"/>
          <p:nvPr/>
        </p:nvSpPr>
        <p:spPr>
          <a:xfrm>
            <a:off x="1231355" y="1199388"/>
            <a:ext cx="5597396"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33"/>
                </a:solidFill>
                <a:latin typeface="Arial"/>
                <a:ea typeface="Arial"/>
                <a:cs typeface="Arial"/>
                <a:sym typeface="Arial"/>
              </a:rPr>
              <a:t>C</a:t>
            </a:r>
            <a:r>
              <a:rPr b="1" i="0" lang="en-US" sz="2800">
                <a:solidFill>
                  <a:srgbClr val="333333"/>
                </a:solidFill>
                <a:latin typeface="Arial"/>
                <a:ea typeface="Arial"/>
                <a:cs typeface="Arial"/>
                <a:sym typeface="Arial"/>
              </a:rPr>
              <a:t>ertification program</a:t>
            </a:r>
            <a:r>
              <a:rPr b="1" lang="en-US" sz="2800">
                <a:solidFill>
                  <a:srgbClr val="333333"/>
                </a:solidFill>
                <a:latin typeface="Arial"/>
                <a:ea typeface="Arial"/>
                <a:cs typeface="Arial"/>
                <a:sym typeface="Arial"/>
              </a:rPr>
              <a:t> </a:t>
            </a:r>
            <a:r>
              <a:rPr b="1" i="0" lang="en-US" sz="2800">
                <a:solidFill>
                  <a:srgbClr val="333333"/>
                </a:solidFill>
                <a:latin typeface="Arial"/>
                <a:ea typeface="Arial"/>
                <a:cs typeface="Arial"/>
                <a:sym typeface="Arial"/>
              </a:rPr>
              <a:t>can increase </a:t>
            </a:r>
            <a:endParaRPr/>
          </a:p>
          <a:p>
            <a:pPr indent="-457200" lvl="0" marL="457200" marR="0" rtl="0" algn="l">
              <a:spcBef>
                <a:spcPts val="0"/>
              </a:spcBef>
              <a:spcAft>
                <a:spcPts val="0"/>
              </a:spcAft>
              <a:buClr>
                <a:srgbClr val="7030A0"/>
              </a:buClr>
              <a:buSzPts val="2800"/>
              <a:buFont typeface="Noto Sans Symbols"/>
              <a:buChar char="❖"/>
            </a:pPr>
            <a:r>
              <a:rPr b="1" i="0" lang="en-US" sz="2800">
                <a:solidFill>
                  <a:srgbClr val="333333"/>
                </a:solidFill>
                <a:latin typeface="Arial"/>
                <a:ea typeface="Arial"/>
                <a:cs typeface="Arial"/>
                <a:sym typeface="Arial"/>
              </a:rPr>
              <a:t>product adoption </a:t>
            </a:r>
            <a:endParaRPr b="1"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800"/>
              <a:buFont typeface="Noto Sans Symbols"/>
              <a:buChar char="❖"/>
            </a:pPr>
            <a:r>
              <a:rPr b="1" i="0" lang="en-US" sz="2800">
                <a:solidFill>
                  <a:srgbClr val="333333"/>
                </a:solidFill>
                <a:latin typeface="Arial"/>
                <a:ea typeface="Arial"/>
                <a:cs typeface="Arial"/>
                <a:sym typeface="Arial"/>
              </a:rPr>
              <a:t>customer retention</a:t>
            </a:r>
            <a:endParaRPr b="1" sz="2800">
              <a:solidFill>
                <a:srgbClr val="333333"/>
              </a:solidFill>
              <a:latin typeface="Arial"/>
              <a:ea typeface="Arial"/>
              <a:cs typeface="Arial"/>
              <a:sym typeface="Arial"/>
            </a:endParaRPr>
          </a:p>
          <a:p>
            <a:pPr indent="0" lvl="0" marL="0" marR="0" rtl="0" algn="l">
              <a:spcBef>
                <a:spcPts val="0"/>
              </a:spcBef>
              <a:spcAft>
                <a:spcPts val="0"/>
              </a:spcAft>
              <a:buNone/>
            </a:pPr>
            <a:r>
              <a:rPr b="1" i="0" lang="en-US" sz="2800">
                <a:solidFill>
                  <a:srgbClr val="333333"/>
                </a:solidFill>
                <a:latin typeface="Arial"/>
                <a:ea typeface="Arial"/>
                <a:cs typeface="Arial"/>
                <a:sym typeface="Arial"/>
              </a:rPr>
              <a:t>which adds efficiency in your product’s revenue generation.</a:t>
            </a:r>
            <a:endParaRPr/>
          </a:p>
          <a:p>
            <a:pPr indent="0" lvl="0" marL="0" marR="0" rtl="0" algn="l">
              <a:spcBef>
                <a:spcPts val="0"/>
              </a:spcBef>
              <a:spcAft>
                <a:spcPts val="0"/>
              </a:spcAft>
              <a:buNone/>
            </a:pPr>
            <a:r>
              <a:t/>
            </a:r>
            <a:endParaRPr b="1" i="0"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lang="en-US" sz="2400">
                <a:solidFill>
                  <a:schemeClr val="dk1"/>
                </a:solidFill>
                <a:latin typeface="Arial"/>
                <a:ea typeface="Arial"/>
                <a:cs typeface="Arial"/>
                <a:sym typeface="Arial"/>
              </a:rPr>
              <a:t>$10,000 ROI for each credentialed staff member (</a:t>
            </a:r>
            <a:r>
              <a:rPr i="0" lang="en-US" sz="2400">
                <a:solidFill>
                  <a:schemeClr val="dk1"/>
                </a:solidFill>
                <a:latin typeface="Arial"/>
                <a:ea typeface="Arial"/>
                <a:cs typeface="Arial"/>
                <a:sym typeface="Arial"/>
              </a:rPr>
              <a:t>Global Knowledge</a:t>
            </a:r>
            <a:r>
              <a:rPr lang="en-US" sz="2400">
                <a:solidFill>
                  <a:schemeClr val="dk1"/>
                </a:solidFill>
                <a:latin typeface="Arial"/>
                <a:ea typeface="Arial"/>
                <a:cs typeface="Arial"/>
                <a:sym typeface="Arial"/>
              </a:rPr>
              <a:t> -</a:t>
            </a:r>
            <a:r>
              <a:rPr i="0" lang="en-US" sz="2400">
                <a:solidFill>
                  <a:schemeClr val="dk1"/>
                </a:solidFill>
                <a:latin typeface="Arial"/>
                <a:ea typeface="Arial"/>
                <a:cs typeface="Arial"/>
                <a:sym typeface="Arial"/>
              </a:rPr>
              <a:t> IT Skills and Salary report)</a:t>
            </a:r>
            <a:endParaRPr/>
          </a:p>
          <a:p>
            <a:pPr indent="-457200" lvl="0" marL="457200" marR="0" rtl="0" algn="l">
              <a:spcBef>
                <a:spcPts val="0"/>
              </a:spcBef>
              <a:spcAft>
                <a:spcPts val="0"/>
              </a:spcAft>
              <a:buClr>
                <a:srgbClr val="7030A0"/>
              </a:buClr>
              <a:buSzPts val="2400"/>
              <a:buFont typeface="Arial"/>
              <a:buChar char="•"/>
            </a:pPr>
            <a:r>
              <a:rPr b="0" i="0" lang="en-US" sz="2400">
                <a:solidFill>
                  <a:schemeClr val="dk1"/>
                </a:solidFill>
                <a:latin typeface="Arial"/>
                <a:ea typeface="Arial"/>
                <a:cs typeface="Arial"/>
                <a:sym typeface="Arial"/>
              </a:rPr>
              <a:t>90% of companies have positive ROI from customer education investments (Forrester)</a:t>
            </a:r>
            <a:endParaRPr/>
          </a:p>
        </p:txBody>
      </p:sp>
      <p:pic>
        <p:nvPicPr>
          <p:cNvPr descr="A picture containing text, soft drink, logo, electric blue&#10;&#10;Description automatically generated" id="243" name="Google Shape;243;p33"/>
          <p:cNvPicPr preferRelativeResize="0"/>
          <p:nvPr/>
        </p:nvPicPr>
        <p:blipFill rotWithShape="1">
          <a:blip r:embed="rId3">
            <a:alphaModFix/>
          </a:blip>
          <a:srcRect b="0" l="0" r="0" t="0"/>
          <a:stretch/>
        </p:blipFill>
        <p:spPr>
          <a:xfrm>
            <a:off x="7091575" y="2493819"/>
            <a:ext cx="4863420" cy="2735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Generate More Revenue with a Certification Program</a:t>
            </a:r>
            <a:endParaRPr sz="3200">
              <a:solidFill>
                <a:schemeClr val="dk1"/>
              </a:solidFill>
              <a:latin typeface="Calibri"/>
              <a:ea typeface="Calibri"/>
              <a:cs typeface="Calibri"/>
              <a:sym typeface="Calibri"/>
            </a:endParaRPr>
          </a:p>
        </p:txBody>
      </p:sp>
      <p:sp>
        <p:nvSpPr>
          <p:cNvPr id="250" name="Google Shape;250;p34"/>
          <p:cNvSpPr txBox="1"/>
          <p:nvPr/>
        </p:nvSpPr>
        <p:spPr>
          <a:xfrm>
            <a:off x="1312173" y="1088180"/>
            <a:ext cx="4590862"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Certification program can generate revenue</a:t>
            </a:r>
            <a:endParaRPr/>
          </a:p>
          <a:p>
            <a:pPr indent="0" lvl="0" marL="0" marR="0" rtl="0" algn="l">
              <a:spcBef>
                <a:spcPts val="0"/>
              </a:spcBef>
              <a:spcAft>
                <a:spcPts val="0"/>
              </a:spcAft>
              <a:buNone/>
            </a:pPr>
            <a:r>
              <a:t/>
            </a:r>
            <a:endParaRPr b="1" i="0" sz="10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b="0" i="0" lang="en-US" sz="2400">
                <a:solidFill>
                  <a:schemeClr val="dk1"/>
                </a:solidFill>
                <a:latin typeface="Arial"/>
                <a:ea typeface="Arial"/>
                <a:cs typeface="Arial"/>
                <a:sym typeface="Arial"/>
              </a:rPr>
              <a:t>Charging for exam increases credential’s value</a:t>
            </a:r>
            <a:endParaRPr/>
          </a:p>
          <a:p>
            <a:pPr indent="0" lvl="0" marL="0" marR="0" rtl="0" algn="l">
              <a:spcBef>
                <a:spcPts val="0"/>
              </a:spcBef>
              <a:spcAft>
                <a:spcPts val="0"/>
              </a:spcAft>
              <a:buNone/>
            </a:pPr>
            <a:r>
              <a:t/>
            </a:r>
            <a:endParaRPr b="0" i="0" sz="10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b="0" i="0" lang="en-US" sz="2400">
                <a:solidFill>
                  <a:schemeClr val="dk1"/>
                </a:solidFill>
                <a:latin typeface="Arial"/>
                <a:ea typeface="Arial"/>
                <a:cs typeface="Arial"/>
                <a:sym typeface="Arial"/>
              </a:rPr>
              <a:t>Increases partners’ credibility</a:t>
            </a:r>
            <a:endParaRPr/>
          </a:p>
          <a:p>
            <a:pPr indent="0" lvl="0" marL="0" marR="0" rtl="0" algn="l">
              <a:spcBef>
                <a:spcPts val="0"/>
              </a:spcBef>
              <a:spcAft>
                <a:spcPts val="0"/>
              </a:spcAft>
              <a:buNone/>
            </a:pPr>
            <a:r>
              <a:t/>
            </a:r>
            <a:endParaRPr b="0" i="0" sz="10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lang="en-US" sz="2400">
                <a:solidFill>
                  <a:schemeClr val="dk1"/>
                </a:solidFill>
                <a:latin typeface="Arial"/>
                <a:ea typeface="Arial"/>
                <a:cs typeface="Arial"/>
                <a:sym typeface="Arial"/>
              </a:rPr>
              <a:t>C</a:t>
            </a:r>
            <a:r>
              <a:rPr b="0" i="0" lang="en-US" sz="2400">
                <a:solidFill>
                  <a:schemeClr val="dk1"/>
                </a:solidFill>
                <a:latin typeface="Arial"/>
                <a:ea typeface="Arial"/>
                <a:cs typeface="Arial"/>
                <a:sym typeface="Arial"/>
              </a:rPr>
              <a:t>redible certification programs require renewal</a:t>
            </a:r>
            <a:endParaRPr/>
          </a:p>
          <a:p>
            <a:pPr indent="0" lvl="0" marL="0" marR="0" rtl="0" algn="l">
              <a:spcBef>
                <a:spcPts val="0"/>
              </a:spcBef>
              <a:spcAft>
                <a:spcPts val="0"/>
              </a:spcAft>
              <a:buNone/>
            </a:pPr>
            <a:r>
              <a:t/>
            </a:r>
            <a:endParaRPr b="0" i="0" sz="10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Arial"/>
              <a:buChar char="•"/>
            </a:pPr>
            <a:r>
              <a:rPr lang="en-US" sz="2400">
                <a:solidFill>
                  <a:schemeClr val="dk1"/>
                </a:solidFill>
                <a:latin typeface="Arial"/>
                <a:ea typeface="Arial"/>
                <a:cs typeface="Arial"/>
                <a:sym typeface="Arial"/>
              </a:rPr>
              <a:t>Primary goal is still to increase sales, feature adoption, and customer retention</a:t>
            </a:r>
            <a:endParaRPr i="0" sz="2400">
              <a:solidFill>
                <a:schemeClr val="dk1"/>
              </a:solidFill>
              <a:latin typeface="Arial"/>
              <a:ea typeface="Arial"/>
              <a:cs typeface="Arial"/>
              <a:sym typeface="Arial"/>
            </a:endParaRPr>
          </a:p>
        </p:txBody>
      </p:sp>
      <p:pic>
        <p:nvPicPr>
          <p:cNvPr descr="A picture containing person, table, indoor, office supplies&#10;&#10;Description automatically generated" id="251" name="Google Shape;251;p34"/>
          <p:cNvPicPr preferRelativeResize="0"/>
          <p:nvPr/>
        </p:nvPicPr>
        <p:blipFill rotWithShape="1">
          <a:blip r:embed="rId3">
            <a:alphaModFix/>
          </a:blip>
          <a:srcRect b="0" l="0" r="0" t="0"/>
          <a:stretch/>
        </p:blipFill>
        <p:spPr>
          <a:xfrm>
            <a:off x="6288966" y="2066442"/>
            <a:ext cx="5710391" cy="35842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The Value of a Certification Program</a:t>
            </a:r>
            <a:endParaRPr sz="3200">
              <a:solidFill>
                <a:schemeClr val="dk1"/>
              </a:solidFill>
              <a:latin typeface="Calibri"/>
              <a:ea typeface="Calibri"/>
              <a:cs typeface="Calibri"/>
              <a:sym typeface="Calibri"/>
            </a:endParaRPr>
          </a:p>
        </p:txBody>
      </p:sp>
      <p:sp>
        <p:nvSpPr>
          <p:cNvPr id="258" name="Google Shape;258;p35"/>
          <p:cNvSpPr txBox="1"/>
          <p:nvPr/>
        </p:nvSpPr>
        <p:spPr>
          <a:xfrm>
            <a:off x="1480737" y="1967061"/>
            <a:ext cx="10030906"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Takeaway #1: Certification programs can be an ROI positive tool for increasing product adoption</a:t>
            </a:r>
            <a:endParaRPr/>
          </a:p>
          <a:p>
            <a:pPr indent="0" lvl="0" marL="0" marR="0" rtl="0" algn="l">
              <a:spcBef>
                <a:spcPts val="0"/>
              </a:spcBef>
              <a:spcAft>
                <a:spcPts val="0"/>
              </a:spcAft>
              <a:buNone/>
            </a:pPr>
            <a:r>
              <a:t/>
            </a:r>
            <a:endParaRPr b="1" i="0"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Noto Sans Symbols"/>
              <a:buChar char="❖"/>
            </a:pPr>
            <a:r>
              <a:rPr b="0" i="0" lang="en-US" sz="2400">
                <a:solidFill>
                  <a:srgbClr val="333333"/>
                </a:solidFill>
                <a:latin typeface="Arial"/>
                <a:ea typeface="Arial"/>
                <a:cs typeface="Arial"/>
                <a:sym typeface="Arial"/>
              </a:rPr>
              <a:t>90% of companies have seen a positive return on their customer education investments, which can be enhanced with the addition of a certification (Forrester research)</a:t>
            </a:r>
            <a:endParaRPr i="0" sz="2400">
              <a:solidFill>
                <a:schemeClr val="dk1"/>
              </a:solidFill>
              <a:latin typeface="Arial"/>
              <a:ea typeface="Arial"/>
              <a:cs typeface="Arial"/>
              <a:sym typeface="Arial"/>
            </a:endParaRPr>
          </a:p>
        </p:txBody>
      </p:sp>
      <p:sp>
        <p:nvSpPr>
          <p:cNvPr id="259" name="Google Shape;259;p35"/>
          <p:cNvSpPr txBox="1"/>
          <p:nvPr/>
        </p:nvSpPr>
        <p:spPr>
          <a:xfrm>
            <a:off x="9539111" y="5023821"/>
            <a:ext cx="197253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4B2F88"/>
                </a:solidFill>
                <a:latin typeface="Arial"/>
                <a:ea typeface="Arial"/>
                <a:cs typeface="Arial"/>
                <a:sym typeface="Arial"/>
              </a:rPr>
              <a:t>#1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The Value of a Certification Program</a:t>
            </a:r>
            <a:endParaRPr sz="3200">
              <a:solidFill>
                <a:schemeClr val="dk1"/>
              </a:solidFill>
              <a:latin typeface="Calibri"/>
              <a:ea typeface="Calibri"/>
              <a:cs typeface="Calibri"/>
              <a:sym typeface="Calibri"/>
            </a:endParaRPr>
          </a:p>
        </p:txBody>
      </p:sp>
      <p:sp>
        <p:nvSpPr>
          <p:cNvPr id="266" name="Google Shape;266;p36"/>
          <p:cNvSpPr txBox="1"/>
          <p:nvPr/>
        </p:nvSpPr>
        <p:spPr>
          <a:xfrm>
            <a:off x="1480737" y="1967061"/>
            <a:ext cx="1003090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Takeaway #2: Certification programs can be an effective tool in driving customer retention</a:t>
            </a:r>
            <a:endParaRPr/>
          </a:p>
          <a:p>
            <a:pPr indent="0" lvl="0" marL="0" marR="0" rtl="0" algn="l">
              <a:spcBef>
                <a:spcPts val="0"/>
              </a:spcBef>
              <a:spcAft>
                <a:spcPts val="0"/>
              </a:spcAft>
              <a:buNone/>
            </a:pPr>
            <a:r>
              <a:t/>
            </a:r>
            <a:endParaRPr b="1" i="0"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Noto Sans Symbols"/>
              <a:buChar char="❖"/>
            </a:pPr>
            <a:r>
              <a:rPr b="0" i="0" lang="en-US" sz="2400">
                <a:solidFill>
                  <a:srgbClr val="333333"/>
                </a:solidFill>
                <a:latin typeface="Arial"/>
                <a:ea typeface="Arial"/>
                <a:cs typeface="Arial"/>
                <a:sym typeface="Arial"/>
              </a:rPr>
              <a:t>Increasing customer retention rates by just 5% increases a company’s profits by up to 95% (Harvard Business Review)</a:t>
            </a:r>
            <a:endParaRPr i="0" sz="2400">
              <a:solidFill>
                <a:schemeClr val="dk1"/>
              </a:solidFill>
              <a:latin typeface="Arial"/>
              <a:ea typeface="Arial"/>
              <a:cs typeface="Arial"/>
              <a:sym typeface="Arial"/>
            </a:endParaRPr>
          </a:p>
        </p:txBody>
      </p:sp>
      <p:sp>
        <p:nvSpPr>
          <p:cNvPr id="267" name="Google Shape;267;p36"/>
          <p:cNvSpPr txBox="1"/>
          <p:nvPr/>
        </p:nvSpPr>
        <p:spPr>
          <a:xfrm>
            <a:off x="9469419" y="4852176"/>
            <a:ext cx="1912171"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B2F88"/>
              </a:buClr>
              <a:buSzPts val="9600"/>
              <a:buFont typeface="Arial"/>
              <a:buNone/>
            </a:pPr>
            <a:r>
              <a:rPr b="1" i="0" lang="en-US" sz="9600" u="none" cap="none" strike="noStrike">
                <a:solidFill>
                  <a:srgbClr val="4B2F88"/>
                </a:solidFill>
                <a:latin typeface="Arial"/>
                <a:ea typeface="Arial"/>
                <a:cs typeface="Arial"/>
                <a:sym typeface="Arial"/>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pic>
        <p:nvPicPr>
          <p:cNvPr id="128" name="Google Shape;128;p19"/>
          <p:cNvPicPr preferRelativeResize="0"/>
          <p:nvPr/>
        </p:nvPicPr>
        <p:blipFill rotWithShape="1">
          <a:blip r:embed="rId3">
            <a:alphaModFix/>
          </a:blip>
          <a:srcRect b="0" l="10247" r="10246" t="0"/>
          <a:stretch/>
        </p:blipFill>
        <p:spPr>
          <a:xfrm>
            <a:off x="6096000" y="1626341"/>
            <a:ext cx="5537812" cy="4381174"/>
          </a:xfrm>
          <a:prstGeom prst="rect">
            <a:avLst/>
          </a:prstGeom>
          <a:noFill/>
          <a:ln>
            <a:noFill/>
          </a:ln>
        </p:spPr>
      </p:pic>
      <p:sp>
        <p:nvSpPr>
          <p:cNvPr id="129" name="Google Shape;129;p19"/>
          <p:cNvSpPr txBox="1"/>
          <p:nvPr/>
        </p:nvSpPr>
        <p:spPr>
          <a:xfrm>
            <a:off x="1337741" y="1779375"/>
            <a:ext cx="4176367" cy="3299249"/>
          </a:xfrm>
          <a:prstGeom prst="rect">
            <a:avLst/>
          </a:prstGeom>
          <a:noFill/>
          <a:ln>
            <a:noFill/>
          </a:ln>
        </p:spPr>
        <p:txBody>
          <a:bodyPr anchorCtr="0" anchor="b" bIns="45700" lIns="91425" spcFirstLastPara="1" rIns="91425" wrap="square" tIns="45700">
            <a:normAutofit fontScale="77500" lnSpcReduction="20000"/>
          </a:bodyPr>
          <a:lstStyle/>
          <a:p>
            <a:pPr indent="0" lvl="0" marL="0" marR="0" rtl="0" algn="l">
              <a:lnSpc>
                <a:spcPct val="120000"/>
              </a:lnSpc>
              <a:spcBef>
                <a:spcPts val="0"/>
              </a:spcBef>
              <a:spcAft>
                <a:spcPts val="0"/>
              </a:spcAft>
              <a:buNone/>
            </a:pPr>
            <a:r>
              <a:rPr b="0" i="0" lang="en-US" sz="4400" u="none" cap="none" strike="noStrike">
                <a:solidFill>
                  <a:schemeClr val="dk1"/>
                </a:solidFill>
                <a:latin typeface="Arial"/>
                <a:ea typeface="Arial"/>
                <a:cs typeface="Arial"/>
                <a:sym typeface="Arial"/>
              </a:rPr>
              <a:t>If you had a recommendation that could increase profits by up to 95%, would leadership listen?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The Value of a Certification Program</a:t>
            </a:r>
            <a:endParaRPr sz="3200">
              <a:solidFill>
                <a:schemeClr val="dk1"/>
              </a:solidFill>
              <a:latin typeface="Calibri"/>
              <a:ea typeface="Calibri"/>
              <a:cs typeface="Calibri"/>
              <a:sym typeface="Calibri"/>
            </a:endParaRPr>
          </a:p>
        </p:txBody>
      </p:sp>
      <p:sp>
        <p:nvSpPr>
          <p:cNvPr id="274" name="Google Shape;274;p37"/>
          <p:cNvSpPr txBox="1"/>
          <p:nvPr/>
        </p:nvSpPr>
        <p:spPr>
          <a:xfrm>
            <a:off x="1480737" y="1967061"/>
            <a:ext cx="1003090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Takeaway #3: Certification programs can build confidence in your product and credibility in your brand.</a:t>
            </a:r>
            <a:endParaRPr/>
          </a:p>
          <a:p>
            <a:pPr indent="0" lvl="0" marL="0" marR="0" rtl="0" algn="l">
              <a:spcBef>
                <a:spcPts val="0"/>
              </a:spcBef>
              <a:spcAft>
                <a:spcPts val="0"/>
              </a:spcAft>
              <a:buNone/>
            </a:pPr>
            <a:r>
              <a:t/>
            </a:r>
            <a:endParaRPr b="1" i="0"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400"/>
              <a:buFont typeface="Noto Sans Symbols"/>
              <a:buChar char="❖"/>
            </a:pPr>
            <a:r>
              <a:rPr b="0" i="0" lang="en-US" sz="2400">
                <a:solidFill>
                  <a:srgbClr val="333333"/>
                </a:solidFill>
                <a:latin typeface="Arial"/>
                <a:ea typeface="Arial"/>
                <a:cs typeface="Arial"/>
                <a:sym typeface="Arial"/>
              </a:rPr>
              <a:t>80% of consumers say they consider trust a deciding factor in their buying decisions (Harvard Business Review)</a:t>
            </a:r>
            <a:endParaRPr i="0" sz="2400">
              <a:solidFill>
                <a:schemeClr val="dk1"/>
              </a:solidFill>
              <a:latin typeface="Arial"/>
              <a:ea typeface="Arial"/>
              <a:cs typeface="Arial"/>
              <a:sym typeface="Arial"/>
            </a:endParaRPr>
          </a:p>
        </p:txBody>
      </p:sp>
      <p:sp>
        <p:nvSpPr>
          <p:cNvPr id="275" name="Google Shape;275;p37"/>
          <p:cNvSpPr txBox="1"/>
          <p:nvPr/>
        </p:nvSpPr>
        <p:spPr>
          <a:xfrm>
            <a:off x="9469419" y="4852176"/>
            <a:ext cx="1912171"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B2F88"/>
              </a:buClr>
              <a:buSzPts val="9600"/>
              <a:buFont typeface="Arial"/>
              <a:buNone/>
            </a:pPr>
            <a:r>
              <a:rPr b="1" i="0" lang="en-US" sz="9600" u="none" cap="none" strike="noStrike">
                <a:solidFill>
                  <a:srgbClr val="4B2F88"/>
                </a:solidFill>
                <a:latin typeface="Arial"/>
                <a:ea typeface="Arial"/>
                <a:cs typeface="Arial"/>
                <a:sym typeface="Arial"/>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8"/>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The Value of a Certification Program</a:t>
            </a:r>
            <a:endParaRPr sz="3200">
              <a:solidFill>
                <a:schemeClr val="dk1"/>
              </a:solidFill>
              <a:latin typeface="Calibri"/>
              <a:ea typeface="Calibri"/>
              <a:cs typeface="Calibri"/>
              <a:sym typeface="Calibri"/>
            </a:endParaRPr>
          </a:p>
        </p:txBody>
      </p:sp>
      <p:sp>
        <p:nvSpPr>
          <p:cNvPr id="282" name="Google Shape;282;p38"/>
          <p:cNvSpPr txBox="1"/>
          <p:nvPr/>
        </p:nvSpPr>
        <p:spPr>
          <a:xfrm>
            <a:off x="1480737" y="1750751"/>
            <a:ext cx="10030906"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Conclusion: </a:t>
            </a:r>
            <a:endParaRPr/>
          </a:p>
          <a:p>
            <a:pPr indent="0" lvl="0" marL="0" marR="0" rtl="0" algn="l">
              <a:spcBef>
                <a:spcPts val="0"/>
              </a:spcBef>
              <a:spcAft>
                <a:spcPts val="0"/>
              </a:spcAft>
              <a:buNone/>
            </a:pPr>
            <a:r>
              <a:t/>
            </a:r>
            <a:endParaRPr b="1" sz="2800">
              <a:solidFill>
                <a:srgbClr val="333333"/>
              </a:solidFill>
              <a:latin typeface="Arial"/>
              <a:ea typeface="Arial"/>
              <a:cs typeface="Arial"/>
              <a:sym typeface="Arial"/>
            </a:endParaRPr>
          </a:p>
          <a:p>
            <a:pPr indent="-457200" lvl="0" marL="457200" marR="0" rtl="0" algn="l">
              <a:spcBef>
                <a:spcPts val="0"/>
              </a:spcBef>
              <a:spcAft>
                <a:spcPts val="0"/>
              </a:spcAft>
              <a:buClr>
                <a:srgbClr val="7030A0"/>
              </a:buClr>
              <a:buSzPts val="2800"/>
              <a:buFont typeface="Noto Sans Symbols"/>
              <a:buChar char="❖"/>
            </a:pPr>
            <a:r>
              <a:rPr i="0" lang="en-US" sz="2800">
                <a:solidFill>
                  <a:schemeClr val="dk1"/>
                </a:solidFill>
                <a:latin typeface="Arial"/>
                <a:ea typeface="Arial"/>
                <a:cs typeface="Arial"/>
                <a:sym typeface="Arial"/>
              </a:rPr>
              <a:t>5% increase in retention increases profits by up to 95%</a:t>
            </a:r>
            <a:endParaRPr/>
          </a:p>
          <a:p>
            <a:pPr indent="-279400" lvl="0" marL="457200" marR="0" rtl="0" algn="l">
              <a:spcBef>
                <a:spcPts val="0"/>
              </a:spcBef>
              <a:spcAft>
                <a:spcPts val="0"/>
              </a:spcAft>
              <a:buClr>
                <a:srgbClr val="7030A0"/>
              </a:buClr>
              <a:buSzPts val="2800"/>
              <a:buFont typeface="Noto Sans Symbols"/>
              <a:buNone/>
            </a:pPr>
            <a:r>
              <a:t/>
            </a:r>
            <a:endParaRPr i="0" sz="2800">
              <a:solidFill>
                <a:schemeClr val="dk1"/>
              </a:solidFill>
              <a:latin typeface="Arial"/>
              <a:ea typeface="Arial"/>
              <a:cs typeface="Arial"/>
              <a:sym typeface="Arial"/>
            </a:endParaRPr>
          </a:p>
          <a:p>
            <a:pPr indent="-457200" lvl="0" marL="457200" marR="0" rtl="0" algn="l">
              <a:spcBef>
                <a:spcPts val="0"/>
              </a:spcBef>
              <a:spcAft>
                <a:spcPts val="0"/>
              </a:spcAft>
              <a:buClr>
                <a:srgbClr val="7030A0"/>
              </a:buClr>
              <a:buSzPts val="2800"/>
              <a:buFont typeface="Noto Sans Symbols"/>
              <a:buChar char="❖"/>
            </a:pPr>
            <a:r>
              <a:rPr i="0" lang="en-US" sz="2800">
                <a:solidFill>
                  <a:schemeClr val="dk1"/>
                </a:solidFill>
                <a:latin typeface="Arial"/>
                <a:ea typeface="Arial"/>
                <a:cs typeface="Arial"/>
                <a:sym typeface="Arial"/>
              </a:rPr>
              <a:t>7.4% increase in customer retention from formalized customer education programs</a:t>
            </a:r>
            <a:endParaRPr/>
          </a:p>
        </p:txBody>
      </p:sp>
      <p:sp>
        <p:nvSpPr>
          <p:cNvPr id="283" name="Google Shape;283;p38"/>
          <p:cNvSpPr txBox="1"/>
          <p:nvPr/>
        </p:nvSpPr>
        <p:spPr>
          <a:xfrm>
            <a:off x="2802194" y="5373798"/>
            <a:ext cx="61323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7030A0"/>
                </a:solidFill>
                <a:latin typeface="Arial"/>
                <a:ea typeface="Arial"/>
                <a:cs typeface="Arial"/>
                <a:sym typeface="Arial"/>
              </a:rPr>
              <a:t>Leadership Will Listen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Download Your </a:t>
            </a:r>
            <a:r>
              <a:rPr lang="en-US" sz="3200">
                <a:solidFill>
                  <a:srgbClr val="FFFFFF"/>
                </a:solidFill>
                <a:latin typeface="Arial"/>
                <a:ea typeface="Arial"/>
                <a:cs typeface="Arial"/>
                <a:sym typeface="Arial"/>
              </a:rPr>
              <a:t>Free Guide</a:t>
            </a:r>
            <a:r>
              <a:rPr b="0" i="0" lang="en-US" sz="3200" u="none" cap="none" strike="noStrike">
                <a:solidFill>
                  <a:srgbClr val="FFFFFF"/>
                </a:solidFill>
                <a:latin typeface="Arial"/>
                <a:ea typeface="Arial"/>
                <a:cs typeface="Arial"/>
                <a:sym typeface="Arial"/>
              </a:rPr>
              <a:t>!</a:t>
            </a:r>
            <a:endParaRPr b="0" i="0" sz="3200" u="none" cap="none" strike="noStrike">
              <a:solidFill>
                <a:srgbClr val="000000"/>
              </a:solidFill>
              <a:latin typeface="Calibri"/>
              <a:ea typeface="Calibri"/>
              <a:cs typeface="Calibri"/>
              <a:sym typeface="Calibri"/>
            </a:endParaRPr>
          </a:p>
        </p:txBody>
      </p:sp>
      <p:pic>
        <p:nvPicPr>
          <p:cNvPr descr="A qr code and a tablet&#10;&#10;Description automatically generated with low confidence" id="290" name="Google Shape;290;p39"/>
          <p:cNvPicPr preferRelativeResize="0"/>
          <p:nvPr/>
        </p:nvPicPr>
        <p:blipFill rotWithShape="1">
          <a:blip r:embed="rId3">
            <a:alphaModFix/>
          </a:blip>
          <a:srcRect b="0" l="7768" r="47640" t="2262"/>
          <a:stretch/>
        </p:blipFill>
        <p:spPr>
          <a:xfrm>
            <a:off x="1312174" y="1070924"/>
            <a:ext cx="4626510" cy="5704278"/>
          </a:xfrm>
          <a:prstGeom prst="rect">
            <a:avLst/>
          </a:prstGeom>
          <a:noFill/>
          <a:ln>
            <a:noFill/>
          </a:ln>
        </p:spPr>
      </p:pic>
      <p:sp>
        <p:nvSpPr>
          <p:cNvPr id="291" name="Google Shape;291;p39"/>
          <p:cNvSpPr txBox="1"/>
          <p:nvPr/>
        </p:nvSpPr>
        <p:spPr>
          <a:xfrm>
            <a:off x="6095999" y="1674674"/>
            <a:ext cx="5584207"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33333"/>
              </a:buClr>
              <a:buSzPts val="2800"/>
              <a:buFont typeface="Arial"/>
              <a:buNone/>
            </a:pPr>
            <a:r>
              <a:rPr b="1" i="0" lang="en-US" sz="2800" u="none" cap="none" strike="noStrike">
                <a:solidFill>
                  <a:srgbClr val="333333"/>
                </a:solidFill>
                <a:latin typeface="Arial"/>
                <a:ea typeface="Arial"/>
                <a:cs typeface="Arial"/>
                <a:sym typeface="Arial"/>
              </a:rPr>
              <a:t>Keep the insights shared today at your fingertips </a:t>
            </a:r>
            <a:endParaRPr/>
          </a:p>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rgbClr val="333333"/>
              </a:solidFill>
              <a:latin typeface="Arial"/>
              <a:ea typeface="Arial"/>
              <a:cs typeface="Arial"/>
              <a:sym typeface="Arial"/>
            </a:endParaRPr>
          </a:p>
          <a:p>
            <a:pPr indent="0" lvl="0" marL="0" marR="0" rtl="0" algn="ctr">
              <a:lnSpc>
                <a:spcPct val="100000"/>
              </a:lnSpc>
              <a:spcBef>
                <a:spcPts val="0"/>
              </a:spcBef>
              <a:spcAft>
                <a:spcPts val="0"/>
              </a:spcAft>
              <a:buClr>
                <a:srgbClr val="333333"/>
              </a:buClr>
              <a:buSzPts val="2800"/>
              <a:buFont typeface="Arial"/>
              <a:buNone/>
            </a:pPr>
            <a:r>
              <a:rPr b="1" i="0" lang="en-US" sz="2800" u="none" cap="none" strike="noStrike">
                <a:solidFill>
                  <a:srgbClr val="333333"/>
                </a:solidFill>
                <a:latin typeface="Arial"/>
                <a:ea typeface="Arial"/>
                <a:cs typeface="Arial"/>
                <a:sym typeface="Arial"/>
              </a:rPr>
              <a:t>Visit: Kryterion.com/guides</a:t>
            </a:r>
            <a:endParaRPr b="0" i="0" sz="2400" u="none" cap="none" strike="noStrike">
              <a:solidFill>
                <a:srgbClr val="333333"/>
              </a:solidFill>
              <a:latin typeface="Inter"/>
              <a:ea typeface="Inter"/>
              <a:cs typeface="Inter"/>
              <a:sym typeface="Inter"/>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333333"/>
              </a:solidFill>
              <a:latin typeface="Inter"/>
              <a:ea typeface="Inter"/>
              <a:cs typeface="Inter"/>
              <a:sym typeface="Inter"/>
            </a:endParaRPr>
          </a:p>
        </p:txBody>
      </p:sp>
      <p:pic>
        <p:nvPicPr>
          <p:cNvPr descr="A qr code and a tablet&#10;&#10;Description automatically generated with low confidence" id="292" name="Google Shape;292;p39"/>
          <p:cNvPicPr preferRelativeResize="0"/>
          <p:nvPr/>
        </p:nvPicPr>
        <p:blipFill rotWithShape="1">
          <a:blip r:embed="rId3">
            <a:alphaModFix/>
          </a:blip>
          <a:srcRect b="10359" l="57427" r="13015" t="37919"/>
          <a:stretch/>
        </p:blipFill>
        <p:spPr>
          <a:xfrm>
            <a:off x="7523744" y="3669632"/>
            <a:ext cx="2807370" cy="27632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A picture containing text, font, screenshot, design&#10;&#10;Description automatically generated" id="298" name="Google Shape;298;p40"/>
          <p:cNvPicPr preferRelativeResize="0"/>
          <p:nvPr/>
        </p:nvPicPr>
        <p:blipFill rotWithShape="1">
          <a:blip r:embed="rId3">
            <a:alphaModFix/>
          </a:blip>
          <a:srcRect b="0" l="0" r="0" t="0"/>
          <a:stretch/>
        </p:blipFill>
        <p:spPr>
          <a:xfrm>
            <a:off x="986650" y="1582786"/>
            <a:ext cx="6383968" cy="4500697"/>
          </a:xfrm>
          <a:prstGeom prst="rect">
            <a:avLst/>
          </a:prstGeom>
          <a:noFill/>
          <a:ln>
            <a:noFill/>
          </a:ln>
        </p:spPr>
      </p:pic>
      <p:sp>
        <p:nvSpPr>
          <p:cNvPr id="299" name="Google Shape;299;p40"/>
          <p:cNvSpPr txBox="1"/>
          <p:nvPr/>
        </p:nvSpPr>
        <p:spPr>
          <a:xfrm>
            <a:off x="1312173" y="220585"/>
            <a:ext cx="103680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Thank you</a:t>
            </a:r>
            <a:endParaRPr sz="3200">
              <a:solidFill>
                <a:schemeClr val="dk1"/>
              </a:solidFill>
              <a:latin typeface="Calibri"/>
              <a:ea typeface="Calibri"/>
              <a:cs typeface="Calibri"/>
              <a:sym typeface="Calibri"/>
            </a:endParaRPr>
          </a:p>
        </p:txBody>
      </p:sp>
      <p:sp>
        <p:nvSpPr>
          <p:cNvPr id="300" name="Google Shape;300;p40"/>
          <p:cNvSpPr txBox="1"/>
          <p:nvPr/>
        </p:nvSpPr>
        <p:spPr>
          <a:xfrm>
            <a:off x="7164283" y="2659849"/>
            <a:ext cx="5246914"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Buzz Walker, Chief Revenue Officer, Kryterion</a:t>
            </a:r>
            <a:endParaRPr b="1" i="0" sz="2800">
              <a:solidFill>
                <a:srgbClr val="333333"/>
              </a:solidFill>
              <a:latin typeface="Arial"/>
              <a:ea typeface="Arial"/>
              <a:cs typeface="Arial"/>
              <a:sym typeface="Arial"/>
            </a:endParaRPr>
          </a:p>
          <a:p>
            <a:pPr indent="0" lvl="0" marL="0" marR="0" rtl="0" algn="l">
              <a:spcBef>
                <a:spcPts val="0"/>
              </a:spcBef>
              <a:spcAft>
                <a:spcPts val="0"/>
              </a:spcAft>
              <a:buNone/>
            </a:pPr>
            <a:r>
              <a:t/>
            </a:r>
            <a:endParaRPr b="0" i="0" sz="2400">
              <a:solidFill>
                <a:srgbClr val="333333"/>
              </a:solidFill>
              <a:latin typeface="Arial"/>
              <a:ea typeface="Arial"/>
              <a:cs typeface="Arial"/>
              <a:sym typeface="Arial"/>
            </a:endParaRPr>
          </a:p>
          <a:p>
            <a:pPr indent="0" lvl="0" marL="0" marR="0" rtl="0" algn="l">
              <a:spcBef>
                <a:spcPts val="0"/>
              </a:spcBef>
              <a:spcAft>
                <a:spcPts val="0"/>
              </a:spcAft>
              <a:buNone/>
            </a:pPr>
            <a:r>
              <a:rPr lang="en-US" sz="2400" u="sng">
                <a:solidFill>
                  <a:schemeClr val="hlink"/>
                </a:solidFill>
                <a:latin typeface="Arial"/>
                <a:ea typeface="Arial"/>
                <a:cs typeface="Arial"/>
                <a:sym typeface="Arial"/>
                <a:hlinkClick r:id="rId4"/>
              </a:rPr>
              <a:t>bwalker@kryterion.com</a:t>
            </a:r>
            <a:endParaRPr sz="2400">
              <a:solidFill>
                <a:srgbClr val="333333"/>
              </a:solidFill>
              <a:latin typeface="Arial"/>
              <a:ea typeface="Arial"/>
              <a:cs typeface="Arial"/>
              <a:sym typeface="Arial"/>
            </a:endParaRPr>
          </a:p>
          <a:p>
            <a:pPr indent="0" lvl="0" marL="0" marR="0" rtl="0" algn="l">
              <a:spcBef>
                <a:spcPts val="0"/>
              </a:spcBef>
              <a:spcAft>
                <a:spcPts val="0"/>
              </a:spcAft>
              <a:buNone/>
            </a:pPr>
            <a:r>
              <a:t/>
            </a:r>
            <a:endParaRPr sz="2400">
              <a:solidFill>
                <a:srgbClr val="333333"/>
              </a:solidFill>
              <a:latin typeface="Arial"/>
              <a:ea typeface="Arial"/>
              <a:cs typeface="Arial"/>
              <a:sym typeface="Arial"/>
            </a:endParaRPr>
          </a:p>
          <a:p>
            <a:pPr indent="0" lvl="0" marL="0" marR="0" rtl="0" algn="l">
              <a:spcBef>
                <a:spcPts val="0"/>
              </a:spcBef>
              <a:spcAft>
                <a:spcPts val="0"/>
              </a:spcAft>
              <a:buNone/>
            </a:pPr>
            <a:r>
              <a:rPr lang="en-US" sz="2400">
                <a:solidFill>
                  <a:srgbClr val="000000"/>
                </a:solidFill>
                <a:latin typeface="Arial"/>
                <a:ea typeface="Arial"/>
                <a:cs typeface="Arial"/>
                <a:sym typeface="Arial"/>
              </a:rPr>
              <a:t>+1 602-476-6955</a:t>
            </a:r>
            <a:endParaRPr b="0" i="0" sz="2400">
              <a:solidFill>
                <a:srgbClr val="333333"/>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descr="A picture containing text, light&#10;&#10;Description automatically generated" id="135" name="Google Shape;135;p20"/>
          <p:cNvPicPr preferRelativeResize="0"/>
          <p:nvPr/>
        </p:nvPicPr>
        <p:blipFill rotWithShape="1">
          <a:blip r:embed="rId3">
            <a:alphaModFix/>
          </a:blip>
          <a:srcRect b="4394" l="0" r="23297" t="4698"/>
          <a:stretch/>
        </p:blipFill>
        <p:spPr>
          <a:xfrm>
            <a:off x="3523488" y="10"/>
            <a:ext cx="8668512" cy="6857990"/>
          </a:xfrm>
          <a:prstGeom prst="rect">
            <a:avLst/>
          </a:prstGeom>
          <a:noFill/>
          <a:ln>
            <a:noFill/>
          </a:ln>
        </p:spPr>
      </p:pic>
      <p:sp>
        <p:nvSpPr>
          <p:cNvPr id="136" name="Google Shape;136;p20"/>
          <p:cNvSpPr txBox="1"/>
          <p:nvPr/>
        </p:nvSpPr>
        <p:spPr>
          <a:xfrm>
            <a:off x="247072" y="956109"/>
            <a:ext cx="4023360" cy="3204134"/>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0" i="0" lang="en-US" sz="4400" u="none" cap="none" strike="noStrike">
                <a:solidFill>
                  <a:schemeClr val="dk1"/>
                </a:solidFill>
                <a:latin typeface="Arial"/>
                <a:ea typeface="Arial"/>
                <a:cs typeface="Arial"/>
                <a:sym typeface="Arial"/>
              </a:rPr>
              <a:t>No, </a:t>
            </a:r>
            <a:endParaRPr/>
          </a:p>
          <a:p>
            <a:pPr indent="0" lvl="0" marL="0" marR="0" rtl="0" algn="ctr">
              <a:lnSpc>
                <a:spcPct val="90000"/>
              </a:lnSpc>
              <a:spcBef>
                <a:spcPts val="600"/>
              </a:spcBef>
              <a:spcAft>
                <a:spcPts val="0"/>
              </a:spcAft>
              <a:buNone/>
            </a:pPr>
            <a:r>
              <a:rPr b="0" i="0" lang="en-US" sz="4400" u="none" cap="none" strike="noStrike">
                <a:solidFill>
                  <a:schemeClr val="dk1"/>
                </a:solidFill>
                <a:latin typeface="Arial"/>
                <a:ea typeface="Arial"/>
                <a:cs typeface="Arial"/>
                <a:sym typeface="Arial"/>
              </a:rPr>
              <a:t>its not AI!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nvSpPr>
        <p:spPr>
          <a:xfrm>
            <a:off x="1290566" y="187927"/>
            <a:ext cx="96716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Arial"/>
                <a:ea typeface="Arial"/>
                <a:cs typeface="Arial"/>
                <a:sym typeface="Arial"/>
              </a:rPr>
              <a:t>About Me</a:t>
            </a:r>
            <a:endParaRPr/>
          </a:p>
        </p:txBody>
      </p:sp>
      <p:sp>
        <p:nvSpPr>
          <p:cNvPr id="142" name="Google Shape;142;p21"/>
          <p:cNvSpPr txBox="1"/>
          <p:nvPr/>
        </p:nvSpPr>
        <p:spPr>
          <a:xfrm>
            <a:off x="6776356" y="1782395"/>
            <a:ext cx="5246914"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Buzz Walker, Chief Revenue Officer, Kryterion</a:t>
            </a:r>
            <a:endParaRPr b="1" i="0" sz="2800">
              <a:solidFill>
                <a:srgbClr val="333333"/>
              </a:solidFill>
              <a:latin typeface="Arial"/>
              <a:ea typeface="Arial"/>
              <a:cs typeface="Arial"/>
              <a:sym typeface="Arial"/>
            </a:endParaRPr>
          </a:p>
          <a:p>
            <a:pPr indent="0" lvl="0" marL="0" marR="0" rtl="0" algn="l">
              <a:spcBef>
                <a:spcPts val="0"/>
              </a:spcBef>
              <a:spcAft>
                <a:spcPts val="0"/>
              </a:spcAft>
              <a:buNone/>
            </a:pPr>
            <a:r>
              <a:t/>
            </a:r>
            <a:endParaRPr b="0" i="0" sz="24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Engineer to P&amp;G </a:t>
            </a:r>
            <a:endParaRPr/>
          </a:p>
          <a:p>
            <a:pPr indent="-342900" lvl="0" marL="342900" marR="0" rtl="0" algn="l">
              <a:spcBef>
                <a:spcPts val="0"/>
              </a:spcBef>
              <a:spcAft>
                <a:spcPts val="0"/>
              </a:spcAft>
              <a:buClr>
                <a:srgbClr val="DF2971"/>
              </a:buClr>
              <a:buSzPts val="2400"/>
              <a:buFont typeface="Arial"/>
              <a:buChar char="•"/>
            </a:pPr>
            <a:r>
              <a:rPr lang="en-US" sz="2400">
                <a:solidFill>
                  <a:srgbClr val="333333"/>
                </a:solidFill>
                <a:latin typeface="Arial"/>
                <a:ea typeface="Arial"/>
                <a:cs typeface="Arial"/>
                <a:sym typeface="Arial"/>
              </a:rPr>
              <a:t>Wharton MBA to </a:t>
            </a:r>
            <a:r>
              <a:rPr b="0" i="0" lang="en-US" sz="2400">
                <a:solidFill>
                  <a:srgbClr val="333333"/>
                </a:solidFill>
                <a:latin typeface="Arial"/>
                <a:ea typeface="Arial"/>
                <a:cs typeface="Arial"/>
                <a:sym typeface="Arial"/>
              </a:rPr>
              <a:t>HP</a:t>
            </a:r>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3 startups and an agency</a:t>
            </a:r>
            <a:endParaRPr sz="24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Grow and open new markets</a:t>
            </a:r>
            <a:endParaRPr/>
          </a:p>
          <a:p>
            <a:pPr indent="-342900" lvl="0" marL="342900" marR="0" rtl="0" algn="l">
              <a:spcBef>
                <a:spcPts val="0"/>
              </a:spcBef>
              <a:spcAft>
                <a:spcPts val="0"/>
              </a:spcAft>
              <a:buClr>
                <a:srgbClr val="DF2971"/>
              </a:buClr>
              <a:buSzPts val="2400"/>
              <a:buFont typeface="Arial"/>
              <a:buChar char="•"/>
            </a:pPr>
            <a:r>
              <a:rPr lang="en-US" sz="2400">
                <a:solidFill>
                  <a:srgbClr val="333333"/>
                </a:solidFill>
                <a:latin typeface="Arial"/>
                <a:ea typeface="Arial"/>
                <a:cs typeface="Arial"/>
                <a:sym typeface="Arial"/>
              </a:rPr>
              <a:t>2 granddaughters and a grandson</a:t>
            </a:r>
            <a:endParaRPr/>
          </a:p>
          <a:p>
            <a:pPr indent="0" lvl="0" marL="0" marR="0" rtl="0" algn="l">
              <a:spcBef>
                <a:spcPts val="0"/>
              </a:spcBef>
              <a:spcAft>
                <a:spcPts val="0"/>
              </a:spcAft>
              <a:buClr>
                <a:schemeClr val="dk1"/>
              </a:buClr>
              <a:buSzPts val="2400"/>
              <a:buFont typeface="Arial"/>
              <a:buNone/>
            </a:pPr>
            <a:r>
              <a:t/>
            </a:r>
            <a:endParaRPr sz="2400">
              <a:solidFill>
                <a:srgbClr val="333333"/>
              </a:solidFill>
              <a:latin typeface="Inter"/>
              <a:ea typeface="Inter"/>
              <a:cs typeface="Inter"/>
              <a:sym typeface="Inter"/>
            </a:endParaRPr>
          </a:p>
          <a:p>
            <a:pPr indent="0" lvl="0" marL="0" marR="0" rtl="0" algn="l">
              <a:spcBef>
                <a:spcPts val="0"/>
              </a:spcBef>
              <a:spcAft>
                <a:spcPts val="0"/>
              </a:spcAft>
              <a:buClr>
                <a:schemeClr val="dk1"/>
              </a:buClr>
              <a:buSzPts val="2400"/>
              <a:buFont typeface="Arial"/>
              <a:buNone/>
            </a:pPr>
            <a:r>
              <a:t/>
            </a:r>
            <a:endParaRPr sz="2400">
              <a:solidFill>
                <a:srgbClr val="333333"/>
              </a:solidFill>
              <a:latin typeface="Inter"/>
              <a:ea typeface="Inter"/>
              <a:cs typeface="Inter"/>
              <a:sym typeface="Inter"/>
            </a:endParaRPr>
          </a:p>
          <a:p>
            <a:pPr indent="0" lvl="0" marL="0" marR="0" rtl="0" algn="l">
              <a:spcBef>
                <a:spcPts val="0"/>
              </a:spcBef>
              <a:spcAft>
                <a:spcPts val="0"/>
              </a:spcAft>
              <a:buClr>
                <a:schemeClr val="dk1"/>
              </a:buClr>
              <a:buSzPts val="2400"/>
              <a:buFont typeface="Arial"/>
              <a:buNone/>
            </a:pPr>
            <a:r>
              <a:t/>
            </a:r>
            <a:endParaRPr b="0" i="0" sz="2400">
              <a:solidFill>
                <a:srgbClr val="333333"/>
              </a:solidFill>
              <a:latin typeface="Inter"/>
              <a:ea typeface="Inter"/>
              <a:cs typeface="Inter"/>
              <a:sym typeface="Inter"/>
            </a:endParaRPr>
          </a:p>
        </p:txBody>
      </p:sp>
      <p:sp>
        <p:nvSpPr>
          <p:cNvPr id="143" name="Google Shape;143;p21"/>
          <p:cNvSpPr/>
          <p:nvPr/>
        </p:nvSpPr>
        <p:spPr>
          <a:xfrm>
            <a:off x="1374790" y="1569481"/>
            <a:ext cx="4751614" cy="4457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erson holding two children&#10;&#10;Description automatically generated" id="144" name="Google Shape;144;p21"/>
          <p:cNvPicPr preferRelativeResize="0"/>
          <p:nvPr/>
        </p:nvPicPr>
        <p:blipFill rotWithShape="1">
          <a:blip r:embed="rId3">
            <a:alphaModFix/>
          </a:blip>
          <a:srcRect b="0" l="0" r="0" t="0"/>
          <a:stretch/>
        </p:blipFill>
        <p:spPr>
          <a:xfrm>
            <a:off x="2197261" y="1727216"/>
            <a:ext cx="3106672" cy="41422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nvSpPr>
        <p:spPr>
          <a:xfrm>
            <a:off x="1290566" y="187927"/>
            <a:ext cx="96716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DF2971"/>
                </a:solidFill>
                <a:latin typeface="Arial"/>
                <a:ea typeface="Arial"/>
                <a:cs typeface="Arial"/>
                <a:sym typeface="Arial"/>
              </a:rPr>
              <a:t>Kryterion’s Expertise in Certification Programs</a:t>
            </a:r>
            <a:endParaRPr sz="1800">
              <a:solidFill>
                <a:schemeClr val="dk1"/>
              </a:solidFill>
              <a:latin typeface="Calibri"/>
              <a:ea typeface="Calibri"/>
              <a:cs typeface="Calibri"/>
              <a:sym typeface="Calibri"/>
            </a:endParaRPr>
          </a:p>
        </p:txBody>
      </p:sp>
      <p:sp>
        <p:nvSpPr>
          <p:cNvPr id="151" name="Google Shape;151;p22"/>
          <p:cNvSpPr txBox="1"/>
          <p:nvPr/>
        </p:nvSpPr>
        <p:spPr>
          <a:xfrm>
            <a:off x="1480737" y="1435046"/>
            <a:ext cx="10030906" cy="406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a:solidFill>
                  <a:srgbClr val="333333"/>
                </a:solidFill>
                <a:latin typeface="Arial"/>
                <a:ea typeface="Arial"/>
                <a:cs typeface="Arial"/>
                <a:sym typeface="Arial"/>
              </a:rPr>
              <a:t>Kryterion has over 20 years of experience in helping top-tier technology companies, professional associations, and organizations across industries to start and grow certification programs. We offer:</a:t>
            </a:r>
            <a:endParaRPr/>
          </a:p>
          <a:p>
            <a:pPr indent="0" lvl="0" marL="0" marR="0" rtl="0" algn="l">
              <a:spcBef>
                <a:spcPts val="0"/>
              </a:spcBef>
              <a:spcAft>
                <a:spcPts val="0"/>
              </a:spcAft>
              <a:buNone/>
            </a:pPr>
            <a:r>
              <a:t/>
            </a:r>
            <a:endParaRPr b="1" i="0" sz="18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Inter"/>
                <a:ea typeface="Inter"/>
                <a:cs typeface="Inter"/>
                <a:sym typeface="Inter"/>
              </a:rPr>
              <a:t>Self-service SaaS platform that gives you control of your exam</a:t>
            </a:r>
            <a:endParaRPr/>
          </a:p>
          <a:p>
            <a:pPr indent="-342900" lvl="0" marL="342900" marR="0" rtl="0" algn="l">
              <a:spcBef>
                <a:spcPts val="0"/>
              </a:spcBef>
              <a:spcAft>
                <a:spcPts val="0"/>
              </a:spcAft>
              <a:buClr>
                <a:srgbClr val="DF2971"/>
              </a:buClr>
              <a:buSzPts val="2400"/>
              <a:buFont typeface="Arial"/>
              <a:buChar char="•"/>
            </a:pPr>
            <a:r>
              <a:rPr lang="en-US" sz="2400">
                <a:solidFill>
                  <a:srgbClr val="333333"/>
                </a:solidFill>
                <a:latin typeface="Inter"/>
                <a:ea typeface="Inter"/>
                <a:cs typeface="Inter"/>
                <a:sym typeface="Inter"/>
              </a:rPr>
              <a:t>P</a:t>
            </a:r>
            <a:r>
              <a:rPr b="0" i="0" lang="en-US" sz="2400">
                <a:solidFill>
                  <a:srgbClr val="333333"/>
                </a:solidFill>
                <a:latin typeface="Inter"/>
                <a:ea typeface="Inter"/>
                <a:cs typeface="Inter"/>
                <a:sym typeface="Inter"/>
              </a:rPr>
              <a:t>sychometricians available to support your exam development </a:t>
            </a:r>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Inter"/>
                <a:ea typeface="Inter"/>
                <a:cs typeface="Inter"/>
                <a:sym typeface="Inter"/>
              </a:rPr>
              <a:t>Faster time to market. Publish exams or change test items in minutes – </a:t>
            </a:r>
            <a:r>
              <a:rPr b="0" i="1" lang="en-US" sz="2400">
                <a:solidFill>
                  <a:srgbClr val="333333"/>
                </a:solidFill>
                <a:latin typeface="Inter"/>
                <a:ea typeface="Inter"/>
                <a:cs typeface="Inter"/>
                <a:sym typeface="Inter"/>
              </a:rPr>
              <a:t>with no annual minimums or test publishing fees</a:t>
            </a:r>
            <a:endParaRPr sz="2400">
              <a:solidFill>
                <a:srgbClr val="333333"/>
              </a:solidFill>
              <a:latin typeface="Inter"/>
              <a:ea typeface="Inter"/>
              <a:cs typeface="Inter"/>
              <a:sym typeface="Inter"/>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Inter"/>
                <a:ea typeface="Inter"/>
                <a:cs typeface="Inter"/>
                <a:sym typeface="Inter"/>
              </a:rPr>
              <a:t>Multi-modal test delivery </a:t>
            </a:r>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Inter"/>
                <a:ea typeface="Inter"/>
                <a:cs typeface="Inter"/>
                <a:sym typeface="Inter"/>
              </a:rPr>
              <a:t>Customer success pros ready to support your program</a:t>
            </a:r>
            <a:endParaRPr/>
          </a:p>
        </p:txBody>
      </p:sp>
      <p:pic>
        <p:nvPicPr>
          <p:cNvPr descr="A black text on a white background&#10;&#10;Description automatically generated with medium confidence" id="152" name="Google Shape;152;p22"/>
          <p:cNvPicPr preferRelativeResize="0"/>
          <p:nvPr/>
        </p:nvPicPr>
        <p:blipFill rotWithShape="1">
          <a:blip r:embed="rId3">
            <a:alphaModFix/>
          </a:blip>
          <a:srcRect b="0" l="0" r="0" t="0"/>
          <a:stretch/>
        </p:blipFill>
        <p:spPr>
          <a:xfrm>
            <a:off x="3333750" y="5731673"/>
            <a:ext cx="6134100" cy="104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nvSpPr>
        <p:spPr>
          <a:xfrm>
            <a:off x="1290566" y="187927"/>
            <a:ext cx="96716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What We Will Cover</a:t>
            </a:r>
            <a:endParaRPr/>
          </a:p>
        </p:txBody>
      </p:sp>
      <p:sp>
        <p:nvSpPr>
          <p:cNvPr id="159" name="Google Shape;159;p23"/>
          <p:cNvSpPr txBox="1"/>
          <p:nvPr/>
        </p:nvSpPr>
        <p:spPr>
          <a:xfrm>
            <a:off x="1009337" y="1275893"/>
            <a:ext cx="4172860" cy="42934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333333"/>
                </a:solidFill>
                <a:latin typeface="Arial"/>
                <a:ea typeface="Arial"/>
                <a:cs typeface="Arial"/>
                <a:sym typeface="Arial"/>
              </a:rPr>
              <a:t> A  Certification program can:</a:t>
            </a:r>
            <a:endParaRPr/>
          </a:p>
          <a:p>
            <a:pPr indent="0" lvl="0" marL="0" marR="0" rtl="0" algn="l">
              <a:spcBef>
                <a:spcPts val="0"/>
              </a:spcBef>
              <a:spcAft>
                <a:spcPts val="0"/>
              </a:spcAft>
              <a:buNone/>
            </a:pPr>
            <a:r>
              <a:t/>
            </a:r>
            <a:endParaRPr b="0" i="0" sz="28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 Build brand credibility</a:t>
            </a:r>
            <a:endParaRPr/>
          </a:p>
          <a:p>
            <a:pPr indent="-107950" lvl="0" marL="171450" marR="0" rtl="0" algn="l">
              <a:spcBef>
                <a:spcPts val="300"/>
              </a:spcBef>
              <a:spcAft>
                <a:spcPts val="0"/>
              </a:spcAft>
              <a:buClr>
                <a:srgbClr val="DF2971"/>
              </a:buClr>
              <a:buSzPts val="1000"/>
              <a:buFont typeface="Arial"/>
              <a:buNone/>
            </a:pPr>
            <a:r>
              <a:t/>
            </a:r>
            <a:endParaRPr b="0" i="0" sz="1000">
              <a:solidFill>
                <a:srgbClr val="333333"/>
              </a:solidFill>
              <a:latin typeface="Arial"/>
              <a:ea typeface="Arial"/>
              <a:cs typeface="Arial"/>
              <a:sym typeface="Arial"/>
            </a:endParaRPr>
          </a:p>
          <a:p>
            <a:pPr indent="-342900" lvl="0" marL="342900" marR="0" rtl="0" algn="l">
              <a:spcBef>
                <a:spcPts val="30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 Increase product adoption</a:t>
            </a:r>
            <a:endParaRPr/>
          </a:p>
          <a:p>
            <a:pPr indent="-107950" lvl="0" marL="171450" marR="0" rtl="0" algn="l">
              <a:spcBef>
                <a:spcPts val="0"/>
              </a:spcBef>
              <a:spcAft>
                <a:spcPts val="0"/>
              </a:spcAft>
              <a:buClr>
                <a:srgbClr val="DF2971"/>
              </a:buClr>
              <a:buSzPts val="1000"/>
              <a:buFont typeface="Arial"/>
              <a:buNone/>
            </a:pPr>
            <a:r>
              <a:t/>
            </a:r>
            <a:endParaRPr b="0" i="0" sz="10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lang="en-US" sz="2400">
                <a:solidFill>
                  <a:srgbClr val="333333"/>
                </a:solidFill>
                <a:latin typeface="Arial"/>
                <a:ea typeface="Arial"/>
                <a:cs typeface="Arial"/>
                <a:sym typeface="Arial"/>
              </a:rPr>
              <a:t> </a:t>
            </a:r>
            <a:r>
              <a:rPr b="0" i="0" lang="en-US" sz="2400">
                <a:solidFill>
                  <a:srgbClr val="333333"/>
                </a:solidFill>
                <a:latin typeface="Arial"/>
                <a:ea typeface="Arial"/>
                <a:cs typeface="Arial"/>
                <a:sym typeface="Arial"/>
              </a:rPr>
              <a:t>Improve customer retention</a:t>
            </a:r>
            <a:endParaRPr/>
          </a:p>
          <a:p>
            <a:pPr indent="-107950" lvl="0" marL="171450" marR="0" rtl="0" algn="l">
              <a:spcBef>
                <a:spcPts val="0"/>
              </a:spcBef>
              <a:spcAft>
                <a:spcPts val="0"/>
              </a:spcAft>
              <a:buClr>
                <a:srgbClr val="DF2971"/>
              </a:buClr>
              <a:buSzPts val="1000"/>
              <a:buFont typeface="Arial"/>
              <a:buNone/>
            </a:pPr>
            <a:r>
              <a:t/>
            </a:r>
            <a:endParaRPr b="0" i="0" sz="10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 Reduce support costs</a:t>
            </a:r>
            <a:endParaRPr/>
          </a:p>
          <a:p>
            <a:pPr indent="-107950" lvl="0" marL="171450" marR="0" rtl="0" algn="l">
              <a:spcBef>
                <a:spcPts val="0"/>
              </a:spcBef>
              <a:spcAft>
                <a:spcPts val="0"/>
              </a:spcAft>
              <a:buClr>
                <a:srgbClr val="DF2971"/>
              </a:buClr>
              <a:buSzPts val="1000"/>
              <a:buFont typeface="Arial"/>
              <a:buNone/>
            </a:pPr>
            <a:r>
              <a:t/>
            </a:r>
            <a:endParaRPr b="0" i="0" sz="1000">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a:solidFill>
                  <a:srgbClr val="333333"/>
                </a:solidFill>
                <a:latin typeface="Arial"/>
                <a:ea typeface="Arial"/>
                <a:cs typeface="Arial"/>
                <a:sym typeface="Arial"/>
              </a:rPr>
              <a:t> Generate more revenue</a:t>
            </a:r>
            <a:endParaRPr/>
          </a:p>
        </p:txBody>
      </p:sp>
      <p:pic>
        <p:nvPicPr>
          <p:cNvPr descr="Graphical user interface, application&#10;&#10;Description automatically generated" id="160" name="Google Shape;160;p23"/>
          <p:cNvPicPr preferRelativeResize="0"/>
          <p:nvPr/>
        </p:nvPicPr>
        <p:blipFill rotWithShape="1">
          <a:blip r:embed="rId3">
            <a:alphaModFix/>
          </a:blip>
          <a:srcRect b="0" l="0" r="0" t="0"/>
          <a:stretch/>
        </p:blipFill>
        <p:spPr>
          <a:xfrm>
            <a:off x="5072063" y="1082822"/>
            <a:ext cx="7119937" cy="5695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b="0" l="0" r="0" t="0"/>
          <a:stretch/>
        </p:blipFill>
        <p:spPr>
          <a:xfrm>
            <a:off x="6051535" y="1536085"/>
            <a:ext cx="6140465" cy="4155374"/>
          </a:xfrm>
          <a:prstGeom prst="rect">
            <a:avLst/>
          </a:prstGeom>
          <a:noFill/>
          <a:ln>
            <a:noFill/>
          </a:ln>
        </p:spPr>
      </p:pic>
      <p:sp>
        <p:nvSpPr>
          <p:cNvPr id="167" name="Google Shape;167;p24"/>
          <p:cNvSpPr txBox="1"/>
          <p:nvPr/>
        </p:nvSpPr>
        <p:spPr>
          <a:xfrm>
            <a:off x="1290566" y="187927"/>
            <a:ext cx="96716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Hallmarks of a Quality Certification</a:t>
            </a:r>
            <a:endParaRPr/>
          </a:p>
        </p:txBody>
      </p:sp>
      <p:sp>
        <p:nvSpPr>
          <p:cNvPr id="168" name="Google Shape;168;p24"/>
          <p:cNvSpPr txBox="1"/>
          <p:nvPr/>
        </p:nvSpPr>
        <p:spPr>
          <a:xfrm>
            <a:off x="1006780" y="1583932"/>
            <a:ext cx="5695234" cy="489364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DF2971"/>
              </a:buClr>
              <a:buSzPts val="2400"/>
              <a:buFont typeface="Arial"/>
              <a:buChar char="•"/>
            </a:pPr>
            <a:r>
              <a:rPr b="0" i="0" lang="en-US" sz="2400" u="none" strike="noStrike">
                <a:solidFill>
                  <a:srgbClr val="333333"/>
                </a:solidFill>
                <a:latin typeface="Arial"/>
                <a:ea typeface="Arial"/>
                <a:cs typeface="Arial"/>
                <a:sym typeface="Arial"/>
              </a:rPr>
              <a:t>Identity verification</a:t>
            </a:r>
            <a:endParaRPr/>
          </a:p>
          <a:p>
            <a:pPr indent="-190500" lvl="0" marL="342900" marR="0" rtl="0" algn="l">
              <a:spcBef>
                <a:spcPts val="0"/>
              </a:spcBef>
              <a:spcAft>
                <a:spcPts val="0"/>
              </a:spcAft>
              <a:buClr>
                <a:srgbClr val="DF2971"/>
              </a:buClr>
              <a:buSzPts val="2400"/>
              <a:buFont typeface="Arial"/>
              <a:buNone/>
            </a:pPr>
            <a:r>
              <a:t/>
            </a:r>
            <a:endParaRPr b="0" i="0" sz="2400" u="none" strike="noStrike">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u="none" strike="noStrike">
                <a:solidFill>
                  <a:srgbClr val="333333"/>
                </a:solidFill>
                <a:latin typeface="Arial"/>
                <a:ea typeface="Arial"/>
                <a:cs typeface="Arial"/>
                <a:sym typeface="Arial"/>
              </a:rPr>
              <a:t>Proctoring - ensure person who submitted the work is the person who did the work</a:t>
            </a:r>
            <a:endParaRPr/>
          </a:p>
          <a:p>
            <a:pPr indent="-190500" lvl="0" marL="342900" marR="0" rtl="0" algn="l">
              <a:spcBef>
                <a:spcPts val="0"/>
              </a:spcBef>
              <a:spcAft>
                <a:spcPts val="0"/>
              </a:spcAft>
              <a:buClr>
                <a:srgbClr val="DF2971"/>
              </a:buClr>
              <a:buSzPts val="2400"/>
              <a:buFont typeface="Arial"/>
              <a:buNone/>
            </a:pPr>
            <a:r>
              <a:t/>
            </a:r>
            <a:endParaRPr b="0" i="0" sz="2400" u="none" strike="noStrike">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lang="en-US" sz="2400">
                <a:solidFill>
                  <a:srgbClr val="333333"/>
                </a:solidFill>
                <a:latin typeface="Arial"/>
                <a:ea typeface="Arial"/>
                <a:cs typeface="Arial"/>
                <a:sym typeface="Arial"/>
              </a:rPr>
              <a:t>E</a:t>
            </a:r>
            <a:r>
              <a:rPr b="0" i="0" lang="en-US" sz="2400" u="none" strike="noStrike">
                <a:solidFill>
                  <a:srgbClr val="333333"/>
                </a:solidFill>
                <a:latin typeface="Arial"/>
                <a:ea typeface="Arial"/>
                <a:cs typeface="Arial"/>
                <a:sym typeface="Arial"/>
              </a:rPr>
              <a:t>nsure that the evaluation process is valid, fair, and reliable with rigorous psychometrics</a:t>
            </a:r>
            <a:endParaRPr/>
          </a:p>
          <a:p>
            <a:pPr indent="-190500" lvl="0" marL="342900" marR="0" rtl="0" algn="l">
              <a:spcBef>
                <a:spcPts val="0"/>
              </a:spcBef>
              <a:spcAft>
                <a:spcPts val="0"/>
              </a:spcAft>
              <a:buClr>
                <a:srgbClr val="DF2971"/>
              </a:buClr>
              <a:buSzPts val="2400"/>
              <a:buFont typeface="Arial"/>
              <a:buNone/>
            </a:pPr>
            <a:r>
              <a:t/>
            </a:r>
            <a:endParaRPr b="0" i="0" sz="2400" u="none" strike="noStrike">
              <a:solidFill>
                <a:srgbClr val="333333"/>
              </a:solidFill>
              <a:latin typeface="Arial"/>
              <a:ea typeface="Arial"/>
              <a:cs typeface="Arial"/>
              <a:sym typeface="Arial"/>
            </a:endParaRPr>
          </a:p>
          <a:p>
            <a:pPr indent="-342900" lvl="0" marL="342900" marR="0" rtl="0" algn="l">
              <a:spcBef>
                <a:spcPts val="0"/>
              </a:spcBef>
              <a:spcAft>
                <a:spcPts val="0"/>
              </a:spcAft>
              <a:buClr>
                <a:srgbClr val="DF2971"/>
              </a:buClr>
              <a:buSzPts val="2400"/>
              <a:buFont typeface="Arial"/>
              <a:buChar char="•"/>
            </a:pPr>
            <a:r>
              <a:rPr b="0" i="0" lang="en-US" sz="2400" u="none" strike="noStrike">
                <a:solidFill>
                  <a:srgbClr val="333333"/>
                </a:solidFill>
                <a:latin typeface="Arial"/>
                <a:ea typeface="Arial"/>
                <a:cs typeface="Arial"/>
                <a:sym typeface="Arial"/>
              </a:rPr>
              <a:t>Passing the exam does not require taking a prescribed learning path</a:t>
            </a:r>
            <a:endParaRPr/>
          </a:p>
          <a:p>
            <a:pPr indent="-342900" lvl="1" marL="800100" marR="0" rtl="0" algn="l">
              <a:spcBef>
                <a:spcPts val="0"/>
              </a:spcBef>
              <a:spcAft>
                <a:spcPts val="0"/>
              </a:spcAft>
              <a:buClr>
                <a:srgbClr val="DF2971"/>
              </a:buClr>
              <a:buSzPts val="2400"/>
              <a:buFont typeface="Arial"/>
              <a:buChar char="•"/>
            </a:pPr>
            <a:r>
              <a:rPr b="0" i="0" lang="en-US" sz="2400" u="none" cap="none" strike="noStrike">
                <a:solidFill>
                  <a:srgbClr val="333333"/>
                </a:solidFill>
                <a:latin typeface="Arial"/>
                <a:ea typeface="Arial"/>
                <a:cs typeface="Arial"/>
                <a:sym typeface="Arial"/>
              </a:rPr>
              <a:t>On the job learning OK</a:t>
            </a:r>
            <a:endParaRPr b="0" i="0" sz="2400" u="none" cap="none" strike="noStrike">
              <a:solidFill>
                <a:srgbClr val="33333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nvSpPr>
        <p:spPr>
          <a:xfrm>
            <a:off x="1290566" y="187927"/>
            <a:ext cx="96716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Build Brand Credibility: Why it Matters</a:t>
            </a:r>
            <a:endParaRPr sz="3200">
              <a:solidFill>
                <a:schemeClr val="dk1"/>
              </a:solidFill>
              <a:latin typeface="Calibri"/>
              <a:ea typeface="Calibri"/>
              <a:cs typeface="Calibri"/>
              <a:sym typeface="Calibri"/>
            </a:endParaRPr>
          </a:p>
        </p:txBody>
      </p:sp>
      <p:sp>
        <p:nvSpPr>
          <p:cNvPr id="175" name="Google Shape;175;p25"/>
          <p:cNvSpPr txBox="1"/>
          <p:nvPr/>
        </p:nvSpPr>
        <p:spPr>
          <a:xfrm>
            <a:off x="1290566" y="1483034"/>
            <a:ext cx="5973945"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33"/>
                </a:solidFill>
                <a:latin typeface="Arial"/>
                <a:ea typeface="Arial"/>
                <a:cs typeface="Arial"/>
                <a:sym typeface="Arial"/>
              </a:rPr>
              <a:t>C</a:t>
            </a:r>
            <a:r>
              <a:rPr b="1" i="0" lang="en-US" sz="2800">
                <a:solidFill>
                  <a:srgbClr val="333333"/>
                </a:solidFill>
                <a:latin typeface="Arial"/>
                <a:ea typeface="Arial"/>
                <a:cs typeface="Arial"/>
                <a:sym typeface="Arial"/>
              </a:rPr>
              <a:t>ertifications:</a:t>
            </a:r>
            <a:endParaRPr/>
          </a:p>
          <a:p>
            <a:pPr indent="-457200" lvl="0" marL="457200" marR="0" rtl="0" algn="l">
              <a:spcBef>
                <a:spcPts val="0"/>
              </a:spcBef>
              <a:spcAft>
                <a:spcPts val="0"/>
              </a:spcAft>
              <a:buClr>
                <a:srgbClr val="7030A0"/>
              </a:buClr>
              <a:buSzPts val="2800"/>
              <a:buFont typeface="Noto Sans Symbols"/>
              <a:buChar char="❖"/>
            </a:pPr>
            <a:r>
              <a:rPr b="1" i="0" lang="en-US" sz="2800">
                <a:solidFill>
                  <a:srgbClr val="333333"/>
                </a:solidFill>
                <a:latin typeface="Arial"/>
                <a:ea typeface="Arial"/>
                <a:cs typeface="Arial"/>
                <a:sym typeface="Arial"/>
              </a:rPr>
              <a:t>build confidence in product</a:t>
            </a:r>
            <a:endParaRPr/>
          </a:p>
          <a:p>
            <a:pPr indent="-457200" lvl="0" marL="457200" marR="0" rtl="0" algn="l">
              <a:spcBef>
                <a:spcPts val="0"/>
              </a:spcBef>
              <a:spcAft>
                <a:spcPts val="0"/>
              </a:spcAft>
              <a:buClr>
                <a:srgbClr val="7030A0"/>
              </a:buClr>
              <a:buSzPts val="2800"/>
              <a:buFont typeface="Noto Sans Symbols"/>
              <a:buChar char="❖"/>
            </a:pPr>
            <a:r>
              <a:rPr b="1" lang="en-US" sz="2800">
                <a:solidFill>
                  <a:srgbClr val="333333"/>
                </a:solidFill>
                <a:latin typeface="Arial"/>
                <a:ea typeface="Arial"/>
                <a:cs typeface="Arial"/>
                <a:sym typeface="Arial"/>
              </a:rPr>
              <a:t>brand </a:t>
            </a:r>
            <a:r>
              <a:rPr b="1" i="0" lang="en-US" sz="2800">
                <a:solidFill>
                  <a:srgbClr val="333333"/>
                </a:solidFill>
                <a:latin typeface="Arial"/>
                <a:ea typeface="Arial"/>
                <a:cs typeface="Arial"/>
                <a:sym typeface="Arial"/>
              </a:rPr>
              <a:t>credibility</a:t>
            </a:r>
            <a:endParaRPr/>
          </a:p>
          <a:p>
            <a:pPr indent="0" lvl="0" marL="0" marR="0" rtl="0" algn="l">
              <a:spcBef>
                <a:spcPts val="0"/>
              </a:spcBef>
              <a:spcAft>
                <a:spcPts val="0"/>
              </a:spcAft>
              <a:buNone/>
            </a:pPr>
            <a:r>
              <a:t/>
            </a:r>
            <a:endParaRPr b="0" i="0" sz="2400">
              <a:solidFill>
                <a:srgbClr val="333333"/>
              </a:solidFill>
              <a:latin typeface="Arial"/>
              <a:ea typeface="Arial"/>
              <a:cs typeface="Arial"/>
              <a:sym typeface="Arial"/>
            </a:endParaRPr>
          </a:p>
          <a:p>
            <a:pPr indent="-342900" lvl="0" marL="342900" marR="0" rtl="0" algn="l">
              <a:spcBef>
                <a:spcPts val="0"/>
              </a:spcBef>
              <a:spcAft>
                <a:spcPts val="0"/>
              </a:spcAft>
              <a:buClr>
                <a:srgbClr val="7030A0"/>
              </a:buClr>
              <a:buSzPts val="2400"/>
              <a:buFont typeface="Arial"/>
              <a:buChar char="•"/>
            </a:pPr>
            <a:r>
              <a:rPr b="0" i="0" lang="en-US" sz="2400">
                <a:solidFill>
                  <a:srgbClr val="333333"/>
                </a:solidFill>
                <a:latin typeface="Arial"/>
                <a:ea typeface="Arial"/>
                <a:cs typeface="Arial"/>
                <a:sym typeface="Arial"/>
              </a:rPr>
              <a:t>&gt;80% consider trust a deciding factor in their buying decisions</a:t>
            </a:r>
            <a:endParaRPr/>
          </a:p>
          <a:p>
            <a:pPr indent="0" lvl="0" marL="0" marR="0" rtl="0" algn="l">
              <a:spcBef>
                <a:spcPts val="0"/>
              </a:spcBef>
              <a:spcAft>
                <a:spcPts val="0"/>
              </a:spcAft>
              <a:buClr>
                <a:srgbClr val="7030A0"/>
              </a:buClr>
              <a:buSzPts val="2400"/>
              <a:buFont typeface="Arial"/>
              <a:buNone/>
            </a:pPr>
            <a:r>
              <a:t/>
            </a:r>
            <a:endParaRPr b="0" i="0" sz="2400">
              <a:solidFill>
                <a:srgbClr val="333333"/>
              </a:solidFill>
              <a:latin typeface="Arial"/>
              <a:ea typeface="Arial"/>
              <a:cs typeface="Arial"/>
              <a:sym typeface="Arial"/>
            </a:endParaRPr>
          </a:p>
          <a:p>
            <a:pPr indent="-342900" lvl="0" marL="342900" marR="0" rtl="0" algn="l">
              <a:spcBef>
                <a:spcPts val="0"/>
              </a:spcBef>
              <a:spcAft>
                <a:spcPts val="0"/>
              </a:spcAft>
              <a:buClr>
                <a:srgbClr val="7030A0"/>
              </a:buClr>
              <a:buSzPts val="2400"/>
              <a:buFont typeface="Arial"/>
              <a:buChar char="•"/>
            </a:pPr>
            <a:r>
              <a:rPr lang="en-US" sz="2400">
                <a:solidFill>
                  <a:srgbClr val="333333"/>
                </a:solidFill>
                <a:latin typeface="Arial"/>
                <a:ea typeface="Arial"/>
                <a:cs typeface="Arial"/>
                <a:sym typeface="Arial"/>
              </a:rPr>
              <a:t>B</a:t>
            </a:r>
            <a:r>
              <a:rPr b="0" i="0" lang="en-US" sz="2400">
                <a:solidFill>
                  <a:srgbClr val="333333"/>
                </a:solidFill>
                <a:latin typeface="Arial"/>
                <a:ea typeface="Arial"/>
                <a:cs typeface="Arial"/>
                <a:sym typeface="Arial"/>
              </a:rPr>
              <a:t>rand credibility and trust are critical in acquiring and retaining customers</a:t>
            </a:r>
            <a:endParaRPr/>
          </a:p>
        </p:txBody>
      </p:sp>
      <p:pic>
        <p:nvPicPr>
          <p:cNvPr descr="A picture containing text, person, car, hand&#10;&#10;Description automatically generated" id="176" name="Google Shape;176;p25"/>
          <p:cNvPicPr preferRelativeResize="0"/>
          <p:nvPr/>
        </p:nvPicPr>
        <p:blipFill rotWithShape="1">
          <a:blip r:embed="rId3">
            <a:alphaModFix/>
          </a:blip>
          <a:srcRect b="0" l="0" r="0" t="0"/>
          <a:stretch/>
        </p:blipFill>
        <p:spPr>
          <a:xfrm>
            <a:off x="7719098" y="2035589"/>
            <a:ext cx="3847156" cy="3163740"/>
          </a:xfrm>
          <a:prstGeom prst="rect">
            <a:avLst/>
          </a:prstGeom>
          <a:noFill/>
          <a:ln>
            <a:noFill/>
          </a:ln>
        </p:spPr>
      </p:pic>
      <p:sp>
        <p:nvSpPr>
          <p:cNvPr id="177" name="Google Shape;177;p25"/>
          <p:cNvSpPr txBox="1"/>
          <p:nvPr/>
        </p:nvSpPr>
        <p:spPr>
          <a:xfrm>
            <a:off x="1290566" y="6346907"/>
            <a:ext cx="757630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https://hbr.org/2022/06/3-ways-marketers-can-earn-and-keep-customer-trust</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nvSpPr>
        <p:spPr>
          <a:xfrm>
            <a:off x="1290566" y="187927"/>
            <a:ext cx="109014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Build Brand Credibility with a Certification Program</a:t>
            </a:r>
            <a:endParaRPr sz="3200">
              <a:solidFill>
                <a:schemeClr val="dk1"/>
              </a:solidFill>
              <a:latin typeface="Calibri"/>
              <a:ea typeface="Calibri"/>
              <a:cs typeface="Calibri"/>
              <a:sym typeface="Calibri"/>
            </a:endParaRPr>
          </a:p>
        </p:txBody>
      </p:sp>
      <p:sp>
        <p:nvSpPr>
          <p:cNvPr id="184" name="Google Shape;184;p26"/>
          <p:cNvSpPr txBox="1"/>
          <p:nvPr/>
        </p:nvSpPr>
        <p:spPr>
          <a:xfrm>
            <a:off x="1290566" y="1163237"/>
            <a:ext cx="84298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chemeClr val="dk1"/>
                </a:solidFill>
                <a:latin typeface="Arial"/>
                <a:ea typeface="Arial"/>
                <a:cs typeface="Arial"/>
                <a:sym typeface="Arial"/>
              </a:rPr>
              <a:t>Certified Learners can become brand promoter</a:t>
            </a:r>
            <a:endParaRPr/>
          </a:p>
        </p:txBody>
      </p:sp>
      <p:sp>
        <p:nvSpPr>
          <p:cNvPr id="185" name="Google Shape;185;p26"/>
          <p:cNvSpPr txBox="1"/>
          <p:nvPr/>
        </p:nvSpPr>
        <p:spPr>
          <a:xfrm>
            <a:off x="1290566" y="6525644"/>
            <a:ext cx="5833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hlink"/>
                </a:solidFill>
                <a:latin typeface="Arial"/>
                <a:ea typeface="Arial"/>
                <a:cs typeface="Arial"/>
                <a:sym typeface="Arial"/>
                <a:hlinkClick r:id="rId3"/>
              </a:rPr>
              <a:t>https://www.lxahub.com/stories/word-of-mouth-marketing-stats-and-trends-for-2023</a:t>
            </a:r>
            <a:r>
              <a:rPr lang="en-US" sz="12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pic>
        <p:nvPicPr>
          <p:cNvPr descr="A picture containing graphics, font, graphic design, logo&#10;&#10;Description automatically generated" id="186" name="Google Shape;186;p26"/>
          <p:cNvPicPr preferRelativeResize="0"/>
          <p:nvPr/>
        </p:nvPicPr>
        <p:blipFill rotWithShape="1">
          <a:blip r:embed="rId4">
            <a:alphaModFix/>
          </a:blip>
          <a:srcRect b="0" l="0" r="0" t="0"/>
          <a:stretch/>
        </p:blipFill>
        <p:spPr>
          <a:xfrm>
            <a:off x="7833612" y="2522050"/>
            <a:ext cx="3773671" cy="2355273"/>
          </a:xfrm>
          <a:prstGeom prst="rect">
            <a:avLst/>
          </a:prstGeom>
          <a:noFill/>
          <a:ln>
            <a:noFill/>
          </a:ln>
        </p:spPr>
      </p:pic>
      <p:sp>
        <p:nvSpPr>
          <p:cNvPr id="187" name="Google Shape;187;p26"/>
          <p:cNvSpPr txBox="1"/>
          <p:nvPr/>
        </p:nvSpPr>
        <p:spPr>
          <a:xfrm>
            <a:off x="1290566" y="1965821"/>
            <a:ext cx="6571640"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4B2F8A"/>
              </a:buClr>
              <a:buSzPts val="2400"/>
              <a:buFont typeface="Arial"/>
              <a:buChar char="•"/>
            </a:pPr>
            <a:r>
              <a:rPr b="0" i="0" lang="en-US" sz="2400">
                <a:solidFill>
                  <a:schemeClr val="dk1"/>
                </a:solidFill>
                <a:latin typeface="Arial"/>
                <a:ea typeface="Arial"/>
                <a:cs typeface="Arial"/>
                <a:sym typeface="Arial"/>
              </a:rPr>
              <a:t>88% of people trust online reviews as much as personal recommendation</a:t>
            </a:r>
            <a:endParaRPr/>
          </a:p>
          <a:p>
            <a:pPr indent="-190500" lvl="0" marL="342900" marR="0" rtl="0" algn="l">
              <a:spcBef>
                <a:spcPts val="0"/>
              </a:spcBef>
              <a:spcAft>
                <a:spcPts val="0"/>
              </a:spcAft>
              <a:buClr>
                <a:srgbClr val="4B2F8A"/>
              </a:buClr>
              <a:buSzPts val="2400"/>
              <a:buFont typeface="Arial"/>
              <a:buNone/>
            </a:pPr>
            <a:r>
              <a:t/>
            </a:r>
            <a:endParaRPr b="0" i="0" sz="2400">
              <a:solidFill>
                <a:schemeClr val="dk1"/>
              </a:solidFill>
              <a:latin typeface="Arial"/>
              <a:ea typeface="Arial"/>
              <a:cs typeface="Arial"/>
              <a:sym typeface="Arial"/>
            </a:endParaRPr>
          </a:p>
          <a:p>
            <a:pPr indent="-342900" lvl="0" marL="342900" marR="0" rtl="0" algn="l">
              <a:spcBef>
                <a:spcPts val="0"/>
              </a:spcBef>
              <a:spcAft>
                <a:spcPts val="0"/>
              </a:spcAft>
              <a:buClr>
                <a:srgbClr val="4B2F8A"/>
              </a:buClr>
              <a:buSzPts val="2400"/>
              <a:buFont typeface="Arial"/>
              <a:buChar char="•"/>
            </a:pPr>
            <a:r>
              <a:rPr lang="en-US" sz="2400">
                <a:solidFill>
                  <a:schemeClr val="dk1"/>
                </a:solidFill>
                <a:latin typeface="Arial"/>
                <a:ea typeface="Arial"/>
                <a:cs typeface="Arial"/>
                <a:sym typeface="Arial"/>
              </a:rPr>
              <a:t>C</a:t>
            </a:r>
            <a:r>
              <a:rPr b="0" i="0" lang="en-US" sz="2400">
                <a:solidFill>
                  <a:schemeClr val="dk1"/>
                </a:solidFill>
                <a:latin typeface="Arial"/>
                <a:ea typeface="Arial"/>
                <a:cs typeface="Arial"/>
                <a:sym typeface="Arial"/>
              </a:rPr>
              <a:t>ertified professionals share results on social media </a:t>
            </a:r>
            <a:endParaRPr/>
          </a:p>
          <a:p>
            <a:pPr indent="-342900" lvl="1" marL="800100" marR="0" rtl="0" algn="l">
              <a:spcBef>
                <a:spcPts val="0"/>
              </a:spcBef>
              <a:spcAft>
                <a:spcPts val="0"/>
              </a:spcAft>
              <a:buClr>
                <a:srgbClr val="4B2F8A"/>
              </a:buClr>
              <a:buSzPts val="2400"/>
              <a:buFont typeface="Arial"/>
              <a:buChar char="•"/>
            </a:pPr>
            <a:r>
              <a:rPr b="0" i="0" lang="en-US" sz="2400" u="none" cap="none" strike="noStrike">
                <a:solidFill>
                  <a:schemeClr val="dk1"/>
                </a:solidFill>
                <a:latin typeface="Arial"/>
                <a:ea typeface="Arial"/>
                <a:cs typeface="Arial"/>
                <a:sym typeface="Arial"/>
              </a:rPr>
              <a:t>increasing word-of-mouth referrals</a:t>
            </a:r>
            <a:endParaRPr/>
          </a:p>
          <a:p>
            <a:pPr indent="-342900" lvl="1" marL="800100" marR="0" rtl="0" algn="l">
              <a:spcBef>
                <a:spcPts val="0"/>
              </a:spcBef>
              <a:spcAft>
                <a:spcPts val="0"/>
              </a:spcAft>
              <a:buClr>
                <a:srgbClr val="4B2F8A"/>
              </a:buClr>
              <a:buSzPts val="2400"/>
              <a:buFont typeface="Arial"/>
              <a:buChar char="•"/>
            </a:pPr>
            <a:r>
              <a:rPr b="0" i="0" lang="en-US" sz="2400" u="none" cap="none" strike="noStrike">
                <a:solidFill>
                  <a:schemeClr val="dk1"/>
                </a:solidFill>
                <a:latin typeface="Arial"/>
                <a:ea typeface="Arial"/>
                <a:cs typeface="Arial"/>
                <a:sym typeface="Arial"/>
              </a:rPr>
              <a:t>recommend products </a:t>
            </a:r>
            <a:endParaRPr/>
          </a:p>
          <a:p>
            <a:pPr indent="-342900" lvl="1" marL="800100" marR="0" rtl="0" algn="l">
              <a:spcBef>
                <a:spcPts val="0"/>
              </a:spcBef>
              <a:spcAft>
                <a:spcPts val="0"/>
              </a:spcAft>
              <a:buClr>
                <a:srgbClr val="4B2F8A"/>
              </a:buClr>
              <a:buSzPts val="2400"/>
              <a:buFont typeface="Arial"/>
              <a:buChar char="•"/>
            </a:pPr>
            <a:r>
              <a:rPr b="0" i="0" lang="en-US" sz="2400" u="none" cap="none" strike="noStrike">
                <a:solidFill>
                  <a:schemeClr val="dk1"/>
                </a:solidFill>
                <a:latin typeface="Arial"/>
                <a:ea typeface="Arial"/>
                <a:cs typeface="Arial"/>
                <a:sym typeface="Arial"/>
              </a:rPr>
              <a:t>Take skills and your product to new organizations. </a:t>
            </a:r>
            <a:endParaRPr/>
          </a:p>
          <a:p>
            <a:pPr indent="-190500" lvl="1" marL="800100" marR="0" rtl="0" algn="l">
              <a:spcBef>
                <a:spcPts val="0"/>
              </a:spcBef>
              <a:spcAft>
                <a:spcPts val="0"/>
              </a:spcAft>
              <a:buClr>
                <a:srgbClr val="4B2F8A"/>
              </a:buClr>
              <a:buSzPts val="24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rgbClr val="4B2F8A"/>
              </a:buClr>
              <a:buSzPts val="2400"/>
              <a:buFont typeface="Arial"/>
              <a:buChar char="•"/>
            </a:pPr>
            <a:r>
              <a:rPr lang="en-US" sz="2400">
                <a:solidFill>
                  <a:schemeClr val="dk1"/>
                </a:solidFill>
                <a:latin typeface="Arial"/>
                <a:ea typeface="Arial"/>
                <a:cs typeface="Arial"/>
                <a:sym typeface="Arial"/>
              </a:rPr>
              <a:t>Resource: “How to Market Your Certification Program”</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