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45312-75B7-4D1F-AE66-C2B5C6B027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E47DF0-C0FD-4705-91C3-90BB80312804}">
      <dgm:prSet custT="1"/>
      <dgm:spPr/>
      <dgm:t>
        <a:bodyPr/>
        <a:lstStyle/>
        <a:p>
          <a:r>
            <a:rPr lang="en-US" sz="2800" b="1" dirty="0"/>
            <a:t>Can/Will Co-ops Collaborate Cross-Sector?</a:t>
          </a:r>
        </a:p>
      </dgm:t>
    </dgm:pt>
    <dgm:pt modelId="{026DA4C5-6294-48F9-8EA1-E6FFB20AE6C0}" type="parTrans" cxnId="{EFBA48C9-B3FB-40D0-ADFC-EA588D3AE0FD}">
      <dgm:prSet/>
      <dgm:spPr/>
      <dgm:t>
        <a:bodyPr/>
        <a:lstStyle/>
        <a:p>
          <a:endParaRPr lang="en-US"/>
        </a:p>
      </dgm:t>
    </dgm:pt>
    <dgm:pt modelId="{36D811B7-7C2E-4993-9E9A-E4F87A290AA1}" type="sibTrans" cxnId="{EFBA48C9-B3FB-40D0-ADFC-EA588D3AE0FD}">
      <dgm:prSet/>
      <dgm:spPr/>
      <dgm:t>
        <a:bodyPr/>
        <a:lstStyle/>
        <a:p>
          <a:endParaRPr lang="en-US"/>
        </a:p>
      </dgm:t>
    </dgm:pt>
    <dgm:pt modelId="{6570E739-D3E7-44EE-B4BC-5545B0A5EBFC}">
      <dgm:prSet custT="1"/>
      <dgm:spPr/>
      <dgm:t>
        <a:bodyPr/>
        <a:lstStyle/>
        <a:p>
          <a:r>
            <a:rPr lang="en-US" sz="2800" b="1" dirty="0"/>
            <a:t>Will the Larger Co-ops and their Support Orgs view Cross-Sector Engagement to be Strategically Meaningful?</a:t>
          </a:r>
        </a:p>
      </dgm:t>
    </dgm:pt>
    <dgm:pt modelId="{98AA76CF-E5CB-49CB-A5A4-5521AA9EA8A5}" type="parTrans" cxnId="{A46D79BC-E2CF-4CAD-9FB3-BD78064879C7}">
      <dgm:prSet/>
      <dgm:spPr/>
      <dgm:t>
        <a:bodyPr/>
        <a:lstStyle/>
        <a:p>
          <a:endParaRPr lang="en-US"/>
        </a:p>
      </dgm:t>
    </dgm:pt>
    <dgm:pt modelId="{137C53A5-3D89-4978-B86E-DA07BC38088C}" type="sibTrans" cxnId="{A46D79BC-E2CF-4CAD-9FB3-BD78064879C7}">
      <dgm:prSet/>
      <dgm:spPr/>
      <dgm:t>
        <a:bodyPr/>
        <a:lstStyle/>
        <a:p>
          <a:endParaRPr lang="en-US"/>
        </a:p>
      </dgm:t>
    </dgm:pt>
    <dgm:pt modelId="{A491D160-000E-4022-AA87-B9A23E0B6564}">
      <dgm:prSet custT="1"/>
      <dgm:spPr/>
      <dgm:t>
        <a:bodyPr/>
        <a:lstStyle/>
        <a:p>
          <a:r>
            <a:rPr lang="en-US" sz="2800" b="1" dirty="0"/>
            <a:t>Will Cross-Sector Collaboration lead to Stronger Co-op Identity?</a:t>
          </a:r>
        </a:p>
      </dgm:t>
    </dgm:pt>
    <dgm:pt modelId="{FCD6635E-CD20-4766-BA05-937E85305929}" type="parTrans" cxnId="{D0FBF64C-E4DA-4CFE-B9F6-F1A26EB3190B}">
      <dgm:prSet/>
      <dgm:spPr/>
      <dgm:t>
        <a:bodyPr/>
        <a:lstStyle/>
        <a:p>
          <a:endParaRPr lang="en-US"/>
        </a:p>
      </dgm:t>
    </dgm:pt>
    <dgm:pt modelId="{99157342-BF4E-42DA-A479-17399FE59BB1}" type="sibTrans" cxnId="{D0FBF64C-E4DA-4CFE-B9F6-F1A26EB3190B}">
      <dgm:prSet/>
      <dgm:spPr/>
      <dgm:t>
        <a:bodyPr/>
        <a:lstStyle/>
        <a:p>
          <a:endParaRPr lang="en-US"/>
        </a:p>
      </dgm:t>
    </dgm:pt>
    <dgm:pt modelId="{D8DF073D-D2A5-4AA8-B511-0A87C10FCA64}" type="pres">
      <dgm:prSet presAssocID="{1DD45312-75B7-4D1F-AE66-C2B5C6B02704}" presName="linear" presStyleCnt="0">
        <dgm:presLayoutVars>
          <dgm:animLvl val="lvl"/>
          <dgm:resizeHandles val="exact"/>
        </dgm:presLayoutVars>
      </dgm:prSet>
      <dgm:spPr/>
    </dgm:pt>
    <dgm:pt modelId="{6101AD37-1131-477C-BA9B-E8D37FA45A2C}" type="pres">
      <dgm:prSet presAssocID="{77E47DF0-C0FD-4705-91C3-90BB803128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BE6AC8-CB44-43C2-B507-BD17EB6B5A8F}" type="pres">
      <dgm:prSet presAssocID="{36D811B7-7C2E-4993-9E9A-E4F87A290AA1}" presName="spacer" presStyleCnt="0"/>
      <dgm:spPr/>
    </dgm:pt>
    <dgm:pt modelId="{F3C46628-587D-424C-BDCE-29145DCBD24F}" type="pres">
      <dgm:prSet presAssocID="{6570E739-D3E7-44EE-B4BC-5545B0A5EB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5B5921-20D8-44CF-9705-E6F4A3803E74}" type="pres">
      <dgm:prSet presAssocID="{137C53A5-3D89-4978-B86E-DA07BC38088C}" presName="spacer" presStyleCnt="0"/>
      <dgm:spPr/>
    </dgm:pt>
    <dgm:pt modelId="{DF439B21-4C96-4BA4-B800-BDFEDF3B16D3}" type="pres">
      <dgm:prSet presAssocID="{A491D160-000E-4022-AA87-B9A23E0B6564}" presName="parentText" presStyleLbl="node1" presStyleIdx="2" presStyleCnt="3" custLinFactY="3442" custLinFactNeighborY="100000">
        <dgm:presLayoutVars>
          <dgm:chMax val="0"/>
          <dgm:bulletEnabled val="1"/>
        </dgm:presLayoutVars>
      </dgm:prSet>
      <dgm:spPr/>
    </dgm:pt>
  </dgm:ptLst>
  <dgm:cxnLst>
    <dgm:cxn modelId="{1309E85C-38C1-471E-BC56-04A6FE5ED09E}" type="presOf" srcId="{77E47DF0-C0FD-4705-91C3-90BB80312804}" destId="{6101AD37-1131-477C-BA9B-E8D37FA45A2C}" srcOrd="0" destOrd="0" presId="urn:microsoft.com/office/officeart/2005/8/layout/vList2"/>
    <dgm:cxn modelId="{D0FBF64C-E4DA-4CFE-B9F6-F1A26EB3190B}" srcId="{1DD45312-75B7-4D1F-AE66-C2B5C6B02704}" destId="{A491D160-000E-4022-AA87-B9A23E0B6564}" srcOrd="2" destOrd="0" parTransId="{FCD6635E-CD20-4766-BA05-937E85305929}" sibTransId="{99157342-BF4E-42DA-A479-17399FE59BB1}"/>
    <dgm:cxn modelId="{D8EAAF8D-20DD-4C17-95AD-BFE5E5A21587}" type="presOf" srcId="{6570E739-D3E7-44EE-B4BC-5545B0A5EBFC}" destId="{F3C46628-587D-424C-BDCE-29145DCBD24F}" srcOrd="0" destOrd="0" presId="urn:microsoft.com/office/officeart/2005/8/layout/vList2"/>
    <dgm:cxn modelId="{96EFA594-46FD-4B18-8BBB-AF2DA06E757A}" type="presOf" srcId="{1DD45312-75B7-4D1F-AE66-C2B5C6B02704}" destId="{D8DF073D-D2A5-4AA8-B511-0A87C10FCA64}" srcOrd="0" destOrd="0" presId="urn:microsoft.com/office/officeart/2005/8/layout/vList2"/>
    <dgm:cxn modelId="{A46D79BC-E2CF-4CAD-9FB3-BD78064879C7}" srcId="{1DD45312-75B7-4D1F-AE66-C2B5C6B02704}" destId="{6570E739-D3E7-44EE-B4BC-5545B0A5EBFC}" srcOrd="1" destOrd="0" parTransId="{98AA76CF-E5CB-49CB-A5A4-5521AA9EA8A5}" sibTransId="{137C53A5-3D89-4978-B86E-DA07BC38088C}"/>
    <dgm:cxn modelId="{EFBA48C9-B3FB-40D0-ADFC-EA588D3AE0FD}" srcId="{1DD45312-75B7-4D1F-AE66-C2B5C6B02704}" destId="{77E47DF0-C0FD-4705-91C3-90BB80312804}" srcOrd="0" destOrd="0" parTransId="{026DA4C5-6294-48F9-8EA1-E6FFB20AE6C0}" sibTransId="{36D811B7-7C2E-4993-9E9A-E4F87A290AA1}"/>
    <dgm:cxn modelId="{77F5C7FC-E567-48C7-ABB8-887E00876773}" type="presOf" srcId="{A491D160-000E-4022-AA87-B9A23E0B6564}" destId="{DF439B21-4C96-4BA4-B800-BDFEDF3B16D3}" srcOrd="0" destOrd="0" presId="urn:microsoft.com/office/officeart/2005/8/layout/vList2"/>
    <dgm:cxn modelId="{B1D4D6A1-EFA3-4E5C-AECF-1371D25851CC}" type="presParOf" srcId="{D8DF073D-D2A5-4AA8-B511-0A87C10FCA64}" destId="{6101AD37-1131-477C-BA9B-E8D37FA45A2C}" srcOrd="0" destOrd="0" presId="urn:microsoft.com/office/officeart/2005/8/layout/vList2"/>
    <dgm:cxn modelId="{DA493C77-7E82-4786-A1E2-43D7BFCBBC00}" type="presParOf" srcId="{D8DF073D-D2A5-4AA8-B511-0A87C10FCA64}" destId="{60BE6AC8-CB44-43C2-B507-BD17EB6B5A8F}" srcOrd="1" destOrd="0" presId="urn:microsoft.com/office/officeart/2005/8/layout/vList2"/>
    <dgm:cxn modelId="{FAC95BB1-EB10-4AE0-B518-ABF21A6639C9}" type="presParOf" srcId="{D8DF073D-D2A5-4AA8-B511-0A87C10FCA64}" destId="{F3C46628-587D-424C-BDCE-29145DCBD24F}" srcOrd="2" destOrd="0" presId="urn:microsoft.com/office/officeart/2005/8/layout/vList2"/>
    <dgm:cxn modelId="{4A85BFF2-D616-4D80-8FE2-015C7CED10E4}" type="presParOf" srcId="{D8DF073D-D2A5-4AA8-B511-0A87C10FCA64}" destId="{CB5B5921-20D8-44CF-9705-E6F4A3803E74}" srcOrd="3" destOrd="0" presId="urn:microsoft.com/office/officeart/2005/8/layout/vList2"/>
    <dgm:cxn modelId="{BE96AEB0-E14F-4055-84E5-E6597E746DD1}" type="presParOf" srcId="{D8DF073D-D2A5-4AA8-B511-0A87C10FCA64}" destId="{DF439B21-4C96-4BA4-B800-BDFEDF3B16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1AD37-1131-477C-BA9B-E8D37FA45A2C}">
      <dsp:nvSpPr>
        <dsp:cNvPr id="0" name=""/>
        <dsp:cNvSpPr/>
      </dsp:nvSpPr>
      <dsp:spPr>
        <a:xfrm>
          <a:off x="0" y="1527"/>
          <a:ext cx="5181600" cy="169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Can/Will Co-ops Collaborate Cross-Sector?</a:t>
          </a:r>
        </a:p>
      </dsp:txBody>
      <dsp:txXfrm>
        <a:off x="82501" y="84028"/>
        <a:ext cx="5016598" cy="1525042"/>
      </dsp:txXfrm>
    </dsp:sp>
    <dsp:sp modelId="{F3C46628-587D-424C-BDCE-29145DCBD24F}">
      <dsp:nvSpPr>
        <dsp:cNvPr id="0" name=""/>
        <dsp:cNvSpPr/>
      </dsp:nvSpPr>
      <dsp:spPr>
        <a:xfrm>
          <a:off x="0" y="1703736"/>
          <a:ext cx="5181600" cy="169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Will the Larger Co-ops and their Support Orgs view Cross-Sector Engagement to be Strategically Meaningful?</a:t>
          </a:r>
        </a:p>
      </dsp:txBody>
      <dsp:txXfrm>
        <a:off x="82501" y="1786237"/>
        <a:ext cx="5016598" cy="1525042"/>
      </dsp:txXfrm>
    </dsp:sp>
    <dsp:sp modelId="{DF439B21-4C96-4BA4-B800-BDFEDF3B16D3}">
      <dsp:nvSpPr>
        <dsp:cNvPr id="0" name=""/>
        <dsp:cNvSpPr/>
      </dsp:nvSpPr>
      <dsp:spPr>
        <a:xfrm>
          <a:off x="0" y="3407472"/>
          <a:ext cx="5181600" cy="169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Will Cross-Sector Collaboration lead to Stronger Co-op Identity?</a:t>
          </a:r>
        </a:p>
      </dsp:txBody>
      <dsp:txXfrm>
        <a:off x="82501" y="3489973"/>
        <a:ext cx="5016598" cy="1525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9349-9FBF-417F-899C-6CCC9B7E4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4F94C-7600-4F2E-A9FE-A9E09B519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D016-0B80-4E5C-B9C2-5E20F282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1E5AE-C76B-4B2B-9369-6591930C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AEA3-5CFC-40B4-BA46-E4C7E6EF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8439-9F95-4B59-B122-764EE15A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90913-BC9F-4B21-8248-BFB479F56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88ACD-0138-4085-B085-FBB866D0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F5BC9-4EFF-484A-BDC4-C357ED2B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226-341E-41F8-8FC6-D4163962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9C25A-F647-4BED-985E-186215905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58624-3CB7-4102-8295-554979C2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3CD73-54B2-4D14-A6BD-6F215354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F0090-AA0F-4C97-A23B-AEBE4C28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2DACE-345F-4052-963C-2EBE6791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1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D657-F49C-4A70-AF15-93FC955A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1ED9A-5259-4BBA-B290-E114C5BA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40F79-5FEE-4936-AEF2-1B94E834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4E0F3-BB6B-46F8-80CB-9FB9807C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7F462-9194-4D7D-9B4E-CDAAC6A0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B4DE-2FD6-4D9D-BC4D-FF27B7C0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BC883-44E3-4FE8-9042-D1A72A98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31B65-A2A3-4D6B-938A-422028AF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0EC1-7091-4804-8C6D-AC1BBF40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C5AA7-5769-4247-95A9-5E992F2E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EE67-770D-48DB-807C-DD237AB7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B8CC5-E510-42F3-A3B7-1DBF1CBE9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28AC2-088B-4CE7-8C3A-3D95F6412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211A9-F8EE-4AC4-87B0-1017639F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E5C5A-4674-4A10-BB42-AC386F87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703F1-7340-4996-9A6F-4B7377C3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9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3045-A3CF-4ACB-84A9-A22A759F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F065-B803-476D-9BC7-B49CFDE1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D8E8A-FEAB-46F6-9325-09D9EA136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B2C4A-ECBD-4A50-BE27-1E12EB8AD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079D8-987A-4E68-9764-192E6D412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8ACD1-3317-439E-A5D6-C6E63BA6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38145-4DB5-47CC-9474-89634335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F0FB7-8DEF-4A66-A8D6-A1048784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4E1-AD1D-422A-97AB-ACD34F02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4F7A5-751F-4450-8894-FC6DB2D9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E95A4-80E6-4FE8-88A2-70D35925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E69F1-8B88-4BCB-B562-61EE85F6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4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551D0-E3B8-4493-9F3C-9D7597F5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8F0E0-0245-49B9-A9AF-DC5AF447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86A34-E044-4A84-9B00-4FB62446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3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77CD-D5B2-4D01-8222-5FF3960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9F8C-A4ED-47B6-AB8B-DBD6DAC90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82E1F-D0BC-4790-BC68-C6052CA58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AC7A5-AE18-4E51-9C1A-714F903D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7CC71-0C4A-42ED-905A-D91DF307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D40BE-CC80-4138-88A6-987FEF71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A278-E249-4DC6-A0AB-C91CA653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FD2A3-2B1F-49B5-B374-DFFA61EEB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5A054-9264-4D78-B82E-FF2F5388F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95067-A0F9-4F57-91AC-6307EE9F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CEC82-4196-4506-846A-51118225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4A834-8961-4F5B-A706-A68CB32B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1687A-736A-489B-9A06-94EC555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C087C-788D-408B-9788-9EAFA6FF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DFDAA-D7DB-4502-BC19-1F850EC49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E38D3-DE10-4E35-84AA-FDBEF146405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FF98F-7673-464B-B596-FE635AD47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A6778-2245-4806-B5E4-5D13C3510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C9A8-01F3-41CE-99FB-698E9C6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847CD5-FBB3-4489-ADE3-6B38D775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761185" y="-964101"/>
            <a:ext cx="39938745" cy="9003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ndia Sees Boost in Crop Cultivation amid Covid-19 Crisis as Country  Receives 18% Excess Monsoon Rainfall">
            <a:extLst>
              <a:ext uri="{FF2B5EF4-FFF2-40B4-BE49-F238E27FC236}">
                <a16:creationId xmlns:a16="http://schemas.microsoft.com/office/drawing/2014/main" id="{414DDDB5-B735-47C4-A1B2-1F7CA5AE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315" y="0"/>
            <a:ext cx="12806315" cy="68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42D92-90B4-4DD6-ABF8-0F72159DA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5"/>
            <a:ext cx="9396248" cy="17115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Cultivating Inspiration</a:t>
            </a:r>
            <a:b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…among co-ops</a:t>
            </a:r>
          </a:p>
        </p:txBody>
      </p:sp>
    </p:spTree>
    <p:extLst>
      <p:ext uri="{BB962C8B-B14F-4D97-AF65-F5344CB8AC3E}">
        <p14:creationId xmlns:p14="http://schemas.microsoft.com/office/powerpoint/2010/main" val="308087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BD702-F1AC-4E0D-A6F1-B47A70D0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0182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Historically: Co-ops are </a:t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Organized to Fill Vacuums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AEA397-6F7F-4D00-9CBF-40AF5FD077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0994"/>
          <a:stretch/>
        </p:blipFill>
        <p:spPr>
          <a:xfrm>
            <a:off x="841248" y="2516777"/>
            <a:ext cx="5731830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B39F-EAAA-4E23-BD61-BB15BD00A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365" y="2941983"/>
            <a:ext cx="4552387" cy="32349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/>
              <a:t>Where Capitalism and Government have Ignored Genuine Needs</a:t>
            </a:r>
          </a:p>
          <a:p>
            <a:r>
              <a:rPr lang="en-US" sz="2400" b="1" dirty="0"/>
              <a:t>Early Examples</a:t>
            </a:r>
          </a:p>
          <a:p>
            <a:pPr lvl="1"/>
            <a:r>
              <a:rPr lang="en-US" b="1" dirty="0"/>
              <a:t>Electric Power: EMCs</a:t>
            </a:r>
          </a:p>
          <a:p>
            <a:pPr lvl="1"/>
            <a:r>
              <a:rPr lang="en-US" b="1" dirty="0"/>
              <a:t>Consumer Finance: Credit Unions</a:t>
            </a:r>
          </a:p>
          <a:p>
            <a:r>
              <a:rPr lang="en-US" sz="2400" b="1" dirty="0"/>
              <a:t>Contemporary Examples</a:t>
            </a:r>
          </a:p>
          <a:p>
            <a:pPr lvl="1"/>
            <a:r>
              <a:rPr lang="en-US" b="1" dirty="0"/>
              <a:t>Home Care, Child Care, Worker Buy-Outs, Content Producers</a:t>
            </a:r>
          </a:p>
        </p:txBody>
      </p:sp>
    </p:spTree>
    <p:extLst>
      <p:ext uri="{BB962C8B-B14F-4D97-AF65-F5344CB8AC3E}">
        <p14:creationId xmlns:p14="http://schemas.microsoft.com/office/powerpoint/2010/main" val="268070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5533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3F9DC-948A-44C4-86A3-B67D9C96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Looking Ahead…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F81C2-074C-4348-8BF2-65E2F2D2E7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3507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DDEF5-8EDA-41AD-8B14-32960B4C1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Co-ops can Displace Extractive Investor-Owned Businesses</a:t>
            </a:r>
          </a:p>
          <a:p>
            <a:pPr lvl="1"/>
            <a:r>
              <a:rPr lang="en-US" sz="2800" b="1" dirty="0">
                <a:solidFill>
                  <a:srgbClr val="FFFFFF"/>
                </a:solidFill>
              </a:rPr>
              <a:t>Purchasing Co-ops </a:t>
            </a:r>
          </a:p>
          <a:p>
            <a:pPr lvl="1"/>
            <a:r>
              <a:rPr lang="en-US" sz="2800" b="1" dirty="0">
                <a:solidFill>
                  <a:srgbClr val="FFFFFF"/>
                </a:solidFill>
              </a:rPr>
              <a:t>Food Production &amp; Distribution</a:t>
            </a:r>
          </a:p>
          <a:p>
            <a:pPr lvl="1"/>
            <a:r>
              <a:rPr lang="en-US" sz="2800" b="1" dirty="0">
                <a:solidFill>
                  <a:srgbClr val="FFFFFF"/>
                </a:solidFill>
              </a:rPr>
              <a:t>Etc.</a:t>
            </a:r>
          </a:p>
          <a:p>
            <a:pPr lvl="1"/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Co-ops can become Priority Strategies for Community Vitality Initiatives</a:t>
            </a:r>
          </a:p>
        </p:txBody>
      </p:sp>
    </p:spTree>
    <p:extLst>
      <p:ext uri="{BB962C8B-B14F-4D97-AF65-F5344CB8AC3E}">
        <p14:creationId xmlns:p14="http://schemas.microsoft.com/office/powerpoint/2010/main" val="253837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33CB3-FE24-4410-92E2-1529F67D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9" y="321734"/>
            <a:ext cx="11221184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accent1"/>
                </a:solidFill>
                <a:latin typeface="Arial Black" panose="020B0A04020102020204" pitchFamily="34" charset="0"/>
              </a:rPr>
              <a:t>But Transformation must come from …</a:t>
            </a:r>
            <a:r>
              <a:rPr lang="en-US" sz="3600" u="sng" kern="1200" dirty="0">
                <a:solidFill>
                  <a:schemeClr val="accent1"/>
                </a:solidFill>
                <a:latin typeface="Arial Black" panose="020B0A04020102020204" pitchFamily="34" charset="0"/>
              </a:rPr>
              <a:t>Inside</a:t>
            </a:r>
            <a:r>
              <a:rPr lang="en-US" sz="3600" kern="1200" dirty="0">
                <a:solidFill>
                  <a:schemeClr val="accent1"/>
                </a:solidFill>
                <a:latin typeface="Arial Black" panose="020B0A04020102020204" pitchFamily="34" charset="0"/>
              </a:rPr>
              <a:t> the Co-op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C092F-101B-4D93-925B-66C420E25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59" y="1782981"/>
            <a:ext cx="3637793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Not From…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Return-seeking Investors</a:t>
            </a:r>
          </a:p>
          <a:p>
            <a:r>
              <a:rPr lang="en-US" sz="3200" b="1" dirty="0"/>
              <a:t>Vote-seeking public officials</a:t>
            </a:r>
          </a:p>
          <a:p>
            <a:r>
              <a:rPr lang="en-US" sz="3200" b="1" dirty="0"/>
              <a:t>Wealth-seeking entrepreneurs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E6F34-5AAF-450D-ADF0-C1F1230388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5320" y="2015303"/>
            <a:ext cx="6253212" cy="389724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59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0334-0E4A-4E25-9C70-A8D357BC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185531"/>
            <a:ext cx="5259707" cy="194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Co-op Leaders Need to be Inspired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8906CB-0E16-4DD7-B42C-1045CE0A3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2434" b="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993E-1FAA-44AF-9DFE-6DD64E121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Define and Pursue the Next Stage for U.S. Co-ops</a:t>
            </a:r>
          </a:p>
          <a:p>
            <a:r>
              <a:rPr lang="en-US" b="1" dirty="0"/>
              <a:t>Working Together Across Sectors will be Essential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FF00"/>
                </a:solidFill>
              </a:rPr>
              <a:t>YOU MATTER!</a:t>
            </a:r>
          </a:p>
          <a:p>
            <a:endParaRPr lang="en-US" b="1" dirty="0"/>
          </a:p>
          <a:p>
            <a:r>
              <a:rPr lang="en-US" b="1" dirty="0"/>
              <a:t>…we start today</a:t>
            </a:r>
          </a:p>
        </p:txBody>
      </p:sp>
    </p:spTree>
    <p:extLst>
      <p:ext uri="{BB962C8B-B14F-4D97-AF65-F5344CB8AC3E}">
        <p14:creationId xmlns:p14="http://schemas.microsoft.com/office/powerpoint/2010/main" val="4070946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13DA-E233-420F-8255-1789CDE9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65043"/>
            <a:ext cx="5314536" cy="18638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First: Acknowledge Limitations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FFA2A-3AA2-4C00-A5E7-12637614A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279017"/>
            <a:ext cx="5314543" cy="38964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Co-op Identity Drift</a:t>
            </a:r>
          </a:p>
          <a:p>
            <a:r>
              <a:rPr lang="en-US" sz="3200" b="1" dirty="0"/>
              <a:t>Siloed Sectors in the U.S.</a:t>
            </a:r>
          </a:p>
          <a:p>
            <a:r>
              <a:rPr lang="en-US" sz="3200" b="1" dirty="0"/>
              <a:t>Mentality of Scarcity</a:t>
            </a:r>
          </a:p>
          <a:p>
            <a:pPr lvl="1"/>
            <a:r>
              <a:rPr lang="en-US" sz="3200" b="1" dirty="0" err="1"/>
              <a:t>ie</a:t>
            </a:r>
            <a:r>
              <a:rPr lang="en-US" sz="3200" b="1" dirty="0"/>
              <a:t>: Bandwidth Limitations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FFFF00"/>
                </a:solidFill>
              </a:rPr>
              <a:t>Note: The Important Limitations are Internal</a:t>
            </a:r>
          </a:p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15A725-68DF-4D68-B6B5-1FF2804E9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163" r="25798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3035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99CF75-8F02-449B-8BC9-85ED6578A7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2E303-A18A-4F33-B99F-C2E166FC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4" y="199697"/>
            <a:ext cx="4572913" cy="4729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  <a:highlight>
                  <a:srgbClr val="000000"/>
                </a:highlight>
                <a:latin typeface="Arial Black" panose="020B0A04020102020204" pitchFamily="34" charset="0"/>
              </a:rPr>
              <a:t>Start at the 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EADA8-215B-4412-B211-5F1DD1E2F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063" y="4151586"/>
            <a:ext cx="9565028" cy="19545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/>
              <a:t>NCBA Impact Conference</a:t>
            </a:r>
          </a:p>
          <a:p>
            <a:r>
              <a:rPr lang="en-US" b="1" dirty="0"/>
              <a:t>ICA World Congress</a:t>
            </a:r>
          </a:p>
          <a:p>
            <a:r>
              <a:rPr lang="en-US" b="1" dirty="0"/>
              <a:t>Co-op Opinion Leaders</a:t>
            </a:r>
          </a:p>
          <a:p>
            <a:r>
              <a:rPr lang="en-US" b="1" dirty="0"/>
              <a:t>Co-op C-Suite Leadership</a:t>
            </a:r>
          </a:p>
          <a:p>
            <a:pPr mar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8527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D5A8-B15B-4470-8B5E-2794D6CB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477" y="169817"/>
            <a:ext cx="6310919" cy="11103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Principle 6 Initiative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3100" dirty="0">
                <a:latin typeface="Arial Black" panose="020B0A04020102020204" pitchFamily="34" charset="0"/>
              </a:rPr>
              <a:t>(phase 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3B06D-D1F7-430E-9AD1-FFEBF22ED6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82"/>
          <a:stretch/>
        </p:blipFill>
        <p:spPr>
          <a:xfrm>
            <a:off x="1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67D5-B024-4CBC-A12E-CC195B010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734" y="1441938"/>
            <a:ext cx="5291663" cy="492552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Inspiring Co-op Leaders</a:t>
            </a:r>
          </a:p>
          <a:p>
            <a:r>
              <a:rPr lang="en-US" sz="3200" b="1" dirty="0"/>
              <a:t>Articulating Opportunity</a:t>
            </a:r>
          </a:p>
          <a:p>
            <a:r>
              <a:rPr lang="en-US" sz="3200" b="1" dirty="0"/>
              <a:t>Catalyst for Collaboration</a:t>
            </a:r>
          </a:p>
          <a:p>
            <a:r>
              <a:rPr lang="en-US" sz="3200" b="1" dirty="0"/>
              <a:t>Building Partnerships</a:t>
            </a:r>
          </a:p>
          <a:p>
            <a:pPr lvl="1"/>
            <a:r>
              <a:rPr lang="en-US" sz="3200" b="1" dirty="0"/>
              <a:t>In-Sector Associations</a:t>
            </a:r>
          </a:p>
          <a:p>
            <a:pPr lvl="1"/>
            <a:r>
              <a:rPr lang="en-US" sz="3200" b="1" dirty="0"/>
              <a:t>Co-op Development Centers</a:t>
            </a:r>
          </a:p>
          <a:p>
            <a:pPr lvl="1"/>
            <a:r>
              <a:rPr lang="en-US" sz="3200" b="1" dirty="0"/>
              <a:t>Cross-Sector Councils</a:t>
            </a:r>
          </a:p>
          <a:p>
            <a:pPr lvl="1"/>
            <a:r>
              <a:rPr lang="en-US" sz="3200" b="1" dirty="0"/>
              <a:t>Academia</a:t>
            </a:r>
          </a:p>
          <a:p>
            <a:r>
              <a:rPr lang="en-US" sz="3200" b="1" dirty="0"/>
              <a:t>Tracking Progress</a:t>
            </a:r>
          </a:p>
        </p:txBody>
      </p:sp>
    </p:spTree>
    <p:extLst>
      <p:ext uri="{BB962C8B-B14F-4D97-AF65-F5344CB8AC3E}">
        <p14:creationId xmlns:p14="http://schemas.microsoft.com/office/powerpoint/2010/main" val="395098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7839-BA52-4135-A1EB-66902267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Critical P6 Initiative Questions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A8E30A-EC00-B922-BB24-7C439653F0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3429288"/>
              </p:ext>
            </p:extLst>
          </p:nvPr>
        </p:nvGraphicFramePr>
        <p:xfrm>
          <a:off x="838200" y="1608082"/>
          <a:ext cx="5181600" cy="509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8447E-4608-4C90-88EA-CCD60E1F65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019800" y="2091559"/>
            <a:ext cx="5333999" cy="36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7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B5B0AA-9A0A-488B-8929-37F1B349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279223"/>
            <a:ext cx="4560584" cy="17050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There are Encouraging Models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384BB6-2070-42F7-BF98-3301D1906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Northern Spain: Mondragon</a:t>
            </a:r>
          </a:p>
          <a:p>
            <a:r>
              <a:rPr lang="en-US" sz="2400" b="1" dirty="0"/>
              <a:t>Italy: Emilia Romagna Region</a:t>
            </a:r>
          </a:p>
          <a:p>
            <a:r>
              <a:rPr lang="en-US" sz="2400" b="1" dirty="0"/>
              <a:t>Quebec: Desjardins</a:t>
            </a:r>
          </a:p>
          <a:p>
            <a:r>
              <a:rPr lang="en-US" sz="2400" b="1" dirty="0"/>
              <a:t>Co-op Friendly Economic Models</a:t>
            </a:r>
          </a:p>
          <a:p>
            <a:pPr lvl="1"/>
            <a:r>
              <a:rPr lang="en-US" b="1" dirty="0"/>
              <a:t>European Social Economy</a:t>
            </a:r>
          </a:p>
          <a:p>
            <a:pPr lvl="1"/>
            <a:r>
              <a:rPr lang="en-US" b="1" dirty="0"/>
              <a:t>Green Economy</a:t>
            </a:r>
          </a:p>
          <a:p>
            <a:pPr lvl="1"/>
            <a:r>
              <a:rPr lang="en-US" b="1" dirty="0"/>
              <a:t>Doughnut Economics</a:t>
            </a:r>
          </a:p>
          <a:p>
            <a:pPr lvl="1"/>
            <a:r>
              <a:rPr lang="en-US" b="1" dirty="0"/>
              <a:t>Civil Economy</a:t>
            </a:r>
          </a:p>
          <a:p>
            <a:pPr lvl="1"/>
            <a:r>
              <a:rPr lang="en-US" b="1" dirty="0"/>
              <a:t>Solidarity Economics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9399F5F-F3C0-4A29-9E71-C83596F42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273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68F13-C93A-45DC-A896-D5966F2713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74" t="1416" r="14747" b="-1"/>
          <a:stretch/>
        </p:blipFill>
        <p:spPr>
          <a:xfrm>
            <a:off x="4929808" y="10"/>
            <a:ext cx="726219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FDD65-F9E4-4DE3-9388-8C5C5B84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27432"/>
            <a:ext cx="6616947" cy="14742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Compelling Reasons </a:t>
            </a:r>
            <a:b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(to collaborate)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470A-F3ED-4A0A-B50A-0973764EB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1760221"/>
            <a:ext cx="5724906" cy="47415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Executive Networking</a:t>
            </a:r>
          </a:p>
          <a:p>
            <a:r>
              <a:rPr lang="en-US" b="1" dirty="0"/>
              <a:t>Best Practices Learning</a:t>
            </a:r>
          </a:p>
          <a:p>
            <a:r>
              <a:rPr lang="en-US" b="1" dirty="0"/>
              <a:t>New Business Opportunities</a:t>
            </a:r>
          </a:p>
          <a:p>
            <a:r>
              <a:rPr lang="en-US" b="1" dirty="0"/>
              <a:t>Talent Sourcing</a:t>
            </a:r>
          </a:p>
          <a:p>
            <a:r>
              <a:rPr lang="en-US" b="1" dirty="0"/>
              <a:t>Coordinated Advocacy</a:t>
            </a:r>
          </a:p>
          <a:p>
            <a:r>
              <a:rPr lang="en-US" b="1" dirty="0"/>
              <a:t>Leveraged Community Impact</a:t>
            </a:r>
          </a:p>
          <a:p>
            <a:r>
              <a:rPr lang="en-US" b="1" dirty="0"/>
              <a:t>New Co-op Formation</a:t>
            </a:r>
          </a:p>
          <a:p>
            <a:r>
              <a:rPr lang="en-US" b="1" dirty="0"/>
              <a:t>Capital Sourcing for Co-ops</a:t>
            </a:r>
          </a:p>
          <a:p>
            <a:r>
              <a:rPr lang="en-US" b="1" dirty="0">
                <a:solidFill>
                  <a:schemeClr val="accent1"/>
                </a:solidFill>
              </a:rPr>
              <a:t>Many others…</a:t>
            </a:r>
          </a:p>
        </p:txBody>
      </p:sp>
    </p:spTree>
    <p:extLst>
      <p:ext uri="{BB962C8B-B14F-4D97-AF65-F5344CB8AC3E}">
        <p14:creationId xmlns:p14="http://schemas.microsoft.com/office/powerpoint/2010/main" val="216876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320F-A1E3-475A-BB99-E51E1F70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424071"/>
            <a:ext cx="5910469" cy="1351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We are Believers…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A227-2623-4A16-A6A9-E6911950D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027583"/>
            <a:ext cx="5314543" cy="36273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Doing Good Things is Cool</a:t>
            </a:r>
          </a:p>
          <a:p>
            <a:r>
              <a:rPr lang="en-US" b="1" dirty="0"/>
              <a:t>Doing the Right Thing Matters</a:t>
            </a:r>
          </a:p>
          <a:p>
            <a:r>
              <a:rPr lang="en-US" b="1" dirty="0"/>
              <a:t>Work is Service to Others</a:t>
            </a:r>
          </a:p>
          <a:p>
            <a:r>
              <a:rPr lang="en-US" b="1" dirty="0"/>
              <a:t>Leadership is Service to Workers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FF00"/>
                </a:solidFill>
              </a:rPr>
              <a:t>Co-ops are Good!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04EE03-A78D-438A-AA8D-5E4FC22A0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351" r="-1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964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3391-C503-4428-8BCE-0E1E1AD6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Compelling Ways (to collaborate)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D972E-F9B3-46F9-9FE2-4DF418131E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Local</a:t>
            </a:r>
          </a:p>
          <a:p>
            <a:pPr lvl="1"/>
            <a:r>
              <a:rPr lang="en-US" b="1" dirty="0"/>
              <a:t>New Co-op Development</a:t>
            </a:r>
          </a:p>
          <a:p>
            <a:pPr lvl="1"/>
            <a:r>
              <a:rPr lang="en-US" b="1" dirty="0"/>
              <a:t>Common Community Project</a:t>
            </a:r>
          </a:p>
          <a:p>
            <a:pPr lvl="1"/>
            <a:r>
              <a:rPr lang="en-US" b="1" dirty="0"/>
              <a:t>Reciprocal Prod/Svc Discounting</a:t>
            </a:r>
          </a:p>
          <a:p>
            <a:pPr lvl="1"/>
            <a:r>
              <a:rPr lang="en-US" b="1" dirty="0"/>
              <a:t>Shared Infrastructure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Regional</a:t>
            </a:r>
          </a:p>
          <a:p>
            <a:pPr lvl="1"/>
            <a:r>
              <a:rPr lang="en-US" b="1" dirty="0"/>
              <a:t>Co-op College Curriculum</a:t>
            </a:r>
          </a:p>
          <a:p>
            <a:pPr lvl="1"/>
            <a:r>
              <a:rPr lang="en-US" b="1" dirty="0"/>
              <a:t>Co-op Work Study Program</a:t>
            </a:r>
          </a:p>
          <a:p>
            <a:pPr lvl="1"/>
            <a:r>
              <a:rPr lang="en-US" b="1" dirty="0"/>
              <a:t>Functional Networking</a:t>
            </a:r>
          </a:p>
          <a:p>
            <a:pPr lvl="1"/>
            <a:r>
              <a:rPr lang="en-US" b="1" dirty="0"/>
              <a:t>State Co-op Advocacy Collab.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4A429-CF4A-4787-BFA2-8A40ED4525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National</a:t>
            </a:r>
          </a:p>
          <a:p>
            <a:pPr lvl="1"/>
            <a:r>
              <a:rPr lang="en-US" b="1" dirty="0"/>
              <a:t>Cross-Sector Exec Roundtable</a:t>
            </a:r>
          </a:p>
          <a:p>
            <a:pPr lvl="1"/>
            <a:r>
              <a:rPr lang="en-US" b="1" dirty="0"/>
              <a:t>Co-op Capital Pool for Start-ups</a:t>
            </a:r>
          </a:p>
          <a:p>
            <a:pPr lvl="1"/>
            <a:r>
              <a:rPr lang="en-US" b="1" dirty="0"/>
              <a:t>Data Analytics &amp; Security</a:t>
            </a:r>
          </a:p>
          <a:p>
            <a:pPr lvl="1"/>
            <a:r>
              <a:rPr lang="en-US" b="1" dirty="0"/>
              <a:t>Federal Advocacy Coordination</a:t>
            </a:r>
          </a:p>
          <a:p>
            <a:pPr lvl="1"/>
            <a:r>
              <a:rPr lang="en-US" b="1" dirty="0"/>
              <a:t>Top-Level Univ Co-op Research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International</a:t>
            </a:r>
          </a:p>
          <a:p>
            <a:pPr lvl="1"/>
            <a:r>
              <a:rPr lang="en-US" b="1" dirty="0"/>
              <a:t>Int’l Partnerships</a:t>
            </a:r>
          </a:p>
          <a:p>
            <a:pPr lvl="1"/>
            <a:r>
              <a:rPr lang="en-US" b="1" dirty="0"/>
              <a:t>Int’l Study Trips</a:t>
            </a:r>
          </a:p>
          <a:p>
            <a:pPr lvl="1"/>
            <a:endParaRPr lang="en-US" b="1" dirty="0"/>
          </a:p>
          <a:p>
            <a:r>
              <a:rPr lang="en-US" b="1" dirty="0"/>
              <a:t>Many More Ways…</a:t>
            </a:r>
          </a:p>
        </p:txBody>
      </p:sp>
    </p:spTree>
    <p:extLst>
      <p:ext uri="{BB962C8B-B14F-4D97-AF65-F5344CB8AC3E}">
        <p14:creationId xmlns:p14="http://schemas.microsoft.com/office/powerpoint/2010/main" val="3089211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E3B3C-AE20-485F-A22E-10143859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Discussion Time…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EB88D4-2338-1055-DF78-C7849838D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3262154"/>
            <a:ext cx="4498848" cy="3010630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Leadership Starts Here!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8FB7BD-72DD-4608-A0A9-29ABE2E5E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7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924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77080-E124-4CEF-88C3-57A34571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589700" cy="9382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1) Existing Cross-Sector Interactions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DE5365-EAF1-470F-874A-4BEDDA83B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203079"/>
            <a:ext cx="4796318" cy="403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A) Share Examples</a:t>
            </a:r>
          </a:p>
          <a:p>
            <a:pPr lvl="1"/>
            <a:r>
              <a:rPr lang="en-US" b="1" dirty="0"/>
              <a:t>Explain why the cross-sector interaction will sustain</a:t>
            </a:r>
          </a:p>
          <a:p>
            <a:pPr lvl="1"/>
            <a:r>
              <a:rPr lang="en-US" b="1" dirty="0"/>
              <a:t>Who provides leadership?</a:t>
            </a:r>
          </a:p>
          <a:p>
            <a:r>
              <a:rPr lang="en-US" sz="2400" b="1" dirty="0"/>
              <a:t>B) Also, Share Examples of co-op 	collaboration with other 	(non co-op) organizations</a:t>
            </a:r>
          </a:p>
          <a:p>
            <a:pPr lvl="1"/>
            <a:r>
              <a:rPr lang="en-US" b="1" dirty="0"/>
              <a:t>Ex: Non-profit Health Clinic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853C56-980C-4C76-8A5F-3C3FEB2296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40" y="2818276"/>
            <a:ext cx="4448262" cy="3037595"/>
          </a:xfrm>
        </p:spPr>
      </p:pic>
    </p:spTree>
    <p:extLst>
      <p:ext uri="{BB962C8B-B14F-4D97-AF65-F5344CB8AC3E}">
        <p14:creationId xmlns:p14="http://schemas.microsoft.com/office/powerpoint/2010/main" val="3078504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44AF7-AEC2-4C60-BB67-A0F9065E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9" y="314102"/>
            <a:ext cx="11454595" cy="9713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2) Possible State/Regional Collaboration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A2B02-9AFC-42E6-937D-6C5F5EA9D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809" y="2599509"/>
            <a:ext cx="5669492" cy="36394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Extending/Enhancing Existing Collaborations?</a:t>
            </a:r>
          </a:p>
          <a:p>
            <a:r>
              <a:rPr lang="en-US" b="1" dirty="0"/>
              <a:t>Collaborations that Build Growth, Revenue and Profitability for Existing Co-ops?</a:t>
            </a:r>
          </a:p>
          <a:p>
            <a:r>
              <a:rPr lang="en-US" b="1" dirty="0"/>
              <a:t>Organize and Support New Co-ops?</a:t>
            </a:r>
          </a:p>
          <a:p>
            <a:r>
              <a:rPr lang="en-US" b="1" dirty="0"/>
              <a:t>Enhance Awareness for All Co-ops?</a:t>
            </a:r>
          </a:p>
          <a:p>
            <a:r>
              <a:rPr lang="en-US" b="1" dirty="0"/>
              <a:t>Other Ideas?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68CAB4-479F-4EF1-B3EC-D6F23414AC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84696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0992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AA324-75C4-4AD6-ADF9-17278AFD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9382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3) Critical Relationships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E66D0-C306-4A08-9A09-210F76067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60" y="2599509"/>
            <a:ext cx="6840321" cy="36394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Support &amp; Engage with CCNC</a:t>
            </a:r>
          </a:p>
          <a:p>
            <a:r>
              <a:rPr lang="en-US" b="1" dirty="0"/>
              <a:t>What Other Organizational Relationships Need to be Strengthened?</a:t>
            </a:r>
          </a:p>
          <a:p>
            <a:r>
              <a:rPr lang="en-US" b="1" dirty="0"/>
              <a:t>Are there Relationships Outside the Co-op Community that should be Established or Improved?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AEC0F6-32F4-4240-BCB4-64BDDCC1FD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74" y="2525599"/>
            <a:ext cx="2380483" cy="3622949"/>
          </a:xfrm>
        </p:spPr>
      </p:pic>
    </p:spTree>
    <p:extLst>
      <p:ext uri="{BB962C8B-B14F-4D97-AF65-F5344CB8AC3E}">
        <p14:creationId xmlns:p14="http://schemas.microsoft.com/office/powerpoint/2010/main" val="11479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433CDA-EB4B-4BDC-986D-CE474765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28811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Are YOU Optimistic…</a:t>
            </a:r>
            <a:br>
              <a:rPr lang="en-US" sz="3500" kern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sz="3500" kern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5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and Willing to Lead?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E1E27C3-9008-466F-838B-2602264B2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945448"/>
            <a:ext cx="6631341" cy="49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E68C2-2F44-432C-93DB-7351AD2F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12" y="323199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accent1"/>
                </a:solidFill>
                <a:latin typeface="Arial Black" panose="020B0A04020102020204" pitchFamily="34" charset="0"/>
              </a:rPr>
              <a:t>Co-ops Make it Possible to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64B4-43F4-48B5-8714-1EEB83D6C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59" y="1782981"/>
            <a:ext cx="4273557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Legally, Members Own the Place</a:t>
            </a:r>
          </a:p>
          <a:p>
            <a:r>
              <a:rPr lang="en-US" b="1" dirty="0"/>
              <a:t>Co-ops have Genuine Values and Principles</a:t>
            </a:r>
          </a:p>
          <a:p>
            <a:r>
              <a:rPr lang="en-US" b="1" dirty="0"/>
              <a:t>Co-ops combine the Virtues of Helpfulness and Self-Help</a:t>
            </a:r>
          </a:p>
          <a:p>
            <a:r>
              <a:rPr lang="en-US" b="1" dirty="0"/>
              <a:t>There are No Meaningful Mission-Altering Stakeholders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FFA50-DF2B-4C50-B031-A06F91B92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6367" y="1782981"/>
            <a:ext cx="5771118" cy="43618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00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B4CBC-FD8B-4602-88BE-D81ACCAE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500402"/>
            <a:ext cx="4330262" cy="13966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Most of Us…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531A3-9187-4752-BB46-50A6E9588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Tumbled into Co-op Careers by Accident</a:t>
            </a:r>
          </a:p>
          <a:p>
            <a:r>
              <a:rPr lang="en-US" sz="3200" b="1" dirty="0"/>
              <a:t>With Hindsight, We call it Our </a:t>
            </a:r>
            <a:r>
              <a:rPr lang="en-US" sz="3200" b="1" dirty="0">
                <a:solidFill>
                  <a:srgbClr val="FF0000"/>
                </a:solidFill>
              </a:rPr>
              <a:t>Good Fortune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CCE475-60B0-48C4-9AEF-18883EE57E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4296" y="1131944"/>
            <a:ext cx="6903720" cy="45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BB70-13EF-429C-86CB-63992EE7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Puzzling Questions…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A56759-A286-42EE-B4B9-73A6D91ED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742" r="2045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3D803-C02E-47CC-964A-01C003D3C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329" y="2849216"/>
            <a:ext cx="5314543" cy="3379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Why aren’t there More Co-ops</a:t>
            </a:r>
          </a:p>
          <a:p>
            <a:r>
              <a:rPr lang="en-US" b="1" dirty="0"/>
              <a:t>Why do Co-op Careers get started by Accident?</a:t>
            </a:r>
          </a:p>
          <a:p>
            <a:r>
              <a:rPr lang="en-US" b="1" dirty="0"/>
              <a:t>Why do Colleges Teach Corporations and Non-Profits, but Not Co-ops?</a:t>
            </a:r>
          </a:p>
        </p:txBody>
      </p:sp>
    </p:spTree>
    <p:extLst>
      <p:ext uri="{BB962C8B-B14F-4D97-AF65-F5344CB8AC3E}">
        <p14:creationId xmlns:p14="http://schemas.microsoft.com/office/powerpoint/2010/main" val="3628911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2E37-9C44-43CE-90A0-827F6E71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36331"/>
            <a:ext cx="5314536" cy="16711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More 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6A83-17C8-4627-A3A9-752E21A13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081048"/>
            <a:ext cx="5314543" cy="41620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Why don’t more Cities and Towns Look to Co-ops for Solutions to their Problems?</a:t>
            </a:r>
          </a:p>
          <a:p>
            <a:r>
              <a:rPr lang="en-US" b="1" dirty="0"/>
              <a:t>Why is it so Hard to Start a New Co-op</a:t>
            </a:r>
          </a:p>
          <a:p>
            <a:pPr lvl="1"/>
            <a:r>
              <a:rPr lang="en-US" sz="2800" b="1" dirty="0"/>
              <a:t>Examples:</a:t>
            </a:r>
          </a:p>
          <a:p>
            <a:pPr lvl="2"/>
            <a:r>
              <a:rPr lang="en-US" sz="2800" b="1" dirty="0">
                <a:solidFill>
                  <a:schemeClr val="tx2"/>
                </a:solidFill>
              </a:rPr>
              <a:t>Drivers Co-op</a:t>
            </a:r>
          </a:p>
          <a:p>
            <a:pPr lvl="2"/>
            <a:r>
              <a:rPr lang="en-US" sz="2800" b="1" dirty="0">
                <a:solidFill>
                  <a:schemeClr val="tx2"/>
                </a:solidFill>
              </a:rPr>
              <a:t>Fredericksburg Food Co-op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86F31-50C6-42CA-B06B-AD2C4E1F1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396" r="20523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3474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F901BB-7A9C-4782-8C5A-6C8718133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3BD32-1832-419B-B375-14DAB288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07B0C-DFBF-4CE9-B8A5-132C62D9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8393"/>
            <a:ext cx="5266944" cy="14959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200" dirty="0">
                <a:solidFill>
                  <a:schemeClr val="accent1"/>
                </a:solidFill>
                <a:latin typeface="Arial Black" panose="020B0A04020102020204" pitchFamily="34" charset="0"/>
              </a:rPr>
              <a:t>Still, It’s a Great Time to be a Co-op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912494-7BC7-402C-9245-C3098A8F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2636"/>
            <a:ext cx="242107" cy="1340860"/>
            <a:chOff x="56167" y="899960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BF78B339-FF07-4B0D-BA25-B728E1881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26CE00DF-724E-48C0-ACAE-34CB5778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DFF56495-6419-44B1-8154-F8BBB1ED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41475C45-8C51-4757-B9ED-A2541AFFF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A15F30F9-90F8-47DB-9B43-16013C4FB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23827C60-2B1F-428A-BC13-73BDDE639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48A4634D-2E90-4CBF-9142-EAF5AF66B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7962AAC4-2047-491A-BE5C-50226310F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9676287D-82FA-4C17-B918-492BF072A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E080747D-8AE0-4168-A9CA-A4DF23E7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F617FABE-A23E-4EAF-8C4F-A4DCDABD1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4A559A7A-7F66-40A3-A767-D419C5EF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F2F13394-716E-4A1C-8B29-5F09A2A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66BE6732-EA3C-4165-8339-E1834A63F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5F0A5BB-5C36-4791-89D8-22BA5EBD9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31C410B-044F-4762-B092-73EC5E18E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4BF7E5F7-749C-409E-BB7D-4FD21358E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C06F27A-EC19-4C4F-9F59-C779BBBEC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C22C39B-7BC9-417F-A9DA-E9A66C76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DEE3C291-61CE-4E37-8C05-0FD9CE87E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90E9D-0258-4EA4-ABCB-C51FAA7C2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" y="2546697"/>
            <a:ext cx="5266944" cy="3954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People Don’t Trust Big Business</a:t>
            </a:r>
          </a:p>
          <a:p>
            <a:r>
              <a:rPr lang="en-US" b="1" dirty="0"/>
              <a:t>People Can’t Count on Big Government</a:t>
            </a:r>
          </a:p>
          <a:p>
            <a:r>
              <a:rPr lang="en-US" b="1" dirty="0"/>
              <a:t>People Want to do Business with Companies that Do Good Things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1"/>
                </a:solidFill>
              </a:rPr>
              <a:t>The Co-op Model is an Advantage for Winning in the Future of Commerce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53538-6561-475F-B307-849C10D61C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4845" r="2795" b="-1"/>
          <a:stretch/>
        </p:blipFill>
        <p:spPr>
          <a:xfrm>
            <a:off x="6419088" y="576072"/>
            <a:ext cx="5175504" cy="55229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E6624E0-4F60-48BC-A7A3-E9E39558C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BAE87-0451-469A-8604-368AD806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452429"/>
            <a:ext cx="4560584" cy="15318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latin typeface="Arial Black" panose="020B0A04020102020204" pitchFamily="34" charset="0"/>
              </a:rPr>
              <a:t>But a Co-op </a:t>
            </a:r>
            <a:br>
              <a:rPr lang="en-US" sz="3100" dirty="0">
                <a:latin typeface="Arial Black" panose="020B0A04020102020204" pitchFamily="34" charset="0"/>
              </a:rPr>
            </a:br>
            <a:r>
              <a:rPr lang="en-US" sz="3100" dirty="0">
                <a:latin typeface="Arial Black" panose="020B0A04020102020204" pitchFamily="34" charset="0"/>
              </a:rPr>
              <a:t>Centered Economy will not Self-Ignite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61F68-E9EB-4EAB-A64D-6D4A3FFDA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145433"/>
            <a:ext cx="4559425" cy="4492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Capital</a:t>
            </a:r>
            <a:r>
              <a:rPr lang="en-US" sz="2400" b="1" dirty="0"/>
              <a:t> always Seeks </a:t>
            </a:r>
            <a:r>
              <a:rPr lang="en-US" sz="2400" b="1" u="sng" dirty="0"/>
              <a:t>Maximum</a:t>
            </a:r>
            <a:r>
              <a:rPr lang="en-US" sz="2400" b="1" dirty="0"/>
              <a:t> (risk adjusted) Return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Collective Initiative </a:t>
            </a:r>
            <a:r>
              <a:rPr lang="en-US" sz="2400" b="1" dirty="0"/>
              <a:t>gravitates to Government</a:t>
            </a:r>
          </a:p>
          <a:p>
            <a:pPr lvl="1"/>
            <a:r>
              <a:rPr lang="en-US" b="1" dirty="0"/>
              <a:t>Authority is Vested in the Vote</a:t>
            </a:r>
          </a:p>
          <a:p>
            <a:pPr lvl="1"/>
            <a:r>
              <a:rPr lang="en-US" b="1" dirty="0"/>
              <a:t>Government can Tax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Entrepreneurship</a:t>
            </a:r>
            <a:r>
              <a:rPr lang="en-US" sz="2400" b="1" dirty="0"/>
              <a:t> is motivated by the Opportunity for </a:t>
            </a:r>
            <a:r>
              <a:rPr lang="en-US" sz="2400" b="1" u="sng" dirty="0"/>
              <a:t>Individual</a:t>
            </a:r>
            <a:r>
              <a:rPr lang="en-US" sz="2400" b="1" dirty="0"/>
              <a:t> Wealth Accumulation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E3F41E-ADD4-45B8-98F2-C1B32ADB9A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591" r="951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1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3D4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F14A4-49A5-449F-ACE6-BEFC22D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656083"/>
            <a:ext cx="6861597" cy="17361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Co-ops are Ignited by  </a:t>
            </a:r>
            <a:b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Purpose-Driven Leaders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8A0236-9CD5-405B-AACF-D937652306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915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7AAC-42EE-44BB-B8C7-CAECD1763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Dedicated to the Creation of Common Wealth</a:t>
            </a:r>
          </a:p>
          <a:p>
            <a:r>
              <a:rPr lang="en-US" b="1" dirty="0">
                <a:solidFill>
                  <a:srgbClr val="FFFFFF"/>
                </a:solidFill>
              </a:rPr>
              <a:t>Motivated by the Desire to Elevate the Well-Being of those Less Fortunate</a:t>
            </a:r>
          </a:p>
          <a:p>
            <a:r>
              <a:rPr lang="en-US" b="1" dirty="0">
                <a:solidFill>
                  <a:srgbClr val="FFFFFF"/>
                </a:solidFill>
              </a:rPr>
              <a:t>Committed to the Virtues of Fairness and Inclusivity</a:t>
            </a:r>
          </a:p>
          <a:p>
            <a:r>
              <a:rPr lang="en-US" b="1" dirty="0">
                <a:solidFill>
                  <a:srgbClr val="FFFFFF"/>
                </a:solidFill>
              </a:rPr>
              <a:t>Generally Repulsed by Ego-Centricity</a:t>
            </a:r>
          </a:p>
        </p:txBody>
      </p:sp>
    </p:spTree>
    <p:extLst>
      <p:ext uri="{BB962C8B-B14F-4D97-AF65-F5344CB8AC3E}">
        <p14:creationId xmlns:p14="http://schemas.microsoft.com/office/powerpoint/2010/main" val="419949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763</Words>
  <Application>Microsoft Office PowerPoint</Application>
  <PresentationFormat>Widescreen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Algerian</vt:lpstr>
      <vt:lpstr>Arial</vt:lpstr>
      <vt:lpstr>Arial Black</vt:lpstr>
      <vt:lpstr>Calibri</vt:lpstr>
      <vt:lpstr>Calibri Light</vt:lpstr>
      <vt:lpstr>Office Theme</vt:lpstr>
      <vt:lpstr>Cultivating Inspiration …among co-ops</vt:lpstr>
      <vt:lpstr>We are Believers…</vt:lpstr>
      <vt:lpstr>Co-ops Make it Possible to Care</vt:lpstr>
      <vt:lpstr>Most of Us…</vt:lpstr>
      <vt:lpstr>Puzzling Questions…</vt:lpstr>
      <vt:lpstr>More Questions…</vt:lpstr>
      <vt:lpstr>Still, It’s a Great Time to be a Co-op</vt:lpstr>
      <vt:lpstr>But a Co-op  Centered Economy will not Self-Ignite</vt:lpstr>
      <vt:lpstr>Co-ops are Ignited by   Purpose-Driven Leaders</vt:lpstr>
      <vt:lpstr>Historically: Co-ops are  Organized to Fill Vacuums</vt:lpstr>
      <vt:lpstr>Looking Ahead…</vt:lpstr>
      <vt:lpstr>But Transformation must come from …Inside the Co-op World</vt:lpstr>
      <vt:lpstr>Co-op Leaders Need to be Inspired</vt:lpstr>
      <vt:lpstr>First: Acknowledge Limitations</vt:lpstr>
      <vt:lpstr>Start at the Top</vt:lpstr>
      <vt:lpstr>Principle 6 Initiative (phase 2)</vt:lpstr>
      <vt:lpstr>Critical P6 Initiative Questions</vt:lpstr>
      <vt:lpstr>There are Encouraging Models</vt:lpstr>
      <vt:lpstr>Compelling Reasons  (to collaborate)</vt:lpstr>
      <vt:lpstr>Compelling Ways (to collaborate)</vt:lpstr>
      <vt:lpstr>Discussion Time…</vt:lpstr>
      <vt:lpstr>1) Existing Cross-Sector Interactions</vt:lpstr>
      <vt:lpstr>2) Possible State/Regional Collaboration</vt:lpstr>
      <vt:lpstr>3) Critical Relationships</vt:lpstr>
      <vt:lpstr>Are YOU Optimistic…  and Willing to Lead?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Inspiration …among co-ops</dc:title>
  <dc:creator>Mike Mercer</dc:creator>
  <cp:lastModifiedBy>Emily Nail</cp:lastModifiedBy>
  <cp:revision>31</cp:revision>
  <dcterms:created xsi:type="dcterms:W3CDTF">2022-03-19T13:32:14Z</dcterms:created>
  <dcterms:modified xsi:type="dcterms:W3CDTF">2022-03-21T14:17:45Z</dcterms:modified>
</cp:coreProperties>
</file>