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24"/>
  </p:notesMasterIdLst>
  <p:handoutMasterIdLst>
    <p:handoutMasterId r:id="rId25"/>
  </p:handoutMasterIdLst>
  <p:sldIdLst>
    <p:sldId id="305" r:id="rId5"/>
    <p:sldId id="316" r:id="rId6"/>
    <p:sldId id="269" r:id="rId7"/>
    <p:sldId id="271" r:id="rId8"/>
    <p:sldId id="272" r:id="rId9"/>
    <p:sldId id="273" r:id="rId10"/>
    <p:sldId id="275" r:id="rId11"/>
    <p:sldId id="310" r:id="rId12"/>
    <p:sldId id="311" r:id="rId13"/>
    <p:sldId id="312" r:id="rId14"/>
    <p:sldId id="314" r:id="rId15"/>
    <p:sldId id="278" r:id="rId16"/>
    <p:sldId id="307" r:id="rId17"/>
    <p:sldId id="284" r:id="rId18"/>
    <p:sldId id="283" r:id="rId19"/>
    <p:sldId id="293" r:id="rId20"/>
    <p:sldId id="285" r:id="rId21"/>
    <p:sldId id="315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88645" autoAdjust="0"/>
  </p:normalViewPr>
  <p:slideViewPr>
    <p:cSldViewPr snapToGrid="0">
      <p:cViewPr varScale="1">
        <p:scale>
          <a:sx n="75" d="100"/>
          <a:sy n="75" d="100"/>
        </p:scale>
        <p:origin x="12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7F14-A3D4-481F-B461-B2F5A15FD87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E952-825D-4E2B-9148-286879C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52A62-1E58-4E2F-9D70-5DD3CF1DC34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DA47-A21C-435B-9A11-A3CFE1CB0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4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3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DA47-A21C-435B-9A11-A3CFE1CB0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4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8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7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ntere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449324" y="2570259"/>
            <a:ext cx="9268968" cy="1325563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4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Sample of centered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F0BA-EA8C-4B0B-ADE7-89920361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9120D-213B-4B62-8497-7441FB5C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AC004-9FEA-42D9-A683-C0C7FC90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6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No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2192" y="0"/>
            <a:ext cx="12192000" cy="884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defTabSz="457200"/>
            <a:r>
              <a:rPr lang="en-US"/>
              <a:t>Sample Table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0985375"/>
              </p:ext>
            </p:extLst>
          </p:nvPr>
        </p:nvGraphicFramePr>
        <p:xfrm>
          <a:off x="635820" y="1971247"/>
          <a:ext cx="10972800" cy="190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</a:t>
                      </a:r>
                    </a:p>
                  </a:txBody>
                  <a:tcPr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</a:t>
                      </a:r>
                    </a:p>
                  </a:txBody>
                  <a:tcPr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 Account</a:t>
                      </a:r>
                    </a:p>
                  </a:txBody>
                  <a:tcPr marL="243840" marR="243840" marT="82296" marB="822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Savings and Checking Account</a:t>
                      </a:r>
                    </a:p>
                  </a:txBody>
                  <a:tcPr marL="243840" marR="243840" marT="82296" marB="8229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CD, Certificate of Deposit, Time Account or Time Deposit</a:t>
                      </a:r>
                    </a:p>
                  </a:txBody>
                  <a:tcPr marL="243840" marR="243840" marT="82296" marB="82296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Market Account, Certificate,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 Certificate or Certificate Account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82296" marB="82296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</a:p>
                  </a:txBody>
                  <a:tcPr marL="243840" marR="243840" marT="82296" marB="82296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82296" marB="82296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60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2192" y="0"/>
            <a:ext cx="12192000" cy="884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defTabSz="457200"/>
            <a:r>
              <a:rPr lang="en-US"/>
              <a:t>Sample Table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–"/>
              <a:defRPr/>
            </a:lvl2pPr>
          </a:lstStyle>
          <a:p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1640816"/>
              </p:ext>
            </p:extLst>
          </p:nvPr>
        </p:nvGraphicFramePr>
        <p:xfrm>
          <a:off x="855691" y="3449378"/>
          <a:ext cx="10450008" cy="209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header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</a:t>
                      </a:r>
                    </a:p>
                  </a:txBody>
                  <a:tcPr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</a:t>
                      </a:r>
                    </a:p>
                  </a:txBody>
                  <a:tcPr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839">
                <a:tc>
                  <a:txBody>
                    <a:bodyPr/>
                    <a:lstStyle/>
                    <a:p>
                      <a:pPr marL="192024" indent="-192024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bullets to separate content when the table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does not have banded rows</a:t>
                      </a:r>
                    </a:p>
                    <a:p>
                      <a:pPr marL="192024" indent="-192024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text is Arial 14</a:t>
                      </a:r>
                    </a:p>
                  </a:txBody>
                  <a:tcPr marL="243840" marR="243840" marT="82296" marB="822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3464" indent="-192024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 text is centered horizontally and vertically</a:t>
                      </a:r>
                    </a:p>
                    <a:p>
                      <a:pPr marL="283464" indent="-192024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header text is Arial 16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bold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840" marR="243840" marT="82296" marB="822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3464" indent="-192024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Columns should be evenly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spaced when possible</a:t>
                      </a:r>
                    </a:p>
                    <a:p>
                      <a:pPr marL="283464" indent="-192024" algn="l" defTabSz="4572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Column headers and table text are single space with no spacing before or after</a:t>
                      </a:r>
                      <a:endParaRPr lang="en-US" sz="14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3840" marR="243840" marT="82296" marB="822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7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5EF07-CF93-443A-A8DC-9F13D1F4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3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673" r:id="rId18"/>
    <p:sldLayoutId id="214748367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B09AF-9804-4787-9C7C-983118CE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9" y="1227684"/>
            <a:ext cx="9941259" cy="43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F141-E4DA-46B2-BD05-69352CFA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FC7309-5C4D-4DDE-8376-205D98FB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4"/>
            <a:ext cx="12076982" cy="62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0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9188-4C46-42C3-9812-EA40E81F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8"/>
            <a:ext cx="11057466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REFLECTION:</a:t>
            </a:r>
            <a:b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equitable is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58355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25C404-CFE8-4EEF-8B45-A7D9ACAA3FA0}"/>
              </a:ext>
            </a:extLst>
          </p:cNvPr>
          <p:cNvSpPr txBox="1">
            <a:spLocks/>
          </p:cNvSpPr>
          <p:nvPr/>
        </p:nvSpPr>
        <p:spPr>
          <a:xfrm>
            <a:off x="1780674" y="1419726"/>
            <a:ext cx="8273440" cy="4403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lang="en-US" sz="4000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71500" indent="-571500"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inclusion?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it look and feel like?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does it matter?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3FE3FA-E250-4531-BCA6-32975940536A}"/>
              </a:ext>
            </a:extLst>
          </p:cNvPr>
          <p:cNvSpPr/>
          <p:nvPr/>
        </p:nvSpPr>
        <p:spPr>
          <a:xfrm>
            <a:off x="2137886" y="695143"/>
            <a:ext cx="528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Table Talk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9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C9CD-B615-4E5B-899D-B353A0F9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864" y="446092"/>
            <a:ext cx="4905705" cy="2204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Inclusion is…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72414-87C0-4C62-B0FD-1878537E5FED}"/>
              </a:ext>
            </a:extLst>
          </p:cNvPr>
          <p:cNvSpPr/>
          <p:nvPr/>
        </p:nvSpPr>
        <p:spPr>
          <a:xfrm>
            <a:off x="7509333" y="2650361"/>
            <a:ext cx="4431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92934"/>
                </a:solidFill>
                <a:latin typeface="Arial" panose="020B0604020202020204" pitchFamily="34" charset="0"/>
              </a:rPr>
              <a:t>the action of embracing all people </a:t>
            </a:r>
            <a:r>
              <a:rPr lang="en-US" sz="3200" b="1" dirty="0">
                <a:solidFill>
                  <a:srgbClr val="292934"/>
                </a:solidFill>
                <a:latin typeface="Arial" panose="020B0604020202020204" pitchFamily="34" charset="0"/>
              </a:rPr>
              <a:t>regardless</a:t>
            </a:r>
            <a:r>
              <a:rPr lang="en-US" sz="3200" dirty="0">
                <a:solidFill>
                  <a:srgbClr val="292934"/>
                </a:solidFill>
                <a:latin typeface="Arial" panose="020B0604020202020204" pitchFamily="34" charset="0"/>
              </a:rPr>
              <a:t> of difference.</a:t>
            </a:r>
            <a:endParaRPr lang="en-US" sz="3200" dirty="0"/>
          </a:p>
        </p:txBody>
      </p:sp>
      <p:pic>
        <p:nvPicPr>
          <p:cNvPr id="6146" name="Picture 2" descr="Social exclusion Images, Stock Photos &amp; Vectors | Shutterstock">
            <a:extLst>
              <a:ext uri="{FF2B5EF4-FFF2-40B4-BE49-F238E27FC236}">
                <a16:creationId xmlns:a16="http://schemas.microsoft.com/office/drawing/2014/main" id="{0DCB82D6-F23C-4CEA-9C1A-13016BBBD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-604957" y="223046"/>
            <a:ext cx="7944220" cy="6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2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9E6B-4C68-48BB-BAD6-D7EFEAB6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does inclusion matter?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7A7A1-5151-486D-AC92-30F1114F6C9A}"/>
              </a:ext>
            </a:extLst>
          </p:cNvPr>
          <p:cNvSpPr/>
          <p:nvPr/>
        </p:nvSpPr>
        <p:spPr>
          <a:xfrm>
            <a:off x="4978918" y="1109145"/>
            <a:ext cx="6341016" cy="46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connects us to our communities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makes us better &amp; more successful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ties to our Cooperative Principles</a:t>
            </a:r>
          </a:p>
        </p:txBody>
      </p:sp>
    </p:spTree>
    <p:extLst>
      <p:ext uri="{BB962C8B-B14F-4D97-AF65-F5344CB8AC3E}">
        <p14:creationId xmlns:p14="http://schemas.microsoft.com/office/powerpoint/2010/main" val="201703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9188-4C46-42C3-9812-EA40E81F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32" y="2153207"/>
            <a:ext cx="7766936" cy="255158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REFLECTION:</a:t>
            </a:r>
            <a:b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inclusive is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49653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he Untapped Power of a Shared Common Language - Ethann Castell">
            <a:extLst>
              <a:ext uri="{FF2B5EF4-FFF2-40B4-BE49-F238E27FC236}">
                <a16:creationId xmlns:a16="http://schemas.microsoft.com/office/drawing/2014/main" id="{8CDBD233-1958-4862-8CFC-FDAC12DA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9" y="550444"/>
            <a:ext cx="11514222" cy="57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8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. Derrick Gay 在 Twitter 上：&quot;How should organizations reframe #Diversity to  realize #Inclusion goals? . . . . . #equity #SocialJustice  #globalcitizenship #culturalcompetency #DiversityandInclusion  #socialjusticequotes #quotes #quotesdaily ...">
            <a:extLst>
              <a:ext uri="{FF2B5EF4-FFF2-40B4-BE49-F238E27FC236}">
                <a16:creationId xmlns:a16="http://schemas.microsoft.com/office/drawing/2014/main" id="{B8DC854D-7AA1-4A0C-AADD-DC5812A1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66" y="211566"/>
            <a:ext cx="9666468" cy="78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3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tanford Bio-X: Diversity, Equity, &amp; Inclusion | Welcome to Bio-X">
            <a:extLst>
              <a:ext uri="{FF2B5EF4-FFF2-40B4-BE49-F238E27FC236}">
                <a16:creationId xmlns:a16="http://schemas.microsoft.com/office/drawing/2014/main" id="{59A40440-6383-4AC7-9EE1-27BE72649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-1161" r="15100" b="634"/>
          <a:stretch/>
        </p:blipFill>
        <p:spPr bwMode="auto">
          <a:xfrm>
            <a:off x="0" y="-133173"/>
            <a:ext cx="12192000" cy="71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3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82-B06B-4A11-B0C6-77A6B9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1074"/>
            <a:ext cx="5953125" cy="4223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9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D9E0C9A3-A1F2-4104-B736-4370180F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331AD-04C3-4291-B2C4-07E266A1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" r="933"/>
          <a:stretch/>
        </p:blipFill>
        <p:spPr>
          <a:xfrm>
            <a:off x="413656" y="2415732"/>
            <a:ext cx="11301331" cy="23482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55A226-8A8F-4F92-A85D-C4E093B32138}"/>
              </a:ext>
            </a:extLst>
          </p:cNvPr>
          <p:cNvSpPr txBox="1"/>
          <p:nvPr/>
        </p:nvSpPr>
        <p:spPr>
          <a:xfrm>
            <a:off x="597572" y="629094"/>
            <a:ext cx="10993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</a:schemeClr>
                </a:solidFill>
              </a:rPr>
              <a:t>Creating a Common Language for Diversity, Equity &amp; Inclusion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9E8D473D-86ED-4D7F-AE5E-03665633F46A}"/>
              </a:ext>
            </a:extLst>
          </p:cNvPr>
          <p:cNvSpPr txBox="1">
            <a:spLocks/>
          </p:cNvSpPr>
          <p:nvPr/>
        </p:nvSpPr>
        <p:spPr>
          <a:xfrm>
            <a:off x="5714969" y="5435600"/>
            <a:ext cx="7239061" cy="96881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/>
              <a:t>Presented by Emma Hayes</a:t>
            </a:r>
            <a:br>
              <a:rPr lang="en-US" sz="3200"/>
            </a:br>
            <a:r>
              <a:rPr lang="en-US" sz="3200"/>
              <a:t>Chief Culture Officer, SECU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20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D7EFF2-2A27-4452-851C-2760A37E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50" y="1614206"/>
            <a:ext cx="8288032" cy="2394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	What is Diversity?</a:t>
            </a:r>
            <a:b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	What does it look like?</a:t>
            </a:r>
            <a:b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	Why does it matter?</a:t>
            </a:r>
          </a:p>
        </p:txBody>
      </p:sp>
      <p:pic>
        <p:nvPicPr>
          <p:cNvPr id="1026" name="Picture 2" descr="Workplace Diversity Training: How it Should be Done - Great People Inside">
            <a:extLst>
              <a:ext uri="{FF2B5EF4-FFF2-40B4-BE49-F238E27FC236}">
                <a16:creationId xmlns:a16="http://schemas.microsoft.com/office/drawing/2014/main" id="{D58F03AB-B1FB-41DF-882B-CDF75CDF5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0"/>
          <a:stretch/>
        </p:blipFill>
        <p:spPr bwMode="auto">
          <a:xfrm>
            <a:off x="312820" y="4374739"/>
            <a:ext cx="8560138" cy="23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F46A7-B78B-4EF0-A2E8-AF9102AAF027}"/>
              </a:ext>
            </a:extLst>
          </p:cNvPr>
          <p:cNvSpPr/>
          <p:nvPr/>
        </p:nvSpPr>
        <p:spPr>
          <a:xfrm>
            <a:off x="2378847" y="232021"/>
            <a:ext cx="528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b="1" dirty="0"/>
              <a:t>Table Talk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1268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C9CD-B615-4E5B-899D-B353A0F9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88" y="633412"/>
            <a:ext cx="4431236" cy="2242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Diversity is…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72414-87C0-4C62-B0FD-1878537E5FED}"/>
              </a:ext>
            </a:extLst>
          </p:cNvPr>
          <p:cNvSpPr/>
          <p:nvPr/>
        </p:nvSpPr>
        <p:spPr>
          <a:xfrm>
            <a:off x="7760764" y="3197623"/>
            <a:ext cx="4431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292934"/>
                </a:solidFill>
                <a:latin typeface="Arial" panose="020B0604020202020204" pitchFamily="34" charset="0"/>
              </a:rPr>
              <a:t>the wide range of </a:t>
            </a:r>
            <a:r>
              <a:rPr lang="en-US" sz="3200" b="1" dirty="0">
                <a:solidFill>
                  <a:srgbClr val="292934"/>
                </a:solidFill>
                <a:latin typeface="Arial" panose="020B0604020202020204" pitchFamily="34" charset="0"/>
              </a:rPr>
              <a:t>differences </a:t>
            </a:r>
            <a:r>
              <a:rPr lang="en-US" sz="3200" dirty="0">
                <a:solidFill>
                  <a:srgbClr val="292934"/>
                </a:solidFill>
                <a:latin typeface="Arial" panose="020B0604020202020204" pitchFamily="34" charset="0"/>
              </a:rPr>
              <a:t>that exist among people</a:t>
            </a:r>
            <a:endParaRPr lang="en-US" sz="3200" dirty="0"/>
          </a:p>
        </p:txBody>
      </p:sp>
      <p:pic>
        <p:nvPicPr>
          <p:cNvPr id="2050" name="Picture 2" descr="Diversity is Power | Road to Excellence">
            <a:extLst>
              <a:ext uri="{FF2B5EF4-FFF2-40B4-BE49-F238E27FC236}">
                <a16:creationId xmlns:a16="http://schemas.microsoft.com/office/drawing/2014/main" id="{8B3B81D6-D18A-4524-9473-72F25199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38" y="633412"/>
            <a:ext cx="561975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aterline of visibility">
            <a:extLst>
              <a:ext uri="{FF2B5EF4-FFF2-40B4-BE49-F238E27FC236}">
                <a16:creationId xmlns:a16="http://schemas.microsoft.com/office/drawing/2014/main" id="{9EC7F853-356A-4311-9807-13BE43B3B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r="14089" b="9420"/>
          <a:stretch/>
        </p:blipFill>
        <p:spPr bwMode="auto">
          <a:xfrm>
            <a:off x="485245" y="-114985"/>
            <a:ext cx="8525190" cy="70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32B37-6A0E-4D4A-AB07-5789B7E546E5}"/>
              </a:ext>
            </a:extLst>
          </p:cNvPr>
          <p:cNvSpPr txBox="1"/>
          <p:nvPr/>
        </p:nvSpPr>
        <p:spPr>
          <a:xfrm>
            <a:off x="818147" y="240632"/>
            <a:ext cx="507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132046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C9CD-B615-4E5B-899D-B353A0F9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2761162"/>
            <a:ext cx="5366084" cy="2310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Dimensions of Diversity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6BEA2-0931-4BEB-AB78-029F812DB03D}"/>
              </a:ext>
            </a:extLst>
          </p:cNvPr>
          <p:cNvSpPr txBox="1"/>
          <p:nvPr/>
        </p:nvSpPr>
        <p:spPr>
          <a:xfrm>
            <a:off x="6096000" y="1792536"/>
            <a:ext cx="55986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Secondary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Organizational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Cultural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B464D-0D37-49E6-9B7E-82B25F6FC1B8}"/>
              </a:ext>
            </a:extLst>
          </p:cNvPr>
          <p:cNvSpPr txBox="1"/>
          <p:nvPr/>
        </p:nvSpPr>
        <p:spPr>
          <a:xfrm>
            <a:off x="2346159" y="356482"/>
            <a:ext cx="891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92147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9188-4C46-42C3-9812-EA40E81F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8"/>
            <a:ext cx="11057466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REFLECTION:</a:t>
            </a:r>
            <a:b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6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diverse is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111707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6" name="Picture 4" descr="Equity Office | Office of Equity and Civil Rights">
            <a:extLst>
              <a:ext uri="{FF2B5EF4-FFF2-40B4-BE49-F238E27FC236}">
                <a16:creationId xmlns:a16="http://schemas.microsoft.com/office/drawing/2014/main" id="{28F913C6-9AF8-4730-9533-980A085E4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9091" r="11065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7EFF2-2A27-4452-851C-2760A37E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973178"/>
            <a:ext cx="5000625" cy="35132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	What is equity?</a:t>
            </a:r>
            <a:b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	How is it different from equality?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F46A7-B78B-4EF0-A2E8-AF9102AAF027}"/>
              </a:ext>
            </a:extLst>
          </p:cNvPr>
          <p:cNvSpPr/>
          <p:nvPr/>
        </p:nvSpPr>
        <p:spPr>
          <a:xfrm>
            <a:off x="431800" y="327571"/>
            <a:ext cx="528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b="1" dirty="0"/>
              <a:t>Table Talk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7093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35C8-0E22-4CC5-9287-79E7CC1E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acial Equity | ELA">
            <a:extLst>
              <a:ext uri="{FF2B5EF4-FFF2-40B4-BE49-F238E27FC236}">
                <a16:creationId xmlns:a16="http://schemas.microsoft.com/office/drawing/2014/main" id="{EBD1E758-63D6-49D9-BCE0-C939673C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357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9C44494AF9D4E835DB8FF6B92EF1A" ma:contentTypeVersion="13" ma:contentTypeDescription="Create a new document." ma:contentTypeScope="" ma:versionID="6d4099e3ed3af267e51814ddda49de17">
  <xsd:schema xmlns:xsd="http://www.w3.org/2001/XMLSchema" xmlns:xs="http://www.w3.org/2001/XMLSchema" xmlns:p="http://schemas.microsoft.com/office/2006/metadata/properties" xmlns:ns3="2952ee43-bd0b-4309-a3b0-31ec8d5aaf7b" xmlns:ns4="f05891cf-8b03-40d5-a82b-3a29e9420e8b" targetNamespace="http://schemas.microsoft.com/office/2006/metadata/properties" ma:root="true" ma:fieldsID="e6632dc59723ed8ae89b1520dff1adad" ns3:_="" ns4:_="">
    <xsd:import namespace="2952ee43-bd0b-4309-a3b0-31ec8d5aaf7b"/>
    <xsd:import namespace="f05891cf-8b03-40d5-a82b-3a29e9420e8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2ee43-bd0b-4309-a3b0-31ec8d5aaf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891cf-8b03-40d5-a82b-3a29e9420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70741-AEAE-4D7F-A86D-608487D8C4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9DA5BA-2D02-4E3E-9571-A31251B6AF6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05891cf-8b03-40d5-a82b-3a29e9420e8b"/>
    <ds:schemaRef ds:uri="2952ee43-bd0b-4309-a3b0-31ec8d5aaf7b"/>
  </ds:schemaRefs>
</ds:datastoreItem>
</file>

<file path=customXml/itemProps3.xml><?xml version="1.0" encoding="utf-8"?>
<ds:datastoreItem xmlns:ds="http://schemas.openxmlformats.org/officeDocument/2006/customXml" ds:itemID="{92A1DEF6-6D56-4D0A-A19F-C9824A640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2ee43-bd0b-4309-a3b0-31ec8d5aaf7b"/>
    <ds:schemaRef ds:uri="f05891cf-8b03-40d5-a82b-3a29e9420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201</Words>
  <Application>Microsoft Office PowerPoint</Application>
  <PresentationFormat>Widescreen</PresentationFormat>
  <Paragraphs>49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- What is Diversity? - What does it look like? - Why does it matter?</vt:lpstr>
      <vt:lpstr>Diversity is…</vt:lpstr>
      <vt:lpstr>PowerPoint Presentation</vt:lpstr>
      <vt:lpstr>Dimensions of Diversity</vt:lpstr>
      <vt:lpstr>REFLECTION: How diverse is your organization?</vt:lpstr>
      <vt:lpstr>- What is equity?  - How is it different from equality? </vt:lpstr>
      <vt:lpstr>PowerPoint Presentation</vt:lpstr>
      <vt:lpstr>PowerPoint Presentation</vt:lpstr>
      <vt:lpstr>REFLECTION: How equitable is your organization?</vt:lpstr>
      <vt:lpstr>PowerPoint Presentation</vt:lpstr>
      <vt:lpstr>Inclusion is…</vt:lpstr>
      <vt:lpstr>Why does inclusion matter?</vt:lpstr>
      <vt:lpstr>REFLECTION: How inclusive is your organization?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Norman</dc:creator>
  <cp:lastModifiedBy>Emily Nail</cp:lastModifiedBy>
  <cp:revision>4</cp:revision>
  <cp:lastPrinted>2022-03-29T01:54:47Z</cp:lastPrinted>
  <dcterms:created xsi:type="dcterms:W3CDTF">2020-10-13T02:09:55Z</dcterms:created>
  <dcterms:modified xsi:type="dcterms:W3CDTF">2022-03-30T17:02:01Z</dcterms:modified>
</cp:coreProperties>
</file>