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9"/>
  </p:notesMasterIdLst>
  <p:handoutMasterIdLst>
    <p:handoutMasterId r:id="rId20"/>
  </p:handoutMasterIdLst>
  <p:sldIdLst>
    <p:sldId id="257" r:id="rId5"/>
    <p:sldId id="389" r:id="rId6"/>
    <p:sldId id="397" r:id="rId7"/>
    <p:sldId id="384" r:id="rId8"/>
    <p:sldId id="317" r:id="rId9"/>
    <p:sldId id="392" r:id="rId10"/>
    <p:sldId id="393" r:id="rId11"/>
    <p:sldId id="394" r:id="rId12"/>
    <p:sldId id="279" r:id="rId13"/>
    <p:sldId id="399" r:id="rId14"/>
    <p:sldId id="396" r:id="rId15"/>
    <p:sldId id="321" r:id="rId16"/>
    <p:sldId id="391" r:id="rId17"/>
    <p:sldId id="398"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2187BA-2B3E-4BF6-9610-95E84A371DD2}" v="24" dt="2022-03-24T15:52:15.7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25" autoAdjust="0"/>
  </p:normalViewPr>
  <p:slideViewPr>
    <p:cSldViewPr snapToGrid="0">
      <p:cViewPr varScale="1">
        <p:scale>
          <a:sx n="85" d="100"/>
          <a:sy n="85" d="100"/>
        </p:scale>
        <p:origin x="846" y="7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17F2C1D-F243-42AB-ADF2-E7CB4E04900E}" type="datetimeFigureOut">
              <a:rPr lang="en-US" smtClean="0"/>
              <a:t>4/4/2022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20CE34E-5667-4A32-A6BA-10C7A552BC63}" type="datetimeFigureOut">
              <a:rPr lang="en-US" smtClean="0"/>
              <a:t>4/4/2022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Staples includes diversity of thought in their statement and from personal experience I believe they are hiring these individuals, at least in some stores, and ensuring their success.  </a:t>
            </a:r>
          </a:p>
          <a:p>
            <a:endParaRPr lang="en-US" dirty="0"/>
          </a:p>
          <a:p>
            <a:r>
              <a:rPr lang="en-US" dirty="0"/>
              <a:t>Many years ago, Staples lost a major lawsuit filed by an older worker who was unjustly  dismissed because of his age.  It appears a costly lesson learned that other protected individuals are receiving equitable treatment.</a:t>
            </a:r>
          </a:p>
          <a:p>
            <a:endParaRPr lang="en-US" dirty="0"/>
          </a:p>
          <a:p>
            <a:r>
              <a:rPr lang="en-US" dirty="0"/>
              <a:t>Staples even notes  evidence of their success after the statement.</a:t>
            </a:r>
          </a:p>
          <a:p>
            <a:endParaRPr lang="en-US" dirty="0"/>
          </a:p>
          <a:p>
            <a:r>
              <a:rPr lang="en-US" dirty="0"/>
              <a:t>Does your organization adopt the Co-ops principles?  Do you have a statement such as this?  Do you feel it would be valuable to your organization to publicly display your diversity, equity and inclusion statement?</a:t>
            </a:r>
          </a:p>
        </p:txBody>
      </p:sp>
      <p:sp>
        <p:nvSpPr>
          <p:cNvPr id="4" name="Slide Number Placeholder 3"/>
          <p:cNvSpPr>
            <a:spLocks noGrp="1"/>
          </p:cNvSpPr>
          <p:nvPr>
            <p:ph type="sldNum" sz="quarter" idx="5"/>
          </p:nvPr>
        </p:nvSpPr>
        <p:spPr/>
        <p:txBody>
          <a:bodyPr/>
          <a:lstStyle/>
          <a:p>
            <a:fld id="{E7CCE34D-CFF1-4FFE-815B-D050E7ED2DFD}" type="slidenum">
              <a:rPr lang="en-US" smtClean="0"/>
              <a:t>10</a:t>
            </a:fld>
            <a:endParaRPr lang="en-US"/>
          </a:p>
        </p:txBody>
      </p:sp>
    </p:spTree>
    <p:extLst>
      <p:ext uri="{BB962C8B-B14F-4D97-AF65-F5344CB8AC3E}">
        <p14:creationId xmlns:p14="http://schemas.microsoft.com/office/powerpoint/2010/main" val="1332229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Vocational Rehab is an NC agency that works with persons who have disabilities.  Can you think of other organizations?  Autism Society of NC</a:t>
            </a:r>
          </a:p>
          <a:p>
            <a:pPr marL="228600" indent="-228600">
              <a:buAutoNum type="arabicPeriod" startAt="2"/>
            </a:pPr>
            <a:r>
              <a:rPr lang="en-US" dirty="0"/>
              <a:t>The PI perspective indicator is one tool for non-interview process.</a:t>
            </a:r>
          </a:p>
          <a:p>
            <a:pPr marL="228600" indent="-228600">
              <a:buAutoNum type="arabicPeriod" startAt="2"/>
            </a:pPr>
            <a:r>
              <a:rPr lang="en-US" dirty="0"/>
              <a:t>What does respectful interaction look like at work?  Not just for diversity of thought, but for the organization, is this a place people want to work?</a:t>
            </a:r>
          </a:p>
          <a:p>
            <a:pPr marL="228600" indent="-228600">
              <a:buAutoNum type="arabicPeriod" startAt="2"/>
            </a:pPr>
            <a:r>
              <a:rPr lang="en-US" dirty="0"/>
              <a:t>What support systems, employee led groups, etc. can you easily implement?  Do employees feel empowered to connect and build relationships or do they silo, coming to work just to “get their money and go home”.</a:t>
            </a:r>
          </a:p>
          <a:p>
            <a:pPr marL="228600" indent="-228600">
              <a:buAutoNum type="arabicPeriod" startAt="2"/>
            </a:pPr>
            <a:r>
              <a:rPr lang="en-US" dirty="0"/>
              <a:t>How do we balance consistency and fairness with flexibility and equity?  How do we best manage a diverse workforce?</a:t>
            </a:r>
          </a:p>
          <a:p>
            <a:pPr marL="228600" indent="-228600">
              <a:buAutoNum type="arabicPeriod" startAt="2"/>
            </a:pPr>
            <a:r>
              <a:rPr lang="en-US" dirty="0"/>
              <a:t>How do we know if we have a good program, we pilot it.  Volunteers for pilots tend to work better than those “voluntold” to participate, and if we are making good progress and having excellent outcomes, what is next?</a:t>
            </a:r>
          </a:p>
          <a:p>
            <a:pPr marL="228600" indent="-228600">
              <a:buAutoNum type="arabicPeriod" startAt="2"/>
            </a:pPr>
            <a:r>
              <a:rPr lang="en-US" dirty="0"/>
              <a:t>Once we have proven the program, mainstream the expectations and practices that work best.</a:t>
            </a:r>
          </a:p>
          <a:p>
            <a:pPr marL="228600" indent="-228600">
              <a:buAutoNum type="arabicPeriod" startAt="2"/>
            </a:pPr>
            <a:endParaRPr lang="en-US" dirty="0"/>
          </a:p>
          <a:p>
            <a:pPr marL="228600" indent="-228600">
              <a:buAutoNum type="arabicPeriod" startAt="2"/>
            </a:pPr>
            <a:endParaRPr lang="en-US" dirty="0"/>
          </a:p>
          <a:p>
            <a:pPr marL="228600" indent="-228600">
              <a:buAutoNum type="arabicPeriod" startAt="2"/>
            </a:pPr>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11</a:t>
            </a:fld>
            <a:endParaRPr lang="en-US"/>
          </a:p>
        </p:txBody>
      </p:sp>
    </p:spTree>
    <p:extLst>
      <p:ext uri="{BB962C8B-B14F-4D97-AF65-F5344CB8AC3E}">
        <p14:creationId xmlns:p14="http://schemas.microsoft.com/office/powerpoint/2010/main" val="2813535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12</a:t>
            </a:fld>
            <a:endParaRPr lang="en-US"/>
          </a:p>
        </p:txBody>
      </p:sp>
    </p:spTree>
    <p:extLst>
      <p:ext uri="{BB962C8B-B14F-4D97-AF65-F5344CB8AC3E}">
        <p14:creationId xmlns:p14="http://schemas.microsoft.com/office/powerpoint/2010/main" val="4150892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CCE34D-CFF1-4FFE-815B-D050E7ED2DFD}" type="slidenum">
              <a:rPr lang="en-US" smtClean="0"/>
              <a:t>13</a:t>
            </a:fld>
            <a:endParaRPr lang="en-US"/>
          </a:p>
        </p:txBody>
      </p:sp>
    </p:spTree>
    <p:extLst>
      <p:ext uri="{BB962C8B-B14F-4D97-AF65-F5344CB8AC3E}">
        <p14:creationId xmlns:p14="http://schemas.microsoft.com/office/powerpoint/2010/main" val="138790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CCE34D-CFF1-4FFE-815B-D050E7ED2DFD}" type="slidenum">
              <a:rPr lang="en-US" smtClean="0"/>
              <a:t>2</a:t>
            </a:fld>
            <a:endParaRPr lang="en-US"/>
          </a:p>
        </p:txBody>
      </p:sp>
    </p:spTree>
    <p:extLst>
      <p:ext uri="{BB962C8B-B14F-4D97-AF65-F5344CB8AC3E}">
        <p14:creationId xmlns:p14="http://schemas.microsoft.com/office/powerpoint/2010/main" val="423851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CCE34D-CFF1-4FFE-815B-D050E7ED2DFD}" type="slidenum">
              <a:rPr lang="en-US" smtClean="0"/>
              <a:t>3</a:t>
            </a:fld>
            <a:endParaRPr lang="en-US"/>
          </a:p>
        </p:txBody>
      </p:sp>
    </p:spTree>
    <p:extLst>
      <p:ext uri="{BB962C8B-B14F-4D97-AF65-F5344CB8AC3E}">
        <p14:creationId xmlns:p14="http://schemas.microsoft.com/office/powerpoint/2010/main" val="294976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I’m not an expert on the topic, but I have a love for people and I keep an open mind.  That’s all I am asking of you today.  As we discuss some research I have done, let’s think about experiences from another perspective and opportunities that will allow us to be more inclusive.</a:t>
            </a:r>
          </a:p>
          <a:p>
            <a:r>
              <a:rPr lang="en-US" dirty="0"/>
              <a:t>I have some personal experience with people who identify with this topic and they are doing well in their professions.  Neurotypical behaviors are those that have been mainstreamed, that we expect and sometimes label as normal.  Neurodivergence is thinking a different way, and our actions will follow our thought patterns.</a:t>
            </a:r>
          </a:p>
          <a:p>
            <a:endParaRPr lang="en-US" dirty="0"/>
          </a:p>
          <a:p>
            <a:r>
              <a:rPr lang="en-US" dirty="0"/>
              <a:t>The Office of State Human Resources offered a lunch and learn conversation about some of the resources to attract diverse applicants within the state of NC.  I want to challenge you today to think out of the box, and look for ways to attract and retain a diverse workforce in your organizations.  I am a facilitator of success.  I want to be persuasive and informative to facilitate your success so you can replicate that within your work teams.  Helping others  to manage people’s activities and show support to the people by empowering them in attaining the desired outcomes is what I see my role to be.  When we all understand, we all get what we need, we all win!</a:t>
            </a:r>
          </a:p>
        </p:txBody>
      </p:sp>
      <p:sp>
        <p:nvSpPr>
          <p:cNvPr id="4" name="Slide Number Placeholder 3"/>
          <p:cNvSpPr>
            <a:spLocks noGrp="1"/>
          </p:cNvSpPr>
          <p:nvPr>
            <p:ph type="sldNum" sz="quarter" idx="5"/>
          </p:nvPr>
        </p:nvSpPr>
        <p:spPr/>
        <p:txBody>
          <a:bodyPr/>
          <a:lstStyle/>
          <a:p>
            <a:fld id="{E7CCE34D-CFF1-4FFE-815B-D050E7ED2DFD}" type="slidenum">
              <a:rPr lang="en-US" smtClean="0"/>
              <a:t>6</a:t>
            </a:fld>
            <a:endParaRPr lang="en-US"/>
          </a:p>
        </p:txBody>
      </p:sp>
    </p:spTree>
    <p:extLst>
      <p:ext uri="{BB962C8B-B14F-4D97-AF65-F5344CB8AC3E}">
        <p14:creationId xmlns:p14="http://schemas.microsoft.com/office/powerpoint/2010/main" val="266849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clip to 3 minute mark.  Look for examples of actions that are neurotypical and those that are not.</a:t>
            </a:r>
          </a:p>
        </p:txBody>
      </p:sp>
      <p:sp>
        <p:nvSpPr>
          <p:cNvPr id="4" name="Slide Number Placeholder 3"/>
          <p:cNvSpPr>
            <a:spLocks noGrp="1"/>
          </p:cNvSpPr>
          <p:nvPr>
            <p:ph type="sldNum" sz="quarter" idx="5"/>
          </p:nvPr>
        </p:nvSpPr>
        <p:spPr/>
        <p:txBody>
          <a:bodyPr/>
          <a:lstStyle/>
          <a:p>
            <a:fld id="{E7CCE34D-CFF1-4FFE-815B-D050E7ED2DFD}" type="slidenum">
              <a:rPr lang="en-US" smtClean="0"/>
              <a:t>7</a:t>
            </a:fld>
            <a:endParaRPr lang="en-US"/>
          </a:p>
        </p:txBody>
      </p:sp>
    </p:spTree>
    <p:extLst>
      <p:ext uri="{BB962C8B-B14F-4D97-AF65-F5344CB8AC3E}">
        <p14:creationId xmlns:p14="http://schemas.microsoft.com/office/powerpoint/2010/main" val="396747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Shaun was thinking out of the box by applying knowledge to circumstance to identify resources.  Knife from security, liquor from airport store, tube from drink machine.</a:t>
            </a:r>
          </a:p>
          <a:p>
            <a:r>
              <a:rPr lang="en-US" dirty="0"/>
              <a:t>Confronting “expert” doctor took courage and caring more for the person in need than ego or a comfort zone.  He took several risks.</a:t>
            </a:r>
          </a:p>
          <a:p>
            <a:endParaRPr lang="en-US" dirty="0"/>
          </a:p>
          <a:p>
            <a:r>
              <a:rPr lang="en-US" dirty="0"/>
              <a:t>He asked for help but broke the rules when there was no collaboration.  People weren’t listening.  He was focused.</a:t>
            </a:r>
          </a:p>
          <a:p>
            <a:endParaRPr lang="en-US" dirty="0"/>
          </a:p>
          <a:p>
            <a:r>
              <a:rPr lang="en-US" dirty="0"/>
              <a:t>Total strangers learned to trust quickly because they had no time to research or confirm.  This was a desperate emergency.  </a:t>
            </a:r>
          </a:p>
          <a:p>
            <a:endParaRPr lang="en-US" dirty="0"/>
          </a:p>
          <a:p>
            <a:r>
              <a:rPr lang="en-US" dirty="0"/>
              <a:t>It could have been prevented if the workers had sectioned off the area while the work was being done, or scheduled the work for a quieter time in the airport.  But accidents and emergencies will happen regardless of the best planning.  How will we use the resources of people and materials to achieve the best results?</a:t>
            </a:r>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8</a:t>
            </a:fld>
            <a:endParaRPr lang="en-US"/>
          </a:p>
        </p:txBody>
      </p:sp>
    </p:spTree>
    <p:extLst>
      <p:ext uri="{BB962C8B-B14F-4D97-AF65-F5344CB8AC3E}">
        <p14:creationId xmlns:p14="http://schemas.microsoft.com/office/powerpoint/2010/main" val="363226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recent conference, participants were told that committees that only meet to meet and don’t meet to take action should disband.  I am all in favor of talking and planning and collaborating, but personally I agree that often people talk too much because when they are afraid of taking action.  We won’t ever get it done if we are always trying to get it perfectly planned.  To get started is part of the process of growing and becoming excellent.  We need to know something about what we are doing, but we will learn more once we start the journey of doing.</a:t>
            </a:r>
          </a:p>
          <a:p>
            <a:endParaRPr lang="en-US" dirty="0"/>
          </a:p>
          <a:p>
            <a:r>
              <a:rPr lang="en-US" dirty="0"/>
              <a:t>About a dozen years ago, I became aware of the term “evidence-based” leadership.  I agree that it is good to follow best practices and do some research but the downside of only doing what is evidenced is that you stifle all creativity and innovation.  We can recreate success using evidence, but someone has to go first in order for the rest to follow.  Are you an innovator and a trail blazer?   Are you ready to quit talking and begin doing?</a:t>
            </a:r>
          </a:p>
        </p:txBody>
      </p:sp>
      <p:sp>
        <p:nvSpPr>
          <p:cNvPr id="4" name="Slide Number Placeholder 3"/>
          <p:cNvSpPr>
            <a:spLocks noGrp="1"/>
          </p:cNvSpPr>
          <p:nvPr>
            <p:ph type="sldNum" sz="quarter" idx="5"/>
          </p:nvPr>
        </p:nvSpPr>
        <p:spPr/>
        <p:txBody>
          <a:bodyPr/>
          <a:lstStyle/>
          <a:p>
            <a:fld id="{E7CCE34D-CFF1-4FFE-815B-D050E7ED2DFD}" type="slidenum">
              <a:rPr lang="en-US" smtClean="0"/>
              <a:t>9</a:t>
            </a:fld>
            <a:endParaRPr lang="en-US"/>
          </a:p>
        </p:txBody>
      </p:sp>
    </p:spTree>
    <p:extLst>
      <p:ext uri="{BB962C8B-B14F-4D97-AF65-F5344CB8AC3E}">
        <p14:creationId xmlns:p14="http://schemas.microsoft.com/office/powerpoint/2010/main" val="344556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www.linkedin.com/in/terrylynnbell"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hyperlink" Target="https://www.neurodiversityweek.com/business-resources" TargetMode="External"/><Relationship Id="rId3" Type="http://schemas.openxmlformats.org/officeDocument/2006/relationships/hyperlink" Target="https://www.youtube.com/watch?v=WyDgxN08fLU" TargetMode="External"/><Relationship Id="rId7" Type="http://schemas.openxmlformats.org/officeDocument/2006/relationships/hyperlink" Target="https://www.neurodiversityweek.com/" TargetMode="External"/><Relationship Id="rId2" Type="http://schemas.openxmlformats.org/officeDocument/2006/relationships/hyperlink" Target="https://www.youtube.com/watch?v=d0PwXY9-Jb8" TargetMode="External"/><Relationship Id="rId1" Type="http://schemas.openxmlformats.org/officeDocument/2006/relationships/slideLayout" Target="../slideLayouts/slideLayout15.xml"/><Relationship Id="rId6" Type="http://schemas.openxmlformats.org/officeDocument/2006/relationships/hyperlink" Target="https://www.verywellmind.com/what-is-neurodivergence-and-what-does-it-mean-to-be-neurodivergent-5196627" TargetMode="External"/><Relationship Id="rId5" Type="http://schemas.openxmlformats.org/officeDocument/2006/relationships/hyperlink" Target="https://www.staples.com/sbd/cre/marketing/about_us/corporate-responsibility/diversity-inclusion/" TargetMode="External"/><Relationship Id="rId4" Type="http://schemas.openxmlformats.org/officeDocument/2006/relationships/hyperlink" Target="https://hbr.org/2017/05/neurodiversity-as-a-competitive-advanta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ideo" Target="https://www.youtube.com/embed/d0PwXY9-Jb8?feature=oembed"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pexels.com/photo/aircraft-airline-airliner-airplane-51895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a:bodyPr>
          <a:lstStyle/>
          <a:p>
            <a:r>
              <a:rPr lang="en-US" dirty="0"/>
              <a:t>Where do we start?</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r>
              <a:rPr lang="en-US" dirty="0"/>
              <a:t>Terry Bell, Presenter</a:t>
            </a:r>
          </a:p>
          <a:p>
            <a:r>
              <a:rPr lang="en-US" dirty="0"/>
              <a:t>CCNC DEI Conference</a:t>
            </a:r>
          </a:p>
          <a:p>
            <a:r>
              <a:rPr lang="en-US" dirty="0"/>
              <a:t>March 2022</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4B162477-C703-4D1F-87D4-263FD4AC03EF}"/>
              </a:ext>
            </a:extLst>
          </p:cNvPr>
          <p:cNvSpPr>
            <a:spLocks noGrp="1"/>
          </p:cNvSpPr>
          <p:nvPr>
            <p:ph type="dt" sz="half" idx="10"/>
          </p:nvPr>
        </p:nvSpPr>
        <p:spPr/>
        <p:txBody>
          <a:bodyPr/>
          <a:lstStyle/>
          <a:p>
            <a:r>
              <a:rPr lang="en-US" dirty="0"/>
              <a:t>Tuesday, March 29, 2022</a:t>
            </a:r>
          </a:p>
        </p:txBody>
      </p:sp>
      <p:sp>
        <p:nvSpPr>
          <p:cNvPr id="8" name="Footer Placeholder 7">
            <a:extLst>
              <a:ext uri="{FF2B5EF4-FFF2-40B4-BE49-F238E27FC236}">
                <a16:creationId xmlns:a16="http://schemas.microsoft.com/office/drawing/2014/main" id="{97996BC3-5745-4D09-B2DF-F59D8E7B968F}"/>
              </a:ext>
            </a:extLst>
          </p:cNvPr>
          <p:cNvSpPr>
            <a:spLocks noGrp="1"/>
          </p:cNvSpPr>
          <p:nvPr>
            <p:ph type="ftr" sz="quarter" idx="11"/>
          </p:nvPr>
        </p:nvSpPr>
        <p:spPr/>
        <p:txBody>
          <a:bodyPr/>
          <a:lstStyle/>
          <a:p>
            <a:r>
              <a:rPr lang="en-US" dirty="0"/>
              <a:t>CCNC DEI Conference</a:t>
            </a:r>
          </a:p>
        </p:txBody>
      </p:sp>
      <p:sp>
        <p:nvSpPr>
          <p:cNvPr id="9" name="Slide Number Placeholder 8">
            <a:extLst>
              <a:ext uri="{FF2B5EF4-FFF2-40B4-BE49-F238E27FC236}">
                <a16:creationId xmlns:a16="http://schemas.microsoft.com/office/drawing/2014/main" id="{41EDA4D3-8360-43FB-A4FC-DEBCF92D0B7C}"/>
              </a:ext>
            </a:extLst>
          </p:cNvPr>
          <p:cNvSpPr>
            <a:spLocks noGrp="1"/>
          </p:cNvSpPr>
          <p:nvPr>
            <p:ph type="sldNum" sz="quarter" idx="12"/>
          </p:nvPr>
        </p:nvSpPr>
        <p:spPr/>
        <p:txBody>
          <a:bodyPr/>
          <a:lstStyle/>
          <a:p>
            <a:fld id="{DBA1B0FB-D917-4C8C-928F-313BD683BF39}" type="slidenum">
              <a:rPr lang="en-US" smtClean="0"/>
              <a:t>10</a:t>
            </a:fld>
            <a:endParaRPr lang="en-US"/>
          </a:p>
        </p:txBody>
      </p:sp>
      <p:pic>
        <p:nvPicPr>
          <p:cNvPr id="10" name="Picture 9">
            <a:extLst>
              <a:ext uri="{FF2B5EF4-FFF2-40B4-BE49-F238E27FC236}">
                <a16:creationId xmlns:a16="http://schemas.microsoft.com/office/drawing/2014/main" id="{791DD2D9-5343-4AAE-8A23-22D04A71FDCC}"/>
              </a:ext>
            </a:extLst>
          </p:cNvPr>
          <p:cNvPicPr>
            <a:picLocks noChangeAspect="1"/>
          </p:cNvPicPr>
          <p:nvPr/>
        </p:nvPicPr>
        <p:blipFill>
          <a:blip r:embed="rId3"/>
          <a:stretch>
            <a:fillRect/>
          </a:stretch>
        </p:blipFill>
        <p:spPr>
          <a:xfrm>
            <a:off x="182367" y="1535266"/>
            <a:ext cx="11827265" cy="3787468"/>
          </a:xfrm>
          <a:prstGeom prst="rect">
            <a:avLst/>
          </a:prstGeom>
        </p:spPr>
      </p:pic>
      <p:sp>
        <p:nvSpPr>
          <p:cNvPr id="11" name="TextBox 10">
            <a:extLst>
              <a:ext uri="{FF2B5EF4-FFF2-40B4-BE49-F238E27FC236}">
                <a16:creationId xmlns:a16="http://schemas.microsoft.com/office/drawing/2014/main" id="{8BF16CFF-1759-4715-AB32-D246C402C87E}"/>
              </a:ext>
            </a:extLst>
          </p:cNvPr>
          <p:cNvSpPr txBox="1"/>
          <p:nvPr/>
        </p:nvSpPr>
        <p:spPr>
          <a:xfrm>
            <a:off x="665825" y="408373"/>
            <a:ext cx="5122416" cy="584775"/>
          </a:xfrm>
          <a:prstGeom prst="rect">
            <a:avLst/>
          </a:prstGeom>
          <a:noFill/>
        </p:spPr>
        <p:txBody>
          <a:bodyPr wrap="square" rtlCol="0">
            <a:spAutoFit/>
          </a:bodyPr>
          <a:lstStyle/>
          <a:p>
            <a:r>
              <a:rPr lang="en-US" sz="3200" dirty="0">
                <a:latin typeface="+mj-lt"/>
              </a:rPr>
              <a:t>An example D&amp;I statement</a:t>
            </a:r>
          </a:p>
        </p:txBody>
      </p:sp>
    </p:spTree>
    <p:extLst>
      <p:ext uri="{BB962C8B-B14F-4D97-AF65-F5344CB8AC3E}">
        <p14:creationId xmlns:p14="http://schemas.microsoft.com/office/powerpoint/2010/main" val="169087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155D-2C32-4BFA-A51F-C90C3D0359D8}"/>
              </a:ext>
            </a:extLst>
          </p:cNvPr>
          <p:cNvSpPr>
            <a:spLocks noGrp="1"/>
          </p:cNvSpPr>
          <p:nvPr>
            <p:ph type="title"/>
          </p:nvPr>
        </p:nvSpPr>
        <p:spPr/>
        <p:txBody>
          <a:bodyPr/>
          <a:lstStyle/>
          <a:p>
            <a:r>
              <a:rPr lang="en-US" dirty="0"/>
              <a:t>NEXT STEPS:  Moving DEI into action (from HBR article) </a:t>
            </a:r>
          </a:p>
        </p:txBody>
      </p:sp>
      <p:sp>
        <p:nvSpPr>
          <p:cNvPr id="3" name="Content Placeholder 2">
            <a:extLst>
              <a:ext uri="{FF2B5EF4-FFF2-40B4-BE49-F238E27FC236}">
                <a16:creationId xmlns:a16="http://schemas.microsoft.com/office/drawing/2014/main" id="{FAD1B944-8D61-4000-9938-A6C6E6CDB143}"/>
              </a:ext>
            </a:extLst>
          </p:cNvPr>
          <p:cNvSpPr>
            <a:spLocks noGrp="1"/>
          </p:cNvSpPr>
          <p:nvPr>
            <p:ph idx="1"/>
          </p:nvPr>
        </p:nvSpPr>
        <p:spPr/>
        <p:txBody>
          <a:bodyPr/>
          <a:lstStyle/>
          <a:p>
            <a:pPr marL="0" indent="0">
              <a:buNone/>
            </a:pPr>
            <a:r>
              <a:rPr lang="en-US" dirty="0"/>
              <a:t>Companies should:</a:t>
            </a:r>
          </a:p>
          <a:p>
            <a:pPr marL="342900" lvl="0" indent="-342900">
              <a:buFont typeface="+mj-lt"/>
              <a:buAutoNum type="arabicPeriod"/>
            </a:pPr>
            <a:r>
              <a:rPr lang="en-US" dirty="0"/>
              <a:t>Team with governments or nonprofits experienced in working with people with disabilities</a:t>
            </a:r>
          </a:p>
          <a:p>
            <a:pPr marL="342900" lvl="0" indent="-342900">
              <a:buFont typeface="+mj-lt"/>
              <a:buAutoNum type="arabicPeriod"/>
            </a:pPr>
            <a:r>
              <a:rPr lang="en-US" dirty="0"/>
              <a:t>Use non-interview assessment processes</a:t>
            </a:r>
          </a:p>
          <a:p>
            <a:pPr marL="342900" lvl="0" indent="-342900">
              <a:buFont typeface="+mj-lt"/>
              <a:buAutoNum type="arabicPeriod"/>
            </a:pPr>
            <a:r>
              <a:rPr lang="en-US" dirty="0"/>
              <a:t>Train other workers and managers in what to expect</a:t>
            </a:r>
          </a:p>
          <a:p>
            <a:pPr marL="342900" lvl="0" indent="-342900">
              <a:buFont typeface="+mj-lt"/>
              <a:buAutoNum type="arabicPeriod"/>
            </a:pPr>
            <a:r>
              <a:rPr lang="en-US" dirty="0"/>
              <a:t>Set up a support system</a:t>
            </a:r>
          </a:p>
          <a:p>
            <a:pPr marL="342900" lvl="0" indent="-342900">
              <a:buFont typeface="+mj-lt"/>
              <a:buAutoNum type="arabicPeriod"/>
            </a:pPr>
            <a:r>
              <a:rPr lang="en-US" dirty="0"/>
              <a:t>Tailor methods for managing careers</a:t>
            </a:r>
          </a:p>
          <a:p>
            <a:pPr marL="342900" lvl="0" indent="-342900">
              <a:buFont typeface="+mj-lt"/>
              <a:buAutoNum type="arabicPeriod"/>
            </a:pPr>
            <a:r>
              <a:rPr lang="en-US" dirty="0"/>
              <a:t>Scale the program</a:t>
            </a:r>
          </a:p>
          <a:p>
            <a:pPr marL="342900" lvl="0" indent="-342900">
              <a:buFont typeface="+mj-lt"/>
              <a:buAutoNum type="arabicPeriod"/>
            </a:pPr>
            <a:r>
              <a:rPr lang="en-US" dirty="0"/>
              <a:t>Mainstream the program</a:t>
            </a:r>
          </a:p>
          <a:p>
            <a:endParaRPr lang="en-US" dirty="0"/>
          </a:p>
        </p:txBody>
      </p:sp>
      <p:sp>
        <p:nvSpPr>
          <p:cNvPr id="4" name="Text Placeholder 3">
            <a:extLst>
              <a:ext uri="{FF2B5EF4-FFF2-40B4-BE49-F238E27FC236}">
                <a16:creationId xmlns:a16="http://schemas.microsoft.com/office/drawing/2014/main" id="{F5EA0A69-21EC-4B95-894A-56280B67639E}"/>
              </a:ext>
            </a:extLst>
          </p:cNvPr>
          <p:cNvSpPr>
            <a:spLocks noGrp="1"/>
          </p:cNvSpPr>
          <p:nvPr>
            <p:ph type="body" sz="half" idx="2"/>
          </p:nvPr>
        </p:nvSpPr>
        <p:spPr>
          <a:xfrm>
            <a:off x="906011" y="1750060"/>
            <a:ext cx="3210377" cy="4342765"/>
          </a:xfrm>
        </p:spPr>
        <p:txBody>
          <a:bodyPr/>
          <a:lstStyle/>
          <a:p>
            <a:r>
              <a:rPr lang="en-US" dirty="0"/>
              <a:t>A growing number of companies, including SAP, Hewlett-Packard Enterprise, and Microsoft, have reformed their HR processes in order to access neurodiverse talent—and are seeing productivity gains, quality improvement, boosts in innovative capabilities, and increased employee engagement as a result.   </a:t>
            </a:r>
          </a:p>
          <a:p>
            <a:r>
              <a:rPr lang="en-US" dirty="0"/>
              <a:t>The programs vary but have seven major elements in common.</a:t>
            </a:r>
          </a:p>
        </p:txBody>
      </p:sp>
      <p:sp>
        <p:nvSpPr>
          <p:cNvPr id="5" name="Date Placeholder 4">
            <a:extLst>
              <a:ext uri="{FF2B5EF4-FFF2-40B4-BE49-F238E27FC236}">
                <a16:creationId xmlns:a16="http://schemas.microsoft.com/office/drawing/2014/main" id="{18EBA62E-E0EC-4A7E-A50C-584107BBEE6D}"/>
              </a:ext>
            </a:extLst>
          </p:cNvPr>
          <p:cNvSpPr>
            <a:spLocks noGrp="1"/>
          </p:cNvSpPr>
          <p:nvPr>
            <p:ph type="dt" sz="half" idx="10"/>
          </p:nvPr>
        </p:nvSpPr>
        <p:spPr/>
        <p:txBody>
          <a:bodyPr/>
          <a:lstStyle/>
          <a:p>
            <a:r>
              <a:rPr lang="en-US" dirty="0"/>
              <a:t>Tuesday, March 29, 2022</a:t>
            </a:r>
          </a:p>
        </p:txBody>
      </p:sp>
      <p:sp>
        <p:nvSpPr>
          <p:cNvPr id="6" name="Footer Placeholder 5">
            <a:extLst>
              <a:ext uri="{FF2B5EF4-FFF2-40B4-BE49-F238E27FC236}">
                <a16:creationId xmlns:a16="http://schemas.microsoft.com/office/drawing/2014/main" id="{EC676BBA-74A7-46B5-B787-12D440D89C6C}"/>
              </a:ext>
            </a:extLst>
          </p:cNvPr>
          <p:cNvSpPr>
            <a:spLocks noGrp="1"/>
          </p:cNvSpPr>
          <p:nvPr>
            <p:ph type="ftr" sz="quarter" idx="11"/>
          </p:nvPr>
        </p:nvSpPr>
        <p:spPr/>
        <p:txBody>
          <a:bodyPr/>
          <a:lstStyle/>
          <a:p>
            <a:r>
              <a:rPr lang="en-US" dirty="0"/>
              <a:t>CCNC DEI Conference</a:t>
            </a:r>
          </a:p>
        </p:txBody>
      </p:sp>
      <p:sp>
        <p:nvSpPr>
          <p:cNvPr id="7" name="Slide Number Placeholder 6">
            <a:extLst>
              <a:ext uri="{FF2B5EF4-FFF2-40B4-BE49-F238E27FC236}">
                <a16:creationId xmlns:a16="http://schemas.microsoft.com/office/drawing/2014/main" id="{B577B333-D461-4229-8C8B-0F91A6BC7588}"/>
              </a:ext>
            </a:extLst>
          </p:cNvPr>
          <p:cNvSpPr>
            <a:spLocks noGrp="1"/>
          </p:cNvSpPr>
          <p:nvPr>
            <p:ph type="sldNum" sz="quarter" idx="12"/>
          </p:nvPr>
        </p:nvSpPr>
        <p:spPr/>
        <p:txBody>
          <a:bodyPr/>
          <a:lstStyle/>
          <a:p>
            <a:fld id="{DBA1B0FB-D917-4C8C-928F-313BD683BF39}" type="slidenum">
              <a:rPr lang="en-US" smtClean="0"/>
              <a:t>11</a:t>
            </a:fld>
            <a:endParaRPr lang="en-US"/>
          </a:p>
        </p:txBody>
      </p:sp>
    </p:spTree>
    <p:extLst>
      <p:ext uri="{BB962C8B-B14F-4D97-AF65-F5344CB8AC3E}">
        <p14:creationId xmlns:p14="http://schemas.microsoft.com/office/powerpoint/2010/main" val="292678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Summary</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a:normAutofit fontScale="92500" lnSpcReduction="10000"/>
          </a:bodyPr>
          <a:lstStyle/>
          <a:p>
            <a:r>
              <a:rPr lang="en-US" dirty="0"/>
              <a:t>Our organizations may have different missions, but we all are reliant on talent to drive our organizations to success. Appreciation of talent and respect for individuals show that you care.  Caring is what bridges the gaps between our differences to connect us in purpose and on purpose.</a:t>
            </a:r>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dirty="0"/>
              <a:t>Tuesday, March 29, 2022</a:t>
            </a: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dirty="0"/>
              <a:t>CCNC DEI Conference</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12</a:t>
            </a:fld>
            <a:endParaRPr lang="en-US"/>
          </a:p>
        </p:txBody>
      </p:sp>
    </p:spTree>
    <p:extLst>
      <p:ext uri="{BB962C8B-B14F-4D97-AF65-F5344CB8AC3E}">
        <p14:creationId xmlns:p14="http://schemas.microsoft.com/office/powerpoint/2010/main" val="3521561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6005385" cy="2265216"/>
          </a:xfrm>
        </p:spPr>
        <p:txBody>
          <a:bodyPr/>
          <a:lstStyle/>
          <a:p>
            <a:r>
              <a:rPr lang="en-US" dirty="0"/>
              <a:t>Terry Bell, Employee Relations/EEO Consultant</a:t>
            </a:r>
          </a:p>
          <a:p>
            <a:r>
              <a:rPr lang="en-US" dirty="0"/>
              <a:t>Terry.Bell@ncagr.gov</a:t>
            </a:r>
          </a:p>
          <a:p>
            <a:r>
              <a:rPr lang="en-US" dirty="0">
                <a:hlinkClick r:id="rId3"/>
              </a:rPr>
              <a:t>www.linkedin.com/in/terrylynnbell</a:t>
            </a:r>
            <a:endParaRPr lang="en-US" dirty="0"/>
          </a:p>
          <a:p>
            <a:endParaRPr lang="en-US" dirty="0"/>
          </a:p>
          <a:p>
            <a:endParaRPr lang="en-US" dirty="0"/>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a:xfrm>
            <a:off x="550863" y="6507212"/>
            <a:ext cx="2628900" cy="153888"/>
          </a:xfrm>
        </p:spPr>
        <p:txBody>
          <a:bodyPr/>
          <a:lstStyle/>
          <a:p>
            <a:r>
              <a:rPr lang="en-US" dirty="0"/>
              <a:t>Tuesday, March 29, 2022</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a:xfrm>
            <a:off x="3359150" y="6507212"/>
            <a:ext cx="6379210" cy="153888"/>
          </a:xfrm>
        </p:spPr>
        <p:txBody>
          <a:bodyPr/>
          <a:lstStyle/>
          <a:p>
            <a:endParaRPr lang="en-US" dirty="0"/>
          </a:p>
          <a:p>
            <a:endParaRPr lang="en-US" dirty="0"/>
          </a:p>
          <a:p>
            <a:r>
              <a:rPr lang="en-US" dirty="0"/>
              <a:t>CCNC DEI Conference</a:t>
            </a:r>
          </a:p>
          <a:p>
            <a:endParaRPr lang="en-US" dirty="0"/>
          </a:p>
          <a:p>
            <a:endParaRPr lang="en-US" dirty="0"/>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13</a:t>
            </a:fld>
            <a:endParaRPr lang="en-US"/>
          </a:p>
        </p:txBody>
      </p:sp>
    </p:spTree>
    <p:extLst>
      <p:ext uri="{BB962C8B-B14F-4D97-AF65-F5344CB8AC3E}">
        <p14:creationId xmlns:p14="http://schemas.microsoft.com/office/powerpoint/2010/main" val="324779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B9ADF8-B837-4B5E-9F02-48175FE4A59E}"/>
              </a:ext>
            </a:extLst>
          </p:cNvPr>
          <p:cNvSpPr>
            <a:spLocks noGrp="1"/>
          </p:cNvSpPr>
          <p:nvPr>
            <p:ph type="dt" sz="half" idx="10"/>
          </p:nvPr>
        </p:nvSpPr>
        <p:spPr/>
        <p:txBody>
          <a:bodyPr/>
          <a:lstStyle/>
          <a:p>
            <a:r>
              <a:rPr lang="en-US" dirty="0"/>
              <a:t>Tuesday,  March 29, 2022</a:t>
            </a:r>
          </a:p>
        </p:txBody>
      </p:sp>
      <p:sp>
        <p:nvSpPr>
          <p:cNvPr id="3" name="Footer Placeholder 2">
            <a:extLst>
              <a:ext uri="{FF2B5EF4-FFF2-40B4-BE49-F238E27FC236}">
                <a16:creationId xmlns:a16="http://schemas.microsoft.com/office/drawing/2014/main" id="{C899474C-F356-4693-BD2F-9E08953A4767}"/>
              </a:ext>
            </a:extLst>
          </p:cNvPr>
          <p:cNvSpPr>
            <a:spLocks noGrp="1"/>
          </p:cNvSpPr>
          <p:nvPr>
            <p:ph type="ftr" sz="quarter" idx="11"/>
          </p:nvPr>
        </p:nvSpPr>
        <p:spPr/>
        <p:txBody>
          <a:bodyPr/>
          <a:lstStyle/>
          <a:p>
            <a:r>
              <a:rPr lang="en-US" dirty="0"/>
              <a:t>CCNC DEI Conference</a:t>
            </a:r>
          </a:p>
        </p:txBody>
      </p:sp>
      <p:sp>
        <p:nvSpPr>
          <p:cNvPr id="4" name="Slide Number Placeholder 3">
            <a:extLst>
              <a:ext uri="{FF2B5EF4-FFF2-40B4-BE49-F238E27FC236}">
                <a16:creationId xmlns:a16="http://schemas.microsoft.com/office/drawing/2014/main" id="{7CF028A0-A16B-4F3E-9BF7-D0F6C535B67D}"/>
              </a:ext>
            </a:extLst>
          </p:cNvPr>
          <p:cNvSpPr>
            <a:spLocks noGrp="1"/>
          </p:cNvSpPr>
          <p:nvPr>
            <p:ph type="sldNum" sz="quarter" idx="12"/>
          </p:nvPr>
        </p:nvSpPr>
        <p:spPr/>
        <p:txBody>
          <a:bodyPr/>
          <a:lstStyle/>
          <a:p>
            <a:fld id="{DBA1B0FB-D917-4C8C-928F-313BD683BF39}" type="slidenum">
              <a:rPr lang="en-US" smtClean="0"/>
              <a:t>14</a:t>
            </a:fld>
            <a:endParaRPr lang="en-US"/>
          </a:p>
        </p:txBody>
      </p:sp>
      <p:sp>
        <p:nvSpPr>
          <p:cNvPr id="6" name="Rectangle 5">
            <a:extLst>
              <a:ext uri="{FF2B5EF4-FFF2-40B4-BE49-F238E27FC236}">
                <a16:creationId xmlns:a16="http://schemas.microsoft.com/office/drawing/2014/main" id="{DD79B886-26FB-4378-BA13-EFE4EEE00AA9}"/>
              </a:ext>
            </a:extLst>
          </p:cNvPr>
          <p:cNvSpPr/>
          <p:nvPr/>
        </p:nvSpPr>
        <p:spPr>
          <a:xfrm>
            <a:off x="3048000" y="1351508"/>
            <a:ext cx="6096000" cy="4832092"/>
          </a:xfrm>
          <a:prstGeom prst="rect">
            <a:avLst/>
          </a:prstGeom>
        </p:spPr>
        <p:txBody>
          <a:bodyPr>
            <a:spAutoFit/>
          </a:bodyPr>
          <a:lstStyle/>
          <a:p>
            <a:r>
              <a:rPr lang="en-US" sz="1100" dirty="0">
                <a:latin typeface="Calibri" panose="020F0502020204030204" pitchFamily="34" charset="0"/>
                <a:ea typeface="Calibri" panose="020F0502020204030204" pitchFamily="34" charset="0"/>
              </a:rPr>
              <a:t>Resources from USA</a:t>
            </a:r>
          </a:p>
          <a:p>
            <a:r>
              <a:rPr lang="en-US" sz="1100" u="sng" dirty="0">
                <a:solidFill>
                  <a:srgbClr val="0563C1"/>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https://www.youtube.com/watch?v=d0PwXY9-Jb8</a:t>
            </a:r>
            <a:endParaRPr lang="en-US" sz="1100" dirty="0">
              <a:latin typeface="Calibri" panose="020F0502020204030204" pitchFamily="34" charset="0"/>
              <a:ea typeface="Calibri" panose="020F0502020204030204" pitchFamily="34" charset="0"/>
            </a:endParaRPr>
          </a:p>
          <a:p>
            <a:r>
              <a:rPr lang="en-US" sz="1100" dirty="0">
                <a:latin typeface="Calibri" panose="020F0502020204030204" pitchFamily="34" charset="0"/>
                <a:ea typeface="Calibri" panose="020F0502020204030204" pitchFamily="34" charset="0"/>
              </a:rPr>
              <a:t>Good Doctor clip (S01E01 Scene) Dr. Shaun Murphy save the boy life </a:t>
            </a:r>
          </a:p>
          <a:p>
            <a:r>
              <a:rPr lang="en-US" sz="1100" dirty="0">
                <a:latin typeface="Calibri" panose="020F0502020204030204" pitchFamily="34" charset="0"/>
                <a:ea typeface="Calibri" panose="020F0502020204030204" pitchFamily="34" charset="0"/>
              </a:rPr>
              <a:t>Note:  there is blood.   Stop at 3 minute mark of 4:47 minute video if you are squeamish</a:t>
            </a:r>
          </a:p>
          <a:p>
            <a:r>
              <a:rPr lang="en-US" sz="1100" dirty="0">
                <a:latin typeface="Calibri" panose="020F0502020204030204" pitchFamily="34" charset="0"/>
                <a:ea typeface="Calibri" panose="020F0502020204030204" pitchFamily="34" charset="0"/>
              </a:rPr>
              <a:t> </a:t>
            </a:r>
          </a:p>
          <a:p>
            <a:r>
              <a:rPr lang="en-US" sz="11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https://www.youtube.com/watch?v=WyDgxN08fLU</a:t>
            </a:r>
            <a:endParaRPr lang="en-US" sz="1100" dirty="0">
              <a:latin typeface="Calibri" panose="020F0502020204030204" pitchFamily="34" charset="0"/>
              <a:ea typeface="Calibri" panose="020F0502020204030204" pitchFamily="34" charset="0"/>
            </a:endParaRPr>
          </a:p>
          <a:p>
            <a:r>
              <a:rPr lang="en-US" sz="1100" dirty="0">
                <a:latin typeface="Calibri" panose="020F0502020204030204" pitchFamily="34" charset="0"/>
                <a:ea typeface="Calibri" panose="020F0502020204030204" pitchFamily="34" charset="0"/>
              </a:rPr>
              <a:t>She’s having a stroke – good doctor clip</a:t>
            </a:r>
          </a:p>
          <a:p>
            <a:r>
              <a:rPr lang="en-US" sz="1100" dirty="0">
                <a:latin typeface="Calibri" panose="020F0502020204030204" pitchFamily="34" charset="0"/>
                <a:ea typeface="Calibri" panose="020F0502020204030204" pitchFamily="34" charset="0"/>
              </a:rPr>
              <a:t>Problem solving example</a:t>
            </a:r>
          </a:p>
          <a:p>
            <a:r>
              <a:rPr lang="en-US" sz="1100" dirty="0">
                <a:latin typeface="Calibri" panose="020F0502020204030204" pitchFamily="34" charset="0"/>
                <a:ea typeface="Calibri" panose="020F0502020204030204" pitchFamily="34" charset="0"/>
              </a:rPr>
              <a:t> </a:t>
            </a:r>
          </a:p>
          <a:p>
            <a:r>
              <a:rPr lang="en-US" sz="1100" dirty="0">
                <a:latin typeface="Calibri" panose="020F0502020204030204" pitchFamily="34" charset="0"/>
                <a:ea typeface="Calibri" panose="020F0502020204030204" pitchFamily="34" charset="0"/>
              </a:rPr>
              <a:t>Harvard Business Review Neurodiversity as a Competitive Advantage</a:t>
            </a:r>
          </a:p>
          <a:p>
            <a:r>
              <a:rPr lang="en-US" sz="1100" u="sng" dirty="0">
                <a:solidFill>
                  <a:srgbClr val="0563C1"/>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https://hbr.org/2017/05/neurodiversity-as-a-competitive-advantage</a:t>
            </a:r>
            <a:endParaRPr lang="en-US" sz="1100" dirty="0">
              <a:latin typeface="Calibri" panose="020F0502020204030204" pitchFamily="34" charset="0"/>
              <a:ea typeface="Calibri" panose="020F0502020204030204" pitchFamily="34" charset="0"/>
            </a:endParaRPr>
          </a:p>
          <a:p>
            <a:r>
              <a:rPr lang="en-US" sz="1100" dirty="0">
                <a:latin typeface="Calibri" panose="020F0502020204030204" pitchFamily="34" charset="0"/>
                <a:ea typeface="Calibri" panose="020F0502020204030204" pitchFamily="34" charset="0"/>
              </a:rPr>
              <a:t> </a:t>
            </a:r>
          </a:p>
          <a:p>
            <a:r>
              <a:rPr lang="en-US" sz="1100" dirty="0">
                <a:latin typeface="Calibri" panose="020F0502020204030204" pitchFamily="34" charset="0"/>
                <a:ea typeface="Calibri" panose="020F0502020204030204" pitchFamily="34" charset="0"/>
              </a:rPr>
              <a:t>Staples Inc Diversity and Inclusion statement</a:t>
            </a:r>
          </a:p>
          <a:p>
            <a:r>
              <a:rPr lang="en-US" sz="1100" u="sng" dirty="0">
                <a:solidFill>
                  <a:srgbClr val="0563C1"/>
                </a:solidFill>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https://www.staples.com/sbd/cre/marketing/about_us/corporate-responsibility/diversity-inclusion/</a:t>
            </a:r>
            <a:endParaRPr lang="en-US" sz="1100" dirty="0">
              <a:latin typeface="Calibri" panose="020F0502020204030204" pitchFamily="34" charset="0"/>
              <a:ea typeface="Calibri" panose="020F0502020204030204" pitchFamily="34" charset="0"/>
            </a:endParaRPr>
          </a:p>
          <a:p>
            <a:r>
              <a:rPr lang="en-US" sz="1100" dirty="0">
                <a:latin typeface="Calibri" panose="020F0502020204030204" pitchFamily="34" charset="0"/>
                <a:ea typeface="Calibri" panose="020F0502020204030204" pitchFamily="34" charset="0"/>
              </a:rPr>
              <a:t> </a:t>
            </a:r>
          </a:p>
          <a:p>
            <a:r>
              <a:rPr lang="en-US" sz="1100" dirty="0">
                <a:latin typeface="Calibri" panose="020F0502020204030204" pitchFamily="34" charset="0"/>
                <a:ea typeface="Calibri" panose="020F0502020204030204" pitchFamily="34" charset="0"/>
              </a:rPr>
              <a:t>What is Neurodivergence </a:t>
            </a:r>
          </a:p>
          <a:p>
            <a:r>
              <a:rPr lang="en-US" sz="1100" dirty="0">
                <a:latin typeface="Calibri" panose="020F0502020204030204" pitchFamily="34" charset="0"/>
                <a:ea typeface="Calibri" panose="020F0502020204030204" pitchFamily="34" charset="0"/>
                <a:hlinkClick r:id="rId6"/>
              </a:rPr>
              <a:t>https://www.verywellmind.com/what-is-neurodivergence-and-what-does-it-mean-to-be-neurodivergent-5196627</a:t>
            </a:r>
            <a:endParaRPr lang="en-US" sz="1100" dirty="0">
              <a:latin typeface="Calibri" panose="020F0502020204030204" pitchFamily="34" charset="0"/>
              <a:ea typeface="Calibri" panose="020F0502020204030204" pitchFamily="34" charset="0"/>
            </a:endParaRPr>
          </a:p>
          <a:p>
            <a:endParaRPr lang="en-US" sz="1100" dirty="0">
              <a:latin typeface="Calibri" panose="020F0502020204030204" pitchFamily="34" charset="0"/>
              <a:ea typeface="Calibri" panose="020F0502020204030204" pitchFamily="34" charset="0"/>
            </a:endParaRPr>
          </a:p>
          <a:p>
            <a:endParaRPr lang="en-US" sz="1100" dirty="0">
              <a:latin typeface="Calibri" panose="020F0502020204030204" pitchFamily="34" charset="0"/>
              <a:ea typeface="Calibri" panose="020F0502020204030204" pitchFamily="34" charset="0"/>
            </a:endParaRPr>
          </a:p>
          <a:p>
            <a:r>
              <a:rPr lang="en-US" sz="1100" dirty="0">
                <a:latin typeface="Calibri" panose="020F0502020204030204" pitchFamily="34" charset="0"/>
                <a:ea typeface="Calibri" panose="020F0502020204030204" pitchFamily="34" charset="0"/>
              </a:rPr>
              <a:t>Resources from the United Kingdom</a:t>
            </a:r>
          </a:p>
          <a:p>
            <a:r>
              <a:rPr lang="en-US" sz="1100" dirty="0">
                <a:latin typeface="Calibri" panose="020F0502020204030204" pitchFamily="34" charset="0"/>
                <a:ea typeface="Calibri" panose="020F0502020204030204" pitchFamily="34" charset="0"/>
              </a:rPr>
              <a:t> </a:t>
            </a:r>
          </a:p>
          <a:p>
            <a:r>
              <a:rPr lang="en-US" sz="1100" dirty="0">
                <a:latin typeface="Calibri" panose="020F0502020204030204" pitchFamily="34" charset="0"/>
                <a:ea typeface="Calibri" panose="020F0502020204030204" pitchFamily="34" charset="0"/>
              </a:rPr>
              <a:t>March 21-27, 2022 is Neurodiversity Celebration Week</a:t>
            </a:r>
          </a:p>
          <a:p>
            <a:r>
              <a:rPr lang="en-US" sz="1100" u="sng" dirty="0">
                <a:solidFill>
                  <a:srgbClr val="0563C1"/>
                </a:solidFill>
                <a:latin typeface="Calibri" panose="020F050202020403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https://www.neurodiversityweek.com/</a:t>
            </a:r>
            <a:endParaRPr lang="en-US" sz="1100" dirty="0">
              <a:latin typeface="Calibri" panose="020F0502020204030204" pitchFamily="34" charset="0"/>
              <a:ea typeface="Calibri" panose="020F0502020204030204" pitchFamily="34" charset="0"/>
            </a:endParaRPr>
          </a:p>
          <a:p>
            <a:r>
              <a:rPr lang="en-US" sz="1100" dirty="0">
                <a:latin typeface="Calibri" panose="020F0502020204030204" pitchFamily="34" charset="0"/>
                <a:ea typeface="Calibri" panose="020F0502020204030204" pitchFamily="34" charset="0"/>
              </a:rPr>
              <a:t> </a:t>
            </a:r>
          </a:p>
          <a:p>
            <a:r>
              <a:rPr lang="en-US" sz="1100" dirty="0">
                <a:latin typeface="Calibri" panose="020F0502020204030204" pitchFamily="34" charset="0"/>
                <a:ea typeface="Calibri" panose="020F0502020204030204" pitchFamily="34" charset="0"/>
              </a:rPr>
              <a:t>Resource pages for Workplace</a:t>
            </a:r>
          </a:p>
          <a:p>
            <a:r>
              <a:rPr lang="en-US" sz="1100" u="sng" dirty="0">
                <a:solidFill>
                  <a:srgbClr val="0563C1"/>
                </a:solidFill>
                <a:latin typeface="Calibri" panose="020F0502020204030204" pitchFamily="34" charset="0"/>
                <a:ea typeface="Calibri" panose="020F0502020204030204" pitchFamily="34" charset="0"/>
                <a:hlinkClick r:id="rId8">
                  <a:extLst>
                    <a:ext uri="{A12FA001-AC4F-418D-AE19-62706E023703}">
                      <ahyp:hlinkClr xmlns:ahyp="http://schemas.microsoft.com/office/drawing/2018/hyperlinkcolor" val="tx"/>
                    </a:ext>
                  </a:extLst>
                </a:hlinkClick>
              </a:rPr>
              <a:t>https://www.neurodiversityweek.com/business-resources</a:t>
            </a:r>
            <a:endParaRPr lang="en-US" sz="1100" dirty="0">
              <a:latin typeface="Calibri" panose="020F0502020204030204" pitchFamily="34" charset="0"/>
              <a:ea typeface="Calibri" panose="020F0502020204030204" pitchFamily="34" charset="0"/>
            </a:endParaRPr>
          </a:p>
          <a:p>
            <a:r>
              <a:rPr lang="en-US" sz="1100" dirty="0">
                <a:latin typeface="Calibri" panose="020F0502020204030204" pitchFamily="34" charset="0"/>
                <a:ea typeface="Calibri" panose="020F0502020204030204" pitchFamily="34" charset="0"/>
              </a:rPr>
              <a:t> </a:t>
            </a:r>
          </a:p>
        </p:txBody>
      </p:sp>
      <p:sp>
        <p:nvSpPr>
          <p:cNvPr id="7" name="TextBox 6">
            <a:extLst>
              <a:ext uri="{FF2B5EF4-FFF2-40B4-BE49-F238E27FC236}">
                <a16:creationId xmlns:a16="http://schemas.microsoft.com/office/drawing/2014/main" id="{C3A2CF5B-96AD-4DB6-9458-D4249EBE2F0E}"/>
              </a:ext>
            </a:extLst>
          </p:cNvPr>
          <p:cNvSpPr txBox="1"/>
          <p:nvPr/>
        </p:nvSpPr>
        <p:spPr>
          <a:xfrm>
            <a:off x="1287262" y="506027"/>
            <a:ext cx="5486400" cy="584775"/>
          </a:xfrm>
          <a:prstGeom prst="rect">
            <a:avLst/>
          </a:prstGeom>
          <a:noFill/>
        </p:spPr>
        <p:txBody>
          <a:bodyPr wrap="square" rtlCol="0">
            <a:spAutoFit/>
          </a:bodyPr>
          <a:lstStyle/>
          <a:p>
            <a:r>
              <a:rPr lang="en-US" sz="3200" dirty="0">
                <a:latin typeface="+mj-lt"/>
              </a:rPr>
              <a:t>CREDITS &amp; RESOURCES</a:t>
            </a:r>
          </a:p>
        </p:txBody>
      </p:sp>
    </p:spTree>
    <p:extLst>
      <p:ext uri="{BB962C8B-B14F-4D97-AF65-F5344CB8AC3E}">
        <p14:creationId xmlns:p14="http://schemas.microsoft.com/office/powerpoint/2010/main" val="63383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987580" cy="1997855"/>
          </a:xfrm>
        </p:spPr>
        <p:txBody>
          <a:bodyPr/>
          <a:lstStyle/>
          <a:p>
            <a:r>
              <a:rPr lang="en-US" dirty="0"/>
              <a:t>We start with the way we think</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2" y="2677306"/>
            <a:ext cx="4516087" cy="3415519"/>
          </a:xfrm>
        </p:spPr>
        <p:txBody>
          <a:bodyPr/>
          <a:lstStyle/>
          <a:p>
            <a:pPr marL="342900" indent="-342900">
              <a:buFont typeface="Arial" panose="020B0604020202020204" pitchFamily="34" charset="0"/>
              <a:buChar char="•"/>
            </a:pPr>
            <a:r>
              <a:rPr lang="en-US" dirty="0"/>
              <a:t>What we say  and do is indicative of thoughts</a:t>
            </a:r>
          </a:p>
          <a:p>
            <a:pPr marL="342900" indent="-342900">
              <a:buFont typeface="Arial" panose="020B0604020202020204" pitchFamily="34" charset="0"/>
              <a:buChar char="•"/>
            </a:pPr>
            <a:r>
              <a:rPr lang="en-US" dirty="0"/>
              <a:t>Introduction</a:t>
            </a:r>
          </a:p>
          <a:p>
            <a:pPr marL="342900" indent="-342900">
              <a:buFont typeface="Arial" panose="020B0604020202020204" pitchFamily="34" charset="0"/>
              <a:buChar char="•"/>
            </a:pPr>
            <a:r>
              <a:rPr lang="en-US" dirty="0"/>
              <a:t>DEI Perspectives</a:t>
            </a:r>
          </a:p>
          <a:p>
            <a:pPr marL="342900" indent="-342900">
              <a:buFont typeface="Arial" panose="020B0604020202020204" pitchFamily="34" charset="0"/>
              <a:buChar char="•"/>
            </a:pPr>
            <a:r>
              <a:rPr lang="en-US" dirty="0"/>
              <a:t>Neurodiversity</a:t>
            </a:r>
          </a:p>
          <a:p>
            <a:pPr marL="342900" indent="-342900">
              <a:buFont typeface="Arial" panose="020B0604020202020204" pitchFamily="34" charset="0"/>
              <a:buChar char="•"/>
            </a:pPr>
            <a:r>
              <a:rPr lang="en-US" dirty="0"/>
              <a:t>Creating the neurodiverse workplace</a:t>
            </a:r>
          </a:p>
          <a:p>
            <a:pPr marL="342900" indent="-342900">
              <a:buFont typeface="Arial" panose="020B0604020202020204" pitchFamily="34" charset="0"/>
              <a:buChar char="•"/>
            </a:pPr>
            <a:r>
              <a:rPr lang="en-US" dirty="0"/>
              <a:t>Next steps</a:t>
            </a:r>
          </a:p>
          <a:p>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3" name="Date Placeholder 12">
            <a:extLst>
              <a:ext uri="{FF2B5EF4-FFF2-40B4-BE49-F238E27FC236}">
                <a16:creationId xmlns:a16="http://schemas.microsoft.com/office/drawing/2014/main" id="{915FE2C5-E66A-4405-B19E-2C5C546C98E4}"/>
              </a:ext>
            </a:extLst>
          </p:cNvPr>
          <p:cNvSpPr>
            <a:spLocks noGrp="1"/>
          </p:cNvSpPr>
          <p:nvPr>
            <p:ph type="dt" sz="half" idx="10"/>
          </p:nvPr>
        </p:nvSpPr>
        <p:spPr>
          <a:xfrm>
            <a:off x="550863" y="6507212"/>
            <a:ext cx="2628900" cy="153888"/>
          </a:xfrm>
        </p:spPr>
        <p:txBody>
          <a:bodyPr/>
          <a:lstStyle/>
          <a:p>
            <a:r>
              <a:rPr lang="en-US" dirty="0"/>
              <a:t>Tuesday, March 29, 2022</a:t>
            </a:r>
          </a:p>
        </p:txBody>
      </p:sp>
      <p:sp>
        <p:nvSpPr>
          <p:cNvPr id="14" name="Footer Placeholder 13">
            <a:extLst>
              <a:ext uri="{FF2B5EF4-FFF2-40B4-BE49-F238E27FC236}">
                <a16:creationId xmlns:a16="http://schemas.microsoft.com/office/drawing/2014/main" id="{B01DF4D0-78BC-4C8C-9570-26F0B225433A}"/>
              </a:ext>
            </a:extLst>
          </p:cNvPr>
          <p:cNvSpPr>
            <a:spLocks noGrp="1"/>
          </p:cNvSpPr>
          <p:nvPr>
            <p:ph type="ftr" sz="quarter" idx="11"/>
          </p:nvPr>
        </p:nvSpPr>
        <p:spPr>
          <a:xfrm>
            <a:off x="3359150" y="6507212"/>
            <a:ext cx="6379210" cy="153888"/>
          </a:xfrm>
        </p:spPr>
        <p:txBody>
          <a:bodyPr/>
          <a:lstStyle/>
          <a:p>
            <a:r>
              <a:rPr lang="en-US" dirty="0"/>
              <a:t>CCNC DEI Conference</a:t>
            </a:r>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1C22D6-6930-4B7B-BACE-5AA97FA51225}"/>
              </a:ext>
            </a:extLst>
          </p:cNvPr>
          <p:cNvSpPr>
            <a:spLocks noGrp="1"/>
          </p:cNvSpPr>
          <p:nvPr>
            <p:ph type="title"/>
          </p:nvPr>
        </p:nvSpPr>
        <p:spPr/>
        <p:txBody>
          <a:bodyPr/>
          <a:lstStyle/>
          <a:p>
            <a:r>
              <a:rPr lang="en-US" dirty="0"/>
              <a:t>Oh, you know what I mean!</a:t>
            </a:r>
          </a:p>
        </p:txBody>
      </p:sp>
      <p:sp>
        <p:nvSpPr>
          <p:cNvPr id="11" name="Content Placeholder 10">
            <a:extLst>
              <a:ext uri="{FF2B5EF4-FFF2-40B4-BE49-F238E27FC236}">
                <a16:creationId xmlns:a16="http://schemas.microsoft.com/office/drawing/2014/main" id="{0CBF75EC-B418-48BD-9233-0BC2AF5A2D8C}"/>
              </a:ext>
            </a:extLst>
          </p:cNvPr>
          <p:cNvSpPr>
            <a:spLocks noGrp="1"/>
          </p:cNvSpPr>
          <p:nvPr>
            <p:ph idx="1"/>
          </p:nvPr>
        </p:nvSpPr>
        <p:spPr/>
        <p:txBody>
          <a:bodyPr/>
          <a:lstStyle/>
          <a:p>
            <a:pPr lvl="1"/>
            <a:r>
              <a:rPr lang="en-US" dirty="0"/>
              <a:t>Use person-centered language.</a:t>
            </a:r>
          </a:p>
          <a:p>
            <a:pPr lvl="2"/>
            <a:r>
              <a:rPr lang="en-US" dirty="0"/>
              <a:t>A person with autism, not an autistic person</a:t>
            </a:r>
          </a:p>
          <a:p>
            <a:pPr lvl="2"/>
            <a:r>
              <a:rPr lang="en-US" dirty="0"/>
              <a:t>An individual who has sensory sensitivity</a:t>
            </a:r>
          </a:p>
          <a:p>
            <a:pPr lvl="1"/>
            <a:r>
              <a:rPr lang="en-US" dirty="0"/>
              <a:t>Equity is meeting someone where they are, ensuring they have opportunity and resources needed to share their talents.   Equity is not always treating everyone the same. </a:t>
            </a:r>
          </a:p>
          <a:p>
            <a:pPr lvl="1"/>
            <a:r>
              <a:rPr lang="en-US" dirty="0"/>
              <a:t>LEGALLY,  the ADA laws only require reasonable accommodations to qualified individuals that do not create an undue hardship to the organization.  When challenged, do the right thing.</a:t>
            </a:r>
          </a:p>
          <a:p>
            <a:pPr lvl="1"/>
            <a:r>
              <a:rPr lang="en-US" dirty="0"/>
              <a:t>Hateful or negative words hurt.  Don’t use them, not ever.</a:t>
            </a:r>
          </a:p>
          <a:p>
            <a:pPr lvl="1"/>
            <a:r>
              <a:rPr lang="en-US" dirty="0"/>
              <a:t>Put egos aside.  Care enough to be sensitive to the fact that we all bring unique perspectives and experiences.  Our experiences shape our thoughts and values.</a:t>
            </a:r>
          </a:p>
        </p:txBody>
      </p:sp>
      <p:sp>
        <p:nvSpPr>
          <p:cNvPr id="12" name="Text Placeholder 11">
            <a:extLst>
              <a:ext uri="{FF2B5EF4-FFF2-40B4-BE49-F238E27FC236}">
                <a16:creationId xmlns:a16="http://schemas.microsoft.com/office/drawing/2014/main" id="{0F449621-A7C7-4256-8D0B-8F7464287296}"/>
              </a:ext>
            </a:extLst>
          </p:cNvPr>
          <p:cNvSpPr>
            <a:spLocks noGrp="1"/>
          </p:cNvSpPr>
          <p:nvPr>
            <p:ph type="body" sz="half" idx="2"/>
          </p:nvPr>
        </p:nvSpPr>
        <p:spPr/>
        <p:txBody>
          <a:bodyPr/>
          <a:lstStyle/>
          <a:p>
            <a:r>
              <a:rPr lang="en-US" dirty="0"/>
              <a:t>Actually,  I only know what you said, or what you didn’t say sent an even stronger message.</a:t>
            </a:r>
          </a:p>
          <a:p>
            <a:r>
              <a:rPr lang="en-US" dirty="0"/>
              <a:t>Identifying any bias is important to address it.  We all have biases, and blind spots!</a:t>
            </a:r>
          </a:p>
          <a:p>
            <a:r>
              <a:rPr lang="en-US" dirty="0"/>
              <a:t>Actively listening for comprehension and understanding is paramount in communicating with one another.</a:t>
            </a:r>
          </a:p>
          <a:p>
            <a:r>
              <a:rPr lang="en-US" dirty="0"/>
              <a:t>Clear, two-way communication is essential to success.</a:t>
            </a:r>
          </a:p>
          <a:p>
            <a:r>
              <a:rPr lang="en-US" dirty="0"/>
              <a:t>For respectful communication, remember some key points:</a:t>
            </a:r>
          </a:p>
          <a:p>
            <a:endParaRPr lang="en-US" dirty="0"/>
          </a:p>
        </p:txBody>
      </p:sp>
      <p:sp>
        <p:nvSpPr>
          <p:cNvPr id="7" name="Date Placeholder 6">
            <a:extLst>
              <a:ext uri="{FF2B5EF4-FFF2-40B4-BE49-F238E27FC236}">
                <a16:creationId xmlns:a16="http://schemas.microsoft.com/office/drawing/2014/main" id="{9DDE2BC5-1605-4FAB-8775-AD09B283BE9E}"/>
              </a:ext>
            </a:extLst>
          </p:cNvPr>
          <p:cNvSpPr>
            <a:spLocks noGrp="1"/>
          </p:cNvSpPr>
          <p:nvPr>
            <p:ph type="dt" sz="half" idx="10"/>
          </p:nvPr>
        </p:nvSpPr>
        <p:spPr/>
        <p:txBody>
          <a:bodyPr/>
          <a:lstStyle/>
          <a:p>
            <a:r>
              <a:rPr lang="en-US" dirty="0"/>
              <a:t>Tuesday, March 29, 2022</a:t>
            </a:r>
          </a:p>
        </p:txBody>
      </p:sp>
      <p:sp>
        <p:nvSpPr>
          <p:cNvPr id="8" name="Footer Placeholder 7">
            <a:extLst>
              <a:ext uri="{FF2B5EF4-FFF2-40B4-BE49-F238E27FC236}">
                <a16:creationId xmlns:a16="http://schemas.microsoft.com/office/drawing/2014/main" id="{29F04BE6-5E82-484B-8739-87CFDFC5B196}"/>
              </a:ext>
            </a:extLst>
          </p:cNvPr>
          <p:cNvSpPr>
            <a:spLocks noGrp="1"/>
          </p:cNvSpPr>
          <p:nvPr>
            <p:ph type="ftr" sz="quarter" idx="11"/>
          </p:nvPr>
        </p:nvSpPr>
        <p:spPr/>
        <p:txBody>
          <a:bodyPr/>
          <a:lstStyle/>
          <a:p>
            <a:r>
              <a:rPr lang="en-US" dirty="0"/>
              <a:t>CCNC DEI Conference</a:t>
            </a:r>
          </a:p>
        </p:txBody>
      </p:sp>
      <p:sp>
        <p:nvSpPr>
          <p:cNvPr id="9" name="Slide Number Placeholder 8">
            <a:extLst>
              <a:ext uri="{FF2B5EF4-FFF2-40B4-BE49-F238E27FC236}">
                <a16:creationId xmlns:a16="http://schemas.microsoft.com/office/drawing/2014/main" id="{3CD5B010-828C-4688-92E7-A88D9562FA62}"/>
              </a:ext>
            </a:extLst>
          </p:cNvPr>
          <p:cNvSpPr>
            <a:spLocks noGrp="1"/>
          </p:cNvSpPr>
          <p:nvPr>
            <p:ph type="sldNum" sz="quarter" idx="12"/>
          </p:nvPr>
        </p:nvSpPr>
        <p:spPr/>
        <p:txBody>
          <a:bodyPr/>
          <a:lstStyle/>
          <a:p>
            <a:fld id="{DBA1B0FB-D917-4C8C-928F-313BD683BF39}" type="slidenum">
              <a:rPr lang="en-US" smtClean="0"/>
              <a:t>3</a:t>
            </a:fld>
            <a:endParaRPr lang="en-US"/>
          </a:p>
        </p:txBody>
      </p:sp>
    </p:spTree>
    <p:extLst>
      <p:ext uri="{BB962C8B-B14F-4D97-AF65-F5344CB8AC3E}">
        <p14:creationId xmlns:p14="http://schemas.microsoft.com/office/powerpoint/2010/main" val="402330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a:lstStyle/>
          <a:p>
            <a:r>
              <a:rPr lang="en-US"/>
              <a:t>Introduction</a:t>
            </a:r>
            <a:endParaRPr lang="en-US" dirty="0"/>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dirty="0"/>
              <a:t>Tuesday, March 29, 2022</a:t>
            </a: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dirty="0"/>
              <a:t>CCNC DEI Conference</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2563" y="4508500"/>
            <a:ext cx="6221412" cy="1563688"/>
          </a:xfrm>
          <a:noFill/>
        </p:spPr>
        <p:txBody>
          <a:bodyPr>
            <a:normAutofit fontScale="62500" lnSpcReduction="20000"/>
          </a:bodyPr>
          <a:lstStyle/>
          <a:p>
            <a:r>
              <a:rPr lang="en-US" b="1" dirty="0"/>
              <a:t>HBR Summary.   </a:t>
            </a:r>
            <a:r>
              <a:rPr lang="en-US" dirty="0"/>
              <a:t>Many people with neurological conditions such as autism spectrum disorder and dyslexia have extraordinary skills, including in pattern recognition, memory, and mathematics. Yet they often struggle to fit the profiles sought by employers.</a:t>
            </a:r>
          </a:p>
          <a:p>
            <a:r>
              <a:rPr lang="en-US" dirty="0"/>
              <a:t>A growing number of companies, including SAP, Hewlett-Packard Enterprise, and Microsoft, have reformed their HR processes in order to access neurodiverse talent—and are seeing productivity gains, quality improvement, boosts in innovative capabilities, and increased employee engagement as a result. </a:t>
            </a:r>
          </a:p>
        </p:txBody>
      </p:sp>
    </p:spTree>
    <p:extLst>
      <p:ext uri="{BB962C8B-B14F-4D97-AF65-F5344CB8AC3E}">
        <p14:creationId xmlns:p14="http://schemas.microsoft.com/office/powerpoint/2010/main" val="215888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fontScale="90000"/>
          </a:bodyPr>
          <a:lstStyle/>
          <a:p>
            <a:pPr>
              <a:lnSpc>
                <a:spcPct val="100000"/>
              </a:lnSpc>
            </a:pPr>
            <a:r>
              <a:rPr lang="en-US" sz="6400" kern="1200" dirty="0">
                <a:solidFill>
                  <a:schemeClr val="tx1"/>
                </a:solidFill>
                <a:latin typeface="+mj-lt"/>
                <a:ea typeface="+mj-ea"/>
                <a:cs typeface="+mj-cs"/>
              </a:rPr>
              <a:t>Diversity, Equity </a:t>
            </a:r>
            <a:r>
              <a:rPr lang="en-US" dirty="0"/>
              <a:t>&amp; Inclusion </a:t>
            </a:r>
            <a:r>
              <a:rPr lang="en-US" sz="6400" kern="1200" dirty="0">
                <a:solidFill>
                  <a:schemeClr val="tx1"/>
                </a:solidFill>
                <a:latin typeface="+mj-lt"/>
                <a:ea typeface="+mj-ea"/>
                <a:cs typeface="+mj-cs"/>
              </a:rPr>
              <a:t>Perspectives</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841548" cy="2265216"/>
          </a:xfrm>
        </p:spPr>
        <p:txBody>
          <a:bodyPr vert="horz" wrap="square" lIns="0" tIns="0" rIns="0" bIns="0" rtlCol="0">
            <a:normAutofit/>
          </a:bodyPr>
          <a:lstStyle/>
          <a:p>
            <a:pPr marL="0" indent="0">
              <a:lnSpc>
                <a:spcPct val="100000"/>
              </a:lnSpc>
              <a:buNone/>
            </a:pPr>
            <a:r>
              <a:rPr lang="en-US" kern="1200" dirty="0">
                <a:latin typeface="+mn-lt"/>
                <a:ea typeface="+mn-ea"/>
                <a:cs typeface="+mn-cs"/>
              </a:rPr>
              <a:t>Do we see disability, labels or opportunities?</a:t>
            </a: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dirty="0"/>
              <a:t>Tuesday, March 29, 2022</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dirty="0"/>
              <a:t>CCNC DEI Conference</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5</a:t>
            </a:fld>
            <a:endParaRPr lang="en-US"/>
          </a:p>
        </p:txBody>
      </p:sp>
    </p:spTree>
    <p:extLst>
      <p:ext uri="{BB962C8B-B14F-4D97-AF65-F5344CB8AC3E}">
        <p14:creationId xmlns:p14="http://schemas.microsoft.com/office/powerpoint/2010/main" val="56002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9BA7E-BEC3-4DCD-B068-EF9AD4A3A025}"/>
              </a:ext>
            </a:extLst>
          </p:cNvPr>
          <p:cNvSpPr>
            <a:spLocks noGrp="1"/>
          </p:cNvSpPr>
          <p:nvPr>
            <p:ph type="title"/>
          </p:nvPr>
        </p:nvSpPr>
        <p:spPr/>
        <p:txBody>
          <a:bodyPr/>
          <a:lstStyle/>
          <a:p>
            <a:r>
              <a:rPr lang="en-US" dirty="0"/>
              <a:t>We approach problem solving differently</a:t>
            </a:r>
          </a:p>
        </p:txBody>
      </p:sp>
      <p:pic>
        <p:nvPicPr>
          <p:cNvPr id="9" name="Content Placeholder 8" descr="Smiling students chatting in school corridor">
            <a:extLst>
              <a:ext uri="{FF2B5EF4-FFF2-40B4-BE49-F238E27FC236}">
                <a16:creationId xmlns:a16="http://schemas.microsoft.com/office/drawing/2014/main" id="{CDC39700-AF13-4E9C-AA88-AA553E7050EF}"/>
              </a:ext>
            </a:extLst>
          </p:cNvPr>
          <p:cNvPicPr>
            <a:picLocks noGrp="1" noChangeAspect="1"/>
          </p:cNvPicPr>
          <p:nvPr>
            <p:ph sz="half" idx="1"/>
          </p:nvPr>
        </p:nvPicPr>
        <p:blipFill>
          <a:blip r:embed="rId3"/>
          <a:stretch>
            <a:fillRect/>
          </a:stretch>
        </p:blipFill>
        <p:spPr>
          <a:xfrm>
            <a:off x="550863" y="2281021"/>
            <a:ext cx="5435600" cy="3627870"/>
          </a:xfrm>
        </p:spPr>
      </p:pic>
      <p:sp>
        <p:nvSpPr>
          <p:cNvPr id="4" name="Content Placeholder 3">
            <a:extLst>
              <a:ext uri="{FF2B5EF4-FFF2-40B4-BE49-F238E27FC236}">
                <a16:creationId xmlns:a16="http://schemas.microsoft.com/office/drawing/2014/main" id="{8BC2E532-6D66-4277-A839-04CD6D274D4E}"/>
              </a:ext>
            </a:extLst>
          </p:cNvPr>
          <p:cNvSpPr>
            <a:spLocks noGrp="1"/>
          </p:cNvSpPr>
          <p:nvPr>
            <p:ph sz="half" idx="2"/>
          </p:nvPr>
        </p:nvSpPr>
        <p:spPr>
          <a:xfrm>
            <a:off x="6205537" y="1517291"/>
            <a:ext cx="5435600" cy="4688200"/>
          </a:xfrm>
        </p:spPr>
        <p:txBody>
          <a:bodyPr/>
          <a:lstStyle/>
          <a:p>
            <a:r>
              <a:rPr lang="en-US" dirty="0"/>
              <a:t>Diversity is so much more than physical attributes, gender, culture or legally protected classes.</a:t>
            </a:r>
          </a:p>
          <a:p>
            <a:r>
              <a:rPr lang="en-US" dirty="0"/>
              <a:t>Neurodivergence is a difference in the way we perceive the world around us, and </a:t>
            </a:r>
            <a:r>
              <a:rPr lang="en-US"/>
              <a:t>how we process </a:t>
            </a:r>
            <a:r>
              <a:rPr lang="en-US" dirty="0"/>
              <a:t>information, it is not neurotypical.  What we think of as “normal” is mainstream.  “Normal” is what is commonly accepted and understood.</a:t>
            </a:r>
          </a:p>
          <a:p>
            <a:r>
              <a:rPr lang="en-US" dirty="0"/>
              <a:t>Neurodiversity such as Dyslexia,  ADHD,  Autism spectrum, can heighten the individual’s complex problem-solving abilities</a:t>
            </a:r>
          </a:p>
          <a:p>
            <a:r>
              <a:rPr lang="en-US" dirty="0"/>
              <a:t>Social skill levels and physical ability can be lower with individuals who are neurodivergent</a:t>
            </a:r>
          </a:p>
          <a:p>
            <a:pPr marL="0" indent="0">
              <a:buNone/>
            </a:pPr>
            <a:endParaRPr lang="en-US" dirty="0"/>
          </a:p>
        </p:txBody>
      </p:sp>
      <p:sp>
        <p:nvSpPr>
          <p:cNvPr id="5" name="Date Placeholder 4">
            <a:extLst>
              <a:ext uri="{FF2B5EF4-FFF2-40B4-BE49-F238E27FC236}">
                <a16:creationId xmlns:a16="http://schemas.microsoft.com/office/drawing/2014/main" id="{809105ED-9FF2-4FC9-9B93-E86228B54CA3}"/>
              </a:ext>
            </a:extLst>
          </p:cNvPr>
          <p:cNvSpPr>
            <a:spLocks noGrp="1"/>
          </p:cNvSpPr>
          <p:nvPr>
            <p:ph type="dt" sz="half" idx="10"/>
          </p:nvPr>
        </p:nvSpPr>
        <p:spPr/>
        <p:txBody>
          <a:bodyPr/>
          <a:lstStyle/>
          <a:p>
            <a:r>
              <a:rPr lang="en-US" dirty="0"/>
              <a:t>Tuesday, March 29, 2022</a:t>
            </a:r>
          </a:p>
        </p:txBody>
      </p:sp>
      <p:sp>
        <p:nvSpPr>
          <p:cNvPr id="6" name="Footer Placeholder 5">
            <a:extLst>
              <a:ext uri="{FF2B5EF4-FFF2-40B4-BE49-F238E27FC236}">
                <a16:creationId xmlns:a16="http://schemas.microsoft.com/office/drawing/2014/main" id="{188E0BC0-2CFE-4AC0-8475-797476D06CBF}"/>
              </a:ext>
            </a:extLst>
          </p:cNvPr>
          <p:cNvSpPr>
            <a:spLocks noGrp="1"/>
          </p:cNvSpPr>
          <p:nvPr>
            <p:ph type="ftr" sz="quarter" idx="11"/>
          </p:nvPr>
        </p:nvSpPr>
        <p:spPr/>
        <p:txBody>
          <a:bodyPr/>
          <a:lstStyle/>
          <a:p>
            <a:r>
              <a:rPr lang="en-US" dirty="0"/>
              <a:t>CCNC DEI Conference</a:t>
            </a:r>
          </a:p>
        </p:txBody>
      </p:sp>
      <p:sp>
        <p:nvSpPr>
          <p:cNvPr id="7" name="Slide Number Placeholder 6">
            <a:extLst>
              <a:ext uri="{FF2B5EF4-FFF2-40B4-BE49-F238E27FC236}">
                <a16:creationId xmlns:a16="http://schemas.microsoft.com/office/drawing/2014/main" id="{58528C4D-00E0-4F9E-8C2B-CC81309692F7}"/>
              </a:ext>
            </a:extLst>
          </p:cNvPr>
          <p:cNvSpPr>
            <a:spLocks noGrp="1"/>
          </p:cNvSpPr>
          <p:nvPr>
            <p:ph type="sldNum" sz="quarter" idx="12"/>
          </p:nvPr>
        </p:nvSpPr>
        <p:spPr/>
        <p:txBody>
          <a:bodyPr/>
          <a:lstStyle/>
          <a:p>
            <a:fld id="{DBA1B0FB-D917-4C8C-928F-313BD683BF39}" type="slidenum">
              <a:rPr lang="en-US" smtClean="0"/>
              <a:t>6</a:t>
            </a:fld>
            <a:endParaRPr lang="en-US"/>
          </a:p>
        </p:txBody>
      </p:sp>
    </p:spTree>
    <p:extLst>
      <p:ext uri="{BB962C8B-B14F-4D97-AF65-F5344CB8AC3E}">
        <p14:creationId xmlns:p14="http://schemas.microsoft.com/office/powerpoint/2010/main" val="95912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C4F8ABF-CAC8-4611-B895-A5F513EFE314}"/>
              </a:ext>
            </a:extLst>
          </p:cNvPr>
          <p:cNvSpPr>
            <a:spLocks noGrp="1"/>
          </p:cNvSpPr>
          <p:nvPr>
            <p:ph type="dt" sz="half" idx="10"/>
          </p:nvPr>
        </p:nvSpPr>
        <p:spPr/>
        <p:txBody>
          <a:bodyPr/>
          <a:lstStyle/>
          <a:p>
            <a:r>
              <a:rPr lang="en-US" dirty="0"/>
              <a:t>Tuesday, March 29, 2022</a:t>
            </a:r>
          </a:p>
        </p:txBody>
      </p:sp>
      <p:sp>
        <p:nvSpPr>
          <p:cNvPr id="6" name="Footer Placeholder 5">
            <a:extLst>
              <a:ext uri="{FF2B5EF4-FFF2-40B4-BE49-F238E27FC236}">
                <a16:creationId xmlns:a16="http://schemas.microsoft.com/office/drawing/2014/main" id="{77FADB4C-8C85-4577-BABB-5A2BE749237B}"/>
              </a:ext>
            </a:extLst>
          </p:cNvPr>
          <p:cNvSpPr>
            <a:spLocks noGrp="1"/>
          </p:cNvSpPr>
          <p:nvPr>
            <p:ph type="ftr" sz="quarter" idx="11"/>
          </p:nvPr>
        </p:nvSpPr>
        <p:spPr/>
        <p:txBody>
          <a:bodyPr/>
          <a:lstStyle/>
          <a:p>
            <a:r>
              <a:rPr lang="en-US" dirty="0"/>
              <a:t>CCNC DEI Conference  The Good Doctor clip Dr. Shaun Murphy save they boy</a:t>
            </a:r>
          </a:p>
        </p:txBody>
      </p:sp>
      <p:sp>
        <p:nvSpPr>
          <p:cNvPr id="7" name="Slide Number Placeholder 6">
            <a:extLst>
              <a:ext uri="{FF2B5EF4-FFF2-40B4-BE49-F238E27FC236}">
                <a16:creationId xmlns:a16="http://schemas.microsoft.com/office/drawing/2014/main" id="{ECECB88C-026D-4B69-8FEE-9D180C6C6421}"/>
              </a:ext>
            </a:extLst>
          </p:cNvPr>
          <p:cNvSpPr>
            <a:spLocks noGrp="1"/>
          </p:cNvSpPr>
          <p:nvPr>
            <p:ph type="sldNum" sz="quarter" idx="12"/>
          </p:nvPr>
        </p:nvSpPr>
        <p:spPr/>
        <p:txBody>
          <a:bodyPr/>
          <a:lstStyle/>
          <a:p>
            <a:fld id="{DBA1B0FB-D917-4C8C-928F-313BD683BF39}" type="slidenum">
              <a:rPr lang="en-US" smtClean="0"/>
              <a:t>7</a:t>
            </a:fld>
            <a:endParaRPr lang="en-US"/>
          </a:p>
        </p:txBody>
      </p:sp>
      <p:pic>
        <p:nvPicPr>
          <p:cNvPr id="8" name="Online Media 7" title="Dr. Shaun Murphy save the boy life - The Good Doctor (S01E01 Scene)">
            <a:hlinkClick r:id="" action="ppaction://media"/>
            <a:extLst>
              <a:ext uri="{FF2B5EF4-FFF2-40B4-BE49-F238E27FC236}">
                <a16:creationId xmlns:a16="http://schemas.microsoft.com/office/drawing/2014/main" id="{714DC14C-540B-4314-982A-69D27B0ECB0F}"/>
              </a:ext>
            </a:extLst>
          </p:cNvPr>
          <p:cNvPicPr>
            <a:picLocks noRot="1" noChangeAspect="1"/>
          </p:cNvPicPr>
          <p:nvPr>
            <a:videoFile r:link="rId1"/>
          </p:nvPr>
        </p:nvPicPr>
        <p:blipFill>
          <a:blip r:embed="rId4"/>
          <a:stretch>
            <a:fillRect/>
          </a:stretch>
        </p:blipFill>
        <p:spPr>
          <a:xfrm>
            <a:off x="1092584" y="604007"/>
            <a:ext cx="9938939" cy="5615501"/>
          </a:xfrm>
          <a:prstGeom prst="rect">
            <a:avLst/>
          </a:prstGeom>
        </p:spPr>
      </p:pic>
    </p:spTree>
    <p:extLst>
      <p:ext uri="{BB962C8B-B14F-4D97-AF65-F5344CB8AC3E}">
        <p14:creationId xmlns:p14="http://schemas.microsoft.com/office/powerpoint/2010/main" val="219444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3" name="Freeform: Shape 32">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Oval 33">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Freeform: Shape 35">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38" name="Rectangle 3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7E3BBBD-6778-448C-B49A-5DE6E4D4C252}"/>
              </a:ext>
            </a:extLst>
          </p:cNvPr>
          <p:cNvSpPr>
            <a:spLocks noGrp="1"/>
          </p:cNvSpPr>
          <p:nvPr>
            <p:ph type="ctrTitle"/>
          </p:nvPr>
        </p:nvSpPr>
        <p:spPr>
          <a:xfrm>
            <a:off x="550863" y="549275"/>
            <a:ext cx="5437185" cy="1997855"/>
          </a:xfrm>
        </p:spPr>
        <p:txBody>
          <a:bodyPr vert="horz" wrap="square" lIns="0" tIns="0" rIns="0" bIns="0" rtlCol="0" anchor="b" anchorCtr="0">
            <a:normAutofit fontScale="90000"/>
          </a:bodyPr>
          <a:lstStyle/>
          <a:p>
            <a:pPr>
              <a:lnSpc>
                <a:spcPct val="100000"/>
              </a:lnSpc>
            </a:pPr>
            <a:r>
              <a:rPr lang="en-US" dirty="0"/>
              <a:t>Mindsets take us places.  Where did they each go?</a:t>
            </a:r>
          </a:p>
        </p:txBody>
      </p:sp>
      <p:sp>
        <p:nvSpPr>
          <p:cNvPr id="7" name="Text Placeholder 6">
            <a:extLst>
              <a:ext uri="{FF2B5EF4-FFF2-40B4-BE49-F238E27FC236}">
                <a16:creationId xmlns:a16="http://schemas.microsoft.com/office/drawing/2014/main" id="{5A877491-47D5-4651-A65F-25F6B8CB448C}"/>
              </a:ext>
            </a:extLst>
          </p:cNvPr>
          <p:cNvSpPr>
            <a:spLocks noGrp="1"/>
          </p:cNvSpPr>
          <p:nvPr>
            <p:ph type="body" sz="quarter" idx="14"/>
          </p:nvPr>
        </p:nvSpPr>
        <p:spPr>
          <a:xfrm>
            <a:off x="550863" y="2677306"/>
            <a:ext cx="5437187" cy="3415519"/>
          </a:xfrm>
        </p:spPr>
        <p:txBody>
          <a:bodyPr vert="horz" wrap="square" lIns="0" tIns="0" rIns="0" bIns="0" rtlCol="0" anchor="t">
            <a:normAutofit/>
          </a:bodyPr>
          <a:lstStyle/>
          <a:p>
            <a:pPr>
              <a:buFont typeface="Arial" panose="020B0604020202020204" pitchFamily="34" charset="0"/>
              <a:buChar char="•"/>
            </a:pPr>
            <a:r>
              <a:rPr lang="en-US" dirty="0"/>
              <a:t>What behaviors or differences from the mainstream were identified as valuable?</a:t>
            </a:r>
          </a:p>
          <a:p>
            <a:pPr>
              <a:buFont typeface="Arial" panose="020B0604020202020204" pitchFamily="34" charset="0"/>
              <a:buChar char="•"/>
            </a:pPr>
            <a:r>
              <a:rPr lang="en-US" dirty="0"/>
              <a:t>What were the barriers to a positive outcome?</a:t>
            </a:r>
          </a:p>
          <a:p>
            <a:pPr>
              <a:buFont typeface="Arial" panose="020B0604020202020204" pitchFamily="34" charset="0"/>
              <a:buChar char="•"/>
            </a:pPr>
            <a:r>
              <a:rPr lang="en-US" dirty="0"/>
              <a:t>What creative or problem-solving skills did you see?</a:t>
            </a:r>
          </a:p>
          <a:p>
            <a:pPr>
              <a:buFont typeface="Arial" panose="020B0604020202020204" pitchFamily="34" charset="0"/>
              <a:buChar char="•"/>
            </a:pPr>
            <a:r>
              <a:rPr lang="en-US" dirty="0"/>
              <a:t>Was there really time to answer all of the questions?  What role does trust play in this scenario?</a:t>
            </a:r>
          </a:p>
        </p:txBody>
      </p:sp>
      <p:pic>
        <p:nvPicPr>
          <p:cNvPr id="9" name="Picture Placeholder 8">
            <a:extLst>
              <a:ext uri="{FF2B5EF4-FFF2-40B4-BE49-F238E27FC236}">
                <a16:creationId xmlns:a16="http://schemas.microsoft.com/office/drawing/2014/main" id="{842D1128-2234-404F-8041-68E38BB2EE0B}"/>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l="15844" r="17405" b="-2"/>
          <a:stretch/>
        </p:blipFill>
        <p:spPr>
          <a:xfrm>
            <a:off x="6924675" y="1072028"/>
            <a:ext cx="4713922" cy="4713944"/>
          </a:xfrm>
          <a:custGeom>
            <a:avLst/>
            <a:gdLst/>
            <a:ahLst/>
            <a:cxnLst/>
            <a:rect l="l" t="t" r="r" b="b"/>
            <a:pathLst>
              <a:path w="4713922" h="5759450">
                <a:moveTo>
                  <a:pt x="0" y="0"/>
                </a:moveTo>
                <a:lnTo>
                  <a:pt x="4713922" y="0"/>
                </a:lnTo>
                <a:lnTo>
                  <a:pt x="4713922" y="5759450"/>
                </a:lnTo>
                <a:lnTo>
                  <a:pt x="0" y="5759450"/>
                </a:lnTo>
                <a:close/>
              </a:path>
            </a:pathLst>
          </a:custGeom>
        </p:spPr>
      </p:pic>
      <p:sp>
        <p:nvSpPr>
          <p:cNvPr id="2" name="Date Placeholder 1">
            <a:extLst>
              <a:ext uri="{FF2B5EF4-FFF2-40B4-BE49-F238E27FC236}">
                <a16:creationId xmlns:a16="http://schemas.microsoft.com/office/drawing/2014/main" id="{DA5CFED7-C42C-479D-8704-ECBE5131B042}"/>
              </a:ext>
            </a:extLst>
          </p:cNvPr>
          <p:cNvSpPr>
            <a:spLocks noGrp="1"/>
          </p:cNvSpPr>
          <p:nvPr>
            <p:ph type="dt" sz="half" idx="4294967295"/>
          </p:nvPr>
        </p:nvSpPr>
        <p:spPr>
          <a:xfrm>
            <a:off x="550863" y="6507212"/>
            <a:ext cx="2628900" cy="153888"/>
          </a:xfrm>
        </p:spPr>
        <p:txBody>
          <a:bodyPr vert="horz" wrap="square" lIns="0" tIns="0" rIns="0" bIns="0" rtlCol="0" anchor="ctr">
            <a:normAutofit/>
          </a:bodyPr>
          <a:lstStyle/>
          <a:p>
            <a:pPr>
              <a:spcAft>
                <a:spcPts val="600"/>
              </a:spcAft>
            </a:pPr>
            <a:r>
              <a:rPr lang="en-US" dirty="0">
                <a:solidFill>
                  <a:schemeClr val="tx1">
                    <a:alpha val="80000"/>
                  </a:schemeClr>
                </a:solidFill>
              </a:rPr>
              <a:t>Tuesday, March 29, 2022</a:t>
            </a:r>
          </a:p>
        </p:txBody>
      </p:sp>
      <p:sp>
        <p:nvSpPr>
          <p:cNvPr id="3" name="Footer Placeholder 2">
            <a:extLst>
              <a:ext uri="{FF2B5EF4-FFF2-40B4-BE49-F238E27FC236}">
                <a16:creationId xmlns:a16="http://schemas.microsoft.com/office/drawing/2014/main" id="{4FE8A428-9A62-42A0-B650-EFBF08A425C9}"/>
              </a:ext>
            </a:extLst>
          </p:cNvPr>
          <p:cNvSpPr>
            <a:spLocks noGrp="1"/>
          </p:cNvSpPr>
          <p:nvPr>
            <p:ph type="ftr" sz="quarter" idx="4294967295"/>
          </p:nvPr>
        </p:nvSpPr>
        <p:spPr>
          <a:xfrm>
            <a:off x="3359150" y="6507212"/>
            <a:ext cx="6379210" cy="153888"/>
          </a:xfrm>
        </p:spPr>
        <p:txBody>
          <a:bodyPr vert="horz" wrap="square" lIns="0" tIns="0" rIns="0" bIns="0" rtlCol="0" anchor="ctr">
            <a:normAutofit/>
          </a:bodyPr>
          <a:lstStyle/>
          <a:p>
            <a:r>
              <a:rPr lang="en-US" dirty="0"/>
              <a:t>CCNC DEI Conference</a:t>
            </a:r>
          </a:p>
        </p:txBody>
      </p:sp>
      <p:sp>
        <p:nvSpPr>
          <p:cNvPr id="4" name="Slide Number Placeholder 3">
            <a:extLst>
              <a:ext uri="{FF2B5EF4-FFF2-40B4-BE49-F238E27FC236}">
                <a16:creationId xmlns:a16="http://schemas.microsoft.com/office/drawing/2014/main" id="{BA615DED-AAA2-482C-BF76-800FB5AAC092}"/>
              </a:ext>
            </a:extLst>
          </p:cNvPr>
          <p:cNvSpPr>
            <a:spLocks noGrp="1"/>
          </p:cNvSpPr>
          <p:nvPr>
            <p:ph type="sldNum" sz="quarter" idx="4294967295"/>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8</a:t>
            </a:fld>
            <a:endParaRPr lang="en-US">
              <a:solidFill>
                <a:schemeClr val="tx1">
                  <a:alpha val="80000"/>
                </a:schemeClr>
              </a:solidFill>
            </a:endParaRPr>
          </a:p>
        </p:txBody>
      </p:sp>
    </p:spTree>
    <p:extLst>
      <p:ext uri="{BB962C8B-B14F-4D97-AF65-F5344CB8AC3E}">
        <p14:creationId xmlns:p14="http://schemas.microsoft.com/office/powerpoint/2010/main" val="367374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3384550"/>
          </a:xfrm>
        </p:spPr>
        <p:txBody>
          <a:bodyPr>
            <a:normAutofit/>
          </a:bodyPr>
          <a:lstStyle/>
          <a:p>
            <a:r>
              <a:rPr lang="en-US" dirty="0"/>
              <a:t>The way to get started is to quit talking and begin doing.</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4097338"/>
            <a:ext cx="3565524" cy="2351087"/>
          </a:xfrm>
        </p:spPr>
        <p:txBody>
          <a:bodyPr/>
          <a:lstStyle/>
          <a:p>
            <a:r>
              <a:rPr lang="en-US" dirty="0"/>
              <a:t>Walt Disney</a:t>
            </a:r>
          </a:p>
          <a:p>
            <a:endParaRPr lang="en-US" dirty="0"/>
          </a:p>
        </p:txBody>
      </p:sp>
      <p:pic>
        <p:nvPicPr>
          <p:cNvPr id="18" name="Picture Placeholder 17" descr="A person drawing on a white board">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5535809" y="656633"/>
            <a:ext cx="5132388" cy="5132388"/>
          </a:xfrm>
        </p:spPr>
      </p:pic>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550863" y="6507212"/>
            <a:ext cx="2628900" cy="153888"/>
          </a:xfrm>
        </p:spPr>
        <p:txBody>
          <a:bodyPr/>
          <a:lstStyle/>
          <a:p>
            <a:r>
              <a:rPr lang="en-US" dirty="0"/>
              <a:t>Tuesday, March 29, 2022</a:t>
            </a:r>
          </a:p>
        </p:txBody>
      </p:sp>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a:xfrm>
            <a:off x="3359150" y="6507212"/>
            <a:ext cx="6379210" cy="153888"/>
          </a:xfrm>
        </p:spPr>
        <p:txBody>
          <a:bodyPr/>
          <a:lstStyle/>
          <a:p>
            <a:r>
              <a:rPr lang="en-US" dirty="0"/>
              <a:t>CCNC DEI Conference</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9</a:t>
            </a:fld>
            <a:endParaRPr lang="en-US"/>
          </a:p>
        </p:txBody>
      </p:sp>
    </p:spTree>
    <p:extLst>
      <p:ext uri="{BB962C8B-B14F-4D97-AF65-F5344CB8AC3E}">
        <p14:creationId xmlns:p14="http://schemas.microsoft.com/office/powerpoint/2010/main" val="395518310"/>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230e9df3-be65-4c73-a93b-d1236ebd677e"/>
    <ds:schemaRef ds:uri="16c05727-aa75-4e4a-9b5f-8a80a1165891"/>
    <ds:schemaRef ds:uri="71af3243-3dd4-4a8d-8c0d-dd76da1f02a5"/>
    <ds:schemaRef ds:uri="http://schemas.microsoft.com/sharepoint/v3"/>
    <ds:schemaRef ds:uri="http://www.w3.org/XML/1998/namespac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{E6A6E778-925A-449F-A56B-77E02A356922}tf33713516_win32</Template>
  <TotalTime>472</TotalTime>
  <Words>1989</Words>
  <Application>Microsoft Office PowerPoint</Application>
  <PresentationFormat>Widescreen</PresentationFormat>
  <Paragraphs>172</Paragraphs>
  <Slides>14</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Gill Sans MT</vt:lpstr>
      <vt:lpstr>Walbaum Display</vt:lpstr>
      <vt:lpstr>3DFloatVTI</vt:lpstr>
      <vt:lpstr>Where do we start?</vt:lpstr>
      <vt:lpstr>We start with the way we think</vt:lpstr>
      <vt:lpstr>Oh, you know what I mean!</vt:lpstr>
      <vt:lpstr>Introduction</vt:lpstr>
      <vt:lpstr>Diversity, Equity &amp; Inclusion Perspectives</vt:lpstr>
      <vt:lpstr>We approach problem solving differently</vt:lpstr>
      <vt:lpstr>PowerPoint Presentation</vt:lpstr>
      <vt:lpstr>Mindsets take us places.  Where did they each go?</vt:lpstr>
      <vt:lpstr>The way to get started is to quit talking and begin doing.</vt:lpstr>
      <vt:lpstr>PowerPoint Presentation</vt:lpstr>
      <vt:lpstr>NEXT STEPS:  Moving DEI into action (from HBR article) </vt:lpstr>
      <vt:lpstr>Summary</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 we start?</dc:title>
  <dc:creator>Bell, Terry</dc:creator>
  <cp:lastModifiedBy>Emily Nail</cp:lastModifiedBy>
  <cp:revision>10</cp:revision>
  <cp:lastPrinted>2022-03-23T20:25:49Z</cp:lastPrinted>
  <dcterms:created xsi:type="dcterms:W3CDTF">2022-03-23T14:52:41Z</dcterms:created>
  <dcterms:modified xsi:type="dcterms:W3CDTF">2022-04-04T13:13:56Z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