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8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DD799-1A04-410B-8B74-07019A2410B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320A8-321E-4218-8A4D-5B9EB4FEDEDE}">
      <dgm:prSet phldrT="[Text]" custT="1"/>
      <dgm:spPr/>
      <dgm:t>
        <a:bodyPr/>
        <a:lstStyle/>
        <a:p>
          <a:r>
            <a:rPr lang="en-US" sz="1600" b="1" dirty="0"/>
            <a:t>Curiosity: </a:t>
          </a:r>
          <a:r>
            <a:rPr lang="en-US" sz="1200" dirty="0"/>
            <a:t>different ideas and experiences enable growth</a:t>
          </a:r>
        </a:p>
      </dgm:t>
    </dgm:pt>
    <dgm:pt modelId="{9B7A30FF-E105-43C7-B1A1-C2A5C7CEB684}" type="parTrans" cxnId="{2406EBED-0FC6-4772-BF39-4211FD40C5EA}">
      <dgm:prSet/>
      <dgm:spPr/>
      <dgm:t>
        <a:bodyPr/>
        <a:lstStyle/>
        <a:p>
          <a:endParaRPr lang="en-US"/>
        </a:p>
      </dgm:t>
    </dgm:pt>
    <dgm:pt modelId="{296E9ECB-2D13-49D4-A223-5ED73CB43EB6}" type="sibTrans" cxnId="{2406EBED-0FC6-4772-BF39-4211FD40C5EA}">
      <dgm:prSet/>
      <dgm:spPr/>
      <dgm:t>
        <a:bodyPr/>
        <a:lstStyle/>
        <a:p>
          <a:endParaRPr lang="en-US"/>
        </a:p>
      </dgm:t>
    </dgm:pt>
    <dgm:pt modelId="{9EEEF1C6-2949-4D5E-8CF0-CF3BFE1ECD4F}">
      <dgm:prSet phldrT="[Text]" custT="1"/>
      <dgm:spPr/>
      <dgm:t>
        <a:bodyPr/>
        <a:lstStyle/>
        <a:p>
          <a:r>
            <a:rPr lang="en-US" sz="1400" b="1" dirty="0"/>
            <a:t>Cultural Intelligence: </a:t>
          </a:r>
          <a:r>
            <a:rPr lang="en-US" sz="1200" dirty="0"/>
            <a:t>not everyone sees the world through the same cultural frame </a:t>
          </a:r>
        </a:p>
      </dgm:t>
    </dgm:pt>
    <dgm:pt modelId="{CCBF84EE-6501-405F-938A-FD5A9E4A79E9}" type="parTrans" cxnId="{04A59E04-8BC5-496E-876D-D24E8E2080DC}">
      <dgm:prSet/>
      <dgm:spPr/>
      <dgm:t>
        <a:bodyPr/>
        <a:lstStyle/>
        <a:p>
          <a:endParaRPr lang="en-US"/>
        </a:p>
      </dgm:t>
    </dgm:pt>
    <dgm:pt modelId="{3C8832AD-895C-4DA2-9289-92541B8C369F}" type="sibTrans" cxnId="{04A59E04-8BC5-496E-876D-D24E8E2080DC}">
      <dgm:prSet/>
      <dgm:spPr/>
      <dgm:t>
        <a:bodyPr/>
        <a:lstStyle/>
        <a:p>
          <a:endParaRPr lang="en-US"/>
        </a:p>
      </dgm:t>
    </dgm:pt>
    <dgm:pt modelId="{B547C206-E95B-462C-B537-F5511345A06E}">
      <dgm:prSet phldrT="[Text]" custT="1"/>
      <dgm:spPr/>
      <dgm:t>
        <a:bodyPr/>
        <a:lstStyle/>
        <a:p>
          <a:r>
            <a:rPr lang="en-US" sz="1400" b="1" dirty="0"/>
            <a:t>Collaboration</a:t>
          </a:r>
          <a:r>
            <a:rPr lang="en-US" sz="1400" dirty="0"/>
            <a:t>: </a:t>
          </a:r>
          <a:r>
            <a:rPr lang="en-US" sz="1200" dirty="0"/>
            <a:t>a diverse-thinking team is greater than each individual alone</a:t>
          </a:r>
        </a:p>
      </dgm:t>
    </dgm:pt>
    <dgm:pt modelId="{42561295-043A-4961-A6CE-3025B85AB1B1}" type="parTrans" cxnId="{735EFD18-45FA-4DC7-B676-D9E12054C53E}">
      <dgm:prSet/>
      <dgm:spPr/>
      <dgm:t>
        <a:bodyPr/>
        <a:lstStyle/>
        <a:p>
          <a:endParaRPr lang="en-US"/>
        </a:p>
      </dgm:t>
    </dgm:pt>
    <dgm:pt modelId="{BC929E14-105E-4AD6-92E1-4764853B326E}" type="sibTrans" cxnId="{735EFD18-45FA-4DC7-B676-D9E12054C53E}">
      <dgm:prSet/>
      <dgm:spPr/>
      <dgm:t>
        <a:bodyPr/>
        <a:lstStyle/>
        <a:p>
          <a:endParaRPr lang="en-US"/>
        </a:p>
      </dgm:t>
    </dgm:pt>
    <dgm:pt modelId="{2DC7B426-72F7-4423-BB24-E77EFA5E2108}">
      <dgm:prSet phldrT="[Text]" custT="1"/>
      <dgm:spPr/>
      <dgm:t>
        <a:bodyPr/>
        <a:lstStyle/>
        <a:p>
          <a:r>
            <a:rPr lang="en-US" sz="1600" b="1" dirty="0"/>
            <a:t>Commitment: </a:t>
          </a:r>
          <a:r>
            <a:rPr lang="en-US" sz="1200" dirty="0"/>
            <a:t>staying the course is hard</a:t>
          </a:r>
        </a:p>
      </dgm:t>
    </dgm:pt>
    <dgm:pt modelId="{2B593040-D96D-4327-A6C1-1AADC4084C38}" type="parTrans" cxnId="{054CD89F-CD1B-41EF-A73E-8D0DF273DE18}">
      <dgm:prSet/>
      <dgm:spPr/>
      <dgm:t>
        <a:bodyPr/>
        <a:lstStyle/>
        <a:p>
          <a:endParaRPr lang="en-US"/>
        </a:p>
      </dgm:t>
    </dgm:pt>
    <dgm:pt modelId="{90B50E23-4557-4D1A-A6F8-5278C04D4A32}" type="sibTrans" cxnId="{054CD89F-CD1B-41EF-A73E-8D0DF273DE18}">
      <dgm:prSet/>
      <dgm:spPr/>
      <dgm:t>
        <a:bodyPr/>
        <a:lstStyle/>
        <a:p>
          <a:endParaRPr lang="en-US"/>
        </a:p>
      </dgm:t>
    </dgm:pt>
    <dgm:pt modelId="{F0424467-95AA-44AD-96E1-A446A92D1C91}">
      <dgm:prSet phldrT="[Text]" custT="1"/>
      <dgm:spPr/>
      <dgm:t>
        <a:bodyPr/>
        <a:lstStyle/>
        <a:p>
          <a:r>
            <a:rPr lang="en-US" sz="1600" dirty="0"/>
            <a:t>Courage:</a:t>
          </a:r>
          <a:r>
            <a:rPr lang="en-US" sz="1400" dirty="0"/>
            <a:t> </a:t>
          </a:r>
          <a:r>
            <a:rPr lang="en-US" sz="1200" dirty="0"/>
            <a:t>talking </a:t>
          </a:r>
          <a:br>
            <a:rPr lang="en-US" sz="1200" dirty="0"/>
          </a:br>
          <a:r>
            <a:rPr lang="en-US" sz="1200" dirty="0"/>
            <a:t>about our differences involves risk</a:t>
          </a:r>
        </a:p>
      </dgm:t>
    </dgm:pt>
    <dgm:pt modelId="{2A87F370-8590-4F96-B2BE-07FBCBF5A12B}" type="parTrans" cxnId="{34A73924-98FE-40FB-A5D7-93526802E115}">
      <dgm:prSet/>
      <dgm:spPr/>
      <dgm:t>
        <a:bodyPr/>
        <a:lstStyle/>
        <a:p>
          <a:endParaRPr lang="en-US"/>
        </a:p>
      </dgm:t>
    </dgm:pt>
    <dgm:pt modelId="{4D96090F-C8C9-40BC-BF0C-38EA35BACF96}" type="sibTrans" cxnId="{34A73924-98FE-40FB-A5D7-93526802E115}">
      <dgm:prSet/>
      <dgm:spPr/>
      <dgm:t>
        <a:bodyPr/>
        <a:lstStyle/>
        <a:p>
          <a:endParaRPr lang="en-US"/>
        </a:p>
      </dgm:t>
    </dgm:pt>
    <dgm:pt modelId="{3208DA86-F401-4407-9A74-3DCCF629FC46}">
      <dgm:prSet phldrT="[Text]" custT="1"/>
      <dgm:spPr/>
      <dgm:t>
        <a:bodyPr/>
        <a:lstStyle/>
        <a:p>
          <a:r>
            <a:rPr lang="en-US" sz="1600" b="1" dirty="0"/>
            <a:t>Awareness</a:t>
          </a:r>
          <a:r>
            <a:rPr lang="en-US" sz="1600" dirty="0"/>
            <a:t>: </a:t>
          </a:r>
          <a:r>
            <a:rPr lang="en-US" sz="1200" dirty="0"/>
            <a:t>bias is a leader’s Achilles’ heel </a:t>
          </a:r>
        </a:p>
      </dgm:t>
    </dgm:pt>
    <dgm:pt modelId="{D848871B-CA06-4259-9254-BB616B6C9B0B}" type="parTrans" cxnId="{75BEAA41-031B-4F94-8C35-CE48354BC692}">
      <dgm:prSet/>
      <dgm:spPr/>
      <dgm:t>
        <a:bodyPr/>
        <a:lstStyle/>
        <a:p>
          <a:endParaRPr lang="en-US"/>
        </a:p>
      </dgm:t>
    </dgm:pt>
    <dgm:pt modelId="{94DFB18B-F5DC-4E28-9DD3-558952011706}" type="sibTrans" cxnId="{75BEAA41-031B-4F94-8C35-CE48354BC692}">
      <dgm:prSet/>
      <dgm:spPr/>
      <dgm:t>
        <a:bodyPr/>
        <a:lstStyle/>
        <a:p>
          <a:endParaRPr lang="en-US"/>
        </a:p>
      </dgm:t>
    </dgm:pt>
    <dgm:pt modelId="{2A161569-C22D-430C-AF2A-202F5CEAAA2E}" type="pres">
      <dgm:prSet presAssocID="{716DD799-1A04-410B-8B74-07019A2410BD}" presName="Name0" presStyleCnt="0">
        <dgm:presLayoutVars>
          <dgm:dir/>
          <dgm:resizeHandles val="exact"/>
        </dgm:presLayoutVars>
      </dgm:prSet>
      <dgm:spPr/>
    </dgm:pt>
    <dgm:pt modelId="{8F4ACFEC-EEB7-4FED-A034-C1A811C2E8E3}" type="pres">
      <dgm:prSet presAssocID="{716DD799-1A04-410B-8B74-07019A2410BD}" presName="cycle" presStyleCnt="0"/>
      <dgm:spPr/>
    </dgm:pt>
    <dgm:pt modelId="{448F65B1-CBA8-4D8A-9F9E-526599FE653C}" type="pres">
      <dgm:prSet presAssocID="{87A320A8-321E-4218-8A4D-5B9EB4FEDEDE}" presName="nodeFirstNode" presStyleLbl="node1" presStyleIdx="0" presStyleCnt="6">
        <dgm:presLayoutVars>
          <dgm:bulletEnabled val="1"/>
        </dgm:presLayoutVars>
      </dgm:prSet>
      <dgm:spPr/>
    </dgm:pt>
    <dgm:pt modelId="{6216CF01-31AC-4FF2-8275-525C0D40D8E3}" type="pres">
      <dgm:prSet presAssocID="{296E9ECB-2D13-49D4-A223-5ED73CB43EB6}" presName="sibTransFirstNode" presStyleLbl="bgShp" presStyleIdx="0" presStyleCnt="1"/>
      <dgm:spPr/>
    </dgm:pt>
    <dgm:pt modelId="{4630AC93-762B-41B5-BDC9-D80417AD0AE3}" type="pres">
      <dgm:prSet presAssocID="{9EEEF1C6-2949-4D5E-8CF0-CF3BFE1ECD4F}" presName="nodeFollowingNodes" presStyleLbl="node1" presStyleIdx="1" presStyleCnt="6">
        <dgm:presLayoutVars>
          <dgm:bulletEnabled val="1"/>
        </dgm:presLayoutVars>
      </dgm:prSet>
      <dgm:spPr/>
    </dgm:pt>
    <dgm:pt modelId="{005327D2-F578-4CE5-9208-A3AA8995DD65}" type="pres">
      <dgm:prSet presAssocID="{B547C206-E95B-462C-B537-F5511345A06E}" presName="nodeFollowingNodes" presStyleLbl="node1" presStyleIdx="2" presStyleCnt="6">
        <dgm:presLayoutVars>
          <dgm:bulletEnabled val="1"/>
        </dgm:presLayoutVars>
      </dgm:prSet>
      <dgm:spPr/>
    </dgm:pt>
    <dgm:pt modelId="{4A5ED90C-E03D-47F4-8718-1F304FFCD80B}" type="pres">
      <dgm:prSet presAssocID="{2DC7B426-72F7-4423-BB24-E77EFA5E2108}" presName="nodeFollowingNodes" presStyleLbl="node1" presStyleIdx="3" presStyleCnt="6">
        <dgm:presLayoutVars>
          <dgm:bulletEnabled val="1"/>
        </dgm:presLayoutVars>
      </dgm:prSet>
      <dgm:spPr/>
    </dgm:pt>
    <dgm:pt modelId="{9A9FA4C2-EE08-484B-A1A9-DED5EFD5E2E9}" type="pres">
      <dgm:prSet presAssocID="{F0424467-95AA-44AD-96E1-A446A92D1C91}" presName="nodeFollowingNodes" presStyleLbl="node1" presStyleIdx="4" presStyleCnt="6">
        <dgm:presLayoutVars>
          <dgm:bulletEnabled val="1"/>
        </dgm:presLayoutVars>
      </dgm:prSet>
      <dgm:spPr/>
    </dgm:pt>
    <dgm:pt modelId="{7E81F8F1-CFE3-4980-95C2-8553F75CE4D9}" type="pres">
      <dgm:prSet presAssocID="{3208DA86-F401-4407-9A74-3DCCF629FC46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04A59E04-8BC5-496E-876D-D24E8E2080DC}" srcId="{716DD799-1A04-410B-8B74-07019A2410BD}" destId="{9EEEF1C6-2949-4D5E-8CF0-CF3BFE1ECD4F}" srcOrd="1" destOrd="0" parTransId="{CCBF84EE-6501-405F-938A-FD5A9E4A79E9}" sibTransId="{3C8832AD-895C-4DA2-9289-92541B8C369F}"/>
    <dgm:cxn modelId="{735EFD18-45FA-4DC7-B676-D9E12054C53E}" srcId="{716DD799-1A04-410B-8B74-07019A2410BD}" destId="{B547C206-E95B-462C-B537-F5511345A06E}" srcOrd="2" destOrd="0" parTransId="{42561295-043A-4961-A6CE-3025B85AB1B1}" sibTransId="{BC929E14-105E-4AD6-92E1-4764853B326E}"/>
    <dgm:cxn modelId="{34A73924-98FE-40FB-A5D7-93526802E115}" srcId="{716DD799-1A04-410B-8B74-07019A2410BD}" destId="{F0424467-95AA-44AD-96E1-A446A92D1C91}" srcOrd="4" destOrd="0" parTransId="{2A87F370-8590-4F96-B2BE-07FBCBF5A12B}" sibTransId="{4D96090F-C8C9-40BC-BF0C-38EA35BACF96}"/>
    <dgm:cxn modelId="{117AA732-8FAC-484A-A4B8-F627D371576B}" type="presOf" srcId="{716DD799-1A04-410B-8B74-07019A2410BD}" destId="{2A161569-C22D-430C-AF2A-202F5CEAAA2E}" srcOrd="0" destOrd="0" presId="urn:microsoft.com/office/officeart/2005/8/layout/cycle3"/>
    <dgm:cxn modelId="{CC21195F-28C9-407A-AA0B-3D8A16E265C3}" type="presOf" srcId="{B547C206-E95B-462C-B537-F5511345A06E}" destId="{005327D2-F578-4CE5-9208-A3AA8995DD65}" srcOrd="0" destOrd="0" presId="urn:microsoft.com/office/officeart/2005/8/layout/cycle3"/>
    <dgm:cxn modelId="{75BEAA41-031B-4F94-8C35-CE48354BC692}" srcId="{716DD799-1A04-410B-8B74-07019A2410BD}" destId="{3208DA86-F401-4407-9A74-3DCCF629FC46}" srcOrd="5" destOrd="0" parTransId="{D848871B-CA06-4259-9254-BB616B6C9B0B}" sibTransId="{94DFB18B-F5DC-4E28-9DD3-558952011706}"/>
    <dgm:cxn modelId="{4C3F3C7A-7DC1-4182-8548-C9B88C202A42}" type="presOf" srcId="{3208DA86-F401-4407-9A74-3DCCF629FC46}" destId="{7E81F8F1-CFE3-4980-95C2-8553F75CE4D9}" srcOrd="0" destOrd="0" presId="urn:microsoft.com/office/officeart/2005/8/layout/cycle3"/>
    <dgm:cxn modelId="{2062C28F-631C-41E1-B197-C7E656D80F97}" type="presOf" srcId="{2DC7B426-72F7-4423-BB24-E77EFA5E2108}" destId="{4A5ED90C-E03D-47F4-8718-1F304FFCD80B}" srcOrd="0" destOrd="0" presId="urn:microsoft.com/office/officeart/2005/8/layout/cycle3"/>
    <dgm:cxn modelId="{054CD89F-CD1B-41EF-A73E-8D0DF273DE18}" srcId="{716DD799-1A04-410B-8B74-07019A2410BD}" destId="{2DC7B426-72F7-4423-BB24-E77EFA5E2108}" srcOrd="3" destOrd="0" parTransId="{2B593040-D96D-4327-A6C1-1AADC4084C38}" sibTransId="{90B50E23-4557-4D1A-A6F8-5278C04D4A32}"/>
    <dgm:cxn modelId="{44210EAE-71E7-4AFC-B382-5D01C5A2B18F}" type="presOf" srcId="{9EEEF1C6-2949-4D5E-8CF0-CF3BFE1ECD4F}" destId="{4630AC93-762B-41B5-BDC9-D80417AD0AE3}" srcOrd="0" destOrd="0" presId="urn:microsoft.com/office/officeart/2005/8/layout/cycle3"/>
    <dgm:cxn modelId="{74B974D3-7EA9-4F0A-9E02-A975DB66568E}" type="presOf" srcId="{296E9ECB-2D13-49D4-A223-5ED73CB43EB6}" destId="{6216CF01-31AC-4FF2-8275-525C0D40D8E3}" srcOrd="0" destOrd="0" presId="urn:microsoft.com/office/officeart/2005/8/layout/cycle3"/>
    <dgm:cxn modelId="{91AC20E7-9743-42B1-A61D-A782EF858373}" type="presOf" srcId="{87A320A8-321E-4218-8A4D-5B9EB4FEDEDE}" destId="{448F65B1-CBA8-4D8A-9F9E-526599FE653C}" srcOrd="0" destOrd="0" presId="urn:microsoft.com/office/officeart/2005/8/layout/cycle3"/>
    <dgm:cxn modelId="{2406EBED-0FC6-4772-BF39-4211FD40C5EA}" srcId="{716DD799-1A04-410B-8B74-07019A2410BD}" destId="{87A320A8-321E-4218-8A4D-5B9EB4FEDEDE}" srcOrd="0" destOrd="0" parTransId="{9B7A30FF-E105-43C7-B1A1-C2A5C7CEB684}" sibTransId="{296E9ECB-2D13-49D4-A223-5ED73CB43EB6}"/>
    <dgm:cxn modelId="{4A2D9CF8-27D2-416E-B916-721BD5F754D0}" type="presOf" srcId="{F0424467-95AA-44AD-96E1-A446A92D1C91}" destId="{9A9FA4C2-EE08-484B-A1A9-DED5EFD5E2E9}" srcOrd="0" destOrd="0" presId="urn:microsoft.com/office/officeart/2005/8/layout/cycle3"/>
    <dgm:cxn modelId="{6E60DCF8-2F8F-4229-8109-133FD2916297}" type="presParOf" srcId="{2A161569-C22D-430C-AF2A-202F5CEAAA2E}" destId="{8F4ACFEC-EEB7-4FED-A034-C1A811C2E8E3}" srcOrd="0" destOrd="0" presId="urn:microsoft.com/office/officeart/2005/8/layout/cycle3"/>
    <dgm:cxn modelId="{3E3E8C6B-81FD-45C5-A462-91BA8AF3EB20}" type="presParOf" srcId="{8F4ACFEC-EEB7-4FED-A034-C1A811C2E8E3}" destId="{448F65B1-CBA8-4D8A-9F9E-526599FE653C}" srcOrd="0" destOrd="0" presId="urn:microsoft.com/office/officeart/2005/8/layout/cycle3"/>
    <dgm:cxn modelId="{A541BDE8-2480-4F77-B65C-76153C35DD4C}" type="presParOf" srcId="{8F4ACFEC-EEB7-4FED-A034-C1A811C2E8E3}" destId="{6216CF01-31AC-4FF2-8275-525C0D40D8E3}" srcOrd="1" destOrd="0" presId="urn:microsoft.com/office/officeart/2005/8/layout/cycle3"/>
    <dgm:cxn modelId="{CED39628-4EC3-485B-B1E8-4AF16345E742}" type="presParOf" srcId="{8F4ACFEC-EEB7-4FED-A034-C1A811C2E8E3}" destId="{4630AC93-762B-41B5-BDC9-D80417AD0AE3}" srcOrd="2" destOrd="0" presId="urn:microsoft.com/office/officeart/2005/8/layout/cycle3"/>
    <dgm:cxn modelId="{C96338F7-B45E-4C84-9C40-1A9EB177B719}" type="presParOf" srcId="{8F4ACFEC-EEB7-4FED-A034-C1A811C2E8E3}" destId="{005327D2-F578-4CE5-9208-A3AA8995DD65}" srcOrd="3" destOrd="0" presId="urn:microsoft.com/office/officeart/2005/8/layout/cycle3"/>
    <dgm:cxn modelId="{02C5ECDC-FCB1-4CF8-8A5D-9418E660E122}" type="presParOf" srcId="{8F4ACFEC-EEB7-4FED-A034-C1A811C2E8E3}" destId="{4A5ED90C-E03D-47F4-8718-1F304FFCD80B}" srcOrd="4" destOrd="0" presId="urn:microsoft.com/office/officeart/2005/8/layout/cycle3"/>
    <dgm:cxn modelId="{1A9B1F78-56EE-4BD3-9A68-4EEB2086C402}" type="presParOf" srcId="{8F4ACFEC-EEB7-4FED-A034-C1A811C2E8E3}" destId="{9A9FA4C2-EE08-484B-A1A9-DED5EFD5E2E9}" srcOrd="5" destOrd="0" presId="urn:microsoft.com/office/officeart/2005/8/layout/cycle3"/>
    <dgm:cxn modelId="{868A7C4F-36E8-4760-B6E5-B8BB24A610BD}" type="presParOf" srcId="{8F4ACFEC-EEB7-4FED-A034-C1A811C2E8E3}" destId="{7E81F8F1-CFE3-4980-95C2-8553F75CE4D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6CF01-31AC-4FF2-8275-525C0D40D8E3}">
      <dsp:nvSpPr>
        <dsp:cNvPr id="0" name=""/>
        <dsp:cNvSpPr/>
      </dsp:nvSpPr>
      <dsp:spPr>
        <a:xfrm>
          <a:off x="1528254" y="-5528"/>
          <a:ext cx="5020690" cy="5020690"/>
        </a:xfrm>
        <a:prstGeom prst="circularArrow">
          <a:avLst>
            <a:gd name="adj1" fmla="val 5274"/>
            <a:gd name="adj2" fmla="val 312630"/>
            <a:gd name="adj3" fmla="val 14228094"/>
            <a:gd name="adj4" fmla="val 1712704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F65B1-CBA8-4D8A-9F9E-526599FE653C}">
      <dsp:nvSpPr>
        <dsp:cNvPr id="0" name=""/>
        <dsp:cNvSpPr/>
      </dsp:nvSpPr>
      <dsp:spPr>
        <a:xfrm>
          <a:off x="3084165" y="591"/>
          <a:ext cx="1908869" cy="954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Curiosity: </a:t>
          </a:r>
          <a:r>
            <a:rPr lang="en-US" sz="1200" kern="1200" dirty="0"/>
            <a:t>different ideas and experiences enable growth</a:t>
          </a:r>
        </a:p>
      </dsp:txBody>
      <dsp:txXfrm>
        <a:off x="3130757" y="47183"/>
        <a:ext cx="1815685" cy="861250"/>
      </dsp:txXfrm>
    </dsp:sp>
    <dsp:sp modelId="{4630AC93-762B-41B5-BDC9-D80417AD0AE3}">
      <dsp:nvSpPr>
        <dsp:cNvPr id="0" name=""/>
        <dsp:cNvSpPr/>
      </dsp:nvSpPr>
      <dsp:spPr>
        <a:xfrm>
          <a:off x="4848078" y="1018986"/>
          <a:ext cx="1908869" cy="954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Cultural Intelligence: </a:t>
          </a:r>
          <a:r>
            <a:rPr lang="en-US" sz="1200" kern="1200" dirty="0"/>
            <a:t>not everyone sees the world through the same cultural frame </a:t>
          </a:r>
        </a:p>
      </dsp:txBody>
      <dsp:txXfrm>
        <a:off x="4894670" y="1065578"/>
        <a:ext cx="1815685" cy="861250"/>
      </dsp:txXfrm>
    </dsp:sp>
    <dsp:sp modelId="{005327D2-F578-4CE5-9208-A3AA8995DD65}">
      <dsp:nvSpPr>
        <dsp:cNvPr id="0" name=""/>
        <dsp:cNvSpPr/>
      </dsp:nvSpPr>
      <dsp:spPr>
        <a:xfrm>
          <a:off x="4848078" y="3055778"/>
          <a:ext cx="1908869" cy="954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Collaboration</a:t>
          </a:r>
          <a:r>
            <a:rPr lang="en-US" sz="1400" kern="1200" dirty="0"/>
            <a:t>: </a:t>
          </a:r>
          <a:r>
            <a:rPr lang="en-US" sz="1200" kern="1200" dirty="0"/>
            <a:t>a diverse-thinking team is greater than each individual alone</a:t>
          </a:r>
        </a:p>
      </dsp:txBody>
      <dsp:txXfrm>
        <a:off x="4894670" y="3102370"/>
        <a:ext cx="1815685" cy="861250"/>
      </dsp:txXfrm>
    </dsp:sp>
    <dsp:sp modelId="{4A5ED90C-E03D-47F4-8718-1F304FFCD80B}">
      <dsp:nvSpPr>
        <dsp:cNvPr id="0" name=""/>
        <dsp:cNvSpPr/>
      </dsp:nvSpPr>
      <dsp:spPr>
        <a:xfrm>
          <a:off x="3084165" y="4074173"/>
          <a:ext cx="1908869" cy="954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Commitment: </a:t>
          </a:r>
          <a:r>
            <a:rPr lang="en-US" sz="1200" kern="1200" dirty="0"/>
            <a:t>staying the course is hard</a:t>
          </a:r>
        </a:p>
      </dsp:txBody>
      <dsp:txXfrm>
        <a:off x="3130757" y="4120765"/>
        <a:ext cx="1815685" cy="861250"/>
      </dsp:txXfrm>
    </dsp:sp>
    <dsp:sp modelId="{9A9FA4C2-EE08-484B-A1A9-DED5EFD5E2E9}">
      <dsp:nvSpPr>
        <dsp:cNvPr id="0" name=""/>
        <dsp:cNvSpPr/>
      </dsp:nvSpPr>
      <dsp:spPr>
        <a:xfrm>
          <a:off x="1320252" y="3055778"/>
          <a:ext cx="1908869" cy="954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Courage:</a:t>
          </a:r>
          <a:r>
            <a:rPr lang="en-US" sz="1400" kern="1200" dirty="0"/>
            <a:t> </a:t>
          </a:r>
          <a:r>
            <a:rPr lang="en-US" sz="1200" kern="1200" dirty="0"/>
            <a:t>talking </a:t>
          </a:r>
          <a:br>
            <a:rPr lang="en-US" sz="1200" kern="1200" dirty="0"/>
          </a:br>
          <a:r>
            <a:rPr lang="en-US" sz="1200" kern="1200" dirty="0"/>
            <a:t>about our differences involves risk</a:t>
          </a:r>
        </a:p>
      </dsp:txBody>
      <dsp:txXfrm>
        <a:off x="1366844" y="3102370"/>
        <a:ext cx="1815685" cy="861250"/>
      </dsp:txXfrm>
    </dsp:sp>
    <dsp:sp modelId="{7E81F8F1-CFE3-4980-95C2-8553F75CE4D9}">
      <dsp:nvSpPr>
        <dsp:cNvPr id="0" name=""/>
        <dsp:cNvSpPr/>
      </dsp:nvSpPr>
      <dsp:spPr>
        <a:xfrm>
          <a:off x="1320252" y="1018986"/>
          <a:ext cx="1908869" cy="954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Awareness</a:t>
          </a:r>
          <a:r>
            <a:rPr lang="en-US" sz="1600" kern="1200" dirty="0"/>
            <a:t>: </a:t>
          </a:r>
          <a:r>
            <a:rPr lang="en-US" sz="1200" kern="1200" dirty="0"/>
            <a:t>bias is a leader’s Achilles’ heel </a:t>
          </a:r>
        </a:p>
      </dsp:txBody>
      <dsp:txXfrm>
        <a:off x="1366844" y="1065578"/>
        <a:ext cx="1815685" cy="86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53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3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0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3565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9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4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78BB-9C76-4AE1-BDB8-861A4CAB4C5F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AF4D-227E-458D-9BC2-0202981F1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900" b="1" kern="1200">
          <a:solidFill>
            <a:srgbClr val="53565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356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356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356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356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356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9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role as a leader fostering Diversity, Inclusion, and Equity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2057400" cy="14285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b="1" dirty="0"/>
              <a:t>Veronica Calderon</a:t>
            </a:r>
          </a:p>
          <a:p>
            <a:r>
              <a:rPr lang="en-US" dirty="0"/>
              <a:t>Senior Vice President,</a:t>
            </a:r>
            <a:br>
              <a:rPr lang="en-US" dirty="0"/>
            </a:br>
            <a:r>
              <a:rPr lang="en-US" dirty="0"/>
              <a:t>Diversity, Inclusion, and Equity</a:t>
            </a:r>
          </a:p>
        </p:txBody>
      </p:sp>
    </p:spTree>
    <p:extLst>
      <p:ext uri="{BB962C8B-B14F-4D97-AF65-F5344CB8AC3E}">
        <p14:creationId xmlns:p14="http://schemas.microsoft.com/office/powerpoint/2010/main" val="274709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r>
              <a:rPr lang="en-US" dirty="0"/>
              <a:t>Listen and observe with attention.</a:t>
            </a:r>
          </a:p>
          <a:p>
            <a:r>
              <a:rPr lang="en-US" dirty="0"/>
              <a:t>Ask clarifying questions.</a:t>
            </a:r>
          </a:p>
          <a:p>
            <a:r>
              <a:rPr lang="en-US" dirty="0"/>
              <a:t>Keep our discussions confidential: What is said in this room – stays in this room.</a:t>
            </a:r>
          </a:p>
          <a:p>
            <a:r>
              <a:rPr lang="en-US" dirty="0"/>
              <a:t>Invite humility while cultivating curiosity.</a:t>
            </a:r>
          </a:p>
          <a:p>
            <a:r>
              <a:rPr lang="en-US" dirty="0"/>
              <a:t>Have an open heart and open mind.</a:t>
            </a:r>
          </a:p>
        </p:txBody>
      </p:sp>
    </p:spTree>
    <p:extLst>
      <p:ext uri="{BB962C8B-B14F-4D97-AF65-F5344CB8AC3E}">
        <p14:creationId xmlns:p14="http://schemas.microsoft.com/office/powerpoint/2010/main" val="82121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Inclusive leadership </a:t>
            </a:r>
            <a:r>
              <a:rPr lang="en-US" dirty="0"/>
              <a:t>is energizing and motivating</a:t>
            </a:r>
          </a:p>
          <a:p>
            <a:r>
              <a:rPr lang="en-US" dirty="0"/>
              <a:t>Each employee feels authentically valued and respected and is</a:t>
            </a:r>
            <a:r>
              <a:rPr lang="en-US" i="1" dirty="0"/>
              <a:t> engaged </a:t>
            </a:r>
            <a:r>
              <a:rPr lang="en-US" dirty="0"/>
              <a:t>in achieving a shared vision. </a:t>
            </a:r>
          </a:p>
          <a:p>
            <a:r>
              <a:rPr lang="en-US" dirty="0"/>
              <a:t>They enable their people to feel like they have a stake in the future of the organization.  </a:t>
            </a:r>
          </a:p>
          <a:p>
            <a:r>
              <a:rPr lang="en-US" dirty="0"/>
              <a:t>Team members can leverage their diverse </a:t>
            </a:r>
            <a:r>
              <a:rPr lang="en-US" i="1" dirty="0"/>
              <a:t>perspectives </a:t>
            </a:r>
            <a:r>
              <a:rPr lang="en-US" dirty="0"/>
              <a:t>(ways of </a:t>
            </a:r>
            <a:r>
              <a:rPr lang="en-US" i="1" dirty="0"/>
              <a:t>thinking</a:t>
            </a:r>
            <a:r>
              <a:rPr lang="en-US" dirty="0"/>
              <a:t>) and </a:t>
            </a:r>
            <a:r>
              <a:rPr lang="en-US" i="1" dirty="0"/>
              <a:t>approaches</a:t>
            </a:r>
            <a:r>
              <a:rPr lang="en-US" dirty="0"/>
              <a:t> (ways of </a:t>
            </a:r>
            <a:r>
              <a:rPr lang="en-US" i="1" dirty="0"/>
              <a:t>doing</a:t>
            </a:r>
            <a:r>
              <a:rPr lang="en-US" dirty="0"/>
              <a:t>) to enhance learning and growth.</a:t>
            </a:r>
          </a:p>
        </p:txBody>
      </p:sp>
    </p:spTree>
    <p:extLst>
      <p:ext uri="{BB962C8B-B14F-4D97-AF65-F5344CB8AC3E}">
        <p14:creationId xmlns:p14="http://schemas.microsoft.com/office/powerpoint/2010/main" val="13304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Traits of an Inclusive Leader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50876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3276600" y="3551904"/>
            <a:ext cx="2590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900" b="1" kern="1200">
                <a:solidFill>
                  <a:srgbClr val="FFD9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YOU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81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Leader Continuum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16" r="7747"/>
          <a:stretch/>
        </p:blipFill>
        <p:spPr>
          <a:xfrm>
            <a:off x="800100" y="1600200"/>
            <a:ext cx="7543800" cy="43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Leader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001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Unaware</a:t>
            </a:r>
          </a:p>
          <a:p>
            <a:pPr lvl="1"/>
            <a:r>
              <a:rPr lang="en-US" dirty="0"/>
              <a:t>Thinks diversity is compliance</a:t>
            </a:r>
          </a:p>
          <a:p>
            <a:pPr lvl="1"/>
            <a:r>
              <a:rPr lang="en-US" dirty="0"/>
              <a:t>Checking a box</a:t>
            </a:r>
          </a:p>
          <a:p>
            <a:pPr lvl="1"/>
            <a:r>
              <a:rPr lang="en-US" dirty="0"/>
              <a:t>Someone else’s job</a:t>
            </a:r>
          </a:p>
          <a:p>
            <a:r>
              <a:rPr lang="en-US" b="1" dirty="0"/>
              <a:t>Aware</a:t>
            </a:r>
          </a:p>
          <a:p>
            <a:pPr lvl="1"/>
            <a:r>
              <a:rPr lang="en-US" dirty="0"/>
              <a:t>You KNOW the important role you play in creating an inclusive workplace</a:t>
            </a:r>
          </a:p>
          <a:p>
            <a:pPr lvl="1"/>
            <a:r>
              <a:rPr lang="en-US" dirty="0"/>
              <a:t>You educate yourself on what to do to move forward</a:t>
            </a:r>
          </a:p>
          <a:p>
            <a:r>
              <a:rPr lang="en-US" b="1" dirty="0"/>
              <a:t>Active</a:t>
            </a:r>
          </a:p>
          <a:p>
            <a:pPr lvl="1"/>
            <a:r>
              <a:rPr lang="en-US" dirty="0"/>
              <a:t>You have made D, I &amp; E a priority</a:t>
            </a:r>
          </a:p>
          <a:p>
            <a:pPr lvl="1"/>
            <a:r>
              <a:rPr lang="en-US" dirty="0"/>
              <a:t>You are finding your voice as you begin to take meaningful action in supporting others</a:t>
            </a:r>
          </a:p>
          <a:p>
            <a:r>
              <a:rPr lang="en-US" b="1" dirty="0"/>
              <a:t>Advocate</a:t>
            </a:r>
          </a:p>
          <a:p>
            <a:pPr lvl="1"/>
            <a:r>
              <a:rPr lang="en-US" dirty="0"/>
              <a:t>You are proactively and consistently using your voice and power to advocate for others</a:t>
            </a:r>
          </a:p>
          <a:p>
            <a:pPr lvl="1"/>
            <a:r>
              <a:rPr lang="en-US" dirty="0"/>
              <a:t>You consider others’ issues your issues and stand with them in solidarity</a:t>
            </a:r>
          </a:p>
        </p:txBody>
      </p:sp>
    </p:spTree>
    <p:extLst>
      <p:ext uri="{BB962C8B-B14F-4D97-AF65-F5344CB8AC3E}">
        <p14:creationId xmlns:p14="http://schemas.microsoft.com/office/powerpoint/2010/main" val="25852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Acts for Inclusive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24" y="1600200"/>
            <a:ext cx="6473952" cy="4525963"/>
          </a:xfrm>
        </p:spPr>
        <p:txBody>
          <a:bodyPr>
            <a:normAutofit/>
          </a:bodyPr>
          <a:lstStyle/>
          <a:p>
            <a:r>
              <a:rPr lang="en-US" b="1" dirty="0"/>
              <a:t>DEEPEN</a:t>
            </a:r>
            <a:r>
              <a:rPr lang="en-US" dirty="0"/>
              <a:t> Self-Awareness</a:t>
            </a:r>
          </a:p>
          <a:p>
            <a:r>
              <a:rPr lang="en-US" b="1" dirty="0"/>
              <a:t>FOSTER </a:t>
            </a:r>
            <a:r>
              <a:rPr lang="en-US" dirty="0"/>
              <a:t>Social Awareness</a:t>
            </a:r>
          </a:p>
          <a:p>
            <a:r>
              <a:rPr lang="en-US" b="1" dirty="0"/>
              <a:t>REVEAL</a:t>
            </a:r>
            <a:r>
              <a:rPr lang="en-US" dirty="0"/>
              <a:t> Blind Spots</a:t>
            </a:r>
          </a:p>
          <a:p>
            <a:r>
              <a:rPr lang="en-US" b="1" dirty="0"/>
              <a:t>LISTEN</a:t>
            </a:r>
            <a:r>
              <a:rPr lang="en-US" dirty="0"/>
              <a:t> to Understand </a:t>
            </a:r>
          </a:p>
          <a:p>
            <a:r>
              <a:rPr lang="en-US" b="1" dirty="0"/>
              <a:t>CREATE</a:t>
            </a:r>
            <a:r>
              <a:rPr lang="en-US" dirty="0"/>
              <a:t> Connections </a:t>
            </a:r>
          </a:p>
          <a:p>
            <a:r>
              <a:rPr lang="en-US" b="1" dirty="0"/>
              <a:t>LEAD</a:t>
            </a:r>
            <a:r>
              <a:rPr lang="en-US" dirty="0"/>
              <a:t> with Courageous Vulnerability </a:t>
            </a:r>
          </a:p>
          <a:p>
            <a:r>
              <a:rPr lang="en-US" b="1" dirty="0"/>
              <a:t>INVEST</a:t>
            </a:r>
            <a:r>
              <a:rPr lang="en-US" dirty="0"/>
              <a:t> Resources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1600"/>
            <a:ext cx="3657600" cy="515081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900" b="1" kern="1200">
                <a:solidFill>
                  <a:srgbClr val="53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11530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318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My role as a leader fostering Diversity, Inclusion, and Equity</vt:lpstr>
      <vt:lpstr>Conversation Guidelines</vt:lpstr>
      <vt:lpstr>Inclusive Leadership</vt:lpstr>
      <vt:lpstr>6 Traits of an Inclusive Leader</vt:lpstr>
      <vt:lpstr>Inclusive Leader Continuum</vt:lpstr>
      <vt:lpstr>Inclusive Leader Continuum</vt:lpstr>
      <vt:lpstr>7 Acts for Inclusive Leaders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Test</dc:title>
  <dc:creator>Sachs, Rebecca</dc:creator>
  <cp:lastModifiedBy>Emily Nail</cp:lastModifiedBy>
  <cp:revision>10</cp:revision>
  <dcterms:created xsi:type="dcterms:W3CDTF">2018-09-20T19:01:21Z</dcterms:created>
  <dcterms:modified xsi:type="dcterms:W3CDTF">2022-01-26T19:57:03Z</dcterms:modified>
</cp:coreProperties>
</file>