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embeddedFontLst>
    <p:embeddedFont>
      <p:font typeface="DM Sans Bold" panose="020B0604020202020204" charset="0"/>
      <p:regular r:id="rId24"/>
    </p:embeddedFont>
    <p:embeddedFont>
      <p:font typeface="DM Sans ExtraBold" panose="020B0604020202020204" charset="0"/>
      <p:regular r:id="rId25"/>
    </p:embeddedFont>
    <p:embeddedFont>
      <p:font typeface="Inter Bold" panose="020B0604020202020204" charset="0"/>
      <p:regular r:id="rId26"/>
    </p:embeddedFont>
    <p:embeddedFont>
      <p:font typeface="Inter Medium" panose="020B0604020202020204" charset="0"/>
      <p:regular r:id="rId27"/>
    </p:embeddedFont>
    <p:embeddedFont>
      <p:font typeface="Inter SemiBold" panose="020B0604020202020204" charset="0"/>
      <p:regular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27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C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6095848" cy="6860778"/>
          </a:xfrm>
          <a:prstGeom prst="rect">
            <a:avLst/>
          </a:prstGeom>
          <a:solidFill>
            <a:srgbClr val="0B2D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11182" y="1371600"/>
            <a:ext cx="5079873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STOP SELLING</a:t>
            </a:r>
            <a:endParaRPr lang="en-US" sz="58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MEMBERSHIP.</a:t>
            </a:r>
            <a:endParaRPr lang="en-US" sz="58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START BUILDING</a:t>
            </a:r>
            <a:endParaRPr lang="en-US" sz="58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COMMUNITY.</a:t>
            </a:r>
            <a:endParaRPr lang="en-US" sz="5800" dirty="0"/>
          </a:p>
        </p:txBody>
      </p:sp>
      <p:sp>
        <p:nvSpPr>
          <p:cNvPr id="5" name="Text 3"/>
          <p:cNvSpPr/>
          <p:nvPr/>
        </p:nvSpPr>
        <p:spPr>
          <a:xfrm>
            <a:off x="711182" y="6172200"/>
            <a:ext cx="5384665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Angela Richardson, CAE</a:t>
            </a: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0"/>
            <a:ext cx="6095848" cy="68607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609600"/>
            <a:ext cx="1158211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66666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THE TRADITIONAL TRANSACTION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09585" y="911820"/>
            <a:ext cx="10972526" cy="64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4800" kern="0" spc="-96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The Old Membership Equation</a:t>
            </a:r>
            <a:endParaRPr lang="en-US" sz="4800" dirty="0"/>
          </a:p>
        </p:txBody>
      </p:sp>
      <p:sp>
        <p:nvSpPr>
          <p:cNvPr id="5" name="Shape 3"/>
          <p:cNvSpPr/>
          <p:nvPr/>
        </p:nvSpPr>
        <p:spPr>
          <a:xfrm>
            <a:off x="609585" y="1786533"/>
            <a:ext cx="4145156" cy="2507258"/>
          </a:xfrm>
          <a:prstGeom prst="roundRect">
            <a:avLst>
              <a:gd name="adj" fmla="val 8509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88978" y="2228354"/>
            <a:ext cx="3865763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ASSOCIATION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88978" y="2530574"/>
            <a:ext cx="3586370" cy="511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800" kern="0" spc="-76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WE CREATE.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888978" y="3238897"/>
            <a:ext cx="3586370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7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Programs • Content • Events • Value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59434" y="2784376"/>
            <a:ext cx="2072727" cy="511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3800" kern="0" spc="-76" dirty="0">
                <a:solidFill>
                  <a:srgbClr val="1E66F5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→</a:t>
            </a:r>
            <a:endParaRPr lang="en-US" sz="3800" dirty="0"/>
          </a:p>
        </p:txBody>
      </p:sp>
      <p:sp>
        <p:nvSpPr>
          <p:cNvPr id="10" name="Shape 8"/>
          <p:cNvSpPr/>
          <p:nvPr/>
        </p:nvSpPr>
        <p:spPr>
          <a:xfrm>
            <a:off x="7436855" y="1786533"/>
            <a:ext cx="4145256" cy="2507258"/>
          </a:xfrm>
          <a:prstGeom prst="roundRect">
            <a:avLst>
              <a:gd name="adj" fmla="val 8509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16248" y="2228354"/>
            <a:ext cx="3865863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MEMBER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7716248" y="2530574"/>
            <a:ext cx="3586470" cy="511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800" kern="0" spc="-76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YOU CONSUME.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7716248" y="3238897"/>
            <a:ext cx="3586470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7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Downloads • Webinars • Discounts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09585" y="4471591"/>
            <a:ext cx="10972526" cy="1472009"/>
          </a:xfrm>
          <a:prstGeom prst="roundRect">
            <a:avLst>
              <a:gd name="adj" fmla="val 14494"/>
            </a:avLst>
          </a:prstGeom>
          <a:solidFill>
            <a:srgbClr val="2457D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14377" y="4700191"/>
            <a:ext cx="10362941" cy="511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3800" kern="0" spc="-76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THE MODEL IS TOO SMALL.</a:t>
            </a:r>
            <a:endParaRPr lang="en-US" sz="3800" dirty="0"/>
          </a:p>
        </p:txBody>
      </p:sp>
      <p:sp>
        <p:nvSpPr>
          <p:cNvPr id="16" name="Text 14"/>
          <p:cNvSpPr/>
          <p:nvPr/>
        </p:nvSpPr>
        <p:spPr>
          <a:xfrm>
            <a:off x="609585" y="5408513"/>
            <a:ext cx="10972526" cy="306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Transactional membership cannot compete with an internet full of free content.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362148" y="6583859"/>
            <a:ext cx="829547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02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6095848" cy="6553200"/>
          </a:xfrm>
          <a:prstGeom prst="rect">
            <a:avLst/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33387" y="2238077"/>
            <a:ext cx="5562461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INFORMATION IS EASIER TO ACCESS THAN EVER.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33387" y="2689523"/>
            <a:ext cx="5029074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3200" kern="0" spc="-96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WHAT CAN MEMBERS GET HERE THAT THEY CANNOT SIMPLY SEARCH OR DOWNLOAD?</a:t>
            </a:r>
            <a:endParaRPr lang="en-US" sz="3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0"/>
            <a:ext cx="6095848" cy="6553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1359866" y="6583859"/>
            <a:ext cx="831829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03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2115939"/>
            <a:ext cx="5486263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0D6EF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BEYOND PASSIVE RECIPIENTS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09585" y="2418159"/>
            <a:ext cx="5029074" cy="20191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000" kern="0" spc="-60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Members aren’t just recipients of association value.</a:t>
            </a:r>
            <a:endParaRPr lang="en-US" sz="3000" dirty="0"/>
          </a:p>
          <a:p>
            <a:pPr marL="0" indent="0" algn="l">
              <a:lnSpc>
                <a:spcPct val="88000"/>
              </a:lnSpc>
              <a:buNone/>
            </a:pPr>
            <a:r>
              <a:rPr lang="en-US" sz="3000" kern="0" spc="-60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They can be </a:t>
            </a:r>
            <a:r>
              <a:rPr lang="en-US" sz="3000" kern="0" spc="-60" dirty="0">
                <a:solidFill>
                  <a:srgbClr val="0D6EFD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participants in creating it.</a:t>
            </a:r>
            <a:endParaRPr lang="en-US" sz="3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0"/>
            <a:ext cx="6095848" cy="65532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354806" y="6583859"/>
            <a:ext cx="836889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04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835422"/>
            <a:ext cx="5029074" cy="426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1200" kern="0" spc="-336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“SHE’S</a:t>
            </a:r>
            <a:endParaRPr lang="en-US" sz="112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11200" kern="0" spc="-336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WITH US.”</a:t>
            </a:r>
            <a:endParaRPr lang="en-US" sz="11200" dirty="0"/>
          </a:p>
        </p:txBody>
      </p:sp>
      <p:sp>
        <p:nvSpPr>
          <p:cNvPr id="4" name="Text 2"/>
          <p:cNvSpPr/>
          <p:nvPr/>
        </p:nvSpPr>
        <p:spPr>
          <a:xfrm>
            <a:off x="609585" y="5255022"/>
            <a:ext cx="5029074" cy="4627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66666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An introduction carried knowledge,</a:t>
            </a:r>
            <a:endParaRPr lang="en-US" sz="135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66666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credibility, and trust.</a:t>
            </a:r>
            <a:endParaRPr lang="en-US" sz="13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0"/>
            <a:ext cx="6095848" cy="65532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364033" y="6583859"/>
            <a:ext cx="827662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05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553200"/>
          </a:xfrm>
          <a:prstGeom prst="rect">
            <a:avLst/>
          </a:prstGeom>
          <a:solidFill>
            <a:srgbClr val="1E2A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14377" y="1169690"/>
            <a:ext cx="10362941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7600" kern="0" spc="-228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COULD A NEWER MEMBER FIND THAT PERSON TODAY?</a:t>
            </a:r>
            <a:endParaRPr lang="en-US" sz="7600" dirty="0"/>
          </a:p>
        </p:txBody>
      </p:sp>
      <p:sp>
        <p:nvSpPr>
          <p:cNvPr id="5" name="Shape 3"/>
          <p:cNvSpPr/>
          <p:nvPr/>
        </p:nvSpPr>
        <p:spPr>
          <a:xfrm>
            <a:off x="914377" y="4370090"/>
            <a:ext cx="10362941" cy="1013420"/>
          </a:xfrm>
          <a:prstGeom prst="roundRect">
            <a:avLst>
              <a:gd name="adj" fmla="val 21053"/>
            </a:avLst>
          </a:prstGeom>
          <a:solidFill>
            <a:srgbClr val="3B82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320767" y="4674890"/>
            <a:ext cx="9550161" cy="403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3000" kern="0" spc="-60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Or did we get lucky with a hallway conversation?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359271" y="6583859"/>
            <a:ext cx="832424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06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972344"/>
            <a:ext cx="7264218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7600" kern="0" spc="-228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PEOPLE CARRY THINGS OTHER PEOPLE NEED.</a:t>
            </a:r>
            <a:endParaRPr lang="en-US" sz="7600" dirty="0"/>
          </a:p>
        </p:txBody>
      </p:sp>
      <p:sp>
        <p:nvSpPr>
          <p:cNvPr id="4" name="Shape 2"/>
          <p:cNvSpPr/>
          <p:nvPr/>
        </p:nvSpPr>
        <p:spPr>
          <a:xfrm>
            <a:off x="609585" y="4071144"/>
            <a:ext cx="3555911" cy="678656"/>
          </a:xfrm>
          <a:prstGeom prst="roundRect">
            <a:avLst>
              <a:gd name="adj" fmla="val 31438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12780" y="4248944"/>
            <a:ext cx="3149521" cy="323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400" kern="0" spc="-48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EXPERIENCE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317892" y="4071144"/>
            <a:ext cx="3555911" cy="678656"/>
          </a:xfrm>
          <a:prstGeom prst="roundRect">
            <a:avLst>
              <a:gd name="adj" fmla="val 31438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21087" y="4248944"/>
            <a:ext cx="3149521" cy="323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400" kern="0" spc="-48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PERSPECTIVE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09585" y="4902200"/>
            <a:ext cx="3555911" cy="678656"/>
          </a:xfrm>
          <a:prstGeom prst="roundRect">
            <a:avLst>
              <a:gd name="adj" fmla="val 31438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12780" y="5080000"/>
            <a:ext cx="3149521" cy="323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400" kern="0" spc="-48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IDEAS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4317892" y="4902200"/>
            <a:ext cx="3555911" cy="678656"/>
          </a:xfrm>
          <a:prstGeom prst="roundRect">
            <a:avLst>
              <a:gd name="adj" fmla="val 31438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21087" y="5080000"/>
            <a:ext cx="3149521" cy="323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400" kern="0" spc="-48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CONNECTIONS</a:t>
            </a:r>
            <a:endParaRPr lang="en-US" sz="24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193" y="355600"/>
            <a:ext cx="3911502" cy="584200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1373558" y="6583859"/>
            <a:ext cx="818137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07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976412"/>
            <a:ext cx="1158211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2563EB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THE DISAPPEARANCE TEST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09585" y="1278632"/>
            <a:ext cx="10972526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00" kern="0" spc="-126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If your association disappeared tomorrow,</a:t>
            </a:r>
            <a:endParaRPr lang="en-US" sz="4200" dirty="0"/>
          </a:p>
          <a:p>
            <a:pPr marL="0" indent="0" algn="ctr">
              <a:lnSpc>
                <a:spcPct val="83000"/>
              </a:lnSpc>
              <a:buNone/>
            </a:pPr>
            <a:r>
              <a:rPr lang="en-US" sz="4200" kern="0" spc="-126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but all of your content stayed available...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09585" y="2523232"/>
            <a:ext cx="10972526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00" b="1" kern="0" spc="-126" dirty="0">
                <a:solidFill>
                  <a:srgbClr val="030303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what would members miss?</a:t>
            </a:r>
            <a:endParaRPr lang="en-US" sz="4200" dirty="0"/>
          </a:p>
        </p:txBody>
      </p:sp>
      <p:sp>
        <p:nvSpPr>
          <p:cNvPr id="6" name="Shape 4"/>
          <p:cNvSpPr/>
          <p:nvPr/>
        </p:nvSpPr>
        <p:spPr>
          <a:xfrm>
            <a:off x="609585" y="3209032"/>
            <a:ext cx="3005162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9062" y="3273723"/>
            <a:ext cx="3355792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TABLE DISCUSSION · 5 MINUTES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09585" y="3740745"/>
            <a:ext cx="3352716" cy="1835944"/>
          </a:xfrm>
          <a:prstGeom prst="roundRect">
            <a:avLst>
              <a:gd name="adj" fmla="val 4939"/>
            </a:avLst>
          </a:prstGeom>
          <a:solidFill>
            <a:srgbClr val="FFFF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12780" y="3918545"/>
            <a:ext cx="700963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12780" y="4213820"/>
            <a:ext cx="2946326" cy="429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600" kern="0" spc="-13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Choose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12780" y="4785916"/>
            <a:ext cx="2946326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3–5 major sources of member value.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419489" y="3740745"/>
            <a:ext cx="3352716" cy="1835944"/>
          </a:xfrm>
          <a:prstGeom prst="roundRect">
            <a:avLst>
              <a:gd name="adj" fmla="val 4939"/>
            </a:avLst>
          </a:prstGeom>
          <a:solidFill>
            <a:srgbClr val="FFFF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622684" y="3918545"/>
            <a:ext cx="744122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622684" y="4213820"/>
            <a:ext cx="2946326" cy="429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600" kern="0" spc="-13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Trace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622684" y="4785916"/>
            <a:ext cx="2946326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Who makes each one valuable?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229394" y="3740745"/>
            <a:ext cx="3352716" cy="1835944"/>
          </a:xfrm>
          <a:prstGeom prst="roundRect">
            <a:avLst>
              <a:gd name="adj" fmla="val 4939"/>
            </a:avLst>
          </a:prstGeom>
          <a:solidFill>
            <a:srgbClr val="FFFF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432589" y="3918545"/>
            <a:ext cx="746999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432589" y="4213820"/>
            <a:ext cx="2946326" cy="429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600" kern="0" spc="-13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Imagine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8432589" y="4785916"/>
            <a:ext cx="2946326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What would be lost without members?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1359171" y="6583859"/>
            <a:ext cx="832524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08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1803400"/>
            <a:ext cx="5232269" cy="294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WHERE DOES</a:t>
            </a:r>
            <a:endParaRPr lang="en-US" sz="58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THE REAL VALUE</a:t>
            </a:r>
            <a:endParaRPr lang="en-US" sz="58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COME FROM?</a:t>
            </a:r>
            <a:endParaRPr lang="en-US" sz="5800" dirty="0"/>
          </a:p>
        </p:txBody>
      </p:sp>
      <p:sp>
        <p:nvSpPr>
          <p:cNvPr id="4" name="Shape 2"/>
          <p:cNvSpPr/>
          <p:nvPr/>
        </p:nvSpPr>
        <p:spPr>
          <a:xfrm>
            <a:off x="6299042" y="355600"/>
            <a:ext cx="5283068" cy="1645444"/>
          </a:xfrm>
          <a:prstGeom prst="roundRect">
            <a:avLst>
              <a:gd name="adj" fmla="val 12966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78435" y="879177"/>
            <a:ext cx="5003675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578435" y="1181398"/>
            <a:ext cx="4724282" cy="296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WHAT CANNOT BE DOWNLOADED?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299042" y="2305844"/>
            <a:ext cx="5283068" cy="1645444"/>
          </a:xfrm>
          <a:prstGeom prst="roundRect">
            <a:avLst>
              <a:gd name="adj" fmla="val 12966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78435" y="2829421"/>
            <a:ext cx="5003675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02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578435" y="3131641"/>
            <a:ext cx="4724282" cy="296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WHO MAKES THAT POSSIBLE?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299042" y="4256088"/>
            <a:ext cx="5283068" cy="1941513"/>
          </a:xfrm>
          <a:prstGeom prst="roundRect">
            <a:avLst>
              <a:gd name="adj" fmla="val 10989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78435" y="4779665"/>
            <a:ext cx="5003675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03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578435" y="5081885"/>
            <a:ext cx="4724282" cy="59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WHAT WOULD MEMBERS MISS WITHOUT THOSE RELATIONSHIPS?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359271" y="6583859"/>
            <a:ext cx="832424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09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1486991"/>
            <a:ext cx="10972526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7600" kern="0" spc="-228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NETWORKING</a:t>
            </a:r>
            <a:endParaRPr lang="en-US" sz="7600" dirty="0"/>
          </a:p>
          <a:p>
            <a:pPr marL="0" indent="0" algn="ctr">
              <a:lnSpc>
                <a:spcPct val="83000"/>
              </a:lnSpc>
              <a:buNone/>
            </a:pPr>
            <a:r>
              <a:rPr lang="en-US" sz="7600" kern="0" spc="-228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ISN’T THE VALUE.</a:t>
            </a:r>
            <a:endParaRPr lang="en-US" sz="7600" dirty="0"/>
          </a:p>
        </p:txBody>
      </p:sp>
      <p:sp>
        <p:nvSpPr>
          <p:cNvPr id="4" name="Shape 2"/>
          <p:cNvSpPr/>
          <p:nvPr/>
        </p:nvSpPr>
        <p:spPr>
          <a:xfrm>
            <a:off x="609585" y="3645991"/>
            <a:ext cx="10972526" cy="1420217"/>
          </a:xfrm>
          <a:prstGeom prst="roundRect">
            <a:avLst>
              <a:gd name="adj" fmla="val 15023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5176" y="3925391"/>
            <a:ext cx="10261343" cy="8614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3200" kern="0" spc="-64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THE VALUE IS WHAT BECOMES POSSIBLE</a:t>
            </a:r>
            <a:endParaRPr lang="en-US" sz="3200" dirty="0"/>
          </a:p>
          <a:p>
            <a:pPr marL="0" indent="0" algn="ctr">
              <a:lnSpc>
                <a:spcPct val="88000"/>
              </a:lnSpc>
              <a:buNone/>
            </a:pPr>
            <a:r>
              <a:rPr lang="en-US" sz="3200" kern="0" spc="-64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BECAUSE OF THE RELATIONSHIP.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396477" y="6583859"/>
            <a:ext cx="795218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10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355600"/>
            <a:ext cx="10972526" cy="511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800" kern="0" spc="-76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VALUE MOVES IN MORE THAN ONE DIRECTION.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609585" y="1019473"/>
            <a:ext cx="10972526" cy="1258888"/>
          </a:xfrm>
          <a:prstGeom prst="roundRect">
            <a:avLst>
              <a:gd name="adj" fmla="val 16948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38179" y="1471910"/>
            <a:ext cx="445878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7656" y="1536601"/>
            <a:ext cx="79650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01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2463639" y="1393230"/>
            <a:ext cx="2641534" cy="511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900" kern="0" spc="-38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ASSOCIATION → MEMBER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5409965" y="1508621"/>
            <a:ext cx="5943551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kern="0" spc="-8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Knowledge  •  Access  •  Opportunity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09585" y="2430760"/>
            <a:ext cx="10972526" cy="1101527"/>
          </a:xfrm>
          <a:prstGeom prst="roundRect">
            <a:avLst>
              <a:gd name="adj" fmla="val 19369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38179" y="2804517"/>
            <a:ext cx="480405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7656" y="2869208"/>
            <a:ext cx="831035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463639" y="2853630"/>
            <a:ext cx="2641534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900" kern="0" spc="-38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MEMBER → MEMBER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409965" y="2841228"/>
            <a:ext cx="5943551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kern="0" spc="-8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Trust  •  Insight  •  Help  •  Connections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09585" y="3684687"/>
            <a:ext cx="10972526" cy="1258987"/>
          </a:xfrm>
          <a:prstGeom prst="roundRect">
            <a:avLst>
              <a:gd name="adj" fmla="val 16947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38179" y="4137223"/>
            <a:ext cx="482687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67656" y="4201914"/>
            <a:ext cx="833317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03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2463639" y="4058444"/>
            <a:ext cx="2641534" cy="511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900" kern="0" spc="-38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MEMBER → ASSOCIATION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5409965" y="4173835"/>
            <a:ext cx="5943551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kern="0" spc="-8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Stewardship  •  Ideas  •  Leadership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09585" y="5096073"/>
            <a:ext cx="10972526" cy="1101527"/>
          </a:xfrm>
          <a:prstGeom prst="roundRect">
            <a:avLst>
              <a:gd name="adj" fmla="val 19369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38179" y="5469830"/>
            <a:ext cx="487846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7656" y="5534521"/>
            <a:ext cx="838477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04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2463639" y="5518944"/>
            <a:ext cx="2641534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900" kern="0" spc="-38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MEMBERS → FIELD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5409965" y="5506541"/>
            <a:ext cx="5943551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kern="0" spc="-8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Advocacy  •  Standards  •  Practice  •  Legacy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437056" y="6583859"/>
            <a:ext cx="754639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11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3387" y="381000"/>
            <a:ext cx="5181470" cy="294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THE GOAL ISN’T MAXIMUM ENGAGEMENT.</a:t>
            </a:r>
            <a:endParaRPr lang="en-US" sz="5800" dirty="0"/>
          </a:p>
        </p:txBody>
      </p:sp>
      <p:sp>
        <p:nvSpPr>
          <p:cNvPr id="4" name="Shape 2"/>
          <p:cNvSpPr/>
          <p:nvPr/>
        </p:nvSpPr>
        <p:spPr>
          <a:xfrm>
            <a:off x="533387" y="3505200"/>
            <a:ext cx="1920132" cy="2276673"/>
          </a:xfrm>
          <a:prstGeom prst="roundRect">
            <a:avLst>
              <a:gd name="adj" fmla="val 11111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09585" y="3606800"/>
            <a:ext cx="1843934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ACTIVITY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09585" y="3909020"/>
            <a:ext cx="1767736" cy="484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800" kern="0" spc="-36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What someone did.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09585" y="4590455"/>
            <a:ext cx="1767736" cy="1089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Clicks &amp; logins</a:t>
            </a:r>
            <a:endParaRPr lang="en-US" sz="1300" dirty="0"/>
          </a:p>
          <a:p>
            <a:pPr marL="264160" indent="-26416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Event attendance</a:t>
            </a:r>
            <a:endParaRPr lang="en-US" sz="1300" dirty="0"/>
          </a:p>
          <a:p>
            <a:pPr marL="264160" indent="-26416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Downloads</a:t>
            </a:r>
            <a:endParaRPr lang="en-US" sz="1300" dirty="0"/>
          </a:p>
          <a:p>
            <a:pPr marL="264160" indent="-26416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Committee roles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910608" y="4160937"/>
            <a:ext cx="213513" cy="965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7600" kern="0" spc="-228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≠</a:t>
            </a:r>
            <a:endParaRPr lang="en-US" sz="7600" dirty="0"/>
          </a:p>
        </p:txBody>
      </p:sp>
      <p:sp>
        <p:nvSpPr>
          <p:cNvPr id="9" name="Shape 7"/>
          <p:cNvSpPr/>
          <p:nvPr/>
        </p:nvSpPr>
        <p:spPr>
          <a:xfrm>
            <a:off x="3581310" y="3505200"/>
            <a:ext cx="2133547" cy="2276673"/>
          </a:xfrm>
          <a:prstGeom prst="roundRect">
            <a:avLst>
              <a:gd name="adj" fmla="val 10000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657509" y="3606800"/>
            <a:ext cx="2057349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MEANING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657509" y="3909020"/>
            <a:ext cx="1981150" cy="484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800" kern="0" spc="-36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What it means to them.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57509" y="4590455"/>
            <a:ext cx="1981150" cy="804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Belonging &amp; trust</a:t>
            </a:r>
            <a:endParaRPr lang="en-US" sz="1300" dirty="0"/>
          </a:p>
          <a:p>
            <a:pPr marL="264160" indent="-26416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Professional identity</a:t>
            </a:r>
            <a:endParaRPr lang="en-US" sz="1300" dirty="0"/>
          </a:p>
          <a:p>
            <a:pPr marL="264160" indent="-26416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Trusted relationships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33387" y="5959673"/>
            <a:ext cx="5181470" cy="6490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800" b="1" dirty="0">
                <a:solidFill>
                  <a:srgbClr val="46464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Activity measures motion. Community creates meaning.</a:t>
            </a:r>
            <a:endParaRPr lang="en-US" sz="18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0"/>
            <a:ext cx="6095848" cy="655320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11402727" y="6583859"/>
            <a:ext cx="788968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12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355600"/>
            <a:ext cx="10972526" cy="220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A PRACTICAL FRAMEWORK FOR A MORE CONNECTED MEMBERSHIP</a:t>
            </a:r>
            <a:endParaRPr lang="en-US" sz="5800" dirty="0"/>
          </a:p>
        </p:txBody>
      </p:sp>
      <p:sp>
        <p:nvSpPr>
          <p:cNvPr id="4" name="Shape 2"/>
          <p:cNvSpPr/>
          <p:nvPr/>
        </p:nvSpPr>
        <p:spPr>
          <a:xfrm>
            <a:off x="609585" y="2743200"/>
            <a:ext cx="2072628" cy="3454400"/>
          </a:xfrm>
          <a:prstGeom prst="roundRect">
            <a:avLst>
              <a:gd name="adj" fmla="val 10294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61981" y="3048000"/>
            <a:ext cx="445878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91458" y="3112691"/>
            <a:ext cx="79650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01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61981" y="3605113"/>
            <a:ext cx="1767835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FIND THE</a:t>
            </a:r>
            <a:endParaRPr lang="en-US" sz="14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VALUE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834510" y="2743200"/>
            <a:ext cx="2072628" cy="3454400"/>
          </a:xfrm>
          <a:prstGeom prst="roundRect">
            <a:avLst>
              <a:gd name="adj" fmla="val 10294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986906" y="3048000"/>
            <a:ext cx="480405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116383" y="3112691"/>
            <a:ext cx="831035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02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2986906" y="3605113"/>
            <a:ext cx="1767835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FIND THE</a:t>
            </a:r>
            <a:endParaRPr lang="en-US" sz="14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PEOPLE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59434" y="2743200"/>
            <a:ext cx="2072727" cy="3454400"/>
          </a:xfrm>
          <a:prstGeom prst="roundRect">
            <a:avLst>
              <a:gd name="adj" fmla="val 10293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211831" y="3048000"/>
            <a:ext cx="482687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341308" y="3112691"/>
            <a:ext cx="833317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03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211831" y="3605113"/>
            <a:ext cx="1767935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FIND THE</a:t>
            </a:r>
            <a:endParaRPr lang="en-US" sz="14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FRICTION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284458" y="2743200"/>
            <a:ext cx="2072628" cy="3454400"/>
          </a:xfrm>
          <a:prstGeom prst="roundRect">
            <a:avLst>
              <a:gd name="adj" fmla="val 10294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36855" y="3048000"/>
            <a:ext cx="487846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566332" y="3112691"/>
            <a:ext cx="838477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04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7436855" y="3605113"/>
            <a:ext cx="1767835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REDESIGN THE</a:t>
            </a:r>
            <a:endParaRPr lang="en-US" sz="14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EXPERIENCE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9509383" y="2743200"/>
            <a:ext cx="2072727" cy="3454400"/>
          </a:xfrm>
          <a:prstGeom prst="roundRect">
            <a:avLst>
              <a:gd name="adj" fmla="val 10293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661779" y="3048000"/>
            <a:ext cx="478619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791257" y="3112691"/>
            <a:ext cx="829250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05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9661779" y="3605113"/>
            <a:ext cx="1767935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TEST WHAT</a:t>
            </a:r>
            <a:endParaRPr lang="en-US" sz="14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CHANGED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400445" y="6583859"/>
            <a:ext cx="791250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13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81135" y="261256"/>
            <a:ext cx="5160719" cy="3305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THE HIGHLY</a:t>
            </a:r>
            <a:endParaRPr lang="en-US" sz="58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MOTIVATED</a:t>
            </a:r>
            <a:endParaRPr lang="en-US" sz="58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MEMBER WILL</a:t>
            </a:r>
            <a:endParaRPr lang="en-US" sz="58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FIND THE DOOR.</a:t>
            </a:r>
            <a:endParaRPr lang="en-US" sz="5800" dirty="0"/>
          </a:p>
        </p:txBody>
      </p:sp>
      <p:sp>
        <p:nvSpPr>
          <p:cNvPr id="4" name="Shape 2"/>
          <p:cNvSpPr/>
          <p:nvPr/>
        </p:nvSpPr>
        <p:spPr>
          <a:xfrm>
            <a:off x="609585" y="3773388"/>
            <a:ext cx="5232269" cy="2895600"/>
          </a:xfrm>
          <a:prstGeom prst="roundRect">
            <a:avLst>
              <a:gd name="adj" fmla="val 7368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3578" y="4001988"/>
            <a:ext cx="4724282" cy="243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800" kern="0" spc="-144" dirty="0">
                <a:solidFill>
                  <a:srgbClr val="0D6EFD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What about the member who doesn’t know there is a door?</a:t>
            </a:r>
            <a:endParaRPr lang="en-US" sz="4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244" y="355600"/>
            <a:ext cx="5943451" cy="5842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1395385" y="6583859"/>
            <a:ext cx="796310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14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900906"/>
            <a:ext cx="10972526" cy="147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STAFF DON’T HAVE TO</a:t>
            </a:r>
            <a:endParaRPr lang="en-US" sz="5800" dirty="0"/>
          </a:p>
          <a:p>
            <a:pPr marL="0" indent="0" algn="ctr">
              <a:lnSpc>
                <a:spcPct val="83000"/>
              </a:lnSpc>
              <a:buNone/>
            </a:pPr>
            <a:r>
              <a:rPr lang="en-US" sz="5800" kern="0" spc="-174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BECOME THE RELATIONSHIP.</a:t>
            </a:r>
            <a:endParaRPr lang="en-US" sz="5800" dirty="0"/>
          </a:p>
        </p:txBody>
      </p:sp>
      <p:sp>
        <p:nvSpPr>
          <p:cNvPr id="4" name="Shape 2"/>
          <p:cNvSpPr/>
          <p:nvPr/>
        </p:nvSpPr>
        <p:spPr>
          <a:xfrm>
            <a:off x="609585" y="2678906"/>
            <a:ext cx="4317892" cy="2973388"/>
          </a:xfrm>
          <a:prstGeom prst="roundRect">
            <a:avLst>
              <a:gd name="adj" fmla="val 7175"/>
            </a:avLst>
          </a:prstGeom>
          <a:solidFill>
            <a:srgbClr val="EEF2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377" y="3160216"/>
            <a:ext cx="401310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THE OLD BURDEN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914377" y="3462437"/>
            <a:ext cx="3708307" cy="6461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400" kern="0" spc="-48" dirty="0">
                <a:solidFill>
                  <a:srgbClr val="000000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STAFF AS THE BOTTLENECK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14377" y="4305399"/>
            <a:ext cx="3708307" cy="865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Trying to manage every relationship, conversation, and touchpoint directly.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232269" y="3454400"/>
            <a:ext cx="1727157" cy="142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11200" kern="0" spc="-336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→</a:t>
            </a:r>
            <a:endParaRPr lang="en-US" sz="11200" dirty="0"/>
          </a:p>
        </p:txBody>
      </p:sp>
      <p:sp>
        <p:nvSpPr>
          <p:cNvPr id="9" name="Shape 7"/>
          <p:cNvSpPr/>
          <p:nvPr/>
        </p:nvSpPr>
        <p:spPr>
          <a:xfrm>
            <a:off x="7264218" y="2678906"/>
            <a:ext cx="4317892" cy="2973388"/>
          </a:xfrm>
          <a:prstGeom prst="roundRect">
            <a:avLst>
              <a:gd name="adj" fmla="val 7175"/>
            </a:avLst>
          </a:prstGeom>
          <a:solidFill>
            <a:srgbClr val="155E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569011" y="2983706"/>
            <a:ext cx="401310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THE SCALABLE SHIFT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7569011" y="3285927"/>
            <a:ext cx="3708307" cy="6461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400" kern="0" spc="-48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STAFF CREATE THE CONDITIONS.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569011" y="4128889"/>
            <a:ext cx="4013100" cy="2885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Members create the relationships.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569011" y="4531717"/>
            <a:ext cx="972022" cy="353913"/>
          </a:xfrm>
          <a:prstGeom prst="roundRect">
            <a:avLst>
              <a:gd name="adj" fmla="val 20497"/>
            </a:avLst>
          </a:prstGeom>
          <a:noFill/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698488" y="4596408"/>
            <a:ext cx="1322652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Scalable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648980" y="4531717"/>
            <a:ext cx="1237624" cy="353913"/>
          </a:xfrm>
          <a:prstGeom prst="roundRect">
            <a:avLst>
              <a:gd name="adj" fmla="val 20497"/>
            </a:avLst>
          </a:prstGeom>
          <a:noFill/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778457" y="4596408"/>
            <a:ext cx="1588254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Sustainable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7569011" y="4993580"/>
            <a:ext cx="1843736" cy="353913"/>
          </a:xfrm>
          <a:prstGeom prst="roundRect">
            <a:avLst>
              <a:gd name="adj" fmla="val 20497"/>
            </a:avLst>
          </a:prstGeom>
          <a:noFill/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698488" y="5058271"/>
            <a:ext cx="2194366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Community-Driven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1404612" y="6583859"/>
            <a:ext cx="787083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15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304800"/>
            <a:ext cx="10972526" cy="376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800" kern="0" spc="-56" dirty="0">
                <a:solidFill>
                  <a:srgbClr val="0D6EFD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THE FOUR CONDITIONS OF COMMUNITY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09585" y="878582"/>
            <a:ext cx="5333867" cy="2532459"/>
          </a:xfrm>
          <a:prstGeom prst="roundRect">
            <a:avLst>
              <a:gd name="adj" fmla="val 8425"/>
            </a:avLst>
          </a:prstGeom>
          <a:solidFill>
            <a:srgbClr val="E7EE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377" y="1443236"/>
            <a:ext cx="445878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43854" y="1507927"/>
            <a:ext cx="79650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01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914377" y="1876524"/>
            <a:ext cx="4724282" cy="296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0D6EFD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TRUST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238219" y="2445643"/>
            <a:ext cx="4705232" cy="324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“Can I ask a real question here?”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14377" y="2369443"/>
            <a:ext cx="28574" cy="476945"/>
          </a:xfrm>
          <a:prstGeom prst="roundRect">
            <a:avLst>
              <a:gd name="adj" fmla="val 50000"/>
            </a:avLst>
          </a:prstGeom>
          <a:solidFill>
            <a:srgbClr val="1E66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248244" y="878582"/>
            <a:ext cx="5333867" cy="2532459"/>
          </a:xfrm>
          <a:prstGeom prst="roundRect">
            <a:avLst>
              <a:gd name="adj" fmla="val 8425"/>
            </a:avLst>
          </a:prstGeom>
          <a:solidFill>
            <a:srgbClr val="E7EE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553036" y="1443236"/>
            <a:ext cx="480405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682513" y="1507927"/>
            <a:ext cx="831035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02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553036" y="1876524"/>
            <a:ext cx="4724282" cy="296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0D6EFD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SHARED PURPOSE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876878" y="2445643"/>
            <a:ext cx="4705232" cy="324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“Are we doing something together?”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553036" y="2369443"/>
            <a:ext cx="28574" cy="476945"/>
          </a:xfrm>
          <a:prstGeom prst="roundRect">
            <a:avLst>
              <a:gd name="adj" fmla="val 50000"/>
            </a:avLst>
          </a:prstGeom>
          <a:solidFill>
            <a:srgbClr val="1E66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09585" y="3715841"/>
            <a:ext cx="5333867" cy="2532559"/>
          </a:xfrm>
          <a:prstGeom prst="roundRect">
            <a:avLst>
              <a:gd name="adj" fmla="val 8424"/>
            </a:avLst>
          </a:prstGeom>
          <a:solidFill>
            <a:srgbClr val="E7EE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14377" y="4280495"/>
            <a:ext cx="482687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43854" y="4345186"/>
            <a:ext cx="833317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03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914377" y="4713784"/>
            <a:ext cx="4724282" cy="296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0D6EFD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ACCESS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238219" y="5282902"/>
            <a:ext cx="4705232" cy="324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“Can I figure out how to get in?”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14377" y="5206702"/>
            <a:ext cx="28574" cy="476945"/>
          </a:xfrm>
          <a:prstGeom prst="roundRect">
            <a:avLst>
              <a:gd name="adj" fmla="val 50000"/>
            </a:avLst>
          </a:prstGeom>
          <a:solidFill>
            <a:srgbClr val="1E66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248244" y="3715841"/>
            <a:ext cx="5333867" cy="2532559"/>
          </a:xfrm>
          <a:prstGeom prst="roundRect">
            <a:avLst>
              <a:gd name="adj" fmla="val 8424"/>
            </a:avLst>
          </a:prstGeom>
          <a:solidFill>
            <a:srgbClr val="E7EE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553036" y="3970238"/>
            <a:ext cx="487846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682513" y="4034929"/>
            <a:ext cx="838477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04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6553036" y="4403527"/>
            <a:ext cx="4724282" cy="59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0D6EFD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MEANINGFUL</a:t>
            </a:r>
            <a:endParaRPr lang="en-US" sz="2200" dirty="0"/>
          </a:p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0D6EFD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CONTRIBUTION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6876878" y="5268714"/>
            <a:ext cx="4400440" cy="6490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800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“Can what I know or who I am matter here?”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553036" y="5192514"/>
            <a:ext cx="28574" cy="801489"/>
          </a:xfrm>
          <a:prstGeom prst="roundRect">
            <a:avLst>
              <a:gd name="adj" fmla="val 50000"/>
            </a:avLst>
          </a:prstGeom>
          <a:solidFill>
            <a:srgbClr val="1E66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399949" y="6583859"/>
            <a:ext cx="791746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16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09585" y="1269901"/>
            <a:ext cx="10972526" cy="1143000"/>
          </a:xfrm>
          <a:prstGeom prst="roundRect">
            <a:avLst>
              <a:gd name="adj" fmla="val 18666"/>
            </a:avLst>
          </a:prstGeom>
          <a:solidFill>
            <a:srgbClr val="0B2D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15975" y="1574701"/>
            <a:ext cx="10159746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200" kern="0" spc="-126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SCALE ACCESS, NOT INTIMACY.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09585" y="2641501"/>
            <a:ext cx="5333867" cy="2641798"/>
          </a:xfrm>
          <a:prstGeom prst="roundRect">
            <a:avLst>
              <a:gd name="adj" fmla="val 8076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377" y="2870101"/>
            <a:ext cx="1418197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43854" y="2934791"/>
            <a:ext cx="176882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THE MISTAKE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914377" y="3303389"/>
            <a:ext cx="472428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500" kern="0" spc="-75" dirty="0">
                <a:solidFill>
                  <a:srgbClr val="155EE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DON’T AUTOMATICALLY</a:t>
            </a:r>
            <a:endParaRPr lang="en-US" sz="25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2500" kern="0" spc="-75" dirty="0">
                <a:solidFill>
                  <a:srgbClr val="155EE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SCALE THE CONTAINER.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914377" y="4135239"/>
            <a:ext cx="4724282" cy="919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When a trusted small group is stretched to fit the whole room, intimacy and honesty dissolve.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248244" y="2641501"/>
            <a:ext cx="5333867" cy="2641798"/>
          </a:xfrm>
          <a:prstGeom prst="roundRect">
            <a:avLst>
              <a:gd name="adj" fmla="val 8076"/>
            </a:avLst>
          </a:prstGeom>
          <a:solidFill>
            <a:srgbClr val="155E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553036" y="3023295"/>
            <a:ext cx="1564343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682513" y="3087985"/>
            <a:ext cx="1914973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THE STRATEGY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553036" y="3456583"/>
            <a:ext cx="472428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500" kern="0" spc="-75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FIGURE OUT HOW THE VALUE TRAVELS.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6553036" y="4288433"/>
            <a:ext cx="4724282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Multiply the small containers instead of just making the room bigger.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410764" y="6583859"/>
            <a:ext cx="780931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17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304800"/>
            <a:ext cx="10972526" cy="403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3000" kern="0" spc="-60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WHAT WOULD A MEMBER LOSE IF THEY LEFT?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9585" y="861020"/>
            <a:ext cx="5333867" cy="5656064"/>
          </a:xfrm>
          <a:prstGeom prst="roundRect">
            <a:avLst>
              <a:gd name="adj" fmla="val 4000"/>
            </a:avLst>
          </a:prstGeom>
          <a:solidFill>
            <a:srgbClr val="E7EE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39776" y="1140420"/>
            <a:ext cx="5003675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46464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COMMODITY VALUE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939776" y="1442641"/>
            <a:ext cx="4673483" cy="296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464646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Easier to Replace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939776" y="1865709"/>
            <a:ext cx="4673483" cy="1236266"/>
          </a:xfrm>
          <a:prstGeom prst="roundRect">
            <a:avLst>
              <a:gd name="adj" fmla="val 7335"/>
            </a:avLst>
          </a:prstGeom>
          <a:solidFill>
            <a:srgbClr val="FFFF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2971" y="2018109"/>
            <a:ext cx="4267093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00" kern="0" spc="-7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Information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42971" y="2408634"/>
            <a:ext cx="4470288" cy="27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Easily found via Google or AI search.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939776" y="3254375"/>
            <a:ext cx="4673483" cy="1236266"/>
          </a:xfrm>
          <a:prstGeom prst="roundRect">
            <a:avLst>
              <a:gd name="adj" fmla="val 7335"/>
            </a:avLst>
          </a:prstGeom>
          <a:solidFill>
            <a:srgbClr val="FFFF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2971" y="3406775"/>
            <a:ext cx="4267093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00" kern="0" spc="-7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Education &amp; Webinars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42971" y="3797300"/>
            <a:ext cx="4470288" cy="27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Available anywhere on YouTube or LinkedIn.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39776" y="4643041"/>
            <a:ext cx="4673483" cy="1236266"/>
          </a:xfrm>
          <a:prstGeom prst="roundRect">
            <a:avLst>
              <a:gd name="adj" fmla="val 7335"/>
            </a:avLst>
          </a:prstGeom>
          <a:solidFill>
            <a:srgbClr val="FFFF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42971" y="4795441"/>
            <a:ext cx="4267093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00" kern="0" spc="-7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Vendor Discounts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42971" y="5185966"/>
            <a:ext cx="4267093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Replicated or beaten by commercial competitors.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39776" y="6006306"/>
            <a:ext cx="5003675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464646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Easily found online, replicated, or replaced by vendors.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248244" y="861020"/>
            <a:ext cx="5333867" cy="5656064"/>
          </a:xfrm>
          <a:prstGeom prst="roundRect">
            <a:avLst>
              <a:gd name="adj" fmla="val 4000"/>
            </a:avLst>
          </a:prstGeom>
          <a:solidFill>
            <a:srgbClr val="2457D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53036" y="1115020"/>
            <a:ext cx="5029074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COMMUNITY VALUE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553036" y="1417241"/>
            <a:ext cx="4724282" cy="296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200" kern="0" spc="-44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Harder to Replace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6553036" y="1840309"/>
            <a:ext cx="4724282" cy="690959"/>
          </a:xfrm>
          <a:prstGeom prst="roundRect">
            <a:avLst>
              <a:gd name="adj" fmla="val 13123"/>
            </a:avLst>
          </a:prstGeom>
          <a:solidFill>
            <a:srgbClr val="2457D6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56231" y="1967309"/>
            <a:ext cx="4317892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Deep Relationships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553036" y="2683570"/>
            <a:ext cx="4724282" cy="691059"/>
          </a:xfrm>
          <a:prstGeom prst="roundRect">
            <a:avLst>
              <a:gd name="adj" fmla="val 13121"/>
            </a:avLst>
          </a:prstGeom>
          <a:solidFill>
            <a:srgbClr val="2457D6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756231" y="2810570"/>
            <a:ext cx="4317892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Trusted Peers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553036" y="3526929"/>
            <a:ext cx="4724282" cy="691059"/>
          </a:xfrm>
          <a:prstGeom prst="roundRect">
            <a:avLst>
              <a:gd name="adj" fmla="val 13121"/>
            </a:avLst>
          </a:prstGeom>
          <a:solidFill>
            <a:srgbClr val="2457D6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756231" y="3653929"/>
            <a:ext cx="4317892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 Defined Role &amp; Voice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553036" y="4370288"/>
            <a:ext cx="4724282" cy="691059"/>
          </a:xfrm>
          <a:prstGeom prst="roundRect">
            <a:avLst>
              <a:gd name="adj" fmla="val 13121"/>
            </a:avLst>
          </a:prstGeom>
          <a:solidFill>
            <a:srgbClr val="2457D6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756231" y="4497288"/>
            <a:ext cx="4317892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Shared Work &amp; Influence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553036" y="5213648"/>
            <a:ext cx="4724282" cy="690959"/>
          </a:xfrm>
          <a:prstGeom prst="roundRect">
            <a:avLst>
              <a:gd name="adj" fmla="val 13123"/>
            </a:avLst>
          </a:prstGeom>
          <a:solidFill>
            <a:srgbClr val="2457D6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756231" y="5340648"/>
            <a:ext cx="4317892" cy="231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kern="0" spc="-7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Something They Helped Build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553036" y="6031706"/>
            <a:ext cx="502907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real reason members never walk away.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1399850" y="6583859"/>
            <a:ext cx="791845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18</a:t>
            </a: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585" y="254000"/>
            <a:ext cx="11582110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66666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THE CRITICAL QUESTION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09585" y="556220"/>
            <a:ext cx="10972526" cy="376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2800" kern="0" spc="-56" dirty="0">
                <a:solidFill>
                  <a:srgbClr val="030303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How do we make membership matter?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09585" y="1110952"/>
            <a:ext cx="2514537" cy="5188248"/>
          </a:xfrm>
          <a:prstGeom prst="roundRect">
            <a:avLst>
              <a:gd name="adj" fmla="val 8485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87380" y="1288752"/>
            <a:ext cx="445878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6858" y="1353443"/>
            <a:ext cx="79650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87380" y="1820466"/>
            <a:ext cx="2336742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START WITH NEED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87380" y="2122686"/>
            <a:ext cx="2158946" cy="538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000" kern="0" spc="-40" dirty="0">
                <a:solidFill>
                  <a:srgbClr val="000000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Help Solve a Problem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87380" y="2857897"/>
            <a:ext cx="2158946" cy="811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Give them fast, dependable answers when they’re stuck.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428914" y="1110952"/>
            <a:ext cx="2514537" cy="5188248"/>
          </a:xfrm>
          <a:prstGeom prst="roundRect">
            <a:avLst>
              <a:gd name="adj" fmla="val 8485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606710" y="1288752"/>
            <a:ext cx="480405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736187" y="1353443"/>
            <a:ext cx="831035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02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606710" y="1820466"/>
            <a:ext cx="2158946" cy="4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BUILD RELATIONAL SAFETY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606710" y="2345531"/>
            <a:ext cx="2158946" cy="538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000" kern="0" spc="-40" dirty="0">
                <a:solidFill>
                  <a:srgbClr val="000000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Find Trusted People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606710" y="3080742"/>
            <a:ext cx="2158946" cy="811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Connect them with peers who truly understand their world.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48244" y="1110952"/>
            <a:ext cx="2514537" cy="5188248"/>
          </a:xfrm>
          <a:prstGeom prst="roundRect">
            <a:avLst>
              <a:gd name="adj" fmla="val 8485"/>
            </a:avLst>
          </a:prstGeom>
          <a:solidFill>
            <a:srgbClr val="E7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426039" y="1288752"/>
            <a:ext cx="482687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555516" y="1353443"/>
            <a:ext cx="833317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03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426039" y="1820466"/>
            <a:ext cx="2336742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ACTIVATE EXPERTISE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426039" y="2122686"/>
            <a:ext cx="2158946" cy="538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000" kern="0" spc="-40" dirty="0">
                <a:solidFill>
                  <a:srgbClr val="000000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Use What You Know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426039" y="2857897"/>
            <a:ext cx="2158946" cy="811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Create spaces where their perspective and experience matter.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9067573" y="1110952"/>
            <a:ext cx="2514537" cy="5188248"/>
          </a:xfrm>
          <a:prstGeom prst="roundRect">
            <a:avLst>
              <a:gd name="adj" fmla="val 8485"/>
            </a:avLst>
          </a:prstGeom>
          <a:solidFill>
            <a:srgbClr val="155E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9245369" y="1288752"/>
            <a:ext cx="487846" cy="353913"/>
          </a:xfrm>
          <a:prstGeom prst="roundRect">
            <a:avLst>
              <a:gd name="adj" fmla="val 49999"/>
            </a:avLst>
          </a:prstGeom>
          <a:solidFill>
            <a:srgbClr val="0D6E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374846" y="1353443"/>
            <a:ext cx="838477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04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9245369" y="1820466"/>
            <a:ext cx="2336742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SHARED OWNERSHIP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9245369" y="2122686"/>
            <a:ext cx="2158946" cy="538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000" kern="0" spc="-40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Shape Something That Matters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9245369" y="2857897"/>
            <a:ext cx="2158946" cy="811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Invite them to build the future of the community together.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1399949" y="6583859"/>
            <a:ext cx="791746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19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219170" y="2476500"/>
            <a:ext cx="975335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00" kern="0" spc="-126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What can people become capable of because they </a:t>
            </a:r>
            <a:r>
              <a:rPr lang="en-US" sz="4200" kern="0" spc="-126" dirty="0">
                <a:solidFill>
                  <a:srgbClr val="4DA3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belong to one another</a:t>
            </a:r>
            <a:r>
              <a:rPr lang="en-US" sz="4200" kern="0" spc="-126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 here?</a:t>
            </a:r>
            <a:endParaRPr lang="en-US" sz="4200" dirty="0"/>
          </a:p>
        </p:txBody>
      </p:sp>
      <p:sp>
        <p:nvSpPr>
          <p:cNvPr id="6" name="Shape 3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362148" y="6583859"/>
            <a:ext cx="829547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20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721407" cy="6553200"/>
          </a:xfrm>
          <a:prstGeom prst="rect">
            <a:avLst/>
          </a:prstGeom>
          <a:solidFill>
            <a:srgbClr val="0B2D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11182" y="2004219"/>
            <a:ext cx="7010225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FINAL THOUGHT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711182" y="2430264"/>
            <a:ext cx="6476838" cy="1534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800" kern="0" spc="-76" dirty="0">
                <a:solidFill>
                  <a:srgbClr val="FFFFFF"/>
                </a:solidFill>
                <a:latin typeface="DM Sans ExtraBold" pitchFamily="34" charset="0"/>
                <a:ea typeface="DM Sans ExtraBold" pitchFamily="34" charset="-122"/>
                <a:cs typeface="DM Sans ExtraBold" pitchFamily="34" charset="-120"/>
              </a:rPr>
              <a:t>Community isn’t something you sell. It’s something you cultivate.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11182" y="4218682"/>
            <a:ext cx="647683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kern="0" spc="-10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Let’s continue building together.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721407" y="0"/>
            <a:ext cx="4470288" cy="6553200"/>
          </a:xfrm>
          <a:prstGeom prst="rect">
            <a:avLst/>
          </a:prstGeom>
          <a:solidFill>
            <a:srgbClr val="F4F7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026199" y="304800"/>
            <a:ext cx="3759106" cy="5943600"/>
          </a:xfrm>
          <a:prstGeom prst="roundRect">
            <a:avLst>
              <a:gd name="adj" fmla="val 5676"/>
            </a:avLst>
          </a:prstGeom>
          <a:solidFill>
            <a:srgbClr val="FFFFFF"/>
          </a:solidFill>
          <a:ln w="25399">
            <a:solidFill>
              <a:srgbClr val="BFCD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356391" y="1583531"/>
            <a:ext cx="3098722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800" kern="0" spc="-9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Angela Richardson, CAE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56391" y="2023566"/>
            <a:ext cx="3428914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Connect on LinkedIn</a:t>
            </a:r>
            <a:endParaRPr lang="en-US" sz="135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391" y="2432745"/>
            <a:ext cx="2285943" cy="22860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356391" y="4798120"/>
            <a:ext cx="342891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kern="0" spc="10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linkedin.com/in/angelamrichardson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0" y="6553200"/>
            <a:ext cx="12191695" cy="304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1402727" y="6583859"/>
            <a:ext cx="788968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21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904894AEE48147BFB3A1C7E0CE57A9" ma:contentTypeVersion="13" ma:contentTypeDescription="Create a new document." ma:contentTypeScope="" ma:versionID="9389d2faa624c558e43ea46e20dbec6a">
  <xsd:schema xmlns:xsd="http://www.w3.org/2001/XMLSchema" xmlns:xs="http://www.w3.org/2001/XMLSchema" xmlns:p="http://schemas.microsoft.com/office/2006/metadata/properties" xmlns:ns2="7bc6e2cf-40b1-42fd-8d46-b58216ca353d" xmlns:ns3="b9ba7f80-c41b-4b3e-ad88-050bf64dac7a" targetNamespace="http://schemas.microsoft.com/office/2006/metadata/properties" ma:root="true" ma:fieldsID="14b9ffc661628e033f565b64a440b2c2" ns2:_="" ns3:_="">
    <xsd:import namespace="7bc6e2cf-40b1-42fd-8d46-b58216ca353d"/>
    <xsd:import namespace="b9ba7f80-c41b-4b3e-ad88-050bf64dac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c6e2cf-40b1-42fd-8d46-b58216ca35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14e6b3e-44e1-4d54-b2b0-0d01dee15e8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ba7f80-c41b-4b3e-ad88-050bf64dac7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e2ca312-a969-4ca6-b365-6e47529fa6d9}" ma:internalName="TaxCatchAll" ma:showField="CatchAllData" ma:web="b9ba7f80-c41b-4b3e-ad88-050bf64dac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ba7f80-c41b-4b3e-ad88-050bf64dac7a" xsi:nil="true"/>
    <lcf76f155ced4ddcb4097134ff3c332f xmlns="7bc6e2cf-40b1-42fd-8d46-b58216ca353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86F85F8-519C-4737-86BA-240184DA6F35}"/>
</file>

<file path=customXml/itemProps2.xml><?xml version="1.0" encoding="utf-8"?>
<ds:datastoreItem xmlns:ds="http://schemas.openxmlformats.org/officeDocument/2006/customXml" ds:itemID="{5E1B1070-108D-4535-B75D-059E8F08F350}"/>
</file>

<file path=customXml/itemProps3.xml><?xml version="1.0" encoding="utf-8"?>
<ds:datastoreItem xmlns:ds="http://schemas.openxmlformats.org/officeDocument/2006/customXml" ds:itemID="{8BB9462D-B22A-4C43-ACA4-6EEAD0CB9D3E}"/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799</Words>
  <Application>Microsoft Office PowerPoint</Application>
  <PresentationFormat>Widescreen</PresentationFormat>
  <Paragraphs>245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DM Sans ExtraBold</vt:lpstr>
      <vt:lpstr>DM Sans Bold</vt:lpstr>
      <vt:lpstr>Inter SemiBold</vt:lpstr>
      <vt:lpstr>Inter Bold</vt:lpstr>
      <vt:lpstr>Inter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Angela Richardson</cp:lastModifiedBy>
  <cp:revision>2</cp:revision>
  <dcterms:created xsi:type="dcterms:W3CDTF">2026-09-29T02:38:02Z</dcterms:created>
  <dcterms:modified xsi:type="dcterms:W3CDTF">2026-09-29T02:51:32Z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0x01010004904894AEE48147BFB3A1C7E0CE57A9</vt:lpwstr>
  </property>
</Properties>
</file>