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691" r:id="rId3"/>
    <p:sldId id="809" r:id="rId4"/>
    <p:sldId id="806" r:id="rId5"/>
    <p:sldId id="807" r:id="rId6"/>
    <p:sldId id="808" r:id="rId7"/>
    <p:sldId id="528"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80" d="100"/>
          <a:sy n="80" d="100"/>
        </p:scale>
        <p:origin x="696" y="3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oleObject" Target="file:///\\svr-12\Data\Data\CalSAE\CalSAE\Board%20Meetings\Research\2022-23%20Member%20Needs%20Assessment\Whorton%20Reports\CalSAE%202023%20Data%20Tables-Final.xlsx" TargetMode="External"/><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55"/>
      <c:rotY val="0"/>
      <c:rAngAx val="0"/>
    </c:view3D>
    <c:floor>
      <c:thickness val="0"/>
    </c:floor>
    <c:sideWall>
      <c:thickness val="0"/>
    </c:sideWall>
    <c:backWall>
      <c:thickness val="0"/>
    </c:backWall>
    <c:plotArea>
      <c:layout>
        <c:manualLayout>
          <c:layoutTarget val="inner"/>
          <c:xMode val="edge"/>
          <c:yMode val="edge"/>
          <c:x val="7.2484874388151221E-4"/>
          <c:y val="3.2467450969065115E-2"/>
          <c:w val="0.86041445139870332"/>
          <c:h val="0.96753246753246758"/>
        </c:manualLayout>
      </c:layout>
      <c:pie3DChart>
        <c:varyColors val="1"/>
        <c:ser>
          <c:idx val="0"/>
          <c:order val="0"/>
          <c:tx>
            <c:strRef>
              <c:f>Sheet1!$B$1</c:f>
              <c:strCache>
                <c:ptCount val="1"/>
                <c:pt idx="0">
                  <c:v>Column2</c:v>
                </c:pt>
              </c:strCache>
            </c:strRef>
          </c:tx>
          <c:dPt>
            <c:idx val="0"/>
            <c:bubble3D val="0"/>
            <c:explosion val="3"/>
            <c:spPr>
              <a:solidFill>
                <a:srgbClr val="0E4A8F"/>
              </a:solidFill>
            </c:spPr>
            <c:extLst>
              <c:ext xmlns:c16="http://schemas.microsoft.com/office/drawing/2014/chart" uri="{C3380CC4-5D6E-409C-BE32-E72D297353CC}">
                <c16:uniqueId val="{00000000-0EDD-47C6-BAA3-432556285FB2}"/>
              </c:ext>
            </c:extLst>
          </c:dPt>
          <c:dPt>
            <c:idx val="1"/>
            <c:bubble3D val="0"/>
            <c:explosion val="7"/>
            <c:spPr>
              <a:solidFill>
                <a:srgbClr val="8DC63F"/>
              </a:solidFill>
            </c:spPr>
            <c:extLst>
              <c:ext xmlns:c16="http://schemas.microsoft.com/office/drawing/2014/chart" uri="{C3380CC4-5D6E-409C-BE32-E72D297353CC}">
                <c16:uniqueId val="{00000001-0EDD-47C6-BAA3-432556285FB2}"/>
              </c:ext>
            </c:extLst>
          </c:dPt>
          <c:dPt>
            <c:idx val="2"/>
            <c:bubble3D val="0"/>
            <c:spPr>
              <a:solidFill>
                <a:srgbClr val="FCAF17"/>
              </a:solidFill>
            </c:spPr>
            <c:extLst>
              <c:ext xmlns:c16="http://schemas.microsoft.com/office/drawing/2014/chart" uri="{C3380CC4-5D6E-409C-BE32-E72D297353CC}">
                <c16:uniqueId val="{00000004-0EDD-47C6-BAA3-432556285FB2}"/>
              </c:ext>
            </c:extLst>
          </c:dPt>
          <c:dPt>
            <c:idx val="3"/>
            <c:bubble3D val="0"/>
            <c:explosion val="4"/>
            <c:extLst>
              <c:ext xmlns:c16="http://schemas.microsoft.com/office/drawing/2014/chart" uri="{C3380CC4-5D6E-409C-BE32-E72D297353CC}">
                <c16:uniqueId val="{00000002-0EDD-47C6-BAA3-432556285FB2}"/>
              </c:ext>
            </c:extLst>
          </c:dPt>
          <c:dPt>
            <c:idx val="4"/>
            <c:bubble3D val="0"/>
            <c:explosion val="3"/>
            <c:extLst>
              <c:ext xmlns:c16="http://schemas.microsoft.com/office/drawing/2014/chart" uri="{C3380CC4-5D6E-409C-BE32-E72D297353CC}">
                <c16:uniqueId val="{00000003-0EDD-47C6-BAA3-432556285FB2}"/>
              </c:ext>
            </c:extLst>
          </c:dPt>
          <c:dLbls>
            <c:dLbl>
              <c:idx val="0"/>
              <c:layout>
                <c:manualLayout>
                  <c:x val="-0.28082587432981132"/>
                  <c:y val="-0.11688311688311688"/>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0-0EDD-47C6-BAA3-432556285FB2}"/>
                </c:ext>
              </c:extLst>
            </c:dLbl>
            <c:dLbl>
              <c:idx val="1"/>
              <c:layout>
                <c:manualLayout>
                  <c:x val="0.17957130358705159"/>
                  <c:y val="-0.20346320346320354"/>
                </c:manualLayout>
              </c:layout>
              <c:spPr>
                <a:noFill/>
                <a:ln>
                  <a:noFill/>
                </a:ln>
                <a:effectLst/>
              </c:spPr>
              <c:txPr>
                <a:bodyPr/>
                <a:lstStyle/>
                <a:p>
                  <a:pPr>
                    <a:defRPr sz="2200">
                      <a:solidFill>
                        <a:schemeClr val="tx1"/>
                      </a:solidFill>
                    </a:defRPr>
                  </a:pPr>
                  <a:endParaRPr lang="en-US"/>
                </a:p>
              </c:txPr>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1-0EDD-47C6-BAA3-432556285FB2}"/>
                </c:ext>
              </c:extLst>
            </c:dLbl>
            <c:dLbl>
              <c:idx val="2"/>
              <c:layout>
                <c:manualLayout>
                  <c:x val="0.23219373219373218"/>
                  <c:y val="0.17263268227835157"/>
                </c:manualLayout>
              </c:layout>
              <c:spPr/>
              <c:txPr>
                <a:bodyPr/>
                <a:lstStyle/>
                <a:p>
                  <a:pPr>
                    <a:defRPr sz="2200">
                      <a:solidFill>
                        <a:schemeClr val="tx1"/>
                      </a:solidFill>
                    </a:defRPr>
                  </a:pPr>
                  <a:endParaRPr lang="en-US"/>
                </a:p>
              </c:txPr>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4-0EDD-47C6-BAA3-432556285FB2}"/>
                </c:ext>
              </c:extLst>
            </c:dLbl>
            <c:dLbl>
              <c:idx val="3"/>
              <c:layout>
                <c:manualLayout>
                  <c:x val="0.12238037552998184"/>
                  <c:y val="0.12403960868527798"/>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2-0EDD-47C6-BAA3-432556285FB2}"/>
                </c:ext>
              </c:extLst>
            </c:dLbl>
            <c:dLbl>
              <c:idx val="4"/>
              <c:layout>
                <c:manualLayout>
                  <c:x val="9.5681966036296751E-2"/>
                  <c:y val="0.1038961038961039"/>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3-0EDD-47C6-BAA3-432556285FB2}"/>
                </c:ext>
              </c:extLst>
            </c:dLbl>
            <c:spPr>
              <a:noFill/>
              <a:ln>
                <a:noFill/>
              </a:ln>
              <a:effectLst/>
            </c:spPr>
            <c:txPr>
              <a:bodyPr/>
              <a:lstStyle/>
              <a:p>
                <a:pPr>
                  <a:defRPr sz="2200">
                    <a:solidFill>
                      <a:schemeClr val="bg1"/>
                    </a:solidFill>
                  </a:defRPr>
                </a:pPr>
                <a:endParaRPr lang="en-US"/>
              </a:p>
            </c:txPr>
            <c:showLegendKey val="1"/>
            <c:showVal val="1"/>
            <c:showCatName val="1"/>
            <c:showSerName val="0"/>
            <c:showPercent val="0"/>
            <c:showBubbleSize val="0"/>
            <c:separator>
</c:separator>
            <c:showLeaderLines val="1"/>
            <c:extLst>
              <c:ext xmlns:c15="http://schemas.microsoft.com/office/drawing/2012/chart" uri="{CE6537A1-D6FC-4f65-9D91-7224C49458BB}"/>
            </c:extLst>
          </c:dLbls>
          <c:cat>
            <c:strRef>
              <c:f>Sheet1!$A$2:$A$4</c:f>
              <c:strCache>
                <c:ptCount val="3"/>
                <c:pt idx="0">
                  <c:v>Association/ other non-profit organization </c:v>
                </c:pt>
                <c:pt idx="1">
                  <c:v>Association Management Company</c:v>
                </c:pt>
                <c:pt idx="2">
                  <c:v>Vendor/ business partner</c:v>
                </c:pt>
              </c:strCache>
            </c:strRef>
          </c:cat>
          <c:val>
            <c:numRef>
              <c:f>Sheet1!$B$2:$B$4</c:f>
              <c:numCache>
                <c:formatCode>0%</c:formatCode>
                <c:ptCount val="3"/>
                <c:pt idx="0">
                  <c:v>0.59259259259259256</c:v>
                </c:pt>
                <c:pt idx="1">
                  <c:v>0.1189083820662768</c:v>
                </c:pt>
                <c:pt idx="2">
                  <c:v>0.28849902534113059</c:v>
                </c:pt>
              </c:numCache>
            </c:numRef>
          </c:val>
          <c:extLst>
            <c:ext xmlns:c16="http://schemas.microsoft.com/office/drawing/2014/chart" uri="{C3380CC4-5D6E-409C-BE32-E72D297353CC}">
              <c16:uniqueId val="{00000005-0EDD-47C6-BAA3-432556285FB2}"/>
            </c:ext>
          </c:extLst>
        </c:ser>
        <c:dLbls>
          <c:showLegendKey val="0"/>
          <c:showVal val="0"/>
          <c:showCatName val="0"/>
          <c:showSerName val="0"/>
          <c:showPercent val="0"/>
          <c:showBubbleSize val="0"/>
          <c:showLeaderLines val="1"/>
        </c:dLbls>
      </c:pie3DChart>
    </c:plotArea>
    <c:plotVisOnly val="1"/>
    <c:dispBlanksAs val="gap"/>
    <c:showDLblsOverMax val="0"/>
  </c:chart>
  <c:txPr>
    <a:bodyPr/>
    <a:lstStyle/>
    <a:p>
      <a:pPr>
        <a:defRPr sz="1800" b="1">
          <a:latin typeface="Arial Narrow" pitchFamily="34"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cat>
            <c:strRef>
              <c:f>Graphs!$A$2:$A$6</c:f>
              <c:strCache>
                <c:ptCount val="5"/>
                <c:pt idx="0">
                  <c:v>Understanding the business environment</c:v>
                </c:pt>
                <c:pt idx="1">
                  <c:v>Current trends</c:v>
                </c:pt>
                <c:pt idx="2">
                  <c:v>Leadership</c:v>
                </c:pt>
                <c:pt idx="3">
                  <c:v>Act Strategically vs. Daily Demands</c:v>
                </c:pt>
                <c:pt idx="4">
                  <c:v>Strategic planning/management</c:v>
                </c:pt>
              </c:strCache>
            </c:strRef>
          </c:cat>
          <c:val>
            <c:numRef>
              <c:f>Graphs!$B$2:$B$6</c:f>
              <c:numCache>
                <c:formatCode>0.00</c:formatCode>
                <c:ptCount val="5"/>
                <c:pt idx="0">
                  <c:v>3.7575757575757573</c:v>
                </c:pt>
                <c:pt idx="1">
                  <c:v>3.8448275862068964</c:v>
                </c:pt>
                <c:pt idx="2">
                  <c:v>4</c:v>
                </c:pt>
                <c:pt idx="3">
                  <c:v>4.1298701298701301</c:v>
                </c:pt>
                <c:pt idx="4">
                  <c:v>4.1572052401746715</c:v>
                </c:pt>
              </c:numCache>
            </c:numRef>
          </c:val>
          <c:extLst>
            <c:ext xmlns:c16="http://schemas.microsoft.com/office/drawing/2014/chart" uri="{C3380CC4-5D6E-409C-BE32-E72D297353CC}">
              <c16:uniqueId val="{00000000-667D-4A0B-A038-B5AD4129A2D0}"/>
            </c:ext>
          </c:extLst>
        </c:ser>
        <c:dLbls>
          <c:showLegendKey val="0"/>
          <c:showVal val="0"/>
          <c:showCatName val="0"/>
          <c:showSerName val="0"/>
          <c:showPercent val="0"/>
          <c:showBubbleSize val="0"/>
        </c:dLbls>
        <c:gapWidth val="80"/>
        <c:axId val="1006384848"/>
        <c:axId val="1006377168"/>
      </c:barChart>
      <c:catAx>
        <c:axId val="100638484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1006377168"/>
        <c:crosses val="autoZero"/>
        <c:auto val="1"/>
        <c:lblAlgn val="ctr"/>
        <c:lblOffset val="100"/>
        <c:noMultiLvlLbl val="0"/>
      </c:catAx>
      <c:valAx>
        <c:axId val="1006377168"/>
        <c:scaling>
          <c:orientation val="minMax"/>
          <c:max val="4.5"/>
          <c:min val="0"/>
        </c:scaling>
        <c:delete val="0"/>
        <c:axPos val="b"/>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100638484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46215587022210458"/>
          <c:y val="4.3362706160645506E-3"/>
          <c:w val="0.51564525022607466"/>
          <c:h val="0.83163319657578028"/>
        </c:manualLayout>
      </c:layout>
      <c:barChart>
        <c:barDir val="bar"/>
        <c:grouping val="stacked"/>
        <c:varyColors val="0"/>
        <c:ser>
          <c:idx val="0"/>
          <c:order val="0"/>
          <c:tx>
            <c:strRef>
              <c:f>Sheet1!$B$1</c:f>
              <c:strCache>
                <c:ptCount val="1"/>
                <c:pt idx="0">
                  <c:v>#1</c:v>
                </c:pt>
              </c:strCache>
            </c:strRef>
          </c:tx>
          <c:spPr>
            <a:solidFill>
              <a:srgbClr val="0E4A8F"/>
            </a:solidFill>
            <a:ln>
              <a:solidFill>
                <a:schemeClr val="tx1">
                  <a:lumMod val="50000"/>
                  <a:lumOff val="50000"/>
                </a:schemeClr>
              </a:solidFill>
            </a:ln>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A-B7A0-47B7-BB22-41D72158FF22}"/>
                </c:ext>
              </c:extLst>
            </c:dLbl>
            <c:dLbl>
              <c:idx val="1"/>
              <c:delete val="1"/>
              <c:extLst>
                <c:ext xmlns:c15="http://schemas.microsoft.com/office/drawing/2012/chart" uri="{CE6537A1-D6FC-4f65-9D91-7224C49458BB}"/>
                <c:ext xmlns:c16="http://schemas.microsoft.com/office/drawing/2014/chart" uri="{C3380CC4-5D6E-409C-BE32-E72D297353CC}">
                  <c16:uniqueId val="{00000007-B7A0-47B7-BB22-41D72158FF22}"/>
                </c:ext>
              </c:extLst>
            </c:dLbl>
            <c:dLbl>
              <c:idx val="2"/>
              <c:delete val="1"/>
              <c:extLst>
                <c:ext xmlns:c15="http://schemas.microsoft.com/office/drawing/2012/chart" uri="{CE6537A1-D6FC-4f65-9D91-7224C49458BB}"/>
                <c:ext xmlns:c16="http://schemas.microsoft.com/office/drawing/2014/chart" uri="{C3380CC4-5D6E-409C-BE32-E72D297353CC}">
                  <c16:uniqueId val="{00000008-B7A0-47B7-BB22-41D72158FF22}"/>
                </c:ext>
              </c:extLst>
            </c:dLbl>
            <c:spPr>
              <a:noFill/>
            </c:spPr>
            <c:txPr>
              <a:bodyPr/>
              <a:lstStyle/>
              <a:p>
                <a:pPr>
                  <a:defRPr sz="1200">
                    <a:solidFill>
                      <a:schemeClr val="bg1"/>
                    </a:solidFill>
                  </a:defRPr>
                </a:pPr>
                <a:endParaRPr lang="en-US"/>
              </a:p>
            </c:txPr>
            <c:dLblPos val="ctr"/>
            <c:showLegendKey val="0"/>
            <c:showVal val="1"/>
            <c:showCatName val="0"/>
            <c:showSerName val="0"/>
            <c:showPercent val="0"/>
            <c:showBubbleSize val="0"/>
            <c:separator>
</c:separator>
            <c:showLeaderLines val="0"/>
            <c:extLst>
              <c:ext xmlns:c15="http://schemas.microsoft.com/office/drawing/2012/chart" uri="{CE6537A1-D6FC-4f65-9D91-7224C49458BB}">
                <c15:showLeaderLines val="0"/>
              </c:ext>
            </c:extLst>
          </c:dLbls>
          <c:cat>
            <c:strRef>
              <c:f>Sheet1!$A$2:$A$14</c:f>
              <c:strCache>
                <c:ptCount val="13"/>
                <c:pt idx="0">
                  <c:v>Other</c:v>
                </c:pt>
                <c:pt idx="1">
                  <c:v>Understand how to balance virtual/hybrid/in-person events</c:v>
                </c:pt>
                <c:pt idx="2">
                  <c:v>Addressing competition in your market</c:v>
                </c:pt>
                <c:pt idx="3">
                  <c:v>Generating more revenue overall</c:v>
                </c:pt>
                <c:pt idx="4">
                  <c:v>Managing our existing resources for maximum effectiveness</c:v>
                </c:pt>
                <c:pt idx="5">
                  <c:v>Learn to develop/deliver content topics to fit audience needs</c:v>
                </c:pt>
                <c:pt idx="6">
                  <c:v>Enhancing relationships among members</c:v>
                </c:pt>
                <c:pt idx="7">
                  <c:v>Attaining/maintaining high visibility/awareness</c:v>
                </c:pt>
                <c:pt idx="8">
                  <c:v>Increasing meeting/event attendance with better marketing</c:v>
                </c:pt>
                <c:pt idx="9">
                  <c:v>Attracting younger/more diverse members/customers</c:v>
                </c:pt>
                <c:pt idx="10">
                  <c:v>Improving our value proposition/branding</c:v>
                </c:pt>
                <c:pt idx="11">
                  <c:v>Improve quality of member/customer experience/retention</c:v>
                </c:pt>
                <c:pt idx="12">
                  <c:v>More effective recruitment of new members</c:v>
                </c:pt>
              </c:strCache>
            </c:strRef>
          </c:cat>
          <c:val>
            <c:numRef>
              <c:f>Sheet1!$B$2:$B$14</c:f>
              <c:numCache>
                <c:formatCode>0%</c:formatCode>
                <c:ptCount val="13"/>
                <c:pt idx="0">
                  <c:v>0</c:v>
                </c:pt>
                <c:pt idx="1">
                  <c:v>0</c:v>
                </c:pt>
                <c:pt idx="2">
                  <c:v>0</c:v>
                </c:pt>
                <c:pt idx="3">
                  <c:v>2.4390243902439025E-2</c:v>
                </c:pt>
                <c:pt idx="4">
                  <c:v>2.4390243902439025E-2</c:v>
                </c:pt>
                <c:pt idx="5">
                  <c:v>2.4390243902439025E-2</c:v>
                </c:pt>
                <c:pt idx="6">
                  <c:v>7.3170731707317069E-2</c:v>
                </c:pt>
                <c:pt idx="7">
                  <c:v>7.3170731707317069E-2</c:v>
                </c:pt>
                <c:pt idx="8">
                  <c:v>9.7560975609756101E-2</c:v>
                </c:pt>
                <c:pt idx="9">
                  <c:v>9.7560975609756101E-2</c:v>
                </c:pt>
                <c:pt idx="10">
                  <c:v>0.14634146341463414</c:v>
                </c:pt>
                <c:pt idx="11">
                  <c:v>0.14634146341463414</c:v>
                </c:pt>
                <c:pt idx="12">
                  <c:v>0.29268292682926828</c:v>
                </c:pt>
              </c:numCache>
            </c:numRef>
          </c:val>
          <c:extLst>
            <c:ext xmlns:c16="http://schemas.microsoft.com/office/drawing/2014/chart" uri="{C3380CC4-5D6E-409C-BE32-E72D297353CC}">
              <c16:uniqueId val="{00000002-890A-4AE1-88A4-7ABD2F1A75AA}"/>
            </c:ext>
          </c:extLst>
        </c:ser>
        <c:ser>
          <c:idx val="1"/>
          <c:order val="1"/>
          <c:tx>
            <c:strRef>
              <c:f>Sheet1!$C$1</c:f>
              <c:strCache>
                <c:ptCount val="1"/>
                <c:pt idx="0">
                  <c:v>#2</c:v>
                </c:pt>
              </c:strCache>
            </c:strRef>
          </c:tx>
          <c:spPr>
            <a:solidFill>
              <a:srgbClr val="FCAF17"/>
            </a:solidFill>
            <a:ln>
              <a:solidFill>
                <a:schemeClr val="tx1">
                  <a:lumMod val="50000"/>
                  <a:lumOff val="50000"/>
                </a:schemeClr>
              </a:solidFill>
            </a:ln>
          </c:spPr>
          <c:invertIfNegative val="0"/>
          <c:dLbls>
            <c:dLbl>
              <c:idx val="0"/>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3-890A-4AE1-88A4-7ABD2F1A75AA}"/>
                </c:ext>
              </c:extLst>
            </c:dLbl>
            <c:dLbl>
              <c:idx val="1"/>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4-890A-4AE1-88A4-7ABD2F1A75AA}"/>
                </c:ext>
              </c:extLst>
            </c:dLbl>
            <c:dLbl>
              <c:idx val="3"/>
              <c:delete val="1"/>
              <c:extLst>
                <c:ext xmlns:c15="http://schemas.microsoft.com/office/drawing/2012/chart" uri="{CE6537A1-D6FC-4f65-9D91-7224C49458BB}"/>
                <c:ext xmlns:c16="http://schemas.microsoft.com/office/drawing/2014/chart" uri="{C3380CC4-5D6E-409C-BE32-E72D297353CC}">
                  <c16:uniqueId val="{00000001-B7A0-47B7-BB22-41D72158FF22}"/>
                </c:ext>
              </c:extLst>
            </c:dLbl>
            <c:dLbl>
              <c:idx val="4"/>
              <c:delete val="1"/>
              <c:extLst>
                <c:ext xmlns:c15="http://schemas.microsoft.com/office/drawing/2012/chart" uri="{CE6537A1-D6FC-4f65-9D91-7224C49458BB}"/>
                <c:ext xmlns:c16="http://schemas.microsoft.com/office/drawing/2014/chart" uri="{C3380CC4-5D6E-409C-BE32-E72D297353CC}">
                  <c16:uniqueId val="{00000005-B7A0-47B7-BB22-41D72158FF22}"/>
                </c:ext>
              </c:extLst>
            </c:dLbl>
            <c:dLbl>
              <c:idx val="5"/>
              <c:delete val="1"/>
              <c:extLst>
                <c:ext xmlns:c15="http://schemas.microsoft.com/office/drawing/2012/chart" uri="{CE6537A1-D6FC-4f65-9D91-7224C49458BB}"/>
                <c:ext xmlns:c16="http://schemas.microsoft.com/office/drawing/2014/chart" uri="{C3380CC4-5D6E-409C-BE32-E72D297353CC}">
                  <c16:uniqueId val="{00000000-B7A0-47B7-BB22-41D72158FF22}"/>
                </c:ext>
              </c:extLst>
            </c:dLbl>
            <c:spPr>
              <a:noFill/>
              <a:ln>
                <a:noFill/>
              </a:ln>
              <a:effectLst/>
            </c:spPr>
            <c:txPr>
              <a:bodyPr/>
              <a:lstStyle/>
              <a:p>
                <a:pPr>
                  <a:defRPr sz="12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Sheet1!$A$2:$A$14</c:f>
              <c:strCache>
                <c:ptCount val="13"/>
                <c:pt idx="0">
                  <c:v>Other</c:v>
                </c:pt>
                <c:pt idx="1">
                  <c:v>Understand how to balance virtual/hybrid/in-person events</c:v>
                </c:pt>
                <c:pt idx="2">
                  <c:v>Addressing competition in your market</c:v>
                </c:pt>
                <c:pt idx="3">
                  <c:v>Generating more revenue overall</c:v>
                </c:pt>
                <c:pt idx="4">
                  <c:v>Managing our existing resources for maximum effectiveness</c:v>
                </c:pt>
                <c:pt idx="5">
                  <c:v>Learn to develop/deliver content topics to fit audience needs</c:v>
                </c:pt>
                <c:pt idx="6">
                  <c:v>Enhancing relationships among members</c:v>
                </c:pt>
                <c:pt idx="7">
                  <c:v>Attaining/maintaining high visibility/awareness</c:v>
                </c:pt>
                <c:pt idx="8">
                  <c:v>Increasing meeting/event attendance with better marketing</c:v>
                </c:pt>
                <c:pt idx="9">
                  <c:v>Attracting younger/more diverse members/customers</c:v>
                </c:pt>
                <c:pt idx="10">
                  <c:v>Improving our value proposition/branding</c:v>
                </c:pt>
                <c:pt idx="11">
                  <c:v>Improve quality of member/customer experience/retention</c:v>
                </c:pt>
                <c:pt idx="12">
                  <c:v>More effective recruitment of new members</c:v>
                </c:pt>
              </c:strCache>
            </c:strRef>
          </c:cat>
          <c:val>
            <c:numRef>
              <c:f>Sheet1!$C$2:$C$14</c:f>
              <c:numCache>
                <c:formatCode>0%</c:formatCode>
                <c:ptCount val="13"/>
                <c:pt idx="0">
                  <c:v>0.12195121951219512</c:v>
                </c:pt>
                <c:pt idx="1">
                  <c:v>4.878048780487805E-2</c:v>
                </c:pt>
                <c:pt idx="2">
                  <c:v>4.878048780487805E-2</c:v>
                </c:pt>
                <c:pt idx="3">
                  <c:v>2.4390243902439025E-2</c:v>
                </c:pt>
                <c:pt idx="4">
                  <c:v>0</c:v>
                </c:pt>
                <c:pt idx="5">
                  <c:v>0</c:v>
                </c:pt>
                <c:pt idx="6">
                  <c:v>7.3170731707317069E-2</c:v>
                </c:pt>
                <c:pt idx="7">
                  <c:v>4.878048780487805E-2</c:v>
                </c:pt>
                <c:pt idx="8">
                  <c:v>9.7560975609756101E-2</c:v>
                </c:pt>
                <c:pt idx="9">
                  <c:v>0.14634146341463414</c:v>
                </c:pt>
                <c:pt idx="10">
                  <c:v>4.878048780487805E-2</c:v>
                </c:pt>
                <c:pt idx="11">
                  <c:v>0.21951219512195122</c:v>
                </c:pt>
                <c:pt idx="12">
                  <c:v>0.12195121951219512</c:v>
                </c:pt>
              </c:numCache>
            </c:numRef>
          </c:val>
          <c:extLst>
            <c:ext xmlns:c16="http://schemas.microsoft.com/office/drawing/2014/chart" uri="{C3380CC4-5D6E-409C-BE32-E72D297353CC}">
              <c16:uniqueId val="{00000005-890A-4AE1-88A4-7ABD2F1A75AA}"/>
            </c:ext>
          </c:extLst>
        </c:ser>
        <c:ser>
          <c:idx val="2"/>
          <c:order val="2"/>
          <c:tx>
            <c:strRef>
              <c:f>Sheet1!$D$1</c:f>
              <c:strCache>
                <c:ptCount val="1"/>
                <c:pt idx="0">
                  <c:v>#3</c:v>
                </c:pt>
              </c:strCache>
            </c:strRef>
          </c:tx>
          <c:spPr>
            <a:solidFill>
              <a:srgbClr val="8DC63F"/>
            </a:solidFill>
            <a:ln>
              <a:solidFill>
                <a:schemeClr val="tx1">
                  <a:lumMod val="50000"/>
                  <a:lumOff val="50000"/>
                </a:schemeClr>
              </a:solidFill>
            </a:ln>
          </c:spPr>
          <c:invertIfNegative val="0"/>
          <c:dLbls>
            <c:dLbl>
              <c:idx val="2"/>
              <c:delete val="1"/>
              <c:extLst>
                <c:ext xmlns:c15="http://schemas.microsoft.com/office/drawing/2012/chart" uri="{CE6537A1-D6FC-4f65-9D91-7224C49458BB}"/>
                <c:ext xmlns:c16="http://schemas.microsoft.com/office/drawing/2014/chart" uri="{C3380CC4-5D6E-409C-BE32-E72D297353CC}">
                  <c16:uniqueId val="{00000009-B7A0-47B7-BB22-41D72158FF22}"/>
                </c:ext>
              </c:extLst>
            </c:dLbl>
            <c:dLbl>
              <c:idx val="3"/>
              <c:delete val="1"/>
              <c:extLst>
                <c:ext xmlns:c15="http://schemas.microsoft.com/office/drawing/2012/chart" uri="{CE6537A1-D6FC-4f65-9D91-7224C49458BB}"/>
                <c:ext xmlns:c16="http://schemas.microsoft.com/office/drawing/2014/chart" uri="{C3380CC4-5D6E-409C-BE32-E72D297353CC}">
                  <c16:uniqueId val="{00000003-B7A0-47B7-BB22-41D72158FF22}"/>
                </c:ext>
              </c:extLst>
            </c:dLbl>
            <c:dLbl>
              <c:idx val="16"/>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890A-4AE1-88A4-7ABD2F1A75AA}"/>
                </c:ext>
              </c:extLst>
            </c:dLbl>
            <c:spPr>
              <a:noFill/>
              <a:ln>
                <a:noFill/>
              </a:ln>
              <a:effectLst/>
            </c:spPr>
            <c:txPr>
              <a:bodyPr/>
              <a:lstStyle/>
              <a:p>
                <a:pPr>
                  <a:defRPr sz="1200">
                    <a:solidFill>
                      <a:schemeClr val="tx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Sheet1!$A$2:$A$14</c:f>
              <c:strCache>
                <c:ptCount val="13"/>
                <c:pt idx="0">
                  <c:v>Other</c:v>
                </c:pt>
                <c:pt idx="1">
                  <c:v>Understand how to balance virtual/hybrid/in-person events</c:v>
                </c:pt>
                <c:pt idx="2">
                  <c:v>Addressing competition in your market</c:v>
                </c:pt>
                <c:pt idx="3">
                  <c:v>Generating more revenue overall</c:v>
                </c:pt>
                <c:pt idx="4">
                  <c:v>Managing our existing resources for maximum effectiveness</c:v>
                </c:pt>
                <c:pt idx="5">
                  <c:v>Learn to develop/deliver content topics to fit audience needs</c:v>
                </c:pt>
                <c:pt idx="6">
                  <c:v>Enhancing relationships among members</c:v>
                </c:pt>
                <c:pt idx="7">
                  <c:v>Attaining/maintaining high visibility/awareness</c:v>
                </c:pt>
                <c:pt idx="8">
                  <c:v>Increasing meeting/event attendance with better marketing</c:v>
                </c:pt>
                <c:pt idx="9">
                  <c:v>Attracting younger/more diverse members/customers</c:v>
                </c:pt>
                <c:pt idx="10">
                  <c:v>Improving our value proposition/branding</c:v>
                </c:pt>
                <c:pt idx="11">
                  <c:v>Improve quality of member/customer experience/retention</c:v>
                </c:pt>
                <c:pt idx="12">
                  <c:v>More effective recruitment of new members</c:v>
                </c:pt>
              </c:strCache>
            </c:strRef>
          </c:cat>
          <c:val>
            <c:numRef>
              <c:f>Sheet1!$D$2:$D$14</c:f>
              <c:numCache>
                <c:formatCode>0%</c:formatCode>
                <c:ptCount val="13"/>
                <c:pt idx="0">
                  <c:v>9.7560975609756101E-2</c:v>
                </c:pt>
                <c:pt idx="1">
                  <c:v>2.4390243902439025E-2</c:v>
                </c:pt>
                <c:pt idx="2">
                  <c:v>0</c:v>
                </c:pt>
                <c:pt idx="3">
                  <c:v>0</c:v>
                </c:pt>
                <c:pt idx="4">
                  <c:v>2.4390243902439025E-2</c:v>
                </c:pt>
                <c:pt idx="5">
                  <c:v>4.878048780487805E-2</c:v>
                </c:pt>
                <c:pt idx="6">
                  <c:v>7.3170731707317069E-2</c:v>
                </c:pt>
                <c:pt idx="7">
                  <c:v>0.14634146341463414</c:v>
                </c:pt>
                <c:pt idx="8">
                  <c:v>0.21951219512195122</c:v>
                </c:pt>
                <c:pt idx="9">
                  <c:v>7.3170731707317069E-2</c:v>
                </c:pt>
                <c:pt idx="10">
                  <c:v>0.12195121951219512</c:v>
                </c:pt>
                <c:pt idx="11">
                  <c:v>7.3170731707317069E-2</c:v>
                </c:pt>
                <c:pt idx="12">
                  <c:v>9.7560975609756101E-2</c:v>
                </c:pt>
              </c:numCache>
            </c:numRef>
          </c:val>
          <c:extLst>
            <c:ext xmlns:c16="http://schemas.microsoft.com/office/drawing/2014/chart" uri="{C3380CC4-5D6E-409C-BE32-E72D297353CC}">
              <c16:uniqueId val="{00000007-890A-4AE1-88A4-7ABD2F1A75AA}"/>
            </c:ext>
          </c:extLst>
        </c:ser>
        <c:ser>
          <c:idx val="3"/>
          <c:order val="3"/>
          <c:tx>
            <c:strRef>
              <c:f>Sheet1!$E$1</c:f>
              <c:strCache>
                <c:ptCount val="1"/>
                <c:pt idx="0">
                  <c:v>#4</c:v>
                </c:pt>
              </c:strCache>
            </c:strRef>
          </c:tx>
          <c:spPr>
            <a:solidFill>
              <a:srgbClr val="A0C9F6"/>
            </a:solidFill>
            <a:ln>
              <a:solidFill>
                <a:schemeClr val="tx1">
                  <a:lumMod val="50000"/>
                  <a:lumOff val="50000"/>
                </a:schemeClr>
              </a:solidFill>
            </a:ln>
          </c:spPr>
          <c:invertIfNegative val="0"/>
          <c:dLbls>
            <c:dLbl>
              <c:idx val="1"/>
              <c:delete val="1"/>
              <c:extLst>
                <c:ext xmlns:c15="http://schemas.microsoft.com/office/drawing/2012/chart" uri="{CE6537A1-D6FC-4f65-9D91-7224C49458BB}"/>
                <c:ext xmlns:c16="http://schemas.microsoft.com/office/drawing/2014/chart" uri="{C3380CC4-5D6E-409C-BE32-E72D297353CC}">
                  <c16:uniqueId val="{00000002-7B93-4907-B6B8-EF4AF740647D}"/>
                </c:ext>
              </c:extLst>
            </c:dLbl>
            <c:dLbl>
              <c:idx val="2"/>
              <c:delete val="1"/>
              <c:extLst>
                <c:ext xmlns:c15="http://schemas.microsoft.com/office/drawing/2012/chart" uri="{CE6537A1-D6FC-4f65-9D91-7224C49458BB}"/>
                <c:ext xmlns:c16="http://schemas.microsoft.com/office/drawing/2014/chart" uri="{C3380CC4-5D6E-409C-BE32-E72D297353CC}">
                  <c16:uniqueId val="{00000001-7B93-4907-B6B8-EF4AF740647D}"/>
                </c:ext>
              </c:extLst>
            </c:dLbl>
            <c:dLbl>
              <c:idx val="3"/>
              <c:delete val="1"/>
              <c:extLst>
                <c:ext xmlns:c15="http://schemas.microsoft.com/office/drawing/2012/chart" uri="{CE6537A1-D6FC-4f65-9D91-7224C49458BB}"/>
                <c:ext xmlns:c16="http://schemas.microsoft.com/office/drawing/2014/chart" uri="{C3380CC4-5D6E-409C-BE32-E72D297353CC}">
                  <c16:uniqueId val="{00000002-B7A0-47B7-BB22-41D72158FF22}"/>
                </c:ext>
              </c:extLst>
            </c:dLbl>
            <c:dLbl>
              <c:idx val="4"/>
              <c:dLblPos val="inBase"/>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B7A0-47B7-BB22-41D72158FF22}"/>
                </c:ext>
              </c:extLst>
            </c:dLbl>
            <c:dLbl>
              <c:idx val="5"/>
              <c:dLblPos val="inBase"/>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E27-4736-94E8-3511F26DC1CB}"/>
                </c:ext>
              </c:extLst>
            </c:dLbl>
            <c:spPr>
              <a:noFill/>
              <a:ln>
                <a:noFill/>
              </a:ln>
              <a:effectLst/>
            </c:spPr>
            <c:txPr>
              <a:bodyPr wrap="square" lIns="38100" tIns="19050" rIns="38100" bIns="19050" anchor="ctr">
                <a:spAutoFit/>
              </a:bodyPr>
              <a:lstStyle/>
              <a:p>
                <a:pPr>
                  <a:defRPr sz="12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Sheet1!$A$2:$A$14</c:f>
              <c:strCache>
                <c:ptCount val="13"/>
                <c:pt idx="0">
                  <c:v>Other</c:v>
                </c:pt>
                <c:pt idx="1">
                  <c:v>Understand how to balance virtual/hybrid/in-person events</c:v>
                </c:pt>
                <c:pt idx="2">
                  <c:v>Addressing competition in your market</c:v>
                </c:pt>
                <c:pt idx="3">
                  <c:v>Generating more revenue overall</c:v>
                </c:pt>
                <c:pt idx="4">
                  <c:v>Managing our existing resources for maximum effectiveness</c:v>
                </c:pt>
                <c:pt idx="5">
                  <c:v>Learn to develop/deliver content topics to fit audience needs</c:v>
                </c:pt>
                <c:pt idx="6">
                  <c:v>Enhancing relationships among members</c:v>
                </c:pt>
                <c:pt idx="7">
                  <c:v>Attaining/maintaining high visibility/awareness</c:v>
                </c:pt>
                <c:pt idx="8">
                  <c:v>Increasing meeting/event attendance with better marketing</c:v>
                </c:pt>
                <c:pt idx="9">
                  <c:v>Attracting younger/more diverse members/customers</c:v>
                </c:pt>
                <c:pt idx="10">
                  <c:v>Improving our value proposition/branding</c:v>
                </c:pt>
                <c:pt idx="11">
                  <c:v>Improve quality of member/customer experience/retention</c:v>
                </c:pt>
                <c:pt idx="12">
                  <c:v>More effective recruitment of new members</c:v>
                </c:pt>
              </c:strCache>
            </c:strRef>
          </c:cat>
          <c:val>
            <c:numRef>
              <c:f>Sheet1!$E$2:$E$14</c:f>
              <c:numCache>
                <c:formatCode>0%</c:formatCode>
                <c:ptCount val="13"/>
                <c:pt idx="0">
                  <c:v>0.23076923076923073</c:v>
                </c:pt>
                <c:pt idx="1">
                  <c:v>0</c:v>
                </c:pt>
                <c:pt idx="2">
                  <c:v>0</c:v>
                </c:pt>
                <c:pt idx="3">
                  <c:v>0</c:v>
                </c:pt>
                <c:pt idx="4">
                  <c:v>2.564102564102564E-2</c:v>
                </c:pt>
                <c:pt idx="5">
                  <c:v>2.564102564102564E-2</c:v>
                </c:pt>
                <c:pt idx="6">
                  <c:v>5.128205128205128E-2</c:v>
                </c:pt>
                <c:pt idx="7">
                  <c:v>0.15384615384615385</c:v>
                </c:pt>
                <c:pt idx="8">
                  <c:v>5.128205128205128E-2</c:v>
                </c:pt>
                <c:pt idx="9">
                  <c:v>7.6923076923076927E-2</c:v>
                </c:pt>
                <c:pt idx="10">
                  <c:v>0.10256410256410256</c:v>
                </c:pt>
                <c:pt idx="11">
                  <c:v>0.25641025641025639</c:v>
                </c:pt>
                <c:pt idx="12">
                  <c:v>2.564102564102564E-2</c:v>
                </c:pt>
              </c:numCache>
            </c:numRef>
          </c:val>
          <c:extLst>
            <c:ext xmlns:c16="http://schemas.microsoft.com/office/drawing/2014/chart" uri="{C3380CC4-5D6E-409C-BE32-E72D297353CC}">
              <c16:uniqueId val="{00000008-890A-4AE1-88A4-7ABD2F1A75AA}"/>
            </c:ext>
          </c:extLst>
        </c:ser>
        <c:dLbls>
          <c:showLegendKey val="0"/>
          <c:showVal val="0"/>
          <c:showCatName val="0"/>
          <c:showSerName val="0"/>
          <c:showPercent val="0"/>
          <c:showBubbleSize val="0"/>
        </c:dLbls>
        <c:gapWidth val="33"/>
        <c:overlap val="100"/>
        <c:axId val="112496640"/>
        <c:axId val="112498176"/>
      </c:barChart>
      <c:catAx>
        <c:axId val="112496640"/>
        <c:scaling>
          <c:orientation val="minMax"/>
        </c:scaling>
        <c:delete val="0"/>
        <c:axPos val="l"/>
        <c:numFmt formatCode="General" sourceLinked="1"/>
        <c:majorTickMark val="out"/>
        <c:minorTickMark val="none"/>
        <c:tickLblPos val="nextTo"/>
        <c:spPr>
          <a:ln>
            <a:solidFill>
              <a:schemeClr val="bg1"/>
            </a:solidFill>
          </a:ln>
        </c:spPr>
        <c:txPr>
          <a:bodyPr/>
          <a:lstStyle/>
          <a:p>
            <a:pPr algn="r">
              <a:defRPr sz="1600" b="0">
                <a:latin typeface="+mn-lt"/>
              </a:defRPr>
            </a:pPr>
            <a:endParaRPr lang="en-US"/>
          </a:p>
        </c:txPr>
        <c:crossAx val="112498176"/>
        <c:crosses val="autoZero"/>
        <c:auto val="1"/>
        <c:lblAlgn val="ctr"/>
        <c:lblOffset val="100"/>
        <c:noMultiLvlLbl val="0"/>
      </c:catAx>
      <c:valAx>
        <c:axId val="112498176"/>
        <c:scaling>
          <c:orientation val="minMax"/>
          <c:max val="0.72000000000000008"/>
          <c:min val="0"/>
        </c:scaling>
        <c:delete val="0"/>
        <c:axPos val="b"/>
        <c:majorGridlines>
          <c:spPr>
            <a:ln>
              <a:solidFill>
                <a:schemeClr val="bg1">
                  <a:lumMod val="50000"/>
                </a:schemeClr>
              </a:solidFill>
            </a:ln>
          </c:spPr>
        </c:majorGridlines>
        <c:numFmt formatCode="0%" sourceLinked="0"/>
        <c:majorTickMark val="out"/>
        <c:minorTickMark val="none"/>
        <c:tickLblPos val="nextTo"/>
        <c:txPr>
          <a:bodyPr/>
          <a:lstStyle/>
          <a:p>
            <a:pPr>
              <a:defRPr sz="1200" b="1">
                <a:latin typeface="+mn-lt"/>
              </a:defRPr>
            </a:pPr>
            <a:endParaRPr lang="en-US"/>
          </a:p>
        </c:txPr>
        <c:crossAx val="112496640"/>
        <c:crosses val="autoZero"/>
        <c:crossBetween val="between"/>
        <c:majorUnit val="0.2"/>
      </c:valAx>
    </c:plotArea>
    <c:legend>
      <c:legendPos val="t"/>
      <c:layout>
        <c:manualLayout>
          <c:xMode val="edge"/>
          <c:yMode val="edge"/>
          <c:x val="0.90705988541927518"/>
          <c:y val="0.36264163508321501"/>
          <c:w val="7.5579189360927251E-2"/>
          <c:h val="0.20598462343210036"/>
        </c:manualLayout>
      </c:layout>
      <c:overlay val="0"/>
      <c:spPr>
        <a:solidFill>
          <a:schemeClr val="bg1"/>
        </a:solidFill>
        <a:ln>
          <a:solidFill>
            <a:schemeClr val="bg1">
              <a:lumMod val="50000"/>
            </a:schemeClr>
          </a:solidFill>
        </a:ln>
      </c:spPr>
      <c:txPr>
        <a:bodyPr/>
        <a:lstStyle/>
        <a:p>
          <a:pPr>
            <a:defRPr sz="1600" b="0"/>
          </a:pPr>
          <a:endParaRPr lang="en-US"/>
        </a:p>
      </c:txPr>
    </c:legend>
    <c:plotVisOnly val="1"/>
    <c:dispBlanksAs val="gap"/>
    <c:showDLblsOverMax val="0"/>
  </c:chart>
  <c:txPr>
    <a:bodyPr/>
    <a:lstStyle/>
    <a:p>
      <a:pPr>
        <a:defRPr sz="1600" b="1">
          <a:latin typeface="Arial Narrow" pitchFamily="34" charset="0"/>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979241E-DCBB-4823-9BA3-E5CAFFC32924}" type="doc">
      <dgm:prSet loTypeId="urn:microsoft.com/office/officeart/2008/layout/VerticalCurvedList" loCatId="list" qsTypeId="urn:microsoft.com/office/officeart/2005/8/quickstyle/3d1" qsCatId="3D" csTypeId="urn:microsoft.com/office/officeart/2005/8/colors/accent1_2" csCatId="accent1" phldr="1"/>
      <dgm:spPr/>
      <dgm:t>
        <a:bodyPr/>
        <a:lstStyle/>
        <a:p>
          <a:endParaRPr lang="en-US"/>
        </a:p>
      </dgm:t>
    </dgm:pt>
    <dgm:pt modelId="{61F80779-EF5F-42A0-84C3-EE95403E3D42}">
      <dgm:prSet phldrT="[Text]" custT="1"/>
      <dgm:spPr/>
      <dgm:t>
        <a:bodyPr/>
        <a:lstStyle/>
        <a:p>
          <a:r>
            <a:rPr lang="en-US" sz="2800" dirty="0"/>
            <a:t>Managing our existing resources</a:t>
          </a:r>
        </a:p>
      </dgm:t>
    </dgm:pt>
    <dgm:pt modelId="{D05662DA-3FF1-41DA-82B3-5C5AE8C04AFE}" type="parTrans" cxnId="{FBCFBDD7-8310-4734-983C-D52AB8CCCEAB}">
      <dgm:prSet/>
      <dgm:spPr/>
      <dgm:t>
        <a:bodyPr/>
        <a:lstStyle/>
        <a:p>
          <a:endParaRPr lang="en-US" sz="2400">
            <a:solidFill>
              <a:schemeClr val="accent1"/>
            </a:solidFill>
          </a:endParaRPr>
        </a:p>
      </dgm:t>
    </dgm:pt>
    <dgm:pt modelId="{990244E1-980E-4034-8308-0FB7202063F0}" type="sibTrans" cxnId="{FBCFBDD7-8310-4734-983C-D52AB8CCCEAB}">
      <dgm:prSet/>
      <dgm:spPr/>
      <dgm:t>
        <a:bodyPr/>
        <a:lstStyle/>
        <a:p>
          <a:endParaRPr lang="en-US" sz="2400">
            <a:solidFill>
              <a:schemeClr val="accent1"/>
            </a:solidFill>
          </a:endParaRPr>
        </a:p>
      </dgm:t>
    </dgm:pt>
    <dgm:pt modelId="{3A00407B-E26A-4157-9F8A-B4045FC8F01D}">
      <dgm:prSet phldrT="[Text]" custT="1"/>
      <dgm:spPr/>
      <dgm:t>
        <a:bodyPr/>
        <a:lstStyle/>
        <a:p>
          <a:r>
            <a:rPr lang="en-US" sz="2800" dirty="0"/>
            <a:t>Improving Board &amp; Volunteer Relations</a:t>
          </a:r>
        </a:p>
      </dgm:t>
    </dgm:pt>
    <dgm:pt modelId="{87A5C514-34BD-42E0-BB1A-099B5A7BDF36}" type="parTrans" cxnId="{360A5421-9B1F-4F08-B23D-5B3C3708327C}">
      <dgm:prSet/>
      <dgm:spPr/>
      <dgm:t>
        <a:bodyPr/>
        <a:lstStyle/>
        <a:p>
          <a:endParaRPr lang="en-US" sz="2400">
            <a:solidFill>
              <a:schemeClr val="accent1"/>
            </a:solidFill>
          </a:endParaRPr>
        </a:p>
      </dgm:t>
    </dgm:pt>
    <dgm:pt modelId="{B5B61524-80E1-47FB-BBAC-E8952B15320E}" type="sibTrans" cxnId="{360A5421-9B1F-4F08-B23D-5B3C3708327C}">
      <dgm:prSet/>
      <dgm:spPr/>
      <dgm:t>
        <a:bodyPr/>
        <a:lstStyle/>
        <a:p>
          <a:endParaRPr lang="en-US" sz="2400">
            <a:solidFill>
              <a:schemeClr val="accent1"/>
            </a:solidFill>
          </a:endParaRPr>
        </a:p>
      </dgm:t>
    </dgm:pt>
    <dgm:pt modelId="{E63A7973-656B-4095-81A8-2B7E173DBC01}">
      <dgm:prSet phldrT="[Text]" custT="1"/>
      <dgm:spPr/>
      <dgm:t>
        <a:bodyPr/>
        <a:lstStyle/>
        <a:p>
          <a:r>
            <a:rPr lang="en-US" sz="2800"/>
            <a:t>Diversifying our revenue sources</a:t>
          </a:r>
          <a:endParaRPr lang="en-US" sz="2800" dirty="0"/>
        </a:p>
      </dgm:t>
    </dgm:pt>
    <dgm:pt modelId="{C29C1978-3CC2-40B8-AD64-95382F8DCA1E}" type="parTrans" cxnId="{28883A9E-50A6-4D49-907F-5E909826AC0F}">
      <dgm:prSet/>
      <dgm:spPr/>
      <dgm:t>
        <a:bodyPr/>
        <a:lstStyle/>
        <a:p>
          <a:endParaRPr lang="en-US" sz="2400">
            <a:solidFill>
              <a:schemeClr val="accent1"/>
            </a:solidFill>
          </a:endParaRPr>
        </a:p>
      </dgm:t>
    </dgm:pt>
    <dgm:pt modelId="{853226C4-C705-4755-ACEE-B8B8F3ED44A4}" type="sibTrans" cxnId="{28883A9E-50A6-4D49-907F-5E909826AC0F}">
      <dgm:prSet/>
      <dgm:spPr/>
      <dgm:t>
        <a:bodyPr/>
        <a:lstStyle/>
        <a:p>
          <a:endParaRPr lang="en-US" sz="2400">
            <a:solidFill>
              <a:schemeClr val="accent1"/>
            </a:solidFill>
          </a:endParaRPr>
        </a:p>
      </dgm:t>
    </dgm:pt>
    <dgm:pt modelId="{960865CF-FACC-4A5C-9793-A0E3C54E1502}">
      <dgm:prSet phldrT="[Text]" custT="1"/>
      <dgm:spPr/>
      <dgm:t>
        <a:bodyPr/>
        <a:lstStyle/>
        <a:p>
          <a:r>
            <a:rPr lang="en-US" sz="2800"/>
            <a:t>Improving our value proposition/branding</a:t>
          </a:r>
          <a:endParaRPr lang="en-US" sz="2800" dirty="0"/>
        </a:p>
      </dgm:t>
    </dgm:pt>
    <dgm:pt modelId="{0EB66AD2-E76E-4F26-9CDA-C5880E038CB4}" type="parTrans" cxnId="{5F50F92F-09B5-4AA9-8C79-316FBACB57B6}">
      <dgm:prSet/>
      <dgm:spPr/>
      <dgm:t>
        <a:bodyPr/>
        <a:lstStyle/>
        <a:p>
          <a:endParaRPr lang="en-US" sz="2400">
            <a:solidFill>
              <a:schemeClr val="accent1"/>
            </a:solidFill>
          </a:endParaRPr>
        </a:p>
      </dgm:t>
    </dgm:pt>
    <dgm:pt modelId="{253F048D-F8D3-439F-84F9-5C0E35F30F83}" type="sibTrans" cxnId="{5F50F92F-09B5-4AA9-8C79-316FBACB57B6}">
      <dgm:prSet/>
      <dgm:spPr/>
      <dgm:t>
        <a:bodyPr/>
        <a:lstStyle/>
        <a:p>
          <a:endParaRPr lang="en-US" sz="2400">
            <a:solidFill>
              <a:schemeClr val="accent1"/>
            </a:solidFill>
          </a:endParaRPr>
        </a:p>
      </dgm:t>
    </dgm:pt>
    <dgm:pt modelId="{F47C32A2-B90A-48B7-9A10-39316D826C2D}">
      <dgm:prSet phldrT="[Text]" custT="1"/>
      <dgm:spPr/>
      <dgm:t>
        <a:bodyPr/>
        <a:lstStyle/>
        <a:p>
          <a:r>
            <a:rPr lang="en-US" sz="2800" dirty="0"/>
            <a:t>More effective recruitment of new members</a:t>
          </a:r>
        </a:p>
      </dgm:t>
    </dgm:pt>
    <dgm:pt modelId="{8450AB82-4B98-45FB-95C1-C1FEF11468A6}" type="parTrans" cxnId="{3A9B04F3-5F03-4776-9D91-B2A15E2F9BD6}">
      <dgm:prSet/>
      <dgm:spPr/>
      <dgm:t>
        <a:bodyPr/>
        <a:lstStyle/>
        <a:p>
          <a:endParaRPr lang="en-US" sz="2400">
            <a:solidFill>
              <a:schemeClr val="accent1"/>
            </a:solidFill>
          </a:endParaRPr>
        </a:p>
      </dgm:t>
    </dgm:pt>
    <dgm:pt modelId="{15A56B4F-B0C1-483D-96A6-F4AE1159BC24}" type="sibTrans" cxnId="{3A9B04F3-5F03-4776-9D91-B2A15E2F9BD6}">
      <dgm:prSet/>
      <dgm:spPr/>
      <dgm:t>
        <a:bodyPr/>
        <a:lstStyle/>
        <a:p>
          <a:endParaRPr lang="en-US" sz="2400">
            <a:solidFill>
              <a:schemeClr val="accent1"/>
            </a:solidFill>
          </a:endParaRPr>
        </a:p>
      </dgm:t>
    </dgm:pt>
    <dgm:pt modelId="{2666D280-E1D1-45D1-B297-A9413EE31AFA}" type="pres">
      <dgm:prSet presAssocID="{7979241E-DCBB-4823-9BA3-E5CAFFC32924}" presName="Name0" presStyleCnt="0">
        <dgm:presLayoutVars>
          <dgm:chMax val="7"/>
          <dgm:chPref val="7"/>
          <dgm:dir/>
        </dgm:presLayoutVars>
      </dgm:prSet>
      <dgm:spPr/>
    </dgm:pt>
    <dgm:pt modelId="{6F680C48-9B18-4319-9D28-B38AF43BEA93}" type="pres">
      <dgm:prSet presAssocID="{7979241E-DCBB-4823-9BA3-E5CAFFC32924}" presName="Name1" presStyleCnt="0"/>
      <dgm:spPr/>
    </dgm:pt>
    <dgm:pt modelId="{55D1F568-2ABD-4A46-BCB3-4B1A61DB3449}" type="pres">
      <dgm:prSet presAssocID="{7979241E-DCBB-4823-9BA3-E5CAFFC32924}" presName="cycle" presStyleCnt="0"/>
      <dgm:spPr/>
    </dgm:pt>
    <dgm:pt modelId="{E69F35A4-DB22-457A-B80A-3A274DB86BFD}" type="pres">
      <dgm:prSet presAssocID="{7979241E-DCBB-4823-9BA3-E5CAFFC32924}" presName="srcNode" presStyleLbl="node1" presStyleIdx="0" presStyleCnt="5"/>
      <dgm:spPr/>
    </dgm:pt>
    <dgm:pt modelId="{4CFA8275-55D1-4DA2-904D-722D4926EA11}" type="pres">
      <dgm:prSet presAssocID="{7979241E-DCBB-4823-9BA3-E5CAFFC32924}" presName="conn" presStyleLbl="parChTrans1D2" presStyleIdx="0" presStyleCnt="1"/>
      <dgm:spPr/>
    </dgm:pt>
    <dgm:pt modelId="{335BDAA4-8233-4383-928B-CFF87F453E2E}" type="pres">
      <dgm:prSet presAssocID="{7979241E-DCBB-4823-9BA3-E5CAFFC32924}" presName="extraNode" presStyleLbl="node1" presStyleIdx="0" presStyleCnt="5"/>
      <dgm:spPr/>
    </dgm:pt>
    <dgm:pt modelId="{DACA10BB-6D76-4081-B1B7-DB14CFE40CA3}" type="pres">
      <dgm:prSet presAssocID="{7979241E-DCBB-4823-9BA3-E5CAFFC32924}" presName="dstNode" presStyleLbl="node1" presStyleIdx="0" presStyleCnt="5"/>
      <dgm:spPr/>
    </dgm:pt>
    <dgm:pt modelId="{0AF49633-99E4-469C-B12F-593835AD3336}" type="pres">
      <dgm:prSet presAssocID="{61F80779-EF5F-42A0-84C3-EE95403E3D42}" presName="text_1" presStyleLbl="node1" presStyleIdx="0" presStyleCnt="5">
        <dgm:presLayoutVars>
          <dgm:bulletEnabled val="1"/>
        </dgm:presLayoutVars>
      </dgm:prSet>
      <dgm:spPr/>
    </dgm:pt>
    <dgm:pt modelId="{EA165D18-F224-4162-BE65-5922F38C1495}" type="pres">
      <dgm:prSet presAssocID="{61F80779-EF5F-42A0-84C3-EE95403E3D42}" presName="accent_1" presStyleCnt="0"/>
      <dgm:spPr/>
    </dgm:pt>
    <dgm:pt modelId="{2A6D554C-D374-48E8-845E-4D7C84875A32}" type="pres">
      <dgm:prSet presAssocID="{61F80779-EF5F-42A0-84C3-EE95403E3D42}" presName="accentRepeatNode" presStyleLbl="solidFgAcc1" presStyleIdx="0" presStyleCnt="5"/>
      <dgm:spPr/>
    </dgm:pt>
    <dgm:pt modelId="{5F3FA534-3B01-4710-9F55-855C42B1ADCD}" type="pres">
      <dgm:prSet presAssocID="{3A00407B-E26A-4157-9F8A-B4045FC8F01D}" presName="text_2" presStyleLbl="node1" presStyleIdx="1" presStyleCnt="5">
        <dgm:presLayoutVars>
          <dgm:bulletEnabled val="1"/>
        </dgm:presLayoutVars>
      </dgm:prSet>
      <dgm:spPr/>
    </dgm:pt>
    <dgm:pt modelId="{353C81EA-A9DE-41EE-9DE3-DF0D213F0A5E}" type="pres">
      <dgm:prSet presAssocID="{3A00407B-E26A-4157-9F8A-B4045FC8F01D}" presName="accent_2" presStyleCnt="0"/>
      <dgm:spPr/>
    </dgm:pt>
    <dgm:pt modelId="{D3142298-A402-4BDB-B7D3-C594130F26F5}" type="pres">
      <dgm:prSet presAssocID="{3A00407B-E26A-4157-9F8A-B4045FC8F01D}" presName="accentRepeatNode" presStyleLbl="solidFgAcc1" presStyleIdx="1" presStyleCnt="5"/>
      <dgm:spPr/>
    </dgm:pt>
    <dgm:pt modelId="{16616805-A158-44C6-B248-5E3EDE5FE94B}" type="pres">
      <dgm:prSet presAssocID="{E63A7973-656B-4095-81A8-2B7E173DBC01}" presName="text_3" presStyleLbl="node1" presStyleIdx="2" presStyleCnt="5">
        <dgm:presLayoutVars>
          <dgm:bulletEnabled val="1"/>
        </dgm:presLayoutVars>
      </dgm:prSet>
      <dgm:spPr/>
    </dgm:pt>
    <dgm:pt modelId="{26F436C0-025F-4E51-BBEE-8056EE8A3EAE}" type="pres">
      <dgm:prSet presAssocID="{E63A7973-656B-4095-81A8-2B7E173DBC01}" presName="accent_3" presStyleCnt="0"/>
      <dgm:spPr/>
    </dgm:pt>
    <dgm:pt modelId="{2D78D4EA-D7A5-4C05-8A6A-38B8940FC7CE}" type="pres">
      <dgm:prSet presAssocID="{E63A7973-656B-4095-81A8-2B7E173DBC01}" presName="accentRepeatNode" presStyleLbl="solidFgAcc1" presStyleIdx="2" presStyleCnt="5"/>
      <dgm:spPr/>
    </dgm:pt>
    <dgm:pt modelId="{492419E1-FDCA-4E09-8454-601FD9E52CB5}" type="pres">
      <dgm:prSet presAssocID="{960865CF-FACC-4A5C-9793-A0E3C54E1502}" presName="text_4" presStyleLbl="node1" presStyleIdx="3" presStyleCnt="5">
        <dgm:presLayoutVars>
          <dgm:bulletEnabled val="1"/>
        </dgm:presLayoutVars>
      </dgm:prSet>
      <dgm:spPr/>
    </dgm:pt>
    <dgm:pt modelId="{DF4E6D32-DA31-45EA-9C86-D10293550D0E}" type="pres">
      <dgm:prSet presAssocID="{960865CF-FACC-4A5C-9793-A0E3C54E1502}" presName="accent_4" presStyleCnt="0"/>
      <dgm:spPr/>
    </dgm:pt>
    <dgm:pt modelId="{5D7DACA9-918E-4DF3-92A4-0A9E44CA67D5}" type="pres">
      <dgm:prSet presAssocID="{960865CF-FACC-4A5C-9793-A0E3C54E1502}" presName="accentRepeatNode" presStyleLbl="solidFgAcc1" presStyleIdx="3" presStyleCnt="5"/>
      <dgm:spPr/>
    </dgm:pt>
    <dgm:pt modelId="{F201801F-A005-4245-8EE9-013B1C2E0BB8}" type="pres">
      <dgm:prSet presAssocID="{F47C32A2-B90A-48B7-9A10-39316D826C2D}" presName="text_5" presStyleLbl="node1" presStyleIdx="4" presStyleCnt="5">
        <dgm:presLayoutVars>
          <dgm:bulletEnabled val="1"/>
        </dgm:presLayoutVars>
      </dgm:prSet>
      <dgm:spPr/>
    </dgm:pt>
    <dgm:pt modelId="{CB215198-49D8-4F72-B2B3-8F4409E15BF7}" type="pres">
      <dgm:prSet presAssocID="{F47C32A2-B90A-48B7-9A10-39316D826C2D}" presName="accent_5" presStyleCnt="0"/>
      <dgm:spPr/>
    </dgm:pt>
    <dgm:pt modelId="{C42E7578-DE4A-4608-9D75-9DD3659A63E2}" type="pres">
      <dgm:prSet presAssocID="{F47C32A2-B90A-48B7-9A10-39316D826C2D}" presName="accentRepeatNode" presStyleLbl="solidFgAcc1" presStyleIdx="4" presStyleCnt="5"/>
      <dgm:spPr/>
    </dgm:pt>
  </dgm:ptLst>
  <dgm:cxnLst>
    <dgm:cxn modelId="{0CFA180C-8E15-49E8-9F6F-BE4C12219D13}" type="presOf" srcId="{F47C32A2-B90A-48B7-9A10-39316D826C2D}" destId="{F201801F-A005-4245-8EE9-013B1C2E0BB8}" srcOrd="0" destOrd="0" presId="urn:microsoft.com/office/officeart/2008/layout/VerticalCurvedList"/>
    <dgm:cxn modelId="{360A5421-9B1F-4F08-B23D-5B3C3708327C}" srcId="{7979241E-DCBB-4823-9BA3-E5CAFFC32924}" destId="{3A00407B-E26A-4157-9F8A-B4045FC8F01D}" srcOrd="1" destOrd="0" parTransId="{87A5C514-34BD-42E0-BB1A-099B5A7BDF36}" sibTransId="{B5B61524-80E1-47FB-BBAC-E8952B15320E}"/>
    <dgm:cxn modelId="{5F50F92F-09B5-4AA9-8C79-316FBACB57B6}" srcId="{7979241E-DCBB-4823-9BA3-E5CAFFC32924}" destId="{960865CF-FACC-4A5C-9793-A0E3C54E1502}" srcOrd="3" destOrd="0" parTransId="{0EB66AD2-E76E-4F26-9CDA-C5880E038CB4}" sibTransId="{253F048D-F8D3-439F-84F9-5C0E35F30F83}"/>
    <dgm:cxn modelId="{5774C763-C56B-4527-9543-2A05EAD4B2F8}" type="presOf" srcId="{3A00407B-E26A-4157-9F8A-B4045FC8F01D}" destId="{5F3FA534-3B01-4710-9F55-855C42B1ADCD}" srcOrd="0" destOrd="0" presId="urn:microsoft.com/office/officeart/2008/layout/VerticalCurvedList"/>
    <dgm:cxn modelId="{40915F6C-7C21-4303-88EC-D1EE70908FAA}" type="presOf" srcId="{990244E1-980E-4034-8308-0FB7202063F0}" destId="{4CFA8275-55D1-4DA2-904D-722D4926EA11}" srcOrd="0" destOrd="0" presId="urn:microsoft.com/office/officeart/2008/layout/VerticalCurvedList"/>
    <dgm:cxn modelId="{CFA83D4F-4791-4463-98D4-DFC05ABD0A85}" type="presOf" srcId="{960865CF-FACC-4A5C-9793-A0E3C54E1502}" destId="{492419E1-FDCA-4E09-8454-601FD9E52CB5}" srcOrd="0" destOrd="0" presId="urn:microsoft.com/office/officeart/2008/layout/VerticalCurvedList"/>
    <dgm:cxn modelId="{E2847E94-B1B3-4D1B-BE48-8019556D2165}" type="presOf" srcId="{7979241E-DCBB-4823-9BA3-E5CAFFC32924}" destId="{2666D280-E1D1-45D1-B297-A9413EE31AFA}" srcOrd="0" destOrd="0" presId="urn:microsoft.com/office/officeart/2008/layout/VerticalCurvedList"/>
    <dgm:cxn modelId="{28883A9E-50A6-4D49-907F-5E909826AC0F}" srcId="{7979241E-DCBB-4823-9BA3-E5CAFFC32924}" destId="{E63A7973-656B-4095-81A8-2B7E173DBC01}" srcOrd="2" destOrd="0" parTransId="{C29C1978-3CC2-40B8-AD64-95382F8DCA1E}" sibTransId="{853226C4-C705-4755-ACEE-B8B8F3ED44A4}"/>
    <dgm:cxn modelId="{AE0B39C5-C179-4514-97D8-52281A80DCA5}" type="presOf" srcId="{61F80779-EF5F-42A0-84C3-EE95403E3D42}" destId="{0AF49633-99E4-469C-B12F-593835AD3336}" srcOrd="0" destOrd="0" presId="urn:microsoft.com/office/officeart/2008/layout/VerticalCurvedList"/>
    <dgm:cxn modelId="{FBCFBDD7-8310-4734-983C-D52AB8CCCEAB}" srcId="{7979241E-DCBB-4823-9BA3-E5CAFFC32924}" destId="{61F80779-EF5F-42A0-84C3-EE95403E3D42}" srcOrd="0" destOrd="0" parTransId="{D05662DA-3FF1-41DA-82B3-5C5AE8C04AFE}" sibTransId="{990244E1-980E-4034-8308-0FB7202063F0}"/>
    <dgm:cxn modelId="{916F6FD8-56A7-4C91-A453-CEA4BDE0C024}" type="presOf" srcId="{E63A7973-656B-4095-81A8-2B7E173DBC01}" destId="{16616805-A158-44C6-B248-5E3EDE5FE94B}" srcOrd="0" destOrd="0" presId="urn:microsoft.com/office/officeart/2008/layout/VerticalCurvedList"/>
    <dgm:cxn modelId="{3A9B04F3-5F03-4776-9D91-B2A15E2F9BD6}" srcId="{7979241E-DCBB-4823-9BA3-E5CAFFC32924}" destId="{F47C32A2-B90A-48B7-9A10-39316D826C2D}" srcOrd="4" destOrd="0" parTransId="{8450AB82-4B98-45FB-95C1-C1FEF11468A6}" sibTransId="{15A56B4F-B0C1-483D-96A6-F4AE1159BC24}"/>
    <dgm:cxn modelId="{378D73F2-AEC6-44F5-BD72-2FF78D3E6AE9}" type="presParOf" srcId="{2666D280-E1D1-45D1-B297-A9413EE31AFA}" destId="{6F680C48-9B18-4319-9D28-B38AF43BEA93}" srcOrd="0" destOrd="0" presId="urn:microsoft.com/office/officeart/2008/layout/VerticalCurvedList"/>
    <dgm:cxn modelId="{1BDE2290-DBFF-41EC-8810-974F665522FC}" type="presParOf" srcId="{6F680C48-9B18-4319-9D28-B38AF43BEA93}" destId="{55D1F568-2ABD-4A46-BCB3-4B1A61DB3449}" srcOrd="0" destOrd="0" presId="urn:microsoft.com/office/officeart/2008/layout/VerticalCurvedList"/>
    <dgm:cxn modelId="{5F351D53-F120-4A60-B2E3-B19187C091A2}" type="presParOf" srcId="{55D1F568-2ABD-4A46-BCB3-4B1A61DB3449}" destId="{E69F35A4-DB22-457A-B80A-3A274DB86BFD}" srcOrd="0" destOrd="0" presId="urn:microsoft.com/office/officeart/2008/layout/VerticalCurvedList"/>
    <dgm:cxn modelId="{B8B41B9A-ECB8-4C4C-B8D9-566179794533}" type="presParOf" srcId="{55D1F568-2ABD-4A46-BCB3-4B1A61DB3449}" destId="{4CFA8275-55D1-4DA2-904D-722D4926EA11}" srcOrd="1" destOrd="0" presId="urn:microsoft.com/office/officeart/2008/layout/VerticalCurvedList"/>
    <dgm:cxn modelId="{21643B5A-662E-4C35-A42F-016A333AD080}" type="presParOf" srcId="{55D1F568-2ABD-4A46-BCB3-4B1A61DB3449}" destId="{335BDAA4-8233-4383-928B-CFF87F453E2E}" srcOrd="2" destOrd="0" presId="urn:microsoft.com/office/officeart/2008/layout/VerticalCurvedList"/>
    <dgm:cxn modelId="{4643597D-E018-424E-9D44-74AE4388FDFA}" type="presParOf" srcId="{55D1F568-2ABD-4A46-BCB3-4B1A61DB3449}" destId="{DACA10BB-6D76-4081-B1B7-DB14CFE40CA3}" srcOrd="3" destOrd="0" presId="urn:microsoft.com/office/officeart/2008/layout/VerticalCurvedList"/>
    <dgm:cxn modelId="{0D184A87-C59B-4817-BDB7-36AF7A88DBCA}" type="presParOf" srcId="{6F680C48-9B18-4319-9D28-B38AF43BEA93}" destId="{0AF49633-99E4-469C-B12F-593835AD3336}" srcOrd="1" destOrd="0" presId="urn:microsoft.com/office/officeart/2008/layout/VerticalCurvedList"/>
    <dgm:cxn modelId="{8F557635-984B-404B-9199-7B7BCABEE580}" type="presParOf" srcId="{6F680C48-9B18-4319-9D28-B38AF43BEA93}" destId="{EA165D18-F224-4162-BE65-5922F38C1495}" srcOrd="2" destOrd="0" presId="urn:microsoft.com/office/officeart/2008/layout/VerticalCurvedList"/>
    <dgm:cxn modelId="{4270559E-4B8D-48AA-8A65-625DD3AD57E9}" type="presParOf" srcId="{EA165D18-F224-4162-BE65-5922F38C1495}" destId="{2A6D554C-D374-48E8-845E-4D7C84875A32}" srcOrd="0" destOrd="0" presId="urn:microsoft.com/office/officeart/2008/layout/VerticalCurvedList"/>
    <dgm:cxn modelId="{9C9F55EA-29E7-4714-BED6-D9E49ECA58F5}" type="presParOf" srcId="{6F680C48-9B18-4319-9D28-B38AF43BEA93}" destId="{5F3FA534-3B01-4710-9F55-855C42B1ADCD}" srcOrd="3" destOrd="0" presId="urn:microsoft.com/office/officeart/2008/layout/VerticalCurvedList"/>
    <dgm:cxn modelId="{E5BEB554-750A-4733-A430-740D452B403D}" type="presParOf" srcId="{6F680C48-9B18-4319-9D28-B38AF43BEA93}" destId="{353C81EA-A9DE-41EE-9DE3-DF0D213F0A5E}" srcOrd="4" destOrd="0" presId="urn:microsoft.com/office/officeart/2008/layout/VerticalCurvedList"/>
    <dgm:cxn modelId="{4B66FDE6-2313-4D0B-8455-301700D54D6B}" type="presParOf" srcId="{353C81EA-A9DE-41EE-9DE3-DF0D213F0A5E}" destId="{D3142298-A402-4BDB-B7D3-C594130F26F5}" srcOrd="0" destOrd="0" presId="urn:microsoft.com/office/officeart/2008/layout/VerticalCurvedList"/>
    <dgm:cxn modelId="{31E9B81C-55EE-4EAA-85F5-1F4384A90D1A}" type="presParOf" srcId="{6F680C48-9B18-4319-9D28-B38AF43BEA93}" destId="{16616805-A158-44C6-B248-5E3EDE5FE94B}" srcOrd="5" destOrd="0" presId="urn:microsoft.com/office/officeart/2008/layout/VerticalCurvedList"/>
    <dgm:cxn modelId="{D3B79C44-1180-4D10-A1CC-533FD94D4D12}" type="presParOf" srcId="{6F680C48-9B18-4319-9D28-B38AF43BEA93}" destId="{26F436C0-025F-4E51-BBEE-8056EE8A3EAE}" srcOrd="6" destOrd="0" presId="urn:microsoft.com/office/officeart/2008/layout/VerticalCurvedList"/>
    <dgm:cxn modelId="{58FACB7E-1204-45D6-8F27-F17BD4A9D31F}" type="presParOf" srcId="{26F436C0-025F-4E51-BBEE-8056EE8A3EAE}" destId="{2D78D4EA-D7A5-4C05-8A6A-38B8940FC7CE}" srcOrd="0" destOrd="0" presId="urn:microsoft.com/office/officeart/2008/layout/VerticalCurvedList"/>
    <dgm:cxn modelId="{1ECDB006-A7C6-478D-908A-CE1A761EA85F}" type="presParOf" srcId="{6F680C48-9B18-4319-9D28-B38AF43BEA93}" destId="{492419E1-FDCA-4E09-8454-601FD9E52CB5}" srcOrd="7" destOrd="0" presId="urn:microsoft.com/office/officeart/2008/layout/VerticalCurvedList"/>
    <dgm:cxn modelId="{3DBED74B-4CA7-4F4B-A8C1-D6F78D0CA2D3}" type="presParOf" srcId="{6F680C48-9B18-4319-9D28-B38AF43BEA93}" destId="{DF4E6D32-DA31-45EA-9C86-D10293550D0E}" srcOrd="8" destOrd="0" presId="urn:microsoft.com/office/officeart/2008/layout/VerticalCurvedList"/>
    <dgm:cxn modelId="{C4D64E00-B646-4224-95B2-146860C049A8}" type="presParOf" srcId="{DF4E6D32-DA31-45EA-9C86-D10293550D0E}" destId="{5D7DACA9-918E-4DF3-92A4-0A9E44CA67D5}" srcOrd="0" destOrd="0" presId="urn:microsoft.com/office/officeart/2008/layout/VerticalCurvedList"/>
    <dgm:cxn modelId="{0973E65C-06A3-409A-9402-E18EC1F580E1}" type="presParOf" srcId="{6F680C48-9B18-4319-9D28-B38AF43BEA93}" destId="{F201801F-A005-4245-8EE9-013B1C2E0BB8}" srcOrd="9" destOrd="0" presId="urn:microsoft.com/office/officeart/2008/layout/VerticalCurvedList"/>
    <dgm:cxn modelId="{BF9A0394-A203-412D-9127-1C41735BBC6F}" type="presParOf" srcId="{6F680C48-9B18-4319-9D28-B38AF43BEA93}" destId="{CB215198-49D8-4F72-B2B3-8F4409E15BF7}" srcOrd="10" destOrd="0" presId="urn:microsoft.com/office/officeart/2008/layout/VerticalCurvedList"/>
    <dgm:cxn modelId="{083ACF7E-D71E-41F8-8ADE-FC0560D97FD1}" type="presParOf" srcId="{CB215198-49D8-4F72-B2B3-8F4409E15BF7}" destId="{C42E7578-DE4A-4608-9D75-9DD3659A63E2}"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FA8275-55D1-4DA2-904D-722D4926EA11}">
      <dsp:nvSpPr>
        <dsp:cNvPr id="0" name=""/>
        <dsp:cNvSpPr/>
      </dsp:nvSpPr>
      <dsp:spPr>
        <a:xfrm>
          <a:off x="-5589631" y="-855719"/>
          <a:ext cx="6655155" cy="6655155"/>
        </a:xfrm>
        <a:prstGeom prst="blockArc">
          <a:avLst>
            <a:gd name="adj1" fmla="val 18900000"/>
            <a:gd name="adj2" fmla="val 2700000"/>
            <a:gd name="adj3" fmla="val 325"/>
          </a:avLst>
        </a:prstGeom>
        <a:noFill/>
        <a:ln w="19050" cap="rnd"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0AF49633-99E4-469C-B12F-593835AD3336}">
      <dsp:nvSpPr>
        <dsp:cNvPr id="0" name=""/>
        <dsp:cNvSpPr/>
      </dsp:nvSpPr>
      <dsp:spPr>
        <a:xfrm>
          <a:off x="465829" y="308883"/>
          <a:ext cx="8190237" cy="618162"/>
        </a:xfrm>
        <a:prstGeom prst="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90666" tIns="71120" rIns="71120" bIns="71120" numCol="1" spcCol="1270" anchor="ctr" anchorCtr="0">
          <a:noAutofit/>
        </a:bodyPr>
        <a:lstStyle/>
        <a:p>
          <a:pPr marL="0" lvl="0" indent="0" algn="l" defTabSz="1244600">
            <a:lnSpc>
              <a:spcPct val="90000"/>
            </a:lnSpc>
            <a:spcBef>
              <a:spcPct val="0"/>
            </a:spcBef>
            <a:spcAft>
              <a:spcPct val="35000"/>
            </a:spcAft>
            <a:buNone/>
          </a:pPr>
          <a:r>
            <a:rPr lang="en-US" sz="2800" kern="1200" dirty="0"/>
            <a:t>Managing our existing resources</a:t>
          </a:r>
        </a:p>
      </dsp:txBody>
      <dsp:txXfrm>
        <a:off x="465829" y="308883"/>
        <a:ext cx="8190237" cy="618162"/>
      </dsp:txXfrm>
    </dsp:sp>
    <dsp:sp modelId="{2A6D554C-D374-48E8-845E-4D7C84875A32}">
      <dsp:nvSpPr>
        <dsp:cNvPr id="0" name=""/>
        <dsp:cNvSpPr/>
      </dsp:nvSpPr>
      <dsp:spPr>
        <a:xfrm>
          <a:off x="79477" y="231613"/>
          <a:ext cx="772702" cy="772702"/>
        </a:xfrm>
        <a:prstGeom prst="ellipse">
          <a:avLst/>
        </a:prstGeom>
        <a:solidFill>
          <a:schemeClr val="lt1">
            <a:hueOff val="0"/>
            <a:satOff val="0"/>
            <a:lumOff val="0"/>
            <a:alphaOff val="0"/>
          </a:schemeClr>
        </a:solidFill>
        <a:ln w="12700" cap="rnd" cmpd="sng" algn="ctr">
          <a:solidFill>
            <a:schemeClr val="accent1">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5F3FA534-3B01-4710-9F55-855C42B1ADCD}">
      <dsp:nvSpPr>
        <dsp:cNvPr id="0" name=""/>
        <dsp:cNvSpPr/>
      </dsp:nvSpPr>
      <dsp:spPr>
        <a:xfrm>
          <a:off x="908786" y="1235830"/>
          <a:ext cx="7747280" cy="618162"/>
        </a:xfrm>
        <a:prstGeom prst="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90666" tIns="71120" rIns="71120" bIns="71120" numCol="1" spcCol="1270" anchor="ctr" anchorCtr="0">
          <a:noAutofit/>
        </a:bodyPr>
        <a:lstStyle/>
        <a:p>
          <a:pPr marL="0" lvl="0" indent="0" algn="l" defTabSz="1244600">
            <a:lnSpc>
              <a:spcPct val="90000"/>
            </a:lnSpc>
            <a:spcBef>
              <a:spcPct val="0"/>
            </a:spcBef>
            <a:spcAft>
              <a:spcPct val="35000"/>
            </a:spcAft>
            <a:buNone/>
          </a:pPr>
          <a:r>
            <a:rPr lang="en-US" sz="2800" kern="1200" dirty="0"/>
            <a:t>Improving Board &amp; Volunteer Relations</a:t>
          </a:r>
        </a:p>
      </dsp:txBody>
      <dsp:txXfrm>
        <a:off x="908786" y="1235830"/>
        <a:ext cx="7747280" cy="618162"/>
      </dsp:txXfrm>
    </dsp:sp>
    <dsp:sp modelId="{D3142298-A402-4BDB-B7D3-C594130F26F5}">
      <dsp:nvSpPr>
        <dsp:cNvPr id="0" name=""/>
        <dsp:cNvSpPr/>
      </dsp:nvSpPr>
      <dsp:spPr>
        <a:xfrm>
          <a:off x="522434" y="1158560"/>
          <a:ext cx="772702" cy="772702"/>
        </a:xfrm>
        <a:prstGeom prst="ellipse">
          <a:avLst/>
        </a:prstGeom>
        <a:solidFill>
          <a:schemeClr val="lt1">
            <a:hueOff val="0"/>
            <a:satOff val="0"/>
            <a:lumOff val="0"/>
            <a:alphaOff val="0"/>
          </a:schemeClr>
        </a:solidFill>
        <a:ln w="12700" cap="rnd" cmpd="sng" algn="ctr">
          <a:solidFill>
            <a:schemeClr val="accent1">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16616805-A158-44C6-B248-5E3EDE5FE94B}">
      <dsp:nvSpPr>
        <dsp:cNvPr id="0" name=""/>
        <dsp:cNvSpPr/>
      </dsp:nvSpPr>
      <dsp:spPr>
        <a:xfrm>
          <a:off x="1044738" y="2162777"/>
          <a:ext cx="7611328" cy="618162"/>
        </a:xfrm>
        <a:prstGeom prst="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90666" tIns="71120" rIns="71120" bIns="71120" numCol="1" spcCol="1270" anchor="ctr" anchorCtr="0">
          <a:noAutofit/>
        </a:bodyPr>
        <a:lstStyle/>
        <a:p>
          <a:pPr marL="0" lvl="0" indent="0" algn="l" defTabSz="1244600">
            <a:lnSpc>
              <a:spcPct val="90000"/>
            </a:lnSpc>
            <a:spcBef>
              <a:spcPct val="0"/>
            </a:spcBef>
            <a:spcAft>
              <a:spcPct val="35000"/>
            </a:spcAft>
            <a:buNone/>
          </a:pPr>
          <a:r>
            <a:rPr lang="en-US" sz="2800" kern="1200"/>
            <a:t>Diversifying our revenue sources</a:t>
          </a:r>
          <a:endParaRPr lang="en-US" sz="2800" kern="1200" dirty="0"/>
        </a:p>
      </dsp:txBody>
      <dsp:txXfrm>
        <a:off x="1044738" y="2162777"/>
        <a:ext cx="7611328" cy="618162"/>
      </dsp:txXfrm>
    </dsp:sp>
    <dsp:sp modelId="{2D78D4EA-D7A5-4C05-8A6A-38B8940FC7CE}">
      <dsp:nvSpPr>
        <dsp:cNvPr id="0" name=""/>
        <dsp:cNvSpPr/>
      </dsp:nvSpPr>
      <dsp:spPr>
        <a:xfrm>
          <a:off x="658387" y="2085507"/>
          <a:ext cx="772702" cy="772702"/>
        </a:xfrm>
        <a:prstGeom prst="ellipse">
          <a:avLst/>
        </a:prstGeom>
        <a:solidFill>
          <a:schemeClr val="lt1">
            <a:hueOff val="0"/>
            <a:satOff val="0"/>
            <a:lumOff val="0"/>
            <a:alphaOff val="0"/>
          </a:schemeClr>
        </a:solidFill>
        <a:ln w="12700" cap="rnd" cmpd="sng" algn="ctr">
          <a:solidFill>
            <a:schemeClr val="accent1">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492419E1-FDCA-4E09-8454-601FD9E52CB5}">
      <dsp:nvSpPr>
        <dsp:cNvPr id="0" name=""/>
        <dsp:cNvSpPr/>
      </dsp:nvSpPr>
      <dsp:spPr>
        <a:xfrm>
          <a:off x="908786" y="3089724"/>
          <a:ext cx="7747280" cy="618162"/>
        </a:xfrm>
        <a:prstGeom prst="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90666" tIns="71120" rIns="71120" bIns="71120" numCol="1" spcCol="1270" anchor="ctr" anchorCtr="0">
          <a:noAutofit/>
        </a:bodyPr>
        <a:lstStyle/>
        <a:p>
          <a:pPr marL="0" lvl="0" indent="0" algn="l" defTabSz="1244600">
            <a:lnSpc>
              <a:spcPct val="90000"/>
            </a:lnSpc>
            <a:spcBef>
              <a:spcPct val="0"/>
            </a:spcBef>
            <a:spcAft>
              <a:spcPct val="35000"/>
            </a:spcAft>
            <a:buNone/>
          </a:pPr>
          <a:r>
            <a:rPr lang="en-US" sz="2800" kern="1200"/>
            <a:t>Improving our value proposition/branding</a:t>
          </a:r>
          <a:endParaRPr lang="en-US" sz="2800" kern="1200" dirty="0"/>
        </a:p>
      </dsp:txBody>
      <dsp:txXfrm>
        <a:off x="908786" y="3089724"/>
        <a:ext cx="7747280" cy="618162"/>
      </dsp:txXfrm>
    </dsp:sp>
    <dsp:sp modelId="{5D7DACA9-918E-4DF3-92A4-0A9E44CA67D5}">
      <dsp:nvSpPr>
        <dsp:cNvPr id="0" name=""/>
        <dsp:cNvSpPr/>
      </dsp:nvSpPr>
      <dsp:spPr>
        <a:xfrm>
          <a:off x="522434" y="3012453"/>
          <a:ext cx="772702" cy="772702"/>
        </a:xfrm>
        <a:prstGeom prst="ellipse">
          <a:avLst/>
        </a:prstGeom>
        <a:solidFill>
          <a:schemeClr val="lt1">
            <a:hueOff val="0"/>
            <a:satOff val="0"/>
            <a:lumOff val="0"/>
            <a:alphaOff val="0"/>
          </a:schemeClr>
        </a:solidFill>
        <a:ln w="12700" cap="rnd" cmpd="sng" algn="ctr">
          <a:solidFill>
            <a:schemeClr val="accent1">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F201801F-A005-4245-8EE9-013B1C2E0BB8}">
      <dsp:nvSpPr>
        <dsp:cNvPr id="0" name=""/>
        <dsp:cNvSpPr/>
      </dsp:nvSpPr>
      <dsp:spPr>
        <a:xfrm>
          <a:off x="465829" y="4016671"/>
          <a:ext cx="8190237" cy="618162"/>
        </a:xfrm>
        <a:prstGeom prst="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90666" tIns="71120" rIns="71120" bIns="71120" numCol="1" spcCol="1270" anchor="ctr" anchorCtr="0">
          <a:noAutofit/>
        </a:bodyPr>
        <a:lstStyle/>
        <a:p>
          <a:pPr marL="0" lvl="0" indent="0" algn="l" defTabSz="1244600">
            <a:lnSpc>
              <a:spcPct val="90000"/>
            </a:lnSpc>
            <a:spcBef>
              <a:spcPct val="0"/>
            </a:spcBef>
            <a:spcAft>
              <a:spcPct val="35000"/>
            </a:spcAft>
            <a:buNone/>
          </a:pPr>
          <a:r>
            <a:rPr lang="en-US" sz="2800" kern="1200" dirty="0"/>
            <a:t>More effective recruitment of new members</a:t>
          </a:r>
        </a:p>
      </dsp:txBody>
      <dsp:txXfrm>
        <a:off x="465829" y="4016671"/>
        <a:ext cx="8190237" cy="618162"/>
      </dsp:txXfrm>
    </dsp:sp>
    <dsp:sp modelId="{C42E7578-DE4A-4608-9D75-9DD3659A63E2}">
      <dsp:nvSpPr>
        <dsp:cNvPr id="0" name=""/>
        <dsp:cNvSpPr/>
      </dsp:nvSpPr>
      <dsp:spPr>
        <a:xfrm>
          <a:off x="79477" y="3939400"/>
          <a:ext cx="772702" cy="772702"/>
        </a:xfrm>
        <a:prstGeom prst="ellipse">
          <a:avLst/>
        </a:prstGeom>
        <a:solidFill>
          <a:schemeClr val="lt1">
            <a:hueOff val="0"/>
            <a:satOff val="0"/>
            <a:lumOff val="0"/>
            <a:alphaOff val="0"/>
          </a:schemeClr>
        </a:solidFill>
        <a:ln w="12700" cap="rnd" cmpd="sng" algn="ctr">
          <a:solidFill>
            <a:schemeClr val="accent1">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A0C08D-83A6-41AA-A6EC-700CAFE2FEE2}" type="datetimeFigureOut">
              <a:rPr lang="en-US" smtClean="0"/>
              <a:t>8/1/2023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47E7F1-EDFD-4904-9033-6C4608FBD65C}" type="slidenum">
              <a:rPr lang="en-US" smtClean="0"/>
              <a:t>‹#›</a:t>
            </a:fld>
            <a:endParaRPr lang="en-US"/>
          </a:p>
        </p:txBody>
      </p:sp>
    </p:spTree>
    <p:extLst>
      <p:ext uri="{BB962C8B-B14F-4D97-AF65-F5344CB8AC3E}">
        <p14:creationId xmlns:p14="http://schemas.microsoft.com/office/powerpoint/2010/main" val="36259279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C0326E7E-34D7-45CA-8A45-F05440AA996C}" type="slidenum">
              <a:rPr kumimoji="0" lang="en-US" sz="1200" b="0" i="0" u="none" strike="noStrike" kern="1200" cap="none" spc="0" normalizeH="0" baseline="0" noProof="0" smtClean="0">
                <a:ln>
                  <a:noFill/>
                </a:ln>
                <a:solidFill>
                  <a:prstClr val="black"/>
                </a:solidFill>
                <a:effectLst/>
                <a:uLnTx/>
                <a:uFillTx/>
                <a:latin typeface="Times New Roman"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Times New Roman" charset="0"/>
              <a:ea typeface="+mn-ea"/>
              <a:cs typeface="+mn-cs"/>
            </a:endParaRPr>
          </a:p>
        </p:txBody>
      </p:sp>
    </p:spTree>
    <p:extLst>
      <p:ext uri="{BB962C8B-B14F-4D97-AF65-F5344CB8AC3E}">
        <p14:creationId xmlns:p14="http://schemas.microsoft.com/office/powerpoint/2010/main" val="3156235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C0326E7E-34D7-45CA-8A45-F05440AA996C}" type="slidenum">
              <a:rPr kumimoji="0" lang="en-US" sz="1200" b="0" i="0" u="none" strike="noStrike" kern="1200" cap="none" spc="0" normalizeH="0" baseline="0" noProof="0" smtClean="0">
                <a:ln>
                  <a:noFill/>
                </a:ln>
                <a:solidFill>
                  <a:prstClr val="black"/>
                </a:solidFill>
                <a:effectLst/>
                <a:uLnTx/>
                <a:uFillTx/>
                <a:latin typeface="Times New Roman"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Times New Roman" charset="0"/>
              <a:ea typeface="+mn-ea"/>
              <a:cs typeface="+mn-cs"/>
            </a:endParaRPr>
          </a:p>
        </p:txBody>
      </p:sp>
    </p:spTree>
    <p:extLst>
      <p:ext uri="{BB962C8B-B14F-4D97-AF65-F5344CB8AC3E}">
        <p14:creationId xmlns:p14="http://schemas.microsoft.com/office/powerpoint/2010/main" val="4210018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11288" y="-8468"/>
            <a:ext cx="12228421"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461" y="2404534"/>
            <a:ext cx="776895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461" y="4050835"/>
            <a:ext cx="776895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BD8C3B-6CA5-4519-808C-FAB965AA421B}" type="slidenum">
              <a:rPr lang="en-US" smtClean="0"/>
              <a:pPr/>
              <a:t>‹#›</a:t>
            </a:fld>
            <a:endParaRPr lang="en-US"/>
          </a:p>
        </p:txBody>
      </p:sp>
    </p:spTree>
    <p:extLst>
      <p:ext uri="{BB962C8B-B14F-4D97-AF65-F5344CB8AC3E}">
        <p14:creationId xmlns:p14="http://schemas.microsoft.com/office/powerpoint/2010/main" val="12661010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12800" y="609600"/>
            <a:ext cx="8463619"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812800" y="4470400"/>
            <a:ext cx="8463619"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3B2818-EF77-426C-A2BD-A079E3D8E44D}" type="slidenum">
              <a:rPr lang="en-US" smtClean="0"/>
              <a:pPr/>
              <a:t>‹#›</a:t>
            </a:fld>
            <a:endParaRPr lang="en-US"/>
          </a:p>
        </p:txBody>
      </p:sp>
    </p:spTree>
    <p:extLst>
      <p:ext uri="{BB962C8B-B14F-4D97-AF65-F5344CB8AC3E}">
        <p14:creationId xmlns:p14="http://schemas.microsoft.com/office/powerpoint/2010/main" val="318530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33180" y="609600"/>
            <a:ext cx="809624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468099" y="3632200"/>
            <a:ext cx="7226405"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812798" y="4470400"/>
            <a:ext cx="8463620"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3B2818-EF77-426C-A2BD-A079E3D8E44D}" type="slidenum">
              <a:rPr lang="en-US" smtClean="0"/>
              <a:pPr/>
              <a:t>‹#›</a:t>
            </a:fld>
            <a:endParaRPr lang="en-US"/>
          </a:p>
        </p:txBody>
      </p:sp>
      <p:sp>
        <p:nvSpPr>
          <p:cNvPr id="24" name="TextBox 23"/>
          <p:cNvSpPr txBox="1"/>
          <p:nvPr/>
        </p:nvSpPr>
        <p:spPr>
          <a:xfrm>
            <a:off x="643615" y="790378"/>
            <a:ext cx="60975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996933" y="2886556"/>
            <a:ext cx="60975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109961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12798" y="1931988"/>
            <a:ext cx="8463620"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812798" y="4527448"/>
            <a:ext cx="8463620"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3B2818-EF77-426C-A2BD-A079E3D8E44D}" type="slidenum">
              <a:rPr lang="en-US" smtClean="0"/>
              <a:pPr/>
              <a:t>‹#›</a:t>
            </a:fld>
            <a:endParaRPr lang="en-US"/>
          </a:p>
        </p:txBody>
      </p:sp>
    </p:spTree>
    <p:extLst>
      <p:ext uri="{BB962C8B-B14F-4D97-AF65-F5344CB8AC3E}">
        <p14:creationId xmlns:p14="http://schemas.microsoft.com/office/powerpoint/2010/main" val="9691608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033180" y="609600"/>
            <a:ext cx="809624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812796" y="4013200"/>
            <a:ext cx="8463621"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812798" y="4527448"/>
            <a:ext cx="8463620"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3B2818-EF77-426C-A2BD-A079E3D8E44D}" type="slidenum">
              <a:rPr lang="en-US" smtClean="0"/>
              <a:pPr/>
              <a:t>‹#›</a:t>
            </a:fld>
            <a:endParaRPr lang="en-US"/>
          </a:p>
        </p:txBody>
      </p:sp>
      <p:sp>
        <p:nvSpPr>
          <p:cNvPr id="24" name="TextBox 23"/>
          <p:cNvSpPr txBox="1"/>
          <p:nvPr/>
        </p:nvSpPr>
        <p:spPr>
          <a:xfrm>
            <a:off x="643615" y="790378"/>
            <a:ext cx="60975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996933" y="2886556"/>
            <a:ext cx="60975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64235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821131" y="609600"/>
            <a:ext cx="8455287"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812796" y="4013200"/>
            <a:ext cx="8463621"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812798" y="4527448"/>
            <a:ext cx="8463620"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3B2818-EF77-426C-A2BD-A079E3D8E44D}" type="slidenum">
              <a:rPr lang="en-US" smtClean="0"/>
              <a:pPr/>
              <a:t>‹#›</a:t>
            </a:fld>
            <a:endParaRPr lang="en-US"/>
          </a:p>
        </p:txBody>
      </p:sp>
    </p:spTree>
    <p:extLst>
      <p:ext uri="{BB962C8B-B14F-4D97-AF65-F5344CB8AC3E}">
        <p14:creationId xmlns:p14="http://schemas.microsoft.com/office/powerpoint/2010/main" val="8046272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CDE79D-1FF1-4ED3-8F81-2D416B2AD2BA}" type="slidenum">
              <a:rPr lang="en-US" smtClean="0"/>
              <a:pPr/>
              <a:t>‹#›</a:t>
            </a:fld>
            <a:endParaRPr lang="en-US"/>
          </a:p>
        </p:txBody>
      </p:sp>
    </p:spTree>
    <p:extLst>
      <p:ext uri="{BB962C8B-B14F-4D97-AF65-F5344CB8AC3E}">
        <p14:creationId xmlns:p14="http://schemas.microsoft.com/office/powerpoint/2010/main" val="30657153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9749" y="609601"/>
            <a:ext cx="130508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812799" y="609601"/>
            <a:ext cx="6926701"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8A1C91-1B88-48D6-A002-4798F6D7A725}" type="slidenum">
              <a:rPr lang="en-US" smtClean="0"/>
              <a:pPr/>
              <a:t>‹#›</a:t>
            </a:fld>
            <a:endParaRPr lang="en-US"/>
          </a:p>
        </p:txBody>
      </p:sp>
    </p:spTree>
    <p:extLst>
      <p:ext uri="{BB962C8B-B14F-4D97-AF65-F5344CB8AC3E}">
        <p14:creationId xmlns:p14="http://schemas.microsoft.com/office/powerpoint/2010/main" val="38050450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9">
            <a:extLst>
              <a:ext uri="{FF2B5EF4-FFF2-40B4-BE49-F238E27FC236}">
                <a16:creationId xmlns:a16="http://schemas.microsoft.com/office/drawing/2014/main" id="{FDD56A38-E579-481B-8B52-EB984C7507D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70">
            <a:extLst>
              <a:ext uri="{FF2B5EF4-FFF2-40B4-BE49-F238E27FC236}">
                <a16:creationId xmlns:a16="http://schemas.microsoft.com/office/drawing/2014/main" id="{46625779-024B-4374-80A1-47A70CBB5B4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1">
            <a:extLst>
              <a:ext uri="{FF2B5EF4-FFF2-40B4-BE49-F238E27FC236}">
                <a16:creationId xmlns:a16="http://schemas.microsoft.com/office/drawing/2014/main" id="{7CAFC13E-30C2-4FA6-AECF-631937A4128B}"/>
              </a:ext>
            </a:extLst>
          </p:cNvPr>
          <p:cNvSpPr>
            <a:spLocks noGrp="1" noChangeArrowheads="1"/>
          </p:cNvSpPr>
          <p:nvPr>
            <p:ph type="sldNum" sz="quarter" idx="12"/>
          </p:nvPr>
        </p:nvSpPr>
        <p:spPr>
          <a:ln/>
        </p:spPr>
        <p:txBody>
          <a:bodyPr/>
          <a:lstStyle>
            <a:lvl1pPr>
              <a:defRPr/>
            </a:lvl1pPr>
          </a:lstStyle>
          <a:p>
            <a:fld id="{ECC08454-99A8-4E5B-83EA-8DF3006CF8D1}" type="slidenum">
              <a:rPr lang="en-US" altLang="en-US"/>
              <a:pPr/>
              <a:t>‹#›</a:t>
            </a:fld>
            <a:endParaRPr lang="en-US" altLang="en-US"/>
          </a:p>
        </p:txBody>
      </p:sp>
    </p:spTree>
    <p:extLst>
      <p:ext uri="{BB962C8B-B14F-4D97-AF65-F5344CB8AC3E}">
        <p14:creationId xmlns:p14="http://schemas.microsoft.com/office/powerpoint/2010/main" val="1496908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pPr>
              <a:defRPr/>
            </a:pPr>
            <a:fld id="{77B7F6B7-0B41-4C22-870D-4051CBEDE8DA}" type="datetimeFigureOut">
              <a:rPr lang="en-US"/>
              <a:pPr>
                <a:defRPr/>
              </a:pPr>
              <a:t>8/1/2023</a:t>
            </a:fld>
            <a:endParaRPr lang="en-US" sz="1400" dirty="0">
              <a:solidFill>
                <a:srgbClr val="FFFFFF"/>
              </a:solidFill>
            </a:endParaRPr>
          </a:p>
        </p:txBody>
      </p:sp>
      <p:sp>
        <p:nvSpPr>
          <p:cNvPr id="4" name="Footer Placeholder 2"/>
          <p:cNvSpPr>
            <a:spLocks noGrp="1"/>
          </p:cNvSpPr>
          <p:nvPr>
            <p:ph type="ftr" sz="quarter" idx="11"/>
          </p:nvPr>
        </p:nvSpPr>
        <p:spPr/>
        <p:txBody>
          <a:bodyPr/>
          <a:lstStyle>
            <a:lvl1pPr>
              <a:defRPr/>
            </a:lvl1pPr>
          </a:lstStyle>
          <a:p>
            <a:pPr>
              <a:defRPr/>
            </a:pPr>
            <a:endParaRPr lang="en-US" dirty="0"/>
          </a:p>
        </p:txBody>
      </p:sp>
      <p:sp>
        <p:nvSpPr>
          <p:cNvPr id="5" name="Slide Number Placeholder 22"/>
          <p:cNvSpPr>
            <a:spLocks noGrp="1"/>
          </p:cNvSpPr>
          <p:nvPr>
            <p:ph type="sldNum" sz="quarter" idx="12"/>
          </p:nvPr>
        </p:nvSpPr>
        <p:spPr>
          <a:xfrm>
            <a:off x="10871200" y="0"/>
            <a:ext cx="812800" cy="520700"/>
          </a:xfrm>
          <a:prstGeom prst="rect">
            <a:avLst/>
          </a:prstGeom>
        </p:spPr>
        <p:txBody>
          <a:bodyPr/>
          <a:lstStyle>
            <a:lvl1pPr>
              <a:defRPr/>
            </a:lvl1pPr>
          </a:lstStyle>
          <a:p>
            <a:pPr>
              <a:defRPr/>
            </a:pPr>
            <a:fld id="{C9BBF85D-67D4-447F-A68C-5349DCBEC66A}" type="slidenum">
              <a:rPr lang="en-US"/>
              <a:pPr>
                <a:defRPr/>
              </a:pPr>
              <a:t>‹#›</a:t>
            </a:fld>
            <a:endParaRPr lang="en-US" sz="1600" dirty="0">
              <a:solidFill>
                <a:schemeClr val="accent3">
                  <a:shade val="75000"/>
                </a:schemeClr>
              </a:solidFill>
            </a:endParaRPr>
          </a:p>
        </p:txBody>
      </p:sp>
    </p:spTree>
    <p:extLst>
      <p:ext uri="{BB962C8B-B14F-4D97-AF65-F5344CB8AC3E}">
        <p14:creationId xmlns:p14="http://schemas.microsoft.com/office/powerpoint/2010/main" val="30560881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pPr>
              <a:defRPr/>
            </a:pPr>
            <a:fld id="{01BAE894-DCAD-48B2-8728-A1ED93EC1D42}" type="datetimeFigureOut">
              <a:rPr lang="en-US"/>
              <a:pPr>
                <a:defRPr/>
              </a:pPr>
              <a:t>8/1/2023</a:t>
            </a:fld>
            <a:endParaRPr lang="en-US" sz="1400" dirty="0">
              <a:solidFill>
                <a:srgbClr val="FFFFFF"/>
              </a:solidFill>
            </a:endParaRPr>
          </a:p>
        </p:txBody>
      </p:sp>
      <p:sp>
        <p:nvSpPr>
          <p:cNvPr id="4" name="Footer Placeholder 2"/>
          <p:cNvSpPr>
            <a:spLocks noGrp="1"/>
          </p:cNvSpPr>
          <p:nvPr>
            <p:ph type="ftr" sz="quarter" idx="11"/>
          </p:nvPr>
        </p:nvSpPr>
        <p:spPr/>
        <p:txBody>
          <a:bodyPr/>
          <a:lstStyle>
            <a:lvl1pPr>
              <a:defRPr/>
            </a:lvl1pPr>
          </a:lstStyle>
          <a:p>
            <a:pPr>
              <a:defRPr/>
            </a:pPr>
            <a:endParaRPr lang="en-US" dirty="0"/>
          </a:p>
        </p:txBody>
      </p:sp>
      <p:sp>
        <p:nvSpPr>
          <p:cNvPr id="5" name="Slide Number Placeholder 22"/>
          <p:cNvSpPr>
            <a:spLocks noGrp="1"/>
          </p:cNvSpPr>
          <p:nvPr>
            <p:ph type="sldNum" sz="quarter" idx="12"/>
          </p:nvPr>
        </p:nvSpPr>
        <p:spPr>
          <a:xfrm>
            <a:off x="10871200" y="0"/>
            <a:ext cx="812800" cy="520700"/>
          </a:xfrm>
          <a:prstGeom prst="rect">
            <a:avLst/>
          </a:prstGeom>
        </p:spPr>
        <p:txBody>
          <a:bodyPr/>
          <a:lstStyle>
            <a:lvl1pPr>
              <a:defRPr/>
            </a:lvl1pPr>
          </a:lstStyle>
          <a:p>
            <a:pPr>
              <a:defRPr/>
            </a:pPr>
            <a:fld id="{8388BEC7-D7E0-46F0-B459-DB4E8970EA12}" type="slidenum">
              <a:rPr lang="en-US"/>
              <a:pPr>
                <a:defRPr/>
              </a:pPr>
              <a:t>‹#›</a:t>
            </a:fld>
            <a:endParaRPr lang="en-US" sz="1600" dirty="0">
              <a:solidFill>
                <a:schemeClr val="accent3">
                  <a:shade val="75000"/>
                </a:schemeClr>
              </a:solidFill>
            </a:endParaRPr>
          </a:p>
        </p:txBody>
      </p:sp>
    </p:spTree>
    <p:extLst>
      <p:ext uri="{BB962C8B-B14F-4D97-AF65-F5344CB8AC3E}">
        <p14:creationId xmlns:p14="http://schemas.microsoft.com/office/powerpoint/2010/main" val="2990500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4D8498-7ACD-48DD-A77F-F2BCEB95E0BD}" type="slidenum">
              <a:rPr lang="en-US" smtClean="0"/>
              <a:pPr/>
              <a:t>‹#›</a:t>
            </a:fld>
            <a:endParaRPr lang="en-US"/>
          </a:p>
        </p:txBody>
      </p:sp>
    </p:spTree>
    <p:extLst>
      <p:ext uri="{BB962C8B-B14F-4D97-AF65-F5344CB8AC3E}">
        <p14:creationId xmlns:p14="http://schemas.microsoft.com/office/powerpoint/2010/main" val="17600526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11" name="Content Placeholder 10"/>
          <p:cNvSpPr>
            <a:spLocks noGrp="1"/>
          </p:cNvSpPr>
          <p:nvPr>
            <p:ph sz="quarter" idx="2"/>
          </p:nvPr>
        </p:nvSpPr>
        <p:spPr>
          <a:xfrm>
            <a:off x="304800" y="1752600"/>
            <a:ext cx="4978400" cy="5105400"/>
          </a:xfrm>
        </p:spPr>
        <p:txBody>
          <a:bodyPr>
            <a:normAutofit/>
          </a:bodyPr>
          <a:lstStyle>
            <a:lvl1pPr>
              <a:defRPr sz="2000"/>
            </a:lvl1pPr>
            <a:lvl2pPr>
              <a:defRPr sz="2000"/>
            </a:lvl2pPr>
            <a:lvl3pPr>
              <a:defRPr sz="1600"/>
            </a:lvl3pPr>
            <a:lvl4pPr>
              <a:defRPr sz="16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2"/>
          <p:cNvSpPr>
            <a:spLocks noGrp="1"/>
          </p:cNvSpPr>
          <p:nvPr>
            <p:ph sz="quarter" idx="4"/>
          </p:nvPr>
        </p:nvSpPr>
        <p:spPr>
          <a:xfrm>
            <a:off x="5689601" y="1752600"/>
            <a:ext cx="5079999" cy="5105400"/>
          </a:xfrm>
        </p:spPr>
        <p:txBody>
          <a:bodyPr>
            <a:normAutofit/>
          </a:bodyPr>
          <a:lstStyle>
            <a:lvl1pPr>
              <a:defRPr sz="2000"/>
            </a:lvl1pPr>
            <a:lvl2pPr>
              <a:defRPr sz="2000"/>
            </a:lvl2pPr>
            <a:lvl3pPr>
              <a:defRPr sz="1600"/>
            </a:lvl3pPr>
            <a:lvl4pPr>
              <a:defRPr sz="16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11"/>
          <p:cNvSpPr>
            <a:spLocks noGrp="1"/>
          </p:cNvSpPr>
          <p:nvPr>
            <p:ph type="body" sz="quarter" idx="1"/>
          </p:nvPr>
        </p:nvSpPr>
        <p:spPr>
          <a:xfrm>
            <a:off x="304800" y="990600"/>
            <a:ext cx="4978400" cy="658368"/>
          </a:xfrm>
          <a:prstGeom prst="roundRect">
            <a:avLst>
              <a:gd name="adj" fmla="val 16667"/>
            </a:avLst>
          </a:prstGeom>
          <a:solidFill>
            <a:schemeClr val="accent1"/>
          </a:solidFill>
        </p:spPr>
        <p:txBody>
          <a:bodyPr rtlCol="0" anchor="ctr">
            <a:noAutofit/>
          </a:bodyPr>
          <a:lstStyle>
            <a:lvl1pPr marL="0" indent="0">
              <a:buFontTx/>
              <a:buNone/>
              <a:defRPr sz="1800" b="1">
                <a:solidFill>
                  <a:srgbClr val="FFFFFF"/>
                </a:solidFill>
              </a:defRPr>
            </a:lvl1pPr>
          </a:lstStyle>
          <a:p>
            <a:pPr lvl="0"/>
            <a:r>
              <a:rPr lang="en-US" dirty="0"/>
              <a:t>Click to edit Master text styles</a:t>
            </a:r>
          </a:p>
        </p:txBody>
      </p:sp>
      <p:sp>
        <p:nvSpPr>
          <p:cNvPr id="14" name="Text Placeholder 13"/>
          <p:cNvSpPr>
            <a:spLocks noGrp="1"/>
          </p:cNvSpPr>
          <p:nvPr>
            <p:ph type="body" sz="quarter" idx="3"/>
          </p:nvPr>
        </p:nvSpPr>
        <p:spPr>
          <a:xfrm>
            <a:off x="5689600" y="990600"/>
            <a:ext cx="50800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dirty="0"/>
              <a:t>Click to edit Master text styles</a:t>
            </a:r>
          </a:p>
        </p:txBody>
      </p:sp>
      <p:sp>
        <p:nvSpPr>
          <p:cNvPr id="10" name="Title 1"/>
          <p:cNvSpPr>
            <a:spLocks noGrp="1"/>
          </p:cNvSpPr>
          <p:nvPr>
            <p:ph type="title"/>
          </p:nvPr>
        </p:nvSpPr>
        <p:spPr>
          <a:xfrm>
            <a:off x="304800" y="0"/>
            <a:ext cx="10871200" cy="838200"/>
          </a:xfrm>
        </p:spPr>
        <p:txBody>
          <a:bodyPr anchor="ctr"/>
          <a:lstStyle>
            <a:lvl1pPr>
              <a:defRPr sz="2000"/>
            </a:lvl1pPr>
          </a:lstStyle>
          <a:p>
            <a:r>
              <a:rPr lang="en-US" dirty="0"/>
              <a:t>Click to edit Master title style</a:t>
            </a:r>
          </a:p>
        </p:txBody>
      </p:sp>
      <p:sp>
        <p:nvSpPr>
          <p:cNvPr id="7" name="Date Placeholder 6"/>
          <p:cNvSpPr>
            <a:spLocks noGrp="1"/>
          </p:cNvSpPr>
          <p:nvPr>
            <p:ph type="dt" sz="half" idx="10"/>
          </p:nvPr>
        </p:nvSpPr>
        <p:spPr/>
        <p:txBody>
          <a:bodyPr/>
          <a:lstStyle>
            <a:lvl1pPr>
              <a:defRPr/>
            </a:lvl1pPr>
          </a:lstStyle>
          <a:p>
            <a:pPr>
              <a:defRPr/>
            </a:pPr>
            <a:fld id="{8AED4A90-AA6F-41D3-8635-7C06D29C631D}" type="datetimeFigureOut">
              <a:rPr lang="en-US"/>
              <a:pPr>
                <a:defRPr/>
              </a:pPr>
              <a:t>8/1/2023</a:t>
            </a:fld>
            <a:endParaRPr lang="en-US" dirty="0"/>
          </a:p>
        </p:txBody>
      </p:sp>
      <p:sp>
        <p:nvSpPr>
          <p:cNvPr id="8" name="Footer Placeholder 7"/>
          <p:cNvSpPr>
            <a:spLocks noGrp="1"/>
          </p:cNvSpPr>
          <p:nvPr>
            <p:ph type="ftr" sz="quarter" idx="11"/>
          </p:nvPr>
        </p:nvSpPr>
        <p:spPr/>
        <p:txBody>
          <a:bodyPr/>
          <a:lstStyle>
            <a:lvl1pPr>
              <a:defRPr>
                <a:solidFill>
                  <a:schemeClr val="tx2"/>
                </a:solidFill>
              </a:defRPr>
            </a:lvl1pPr>
          </a:lstStyle>
          <a:p>
            <a:pPr>
              <a:defRPr/>
            </a:pPr>
            <a:endParaRPr lang="en-US" dirty="0"/>
          </a:p>
        </p:txBody>
      </p:sp>
      <p:sp>
        <p:nvSpPr>
          <p:cNvPr id="9" name="Slide Number Placeholder 8"/>
          <p:cNvSpPr>
            <a:spLocks noGrp="1"/>
          </p:cNvSpPr>
          <p:nvPr>
            <p:ph type="sldNum" sz="quarter" idx="12"/>
          </p:nvPr>
        </p:nvSpPr>
        <p:spPr>
          <a:xfrm>
            <a:off x="10871200" y="0"/>
            <a:ext cx="812800" cy="520700"/>
          </a:xfrm>
          <a:prstGeom prst="rect">
            <a:avLst/>
          </a:prstGeom>
        </p:spPr>
        <p:txBody>
          <a:bodyPr/>
          <a:lstStyle>
            <a:lvl1pPr>
              <a:defRPr/>
            </a:lvl1pPr>
          </a:lstStyle>
          <a:p>
            <a:pPr>
              <a:defRPr/>
            </a:pPr>
            <a:fld id="{72F75BF1-4EFE-4ECD-8E6E-000731E75926}" type="slidenum">
              <a:rPr lang="en-US"/>
              <a:pPr>
                <a:defRPr/>
              </a:pPr>
              <a:t>‹#›</a:t>
            </a:fld>
            <a:endParaRPr lang="en-US" dirty="0"/>
          </a:p>
        </p:txBody>
      </p:sp>
    </p:spTree>
    <p:extLst>
      <p:ext uri="{BB962C8B-B14F-4D97-AF65-F5344CB8AC3E}">
        <p14:creationId xmlns:p14="http://schemas.microsoft.com/office/powerpoint/2010/main" val="964916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pPr>
              <a:defRPr/>
            </a:pPr>
            <a:fld id="{132AD900-19F3-4A03-8688-770577EBD059}" type="datetimeFigureOut">
              <a:rPr lang="en-US"/>
              <a:pPr>
                <a:defRPr/>
              </a:pPr>
              <a:t>8/1/2023</a:t>
            </a:fld>
            <a:endParaRPr lang="en-US" sz="1400" dirty="0">
              <a:solidFill>
                <a:srgbClr val="FFFFFF"/>
              </a:solidFill>
            </a:endParaRPr>
          </a:p>
        </p:txBody>
      </p:sp>
      <p:sp>
        <p:nvSpPr>
          <p:cNvPr id="4" name="Footer Placeholder 2"/>
          <p:cNvSpPr>
            <a:spLocks noGrp="1"/>
          </p:cNvSpPr>
          <p:nvPr>
            <p:ph type="ftr" sz="quarter" idx="11"/>
          </p:nvPr>
        </p:nvSpPr>
        <p:spPr/>
        <p:txBody>
          <a:bodyPr/>
          <a:lstStyle>
            <a:lvl1pPr>
              <a:defRPr/>
            </a:lvl1pPr>
          </a:lstStyle>
          <a:p>
            <a:pPr>
              <a:defRPr/>
            </a:pPr>
            <a:endParaRPr lang="en-US" dirty="0"/>
          </a:p>
        </p:txBody>
      </p:sp>
      <p:sp>
        <p:nvSpPr>
          <p:cNvPr id="5" name="Slide Number Placeholder 22"/>
          <p:cNvSpPr>
            <a:spLocks noGrp="1"/>
          </p:cNvSpPr>
          <p:nvPr>
            <p:ph type="sldNum" sz="quarter" idx="12"/>
          </p:nvPr>
        </p:nvSpPr>
        <p:spPr>
          <a:xfrm>
            <a:off x="10871200" y="0"/>
            <a:ext cx="812800" cy="520700"/>
          </a:xfrm>
          <a:prstGeom prst="rect">
            <a:avLst/>
          </a:prstGeom>
        </p:spPr>
        <p:txBody>
          <a:bodyPr/>
          <a:lstStyle>
            <a:lvl1pPr>
              <a:defRPr/>
            </a:lvl1pPr>
          </a:lstStyle>
          <a:p>
            <a:pPr>
              <a:defRPr/>
            </a:pPr>
            <a:fld id="{8FF2B669-AB8A-414E-8320-3A05F5A63C65}" type="slidenum">
              <a:rPr lang="en-US"/>
              <a:pPr>
                <a:defRPr/>
              </a:pPr>
              <a:t>‹#›</a:t>
            </a:fld>
            <a:endParaRPr lang="en-US" sz="1600" dirty="0">
              <a:solidFill>
                <a:schemeClr val="accent3">
                  <a:shade val="75000"/>
                </a:schemeClr>
              </a:solidFill>
            </a:endParaRPr>
          </a:p>
        </p:txBody>
      </p:sp>
    </p:spTree>
    <p:extLst>
      <p:ext uri="{BB962C8B-B14F-4D97-AF65-F5344CB8AC3E}">
        <p14:creationId xmlns:p14="http://schemas.microsoft.com/office/powerpoint/2010/main" val="3282313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12798" y="2700869"/>
            <a:ext cx="8463620"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12798" y="4527448"/>
            <a:ext cx="8463620"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7FC741-4DB3-478A-9520-9E14C70251A6}" type="slidenum">
              <a:rPr lang="en-US" smtClean="0"/>
              <a:pPr/>
              <a:t>‹#›</a:t>
            </a:fld>
            <a:endParaRPr lang="en-US"/>
          </a:p>
        </p:txBody>
      </p:sp>
    </p:spTree>
    <p:extLst>
      <p:ext uri="{BB962C8B-B14F-4D97-AF65-F5344CB8AC3E}">
        <p14:creationId xmlns:p14="http://schemas.microsoft.com/office/powerpoint/2010/main" val="2570905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12800" y="609600"/>
            <a:ext cx="8463619"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12801" y="2160589"/>
            <a:ext cx="411747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58939" y="2160590"/>
            <a:ext cx="411748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C6BAF6-E73B-4DAA-A738-E1A4AD4AE72F}" type="slidenum">
              <a:rPr lang="en-US" smtClean="0"/>
              <a:pPr/>
              <a:t>‹#›</a:t>
            </a:fld>
            <a:endParaRPr lang="en-US"/>
          </a:p>
        </p:txBody>
      </p:sp>
    </p:spTree>
    <p:extLst>
      <p:ext uri="{BB962C8B-B14F-4D97-AF65-F5344CB8AC3E}">
        <p14:creationId xmlns:p14="http://schemas.microsoft.com/office/powerpoint/2010/main" val="780666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12800" y="609600"/>
            <a:ext cx="8463617"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2799" y="2160983"/>
            <a:ext cx="41208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2799" y="2737247"/>
            <a:ext cx="4120896"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55520" y="2160983"/>
            <a:ext cx="41208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55520" y="2737247"/>
            <a:ext cx="4120896"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229181-9474-465D-BA24-9ADD80E4C502}" type="slidenum">
              <a:rPr lang="en-US" smtClean="0"/>
              <a:pPr/>
              <a:t>‹#›</a:t>
            </a:fld>
            <a:endParaRPr lang="en-US"/>
          </a:p>
        </p:txBody>
      </p:sp>
    </p:spTree>
    <p:extLst>
      <p:ext uri="{BB962C8B-B14F-4D97-AF65-F5344CB8AC3E}">
        <p14:creationId xmlns:p14="http://schemas.microsoft.com/office/powerpoint/2010/main" val="1293983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12799" y="609600"/>
            <a:ext cx="8463619"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49DA2B-4591-4EE6-8FB8-CF086108450D}" type="slidenum">
              <a:rPr lang="en-US" smtClean="0"/>
              <a:pPr/>
              <a:t>‹#›</a:t>
            </a:fld>
            <a:endParaRPr lang="en-US"/>
          </a:p>
        </p:txBody>
      </p:sp>
    </p:spTree>
    <p:extLst>
      <p:ext uri="{BB962C8B-B14F-4D97-AF65-F5344CB8AC3E}">
        <p14:creationId xmlns:p14="http://schemas.microsoft.com/office/powerpoint/2010/main" val="4060100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36BB8C-D502-4307-B036-F0020500AF44}" type="slidenum">
              <a:rPr lang="en-US" smtClean="0"/>
              <a:pPr/>
              <a:t>‹#›</a:t>
            </a:fld>
            <a:endParaRPr lang="en-US"/>
          </a:p>
        </p:txBody>
      </p:sp>
    </p:spTree>
    <p:extLst>
      <p:ext uri="{BB962C8B-B14F-4D97-AF65-F5344CB8AC3E}">
        <p14:creationId xmlns:p14="http://schemas.microsoft.com/office/powerpoint/2010/main" val="3475885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799" y="1498604"/>
            <a:ext cx="3720243"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1701" y="514926"/>
            <a:ext cx="4514716"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12799" y="2777069"/>
            <a:ext cx="3720243"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FB7E06-1A32-4931-B7FA-E44DC1062252}" type="slidenum">
              <a:rPr lang="en-US" smtClean="0"/>
              <a:pPr/>
              <a:t>‹#›</a:t>
            </a:fld>
            <a:endParaRPr lang="en-US"/>
          </a:p>
        </p:txBody>
      </p:sp>
    </p:spTree>
    <p:extLst>
      <p:ext uri="{BB962C8B-B14F-4D97-AF65-F5344CB8AC3E}">
        <p14:creationId xmlns:p14="http://schemas.microsoft.com/office/powerpoint/2010/main" val="3702492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799" y="4800600"/>
            <a:ext cx="846361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799" y="609600"/>
            <a:ext cx="8463619"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12799" y="5367338"/>
            <a:ext cx="8463619"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7E02E4-1694-47F9-8DC3-95D7899B9ED6}" type="slidenum">
              <a:rPr lang="en-US" smtClean="0"/>
              <a:pPr/>
              <a:t>‹#›</a:t>
            </a:fld>
            <a:endParaRPr lang="en-US"/>
          </a:p>
        </p:txBody>
      </p:sp>
    </p:spTree>
    <p:extLst>
      <p:ext uri="{BB962C8B-B14F-4D97-AF65-F5344CB8AC3E}">
        <p14:creationId xmlns:p14="http://schemas.microsoft.com/office/powerpoint/2010/main" val="1607319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11289" y="-8468"/>
            <a:ext cx="12228423"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812800" y="609600"/>
            <a:ext cx="8463617"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812799" y="2160590"/>
            <a:ext cx="8463619"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7011" y="6041364"/>
            <a:ext cx="912176"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endParaRPr lang="en-US" altLang="en-US"/>
          </a:p>
        </p:txBody>
      </p:sp>
      <p:sp>
        <p:nvSpPr>
          <p:cNvPr id="5" name="Footer Placeholder 4"/>
          <p:cNvSpPr>
            <a:spLocks noGrp="1"/>
          </p:cNvSpPr>
          <p:nvPr>
            <p:ph type="ftr" sz="quarter" idx="3"/>
          </p:nvPr>
        </p:nvSpPr>
        <p:spPr>
          <a:xfrm>
            <a:off x="812799" y="6041364"/>
            <a:ext cx="6163964"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ltLang="en-US"/>
          </a:p>
        </p:txBody>
      </p:sp>
      <p:sp>
        <p:nvSpPr>
          <p:cNvPr id="6" name="Slide Number Placeholder 5"/>
          <p:cNvSpPr>
            <a:spLocks noGrp="1"/>
          </p:cNvSpPr>
          <p:nvPr>
            <p:ph type="sldNum" sz="quarter" idx="4"/>
          </p:nvPr>
        </p:nvSpPr>
        <p:spPr>
          <a:xfrm>
            <a:off x="8592902" y="6041364"/>
            <a:ext cx="683517" cy="365125"/>
          </a:xfrm>
          <a:prstGeom prst="rect">
            <a:avLst/>
          </a:prstGeom>
        </p:spPr>
        <p:txBody>
          <a:bodyPr vert="horz" lIns="91440" tIns="45720" rIns="91440" bIns="45720" rtlCol="0" anchor="ctr"/>
          <a:lstStyle>
            <a:lvl1pPr algn="r">
              <a:defRPr sz="900">
                <a:solidFill>
                  <a:schemeClr val="accent1"/>
                </a:solidFill>
              </a:defRPr>
            </a:lvl1pPr>
          </a:lstStyle>
          <a:p>
            <a:fld id="{FB6731A2-5601-4DBB-8969-AF7BD5FCDA85}" type="slidenum">
              <a:rPr lang="en-US" altLang="en-US" smtClean="0"/>
              <a:pPr/>
              <a:t>‹#›</a:t>
            </a:fld>
            <a:endParaRPr lang="en-US" altLang="en-US"/>
          </a:p>
        </p:txBody>
      </p:sp>
    </p:spTree>
    <p:extLst>
      <p:ext uri="{BB962C8B-B14F-4D97-AF65-F5344CB8AC3E}">
        <p14:creationId xmlns:p14="http://schemas.microsoft.com/office/powerpoint/2010/main" val="31759564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90" r:id="rId18"/>
    <p:sldLayoutId id="2147483691" r:id="rId19"/>
    <p:sldLayoutId id="2147483692" r:id="rId20"/>
    <p:sldLayoutId id="2147483693" r:id="rId21"/>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617464" y="3735317"/>
            <a:ext cx="8489062" cy="726681"/>
          </a:xfrm>
        </p:spPr>
        <p:txBody>
          <a:bodyPr>
            <a:normAutofit fontScale="90000"/>
          </a:bodyPr>
          <a:lstStyle/>
          <a:p>
            <a:pPr algn="l"/>
            <a:br>
              <a:rPr lang="en-US" dirty="0">
                <a:latin typeface="+mn-lt"/>
              </a:rPr>
            </a:br>
            <a:r>
              <a:rPr lang="en-US" dirty="0">
                <a:latin typeface="+mn-lt"/>
              </a:rPr>
              <a:t>2023 Member Survey Highlights</a:t>
            </a:r>
          </a:p>
        </p:txBody>
      </p:sp>
      <p:sp>
        <p:nvSpPr>
          <p:cNvPr id="13315" name="Subtitle 1"/>
          <p:cNvSpPr>
            <a:spLocks noGrp="1"/>
          </p:cNvSpPr>
          <p:nvPr>
            <p:ph type="subTitle" idx="1"/>
          </p:nvPr>
        </p:nvSpPr>
        <p:spPr>
          <a:xfrm>
            <a:off x="3680020" y="6405468"/>
            <a:ext cx="7768959" cy="452532"/>
          </a:xfrm>
        </p:spPr>
        <p:txBody>
          <a:bodyPr/>
          <a:lstStyle/>
          <a:p>
            <a:pPr algn="l"/>
            <a:r>
              <a:rPr lang="en-US" dirty="0"/>
              <a:t> - Prepared by Whorton Research </a:t>
            </a:r>
          </a:p>
        </p:txBody>
      </p:sp>
      <p:pic>
        <p:nvPicPr>
          <p:cNvPr id="4" name="Picture 3" descr="Logo&#10;&#10;Description automatically generated">
            <a:extLst>
              <a:ext uri="{FF2B5EF4-FFF2-40B4-BE49-F238E27FC236}">
                <a16:creationId xmlns:a16="http://schemas.microsoft.com/office/drawing/2014/main" id="{1CC9BDC6-B3A9-86CF-5F81-002336070E6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84327" y="1644275"/>
            <a:ext cx="5664483" cy="223861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90670"/>
            <a:ext cx="9493857" cy="838200"/>
          </a:xfrm>
        </p:spPr>
        <p:txBody>
          <a:bodyPr>
            <a:normAutofit/>
          </a:bodyPr>
          <a:lstStyle/>
          <a:p>
            <a:pPr algn="ctr"/>
            <a:r>
              <a:rPr lang="en-US" sz="4400" b="1" dirty="0">
                <a:solidFill>
                  <a:srgbClr val="0E4A8F"/>
                </a:solidFill>
                <a:latin typeface="Calibri" panose="020F0502020204030204" pitchFamily="34" charset="0"/>
                <a:cs typeface="Calibri" panose="020F0502020204030204" pitchFamily="34" charset="0"/>
              </a:rPr>
              <a:t>Type of Organization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53600847"/>
              </p:ext>
            </p:extLst>
          </p:nvPr>
        </p:nvGraphicFramePr>
        <p:xfrm>
          <a:off x="879944" y="1041621"/>
          <a:ext cx="8741134" cy="581637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60970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111319"/>
            <a:ext cx="9398442" cy="838200"/>
          </a:xfrm>
          <a:prstGeom prst="rect">
            <a:avLst/>
          </a:prstGeom>
        </p:spPr>
        <p:txBody>
          <a:bodyPr vert="horz" lIns="91440" tIns="45720" rIns="91440" bIns="45720" rtlCol="0" anchor="ctr">
            <a:normAutofit/>
          </a:bodyPr>
          <a:lst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a:lstStyle>
          <a:p>
            <a:pPr algn="ctr" fontAlgn="base">
              <a:spcAft>
                <a:spcPct val="0"/>
              </a:spcAft>
            </a:pPr>
            <a:r>
              <a:rPr lang="en-US" sz="4400" b="1" dirty="0">
                <a:solidFill>
                  <a:srgbClr val="0E4A8F"/>
                </a:solidFill>
                <a:latin typeface="Calibri" panose="020F0502020204030204" pitchFamily="34" charset="0"/>
                <a:cs typeface="Calibri" panose="020F0502020204030204" pitchFamily="34" charset="0"/>
              </a:rPr>
              <a:t>Respondent Profile: APs and IPs</a:t>
            </a:r>
          </a:p>
        </p:txBody>
      </p:sp>
      <p:graphicFrame>
        <p:nvGraphicFramePr>
          <p:cNvPr id="6" name="Table 5"/>
          <p:cNvGraphicFramePr>
            <a:graphicFrameLocks noGrp="1"/>
          </p:cNvGraphicFramePr>
          <p:nvPr>
            <p:extLst>
              <p:ext uri="{D42A27DB-BD31-4B8C-83A1-F6EECF244321}">
                <p14:modId xmlns:p14="http://schemas.microsoft.com/office/powerpoint/2010/main" val="2431044879"/>
              </p:ext>
            </p:extLst>
          </p:nvPr>
        </p:nvGraphicFramePr>
        <p:xfrm>
          <a:off x="1143859" y="1147545"/>
          <a:ext cx="8382000" cy="5425440"/>
        </p:xfrm>
        <a:graphic>
          <a:graphicData uri="http://schemas.openxmlformats.org/drawingml/2006/table">
            <a:tbl>
              <a:tblPr firstRow="1" bandRow="1">
                <a:tableStyleId>{93296810-A885-4BE3-A3E7-6D5BEEA58F35}</a:tableStyleId>
              </a:tblPr>
              <a:tblGrid>
                <a:gridCol w="3048000">
                  <a:extLst>
                    <a:ext uri="{9D8B030D-6E8A-4147-A177-3AD203B41FA5}">
                      <a16:colId xmlns:a16="http://schemas.microsoft.com/office/drawing/2014/main" val="20000"/>
                    </a:ext>
                  </a:extLst>
                </a:gridCol>
                <a:gridCol w="5334000">
                  <a:extLst>
                    <a:ext uri="{9D8B030D-6E8A-4147-A177-3AD203B41FA5}">
                      <a16:colId xmlns:a16="http://schemas.microsoft.com/office/drawing/2014/main" val="20001"/>
                    </a:ext>
                  </a:extLst>
                </a:gridCol>
              </a:tblGrid>
              <a:tr h="152400">
                <a:tc>
                  <a:txBody>
                    <a:bodyPr/>
                    <a:lstStyle/>
                    <a:p>
                      <a:endParaRPr lang="en-US" sz="500" dirty="0"/>
                    </a:p>
                  </a:txBody>
                  <a:tcPr/>
                </a:tc>
                <a:tc>
                  <a:txBody>
                    <a:bodyPr/>
                    <a:lstStyle/>
                    <a:p>
                      <a:pPr algn="ctr"/>
                      <a:endParaRPr lang="en-US" sz="500" dirty="0"/>
                    </a:p>
                  </a:txBody>
                  <a:tcPr/>
                </a:tc>
                <a:extLst>
                  <a:ext uri="{0D108BD9-81ED-4DB2-BD59-A6C34878D82A}">
                    <a16:rowId xmlns:a16="http://schemas.microsoft.com/office/drawing/2014/main" val="10000"/>
                  </a:ext>
                </a:extLst>
              </a:tr>
              <a:tr h="441960">
                <a:tc>
                  <a:txBody>
                    <a:bodyPr/>
                    <a:lstStyle/>
                    <a:p>
                      <a:endParaRPr lang="en-US" sz="1600" b="1" i="1" dirty="0">
                        <a:latin typeface="Calibri" panose="020F0502020204030204" pitchFamily="34" charset="0"/>
                      </a:endParaRPr>
                    </a:p>
                  </a:txBody>
                  <a:tcPr/>
                </a:tc>
                <a:tc>
                  <a:txBody>
                    <a:bodyPr/>
                    <a:lstStyle/>
                    <a:p>
                      <a:r>
                        <a:rPr lang="en-US" sz="1600" b="1" dirty="0"/>
                        <a:t>                          Assn Professionals           Industry Partners</a:t>
                      </a:r>
                      <a:endParaRPr lang="en-US" sz="1600" b="1" dirty="0">
                        <a:latin typeface="Calibri" panose="020F0502020204030204" pitchFamily="34" charset="0"/>
                      </a:endParaRPr>
                    </a:p>
                  </a:txBody>
                  <a:tcPr/>
                </a:tc>
                <a:extLst>
                  <a:ext uri="{0D108BD9-81ED-4DB2-BD59-A6C34878D82A}">
                    <a16:rowId xmlns:a16="http://schemas.microsoft.com/office/drawing/2014/main" val="10001"/>
                  </a:ext>
                </a:extLst>
              </a:tr>
              <a:tr h="762000">
                <a:tc>
                  <a:txBody>
                    <a:bodyPr/>
                    <a:lstStyle/>
                    <a:p>
                      <a:r>
                        <a:rPr lang="en-US" sz="1600" b="1" dirty="0"/>
                        <a:t>Years in association field</a:t>
                      </a:r>
                      <a:endParaRPr lang="en-US" sz="1600" b="1" dirty="0">
                        <a:latin typeface="Calibri" panose="020F050202020403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Mean                      17.3</a:t>
                      </a:r>
                      <a:r>
                        <a:rPr lang="en-US" sz="1600" baseline="0" dirty="0"/>
                        <a:t> years                                17.4 years</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t>Median             </a:t>
                      </a:r>
                      <a:r>
                        <a:rPr lang="en-US" sz="1600" dirty="0"/>
                        <a:t>      </a:t>
                      </a:r>
                      <a:r>
                        <a:rPr lang="en-US" sz="1600" baseline="0" dirty="0"/>
                        <a:t>17.0 years                                18.0</a:t>
                      </a:r>
                      <a:endParaRPr lang="en-US" sz="1600" dirty="0">
                        <a:latin typeface="Calibri" panose="020F0502020204030204" pitchFamily="34" charset="0"/>
                      </a:endParaRPr>
                    </a:p>
                  </a:txBody>
                  <a:tcPr/>
                </a:tc>
                <a:extLst>
                  <a:ext uri="{0D108BD9-81ED-4DB2-BD59-A6C34878D82A}">
                    <a16:rowId xmlns:a16="http://schemas.microsoft.com/office/drawing/2014/main" val="10002"/>
                  </a:ext>
                </a:extLst>
              </a:tr>
              <a:tr h="609600">
                <a:tc>
                  <a:txBody>
                    <a:bodyPr/>
                    <a:lstStyle/>
                    <a:p>
                      <a:r>
                        <a:rPr lang="en-US" sz="1600" b="1" dirty="0"/>
                        <a:t>Years in current position</a:t>
                      </a:r>
                      <a:endParaRPr lang="en-US" sz="1600" b="1" dirty="0">
                        <a:latin typeface="Calibri" panose="020F0502020204030204" pitchFamily="34" charset="0"/>
                      </a:endParaRPr>
                    </a:p>
                  </a:txBody>
                  <a:tcPr/>
                </a:tc>
                <a:tc>
                  <a:txBody>
                    <a:bodyPr/>
                    <a:lstStyle/>
                    <a:p>
                      <a:r>
                        <a:rPr lang="en-US" sz="1600" dirty="0"/>
                        <a:t>Mean                      7.7</a:t>
                      </a:r>
                      <a:r>
                        <a:rPr lang="en-US" sz="1600" baseline="0" dirty="0"/>
                        <a:t> years                                   10.1 years</a:t>
                      </a:r>
                    </a:p>
                    <a:p>
                      <a:r>
                        <a:rPr lang="en-US" sz="1600" baseline="0" dirty="0"/>
                        <a:t>Median                  5.0 years                                    7.0</a:t>
                      </a:r>
                      <a:endParaRPr lang="en-US" sz="1600" dirty="0">
                        <a:latin typeface="Calibri" panose="020F0502020204030204" pitchFamily="34" charset="0"/>
                      </a:endParaRPr>
                    </a:p>
                  </a:txBody>
                  <a:tcPr/>
                </a:tc>
                <a:extLst>
                  <a:ext uri="{0D108BD9-81ED-4DB2-BD59-A6C34878D82A}">
                    <a16:rowId xmlns:a16="http://schemas.microsoft.com/office/drawing/2014/main" val="10003"/>
                  </a:ext>
                </a:extLst>
              </a:tr>
              <a:tr h="762000">
                <a:tc>
                  <a:txBody>
                    <a:bodyPr/>
                    <a:lstStyle/>
                    <a:p>
                      <a:r>
                        <a:rPr lang="en-US" sz="1600" b="1" dirty="0"/>
                        <a:t>CalSAE Membership tenure</a:t>
                      </a:r>
                      <a:endParaRPr lang="en-US" sz="1600" b="1" dirty="0">
                        <a:latin typeface="Calibri" panose="020F0502020204030204" pitchFamily="34" charset="0"/>
                      </a:endParaRPr>
                    </a:p>
                  </a:txBody>
                  <a:tcPr/>
                </a:tc>
                <a:tc>
                  <a:txBody>
                    <a:bodyPr/>
                    <a:lstStyle/>
                    <a:p>
                      <a:r>
                        <a:rPr lang="en-US" sz="1600" dirty="0"/>
                        <a:t>Mean                     7.7</a:t>
                      </a:r>
                      <a:r>
                        <a:rPr lang="en-US" sz="1600" baseline="0" dirty="0"/>
                        <a:t> years                                    8.6 years</a:t>
                      </a:r>
                    </a:p>
                    <a:p>
                      <a:r>
                        <a:rPr lang="en-US" sz="1600" baseline="0" dirty="0"/>
                        <a:t>Median                  5.0 years                                    6.0 years</a:t>
                      </a:r>
                      <a:endParaRPr lang="en-US" sz="1600" dirty="0">
                        <a:latin typeface="Calibri" panose="020F0502020204030204" pitchFamily="34" charset="0"/>
                      </a:endParaRPr>
                    </a:p>
                  </a:txBody>
                  <a:tcPr/>
                </a:tc>
                <a:extLst>
                  <a:ext uri="{0D108BD9-81ED-4DB2-BD59-A6C34878D82A}">
                    <a16:rowId xmlns:a16="http://schemas.microsoft.com/office/drawing/2014/main" val="10004"/>
                  </a:ext>
                </a:extLst>
              </a:tr>
              <a:tr h="548640">
                <a:tc>
                  <a:txBody>
                    <a:bodyPr/>
                    <a:lstStyle/>
                    <a:p>
                      <a:r>
                        <a:rPr lang="en-US" sz="1600" b="1" dirty="0"/>
                        <a:t>Age</a:t>
                      </a:r>
                      <a:endParaRPr lang="en-US" sz="1600" i="1" dirty="0">
                        <a:latin typeface="Calibri" panose="020F050202020403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Mean                     50.2 years                                 54.4 years</a:t>
                      </a:r>
                      <a:endParaRPr lang="en-US" sz="1600" dirty="0">
                        <a:latin typeface="Calibri" panose="020F0502020204030204" pitchFamily="34" charset="0"/>
                      </a:endParaRPr>
                    </a:p>
                  </a:txBody>
                  <a:tcPr/>
                </a:tc>
                <a:extLst>
                  <a:ext uri="{0D108BD9-81ED-4DB2-BD59-A6C34878D82A}">
                    <a16:rowId xmlns:a16="http://schemas.microsoft.com/office/drawing/2014/main" val="10005"/>
                  </a:ext>
                </a:extLst>
              </a:tr>
              <a:tr h="995680">
                <a:tc>
                  <a:txBody>
                    <a:bodyPr/>
                    <a:lstStyle/>
                    <a:p>
                      <a:r>
                        <a:rPr lang="en-US" sz="1600" b="1" dirty="0"/>
                        <a:t>Gender</a:t>
                      </a:r>
                      <a:endParaRPr lang="en-US" sz="1600" dirty="0">
                        <a:latin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Female                   76%                                           63%</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Male                       23%                                           35%</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Prefer to                 &lt;1%                                            1%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self-describe</a:t>
                      </a:r>
                      <a:endParaRPr lang="en-US" sz="1600" dirty="0">
                        <a:latin typeface="Calibri" panose="020F0502020204030204" pitchFamily="34" charset="0"/>
                      </a:endParaRPr>
                    </a:p>
                  </a:txBody>
                  <a:tcPr/>
                </a:tc>
                <a:extLst>
                  <a:ext uri="{0D108BD9-81ED-4DB2-BD59-A6C34878D82A}">
                    <a16:rowId xmlns:a16="http://schemas.microsoft.com/office/drawing/2014/main" val="10006"/>
                  </a:ext>
                </a:extLst>
              </a:tr>
              <a:tr h="269240">
                <a:tc>
                  <a:txBody>
                    <a:bodyPr/>
                    <a:lstStyle/>
                    <a:p>
                      <a:r>
                        <a:rPr lang="en-US" sz="1600" b="1" dirty="0"/>
                        <a:t>Education </a:t>
                      </a:r>
                      <a:r>
                        <a:rPr lang="en-US" sz="1600" b="0" dirty="0"/>
                        <a:t>(highest</a:t>
                      </a:r>
                      <a:r>
                        <a:rPr lang="en-US" sz="1600" b="0" baseline="0" dirty="0"/>
                        <a:t> level attained)</a:t>
                      </a:r>
                      <a:endParaRPr lang="en-US" sz="1600" b="0" i="1" dirty="0">
                        <a:latin typeface="Calibri" panose="020F0502020204030204" pitchFamily="34" charset="0"/>
                      </a:endParaRPr>
                    </a:p>
                  </a:txBody>
                  <a:tcPr/>
                </a:tc>
                <a:tc>
                  <a:txBody>
                    <a:bodyPr/>
                    <a:lstStyle/>
                    <a:p>
                      <a:r>
                        <a:rPr lang="en-US" sz="1600" dirty="0"/>
                        <a:t>Bachelor’s              54%                                           63%</a:t>
                      </a:r>
                      <a:endParaRPr lang="en-US" sz="1600" baseline="0" dirty="0"/>
                    </a:p>
                    <a:p>
                      <a:r>
                        <a:rPr lang="en-US" sz="1600" baseline="0" dirty="0"/>
                        <a:t>Master’s                 23%                                           11%</a:t>
                      </a:r>
                    </a:p>
                    <a:p>
                      <a:r>
                        <a:rPr lang="en-US" sz="1600" baseline="0" dirty="0"/>
                        <a:t>Some college         17%                                           23%</a:t>
                      </a:r>
                    </a:p>
                    <a:p>
                      <a:r>
                        <a:rPr lang="en-US" sz="1600" baseline="0" dirty="0"/>
                        <a:t>Doctorate                6%                                              3%</a:t>
                      </a:r>
                      <a:endParaRPr lang="en-US" sz="1600" baseline="0" dirty="0">
                        <a:latin typeface="Calibri" panose="020F0502020204030204" pitchFamily="34" charset="0"/>
                      </a:endParaRPr>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379854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a:extLst>
              <a:ext uri="{FF2B5EF4-FFF2-40B4-BE49-F238E27FC236}">
                <a16:creationId xmlns:a16="http://schemas.microsoft.com/office/drawing/2014/main" id="{3A80710B-D369-15D1-DAE4-39062708C24F}"/>
              </a:ext>
            </a:extLst>
          </p:cNvPr>
          <p:cNvGraphicFramePr/>
          <p:nvPr>
            <p:extLst>
              <p:ext uri="{D42A27DB-BD31-4B8C-83A1-F6EECF244321}">
                <p14:modId xmlns:p14="http://schemas.microsoft.com/office/powerpoint/2010/main" val="2793398854"/>
              </p:ext>
            </p:extLst>
          </p:nvPr>
        </p:nvGraphicFramePr>
        <p:xfrm>
          <a:off x="776363" y="1301227"/>
          <a:ext cx="8725148" cy="494371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Subtitle 2">
            <a:extLst>
              <a:ext uri="{FF2B5EF4-FFF2-40B4-BE49-F238E27FC236}">
                <a16:creationId xmlns:a16="http://schemas.microsoft.com/office/drawing/2014/main" id="{BCBD8F57-E2A2-56EB-382E-B10A3C4C1B33}"/>
              </a:ext>
            </a:extLst>
          </p:cNvPr>
          <p:cNvSpPr>
            <a:spLocks noGrp="1"/>
          </p:cNvSpPr>
          <p:nvPr>
            <p:ph type="subTitle" idx="1"/>
          </p:nvPr>
        </p:nvSpPr>
        <p:spPr>
          <a:xfrm>
            <a:off x="982979" y="414302"/>
            <a:ext cx="8604773" cy="886925"/>
          </a:xfrm>
        </p:spPr>
        <p:txBody>
          <a:bodyPr>
            <a:noAutofit/>
          </a:bodyPr>
          <a:lstStyle/>
          <a:p>
            <a:pPr algn="ctr"/>
            <a:r>
              <a:rPr lang="en-US" sz="4400" b="1" dirty="0">
                <a:solidFill>
                  <a:schemeClr val="accent1"/>
                </a:solidFill>
                <a:effectLst/>
                <a:latin typeface="Calibri" panose="020F0502020204030204" pitchFamily="34" charset="0"/>
                <a:ea typeface="Calibri" panose="020F0502020204030204" pitchFamily="34" charset="0"/>
              </a:rPr>
              <a:t>Top 5 </a:t>
            </a:r>
            <a:r>
              <a:rPr lang="en-US" sz="4400" b="1" dirty="0">
                <a:solidFill>
                  <a:schemeClr val="accent1"/>
                </a:solidFill>
                <a:latin typeface="Calibri" panose="020F0502020204030204" pitchFamily="34" charset="0"/>
                <a:ea typeface="Calibri" panose="020F0502020204030204" pitchFamily="34" charset="0"/>
              </a:rPr>
              <a:t>I</a:t>
            </a:r>
            <a:r>
              <a:rPr lang="en-US" sz="4400" b="1" dirty="0">
                <a:solidFill>
                  <a:schemeClr val="accent1"/>
                </a:solidFill>
                <a:effectLst/>
                <a:latin typeface="Calibri" panose="020F0502020204030204" pitchFamily="34" charset="0"/>
                <a:ea typeface="Calibri" panose="020F0502020204030204" pitchFamily="34" charset="0"/>
              </a:rPr>
              <a:t>mportant </a:t>
            </a:r>
            <a:r>
              <a:rPr lang="en-US" sz="4400" b="1" dirty="0">
                <a:solidFill>
                  <a:schemeClr val="accent1"/>
                </a:solidFill>
                <a:latin typeface="Calibri" panose="020F0502020204030204" pitchFamily="34" charset="0"/>
                <a:ea typeface="Calibri" panose="020F0502020204030204" pitchFamily="34" charset="0"/>
              </a:rPr>
              <a:t>P</a:t>
            </a:r>
            <a:r>
              <a:rPr lang="en-US" sz="4400" b="1" dirty="0">
                <a:solidFill>
                  <a:schemeClr val="accent1"/>
                </a:solidFill>
                <a:effectLst/>
                <a:latin typeface="Calibri" panose="020F0502020204030204" pitchFamily="34" charset="0"/>
                <a:ea typeface="Calibri" panose="020F0502020204030204" pitchFamily="34" charset="0"/>
              </a:rPr>
              <a:t>rofessional </a:t>
            </a:r>
            <a:r>
              <a:rPr lang="en-US" sz="4400" b="1" dirty="0">
                <a:solidFill>
                  <a:schemeClr val="accent1"/>
                </a:solidFill>
                <a:latin typeface="Calibri" panose="020F0502020204030204" pitchFamily="34" charset="0"/>
                <a:ea typeface="Calibri" panose="020F0502020204030204" pitchFamily="34" charset="0"/>
              </a:rPr>
              <a:t>I</a:t>
            </a:r>
            <a:r>
              <a:rPr lang="en-US" sz="4400" b="1" dirty="0">
                <a:solidFill>
                  <a:schemeClr val="accent1"/>
                </a:solidFill>
                <a:effectLst/>
                <a:latin typeface="Calibri" panose="020F0502020204030204" pitchFamily="34" charset="0"/>
                <a:ea typeface="Calibri" panose="020F0502020204030204" pitchFamily="34" charset="0"/>
              </a:rPr>
              <a:t>ssues </a:t>
            </a:r>
            <a:endParaRPr lang="en-US" sz="4400" b="1" dirty="0">
              <a:solidFill>
                <a:schemeClr val="accent1"/>
              </a:solidFill>
            </a:endParaRPr>
          </a:p>
        </p:txBody>
      </p:sp>
    </p:spTree>
    <p:extLst>
      <p:ext uri="{BB962C8B-B14F-4D97-AF65-F5344CB8AC3E}">
        <p14:creationId xmlns:p14="http://schemas.microsoft.com/office/powerpoint/2010/main" val="1090219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a:extLst>
              <a:ext uri="{FF2B5EF4-FFF2-40B4-BE49-F238E27FC236}">
                <a16:creationId xmlns:a16="http://schemas.microsoft.com/office/drawing/2014/main" id="{8E3A6D30-8D46-0C8F-B6E3-104B32603DA1}"/>
              </a:ext>
            </a:extLst>
          </p:cNvPr>
          <p:cNvSpPr>
            <a:spLocks noGrp="1"/>
          </p:cNvSpPr>
          <p:nvPr>
            <p:ph type="subTitle" idx="1"/>
          </p:nvPr>
        </p:nvSpPr>
        <p:spPr>
          <a:xfrm>
            <a:off x="1089659" y="319276"/>
            <a:ext cx="8382000" cy="886925"/>
          </a:xfrm>
        </p:spPr>
        <p:txBody>
          <a:bodyPr>
            <a:noAutofit/>
          </a:bodyPr>
          <a:lstStyle/>
          <a:p>
            <a:pPr algn="ctr"/>
            <a:r>
              <a:rPr lang="en-US" sz="4400" b="1" dirty="0">
                <a:solidFill>
                  <a:schemeClr val="accent1"/>
                </a:solidFill>
                <a:effectLst/>
                <a:latin typeface="Calibri" panose="020F0502020204030204" pitchFamily="34" charset="0"/>
                <a:ea typeface="Calibri" panose="020F0502020204030204" pitchFamily="34" charset="0"/>
              </a:rPr>
              <a:t>Learning Priorities</a:t>
            </a:r>
            <a:endParaRPr lang="en-US" sz="4400" b="1" dirty="0">
              <a:solidFill>
                <a:schemeClr val="accent1"/>
              </a:solidFill>
            </a:endParaRPr>
          </a:p>
        </p:txBody>
      </p:sp>
      <p:graphicFrame>
        <p:nvGraphicFramePr>
          <p:cNvPr id="2" name="Chart 1">
            <a:extLst>
              <a:ext uri="{FF2B5EF4-FFF2-40B4-BE49-F238E27FC236}">
                <a16:creationId xmlns:a16="http://schemas.microsoft.com/office/drawing/2014/main" id="{E2FBFBE1-FC67-5A8B-0AAD-68192EC43140}"/>
              </a:ext>
            </a:extLst>
          </p:cNvPr>
          <p:cNvGraphicFramePr>
            <a:graphicFrameLocks/>
          </p:cNvGraphicFramePr>
          <p:nvPr>
            <p:extLst>
              <p:ext uri="{D42A27DB-BD31-4B8C-83A1-F6EECF244321}">
                <p14:modId xmlns:p14="http://schemas.microsoft.com/office/powerpoint/2010/main" val="1630891321"/>
              </p:ext>
            </p:extLst>
          </p:nvPr>
        </p:nvGraphicFramePr>
        <p:xfrm>
          <a:off x="552046" y="1429251"/>
          <a:ext cx="9641526" cy="442253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49956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8765"/>
            <a:ext cx="9446150" cy="1376209"/>
          </a:xfrm>
        </p:spPr>
        <p:txBody>
          <a:bodyPr>
            <a:noAutofit/>
          </a:bodyPr>
          <a:lstStyle/>
          <a:p>
            <a:pPr algn="ctr"/>
            <a:r>
              <a:rPr lang="en-US" sz="4000" b="1" dirty="0">
                <a:solidFill>
                  <a:srgbClr val="0E4A8F"/>
                </a:solidFill>
                <a:latin typeface="Calibri" panose="020F0502020204030204" pitchFamily="34" charset="0"/>
                <a:cs typeface="Calibri" panose="020F0502020204030204" pitchFamily="34" charset="0"/>
              </a:rPr>
              <a:t>Important Professional Issues: Membership/Marketing</a:t>
            </a:r>
          </a:p>
        </p:txBody>
      </p:sp>
      <p:graphicFrame>
        <p:nvGraphicFramePr>
          <p:cNvPr id="6" name="Content Placeholder 4">
            <a:extLst>
              <a:ext uri="{FF2B5EF4-FFF2-40B4-BE49-F238E27FC236}">
                <a16:creationId xmlns:a16="http://schemas.microsoft.com/office/drawing/2014/main" id="{C9810C3B-D165-4639-9A5C-A72C33BBE4E5}"/>
              </a:ext>
            </a:extLst>
          </p:cNvPr>
          <p:cNvGraphicFramePr>
            <a:graphicFrameLocks/>
          </p:cNvGraphicFramePr>
          <p:nvPr>
            <p:extLst>
              <p:ext uri="{D42A27DB-BD31-4B8C-83A1-F6EECF244321}">
                <p14:modId xmlns:p14="http://schemas.microsoft.com/office/powerpoint/2010/main" val="3164087665"/>
              </p:ext>
            </p:extLst>
          </p:nvPr>
        </p:nvGraphicFramePr>
        <p:xfrm>
          <a:off x="0" y="1716049"/>
          <a:ext cx="9843715" cy="560710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067553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24787" y="1448463"/>
            <a:ext cx="9104244" cy="4817165"/>
          </a:xfrm>
        </p:spPr>
        <p:txBody>
          <a:bodyPr>
            <a:normAutofit/>
          </a:bodyPr>
          <a:lstStyle/>
          <a:p>
            <a:pPr algn="l"/>
            <a:r>
              <a:rPr lang="en-US" sz="1600" dirty="0" err="1">
                <a:solidFill>
                  <a:schemeClr val="tx1"/>
                </a:solidFill>
                <a:latin typeface="Calibri" panose="020F0502020204030204" pitchFamily="34" charset="0"/>
                <a:cs typeface="Calibri" panose="020F0502020204030204" pitchFamily="34" charset="0"/>
              </a:rPr>
              <a:t>CalSAE</a:t>
            </a:r>
            <a:r>
              <a:rPr lang="en-US" sz="1600" dirty="0">
                <a:solidFill>
                  <a:schemeClr val="tx1"/>
                </a:solidFill>
                <a:latin typeface="Calibri" panose="020F0502020204030204" pitchFamily="34" charset="0"/>
                <a:cs typeface="Calibri" panose="020F0502020204030204" pitchFamily="34" charset="0"/>
              </a:rPr>
              <a:t> conducted a survey administered with an emailed invitation on February 22, followed by reminders March 1, 8, and 13. An additional note was sent to members with incomplete surveys in batches, encouraging them to respond by the final deadline for response of March 17.</a:t>
            </a:r>
            <a:br>
              <a:rPr lang="en-US" sz="1600" dirty="0">
                <a:solidFill>
                  <a:schemeClr val="tx1"/>
                </a:solidFill>
                <a:latin typeface="Calibri" panose="020F0502020204030204" pitchFamily="34" charset="0"/>
                <a:cs typeface="Calibri" panose="020F0502020204030204" pitchFamily="34" charset="0"/>
              </a:rPr>
            </a:br>
            <a:br>
              <a:rPr lang="en-US" sz="1600" dirty="0">
                <a:solidFill>
                  <a:schemeClr val="tx1"/>
                </a:solidFill>
                <a:latin typeface="Calibri" panose="020F0502020204030204" pitchFamily="34" charset="0"/>
                <a:cs typeface="Calibri" panose="020F0502020204030204" pitchFamily="34" charset="0"/>
              </a:rPr>
            </a:br>
            <a:r>
              <a:rPr lang="en-US" sz="1600" dirty="0">
                <a:solidFill>
                  <a:schemeClr val="tx1"/>
                </a:solidFill>
                <a:latin typeface="Calibri" panose="020F0502020204030204" pitchFamily="34" charset="0"/>
                <a:cs typeface="Calibri" panose="020F0502020204030204" pitchFamily="34" charset="0"/>
              </a:rPr>
              <a:t>The survey was sent to 2,340 individuals, 1,292 current and 1,048 non-members. 202 addresses were undeliverable and 56 opted-out of participation.</a:t>
            </a:r>
            <a:br>
              <a:rPr lang="en-US" sz="1600" dirty="0">
                <a:solidFill>
                  <a:schemeClr val="tx1"/>
                </a:solidFill>
                <a:latin typeface="Calibri" panose="020F0502020204030204" pitchFamily="34" charset="0"/>
                <a:cs typeface="Calibri" panose="020F0502020204030204" pitchFamily="34" charset="0"/>
              </a:rPr>
            </a:br>
            <a:br>
              <a:rPr lang="en-US" sz="1600" dirty="0">
                <a:solidFill>
                  <a:schemeClr val="tx1"/>
                </a:solidFill>
                <a:latin typeface="Calibri" panose="020F0502020204030204" pitchFamily="34" charset="0"/>
                <a:cs typeface="Calibri" panose="020F0502020204030204" pitchFamily="34" charset="0"/>
              </a:rPr>
            </a:br>
            <a:r>
              <a:rPr lang="en-US" sz="1600" dirty="0">
                <a:solidFill>
                  <a:schemeClr val="tx1"/>
                </a:solidFill>
                <a:latin typeface="Calibri" panose="020F0502020204030204" pitchFamily="34" charset="0"/>
                <a:cs typeface="Calibri" panose="020F0502020204030204" pitchFamily="34" charset="0"/>
              </a:rPr>
              <a:t>A total of 513 responses were received, including 415 current and 98 non-members. </a:t>
            </a:r>
            <a:br>
              <a:rPr lang="en-US" sz="1600" dirty="0">
                <a:solidFill>
                  <a:schemeClr val="tx1"/>
                </a:solidFill>
                <a:latin typeface="Calibri" panose="020F0502020204030204" pitchFamily="34" charset="0"/>
                <a:cs typeface="Calibri" panose="020F0502020204030204" pitchFamily="34" charset="0"/>
              </a:rPr>
            </a:br>
            <a:r>
              <a:rPr lang="en-US" sz="1600" dirty="0">
                <a:solidFill>
                  <a:schemeClr val="tx1"/>
                </a:solidFill>
                <a:latin typeface="Calibri" panose="020F0502020204030204" pitchFamily="34" charset="0"/>
                <a:cs typeface="Calibri" panose="020F0502020204030204" pitchFamily="34" charset="0"/>
              </a:rPr>
              <a:t>Response rates were 24.7% overall, 35.4% for current and 10.8% for non-members.</a:t>
            </a:r>
            <a:br>
              <a:rPr lang="en-US" sz="1600" dirty="0">
                <a:solidFill>
                  <a:schemeClr val="tx1"/>
                </a:solidFill>
                <a:latin typeface="Calibri" panose="020F0502020204030204" pitchFamily="34" charset="0"/>
                <a:cs typeface="Calibri" panose="020F0502020204030204" pitchFamily="34" charset="0"/>
              </a:rPr>
            </a:br>
            <a:r>
              <a:rPr lang="en-US" sz="1600" dirty="0">
                <a:solidFill>
                  <a:schemeClr val="tx1"/>
                </a:solidFill>
                <a:latin typeface="Calibri" panose="020F0502020204030204" pitchFamily="34" charset="0"/>
                <a:cs typeface="Calibri" panose="020F0502020204030204" pitchFamily="34" charset="0"/>
              </a:rPr>
              <a:t>This includes 371 fully completed surveys, or 72% of the total; unlike in past surveys, most of them completed enough of the survey to be included in final totals. </a:t>
            </a:r>
            <a:br>
              <a:rPr lang="en-US" sz="1600" dirty="0">
                <a:solidFill>
                  <a:schemeClr val="tx1"/>
                </a:solidFill>
                <a:latin typeface="Calibri" panose="020F0502020204030204" pitchFamily="34" charset="0"/>
                <a:cs typeface="Calibri" panose="020F0502020204030204" pitchFamily="34" charset="0"/>
              </a:rPr>
            </a:br>
            <a:br>
              <a:rPr lang="en-US" sz="1600" dirty="0">
                <a:solidFill>
                  <a:schemeClr val="tx1"/>
                </a:solidFill>
                <a:latin typeface="Calibri" panose="020F0502020204030204" pitchFamily="34" charset="0"/>
                <a:cs typeface="Calibri" panose="020F0502020204030204" pitchFamily="34" charset="0"/>
              </a:rPr>
            </a:br>
            <a:r>
              <a:rPr lang="en-US" sz="1600" dirty="0">
                <a:solidFill>
                  <a:schemeClr val="tx1"/>
                </a:solidFill>
                <a:latin typeface="Calibri" panose="020F0502020204030204" pitchFamily="34" charset="0"/>
                <a:cs typeface="Calibri" panose="020F0502020204030204" pitchFamily="34" charset="0"/>
              </a:rPr>
              <a:t>The member response rate and participation is considerably higher than in the 2019 survey, when it was 30% with 335 respondents. </a:t>
            </a:r>
            <a:br>
              <a:rPr lang="en-US" sz="1600" dirty="0">
                <a:solidFill>
                  <a:schemeClr val="tx1"/>
                </a:solidFill>
                <a:latin typeface="Calibri" panose="020F0502020204030204" pitchFamily="34" charset="0"/>
                <a:cs typeface="Calibri" panose="020F0502020204030204" pitchFamily="34" charset="0"/>
              </a:rPr>
            </a:br>
            <a:br>
              <a:rPr lang="en-US" sz="1600" dirty="0">
                <a:solidFill>
                  <a:schemeClr val="tx1"/>
                </a:solidFill>
                <a:latin typeface="Calibri" panose="020F0502020204030204" pitchFamily="34" charset="0"/>
                <a:cs typeface="Calibri" panose="020F0502020204030204" pitchFamily="34" charset="0"/>
              </a:rPr>
            </a:br>
            <a:r>
              <a:rPr lang="en-US" sz="1600" dirty="0">
                <a:solidFill>
                  <a:schemeClr val="tx1"/>
                </a:solidFill>
                <a:latin typeface="Calibri" panose="020F0502020204030204" pitchFamily="34" charset="0"/>
                <a:cs typeface="Calibri" panose="020F0502020204030204" pitchFamily="34" charset="0"/>
              </a:rPr>
              <a:t>An analysis of response by segments shows that CEOs (40%) and meetings specialists (26.6%), senior leadership (28.0%), San Diego-area professionals (26.7%), CVBs (32.3%) and AMCs (27.3%) were more responsive than individuals with lower levels of experience or responsibility. The relatively new OSAE area professionals (24.3%) had a reasonable response rates.</a:t>
            </a:r>
            <a:endParaRPr lang="en-US" sz="2800" dirty="0">
              <a:solidFill>
                <a:schemeClr val="tx1"/>
              </a:solidFill>
              <a:latin typeface="Calibri" panose="020F0502020204030204" pitchFamily="34" charset="0"/>
              <a:cs typeface="Calibri" panose="020F0502020204030204" pitchFamily="34" charset="0"/>
            </a:endParaRPr>
          </a:p>
        </p:txBody>
      </p:sp>
      <p:sp>
        <p:nvSpPr>
          <p:cNvPr id="5" name="Title 1"/>
          <p:cNvSpPr txBox="1">
            <a:spLocks/>
          </p:cNvSpPr>
          <p:nvPr/>
        </p:nvSpPr>
        <p:spPr>
          <a:xfrm>
            <a:off x="0" y="228600"/>
            <a:ext cx="9462052" cy="838200"/>
          </a:xfrm>
          <a:prstGeom prst="rect">
            <a:avLst/>
          </a:prstGeom>
        </p:spPr>
        <p:txBody>
          <a:bodyPr vert="horz" lIns="91440" tIns="45720" rIns="91440" bIns="45720" rtlCol="0" anchor="ctr">
            <a:normAutofit/>
          </a:bodyPr>
          <a:lst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a:lstStyle>
          <a:p>
            <a:pPr algn="ctr"/>
            <a:r>
              <a:rPr lang="en-US" sz="4400" b="1" dirty="0">
                <a:solidFill>
                  <a:srgbClr val="0E4A8F"/>
                </a:solidFill>
                <a:latin typeface="+mn-lt"/>
              </a:rPr>
              <a:t>2023 Survey Methodology</a:t>
            </a:r>
          </a:p>
        </p:txBody>
      </p:sp>
    </p:spTree>
    <p:extLst>
      <p:ext uri="{BB962C8B-B14F-4D97-AF65-F5344CB8AC3E}">
        <p14:creationId xmlns:p14="http://schemas.microsoft.com/office/powerpoint/2010/main" val="2130639848"/>
      </p:ext>
    </p:extLst>
  </p:cSld>
  <p:clrMapOvr>
    <a:masterClrMapping/>
  </p:clrMapOvr>
</p:sld>
</file>

<file path=ppt/theme/theme1.xml><?xml version="1.0" encoding="utf-8"?>
<a:theme xmlns:a="http://schemas.openxmlformats.org/drawingml/2006/main" name="Facet">
  <a:themeElements>
    <a:clrScheme name="CalSAE color palette">
      <a:dk1>
        <a:sysClr val="windowText" lastClr="000000"/>
      </a:dk1>
      <a:lt1>
        <a:sysClr val="window" lastClr="FFFFFF"/>
      </a:lt1>
      <a:dk2>
        <a:srgbClr val="2C3C43"/>
      </a:dk2>
      <a:lt2>
        <a:srgbClr val="EBEBEB"/>
      </a:lt2>
      <a:accent1>
        <a:srgbClr val="0E4A8F"/>
      </a:accent1>
      <a:accent2>
        <a:srgbClr val="92D050"/>
      </a:accent2>
      <a:accent3>
        <a:srgbClr val="FCAF17"/>
      </a:accent3>
      <a:accent4>
        <a:srgbClr val="BFBFBF"/>
      </a:accent4>
      <a:accent5>
        <a:srgbClr val="FCAF17"/>
      </a:accent5>
      <a:accent6>
        <a:srgbClr val="96D141"/>
      </a:accent6>
      <a:hlink>
        <a:srgbClr val="0070C0"/>
      </a:hlink>
      <a:folHlink>
        <a:srgbClr val="0070C0"/>
      </a:folHlink>
    </a:clrScheme>
    <a:fontScheme name="Custom 1">
      <a:majorFont>
        <a:latin typeface="Ink Free"/>
        <a:ea typeface=""/>
        <a:cs typeface=""/>
      </a:majorFont>
      <a:minorFont>
        <a:latin typeface="Calibri"/>
        <a:ea typeface=""/>
        <a:cs typeface=""/>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205</TotalTime>
  <Words>414</Words>
  <Application>Microsoft Office PowerPoint</Application>
  <PresentationFormat>Widescreen</PresentationFormat>
  <Paragraphs>45</Paragraphs>
  <Slides>7</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Arial Narrow</vt:lpstr>
      <vt:lpstr>Calibri</vt:lpstr>
      <vt:lpstr>Ink Free</vt:lpstr>
      <vt:lpstr>Times New Roman</vt:lpstr>
      <vt:lpstr>Wingdings 3</vt:lpstr>
      <vt:lpstr>Facet</vt:lpstr>
      <vt:lpstr> 2023 Member Survey Highlights</vt:lpstr>
      <vt:lpstr>Type of Organization</vt:lpstr>
      <vt:lpstr>PowerPoint Presentation</vt:lpstr>
      <vt:lpstr>PowerPoint Presentation</vt:lpstr>
      <vt:lpstr>PowerPoint Presentation</vt:lpstr>
      <vt:lpstr>Important Professional Issues: Membership/Marketing</vt:lpstr>
      <vt:lpstr>CalSAE conducted a survey administered with an emailed invitation on February 22, followed by reminders March 1, 8, and 13. An additional note was sent to members with incomplete surveys in batches, encouraging them to respond by the final deadline for response of March 17.  The survey was sent to 2,340 individuals, 1,292 current and 1,048 non-members. 202 addresses were undeliverable and 56 opted-out of participation.  A total of 513 responses were received, including 415 current and 98 non-members.  Response rates were 24.7% overall, 35.4% for current and 10.8% for non-members. This includes 371 fully completed surveys, or 72% of the total; unlike in past surveys, most of them completed enough of the survey to be included in final totals.   The member response rate and participation is considerably higher than in the 2019 survey, when it was 30% with 335 respondents.   An analysis of response by segments shows that CEOs (40%) and meetings specialists (26.6%), senior leadership (28.0%), San Diego-area professionals (26.7%), CVBs (32.3%) and AMCs (27.3%) were more responsive than individuals with lower levels of experience or responsibility. The relatively new OSAE area professionals (24.3%) had a reasonable response rates.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 of Organization</dc:title>
  <dc:creator>Jim</dc:creator>
  <cp:lastModifiedBy>Jamie Innamorato</cp:lastModifiedBy>
  <cp:revision>5</cp:revision>
  <dcterms:created xsi:type="dcterms:W3CDTF">2023-05-24T17:03:45Z</dcterms:created>
  <dcterms:modified xsi:type="dcterms:W3CDTF">2023-08-01T16:33:22Z</dcterms:modified>
</cp:coreProperties>
</file>