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8" r:id="rId4"/>
    <p:sldId id="269" r:id="rId5"/>
    <p:sldId id="271" r:id="rId6"/>
    <p:sldId id="273" r:id="rId7"/>
    <p:sldId id="266" r:id="rId8"/>
    <p:sldId id="262" r:id="rId9"/>
    <p:sldId id="261" r:id="rId10"/>
    <p:sldId id="257" r:id="rId11"/>
    <p:sldId id="258" r:id="rId12"/>
    <p:sldId id="259" r:id="rId13"/>
    <p:sldId id="260" r:id="rId14"/>
    <p:sldId id="265" r:id="rId15"/>
    <p:sldId id="274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4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96AD616-BF60-42C2-A550-1238430A773E}" type="datetimeFigureOut">
              <a:rPr lang="en-US" smtClean="0"/>
              <a:pPr/>
              <a:t>5/29/2019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F2CCA1A-8EB4-42E2-B051-C96F37A1F3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AD616-BF60-42C2-A550-1238430A773E}" type="datetimeFigureOut">
              <a:rPr lang="en-US" smtClean="0"/>
              <a:pPr/>
              <a:t>5/29/2019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CCA1A-8EB4-42E2-B051-C96F37A1F3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96AD616-BF60-42C2-A550-1238430A773E}" type="datetimeFigureOut">
              <a:rPr lang="en-US" smtClean="0"/>
              <a:pPr/>
              <a:t>5/29/2019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F2CCA1A-8EB4-42E2-B051-C96F37A1F3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AD616-BF60-42C2-A550-1238430A773E}" type="datetimeFigureOut">
              <a:rPr lang="en-US" smtClean="0"/>
              <a:pPr/>
              <a:t>5/29/2019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F2CCA1A-8EB4-42E2-B051-C96F37A1F3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AD616-BF60-42C2-A550-1238430A773E}" type="datetimeFigureOut">
              <a:rPr lang="en-US" smtClean="0"/>
              <a:pPr/>
              <a:t>5/29/2019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F2CCA1A-8EB4-42E2-B051-C96F37A1F3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96AD616-BF60-42C2-A550-1238430A773E}" type="datetimeFigureOut">
              <a:rPr lang="en-US" smtClean="0"/>
              <a:pPr/>
              <a:t>5/29/2019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F2CCA1A-8EB4-42E2-B051-C96F37A1F3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96AD616-BF60-42C2-A550-1238430A773E}" type="datetimeFigureOut">
              <a:rPr lang="en-US" smtClean="0"/>
              <a:pPr/>
              <a:t>5/29/2019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F2CCA1A-8EB4-42E2-B051-C96F37A1F3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AD616-BF60-42C2-A550-1238430A773E}" type="datetimeFigureOut">
              <a:rPr lang="en-US" smtClean="0"/>
              <a:pPr/>
              <a:t>5/29/2019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F2CCA1A-8EB4-42E2-B051-C96F37A1F3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AD616-BF60-42C2-A550-1238430A773E}" type="datetimeFigureOut">
              <a:rPr lang="en-US" smtClean="0"/>
              <a:pPr/>
              <a:t>5/29/2019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F2CCA1A-8EB4-42E2-B051-C96F37A1F3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AD616-BF60-42C2-A550-1238430A773E}" type="datetimeFigureOut">
              <a:rPr lang="en-US" smtClean="0"/>
              <a:pPr/>
              <a:t>5/29/2019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F2CCA1A-8EB4-42E2-B051-C96F37A1F3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96AD616-BF60-42C2-A550-1238430A773E}" type="datetimeFigureOut">
              <a:rPr lang="en-US" smtClean="0"/>
              <a:pPr/>
              <a:t>5/29/2019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F2CCA1A-8EB4-42E2-B051-C96F37A1F3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96AD616-BF60-42C2-A550-1238430A773E}" type="datetimeFigureOut">
              <a:rPr lang="en-US" smtClean="0"/>
              <a:pPr/>
              <a:t>5/29/2019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F2CCA1A-8EB4-42E2-B051-C96F37A1F38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picsearch.com/info.cgi?q=intravenous&amp;id=ovZyNshM6YoOF0CvGp7212bq5vmFbGA9ccnvUdNbWzY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hyperlink" Target="http://www.picsearch.com/info.cgi?q=intravenous&amp;id=ovZyNshM6YoOF0CvGp7212bq5vmFbGA9ccnvUdNbWzY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picsearch.com/info.cgi?q=intravenous&amp;id=ovZyNshM6YoOF0CvGp7212bq5vmFbGA9ccnvUdNbWzY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picsearch.com/info.cgi?q=intravenous&amp;id=ovZyNshM6YoOF0CvGp7212bq5vmFbGA9ccnvUdNbWzY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picsearch.com/info.cgi?q=intravenous&amp;id=ovZyNshM6YoOF0CvGp7212bq5vmFbGA9ccnvUdNbWzY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picsearch.com/info.cgi?q=intravenous&amp;id=ovZyNshM6YoOF0CvGp7212bq5vmFbGA9ccnvUdNbWzY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picsearch.com/info.cgi?q=intravenous&amp;id=ovZyNshM6YoOF0CvGp7212bq5vmFbGA9ccnvUdNbWzY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Dental Sedation Assisting Course 2019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Ned L. Nix, DDS, MA Course Director</a:t>
            </a:r>
            <a:endParaRPr lang="en-US" dirty="0"/>
          </a:p>
        </p:txBody>
      </p:sp>
      <p:pic>
        <p:nvPicPr>
          <p:cNvPr id="4" name="Picture 7" descr="Click to view image detail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762000"/>
            <a:ext cx="11715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Debriefing</a:t>
            </a:r>
            <a:endParaRPr lang="en-US" dirty="0"/>
          </a:p>
        </p:txBody>
      </p:sp>
      <p:pic>
        <p:nvPicPr>
          <p:cNvPr id="4" name="Content Placeholder 3" descr="CIM_Debriefing_Nix and Townsend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692275" y="1600200"/>
            <a:ext cx="5994400" cy="4495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Debriefing-  Dr. Robert’s emergency scenarios being performed and filmed.</a:t>
            </a:r>
            <a:endParaRPr lang="en-US" sz="2800" dirty="0"/>
          </a:p>
        </p:txBody>
      </p:sp>
      <p:pic>
        <p:nvPicPr>
          <p:cNvPr id="4" name="Content Placeholder 3" descr="Debriefing screens at CIM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692275" y="1600200"/>
            <a:ext cx="5994400" cy="4495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10 pilot students attending two hour didactic sessions</a:t>
            </a:r>
            <a:endParaRPr lang="en-US" dirty="0"/>
          </a:p>
        </p:txBody>
      </p:sp>
      <p:pic>
        <p:nvPicPr>
          <p:cNvPr id="4" name="Content Placeholder 3" descr="Dr. Nix and students_Lectur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692275" y="1600200"/>
            <a:ext cx="5994400" cy="4495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Securing an airway during Skills Exercise on Sim Man</a:t>
            </a:r>
            <a:endParaRPr lang="en-US" dirty="0"/>
          </a:p>
        </p:txBody>
      </p:sp>
      <p:pic>
        <p:nvPicPr>
          <p:cNvPr id="4" name="Content Placeholder 3" descr="Intubation_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692275" y="1600200"/>
            <a:ext cx="5994400" cy="4495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Skills Session in Lab</a:t>
            </a:r>
            <a:br>
              <a:rPr lang="en-US" dirty="0" smtClean="0"/>
            </a:br>
            <a:r>
              <a:rPr lang="en-US" dirty="0" smtClean="0"/>
              <a:t>-Hands on Training</a:t>
            </a:r>
            <a:endParaRPr lang="en-US" dirty="0"/>
          </a:p>
        </p:txBody>
      </p:sp>
      <p:pic>
        <p:nvPicPr>
          <p:cNvPr id="4" name="Content Placeholder 3" descr="Skills work at CIMS_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692275" y="1600200"/>
            <a:ext cx="5994400" cy="4495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Pre-Clinical and Laboratory Evaluation Forms</a:t>
            </a:r>
            <a:endParaRPr lang="en-US" dirty="0"/>
          </a:p>
        </p:txBody>
      </p:sp>
      <p:pic>
        <p:nvPicPr>
          <p:cNvPr id="22" name="Content Placeholder 21" descr="Evaluation form 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24885" y="1589088"/>
            <a:ext cx="3655629" cy="4572000"/>
          </a:xfrm>
        </p:spPr>
      </p:pic>
      <p:pic>
        <p:nvPicPr>
          <p:cNvPr id="23" name="Content Placeholder 22" descr="Evaluation form 2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4960335" y="1589088"/>
            <a:ext cx="3655629" cy="4572000"/>
          </a:xfrm>
        </p:spPr>
      </p:pic>
      <p:pic>
        <p:nvPicPr>
          <p:cNvPr id="24" name="Picture 7" descr="Click to view image details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7600" y="0"/>
            <a:ext cx="11715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It has been a privilege to provide this course for dental assistants!</a:t>
            </a:r>
          </a:p>
          <a:p>
            <a:r>
              <a:rPr lang="en-US" dirty="0" smtClean="0"/>
              <a:t>All forms, exams, and Power Point lectures will be available through the CALAOMS server for our approved instructors.</a:t>
            </a:r>
          </a:p>
          <a:p>
            <a:r>
              <a:rPr lang="en-US" dirty="0" smtClean="0"/>
              <a:t>Thank you to CALAOMS and Highland Hospital for their support</a:t>
            </a:r>
          </a:p>
          <a:p>
            <a:r>
              <a:rPr lang="en-US" dirty="0" smtClean="0"/>
              <a:t>We continue to be on the cutting edge of Dental Assistant Training for California and the Nation</a:t>
            </a:r>
          </a:p>
          <a:p>
            <a:r>
              <a:rPr lang="en-US" dirty="0" smtClean="0"/>
              <a:t>This DSA permit adds another licensed provider to the dental ambulatory general anesthesia and sedation team model providing our patients with a safer treatment environment</a:t>
            </a:r>
            <a:endParaRPr lang="en-US" dirty="0"/>
          </a:p>
        </p:txBody>
      </p:sp>
      <p:pic>
        <p:nvPicPr>
          <p:cNvPr id="5" name="Picture 7" descr="Click to view image detail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0"/>
            <a:ext cx="11715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Schedule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1371600"/>
            <a:ext cx="8458200" cy="595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00" dirty="0" smtClean="0"/>
              <a:t>Schedule for 2019</a:t>
            </a:r>
          </a:p>
          <a:p>
            <a:endParaRPr lang="en-US" sz="1200" dirty="0" smtClean="0"/>
          </a:p>
          <a:p>
            <a:r>
              <a:rPr lang="en-US" sz="1300" dirty="0" smtClean="0"/>
              <a:t>1)  Orientation Lecture, Highland Hospital Classroom                                    May </a:t>
            </a:r>
            <a:r>
              <a:rPr lang="en-US" sz="1300" dirty="0" smtClean="0"/>
              <a:t>28</a:t>
            </a:r>
            <a:r>
              <a:rPr lang="en-US" sz="1300" baseline="30000" dirty="0" smtClean="0"/>
              <a:t>th</a:t>
            </a:r>
            <a:r>
              <a:rPr lang="en-US" sz="1300" dirty="0" smtClean="0"/>
              <a:t> </a:t>
            </a:r>
            <a:r>
              <a:rPr lang="en-US" sz="1300" dirty="0" smtClean="0"/>
              <a:t>(2 hours, Pre-clinical)</a:t>
            </a:r>
          </a:p>
          <a:p>
            <a:r>
              <a:rPr lang="en-US" sz="1300" dirty="0" smtClean="0"/>
              <a:t> </a:t>
            </a:r>
          </a:p>
          <a:p>
            <a:r>
              <a:rPr lang="en-US" sz="1300" dirty="0" smtClean="0"/>
              <a:t>2)  OMSA First five modules                                                                       May 20</a:t>
            </a:r>
            <a:r>
              <a:rPr lang="en-US" sz="1300" baseline="30000" dirty="0" smtClean="0"/>
              <a:t>th</a:t>
            </a:r>
            <a:r>
              <a:rPr lang="en-US" sz="1300" dirty="0" smtClean="0"/>
              <a:t> to June 17th</a:t>
            </a:r>
          </a:p>
          <a:p>
            <a:r>
              <a:rPr lang="en-US" sz="1300" dirty="0" smtClean="0"/>
              <a:t>     OMSA Second five modules                                                                  June 17</a:t>
            </a:r>
            <a:r>
              <a:rPr lang="en-US" sz="1300" baseline="30000" dirty="0" smtClean="0"/>
              <a:t>th</a:t>
            </a:r>
            <a:r>
              <a:rPr lang="en-US" sz="1300" dirty="0" smtClean="0"/>
              <a:t> to July 15th</a:t>
            </a:r>
          </a:p>
          <a:p>
            <a:r>
              <a:rPr lang="en-US" sz="1300" dirty="0" smtClean="0"/>
              <a:t>     OMSA Third five modules                                                                     July 15</a:t>
            </a:r>
            <a:r>
              <a:rPr lang="en-US" sz="1300" baseline="30000" dirty="0" smtClean="0"/>
              <a:t>th</a:t>
            </a:r>
            <a:r>
              <a:rPr lang="en-US" sz="1300" dirty="0" smtClean="0"/>
              <a:t> to August 12th</a:t>
            </a:r>
          </a:p>
          <a:p>
            <a:r>
              <a:rPr lang="en-US" sz="1300" dirty="0" smtClean="0"/>
              <a:t>     OMSA Fourth five modules                                                                   August 12</a:t>
            </a:r>
            <a:r>
              <a:rPr lang="en-US" sz="1300" baseline="30000" dirty="0" smtClean="0"/>
              <a:t>th</a:t>
            </a:r>
            <a:r>
              <a:rPr lang="en-US" sz="1300" dirty="0" smtClean="0"/>
              <a:t> to September  9th</a:t>
            </a:r>
          </a:p>
          <a:p>
            <a:r>
              <a:rPr lang="en-US" sz="1300" dirty="0" smtClean="0"/>
              <a:t>     OMSA Practice Final                                                                            Completed by September 9</a:t>
            </a:r>
          </a:p>
          <a:p>
            <a:r>
              <a:rPr lang="en-US" sz="1300" dirty="0" smtClean="0"/>
              <a:t>      </a:t>
            </a:r>
          </a:p>
          <a:p>
            <a:r>
              <a:rPr lang="en-US" sz="1300" dirty="0" smtClean="0"/>
              <a:t>     OMSA Weekend Seminar and Final Exam                                              September  14 and 15</a:t>
            </a:r>
          </a:p>
          <a:p>
            <a:r>
              <a:rPr lang="en-US" sz="1300" dirty="0" smtClean="0"/>
              <a:t>                                                                                                                 (36 hours, Didactic)</a:t>
            </a:r>
          </a:p>
          <a:p>
            <a:pPr marL="342900" indent="-342900"/>
            <a:r>
              <a:rPr lang="en-US" sz="1300" dirty="0" smtClean="0"/>
              <a:t>3)  Surgical Operatory Exercises/Discussion-Highland Classroom and Clinic     August </a:t>
            </a:r>
            <a:r>
              <a:rPr lang="en-US" sz="1300" dirty="0" smtClean="0"/>
              <a:t>6, 13, 22 </a:t>
            </a:r>
            <a:r>
              <a:rPr lang="en-US" sz="1300" dirty="0" smtClean="0"/>
              <a:t>and </a:t>
            </a:r>
            <a:r>
              <a:rPr lang="en-US" sz="1300" dirty="0" smtClean="0"/>
              <a:t>27</a:t>
            </a:r>
            <a:endParaRPr lang="en-US" sz="1300" dirty="0" smtClean="0"/>
          </a:p>
          <a:p>
            <a:pPr marL="342900" indent="-342900"/>
            <a:r>
              <a:rPr lang="en-US" sz="1300" dirty="0" smtClean="0"/>
              <a:t>                                                                                   (3 hour blocks)         (12 hours, Pre-clinical)</a:t>
            </a:r>
          </a:p>
          <a:p>
            <a:endParaRPr lang="en-US" sz="1300" dirty="0" smtClean="0"/>
          </a:p>
          <a:p>
            <a:r>
              <a:rPr lang="en-US" sz="1300" dirty="0" smtClean="0"/>
              <a:t>4)  Simulation with SIM Man , Dr. Nix Office (8 hour blocks)                            </a:t>
            </a:r>
            <a:r>
              <a:rPr lang="en-US" sz="1300" dirty="0" smtClean="0"/>
              <a:t>October</a:t>
            </a:r>
            <a:r>
              <a:rPr lang="en-US" sz="1300" dirty="0" smtClean="0"/>
              <a:t>  19 </a:t>
            </a:r>
            <a:r>
              <a:rPr lang="en-US" sz="1300" dirty="0" smtClean="0"/>
              <a:t>and </a:t>
            </a:r>
            <a:r>
              <a:rPr lang="en-US" sz="1300" dirty="0" smtClean="0"/>
              <a:t>20</a:t>
            </a:r>
            <a:endParaRPr lang="en-US" sz="1300" dirty="0" smtClean="0"/>
          </a:p>
          <a:p>
            <a:r>
              <a:rPr lang="en-US" sz="1300" dirty="0" smtClean="0"/>
              <a:t>                                                                                                                 (16 hours, Pre-clinical)</a:t>
            </a:r>
          </a:p>
          <a:p>
            <a:r>
              <a:rPr lang="en-US" sz="1300" dirty="0" smtClean="0"/>
              <a:t> </a:t>
            </a:r>
          </a:p>
          <a:p>
            <a:r>
              <a:rPr lang="en-US" sz="1300" dirty="0" smtClean="0"/>
              <a:t>5)  Highland Clinic or Dr. Nix office-Patient Encounters (3 hour blocks)            October 1, 2, 3, 4</a:t>
            </a:r>
          </a:p>
          <a:p>
            <a:r>
              <a:rPr lang="en-US" sz="1300" dirty="0" smtClean="0"/>
              <a:t>      (minimum of 20 cases)                                                                          October 8, 9, 10, 11</a:t>
            </a:r>
          </a:p>
          <a:p>
            <a:r>
              <a:rPr lang="en-US" sz="1300" dirty="0" smtClean="0"/>
              <a:t>					            October 15,16,17,18</a:t>
            </a:r>
          </a:p>
          <a:p>
            <a:r>
              <a:rPr lang="en-US" sz="1300" dirty="0" smtClean="0"/>
              <a:t>					            October 23, 24</a:t>
            </a:r>
          </a:p>
          <a:p>
            <a:r>
              <a:rPr lang="en-US" sz="1300" dirty="0" smtClean="0"/>
              <a:t>                                                                                                                   (38 hours, Clinical)</a:t>
            </a:r>
          </a:p>
          <a:p>
            <a:r>
              <a:rPr lang="en-US" sz="1300" dirty="0" smtClean="0"/>
              <a:t> 6) CALAOMS Medical Emergencies Course-Foster City                                 November 6</a:t>
            </a:r>
            <a:r>
              <a:rPr lang="en-US" sz="1300" baseline="30000" dirty="0" smtClean="0"/>
              <a:t>th</a:t>
            </a:r>
            <a:endParaRPr lang="en-US" sz="1300" dirty="0" smtClean="0"/>
          </a:p>
          <a:p>
            <a:pPr>
              <a:buNone/>
            </a:pPr>
            <a:r>
              <a:rPr lang="en-US" sz="1300" dirty="0" smtClean="0"/>
              <a:t>                                                                                                                   (4 hours didactic, 2 hours Pre-clinical)</a:t>
            </a:r>
          </a:p>
          <a:p>
            <a:pPr>
              <a:buNone/>
            </a:pPr>
            <a:r>
              <a:rPr lang="en-US" sz="1300" dirty="0" smtClean="0"/>
              <a:t> </a:t>
            </a:r>
          </a:p>
          <a:p>
            <a:r>
              <a:rPr lang="en-US" sz="1300" dirty="0" smtClean="0"/>
              <a:t>Total hours completed:  110 hours</a:t>
            </a:r>
          </a:p>
          <a:p>
            <a:endParaRPr lang="en-US" dirty="0"/>
          </a:p>
        </p:txBody>
      </p:sp>
      <p:pic>
        <p:nvPicPr>
          <p:cNvPr id="5" name="Picture 7" descr="Click to view image detail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0"/>
            <a:ext cx="11715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Course Schedule</a:t>
            </a:r>
            <a:endParaRPr lang="en-US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28600" y="832992"/>
            <a:ext cx="8763000" cy="6401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This is the proposed schedule for the Laboratory and Pre-Clinical Curriculum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en-US" sz="14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SIM Man at Dr. Nix Office ,Highland Hospital and Medical Emergencies Course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1)  Lab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and Preclinical Orientation (2 hours)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  </a:t>
            </a:r>
            <a:r>
              <a:rPr lang="en-US" sz="14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Laboratory and Preclinical 1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-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a)  Six 30 minute Simulated Emergency Scenarios using the SIM Men (8 hours)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b)  </a:t>
            </a:r>
            <a:r>
              <a:rPr lang="en-US" sz="14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Lab and Preclinical Discussion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(Power Point Presentations) (2 hours)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  Intravenous Conscious Sedation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ii) Intravenous General Anesthesia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latin typeface="Arial" pitchFamily="34" charset="0"/>
                <a:cs typeface="Times New Roman" pitchFamily="18" charset="0"/>
              </a:rPr>
              <a:t>                                     iii) Anesthesia Complications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c)  “Hands-on” training (2 hours)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    Placing monitors-EKG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ii)   AED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iii)  IV bag set up and attachments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iv)  IV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Anticubital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Fossa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Anatomy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v)   IV Removal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vi)  IV fluids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vii) IV patency, occlusion and assessment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 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Laboratory and Preclinical 2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-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a)  Six 30 minute Simulated Emergency Scenarios using the SIM Men (8 hours)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b)  </a:t>
            </a:r>
            <a:r>
              <a:rPr lang="en-US" sz="14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Lab and Preclinical Discussion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(Power Point Presentations) (2 hours)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  Medically Compromised Patients I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ii)  Medically Compromised Patients II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latin typeface="Arial" pitchFamily="34" charset="0"/>
                <a:cs typeface="Times New Roman" pitchFamily="18" charset="0"/>
              </a:rPr>
              <a:t>	                   iii)  Clinical Case Studies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Picture 7" descr="Click to view image detail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0"/>
            <a:ext cx="11715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Schedule</a:t>
            </a:r>
            <a:endParaRPr 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8600" y="1127336"/>
            <a:ext cx="91440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c)  “Hands-on” training (2 hours)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</a:t>
            </a:r>
            <a:r>
              <a:rPr kumimoji="0" lang="en-US" sz="1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   Drug identification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ii)  Drug Draw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iii) Drug and vial preparation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iv) IV fluids added to a line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v)  Concentrations and Measures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vi) IV and Emergency drugs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vii) </a:t>
            </a:r>
            <a:r>
              <a:rPr kumimoji="0" lang="en-US" sz="1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Endotracheal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Tubes, LMA, Quick-</a:t>
            </a:r>
            <a:r>
              <a:rPr kumimoji="0" lang="en-US" sz="1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trach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3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  </a:t>
            </a:r>
            <a:r>
              <a:rPr lang="en-US" sz="13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Laboratory and Preclinical 3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-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a)  Lab</a:t>
            </a:r>
            <a:r>
              <a:rPr kumimoji="0" lang="en-US" sz="13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and Preclinical Discussion 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(Power Point Presentations) (2 hours)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</a:t>
            </a:r>
            <a:r>
              <a:rPr kumimoji="0" lang="en-US" sz="1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  Respiratory System 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ii) Cardiovascular System </a:t>
            </a:r>
            <a:endParaRPr lang="en-US" sz="1300" dirty="0" smtClean="0"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Times New Roman" pitchFamily="18" charset="0"/>
              </a:rPr>
              <a:t>                                        iii)  Problem oriented history and physical-SOAP 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b)  “Hands-on” training (2 hours)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</a:t>
            </a:r>
            <a:r>
              <a:rPr kumimoji="0" lang="en-US" sz="1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      Blood Pressure and Pulse-manual and automated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ii)     </a:t>
            </a:r>
            <a:r>
              <a:rPr kumimoji="0" lang="en-US" sz="1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Precordial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/</a:t>
            </a:r>
            <a:r>
              <a:rPr kumimoji="0" lang="en-US" sz="1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Pretracheal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Stethoscope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iii)    Assessment of respiration, Auscultation of heart and lungs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iv)    Pulse </a:t>
            </a:r>
            <a:r>
              <a:rPr kumimoji="0" lang="en-US" sz="1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oximetry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and </a:t>
            </a:r>
            <a:r>
              <a:rPr kumimoji="0" lang="en-US" sz="1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capnography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v)     Oxygen delivery system-set-up, placement and gasses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vi)    Supplemental oxygen and suction 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vii)   </a:t>
            </a:r>
            <a:r>
              <a:rPr kumimoji="0" lang="en-US" sz="1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Ambu</a:t>
            </a: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-bag, full face mask, jet ventilation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viii)  Oral airways, McGill Forceps, </a:t>
            </a:r>
            <a:r>
              <a:rPr kumimoji="0" lang="en-US" sz="1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Larngoscopy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3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300" dirty="0" smtClean="0">
                <a:latin typeface="Arial" pitchFamily="34" charset="0"/>
                <a:cs typeface="Times New Roman" pitchFamily="18" charset="0"/>
              </a:rPr>
              <a:t>5</a:t>
            </a:r>
            <a:r>
              <a:rPr lang="en-US" sz="1300" baseline="0" dirty="0" smtClean="0">
                <a:latin typeface="Arial" pitchFamily="34" charset="0"/>
                <a:cs typeface="Times New Roman" pitchFamily="18" charset="0"/>
              </a:rPr>
              <a:t>)  CALAOMS Medical Emergencies Course (2 hours, Lab and Preclinical)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Total hours completed:  32 hours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Picture 7" descr="Click to view image detail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0"/>
            <a:ext cx="11715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Simulation and Course Fee-$1000</a:t>
            </a:r>
          </a:p>
          <a:p>
            <a:r>
              <a:rPr lang="en-US" dirty="0" smtClean="0"/>
              <a:t>CALAOMS OMSA Course- $495 </a:t>
            </a:r>
          </a:p>
          <a:p>
            <a:r>
              <a:rPr lang="en-US" dirty="0" smtClean="0"/>
              <a:t>CALAOMS Medical Emergencies Course-$225</a:t>
            </a:r>
          </a:p>
          <a:p>
            <a:r>
              <a:rPr lang="en-US" dirty="0" smtClean="0"/>
              <a:t>SIM Man and Private Office- Rick </a:t>
            </a:r>
            <a:r>
              <a:rPr lang="en-US" dirty="0" err="1" smtClean="0"/>
              <a:t>Ritt</a:t>
            </a:r>
            <a:r>
              <a:rPr lang="en-US" dirty="0" smtClean="0"/>
              <a:t> and Dr. Nix</a:t>
            </a:r>
          </a:p>
          <a:p>
            <a:r>
              <a:rPr lang="en-US" dirty="0" smtClean="0"/>
              <a:t>Lecture Rooms and Clinic- Highland Hospital</a:t>
            </a:r>
          </a:p>
          <a:p>
            <a:endParaRPr lang="en-US" dirty="0"/>
          </a:p>
        </p:txBody>
      </p:sp>
      <p:pic>
        <p:nvPicPr>
          <p:cNvPr id="4" name="Picture 7" descr="Click to view image detail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0"/>
            <a:ext cx="11715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Innovative Medical Simulation with </a:t>
            </a:r>
            <a:br>
              <a:rPr lang="en-US" dirty="0" smtClean="0"/>
            </a:br>
            <a:r>
              <a:rPr lang="en-US" dirty="0" smtClean="0"/>
              <a:t>Rick </a:t>
            </a:r>
            <a:r>
              <a:rPr lang="en-US" dirty="0" err="1" smtClean="0"/>
              <a:t>Ritt</a:t>
            </a:r>
            <a:r>
              <a:rPr lang="en-US" dirty="0" smtClean="0"/>
              <a:t> and Dr. Nix</a:t>
            </a:r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133600" y="1447800"/>
          <a:ext cx="4648200" cy="5562600"/>
        </p:xfrm>
        <a:graphic>
          <a:graphicData uri="http://schemas.openxmlformats.org/presentationml/2006/ole">
            <p:oleObj spid="_x0000_s1026" name="Acrobat Document" r:id="rId3" imgW="5355000" imgH="7578000" progId="AcroExch.Document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Students preparing the mock dental operatory with Sim Man</a:t>
            </a:r>
            <a:endParaRPr lang="en-US" dirty="0"/>
          </a:p>
        </p:txBody>
      </p:sp>
      <p:pic>
        <p:nvPicPr>
          <p:cNvPr id="4" name="Content Placeholder 3" descr="Students prepping patient for dental sedation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692275" y="1600200"/>
            <a:ext cx="5994400" cy="4495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Preparing the Mock Dental Operatory with Child Sim Man</a:t>
            </a:r>
            <a:endParaRPr lang="en-US" dirty="0"/>
          </a:p>
        </p:txBody>
      </p:sp>
      <p:pic>
        <p:nvPicPr>
          <p:cNvPr id="4" name="Content Placeholder 3" descr="Prepping for Petie HAL's sedation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692275" y="1600200"/>
            <a:ext cx="5994400" cy="4495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Fiction Contract</a:t>
            </a:r>
            <a:br>
              <a:rPr lang="en-US" dirty="0" smtClean="0"/>
            </a:br>
            <a:r>
              <a:rPr lang="en-US" dirty="0" smtClean="0"/>
              <a:t>-Sim Man prepared as a female.</a:t>
            </a:r>
            <a:endParaRPr lang="en-US" dirty="0"/>
          </a:p>
        </p:txBody>
      </p:sp>
      <p:pic>
        <p:nvPicPr>
          <p:cNvPr id="4" name="Content Placeholder 3" descr="Prepping for a dental scedation scenario to begin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692275" y="1600200"/>
            <a:ext cx="5994400" cy="4495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308</TotalTime>
  <Words>277</Words>
  <Application>Microsoft Office PowerPoint</Application>
  <PresentationFormat>On-screen Show (4:3)</PresentationFormat>
  <Paragraphs>110</Paragraphs>
  <Slides>16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Median</vt:lpstr>
      <vt:lpstr>Acrobat Document</vt:lpstr>
      <vt:lpstr>Dental Sedation Assisting Course 2019</vt:lpstr>
      <vt:lpstr>Course Schedule</vt:lpstr>
      <vt:lpstr>Course Schedule</vt:lpstr>
      <vt:lpstr>Course Schedule</vt:lpstr>
      <vt:lpstr>Tuition</vt:lpstr>
      <vt:lpstr>Innovative Medical Simulation with  Rick Ritt and Dr. Nix</vt:lpstr>
      <vt:lpstr>Students preparing the mock dental operatory with Sim Man</vt:lpstr>
      <vt:lpstr>Preparing the Mock Dental Operatory with Child Sim Man</vt:lpstr>
      <vt:lpstr>Fiction Contract -Sim Man prepared as a female.</vt:lpstr>
      <vt:lpstr>Debriefing</vt:lpstr>
      <vt:lpstr>Debriefing-  Dr. Robert’s emergency scenarios being performed and filmed.</vt:lpstr>
      <vt:lpstr>10 pilot students attending two hour didactic sessions</vt:lpstr>
      <vt:lpstr>Securing an airway during Skills Exercise on Sim Man</vt:lpstr>
      <vt:lpstr>Skills Session in Lab -Hands on Training</vt:lpstr>
      <vt:lpstr>Pre-Clinical and Laboratory Evaluation Forms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Dental Sedation Assisting Course 2010</dc:title>
  <dc:creator>admin3</dc:creator>
  <cp:lastModifiedBy>doctor</cp:lastModifiedBy>
  <cp:revision>77</cp:revision>
  <dcterms:created xsi:type="dcterms:W3CDTF">2010-11-08T21:20:33Z</dcterms:created>
  <dcterms:modified xsi:type="dcterms:W3CDTF">2019-05-29T18:40:40Z</dcterms:modified>
</cp:coreProperties>
</file>