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5" r:id="rId4"/>
    <p:sldId id="266" r:id="rId5"/>
    <p:sldId id="258" r:id="rId6"/>
    <p:sldId id="259" r:id="rId7"/>
    <p:sldId id="260" r:id="rId8"/>
    <p:sldId id="261" r:id="rId9"/>
    <p:sldId id="262" r:id="rId10"/>
    <p:sldId id="263" r:id="rId11"/>
    <p:sldId id="267" r:id="rId12"/>
    <p:sldId id="270" r:id="rId13"/>
    <p:sldId id="271" r:id="rId14"/>
    <p:sldId id="268" r:id="rId15"/>
    <p:sldId id="283" r:id="rId16"/>
    <p:sldId id="269" r:id="rId17"/>
    <p:sldId id="277" r:id="rId18"/>
    <p:sldId id="272" r:id="rId19"/>
    <p:sldId id="273" r:id="rId20"/>
    <p:sldId id="278" r:id="rId21"/>
    <p:sldId id="274" r:id="rId22"/>
    <p:sldId id="279" r:id="rId23"/>
    <p:sldId id="275" r:id="rId24"/>
    <p:sldId id="284" r:id="rId25"/>
    <p:sldId id="285" r:id="rId26"/>
    <p:sldId id="276" r:id="rId27"/>
    <p:sldId id="281" r:id="rId28"/>
    <p:sldId id="282"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2872E443-6105-4AD8-A88F-32018BDDAEA8}" type="datetimeFigureOut">
              <a:rPr lang="en-US" smtClean="0"/>
              <a:pPr/>
              <a:t>3/26/2018</a:t>
            </a:fld>
            <a:endParaRPr lang="en-US" dirty="0"/>
          </a:p>
        </p:txBody>
      </p:sp>
      <p:sp>
        <p:nvSpPr>
          <p:cNvPr id="17" name="Footer Placeholder 16"/>
          <p:cNvSpPr>
            <a:spLocks noGrp="1"/>
          </p:cNvSpPr>
          <p:nvPr>
            <p:ph type="ftr" sz="quarter" idx="11"/>
          </p:nvPr>
        </p:nvSpPr>
        <p:spPr/>
        <p:txBody>
          <a:bodyPr/>
          <a:lstStyle/>
          <a:p>
            <a:endParaRPr lang="en-US" dirty="0"/>
          </a:p>
        </p:txBody>
      </p:sp>
      <p:sp>
        <p:nvSpPr>
          <p:cNvPr id="29" name="Slide Number Placeholder 28"/>
          <p:cNvSpPr>
            <a:spLocks noGrp="1"/>
          </p:cNvSpPr>
          <p:nvPr>
            <p:ph type="sldNum" sz="quarter" idx="12"/>
          </p:nvPr>
        </p:nvSpPr>
        <p:spPr/>
        <p:txBody>
          <a:bodyPr/>
          <a:lstStyle/>
          <a:p>
            <a:fld id="{F8962326-7D17-4438-8626-516558462884}" type="slidenum">
              <a:rPr lang="en-US" smtClean="0"/>
              <a:pPr/>
              <a:t>‹#›</a:t>
            </a:fld>
            <a:endParaRPr lang="en-US" dirty="0"/>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872E443-6105-4AD8-A88F-32018BDDAEA8}" type="datetimeFigureOut">
              <a:rPr lang="en-US" smtClean="0"/>
              <a:pPr/>
              <a:t>3/26/2018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962326-7D17-4438-8626-516558462884}"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872E443-6105-4AD8-A88F-32018BDDAEA8}" type="datetimeFigureOut">
              <a:rPr lang="en-US" smtClean="0"/>
              <a:pPr/>
              <a:t>3/26/2018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962326-7D17-4438-8626-516558462884}"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872E443-6105-4AD8-A88F-32018BDDAEA8}" type="datetimeFigureOut">
              <a:rPr lang="en-US" smtClean="0"/>
              <a:pPr/>
              <a:t>3/26/2018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8962326-7D17-4438-8626-516558462884}"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872E443-6105-4AD8-A88F-32018BDDAEA8}" type="datetimeFigureOut">
              <a:rPr lang="en-US" smtClean="0"/>
              <a:pPr/>
              <a:t>3/26/2018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7924800" y="6416675"/>
            <a:ext cx="762000" cy="365125"/>
          </a:xfrm>
        </p:spPr>
        <p:txBody>
          <a:bodyPr/>
          <a:lstStyle/>
          <a:p>
            <a:fld id="{F8962326-7D17-4438-8626-516558462884}"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872E443-6105-4AD8-A88F-32018BDDAEA8}" type="datetimeFigureOut">
              <a:rPr lang="en-US" smtClean="0"/>
              <a:pPr/>
              <a:t>3/26/2018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8962326-7D17-4438-8626-516558462884}"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872E443-6105-4AD8-A88F-32018BDDAEA8}" type="datetimeFigureOut">
              <a:rPr lang="en-US" smtClean="0"/>
              <a:pPr/>
              <a:t>3/26/2018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8962326-7D17-4438-8626-516558462884}"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872E443-6105-4AD8-A88F-32018BDDAEA8}" type="datetimeFigureOut">
              <a:rPr lang="en-US" smtClean="0"/>
              <a:pPr/>
              <a:t>3/26/2018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8962326-7D17-4438-8626-516558462884}"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72E443-6105-4AD8-A88F-32018BDDAEA8}" type="datetimeFigureOut">
              <a:rPr lang="en-US" smtClean="0"/>
              <a:pPr/>
              <a:t>3/26/2018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8962326-7D17-4438-8626-516558462884}"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872E443-6105-4AD8-A88F-32018BDDAEA8}" type="datetimeFigureOut">
              <a:rPr lang="en-US" smtClean="0"/>
              <a:pPr/>
              <a:t>3/26/2018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8962326-7D17-4438-8626-516558462884}"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dirty="0"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872E443-6105-4AD8-A88F-32018BDDAEA8}" type="datetimeFigureOut">
              <a:rPr lang="en-US" smtClean="0"/>
              <a:pPr/>
              <a:t>3/26/2018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8962326-7D17-4438-8626-516558462884}"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2872E443-6105-4AD8-A88F-32018BDDAEA8}" type="datetimeFigureOut">
              <a:rPr lang="en-US" smtClean="0"/>
              <a:pPr/>
              <a:t>3/26/2018</a:t>
            </a:fld>
            <a:endParaRPr lang="en-US" dirty="0"/>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dirty="0"/>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F8962326-7D17-4438-8626-516558462884}"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Dental Sedation Assistant Pilot  Course </a:t>
            </a:r>
            <a:endParaRPr lang="en-US" dirty="0"/>
          </a:p>
        </p:txBody>
      </p:sp>
      <p:sp>
        <p:nvSpPr>
          <p:cNvPr id="3" name="Subtitle 2"/>
          <p:cNvSpPr>
            <a:spLocks noGrp="1"/>
          </p:cNvSpPr>
          <p:nvPr>
            <p:ph type="subTitle" idx="1"/>
          </p:nvPr>
        </p:nvSpPr>
        <p:spPr/>
        <p:txBody>
          <a:bodyPr>
            <a:normAutofit fontScale="92500" lnSpcReduction="10000"/>
          </a:bodyPr>
          <a:lstStyle/>
          <a:p>
            <a:r>
              <a:rPr lang="en-US" dirty="0" smtClean="0"/>
              <a:t>Ned L. Nix, D.D.S., M.A.</a:t>
            </a:r>
          </a:p>
          <a:p>
            <a:r>
              <a:rPr lang="en-US" dirty="0" err="1" smtClean="0"/>
              <a:t>Diplomate</a:t>
            </a:r>
            <a:r>
              <a:rPr lang="en-US" dirty="0" smtClean="0"/>
              <a:t>, American Board of Oral and Maxillofacial Surgery</a:t>
            </a:r>
          </a:p>
          <a:p>
            <a:r>
              <a:rPr lang="en-US" dirty="0" smtClean="0"/>
              <a:t> Course Director</a:t>
            </a:r>
          </a:p>
          <a:p>
            <a:endParaRPr lang="en-US" dirty="0" smtClean="0"/>
          </a:p>
          <a:p>
            <a:endParaRPr lang="en-US" dirty="0" smtClean="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Dental Sedation Assistant</a:t>
            </a:r>
            <a:endParaRPr lang="en-US" dirty="0"/>
          </a:p>
        </p:txBody>
      </p:sp>
      <p:sp>
        <p:nvSpPr>
          <p:cNvPr id="3" name="Content Placeholder 2"/>
          <p:cNvSpPr>
            <a:spLocks noGrp="1"/>
          </p:cNvSpPr>
          <p:nvPr>
            <p:ph idx="1"/>
          </p:nvPr>
        </p:nvSpPr>
        <p:spPr/>
        <p:txBody>
          <a:bodyPr/>
          <a:lstStyle/>
          <a:p>
            <a:r>
              <a:rPr lang="en-US" dirty="0" smtClean="0"/>
              <a:t>The educational requirements for the DSA permit ensure that the permitted assistant is familiar with the environment of an office delivering ambulatory conscious sedation and general anesthesia .</a:t>
            </a:r>
          </a:p>
          <a:p>
            <a:endParaRPr lang="en-US" dirty="0" smtClean="0"/>
          </a:p>
          <a:p>
            <a:r>
              <a:rPr lang="en-US" dirty="0" smtClean="0"/>
              <a:t>This brings a more educated assistant into the dental surgery environment.</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Schedule</a:t>
            </a:r>
            <a:endParaRPr lang="en-US" dirty="0"/>
          </a:p>
        </p:txBody>
      </p:sp>
      <p:sp>
        <p:nvSpPr>
          <p:cNvPr id="4" name="Rectangle 3"/>
          <p:cNvSpPr/>
          <p:nvPr/>
        </p:nvSpPr>
        <p:spPr>
          <a:xfrm>
            <a:off x="304800" y="1371600"/>
            <a:ext cx="8458200" cy="4955203"/>
          </a:xfrm>
          <a:prstGeom prst="rect">
            <a:avLst/>
          </a:prstGeom>
        </p:spPr>
        <p:txBody>
          <a:bodyPr wrap="square">
            <a:spAutoFit/>
          </a:bodyPr>
          <a:lstStyle/>
          <a:p>
            <a:r>
              <a:rPr lang="en-US" sz="1300" dirty="0" smtClean="0"/>
              <a:t>Schedule for 2010</a:t>
            </a:r>
          </a:p>
          <a:p>
            <a:endParaRPr lang="en-US" sz="1200" dirty="0" smtClean="0"/>
          </a:p>
          <a:p>
            <a:r>
              <a:rPr lang="en-US" sz="1300" dirty="0" smtClean="0"/>
              <a:t>1)  Orientation Lecture, San Jose City College Classroom.   July 1</a:t>
            </a:r>
            <a:r>
              <a:rPr lang="en-US" sz="1300" baseline="30000" dirty="0" smtClean="0"/>
              <a:t>st</a:t>
            </a:r>
            <a:r>
              <a:rPr lang="en-US" sz="1300" dirty="0" smtClean="0"/>
              <a:t> (one hour, Didactic)</a:t>
            </a:r>
          </a:p>
          <a:p>
            <a:r>
              <a:rPr lang="en-US" sz="1300" dirty="0" smtClean="0"/>
              <a:t> </a:t>
            </a:r>
          </a:p>
          <a:p>
            <a:r>
              <a:rPr lang="en-US" sz="1300" dirty="0" smtClean="0"/>
              <a:t>2)  OMSA first exam due                                                            July 15</a:t>
            </a:r>
            <a:r>
              <a:rPr lang="en-US" sz="1300" baseline="30000" dirty="0" smtClean="0"/>
              <a:t>th</a:t>
            </a:r>
            <a:endParaRPr lang="en-US" sz="1300" dirty="0" smtClean="0"/>
          </a:p>
          <a:p>
            <a:r>
              <a:rPr lang="en-US" sz="1300" dirty="0" smtClean="0"/>
              <a:t>     OMSA second exam due                                                       July 30</a:t>
            </a:r>
            <a:r>
              <a:rPr lang="en-US" sz="1300" baseline="30000" dirty="0" smtClean="0"/>
              <a:t>th</a:t>
            </a:r>
            <a:endParaRPr lang="en-US" sz="1300" dirty="0" smtClean="0"/>
          </a:p>
          <a:p>
            <a:r>
              <a:rPr lang="en-US" sz="1300" dirty="0" smtClean="0"/>
              <a:t>     OMSA third exam due                                                           August 15</a:t>
            </a:r>
            <a:r>
              <a:rPr lang="en-US" sz="1300" baseline="30000" dirty="0" smtClean="0"/>
              <a:t>th</a:t>
            </a:r>
            <a:endParaRPr lang="en-US" sz="1300" dirty="0" smtClean="0"/>
          </a:p>
          <a:p>
            <a:r>
              <a:rPr lang="en-US" sz="1300" dirty="0" smtClean="0"/>
              <a:t>     OMSA final exam weekend with lecture                            August 28 and 29</a:t>
            </a:r>
          </a:p>
          <a:p>
            <a:r>
              <a:rPr lang="en-US" sz="1300" dirty="0" smtClean="0"/>
              <a:t>                                                                                                                 (32 hours, Didactic)</a:t>
            </a:r>
          </a:p>
          <a:p>
            <a:r>
              <a:rPr lang="en-US" sz="1300" dirty="0" smtClean="0"/>
              <a:t> </a:t>
            </a:r>
          </a:p>
          <a:p>
            <a:r>
              <a:rPr lang="en-US" sz="1300" dirty="0" smtClean="0"/>
              <a:t>3)  CIMS Center Scenarios, San Jose City College                   September 8, 12, 19</a:t>
            </a:r>
          </a:p>
          <a:p>
            <a:r>
              <a:rPr lang="en-US" sz="1300" dirty="0" smtClean="0"/>
              <a:t>                                                                                                                 (32 hours, Pre-clinical)</a:t>
            </a:r>
          </a:p>
          <a:p>
            <a:r>
              <a:rPr lang="en-US" sz="1300" dirty="0" smtClean="0"/>
              <a:t> </a:t>
            </a:r>
          </a:p>
          <a:p>
            <a:r>
              <a:rPr lang="en-US" sz="1300" dirty="0" smtClean="0"/>
              <a:t>4)  Dr. Nix office-Patient Encounters (four hour blocks)       October 18, 20, 21, 22</a:t>
            </a:r>
          </a:p>
          <a:p>
            <a:r>
              <a:rPr lang="en-US" sz="1300" dirty="0" smtClean="0"/>
              <a:t>                                                                                                         October 25, 27, 28, 29</a:t>
            </a:r>
          </a:p>
          <a:p>
            <a:r>
              <a:rPr lang="en-US" sz="1300" dirty="0" smtClean="0"/>
              <a:t>                                                                                                                   (32 hours, Clinical)</a:t>
            </a:r>
          </a:p>
          <a:p>
            <a:r>
              <a:rPr lang="en-US" sz="1300" dirty="0" smtClean="0"/>
              <a:t>     Dr. Nix office-Patient Encounters (six hour block)             November 1</a:t>
            </a:r>
            <a:r>
              <a:rPr lang="en-US" sz="1300" baseline="30000" dirty="0" smtClean="0"/>
              <a:t>st</a:t>
            </a:r>
            <a:endParaRPr lang="en-US" sz="1300" dirty="0" smtClean="0"/>
          </a:p>
          <a:p>
            <a:r>
              <a:rPr lang="en-US" sz="1300" dirty="0" smtClean="0"/>
              <a:t>                                                                                                                   (6 hours, Clinical)</a:t>
            </a:r>
          </a:p>
          <a:p>
            <a:r>
              <a:rPr lang="en-US" sz="1300" dirty="0" smtClean="0"/>
              <a:t> </a:t>
            </a:r>
          </a:p>
          <a:p>
            <a:r>
              <a:rPr lang="en-US" sz="1300" dirty="0" smtClean="0"/>
              <a:t>5)  CALAOMS Medical Emergencies Course-Foster City         November 3</a:t>
            </a:r>
            <a:r>
              <a:rPr lang="en-US" sz="1300" baseline="30000" dirty="0" smtClean="0"/>
              <a:t>rd</a:t>
            </a:r>
            <a:r>
              <a:rPr lang="en-US" sz="1300" dirty="0" smtClean="0"/>
              <a:t> </a:t>
            </a:r>
          </a:p>
          <a:p>
            <a:pPr>
              <a:buNone/>
            </a:pPr>
            <a:r>
              <a:rPr lang="en-US" sz="1300" dirty="0" smtClean="0"/>
              <a:t>                                                                                                                   (7 hours, Didactic)</a:t>
            </a:r>
          </a:p>
          <a:p>
            <a:pPr>
              <a:buNone/>
            </a:pPr>
            <a:r>
              <a:rPr lang="en-US" sz="1300" dirty="0" smtClean="0"/>
              <a:t> </a:t>
            </a:r>
          </a:p>
          <a:p>
            <a:r>
              <a:rPr lang="en-US" sz="1300" dirty="0" smtClean="0"/>
              <a:t>Total hours completed:  110 hours</a:t>
            </a:r>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OMSA Exam Requirements</a:t>
            </a:r>
            <a:endParaRPr lang="en-US" dirty="0"/>
          </a:p>
        </p:txBody>
      </p:sp>
      <p:sp>
        <p:nvSpPr>
          <p:cNvPr id="5" name="Rectangle 4"/>
          <p:cNvSpPr/>
          <p:nvPr/>
        </p:nvSpPr>
        <p:spPr>
          <a:xfrm>
            <a:off x="533400" y="1752600"/>
            <a:ext cx="8382000" cy="4493538"/>
          </a:xfrm>
          <a:prstGeom prst="rect">
            <a:avLst/>
          </a:prstGeom>
        </p:spPr>
        <p:txBody>
          <a:bodyPr wrap="square">
            <a:spAutoFit/>
          </a:bodyPr>
          <a:lstStyle/>
          <a:p>
            <a:r>
              <a:rPr lang="en-US" sz="1300" dirty="0" smtClean="0"/>
              <a:t>The Oral &amp; Maxillofacial Surgery Assistant Home Study Course emphasizes material contained in the </a:t>
            </a:r>
            <a:r>
              <a:rPr lang="en-US" sz="1300" b="1" dirty="0" smtClean="0"/>
              <a:t>“Anesthesia Assistants Syllabus and Study Guide”</a:t>
            </a:r>
            <a:r>
              <a:rPr lang="en-US" sz="1300" dirty="0" smtClean="0"/>
              <a:t>,</a:t>
            </a:r>
            <a:r>
              <a:rPr lang="en-US" sz="1300" b="1" dirty="0" smtClean="0"/>
              <a:t> CALAOMS On-line Edition</a:t>
            </a:r>
            <a:r>
              <a:rPr lang="en-US" sz="1300" dirty="0" smtClean="0"/>
              <a:t>.  </a:t>
            </a:r>
            <a:r>
              <a:rPr lang="en-US" sz="1300" dirty="0" smtClean="0"/>
              <a:t>Students are asked to read and complete all study questions at the end of each chapter</a:t>
            </a:r>
            <a:r>
              <a:rPr lang="en-US" sz="1300" dirty="0" smtClean="0"/>
              <a:t>.</a:t>
            </a:r>
            <a:endParaRPr lang="en-US" sz="1300" dirty="0" smtClean="0"/>
          </a:p>
          <a:p>
            <a:r>
              <a:rPr lang="en-US" sz="1300" dirty="0" smtClean="0"/>
              <a:t> </a:t>
            </a:r>
          </a:p>
          <a:p>
            <a:r>
              <a:rPr lang="en-US" sz="1300" dirty="0" smtClean="0"/>
              <a:t>Also </a:t>
            </a:r>
            <a:r>
              <a:rPr lang="en-US" sz="1300" i="1" dirty="0" smtClean="0"/>
              <a:t>recommended</a:t>
            </a:r>
            <a:r>
              <a:rPr lang="en-US" sz="1300" dirty="0" smtClean="0"/>
              <a:t> is the textbook </a:t>
            </a:r>
            <a:r>
              <a:rPr lang="en-US" sz="1300" b="1" dirty="0" smtClean="0"/>
              <a:t>“</a:t>
            </a:r>
            <a:r>
              <a:rPr lang="en-US" sz="1300" b="1" u="sng" dirty="0" smtClean="0"/>
              <a:t>Rapid Interpretation of EKG’s</a:t>
            </a:r>
            <a:r>
              <a:rPr lang="en-US" sz="1300" b="1" dirty="0" smtClean="0"/>
              <a:t>”,</a:t>
            </a:r>
            <a:r>
              <a:rPr lang="en-US" sz="1300" dirty="0" smtClean="0"/>
              <a:t> </a:t>
            </a:r>
            <a:r>
              <a:rPr lang="en-US" sz="1300" b="1" dirty="0" smtClean="0"/>
              <a:t>6</a:t>
            </a:r>
            <a:r>
              <a:rPr lang="en-US" sz="1300" b="1" baseline="30000" dirty="0" smtClean="0"/>
              <a:t>th</a:t>
            </a:r>
            <a:r>
              <a:rPr lang="en-US" sz="1300" b="1" dirty="0" smtClean="0"/>
              <a:t> Edition</a:t>
            </a:r>
            <a:r>
              <a:rPr lang="en-US" sz="1300" dirty="0" smtClean="0"/>
              <a:t>, by Dale Dubin, MD.  Suggested reading includes </a:t>
            </a:r>
            <a:r>
              <a:rPr lang="en-US" sz="1300" b="1" u="sng" dirty="0" smtClean="0"/>
              <a:t>pages 1-29 and 54-59</a:t>
            </a:r>
            <a:r>
              <a:rPr lang="en-US" sz="1300" b="1" dirty="0" smtClean="0"/>
              <a:t>.  </a:t>
            </a:r>
            <a:r>
              <a:rPr lang="en-US" sz="1300" dirty="0" smtClean="0"/>
              <a:t>This covers the fundamentals of EKG interpretation and the autonomic nervous system. </a:t>
            </a:r>
          </a:p>
          <a:p>
            <a:r>
              <a:rPr lang="en-US" sz="1300" dirty="0" smtClean="0"/>
              <a:t> </a:t>
            </a:r>
          </a:p>
          <a:p>
            <a:r>
              <a:rPr lang="en-US" sz="1300" b="1" i="1" dirty="0" smtClean="0"/>
              <a:t>The reading assignments are as follows:</a:t>
            </a:r>
            <a:endParaRPr lang="en-US" sz="1300" dirty="0" smtClean="0"/>
          </a:p>
          <a:p>
            <a:r>
              <a:rPr lang="en-US" sz="1300" dirty="0" smtClean="0"/>
              <a:t> </a:t>
            </a:r>
          </a:p>
          <a:p>
            <a:r>
              <a:rPr lang="en-US" sz="1300" b="1" dirty="0" smtClean="0"/>
              <a:t>Test 1	</a:t>
            </a:r>
            <a:r>
              <a:rPr lang="en-US" sz="1300" dirty="0" smtClean="0"/>
              <a:t>-	</a:t>
            </a:r>
            <a:r>
              <a:rPr lang="en-US" sz="1300" u="sng" dirty="0" smtClean="0"/>
              <a:t>Anesthesia </a:t>
            </a:r>
            <a:r>
              <a:rPr lang="en-US" sz="1300" u="sng" dirty="0" smtClean="0"/>
              <a:t>Assistants Syllabus and Study Guide</a:t>
            </a:r>
            <a:r>
              <a:rPr lang="en-US" sz="1300" u="sng" dirty="0" smtClean="0"/>
              <a:t>, </a:t>
            </a:r>
            <a:r>
              <a:rPr lang="en-US" sz="1300" dirty="0" smtClean="0"/>
              <a:t>First third.</a:t>
            </a:r>
            <a:endParaRPr lang="en-US" sz="1300" dirty="0" smtClean="0"/>
          </a:p>
          <a:p>
            <a:r>
              <a:rPr lang="en-US" sz="1300" dirty="0" smtClean="0"/>
              <a:t> </a:t>
            </a:r>
          </a:p>
          <a:p>
            <a:r>
              <a:rPr lang="en-US" sz="1300" b="1" dirty="0" smtClean="0"/>
              <a:t>Test 2	</a:t>
            </a:r>
            <a:r>
              <a:rPr lang="en-US" sz="1300" dirty="0" smtClean="0"/>
              <a:t>-	</a:t>
            </a:r>
            <a:r>
              <a:rPr lang="en-US" sz="1300" u="sng" dirty="0" smtClean="0"/>
              <a:t>Anesthesia </a:t>
            </a:r>
            <a:r>
              <a:rPr lang="en-US" sz="1300" u="sng" dirty="0" smtClean="0"/>
              <a:t>Assistants Syllabus and Study Guide, </a:t>
            </a:r>
            <a:r>
              <a:rPr lang="en-US" sz="1300" dirty="0" smtClean="0"/>
              <a:t>Second Third.</a:t>
            </a:r>
            <a:endParaRPr lang="en-US" sz="1300" dirty="0" smtClean="0"/>
          </a:p>
          <a:p>
            <a:r>
              <a:rPr lang="en-US" sz="1300" dirty="0" smtClean="0"/>
              <a:t> </a:t>
            </a:r>
          </a:p>
          <a:p>
            <a:r>
              <a:rPr lang="en-US" sz="1300" b="1" dirty="0" smtClean="0"/>
              <a:t>Test 3  	</a:t>
            </a:r>
            <a:r>
              <a:rPr lang="en-US" sz="1300" dirty="0" smtClean="0"/>
              <a:t>-	</a:t>
            </a:r>
            <a:r>
              <a:rPr lang="en-US" sz="1300" u="sng" dirty="0" smtClean="0"/>
              <a:t>Anesthesia </a:t>
            </a:r>
            <a:r>
              <a:rPr lang="en-US" sz="1300" u="sng" dirty="0" smtClean="0"/>
              <a:t>Assistants Syllabus and Study Guide</a:t>
            </a:r>
            <a:r>
              <a:rPr lang="en-US" sz="1300" dirty="0" smtClean="0"/>
              <a:t>, Third </a:t>
            </a:r>
            <a:r>
              <a:rPr lang="en-US" sz="1300" dirty="0" err="1" smtClean="0"/>
              <a:t>Third</a:t>
            </a:r>
            <a:r>
              <a:rPr lang="en-US" sz="1300" dirty="0" smtClean="0"/>
              <a:t>. </a:t>
            </a:r>
            <a:endParaRPr lang="en-US" sz="1300" dirty="0" smtClean="0"/>
          </a:p>
          <a:p>
            <a:r>
              <a:rPr lang="en-US" sz="1300" b="1" dirty="0" smtClean="0"/>
              <a:t>			</a:t>
            </a:r>
            <a:endParaRPr lang="en-US" sz="1300" dirty="0" smtClean="0"/>
          </a:p>
          <a:p>
            <a:r>
              <a:rPr lang="en-US" sz="1300" dirty="0" smtClean="0"/>
              <a:t> </a:t>
            </a:r>
          </a:p>
          <a:p>
            <a:r>
              <a:rPr lang="en-US" sz="1300" dirty="0" smtClean="0"/>
              <a:t>All on-line testing exams will cover material found in the </a:t>
            </a:r>
            <a:r>
              <a:rPr lang="en-US" sz="1300" i="1" u="sng" dirty="0" smtClean="0"/>
              <a:t>required</a:t>
            </a:r>
            <a:r>
              <a:rPr lang="en-US" sz="1300" dirty="0" smtClean="0"/>
              <a:t> reading assignments </a:t>
            </a:r>
            <a:r>
              <a:rPr lang="en-US" sz="1300" i="1" dirty="0" smtClean="0"/>
              <a:t>only</a:t>
            </a:r>
            <a:r>
              <a:rPr lang="en-US" sz="1300" dirty="0" smtClean="0"/>
              <a:t>. </a:t>
            </a:r>
          </a:p>
          <a:p>
            <a:r>
              <a:rPr lang="en-US" sz="1300" dirty="0" smtClean="0"/>
              <a:t> </a:t>
            </a:r>
          </a:p>
          <a:p>
            <a:r>
              <a:rPr lang="en-US" sz="1300" dirty="0" smtClean="0"/>
              <a:t>Doctor and student will review the study questions in the Training Manual and to clarify all reading assignments so that a complete comprehension of the material is established.  The material presented in the manual is excellent and very concise.  Additional explanation of the reading assignments may be helpful.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OMSA Exam Dates</a:t>
            </a:r>
            <a:endParaRPr lang="en-US" dirty="0"/>
          </a:p>
        </p:txBody>
      </p:sp>
      <p:sp>
        <p:nvSpPr>
          <p:cNvPr id="3" name="Content Placeholder 2"/>
          <p:cNvSpPr>
            <a:spLocks noGrp="1"/>
          </p:cNvSpPr>
          <p:nvPr>
            <p:ph idx="1"/>
          </p:nvPr>
        </p:nvSpPr>
        <p:spPr>
          <a:xfrm>
            <a:off x="457200" y="1219200"/>
            <a:ext cx="8229600" cy="4709160"/>
          </a:xfrm>
        </p:spPr>
        <p:txBody>
          <a:bodyPr/>
          <a:lstStyle/>
          <a:p>
            <a:endParaRPr lang="en-US" dirty="0" smtClean="0"/>
          </a:p>
          <a:p>
            <a:r>
              <a:rPr lang="en-US" dirty="0" smtClean="0"/>
              <a:t>Exam </a:t>
            </a:r>
            <a:r>
              <a:rPr lang="en-US" smtClean="0"/>
              <a:t>1- to </a:t>
            </a:r>
            <a:r>
              <a:rPr lang="en-US" dirty="0" smtClean="0"/>
              <a:t>be completed by July 15</a:t>
            </a:r>
            <a:r>
              <a:rPr lang="en-US" baseline="30000" dirty="0" smtClean="0"/>
              <a:t>th</a:t>
            </a:r>
            <a:endParaRPr lang="en-US" dirty="0" smtClean="0"/>
          </a:p>
          <a:p>
            <a:endParaRPr lang="en-US" dirty="0" smtClean="0"/>
          </a:p>
          <a:p>
            <a:r>
              <a:rPr lang="en-US" dirty="0" smtClean="0"/>
              <a:t>Exam 2- to be completed by July 30</a:t>
            </a:r>
            <a:r>
              <a:rPr lang="en-US" baseline="30000" dirty="0" smtClean="0"/>
              <a:t>th</a:t>
            </a:r>
            <a:endParaRPr lang="en-US" dirty="0" smtClean="0"/>
          </a:p>
          <a:p>
            <a:endParaRPr lang="en-US" dirty="0" smtClean="0"/>
          </a:p>
          <a:p>
            <a:r>
              <a:rPr lang="en-US" dirty="0" smtClean="0"/>
              <a:t>Exam 3- to be completed by August 15</a:t>
            </a:r>
            <a:r>
              <a:rPr lang="en-US" baseline="30000" dirty="0" smtClean="0"/>
              <a:t>th</a:t>
            </a:r>
            <a:endParaRPr lang="en-US" dirty="0" smtClean="0"/>
          </a:p>
          <a:p>
            <a:endParaRPr lang="en-US" dirty="0" smtClean="0"/>
          </a:p>
          <a:p>
            <a:r>
              <a:rPr lang="en-US" dirty="0" smtClean="0"/>
              <a:t>OMSA final exam weekend with lecture-August 28 and 29</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Tuition</a:t>
            </a:r>
            <a:endParaRPr lang="en-US" dirty="0"/>
          </a:p>
        </p:txBody>
      </p:sp>
      <p:sp>
        <p:nvSpPr>
          <p:cNvPr id="3" name="Content Placeholder 2"/>
          <p:cNvSpPr>
            <a:spLocks noGrp="1"/>
          </p:cNvSpPr>
          <p:nvPr>
            <p:ph idx="1"/>
          </p:nvPr>
        </p:nvSpPr>
        <p:spPr/>
        <p:txBody>
          <a:bodyPr>
            <a:normAutofit/>
          </a:bodyPr>
          <a:lstStyle/>
          <a:p>
            <a:r>
              <a:rPr lang="en-US" dirty="0" smtClean="0"/>
              <a:t>CALAOMS OMSA Course- </a:t>
            </a:r>
            <a:r>
              <a:rPr lang="en-US" dirty="0" smtClean="0"/>
              <a:t>$</a:t>
            </a:r>
            <a:r>
              <a:rPr lang="en-US" dirty="0" smtClean="0"/>
              <a:t>4</a:t>
            </a:r>
            <a:r>
              <a:rPr lang="en-US" dirty="0" smtClean="0"/>
              <a:t>95</a:t>
            </a:r>
            <a:r>
              <a:rPr lang="en-US" dirty="0" smtClean="0"/>
              <a:t> </a:t>
            </a:r>
            <a:r>
              <a:rPr lang="en-US" dirty="0" smtClean="0"/>
              <a:t>Initial Course or </a:t>
            </a:r>
            <a:r>
              <a:rPr lang="en-US" dirty="0" smtClean="0"/>
              <a:t>$395 Re-certification</a:t>
            </a:r>
          </a:p>
          <a:p>
            <a:r>
              <a:rPr lang="en-US" dirty="0" smtClean="0"/>
              <a:t>CALAOMS </a:t>
            </a:r>
            <a:r>
              <a:rPr lang="en-US" dirty="0" smtClean="0"/>
              <a:t>Medical Emergencies </a:t>
            </a:r>
            <a:r>
              <a:rPr lang="en-US" dirty="0" smtClean="0"/>
              <a:t>Course- $175</a:t>
            </a:r>
            <a:endParaRPr lang="en-US" dirty="0" smtClean="0"/>
          </a:p>
          <a:p>
            <a:r>
              <a:rPr lang="en-US" dirty="0" smtClean="0"/>
              <a:t>CIMS </a:t>
            </a:r>
            <a:r>
              <a:rPr lang="en-US" dirty="0" smtClean="0"/>
              <a:t>Center-San Jose City College Simulation Laboratory-fee included in doctor tuition</a:t>
            </a:r>
            <a:endParaRPr lang="en-US" dirty="0" smtClean="0"/>
          </a:p>
          <a:p>
            <a:r>
              <a:rPr lang="en-US" dirty="0" smtClean="0"/>
              <a:t>Dr</a:t>
            </a:r>
            <a:r>
              <a:rPr lang="en-US" dirty="0" smtClean="0"/>
              <a:t>. </a:t>
            </a:r>
            <a:r>
              <a:rPr lang="en-US" dirty="0" smtClean="0"/>
              <a:t>Nix and Dr. Townsend-$1000 tuition per student</a:t>
            </a:r>
          </a:p>
          <a:p>
            <a:r>
              <a:rPr lang="en-US" dirty="0" smtClean="0"/>
              <a:t>Fees subject to change</a:t>
            </a:r>
            <a:endParaRPr lang="en-US" dirty="0" smtClean="0"/>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Licensing Fees</a:t>
            </a:r>
            <a:endParaRPr lang="en-US" dirty="0"/>
          </a:p>
        </p:txBody>
      </p:sp>
      <p:sp>
        <p:nvSpPr>
          <p:cNvPr id="3" name="Content Placeholder 2"/>
          <p:cNvSpPr>
            <a:spLocks noGrp="1"/>
          </p:cNvSpPr>
          <p:nvPr>
            <p:ph idx="1"/>
          </p:nvPr>
        </p:nvSpPr>
        <p:spPr/>
        <p:txBody>
          <a:bodyPr/>
          <a:lstStyle/>
          <a:p>
            <a:r>
              <a:rPr lang="en-US" dirty="0" smtClean="0"/>
              <a:t>DSA Exam Fee- $33</a:t>
            </a:r>
          </a:p>
          <a:p>
            <a:endParaRPr lang="en-US" dirty="0" smtClean="0"/>
          </a:p>
          <a:p>
            <a:r>
              <a:rPr lang="en-US" dirty="0" smtClean="0"/>
              <a:t>DSA Permit-$20 (not to exceed $80 for renewal by statutory maximum)</a:t>
            </a:r>
          </a:p>
          <a:p>
            <a:endParaRPr lang="en-US" dirty="0" smtClean="0"/>
          </a:p>
          <a:p>
            <a:r>
              <a:rPr lang="en-US" dirty="0" smtClean="0"/>
              <a:t>Renewal- Every two years, 25 units of CE (same as RDA)</a:t>
            </a:r>
          </a:p>
          <a:p>
            <a:pPr>
              <a:buNone/>
            </a:pP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Textbooks</a:t>
            </a:r>
            <a:endParaRPr lang="en-US" dirty="0"/>
          </a:p>
        </p:txBody>
      </p:sp>
      <p:sp>
        <p:nvSpPr>
          <p:cNvPr id="3" name="Content Placeholder 2"/>
          <p:cNvSpPr>
            <a:spLocks noGrp="1"/>
          </p:cNvSpPr>
          <p:nvPr>
            <p:ph idx="1"/>
          </p:nvPr>
        </p:nvSpPr>
        <p:spPr/>
        <p:txBody>
          <a:bodyPr/>
          <a:lstStyle/>
          <a:p>
            <a:endParaRPr lang="en-US" dirty="0" smtClean="0"/>
          </a:p>
          <a:p>
            <a:r>
              <a:rPr lang="en-US" dirty="0" smtClean="0"/>
              <a:t>Anesthesia Assistant’s </a:t>
            </a:r>
            <a:r>
              <a:rPr lang="en-US" dirty="0" smtClean="0"/>
              <a:t>Syllabus and Study Guide-On Line Access</a:t>
            </a:r>
            <a:endParaRPr lang="en-US" dirty="0" smtClean="0"/>
          </a:p>
          <a:p>
            <a:endParaRPr lang="en-US" dirty="0" smtClean="0"/>
          </a:p>
          <a:p>
            <a:r>
              <a:rPr lang="en-US" dirty="0" smtClean="0"/>
              <a:t>Dubin, Rapid Interpretation of EKGs-</a:t>
            </a:r>
            <a:r>
              <a:rPr lang="en-US" dirty="0" smtClean="0"/>
              <a:t>$</a:t>
            </a:r>
            <a:r>
              <a:rPr lang="en-US" dirty="0" smtClean="0"/>
              <a:t>49.50</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Curriculum-Didactic</a:t>
            </a:r>
            <a:endParaRPr lang="en-US" dirty="0"/>
          </a:p>
        </p:txBody>
      </p:sp>
      <p:sp>
        <p:nvSpPr>
          <p:cNvPr id="35844" name="Rectangle 4"/>
          <p:cNvSpPr>
            <a:spLocks noChangeArrowheads="1"/>
          </p:cNvSpPr>
          <p:nvPr/>
        </p:nvSpPr>
        <p:spPr bwMode="auto">
          <a:xfrm>
            <a:off x="152400" y="1524000"/>
            <a:ext cx="868680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A minimum of 40 hours of didactic education will be provided though the following modalities:				</a:t>
            </a:r>
            <a:endParaRPr kumimoji="0" lang="en-US" sz="1600" b="0" i="0" u="none" strike="noStrike" cap="none" normalizeH="0" baseline="0" dirty="0" smtClean="0">
              <a:ln>
                <a:noFill/>
              </a:ln>
              <a:solidFill>
                <a:schemeClr val="tx1"/>
              </a:solidFill>
              <a:effectLst/>
              <a:latin typeface="Arial" pitchFamily="34" charset="0"/>
            </a:endParaRPr>
          </a:p>
          <a:p>
            <a:pPr lvl="1" eaLnBrk="0" fontAlgn="base" hangingPunct="0">
              <a:spcBef>
                <a:spcPct val="0"/>
              </a:spcBef>
              <a:spcAft>
                <a:spcPct val="0"/>
              </a:spcAft>
              <a:buFontTx/>
              <a:buChar char="•"/>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Power point lectures following the outlines provided</a:t>
            </a:r>
            <a:endParaRPr kumimoji="0" lang="en-US" sz="1600" b="0" i="0" u="none" strike="noStrike" cap="none" normalizeH="0" baseline="0" dirty="0" smtClean="0">
              <a:ln>
                <a:noFill/>
              </a:ln>
              <a:solidFill>
                <a:schemeClr val="tx1"/>
              </a:solidFill>
              <a:effectLst/>
              <a:latin typeface="Arial" pitchFamily="34" charset="0"/>
            </a:endParaRPr>
          </a:p>
          <a:p>
            <a:pPr lvl="1" eaLnBrk="0" fontAlgn="base" hangingPunct="0">
              <a:spcBef>
                <a:spcPct val="0"/>
              </a:spcBef>
              <a:spcAft>
                <a:spcPct val="0"/>
              </a:spcAft>
              <a:buFontTx/>
              <a:buChar char="•"/>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Completion of reading assignments </a:t>
            </a:r>
            <a:endParaRPr kumimoji="0" lang="en-US" sz="1600" b="0" i="0" u="none" strike="noStrike" cap="none" normalizeH="0" baseline="0" dirty="0" smtClean="0">
              <a:ln>
                <a:noFill/>
              </a:ln>
              <a:solidFill>
                <a:schemeClr val="tx1"/>
              </a:solidFill>
              <a:effectLst/>
              <a:latin typeface="Arial" pitchFamily="34" charset="0"/>
            </a:endParaRPr>
          </a:p>
          <a:p>
            <a:pPr lvl="1" eaLnBrk="0" fontAlgn="base" hangingPunct="0">
              <a:spcBef>
                <a:spcPct val="0"/>
              </a:spcBef>
              <a:spcAft>
                <a:spcPct val="0"/>
              </a:spcAft>
              <a:buFontTx/>
              <a:buChar char="•"/>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Completion of self study questions </a:t>
            </a:r>
            <a:endParaRPr kumimoji="0" lang="en-US" sz="1600" b="0" i="0" u="none" strike="noStrike" cap="none" normalizeH="0" baseline="0" dirty="0" smtClean="0">
              <a:ln>
                <a:noFill/>
              </a:ln>
              <a:solidFill>
                <a:schemeClr val="tx1"/>
              </a:solidFill>
              <a:effectLst/>
              <a:latin typeface="Arial" pitchFamily="34" charset="0"/>
            </a:endParaRPr>
          </a:p>
          <a:p>
            <a:pPr lvl="1" eaLnBrk="0" fontAlgn="base" hangingPunct="0">
              <a:spcBef>
                <a:spcPct val="0"/>
              </a:spcBef>
              <a:spcAft>
                <a:spcPct val="0"/>
              </a:spcAft>
              <a:buFontTx/>
              <a:buChar char="•"/>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Small group discussions </a:t>
            </a:r>
            <a:endParaRPr kumimoji="0" lang="en-US" sz="1600" b="0" i="0" u="none" strike="noStrike" cap="none" normalizeH="0" baseline="0" dirty="0" smtClean="0">
              <a:ln>
                <a:noFill/>
              </a:ln>
              <a:solidFill>
                <a:schemeClr val="tx1"/>
              </a:solidFill>
              <a:effectLst/>
              <a:latin typeface="Arial" pitchFamily="34" charset="0"/>
            </a:endParaRPr>
          </a:p>
          <a:p>
            <a:pPr lvl="1" eaLnBrk="0" fontAlgn="base" hangingPunct="0">
              <a:spcBef>
                <a:spcPct val="0"/>
              </a:spcBef>
              <a:spcAft>
                <a:spcPct val="0"/>
              </a:spcAft>
              <a:buFontTx/>
              <a:buChar char="•"/>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Completion of  internet based exams</a:t>
            </a:r>
            <a:endParaRPr kumimoji="0" lang="en-US" sz="1600" b="0" i="0" u="none" strike="noStrike" cap="none" normalizeH="0" baseline="0" dirty="0" smtClean="0">
              <a:ln>
                <a:noFill/>
              </a:ln>
              <a:solidFill>
                <a:schemeClr val="tx1"/>
              </a:solidFill>
              <a:effectLst/>
              <a:latin typeface="Arial" pitchFamily="34" charset="0"/>
            </a:endParaRPr>
          </a:p>
          <a:p>
            <a:pPr lvl="1" eaLnBrk="0" fontAlgn="base" hangingPunct="0">
              <a:spcBef>
                <a:spcPct val="0"/>
              </a:spcBef>
              <a:spcAft>
                <a:spcPct val="0"/>
              </a:spcAft>
              <a:buFontTx/>
              <a:buChar char="•"/>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Attendance at CALAOMS sponsored courses</a:t>
            </a:r>
          </a:p>
          <a:p>
            <a:pPr lvl="1" eaLnBrk="0" fontAlgn="base" hangingPunct="0">
              <a:spcBef>
                <a:spcPct val="0"/>
              </a:spcBef>
              <a:spcAft>
                <a:spcPct val="0"/>
              </a:spcAft>
              <a:buFontTx/>
              <a:buChar char="•"/>
            </a:pP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The student must complete a final exam covering the didactic material offered by the California Association of Oral and Maxillofacial Surgeons (CALAOMS). In addition the students will complete the CALAOMS sponsored lecture and laboratory courses.  Material from these courses is provided for approval as part of the curriculum. This material can also be presented to students within the practice setting.</a:t>
            </a:r>
            <a:endParaRPr kumimoji="0" lang="en-US" sz="16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Curriculum</a:t>
            </a:r>
            <a:endParaRPr lang="en-US" dirty="0"/>
          </a:p>
        </p:txBody>
      </p:sp>
      <p:graphicFrame>
        <p:nvGraphicFramePr>
          <p:cNvPr id="5" name="Table 4"/>
          <p:cNvGraphicFramePr>
            <a:graphicFrameLocks noGrp="1"/>
          </p:cNvGraphicFramePr>
          <p:nvPr/>
        </p:nvGraphicFramePr>
        <p:xfrm>
          <a:off x="152400" y="1219199"/>
          <a:ext cx="8915400" cy="5410201"/>
        </p:xfrm>
        <a:graphic>
          <a:graphicData uri="http://schemas.openxmlformats.org/drawingml/2006/table">
            <a:tbl>
              <a:tblPr/>
              <a:tblGrid>
                <a:gridCol w="2905380"/>
                <a:gridCol w="4333620"/>
                <a:gridCol w="1676400"/>
              </a:tblGrid>
              <a:tr h="1014413">
                <a:tc>
                  <a:txBody>
                    <a:bodyPr/>
                    <a:lstStyle/>
                    <a:p>
                      <a:pPr marL="0" marR="0">
                        <a:spcBef>
                          <a:spcPts val="0"/>
                        </a:spcBef>
                        <a:spcAft>
                          <a:spcPts val="0"/>
                        </a:spcAft>
                      </a:pPr>
                      <a:endParaRPr lang="en-US" sz="1600" b="1" dirty="0">
                        <a:latin typeface="Calibri"/>
                        <a:ea typeface="Times New Roman"/>
                        <a:cs typeface="Times New Roman"/>
                      </a:endParaRPr>
                    </a:p>
                    <a:p>
                      <a:pPr marL="0" marR="0">
                        <a:spcBef>
                          <a:spcPts val="0"/>
                        </a:spcBef>
                        <a:spcAft>
                          <a:spcPts val="0"/>
                        </a:spcAft>
                      </a:pPr>
                      <a:r>
                        <a:rPr lang="en-US" sz="1600" b="1" dirty="0">
                          <a:latin typeface="Calibri"/>
                          <a:ea typeface="Times New Roman"/>
                          <a:cs typeface="Times New Roman"/>
                        </a:rPr>
                        <a:t>Part I: General Didactic</a:t>
                      </a:r>
                    </a:p>
                  </a:txBody>
                  <a:tcPr marL="65217" marR="65217" marT="0" marB="0">
                    <a:lnL>
                      <a:noFill/>
                    </a:lnL>
                    <a:lnR>
                      <a:noFill/>
                    </a:lnR>
                    <a:lnT>
                      <a:noFill/>
                    </a:lnT>
                    <a:lnB>
                      <a:noFill/>
                    </a:lnB>
                  </a:tcPr>
                </a:tc>
                <a:tc>
                  <a:txBody>
                    <a:bodyPr/>
                    <a:lstStyle/>
                    <a:p>
                      <a:pPr marL="0" marR="0">
                        <a:spcBef>
                          <a:spcPts val="0"/>
                        </a:spcBef>
                        <a:spcAft>
                          <a:spcPts val="0"/>
                        </a:spcAft>
                      </a:pPr>
                      <a:endParaRPr lang="en-US" sz="1600" dirty="0">
                        <a:latin typeface="Times New Roman"/>
                        <a:ea typeface="Times New Roman"/>
                        <a:cs typeface="Times New Roman"/>
                      </a:endParaRPr>
                    </a:p>
                  </a:txBody>
                  <a:tcPr marL="65217" marR="65217" marT="0" marB="0">
                    <a:lnL>
                      <a:noFill/>
                    </a:lnL>
                    <a:lnR>
                      <a:noFill/>
                    </a:lnR>
                    <a:lnT>
                      <a:noFill/>
                    </a:lnT>
                    <a:lnB>
                      <a:noFill/>
                    </a:lnB>
                  </a:tcPr>
                </a:tc>
                <a:tc>
                  <a:txBody>
                    <a:bodyPr/>
                    <a:lstStyle/>
                    <a:p>
                      <a:pPr marL="0" marR="0">
                        <a:spcBef>
                          <a:spcPts val="0"/>
                        </a:spcBef>
                        <a:spcAft>
                          <a:spcPts val="0"/>
                        </a:spcAft>
                      </a:pPr>
                      <a:r>
                        <a:rPr lang="en-US" sz="1600" b="1" dirty="0">
                          <a:latin typeface="Times New Roman"/>
                          <a:ea typeface="Times New Roman"/>
                          <a:cs typeface="Times New Roman"/>
                        </a:rPr>
                        <a:t>         </a:t>
                      </a:r>
                      <a:endParaRPr lang="en-US" sz="1600" dirty="0">
                        <a:latin typeface="Times New Roman"/>
                        <a:ea typeface="Times New Roman"/>
                        <a:cs typeface="Times New Roman"/>
                      </a:endParaRPr>
                    </a:p>
                    <a:p>
                      <a:pPr marL="0" marR="0">
                        <a:spcBef>
                          <a:spcPts val="0"/>
                        </a:spcBef>
                        <a:spcAft>
                          <a:spcPts val="0"/>
                        </a:spcAft>
                      </a:pPr>
                      <a:r>
                        <a:rPr lang="en-US" sz="1600" b="1" dirty="0">
                          <a:latin typeface="Times New Roman"/>
                          <a:ea typeface="Times New Roman"/>
                          <a:cs typeface="Times New Roman"/>
                        </a:rPr>
                        <a:t>Lecture </a:t>
                      </a:r>
                      <a:r>
                        <a:rPr lang="en-US" sz="1600" b="1" dirty="0" smtClean="0">
                          <a:latin typeface="Times New Roman"/>
                          <a:ea typeface="Times New Roman"/>
                          <a:cs typeface="Times New Roman"/>
                        </a:rPr>
                        <a:t> Study </a:t>
                      </a:r>
                      <a:endParaRPr lang="en-US" sz="1600" dirty="0">
                        <a:latin typeface="Times New Roman"/>
                        <a:ea typeface="Times New Roman"/>
                        <a:cs typeface="Times New Roman"/>
                      </a:endParaRPr>
                    </a:p>
                  </a:txBody>
                  <a:tcPr marL="65217" marR="65217" marT="0" marB="0">
                    <a:lnL>
                      <a:noFill/>
                    </a:lnL>
                    <a:lnR>
                      <a:noFill/>
                    </a:lnR>
                    <a:lnT>
                      <a:noFill/>
                    </a:lnT>
                    <a:lnB>
                      <a:noFill/>
                    </a:lnB>
                  </a:tcPr>
                </a:tc>
              </a:tr>
              <a:tr h="2028825">
                <a:tc>
                  <a:txBody>
                    <a:bodyPr/>
                    <a:lstStyle/>
                    <a:p>
                      <a:pPr marL="0" marR="0">
                        <a:spcBef>
                          <a:spcPts val="0"/>
                        </a:spcBef>
                        <a:spcAft>
                          <a:spcPts val="0"/>
                        </a:spcAft>
                      </a:pPr>
                      <a:r>
                        <a:rPr lang="en-US" sz="1600" dirty="0">
                          <a:latin typeface="Times New Roman"/>
                          <a:ea typeface="Times New Roman"/>
                          <a:cs typeface="Times New Roman"/>
                        </a:rPr>
                        <a:t>Module A</a:t>
                      </a:r>
                    </a:p>
                    <a:p>
                      <a:pPr marL="0" marR="0">
                        <a:spcBef>
                          <a:spcPts val="0"/>
                        </a:spcBef>
                        <a:spcAft>
                          <a:spcPts val="0"/>
                        </a:spcAft>
                      </a:pPr>
                      <a:r>
                        <a:rPr lang="en-US" sz="1600" dirty="0">
                          <a:latin typeface="Times New Roman"/>
                          <a:ea typeface="Times New Roman"/>
                          <a:cs typeface="Times New Roman"/>
                        </a:rPr>
                        <a:t>Module B</a:t>
                      </a:r>
                    </a:p>
                    <a:p>
                      <a:pPr marL="0" marR="0">
                        <a:spcBef>
                          <a:spcPts val="0"/>
                        </a:spcBef>
                        <a:spcAft>
                          <a:spcPts val="0"/>
                        </a:spcAft>
                      </a:pPr>
                      <a:r>
                        <a:rPr lang="en-US" sz="1600" dirty="0">
                          <a:latin typeface="Times New Roman"/>
                          <a:ea typeface="Times New Roman"/>
                          <a:cs typeface="Times New Roman"/>
                        </a:rPr>
                        <a:t>Module C</a:t>
                      </a:r>
                    </a:p>
                    <a:p>
                      <a:pPr marL="0" marR="0">
                        <a:spcBef>
                          <a:spcPts val="0"/>
                        </a:spcBef>
                        <a:spcAft>
                          <a:spcPts val="0"/>
                        </a:spcAft>
                      </a:pPr>
                      <a:r>
                        <a:rPr lang="en-US" sz="1600" dirty="0">
                          <a:latin typeface="Times New Roman"/>
                          <a:ea typeface="Times New Roman"/>
                          <a:cs typeface="Times New Roman"/>
                        </a:rPr>
                        <a:t>Module D</a:t>
                      </a:r>
                    </a:p>
                    <a:p>
                      <a:pPr marL="0" marR="0">
                        <a:spcBef>
                          <a:spcPts val="0"/>
                        </a:spcBef>
                        <a:spcAft>
                          <a:spcPts val="0"/>
                        </a:spcAft>
                      </a:pPr>
                      <a:r>
                        <a:rPr lang="en-US" sz="1600" dirty="0">
                          <a:latin typeface="Times New Roman"/>
                          <a:ea typeface="Times New Roman"/>
                          <a:cs typeface="Times New Roman"/>
                        </a:rPr>
                        <a:t>Module E</a:t>
                      </a:r>
                    </a:p>
                  </a:txBody>
                  <a:tcPr marL="65217" marR="65217" marT="0" marB="0">
                    <a:lnL>
                      <a:noFill/>
                    </a:lnL>
                    <a:lnR>
                      <a:noFill/>
                    </a:lnR>
                    <a:lnT>
                      <a:noFill/>
                    </a:lnT>
                    <a:lnB>
                      <a:noFill/>
                    </a:lnB>
                  </a:tcPr>
                </a:tc>
                <a:tc>
                  <a:txBody>
                    <a:bodyPr/>
                    <a:lstStyle/>
                    <a:p>
                      <a:pPr marL="0" marR="0">
                        <a:spcBef>
                          <a:spcPts val="0"/>
                        </a:spcBef>
                        <a:spcAft>
                          <a:spcPts val="0"/>
                        </a:spcAft>
                      </a:pPr>
                      <a:r>
                        <a:rPr lang="en-US" sz="1600" dirty="0">
                          <a:latin typeface="Times New Roman"/>
                          <a:ea typeface="Times New Roman"/>
                          <a:cs typeface="Times New Roman"/>
                        </a:rPr>
                        <a:t>Pre Operative Evaluation, Records and Consent Forms</a:t>
                      </a:r>
                    </a:p>
                    <a:p>
                      <a:pPr marL="0" marR="0">
                        <a:spcBef>
                          <a:spcPts val="0"/>
                        </a:spcBef>
                        <a:spcAft>
                          <a:spcPts val="0"/>
                        </a:spcAft>
                      </a:pPr>
                      <a:r>
                        <a:rPr lang="en-US" sz="1600" dirty="0">
                          <a:latin typeface="Times New Roman"/>
                          <a:ea typeface="Times New Roman"/>
                          <a:cs typeface="Times New Roman"/>
                        </a:rPr>
                        <a:t>Anatomy and Physiology</a:t>
                      </a:r>
                    </a:p>
                    <a:p>
                      <a:pPr marL="0" marR="0">
                        <a:spcBef>
                          <a:spcPts val="0"/>
                        </a:spcBef>
                        <a:spcAft>
                          <a:spcPts val="0"/>
                        </a:spcAft>
                      </a:pPr>
                      <a:r>
                        <a:rPr lang="en-US" sz="1600" dirty="0">
                          <a:latin typeface="Times New Roman"/>
                          <a:ea typeface="Times New Roman"/>
                          <a:cs typeface="Times New Roman"/>
                        </a:rPr>
                        <a:t>Pain and Anxiety Reduction</a:t>
                      </a:r>
                    </a:p>
                    <a:p>
                      <a:pPr marL="0" marR="0">
                        <a:spcBef>
                          <a:spcPts val="0"/>
                        </a:spcBef>
                        <a:spcAft>
                          <a:spcPts val="0"/>
                        </a:spcAft>
                      </a:pPr>
                      <a:r>
                        <a:rPr lang="en-US" sz="1600" dirty="0">
                          <a:latin typeface="Times New Roman"/>
                          <a:ea typeface="Times New Roman"/>
                          <a:cs typeface="Times New Roman"/>
                        </a:rPr>
                        <a:t>Overview of Drug Classification</a:t>
                      </a:r>
                    </a:p>
                    <a:p>
                      <a:pPr marL="0" marR="0">
                        <a:spcBef>
                          <a:spcPts val="0"/>
                        </a:spcBef>
                        <a:spcAft>
                          <a:spcPts val="0"/>
                        </a:spcAft>
                      </a:pPr>
                      <a:r>
                        <a:rPr lang="en-US" sz="1600" dirty="0">
                          <a:latin typeface="Times New Roman"/>
                          <a:ea typeface="Times New Roman"/>
                          <a:cs typeface="Times New Roman"/>
                        </a:rPr>
                        <a:t>Overview of Drug Groups used in Sedation and Anesthesia</a:t>
                      </a:r>
                    </a:p>
                  </a:txBody>
                  <a:tcPr marL="65217" marR="65217" marT="0" marB="0">
                    <a:lnL>
                      <a:noFill/>
                    </a:lnL>
                    <a:lnR>
                      <a:noFill/>
                    </a:lnR>
                    <a:lnT>
                      <a:noFill/>
                    </a:lnT>
                    <a:lnB>
                      <a:noFill/>
                    </a:lnB>
                  </a:tcPr>
                </a:tc>
                <a:tc>
                  <a:txBody>
                    <a:bodyPr/>
                    <a:lstStyle/>
                    <a:p>
                      <a:pPr marL="0" marR="0">
                        <a:spcBef>
                          <a:spcPts val="0"/>
                        </a:spcBef>
                        <a:spcAft>
                          <a:spcPts val="0"/>
                        </a:spcAft>
                        <a:tabLst>
                          <a:tab pos="2743200" algn="ctr"/>
                          <a:tab pos="5486400" algn="r"/>
                          <a:tab pos="457200" algn="l"/>
                        </a:tabLst>
                      </a:pPr>
                      <a:r>
                        <a:rPr lang="en-US" sz="1600" dirty="0">
                          <a:latin typeface="Times New Roman"/>
                          <a:ea typeface="Times New Roman"/>
                          <a:cs typeface="Times New Roman"/>
                        </a:rPr>
                        <a:t>1 hr        2hrs</a:t>
                      </a:r>
                    </a:p>
                    <a:p>
                      <a:pPr marL="0" marR="0">
                        <a:spcBef>
                          <a:spcPts val="0"/>
                        </a:spcBef>
                        <a:spcAft>
                          <a:spcPts val="0"/>
                        </a:spcAft>
                        <a:tabLst>
                          <a:tab pos="2743200" algn="ctr"/>
                          <a:tab pos="5486400" algn="r"/>
                          <a:tab pos="457200" algn="l"/>
                        </a:tabLst>
                      </a:pPr>
                      <a:r>
                        <a:rPr lang="en-US" sz="1600" dirty="0">
                          <a:latin typeface="Times New Roman"/>
                          <a:ea typeface="Times New Roman"/>
                          <a:cs typeface="Times New Roman"/>
                        </a:rPr>
                        <a:t>2 hrs      </a:t>
                      </a:r>
                      <a:r>
                        <a:rPr lang="en-US" sz="1600" dirty="0" smtClean="0">
                          <a:latin typeface="Times New Roman"/>
                          <a:ea typeface="Times New Roman"/>
                          <a:cs typeface="Times New Roman"/>
                        </a:rPr>
                        <a:t>2 </a:t>
                      </a:r>
                      <a:r>
                        <a:rPr lang="en-US" sz="1600" dirty="0">
                          <a:latin typeface="Times New Roman"/>
                          <a:ea typeface="Times New Roman"/>
                          <a:cs typeface="Times New Roman"/>
                        </a:rPr>
                        <a:t>hrs</a:t>
                      </a:r>
                    </a:p>
                    <a:p>
                      <a:pPr marL="0" marR="0">
                        <a:spcBef>
                          <a:spcPts val="0"/>
                        </a:spcBef>
                        <a:spcAft>
                          <a:spcPts val="0"/>
                        </a:spcAft>
                        <a:tabLst>
                          <a:tab pos="2743200" algn="ctr"/>
                          <a:tab pos="5486400" algn="r"/>
                          <a:tab pos="457200" algn="l"/>
                        </a:tabLst>
                      </a:pPr>
                      <a:r>
                        <a:rPr lang="en-US" sz="1600" dirty="0">
                          <a:latin typeface="Times New Roman"/>
                          <a:ea typeface="Times New Roman"/>
                          <a:cs typeface="Times New Roman"/>
                        </a:rPr>
                        <a:t>1 hr        2 hrs</a:t>
                      </a:r>
                    </a:p>
                    <a:p>
                      <a:pPr marL="0" marR="0">
                        <a:spcBef>
                          <a:spcPts val="0"/>
                        </a:spcBef>
                        <a:spcAft>
                          <a:spcPts val="0"/>
                        </a:spcAft>
                        <a:tabLst>
                          <a:tab pos="2743200" algn="ctr"/>
                          <a:tab pos="5486400" algn="r"/>
                          <a:tab pos="457200" algn="l"/>
                        </a:tabLst>
                      </a:pPr>
                      <a:r>
                        <a:rPr lang="en-US" sz="1600" dirty="0">
                          <a:latin typeface="Times New Roman"/>
                          <a:ea typeface="Times New Roman"/>
                          <a:cs typeface="Times New Roman"/>
                        </a:rPr>
                        <a:t>1 hr        2 hrs</a:t>
                      </a:r>
                    </a:p>
                    <a:p>
                      <a:pPr marL="0" marR="0">
                        <a:spcBef>
                          <a:spcPts val="0"/>
                        </a:spcBef>
                        <a:spcAft>
                          <a:spcPts val="0"/>
                        </a:spcAft>
                        <a:tabLst>
                          <a:tab pos="2743200" algn="ctr"/>
                          <a:tab pos="5486400" algn="r"/>
                          <a:tab pos="457200" algn="l"/>
                        </a:tabLst>
                      </a:pPr>
                      <a:r>
                        <a:rPr lang="en-US" sz="1600" dirty="0">
                          <a:latin typeface="Times New Roman"/>
                          <a:ea typeface="Times New Roman"/>
                          <a:cs typeface="Times New Roman"/>
                        </a:rPr>
                        <a:t>1 hr        2 hrs</a:t>
                      </a:r>
                    </a:p>
                  </a:txBody>
                  <a:tcPr marL="65217" marR="65217" marT="0" marB="0">
                    <a:lnL>
                      <a:noFill/>
                    </a:lnL>
                    <a:lnR>
                      <a:noFill/>
                    </a:lnR>
                    <a:lnT>
                      <a:noFill/>
                    </a:lnT>
                    <a:lnB>
                      <a:noFill/>
                    </a:lnB>
                  </a:tcPr>
                </a:tc>
              </a:tr>
              <a:tr h="1352550">
                <a:tc>
                  <a:txBody>
                    <a:bodyPr/>
                    <a:lstStyle/>
                    <a:p>
                      <a:pPr marL="0" marR="0">
                        <a:spcBef>
                          <a:spcPts val="0"/>
                        </a:spcBef>
                        <a:spcAft>
                          <a:spcPts val="0"/>
                        </a:spcAft>
                      </a:pPr>
                      <a:r>
                        <a:rPr lang="en-US" sz="1600" dirty="0">
                          <a:latin typeface="Times New Roman"/>
                          <a:ea typeface="Times New Roman"/>
                          <a:cs typeface="Times New Roman"/>
                        </a:rPr>
                        <a:t>Module F</a:t>
                      </a:r>
                    </a:p>
                  </a:txBody>
                  <a:tcPr marL="65217" marR="65217" marT="0" marB="0">
                    <a:lnL>
                      <a:noFill/>
                    </a:lnL>
                    <a:lnR>
                      <a:noFill/>
                    </a:lnR>
                    <a:lnT>
                      <a:noFill/>
                    </a:lnT>
                    <a:lnB>
                      <a:noFill/>
                    </a:lnB>
                  </a:tcPr>
                </a:tc>
                <a:tc>
                  <a:txBody>
                    <a:bodyPr/>
                    <a:lstStyle/>
                    <a:p>
                      <a:pPr marL="0" marR="0">
                        <a:spcBef>
                          <a:spcPts val="0"/>
                        </a:spcBef>
                        <a:spcAft>
                          <a:spcPts val="0"/>
                        </a:spcAft>
                      </a:pPr>
                      <a:r>
                        <a:rPr lang="en-US" sz="1600" dirty="0">
                          <a:latin typeface="Times New Roman"/>
                          <a:ea typeface="Times New Roman"/>
                          <a:cs typeface="Times New Roman"/>
                        </a:rPr>
                        <a:t>Anesthesia and Sedation Characteristics</a:t>
                      </a:r>
                    </a:p>
                    <a:p>
                      <a:pPr marL="0" marR="0">
                        <a:spcBef>
                          <a:spcPts val="0"/>
                        </a:spcBef>
                        <a:spcAft>
                          <a:spcPts val="0"/>
                        </a:spcAft>
                      </a:pPr>
                      <a:r>
                        <a:rPr lang="en-US" sz="1600" dirty="0">
                          <a:latin typeface="Times New Roman"/>
                          <a:ea typeface="Times New Roman"/>
                          <a:cs typeface="Times New Roman"/>
                        </a:rPr>
                        <a:t>Overview of Patient Monitoring</a:t>
                      </a:r>
                    </a:p>
                    <a:p>
                      <a:pPr marL="0" marR="0">
                        <a:spcBef>
                          <a:spcPts val="0"/>
                        </a:spcBef>
                        <a:spcAft>
                          <a:spcPts val="0"/>
                        </a:spcAft>
                      </a:pPr>
                      <a:r>
                        <a:rPr lang="en-US" sz="1600" dirty="0">
                          <a:latin typeface="Times New Roman"/>
                          <a:ea typeface="Times New Roman"/>
                          <a:cs typeface="Times New Roman"/>
                        </a:rPr>
                        <a:t>Prevention, Recognition and Management of Complications</a:t>
                      </a:r>
                    </a:p>
                  </a:txBody>
                  <a:tcPr marL="65217" marR="65217" marT="0" marB="0">
                    <a:lnL>
                      <a:noFill/>
                    </a:lnL>
                    <a:lnR>
                      <a:noFill/>
                    </a:lnR>
                    <a:lnT>
                      <a:noFill/>
                    </a:lnT>
                    <a:lnB>
                      <a:noFill/>
                    </a:lnB>
                  </a:tcPr>
                </a:tc>
                <a:tc>
                  <a:txBody>
                    <a:bodyPr/>
                    <a:lstStyle/>
                    <a:p>
                      <a:pPr marL="0" marR="0">
                        <a:spcBef>
                          <a:spcPts val="0"/>
                        </a:spcBef>
                        <a:spcAft>
                          <a:spcPts val="0"/>
                        </a:spcAft>
                      </a:pPr>
                      <a:r>
                        <a:rPr lang="en-US" sz="1600" dirty="0">
                          <a:latin typeface="Times New Roman"/>
                          <a:ea typeface="Times New Roman"/>
                          <a:cs typeface="Times New Roman"/>
                        </a:rPr>
                        <a:t>2 hrs      </a:t>
                      </a:r>
                      <a:r>
                        <a:rPr lang="en-US" sz="1600" dirty="0" smtClean="0">
                          <a:latin typeface="Times New Roman"/>
                          <a:ea typeface="Times New Roman"/>
                          <a:cs typeface="Times New Roman"/>
                        </a:rPr>
                        <a:t>3 </a:t>
                      </a:r>
                      <a:r>
                        <a:rPr lang="en-US" sz="1600" dirty="0">
                          <a:latin typeface="Times New Roman"/>
                          <a:ea typeface="Times New Roman"/>
                          <a:cs typeface="Times New Roman"/>
                        </a:rPr>
                        <a:t>hrs</a:t>
                      </a:r>
                    </a:p>
                  </a:txBody>
                  <a:tcPr marL="65217" marR="65217" marT="0" marB="0">
                    <a:lnL>
                      <a:noFill/>
                    </a:lnL>
                    <a:lnR>
                      <a:noFill/>
                    </a:lnR>
                    <a:lnT>
                      <a:noFill/>
                    </a:lnT>
                    <a:lnB>
                      <a:noFill/>
                    </a:lnB>
                  </a:tcPr>
                </a:tc>
              </a:tr>
              <a:tr h="1014413">
                <a:tc>
                  <a:txBody>
                    <a:bodyPr/>
                    <a:lstStyle/>
                    <a:p>
                      <a:pPr marL="0" marR="0">
                        <a:spcBef>
                          <a:spcPts val="0"/>
                        </a:spcBef>
                        <a:spcAft>
                          <a:spcPts val="0"/>
                        </a:spcAft>
                      </a:pPr>
                      <a:endParaRPr lang="en-US" sz="1600" dirty="0">
                        <a:latin typeface="Times New Roman"/>
                        <a:ea typeface="Times New Roman"/>
                        <a:cs typeface="Times New Roman"/>
                      </a:endParaRPr>
                    </a:p>
                    <a:p>
                      <a:pPr marL="0" marR="0">
                        <a:spcBef>
                          <a:spcPts val="0"/>
                        </a:spcBef>
                        <a:spcAft>
                          <a:spcPts val="0"/>
                        </a:spcAft>
                      </a:pPr>
                      <a:r>
                        <a:rPr lang="en-US" sz="1600" dirty="0">
                          <a:latin typeface="Times New Roman"/>
                          <a:ea typeface="Times New Roman"/>
                          <a:cs typeface="Times New Roman"/>
                        </a:rPr>
                        <a:t>Module G </a:t>
                      </a:r>
                    </a:p>
                    <a:p>
                      <a:pPr marL="0" marR="0">
                        <a:spcBef>
                          <a:spcPts val="0"/>
                        </a:spcBef>
                        <a:spcAft>
                          <a:spcPts val="0"/>
                        </a:spcAft>
                      </a:pPr>
                      <a:endParaRPr lang="en-US" sz="1600" dirty="0">
                        <a:latin typeface="Times New Roman"/>
                        <a:ea typeface="Times New Roman"/>
                        <a:cs typeface="Times New Roman"/>
                      </a:endParaRPr>
                    </a:p>
                  </a:txBody>
                  <a:tcPr marL="65217" marR="65217" marT="0" marB="0">
                    <a:lnL>
                      <a:noFill/>
                    </a:lnL>
                    <a:lnR>
                      <a:noFill/>
                    </a:lnR>
                    <a:lnT>
                      <a:noFill/>
                    </a:lnT>
                    <a:lnB>
                      <a:noFill/>
                    </a:lnB>
                  </a:tcPr>
                </a:tc>
                <a:tc>
                  <a:txBody>
                    <a:bodyPr/>
                    <a:lstStyle/>
                    <a:p>
                      <a:pPr marL="0" marR="0">
                        <a:spcBef>
                          <a:spcPts val="0"/>
                        </a:spcBef>
                        <a:spcAft>
                          <a:spcPts val="0"/>
                        </a:spcAft>
                      </a:pPr>
                      <a:endParaRPr lang="en-US" sz="1600" dirty="0">
                        <a:latin typeface="Times New Roman"/>
                        <a:ea typeface="Times New Roman"/>
                        <a:cs typeface="Times New Roman"/>
                      </a:endParaRPr>
                    </a:p>
                    <a:p>
                      <a:pPr marL="0" marR="0">
                        <a:spcBef>
                          <a:spcPts val="0"/>
                        </a:spcBef>
                        <a:spcAft>
                          <a:spcPts val="0"/>
                        </a:spcAft>
                      </a:pPr>
                      <a:r>
                        <a:rPr lang="en-US" sz="1600" dirty="0">
                          <a:latin typeface="Times New Roman"/>
                          <a:ea typeface="Times New Roman"/>
                          <a:cs typeface="Times New Roman"/>
                        </a:rPr>
                        <a:t>Pediatric Patents and Special Needs Patients</a:t>
                      </a:r>
                    </a:p>
                  </a:txBody>
                  <a:tcPr marL="65217" marR="65217" marT="0" marB="0">
                    <a:lnL>
                      <a:noFill/>
                    </a:lnL>
                    <a:lnR>
                      <a:noFill/>
                    </a:lnR>
                    <a:lnT>
                      <a:noFill/>
                    </a:lnT>
                    <a:lnB>
                      <a:noFill/>
                    </a:lnB>
                  </a:tcPr>
                </a:tc>
                <a:tc>
                  <a:txBody>
                    <a:bodyPr/>
                    <a:lstStyle/>
                    <a:p>
                      <a:pPr marL="0" marR="0">
                        <a:spcBef>
                          <a:spcPts val="0"/>
                        </a:spcBef>
                        <a:spcAft>
                          <a:spcPts val="0"/>
                        </a:spcAft>
                      </a:pPr>
                      <a:endParaRPr lang="en-US" sz="1600" dirty="0">
                        <a:latin typeface="Times New Roman"/>
                        <a:ea typeface="Times New Roman"/>
                        <a:cs typeface="Times New Roman"/>
                      </a:endParaRPr>
                    </a:p>
                    <a:p>
                      <a:pPr marL="0" marR="0">
                        <a:spcBef>
                          <a:spcPts val="0"/>
                        </a:spcBef>
                        <a:spcAft>
                          <a:spcPts val="0"/>
                        </a:spcAft>
                      </a:pPr>
                      <a:r>
                        <a:rPr lang="en-US" sz="1600" dirty="0">
                          <a:latin typeface="Times New Roman"/>
                          <a:ea typeface="Times New Roman"/>
                          <a:cs typeface="Times New Roman"/>
                        </a:rPr>
                        <a:t>2 hrs       </a:t>
                      </a:r>
                      <a:r>
                        <a:rPr lang="en-US" sz="1600" dirty="0" smtClean="0">
                          <a:latin typeface="Times New Roman"/>
                          <a:ea typeface="Times New Roman"/>
                          <a:cs typeface="Times New Roman"/>
                        </a:rPr>
                        <a:t>2 </a:t>
                      </a:r>
                      <a:r>
                        <a:rPr lang="en-US" sz="1600" dirty="0">
                          <a:latin typeface="Times New Roman"/>
                          <a:ea typeface="Times New Roman"/>
                          <a:cs typeface="Times New Roman"/>
                        </a:rPr>
                        <a:t>hrs</a:t>
                      </a:r>
                    </a:p>
                  </a:txBody>
                  <a:tcPr marL="65217" marR="65217" marT="0" marB="0">
                    <a:lnL>
                      <a:noFill/>
                    </a:lnL>
                    <a:lnR>
                      <a:noFill/>
                    </a:lnR>
                    <a:lnT>
                      <a:noFill/>
                    </a:lnT>
                    <a:lnB>
                      <a:noFill/>
                    </a:lnB>
                  </a:tcPr>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Curriculum</a:t>
            </a:r>
            <a:endParaRPr lang="en-US" dirty="0"/>
          </a:p>
        </p:txBody>
      </p:sp>
      <p:graphicFrame>
        <p:nvGraphicFramePr>
          <p:cNvPr id="3" name="Table 2"/>
          <p:cNvGraphicFramePr>
            <a:graphicFrameLocks noGrp="1"/>
          </p:cNvGraphicFramePr>
          <p:nvPr/>
        </p:nvGraphicFramePr>
        <p:xfrm>
          <a:off x="228600" y="1447800"/>
          <a:ext cx="8763000" cy="5192686"/>
        </p:xfrm>
        <a:graphic>
          <a:graphicData uri="http://schemas.openxmlformats.org/drawingml/2006/table">
            <a:tbl>
              <a:tblPr/>
              <a:tblGrid>
                <a:gridCol w="2905380"/>
                <a:gridCol w="4409820"/>
                <a:gridCol w="1447800"/>
              </a:tblGrid>
              <a:tr h="1475510">
                <a:tc>
                  <a:txBody>
                    <a:bodyPr/>
                    <a:lstStyle/>
                    <a:p>
                      <a:pPr marL="0" marR="0">
                        <a:spcBef>
                          <a:spcPts val="0"/>
                        </a:spcBef>
                        <a:spcAft>
                          <a:spcPts val="0"/>
                        </a:spcAft>
                      </a:pPr>
                      <a:endParaRPr lang="en-US" sz="1600" dirty="0">
                        <a:latin typeface="Times New Roman"/>
                        <a:ea typeface="Times New Roman"/>
                        <a:cs typeface="Times New Roman"/>
                      </a:endParaRPr>
                    </a:p>
                    <a:p>
                      <a:pPr marL="0" marR="0">
                        <a:spcBef>
                          <a:spcPts val="0"/>
                        </a:spcBef>
                        <a:spcAft>
                          <a:spcPts val="0"/>
                        </a:spcAft>
                      </a:pPr>
                      <a:endParaRPr lang="en-US" sz="1600" dirty="0">
                        <a:latin typeface="Times New Roman"/>
                        <a:ea typeface="Times New Roman"/>
                        <a:cs typeface="Times New Roman"/>
                      </a:endParaRPr>
                    </a:p>
                    <a:p>
                      <a:pPr marL="0" marR="0">
                        <a:spcBef>
                          <a:spcPts val="0"/>
                        </a:spcBef>
                        <a:spcAft>
                          <a:spcPts val="0"/>
                        </a:spcAft>
                      </a:pPr>
                      <a:r>
                        <a:rPr lang="en-US" sz="1600" b="1" dirty="0">
                          <a:latin typeface="Times New Roman"/>
                          <a:ea typeface="Times New Roman"/>
                          <a:cs typeface="Times New Roman"/>
                        </a:rPr>
                        <a:t>Part  II: Specific Didactic</a:t>
                      </a:r>
                      <a:endParaRPr lang="en-US" sz="1600" dirty="0">
                        <a:latin typeface="Times New Roman"/>
                        <a:ea typeface="Times New Roman"/>
                        <a:cs typeface="Times New Roman"/>
                      </a:endParaRPr>
                    </a:p>
                  </a:txBody>
                  <a:tcPr marL="65217" marR="65217" marT="0" marB="0">
                    <a:lnL>
                      <a:noFill/>
                    </a:lnL>
                    <a:lnR>
                      <a:noFill/>
                    </a:lnR>
                    <a:lnT>
                      <a:noFill/>
                    </a:lnT>
                    <a:lnB>
                      <a:noFill/>
                    </a:lnB>
                  </a:tcPr>
                </a:tc>
                <a:tc>
                  <a:txBody>
                    <a:bodyPr/>
                    <a:lstStyle/>
                    <a:p>
                      <a:pPr marL="0" marR="0">
                        <a:spcBef>
                          <a:spcPts val="0"/>
                        </a:spcBef>
                        <a:spcAft>
                          <a:spcPts val="0"/>
                        </a:spcAft>
                      </a:pPr>
                      <a:endParaRPr lang="en-US" sz="1600" dirty="0">
                        <a:latin typeface="Times New Roman"/>
                        <a:ea typeface="Times New Roman"/>
                        <a:cs typeface="Times New Roman"/>
                      </a:endParaRPr>
                    </a:p>
                  </a:txBody>
                  <a:tcPr marL="65217" marR="65217" marT="0" marB="0">
                    <a:lnL>
                      <a:noFill/>
                    </a:lnL>
                    <a:lnR>
                      <a:noFill/>
                    </a:lnR>
                    <a:lnT>
                      <a:noFill/>
                    </a:lnT>
                    <a:lnB>
                      <a:noFill/>
                    </a:lnB>
                  </a:tcPr>
                </a:tc>
                <a:tc>
                  <a:txBody>
                    <a:bodyPr/>
                    <a:lstStyle/>
                    <a:p>
                      <a:pPr marL="0" marR="0">
                        <a:spcBef>
                          <a:spcPts val="0"/>
                        </a:spcBef>
                        <a:spcAft>
                          <a:spcPts val="0"/>
                        </a:spcAft>
                      </a:pPr>
                      <a:endParaRPr lang="en-US" sz="1600" dirty="0" smtClean="0">
                        <a:latin typeface="Times New Roman"/>
                        <a:ea typeface="Times New Roman"/>
                        <a:cs typeface="Times New Roman"/>
                      </a:endParaRPr>
                    </a:p>
                    <a:p>
                      <a:pPr marL="0" marR="0">
                        <a:spcBef>
                          <a:spcPts val="0"/>
                        </a:spcBef>
                        <a:spcAft>
                          <a:spcPts val="0"/>
                        </a:spcAft>
                      </a:pPr>
                      <a:endParaRPr lang="en-US" sz="1600" dirty="0" smtClean="0">
                        <a:latin typeface="Times New Roman"/>
                        <a:ea typeface="Times New Roman"/>
                        <a:cs typeface="Times New Roman"/>
                      </a:endParaRPr>
                    </a:p>
                    <a:p>
                      <a:pPr marL="0" marR="0">
                        <a:spcBef>
                          <a:spcPts val="0"/>
                        </a:spcBef>
                        <a:spcAft>
                          <a:spcPts val="0"/>
                        </a:spcAft>
                      </a:pPr>
                      <a:r>
                        <a:rPr lang="en-US" sz="1600" b="1" dirty="0" smtClean="0">
                          <a:latin typeface="Times New Roman"/>
                          <a:ea typeface="Times New Roman"/>
                          <a:cs typeface="Times New Roman"/>
                        </a:rPr>
                        <a:t>Lecture</a:t>
                      </a:r>
                      <a:r>
                        <a:rPr lang="en-US" sz="1600" dirty="0" smtClean="0">
                          <a:latin typeface="Times New Roman"/>
                          <a:ea typeface="Times New Roman"/>
                          <a:cs typeface="Times New Roman"/>
                        </a:rPr>
                        <a:t>  </a:t>
                      </a:r>
                      <a:r>
                        <a:rPr lang="en-US" sz="1600" b="1" dirty="0" smtClean="0">
                          <a:latin typeface="Times New Roman"/>
                          <a:ea typeface="Times New Roman"/>
                          <a:cs typeface="Times New Roman"/>
                        </a:rPr>
                        <a:t>Study</a:t>
                      </a:r>
                      <a:endParaRPr lang="en-US" sz="1600" b="1" dirty="0">
                        <a:latin typeface="Times New Roman"/>
                        <a:ea typeface="Times New Roman"/>
                        <a:cs typeface="Times New Roman"/>
                      </a:endParaRPr>
                    </a:p>
                  </a:txBody>
                  <a:tcPr marL="65217" marR="65217" marT="0" marB="0">
                    <a:lnL>
                      <a:noFill/>
                    </a:lnL>
                    <a:lnR>
                      <a:noFill/>
                    </a:lnR>
                    <a:lnT>
                      <a:noFill/>
                    </a:lnT>
                    <a:lnB>
                      <a:noFill/>
                    </a:lnB>
                  </a:tcPr>
                </a:tc>
              </a:tr>
              <a:tr h="1967346">
                <a:tc>
                  <a:txBody>
                    <a:bodyPr/>
                    <a:lstStyle/>
                    <a:p>
                      <a:pPr marL="0" marR="0">
                        <a:spcBef>
                          <a:spcPts val="0"/>
                        </a:spcBef>
                        <a:spcAft>
                          <a:spcPts val="0"/>
                        </a:spcAft>
                      </a:pPr>
                      <a:r>
                        <a:rPr lang="en-US" sz="1600" dirty="0">
                          <a:latin typeface="Times New Roman"/>
                          <a:ea typeface="Times New Roman"/>
                          <a:cs typeface="Times New Roman"/>
                        </a:rPr>
                        <a:t>Module H</a:t>
                      </a:r>
                    </a:p>
                    <a:p>
                      <a:pPr marL="0" marR="0">
                        <a:spcBef>
                          <a:spcPts val="0"/>
                        </a:spcBef>
                        <a:spcAft>
                          <a:spcPts val="0"/>
                        </a:spcAft>
                      </a:pPr>
                      <a:r>
                        <a:rPr lang="en-US" sz="1600" dirty="0">
                          <a:latin typeface="Times New Roman"/>
                          <a:ea typeface="Times New Roman"/>
                          <a:cs typeface="Times New Roman"/>
                        </a:rPr>
                        <a:t>Module I</a:t>
                      </a:r>
                    </a:p>
                    <a:p>
                      <a:pPr marL="0" marR="0">
                        <a:spcBef>
                          <a:spcPts val="0"/>
                        </a:spcBef>
                        <a:spcAft>
                          <a:spcPts val="0"/>
                        </a:spcAft>
                      </a:pPr>
                      <a:r>
                        <a:rPr lang="en-US" sz="1600" dirty="0">
                          <a:latin typeface="Times New Roman"/>
                          <a:ea typeface="Times New Roman"/>
                          <a:cs typeface="Times New Roman"/>
                        </a:rPr>
                        <a:t>Module J</a:t>
                      </a:r>
                    </a:p>
                  </a:txBody>
                  <a:tcPr marL="65217" marR="65217" marT="0" marB="0">
                    <a:lnL>
                      <a:noFill/>
                    </a:lnL>
                    <a:lnR>
                      <a:noFill/>
                    </a:lnR>
                    <a:lnT>
                      <a:noFill/>
                    </a:lnT>
                    <a:lnB>
                      <a:noFill/>
                    </a:lnB>
                  </a:tcPr>
                </a:tc>
                <a:tc>
                  <a:txBody>
                    <a:bodyPr/>
                    <a:lstStyle/>
                    <a:p>
                      <a:pPr marL="0" marR="0">
                        <a:spcBef>
                          <a:spcPts val="0"/>
                        </a:spcBef>
                        <a:spcAft>
                          <a:spcPts val="0"/>
                        </a:spcAft>
                      </a:pPr>
                      <a:r>
                        <a:rPr lang="en-US" sz="1600" dirty="0">
                          <a:latin typeface="Times New Roman"/>
                          <a:ea typeface="Times New Roman"/>
                          <a:cs typeface="Times New Roman"/>
                        </a:rPr>
                        <a:t>Overview of Anesthesia Emergencies</a:t>
                      </a:r>
                    </a:p>
                    <a:p>
                      <a:pPr marL="0" marR="0">
                        <a:spcBef>
                          <a:spcPts val="0"/>
                        </a:spcBef>
                        <a:spcAft>
                          <a:spcPts val="0"/>
                        </a:spcAft>
                      </a:pPr>
                      <a:r>
                        <a:rPr lang="en-US" sz="1600" dirty="0">
                          <a:latin typeface="Times New Roman"/>
                          <a:ea typeface="Times New Roman"/>
                          <a:cs typeface="Times New Roman"/>
                        </a:rPr>
                        <a:t>Drug Identification and Draw</a:t>
                      </a:r>
                    </a:p>
                    <a:p>
                      <a:pPr marL="0" marR="0">
                        <a:spcBef>
                          <a:spcPts val="0"/>
                        </a:spcBef>
                        <a:spcAft>
                          <a:spcPts val="0"/>
                        </a:spcAft>
                      </a:pPr>
                      <a:r>
                        <a:rPr lang="en-US" sz="1600" dirty="0">
                          <a:latin typeface="Times New Roman"/>
                          <a:ea typeface="Times New Roman"/>
                          <a:cs typeface="Times New Roman"/>
                        </a:rPr>
                        <a:t>Adding Drugs, Medications and Fluids to an IV line; Discontinuing an IV line</a:t>
                      </a:r>
                    </a:p>
                  </a:txBody>
                  <a:tcPr marL="65217" marR="65217" marT="0" marB="0">
                    <a:lnL>
                      <a:noFill/>
                    </a:lnL>
                    <a:lnR>
                      <a:noFill/>
                    </a:lnR>
                    <a:lnT>
                      <a:noFill/>
                    </a:lnT>
                    <a:lnB>
                      <a:noFill/>
                    </a:lnB>
                  </a:tcPr>
                </a:tc>
                <a:tc>
                  <a:txBody>
                    <a:bodyPr/>
                    <a:lstStyle/>
                    <a:p>
                      <a:pPr marL="0" marR="0">
                        <a:spcBef>
                          <a:spcPts val="0"/>
                        </a:spcBef>
                        <a:spcAft>
                          <a:spcPts val="0"/>
                        </a:spcAft>
                      </a:pPr>
                      <a:r>
                        <a:rPr lang="en-US" sz="1600" dirty="0">
                          <a:latin typeface="Times New Roman"/>
                          <a:ea typeface="Times New Roman"/>
                          <a:cs typeface="Times New Roman"/>
                        </a:rPr>
                        <a:t>1 hrs       2 hrs</a:t>
                      </a:r>
                    </a:p>
                    <a:p>
                      <a:pPr marL="0" marR="0">
                        <a:spcBef>
                          <a:spcPts val="0"/>
                        </a:spcBef>
                        <a:spcAft>
                          <a:spcPts val="0"/>
                        </a:spcAft>
                      </a:pPr>
                      <a:r>
                        <a:rPr lang="en-US" sz="1600" dirty="0">
                          <a:latin typeface="Times New Roman"/>
                          <a:ea typeface="Times New Roman"/>
                          <a:cs typeface="Times New Roman"/>
                        </a:rPr>
                        <a:t>1 hr        2 hrs        </a:t>
                      </a:r>
                    </a:p>
                    <a:p>
                      <a:pPr marL="0" marR="0">
                        <a:spcBef>
                          <a:spcPts val="0"/>
                        </a:spcBef>
                        <a:spcAft>
                          <a:spcPts val="0"/>
                        </a:spcAft>
                      </a:pPr>
                      <a:r>
                        <a:rPr lang="en-US" sz="1600" dirty="0">
                          <a:latin typeface="Times New Roman"/>
                          <a:ea typeface="Times New Roman"/>
                          <a:cs typeface="Times New Roman"/>
                        </a:rPr>
                        <a:t>1 hr        2 hrs      </a:t>
                      </a:r>
                    </a:p>
                  </a:txBody>
                  <a:tcPr marL="65217" marR="65217" marT="0" marB="0">
                    <a:lnL>
                      <a:noFill/>
                    </a:lnL>
                    <a:lnR>
                      <a:noFill/>
                    </a:lnR>
                    <a:lnT>
                      <a:noFill/>
                    </a:lnT>
                    <a:lnB>
                      <a:noFill/>
                    </a:lnB>
                  </a:tcPr>
                </a:tc>
              </a:tr>
              <a:tr h="1475510">
                <a:tc>
                  <a:txBody>
                    <a:bodyPr/>
                    <a:lstStyle/>
                    <a:p>
                      <a:pPr marL="0" marR="0">
                        <a:spcBef>
                          <a:spcPts val="0"/>
                        </a:spcBef>
                        <a:spcAft>
                          <a:spcPts val="0"/>
                        </a:spcAft>
                      </a:pPr>
                      <a:r>
                        <a:rPr lang="en-US" sz="1600" dirty="0">
                          <a:latin typeface="Times New Roman"/>
                          <a:ea typeface="Times New Roman"/>
                          <a:cs typeface="Times New Roman"/>
                        </a:rPr>
                        <a:t>Module K </a:t>
                      </a:r>
                    </a:p>
                    <a:p>
                      <a:pPr marL="0" marR="0">
                        <a:spcBef>
                          <a:spcPts val="0"/>
                        </a:spcBef>
                        <a:spcAft>
                          <a:spcPts val="0"/>
                        </a:spcAft>
                      </a:pPr>
                      <a:r>
                        <a:rPr lang="en-US" sz="1600" dirty="0">
                          <a:latin typeface="Times New Roman"/>
                          <a:ea typeface="Times New Roman"/>
                          <a:cs typeface="Times New Roman"/>
                        </a:rPr>
                        <a:t>Written Examination</a:t>
                      </a:r>
                    </a:p>
                    <a:p>
                      <a:pPr marL="0" marR="0">
                        <a:spcBef>
                          <a:spcPts val="0"/>
                        </a:spcBef>
                        <a:spcAft>
                          <a:spcPts val="0"/>
                        </a:spcAft>
                      </a:pPr>
                      <a:r>
                        <a:rPr lang="en-US" sz="1600" dirty="0">
                          <a:latin typeface="Times New Roman"/>
                          <a:ea typeface="Times New Roman"/>
                          <a:cs typeface="Times New Roman"/>
                        </a:rPr>
                        <a:t>Didactic Total Hours</a:t>
                      </a:r>
                    </a:p>
                  </a:txBody>
                  <a:tcPr marL="65217" marR="65217" marT="0" marB="0">
                    <a:lnL>
                      <a:noFill/>
                    </a:lnL>
                    <a:lnR>
                      <a:noFill/>
                    </a:lnR>
                    <a:lnT>
                      <a:noFill/>
                    </a:lnT>
                    <a:lnB>
                      <a:noFill/>
                    </a:lnB>
                  </a:tcPr>
                </a:tc>
                <a:tc>
                  <a:txBody>
                    <a:bodyPr/>
                    <a:lstStyle/>
                    <a:p>
                      <a:pPr marL="0" marR="0">
                        <a:spcBef>
                          <a:spcPts val="0"/>
                        </a:spcBef>
                        <a:spcAft>
                          <a:spcPts val="0"/>
                        </a:spcAft>
                      </a:pPr>
                      <a:r>
                        <a:rPr lang="en-US" sz="1600" dirty="0">
                          <a:solidFill>
                            <a:schemeClr val="tx1"/>
                          </a:solidFill>
                          <a:latin typeface="Times New Roman"/>
                          <a:ea typeface="Times New Roman"/>
                          <a:cs typeface="Times New Roman"/>
                        </a:rPr>
                        <a:t>Patient Monitoring</a:t>
                      </a:r>
                      <a:r>
                        <a:rPr lang="en-US" sz="1600" u="sng" dirty="0">
                          <a:solidFill>
                            <a:schemeClr val="tx1"/>
                          </a:solidFill>
                          <a:latin typeface="Times New Roman"/>
                          <a:ea typeface="Times New Roman"/>
                          <a:cs typeface="Times New Roman"/>
                        </a:rPr>
                        <a:t> </a:t>
                      </a:r>
                      <a:endParaRPr lang="en-US" sz="1600" dirty="0">
                        <a:solidFill>
                          <a:schemeClr val="tx1"/>
                        </a:solidFill>
                        <a:latin typeface="Times New Roman"/>
                        <a:ea typeface="Times New Roman"/>
                        <a:cs typeface="Times New Roman"/>
                      </a:endParaRPr>
                    </a:p>
                  </a:txBody>
                  <a:tcPr marL="65217" marR="65217" marT="0" marB="0">
                    <a:lnL>
                      <a:noFill/>
                    </a:lnL>
                    <a:lnR>
                      <a:noFill/>
                    </a:lnR>
                    <a:lnT>
                      <a:noFill/>
                    </a:lnT>
                    <a:lnB>
                      <a:noFill/>
                    </a:lnB>
                  </a:tcPr>
                </a:tc>
                <a:tc>
                  <a:txBody>
                    <a:bodyPr/>
                    <a:lstStyle/>
                    <a:p>
                      <a:pPr marL="0" marR="0">
                        <a:spcBef>
                          <a:spcPts val="0"/>
                        </a:spcBef>
                        <a:spcAft>
                          <a:spcPts val="0"/>
                        </a:spcAft>
                      </a:pPr>
                      <a:r>
                        <a:rPr lang="en-US" sz="1600" dirty="0">
                          <a:latin typeface="Times New Roman"/>
                          <a:ea typeface="Times New Roman"/>
                          <a:cs typeface="Times New Roman"/>
                        </a:rPr>
                        <a:t>2 hrs       </a:t>
                      </a:r>
                      <a:r>
                        <a:rPr lang="en-US" sz="1600" dirty="0" smtClean="0">
                          <a:latin typeface="Times New Roman"/>
                          <a:ea typeface="Times New Roman"/>
                          <a:cs typeface="Times New Roman"/>
                        </a:rPr>
                        <a:t>2 </a:t>
                      </a:r>
                      <a:r>
                        <a:rPr lang="en-US" sz="1600" dirty="0">
                          <a:latin typeface="Times New Roman"/>
                          <a:ea typeface="Times New Roman"/>
                          <a:cs typeface="Times New Roman"/>
                        </a:rPr>
                        <a:t>hrs</a:t>
                      </a:r>
                    </a:p>
                    <a:p>
                      <a:pPr marL="0" marR="0">
                        <a:spcBef>
                          <a:spcPts val="0"/>
                        </a:spcBef>
                        <a:spcAft>
                          <a:spcPts val="0"/>
                        </a:spcAft>
                      </a:pPr>
                      <a:r>
                        <a:rPr lang="en-US" sz="1600" dirty="0">
                          <a:latin typeface="Times New Roman"/>
                          <a:ea typeface="Times New Roman"/>
                          <a:cs typeface="Times New Roman"/>
                        </a:rPr>
                        <a:t>2 hrs</a:t>
                      </a:r>
                    </a:p>
                    <a:p>
                      <a:pPr marL="0" marR="0">
                        <a:spcBef>
                          <a:spcPts val="0"/>
                        </a:spcBef>
                        <a:spcAft>
                          <a:spcPts val="0"/>
                        </a:spcAft>
                      </a:pPr>
                      <a:r>
                        <a:rPr lang="en-US" sz="1600" dirty="0">
                          <a:latin typeface="Times New Roman"/>
                          <a:ea typeface="Times New Roman"/>
                          <a:cs typeface="Times New Roman"/>
                        </a:rPr>
                        <a:t>17 hrs    </a:t>
                      </a:r>
                      <a:r>
                        <a:rPr lang="en-US" sz="1600" dirty="0" smtClean="0">
                          <a:latin typeface="Times New Roman"/>
                          <a:ea typeface="Times New Roman"/>
                          <a:cs typeface="Times New Roman"/>
                        </a:rPr>
                        <a:t>23hrs </a:t>
                      </a:r>
                      <a:endParaRPr lang="en-US" sz="1600" dirty="0">
                        <a:latin typeface="Times New Roman"/>
                        <a:ea typeface="Times New Roman"/>
                        <a:cs typeface="Times New Roman"/>
                      </a:endParaRPr>
                    </a:p>
                  </a:txBody>
                  <a:tcPr marL="65217" marR="65217" marT="0" marB="0">
                    <a:lnL>
                      <a:noFill/>
                    </a:lnL>
                    <a:lnR>
                      <a:noFill/>
                    </a:lnR>
                    <a:lnT>
                      <a:noFill/>
                    </a:lnT>
                    <a:lnB>
                      <a:noFill/>
                    </a:lnB>
                  </a:tcPr>
                </a:tc>
              </a:tr>
              <a:tr h="34634">
                <a:tc>
                  <a:txBody>
                    <a:bodyPr/>
                    <a:lstStyle/>
                    <a:p>
                      <a:endParaRPr lang="en-US" dirty="0"/>
                    </a:p>
                  </a:txBody>
                  <a:tcPr marL="65217" marR="65217" marT="0" marB="0">
                    <a:lnL>
                      <a:noFill/>
                    </a:lnL>
                    <a:lnR>
                      <a:noFill/>
                    </a:lnR>
                    <a:lnT>
                      <a:noFill/>
                    </a:lnT>
                    <a:lnB>
                      <a:noFill/>
                    </a:lnB>
                  </a:tcPr>
                </a:tc>
                <a:tc>
                  <a:txBody>
                    <a:bodyPr/>
                    <a:lstStyle/>
                    <a:p>
                      <a:endParaRPr lang="en-US" dirty="0"/>
                    </a:p>
                  </a:txBody>
                  <a:tcPr marL="65217" marR="65217" marT="0" marB="0">
                    <a:lnL>
                      <a:noFill/>
                    </a:lnL>
                    <a:lnR>
                      <a:noFill/>
                    </a:lnR>
                    <a:lnT>
                      <a:noFill/>
                    </a:lnT>
                    <a:lnB>
                      <a:noFill/>
                    </a:lnB>
                  </a:tcPr>
                </a:tc>
                <a:tc>
                  <a:txBody>
                    <a:bodyPr/>
                    <a:lstStyle/>
                    <a:p>
                      <a:pPr marL="0" marR="0">
                        <a:spcBef>
                          <a:spcPts val="0"/>
                        </a:spcBef>
                        <a:spcAft>
                          <a:spcPts val="0"/>
                        </a:spcAft>
                      </a:pPr>
                      <a:endParaRPr lang="en-US" sz="1000" dirty="0">
                        <a:latin typeface="Times New Roman"/>
                        <a:ea typeface="Times New Roman"/>
                        <a:cs typeface="Times New Roman"/>
                      </a:endParaRPr>
                    </a:p>
                  </a:txBody>
                  <a:tcPr marL="65217" marR="65217" marT="0" marB="0">
                    <a:lnL>
                      <a:noFill/>
                    </a:lnL>
                    <a:lnR>
                      <a:noFill/>
                    </a:lnR>
                    <a:lnT>
                      <a:noFill/>
                    </a:lnT>
                    <a:lnB>
                      <a:noFill/>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 2637</a:t>
            </a:r>
            <a:endParaRPr lang="en-US" dirty="0"/>
          </a:p>
        </p:txBody>
      </p:sp>
      <p:sp>
        <p:nvSpPr>
          <p:cNvPr id="3" name="Content Placeholder 2"/>
          <p:cNvSpPr>
            <a:spLocks noGrp="1"/>
          </p:cNvSpPr>
          <p:nvPr>
            <p:ph idx="1"/>
          </p:nvPr>
        </p:nvSpPr>
        <p:spPr/>
        <p:txBody>
          <a:bodyPr>
            <a:normAutofit lnSpcReduction="10000"/>
          </a:bodyPr>
          <a:lstStyle/>
          <a:p>
            <a:r>
              <a:rPr lang="en-US" dirty="0" smtClean="0"/>
              <a:t>The CDA collaborated with the Dental Assisting Alliance, representatives from GP, and all recognized dental specialties to strengthen the career path for dental assistants.</a:t>
            </a:r>
          </a:p>
          <a:p>
            <a:r>
              <a:rPr lang="en-US" dirty="0" smtClean="0"/>
              <a:t>Six years (2002-2008) of public, legislative, and regulatory work was completed in response to the evaluation of the dental assisting structure</a:t>
            </a:r>
          </a:p>
          <a:p>
            <a:r>
              <a:rPr lang="en-US" dirty="0" smtClean="0"/>
              <a:t>SB 1546 was the original legislation enacted in 2004.  This law was sunsetted and replaced by AB 2637 .</a:t>
            </a:r>
          </a:p>
          <a:p>
            <a:r>
              <a:rPr lang="en-US" dirty="0" smtClean="0"/>
              <a:t>Establishes the DSA and ROA.</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Curriculum-Laboratory</a:t>
            </a:r>
            <a:endParaRPr lang="en-US" dirty="0"/>
          </a:p>
        </p:txBody>
      </p:sp>
      <p:sp>
        <p:nvSpPr>
          <p:cNvPr id="36865" name="Rectangle 1"/>
          <p:cNvSpPr>
            <a:spLocks noChangeArrowheads="1"/>
          </p:cNvSpPr>
          <p:nvPr/>
        </p:nvSpPr>
        <p:spPr bwMode="auto">
          <a:xfrm>
            <a:off x="609600" y="1472654"/>
            <a:ext cx="7620000" cy="4955203"/>
          </a:xfrm>
          <a:prstGeom prst="rect">
            <a:avLst/>
          </a:prstGeom>
          <a:noFill/>
          <a:ln w="9525">
            <a:noFill/>
            <a:miter lim="800000"/>
            <a:headEnd/>
            <a:tailEnd/>
          </a:ln>
          <a:effectLst/>
        </p:spPr>
        <p:txBody>
          <a:bodyPr vert="horz" wrap="square" lIns="91440" tIns="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This section requires completion of 17 hours of training in the dental practice setting using the material provided in the Section II outline. The training routine will consist of the completion of the checklist on each evaluation form with the help of course faculty.  Although the requirements state that three repetitions of each exercise are required, successful completion of each exercise, without critical errors, is necessary before the trainee can move to the next phase of training. Completion of student self evaluation and instructor evaluation forms that used to determine basic competency in the laboratory simulations. These forms are also used for the practical exam.</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The laboratory section includes the following:</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 Didactic instruction included in Modules H, I and J are prerequisites.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 Laboratory training in the following areas, utilizing other students, staff members, or SIM men for simulation. Instruction shall include satisfactory completion of at least two simulations for each scenario, one which shall be used for a practical examination.</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  </a:t>
            </a: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Curriculum</a:t>
            </a:r>
            <a:endParaRPr lang="en-US" dirty="0"/>
          </a:p>
        </p:txBody>
      </p:sp>
      <p:graphicFrame>
        <p:nvGraphicFramePr>
          <p:cNvPr id="3" name="Table 2"/>
          <p:cNvGraphicFramePr>
            <a:graphicFrameLocks noGrp="1"/>
          </p:cNvGraphicFramePr>
          <p:nvPr/>
        </p:nvGraphicFramePr>
        <p:xfrm>
          <a:off x="152400" y="1828800"/>
          <a:ext cx="8763000" cy="3901440"/>
        </p:xfrm>
        <a:graphic>
          <a:graphicData uri="http://schemas.openxmlformats.org/drawingml/2006/table">
            <a:tbl>
              <a:tblPr/>
              <a:tblGrid>
                <a:gridCol w="7343153"/>
                <a:gridCol w="315835"/>
                <a:gridCol w="1104012"/>
              </a:tblGrid>
              <a:tr h="3505200">
                <a:tc>
                  <a:txBody>
                    <a:bodyPr/>
                    <a:lstStyle/>
                    <a:p>
                      <a:pPr marL="0" marR="0">
                        <a:spcBef>
                          <a:spcPts val="0"/>
                        </a:spcBef>
                        <a:spcAft>
                          <a:spcPts val="0"/>
                        </a:spcAft>
                        <a:tabLst>
                          <a:tab pos="2743200" algn="ctr"/>
                          <a:tab pos="5486400" algn="r"/>
                          <a:tab pos="457200" algn="l"/>
                        </a:tabLst>
                      </a:pPr>
                      <a:r>
                        <a:rPr lang="en-US" sz="1600" b="1" dirty="0">
                          <a:latin typeface="Times New Roman"/>
                          <a:ea typeface="Times New Roman"/>
                        </a:rPr>
                        <a:t>Section II: Laboratory </a:t>
                      </a:r>
                      <a:endParaRPr lang="en-US" sz="1600" dirty="0">
                        <a:latin typeface="Times New Roman"/>
                        <a:ea typeface="Times New Roman"/>
                      </a:endParaRPr>
                    </a:p>
                    <a:p>
                      <a:pPr marL="742950" marR="0" lvl="1" indent="-285750">
                        <a:spcBef>
                          <a:spcPts val="0"/>
                        </a:spcBef>
                        <a:spcAft>
                          <a:spcPts val="0"/>
                        </a:spcAft>
                        <a:buFont typeface="+mj-lt"/>
                        <a:buAutoNum type="alphaLcPeriod"/>
                        <a:tabLst>
                          <a:tab pos="914400" algn="l"/>
                        </a:tabLst>
                      </a:pPr>
                      <a:r>
                        <a:rPr lang="en-US" sz="1600" u="sng" dirty="0">
                          <a:latin typeface="Times New Roman"/>
                          <a:ea typeface="Times New Roman"/>
                        </a:rPr>
                        <a:t>Simulated emergencies </a:t>
                      </a:r>
                      <a:r>
                        <a:rPr lang="en-US" sz="1600" dirty="0">
                          <a:latin typeface="Times New Roman"/>
                          <a:ea typeface="Times New Roman"/>
                        </a:rPr>
                        <a:t>: airway obstruction, bronchospasm,  emesis and aspiration of foreign material under anesthesia, angina pectoris, myocardial infarction, hypotension, hypertension, cardiac arrest, allergic reaction, convulsions, hypoglycemia, syncope, and respiratory depression. </a:t>
                      </a:r>
                      <a:endParaRPr lang="en-US" sz="1600" dirty="0" smtClean="0">
                        <a:latin typeface="Times New Roman"/>
                        <a:ea typeface="Times New Roman"/>
                      </a:endParaRPr>
                    </a:p>
                    <a:p>
                      <a:pPr marL="742950" marR="0" lvl="1" indent="-285750">
                        <a:spcBef>
                          <a:spcPts val="0"/>
                        </a:spcBef>
                        <a:spcAft>
                          <a:spcPts val="0"/>
                        </a:spcAft>
                        <a:buFont typeface="+mj-lt"/>
                        <a:buAutoNum type="alphaLcPeriod"/>
                        <a:tabLst>
                          <a:tab pos="914400" algn="l"/>
                        </a:tabLst>
                      </a:pPr>
                      <a:endParaRPr lang="en-US" sz="1600" dirty="0">
                        <a:latin typeface="Times New Roman"/>
                        <a:ea typeface="Times New Roman"/>
                      </a:endParaRPr>
                    </a:p>
                    <a:p>
                      <a:pPr marL="742950" marR="0" lvl="1" indent="-285750">
                        <a:spcBef>
                          <a:spcPts val="0"/>
                        </a:spcBef>
                        <a:spcAft>
                          <a:spcPts val="0"/>
                        </a:spcAft>
                        <a:buFont typeface="+mj-lt"/>
                        <a:buAutoNum type="alphaLcPeriod"/>
                        <a:tabLst>
                          <a:tab pos="914400" algn="l"/>
                        </a:tabLst>
                      </a:pPr>
                      <a:r>
                        <a:rPr lang="en-US" sz="1600" dirty="0">
                          <a:latin typeface="Times New Roman"/>
                          <a:ea typeface="Times New Roman"/>
                        </a:rPr>
                        <a:t>Practical exam on </a:t>
                      </a:r>
                      <a:r>
                        <a:rPr lang="en-US" sz="1600" dirty="0" smtClean="0">
                          <a:latin typeface="Times New Roman"/>
                          <a:ea typeface="Times New Roman"/>
                        </a:rPr>
                        <a:t>emergencies</a:t>
                      </a:r>
                    </a:p>
                    <a:p>
                      <a:pPr marL="742950" marR="0" lvl="1" indent="-285750">
                        <a:spcBef>
                          <a:spcPts val="0"/>
                        </a:spcBef>
                        <a:spcAft>
                          <a:spcPts val="0"/>
                        </a:spcAft>
                        <a:buFont typeface="+mj-lt"/>
                        <a:buAutoNum type="alphaLcPeriod"/>
                        <a:tabLst>
                          <a:tab pos="914400" algn="l"/>
                        </a:tabLst>
                      </a:pPr>
                      <a:endParaRPr lang="en-US" sz="1600" dirty="0">
                        <a:latin typeface="Times New Roman"/>
                        <a:ea typeface="Times New Roman"/>
                      </a:endParaRPr>
                    </a:p>
                    <a:p>
                      <a:pPr marL="742950" marR="0" lvl="1" indent="-285750">
                        <a:spcBef>
                          <a:spcPts val="0"/>
                        </a:spcBef>
                        <a:spcAft>
                          <a:spcPts val="0"/>
                        </a:spcAft>
                        <a:buFont typeface="+mj-lt"/>
                        <a:buAutoNum type="alphaLcPeriod"/>
                        <a:tabLst>
                          <a:tab pos="914400" algn="l"/>
                        </a:tabLst>
                      </a:pPr>
                      <a:r>
                        <a:rPr lang="en-US" sz="1600" dirty="0">
                          <a:latin typeface="Times New Roman"/>
                          <a:ea typeface="Times New Roman"/>
                        </a:rPr>
                        <a:t>Withdrawal of fluids from a vial or ampule in the amount specified by the </a:t>
                      </a:r>
                      <a:r>
                        <a:rPr lang="en-US" sz="1600" dirty="0" smtClean="0">
                          <a:latin typeface="Times New Roman"/>
                          <a:ea typeface="Times New Roman"/>
                        </a:rPr>
                        <a:t>course </a:t>
                      </a:r>
                      <a:r>
                        <a:rPr lang="en-US" sz="1600" dirty="0">
                          <a:latin typeface="Times New Roman"/>
                          <a:ea typeface="Times New Roman"/>
                        </a:rPr>
                        <a:t>director, one of which shall be for a practical examination. </a:t>
                      </a:r>
                      <a:endParaRPr lang="en-US" sz="1600" dirty="0" smtClean="0">
                        <a:latin typeface="Times New Roman"/>
                        <a:ea typeface="Times New Roman"/>
                      </a:endParaRPr>
                    </a:p>
                    <a:p>
                      <a:pPr marL="742950" marR="0" lvl="1" indent="-285750">
                        <a:spcBef>
                          <a:spcPts val="0"/>
                        </a:spcBef>
                        <a:spcAft>
                          <a:spcPts val="0"/>
                        </a:spcAft>
                        <a:buFont typeface="+mj-lt"/>
                        <a:buAutoNum type="alphaLcPeriod"/>
                        <a:tabLst>
                          <a:tab pos="914400" algn="l"/>
                        </a:tabLst>
                      </a:pPr>
                      <a:endParaRPr lang="en-US" sz="1600" dirty="0">
                        <a:latin typeface="Times New Roman"/>
                        <a:ea typeface="Times New Roman"/>
                      </a:endParaRPr>
                    </a:p>
                    <a:p>
                      <a:pPr marL="742950" marR="0" lvl="1" indent="-285750">
                        <a:spcBef>
                          <a:spcPts val="0"/>
                        </a:spcBef>
                        <a:spcAft>
                          <a:spcPts val="0"/>
                        </a:spcAft>
                        <a:buFont typeface="+mj-lt"/>
                        <a:buAutoNum type="alphaLcPeriod"/>
                        <a:tabLst>
                          <a:tab pos="914400" algn="l"/>
                        </a:tabLst>
                      </a:pPr>
                      <a:r>
                        <a:rPr lang="en-US" sz="1600" dirty="0">
                          <a:latin typeface="Times New Roman"/>
                          <a:ea typeface="Times New Roman"/>
                        </a:rPr>
                        <a:t>Adding fluids to an existing IV line utilizing a venipuncture training </a:t>
                      </a:r>
                      <a:r>
                        <a:rPr lang="en-US" sz="1600" dirty="0" smtClean="0">
                          <a:latin typeface="Times New Roman"/>
                          <a:ea typeface="Times New Roman"/>
                        </a:rPr>
                        <a:t>arm.</a:t>
                      </a:r>
                    </a:p>
                    <a:p>
                      <a:pPr marL="742950" marR="0" lvl="1" indent="-285750">
                        <a:spcBef>
                          <a:spcPts val="0"/>
                        </a:spcBef>
                        <a:spcAft>
                          <a:spcPts val="0"/>
                        </a:spcAft>
                        <a:buFont typeface="+mj-lt"/>
                        <a:buAutoNum type="alphaLcPeriod"/>
                        <a:tabLst>
                          <a:tab pos="914400" algn="l"/>
                        </a:tabLst>
                      </a:pPr>
                      <a:endParaRPr lang="en-US" sz="1600" dirty="0">
                        <a:latin typeface="Times New Roman"/>
                        <a:ea typeface="Times New Roman"/>
                      </a:endParaRPr>
                    </a:p>
                    <a:p>
                      <a:pPr marL="742950" marR="0" lvl="1" indent="-285750">
                        <a:spcBef>
                          <a:spcPts val="0"/>
                        </a:spcBef>
                        <a:spcAft>
                          <a:spcPts val="0"/>
                        </a:spcAft>
                        <a:buFont typeface="+mj-lt"/>
                        <a:buAutoNum type="alphaLcPeriod"/>
                        <a:tabLst>
                          <a:tab pos="914400" algn="l"/>
                        </a:tabLst>
                      </a:pPr>
                      <a:r>
                        <a:rPr lang="en-US" sz="1600" dirty="0">
                          <a:latin typeface="Times New Roman"/>
                          <a:ea typeface="Times New Roman"/>
                        </a:rPr>
                        <a:t>IV removal utilizing a training arm</a:t>
                      </a:r>
                      <a:r>
                        <a:rPr lang="en-US" sz="1600" dirty="0" smtClean="0">
                          <a:latin typeface="Times New Roman"/>
                          <a:ea typeface="Times New Roman"/>
                        </a:rPr>
                        <a:t>.</a:t>
                      </a:r>
                    </a:p>
                    <a:p>
                      <a:pPr marL="742950" marR="0" lvl="1" indent="-285750">
                        <a:spcBef>
                          <a:spcPts val="0"/>
                        </a:spcBef>
                        <a:spcAft>
                          <a:spcPts val="0"/>
                        </a:spcAft>
                        <a:buFont typeface="+mj-lt"/>
                        <a:buAutoNum type="alphaLcPeriod"/>
                        <a:tabLst>
                          <a:tab pos="914400" algn="l"/>
                        </a:tabLst>
                      </a:pPr>
                      <a:endParaRPr lang="en-US" sz="1600" dirty="0">
                        <a:latin typeface="Times New Roman"/>
                        <a:ea typeface="Times New Roman"/>
                      </a:endParaRPr>
                    </a:p>
                    <a:p>
                      <a:pPr marL="742950" marR="0" lvl="1" indent="-285750">
                        <a:spcBef>
                          <a:spcPts val="0"/>
                        </a:spcBef>
                        <a:spcAft>
                          <a:spcPts val="0"/>
                        </a:spcAft>
                        <a:buFont typeface="+mj-lt"/>
                        <a:buAutoNum type="alphaLcPeriod"/>
                        <a:tabLst>
                          <a:tab pos="914400" algn="l"/>
                        </a:tabLst>
                      </a:pPr>
                      <a:r>
                        <a:rPr lang="en-US" sz="1600" dirty="0">
                          <a:latin typeface="Times New Roman"/>
                          <a:ea typeface="Times New Roman"/>
                        </a:rPr>
                        <a:t>Practical exam on IV related </a:t>
                      </a:r>
                      <a:r>
                        <a:rPr lang="en-US" sz="1600" dirty="0" smtClean="0">
                          <a:latin typeface="Times New Roman"/>
                          <a:ea typeface="Times New Roman"/>
                        </a:rPr>
                        <a:t>skills</a:t>
                      </a:r>
                      <a:endParaRPr lang="en-US" sz="1600" dirty="0">
                        <a:latin typeface="Times New Roman"/>
                        <a:ea typeface="Times New Roman"/>
                      </a:endParaRPr>
                    </a:p>
                  </a:txBody>
                  <a:tcPr marL="56444" marR="56444" marT="0" marB="0">
                    <a:lnL>
                      <a:noFill/>
                    </a:lnL>
                    <a:lnR>
                      <a:noFill/>
                    </a:lnR>
                    <a:lnT>
                      <a:noFill/>
                    </a:lnT>
                    <a:lnB>
                      <a:noFill/>
                    </a:lnB>
                  </a:tcPr>
                </a:tc>
                <a:tc>
                  <a:txBody>
                    <a:bodyPr/>
                    <a:lstStyle/>
                    <a:p>
                      <a:pPr marL="0" marR="0">
                        <a:spcBef>
                          <a:spcPts val="0"/>
                        </a:spcBef>
                        <a:spcAft>
                          <a:spcPts val="0"/>
                        </a:spcAft>
                      </a:pPr>
                      <a:endParaRPr lang="en-US" sz="1600" dirty="0">
                        <a:latin typeface="Times New Roman"/>
                        <a:ea typeface="Times New Roman"/>
                      </a:endParaRPr>
                    </a:p>
                  </a:txBody>
                  <a:tcPr marL="56444" marR="56444" marT="0" marB="0">
                    <a:lnL>
                      <a:noFill/>
                    </a:lnL>
                    <a:lnR>
                      <a:noFill/>
                    </a:lnR>
                    <a:lnT>
                      <a:noFill/>
                    </a:lnT>
                    <a:lnB>
                      <a:noFill/>
                    </a:lnB>
                  </a:tcPr>
                </a:tc>
                <a:tc>
                  <a:txBody>
                    <a:bodyPr/>
                    <a:lstStyle/>
                    <a:p>
                      <a:pPr marL="0" marR="0">
                        <a:spcBef>
                          <a:spcPts val="0"/>
                        </a:spcBef>
                        <a:spcAft>
                          <a:spcPts val="0"/>
                        </a:spcAft>
                        <a:tabLst>
                          <a:tab pos="2743200" algn="ctr"/>
                          <a:tab pos="5486400" algn="r"/>
                          <a:tab pos="457200" algn="l"/>
                        </a:tabLst>
                      </a:pPr>
                      <a:r>
                        <a:rPr lang="en-US" sz="1600" b="1" dirty="0">
                          <a:latin typeface="Times New Roman"/>
                          <a:ea typeface="Times New Roman"/>
                        </a:rPr>
                        <a:t>Instruction</a:t>
                      </a:r>
                      <a:endParaRPr lang="en-US" sz="1600" dirty="0">
                        <a:latin typeface="Times New Roman"/>
                        <a:ea typeface="Times New Roman"/>
                      </a:endParaRPr>
                    </a:p>
                    <a:p>
                      <a:pPr marL="0" marR="0">
                        <a:spcBef>
                          <a:spcPts val="0"/>
                        </a:spcBef>
                        <a:spcAft>
                          <a:spcPts val="0"/>
                        </a:spcAft>
                        <a:tabLst>
                          <a:tab pos="2743200" algn="ctr"/>
                          <a:tab pos="5486400" algn="r"/>
                          <a:tab pos="457200" algn="l"/>
                        </a:tabLst>
                      </a:pPr>
                      <a:r>
                        <a:rPr lang="en-US" sz="1600" dirty="0" smtClean="0">
                          <a:latin typeface="Times New Roman"/>
                          <a:ea typeface="Times New Roman"/>
                        </a:rPr>
                        <a:t>10 hrs</a:t>
                      </a:r>
                    </a:p>
                    <a:p>
                      <a:pPr marL="0" marR="0">
                        <a:spcBef>
                          <a:spcPts val="0"/>
                        </a:spcBef>
                        <a:spcAft>
                          <a:spcPts val="0"/>
                        </a:spcAft>
                        <a:tabLst>
                          <a:tab pos="2743200" algn="ctr"/>
                          <a:tab pos="5486400" algn="r"/>
                          <a:tab pos="457200" algn="l"/>
                        </a:tabLst>
                      </a:pPr>
                      <a:endParaRPr lang="en-US" sz="1600" dirty="0" smtClean="0">
                        <a:latin typeface="Times New Roman"/>
                        <a:ea typeface="Times New Roman"/>
                      </a:endParaRPr>
                    </a:p>
                    <a:p>
                      <a:pPr marL="0" marR="0">
                        <a:spcBef>
                          <a:spcPts val="0"/>
                        </a:spcBef>
                        <a:spcAft>
                          <a:spcPts val="0"/>
                        </a:spcAft>
                        <a:tabLst>
                          <a:tab pos="2743200" algn="ctr"/>
                          <a:tab pos="5486400" algn="r"/>
                          <a:tab pos="457200" algn="l"/>
                        </a:tabLst>
                      </a:pPr>
                      <a:endParaRPr lang="en-US" sz="1600" dirty="0" smtClean="0">
                        <a:latin typeface="Times New Roman"/>
                        <a:ea typeface="Times New Roman"/>
                      </a:endParaRPr>
                    </a:p>
                    <a:p>
                      <a:pPr marL="0" marR="0">
                        <a:spcBef>
                          <a:spcPts val="0"/>
                        </a:spcBef>
                        <a:spcAft>
                          <a:spcPts val="0"/>
                        </a:spcAft>
                        <a:tabLst>
                          <a:tab pos="2743200" algn="ctr"/>
                          <a:tab pos="5486400" algn="r"/>
                          <a:tab pos="457200" algn="l"/>
                        </a:tabLst>
                      </a:pPr>
                      <a:endParaRPr lang="en-US" sz="1600" dirty="0">
                        <a:latin typeface="Times New Roman"/>
                        <a:ea typeface="Times New Roman"/>
                      </a:endParaRPr>
                    </a:p>
                    <a:p>
                      <a:pPr marL="0" marR="0">
                        <a:spcBef>
                          <a:spcPts val="0"/>
                        </a:spcBef>
                        <a:spcAft>
                          <a:spcPts val="0"/>
                        </a:spcAft>
                        <a:tabLst>
                          <a:tab pos="2743200" algn="ctr"/>
                          <a:tab pos="5486400" algn="r"/>
                          <a:tab pos="457200" algn="l"/>
                        </a:tabLst>
                      </a:pPr>
                      <a:r>
                        <a:rPr lang="en-US" sz="1600" dirty="0">
                          <a:latin typeface="Times New Roman"/>
                          <a:ea typeface="Times New Roman"/>
                        </a:rPr>
                        <a:t>1 </a:t>
                      </a:r>
                      <a:r>
                        <a:rPr lang="en-US" sz="1600" dirty="0" smtClean="0">
                          <a:latin typeface="Times New Roman"/>
                          <a:ea typeface="Times New Roman"/>
                        </a:rPr>
                        <a:t>hr</a:t>
                      </a:r>
                    </a:p>
                    <a:p>
                      <a:pPr marL="0" marR="0">
                        <a:spcBef>
                          <a:spcPts val="0"/>
                        </a:spcBef>
                        <a:spcAft>
                          <a:spcPts val="0"/>
                        </a:spcAft>
                        <a:tabLst>
                          <a:tab pos="2743200" algn="ctr"/>
                          <a:tab pos="5486400" algn="r"/>
                          <a:tab pos="457200" algn="l"/>
                        </a:tabLst>
                      </a:pPr>
                      <a:endParaRPr lang="en-US" sz="1600" dirty="0" smtClean="0">
                        <a:latin typeface="Times New Roman"/>
                        <a:ea typeface="Times New Roman"/>
                      </a:endParaRPr>
                    </a:p>
                    <a:p>
                      <a:pPr marL="0" marR="0">
                        <a:spcBef>
                          <a:spcPts val="0"/>
                        </a:spcBef>
                        <a:spcAft>
                          <a:spcPts val="0"/>
                        </a:spcAft>
                        <a:tabLst>
                          <a:tab pos="2743200" algn="ctr"/>
                          <a:tab pos="5486400" algn="r"/>
                          <a:tab pos="457200" algn="l"/>
                        </a:tabLst>
                      </a:pPr>
                      <a:endParaRPr lang="en-US" sz="1600" dirty="0" smtClean="0">
                        <a:latin typeface="Times New Roman"/>
                        <a:ea typeface="Times New Roman"/>
                      </a:endParaRPr>
                    </a:p>
                    <a:p>
                      <a:pPr marL="0" marR="0">
                        <a:spcBef>
                          <a:spcPts val="0"/>
                        </a:spcBef>
                        <a:spcAft>
                          <a:spcPts val="0"/>
                        </a:spcAft>
                        <a:tabLst>
                          <a:tab pos="2743200" algn="ctr"/>
                          <a:tab pos="5486400" algn="r"/>
                          <a:tab pos="457200" algn="l"/>
                        </a:tabLst>
                      </a:pPr>
                      <a:r>
                        <a:rPr lang="en-US" sz="1600" dirty="0" smtClean="0">
                          <a:latin typeface="Times New Roman"/>
                          <a:ea typeface="Times New Roman"/>
                        </a:rPr>
                        <a:t>2 hrs</a:t>
                      </a:r>
                    </a:p>
                    <a:p>
                      <a:pPr marL="0" marR="0">
                        <a:spcBef>
                          <a:spcPts val="0"/>
                        </a:spcBef>
                        <a:spcAft>
                          <a:spcPts val="0"/>
                        </a:spcAft>
                        <a:tabLst>
                          <a:tab pos="2743200" algn="ctr"/>
                          <a:tab pos="5486400" algn="r"/>
                          <a:tab pos="457200" algn="l"/>
                        </a:tabLst>
                      </a:pPr>
                      <a:endParaRPr lang="en-US" sz="1600" dirty="0" smtClean="0">
                        <a:latin typeface="Times New Roman"/>
                        <a:ea typeface="Times New Roman"/>
                      </a:endParaRPr>
                    </a:p>
                    <a:p>
                      <a:pPr marL="0" marR="0">
                        <a:spcBef>
                          <a:spcPts val="0"/>
                        </a:spcBef>
                        <a:spcAft>
                          <a:spcPts val="0"/>
                        </a:spcAft>
                        <a:tabLst>
                          <a:tab pos="2743200" algn="ctr"/>
                          <a:tab pos="5486400" algn="r"/>
                          <a:tab pos="457200" algn="l"/>
                        </a:tabLst>
                      </a:pPr>
                      <a:endParaRPr lang="en-US" sz="1600" dirty="0" smtClean="0">
                        <a:latin typeface="Times New Roman"/>
                        <a:ea typeface="Times New Roman"/>
                      </a:endParaRPr>
                    </a:p>
                    <a:p>
                      <a:pPr marL="0" marR="0">
                        <a:spcBef>
                          <a:spcPts val="0"/>
                        </a:spcBef>
                        <a:spcAft>
                          <a:spcPts val="0"/>
                        </a:spcAft>
                        <a:tabLst>
                          <a:tab pos="2743200" algn="ctr"/>
                          <a:tab pos="5486400" algn="r"/>
                          <a:tab pos="457200" algn="l"/>
                        </a:tabLst>
                      </a:pPr>
                      <a:r>
                        <a:rPr lang="en-US" sz="1600" dirty="0" smtClean="0">
                          <a:latin typeface="Times New Roman"/>
                          <a:ea typeface="Times New Roman"/>
                        </a:rPr>
                        <a:t>2 hrs</a:t>
                      </a:r>
                    </a:p>
                    <a:p>
                      <a:pPr marL="0" marR="0">
                        <a:spcBef>
                          <a:spcPts val="0"/>
                        </a:spcBef>
                        <a:spcAft>
                          <a:spcPts val="0"/>
                        </a:spcAft>
                        <a:tabLst>
                          <a:tab pos="2743200" algn="ctr"/>
                          <a:tab pos="5486400" algn="r"/>
                          <a:tab pos="457200" algn="l"/>
                        </a:tabLst>
                      </a:pPr>
                      <a:endParaRPr lang="en-US" sz="1600" dirty="0">
                        <a:latin typeface="Times New Roman"/>
                        <a:ea typeface="Times New Roman"/>
                      </a:endParaRPr>
                    </a:p>
                    <a:p>
                      <a:pPr marL="0" marR="0">
                        <a:spcBef>
                          <a:spcPts val="0"/>
                        </a:spcBef>
                        <a:spcAft>
                          <a:spcPts val="0"/>
                        </a:spcAft>
                        <a:tabLst>
                          <a:tab pos="2743200" algn="ctr"/>
                          <a:tab pos="5486400" algn="r"/>
                          <a:tab pos="457200" algn="l"/>
                        </a:tabLst>
                      </a:pPr>
                      <a:r>
                        <a:rPr lang="en-US" sz="1600" dirty="0">
                          <a:latin typeface="Times New Roman"/>
                          <a:ea typeface="Times New Roman"/>
                        </a:rPr>
                        <a:t>1 </a:t>
                      </a:r>
                      <a:r>
                        <a:rPr lang="en-US" sz="1600" dirty="0" smtClean="0">
                          <a:latin typeface="Times New Roman"/>
                          <a:ea typeface="Times New Roman"/>
                        </a:rPr>
                        <a:t>hr</a:t>
                      </a:r>
                    </a:p>
                    <a:p>
                      <a:pPr marL="0" marR="0">
                        <a:spcBef>
                          <a:spcPts val="0"/>
                        </a:spcBef>
                        <a:spcAft>
                          <a:spcPts val="0"/>
                        </a:spcAft>
                        <a:tabLst>
                          <a:tab pos="2743200" algn="ctr"/>
                          <a:tab pos="5486400" algn="r"/>
                          <a:tab pos="457200" algn="l"/>
                        </a:tabLst>
                      </a:pPr>
                      <a:endParaRPr lang="en-US" sz="1600" dirty="0">
                        <a:latin typeface="Times New Roman"/>
                        <a:ea typeface="Times New Roman"/>
                      </a:endParaRPr>
                    </a:p>
                    <a:p>
                      <a:pPr marL="0" marR="0">
                        <a:spcBef>
                          <a:spcPts val="0"/>
                        </a:spcBef>
                        <a:spcAft>
                          <a:spcPts val="0"/>
                        </a:spcAft>
                        <a:tabLst>
                          <a:tab pos="2743200" algn="ctr"/>
                          <a:tab pos="5486400" algn="r"/>
                          <a:tab pos="457200" algn="l"/>
                        </a:tabLst>
                      </a:pPr>
                      <a:r>
                        <a:rPr lang="en-US" sz="1600" dirty="0">
                          <a:latin typeface="Times New Roman"/>
                          <a:ea typeface="Times New Roman"/>
                        </a:rPr>
                        <a:t>1 </a:t>
                      </a:r>
                      <a:r>
                        <a:rPr lang="en-US" sz="1600" dirty="0" smtClean="0">
                          <a:latin typeface="Times New Roman"/>
                          <a:ea typeface="Times New Roman"/>
                        </a:rPr>
                        <a:t>hr</a:t>
                      </a:r>
                      <a:endParaRPr lang="en-US" sz="1600" dirty="0">
                        <a:latin typeface="Times New Roman"/>
                        <a:ea typeface="Times New Roman"/>
                      </a:endParaRPr>
                    </a:p>
                  </a:txBody>
                  <a:tcPr marL="56444" marR="56444" marT="0" marB="0">
                    <a:lnL>
                      <a:noFill/>
                    </a:lnL>
                    <a:lnR>
                      <a:noFill/>
                    </a:lnR>
                    <a:lnT>
                      <a:noFill/>
                    </a:lnT>
                    <a:lnB>
                      <a:noFill/>
                    </a:lnB>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Curriculum-Preclinical</a:t>
            </a:r>
            <a:endParaRPr lang="en-US" dirty="0"/>
          </a:p>
        </p:txBody>
      </p:sp>
      <p:sp>
        <p:nvSpPr>
          <p:cNvPr id="38913" name="Rectangle 1"/>
          <p:cNvSpPr>
            <a:spLocks noChangeArrowheads="1"/>
          </p:cNvSpPr>
          <p:nvPr/>
        </p:nvSpPr>
        <p:spPr bwMode="auto">
          <a:xfrm>
            <a:off x="304800" y="2008392"/>
            <a:ext cx="8001000" cy="32932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Times New Roman" pitchFamily="18" charset="0"/>
              </a:rPr>
              <a:t>This section requires completion of 15 hours. Preclinical training will be provided in the dental practice setting overseen by the course faculty. Student self evaluation and instructor evaluation forms will be used for training and to determine progress. These forms will also be used for the practical exam. All sections must be successfully completed without critical errors that would require repeating that section. The course director will determine whether or not the student may proceed to the clinical training section of the course.  Pre clinical training will be provided utilizing simulations on another student or staff member, or SIM men and will include: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tabLst/>
            </a:pPr>
            <a:r>
              <a:rPr lang="en-US" sz="1600" dirty="0" smtClean="0">
                <a:latin typeface="Arial" pitchFamily="34" charset="0"/>
                <a:ea typeface="Times New Roman" pitchFamily="18" charset="0"/>
              </a:rPr>
              <a:t>	1</a:t>
            </a:r>
            <a:r>
              <a:rPr kumimoji="0" lang="en-US" sz="1600" b="0" i="0" u="none" strike="noStrike" cap="none" normalizeH="0" baseline="0" dirty="0" smtClean="0">
                <a:ln>
                  <a:noFill/>
                </a:ln>
                <a:effectLst/>
                <a:latin typeface="Arial" pitchFamily="34" charset="0"/>
                <a:ea typeface="Times New Roman" pitchFamily="18" charset="0"/>
              </a:rPr>
              <a:t>. Didactic instruction as described in Module K ( Patient Monitoring) is a 	</a:t>
            </a:r>
            <a:r>
              <a:rPr kumimoji="0" lang="en-US" sz="1600" b="0" i="0" u="none" strike="noStrike" cap="none" normalizeH="0" dirty="0" smtClean="0">
                <a:ln>
                  <a:noFill/>
                </a:ln>
                <a:effectLst/>
                <a:latin typeface="Arial" pitchFamily="34" charset="0"/>
                <a:ea typeface="Times New Roman" pitchFamily="18" charset="0"/>
              </a:rPr>
              <a:t>    </a:t>
            </a:r>
            <a:r>
              <a:rPr kumimoji="0" lang="en-US" sz="1600" b="0" i="0" u="none" strike="noStrike" cap="none" normalizeH="0" baseline="0" dirty="0" smtClean="0">
                <a:ln>
                  <a:noFill/>
                </a:ln>
                <a:effectLst/>
                <a:latin typeface="Arial" pitchFamily="34" charset="0"/>
                <a:ea typeface="Times New Roman" pitchFamily="18" charset="0"/>
              </a:rPr>
              <a:t>prerequisite.</a:t>
            </a:r>
          </a:p>
          <a:p>
            <a:pPr marL="0" marR="0" lvl="0" indent="0" algn="l" defTabSz="914400" rtl="0" eaLnBrk="0" fontAlgn="base" latinLnBrk="0" hangingPunct="0">
              <a:lnSpc>
                <a:spcPct val="100000"/>
              </a:lnSpc>
              <a:spcBef>
                <a:spcPct val="0"/>
              </a:spcBef>
              <a:spcAft>
                <a:spcPct val="0"/>
              </a:spcAft>
              <a:buClrTx/>
              <a:buSzTx/>
              <a:tabLst/>
            </a:pPr>
            <a:r>
              <a:rPr kumimoji="0" lang="en-US" sz="1600" b="0" i="0" u="none" strike="noStrike" cap="none" normalizeH="0" baseline="0" dirty="0" smtClean="0">
                <a:ln>
                  <a:noFill/>
                </a:ln>
                <a:effectLst/>
                <a:latin typeface="Arial" pitchFamily="34" charset="0"/>
                <a:ea typeface="Times New Roman" pitchFamily="18" charset="0"/>
              </a:rPr>
              <a:t>  </a:t>
            </a:r>
            <a:endParaRPr kumimoji="0" lang="en-US" sz="16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sz="1600" b="0" i="0" u="none" strike="noStrike" cap="none" normalizeH="0" baseline="0" dirty="0" smtClean="0">
                <a:ln>
                  <a:noFill/>
                </a:ln>
                <a:effectLst/>
                <a:latin typeface="Arial" pitchFamily="34" charset="0"/>
                <a:ea typeface="Times New Roman" pitchFamily="18" charset="0"/>
              </a:rPr>
              <a:t>	2. Pre clinical training in the following areas:  </a:t>
            </a:r>
            <a:endParaRPr kumimoji="0" lang="en-US" sz="1600" b="0" i="0" u="none" strike="noStrike" cap="none" normalizeH="0" baseline="0" dirty="0" smtClean="0">
              <a:ln>
                <a:noFill/>
              </a:ln>
              <a:effectLst/>
              <a:latin typeface="Arial"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Curriculum</a:t>
            </a:r>
            <a:endParaRPr lang="en-US" dirty="0"/>
          </a:p>
        </p:txBody>
      </p:sp>
      <p:graphicFrame>
        <p:nvGraphicFramePr>
          <p:cNvPr id="3" name="Table 2"/>
          <p:cNvGraphicFramePr>
            <a:graphicFrameLocks noGrp="1"/>
          </p:cNvGraphicFramePr>
          <p:nvPr/>
        </p:nvGraphicFramePr>
        <p:xfrm>
          <a:off x="152400" y="1447800"/>
          <a:ext cx="8686800" cy="5410200"/>
        </p:xfrm>
        <a:graphic>
          <a:graphicData uri="http://schemas.openxmlformats.org/drawingml/2006/table">
            <a:tbl>
              <a:tblPr/>
              <a:tblGrid>
                <a:gridCol w="7022176"/>
                <a:gridCol w="302029"/>
                <a:gridCol w="1362595"/>
              </a:tblGrid>
              <a:tr h="5410200">
                <a:tc>
                  <a:txBody>
                    <a:bodyPr/>
                    <a:lstStyle/>
                    <a:p>
                      <a:pPr marL="0" marR="0">
                        <a:spcBef>
                          <a:spcPts val="0"/>
                        </a:spcBef>
                        <a:spcAft>
                          <a:spcPts val="0"/>
                        </a:spcAft>
                        <a:tabLst>
                          <a:tab pos="2743200" algn="ctr"/>
                          <a:tab pos="5486400" algn="r"/>
                          <a:tab pos="457200" algn="l"/>
                        </a:tabLst>
                      </a:pPr>
                      <a:endParaRPr lang="en-US" sz="1600" dirty="0">
                        <a:latin typeface="Times New Roman"/>
                        <a:ea typeface="Times New Roman"/>
                      </a:endParaRPr>
                    </a:p>
                    <a:p>
                      <a:pPr marL="0" marR="0">
                        <a:spcBef>
                          <a:spcPts val="0"/>
                        </a:spcBef>
                        <a:spcAft>
                          <a:spcPts val="0"/>
                        </a:spcAft>
                        <a:tabLst>
                          <a:tab pos="2743200" algn="ctr"/>
                          <a:tab pos="5486400" algn="r"/>
                          <a:tab pos="457200" algn="l"/>
                        </a:tabLst>
                      </a:pPr>
                      <a:r>
                        <a:rPr lang="en-US" sz="1600" b="1" dirty="0" smtClean="0">
                          <a:latin typeface="Times New Roman"/>
                          <a:ea typeface="Times New Roman"/>
                        </a:rPr>
                        <a:t>     Section III: Pre-Clinical</a:t>
                      </a:r>
                      <a:endParaRPr lang="en-US" sz="1600" dirty="0">
                        <a:latin typeface="Times New Roman"/>
                        <a:ea typeface="Times New Roman"/>
                      </a:endParaRPr>
                    </a:p>
                    <a:p>
                      <a:pPr marL="742950" marR="0" lvl="1" indent="-285750">
                        <a:spcBef>
                          <a:spcPts val="0"/>
                        </a:spcBef>
                        <a:spcAft>
                          <a:spcPts val="0"/>
                        </a:spcAft>
                        <a:buFont typeface="+mj-lt"/>
                        <a:buAutoNum type="alphaLcPeriod"/>
                      </a:pPr>
                      <a:r>
                        <a:rPr lang="en-US" sz="1600" dirty="0">
                          <a:solidFill>
                            <a:schemeClr val="tx1"/>
                          </a:solidFill>
                          <a:latin typeface="Times New Roman"/>
                          <a:ea typeface="Times New Roman"/>
                        </a:rPr>
                        <a:t>Assessment of blood pressure and pulse both manually and utilizing an automatic system. </a:t>
                      </a:r>
                    </a:p>
                    <a:p>
                      <a:pPr marL="742950" marR="0" lvl="1" indent="-285750">
                        <a:spcBef>
                          <a:spcPts val="0"/>
                        </a:spcBef>
                        <a:spcAft>
                          <a:spcPts val="0"/>
                        </a:spcAft>
                        <a:buFont typeface="+mj-lt"/>
                        <a:buAutoNum type="alphaLcPeriod"/>
                      </a:pPr>
                      <a:r>
                        <a:rPr lang="en-US" sz="1600" dirty="0">
                          <a:solidFill>
                            <a:schemeClr val="tx1"/>
                          </a:solidFill>
                          <a:latin typeface="Times New Roman"/>
                          <a:ea typeface="Times New Roman"/>
                        </a:rPr>
                        <a:t>Placement and assessment of an electrocardiogram (ECG/EKG). Instruction shall include the adjustment of such equipment. </a:t>
                      </a:r>
                    </a:p>
                    <a:p>
                      <a:pPr marL="742950" marR="0" lvl="1" indent="-285750">
                        <a:spcBef>
                          <a:spcPts val="0"/>
                        </a:spcBef>
                        <a:spcAft>
                          <a:spcPts val="0"/>
                        </a:spcAft>
                        <a:buFont typeface="+mj-lt"/>
                        <a:buAutoNum type="alphaLcPeriod"/>
                      </a:pPr>
                      <a:r>
                        <a:rPr lang="en-US" sz="1600" dirty="0">
                          <a:solidFill>
                            <a:schemeClr val="tx1"/>
                          </a:solidFill>
                          <a:latin typeface="Times New Roman"/>
                          <a:ea typeface="Times New Roman"/>
                        </a:rPr>
                        <a:t>Monitoring and assessment of heart sounds with a pretracheal/precordial stethoscope.</a:t>
                      </a:r>
                    </a:p>
                    <a:p>
                      <a:pPr marL="742950" marR="0" lvl="1" indent="-285750">
                        <a:spcBef>
                          <a:spcPts val="0"/>
                        </a:spcBef>
                        <a:spcAft>
                          <a:spcPts val="0"/>
                        </a:spcAft>
                        <a:buFont typeface="+mj-lt"/>
                        <a:buAutoNum type="alphaLcPeriod"/>
                      </a:pPr>
                      <a:r>
                        <a:rPr lang="en-US" sz="1600" dirty="0">
                          <a:solidFill>
                            <a:schemeClr val="tx1"/>
                          </a:solidFill>
                          <a:latin typeface="Times New Roman"/>
                          <a:ea typeface="Times New Roman"/>
                        </a:rPr>
                        <a:t>Demonstration of use of an AED trainer</a:t>
                      </a:r>
                    </a:p>
                    <a:p>
                      <a:pPr marL="742950" marR="0" lvl="1" indent="-285750">
                        <a:spcBef>
                          <a:spcPts val="0"/>
                        </a:spcBef>
                        <a:spcAft>
                          <a:spcPts val="0"/>
                        </a:spcAft>
                        <a:buFont typeface="+mj-lt"/>
                        <a:buAutoNum type="alphaLcPeriod"/>
                      </a:pPr>
                      <a:r>
                        <a:rPr lang="en-US" sz="1600" dirty="0">
                          <a:solidFill>
                            <a:schemeClr val="tx1"/>
                          </a:solidFill>
                          <a:latin typeface="Times New Roman"/>
                          <a:ea typeface="Times New Roman"/>
                        </a:rPr>
                        <a:t>Assessment of respiration rate</a:t>
                      </a:r>
                    </a:p>
                    <a:p>
                      <a:pPr marL="742950" marR="0" lvl="1" indent="-285750">
                        <a:spcBef>
                          <a:spcPts val="0"/>
                        </a:spcBef>
                        <a:spcAft>
                          <a:spcPts val="0"/>
                        </a:spcAft>
                        <a:buFont typeface="+mj-lt"/>
                        <a:buAutoNum type="alphaLcPeriod"/>
                      </a:pPr>
                      <a:r>
                        <a:rPr lang="en-US" sz="1600" dirty="0">
                          <a:solidFill>
                            <a:schemeClr val="tx1"/>
                          </a:solidFill>
                          <a:latin typeface="Times New Roman"/>
                          <a:ea typeface="Times New Roman"/>
                        </a:rPr>
                        <a:t>Monitoring oxygen saturation with a pulse oximeter.</a:t>
                      </a:r>
                    </a:p>
                    <a:p>
                      <a:pPr marL="742950" marR="0" lvl="1" indent="-285750">
                        <a:spcBef>
                          <a:spcPts val="0"/>
                        </a:spcBef>
                        <a:spcAft>
                          <a:spcPts val="0"/>
                        </a:spcAft>
                        <a:buFont typeface="+mj-lt"/>
                        <a:buAutoNum type="alphaLcPeriod"/>
                      </a:pPr>
                      <a:r>
                        <a:rPr lang="en-US" sz="1600" dirty="0">
                          <a:solidFill>
                            <a:schemeClr val="tx1"/>
                          </a:solidFill>
                          <a:latin typeface="Times New Roman"/>
                          <a:ea typeface="Times New Roman"/>
                        </a:rPr>
                        <a:t>Use of an oxygen delivery system </a:t>
                      </a:r>
                    </a:p>
                    <a:p>
                      <a:pPr marL="742950" marR="0" lvl="1" indent="-285750">
                        <a:spcBef>
                          <a:spcPts val="0"/>
                        </a:spcBef>
                        <a:spcAft>
                          <a:spcPts val="0"/>
                        </a:spcAft>
                        <a:buFont typeface="+mj-lt"/>
                        <a:buAutoNum type="alphaLcPeriod"/>
                      </a:pPr>
                      <a:r>
                        <a:rPr lang="en-US" sz="1600" dirty="0">
                          <a:solidFill>
                            <a:schemeClr val="tx1"/>
                          </a:solidFill>
                          <a:latin typeface="Times New Roman"/>
                          <a:ea typeface="Times New Roman"/>
                        </a:rPr>
                        <a:t>Monitoring and assessment of lung sounds and ventilation with a pretracheal/precordial stethoscope.</a:t>
                      </a:r>
                    </a:p>
                    <a:p>
                      <a:pPr marL="742950" marR="0" lvl="1" indent="-285750">
                        <a:spcBef>
                          <a:spcPts val="0"/>
                        </a:spcBef>
                        <a:spcAft>
                          <a:spcPts val="0"/>
                        </a:spcAft>
                        <a:buFont typeface="+mj-lt"/>
                        <a:buAutoNum type="alphaLcPeriod"/>
                      </a:pPr>
                      <a:r>
                        <a:rPr lang="en-US" sz="1600" dirty="0">
                          <a:solidFill>
                            <a:schemeClr val="tx1"/>
                          </a:solidFill>
                          <a:latin typeface="Times New Roman"/>
                          <a:ea typeface="Times New Roman"/>
                        </a:rPr>
                        <a:t>Practical exam on monitoring </a:t>
                      </a:r>
                      <a:r>
                        <a:rPr lang="en-US" sz="1600" dirty="0" smtClean="0">
                          <a:solidFill>
                            <a:schemeClr val="tx1"/>
                          </a:solidFill>
                          <a:latin typeface="Times New Roman"/>
                          <a:ea typeface="Times New Roman"/>
                        </a:rPr>
                        <a:t>skills</a:t>
                      </a:r>
                    </a:p>
                    <a:p>
                      <a:pPr marL="742950" marR="0" lvl="1" indent="-285750">
                        <a:spcBef>
                          <a:spcPts val="0"/>
                        </a:spcBef>
                        <a:spcAft>
                          <a:spcPts val="0"/>
                        </a:spcAft>
                        <a:buFont typeface="+mj-lt"/>
                        <a:buNone/>
                      </a:pPr>
                      <a:endParaRPr lang="en-US" sz="1600" dirty="0">
                        <a:solidFill>
                          <a:schemeClr val="tx1"/>
                        </a:solidFill>
                        <a:latin typeface="Times New Roman"/>
                        <a:ea typeface="Times New Roman"/>
                      </a:endParaRPr>
                    </a:p>
                    <a:p>
                      <a:pPr marL="0" marR="0">
                        <a:spcBef>
                          <a:spcPts val="0"/>
                        </a:spcBef>
                        <a:spcAft>
                          <a:spcPts val="0"/>
                        </a:spcAft>
                      </a:pPr>
                      <a:r>
                        <a:rPr lang="en-US" sz="1600" dirty="0">
                          <a:solidFill>
                            <a:schemeClr val="tx1"/>
                          </a:solidFill>
                          <a:latin typeface="Times New Roman"/>
                          <a:ea typeface="Times New Roman"/>
                        </a:rPr>
                        <a:t>Laboratory total hours</a:t>
                      </a:r>
                    </a:p>
                  </a:txBody>
                  <a:tcPr marL="56444" marR="56444" marT="0" marB="0">
                    <a:lnL>
                      <a:noFill/>
                    </a:lnL>
                    <a:lnR>
                      <a:noFill/>
                    </a:lnR>
                    <a:lnT>
                      <a:noFill/>
                    </a:lnT>
                    <a:lnB>
                      <a:noFill/>
                    </a:lnB>
                  </a:tcPr>
                </a:tc>
                <a:tc>
                  <a:txBody>
                    <a:bodyPr/>
                    <a:lstStyle/>
                    <a:p>
                      <a:pPr marL="0" marR="0">
                        <a:spcBef>
                          <a:spcPts val="0"/>
                        </a:spcBef>
                        <a:spcAft>
                          <a:spcPts val="0"/>
                        </a:spcAft>
                      </a:pPr>
                      <a:endParaRPr lang="en-US" sz="1600" dirty="0">
                        <a:latin typeface="Times New Roman"/>
                        <a:ea typeface="Times New Roman"/>
                      </a:endParaRPr>
                    </a:p>
                  </a:txBody>
                  <a:tcPr marL="56444" marR="56444" marT="0" marB="0">
                    <a:lnL>
                      <a:noFill/>
                    </a:lnL>
                    <a:lnR>
                      <a:noFill/>
                    </a:lnR>
                    <a:lnT>
                      <a:noFill/>
                    </a:lnT>
                    <a:lnB>
                      <a:noFill/>
                    </a:lnB>
                  </a:tcPr>
                </a:tc>
                <a:tc>
                  <a:txBody>
                    <a:bodyPr/>
                    <a:lstStyle/>
                    <a:p>
                      <a:pPr marL="0" marR="0">
                        <a:spcBef>
                          <a:spcPts val="0"/>
                        </a:spcBef>
                        <a:spcAft>
                          <a:spcPts val="0"/>
                        </a:spcAft>
                        <a:tabLst>
                          <a:tab pos="2743200" algn="ctr"/>
                          <a:tab pos="5486400" algn="r"/>
                          <a:tab pos="457200" algn="l"/>
                        </a:tabLst>
                      </a:pPr>
                      <a:r>
                        <a:rPr lang="en-US" sz="1600" b="1" dirty="0">
                          <a:latin typeface="Times New Roman"/>
                          <a:ea typeface="Times New Roman"/>
                        </a:rPr>
                        <a:t>Instruction</a:t>
                      </a:r>
                      <a:endParaRPr lang="en-US" sz="1600" dirty="0">
                        <a:latin typeface="Times New Roman"/>
                        <a:ea typeface="Times New Roman"/>
                      </a:endParaRPr>
                    </a:p>
                    <a:p>
                      <a:pPr marL="0" marR="0">
                        <a:spcBef>
                          <a:spcPts val="0"/>
                        </a:spcBef>
                        <a:spcAft>
                          <a:spcPts val="0"/>
                        </a:spcAft>
                        <a:tabLst>
                          <a:tab pos="2743200" algn="ctr"/>
                          <a:tab pos="5486400" algn="r"/>
                          <a:tab pos="457200" algn="l"/>
                        </a:tabLst>
                      </a:pPr>
                      <a:endParaRPr lang="en-US" sz="1600" dirty="0">
                        <a:latin typeface="Times New Roman"/>
                        <a:ea typeface="Times New Roman"/>
                      </a:endParaRPr>
                    </a:p>
                    <a:p>
                      <a:pPr marL="0" marR="0">
                        <a:spcBef>
                          <a:spcPts val="0"/>
                        </a:spcBef>
                        <a:spcAft>
                          <a:spcPts val="0"/>
                        </a:spcAft>
                        <a:tabLst>
                          <a:tab pos="2743200" algn="ctr"/>
                          <a:tab pos="5486400" algn="r"/>
                          <a:tab pos="457200" algn="l"/>
                        </a:tabLst>
                      </a:pPr>
                      <a:r>
                        <a:rPr lang="en-US" sz="1600" dirty="0">
                          <a:latin typeface="Times New Roman"/>
                          <a:ea typeface="Times New Roman"/>
                        </a:rPr>
                        <a:t>2 </a:t>
                      </a:r>
                      <a:r>
                        <a:rPr lang="en-US" sz="1600" dirty="0" smtClean="0">
                          <a:latin typeface="Times New Roman"/>
                          <a:ea typeface="Times New Roman"/>
                        </a:rPr>
                        <a:t>hrs</a:t>
                      </a:r>
                    </a:p>
                    <a:p>
                      <a:pPr marL="0" marR="0">
                        <a:spcBef>
                          <a:spcPts val="0"/>
                        </a:spcBef>
                        <a:spcAft>
                          <a:spcPts val="0"/>
                        </a:spcAft>
                        <a:tabLst>
                          <a:tab pos="2743200" algn="ctr"/>
                          <a:tab pos="5486400" algn="r"/>
                          <a:tab pos="457200" algn="l"/>
                        </a:tabLst>
                      </a:pPr>
                      <a:endParaRPr lang="en-US" sz="1600" dirty="0">
                        <a:latin typeface="Times New Roman"/>
                        <a:ea typeface="Times New Roman"/>
                      </a:endParaRPr>
                    </a:p>
                    <a:p>
                      <a:pPr marL="0" marR="0">
                        <a:spcBef>
                          <a:spcPts val="0"/>
                        </a:spcBef>
                        <a:spcAft>
                          <a:spcPts val="0"/>
                        </a:spcAft>
                        <a:tabLst>
                          <a:tab pos="2743200" algn="ctr"/>
                          <a:tab pos="5486400" algn="r"/>
                          <a:tab pos="457200" algn="l"/>
                        </a:tabLst>
                      </a:pPr>
                      <a:r>
                        <a:rPr lang="en-US" sz="1600" dirty="0">
                          <a:latin typeface="Times New Roman"/>
                          <a:ea typeface="Times New Roman"/>
                        </a:rPr>
                        <a:t>2 </a:t>
                      </a:r>
                      <a:r>
                        <a:rPr lang="en-US" sz="1600" dirty="0" smtClean="0">
                          <a:latin typeface="Times New Roman"/>
                          <a:ea typeface="Times New Roman"/>
                        </a:rPr>
                        <a:t>hrs</a:t>
                      </a:r>
                    </a:p>
                    <a:p>
                      <a:pPr marL="0" marR="0">
                        <a:spcBef>
                          <a:spcPts val="0"/>
                        </a:spcBef>
                        <a:spcAft>
                          <a:spcPts val="0"/>
                        </a:spcAft>
                        <a:tabLst>
                          <a:tab pos="2743200" algn="ctr"/>
                          <a:tab pos="5486400" algn="r"/>
                          <a:tab pos="457200" algn="l"/>
                        </a:tabLst>
                      </a:pPr>
                      <a:endParaRPr lang="en-US" sz="1600" dirty="0">
                        <a:latin typeface="Times New Roman"/>
                        <a:ea typeface="Times New Roman"/>
                      </a:endParaRPr>
                    </a:p>
                    <a:p>
                      <a:pPr marL="0" marR="0">
                        <a:spcBef>
                          <a:spcPts val="0"/>
                        </a:spcBef>
                        <a:spcAft>
                          <a:spcPts val="0"/>
                        </a:spcAft>
                        <a:tabLst>
                          <a:tab pos="2743200" algn="ctr"/>
                          <a:tab pos="5486400" algn="r"/>
                          <a:tab pos="457200" algn="l"/>
                        </a:tabLst>
                      </a:pPr>
                      <a:r>
                        <a:rPr lang="en-US" sz="1600" dirty="0">
                          <a:latin typeface="Times New Roman"/>
                          <a:ea typeface="Times New Roman"/>
                        </a:rPr>
                        <a:t>2 </a:t>
                      </a:r>
                      <a:r>
                        <a:rPr lang="en-US" sz="1600" dirty="0" smtClean="0">
                          <a:latin typeface="Times New Roman"/>
                          <a:ea typeface="Times New Roman"/>
                        </a:rPr>
                        <a:t>hrs</a:t>
                      </a:r>
                    </a:p>
                    <a:p>
                      <a:pPr marL="0" marR="0">
                        <a:spcBef>
                          <a:spcPts val="0"/>
                        </a:spcBef>
                        <a:spcAft>
                          <a:spcPts val="0"/>
                        </a:spcAft>
                        <a:tabLst>
                          <a:tab pos="2743200" algn="ctr"/>
                          <a:tab pos="5486400" algn="r"/>
                          <a:tab pos="457200" algn="l"/>
                        </a:tabLst>
                      </a:pPr>
                      <a:endParaRPr lang="en-US" sz="1600" dirty="0">
                        <a:latin typeface="Times New Roman"/>
                        <a:ea typeface="Times New Roman"/>
                      </a:endParaRPr>
                    </a:p>
                    <a:p>
                      <a:pPr marL="0" marR="0">
                        <a:spcBef>
                          <a:spcPts val="0"/>
                        </a:spcBef>
                        <a:spcAft>
                          <a:spcPts val="0"/>
                        </a:spcAft>
                        <a:tabLst>
                          <a:tab pos="2743200" algn="ctr"/>
                          <a:tab pos="5486400" algn="r"/>
                          <a:tab pos="457200" algn="l"/>
                        </a:tabLst>
                      </a:pPr>
                      <a:r>
                        <a:rPr lang="en-US" sz="1600" dirty="0">
                          <a:latin typeface="Times New Roman"/>
                          <a:ea typeface="Times New Roman"/>
                        </a:rPr>
                        <a:t>2 hrs</a:t>
                      </a:r>
                    </a:p>
                    <a:p>
                      <a:pPr marL="0" marR="0">
                        <a:spcBef>
                          <a:spcPts val="0"/>
                        </a:spcBef>
                        <a:spcAft>
                          <a:spcPts val="0"/>
                        </a:spcAft>
                        <a:tabLst>
                          <a:tab pos="2743200" algn="ctr"/>
                          <a:tab pos="5486400" algn="r"/>
                          <a:tab pos="457200" algn="l"/>
                        </a:tabLst>
                      </a:pPr>
                      <a:r>
                        <a:rPr lang="en-US" sz="1600" dirty="0">
                          <a:latin typeface="Times New Roman"/>
                          <a:ea typeface="Times New Roman"/>
                        </a:rPr>
                        <a:t>1 hr</a:t>
                      </a:r>
                    </a:p>
                    <a:p>
                      <a:pPr marL="0" marR="0">
                        <a:spcBef>
                          <a:spcPts val="0"/>
                        </a:spcBef>
                        <a:spcAft>
                          <a:spcPts val="0"/>
                        </a:spcAft>
                        <a:tabLst>
                          <a:tab pos="2743200" algn="ctr"/>
                          <a:tab pos="5486400" algn="r"/>
                          <a:tab pos="457200" algn="l"/>
                        </a:tabLst>
                      </a:pPr>
                      <a:r>
                        <a:rPr lang="en-US" sz="1600" dirty="0">
                          <a:latin typeface="Times New Roman"/>
                          <a:ea typeface="Times New Roman"/>
                        </a:rPr>
                        <a:t>1 hr</a:t>
                      </a:r>
                    </a:p>
                    <a:p>
                      <a:pPr marL="0" marR="0">
                        <a:spcBef>
                          <a:spcPts val="0"/>
                        </a:spcBef>
                        <a:spcAft>
                          <a:spcPts val="0"/>
                        </a:spcAft>
                        <a:tabLst>
                          <a:tab pos="2743200" algn="ctr"/>
                          <a:tab pos="5486400" algn="r"/>
                          <a:tab pos="457200" algn="l"/>
                        </a:tabLst>
                      </a:pPr>
                      <a:r>
                        <a:rPr lang="en-US" sz="1600" dirty="0">
                          <a:latin typeface="Times New Roman"/>
                          <a:ea typeface="Times New Roman"/>
                        </a:rPr>
                        <a:t>2 hrs</a:t>
                      </a:r>
                    </a:p>
                    <a:p>
                      <a:pPr marL="0" marR="0">
                        <a:spcBef>
                          <a:spcPts val="0"/>
                        </a:spcBef>
                        <a:spcAft>
                          <a:spcPts val="0"/>
                        </a:spcAft>
                        <a:tabLst>
                          <a:tab pos="2743200" algn="ctr"/>
                          <a:tab pos="5486400" algn="r"/>
                          <a:tab pos="457200" algn="l"/>
                        </a:tabLst>
                      </a:pPr>
                      <a:r>
                        <a:rPr lang="en-US" sz="1600" dirty="0" smtClean="0">
                          <a:latin typeface="Times New Roman"/>
                          <a:ea typeface="Times New Roman"/>
                        </a:rPr>
                        <a:t>2 hrs</a:t>
                      </a:r>
                    </a:p>
                    <a:p>
                      <a:pPr marL="0" marR="0">
                        <a:spcBef>
                          <a:spcPts val="0"/>
                        </a:spcBef>
                        <a:spcAft>
                          <a:spcPts val="0"/>
                        </a:spcAft>
                        <a:tabLst>
                          <a:tab pos="2743200" algn="ctr"/>
                          <a:tab pos="5486400" algn="r"/>
                          <a:tab pos="457200" algn="l"/>
                        </a:tabLst>
                      </a:pPr>
                      <a:r>
                        <a:rPr lang="en-US" sz="1600" dirty="0" smtClean="0">
                          <a:latin typeface="Times New Roman"/>
                          <a:ea typeface="Times New Roman"/>
                        </a:rPr>
                        <a:t> </a:t>
                      </a:r>
                      <a:endParaRPr lang="en-US" sz="1600" dirty="0">
                        <a:latin typeface="Times New Roman"/>
                        <a:ea typeface="Times New Roman"/>
                      </a:endParaRPr>
                    </a:p>
                    <a:p>
                      <a:pPr marL="0" marR="0">
                        <a:spcBef>
                          <a:spcPts val="0"/>
                        </a:spcBef>
                        <a:spcAft>
                          <a:spcPts val="0"/>
                        </a:spcAft>
                        <a:tabLst>
                          <a:tab pos="2743200" algn="ctr"/>
                          <a:tab pos="5486400" algn="r"/>
                          <a:tab pos="457200" algn="l"/>
                        </a:tabLst>
                      </a:pPr>
                      <a:r>
                        <a:rPr lang="en-US" sz="1600" dirty="0">
                          <a:latin typeface="Times New Roman"/>
                          <a:ea typeface="Times New Roman"/>
                        </a:rPr>
                        <a:t>1 </a:t>
                      </a:r>
                      <a:r>
                        <a:rPr lang="en-US" sz="1600" dirty="0" smtClean="0">
                          <a:latin typeface="Times New Roman"/>
                          <a:ea typeface="Times New Roman"/>
                        </a:rPr>
                        <a:t>hr</a:t>
                      </a:r>
                    </a:p>
                    <a:p>
                      <a:pPr marL="0" marR="0">
                        <a:spcBef>
                          <a:spcPts val="0"/>
                        </a:spcBef>
                        <a:spcAft>
                          <a:spcPts val="0"/>
                        </a:spcAft>
                        <a:tabLst>
                          <a:tab pos="2743200" algn="ctr"/>
                          <a:tab pos="5486400" algn="r"/>
                          <a:tab pos="457200" algn="l"/>
                        </a:tabLst>
                      </a:pPr>
                      <a:endParaRPr lang="en-US" sz="1600" dirty="0">
                        <a:latin typeface="Times New Roman"/>
                        <a:ea typeface="Times New Roman"/>
                      </a:endParaRPr>
                    </a:p>
                    <a:p>
                      <a:pPr marL="0" marR="0">
                        <a:spcBef>
                          <a:spcPts val="0"/>
                        </a:spcBef>
                        <a:spcAft>
                          <a:spcPts val="0"/>
                        </a:spcAft>
                        <a:tabLst>
                          <a:tab pos="2743200" algn="ctr"/>
                          <a:tab pos="5486400" algn="r"/>
                          <a:tab pos="457200" algn="l"/>
                        </a:tabLst>
                      </a:pPr>
                      <a:r>
                        <a:rPr lang="en-US" sz="1600" dirty="0" smtClean="0">
                          <a:latin typeface="Times New Roman"/>
                          <a:ea typeface="Times New Roman"/>
                        </a:rPr>
                        <a:t>32 </a:t>
                      </a:r>
                      <a:r>
                        <a:rPr lang="en-US" sz="1600" dirty="0">
                          <a:latin typeface="Times New Roman"/>
                          <a:ea typeface="Times New Roman"/>
                        </a:rPr>
                        <a:t>hrs</a:t>
                      </a:r>
                    </a:p>
                  </a:txBody>
                  <a:tcPr marL="56444" marR="56444" marT="0" marB="0">
                    <a:lnL>
                      <a:noFill/>
                    </a:lnL>
                    <a:lnR>
                      <a:noFill/>
                    </a:lnR>
                    <a:lnT>
                      <a:noFill/>
                    </a:lnT>
                    <a:lnB>
                      <a:noFill/>
                    </a:lnB>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Course Schedule</a:t>
            </a:r>
            <a:endParaRPr lang="en-US" dirty="0"/>
          </a:p>
        </p:txBody>
      </p:sp>
      <p:sp>
        <p:nvSpPr>
          <p:cNvPr id="2049" name="Rectangle 1"/>
          <p:cNvSpPr>
            <a:spLocks noChangeArrowheads="1"/>
          </p:cNvSpPr>
          <p:nvPr/>
        </p:nvSpPr>
        <p:spPr bwMode="auto">
          <a:xfrm>
            <a:off x="228600" y="1263879"/>
            <a:ext cx="8763000" cy="55399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This is the proposed schedule for the Laboratory and Pre-Clinical Curriculum </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(CIMS Lab at San Jose City College):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1)  September 8</a:t>
            </a:r>
            <a:r>
              <a:rPr kumimoji="0" lang="en-US" sz="1400" b="0" i="0" u="none" strike="noStrike" cap="none" normalizeH="0" baseline="30000" dirty="0" smtClean="0">
                <a:ln>
                  <a:noFill/>
                </a:ln>
                <a:solidFill>
                  <a:schemeClr val="tx1"/>
                </a:solidFill>
                <a:effectLst/>
                <a:latin typeface="Arial" pitchFamily="34" charset="0"/>
                <a:ea typeface="Calibri" pitchFamily="34" charset="0"/>
                <a:cs typeface="Times New Roman" pitchFamily="18" charset="0"/>
              </a:rPr>
              <a:t>th</a:t>
            </a: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(eight hour session)-</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  Six 30 minute Simulated Emergency Scenarios using the SIM Men (3 hours)</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b)  Two hours of lecture (Power Point Presentations)</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sz="1400"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i</a:t>
            </a: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Intravenous Conscious Sedation (one hour)</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ii) Intravenous General Anesthesia (one hour)</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c)  Two hours “Hands-on” training</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sz="1400"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i</a:t>
            </a: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Placing monitors-EKG</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ii)   AED</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iii)  IV bag set up and attachments</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iv)  IV </a:t>
            </a:r>
            <a:r>
              <a:rPr kumimoji="0" lang="en-US" sz="1400"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Anticubital</a:t>
            </a: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sz="1400"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Fossa</a:t>
            </a: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Anatomy</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v)   IV Removal</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vi)  IV fluids</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vii) IV patency, occlusion and assessment</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d)  One Hour-Practical Examination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2)  September 12</a:t>
            </a:r>
            <a:r>
              <a:rPr kumimoji="0" lang="en-US" sz="1400" b="0" i="0" u="none" strike="noStrike" cap="none" normalizeH="0" baseline="30000" dirty="0" smtClean="0">
                <a:ln>
                  <a:noFill/>
                </a:ln>
                <a:solidFill>
                  <a:schemeClr val="tx1"/>
                </a:solidFill>
                <a:effectLst/>
                <a:latin typeface="Arial" pitchFamily="34" charset="0"/>
                <a:ea typeface="Calibri" pitchFamily="34" charset="0"/>
                <a:cs typeface="Times New Roman" pitchFamily="18" charset="0"/>
              </a:rPr>
              <a:t>th</a:t>
            </a: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(eight hour session)-</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  Six 30 minute Simulated Emergency Scenarios using the SIM Men (3 hours)</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b)  Two hours of lecture (Power Point Presentations)</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sz="1400"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i</a:t>
            </a: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Medically Compromised Patients I (one hour)</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ii) Medically Compromised Patients II (one hour)</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endParaRPr kumimoji="0" lang="en-US"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Schedule</a:t>
            </a:r>
            <a:endParaRPr lang="en-US" dirty="0"/>
          </a:p>
        </p:txBody>
      </p:sp>
      <p:sp>
        <p:nvSpPr>
          <p:cNvPr id="1025" name="Rectangle 1"/>
          <p:cNvSpPr>
            <a:spLocks noChangeArrowheads="1"/>
          </p:cNvSpPr>
          <p:nvPr/>
        </p:nvSpPr>
        <p:spPr bwMode="auto">
          <a:xfrm>
            <a:off x="228600" y="1240244"/>
            <a:ext cx="9144000"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c)  Two hours of “Hands-on” training</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sz="1300"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i</a:t>
            </a: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Drug identification</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ii)  Drug Draw</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iii) Drug and vial preparation</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iv) IV fluids added to a line</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v)  Concentrations and Measures</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vi) IV and Emergency drugs</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vii) </a:t>
            </a:r>
            <a:r>
              <a:rPr kumimoji="0" lang="en-US" sz="1300"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Endotracheal</a:t>
            </a: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Tubes, LMA, Quick-</a:t>
            </a:r>
            <a:r>
              <a:rPr kumimoji="0" lang="en-US" sz="1300"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trach</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d)  One Hour -Practical Exam</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3)  </a:t>
            </a:r>
            <a:r>
              <a:rPr lang="en-US" sz="1300" dirty="0" smtClean="0">
                <a:latin typeface="Arial" pitchFamily="34" charset="0"/>
                <a:ea typeface="Calibri" pitchFamily="34" charset="0"/>
                <a:cs typeface="Times New Roman" pitchFamily="18" charset="0"/>
              </a:rPr>
              <a:t>September 19th</a:t>
            </a: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(eight hour session)-</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  Six 30 minute Simulated Emergencies using the SIM Men (3 hours)</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b)  Two hours of lecture (Power Point Presentations)</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sz="1300"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i</a:t>
            </a: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Respiratory System (one hour)</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ii) Cardiovascular System (one hour)</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c)  Two hours of “Hands-on” training</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sz="1300"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i</a:t>
            </a: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Blood Pressure and Pulse-manual and automated</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ii)     </a:t>
            </a:r>
            <a:r>
              <a:rPr kumimoji="0" lang="en-US" sz="1300"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Precordial</a:t>
            </a: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en-US" sz="1300"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Pretracheal</a:t>
            </a: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Stethoscope</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iii)    Assessment of respiration, Auscultation of heart and lungs</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iv)    Pulse </a:t>
            </a:r>
            <a:r>
              <a:rPr kumimoji="0" lang="en-US" sz="1300"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oximetry</a:t>
            </a: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and </a:t>
            </a:r>
            <a:r>
              <a:rPr kumimoji="0" lang="en-US" sz="1300"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capnography</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v)     Oxygen delivery system-set-up, placement and gasses</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vi)    Supplemental oxygen and suction </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vii)   </a:t>
            </a:r>
            <a:r>
              <a:rPr kumimoji="0" lang="en-US" sz="1300"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Ambu</a:t>
            </a: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-bag, full face mask, jet ventilation</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viii)  Oral airways, McGill Forceps, </a:t>
            </a:r>
            <a:r>
              <a:rPr kumimoji="0" lang="en-US" sz="1300" b="0" i="0" u="none" strike="noStrike" cap="none" normalizeH="0" baseline="0" dirty="0" err="1" smtClean="0">
                <a:ln>
                  <a:noFill/>
                </a:ln>
                <a:solidFill>
                  <a:schemeClr val="tx1"/>
                </a:solidFill>
                <a:effectLst/>
                <a:latin typeface="Arial" pitchFamily="34" charset="0"/>
                <a:ea typeface="Calibri" pitchFamily="34" charset="0"/>
                <a:cs typeface="Times New Roman" pitchFamily="18" charset="0"/>
              </a:rPr>
              <a:t>Larngoscopy</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d)  One hour-Practical Exam</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endParaRPr kumimoji="0" lang="en-US" sz="13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Total hours completed:  32 hours</a:t>
            </a:r>
            <a:endParaRPr kumimoji="0" lang="en-US" sz="13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Curriculum-Clinical</a:t>
            </a:r>
            <a:endParaRPr lang="en-US" dirty="0"/>
          </a:p>
        </p:txBody>
      </p:sp>
      <p:sp>
        <p:nvSpPr>
          <p:cNvPr id="6" name="Rectangle 5"/>
          <p:cNvSpPr/>
          <p:nvPr/>
        </p:nvSpPr>
        <p:spPr>
          <a:xfrm>
            <a:off x="152400" y="1600200"/>
            <a:ext cx="8534400" cy="3231654"/>
          </a:xfrm>
          <a:prstGeom prst="rect">
            <a:avLst/>
          </a:prstGeom>
        </p:spPr>
        <p:txBody>
          <a:bodyPr wrap="square">
            <a:spAutoFit/>
          </a:bodyPr>
          <a:lstStyle/>
          <a:p>
            <a:pPr>
              <a:lnSpc>
                <a:spcPct val="150000"/>
              </a:lnSpc>
            </a:pPr>
            <a:r>
              <a:rPr lang="en-US" b="1" dirty="0" smtClean="0">
                <a:latin typeface="Times New Roman"/>
                <a:ea typeface="Times New Roman"/>
              </a:rPr>
              <a:t>Section IV: Clinical Instruction</a:t>
            </a:r>
          </a:p>
          <a:p>
            <a:pPr>
              <a:lnSpc>
                <a:spcPct val="150000"/>
              </a:lnSpc>
            </a:pPr>
            <a:endParaRPr lang="en-US" dirty="0" smtClean="0">
              <a:latin typeface="Times New Roman"/>
              <a:ea typeface="Times New Roman"/>
            </a:endParaRPr>
          </a:p>
          <a:p>
            <a:pPr>
              <a:lnSpc>
                <a:spcPct val="150000"/>
              </a:lnSpc>
            </a:pPr>
            <a:r>
              <a:rPr lang="en-US" sz="1600" dirty="0" smtClean="0">
                <a:latin typeface="Times New Roman"/>
                <a:ea typeface="Times New Roman"/>
              </a:rPr>
              <a:t>For clinical training it is more practical to require completion of 38 hours estimated to be </a:t>
            </a:r>
          </a:p>
          <a:p>
            <a:pPr>
              <a:lnSpc>
                <a:spcPct val="150000"/>
              </a:lnSpc>
            </a:pPr>
            <a:r>
              <a:rPr lang="en-US" sz="1600" dirty="0" smtClean="0">
                <a:latin typeface="Times New Roman"/>
                <a:ea typeface="Times New Roman"/>
              </a:rPr>
              <a:t>equivalent to approximately 20 cases.  The </a:t>
            </a:r>
            <a:r>
              <a:rPr lang="en-US" sz="1600" i="1" dirty="0" smtClean="0">
                <a:latin typeface="Times New Roman"/>
                <a:ea typeface="Times New Roman"/>
              </a:rPr>
              <a:t>ADA </a:t>
            </a:r>
            <a:r>
              <a:rPr lang="en-US" sz="1600" i="1" dirty="0" smtClean="0">
                <a:latin typeface="Baskerville-Italic"/>
                <a:ea typeface="Times New Roman"/>
                <a:cs typeface="Baskerville-Italic"/>
              </a:rPr>
              <a:t>Guidelines for Teaching Pain Control and </a:t>
            </a:r>
            <a:endParaRPr lang="en-US" sz="1600" dirty="0" smtClean="0">
              <a:latin typeface="Times New Roman"/>
              <a:ea typeface="Times New Roman"/>
            </a:endParaRPr>
          </a:p>
          <a:p>
            <a:pPr>
              <a:lnSpc>
                <a:spcPct val="150000"/>
              </a:lnSpc>
            </a:pPr>
            <a:r>
              <a:rPr lang="en-US" sz="1600" i="1" dirty="0" smtClean="0">
                <a:latin typeface="Baskerville-Italic"/>
                <a:ea typeface="Times New Roman"/>
                <a:cs typeface="Baskerville-Italic"/>
              </a:rPr>
              <a:t>Sedation  to Dentists and Dental Students </a:t>
            </a:r>
            <a:r>
              <a:rPr lang="en-US" sz="1600" dirty="0" smtClean="0">
                <a:latin typeface="Baskerville-Italic"/>
                <a:ea typeface="Times New Roman"/>
                <a:cs typeface="Baskerville-Italic"/>
              </a:rPr>
              <a:t>recommend t</a:t>
            </a:r>
            <a:r>
              <a:rPr lang="en-US" sz="1600" dirty="0" smtClean="0">
                <a:latin typeface="Times New Roman"/>
                <a:ea typeface="Times New Roman"/>
              </a:rPr>
              <a:t>he completion of 20 cases for training </a:t>
            </a:r>
          </a:p>
          <a:p>
            <a:pPr>
              <a:lnSpc>
                <a:spcPct val="150000"/>
              </a:lnSpc>
            </a:pPr>
            <a:r>
              <a:rPr lang="en-US" sz="1600" dirty="0" smtClean="0">
                <a:latin typeface="Times New Roman"/>
                <a:ea typeface="Times New Roman"/>
              </a:rPr>
              <a:t>in parenteral sedation. We estimate that the time required for room preparation, patient  </a:t>
            </a:r>
          </a:p>
          <a:p>
            <a:pPr>
              <a:lnSpc>
                <a:spcPct val="150000"/>
              </a:lnSpc>
            </a:pPr>
            <a:r>
              <a:rPr lang="en-US" sz="1600" dirty="0" smtClean="0">
                <a:latin typeface="Times New Roman"/>
                <a:ea typeface="Times New Roman"/>
              </a:rPr>
              <a:t>preparation, induction, surgery, recovery, completion of records</a:t>
            </a:r>
            <a:r>
              <a:rPr lang="en-US" dirty="0" smtClean="0">
                <a:latin typeface="Times New Roman"/>
                <a:ea typeface="Times New Roman"/>
              </a:rPr>
              <a:t>, that approximately 2 </a:t>
            </a:r>
          </a:p>
          <a:p>
            <a:pPr>
              <a:lnSpc>
                <a:spcPct val="150000"/>
              </a:lnSpc>
            </a:pPr>
            <a:r>
              <a:rPr lang="en-US" dirty="0" smtClean="0">
                <a:latin typeface="Times New Roman"/>
                <a:ea typeface="Times New Roman"/>
              </a:rPr>
              <a:t>hours is required for each clinical case.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Curriculum</a:t>
            </a:r>
            <a:endParaRPr lang="en-US" dirty="0"/>
          </a:p>
        </p:txBody>
      </p:sp>
      <p:sp>
        <p:nvSpPr>
          <p:cNvPr id="4" name="Rectangle 3"/>
          <p:cNvSpPr/>
          <p:nvPr/>
        </p:nvSpPr>
        <p:spPr>
          <a:xfrm>
            <a:off x="304800" y="1600200"/>
            <a:ext cx="8458200" cy="4154984"/>
          </a:xfrm>
          <a:prstGeom prst="rect">
            <a:avLst/>
          </a:prstGeom>
        </p:spPr>
        <p:txBody>
          <a:bodyPr wrap="square">
            <a:spAutoFit/>
          </a:bodyPr>
          <a:lstStyle/>
          <a:p>
            <a:pPr>
              <a:lnSpc>
                <a:spcPct val="150000"/>
              </a:lnSpc>
            </a:pPr>
            <a:r>
              <a:rPr lang="en-US" sz="1600" dirty="0" smtClean="0">
                <a:latin typeface="Times New Roman"/>
                <a:ea typeface="Times New Roman"/>
              </a:rPr>
              <a:t>Clinical instruction will include student performance evaluation in the following areas:</a:t>
            </a:r>
          </a:p>
          <a:p>
            <a:pPr>
              <a:lnSpc>
                <a:spcPct val="150000"/>
              </a:lnSpc>
            </a:pPr>
            <a:endParaRPr lang="en-US" sz="1600" dirty="0" smtClean="0">
              <a:latin typeface="Times New Roman"/>
              <a:ea typeface="Times New Roman"/>
            </a:endParaRPr>
          </a:p>
          <a:p>
            <a:pPr lvl="0">
              <a:lnSpc>
                <a:spcPct val="150000"/>
              </a:lnSpc>
              <a:buFont typeface="Arial" pitchFamily="34" charset="0"/>
              <a:buChar char="•"/>
            </a:pPr>
            <a:r>
              <a:rPr lang="en-US" sz="1600" dirty="0" smtClean="0"/>
              <a:t> Assessment of respiration rates</a:t>
            </a:r>
          </a:p>
          <a:p>
            <a:pPr lvl="0">
              <a:lnSpc>
                <a:spcPct val="150000"/>
              </a:lnSpc>
              <a:buFont typeface="Arial" pitchFamily="34" charset="0"/>
              <a:buChar char="•"/>
            </a:pPr>
            <a:r>
              <a:rPr lang="en-US" sz="1600" dirty="0" smtClean="0"/>
              <a:t> Monitoring and assessment of heart and lung sounds and ventilation with a  precordial stethoscope  </a:t>
            </a:r>
          </a:p>
          <a:p>
            <a:pPr lvl="0">
              <a:lnSpc>
                <a:spcPct val="150000"/>
              </a:lnSpc>
              <a:buFont typeface="Arial" pitchFamily="34" charset="0"/>
              <a:buChar char="•"/>
            </a:pPr>
            <a:r>
              <a:rPr lang="en-US" sz="1600" dirty="0" smtClean="0"/>
              <a:t> Monitoring oxygen saturation with a pulse oximeter</a:t>
            </a:r>
          </a:p>
          <a:p>
            <a:pPr lvl="0">
              <a:lnSpc>
                <a:spcPct val="150000"/>
              </a:lnSpc>
              <a:buFont typeface="Arial" pitchFamily="34" charset="0"/>
              <a:buChar char="•"/>
            </a:pPr>
            <a:r>
              <a:rPr lang="en-US" sz="1600" dirty="0" smtClean="0"/>
              <a:t> Use of an oxygen delivery system</a:t>
            </a:r>
          </a:p>
          <a:p>
            <a:pPr lvl="0">
              <a:lnSpc>
                <a:spcPct val="150000"/>
              </a:lnSpc>
              <a:buFont typeface="Arial" pitchFamily="34" charset="0"/>
              <a:buChar char="•"/>
            </a:pPr>
            <a:r>
              <a:rPr lang="en-US" sz="1600" dirty="0" smtClean="0"/>
              <a:t> Evaluation of vial or container labels for identification of content, dosage, and strength </a:t>
            </a:r>
          </a:p>
          <a:p>
            <a:pPr lvl="0">
              <a:lnSpc>
                <a:spcPct val="150000"/>
              </a:lnSpc>
              <a:buFont typeface="Arial" pitchFamily="34" charset="0"/>
              <a:buChar char="•"/>
            </a:pPr>
            <a:r>
              <a:rPr lang="en-US" sz="1600" dirty="0" smtClean="0"/>
              <a:t> Withdrawal of fluids from a vial or ampule in the amount specified by the instructor</a:t>
            </a:r>
          </a:p>
          <a:p>
            <a:pPr lvl="0">
              <a:lnSpc>
                <a:spcPct val="150000"/>
              </a:lnSpc>
              <a:buFont typeface="Arial" pitchFamily="34" charset="0"/>
              <a:buChar char="•"/>
            </a:pPr>
            <a:r>
              <a:rPr lang="en-US" sz="1600" dirty="0" smtClean="0"/>
              <a:t> Adding fluids to existing IV lines in the presence of the instructor</a:t>
            </a:r>
          </a:p>
          <a:p>
            <a:pPr lvl="0">
              <a:lnSpc>
                <a:spcPct val="150000"/>
              </a:lnSpc>
              <a:buFont typeface="Arial" pitchFamily="34" charset="0"/>
              <a:buChar char="•"/>
            </a:pPr>
            <a:r>
              <a:rPr lang="en-US" sz="1600" dirty="0" smtClean="0"/>
              <a:t> Removing IV lines in the presence of the instructor</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4" name="Content Placeholder 3"/>
          <p:cNvSpPr>
            <a:spLocks noGrp="1"/>
          </p:cNvSpPr>
          <p:nvPr>
            <p:ph idx="1"/>
          </p:nvPr>
        </p:nvSpPr>
        <p:spPr/>
        <p:txBody>
          <a:bodyPr/>
          <a:lstStyle/>
          <a:p>
            <a:r>
              <a:rPr lang="en-US" dirty="0" smtClean="0"/>
              <a:t>I am excited to be able to provide this course for all of you!</a:t>
            </a:r>
          </a:p>
          <a:p>
            <a:r>
              <a:rPr lang="en-US" dirty="0" smtClean="0"/>
              <a:t>Thank you to the CIMS center and SJCC</a:t>
            </a:r>
          </a:p>
          <a:p>
            <a:r>
              <a:rPr lang="en-US" dirty="0" smtClean="0"/>
              <a:t>We are on the cutting edge of Dental Assistant Training for California and the Nation</a:t>
            </a:r>
          </a:p>
          <a:p>
            <a:r>
              <a:rPr lang="en-US" dirty="0" smtClean="0"/>
              <a:t>This DSA permit adds another licensed provider to the dental ambulatory general anesthesia and sedation team model providing our patients with a safer treatment environment</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DSA Permit</a:t>
            </a:r>
            <a:endParaRPr lang="en-US" dirty="0"/>
          </a:p>
        </p:txBody>
      </p:sp>
      <p:sp>
        <p:nvSpPr>
          <p:cNvPr id="3" name="Content Placeholder 2"/>
          <p:cNvSpPr>
            <a:spLocks noGrp="1"/>
          </p:cNvSpPr>
          <p:nvPr>
            <p:ph idx="1"/>
          </p:nvPr>
        </p:nvSpPr>
        <p:spPr/>
        <p:txBody>
          <a:bodyPr/>
          <a:lstStyle/>
          <a:p>
            <a:r>
              <a:rPr lang="en-US" dirty="0" smtClean="0"/>
              <a:t>Creates a clear entry point and career ladder for the dental assisting profession by offering additional training and permits for specialized duties.</a:t>
            </a:r>
          </a:p>
          <a:p>
            <a:r>
              <a:rPr lang="en-US" dirty="0" smtClean="0"/>
              <a:t>Expanded functions for current core categories (DA, RDA, RDAEF)</a:t>
            </a:r>
          </a:p>
          <a:p>
            <a:r>
              <a:rPr lang="en-US" dirty="0" smtClean="0"/>
              <a:t>Two add-on permits for those who wish to perform certain specialty-specific duties (Orthodontic and OMS/Periodontics)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Eligibility Requirements for Licensure</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12 months of work experience as a DA (may commence study after 6 months of employment)</a:t>
            </a:r>
          </a:p>
          <a:p>
            <a:pPr>
              <a:buNone/>
            </a:pPr>
            <a:endParaRPr lang="en-US" dirty="0" smtClean="0"/>
          </a:p>
          <a:p>
            <a:r>
              <a:rPr lang="en-US" dirty="0" smtClean="0"/>
              <a:t>California Dental Practice Act, Infection control and BLS courses</a:t>
            </a:r>
          </a:p>
          <a:p>
            <a:endParaRPr lang="en-US" dirty="0" smtClean="0"/>
          </a:p>
          <a:p>
            <a:r>
              <a:rPr lang="en-US" dirty="0" smtClean="0"/>
              <a:t>110 hour DBC approved course education</a:t>
            </a:r>
          </a:p>
          <a:p>
            <a:pPr lvl="1"/>
            <a:r>
              <a:rPr lang="en-US" dirty="0" smtClean="0"/>
              <a:t>Didactic -40 hours</a:t>
            </a:r>
          </a:p>
          <a:p>
            <a:pPr lvl="1"/>
            <a:r>
              <a:rPr lang="en-US" dirty="0" smtClean="0"/>
              <a:t>Laboratory and Pre-clinical (hands-on) -32 hours</a:t>
            </a:r>
          </a:p>
          <a:p>
            <a:pPr lvl="1"/>
            <a:r>
              <a:rPr lang="en-US" dirty="0" smtClean="0"/>
              <a:t>Clinical (involving patient treatment) -38 hours</a:t>
            </a:r>
          </a:p>
          <a:p>
            <a:pPr lvl="1">
              <a:buNone/>
            </a:pPr>
            <a:endParaRPr lang="en-US" dirty="0" smtClean="0"/>
          </a:p>
          <a:p>
            <a:r>
              <a:rPr lang="en-US" dirty="0" smtClean="0"/>
              <a:t>Written examination administered by the DBC</a:t>
            </a:r>
          </a:p>
          <a:p>
            <a:pPr lvl="1">
              <a:buNone/>
            </a:pPr>
            <a:endParaRPr lang="en-US" dirty="0" smtClean="0"/>
          </a:p>
          <a:p>
            <a:pPr lvl="1">
              <a:buNone/>
            </a:pPr>
            <a:r>
              <a:rPr lang="en-US" dirty="0" smtClean="0"/>
              <a:t>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Dental Sedation Assistant Provisions</a:t>
            </a:r>
            <a:endParaRPr lang="en-US" dirty="0"/>
          </a:p>
        </p:txBody>
      </p:sp>
      <p:sp>
        <p:nvSpPr>
          <p:cNvPr id="3" name="Content Placeholder 2"/>
          <p:cNvSpPr>
            <a:spLocks noGrp="1"/>
          </p:cNvSpPr>
          <p:nvPr>
            <p:ph idx="1"/>
          </p:nvPr>
        </p:nvSpPr>
        <p:spPr/>
        <p:txBody>
          <a:bodyPr/>
          <a:lstStyle/>
          <a:p>
            <a:r>
              <a:rPr lang="en-US" dirty="0" smtClean="0"/>
              <a:t>Expands opportunities within dental assisting without changing the dentist’s fundamental oversight responsibilities</a:t>
            </a:r>
          </a:p>
          <a:p>
            <a:r>
              <a:rPr lang="en-US" dirty="0" smtClean="0"/>
              <a:t>The dentist holding the general anesthesia or conscious sedation permit is required to be at the patient’s chair side to make all anesthesia decisions, and to instruct and verify the permitted DA’s actions</a:t>
            </a:r>
          </a:p>
          <a:p>
            <a:endParaRPr lang="en-US" dirty="0" smtClean="0"/>
          </a:p>
          <a:p>
            <a:pPr>
              <a:buNone/>
            </a:pPr>
            <a:endParaRPr lang="en-US" dirty="0" smtClean="0"/>
          </a:p>
          <a:p>
            <a:pPr>
              <a:buNone/>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Dental Practice Act</a:t>
            </a:r>
            <a:endParaRPr lang="en-US" dirty="0"/>
          </a:p>
        </p:txBody>
      </p:sp>
      <p:sp>
        <p:nvSpPr>
          <p:cNvPr id="3" name="Content Placeholder 2"/>
          <p:cNvSpPr>
            <a:spLocks noGrp="1"/>
          </p:cNvSpPr>
          <p:nvPr>
            <p:ph idx="1"/>
          </p:nvPr>
        </p:nvSpPr>
        <p:spPr/>
        <p:txBody>
          <a:bodyPr/>
          <a:lstStyle/>
          <a:p>
            <a:r>
              <a:rPr lang="en-US" dirty="0" smtClean="0"/>
              <a:t>Business and Professions Code 1750.5</a:t>
            </a:r>
          </a:p>
          <a:p>
            <a:endParaRPr lang="en-US" dirty="0" smtClean="0"/>
          </a:p>
          <a:p>
            <a:r>
              <a:rPr lang="en-US" dirty="0" smtClean="0"/>
              <a:t>Persons holding a DSA permit may perform the following duties under the direct supervision of a licensed dentist or other licensed health care professional authorized to administer conscious sedation or general anesthesia in the dental office:</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DSA Licensed Duties</a:t>
            </a:r>
            <a:endParaRPr lang="en-US" dirty="0"/>
          </a:p>
        </p:txBody>
      </p:sp>
      <p:sp>
        <p:nvSpPr>
          <p:cNvPr id="3" name="Content Placeholder 2"/>
          <p:cNvSpPr>
            <a:spLocks noGrp="1"/>
          </p:cNvSpPr>
          <p:nvPr>
            <p:ph idx="1"/>
          </p:nvPr>
        </p:nvSpPr>
        <p:spPr/>
        <p:txBody>
          <a:bodyPr>
            <a:normAutofit lnSpcReduction="10000"/>
          </a:bodyPr>
          <a:lstStyle/>
          <a:p>
            <a:r>
              <a:rPr lang="en-US" dirty="0" smtClean="0"/>
              <a:t>Monitor patients undergoing conscious sedation or general anesthesia utilizing data from non-invasive instrumentation such as pulse oximeters, electrocardiograms, capnography, blood pressure, pulse, and respiration rate monitoring devices.</a:t>
            </a:r>
          </a:p>
          <a:p>
            <a:r>
              <a:rPr lang="en-US" i="1" dirty="0" smtClean="0"/>
              <a:t>Evaluation of the condition of a sedated patient shall remain the responsibility of the dentist or other licensed health care professional authorized to administer CS or GA, who shall be at the patient’s chair side while CS or GA is being administered.</a:t>
            </a:r>
            <a:endParaRPr lang="en-US" i="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DSA Licensed Duties</a:t>
            </a:r>
            <a:endParaRPr lang="en-US" dirty="0"/>
          </a:p>
        </p:txBody>
      </p:sp>
      <p:sp>
        <p:nvSpPr>
          <p:cNvPr id="3" name="Content Placeholder 2"/>
          <p:cNvSpPr>
            <a:spLocks noGrp="1"/>
          </p:cNvSpPr>
          <p:nvPr>
            <p:ph idx="1"/>
          </p:nvPr>
        </p:nvSpPr>
        <p:spPr>
          <a:xfrm>
            <a:off x="381000" y="1143000"/>
            <a:ext cx="8229600" cy="4709160"/>
          </a:xfrm>
        </p:spPr>
        <p:txBody>
          <a:bodyPr/>
          <a:lstStyle/>
          <a:p>
            <a:endParaRPr lang="en-US" dirty="0" smtClean="0"/>
          </a:p>
          <a:p>
            <a:endParaRPr lang="en-US" dirty="0" smtClean="0"/>
          </a:p>
          <a:p>
            <a:r>
              <a:rPr lang="en-US" dirty="0" smtClean="0"/>
              <a:t>Drug identification and draw, limited to identification of appropriate medications, ampule and vial preparation,  and withdrawing drugs of correct amount </a:t>
            </a:r>
            <a:r>
              <a:rPr lang="en-US" i="1" dirty="0" smtClean="0"/>
              <a:t>as verified by the supervising licensed dentist.</a:t>
            </a:r>
          </a:p>
          <a:p>
            <a:r>
              <a:rPr lang="en-US" dirty="0" smtClean="0"/>
              <a:t>Removal of Intravenous lines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DSA Licensed Duties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Add drugs, medications, and fluids to intravenous lines using a syringe, </a:t>
            </a:r>
            <a:r>
              <a:rPr lang="en-US" i="1" dirty="0" smtClean="0"/>
              <a:t>provided that a supervising licensed dentist is present at the patient’s chair side, </a:t>
            </a:r>
            <a:r>
              <a:rPr lang="en-US" dirty="0" smtClean="0"/>
              <a:t>limited to determining patency of intravenous line, selection of injection port, syringe insertion into injection port, occlusion of intravenous line and blood aspiration, line release and injection of drugs for appropriate time interval</a:t>
            </a:r>
            <a:r>
              <a:rPr lang="en-US" i="1" dirty="0" smtClean="0"/>
              <a:t>.</a:t>
            </a:r>
          </a:p>
          <a:p>
            <a:r>
              <a:rPr lang="en-US" b="1" dirty="0" smtClean="0"/>
              <a:t>The exception to this duty is that the </a:t>
            </a:r>
            <a:r>
              <a:rPr lang="en-US" b="1" i="1" dirty="0" smtClean="0"/>
              <a:t>INITIAL DOSE </a:t>
            </a:r>
            <a:r>
              <a:rPr lang="en-US" b="1" dirty="0" smtClean="0"/>
              <a:t>of a drug or medication shall be administered by the supervising licensed dentist.</a:t>
            </a:r>
          </a:p>
          <a:p>
            <a:r>
              <a:rPr lang="en-US" dirty="0" smtClean="0"/>
              <a:t>The duties listed above may not be performed in any other setting than a dental office or clinic.</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580</TotalTime>
  <Words>1765</Words>
  <Application>Microsoft Office PowerPoint</Application>
  <PresentationFormat>On-screen Show (4:3)</PresentationFormat>
  <Paragraphs>334</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Apex</vt:lpstr>
      <vt:lpstr>Dental Sedation Assistant Pilot  Course </vt:lpstr>
      <vt:lpstr>AB 2637</vt:lpstr>
      <vt:lpstr>DSA Permit</vt:lpstr>
      <vt:lpstr>Eligibility Requirements for Licensure</vt:lpstr>
      <vt:lpstr>Dental Sedation Assistant Provisions</vt:lpstr>
      <vt:lpstr>Dental Practice Act</vt:lpstr>
      <vt:lpstr>DSA Licensed Duties</vt:lpstr>
      <vt:lpstr>DSA Licensed Duties</vt:lpstr>
      <vt:lpstr>DSA Licensed Duties</vt:lpstr>
      <vt:lpstr>Dental Sedation Assistant</vt:lpstr>
      <vt:lpstr>Course Schedule</vt:lpstr>
      <vt:lpstr>OMSA Exam Requirements</vt:lpstr>
      <vt:lpstr>OMSA Exam Dates</vt:lpstr>
      <vt:lpstr>Tuition</vt:lpstr>
      <vt:lpstr>Licensing Fees</vt:lpstr>
      <vt:lpstr>Textbooks</vt:lpstr>
      <vt:lpstr>Curriculum-Didactic</vt:lpstr>
      <vt:lpstr>Curriculum</vt:lpstr>
      <vt:lpstr>Curriculum</vt:lpstr>
      <vt:lpstr>Curriculum-Laboratory</vt:lpstr>
      <vt:lpstr>Curriculum</vt:lpstr>
      <vt:lpstr>Curriculum-Preclinical</vt:lpstr>
      <vt:lpstr>Curriculum</vt:lpstr>
      <vt:lpstr>Course Schedule</vt:lpstr>
      <vt:lpstr>Course Schedule</vt:lpstr>
      <vt:lpstr>Curriculum-Clinical</vt:lpstr>
      <vt:lpstr>Curriculum</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Dental Sedation Assistant Pilot  Course  2011</dc:title>
  <dc:creator>admin3</dc:creator>
  <cp:lastModifiedBy>doctor</cp:lastModifiedBy>
  <cp:revision>96</cp:revision>
  <dcterms:created xsi:type="dcterms:W3CDTF">2010-06-29T22:09:41Z</dcterms:created>
  <dcterms:modified xsi:type="dcterms:W3CDTF">2018-03-26T21:05:54Z</dcterms:modified>
</cp:coreProperties>
</file>