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2" d="100"/>
          <a:sy n="112" d="100"/>
        </p:scale>
        <p:origin x="5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860B-929D-451D-8384-1444578E1D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120866-2FA3-4FFC-A618-1CEFCFC51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EEC5FC-6DF0-4744-A69A-D5E2CB8481CC}"/>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7CBCFDC2-017D-4D25-AF20-A37FC4A0D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40E8C-2BA7-451C-8D0B-E0A0460CBFDC}"/>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355304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05C28-D177-4C88-9ADF-69F6A7F018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E0DDC9-1489-4806-9D85-1FE0C98FBF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06D26-8560-4103-BF45-0AA4F4014912}"/>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4956FF4B-9299-4660-A663-13388685E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838B8-91E4-4B3D-9620-DFF1BDF62D4B}"/>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99816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C25E42-2CE1-44AA-8438-40BB81CD2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169E1B-7668-4124-8B3C-352398363B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90F16-8FF3-4939-98AB-A36C6B630B47}"/>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6BFAB1F1-EC08-4EDB-8E34-FBC7B086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72B9F-7F05-43EA-B268-8043A043BDFF}"/>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8467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06B62-A297-4452-8AC3-AAFC8ACA7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FC5247-1FE3-4074-AB40-AD0FC61CE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03AB3-6DCB-435E-A113-D5E05C1D6E22}"/>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A052060E-5697-4CAB-AC9B-B43BCAB85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95ECC-DC1C-4373-9ACA-473D2EFD1634}"/>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1984429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A39E4-E785-455C-8710-F8C3121BD8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66FD8C-9B30-463A-B52F-359E6387A8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1730EF-F094-4BD3-BA5C-1F0E2587051A}"/>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8D610E89-75E0-400F-9F13-248B359B8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3DEAE-8B07-4C80-B486-19DAD6B745B8}"/>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492396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8FED3-A383-44A2-8476-F37014C3E4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EF990F-3B22-45D6-B63B-252F8CD56E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051CB8-8693-4EE8-A9EB-187C7F09F8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4E59DF-7EAD-413F-BAE3-89C5CF65265A}"/>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6" name="Footer Placeholder 5">
            <a:extLst>
              <a:ext uri="{FF2B5EF4-FFF2-40B4-BE49-F238E27FC236}">
                <a16:creationId xmlns:a16="http://schemas.microsoft.com/office/drawing/2014/main" id="{22912911-0A0D-4A1D-A486-A44BE14C48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810B89-7F85-4E52-96EE-873D28CB0D55}"/>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408744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3E21-DEC7-4308-96C6-72EE53E664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80AB55-9FA8-4487-B3FC-465147C78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7910CA-AB68-4E65-8050-2411C3B6F6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43461-FBFC-47FA-9738-7416A92ECB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4177D-866B-413B-B311-B17B1D270F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724C08-4095-47E3-8CF6-8E0011712D48}"/>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8" name="Footer Placeholder 7">
            <a:extLst>
              <a:ext uri="{FF2B5EF4-FFF2-40B4-BE49-F238E27FC236}">
                <a16:creationId xmlns:a16="http://schemas.microsoft.com/office/drawing/2014/main" id="{CD2A6D1F-2A07-42A9-9A71-55FE50AEC9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20EFDB-1792-4F8E-90D4-9A0E6F475849}"/>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41373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3BE7-5455-4B2D-9705-84F9DD65C1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B49B75-4D53-4802-88DE-10EDF96366D6}"/>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4" name="Footer Placeholder 3">
            <a:extLst>
              <a:ext uri="{FF2B5EF4-FFF2-40B4-BE49-F238E27FC236}">
                <a16:creationId xmlns:a16="http://schemas.microsoft.com/office/drawing/2014/main" id="{13DB94ED-54A4-4E71-80CD-8F05D9D735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8FB00A-6737-4B10-8C53-34B7B7F4720E}"/>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128195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F34F0A-DE62-4E16-B081-802867EC1B9F}"/>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3" name="Footer Placeholder 2">
            <a:extLst>
              <a:ext uri="{FF2B5EF4-FFF2-40B4-BE49-F238E27FC236}">
                <a16:creationId xmlns:a16="http://schemas.microsoft.com/office/drawing/2014/main" id="{04064C4C-8527-49C1-946E-204EB79DAF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E6107-7237-485A-8B4F-802A4E48E87C}"/>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426834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D71AE-50E2-4CA3-97BF-23EBDE9D9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3223C7-F17D-4480-BF28-56CCA2913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211E0-D575-41CF-B564-64EC1E2D5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E52966-A200-47E9-B84B-C64BDDD124A6}"/>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6" name="Footer Placeholder 5">
            <a:extLst>
              <a:ext uri="{FF2B5EF4-FFF2-40B4-BE49-F238E27FC236}">
                <a16:creationId xmlns:a16="http://schemas.microsoft.com/office/drawing/2014/main" id="{846CE2D1-4D78-4BCF-823E-7E994BC0F9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767564-8300-49E9-B67F-3BF5AE2A5835}"/>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281553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5025-ED98-47AA-93EB-365FA9B37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FDA17-EBC3-46A8-82E0-95613949EA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7FB4F1-A0AC-4C36-9DD5-A0EE8CE65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F81EF-9679-4B3F-8BD7-5E79D720AFBC}"/>
              </a:ext>
            </a:extLst>
          </p:cNvPr>
          <p:cNvSpPr>
            <a:spLocks noGrp="1"/>
          </p:cNvSpPr>
          <p:nvPr>
            <p:ph type="dt" sz="half" idx="10"/>
          </p:nvPr>
        </p:nvSpPr>
        <p:spPr/>
        <p:txBody>
          <a:bodyPr/>
          <a:lstStyle/>
          <a:p>
            <a:fld id="{DC3C9E8B-DB81-4E80-96FD-5399D86B587B}" type="datetimeFigureOut">
              <a:rPr lang="en-US" smtClean="0"/>
              <a:t>12/3/20</a:t>
            </a:fld>
            <a:endParaRPr lang="en-US"/>
          </a:p>
        </p:txBody>
      </p:sp>
      <p:sp>
        <p:nvSpPr>
          <p:cNvPr id="6" name="Footer Placeholder 5">
            <a:extLst>
              <a:ext uri="{FF2B5EF4-FFF2-40B4-BE49-F238E27FC236}">
                <a16:creationId xmlns:a16="http://schemas.microsoft.com/office/drawing/2014/main" id="{A64C2E16-4A6B-4B50-A6D4-AB99A6EC08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C96808-D0C3-4BBD-BF66-8AC5818B31BE}"/>
              </a:ext>
            </a:extLst>
          </p:cNvPr>
          <p:cNvSpPr>
            <a:spLocks noGrp="1"/>
          </p:cNvSpPr>
          <p:nvPr>
            <p:ph type="sldNum" sz="quarter" idx="12"/>
          </p:nvPr>
        </p:nvSpPr>
        <p:spPr/>
        <p:txBody>
          <a:bodyPr/>
          <a:lstStyle/>
          <a:p>
            <a:fld id="{1D974F1E-5363-4F22-A119-FCED8F77CD41}" type="slidenum">
              <a:rPr lang="en-US" smtClean="0"/>
              <a:t>‹#›</a:t>
            </a:fld>
            <a:endParaRPr lang="en-US"/>
          </a:p>
        </p:txBody>
      </p:sp>
    </p:spTree>
    <p:extLst>
      <p:ext uri="{BB962C8B-B14F-4D97-AF65-F5344CB8AC3E}">
        <p14:creationId xmlns:p14="http://schemas.microsoft.com/office/powerpoint/2010/main" val="81096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DB6E42-3BA6-450A-A65A-24F2F25712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C3EF09-2278-4366-8650-F388644C9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ECE675-F533-42D1-A91F-CDA9BE9456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C9E8B-DB81-4E80-96FD-5399D86B587B}" type="datetimeFigureOut">
              <a:rPr lang="en-US" smtClean="0"/>
              <a:t>12/3/20</a:t>
            </a:fld>
            <a:endParaRPr lang="en-US"/>
          </a:p>
        </p:txBody>
      </p:sp>
      <p:sp>
        <p:nvSpPr>
          <p:cNvPr id="5" name="Footer Placeholder 4">
            <a:extLst>
              <a:ext uri="{FF2B5EF4-FFF2-40B4-BE49-F238E27FC236}">
                <a16:creationId xmlns:a16="http://schemas.microsoft.com/office/drawing/2014/main" id="{716D40EA-EDEC-4B38-8A7F-C361B00C80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DE0504-56E1-4970-B7A9-CE21A63F9D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74F1E-5363-4F22-A119-FCED8F77CD41}" type="slidenum">
              <a:rPr lang="en-US" smtClean="0"/>
              <a:t>‹#›</a:t>
            </a:fld>
            <a:endParaRPr lang="en-US"/>
          </a:p>
        </p:txBody>
      </p:sp>
    </p:spTree>
    <p:extLst>
      <p:ext uri="{BB962C8B-B14F-4D97-AF65-F5344CB8AC3E}">
        <p14:creationId xmlns:p14="http://schemas.microsoft.com/office/powerpoint/2010/main" val="2506571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sanfordkahnllp.com" TargetMode="External"/><Relationship Id="rId2" Type="http://schemas.openxmlformats.org/officeDocument/2006/relationships/hyperlink" Target="mailto:jryan@ksnlaw.c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mailto:mike@caapt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B69CA-810B-4867-98FE-6B4CC895C9A3}"/>
              </a:ext>
            </a:extLst>
          </p:cNvPr>
          <p:cNvSpPr>
            <a:spLocks noGrp="1"/>
          </p:cNvSpPr>
          <p:nvPr>
            <p:ph type="ctrTitle"/>
          </p:nvPr>
        </p:nvSpPr>
        <p:spPr>
          <a:xfrm>
            <a:off x="9320464" y="3673642"/>
            <a:ext cx="2871536" cy="545431"/>
          </a:xfrm>
        </p:spPr>
        <p:txBody>
          <a:bodyPr>
            <a:normAutofit fontScale="90000"/>
          </a:bodyPr>
          <a:lstStyle/>
          <a:p>
            <a:r>
              <a:rPr lang="en-US" sz="2400" b="1">
                <a:latin typeface="+mn-lt"/>
              </a:rPr>
              <a:t>December 3, 2020</a:t>
            </a:r>
            <a:br>
              <a:rPr lang="en-US" b="1"/>
            </a:br>
            <a:endParaRPr lang="en-US"/>
          </a:p>
        </p:txBody>
      </p:sp>
      <p:sp>
        <p:nvSpPr>
          <p:cNvPr id="3" name="Subtitle 2">
            <a:extLst>
              <a:ext uri="{FF2B5EF4-FFF2-40B4-BE49-F238E27FC236}">
                <a16:creationId xmlns:a16="http://schemas.microsoft.com/office/drawing/2014/main" id="{7E8C1A27-6CB9-4699-B8B5-8A7BBB015384}"/>
              </a:ext>
            </a:extLst>
          </p:cNvPr>
          <p:cNvSpPr>
            <a:spLocks noGrp="1"/>
          </p:cNvSpPr>
          <p:nvPr>
            <p:ph type="subTitle" idx="1"/>
          </p:nvPr>
        </p:nvSpPr>
        <p:spPr>
          <a:xfrm>
            <a:off x="1612232" y="3819906"/>
            <a:ext cx="9144000" cy="1655762"/>
          </a:xfrm>
        </p:spPr>
        <p:txBody>
          <a:bodyPr>
            <a:normAutofit fontScale="92500" lnSpcReduction="10000"/>
          </a:bodyPr>
          <a:lstStyle/>
          <a:p>
            <a:r>
              <a:rPr lang="en-US" sz="2600" b="1"/>
              <a:t>GOVERNOR PRITZKER’S EXECUTIVE ORDER NO. 72:</a:t>
            </a:r>
          </a:p>
          <a:p>
            <a:r>
              <a:rPr lang="en-US" sz="2600" b="1"/>
              <a:t>The Ins and Outs of Commencing Evictions under the New Order</a:t>
            </a:r>
          </a:p>
          <a:p>
            <a:endParaRPr lang="en-US" sz="2600" b="1"/>
          </a:p>
          <a:p>
            <a:r>
              <a:rPr lang="en-US" sz="2600" b="1"/>
              <a:t>Presented by Jessica Ryan, Michael Griffin, and Michael J. Mini </a:t>
            </a:r>
          </a:p>
          <a:p>
            <a:endParaRPr lang="en-US"/>
          </a:p>
        </p:txBody>
      </p:sp>
      <p:pic>
        <p:nvPicPr>
          <p:cNvPr id="5" name="Picture 4">
            <a:extLst>
              <a:ext uri="{FF2B5EF4-FFF2-40B4-BE49-F238E27FC236}">
                <a16:creationId xmlns:a16="http://schemas.microsoft.com/office/drawing/2014/main" id="{937708CA-4BA6-45EB-9268-7B952B433181}"/>
              </a:ext>
            </a:extLst>
          </p:cNvPr>
          <p:cNvPicPr>
            <a:picLocks noChangeAspect="1"/>
          </p:cNvPicPr>
          <p:nvPr/>
        </p:nvPicPr>
        <p:blipFill>
          <a:blip r:embed="rId2"/>
          <a:srcRect/>
          <a:stretch>
            <a:fillRect/>
          </a:stretch>
        </p:blipFill>
        <p:spPr>
          <a:xfrm>
            <a:off x="0" y="0"/>
            <a:ext cx="12191999" cy="3038095"/>
          </a:xfrm>
          <a:prstGeom prst="rect">
            <a:avLst/>
          </a:prstGeom>
        </p:spPr>
      </p:pic>
      <p:pic>
        <p:nvPicPr>
          <p:cNvPr id="22" name="Picture 21" descr="A picture containing drawing&#10;&#10;Description automatically generated">
            <a:extLst>
              <a:ext uri="{FF2B5EF4-FFF2-40B4-BE49-F238E27FC236}">
                <a16:creationId xmlns:a16="http://schemas.microsoft.com/office/drawing/2014/main" id="{9C32DFCA-FF2C-4389-80D1-74D2DD3ACB29}"/>
              </a:ext>
            </a:extLst>
          </p:cNvPr>
          <p:cNvPicPr>
            <a:picLocks noChangeAspect="1"/>
          </p:cNvPicPr>
          <p:nvPr/>
        </p:nvPicPr>
        <p:blipFill>
          <a:blip r:embed="rId3"/>
          <a:srcRect/>
          <a:stretch>
            <a:fillRect/>
          </a:stretch>
        </p:blipFill>
        <p:spPr>
          <a:xfrm>
            <a:off x="7464231" y="5898920"/>
            <a:ext cx="950976" cy="950976"/>
          </a:xfrm>
          <a:prstGeom prst="rect">
            <a:avLst/>
          </a:prstGeom>
        </p:spPr>
      </p:pic>
      <p:pic>
        <p:nvPicPr>
          <p:cNvPr id="24" name="Picture 23" descr="A picture containing drawing&#10;&#10;Description automatically generated">
            <a:extLst>
              <a:ext uri="{FF2B5EF4-FFF2-40B4-BE49-F238E27FC236}">
                <a16:creationId xmlns:a16="http://schemas.microsoft.com/office/drawing/2014/main" id="{A1DA6498-9B3F-4E06-83E5-C966C0C76F8F}"/>
              </a:ext>
            </a:extLst>
          </p:cNvPr>
          <p:cNvPicPr>
            <a:picLocks noChangeAspect="1"/>
          </p:cNvPicPr>
          <p:nvPr/>
        </p:nvPicPr>
        <p:blipFill>
          <a:blip r:embed="rId4"/>
          <a:srcRect/>
          <a:stretch>
            <a:fillRect/>
          </a:stretch>
        </p:blipFill>
        <p:spPr>
          <a:xfrm>
            <a:off x="10996489" y="5890816"/>
            <a:ext cx="1103232" cy="967184"/>
          </a:xfrm>
          <a:prstGeom prst="rect">
            <a:avLst/>
          </a:prstGeom>
        </p:spPr>
      </p:pic>
      <p:sp>
        <p:nvSpPr>
          <p:cNvPr id="6" name="Rectangle 5">
            <a:extLst>
              <a:ext uri="{FF2B5EF4-FFF2-40B4-BE49-F238E27FC236}">
                <a16:creationId xmlns:a16="http://schemas.microsoft.com/office/drawing/2014/main" id="{D6E2D396-4A7B-4EC3-83E8-5A1F4A1F920A}"/>
              </a:ext>
            </a:extLst>
          </p:cNvPr>
          <p:cNvSpPr/>
          <p:nvPr/>
        </p:nvSpPr>
        <p:spPr>
          <a:xfrm>
            <a:off x="8549121" y="6286066"/>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7747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318716"/>
            <a:ext cx="10515600" cy="838033"/>
          </a:xfrm>
        </p:spPr>
        <p:txBody>
          <a:bodyPr>
            <a:normAutofit fontScale="90000"/>
          </a:bodyPr>
          <a:lstStyle/>
          <a:p>
            <a:pPr algn="ctr"/>
            <a:r>
              <a:rPr lang="en-US" b="1"/>
              <a:t>CARES ACT</a:t>
            </a: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571500" lvl="0" indent="-571500"/>
            <a:r>
              <a:rPr lang="en-US" sz="3600"/>
              <a:t>Multi-family borrower who received a forbearance cannot evict or charge late fees during the forbearance and cannot serve a 30-day notice to vacate until after the forbearance expires.</a:t>
            </a:r>
          </a:p>
          <a:p>
            <a:pPr lvl="0"/>
            <a:endParaRPr lang="en-US" sz="3600"/>
          </a:p>
          <a:p>
            <a:pPr marL="571500" lvl="0" indent="-571500"/>
            <a:r>
              <a:rPr lang="en-US" sz="3600"/>
              <a:t>In practice; on the ground.</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0E6CA02-3E87-42CC-B255-1B87A24D4706}"/>
              </a:ext>
            </a:extLst>
          </p:cNvPr>
          <p:cNvSpPr/>
          <p:nvPr/>
        </p:nvSpPr>
        <p:spPr>
          <a:xfrm>
            <a:off x="104918" y="6495685"/>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3737751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545218"/>
            <a:ext cx="10515600" cy="838033"/>
          </a:xfrm>
        </p:spPr>
        <p:txBody>
          <a:bodyPr>
            <a:normAutofit fontScale="90000"/>
          </a:bodyPr>
          <a:lstStyle/>
          <a:p>
            <a:pPr algn="ctr"/>
            <a:r>
              <a:rPr lang="en-US" b="1"/>
              <a:t>CDC EVICTION </a:t>
            </a:r>
            <a:br>
              <a:rPr lang="en-US" b="1"/>
            </a:br>
            <a:r>
              <a:rPr lang="en-US" b="1"/>
              <a:t>MORATORIUM ORDER</a:t>
            </a:r>
            <a:br>
              <a:rPr lang="en-US" b="1"/>
            </a:b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fontScale="92500"/>
          </a:bodyPr>
          <a:lstStyle/>
          <a:p>
            <a:pPr marL="457200" lvl="0" indent="-457200"/>
            <a:r>
              <a:rPr lang="en-US" sz="3600"/>
              <a:t>Prohibits evicting a tenant based on nonpayment of rent.</a:t>
            </a:r>
          </a:p>
          <a:p>
            <a:pPr marL="457200" lvl="0" indent="-457200"/>
            <a:r>
              <a:rPr lang="en-US" sz="3600"/>
              <a:t>Applies to residential properties where any state or local residential eviction moratorium does not provide the same or greater level of protection as the CDC Order.</a:t>
            </a:r>
          </a:p>
          <a:p>
            <a:pPr marL="457200" lvl="0" indent="-457200"/>
            <a:r>
              <a:rPr lang="en-US" sz="3600"/>
              <a:t>In effect from September 4, 2020, through December 31, 2020.</a:t>
            </a:r>
          </a:p>
          <a:p>
            <a:pPr marL="457200" lvl="0" indent="-457200"/>
            <a:r>
              <a:rPr lang="en-US" sz="3600"/>
              <a:t>Tenant must invoke the CDC Order by serving a Declaration to the landlord.</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ACE32F48-D9F1-40A9-AA5F-2775BAADBE5C}"/>
              </a:ext>
            </a:extLst>
          </p:cNvPr>
          <p:cNvSpPr/>
          <p:nvPr/>
        </p:nvSpPr>
        <p:spPr>
          <a:xfrm>
            <a:off x="104918" y="6511893"/>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2182859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545218"/>
            <a:ext cx="10515600" cy="838033"/>
          </a:xfrm>
        </p:spPr>
        <p:txBody>
          <a:bodyPr>
            <a:normAutofit fontScale="90000"/>
          </a:bodyPr>
          <a:lstStyle/>
          <a:p>
            <a:pPr algn="ctr"/>
            <a:r>
              <a:rPr lang="en-US" b="1"/>
              <a:t>CDC EVICTION </a:t>
            </a:r>
            <a:br>
              <a:rPr lang="en-US" b="1"/>
            </a:br>
            <a:r>
              <a:rPr lang="en-US" b="1"/>
              <a:t>MORATORIUM ORDER</a:t>
            </a:r>
            <a:br>
              <a:rPr lang="en-US" b="1"/>
            </a:b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fontScale="92500" lnSpcReduction="10000"/>
          </a:bodyPr>
          <a:lstStyle/>
          <a:p>
            <a:pPr marL="457200" lvl="0" indent="-457200"/>
            <a:r>
              <a:rPr lang="en-US" sz="3600"/>
              <a:t>Does not relieve the tenant of the duty to pay rent.</a:t>
            </a:r>
          </a:p>
          <a:p>
            <a:pPr marL="457200" lvl="0" indent="-457200"/>
            <a:r>
              <a:rPr lang="en-US" sz="3600"/>
              <a:t>Does not prohibit evicting tenants who (1) engage in criminal activity; (2) threaten the health or safety of other tenants; (3) cause property damage or pose an immediate and significant risk of causing property damage; (4) violate a building code, health ordinance, or similar regulation; or (5) violate any other lease provision other than payment of rent.</a:t>
            </a:r>
          </a:p>
          <a:p>
            <a:pPr marL="457200" lvl="0" indent="-457200"/>
            <a:r>
              <a:rPr lang="en-US" sz="3600"/>
              <a:t>These exceptions are limited by state and local restrictions.</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414717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545218"/>
            <a:ext cx="10515600" cy="838033"/>
          </a:xfrm>
        </p:spPr>
        <p:txBody>
          <a:bodyPr>
            <a:normAutofit fontScale="90000"/>
          </a:bodyPr>
          <a:lstStyle/>
          <a:p>
            <a:pPr algn="ctr"/>
            <a:r>
              <a:rPr lang="en-US" b="1"/>
              <a:t>CDC EVICTION </a:t>
            </a:r>
            <a:br>
              <a:rPr lang="en-US" b="1"/>
            </a:br>
            <a:r>
              <a:rPr lang="en-US" b="1"/>
              <a:t>MORATORIUM ORDER</a:t>
            </a:r>
            <a:br>
              <a:rPr lang="en-US" b="1"/>
            </a:b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571500" lvl="0" indent="-571500"/>
            <a:r>
              <a:rPr lang="en-US" sz="3600"/>
              <a:t>Criminal penalties and fines for noncompliance.</a:t>
            </a:r>
          </a:p>
          <a:p>
            <a:pPr lvl="0"/>
            <a:endParaRPr lang="en-US" sz="3600"/>
          </a:p>
          <a:p>
            <a:pPr marL="571500" lvl="0" indent="-571500"/>
            <a:r>
              <a:rPr lang="en-US" sz="3600"/>
              <a:t>Up to $250,000 in fines for individuals; up to $500,000 for organizations.</a:t>
            </a:r>
          </a:p>
          <a:p>
            <a:pPr marL="571500" lvl="0" indent="-571500"/>
            <a:endParaRPr lang="en-US" sz="3600"/>
          </a:p>
          <a:p>
            <a:pPr marL="571500" lvl="0" indent="-571500"/>
            <a:r>
              <a:rPr lang="en-US" sz="3600"/>
              <a:t>Up to one year in jail.</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481061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545218"/>
            <a:ext cx="10515600" cy="838033"/>
          </a:xfrm>
        </p:spPr>
        <p:txBody>
          <a:bodyPr>
            <a:normAutofit fontScale="90000"/>
          </a:bodyPr>
          <a:lstStyle/>
          <a:p>
            <a:pPr algn="ctr"/>
            <a:r>
              <a:rPr lang="en-US" b="1"/>
              <a:t>CDC EVICTION </a:t>
            </a:r>
            <a:br>
              <a:rPr lang="en-US" b="1"/>
            </a:br>
            <a:r>
              <a:rPr lang="en-US" b="1"/>
              <a:t>MORATORIUM ORDER</a:t>
            </a:r>
            <a:br>
              <a:rPr lang="en-US" b="1"/>
            </a:b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571500" indent="-571500"/>
            <a:r>
              <a:rPr lang="en-US" sz="3600"/>
              <a:t>In practice; on the ground.</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504274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762699" y="169824"/>
            <a:ext cx="10515600" cy="838033"/>
          </a:xfrm>
        </p:spPr>
        <p:txBody>
          <a:bodyPr>
            <a:normAutofit fontScale="90000"/>
          </a:bodyPr>
          <a:lstStyle/>
          <a:p>
            <a:pPr algn="ctr"/>
            <a:r>
              <a:rPr lang="en-US" b="1"/>
              <a:t>CITY OF CHICAGO COVID EVICTION PROTECTION ORDINANCE</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285750" indent="-285750"/>
            <a:r>
              <a:rPr lang="en-US" sz="3600"/>
              <a:t>Effective Now through 60 Days After Governor Pritzker’s Last Eviction Moratorium Expires</a:t>
            </a:r>
          </a:p>
          <a:p>
            <a:endParaRPr lang="en-US" sz="3600"/>
          </a:p>
          <a:p>
            <a:pPr marL="285750" indent="-285750"/>
            <a:r>
              <a:rPr lang="en-US" sz="3600"/>
              <a:t>Notice of Termination of Tenancy for Non-Payment must have Tenant COVID-19 Impact Notice Attached</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152727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762699" y="169824"/>
            <a:ext cx="10515600" cy="838033"/>
          </a:xfrm>
        </p:spPr>
        <p:txBody>
          <a:bodyPr>
            <a:normAutofit fontScale="90000"/>
          </a:bodyPr>
          <a:lstStyle/>
          <a:p>
            <a:pPr algn="ctr"/>
            <a:r>
              <a:rPr lang="en-US" b="1"/>
              <a:t>CITY OF CHICAGO COVID EVICTION PROTECTION ORDINANCE</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285750" indent="-285750"/>
            <a:r>
              <a:rPr lang="en-US" sz="3200"/>
              <a:t>After Notice is Served:</a:t>
            </a:r>
          </a:p>
          <a:p>
            <a:endParaRPr lang="en-US" sz="3200"/>
          </a:p>
          <a:p>
            <a:pPr marL="742950" lvl="1" indent="-285750"/>
            <a:r>
              <a:rPr lang="en-US" sz="3200"/>
              <a:t>7 Day Negotiation Period</a:t>
            </a:r>
          </a:p>
          <a:p>
            <a:pPr marL="742950" lvl="1" indent="-285750"/>
            <a:r>
              <a:rPr lang="en-US" sz="3200"/>
              <a:t>Repayment and Settlement Options</a:t>
            </a:r>
          </a:p>
          <a:p>
            <a:pPr marL="742950" lvl="1" indent="-285750"/>
            <a:r>
              <a:rPr lang="en-US" sz="3200"/>
              <a:t>Written Settlement Agreement</a:t>
            </a:r>
          </a:p>
          <a:p>
            <a:pPr marL="742950" lvl="1" indent="-285750"/>
            <a:r>
              <a:rPr lang="en-US" sz="3200"/>
              <a:t>Proceeding with Eviction</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998165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762699" y="207627"/>
            <a:ext cx="10515600" cy="838033"/>
          </a:xfrm>
        </p:spPr>
        <p:txBody>
          <a:bodyPr>
            <a:normAutofit fontScale="90000"/>
          </a:bodyPr>
          <a:lstStyle/>
          <a:p>
            <a:pPr algn="ctr"/>
            <a:r>
              <a:rPr lang="en-US" b="1"/>
              <a:t>TYING IT ALL TOGETHER: </a:t>
            </a:r>
            <a:br>
              <a:rPr lang="en-US" b="1"/>
            </a:br>
            <a:r>
              <a:rPr lang="en-US" b="1"/>
              <a:t>A STEP-BY-STEP GUIDE</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457200" indent="-457200"/>
            <a:r>
              <a:rPr lang="en-US" sz="3200"/>
              <a:t>To Proceed with Eviction Case (not under exceptions):</a:t>
            </a:r>
          </a:p>
          <a:p>
            <a:pPr marL="971550" lvl="1" indent="-514350">
              <a:buFont typeface="+mj-lt"/>
              <a:buAutoNum type="arabicPeriod"/>
            </a:pPr>
            <a:r>
              <a:rPr lang="en-US"/>
              <a:t>Provide IHDA Declaration, or similar form</a:t>
            </a:r>
          </a:p>
          <a:p>
            <a:pPr marL="971550" lvl="1" indent="-514350">
              <a:buFont typeface="+mj-lt"/>
              <a:buAutoNum type="arabicPeriod"/>
            </a:pPr>
            <a:r>
              <a:rPr lang="en-US"/>
              <a:t>Waiting Period before Serving Termination Notice?</a:t>
            </a:r>
          </a:p>
          <a:p>
            <a:pPr marL="971550" lvl="1" indent="-514350">
              <a:buFont typeface="+mj-lt"/>
              <a:buAutoNum type="arabicPeriod"/>
            </a:pPr>
            <a:r>
              <a:rPr lang="en-US"/>
              <a:t>Did Tenant Return Signed Declaration?</a:t>
            </a:r>
          </a:p>
          <a:p>
            <a:pPr marL="971550" lvl="1" indent="-514350">
              <a:buFont typeface="+mj-lt"/>
              <a:buAutoNum type="arabicPeriod"/>
            </a:pPr>
            <a:r>
              <a:rPr lang="en-US"/>
              <a:t>Serve Termination Notice: CARES Act / Chicago Forms</a:t>
            </a:r>
          </a:p>
          <a:p>
            <a:pPr marL="971550" lvl="1" indent="-514350">
              <a:buFont typeface="+mj-lt"/>
              <a:buAutoNum type="arabicPeriod"/>
            </a:pPr>
            <a:r>
              <a:rPr lang="en-US"/>
              <a:t>Wait for Cure Period to Expire; Enter 7 Day Negotiation Period for Chicago Properties</a:t>
            </a:r>
          </a:p>
          <a:p>
            <a:pPr marL="971550" lvl="1" indent="-514350">
              <a:buFont typeface="+mj-lt"/>
              <a:buAutoNum type="arabicPeriod"/>
            </a:pPr>
            <a:r>
              <a:rPr lang="en-US"/>
              <a:t>Case is Ready to File</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1261608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762699" y="207627"/>
            <a:ext cx="10515600" cy="838033"/>
          </a:xfrm>
        </p:spPr>
        <p:txBody>
          <a:bodyPr>
            <a:normAutofit/>
          </a:bodyPr>
          <a:lstStyle/>
          <a:p>
            <a:pPr algn="ctr"/>
            <a:r>
              <a:rPr lang="en-US" b="1"/>
              <a:t>Q&amp;A</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457200" indent="-457200"/>
            <a:r>
              <a:rPr lang="sv-SE" sz="3200"/>
              <a:t>Jessica Ryan </a:t>
            </a:r>
          </a:p>
          <a:p>
            <a:pPr lvl="2"/>
            <a:r>
              <a:rPr lang="sv-SE" sz="3200">
                <a:hlinkClick r:id="rId2"/>
              </a:rPr>
              <a:t>jryan@ksnlaw.com</a:t>
            </a:r>
            <a:r>
              <a:rPr lang="sv-SE" sz="3200"/>
              <a:t> </a:t>
            </a:r>
          </a:p>
          <a:p>
            <a:pPr marL="457200" indent="-457200"/>
            <a:r>
              <a:rPr lang="sv-SE" sz="3200"/>
              <a:t>Michael Griffin</a:t>
            </a:r>
          </a:p>
          <a:p>
            <a:pPr lvl="1"/>
            <a:r>
              <a:rPr lang="sv-SE" sz="3200"/>
              <a:t>	 </a:t>
            </a:r>
            <a:r>
              <a:rPr lang="sv-SE" sz="3200">
                <a:hlinkClick r:id="rId3"/>
              </a:rPr>
              <a:t>michael@sanfordkahnllp.com</a:t>
            </a:r>
            <a:endParaRPr lang="sv-SE" sz="3200"/>
          </a:p>
          <a:p>
            <a:pPr marL="457200" indent="-457200"/>
            <a:r>
              <a:rPr lang="sv-SE" sz="3200"/>
              <a:t>Michael Mini </a:t>
            </a:r>
          </a:p>
          <a:p>
            <a:pPr lvl="2"/>
            <a:r>
              <a:rPr lang="sv-SE" sz="3200">
                <a:hlinkClick r:id="rId4"/>
              </a:rPr>
              <a:t>mike@caapts.org</a:t>
            </a:r>
            <a:r>
              <a:rPr lang="sv-SE" sz="3200"/>
              <a:t> </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5"/>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6"/>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D1ECB67-3EC8-4C6B-8D44-B961B5EA783E}"/>
              </a:ext>
            </a:extLst>
          </p:cNvPr>
          <p:cNvSpPr txBox="1"/>
          <p:nvPr/>
        </p:nvSpPr>
        <p:spPr>
          <a:xfrm>
            <a:off x="104918" y="6511893"/>
            <a:ext cx="3221373" cy="276999"/>
          </a:xfrm>
          <a:prstGeom prst="rect">
            <a:avLst/>
          </a:prstGeom>
          <a:noFill/>
        </p:spPr>
        <p:txBody>
          <a:bodyPr wrap="square" rtlCol="0">
            <a:spAutoFit/>
          </a:bodyPr>
          <a:lstStyle/>
          <a:p>
            <a:r>
              <a:rPr lang="en-US" sz="1200"/>
              <a:t>Coronavirus Guidance for Property Management </a:t>
            </a:r>
          </a:p>
        </p:txBody>
      </p:sp>
    </p:spTree>
    <p:extLst>
      <p:ext uri="{BB962C8B-B14F-4D97-AF65-F5344CB8AC3E}">
        <p14:creationId xmlns:p14="http://schemas.microsoft.com/office/powerpoint/2010/main" val="74216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365125"/>
            <a:ext cx="10515600" cy="838033"/>
          </a:xfrm>
        </p:spPr>
        <p:txBody>
          <a:bodyPr/>
          <a:lstStyle/>
          <a:p>
            <a:r>
              <a:rPr lang="en-US"/>
              <a:t>Disclaimer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fontScale="77500" lnSpcReduction="20000"/>
          </a:bodyPr>
          <a:lstStyle/>
          <a:p>
            <a:pPr marL="0" indent="0">
              <a:buNone/>
            </a:pPr>
            <a:r>
              <a:rPr lang="en-US"/>
              <a:t>The information provided in this presentation does not, and is not intended to, constitute legal advice; instead, all information in this report is for general informational purposes only. </a:t>
            </a:r>
          </a:p>
          <a:p>
            <a:pPr marL="0" indent="0">
              <a:buNone/>
            </a:pPr>
            <a:endParaRPr lang="en-US"/>
          </a:p>
          <a:p>
            <a:pPr marL="0" indent="0">
              <a:buNone/>
            </a:pPr>
            <a:r>
              <a:rPr lang="en-US"/>
              <a:t>Information in this presentation may not constitute the most up-to-date legal or other information. Viewers of this material should contact their attorney to obtain advice with respect to any particular legal matter. No viewer of this material should act or refrain from acting on the basis of information in this presentation without first seeking legal advice from counsel in the relevant jurisdiction. Only your individual attorney can provide assurances that the information contained herein – and your interpretation of it – is applicable or appropriate to your particular situation. </a:t>
            </a:r>
          </a:p>
          <a:p>
            <a:pPr marL="0" indent="0">
              <a:buNone/>
            </a:pPr>
            <a:endParaRPr lang="en-US"/>
          </a:p>
          <a:p>
            <a:pPr marL="0" indent="0">
              <a:buNone/>
            </a:pPr>
            <a:r>
              <a:rPr lang="en-US"/>
              <a:t>Use of, and access to, this presentation does not create an attorney-client relationship between the reader and the Chicago Apartment Association (CAA) or any contributing law firms. All liability with respect to actions taken or not taken based on the contents of this presentation are hereby expressly disclaimed. </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F3FDCE0-9F15-4959-A3FD-AE770DF6A74D}"/>
              </a:ext>
            </a:extLst>
          </p:cNvPr>
          <p:cNvSpPr/>
          <p:nvPr/>
        </p:nvSpPr>
        <p:spPr>
          <a:xfrm>
            <a:off x="104918" y="6492875"/>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142952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480683"/>
            <a:ext cx="10515600" cy="838033"/>
          </a:xfrm>
        </p:spPr>
        <p:txBody>
          <a:bodyPr>
            <a:normAutofit fontScale="90000"/>
          </a:bodyPr>
          <a:lstStyle/>
          <a:p>
            <a:pPr algn="ctr"/>
            <a:r>
              <a:rPr lang="en-US" b="1"/>
              <a:t>EXECUTIVE ORDER 72: </a:t>
            </a:r>
            <a:br>
              <a:rPr lang="en-US" b="1"/>
            </a:br>
            <a:r>
              <a:rPr lang="en-US" b="1"/>
              <a:t>AMENDED EVICTION MORATORIUM</a:t>
            </a: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r>
              <a:rPr lang="en-US" sz="3600"/>
              <a:t>Overview:</a:t>
            </a:r>
          </a:p>
          <a:p>
            <a:pPr marL="742950" lvl="1" indent="-285750"/>
            <a:r>
              <a:rPr lang="en-US" sz="3600"/>
              <a:t>New Evictions can Proceed</a:t>
            </a:r>
          </a:p>
          <a:p>
            <a:pPr marL="742950" lvl="1" indent="-285750"/>
            <a:r>
              <a:rPr lang="en-US" sz="3600"/>
              <a:t>Cannot file against “Covered Persons”</a:t>
            </a:r>
          </a:p>
          <a:p>
            <a:pPr marL="742950" lvl="1" indent="-285750"/>
            <a:r>
              <a:rPr lang="en-US" sz="3600"/>
              <a:t>Exceptions</a:t>
            </a:r>
          </a:p>
          <a:p>
            <a:pPr marL="742950" lvl="1" indent="-285750"/>
            <a:r>
              <a:rPr lang="en-US" sz="3600"/>
              <a:t>Sheriff cannot Perform Evictions, unless Exception</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61D42F79-9F79-4C2D-A2E7-BF2C06DC4B17}"/>
              </a:ext>
            </a:extLst>
          </p:cNvPr>
          <p:cNvSpPr/>
          <p:nvPr/>
        </p:nvSpPr>
        <p:spPr>
          <a:xfrm>
            <a:off x="104918" y="6495685"/>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153851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696719"/>
            <a:ext cx="10515600" cy="838033"/>
          </a:xfrm>
        </p:spPr>
        <p:txBody>
          <a:bodyPr>
            <a:normAutofit fontScale="90000"/>
          </a:bodyPr>
          <a:lstStyle/>
          <a:p>
            <a:pPr algn="ctr"/>
            <a:r>
              <a:rPr lang="en-US" b="1"/>
              <a:t>EXECUTIVE ORDER 72: </a:t>
            </a:r>
            <a:br>
              <a:rPr lang="en-US" b="1"/>
            </a:br>
            <a:r>
              <a:rPr lang="en-US" b="1"/>
              <a:t>AMENDED EVICTION MORATORIUM</a:t>
            </a: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r>
              <a:rPr lang="en-US" sz="3600"/>
              <a:t>“Covered Persons” and IHDA Declaration:</a:t>
            </a:r>
          </a:p>
          <a:p>
            <a:pPr marL="742950" lvl="1" indent="-285750"/>
            <a:r>
              <a:rPr lang="en-US" sz="3600"/>
              <a:t>4 Criteria:</a:t>
            </a:r>
          </a:p>
          <a:p>
            <a:pPr marL="1200150" lvl="2" indent="-285750"/>
            <a:r>
              <a:rPr lang="en-US"/>
              <a:t>No more than $99,000 in annual income for Calendar Year 2020 (or no more than$198,000 if filing a joint tax return);</a:t>
            </a:r>
          </a:p>
          <a:p>
            <a:pPr marL="1200150" lvl="2" indent="-285750"/>
            <a:r>
              <a:rPr lang="en-US"/>
              <a:t>Substantial loss of income, loss of compensable hours of work or wages, or an increase in out-of-pocket expenses directly related to the COVID-19 pandemic;</a:t>
            </a:r>
          </a:p>
          <a:p>
            <a:pPr marL="1200150" lvl="2" indent="-285750"/>
            <a:r>
              <a:rPr lang="en-US"/>
              <a:t>Best efforts to make timely partial payments that are as close to the full payment as my circumstances may permit, taking into account other “non-discretionary expenses”; and</a:t>
            </a:r>
          </a:p>
          <a:p>
            <a:pPr marL="1200150" lvl="2" indent="-285750"/>
            <a:r>
              <a:rPr lang="en-US"/>
              <a:t>If evicted, homelessness or shared living setting </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0E91A4EE-DFE7-49C2-8ED6-AB32CA2AC4A5}"/>
              </a:ext>
            </a:extLst>
          </p:cNvPr>
          <p:cNvSpPr/>
          <p:nvPr/>
        </p:nvSpPr>
        <p:spPr>
          <a:xfrm>
            <a:off x="104918" y="6492749"/>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3744400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696719"/>
            <a:ext cx="10515600" cy="838033"/>
          </a:xfrm>
        </p:spPr>
        <p:txBody>
          <a:bodyPr>
            <a:normAutofit fontScale="90000"/>
          </a:bodyPr>
          <a:lstStyle/>
          <a:p>
            <a:pPr algn="ctr"/>
            <a:r>
              <a:rPr lang="en-US" b="1"/>
              <a:t>EXECUTIVE ORDER 72: </a:t>
            </a:r>
            <a:br>
              <a:rPr lang="en-US" b="1"/>
            </a:br>
            <a:r>
              <a:rPr lang="en-US" b="1"/>
              <a:t>AMENDED EVICTION MORATORIUM</a:t>
            </a: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r>
              <a:rPr lang="en-US" sz="3600"/>
              <a:t>IHDA Declaration:</a:t>
            </a:r>
          </a:p>
          <a:p>
            <a:pPr marL="742950" lvl="1" indent="-285750"/>
            <a:r>
              <a:rPr lang="en-US" sz="3600"/>
              <a:t>Landlord to “provide” Declaration, or similar form, prior to issuing termination  notice</a:t>
            </a:r>
          </a:p>
          <a:p>
            <a:pPr marL="742950" lvl="1" indent="-285750"/>
            <a:r>
              <a:rPr lang="en-US" sz="3600"/>
              <a:t>Submission of executed Declaration</a:t>
            </a:r>
          </a:p>
          <a:p>
            <a:pPr marL="742950" lvl="1" indent="-285750"/>
            <a:r>
              <a:rPr lang="en-US" sz="3600"/>
              <a:t>Challenging a Declaration</a:t>
            </a:r>
            <a:endParaRPr lang="en-US"/>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0B38DF7-B4FF-410F-AAE6-6FD1037D3D38}"/>
              </a:ext>
            </a:extLst>
          </p:cNvPr>
          <p:cNvSpPr/>
          <p:nvPr/>
        </p:nvSpPr>
        <p:spPr>
          <a:xfrm>
            <a:off x="104918" y="6492749"/>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283008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696719"/>
            <a:ext cx="10515600" cy="838033"/>
          </a:xfrm>
        </p:spPr>
        <p:txBody>
          <a:bodyPr>
            <a:normAutofit fontScale="90000"/>
          </a:bodyPr>
          <a:lstStyle/>
          <a:p>
            <a:pPr algn="ctr"/>
            <a:r>
              <a:rPr lang="en-US" b="1"/>
              <a:t>EXECUTIVE ORDER 72: </a:t>
            </a:r>
            <a:br>
              <a:rPr lang="en-US" b="1"/>
            </a:br>
            <a:r>
              <a:rPr lang="en-US" b="1"/>
              <a:t>AMENDED EVICTION MORATORIUM</a:t>
            </a: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r>
              <a:rPr lang="en-US" sz="3600"/>
              <a:t>Exceptions to Proceeding against a Covered Person:</a:t>
            </a:r>
          </a:p>
          <a:p>
            <a:pPr marL="742950" lvl="1" indent="-285750"/>
            <a:r>
              <a:rPr lang="en-US" sz="3600"/>
              <a:t>Direct Threat to Health &amp; Safety of other Tenants</a:t>
            </a:r>
          </a:p>
          <a:p>
            <a:pPr marL="742950" lvl="1" indent="-285750"/>
            <a:r>
              <a:rPr lang="en-US" sz="3600"/>
              <a:t>Immediate &amp; Severe Risk to Property</a:t>
            </a:r>
          </a:p>
          <a:p>
            <a:pPr marL="742950" lvl="1" indent="-285750"/>
            <a:r>
              <a:rPr lang="en-US" sz="3600"/>
              <a:t>Exceptions for Code Violations Removed</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5B727B3-9983-440E-A64A-2A997F663ED6}"/>
              </a:ext>
            </a:extLst>
          </p:cNvPr>
          <p:cNvSpPr/>
          <p:nvPr/>
        </p:nvSpPr>
        <p:spPr>
          <a:xfrm>
            <a:off x="104918" y="6495685"/>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1495193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998723"/>
            <a:ext cx="10515600" cy="838033"/>
          </a:xfrm>
        </p:spPr>
        <p:txBody>
          <a:bodyPr>
            <a:normAutofit fontScale="90000"/>
          </a:bodyPr>
          <a:lstStyle/>
          <a:p>
            <a:pPr algn="ctr"/>
            <a:r>
              <a:rPr lang="en-US" b="1"/>
              <a:t>COOK COUNTY ORDER: </a:t>
            </a:r>
            <a:br>
              <a:rPr lang="en-US" b="1"/>
            </a:br>
            <a:r>
              <a:rPr lang="en-US" b="1"/>
              <a:t>AMENDED EVICTION MORATORIUM</a:t>
            </a: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r>
              <a:rPr lang="en-US" sz="3600"/>
              <a:t>Cook County, Judge Evans Amended Order:</a:t>
            </a:r>
          </a:p>
          <a:p>
            <a:pPr marL="742950" lvl="1" indent="-285750"/>
            <a:r>
              <a:rPr lang="en-US" sz="3600"/>
              <a:t>Allows Commencement of New Evictions in line with Governor’s Order</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618377DA-28E3-4FBA-99F5-CE1436041EFD}"/>
              </a:ext>
            </a:extLst>
          </p:cNvPr>
          <p:cNvSpPr/>
          <p:nvPr/>
        </p:nvSpPr>
        <p:spPr>
          <a:xfrm>
            <a:off x="104918" y="6419560"/>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279428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318716"/>
            <a:ext cx="10515600" cy="838033"/>
          </a:xfrm>
        </p:spPr>
        <p:txBody>
          <a:bodyPr>
            <a:normAutofit fontScale="90000"/>
          </a:bodyPr>
          <a:lstStyle/>
          <a:p>
            <a:pPr algn="ctr"/>
            <a:r>
              <a:rPr lang="en-US" b="1"/>
              <a:t>CARES ACT</a:t>
            </a: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457200" lvl="0" indent="-457200"/>
            <a:r>
              <a:rPr lang="en-US" sz="3600"/>
              <a:t>Prohibits filing eviction cases from March 27, 2020, through July 27, 2020, based on nonpayment of rent.</a:t>
            </a:r>
          </a:p>
          <a:p>
            <a:pPr marL="457200" lvl="0" indent="-457200"/>
            <a:r>
              <a:rPr lang="en-US" sz="3600"/>
              <a:t>Prohibits charging late fees, penalties, or other charges related to nonpayment of rent from March 27, 2020, through July 27, 2020.</a:t>
            </a:r>
          </a:p>
          <a:p>
            <a:pPr marL="457200" lvl="0" indent="-457200"/>
            <a:r>
              <a:rPr lang="en-US" sz="3600"/>
              <a:t>Applies to properties with a federally-backed, insured, or guaranteed loan.</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BCC90901-1B80-4C62-A48E-F7039B39B5C1}"/>
              </a:ext>
            </a:extLst>
          </p:cNvPr>
          <p:cNvSpPr/>
          <p:nvPr/>
        </p:nvSpPr>
        <p:spPr>
          <a:xfrm>
            <a:off x="104918" y="6495685"/>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318580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2B64A-1651-4317-A529-6435BBC8F7FD}"/>
              </a:ext>
            </a:extLst>
          </p:cNvPr>
          <p:cNvSpPr>
            <a:spLocks noGrp="1"/>
          </p:cNvSpPr>
          <p:nvPr>
            <p:ph type="title"/>
          </p:nvPr>
        </p:nvSpPr>
        <p:spPr>
          <a:xfrm>
            <a:off x="838200" y="1318716"/>
            <a:ext cx="10515600" cy="838033"/>
          </a:xfrm>
        </p:spPr>
        <p:txBody>
          <a:bodyPr>
            <a:normAutofit fontScale="90000"/>
          </a:bodyPr>
          <a:lstStyle/>
          <a:p>
            <a:pPr algn="ctr"/>
            <a:r>
              <a:rPr lang="en-US" b="1"/>
              <a:t>CARES ACT</a:t>
            </a:r>
            <a:br>
              <a:rPr lang="en-US" b="1"/>
            </a:br>
            <a:br>
              <a:rPr lang="en-US" b="1"/>
            </a:br>
            <a:br>
              <a:rPr lang="en-US" b="1"/>
            </a:br>
            <a:br>
              <a:rPr lang="en-US" b="1"/>
            </a:br>
            <a:r>
              <a:rPr lang="en-US"/>
              <a:t> </a:t>
            </a:r>
          </a:p>
        </p:txBody>
      </p:sp>
      <p:sp>
        <p:nvSpPr>
          <p:cNvPr id="3" name="Content Placeholder 2">
            <a:extLst>
              <a:ext uri="{FF2B5EF4-FFF2-40B4-BE49-F238E27FC236}">
                <a16:creationId xmlns:a16="http://schemas.microsoft.com/office/drawing/2014/main" id="{1967CF68-B1E1-413A-A9A2-E71BC6D41919}"/>
              </a:ext>
            </a:extLst>
          </p:cNvPr>
          <p:cNvSpPr>
            <a:spLocks noGrp="1"/>
          </p:cNvSpPr>
          <p:nvPr>
            <p:ph idx="1"/>
          </p:nvPr>
        </p:nvSpPr>
        <p:spPr>
          <a:xfrm>
            <a:off x="838200" y="1331495"/>
            <a:ext cx="10515600" cy="4845468"/>
          </a:xfrm>
        </p:spPr>
        <p:txBody>
          <a:bodyPr>
            <a:normAutofit/>
          </a:bodyPr>
          <a:lstStyle/>
          <a:p>
            <a:pPr marL="571500" lvl="0" indent="-571500"/>
            <a:r>
              <a:rPr lang="en-US" sz="3600"/>
              <a:t>Requires landlord to provide a 30-day notice to vacate.</a:t>
            </a:r>
          </a:p>
          <a:p>
            <a:pPr marL="571500" lvl="0" indent="-571500"/>
            <a:r>
              <a:rPr lang="en-US" sz="3600"/>
              <a:t>30-day notice cannot be served until after July 27, 2020.</a:t>
            </a:r>
          </a:p>
          <a:p>
            <a:pPr marL="571500" lvl="0" indent="-571500"/>
            <a:r>
              <a:rPr lang="en-US" sz="3600"/>
              <a:t>30-day notice provision has no sunset clause in the statute.</a:t>
            </a:r>
          </a:p>
          <a:p>
            <a:pPr marL="571500" lvl="0" indent="-571500"/>
            <a:r>
              <a:rPr lang="en-US" sz="3600"/>
              <a:t>Illinois Supreme Court CARES Act affidavit requirement expired August 24, 2020.</a:t>
            </a:r>
          </a:p>
        </p:txBody>
      </p:sp>
      <p:pic>
        <p:nvPicPr>
          <p:cNvPr id="4" name="Picture 3" descr="A picture containing drawing&#10;&#10;Description automatically generated">
            <a:extLst>
              <a:ext uri="{FF2B5EF4-FFF2-40B4-BE49-F238E27FC236}">
                <a16:creationId xmlns:a16="http://schemas.microsoft.com/office/drawing/2014/main" id="{8A38BF07-9B3A-4D4E-A973-1E9C6DD406F0}"/>
              </a:ext>
            </a:extLst>
          </p:cNvPr>
          <p:cNvPicPr>
            <a:picLocks noChangeAspect="1"/>
          </p:cNvPicPr>
          <p:nvPr/>
        </p:nvPicPr>
        <p:blipFill>
          <a:blip r:embed="rId2"/>
          <a:srcRect/>
          <a:stretch>
            <a:fillRect/>
          </a:stretch>
        </p:blipFill>
        <p:spPr>
          <a:xfrm>
            <a:off x="7388103" y="5821708"/>
            <a:ext cx="950976" cy="950976"/>
          </a:xfrm>
          <a:prstGeom prst="rect">
            <a:avLst/>
          </a:prstGeom>
        </p:spPr>
      </p:pic>
      <p:sp>
        <p:nvSpPr>
          <p:cNvPr id="6" name="Rectangle 5">
            <a:extLst>
              <a:ext uri="{FF2B5EF4-FFF2-40B4-BE49-F238E27FC236}">
                <a16:creationId xmlns:a16="http://schemas.microsoft.com/office/drawing/2014/main" id="{069F3B06-1525-4436-AB8E-3414F1FB6497}"/>
              </a:ext>
            </a:extLst>
          </p:cNvPr>
          <p:cNvSpPr/>
          <p:nvPr/>
        </p:nvSpPr>
        <p:spPr>
          <a:xfrm>
            <a:off x="8596873" y="6189742"/>
            <a:ext cx="2313454" cy="369332"/>
          </a:xfrm>
          <a:prstGeom prst="rect">
            <a:avLst/>
          </a:prstGeom>
        </p:spPr>
        <p:txBody>
          <a:bodyPr wrap="none">
            <a:spAutoFit/>
          </a:bodyPr>
          <a:lstStyle/>
          <a:p>
            <a:pPr algn="just"/>
            <a:r>
              <a:rPr lang="en-US" b="1" cap="small">
                <a:latin typeface="Times New Roman" panose="02020603050405020304" pitchFamily="18" charset="0"/>
                <a:ea typeface="Calibri" panose="020F0502020204030204" pitchFamily="34" charset="0"/>
              </a:rPr>
              <a:t>Sanford Kahn, LLP</a:t>
            </a:r>
            <a:endParaRPr lang="en-US" sz="1000">
              <a:effectLst/>
              <a:latin typeface="Calibri" panose="020F0502020204030204" pitchFamily="34" charset="0"/>
              <a:ea typeface="Calibri" panose="020F050202020403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id="{1D80AC78-46B1-403C-8FCC-A52702F45F7C}"/>
              </a:ext>
            </a:extLst>
          </p:cNvPr>
          <p:cNvPicPr>
            <a:picLocks noChangeAspect="1"/>
          </p:cNvPicPr>
          <p:nvPr/>
        </p:nvPicPr>
        <p:blipFill>
          <a:blip r:embed="rId3"/>
          <a:srcRect/>
          <a:stretch>
            <a:fillRect/>
          </a:stretch>
        </p:blipFill>
        <p:spPr>
          <a:xfrm>
            <a:off x="10983850" y="5821708"/>
            <a:ext cx="1103232" cy="967184"/>
          </a:xfrm>
          <a:prstGeom prst="rect">
            <a:avLst/>
          </a:prstGeom>
        </p:spPr>
      </p:pic>
      <p:cxnSp>
        <p:nvCxnSpPr>
          <p:cNvPr id="9" name="Straight Connector 8">
            <a:extLst>
              <a:ext uri="{FF2B5EF4-FFF2-40B4-BE49-F238E27FC236}">
                <a16:creationId xmlns:a16="http://schemas.microsoft.com/office/drawing/2014/main" id="{16611317-C6F9-4353-91D2-DD80D9C5D3F8}"/>
              </a:ext>
            </a:extLst>
          </p:cNvPr>
          <p:cNvCxnSpPr/>
          <p:nvPr/>
        </p:nvCxnSpPr>
        <p:spPr>
          <a:xfrm>
            <a:off x="0" y="1115736"/>
            <a:ext cx="12264705" cy="0"/>
          </a:xfrm>
          <a:prstGeom prst="line">
            <a:avLst/>
          </a:prstGeom>
          <a:ln w="12700" cap="flat" algn="ctr">
            <a:prstDash val="solid"/>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BEDA7F6-B643-45C9-9753-3BDFFA03CA95}"/>
              </a:ext>
            </a:extLst>
          </p:cNvPr>
          <p:cNvSpPr/>
          <p:nvPr/>
        </p:nvSpPr>
        <p:spPr>
          <a:xfrm>
            <a:off x="104918" y="6511893"/>
            <a:ext cx="3253776" cy="276999"/>
          </a:xfrm>
          <a:prstGeom prst="rect">
            <a:avLst/>
          </a:prstGeom>
        </p:spPr>
        <p:txBody>
          <a:bodyPr wrap="none">
            <a:spAutoFit/>
          </a:bodyPr>
          <a:lstStyle/>
          <a:p>
            <a:r>
              <a:rPr lang="en-US" sz="1200"/>
              <a:t>Coronavirus Guidance for Property Management </a:t>
            </a:r>
          </a:p>
        </p:txBody>
      </p:sp>
    </p:spTree>
    <p:extLst>
      <p:ext uri="{BB962C8B-B14F-4D97-AF65-F5344CB8AC3E}">
        <p14:creationId xmlns:p14="http://schemas.microsoft.com/office/powerpoint/2010/main" val="3001381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1185</Words>
  <Application>Microsoft Macintosh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December 3, 2020 </vt:lpstr>
      <vt:lpstr>Disclaimer </vt:lpstr>
      <vt:lpstr>EXECUTIVE ORDER 72:  AMENDED EVICTION MORATORIUM  </vt:lpstr>
      <vt:lpstr>EXECUTIVE ORDER 72:  AMENDED EVICTION MORATORIUM   </vt:lpstr>
      <vt:lpstr>EXECUTIVE ORDER 72:  AMENDED EVICTION MORATORIUM   </vt:lpstr>
      <vt:lpstr>EXECUTIVE ORDER 72:  AMENDED EVICTION MORATORIUM   </vt:lpstr>
      <vt:lpstr>COOK COUNTY ORDER:  AMENDED EVICTION MORATORIUM    </vt:lpstr>
      <vt:lpstr>CARES ACT     </vt:lpstr>
      <vt:lpstr>CARES ACT     </vt:lpstr>
      <vt:lpstr>CARES ACT     </vt:lpstr>
      <vt:lpstr>CDC EVICTION  MORATORIUM ORDER      </vt:lpstr>
      <vt:lpstr>CDC EVICTION  MORATORIUM ORDER      </vt:lpstr>
      <vt:lpstr>CDC EVICTION  MORATORIUM ORDER      </vt:lpstr>
      <vt:lpstr>CDC EVICTION  MORATORIUM ORDER      </vt:lpstr>
      <vt:lpstr>CITY OF CHICAGO COVID EVICTION PROTECTION ORDINANCE</vt:lpstr>
      <vt:lpstr>CITY OF CHICAGO COVID EVICTION PROTECTION ORDINANCE</vt:lpstr>
      <vt:lpstr>TYING IT ALL TOGETHER:  A STEP-BY-STEP GUIDE</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December 3, 2020 </dc:title>
  <dc:creator/>
  <cp:lastModifiedBy>Microsoft Office User</cp:lastModifiedBy>
  <cp:revision>1</cp:revision>
  <cp:lastPrinted>1900-01-01T00:00:00Z</cp:lastPrinted>
  <dcterms:created xsi:type="dcterms:W3CDTF">1900-01-01T00:00:00Z</dcterms:created>
  <dcterms:modified xsi:type="dcterms:W3CDTF">2020-12-03T17:32:05Z</dcterms:modified>
</cp:coreProperties>
</file>