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2" r:id="rId6"/>
    <p:sldId id="267" r:id="rId7"/>
    <p:sldId id="264" r:id="rId8"/>
    <p:sldId id="269" r:id="rId9"/>
    <p:sldId id="270" r:id="rId10"/>
    <p:sldId id="266" r:id="rId11"/>
    <p:sldId id="268" r:id="rId1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ren Warlick" initials="KW" lastIdx="1" clrIdx="0">
    <p:extLst>
      <p:ext uri="{19B8F6BF-5375-455C-9EA6-DF929625EA0E}">
        <p15:presenceInfo xmlns:p15="http://schemas.microsoft.com/office/powerpoint/2012/main" userId="S::kwarlick@blueridgeenergy.onmicrosoft.com::637b0697-32c0-4d17-9f37-45e4fa705e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5A3253-5457-47F7-8B8C-8B2E8D75E75B}" v="33" dt="2022-05-18T20:33:20.1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5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733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747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629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32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486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9217" y="804889"/>
            <a:ext cx="9605635" cy="1059305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3050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191" y="804163"/>
            <a:ext cx="9607661" cy="1056319"/>
          </a:xfrm>
        </p:spPr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76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663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58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6006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745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462AE-CB03-4EA5-AD0C-4B329C028D52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C0F0154-C91E-4E35-82BE-ED6D49FF024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153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18">
            <a:extLst>
              <a:ext uri="{FF2B5EF4-FFF2-40B4-BE49-F238E27FC236}">
                <a16:creationId xmlns:a16="http://schemas.microsoft.com/office/drawing/2014/main" id="{F8454B2E-D2DB-42C2-A224-BCEC47B864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20">
            <a:extLst>
              <a:ext uri="{FF2B5EF4-FFF2-40B4-BE49-F238E27FC236}">
                <a16:creationId xmlns:a16="http://schemas.microsoft.com/office/drawing/2014/main" id="{08B61146-1CF0-40E1-B66E-C22BD9207E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5ABF54-FE6C-4167-A586-B39223C0A4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2262" y="2456806"/>
            <a:ext cx="9089865" cy="2319594"/>
          </a:xfrm>
        </p:spPr>
        <p:txBody>
          <a:bodyPr>
            <a:normAutofit fontScale="90000"/>
          </a:bodyPr>
          <a:lstStyle/>
          <a:p>
            <a:r>
              <a:rPr lang="en-US" sz="5400" cap="none" spc="20" dirty="0">
                <a:latin typeface="Bahnschrift" panose="020B0502040204020203" pitchFamily="34" charset="0"/>
              </a:rPr>
              <a:t>What Culture Means at</a:t>
            </a:r>
            <a:br>
              <a:rPr lang="en-US" sz="5400" cap="none" spc="20" dirty="0">
                <a:latin typeface="Bahnschrift" panose="020B0502040204020203" pitchFamily="34" charset="0"/>
              </a:rPr>
            </a:br>
            <a:r>
              <a:rPr lang="en-US" sz="5400" cap="none" spc="20" dirty="0">
                <a:latin typeface="Bahnschrift" panose="020B0502040204020203" pitchFamily="34" charset="0"/>
              </a:rPr>
              <a:t>Blue Ridge Energy</a:t>
            </a:r>
            <a:br>
              <a:rPr lang="en-US" sz="5400" cap="none" spc="20" dirty="0">
                <a:latin typeface="Bahnschrift" panose="020B0502040204020203" pitchFamily="34" charset="0"/>
              </a:rPr>
            </a:br>
            <a:r>
              <a:rPr lang="en-US" cap="none" dirty="0">
                <a:latin typeface="Bahnschrift" panose="020B0502040204020203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BFFEBF-7474-437F-943C-55E624D6D9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2263" y="4951455"/>
            <a:ext cx="9089864" cy="977621"/>
          </a:xfrm>
        </p:spPr>
        <p:txBody>
          <a:bodyPr>
            <a:normAutofit/>
          </a:bodyPr>
          <a:lstStyle/>
          <a:p>
            <a:r>
              <a:rPr lang="en-US" sz="2000" cap="none" dirty="0"/>
              <a:t>Karen Warlick, HR Manager, Blue Ridge Energy, Lenoir, NC</a:t>
            </a:r>
          </a:p>
        </p:txBody>
      </p:sp>
      <p:cxnSp>
        <p:nvCxnSpPr>
          <p:cNvPr id="35" name="Straight Connector 22">
            <a:extLst>
              <a:ext uri="{FF2B5EF4-FFF2-40B4-BE49-F238E27FC236}">
                <a16:creationId xmlns:a16="http://schemas.microsoft.com/office/drawing/2014/main" id="{7AE5065C-30A9-480A-9E93-74CC14902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776728" y="4735528"/>
            <a:ext cx="864301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Picture 24">
            <a:extLst>
              <a:ext uri="{FF2B5EF4-FFF2-40B4-BE49-F238E27FC236}">
                <a16:creationId xmlns:a16="http://schemas.microsoft.com/office/drawing/2014/main" id="{2F948680-1810-4961-805C-D0C28E7E9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FF1B233-B45D-4DC7-B706-F7B54CA4412E}"/>
              </a:ext>
            </a:extLst>
          </p:cNvPr>
          <p:cNvSpPr txBox="1"/>
          <p:nvPr/>
        </p:nvSpPr>
        <p:spPr>
          <a:xfrm>
            <a:off x="1776728" y="4119492"/>
            <a:ext cx="927842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cap="none" dirty="0"/>
              <a:t>Compilation of data for Vision NWNC Culture Over Wages Panel Discussion</a:t>
            </a:r>
          </a:p>
        </p:txBody>
      </p:sp>
    </p:spTree>
    <p:extLst>
      <p:ext uri="{BB962C8B-B14F-4D97-AF65-F5344CB8AC3E}">
        <p14:creationId xmlns:p14="http://schemas.microsoft.com/office/powerpoint/2010/main" val="39439324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25E4D1-2B3F-4F08-B63C-111F12471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324" y="1278460"/>
            <a:ext cx="6083708" cy="3711894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>
              <a:spcBef>
                <a:spcPts val="1200"/>
              </a:spcBef>
            </a:pPr>
            <a:r>
              <a:rPr lang="en-US" sz="3800" dirty="0"/>
              <a:t>Our Guiding Principle:</a:t>
            </a:r>
            <a:br>
              <a:rPr lang="en-US" sz="3800" dirty="0"/>
            </a:br>
            <a:r>
              <a:rPr lang="en-US" sz="3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Make Life Better </a:t>
            </a:r>
            <a:br>
              <a:rPr lang="en-US" sz="3800" dirty="0"/>
            </a:br>
            <a:br>
              <a:rPr lang="en-US" sz="3800" dirty="0"/>
            </a:br>
            <a:r>
              <a:rPr lang="en-US" sz="3800" dirty="0"/>
              <a:t>Our Vision:</a:t>
            </a:r>
            <a:br>
              <a:rPr lang="en-US" sz="3800" dirty="0"/>
            </a:br>
            <a:r>
              <a:rPr lang="en-US" sz="3800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Be the Best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8B4D7C-24EB-4F63-96F7-A0CF308D7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121" y="1187674"/>
            <a:ext cx="4104084" cy="3711894"/>
          </a:xfrm>
        </p:spPr>
        <p:txBody>
          <a:bodyPr vert="horz" lIns="91440" tIns="91440" rIns="91440" bIns="91440" rtlCol="0" anchor="ctr">
            <a:normAutofit fontScale="92500" lnSpcReduction="10000"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Providing power made life better in our rural communities in early times and continues today.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Sustaining our focus to make good decisions for members will ensure continued success.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We share a sense of pride in communities we serve and concern for protecting the environment. 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Safety is our top priority.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We take ownership to maintain the reputation of Blue Ridge Energy by living our core values.</a:t>
            </a:r>
          </a:p>
          <a:p>
            <a:pPr algn="r">
              <a:lnSpc>
                <a:spcPct val="110000"/>
              </a:lnSpc>
            </a:pPr>
            <a:endParaRPr lang="en-US" sz="1100" cap="al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375124"/>
            <a:ext cx="0" cy="30175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021C573-B3FF-44B8-A5DE-AB39E9AA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9719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8682-6883-4BB4-8658-497123E75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8975" y="862688"/>
            <a:ext cx="8643154" cy="1887950"/>
          </a:xfrm>
        </p:spPr>
        <p:txBody>
          <a:bodyPr>
            <a:normAutofit fontScale="90000"/>
          </a:bodyPr>
          <a:lstStyle/>
          <a:p>
            <a:r>
              <a:rPr lang="en-US" dirty="0"/>
              <a:t>Quote From Julie O’Dell</a:t>
            </a:r>
            <a:br>
              <a:rPr lang="en-US" dirty="0"/>
            </a:br>
            <a:r>
              <a:rPr lang="en-US" dirty="0"/>
              <a:t>CAO/Ethics</a:t>
            </a:r>
            <a:br>
              <a:rPr lang="en-US" dirty="0"/>
            </a:br>
            <a:r>
              <a:rPr lang="en-US" dirty="0"/>
              <a:t>Blue Ridge Energy 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ADEC2-E745-4A9F-8262-F37C3E7091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8975" y="2574425"/>
            <a:ext cx="8630446" cy="1012929"/>
          </a:xfrm>
        </p:spPr>
        <p:txBody>
          <a:bodyPr>
            <a:normAutofit/>
          </a:bodyPr>
          <a:lstStyle/>
          <a:p>
            <a:r>
              <a:rPr lang="en-US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“Everyone has the responsibility to be a leader and set a positive example for others who choose to follow. Culture will eat your strategy for lunch if it is not executed properly.”</a:t>
            </a:r>
          </a:p>
        </p:txBody>
      </p:sp>
    </p:spTree>
    <p:extLst>
      <p:ext uri="{BB962C8B-B14F-4D97-AF65-F5344CB8AC3E}">
        <p14:creationId xmlns:p14="http://schemas.microsoft.com/office/powerpoint/2010/main" val="1314373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64145-2741-4F0C-8F49-7460A4D6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187" y="1027936"/>
            <a:ext cx="3755302" cy="3711894"/>
          </a:xfrm>
        </p:spPr>
        <p:txBody>
          <a:bodyPr vert="horz" lIns="91440" tIns="45720" rIns="91440" bIns="0" rtlCol="0" anchor="ctr">
            <a:noAutofit/>
          </a:bodyPr>
          <a:lstStyle/>
          <a:p>
            <a:pPr algn="ctr"/>
            <a:r>
              <a:rPr lang="en-US" sz="4000" cap="none" dirty="0"/>
              <a:t>Foundational Core Values Are Evidenced In Actions Uniting Us As Our</a:t>
            </a:r>
            <a:br>
              <a:rPr lang="en-US" sz="4000" cap="none" dirty="0"/>
            </a:br>
            <a:r>
              <a:rPr lang="en-US" sz="4000" cap="none" dirty="0"/>
              <a:t>Blue Ridge “Family”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241DF-519F-4D72-B512-9AF04217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24104" y="830912"/>
            <a:ext cx="6888474" cy="4105941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spc="-10" dirty="0"/>
              <a:t>Honesty, integrity,  and an excellent reputation</a:t>
            </a:r>
            <a:endParaRPr lang="en-US" sz="2000" dirty="0"/>
          </a:p>
          <a:p>
            <a:pPr marL="342900" marR="0" lvl="0" indent="-34290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spc="-10" dirty="0"/>
              <a:t>Exceptional customer service</a:t>
            </a:r>
            <a:endParaRPr lang="en-US" sz="2000" dirty="0"/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spc="-10" dirty="0"/>
              <a:t>Respect and appreciation for employees</a:t>
            </a:r>
            <a:endParaRPr lang="en-US" sz="2000" dirty="0"/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spc="-10" dirty="0"/>
              <a:t>Commitment to safety for employees and members and environmental stewardship</a:t>
            </a:r>
            <a:endParaRPr lang="en-US" sz="2000" dirty="0"/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spc="-10" dirty="0"/>
              <a:t>Commitment to community because we’re only as strong as the communities we serve</a:t>
            </a:r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spc="-10" dirty="0"/>
              <a:t>Cooperative principles uniting 900 NRECA Cooperatives </a:t>
            </a:r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000" spc="-10" dirty="0"/>
              <a:t>These core values don’t change!</a:t>
            </a:r>
            <a:endParaRPr lang="en-US" sz="2000" dirty="0"/>
          </a:p>
          <a:p>
            <a:pPr algn="r">
              <a:lnSpc>
                <a:spcPct val="110000"/>
              </a:lnSpc>
            </a:pPr>
            <a:endParaRPr lang="en-US" sz="1300" cap="all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375124"/>
            <a:ext cx="0" cy="30175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7021C573-B3FF-44B8-A5DE-AB39E9AA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670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3522FE7-5A29-4EF6-B1EF-2CA55748A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2192E09-EBC7-416C-B887-DFF915D7F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2924498D-E084-44BE-A196-CFCE35564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BBC7667-C352-4842-9AFD-E5C16AD002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1EE485E7-7D6D-4CB0-A3AD-261D97B2E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55E3208-F0C4-4962-8946-065C94F89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C64145-2741-4F0C-8F49-7460A4D6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354" y="931081"/>
            <a:ext cx="4369591" cy="3711894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lang="en-US" sz="4000" cap="none" dirty="0"/>
              <a:t>Cooperative Principles </a:t>
            </a:r>
            <a:r>
              <a:rPr lang="en-US" sz="4000" dirty="0"/>
              <a:t>Demonstrated</a:t>
            </a:r>
            <a:br>
              <a:rPr lang="en-US" sz="4000" cap="none" dirty="0"/>
            </a:br>
            <a:r>
              <a:rPr lang="en-US" sz="4000" cap="none" dirty="0"/>
              <a:t>In All Our Interactions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9241DF-519F-4D72-B512-9AF04217BD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24456" y="931081"/>
            <a:ext cx="4175533" cy="4105941"/>
          </a:xfrm>
        </p:spPr>
        <p:txBody>
          <a:bodyPr vert="horz" lIns="91440" tIns="91440" rIns="91440" bIns="91440" rtlCol="0" anchor="ctr">
            <a:normAutofit/>
          </a:bodyPr>
          <a:lstStyle/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10" dirty="0"/>
              <a:t>Voluntary and open membership</a:t>
            </a:r>
            <a:endParaRPr lang="en-US" sz="2000" dirty="0"/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10" dirty="0"/>
              <a:t>Democratic member control</a:t>
            </a:r>
            <a:endParaRPr lang="en-US" sz="2000" dirty="0"/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10" dirty="0"/>
              <a:t>Members economic participation</a:t>
            </a:r>
            <a:endParaRPr lang="en-US" sz="2000" dirty="0"/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10" dirty="0"/>
              <a:t>Autonomy and independence</a:t>
            </a:r>
            <a:endParaRPr lang="en-US" sz="2000" dirty="0"/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10" dirty="0"/>
              <a:t>Education, training and information</a:t>
            </a:r>
            <a:endParaRPr lang="en-US" sz="2000" dirty="0"/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10" dirty="0"/>
              <a:t>Cooperation among cooperatives</a:t>
            </a:r>
            <a:endParaRPr lang="en-US" sz="2000" dirty="0"/>
          </a:p>
          <a:p>
            <a:pPr marL="285750" marR="0" lvl="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spc="-10" dirty="0"/>
              <a:t>Concern for community</a:t>
            </a:r>
            <a:endParaRPr lang="en-US" sz="2000" dirty="0"/>
          </a:p>
          <a:p>
            <a:pPr algn="r">
              <a:lnSpc>
                <a:spcPct val="110000"/>
              </a:lnSpc>
            </a:pPr>
            <a:endParaRPr lang="en-US" sz="1500" cap="all" dirty="0"/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FAE17D3-C2DC-4665-AF20-33C5BACD5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375124"/>
            <a:ext cx="0" cy="301752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>
            <a:extLst>
              <a:ext uri="{FF2B5EF4-FFF2-40B4-BE49-F238E27FC236}">
                <a16:creationId xmlns:a16="http://schemas.microsoft.com/office/drawing/2014/main" id="{7021C573-B3FF-44B8-A5DE-AB39E9AA6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50B0CCD4-E9B0-43B2-806F-05EDF57A76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942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BC75-4F60-482A-84BF-BBD00FBE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078839"/>
            <a:ext cx="9603275" cy="1049235"/>
          </a:xfrm>
        </p:spPr>
        <p:txBody>
          <a:bodyPr/>
          <a:lstStyle/>
          <a:p>
            <a:r>
              <a:rPr lang="en-US" cap="none" dirty="0"/>
              <a:t>How Is Culture Measured?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94D8C-A146-4DF9-AC50-2352369E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Annual Employee Survey – Goal to achieve 90% participation and favorable responses</a:t>
            </a:r>
          </a:p>
          <a:p>
            <a:r>
              <a:rPr lang="en-US" dirty="0"/>
              <a:t>LBWA – Leadership by Walking Around</a:t>
            </a:r>
          </a:p>
          <a:p>
            <a:r>
              <a:rPr lang="en-US" dirty="0"/>
              <a:t>Testimonials – Employees, like families, share good times and hard times </a:t>
            </a:r>
          </a:p>
          <a:p>
            <a:r>
              <a:rPr lang="en-US" dirty="0"/>
              <a:t>Focus of our regular meetings (Departmental, Safety and others) share successes &amp; seek improvements</a:t>
            </a:r>
          </a:p>
          <a:p>
            <a:r>
              <a:rPr lang="en-US" dirty="0"/>
              <a:t>Constant review of practices to sustain and improve work life </a:t>
            </a:r>
          </a:p>
          <a:p>
            <a:r>
              <a:rPr lang="en-US" dirty="0"/>
              <a:t>CEO conducts regular meetings with all levels of employees seeking feedback</a:t>
            </a:r>
          </a:p>
          <a:p>
            <a:r>
              <a:rPr lang="en-US" dirty="0"/>
              <a:t>Hiring the right people: CAO interviews all candidates before any offer is made to ensure right culture fit</a:t>
            </a:r>
          </a:p>
          <a:p>
            <a:r>
              <a:rPr lang="en-US" dirty="0"/>
              <a:t>Company Values and Employee Values – Consideration of generational views (different ages at work)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4916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BC75-4F60-482A-84BF-BBD00FBE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139" y="1159645"/>
            <a:ext cx="9603275" cy="1049235"/>
          </a:xfrm>
        </p:spPr>
        <p:txBody>
          <a:bodyPr/>
          <a:lstStyle/>
          <a:p>
            <a:r>
              <a:rPr lang="en-US" cap="none" dirty="0"/>
              <a:t>How Culture Keeps Employees Engaged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94D8C-A146-4DF9-AC50-2352369E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New employees attend Culture Assimilation sessions as an overall company introduction.</a:t>
            </a:r>
          </a:p>
          <a:p>
            <a:r>
              <a:rPr lang="en-US" dirty="0"/>
              <a:t>Time off is important.  We enhanced our vacation leave policy starting in year two.</a:t>
            </a:r>
          </a:p>
          <a:p>
            <a:r>
              <a:rPr lang="en-US" dirty="0"/>
              <a:t>Allowing flex time off - alternative work scheduling where it makes business sense.</a:t>
            </a:r>
          </a:p>
          <a:p>
            <a:r>
              <a:rPr lang="en-US" dirty="0"/>
              <a:t>Starting on their hire date, employees are asked to share ways we can improve processes.</a:t>
            </a:r>
          </a:p>
          <a:p>
            <a:r>
              <a:rPr lang="en-US" dirty="0"/>
              <a:t>As trust is earned, we receive excellent suggestions from employees.</a:t>
            </a:r>
          </a:p>
          <a:p>
            <a:r>
              <a:rPr lang="en-US" dirty="0"/>
              <a:t>As corporate results are made available, they are shared timely with employees. </a:t>
            </a:r>
          </a:p>
          <a:p>
            <a:r>
              <a:rPr lang="en-US" dirty="0"/>
              <a:t>Everyone is a leader and their job is under the same directives moving us all in the same direction.</a:t>
            </a:r>
          </a:p>
          <a:p>
            <a:r>
              <a:rPr lang="en-US" dirty="0"/>
              <a:t>Enhanced leadership development is available for those who show initiative and desire to advance.</a:t>
            </a:r>
          </a:p>
          <a:p>
            <a:r>
              <a:rPr lang="en-US" dirty="0"/>
              <a:t>Retirees continue to receive information, meet annually and remain connected as a family member.</a:t>
            </a:r>
          </a:p>
        </p:txBody>
      </p:sp>
    </p:spTree>
    <p:extLst>
      <p:ext uri="{BB962C8B-B14F-4D97-AF65-F5344CB8AC3E}">
        <p14:creationId xmlns:p14="http://schemas.microsoft.com/office/powerpoint/2010/main" val="3790128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97BC75-4F60-482A-84BF-BBD00FBED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139" y="1206855"/>
            <a:ext cx="9603275" cy="1049235"/>
          </a:xfrm>
        </p:spPr>
        <p:txBody>
          <a:bodyPr/>
          <a:lstStyle/>
          <a:p>
            <a:r>
              <a:rPr lang="en-US" dirty="0"/>
              <a:t>How Culture In Engrained In All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94D8C-A146-4DF9-AC50-2352369E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Culture Assimilation Training </a:t>
            </a:r>
          </a:p>
          <a:p>
            <a:r>
              <a:rPr lang="en-US" dirty="0"/>
              <a:t>Informal Mentoring </a:t>
            </a:r>
          </a:p>
          <a:p>
            <a:r>
              <a:rPr lang="en-US" dirty="0"/>
              <a:t>Job Descriptions  </a:t>
            </a:r>
          </a:p>
          <a:p>
            <a:r>
              <a:rPr lang="en-US" dirty="0"/>
              <a:t>Performance Discussions </a:t>
            </a:r>
          </a:p>
          <a:p>
            <a:r>
              <a:rPr lang="en-US" dirty="0"/>
              <a:t>Career Development Discussions</a:t>
            </a:r>
          </a:p>
          <a:p>
            <a:r>
              <a:rPr lang="en-US" dirty="0"/>
              <a:t>Key Performance Indicators – example on next slide of our 5-Year Vision/Strategy map)   </a:t>
            </a:r>
          </a:p>
          <a:p>
            <a:r>
              <a:rPr lang="en-US" dirty="0"/>
              <a:t>Goal Setting &amp; WorkSmart includes employee feedback &amp; suggestions. </a:t>
            </a:r>
          </a:p>
          <a:p>
            <a:r>
              <a:rPr lang="en-US" dirty="0"/>
              <a:t>Everyone understands their role and its importance and contribution to our strategy.</a:t>
            </a:r>
          </a:p>
          <a:p>
            <a:r>
              <a:rPr lang="en-US" dirty="0"/>
              <a:t>Blue Ridge invests in employee development as needed and requested.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6136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F3523A-A42C-4528-A755-F5D3C4486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178" y="106392"/>
            <a:ext cx="11819644" cy="664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397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F85EB-978F-41AA-91DB-2DE8E8C95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332" y="777241"/>
            <a:ext cx="9603275" cy="1076514"/>
          </a:xfrm>
        </p:spPr>
        <p:txBody>
          <a:bodyPr/>
          <a:lstStyle/>
          <a:p>
            <a:r>
              <a:rPr lang="en-US" dirty="0"/>
              <a:t>Five Key Levers of Employee Well-Being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0A7091-83B4-4547-B788-9B1727FB39E9}"/>
              </a:ext>
            </a:extLst>
          </p:cNvPr>
          <p:cNvSpPr txBox="1"/>
          <p:nvPr/>
        </p:nvSpPr>
        <p:spPr>
          <a:xfrm>
            <a:off x="970060" y="6297434"/>
            <a:ext cx="9931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provide these services and constantly review how we are doing and considerations for future needs.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4201F66-674C-41AA-AD5C-16B86616BC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8171" y="2016125"/>
            <a:ext cx="8672499" cy="3796846"/>
          </a:xfrm>
        </p:spPr>
      </p:pic>
    </p:spTree>
    <p:extLst>
      <p:ext uri="{BB962C8B-B14F-4D97-AF65-F5344CB8AC3E}">
        <p14:creationId xmlns:p14="http://schemas.microsoft.com/office/powerpoint/2010/main" val="2123112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56C4635-2ECC-417A-A21C-E77A5650C55D}"/>
              </a:ext>
            </a:extLst>
          </p:cNvPr>
          <p:cNvSpPr txBox="1"/>
          <p:nvPr/>
        </p:nvSpPr>
        <p:spPr>
          <a:xfrm>
            <a:off x="1622067" y="6305384"/>
            <a:ext cx="86563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key action we take is listening and staying in touch with expressed &amp; unexpressed needs.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ACF5C87-7AB7-4FA1-B933-197D30064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347" y="183284"/>
            <a:ext cx="10219306" cy="566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840980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408</TotalTime>
  <Words>631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Bahnschrift</vt:lpstr>
      <vt:lpstr>Gill Sans MT</vt:lpstr>
      <vt:lpstr>Gallery</vt:lpstr>
      <vt:lpstr>What Culture Means at Blue Ridge Energy  </vt:lpstr>
      <vt:lpstr>Foundational Core Values Are Evidenced In Actions Uniting Us As Our Blue Ridge “Family”</vt:lpstr>
      <vt:lpstr>Cooperative Principles Demonstrated In All Our Interactions </vt:lpstr>
      <vt:lpstr>How Is Culture Measured?</vt:lpstr>
      <vt:lpstr>How Culture Keeps Employees Engaged</vt:lpstr>
      <vt:lpstr>How Culture In Engrained In All We Do</vt:lpstr>
      <vt:lpstr>PowerPoint Presentation</vt:lpstr>
      <vt:lpstr>Five Key Levers of Employee Well-Being</vt:lpstr>
      <vt:lpstr>PowerPoint Presentation</vt:lpstr>
      <vt:lpstr>Our Guiding Principle: Make Life Better   Our Vision: Be the Best </vt:lpstr>
      <vt:lpstr>Quote From Julie O’Dell CAO/Ethics Blue Ridge Energy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Culture means at Blue Ridge Energy</dc:title>
  <dc:creator>Karen Warlick</dc:creator>
  <cp:lastModifiedBy>Ethan Walton</cp:lastModifiedBy>
  <cp:revision>11</cp:revision>
  <cp:lastPrinted>2022-05-18T20:38:48Z</cp:lastPrinted>
  <dcterms:created xsi:type="dcterms:W3CDTF">2022-05-17T19:55:31Z</dcterms:created>
  <dcterms:modified xsi:type="dcterms:W3CDTF">2022-05-20T15:14:05Z</dcterms:modified>
</cp:coreProperties>
</file>