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472" r:id="rId1"/>
  </p:sldMasterIdLst>
  <p:notesMasterIdLst>
    <p:notesMasterId r:id="rId28"/>
  </p:notesMasterIdLst>
  <p:handoutMasterIdLst>
    <p:handoutMasterId r:id="rId29"/>
  </p:handoutMasterIdLst>
  <p:sldIdLst>
    <p:sldId id="902" r:id="rId2"/>
    <p:sldId id="669" r:id="rId3"/>
    <p:sldId id="895" r:id="rId4"/>
    <p:sldId id="912" r:id="rId5"/>
    <p:sldId id="893" r:id="rId6"/>
    <p:sldId id="976" r:id="rId7"/>
    <p:sldId id="705" r:id="rId8"/>
    <p:sldId id="977" r:id="rId9"/>
    <p:sldId id="969" r:id="rId10"/>
    <p:sldId id="981" r:id="rId11"/>
    <p:sldId id="836" r:id="rId12"/>
    <p:sldId id="982" r:id="rId13"/>
    <p:sldId id="888" r:id="rId14"/>
    <p:sldId id="983" r:id="rId15"/>
    <p:sldId id="996" r:id="rId16"/>
    <p:sldId id="997" r:id="rId17"/>
    <p:sldId id="994" r:id="rId18"/>
    <p:sldId id="722" r:id="rId19"/>
    <p:sldId id="967" r:id="rId20"/>
    <p:sldId id="955" r:id="rId21"/>
    <p:sldId id="945" r:id="rId22"/>
    <p:sldId id="725" r:id="rId23"/>
    <p:sldId id="726" r:id="rId24"/>
    <p:sldId id="995" r:id="rId25"/>
    <p:sldId id="806" r:id="rId26"/>
    <p:sldId id="877" r:id="rId2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3605" autoAdjust="0"/>
  </p:normalViewPr>
  <p:slideViewPr>
    <p:cSldViewPr>
      <p:cViewPr varScale="1">
        <p:scale>
          <a:sx n="114" d="100"/>
          <a:sy n="114" d="100"/>
        </p:scale>
        <p:origin x="16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8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32EB5926-558D-40A9-AA62-1B80A2B012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771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6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DA9D24F-A7FB-4DE0-ADC6-253346BD05C1}" type="datetimeFigureOut">
              <a:rPr lang="en-US"/>
              <a:pPr>
                <a:defRPr/>
              </a:pPr>
              <a:t>1/14/2025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8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5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6" y="8829975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AA88F4CA-A803-4C75-9D7A-C6CE6D0DB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09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475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36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05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9759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88F4CA-A803-4C75-9D7A-C6CE6D0DB6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192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88F4CA-A803-4C75-9D7A-C6CE6D0DB6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750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17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592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70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3691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50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51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0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00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88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59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69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791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61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40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88F4CA-A803-4C75-9D7A-C6CE6D0DB60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90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08A20-F7A9-4CB9-BCED-FC84F0771705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040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1CBA5-97A6-4305-8B62-CC1724DCB58E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55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84A2-504E-447A-8DA2-79161FD7740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8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8970C-F2BF-4D31-AF77-D6D2F6B8F1CB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6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8C625-C882-4E32-AA2E-5161C1FA513F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745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CCBC9-3482-4247-8FFD-15CC866A34C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4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AEFE4-004B-485A-90E8-FFFDB6F4A48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4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3AFCC-BDE3-401D-A1E7-61B542DE066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4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98303-99AB-451C-A2CD-0334026CE273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8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9A9C1-1D69-488F-98A4-49550379D9E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2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8C0E4-04F4-4450-8B60-5FD1B1E48DB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5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04617B">
                  <a:shade val="90000"/>
                </a:srgbClr>
              </a:solidFill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C73A838-7E9C-4467-8E1E-5936E81B2BA2}" type="slidenum">
              <a:rPr lang="en-US">
                <a:solidFill>
                  <a:srgbClr val="04617B">
                    <a:shade val="90000"/>
                  </a:srgbClr>
                </a:solidFill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4617B">
                  <a:shade val="90000"/>
                </a:srgbClr>
              </a:solidFill>
              <a:cs typeface="+mn-cs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prstClr val="black"/>
                </a:solidFill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solidFill>
                  <a:prstClr val="black"/>
                </a:solidFill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464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3" r:id="rId1"/>
    <p:sldLayoutId id="2147484474" r:id="rId2"/>
    <p:sldLayoutId id="2147484475" r:id="rId3"/>
    <p:sldLayoutId id="2147484476" r:id="rId4"/>
    <p:sldLayoutId id="2147484477" r:id="rId5"/>
    <p:sldLayoutId id="2147484478" r:id="rId6"/>
    <p:sldLayoutId id="2147484479" r:id="rId7"/>
    <p:sldLayoutId id="2147484480" r:id="rId8"/>
    <p:sldLayoutId id="2147484481" r:id="rId9"/>
    <p:sldLayoutId id="2147484482" r:id="rId10"/>
    <p:sldLayoutId id="21474844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y.com/economicview/search?query=housing%20start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y.com/economicview/search?query=housing%20start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y.com/economicview/search?query=housing%20star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85" y="1835092"/>
            <a:ext cx="9144000" cy="35814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100" dirty="0"/>
              <a:t>“The Economic Outlook”</a:t>
            </a:r>
            <a:br>
              <a:rPr lang="en-US" sz="3100" dirty="0"/>
            </a:br>
            <a:r>
              <a:rPr lang="en-US" sz="3100" dirty="0"/>
              <a:t>Presented to </a:t>
            </a:r>
            <a:br>
              <a:rPr lang="en-US" sz="3100" dirty="0"/>
            </a:br>
            <a:r>
              <a:rPr lang="en-US" sz="3100" dirty="0"/>
              <a:t>The 9</a:t>
            </a:r>
            <a:r>
              <a:rPr lang="en-US" sz="3100" baseline="30000" dirty="0"/>
              <a:t>th</a:t>
            </a:r>
            <a:r>
              <a:rPr lang="en-US" sz="3100" dirty="0"/>
              <a:t> Annual Economic Forecast Forum</a:t>
            </a:r>
            <a:br>
              <a:rPr lang="en-US" sz="3100" dirty="0"/>
            </a:br>
            <a:r>
              <a:rPr lang="en-US" sz="3100" dirty="0"/>
              <a:t>Boone Area and Blowing Rock</a:t>
            </a:r>
            <a:br>
              <a:rPr lang="en-US" sz="3100" dirty="0"/>
            </a:br>
            <a:r>
              <a:rPr lang="en-US" sz="3100" dirty="0"/>
              <a:t>Chambers of Commerce</a:t>
            </a:r>
            <a:br>
              <a:rPr lang="en-US" sz="3100" dirty="0"/>
            </a:br>
            <a:r>
              <a:rPr lang="en-US" sz="3100" dirty="0"/>
              <a:t>at</a:t>
            </a:r>
            <a:br>
              <a:rPr lang="en-US" sz="3100" dirty="0"/>
            </a:br>
            <a:r>
              <a:rPr lang="en-US" sz="3100" dirty="0"/>
              <a:t>Boone, NC</a:t>
            </a:r>
            <a:br>
              <a:rPr lang="en-US" sz="36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br>
              <a:rPr lang="en-US" sz="18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br>
              <a:rPr lang="en-US" sz="3600" dirty="0"/>
            </a:br>
            <a:br>
              <a:rPr lang="en-US" sz="3600" dirty="0"/>
            </a:br>
            <a:br>
              <a:rPr lang="en-US" sz="18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br>
              <a:rPr lang="en-US" sz="1800" dirty="0">
                <a:solidFill>
                  <a:srgbClr val="0BD0D9">
                    <a:tint val="90000"/>
                    <a:satMod val="120000"/>
                  </a:srgbClr>
                </a:solidFill>
              </a:rPr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3276600"/>
            <a:ext cx="9144000" cy="3200400"/>
          </a:xfrm>
        </p:spPr>
        <p:txBody>
          <a:bodyPr/>
          <a:lstStyle/>
          <a:p>
            <a:pPr marR="0" algn="ctr" eaLnBrk="1" hangingPunct="1"/>
            <a:r>
              <a:rPr lang="en-US" sz="2400" dirty="0"/>
              <a:t>Harry M. Davis, Ph.D.</a:t>
            </a:r>
          </a:p>
          <a:p>
            <a:pPr marR="0" algn="ctr" eaLnBrk="1" hangingPunct="1"/>
            <a:r>
              <a:rPr lang="en-US" sz="1800" dirty="0"/>
              <a:t>davishm@appstate.edu</a:t>
            </a:r>
          </a:p>
          <a:p>
            <a:pPr marR="0" algn="ctr" eaLnBrk="1" hangingPunct="1"/>
            <a:r>
              <a:rPr lang="en-US" sz="2400" dirty="0"/>
              <a:t>NCBA Professor of Banking and Economist</a:t>
            </a:r>
          </a:p>
          <a:p>
            <a:pPr marR="0" algn="ctr" eaLnBrk="1" hangingPunct="1"/>
            <a:r>
              <a:rPr lang="en-US" sz="2400" dirty="0"/>
              <a:t>Appalachian State University</a:t>
            </a:r>
          </a:p>
          <a:p>
            <a:pPr marR="0" algn="ctr" eaLnBrk="1" hangingPunct="1"/>
            <a:r>
              <a:rPr lang="en-US" sz="2400" dirty="0"/>
              <a:t>January 16</a:t>
            </a:r>
            <a:r>
              <a:rPr lang="en-US" sz="2400" baseline="30000" dirty="0"/>
              <a:t>th</a:t>
            </a:r>
            <a:r>
              <a:rPr lang="en-US" sz="2400" dirty="0"/>
              <a:t>, 2025</a:t>
            </a:r>
          </a:p>
        </p:txBody>
      </p:sp>
      <p:pic>
        <p:nvPicPr>
          <p:cNvPr id="5" name="Picture 4" descr="NCBA Horiz -540 -424 copy (2)">
            <a:extLst>
              <a:ext uri="{FF2B5EF4-FFF2-40B4-BE49-F238E27FC236}">
                <a16:creationId xmlns:a16="http://schemas.microsoft.com/office/drawing/2014/main" id="{70ECB1CD-888C-45F5-8F2F-76270CBD1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05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3D7B-2B23-49FE-BD27-ABEF6FF8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U.S.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0D5E4-6BBB-459F-890E-FB428D39B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4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Short term interest rates have dropped 1%, but</a:t>
            </a:r>
          </a:p>
          <a:p>
            <a:endParaRPr lang="en-US" dirty="0"/>
          </a:p>
          <a:p>
            <a:r>
              <a:rPr lang="en-US" dirty="0"/>
              <a:t>Mortgage rates remain stubbornly high/the ten year treasury bond rate is rising</a:t>
            </a:r>
          </a:p>
          <a:p>
            <a:endParaRPr lang="en-US" dirty="0"/>
          </a:p>
          <a:p>
            <a:r>
              <a:rPr lang="en-US" dirty="0"/>
              <a:t>Why is 10 – year rate rising?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0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4861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U.S. Economy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7772400" cy="2514600"/>
          </a:xfrm>
        </p:spPr>
        <p:txBody>
          <a:bodyPr/>
          <a:lstStyle/>
          <a:p>
            <a:r>
              <a:rPr lang="en-US" dirty="0"/>
              <a:t>The S&amp;P 500 stock index was up over 20% in 2023 and 2024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markets are at record levels currently</a:t>
            </a:r>
          </a:p>
          <a:p>
            <a:endParaRPr lang="en-US" dirty="0"/>
          </a:p>
          <a:p>
            <a:r>
              <a:rPr lang="en-US" dirty="0"/>
              <a:t>Cash is “still” 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9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740D3-B813-49BE-858C-4D6953830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Household Net Worth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57FE98-8DF1-4B64-9F9C-D94428EC7E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7400"/>
            <a:ext cx="9144000" cy="3657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B3BE188-1F0E-4E6D-91B5-BCB4CB788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057400"/>
            <a:ext cx="9144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83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F762-9CD5-4A09-A2D8-10A46190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FED /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8F20-6D13-40FD-95CD-A52E52A26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28" y="1234281"/>
            <a:ext cx="8543544" cy="4389437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rate of inflation has dropped to about 3%</a:t>
            </a:r>
          </a:p>
          <a:p>
            <a:endParaRPr lang="en-US" sz="2400" dirty="0"/>
          </a:p>
          <a:p>
            <a:r>
              <a:rPr lang="en-US" sz="2400" dirty="0"/>
              <a:t>Is it stuck?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What do people care more about?</a:t>
            </a:r>
          </a:p>
          <a:p>
            <a:pPr lvl="1"/>
            <a:r>
              <a:rPr lang="en-US" sz="2200" dirty="0"/>
              <a:t>The level of prices</a:t>
            </a:r>
          </a:p>
          <a:p>
            <a:pPr lvl="1"/>
            <a:r>
              <a:rPr lang="en-US" sz="2200" dirty="0"/>
              <a:t>The rate of price increases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F762-9CD5-4A09-A2D8-10A46190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FED / Inflation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E8F20-6D13-40FD-95CD-A52E52A26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228" y="990600"/>
            <a:ext cx="8543544" cy="4389437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Lower the FED funds rate to 4% in 25 basis point steps</a:t>
            </a:r>
          </a:p>
          <a:p>
            <a:endParaRPr lang="en-US" sz="2400" dirty="0"/>
          </a:p>
          <a:p>
            <a:r>
              <a:rPr lang="en-US" sz="2400" dirty="0"/>
              <a:t>Fed is late</a:t>
            </a:r>
          </a:p>
          <a:p>
            <a:endParaRPr lang="en-US" sz="2400" dirty="0"/>
          </a:p>
          <a:p>
            <a:r>
              <a:rPr lang="en-US" sz="2400" dirty="0"/>
              <a:t>Let FED funds rate move between 2.5 – 4.5%%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87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2EF78-D819-40BE-A319-E1C1418F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325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Free Trade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25D92-6009-444B-9FF8-058134ACA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Carter/Reagan/Clinton</a:t>
            </a:r>
          </a:p>
          <a:p>
            <a:endParaRPr lang="en-US" dirty="0"/>
          </a:p>
          <a:p>
            <a:r>
              <a:rPr lang="en-US" dirty="0"/>
              <a:t>Trump Tariffs/National Security</a:t>
            </a:r>
          </a:p>
          <a:p>
            <a:endParaRPr lang="en-US" dirty="0"/>
          </a:p>
          <a:p>
            <a:r>
              <a:rPr lang="en-US" dirty="0"/>
              <a:t>Biden/Tariffs +Export Restrictions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45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091D-1337-4DDB-8748-47ED4FA35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Free Trade	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6B4A3-B017-4925-8265-8AF65177C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Trump ??</a:t>
            </a:r>
          </a:p>
          <a:p>
            <a:endParaRPr lang="en-US" dirty="0"/>
          </a:p>
          <a:p>
            <a:r>
              <a:rPr lang="en-US" dirty="0"/>
              <a:t>Are Tariffs good economic policy?</a:t>
            </a:r>
          </a:p>
          <a:p>
            <a:endParaRPr lang="en-US" dirty="0"/>
          </a:p>
          <a:p>
            <a:r>
              <a:rPr lang="en-US" dirty="0"/>
              <a:t>H1V</a:t>
            </a:r>
          </a:p>
        </p:txBody>
      </p:sp>
    </p:spTree>
    <p:extLst>
      <p:ext uri="{BB962C8B-B14F-4D97-AF65-F5344CB8AC3E}">
        <p14:creationId xmlns:p14="http://schemas.microsoft.com/office/powerpoint/2010/main" val="2307371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8F05-F2FE-4253-A8DF-1C40563E4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Tariffs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46879-4863-432F-9289-52AD1CDFE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tariffs raise inflation?</a:t>
            </a:r>
          </a:p>
          <a:p>
            <a:endParaRPr lang="en-US" dirty="0"/>
          </a:p>
          <a:p>
            <a:r>
              <a:rPr lang="en-US" dirty="0"/>
              <a:t>Canada/Mexico</a:t>
            </a:r>
          </a:p>
          <a:p>
            <a:endParaRPr lang="en-US" dirty="0"/>
          </a:p>
          <a:p>
            <a:r>
              <a:rPr lang="en-US" dirty="0"/>
              <a:t>China has experienced price deflation for the last 6 consecutive quarters</a:t>
            </a:r>
          </a:p>
          <a:p>
            <a:endParaRPr lang="en-US" dirty="0"/>
          </a:p>
          <a:p>
            <a:r>
              <a:rPr lang="en-US" dirty="0"/>
              <a:t>The value of the dollar just keeps rising</a:t>
            </a:r>
          </a:p>
        </p:txBody>
      </p:sp>
    </p:spTree>
    <p:extLst>
      <p:ext uri="{BB962C8B-B14F-4D97-AF65-F5344CB8AC3E}">
        <p14:creationId xmlns:p14="http://schemas.microsoft.com/office/powerpoint/2010/main" val="1143908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150" y="457200"/>
            <a:ext cx="8229600" cy="838200"/>
          </a:xfrm>
        </p:spPr>
        <p:txBody>
          <a:bodyPr/>
          <a:lstStyle/>
          <a:p>
            <a:pPr algn="ctr"/>
            <a:r>
              <a:rPr lang="en-US" dirty="0"/>
              <a:t>Real Estate </a:t>
            </a:r>
            <a:r>
              <a:rPr lang="en-US" dirty="0">
                <a:sym typeface="Wingdings" panose="05000000000000000000" pitchFamily="2" charset="2"/>
              </a:rPr>
              <a:t>  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822" y="685800"/>
            <a:ext cx="8229600" cy="7620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400" dirty="0"/>
              <a:t>The NAHB Sentiment Index has been under 50 most of the last 2 years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Housing starts are running about 1.3 million units annually which is the lowest rate since 2009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1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www.economy.com/dismal/graphs/release/CHT_R_usa_res_constr_5BD387B4-F45A-4703-B641-A432A94AD483.PNG?t=1736351219762">
            <a:extLst>
              <a:ext uri="{FF2B5EF4-FFF2-40B4-BE49-F238E27FC236}">
                <a16:creationId xmlns:a16="http://schemas.microsoft.com/office/drawing/2014/main" id="{79A46B06-943B-49F0-86CC-EE6D77B1C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1219200"/>
            <a:ext cx="66294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04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229600" cy="742950"/>
          </a:xfrm>
        </p:spPr>
        <p:txBody>
          <a:bodyPr/>
          <a:lstStyle/>
          <a:p>
            <a:pPr algn="ctr"/>
            <a:r>
              <a:rPr lang="en-US" dirty="0"/>
              <a:t>The U.S.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566746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GDP growth was about 2.5% last year</a:t>
            </a:r>
          </a:p>
          <a:p>
            <a:pPr>
              <a:spcBef>
                <a:spcPts val="1800"/>
              </a:spcBef>
            </a:pPr>
            <a:r>
              <a:rPr lang="en-US" dirty="0"/>
              <a:t>Not in a recession – NBER</a:t>
            </a:r>
          </a:p>
          <a:p>
            <a:pPr>
              <a:spcBef>
                <a:spcPts val="1800"/>
              </a:spcBef>
            </a:pPr>
            <a:r>
              <a:rPr lang="en-US" dirty="0"/>
              <a:t>Germany, England, France, China</a:t>
            </a:r>
          </a:p>
          <a:p>
            <a:pPr>
              <a:spcBef>
                <a:spcPts val="1800"/>
              </a:spcBef>
            </a:pPr>
            <a:r>
              <a:rPr lang="en-US" dirty="0"/>
              <a:t>Since WWII, the US has had 12 recessions – the average duration has been 10 months</a:t>
            </a:r>
          </a:p>
          <a:p>
            <a:pPr>
              <a:spcBef>
                <a:spcPts val="1800"/>
              </a:spcBef>
            </a:pPr>
            <a:r>
              <a:rPr lang="en-US" dirty="0"/>
              <a:t>Consumer confidence fell in December but remains above 100</a:t>
            </a:r>
          </a:p>
          <a:p>
            <a:pPr marL="0" indent="0">
              <a:spcBef>
                <a:spcPts val="1800"/>
              </a:spcBef>
              <a:buNone/>
            </a:pPr>
            <a:endParaRPr lang="en-US" dirty="0"/>
          </a:p>
          <a:p>
            <a:pPr marL="0" indent="0">
              <a:spcBef>
                <a:spcPts val="1800"/>
              </a:spcBef>
              <a:buNone/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pPr>
              <a:spcBef>
                <a:spcPts val="1800"/>
              </a:spcBef>
            </a:pPr>
            <a:endParaRPr lang="en-US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55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DC825-7367-4080-835B-D4F457792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79" y="152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Real Estate </a:t>
            </a:r>
            <a:r>
              <a:rPr lang="en-US" dirty="0">
                <a:sym typeface="Wingdings" panose="05000000000000000000" pitchFamily="2" charset="2"/>
              </a:rPr>
              <a:t> 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A8B1-93AB-4AFE-97C1-94EBBB8DE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42" y="533400"/>
            <a:ext cx="8229600" cy="4389437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Home prices (Case-Shiller) continue to increase but at a decreasing rate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Existing home sales remain anemic at about 4 million annual units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Owners and buyers are either “locked-in” or “locked-out”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If the mortgage rate falls pent-up demand will lead to further price increases??!!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8135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s://www.economy.com/dismal/graphs/release/CHT_R_usa_existhome_2EC2022F-7237-4395-A76A-9F251047BA85.PNG?t=1736351353881">
            <a:extLst>
              <a:ext uri="{FF2B5EF4-FFF2-40B4-BE49-F238E27FC236}">
                <a16:creationId xmlns:a16="http://schemas.microsoft.com/office/drawing/2014/main" id="{14FB3176-EFD2-4398-9835-0F907FA9A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092200"/>
            <a:ext cx="7010400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509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33754" y="475129"/>
            <a:ext cx="8229600" cy="1066800"/>
          </a:xfrm>
        </p:spPr>
        <p:txBody>
          <a:bodyPr/>
          <a:lstStyle/>
          <a:p>
            <a:pPr algn="ctr"/>
            <a:r>
              <a:rPr lang="en-US" dirty="0"/>
              <a:t>    U.S. Employment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228600" y="475129"/>
            <a:ext cx="8686800" cy="51816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unemployment rate fell to 4.1% in December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256,000 new jobs in December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926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02" y="685800"/>
            <a:ext cx="7772400" cy="762000"/>
          </a:xfrm>
        </p:spPr>
        <p:txBody>
          <a:bodyPr/>
          <a:lstStyle/>
          <a:p>
            <a:pPr algn="ctr"/>
            <a:r>
              <a:rPr lang="en-US" dirty="0"/>
              <a:t>NC Economic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1" cy="5334000"/>
          </a:xfrm>
        </p:spPr>
        <p:txBody>
          <a:bodyPr/>
          <a:lstStyle/>
          <a:p>
            <a:pPr marL="0" indent="0">
              <a:spcAft>
                <a:spcPts val="3000"/>
              </a:spcAft>
              <a:buNone/>
            </a:pPr>
            <a:endParaRPr lang="en-US" dirty="0"/>
          </a:p>
          <a:p>
            <a:pPr>
              <a:spcAft>
                <a:spcPts val="3000"/>
              </a:spcAft>
            </a:pPr>
            <a:r>
              <a:rPr lang="en-US" dirty="0"/>
              <a:t>The unemployment rate was 3.7% in November</a:t>
            </a:r>
          </a:p>
          <a:p>
            <a:pPr>
              <a:spcAft>
                <a:spcPts val="3000"/>
              </a:spcAft>
            </a:pPr>
            <a:r>
              <a:rPr lang="en-US" dirty="0"/>
              <a:t>Tremendous population growth</a:t>
            </a:r>
          </a:p>
          <a:p>
            <a:r>
              <a:rPr lang="en-US" dirty="0"/>
              <a:t>After being ranked #1 for Business by CNBC in 2022 and 2023, we were ranked #2 in 2024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Work force shortages</a:t>
            </a:r>
          </a:p>
          <a:p>
            <a:pPr>
              <a:spcAft>
                <a:spcPts val="3000"/>
              </a:spcAft>
            </a:pPr>
            <a:endParaRPr lang="en-US" dirty="0"/>
          </a:p>
          <a:p>
            <a:pPr>
              <a:spcAft>
                <a:spcPts val="3000"/>
              </a:spcAft>
            </a:pPr>
            <a:endParaRPr lang="en-US" dirty="0"/>
          </a:p>
          <a:p>
            <a:pPr>
              <a:spcAft>
                <a:spcPts val="3000"/>
              </a:spcAft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537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37F3C-9A2E-441B-985C-B9BBFF53C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Watauga County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30ABB-DAAB-465A-A5C8-E551ED8B6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unemployment rate increased from 2.5% in September to 3.5% in November</a:t>
            </a:r>
          </a:p>
          <a:p>
            <a:endParaRPr lang="en-US" dirty="0"/>
          </a:p>
          <a:p>
            <a:r>
              <a:rPr lang="en-US" dirty="0"/>
              <a:t>County economic metrics were negatively impacted by Hurricane Helene</a:t>
            </a:r>
          </a:p>
          <a:p>
            <a:endParaRPr lang="en-US" dirty="0"/>
          </a:p>
          <a:p>
            <a:r>
              <a:rPr lang="en-US" dirty="0"/>
              <a:t>What is the economic impact of the hurricane and the dollars that follow</a:t>
            </a:r>
          </a:p>
        </p:txBody>
      </p:sp>
    </p:spTree>
    <p:extLst>
      <p:ext uri="{BB962C8B-B14F-4D97-AF65-F5344CB8AC3E}">
        <p14:creationId xmlns:p14="http://schemas.microsoft.com/office/powerpoint/2010/main" val="2492462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606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Economic Outlook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5864" y="1066800"/>
            <a:ext cx="8382000" cy="4176455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GDP growth will be about 2.5 % this year </a:t>
            </a:r>
          </a:p>
          <a:p>
            <a:endParaRPr lang="en-US" sz="2400" dirty="0"/>
          </a:p>
          <a:p>
            <a:r>
              <a:rPr lang="en-US" sz="2400" dirty="0"/>
              <a:t>Inflation will stay closer to 3% than 2%</a:t>
            </a:r>
          </a:p>
          <a:p>
            <a:endParaRPr lang="en-US" sz="2400" dirty="0"/>
          </a:p>
          <a:p>
            <a:r>
              <a:rPr lang="en-US" sz="2400" dirty="0"/>
              <a:t>The Fed will lower the Fed Funds Rate about 50-75 basis points this year</a:t>
            </a:r>
          </a:p>
          <a:p>
            <a:endParaRPr lang="en-US" sz="2400" dirty="0"/>
          </a:p>
          <a:p>
            <a:r>
              <a:rPr lang="en-US" sz="2400" dirty="0"/>
              <a:t>Mortgage rates will stay closer to 7% than 6%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Existing and new home sales and prices will be flat to slightly up this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53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AA7C3-0255-4D0F-B2CE-65DCD9B5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722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Economic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30B0D-E630-4DE3-81C7-1A38B83AF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1922"/>
            <a:ext cx="8229600" cy="4620278"/>
          </a:xfrm>
        </p:spPr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The FED has achieved a “soft-landing”</a:t>
            </a:r>
          </a:p>
          <a:p>
            <a:endParaRPr lang="en-US" sz="2800" dirty="0"/>
          </a:p>
          <a:p>
            <a:r>
              <a:rPr lang="en-US" sz="2800" dirty="0"/>
              <a:t>NC will continue to outperform the nation</a:t>
            </a:r>
          </a:p>
          <a:p>
            <a:endParaRPr lang="en-US" sz="2800" dirty="0"/>
          </a:p>
          <a:p>
            <a:r>
              <a:rPr lang="en-US" sz="2800" dirty="0"/>
              <a:t>Watauga County will see an influx of funds for years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6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051F1A-5AFA-4555-B0F9-D7346E108C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53440"/>
              </p:ext>
            </p:extLst>
          </p:nvPr>
        </p:nvGraphicFramePr>
        <p:xfrm>
          <a:off x="-1638300" y="-915194"/>
          <a:ext cx="9931400" cy="487998"/>
        </p:xfrm>
        <a:graphic>
          <a:graphicData uri="http://schemas.openxmlformats.org/drawingml/2006/table">
            <a:tbl>
              <a:tblPr/>
              <a:tblGrid>
                <a:gridCol w="9931400">
                  <a:extLst>
                    <a:ext uri="{9D8B030D-6E8A-4147-A177-3AD203B41FA5}">
                      <a16:colId xmlns:a16="http://schemas.microsoft.com/office/drawing/2014/main" val="3789802126"/>
                    </a:ext>
                  </a:extLst>
                </a:gridCol>
              </a:tblGrid>
              <a:tr h="48799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https://www.economy.com/economicview/search?query=housing%20starts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646799"/>
                  </a:ext>
                </a:extLst>
              </a:tr>
            </a:tbl>
          </a:graphicData>
        </a:graphic>
      </p:graphicFrame>
      <p:pic>
        <p:nvPicPr>
          <p:cNvPr id="1030" name="Picture 6" descr="https://www.economy.com/dismal/graphs/release/CHT_R_usa_consumer_B043E95E-5972-4975-A739-8C03B3E31056.PNG?t=1736349350799">
            <a:extLst>
              <a:ext uri="{FF2B5EF4-FFF2-40B4-BE49-F238E27FC236}">
                <a16:creationId xmlns:a16="http://schemas.microsoft.com/office/drawing/2014/main" id="{3DD4F70E-FB44-430B-B972-852993BC6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82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BA4F-9BAF-4251-BC7E-E2AC0D18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The U.S.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5AFF3-ED54-445D-8728-FFFE22403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3900"/>
            <a:ext cx="8229600" cy="46863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manufacturing sector continues to struggle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ISM manufacturing index increased in November and December but remains under 50</a:t>
            </a:r>
          </a:p>
          <a:p>
            <a:endParaRPr lang="en-US" dirty="0"/>
          </a:p>
          <a:p>
            <a:r>
              <a:rPr lang="en-US" dirty="0"/>
              <a:t>The service sector continues to carry the economy with it’s index remaining above 50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576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B130E4-1684-4C35-8B36-39989713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5855"/>
              </p:ext>
            </p:extLst>
          </p:nvPr>
        </p:nvGraphicFramePr>
        <p:xfrm>
          <a:off x="-1409700" y="-762794"/>
          <a:ext cx="9347200" cy="469583"/>
        </p:xfrm>
        <a:graphic>
          <a:graphicData uri="http://schemas.openxmlformats.org/drawingml/2006/table">
            <a:tbl>
              <a:tblPr/>
              <a:tblGrid>
                <a:gridCol w="9347200">
                  <a:extLst>
                    <a:ext uri="{9D8B030D-6E8A-4147-A177-3AD203B41FA5}">
                      <a16:colId xmlns:a16="http://schemas.microsoft.com/office/drawing/2014/main" val="2908455768"/>
                    </a:ext>
                  </a:extLst>
                </a:gridCol>
              </a:tblGrid>
              <a:tr h="46958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https://www.economy.com/economicview/search?query=housing%20starts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49128"/>
                  </a:ext>
                </a:extLst>
              </a:tr>
            </a:tbl>
          </a:graphicData>
        </a:graphic>
      </p:graphicFrame>
      <p:pic>
        <p:nvPicPr>
          <p:cNvPr id="2052" name="Picture 4" descr="https://www.economy.com/dismal/graphs/release/CHT_R_usa_napm_E9C8373E-F92E-448F-8B2F-6C8E0ACF6EE9.PNG?t=1736349940629">
            <a:extLst>
              <a:ext uri="{FF2B5EF4-FFF2-40B4-BE49-F238E27FC236}">
                <a16:creationId xmlns:a16="http://schemas.microsoft.com/office/drawing/2014/main" id="{D976BCCA-C1AA-48F1-B50D-D7102CE13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117600"/>
            <a:ext cx="6934200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266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D1D269-A3A0-428A-BA1B-A32F865E3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90041"/>
              </p:ext>
            </p:extLst>
          </p:nvPr>
        </p:nvGraphicFramePr>
        <p:xfrm>
          <a:off x="-1638301" y="-838994"/>
          <a:ext cx="9389687" cy="506413"/>
        </p:xfrm>
        <a:graphic>
          <a:graphicData uri="http://schemas.openxmlformats.org/drawingml/2006/table">
            <a:tbl>
              <a:tblPr/>
              <a:tblGrid>
                <a:gridCol w="9389687">
                  <a:extLst>
                    <a:ext uri="{9D8B030D-6E8A-4147-A177-3AD203B41FA5}">
                      <a16:colId xmlns:a16="http://schemas.microsoft.com/office/drawing/2014/main" val="3187723843"/>
                    </a:ext>
                  </a:extLst>
                </a:gridCol>
              </a:tblGrid>
              <a:tr h="5064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https://www.economy.com/economicview/search?query=housing%20starts</a:t>
                      </a:r>
                      <a:endParaRPr 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595948"/>
                  </a:ext>
                </a:extLst>
              </a:tr>
            </a:tbl>
          </a:graphicData>
        </a:graphic>
      </p:graphicFrame>
      <p:pic>
        <p:nvPicPr>
          <p:cNvPr id="3076" name="Picture 4" descr="https://www.economy.com/dismal/graphs/release/CHT_R_usa_napm_nm_7F617A70-B618-442D-8936-E23AF76D2903.PNG?t=1736350040096">
            <a:extLst>
              <a:ext uri="{FF2B5EF4-FFF2-40B4-BE49-F238E27FC236}">
                <a16:creationId xmlns:a16="http://schemas.microsoft.com/office/drawing/2014/main" id="{4160F449-A707-454E-AACD-1B4067290C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" y="1116013"/>
            <a:ext cx="6934200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83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U.S.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7772400" cy="5791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spcAft>
                <a:spcPts val="2400"/>
              </a:spcAft>
              <a:buNone/>
            </a:pPr>
            <a:endParaRPr lang="en-US" sz="2400" dirty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Average hourly earnings growing around 4% annually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Indeed, real average hourly earnings have increased for 20 consecutive months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Oil prices down in 2023 and 2024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400" dirty="0"/>
              <a:t>Corporate earnings growth continues to surprise to the upside and is driving consumer spending and the economy </a:t>
            </a:r>
          </a:p>
        </p:txBody>
      </p:sp>
    </p:spTree>
    <p:extLst>
      <p:ext uri="{BB962C8B-B14F-4D97-AF65-F5344CB8AC3E}">
        <p14:creationId xmlns:p14="http://schemas.microsoft.com/office/powerpoint/2010/main" val="1256039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05FD0-380D-4C3B-B452-264D3ED0E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695" y="9144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U.S.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7DCA5-4678-49A8-832C-46B595FCA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91" y="2061594"/>
            <a:ext cx="8229600" cy="438943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Credit card balances are growing rapidly along with credit card delinquencies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average credit card rate is 22.75%</a:t>
            </a:r>
          </a:p>
        </p:txBody>
      </p:sp>
    </p:spTree>
    <p:extLst>
      <p:ext uri="{BB962C8B-B14F-4D97-AF65-F5344CB8AC3E}">
        <p14:creationId xmlns:p14="http://schemas.microsoft.com/office/powerpoint/2010/main" val="307696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86018-C9FC-4065-9158-5A8E3196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3810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Federal Funds Rate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395D6A1-EF35-457C-B937-72FE05354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700" y="2020232"/>
            <a:ext cx="8610600" cy="281753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4A7734-C4E6-4B08-86DE-C6CE7BE5A5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05000"/>
            <a:ext cx="91440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5343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1081252</TotalTime>
  <Words>782</Words>
  <Application>Microsoft Office PowerPoint</Application>
  <PresentationFormat>Letter Paper (8.5x11 in)</PresentationFormat>
  <Paragraphs>235</Paragraphs>
  <Slides>26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Constantia</vt:lpstr>
      <vt:lpstr>Times New Roman</vt:lpstr>
      <vt:lpstr>Wingdings</vt:lpstr>
      <vt:lpstr>Wingdings 2</vt:lpstr>
      <vt:lpstr>1_Flow</vt:lpstr>
      <vt:lpstr>     “The Economic Outlook” Presented to  The 9th Annual Economic Forecast Forum Boone Area and Blowing Rock Chambers of Commerce at Boone, NC       </vt:lpstr>
      <vt:lpstr>The U.S. Economy</vt:lpstr>
      <vt:lpstr>PowerPoint Presentation</vt:lpstr>
      <vt:lpstr>The U.S. Economy</vt:lpstr>
      <vt:lpstr>PowerPoint Presentation</vt:lpstr>
      <vt:lpstr>PowerPoint Presentation</vt:lpstr>
      <vt:lpstr>U.S. Economy</vt:lpstr>
      <vt:lpstr>U.S. Economy</vt:lpstr>
      <vt:lpstr>Federal Funds Rate</vt:lpstr>
      <vt:lpstr>U.S. Economy</vt:lpstr>
      <vt:lpstr>U.S. Economy  </vt:lpstr>
      <vt:lpstr>Household Net Worth </vt:lpstr>
      <vt:lpstr>The FED / Inflation</vt:lpstr>
      <vt:lpstr>The FED / Inflation</vt:lpstr>
      <vt:lpstr>Free Trade</vt:lpstr>
      <vt:lpstr>Free Trade   </vt:lpstr>
      <vt:lpstr>Tariffs</vt:lpstr>
      <vt:lpstr>Real Estate    </vt:lpstr>
      <vt:lpstr>PowerPoint Presentation</vt:lpstr>
      <vt:lpstr>Real Estate   </vt:lpstr>
      <vt:lpstr>PowerPoint Presentation</vt:lpstr>
      <vt:lpstr>    U.S. Employment </vt:lpstr>
      <vt:lpstr>NC Economic Situation</vt:lpstr>
      <vt:lpstr>Watauga County</vt:lpstr>
      <vt:lpstr>Economic Outlook</vt:lpstr>
      <vt:lpstr>Economic Outlook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Harry Davis</dc:creator>
  <cp:lastModifiedBy>Davis, Harry M.</cp:lastModifiedBy>
  <cp:revision>2206</cp:revision>
  <cp:lastPrinted>2025-01-14T16:57:37Z</cp:lastPrinted>
  <dcterms:created xsi:type="dcterms:W3CDTF">1999-02-04T14:47:32Z</dcterms:created>
  <dcterms:modified xsi:type="dcterms:W3CDTF">2025-01-15T18:56:14Z</dcterms:modified>
</cp:coreProperties>
</file>