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9" r:id="rId1"/>
  </p:sldMasterIdLst>
  <p:notesMasterIdLst>
    <p:notesMasterId r:id="rId13"/>
  </p:notesMasterIdLst>
  <p:sldIdLst>
    <p:sldId id="382" r:id="rId2"/>
    <p:sldId id="380" r:id="rId3"/>
    <p:sldId id="333" r:id="rId4"/>
    <p:sldId id="385" r:id="rId5"/>
    <p:sldId id="383" r:id="rId6"/>
    <p:sldId id="376" r:id="rId7"/>
    <p:sldId id="396" r:id="rId8"/>
    <p:sldId id="394" r:id="rId9"/>
    <p:sldId id="395" r:id="rId10"/>
    <p:sldId id="397" r:id="rId11"/>
    <p:sldId id="386" r:id="rId12"/>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8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150" autoAdjust="0"/>
    <p:restoredTop sz="72632" autoAdjust="0"/>
  </p:normalViewPr>
  <p:slideViewPr>
    <p:cSldViewPr snapToGrid="0">
      <p:cViewPr varScale="1">
        <p:scale>
          <a:sx n="83" d="100"/>
          <a:sy n="83" d="100"/>
        </p:scale>
        <p:origin x="2064"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6208D32-35E3-4D05-81F2-D37A658C3E7B}" type="datetimeFigureOut">
              <a:rPr lang="en-US" smtClean="0"/>
              <a:t>3/4/2019</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0A5BFB4-F477-43C7-9421-EA7CA04ADB93}" type="slidenum">
              <a:rPr lang="en-US" smtClean="0"/>
              <a:t>‹#›</a:t>
            </a:fld>
            <a:endParaRPr lang="en-US" dirty="0"/>
          </a:p>
        </p:txBody>
      </p:sp>
    </p:spTree>
    <p:extLst>
      <p:ext uri="{BB962C8B-B14F-4D97-AF65-F5344CB8AC3E}">
        <p14:creationId xmlns:p14="http://schemas.microsoft.com/office/powerpoint/2010/main" val="3624281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Not an action item</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A24B40-49BC-4725-986F-18792371F2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56752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marL="228600" lvl="1"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Indoor</a:t>
            </a:r>
          </a:p>
          <a:p>
            <a:pPr marL="685800" lvl="2"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Upgrade toilets and showerheads at a pre 1994 apartment building </a:t>
            </a:r>
          </a:p>
          <a:p>
            <a:pPr marL="1143000" lvl="3"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Take inventory of existing fixtures – 100 toilets</a:t>
            </a:r>
          </a:p>
          <a:p>
            <a:pPr marL="1600200" lvl="4"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Old fixtures must be high flow 3.5 gal per flush</a:t>
            </a:r>
          </a:p>
          <a:p>
            <a:pPr marL="1143000" lvl="3"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Pick new fixtures and obtain written quote - $10,000 for materials and $5,000 for labor.</a:t>
            </a:r>
          </a:p>
          <a:p>
            <a:pPr marL="1600200" lvl="4"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 District share is capped at $50 per toilet. Installation costs are separate and reimbursed at 50%.</a:t>
            </a:r>
          </a:p>
          <a:p>
            <a:pPr marL="1600200" lvl="4"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New fixture must be </a:t>
            </a:r>
            <a:r>
              <a:rPr lang="en-US" sz="2800" dirty="0" err="1">
                <a:solidFill>
                  <a:schemeClr val="tx1"/>
                </a:solidFill>
                <a:effectLst>
                  <a:outerShdw blurRad="50800" dist="38100" dir="2700000" algn="tl" rotWithShape="0">
                    <a:prstClr val="black">
                      <a:alpha val="40000"/>
                    </a:prstClr>
                  </a:outerShdw>
                </a:effectLst>
                <a:latin typeface="Rockwell" panose="02060603020205020403" pitchFamily="18" charset="77"/>
              </a:rPr>
              <a:t>watersense</a:t>
            </a: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 labeled (1.28 gal per flush)</a:t>
            </a:r>
          </a:p>
          <a:p>
            <a:pPr marL="1143000" lvl="3"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Estimate water savings 2000 gpd - 20 gal per day per toilet</a:t>
            </a:r>
          </a:p>
          <a:p>
            <a:pPr marL="1143000" lvl="3"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Fill out WISE application, sign, and submit to District (Josh Madden)</a:t>
            </a:r>
          </a:p>
          <a:p>
            <a:pPr marL="1143000" lvl="3"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Don’t start work until funding approval. </a:t>
            </a:r>
          </a:p>
          <a:p>
            <a:pPr marL="1143000" lvl="3" indent="-222250">
              <a:buFont typeface="Wingdings" pitchFamily="2" charset="2"/>
              <a:buChar char="§"/>
            </a:pPr>
            <a:r>
              <a:rPr lang="en-US" sz="2800" dirty="0">
                <a:solidFill>
                  <a:schemeClr val="tx1"/>
                </a:solidFill>
                <a:effectLst>
                  <a:outerShdw blurRad="50800" dist="38100" dir="2700000" algn="tl" rotWithShape="0">
                    <a:prstClr val="black">
                      <a:alpha val="40000"/>
                    </a:prstClr>
                  </a:outerShdw>
                </a:effectLst>
                <a:latin typeface="Rockwell" panose="02060603020205020403" pitchFamily="18" charset="77"/>
              </a:rPr>
              <a:t>Complete project pay the contractor and contact District to perform an inspection and receive reimbursement. In this scenario $7,500</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A24B40-49BC-4725-986F-18792371F219}" type="slidenum">
              <a:rPr lang="en-US" smtClean="0"/>
              <a:pPr/>
              <a:t>10</a:t>
            </a:fld>
            <a:endParaRPr lang="en-US"/>
          </a:p>
        </p:txBody>
      </p:sp>
    </p:spTree>
    <p:extLst>
      <p:ext uri="{BB962C8B-B14F-4D97-AF65-F5344CB8AC3E}">
        <p14:creationId xmlns:p14="http://schemas.microsoft.com/office/powerpoint/2010/main" val="2554155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A24B40-49BC-4725-986F-18792371F219}" type="slidenum">
              <a:rPr lang="en-US" smtClean="0"/>
              <a:pPr/>
              <a:t>11</a:t>
            </a:fld>
            <a:endParaRPr lang="en-US"/>
          </a:p>
        </p:txBody>
      </p:sp>
    </p:spTree>
    <p:extLst>
      <p:ext uri="{BB962C8B-B14F-4D97-AF65-F5344CB8AC3E}">
        <p14:creationId xmlns:p14="http://schemas.microsoft.com/office/powerpoint/2010/main" val="3229920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80000"/>
              </a:lnSpc>
            </a:pPr>
            <a:r>
              <a:rPr lang="en-US" sz="1200" dirty="0">
                <a:ea typeface="ＭＳ Ｐゴシック" pitchFamily="34" charset="-128"/>
              </a:rPr>
              <a:t>The District’s mission is to protect water resources, minimize flood risks, and ensure the public’s water needs are met.</a:t>
            </a:r>
          </a:p>
          <a:p>
            <a:pPr>
              <a:lnSpc>
                <a:spcPct val="80000"/>
              </a:lnSpc>
            </a:pPr>
            <a:r>
              <a:rPr lang="en-US" sz="1200" dirty="0">
                <a:ea typeface="ＭＳ Ｐゴシック" pitchFamily="34" charset="-128"/>
              </a:rPr>
              <a:t>The District has four core areas of responsibility within it’s mission.</a:t>
            </a:r>
          </a:p>
          <a:p>
            <a:pPr>
              <a:lnSpc>
                <a:spcPct val="80000"/>
              </a:lnSpc>
            </a:pPr>
            <a:r>
              <a:rPr lang="en-US" sz="1200" dirty="0">
                <a:ea typeface="ＭＳ Ｐゴシック" pitchFamily="34" charset="-128"/>
              </a:rPr>
              <a:t>They are:</a:t>
            </a:r>
          </a:p>
          <a:p>
            <a:pPr>
              <a:lnSpc>
                <a:spcPct val="80000"/>
              </a:lnSpc>
            </a:pPr>
            <a:r>
              <a:rPr lang="en-US" sz="1200" dirty="0">
                <a:ea typeface="ＭＳ Ｐゴシック" pitchFamily="34" charset="-128"/>
              </a:rPr>
              <a:t>Ensuring there are adequate water supplies for both people and the environment</a:t>
            </a:r>
          </a:p>
          <a:p>
            <a:pPr>
              <a:lnSpc>
                <a:spcPct val="80000"/>
              </a:lnSpc>
            </a:pPr>
            <a:r>
              <a:rPr lang="en-US" sz="1200" dirty="0">
                <a:ea typeface="ＭＳ Ｐゴシック" pitchFamily="34" charset="-128"/>
              </a:rPr>
              <a:t>Preventing increases in flooding and maintaining the District’s flood control projects</a:t>
            </a:r>
          </a:p>
          <a:p>
            <a:pPr>
              <a:lnSpc>
                <a:spcPct val="80000"/>
              </a:lnSpc>
            </a:pPr>
            <a:r>
              <a:rPr lang="en-US" sz="1200" dirty="0">
                <a:ea typeface="ＭＳ Ｐゴシック" pitchFamily="34" charset="-128"/>
              </a:rPr>
              <a:t>Protecting and improving our surface water quality</a:t>
            </a:r>
          </a:p>
          <a:p>
            <a:pPr>
              <a:lnSpc>
                <a:spcPct val="80000"/>
              </a:lnSpc>
            </a:pPr>
            <a:r>
              <a:rPr lang="en-US" sz="1200" dirty="0">
                <a:ea typeface="ＭＳ Ｐゴシック" pitchFamily="34" charset="-128"/>
              </a:rPr>
              <a:t>Protecting our natural systems</a:t>
            </a:r>
          </a:p>
          <a:p>
            <a:pPr>
              <a:lnSpc>
                <a:spcPct val="80000"/>
              </a:lnSpc>
            </a:pPr>
            <a:endParaRPr lang="en-US" sz="1200" dirty="0">
              <a:ea typeface="ＭＳ Ｐゴシック" pitchFamily="34" charset="-128"/>
            </a:endParaRPr>
          </a:p>
        </p:txBody>
      </p:sp>
      <p:sp>
        <p:nvSpPr>
          <p:cNvPr id="4" name="Slide Number Placeholder 3"/>
          <p:cNvSpPr>
            <a:spLocks noGrp="1"/>
          </p:cNvSpPr>
          <p:nvPr>
            <p:ph type="sldNum" sz="quarter" idx="10"/>
          </p:nvPr>
        </p:nvSpPr>
        <p:spPr/>
        <p:txBody>
          <a:bodyPr/>
          <a:lstStyle/>
          <a:p>
            <a:fld id="{71A24B40-49BC-4725-986F-18792371F219}" type="slidenum">
              <a:rPr lang="en-US" smtClean="0"/>
              <a:pPr/>
              <a:t>2</a:t>
            </a:fld>
            <a:endParaRPr lang="en-US"/>
          </a:p>
        </p:txBody>
      </p:sp>
    </p:spTree>
    <p:extLst>
      <p:ext uri="{BB962C8B-B14F-4D97-AF65-F5344CB8AC3E}">
        <p14:creationId xmlns:p14="http://schemas.microsoft.com/office/powerpoint/2010/main" val="1653636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69B35C12-7822-43B9-8213-DBB3D3D3F908}" type="slidenum">
              <a:rPr kumimoji="0" lang="en-US" sz="1200" b="0" i="0" u="none" strike="noStrike" kern="1200" cap="none" spc="0" normalizeH="0" baseline="0" noProof="0" smtClean="0">
                <a:ln>
                  <a:noFill/>
                </a:ln>
                <a:solidFill>
                  <a:prstClr val="black"/>
                </a:solidFill>
                <a:effectLst/>
                <a:uLnTx/>
                <a:uFillTx/>
                <a:latin typeface="Times" charset="0"/>
                <a:ea typeface="ＭＳ Ｐゴシック"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Times" charset="0"/>
              <a:ea typeface="ＭＳ Ｐゴシック" charset="-128"/>
              <a:cs typeface="+mn-cs"/>
            </a:endParaRPr>
          </a:p>
        </p:txBody>
      </p:sp>
    </p:spTree>
    <p:extLst>
      <p:ext uri="{BB962C8B-B14F-4D97-AF65-F5344CB8AC3E}">
        <p14:creationId xmlns:p14="http://schemas.microsoft.com/office/powerpoint/2010/main" val="24344415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A24B40-49BC-4725-986F-18792371F219}" type="slidenum">
              <a:rPr lang="en-US" smtClean="0"/>
              <a:pPr/>
              <a:t>4</a:t>
            </a:fld>
            <a:endParaRPr lang="en-US"/>
          </a:p>
        </p:txBody>
      </p:sp>
    </p:spTree>
    <p:extLst>
      <p:ext uri="{BB962C8B-B14F-4D97-AF65-F5344CB8AC3E}">
        <p14:creationId xmlns:p14="http://schemas.microsoft.com/office/powerpoint/2010/main" val="567536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A24B40-49BC-4725-986F-18792371F219}" type="slidenum">
              <a:rPr lang="en-US" smtClean="0"/>
              <a:pPr/>
              <a:t>5</a:t>
            </a:fld>
            <a:endParaRPr lang="en-US"/>
          </a:p>
        </p:txBody>
      </p:sp>
    </p:spTree>
    <p:extLst>
      <p:ext uri="{BB962C8B-B14F-4D97-AF65-F5344CB8AC3E}">
        <p14:creationId xmlns:p14="http://schemas.microsoft.com/office/powerpoint/2010/main" val="2784374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To provide a few examples of the types of items that we expect to fund, this is not comprehensive, we would expect to pay for implementation of outdoor components such as: smart irrigation controllers, weather stations, irrigation conversions, irrigation evaluations, rainwater or condensate capture and storage. Also indoor components such as: toilets and showerheads, dishwashers. Also other items that produce water efficiency gains, such as cooling tower pretreatment systems, improved water control systems in industrial settings, and other components that can demonstrate water savings. </a:t>
            </a:r>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1A24B40-49BC-4725-986F-18792371F21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8688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A24B40-49BC-4725-986F-18792371F219}" type="slidenum">
              <a:rPr lang="en-US" smtClean="0"/>
              <a:pPr/>
              <a:t>7</a:t>
            </a:fld>
            <a:endParaRPr lang="en-US"/>
          </a:p>
        </p:txBody>
      </p:sp>
    </p:spTree>
    <p:extLst>
      <p:ext uri="{BB962C8B-B14F-4D97-AF65-F5344CB8AC3E}">
        <p14:creationId xmlns:p14="http://schemas.microsoft.com/office/powerpoint/2010/main" val="20977786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A24B40-49BC-4725-986F-18792371F219}" type="slidenum">
              <a:rPr lang="en-US" smtClean="0"/>
              <a:pPr/>
              <a:t>8</a:t>
            </a:fld>
            <a:endParaRPr lang="en-US"/>
          </a:p>
        </p:txBody>
      </p:sp>
    </p:spTree>
    <p:extLst>
      <p:ext uri="{BB962C8B-B14F-4D97-AF65-F5344CB8AC3E}">
        <p14:creationId xmlns:p14="http://schemas.microsoft.com/office/powerpoint/2010/main" val="3713069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1A24B40-49BC-4725-986F-18792371F219}" type="slidenum">
              <a:rPr lang="en-US" smtClean="0"/>
              <a:pPr/>
              <a:t>9</a:t>
            </a:fld>
            <a:endParaRPr lang="en-US"/>
          </a:p>
        </p:txBody>
      </p:sp>
    </p:spTree>
    <p:extLst>
      <p:ext uri="{BB962C8B-B14F-4D97-AF65-F5344CB8AC3E}">
        <p14:creationId xmlns:p14="http://schemas.microsoft.com/office/powerpoint/2010/main" val="356722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lnSpc>
                <a:spcPct val="80000"/>
              </a:lnSpc>
              <a:defRPr>
                <a:solidFill>
                  <a:schemeClr val="bg1"/>
                </a:solidFill>
                <a:latin typeface="Rockwell" pitchFamily="18" charset="0"/>
              </a:defRPr>
            </a:lvl1pPr>
          </a:lstStyle>
          <a:p>
            <a:r>
              <a:rPr lang="en-US" dirty="0"/>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i="1">
                <a:solidFill>
                  <a:schemeClr val="bg1"/>
                </a:solidFill>
                <a:latin typeface="Rockwell"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6" name="Slide Number Placeholder 5"/>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3199636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6" name="Slide Number Placeholder 5"/>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733109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609601"/>
            <a:ext cx="2743200" cy="55165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609601"/>
            <a:ext cx="8026400" cy="55165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6" name="Slide Number Placeholder 5"/>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903340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10972800" cy="990600"/>
          </a:xfrm>
        </p:spPr>
        <p:txBody>
          <a:bodyPr tIns="0" bIns="0" anchor="t" anchorCtr="0">
            <a:noAutofit/>
          </a:bodyPr>
          <a:lstStyle>
            <a:lvl1pPr>
              <a:lnSpc>
                <a:spcPct val="80000"/>
              </a:lnSpc>
              <a:defRPr sz="3600" b="1">
                <a:solidFill>
                  <a:schemeClr val="bg1"/>
                </a:solidFill>
                <a:latin typeface="Rockwell" pitchFamily="18" charset="0"/>
              </a:defRPr>
            </a:lvl1pPr>
          </a:lstStyle>
          <a:p>
            <a:r>
              <a:rPr lang="en-US"/>
              <a:t>Click to edit Master title style</a:t>
            </a:r>
          </a:p>
        </p:txBody>
      </p:sp>
      <p:sp>
        <p:nvSpPr>
          <p:cNvPr id="3" name="Content Placeholder 2"/>
          <p:cNvSpPr>
            <a:spLocks noGrp="1"/>
          </p:cNvSpPr>
          <p:nvPr>
            <p:ph idx="1"/>
          </p:nvPr>
        </p:nvSpPr>
        <p:spPr/>
        <p:txBody>
          <a:bodyPr/>
          <a:lstStyle>
            <a:lvl1pPr>
              <a:defRPr>
                <a:solidFill>
                  <a:schemeClr val="bg1"/>
                </a:solidFill>
                <a:latin typeface="Rockwell" pitchFamily="18" charset="0"/>
              </a:defRPr>
            </a:lvl1pPr>
            <a:lvl2pPr>
              <a:defRPr>
                <a:solidFill>
                  <a:schemeClr val="bg1"/>
                </a:solidFill>
                <a:latin typeface="Rockwell" pitchFamily="18" charset="0"/>
              </a:defRPr>
            </a:lvl2pPr>
            <a:lvl3pPr>
              <a:defRPr>
                <a:solidFill>
                  <a:schemeClr val="bg1"/>
                </a:solidFill>
                <a:latin typeface="Rockwell" pitchFamily="18" charset="0"/>
              </a:defRPr>
            </a:lvl3pPr>
            <a:lvl4pPr>
              <a:defRPr>
                <a:solidFill>
                  <a:schemeClr val="bg1"/>
                </a:solidFill>
                <a:latin typeface="Rockwell" pitchFamily="18" charset="0"/>
              </a:defRPr>
            </a:lvl4pPr>
            <a:lvl5pPr>
              <a:defRPr>
                <a:solidFill>
                  <a:schemeClr val="bg1"/>
                </a:solidFill>
                <a:latin typeface="Rockwell"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6" name="Slide Number Placeholder 5"/>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7119728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solidFill>
                  <a:schemeClr val="bg1"/>
                </a:solidFill>
              </a:defRPr>
            </a:lvl1pPr>
          </a:lstStyle>
          <a:p>
            <a:fld id="{50CA169D-DCAB-4C9C-AA77-B0115EB9F563}" type="datetimeFigureOut">
              <a:rPr lang="en-US" smtClean="0"/>
              <a:pPr/>
              <a:t>3/4/2019</a:t>
            </a:fld>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3123653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tabLst/>
              <a:defRPr sz="2800"/>
            </a:lvl1pPr>
            <a:lvl2pPr>
              <a:tabLst/>
              <a:defRPr sz="2400"/>
            </a:lvl2pPr>
            <a:lvl3pPr>
              <a:tabLst/>
              <a:defRPr sz="2000"/>
            </a:lvl3pPr>
            <a:lvl4pPr>
              <a:tabLst/>
              <a:defRPr sz="1800"/>
            </a:lvl4pPr>
            <a:lvl5pPr>
              <a:tabLst/>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7" name="Slide Number Placeholder 6"/>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16534254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9" name="Slide Number Placeholder 8"/>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2595338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5" name="Slide Number Placeholder 4"/>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25797315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4" name="Slide Number Placeholder 3"/>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42105157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685801"/>
            <a:ext cx="6815667" cy="54403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7" name="Slide Number Placeholder 6"/>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243814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0CA169D-DCAB-4C9C-AA77-B0115EB9F563}" type="datetimeFigureOut">
              <a:rPr lang="en-US" smtClean="0"/>
              <a:pPr/>
              <a:t>3/4/2019</a:t>
            </a:fld>
            <a:endParaRPr lang="en-US" dirty="0"/>
          </a:p>
        </p:txBody>
      </p:sp>
      <p:sp>
        <p:nvSpPr>
          <p:cNvPr id="7" name="Slide Number Placeholder 6"/>
          <p:cNvSpPr>
            <a:spLocks noGrp="1"/>
          </p:cNvSpPr>
          <p:nvPr>
            <p:ph type="sldNum" sz="quarter" idx="12"/>
          </p:nvPr>
        </p:nvSpPr>
        <p:spPr/>
        <p:txBody>
          <a:body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1446575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33400"/>
            <a:ext cx="10972800" cy="1143000"/>
          </a:xfrm>
          <a:prstGeom prst="rect">
            <a:avLst/>
          </a:prstGeom>
          <a:effectLst>
            <a:outerShdw blurRad="50800" dist="38100" dir="5400000" algn="t" rotWithShape="0">
              <a:prstClr val="black">
                <a:alpha val="40000"/>
              </a:prstClr>
            </a:outerShdw>
          </a:effectLst>
        </p:spPr>
        <p:txBody>
          <a:bodyPr vert="horz" lIns="91440" tIns="0" rIns="91440" bIns="0" rtlCol="0" anchor="t" anchorCtr="0">
            <a:no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a:effectLst>
            <a:outerShdw blurRad="50800" dist="38100" dir="5400000" algn="t" rotWithShape="0">
              <a:prstClr val="black">
                <a:alpha val="40000"/>
              </a:prstClr>
            </a:outerShdw>
          </a:effectLst>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203200" y="6356351"/>
            <a:ext cx="2844800" cy="365125"/>
          </a:xfrm>
          <a:prstGeom prst="rect">
            <a:avLst/>
          </a:prstGeom>
        </p:spPr>
        <p:txBody>
          <a:bodyPr vert="horz" lIns="91440" tIns="45720" rIns="91440" bIns="45720" rtlCol="0" anchor="ctr"/>
          <a:lstStyle>
            <a:lvl1pPr algn="l">
              <a:defRPr sz="1200">
                <a:solidFill>
                  <a:schemeClr val="bg1"/>
                </a:solidFill>
              </a:defRPr>
            </a:lvl1pPr>
          </a:lstStyle>
          <a:p>
            <a:fld id="{50CA169D-DCAB-4C9C-AA77-B0115EB9F563}" type="datetimeFigureOut">
              <a:rPr lang="en-US" smtClean="0"/>
              <a:pPr/>
              <a:t>3/4/2019</a:t>
            </a:fld>
            <a:endParaRPr lang="en-US" dirty="0"/>
          </a:p>
        </p:txBody>
      </p:sp>
      <p:sp>
        <p:nvSpPr>
          <p:cNvPr id="6" name="Slide Number Placeholder 5"/>
          <p:cNvSpPr>
            <a:spLocks noGrp="1"/>
          </p:cNvSpPr>
          <p:nvPr>
            <p:ph type="sldNum" sz="quarter" idx="4"/>
          </p:nvPr>
        </p:nvSpPr>
        <p:spPr>
          <a:xfrm>
            <a:off x="9144000" y="6416676"/>
            <a:ext cx="2844800" cy="365125"/>
          </a:xfrm>
          <a:prstGeom prst="rect">
            <a:avLst/>
          </a:prstGeom>
        </p:spPr>
        <p:txBody>
          <a:bodyPr vert="horz" lIns="91440" tIns="45720" rIns="91440" bIns="45720" rtlCol="0" anchor="ctr"/>
          <a:lstStyle>
            <a:lvl1pPr algn="r">
              <a:defRPr sz="1200">
                <a:solidFill>
                  <a:schemeClr val="bg1"/>
                </a:solidFill>
              </a:defRPr>
            </a:lvl1pPr>
          </a:lstStyle>
          <a:p>
            <a:fld id="{D54239EE-A5B6-43B5-9CC1-3A1A3E3E5275}" type="slidenum">
              <a:rPr lang="en-US" smtClean="0"/>
              <a:pPr/>
              <a:t>‹#›</a:t>
            </a:fld>
            <a:endParaRPr lang="en-US" dirty="0"/>
          </a:p>
        </p:txBody>
      </p:sp>
    </p:spTree>
    <p:extLst>
      <p:ext uri="{BB962C8B-B14F-4D97-AF65-F5344CB8AC3E}">
        <p14:creationId xmlns:p14="http://schemas.microsoft.com/office/powerpoint/2010/main" val="132996252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algn="ctr" defTabSz="914400" rtl="0" eaLnBrk="1" latinLnBrk="0" hangingPunct="1">
        <a:spcBef>
          <a:spcPct val="0"/>
        </a:spcBef>
        <a:buNone/>
        <a:defRPr sz="3600" b="1" kern="1200">
          <a:solidFill>
            <a:schemeClr val="bg1"/>
          </a:solidFill>
          <a:latin typeface="Rockwell" pitchFamily="18" charset="0"/>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Rockwell" pitchFamily="18" charset="0"/>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Rockwell" pitchFamily="18" charset="0"/>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Rockwell" pitchFamily="18" charset="0"/>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Rockwell" pitchFamily="18" charset="0"/>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Rockwell" pitchFamily="18"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hyperlink" Target="mailto:Josh.madden@watermatters.org" TargetMode="External"/><Relationship Id="rId5" Type="http://schemas.openxmlformats.org/officeDocument/2006/relationships/image" Target="../media/image3.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8FC2005-3455-48D0-B475-538EF6B00FAD}"/>
              </a:ext>
            </a:extLst>
          </p:cNvPr>
          <p:cNvSpPr txBox="1"/>
          <p:nvPr/>
        </p:nvSpPr>
        <p:spPr>
          <a:xfrm>
            <a:off x="457200" y="4834692"/>
            <a:ext cx="6629400" cy="1569660"/>
          </a:xfrm>
          <a:prstGeom prst="rect">
            <a:avLst/>
          </a:prstGeom>
          <a:noFill/>
        </p:spPr>
        <p:txBody>
          <a:bodyPr wrap="square" rtlCol="0">
            <a:spAutoFit/>
          </a:bodyPr>
          <a:lstStyle/>
          <a:p>
            <a:r>
              <a:rPr lang="en-US" sz="2400" dirty="0">
                <a:solidFill>
                  <a:schemeClr val="bg1"/>
                </a:solidFill>
                <a:effectLst>
                  <a:outerShdw blurRad="50800" dist="38100" dir="2700000" algn="tl" rotWithShape="0">
                    <a:prstClr val="black">
                      <a:alpha val="40000"/>
                    </a:prstClr>
                  </a:outerShdw>
                </a:effectLst>
                <a:latin typeface="Rockwell" panose="02060603020205020403" pitchFamily="18" charset="77"/>
              </a:rPr>
              <a:t>February 28, 2019</a:t>
            </a:r>
          </a:p>
          <a:p>
            <a:r>
              <a:rPr lang="en-US" sz="2400" dirty="0">
                <a:solidFill>
                  <a:schemeClr val="bg1"/>
                </a:solidFill>
                <a:effectLst>
                  <a:outerShdw blurRad="50800" dist="38100" dir="2700000" algn="tl" rotWithShape="0">
                    <a:prstClr val="black">
                      <a:alpha val="40000"/>
                    </a:prstClr>
                  </a:outerShdw>
                </a:effectLst>
                <a:latin typeface="Rockwell" panose="02060603020205020403" pitchFamily="18" charset="77"/>
              </a:rPr>
              <a:t>BAAA meeting</a:t>
            </a:r>
          </a:p>
          <a:p>
            <a:r>
              <a:rPr lang="en-US" sz="2400" dirty="0">
                <a:solidFill>
                  <a:srgbClr val="FFFF00"/>
                </a:solidFill>
                <a:effectLst>
                  <a:outerShdw blurRad="50800" dist="38100" dir="2700000" algn="tl" rotWithShape="0">
                    <a:prstClr val="black">
                      <a:alpha val="40000"/>
                    </a:prstClr>
                  </a:outerShdw>
                </a:effectLst>
                <a:latin typeface="Rockwell" panose="02060603020205020403" pitchFamily="18" charset="77"/>
              </a:rPr>
              <a:t>Josh Madden</a:t>
            </a:r>
          </a:p>
          <a:p>
            <a:r>
              <a:rPr lang="en-US" sz="2400" dirty="0">
                <a:solidFill>
                  <a:srgbClr val="FFFF00"/>
                </a:solidFill>
                <a:effectLst>
                  <a:outerShdw blurRad="50800" dist="38100" dir="2700000" algn="tl" rotWithShape="0">
                    <a:prstClr val="black">
                      <a:alpha val="40000"/>
                    </a:prstClr>
                  </a:outerShdw>
                </a:effectLst>
                <a:latin typeface="Rockwell" panose="02060603020205020403" pitchFamily="18" charset="77"/>
              </a:rPr>
              <a:t>Southwest Florida Water Management District</a:t>
            </a:r>
          </a:p>
        </p:txBody>
      </p:sp>
      <p:sp>
        <p:nvSpPr>
          <p:cNvPr id="4" name="TextBox 3">
            <a:extLst>
              <a:ext uri="{FF2B5EF4-FFF2-40B4-BE49-F238E27FC236}">
                <a16:creationId xmlns:a16="http://schemas.microsoft.com/office/drawing/2014/main" id="{6342980E-24BB-4DDB-8FDC-7925DE58ED73}"/>
              </a:ext>
            </a:extLst>
          </p:cNvPr>
          <p:cNvSpPr txBox="1"/>
          <p:nvPr/>
        </p:nvSpPr>
        <p:spPr>
          <a:xfrm>
            <a:off x="457200" y="1238478"/>
            <a:ext cx="11134164" cy="2985433"/>
          </a:xfrm>
          <a:prstGeom prst="rect">
            <a:avLst/>
          </a:prstGeom>
          <a:noFill/>
        </p:spPr>
        <p:txBody>
          <a:bodyPr wrap="square" rtlCol="0">
            <a:spAutoFit/>
          </a:bodyPr>
          <a:lstStyle/>
          <a:p>
            <a:pPr algn="ctr"/>
            <a:r>
              <a:rPr lang="en-US" sz="5400" b="1" dirty="0">
                <a:solidFill>
                  <a:srgbClr val="FFFF00"/>
                </a:solidFill>
                <a:effectLst>
                  <a:outerShdw blurRad="50800" dist="38100" dir="2700000" algn="tl" rotWithShape="0">
                    <a:prstClr val="black">
                      <a:alpha val="40000"/>
                    </a:prstClr>
                  </a:outerShdw>
                </a:effectLst>
                <a:latin typeface="Rockwell" panose="02060603020205020403" pitchFamily="18" charset="77"/>
              </a:rPr>
              <a:t>Water Incentives Supporting Efficiency (WISE) Program</a:t>
            </a:r>
          </a:p>
          <a:p>
            <a:pPr algn="ctr"/>
            <a:r>
              <a:rPr lang="en-US" sz="4000" dirty="0">
                <a:solidFill>
                  <a:schemeClr val="bg1"/>
                </a:solidFill>
                <a:effectLst>
                  <a:outerShdw blurRad="50800" dist="38100" dir="2700000" algn="tl" rotWithShape="0">
                    <a:prstClr val="black">
                      <a:alpha val="40000"/>
                    </a:prstClr>
                  </a:outerShdw>
                </a:effectLst>
                <a:latin typeface="Rockwell" panose="02060603020205020403" pitchFamily="18" charset="77"/>
              </a:rPr>
              <a:t>A New Cost-share Program</a:t>
            </a:r>
          </a:p>
          <a:p>
            <a:pPr algn="ctr"/>
            <a:r>
              <a:rPr lang="en-US" sz="4000" dirty="0">
                <a:solidFill>
                  <a:schemeClr val="bg1"/>
                </a:solidFill>
                <a:effectLst>
                  <a:outerShdw blurRad="50800" dist="38100" dir="2700000" algn="tl" rotWithShape="0">
                    <a:prstClr val="black">
                      <a:alpha val="40000"/>
                    </a:prstClr>
                  </a:outerShdw>
                </a:effectLst>
                <a:latin typeface="Rockwell" panose="02060603020205020403" pitchFamily="18" charset="77"/>
              </a:rPr>
              <a:t>to Support Water Conservation</a:t>
            </a:r>
          </a:p>
        </p:txBody>
      </p:sp>
      <p:pic>
        <p:nvPicPr>
          <p:cNvPr id="6" name="Picture 5">
            <a:extLst>
              <a:ext uri="{FF2B5EF4-FFF2-40B4-BE49-F238E27FC236}">
                <a16:creationId xmlns:a16="http://schemas.microsoft.com/office/drawing/2014/main" id="{A2410CF4-16E0-564F-AEB4-C60535132553}"/>
              </a:ext>
            </a:extLst>
          </p:cNvPr>
          <p:cNvPicPr>
            <a:picLocks noChangeAspect="1"/>
          </p:cNvPicPr>
          <p:nvPr/>
        </p:nvPicPr>
        <p:blipFill>
          <a:blip r:embed="rId4"/>
          <a:stretch>
            <a:fillRect/>
          </a:stretch>
        </p:blipFill>
        <p:spPr>
          <a:xfrm>
            <a:off x="7578812" y="4722569"/>
            <a:ext cx="4073611" cy="164884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58151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FFF60C-A0A1-B04D-A14F-997FAF69C15D}"/>
              </a:ext>
            </a:extLst>
          </p:cNvPr>
          <p:cNvSpPr txBox="1"/>
          <p:nvPr/>
        </p:nvSpPr>
        <p:spPr>
          <a:xfrm>
            <a:off x="236824" y="899725"/>
            <a:ext cx="3162299" cy="1846659"/>
          </a:xfrm>
          <a:prstGeom prst="rect">
            <a:avLst/>
          </a:prstGeom>
          <a:noFill/>
        </p:spPr>
        <p:txBody>
          <a:bodyPr wrap="square" rtlCol="0" anchor="t">
            <a:spAutoFit/>
          </a:bodyPr>
          <a:lstStyle/>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Project example</a:t>
            </a:r>
          </a:p>
          <a:p>
            <a:pPr algn="r"/>
            <a:endPar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endParaRPr>
          </a:p>
        </p:txBody>
      </p:sp>
      <p:sp>
        <p:nvSpPr>
          <p:cNvPr id="8" name="TextBox 7">
            <a:extLst>
              <a:ext uri="{FF2B5EF4-FFF2-40B4-BE49-F238E27FC236}">
                <a16:creationId xmlns:a16="http://schemas.microsoft.com/office/drawing/2014/main" id="{9D285AE4-818A-8949-A82F-3CA0C6B300C4}"/>
              </a:ext>
            </a:extLst>
          </p:cNvPr>
          <p:cNvSpPr txBox="1"/>
          <p:nvPr/>
        </p:nvSpPr>
        <p:spPr>
          <a:xfrm>
            <a:off x="3853941" y="715661"/>
            <a:ext cx="7935774" cy="5693866"/>
          </a:xfrm>
          <a:prstGeom prst="rect">
            <a:avLst/>
          </a:prstGeom>
          <a:noFill/>
        </p:spPr>
        <p:txBody>
          <a:bodyPr wrap="square" rtlCol="0">
            <a:spAutoFit/>
          </a:bodyPr>
          <a:lstStyle/>
          <a:p>
            <a:pPr marL="463550" lvl="2"/>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Upgrade toilets at a pre 1994 apartment building </a:t>
            </a:r>
          </a:p>
          <a:p>
            <a:pPr marL="1143000" lvl="3"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Take inventory of existing old fixtures – 100 toilets</a:t>
            </a:r>
          </a:p>
          <a:p>
            <a:pPr marL="1143000" lvl="3"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Pick new fixtures and obtain written quote - $10,000 for materials and $5,000 for labor. </a:t>
            </a:r>
          </a:p>
          <a:p>
            <a:pPr marL="1143000" lvl="3"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Estimate water  savings – 2,000 gpd</a:t>
            </a:r>
          </a:p>
          <a:p>
            <a:pPr marL="1143000" lvl="3"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Submit application to District</a:t>
            </a:r>
          </a:p>
          <a:p>
            <a:pPr marL="1143000" lvl="3"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Don’t start work until funding approval. </a:t>
            </a:r>
          </a:p>
          <a:p>
            <a:pPr marL="1143000" lvl="3"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Complete project and pay contractor.</a:t>
            </a:r>
          </a:p>
          <a:p>
            <a:pPr marL="1143000" lvl="3"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Contact District to receive reimbursement. District share: $7,500</a:t>
            </a:r>
          </a:p>
        </p:txBody>
      </p:sp>
      <p:pic>
        <p:nvPicPr>
          <p:cNvPr id="11" name="Picture 10">
            <a:extLst>
              <a:ext uri="{FF2B5EF4-FFF2-40B4-BE49-F238E27FC236}">
                <a16:creationId xmlns:a16="http://schemas.microsoft.com/office/drawing/2014/main" id="{7E8846BD-E3A9-3344-BE21-E9D5CEF60053}"/>
              </a:ext>
            </a:extLst>
          </p:cNvPr>
          <p:cNvPicPr>
            <a:picLocks noChangeAspect="1"/>
          </p:cNvPicPr>
          <p:nvPr/>
        </p:nvPicPr>
        <p:blipFill>
          <a:blip r:embed="rId3"/>
          <a:stretch>
            <a:fillRect/>
          </a:stretch>
        </p:blipFill>
        <p:spPr>
          <a:xfrm>
            <a:off x="402285" y="5418142"/>
            <a:ext cx="2784389" cy="11270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18743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5F86E7-88B7-4954-ABFF-3FEC81ACC92D}"/>
              </a:ext>
            </a:extLst>
          </p:cNvPr>
          <p:cNvPicPr>
            <a:picLocks noChangeAspect="1"/>
          </p:cNvPicPr>
          <p:nvPr/>
        </p:nvPicPr>
        <p:blipFill>
          <a:blip r:embed="rId4"/>
          <a:stretch>
            <a:fillRect/>
          </a:stretch>
        </p:blipFill>
        <p:spPr>
          <a:xfrm>
            <a:off x="1541999" y="0"/>
            <a:ext cx="9223291" cy="6944810"/>
          </a:xfrm>
          <a:prstGeom prst="rect">
            <a:avLst/>
          </a:prstGeom>
        </p:spPr>
      </p:pic>
      <p:sp>
        <p:nvSpPr>
          <p:cNvPr id="2" name="TextBox 1">
            <a:extLst>
              <a:ext uri="{FF2B5EF4-FFF2-40B4-BE49-F238E27FC236}">
                <a16:creationId xmlns:a16="http://schemas.microsoft.com/office/drawing/2014/main" id="{AEAAB262-FDC9-40DA-ABCC-F29CD1684464}"/>
              </a:ext>
            </a:extLst>
          </p:cNvPr>
          <p:cNvSpPr txBox="1"/>
          <p:nvPr/>
        </p:nvSpPr>
        <p:spPr>
          <a:xfrm>
            <a:off x="815788" y="2899193"/>
            <a:ext cx="10641106" cy="923330"/>
          </a:xfrm>
          <a:prstGeom prst="rect">
            <a:avLst/>
          </a:prstGeom>
          <a:noFill/>
        </p:spPr>
        <p:txBody>
          <a:bodyPr wrap="square" rtlCol="0">
            <a:spAutoFit/>
          </a:bodyPr>
          <a:lstStyle/>
          <a:p>
            <a:pPr algn="ctr"/>
            <a:r>
              <a:rPr lang="en-US" sz="5400" b="1" dirty="0">
                <a:solidFill>
                  <a:srgbClr val="FFFF00"/>
                </a:solidFill>
                <a:effectLst>
                  <a:outerShdw blurRad="38100" dist="38100" dir="2700000" algn="tl">
                    <a:srgbClr val="000000">
                      <a:alpha val="43137"/>
                    </a:srgbClr>
                  </a:outerShdw>
                </a:effectLst>
                <a:latin typeface="Rockwell" panose="02060603020205020403" pitchFamily="18" charset="77"/>
              </a:rPr>
              <a:t>Questions</a:t>
            </a:r>
          </a:p>
        </p:txBody>
      </p:sp>
      <p:pic>
        <p:nvPicPr>
          <p:cNvPr id="7" name="Picture 6">
            <a:extLst>
              <a:ext uri="{FF2B5EF4-FFF2-40B4-BE49-F238E27FC236}">
                <a16:creationId xmlns:a16="http://schemas.microsoft.com/office/drawing/2014/main" id="{066A7E63-46E4-F24B-8A07-C7BE5B614AF5}"/>
              </a:ext>
            </a:extLst>
          </p:cNvPr>
          <p:cNvPicPr>
            <a:picLocks noChangeAspect="1"/>
          </p:cNvPicPr>
          <p:nvPr/>
        </p:nvPicPr>
        <p:blipFill>
          <a:blip r:embed="rId5"/>
          <a:stretch>
            <a:fillRect/>
          </a:stretch>
        </p:blipFill>
        <p:spPr>
          <a:xfrm>
            <a:off x="1710224" y="5594702"/>
            <a:ext cx="2784389" cy="1127014"/>
          </a:xfrm>
          <a:prstGeom prst="rect">
            <a:avLst/>
          </a:prstGeom>
          <a:effectLst>
            <a:outerShdw blurRad="50800" dist="38100" dir="2700000" algn="tl" rotWithShape="0">
              <a:prstClr val="black">
                <a:alpha val="40000"/>
              </a:prstClr>
            </a:outerShdw>
          </a:effectLst>
        </p:spPr>
      </p:pic>
      <p:sp>
        <p:nvSpPr>
          <p:cNvPr id="6" name="Text Box 12">
            <a:extLst>
              <a:ext uri="{FF2B5EF4-FFF2-40B4-BE49-F238E27FC236}">
                <a16:creationId xmlns:a16="http://schemas.microsoft.com/office/drawing/2014/main" id="{1AB97807-294C-427B-9CD0-7333B612A0E5}"/>
              </a:ext>
            </a:extLst>
          </p:cNvPr>
          <p:cNvSpPr txBox="1">
            <a:spLocks noChangeArrowheads="1"/>
          </p:cNvSpPr>
          <p:nvPr/>
        </p:nvSpPr>
        <p:spPr bwMode="auto">
          <a:xfrm>
            <a:off x="-674225" y="126559"/>
            <a:ext cx="9144000" cy="1200329"/>
          </a:xfrm>
          <a:prstGeom prst="rect">
            <a:avLst/>
          </a:prstGeom>
          <a:noFill/>
          <a:ln w="9525">
            <a:noFill/>
            <a:miter lim="800000"/>
            <a:headEnd/>
            <a:tailEnd/>
          </a:ln>
          <a:effectLst/>
        </p:spPr>
        <p:txBody>
          <a:bodyPr>
            <a:spAutoFit/>
          </a:bodyPr>
          <a:lstStyle/>
          <a:p>
            <a:pPr algn="ctr"/>
            <a:r>
              <a:rPr lang="en-US" b="1" dirty="0">
                <a:solidFill>
                  <a:schemeClr val="accent5">
                    <a:lumMod val="60000"/>
                    <a:lumOff val="40000"/>
                  </a:schemeClr>
                </a:solidFill>
                <a:latin typeface="Georgia" pitchFamily="18" charset="0"/>
                <a:hlinkClick r:id="rId6"/>
              </a:rPr>
              <a:t>Josh.madden@watermatters.org</a:t>
            </a:r>
            <a:endParaRPr lang="en-US" b="1" dirty="0">
              <a:solidFill>
                <a:schemeClr val="accent5">
                  <a:lumMod val="60000"/>
                  <a:lumOff val="40000"/>
                </a:schemeClr>
              </a:solidFill>
              <a:latin typeface="Georgia" pitchFamily="18" charset="0"/>
            </a:endParaRPr>
          </a:p>
          <a:p>
            <a:pPr algn="ctr"/>
            <a:r>
              <a:rPr lang="en-US" b="1" dirty="0">
                <a:solidFill>
                  <a:schemeClr val="accent5">
                    <a:lumMod val="60000"/>
                    <a:lumOff val="40000"/>
                  </a:schemeClr>
                </a:solidFill>
                <a:latin typeface="Georgia" pitchFamily="18" charset="0"/>
              </a:rPr>
              <a:t>352-796-7211 ext. 4197</a:t>
            </a:r>
          </a:p>
          <a:p>
            <a:pPr algn="ctr"/>
            <a:endParaRPr lang="en-US" b="1" dirty="0">
              <a:solidFill>
                <a:schemeClr val="accent5">
                  <a:lumMod val="20000"/>
                  <a:lumOff val="80000"/>
                </a:schemeClr>
              </a:solidFill>
              <a:latin typeface="Georgia" pitchFamily="18" charset="0"/>
            </a:endParaRPr>
          </a:p>
          <a:p>
            <a:pPr algn="ctr"/>
            <a:endParaRPr lang="en-US" b="1" dirty="0">
              <a:latin typeface="Georgia" pitchFamily="18" charset="0"/>
            </a:endParaRPr>
          </a:p>
        </p:txBody>
      </p:sp>
    </p:spTree>
    <p:extLst>
      <p:ext uri="{BB962C8B-B14F-4D97-AF65-F5344CB8AC3E}">
        <p14:creationId xmlns:p14="http://schemas.microsoft.com/office/powerpoint/2010/main" val="1776423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962DA9B-8B24-3C4E-8BCE-44D3898CCE96}"/>
              </a:ext>
            </a:extLst>
          </p:cNvPr>
          <p:cNvSpPr txBox="1"/>
          <p:nvPr/>
        </p:nvSpPr>
        <p:spPr>
          <a:xfrm>
            <a:off x="94917" y="711225"/>
            <a:ext cx="3399123" cy="2431435"/>
          </a:xfrm>
          <a:prstGeom prst="rect">
            <a:avLst/>
          </a:prstGeom>
          <a:noFill/>
        </p:spPr>
        <p:txBody>
          <a:bodyPr wrap="square" rtlCol="0" anchor="t">
            <a:spAutoFit/>
          </a:bodyPr>
          <a:lstStyle/>
          <a:p>
            <a:pPr algn="r"/>
            <a:r>
              <a:rPr lang="en-US" sz="3800" b="1" dirty="0">
                <a:solidFill>
                  <a:srgbClr val="FFFF00"/>
                </a:solidFill>
                <a:effectLst>
                  <a:outerShdw blurRad="38100" dist="38100" dir="2700000" algn="tl">
                    <a:srgbClr val="000000">
                      <a:alpha val="43137"/>
                    </a:srgbClr>
                  </a:outerShdw>
                </a:effectLst>
                <a:latin typeface="Rockwell" panose="02060603020205020403" pitchFamily="18" charset="77"/>
              </a:rPr>
              <a:t>Southwest Florida Water Management District</a:t>
            </a:r>
          </a:p>
        </p:txBody>
      </p:sp>
      <p:pic>
        <p:nvPicPr>
          <p:cNvPr id="15" name="Picture 14">
            <a:extLst>
              <a:ext uri="{FF2B5EF4-FFF2-40B4-BE49-F238E27FC236}">
                <a16:creationId xmlns:a16="http://schemas.microsoft.com/office/drawing/2014/main" id="{2F0B8C2E-5A15-894D-8562-48EAA4F952CB}"/>
              </a:ext>
            </a:extLst>
          </p:cNvPr>
          <p:cNvPicPr>
            <a:picLocks noChangeAspect="1"/>
          </p:cNvPicPr>
          <p:nvPr/>
        </p:nvPicPr>
        <p:blipFill>
          <a:blip r:embed="rId3"/>
          <a:stretch>
            <a:fillRect/>
          </a:stretch>
        </p:blipFill>
        <p:spPr>
          <a:xfrm>
            <a:off x="402285" y="5418142"/>
            <a:ext cx="2784389" cy="1127014"/>
          </a:xfrm>
          <a:prstGeom prst="rect">
            <a:avLst/>
          </a:prstGeom>
          <a:effectLst>
            <a:outerShdw blurRad="50800" dist="38100" dir="2700000" algn="tl" rotWithShape="0">
              <a:prstClr val="black">
                <a:alpha val="40000"/>
              </a:prstClr>
            </a:outerShdw>
          </a:effectLst>
        </p:spPr>
      </p:pic>
      <p:pic>
        <p:nvPicPr>
          <p:cNvPr id="9" name="Picture 8" descr="FL water management districts.png">
            <a:extLst>
              <a:ext uri="{FF2B5EF4-FFF2-40B4-BE49-F238E27FC236}">
                <a16:creationId xmlns:a16="http://schemas.microsoft.com/office/drawing/2014/main" id="{2FBBAA43-0F1E-455E-937D-ED3A7B09AF0A}"/>
              </a:ext>
            </a:extLst>
          </p:cNvPr>
          <p:cNvPicPr>
            <a:picLocks noChangeAspect="1"/>
          </p:cNvPicPr>
          <p:nvPr/>
        </p:nvPicPr>
        <p:blipFill>
          <a:blip r:embed="rId4" cstate="print"/>
          <a:stretch>
            <a:fillRect/>
          </a:stretch>
        </p:blipFill>
        <p:spPr>
          <a:xfrm>
            <a:off x="5696040" y="711225"/>
            <a:ext cx="6146775" cy="6146775"/>
          </a:xfrm>
          <a:prstGeom prst="rect">
            <a:avLst/>
          </a:prstGeom>
        </p:spPr>
      </p:pic>
      <p:sp>
        <p:nvSpPr>
          <p:cNvPr id="10" name="TextBox 12">
            <a:extLst>
              <a:ext uri="{FF2B5EF4-FFF2-40B4-BE49-F238E27FC236}">
                <a16:creationId xmlns:a16="http://schemas.microsoft.com/office/drawing/2014/main" id="{F23312E0-0F90-4B48-83B7-5C46A2755148}"/>
              </a:ext>
            </a:extLst>
          </p:cNvPr>
          <p:cNvSpPr txBox="1">
            <a:spLocks noChangeArrowheads="1"/>
          </p:cNvSpPr>
          <p:nvPr/>
        </p:nvSpPr>
        <p:spPr bwMode="auto">
          <a:xfrm>
            <a:off x="493335" y="3664328"/>
            <a:ext cx="3000704" cy="1076000"/>
          </a:xfrm>
          <a:prstGeom prst="rect">
            <a:avLst/>
          </a:prstGeom>
          <a:noFill/>
          <a:ln w="9525">
            <a:noFill/>
            <a:miter lim="800000"/>
            <a:headEnd/>
            <a:tailEnd/>
          </a:ln>
          <a:effectLst/>
        </p:spPr>
        <p:txBody>
          <a:bodyPr wrap="square">
            <a:spAutoFit/>
          </a:bodyPr>
          <a:lstStyle/>
          <a:p>
            <a:pPr marL="228600" indent="-228600" eaLnBrk="0" hangingPunct="0">
              <a:lnSpc>
                <a:spcPts val="2200"/>
              </a:lnSpc>
              <a:spcAft>
                <a:spcPts val="600"/>
              </a:spcAft>
              <a:buFont typeface="Arial" charset="0"/>
              <a:buChar char="•"/>
              <a:defRPr/>
            </a:pPr>
            <a:r>
              <a:rPr lang="en-US" dirty="0">
                <a:ln w="0"/>
                <a:solidFill>
                  <a:schemeClr val="bg1"/>
                </a:solidFill>
                <a:effectLst>
                  <a:outerShdw blurRad="38100" dist="19050" dir="2700000" algn="tl" rotWithShape="0">
                    <a:schemeClr val="dk1">
                      <a:alpha val="40000"/>
                    </a:schemeClr>
                  </a:outerShdw>
                </a:effectLst>
                <a:latin typeface="Rockwell" pitchFamily="18" charset="0"/>
              </a:rPr>
              <a:t>Created in 1961</a:t>
            </a:r>
          </a:p>
          <a:p>
            <a:pPr marL="228600" indent="-228600" eaLnBrk="0" hangingPunct="0">
              <a:lnSpc>
                <a:spcPts val="2200"/>
              </a:lnSpc>
              <a:spcAft>
                <a:spcPts val="600"/>
              </a:spcAft>
              <a:buFont typeface="Arial" charset="0"/>
              <a:buChar char="•"/>
              <a:defRPr/>
            </a:pPr>
            <a:r>
              <a:rPr lang="en-US" dirty="0">
                <a:ln w="0"/>
                <a:solidFill>
                  <a:schemeClr val="bg1"/>
                </a:solidFill>
                <a:effectLst>
                  <a:outerShdw blurRad="38100" dist="19050" dir="2700000" algn="tl" rotWithShape="0">
                    <a:schemeClr val="dk1">
                      <a:alpha val="40000"/>
                    </a:schemeClr>
                  </a:outerShdw>
                </a:effectLst>
                <a:latin typeface="Rockwell" pitchFamily="18" charset="0"/>
              </a:rPr>
              <a:t>All or part of 16 counties</a:t>
            </a:r>
          </a:p>
          <a:p>
            <a:pPr marL="228600" indent="-228600" eaLnBrk="0" hangingPunct="0">
              <a:lnSpc>
                <a:spcPts val="2200"/>
              </a:lnSpc>
              <a:spcAft>
                <a:spcPts val="600"/>
              </a:spcAft>
              <a:buFont typeface="Arial" charset="0"/>
              <a:buChar char="•"/>
              <a:defRPr/>
            </a:pPr>
            <a:r>
              <a:rPr lang="en-US" dirty="0">
                <a:ln w="0"/>
                <a:solidFill>
                  <a:schemeClr val="bg1"/>
                </a:solidFill>
                <a:effectLst>
                  <a:outerShdw blurRad="38100" dist="19050" dir="2700000" algn="tl" rotWithShape="0">
                    <a:schemeClr val="dk1">
                      <a:alpha val="40000"/>
                    </a:schemeClr>
                  </a:outerShdw>
                </a:effectLst>
                <a:latin typeface="Rockwell" pitchFamily="18" charset="0"/>
              </a:rPr>
              <a:t>10,000 square miles</a:t>
            </a:r>
          </a:p>
        </p:txBody>
      </p:sp>
    </p:spTree>
    <p:extLst>
      <p:ext uri="{BB962C8B-B14F-4D97-AF65-F5344CB8AC3E}">
        <p14:creationId xmlns:p14="http://schemas.microsoft.com/office/powerpoint/2010/main" val="10374472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488" y="920579"/>
            <a:ext cx="3451104" cy="3159051"/>
          </a:xfrm>
        </p:spPr>
        <p:txBody>
          <a:bodyPr>
            <a:noAutofit/>
          </a:bodyPr>
          <a:lstStyle/>
          <a:p>
            <a:r>
              <a:rPr lang="en-US" sz="3800" dirty="0">
                <a:solidFill>
                  <a:srgbClr val="FFFF00"/>
                </a:solidFill>
                <a:effectLst>
                  <a:outerShdw blurRad="38100" dist="38100" dir="2700000" algn="tl">
                    <a:srgbClr val="000000">
                      <a:alpha val="43137"/>
                    </a:srgbClr>
                  </a:outerShdw>
                </a:effectLst>
                <a:latin typeface="Rockwell" panose="02060603020205020403" pitchFamily="18" charset="77"/>
                <a:ea typeface="+mn-ea"/>
                <a:cs typeface="+mn-cs"/>
              </a:rPr>
              <a:t>Why Conservation Matters</a:t>
            </a:r>
            <a:br>
              <a:rPr lang="en-US" sz="3800" dirty="0">
                <a:solidFill>
                  <a:srgbClr val="FFFF00"/>
                </a:solidFill>
                <a:effectLst>
                  <a:outerShdw blurRad="38100" dist="38100" dir="2700000" algn="tl">
                    <a:srgbClr val="000000">
                      <a:alpha val="43137"/>
                    </a:srgbClr>
                  </a:outerShdw>
                </a:effectLst>
                <a:latin typeface="Rockwell" panose="02060603020205020403" pitchFamily="18" charset="77"/>
                <a:ea typeface="+mn-ea"/>
                <a:cs typeface="+mn-cs"/>
              </a:rPr>
            </a:br>
            <a:br>
              <a:rPr lang="en-US" sz="3800" dirty="0">
                <a:solidFill>
                  <a:srgbClr val="FFFF00"/>
                </a:solidFill>
                <a:effectLst>
                  <a:outerShdw blurRad="38100" dist="38100" dir="2700000" algn="tl">
                    <a:srgbClr val="000000">
                      <a:alpha val="43137"/>
                    </a:srgbClr>
                  </a:outerShdw>
                </a:effectLst>
                <a:latin typeface="Rockwell" panose="02060603020205020403" pitchFamily="18" charset="77"/>
                <a:ea typeface="+mn-ea"/>
                <a:cs typeface="+mn-cs"/>
              </a:rPr>
            </a:br>
            <a:r>
              <a:rPr lang="en-US" sz="3800" dirty="0">
                <a:solidFill>
                  <a:srgbClr val="FFFF00"/>
                </a:solidFill>
                <a:effectLst>
                  <a:outerShdw blurRad="38100" dist="38100" dir="2700000" algn="tl">
                    <a:srgbClr val="000000">
                      <a:alpha val="43137"/>
                    </a:srgbClr>
                  </a:outerShdw>
                </a:effectLst>
                <a:latin typeface="Rockwell" panose="02060603020205020403" pitchFamily="18" charset="77"/>
                <a:ea typeface="+mn-ea"/>
                <a:cs typeface="+mn-cs"/>
              </a:rPr>
              <a:t>Existing Water Management Concerns</a:t>
            </a:r>
          </a:p>
        </p:txBody>
      </p:sp>
      <p:sp>
        <p:nvSpPr>
          <p:cNvPr id="3" name="Content Placeholder 2"/>
          <p:cNvSpPr>
            <a:spLocks noGrp="1"/>
          </p:cNvSpPr>
          <p:nvPr>
            <p:ph sz="quarter" idx="4294967295"/>
          </p:nvPr>
        </p:nvSpPr>
        <p:spPr>
          <a:xfrm>
            <a:off x="3578592" y="755821"/>
            <a:ext cx="3792415" cy="5181600"/>
          </a:xfrm>
          <a:prstGeom prst="rect">
            <a:avLst/>
          </a:prstGeom>
        </p:spPr>
        <p:txBody>
          <a:bodyPr>
            <a:noAutofit/>
          </a:bodyPr>
          <a:lstStyle/>
          <a:p>
            <a:pPr marL="0" indent="0">
              <a:buNone/>
            </a:pPr>
            <a:r>
              <a:rPr lang="en-US" sz="2400" dirty="0">
                <a:latin typeface="Calibri" panose="020F0502020204030204" pitchFamily="34" charset="0"/>
              </a:rPr>
              <a:t>Excessive groundwater pumping has:</a:t>
            </a:r>
          </a:p>
          <a:p>
            <a:pPr lvl="1"/>
            <a:r>
              <a:rPr lang="en-US" sz="2400" dirty="0">
                <a:latin typeface="Calibri" panose="020F0502020204030204" pitchFamily="34" charset="0"/>
              </a:rPr>
              <a:t>Lowered lake, wetland and aquifer levels</a:t>
            </a:r>
          </a:p>
          <a:p>
            <a:pPr lvl="1"/>
            <a:r>
              <a:rPr lang="en-US" sz="2400" dirty="0">
                <a:latin typeface="Calibri" panose="020F0502020204030204" pitchFamily="34" charset="0"/>
              </a:rPr>
              <a:t>Reduced river flows</a:t>
            </a:r>
          </a:p>
          <a:p>
            <a:pPr lvl="1"/>
            <a:r>
              <a:rPr lang="en-US" sz="2400" dirty="0">
                <a:latin typeface="Calibri" panose="020F0502020204030204" pitchFamily="34" charset="0"/>
              </a:rPr>
              <a:t>Increased saltwater intrusion in the aquifer along the coast</a:t>
            </a:r>
          </a:p>
          <a:p>
            <a:pPr lvl="1" defTabSz="674004">
              <a:defRPr/>
            </a:pPr>
            <a:r>
              <a:rPr lang="en-US" sz="2400" dirty="0">
                <a:latin typeface="Calibri" panose="020F0502020204030204" pitchFamily="34" charset="0"/>
              </a:rPr>
              <a:t>Imposed limits on groundwater</a:t>
            </a:r>
          </a:p>
          <a:p>
            <a:pPr marL="0" indent="0">
              <a:buNone/>
            </a:pPr>
            <a:r>
              <a:rPr lang="en-US" sz="2400" dirty="0">
                <a:latin typeface="Calibri" panose="020F0502020204030204" pitchFamily="34" charset="0"/>
              </a:rPr>
              <a:t>Increased pressure with population growth</a:t>
            </a:r>
          </a:p>
          <a:p>
            <a:pPr marL="0" indent="0">
              <a:buNone/>
            </a:pPr>
            <a:r>
              <a:rPr lang="en-US" sz="2400" dirty="0">
                <a:latin typeface="Calibri" panose="020F0502020204030204" pitchFamily="34" charset="0"/>
              </a:rPr>
              <a:t>Conservation can prevent expensive alternative water supply projects</a:t>
            </a:r>
          </a:p>
        </p:txBody>
      </p:sp>
      <p:pic>
        <p:nvPicPr>
          <p:cNvPr id="5" name="Picture 2"/>
          <p:cNvPicPr>
            <a:picLocks noGrp="1" noChangeAspect="1" noChangeArrowheads="1"/>
          </p:cNvPicPr>
          <p:nvPr>
            <p:ph sz="quarter" idx="4294967295"/>
          </p:nvPr>
        </p:nvPicPr>
        <p:blipFill>
          <a:blip r:embed="rId3" cstate="print"/>
          <a:srcRect/>
          <a:stretch>
            <a:fillRect/>
          </a:stretch>
        </p:blipFill>
        <p:spPr bwMode="auto">
          <a:xfrm>
            <a:off x="7371007" y="1693985"/>
            <a:ext cx="4820993" cy="4243436"/>
          </a:xfrm>
          <a:prstGeom prst="rect">
            <a:avLst/>
          </a:prstGeom>
          <a:noFill/>
          <a:ln w="9525">
            <a:noFill/>
            <a:miter lim="800000"/>
            <a:headEnd/>
            <a:tailEnd/>
          </a:ln>
        </p:spPr>
      </p:pic>
    </p:spTree>
    <p:extLst>
      <p:ext uri="{BB962C8B-B14F-4D97-AF65-F5344CB8AC3E}">
        <p14:creationId xmlns:p14="http://schemas.microsoft.com/office/powerpoint/2010/main" val="3909194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5CA28EA4-C081-B049-8AFA-553EA14AC035}"/>
              </a:ext>
            </a:extLst>
          </p:cNvPr>
          <p:cNvSpPr txBox="1"/>
          <p:nvPr/>
        </p:nvSpPr>
        <p:spPr>
          <a:xfrm>
            <a:off x="0" y="997564"/>
            <a:ext cx="3595252" cy="2431435"/>
          </a:xfrm>
          <a:prstGeom prst="rect">
            <a:avLst/>
          </a:prstGeom>
          <a:noFill/>
        </p:spPr>
        <p:txBody>
          <a:bodyPr wrap="square" rtlCol="0" anchor="t">
            <a:spAutoFit/>
          </a:bodyPr>
          <a:lstStyle/>
          <a:p>
            <a:pPr algn="r"/>
            <a:endPar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endParaRP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Why water conservation</a:t>
            </a: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matters to you</a:t>
            </a:r>
          </a:p>
        </p:txBody>
      </p:sp>
      <p:sp>
        <p:nvSpPr>
          <p:cNvPr id="14" name="TextBox 13">
            <a:extLst>
              <a:ext uri="{FF2B5EF4-FFF2-40B4-BE49-F238E27FC236}">
                <a16:creationId xmlns:a16="http://schemas.microsoft.com/office/drawing/2014/main" id="{FF2E95B8-A618-D041-824F-FE7D95BF2938}"/>
              </a:ext>
            </a:extLst>
          </p:cNvPr>
          <p:cNvSpPr txBox="1"/>
          <p:nvPr/>
        </p:nvSpPr>
        <p:spPr>
          <a:xfrm>
            <a:off x="3863385" y="1225571"/>
            <a:ext cx="7066106" cy="3892604"/>
          </a:xfrm>
          <a:prstGeom prst="rect">
            <a:avLst/>
          </a:prstGeom>
          <a:noFill/>
        </p:spPr>
        <p:txBody>
          <a:bodyPr wrap="square" rtlCol="0">
            <a:spAutoFit/>
          </a:bodyPr>
          <a:lstStyle/>
          <a:p>
            <a:pPr marL="230188" lvl="1" indent="-223838">
              <a:lnSpc>
                <a:spcPct val="150000"/>
              </a:lnSpc>
              <a:buFont typeface="Wingdings" pitchFamily="2" charset="2"/>
              <a:buChar char="§"/>
            </a:pPr>
            <a:r>
              <a:rPr lang="en-US" sz="2800" spc="-50" dirty="0">
                <a:solidFill>
                  <a:schemeClr val="bg1"/>
                </a:solidFill>
                <a:effectLst>
                  <a:outerShdw blurRad="50800" dist="38100" dir="2700000" algn="tl" rotWithShape="0">
                    <a:prstClr val="black">
                      <a:alpha val="40000"/>
                    </a:prstClr>
                  </a:outerShdw>
                </a:effectLst>
                <a:latin typeface="Rockwell" panose="02060603020205020403" pitchFamily="18" charset="77"/>
              </a:rPr>
              <a:t>Save water – Save money (water, sewer, electric bill)</a:t>
            </a:r>
            <a:endParaRPr lang="en-US" sz="800" dirty="0">
              <a:solidFill>
                <a:schemeClr val="bg1"/>
              </a:solidFill>
              <a:latin typeface="Rockwell" panose="02060603020205020403" pitchFamily="18" charset="77"/>
            </a:endParaRPr>
          </a:p>
          <a:p>
            <a:pPr marL="230188" lvl="1" indent="-223838">
              <a:lnSpc>
                <a:spcPct val="150000"/>
              </a:lnSpc>
              <a:buFont typeface="Wingdings" pitchFamily="2" charset="2"/>
              <a:buChar char="§"/>
            </a:pPr>
            <a:r>
              <a:rPr lang="en-US" sz="2800" spc="-50" dirty="0">
                <a:solidFill>
                  <a:schemeClr val="bg1"/>
                </a:solidFill>
                <a:effectLst>
                  <a:outerShdw blurRad="50800" dist="38100" dir="2700000" algn="tl" rotWithShape="0">
                    <a:prstClr val="black">
                      <a:alpha val="40000"/>
                    </a:prstClr>
                  </a:outerShdw>
                </a:effectLst>
                <a:latin typeface="Rockwell" panose="02060603020205020403" pitchFamily="18" charset="77"/>
              </a:rPr>
              <a:t>Sustainability goals</a:t>
            </a:r>
            <a:endParaRPr lang="en-US" sz="800" dirty="0">
              <a:solidFill>
                <a:schemeClr val="bg1"/>
              </a:solidFill>
              <a:latin typeface="Rockwell" panose="02060603020205020403" pitchFamily="18" charset="77"/>
            </a:endParaRPr>
          </a:p>
          <a:p>
            <a:pPr marL="230188" lvl="1" indent="-223838">
              <a:lnSpc>
                <a:spcPct val="150000"/>
              </a:lnSpc>
              <a:buFont typeface="Wingdings" pitchFamily="2" charset="2"/>
              <a:buChar char="§"/>
            </a:pPr>
            <a:r>
              <a:rPr lang="en-US" sz="2800" spc="-50" dirty="0">
                <a:solidFill>
                  <a:schemeClr val="bg1"/>
                </a:solidFill>
                <a:effectLst>
                  <a:outerShdw blurRad="50800" dist="38100" dir="2700000" algn="tl" rotWithShape="0">
                    <a:prstClr val="black">
                      <a:alpha val="40000"/>
                    </a:prstClr>
                  </a:outerShdw>
                </a:effectLst>
                <a:latin typeface="Rockwell" panose="02060603020205020403" pitchFamily="18" charset="77"/>
              </a:rPr>
              <a:t>Protect FL resources for future generations</a:t>
            </a:r>
          </a:p>
          <a:p>
            <a:pPr marL="230188" lvl="1" indent="-223838">
              <a:lnSpc>
                <a:spcPct val="150000"/>
              </a:lnSpc>
              <a:buFont typeface="Wingdings" pitchFamily="2" charset="2"/>
              <a:buChar char="§"/>
            </a:pPr>
            <a:r>
              <a:rPr lang="en-US" sz="2800" spc="-50" dirty="0">
                <a:solidFill>
                  <a:schemeClr val="bg1"/>
                </a:solidFill>
                <a:effectLst>
                  <a:outerShdw blurRad="50800" dist="38100" dir="2700000" algn="tl" rotWithShape="0">
                    <a:prstClr val="black">
                      <a:alpha val="40000"/>
                    </a:prstClr>
                  </a:outerShdw>
                </a:effectLst>
                <a:latin typeface="Rockwell" panose="02060603020205020403" pitchFamily="18" charset="77"/>
              </a:rPr>
              <a:t>Improved performance/ aesthetics / curb appeal</a:t>
            </a:r>
          </a:p>
        </p:txBody>
      </p:sp>
      <p:pic>
        <p:nvPicPr>
          <p:cNvPr id="17" name="Picture 16">
            <a:extLst>
              <a:ext uri="{FF2B5EF4-FFF2-40B4-BE49-F238E27FC236}">
                <a16:creationId xmlns:a16="http://schemas.microsoft.com/office/drawing/2014/main" id="{5A3151F7-0072-4A4D-9503-1B94D5543C9A}"/>
              </a:ext>
            </a:extLst>
          </p:cNvPr>
          <p:cNvPicPr>
            <a:picLocks noChangeAspect="1"/>
          </p:cNvPicPr>
          <p:nvPr/>
        </p:nvPicPr>
        <p:blipFill>
          <a:blip r:embed="rId3"/>
          <a:stretch>
            <a:fillRect/>
          </a:stretch>
        </p:blipFill>
        <p:spPr>
          <a:xfrm>
            <a:off x="402285" y="5418142"/>
            <a:ext cx="2784389" cy="11270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57035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FFF60C-A0A1-B04D-A14F-997FAF69C15D}"/>
              </a:ext>
            </a:extLst>
          </p:cNvPr>
          <p:cNvSpPr txBox="1"/>
          <p:nvPr/>
        </p:nvSpPr>
        <p:spPr>
          <a:xfrm>
            <a:off x="236824" y="899725"/>
            <a:ext cx="3162299" cy="3600986"/>
          </a:xfrm>
          <a:prstGeom prst="rect">
            <a:avLst/>
          </a:prstGeom>
          <a:noFill/>
        </p:spPr>
        <p:txBody>
          <a:bodyPr wrap="square" rtlCol="0" anchor="t">
            <a:spAutoFit/>
          </a:bodyPr>
          <a:lstStyle/>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WISE Program</a:t>
            </a: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Details</a:t>
            </a:r>
          </a:p>
          <a:p>
            <a:pPr algn="r"/>
            <a:endPar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endParaRP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Who should apply?</a:t>
            </a:r>
          </a:p>
        </p:txBody>
      </p:sp>
      <p:sp>
        <p:nvSpPr>
          <p:cNvPr id="8" name="TextBox 7">
            <a:extLst>
              <a:ext uri="{FF2B5EF4-FFF2-40B4-BE49-F238E27FC236}">
                <a16:creationId xmlns:a16="http://schemas.microsoft.com/office/drawing/2014/main" id="{9D285AE4-818A-8949-A82F-3CA0C6B300C4}"/>
              </a:ext>
            </a:extLst>
          </p:cNvPr>
          <p:cNvSpPr txBox="1"/>
          <p:nvPr/>
        </p:nvSpPr>
        <p:spPr>
          <a:xfrm>
            <a:off x="4050324" y="2829147"/>
            <a:ext cx="7904852" cy="3539430"/>
          </a:xfrm>
          <a:prstGeom prst="rect">
            <a:avLst/>
          </a:prstGeom>
          <a:noFill/>
        </p:spPr>
        <p:txBody>
          <a:bodyPr wrap="square" rtlCol="0">
            <a:spAutoFit/>
          </a:bodyPr>
          <a:lstStyle/>
          <a:p>
            <a:pPr marL="228600" lvl="1" indent="-222250">
              <a:buFont typeface="Wingdings" pitchFamily="2" charset="2"/>
              <a:buChar char="§"/>
            </a:pPr>
            <a:r>
              <a:rPr lang="en-US" sz="2800" b="1" dirty="0">
                <a:solidFill>
                  <a:srgbClr val="FFFF00"/>
                </a:solidFill>
                <a:effectLst>
                  <a:outerShdw blurRad="50800" dist="38100" dir="2700000" algn="tl" rotWithShape="0">
                    <a:prstClr val="black">
                      <a:alpha val="40000"/>
                    </a:prstClr>
                  </a:outerShdw>
                </a:effectLst>
                <a:latin typeface="Rockwell" panose="02060603020205020403" pitchFamily="18" charset="77"/>
              </a:rPr>
              <a:t>Apartment complex </a:t>
            </a: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Hotel</a:t>
            </a: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Condo association</a:t>
            </a: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HOA’s</a:t>
            </a: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Schools</a:t>
            </a: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Golf courses</a:t>
            </a: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Commercial and Industrial </a:t>
            </a: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business owner</a:t>
            </a:r>
          </a:p>
        </p:txBody>
      </p:sp>
      <p:pic>
        <p:nvPicPr>
          <p:cNvPr id="11" name="Picture 10">
            <a:extLst>
              <a:ext uri="{FF2B5EF4-FFF2-40B4-BE49-F238E27FC236}">
                <a16:creationId xmlns:a16="http://schemas.microsoft.com/office/drawing/2014/main" id="{7E8846BD-E3A9-3344-BE21-E9D5CEF60053}"/>
              </a:ext>
            </a:extLst>
          </p:cNvPr>
          <p:cNvPicPr>
            <a:picLocks noChangeAspect="1"/>
          </p:cNvPicPr>
          <p:nvPr/>
        </p:nvPicPr>
        <p:blipFill>
          <a:blip r:embed="rId3"/>
          <a:stretch>
            <a:fillRect/>
          </a:stretch>
        </p:blipFill>
        <p:spPr>
          <a:xfrm>
            <a:off x="402285" y="5418142"/>
            <a:ext cx="2784389" cy="1127014"/>
          </a:xfrm>
          <a:prstGeom prst="rect">
            <a:avLst/>
          </a:prstGeom>
          <a:effectLst>
            <a:outerShdw blurRad="50800" dist="38100" dir="2700000" algn="tl" rotWithShape="0">
              <a:prstClr val="black">
                <a:alpha val="40000"/>
              </a:prstClr>
            </a:outerShdw>
          </a:effectLst>
        </p:spPr>
      </p:pic>
      <p:sp>
        <p:nvSpPr>
          <p:cNvPr id="2" name="Rectangle 1">
            <a:extLst>
              <a:ext uri="{FF2B5EF4-FFF2-40B4-BE49-F238E27FC236}">
                <a16:creationId xmlns:a16="http://schemas.microsoft.com/office/drawing/2014/main" id="{9470641F-744A-4AE9-B64F-237192BC46A0}"/>
              </a:ext>
            </a:extLst>
          </p:cNvPr>
          <p:cNvSpPr/>
          <p:nvPr/>
        </p:nvSpPr>
        <p:spPr>
          <a:xfrm>
            <a:off x="4050324" y="1224281"/>
            <a:ext cx="6623538" cy="1384995"/>
          </a:xfrm>
          <a:prstGeom prst="rect">
            <a:avLst/>
          </a:prstGeom>
        </p:spPr>
        <p:txBody>
          <a:bodyPr wrap="square">
            <a:spAutoFit/>
          </a:bodyPr>
          <a:lstStyle/>
          <a:p>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Purpose of WISE is to financially incentivize water conservation projects with a large variety of water users:</a:t>
            </a:r>
          </a:p>
        </p:txBody>
      </p:sp>
    </p:spTree>
    <p:extLst>
      <p:ext uri="{BB962C8B-B14F-4D97-AF65-F5344CB8AC3E}">
        <p14:creationId xmlns:p14="http://schemas.microsoft.com/office/powerpoint/2010/main" val="988808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D0F0A8F-4387-4922-9C9C-EBF392E622D0}"/>
              </a:ext>
            </a:extLst>
          </p:cNvPr>
          <p:cNvSpPr txBox="1"/>
          <p:nvPr/>
        </p:nvSpPr>
        <p:spPr>
          <a:xfrm>
            <a:off x="3853940" y="1025247"/>
            <a:ext cx="8138768" cy="5693866"/>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1" u="none" strike="noStrike" kern="1200" cap="none" normalizeH="0" baseline="0" noProof="0" dirty="0">
                <a:ln>
                  <a:noFill/>
                </a:ln>
                <a:solidFill>
                  <a:srgbClr val="FFFF00"/>
                </a:solidFill>
                <a:effectLst>
                  <a:outerShdw blurRad="50800" dist="38100" dir="2700000" algn="tl" rotWithShape="0">
                    <a:prstClr val="black">
                      <a:alpha val="40000"/>
                    </a:prstClr>
                  </a:outerShdw>
                </a:effectLst>
                <a:uLnTx/>
                <a:uFillTx/>
                <a:latin typeface="Rockwell" panose="02060603020205020403" pitchFamily="18" charset="77"/>
              </a:rPr>
              <a:t>Outdoor</a:t>
            </a:r>
          </a:p>
          <a:p>
            <a:pPr marL="461963" marR="0" lvl="1" indent="-288925"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2800" dirty="0">
                <a:solidFill>
                  <a:prstClr val="white"/>
                </a:solidFill>
                <a:effectLst>
                  <a:outerShdw blurRad="50800" dist="38100" dir="2700000" algn="tl" rotWithShape="0">
                    <a:prstClr val="black">
                      <a:alpha val="40000"/>
                    </a:prstClr>
                  </a:outerShdw>
                </a:effectLst>
                <a:latin typeface="Rockwell" panose="02060603020205020403" pitchFamily="18" charset="77"/>
              </a:rPr>
              <a:t>Smart Irrigation controllers</a:t>
            </a:r>
          </a:p>
          <a:p>
            <a:pPr marL="461963" marR="0" lvl="1" indent="-288925"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2800" dirty="0">
                <a:solidFill>
                  <a:prstClr val="white"/>
                </a:solidFill>
                <a:effectLst>
                  <a:outerShdw blurRad="50800" dist="38100" dir="2700000" algn="tl" rotWithShape="0">
                    <a:prstClr val="black">
                      <a:alpha val="40000"/>
                    </a:prstClr>
                  </a:outerShdw>
                </a:effectLst>
                <a:latin typeface="Rockwell" panose="02060603020205020403" pitchFamily="18" charset="77"/>
              </a:rPr>
              <a:t>Weather stations</a:t>
            </a:r>
            <a:endParaRPr kumimoji="0" lang="en-US" sz="2800" u="none" strike="noStrike" kern="1200" cap="none" normalizeH="0" baseline="0" noProof="0" dirty="0">
              <a:ln>
                <a:noFill/>
              </a:ln>
              <a:solidFill>
                <a:prstClr val="white"/>
              </a:solidFill>
              <a:effectLst>
                <a:outerShdw blurRad="50800" dist="38100" dir="2700000" algn="tl" rotWithShape="0">
                  <a:prstClr val="black">
                    <a:alpha val="40000"/>
                  </a:prstClr>
                </a:outerShdw>
              </a:effectLst>
              <a:uLnTx/>
              <a:uFillTx/>
              <a:latin typeface="Rockwell" panose="02060603020205020403" pitchFamily="18" charset="77"/>
            </a:endParaRPr>
          </a:p>
          <a:p>
            <a:pPr marL="461963" marR="0" lvl="1" indent="-288925"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2800" dirty="0">
                <a:solidFill>
                  <a:prstClr val="white"/>
                </a:solidFill>
                <a:effectLst>
                  <a:outerShdw blurRad="50800" dist="38100" dir="2700000" algn="tl" rotWithShape="0">
                    <a:prstClr val="black">
                      <a:alpha val="40000"/>
                    </a:prstClr>
                  </a:outerShdw>
                </a:effectLst>
                <a:latin typeface="Rockwell" panose="02060603020205020403" pitchFamily="18" charset="77"/>
              </a:rPr>
              <a:t>Irrigation/landscape conversions</a:t>
            </a:r>
          </a:p>
          <a:p>
            <a:pPr marL="461963" marR="0" lvl="0" indent="-455613" algn="l" defTabSz="457200" rtl="0" eaLnBrk="1" fontAlgn="auto" latinLnBrk="0" hangingPunct="1">
              <a:lnSpc>
                <a:spcPct val="100000"/>
              </a:lnSpc>
              <a:spcBef>
                <a:spcPts val="0"/>
              </a:spcBef>
              <a:spcAft>
                <a:spcPts val="0"/>
              </a:spcAft>
              <a:buClrTx/>
              <a:buSzTx/>
              <a:buFontTx/>
              <a:buNone/>
              <a:defRPr/>
            </a:pPr>
            <a:r>
              <a:rPr kumimoji="0" lang="en-US" sz="2800" b="1" u="none" strike="noStrike" kern="1200" cap="none" normalizeH="0" baseline="0" noProof="0" dirty="0">
                <a:ln>
                  <a:noFill/>
                </a:ln>
                <a:solidFill>
                  <a:srgbClr val="FFFF00"/>
                </a:solidFill>
                <a:effectLst>
                  <a:outerShdw blurRad="50800" dist="38100" dir="2700000" algn="tl" rotWithShape="0">
                    <a:prstClr val="black">
                      <a:alpha val="40000"/>
                    </a:prstClr>
                  </a:outerShdw>
                </a:effectLst>
                <a:uLnTx/>
                <a:uFillTx/>
                <a:latin typeface="Rockwell" panose="02060603020205020403" pitchFamily="18" charset="77"/>
              </a:rPr>
              <a:t>Indoor</a:t>
            </a:r>
          </a:p>
          <a:p>
            <a:pPr marL="461963" lvl="1" indent="-233363">
              <a:buFont typeface="Arial" panose="020B0604020202020204" pitchFamily="34" charset="0"/>
              <a:buChar char="•"/>
              <a:defRPr/>
            </a:pPr>
            <a:r>
              <a:rPr lang="en-US" sz="2800" dirty="0">
                <a:solidFill>
                  <a:prstClr val="white"/>
                </a:solidFill>
                <a:effectLst>
                  <a:outerShdw blurRad="50800" dist="38100" dir="2700000" algn="tl" rotWithShape="0">
                    <a:prstClr val="black">
                      <a:alpha val="40000"/>
                    </a:prstClr>
                  </a:outerShdw>
                </a:effectLst>
                <a:latin typeface="Rockwell" panose="02060603020205020403" pitchFamily="18" charset="77"/>
              </a:rPr>
              <a:t>HE toilets</a:t>
            </a:r>
          </a:p>
          <a:p>
            <a:pPr marL="461963" lvl="1" indent="-233363">
              <a:buFont typeface="Arial" panose="020B0604020202020204" pitchFamily="34" charset="0"/>
              <a:buChar char="•"/>
              <a:defRPr/>
            </a:pPr>
            <a:r>
              <a:rPr lang="en-US" sz="2800" dirty="0">
                <a:solidFill>
                  <a:prstClr val="white"/>
                </a:solidFill>
                <a:effectLst>
                  <a:outerShdw blurRad="50800" dist="38100" dir="2700000" algn="tl" rotWithShape="0">
                    <a:prstClr val="black">
                      <a:alpha val="40000"/>
                    </a:prstClr>
                  </a:outerShdw>
                </a:effectLst>
                <a:latin typeface="Rockwell" panose="02060603020205020403" pitchFamily="18" charset="77"/>
              </a:rPr>
              <a:t>Showerheads</a:t>
            </a:r>
          </a:p>
          <a:p>
            <a:pPr marL="461963" marR="0" lvl="0" indent="-455613" algn="l" defTabSz="457200" rtl="0" eaLnBrk="1" fontAlgn="auto" latinLnBrk="0" hangingPunct="1">
              <a:lnSpc>
                <a:spcPct val="100000"/>
              </a:lnSpc>
              <a:spcBef>
                <a:spcPts val="0"/>
              </a:spcBef>
              <a:spcAft>
                <a:spcPts val="0"/>
              </a:spcAft>
              <a:buClrTx/>
              <a:buSzTx/>
              <a:buFontTx/>
              <a:buNone/>
              <a:defRPr/>
            </a:pPr>
            <a:r>
              <a:rPr kumimoji="0" lang="en-US" sz="2800" b="1" u="none" strike="noStrike" kern="1200" cap="none" normalizeH="0" baseline="0" noProof="0" dirty="0">
                <a:ln>
                  <a:noFill/>
                </a:ln>
                <a:solidFill>
                  <a:srgbClr val="FFFF00"/>
                </a:solidFill>
                <a:effectLst>
                  <a:outerShdw blurRad="50800" dist="38100" dir="2700000" algn="tl" rotWithShape="0">
                    <a:prstClr val="black">
                      <a:alpha val="40000"/>
                    </a:prstClr>
                  </a:outerShdw>
                </a:effectLst>
                <a:uLnTx/>
                <a:uFillTx/>
                <a:latin typeface="Rockwell" panose="02060603020205020403" pitchFamily="18" charset="77"/>
              </a:rPr>
              <a:t>Other</a:t>
            </a:r>
          </a:p>
          <a:p>
            <a:pPr marL="461963" marR="0" lvl="1" indent="-233363"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sz="2800" u="none" strike="noStrike" kern="1200" cap="none" normalizeH="0" baseline="0" noProof="0" dirty="0">
                <a:ln>
                  <a:noFill/>
                </a:ln>
                <a:solidFill>
                  <a:prstClr val="white"/>
                </a:solidFill>
                <a:effectLst>
                  <a:outerShdw blurRad="50800" dist="38100" dir="2700000" algn="tl" rotWithShape="0">
                    <a:prstClr val="black">
                      <a:alpha val="40000"/>
                    </a:prstClr>
                  </a:outerShdw>
                </a:effectLst>
                <a:uLnTx/>
                <a:uFillTx/>
                <a:latin typeface="Rockwell" panose="02060603020205020403" pitchFamily="18" charset="77"/>
              </a:rPr>
              <a:t>Cooling tower modifications control/pretreatment</a:t>
            </a:r>
          </a:p>
          <a:p>
            <a:pPr marL="461963" marR="0" lvl="1" indent="-233363"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lang="en-US" sz="2800" dirty="0">
                <a:solidFill>
                  <a:prstClr val="white"/>
                </a:solidFill>
                <a:effectLst>
                  <a:outerShdw blurRad="50800" dist="38100" dir="2700000" algn="tl" rotWithShape="0">
                    <a:prstClr val="black">
                      <a:alpha val="40000"/>
                    </a:prstClr>
                  </a:outerShdw>
                </a:effectLst>
                <a:latin typeface="Rockwell" panose="02060603020205020403" pitchFamily="18" charset="77"/>
              </a:rPr>
              <a:t>Rain water harvest</a:t>
            </a:r>
            <a:endParaRPr kumimoji="0" lang="en-US" sz="2800" u="none" strike="noStrike" kern="1200" cap="none" normalizeH="0" baseline="0" noProof="0" dirty="0">
              <a:ln>
                <a:noFill/>
              </a:ln>
              <a:solidFill>
                <a:prstClr val="white"/>
              </a:solidFill>
              <a:effectLst>
                <a:outerShdw blurRad="50800" dist="38100" dir="2700000" algn="tl" rotWithShape="0">
                  <a:prstClr val="black">
                    <a:alpha val="40000"/>
                  </a:prstClr>
                </a:outerShdw>
              </a:effectLst>
              <a:uLnTx/>
              <a:uFillTx/>
              <a:latin typeface="Rockwell" panose="02060603020205020403" pitchFamily="18" charset="77"/>
            </a:endParaRPr>
          </a:p>
          <a:p>
            <a:pPr marL="461963" marR="0" lvl="1" indent="-233363" algn="l" defTabSz="457200" rtl="0" eaLnBrk="1" fontAlgn="auto" latinLnBrk="0" hangingPunct="1">
              <a:lnSpc>
                <a:spcPct val="100000"/>
              </a:lnSpc>
              <a:spcBef>
                <a:spcPts val="0"/>
              </a:spcBef>
              <a:spcAft>
                <a:spcPts val="0"/>
              </a:spcAft>
              <a:buClrTx/>
              <a:buSzTx/>
              <a:buFont typeface="Arial" panose="020B0604020202020204" pitchFamily="34" charset="0"/>
              <a:buChar char="•"/>
              <a:defRPr/>
            </a:pPr>
            <a:r>
              <a:rPr kumimoji="0" lang="en-US" sz="2800" u="none" strike="noStrike" kern="1200" cap="none" normalizeH="0" baseline="0" noProof="0" dirty="0">
                <a:ln>
                  <a:noFill/>
                </a:ln>
                <a:solidFill>
                  <a:prstClr val="white"/>
                </a:solidFill>
                <a:effectLst>
                  <a:outerShdw blurRad="50800" dist="38100" dir="2700000" algn="tl" rotWithShape="0">
                    <a:prstClr val="black">
                      <a:alpha val="40000"/>
                    </a:prstClr>
                  </a:outerShdw>
                </a:effectLst>
                <a:uLnTx/>
                <a:uFillTx/>
                <a:latin typeface="Rockwell" panose="02060603020205020403" pitchFamily="18" charset="77"/>
              </a:rPr>
              <a:t>Other items that can demonstrate water savings</a:t>
            </a:r>
          </a:p>
        </p:txBody>
      </p:sp>
      <p:pic>
        <p:nvPicPr>
          <p:cNvPr id="9" name="Picture 8">
            <a:extLst>
              <a:ext uri="{FF2B5EF4-FFF2-40B4-BE49-F238E27FC236}">
                <a16:creationId xmlns:a16="http://schemas.microsoft.com/office/drawing/2014/main" id="{6F824AA8-F8EE-46C2-9DC3-A738507A2E2A}"/>
              </a:ext>
            </a:extLst>
          </p:cNvPr>
          <p:cNvPicPr>
            <a:picLocks noChangeAspect="1"/>
          </p:cNvPicPr>
          <p:nvPr/>
        </p:nvPicPr>
        <p:blipFill>
          <a:blip r:embed="rId3"/>
          <a:stretch>
            <a:fillRect/>
          </a:stretch>
        </p:blipFill>
        <p:spPr>
          <a:xfrm>
            <a:off x="9303635" y="3981471"/>
            <a:ext cx="2375431" cy="1556473"/>
          </a:xfrm>
          <a:prstGeom prst="rect">
            <a:avLst/>
          </a:prstGeom>
          <a:ln w="25400">
            <a:solidFill>
              <a:schemeClr val="bg1"/>
            </a:solidFill>
          </a:ln>
          <a:effectLst>
            <a:outerShdw blurRad="50800" dist="38100" dir="2700000" algn="tl" rotWithShape="0">
              <a:prstClr val="black">
                <a:alpha val="40000"/>
              </a:prstClr>
            </a:outerShdw>
          </a:effectLst>
        </p:spPr>
      </p:pic>
      <p:sp>
        <p:nvSpPr>
          <p:cNvPr id="13" name="TextBox 12">
            <a:extLst>
              <a:ext uri="{FF2B5EF4-FFF2-40B4-BE49-F238E27FC236}">
                <a16:creationId xmlns:a16="http://schemas.microsoft.com/office/drawing/2014/main" id="{093C722C-87BB-584C-B814-26CB93045CDC}"/>
              </a:ext>
            </a:extLst>
          </p:cNvPr>
          <p:cNvSpPr txBox="1"/>
          <p:nvPr/>
        </p:nvSpPr>
        <p:spPr>
          <a:xfrm>
            <a:off x="57665" y="899725"/>
            <a:ext cx="3393989" cy="4185761"/>
          </a:xfrm>
          <a:prstGeom prst="rect">
            <a:avLst/>
          </a:prstGeom>
          <a:noFill/>
        </p:spPr>
        <p:txBody>
          <a:bodyPr wrap="square" rtlCol="0" anchor="t">
            <a:spAutoFit/>
          </a:bodyPr>
          <a:lstStyle/>
          <a:p>
            <a:pPr algn="r"/>
            <a:r>
              <a:rPr lang="en-US" sz="3800" b="1" dirty="0">
                <a:solidFill>
                  <a:srgbClr val="FFFF00"/>
                </a:solidFill>
                <a:effectLst>
                  <a:outerShdw blurRad="38100" dist="38100" dir="2700000" algn="tl">
                    <a:srgbClr val="000000">
                      <a:alpha val="43137"/>
                    </a:srgbClr>
                  </a:outerShdw>
                </a:effectLst>
                <a:latin typeface="Rockwell" panose="02060603020205020403" pitchFamily="18" charset="77"/>
              </a:rPr>
              <a:t>WISE program details</a:t>
            </a:r>
          </a:p>
          <a:p>
            <a:pPr algn="r"/>
            <a:endParaRPr lang="en-US" sz="3800" b="1" dirty="0">
              <a:solidFill>
                <a:srgbClr val="FFFF00"/>
              </a:solidFill>
              <a:effectLst>
                <a:outerShdw blurRad="38100" dist="38100" dir="2700000" algn="tl">
                  <a:srgbClr val="000000">
                    <a:alpha val="43137"/>
                  </a:srgbClr>
                </a:outerShdw>
              </a:effectLst>
              <a:latin typeface="Rockwell" panose="02060603020205020403" pitchFamily="18" charset="77"/>
            </a:endParaRPr>
          </a:p>
          <a:p>
            <a:pPr algn="r"/>
            <a:r>
              <a:rPr lang="en-US" sz="3800" b="1" dirty="0">
                <a:solidFill>
                  <a:srgbClr val="FFFF00"/>
                </a:solidFill>
                <a:effectLst>
                  <a:outerShdw blurRad="38100" dist="38100" dir="2700000" algn="tl">
                    <a:srgbClr val="000000">
                      <a:alpha val="43137"/>
                    </a:srgbClr>
                  </a:outerShdw>
                </a:effectLst>
                <a:latin typeface="Rockwell" panose="02060603020205020403" pitchFamily="18" charset="77"/>
              </a:rPr>
              <a:t>Eligible Conservation</a:t>
            </a:r>
          </a:p>
          <a:p>
            <a:pPr algn="r"/>
            <a:r>
              <a:rPr lang="en-US" sz="3800" b="1" dirty="0">
                <a:solidFill>
                  <a:srgbClr val="FFFF00"/>
                </a:solidFill>
                <a:effectLst>
                  <a:outerShdw blurRad="38100" dist="38100" dir="2700000" algn="tl">
                    <a:srgbClr val="000000">
                      <a:alpha val="43137"/>
                    </a:srgbClr>
                  </a:outerShdw>
                </a:effectLst>
                <a:latin typeface="Rockwell" panose="02060603020205020403" pitchFamily="18" charset="77"/>
              </a:rPr>
              <a:t>Items</a:t>
            </a:r>
          </a:p>
        </p:txBody>
      </p:sp>
      <p:pic>
        <p:nvPicPr>
          <p:cNvPr id="19" name="Picture 18">
            <a:extLst>
              <a:ext uri="{FF2B5EF4-FFF2-40B4-BE49-F238E27FC236}">
                <a16:creationId xmlns:a16="http://schemas.microsoft.com/office/drawing/2014/main" id="{57CFBA68-3908-5B47-AE01-7FE7AF67FC52}"/>
              </a:ext>
            </a:extLst>
          </p:cNvPr>
          <p:cNvPicPr>
            <a:picLocks noChangeAspect="1"/>
          </p:cNvPicPr>
          <p:nvPr/>
        </p:nvPicPr>
        <p:blipFill>
          <a:blip r:embed="rId4"/>
          <a:stretch>
            <a:fillRect/>
          </a:stretch>
        </p:blipFill>
        <p:spPr>
          <a:xfrm>
            <a:off x="9295567" y="899725"/>
            <a:ext cx="2383499" cy="1368821"/>
          </a:xfrm>
          <a:prstGeom prst="rect">
            <a:avLst/>
          </a:prstGeom>
          <a:ln w="25400">
            <a:solidFill>
              <a:schemeClr val="bg1"/>
            </a:solidFill>
          </a:ln>
          <a:effectLst>
            <a:outerShdw blurRad="50800" dist="38100" dir="2700000" algn="tl" rotWithShape="0">
              <a:prstClr val="black">
                <a:alpha val="40000"/>
              </a:prstClr>
            </a:outerShdw>
          </a:effectLst>
        </p:spPr>
      </p:pic>
      <p:pic>
        <p:nvPicPr>
          <p:cNvPr id="2" name="Picture 1">
            <a:extLst>
              <a:ext uri="{FF2B5EF4-FFF2-40B4-BE49-F238E27FC236}">
                <a16:creationId xmlns:a16="http://schemas.microsoft.com/office/drawing/2014/main" id="{69CB272F-1DB0-418C-925B-CF8B0027DDB6}"/>
              </a:ext>
            </a:extLst>
          </p:cNvPr>
          <p:cNvPicPr>
            <a:picLocks noChangeAspect="1"/>
          </p:cNvPicPr>
          <p:nvPr/>
        </p:nvPicPr>
        <p:blipFill>
          <a:blip r:embed="rId5"/>
          <a:stretch>
            <a:fillRect/>
          </a:stretch>
        </p:blipFill>
        <p:spPr>
          <a:xfrm>
            <a:off x="10243883" y="2440598"/>
            <a:ext cx="1142010" cy="1368821"/>
          </a:xfrm>
          <a:prstGeom prst="rect">
            <a:avLst/>
          </a:prstGeom>
          <a:ln w="25400">
            <a:solidFill>
              <a:schemeClr val="bg1"/>
            </a:solidFill>
          </a:ln>
          <a:effectLst>
            <a:outerShdw blurRad="50800" dist="38100" dir="2700000" algn="tl" rotWithShape="0">
              <a:prstClr val="black">
                <a:alpha val="40000"/>
              </a:prstClr>
            </a:outerShdw>
          </a:effectLst>
        </p:spPr>
      </p:pic>
      <p:pic>
        <p:nvPicPr>
          <p:cNvPr id="22" name="Picture 21">
            <a:extLst>
              <a:ext uri="{FF2B5EF4-FFF2-40B4-BE49-F238E27FC236}">
                <a16:creationId xmlns:a16="http://schemas.microsoft.com/office/drawing/2014/main" id="{871459DE-2458-E442-983B-03956FA41A0D}"/>
              </a:ext>
            </a:extLst>
          </p:cNvPr>
          <p:cNvPicPr>
            <a:picLocks noChangeAspect="1"/>
          </p:cNvPicPr>
          <p:nvPr/>
        </p:nvPicPr>
        <p:blipFill>
          <a:blip r:embed="rId6"/>
          <a:stretch>
            <a:fillRect/>
          </a:stretch>
        </p:blipFill>
        <p:spPr>
          <a:xfrm>
            <a:off x="402285" y="5418142"/>
            <a:ext cx="2784389" cy="11270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922531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FFF60C-A0A1-B04D-A14F-997FAF69C15D}"/>
              </a:ext>
            </a:extLst>
          </p:cNvPr>
          <p:cNvSpPr txBox="1"/>
          <p:nvPr/>
        </p:nvSpPr>
        <p:spPr>
          <a:xfrm>
            <a:off x="236824" y="899725"/>
            <a:ext cx="3162299" cy="3016210"/>
          </a:xfrm>
          <a:prstGeom prst="rect">
            <a:avLst/>
          </a:prstGeom>
          <a:noFill/>
        </p:spPr>
        <p:txBody>
          <a:bodyPr wrap="square" rtlCol="0" anchor="t">
            <a:spAutoFit/>
          </a:bodyPr>
          <a:lstStyle/>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WISE Program</a:t>
            </a: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Details</a:t>
            </a:r>
          </a:p>
          <a:p>
            <a:pPr algn="r"/>
            <a:endPar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endParaRP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Funding</a:t>
            </a:r>
          </a:p>
        </p:txBody>
      </p:sp>
      <p:sp>
        <p:nvSpPr>
          <p:cNvPr id="8" name="TextBox 7">
            <a:extLst>
              <a:ext uri="{FF2B5EF4-FFF2-40B4-BE49-F238E27FC236}">
                <a16:creationId xmlns:a16="http://schemas.microsoft.com/office/drawing/2014/main" id="{9D285AE4-818A-8949-A82F-3CA0C6B300C4}"/>
              </a:ext>
            </a:extLst>
          </p:cNvPr>
          <p:cNvSpPr txBox="1"/>
          <p:nvPr/>
        </p:nvSpPr>
        <p:spPr>
          <a:xfrm>
            <a:off x="3924282" y="495279"/>
            <a:ext cx="7580178" cy="5693866"/>
          </a:xfrm>
          <a:prstGeom prst="rect">
            <a:avLst/>
          </a:prstGeom>
          <a:noFill/>
        </p:spPr>
        <p:txBody>
          <a:bodyPr wrap="square" rtlCol="0">
            <a:spAutoFit/>
          </a:bodyPr>
          <a:lstStyle/>
          <a:p>
            <a:pPr marL="6350" lvl="1"/>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463550" lvl="1" indent="-457200">
              <a:buFont typeface="Wingdings" panose="05000000000000000000"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50% of total project costs</a:t>
            </a:r>
          </a:p>
          <a:p>
            <a:pPr marL="6350" lvl="1"/>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463550" lvl="1" indent="-457200">
              <a:buFont typeface="Wingdings" panose="05000000000000000000"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$20,000 max District funds per project</a:t>
            </a:r>
          </a:p>
          <a:p>
            <a:pPr marL="463550" lvl="1" indent="-457200">
              <a:buFont typeface="Wingdings" panose="05000000000000000000"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463550" lvl="1" indent="-457200">
              <a:buFont typeface="Wingdings" panose="05000000000000000000"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The grant is a reimbursement </a:t>
            </a:r>
          </a:p>
          <a:p>
            <a:pPr marL="463550" lvl="1" indent="-457200">
              <a:buFont typeface="Wingdings" panose="05000000000000000000"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463550" lvl="1" indent="-457200">
              <a:buFont typeface="Wingdings" panose="05000000000000000000"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Funds are offered on a first come, first served basis</a:t>
            </a:r>
          </a:p>
          <a:p>
            <a:pPr marL="463550" lvl="1" indent="-457200">
              <a:buFont typeface="Wingdings" panose="05000000000000000000"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463550" lvl="1" indent="-457200">
              <a:buFont typeface="Wingdings" panose="05000000000000000000"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Program launched last December, funds are still available.</a:t>
            </a:r>
          </a:p>
          <a:p>
            <a:pPr marL="228600" lvl="1" indent="-222250">
              <a:buFont typeface="Wingdings"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p:txBody>
      </p:sp>
      <p:pic>
        <p:nvPicPr>
          <p:cNvPr id="11" name="Picture 10">
            <a:extLst>
              <a:ext uri="{FF2B5EF4-FFF2-40B4-BE49-F238E27FC236}">
                <a16:creationId xmlns:a16="http://schemas.microsoft.com/office/drawing/2014/main" id="{7E8846BD-E3A9-3344-BE21-E9D5CEF60053}"/>
              </a:ext>
            </a:extLst>
          </p:cNvPr>
          <p:cNvPicPr>
            <a:picLocks noChangeAspect="1"/>
          </p:cNvPicPr>
          <p:nvPr/>
        </p:nvPicPr>
        <p:blipFill>
          <a:blip r:embed="rId3"/>
          <a:stretch>
            <a:fillRect/>
          </a:stretch>
        </p:blipFill>
        <p:spPr>
          <a:xfrm>
            <a:off x="402285" y="5418142"/>
            <a:ext cx="2784389" cy="11270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99630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FFF60C-A0A1-B04D-A14F-997FAF69C15D}"/>
              </a:ext>
            </a:extLst>
          </p:cNvPr>
          <p:cNvSpPr txBox="1"/>
          <p:nvPr/>
        </p:nvSpPr>
        <p:spPr>
          <a:xfrm>
            <a:off x="236824" y="899725"/>
            <a:ext cx="3162299" cy="3016210"/>
          </a:xfrm>
          <a:prstGeom prst="rect">
            <a:avLst/>
          </a:prstGeom>
          <a:noFill/>
        </p:spPr>
        <p:txBody>
          <a:bodyPr wrap="square" rtlCol="0" anchor="t">
            <a:spAutoFit/>
          </a:bodyPr>
          <a:lstStyle/>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WISE Program</a:t>
            </a: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Details</a:t>
            </a:r>
          </a:p>
          <a:p>
            <a:pPr algn="r"/>
            <a:endPar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endParaRP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Timing</a:t>
            </a:r>
          </a:p>
        </p:txBody>
      </p:sp>
      <p:sp>
        <p:nvSpPr>
          <p:cNvPr id="8" name="TextBox 7">
            <a:extLst>
              <a:ext uri="{FF2B5EF4-FFF2-40B4-BE49-F238E27FC236}">
                <a16:creationId xmlns:a16="http://schemas.microsoft.com/office/drawing/2014/main" id="{9D285AE4-818A-8949-A82F-3CA0C6B300C4}"/>
              </a:ext>
            </a:extLst>
          </p:cNvPr>
          <p:cNvSpPr txBox="1"/>
          <p:nvPr/>
        </p:nvSpPr>
        <p:spPr>
          <a:xfrm>
            <a:off x="3853941" y="1025247"/>
            <a:ext cx="7580178" cy="5262979"/>
          </a:xfrm>
          <a:prstGeom prst="rect">
            <a:avLst/>
          </a:prstGeom>
          <a:noFill/>
        </p:spPr>
        <p:txBody>
          <a:bodyPr wrap="square" rtlCol="0">
            <a:spAutoFit/>
          </a:bodyPr>
          <a:lstStyle/>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Accepting applications year-round, including RIGHT NOW!</a:t>
            </a:r>
          </a:p>
          <a:p>
            <a:pPr marL="228600" lvl="1" indent="-222250">
              <a:buFont typeface="Wingdings"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Approximately 2 month wait for project funding approval</a:t>
            </a:r>
          </a:p>
          <a:p>
            <a:pPr marL="228600" lvl="1" indent="-222250">
              <a:buFont typeface="Wingdings"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Don’t start any work until approval notification</a:t>
            </a:r>
          </a:p>
          <a:p>
            <a:pPr marL="228600" lvl="1" indent="-222250">
              <a:buFont typeface="Wingdings"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One year to complete </a:t>
            </a:r>
          </a:p>
          <a:p>
            <a:pPr marL="228600" lvl="1" indent="-222250">
              <a:buFont typeface="Wingdings"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5-year maintenance period</a:t>
            </a:r>
          </a:p>
        </p:txBody>
      </p:sp>
      <p:pic>
        <p:nvPicPr>
          <p:cNvPr id="11" name="Picture 10">
            <a:extLst>
              <a:ext uri="{FF2B5EF4-FFF2-40B4-BE49-F238E27FC236}">
                <a16:creationId xmlns:a16="http://schemas.microsoft.com/office/drawing/2014/main" id="{7E8846BD-E3A9-3344-BE21-E9D5CEF60053}"/>
              </a:ext>
            </a:extLst>
          </p:cNvPr>
          <p:cNvPicPr>
            <a:picLocks noChangeAspect="1"/>
          </p:cNvPicPr>
          <p:nvPr/>
        </p:nvPicPr>
        <p:blipFill>
          <a:blip r:embed="rId3"/>
          <a:stretch>
            <a:fillRect/>
          </a:stretch>
        </p:blipFill>
        <p:spPr>
          <a:xfrm>
            <a:off x="402285" y="5418142"/>
            <a:ext cx="2784389" cy="11270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757707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2FFF60C-A0A1-B04D-A14F-997FAF69C15D}"/>
              </a:ext>
            </a:extLst>
          </p:cNvPr>
          <p:cNvSpPr txBox="1"/>
          <p:nvPr/>
        </p:nvSpPr>
        <p:spPr>
          <a:xfrm>
            <a:off x="236824" y="899725"/>
            <a:ext cx="3162299" cy="4185761"/>
          </a:xfrm>
          <a:prstGeom prst="rect">
            <a:avLst/>
          </a:prstGeom>
          <a:noFill/>
        </p:spPr>
        <p:txBody>
          <a:bodyPr wrap="square" rtlCol="0" anchor="t">
            <a:spAutoFit/>
          </a:bodyPr>
          <a:lstStyle/>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WISE Program</a:t>
            </a: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Details</a:t>
            </a:r>
          </a:p>
          <a:p>
            <a:pPr algn="r"/>
            <a:endPar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endParaRPr>
          </a:p>
          <a:p>
            <a:pPr algn="r"/>
            <a:r>
              <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rPr>
              <a:t>Important Criteria</a:t>
            </a:r>
          </a:p>
          <a:p>
            <a:pPr algn="r"/>
            <a:endParaRPr lang="en-US" sz="3800" b="1" dirty="0">
              <a:solidFill>
                <a:srgbClr val="FFFF00"/>
              </a:solidFill>
              <a:effectLst>
                <a:outerShdw blurRad="50800" dist="38100" dir="2700000" algn="tl" rotWithShape="0">
                  <a:prstClr val="black">
                    <a:alpha val="40000"/>
                  </a:prstClr>
                </a:outerShdw>
              </a:effectLst>
              <a:latin typeface="Rockwell" panose="02060603020205020403" pitchFamily="18" charset="77"/>
            </a:endParaRPr>
          </a:p>
        </p:txBody>
      </p:sp>
      <p:sp>
        <p:nvSpPr>
          <p:cNvPr id="8" name="TextBox 7">
            <a:extLst>
              <a:ext uri="{FF2B5EF4-FFF2-40B4-BE49-F238E27FC236}">
                <a16:creationId xmlns:a16="http://schemas.microsoft.com/office/drawing/2014/main" id="{9D285AE4-818A-8949-A82F-3CA0C6B300C4}"/>
              </a:ext>
            </a:extLst>
          </p:cNvPr>
          <p:cNvSpPr txBox="1"/>
          <p:nvPr/>
        </p:nvSpPr>
        <p:spPr>
          <a:xfrm>
            <a:off x="3695680" y="520511"/>
            <a:ext cx="7580178" cy="5693866"/>
          </a:xfrm>
          <a:prstGeom prst="rect">
            <a:avLst/>
          </a:prstGeom>
          <a:noFill/>
        </p:spPr>
        <p:txBody>
          <a:bodyPr wrap="square" rtlCol="0">
            <a:spAutoFit/>
          </a:bodyPr>
          <a:lstStyle/>
          <a:p>
            <a:pPr marL="6350" lvl="1"/>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Water savings estimate</a:t>
            </a:r>
          </a:p>
          <a:p>
            <a:pPr marL="228600" lvl="1" indent="-222250">
              <a:buFont typeface="Wingdings"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Cost effectiveness – cost/benefit </a:t>
            </a:r>
          </a:p>
          <a:p>
            <a:pPr marL="228600" lvl="1" indent="-222250">
              <a:buFont typeface="Wingdings"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Grant eligible items include hardware, installation, and design</a:t>
            </a:r>
          </a:p>
          <a:p>
            <a:pPr marL="228600" lvl="1" indent="-222250">
              <a:buFont typeface="Wingdings" pitchFamily="2" charset="2"/>
              <a:buChar char="§"/>
            </a:pPr>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For retrofit of existing items or new construction above and beyond conventional</a:t>
            </a:r>
          </a:p>
          <a:p>
            <a:pPr marL="6350" lvl="1"/>
            <a:endPar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endParaRPr>
          </a:p>
          <a:p>
            <a:pPr marL="228600" lvl="1" indent="-222250">
              <a:buFont typeface="Wingdings" pitchFamily="2" charset="2"/>
              <a:buChar char="§"/>
            </a:pPr>
            <a:r>
              <a:rPr lang="en-US" sz="2800" dirty="0">
                <a:solidFill>
                  <a:schemeClr val="bg1"/>
                </a:solidFill>
                <a:effectLst>
                  <a:outerShdw blurRad="50800" dist="38100" dir="2700000" algn="tl" rotWithShape="0">
                    <a:prstClr val="black">
                      <a:alpha val="40000"/>
                    </a:prstClr>
                  </a:outerShdw>
                </a:effectLst>
                <a:latin typeface="Rockwell" panose="02060603020205020403" pitchFamily="18" charset="77"/>
              </a:rPr>
              <a:t>Operation and maintenance are not eligible</a:t>
            </a:r>
          </a:p>
        </p:txBody>
      </p:sp>
      <p:pic>
        <p:nvPicPr>
          <p:cNvPr id="11" name="Picture 10">
            <a:extLst>
              <a:ext uri="{FF2B5EF4-FFF2-40B4-BE49-F238E27FC236}">
                <a16:creationId xmlns:a16="http://schemas.microsoft.com/office/drawing/2014/main" id="{7E8846BD-E3A9-3344-BE21-E9D5CEF60053}"/>
              </a:ext>
            </a:extLst>
          </p:cNvPr>
          <p:cNvPicPr>
            <a:picLocks noChangeAspect="1"/>
          </p:cNvPicPr>
          <p:nvPr/>
        </p:nvPicPr>
        <p:blipFill>
          <a:blip r:embed="rId3"/>
          <a:stretch>
            <a:fillRect/>
          </a:stretch>
        </p:blipFill>
        <p:spPr>
          <a:xfrm>
            <a:off x="402285" y="5418142"/>
            <a:ext cx="2784389" cy="1127014"/>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929725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Slice</Template>
  <TotalTime>4807</TotalTime>
  <Words>721</Words>
  <Application>Microsoft Office PowerPoint</Application>
  <PresentationFormat>Widescreen</PresentationFormat>
  <Paragraphs>138</Paragraphs>
  <Slides>11</Slides>
  <Notes>11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Arial</vt:lpstr>
      <vt:lpstr>Calibri</vt:lpstr>
      <vt:lpstr>Georgia</vt:lpstr>
      <vt:lpstr>Rockwell</vt:lpstr>
      <vt:lpstr>Times</vt:lpstr>
      <vt:lpstr>Wingdings</vt:lpstr>
      <vt:lpstr>Office Theme</vt:lpstr>
      <vt:lpstr>PowerPoint Presentation</vt:lpstr>
      <vt:lpstr>PowerPoint Presentation</vt:lpstr>
      <vt:lpstr>Why Conservation Matters  Existing Water Management Concerns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Josh C. Madden</dc:creator>
  <cp:lastModifiedBy>Josh C. Madden</cp:lastModifiedBy>
  <cp:revision>215</cp:revision>
  <cp:lastPrinted>2019-02-22T17:05:00Z</cp:lastPrinted>
  <dcterms:created xsi:type="dcterms:W3CDTF">2018-07-20T18:49:07Z</dcterms:created>
  <dcterms:modified xsi:type="dcterms:W3CDTF">2019-03-04T16:11:24Z</dcterms:modified>
</cp:coreProperties>
</file>