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66" r:id="rId2"/>
    <p:sldId id="460" r:id="rId3"/>
    <p:sldId id="461" r:id="rId4"/>
    <p:sldId id="477" r:id="rId5"/>
    <p:sldId id="12821" r:id="rId6"/>
    <p:sldId id="282" r:id="rId7"/>
    <p:sldId id="478" r:id="rId8"/>
    <p:sldId id="479" r:id="rId9"/>
    <p:sldId id="12822" r:id="rId10"/>
    <p:sldId id="333" r:id="rId11"/>
    <p:sldId id="463" r:id="rId12"/>
    <p:sldId id="475" r:id="rId13"/>
    <p:sldId id="12825" r:id="rId14"/>
    <p:sldId id="395" r:id="rId15"/>
    <p:sldId id="433" r:id="rId16"/>
    <p:sldId id="12843" r:id="rId17"/>
    <p:sldId id="476" r:id="rId18"/>
    <p:sldId id="302" r:id="rId19"/>
    <p:sldId id="2117" r:id="rId20"/>
    <p:sldId id="304" r:id="rId21"/>
    <p:sldId id="1912" r:id="rId22"/>
    <p:sldId id="305" r:id="rId23"/>
    <p:sldId id="2119" r:id="rId24"/>
    <p:sldId id="12827" r:id="rId25"/>
    <p:sldId id="12835" r:id="rId26"/>
    <p:sldId id="12828" r:id="rId27"/>
    <p:sldId id="12832" r:id="rId28"/>
    <p:sldId id="12833" r:id="rId29"/>
    <p:sldId id="12834" r:id="rId30"/>
    <p:sldId id="12836" r:id="rId31"/>
    <p:sldId id="12837" r:id="rId32"/>
    <p:sldId id="12841" r:id="rId33"/>
    <p:sldId id="12840" r:id="rId34"/>
    <p:sldId id="12842" r:id="rId35"/>
    <p:sldId id="12830" r:id="rId36"/>
    <p:sldId id="12826" r:id="rId37"/>
    <p:sldId id="12831" r:id="rId38"/>
  </p:sldIdLst>
  <p:sldSz cx="12192000" cy="6858000"/>
  <p:notesSz cx="7010400" cy="9296400"/>
  <p:defaultTextStyle>
    <a:defPPr>
      <a:defRPr lang="en-US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9491"/>
    <a:srgbClr val="5F89C3"/>
    <a:srgbClr val="0000FF"/>
    <a:srgbClr val="0000D0"/>
    <a:srgbClr val="E20000"/>
    <a:srgbClr val="C35E5B"/>
    <a:srgbClr val="7D4453"/>
    <a:srgbClr val="A40071"/>
    <a:srgbClr val="D60093"/>
    <a:srgbClr val="0165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09" autoAdjust="0"/>
    <p:restoredTop sz="86999" autoAdjust="0"/>
  </p:normalViewPr>
  <p:slideViewPr>
    <p:cSldViewPr snapToGrid="0">
      <p:cViewPr varScale="1">
        <p:scale>
          <a:sx n="109" d="100"/>
          <a:sy n="109" d="100"/>
        </p:scale>
        <p:origin x="1304" y="176"/>
      </p:cViewPr>
      <p:guideLst>
        <p:guide orient="horz" pos="216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4099" y="77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432636151647966E-2"/>
          <c:y val="3.0219834182802018E-2"/>
          <c:w val="0.90919297427647416"/>
          <c:h val="0.8303777004222292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&lt;55 mg/dL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1">
                  <c:v>Current
Therapy</c:v>
                </c:pt>
                <c:pt idx="2">
                  <c:v>With Addition of 
High Intensity Statin</c:v>
                </c:pt>
                <c:pt idx="3">
                  <c:v>With Addition 
of Ezemtimibe</c:v>
                </c:pt>
                <c:pt idx="4">
                  <c:v>With Addition 
of PCSK9i mAb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1">
                  <c:v>0.22600000000000001</c:v>
                </c:pt>
                <c:pt idx="2">
                  <c:v>0.39700000000000002</c:v>
                </c:pt>
                <c:pt idx="3">
                  <c:v>0.59499999999999997</c:v>
                </c:pt>
                <c:pt idx="4">
                  <c:v>0.98399999999999999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57-4E57-9AF6-03E2F0A237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A57-4E57-9AF6-03E2F0A237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1">
                  <c:v>Current
Therapy</c:v>
                </c:pt>
                <c:pt idx="2">
                  <c:v>With Addition of 
High Intensity Statin</c:v>
                </c:pt>
                <c:pt idx="3">
                  <c:v>With Addition 
of Ezemtimibe</c:v>
                </c:pt>
                <c:pt idx="4">
                  <c:v>With Addition 
of PCSK9i mAb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1">
                  <c:v>0.219</c:v>
                </c:pt>
                <c:pt idx="2">
                  <c:v>0.22500000000000001</c:v>
                </c:pt>
                <c:pt idx="3">
                  <c:v>0.19700000000000001</c:v>
                </c:pt>
                <c:pt idx="4">
                  <c:v>1.0999999999999999E-2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57-4E57-9AF6-03E2F0A237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A57-4E57-9AF6-03E2F0A237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1">
                  <c:v>Current
Therapy</c:v>
                </c:pt>
                <c:pt idx="2">
                  <c:v>With Addition of 
High Intensity Statin</c:v>
                </c:pt>
                <c:pt idx="3">
                  <c:v>With Addition 
of Ezemtimibe</c:v>
                </c:pt>
                <c:pt idx="4">
                  <c:v>With Addition 
of PCSK9i mAb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1">
                  <c:v>0.55500000000000005</c:v>
                </c:pt>
                <c:pt idx="2">
                  <c:v>0.378</c:v>
                </c:pt>
                <c:pt idx="3">
                  <c:v>0.20799999999999999</c:v>
                </c:pt>
                <c:pt idx="4">
                  <c:v>5.0000000000000001E-3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57-4E57-9AF6-03E2F0A237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320175248"/>
        <c:axId val="1352560768"/>
      </c:barChart>
      <c:catAx>
        <c:axId val="132017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2560768"/>
        <c:crosses val="autoZero"/>
        <c:auto val="1"/>
        <c:lblAlgn val="ctr"/>
        <c:lblOffset val="0"/>
        <c:noMultiLvlLbl val="0"/>
      </c:catAx>
      <c:valAx>
        <c:axId val="135256076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/>
                  <a:t>Patients</a:t>
                </a:r>
              </a:p>
            </c:rich>
          </c:tx>
          <c:layout>
            <c:manualLayout>
              <c:xMode val="edge"/>
              <c:yMode val="edge"/>
              <c:x val="0"/>
              <c:y val="0.382114869573534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0175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  <a:effectLst>
              <a:outerShdw blurRad="139700" dist="177800" dir="5400000" sx="94000" sy="94000" algn="t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>
                <a:outerShdw blurRad="139700" dist="177800" dir="5400000" sx="94000" sy="94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DC6-4261-AD7D-4770372D5C49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139700" dist="177800" dir="5400000" sx="94000" sy="94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DC6-4261-AD7D-4770372D5C49}"/>
              </c:ext>
            </c:extLst>
          </c:dPt>
          <c:dLbls>
            <c:dLbl>
              <c:idx val="0"/>
              <c:layout>
                <c:manualLayout>
                  <c:x val="-0.17216152668416448"/>
                  <c:y val="-7.9682305336832918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92919529727219"/>
                      <c:h val="0.196616680715531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DC6-4261-AD7D-4770372D5C49}"/>
                </c:ext>
              </c:extLst>
            </c:dLbl>
            <c:dLbl>
              <c:idx val="1"/>
              <c:layout>
                <c:manualLayout>
                  <c:x val="0.1911555847185768"/>
                  <c:y val="-5.7442038495188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132045134547697"/>
                      <c:h val="9.43562462730313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DC6-4261-AD7D-4770372D5C4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HI Statin</c:v>
                </c:pt>
                <c:pt idx="1">
                  <c:v>rest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0.39400000000000002</c:v>
                </c:pt>
                <c:pt idx="1">
                  <c:v>0.60599999999999998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C6-4261-AD7D-4770372D5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  <a:effectLst>
              <a:outerShdw blurRad="139700" dist="177800" dir="5400000" sx="94000" sy="94000" algn="t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>
                <a:outerShdw blurRad="139700" dist="177800" dir="5400000" sx="94000" sy="94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DC6-4261-AD7D-4770372D5C49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139700" dist="177800" dir="5400000" sx="94000" sy="94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DC6-4261-AD7D-4770372D5C49}"/>
              </c:ext>
            </c:extLst>
          </c:dPt>
          <c:dLbls>
            <c:dLbl>
              <c:idx val="0"/>
              <c:layout>
                <c:manualLayout>
                  <c:x val="-0.1304948600174978"/>
                  <c:y val="0.10906441382327209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92919529727219"/>
                      <c:h val="0.196616680715531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DC6-4261-AD7D-4770372D5C49}"/>
                </c:ext>
              </c:extLst>
            </c:dLbl>
            <c:dLbl>
              <c:idx val="1"/>
              <c:layout>
                <c:manualLayout>
                  <c:x val="0.22926108194808978"/>
                  <c:y val="-0.3362879119276757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132045134547697"/>
                      <c:h val="9.43562462730313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DC6-4261-AD7D-4770372D5C4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Nonstatin</c:v>
                </c:pt>
                <c:pt idx="1">
                  <c:v>rest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7.1999999999999995E-2</c:v>
                </c:pt>
                <c:pt idx="1">
                  <c:v>0.92800000000000005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C6-4261-AD7D-4770372D5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  <a:effectLst>
              <a:outerShdw blurRad="139700" dist="177800" dir="5400000" sx="94000" sy="94000" algn="t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>
                <a:outerShdw blurRad="139700" dist="177800" dir="5400000" sx="94000" sy="94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DC6-4261-AD7D-4770372D5C49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139700" dist="177800" dir="5400000" sx="94000" sy="94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DC6-4261-AD7D-4770372D5C49}"/>
              </c:ext>
            </c:extLst>
          </c:dPt>
          <c:dLbls>
            <c:dLbl>
              <c:idx val="0"/>
              <c:layout>
                <c:manualLayout>
                  <c:x val="-0.17038112423447069"/>
                  <c:y val="0.10479057305336834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92919529727219"/>
                      <c:h val="0.196616680715531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DC6-4261-AD7D-4770372D5C49}"/>
                </c:ext>
              </c:extLst>
            </c:dLbl>
            <c:dLbl>
              <c:idx val="1"/>
              <c:layout>
                <c:manualLayout>
                  <c:x val="0.30333515602216388"/>
                  <c:y val="-0.2251768008165646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132045134547697"/>
                      <c:h val="9.43562462730313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DC6-4261-AD7D-4770372D5C4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LDL-C &lt;70</c:v>
                </c:pt>
                <c:pt idx="1">
                  <c:v>rest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0.26500000000000001</c:v>
                </c:pt>
                <c:pt idx="1">
                  <c:v>0.73499999999999999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C6-4261-AD7D-4770372D5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  <a:effectLst>
              <a:outerShdw blurRad="139700" dist="177800" dir="5400000" sx="94000" sy="94000" algn="t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>
                <a:outerShdw blurRad="139700" dist="177800" dir="5400000" sx="94000" sy="94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DC6-4261-AD7D-4770372D5C49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bg1"/>
                </a:solidFill>
              </a:ln>
              <a:effectLst>
                <a:outerShdw blurRad="139700" dist="177800" dir="5400000" sx="94000" sy="94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DC6-4261-AD7D-4770372D5C49}"/>
              </c:ext>
            </c:extLst>
          </c:dPt>
          <c:dLbls>
            <c:dLbl>
              <c:idx val="0"/>
              <c:layout>
                <c:manualLayout>
                  <c:x val="-0.2091985637212016"/>
                  <c:y val="9.9449001166520848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92919529727219"/>
                      <c:h val="0.196616680715531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DC6-4261-AD7D-4770372D5C49}"/>
                </c:ext>
              </c:extLst>
            </c:dLbl>
            <c:dLbl>
              <c:idx val="1"/>
              <c:layout>
                <c:manualLayout>
                  <c:x val="0.29870552639253423"/>
                  <c:y val="-0.3316582822980461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132045134547697"/>
                      <c:h val="9.43562462730313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DC6-4261-AD7D-4770372D5C4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LDL-C &lt;55</c:v>
                </c:pt>
                <c:pt idx="1">
                  <c:v>rest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0.11899999999999999</c:v>
                </c:pt>
                <c:pt idx="1">
                  <c:v>0.88100000000000001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C6-4261-AD7D-4770372D5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9325" y="160338"/>
            <a:ext cx="5111750" cy="2876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46553" y="3231715"/>
            <a:ext cx="6317294" cy="561166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defTabSz="913777" fontAlgn="auto">
              <a:spcBef>
                <a:spcPts val="0"/>
              </a:spcBef>
              <a:spcAft>
                <a:spcPts val="0"/>
              </a:spcAft>
              <a:defRPr sz="12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483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12713" indent="-112713" algn="l" defTabSz="912813" rtl="0" fontAlgn="base">
      <a:lnSpc>
        <a:spcPct val="95000"/>
      </a:lnSpc>
      <a:spcBef>
        <a:spcPts val="600"/>
      </a:spcBef>
      <a:spcAft>
        <a:spcPct val="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338138" indent="-112713" algn="l" defTabSz="912813" rtl="0" fontAlgn="base">
      <a:lnSpc>
        <a:spcPct val="95000"/>
      </a:lnSpc>
      <a:spcBef>
        <a:spcPts val="600"/>
      </a:spcBef>
      <a:spcAft>
        <a:spcPct val="0"/>
      </a:spcAft>
      <a:buFont typeface="Arial" panose="020B0604020202020204" pitchFamily="34" charset="0"/>
      <a:buChar char="−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71500" indent="-107950" algn="l" defTabSz="912813" rtl="0" fontAlgn="base">
      <a:lnSpc>
        <a:spcPct val="95000"/>
      </a:lnSpc>
      <a:spcBef>
        <a:spcPts val="600"/>
      </a:spcBef>
      <a:spcAft>
        <a:spcPct val="0"/>
      </a:spcAft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801688" indent="-112713" algn="l" defTabSz="912813" rtl="0" fontAlgn="base">
      <a:lnSpc>
        <a:spcPct val="95000"/>
      </a:lnSpc>
      <a:spcBef>
        <a:spcPts val="600"/>
      </a:spcBef>
      <a:spcAft>
        <a:spcPct val="0"/>
      </a:spcAft>
      <a:buFont typeface="Arial" panose="020B0604020202020204" pitchFamily="34" charset="0"/>
      <a:buChar char="−"/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027113" indent="-112713" algn="l" defTabSz="912813" rtl="0" fontAlgn="base">
      <a:lnSpc>
        <a:spcPct val="95000"/>
      </a:lnSpc>
      <a:spcBef>
        <a:spcPts val="600"/>
      </a:spcBef>
      <a:spcAft>
        <a:spcPct val="0"/>
      </a:spcAft>
      <a:buFont typeface="Arial" panose="020B0604020202020204" pitchFamily="34" charset="0"/>
      <a:buChar char="•"/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2284449" algn="l" defTabSz="913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330" algn="l" defTabSz="913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224" algn="l" defTabSz="913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114" algn="l" defTabSz="9137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linicaltrials.gov/show/NCT03399370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clinicaltrials.gov/show/NCT03400800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2713" marR="0" lvl="0" indent="-112713" algn="l" defTabSz="912813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This slide set was sponsored by an independent grant from Amgen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6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C8B97-3C8D-8007-4E89-6A6914624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0CF2E0-1E33-BC53-61A0-926AF2277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DD08B-26C4-955C-3551-0A3D833F4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AF01C-E706-D965-51C7-742F77638E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935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04D6-1698-EEE7-2612-87868F7C2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AC1EB8-013C-09BA-F360-5DF7DD7EBE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508FD8-3DB6-E62E-1911-C7E96830D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9D8D3-0A80-A75C-D6CE-0731A5969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29B30E-E588-D14B-A3FE-B6177361DD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963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3525A-D4EB-6437-7394-988ACA802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E466CE-EE8A-F6FE-9F58-0FB33398F1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9A6974-993C-F8CC-3811-E00EC3D23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EBDF5C-554E-C27A-0AB0-17CF633A88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769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373EF-6035-47B3-8D48-D9DA21775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7">
            <a:extLst>
              <a:ext uri="{FF2B5EF4-FFF2-40B4-BE49-F238E27FC236}">
                <a16:creationId xmlns:a16="http://schemas.microsoft.com/office/drawing/2014/main" id="{EC331793-ACD2-3279-0896-C12A8ADCF5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ED912A-E0F7-F341-B26E-C541CCA55F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72B17E68-9E8A-E251-CEC5-B582C4EB02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7A1EE90-FA9F-945E-546F-1EC7969744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fontAlgn="base"/>
            <a:r>
              <a:rPr lang="en-US" b="1" i="0" cap="all" dirty="0">
                <a:solidFill>
                  <a:srgbClr val="1A1A1A"/>
                </a:solidFill>
                <a:effectLst/>
              </a:rPr>
              <a:t>METHODS</a:t>
            </a:r>
          </a:p>
          <a:p>
            <a:pPr algn="l" fontAlgn="base"/>
            <a:r>
              <a:rPr lang="en-US" b="0" i="0" dirty="0">
                <a:solidFill>
                  <a:srgbClr val="4D4D4D"/>
                </a:solidFill>
                <a:effectLst/>
              </a:rPr>
              <a:t>We enrolled patients with atherosclerotic cardiovascular disease (ORION-10 trial) and patients with atherosclerotic cardiovascular disease or an atherosclerotic cardiovascular disease risk equivalent (ORION-11 trial) who had elevated LDL cholesterol levels despite receiving statin therapy at the maximum tolerated dose. Patients were randomly assigned in a 1:1 ratio to receive either </a:t>
            </a:r>
            <a:r>
              <a:rPr lang="en-US" b="0" i="0" dirty="0" err="1">
                <a:solidFill>
                  <a:srgbClr val="4D4D4D"/>
                </a:solidFill>
                <a:effectLst/>
              </a:rPr>
              <a:t>inclisiran</a:t>
            </a:r>
            <a:r>
              <a:rPr lang="en-US" b="0" i="0" dirty="0">
                <a:solidFill>
                  <a:srgbClr val="4D4D4D"/>
                </a:solidFill>
                <a:effectLst/>
              </a:rPr>
              <a:t> (284 mg) or placebo, administered by subcutaneous injection on day 1, day 90, and every 6 months thereafter over a period of 540 days. The coprimary end points in each trial were the placebo-corrected percentage change in LDL cholesterol level from baseline to day 510 and the time-adjusted percentage change in LDL cholesterol level from baseline after day 90 and up to day 540.</a:t>
            </a:r>
          </a:p>
          <a:p>
            <a:pPr algn="l" fontAlgn="base"/>
            <a:r>
              <a:rPr lang="en-US" b="1" i="0" cap="all" dirty="0">
                <a:solidFill>
                  <a:srgbClr val="1A1A1A"/>
                </a:solidFill>
                <a:effectLst/>
              </a:rPr>
              <a:t>RESULTS</a:t>
            </a:r>
          </a:p>
          <a:p>
            <a:pPr algn="l" fontAlgn="base"/>
            <a:r>
              <a:rPr lang="en-US" b="0" i="0" dirty="0">
                <a:solidFill>
                  <a:srgbClr val="4D4D4D"/>
                </a:solidFill>
                <a:effectLst/>
              </a:rPr>
              <a:t>A total of 1561 and 1617 patients underwent randomization in the ORION-10 and ORION-11 trials, respectively. Mean (±SD) LDL cholesterol levels at baseline were 104.7±38.3 mg per deciliter (2.71±0.99 mmol per liter) and 105.5±39.1 mg per deciliter (2.73±1.01 mmol per liter), respectively. At day 510, </a:t>
            </a:r>
            <a:r>
              <a:rPr lang="en-US" b="0" i="0" dirty="0" err="1">
                <a:solidFill>
                  <a:srgbClr val="4D4D4D"/>
                </a:solidFill>
                <a:effectLst/>
              </a:rPr>
              <a:t>inclisiran</a:t>
            </a:r>
            <a:r>
              <a:rPr lang="en-US" b="0" i="0" dirty="0">
                <a:solidFill>
                  <a:srgbClr val="4D4D4D"/>
                </a:solidFill>
                <a:effectLst/>
              </a:rPr>
              <a:t> reduced LDL cholesterol levels by 52.3% (95% confidence interval [CI], 48.8 to 55.7) in the ORION-10 trial and by 49.9% (95% CI, 46.6 to 53.1) in the ORION-11 trial, with corresponding time-adjusted reductions of 53.8% (95% CI, 51.3 to 56.2) and 49.2% (95% CI, 46.8 to 51.6) (P&lt;0.001 for all comparisons vs. placebo). Adverse events were generally similar in the </a:t>
            </a:r>
            <a:r>
              <a:rPr lang="en-US" b="0" i="0" dirty="0" err="1">
                <a:solidFill>
                  <a:srgbClr val="4D4D4D"/>
                </a:solidFill>
                <a:effectLst/>
              </a:rPr>
              <a:t>inclisiran</a:t>
            </a:r>
            <a:r>
              <a:rPr lang="en-US" b="0" i="0" dirty="0">
                <a:solidFill>
                  <a:srgbClr val="4D4D4D"/>
                </a:solidFill>
                <a:effectLst/>
              </a:rPr>
              <a:t> and placebo groups in each trial, although injection-site adverse events were more frequent with </a:t>
            </a:r>
            <a:r>
              <a:rPr lang="en-US" b="0" i="0" dirty="0" err="1">
                <a:solidFill>
                  <a:srgbClr val="4D4D4D"/>
                </a:solidFill>
                <a:effectLst/>
              </a:rPr>
              <a:t>inclisiran</a:t>
            </a:r>
            <a:r>
              <a:rPr lang="en-US" b="0" i="0" dirty="0">
                <a:solidFill>
                  <a:srgbClr val="4D4D4D"/>
                </a:solidFill>
                <a:effectLst/>
              </a:rPr>
              <a:t> than with placebo (2.6% vs. 0.9% in the ORION-10 trial and 4.7% vs. 0.5% in the ORION-11 trial); such reactions were generally mild, and none were severe or persistent.</a:t>
            </a:r>
          </a:p>
          <a:p>
            <a:pPr algn="l" fontAlgn="base"/>
            <a:r>
              <a:rPr lang="en-US" b="1" i="0" cap="all" dirty="0">
                <a:solidFill>
                  <a:srgbClr val="1A1A1A"/>
                </a:solidFill>
                <a:effectLst/>
              </a:rPr>
              <a:t>CONCLUSIONS</a:t>
            </a:r>
          </a:p>
          <a:p>
            <a:pPr algn="l" fontAlgn="base"/>
            <a:r>
              <a:rPr lang="en-US" b="0" i="0" dirty="0">
                <a:solidFill>
                  <a:srgbClr val="4D4D4D"/>
                </a:solidFill>
                <a:effectLst/>
              </a:rPr>
              <a:t>Reductions in LDL cholesterol levels of approximately 50% were obtained with </a:t>
            </a:r>
            <a:r>
              <a:rPr lang="en-US" b="0" i="0" dirty="0" err="1">
                <a:solidFill>
                  <a:srgbClr val="4D4D4D"/>
                </a:solidFill>
                <a:effectLst/>
              </a:rPr>
              <a:t>inclisiran</a:t>
            </a:r>
            <a:r>
              <a:rPr lang="en-US" b="0" i="0" dirty="0">
                <a:solidFill>
                  <a:srgbClr val="4D4D4D"/>
                </a:solidFill>
                <a:effectLst/>
              </a:rPr>
              <a:t>, administered subcutaneously every 6 months. More injection-site adverse events occurred with </a:t>
            </a:r>
            <a:r>
              <a:rPr lang="en-US" b="0" i="0" dirty="0" err="1">
                <a:solidFill>
                  <a:srgbClr val="4D4D4D"/>
                </a:solidFill>
                <a:effectLst/>
              </a:rPr>
              <a:t>inclisiran</a:t>
            </a:r>
            <a:r>
              <a:rPr lang="en-US" b="0" i="0" dirty="0">
                <a:solidFill>
                  <a:srgbClr val="4D4D4D"/>
                </a:solidFill>
                <a:effectLst/>
              </a:rPr>
              <a:t> than with placebo. (Funded by the Medicines Company; ORION-10 and ORION-11 ClinicalTrials.gov numbers, </a:t>
            </a:r>
            <a:r>
              <a:rPr lang="en-US" b="1" i="0" u="none" strike="noStrike" dirty="0">
                <a:solidFill>
                  <a:srgbClr val="084E9B"/>
                </a:solidFill>
                <a:effectLst/>
                <a:hlinkClick r:id="rId3"/>
              </a:rPr>
              <a:t>NCT03399370. opens in new tab</a:t>
            </a:r>
            <a:r>
              <a:rPr lang="en-US" b="0" i="0" dirty="0">
                <a:solidFill>
                  <a:srgbClr val="4D4D4D"/>
                </a:solidFill>
                <a:effectLst/>
              </a:rPr>
              <a:t> and </a:t>
            </a:r>
            <a:r>
              <a:rPr lang="en-US" b="1" i="0" u="none" strike="noStrike" dirty="0">
                <a:solidFill>
                  <a:srgbClr val="084E9B"/>
                </a:solidFill>
                <a:effectLst/>
                <a:hlinkClick r:id="rId4"/>
              </a:rPr>
              <a:t>NCT03400800. opens in new tab</a:t>
            </a:r>
            <a:r>
              <a:rPr lang="en-US" b="0" i="0" dirty="0">
                <a:solidFill>
                  <a:srgbClr val="4D4D4D"/>
                </a:solidFill>
                <a:effectLst/>
              </a:rPr>
              <a:t>.)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523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en-US" sz="12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N=2909 2:1 </a:t>
            </a:r>
            <a:r>
              <a:rPr lang="en-US" sz="1200" kern="100" dirty="0" err="1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enlicitide</a:t>
            </a:r>
            <a:r>
              <a:rPr lang="en-US" sz="12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vs placebo</a:t>
            </a:r>
          </a:p>
          <a:p>
            <a:pPr marL="114300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endParaRPr lang="en-US" sz="1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en-US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ASCVD &amp; LDL-C ≥55 mg/dL</a:t>
            </a:r>
          </a:p>
          <a:p>
            <a:pPr marL="114300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en-US" sz="12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 Risk &amp; LDL-C ≥70 mg/dL</a:t>
            </a:r>
          </a:p>
          <a:p>
            <a:pPr marL="114300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endParaRPr lang="en-US" sz="1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en-US" sz="12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Mean LDL-C ~96 mg/dL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731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D3299-CE84-E961-3A92-C3810DB68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D9FE79-21E4-AFAA-3DBE-84BCC0A72C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DD386-28F3-7694-8C3C-B39B3C9CE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BD8C7-6BB1-E314-53CE-5D229F4690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50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10F0E-40B7-3B84-4419-831BCA073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D3C0DB-08AB-5DC3-4E01-0BA903C45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54A580-55E2-7DE1-F52A-020504E659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4E3D1-6D50-5B64-AFC6-08F4265ED1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29B30E-E588-D14B-A3FE-B6177361DD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15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844B5-AB4C-C8EE-2B5B-9A92CBFFA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4D26BA-47ED-F7A4-8848-D90115BF1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6D75D9-C0E4-2090-9A5B-017D152E83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E3F0F-1CFB-7AD2-B67F-37BCE1F132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29B30E-E588-D14B-A3FE-B6177361DD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7863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D1B4C-C493-058F-F2ED-0BFD66D49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E18625-6502-3B43-93D9-6275D5290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589F4D-CC31-AD6C-B665-462A202C1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CD76E-D50F-E99A-3D0A-69F49D2FC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29B30E-E588-D14B-A3FE-B6177361DD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033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B381E-1135-44A3-0714-8DB8CE98D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7DFC2D-61B9-E637-36F6-DDB9A4CF83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B26C9-400D-B7DC-3004-325FC2CA7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8E4D5-0888-BC32-18D7-56034988EC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795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3E7BB-C4C7-419D-5670-1A2B3BD2D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95457C-806D-A23B-520C-380369A3DD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0FB815-4ABC-C863-CAF3-007181A4A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E32E24-5CC8-D9A7-3FE8-E351A07EF7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187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6659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5C59A-946A-42FD-2AD1-926A83C0F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666A77-B426-79BA-26D2-BE25A0FBD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2F8DC0-062F-52DA-8558-E2DE8028B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35A7D-2C48-1E03-93E2-74E075B910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003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65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2713" marR="0" lvl="0" indent="-112713" algn="l" defTabSz="912813" rtl="0" eaLnBrk="1" fontAlgn="base" latinLnBrk="0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 LDL-C of 96 mg/dL represents important residual lipid-related risk despite high-intensity statin therapy and ezetimibe. His high CAC score, CT-documented coronary atherosclerosis, diabetes, and CKD further strengthen the rationale for intensive LDL-C lowering.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2438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B6541-F5CB-27F0-1D71-F51A90379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80C38-6E04-D79B-C840-63FC703DD9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139C83-64CE-630F-CE62-A7566A91B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39747-AF2B-AAB5-55AE-CA70F80956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7E2EF2-39FC-4FE8-B1B5-82A9A06E82FC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60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0662FDE-0C00-4ECC-8D48-FC8185E4F7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" r="9019"/>
          <a:stretch/>
        </p:blipFill>
        <p:spPr>
          <a:xfrm>
            <a:off x="-6096" y="0"/>
            <a:ext cx="12198095" cy="482261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999D9AE-15A1-4727-88EA-25A7669D2BCB}"/>
              </a:ext>
            </a:extLst>
          </p:cNvPr>
          <p:cNvGrpSpPr/>
          <p:nvPr userDrawn="1"/>
        </p:nvGrpSpPr>
        <p:grpSpPr>
          <a:xfrm>
            <a:off x="1523" y="4784681"/>
            <a:ext cx="12198096" cy="2073319"/>
            <a:chOff x="1523" y="4784681"/>
            <a:chExt cx="12198096" cy="207331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0129B06-A756-4F8D-9EAD-555BE2C98791}"/>
                </a:ext>
              </a:extLst>
            </p:cNvPr>
            <p:cNvSpPr/>
            <p:nvPr userDrawn="1"/>
          </p:nvSpPr>
          <p:spPr>
            <a:xfrm>
              <a:off x="1523" y="4914951"/>
              <a:ext cx="12198096" cy="19430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E47383-D9FB-4C74-B856-67D19B69EDCE}"/>
                </a:ext>
              </a:extLst>
            </p:cNvPr>
            <p:cNvSpPr/>
            <p:nvPr userDrawn="1"/>
          </p:nvSpPr>
          <p:spPr>
            <a:xfrm>
              <a:off x="1523" y="4784681"/>
              <a:ext cx="12198096" cy="237744"/>
            </a:xfrm>
            <a:prstGeom prst="rect">
              <a:avLst/>
            </a:prstGeom>
            <a:solidFill>
              <a:srgbClr val="000000">
                <a:alpha val="43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F9E781A-55E7-498B-814B-E54AA0019309}"/>
                </a:ext>
              </a:extLst>
            </p:cNvPr>
            <p:cNvSpPr/>
            <p:nvPr userDrawn="1"/>
          </p:nvSpPr>
          <p:spPr>
            <a:xfrm>
              <a:off x="1523" y="4794453"/>
              <a:ext cx="12198096" cy="19757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967307"/>
            <a:ext cx="11277600" cy="665789"/>
          </a:xfr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6888" indent="0" algn="ctr">
              <a:buNone/>
              <a:defRPr sz="2000"/>
            </a:lvl2pPr>
            <a:lvl3pPr marL="913777" indent="0" algn="ctr">
              <a:buNone/>
              <a:defRPr sz="1800"/>
            </a:lvl3pPr>
            <a:lvl4pPr marL="1370665" indent="0" algn="ctr">
              <a:buNone/>
              <a:defRPr sz="1600"/>
            </a:lvl4pPr>
            <a:lvl5pPr marL="1827559" indent="0" algn="ctr">
              <a:buNone/>
              <a:defRPr sz="1600"/>
            </a:lvl5pPr>
            <a:lvl6pPr marL="2284449" indent="0" algn="ctr">
              <a:buNone/>
              <a:defRPr sz="1600"/>
            </a:lvl6pPr>
            <a:lvl7pPr marL="2741330" indent="0" algn="ctr">
              <a:buNone/>
              <a:defRPr sz="1600"/>
            </a:lvl7pPr>
            <a:lvl8pPr marL="3198224" indent="0" algn="ctr">
              <a:buNone/>
              <a:defRPr sz="1600"/>
            </a:lvl8pPr>
            <a:lvl9pPr marL="3655114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4506" y="5140631"/>
            <a:ext cx="11282988" cy="738622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ctr">
              <a:defRPr sz="26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6631A027-A6DA-4C32-AB75-6D6BD5932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7E143885-25B1-4F1D-B5FF-ED768E8B5C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1D5A08-E5B2-4028-BB02-4CDD29FF2E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30" y="451650"/>
            <a:ext cx="3636699" cy="113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8775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F999D9AE-15A1-4727-88EA-25A7669D2BCB}"/>
              </a:ext>
            </a:extLst>
          </p:cNvPr>
          <p:cNvGrpSpPr/>
          <p:nvPr userDrawn="1"/>
        </p:nvGrpSpPr>
        <p:grpSpPr>
          <a:xfrm>
            <a:off x="1523" y="4784681"/>
            <a:ext cx="12198096" cy="2071027"/>
            <a:chOff x="1523" y="4784681"/>
            <a:chExt cx="12198096" cy="207102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0129B06-A756-4F8D-9EAD-555BE2C98791}"/>
                </a:ext>
              </a:extLst>
            </p:cNvPr>
            <p:cNvSpPr/>
            <p:nvPr userDrawn="1"/>
          </p:nvSpPr>
          <p:spPr>
            <a:xfrm>
              <a:off x="1523" y="4912659"/>
              <a:ext cx="12198096" cy="19430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E47383-D9FB-4C74-B856-67D19B69EDCE}"/>
                </a:ext>
              </a:extLst>
            </p:cNvPr>
            <p:cNvSpPr/>
            <p:nvPr userDrawn="1"/>
          </p:nvSpPr>
          <p:spPr>
            <a:xfrm>
              <a:off x="1523" y="4784681"/>
              <a:ext cx="12198096" cy="237744"/>
            </a:xfrm>
            <a:prstGeom prst="rect">
              <a:avLst/>
            </a:prstGeom>
            <a:solidFill>
              <a:srgbClr val="000000">
                <a:alpha val="43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F9E781A-55E7-498B-814B-E54AA0019309}"/>
                </a:ext>
              </a:extLst>
            </p:cNvPr>
            <p:cNvSpPr/>
            <p:nvPr userDrawn="1"/>
          </p:nvSpPr>
          <p:spPr>
            <a:xfrm>
              <a:off x="1523" y="4794453"/>
              <a:ext cx="12198096" cy="19757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40C7313-88F4-7971-6D23-D1152ED5256B}"/>
              </a:ext>
            </a:extLst>
          </p:cNvPr>
          <p:cNvGrpSpPr/>
          <p:nvPr userDrawn="1"/>
        </p:nvGrpSpPr>
        <p:grpSpPr>
          <a:xfrm>
            <a:off x="11126131" y="6582042"/>
            <a:ext cx="673570" cy="205363"/>
            <a:chOff x="-271800" y="3216635"/>
            <a:chExt cx="3730081" cy="11372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FAFB377-6C23-2080-93CE-0667904AEB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606"/>
            <a:stretch>
              <a:fillRect/>
            </a:stretch>
          </p:blipFill>
          <p:spPr>
            <a:xfrm>
              <a:off x="-271800" y="3216635"/>
              <a:ext cx="1105336" cy="113725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D0F40E7-CEFB-1FB2-8FA3-F821A0C9E1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97" r="-2571"/>
            <a:stretch>
              <a:fillRect/>
            </a:stretch>
          </p:blipFill>
          <p:spPr>
            <a:xfrm>
              <a:off x="833535" y="3216635"/>
              <a:ext cx="2624746" cy="1137256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0662FDE-0C00-4ECC-8D48-FC8185E4F7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" r="9019"/>
          <a:stretch/>
        </p:blipFill>
        <p:spPr>
          <a:xfrm>
            <a:off x="-6095" y="0"/>
            <a:ext cx="12198095" cy="482261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935A0EE-9EF4-4359-B1E0-62BAA2F3BAD7}"/>
              </a:ext>
            </a:extLst>
          </p:cNvPr>
          <p:cNvSpPr/>
          <p:nvPr userDrawn="1"/>
        </p:nvSpPr>
        <p:spPr>
          <a:xfrm>
            <a:off x="-6096" y="0"/>
            <a:ext cx="9529403" cy="4912659"/>
          </a:xfrm>
          <a:prstGeom prst="rect">
            <a:avLst/>
          </a:prstGeom>
          <a:gradFill>
            <a:gsLst>
              <a:gs pos="3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290" y="2492587"/>
            <a:ext cx="3979333" cy="772837"/>
          </a:xfrm>
          <a:noFill/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456888" indent="0" algn="ctr">
              <a:buNone/>
              <a:defRPr sz="2000"/>
            </a:lvl2pPr>
            <a:lvl3pPr marL="913777" indent="0" algn="ctr">
              <a:buNone/>
              <a:defRPr sz="1800"/>
            </a:lvl3pPr>
            <a:lvl4pPr marL="1370665" indent="0" algn="ctr">
              <a:buNone/>
              <a:defRPr sz="1600"/>
            </a:lvl4pPr>
            <a:lvl5pPr marL="1827559" indent="0" algn="ctr">
              <a:buNone/>
              <a:defRPr sz="1600"/>
            </a:lvl5pPr>
            <a:lvl6pPr marL="2284449" indent="0" algn="ctr">
              <a:buNone/>
              <a:defRPr sz="1600"/>
            </a:lvl6pPr>
            <a:lvl7pPr marL="2741330" indent="0" algn="ctr">
              <a:buNone/>
              <a:defRPr sz="1600"/>
            </a:lvl7pPr>
            <a:lvl8pPr marL="3198224" indent="0" algn="ctr">
              <a:buNone/>
              <a:defRPr sz="1600"/>
            </a:lvl8pPr>
            <a:lvl9pPr marL="3655114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1596" y="580853"/>
            <a:ext cx="3981234" cy="1620479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6631A027-A6DA-4C32-AB75-6D6BD5932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7E143885-25B1-4F1D-B5FF-ED768E8B5C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94756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D3B3397-B90B-435A-931D-3EECE3C113EC}"/>
              </a:ext>
            </a:extLst>
          </p:cNvPr>
          <p:cNvSpPr/>
          <p:nvPr userDrawn="1"/>
        </p:nvSpPr>
        <p:spPr>
          <a:xfrm>
            <a:off x="-1" y="0"/>
            <a:ext cx="12192001" cy="1361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DF747E-528D-43B1-A4F5-46908F200680}"/>
              </a:ext>
            </a:extLst>
          </p:cNvPr>
          <p:cNvSpPr/>
          <p:nvPr userDrawn="1"/>
        </p:nvSpPr>
        <p:spPr>
          <a:xfrm>
            <a:off x="-6096" y="0"/>
            <a:ext cx="12198096" cy="6117021"/>
          </a:xfrm>
          <a:prstGeom prst="rect">
            <a:avLst/>
          </a:prstGeom>
          <a:blipFill dpi="0" rotWithShape="1">
            <a:blip r:embed="rId2">
              <a:alphaModFix amt="23000"/>
            </a:blip>
            <a:srcRect/>
            <a:stretch>
              <a:fillRect l="-35000" t="-3000"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89954" y="1569183"/>
            <a:ext cx="9212093" cy="1935165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algn="ctr">
              <a:defRPr sz="440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9954" y="4141205"/>
            <a:ext cx="9212093" cy="388246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6888" indent="0" algn="ctr">
              <a:buNone/>
              <a:defRPr sz="2000"/>
            </a:lvl2pPr>
            <a:lvl3pPr marL="913777" indent="0" algn="ctr">
              <a:buNone/>
              <a:defRPr sz="1800"/>
            </a:lvl3pPr>
            <a:lvl4pPr marL="1370665" indent="0" algn="ctr">
              <a:buNone/>
              <a:defRPr sz="1600"/>
            </a:lvl4pPr>
            <a:lvl5pPr marL="1827559" indent="0" algn="ctr">
              <a:buNone/>
              <a:defRPr sz="1600"/>
            </a:lvl5pPr>
            <a:lvl6pPr marL="2284449" indent="0" algn="ctr">
              <a:buNone/>
              <a:defRPr sz="1600"/>
            </a:lvl6pPr>
            <a:lvl7pPr marL="2741330" indent="0" algn="ctr">
              <a:buNone/>
              <a:defRPr sz="1600"/>
            </a:lvl7pPr>
            <a:lvl8pPr marL="3198224" indent="0" algn="ctr">
              <a:buNone/>
              <a:defRPr sz="1600"/>
            </a:lvl8pPr>
            <a:lvl9pPr marL="3655114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A04855C-4121-42D6-BB0F-628F297A9D7A}"/>
              </a:ext>
            </a:extLst>
          </p:cNvPr>
          <p:cNvGrpSpPr/>
          <p:nvPr userDrawn="1"/>
        </p:nvGrpSpPr>
        <p:grpSpPr>
          <a:xfrm>
            <a:off x="1523" y="6082737"/>
            <a:ext cx="12198096" cy="775264"/>
            <a:chOff x="1523" y="4779456"/>
            <a:chExt cx="12198096" cy="77526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B86DBED-D766-487A-B399-26C1B028140E}"/>
                </a:ext>
              </a:extLst>
            </p:cNvPr>
            <p:cNvSpPr/>
            <p:nvPr userDrawn="1"/>
          </p:nvSpPr>
          <p:spPr>
            <a:xfrm>
              <a:off x="1523" y="4912660"/>
              <a:ext cx="12198096" cy="6420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7F17602-7120-4BCE-94CC-71A63CF01724}"/>
                </a:ext>
              </a:extLst>
            </p:cNvPr>
            <p:cNvSpPr/>
            <p:nvPr userDrawn="1"/>
          </p:nvSpPr>
          <p:spPr>
            <a:xfrm>
              <a:off x="1523" y="4779456"/>
              <a:ext cx="12198096" cy="237744"/>
            </a:xfrm>
            <a:prstGeom prst="rect">
              <a:avLst/>
            </a:prstGeom>
            <a:solidFill>
              <a:srgbClr val="000000">
                <a:alpha val="43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DE53ED2-A26C-40B2-B558-DDBA603FDF9E}"/>
                </a:ext>
              </a:extLst>
            </p:cNvPr>
            <p:cNvSpPr/>
            <p:nvPr userDrawn="1"/>
          </p:nvSpPr>
          <p:spPr>
            <a:xfrm>
              <a:off x="1523" y="4794453"/>
              <a:ext cx="12198096" cy="19757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C4C463F-464D-4AD2-B20E-33A630CF91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7E143885-25B1-4F1D-B5FF-ED768E8B5C4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3695DB9-C149-7F39-9B20-82F0095DA2FC}"/>
              </a:ext>
            </a:extLst>
          </p:cNvPr>
          <p:cNvGrpSpPr/>
          <p:nvPr userDrawn="1"/>
        </p:nvGrpSpPr>
        <p:grpSpPr>
          <a:xfrm>
            <a:off x="11126131" y="6582042"/>
            <a:ext cx="673570" cy="205363"/>
            <a:chOff x="-271800" y="3216635"/>
            <a:chExt cx="3730081" cy="11372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5FB5798-7A3B-34D0-A377-5349761700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606"/>
            <a:stretch>
              <a:fillRect/>
            </a:stretch>
          </p:blipFill>
          <p:spPr>
            <a:xfrm>
              <a:off x="-271800" y="3216635"/>
              <a:ext cx="1105336" cy="113725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F54D227-57B2-2547-19E1-76FD228601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97" r="-2571"/>
            <a:stretch>
              <a:fillRect/>
            </a:stretch>
          </p:blipFill>
          <p:spPr>
            <a:xfrm>
              <a:off x="833535" y="3216635"/>
              <a:ext cx="2624746" cy="11372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31062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881" y="1408852"/>
            <a:ext cx="11060237" cy="4937760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59996E72-5063-48D7-B56E-62035D4FC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7E143885-25B1-4F1D-B5FF-ED768E8B5C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EF77A1A8-F5DA-47DA-A756-922CDEF2A6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02CEAF6-53AD-4BC3-AA06-F73B948FC7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132" y="6581490"/>
            <a:ext cx="656707" cy="20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4094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7AD4011-80C8-4710-BA0C-7DC29E16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4A292E6-F1F9-4E3B-AA87-F6BFFD7B73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132" y="6581490"/>
            <a:ext cx="656707" cy="205363"/>
          </a:xfrm>
          <a:prstGeom prst="rect">
            <a:avLst/>
          </a:prstGeom>
        </p:spPr>
      </p:pic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926FBA5B-1EE6-47B0-BD31-7D246B53D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7E143885-25B1-4F1D-B5FF-ED768E8B5C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15631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882" y="1408852"/>
            <a:ext cx="5191452" cy="4937760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EF77A1A8-F5DA-47DA-A756-922CDEF2A6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1791E-6F65-44C7-AF2A-99D268BDE8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0884" y="1401763"/>
            <a:ext cx="5187950" cy="4945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8747F5-581D-4A2F-BD05-81C6EFA5FD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132" y="6581490"/>
            <a:ext cx="656707" cy="205363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2B716B6D-90B8-42AC-A677-5F3DF43AE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7E143885-25B1-4F1D-B5FF-ED768E8B5C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35138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3720E7-7140-4807-ACE7-5328C9E1E192}"/>
              </a:ext>
            </a:extLst>
          </p:cNvPr>
          <p:cNvSpPr/>
          <p:nvPr userDrawn="1"/>
        </p:nvSpPr>
        <p:spPr>
          <a:xfrm>
            <a:off x="-1" y="0"/>
            <a:ext cx="12198773" cy="1435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F47C700-319B-457E-9EC8-271395417C7E}"/>
              </a:ext>
            </a:extLst>
          </p:cNvPr>
          <p:cNvGrpSpPr/>
          <p:nvPr userDrawn="1"/>
        </p:nvGrpSpPr>
        <p:grpSpPr>
          <a:xfrm>
            <a:off x="0" y="0"/>
            <a:ext cx="12198096" cy="223520"/>
            <a:chOff x="0" y="1076326"/>
            <a:chExt cx="12198096" cy="9389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10BB44B-12CF-4393-A061-9DCD476929C2}"/>
                </a:ext>
              </a:extLst>
            </p:cNvPr>
            <p:cNvSpPr/>
            <p:nvPr userDrawn="1"/>
          </p:nvSpPr>
          <p:spPr>
            <a:xfrm>
              <a:off x="0" y="1076326"/>
              <a:ext cx="12198096" cy="365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5B93B20-CFDF-40D4-B018-EB7A92AA04CD}"/>
                </a:ext>
              </a:extLst>
            </p:cNvPr>
            <p:cNvSpPr/>
            <p:nvPr userDrawn="1"/>
          </p:nvSpPr>
          <p:spPr>
            <a:xfrm>
              <a:off x="0" y="1106213"/>
              <a:ext cx="12198096" cy="640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12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ADD1D190-C29F-45A8-9B4C-CA6069449B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132" y="6581490"/>
            <a:ext cx="656707" cy="205363"/>
          </a:xfrm>
          <a:prstGeom prst="rect">
            <a:avLst/>
          </a:prstGeom>
        </p:spPr>
      </p:pic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3803F66-A05A-4162-A726-84F10E2A0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7E143885-25B1-4F1D-B5FF-ED768E8B5C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19536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3BC64A9-DD80-42AC-9BCA-325124F01C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" r="17354"/>
          <a:stretch/>
        </p:blipFill>
        <p:spPr>
          <a:xfrm>
            <a:off x="9642965" y="1"/>
            <a:ext cx="2549035" cy="11129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DF7E996-BAFC-4D4C-83E8-6157C5550BFB}"/>
              </a:ext>
            </a:extLst>
          </p:cNvPr>
          <p:cNvSpPr/>
          <p:nvPr userDrawn="1"/>
        </p:nvSpPr>
        <p:spPr>
          <a:xfrm>
            <a:off x="-6096" y="1069398"/>
            <a:ext cx="12198096" cy="62819"/>
          </a:xfrm>
          <a:prstGeom prst="rect">
            <a:avLst/>
          </a:prstGeom>
          <a:solidFill>
            <a:srgbClr val="000000">
              <a:alpha val="43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07B4C0-4D6E-4B11-9DF8-2553CB3694BC}"/>
              </a:ext>
            </a:extLst>
          </p:cNvPr>
          <p:cNvSpPr/>
          <p:nvPr userDrawn="1"/>
        </p:nvSpPr>
        <p:spPr>
          <a:xfrm>
            <a:off x="0" y="1076326"/>
            <a:ext cx="12192000" cy="3657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DA75A2-00E9-4603-A048-643C7E76498F}"/>
              </a:ext>
            </a:extLst>
          </p:cNvPr>
          <p:cNvSpPr/>
          <p:nvPr userDrawn="1"/>
        </p:nvSpPr>
        <p:spPr>
          <a:xfrm>
            <a:off x="0" y="1106213"/>
            <a:ext cx="1219200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 userDrawn="1">
            <p:ph type="body" idx="1"/>
          </p:nvPr>
        </p:nvSpPr>
        <p:spPr bwMode="auto">
          <a:xfrm>
            <a:off x="565881" y="1408853"/>
            <a:ext cx="11060237" cy="493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6" tIns="45692" rIns="91376" bIns="45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325120" y="184725"/>
            <a:ext cx="10803467" cy="73890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34" r:id="rId2"/>
    <p:sldLayoutId id="2147483905" r:id="rId3"/>
    <p:sldLayoutId id="2147483903" r:id="rId4"/>
    <p:sldLayoutId id="2147483931" r:id="rId5"/>
    <p:sldLayoutId id="2147483932" r:id="rId6"/>
    <p:sldLayoutId id="2147483933" r:id="rId7"/>
  </p:sldLayoutIdLst>
  <p:transition>
    <p:fade/>
  </p:transition>
  <p:hf hdr="0" ftr="0" dt="0"/>
  <p:txStyles>
    <p:titleStyle>
      <a:lvl1pPr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176213" indent="-176213" algn="l" defTabSz="912813" rtl="0" fontAlgn="base">
        <a:lnSpc>
          <a:spcPct val="95000"/>
        </a:lnSpc>
        <a:spcBef>
          <a:spcPts val="1800"/>
        </a:spcBef>
        <a:spcAft>
          <a:spcPct val="0"/>
        </a:spcAft>
        <a:buClr>
          <a:schemeClr val="accent2"/>
        </a:buClr>
        <a:buFont typeface="Arial" pitchFamily="34" charset="0"/>
        <a:buChar char="•"/>
        <a:defRPr sz="2400" kern="1200">
          <a:solidFill>
            <a:srgbClr val="404040"/>
          </a:solidFill>
          <a:latin typeface="+mn-lt"/>
          <a:ea typeface="+mn-ea"/>
          <a:cs typeface="+mn-cs"/>
        </a:defRPr>
      </a:lvl1pPr>
      <a:lvl2pPr marL="738188" indent="-280988" algn="l" defTabSz="912813" rtl="0" fontAlgn="base">
        <a:lnSpc>
          <a:spcPct val="95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itchFamily="34" charset="0"/>
        <a:buChar char="−"/>
        <a:defRPr sz="2200" kern="1200">
          <a:solidFill>
            <a:srgbClr val="404040"/>
          </a:solidFill>
          <a:latin typeface="+mn-lt"/>
          <a:ea typeface="+mn-ea"/>
          <a:cs typeface="+mn-cs"/>
        </a:defRPr>
      </a:lvl2pPr>
      <a:lvl3pPr marL="1090613" indent="-176213" algn="l" defTabSz="912813" rtl="0" fontAlgn="base">
        <a:lnSpc>
          <a:spcPct val="95000"/>
        </a:lnSpc>
        <a:spcBef>
          <a:spcPts val="0"/>
        </a:spcBef>
        <a:spcAft>
          <a:spcPts val="600"/>
        </a:spcAft>
        <a:buClrTx/>
        <a:buFont typeface="Arial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598613" indent="-227013" algn="l" defTabSz="912813" rtl="0" fontAlgn="base">
        <a:lnSpc>
          <a:spcPct val="95000"/>
        </a:lnSpc>
        <a:spcBef>
          <a:spcPts val="0"/>
        </a:spcBef>
        <a:spcAft>
          <a:spcPts val="600"/>
        </a:spcAft>
        <a:buClrTx/>
        <a:buFont typeface="Arial" pitchFamily="34" charset="0"/>
        <a:buChar char="−"/>
        <a:defRPr sz="1800" kern="1200">
          <a:solidFill>
            <a:srgbClr val="404040"/>
          </a:solidFill>
          <a:latin typeface="+mn-lt"/>
          <a:ea typeface="+mn-ea"/>
          <a:cs typeface="+mn-cs"/>
        </a:defRPr>
      </a:lvl4pPr>
      <a:lvl5pPr marL="2005013" indent="-176213" algn="l" defTabSz="912813" rtl="0" fontAlgn="base">
        <a:lnSpc>
          <a:spcPct val="95000"/>
        </a:lnSpc>
        <a:spcBef>
          <a:spcPts val="600"/>
        </a:spcBef>
        <a:spcAft>
          <a:spcPct val="0"/>
        </a:spcAft>
        <a:buClrTx/>
        <a:buFont typeface="Arial" pitchFamily="34" charset="0"/>
        <a:buChar char="•"/>
        <a:defRPr sz="18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2899" indent="-228447" algn="l" defTabSz="9137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778" indent="-228447" algn="l" defTabSz="9137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671" indent="-228447" algn="l" defTabSz="9137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565" indent="-228447" algn="l" defTabSz="9137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88" algn="l" defTabSz="913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77" algn="l" defTabSz="913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65" algn="l" defTabSz="913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59" algn="l" defTabSz="913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49" algn="l" defTabSz="913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330" algn="l" defTabSz="913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224" algn="l" defTabSz="913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114" algn="l" defTabSz="9137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microsoft.com/office/2007/relationships/hdphoto" Target="../media/hdphoto5.wdp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3130D95-1405-D622-85C6-28204B11D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5967307"/>
            <a:ext cx="11277600" cy="665789"/>
          </a:xfrm>
        </p:spPr>
        <p:txBody>
          <a:bodyPr/>
          <a:lstStyle/>
          <a:p>
            <a:r>
              <a:rPr lang="en-US" noProof="0" dirty="0"/>
              <a:t>September 15, 2026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B61A22-7AB6-6B35-3844-2DB377052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506" y="5140631"/>
            <a:ext cx="11282988" cy="738622"/>
          </a:xfrm>
        </p:spPr>
        <p:txBody>
          <a:bodyPr anchor="ctr"/>
          <a:lstStyle/>
          <a:p>
            <a:r>
              <a:rPr lang="en-US" noProof="0" dirty="0"/>
              <a:t>PCSK9 Inhibition and the VESALIUS-CV Trial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E1A03B-2B33-B5E2-9D78-B56B89545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37444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4A306-AF67-8549-E2BC-5986E1F83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1F85B-6C65-24DD-650C-FA3296E8F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881" y="1401517"/>
            <a:ext cx="11060237" cy="44616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contents of this presentation have been reviewed and approved by </a:t>
            </a:r>
            <a:br>
              <a:rPr lang="en-US" dirty="0"/>
            </a:br>
            <a:r>
              <a:rPr lang="en-US" dirty="0"/>
              <a:t>the Education Committee of the ASPC.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E734A8-3EF5-23DD-DC48-4516ACCBA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Disclaimer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0E445A5-7991-7205-79C6-70701D9BC92B}"/>
              </a:ext>
            </a:extLst>
          </p:cNvPr>
          <p:cNvSpPr txBox="1">
            <a:spLocks/>
          </p:cNvSpPr>
          <p:nvPr/>
        </p:nvSpPr>
        <p:spPr>
          <a:xfrm>
            <a:off x="442762" y="1401763"/>
            <a:ext cx="11202391" cy="738909"/>
          </a:xfrm>
          <a:prstGeom prst="rect">
            <a:avLst/>
          </a:prstGeom>
        </p:spPr>
        <p:txBody>
          <a:bodyPr/>
          <a:lstStyle>
            <a:lvl1pPr marL="176213" indent="-176213" algn="l" defTabSz="912813" rtl="0" fontAlgn="base">
              <a:lnSpc>
                <a:spcPct val="95000"/>
              </a:lnSpc>
              <a:spcBef>
                <a:spcPts val="18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2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38188" indent="-280988" algn="l" defTabSz="912813" rtl="0" fontAlgn="base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itchFamily="34" charset="0"/>
              <a:buChar char="−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090613" indent="-176213" algn="l" defTabSz="912813" rtl="0" fontAlgn="base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598613" indent="-227013" algn="l" defTabSz="912813" rtl="0" fontAlgn="base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−"/>
              <a:defRPr sz="18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05013" indent="-176213" algn="l" defTabSz="912813" rtl="0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18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2899" indent="-228447" algn="l" defTabSz="9137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9778" indent="-228447" algn="l" defTabSz="9137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6671" indent="-228447" algn="l" defTabSz="9137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565" indent="-228447" algn="l" defTabSz="9137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endParaRPr lang="en-US" sz="200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381DB1-0676-2A52-8001-3D62228C42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66031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0F0A5-83D1-9C23-0D90-E687D02F0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FF9B1-CB6C-6FDB-1BF4-6079F93D0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881" y="1408852"/>
            <a:ext cx="11060237" cy="493776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Low-density Lipoprotein (LDL): By the Numbers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Mechanism of PCSK9 Inhibition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VESALIUS-CV Trial Results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Patient Cases: Appropriate Patients for PCSK9 Inhibition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Key Takeaways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17C23E-DEE0-F925-21CD-95B4E6B56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/>
          <a:lstStyle/>
          <a:p>
            <a:r>
              <a:rPr lang="en-US" noProof="0" dirty="0"/>
              <a:t>Presentation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050F1A-04CB-8F58-91DC-A6009C98C4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12063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35893-2F5E-0413-A558-0EB9FAF70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6D36E82-33A4-812E-738F-F6AE37506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954" y="1569183"/>
            <a:ext cx="9212093" cy="1935165"/>
          </a:xfrm>
        </p:spPr>
        <p:txBody>
          <a:bodyPr/>
          <a:lstStyle/>
          <a:p>
            <a:r>
              <a:rPr lang="en-US" dirty="0"/>
              <a:t>Low-density Lipoprotein (LDL): </a:t>
            </a:r>
            <a:br>
              <a:rPr lang="en-US" dirty="0"/>
            </a:br>
            <a:r>
              <a:rPr lang="en-US" dirty="0"/>
              <a:t>By the Numbers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2E831C-D550-E478-2C27-2BF32D230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9856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E2143-09EE-A293-8831-40D1990C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38" y="184150"/>
            <a:ext cx="10802937" cy="739775"/>
          </a:xfrm>
        </p:spPr>
        <p:txBody>
          <a:bodyPr/>
          <a:lstStyle/>
          <a:p>
            <a:r>
              <a:rPr lang="en-US" dirty="0"/>
              <a:t>We Know That Lower Is Better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A1DF58-3348-9DBC-A085-7506675EC3AC}"/>
              </a:ext>
            </a:extLst>
          </p:cNvPr>
          <p:cNvGrpSpPr/>
          <p:nvPr/>
        </p:nvGrpSpPr>
        <p:grpSpPr>
          <a:xfrm>
            <a:off x="393324" y="1813740"/>
            <a:ext cx="6990573" cy="4178389"/>
            <a:chOff x="393324" y="1813740"/>
            <a:chExt cx="6990573" cy="417838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4C59AF4-F003-E039-6557-9DD03D6ED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3324" y="1901959"/>
              <a:ext cx="6990573" cy="409017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9F666C0-99F1-873E-3604-C938D80E2E77}"/>
                </a:ext>
              </a:extLst>
            </p:cNvPr>
            <p:cNvSpPr/>
            <p:nvPr/>
          </p:nvSpPr>
          <p:spPr>
            <a:xfrm>
              <a:off x="5961480" y="1813740"/>
              <a:ext cx="1422417" cy="233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ADC24B3-F0B5-24D9-D904-E2A67C8FCF7F}"/>
              </a:ext>
            </a:extLst>
          </p:cNvPr>
          <p:cNvSpPr txBox="1"/>
          <p:nvPr/>
        </p:nvSpPr>
        <p:spPr>
          <a:xfrm>
            <a:off x="1390014" y="2202877"/>
            <a:ext cx="1954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Consistent in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8-year follow-up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8E0C1A9-3686-6EA9-E79E-3447004D5C3F}"/>
              </a:ext>
            </a:extLst>
          </p:cNvPr>
          <p:cNvSpPr txBox="1">
            <a:spLocks/>
          </p:cNvSpPr>
          <p:nvPr/>
        </p:nvSpPr>
        <p:spPr bwMode="auto">
          <a:xfrm>
            <a:off x="325438" y="1291890"/>
            <a:ext cx="6862053" cy="322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l"/>
            <a:r>
              <a:rPr lang="en-US" sz="2000" b="1" dirty="0">
                <a:solidFill>
                  <a:schemeClr val="accent1"/>
                </a:solidFill>
              </a:rPr>
              <a:t>FOURIER: ASCVD Events by On-Treatment LDL-C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6EB6018-EC03-AF5C-9E88-40C2BE5F24DE}"/>
              </a:ext>
            </a:extLst>
          </p:cNvPr>
          <p:cNvSpPr txBox="1">
            <a:spLocks/>
          </p:cNvSpPr>
          <p:nvPr/>
        </p:nvSpPr>
        <p:spPr>
          <a:xfrm>
            <a:off x="310112" y="6477482"/>
            <a:ext cx="7918847" cy="186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>
            <a:defPPr>
              <a:defRPr lang="en-US"/>
            </a:defPPr>
            <a:lvl1pPr marL="112713" indent="-112713"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+mn-cs"/>
              </a:defRPr>
            </a:lvl9pPr>
          </a:lstStyle>
          <a:p>
            <a:r>
              <a:rPr lang="en-US" dirty="0" err="1"/>
              <a:t>Giugliano</a:t>
            </a:r>
            <a:r>
              <a:rPr lang="en-US" dirty="0"/>
              <a:t> RP, et al. </a:t>
            </a:r>
            <a:r>
              <a:rPr lang="en-US" i="1" dirty="0"/>
              <a:t>Lancet. </a:t>
            </a:r>
            <a:r>
              <a:rPr lang="en-US" dirty="0"/>
              <a:t>2017;390:1962-1971; Gaba P, et al. </a:t>
            </a:r>
            <a:r>
              <a:rPr lang="en-US" i="1" dirty="0"/>
              <a:t>Circulation. </a:t>
            </a:r>
            <a:r>
              <a:rPr lang="en-US" dirty="0"/>
              <a:t>2023;147:1192-1203; </a:t>
            </a:r>
            <a:r>
              <a:rPr lang="en-US" dirty="0">
                <a:latin typeface="Arial" panose="020B0604020202020204" pitchFamily="34" charset="0"/>
              </a:rPr>
              <a:t>JACC CV Stats 2026.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F31FA8-54E8-F6F8-E3B8-9C4D19BDD9F3}"/>
              </a:ext>
            </a:extLst>
          </p:cNvPr>
          <p:cNvSpPr txBox="1"/>
          <p:nvPr/>
        </p:nvSpPr>
        <p:spPr>
          <a:xfrm>
            <a:off x="7709208" y="1540405"/>
            <a:ext cx="4196616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+mn-lt"/>
              </a:rPr>
              <a:t>LDL particles are the primary </a:t>
            </a:r>
            <a:br>
              <a:rPr lang="en-US" sz="2000" b="0" i="0" u="none" strike="noStrike" baseline="0" dirty="0">
                <a:solidFill>
                  <a:srgbClr val="000000"/>
                </a:solidFill>
                <a:latin typeface="+mn-lt"/>
              </a:rPr>
            </a:br>
            <a:r>
              <a:rPr lang="en-US" sz="2000" b="0" i="0" u="none" strike="noStrike" baseline="0" dirty="0">
                <a:solidFill>
                  <a:srgbClr val="000000"/>
                </a:solidFill>
                <a:latin typeface="+mn-lt"/>
              </a:rPr>
              <a:t>driver of atherosclerosis and have a clear causal relationship with atherosclerotic cardiovascular disease (ASCVD), including coronary artery disease, myocardial infarction, and stroke. </a:t>
            </a:r>
            <a:endParaRPr lang="en-US" sz="2000" dirty="0">
              <a:solidFill>
                <a:srgbClr val="0080AC"/>
              </a:solidFill>
              <a:latin typeface="+mn-lt"/>
            </a:endParaRP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+mn-lt"/>
              </a:rPr>
              <a:t>Lowering low-density lipoprotein cholesterol (LDL-C) has been shown to lower atherosclerotic cardiovascular disease risk in multiple, large randomized trials with multiple medications. </a:t>
            </a:r>
            <a:endParaRPr lang="en-US" sz="2000" dirty="0"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BEFAFC-0ED4-3CD4-BD9C-B6B47B93AEC9}"/>
              </a:ext>
            </a:extLst>
          </p:cNvPr>
          <p:cNvSpPr txBox="1"/>
          <p:nvPr/>
        </p:nvSpPr>
        <p:spPr>
          <a:xfrm>
            <a:off x="7919938" y="5896880"/>
            <a:ext cx="2505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0651FA-7DC9-C79E-DCCE-C24C84AA4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75144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AC2EE-26FB-B00B-6254-504CE91EA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/>
          <a:lstStyle/>
          <a:p>
            <a:r>
              <a:rPr lang="en-US" dirty="0"/>
              <a:t>2026 AHA/ACC Multi-society Lipid Guidelines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B8EC6D4-4584-1072-2604-1338060FE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7580"/>
              </p:ext>
            </p:extLst>
          </p:nvPr>
        </p:nvGraphicFramePr>
        <p:xfrm>
          <a:off x="975360" y="1561834"/>
          <a:ext cx="10241280" cy="466196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586673423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4622262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17264814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419665137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40631235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Patient Examples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LDL-C</a:t>
                      </a:r>
                    </a:p>
                    <a:p>
                      <a:pPr algn="ctr"/>
                      <a:r>
                        <a:rPr lang="en-US" sz="1600" dirty="0"/>
                        <a:t>mg/dL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Non-HDL-C</a:t>
                      </a:r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mg/dL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ApoB</a:t>
                      </a:r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mg/dL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190172346"/>
                  </a:ext>
                </a:extLst>
              </a:tr>
              <a:tr h="1691821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800"/>
                        </a:spcBef>
                      </a:pPr>
                      <a:r>
                        <a:rPr lang="en-US" sz="1600" b="1" dirty="0"/>
                        <a:t>Borderline to Intermediate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3038" marR="0" lvl="0" indent="-173038" algn="l" defTabSz="1219170" rtl="0" eaLnBrk="1" fontAlgn="auto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3–&lt;5% or 5–&lt;10% 10y ASCVD Risk</a:t>
                      </a:r>
                    </a:p>
                    <a:p>
                      <a:pPr marL="173038" marR="0" lvl="0" indent="-173038" algn="l" defTabSz="1219170" rtl="0" eaLnBrk="1" fontAlgn="auto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&lt;3%10y ASCVD risk + (LDL-C ≥160 mg/dL 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or Fam </a:t>
                      </a:r>
                      <a:r>
                        <a:rPr lang="en-US" sz="1600" dirty="0" err="1"/>
                        <a:t>Hx</a:t>
                      </a:r>
                      <a:r>
                        <a:rPr lang="en-US" sz="1600" dirty="0"/>
                        <a:t>. or 30y risk ≥10%)</a:t>
                      </a:r>
                    </a:p>
                    <a:p>
                      <a:pPr marL="173038" indent="-173038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T2DM without ASCVD or Risk Factors</a:t>
                      </a:r>
                    </a:p>
                    <a:p>
                      <a:pPr marL="173038" indent="-173038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CAC 1–99 or mild incidental CAC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800"/>
                        </a:spcBef>
                      </a:pPr>
                      <a:r>
                        <a:rPr lang="en-US" sz="1600" dirty="0"/>
                        <a:t>&lt;100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800"/>
                        </a:spcBef>
                      </a:pPr>
                      <a:r>
                        <a:rPr lang="en-US" sz="1600" dirty="0"/>
                        <a:t>&lt;130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800"/>
                        </a:spcBef>
                      </a:pPr>
                      <a:r>
                        <a:rPr lang="en-US" sz="1600" dirty="0"/>
                        <a:t>&lt;90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9756908"/>
                  </a:ext>
                </a:extLst>
              </a:tr>
              <a:tr h="1676371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800"/>
                        </a:spcBef>
                      </a:pPr>
                      <a:r>
                        <a:rPr lang="en-US" sz="1600" b="1" dirty="0"/>
                        <a:t>High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3038" indent="-173038" algn="l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&gt;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10% 10-yr ASCVD Risk</a:t>
                      </a:r>
                    </a:p>
                    <a:p>
                      <a:pPr marL="173038" indent="-173038" algn="l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T2DM + Risk Factors</a:t>
                      </a:r>
                    </a:p>
                    <a:p>
                      <a:pPr marL="173038" indent="-173038" algn="l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HeFH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without ASCVD</a:t>
                      </a:r>
                    </a:p>
                    <a:p>
                      <a:pPr marL="173038" indent="-173038" algn="l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CAC ≥100–999 AU</a:t>
                      </a:r>
                    </a:p>
                    <a:p>
                      <a:pPr marL="173038" indent="-173038" algn="l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Moderate to severe incidental CAC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800"/>
                        </a:spcBef>
                      </a:pPr>
                      <a:r>
                        <a:rPr lang="en-US" sz="1600" dirty="0"/>
                        <a:t>&lt;70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800"/>
                        </a:spcBef>
                      </a:pPr>
                      <a:r>
                        <a:rPr lang="en-US" sz="1600" dirty="0"/>
                        <a:t>&lt;100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800"/>
                        </a:spcBef>
                      </a:pPr>
                      <a:r>
                        <a:rPr lang="en-US" sz="1600" dirty="0"/>
                        <a:t>&lt;70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2889173"/>
                  </a:ext>
                </a:extLst>
              </a:tr>
              <a:tr h="71464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800"/>
                        </a:spcBef>
                      </a:pPr>
                      <a:r>
                        <a:rPr lang="en-US" sz="1600" b="1" dirty="0"/>
                        <a:t>Very High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3038" indent="-173038" algn="l" defTabSz="913777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ASCVD (optional if not very high risk)</a:t>
                      </a:r>
                    </a:p>
                    <a:p>
                      <a:pPr marL="173038" indent="-173038" algn="l" defTabSz="913777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CAC ≥1000 AU (optional if ≥300 AU)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913777" rtl="0" eaLnBrk="1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800"/>
                        </a:spcBef>
                      </a:pPr>
                      <a:r>
                        <a:rPr lang="en-US" sz="1600" dirty="0"/>
                        <a:t>&lt;85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800"/>
                        </a:spcBef>
                      </a:pPr>
                      <a:r>
                        <a:rPr lang="en-US" sz="1600" dirty="0"/>
                        <a:t>&lt;55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8932283"/>
                  </a:ext>
                </a:extLst>
              </a:tr>
            </a:tbl>
          </a:graphicData>
        </a:graphic>
      </p:graphicFrame>
      <p:sp>
        <p:nvSpPr>
          <p:cNvPr id="8" name="UTSW Editorial Title">
            <a:extLst>
              <a:ext uri="{FF2B5EF4-FFF2-40B4-BE49-F238E27FC236}">
                <a16:creationId xmlns:a16="http://schemas.microsoft.com/office/drawing/2014/main" id="{AF90730A-1CB1-5E69-22C3-08DE01E23D36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11430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1">
                <a:solidFill>
                  <a:srgbClr val="20477D"/>
                </a:solidFill>
                <a:latin typeface="Arial"/>
                <a:ea typeface="Arial"/>
                <a:cs typeface="Arial"/>
              </a:defRPr>
            </a:pPr>
            <a:endParaRPr kumimoji="0" sz="2175" b="1" i="0" u="none" strike="noStrike" kern="1200" cap="none" spc="0" normalizeH="0" baseline="0" noProof="0" dirty="0">
              <a:ln>
                <a:noFill/>
              </a:ln>
              <a:solidFill>
                <a:srgbClr val="20477D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D60178-6BD1-435A-AEED-E73BCE36A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33477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B7823-A88E-2B16-99D7-F3AF114D5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A65FD-A473-7247-94BC-E3FC68293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/>
          <a:lstStyle/>
          <a:p>
            <a:r>
              <a:rPr lang="en-US" noProof="0" dirty="0"/>
              <a:t>2026 Cardiovascular Statistics – LDL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A86DA52-BA61-9F3E-CED0-88836BA1F7EF}"/>
              </a:ext>
            </a:extLst>
          </p:cNvPr>
          <p:cNvSpPr txBox="1">
            <a:spLocks/>
          </p:cNvSpPr>
          <p:nvPr/>
        </p:nvSpPr>
        <p:spPr>
          <a:xfrm>
            <a:off x="7171765" y="2321400"/>
            <a:ext cx="4669455" cy="2898392"/>
          </a:xfrm>
          <a:prstGeom prst="rect">
            <a:avLst/>
          </a:prstGeom>
        </p:spPr>
        <p:txBody>
          <a:bodyPr lIns="0" tIns="0" rIns="0" bIns="0"/>
          <a:lstStyle>
            <a:lvl1pPr marL="176213" indent="-176213" algn="l" defTabSz="912813" rtl="0" fontAlgn="base">
              <a:lnSpc>
                <a:spcPct val="95000"/>
              </a:lnSpc>
              <a:spcBef>
                <a:spcPts val="18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2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38188" indent="-280988" algn="l" defTabSz="912813" rtl="0" fontAlgn="base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itchFamily="34" charset="0"/>
              <a:buChar char="−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090613" indent="-176213" algn="l" defTabSz="912813" rtl="0" fontAlgn="base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•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598613" indent="-227013" algn="l" defTabSz="912813" rtl="0" fontAlgn="base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Tx/>
              <a:buFont typeface="Arial" pitchFamily="34" charset="0"/>
              <a:buChar char="−"/>
              <a:defRPr sz="18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05013" indent="-176213" algn="l" defTabSz="912813" rtl="0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18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2899" indent="-228447" algn="l" defTabSz="9137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9778" indent="-228447" algn="l" defTabSz="9137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6671" indent="-228447" algn="l" defTabSz="9137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3565" indent="-228447" algn="l" defTabSz="9137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713" indent="-112713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2200" dirty="0"/>
              <a:t>“Although LDL reduction is a </a:t>
            </a:r>
            <a:br>
              <a:rPr lang="en-US" sz="2200" dirty="0"/>
            </a:br>
            <a:r>
              <a:rPr lang="en-US" sz="2200" b="1" dirty="0">
                <a:solidFill>
                  <a:schemeClr val="bg2">
                    <a:lumMod val="75000"/>
                  </a:schemeClr>
                </a:solidFill>
              </a:rPr>
              <a:t>proven strategy</a:t>
            </a:r>
            <a:r>
              <a:rPr lang="en-US" sz="22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200" dirty="0"/>
              <a:t>to reduce atherosclerotic cardiovascular disease risk, population-level </a:t>
            </a:r>
            <a:br>
              <a:rPr lang="en-US" sz="2200" dirty="0"/>
            </a:br>
            <a:r>
              <a:rPr lang="en-US" sz="2200" dirty="0"/>
              <a:t>control remains suboptimal nationwide, and the </a:t>
            </a:r>
            <a:r>
              <a:rPr lang="en-US" sz="2200" b="1" dirty="0">
                <a:solidFill>
                  <a:schemeClr val="bg2">
                    <a:lumMod val="75000"/>
                  </a:schemeClr>
                </a:solidFill>
              </a:rPr>
              <a:t>majority of high-risk adults do not achieve guideline-recommended targets</a:t>
            </a:r>
            <a:r>
              <a:rPr lang="en-US" sz="2200" b="1" dirty="0"/>
              <a:t>.”</a:t>
            </a:r>
            <a:endParaRPr lang="en-US" sz="2200" b="1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5D61B7-C7FE-343A-06B9-DC1281DD6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92" y="1786119"/>
            <a:ext cx="6412833" cy="396895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203200" dist="165100" dir="5400000" sx="97000" sy="97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5793F7-C7F2-906B-E29E-1C36EB995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46709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5A3A9E-3B45-7A26-C497-D5D090E97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48" y="1900321"/>
            <a:ext cx="6912377" cy="4103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F7B276-E7A4-4D30-AB2E-1886911C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/>
          <a:lstStyle/>
          <a:p>
            <a:r>
              <a:rPr lang="en-US" dirty="0"/>
              <a:t>Achievement of LDL-C Targets Among U.S. Adult </a:t>
            </a:r>
            <a:br>
              <a:rPr lang="en-US" dirty="0"/>
            </a:br>
            <a:r>
              <a:rPr lang="en-US" dirty="0"/>
              <a:t>Secondary Prevention Population Still Remains Low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7DA63E-E059-4D1C-D960-B928C4B2BDE4}"/>
              </a:ext>
            </a:extLst>
          </p:cNvPr>
          <p:cNvSpPr txBox="1"/>
          <p:nvPr/>
        </p:nvSpPr>
        <p:spPr>
          <a:xfrm>
            <a:off x="7717880" y="1731085"/>
            <a:ext cx="4266951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The percentage of U.S. adults with prior ASCVD who achieved the </a:t>
            </a:r>
            <a:r>
              <a:rPr lang="en-US" sz="1900" b="1" i="0" u="none" strike="noStrike" baseline="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guideline-recommended target of LDL-C </a:t>
            </a:r>
            <a:r>
              <a:rPr lang="en-US" sz="1900" b="1" i="1" u="none" strike="noStrike" baseline="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&lt;</a:t>
            </a:r>
            <a:r>
              <a:rPr lang="en-US" sz="1900" b="1" i="0" u="none" strike="noStrike" baseline="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70 mg/dL remained low</a:t>
            </a: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from 19.0% (95% CI: 14.1%–23.8%) in 2009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</a:rPr>
              <a:t>–</a:t>
            </a: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2010 to 24.7% (95% CI: 19.9%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</a:rPr>
              <a:t>–</a:t>
            </a: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29.5%) in 2017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</a:rPr>
              <a:t>–</a:t>
            </a: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2020. </a:t>
            </a:r>
            <a:endParaRPr lang="en-US" sz="19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The percentage of </a:t>
            </a:r>
            <a:r>
              <a:rPr lang="en-US" sz="1900" b="1" i="0" u="none" strike="noStrike" baseline="0" dirty="0">
                <a:solidFill>
                  <a:srgbClr val="C35E5B"/>
                </a:solidFill>
                <a:latin typeface="Arial" panose="020B0604020202020204" pitchFamily="34" charset="0"/>
              </a:rPr>
              <a:t>those who achieved the more aggressive target of </a:t>
            </a:r>
            <a:r>
              <a:rPr lang="en-US" sz="1900" b="1" i="1" u="none" strike="noStrike" baseline="0" dirty="0">
                <a:solidFill>
                  <a:srgbClr val="C35E5B"/>
                </a:solidFill>
                <a:latin typeface="Arial" panose="020B0604020202020204" pitchFamily="34" charset="0"/>
              </a:rPr>
              <a:t>&lt;</a:t>
            </a:r>
            <a:r>
              <a:rPr lang="en-US" sz="1900" b="1" i="0" u="none" strike="noStrike" baseline="0" dirty="0">
                <a:solidFill>
                  <a:srgbClr val="C35E5B"/>
                </a:solidFill>
                <a:latin typeface="Arial" panose="020B0604020202020204" pitchFamily="34" charset="0"/>
              </a:rPr>
              <a:t>55 mg/dL was even lower </a:t>
            </a: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at 6.5% (95% CI: 3.7%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</a:rPr>
              <a:t>–</a:t>
            </a: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9.2%) in 2009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</a:rPr>
              <a:t>–</a:t>
            </a: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2010 and 9.9% (95% CI: </a:t>
            </a:r>
            <a:b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5.9%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</a:rPr>
              <a:t>–</a:t>
            </a: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13.9%) in 2017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</a:rPr>
              <a:t>–</a:t>
            </a:r>
            <a:r>
              <a:rPr lang="en-US" sz="1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2020. </a:t>
            </a:r>
            <a:endParaRPr lang="en-US" sz="1900" dirty="0"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20A0F6-3EAE-9319-72BD-385B941DEEB5}"/>
              </a:ext>
            </a:extLst>
          </p:cNvPr>
          <p:cNvSpPr txBox="1"/>
          <p:nvPr/>
        </p:nvSpPr>
        <p:spPr>
          <a:xfrm>
            <a:off x="1089581" y="3477847"/>
            <a:ext cx="581891" cy="24622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19.0%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922069-2036-710B-C02E-3517D71AF69A}"/>
              </a:ext>
            </a:extLst>
          </p:cNvPr>
          <p:cNvSpPr txBox="1"/>
          <p:nvPr/>
        </p:nvSpPr>
        <p:spPr>
          <a:xfrm>
            <a:off x="1118198" y="4435296"/>
            <a:ext cx="468077" cy="24622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rgbClr val="C35E5B"/>
                </a:solidFill>
                <a:latin typeface="Arial" panose="020B0604020202020204" pitchFamily="34" charset="0"/>
              </a:rPr>
              <a:t>6.5%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48F18A-7B80-B9F9-4048-D0333758CA1E}"/>
              </a:ext>
            </a:extLst>
          </p:cNvPr>
          <p:cNvSpPr txBox="1"/>
          <p:nvPr/>
        </p:nvSpPr>
        <p:spPr>
          <a:xfrm>
            <a:off x="6823101" y="3034193"/>
            <a:ext cx="581891" cy="24622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24.7%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EE9DFC-E9F2-6A36-07F2-F42E86A9164C}"/>
              </a:ext>
            </a:extLst>
          </p:cNvPr>
          <p:cNvSpPr txBox="1"/>
          <p:nvPr/>
        </p:nvSpPr>
        <p:spPr>
          <a:xfrm>
            <a:off x="6728729" y="4184204"/>
            <a:ext cx="468077" cy="24622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rgbClr val="C35E5B"/>
                </a:solidFill>
                <a:latin typeface="Arial" panose="020B0604020202020204" pitchFamily="34" charset="0"/>
              </a:rPr>
              <a:t>9.9%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09D40EA-70C7-6AD7-2053-D1B08ABDE47C}"/>
              </a:ext>
            </a:extLst>
          </p:cNvPr>
          <p:cNvSpPr txBox="1">
            <a:spLocks/>
          </p:cNvSpPr>
          <p:nvPr/>
        </p:nvSpPr>
        <p:spPr>
          <a:xfrm>
            <a:off x="310112" y="6176298"/>
            <a:ext cx="1011098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>
            <a:defPPr>
              <a:defRPr lang="en-US"/>
            </a:defPPr>
            <a:lvl1pPr marL="112713" indent="-112713"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lvl2pPr marL="457200" defTabSz="457200">
              <a:defRPr>
                <a:ea typeface="Geneva" panose="020B0503030404040204" pitchFamily="34" charset="0"/>
                <a:cs typeface="+mn-cs"/>
              </a:defRPr>
            </a:lvl2pPr>
            <a:lvl3pPr marL="914400" defTabSz="457200">
              <a:defRPr>
                <a:ea typeface="Geneva" panose="020B0503030404040204" pitchFamily="34" charset="0"/>
                <a:cs typeface="+mn-cs"/>
              </a:defRPr>
            </a:lvl3pPr>
            <a:lvl4pPr marL="1371600" defTabSz="457200">
              <a:defRPr>
                <a:ea typeface="Geneva" panose="020B0503030404040204" pitchFamily="34" charset="0"/>
                <a:cs typeface="+mn-cs"/>
              </a:defRPr>
            </a:lvl4pPr>
            <a:lvl5pPr marL="1828800" defTabSz="457200">
              <a:defRPr>
                <a:ea typeface="Geneva" panose="020B0503030404040204" pitchFamily="34" charset="0"/>
                <a:cs typeface="+mn-cs"/>
              </a:defRPr>
            </a:lvl5pPr>
            <a:lvl6pPr>
              <a:defRPr>
                <a:ea typeface="Geneva" panose="020B0503030404040204" pitchFamily="34" charset="0"/>
                <a:cs typeface="+mn-cs"/>
              </a:defRPr>
            </a:lvl6pPr>
            <a:lvl7pPr>
              <a:defRPr>
                <a:ea typeface="Geneva" panose="020B0503030404040204" pitchFamily="34" charset="0"/>
                <a:cs typeface="+mn-cs"/>
              </a:defRPr>
            </a:lvl7pPr>
            <a:lvl8pPr>
              <a:defRPr>
                <a:ea typeface="Geneva" panose="020B0503030404040204" pitchFamily="34" charset="0"/>
                <a:cs typeface="+mn-cs"/>
              </a:defRPr>
            </a:lvl8pPr>
            <a:lvl9pPr>
              <a:defRPr>
                <a:ea typeface="Geneva" panose="020B0503030404040204" pitchFamily="34" charset="0"/>
                <a:cs typeface="+mn-cs"/>
              </a:defRPr>
            </a:lvl9pPr>
          </a:lstStyle>
          <a:p>
            <a:pPr marL="0" indent="0"/>
            <a:r>
              <a:rPr lang="en-US" dirty="0" err="1"/>
              <a:t>Wadhera</a:t>
            </a:r>
            <a:r>
              <a:rPr lang="en-US" dirty="0"/>
              <a:t> R, Dhruva S, </a:t>
            </a:r>
            <a:r>
              <a:rPr lang="en-US" dirty="0" err="1"/>
              <a:t>Bikdeli</a:t>
            </a:r>
            <a:r>
              <a:rPr lang="en-US" dirty="0"/>
              <a:t> B, et al. Cardiovascular Statistics in the United States, 2026: JACC Stats. </a:t>
            </a:r>
            <a:r>
              <a:rPr lang="en-US" i="1" dirty="0"/>
              <a:t>JACC</a:t>
            </a:r>
            <a:r>
              <a:rPr lang="en-US" dirty="0"/>
              <a:t>. 2026;87(9):1094-1134. https://doi.org/10.1016/j.jacc.2025.12.027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29FA0-0C39-23E9-E4F2-1F3C1A7CA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728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7610A4-0CD6-FCC9-F3E6-A539A8F84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1" y="1408113"/>
            <a:ext cx="2589768" cy="2142211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000" b="1" dirty="0" err="1"/>
              <a:t>cvMOBIUS</a:t>
            </a:r>
            <a:r>
              <a:rPr lang="en-US" sz="2000" b="1" dirty="0"/>
              <a:t>: 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N=167,899 ASCVD patients 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Only 22.5% with LDL-C &lt;55 mg/dL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766FB-0AE0-7D5C-DA35-45A90B66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/>
          <a:lstStyle/>
          <a:p>
            <a:r>
              <a:rPr lang="en-US" dirty="0"/>
              <a:t>Statin + Ezetimibe Still Does Not Get Everyone to Goal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60F33E-AFB7-2E9E-4D6B-753272C5D36E}"/>
              </a:ext>
            </a:extLst>
          </p:cNvPr>
          <p:cNvSpPr txBox="1"/>
          <p:nvPr/>
        </p:nvSpPr>
        <p:spPr>
          <a:xfrm>
            <a:off x="310112" y="6176298"/>
            <a:ext cx="7918847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>
            <a:defPPr>
              <a:defRPr lang="en-US"/>
            </a:defPPr>
            <a:lvl1pPr marL="112713" indent="-112713"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lvl2pPr marL="457200" defTabSz="457200">
              <a:defRPr>
                <a:ea typeface="Geneva" panose="020B0503030404040204" pitchFamily="34" charset="0"/>
                <a:cs typeface="+mn-cs"/>
              </a:defRPr>
            </a:lvl2pPr>
            <a:lvl3pPr marL="914400" defTabSz="457200">
              <a:defRPr>
                <a:ea typeface="Geneva" panose="020B0503030404040204" pitchFamily="34" charset="0"/>
                <a:cs typeface="+mn-cs"/>
              </a:defRPr>
            </a:lvl3pPr>
            <a:lvl4pPr marL="1371600" defTabSz="457200">
              <a:defRPr>
                <a:ea typeface="Geneva" panose="020B0503030404040204" pitchFamily="34" charset="0"/>
                <a:cs typeface="+mn-cs"/>
              </a:defRPr>
            </a:lvl4pPr>
            <a:lvl5pPr marL="1828800" defTabSz="457200">
              <a:defRPr>
                <a:ea typeface="Geneva" panose="020B0503030404040204" pitchFamily="34" charset="0"/>
                <a:cs typeface="+mn-cs"/>
              </a:defRPr>
            </a:lvl5pPr>
            <a:lvl6pPr>
              <a:defRPr>
                <a:ea typeface="Geneva" panose="020B0503030404040204" pitchFamily="34" charset="0"/>
                <a:cs typeface="+mn-cs"/>
              </a:defRPr>
            </a:lvl6pPr>
            <a:lvl7pPr>
              <a:defRPr>
                <a:ea typeface="Geneva" panose="020B0503030404040204" pitchFamily="34" charset="0"/>
                <a:cs typeface="+mn-cs"/>
              </a:defRPr>
            </a:lvl7pPr>
            <a:lvl8pPr>
              <a:defRPr>
                <a:ea typeface="Geneva" panose="020B0503030404040204" pitchFamily="34" charset="0"/>
                <a:cs typeface="+mn-cs"/>
              </a:defRPr>
            </a:lvl8pPr>
            <a:lvl9pPr>
              <a:defRPr>
                <a:ea typeface="Geneva" panose="020B0503030404040204" pitchFamily="34" charset="0"/>
                <a:cs typeface="+mn-cs"/>
              </a:defRPr>
            </a:lvl9pPr>
          </a:lstStyle>
          <a:p>
            <a:r>
              <a:rPr lang="en-US" dirty="0"/>
              <a:t>Navar AM, et al. </a:t>
            </a:r>
            <a:r>
              <a:rPr lang="en-US" i="1" dirty="0"/>
              <a:t>AHJ. </a:t>
            </a:r>
            <a:r>
              <a:rPr lang="en-US" dirty="0"/>
              <a:t>2025.279:107-117.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D8AAC4-A9F4-3600-0E7B-8ACE6D87961C}"/>
              </a:ext>
            </a:extLst>
          </p:cNvPr>
          <p:cNvSpPr txBox="1"/>
          <p:nvPr/>
        </p:nvSpPr>
        <p:spPr>
          <a:xfrm>
            <a:off x="688104" y="3702032"/>
            <a:ext cx="2242132" cy="124833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  <a:effectLst>
            <a:outerShdw blurRad="127000" dist="139700" dir="5400000" sx="94000" sy="94000" algn="t" rotWithShape="0">
              <a:prstClr val="black">
                <a:alpha val="40000"/>
              </a:prstClr>
            </a:outerShdw>
          </a:effectLst>
        </p:spPr>
        <p:txBody>
          <a:bodyPr wrap="square" tIns="91440" bIns="9144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</a:pPr>
            <a:r>
              <a:rPr lang="en-US" sz="2000" b="1" dirty="0">
                <a:latin typeface="+mn-lt"/>
                <a:cs typeface="+mn-cs"/>
              </a:rPr>
              <a:t>4 in 10 need </a:t>
            </a:r>
            <a:br>
              <a:rPr lang="en-US" sz="2000" b="1" dirty="0">
                <a:latin typeface="+mn-lt"/>
                <a:cs typeface="+mn-cs"/>
              </a:rPr>
            </a:br>
            <a:r>
              <a:rPr lang="en-US" sz="2000" b="1" dirty="0">
                <a:latin typeface="+mn-lt"/>
                <a:cs typeface="+mn-cs"/>
              </a:rPr>
              <a:t>more than </a:t>
            </a:r>
            <a:br>
              <a:rPr lang="en-US" sz="2000" b="1" dirty="0">
                <a:latin typeface="+mn-lt"/>
                <a:cs typeface="+mn-cs"/>
              </a:rPr>
            </a:br>
            <a:r>
              <a:rPr lang="en-US" sz="2000" b="1" dirty="0">
                <a:latin typeface="+mn-lt"/>
                <a:cs typeface="+mn-cs"/>
              </a:rPr>
              <a:t>HI Statin + EZE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2F2480B-865C-CBAD-8A11-21BB91BF989B}"/>
              </a:ext>
            </a:extLst>
          </p:cNvPr>
          <p:cNvGrpSpPr/>
          <p:nvPr/>
        </p:nvGrpSpPr>
        <p:grpSpPr>
          <a:xfrm>
            <a:off x="3422074" y="1376061"/>
            <a:ext cx="8184609" cy="5051897"/>
            <a:chOff x="6053430" y="1790568"/>
            <a:chExt cx="5920612" cy="4394847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E80EC34A-5769-0630-23F9-D75AD9833E5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20688025"/>
                </p:ext>
              </p:extLst>
            </p:nvPr>
          </p:nvGraphicFramePr>
          <p:xfrm>
            <a:off x="6053430" y="2063785"/>
            <a:ext cx="5920612" cy="40745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7C158C4-AC0D-1229-D995-20AC3F140020}"/>
                </a:ext>
              </a:extLst>
            </p:cNvPr>
            <p:cNvGrpSpPr/>
            <p:nvPr/>
          </p:nvGrpSpPr>
          <p:grpSpPr>
            <a:xfrm>
              <a:off x="6708389" y="1790568"/>
              <a:ext cx="5137844" cy="4394847"/>
              <a:chOff x="6708389" y="1790568"/>
              <a:chExt cx="5137844" cy="4394847"/>
            </a:xfrm>
          </p:grpSpPr>
          <p:sp>
            <p:nvSpPr>
              <p:cNvPr id="19" name="Arrow: Left-Right 18">
                <a:extLst>
                  <a:ext uri="{FF2B5EF4-FFF2-40B4-BE49-F238E27FC236}">
                    <a16:creationId xmlns:a16="http://schemas.microsoft.com/office/drawing/2014/main" id="{2B6A6A6C-C159-D20D-2E8D-834944FC7BDE}"/>
                  </a:ext>
                </a:extLst>
              </p:cNvPr>
              <p:cNvSpPr/>
              <p:nvPr/>
            </p:nvSpPr>
            <p:spPr>
              <a:xfrm>
                <a:off x="8694267" y="5914517"/>
                <a:ext cx="3151966" cy="165235"/>
              </a:xfrm>
              <a:prstGeom prst="leftRightArrow">
                <a:avLst>
                  <a:gd name="adj1" fmla="val 0"/>
                  <a:gd name="adj2" fmla="val 0"/>
                </a:avLst>
              </a:prstGeom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F20AFF8-95DC-2DA7-4406-677E4D1DEC96}"/>
                  </a:ext>
                </a:extLst>
              </p:cNvPr>
              <p:cNvSpPr txBox="1"/>
              <p:nvPr/>
            </p:nvSpPr>
            <p:spPr>
              <a:xfrm>
                <a:off x="8889999" y="6024766"/>
                <a:ext cx="2800020" cy="16064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000000"/>
                    </a:solidFill>
                    <a:latin typeface="+mn-lt"/>
                  </a:rPr>
                  <a:t>Projected Result if Additional Therapy is Added</a:t>
                </a:r>
                <a:endParaRPr lang="en-US" sz="1200" b="1" dirty="0">
                  <a:latin typeface="+mn-lt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FC68F7F-6C37-1054-D819-66244F58527E}"/>
                  </a:ext>
                </a:extLst>
              </p:cNvPr>
              <p:cNvSpPr txBox="1"/>
              <p:nvPr/>
            </p:nvSpPr>
            <p:spPr>
              <a:xfrm>
                <a:off x="6877108" y="5134711"/>
                <a:ext cx="643571" cy="1686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b="1" dirty="0">
                    <a:solidFill>
                      <a:schemeClr val="accent1"/>
                    </a:solidFill>
                    <a:latin typeface="+mn-lt"/>
                  </a:rPr>
                  <a:t>&lt;55 mg/dL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9BF9067-C4C2-F135-118A-4CFCF3A3DA0B}"/>
                  </a:ext>
                </a:extLst>
              </p:cNvPr>
              <p:cNvSpPr txBox="1"/>
              <p:nvPr/>
            </p:nvSpPr>
            <p:spPr>
              <a:xfrm>
                <a:off x="6708389" y="4326937"/>
                <a:ext cx="981009" cy="16868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b="1" dirty="0">
                    <a:solidFill>
                      <a:schemeClr val="accent2"/>
                    </a:solidFill>
                    <a:latin typeface="+mn-lt"/>
                  </a:rPr>
                  <a:t>55 to &lt;70 mg/dL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328A6CE-9D16-D3D6-3F76-560BDE8FF4E8}"/>
                  </a:ext>
                </a:extLst>
              </p:cNvPr>
              <p:cNvSpPr txBox="1"/>
              <p:nvPr/>
            </p:nvSpPr>
            <p:spPr>
              <a:xfrm>
                <a:off x="6858554" y="2972139"/>
                <a:ext cx="680677" cy="16868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b="1" dirty="0">
                    <a:solidFill>
                      <a:schemeClr val="bg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≥</a:t>
                </a:r>
                <a:r>
                  <a:rPr lang="en-US" sz="1400" b="1" dirty="0">
                    <a:solidFill>
                      <a:schemeClr val="bg2">
                        <a:lumMod val="75000"/>
                      </a:schemeClr>
                    </a:solidFill>
                    <a:latin typeface="+mn-lt"/>
                  </a:rPr>
                  <a:t>70 mg/dL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EF4346-0583-E12D-B558-BED4C0EC96C8}"/>
                  </a:ext>
                </a:extLst>
              </p:cNvPr>
              <p:cNvSpPr txBox="1"/>
              <p:nvPr/>
            </p:nvSpPr>
            <p:spPr>
              <a:xfrm>
                <a:off x="6821447" y="1790568"/>
                <a:ext cx="754890" cy="33736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b="1" dirty="0">
                    <a:latin typeface="+mn-lt"/>
                  </a:rPr>
                  <a:t>LDL-C Level</a:t>
                </a:r>
                <a:br>
                  <a:rPr lang="en-US" sz="1400" b="1" dirty="0">
                    <a:latin typeface="+mn-lt"/>
                  </a:rPr>
                </a:br>
                <a:r>
                  <a:rPr lang="en-US" sz="1400" b="1" dirty="0">
                    <a:latin typeface="+mn-lt"/>
                  </a:rPr>
                  <a:t>Achieved</a:t>
                </a:r>
              </a:p>
            </p:txBody>
          </p:sp>
        </p:grp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E1BDB8-44FE-96BA-FB60-8C69FA353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82302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8F16E-AD7E-8ED9-643C-D7E675A35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0A053-941E-09C6-96E5-012FF41F2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/>
          <a:lstStyle/>
          <a:p>
            <a:r>
              <a:rPr lang="en-US" dirty="0"/>
              <a:t>ASCVD Patients Remain Woefully Undertreated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5BC52D-2C66-D9E1-6D5F-FE0DC7A5E8B3}"/>
              </a:ext>
            </a:extLst>
          </p:cNvPr>
          <p:cNvSpPr txBox="1"/>
          <p:nvPr/>
        </p:nvSpPr>
        <p:spPr>
          <a:xfrm>
            <a:off x="1048198" y="6329941"/>
            <a:ext cx="6352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Aggarwal R et al.,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2023;330(1):80–82.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E56446D-79B0-6AC8-1F79-EF93A5BCFD78}"/>
              </a:ext>
            </a:extLst>
          </p:cNvPr>
          <p:cNvSpPr txBox="1">
            <a:spLocks/>
          </p:cNvSpPr>
          <p:nvPr/>
        </p:nvSpPr>
        <p:spPr>
          <a:xfrm>
            <a:off x="1116756" y="317870"/>
            <a:ext cx="10237885" cy="677332"/>
          </a:xfrm>
          <a:prstGeom prst="rect">
            <a:avLst/>
          </a:prstGeom>
        </p:spPr>
        <p:txBody>
          <a:bodyPr vert="horz" lIns="0" tIns="0" rIns="0" bIns="190500" rtlCol="0" anchor="b" anchorCtr="0">
            <a:noAutofit/>
          </a:bodyPr>
          <a:lstStyle>
            <a:lvl1pPr algn="l" defTabSz="4572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3200" b="1" kern="1200">
                <a:solidFill>
                  <a:schemeClr val="bg1"/>
                </a:solidFill>
                <a:latin typeface="Helvetica"/>
                <a:ea typeface="Geneva" panose="020B0503030404040204" pitchFamily="34" charset="0"/>
                <a:cs typeface="Helvetica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Helvetica" pitchFamily="2" charset="0"/>
                <a:ea typeface="Geneva" panose="020B050303040404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0BE80C8-1B28-60D9-C6D7-36DF1B268F80}"/>
              </a:ext>
            </a:extLst>
          </p:cNvPr>
          <p:cNvSpPr txBox="1">
            <a:spLocks/>
          </p:cNvSpPr>
          <p:nvPr/>
        </p:nvSpPr>
        <p:spPr bwMode="auto">
          <a:xfrm>
            <a:off x="325439" y="1291890"/>
            <a:ext cx="6862053" cy="322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defTabSz="457200" eaLnBrk="1" hangingPunct="1">
              <a:defRPr sz="2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defTabSz="457200" eaLnBrk="1" hangingPunct="1">
              <a:defRPr sz="4400">
                <a:latin typeface="Calibri" charset="0"/>
              </a:defRPr>
            </a:lvl2pPr>
            <a:lvl3pPr algn="ctr" defTabSz="457200" eaLnBrk="1" hangingPunct="1">
              <a:defRPr sz="4400">
                <a:latin typeface="Calibri" charset="0"/>
              </a:defRPr>
            </a:lvl3pPr>
            <a:lvl4pPr algn="ctr" defTabSz="457200" eaLnBrk="1" hangingPunct="1">
              <a:defRPr sz="4400">
                <a:latin typeface="Calibri" charset="0"/>
              </a:defRPr>
            </a:lvl4pPr>
            <a:lvl5pPr algn="ctr" defTabSz="457200" eaLnBrk="1" hangingPunct="1">
              <a:defRPr sz="4400">
                <a:latin typeface="Calibri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9pPr>
          </a:lstStyle>
          <a:p>
            <a:r>
              <a:rPr lang="en-US" dirty="0"/>
              <a:t>National Average, All U.S. Adults with ASCVD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C380A46-D2D1-B1CF-B245-420DB021C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4360933"/>
              </p:ext>
            </p:extLst>
          </p:nvPr>
        </p:nvGraphicFramePr>
        <p:xfrm>
          <a:off x="518489" y="2822910"/>
          <a:ext cx="2743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9FB7C5D1-38F9-70CD-6289-398920228D46}"/>
              </a:ext>
            </a:extLst>
          </p:cNvPr>
          <p:cNvSpPr txBox="1">
            <a:spLocks/>
          </p:cNvSpPr>
          <p:nvPr/>
        </p:nvSpPr>
        <p:spPr bwMode="auto">
          <a:xfrm>
            <a:off x="1274612" y="2286521"/>
            <a:ext cx="13529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defTabSz="457200" eaLnBrk="1" hangingPunct="1">
              <a:defRPr sz="2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defTabSz="457200" eaLnBrk="1" hangingPunct="1">
              <a:defRPr sz="4400">
                <a:latin typeface="Calibri" charset="0"/>
              </a:defRPr>
            </a:lvl2pPr>
            <a:lvl3pPr algn="ctr" defTabSz="457200" eaLnBrk="1" hangingPunct="1">
              <a:defRPr sz="4400">
                <a:latin typeface="Calibri" charset="0"/>
              </a:defRPr>
            </a:lvl3pPr>
            <a:lvl4pPr algn="ctr" defTabSz="457200" eaLnBrk="1" hangingPunct="1">
              <a:defRPr sz="4400">
                <a:latin typeface="Calibri" charset="0"/>
              </a:defRPr>
            </a:lvl4pPr>
            <a:lvl5pPr algn="ctr" defTabSz="457200" eaLnBrk="1" hangingPunct="1">
              <a:defRPr sz="4400">
                <a:latin typeface="Calibri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9pPr>
          </a:lstStyle>
          <a:p>
            <a:pPr algn="ctr"/>
            <a:r>
              <a:rPr lang="en-US" sz="2600" dirty="0">
                <a:solidFill>
                  <a:schemeClr val="accent5"/>
                </a:solidFill>
              </a:rPr>
              <a:t>HI Statin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98984C1-0A8D-F487-A981-A0528834CD9A}"/>
              </a:ext>
            </a:extLst>
          </p:cNvPr>
          <p:cNvSpPr txBox="1">
            <a:spLocks/>
          </p:cNvSpPr>
          <p:nvPr/>
        </p:nvSpPr>
        <p:spPr bwMode="auto">
          <a:xfrm>
            <a:off x="4007379" y="2286521"/>
            <a:ext cx="15372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defTabSz="457200" eaLnBrk="1" hangingPunct="1">
              <a:defRPr sz="2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defTabSz="457200" eaLnBrk="1" hangingPunct="1">
              <a:defRPr sz="4400">
                <a:latin typeface="Calibri" charset="0"/>
              </a:defRPr>
            </a:lvl2pPr>
            <a:lvl3pPr algn="ctr" defTabSz="457200" eaLnBrk="1" hangingPunct="1">
              <a:defRPr sz="4400">
                <a:latin typeface="Calibri" charset="0"/>
              </a:defRPr>
            </a:lvl3pPr>
            <a:lvl4pPr algn="ctr" defTabSz="457200" eaLnBrk="1" hangingPunct="1">
              <a:defRPr sz="4400">
                <a:latin typeface="Calibri" charset="0"/>
              </a:defRPr>
            </a:lvl4pPr>
            <a:lvl5pPr algn="ctr" defTabSz="457200" eaLnBrk="1" hangingPunct="1">
              <a:defRPr sz="4400">
                <a:latin typeface="Calibri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9pPr>
          </a:lstStyle>
          <a:p>
            <a:pPr algn="ctr"/>
            <a:r>
              <a:rPr lang="en-US" sz="2600" dirty="0" err="1">
                <a:solidFill>
                  <a:schemeClr val="accent6">
                    <a:lumMod val="75000"/>
                  </a:schemeClr>
                </a:solidFill>
              </a:rPr>
              <a:t>Nonstatin</a:t>
            </a:r>
            <a:endParaRPr lang="en-US" sz="2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8ADA933-6DDE-1BAF-CBD9-942DE30185BD}"/>
              </a:ext>
            </a:extLst>
          </p:cNvPr>
          <p:cNvSpPr txBox="1">
            <a:spLocks/>
          </p:cNvSpPr>
          <p:nvPr/>
        </p:nvSpPr>
        <p:spPr bwMode="auto">
          <a:xfrm>
            <a:off x="6696692" y="2286521"/>
            <a:ext cx="16575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defTabSz="457200" eaLnBrk="1" hangingPunct="1">
              <a:defRPr sz="2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defTabSz="457200" eaLnBrk="1" hangingPunct="1">
              <a:defRPr sz="4400">
                <a:latin typeface="Calibri" charset="0"/>
              </a:defRPr>
            </a:lvl2pPr>
            <a:lvl3pPr algn="ctr" defTabSz="457200" eaLnBrk="1" hangingPunct="1">
              <a:defRPr sz="4400">
                <a:latin typeface="Calibri" charset="0"/>
              </a:defRPr>
            </a:lvl3pPr>
            <a:lvl4pPr algn="ctr" defTabSz="457200" eaLnBrk="1" hangingPunct="1">
              <a:defRPr sz="4400">
                <a:latin typeface="Calibri" charset="0"/>
              </a:defRPr>
            </a:lvl4pPr>
            <a:lvl5pPr algn="ctr" defTabSz="457200" eaLnBrk="1" hangingPunct="1">
              <a:defRPr sz="4400">
                <a:latin typeface="Calibri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9pPr>
          </a:lstStyle>
          <a:p>
            <a:pPr algn="ctr"/>
            <a:r>
              <a:rPr lang="en-US" sz="2600" dirty="0">
                <a:solidFill>
                  <a:schemeClr val="accent2"/>
                </a:solidFill>
              </a:rPr>
              <a:t>LDL-C &lt;70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BEF7DEC-0D7B-73EE-CCE3-32AC4F21AB52}"/>
              </a:ext>
            </a:extLst>
          </p:cNvPr>
          <p:cNvSpPr txBox="1">
            <a:spLocks/>
          </p:cNvSpPr>
          <p:nvPr/>
        </p:nvSpPr>
        <p:spPr bwMode="auto">
          <a:xfrm>
            <a:off x="9456366" y="2286521"/>
            <a:ext cx="16575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defTabSz="457200" eaLnBrk="1" hangingPunct="1">
              <a:defRPr sz="2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defTabSz="457200" eaLnBrk="1" hangingPunct="1">
              <a:defRPr sz="4400">
                <a:latin typeface="Calibri" charset="0"/>
              </a:defRPr>
            </a:lvl2pPr>
            <a:lvl3pPr algn="ctr" defTabSz="457200" eaLnBrk="1" hangingPunct="1">
              <a:defRPr sz="4400">
                <a:latin typeface="Calibri" charset="0"/>
              </a:defRPr>
            </a:lvl3pPr>
            <a:lvl4pPr algn="ctr" defTabSz="457200" eaLnBrk="1" hangingPunct="1">
              <a:defRPr sz="4400">
                <a:latin typeface="Calibri" charset="0"/>
              </a:defRPr>
            </a:lvl4pPr>
            <a:lvl5pPr algn="ctr" defTabSz="457200" eaLnBrk="1" hangingPunct="1">
              <a:defRPr sz="4400">
                <a:latin typeface="Calibri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9pPr>
          </a:lstStyle>
          <a:p>
            <a:pPr algn="ctr"/>
            <a:r>
              <a:rPr lang="en-US" sz="2600" dirty="0"/>
              <a:t>LDL-C &lt;55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B1DE42DD-44E2-73A0-E691-4035D3E455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9846213"/>
              </p:ext>
            </p:extLst>
          </p:nvPr>
        </p:nvGraphicFramePr>
        <p:xfrm>
          <a:off x="3286863" y="2822910"/>
          <a:ext cx="2743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318AC6D5-8867-1E5F-4B1B-F63E8C6240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0320107"/>
              </p:ext>
            </p:extLst>
          </p:nvPr>
        </p:nvGraphicFramePr>
        <p:xfrm>
          <a:off x="6055237" y="2822910"/>
          <a:ext cx="2743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E19E660D-C0A7-A21F-F6BF-5B64C46C50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2724380"/>
              </p:ext>
            </p:extLst>
          </p:nvPr>
        </p:nvGraphicFramePr>
        <p:xfrm>
          <a:off x="8823610" y="2822910"/>
          <a:ext cx="2743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8388EE-38D3-9C81-1C95-3CE7A1594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43517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A53D2-489C-234E-D930-044FBD81D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2E5620-ACF3-CE97-3007-B19CEB7E4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954" y="1569183"/>
            <a:ext cx="9212093" cy="1935165"/>
          </a:xfrm>
        </p:spPr>
        <p:txBody>
          <a:bodyPr anchor="ctr"/>
          <a:lstStyle/>
          <a:p>
            <a:r>
              <a:rPr lang="en-US" dirty="0"/>
              <a:t>Mechanism of </a:t>
            </a:r>
            <a:r>
              <a:rPr lang="en-US" noProof="0" dirty="0"/>
              <a:t>Proprotein Convertase Subtilisin/Kexin </a:t>
            </a:r>
            <a:br>
              <a:rPr lang="en-US" noProof="0" dirty="0"/>
            </a:br>
            <a:r>
              <a:rPr lang="en-US" noProof="0" dirty="0"/>
              <a:t>Type 9 (PCSK9) </a:t>
            </a:r>
            <a:r>
              <a:rPr lang="en-US" dirty="0"/>
              <a:t>Inhibition</a:t>
            </a:r>
            <a:endParaRPr lang="en-US" noProof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530812-BA81-6F0B-E356-DA2710063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79881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DB126-F62D-FA3B-14B2-BB9B16566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2BB47-DA73-BE52-B06C-F10D990B1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/>
          <a:lstStyle/>
          <a:p>
            <a:r>
              <a:rPr lang="en-US" dirty="0"/>
              <a:t>What Is PCSK9 and Its Physiology</a:t>
            </a:r>
            <a:r>
              <a:rPr lang="en-US" noProof="0" dirty="0"/>
              <a:t>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E67B979-6312-82B4-CDF7-430927981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078" t="4137" r="7198" b="11932"/>
          <a:stretch>
            <a:fillRect/>
          </a:stretch>
        </p:blipFill>
        <p:spPr>
          <a:xfrm>
            <a:off x="442762" y="1380973"/>
            <a:ext cx="5987205" cy="47428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4823368-5055-6F2A-6572-59B1E331F5B9}"/>
              </a:ext>
            </a:extLst>
          </p:cNvPr>
          <p:cNvSpPr txBox="1"/>
          <p:nvPr/>
        </p:nvSpPr>
        <p:spPr>
          <a:xfrm>
            <a:off x="6651057" y="1542573"/>
            <a:ext cx="5098181" cy="4581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Bef>
                <a:spcPts val="1200"/>
              </a:spcBef>
              <a:buNone/>
            </a:pPr>
            <a:r>
              <a:rPr lang="en-US" sz="2200" noProof="0" dirty="0">
                <a:latin typeface="Arial" panose="020B0604020202020204" pitchFamily="34" charset="0"/>
              </a:rPr>
              <a:t>PCSK9 is </a:t>
            </a:r>
            <a:r>
              <a:rPr lang="en-US" sz="2200" dirty="0">
                <a:latin typeface="Arial" panose="020B0604020202020204" pitchFamily="34" charset="0"/>
              </a:rPr>
              <a:t>the ninth member of </a:t>
            </a:r>
            <a:br>
              <a:rPr lang="en-US" sz="2200" dirty="0">
                <a:latin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</a:rPr>
              <a:t>the proprotein convertase family </a:t>
            </a:r>
            <a:br>
              <a:rPr lang="en-US" sz="2200" dirty="0">
                <a:latin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</a:rPr>
              <a:t>(a family of proteins).</a:t>
            </a:r>
          </a:p>
          <a:p>
            <a:pPr>
              <a:lnSpc>
                <a:spcPct val="95000"/>
              </a:lnSpc>
              <a:spcBef>
                <a:spcPts val="1200"/>
              </a:spcBef>
              <a:buNone/>
            </a:pPr>
            <a:r>
              <a:rPr lang="en-US" sz="2200" noProof="0" dirty="0">
                <a:latin typeface="Arial" panose="020B0604020202020204" pitchFamily="34" charset="0"/>
              </a:rPr>
              <a:t>It circulates in the blood that attaches to LDL receptors on the surface of </a:t>
            </a:r>
            <a:br>
              <a:rPr lang="en-US" sz="2200" noProof="0" dirty="0">
                <a:latin typeface="Arial" panose="020B0604020202020204" pitchFamily="34" charset="0"/>
              </a:rPr>
            </a:br>
            <a:r>
              <a:rPr lang="en-US" sz="2200" noProof="0" dirty="0">
                <a:latin typeface="Arial" panose="020B0604020202020204" pitchFamily="34" charset="0"/>
              </a:rPr>
              <a:t>liver cells. </a:t>
            </a:r>
            <a:r>
              <a:rPr lang="en-US" sz="2200" b="1" noProof="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This causes the receptors to be pulled inside the cells and destroyed </a:t>
            </a:r>
            <a:r>
              <a:rPr lang="en-US" sz="2200" noProof="0" dirty="0">
                <a:latin typeface="Arial" panose="020B0604020202020204" pitchFamily="34" charset="0"/>
              </a:rPr>
              <a:t>instead of being returned </a:t>
            </a:r>
            <a:br>
              <a:rPr lang="en-US" sz="2200" noProof="0" dirty="0">
                <a:latin typeface="Arial" panose="020B0604020202020204" pitchFamily="34" charset="0"/>
              </a:rPr>
            </a:br>
            <a:r>
              <a:rPr lang="en-US" sz="2200" noProof="0" dirty="0">
                <a:latin typeface="Arial" panose="020B0604020202020204" pitchFamily="34" charset="0"/>
              </a:rPr>
              <a:t>to the surface and reused. </a:t>
            </a:r>
          </a:p>
          <a:p>
            <a:pPr>
              <a:lnSpc>
                <a:spcPct val="95000"/>
              </a:lnSpc>
              <a:spcBef>
                <a:spcPts val="1200"/>
              </a:spcBef>
              <a:buNone/>
            </a:pPr>
            <a:r>
              <a:rPr lang="en-US" sz="2200" noProof="0" dirty="0">
                <a:latin typeface="Arial" panose="020B0604020202020204" pitchFamily="34" charset="0"/>
              </a:rPr>
              <a:t>With fewer LDL receptors available, </a:t>
            </a:r>
            <a:br>
              <a:rPr lang="en-US" sz="2200" noProof="0" dirty="0">
                <a:latin typeface="Arial" panose="020B0604020202020204" pitchFamily="34" charset="0"/>
              </a:rPr>
            </a:br>
            <a:r>
              <a:rPr lang="en-US" sz="2200" noProof="0" dirty="0">
                <a:latin typeface="Arial" panose="020B0604020202020204" pitchFamily="34" charset="0"/>
              </a:rPr>
              <a:t>the liver cannot remove as much </a:t>
            </a:r>
            <a:br>
              <a:rPr lang="en-US" sz="2200" noProof="0" dirty="0">
                <a:latin typeface="Arial" panose="020B0604020202020204" pitchFamily="34" charset="0"/>
              </a:rPr>
            </a:br>
            <a:r>
              <a:rPr lang="en-US" sz="2200" noProof="0" dirty="0">
                <a:latin typeface="Arial" panose="020B0604020202020204" pitchFamily="34" charset="0"/>
              </a:rPr>
              <a:t>LDL-C and other cholesterol-containing particles from the blood.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45BAA2-3A66-41E2-C13A-8E8B25D31BD1}"/>
              </a:ext>
            </a:extLst>
          </p:cNvPr>
          <p:cNvSpPr txBox="1"/>
          <p:nvPr/>
        </p:nvSpPr>
        <p:spPr>
          <a:xfrm>
            <a:off x="310112" y="6509673"/>
            <a:ext cx="1011098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>
            <a:defPPr>
              <a:defRPr lang="en-US"/>
            </a:defPPr>
            <a:lvl1pPr marL="0" indent="0"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lvl2pPr marL="457200" defTabSz="457200">
              <a:defRPr>
                <a:ea typeface="Geneva" panose="020B0503030404040204" pitchFamily="34" charset="0"/>
                <a:cs typeface="+mn-cs"/>
              </a:defRPr>
            </a:lvl2pPr>
            <a:lvl3pPr marL="914400" defTabSz="457200">
              <a:defRPr>
                <a:ea typeface="Geneva" panose="020B0503030404040204" pitchFamily="34" charset="0"/>
                <a:cs typeface="+mn-cs"/>
              </a:defRPr>
            </a:lvl3pPr>
            <a:lvl4pPr marL="1371600" defTabSz="457200">
              <a:defRPr>
                <a:ea typeface="Geneva" panose="020B0503030404040204" pitchFamily="34" charset="0"/>
                <a:cs typeface="+mn-cs"/>
              </a:defRPr>
            </a:lvl4pPr>
            <a:lvl5pPr marL="1828800" defTabSz="457200">
              <a:defRPr>
                <a:ea typeface="Geneva" panose="020B0503030404040204" pitchFamily="34" charset="0"/>
                <a:cs typeface="+mn-cs"/>
              </a:defRPr>
            </a:lvl5pPr>
            <a:lvl6pPr>
              <a:defRPr>
                <a:ea typeface="Geneva" panose="020B0503030404040204" pitchFamily="34" charset="0"/>
                <a:cs typeface="+mn-cs"/>
              </a:defRPr>
            </a:lvl6pPr>
            <a:lvl7pPr>
              <a:defRPr>
                <a:ea typeface="Geneva" panose="020B0503030404040204" pitchFamily="34" charset="0"/>
                <a:cs typeface="+mn-cs"/>
              </a:defRPr>
            </a:lvl7pPr>
            <a:lvl8pPr>
              <a:defRPr>
                <a:ea typeface="Geneva" panose="020B0503030404040204" pitchFamily="34" charset="0"/>
                <a:cs typeface="+mn-cs"/>
              </a:defRPr>
            </a:lvl8pPr>
            <a:lvl9pPr>
              <a:defRPr>
                <a:ea typeface="Geneva" panose="020B0503030404040204" pitchFamily="34" charset="0"/>
                <a:cs typeface="+mn-cs"/>
              </a:defRPr>
            </a:lvl9pPr>
          </a:lstStyle>
          <a:p>
            <a:r>
              <a:rPr lang="en-US" dirty="0"/>
              <a:t>1. Shapiro M, et al. </a:t>
            </a:r>
            <a:r>
              <a:rPr lang="en-US" i="1" dirty="0"/>
              <a:t>Circ Res. </a:t>
            </a:r>
            <a:r>
              <a:rPr lang="en-US" dirty="0"/>
              <a:t>2018;122:1420-1438; 2. Mansfield. 2026.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D7BD30-6113-5708-F73C-A4E10FC8FB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44965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389BB-3411-6E82-4F83-990DAA494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/>
          <a:lstStyle/>
          <a:p>
            <a:r>
              <a:rPr lang="en-US" dirty="0"/>
              <a:t>Can You Interfere with PCSK9?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A7250B-3B9E-4109-5E59-B31C696C8D0E}"/>
              </a:ext>
            </a:extLst>
          </p:cNvPr>
          <p:cNvSpPr txBox="1"/>
          <p:nvPr/>
        </p:nvSpPr>
        <p:spPr>
          <a:xfrm>
            <a:off x="3376477" y="1346074"/>
            <a:ext cx="5213248" cy="794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95000"/>
              </a:lnSpc>
              <a:spcBef>
                <a:spcPts val="600"/>
              </a:spcBef>
            </a:pPr>
            <a:r>
              <a:rPr lang="en-US" sz="1600" b="1" i="0" u="none" strike="noStrike" baseline="0" dirty="0">
                <a:solidFill>
                  <a:srgbClr val="E20000"/>
                </a:solidFill>
                <a:latin typeface="Arial" panose="020B0604020202020204" pitchFamily="34" charset="0"/>
              </a:rPr>
              <a:t>You can interfere by inhibiting PCSK9 with the use of </a:t>
            </a:r>
            <a:r>
              <a:rPr lang="en-US" sz="1600" b="1" i="0" u="none" strike="noStrike" baseline="0" dirty="0" err="1">
                <a:solidFill>
                  <a:srgbClr val="E20000"/>
                </a:solidFill>
                <a:latin typeface="Arial" panose="020B0604020202020204" pitchFamily="34" charset="0"/>
              </a:rPr>
              <a:t>mAbs</a:t>
            </a:r>
            <a:r>
              <a:rPr lang="en-US" sz="1600" b="1" i="0" u="none" strike="noStrike" baseline="0" dirty="0">
                <a:solidFill>
                  <a:srgbClr val="E20000"/>
                </a:solidFill>
                <a:latin typeface="Arial" panose="020B0604020202020204" pitchFamily="34" charset="0"/>
              </a:rPr>
              <a:t>, by selectively targeting PCSK9 receptors, which prevents its binding to the LDL-R</a:t>
            </a:r>
            <a:endParaRPr lang="en-US" sz="1600" b="1" dirty="0">
              <a:solidFill>
                <a:srgbClr val="E2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E9B8CD-A682-A57E-6EE1-9629B6E90B65}"/>
              </a:ext>
            </a:extLst>
          </p:cNvPr>
          <p:cNvSpPr txBox="1"/>
          <p:nvPr/>
        </p:nvSpPr>
        <p:spPr>
          <a:xfrm>
            <a:off x="7503121" y="4717863"/>
            <a:ext cx="4228569" cy="157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</a:pPr>
            <a:r>
              <a:rPr lang="en-US" sz="1600" b="1" i="0" u="none" strike="noStrike" baseline="0" dirty="0">
                <a:solidFill>
                  <a:srgbClr val="0000FF"/>
                </a:solidFill>
                <a:latin typeface="Arial" panose="020B0604020202020204" pitchFamily="34" charset="0"/>
              </a:rPr>
              <a:t>You can interfere by inactivating PCSK9 by inhibition of its hepatic synthesis.</a:t>
            </a:r>
          </a:p>
          <a:p>
            <a:pPr>
              <a:lnSpc>
                <a:spcPct val="95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</a:rPr>
              <a:t>I</a:t>
            </a:r>
            <a:r>
              <a:rPr lang="en-US" sz="1600" b="1" i="0" u="none" strike="noStrike" baseline="0" dirty="0">
                <a:solidFill>
                  <a:srgbClr val="0000FF"/>
                </a:solidFill>
                <a:latin typeface="Arial" panose="020B0604020202020204" pitchFamily="34" charset="0"/>
              </a:rPr>
              <a:t>ncreases LDL-R recycling on the hepatocyte surface and subsequent increase of LDL-C uptake and decrease of LDL-C levels in the circulation.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6FE904-458A-6784-9BB9-46856C23A727}"/>
              </a:ext>
            </a:extLst>
          </p:cNvPr>
          <p:cNvGrpSpPr/>
          <p:nvPr/>
        </p:nvGrpSpPr>
        <p:grpSpPr>
          <a:xfrm>
            <a:off x="1063625" y="481040"/>
            <a:ext cx="6714542" cy="6171379"/>
            <a:chOff x="2250254" y="404046"/>
            <a:chExt cx="6714542" cy="6171379"/>
          </a:xfrm>
        </p:grpSpPr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09CEA13A-C01E-5B19-ACF0-8B9C381B635D}"/>
                </a:ext>
              </a:extLst>
            </p:cNvPr>
            <p:cNvSpPr/>
            <p:nvPr/>
          </p:nvSpPr>
          <p:spPr>
            <a:xfrm rot="18564838">
              <a:off x="1526237" y="1128063"/>
              <a:ext cx="4668625" cy="3220592"/>
            </a:xfrm>
            <a:prstGeom prst="triangle">
              <a:avLst/>
            </a:prstGeom>
            <a:gradFill>
              <a:gsLst>
                <a:gs pos="46000">
                  <a:srgbClr val="D9C9CD">
                    <a:alpha val="0"/>
                  </a:srgbClr>
                </a:gs>
                <a:gs pos="76000">
                  <a:schemeClr val="bg1">
                    <a:alpha val="0"/>
                  </a:schemeClr>
                </a:gs>
                <a:gs pos="16000">
                  <a:srgbClr val="C35E5B"/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CCF4427-79E7-DE8F-31A1-D826F67FE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14" t="15394" r="6940" b="1420"/>
            <a:stretch>
              <a:fillRect/>
            </a:stretch>
          </p:blipFill>
          <p:spPr>
            <a:xfrm>
              <a:off x="3144983" y="2063144"/>
              <a:ext cx="5819813" cy="4512281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5376152-F8DA-7FB7-DCD4-1C7FD030490C}"/>
                </a:ext>
              </a:extLst>
            </p:cNvPr>
            <p:cNvSpPr/>
            <p:nvPr/>
          </p:nvSpPr>
          <p:spPr>
            <a:xfrm>
              <a:off x="3144984" y="2112169"/>
              <a:ext cx="2306783" cy="665018"/>
            </a:xfrm>
            <a:prstGeom prst="roundRect">
              <a:avLst>
                <a:gd name="adj" fmla="val 48292"/>
              </a:avLst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7FA8137B-46E8-41BD-BB06-9FD4661FF1A9}"/>
                </a:ext>
              </a:extLst>
            </p:cNvPr>
            <p:cNvSpPr/>
            <p:nvPr/>
          </p:nvSpPr>
          <p:spPr>
            <a:xfrm>
              <a:off x="5181603" y="4973133"/>
              <a:ext cx="1988127" cy="942109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2FBF6A1-B8F3-8B15-5759-2A6407911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9008" y="1417306"/>
              <a:ext cx="1547796" cy="1017949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6889AF-3844-B87E-26B5-11EB34913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13579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FBE4AB0-8AC2-FF0A-DC9F-1B3D300C9B69}"/>
              </a:ext>
            </a:extLst>
          </p:cNvPr>
          <p:cNvSpPr txBox="1"/>
          <p:nvPr/>
        </p:nvSpPr>
        <p:spPr>
          <a:xfrm>
            <a:off x="414573" y="1553803"/>
            <a:ext cx="5027809" cy="455172"/>
          </a:xfrm>
          <a:prstGeom prst="rect">
            <a:avLst/>
          </a:prstGeom>
          <a:solidFill>
            <a:schemeClr val="accent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B0403020202020204" pitchFamily="2" charset="0"/>
              </a:rPr>
              <a:t>FOURIER: Evolocumab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B0403020202020204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FB7D19-5528-AA9D-93BD-DB7D96276E43}"/>
              </a:ext>
            </a:extLst>
          </p:cNvPr>
          <p:cNvSpPr txBox="1"/>
          <p:nvPr/>
        </p:nvSpPr>
        <p:spPr>
          <a:xfrm>
            <a:off x="6511850" y="1553803"/>
            <a:ext cx="5027809" cy="455172"/>
          </a:xfrm>
          <a:prstGeom prst="rect">
            <a:avLst/>
          </a:prstGeom>
          <a:solidFill>
            <a:schemeClr val="accent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B0403020202020204" pitchFamily="2" charset="0"/>
              </a:rPr>
              <a:t>ODYSSEY: Alirocumab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B0403020202020204" pitchFamily="2" charset="0"/>
              </a:rPr>
              <a:t>2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3565251-693B-DA87-DC0E-3B3FBFDE3A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5" t="3545" r="2404" b="51084"/>
          <a:stretch/>
        </p:blipFill>
        <p:spPr>
          <a:xfrm>
            <a:off x="414573" y="2181724"/>
            <a:ext cx="5081342" cy="3734084"/>
          </a:xfrm>
          <a:prstGeom prst="rect">
            <a:avLst/>
          </a:prstGeom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87DE357-DA07-3C36-FD95-59D66BCFE8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8" t="3748" r="2405" b="1533"/>
          <a:stretch/>
        </p:blipFill>
        <p:spPr>
          <a:xfrm>
            <a:off x="6511850" y="2200502"/>
            <a:ext cx="5214898" cy="3819331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AF8AEEF-E67E-13D7-07FB-C39916453DB0}"/>
              </a:ext>
            </a:extLst>
          </p:cNvPr>
          <p:cNvSpPr/>
          <p:nvPr/>
        </p:nvSpPr>
        <p:spPr>
          <a:xfrm>
            <a:off x="310112" y="6509673"/>
            <a:ext cx="1011098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000" dirty="0">
                <a:latin typeface="+mn-lt"/>
                <a:cs typeface="+mn-cs"/>
              </a:rPr>
              <a:t>1. Sabatine MS, et al. </a:t>
            </a:r>
            <a:r>
              <a:rPr lang="en-US" sz="1000" i="1" dirty="0">
                <a:latin typeface="+mn-lt"/>
                <a:cs typeface="+mn-cs"/>
              </a:rPr>
              <a:t>N Engl J Med. </a:t>
            </a:r>
            <a:r>
              <a:rPr lang="en-US" sz="1000" dirty="0">
                <a:latin typeface="+mn-lt"/>
                <a:cs typeface="+mn-cs"/>
              </a:rPr>
              <a:t>2017;376:1713-1722; </a:t>
            </a:r>
            <a:r>
              <a:rPr lang="da-DK" sz="1000" dirty="0">
                <a:latin typeface="+mn-lt"/>
                <a:cs typeface="+mn-cs"/>
              </a:rPr>
              <a:t>2. Schwartz GG, et al. </a:t>
            </a:r>
            <a:r>
              <a:rPr lang="da-DK" sz="1000" i="1" dirty="0">
                <a:latin typeface="+mn-lt"/>
                <a:cs typeface="+mn-cs"/>
              </a:rPr>
              <a:t>N Engl J Med. </a:t>
            </a:r>
            <a:r>
              <a:rPr lang="da-DK" sz="1000" dirty="0">
                <a:latin typeface="+mn-lt"/>
                <a:cs typeface="+mn-cs"/>
              </a:rPr>
              <a:t>2018; 379:2097-2107.</a:t>
            </a:r>
            <a:r>
              <a:rPr lang="en-US" sz="1000" dirty="0">
                <a:latin typeface="+mn-lt"/>
                <a:cs typeface="+mn-cs"/>
              </a:rPr>
              <a:t>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1400E75-5816-DBEC-6409-7E3705156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5999"/>
                </a:solidFill>
                <a:latin typeface="Arial" panose="020B0604020202020204" pitchFamily="34" charset="0"/>
                <a:ea typeface="Helvetica Neue" panose="020B0403020202020204" pitchFamily="2" charset="0"/>
              </a:rPr>
              <a:t>PCSK9i </a:t>
            </a:r>
            <a:r>
              <a:rPr lang="en-US" dirty="0" err="1">
                <a:solidFill>
                  <a:srgbClr val="005999"/>
                </a:solidFill>
                <a:latin typeface="Arial" panose="020B0604020202020204" pitchFamily="34" charset="0"/>
                <a:ea typeface="Helvetica Neue" panose="020B0403020202020204" pitchFamily="2" charset="0"/>
              </a:rPr>
              <a:t>mAb</a:t>
            </a:r>
            <a:r>
              <a:rPr lang="en-US" dirty="0">
                <a:solidFill>
                  <a:srgbClr val="005999"/>
                </a:solidFill>
                <a:latin typeface="Arial" panose="020B0604020202020204" pitchFamily="34" charset="0"/>
                <a:ea typeface="Helvetica Neue" panose="020B0403020202020204" pitchFamily="2" charset="0"/>
              </a:rPr>
              <a:t>: &gt;60% LDL-C Lowering on a Background </a:t>
            </a:r>
            <a:br>
              <a:rPr lang="en-US" dirty="0">
                <a:solidFill>
                  <a:srgbClr val="005999"/>
                </a:solidFill>
                <a:latin typeface="Arial" panose="020B0604020202020204" pitchFamily="34" charset="0"/>
                <a:ea typeface="Helvetica Neue" panose="020B0403020202020204" pitchFamily="2" charset="0"/>
              </a:rPr>
            </a:br>
            <a:r>
              <a:rPr lang="en-US" dirty="0">
                <a:solidFill>
                  <a:srgbClr val="005999"/>
                </a:solidFill>
                <a:latin typeface="Arial" panose="020B0604020202020204" pitchFamily="34" charset="0"/>
                <a:ea typeface="Helvetica Neue" panose="020B0403020202020204" pitchFamily="2" charset="0"/>
              </a:rPr>
              <a:t>of Statin Therapy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5C0C29-123A-CE73-E81F-5FECAB1AD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85601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1A4FC-99E7-6085-782C-A9A01A8D1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26A60-A1EB-69B8-931F-17C98C1E9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>
            <a:normAutofit/>
          </a:bodyPr>
          <a:lstStyle/>
          <a:p>
            <a:r>
              <a:rPr lang="en-US" dirty="0"/>
              <a:t>Anti-PCSK9 siRNA on a Background of Statin Therapy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709355-40C8-F09E-7FE6-F3DAA94703CC}"/>
              </a:ext>
            </a:extLst>
          </p:cNvPr>
          <p:cNvSpPr txBox="1"/>
          <p:nvPr/>
        </p:nvSpPr>
        <p:spPr>
          <a:xfrm>
            <a:off x="310112" y="6509673"/>
            <a:ext cx="1011098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>
            <a:defPPr>
              <a:defRPr lang="en-US"/>
            </a:defPPr>
            <a:lvl1pPr marL="0" indent="0"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lvl2pPr marL="457200" defTabSz="457200">
              <a:defRPr>
                <a:ea typeface="Geneva" panose="020B0503030404040204" pitchFamily="34" charset="0"/>
                <a:cs typeface="+mn-cs"/>
              </a:defRPr>
            </a:lvl2pPr>
            <a:lvl3pPr marL="914400" defTabSz="457200">
              <a:defRPr>
                <a:ea typeface="Geneva" panose="020B0503030404040204" pitchFamily="34" charset="0"/>
                <a:cs typeface="+mn-cs"/>
              </a:defRPr>
            </a:lvl3pPr>
            <a:lvl4pPr marL="1371600" defTabSz="457200">
              <a:defRPr>
                <a:ea typeface="Geneva" panose="020B0503030404040204" pitchFamily="34" charset="0"/>
                <a:cs typeface="+mn-cs"/>
              </a:defRPr>
            </a:lvl4pPr>
            <a:lvl5pPr marL="1828800" defTabSz="457200">
              <a:defRPr>
                <a:ea typeface="Geneva" panose="020B0503030404040204" pitchFamily="34" charset="0"/>
                <a:cs typeface="+mn-cs"/>
              </a:defRPr>
            </a:lvl5pPr>
            <a:lvl6pPr>
              <a:defRPr>
                <a:ea typeface="Geneva" panose="020B0503030404040204" pitchFamily="34" charset="0"/>
                <a:cs typeface="+mn-cs"/>
              </a:defRPr>
            </a:lvl6pPr>
            <a:lvl7pPr>
              <a:defRPr>
                <a:ea typeface="Geneva" panose="020B0503030404040204" pitchFamily="34" charset="0"/>
                <a:cs typeface="+mn-cs"/>
              </a:defRPr>
            </a:lvl7pPr>
            <a:lvl8pPr>
              <a:defRPr>
                <a:ea typeface="Geneva" panose="020B0503030404040204" pitchFamily="34" charset="0"/>
                <a:cs typeface="+mn-cs"/>
              </a:defRPr>
            </a:lvl8pPr>
            <a:lvl9pPr>
              <a:defRPr>
                <a:ea typeface="Geneva" panose="020B0503030404040204" pitchFamily="34" charset="0"/>
                <a:cs typeface="+mn-cs"/>
              </a:defRPr>
            </a:lvl9pPr>
          </a:lstStyle>
          <a:p>
            <a:r>
              <a:rPr lang="en-US" dirty="0"/>
              <a:t>Ray KK, et al. </a:t>
            </a:r>
            <a:r>
              <a:rPr lang="en-US" i="1" dirty="0"/>
              <a:t>NEJM. </a:t>
            </a:r>
            <a:r>
              <a:rPr lang="en-US" dirty="0"/>
              <a:t>2020;382:1507-1519.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E17A02-6BE6-6E73-FB27-C3641F350D7E}"/>
              </a:ext>
            </a:extLst>
          </p:cNvPr>
          <p:cNvSpPr txBox="1"/>
          <p:nvPr/>
        </p:nvSpPr>
        <p:spPr>
          <a:xfrm>
            <a:off x="325439" y="1291890"/>
            <a:ext cx="10927279" cy="322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defTabSz="457200" eaLnBrk="1" hangingPunct="1">
              <a:defRPr sz="2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defTabSz="457200" eaLnBrk="1" hangingPunct="1">
              <a:defRPr sz="4400">
                <a:latin typeface="Calibri" charset="0"/>
              </a:defRPr>
            </a:lvl2pPr>
            <a:lvl3pPr algn="ctr" defTabSz="457200" eaLnBrk="1" hangingPunct="1">
              <a:defRPr sz="4400">
                <a:latin typeface="Calibri" charset="0"/>
              </a:defRPr>
            </a:lvl3pPr>
            <a:lvl4pPr algn="ctr" defTabSz="457200" eaLnBrk="1" hangingPunct="1">
              <a:defRPr sz="4400">
                <a:latin typeface="Calibri" charset="0"/>
              </a:defRPr>
            </a:lvl4pPr>
            <a:lvl5pPr algn="ctr" defTabSz="457200" eaLnBrk="1" hangingPunct="1">
              <a:defRPr sz="4400">
                <a:latin typeface="Calibri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9pPr>
          </a:lstStyle>
          <a:p>
            <a:r>
              <a:rPr lang="en-US" dirty="0"/>
              <a:t>ORION-10 Phase 3: n=1561 with ASCVD in the US; LDL-C &gt;70 mg/dL on statin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C3276A6-39E1-C719-6FA0-36425A74D793}"/>
              </a:ext>
            </a:extLst>
          </p:cNvPr>
          <p:cNvGrpSpPr/>
          <p:nvPr/>
        </p:nvGrpSpPr>
        <p:grpSpPr>
          <a:xfrm>
            <a:off x="2218359" y="1801511"/>
            <a:ext cx="6742280" cy="4416490"/>
            <a:chOff x="1313149" y="1847461"/>
            <a:chExt cx="6742280" cy="4416490"/>
          </a:xfrm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22E41C62-4796-9556-4F16-7A0B9A02EE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3149" y="1847461"/>
              <a:ext cx="6742280" cy="4416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984AB165-5769-B390-3E1A-EAD51DC68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  <a14:imgEffect>
                        <a14:saturation sat="400000"/>
                      </a14:imgEffect>
                      <a14:imgEffect>
                        <a14:brightnessContrast bright="3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99526">
              <a:off x="3505674" y="4180738"/>
              <a:ext cx="415351" cy="41535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0194868-F05C-41B3-D0E4-20CB7A3E7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  <a14:imgEffect>
                        <a14:saturation sat="400000"/>
                      </a14:imgEffect>
                      <a14:imgEffect>
                        <a14:brightnessContrast bright="3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99526">
              <a:off x="6632717" y="4180738"/>
              <a:ext cx="415351" cy="41535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E3602B6-EC10-5FEA-7989-C8309CE1D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  <a14:imgEffect>
                        <a14:saturation sat="400000"/>
                      </a14:imgEffect>
                      <a14:imgEffect>
                        <a14:brightnessContrast bright="3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99526">
              <a:off x="5071593" y="4180738"/>
              <a:ext cx="415351" cy="415351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4475715-E490-4D78-8864-E51611F64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  <a14:imgEffect>
                        <a14:saturation sat="400000"/>
                      </a14:imgEffect>
                      <a14:imgEffect>
                        <a14:brightnessContrast bright="3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99526">
              <a:off x="2743051" y="4180738"/>
              <a:ext cx="415351" cy="415351"/>
            </a:xfrm>
            <a:prstGeom prst="rect">
              <a:avLst/>
            </a:prstGeom>
          </p:spPr>
        </p:pic>
      </p:grpSp>
      <p:sp>
        <p:nvSpPr>
          <p:cNvPr id="8" name="Arrow: Down 7">
            <a:extLst>
              <a:ext uri="{FF2B5EF4-FFF2-40B4-BE49-F238E27FC236}">
                <a16:creationId xmlns:a16="http://schemas.microsoft.com/office/drawing/2014/main" id="{06AD0BE0-A96F-D894-84D9-767A412C8EB9}"/>
              </a:ext>
            </a:extLst>
          </p:cNvPr>
          <p:cNvSpPr/>
          <p:nvPr/>
        </p:nvSpPr>
        <p:spPr>
          <a:xfrm>
            <a:off x="8632140" y="2678871"/>
            <a:ext cx="1596274" cy="1070629"/>
          </a:xfrm>
          <a:prstGeom prst="downArrow">
            <a:avLst>
              <a:gd name="adj1" fmla="val 62926"/>
              <a:gd name="adj2" fmla="val 56546"/>
            </a:avLst>
          </a:prstGeom>
          <a:gradFill flip="none" rotWithShape="1">
            <a:gsLst>
              <a:gs pos="66000">
                <a:srgbClr val="2F7FB9">
                  <a:alpha val="50000"/>
                </a:srgbClr>
              </a:gs>
              <a:gs pos="100000">
                <a:srgbClr val="5F89C3"/>
              </a:gs>
              <a:gs pos="0">
                <a:schemeClr val="bg1">
                  <a:lumMod val="65000"/>
                  <a:alpha val="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ctr"/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54%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LDL-C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31C2D4-5283-C7B9-A4AC-C5C9B0FE9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20437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35657-1388-9E63-68D0-4F7A5AD3B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CORAL-Reef Lipids: </a:t>
            </a:r>
            <a:r>
              <a:rPr lang="en-US" dirty="0" err="1"/>
              <a:t>Enlicitide</a:t>
            </a:r>
            <a:r>
              <a:rPr lang="en-US" dirty="0"/>
              <a:t> in ASCVD or At-Risk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E120EA-2565-CA6C-6C09-F4F9630ABB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FADD51-AB54-414B-FDB3-07ADD5430B5A}"/>
              </a:ext>
            </a:extLst>
          </p:cNvPr>
          <p:cNvSpPr/>
          <p:nvPr/>
        </p:nvSpPr>
        <p:spPr>
          <a:xfrm>
            <a:off x="711200" y="1499221"/>
            <a:ext cx="10128250" cy="571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</a:rPr>
              <a:t>N</a:t>
            </a:r>
            <a:r>
              <a:rPr lang="en-US" sz="2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=2909 with ASCVD &amp; LDL-C ≥55 mg/dL or At-Risk &amp; LDL-C ≥70 mg/dL </a:t>
            </a:r>
            <a:br>
              <a:rPr lang="en-US" sz="2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2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Randomized 2:1 </a:t>
            </a:r>
            <a:r>
              <a:rPr lang="en-US" sz="20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enlicitide</a:t>
            </a:r>
            <a:r>
              <a:rPr lang="en-US" sz="2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vs placebo</a:t>
            </a:r>
          </a:p>
        </p:txBody>
      </p:sp>
      <p:pic>
        <p:nvPicPr>
          <p:cNvPr id="9" name="Picture 8" descr="Slide18">
            <a:extLst>
              <a:ext uri="{FF2B5EF4-FFF2-40B4-BE49-F238E27FC236}">
                <a16:creationId xmlns:a16="http://schemas.microsoft.com/office/drawing/2014/main" id="{40ED1614-4A07-4DF7-1C3F-393F46D2D8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" t="17262" r="2116" b="13966"/>
          <a:stretch>
            <a:fillRect/>
          </a:stretch>
        </p:blipFill>
        <p:spPr>
          <a:xfrm>
            <a:off x="1228090" y="2320469"/>
            <a:ext cx="9697720" cy="38574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329F50-35F8-7A93-B683-820A3AE2A440}"/>
              </a:ext>
            </a:extLst>
          </p:cNvPr>
          <p:cNvSpPr txBox="1"/>
          <p:nvPr/>
        </p:nvSpPr>
        <p:spPr>
          <a:xfrm>
            <a:off x="310112" y="6509673"/>
            <a:ext cx="1011098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>
            <a:defPPr>
              <a:defRPr lang="en-US"/>
            </a:defPPr>
            <a:lvl1pPr marL="0" indent="0"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lvl2pPr marL="457200" defTabSz="457200">
              <a:defRPr>
                <a:ea typeface="Geneva" panose="020B0503030404040204" pitchFamily="34" charset="0"/>
                <a:cs typeface="+mn-cs"/>
              </a:defRPr>
            </a:lvl2pPr>
            <a:lvl3pPr marL="914400" defTabSz="457200">
              <a:defRPr>
                <a:ea typeface="Geneva" panose="020B0503030404040204" pitchFamily="34" charset="0"/>
                <a:cs typeface="+mn-cs"/>
              </a:defRPr>
            </a:lvl3pPr>
            <a:lvl4pPr marL="1371600" defTabSz="457200">
              <a:defRPr>
                <a:ea typeface="Geneva" panose="020B0503030404040204" pitchFamily="34" charset="0"/>
                <a:cs typeface="+mn-cs"/>
              </a:defRPr>
            </a:lvl4pPr>
            <a:lvl5pPr marL="1828800" defTabSz="457200">
              <a:defRPr>
                <a:ea typeface="Geneva" panose="020B0503030404040204" pitchFamily="34" charset="0"/>
                <a:cs typeface="+mn-cs"/>
              </a:defRPr>
            </a:lvl5pPr>
            <a:lvl6pPr>
              <a:defRPr>
                <a:ea typeface="Geneva" panose="020B0503030404040204" pitchFamily="34" charset="0"/>
                <a:cs typeface="+mn-cs"/>
              </a:defRPr>
            </a:lvl6pPr>
            <a:lvl7pPr>
              <a:defRPr>
                <a:ea typeface="Geneva" panose="020B0503030404040204" pitchFamily="34" charset="0"/>
                <a:cs typeface="+mn-cs"/>
              </a:defRPr>
            </a:lvl7pPr>
            <a:lvl8pPr>
              <a:defRPr>
                <a:ea typeface="Geneva" panose="020B0503030404040204" pitchFamily="34" charset="0"/>
                <a:cs typeface="+mn-cs"/>
              </a:defRPr>
            </a:lvl8pPr>
            <a:lvl9pPr>
              <a:defRPr>
                <a:ea typeface="Geneva" panose="020B0503030404040204" pitchFamily="34" charset="0"/>
                <a:cs typeface="+mn-cs"/>
              </a:defRPr>
            </a:lvl9pPr>
          </a:lstStyle>
          <a:p>
            <a:r>
              <a:rPr lang="da-DK" dirty="0"/>
              <a:t>Navar AM et al</a:t>
            </a:r>
            <a:r>
              <a:rPr lang="da-DK" i="1" dirty="0"/>
              <a:t>. N Engl J Med </a:t>
            </a:r>
            <a:r>
              <a:rPr lang="da-DK" dirty="0"/>
              <a:t>2026;394:529-539.</a:t>
            </a:r>
          </a:p>
        </p:txBody>
      </p:sp>
    </p:spTree>
    <p:extLst>
      <p:ext uri="{BB962C8B-B14F-4D97-AF65-F5344CB8AC3E}">
        <p14:creationId xmlns:p14="http://schemas.microsoft.com/office/powerpoint/2010/main" val="88242083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ADF0B-3CDB-D26D-7F94-FAB28F1E6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B673CA-3ACF-1F71-A3AD-83A824004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954" y="2052658"/>
            <a:ext cx="9212093" cy="1935165"/>
          </a:xfrm>
        </p:spPr>
        <p:txBody>
          <a:bodyPr anchor="ctr"/>
          <a:lstStyle/>
          <a:p>
            <a:r>
              <a:rPr lang="en-US" noProof="0" dirty="0"/>
              <a:t>VESALIUS-CV Trial Results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7610A8-6F89-F1D0-46D9-17E6F4D2C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182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3FBA2-BC50-BD10-791C-ACE021D8C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5D2700-A30E-A0A8-E2D7-1D891DCE68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-135" b="24607"/>
          <a:stretch>
            <a:fillRect/>
          </a:stretch>
        </p:blipFill>
        <p:spPr>
          <a:xfrm>
            <a:off x="2109410" y="395978"/>
            <a:ext cx="8175061" cy="26502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70D5A4-5704-2C09-EEAF-C8861662D7AA}"/>
              </a:ext>
            </a:extLst>
          </p:cNvPr>
          <p:cNvSpPr txBox="1"/>
          <p:nvPr/>
        </p:nvSpPr>
        <p:spPr>
          <a:xfrm>
            <a:off x="1700149" y="4425588"/>
            <a:ext cx="89935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small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Effect of </a:t>
            </a:r>
            <a:r>
              <a:rPr kumimoji="0" lang="en-US" sz="2000" b="0" i="0" u="none" strike="noStrike" kern="1200" cap="small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en-US" sz="2800" b="1" i="0" u="none" strike="noStrike" kern="1200" cap="small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</a:t>
            </a:r>
            <a:r>
              <a:rPr kumimoji="0" lang="en-US" sz="2000" b="0" i="0" u="none" strike="noStrike" kern="1200" cap="small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olocumab</a:t>
            </a:r>
            <a:r>
              <a:rPr kumimoji="0" lang="en-US" sz="2000" b="0" i="0" u="none" strike="noStrike" kern="1200" cap="small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 </a:t>
            </a:r>
            <a:r>
              <a:rPr kumimoji="0" lang="en-US" sz="2000" b="0" i="0" u="none" strike="noStrike" kern="1200" cap="small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Pati</a:t>
            </a:r>
            <a:r>
              <a:rPr kumimoji="0" lang="en-US" sz="2800" b="1" i="0" u="none" strike="noStrike" kern="1200" cap="small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en-US" sz="2000" b="0" i="0" u="none" strike="noStrike" kern="1200" cap="small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nt</a:t>
            </a:r>
            <a:r>
              <a:rPr kumimoji="0" lang="en-US" sz="2800" b="1" i="0" u="none" strike="noStrike" kern="1200" cap="small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small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at High </a:t>
            </a:r>
            <a:r>
              <a:rPr kumimoji="0" lang="en-US" sz="2000" b="0" i="0" u="none" strike="noStrike" kern="1200" cap="small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en-US" sz="2800" b="1" i="0" u="none" strike="noStrike" kern="1200" cap="small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sz="2000" b="0" i="0" u="none" strike="noStrike" kern="1200" cap="small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rdiovascu</a:t>
            </a:r>
            <a:r>
              <a:rPr kumimoji="0" lang="en-US" sz="2800" b="1" i="0" u="none" strike="noStrike" kern="1200" cap="small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sz="2000" b="0" i="0" u="none" strike="noStrike" kern="1200" cap="small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</a:t>
            </a:r>
            <a:r>
              <a:rPr kumimoji="0" lang="en-US" sz="2000" b="0" i="0" u="none" strike="noStrike" kern="1200" cap="small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small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sz="2800" b="1" i="0" u="none" strike="noStrike" kern="1200" cap="small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  <a:r>
              <a:rPr kumimoji="0" lang="en-US" sz="2000" b="0" i="0" u="none" strike="noStrike" kern="1200" cap="small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sk</a:t>
            </a:r>
            <a:r>
              <a:rPr kumimoji="0" lang="en-US" sz="2000" b="0" i="0" u="none" strike="noStrike" kern="1200" cap="small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small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Witho</a:t>
            </a:r>
            <a:r>
              <a:rPr kumimoji="0" lang="en-US" sz="2800" b="1" i="0" u="none" strike="noStrike" kern="1200" cap="small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</a:t>
            </a:r>
            <a:r>
              <a:rPr kumimoji="0" lang="en-US" sz="2000" b="0" i="0" u="none" strike="noStrike" kern="1200" cap="small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sz="2000" b="0" i="0" u="none" strike="noStrike" kern="1200" cap="small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Prior Myocardial Infarction or </a:t>
            </a:r>
            <a:r>
              <a:rPr kumimoji="0" lang="en-US" sz="2800" b="1" i="0" u="none" strike="noStrike" kern="1200" cap="small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small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troke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A5B2E4-76D3-BCB9-5BDC-72B187E2CA18}"/>
              </a:ext>
            </a:extLst>
          </p:cNvPr>
          <p:cNvSpPr txBox="1"/>
          <p:nvPr/>
        </p:nvSpPr>
        <p:spPr>
          <a:xfrm>
            <a:off x="310112" y="6509673"/>
            <a:ext cx="1011098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>
            <a:defPPr>
              <a:defRPr lang="en-US"/>
            </a:defPPr>
            <a:lvl1pPr marL="0" indent="0"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lvl2pPr marL="457200" defTabSz="457200">
              <a:defRPr>
                <a:ea typeface="Geneva" panose="020B0503030404040204" pitchFamily="34" charset="0"/>
                <a:cs typeface="+mn-cs"/>
              </a:defRPr>
            </a:lvl2pPr>
            <a:lvl3pPr marL="914400" defTabSz="457200">
              <a:defRPr>
                <a:ea typeface="Geneva" panose="020B0503030404040204" pitchFamily="34" charset="0"/>
                <a:cs typeface="+mn-cs"/>
              </a:defRPr>
            </a:lvl3pPr>
            <a:lvl4pPr marL="1371600" defTabSz="457200">
              <a:defRPr>
                <a:ea typeface="Geneva" panose="020B0503030404040204" pitchFamily="34" charset="0"/>
                <a:cs typeface="+mn-cs"/>
              </a:defRPr>
            </a:lvl4pPr>
            <a:lvl5pPr marL="1828800" defTabSz="457200">
              <a:defRPr>
                <a:ea typeface="Geneva" panose="020B0503030404040204" pitchFamily="34" charset="0"/>
                <a:cs typeface="+mn-cs"/>
              </a:defRPr>
            </a:lvl5pPr>
            <a:lvl6pPr>
              <a:defRPr>
                <a:ea typeface="Geneva" panose="020B0503030404040204" pitchFamily="34" charset="0"/>
                <a:cs typeface="+mn-cs"/>
              </a:defRPr>
            </a:lvl6pPr>
            <a:lvl7pPr>
              <a:defRPr>
                <a:ea typeface="Geneva" panose="020B0503030404040204" pitchFamily="34" charset="0"/>
                <a:cs typeface="+mn-cs"/>
              </a:defRPr>
            </a:lvl7pPr>
            <a:lvl8pPr>
              <a:defRPr>
                <a:ea typeface="Geneva" panose="020B0503030404040204" pitchFamily="34" charset="0"/>
                <a:cs typeface="+mn-cs"/>
              </a:defRPr>
            </a:lvl8pPr>
            <a:lvl9pPr>
              <a:defRPr>
                <a:ea typeface="Geneva" panose="020B0503030404040204" pitchFamily="34" charset="0"/>
                <a:cs typeface="+mn-cs"/>
              </a:defRPr>
            </a:lvl9pPr>
          </a:lstStyle>
          <a:p>
            <a:r>
              <a:rPr lang="en-US" dirty="0" err="1"/>
              <a:t>Bohula</a:t>
            </a:r>
            <a:r>
              <a:rPr lang="en-US" dirty="0"/>
              <a:t> EA, et al. </a:t>
            </a:r>
            <a:r>
              <a:rPr lang="en-US" i="1" dirty="0"/>
              <a:t>NEJM. </a:t>
            </a:r>
            <a:r>
              <a:rPr lang="en-US" dirty="0"/>
              <a:t>2025:doi:10.1056/NEJMoa2514428.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CFA84-2798-38D6-9492-D37E12AC6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375" y="3572377"/>
            <a:ext cx="4793131" cy="78660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B828F4-A21C-AD69-C11F-EE3299779C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96187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E6E50-15EA-22F1-EDF0-6671A53A9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49" y="1959425"/>
            <a:ext cx="5708621" cy="4474482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000" b="1" dirty="0"/>
              <a:t>Entry Criteria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00" dirty="0"/>
              <a:t>LDL-C ≥90 mg/dL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00" dirty="0"/>
              <a:t>Non-HDL-C ≥120 mg/dL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00" dirty="0"/>
              <a:t>ApoB ≥80 mg/dL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00" b="1" dirty="0"/>
              <a:t>On optimized statin therapy (± ezetimibe)</a:t>
            </a:r>
          </a:p>
          <a:p>
            <a:pPr marL="0" indent="0">
              <a:lnSpc>
                <a:spcPct val="90000"/>
              </a:lnSpc>
              <a:spcBef>
                <a:spcPts val="2400"/>
              </a:spcBef>
              <a:buNone/>
            </a:pPr>
            <a:r>
              <a:rPr lang="en-US" sz="2000" b="1" dirty="0"/>
              <a:t>Qualifying Condition* — at least one: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00" dirty="0"/>
              <a:t>CAD without MI (including CAC ≥100)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00" dirty="0" err="1"/>
              <a:t>CeVD</a:t>
            </a:r>
            <a:r>
              <a:rPr lang="en-US" sz="1800" dirty="0"/>
              <a:t> without stroke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00" dirty="0"/>
              <a:t>PAD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800" dirty="0"/>
              <a:t>High-risk diabetes mellitus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3D31588-8B3C-153F-2E08-E5BC8371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>
            <a:normAutofit/>
          </a:bodyPr>
          <a:lstStyle/>
          <a:p>
            <a:r>
              <a:rPr lang="en-US" dirty="0"/>
              <a:t>VESALIUS-CV: Trial Design</a:t>
            </a:r>
          </a:p>
        </p:txBody>
      </p:sp>
      <p:sp>
        <p:nvSpPr>
          <p:cNvPr id="5" name="Banner">
            <a:extLst>
              <a:ext uri="{FF2B5EF4-FFF2-40B4-BE49-F238E27FC236}">
                <a16:creationId xmlns:a16="http://schemas.microsoft.com/office/drawing/2014/main" id="{7917AFF9-CA23-361C-66D4-AA30952B4556}"/>
              </a:ext>
            </a:extLst>
          </p:cNvPr>
          <p:cNvSpPr>
            <a:spLocks noGrp="1"/>
          </p:cNvSpPr>
          <p:nvPr/>
        </p:nvSpPr>
        <p:spPr>
          <a:xfrm>
            <a:off x="325440" y="1291890"/>
            <a:ext cx="11742152" cy="322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457200"/>
            <a:r>
              <a:rPr lang="en-US" sz="2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N=12,257  |  Stable patients at high CV risk, no prior MI or stroke*  |  Median follow-up ≥4.5 years</a:t>
            </a:r>
          </a:p>
        </p:txBody>
      </p:sp>
      <p:sp>
        <p:nvSpPr>
          <p:cNvPr id="10" name="RandHdr">
            <a:extLst>
              <a:ext uri="{FF2B5EF4-FFF2-40B4-BE49-F238E27FC236}">
                <a16:creationId xmlns:a16="http://schemas.microsoft.com/office/drawing/2014/main" id="{43B77D57-4ADD-2E59-A771-F57EC1EE60D7}"/>
              </a:ext>
            </a:extLst>
          </p:cNvPr>
          <p:cNvSpPr>
            <a:spLocks noGrp="1"/>
          </p:cNvSpPr>
          <p:nvPr/>
        </p:nvSpPr>
        <p:spPr>
          <a:xfrm>
            <a:off x="6870799" y="1959425"/>
            <a:ext cx="4064676" cy="36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</a:pPr>
            <a:r>
              <a:rPr lang="en-US" sz="2000" b="1" dirty="0">
                <a:latin typeface="+mn-lt"/>
                <a:cs typeface="+mn-cs"/>
              </a:rPr>
              <a:t>1:1 Randomization</a:t>
            </a:r>
          </a:p>
        </p:txBody>
      </p:sp>
      <p:sp>
        <p:nvSpPr>
          <p:cNvPr id="11" name="EvoBox">
            <a:extLst>
              <a:ext uri="{FF2B5EF4-FFF2-40B4-BE49-F238E27FC236}">
                <a16:creationId xmlns:a16="http://schemas.microsoft.com/office/drawing/2014/main" id="{9E688E1C-23FC-DEF5-D375-9AF0C9C307F8}"/>
              </a:ext>
            </a:extLst>
          </p:cNvPr>
          <p:cNvSpPr>
            <a:spLocks noGrp="1"/>
          </p:cNvSpPr>
          <p:nvPr/>
        </p:nvSpPr>
        <p:spPr>
          <a:xfrm>
            <a:off x="6808596" y="2328770"/>
            <a:ext cx="2025098" cy="532620"/>
          </a:xfrm>
          <a:prstGeom prst="rect">
            <a:avLst/>
          </a:prstGeom>
          <a:solidFill>
            <a:schemeClr val="accent2"/>
          </a:solidFill>
          <a:ln w="25400">
            <a:noFill/>
          </a:ln>
        </p:spPr>
        <p:txBody>
          <a:bodyPr lIns="0" tIns="0" rIns="0" bIns="0" anchor="ctr">
            <a:noAutofit/>
          </a:bodyPr>
          <a:lstStyle/>
          <a:p>
            <a:pPr marL="91440" indent="0" algn="ctr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</a:rPr>
              <a:t>EVOLOCUMAB SC</a:t>
            </a:r>
            <a:endParaRPr lang="en-US" sz="1600" dirty="0">
              <a:latin typeface="Arial" panose="020B0604020202020204" pitchFamily="34" charset="0"/>
            </a:endParaRPr>
          </a:p>
          <a:p>
            <a:pPr marL="91440" indent="0" algn="ctr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</a:rPr>
              <a:t>140 mg Q2W</a:t>
            </a:r>
          </a:p>
        </p:txBody>
      </p:sp>
      <p:sp>
        <p:nvSpPr>
          <p:cNvPr id="12" name="PboBox">
            <a:extLst>
              <a:ext uri="{FF2B5EF4-FFF2-40B4-BE49-F238E27FC236}">
                <a16:creationId xmlns:a16="http://schemas.microsoft.com/office/drawing/2014/main" id="{D7A8204B-82BF-85C3-96AF-B852FC812BCD}"/>
              </a:ext>
            </a:extLst>
          </p:cNvPr>
          <p:cNvSpPr>
            <a:spLocks noGrp="1"/>
          </p:cNvSpPr>
          <p:nvPr/>
        </p:nvSpPr>
        <p:spPr>
          <a:xfrm>
            <a:off x="8972584" y="2328770"/>
            <a:ext cx="2025098" cy="532620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>
            <a:noFill/>
          </a:ln>
        </p:spPr>
        <p:txBody>
          <a:bodyPr lIns="0" tIns="0" rIns="0" bIns="0" anchor="ctr">
            <a:noAutofit/>
          </a:bodyPr>
          <a:lstStyle/>
          <a:p>
            <a:pPr marL="91440" indent="0" algn="ctr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</a:rPr>
              <a:t>PLACEBO SC</a:t>
            </a:r>
            <a:endParaRPr lang="en-US" sz="1600" dirty="0">
              <a:latin typeface="Arial" panose="020B0604020202020204" pitchFamily="34" charset="0"/>
            </a:endParaRPr>
          </a:p>
          <a:p>
            <a:pPr marL="91440" indent="0" algn="ctr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</a:rPr>
              <a:t>Q2W</a:t>
            </a:r>
          </a:p>
        </p:txBody>
      </p:sp>
      <p:sp>
        <p:nvSpPr>
          <p:cNvPr id="13" name="EPBox">
            <a:extLst>
              <a:ext uri="{FF2B5EF4-FFF2-40B4-BE49-F238E27FC236}">
                <a16:creationId xmlns:a16="http://schemas.microsoft.com/office/drawing/2014/main" id="{5DAE0B4E-F987-9D82-4EFB-DC2768753CE9}"/>
              </a:ext>
            </a:extLst>
          </p:cNvPr>
          <p:cNvSpPr>
            <a:spLocks noGrp="1"/>
          </p:cNvSpPr>
          <p:nvPr/>
        </p:nvSpPr>
        <p:spPr>
          <a:xfrm>
            <a:off x="6852136" y="3023876"/>
            <a:ext cx="4474641" cy="2542234"/>
          </a:xfrm>
          <a:prstGeom prst="rect">
            <a:avLst/>
          </a:prstGeom>
          <a:solidFill>
            <a:srgbClr val="FFFFFF"/>
          </a:solidFill>
          <a:ln w="4445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buNone/>
            </a:pPr>
            <a:r>
              <a:rPr lang="en-US" sz="2000" b="1" dirty="0">
                <a:latin typeface="Arial" panose="020B0604020202020204" pitchFamily="34" charset="0"/>
              </a:rPr>
              <a:t>Dual Primary Endpoints</a:t>
            </a:r>
            <a:endParaRPr lang="en-US" sz="2000" dirty="0">
              <a:latin typeface="Arial" panose="020B0604020202020204" pitchFamily="34" charset="0"/>
            </a:endParaRPr>
          </a:p>
          <a:p>
            <a:pPr marL="176213" indent="-176213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>
                <a:latin typeface="+mn-lt"/>
                <a:cs typeface="+mn-cs"/>
              </a:rPr>
              <a:t>3-P MACE: Time to CHD death, MI,</a:t>
            </a:r>
            <a:br>
              <a:rPr lang="en-US" dirty="0">
                <a:latin typeface="+mn-lt"/>
                <a:cs typeface="+mn-cs"/>
              </a:rPr>
            </a:br>
            <a:r>
              <a:rPr lang="en-US" dirty="0">
                <a:latin typeface="+mn-lt"/>
                <a:cs typeface="+mn-cs"/>
              </a:rPr>
              <a:t>or ischemic stroke</a:t>
            </a:r>
          </a:p>
          <a:p>
            <a:pPr marL="176213" indent="-176213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>
                <a:latin typeface="+mn-lt"/>
                <a:cs typeface="+mn-cs"/>
              </a:rPr>
              <a:t>4-P MACE: Time to 3-P MACE plus </a:t>
            </a:r>
            <a:br>
              <a:rPr lang="en-US" dirty="0">
                <a:latin typeface="+mn-lt"/>
                <a:cs typeface="+mn-cs"/>
              </a:rPr>
            </a:br>
            <a:r>
              <a:rPr lang="en-US" dirty="0">
                <a:latin typeface="+mn-lt"/>
                <a:cs typeface="+mn-cs"/>
              </a:rPr>
              <a:t>ischemia-driven arterial revascularization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itchFamily="34" charset="0"/>
              <a:buNone/>
            </a:pPr>
            <a:r>
              <a:rPr lang="en-US" sz="2000" b="1" dirty="0">
                <a:latin typeface="Arial" panose="020B0604020202020204" pitchFamily="34" charset="0"/>
              </a:rPr>
              <a:t>Event &amp; Follow-up Driven:</a:t>
            </a:r>
          </a:p>
          <a:p>
            <a:pPr marL="176213" indent="-176213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>
                <a:latin typeface="+mn-lt"/>
                <a:cs typeface="+mn-cs"/>
              </a:rPr>
              <a:t>3-P MACE:  ≥751 events</a:t>
            </a:r>
          </a:p>
          <a:p>
            <a:pPr marL="176213" indent="-176213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>
                <a:latin typeface="+mn-lt"/>
                <a:cs typeface="+mn-cs"/>
              </a:rPr>
              <a:t>4-P MACE:  ≥1,254 events</a:t>
            </a:r>
          </a:p>
        </p:txBody>
      </p:sp>
      <p:sp>
        <p:nvSpPr>
          <p:cNvPr id="14" name="Citation">
            <a:extLst>
              <a:ext uri="{FF2B5EF4-FFF2-40B4-BE49-F238E27FC236}">
                <a16:creationId xmlns:a16="http://schemas.microsoft.com/office/drawing/2014/main" id="{FD4360C0-58DF-36B4-55FC-F69ECAE89C9F}"/>
              </a:ext>
            </a:extLst>
          </p:cNvPr>
          <p:cNvSpPr>
            <a:spLocks noGrp="1"/>
          </p:cNvSpPr>
          <p:nvPr/>
        </p:nvSpPr>
        <p:spPr>
          <a:xfrm>
            <a:off x="325438" y="6519862"/>
            <a:ext cx="1011098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defTabSz="913777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000" dirty="0">
                <a:latin typeface="+mn-lt"/>
                <a:cs typeface="+mn-cs"/>
              </a:rPr>
              <a:t>MACE=Major adverse cardiovascular events</a:t>
            </a:r>
          </a:p>
          <a:p>
            <a:pPr defTabSz="913777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000" dirty="0" err="1">
                <a:latin typeface="+mn-lt"/>
                <a:cs typeface="+mn-cs"/>
              </a:rPr>
              <a:t>Bohula</a:t>
            </a:r>
            <a:r>
              <a:rPr lang="en-US" sz="1000" dirty="0">
                <a:latin typeface="+mn-lt"/>
                <a:cs typeface="+mn-cs"/>
              </a:rPr>
              <a:t> E, et al. </a:t>
            </a:r>
            <a:r>
              <a:rPr lang="en-US" sz="1000" i="1" dirty="0">
                <a:latin typeface="+mn-lt"/>
                <a:cs typeface="+mn-cs"/>
              </a:rPr>
              <a:t>Am Heart J. </a:t>
            </a:r>
            <a:r>
              <a:rPr lang="en-US" sz="1000" dirty="0">
                <a:latin typeface="+mn-lt"/>
                <a:cs typeface="+mn-cs"/>
              </a:rPr>
              <a:t>2024;269:179-190.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BC1DCBD3-77ED-53FF-0AE6-D0BF77B7E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105561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5248B-2C3B-6989-173A-5814FF4CD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7DED3-BACE-0FC1-B60D-09EDBFFE4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/>
          <a:lstStyle/>
          <a:p>
            <a:r>
              <a:rPr lang="en-US" dirty="0"/>
              <a:t>On-Treatment LDL-C </a:t>
            </a:r>
            <a:r>
              <a:rPr lang="en-US" dirty="0">
                <a:sym typeface="Wingdings" panose="05000000000000000000" pitchFamily="2" charset="2"/>
              </a:rPr>
              <a:t> </a:t>
            </a:r>
            <a:r>
              <a:rPr lang="en-US" dirty="0"/>
              <a:t>by 55% to 45 mg/dL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A5018B-48AB-0BB0-DEEF-C48FA848E38C}"/>
              </a:ext>
            </a:extLst>
          </p:cNvPr>
          <p:cNvSpPr txBox="1"/>
          <p:nvPr/>
        </p:nvSpPr>
        <p:spPr>
          <a:xfrm>
            <a:off x="310112" y="6509673"/>
            <a:ext cx="1011098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>
            <a:defPPr>
              <a:defRPr lang="en-US"/>
            </a:defPPr>
            <a:lvl1pPr marL="0" indent="0"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lvl2pPr marL="457200" defTabSz="457200">
              <a:defRPr>
                <a:ea typeface="Geneva" panose="020B0503030404040204" pitchFamily="34" charset="0"/>
                <a:cs typeface="+mn-cs"/>
              </a:defRPr>
            </a:lvl2pPr>
            <a:lvl3pPr marL="914400" defTabSz="457200">
              <a:defRPr>
                <a:ea typeface="Geneva" panose="020B0503030404040204" pitchFamily="34" charset="0"/>
                <a:cs typeface="+mn-cs"/>
              </a:defRPr>
            </a:lvl3pPr>
            <a:lvl4pPr marL="1371600" defTabSz="457200">
              <a:defRPr>
                <a:ea typeface="Geneva" panose="020B0503030404040204" pitchFamily="34" charset="0"/>
                <a:cs typeface="+mn-cs"/>
              </a:defRPr>
            </a:lvl4pPr>
            <a:lvl5pPr marL="1828800" defTabSz="457200">
              <a:defRPr>
                <a:ea typeface="Geneva" panose="020B0503030404040204" pitchFamily="34" charset="0"/>
                <a:cs typeface="+mn-cs"/>
              </a:defRPr>
            </a:lvl5pPr>
            <a:lvl6pPr>
              <a:defRPr>
                <a:ea typeface="Geneva" panose="020B0503030404040204" pitchFamily="34" charset="0"/>
                <a:cs typeface="+mn-cs"/>
              </a:defRPr>
            </a:lvl6pPr>
            <a:lvl7pPr>
              <a:defRPr>
                <a:ea typeface="Geneva" panose="020B0503030404040204" pitchFamily="34" charset="0"/>
                <a:cs typeface="+mn-cs"/>
              </a:defRPr>
            </a:lvl7pPr>
            <a:lvl8pPr>
              <a:defRPr>
                <a:ea typeface="Geneva" panose="020B0503030404040204" pitchFamily="34" charset="0"/>
                <a:cs typeface="+mn-cs"/>
              </a:defRPr>
            </a:lvl8pPr>
            <a:lvl9pPr>
              <a:defRPr>
                <a:ea typeface="Geneva" panose="020B0503030404040204" pitchFamily="34" charset="0"/>
                <a:cs typeface="+mn-cs"/>
              </a:defRPr>
            </a:lvl9pPr>
          </a:lstStyle>
          <a:p>
            <a:r>
              <a:rPr lang="en-US" dirty="0" err="1"/>
              <a:t>Bohula</a:t>
            </a:r>
            <a:r>
              <a:rPr lang="en-US" dirty="0"/>
              <a:t> EA, et al. </a:t>
            </a:r>
            <a:r>
              <a:rPr lang="en-US" i="1" dirty="0"/>
              <a:t>NEJM. </a:t>
            </a:r>
            <a:r>
              <a:rPr lang="en-US" dirty="0"/>
              <a:t>2025:doi:10.1056/NEJMoa2514428.</a:t>
            </a:r>
          </a:p>
        </p:txBody>
      </p:sp>
      <p:pic>
        <p:nvPicPr>
          <p:cNvPr id="6" name="Picture 5" descr="A graph of a normal amount of insulin&#10;&#10;AI-generated content may be incorrect.">
            <a:extLst>
              <a:ext uri="{FF2B5EF4-FFF2-40B4-BE49-F238E27FC236}">
                <a16:creationId xmlns:a16="http://schemas.microsoft.com/office/drawing/2014/main" id="{AD1D33FF-5BE1-380C-E4F0-AC84CD973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83" y="1230057"/>
            <a:ext cx="10774497" cy="510426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47AFFE-0123-6576-BAC7-49CB64834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16584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>
            <a:normAutofit/>
          </a:bodyPr>
          <a:lstStyle/>
          <a:p>
            <a:r>
              <a:rPr lang="en-US" dirty="0"/>
              <a:t>LDL-C Reduction: Summary</a:t>
            </a:r>
          </a:p>
        </p:txBody>
      </p:sp>
      <p:sp>
        <p:nvSpPr>
          <p:cNvPr id="14" name="Detail"/>
          <p:cNvSpPr>
            <a:spLocks noGrp="1"/>
          </p:cNvSpPr>
          <p:nvPr/>
        </p:nvSpPr>
        <p:spPr>
          <a:xfrm>
            <a:off x="1723053" y="4281345"/>
            <a:ext cx="8745894" cy="13952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404040"/>
                </a:solidFill>
                <a:latin typeface="Arial" panose="020B0604020202020204" pitchFamily="34" charset="0"/>
              </a:rPr>
              <a:t>LDL-C reduction was rapid, sustained throughout follow-up, </a:t>
            </a:r>
            <a:br>
              <a:rPr lang="en-US" sz="2000" b="1" dirty="0">
                <a:solidFill>
                  <a:srgbClr val="404040"/>
                </a:solidFill>
                <a:latin typeface="Arial" panose="020B0604020202020204" pitchFamily="34" charset="0"/>
              </a:rPr>
            </a:br>
            <a:r>
              <a:rPr lang="en-US" sz="2000" b="1" dirty="0">
                <a:solidFill>
                  <a:srgbClr val="404040"/>
                </a:solidFill>
                <a:latin typeface="Arial" panose="020B0604020202020204" pitchFamily="34" charset="0"/>
              </a:rPr>
              <a:t>and consistent across all subgroups.</a:t>
            </a:r>
          </a:p>
          <a:p>
            <a:pPr>
              <a:spcBef>
                <a:spcPts val="200"/>
              </a:spcBef>
              <a:buNone/>
            </a:pPr>
            <a:endParaRPr lang="en-US" sz="900" dirty="0">
              <a:latin typeface="Arial" panose="020B0604020202020204" pitchFamily="34" charset="0"/>
            </a:endParaRPr>
          </a:p>
          <a:p>
            <a:pPr algn="ctr">
              <a:buNone/>
            </a:pPr>
            <a:r>
              <a:rPr lang="en-US" sz="2000" b="0" dirty="0">
                <a:solidFill>
                  <a:srgbClr val="606060"/>
                </a:solidFill>
                <a:latin typeface="Arial" panose="020B0604020202020204" pitchFamily="34" charset="0"/>
              </a:rPr>
              <a:t>Placebo arm LDL-C also declined modestly over time (115 to 109 mg/dL), </a:t>
            </a:r>
            <a:br>
              <a:rPr lang="en-US" sz="2000" b="0" dirty="0">
                <a:solidFill>
                  <a:srgbClr val="606060"/>
                </a:solidFill>
                <a:latin typeface="Arial" panose="020B0604020202020204" pitchFamily="34" charset="0"/>
              </a:rPr>
            </a:br>
            <a:r>
              <a:rPr lang="en-US" sz="2000" b="0" dirty="0">
                <a:solidFill>
                  <a:srgbClr val="606060"/>
                </a:solidFill>
                <a:latin typeface="Arial" panose="020B0604020202020204" pitchFamily="34" charset="0"/>
              </a:rPr>
              <a:t>reflecting background lipid optimization.</a:t>
            </a:r>
          </a:p>
        </p:txBody>
      </p:sp>
      <p:sp>
        <p:nvSpPr>
          <p:cNvPr id="2" name="Citation">
            <a:extLst>
              <a:ext uri="{FF2B5EF4-FFF2-40B4-BE49-F238E27FC236}">
                <a16:creationId xmlns:a16="http://schemas.microsoft.com/office/drawing/2014/main" id="{C374179F-455B-52A8-0F48-4DF2715B6DEC}"/>
              </a:ext>
            </a:extLst>
          </p:cNvPr>
          <p:cNvSpPr>
            <a:spLocks noGrp="1"/>
          </p:cNvSpPr>
          <p:nvPr/>
        </p:nvSpPr>
        <p:spPr>
          <a:xfrm>
            <a:off x="310112" y="6509673"/>
            <a:ext cx="1011098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000" dirty="0" err="1">
                <a:latin typeface="+mn-lt"/>
                <a:cs typeface="+mn-cs"/>
              </a:rPr>
              <a:t>Bohula</a:t>
            </a:r>
            <a:r>
              <a:rPr lang="en-US" sz="1000" dirty="0">
                <a:latin typeface="+mn-lt"/>
                <a:cs typeface="+mn-cs"/>
              </a:rPr>
              <a:t> EA, et al. </a:t>
            </a:r>
            <a:r>
              <a:rPr lang="en-US" sz="1000" i="1" dirty="0">
                <a:latin typeface="+mn-lt"/>
                <a:cs typeface="+mn-cs"/>
              </a:rPr>
              <a:t>N Engl J Med. </a:t>
            </a:r>
            <a:r>
              <a:rPr lang="en-US" sz="1000" dirty="0">
                <a:latin typeface="+mn-lt"/>
                <a:cs typeface="+mn-cs"/>
              </a:rPr>
              <a:t>2026;394:117-127.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80321-2977-E9CE-8B48-3DE3E41AC00A}"/>
              </a:ext>
            </a:extLst>
          </p:cNvPr>
          <p:cNvSpPr txBox="1"/>
          <p:nvPr/>
        </p:nvSpPr>
        <p:spPr>
          <a:xfrm>
            <a:off x="325439" y="1291890"/>
            <a:ext cx="11431132" cy="322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defTabSz="457200" eaLnBrk="1" hangingPunct="1">
              <a:defRPr sz="2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defTabSz="457200" eaLnBrk="1" hangingPunct="1">
              <a:defRPr sz="4400">
                <a:latin typeface="Calibri" charset="0"/>
              </a:defRPr>
            </a:lvl2pPr>
            <a:lvl3pPr algn="ctr" defTabSz="457200" eaLnBrk="1" hangingPunct="1">
              <a:defRPr sz="4400">
                <a:latin typeface="Calibri" charset="0"/>
              </a:defRPr>
            </a:lvl3pPr>
            <a:lvl4pPr algn="ctr" defTabSz="457200" eaLnBrk="1" hangingPunct="1">
              <a:defRPr sz="4400">
                <a:latin typeface="Calibri" charset="0"/>
              </a:defRPr>
            </a:lvl4pPr>
            <a:lvl5pPr algn="ctr" defTabSz="457200" eaLnBrk="1" hangingPunct="1">
              <a:defRPr sz="4400">
                <a:latin typeface="Calibri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9pPr>
          </a:lstStyle>
          <a:p>
            <a:r>
              <a:rPr lang="en-US" dirty="0"/>
              <a:t>Lipid </a:t>
            </a:r>
            <a:r>
              <a:rPr lang="en-US" dirty="0" err="1"/>
              <a:t>substudy</a:t>
            </a:r>
            <a:r>
              <a:rPr lang="en-US" dirty="0"/>
              <a:t> (N=2,014); baseline median LDL-C 115 mg/dL (IQR 94-143). Reduction rapid, sustained over 4.6-year follow-up.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FCDB4F-45BB-E23B-B558-C457FC2F14F0}"/>
              </a:ext>
            </a:extLst>
          </p:cNvPr>
          <p:cNvSpPr txBox="1"/>
          <p:nvPr/>
        </p:nvSpPr>
        <p:spPr>
          <a:xfrm>
            <a:off x="1062135" y="2544855"/>
            <a:ext cx="3000000" cy="1292662"/>
          </a:xfrm>
          <a:prstGeom prst="rect">
            <a:avLst/>
          </a:prstGeom>
          <a:solidFill>
            <a:schemeClr val="accent1"/>
          </a:solidFill>
          <a:effectLst>
            <a:outerShdw blurRad="88900" dist="165100" dir="5400000" sx="93000" sy="93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Achieved LDL-C</a:t>
            </a:r>
          </a:p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45 mg/dL</a:t>
            </a:r>
          </a:p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Evolocumab</a:t>
            </a: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arm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05AFE2-55B4-6657-5670-1048E626E8CF}"/>
              </a:ext>
            </a:extLst>
          </p:cNvPr>
          <p:cNvSpPr txBox="1"/>
          <p:nvPr/>
        </p:nvSpPr>
        <p:spPr>
          <a:xfrm>
            <a:off x="4482959" y="2544855"/>
            <a:ext cx="3000000" cy="1292662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outerShdw blurRad="88900" dist="165100" dir="5400000" sx="93000" sy="93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LDL-C Reduction</a:t>
            </a:r>
          </a:p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55%</a:t>
            </a:r>
          </a:p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p&lt;0.0001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DEA19A2-CB9B-A037-ABBF-A630BEEDB363}"/>
              </a:ext>
            </a:extLst>
          </p:cNvPr>
          <p:cNvSpPr txBox="1"/>
          <p:nvPr/>
        </p:nvSpPr>
        <p:spPr>
          <a:xfrm>
            <a:off x="7903782" y="2544855"/>
            <a:ext cx="3000000" cy="1292662"/>
          </a:xfrm>
          <a:prstGeom prst="rect">
            <a:avLst/>
          </a:prstGeom>
          <a:solidFill>
            <a:schemeClr val="accent5"/>
          </a:solidFill>
          <a:effectLst>
            <a:outerShdw blurRad="88900" dist="165100" dir="5400000" sx="93000" sy="93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Absolute Reduction</a:t>
            </a:r>
          </a:p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63 mg/dL</a:t>
            </a:r>
          </a:p>
          <a:p>
            <a:pPr marL="0" marR="0" lvl="0" indent="0" algn="ctr" defTabSz="912813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vs. placebo (109 mg/dL)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CDB78E63-46B6-A15B-93BF-9F3C32133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182793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6137B-C42F-F1A2-4A64-831A33382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4576-EDA4-DED2-309A-671716119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/>
          <a:lstStyle/>
          <a:p>
            <a:r>
              <a:rPr lang="en-US" dirty="0" err="1"/>
              <a:t>Evolocumab</a:t>
            </a:r>
            <a:r>
              <a:rPr lang="en-US" dirty="0">
                <a:sym typeface="Wingdings" panose="05000000000000000000" pitchFamily="2" charset="2"/>
              </a:rPr>
              <a:t> </a:t>
            </a:r>
            <a:r>
              <a:rPr lang="en-US" dirty="0"/>
              <a:t> CV Events by 25%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DC20DE-44F5-ED3E-7754-3C2B1634533A}"/>
              </a:ext>
            </a:extLst>
          </p:cNvPr>
          <p:cNvSpPr txBox="1"/>
          <p:nvPr/>
        </p:nvSpPr>
        <p:spPr>
          <a:xfrm>
            <a:off x="310112" y="6509673"/>
            <a:ext cx="1011098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>
            <a:defPPr>
              <a:defRPr lang="en-US"/>
            </a:defPPr>
            <a:lvl1pPr marL="0" indent="0"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  <a:lvl2pPr marL="457200" defTabSz="457200">
              <a:defRPr>
                <a:ea typeface="Geneva" panose="020B0503030404040204" pitchFamily="34" charset="0"/>
                <a:cs typeface="+mn-cs"/>
              </a:defRPr>
            </a:lvl2pPr>
            <a:lvl3pPr marL="914400" defTabSz="457200">
              <a:defRPr>
                <a:ea typeface="Geneva" panose="020B0503030404040204" pitchFamily="34" charset="0"/>
                <a:cs typeface="+mn-cs"/>
              </a:defRPr>
            </a:lvl3pPr>
            <a:lvl4pPr marL="1371600" defTabSz="457200">
              <a:defRPr>
                <a:ea typeface="Geneva" panose="020B0503030404040204" pitchFamily="34" charset="0"/>
                <a:cs typeface="+mn-cs"/>
              </a:defRPr>
            </a:lvl4pPr>
            <a:lvl5pPr marL="1828800" defTabSz="457200">
              <a:defRPr>
                <a:ea typeface="Geneva" panose="020B0503030404040204" pitchFamily="34" charset="0"/>
                <a:cs typeface="+mn-cs"/>
              </a:defRPr>
            </a:lvl5pPr>
            <a:lvl6pPr>
              <a:defRPr>
                <a:ea typeface="Geneva" panose="020B0503030404040204" pitchFamily="34" charset="0"/>
                <a:cs typeface="+mn-cs"/>
              </a:defRPr>
            </a:lvl6pPr>
            <a:lvl7pPr>
              <a:defRPr>
                <a:ea typeface="Geneva" panose="020B0503030404040204" pitchFamily="34" charset="0"/>
                <a:cs typeface="+mn-cs"/>
              </a:defRPr>
            </a:lvl7pPr>
            <a:lvl8pPr>
              <a:defRPr>
                <a:ea typeface="Geneva" panose="020B0503030404040204" pitchFamily="34" charset="0"/>
                <a:cs typeface="+mn-cs"/>
              </a:defRPr>
            </a:lvl8pPr>
            <a:lvl9pPr>
              <a:defRPr>
                <a:ea typeface="Geneva" panose="020B0503030404040204" pitchFamily="34" charset="0"/>
                <a:cs typeface="+mn-cs"/>
              </a:defRPr>
            </a:lvl9pPr>
          </a:lstStyle>
          <a:p>
            <a:r>
              <a:rPr lang="en-US" dirty="0" err="1"/>
              <a:t>Bohula</a:t>
            </a:r>
            <a:r>
              <a:rPr lang="en-US" dirty="0"/>
              <a:t> EA, et al. </a:t>
            </a:r>
            <a:r>
              <a:rPr lang="en-US" i="1" dirty="0"/>
              <a:t>NEJM. </a:t>
            </a:r>
            <a:r>
              <a:rPr lang="en-US" dirty="0"/>
              <a:t>2025:doi:10.1056/NEJMoa2514428.</a:t>
            </a:r>
          </a:p>
        </p:txBody>
      </p:sp>
      <p:pic>
        <p:nvPicPr>
          <p:cNvPr id="11" name="Picture 10" descr="A graph showing a number of years&#10;&#10;AI-generated content may be incorrect.">
            <a:extLst>
              <a:ext uri="{FF2B5EF4-FFF2-40B4-BE49-F238E27FC236}">
                <a16:creationId xmlns:a16="http://schemas.microsoft.com/office/drawing/2014/main" id="{F2182C47-BB26-9BFB-26D7-A301CCD75E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992"/>
          <a:stretch>
            <a:fillRect/>
          </a:stretch>
        </p:blipFill>
        <p:spPr>
          <a:xfrm>
            <a:off x="881983" y="1975385"/>
            <a:ext cx="10201973" cy="4173149"/>
          </a:xfrm>
          <a:custGeom>
            <a:avLst/>
            <a:gdLst>
              <a:gd name="csX0" fmla="*/ 0 w 10201973"/>
              <a:gd name="csY0" fmla="*/ 0 h 4173149"/>
              <a:gd name="csX1" fmla="*/ 1678700 w 10201973"/>
              <a:gd name="csY1" fmla="*/ 0 h 4173149"/>
              <a:gd name="csX2" fmla="*/ 1678700 w 10201973"/>
              <a:gd name="csY2" fmla="*/ 88238 h 4173149"/>
              <a:gd name="csX3" fmla="*/ 1732427 w 10201973"/>
              <a:gd name="csY3" fmla="*/ 141965 h 4173149"/>
              <a:gd name="csX4" fmla="*/ 9910621 w 10201973"/>
              <a:gd name="csY4" fmla="*/ 141965 h 4173149"/>
              <a:gd name="csX5" fmla="*/ 9964348 w 10201973"/>
              <a:gd name="csY5" fmla="*/ 88238 h 4173149"/>
              <a:gd name="csX6" fmla="*/ 9964348 w 10201973"/>
              <a:gd name="csY6" fmla="*/ 0 h 4173149"/>
              <a:gd name="csX7" fmla="*/ 10201973 w 10201973"/>
              <a:gd name="csY7" fmla="*/ 0 h 4173149"/>
              <a:gd name="csX8" fmla="*/ 10201973 w 10201973"/>
              <a:gd name="csY8" fmla="*/ 4173149 h 4173149"/>
              <a:gd name="csX9" fmla="*/ 0 w 10201973"/>
              <a:gd name="csY9" fmla="*/ 4173149 h 41731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0201973" h="4173149">
                <a:moveTo>
                  <a:pt x="0" y="0"/>
                </a:moveTo>
                <a:lnTo>
                  <a:pt x="1678700" y="0"/>
                </a:lnTo>
                <a:lnTo>
                  <a:pt x="1678700" y="88238"/>
                </a:lnTo>
                <a:cubicBezTo>
                  <a:pt x="1678700" y="117911"/>
                  <a:pt x="1702754" y="141965"/>
                  <a:pt x="1732427" y="141965"/>
                </a:cubicBezTo>
                <a:lnTo>
                  <a:pt x="9910621" y="141965"/>
                </a:lnTo>
                <a:cubicBezTo>
                  <a:pt x="9940294" y="141965"/>
                  <a:pt x="9964348" y="117911"/>
                  <a:pt x="9964348" y="88238"/>
                </a:cubicBezTo>
                <a:lnTo>
                  <a:pt x="9964348" y="0"/>
                </a:lnTo>
                <a:lnTo>
                  <a:pt x="10201973" y="0"/>
                </a:lnTo>
                <a:lnTo>
                  <a:pt x="10201973" y="4173149"/>
                </a:lnTo>
                <a:lnTo>
                  <a:pt x="0" y="4173149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2141E4-12F5-9FF3-CFFF-ABAB20DF2E4F}"/>
              </a:ext>
            </a:extLst>
          </p:cNvPr>
          <p:cNvSpPr txBox="1"/>
          <p:nvPr/>
        </p:nvSpPr>
        <p:spPr>
          <a:xfrm>
            <a:off x="325439" y="1291890"/>
            <a:ext cx="11431132" cy="322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defTabSz="457200" eaLnBrk="1" hangingPunct="1">
              <a:defRPr sz="2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defTabSz="457200" eaLnBrk="1" hangingPunct="1">
              <a:defRPr sz="4400">
                <a:latin typeface="Calibri" charset="0"/>
              </a:defRPr>
            </a:lvl2pPr>
            <a:lvl3pPr algn="ctr" defTabSz="457200" eaLnBrk="1" hangingPunct="1">
              <a:defRPr sz="4400">
                <a:latin typeface="Calibri" charset="0"/>
              </a:defRPr>
            </a:lvl3pPr>
            <a:lvl4pPr algn="ctr" defTabSz="457200" eaLnBrk="1" hangingPunct="1">
              <a:defRPr sz="4400">
                <a:latin typeface="Calibri" charset="0"/>
              </a:defRPr>
            </a:lvl4pPr>
            <a:lvl5pPr algn="ctr" defTabSz="457200" eaLnBrk="1" hangingPunct="1">
              <a:defRPr sz="4400">
                <a:latin typeface="Calibri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4400">
                <a:latin typeface="Calibri" charset="0"/>
              </a:defRPr>
            </a:lvl9pPr>
          </a:lstStyle>
          <a:p>
            <a:r>
              <a:rPr lang="en-US" dirty="0"/>
              <a:t>3-P MACE (CHD death, MI, or ischemic stroke)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3DD38DE-318E-4817-25DD-F7B6BAD9E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842394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482B26-5749-F0EF-61C9-77AF1AC3E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>
            <a:normAutofit/>
          </a:bodyPr>
          <a:lstStyle/>
          <a:p>
            <a:r>
              <a:rPr lang="en-US" dirty="0"/>
              <a:t>Primary Results: Summary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751007-DC80-5548-FBEB-7F35D0607F2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25439" y="1291890"/>
            <a:ext cx="10927279" cy="3223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457200">
              <a:spcBef>
                <a:spcPct val="0"/>
              </a:spcBef>
              <a:buNone/>
            </a:pPr>
            <a:r>
              <a:rPr lang="en-US" sz="2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Both dual primary endpoints met with highly significant reductions (p&lt;0.0001)</a:t>
            </a:r>
          </a:p>
        </p:txBody>
      </p:sp>
      <p:sp>
        <p:nvSpPr>
          <p:cNvPr id="8" name="Footnote">
            <a:extLst>
              <a:ext uri="{FF2B5EF4-FFF2-40B4-BE49-F238E27FC236}">
                <a16:creationId xmlns:a16="http://schemas.microsoft.com/office/drawing/2014/main" id="{27D4FF7B-7D98-2DF1-71B9-CE6A04A650B0}"/>
              </a:ext>
            </a:extLst>
          </p:cNvPr>
          <p:cNvSpPr>
            <a:spLocks noGrp="1"/>
          </p:cNvSpPr>
          <p:nvPr/>
        </p:nvSpPr>
        <p:spPr>
          <a:xfrm>
            <a:off x="894184" y="5917899"/>
            <a:ext cx="10515600" cy="446737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 marL="228600" indent="0" algn="ctr">
              <a:buNone/>
            </a:pPr>
            <a:endParaRPr lang="en-US" sz="1500" b="0" i="1" dirty="0">
              <a:solidFill>
                <a:srgbClr val="808080"/>
              </a:solidFill>
              <a:latin typeface="Arial" panose="020B0604020202020204" pitchFamily="34" charset="0"/>
            </a:endParaRPr>
          </a:p>
        </p:txBody>
      </p:sp>
      <p:sp>
        <p:nvSpPr>
          <p:cNvPr id="10" name="Citation">
            <a:extLst>
              <a:ext uri="{FF2B5EF4-FFF2-40B4-BE49-F238E27FC236}">
                <a16:creationId xmlns:a16="http://schemas.microsoft.com/office/drawing/2014/main" id="{BC2A34BF-5829-A8EB-9458-D610F92D83A9}"/>
              </a:ext>
            </a:extLst>
          </p:cNvPr>
          <p:cNvSpPr>
            <a:spLocks noGrp="1"/>
          </p:cNvSpPr>
          <p:nvPr/>
        </p:nvSpPr>
        <p:spPr>
          <a:xfrm>
            <a:off x="310112" y="6509673"/>
            <a:ext cx="1011098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000" dirty="0">
                <a:latin typeface="+mn-lt"/>
                <a:cs typeface="+mn-cs"/>
              </a:rPr>
              <a:t>IDR=ischemia-driven arterial revascularization. </a:t>
            </a:r>
          </a:p>
          <a:p>
            <a:pPr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000" dirty="0">
                <a:latin typeface="+mn-lt"/>
                <a:cs typeface="+mn-cs"/>
              </a:rPr>
              <a:t>Median follow-up 4.6 years.</a:t>
            </a:r>
          </a:p>
          <a:p>
            <a:pPr defTabSz="913777" fontAlgn="auto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000" dirty="0" err="1">
                <a:latin typeface="+mn-lt"/>
                <a:cs typeface="+mn-cs"/>
              </a:rPr>
              <a:t>Bohula</a:t>
            </a:r>
            <a:r>
              <a:rPr lang="en-US" sz="1000" dirty="0">
                <a:latin typeface="+mn-lt"/>
                <a:cs typeface="+mn-cs"/>
              </a:rPr>
              <a:t> EA, et al. </a:t>
            </a:r>
            <a:r>
              <a:rPr lang="en-US" sz="1000" i="1" dirty="0">
                <a:latin typeface="+mn-lt"/>
                <a:cs typeface="+mn-cs"/>
              </a:rPr>
              <a:t>N Engl J Med. </a:t>
            </a:r>
            <a:r>
              <a:rPr lang="en-US" sz="1000" dirty="0">
                <a:latin typeface="+mn-lt"/>
                <a:cs typeface="+mn-cs"/>
              </a:rPr>
              <a:t>2026;394:117-127.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835260-2B67-EF3A-7B9D-743CBD843744}"/>
              </a:ext>
            </a:extLst>
          </p:cNvPr>
          <p:cNvSpPr txBox="1"/>
          <p:nvPr/>
        </p:nvSpPr>
        <p:spPr>
          <a:xfrm>
            <a:off x="533828" y="2080216"/>
            <a:ext cx="5063414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accent5"/>
                </a:solidFill>
                <a:latin typeface="+mn-lt"/>
              </a:rPr>
              <a:t>3-P MACE</a:t>
            </a:r>
          </a:p>
          <a:p>
            <a:pPr algn="ctr"/>
            <a:r>
              <a:rPr lang="en-US" sz="2200" dirty="0">
                <a:latin typeface="+mn-lt"/>
              </a:rPr>
              <a:t>CHD death, MI, or ischemic stroke</a:t>
            </a:r>
          </a:p>
          <a:p>
            <a:pPr algn="ctr"/>
            <a:r>
              <a:rPr lang="en-US" sz="3600" dirty="0">
                <a:solidFill>
                  <a:srgbClr val="279491"/>
                </a:solidFill>
                <a:latin typeface="+mn-lt"/>
              </a:rPr>
              <a:t>25%</a:t>
            </a:r>
          </a:p>
          <a:p>
            <a:pPr algn="ctr"/>
            <a:r>
              <a:rPr lang="en-US" sz="2200" dirty="0">
                <a:latin typeface="+mn-lt"/>
              </a:rPr>
              <a:t>Relative Risk Reduction</a:t>
            </a:r>
          </a:p>
          <a:p>
            <a:pPr algn="ctr">
              <a:spcBef>
                <a:spcPts val="1200"/>
              </a:spcBef>
            </a:pPr>
            <a:r>
              <a:rPr lang="en-US" sz="2200" dirty="0">
                <a:latin typeface="+mn-lt"/>
              </a:rPr>
              <a:t>HR 0.75 (95% CI: 0.65–0.86)</a:t>
            </a:r>
          </a:p>
          <a:p>
            <a:pPr algn="ctr"/>
            <a:r>
              <a:rPr lang="en-US" sz="2200" dirty="0">
                <a:latin typeface="+mn-lt"/>
              </a:rPr>
              <a:t>p&lt;0.0001</a:t>
            </a:r>
          </a:p>
          <a:p>
            <a:pPr algn="ctr"/>
            <a:r>
              <a:rPr lang="en-US" sz="2200" dirty="0">
                <a:latin typeface="+mn-lt"/>
              </a:rPr>
              <a:t>6.2% vs. 8.0%  (Evo vs. </a:t>
            </a:r>
            <a:r>
              <a:rPr lang="en-US" sz="2200" dirty="0" err="1">
                <a:latin typeface="+mn-lt"/>
              </a:rPr>
              <a:t>Pbo</a:t>
            </a:r>
            <a:r>
              <a:rPr lang="en-US" sz="2200" dirty="0">
                <a:latin typeface="+mn-lt"/>
              </a:rPr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63D6AB-4B1D-143B-FA72-09977B0DA98B}"/>
              </a:ext>
            </a:extLst>
          </p:cNvPr>
          <p:cNvSpPr txBox="1"/>
          <p:nvPr/>
        </p:nvSpPr>
        <p:spPr>
          <a:xfrm>
            <a:off x="6096000" y="2080216"/>
            <a:ext cx="5063414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4-P MACE</a:t>
            </a:r>
          </a:p>
          <a:p>
            <a:pPr algn="ctr"/>
            <a:r>
              <a:rPr lang="en-US" sz="2200" dirty="0">
                <a:latin typeface="+mn-lt"/>
              </a:rPr>
              <a:t>CHD death, MI, ischemic stroke + IDR</a:t>
            </a:r>
          </a:p>
          <a:p>
            <a:pPr algn="ctr"/>
            <a:r>
              <a:rPr lang="en-US" sz="3600" dirty="0">
                <a:solidFill>
                  <a:schemeClr val="accent3"/>
                </a:solidFill>
                <a:latin typeface="+mn-lt"/>
              </a:rPr>
              <a:t>19%</a:t>
            </a:r>
          </a:p>
          <a:p>
            <a:pPr algn="ctr"/>
            <a:r>
              <a:rPr lang="en-US" sz="2200" dirty="0">
                <a:latin typeface="+mn-lt"/>
              </a:rPr>
              <a:t>Relative Risk Reduction</a:t>
            </a:r>
          </a:p>
          <a:p>
            <a:pPr algn="ctr">
              <a:spcBef>
                <a:spcPts val="1200"/>
              </a:spcBef>
            </a:pPr>
            <a:r>
              <a:rPr lang="en-US" sz="2200" dirty="0">
                <a:latin typeface="+mn-lt"/>
              </a:rPr>
              <a:t>HR 0.81 (95% CI: 0.73–0.89)</a:t>
            </a:r>
          </a:p>
          <a:p>
            <a:pPr algn="ctr"/>
            <a:r>
              <a:rPr lang="en-US" sz="2200" dirty="0">
                <a:latin typeface="+mn-lt"/>
              </a:rPr>
              <a:t>p&lt;0.0001</a:t>
            </a:r>
          </a:p>
          <a:p>
            <a:pPr algn="ctr"/>
            <a:r>
              <a:rPr lang="en-US" sz="2200" dirty="0">
                <a:latin typeface="+mn-lt"/>
              </a:rPr>
              <a:t>13.4% vs. 16.2%  (Evo vs. </a:t>
            </a:r>
            <a:r>
              <a:rPr lang="en-US" sz="2200" dirty="0" err="1">
                <a:latin typeface="+mn-lt"/>
              </a:rPr>
              <a:t>Pbo</a:t>
            </a:r>
            <a:r>
              <a:rPr lang="en-US" sz="2200" dirty="0">
                <a:latin typeface="+mn-lt"/>
              </a:rPr>
              <a:t>)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8360DDA7-D5EB-63A8-9EB0-E9DCB6002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22489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E7370-76C3-B9B1-503C-27AAEE8C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A8B57A-B426-74D9-A716-FCDFB6320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954" y="1569183"/>
            <a:ext cx="9212093" cy="1935165"/>
          </a:xfrm>
        </p:spPr>
        <p:txBody>
          <a:bodyPr anchor="ctr"/>
          <a:lstStyle/>
          <a:p>
            <a:r>
              <a:rPr lang="en-US" noProof="0" dirty="0"/>
              <a:t>Patient Cases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371E03D-C27E-90E8-466C-678DB3A42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663" y="3320698"/>
            <a:ext cx="9210675" cy="387350"/>
          </a:xfrm>
        </p:spPr>
        <p:txBody>
          <a:bodyPr/>
          <a:lstStyle/>
          <a:p>
            <a:r>
              <a:rPr lang="en-US" dirty="0"/>
              <a:t>Appropriate Patients for PCSK9 Inhibition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234E40-EB1A-00F4-5EC9-75933118C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</p:spPr>
        <p:txBody>
          <a:bodyPr/>
          <a:lstStyle/>
          <a:p>
            <a:fld id="{7E143885-25B1-4F1D-B5FF-ED768E8B5C4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175575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9B0F9-3F88-5F83-1851-500D43116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192E98-E2FC-9ED4-8ED3-D1E83D1DC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954" y="1569183"/>
            <a:ext cx="9212093" cy="1935165"/>
          </a:xfrm>
        </p:spPr>
        <p:txBody>
          <a:bodyPr anchor="ctr"/>
          <a:lstStyle/>
          <a:p>
            <a:r>
              <a:rPr lang="en-US" noProof="0" dirty="0"/>
              <a:t>Patient Cases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8D96141-4275-F5D3-4FC1-F16BD1E15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663" y="3320698"/>
            <a:ext cx="9210675" cy="387350"/>
          </a:xfrm>
        </p:spPr>
        <p:txBody>
          <a:bodyPr/>
          <a:lstStyle/>
          <a:p>
            <a:r>
              <a:rPr lang="en-US" dirty="0"/>
              <a:t>Patient Case 1: Established ASCVD and </a:t>
            </a:r>
          </a:p>
          <a:p>
            <a:r>
              <a:rPr lang="en-US" dirty="0"/>
              <a:t>LDL-C Above Goal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1AB353-B1CA-CEA4-AA3D-1A6EE6C36D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</p:spPr>
        <p:txBody>
          <a:bodyPr/>
          <a:lstStyle/>
          <a:p>
            <a:fld id="{7E143885-25B1-4F1D-B5FF-ED768E8B5C4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78079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9,600+ 60 Year Old Woman Full Body Stock Photos and Royalty-Free Pictures  - iStock">
            <a:extLst>
              <a:ext uri="{FF2B5EF4-FFF2-40B4-BE49-F238E27FC236}">
                <a16:creationId xmlns:a16="http://schemas.microsoft.com/office/drawing/2014/main" id="{94C720D5-7E8C-09C0-C4C8-5460D618DB6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20" y="1092671"/>
            <a:ext cx="3725051" cy="558060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C43A3C-E23B-2ABF-4A98-556CBA2BE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 anchor="ctr">
            <a:normAutofit/>
          </a:bodyPr>
          <a:lstStyle/>
          <a:p>
            <a:r>
              <a:rPr lang="en-US" dirty="0"/>
              <a:t>Patient Case 1: Established ASCVD and LDL-C Above Goal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AF0D08A-46C6-EFFC-8DA9-0C3CCB42CA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694" y="1401763"/>
            <a:ext cx="7467140" cy="494506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Maria is a 68-year-old woman with:</a:t>
            </a:r>
          </a:p>
          <a:p>
            <a:r>
              <a:rPr lang="en-US" sz="2000" dirty="0"/>
              <a:t>NSTEMI and PCI with two drug-eluting stents 18 months ago </a:t>
            </a:r>
          </a:p>
          <a:p>
            <a:r>
              <a:rPr lang="en-US" sz="2000" dirty="0"/>
              <a:t>Type 2 diabetes </a:t>
            </a:r>
          </a:p>
          <a:p>
            <a:r>
              <a:rPr lang="en-US" sz="2000" dirty="0"/>
              <a:t>Hypertension </a:t>
            </a:r>
          </a:p>
          <a:p>
            <a:r>
              <a:rPr lang="en-US" sz="2000" dirty="0"/>
              <a:t>Former tobacco use </a:t>
            </a:r>
          </a:p>
          <a:p>
            <a:r>
              <a:rPr lang="en-US" sz="2000" dirty="0"/>
              <a:t>BMI: 29 kg/m² </a:t>
            </a:r>
          </a:p>
          <a:p>
            <a:r>
              <a:rPr lang="en-US" sz="2000" dirty="0"/>
              <a:t>Normal renal and hepatic function </a:t>
            </a:r>
          </a:p>
          <a:p>
            <a:r>
              <a:rPr lang="en-US" sz="2000" dirty="0"/>
              <a:t>No recurrent angina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35F35-E00E-483F-A426-ADEC55666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7E143885-25B1-4F1D-B5FF-ED768E8B5C4F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26432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FFFEF-CB8D-35BC-06CB-BCC3E057C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9,600+ 60 Year Old Woman Full Body Stock Photos and Royalty-Free Pictures  - iStock">
            <a:extLst>
              <a:ext uri="{FF2B5EF4-FFF2-40B4-BE49-F238E27FC236}">
                <a16:creationId xmlns:a16="http://schemas.microsoft.com/office/drawing/2014/main" id="{270E02CB-63C6-2836-93CD-84990986856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20" y="1092671"/>
            <a:ext cx="3725051" cy="558060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0135A-2229-446E-C6C6-E8B2A2536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 anchor="ctr">
            <a:normAutofit/>
          </a:bodyPr>
          <a:lstStyle/>
          <a:p>
            <a:r>
              <a:rPr lang="en-US" dirty="0"/>
              <a:t>Patient Case 1: Established ASCVD and LDL-C Above Goal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858F479-8FFA-64A2-D0DA-7CF9DDB7FE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724" y="1476713"/>
            <a:ext cx="7467140" cy="596370"/>
          </a:xfrm>
        </p:spPr>
        <p:txBody>
          <a:bodyPr anchor="ctr"/>
          <a:lstStyle/>
          <a:p>
            <a:pPr marL="0" indent="0">
              <a:buNone/>
            </a:pPr>
            <a:r>
              <a:rPr lang="en-US" b="1" dirty="0"/>
              <a:t>Lipid Lowering History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7F4A1-81B3-5169-5AA3-D2F9E74CBC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7E143885-25B1-4F1D-B5FF-ED768E8B5C4F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0A039AB-F470-C53B-2737-0D4170330D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261324"/>
              </p:ext>
            </p:extLst>
          </p:nvPr>
        </p:nvGraphicFramePr>
        <p:xfrm>
          <a:off x="4159710" y="2050682"/>
          <a:ext cx="7467140" cy="20273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53916">
                  <a:extLst>
                    <a:ext uri="{9D8B030D-6E8A-4147-A177-3AD203B41FA5}">
                      <a16:colId xmlns:a16="http://schemas.microsoft.com/office/drawing/2014/main" val="2242979772"/>
                    </a:ext>
                  </a:extLst>
                </a:gridCol>
                <a:gridCol w="1913224">
                  <a:extLst>
                    <a:ext uri="{9D8B030D-6E8A-4147-A177-3AD203B41FA5}">
                      <a16:colId xmlns:a16="http://schemas.microsoft.com/office/drawing/2014/main" val="253225450"/>
                    </a:ext>
                  </a:extLst>
                </a:gridCol>
              </a:tblGrid>
              <a:tr h="5068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</a:rPr>
                        <a:t>Treatment stage</a:t>
                      </a:r>
                      <a:endParaRPr lang="en-U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</a:rPr>
                        <a:t>LDL-C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16487177"/>
                  </a:ext>
                </a:extLst>
              </a:tr>
              <a:tr h="5068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Before treatment intensification</a:t>
                      </a:r>
                      <a:endParaRPr lang="en-US" sz="20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</a:rPr>
                        <a:t>173 mg/dL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4578560"/>
                  </a:ext>
                </a:extLst>
              </a:tr>
              <a:tr h="5068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</a:rPr>
                        <a:t>Atorvastatin 80 mg daily</a:t>
                      </a:r>
                      <a:endParaRPr lang="en-US" sz="20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</a:rPr>
                        <a:t>92 mg/dL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5931664"/>
                  </a:ext>
                </a:extLst>
              </a:tr>
              <a:tr h="5068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Atorvastatin 80 mg + ezetimibe 10 mg daily</a:t>
                      </a:r>
                      <a:endParaRPr lang="en-US" sz="20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</a:rPr>
                        <a:t>69 mg/dL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44489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BC93EBF-D0CC-A67A-AA59-CBCD68E7F43B}"/>
              </a:ext>
            </a:extLst>
          </p:cNvPr>
          <p:cNvSpPr txBox="1"/>
          <p:nvPr/>
        </p:nvSpPr>
        <p:spPr>
          <a:xfrm>
            <a:off x="4050170" y="4766631"/>
            <a:ext cx="75586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404040"/>
                </a:solidFill>
                <a:latin typeface="+mn-lt"/>
                <a:cs typeface="+mn-cs"/>
              </a:rPr>
              <a:t>Maria reports excellent adherence and has no medication-related adverse effects.</a:t>
            </a:r>
          </a:p>
        </p:txBody>
      </p:sp>
    </p:spTree>
    <p:extLst>
      <p:ext uri="{BB962C8B-B14F-4D97-AF65-F5344CB8AC3E}">
        <p14:creationId xmlns:p14="http://schemas.microsoft.com/office/powerpoint/2010/main" val="1660155407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50F1E-DA96-A4C0-D594-079351F69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9,600+ 60 Year Old Woman Full Body Stock Photos and Royalty-Free Pictures  - iStock">
            <a:extLst>
              <a:ext uri="{FF2B5EF4-FFF2-40B4-BE49-F238E27FC236}">
                <a16:creationId xmlns:a16="http://schemas.microsoft.com/office/drawing/2014/main" id="{A112C875-EB67-C61C-2FCE-7C55CACFAA5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20" y="1092671"/>
            <a:ext cx="3725051" cy="558060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6F3FA9-C62E-5EB9-8C4B-ACB2D0C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 anchor="ctr">
            <a:normAutofit/>
          </a:bodyPr>
          <a:lstStyle/>
          <a:p>
            <a:r>
              <a:rPr lang="en-US" dirty="0"/>
              <a:t>Discussion Question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99A3607-5C41-B73F-B54B-3BB7B65C68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694" y="1401763"/>
            <a:ext cx="7921224" cy="103663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Her LDL-C has fallen by approximately 60% and is below 70 mg/dL. Does she need additional therapy?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9031F-FA02-E6FC-F6B9-9345E471F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7E143885-25B1-4F1D-B5FF-ED768E8B5C4F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7E56AE-F1C1-2EA0-980F-0C1E52FAFEBA}"/>
              </a:ext>
            </a:extLst>
          </p:cNvPr>
          <p:cNvSpPr txBox="1"/>
          <p:nvPr/>
        </p:nvSpPr>
        <p:spPr>
          <a:xfrm>
            <a:off x="4122597" y="2398335"/>
            <a:ext cx="748623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404040"/>
                </a:solidFill>
                <a:latin typeface="+mn-lt"/>
                <a:cs typeface="+mn-cs"/>
              </a:rPr>
              <a:t>Clinical Assessment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rgbClr val="404040"/>
                </a:solidFill>
                <a:latin typeface="+mn-lt"/>
                <a:cs typeface="+mn-cs"/>
              </a:rPr>
              <a:t>Yes. Maria has established ASCVD and multiple high-risk conditions, including a prior MI and diabetes. She therefore meets the definition of very-high-risk secondary prevention.</a:t>
            </a:r>
          </a:p>
          <a:p>
            <a:pPr>
              <a:spcBef>
                <a:spcPts val="600"/>
              </a:spcBef>
            </a:pPr>
            <a:endParaRPr lang="en-US" sz="2400" dirty="0">
              <a:solidFill>
                <a:srgbClr val="404040"/>
              </a:solidFill>
              <a:latin typeface="+mn-lt"/>
              <a:cs typeface="+mn-cs"/>
            </a:endParaRPr>
          </a:p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404040"/>
                </a:solidFill>
                <a:latin typeface="+mn-lt"/>
                <a:cs typeface="+mn-cs"/>
              </a:rPr>
              <a:t>Rationale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rgbClr val="404040"/>
                </a:solidFill>
                <a:latin typeface="+mn-lt"/>
                <a:cs typeface="+mn-cs"/>
              </a:rPr>
              <a:t>The 2026 dyslipidemia guideline recommends: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rgbClr val="404040"/>
                </a:solidFill>
                <a:latin typeface="+mn-lt"/>
                <a:cs typeface="+mn-cs"/>
              </a:rPr>
              <a:t>LDL-C goal: &lt;55 mg/dL 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rgbClr val="404040"/>
                </a:solidFill>
                <a:latin typeface="+mn-lt"/>
                <a:cs typeface="+mn-cs"/>
              </a:rPr>
              <a:t>Non–HDL-C goal: &lt;85 mg/dL </a:t>
            </a:r>
          </a:p>
        </p:txBody>
      </p:sp>
    </p:spTree>
    <p:extLst>
      <p:ext uri="{BB962C8B-B14F-4D97-AF65-F5344CB8AC3E}">
        <p14:creationId xmlns:p14="http://schemas.microsoft.com/office/powerpoint/2010/main" val="13726890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61D26-7905-C405-6741-DD9982B87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9,600+ 60 Year Old Woman Full Body Stock Photos and Royalty-Free Pictures  - iStock">
            <a:extLst>
              <a:ext uri="{FF2B5EF4-FFF2-40B4-BE49-F238E27FC236}">
                <a16:creationId xmlns:a16="http://schemas.microsoft.com/office/drawing/2014/main" id="{147E781D-9E89-C452-7DC3-0D78898639D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120" y="1092671"/>
            <a:ext cx="3725051" cy="558060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36ECD5-B0F3-47F8-6391-05ECFB33A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 anchor="ctr">
            <a:normAutofit/>
          </a:bodyPr>
          <a:lstStyle/>
          <a:p>
            <a:r>
              <a:rPr lang="en-US" dirty="0"/>
              <a:t>Patient Case 1: Established ASCVD and LDL-C Above Goal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7326C-7860-87E1-CB64-6FF131E79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7E143885-25B1-4F1D-B5FF-ED768E8B5C4F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4517FF-AB4D-4532-FE1C-48A45981514D}"/>
              </a:ext>
            </a:extLst>
          </p:cNvPr>
          <p:cNvSpPr txBox="1"/>
          <p:nvPr/>
        </p:nvSpPr>
        <p:spPr>
          <a:xfrm>
            <a:off x="4122597" y="1368324"/>
            <a:ext cx="7486237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404040"/>
                </a:solidFill>
                <a:latin typeface="+mn-lt"/>
                <a:cs typeface="+mn-cs"/>
              </a:rPr>
              <a:t>Treatment Decision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rgbClr val="404040"/>
                </a:solidFill>
                <a:latin typeface="+mn-lt"/>
                <a:cs typeface="+mn-cs"/>
              </a:rPr>
              <a:t>Add a PCSK9 inhibitor while continuing atorvastatin and ezetimibe.</a:t>
            </a:r>
          </a:p>
          <a:p>
            <a:pPr>
              <a:spcBef>
                <a:spcPts val="600"/>
              </a:spcBef>
            </a:pPr>
            <a:endParaRPr lang="en-US" sz="2400" dirty="0">
              <a:solidFill>
                <a:srgbClr val="404040"/>
              </a:solidFill>
              <a:latin typeface="+mn-lt"/>
              <a:cs typeface="+mn-cs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rgbClr val="404040"/>
                </a:solidFill>
                <a:latin typeface="+mn-lt"/>
                <a:cs typeface="+mn-cs"/>
              </a:rPr>
              <a:t>A monoclonal antibody PCSK9 inhibitor could be expected to lower her remaining LDL-C by approximately 50%-60%, potentially bringing it into the 25-35 mg/dL range.</a:t>
            </a:r>
          </a:p>
        </p:txBody>
      </p:sp>
    </p:spTree>
    <p:extLst>
      <p:ext uri="{BB962C8B-B14F-4D97-AF65-F5344CB8AC3E}">
        <p14:creationId xmlns:p14="http://schemas.microsoft.com/office/powerpoint/2010/main" val="527248306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20093-8F28-0221-A410-2F4B45706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A34FE2-0816-E75C-8B1B-48D0DA594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954" y="1569183"/>
            <a:ext cx="9212093" cy="1935165"/>
          </a:xfrm>
        </p:spPr>
        <p:txBody>
          <a:bodyPr anchor="ctr"/>
          <a:lstStyle/>
          <a:p>
            <a:r>
              <a:rPr lang="en-US" noProof="0" dirty="0"/>
              <a:t>Patient Cases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E8F3014-9BAB-226A-ECD7-CB0B00737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663" y="3320698"/>
            <a:ext cx="9210675" cy="387350"/>
          </a:xfrm>
        </p:spPr>
        <p:txBody>
          <a:bodyPr/>
          <a:lstStyle/>
          <a:p>
            <a:r>
              <a:rPr lang="en-US" dirty="0"/>
              <a:t>Patient Case 2: Preventing the First Event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C4CBBE-0877-7AAC-6FC7-A2A103E32A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</p:spPr>
        <p:txBody>
          <a:bodyPr/>
          <a:lstStyle/>
          <a:p>
            <a:fld id="{7E143885-25B1-4F1D-B5FF-ED768E8B5C4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8908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73D2E-AB64-258E-5D89-119C77058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,900+ 60 64 Years Male Men Full Length Stock Photos and Royalty-Free  Pictures - iStock">
            <a:extLst>
              <a:ext uri="{FF2B5EF4-FFF2-40B4-BE49-F238E27FC236}">
                <a16:creationId xmlns:a16="http://schemas.microsoft.com/office/drawing/2014/main" id="{C7870FAD-FAA7-D4EA-6907-5B3506B0F25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31" y="1211184"/>
            <a:ext cx="4125063" cy="56468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E53ADA-991A-4950-2444-0E4264A65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 anchor="ctr">
            <a:normAutofit/>
          </a:bodyPr>
          <a:lstStyle/>
          <a:p>
            <a:r>
              <a:rPr lang="en-US" dirty="0"/>
              <a:t>Patient Case 2: Preventing the First Event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F5889DE-9B2E-EE8F-018F-03388E80EF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694" y="1401763"/>
            <a:ext cx="7467140" cy="494506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David is a 66-year-old man with:</a:t>
            </a:r>
          </a:p>
          <a:p>
            <a:r>
              <a:rPr lang="en-US" sz="2000" dirty="0"/>
              <a:t>No history of myocardial infarction, stroke, or coronary revascularization </a:t>
            </a:r>
          </a:p>
          <a:p>
            <a:r>
              <a:rPr lang="en-US" sz="2000" dirty="0"/>
              <a:t>Type 2 diabetes for 14 years </a:t>
            </a:r>
          </a:p>
          <a:p>
            <a:r>
              <a:rPr lang="en-US" sz="2000" dirty="0"/>
              <a:t>Hypertension </a:t>
            </a:r>
          </a:p>
          <a:p>
            <a:r>
              <a:rPr lang="en-US" sz="2000" dirty="0"/>
              <a:t>Stage 3a chronic kidney disease </a:t>
            </a:r>
          </a:p>
          <a:p>
            <a:r>
              <a:rPr lang="en-US" sz="2000" dirty="0"/>
              <a:t>Former tobacco use </a:t>
            </a:r>
          </a:p>
          <a:p>
            <a:r>
              <a:rPr lang="en-US" sz="2000" dirty="0"/>
              <a:t>Coronary artery calcium score of 720 </a:t>
            </a:r>
          </a:p>
          <a:p>
            <a:r>
              <a:rPr lang="en-US" sz="2000" dirty="0"/>
              <a:t>Coronary CT angiography showing multivessel coronary plaque, including a 50%-60% right coronary artery stenosis </a:t>
            </a:r>
          </a:p>
          <a:p>
            <a:r>
              <a:rPr lang="en-US" sz="2000" dirty="0"/>
              <a:t>No angina or other ischemic symptoms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28B0D-2C77-C6C5-788F-AB46E5E2A1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7E143885-25B1-4F1D-B5FF-ED768E8B5C4F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35970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BDD89-A84C-71E7-A8CE-19EA6BE31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,900+ 60 64 Years Male Men Full Length Stock Photos and Royalty-Free  Pictures - iStock">
            <a:extLst>
              <a:ext uri="{FF2B5EF4-FFF2-40B4-BE49-F238E27FC236}">
                <a16:creationId xmlns:a16="http://schemas.microsoft.com/office/drawing/2014/main" id="{5E5F3FB3-3417-7735-3A19-0B5E357D687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31" y="1211184"/>
            <a:ext cx="4125063" cy="56468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8E5532-55BA-FCC9-61E2-A2958747F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 anchor="ctr">
            <a:normAutofit/>
          </a:bodyPr>
          <a:lstStyle/>
          <a:p>
            <a:r>
              <a:rPr lang="en-US" dirty="0"/>
              <a:t>Patient Case 2: Preventing the First Event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51628-5AF3-8E92-1239-9F2FBDD30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7E143885-25B1-4F1D-B5FF-ED768E8B5C4F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A54F2BF-5AA5-14BC-CBA7-66640D08A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724" y="1234976"/>
            <a:ext cx="7467140" cy="59637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2000" b="1" dirty="0"/>
              <a:t>Current Treatment and Laboratory Results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BDF6C55-F7FC-84ED-7A0A-2F03A5765D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593032"/>
              </p:ext>
            </p:extLst>
          </p:nvPr>
        </p:nvGraphicFramePr>
        <p:xfrm>
          <a:off x="4159710" y="2833707"/>
          <a:ext cx="7467140" cy="24320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53916">
                  <a:extLst>
                    <a:ext uri="{9D8B030D-6E8A-4147-A177-3AD203B41FA5}">
                      <a16:colId xmlns:a16="http://schemas.microsoft.com/office/drawing/2014/main" val="2242979772"/>
                    </a:ext>
                  </a:extLst>
                </a:gridCol>
                <a:gridCol w="1913224">
                  <a:extLst>
                    <a:ext uri="{9D8B030D-6E8A-4147-A177-3AD203B41FA5}">
                      <a16:colId xmlns:a16="http://schemas.microsoft.com/office/drawing/2014/main" val="253225450"/>
                    </a:ext>
                  </a:extLst>
                </a:gridCol>
              </a:tblGrid>
              <a:tr h="4053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</a:rPr>
                        <a:t>Test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</a:rPr>
                        <a:t>Result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16487177"/>
                  </a:ext>
                </a:extLst>
              </a:tr>
              <a:tr h="4053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LDL-C</a:t>
                      </a:r>
                      <a:endParaRPr lang="en-US" sz="20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</a:rPr>
                        <a:t>96 mg/dL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4578560"/>
                  </a:ext>
                </a:extLst>
              </a:tr>
              <a:tr h="4053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Non-HDL-C</a:t>
                      </a:r>
                      <a:endParaRPr lang="en-US" sz="20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</a:rPr>
                        <a:t>126 mg/dL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5931664"/>
                  </a:ext>
                </a:extLst>
              </a:tr>
              <a:tr h="4053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</a:rPr>
                        <a:t>ApoB</a:t>
                      </a:r>
                      <a:endParaRPr lang="en-US" sz="20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</a:rPr>
                        <a:t>88 mg/dL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444898"/>
                  </a:ext>
                </a:extLst>
              </a:tr>
              <a:tr h="4053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Hemoglobin A1c</a:t>
                      </a:r>
                    </a:p>
                  </a:txBody>
                  <a:tcPr marL="9525" marR="9525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7.1%</a:t>
                      </a: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3822655"/>
                  </a:ext>
                </a:extLst>
              </a:tr>
              <a:tr h="4053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Blood Pressure</a:t>
                      </a:r>
                    </a:p>
                  </a:txBody>
                  <a:tcPr marL="9525" marR="9525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128/76 mm Hg</a:t>
                      </a:r>
                    </a:p>
                  </a:txBody>
                  <a:tcPr marL="9525" marR="9525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51922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1188454-6DD9-25B2-837D-BC9F39F1F956}"/>
              </a:ext>
            </a:extLst>
          </p:cNvPr>
          <p:cNvSpPr txBox="1"/>
          <p:nvPr/>
        </p:nvSpPr>
        <p:spPr>
          <a:xfrm>
            <a:off x="4050170" y="5571836"/>
            <a:ext cx="75586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404040"/>
                </a:solidFill>
                <a:latin typeface="+mn-lt"/>
                <a:cs typeface="+mn-cs"/>
              </a:rPr>
              <a:t>His adherence has been confirmed, and secondary causes of elevated LDL-C have been excluded.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3D3DF1-DDF2-1E87-340A-5AAA502E1DAD}"/>
              </a:ext>
            </a:extLst>
          </p:cNvPr>
          <p:cNvSpPr txBox="1"/>
          <p:nvPr/>
        </p:nvSpPr>
        <p:spPr>
          <a:xfrm>
            <a:off x="4159710" y="1762476"/>
            <a:ext cx="740415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  <a:latin typeface="+mn-lt"/>
                <a:cs typeface="+mn-cs"/>
              </a:rPr>
              <a:t>Rosuvastatin 40 mg daily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  <a:latin typeface="+mn-lt"/>
                <a:cs typeface="+mn-cs"/>
              </a:rPr>
              <a:t>Ezetimibe 10 mg daily </a:t>
            </a:r>
          </a:p>
        </p:txBody>
      </p:sp>
    </p:spTree>
    <p:extLst>
      <p:ext uri="{BB962C8B-B14F-4D97-AF65-F5344CB8AC3E}">
        <p14:creationId xmlns:p14="http://schemas.microsoft.com/office/powerpoint/2010/main" val="1497852137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097B9-3A2C-4BC3-4C42-C78A802AC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1B275-6639-B159-1321-C3CA8F15E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 anchor="ctr">
            <a:normAutofit/>
          </a:bodyPr>
          <a:lstStyle/>
          <a:p>
            <a:r>
              <a:rPr lang="en-US" dirty="0"/>
              <a:t>Discussion Question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1CE5F-F251-89BE-1219-A970E4AFC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7E143885-25B1-4F1D-B5FF-ED768E8B5C4F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F79726-C035-2A47-4A2A-BA9D89553470}"/>
              </a:ext>
            </a:extLst>
          </p:cNvPr>
          <p:cNvSpPr txBox="1"/>
          <p:nvPr/>
        </p:nvSpPr>
        <p:spPr>
          <a:xfrm>
            <a:off x="4122597" y="1368324"/>
            <a:ext cx="7486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404040"/>
                </a:solidFill>
                <a:latin typeface="+mn-lt"/>
                <a:cs typeface="+mn-cs"/>
              </a:rPr>
              <a:t>David has never experienced an MI or stroke. Is a PCSK9 inhibitor appropriate before a first CV event occurs?</a:t>
            </a:r>
          </a:p>
        </p:txBody>
      </p:sp>
      <p:pic>
        <p:nvPicPr>
          <p:cNvPr id="7" name="Picture 6" descr="14,900+ 60 64 Years Male Men Full Length Stock Photos and Royalty-Free  Pictures - iStock">
            <a:extLst>
              <a:ext uri="{FF2B5EF4-FFF2-40B4-BE49-F238E27FC236}">
                <a16:creationId xmlns:a16="http://schemas.microsoft.com/office/drawing/2014/main" id="{7403DFF6-7AD7-DC84-4F9C-D24BC9AC13A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31" y="1211184"/>
            <a:ext cx="4125063" cy="56468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DBC890-E7E0-6DD5-A72B-DAF3486545AC}"/>
              </a:ext>
            </a:extLst>
          </p:cNvPr>
          <p:cNvSpPr txBox="1"/>
          <p:nvPr/>
        </p:nvSpPr>
        <p:spPr>
          <a:xfrm>
            <a:off x="4122597" y="2855534"/>
            <a:ext cx="7783227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404040"/>
                </a:solidFill>
                <a:latin typeface="+mn-lt"/>
                <a:cs typeface="+mn-cs"/>
              </a:rPr>
              <a:t>Clinical Assessment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rgbClr val="404040"/>
                </a:solidFill>
                <a:latin typeface="+mn-lt"/>
                <a:cs typeface="+mn-cs"/>
              </a:rPr>
              <a:t>David closely resembles the population studied in VESALIUS-CV: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  <a:latin typeface="+mn-lt"/>
                <a:cs typeface="+mn-cs"/>
              </a:rPr>
              <a:t>High cardiovascular risk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  <a:latin typeface="+mn-lt"/>
                <a:cs typeface="+mn-cs"/>
              </a:rPr>
              <a:t>Documented atherosclerosis and high-risk diabetes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  <a:latin typeface="+mn-lt"/>
                <a:cs typeface="+mn-cs"/>
              </a:rPr>
              <a:t>No previous MI or stroke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04040"/>
                </a:solidFill>
                <a:latin typeface="+mn-lt"/>
                <a:cs typeface="+mn-cs"/>
              </a:rPr>
              <a:t>LDL-C ≥90 mg/dL despite optimized background lipid-lowering therapy </a:t>
            </a:r>
          </a:p>
        </p:txBody>
      </p:sp>
    </p:spTree>
    <p:extLst>
      <p:ext uri="{BB962C8B-B14F-4D97-AF65-F5344CB8AC3E}">
        <p14:creationId xmlns:p14="http://schemas.microsoft.com/office/powerpoint/2010/main" val="20715743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3E814-BAC9-61C5-3921-5022479AF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30B0-3CCF-054E-89E0-CF9B1B1E5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84725"/>
            <a:ext cx="10803467" cy="738909"/>
          </a:xfrm>
        </p:spPr>
        <p:txBody>
          <a:bodyPr anchor="ctr">
            <a:normAutofit/>
          </a:bodyPr>
          <a:lstStyle/>
          <a:p>
            <a:r>
              <a:rPr lang="en-US" dirty="0"/>
              <a:t>Patient Case 2: Preventing the First Event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8836D-738E-B3C1-94A8-4D7235E86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05824" y="6575132"/>
            <a:ext cx="157094" cy="153888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7E143885-25B1-4F1D-B5FF-ED768E8B5C4F}" type="slidenum">
              <a:rPr lang="en-US" smtClean="0"/>
              <a:pPr>
                <a:spcAft>
                  <a:spcPts val="600"/>
                </a:spcAft>
              </a:pPr>
              <a:t>34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82151C-D7A9-3B8B-D7EC-5F9A2855E41B}"/>
              </a:ext>
            </a:extLst>
          </p:cNvPr>
          <p:cNvSpPr txBox="1"/>
          <p:nvPr/>
        </p:nvSpPr>
        <p:spPr>
          <a:xfrm>
            <a:off x="4122597" y="1368324"/>
            <a:ext cx="748623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404040"/>
                </a:solidFill>
                <a:latin typeface="+mn-lt"/>
                <a:cs typeface="+mn-cs"/>
              </a:rPr>
              <a:t>Treatment Decision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rgbClr val="404040"/>
                </a:solidFill>
                <a:latin typeface="+mn-lt"/>
                <a:cs typeface="+mn-cs"/>
              </a:rPr>
              <a:t>Following shared decision-making, add evolocumab to his existing therapy to achieve a large additional LDL-C reduction and lower his risk of a first major cardiovascular event.</a:t>
            </a:r>
          </a:p>
        </p:txBody>
      </p:sp>
      <p:pic>
        <p:nvPicPr>
          <p:cNvPr id="7" name="Picture 6" descr="14,900+ 60 64 Years Male Men Full Length Stock Photos and Royalty-Free  Pictures - iStock">
            <a:extLst>
              <a:ext uri="{FF2B5EF4-FFF2-40B4-BE49-F238E27FC236}">
                <a16:creationId xmlns:a16="http://schemas.microsoft.com/office/drawing/2014/main" id="{31C17142-AC63-81B7-1DA6-BC817EA6D4B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31" y="1211184"/>
            <a:ext cx="4125063" cy="564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13143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1BB35-37B2-27D6-B8C6-997614D2D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C6FA57-5C63-7163-48CF-725F454EF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954" y="2115719"/>
            <a:ext cx="9212093" cy="1935165"/>
          </a:xfrm>
        </p:spPr>
        <p:txBody>
          <a:bodyPr anchor="ctr"/>
          <a:lstStyle/>
          <a:p>
            <a:r>
              <a:rPr lang="en-US" sz="4800" noProof="0" dirty="0"/>
              <a:t>Key Takeaways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084926-6DCF-16BA-E598-97169508ED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179189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83AC5-B29A-2D81-CC16-F0212BCB2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8E575-9A8B-3F43-FF44-5304288A4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Lower LDL-C is associated with lower ASCVD risk, yet most high-risk patients remain above guideline-recommended LDL-C goals. </a:t>
            </a:r>
          </a:p>
          <a:p>
            <a:r>
              <a:rPr lang="en-US" sz="2000" dirty="0"/>
              <a:t>PCSK9 inhibition provides an additional 50%-60% reduction in LDL-C when patients do not reach goal with maximally tolerated statin therapy and ezetimibe. </a:t>
            </a:r>
          </a:p>
          <a:p>
            <a:r>
              <a:rPr lang="en-US" sz="2000" dirty="0"/>
              <a:t>VESALIUS-CV expands the evidence for earlier treatment, demonstrating that evolocumab reduced three-point MACE by 25% in high-risk patients without a prior MI or stroke. </a:t>
            </a:r>
          </a:p>
          <a:p>
            <a:r>
              <a:rPr lang="en-US" sz="2000" dirty="0"/>
              <a:t>A prior cardiovascular event should not be the only trigger for intensive LDL-C lowering. Treatment decisions should reflect the patient’s overall risk, atherosclerotic burden, LDL-C level, and response to existing therapy. </a:t>
            </a:r>
          </a:p>
          <a:p>
            <a:r>
              <a:rPr lang="en-US" sz="2000" dirty="0"/>
              <a:t>PCSK9 inhibitors can benefit two important populations: (1) patients with established ASCVD who remain above goal and (2) appropriately selected high-risk patients who have not yet experienced their first major cardiovascular even</a:t>
            </a:r>
          </a:p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15AF50-652E-DBCA-343B-F1A542247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ECC020-6B7B-F3CE-84C9-E54B313BBD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845072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14CFDC-1400-609D-66F2-70982FAE34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506" y="5520642"/>
            <a:ext cx="11282988" cy="738622"/>
          </a:xfrm>
        </p:spPr>
        <p:txBody>
          <a:bodyPr anchor="ctr"/>
          <a:lstStyle/>
          <a:p>
            <a:r>
              <a:rPr lang="en-US" sz="6000" dirty="0"/>
              <a:t>Thank you.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FFE411-64AD-7565-EEAF-8316C8D067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43885-25B1-4F1D-B5FF-ED768E8B5C4F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94056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Base Template">
  <a:themeElements>
    <a:clrScheme name="ASPC 2022">
      <a:dk1>
        <a:srgbClr val="000000"/>
      </a:dk1>
      <a:lt1>
        <a:srgbClr val="FFFFFF"/>
      </a:lt1>
      <a:dk2>
        <a:srgbClr val="7F7F7F"/>
      </a:dk2>
      <a:lt2>
        <a:srgbClr val="88A4C2"/>
      </a:lt2>
      <a:accent1>
        <a:srgbClr val="014165"/>
      </a:accent1>
      <a:accent2>
        <a:srgbClr val="C52225"/>
      </a:accent2>
      <a:accent3>
        <a:srgbClr val="5290D3"/>
      </a:accent3>
      <a:accent4>
        <a:srgbClr val="E2804A"/>
      </a:accent4>
      <a:accent5>
        <a:srgbClr val="1F7474"/>
      </a:accent5>
      <a:accent6>
        <a:srgbClr val="EAA926"/>
      </a:accent6>
      <a:hlink>
        <a:srgbClr val="002060"/>
      </a:hlink>
      <a:folHlink>
        <a:srgbClr val="92D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Kaneka Lipsorber">
      <a:dk1>
        <a:sysClr val="windowText" lastClr="000000"/>
      </a:dk1>
      <a:lt1>
        <a:sysClr val="window" lastClr="FFFFFF"/>
      </a:lt1>
      <a:dk2>
        <a:srgbClr val="7F7F7F"/>
      </a:dk2>
      <a:lt2>
        <a:srgbClr val="A47946"/>
      </a:lt2>
      <a:accent1>
        <a:srgbClr val="168770"/>
      </a:accent1>
      <a:accent2>
        <a:srgbClr val="BB9F51"/>
      </a:accent2>
      <a:accent3>
        <a:srgbClr val="E65D00"/>
      </a:accent3>
      <a:accent4>
        <a:srgbClr val="005BAC"/>
      </a:accent4>
      <a:accent5>
        <a:srgbClr val="9A9494"/>
      </a:accent5>
      <a:accent6>
        <a:srgbClr val="8A0519"/>
      </a:accent6>
      <a:hlink>
        <a:srgbClr val="71C028"/>
      </a:hlink>
      <a:folHlink>
        <a:srgbClr val="48A1FA"/>
      </a:folHlink>
    </a:clrScheme>
    <a:fontScheme name="Calibri - Arial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</TotalTime>
  <Words>2610</Words>
  <Application>Microsoft Macintosh PowerPoint</Application>
  <PresentationFormat>Widescreen</PresentationFormat>
  <Paragraphs>322</Paragraphs>
  <Slides>37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Aptos</vt:lpstr>
      <vt:lpstr>Arial</vt:lpstr>
      <vt:lpstr>Calibri</vt:lpstr>
      <vt:lpstr>Calibri Light</vt:lpstr>
      <vt:lpstr>Verdana</vt:lpstr>
      <vt:lpstr>Wingdings</vt:lpstr>
      <vt:lpstr>Base Template</vt:lpstr>
      <vt:lpstr>PCSK9 Inhibition and the VESALIUS-CV Trial</vt:lpstr>
      <vt:lpstr>Disclaimer</vt:lpstr>
      <vt:lpstr>Presentation Overview</vt:lpstr>
      <vt:lpstr>Low-density Lipoprotein (LDL):  By the Numbers</vt:lpstr>
      <vt:lpstr>We Know That Lower Is Better</vt:lpstr>
      <vt:lpstr>2026 AHA/ACC Multi-society Lipid Guidelines</vt:lpstr>
      <vt:lpstr>2026 Cardiovascular Statistics – LDL</vt:lpstr>
      <vt:lpstr>Achievement of LDL-C Targets Among U.S. Adult  Secondary Prevention Population Still Remains Low</vt:lpstr>
      <vt:lpstr>Statin + Ezetimibe Still Does Not Get Everyone to Goal</vt:lpstr>
      <vt:lpstr>ASCVD Patients Remain Woefully Undertreated</vt:lpstr>
      <vt:lpstr>Mechanism of Proprotein Convertase Subtilisin/Kexin  Type 9 (PCSK9) Inhibition</vt:lpstr>
      <vt:lpstr>What Is PCSK9 and Its Physiology?</vt:lpstr>
      <vt:lpstr>Can You Interfere with PCSK9?</vt:lpstr>
      <vt:lpstr>PCSK9i mAb: &gt;60% LDL-C Lowering on a Background  of Statin Therapy</vt:lpstr>
      <vt:lpstr>Anti-PCSK9 siRNA on a Background of Statin Therapy </vt:lpstr>
      <vt:lpstr>CORAL-Reef Lipids: Enlicitide in ASCVD or At-Risk </vt:lpstr>
      <vt:lpstr>VESALIUS-CV Trial Results</vt:lpstr>
      <vt:lpstr>PowerPoint Presentation</vt:lpstr>
      <vt:lpstr>VESALIUS-CV: Trial Design</vt:lpstr>
      <vt:lpstr>On-Treatment LDL-C  by 55% to 45 mg/dL </vt:lpstr>
      <vt:lpstr>LDL-C Reduction: Summary</vt:lpstr>
      <vt:lpstr>Evolocumab  CV Events by 25%</vt:lpstr>
      <vt:lpstr>Primary Results: Summary</vt:lpstr>
      <vt:lpstr>Patient Cases</vt:lpstr>
      <vt:lpstr>Patient Cases</vt:lpstr>
      <vt:lpstr>Patient Case 1: Established ASCVD and LDL-C Above Goal</vt:lpstr>
      <vt:lpstr>Patient Case 1: Established ASCVD and LDL-C Above Goal</vt:lpstr>
      <vt:lpstr>Discussion Question</vt:lpstr>
      <vt:lpstr>Patient Case 1: Established ASCVD and LDL-C Above Goal</vt:lpstr>
      <vt:lpstr>Patient Cases</vt:lpstr>
      <vt:lpstr>Patient Case 2: Preventing the First Event</vt:lpstr>
      <vt:lpstr>Patient Case 2: Preventing the First Event</vt:lpstr>
      <vt:lpstr>Discussion Question</vt:lpstr>
      <vt:lpstr>Patient Case 2: Preventing the First Event</vt:lpstr>
      <vt:lpstr>Key Takeaways</vt:lpstr>
      <vt:lpstr>Key Takeaways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</dc:creator>
  <cp:lastModifiedBy>Tessa Eberle</cp:lastModifiedBy>
  <cp:revision>3</cp:revision>
  <dcterms:created xsi:type="dcterms:W3CDTF">2018-02-15T21:10:34Z</dcterms:created>
  <dcterms:modified xsi:type="dcterms:W3CDTF">2026-09-24T16:52:18Z</dcterms:modified>
</cp:coreProperties>
</file>