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embeddedFontLst>
    <p:embeddedFont>
      <p:font typeface="Georgia" panose="02040502050405020303" pitchFamily="18" charset="0"/>
      <p:regular r:id="rId13"/>
      <p:bold r:id="rId14"/>
      <p:italic r:id="rId15"/>
      <p:boldItalic r:id="rId16"/>
    </p:embeddedFont>
    <p:embeddedFont>
      <p:font typeface="Play" pitchFamily="2" charset="0"/>
      <p:regular r:id="rId17"/>
      <p:bold r:id="rId18"/>
    </p:embeddedFont>
    <p:embeddedFont>
      <p:font typeface="Quattrocento Sans" panose="020B0502050000020003" pitchFamily="34" charset="0"/>
      <p:regular r:id="rId19"/>
      <p:bold r:id="rId20"/>
      <p:italic r:id="rId21"/>
      <p:boldItalic r:id="rId22"/>
    </p:embeddedFont>
    <p:embeddedFont>
      <p:font typeface="Tahoma" panose="020B0604030504040204" pitchFamily="34" charset="0"/>
      <p:regular r:id="rId23"/>
      <p:bold r:id="rId24"/>
    </p:embeddedFont>
    <p:embeddedFont>
      <p:font typeface="Verdana" panose="020B0604030504040204" pitchFamily="3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jFVoNEmnQa1240too0MqZPa077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4" autoAdjust="0"/>
    <p:restoredTop sz="94071" autoAdjust="0"/>
  </p:normalViewPr>
  <p:slideViewPr>
    <p:cSldViewPr snapToGrid="0">
      <p:cViewPr varScale="1">
        <p:scale>
          <a:sx n="114" d="100"/>
          <a:sy n="114" d="100"/>
        </p:scale>
        <p:origin x="224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21-4CC3-9155-545956FB95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21-4CC3-9155-545956FB95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21-4CC3-9155-545956FB952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655877184"/>
        <c:axId val="1655877664"/>
      </c:barChart>
      <c:catAx>
        <c:axId val="165587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5877664"/>
        <c:crosses val="autoZero"/>
        <c:auto val="1"/>
        <c:lblAlgn val="ctr"/>
        <c:lblOffset val="100"/>
        <c:noMultiLvlLbl val="0"/>
      </c:catAx>
      <c:valAx>
        <c:axId val="165587766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5587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7efe89b76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g37efe89b765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" name="Google Shape;66;g37efe89b765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" name="Google Shape;7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1" name="Google Shape;8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" name="Google Shape;8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68333acadb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" name="Google Shape;95;g368333acad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3" name="Google Shape;10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9" name="Google Shape;11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7" name="Google Shape;12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035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sldNum" idx="12"/>
          </p:nvPr>
        </p:nvSpPr>
        <p:spPr>
          <a:xfrm>
            <a:off x="9260840" y="647827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sldNum" idx="12"/>
          </p:nvPr>
        </p:nvSpPr>
        <p:spPr>
          <a:xfrm>
            <a:off x="9260840" y="647827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4"/>
          <p:cNvSpPr txBox="1">
            <a:spLocks noGrp="1"/>
          </p:cNvSpPr>
          <p:nvPr>
            <p:ph type="title"/>
          </p:nvPr>
        </p:nvSpPr>
        <p:spPr>
          <a:xfrm>
            <a:off x="839788" y="457199"/>
            <a:ext cx="3932237" cy="1936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body" idx="2"/>
          </p:nvPr>
        </p:nvSpPr>
        <p:spPr>
          <a:xfrm>
            <a:off x="839788" y="2496620"/>
            <a:ext cx="3932237" cy="3372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9260840" y="647827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006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006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sldNum" idx="12"/>
          </p:nvPr>
        </p:nvSpPr>
        <p:spPr>
          <a:xfrm>
            <a:off x="9260840" y="647827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5"/>
          <p:cNvSpPr txBox="1">
            <a:spLocks noGrp="1"/>
          </p:cNvSpPr>
          <p:nvPr>
            <p:ph type="title"/>
          </p:nvPr>
        </p:nvSpPr>
        <p:spPr>
          <a:xfrm>
            <a:off x="831850" y="13033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1"/>
          </p:nvPr>
        </p:nvSpPr>
        <p:spPr>
          <a:xfrm>
            <a:off x="831850" y="41830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sldNum" idx="12"/>
          </p:nvPr>
        </p:nvSpPr>
        <p:spPr>
          <a:xfrm>
            <a:off x="9260840" y="647827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30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30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9260840" y="647827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sldNum" idx="12"/>
          </p:nvPr>
        </p:nvSpPr>
        <p:spPr>
          <a:xfrm>
            <a:off x="9260840" y="647827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9260840" y="647827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title"/>
          </p:nvPr>
        </p:nvSpPr>
        <p:spPr>
          <a:xfrm>
            <a:off x="839788" y="457199"/>
            <a:ext cx="3932237" cy="1977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3" name="Google Shape;53;p19"/>
          <p:cNvSpPr txBox="1">
            <a:spLocks noGrp="1"/>
          </p:cNvSpPr>
          <p:nvPr>
            <p:ph type="body" idx="1"/>
          </p:nvPr>
        </p:nvSpPr>
        <p:spPr>
          <a:xfrm>
            <a:off x="839788" y="2547990"/>
            <a:ext cx="3932237" cy="332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4" name="Google Shape;54;p19"/>
          <p:cNvSpPr txBox="1">
            <a:spLocks noGrp="1"/>
          </p:cNvSpPr>
          <p:nvPr>
            <p:ph type="sldNum" idx="12"/>
          </p:nvPr>
        </p:nvSpPr>
        <p:spPr>
          <a:xfrm>
            <a:off x="9260840" y="647827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1"/>
          </p:nvPr>
        </p:nvSpPr>
        <p:spPr>
          <a:xfrm rot="5400000">
            <a:off x="4078185" y="-1414360"/>
            <a:ext cx="403563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sldNum" idx="12"/>
          </p:nvPr>
        </p:nvSpPr>
        <p:spPr>
          <a:xfrm>
            <a:off x="9260840" y="647827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1"/>
          <p:cNvSpPr txBox="1">
            <a:spLocks noGrp="1"/>
          </p:cNvSpPr>
          <p:nvPr>
            <p:ph type="title"/>
          </p:nvPr>
        </p:nvSpPr>
        <p:spPr>
          <a:xfrm rot="5400000">
            <a:off x="7326313" y="1763713"/>
            <a:ext cx="5426075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body" idx="1"/>
          </p:nvPr>
        </p:nvSpPr>
        <p:spPr>
          <a:xfrm rot="5400000">
            <a:off x="1992313" y="-788987"/>
            <a:ext cx="5426075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1"/>
          <p:cNvSpPr txBox="1">
            <a:spLocks noGrp="1"/>
          </p:cNvSpPr>
          <p:nvPr>
            <p:ph type="sldNum" idx="12"/>
          </p:nvPr>
        </p:nvSpPr>
        <p:spPr>
          <a:xfrm>
            <a:off x="9260840" y="647827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/>
          <p:nvPr/>
        </p:nvSpPr>
        <p:spPr>
          <a:xfrm>
            <a:off x="0" y="5990897"/>
            <a:ext cx="12192000" cy="867103"/>
          </a:xfrm>
          <a:prstGeom prst="rect">
            <a:avLst/>
          </a:prstGeom>
          <a:solidFill>
            <a:srgbClr val="002451"/>
          </a:solidFill>
          <a:ln w="1905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035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sldNum" idx="12"/>
          </p:nvPr>
        </p:nvSpPr>
        <p:spPr>
          <a:xfrm>
            <a:off x="9260840" y="647827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4" name="Google Shape;14;p1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392004" y="6160534"/>
            <a:ext cx="1993192" cy="56094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she1976.secure-platform.com/conference/organizations/main/hom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microsoft.com/en-us/office/video-create-slides-with-an-accessible-reading-order-794fc5da-f686-464d-8c29-1c6ab8515465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upport.microsoft.com/en-us/office/add-alternative-text-to-a-shape-picture-chart-smartart-graphic-or-other-object-44989b2a-903c-4d9a-b742-6a75b451c669" TargetMode="External"/><Relationship Id="rId5" Type="http://schemas.openxmlformats.org/officeDocument/2006/relationships/hyperlink" Target="https://support.microsoft.com/en-us/office/present-with-real-time-automatic-captions-or-subtitles-in-powerpoint-68d20e49-aec3-456a-939d-34a79e8ddd5f" TargetMode="External"/><Relationship Id="rId4" Type="http://schemas.openxmlformats.org/officeDocument/2006/relationships/hyperlink" Target="https://support.microsoft.com/en-us/office/improve-accessibility-with-the-accessibility-checker-a16f6de0-2f39-4a2b-8bd8-5ad801426c7f#PickTab=Windows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98A05E-7EC5-7414-A846-0CFEBF7FFED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DE8B8B-BB27-90C9-212B-23142C76B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en-US" dirty="0"/>
              <a:t>51</a:t>
            </a:r>
            <a:r>
              <a:rPr lang="en-US" baseline="30000" dirty="0"/>
              <a:t>st</a:t>
            </a:r>
            <a:r>
              <a:rPr lang="en-US" dirty="0"/>
              <a:t> Annual Conference</a:t>
            </a:r>
          </a:p>
        </p:txBody>
      </p:sp>
      <p:pic>
        <p:nvPicPr>
          <p:cNvPr id="6" name="Picture 5" descr="2026 ASHE Conference Logo, which features the theme “Land, Memory, and Power: Collective Movements to Revolutionaize Higher Education” intertwined with a landscape of mountains, tree, drum and sun above a blue scape eluding to water and featuring a frog or “coqui”. Text to the right of the logo reads: 51st Annual Conference, Virtual Conference Day: October 22, 2026, San Juan Puerto Rico: November 3-6, 2026. ASHE (Association for the Study of Higher Education)">
            <a:extLst>
              <a:ext uri="{FF2B5EF4-FFF2-40B4-BE49-F238E27FC236}">
                <a16:creationId xmlns:a16="http://schemas.microsoft.com/office/drawing/2014/main" id="{1AD1B321-9A3F-F2A2-728B-57076068A7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961" b="25853"/>
          <a:stretch>
            <a:fillRect/>
          </a:stretch>
        </p:blipFill>
        <p:spPr>
          <a:xfrm>
            <a:off x="2258715" y="1233205"/>
            <a:ext cx="7674570" cy="354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906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7efe89b765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dirty="0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Speaker Reminders</a:t>
            </a:r>
            <a:endParaRPr dirty="0"/>
          </a:p>
        </p:txBody>
      </p:sp>
      <p:sp>
        <p:nvSpPr>
          <p:cNvPr id="69" name="Google Shape;69;g37efe89b765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0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320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Always use the microphone and ensure subtitles are enabled (directions provided on last slide of template PowerPoint)</a:t>
            </a:r>
            <a:endParaRPr sz="3200" dirty="0"/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Provide a land acknowledgement </a:t>
            </a:r>
            <a:r>
              <a:rPr lang="en-US" sz="320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 the beginning of each session.</a:t>
            </a:r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200" dirty="0"/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Char char="•"/>
            </a:pPr>
            <a:r>
              <a:rPr lang="en-US" sz="3200" dirty="0">
                <a:solidFill>
                  <a:srgbClr val="222222"/>
                </a:solidFill>
              </a:rPr>
              <a:t>Please upload your completed presentation files to </a:t>
            </a:r>
            <a:r>
              <a:rPr lang="en-US" sz="3200" dirty="0">
                <a:solidFill>
                  <a:srgbClr val="222222"/>
                </a:solidFill>
                <a:hlinkClick r:id="rId3"/>
              </a:rPr>
              <a:t>the Conference Portal</a:t>
            </a:r>
            <a:r>
              <a:rPr lang="en-US" sz="3200" dirty="0">
                <a:solidFill>
                  <a:srgbClr val="222222"/>
                </a:solidFill>
              </a:rPr>
              <a:t>.</a:t>
            </a:r>
            <a:endParaRPr sz="32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g37efe89b765_0_0"/>
          <p:cNvSpPr txBox="1">
            <a:spLocks noGrp="1"/>
          </p:cNvSpPr>
          <p:nvPr>
            <p:ph type="sldNum" idx="12"/>
          </p:nvPr>
        </p:nvSpPr>
        <p:spPr>
          <a:xfrm>
            <a:off x="9260840" y="647827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b="1">
                <a:solidFill>
                  <a:schemeClr val="lt1"/>
                </a:solidFill>
              </a:rPr>
              <a:t>2</a:t>
            </a:fld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/>
              <a:t>Title of Presentation</a:t>
            </a:r>
            <a:endParaRPr/>
          </a:p>
        </p:txBody>
      </p:sp>
      <p:sp>
        <p:nvSpPr>
          <p:cNvPr id="77" name="Google Shape;7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Presenter Names</a:t>
            </a:r>
            <a:endParaRPr/>
          </a:p>
        </p:txBody>
      </p:sp>
      <p:sp>
        <p:nvSpPr>
          <p:cNvPr id="78" name="Google Shape;78;p2"/>
          <p:cNvSpPr txBox="1">
            <a:spLocks noGrp="1"/>
          </p:cNvSpPr>
          <p:nvPr>
            <p:ph type="sldNum" idx="12"/>
          </p:nvPr>
        </p:nvSpPr>
        <p:spPr>
          <a:xfrm>
            <a:off x="9260840" y="647827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b="1">
                <a:solidFill>
                  <a:schemeClr val="lt1"/>
                </a:solidFill>
              </a:rPr>
              <a:t>3</a:t>
            </a:fld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Land Acknowledgement</a:t>
            </a:r>
            <a:endParaRPr/>
          </a:p>
        </p:txBody>
      </p:sp>
      <p:sp>
        <p:nvSpPr>
          <p:cNvPr id="84" name="Google Shape;84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035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85" name="Google Shape;85;p3"/>
          <p:cNvSpPr txBox="1">
            <a:spLocks noGrp="1"/>
          </p:cNvSpPr>
          <p:nvPr>
            <p:ph type="sldNum" idx="12"/>
          </p:nvPr>
        </p:nvSpPr>
        <p:spPr>
          <a:xfrm>
            <a:off x="9260840" y="647827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b="1">
                <a:solidFill>
                  <a:schemeClr val="lt1"/>
                </a:solidFill>
              </a:rPr>
              <a:t>4</a:t>
            </a:fld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Use the Provided Template</a:t>
            </a:r>
            <a:endParaRPr/>
          </a:p>
        </p:txBody>
      </p:sp>
      <p:sp>
        <p:nvSpPr>
          <p:cNvPr id="91" name="Google Shape;91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035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When creating your PowerPoint use this template file.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To add a new slide or change the look of an existing slide use the “layout” feature to maintain accessibility formatting.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To change the layout of a slide, select the slide, then click Home &gt; Layout. Choose a layout from the options. Layouts contain placeholders for content like text, pictures, and charts, as well as formatting for those objects.</a:t>
            </a:r>
            <a:endParaRPr/>
          </a:p>
        </p:txBody>
      </p:sp>
      <p:sp>
        <p:nvSpPr>
          <p:cNvPr id="92" name="Google Shape;92;p4"/>
          <p:cNvSpPr txBox="1">
            <a:spLocks noGrp="1"/>
          </p:cNvSpPr>
          <p:nvPr>
            <p:ph type="sldNum" idx="12"/>
          </p:nvPr>
        </p:nvSpPr>
        <p:spPr>
          <a:xfrm>
            <a:off x="9260840" y="647827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68333acadb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dirty="0"/>
              <a:t>Title of Slide-Each Should Be Unique</a:t>
            </a:r>
            <a:endParaRPr dirty="0"/>
          </a:p>
        </p:txBody>
      </p:sp>
      <p:sp>
        <p:nvSpPr>
          <p:cNvPr id="98" name="Google Shape;98;g368333acadb_0_0"/>
          <p:cNvSpPr txBox="1">
            <a:spLocks noGrp="1"/>
          </p:cNvSpPr>
          <p:nvPr>
            <p:ph type="sldNum" idx="12"/>
          </p:nvPr>
        </p:nvSpPr>
        <p:spPr>
          <a:xfrm>
            <a:off x="9260840" y="647827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99" name="Google Shape;99;g368333acadb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0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Recommended fonts for readability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Arial (default in template)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Calibri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>
                <a:latin typeface="Georgia"/>
                <a:ea typeface="Georgia"/>
                <a:cs typeface="Georgia"/>
                <a:sym typeface="Georgia"/>
              </a:rPr>
              <a:t>Georgia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Verdana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>
                <a:latin typeface="Tahoma"/>
                <a:ea typeface="Tahoma"/>
                <a:cs typeface="Tahoma"/>
                <a:sym typeface="Tahoma"/>
              </a:rPr>
              <a:t>Tahoma</a:t>
            </a:r>
            <a:endParaRPr/>
          </a:p>
        </p:txBody>
      </p:sp>
      <p:sp>
        <p:nvSpPr>
          <p:cNvPr id="100" name="Google Shape;100;g368333acadb_0_0"/>
          <p:cNvSpPr txBox="1">
            <a:spLocks noGrp="1"/>
          </p:cNvSpPr>
          <p:nvPr>
            <p:ph type="body" idx="4294967295"/>
          </p:nvPr>
        </p:nvSpPr>
        <p:spPr>
          <a:xfrm>
            <a:off x="6172200" y="1825625"/>
            <a:ext cx="5181600" cy="40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Recommended font sizes</a:t>
            </a:r>
            <a:endParaRPr/>
          </a:p>
          <a:p>
            <a:pPr marL="685800" lvl="1" indent="-279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400"/>
              <a:buChar char="•"/>
            </a:pPr>
            <a:r>
              <a:rPr lang="en-US" sz="4400"/>
              <a:t>Title 44+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Standard text 24+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/>
              <a:t>Never smaller than 18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206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Data Tables</a:t>
            </a:r>
            <a:endParaRPr/>
          </a:p>
        </p:txBody>
      </p:sp>
      <p:sp>
        <p:nvSpPr>
          <p:cNvPr id="106" name="Google Shape;106;p6"/>
          <p:cNvSpPr txBox="1">
            <a:spLocks noGrp="1"/>
          </p:cNvSpPr>
          <p:nvPr>
            <p:ph type="body" idx="2"/>
          </p:nvPr>
        </p:nvSpPr>
        <p:spPr>
          <a:xfrm>
            <a:off x="839788" y="1773716"/>
            <a:ext cx="3932237" cy="4095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/>
              <a:t>Be sure to describe information you want audience to absorb. Do not simply indicate to the slide.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/>
              <a:t>Include high level takeaways from the data tables as bullet points or a figure description.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sz="2400"/>
              <a:t>When possible do not rely on color as the only indicator—also use consistent order or other indicators for like information.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sp>
        <p:nvSpPr>
          <p:cNvPr id="107" name="Google Shape;107;p6"/>
          <p:cNvSpPr txBox="1">
            <a:spLocks noGrp="1"/>
          </p:cNvSpPr>
          <p:nvPr>
            <p:ph type="sldNum" idx="12"/>
          </p:nvPr>
        </p:nvSpPr>
        <p:spPr>
          <a:xfrm>
            <a:off x="9260840" y="647827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graphicFrame>
        <p:nvGraphicFramePr>
          <p:cNvPr id="108" name="Google Shape;108;p6" descr="Example chart showing 3 series of data spread across four categories. The example is included to remind individuals to describe the data."/>
          <p:cNvGraphicFramePr/>
          <p:nvPr/>
        </p:nvGraphicFramePr>
        <p:xfrm>
          <a:off x="5335587" y="1176448"/>
          <a:ext cx="60166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Using Images</a:t>
            </a:r>
            <a:endParaRPr/>
          </a:p>
        </p:txBody>
      </p:sp>
      <p:sp>
        <p:nvSpPr>
          <p:cNvPr id="114" name="Google Shape;114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006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Be sure to set alternate text for any images included in your presentation.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Alternate text should be brief but include a description of the content of the image. Use of auto generated alt-text is not recommended.</a:t>
            </a:r>
            <a:endParaRPr/>
          </a:p>
        </p:txBody>
      </p:sp>
      <p:pic>
        <p:nvPicPr>
          <p:cNvPr id="115" name="Google Shape;115;p7" descr="Camera lens with reflections on wooden table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172199" y="1825625"/>
            <a:ext cx="5855101" cy="3902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7"/>
          <p:cNvSpPr txBox="1">
            <a:spLocks noGrp="1"/>
          </p:cNvSpPr>
          <p:nvPr>
            <p:ph type="sldNum" idx="12"/>
          </p:nvPr>
        </p:nvSpPr>
        <p:spPr>
          <a:xfrm>
            <a:off x="9260840" y="647827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Additional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Accessibility Tips &amp; Tools</a:t>
            </a:r>
            <a:endParaRPr/>
          </a:p>
        </p:txBody>
      </p:sp>
      <p:sp>
        <p:nvSpPr>
          <p:cNvPr id="122" name="Google Shape;1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035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Use the built-in </a:t>
            </a:r>
            <a:r>
              <a:rPr lang="en-US" u="sng">
                <a:solidFill>
                  <a:schemeClr val="hlink"/>
                </a:solidFill>
                <a:hlinkClick r:id="rId4"/>
              </a:rPr>
              <a:t>accessibility checker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2400"/>
              <a:buChar char="•"/>
            </a:pPr>
            <a:r>
              <a:rPr lang="en-US" b="0" i="0">
                <a:solidFill>
                  <a:srgbClr val="1E1E1E"/>
                </a:solidFill>
                <a:highlight>
                  <a:srgbClr val="FFFFFF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To manually launch the Accessibility Checker, select </a:t>
            </a:r>
            <a:r>
              <a:rPr lang="en-US" b="1" i="0">
                <a:solidFill>
                  <a:srgbClr val="1E1E1E"/>
                </a:solidFill>
                <a:highlight>
                  <a:srgbClr val="FFFFFF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Review </a:t>
            </a:r>
            <a:r>
              <a:rPr lang="en-US" b="0" i="0">
                <a:solidFill>
                  <a:srgbClr val="1E1E1E"/>
                </a:solidFill>
                <a:highlight>
                  <a:srgbClr val="FFFFFF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&gt; </a:t>
            </a:r>
            <a:r>
              <a:rPr lang="en-US" b="1" i="0">
                <a:solidFill>
                  <a:srgbClr val="1E1E1E"/>
                </a:solidFill>
                <a:highlight>
                  <a:srgbClr val="FFFFFF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Check Accessibility</a:t>
            </a:r>
            <a:r>
              <a:rPr lang="en-US" b="0" i="0">
                <a:solidFill>
                  <a:srgbClr val="1E1E1E"/>
                </a:solidFill>
                <a:highlight>
                  <a:srgbClr val="FFFFFF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E1E1E"/>
              </a:buClr>
              <a:buSzPts val="2800"/>
              <a:buChar char="•"/>
            </a:pPr>
            <a:r>
              <a:rPr lang="en-US">
                <a:solidFill>
                  <a:srgbClr val="1E1E1E"/>
                </a:solidFill>
                <a:highlight>
                  <a:srgbClr val="FFFFFF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Enable </a:t>
            </a:r>
            <a:r>
              <a:rPr lang="en-US" u="sng">
                <a:solidFill>
                  <a:srgbClr val="1E1E1E"/>
                </a:solidFill>
                <a:highlight>
                  <a:srgbClr val="FFFFFF"/>
                </a:highlight>
                <a:latin typeface="Quattrocento Sans"/>
                <a:ea typeface="Quattrocento Sans"/>
                <a:cs typeface="Quattrocento Sans"/>
                <a:sym typeface="Quattrocento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subtitles</a:t>
            </a:r>
            <a:endParaRPr>
              <a:solidFill>
                <a:srgbClr val="1E1E1E"/>
              </a:solidFill>
              <a:highlight>
                <a:srgbClr val="FFFFFF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2400"/>
              <a:buChar char="•"/>
            </a:pPr>
            <a:r>
              <a:rPr lang="en-US">
                <a:solidFill>
                  <a:srgbClr val="1E1E1E"/>
                </a:solidFill>
                <a:highlight>
                  <a:srgbClr val="FFFFFF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To enable subtitles </a:t>
            </a:r>
            <a:r>
              <a:rPr lang="en-US" b="1" i="0">
                <a:solidFill>
                  <a:srgbClr val="1E1E1E"/>
                </a:solidFill>
                <a:highlight>
                  <a:srgbClr val="FFFFFF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Slide Show</a:t>
            </a:r>
            <a:r>
              <a:rPr lang="en-US" b="0" i="0">
                <a:solidFill>
                  <a:srgbClr val="1E1E1E"/>
                </a:solidFill>
                <a:highlight>
                  <a:srgbClr val="FFFFFF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 or </a:t>
            </a:r>
            <a:r>
              <a:rPr lang="en-US" b="1" i="0">
                <a:solidFill>
                  <a:srgbClr val="1E1E1E"/>
                </a:solidFill>
                <a:highlight>
                  <a:srgbClr val="FFFFFF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Presenter View</a:t>
            </a:r>
            <a:r>
              <a:rPr lang="en-US" b="0" i="0">
                <a:solidFill>
                  <a:srgbClr val="1E1E1E"/>
                </a:solidFill>
                <a:highlight>
                  <a:srgbClr val="FFFFFF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 menus </a:t>
            </a:r>
            <a:r>
              <a:rPr lang="en-US" b="1" i="0">
                <a:solidFill>
                  <a:srgbClr val="1E1E1E"/>
                </a:solidFill>
                <a:highlight>
                  <a:srgbClr val="FFFFFF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&gt; Subtitle Settings &gt; More Settings</a:t>
            </a:r>
            <a:r>
              <a:rPr lang="en-US" b="0" i="0">
                <a:solidFill>
                  <a:srgbClr val="1E1E1E"/>
                </a:solidFill>
                <a:highlight>
                  <a:srgbClr val="FFFFFF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.  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E1E1E"/>
              </a:buClr>
              <a:buSzPts val="2800"/>
              <a:buChar char="•"/>
            </a:pPr>
            <a:r>
              <a:rPr lang="en-US">
                <a:solidFill>
                  <a:srgbClr val="1E1E1E"/>
                </a:solidFill>
                <a:highlight>
                  <a:srgbClr val="FFFFFF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Setting </a:t>
            </a:r>
            <a:r>
              <a:rPr lang="en-US" u="sng">
                <a:solidFill>
                  <a:srgbClr val="1E1E1E"/>
                </a:solidFill>
                <a:highlight>
                  <a:srgbClr val="FFFFFF"/>
                </a:highlight>
                <a:latin typeface="Quattrocento Sans"/>
                <a:ea typeface="Quattrocento Sans"/>
                <a:cs typeface="Quattrocento Sans"/>
                <a:sym typeface="Quattrocento San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alt-text</a:t>
            </a:r>
            <a:endParaRPr>
              <a:solidFill>
                <a:srgbClr val="1E1E1E"/>
              </a:solidFill>
              <a:highlight>
                <a:srgbClr val="FFFFFF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E1E1E"/>
              </a:buClr>
              <a:buSzPts val="2400"/>
              <a:buChar char="•"/>
            </a:pPr>
            <a:r>
              <a:rPr lang="en-US" b="0" i="0">
                <a:solidFill>
                  <a:srgbClr val="1E1E1E"/>
                </a:solidFill>
                <a:highlight>
                  <a:srgbClr val="FFFFFF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To add alt-text to an image or figure right-click the object and select </a:t>
            </a:r>
            <a:r>
              <a:rPr lang="en-US" b="1" i="0">
                <a:solidFill>
                  <a:srgbClr val="1E1E1E"/>
                </a:solidFill>
                <a:highlight>
                  <a:srgbClr val="FFFFFF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Edit Alt Text</a:t>
            </a:r>
            <a:r>
              <a:rPr lang="en-US" b="0" i="0">
                <a:solidFill>
                  <a:srgbClr val="1E1E1E"/>
                </a:solidFill>
                <a:highlight>
                  <a:srgbClr val="FFFFFF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.</a:t>
            </a:r>
            <a:endParaRPr>
              <a:solidFill>
                <a:srgbClr val="1E1E1E"/>
              </a:solidFill>
              <a:highlight>
                <a:srgbClr val="FFFFFF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>
              <a:solidFill>
                <a:srgbClr val="1E1E1E"/>
              </a:solidFill>
              <a:highlight>
                <a:srgbClr val="FFFFFF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3" name="Google Shape;123;p8"/>
          <p:cNvSpPr txBox="1">
            <a:spLocks noGrp="1"/>
          </p:cNvSpPr>
          <p:nvPr>
            <p:ph type="sldNum" idx="12"/>
          </p:nvPr>
        </p:nvSpPr>
        <p:spPr>
          <a:xfrm>
            <a:off x="9260840" y="647827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/>
              <a:t>No Slides or Visuals? </a:t>
            </a:r>
            <a:endParaRPr/>
          </a:p>
        </p:txBody>
      </p:sp>
      <p:sp>
        <p:nvSpPr>
          <p:cNvPr id="130" name="Google Shape;130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035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Font typeface="Arial"/>
              <a:buChar char="•"/>
            </a:pPr>
            <a:r>
              <a:rPr lang="en-US">
                <a:solidFill>
                  <a:srgbClr val="222222"/>
                </a:solidFill>
              </a:rPr>
              <a:t>Use a blank slide or a slide with just the title of your session and your name(s)</a:t>
            </a:r>
            <a:endParaRPr>
              <a:solidFill>
                <a:srgbClr val="222222"/>
              </a:solidFill>
            </a:endParaRPr>
          </a:p>
          <a:p>
            <a:pPr marL="45720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800"/>
              <a:buChar char="•"/>
            </a:pPr>
            <a:r>
              <a:rPr lang="en-US">
                <a:solidFill>
                  <a:srgbClr val="222222"/>
                </a:solidFill>
              </a:rPr>
              <a:t>This allows you to still enable captions</a:t>
            </a:r>
            <a:endParaRPr>
              <a:solidFill>
                <a:srgbClr val="222222"/>
              </a:solidFill>
            </a:endParaRPr>
          </a:p>
        </p:txBody>
      </p:sp>
      <p:sp>
        <p:nvSpPr>
          <p:cNvPr id="131" name="Google Shape;131;p1"/>
          <p:cNvSpPr txBox="1">
            <a:spLocks noGrp="1"/>
          </p:cNvSpPr>
          <p:nvPr>
            <p:ph type="sldNum" idx="12"/>
          </p:nvPr>
        </p:nvSpPr>
        <p:spPr>
          <a:xfrm>
            <a:off x="9260840" y="647827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b="1">
                <a:solidFill>
                  <a:schemeClr val="lt1"/>
                </a:solidFill>
              </a:rPr>
              <a:t>10</a:t>
            </a:fld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378</Words>
  <Application>Microsoft Macintosh PowerPoint</Application>
  <PresentationFormat>Widescreen</PresentationFormat>
  <Paragraphs>54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Calibri</vt:lpstr>
      <vt:lpstr>Tahoma</vt:lpstr>
      <vt:lpstr>Georgia</vt:lpstr>
      <vt:lpstr>Play</vt:lpstr>
      <vt:lpstr>Quattrocento Sans</vt:lpstr>
      <vt:lpstr>Arial</vt:lpstr>
      <vt:lpstr>Verdana</vt:lpstr>
      <vt:lpstr>Office Theme</vt:lpstr>
      <vt:lpstr>51st Annual Conference</vt:lpstr>
      <vt:lpstr>Speaker Reminders</vt:lpstr>
      <vt:lpstr>Title of Presentation</vt:lpstr>
      <vt:lpstr>Land Acknowledgement</vt:lpstr>
      <vt:lpstr>Use the Provided Template</vt:lpstr>
      <vt:lpstr>Title of Slide-Each Should Be Unique</vt:lpstr>
      <vt:lpstr>Data Tables</vt:lpstr>
      <vt:lpstr>Using Images</vt:lpstr>
      <vt:lpstr>Additional Accessibility Tips &amp; Tools</vt:lpstr>
      <vt:lpstr>No Slides or Visuals?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jason guilbeau</dc:creator>
  <cp:lastModifiedBy>Alicia Castillo Shrestha</cp:lastModifiedBy>
  <cp:revision>5</cp:revision>
  <dcterms:created xsi:type="dcterms:W3CDTF">2025-06-11T20:38:21Z</dcterms:created>
  <dcterms:modified xsi:type="dcterms:W3CDTF">2026-09-16T14:13:19Z</dcterms:modified>
</cp:coreProperties>
</file>