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A369B-61C6-4F40-BF26-4614F35A4B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FB99F-70BB-43C6-A158-859F01AB869F}">
      <dgm:prSet phldrT="[Text]" custT="1"/>
      <dgm:spPr/>
      <dgm:t>
        <a:bodyPr/>
        <a:lstStyle/>
        <a:p>
          <a:r>
            <a:rPr lang="en-US" sz="1800" dirty="0"/>
            <a:t>Rent Control</a:t>
          </a:r>
        </a:p>
      </dgm:t>
    </dgm:pt>
    <dgm:pt modelId="{175C3416-FE08-4DB7-9886-94274640EE02}" type="parTrans" cxnId="{DABD4B8B-EDB3-43E2-B697-87D015AA54EE}">
      <dgm:prSet/>
      <dgm:spPr/>
      <dgm:t>
        <a:bodyPr/>
        <a:lstStyle/>
        <a:p>
          <a:endParaRPr lang="en-US"/>
        </a:p>
      </dgm:t>
    </dgm:pt>
    <dgm:pt modelId="{28DFCD4E-B874-4085-B4FE-7A1D948EA3AC}" type="sibTrans" cxnId="{DABD4B8B-EDB3-43E2-B697-87D015AA54E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1FE9D467-1E69-48A9-96D2-A776E3546A2B}">
      <dgm:prSet phldrT="[Text]" custT="1"/>
      <dgm:spPr/>
      <dgm:t>
        <a:bodyPr/>
        <a:lstStyle/>
        <a:p>
          <a:r>
            <a:rPr lang="en-US" sz="1800" u="sng" dirty="0"/>
            <a:t>Attract Less</a:t>
          </a:r>
          <a:r>
            <a:rPr lang="en-US" sz="1800" dirty="0"/>
            <a:t> Debt &amp; Equity Capital</a:t>
          </a:r>
        </a:p>
      </dgm:t>
    </dgm:pt>
    <dgm:pt modelId="{1F0034DC-F266-467A-90A2-22B388559CD0}" type="parTrans" cxnId="{427166C6-43E9-4B18-8D63-4C5F551BB2CC}">
      <dgm:prSet/>
      <dgm:spPr/>
      <dgm:t>
        <a:bodyPr/>
        <a:lstStyle/>
        <a:p>
          <a:endParaRPr lang="en-US"/>
        </a:p>
      </dgm:t>
    </dgm:pt>
    <dgm:pt modelId="{10645554-0D5B-4447-B5D5-DFAA7C4E24B3}" type="sibTrans" cxnId="{427166C6-43E9-4B18-8D63-4C5F551BB2C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ED2E12BE-9D0B-4DD8-B0B4-7A7E924C8792}">
      <dgm:prSet phldrT="[Text]" custT="1"/>
      <dgm:spPr/>
      <dgm:t>
        <a:bodyPr/>
        <a:lstStyle/>
        <a:p>
          <a:r>
            <a:rPr lang="en-US" sz="1800" u="sng" dirty="0"/>
            <a:t>Higher</a:t>
          </a:r>
          <a:r>
            <a:rPr lang="en-US" sz="1800" dirty="0"/>
            <a:t> Cap Rates</a:t>
          </a:r>
        </a:p>
      </dgm:t>
    </dgm:pt>
    <dgm:pt modelId="{702930E4-F995-46DC-A20D-1569252DAFAB}" type="parTrans" cxnId="{AB3694E6-1BDE-4ABB-A31B-28E9973C9464}">
      <dgm:prSet/>
      <dgm:spPr/>
      <dgm:t>
        <a:bodyPr/>
        <a:lstStyle/>
        <a:p>
          <a:endParaRPr lang="en-US"/>
        </a:p>
      </dgm:t>
    </dgm:pt>
    <dgm:pt modelId="{7DCE0AD7-36B0-421A-B395-D85DF7F56D1E}" type="sibTrans" cxnId="{AB3694E6-1BDE-4ABB-A31B-28E9973C946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9C6D1869-9406-4683-B359-20784B706394}">
      <dgm:prSet phldrT="[Text]" custT="1"/>
      <dgm:spPr/>
      <dgm:t>
        <a:bodyPr/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Fewer </a:t>
          </a:r>
          <a:r>
            <a:rPr lang="en-US" sz="1800" u="non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Apartment Development Projects are Profitable so Fewer are Built</a:t>
          </a:r>
        </a:p>
      </dgm:t>
    </dgm:pt>
    <dgm:pt modelId="{44C4C20D-57F0-406D-A11C-605619502C9F}" type="parTrans" cxnId="{408C1B52-2553-488B-923E-E28E15AC295F}">
      <dgm:prSet/>
      <dgm:spPr/>
      <dgm:t>
        <a:bodyPr/>
        <a:lstStyle/>
        <a:p>
          <a:endParaRPr lang="en-US"/>
        </a:p>
      </dgm:t>
    </dgm:pt>
    <dgm:pt modelId="{66BED13A-C6D9-4535-AA79-FAD907D825B6}" type="sibTrans" cxnId="{408C1B52-2553-488B-923E-E28E15AC295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8FAB5C18-F1BD-466C-84CC-9F749B7ADFC6}">
      <dgm:prSet phldrT="[Text]" custT="1"/>
      <dgm:spPr/>
      <dgm:t>
        <a:bodyPr/>
        <a:lstStyle/>
        <a:p>
          <a:r>
            <a:rPr lang="en-US" sz="1800" u="sng" dirty="0"/>
            <a:t>Lower</a:t>
          </a:r>
          <a:r>
            <a:rPr lang="en-US" sz="1800" dirty="0"/>
            <a:t> Supply of Housing</a:t>
          </a:r>
        </a:p>
      </dgm:t>
    </dgm:pt>
    <dgm:pt modelId="{8F2E25DC-63F5-45E4-9C62-F41C538F0B02}" type="parTrans" cxnId="{0F60B1E0-8ADB-485B-958A-FC41BF989720}">
      <dgm:prSet/>
      <dgm:spPr/>
      <dgm:t>
        <a:bodyPr/>
        <a:lstStyle/>
        <a:p>
          <a:endParaRPr lang="en-US"/>
        </a:p>
      </dgm:t>
    </dgm:pt>
    <dgm:pt modelId="{B49192CB-993C-4E7A-8700-2AE9D7C4222B}" type="sibTrans" cxnId="{0F60B1E0-8ADB-485B-958A-FC41BF98972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1F3B6386-C3CA-48D2-A0E4-BF87D97518E1}">
      <dgm:prSet custT="1"/>
      <dgm:spPr/>
      <dgm:t>
        <a:bodyPr/>
        <a:lstStyle/>
        <a:p>
          <a:r>
            <a:rPr lang="en-US" sz="1800" u="sng" dirty="0"/>
            <a:t>Higher</a:t>
          </a:r>
          <a:r>
            <a:rPr lang="en-US" sz="1800" dirty="0"/>
            <a:t> Rents</a:t>
          </a:r>
        </a:p>
      </dgm:t>
    </dgm:pt>
    <dgm:pt modelId="{2613ADAF-D82B-4A5D-9A9E-10FC5E56F08C}" type="parTrans" cxnId="{2C3AC692-EF44-4945-9685-BA4EF2897D0C}">
      <dgm:prSet/>
      <dgm:spPr/>
      <dgm:t>
        <a:bodyPr/>
        <a:lstStyle/>
        <a:p>
          <a:endParaRPr lang="en-US"/>
        </a:p>
      </dgm:t>
    </dgm:pt>
    <dgm:pt modelId="{4AE8D0B6-C255-4358-B5F5-57C9496CE779}" type="sibTrans" cxnId="{2C3AC692-EF44-4945-9685-BA4EF2897D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05F6957A-236C-46A9-A048-156AB4263CF3}" type="pres">
      <dgm:prSet presAssocID="{D1AA369B-61C6-4F40-BF26-4614F35A4B5B}" presName="cycle" presStyleCnt="0">
        <dgm:presLayoutVars>
          <dgm:dir/>
          <dgm:resizeHandles val="exact"/>
        </dgm:presLayoutVars>
      </dgm:prSet>
      <dgm:spPr/>
    </dgm:pt>
    <dgm:pt modelId="{5B3301F4-A029-4BCC-9626-0E12D9B16D81}" type="pres">
      <dgm:prSet presAssocID="{23CFB99F-70BB-43C6-A158-859F01AB869F}" presName="node" presStyleLbl="node1" presStyleIdx="0" presStyleCnt="6" custScaleY="85156">
        <dgm:presLayoutVars>
          <dgm:bulletEnabled val="1"/>
        </dgm:presLayoutVars>
      </dgm:prSet>
      <dgm:spPr/>
    </dgm:pt>
    <dgm:pt modelId="{652D6CF5-6833-4998-827B-46B2226A41E7}" type="pres">
      <dgm:prSet presAssocID="{23CFB99F-70BB-43C6-A158-859F01AB869F}" presName="spNode" presStyleCnt="0"/>
      <dgm:spPr/>
    </dgm:pt>
    <dgm:pt modelId="{0810E0D5-D98C-4653-B467-458D204A846E}" type="pres">
      <dgm:prSet presAssocID="{28DFCD4E-B874-4085-B4FE-7A1D948EA3AC}" presName="sibTrans" presStyleLbl="sibTrans1D1" presStyleIdx="0" presStyleCnt="6"/>
      <dgm:spPr/>
    </dgm:pt>
    <dgm:pt modelId="{6F813C9E-5F3A-4C4E-957A-E84B339CE2D6}" type="pres">
      <dgm:prSet presAssocID="{1FE9D467-1E69-48A9-96D2-A776E3546A2B}" presName="node" presStyleLbl="node1" presStyleIdx="1" presStyleCnt="6" custScaleX="112255" custScaleY="102164">
        <dgm:presLayoutVars>
          <dgm:bulletEnabled val="1"/>
        </dgm:presLayoutVars>
      </dgm:prSet>
      <dgm:spPr/>
    </dgm:pt>
    <dgm:pt modelId="{0AF1E08C-0967-4995-A956-9C64EA8B8C37}" type="pres">
      <dgm:prSet presAssocID="{1FE9D467-1E69-48A9-96D2-A776E3546A2B}" presName="spNode" presStyleCnt="0"/>
      <dgm:spPr/>
    </dgm:pt>
    <dgm:pt modelId="{6F7EBD1F-FE66-4E8E-A4E9-42D94BCAEEB8}" type="pres">
      <dgm:prSet presAssocID="{10645554-0D5B-4447-B5D5-DFAA7C4E24B3}" presName="sibTrans" presStyleLbl="sibTrans1D1" presStyleIdx="1" presStyleCnt="6"/>
      <dgm:spPr/>
    </dgm:pt>
    <dgm:pt modelId="{74234206-9D35-4C96-96BC-9AC0DD939FEC}" type="pres">
      <dgm:prSet presAssocID="{ED2E12BE-9D0B-4DD8-B0B4-7A7E924C8792}" presName="node" presStyleLbl="node1" presStyleIdx="2" presStyleCnt="6" custRadScaleRad="93493" custRadScaleInc="-51140">
        <dgm:presLayoutVars>
          <dgm:bulletEnabled val="1"/>
        </dgm:presLayoutVars>
      </dgm:prSet>
      <dgm:spPr/>
    </dgm:pt>
    <dgm:pt modelId="{FEF4CEDA-4214-4CEC-805F-E428BB4DF513}" type="pres">
      <dgm:prSet presAssocID="{ED2E12BE-9D0B-4DD8-B0B4-7A7E924C8792}" presName="spNode" presStyleCnt="0"/>
      <dgm:spPr/>
    </dgm:pt>
    <dgm:pt modelId="{BE55D36F-A176-4083-A7CC-A2D90C92A236}" type="pres">
      <dgm:prSet presAssocID="{7DCE0AD7-36B0-421A-B395-D85DF7F56D1E}" presName="sibTrans" presStyleLbl="sibTrans1D1" presStyleIdx="2" presStyleCnt="6"/>
      <dgm:spPr/>
    </dgm:pt>
    <dgm:pt modelId="{02DF7380-4829-47DC-A2DD-136CBEE9169C}" type="pres">
      <dgm:prSet presAssocID="{9C6D1869-9406-4683-B359-20784B706394}" presName="node" presStyleLbl="node1" presStyleIdx="3" presStyleCnt="6" custScaleX="151186" custScaleY="154927">
        <dgm:presLayoutVars>
          <dgm:bulletEnabled val="1"/>
        </dgm:presLayoutVars>
      </dgm:prSet>
      <dgm:spPr/>
    </dgm:pt>
    <dgm:pt modelId="{244E4B68-A1F3-45F2-901B-EBB8272BF2D0}" type="pres">
      <dgm:prSet presAssocID="{9C6D1869-9406-4683-B359-20784B706394}" presName="spNode" presStyleCnt="0"/>
      <dgm:spPr/>
    </dgm:pt>
    <dgm:pt modelId="{E93521BF-AD6C-4739-8166-A305A1961317}" type="pres">
      <dgm:prSet presAssocID="{66BED13A-C6D9-4535-AA79-FAD907D825B6}" presName="sibTrans" presStyleLbl="sibTrans1D1" presStyleIdx="3" presStyleCnt="6"/>
      <dgm:spPr/>
    </dgm:pt>
    <dgm:pt modelId="{9749B8B0-633E-4615-97A7-B0A6E22C5463}" type="pres">
      <dgm:prSet presAssocID="{8FAB5C18-F1BD-466C-84CC-9F749B7ADFC6}" presName="node" presStyleLbl="node1" presStyleIdx="4" presStyleCnt="6" custRadScaleRad="95514" custRadScaleInc="61673">
        <dgm:presLayoutVars>
          <dgm:bulletEnabled val="1"/>
        </dgm:presLayoutVars>
      </dgm:prSet>
      <dgm:spPr/>
    </dgm:pt>
    <dgm:pt modelId="{9C04EEB0-8663-412F-9CC5-43393B0626DD}" type="pres">
      <dgm:prSet presAssocID="{8FAB5C18-F1BD-466C-84CC-9F749B7ADFC6}" presName="spNode" presStyleCnt="0"/>
      <dgm:spPr/>
    </dgm:pt>
    <dgm:pt modelId="{52A17B82-45FA-4989-8E06-B5AE7388B7ED}" type="pres">
      <dgm:prSet presAssocID="{B49192CB-993C-4E7A-8700-2AE9D7C4222B}" presName="sibTrans" presStyleLbl="sibTrans1D1" presStyleIdx="4" presStyleCnt="6"/>
      <dgm:spPr/>
    </dgm:pt>
    <dgm:pt modelId="{5CED63F8-77B1-45C8-8194-2E628310F8AD}" type="pres">
      <dgm:prSet presAssocID="{1F3B6386-C3CA-48D2-A0E4-BF87D97518E1}" presName="node" presStyleLbl="node1" presStyleIdx="5" presStyleCnt="6">
        <dgm:presLayoutVars>
          <dgm:bulletEnabled val="1"/>
        </dgm:presLayoutVars>
      </dgm:prSet>
      <dgm:spPr/>
    </dgm:pt>
    <dgm:pt modelId="{696BA108-BB04-455E-8C42-5157F39D5206}" type="pres">
      <dgm:prSet presAssocID="{1F3B6386-C3CA-48D2-A0E4-BF87D97518E1}" presName="spNode" presStyleCnt="0"/>
      <dgm:spPr/>
    </dgm:pt>
    <dgm:pt modelId="{8B048755-753C-42D8-B200-2DE7DA43ECFD}" type="pres">
      <dgm:prSet presAssocID="{4AE8D0B6-C255-4358-B5F5-57C9496CE779}" presName="sibTrans" presStyleLbl="sibTrans1D1" presStyleIdx="5" presStyleCnt="6"/>
      <dgm:spPr/>
    </dgm:pt>
  </dgm:ptLst>
  <dgm:cxnLst>
    <dgm:cxn modelId="{250DB746-063B-48B9-935B-EE6FC227D7AF}" type="presOf" srcId="{4AE8D0B6-C255-4358-B5F5-57C9496CE779}" destId="{8B048755-753C-42D8-B200-2DE7DA43ECFD}" srcOrd="0" destOrd="0" presId="urn:microsoft.com/office/officeart/2005/8/layout/cycle5"/>
    <dgm:cxn modelId="{39AD9C6B-3C0D-41D2-8854-19705F13F8B4}" type="presOf" srcId="{9C6D1869-9406-4683-B359-20784B706394}" destId="{02DF7380-4829-47DC-A2DD-136CBEE9169C}" srcOrd="0" destOrd="0" presId="urn:microsoft.com/office/officeart/2005/8/layout/cycle5"/>
    <dgm:cxn modelId="{E8DF204C-78BB-454D-9E98-40442E96688C}" type="presOf" srcId="{10645554-0D5B-4447-B5D5-DFAA7C4E24B3}" destId="{6F7EBD1F-FE66-4E8E-A4E9-42D94BCAEEB8}" srcOrd="0" destOrd="0" presId="urn:microsoft.com/office/officeart/2005/8/layout/cycle5"/>
    <dgm:cxn modelId="{408C1B52-2553-488B-923E-E28E15AC295F}" srcId="{D1AA369B-61C6-4F40-BF26-4614F35A4B5B}" destId="{9C6D1869-9406-4683-B359-20784B706394}" srcOrd="3" destOrd="0" parTransId="{44C4C20D-57F0-406D-A11C-605619502C9F}" sibTransId="{66BED13A-C6D9-4535-AA79-FAD907D825B6}"/>
    <dgm:cxn modelId="{DABD4B8B-EDB3-43E2-B697-87D015AA54EE}" srcId="{D1AA369B-61C6-4F40-BF26-4614F35A4B5B}" destId="{23CFB99F-70BB-43C6-A158-859F01AB869F}" srcOrd="0" destOrd="0" parTransId="{175C3416-FE08-4DB7-9886-94274640EE02}" sibTransId="{28DFCD4E-B874-4085-B4FE-7A1D948EA3AC}"/>
    <dgm:cxn modelId="{2C3AC692-EF44-4945-9685-BA4EF2897D0C}" srcId="{D1AA369B-61C6-4F40-BF26-4614F35A4B5B}" destId="{1F3B6386-C3CA-48D2-A0E4-BF87D97518E1}" srcOrd="5" destOrd="0" parTransId="{2613ADAF-D82B-4A5D-9A9E-10FC5E56F08C}" sibTransId="{4AE8D0B6-C255-4358-B5F5-57C9496CE779}"/>
    <dgm:cxn modelId="{039EB297-4FBC-496F-8D04-A89281179098}" type="presOf" srcId="{8FAB5C18-F1BD-466C-84CC-9F749B7ADFC6}" destId="{9749B8B0-633E-4615-97A7-B0A6E22C5463}" srcOrd="0" destOrd="0" presId="urn:microsoft.com/office/officeart/2005/8/layout/cycle5"/>
    <dgm:cxn modelId="{83F10999-A36A-4F6D-B572-2B4C9C1B1EED}" type="presOf" srcId="{D1AA369B-61C6-4F40-BF26-4614F35A4B5B}" destId="{05F6957A-236C-46A9-A048-156AB4263CF3}" srcOrd="0" destOrd="0" presId="urn:microsoft.com/office/officeart/2005/8/layout/cycle5"/>
    <dgm:cxn modelId="{5D3D18A7-5F98-4A82-BD6E-89D4C53CB152}" type="presOf" srcId="{28DFCD4E-B874-4085-B4FE-7A1D948EA3AC}" destId="{0810E0D5-D98C-4653-B467-458D204A846E}" srcOrd="0" destOrd="0" presId="urn:microsoft.com/office/officeart/2005/8/layout/cycle5"/>
    <dgm:cxn modelId="{FACA3CA8-D875-4644-BAF6-533F88431822}" type="presOf" srcId="{1FE9D467-1E69-48A9-96D2-A776E3546A2B}" destId="{6F813C9E-5F3A-4C4E-957A-E84B339CE2D6}" srcOrd="0" destOrd="0" presId="urn:microsoft.com/office/officeart/2005/8/layout/cycle5"/>
    <dgm:cxn modelId="{0EFF11C5-21D8-45B3-B05C-4E45583A57AC}" type="presOf" srcId="{66BED13A-C6D9-4535-AA79-FAD907D825B6}" destId="{E93521BF-AD6C-4739-8166-A305A1961317}" srcOrd="0" destOrd="0" presId="urn:microsoft.com/office/officeart/2005/8/layout/cycle5"/>
    <dgm:cxn modelId="{427166C6-43E9-4B18-8D63-4C5F551BB2CC}" srcId="{D1AA369B-61C6-4F40-BF26-4614F35A4B5B}" destId="{1FE9D467-1E69-48A9-96D2-A776E3546A2B}" srcOrd="1" destOrd="0" parTransId="{1F0034DC-F266-467A-90A2-22B388559CD0}" sibTransId="{10645554-0D5B-4447-B5D5-DFAA7C4E24B3}"/>
    <dgm:cxn modelId="{63B5A5C7-138E-4947-9FED-C5E89C5F156B}" type="presOf" srcId="{7DCE0AD7-36B0-421A-B395-D85DF7F56D1E}" destId="{BE55D36F-A176-4083-A7CC-A2D90C92A236}" srcOrd="0" destOrd="0" presId="urn:microsoft.com/office/officeart/2005/8/layout/cycle5"/>
    <dgm:cxn modelId="{B27EC4CF-FE0B-4BE2-A449-60437C9CE272}" type="presOf" srcId="{1F3B6386-C3CA-48D2-A0E4-BF87D97518E1}" destId="{5CED63F8-77B1-45C8-8194-2E628310F8AD}" srcOrd="0" destOrd="0" presId="urn:microsoft.com/office/officeart/2005/8/layout/cycle5"/>
    <dgm:cxn modelId="{0F60B1E0-8ADB-485B-958A-FC41BF989720}" srcId="{D1AA369B-61C6-4F40-BF26-4614F35A4B5B}" destId="{8FAB5C18-F1BD-466C-84CC-9F749B7ADFC6}" srcOrd="4" destOrd="0" parTransId="{8F2E25DC-63F5-45E4-9C62-F41C538F0B02}" sibTransId="{B49192CB-993C-4E7A-8700-2AE9D7C4222B}"/>
    <dgm:cxn modelId="{6CD566E1-B827-41C5-9246-A84E6110295D}" type="presOf" srcId="{ED2E12BE-9D0B-4DD8-B0B4-7A7E924C8792}" destId="{74234206-9D35-4C96-96BC-9AC0DD939FEC}" srcOrd="0" destOrd="0" presId="urn:microsoft.com/office/officeart/2005/8/layout/cycle5"/>
    <dgm:cxn modelId="{E34425E3-77A8-4CBA-8605-95F5B683C0CE}" type="presOf" srcId="{23CFB99F-70BB-43C6-A158-859F01AB869F}" destId="{5B3301F4-A029-4BCC-9626-0E12D9B16D81}" srcOrd="0" destOrd="0" presId="urn:microsoft.com/office/officeart/2005/8/layout/cycle5"/>
    <dgm:cxn modelId="{AB3694E6-1BDE-4ABB-A31B-28E9973C9464}" srcId="{D1AA369B-61C6-4F40-BF26-4614F35A4B5B}" destId="{ED2E12BE-9D0B-4DD8-B0B4-7A7E924C8792}" srcOrd="2" destOrd="0" parTransId="{702930E4-F995-46DC-A20D-1569252DAFAB}" sibTransId="{7DCE0AD7-36B0-421A-B395-D85DF7F56D1E}"/>
    <dgm:cxn modelId="{9F2B32EB-8B01-42E1-9448-F80B88994938}" type="presOf" srcId="{B49192CB-993C-4E7A-8700-2AE9D7C4222B}" destId="{52A17B82-45FA-4989-8E06-B5AE7388B7ED}" srcOrd="0" destOrd="0" presId="urn:microsoft.com/office/officeart/2005/8/layout/cycle5"/>
    <dgm:cxn modelId="{1E3AAFEC-67B5-4C96-BD80-E85D7AAF941F}" type="presParOf" srcId="{05F6957A-236C-46A9-A048-156AB4263CF3}" destId="{5B3301F4-A029-4BCC-9626-0E12D9B16D81}" srcOrd="0" destOrd="0" presId="urn:microsoft.com/office/officeart/2005/8/layout/cycle5"/>
    <dgm:cxn modelId="{574CFA3D-510B-44AD-B695-3BB93E66A26A}" type="presParOf" srcId="{05F6957A-236C-46A9-A048-156AB4263CF3}" destId="{652D6CF5-6833-4998-827B-46B2226A41E7}" srcOrd="1" destOrd="0" presId="urn:microsoft.com/office/officeart/2005/8/layout/cycle5"/>
    <dgm:cxn modelId="{3E5333CC-F576-402A-8AD0-F921C6CFB98E}" type="presParOf" srcId="{05F6957A-236C-46A9-A048-156AB4263CF3}" destId="{0810E0D5-D98C-4653-B467-458D204A846E}" srcOrd="2" destOrd="0" presId="urn:microsoft.com/office/officeart/2005/8/layout/cycle5"/>
    <dgm:cxn modelId="{CF80ABB0-5568-412A-B84D-8BA66CDB978F}" type="presParOf" srcId="{05F6957A-236C-46A9-A048-156AB4263CF3}" destId="{6F813C9E-5F3A-4C4E-957A-E84B339CE2D6}" srcOrd="3" destOrd="0" presId="urn:microsoft.com/office/officeart/2005/8/layout/cycle5"/>
    <dgm:cxn modelId="{0369E841-B450-4B95-A721-E331F9481B33}" type="presParOf" srcId="{05F6957A-236C-46A9-A048-156AB4263CF3}" destId="{0AF1E08C-0967-4995-A956-9C64EA8B8C37}" srcOrd="4" destOrd="0" presId="urn:microsoft.com/office/officeart/2005/8/layout/cycle5"/>
    <dgm:cxn modelId="{A6B963B9-6F37-4C60-A4F7-76842A5018B0}" type="presParOf" srcId="{05F6957A-236C-46A9-A048-156AB4263CF3}" destId="{6F7EBD1F-FE66-4E8E-A4E9-42D94BCAEEB8}" srcOrd="5" destOrd="0" presId="urn:microsoft.com/office/officeart/2005/8/layout/cycle5"/>
    <dgm:cxn modelId="{BB3A3494-B446-4439-AF9B-ABA033C20AF1}" type="presParOf" srcId="{05F6957A-236C-46A9-A048-156AB4263CF3}" destId="{74234206-9D35-4C96-96BC-9AC0DD939FEC}" srcOrd="6" destOrd="0" presId="urn:microsoft.com/office/officeart/2005/8/layout/cycle5"/>
    <dgm:cxn modelId="{12EDE5E0-3E3B-4E46-B31F-5FDEA696B32F}" type="presParOf" srcId="{05F6957A-236C-46A9-A048-156AB4263CF3}" destId="{FEF4CEDA-4214-4CEC-805F-E428BB4DF513}" srcOrd="7" destOrd="0" presId="urn:microsoft.com/office/officeart/2005/8/layout/cycle5"/>
    <dgm:cxn modelId="{09724430-211D-4CAE-9CCB-F6A659496892}" type="presParOf" srcId="{05F6957A-236C-46A9-A048-156AB4263CF3}" destId="{BE55D36F-A176-4083-A7CC-A2D90C92A236}" srcOrd="8" destOrd="0" presId="urn:microsoft.com/office/officeart/2005/8/layout/cycle5"/>
    <dgm:cxn modelId="{7A5A41A1-C513-4ED7-809B-5384BBBA15E2}" type="presParOf" srcId="{05F6957A-236C-46A9-A048-156AB4263CF3}" destId="{02DF7380-4829-47DC-A2DD-136CBEE9169C}" srcOrd="9" destOrd="0" presId="urn:microsoft.com/office/officeart/2005/8/layout/cycle5"/>
    <dgm:cxn modelId="{C0A8520B-41E3-49DD-8E3F-A2B27079CE5D}" type="presParOf" srcId="{05F6957A-236C-46A9-A048-156AB4263CF3}" destId="{244E4B68-A1F3-45F2-901B-EBB8272BF2D0}" srcOrd="10" destOrd="0" presId="urn:microsoft.com/office/officeart/2005/8/layout/cycle5"/>
    <dgm:cxn modelId="{2CDAAD57-B5AB-4A27-B97F-19FB9AD429DB}" type="presParOf" srcId="{05F6957A-236C-46A9-A048-156AB4263CF3}" destId="{E93521BF-AD6C-4739-8166-A305A1961317}" srcOrd="11" destOrd="0" presId="urn:microsoft.com/office/officeart/2005/8/layout/cycle5"/>
    <dgm:cxn modelId="{CDC47E01-5BBC-4CA3-8961-0A657B9E47AA}" type="presParOf" srcId="{05F6957A-236C-46A9-A048-156AB4263CF3}" destId="{9749B8B0-633E-4615-97A7-B0A6E22C5463}" srcOrd="12" destOrd="0" presId="urn:microsoft.com/office/officeart/2005/8/layout/cycle5"/>
    <dgm:cxn modelId="{743ABF52-5F2A-4BF6-8AD6-127D6F7DA99C}" type="presParOf" srcId="{05F6957A-236C-46A9-A048-156AB4263CF3}" destId="{9C04EEB0-8663-412F-9CC5-43393B0626DD}" srcOrd="13" destOrd="0" presId="urn:microsoft.com/office/officeart/2005/8/layout/cycle5"/>
    <dgm:cxn modelId="{6754B952-63E8-4C0B-A9E8-44B02D4C6927}" type="presParOf" srcId="{05F6957A-236C-46A9-A048-156AB4263CF3}" destId="{52A17B82-45FA-4989-8E06-B5AE7388B7ED}" srcOrd="14" destOrd="0" presId="urn:microsoft.com/office/officeart/2005/8/layout/cycle5"/>
    <dgm:cxn modelId="{79FFBC81-B97F-4919-89AC-503675C5E711}" type="presParOf" srcId="{05F6957A-236C-46A9-A048-156AB4263CF3}" destId="{5CED63F8-77B1-45C8-8194-2E628310F8AD}" srcOrd="15" destOrd="0" presId="urn:microsoft.com/office/officeart/2005/8/layout/cycle5"/>
    <dgm:cxn modelId="{39F0196A-F314-4596-8C56-4830C27DFB80}" type="presParOf" srcId="{05F6957A-236C-46A9-A048-156AB4263CF3}" destId="{696BA108-BB04-455E-8C42-5157F39D5206}" srcOrd="16" destOrd="0" presId="urn:microsoft.com/office/officeart/2005/8/layout/cycle5"/>
    <dgm:cxn modelId="{D0FC224A-B0C5-44FD-8DC5-D12404859608}" type="presParOf" srcId="{05F6957A-236C-46A9-A048-156AB4263CF3}" destId="{8B048755-753C-42D8-B200-2DE7DA43ECF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A369B-61C6-4F40-BF26-4614F35A4B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FB99F-70BB-43C6-A158-859F01AB869F}">
      <dgm:prSet phldrT="[Text]" custT="1"/>
      <dgm:spPr/>
      <dgm:t>
        <a:bodyPr/>
        <a:lstStyle/>
        <a:p>
          <a:r>
            <a:rPr lang="en-US" sz="1800" dirty="0"/>
            <a:t>National Perception that Portland is a Great Place to Live and do Business</a:t>
          </a:r>
        </a:p>
      </dgm:t>
    </dgm:pt>
    <dgm:pt modelId="{175C3416-FE08-4DB7-9886-94274640EE02}" type="parTrans" cxnId="{DABD4B8B-EDB3-43E2-B697-87D015AA54EE}">
      <dgm:prSet/>
      <dgm:spPr/>
      <dgm:t>
        <a:bodyPr/>
        <a:lstStyle/>
        <a:p>
          <a:endParaRPr lang="en-US"/>
        </a:p>
      </dgm:t>
    </dgm:pt>
    <dgm:pt modelId="{28DFCD4E-B874-4085-B4FE-7A1D948EA3AC}" type="sibTrans" cxnId="{DABD4B8B-EDB3-43E2-B697-87D015AA54E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1FE9D467-1E69-48A9-96D2-A776E3546A2B}">
      <dgm:prSet phldrT="[Text]" custT="1"/>
      <dgm:spPr/>
      <dgm:t>
        <a:bodyPr/>
        <a:lstStyle/>
        <a:p>
          <a:r>
            <a:rPr lang="en-US" sz="1800" u="sng" dirty="0"/>
            <a:t>Attract More</a:t>
          </a:r>
          <a:r>
            <a:rPr lang="en-US" sz="1800" dirty="0"/>
            <a:t> Debt &amp; Equity Capital</a:t>
          </a:r>
        </a:p>
      </dgm:t>
    </dgm:pt>
    <dgm:pt modelId="{1F0034DC-F266-467A-90A2-22B388559CD0}" type="parTrans" cxnId="{427166C6-43E9-4B18-8D63-4C5F551BB2CC}">
      <dgm:prSet/>
      <dgm:spPr/>
      <dgm:t>
        <a:bodyPr/>
        <a:lstStyle/>
        <a:p>
          <a:endParaRPr lang="en-US"/>
        </a:p>
      </dgm:t>
    </dgm:pt>
    <dgm:pt modelId="{10645554-0D5B-4447-B5D5-DFAA7C4E24B3}" type="sibTrans" cxnId="{427166C6-43E9-4B18-8D63-4C5F551BB2C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ED2E12BE-9D0B-4DD8-B0B4-7A7E924C8792}">
      <dgm:prSet phldrT="[Text]" custT="1"/>
      <dgm:spPr/>
      <dgm:t>
        <a:bodyPr/>
        <a:lstStyle/>
        <a:p>
          <a:r>
            <a:rPr lang="en-US" sz="1800" u="sng" dirty="0"/>
            <a:t>Lower</a:t>
          </a:r>
          <a:r>
            <a:rPr lang="en-US" sz="1800" dirty="0"/>
            <a:t> Cap Rates</a:t>
          </a:r>
        </a:p>
      </dgm:t>
    </dgm:pt>
    <dgm:pt modelId="{702930E4-F995-46DC-A20D-1569252DAFAB}" type="parTrans" cxnId="{AB3694E6-1BDE-4ABB-A31B-28E9973C9464}">
      <dgm:prSet/>
      <dgm:spPr/>
      <dgm:t>
        <a:bodyPr/>
        <a:lstStyle/>
        <a:p>
          <a:endParaRPr lang="en-US"/>
        </a:p>
      </dgm:t>
    </dgm:pt>
    <dgm:pt modelId="{7DCE0AD7-36B0-421A-B395-D85DF7F56D1E}" type="sibTrans" cxnId="{AB3694E6-1BDE-4ABB-A31B-28E9973C946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9C6D1869-9406-4683-B359-20784B706394}">
      <dgm:prSet phldrT="[Text]" custT="1"/>
      <dgm:spPr/>
      <dgm:t>
        <a:bodyPr/>
        <a:lstStyle/>
        <a:p>
          <a:r>
            <a:rPr lang="en-US" sz="1800" u="sng" dirty="0"/>
            <a:t>More</a:t>
          </a:r>
          <a:r>
            <a:rPr lang="en-US" sz="1800" dirty="0"/>
            <a:t> </a:t>
          </a:r>
          <a:r>
            <a:rPr lang="en-US" sz="1800" u="none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Apartment Development Projects are Profitable so More are Built</a:t>
          </a:r>
          <a:endParaRPr lang="en-US" sz="1800" dirty="0"/>
        </a:p>
      </dgm:t>
    </dgm:pt>
    <dgm:pt modelId="{44C4C20D-57F0-406D-A11C-605619502C9F}" type="parTrans" cxnId="{408C1B52-2553-488B-923E-E28E15AC295F}">
      <dgm:prSet/>
      <dgm:spPr/>
      <dgm:t>
        <a:bodyPr/>
        <a:lstStyle/>
        <a:p>
          <a:endParaRPr lang="en-US"/>
        </a:p>
      </dgm:t>
    </dgm:pt>
    <dgm:pt modelId="{66BED13A-C6D9-4535-AA79-FAD907D825B6}" type="sibTrans" cxnId="{408C1B52-2553-488B-923E-E28E15AC295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8FAB5C18-F1BD-466C-84CC-9F749B7ADFC6}">
      <dgm:prSet phldrT="[Text]" custT="1"/>
      <dgm:spPr/>
      <dgm:t>
        <a:bodyPr/>
        <a:lstStyle/>
        <a:p>
          <a:r>
            <a:rPr lang="en-US" sz="1800" u="sng" dirty="0"/>
            <a:t>Higher</a:t>
          </a:r>
          <a:r>
            <a:rPr lang="en-US" sz="1800" dirty="0"/>
            <a:t> Supply of Housing</a:t>
          </a:r>
        </a:p>
      </dgm:t>
    </dgm:pt>
    <dgm:pt modelId="{8F2E25DC-63F5-45E4-9C62-F41C538F0B02}" type="parTrans" cxnId="{0F60B1E0-8ADB-485B-958A-FC41BF989720}">
      <dgm:prSet/>
      <dgm:spPr/>
      <dgm:t>
        <a:bodyPr/>
        <a:lstStyle/>
        <a:p>
          <a:endParaRPr lang="en-US"/>
        </a:p>
      </dgm:t>
    </dgm:pt>
    <dgm:pt modelId="{B49192CB-993C-4E7A-8700-2AE9D7C4222B}" type="sibTrans" cxnId="{0F60B1E0-8ADB-485B-958A-FC41BF98972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1F3B6386-C3CA-48D2-A0E4-BF87D97518E1}">
      <dgm:prSet custT="1"/>
      <dgm:spPr/>
      <dgm:t>
        <a:bodyPr/>
        <a:lstStyle/>
        <a:p>
          <a:r>
            <a:rPr lang="en-US" sz="1800" u="sng" dirty="0"/>
            <a:t>Lower</a:t>
          </a:r>
          <a:r>
            <a:rPr lang="en-US" sz="1800" dirty="0"/>
            <a:t> Rents</a:t>
          </a:r>
        </a:p>
      </dgm:t>
    </dgm:pt>
    <dgm:pt modelId="{2613ADAF-D82B-4A5D-9A9E-10FC5E56F08C}" type="parTrans" cxnId="{2C3AC692-EF44-4945-9685-BA4EF2897D0C}">
      <dgm:prSet/>
      <dgm:spPr/>
      <dgm:t>
        <a:bodyPr/>
        <a:lstStyle/>
        <a:p>
          <a:endParaRPr lang="en-US"/>
        </a:p>
      </dgm:t>
    </dgm:pt>
    <dgm:pt modelId="{4AE8D0B6-C255-4358-B5F5-57C9496CE779}" type="sibTrans" cxnId="{2C3AC692-EF44-4945-9685-BA4EF2897D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05F6957A-236C-46A9-A048-156AB4263CF3}" type="pres">
      <dgm:prSet presAssocID="{D1AA369B-61C6-4F40-BF26-4614F35A4B5B}" presName="cycle" presStyleCnt="0">
        <dgm:presLayoutVars>
          <dgm:dir/>
          <dgm:resizeHandles val="exact"/>
        </dgm:presLayoutVars>
      </dgm:prSet>
      <dgm:spPr/>
    </dgm:pt>
    <dgm:pt modelId="{5B3301F4-A029-4BCC-9626-0E12D9B16D81}" type="pres">
      <dgm:prSet presAssocID="{23CFB99F-70BB-43C6-A158-859F01AB869F}" presName="node" presStyleLbl="node1" presStyleIdx="0" presStyleCnt="6" custScaleX="149929" custScaleY="118112">
        <dgm:presLayoutVars>
          <dgm:bulletEnabled val="1"/>
        </dgm:presLayoutVars>
      </dgm:prSet>
      <dgm:spPr/>
    </dgm:pt>
    <dgm:pt modelId="{652D6CF5-6833-4998-827B-46B2226A41E7}" type="pres">
      <dgm:prSet presAssocID="{23CFB99F-70BB-43C6-A158-859F01AB869F}" presName="spNode" presStyleCnt="0"/>
      <dgm:spPr/>
    </dgm:pt>
    <dgm:pt modelId="{0810E0D5-D98C-4653-B467-458D204A846E}" type="pres">
      <dgm:prSet presAssocID="{28DFCD4E-B874-4085-B4FE-7A1D948EA3AC}" presName="sibTrans" presStyleLbl="sibTrans1D1" presStyleIdx="0" presStyleCnt="6"/>
      <dgm:spPr/>
    </dgm:pt>
    <dgm:pt modelId="{6F813C9E-5F3A-4C4E-957A-E84B339CE2D6}" type="pres">
      <dgm:prSet presAssocID="{1FE9D467-1E69-48A9-96D2-A776E3546A2B}" presName="node" presStyleLbl="node1" presStyleIdx="1" presStyleCnt="6" custScaleX="112646" custScaleY="101546">
        <dgm:presLayoutVars>
          <dgm:bulletEnabled val="1"/>
        </dgm:presLayoutVars>
      </dgm:prSet>
      <dgm:spPr/>
    </dgm:pt>
    <dgm:pt modelId="{0AF1E08C-0967-4995-A956-9C64EA8B8C37}" type="pres">
      <dgm:prSet presAssocID="{1FE9D467-1E69-48A9-96D2-A776E3546A2B}" presName="spNode" presStyleCnt="0"/>
      <dgm:spPr/>
    </dgm:pt>
    <dgm:pt modelId="{6F7EBD1F-FE66-4E8E-A4E9-42D94BCAEEB8}" type="pres">
      <dgm:prSet presAssocID="{10645554-0D5B-4447-B5D5-DFAA7C4E24B3}" presName="sibTrans" presStyleLbl="sibTrans1D1" presStyleIdx="1" presStyleCnt="6"/>
      <dgm:spPr/>
    </dgm:pt>
    <dgm:pt modelId="{74234206-9D35-4C96-96BC-9AC0DD939FEC}" type="pres">
      <dgm:prSet presAssocID="{ED2E12BE-9D0B-4DD8-B0B4-7A7E924C8792}" presName="node" presStyleLbl="node1" presStyleIdx="2" presStyleCnt="6" custRadScaleRad="97459" custRadScaleInc="-54501">
        <dgm:presLayoutVars>
          <dgm:bulletEnabled val="1"/>
        </dgm:presLayoutVars>
      </dgm:prSet>
      <dgm:spPr/>
    </dgm:pt>
    <dgm:pt modelId="{FEF4CEDA-4214-4CEC-805F-E428BB4DF513}" type="pres">
      <dgm:prSet presAssocID="{ED2E12BE-9D0B-4DD8-B0B4-7A7E924C8792}" presName="spNode" presStyleCnt="0"/>
      <dgm:spPr/>
    </dgm:pt>
    <dgm:pt modelId="{BE55D36F-A176-4083-A7CC-A2D90C92A236}" type="pres">
      <dgm:prSet presAssocID="{7DCE0AD7-36B0-421A-B395-D85DF7F56D1E}" presName="sibTrans" presStyleLbl="sibTrans1D1" presStyleIdx="2" presStyleCnt="6"/>
      <dgm:spPr/>
    </dgm:pt>
    <dgm:pt modelId="{02DF7380-4829-47DC-A2DD-136CBEE9169C}" type="pres">
      <dgm:prSet presAssocID="{9C6D1869-9406-4683-B359-20784B706394}" presName="node" presStyleLbl="node1" presStyleIdx="3" presStyleCnt="6" custScaleX="176709" custScaleY="120444">
        <dgm:presLayoutVars>
          <dgm:bulletEnabled val="1"/>
        </dgm:presLayoutVars>
      </dgm:prSet>
      <dgm:spPr/>
    </dgm:pt>
    <dgm:pt modelId="{244E4B68-A1F3-45F2-901B-EBB8272BF2D0}" type="pres">
      <dgm:prSet presAssocID="{9C6D1869-9406-4683-B359-20784B706394}" presName="spNode" presStyleCnt="0"/>
      <dgm:spPr/>
    </dgm:pt>
    <dgm:pt modelId="{E93521BF-AD6C-4739-8166-A305A1961317}" type="pres">
      <dgm:prSet presAssocID="{66BED13A-C6D9-4535-AA79-FAD907D825B6}" presName="sibTrans" presStyleLbl="sibTrans1D1" presStyleIdx="3" presStyleCnt="6"/>
      <dgm:spPr/>
    </dgm:pt>
    <dgm:pt modelId="{9749B8B0-633E-4615-97A7-B0A6E22C5463}" type="pres">
      <dgm:prSet presAssocID="{8FAB5C18-F1BD-466C-84CC-9F749B7ADFC6}" presName="node" presStyleLbl="node1" presStyleIdx="4" presStyleCnt="6" custRadScaleRad="95514" custRadScaleInc="61673">
        <dgm:presLayoutVars>
          <dgm:bulletEnabled val="1"/>
        </dgm:presLayoutVars>
      </dgm:prSet>
      <dgm:spPr/>
    </dgm:pt>
    <dgm:pt modelId="{9C04EEB0-8663-412F-9CC5-43393B0626DD}" type="pres">
      <dgm:prSet presAssocID="{8FAB5C18-F1BD-466C-84CC-9F749B7ADFC6}" presName="spNode" presStyleCnt="0"/>
      <dgm:spPr/>
    </dgm:pt>
    <dgm:pt modelId="{52A17B82-45FA-4989-8E06-B5AE7388B7ED}" type="pres">
      <dgm:prSet presAssocID="{B49192CB-993C-4E7A-8700-2AE9D7C4222B}" presName="sibTrans" presStyleLbl="sibTrans1D1" presStyleIdx="4" presStyleCnt="6"/>
      <dgm:spPr/>
    </dgm:pt>
    <dgm:pt modelId="{5CED63F8-77B1-45C8-8194-2E628310F8AD}" type="pres">
      <dgm:prSet presAssocID="{1F3B6386-C3CA-48D2-A0E4-BF87D97518E1}" presName="node" presStyleLbl="node1" presStyleIdx="5" presStyleCnt="6">
        <dgm:presLayoutVars>
          <dgm:bulletEnabled val="1"/>
        </dgm:presLayoutVars>
      </dgm:prSet>
      <dgm:spPr/>
    </dgm:pt>
    <dgm:pt modelId="{696BA108-BB04-455E-8C42-5157F39D5206}" type="pres">
      <dgm:prSet presAssocID="{1F3B6386-C3CA-48D2-A0E4-BF87D97518E1}" presName="spNode" presStyleCnt="0"/>
      <dgm:spPr/>
    </dgm:pt>
    <dgm:pt modelId="{8B048755-753C-42D8-B200-2DE7DA43ECFD}" type="pres">
      <dgm:prSet presAssocID="{4AE8D0B6-C255-4358-B5F5-57C9496CE779}" presName="sibTrans" presStyleLbl="sibTrans1D1" presStyleIdx="5" presStyleCnt="6"/>
      <dgm:spPr/>
    </dgm:pt>
  </dgm:ptLst>
  <dgm:cxnLst>
    <dgm:cxn modelId="{250DB746-063B-48B9-935B-EE6FC227D7AF}" type="presOf" srcId="{4AE8D0B6-C255-4358-B5F5-57C9496CE779}" destId="{8B048755-753C-42D8-B200-2DE7DA43ECFD}" srcOrd="0" destOrd="0" presId="urn:microsoft.com/office/officeart/2005/8/layout/cycle5"/>
    <dgm:cxn modelId="{39AD9C6B-3C0D-41D2-8854-19705F13F8B4}" type="presOf" srcId="{9C6D1869-9406-4683-B359-20784B706394}" destId="{02DF7380-4829-47DC-A2DD-136CBEE9169C}" srcOrd="0" destOrd="0" presId="urn:microsoft.com/office/officeart/2005/8/layout/cycle5"/>
    <dgm:cxn modelId="{E8DF204C-78BB-454D-9E98-40442E96688C}" type="presOf" srcId="{10645554-0D5B-4447-B5D5-DFAA7C4E24B3}" destId="{6F7EBD1F-FE66-4E8E-A4E9-42D94BCAEEB8}" srcOrd="0" destOrd="0" presId="urn:microsoft.com/office/officeart/2005/8/layout/cycle5"/>
    <dgm:cxn modelId="{408C1B52-2553-488B-923E-E28E15AC295F}" srcId="{D1AA369B-61C6-4F40-BF26-4614F35A4B5B}" destId="{9C6D1869-9406-4683-B359-20784B706394}" srcOrd="3" destOrd="0" parTransId="{44C4C20D-57F0-406D-A11C-605619502C9F}" sibTransId="{66BED13A-C6D9-4535-AA79-FAD907D825B6}"/>
    <dgm:cxn modelId="{DABD4B8B-EDB3-43E2-B697-87D015AA54EE}" srcId="{D1AA369B-61C6-4F40-BF26-4614F35A4B5B}" destId="{23CFB99F-70BB-43C6-A158-859F01AB869F}" srcOrd="0" destOrd="0" parTransId="{175C3416-FE08-4DB7-9886-94274640EE02}" sibTransId="{28DFCD4E-B874-4085-B4FE-7A1D948EA3AC}"/>
    <dgm:cxn modelId="{2C3AC692-EF44-4945-9685-BA4EF2897D0C}" srcId="{D1AA369B-61C6-4F40-BF26-4614F35A4B5B}" destId="{1F3B6386-C3CA-48D2-A0E4-BF87D97518E1}" srcOrd="5" destOrd="0" parTransId="{2613ADAF-D82B-4A5D-9A9E-10FC5E56F08C}" sibTransId="{4AE8D0B6-C255-4358-B5F5-57C9496CE779}"/>
    <dgm:cxn modelId="{039EB297-4FBC-496F-8D04-A89281179098}" type="presOf" srcId="{8FAB5C18-F1BD-466C-84CC-9F749B7ADFC6}" destId="{9749B8B0-633E-4615-97A7-B0A6E22C5463}" srcOrd="0" destOrd="0" presId="urn:microsoft.com/office/officeart/2005/8/layout/cycle5"/>
    <dgm:cxn modelId="{83F10999-A36A-4F6D-B572-2B4C9C1B1EED}" type="presOf" srcId="{D1AA369B-61C6-4F40-BF26-4614F35A4B5B}" destId="{05F6957A-236C-46A9-A048-156AB4263CF3}" srcOrd="0" destOrd="0" presId="urn:microsoft.com/office/officeart/2005/8/layout/cycle5"/>
    <dgm:cxn modelId="{5D3D18A7-5F98-4A82-BD6E-89D4C53CB152}" type="presOf" srcId="{28DFCD4E-B874-4085-B4FE-7A1D948EA3AC}" destId="{0810E0D5-D98C-4653-B467-458D204A846E}" srcOrd="0" destOrd="0" presId="urn:microsoft.com/office/officeart/2005/8/layout/cycle5"/>
    <dgm:cxn modelId="{FACA3CA8-D875-4644-BAF6-533F88431822}" type="presOf" srcId="{1FE9D467-1E69-48A9-96D2-A776E3546A2B}" destId="{6F813C9E-5F3A-4C4E-957A-E84B339CE2D6}" srcOrd="0" destOrd="0" presId="urn:microsoft.com/office/officeart/2005/8/layout/cycle5"/>
    <dgm:cxn modelId="{0EFF11C5-21D8-45B3-B05C-4E45583A57AC}" type="presOf" srcId="{66BED13A-C6D9-4535-AA79-FAD907D825B6}" destId="{E93521BF-AD6C-4739-8166-A305A1961317}" srcOrd="0" destOrd="0" presId="urn:microsoft.com/office/officeart/2005/8/layout/cycle5"/>
    <dgm:cxn modelId="{427166C6-43E9-4B18-8D63-4C5F551BB2CC}" srcId="{D1AA369B-61C6-4F40-BF26-4614F35A4B5B}" destId="{1FE9D467-1E69-48A9-96D2-A776E3546A2B}" srcOrd="1" destOrd="0" parTransId="{1F0034DC-F266-467A-90A2-22B388559CD0}" sibTransId="{10645554-0D5B-4447-B5D5-DFAA7C4E24B3}"/>
    <dgm:cxn modelId="{63B5A5C7-138E-4947-9FED-C5E89C5F156B}" type="presOf" srcId="{7DCE0AD7-36B0-421A-B395-D85DF7F56D1E}" destId="{BE55D36F-A176-4083-A7CC-A2D90C92A236}" srcOrd="0" destOrd="0" presId="urn:microsoft.com/office/officeart/2005/8/layout/cycle5"/>
    <dgm:cxn modelId="{B27EC4CF-FE0B-4BE2-A449-60437C9CE272}" type="presOf" srcId="{1F3B6386-C3CA-48D2-A0E4-BF87D97518E1}" destId="{5CED63F8-77B1-45C8-8194-2E628310F8AD}" srcOrd="0" destOrd="0" presId="urn:microsoft.com/office/officeart/2005/8/layout/cycle5"/>
    <dgm:cxn modelId="{0F60B1E0-8ADB-485B-958A-FC41BF989720}" srcId="{D1AA369B-61C6-4F40-BF26-4614F35A4B5B}" destId="{8FAB5C18-F1BD-466C-84CC-9F749B7ADFC6}" srcOrd="4" destOrd="0" parTransId="{8F2E25DC-63F5-45E4-9C62-F41C538F0B02}" sibTransId="{B49192CB-993C-4E7A-8700-2AE9D7C4222B}"/>
    <dgm:cxn modelId="{6CD566E1-B827-41C5-9246-A84E6110295D}" type="presOf" srcId="{ED2E12BE-9D0B-4DD8-B0B4-7A7E924C8792}" destId="{74234206-9D35-4C96-96BC-9AC0DD939FEC}" srcOrd="0" destOrd="0" presId="urn:microsoft.com/office/officeart/2005/8/layout/cycle5"/>
    <dgm:cxn modelId="{E34425E3-77A8-4CBA-8605-95F5B683C0CE}" type="presOf" srcId="{23CFB99F-70BB-43C6-A158-859F01AB869F}" destId="{5B3301F4-A029-4BCC-9626-0E12D9B16D81}" srcOrd="0" destOrd="0" presId="urn:microsoft.com/office/officeart/2005/8/layout/cycle5"/>
    <dgm:cxn modelId="{AB3694E6-1BDE-4ABB-A31B-28E9973C9464}" srcId="{D1AA369B-61C6-4F40-BF26-4614F35A4B5B}" destId="{ED2E12BE-9D0B-4DD8-B0B4-7A7E924C8792}" srcOrd="2" destOrd="0" parTransId="{702930E4-F995-46DC-A20D-1569252DAFAB}" sibTransId="{7DCE0AD7-36B0-421A-B395-D85DF7F56D1E}"/>
    <dgm:cxn modelId="{9F2B32EB-8B01-42E1-9448-F80B88994938}" type="presOf" srcId="{B49192CB-993C-4E7A-8700-2AE9D7C4222B}" destId="{52A17B82-45FA-4989-8E06-B5AE7388B7ED}" srcOrd="0" destOrd="0" presId="urn:microsoft.com/office/officeart/2005/8/layout/cycle5"/>
    <dgm:cxn modelId="{1E3AAFEC-67B5-4C96-BD80-E85D7AAF941F}" type="presParOf" srcId="{05F6957A-236C-46A9-A048-156AB4263CF3}" destId="{5B3301F4-A029-4BCC-9626-0E12D9B16D81}" srcOrd="0" destOrd="0" presId="urn:microsoft.com/office/officeart/2005/8/layout/cycle5"/>
    <dgm:cxn modelId="{574CFA3D-510B-44AD-B695-3BB93E66A26A}" type="presParOf" srcId="{05F6957A-236C-46A9-A048-156AB4263CF3}" destId="{652D6CF5-6833-4998-827B-46B2226A41E7}" srcOrd="1" destOrd="0" presId="urn:microsoft.com/office/officeart/2005/8/layout/cycle5"/>
    <dgm:cxn modelId="{3E5333CC-F576-402A-8AD0-F921C6CFB98E}" type="presParOf" srcId="{05F6957A-236C-46A9-A048-156AB4263CF3}" destId="{0810E0D5-D98C-4653-B467-458D204A846E}" srcOrd="2" destOrd="0" presId="urn:microsoft.com/office/officeart/2005/8/layout/cycle5"/>
    <dgm:cxn modelId="{CF80ABB0-5568-412A-B84D-8BA66CDB978F}" type="presParOf" srcId="{05F6957A-236C-46A9-A048-156AB4263CF3}" destId="{6F813C9E-5F3A-4C4E-957A-E84B339CE2D6}" srcOrd="3" destOrd="0" presId="urn:microsoft.com/office/officeart/2005/8/layout/cycle5"/>
    <dgm:cxn modelId="{0369E841-B450-4B95-A721-E331F9481B33}" type="presParOf" srcId="{05F6957A-236C-46A9-A048-156AB4263CF3}" destId="{0AF1E08C-0967-4995-A956-9C64EA8B8C37}" srcOrd="4" destOrd="0" presId="urn:microsoft.com/office/officeart/2005/8/layout/cycle5"/>
    <dgm:cxn modelId="{A6B963B9-6F37-4C60-A4F7-76842A5018B0}" type="presParOf" srcId="{05F6957A-236C-46A9-A048-156AB4263CF3}" destId="{6F7EBD1F-FE66-4E8E-A4E9-42D94BCAEEB8}" srcOrd="5" destOrd="0" presId="urn:microsoft.com/office/officeart/2005/8/layout/cycle5"/>
    <dgm:cxn modelId="{BB3A3494-B446-4439-AF9B-ABA033C20AF1}" type="presParOf" srcId="{05F6957A-236C-46A9-A048-156AB4263CF3}" destId="{74234206-9D35-4C96-96BC-9AC0DD939FEC}" srcOrd="6" destOrd="0" presId="urn:microsoft.com/office/officeart/2005/8/layout/cycle5"/>
    <dgm:cxn modelId="{12EDE5E0-3E3B-4E46-B31F-5FDEA696B32F}" type="presParOf" srcId="{05F6957A-236C-46A9-A048-156AB4263CF3}" destId="{FEF4CEDA-4214-4CEC-805F-E428BB4DF513}" srcOrd="7" destOrd="0" presId="urn:microsoft.com/office/officeart/2005/8/layout/cycle5"/>
    <dgm:cxn modelId="{09724430-211D-4CAE-9CCB-F6A659496892}" type="presParOf" srcId="{05F6957A-236C-46A9-A048-156AB4263CF3}" destId="{BE55D36F-A176-4083-A7CC-A2D90C92A236}" srcOrd="8" destOrd="0" presId="urn:microsoft.com/office/officeart/2005/8/layout/cycle5"/>
    <dgm:cxn modelId="{7A5A41A1-C513-4ED7-809B-5384BBBA15E2}" type="presParOf" srcId="{05F6957A-236C-46A9-A048-156AB4263CF3}" destId="{02DF7380-4829-47DC-A2DD-136CBEE9169C}" srcOrd="9" destOrd="0" presId="urn:microsoft.com/office/officeart/2005/8/layout/cycle5"/>
    <dgm:cxn modelId="{C0A8520B-41E3-49DD-8E3F-A2B27079CE5D}" type="presParOf" srcId="{05F6957A-236C-46A9-A048-156AB4263CF3}" destId="{244E4B68-A1F3-45F2-901B-EBB8272BF2D0}" srcOrd="10" destOrd="0" presId="urn:microsoft.com/office/officeart/2005/8/layout/cycle5"/>
    <dgm:cxn modelId="{2CDAAD57-B5AB-4A27-B97F-19FB9AD429DB}" type="presParOf" srcId="{05F6957A-236C-46A9-A048-156AB4263CF3}" destId="{E93521BF-AD6C-4739-8166-A305A1961317}" srcOrd="11" destOrd="0" presId="urn:microsoft.com/office/officeart/2005/8/layout/cycle5"/>
    <dgm:cxn modelId="{CDC47E01-5BBC-4CA3-8961-0A657B9E47AA}" type="presParOf" srcId="{05F6957A-236C-46A9-A048-156AB4263CF3}" destId="{9749B8B0-633E-4615-97A7-B0A6E22C5463}" srcOrd="12" destOrd="0" presId="urn:microsoft.com/office/officeart/2005/8/layout/cycle5"/>
    <dgm:cxn modelId="{743ABF52-5F2A-4BF6-8AD6-127D6F7DA99C}" type="presParOf" srcId="{05F6957A-236C-46A9-A048-156AB4263CF3}" destId="{9C04EEB0-8663-412F-9CC5-43393B0626DD}" srcOrd="13" destOrd="0" presId="urn:microsoft.com/office/officeart/2005/8/layout/cycle5"/>
    <dgm:cxn modelId="{6754B952-63E8-4C0B-A9E8-44B02D4C6927}" type="presParOf" srcId="{05F6957A-236C-46A9-A048-156AB4263CF3}" destId="{52A17B82-45FA-4989-8E06-B5AE7388B7ED}" srcOrd="14" destOrd="0" presId="urn:microsoft.com/office/officeart/2005/8/layout/cycle5"/>
    <dgm:cxn modelId="{79FFBC81-B97F-4919-89AC-503675C5E711}" type="presParOf" srcId="{05F6957A-236C-46A9-A048-156AB4263CF3}" destId="{5CED63F8-77B1-45C8-8194-2E628310F8AD}" srcOrd="15" destOrd="0" presId="urn:microsoft.com/office/officeart/2005/8/layout/cycle5"/>
    <dgm:cxn modelId="{39F0196A-F314-4596-8C56-4830C27DFB80}" type="presParOf" srcId="{05F6957A-236C-46A9-A048-156AB4263CF3}" destId="{696BA108-BB04-455E-8C42-5157F39D5206}" srcOrd="16" destOrd="0" presId="urn:microsoft.com/office/officeart/2005/8/layout/cycle5"/>
    <dgm:cxn modelId="{D0FC224A-B0C5-44FD-8DC5-D12404859608}" type="presParOf" srcId="{05F6957A-236C-46A9-A048-156AB4263CF3}" destId="{8B048755-753C-42D8-B200-2DE7DA43ECF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301F4-A029-4BCC-9626-0E12D9B16D81}">
      <dsp:nvSpPr>
        <dsp:cNvPr id="0" name=""/>
        <dsp:cNvSpPr/>
      </dsp:nvSpPr>
      <dsp:spPr>
        <a:xfrm>
          <a:off x="3152123" y="-88506"/>
          <a:ext cx="1397368" cy="773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Rent Control</a:t>
          </a:r>
        </a:p>
      </dsp:txBody>
      <dsp:txXfrm>
        <a:off x="3189880" y="-50749"/>
        <a:ext cx="1321854" cy="697948"/>
      </dsp:txXfrm>
    </dsp:sp>
    <dsp:sp modelId="{0810E0D5-D98C-4653-B467-458D204A846E}">
      <dsp:nvSpPr>
        <dsp:cNvPr id="0" name=""/>
        <dsp:cNvSpPr/>
      </dsp:nvSpPr>
      <dsp:spPr>
        <a:xfrm>
          <a:off x="1711716" y="298225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3010885" y="185713"/>
              </a:moveTo>
              <a:arcTo wR="2139090" hR="2139090" stAng="17643075" swAng="909743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F813C9E-5F3A-4C4E-957A-E84B339CE2D6}">
      <dsp:nvSpPr>
        <dsp:cNvPr id="0" name=""/>
        <dsp:cNvSpPr/>
      </dsp:nvSpPr>
      <dsp:spPr>
        <a:xfrm>
          <a:off x="4919006" y="903798"/>
          <a:ext cx="1568615" cy="927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Attract Less</a:t>
          </a:r>
          <a:r>
            <a:rPr lang="en-US" sz="1800" kern="1200" dirty="0"/>
            <a:t> Debt &amp; Equity Capital</a:t>
          </a:r>
        </a:p>
      </dsp:txBody>
      <dsp:txXfrm>
        <a:off x="4964304" y="949096"/>
        <a:ext cx="1478019" cy="837348"/>
      </dsp:txXfrm>
    </dsp:sp>
    <dsp:sp modelId="{6F7EBD1F-FE66-4E8E-A4E9-42D94BCAEEB8}">
      <dsp:nvSpPr>
        <dsp:cNvPr id="0" name=""/>
        <dsp:cNvSpPr/>
      </dsp:nvSpPr>
      <dsp:spPr>
        <a:xfrm>
          <a:off x="1639108" y="-55307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4276431" y="2052572"/>
              </a:moveTo>
              <a:arcTo wR="2139090" hR="2139090" stAng="21460918" swAng="809277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4234206-9D35-4C96-96BC-9AC0DD939FEC}">
      <dsp:nvSpPr>
        <dsp:cNvPr id="0" name=""/>
        <dsp:cNvSpPr/>
      </dsp:nvSpPr>
      <dsp:spPr>
        <a:xfrm>
          <a:off x="5034121" y="2659693"/>
          <a:ext cx="1397368" cy="90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Higher</a:t>
          </a:r>
          <a:r>
            <a:rPr lang="en-US" sz="1800" kern="1200" dirty="0"/>
            <a:t> Cap Rates</a:t>
          </a:r>
        </a:p>
      </dsp:txBody>
      <dsp:txXfrm>
        <a:off x="5078460" y="2704032"/>
        <a:ext cx="1308690" cy="819611"/>
      </dsp:txXfrm>
    </dsp:sp>
    <dsp:sp modelId="{BE55D36F-A176-4083-A7CC-A2D90C92A236}">
      <dsp:nvSpPr>
        <dsp:cNvPr id="0" name=""/>
        <dsp:cNvSpPr/>
      </dsp:nvSpPr>
      <dsp:spPr>
        <a:xfrm>
          <a:off x="1445782" y="476830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3963644" y="3255654"/>
              </a:moveTo>
              <a:arcTo wR="2139090" hR="2139090" stAng="1887911" swAng="919072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2DF7380-4829-47DC-A2DD-136CBEE9169C}">
      <dsp:nvSpPr>
        <dsp:cNvPr id="0" name=""/>
        <dsp:cNvSpPr/>
      </dsp:nvSpPr>
      <dsp:spPr>
        <a:xfrm>
          <a:off x="2794494" y="3872813"/>
          <a:ext cx="2112625" cy="1407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Fewer </a:t>
          </a:r>
          <a:r>
            <a:rPr lang="en-US" sz="1800" u="non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Apartment Development Projects are Profitable so Fewer are Built</a:t>
          </a:r>
        </a:p>
      </dsp:txBody>
      <dsp:txXfrm>
        <a:off x="2863187" y="3941506"/>
        <a:ext cx="1975239" cy="1269799"/>
      </dsp:txXfrm>
    </dsp:sp>
    <dsp:sp modelId="{E93521BF-AD6C-4739-8166-A305A1961317}">
      <dsp:nvSpPr>
        <dsp:cNvPr id="0" name=""/>
        <dsp:cNvSpPr/>
      </dsp:nvSpPr>
      <dsp:spPr>
        <a:xfrm>
          <a:off x="1882009" y="405839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748085" y="3764149"/>
              </a:moveTo>
              <a:arcTo wR="2139090" hR="2139090" stAng="7833757" swAng="1020126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749B8B0-633E-4615-97A7-B0A6E22C5463}">
      <dsp:nvSpPr>
        <dsp:cNvPr id="0" name=""/>
        <dsp:cNvSpPr/>
      </dsp:nvSpPr>
      <dsp:spPr>
        <a:xfrm>
          <a:off x="1205336" y="2603175"/>
          <a:ext cx="1397368" cy="90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Lower</a:t>
          </a:r>
          <a:r>
            <a:rPr lang="en-US" sz="1800" kern="1200" dirty="0"/>
            <a:t> Supply of Housing</a:t>
          </a:r>
        </a:p>
      </dsp:txBody>
      <dsp:txXfrm>
        <a:off x="1249675" y="2647514"/>
        <a:ext cx="1308690" cy="819611"/>
      </dsp:txXfrm>
    </dsp:sp>
    <dsp:sp modelId="{52A17B82-45FA-4989-8E06-B5AE7388B7ED}">
      <dsp:nvSpPr>
        <dsp:cNvPr id="0" name=""/>
        <dsp:cNvSpPr/>
      </dsp:nvSpPr>
      <dsp:spPr>
        <a:xfrm>
          <a:off x="1772047" y="40433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17042" y="2408572"/>
              </a:moveTo>
              <a:arcTo wR="2139090" hR="2139090" stAng="10365761" swAng="760522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CED63F8-77B1-45C8-8194-2E628310F8AD}">
      <dsp:nvSpPr>
        <dsp:cNvPr id="0" name=""/>
        <dsp:cNvSpPr/>
      </dsp:nvSpPr>
      <dsp:spPr>
        <a:xfrm>
          <a:off x="1299616" y="913625"/>
          <a:ext cx="1397368" cy="90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Higher</a:t>
          </a:r>
          <a:r>
            <a:rPr lang="en-US" sz="1800" kern="1200" dirty="0"/>
            <a:t> Rents</a:t>
          </a:r>
        </a:p>
      </dsp:txBody>
      <dsp:txXfrm>
        <a:off x="1343955" y="957964"/>
        <a:ext cx="1308690" cy="819611"/>
      </dsp:txXfrm>
    </dsp:sp>
    <dsp:sp modelId="{8B048755-753C-42D8-B200-2DE7DA43ECFD}">
      <dsp:nvSpPr>
        <dsp:cNvPr id="0" name=""/>
        <dsp:cNvSpPr/>
      </dsp:nvSpPr>
      <dsp:spPr>
        <a:xfrm>
          <a:off x="1711716" y="298225"/>
          <a:ext cx="4278181" cy="4278181"/>
        </a:xfrm>
        <a:custGeom>
          <a:avLst/>
          <a:gdLst/>
          <a:ahLst/>
          <a:cxnLst/>
          <a:rect l="0" t="0" r="0" b="0"/>
          <a:pathLst>
            <a:path>
              <a:moveTo>
                <a:pt x="777986" y="488908"/>
              </a:moveTo>
              <a:arcTo wR="2139090" hR="2139090" stAng="13829009" swAng="923510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301F4-A029-4BCC-9626-0E12D9B16D81}">
      <dsp:nvSpPr>
        <dsp:cNvPr id="0" name=""/>
        <dsp:cNvSpPr/>
      </dsp:nvSpPr>
      <dsp:spPr>
        <a:xfrm>
          <a:off x="2834760" y="-86036"/>
          <a:ext cx="2119622" cy="1085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Perception that Portland is a Great Place to Live and do Business</a:t>
          </a:r>
        </a:p>
      </dsp:txBody>
      <dsp:txXfrm>
        <a:off x="2887744" y="-33052"/>
        <a:ext cx="2013654" cy="979408"/>
      </dsp:txXfrm>
    </dsp:sp>
    <dsp:sp modelId="{0810E0D5-D98C-4653-B467-458D204A846E}">
      <dsp:nvSpPr>
        <dsp:cNvPr id="0" name=""/>
        <dsp:cNvSpPr/>
      </dsp:nvSpPr>
      <dsp:spPr>
        <a:xfrm>
          <a:off x="1730402" y="456652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3320925" y="335086"/>
              </a:moveTo>
              <a:arcTo wR="2164169" hR="2164169" stAng="18138616" swAng="540559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F813C9E-5F3A-4C4E-957A-E84B339CE2D6}">
      <dsp:nvSpPr>
        <dsp:cNvPr id="0" name=""/>
        <dsp:cNvSpPr/>
      </dsp:nvSpPr>
      <dsp:spPr>
        <a:xfrm>
          <a:off x="4972530" y="1072164"/>
          <a:ext cx="1592533" cy="93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Attract More</a:t>
          </a:r>
          <a:r>
            <a:rPr lang="en-US" sz="1800" kern="1200" dirty="0"/>
            <a:t> Debt &amp; Equity Capital</a:t>
          </a:r>
        </a:p>
      </dsp:txBody>
      <dsp:txXfrm>
        <a:off x="5018082" y="1117716"/>
        <a:ext cx="1501429" cy="842040"/>
      </dsp:txXfrm>
    </dsp:sp>
    <dsp:sp modelId="{6F7EBD1F-FE66-4E8E-A4E9-42D94BCAEEB8}">
      <dsp:nvSpPr>
        <dsp:cNvPr id="0" name=""/>
        <dsp:cNvSpPr/>
      </dsp:nvSpPr>
      <dsp:spPr>
        <a:xfrm>
          <a:off x="1694381" y="318721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4305851" y="1853000"/>
              </a:moveTo>
              <a:arcTo wR="2164169" hR="2164169" stAng="21103995" swAng="815490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4234206-9D35-4C96-96BC-9AC0DD939FEC}">
      <dsp:nvSpPr>
        <dsp:cNvPr id="0" name=""/>
        <dsp:cNvSpPr/>
      </dsp:nvSpPr>
      <dsp:spPr>
        <a:xfrm>
          <a:off x="5180763" y="2851505"/>
          <a:ext cx="1413750" cy="918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Lower</a:t>
          </a:r>
          <a:r>
            <a:rPr lang="en-US" sz="1800" kern="1200" dirty="0"/>
            <a:t> Cap Rates</a:t>
          </a:r>
        </a:p>
      </dsp:txBody>
      <dsp:txXfrm>
        <a:off x="5225622" y="2896364"/>
        <a:ext cx="1324032" cy="829220"/>
      </dsp:txXfrm>
    </dsp:sp>
    <dsp:sp modelId="{BE55D36F-A176-4083-A7CC-A2D90C92A236}">
      <dsp:nvSpPr>
        <dsp:cNvPr id="0" name=""/>
        <dsp:cNvSpPr/>
      </dsp:nvSpPr>
      <dsp:spPr>
        <a:xfrm>
          <a:off x="1611542" y="546965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3967196" y="3361132"/>
              </a:moveTo>
              <a:arcTo wR="2164169" hR="2164169" stAng="2014724" swAng="776606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2DF7380-4829-47DC-A2DD-136CBEE9169C}">
      <dsp:nvSpPr>
        <dsp:cNvPr id="0" name=""/>
        <dsp:cNvSpPr/>
      </dsp:nvSpPr>
      <dsp:spPr>
        <a:xfrm>
          <a:off x="2645459" y="4231587"/>
          <a:ext cx="2498224" cy="1106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More</a:t>
          </a:r>
          <a:r>
            <a:rPr lang="en-US" sz="1800" kern="1200" dirty="0"/>
            <a:t> </a:t>
          </a:r>
          <a:r>
            <a:rPr lang="en-US" sz="1800" u="non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Apartment Development Projects are Profitable so More are Built</a:t>
          </a:r>
          <a:endParaRPr lang="en-US" sz="1800" kern="1200" dirty="0"/>
        </a:p>
      </dsp:txBody>
      <dsp:txXfrm>
        <a:off x="2699489" y="4285617"/>
        <a:ext cx="2390164" cy="998745"/>
      </dsp:txXfrm>
    </dsp:sp>
    <dsp:sp modelId="{E93521BF-AD6C-4739-8166-A305A1961317}">
      <dsp:nvSpPr>
        <dsp:cNvPr id="0" name=""/>
        <dsp:cNvSpPr/>
      </dsp:nvSpPr>
      <dsp:spPr>
        <a:xfrm>
          <a:off x="1925690" y="612325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597757" y="3657481"/>
              </a:moveTo>
              <a:arcTo wR="2164169" hR="2164169" stAng="8182115" swAng="818954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749B8B0-633E-4615-97A7-B0A6E22C5463}">
      <dsp:nvSpPr>
        <dsp:cNvPr id="0" name=""/>
        <dsp:cNvSpPr/>
      </dsp:nvSpPr>
      <dsp:spPr>
        <a:xfrm>
          <a:off x="1218085" y="2788624"/>
          <a:ext cx="1413750" cy="918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Higher</a:t>
          </a:r>
          <a:r>
            <a:rPr lang="en-US" sz="1800" kern="1200" dirty="0"/>
            <a:t> Supply of Housing</a:t>
          </a:r>
        </a:p>
      </dsp:txBody>
      <dsp:txXfrm>
        <a:off x="1262944" y="2833483"/>
        <a:ext cx="1324032" cy="829220"/>
      </dsp:txXfrm>
    </dsp:sp>
    <dsp:sp modelId="{52A17B82-45FA-4989-8E06-B5AE7388B7ED}">
      <dsp:nvSpPr>
        <dsp:cNvPr id="0" name=""/>
        <dsp:cNvSpPr/>
      </dsp:nvSpPr>
      <dsp:spPr>
        <a:xfrm>
          <a:off x="1791440" y="195837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17242" y="2436809"/>
              </a:moveTo>
              <a:arcTo wR="2164169" hR="2164169" stAng="10365761" swAng="760522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CED63F8-77B1-45C8-8194-2E628310F8AD}">
      <dsp:nvSpPr>
        <dsp:cNvPr id="0" name=""/>
        <dsp:cNvSpPr/>
      </dsp:nvSpPr>
      <dsp:spPr>
        <a:xfrm>
          <a:off x="1313470" y="1079267"/>
          <a:ext cx="1413750" cy="918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Lower</a:t>
          </a:r>
          <a:r>
            <a:rPr lang="en-US" sz="1800" kern="1200" dirty="0"/>
            <a:t> Rents</a:t>
          </a:r>
        </a:p>
      </dsp:txBody>
      <dsp:txXfrm>
        <a:off x="1358329" y="1124126"/>
        <a:ext cx="1324032" cy="829220"/>
      </dsp:txXfrm>
    </dsp:sp>
    <dsp:sp modelId="{8B048755-753C-42D8-B200-2DE7DA43ECFD}">
      <dsp:nvSpPr>
        <dsp:cNvPr id="0" name=""/>
        <dsp:cNvSpPr/>
      </dsp:nvSpPr>
      <dsp:spPr>
        <a:xfrm>
          <a:off x="1730402" y="456652"/>
          <a:ext cx="4328338" cy="4328338"/>
        </a:xfrm>
        <a:custGeom>
          <a:avLst/>
          <a:gdLst/>
          <a:ahLst/>
          <a:cxnLst/>
          <a:rect l="0" t="0" r="0" b="0"/>
          <a:pathLst>
            <a:path>
              <a:moveTo>
                <a:pt x="729159" y="544176"/>
              </a:moveTo>
              <a:arcTo wR="2164169" hR="2164169" stAng="13707905" swAng="550284"/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7379-4520-4282-A0F7-58B3A226B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07C66-4B4A-4C4A-83A4-CA0E07CF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E528-D20B-4EE6-B25A-13B047E8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3E6D-D95D-41CE-AB46-7A0ED904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7C37-665E-4383-9219-E6AAE803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02B9-4024-43D5-BF24-9DD181D9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404F-47B3-44CA-A0ED-A7239726C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308E7-0A40-4729-850F-C6BF6E0A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E4A7-906F-4B82-AAA1-51D46BDF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0A060-AC9C-4CDB-8DFC-7D6D3B23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F7536-B43D-4D88-B938-39202D7BF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05E77-860D-4658-9C1C-B1754FDDB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0334-2B5D-4316-AFD2-8FC90A08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1948-D850-4374-AD43-6F57B9C4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8275-F7B1-4C35-B47A-672F6345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17B5-E4A3-4AD3-B5AE-6CC77602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3026-8C46-4C79-A529-DC9115057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3018-FA10-42D5-9D87-80E3F74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32AEA-5B54-4D08-BF44-9EA87357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1E46-2DDC-4221-944D-87AB09B3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7642-FF67-481D-8EB2-85C4EF7F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07B4C-0500-46ED-BA68-75D35254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4703-DF92-4B48-9571-F6B9A396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18CA-2DFB-4040-B2FB-FAAD4B89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4750-A16A-498D-9C48-CE213A75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176-B8A1-4CCA-BBC9-8538CF8E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FCAF-EAED-4E92-AD14-D63DD0DEF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49348-28E9-4CC4-AA9F-92A0AE975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A7EE7-7BD9-4B5B-A45E-AC7382F7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9D817-E4A4-4294-9282-2AA78875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12E1B-E6EB-467D-AB8E-AC358720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0996-2D81-4B2E-9450-BBAFE6CA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4991-4F0C-4913-9346-4940F7B7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FF565-AA57-45B3-96F4-B586779B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405FC-FD72-4092-8FC1-F923B5E87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5847-F9B3-4183-AF49-EAC1CC088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4D919-D659-48F8-9E6C-B0E59664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AF254-CFD1-46BC-8669-A30FDA56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2820F-F9E4-4D45-8CF4-A11454DC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EB57-1C6B-49E5-9758-59D64B6A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8A723-17A8-40D8-B9D8-F8C6BBA5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8A1E7-2BC1-4B21-AD80-81399CB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B724-CDE0-4259-A226-F6DD1351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07C3-41BB-4302-8EA4-89F74D34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238B6-455F-45CF-A7D6-F06ECEC2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F1EF6-A0F2-40BD-8566-3298287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6687-581B-475E-A4B7-34BE589D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7A97-EB62-4E1B-B91F-5877EC00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23455-18A4-4E59-9639-3555AE4D8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651E5-FC51-4421-BA9B-7D698487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46A-0F31-46B4-BBF1-F0618BE6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903B9-7916-4573-9768-BE033DC4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7A88-BF3F-4BE8-A9A1-4DC3CA75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FEAAE-7F70-46D6-896A-F975086DE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195B2-8F5A-408D-8CC4-3520D762A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41E6B-12AD-48A6-987F-11FFCBA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74153-B571-4793-AC40-E208734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D4874-A306-46D5-8127-D218C620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E7272-78D4-4AC9-B467-A2D85C8A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3F46B-0694-442F-8232-A0E74ACDE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68C2-3525-4E62-A07F-D7307102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94C6-4B48-4D98-A20E-6F71D5FBCA7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AD1B-C650-4D30-AC83-F02F70EF3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84E6-51D1-46B9-A0E3-D8EF8CDD3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83BD-FF92-4E8F-821B-CDB4010B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1733A91E-404E-4F4E-A654-8926195F38DC}"/>
              </a:ext>
            </a:extLst>
          </p:cNvPr>
          <p:cNvSpPr/>
          <p:nvPr/>
        </p:nvSpPr>
        <p:spPr>
          <a:xfrm>
            <a:off x="2983339" y="896018"/>
            <a:ext cx="6218718" cy="58467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59F796-FD7E-4227-8EDA-77B8873E6274}"/>
              </a:ext>
            </a:extLst>
          </p:cNvPr>
          <p:cNvGrpSpPr/>
          <p:nvPr/>
        </p:nvGrpSpPr>
        <p:grpSpPr>
          <a:xfrm>
            <a:off x="70640" y="39735"/>
            <a:ext cx="12050720" cy="6778530"/>
            <a:chOff x="0" y="0"/>
            <a:chExt cx="12192000" cy="6858000"/>
          </a:xfrm>
        </p:grpSpPr>
        <p:pic>
          <p:nvPicPr>
            <p:cNvPr id="28" name="Picture 27" descr="A picture containing linedrawing&#10;&#10;Description automatically generated">
              <a:extLst>
                <a:ext uri="{FF2B5EF4-FFF2-40B4-BE49-F238E27FC236}">
                  <a16:creationId xmlns:a16="http://schemas.microsoft.com/office/drawing/2014/main" id="{288EEBED-B937-4FEE-98C7-1AA97C3A0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1" t="30087" r="9649" b="1621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A9C4B8A-9E26-44CE-8E51-2C7C002E76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7659867"/>
                </p:ext>
              </p:extLst>
            </p:nvPr>
          </p:nvGraphicFramePr>
          <p:xfrm>
            <a:off x="2156732" y="1244600"/>
            <a:ext cx="7878535" cy="52523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17DE29-A795-4E9C-B293-E5002CAE1200}"/>
                </a:ext>
              </a:extLst>
            </p:cNvPr>
            <p:cNvSpPr txBox="1"/>
            <p:nvPr/>
          </p:nvSpPr>
          <p:spPr>
            <a:xfrm>
              <a:off x="2150052" y="223530"/>
              <a:ext cx="7885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Vicious Cycle of Rent Control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7D107C-3482-4F36-9555-2CD875076FE1}"/>
                </a:ext>
              </a:extLst>
            </p:cNvPr>
            <p:cNvGrpSpPr/>
            <p:nvPr/>
          </p:nvGrpSpPr>
          <p:grpSpPr>
            <a:xfrm>
              <a:off x="1613500" y="4050099"/>
              <a:ext cx="5141583" cy="2221729"/>
              <a:chOff x="-4383093" y="2766093"/>
              <a:chExt cx="6114978" cy="26423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BF5563A-FC73-45EF-9494-0166C5F52413}"/>
                  </a:ext>
                </a:extLst>
              </p:cNvPr>
              <p:cNvSpPr/>
              <p:nvPr/>
            </p:nvSpPr>
            <p:spPr>
              <a:xfrm>
                <a:off x="-4383093" y="4105001"/>
                <a:ext cx="2051651" cy="130343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: Rounded Corners 4">
                <a:extLst>
                  <a:ext uri="{FF2B5EF4-FFF2-40B4-BE49-F238E27FC236}">
                    <a16:creationId xmlns:a16="http://schemas.microsoft.com/office/drawing/2014/main" id="{B698C093-DBAD-477F-BDFD-CFDAE8E54A5E}"/>
                  </a:ext>
                </a:extLst>
              </p:cNvPr>
              <p:cNvSpPr txBox="1"/>
              <p:nvPr/>
            </p:nvSpPr>
            <p:spPr>
              <a:xfrm>
                <a:off x="56754" y="2766093"/>
                <a:ext cx="1675131" cy="10491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5260" tIns="175260" rIns="175260" bIns="175260" numCol="1" spcCol="1270" anchor="ctr" anchorCtr="0">
                <a:noAutofit/>
              </a:bodyPr>
              <a:lstStyle/>
              <a:p>
                <a:pPr marL="0" lvl="0" indent="0"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600" kern="12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F71430-8E54-4DD0-9120-53D595C956AB}"/>
                </a:ext>
              </a:extLst>
            </p:cNvPr>
            <p:cNvSpPr txBox="1"/>
            <p:nvPr/>
          </p:nvSpPr>
          <p:spPr>
            <a:xfrm>
              <a:off x="1643695" y="5140527"/>
              <a:ext cx="1503920" cy="121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</a:rPr>
                <a:t>Less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Construction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&amp; Real Estate Jobs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9BB542-2149-4EAD-AD27-8B2217B218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4021" y="5903128"/>
              <a:ext cx="1341309" cy="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E86F2567-20A9-4DED-AB1F-63B02CE351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17982" y="4294909"/>
            <a:ext cx="852536" cy="797208"/>
          </a:xfrm>
          <a:prstGeom prst="bentConnector3">
            <a:avLst>
              <a:gd name="adj1" fmla="val 9875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6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0830EB0-8553-4B7A-BDA3-063A595D6A7A}"/>
              </a:ext>
            </a:extLst>
          </p:cNvPr>
          <p:cNvSpPr/>
          <p:nvPr/>
        </p:nvSpPr>
        <p:spPr>
          <a:xfrm>
            <a:off x="2983339" y="896018"/>
            <a:ext cx="6218718" cy="58467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D290FF-519B-44B8-BEA3-B049CEF6EE5C}"/>
              </a:ext>
            </a:extLst>
          </p:cNvPr>
          <p:cNvGrpSpPr/>
          <p:nvPr/>
        </p:nvGrpSpPr>
        <p:grpSpPr>
          <a:xfrm>
            <a:off x="-83890" y="-100668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linedrawing&#10;&#10;Description automatically generated">
              <a:extLst>
                <a:ext uri="{FF2B5EF4-FFF2-40B4-BE49-F238E27FC236}">
                  <a16:creationId xmlns:a16="http://schemas.microsoft.com/office/drawing/2014/main" id="{B49B7EB0-5F08-41F9-9091-692F24709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1" t="30087" r="9649" b="1621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A9C4B8A-9E26-44CE-8E51-2C7C002E76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7638531"/>
                </p:ext>
              </p:extLst>
            </p:nvPr>
          </p:nvGraphicFramePr>
          <p:xfrm>
            <a:off x="2156732" y="1244600"/>
            <a:ext cx="7878535" cy="52523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17DE29-A795-4E9C-B293-E5002CAE1200}"/>
                </a:ext>
              </a:extLst>
            </p:cNvPr>
            <p:cNvSpPr txBox="1"/>
            <p:nvPr/>
          </p:nvSpPr>
          <p:spPr>
            <a:xfrm>
              <a:off x="2150052" y="222785"/>
              <a:ext cx="7885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Virtuous Cycle of National Perception that Portland is a Great Place to Live and do Business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BF5563A-FC73-45EF-9494-0166C5F52413}"/>
                </a:ext>
              </a:extLst>
            </p:cNvPr>
            <p:cNvSpPr/>
            <p:nvPr/>
          </p:nvSpPr>
          <p:spPr>
            <a:xfrm>
              <a:off x="1404772" y="4019987"/>
              <a:ext cx="1503920" cy="120032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F71430-8E54-4DD0-9120-53D595C956AB}"/>
                </a:ext>
              </a:extLst>
            </p:cNvPr>
            <p:cNvSpPr txBox="1"/>
            <p:nvPr/>
          </p:nvSpPr>
          <p:spPr>
            <a:xfrm>
              <a:off x="1390589" y="4013256"/>
              <a:ext cx="1503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bg1"/>
                  </a:solidFill>
                </a:rPr>
                <a:t>More</a:t>
              </a:r>
              <a:r>
                <a:rPr lang="en-US" dirty="0">
                  <a:solidFill>
                    <a:schemeClr val="bg1"/>
                  </a:solidFill>
                </a:rPr>
                <a:t> Construction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&amp; Real Estate Jobs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74BB143-0254-49A8-900E-F7A23C9FEB53}"/>
                </a:ext>
              </a:extLst>
            </p:cNvPr>
            <p:cNvGrpSpPr/>
            <p:nvPr/>
          </p:nvGrpSpPr>
          <p:grpSpPr>
            <a:xfrm>
              <a:off x="2156732" y="1670546"/>
              <a:ext cx="2747099" cy="2831924"/>
              <a:chOff x="2156732" y="1611171"/>
              <a:chExt cx="2747099" cy="2831924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09BB542-2149-4EAD-AD27-8B2217B218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08692" y="4443095"/>
                <a:ext cx="43488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251656A-8F4F-4ADC-8C35-81890F81D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6732" y="1611171"/>
                <a:ext cx="2747099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7DF766-1670-4491-A66D-DB513433B490}"/>
              </a:ext>
            </a:extLst>
          </p:cNvPr>
          <p:cNvCxnSpPr>
            <a:cxnSpLocks/>
          </p:cNvCxnSpPr>
          <p:nvPr/>
        </p:nvCxnSpPr>
        <p:spPr>
          <a:xfrm flipV="1">
            <a:off x="2072842" y="1553913"/>
            <a:ext cx="0" cy="23427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4A4B653-CCB1-4B5E-B319-748DF317DDD5}"/>
              </a:ext>
            </a:extLst>
          </p:cNvPr>
          <p:cNvCxnSpPr>
            <a:cxnSpLocks/>
          </p:cNvCxnSpPr>
          <p:nvPr/>
        </p:nvCxnSpPr>
        <p:spPr>
          <a:xfrm rot="10800000">
            <a:off x="2072842" y="5288122"/>
            <a:ext cx="2489922" cy="673862"/>
          </a:xfrm>
          <a:prstGeom prst="bentConnector3">
            <a:avLst>
              <a:gd name="adj1" fmla="val 10007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99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Langlais</dc:creator>
  <cp:lastModifiedBy>courtney levinus</cp:lastModifiedBy>
  <cp:revision>20</cp:revision>
  <dcterms:created xsi:type="dcterms:W3CDTF">2019-04-05T21:26:50Z</dcterms:created>
  <dcterms:modified xsi:type="dcterms:W3CDTF">2019-10-04T20:37:59Z</dcterms:modified>
</cp:coreProperties>
</file>