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2"/>
  </p:notesMasterIdLst>
  <p:sldIdLst>
    <p:sldId id="256" r:id="rId2"/>
    <p:sldId id="275" r:id="rId3"/>
    <p:sldId id="257" r:id="rId4"/>
    <p:sldId id="262" r:id="rId5"/>
    <p:sldId id="263" r:id="rId6"/>
    <p:sldId id="273" r:id="rId7"/>
    <p:sldId id="274" r:id="rId8"/>
    <p:sldId id="268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B6DA8-EE93-41FF-A1F1-1F4A1B2CEC7F}" v="35" dt="2023-03-08T21:55:46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142A4-4B5A-4BAE-8637-9C1958B19FF0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B915-1F8D-41C7-B5F1-39988CAE7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B915-1F8D-41C7-B5F1-39988CAE7F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B915-1F8D-41C7-B5F1-39988CAE7F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B915-1F8D-41C7-B5F1-39988CAE7F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5B915-1F8D-41C7-B5F1-39988CAE7F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7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8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3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2B74-E46B-4B63-BB28-12FA8F47D37B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1DC02-9F3E-474D-9AEB-3C5D727F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69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yoti@nasw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9908-B136-1BD9-049F-883058A4A8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Reporting with an equity lens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5ABA6-F179-9961-2396-62F75ED375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Jyoti Madhusoodanan, freelance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AHCJ 3.9.2023 </a:t>
            </a:r>
          </a:p>
        </p:txBody>
      </p:sp>
    </p:spTree>
    <p:extLst>
      <p:ext uri="{BB962C8B-B14F-4D97-AF65-F5344CB8AC3E}">
        <p14:creationId xmlns:p14="http://schemas.microsoft.com/office/powerpoint/2010/main" val="119885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0B0A2F-7C4D-09FC-E575-F3585518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43" y="1513353"/>
            <a:ext cx="8825657" cy="191564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A6521E-CCAF-C77F-3C57-3D37BA47E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5329" y="3548349"/>
            <a:ext cx="8825658" cy="860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Jyoti Madhusoodanan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jyoti@nasw.org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8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66C8-E0D5-A9BF-384D-4EC66611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ask about demographics?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CBB8-AA2B-4018-65F8-37DDBEB99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56619"/>
            <a:ext cx="9905998" cy="383458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Demographic data is gathered and used in science 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Geography (urban/ rural)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Socioeconomic status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Race and ethnicity </a:t>
            </a:r>
          </a:p>
        </p:txBody>
      </p:sp>
    </p:spTree>
    <p:extLst>
      <p:ext uri="{BB962C8B-B14F-4D97-AF65-F5344CB8AC3E}">
        <p14:creationId xmlns:p14="http://schemas.microsoft.com/office/powerpoint/2010/main" val="164692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9EF7-A9FE-FC74-64D6-81A61027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ask about demographics?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516E-1913-AF8E-C7FE-1B5872EC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52586"/>
            <a:ext cx="8946541" cy="2439311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common definitions of race, ethnicity, and ancestry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ways to capture these variables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DC6E8-D1DE-9AD8-5A81-71DF81280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8" t="27023" r="26546" b="34088"/>
          <a:stretch/>
        </p:blipFill>
        <p:spPr>
          <a:xfrm>
            <a:off x="5348472" y="3581404"/>
            <a:ext cx="5262113" cy="26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6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B8ED-3965-2413-55CD-CAA1B68C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01" y="96457"/>
            <a:ext cx="9905998" cy="1905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ask about demographics?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AF254-6797-79B1-9491-68E8EEFF8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72003"/>
            <a:ext cx="10207327" cy="135466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Reveals the limits of a study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does the science help? Who’s left out?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158BCA-3BF5-01EC-0653-615269013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t="29106" r="28110" b="30244"/>
          <a:stretch/>
        </p:blipFill>
        <p:spPr>
          <a:xfrm>
            <a:off x="1750741" y="3208307"/>
            <a:ext cx="8307659" cy="27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3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FE62-1117-6A03-6220-5050FC1B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B595B-AFFA-B55E-26E6-DB4218F6D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90689"/>
            <a:ext cx="9905998" cy="410051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a study capture race and ethnicity?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Self-reported or data drawn from  existing database?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categories were included in analyses and why?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 sample sizes meaningful?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data being parsed by race or ethnicity?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the analysis reinforce flawed ideas or aim to address inequity?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results in broader context of longstanding biases, structural racism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9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B6C6-A786-C649-1AEC-686D3429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25" y="31620"/>
            <a:ext cx="9905998" cy="1905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Implications: Race in clinical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263FE-1E22-9861-410B-9EF2D766D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0" y="1495358"/>
            <a:ext cx="11003346" cy="25948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Researchers often use race categories to explain differences seen in a study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Race corrections perpetuate bias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Removing race from an equation used to estimate kidney function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8650F2-8FD1-A936-EB65-C2147C19B0BE}"/>
              </a:ext>
            </a:extLst>
          </p:cNvPr>
          <p:cNvGrpSpPr/>
          <p:nvPr/>
        </p:nvGrpSpPr>
        <p:grpSpPr>
          <a:xfrm>
            <a:off x="142346" y="3427772"/>
            <a:ext cx="11300472" cy="3077733"/>
            <a:chOff x="142346" y="3427772"/>
            <a:chExt cx="11300472" cy="30777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D0955B-BCF2-8F56-48F7-2FB32A57A720}"/>
                </a:ext>
              </a:extLst>
            </p:cNvPr>
            <p:cNvPicPr/>
            <p:nvPr/>
          </p:nvPicPr>
          <p:blipFill rotWithShape="1">
            <a:blip r:embed="rId2"/>
            <a:srcRect l="22351" t="13151" r="25633" b="48239"/>
            <a:stretch/>
          </p:blipFill>
          <p:spPr>
            <a:xfrm>
              <a:off x="2482480" y="3427772"/>
              <a:ext cx="4067385" cy="18361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722FB1-1DDD-7026-63FC-32A92C27B885}"/>
                </a:ext>
              </a:extLst>
            </p:cNvPr>
            <p:cNvPicPr/>
            <p:nvPr/>
          </p:nvPicPr>
          <p:blipFill rotWithShape="1">
            <a:blip r:embed="rId3"/>
            <a:srcRect l="-6697" t="34173" r="29747" b="17848"/>
            <a:stretch/>
          </p:blipFill>
          <p:spPr>
            <a:xfrm>
              <a:off x="142346" y="4601458"/>
              <a:ext cx="5021391" cy="1904047"/>
            </a:xfrm>
            <a:prstGeom prst="rect">
              <a:avLst/>
            </a:prstGeom>
            <a:effectLst>
              <a:outerShdw blurRad="50800" dist="50800" dir="5400000" algn="ctr" rotWithShape="0">
                <a:schemeClr val="tx2">
                  <a:lumMod val="9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DE820-67C6-ED97-3751-600C3973C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861" t="18351" r="23710" b="25018"/>
            <a:stretch/>
          </p:blipFill>
          <p:spPr>
            <a:xfrm>
              <a:off x="6914895" y="3678492"/>
              <a:ext cx="4527923" cy="26995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347221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37B9-93E9-FB81-61AC-96E0C512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19" y="179368"/>
            <a:ext cx="9905998" cy="1905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Race in clinical tools: 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230DD-A88E-668F-ACB7-48BABA34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19" y="1551473"/>
            <a:ext cx="10085797" cy="17325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with kidney function, a tool for breast cancer risk guides clinical decisions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B7E3E-8C66-2A08-D2E0-285A90A7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32" y="2357718"/>
            <a:ext cx="6638561" cy="4149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F98130-964A-42B5-F4CE-2F6E44A65336}"/>
              </a:ext>
            </a:extLst>
          </p:cNvPr>
          <p:cNvSpPr txBox="1"/>
          <p:nvPr/>
        </p:nvSpPr>
        <p:spPr>
          <a:xfrm>
            <a:off x="739519" y="6423690"/>
            <a:ext cx="1057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https://race.undark.org/articles/a-crude-tool-how-race-has-influenced-breast-cancer-research </a:t>
            </a:r>
          </a:p>
        </p:txBody>
      </p:sp>
    </p:spTree>
    <p:extLst>
      <p:ext uri="{BB962C8B-B14F-4D97-AF65-F5344CB8AC3E}">
        <p14:creationId xmlns:p14="http://schemas.microsoft.com/office/powerpoint/2010/main" val="350121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68D3-3411-8BE9-5899-06FF75B7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Race in clinical tools: implications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ACF33-D72C-8373-44B7-70BD8BD2F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15" t="6365" r="1773" b="6066"/>
          <a:stretch/>
        </p:blipFill>
        <p:spPr>
          <a:xfrm>
            <a:off x="1459508" y="1690688"/>
            <a:ext cx="3911461" cy="397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6F77D7-9F8D-D54D-03E4-83852F52F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04" t="6972" r="2008" b="7940"/>
          <a:stretch/>
        </p:blipFill>
        <p:spPr>
          <a:xfrm>
            <a:off x="6229117" y="1690688"/>
            <a:ext cx="4012014" cy="3972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220D0-04BB-613D-9A86-A9D280FCB7E0}"/>
              </a:ext>
            </a:extLst>
          </p:cNvPr>
          <p:cNvSpPr txBox="1"/>
          <p:nvPr/>
        </p:nvSpPr>
        <p:spPr>
          <a:xfrm>
            <a:off x="329184" y="5846544"/>
            <a:ext cx="11466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a woman’s risk is over 20% in this model, current guidelines recommend MRI screening in addition to a yearly mammogram</a:t>
            </a:r>
          </a:p>
        </p:txBody>
      </p:sp>
    </p:spTree>
    <p:extLst>
      <p:ext uri="{BB962C8B-B14F-4D97-AF65-F5344CB8AC3E}">
        <p14:creationId xmlns:p14="http://schemas.microsoft.com/office/powerpoint/2010/main" val="119943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947B-8C4F-B610-73DB-D99B5A12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Pushing past discomfort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0610-138D-E0C4-022D-D5225FA2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90688"/>
            <a:ext cx="9905998" cy="457295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Talking about barriers to equity </a:t>
            </a:r>
          </a:p>
          <a:p>
            <a:pPr lvl="1"/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Defensiveness, discomfort, pushback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different than asking about any other caveats in a study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Interviews as conversation, not confrontation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Asking about equity increases: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Accountability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Places stories in real-world context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4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707</TotalTime>
  <Words>301</Words>
  <Application>Microsoft Office PowerPoint</Application>
  <PresentationFormat>Widescreen</PresentationFormat>
  <Paragraphs>53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Reporting with an equity lens</vt:lpstr>
      <vt:lpstr>Why ask about demographics?</vt:lpstr>
      <vt:lpstr>Why ask about demographics?</vt:lpstr>
      <vt:lpstr>Why ask about demographics?</vt:lpstr>
      <vt:lpstr>What questions to ask</vt:lpstr>
      <vt:lpstr>Implications: Race in clinical tools</vt:lpstr>
      <vt:lpstr>Race in clinical tools: breast cancer</vt:lpstr>
      <vt:lpstr>Race in clinical tools: implications</vt:lpstr>
      <vt:lpstr>Pushing past discomfort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to sources about equity</dc:title>
  <dc:creator>Jyoti Madhusoodanan</dc:creator>
  <cp:lastModifiedBy>Jyoti Madhusoodanan</cp:lastModifiedBy>
  <cp:revision>2</cp:revision>
  <dcterms:created xsi:type="dcterms:W3CDTF">2023-03-07T13:42:23Z</dcterms:created>
  <dcterms:modified xsi:type="dcterms:W3CDTF">2023-03-08T22:12:28Z</dcterms:modified>
</cp:coreProperties>
</file>