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7NDOusu1yH79l231xtQtKf79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6F69CA-030E-4D67-BE31-43780AFA76FE}">
  <a:tblStyle styleId="{E06F69CA-030E-4D67-BE31-43780AFA76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bcardio.org/" TargetMode="External"/><Relationship Id="rId4" Type="http://schemas.openxmlformats.org/officeDocument/2006/relationships/hyperlink" Target="https://www.ama-assn.org/member-groups-sections/advisory-committee-lgbtq-issues/members-advisory-committee-lgbtq-issues" TargetMode="External"/><Relationship Id="rId5" Type="http://schemas.openxmlformats.org/officeDocument/2006/relationships/hyperlink" Target="https://blog.re-work.co/top-25-women-in-ai-healthcar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heatlantic.com/science/archive/2018/02/i-spent-two-years-trying-to-fix-the-gender-imbalance-in-my-stories/552404/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theatlantic.com/science/archive/2018/02/i-spent-two-years-trying-to-fix-the-gender-imbalance-in-my-stories/552404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tatnews.com/stat-source-survey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theopennotebook.com/guide-to-tracking-source-diversity/" TargetMode="External"/><Relationship Id="rId4" Type="http://schemas.openxmlformats.org/officeDocument/2006/relationships/hyperlink" Target="https://www.chalkbeat.org/2022/6/14/23167914/free-tool-journalism-track-source-diversity-source-auditing-newsrooms" TargetMode="External"/><Relationship Id="rId5" Type="http://schemas.openxmlformats.org/officeDocument/2006/relationships/hyperlink" Target="https://training.npr.org/2021/07/21/diverse-sources-tracking-script-question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artcenter.org/resources?topic%5B0%5D=76&amp;type%5B0%5D=16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brittanybtrang@gmail.com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versesources.org/" TargetMode="External"/><Relationship Id="rId4" Type="http://schemas.openxmlformats.org/officeDocument/2006/relationships/hyperlink" Target="https://gage.500womenscientists.org/" TargetMode="External"/><Relationship Id="rId10" Type="http://schemas.openxmlformats.org/officeDocument/2006/relationships/hyperlink" Target="https://training.npr.org/sources" TargetMode="External"/><Relationship Id="rId9" Type="http://schemas.openxmlformats.org/officeDocument/2006/relationships/hyperlink" Target="https://docs.google.com/presentation/d/1YLRgXx2ra84hJ42G36IEYlCtRlkm6kRP_s_MeXJJB44/edit#slide=id.gd5468cf4dc_0_962" TargetMode="External"/><Relationship Id="rId5" Type="http://schemas.openxmlformats.org/officeDocument/2006/relationships/hyperlink" Target="https://microbiomedigest.com/sample-page/women-in-microbiology-for-keynote-lectures/" TargetMode="External"/><Relationship Id="rId6" Type="http://schemas.openxmlformats.org/officeDocument/2006/relationships/hyperlink" Target="https://microbiomedigest.com/sample-page/women-in-microbiology-for-keynote-lectures/" TargetMode="External"/><Relationship Id="rId7" Type="http://schemas.openxmlformats.org/officeDocument/2006/relationships/hyperlink" Target="https://microbiomedigest.com/sample-page/women-in-microbiology-for-keynote-lectures/" TargetMode="External"/><Relationship Id="rId8" Type="http://schemas.openxmlformats.org/officeDocument/2006/relationships/hyperlink" Target="https://anneslist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Diversity in Sourcing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Adding context on equity and access to health stories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Brittany Trang, STAT News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AHCJ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increase source diversity</a:t>
            </a:r>
            <a:endParaRPr/>
          </a:p>
        </p:txBody>
      </p:sp>
      <p:sp>
        <p:nvSpPr>
          <p:cNvPr id="142" name="Google Shape;14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 discussion panels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Searching for identity-based groups or lists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Association of Black Cardiologists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AMA Advisory Committee on LGBTQ Issues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Top 25 Women in AI: US Healthcare and Pharma Edition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 Spent Two Years Trying to Fix the Gender Imbalance in My Stories</a:t>
            </a:r>
            <a:r>
              <a:rPr b="0" i="0" lang="en-US" sz="3600">
                <a:solidFill>
                  <a:srgbClr val="000000"/>
                </a:solidFill>
              </a:rPr>
              <a:t>: Ed Yong, The Atlantic, 2018</a:t>
            </a:r>
            <a:endParaRPr/>
          </a:p>
        </p:txBody>
      </p:sp>
      <p:pic>
        <p:nvPicPr>
          <p:cNvPr id="148" name="Google Shape;148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2683"/>
          <a:stretch/>
        </p:blipFill>
        <p:spPr>
          <a:xfrm>
            <a:off x="2770327" y="1690688"/>
            <a:ext cx="6651345" cy="515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 Spent Two Years Trying to Fix the Gender Imbalance in My Stories</a:t>
            </a:r>
            <a:r>
              <a:rPr b="0" i="0" lang="en-US" sz="3600">
                <a:solidFill>
                  <a:srgbClr val="000000"/>
                </a:solidFill>
              </a:rPr>
              <a:t>: Ed Yong, The Atlantic, 2018</a:t>
            </a:r>
            <a:endParaRPr/>
          </a:p>
        </p:txBody>
      </p:sp>
      <p:grpSp>
        <p:nvGrpSpPr>
          <p:cNvPr id="154" name="Google Shape;154;p12"/>
          <p:cNvGrpSpPr/>
          <p:nvPr/>
        </p:nvGrpSpPr>
        <p:grpSpPr>
          <a:xfrm>
            <a:off x="1413906" y="5051042"/>
            <a:ext cx="9142534" cy="1441833"/>
            <a:chOff x="603678" y="4634876"/>
            <a:chExt cx="9142534" cy="1441833"/>
          </a:xfrm>
        </p:grpSpPr>
        <p:pic>
          <p:nvPicPr>
            <p:cNvPr id="155" name="Google Shape;15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678" y="4634876"/>
              <a:ext cx="9142534" cy="1441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2"/>
            <p:cNvSpPr/>
            <p:nvPr/>
          </p:nvSpPr>
          <p:spPr>
            <a:xfrm>
              <a:off x="5069712" y="5578997"/>
              <a:ext cx="4676500" cy="49771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2"/>
          <p:cNvGrpSpPr/>
          <p:nvPr/>
        </p:nvGrpSpPr>
        <p:grpSpPr>
          <a:xfrm>
            <a:off x="2652397" y="1739880"/>
            <a:ext cx="6424217" cy="2635611"/>
            <a:chOff x="603678" y="1852734"/>
            <a:chExt cx="6424217" cy="2635611"/>
          </a:xfrm>
        </p:grpSpPr>
        <p:pic>
          <p:nvPicPr>
            <p:cNvPr id="158" name="Google Shape;15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678" y="1927803"/>
              <a:ext cx="6424217" cy="2560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2"/>
            <p:cNvSpPr/>
            <p:nvPr/>
          </p:nvSpPr>
          <p:spPr>
            <a:xfrm>
              <a:off x="603678" y="1852734"/>
              <a:ext cx="2915026" cy="37039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Source Tracking at STAT News</a:t>
            </a:r>
            <a:endParaRPr/>
          </a:p>
        </p:txBody>
      </p:sp>
      <p:sp>
        <p:nvSpPr>
          <p:cNvPr id="165" name="Google Shape;16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US" sz="2200"/>
              <a:t>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200"/>
              <a:buNone/>
            </a:pPr>
            <a:r>
              <a:rPr b="0" i="1" lang="en-US" sz="22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 reporter that you spoke with or STAT podcast you appeared 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200"/>
              <a:buNone/>
            </a:pPr>
            <a:r>
              <a:rPr b="0" i="1" lang="en-US" sz="22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Which most closely describes your gender?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200"/>
              <a:buNone/>
            </a:pPr>
            <a:r>
              <a:rPr b="0" i="1" lang="en-US" sz="22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is your race/ethnicity? (Select all that apply)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None/>
            </a:pPr>
            <a:r>
              <a:rPr lang="en-US" sz="2400">
                <a:solidFill>
                  <a:srgbClr val="1C1C1C"/>
                </a:solidFill>
              </a:rPr>
              <a:t>“</a:t>
            </a:r>
            <a:r>
              <a:rPr b="0" i="0" lang="en-US" sz="2400">
                <a:solidFill>
                  <a:srgbClr val="222222"/>
                </a:solidFill>
              </a:rPr>
              <a:t>I have one additional ask for you: At STAT, we're working to make sure the voices highlighted in our stories are representative of the world around us, and so we're asking all sources to fill out this </a:t>
            </a:r>
            <a:r>
              <a:rPr b="0" i="0" lang="en-US" sz="2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brief, voluntary survey</a:t>
            </a:r>
            <a:r>
              <a:rPr b="0" i="0" lang="en-US" sz="2400">
                <a:solidFill>
                  <a:srgbClr val="222222"/>
                </a:solidFill>
              </a:rPr>
              <a:t>. If you have a moment and feel comfortable, we'd really appreciate your help. Any information you provide will be used for internal purposes only and won't be shared on our site or beyond STAT.</a:t>
            </a:r>
            <a:r>
              <a:rPr b="0" i="0" lang="en-US" sz="2400">
                <a:solidFill>
                  <a:srgbClr val="1C1C1C"/>
                </a:solidFill>
              </a:rPr>
              <a:t>”</a:t>
            </a:r>
            <a:endParaRPr sz="2400"/>
          </a:p>
        </p:txBody>
      </p:sp>
      <p:pic>
        <p:nvPicPr>
          <p:cNvPr descr="Qr code&#10;&#10;Description automatically generated" id="166" name="Google Shape;166;p13"/>
          <p:cNvPicPr preferRelativeResize="0"/>
          <p:nvPr/>
        </p:nvPicPr>
        <p:blipFill rotWithShape="1">
          <a:blip r:embed="rId4">
            <a:alphaModFix/>
          </a:blip>
          <a:srcRect b="11002" l="8085" r="7661" t="9944"/>
          <a:stretch/>
        </p:blipFill>
        <p:spPr>
          <a:xfrm>
            <a:off x="8831482" y="681037"/>
            <a:ext cx="2407535" cy="22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8831482" y="2974695"/>
            <a:ext cx="2326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 Source Survey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Source Tracking at STAT News (my results)</a:t>
            </a:r>
            <a:endParaRPr/>
          </a:p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need to audit my pieces to get a rough idea of where I am, since not everyone fills out the survey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need to do a better job of asking for people’s pronouns when interviewing people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need to do better at interviewing non-white, non-Asian people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Source Tracking Resources</a:t>
            </a:r>
            <a:endParaRPr/>
          </a:p>
        </p:txBody>
      </p:sp>
      <p:sp>
        <p:nvSpPr>
          <p:cNvPr id="179" name="Google Shape;17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https://www.theopennotebook.com/guide-to-tracking-source-diversity/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https://www.chalkbeat.org/2022/6/14/23167914/free-tool-journalism-track-source-diversity-source-auditing-newsrooms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https://training.npr.org/2021/07/21/diverse-sources-tracking-script-questions/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Transparency and Empathy</a:t>
            </a:r>
            <a:endParaRPr/>
          </a:p>
        </p:txBody>
      </p:sp>
      <p:sp>
        <p:nvSpPr>
          <p:cNvPr id="185" name="Google Shape;18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DART Center for Journalism and Trauma: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Tip sheets</a:t>
            </a:r>
            <a:r>
              <a:rPr lang="en-US"/>
              <a:t> for interviewing in the aftermath of trauma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Explain how journalism works: make sure you are on the same page about whether you can use their name if they are a sensitive source; what on the record/background/off the record mean; if you’ll contact them before the piece gets published, etc.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Don’t push your sources into a pre-conceived box; ask them what </a:t>
            </a:r>
            <a:r>
              <a:rPr i="1" lang="en-US"/>
              <a:t>they</a:t>
            </a:r>
            <a:r>
              <a:rPr lang="en-US"/>
              <a:t> think is important and what you need to understand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Avoiding tokenism</a:t>
            </a:r>
            <a:endParaRPr/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458" y="1415267"/>
            <a:ext cx="10309083" cy="507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6095999" y="6473923"/>
            <a:ext cx="6094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https://www.theopennotebook.com/guide-to-tracking-source-diversity/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Usha McFarling (STAT)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Patti Wolter (Northwestern Medill)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Emma Yasinski + AHCJ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 can find me at: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@brittanytrang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	@brittanytrang@newsie.social</a:t>
            </a:r>
            <a:endParaRPr/>
          </a:p>
          <a:p>
            <a:pPr indent="914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brittanybtrang@gmail.com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	brittanytrang.com</a:t>
            </a:r>
            <a:endParaRPr/>
          </a:p>
        </p:txBody>
      </p:sp>
      <p:pic>
        <p:nvPicPr>
          <p:cNvPr id="199" name="Google Shape;1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272" y="4318446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 b="0" l="23198" r="24649" t="0"/>
          <a:stretch/>
        </p:blipFill>
        <p:spPr>
          <a:xfrm>
            <a:off x="1359977" y="4318446"/>
            <a:ext cx="27250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9633" y="4786044"/>
            <a:ext cx="255397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ail outline" id="202" name="Google Shape;20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7552" y="5205716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outline" id="203" name="Google Shape;20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7552" y="5661739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204" name="Google Shape;20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0161" y="2120278"/>
            <a:ext cx="2853159" cy="2853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8560122" y="4969642"/>
            <a:ext cx="25732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card + website link!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554458"/>
            <a:ext cx="10515600" cy="4781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Increasing diversity isn’t pandering.</a:t>
            </a:r>
            <a:br>
              <a:rPr lang="en-US" sz="4800"/>
            </a:br>
            <a:br>
              <a:rPr lang="en-US" sz="4800"/>
            </a:br>
            <a:r>
              <a:rPr lang="en-US" sz="4800"/>
              <a:t>Increasing diversity results from examining our assumptions about what and whom we consider default, important, expert.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0490"/>
            <a:ext cx="571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9807" y="101520"/>
            <a:ext cx="571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6711" y="3911520"/>
            <a:ext cx="571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765" y="30480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325" y="342900"/>
            <a:ext cx="571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0075" y="4267200"/>
            <a:ext cx="7086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Finding “diverse sources” is the same as finding “normal sources”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It’s easy to find people who have been quoted before, and those people get quoted again. Find a new person!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need a source with a specific background or focus, you look really hard to find them, even if there aren’t many!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all want sources with different perspectives on a topic. How different can your sources’ perspectives be if they’re all the same kind of person?</a:t>
            </a:r>
            <a:endParaRPr/>
          </a:p>
        </p:txBody>
      </p:sp>
      <p:graphicFrame>
        <p:nvGraphicFramePr>
          <p:cNvPr id="111" name="Google Shape;111;p5"/>
          <p:cNvGraphicFramePr/>
          <p:nvPr/>
        </p:nvGraphicFramePr>
        <p:xfrm>
          <a:off x="1985701" y="5199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{E06F69CA-030E-4D67-BE31-43780AFA76FE}</a:tableStyleId>
              </a:tblPr>
              <a:tblGrid>
                <a:gridCol w="1732600"/>
                <a:gridCol w="1119925"/>
                <a:gridCol w="1169050"/>
                <a:gridCol w="1539425"/>
                <a:gridCol w="3102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disability status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ZIP code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patient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non-MD, -PhD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community member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uninsured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religion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advocate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career stage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sexual orientation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undocumented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weight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nurse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age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socioeconomic background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Diverse sources aren’t just for stories about “that kind of person”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People from underrepresented groups have heart attacks and Alzheimer’s too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Will find under-reported angles by increasing diversity of sources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Specialty months: Breast cancer doesn’t exist only in October. Hispanic people also exist outside of Sep 15 – Oct 15.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increase source diversity</a:t>
            </a:r>
            <a:endParaRPr/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about who’s an authoritative source in more than one way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24" name="Google Shape;124;p7"/>
          <p:cNvGraphicFramePr/>
          <p:nvPr/>
        </p:nvGraphicFramePr>
        <p:xfrm>
          <a:off x="1764495" y="30349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{E06F69CA-030E-4D67-BE31-43780AFA76FE}</a:tableStyleId>
              </a:tblPr>
              <a:tblGrid>
                <a:gridCol w="1732600"/>
                <a:gridCol w="1119925"/>
                <a:gridCol w="1169050"/>
                <a:gridCol w="1539425"/>
                <a:gridCol w="3102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disability status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ZIP code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patient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non-MD, -PhD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community member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uninsured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religion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advocate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career stage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sexual orientation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undocumented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weight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nurse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age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socioeconomic background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increase source diversity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Directly ask PIOs: You already ask for “can I talk to someone who specializes in treating X”!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93700" lvl="0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“I’m looking to feature these voices” </a:t>
            </a:r>
            <a:endParaRPr/>
          </a:p>
          <a:p>
            <a:pPr indent="-393700" lvl="0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“We’re trying to make sure our coverage is representative of the population”</a:t>
            </a:r>
            <a:endParaRPr/>
          </a:p>
          <a:p>
            <a:pPr indent="-393700" lvl="0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“Can you still talk to the dean?” “Yes, but I might not quote them; don’t want to waste anyone’s time.”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increase source diversity</a:t>
            </a:r>
            <a:endParaRPr/>
          </a:p>
        </p:txBody>
      </p:sp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Databases of sources from underrepresented populations</a:t>
            </a:r>
            <a:endParaRPr/>
          </a:p>
          <a:p>
            <a:pPr indent="-231775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u="sng" strike="noStrike">
                <a:solidFill>
                  <a:schemeClr val="hlink"/>
                </a:solidFill>
                <a:hlinkClick r:id="rId3"/>
              </a:rPr>
              <a:t>diversesources.org</a:t>
            </a:r>
            <a:endParaRPr b="0"/>
          </a:p>
          <a:p>
            <a:pPr indent="-231775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u="sng" strike="noStrike">
                <a:solidFill>
                  <a:schemeClr val="hlink"/>
                </a:solidFill>
                <a:hlinkClick r:id="rId4"/>
              </a:rPr>
              <a:t>gage.500womenscientists.org</a:t>
            </a:r>
            <a:endParaRPr b="0"/>
          </a:p>
          <a:p>
            <a:pPr indent="-231775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Pts val="2800"/>
              <a:buChar char="•"/>
            </a:pPr>
            <a:r>
              <a:rPr b="0" i="0" lang="en-US" u="sng" strike="noStrike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Wome</a:t>
            </a:r>
            <a:r>
              <a:rPr lang="en-US" u="sng">
                <a:solidFill>
                  <a:srgbClr val="954F7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 in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Microbiology</a:t>
            </a:r>
            <a:endParaRPr u="sng"/>
          </a:p>
          <a:p>
            <a:pPr indent="-231775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strike="noStrike"/>
              <a:t>Female neuroscientists: </a:t>
            </a:r>
            <a:r>
              <a:rPr b="0" i="0" lang="en-US" u="sng" strike="noStrike">
                <a:solidFill>
                  <a:schemeClr val="hlink"/>
                </a:solidFill>
                <a:hlinkClick r:id="rId8"/>
              </a:rPr>
              <a:t>anneslist.net</a:t>
            </a:r>
            <a:endParaRPr u="sng"/>
          </a:p>
          <a:p>
            <a:pPr indent="-231775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u="sng" strike="noStrike">
                <a:solidFill>
                  <a:schemeClr val="hlink"/>
                </a:solidFill>
                <a:hlinkClick r:id="rId9"/>
              </a:rPr>
              <a:t>#DiverseBioethics</a:t>
            </a:r>
            <a:endParaRPr b="0" i="0" u="sng" strike="noStrike"/>
          </a:p>
          <a:p>
            <a:pPr indent="-231775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NPR Diverse Sources Database: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training.npr.org/sources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2023-03-05T21:53:53Z</dcterms:created>
  <dc:creator>Brittany Trang</dc:creator>
</cp:coreProperties>
</file>