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5"/>
  </p:notesMasterIdLst>
  <p:sldIdLst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93" autoAdjust="0"/>
    <p:restoredTop sz="94660"/>
  </p:normalViewPr>
  <p:slideViewPr>
    <p:cSldViewPr snapToGrid="0" showGuides="1">
      <p:cViewPr varScale="1">
        <p:scale>
          <a:sx n="143" d="100"/>
          <a:sy n="143" d="100"/>
        </p:scale>
        <p:origin x="3156" y="108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E6B2D-5163-4EBB-941E-04D4E1D48C1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FFBF7-1821-4B0E-AA13-1F6DF7B65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2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2FFBF7-1821-4B0E-AA13-1F6DF7B659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1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9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3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2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2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3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7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1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2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2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F4EBD0-C107-483F-97FC-B076245027F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3866D1-1D90-4A73-B36A-4A9D6587B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4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6624E9-0E33-6B26-E23C-C6F2452009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EF48B5-D1B5-8FB5-31F7-9CF2A4CD47C8}"/>
              </a:ext>
            </a:extLst>
          </p:cNvPr>
          <p:cNvSpPr/>
          <p:nvPr/>
        </p:nvSpPr>
        <p:spPr>
          <a:xfrm>
            <a:off x="0" y="167148"/>
            <a:ext cx="9144000" cy="655811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BA09CA-7722-E46D-03C5-0E5E90588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91512"/>
              </p:ext>
            </p:extLst>
          </p:nvPr>
        </p:nvGraphicFramePr>
        <p:xfrm>
          <a:off x="95864" y="442452"/>
          <a:ext cx="8915400" cy="59069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02276812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189610355"/>
                    </a:ext>
                  </a:extLst>
                </a:gridCol>
              </a:tblGrid>
              <a:tr h="43471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 Air Defense Artillery Association CUAS Forum Events</a:t>
                      </a:r>
                      <a:endParaRPr lang="en-US" sz="1800" u="sng" dirty="0"/>
                    </a:p>
                  </a:txBody>
                  <a:tcPr marL="68580" marR="68580" marT="34290" marB="3429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57051"/>
                  </a:ext>
                </a:extLst>
              </a:tr>
              <a:tr h="4068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u="sng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Day 01 - 28 October 2025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u="sng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Day 02 - 29 October 2025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530488"/>
                  </a:ext>
                </a:extLst>
              </a:tr>
              <a:tr h="46940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Army Transformation Initiative &amp; Organizational Change – Impact on C-UAS Industrial Complex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(BG Costello, CG Ft. Sill and FCoE)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Army Senior Leader C-UAS Framework Panel / Q&amp;A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(MG Beck - </a:t>
                      </a:r>
                      <a:r>
                        <a:rPr lang="en-US" sz="1400" kern="100" dirty="0" err="1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MSCoE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BG </a:t>
                      </a:r>
                      <a:r>
                        <a:rPr lang="en-US" sz="1400" kern="100" dirty="0" err="1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Kiniery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kern="100" dirty="0" err="1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MCoE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BG Henke - FCoE)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Networking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Defending the Homeland - Fireside Chat       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(LTG(R) Karbler, LTG Gainey CG, SMDC, USNORTHCOM J3, MG Lozano, PEO M&amp;S)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Lunch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kumimoji="0" 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Homeland Defense Mission Panel -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9713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LTG (R) Karbler  </a:t>
                      </a:r>
                      <a:r>
                        <a:rPr kumimoji="0" lang="en-US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   Installation &amp; Critical Infrastructure Defense  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9713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(SMDC G3, DAMO-Fires, USNORTHCOM J31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Battlefield Evolution of Drone Warfare Update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(Dr. Jamey Jacobs – OSU)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Evolving UAS Threat Panel / Q&amp;A                      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(FCD, TLLMs formerly ACMs, JCU)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Joint C-UAS University &amp; Industry </a:t>
                      </a:r>
                      <a:r>
                        <a:rPr lang="en-US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Demonstrations </a:t>
                      </a: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AutoNum type="arabicParenR"/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Forum Social / View “House of Dynamite” Movie</a:t>
                      </a:r>
                      <a:endParaRPr 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Joint Perspectives on the C-UAS Fight Keynote Speaker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(BG Ross, JIATF 401)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Drone &amp; Counter Drone Autonomy &amp; Artificial Intelligence Briefing / Q&amp;A                                       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(Dr. Jamey Jacobs – OSU)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Networking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Joint Warfighter Panel / Q&amp;A                                     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(COL Schrock – Moderator,  AAMDC G3s, BDE CDR)</a:t>
                      </a:r>
                      <a:endParaRPr lang="en-US" sz="1600" kern="100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arenR"/>
                      </a:pPr>
                      <a:r>
                        <a:rPr lang="en-US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CUAS Industry Panel / Q&amp;A                               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(Raytheon, Kerfoot, </a:t>
                      </a:r>
                      <a:r>
                        <a:rPr lang="en-US" sz="1400" kern="100" dirty="0" err="1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MyDefence</a:t>
                      </a: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Epirus, Anduril)</a:t>
                      </a:r>
                    </a:p>
                    <a:p>
                      <a:pPr marL="0" marR="0" lvl="0" indent="0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-------------------------------------------------------------</a:t>
                      </a:r>
                    </a:p>
                    <a:p>
                      <a:pPr marL="0" marR="0" lvl="0" indent="0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US" sz="1400" kern="100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Invited Speakers:  MG Lozano, Dan Tidwell (DEVCOM),  C-UAS Hub Director, NASIC, COL Cedric Lee</a:t>
                      </a:r>
                      <a:endParaRPr lang="en-US" sz="1400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2898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EBAA619-58CE-A69B-5D04-B59CC5886F49}"/>
              </a:ext>
            </a:extLst>
          </p:cNvPr>
          <p:cNvSpPr txBox="1"/>
          <p:nvPr/>
        </p:nvSpPr>
        <p:spPr>
          <a:xfrm>
            <a:off x="7482348" y="6400801"/>
            <a:ext cx="136668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As of 30 SEP 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711761-F940-788E-BFAA-515F7F0BB934}"/>
              </a:ext>
            </a:extLst>
          </p:cNvPr>
          <p:cNvSpPr txBox="1"/>
          <p:nvPr/>
        </p:nvSpPr>
        <p:spPr>
          <a:xfrm>
            <a:off x="95863" y="6406532"/>
            <a:ext cx="3227439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Pre-Decisional Air Defense Artillery Association</a:t>
            </a:r>
          </a:p>
        </p:txBody>
      </p:sp>
    </p:spTree>
    <p:extLst>
      <p:ext uri="{BB962C8B-B14F-4D97-AF65-F5344CB8AC3E}">
        <p14:creationId xmlns:p14="http://schemas.microsoft.com/office/powerpoint/2010/main" val="75618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WQ+ezI3NTE1MUFBLTZDNDAtNDJBOC04NENGLTlDMTczOEE5RTEzMH08L2lkPjxWYWxpZD50cnVlPC9WYWxpZD48aXRlbT48c2lzbCBzaXNsVmVyc2lvbj0iMCIgcG9saWN5PSJjZGU1M2FjMS1iZjVmLTRhYWUtOWNmMS0wNzUwOWUyM2E0YjAiIG9yaWdpbj0idXNlclNlbGVjdGVkIj48ZWxlbWVudCB1aWQ9ImRlY2VjYmQ2LWRhM2ItNDZmZS04ZjAwLWY5ZDlkZWVhMmVlMSIgdmFsdWU9IiIgeG1sbnM9Imh0dHA6Ly93d3cuYm9sZG9uamFtZXMuY29tLzIwMDgvMDEvc2llL2ludGVybmFsL2xhYmVsIiAvPjxlbGVtZW50IHVpZD0iYmJhOTRjNjUtYWMzZC00ZjM0LWIyZTEtOGRlMTFlZjZmMDFjIiB2YWx1ZT0iIiB4bWxucz0iaHR0cDovL3d3dy5ib2xkb25qYW1lcy5jb20vMjAwOC8wMS9zaWUvaW50ZXJuYWwvbGFiZWwiIC8+PGVsZW1lbnQgdWlkPSJhMDZkYTRkYS1hMjYzLTQxMzYtYjRmZC1mMjhhMTdkMzAxODgiIHZhbHVlPSIiIHhtbG5zPSJodHRwOi8vd3d3LmJvbGRvbmphbWVzLmNvbS8yMDA4LzAxL3NpZS9pbnRlcm5hbC9sYWJlbCIgLz48ZWxlbWVudCB1aWQ9ImJjMmI3YzAxLTZkYjEtNGU3ZC04OGQxLWZjNjE2NzRmODZmZCIgdmFsdWU9IiIgeG1sbnM9Imh0dHA6Ly93d3cuYm9sZG9uamFtZXMuY29tLzIwMDgvMDEvc2llL2ludGVybmFsL2xhYmVsIiAvPjxlbGVtZW50IHVpZD0iOTJlOTkzYTMtYWYzMi00YWZiLWFhMTktM2E0OWNkYjgyYzdhIiB2YWx1ZT0iIiB4bWxucz0iaHR0cDovL3d3dy5ib2xkb25qYW1lcy5jb20vMjAwOC8wMS9zaWUvaW50ZXJuYWwvbGFiZWwiIC8+PC9zaXNsPjxVc2VyTmFtZT5BRFhVXGUyMTE0OTQ5ODwvVXNlck5hbWU+PERhdGVUaW1lPjkvMzAvMjAyNSA0OjE3OjQ4IFBNPC9EYXRlVGltZT48TGFiZWxTdHJpbmc+RXhwb3J0IENvbnRyb2wgQ291bnRyeTogVVMgIHwgVW5yZXN0cmljdGVkIENvbnRlbnQgfCBVc2UgUHJlZXhpc3RpbmcgTWFya2luZyAobm90IGFwcGxpZWQgYnkgdGhpcyB0b29sKSB8IE90aGVyIEluZm9ybWF0aW9uIChOb3QgUmVxdWlyaW5nIGFuIEV4cG9ydCBDb250cm9sIE1hcmtpbmcpIHwgTm8gdmlzdWFsIG1hcmtpbmcgYXBwbGllZCBieSB0aGUgdG9vbDwvTGFiZWxTdHJpbmc+PC9pdGVtPjwvbGFiZWxIaXN0b3J5Pg==</Value>
  <Signature xmlns="http://www.w3.org/2000/09/xmldsig#">
    <SignedInfo>
      <CanonicalizationMethod Algorithm="http://www.w3.org/TR/2001/REC-xml-c14n-20010315"/>
      <SignatureMethod Algorithm="http://www.w3.org/2001/04/xmldsig-more#rsa-sha256"/>
      <Reference URI="">
        <Transforms>
          <Transform Algorithm="http://www.w3.org/2000/09/xmldsig#enveloped-signature"/>
        </Transforms>
        <DigestMethod Algorithm="http://www.w3.org/2001/04/xmlenc#sha256"/>
        <DigestValue>tIAwupIFFMpkPFFaICSdeTlfFa/km/u1WX4xs9Zaf1g=</DigestValue>
      </Reference>
      <Reference URI="#CLASSIFICATIONHISTORY">
        <DigestMethod Algorithm="http://www.w3.org/2001/04/xmlenc#sha256"/>
        <DigestValue>VDDjHw1Dy2hYZI02SSBMvIv+iBjYfyD7yJya7DzSpO8=</DigestValue>
      </Reference>
    </SignedInfo>
    <SignatureValue>gpu9GECPQ7QC+4meUmkUZBCTphf2aTCpXjMQcgwVmBRNsa9KmG5IKXI1pvMlTnd+oNsaaTioHb1nl5caLijbRQ==</SignatureValue>
    <Object Id="CLASSIFICATIONHISTORY">
      <ArrayOfString xmlns:xsi="http://www.w3.org/2001/XMLSchema-instance" xmlns:xsd="http://www.w3.org/2001/XMLSchema" xmlns="">
        <string>JGvl+M2UXUMS67s1rq8BWpEltPgy2y49</string>
      </ArrayOfString>
    </Object>
  </Signature>
</WrappedLabelHistory>
</file>

<file path=customXml/item2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>
  <element uid="dececbd6-da3b-46fe-8f00-f9d9deea2ee1" value=""/>
  <element uid="bba94c65-ac3d-4f34-b2e1-8de11ef6f01c" value=""/>
  <element uid="a06da4da-a263-4136-b4fd-f28a17d30188" value=""/>
  <element uid="bc2b7c01-6db1-4e7d-88d1-fc61674f86fd" value=""/>
  <element uid="92e993a3-af32-4afb-aa19-3a49cdb82c7a" value=""/>
</sisl>
</file>

<file path=customXml/itemProps1.xml><?xml version="1.0" encoding="utf-8"?>
<ds:datastoreItem xmlns:ds="http://schemas.openxmlformats.org/officeDocument/2006/customXml" ds:itemID="{275151AA-6C40-42A8-84CF-9C1738A9E130}">
  <ds:schemaRefs>
    <ds:schemaRef ds:uri="http://www.w3.org/2001/XMLSchema"/>
    <ds:schemaRef ds:uri="http://www.boldonjames.com/2016/02/Classifier/internal/wrappedLabelHistory"/>
    <ds:schemaRef ds:uri="http://www.w3.org/2000/09/xmldsig#"/>
    <ds:schemaRef ds:uri=""/>
  </ds:schemaRefs>
</ds:datastoreItem>
</file>

<file path=customXml/itemProps2.xml><?xml version="1.0" encoding="utf-8"?>
<ds:datastoreItem xmlns:ds="http://schemas.openxmlformats.org/officeDocument/2006/customXml" ds:itemID="{A104DFFF-CC2C-40BC-A039-8FEC573435D7}">
  <ds:schemaRefs>
    <ds:schemaRef ds:uri="http://www.w3.org/2001/XMLSchema"/>
    <ds:schemaRef ds:uri="http://www.boldonjames.com/2008/01/sie/internal/label"/>
  </ds:schemaRefs>
</ds:datastoreItem>
</file>

<file path=docMetadata/LabelInfo.xml><?xml version="1.0" encoding="utf-8"?>
<clbl:labelList xmlns:clbl="http://schemas.microsoft.com/office/2020/mipLabelMetadata">
  <clbl:label id="{4447dd6a-a4a1-440b-a6a3-9124ef1ee017}" enabled="1" method="Privileged" siteId="{7a18110d-ef9b-4274-acef-e62ab0fe28e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277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rtnipcontrolcode:unrestricted|rtnipcontrolcodevm:preexistingipvm|rtnexportcontrolcountry:usa|rtnexportcontrolcode:otherinfo|rtnexportcontrolcodevm:nousecvm</dc:subject>
  <dc:creator>Hayes, Brad C (USA)</dc:creator>
  <cp:lastModifiedBy>McIntire, Randall A (USA)</cp:lastModifiedBy>
  <cp:revision>21</cp:revision>
  <dcterms:created xsi:type="dcterms:W3CDTF">2025-09-20T06:11:55Z</dcterms:created>
  <dcterms:modified xsi:type="dcterms:W3CDTF">2025-09-30T16:22:02Z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tnipcontrolcode">
    <vt:lpwstr>unrestricted</vt:lpwstr>
  </property>
  <property fmtid="{D5CDD505-2E9C-101B-9397-08002B2CF9AE}" pid="3" name="rtnipcontrolcodevm">
    <vt:lpwstr>preexistingipvm</vt:lpwstr>
  </property>
  <property fmtid="{D5CDD505-2E9C-101B-9397-08002B2CF9AE}" pid="4" name="rtnexportcontrolcountry">
    <vt:lpwstr>usa</vt:lpwstr>
  </property>
  <property fmtid="{D5CDD505-2E9C-101B-9397-08002B2CF9AE}" pid="5" name="rtnexportcontrolcode">
    <vt:lpwstr>otherinfo</vt:lpwstr>
  </property>
  <property fmtid="{D5CDD505-2E9C-101B-9397-08002B2CF9AE}" pid="6" name="rtnexportcontrolcodevm">
    <vt:lpwstr>nousecvm</vt:lpwstr>
  </property>
  <property fmtid="{D5CDD505-2E9C-101B-9397-08002B2CF9AE}" pid="7" name="docIndexRef">
    <vt:lpwstr>02842ebf-2a66-4730-a41d-1057b7759bb2</vt:lpwstr>
  </property>
  <property fmtid="{D5CDD505-2E9C-101B-9397-08002B2CF9AE}" pid="8" name="bjClsUserRVM">
    <vt:lpwstr>[]</vt:lpwstr>
  </property>
  <property fmtid="{D5CDD505-2E9C-101B-9397-08002B2CF9AE}" pid="9" name="bjDocumentLabelXML">
    <vt:lpwstr>&lt;?xml version="1.0" encoding="us-ascii"?&gt;&lt;sisl xmlns:xsi="http://www.w3.org/2001/XMLSchema-instance" xmlns:xsd="http://www.w3.org/2001/XMLSchema" sislVersion="0" policy="cde53ac1-bf5f-4aae-9cf1-07509e23a4b0" origin="userSelected" xmlns="http://www.boldonj</vt:lpwstr>
  </property>
  <property fmtid="{D5CDD505-2E9C-101B-9397-08002B2CF9AE}" pid="10" name="bjDocumentLabelXML-0">
    <vt:lpwstr>ames.com/2008/01/sie/internal/label"&gt;&lt;element uid="dececbd6-da3b-46fe-8f00-f9d9deea2ee1" value="" /&gt;&lt;element uid="bba94c65-ac3d-4f34-b2e1-8de11ef6f01c" value="" /&gt;&lt;element uid="a06da4da-a263-4136-b4fd-f28a17d30188" value="" /&gt;&lt;element uid="bc2b7c01-6db1-4</vt:lpwstr>
  </property>
  <property fmtid="{D5CDD505-2E9C-101B-9397-08002B2CF9AE}" pid="11" name="bjDocumentLabelXML-1">
    <vt:lpwstr>e7d-88d1-fc61674f86fd" value="" /&gt;&lt;element uid="92e993a3-af32-4afb-aa19-3a49cdb82c7a" value="" /&gt;&lt;/sisl&gt;</vt:lpwstr>
  </property>
  <property fmtid="{D5CDD505-2E9C-101B-9397-08002B2CF9AE}" pid="12" name="bjDocumentSecurityLabel">
    <vt:lpwstr>Export Control Country: US  | Unrestricted Content | Use Preexisting Marking (not applied by this tool) | Other Information (Not Requiring an Export Control Marking) | No visual marking applied by the tool</vt:lpwstr>
  </property>
  <property fmtid="{D5CDD505-2E9C-101B-9397-08002B2CF9AE}" pid="13" name="bjSaver">
    <vt:lpwstr>YsZIAwLy2QvoT/iS54u9RV3xwUjLqxdT</vt:lpwstr>
  </property>
  <property fmtid="{D5CDD505-2E9C-101B-9397-08002B2CF9AE}" pid="14" name="bjpmDocIH">
    <vt:lpwstr>qeEAgZ/ekj4A1WQ8Lx+9swTlKQoE+sGT</vt:lpwstr>
  </property>
  <property fmtid="{D5CDD505-2E9C-101B-9397-08002B2CF9AE}" pid="15" name="bjLabelHistoryID">
    <vt:lpwstr>{275151AA-6C40-42A8-84CF-9C1738A9E130}</vt:lpwstr>
  </property>
</Properties>
</file>