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62" r:id="rId5"/>
    <p:sldId id="486" r:id="rId6"/>
    <p:sldId id="579" r:id="rId7"/>
    <p:sldId id="548" r:id="rId8"/>
    <p:sldId id="456" r:id="rId9"/>
    <p:sldId id="566" r:id="rId10"/>
    <p:sldId id="536" r:id="rId11"/>
    <p:sldId id="567" r:id="rId12"/>
    <p:sldId id="457" r:id="rId13"/>
    <p:sldId id="460" r:id="rId14"/>
    <p:sldId id="461" r:id="rId15"/>
    <p:sldId id="462" r:id="rId16"/>
    <p:sldId id="540" r:id="rId17"/>
    <p:sldId id="582" r:id="rId18"/>
    <p:sldId id="464" r:id="rId19"/>
    <p:sldId id="463" r:id="rId20"/>
    <p:sldId id="507" r:id="rId21"/>
    <p:sldId id="469" r:id="rId22"/>
    <p:sldId id="504" r:id="rId23"/>
    <p:sldId id="467" r:id="rId24"/>
    <p:sldId id="505" r:id="rId25"/>
    <p:sldId id="468" r:id="rId26"/>
    <p:sldId id="550" r:id="rId27"/>
    <p:sldId id="506" r:id="rId28"/>
    <p:sldId id="492" r:id="rId29"/>
    <p:sldId id="534" r:id="rId30"/>
    <p:sldId id="512" r:id="rId31"/>
    <p:sldId id="538" r:id="rId32"/>
    <p:sldId id="539" r:id="rId33"/>
    <p:sldId id="580" r:id="rId34"/>
    <p:sldId id="584" r:id="rId35"/>
    <p:sldId id="559" r:id="rId36"/>
    <p:sldId id="585" r:id="rId37"/>
    <p:sldId id="586" r:id="rId38"/>
    <p:sldId id="508" r:id="rId39"/>
    <p:sldId id="470" r:id="rId40"/>
    <p:sldId id="490" r:id="rId41"/>
    <p:sldId id="471" r:id="rId42"/>
    <p:sldId id="577" r:id="rId43"/>
    <p:sldId id="472" r:id="rId44"/>
    <p:sldId id="473" r:id="rId45"/>
    <p:sldId id="474" r:id="rId46"/>
    <p:sldId id="475" r:id="rId47"/>
    <p:sldId id="476" r:id="rId48"/>
    <p:sldId id="477" r:id="rId49"/>
    <p:sldId id="478" r:id="rId50"/>
    <p:sldId id="479" r:id="rId51"/>
    <p:sldId id="530" r:id="rId52"/>
    <p:sldId id="543" r:id="rId53"/>
    <p:sldId id="563" r:id="rId54"/>
    <p:sldId id="581" r:id="rId55"/>
    <p:sldId id="583" r:id="rId56"/>
    <p:sldId id="578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sselman, Jim" initials="MJ" lastIdx="7" clrIdx="0">
    <p:extLst>
      <p:ext uri="{19B8F6BF-5375-455C-9EA6-DF929625EA0E}">
        <p15:presenceInfo xmlns:p15="http://schemas.microsoft.com/office/powerpoint/2012/main" userId="S-1-5-21-1214440339-1547161642-839522115-2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A8"/>
    <a:srgbClr val="1F4284"/>
    <a:srgbClr val="1F4283"/>
    <a:srgbClr val="0673F8"/>
    <a:srgbClr val="D7181F"/>
    <a:srgbClr val="1B146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EE59DA-EDBC-45D4-B32A-3C8312687AE0}" v="237" dt="2020-12-02T17:04:44.4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83666" autoAdjust="0"/>
  </p:normalViewPr>
  <p:slideViewPr>
    <p:cSldViewPr>
      <p:cViewPr varScale="1">
        <p:scale>
          <a:sx n="58" d="100"/>
          <a:sy n="58" d="100"/>
        </p:scale>
        <p:origin x="1640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ldot-my.sharepoint.com/personal/howard_moseley_dot_state_fl_us1/Documents/Howie/PowerPoint/2018%20Asphalt%20Conference/Asphalt%20Tonnage%20by%20Small%20Contracto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6242344706911"/>
          <c:y val="7.407407407407407E-2"/>
          <c:w val="0.80672069116360456"/>
          <c:h val="0.6116271168158775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overlap val="8"/>
        <c:axId val="451398928"/>
        <c:axId val="451403632"/>
      </c:barChart>
      <c:catAx>
        <c:axId val="45139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403632"/>
        <c:crosses val="autoZero"/>
        <c:auto val="1"/>
        <c:lblAlgn val="ctr"/>
        <c:lblOffset val="100"/>
        <c:noMultiLvlLbl val="0"/>
      </c:catAx>
      <c:valAx>
        <c:axId val="451403632"/>
        <c:scaling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Asphalt Mix Tonnage</a:t>
                </a:r>
              </a:p>
            </c:rich>
          </c:tx>
          <c:layout>
            <c:manualLayout>
              <c:xMode val="edge"/>
              <c:yMode val="edge"/>
              <c:x val="4.178576115485564E-2"/>
              <c:y val="0.198761569277524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398928"/>
        <c:crosses val="autoZero"/>
        <c:crossBetween val="between"/>
        <c:majorUnit val="20000"/>
        <c:minorUnit val="100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6CA94-E78A-4DB2-8D0A-77B6D6368AE8}" type="datetimeFigureOut">
              <a:rPr lang="en-US" smtClean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2E501-C3C3-401C-9B98-10F86350F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5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103C0D-89C5-4D99-A5FB-B7F1B55AAEB8}" type="datetimeFigureOut">
              <a:rPr lang="en-US" smtClean="0"/>
              <a:t>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3F43BD-4306-4638-BB75-782B3C211F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00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7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8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9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333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2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37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F43BD-4306-4638-BB75-782B3C211FE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7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84600"/>
            <a:ext cx="7772400" cy="60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Placeholder 15"/>
          <p:cNvSpPr txBox="1">
            <a:spLocks/>
          </p:cNvSpPr>
          <p:nvPr userDrawn="1"/>
        </p:nvSpPr>
        <p:spPr>
          <a:xfrm>
            <a:off x="6477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54A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1F4283"/>
              </a:buClr>
              <a:defRPr/>
            </a:lvl2pPr>
            <a:lvl3pPr>
              <a:buClr>
                <a:srgbClr val="FF0000"/>
              </a:buClr>
              <a:defRPr/>
            </a:lvl3pPr>
            <a:lvl4pPr>
              <a:buClr>
                <a:srgbClr val="1F4284"/>
              </a:buClr>
              <a:defRPr/>
            </a:lvl4pPr>
            <a:lvl5pPr>
              <a:buClr>
                <a:srgbClr val="FF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5"/>
          <p:cNvSpPr>
            <a:spLocks noGrp="1"/>
          </p:cNvSpPr>
          <p:nvPr>
            <p:ph type="title"/>
          </p:nvPr>
        </p:nvSpPr>
        <p:spPr>
          <a:xfrm>
            <a:off x="6096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 i="0" baseline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7772400" cy="609599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5"/>
          <p:cNvSpPr txBox="1">
            <a:spLocks/>
          </p:cNvSpPr>
          <p:nvPr userDrawn="1"/>
        </p:nvSpPr>
        <p:spPr>
          <a:xfrm>
            <a:off x="6477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54A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FF0000"/>
              </a:buClr>
              <a:defRPr sz="2800"/>
            </a:lvl1pPr>
            <a:lvl2pPr>
              <a:buClr>
                <a:srgbClr val="1F4283"/>
              </a:buClr>
              <a:defRPr sz="2400"/>
            </a:lvl2pPr>
            <a:lvl3pPr>
              <a:buClr>
                <a:srgbClr val="FF0000"/>
              </a:buClr>
              <a:defRPr sz="2000"/>
            </a:lvl3pPr>
            <a:lvl4pPr>
              <a:buClr>
                <a:srgbClr val="1F4283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FF0000"/>
              </a:buClr>
              <a:defRPr sz="2800"/>
            </a:lvl1pPr>
            <a:lvl2pPr>
              <a:buClr>
                <a:srgbClr val="1F4283"/>
              </a:buClr>
              <a:defRPr sz="2400"/>
            </a:lvl2pPr>
            <a:lvl3pPr>
              <a:buClr>
                <a:srgbClr val="FF0000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5"/>
          <p:cNvSpPr txBox="1">
            <a:spLocks/>
          </p:cNvSpPr>
          <p:nvPr userDrawn="1"/>
        </p:nvSpPr>
        <p:spPr>
          <a:xfrm>
            <a:off x="6477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54A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7772400" cy="609599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5"/>
          <p:cNvSpPr txBox="1">
            <a:spLocks/>
          </p:cNvSpPr>
          <p:nvPr userDrawn="1"/>
        </p:nvSpPr>
        <p:spPr>
          <a:xfrm>
            <a:off x="6477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54A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5"/>
          <p:cNvSpPr txBox="1">
            <a:spLocks/>
          </p:cNvSpPr>
          <p:nvPr userDrawn="1"/>
        </p:nvSpPr>
        <p:spPr>
          <a:xfrm>
            <a:off x="6477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54A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7772400" cy="609599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4600"/>
            <a:ext cx="914400" cy="4572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371600" y="6429791"/>
            <a:ext cx="59436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F4284"/>
                </a:solidFill>
              </a:rPr>
              <a:t>Florida Department of Transportation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647700" y="76200"/>
            <a:ext cx="7886700" cy="54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baseline="0">
          <a:solidFill>
            <a:srgbClr val="1F428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708DC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4A8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fdotwww.blob.core.windows.net/sitefinity/docs/default-source/materials/administration/resources/library/publications/fstm/methods/fm5-599.pdf?sfvrsn=f8e357fc_4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D76E5E-FB5D-45DF-B51D-541FC152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4" y="1413452"/>
            <a:ext cx="7639589" cy="5077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50133"/>
            <a:ext cx="9144000" cy="114895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Howie Moseley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State Bituminous Materials Engineer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228600"/>
            <a:ext cx="57912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283"/>
                </a:solidFill>
              </a:rPr>
              <a:t>Florida Department of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0" y="476310"/>
            <a:ext cx="57912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4283"/>
                </a:solidFill>
              </a:rPr>
              <a:t>TRANSPORTATION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1828800" cy="914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143762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State of the Industry</a:t>
            </a:r>
          </a:p>
        </p:txBody>
      </p:sp>
    </p:spTree>
    <p:extLst>
      <p:ext uri="{BB962C8B-B14F-4D97-AF65-F5344CB8AC3E}">
        <p14:creationId xmlns:p14="http://schemas.microsoft.com/office/powerpoint/2010/main" val="470296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Asphalt Tonnage By District (FY 19/20)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7BE92-7FF6-43CF-A61A-2D35767C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850"/>
            <a:ext cx="906549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9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Asphalt Tonnage By Producer (FY 19/20)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F038E-6B2F-4960-BF82-30A373036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" y="867178"/>
            <a:ext cx="9032358" cy="59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3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542350"/>
          </a:xfrm>
        </p:spPr>
        <p:txBody>
          <a:bodyPr/>
          <a:lstStyle/>
          <a:p>
            <a:pPr algn="ctr"/>
            <a:r>
              <a:rPr lang="en-US" dirty="0"/>
              <a:t>Asphalt Tonnage By Producer (FY 19/20)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173843"/>
              </p:ext>
            </p:extLst>
          </p:nvPr>
        </p:nvGraphicFramePr>
        <p:xfrm>
          <a:off x="0" y="9144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505E6F4-052C-4432-9FE7-B1F419B9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4" y="1066799"/>
            <a:ext cx="9124637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542350"/>
          </a:xfrm>
        </p:spPr>
        <p:txBody>
          <a:bodyPr/>
          <a:lstStyle/>
          <a:p>
            <a:pPr algn="ctr"/>
            <a:r>
              <a:rPr lang="en-US" dirty="0"/>
              <a:t>Mix Tonnage By Traffic Level (FY 19/20)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6D23-A0DE-4A60-BCCB-F5D85AF5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57" y="1371600"/>
            <a:ext cx="8771999" cy="48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542350"/>
          </a:xfrm>
        </p:spPr>
        <p:txBody>
          <a:bodyPr/>
          <a:lstStyle/>
          <a:p>
            <a:pPr algn="ctr"/>
            <a:r>
              <a:rPr lang="en-US" dirty="0"/>
              <a:t>Friction Course Aggregate Type (FY 19/20)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B9972-8535-4B84-8280-7A947A4F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86" y="1066800"/>
            <a:ext cx="8191827" cy="5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10E37F-59BE-46D6-A55E-580B8064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7" y="1219200"/>
            <a:ext cx="9092693" cy="56388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542350"/>
          </a:xfrm>
        </p:spPr>
        <p:txBody>
          <a:bodyPr/>
          <a:lstStyle/>
          <a:p>
            <a:pPr algn="ctr"/>
            <a:r>
              <a:rPr lang="en-US" dirty="0"/>
              <a:t>Mix Tonnage By Binder Type (FY 19/20)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1381E-E93C-4E0C-8B25-918FA4D3188C}"/>
              </a:ext>
            </a:extLst>
          </p:cNvPr>
          <p:cNvSpPr txBox="1"/>
          <p:nvPr/>
        </p:nvSpPr>
        <p:spPr>
          <a:xfrm>
            <a:off x="2971800" y="1524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mix tonnage 4,447,880</a:t>
            </a:r>
          </a:p>
        </p:txBody>
      </p:sp>
    </p:spTree>
    <p:extLst>
      <p:ext uri="{BB962C8B-B14F-4D97-AF65-F5344CB8AC3E}">
        <p14:creationId xmlns:p14="http://schemas.microsoft.com/office/powerpoint/2010/main" val="306208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982F4E-EE03-4C70-97FA-569F78D6C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914400"/>
            <a:ext cx="8763368" cy="58674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Binder Tonnage (FY 19/20)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2EAD1-83F5-4884-B7AF-8F203B0FF19B}"/>
              </a:ext>
            </a:extLst>
          </p:cNvPr>
          <p:cNvSpPr txBox="1"/>
          <p:nvPr/>
        </p:nvSpPr>
        <p:spPr>
          <a:xfrm>
            <a:off x="2209800" y="1752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binder tonnage 246,921 </a:t>
            </a:r>
          </a:p>
        </p:txBody>
      </p:sp>
    </p:spTree>
    <p:extLst>
      <p:ext uri="{BB962C8B-B14F-4D97-AF65-F5344CB8AC3E}">
        <p14:creationId xmlns:p14="http://schemas.microsoft.com/office/powerpoint/2010/main" val="1762117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52">
            <a:extLst>
              <a:ext uri="{FF2B5EF4-FFF2-40B4-BE49-F238E27FC236}">
                <a16:creationId xmlns:a16="http://schemas.microsoft.com/office/drawing/2014/main" id="{3C05718B-C230-4B48-A069-6EA2FF10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42350"/>
          </a:xfrm>
        </p:spPr>
        <p:txBody>
          <a:bodyPr/>
          <a:lstStyle/>
          <a:p>
            <a:pPr algn="ctr"/>
            <a:r>
              <a:rPr lang="en-US" sz="5400" b="1" dirty="0"/>
              <a:t>RAP Usage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6796F-35D5-4F1D-BD34-E266770B6B3C}"/>
              </a:ext>
            </a:extLst>
          </p:cNvPr>
          <p:cNvSpPr txBox="1"/>
          <p:nvPr/>
        </p:nvSpPr>
        <p:spPr>
          <a:xfrm>
            <a:off x="76200" y="4191000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- </a:t>
            </a:r>
            <a:r>
              <a:rPr lang="en-US" sz="4400" b="1" dirty="0">
                <a:solidFill>
                  <a:schemeClr val="bg1"/>
                </a:solidFill>
              </a:rPr>
              <a:t>775,000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Tons of RAP</a:t>
            </a: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- 50,000 Tons of Binder from RAP</a:t>
            </a: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- 725,000 Tons of Aggregate from RAP</a:t>
            </a:r>
          </a:p>
        </p:txBody>
      </p:sp>
    </p:spTree>
    <p:extLst>
      <p:ext uri="{BB962C8B-B14F-4D97-AF65-F5344CB8AC3E}">
        <p14:creationId xmlns:p14="http://schemas.microsoft.com/office/powerpoint/2010/main" val="36393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RAP Usage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669691"/>
              </p:ext>
            </p:extLst>
          </p:nvPr>
        </p:nvGraphicFramePr>
        <p:xfrm>
          <a:off x="31530" y="1127993"/>
          <a:ext cx="9112473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594821135"/>
                    </a:ext>
                  </a:extLst>
                </a:gridCol>
                <a:gridCol w="914403">
                  <a:extLst>
                    <a:ext uri="{9D8B030D-6E8A-4147-A177-3AD203B41FA5}">
                      <a16:colId xmlns:a16="http://schemas.microsoft.com/office/drawing/2014/main" val="2597951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11/12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12/13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14/15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15/16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17/18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FY 19/20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Unrestricted</a:t>
                      </a:r>
                    </a:p>
                    <a:p>
                      <a:r>
                        <a:rPr lang="en-US" sz="2000" dirty="0"/>
                        <a:t>(no limit)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Restricted</a:t>
                      </a:r>
                    </a:p>
                    <a:p>
                      <a:r>
                        <a:rPr lang="en-US" sz="2000" dirty="0"/>
                        <a:t>(Max 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85B46A6-9C3F-4BCE-8CB2-4C8DAA81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953000"/>
            <a:ext cx="4480663" cy="17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49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9144000" cy="6928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Asphalt Mix Cost</a:t>
            </a:r>
          </a:p>
        </p:txBody>
      </p:sp>
    </p:spTree>
    <p:extLst>
      <p:ext uri="{BB962C8B-B14F-4D97-AF65-F5344CB8AC3E}">
        <p14:creationId xmlns:p14="http://schemas.microsoft.com/office/powerpoint/2010/main" val="194337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My 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2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Asphalt Mix Weighted Average Cost </a:t>
            </a:r>
            <a:r>
              <a:rPr lang="en-US" sz="3200" dirty="0"/>
              <a:t>($/ton)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B13EB-44B0-4700-9734-2242A26A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" y="1143000"/>
            <a:ext cx="9022406" cy="525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Asphalt Binder Cost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C3E31-63C0-479B-B329-6D6BCF4B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447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2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Asphalt Price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49AB7-F2B7-4C0E-9603-0E0F91F3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" y="888261"/>
            <a:ext cx="9110330" cy="59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sz="3500" dirty="0"/>
              <a:t>2021 High Polymer Binder Forecast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1F5DDE-549F-4030-AC79-0DAF33D6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" y="963930"/>
            <a:ext cx="9106231" cy="58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8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Pay Factor Data</a:t>
            </a:r>
          </a:p>
        </p:txBody>
      </p:sp>
    </p:spTree>
    <p:extLst>
      <p:ext uri="{BB962C8B-B14F-4D97-AF65-F5344CB8AC3E}">
        <p14:creationId xmlns:p14="http://schemas.microsoft.com/office/powerpoint/2010/main" val="3150042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4906963"/>
          </a:xfrm>
        </p:spPr>
        <p:txBody>
          <a:bodyPr/>
          <a:lstStyle/>
          <a:p>
            <a:r>
              <a:rPr lang="en-US" dirty="0">
                <a:solidFill>
                  <a:srgbClr val="1F4284"/>
                </a:solidFill>
              </a:rPr>
              <a:t>Statewide Average CPF </a:t>
            </a:r>
          </a:p>
          <a:p>
            <a:pPr lvl="1"/>
            <a:r>
              <a:rPr lang="en-US" sz="3200" b="1" dirty="0">
                <a:solidFill>
                  <a:srgbClr val="1F4284"/>
                </a:solidFill>
              </a:rPr>
              <a:t>FY 19/20:  1.018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18/19:  1.016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17/18:  1.016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16/17:  1.013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15/16:  1.009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14/15:  1.018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13/14:  1.019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FY 12/13:  1.011</a:t>
            </a: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Composite Pay Factor (CPF)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1EEA3-0660-4776-9F78-665FD739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38600"/>
            <a:ext cx="2799704" cy="25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1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906963"/>
          </a:xfrm>
        </p:spPr>
        <p:txBody>
          <a:bodyPr/>
          <a:lstStyle/>
          <a:p>
            <a:r>
              <a:rPr lang="en-US" dirty="0">
                <a:solidFill>
                  <a:srgbClr val="1F4284"/>
                </a:solidFill>
              </a:rPr>
              <a:t>Dense Graded Pay Factor Data</a:t>
            </a:r>
          </a:p>
          <a:p>
            <a:endParaRPr lang="en-US" dirty="0">
              <a:solidFill>
                <a:srgbClr val="1F4284"/>
              </a:solidFill>
            </a:endParaRPr>
          </a:p>
          <a:p>
            <a:endParaRPr lang="en-US" dirty="0">
              <a:solidFill>
                <a:srgbClr val="1F428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1F4284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Composite Pay Factor (CPF)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01488C-D80B-4C94-A159-87BB840D8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847069"/>
              </p:ext>
            </p:extLst>
          </p:nvPr>
        </p:nvGraphicFramePr>
        <p:xfrm>
          <a:off x="0" y="2057400"/>
          <a:ext cx="912962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147">
                  <a:extLst>
                    <a:ext uri="{9D8B030D-6E8A-4147-A177-3AD203B41FA5}">
                      <a16:colId xmlns:a16="http://schemas.microsoft.com/office/drawing/2014/main" val="3217513154"/>
                    </a:ext>
                  </a:extLst>
                </a:gridCol>
                <a:gridCol w="1262853">
                  <a:extLst>
                    <a:ext uri="{9D8B030D-6E8A-4147-A177-3AD203B41FA5}">
                      <a16:colId xmlns:a16="http://schemas.microsoft.com/office/drawing/2014/main" val="14068773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0160555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50023946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384619161"/>
                    </a:ext>
                  </a:extLst>
                </a:gridCol>
                <a:gridCol w="1621963">
                  <a:extLst>
                    <a:ext uri="{9D8B030D-6E8A-4147-A177-3AD203B41FA5}">
                      <a16:colId xmlns:a16="http://schemas.microsoft.com/office/drawing/2014/main" val="835431906"/>
                    </a:ext>
                  </a:extLst>
                </a:gridCol>
                <a:gridCol w="1259258">
                  <a:extLst>
                    <a:ext uri="{9D8B030D-6E8A-4147-A177-3AD203B41FA5}">
                      <a16:colId xmlns:a16="http://schemas.microsoft.com/office/drawing/2014/main" val="3113134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Air Voids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#8 Sieve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#200 Sieve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9968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1760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7495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2364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9689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8569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682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21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073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4906963"/>
          </a:xfrm>
        </p:spPr>
        <p:txBody>
          <a:bodyPr/>
          <a:lstStyle/>
          <a:p>
            <a:r>
              <a:rPr lang="en-US" dirty="0">
                <a:solidFill>
                  <a:srgbClr val="1F4284"/>
                </a:solidFill>
              </a:rPr>
              <a:t>Open Graded Pay Factor Data</a:t>
            </a: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Composite Pay Factor (CPF) Data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D165EF-3916-474C-A930-816B261F3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896799"/>
              </p:ext>
            </p:extLst>
          </p:nvPr>
        </p:nvGraphicFramePr>
        <p:xfrm>
          <a:off x="1438" y="2133600"/>
          <a:ext cx="9144001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848">
                  <a:extLst>
                    <a:ext uri="{9D8B030D-6E8A-4147-A177-3AD203B41FA5}">
                      <a16:colId xmlns:a16="http://schemas.microsoft.com/office/drawing/2014/main" val="3520616826"/>
                    </a:ext>
                  </a:extLst>
                </a:gridCol>
                <a:gridCol w="1185165">
                  <a:extLst>
                    <a:ext uri="{9D8B030D-6E8A-4147-A177-3AD203B41FA5}">
                      <a16:colId xmlns:a16="http://schemas.microsoft.com/office/drawing/2014/main" val="1095336352"/>
                    </a:ext>
                  </a:extLst>
                </a:gridCol>
                <a:gridCol w="1723047">
                  <a:extLst>
                    <a:ext uri="{9D8B030D-6E8A-4147-A177-3AD203B41FA5}">
                      <a16:colId xmlns:a16="http://schemas.microsoft.com/office/drawing/2014/main" val="3476782214"/>
                    </a:ext>
                  </a:extLst>
                </a:gridCol>
                <a:gridCol w="1723047">
                  <a:extLst>
                    <a:ext uri="{9D8B030D-6E8A-4147-A177-3AD203B41FA5}">
                      <a16:colId xmlns:a16="http://schemas.microsoft.com/office/drawing/2014/main" val="1244241359"/>
                    </a:ext>
                  </a:extLst>
                </a:gridCol>
                <a:gridCol w="1640997">
                  <a:extLst>
                    <a:ext uri="{9D8B030D-6E8A-4147-A177-3AD203B41FA5}">
                      <a16:colId xmlns:a16="http://schemas.microsoft.com/office/drawing/2014/main" val="3020664803"/>
                    </a:ext>
                  </a:extLst>
                </a:gridCol>
                <a:gridCol w="1476897">
                  <a:extLst>
                    <a:ext uri="{9D8B030D-6E8A-4147-A177-3AD203B41FA5}">
                      <a16:colId xmlns:a16="http://schemas.microsoft.com/office/drawing/2014/main" val="3053557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3/8” Sieve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#4 Sieve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#8 Sieve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7052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8006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9857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81982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257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3403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7719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579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73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4906963"/>
          </a:xfrm>
        </p:spPr>
        <p:txBody>
          <a:bodyPr/>
          <a:lstStyle/>
          <a:p>
            <a:r>
              <a:rPr lang="en-US" sz="4000" b="1" dirty="0">
                <a:solidFill>
                  <a:srgbClr val="1F4284"/>
                </a:solidFill>
              </a:rPr>
              <a:t>#1  Preferred Materials (1.0361)</a:t>
            </a:r>
          </a:p>
          <a:p>
            <a:r>
              <a:rPr lang="en-US" sz="4000" b="1" dirty="0">
                <a:solidFill>
                  <a:srgbClr val="1F4284"/>
                </a:solidFill>
              </a:rPr>
              <a:t>#2  General Asphalt (1.0274)</a:t>
            </a:r>
          </a:p>
          <a:p>
            <a:r>
              <a:rPr lang="en-US" sz="4000" b="1" dirty="0">
                <a:solidFill>
                  <a:srgbClr val="1F4284"/>
                </a:solidFill>
              </a:rPr>
              <a:t>#3  Halley Engineering (1.0267)</a:t>
            </a:r>
          </a:p>
          <a:p>
            <a:endParaRPr lang="en-US" dirty="0">
              <a:solidFill>
                <a:srgbClr val="1F4284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FY 19/20 Top Producer CPF </a:t>
            </a:r>
            <a:r>
              <a:rPr lang="en-US" dirty="0">
                <a:solidFill>
                  <a:srgbClr val="1F4284"/>
                </a:solidFill>
              </a:rPr>
              <a:t>(&gt;100,000 tons)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F224D-7BD7-42C1-9A18-6E0D94BE2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357517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4906963"/>
          </a:xfrm>
        </p:spPr>
        <p:txBody>
          <a:bodyPr/>
          <a:lstStyle/>
          <a:p>
            <a:r>
              <a:rPr lang="en-US" sz="4000" b="1" dirty="0">
                <a:solidFill>
                  <a:srgbClr val="1F4284"/>
                </a:solidFill>
              </a:rPr>
              <a:t>#1  Group III (1.0413)</a:t>
            </a:r>
          </a:p>
          <a:p>
            <a:r>
              <a:rPr lang="en-US" sz="4000" b="1" dirty="0">
                <a:solidFill>
                  <a:srgbClr val="1F4284"/>
                </a:solidFill>
              </a:rPr>
              <a:t>#2  Peavy &amp; Son (1.0394)</a:t>
            </a:r>
          </a:p>
          <a:p>
            <a:r>
              <a:rPr lang="en-US" sz="4000" b="1" dirty="0">
                <a:solidFill>
                  <a:srgbClr val="1F4284"/>
                </a:solidFill>
              </a:rPr>
              <a:t>#3  Asphalt Group (1.0385)</a:t>
            </a:r>
          </a:p>
          <a:p>
            <a:endParaRPr lang="en-US" dirty="0">
              <a:solidFill>
                <a:srgbClr val="1F4284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sz="3500" dirty="0"/>
              <a:t>FY 19/20 Top Producer CPF </a:t>
            </a:r>
            <a:r>
              <a:rPr lang="en-US" sz="3500" dirty="0">
                <a:solidFill>
                  <a:srgbClr val="1F4284"/>
                </a:solidFill>
              </a:rPr>
              <a:t>(25,000-100,000 tons)</a:t>
            </a:r>
            <a:endParaRPr lang="en-US" sz="3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F224D-7BD7-42C1-9A18-6E0D94BE2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357517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DABC41-8115-44C8-88AB-FB0E44D9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85" y="4343400"/>
            <a:ext cx="5124091" cy="2514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476" y="914400"/>
            <a:ext cx="8686800" cy="5410200"/>
          </a:xfrm>
        </p:spPr>
        <p:txBody>
          <a:bodyPr/>
          <a:lstStyle/>
          <a:p>
            <a:r>
              <a:rPr lang="en-US" dirty="0">
                <a:solidFill>
                  <a:srgbClr val="1F4284"/>
                </a:solidFill>
              </a:rPr>
              <a:t>44,975 lane miles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8,677 interstate lane miles (19%)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33,937 arterial lane miles (76%)</a:t>
            </a:r>
          </a:p>
          <a:p>
            <a:pPr lvl="1"/>
            <a:r>
              <a:rPr lang="en-US" dirty="0">
                <a:solidFill>
                  <a:srgbClr val="1F4284"/>
                </a:solidFill>
              </a:rPr>
              <a:t>2,361 Turnpike lane miles (5%)</a:t>
            </a:r>
            <a:endParaRPr lang="en-US" dirty="0">
              <a:solidFill>
                <a:srgbClr val="1F4283"/>
              </a:solidFill>
            </a:endParaRPr>
          </a:p>
          <a:p>
            <a:r>
              <a:rPr lang="en-US" dirty="0">
                <a:solidFill>
                  <a:srgbClr val="1F4283"/>
                </a:solidFill>
              </a:rPr>
              <a:t>97.3% of pavement is asphalt</a:t>
            </a:r>
          </a:p>
          <a:p>
            <a:r>
              <a:rPr lang="en-US" dirty="0">
                <a:solidFill>
                  <a:srgbClr val="1F4283"/>
                </a:solidFill>
              </a:rPr>
              <a:t>2.7% of pavement is concrete </a:t>
            </a: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State Highway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3854E-5BF0-473A-ADCC-E8E3C958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71600"/>
            <a:ext cx="2548570" cy="190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2A04A-0CFD-4DFB-8601-DE97952C5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1"/>
            <a:ext cx="499051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Quality Control That Adds Value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5AB05BC-1E54-4B56-B808-3ADA0841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914400"/>
            <a:ext cx="6819900" cy="526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1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Quality Control That Adds Value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BEA0A-48FD-4A35-8B2A-3023B43EE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97" y="3048000"/>
            <a:ext cx="7160503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C10D7-8B2E-464D-AF58-3B6E7DEE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553132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586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283"/>
                </a:solidFill>
              </a:rPr>
              <a:t>Bond Strength Testing</a:t>
            </a:r>
          </a:p>
          <a:p>
            <a:r>
              <a:rPr lang="en-US" dirty="0">
                <a:solidFill>
                  <a:srgbClr val="1F4283"/>
                </a:solidFill>
              </a:rPr>
              <a:t>Most contractors already have a Marshall test press</a:t>
            </a:r>
          </a:p>
          <a:p>
            <a:r>
              <a:rPr lang="en-US" dirty="0">
                <a:solidFill>
                  <a:srgbClr val="1F4283"/>
                </a:solidFill>
              </a:rPr>
              <a:t>Every contractor already cuts cores</a:t>
            </a:r>
          </a:p>
          <a:p>
            <a:r>
              <a:rPr lang="en-US" dirty="0">
                <a:solidFill>
                  <a:srgbClr val="1F4283"/>
                </a:solidFill>
              </a:rPr>
              <a:t>The only other equipment that is needed is the interlayer bond strength tester and shims</a:t>
            </a:r>
          </a:p>
          <a:p>
            <a:pPr marL="0" indent="0">
              <a:buNone/>
            </a:pPr>
            <a:r>
              <a:rPr lang="en-US" dirty="0">
                <a:solidFill>
                  <a:srgbClr val="1F4284"/>
                </a:solidFill>
              </a:rPr>
              <a:t>	</a:t>
            </a:r>
          </a:p>
          <a:p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Quality Control That Adds Value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0342F-A96C-4E16-9AD2-BC95559AB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" y="4343400"/>
            <a:ext cx="2745547" cy="1836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8F5F32-48AE-4203-A109-7958E32F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343400"/>
            <a:ext cx="2883411" cy="2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29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586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283"/>
                </a:solidFill>
              </a:rPr>
              <a:t>Use test results for information purposes</a:t>
            </a:r>
          </a:p>
          <a:p>
            <a:r>
              <a:rPr lang="en-US" dirty="0">
                <a:solidFill>
                  <a:srgbClr val="1F4283"/>
                </a:solidFill>
              </a:rPr>
              <a:t>Can help assess the effectiveness of your paving operations and minimize potential warranty issues</a:t>
            </a:r>
          </a:p>
          <a:p>
            <a:r>
              <a:rPr lang="en-US" dirty="0">
                <a:solidFill>
                  <a:srgbClr val="1F4283"/>
                </a:solidFill>
              </a:rPr>
              <a:t>FM 5-599:  Determining the Interlayer Bond Strength Between Asphalt Pavement Layers</a:t>
            </a:r>
          </a:p>
          <a:p>
            <a:pPr lvl="1"/>
            <a:r>
              <a:rPr lang="en-US" sz="2400" dirty="0">
                <a:solidFill>
                  <a:srgbClr val="1F4283"/>
                </a:solidFill>
                <a:hlinkClick r:id="rId2"/>
              </a:rPr>
              <a:t>https://fdotwww.blob.core.windows.net/sitefinity/docs/default-source/materials/administration/resources/library/publications/fstm/methods/fm5-599.pdf?sfvrsn=f8e357fc_4</a:t>
            </a:r>
            <a:endParaRPr lang="en-US" sz="2400" dirty="0">
              <a:solidFill>
                <a:srgbClr val="1F4283"/>
              </a:solidFill>
            </a:endParaRPr>
          </a:p>
          <a:p>
            <a:endParaRPr lang="en-US" dirty="0">
              <a:solidFill>
                <a:srgbClr val="1F428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284"/>
                </a:solidFill>
              </a:rPr>
              <a:t>	</a:t>
            </a:r>
          </a:p>
          <a:p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Quality Control That Adds Value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BECA9-0D2C-456B-BD81-39BE7897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952389"/>
            <a:ext cx="3581400" cy="19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1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7467600" cy="58674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F4283"/>
                </a:solidFill>
              </a:rPr>
              <a:t>End of Load Segregation</a:t>
            </a:r>
          </a:p>
          <a:p>
            <a:r>
              <a:rPr lang="en-US" dirty="0">
                <a:solidFill>
                  <a:srgbClr val="1F4283"/>
                </a:solidFill>
              </a:rPr>
              <a:t>You can’t always see it while your paving</a:t>
            </a:r>
          </a:p>
          <a:p>
            <a:r>
              <a:rPr lang="en-US" dirty="0">
                <a:solidFill>
                  <a:srgbClr val="1F4283"/>
                </a:solidFill>
              </a:rPr>
              <a:t>But you can see what causes it</a:t>
            </a:r>
          </a:p>
          <a:p>
            <a:r>
              <a:rPr lang="en-US" dirty="0">
                <a:solidFill>
                  <a:srgbClr val="1F4283"/>
                </a:solidFill>
              </a:rPr>
              <a:t>Monitor the temperature of the mix behind the screed from truck exchanges</a:t>
            </a:r>
          </a:p>
          <a:p>
            <a:r>
              <a:rPr lang="en-US" dirty="0">
                <a:solidFill>
                  <a:srgbClr val="1F4283"/>
                </a:solidFill>
              </a:rPr>
              <a:t>Excessive differences in mixture temperature should be addressed by evaluating the density in the area in question and adjusting the paving operations accordingly</a:t>
            </a:r>
          </a:p>
          <a:p>
            <a:pPr marL="0" indent="0">
              <a:buNone/>
            </a:pPr>
            <a:r>
              <a:rPr lang="en-US" dirty="0">
                <a:solidFill>
                  <a:srgbClr val="1F4284"/>
                </a:solidFill>
              </a:rPr>
              <a:t>	</a:t>
            </a:r>
          </a:p>
          <a:p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Quality Control That Adds Value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A45B1-9117-4A83-9705-11130E88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470" y="3581400"/>
            <a:ext cx="1372149" cy="236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2A868-ED28-4497-BE23-50DA0D14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98" y="990601"/>
            <a:ext cx="1582502" cy="2209800"/>
          </a:xfrm>
          <a:prstGeom prst="rect">
            <a:avLst/>
          </a:prstGeom>
        </p:spPr>
      </p:pic>
      <p:pic>
        <p:nvPicPr>
          <p:cNvPr id="6" name="Picture 5" descr="A picture containing sitting, small, table&#10;&#10;Description automatically generated">
            <a:extLst>
              <a:ext uri="{FF2B5EF4-FFF2-40B4-BE49-F238E27FC236}">
                <a16:creationId xmlns:a16="http://schemas.microsoft.com/office/drawing/2014/main" id="{4339499C-8BF7-4A91-91A3-9BA6AC95A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154184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94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Pavement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704752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630038"/>
              </p:ext>
            </p:extLst>
          </p:nvPr>
        </p:nvGraphicFramePr>
        <p:xfrm>
          <a:off x="0" y="3393558"/>
          <a:ext cx="9144000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380834161"/>
                    </a:ext>
                  </a:extLst>
                </a:gridCol>
              </a:tblGrid>
              <a:tr h="370840">
                <a:tc gridSpan="1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Deficient Pavements (%)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Statewide Pavement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F5CED-50D7-4690-85CA-C582571C6F4D}"/>
              </a:ext>
            </a:extLst>
          </p:cNvPr>
          <p:cNvSpPr txBox="1"/>
          <p:nvPr/>
        </p:nvSpPr>
        <p:spPr>
          <a:xfrm>
            <a:off x="337645" y="1231857"/>
            <a:ext cx="8468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F4284"/>
                </a:solidFill>
              </a:rPr>
              <a:t>Statutory Requirement</a:t>
            </a:r>
          </a:p>
          <a:p>
            <a:pPr lvl="1"/>
            <a:r>
              <a:rPr lang="en-US" sz="3200" dirty="0">
                <a:solidFill>
                  <a:srgbClr val="1F4284"/>
                </a:solidFill>
              </a:rPr>
              <a:t>Ensure 80% of pavement on the State Highway System meets Department standards.</a:t>
            </a:r>
          </a:p>
        </p:txBody>
      </p:sp>
    </p:spTree>
    <p:extLst>
      <p:ext uri="{BB962C8B-B14F-4D97-AF65-F5344CB8AC3E}">
        <p14:creationId xmlns:p14="http://schemas.microsoft.com/office/powerpoint/2010/main" val="4159857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Deficient Pavements by Facility Type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0D91B7-3610-4BF6-918A-30F914197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191933"/>
              </p:ext>
            </p:extLst>
          </p:nvPr>
        </p:nvGraphicFramePr>
        <p:xfrm>
          <a:off x="0" y="5017770"/>
          <a:ext cx="914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45457407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6940191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1946654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51726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Roadway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Interstate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Arterials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Turnpike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7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8,677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33, 937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2, 361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49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Deficient Lane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4,758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677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 Lane Miles Deficient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338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7FC76EE-6220-4BEC-A5C8-AC9CCEA6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33" y="915742"/>
            <a:ext cx="5407813" cy="379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ED0C4-9355-4763-ACF6-CB9E9A749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3581512" cy="3318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490CD-6195-4D3D-B7E9-CDB9CE5E9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6800"/>
            <a:ext cx="342930" cy="2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31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Historical Statewide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405AE-5628-42D1-A4FF-4373FCE78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8" y="885155"/>
            <a:ext cx="8626383" cy="59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8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sz="3600" dirty="0"/>
              <a:t>Lane Miles Resurfaced and Deficient Lane Miles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6B4CA-2A46-4BF3-BE69-08F4ABA31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4" y="1219200"/>
            <a:ext cx="9073004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0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829A40-F4A9-400C-A1B9-405795B9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31278"/>
            <a:ext cx="5029200" cy="37269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410200"/>
          </a:xfrm>
        </p:spPr>
        <p:txBody>
          <a:bodyPr/>
          <a:lstStyle/>
          <a:p>
            <a:r>
              <a:rPr lang="en-US" dirty="0">
                <a:solidFill>
                  <a:srgbClr val="1F4283"/>
                </a:solidFill>
              </a:rPr>
              <a:t>50.4% of asphalt surfaces are dense graded (by lane mile)</a:t>
            </a:r>
          </a:p>
          <a:p>
            <a:r>
              <a:rPr lang="en-US" dirty="0">
                <a:solidFill>
                  <a:srgbClr val="1F4283"/>
                </a:solidFill>
              </a:rPr>
              <a:t>49.6% of asphalt surfaces are open graded</a:t>
            </a:r>
          </a:p>
          <a:p>
            <a:pPr marL="0" indent="0">
              <a:buNone/>
            </a:pPr>
            <a:endParaRPr lang="en-US" dirty="0">
              <a:solidFill>
                <a:srgbClr val="1F4283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Asphalt Surfaces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91BB9-0ED0-4E40-9097-4B50734A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153"/>
            <a:ext cx="4709568" cy="40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82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1 Historical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9DD36-C83F-4AB0-8F2C-24AF710C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863900"/>
            <a:ext cx="8911590" cy="59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9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2 Historical Performance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403DC-A054-4FA5-9C3D-718496132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184"/>
            <a:ext cx="9067800" cy="59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2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3 Historical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DAE54-9F23-4C15-8B03-6757F4CC7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4977"/>
            <a:ext cx="8763000" cy="59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06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4 Historical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E1CDB-C308-4AAA-8D42-945EF8A2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" y="901712"/>
            <a:ext cx="8991600" cy="59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7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5 Historical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5C7B6-1F88-410B-B003-EC20D8454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6" y="860434"/>
            <a:ext cx="8667307" cy="59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11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6 Historical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B8A9D-3D9B-474D-85C5-A9897C4B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25672"/>
            <a:ext cx="8839200" cy="59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80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District 7 Historical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5BF2C-8C41-4E21-9F55-E440ED129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51437"/>
            <a:ext cx="8896351" cy="60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4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542350"/>
          </a:xfrm>
        </p:spPr>
        <p:txBody>
          <a:bodyPr/>
          <a:lstStyle/>
          <a:p>
            <a:pPr algn="ctr"/>
            <a:r>
              <a:rPr lang="en-US" dirty="0"/>
              <a:t>Turnpike Historical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375B1-DF44-437B-AD81-9C0ED337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849476"/>
            <a:ext cx="8915401" cy="60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59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Specification Updates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BC131B-9263-4AC8-B30A-FBC6D458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895600"/>
            <a:ext cx="3490216" cy="3562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3B9AE-1F97-4589-A101-F5FA4AD9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62740"/>
            <a:ext cx="3154868" cy="37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42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2667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Section 334 – Superpave Asphalt Concrete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The allowable maximum lift thickness of Type SP-12.5 mixtures was increased from 2 ½ inches to 3 inches.</a:t>
            </a: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July 2020 Workbook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F463F-8026-452E-AE3F-E0DFBA7B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038600"/>
            <a:ext cx="2164268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4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+mj-lt"/>
                <a:cs typeface="Arial" pitchFamily="34" charset="0"/>
              </a:rPr>
              <a:t>Asphalt Producers for Florida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600482"/>
              </p:ext>
            </p:extLst>
          </p:nvPr>
        </p:nvGraphicFramePr>
        <p:xfrm>
          <a:off x="266700" y="1295401"/>
          <a:ext cx="8610599" cy="272410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In-State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Out-of-State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834">
                <a:tc>
                  <a:txBody>
                    <a:bodyPr/>
                    <a:lstStyle/>
                    <a:p>
                      <a:r>
                        <a:rPr lang="en-US" sz="2800" dirty="0"/>
                        <a:t>Asphalt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834">
                <a:tc>
                  <a:txBody>
                    <a:bodyPr/>
                    <a:lstStyle/>
                    <a:p>
                      <a:r>
                        <a:rPr lang="en-US" sz="2800" dirty="0"/>
                        <a:t>Asphalt Contractors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834">
                <a:tc>
                  <a:txBody>
                    <a:bodyPr/>
                    <a:lstStyle/>
                    <a:p>
                      <a:r>
                        <a:rPr lang="en-US" sz="2800" dirty="0"/>
                        <a:t>Asphalt Binder Terminals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461">
                <a:tc>
                  <a:txBody>
                    <a:bodyPr/>
                    <a:lstStyle/>
                    <a:p>
                      <a:r>
                        <a:rPr lang="en-US" sz="2800" dirty="0"/>
                        <a:t>Asphalt Emulsion Terminals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37E9A63-946F-4C95-819E-80F7860F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648200"/>
            <a:ext cx="6675382" cy="163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18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Section 234 – Superpave Asphalt Base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Type SP-19.0 mixes allowed for base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New allowable layer thicknesses for base courses</a:t>
            </a:r>
          </a:p>
          <a:p>
            <a:pPr lvl="2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Type B-12.5 &amp; Type SP-12.5:  1 ½ to 3 ½ inches</a:t>
            </a:r>
          </a:p>
          <a:p>
            <a:pPr lvl="2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Type SP-19.0:  2 to 4 inches</a:t>
            </a:r>
          </a:p>
          <a:p>
            <a:pPr lvl="2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Density testing required on the first lift of base placed on subgrade if Type SP-19.0 is used or the thickness is 3 ½ inches for Type B-12.5  &amp; Type SP-12.5</a:t>
            </a: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January 2021 Workbook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4E11B-F95D-426F-AEAA-F3BC0E7F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1" y="4338996"/>
            <a:ext cx="2362200" cy="24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1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334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Section 334 – Superpave Asphalt Concrete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Updated requirements for continuous RAP stockpiles.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Increased allowable RAP usage (up to 30%) for structural courses containing PG 76-22 binder.  RAP usage above 20% based on RAP properties (percent passing the #16 sieve and high PG grade of the recovered RAP binder).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Updated requirements for instances where SGC pills are damaged or don’t compare.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Updated language for binder and mix recovery sampling and testing.</a:t>
            </a:r>
          </a:p>
          <a:p>
            <a:pPr lvl="1"/>
            <a:endParaRPr lang="en-US" dirty="0">
              <a:solidFill>
                <a:srgbClr val="1F4283"/>
              </a:solidFill>
              <a:ea typeface="Tahoma" pitchFamily="34" charset="0"/>
              <a:cs typeface="Tahoma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January 2021 Workbook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4E11B-F95D-426F-AEAA-F3BC0E7F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584" y="5334000"/>
            <a:ext cx="1448416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02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" y="990600"/>
            <a:ext cx="8991600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Section 334 – Superpave Asphalt Concrete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Revised density requirements for unsignalized side streets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Revised specification limits for density testing</a:t>
            </a:r>
          </a:p>
          <a:p>
            <a:pPr lvl="2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Increased the density upper specification limit</a:t>
            </a:r>
          </a:p>
          <a:p>
            <a:pPr lvl="2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Revised density ranges on the small quantity pay table</a:t>
            </a:r>
          </a:p>
          <a:p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Section 337 – Asphalt Concrete Friction Courses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Liquid anti-strip additive required in all FC-5 mixtures</a:t>
            </a:r>
          </a:p>
          <a:p>
            <a:pPr lvl="1"/>
            <a:r>
              <a:rPr lang="en-US" dirty="0">
                <a:solidFill>
                  <a:srgbClr val="1F4283"/>
                </a:solidFill>
                <a:ea typeface="Tahoma" pitchFamily="34" charset="0"/>
                <a:cs typeface="Tahoma" pitchFamily="34" charset="0"/>
              </a:rPr>
              <a:t>1.5% hydrated lime required in FC-5 mixtures containing Nova Scotia granite</a:t>
            </a:r>
          </a:p>
          <a:p>
            <a:pPr marL="457200" lvl="1" indent="0">
              <a:buNone/>
            </a:pPr>
            <a:endParaRPr lang="en-US" dirty="0">
              <a:solidFill>
                <a:srgbClr val="1F4284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/>
              <a:t>Proposed changes for July 2021 Workbook</a:t>
            </a:r>
          </a:p>
        </p:txBody>
      </p:sp>
    </p:spTree>
    <p:extLst>
      <p:ext uri="{BB962C8B-B14F-4D97-AF65-F5344CB8AC3E}">
        <p14:creationId xmlns:p14="http://schemas.microsoft.com/office/powerpoint/2010/main" val="265335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b="1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2DC22-D5F6-4D8A-A059-A787CE86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761"/>
            <a:ext cx="9144000" cy="5904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A69CC-B33B-4FD9-A0C9-7D49C0C30887}"/>
              </a:ext>
            </a:extLst>
          </p:cNvPr>
          <p:cNvSpPr txBox="1"/>
          <p:nvPr/>
        </p:nvSpPr>
        <p:spPr>
          <a:xfrm>
            <a:off x="2857500" y="13716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28165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4AFAA16B-ACD9-43E7-9689-19EAB035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0190" cy="68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4449726" cy="206271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Approved Asphalt Plants</a:t>
            </a:r>
          </a:p>
        </p:txBody>
      </p:sp>
    </p:spTree>
    <p:extLst>
      <p:ext uri="{BB962C8B-B14F-4D97-AF65-F5344CB8AC3E}">
        <p14:creationId xmlns:p14="http://schemas.microsoft.com/office/powerpoint/2010/main" val="348722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E36E4832-4D96-43B0-A63E-440583AF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36"/>
            <a:ext cx="9144000" cy="687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0"/>
            <a:ext cx="4830726" cy="229131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Approved Asphalt Binder Terminals</a:t>
            </a:r>
          </a:p>
        </p:txBody>
      </p:sp>
    </p:spTree>
    <p:extLst>
      <p:ext uri="{BB962C8B-B14F-4D97-AF65-F5344CB8AC3E}">
        <p14:creationId xmlns:p14="http://schemas.microsoft.com/office/powerpoint/2010/main" val="293433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D9DB9F-6EA0-4D97-86E2-3F7D51D02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93801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343400"/>
            <a:ext cx="5364126" cy="206271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Approved Asphalt Emulsion Terminals</a:t>
            </a:r>
          </a:p>
        </p:txBody>
      </p:sp>
    </p:spTree>
    <p:extLst>
      <p:ext uri="{BB962C8B-B14F-4D97-AF65-F5344CB8AC3E}">
        <p14:creationId xmlns:p14="http://schemas.microsoft.com/office/powerpoint/2010/main" val="220942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42350"/>
          </a:xfrm>
        </p:spPr>
        <p:txBody>
          <a:bodyPr/>
          <a:lstStyle/>
          <a:p>
            <a:pPr algn="ctr"/>
            <a:r>
              <a:rPr lang="en-US" dirty="0">
                <a:effectLst/>
                <a:latin typeface="+mj-lt"/>
                <a:cs typeface="Arial" pitchFamily="34" charset="0"/>
              </a:rPr>
              <a:t>Asphalt Mix Tonnage (FY 19/20)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23772"/>
              </p:ext>
            </p:extLst>
          </p:nvPr>
        </p:nvGraphicFramePr>
        <p:xfrm>
          <a:off x="0" y="887819"/>
          <a:ext cx="9147048" cy="1932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08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669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/>
                        <a:t>Friction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Structural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FC-5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FC-12.5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FC-9.5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SP</a:t>
                      </a:r>
                      <a:r>
                        <a:rPr lang="en-US" sz="2300" b="0" baseline="0" dirty="0"/>
                        <a:t>-9.5</a:t>
                      </a:r>
                      <a:endParaRPr lang="en-US" sz="23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SP-12.5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SP-19.0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8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505,791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460,602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146,268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91,902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3,155,161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0" dirty="0"/>
                        <a:t>86,366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/>
                        <a:t>4,447,880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200AD8-8D45-4F49-A118-202B0D9E1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82" y="2963041"/>
            <a:ext cx="8695035" cy="38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7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5E140D0298564D9280B7346C938FC6" ma:contentTypeVersion="11" ma:contentTypeDescription="Create a new document." ma:contentTypeScope="" ma:versionID="826b810ce3689fab3aac587f1e2f1692">
  <xsd:schema xmlns:xsd="http://www.w3.org/2001/XMLSchema" xmlns:xs="http://www.w3.org/2001/XMLSchema" xmlns:p="http://schemas.microsoft.com/office/2006/metadata/properties" xmlns:ns3="99e37397-f71f-4503-9297-a2761c5655c6" xmlns:ns4="7a3e331c-bf6c-4aa3-82c2-67a9aea30ca6" targetNamespace="http://schemas.microsoft.com/office/2006/metadata/properties" ma:root="true" ma:fieldsID="32965bb9541555f25d4db34cf9cbe461" ns3:_="" ns4:_="">
    <xsd:import namespace="99e37397-f71f-4503-9297-a2761c5655c6"/>
    <xsd:import namespace="7a3e331c-bf6c-4aa3-82c2-67a9aea30c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37397-f71f-4503-9297-a2761c565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e331c-bf6c-4aa3-82c2-67a9aea30c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947816-6A9F-40B0-A88A-1490939047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37397-f71f-4503-9297-a2761c5655c6"/>
    <ds:schemaRef ds:uri="7a3e331c-bf6c-4aa3-82c2-67a9aea30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661391-B2DE-4B91-950E-811BC4E9298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6E77DBF-0183-45D2-A685-5D1A40D99B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16083</TotalTime>
  <Words>1208</Words>
  <Application>Microsoft Office PowerPoint</Application>
  <PresentationFormat>On-screen Show (4:3)</PresentationFormat>
  <Paragraphs>403</Paragraphs>
  <Slides>53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Howie Moseley State Bituminous Materials Engineer</vt:lpstr>
      <vt:lpstr>My Contact Information</vt:lpstr>
      <vt:lpstr>State Highway System</vt:lpstr>
      <vt:lpstr>Asphalt Surfaces</vt:lpstr>
      <vt:lpstr>Asphalt Producers for Florida</vt:lpstr>
      <vt:lpstr>Approved Asphalt Plants</vt:lpstr>
      <vt:lpstr>Approved Asphalt Binder Terminals</vt:lpstr>
      <vt:lpstr>Approved Asphalt Emulsion Terminals</vt:lpstr>
      <vt:lpstr>Asphalt Mix Tonnage (FY 19/20)</vt:lpstr>
      <vt:lpstr>Asphalt Tonnage By District (FY 19/20)</vt:lpstr>
      <vt:lpstr>Asphalt Tonnage By Producer (FY 19/20)</vt:lpstr>
      <vt:lpstr>Asphalt Tonnage By Producer (FY 19/20)</vt:lpstr>
      <vt:lpstr>Mix Tonnage By Traffic Level (FY 19/20)</vt:lpstr>
      <vt:lpstr>Friction Course Aggregate Type (FY 19/20)</vt:lpstr>
      <vt:lpstr>Mix Tonnage By Binder Type (FY 19/20)</vt:lpstr>
      <vt:lpstr>Binder Tonnage (FY 19/20)</vt:lpstr>
      <vt:lpstr>RAP Usage</vt:lpstr>
      <vt:lpstr>RAP Usage</vt:lpstr>
      <vt:lpstr>Asphalt Mix Cost</vt:lpstr>
      <vt:lpstr>Asphalt Mix Weighted Average Cost ($/ton)</vt:lpstr>
      <vt:lpstr>Asphalt Binder Cost</vt:lpstr>
      <vt:lpstr>Asphalt Price Index</vt:lpstr>
      <vt:lpstr>2021 High Polymer Binder Forecast</vt:lpstr>
      <vt:lpstr>Pay Factor Data</vt:lpstr>
      <vt:lpstr>Composite Pay Factor (CPF) Data</vt:lpstr>
      <vt:lpstr>Composite Pay Factor (CPF) Data</vt:lpstr>
      <vt:lpstr>Composite Pay Factor (CPF) Data</vt:lpstr>
      <vt:lpstr>FY 19/20 Top Producer CPF (&gt;100,000 tons)</vt:lpstr>
      <vt:lpstr>FY 19/20 Top Producer CPF (25,000-100,000 tons)</vt:lpstr>
      <vt:lpstr>Quality Control That Adds Value</vt:lpstr>
      <vt:lpstr>Quality Control That Adds Value</vt:lpstr>
      <vt:lpstr>Quality Control That Adds Value</vt:lpstr>
      <vt:lpstr>Quality Control That Adds Value</vt:lpstr>
      <vt:lpstr>Quality Control That Adds Value</vt:lpstr>
      <vt:lpstr>Pavement Performance</vt:lpstr>
      <vt:lpstr>Statewide Pavement Performance</vt:lpstr>
      <vt:lpstr>Deficient Pavements by Facility Type</vt:lpstr>
      <vt:lpstr>Historical Statewide Performance</vt:lpstr>
      <vt:lpstr>Lane Miles Resurfaced and Deficient Lane Miles</vt:lpstr>
      <vt:lpstr>District 1 Historical Performance</vt:lpstr>
      <vt:lpstr>District 2 Historical Performance</vt:lpstr>
      <vt:lpstr>District 3 Historical Performance</vt:lpstr>
      <vt:lpstr>District 4 Historical Performance</vt:lpstr>
      <vt:lpstr>District 5 Historical Performance</vt:lpstr>
      <vt:lpstr>District 6 Historical Performance</vt:lpstr>
      <vt:lpstr>District 7 Historical Performance</vt:lpstr>
      <vt:lpstr>Turnpike Historical Performance</vt:lpstr>
      <vt:lpstr>Specification Updates</vt:lpstr>
      <vt:lpstr>July 2020 Workbook</vt:lpstr>
      <vt:lpstr>January 2021 Workbook</vt:lpstr>
      <vt:lpstr>January 2021 Workbook</vt:lpstr>
      <vt:lpstr>Proposed changes for July 2021 Workbook</vt:lpstr>
      <vt:lpstr>Thank You</vt:lpstr>
    </vt:vector>
  </TitlesOfParts>
  <Company>FDOT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2</dc:title>
  <dc:creator>rt826cm</dc:creator>
  <cp:lastModifiedBy>Mark Musselman</cp:lastModifiedBy>
  <cp:revision>549</cp:revision>
  <cp:lastPrinted>2018-11-27T21:36:30Z</cp:lastPrinted>
  <dcterms:created xsi:type="dcterms:W3CDTF">2013-02-15T23:23:43Z</dcterms:created>
  <dcterms:modified xsi:type="dcterms:W3CDTF">2021-01-08T21:51:29Z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0x010100525E140D0298564D9280B7346C938FC6</vt:lpwstr>
  </property>
</Properties>
</file>