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62" r:id="rId7"/>
    <p:sldId id="265" r:id="rId8"/>
    <p:sldId id="264" r:id="rId9"/>
    <p:sldId id="26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4"/>
    <a:srgbClr val="1F4283"/>
    <a:srgbClr val="D52A22"/>
    <a:srgbClr val="D62E26"/>
    <a:srgbClr val="3BA638"/>
    <a:srgbClr val="429FF9"/>
    <a:srgbClr val="D82C25"/>
    <a:srgbClr val="D7181F"/>
    <a:srgbClr val="0054A8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3337" autoAdjust="0"/>
  </p:normalViewPr>
  <p:slideViewPr>
    <p:cSldViewPr>
      <p:cViewPr varScale="1">
        <p:scale>
          <a:sx n="59" d="100"/>
          <a:sy n="59" d="100"/>
        </p:scale>
        <p:origin x="1146" y="2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3740777559131"/>
          <c:y val="9.2278858141493766E-2"/>
          <c:w val="0.4371013108739063"/>
          <c:h val="0.7149230955198953"/>
        </c:manualLayout>
      </c:layout>
      <c:pie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DD6-44AF-98E3-25C38ACBE8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DD6-44AF-98E3-25C38ACBE8C1}"/>
              </c:ext>
            </c:extLst>
          </c:dPt>
          <c:dPt>
            <c:idx val="2"/>
            <c:bubble3D val="0"/>
            <c:spPr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DD6-44AF-98E3-25C38ACBE8C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DD6-44AF-98E3-25C38ACBE8C1}"/>
              </c:ext>
            </c:extLst>
          </c:dPt>
          <c:dLbls>
            <c:dLbl>
              <c:idx val="0"/>
              <c:layout>
                <c:manualLayout>
                  <c:x val="8.5824974326424899E-2"/>
                  <c:y val="4.57452876846963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6-44AF-98E3-25C38ACBE8C1}"/>
                </c:ext>
              </c:extLst>
            </c:dLbl>
            <c:dLbl>
              <c:idx val="1"/>
              <c:layout>
                <c:manualLayout>
                  <c:x val="-3.8609265093308892E-2"/>
                  <c:y val="6.03003730665246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D6-44AF-98E3-25C38ACBE8C1}"/>
                </c:ext>
              </c:extLst>
            </c:dLbl>
            <c:dLbl>
              <c:idx val="2"/>
              <c:layout>
                <c:manualLayout>
                  <c:x val="-2.7490530001130328E-2"/>
                  <c:y val="-5.7813262902081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D6-44AF-98E3-25C38ACBE8C1}"/>
                </c:ext>
              </c:extLst>
            </c:dLbl>
            <c:dLbl>
              <c:idx val="3"/>
              <c:layout>
                <c:manualLayout>
                  <c:x val="-4.6527618777116656E-3"/>
                  <c:y val="-0.115388322591145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D6-44AF-98E3-25C38ACBE8C1}"/>
                </c:ext>
              </c:extLst>
            </c:dLbl>
            <c:spPr>
              <a:noFill/>
              <a:ln w="22126">
                <a:noFill/>
              </a:ln>
            </c:spPr>
            <c:txPr>
              <a:bodyPr/>
              <a:lstStyle/>
              <a:p>
                <a:pPr>
                  <a:defRPr sz="958" b="1">
                    <a:solidFill>
                      <a:srgbClr val="1F4284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rgbClr val="1F4284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links!$A$17:$A$20</c:f>
              <c:strCache>
                <c:ptCount val="4"/>
                <c:pt idx="0">
                  <c:v>Product Support</c:v>
                </c:pt>
                <c:pt idx="1">
                  <c:v>Debt Service</c:v>
                </c:pt>
                <c:pt idx="2">
                  <c:v>Other Public Transportation, Operations, Maintenance, Safety</c:v>
                </c:pt>
                <c:pt idx="3">
                  <c:v>Highway, Aviation, Rail,   Seaports, New Starts Transit and Intermodal Capacity and Other Transportation Enhancements</c:v>
                </c:pt>
              </c:strCache>
            </c:strRef>
          </c:cat>
          <c:val>
            <c:numRef>
              <c:f>links!$B$17:$B$20</c:f>
              <c:numCache>
                <c:formatCode>#,##0.0</c:formatCode>
                <c:ptCount val="4"/>
                <c:pt idx="0">
                  <c:v>8546.3542322487774</c:v>
                </c:pt>
                <c:pt idx="1">
                  <c:v>1834.3882729261834</c:v>
                </c:pt>
                <c:pt idx="2">
                  <c:v>21848.623895630582</c:v>
                </c:pt>
                <c:pt idx="3">
                  <c:v>19492.952160000001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D6-44AF-98E3-25C38ACBE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2126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0852102789477"/>
          <c:y val="5.9868896972356596E-2"/>
          <c:w val="0.62687908197521824"/>
          <c:h val="0.880262206055286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CC-4FDC-9E1A-37E37E6795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CC-4FDC-9E1A-37E37E6795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CC-4FDC-9E1A-37E37E6795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FCC-4FDC-9E1A-37E37E6795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87.4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CC-4FDC-9E1A-37E37E6795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B2-45B4-BA58-D2454EA9C1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B2-45B4-BA58-D2454EA9C1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B2-45B4-BA58-D2454EA9C1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B2-45B4-BA58-D2454EA9C19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B2-45B4-BA58-D2454EA9C19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C3921-C71F-48DC-848A-5DF0ED38842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3B02D-E3A2-4A1F-A4C3-64621F62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3B02D-E3A2-4A1F-A4C3-64621F62E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7332594-1CC6-4B21-99CA-F5499A9C5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124200"/>
            <a:ext cx="11049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313CF2D-92BC-4A91-8941-958E76A6C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740331"/>
            <a:ext cx="110490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604A59-7A62-4F5D-93AF-A7F722125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133600"/>
            <a:ext cx="11049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00D5F2-31F0-43BB-8A3A-3BE106138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49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00D5F2-31F0-43BB-8A3A-3BE106138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49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EC5B1-5C39-4135-A3D8-813230B99D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133600"/>
            <a:ext cx="11049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74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00D5F2-31F0-43BB-8A3A-3BE106138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49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</a:t>
            </a:r>
            <a:r>
              <a:rPr lang="en-US" dirty="0" err="1"/>
              <a:t>Titlec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A4FD0DC-FE59-459E-80FE-FC90503E69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" y="2133600"/>
            <a:ext cx="110490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00D5F2-31F0-43BB-8A3A-3BE106138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49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F4E2B-8DE4-4CF0-A4FB-2C830F805C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133600"/>
            <a:ext cx="110490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1B177D-BCD8-4E7E-8409-3D5C72698432}"/>
              </a:ext>
            </a:extLst>
          </p:cNvPr>
          <p:cNvSpPr txBox="1"/>
          <p:nvPr userDrawn="1"/>
        </p:nvSpPr>
        <p:spPr>
          <a:xfrm>
            <a:off x="1981200" y="281225"/>
            <a:ext cx="975360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4E67-FC2B-484C-9D97-9A8C51DDB149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3642-4F94-4F98-A81C-310921523573}"/>
              </a:ext>
            </a:extLst>
          </p:cNvPr>
          <p:cNvSpPr/>
          <p:nvPr userDrawn="1"/>
        </p:nvSpPr>
        <p:spPr>
          <a:xfrm>
            <a:off x="0" y="921092"/>
            <a:ext cx="12192000" cy="157077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40C3E5-4377-432C-9943-4056C232EF2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30"/>
            <a:ext cx="1371600" cy="68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D39235-A263-4F32-856E-8C785352B614}"/>
              </a:ext>
            </a:extLst>
          </p:cNvPr>
          <p:cNvSpPr/>
          <p:nvPr userDrawn="1"/>
        </p:nvSpPr>
        <p:spPr>
          <a:xfrm>
            <a:off x="0" y="1097281"/>
            <a:ext cx="12192000" cy="57090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25CEA-40F5-4795-9B4A-3877553C1786}"/>
              </a:ext>
            </a:extLst>
          </p:cNvPr>
          <p:cNvSpPr/>
          <p:nvPr userDrawn="1"/>
        </p:nvSpPr>
        <p:spPr>
          <a:xfrm>
            <a:off x="0" y="6553201"/>
            <a:ext cx="12192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FA655-F740-435E-AF35-E442A20881EF}"/>
              </a:ext>
            </a:extLst>
          </p:cNvPr>
          <p:cNvSpPr/>
          <p:nvPr userDrawn="1"/>
        </p:nvSpPr>
        <p:spPr>
          <a:xfrm>
            <a:off x="0" y="838200"/>
            <a:ext cx="12192000" cy="57090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53201"/>
            <a:ext cx="12192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8C975-BFEB-44FA-8717-AE4497A3E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582238"/>
            <a:ext cx="11049000" cy="60960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ANNUAL ASPHALT CONFERENCE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30F7-C55A-42FA-B671-768969A2E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4117703"/>
            <a:ext cx="11049000" cy="609600"/>
          </a:xfrm>
        </p:spPr>
        <p:txBody>
          <a:bodyPr/>
          <a:lstStyle/>
          <a:p>
            <a:r>
              <a:rPr lang="en-US" dirty="0">
                <a:solidFill>
                  <a:srgbClr val="3BA6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Presentation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79A8C9-FCA4-4D5E-AC6E-161B1CFA2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1819368"/>
            <a:ext cx="4279900" cy="1532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FFCD3-3C6D-43B1-A9D8-DC92EADC1F38}"/>
              </a:ext>
            </a:extLst>
          </p:cNvPr>
          <p:cNvSpPr txBox="1"/>
          <p:nvPr/>
        </p:nvSpPr>
        <p:spPr>
          <a:xfrm>
            <a:off x="0" y="5262768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Assistant Secretary Stacy L. Miller, P.E.</a:t>
            </a:r>
            <a:br>
              <a:rPr lang="en-US" alt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Florida Department of Transportation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95655-1AFA-494D-A08B-4373BDC48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VITAL FEW – VISION FOR FLORIDA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EF134-9D1B-4947-9541-6C1AE085C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251460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FEE13-1B7F-4027-856C-97B6EA525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25146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FE8E7-831D-4FB1-8C4F-6467FCF78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5146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7CD175-B9BD-47C3-B20C-1FE100C549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667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1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120DD-F017-42CB-A1D6-6E9E240F8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55" y="1959630"/>
            <a:ext cx="6324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 OVERVIEW</a:t>
            </a:r>
          </a:p>
          <a:p>
            <a:pPr algn="ctr"/>
            <a:r>
              <a:rPr lang="en-US" sz="2800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10.3 Billion Budget</a:t>
            </a:r>
          </a:p>
          <a:p>
            <a:pPr algn="ctr"/>
            <a:r>
              <a:rPr lang="en-US" sz="2400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$9.2 B, Transportation Work Program</a:t>
            </a:r>
          </a:p>
        </p:txBody>
      </p:sp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09A6AD1B-CE6A-4A29-93AF-7933566B8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12568"/>
              </p:ext>
            </p:extLst>
          </p:nvPr>
        </p:nvGraphicFramePr>
        <p:xfrm>
          <a:off x="5384800" y="1963738"/>
          <a:ext cx="7224712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6E17BDE7-E43E-4D5F-93D0-9CB644A6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927" y="1537839"/>
            <a:ext cx="61904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F4284"/>
                </a:solidFill>
                <a:latin typeface="Arial" panose="020B0604020202020204" pitchFamily="34" charset="0"/>
              </a:rPr>
              <a:t>TOTAL 5-YEAR ADOPTED WORK PROGRAM $51,722M</a:t>
            </a:r>
            <a:r>
              <a:rPr lang="en-US" altLang="en-US" sz="1800" dirty="0">
                <a:solidFill>
                  <a:srgbClr val="1F4284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E01A6-4817-468E-9B00-70B65E12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180" y="6121400"/>
            <a:ext cx="5695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July 2020: Totals may not add due to rounding; excludes emergency related programming</a:t>
            </a:r>
          </a:p>
        </p:txBody>
      </p:sp>
      <p:pic>
        <p:nvPicPr>
          <p:cNvPr id="6" name="Picture 3" descr="A clock is lit up at night&#10;&#10;Description automatically generated">
            <a:extLst>
              <a:ext uri="{FF2B5EF4-FFF2-40B4-BE49-F238E27FC236}">
                <a16:creationId xmlns:a16="http://schemas.microsoft.com/office/drawing/2014/main" id="{F7274E12-804E-48D2-8C86-F4A50C5A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" y="4045882"/>
            <a:ext cx="6324600" cy="10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C3EF4-2C7A-4465-B5D6-02DB11B7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18865"/>
            <a:ext cx="17525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September 2020 Figures</a:t>
            </a:r>
          </a:p>
        </p:txBody>
      </p:sp>
    </p:spTree>
    <p:extLst>
      <p:ext uri="{BB962C8B-B14F-4D97-AF65-F5344CB8AC3E}">
        <p14:creationId xmlns:p14="http://schemas.microsoft.com/office/powerpoint/2010/main" val="392747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D026D-225C-4ADF-9224-2CFB3A912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RESURFACING PROGRAM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B3DF9-EA72-4497-9C65-9F6909BB6599}"/>
              </a:ext>
            </a:extLst>
          </p:cNvPr>
          <p:cNvSpPr/>
          <p:nvPr/>
        </p:nvSpPr>
        <p:spPr>
          <a:xfrm>
            <a:off x="3810000" y="196867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State Highway System</a:t>
            </a:r>
          </a:p>
          <a:p>
            <a:pPr algn="ctr"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Arterials* =  33,936.9 LM</a:t>
            </a:r>
          </a:p>
          <a:p>
            <a:pPr algn="ctr"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Interstate =    8,677.6 LM     </a:t>
            </a:r>
          </a:p>
          <a:p>
            <a:pPr algn="ctr"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Turnpike =    2,361.0 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7753C4-5F10-4FF3-8024-7409ED7FFC72}"/>
              </a:ext>
            </a:extLst>
          </p:cNvPr>
          <p:cNvSpPr/>
          <p:nvPr/>
        </p:nvSpPr>
        <p:spPr bwMode="auto">
          <a:xfrm>
            <a:off x="455613" y="2965340"/>
            <a:ext cx="33543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Lane Miles: 44,975.5</a:t>
            </a:r>
          </a:p>
          <a:p>
            <a:pPr>
              <a:defRPr/>
            </a:pPr>
            <a:r>
              <a:rPr lang="en-US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(Flexible and Rigid Combined)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5BE9D-87BF-432E-BCBB-FBD6741BC461}"/>
              </a:ext>
            </a:extLst>
          </p:cNvPr>
          <p:cNvSpPr/>
          <p:nvPr/>
        </p:nvSpPr>
        <p:spPr bwMode="auto">
          <a:xfrm>
            <a:off x="7620000" y="2962193"/>
            <a:ext cx="442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Deficient Pavements</a:t>
            </a:r>
          </a:p>
          <a:p>
            <a:pPr>
              <a:defRPr/>
            </a:pPr>
            <a:r>
              <a:rPr lang="en-US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 on 2020 Pavement Condition Survey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25EE14-9C39-45B3-B938-02CB1563B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980128"/>
              </p:ext>
            </p:extLst>
          </p:nvPr>
        </p:nvGraphicFramePr>
        <p:xfrm>
          <a:off x="8077200" y="3736382"/>
          <a:ext cx="3276600" cy="233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93E672-5870-4403-855C-F45CE0D69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000749"/>
              </p:ext>
            </p:extLst>
          </p:nvPr>
        </p:nvGraphicFramePr>
        <p:xfrm>
          <a:off x="445997" y="3780302"/>
          <a:ext cx="3370551" cy="229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1849E-98C2-4F71-9A0A-8A39ADA003EC}"/>
              </a:ext>
            </a:extLst>
          </p:cNvPr>
          <p:cNvCxnSpPr>
            <a:cxnSpLocks/>
          </p:cNvCxnSpPr>
          <p:nvPr/>
        </p:nvCxnSpPr>
        <p:spPr>
          <a:xfrm>
            <a:off x="8668319" y="3778753"/>
            <a:ext cx="697250" cy="272425"/>
          </a:xfrm>
          <a:prstGeom prst="line">
            <a:avLst/>
          </a:prstGeom>
          <a:ln>
            <a:solidFill>
              <a:srgbClr val="1F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76FD33-F09E-4340-B52C-4B18B6EEDC22}"/>
              </a:ext>
            </a:extLst>
          </p:cNvPr>
          <p:cNvCxnSpPr>
            <a:cxnSpLocks/>
          </p:cNvCxnSpPr>
          <p:nvPr/>
        </p:nvCxnSpPr>
        <p:spPr>
          <a:xfrm flipV="1">
            <a:off x="10368125" y="4070189"/>
            <a:ext cx="480197" cy="339685"/>
          </a:xfrm>
          <a:prstGeom prst="line">
            <a:avLst/>
          </a:prstGeom>
          <a:ln>
            <a:solidFill>
              <a:srgbClr val="1F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29F2E-3057-42F4-8765-87A8F19C597E}"/>
              </a:ext>
            </a:extLst>
          </p:cNvPr>
          <p:cNvSpPr/>
          <p:nvPr/>
        </p:nvSpPr>
        <p:spPr bwMode="auto">
          <a:xfrm>
            <a:off x="60523" y="3610407"/>
            <a:ext cx="19788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Rigid, 2.7%</a:t>
            </a:r>
            <a:endParaRPr lang="en-US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(1,220.7 LM)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BC8FB7-5282-4903-BA57-428B6010F71F}"/>
              </a:ext>
            </a:extLst>
          </p:cNvPr>
          <p:cNvSpPr/>
          <p:nvPr/>
        </p:nvSpPr>
        <p:spPr bwMode="auto">
          <a:xfrm>
            <a:off x="3333380" y="3778753"/>
            <a:ext cx="1698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Flexible</a:t>
            </a:r>
          </a:p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97.3%</a:t>
            </a:r>
            <a:endParaRPr lang="en-US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(43,754.8 LM)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ABC51-0156-410A-94C1-84E617AE80AC}"/>
              </a:ext>
            </a:extLst>
          </p:cNvPr>
          <p:cNvCxnSpPr>
            <a:cxnSpLocks/>
          </p:cNvCxnSpPr>
          <p:nvPr/>
        </p:nvCxnSpPr>
        <p:spPr>
          <a:xfrm flipV="1">
            <a:off x="2853183" y="4117649"/>
            <a:ext cx="480197" cy="339685"/>
          </a:xfrm>
          <a:prstGeom prst="line">
            <a:avLst/>
          </a:prstGeom>
          <a:ln>
            <a:solidFill>
              <a:srgbClr val="1F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7E9A1C-AE13-4147-B010-F0804DE3480A}"/>
              </a:ext>
            </a:extLst>
          </p:cNvPr>
          <p:cNvCxnSpPr>
            <a:cxnSpLocks/>
          </p:cNvCxnSpPr>
          <p:nvPr/>
        </p:nvCxnSpPr>
        <p:spPr>
          <a:xfrm>
            <a:off x="1387345" y="3745595"/>
            <a:ext cx="717662" cy="208442"/>
          </a:xfrm>
          <a:prstGeom prst="line">
            <a:avLst/>
          </a:prstGeom>
          <a:ln>
            <a:solidFill>
              <a:srgbClr val="1F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C9E205-1710-486C-AAAD-A346BAD0C2EE}"/>
              </a:ext>
            </a:extLst>
          </p:cNvPr>
          <p:cNvSpPr txBox="1"/>
          <p:nvPr/>
        </p:nvSpPr>
        <p:spPr>
          <a:xfrm>
            <a:off x="2505075" y="5927519"/>
            <a:ext cx="718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</a:t>
            </a:r>
            <a:r>
              <a:rPr lang="en-US" b="1" u="sng" dirty="0">
                <a:solidFill>
                  <a:srgbClr val="D718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$5.4 billion</a:t>
            </a:r>
            <a:r>
              <a:rPr lang="en-US" b="1" dirty="0">
                <a:solidFill>
                  <a:srgbClr val="D718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current 5-year Resurfacing Program**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C60F9-AAAF-484D-9652-01CDDF741727}"/>
              </a:ext>
            </a:extLst>
          </p:cNvPr>
          <p:cNvSpPr/>
          <p:nvPr/>
        </p:nvSpPr>
        <p:spPr bwMode="auto">
          <a:xfrm>
            <a:off x="7453313" y="3608524"/>
            <a:ext cx="161448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Deficient</a:t>
            </a:r>
          </a:p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12.5%</a:t>
            </a:r>
            <a:endParaRPr lang="en-US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(5,635.1 LM)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0DF384-07DE-4D34-8C28-EF717BE5C3EF}"/>
              </a:ext>
            </a:extLst>
          </p:cNvPr>
          <p:cNvSpPr/>
          <p:nvPr/>
        </p:nvSpPr>
        <p:spPr bwMode="auto">
          <a:xfrm>
            <a:off x="10874826" y="3624864"/>
            <a:ext cx="1698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Non-Deficient</a:t>
            </a:r>
          </a:p>
          <a:p>
            <a:pPr>
              <a:defRPr/>
            </a:pPr>
            <a:r>
              <a:rPr lang="en-US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87.5%</a:t>
            </a:r>
            <a:endParaRPr lang="en-US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(39,340.4 LM)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0AB8F-88AB-4211-8414-264470D0A843}"/>
              </a:ext>
            </a:extLst>
          </p:cNvPr>
          <p:cNvSpPr/>
          <p:nvPr/>
        </p:nvSpPr>
        <p:spPr bwMode="auto">
          <a:xfrm>
            <a:off x="9276390" y="6268855"/>
            <a:ext cx="2458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*Includes MDX and CFX</a:t>
            </a:r>
            <a:endParaRPr lang="en-US" sz="1200" i="1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52EF02-2408-45E9-BF73-9D3B6D4F17FA}"/>
              </a:ext>
            </a:extLst>
          </p:cNvPr>
          <p:cNvSpPr/>
          <p:nvPr/>
        </p:nvSpPr>
        <p:spPr bwMode="auto">
          <a:xfrm>
            <a:off x="11105190" y="6268855"/>
            <a:ext cx="2458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1F42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**Pre-COVID</a:t>
            </a:r>
            <a:endParaRPr lang="en-US" sz="1200" i="1" dirty="0">
              <a:solidFill>
                <a:srgbClr val="1F42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3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www.fortmyers-sanibel.com/media/32526/499-miromaroutlet.jpg?center=0.49295774647887325,0.54205607476635509&amp;mode=crop&amp;width=795&amp;height=558&amp;rnd=131932370150000000">
            <a:extLst>
              <a:ext uri="{FF2B5EF4-FFF2-40B4-BE49-F238E27FC236}">
                <a16:creationId xmlns:a16="http://schemas.microsoft.com/office/drawing/2014/main" id="{9F9AC660-099E-4518-9E2A-F2BE042B9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960" r="19380" b="6864"/>
          <a:stretch/>
        </p:blipFill>
        <p:spPr bwMode="auto">
          <a:xfrm>
            <a:off x="177401" y="1166192"/>
            <a:ext cx="2565799" cy="32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https://discoversumterfl.com/wp-content/uploads/2013/10/IMG_0093.jpg">
            <a:extLst>
              <a:ext uri="{FF2B5EF4-FFF2-40B4-BE49-F238E27FC236}">
                <a16:creationId xmlns:a16="http://schemas.microsoft.com/office/drawing/2014/main" id="{11D91638-FB26-46F6-BEFE-27F0E8DE3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7"/>
          <a:stretch/>
        </p:blipFill>
        <p:spPr bwMode="auto">
          <a:xfrm>
            <a:off x="3248902" y="1176130"/>
            <a:ext cx="2565799" cy="32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ocalamarion.com/imager/s3_amazonaws_com/ocala-marion/craft/Horseback-Riding/Young-Couple-Riding-up-Trail_930104bc5592b0f48aa7a928055610d9.JPG">
            <a:extLst>
              <a:ext uri="{FF2B5EF4-FFF2-40B4-BE49-F238E27FC236}">
                <a16:creationId xmlns:a16="http://schemas.microsoft.com/office/drawing/2014/main" id="{4FECFC87-1AC6-4FA7-9936-AE3C867AF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479" r="15698" b="4270"/>
          <a:stretch/>
        </p:blipFill>
        <p:spPr bwMode="auto">
          <a:xfrm>
            <a:off x="6280789" y="1166192"/>
            <a:ext cx="2599412" cy="32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ridge over a river&#10;&#10;Description automatically generated">
            <a:extLst>
              <a:ext uri="{FF2B5EF4-FFF2-40B4-BE49-F238E27FC236}">
                <a16:creationId xmlns:a16="http://schemas.microsoft.com/office/drawing/2014/main" id="{29AEBAA7-54F1-4A81-A90F-BC5A951704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" b="10911"/>
          <a:stretch/>
        </p:blipFill>
        <p:spPr>
          <a:xfrm>
            <a:off x="9258412" y="1170335"/>
            <a:ext cx="2608469" cy="32492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9725E3-6575-43E7-8196-ACE2423A1E17}"/>
              </a:ext>
            </a:extLst>
          </p:cNvPr>
          <p:cNvSpPr txBox="1">
            <a:spLocks/>
          </p:cNvSpPr>
          <p:nvPr/>
        </p:nvSpPr>
        <p:spPr>
          <a:xfrm>
            <a:off x="407622" y="4704517"/>
            <a:ext cx="2104588" cy="1746389"/>
          </a:xfrm>
          <a:prstGeom prst="rect">
            <a:avLst/>
          </a:prstGeom>
          <a:solidFill>
            <a:srgbClr val="1F428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2000" i="1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High-Level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Needs</a:t>
            </a:r>
            <a:endParaRPr lang="en-US" sz="16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718BEC-F500-4EA5-9E7C-DD40B88D2C85}"/>
              </a:ext>
            </a:extLst>
          </p:cNvPr>
          <p:cNvSpPr txBox="1">
            <a:spLocks/>
          </p:cNvSpPr>
          <p:nvPr/>
        </p:nvSpPr>
        <p:spPr>
          <a:xfrm>
            <a:off x="3479507" y="4704518"/>
            <a:ext cx="2104588" cy="1746389"/>
          </a:xfrm>
          <a:prstGeom prst="rect">
            <a:avLst/>
          </a:prstGeom>
          <a:solidFill>
            <a:srgbClr val="1F428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2000" i="1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Guiding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Principles</a:t>
            </a:r>
            <a:endParaRPr lang="en-US" sz="16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B4BB69A-49A6-4BC3-AFE3-6F23151F3A54}"/>
              </a:ext>
            </a:extLst>
          </p:cNvPr>
          <p:cNvSpPr txBox="1">
            <a:spLocks/>
          </p:cNvSpPr>
          <p:nvPr/>
        </p:nvSpPr>
        <p:spPr>
          <a:xfrm>
            <a:off x="6528201" y="4704519"/>
            <a:ext cx="2104588" cy="1746389"/>
          </a:xfrm>
          <a:prstGeom prst="rect">
            <a:avLst/>
          </a:prstGeom>
          <a:solidFill>
            <a:srgbClr val="1F428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2000" i="1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Instructions for Project Development &amp; Beyond</a:t>
            </a:r>
            <a:endParaRPr lang="en-US" sz="16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5ECC4E3-2192-4EB2-A885-D7CE4D982031}"/>
              </a:ext>
            </a:extLst>
          </p:cNvPr>
          <p:cNvSpPr txBox="1">
            <a:spLocks/>
          </p:cNvSpPr>
          <p:nvPr/>
        </p:nvSpPr>
        <p:spPr>
          <a:xfrm>
            <a:off x="9510352" y="4717770"/>
            <a:ext cx="2104588" cy="1746389"/>
          </a:xfrm>
          <a:prstGeom prst="rect">
            <a:avLst/>
          </a:prstGeom>
          <a:solidFill>
            <a:srgbClr val="1F428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2000" i="1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Plan</a:t>
            </a:r>
            <a:endParaRPr lang="en-US" sz="16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06D2F2-F14E-405A-8FD4-C0EDB1BBD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531" y="7033262"/>
            <a:ext cx="2001328" cy="331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139B10-96D2-484C-BE2F-5EC42F0CE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954" y="181186"/>
            <a:ext cx="2836049" cy="4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928AC-C328-4D51-955B-E4BE976C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67000"/>
            <a:ext cx="121920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8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7B0C9171DC34990EB49D1908ED2AB" ma:contentTypeVersion="" ma:contentTypeDescription="Create a new document." ma:contentTypeScope="" ma:versionID="4a44dc10245e6c870f71c5a1f6bb1f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61391-B2DE-4B91-950E-811BC4E9298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FECDF5-54A7-46FA-B26C-A170DCB0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172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FDOT Presentation Template - Option 3</dc:title>
  <dc:creator>rt826cm</dc:creator>
  <cp:lastModifiedBy>Amanda</cp:lastModifiedBy>
  <cp:revision>80</cp:revision>
  <cp:lastPrinted>2020-11-24T14:21:54Z</cp:lastPrinted>
  <dcterms:created xsi:type="dcterms:W3CDTF">2013-02-15T23:23:43Z</dcterms:created>
  <dcterms:modified xsi:type="dcterms:W3CDTF">2020-11-27T15:29:19Z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0x0101001D87B0C9171DC34990EB49D1908ED2AB</vt:lpwstr>
  </property>
</Properties>
</file>