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2" r:id="rId5"/>
    <p:sldId id="596" r:id="rId6"/>
    <p:sldId id="606" r:id="rId7"/>
    <p:sldId id="608" r:id="rId8"/>
    <p:sldId id="609" r:id="rId9"/>
    <p:sldId id="610" r:id="rId10"/>
    <p:sldId id="611" r:id="rId11"/>
    <p:sldId id="612" r:id="rId12"/>
    <p:sldId id="613" r:id="rId13"/>
    <p:sldId id="614" r:id="rId14"/>
    <p:sldId id="615" r:id="rId15"/>
    <p:sldId id="617" r:id="rId16"/>
    <p:sldId id="618" r:id="rId17"/>
    <p:sldId id="620" r:id="rId18"/>
    <p:sldId id="619" r:id="rId19"/>
    <p:sldId id="624" r:id="rId20"/>
    <p:sldId id="627" r:id="rId21"/>
    <p:sldId id="621" r:id="rId22"/>
    <p:sldId id="625" r:id="rId23"/>
    <p:sldId id="626" r:id="rId24"/>
    <p:sldId id="623" r:id="rId25"/>
    <p:sldId id="578" r:id="rId2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selman, Jim" initials="MJ" lastIdx="7" clrIdx="0">
    <p:extLst>
      <p:ext uri="{19B8F6BF-5375-455C-9EA6-DF929625EA0E}">
        <p15:presenceInfo xmlns:p15="http://schemas.microsoft.com/office/powerpoint/2012/main" userId="S-1-5-21-1214440339-1547161642-839522115-2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84"/>
    <a:srgbClr val="1F4283"/>
    <a:srgbClr val="1B1464"/>
    <a:srgbClr val="0054A8"/>
    <a:srgbClr val="0673F8"/>
    <a:srgbClr val="D7181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898206-28F6-481F-B5D9-66668807F25E}" v="24" dt="2020-12-02T18:59:58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83" autoAdjust="0"/>
    <p:restoredTop sz="83666" autoAdjust="0"/>
  </p:normalViewPr>
  <p:slideViewPr>
    <p:cSldViewPr>
      <p:cViewPr varScale="1">
        <p:scale>
          <a:sx n="58" d="100"/>
          <a:sy n="58" d="100"/>
        </p:scale>
        <p:origin x="456" y="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6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6CA94-E78A-4DB2-8D0A-77B6D6368AE8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E501-C3C3-401C-9B98-10F86350F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5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103C0D-89C5-4D99-A5FB-B7F1B55AAEB8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3F43BD-4306-4638-BB75-782B3C211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0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7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1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25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8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17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04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05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08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68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77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9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49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16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7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70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3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6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4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0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43BD-4306-4638-BB75-782B3C211F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0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84600"/>
            <a:ext cx="10363200" cy="609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Placeholder 15"/>
          <p:cNvSpPr txBox="1">
            <a:spLocks/>
          </p:cNvSpPr>
          <p:nvPr userDrawn="1"/>
        </p:nvSpPr>
        <p:spPr>
          <a:xfrm>
            <a:off x="863600" y="76200"/>
            <a:ext cx="10515600" cy="54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54A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1F4283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1F4284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812800" y="76200"/>
            <a:ext cx="10515600" cy="54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 i="0" baseline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2"/>
            <a:ext cx="10363200" cy="609599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5"/>
          <p:cNvSpPr txBox="1">
            <a:spLocks/>
          </p:cNvSpPr>
          <p:nvPr userDrawn="1"/>
        </p:nvSpPr>
        <p:spPr>
          <a:xfrm>
            <a:off x="863600" y="76200"/>
            <a:ext cx="10515600" cy="54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54A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1F4283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buClr>
                <a:srgbClr val="1F4283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1F4283"/>
              </a:buClr>
              <a:defRPr sz="2400"/>
            </a:lvl2pPr>
            <a:lvl3pPr>
              <a:buClr>
                <a:srgbClr val="FF0000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5"/>
          <p:cNvSpPr txBox="1">
            <a:spLocks/>
          </p:cNvSpPr>
          <p:nvPr userDrawn="1"/>
        </p:nvSpPr>
        <p:spPr>
          <a:xfrm>
            <a:off x="863600" y="76200"/>
            <a:ext cx="10515600" cy="54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54A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2"/>
            <a:ext cx="10363200" cy="609599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5"/>
          <p:cNvSpPr txBox="1">
            <a:spLocks/>
          </p:cNvSpPr>
          <p:nvPr userDrawn="1"/>
        </p:nvSpPr>
        <p:spPr>
          <a:xfrm>
            <a:off x="863600" y="76200"/>
            <a:ext cx="10515600" cy="54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54A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5"/>
          <p:cNvSpPr txBox="1">
            <a:spLocks/>
          </p:cNvSpPr>
          <p:nvPr userDrawn="1"/>
        </p:nvSpPr>
        <p:spPr>
          <a:xfrm>
            <a:off x="863600" y="76200"/>
            <a:ext cx="10515600" cy="54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54A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6202"/>
            <a:ext cx="10363200" cy="609599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762001"/>
            <a:ext cx="12192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219200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828800" y="6429792"/>
            <a:ext cx="79248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F4284"/>
                </a:solidFill>
              </a:rPr>
              <a:t>Florida Department of Transportation</a:t>
            </a: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863600" y="76200"/>
            <a:ext cx="10515600" cy="54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rgbClr val="1F4283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708DC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4A8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FEEA0-CF54-4746-B612-0A39C9DCD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831"/>
            <a:ext cx="12192000" cy="5190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29096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484931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43001"/>
            <a:ext cx="12192000" cy="13240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5130"/>
            <a:ext cx="1676400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310379"/>
            <a:ext cx="12192000" cy="50651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66801"/>
            <a:ext cx="12192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343736"/>
            <a:ext cx="12154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1F42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Bituminous Research Update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A45CC3-AEA5-4B02-A42A-E6D49847F66C}"/>
              </a:ext>
            </a:extLst>
          </p:cNvPr>
          <p:cNvSpPr/>
          <p:nvPr/>
        </p:nvSpPr>
        <p:spPr>
          <a:xfrm>
            <a:off x="457200" y="6249650"/>
            <a:ext cx="1203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Howie Moseley, State Bituminous Materials Engineer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29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Contracted research with NCAT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title:  Study of Anti-Strip Additives on Granite Based FC-5 Asphalt Mixtures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Objective: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Evaluate the influence of anti-strip additives on the durability and moisture susceptibility of granite-based FC-5 mixtures.</a:t>
            </a: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1F4283"/>
                </a:solidFill>
              </a:rPr>
              <a:t>Increased Anti-strip Additives in Granite FC-5 Mixtures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7481F-DE87-4491-A327-88DAF3442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919" y="5334000"/>
            <a:ext cx="2643391" cy="12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Project Variables</a:t>
            </a:r>
          </a:p>
          <a:p>
            <a:r>
              <a:rPr lang="en-US" sz="3400" dirty="0">
                <a:solidFill>
                  <a:srgbClr val="1F4284"/>
                </a:solidFill>
              </a:rPr>
              <a:t>Aggregates that were evaluated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Georgia granite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Nova Scotia granite</a:t>
            </a:r>
          </a:p>
          <a:p>
            <a:r>
              <a:rPr lang="en-US" sz="3400" dirty="0">
                <a:solidFill>
                  <a:srgbClr val="1F4284"/>
                </a:solidFill>
              </a:rPr>
              <a:t>Anti-strip additive dosages that were evaluated: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1% hydrated lime (current spec)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1% hydrated lime and 0.5% liquid anti-strip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1.5% hydrated lime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1.5% hydrated lime and 0.5% liquid anti-strip</a:t>
            </a:r>
          </a:p>
          <a:p>
            <a:pPr marL="0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1F4283"/>
                </a:solidFill>
              </a:rPr>
              <a:t>Increased Anti-strip Additives in Granite FC-5 Mixtures</a:t>
            </a:r>
          </a:p>
        </p:txBody>
      </p:sp>
    </p:spTree>
    <p:extLst>
      <p:ext uri="{BB962C8B-B14F-4D97-AF65-F5344CB8AC3E}">
        <p14:creationId xmlns:p14="http://schemas.microsoft.com/office/powerpoint/2010/main" val="3334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3753124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Conditioning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Specimens were conditioned in the asphalt pavement weathering system to simulate the long-term exposure to water infiltration, vapor diffusion, and thermal and ultraviolet oxidation.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Testing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Specimen testing included the Cantabro test, tensile strength ratio test, and Hamburg wheel tracking test.</a:t>
            </a:r>
          </a:p>
          <a:p>
            <a:pPr marL="0" indent="0">
              <a:buNone/>
            </a:pPr>
            <a:endParaRPr lang="en-US" sz="3400" dirty="0">
              <a:solidFill>
                <a:srgbClr val="1F4284"/>
              </a:solidFill>
            </a:endParaRPr>
          </a:p>
          <a:p>
            <a:endParaRPr lang="en-US" sz="34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1F4283"/>
                </a:solidFill>
              </a:rPr>
              <a:t>Sample Conditioning and Testing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E59D2-70C0-4AB0-A9C5-7DAF36FE8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4426375"/>
            <a:ext cx="2819400" cy="2435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FFE57A-B530-498E-B564-721B27989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895" y="5055152"/>
            <a:ext cx="4195011" cy="17948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D63CDB-072D-406A-B8CE-579E4D1C3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41" y="4667524"/>
            <a:ext cx="4692316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Georgia granite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Specimens containing 1% hydrated lime and 0.5% liquid anti-strip additive performed the best and had the best cost-benefit ratio</a:t>
            </a:r>
          </a:p>
          <a:p>
            <a:r>
              <a:rPr lang="en-US" sz="3400" dirty="0">
                <a:solidFill>
                  <a:srgbClr val="1F4284"/>
                </a:solidFill>
              </a:rPr>
              <a:t>Nova Scotia granite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Specimens containing 1.5% hydrated lime and 0.5% liquid anti-strip additive performed the best and had the best cost-benefit ratio</a:t>
            </a:r>
          </a:p>
          <a:p>
            <a:r>
              <a:rPr lang="en-US" sz="3400" dirty="0">
                <a:solidFill>
                  <a:srgbClr val="1F4284"/>
                </a:solidFill>
              </a:rPr>
              <a:t>A specification change has been proposed for the July 2021 workbook to incorporate these findings.</a:t>
            </a:r>
            <a:endParaRPr lang="en-US" sz="30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1F4284"/>
              </a:solidFill>
            </a:endParaRPr>
          </a:p>
          <a:p>
            <a:endParaRPr lang="en-US" sz="34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1F4283"/>
                </a:solidFill>
              </a:rPr>
              <a:t>Project Conclusions</a:t>
            </a:r>
          </a:p>
        </p:txBody>
      </p:sp>
    </p:spTree>
    <p:extLst>
      <p:ext uri="{BB962C8B-B14F-4D97-AF65-F5344CB8AC3E}">
        <p14:creationId xmlns:p14="http://schemas.microsoft.com/office/powerpoint/2010/main" val="16279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This study will investigate the field performance of asphalt mixtures containing aramid fibers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The test sections will be placed on SR 200 in Nassau County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They are scheduled to be paved in the next couple of months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The study includes three separate 1500’ test sections in the northbound travel lanes to compare to a fourth control section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Test sections will only be constructed in the 1.5” lift of FC-12.5</a:t>
            </a:r>
          </a:p>
          <a:p>
            <a:endParaRPr lang="en-US" sz="30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1F4284"/>
              </a:solidFill>
            </a:endParaRPr>
          </a:p>
          <a:p>
            <a:endParaRPr lang="en-US" sz="34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4283"/>
                </a:solidFill>
              </a:rPr>
              <a:t>SR 200 Aramid Fiber Test Sections</a:t>
            </a:r>
          </a:p>
        </p:txBody>
      </p:sp>
    </p:spTree>
    <p:extLst>
      <p:ext uri="{BB962C8B-B14F-4D97-AF65-F5344CB8AC3E}">
        <p14:creationId xmlns:p14="http://schemas.microsoft.com/office/powerpoint/2010/main" val="25270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 fontScale="92500"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Control Section:  FC-12.5 with PG 76-22 binder (20% RAP)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Test Section #1:  FC-12.5 (same JMF) with PG 58-22 binder and aramid fibers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Test Section #2:  FC-12.5 with PG 76-22 binder (20% RAP) and aramid fibers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Test Section #3:  FC-12.5 with high polymer binder (same aggregates, but no RAP or aramid fibers)</a:t>
            </a:r>
          </a:p>
          <a:p>
            <a:r>
              <a:rPr lang="en-US" sz="3400" dirty="0">
                <a:solidFill>
                  <a:srgbClr val="1F4284"/>
                </a:solidFill>
              </a:rPr>
              <a:t>Each section will be monitored long term for rutting, cracking, ride, and raveling</a:t>
            </a:r>
          </a:p>
          <a:p>
            <a:r>
              <a:rPr lang="en-US" sz="3400" dirty="0">
                <a:solidFill>
                  <a:srgbClr val="1F4284"/>
                </a:solidFill>
              </a:rPr>
              <a:t>Laboratory performance testing will also be performed on each section</a:t>
            </a:r>
          </a:p>
          <a:p>
            <a:endParaRPr lang="en-US" sz="3400" dirty="0">
              <a:solidFill>
                <a:srgbClr val="1F4284"/>
              </a:solidFill>
            </a:endParaRPr>
          </a:p>
          <a:p>
            <a:endParaRPr lang="en-US" sz="30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1F4284"/>
              </a:solidFill>
            </a:endParaRPr>
          </a:p>
          <a:p>
            <a:endParaRPr lang="en-US" sz="34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4283"/>
                </a:solidFill>
              </a:rPr>
              <a:t>SR 200 Aramid Fiber Test Sections</a:t>
            </a:r>
          </a:p>
        </p:txBody>
      </p:sp>
    </p:spTree>
    <p:extLst>
      <p:ext uri="{BB962C8B-B14F-4D97-AF65-F5344CB8AC3E}">
        <p14:creationId xmlns:p14="http://schemas.microsoft.com/office/powerpoint/2010/main" val="3314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Contracted research with the Applied Research Associates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The project is ongoing with an estimated completion date of Spring of 2021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Objectives:  Determine the cause(s) of road worms and provide recommendations to address these causes. </a:t>
            </a:r>
          </a:p>
          <a:p>
            <a:endParaRPr lang="en-US" sz="3400" dirty="0">
              <a:solidFill>
                <a:srgbClr val="1F4284"/>
              </a:solidFill>
            </a:endParaRPr>
          </a:p>
          <a:p>
            <a:endParaRPr lang="en-US" sz="30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1F4284"/>
              </a:solidFill>
            </a:endParaRPr>
          </a:p>
          <a:p>
            <a:endParaRPr lang="en-US" sz="34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1F4283"/>
                </a:solidFill>
              </a:rPr>
              <a:t>Evaluation of Roadway Worms/Distortions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28F5F-90F6-49A0-88BD-D70675759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397" y="5740252"/>
            <a:ext cx="2083203" cy="1009650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ED617F01-1582-4000-96A8-BA6E16680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8817607" cy="258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Contracted research with NCAT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title:  Design and Performance of Open-Graded Friction Course (OGFC) Mixtures Containing Epoxy Asphalt</a:t>
            </a:r>
          </a:p>
          <a:p>
            <a:r>
              <a:rPr lang="en-US" sz="3400" dirty="0">
                <a:solidFill>
                  <a:srgbClr val="1F4284"/>
                </a:solidFill>
              </a:rPr>
              <a:t>Ongoing project, will be completed in the summer of 2021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Objectives: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Determine if epoxy asphalt (EA) can improve the performance of FC-5</a:t>
            </a:r>
          </a:p>
          <a:p>
            <a:pPr lvl="2"/>
            <a:r>
              <a:rPr lang="en-US" sz="2600" dirty="0">
                <a:solidFill>
                  <a:srgbClr val="1F4284"/>
                </a:solidFill>
              </a:rPr>
              <a:t>And is it cost effective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Recommend design procedures for designing FC-5 mixtures with EA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Determine recyclability of FC-5 containing EA </a:t>
            </a:r>
          </a:p>
          <a:p>
            <a:pPr lvl="1"/>
            <a:endParaRPr lang="en-US" sz="30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1F4283"/>
                </a:solidFill>
              </a:rPr>
              <a:t>Use of Epoxy Modified Asphalt in FC-5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7481F-DE87-4491-A327-88DAF3442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369" y="5867399"/>
            <a:ext cx="2013631" cy="9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Contracted research with the Texas A&amp;M Transportation Institute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The project is ongoing with an estimated completion date of January 2022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Objectives: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Compare the performance of SP-9.5 and SP-12.5 mixtures for rutting, cracking, and durability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Determine if SP-9.5 mixtures can be used for traffic level D &amp; E roadways</a:t>
            </a:r>
          </a:p>
          <a:p>
            <a:endParaRPr lang="en-US" sz="3400" dirty="0">
              <a:solidFill>
                <a:srgbClr val="1F4284"/>
              </a:solidFill>
            </a:endParaRPr>
          </a:p>
          <a:p>
            <a:endParaRPr lang="en-US" sz="30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1F4284"/>
              </a:solidFill>
            </a:endParaRPr>
          </a:p>
          <a:p>
            <a:endParaRPr lang="en-US" sz="34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1F4283"/>
                </a:solidFill>
              </a:rPr>
              <a:t>Performance Evaluation of SP-9.5 and SP-12.5 Superpave Mixtures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4E627-7AB1-4CD7-AC5C-9ACB73967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586550"/>
            <a:ext cx="3878692" cy="10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Contracted research with the University of Florida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Title:  Practical Mix Design Guidelines for Reflective Cracking Resistant Mixtures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The project should begin early next year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Objectives:  Provide practical guidelines for designing asphalt mixtures that will mitigate/retard reflective cracking.  </a:t>
            </a:r>
          </a:p>
          <a:p>
            <a:endParaRPr lang="en-US" sz="3400" dirty="0">
              <a:solidFill>
                <a:srgbClr val="1F4284"/>
              </a:solidFill>
            </a:endParaRPr>
          </a:p>
          <a:p>
            <a:endParaRPr lang="en-US" sz="30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1F4284"/>
              </a:solidFill>
            </a:endParaRPr>
          </a:p>
          <a:p>
            <a:endParaRPr lang="en-US" sz="34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4283"/>
                </a:solidFill>
              </a:rPr>
              <a:t>Replacement for the ARMI Layer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FDC72-D796-4370-AC78-FBFDBDCFC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10" y="5145790"/>
            <a:ext cx="2282390" cy="17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11734800" cy="5410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F4284"/>
                </a:solidFill>
              </a:rPr>
              <a:t>Increased RAP Usage in Type SP Mixtures with PG 76-22 Binders</a:t>
            </a:r>
            <a:endParaRPr lang="en-US" sz="3600" dirty="0">
              <a:solidFill>
                <a:srgbClr val="1F4283"/>
              </a:solidFill>
            </a:endParaRPr>
          </a:p>
          <a:p>
            <a:r>
              <a:rPr lang="en-US" sz="3600" dirty="0">
                <a:solidFill>
                  <a:srgbClr val="1F4283"/>
                </a:solidFill>
              </a:rPr>
              <a:t>Increased Anti-strip Additives in Granite FC-5 Mixtures</a:t>
            </a:r>
          </a:p>
          <a:p>
            <a:r>
              <a:rPr lang="en-US" sz="3600" dirty="0">
                <a:solidFill>
                  <a:srgbClr val="1F4283"/>
                </a:solidFill>
              </a:rPr>
              <a:t>SR 200 Aramid Fiber Test Sections</a:t>
            </a:r>
          </a:p>
          <a:p>
            <a:r>
              <a:rPr lang="en-US" sz="3600" dirty="0">
                <a:solidFill>
                  <a:srgbClr val="1F4283"/>
                </a:solidFill>
              </a:rPr>
              <a:t>Ongoing and Upcoming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/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38736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Contracted research with the University of Florida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Title:  Improved Resilience of Asphalt Pavements Due to Flooding</a:t>
            </a:r>
          </a:p>
          <a:p>
            <a:r>
              <a:rPr lang="en-US" sz="3400" dirty="0">
                <a:solidFill>
                  <a:srgbClr val="1F4284"/>
                </a:solidFill>
              </a:rPr>
              <a:t>The project should begin early next year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Objectives</a:t>
            </a:r>
          </a:p>
          <a:p>
            <a:pPr lvl="1"/>
            <a:r>
              <a:rPr lang="en-US" dirty="0">
                <a:solidFill>
                  <a:srgbClr val="1F4284"/>
                </a:solidFill>
              </a:rPr>
              <a:t>Evaluate the resilience of an asphalt mixture that is loaded while inundated with water</a:t>
            </a:r>
          </a:p>
          <a:p>
            <a:pPr lvl="1"/>
            <a:r>
              <a:rPr lang="en-US" dirty="0">
                <a:solidFill>
                  <a:srgbClr val="1F4284"/>
                </a:solidFill>
              </a:rPr>
              <a:t>Improve asphalt mixture properties to resist the impacts of flooding</a:t>
            </a:r>
          </a:p>
          <a:p>
            <a:endParaRPr lang="en-US" sz="30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1F4284"/>
              </a:solidFill>
            </a:endParaRPr>
          </a:p>
          <a:p>
            <a:endParaRPr lang="en-US" sz="34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4283"/>
                </a:solidFill>
              </a:rPr>
              <a:t>Resilient Asphalt Pavements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FDC72-D796-4370-AC78-FBFDBDCFC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78" y="5468495"/>
            <a:ext cx="1852222" cy="13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Contracted research that will be advertised soon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Objectives: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Evaluate alternative friction courses to FC-5 for multi-lane corridors with a design speed of 50mph or greater that contain signalized intersections and midpoint turning lanes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Looking for alternative friction courses with increased durability without compromising safety</a:t>
            </a:r>
          </a:p>
          <a:p>
            <a:pPr lvl="1"/>
            <a:endParaRPr lang="en-US" sz="3000" dirty="0">
              <a:solidFill>
                <a:srgbClr val="1F4284"/>
              </a:solidFill>
            </a:endParaRPr>
          </a:p>
          <a:p>
            <a:endParaRPr lang="en-US" sz="3400" dirty="0">
              <a:solidFill>
                <a:srgbClr val="1F4284"/>
              </a:solidFill>
            </a:endParaRPr>
          </a:p>
          <a:p>
            <a:endParaRPr lang="en-US" sz="30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1F4284"/>
              </a:solidFill>
            </a:endParaRPr>
          </a:p>
          <a:p>
            <a:endParaRPr lang="en-US" sz="3400" dirty="0">
              <a:solidFill>
                <a:srgbClr val="1F4284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0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F4283"/>
                </a:solidFill>
              </a:rPr>
              <a:t>Review of OGFCs Suitable for Suburban Environments</a:t>
            </a:r>
          </a:p>
        </p:txBody>
      </p:sp>
    </p:spTree>
    <p:extLst>
      <p:ext uri="{BB962C8B-B14F-4D97-AF65-F5344CB8AC3E}">
        <p14:creationId xmlns:p14="http://schemas.microsoft.com/office/powerpoint/2010/main" val="2520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D8DDE-3F96-42F5-9AED-1274EA28A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783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54235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A69CC-B33B-4FD9-A0C9-7D49C0C30887}"/>
              </a:ext>
            </a:extLst>
          </p:cNvPr>
          <p:cNvSpPr txBox="1"/>
          <p:nvPr/>
        </p:nvSpPr>
        <p:spPr>
          <a:xfrm>
            <a:off x="4381500" y="1371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816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1F4284"/>
                </a:solidFill>
              </a:rPr>
              <a:t>Contracted research with the University of Florida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title:  Enhanced Characterization of RAP for Cracking Performance (BDV31-977-70)</a:t>
            </a:r>
          </a:p>
          <a:p>
            <a:r>
              <a:rPr lang="en-US" sz="3400" dirty="0">
                <a:solidFill>
                  <a:srgbClr val="1F4284"/>
                </a:solidFill>
              </a:rPr>
              <a:t>Project Objectives: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Determine whether the current 20% max RAP content in PMA mixtures may be increased without adversely affecting performance</a:t>
            </a:r>
          </a:p>
          <a:p>
            <a:pPr lvl="1"/>
            <a:r>
              <a:rPr lang="en-US" sz="3000" dirty="0">
                <a:solidFill>
                  <a:srgbClr val="1F4284"/>
                </a:solidFill>
              </a:rPr>
              <a:t>Determine whether additional RAP characterization is needed to implement an increase in RAP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r>
              <a:rPr lang="en-US" sz="3600" dirty="0">
                <a:solidFill>
                  <a:srgbClr val="1F4284"/>
                </a:solidFill>
              </a:rPr>
              <a:t>Increased RAP Usage in Type SP Mixtures with PG 76-22 Binders</a:t>
            </a:r>
            <a:endParaRPr lang="en-US" sz="3600" dirty="0">
              <a:solidFill>
                <a:srgbClr val="1F428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625F4-63CB-478E-B358-36C9E82FD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10" y="5145790"/>
            <a:ext cx="2282390" cy="17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/>
              <a:t>RAP Sources Considered for the 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A51D5E-A47A-42B9-B924-2EA187AB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418" y="990600"/>
            <a:ext cx="6957164" cy="546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787" y="914400"/>
            <a:ext cx="12039600" cy="5410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F4284"/>
                </a:solidFill>
              </a:rPr>
              <a:t>Complex testing was performed to determine the RAP characteristics that affected performance</a:t>
            </a:r>
          </a:p>
          <a:p>
            <a:pPr lvl="1"/>
            <a:r>
              <a:rPr lang="en-US" sz="3200" dirty="0">
                <a:solidFill>
                  <a:srgbClr val="1F4284"/>
                </a:solidFill>
              </a:rPr>
              <a:t>Interstitial component direct tension (ICDT) testing</a:t>
            </a:r>
          </a:p>
          <a:p>
            <a:pPr lvl="1"/>
            <a:r>
              <a:rPr lang="en-US" sz="3200" dirty="0">
                <a:solidFill>
                  <a:srgbClr val="1F4284"/>
                </a:solidFill>
              </a:rPr>
              <a:t>Mixture testing to verify ICDT testing</a:t>
            </a:r>
          </a:p>
          <a:p>
            <a:r>
              <a:rPr lang="en-US" sz="3600" dirty="0">
                <a:solidFill>
                  <a:srgbClr val="1F4284"/>
                </a:solidFill>
              </a:rPr>
              <a:t>Two characteristics determined</a:t>
            </a:r>
          </a:p>
          <a:p>
            <a:pPr lvl="1"/>
            <a:r>
              <a:rPr lang="en-US" sz="3200" dirty="0">
                <a:solidFill>
                  <a:srgbClr val="1F4284"/>
                </a:solidFill>
              </a:rPr>
              <a:t>RAP aggregate gradation</a:t>
            </a:r>
          </a:p>
          <a:p>
            <a:pPr lvl="2"/>
            <a:r>
              <a:rPr lang="en-US" sz="3200" dirty="0">
                <a:solidFill>
                  <a:srgbClr val="1F4284"/>
                </a:solidFill>
              </a:rPr>
              <a:t>RAP fineness – percent passing the #16 sieve</a:t>
            </a:r>
          </a:p>
          <a:p>
            <a:pPr lvl="1"/>
            <a:r>
              <a:rPr lang="en-US" sz="3200" dirty="0">
                <a:solidFill>
                  <a:srgbClr val="1F4284"/>
                </a:solidFill>
              </a:rPr>
              <a:t>RAP binder stiffness</a:t>
            </a:r>
          </a:p>
          <a:p>
            <a:pPr lvl="2"/>
            <a:r>
              <a:rPr lang="en-US" sz="2800" dirty="0">
                <a:solidFill>
                  <a:srgbClr val="1F4284"/>
                </a:solidFill>
              </a:rPr>
              <a:t>High-temperature continuous PG grade</a:t>
            </a:r>
          </a:p>
          <a:p>
            <a:pPr lvl="1"/>
            <a:endParaRPr lang="en-US" sz="32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rgbClr val="1F4284"/>
              </a:solidFill>
            </a:endParaRPr>
          </a:p>
          <a:p>
            <a:endParaRPr lang="en-US" sz="36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/>
              <a:t>RAP Characterization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078CF-A8A4-4C67-A3EF-E3B8B5966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1577579"/>
            <a:ext cx="2606064" cy="2375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F291C0-9E97-4244-8C3E-65D30E399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4101424"/>
            <a:ext cx="1752156" cy="2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41020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1F4284"/>
                </a:solidFill>
              </a:rPr>
              <a:t>Testing showed that coarse RAP performed better than fine RAP</a:t>
            </a:r>
          </a:p>
          <a:p>
            <a:r>
              <a:rPr lang="en-US" sz="3500" dirty="0">
                <a:solidFill>
                  <a:srgbClr val="1F4284"/>
                </a:solidFill>
              </a:rPr>
              <a:t>Testing also showed that RAP binder stiffness affected performance, but wasn’t as important as the RAP aggregate gradation</a:t>
            </a:r>
          </a:p>
          <a:p>
            <a:r>
              <a:rPr lang="en-US" sz="3500" dirty="0">
                <a:solidFill>
                  <a:srgbClr val="1F4284"/>
                </a:solidFill>
              </a:rPr>
              <a:t>In general, a coarse RAP with stiff binder would have better cracking resistance compared to a finer RAP with less stiff binder</a:t>
            </a:r>
          </a:p>
          <a:p>
            <a:r>
              <a:rPr lang="en-US" sz="3500" dirty="0">
                <a:solidFill>
                  <a:srgbClr val="1F4284"/>
                </a:solidFill>
              </a:rPr>
              <a:t>Coarse RAP with a less stiff binder would have the best performance</a:t>
            </a:r>
          </a:p>
          <a:p>
            <a:pPr marL="457200" lvl="1" indent="0">
              <a:buNone/>
            </a:pPr>
            <a:endParaRPr lang="en-US" sz="3200" dirty="0">
              <a:solidFill>
                <a:srgbClr val="1F4284"/>
              </a:solidFill>
            </a:endParaRPr>
          </a:p>
          <a:p>
            <a:endParaRPr lang="en-US" sz="36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/>
              <a:t>RAP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41597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F4284"/>
                </a:solidFill>
              </a:rPr>
              <a:t>Some of the RAP binder stays on the RAP aggregate  </a:t>
            </a:r>
          </a:p>
          <a:p>
            <a:r>
              <a:rPr lang="en-US" sz="3600" dirty="0">
                <a:solidFill>
                  <a:srgbClr val="1F4284"/>
                </a:solidFill>
              </a:rPr>
              <a:t>The finer portion of the RAP becomes part of the mortar between the coarse aggregate skeleton of the mix, which affects the mixture’s cracking resistance</a:t>
            </a:r>
            <a:endParaRPr lang="en-US" sz="2800" dirty="0">
              <a:solidFill>
                <a:srgbClr val="1F4284"/>
              </a:solidFill>
            </a:endParaRPr>
          </a:p>
          <a:p>
            <a:pPr lvl="1"/>
            <a:endParaRPr lang="en-US" sz="3200" dirty="0">
              <a:solidFill>
                <a:srgbClr val="1F4284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rgbClr val="1F4284"/>
              </a:solidFill>
            </a:endParaRPr>
          </a:p>
          <a:p>
            <a:endParaRPr lang="en-US" sz="36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/>
              <a:t>Why is RAP Gradation Critical to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58FB9-D0F2-494E-9488-D9DDDAAC8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19500"/>
            <a:ext cx="8062612" cy="2603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C89694-F1C7-4C7C-A364-05CF5365B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2855844"/>
            <a:ext cx="2392887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11963400" cy="5410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F4284"/>
                </a:solidFill>
              </a:rPr>
              <a:t>Characterizing RAP fineness and RAP binder stiffness is required to increase the current RAP content in mixtures containing PG 76-22 binder</a:t>
            </a:r>
          </a:p>
          <a:p>
            <a:r>
              <a:rPr lang="en-US" sz="3600" dirty="0">
                <a:solidFill>
                  <a:srgbClr val="1F4284"/>
                </a:solidFill>
              </a:rPr>
              <a:t>Required RAP properties are shown in Table 334-3 of the January 2021 Specification Workbook</a:t>
            </a:r>
            <a:endParaRPr lang="en-US" sz="3200" dirty="0">
              <a:solidFill>
                <a:srgbClr val="1F4284"/>
              </a:solidFill>
            </a:endParaRPr>
          </a:p>
          <a:p>
            <a:endParaRPr lang="en-US" sz="3600" dirty="0">
              <a:solidFill>
                <a:srgbClr val="1F428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/>
              <a:t>Project Conclusions</a:t>
            </a:r>
          </a:p>
        </p:txBody>
      </p:sp>
    </p:spTree>
    <p:extLst>
      <p:ext uri="{BB962C8B-B14F-4D97-AF65-F5344CB8AC3E}">
        <p14:creationId xmlns:p14="http://schemas.microsoft.com/office/powerpoint/2010/main" val="18832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542350"/>
          </a:xfrm>
        </p:spPr>
        <p:txBody>
          <a:bodyPr/>
          <a:lstStyle/>
          <a:p>
            <a:pPr algn="ctr"/>
            <a:r>
              <a:rPr lang="en-US" dirty="0"/>
              <a:t>Specification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36095-A671-4994-B97F-56288FC5E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1" y="1295400"/>
            <a:ext cx="12023337" cy="4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E140D0298564D9280B7346C938FC6" ma:contentTypeVersion="11" ma:contentTypeDescription="Create a new document." ma:contentTypeScope="" ma:versionID="826b810ce3689fab3aac587f1e2f1692">
  <xsd:schema xmlns:xsd="http://www.w3.org/2001/XMLSchema" xmlns:xs="http://www.w3.org/2001/XMLSchema" xmlns:p="http://schemas.microsoft.com/office/2006/metadata/properties" xmlns:ns3="99e37397-f71f-4503-9297-a2761c5655c6" xmlns:ns4="7a3e331c-bf6c-4aa3-82c2-67a9aea30ca6" targetNamespace="http://schemas.microsoft.com/office/2006/metadata/properties" ma:root="true" ma:fieldsID="32965bb9541555f25d4db34cf9cbe461" ns3:_="" ns4:_="">
    <xsd:import namespace="99e37397-f71f-4503-9297-a2761c5655c6"/>
    <xsd:import namespace="7a3e331c-bf6c-4aa3-82c2-67a9aea30c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37397-f71f-4503-9297-a2761c565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e331c-bf6c-4aa3-82c2-67a9aea30c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E77DBF-0183-45D2-A685-5D1A40D99B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947816-6A9F-40B0-A88A-149093904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e37397-f71f-4503-9297-a2761c5655c6"/>
    <ds:schemaRef ds:uri="7a3e331c-bf6c-4aa3-82c2-67a9aea30c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661391-B2DE-4B91-950E-811BC4E92986}">
  <ds:schemaRefs>
    <ds:schemaRef ds:uri="http://schemas.openxmlformats.org/package/2006/metadata/core-properties"/>
    <ds:schemaRef ds:uri="7a3e331c-bf6c-4aa3-82c2-67a9aea30ca6"/>
    <ds:schemaRef ds:uri="http://schemas.microsoft.com/office/2006/documentManagement/types"/>
    <ds:schemaRef ds:uri="http://schemas.microsoft.com/office/infopath/2007/PartnerControls"/>
    <ds:schemaRef ds:uri="99e37397-f71f-4503-9297-a2761c5655c6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15452</TotalTime>
  <Words>1072</Words>
  <Application>Microsoft Office PowerPoint</Application>
  <PresentationFormat>Widescreen</PresentationFormat>
  <Paragraphs>179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Presentation Outline</vt:lpstr>
      <vt:lpstr>Increased RAP Usage in Type SP Mixtures with PG 76-22 Binders</vt:lpstr>
      <vt:lpstr>RAP Sources Considered for the Project</vt:lpstr>
      <vt:lpstr>RAP Characterization Testing</vt:lpstr>
      <vt:lpstr>RAP Characterization</vt:lpstr>
      <vt:lpstr>Why is RAP Gradation Critical to Performance</vt:lpstr>
      <vt:lpstr>Project Conclusions</vt:lpstr>
      <vt:lpstr>Specification Change</vt:lpstr>
      <vt:lpstr>Increased Anti-strip Additives in Granite FC-5 Mixtures</vt:lpstr>
      <vt:lpstr>Increased Anti-strip Additives in Granite FC-5 Mixtures</vt:lpstr>
      <vt:lpstr>Sample Conditioning and Testing</vt:lpstr>
      <vt:lpstr>Project Conclusions</vt:lpstr>
      <vt:lpstr>SR 200 Aramid Fiber Test Sections</vt:lpstr>
      <vt:lpstr>SR 200 Aramid Fiber Test Sections</vt:lpstr>
      <vt:lpstr>Evaluation of Roadway Worms/Distortions</vt:lpstr>
      <vt:lpstr>Use of Epoxy Modified Asphalt in FC-5</vt:lpstr>
      <vt:lpstr>Performance Evaluation of SP-9.5 and SP-12.5 Superpave Mixtures</vt:lpstr>
      <vt:lpstr>Replacement for the ARMI Layer</vt:lpstr>
      <vt:lpstr>Resilient Asphalt Pavements</vt:lpstr>
      <vt:lpstr>Review of OGFCs Suitable for Suburban Environments</vt:lpstr>
      <vt:lpstr>Thank You</vt:lpstr>
    </vt:vector>
  </TitlesOfParts>
  <Company>FDOT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2</dc:title>
  <dc:creator>rt826cm</dc:creator>
  <cp:lastModifiedBy>Mark Musselman</cp:lastModifiedBy>
  <cp:revision>551</cp:revision>
  <cp:lastPrinted>2020-12-02T16:08:50Z</cp:lastPrinted>
  <dcterms:created xsi:type="dcterms:W3CDTF">2013-02-15T23:23:43Z</dcterms:created>
  <dcterms:modified xsi:type="dcterms:W3CDTF">2021-01-08T21:51:49Z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0x010100525E140D0298564D9280B7346C938FC6</vt:lpwstr>
  </property>
</Properties>
</file>