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61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5D215-F09A-6708-1EA2-814E4A05745F}" v="522" dt="2024-08-24T14:26:15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3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8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7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1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4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1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9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5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1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9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dirty="0"/>
              <a:t>8/24/2024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75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art.com/creat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8" y="1254826"/>
            <a:ext cx="10558405" cy="3044335"/>
          </a:xfrm>
        </p:spPr>
        <p:txBody>
          <a:bodyPr anchor="b">
            <a:normAutofit fontScale="90000"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Me! And You!: Activities for Self-Expression and Authenticity in French-Language Classrooms</a:t>
            </a:r>
            <a:br>
              <a:rPr lang="en-US" sz="4800" dirty="0">
                <a:solidFill>
                  <a:schemeClr val="accent2"/>
                </a:solidFill>
              </a:rPr>
            </a:b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708" y="4999753"/>
            <a:ext cx="10558405" cy="14025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82C99B"/>
                </a:solidFill>
                <a:latin typeface="Trade Gothic Next Light"/>
              </a:rPr>
              <a:t>Professor of French and Chair of the Department of Languages &amp; Intercultural Studies</a:t>
            </a:r>
            <a:endParaRPr lang="en-US" dirty="0">
              <a:solidFill>
                <a:srgbClr val="82C99B"/>
              </a:solidFill>
            </a:endParaRPr>
          </a:p>
          <a:p>
            <a:r>
              <a:rPr lang="en-US" dirty="0">
                <a:solidFill>
                  <a:srgbClr val="82C99B"/>
                </a:solidFill>
                <a:latin typeface="Trade Gothic Next Light"/>
              </a:rPr>
              <a:t>Coastal Carolina University, Conway, SC</a:t>
            </a:r>
          </a:p>
          <a:p>
            <a:r>
              <a:rPr lang="en-US" dirty="0">
                <a:solidFill>
                  <a:srgbClr val="82C99B"/>
                </a:solidFill>
                <a:latin typeface="Trade Gothic Next Light"/>
              </a:rPr>
              <a:t>amerfeld@coastal.edu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10AA0-1E94-FD89-FB39-67A94A6F6143}"/>
              </a:ext>
            </a:extLst>
          </p:cNvPr>
          <p:cNvSpPr txBox="1"/>
          <p:nvPr/>
        </p:nvSpPr>
        <p:spPr>
          <a:xfrm>
            <a:off x="4266425" y="4039138"/>
            <a:ext cx="290673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82C99B"/>
                </a:solidFill>
              </a:rPr>
              <a:t>Audra Merfeld</a:t>
            </a:r>
            <a:endParaRPr lang="en-US" sz="2800">
              <a:solidFill>
                <a:srgbClr val="82C9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F228-D481-8799-09FE-583C7DC7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832" y="2171032"/>
            <a:ext cx="8284963" cy="92645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7985"/>
                </a:solidFill>
              </a:rPr>
              <a:t>Part 1: Me! </a:t>
            </a:r>
            <a:br>
              <a:rPr lang="en-US" dirty="0">
                <a:solidFill>
                  <a:srgbClr val="1F7985"/>
                </a:solidFill>
              </a:rPr>
            </a:br>
            <a:endParaRPr lang="en-US" dirty="0">
              <a:solidFill>
                <a:srgbClr val="1F7985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38B934-AEDB-EF85-0EEA-5A2C8DA7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030" y="3097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dirty="0">
                <a:solidFill>
                  <a:srgbClr val="1F7985"/>
                </a:solidFill>
              </a:rPr>
              <a:t>Word Clouds</a:t>
            </a:r>
            <a:endParaRPr lang="en-US" dirty="0">
              <a:solidFill>
                <a:srgbClr val="1F798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25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53F2-10C4-38EA-FE43-BF6E2ED8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36" y="481001"/>
            <a:ext cx="5400212" cy="857559"/>
          </a:xfrm>
        </p:spPr>
        <p:txBody>
          <a:bodyPr/>
          <a:lstStyle/>
          <a:p>
            <a:r>
              <a:rPr lang="en-US" dirty="0">
                <a:solidFill>
                  <a:srgbClr val="A0C48B"/>
                </a:solidFill>
              </a:rPr>
              <a:t>Sample Word Clouds</a:t>
            </a:r>
          </a:p>
        </p:txBody>
      </p:sp>
      <p:pic>
        <p:nvPicPr>
          <p:cNvPr id="4" name="Picture 3" descr="A tree made out of words&#10;&#10;Description automatically generated">
            <a:extLst>
              <a:ext uri="{FF2B5EF4-FFF2-40B4-BE49-F238E27FC236}">
                <a16:creationId xmlns:a16="http://schemas.microsoft.com/office/drawing/2014/main" id="{CDD4A265-F3A1-6919-D9D3-937F2657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19" y="1712147"/>
            <a:ext cx="4094651" cy="4656667"/>
          </a:xfrm>
          <a:prstGeom prst="rect">
            <a:avLst/>
          </a:prstGeom>
        </p:spPr>
      </p:pic>
      <p:pic>
        <p:nvPicPr>
          <p:cNvPr id="5" name="Picture 4" descr="A globe made of words&#10;&#10;Description automatically generated">
            <a:extLst>
              <a:ext uri="{FF2B5EF4-FFF2-40B4-BE49-F238E27FC236}">
                <a16:creationId xmlns:a16="http://schemas.microsoft.com/office/drawing/2014/main" id="{3025D576-546B-1D86-EED7-FFB980930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755" y="1730962"/>
            <a:ext cx="4306642" cy="4656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6D9221-4C17-E9D2-0914-07B0816876AD}"/>
              </a:ext>
            </a:extLst>
          </p:cNvPr>
          <p:cNvSpPr txBox="1"/>
          <p:nvPr/>
        </p:nvSpPr>
        <p:spPr>
          <a:xfrm>
            <a:off x="7921037" y="968962"/>
            <a:ext cx="36500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https://wordart.com/create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A8D9-AF39-F1F8-B964-E52D0203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>
                <a:solidFill>
                  <a:srgbClr val="1F7985"/>
                </a:solidFill>
              </a:rPr>
              <a:t>Part II: You!</a:t>
            </a:r>
            <a:endParaRPr lang="en-US" sz="5600" kern="1200" dirty="0">
              <a:solidFill>
                <a:srgbClr val="1F798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C391-9B0C-8FDE-3666-D5F0E6A2F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030" y="3605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dirty="0">
                <a:solidFill>
                  <a:srgbClr val="1F7985"/>
                </a:solidFill>
              </a:rPr>
              <a:t>YouTube</a:t>
            </a:r>
            <a:endParaRPr lang="en-US" sz="4400" kern="1200" dirty="0">
              <a:solidFill>
                <a:srgbClr val="1F798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1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video&#10;&#10;Description automatically generated">
            <a:extLst>
              <a:ext uri="{FF2B5EF4-FFF2-40B4-BE49-F238E27FC236}">
                <a16:creationId xmlns:a16="http://schemas.microsoft.com/office/drawing/2014/main" id="{F2E83DB4-E2A7-D661-956B-D09EE9F6F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247" y="525335"/>
            <a:ext cx="9260540" cy="5768578"/>
          </a:xfrm>
        </p:spPr>
      </p:pic>
    </p:spTree>
    <p:extLst>
      <p:ext uri="{BB962C8B-B14F-4D97-AF65-F5344CB8AC3E}">
        <p14:creationId xmlns:p14="http://schemas.microsoft.com/office/powerpoint/2010/main" val="275554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1E43-C4A2-5A1E-A2AB-EC7A3DB7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70" y="1034402"/>
            <a:ext cx="2700695" cy="857559"/>
          </a:xfrm>
        </p:spPr>
        <p:txBody>
          <a:bodyPr/>
          <a:lstStyle/>
          <a:p>
            <a:r>
              <a:rPr lang="en-US" dirty="0">
                <a:solidFill>
                  <a:srgbClr val="1F7985"/>
                </a:solidFill>
              </a:rPr>
              <a:t>Some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516D0-58BA-8AD1-D983-E9F612A7F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825" y="2248370"/>
            <a:ext cx="3642581" cy="34337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1F7985"/>
                </a:solidFill>
              </a:rPr>
              <a:t>Student-created playlists + follow-up activities</a:t>
            </a:r>
          </a:p>
          <a:p>
            <a:r>
              <a:rPr lang="en-US" dirty="0">
                <a:solidFill>
                  <a:srgbClr val="1F7985"/>
                </a:solidFill>
              </a:rPr>
              <a:t>Compare various vloggers</a:t>
            </a:r>
          </a:p>
          <a:p>
            <a:r>
              <a:rPr lang="en-US" dirty="0">
                <a:solidFill>
                  <a:srgbClr val="1F7985"/>
                </a:solidFill>
              </a:rPr>
              <a:t>Tutorials</a:t>
            </a:r>
          </a:p>
          <a:p>
            <a:r>
              <a:rPr lang="en-US" dirty="0">
                <a:solidFill>
                  <a:srgbClr val="1F7985"/>
                </a:solidFill>
              </a:rPr>
              <a:t>Language learning videos</a:t>
            </a:r>
          </a:p>
          <a:p>
            <a:r>
              <a:rPr lang="en-US" dirty="0">
                <a:solidFill>
                  <a:srgbClr val="1F7985"/>
                </a:solidFill>
              </a:rPr>
              <a:t>Comprehension activities and discussion of videos</a:t>
            </a:r>
          </a:p>
          <a:p>
            <a:endParaRPr lang="en-US" dirty="0">
              <a:solidFill>
                <a:srgbClr val="1F7985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2C847-1650-6583-FCAA-EAF22EE0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C8E6-0E0E-4D98-A8E1-A7044F5353BB}" type="datetime1">
              <a:t>8/24/2024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A4AD9-96E8-26B2-3ED9-A2622EC3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EF26D-AFD3-8FD7-417A-1874A12C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6</a:t>
            </a:fld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AD0489D-76EF-9B70-21EE-1D658339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73" y="735659"/>
            <a:ext cx="6588949" cy="49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7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9CA5-590B-A9BD-0973-E0985519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914" y="654498"/>
            <a:ext cx="9238434" cy="889592"/>
          </a:xfrm>
        </p:spPr>
        <p:txBody>
          <a:bodyPr/>
          <a:lstStyle/>
          <a:p>
            <a:r>
              <a:rPr lang="en-US" dirty="0">
                <a:solidFill>
                  <a:srgbClr val="1F7985"/>
                </a:solidFill>
              </a:rPr>
              <a:t>Additional Resources / Shameless Self-Promotion</a:t>
            </a:r>
          </a:p>
        </p:txBody>
      </p:sp>
      <p:pic>
        <p:nvPicPr>
          <p:cNvPr id="8" name="Content Placeholder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D88F2F4-7670-79B4-E89D-837DAB4A42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8152" y="1892200"/>
            <a:ext cx="4495800" cy="1905950"/>
          </a:xfrm>
        </p:spPr>
      </p:pic>
      <p:pic>
        <p:nvPicPr>
          <p:cNvPr id="10" name="Content Placeholder 9" descr="A white background with yellow text and a yellow logo&#10;&#10;Description automatically generated">
            <a:extLst>
              <a:ext uri="{FF2B5EF4-FFF2-40B4-BE49-F238E27FC236}">
                <a16:creationId xmlns:a16="http://schemas.microsoft.com/office/drawing/2014/main" id="{CA95EECB-A79D-F647-5B1C-5C49EBE98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5065" y="1544196"/>
            <a:ext cx="3840858" cy="308654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73EDD-74FA-C985-A45E-CDDAB54F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0413-6326-4B96-9095-23DF2A2CD6DB}" type="datetime1">
              <a:t>8/24/2024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4ED5A-4F63-8AA8-244C-CB8F4193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64037-9EC3-1995-F238-9CB1CF04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7</a:t>
            </a:fld>
            <a:endParaRPr lang="en-US" dirty="0"/>
          </a:p>
        </p:txBody>
      </p:sp>
      <p:pic>
        <p:nvPicPr>
          <p:cNvPr id="11" name="Picture 10" descr="A white card with black text&#10;&#10;Description automatically generated">
            <a:extLst>
              <a:ext uri="{FF2B5EF4-FFF2-40B4-BE49-F238E27FC236}">
                <a16:creationId xmlns:a16="http://schemas.microsoft.com/office/drawing/2014/main" id="{4B04FA90-B754-B859-CE5B-474F21398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83" y="4216962"/>
            <a:ext cx="3486150" cy="1714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41A4C1-97B7-F94F-5A06-DCE085DEE570}"/>
              </a:ext>
            </a:extLst>
          </p:cNvPr>
          <p:cNvSpPr txBox="1"/>
          <p:nvPr/>
        </p:nvSpPr>
        <p:spPr>
          <a:xfrm>
            <a:off x="4771420" y="4869692"/>
            <a:ext cx="337702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82C99B"/>
                </a:solidFill>
                <a:latin typeface="Trade Gothic Next Light"/>
              </a:rPr>
              <a:t>Culture &amp; Content in French: Frameworks for Innovative Curricula</a:t>
            </a:r>
            <a:r>
              <a:rPr lang="en-US" sz="1400">
                <a:solidFill>
                  <a:srgbClr val="82C99B"/>
                </a:solidFill>
                <a:latin typeface="Trade Gothic Next Light"/>
              </a:rPr>
              <a:t>. Eds. Aurélie </a:t>
            </a:r>
            <a:r>
              <a:rPr lang="en-US" sz="1400" err="1">
                <a:solidFill>
                  <a:srgbClr val="82C99B"/>
                </a:solidFill>
                <a:latin typeface="Trade Gothic Next Light"/>
              </a:rPr>
              <a:t>Chevant</a:t>
            </a:r>
            <a:r>
              <a:rPr lang="en-US" sz="1400">
                <a:solidFill>
                  <a:srgbClr val="82C99B"/>
                </a:solidFill>
                <a:latin typeface="Trade Gothic Next Light"/>
              </a:rPr>
              <a:t>-Aksoy and Kathryne Adair Corbin. Lever Press, 2022.</a:t>
            </a:r>
          </a:p>
          <a:p>
            <a:pPr algn="l"/>
            <a:endParaRPr lang="en-US" sz="1400" dirty="0">
              <a:solidFill>
                <a:srgbClr val="82C99B"/>
              </a:solidFill>
              <a:latin typeface="Trade Gothic Next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E54B2-2169-BBF1-5210-FD66D2152695}"/>
              </a:ext>
            </a:extLst>
          </p:cNvPr>
          <p:cNvSpPr txBox="1"/>
          <p:nvPr/>
        </p:nvSpPr>
        <p:spPr>
          <a:xfrm>
            <a:off x="1127256" y="3910121"/>
            <a:ext cx="39674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82C99B"/>
                </a:solidFill>
              </a:rPr>
              <a:t>The French Review</a:t>
            </a:r>
            <a:r>
              <a:rPr lang="en-US" sz="1400" dirty="0">
                <a:solidFill>
                  <a:srgbClr val="82C99B"/>
                </a:solidFill>
              </a:rPr>
              <a:t>, Vol. 94, No. 3, March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E66FC-7D13-6D2F-47E9-907B66761968}"/>
              </a:ext>
            </a:extLst>
          </p:cNvPr>
          <p:cNvSpPr txBox="1"/>
          <p:nvPr/>
        </p:nvSpPr>
        <p:spPr>
          <a:xfrm>
            <a:off x="196865" y="6039321"/>
            <a:ext cx="36651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Contact me at: amerfeld@coastal.edu</a:t>
            </a:r>
          </a:p>
        </p:txBody>
      </p:sp>
    </p:spTree>
    <p:extLst>
      <p:ext uri="{BB962C8B-B14F-4D97-AF65-F5344CB8AC3E}">
        <p14:creationId xmlns:p14="http://schemas.microsoft.com/office/powerpoint/2010/main" val="2826775363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PortalVTI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PortalVTI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Portal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E3A4BB4D-5227-4A6D-99D3-DBAB0FE4C68F}" vid="{BE515EFD-5A7A-4BFE-BE06-A21DB8499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PortalVTI</vt:lpstr>
      <vt:lpstr>Me! And You!: Activities for Self-Expression and Authenticity in French-Language Classrooms </vt:lpstr>
      <vt:lpstr>Part 1: Me!  </vt:lpstr>
      <vt:lpstr>Sample Word Clouds</vt:lpstr>
      <vt:lpstr>Part II: You!</vt:lpstr>
      <vt:lpstr>PowerPoint Presentation</vt:lpstr>
      <vt:lpstr>Some Ideas</vt:lpstr>
      <vt:lpstr>Additional Resources / Shameless Self-Promotion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209</cp:revision>
  <dcterms:created xsi:type="dcterms:W3CDTF">2024-08-24T11:53:14Z</dcterms:created>
  <dcterms:modified xsi:type="dcterms:W3CDTF">2024-08-24T14:30:23Z</dcterms:modified>
</cp:coreProperties>
</file>