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43"/>
  </p:notesMasterIdLst>
  <p:sldIdLst>
    <p:sldId id="256" r:id="rId5"/>
    <p:sldId id="4408" r:id="rId6"/>
    <p:sldId id="300" r:id="rId7"/>
    <p:sldId id="265" r:id="rId8"/>
    <p:sldId id="259" r:id="rId9"/>
    <p:sldId id="4409" r:id="rId10"/>
    <p:sldId id="287" r:id="rId11"/>
    <p:sldId id="295" r:id="rId12"/>
    <p:sldId id="263" r:id="rId13"/>
    <p:sldId id="261" r:id="rId14"/>
    <p:sldId id="266" r:id="rId15"/>
    <p:sldId id="4402" r:id="rId16"/>
    <p:sldId id="317" r:id="rId17"/>
    <p:sldId id="293" r:id="rId18"/>
    <p:sldId id="307" r:id="rId19"/>
    <p:sldId id="271" r:id="rId20"/>
    <p:sldId id="262" r:id="rId21"/>
    <p:sldId id="4405" r:id="rId22"/>
    <p:sldId id="280" r:id="rId23"/>
    <p:sldId id="315" r:id="rId24"/>
    <p:sldId id="4410" r:id="rId25"/>
    <p:sldId id="314" r:id="rId26"/>
    <p:sldId id="316" r:id="rId27"/>
    <p:sldId id="308" r:id="rId28"/>
    <p:sldId id="277" r:id="rId29"/>
    <p:sldId id="310" r:id="rId30"/>
    <p:sldId id="282" r:id="rId31"/>
    <p:sldId id="4399" r:id="rId32"/>
    <p:sldId id="4400" r:id="rId33"/>
    <p:sldId id="309" r:id="rId34"/>
    <p:sldId id="272" r:id="rId35"/>
    <p:sldId id="274" r:id="rId36"/>
    <p:sldId id="285" r:id="rId37"/>
    <p:sldId id="4401" r:id="rId38"/>
    <p:sldId id="4406" r:id="rId39"/>
    <p:sldId id="4407" r:id="rId40"/>
    <p:sldId id="311" r:id="rId41"/>
    <p:sldId id="313" r:id="rId42"/>
  </p:sldIdLst>
  <p:sldSz cx="12192000" cy="6858000"/>
  <p:notesSz cx="7010400" cy="92964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Heynoski" initials="KH" lastIdx="2" clrIdx="0">
    <p:extLst>
      <p:ext uri="{19B8F6BF-5375-455C-9EA6-DF929625EA0E}">
        <p15:presenceInfo xmlns:p15="http://schemas.microsoft.com/office/powerpoint/2012/main" userId="Kate Heyno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B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41347-E457-4AA6-B897-8522250BCC07}" v="2" dt="2021-08-10T12:19:15.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19" autoAdjust="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Heynoski" userId="d0348198-fcff-4531-ba7a-8983606bb8f1" providerId="ADAL" clId="{C1741347-E457-4AA6-B897-8522250BCC07}"/>
    <pc:docChg chg="addSld delSld modSld">
      <pc:chgData name="Kate Heynoski" userId="d0348198-fcff-4531-ba7a-8983606bb8f1" providerId="ADAL" clId="{C1741347-E457-4AA6-B897-8522250BCC07}" dt="2021-08-10T12:19:16.965" v="24" actId="47"/>
      <pc:docMkLst>
        <pc:docMk/>
      </pc:docMkLst>
      <pc:sldChg chg="modSp mod">
        <pc:chgData name="Kate Heynoski" userId="d0348198-fcff-4531-ba7a-8983606bb8f1" providerId="ADAL" clId="{C1741347-E457-4AA6-B897-8522250BCC07}" dt="2021-08-10T12:18:12.939" v="20" actId="20577"/>
        <pc:sldMkLst>
          <pc:docMk/>
          <pc:sldMk cId="3492410952" sldId="256"/>
        </pc:sldMkLst>
        <pc:spChg chg="mod">
          <ac:chgData name="Kate Heynoski" userId="d0348198-fcff-4531-ba7a-8983606bb8f1" providerId="ADAL" clId="{C1741347-E457-4AA6-B897-8522250BCC07}" dt="2021-08-10T12:18:12.939" v="20" actId="20577"/>
          <ac:spMkLst>
            <pc:docMk/>
            <pc:sldMk cId="3492410952" sldId="256"/>
            <ac:spMk id="3" creationId="{E87C337A-5F9A-47BC-AA54-F0E19A77E488}"/>
          </ac:spMkLst>
        </pc:spChg>
      </pc:sldChg>
      <pc:sldChg chg="del">
        <pc:chgData name="Kate Heynoski" userId="d0348198-fcff-4531-ba7a-8983606bb8f1" providerId="ADAL" clId="{C1741347-E457-4AA6-B897-8522250BCC07}" dt="2021-08-10T12:18:39.737" v="22" actId="47"/>
        <pc:sldMkLst>
          <pc:docMk/>
          <pc:sldMk cId="2869148342" sldId="258"/>
        </pc:sldMkLst>
      </pc:sldChg>
      <pc:sldChg chg="del">
        <pc:chgData name="Kate Heynoski" userId="d0348198-fcff-4531-ba7a-8983606bb8f1" providerId="ADAL" clId="{C1741347-E457-4AA6-B897-8522250BCC07}" dt="2021-08-10T12:19:16.965" v="24" actId="47"/>
        <pc:sldMkLst>
          <pc:docMk/>
          <pc:sldMk cId="33880117" sldId="260"/>
        </pc:sldMkLst>
      </pc:sldChg>
      <pc:sldChg chg="add">
        <pc:chgData name="Kate Heynoski" userId="d0348198-fcff-4531-ba7a-8983606bb8f1" providerId="ADAL" clId="{C1741347-E457-4AA6-B897-8522250BCC07}" dt="2021-08-10T12:18:34.828" v="21"/>
        <pc:sldMkLst>
          <pc:docMk/>
          <pc:sldMk cId="1276600316" sldId="4408"/>
        </pc:sldMkLst>
      </pc:sldChg>
      <pc:sldChg chg="add">
        <pc:chgData name="Kate Heynoski" userId="d0348198-fcff-4531-ba7a-8983606bb8f1" providerId="ADAL" clId="{C1741347-E457-4AA6-B897-8522250BCC07}" dt="2021-08-10T12:19:15.234" v="23"/>
        <pc:sldMkLst>
          <pc:docMk/>
          <pc:sldMk cId="1584418896" sldId="440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AF582-2B1F-43D9-A12E-5D86C7E9B3C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270AF98-A132-479F-8D47-6C9551CF4206}">
      <dgm:prSet phldrT="[Text]"/>
      <dgm:spPr/>
      <dgm:t>
        <a:bodyPr/>
        <a:lstStyle/>
        <a:p>
          <a:r>
            <a:rPr lang="en-US" dirty="0"/>
            <a:t>Onboarding</a:t>
          </a:r>
        </a:p>
      </dgm:t>
    </dgm:pt>
    <dgm:pt modelId="{A625BE8D-4A13-49A6-B914-C5F4308065C6}" type="parTrans" cxnId="{D5851984-981F-4D90-87B3-0280B0C22D06}">
      <dgm:prSet/>
      <dgm:spPr/>
      <dgm:t>
        <a:bodyPr/>
        <a:lstStyle/>
        <a:p>
          <a:endParaRPr lang="en-US"/>
        </a:p>
      </dgm:t>
    </dgm:pt>
    <dgm:pt modelId="{FA6A84BF-2A21-4D59-B708-AF4029ED8082}" type="sibTrans" cxnId="{D5851984-981F-4D90-87B3-0280B0C22D06}">
      <dgm:prSet/>
      <dgm:spPr/>
      <dgm:t>
        <a:bodyPr/>
        <a:lstStyle/>
        <a:p>
          <a:endParaRPr lang="en-US"/>
        </a:p>
      </dgm:t>
    </dgm:pt>
    <dgm:pt modelId="{B14BAAE5-7BEA-4C3B-AE95-02F926A1B395}">
      <dgm:prSet phldrT="[Text]"/>
      <dgm:spPr/>
      <dgm:t>
        <a:bodyPr/>
        <a:lstStyle/>
        <a:p>
          <a:r>
            <a:rPr lang="en-US" dirty="0"/>
            <a:t>Training &amp; Development</a:t>
          </a:r>
        </a:p>
      </dgm:t>
    </dgm:pt>
    <dgm:pt modelId="{5A56A6B0-45E9-4896-BA1D-4525AFC3C261}" type="parTrans" cxnId="{AE82C092-0F78-4100-A380-3A8C5268B20F}">
      <dgm:prSet/>
      <dgm:spPr/>
      <dgm:t>
        <a:bodyPr/>
        <a:lstStyle/>
        <a:p>
          <a:endParaRPr lang="en-US"/>
        </a:p>
      </dgm:t>
    </dgm:pt>
    <dgm:pt modelId="{06022FD3-B127-4B8B-AF42-016937C6AC83}" type="sibTrans" cxnId="{AE82C092-0F78-4100-A380-3A8C5268B20F}">
      <dgm:prSet/>
      <dgm:spPr/>
      <dgm:t>
        <a:bodyPr/>
        <a:lstStyle/>
        <a:p>
          <a:endParaRPr lang="en-US"/>
        </a:p>
      </dgm:t>
    </dgm:pt>
    <dgm:pt modelId="{659570AB-7083-4051-9763-B6A9EE380567}">
      <dgm:prSet phldrT="[Text]"/>
      <dgm:spPr/>
      <dgm:t>
        <a:bodyPr/>
        <a:lstStyle/>
        <a:p>
          <a:r>
            <a:rPr lang="en-US" dirty="0"/>
            <a:t>Performance Management</a:t>
          </a:r>
        </a:p>
      </dgm:t>
    </dgm:pt>
    <dgm:pt modelId="{49E0BF4B-4B9A-4013-8331-F466610A5892}" type="parTrans" cxnId="{E836C91F-2B1D-4DFF-8EC7-6325FE17562B}">
      <dgm:prSet/>
      <dgm:spPr/>
      <dgm:t>
        <a:bodyPr/>
        <a:lstStyle/>
        <a:p>
          <a:endParaRPr lang="en-US"/>
        </a:p>
      </dgm:t>
    </dgm:pt>
    <dgm:pt modelId="{CBFB39E0-71AE-4015-A49B-39C6803B5765}" type="sibTrans" cxnId="{E836C91F-2B1D-4DFF-8EC7-6325FE17562B}">
      <dgm:prSet/>
      <dgm:spPr/>
      <dgm:t>
        <a:bodyPr/>
        <a:lstStyle/>
        <a:p>
          <a:endParaRPr lang="en-US"/>
        </a:p>
      </dgm:t>
    </dgm:pt>
    <dgm:pt modelId="{52563192-12AC-4CF2-8F57-3FB6051A28F9}">
      <dgm:prSet phldrT="[Text]"/>
      <dgm:spPr/>
      <dgm:t>
        <a:bodyPr/>
        <a:lstStyle/>
        <a:p>
          <a:r>
            <a:rPr lang="en-US" dirty="0"/>
            <a:t>Career Ladders &amp; Succession</a:t>
          </a:r>
        </a:p>
      </dgm:t>
    </dgm:pt>
    <dgm:pt modelId="{0A709934-8435-4F44-8194-2E012D16029A}" type="parTrans" cxnId="{F2A1811C-27E9-4836-97F8-7ABD1D0AAC2C}">
      <dgm:prSet/>
      <dgm:spPr/>
      <dgm:t>
        <a:bodyPr/>
        <a:lstStyle/>
        <a:p>
          <a:endParaRPr lang="en-US"/>
        </a:p>
      </dgm:t>
    </dgm:pt>
    <dgm:pt modelId="{1B5AD727-2729-427D-92DB-64ECD336F7D7}" type="sibTrans" cxnId="{F2A1811C-27E9-4836-97F8-7ABD1D0AAC2C}">
      <dgm:prSet/>
      <dgm:spPr/>
      <dgm:t>
        <a:bodyPr/>
        <a:lstStyle/>
        <a:p>
          <a:endParaRPr lang="en-US"/>
        </a:p>
      </dgm:t>
    </dgm:pt>
    <dgm:pt modelId="{2C944856-3C2B-41B3-8CC9-2984D3CCF422}" type="pres">
      <dgm:prSet presAssocID="{8B2AF582-2B1F-43D9-A12E-5D86C7E9B3CB}" presName="Name0" presStyleCnt="0">
        <dgm:presLayoutVars>
          <dgm:dir/>
          <dgm:resizeHandles val="exact"/>
        </dgm:presLayoutVars>
      </dgm:prSet>
      <dgm:spPr/>
      <dgm:t>
        <a:bodyPr/>
        <a:lstStyle/>
        <a:p>
          <a:endParaRPr lang="en-US"/>
        </a:p>
      </dgm:t>
    </dgm:pt>
    <dgm:pt modelId="{2EE56523-E737-44D4-9F41-44C28C45B842}" type="pres">
      <dgm:prSet presAssocID="{F270AF98-A132-479F-8D47-6C9551CF4206}" presName="compNode" presStyleCnt="0"/>
      <dgm:spPr/>
    </dgm:pt>
    <dgm:pt modelId="{5640A33F-7BDB-47A6-A34D-25AEEFB319FC}" type="pres">
      <dgm:prSet presAssocID="{F270AF98-A132-479F-8D47-6C9551CF4206}" presName="pictRect" presStyleLbl="node1" presStyleIdx="0" presStyleCnt="4"/>
      <dgm:spPr>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t="-23000" b="-23000"/>
          </a:stretch>
        </a:blipFill>
      </dgm:spPr>
      <dgm:extLst>
        <a:ext uri="{E40237B7-FDA0-4F09-8148-C483321AD2D9}">
          <dgm14:cNvPr xmlns:dgm14="http://schemas.microsoft.com/office/drawing/2010/diagram" id="0" name="" descr="Home with solid fill"/>
        </a:ext>
      </dgm:extLst>
    </dgm:pt>
    <dgm:pt modelId="{4DC22458-03A2-4BF1-AC9B-EDC4A3AE5CA4}" type="pres">
      <dgm:prSet presAssocID="{F270AF98-A132-479F-8D47-6C9551CF4206}" presName="textRect" presStyleLbl="revTx" presStyleIdx="0" presStyleCnt="4">
        <dgm:presLayoutVars>
          <dgm:bulletEnabled val="1"/>
        </dgm:presLayoutVars>
      </dgm:prSet>
      <dgm:spPr/>
      <dgm:t>
        <a:bodyPr/>
        <a:lstStyle/>
        <a:p>
          <a:endParaRPr lang="en-US"/>
        </a:p>
      </dgm:t>
    </dgm:pt>
    <dgm:pt modelId="{F078616D-9A1C-4BC9-A1B0-0AF312B161C4}" type="pres">
      <dgm:prSet presAssocID="{FA6A84BF-2A21-4D59-B708-AF4029ED8082}" presName="sibTrans" presStyleLbl="sibTrans2D1" presStyleIdx="0" presStyleCnt="0"/>
      <dgm:spPr/>
      <dgm:t>
        <a:bodyPr/>
        <a:lstStyle/>
        <a:p>
          <a:endParaRPr lang="en-US"/>
        </a:p>
      </dgm:t>
    </dgm:pt>
    <dgm:pt modelId="{E00582CB-F31D-4D14-B4FA-4A69A7C28D90}" type="pres">
      <dgm:prSet presAssocID="{B14BAAE5-7BEA-4C3B-AE95-02F926A1B395}" presName="compNode" presStyleCnt="0"/>
      <dgm:spPr/>
    </dgm:pt>
    <dgm:pt modelId="{D3718F9F-3C3A-48C6-8E75-FDADBE48DFD4}" type="pres">
      <dgm:prSet presAssocID="{B14BAAE5-7BEA-4C3B-AE95-02F926A1B395}" presName="pictRect" presStyleLbl="node1" presStyleIdx="1" presStyleCnt="4"/>
      <dgm:spPr>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t="-23000" b="-23000"/>
          </a:stretch>
        </a:blipFill>
      </dgm:spPr>
      <dgm:extLst>
        <a:ext uri="{E40237B7-FDA0-4F09-8148-C483321AD2D9}">
          <dgm14:cNvPr xmlns:dgm14="http://schemas.microsoft.com/office/drawing/2010/diagram" id="0" name="" descr="Idea outline"/>
        </a:ext>
      </dgm:extLst>
    </dgm:pt>
    <dgm:pt modelId="{4B187C0A-185D-4282-BE6F-D67226AB3C2C}" type="pres">
      <dgm:prSet presAssocID="{B14BAAE5-7BEA-4C3B-AE95-02F926A1B395}" presName="textRect" presStyleLbl="revTx" presStyleIdx="1" presStyleCnt="4">
        <dgm:presLayoutVars>
          <dgm:bulletEnabled val="1"/>
        </dgm:presLayoutVars>
      </dgm:prSet>
      <dgm:spPr/>
      <dgm:t>
        <a:bodyPr/>
        <a:lstStyle/>
        <a:p>
          <a:endParaRPr lang="en-US"/>
        </a:p>
      </dgm:t>
    </dgm:pt>
    <dgm:pt modelId="{9321D781-4AC1-4305-84D6-3C9B7ED29D51}" type="pres">
      <dgm:prSet presAssocID="{06022FD3-B127-4B8B-AF42-016937C6AC83}" presName="sibTrans" presStyleLbl="sibTrans2D1" presStyleIdx="0" presStyleCnt="0"/>
      <dgm:spPr/>
      <dgm:t>
        <a:bodyPr/>
        <a:lstStyle/>
        <a:p>
          <a:endParaRPr lang="en-US"/>
        </a:p>
      </dgm:t>
    </dgm:pt>
    <dgm:pt modelId="{7DA8A4CC-596E-45FF-8BE0-38682F4271BF}" type="pres">
      <dgm:prSet presAssocID="{659570AB-7083-4051-9763-B6A9EE380567}" presName="compNode" presStyleCnt="0"/>
      <dgm:spPr/>
    </dgm:pt>
    <dgm:pt modelId="{E4D3114A-CD92-4E02-8300-2842DBE616B3}" type="pres">
      <dgm:prSet presAssocID="{659570AB-7083-4051-9763-B6A9EE380567}" presName="pictRect" presStyleLbl="node1" presStyleIdx="2" presStyleCnt="4"/>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3000" b="-23000"/>
          </a:stretch>
        </a:blipFill>
      </dgm:spPr>
      <dgm:extLst>
        <a:ext uri="{E40237B7-FDA0-4F09-8148-C483321AD2D9}">
          <dgm14:cNvPr xmlns:dgm14="http://schemas.microsoft.com/office/drawing/2010/diagram" id="0" name="" descr="Handshake with solid fill"/>
        </a:ext>
      </dgm:extLst>
    </dgm:pt>
    <dgm:pt modelId="{DBC77898-0CAE-4D12-AFAF-4F53B0CE3004}" type="pres">
      <dgm:prSet presAssocID="{659570AB-7083-4051-9763-B6A9EE380567}" presName="textRect" presStyleLbl="revTx" presStyleIdx="2" presStyleCnt="4">
        <dgm:presLayoutVars>
          <dgm:bulletEnabled val="1"/>
        </dgm:presLayoutVars>
      </dgm:prSet>
      <dgm:spPr/>
      <dgm:t>
        <a:bodyPr/>
        <a:lstStyle/>
        <a:p>
          <a:endParaRPr lang="en-US"/>
        </a:p>
      </dgm:t>
    </dgm:pt>
    <dgm:pt modelId="{AE8B18DA-B44C-47EC-80F0-A85AF4AE8F70}" type="pres">
      <dgm:prSet presAssocID="{CBFB39E0-71AE-4015-A49B-39C6803B5765}" presName="sibTrans" presStyleLbl="sibTrans2D1" presStyleIdx="0" presStyleCnt="0"/>
      <dgm:spPr/>
      <dgm:t>
        <a:bodyPr/>
        <a:lstStyle/>
        <a:p>
          <a:endParaRPr lang="en-US"/>
        </a:p>
      </dgm:t>
    </dgm:pt>
    <dgm:pt modelId="{EE3BA8F4-3613-46E3-8B38-A224E4B8AF80}" type="pres">
      <dgm:prSet presAssocID="{52563192-12AC-4CF2-8F57-3FB6051A28F9}" presName="compNode" presStyleCnt="0"/>
      <dgm:spPr/>
    </dgm:pt>
    <dgm:pt modelId="{99E24A62-77BB-4972-8B04-AF98258E4359}" type="pres">
      <dgm:prSet presAssocID="{52563192-12AC-4CF2-8F57-3FB6051A28F9}" presName="pictRect" presStyleLbl="node1" presStyleIdx="3" presStyleCnt="4"/>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t="-23000" b="-23000"/>
          </a:stretch>
        </a:blipFill>
      </dgm:spPr>
      <dgm:extLst>
        <a:ext uri="{E40237B7-FDA0-4F09-8148-C483321AD2D9}">
          <dgm14:cNvPr xmlns:dgm14="http://schemas.microsoft.com/office/drawing/2010/diagram" id="0" name="" descr="Business Growth with solid fill"/>
        </a:ext>
      </dgm:extLst>
    </dgm:pt>
    <dgm:pt modelId="{3644DF23-B17F-4002-A38C-F2CDCAE865E6}" type="pres">
      <dgm:prSet presAssocID="{52563192-12AC-4CF2-8F57-3FB6051A28F9}" presName="textRect" presStyleLbl="revTx" presStyleIdx="3" presStyleCnt="4">
        <dgm:presLayoutVars>
          <dgm:bulletEnabled val="1"/>
        </dgm:presLayoutVars>
      </dgm:prSet>
      <dgm:spPr/>
      <dgm:t>
        <a:bodyPr/>
        <a:lstStyle/>
        <a:p>
          <a:endParaRPr lang="en-US"/>
        </a:p>
      </dgm:t>
    </dgm:pt>
  </dgm:ptLst>
  <dgm:cxnLst>
    <dgm:cxn modelId="{AE82C092-0F78-4100-A380-3A8C5268B20F}" srcId="{8B2AF582-2B1F-43D9-A12E-5D86C7E9B3CB}" destId="{B14BAAE5-7BEA-4C3B-AE95-02F926A1B395}" srcOrd="1" destOrd="0" parTransId="{5A56A6B0-45E9-4896-BA1D-4525AFC3C261}" sibTransId="{06022FD3-B127-4B8B-AF42-016937C6AC83}"/>
    <dgm:cxn modelId="{F4B340A9-08B2-4DE3-87EB-36D4B6801E44}" type="presOf" srcId="{659570AB-7083-4051-9763-B6A9EE380567}" destId="{DBC77898-0CAE-4D12-AFAF-4F53B0CE3004}" srcOrd="0" destOrd="0" presId="urn:microsoft.com/office/officeart/2005/8/layout/pList1"/>
    <dgm:cxn modelId="{E836C91F-2B1D-4DFF-8EC7-6325FE17562B}" srcId="{8B2AF582-2B1F-43D9-A12E-5D86C7E9B3CB}" destId="{659570AB-7083-4051-9763-B6A9EE380567}" srcOrd="2" destOrd="0" parTransId="{49E0BF4B-4B9A-4013-8331-F466610A5892}" sibTransId="{CBFB39E0-71AE-4015-A49B-39C6803B5765}"/>
    <dgm:cxn modelId="{B0B1887C-7E42-4D0F-810B-8ED07052596D}" type="presOf" srcId="{CBFB39E0-71AE-4015-A49B-39C6803B5765}" destId="{AE8B18DA-B44C-47EC-80F0-A85AF4AE8F70}" srcOrd="0" destOrd="0" presId="urn:microsoft.com/office/officeart/2005/8/layout/pList1"/>
    <dgm:cxn modelId="{3ACBC612-45D5-435B-91FA-CF2AE2AABC48}" type="presOf" srcId="{B14BAAE5-7BEA-4C3B-AE95-02F926A1B395}" destId="{4B187C0A-185D-4282-BE6F-D67226AB3C2C}" srcOrd="0" destOrd="0" presId="urn:microsoft.com/office/officeart/2005/8/layout/pList1"/>
    <dgm:cxn modelId="{EA7247F3-8161-4720-B86F-6F9C1237B873}" type="presOf" srcId="{FA6A84BF-2A21-4D59-B708-AF4029ED8082}" destId="{F078616D-9A1C-4BC9-A1B0-0AF312B161C4}" srcOrd="0" destOrd="0" presId="urn:microsoft.com/office/officeart/2005/8/layout/pList1"/>
    <dgm:cxn modelId="{CC6FF33F-C4BC-4EED-9941-6B4C82F0A75C}" type="presOf" srcId="{8B2AF582-2B1F-43D9-A12E-5D86C7E9B3CB}" destId="{2C944856-3C2B-41B3-8CC9-2984D3CCF422}" srcOrd="0" destOrd="0" presId="urn:microsoft.com/office/officeart/2005/8/layout/pList1"/>
    <dgm:cxn modelId="{F2A1811C-27E9-4836-97F8-7ABD1D0AAC2C}" srcId="{8B2AF582-2B1F-43D9-A12E-5D86C7E9B3CB}" destId="{52563192-12AC-4CF2-8F57-3FB6051A28F9}" srcOrd="3" destOrd="0" parTransId="{0A709934-8435-4F44-8194-2E012D16029A}" sibTransId="{1B5AD727-2729-427D-92DB-64ECD336F7D7}"/>
    <dgm:cxn modelId="{D5851984-981F-4D90-87B3-0280B0C22D06}" srcId="{8B2AF582-2B1F-43D9-A12E-5D86C7E9B3CB}" destId="{F270AF98-A132-479F-8D47-6C9551CF4206}" srcOrd="0" destOrd="0" parTransId="{A625BE8D-4A13-49A6-B914-C5F4308065C6}" sibTransId="{FA6A84BF-2A21-4D59-B708-AF4029ED8082}"/>
    <dgm:cxn modelId="{AB7077A6-3BC0-4D76-89FC-DCD2BC8D9A6D}" type="presOf" srcId="{52563192-12AC-4CF2-8F57-3FB6051A28F9}" destId="{3644DF23-B17F-4002-A38C-F2CDCAE865E6}" srcOrd="0" destOrd="0" presId="urn:microsoft.com/office/officeart/2005/8/layout/pList1"/>
    <dgm:cxn modelId="{9A4A3330-E7DC-44C2-8643-F9707417A886}" type="presOf" srcId="{06022FD3-B127-4B8B-AF42-016937C6AC83}" destId="{9321D781-4AC1-4305-84D6-3C9B7ED29D51}" srcOrd="0" destOrd="0" presId="urn:microsoft.com/office/officeart/2005/8/layout/pList1"/>
    <dgm:cxn modelId="{CF54CF63-F352-49E0-B5FE-DB34CA44DCA7}" type="presOf" srcId="{F270AF98-A132-479F-8D47-6C9551CF4206}" destId="{4DC22458-03A2-4BF1-AC9B-EDC4A3AE5CA4}" srcOrd="0" destOrd="0" presId="urn:microsoft.com/office/officeart/2005/8/layout/pList1"/>
    <dgm:cxn modelId="{6C2D999D-3C41-49A5-B52B-7CB5E92DC185}" type="presParOf" srcId="{2C944856-3C2B-41B3-8CC9-2984D3CCF422}" destId="{2EE56523-E737-44D4-9F41-44C28C45B842}" srcOrd="0" destOrd="0" presId="urn:microsoft.com/office/officeart/2005/8/layout/pList1"/>
    <dgm:cxn modelId="{998DD782-7804-426D-A5F6-795E6B065C9D}" type="presParOf" srcId="{2EE56523-E737-44D4-9F41-44C28C45B842}" destId="{5640A33F-7BDB-47A6-A34D-25AEEFB319FC}" srcOrd="0" destOrd="0" presId="urn:microsoft.com/office/officeart/2005/8/layout/pList1"/>
    <dgm:cxn modelId="{46FFC995-44E3-45BC-9804-AA9EFF713B2F}" type="presParOf" srcId="{2EE56523-E737-44D4-9F41-44C28C45B842}" destId="{4DC22458-03A2-4BF1-AC9B-EDC4A3AE5CA4}" srcOrd="1" destOrd="0" presId="urn:microsoft.com/office/officeart/2005/8/layout/pList1"/>
    <dgm:cxn modelId="{BD04D007-6A47-4E81-AA3E-B7F793938819}" type="presParOf" srcId="{2C944856-3C2B-41B3-8CC9-2984D3CCF422}" destId="{F078616D-9A1C-4BC9-A1B0-0AF312B161C4}" srcOrd="1" destOrd="0" presId="urn:microsoft.com/office/officeart/2005/8/layout/pList1"/>
    <dgm:cxn modelId="{051061BF-B2EC-4EB4-A577-94F138FEB7E4}" type="presParOf" srcId="{2C944856-3C2B-41B3-8CC9-2984D3CCF422}" destId="{E00582CB-F31D-4D14-B4FA-4A69A7C28D90}" srcOrd="2" destOrd="0" presId="urn:microsoft.com/office/officeart/2005/8/layout/pList1"/>
    <dgm:cxn modelId="{CD6F4B94-C879-4DA2-8429-ED9287D0A7AD}" type="presParOf" srcId="{E00582CB-F31D-4D14-B4FA-4A69A7C28D90}" destId="{D3718F9F-3C3A-48C6-8E75-FDADBE48DFD4}" srcOrd="0" destOrd="0" presId="urn:microsoft.com/office/officeart/2005/8/layout/pList1"/>
    <dgm:cxn modelId="{65E2C27F-E576-4051-9D51-B4BC737B54C5}" type="presParOf" srcId="{E00582CB-F31D-4D14-B4FA-4A69A7C28D90}" destId="{4B187C0A-185D-4282-BE6F-D67226AB3C2C}" srcOrd="1" destOrd="0" presId="urn:microsoft.com/office/officeart/2005/8/layout/pList1"/>
    <dgm:cxn modelId="{71DD8397-FF73-4FC5-995C-1FF2D2B950E5}" type="presParOf" srcId="{2C944856-3C2B-41B3-8CC9-2984D3CCF422}" destId="{9321D781-4AC1-4305-84D6-3C9B7ED29D51}" srcOrd="3" destOrd="0" presId="urn:microsoft.com/office/officeart/2005/8/layout/pList1"/>
    <dgm:cxn modelId="{8A5CA221-3495-4267-982E-B4AC3F748C80}" type="presParOf" srcId="{2C944856-3C2B-41B3-8CC9-2984D3CCF422}" destId="{7DA8A4CC-596E-45FF-8BE0-38682F4271BF}" srcOrd="4" destOrd="0" presId="urn:microsoft.com/office/officeart/2005/8/layout/pList1"/>
    <dgm:cxn modelId="{94E66A23-0EBF-473E-B29D-D70247029B06}" type="presParOf" srcId="{7DA8A4CC-596E-45FF-8BE0-38682F4271BF}" destId="{E4D3114A-CD92-4E02-8300-2842DBE616B3}" srcOrd="0" destOrd="0" presId="urn:microsoft.com/office/officeart/2005/8/layout/pList1"/>
    <dgm:cxn modelId="{AACFC85C-9AB9-4E8C-88D3-ED9781C121E7}" type="presParOf" srcId="{7DA8A4CC-596E-45FF-8BE0-38682F4271BF}" destId="{DBC77898-0CAE-4D12-AFAF-4F53B0CE3004}" srcOrd="1" destOrd="0" presId="urn:microsoft.com/office/officeart/2005/8/layout/pList1"/>
    <dgm:cxn modelId="{5E051288-60BE-4CF1-A4FC-4D064CD1FA76}" type="presParOf" srcId="{2C944856-3C2B-41B3-8CC9-2984D3CCF422}" destId="{AE8B18DA-B44C-47EC-80F0-A85AF4AE8F70}" srcOrd="5" destOrd="0" presId="urn:microsoft.com/office/officeart/2005/8/layout/pList1"/>
    <dgm:cxn modelId="{66498EDC-D943-4FE7-9745-126BB5C0EEB9}" type="presParOf" srcId="{2C944856-3C2B-41B3-8CC9-2984D3CCF422}" destId="{EE3BA8F4-3613-46E3-8B38-A224E4B8AF80}" srcOrd="6" destOrd="0" presId="urn:microsoft.com/office/officeart/2005/8/layout/pList1"/>
    <dgm:cxn modelId="{48FC8333-77A4-46F4-8696-4534A48CCA2F}" type="presParOf" srcId="{EE3BA8F4-3613-46E3-8B38-A224E4B8AF80}" destId="{99E24A62-77BB-4972-8B04-AF98258E4359}" srcOrd="0" destOrd="0" presId="urn:microsoft.com/office/officeart/2005/8/layout/pList1"/>
    <dgm:cxn modelId="{C554DE30-3A88-4D2B-A2BC-154632A5E0C1}" type="presParOf" srcId="{EE3BA8F4-3613-46E3-8B38-A224E4B8AF80}" destId="{3644DF23-B17F-4002-A38C-F2CDCAE865E6}"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FFE58-3CF3-4CA7-8689-C620DD856DB1}" type="doc">
      <dgm:prSet loTypeId="urn:microsoft.com/office/officeart/2005/8/layout/venn2" loCatId="relationship" qsTypeId="urn:microsoft.com/office/officeart/2005/8/quickstyle/3d1" qsCatId="3D" csTypeId="urn:microsoft.com/office/officeart/2005/8/colors/colorful4" csCatId="colorful" phldr="1"/>
      <dgm:spPr/>
      <dgm:t>
        <a:bodyPr/>
        <a:lstStyle/>
        <a:p>
          <a:endParaRPr lang="en-US"/>
        </a:p>
      </dgm:t>
    </dgm:pt>
    <dgm:pt modelId="{D4DC111E-EFAB-4323-A12E-C2ADB699CFB0}">
      <dgm:prSet phldrT="[Text]" custT="1"/>
      <dgm:spPr/>
      <dgm:t>
        <a:bodyPr/>
        <a:lstStyle/>
        <a:p>
          <a:endParaRPr lang="en-US" sz="2800" dirty="0">
            <a:latin typeface="Arial" panose="020B0604020202020204" pitchFamily="34" charset="0"/>
            <a:cs typeface="Arial" panose="020B0604020202020204" pitchFamily="34" charset="0"/>
          </a:endParaRPr>
        </a:p>
      </dgm:t>
    </dgm:pt>
    <dgm:pt modelId="{34F1B546-355D-41CF-9BF7-633E55CA3A10}" type="parTrans" cxnId="{6CABBF4C-C50F-4BA0-9685-DC30F20642EF}">
      <dgm:prSet/>
      <dgm:spPr/>
      <dgm:t>
        <a:bodyPr/>
        <a:lstStyle/>
        <a:p>
          <a:endParaRPr lang="en-US">
            <a:latin typeface="Arial" panose="020B0604020202020204" pitchFamily="34" charset="0"/>
            <a:cs typeface="Arial" panose="020B0604020202020204" pitchFamily="34" charset="0"/>
          </a:endParaRPr>
        </a:p>
      </dgm:t>
    </dgm:pt>
    <dgm:pt modelId="{1FE5C7FB-6834-4025-8518-90DABF9A7564}" type="sibTrans" cxnId="{6CABBF4C-C50F-4BA0-9685-DC30F20642EF}">
      <dgm:prSet/>
      <dgm:spPr/>
      <dgm:t>
        <a:bodyPr/>
        <a:lstStyle/>
        <a:p>
          <a:endParaRPr lang="en-US">
            <a:latin typeface="Arial" panose="020B0604020202020204" pitchFamily="34" charset="0"/>
            <a:cs typeface="Arial" panose="020B0604020202020204" pitchFamily="34" charset="0"/>
          </a:endParaRPr>
        </a:p>
      </dgm:t>
    </dgm:pt>
    <dgm:pt modelId="{E20A43C1-AA00-4128-9480-2D3838926ECD}">
      <dgm:prSet phldrT="[Text]" custT="1"/>
      <dgm:spPr/>
      <dgm:t>
        <a:bodyPr lIns="45720" rIns="45720"/>
        <a:lstStyle/>
        <a:p>
          <a:r>
            <a:rPr lang="en-US" sz="2400" dirty="0">
              <a:latin typeface="Arial" panose="020B0604020202020204" pitchFamily="34" charset="0"/>
              <a:cs typeface="Arial" panose="020B0604020202020204" pitchFamily="34" charset="0"/>
            </a:rPr>
            <a:t>Orientation</a:t>
          </a:r>
          <a:endParaRPr lang="en-US" sz="2100" dirty="0">
            <a:latin typeface="Arial" panose="020B0604020202020204" pitchFamily="34" charset="0"/>
            <a:cs typeface="Arial" panose="020B0604020202020204" pitchFamily="34" charset="0"/>
          </a:endParaRPr>
        </a:p>
      </dgm:t>
    </dgm:pt>
    <dgm:pt modelId="{42894A1B-10D5-4F3A-B21B-8E8571698D9C}" type="parTrans" cxnId="{D90BA415-E281-4E72-AB95-AD754CC4CED2}">
      <dgm:prSet/>
      <dgm:spPr/>
      <dgm:t>
        <a:bodyPr/>
        <a:lstStyle/>
        <a:p>
          <a:endParaRPr lang="en-US">
            <a:latin typeface="Arial" panose="020B0604020202020204" pitchFamily="34" charset="0"/>
            <a:cs typeface="Arial" panose="020B0604020202020204" pitchFamily="34" charset="0"/>
          </a:endParaRPr>
        </a:p>
      </dgm:t>
    </dgm:pt>
    <dgm:pt modelId="{12B4B944-D817-427B-8F1E-FF42370FFEFE}" type="sibTrans" cxnId="{D90BA415-E281-4E72-AB95-AD754CC4CED2}">
      <dgm:prSet/>
      <dgm:spPr/>
      <dgm:t>
        <a:bodyPr/>
        <a:lstStyle/>
        <a:p>
          <a:endParaRPr lang="en-US">
            <a:latin typeface="Arial" panose="020B0604020202020204" pitchFamily="34" charset="0"/>
            <a:cs typeface="Arial" panose="020B0604020202020204" pitchFamily="34" charset="0"/>
          </a:endParaRPr>
        </a:p>
      </dgm:t>
    </dgm:pt>
    <dgm:pt modelId="{9DDEF437-DBEA-4881-99F7-9DC35A0BC0CA}" type="pres">
      <dgm:prSet presAssocID="{2E9FFE58-3CF3-4CA7-8689-C620DD856DB1}" presName="Name0" presStyleCnt="0">
        <dgm:presLayoutVars>
          <dgm:chMax val="7"/>
          <dgm:resizeHandles val="exact"/>
        </dgm:presLayoutVars>
      </dgm:prSet>
      <dgm:spPr/>
      <dgm:t>
        <a:bodyPr/>
        <a:lstStyle/>
        <a:p>
          <a:endParaRPr lang="en-US"/>
        </a:p>
      </dgm:t>
    </dgm:pt>
    <dgm:pt modelId="{EE7DAADE-414D-4577-B496-066871D995F6}" type="pres">
      <dgm:prSet presAssocID="{2E9FFE58-3CF3-4CA7-8689-C620DD856DB1}" presName="comp1" presStyleCnt="0"/>
      <dgm:spPr/>
    </dgm:pt>
    <dgm:pt modelId="{59B6E0F5-163B-42FC-8062-0DBA2480FB06}" type="pres">
      <dgm:prSet presAssocID="{2E9FFE58-3CF3-4CA7-8689-C620DD856DB1}" presName="circle1" presStyleLbl="node1" presStyleIdx="0" presStyleCnt="2" custLinFactNeighborX="0" custLinFactNeighborY="4560"/>
      <dgm:spPr/>
      <dgm:t>
        <a:bodyPr/>
        <a:lstStyle/>
        <a:p>
          <a:endParaRPr lang="en-US"/>
        </a:p>
      </dgm:t>
    </dgm:pt>
    <dgm:pt modelId="{ED855616-CD6C-45E4-B94B-FD1C940F58DE}" type="pres">
      <dgm:prSet presAssocID="{2E9FFE58-3CF3-4CA7-8689-C620DD856DB1}" presName="c1text" presStyleLbl="node1" presStyleIdx="0" presStyleCnt="2">
        <dgm:presLayoutVars>
          <dgm:bulletEnabled val="1"/>
        </dgm:presLayoutVars>
      </dgm:prSet>
      <dgm:spPr/>
      <dgm:t>
        <a:bodyPr/>
        <a:lstStyle/>
        <a:p>
          <a:endParaRPr lang="en-US"/>
        </a:p>
      </dgm:t>
    </dgm:pt>
    <dgm:pt modelId="{A92E27E4-7887-4516-B4A4-964FBAA3564B}" type="pres">
      <dgm:prSet presAssocID="{2E9FFE58-3CF3-4CA7-8689-C620DD856DB1}" presName="comp2" presStyleCnt="0"/>
      <dgm:spPr/>
    </dgm:pt>
    <dgm:pt modelId="{8A568FEB-43F4-418A-A8FA-94B52D733924}" type="pres">
      <dgm:prSet presAssocID="{2E9FFE58-3CF3-4CA7-8689-C620DD856DB1}" presName="circle2" presStyleLbl="node1" presStyleIdx="1" presStyleCnt="2" custScaleX="70579" custScaleY="70579" custLinFactNeighborX="0" custLinFactNeighborY="14711"/>
      <dgm:spPr/>
      <dgm:t>
        <a:bodyPr/>
        <a:lstStyle/>
        <a:p>
          <a:endParaRPr lang="en-US"/>
        </a:p>
      </dgm:t>
    </dgm:pt>
    <dgm:pt modelId="{70B62A82-0659-47B2-B2E3-2ACECD60728D}" type="pres">
      <dgm:prSet presAssocID="{2E9FFE58-3CF3-4CA7-8689-C620DD856DB1}" presName="c2text" presStyleLbl="node1" presStyleIdx="1" presStyleCnt="2">
        <dgm:presLayoutVars>
          <dgm:bulletEnabled val="1"/>
        </dgm:presLayoutVars>
      </dgm:prSet>
      <dgm:spPr/>
      <dgm:t>
        <a:bodyPr/>
        <a:lstStyle/>
        <a:p>
          <a:endParaRPr lang="en-US"/>
        </a:p>
      </dgm:t>
    </dgm:pt>
  </dgm:ptLst>
  <dgm:cxnLst>
    <dgm:cxn modelId="{83694763-9249-4DFC-9548-5609A5CD87D4}" type="presOf" srcId="{D4DC111E-EFAB-4323-A12E-C2ADB699CFB0}" destId="{59B6E0F5-163B-42FC-8062-0DBA2480FB06}" srcOrd="0" destOrd="0" presId="urn:microsoft.com/office/officeart/2005/8/layout/venn2"/>
    <dgm:cxn modelId="{6CBE8AC2-1C57-4819-8CBB-F71A86D5E29E}" type="presOf" srcId="{D4DC111E-EFAB-4323-A12E-C2ADB699CFB0}" destId="{ED855616-CD6C-45E4-B94B-FD1C940F58DE}" srcOrd="1" destOrd="0" presId="urn:microsoft.com/office/officeart/2005/8/layout/venn2"/>
    <dgm:cxn modelId="{90839B6C-42B7-47C1-A1D4-A7C440F2AB22}" type="presOf" srcId="{2E9FFE58-3CF3-4CA7-8689-C620DD856DB1}" destId="{9DDEF437-DBEA-4881-99F7-9DC35A0BC0CA}" srcOrd="0" destOrd="0" presId="urn:microsoft.com/office/officeart/2005/8/layout/venn2"/>
    <dgm:cxn modelId="{68AF3FA8-3C76-47B8-AC02-D9FD71688848}" type="presOf" srcId="{E20A43C1-AA00-4128-9480-2D3838926ECD}" destId="{70B62A82-0659-47B2-B2E3-2ACECD60728D}" srcOrd="1" destOrd="0" presId="urn:microsoft.com/office/officeart/2005/8/layout/venn2"/>
    <dgm:cxn modelId="{6CABBF4C-C50F-4BA0-9685-DC30F20642EF}" srcId="{2E9FFE58-3CF3-4CA7-8689-C620DD856DB1}" destId="{D4DC111E-EFAB-4323-A12E-C2ADB699CFB0}" srcOrd="0" destOrd="0" parTransId="{34F1B546-355D-41CF-9BF7-633E55CA3A10}" sibTransId="{1FE5C7FB-6834-4025-8518-90DABF9A7564}"/>
    <dgm:cxn modelId="{D90BA415-E281-4E72-AB95-AD754CC4CED2}" srcId="{2E9FFE58-3CF3-4CA7-8689-C620DD856DB1}" destId="{E20A43C1-AA00-4128-9480-2D3838926ECD}" srcOrd="1" destOrd="0" parTransId="{42894A1B-10D5-4F3A-B21B-8E8571698D9C}" sibTransId="{12B4B944-D817-427B-8F1E-FF42370FFEFE}"/>
    <dgm:cxn modelId="{E1969EFB-DCC8-4DF2-834A-F79834080166}" type="presOf" srcId="{E20A43C1-AA00-4128-9480-2D3838926ECD}" destId="{8A568FEB-43F4-418A-A8FA-94B52D733924}" srcOrd="0" destOrd="0" presId="urn:microsoft.com/office/officeart/2005/8/layout/venn2"/>
    <dgm:cxn modelId="{24833A0A-4002-4849-BA8C-B6BF972AD727}" type="presParOf" srcId="{9DDEF437-DBEA-4881-99F7-9DC35A0BC0CA}" destId="{EE7DAADE-414D-4577-B496-066871D995F6}" srcOrd="0" destOrd="0" presId="urn:microsoft.com/office/officeart/2005/8/layout/venn2"/>
    <dgm:cxn modelId="{A077E70A-B4F0-4E51-B11F-48125B8BA82B}" type="presParOf" srcId="{EE7DAADE-414D-4577-B496-066871D995F6}" destId="{59B6E0F5-163B-42FC-8062-0DBA2480FB06}" srcOrd="0" destOrd="0" presId="urn:microsoft.com/office/officeart/2005/8/layout/venn2"/>
    <dgm:cxn modelId="{83B0622B-3B39-4828-A472-5339E39F622C}" type="presParOf" srcId="{EE7DAADE-414D-4577-B496-066871D995F6}" destId="{ED855616-CD6C-45E4-B94B-FD1C940F58DE}" srcOrd="1" destOrd="0" presId="urn:microsoft.com/office/officeart/2005/8/layout/venn2"/>
    <dgm:cxn modelId="{0F75A238-728F-4F65-8873-CF9E89279B7A}" type="presParOf" srcId="{9DDEF437-DBEA-4881-99F7-9DC35A0BC0CA}" destId="{A92E27E4-7887-4516-B4A4-964FBAA3564B}" srcOrd="1" destOrd="0" presId="urn:microsoft.com/office/officeart/2005/8/layout/venn2"/>
    <dgm:cxn modelId="{0B5779FD-DAAB-45BE-889C-32C957C83B6E}" type="presParOf" srcId="{A92E27E4-7887-4516-B4A4-964FBAA3564B}" destId="{8A568FEB-43F4-418A-A8FA-94B52D733924}" srcOrd="0" destOrd="0" presId="urn:microsoft.com/office/officeart/2005/8/layout/venn2"/>
    <dgm:cxn modelId="{47F44715-92A0-41E3-8519-E8B5F12C3994}" type="presParOf" srcId="{A92E27E4-7887-4516-B4A4-964FBAA3564B}" destId="{70B62A82-0659-47B2-B2E3-2ACECD60728D}"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82711-842D-4EF9-98EC-880F051E6995}" type="doc">
      <dgm:prSet loTypeId="urn:microsoft.com/office/officeart/2005/8/layout/venn1" loCatId="relationship" qsTypeId="urn:microsoft.com/office/officeart/2005/8/quickstyle/simple1" qsCatId="simple" csTypeId="urn:microsoft.com/office/officeart/2005/8/colors/colorful4" csCatId="colorful" phldr="1"/>
      <dgm:spPr/>
    </dgm:pt>
    <dgm:pt modelId="{B02D886D-3B7F-4097-83A6-09B0855E02AD}">
      <dgm:prSet phldrT="[Text]"/>
      <dgm:spPr>
        <a:solidFill>
          <a:schemeClr val="accent4">
            <a:alpha val="75000"/>
          </a:schemeClr>
        </a:solidFill>
      </dgm:spPr>
      <dgm:t>
        <a:bodyPr/>
        <a:lstStyle/>
        <a:p>
          <a:pPr algn="l"/>
          <a:r>
            <a:rPr lang="en-US" dirty="0"/>
            <a:t>Competence </a:t>
          </a:r>
        </a:p>
      </dgm:t>
    </dgm:pt>
    <dgm:pt modelId="{2A019870-ADED-4AF8-BFC0-F681986C4BD4}" type="parTrans" cxnId="{7497ACBA-8CBE-4BB3-97ED-78C10283B858}">
      <dgm:prSet/>
      <dgm:spPr/>
      <dgm:t>
        <a:bodyPr/>
        <a:lstStyle/>
        <a:p>
          <a:endParaRPr lang="en-US"/>
        </a:p>
      </dgm:t>
    </dgm:pt>
    <dgm:pt modelId="{4AB9A600-1B32-4A05-934F-C06A5D1070C7}" type="sibTrans" cxnId="{7497ACBA-8CBE-4BB3-97ED-78C10283B858}">
      <dgm:prSet/>
      <dgm:spPr/>
      <dgm:t>
        <a:bodyPr/>
        <a:lstStyle/>
        <a:p>
          <a:endParaRPr lang="en-US"/>
        </a:p>
      </dgm:t>
    </dgm:pt>
    <dgm:pt modelId="{CBCA3B49-11A1-4516-9380-ED508938C47F}">
      <dgm:prSet phldrT="[Text]"/>
      <dgm:spPr>
        <a:solidFill>
          <a:schemeClr val="accent4">
            <a:hueOff val="-8773708"/>
            <a:satOff val="-4256"/>
            <a:lumOff val="22941"/>
            <a:alpha val="75000"/>
          </a:schemeClr>
        </a:solidFill>
      </dgm:spPr>
      <dgm:t>
        <a:bodyPr/>
        <a:lstStyle/>
        <a:p>
          <a:pPr algn="r"/>
          <a:r>
            <a:rPr lang="en-US" dirty="0"/>
            <a:t>Capacity</a:t>
          </a:r>
        </a:p>
      </dgm:t>
    </dgm:pt>
    <dgm:pt modelId="{36A2A4CF-4276-489D-AF68-43DD743069C6}" type="parTrans" cxnId="{2E210F42-F673-4AAD-95A7-554A89920FB1}">
      <dgm:prSet/>
      <dgm:spPr/>
      <dgm:t>
        <a:bodyPr/>
        <a:lstStyle/>
        <a:p>
          <a:endParaRPr lang="en-US"/>
        </a:p>
      </dgm:t>
    </dgm:pt>
    <dgm:pt modelId="{3F134DED-DB0F-44DE-BF9D-3E45A019C5AD}" type="sibTrans" cxnId="{2E210F42-F673-4AAD-95A7-554A89920FB1}">
      <dgm:prSet/>
      <dgm:spPr/>
      <dgm:t>
        <a:bodyPr/>
        <a:lstStyle/>
        <a:p>
          <a:endParaRPr lang="en-US"/>
        </a:p>
      </dgm:t>
    </dgm:pt>
    <dgm:pt modelId="{BEA5CEFC-EE00-45D7-9382-CFDF5D46DF84}" type="pres">
      <dgm:prSet presAssocID="{0D582711-842D-4EF9-98EC-880F051E6995}" presName="compositeShape" presStyleCnt="0">
        <dgm:presLayoutVars>
          <dgm:chMax val="7"/>
          <dgm:dir/>
          <dgm:resizeHandles val="exact"/>
        </dgm:presLayoutVars>
      </dgm:prSet>
      <dgm:spPr/>
    </dgm:pt>
    <dgm:pt modelId="{31992947-9AB4-4BC4-BD6D-5503644E071A}" type="pres">
      <dgm:prSet presAssocID="{B02D886D-3B7F-4097-83A6-09B0855E02AD}" presName="circ1" presStyleLbl="vennNode1" presStyleIdx="0" presStyleCnt="2"/>
      <dgm:spPr/>
      <dgm:t>
        <a:bodyPr/>
        <a:lstStyle/>
        <a:p>
          <a:endParaRPr lang="en-US"/>
        </a:p>
      </dgm:t>
    </dgm:pt>
    <dgm:pt modelId="{FADBFE4C-8ECE-4744-B06A-09AB1AD27148}" type="pres">
      <dgm:prSet presAssocID="{B02D886D-3B7F-4097-83A6-09B0855E02AD}" presName="circ1Tx" presStyleLbl="revTx" presStyleIdx="0" presStyleCnt="0">
        <dgm:presLayoutVars>
          <dgm:chMax val="0"/>
          <dgm:chPref val="0"/>
          <dgm:bulletEnabled val="1"/>
        </dgm:presLayoutVars>
      </dgm:prSet>
      <dgm:spPr/>
      <dgm:t>
        <a:bodyPr/>
        <a:lstStyle/>
        <a:p>
          <a:endParaRPr lang="en-US"/>
        </a:p>
      </dgm:t>
    </dgm:pt>
    <dgm:pt modelId="{86548636-C547-499D-980C-3A32B36D3AE2}" type="pres">
      <dgm:prSet presAssocID="{CBCA3B49-11A1-4516-9380-ED508938C47F}" presName="circ2" presStyleLbl="vennNode1" presStyleIdx="1" presStyleCnt="2"/>
      <dgm:spPr/>
      <dgm:t>
        <a:bodyPr/>
        <a:lstStyle/>
        <a:p>
          <a:endParaRPr lang="en-US"/>
        </a:p>
      </dgm:t>
    </dgm:pt>
    <dgm:pt modelId="{EFF0F471-5BB1-4438-87EE-D5D7BA5EC447}" type="pres">
      <dgm:prSet presAssocID="{CBCA3B49-11A1-4516-9380-ED508938C47F}" presName="circ2Tx" presStyleLbl="revTx" presStyleIdx="0" presStyleCnt="0">
        <dgm:presLayoutVars>
          <dgm:chMax val="0"/>
          <dgm:chPref val="0"/>
          <dgm:bulletEnabled val="1"/>
        </dgm:presLayoutVars>
      </dgm:prSet>
      <dgm:spPr/>
      <dgm:t>
        <a:bodyPr/>
        <a:lstStyle/>
        <a:p>
          <a:endParaRPr lang="en-US"/>
        </a:p>
      </dgm:t>
    </dgm:pt>
  </dgm:ptLst>
  <dgm:cxnLst>
    <dgm:cxn modelId="{9F0C94A5-029D-4CB5-B3AF-268B28A09D11}" type="presOf" srcId="{B02D886D-3B7F-4097-83A6-09B0855E02AD}" destId="{FADBFE4C-8ECE-4744-B06A-09AB1AD27148}" srcOrd="1" destOrd="0" presId="urn:microsoft.com/office/officeart/2005/8/layout/venn1"/>
    <dgm:cxn modelId="{D91A7CE2-5873-4836-A675-D04934522E94}" type="presOf" srcId="{B02D886D-3B7F-4097-83A6-09B0855E02AD}" destId="{31992947-9AB4-4BC4-BD6D-5503644E071A}" srcOrd="0" destOrd="0" presId="urn:microsoft.com/office/officeart/2005/8/layout/venn1"/>
    <dgm:cxn modelId="{6CB7088B-8B2E-4BCA-86E2-C1EF81CCD9AA}" type="presOf" srcId="{0D582711-842D-4EF9-98EC-880F051E6995}" destId="{BEA5CEFC-EE00-45D7-9382-CFDF5D46DF84}" srcOrd="0" destOrd="0" presId="urn:microsoft.com/office/officeart/2005/8/layout/venn1"/>
    <dgm:cxn modelId="{9483A3A8-C945-471B-9137-A1B85F577A76}" type="presOf" srcId="{CBCA3B49-11A1-4516-9380-ED508938C47F}" destId="{86548636-C547-499D-980C-3A32B36D3AE2}" srcOrd="0" destOrd="0" presId="urn:microsoft.com/office/officeart/2005/8/layout/venn1"/>
    <dgm:cxn modelId="{2E210F42-F673-4AAD-95A7-554A89920FB1}" srcId="{0D582711-842D-4EF9-98EC-880F051E6995}" destId="{CBCA3B49-11A1-4516-9380-ED508938C47F}" srcOrd="1" destOrd="0" parTransId="{36A2A4CF-4276-489D-AF68-43DD743069C6}" sibTransId="{3F134DED-DB0F-44DE-BF9D-3E45A019C5AD}"/>
    <dgm:cxn modelId="{F7010F07-B4B5-486B-96A6-B14C02021430}" type="presOf" srcId="{CBCA3B49-11A1-4516-9380-ED508938C47F}" destId="{EFF0F471-5BB1-4438-87EE-D5D7BA5EC447}" srcOrd="1" destOrd="0" presId="urn:microsoft.com/office/officeart/2005/8/layout/venn1"/>
    <dgm:cxn modelId="{7497ACBA-8CBE-4BB3-97ED-78C10283B858}" srcId="{0D582711-842D-4EF9-98EC-880F051E6995}" destId="{B02D886D-3B7F-4097-83A6-09B0855E02AD}" srcOrd="0" destOrd="0" parTransId="{2A019870-ADED-4AF8-BFC0-F681986C4BD4}" sibTransId="{4AB9A600-1B32-4A05-934F-C06A5D1070C7}"/>
    <dgm:cxn modelId="{92819E79-51A1-4ED3-915D-941F1B929675}" type="presParOf" srcId="{BEA5CEFC-EE00-45D7-9382-CFDF5D46DF84}" destId="{31992947-9AB4-4BC4-BD6D-5503644E071A}" srcOrd="0" destOrd="0" presId="urn:microsoft.com/office/officeart/2005/8/layout/venn1"/>
    <dgm:cxn modelId="{EB2672C2-DD32-4FE1-A6BE-B4A7BFF95A3C}" type="presParOf" srcId="{BEA5CEFC-EE00-45D7-9382-CFDF5D46DF84}" destId="{FADBFE4C-8ECE-4744-B06A-09AB1AD27148}" srcOrd="1" destOrd="0" presId="urn:microsoft.com/office/officeart/2005/8/layout/venn1"/>
    <dgm:cxn modelId="{70977FD6-D653-43FA-88C7-4D148CCD41F6}" type="presParOf" srcId="{BEA5CEFC-EE00-45D7-9382-CFDF5D46DF84}" destId="{86548636-C547-499D-980C-3A32B36D3AE2}" srcOrd="2" destOrd="0" presId="urn:microsoft.com/office/officeart/2005/8/layout/venn1"/>
    <dgm:cxn modelId="{652CD564-2998-4099-9327-EBA0127CDE34}" type="presParOf" srcId="{BEA5CEFC-EE00-45D7-9382-CFDF5D46DF84}" destId="{EFF0F471-5BB1-4438-87EE-D5D7BA5EC447}"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9762A-4942-4554-90A3-CF5523A2F081}" type="doc">
      <dgm:prSet loTypeId="urn:microsoft.com/office/officeart/2005/8/layout/venn1" loCatId="relationship" qsTypeId="urn:microsoft.com/office/officeart/2005/8/quickstyle/simple1" qsCatId="simple" csTypeId="urn:microsoft.com/office/officeart/2005/8/colors/colorful5" csCatId="colorful" phldr="1"/>
      <dgm:spPr/>
    </dgm:pt>
    <dgm:pt modelId="{F5E070C7-9614-4D1D-812E-5A1A78F9EC7B}">
      <dgm:prSet phldrT="[Text]"/>
      <dgm:spPr/>
      <dgm:t>
        <a:bodyPr/>
        <a:lstStyle/>
        <a:p>
          <a:pPr algn="ctr"/>
          <a:r>
            <a:rPr lang="en-US" b="1"/>
            <a:t>1. Heat Experiences</a:t>
          </a:r>
        </a:p>
      </dgm:t>
    </dgm:pt>
    <dgm:pt modelId="{BDE16F23-887F-49AB-8CF1-2C618CC4773A}" type="parTrans" cxnId="{67457D49-B358-49B3-9DD6-42DFCF1BA52F}">
      <dgm:prSet/>
      <dgm:spPr/>
      <dgm:t>
        <a:bodyPr/>
        <a:lstStyle/>
        <a:p>
          <a:pPr algn="ctr"/>
          <a:endParaRPr lang="en-US"/>
        </a:p>
      </dgm:t>
    </dgm:pt>
    <dgm:pt modelId="{03013323-F527-4B68-8305-B4970E13459D}" type="sibTrans" cxnId="{67457D49-B358-49B3-9DD6-42DFCF1BA52F}">
      <dgm:prSet/>
      <dgm:spPr/>
      <dgm:t>
        <a:bodyPr/>
        <a:lstStyle/>
        <a:p>
          <a:pPr algn="ctr"/>
          <a:endParaRPr lang="en-US"/>
        </a:p>
      </dgm:t>
    </dgm:pt>
    <dgm:pt modelId="{D39C99C7-E101-4CBB-BA20-88960564C06A}">
      <dgm:prSet phldrT="[Text]"/>
      <dgm:spPr/>
      <dgm:t>
        <a:bodyPr/>
        <a:lstStyle/>
        <a:p>
          <a:pPr algn="ctr"/>
          <a:r>
            <a:rPr lang="en-US" b="1"/>
            <a:t>3. Elevated Sensemaking</a:t>
          </a:r>
        </a:p>
      </dgm:t>
    </dgm:pt>
    <dgm:pt modelId="{12B57942-84ED-4B94-AD92-231307990DDE}" type="parTrans" cxnId="{9C8135BB-6715-4FB9-BB80-51C3BC5D8F14}">
      <dgm:prSet/>
      <dgm:spPr/>
      <dgm:t>
        <a:bodyPr/>
        <a:lstStyle/>
        <a:p>
          <a:pPr algn="ctr"/>
          <a:endParaRPr lang="en-US"/>
        </a:p>
      </dgm:t>
    </dgm:pt>
    <dgm:pt modelId="{13D1D393-004A-49DB-8225-4E72BD426864}" type="sibTrans" cxnId="{9C8135BB-6715-4FB9-BB80-51C3BC5D8F14}">
      <dgm:prSet/>
      <dgm:spPr/>
      <dgm:t>
        <a:bodyPr/>
        <a:lstStyle/>
        <a:p>
          <a:pPr algn="ctr"/>
          <a:endParaRPr lang="en-US"/>
        </a:p>
      </dgm:t>
    </dgm:pt>
    <dgm:pt modelId="{FA6E33CB-DF06-4BF7-B34E-B9A9D5FB7707}">
      <dgm:prSet phldrT="[Text]"/>
      <dgm:spPr/>
      <dgm:t>
        <a:bodyPr/>
        <a:lstStyle/>
        <a:p>
          <a:pPr algn="ctr"/>
          <a:r>
            <a:rPr lang="en-US" b="1"/>
            <a:t>2. Colliding Perspectives</a:t>
          </a:r>
        </a:p>
      </dgm:t>
    </dgm:pt>
    <dgm:pt modelId="{4632C27D-E6D9-4925-81B1-72A03463E5C9}" type="sibTrans" cxnId="{5345F80C-90DF-475A-93B4-D5DB06C15653}">
      <dgm:prSet/>
      <dgm:spPr/>
      <dgm:t>
        <a:bodyPr/>
        <a:lstStyle/>
        <a:p>
          <a:pPr algn="ctr"/>
          <a:endParaRPr lang="en-US"/>
        </a:p>
      </dgm:t>
    </dgm:pt>
    <dgm:pt modelId="{EFB8EA9B-C478-4A8F-8122-23B5E6F84FFD}" type="parTrans" cxnId="{5345F80C-90DF-475A-93B4-D5DB06C15653}">
      <dgm:prSet/>
      <dgm:spPr/>
      <dgm:t>
        <a:bodyPr/>
        <a:lstStyle/>
        <a:p>
          <a:pPr algn="ctr"/>
          <a:endParaRPr lang="en-US"/>
        </a:p>
      </dgm:t>
    </dgm:pt>
    <dgm:pt modelId="{B299E3DC-2A38-475D-8DF1-62B4E967B9FB}" type="pres">
      <dgm:prSet presAssocID="{7249762A-4942-4554-90A3-CF5523A2F081}" presName="compositeShape" presStyleCnt="0">
        <dgm:presLayoutVars>
          <dgm:chMax val="7"/>
          <dgm:dir/>
          <dgm:resizeHandles val="exact"/>
        </dgm:presLayoutVars>
      </dgm:prSet>
      <dgm:spPr/>
    </dgm:pt>
    <dgm:pt modelId="{0375C468-4322-4D04-A208-7EBF23906DAD}" type="pres">
      <dgm:prSet presAssocID="{F5E070C7-9614-4D1D-812E-5A1A78F9EC7B}" presName="circ1" presStyleLbl="vennNode1" presStyleIdx="0" presStyleCnt="3"/>
      <dgm:spPr/>
      <dgm:t>
        <a:bodyPr/>
        <a:lstStyle/>
        <a:p>
          <a:endParaRPr lang="en-US"/>
        </a:p>
      </dgm:t>
    </dgm:pt>
    <dgm:pt modelId="{2129E698-C8A8-4DBE-98D5-CD225EF9C74F}" type="pres">
      <dgm:prSet presAssocID="{F5E070C7-9614-4D1D-812E-5A1A78F9EC7B}" presName="circ1Tx" presStyleLbl="revTx" presStyleIdx="0" presStyleCnt="0">
        <dgm:presLayoutVars>
          <dgm:chMax val="0"/>
          <dgm:chPref val="0"/>
          <dgm:bulletEnabled val="1"/>
        </dgm:presLayoutVars>
      </dgm:prSet>
      <dgm:spPr/>
      <dgm:t>
        <a:bodyPr/>
        <a:lstStyle/>
        <a:p>
          <a:endParaRPr lang="en-US"/>
        </a:p>
      </dgm:t>
    </dgm:pt>
    <dgm:pt modelId="{41ED1EE0-0222-4E67-85D9-6D912F679589}" type="pres">
      <dgm:prSet presAssocID="{FA6E33CB-DF06-4BF7-B34E-B9A9D5FB7707}" presName="circ2" presStyleLbl="vennNode1" presStyleIdx="1" presStyleCnt="3"/>
      <dgm:spPr/>
      <dgm:t>
        <a:bodyPr/>
        <a:lstStyle/>
        <a:p>
          <a:endParaRPr lang="en-US"/>
        </a:p>
      </dgm:t>
    </dgm:pt>
    <dgm:pt modelId="{9EBC633E-F9C2-4267-8FFE-2690FF17311B}" type="pres">
      <dgm:prSet presAssocID="{FA6E33CB-DF06-4BF7-B34E-B9A9D5FB7707}" presName="circ2Tx" presStyleLbl="revTx" presStyleIdx="0" presStyleCnt="0">
        <dgm:presLayoutVars>
          <dgm:chMax val="0"/>
          <dgm:chPref val="0"/>
          <dgm:bulletEnabled val="1"/>
        </dgm:presLayoutVars>
      </dgm:prSet>
      <dgm:spPr/>
      <dgm:t>
        <a:bodyPr/>
        <a:lstStyle/>
        <a:p>
          <a:endParaRPr lang="en-US"/>
        </a:p>
      </dgm:t>
    </dgm:pt>
    <dgm:pt modelId="{FD868C12-24B6-4F63-A83D-10FF7A01DA4F}" type="pres">
      <dgm:prSet presAssocID="{D39C99C7-E101-4CBB-BA20-88960564C06A}" presName="circ3" presStyleLbl="vennNode1" presStyleIdx="2" presStyleCnt="3"/>
      <dgm:spPr/>
      <dgm:t>
        <a:bodyPr/>
        <a:lstStyle/>
        <a:p>
          <a:endParaRPr lang="en-US"/>
        </a:p>
      </dgm:t>
    </dgm:pt>
    <dgm:pt modelId="{BA38B683-C494-46B6-A344-21BC9DF7A678}" type="pres">
      <dgm:prSet presAssocID="{D39C99C7-E101-4CBB-BA20-88960564C06A}" presName="circ3Tx" presStyleLbl="revTx" presStyleIdx="0" presStyleCnt="0">
        <dgm:presLayoutVars>
          <dgm:chMax val="0"/>
          <dgm:chPref val="0"/>
          <dgm:bulletEnabled val="1"/>
        </dgm:presLayoutVars>
      </dgm:prSet>
      <dgm:spPr/>
      <dgm:t>
        <a:bodyPr/>
        <a:lstStyle/>
        <a:p>
          <a:endParaRPr lang="en-US"/>
        </a:p>
      </dgm:t>
    </dgm:pt>
  </dgm:ptLst>
  <dgm:cxnLst>
    <dgm:cxn modelId="{8ED84C91-8F94-45D8-A7E6-844EBFECC1E8}" type="presOf" srcId="{D39C99C7-E101-4CBB-BA20-88960564C06A}" destId="{BA38B683-C494-46B6-A344-21BC9DF7A678}" srcOrd="1" destOrd="0" presId="urn:microsoft.com/office/officeart/2005/8/layout/venn1"/>
    <dgm:cxn modelId="{9C8135BB-6715-4FB9-BB80-51C3BC5D8F14}" srcId="{7249762A-4942-4554-90A3-CF5523A2F081}" destId="{D39C99C7-E101-4CBB-BA20-88960564C06A}" srcOrd="2" destOrd="0" parTransId="{12B57942-84ED-4B94-AD92-231307990DDE}" sibTransId="{13D1D393-004A-49DB-8225-4E72BD426864}"/>
    <dgm:cxn modelId="{180A10FE-6EF3-4CA7-9FC2-71B853EF2DA5}" type="presOf" srcId="{F5E070C7-9614-4D1D-812E-5A1A78F9EC7B}" destId="{0375C468-4322-4D04-A208-7EBF23906DAD}" srcOrd="0" destOrd="0" presId="urn:microsoft.com/office/officeart/2005/8/layout/venn1"/>
    <dgm:cxn modelId="{76D83193-BA40-4FE0-96BC-3B325363A24A}" type="presOf" srcId="{FA6E33CB-DF06-4BF7-B34E-B9A9D5FB7707}" destId="{41ED1EE0-0222-4E67-85D9-6D912F679589}" srcOrd="0" destOrd="0" presId="urn:microsoft.com/office/officeart/2005/8/layout/venn1"/>
    <dgm:cxn modelId="{ED8CB0BB-74B7-4F0B-A9F8-745DAE508261}" type="presOf" srcId="{FA6E33CB-DF06-4BF7-B34E-B9A9D5FB7707}" destId="{9EBC633E-F9C2-4267-8FFE-2690FF17311B}" srcOrd="1" destOrd="0" presId="urn:microsoft.com/office/officeart/2005/8/layout/venn1"/>
    <dgm:cxn modelId="{5345F80C-90DF-475A-93B4-D5DB06C15653}" srcId="{7249762A-4942-4554-90A3-CF5523A2F081}" destId="{FA6E33CB-DF06-4BF7-B34E-B9A9D5FB7707}" srcOrd="1" destOrd="0" parTransId="{EFB8EA9B-C478-4A8F-8122-23B5E6F84FFD}" sibTransId="{4632C27D-E6D9-4925-81B1-72A03463E5C9}"/>
    <dgm:cxn modelId="{67457D49-B358-49B3-9DD6-42DFCF1BA52F}" srcId="{7249762A-4942-4554-90A3-CF5523A2F081}" destId="{F5E070C7-9614-4D1D-812E-5A1A78F9EC7B}" srcOrd="0" destOrd="0" parTransId="{BDE16F23-887F-49AB-8CF1-2C618CC4773A}" sibTransId="{03013323-F527-4B68-8305-B4970E13459D}"/>
    <dgm:cxn modelId="{0760D191-81BA-4866-ADC8-5C7F5DDA9447}" type="presOf" srcId="{7249762A-4942-4554-90A3-CF5523A2F081}" destId="{B299E3DC-2A38-475D-8DF1-62B4E967B9FB}" srcOrd="0" destOrd="0" presId="urn:microsoft.com/office/officeart/2005/8/layout/venn1"/>
    <dgm:cxn modelId="{21D7D542-6483-4092-A6D8-5A47170FD4F1}" type="presOf" srcId="{D39C99C7-E101-4CBB-BA20-88960564C06A}" destId="{FD868C12-24B6-4F63-A83D-10FF7A01DA4F}" srcOrd="0" destOrd="0" presId="urn:microsoft.com/office/officeart/2005/8/layout/venn1"/>
    <dgm:cxn modelId="{E3AECD0E-73E4-480C-A1C0-C3185DC9E7FE}" type="presOf" srcId="{F5E070C7-9614-4D1D-812E-5A1A78F9EC7B}" destId="{2129E698-C8A8-4DBE-98D5-CD225EF9C74F}" srcOrd="1" destOrd="0" presId="urn:microsoft.com/office/officeart/2005/8/layout/venn1"/>
    <dgm:cxn modelId="{96D880CF-10B0-4F39-A164-BC7969D11DD1}" type="presParOf" srcId="{B299E3DC-2A38-475D-8DF1-62B4E967B9FB}" destId="{0375C468-4322-4D04-A208-7EBF23906DAD}" srcOrd="0" destOrd="0" presId="urn:microsoft.com/office/officeart/2005/8/layout/venn1"/>
    <dgm:cxn modelId="{6818C4CF-8145-4FA5-96BA-2FCDC271A0D0}" type="presParOf" srcId="{B299E3DC-2A38-475D-8DF1-62B4E967B9FB}" destId="{2129E698-C8A8-4DBE-98D5-CD225EF9C74F}" srcOrd="1" destOrd="0" presId="urn:microsoft.com/office/officeart/2005/8/layout/venn1"/>
    <dgm:cxn modelId="{1F6A16D1-9E3A-4D69-90E0-1D2F3E04D721}" type="presParOf" srcId="{B299E3DC-2A38-475D-8DF1-62B4E967B9FB}" destId="{41ED1EE0-0222-4E67-85D9-6D912F679589}" srcOrd="2" destOrd="0" presId="urn:microsoft.com/office/officeart/2005/8/layout/venn1"/>
    <dgm:cxn modelId="{0456F4F5-5C1A-4AC8-B0BA-55E663D01B67}" type="presParOf" srcId="{B299E3DC-2A38-475D-8DF1-62B4E967B9FB}" destId="{9EBC633E-F9C2-4267-8FFE-2690FF17311B}" srcOrd="3" destOrd="0" presId="urn:microsoft.com/office/officeart/2005/8/layout/venn1"/>
    <dgm:cxn modelId="{6E54D0C8-917A-4FE2-AE52-DBC2B62897B7}" type="presParOf" srcId="{B299E3DC-2A38-475D-8DF1-62B4E967B9FB}" destId="{FD868C12-24B6-4F63-A83D-10FF7A01DA4F}" srcOrd="4" destOrd="0" presId="urn:microsoft.com/office/officeart/2005/8/layout/venn1"/>
    <dgm:cxn modelId="{338C6D05-C802-4BF9-8397-01E34669837D}" type="presParOf" srcId="{B299E3DC-2A38-475D-8DF1-62B4E967B9FB}" destId="{BA38B683-C494-46B6-A344-21BC9DF7A67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7F2C3E-F52D-4EC2-A4C8-32BBEE236C46}" type="doc">
      <dgm:prSet loTypeId="urn:microsoft.com/office/officeart/2005/8/layout/cycle8" loCatId="cycle" qsTypeId="urn:microsoft.com/office/officeart/2005/8/quickstyle/simple1" qsCatId="simple" csTypeId="urn:microsoft.com/office/officeart/2005/8/colors/accent1_2" csCatId="accent1" phldr="1"/>
      <dgm:spPr/>
    </dgm:pt>
    <dgm:pt modelId="{D0E66807-A33F-4E8C-A0AF-52C9C4C85613}">
      <dgm:prSet phldrT="[Text]" custT="1"/>
      <dgm:spPr/>
      <dgm:t>
        <a:bodyPr/>
        <a:lstStyle/>
        <a:p>
          <a:r>
            <a:rPr lang="en-US" sz="2400" dirty="0"/>
            <a:t> Assessment</a:t>
          </a:r>
        </a:p>
      </dgm:t>
    </dgm:pt>
    <dgm:pt modelId="{05779990-A252-4354-8B51-ADB545626482}" type="parTrans" cxnId="{074728CC-0901-463C-A764-480DAA49E635}">
      <dgm:prSet/>
      <dgm:spPr/>
      <dgm:t>
        <a:bodyPr/>
        <a:lstStyle/>
        <a:p>
          <a:endParaRPr lang="en-US"/>
        </a:p>
      </dgm:t>
    </dgm:pt>
    <dgm:pt modelId="{DCAC1C55-F313-4078-B048-A7DE1C16ED32}" type="sibTrans" cxnId="{074728CC-0901-463C-A764-480DAA49E635}">
      <dgm:prSet/>
      <dgm:spPr/>
      <dgm:t>
        <a:bodyPr/>
        <a:lstStyle/>
        <a:p>
          <a:endParaRPr lang="en-US"/>
        </a:p>
      </dgm:t>
    </dgm:pt>
    <dgm:pt modelId="{1AC511DE-BDF0-4A9C-988C-96D6BA80DBE8}">
      <dgm:prSet phldrT="[Text]" custT="1"/>
      <dgm:spPr/>
      <dgm:t>
        <a:bodyPr lIns="9144" rIns="9144"/>
        <a:lstStyle/>
        <a:p>
          <a:r>
            <a:rPr lang="en-US" sz="2400" dirty="0"/>
            <a:t>Performance Standards</a:t>
          </a:r>
        </a:p>
      </dgm:t>
    </dgm:pt>
    <dgm:pt modelId="{33AB5E6C-3A6F-45C8-88A4-8B6A6317B908}" type="parTrans" cxnId="{C3A3027B-F25F-4D15-B432-906557DB2852}">
      <dgm:prSet/>
      <dgm:spPr/>
      <dgm:t>
        <a:bodyPr/>
        <a:lstStyle/>
        <a:p>
          <a:endParaRPr lang="en-US"/>
        </a:p>
      </dgm:t>
    </dgm:pt>
    <dgm:pt modelId="{EB3C7A34-BFB6-4F03-A09C-2A4BBB7BFCAC}" type="sibTrans" cxnId="{C3A3027B-F25F-4D15-B432-906557DB2852}">
      <dgm:prSet/>
      <dgm:spPr/>
      <dgm:t>
        <a:bodyPr/>
        <a:lstStyle/>
        <a:p>
          <a:endParaRPr lang="en-US"/>
        </a:p>
      </dgm:t>
    </dgm:pt>
    <dgm:pt modelId="{EF2BF2A6-BF0C-4540-A1CE-9528C6ED5C4C}">
      <dgm:prSet phldrT="[Text]" custT="1"/>
      <dgm:spPr/>
      <dgm:t>
        <a:bodyPr/>
        <a:lstStyle/>
        <a:p>
          <a:r>
            <a:rPr lang="en-US" sz="2400" dirty="0"/>
            <a:t>Reflection,  Feedback, &amp; Support</a:t>
          </a:r>
        </a:p>
      </dgm:t>
    </dgm:pt>
    <dgm:pt modelId="{68D49C12-3F65-4BB9-AFC5-D9B00DE1AF15}" type="parTrans" cxnId="{57C7253D-7761-4B35-8194-2D5D92F3D08F}">
      <dgm:prSet/>
      <dgm:spPr/>
      <dgm:t>
        <a:bodyPr/>
        <a:lstStyle/>
        <a:p>
          <a:endParaRPr lang="en-US"/>
        </a:p>
      </dgm:t>
    </dgm:pt>
    <dgm:pt modelId="{4F797D27-7822-45ED-8AD8-FEA4AAAC2E75}" type="sibTrans" cxnId="{57C7253D-7761-4B35-8194-2D5D92F3D08F}">
      <dgm:prSet/>
      <dgm:spPr/>
      <dgm:t>
        <a:bodyPr/>
        <a:lstStyle/>
        <a:p>
          <a:endParaRPr lang="en-US"/>
        </a:p>
      </dgm:t>
    </dgm:pt>
    <dgm:pt modelId="{50C71E13-D1CF-4EE0-9354-EF4DB47EC5F0}" type="pres">
      <dgm:prSet presAssocID="{727F2C3E-F52D-4EC2-A4C8-32BBEE236C46}" presName="compositeShape" presStyleCnt="0">
        <dgm:presLayoutVars>
          <dgm:chMax val="7"/>
          <dgm:dir/>
          <dgm:resizeHandles val="exact"/>
        </dgm:presLayoutVars>
      </dgm:prSet>
      <dgm:spPr/>
    </dgm:pt>
    <dgm:pt modelId="{A7F4E745-A79F-4389-A919-EC687994B619}" type="pres">
      <dgm:prSet presAssocID="{727F2C3E-F52D-4EC2-A4C8-32BBEE236C46}" presName="wedge1" presStyleLbl="node1" presStyleIdx="0" presStyleCnt="3"/>
      <dgm:spPr/>
      <dgm:t>
        <a:bodyPr/>
        <a:lstStyle/>
        <a:p>
          <a:endParaRPr lang="en-US"/>
        </a:p>
      </dgm:t>
    </dgm:pt>
    <dgm:pt modelId="{AA356F47-3825-4B6D-953A-B890B9CDE574}" type="pres">
      <dgm:prSet presAssocID="{727F2C3E-F52D-4EC2-A4C8-32BBEE236C46}" presName="dummy1a" presStyleCnt="0"/>
      <dgm:spPr/>
    </dgm:pt>
    <dgm:pt modelId="{A61BD570-A98F-48F6-AD07-ADBEEBB4D5A7}" type="pres">
      <dgm:prSet presAssocID="{727F2C3E-F52D-4EC2-A4C8-32BBEE236C46}" presName="dummy1b" presStyleCnt="0"/>
      <dgm:spPr/>
    </dgm:pt>
    <dgm:pt modelId="{06A95783-C927-4091-97A5-3532E93F2B1F}" type="pres">
      <dgm:prSet presAssocID="{727F2C3E-F52D-4EC2-A4C8-32BBEE236C46}" presName="wedge1Tx" presStyleLbl="node1" presStyleIdx="0" presStyleCnt="3">
        <dgm:presLayoutVars>
          <dgm:chMax val="0"/>
          <dgm:chPref val="0"/>
          <dgm:bulletEnabled val="1"/>
        </dgm:presLayoutVars>
      </dgm:prSet>
      <dgm:spPr/>
      <dgm:t>
        <a:bodyPr/>
        <a:lstStyle/>
        <a:p>
          <a:endParaRPr lang="en-US"/>
        </a:p>
      </dgm:t>
    </dgm:pt>
    <dgm:pt modelId="{9ACE23DF-DA86-4BA2-AD96-C8E03ED17905}" type="pres">
      <dgm:prSet presAssocID="{727F2C3E-F52D-4EC2-A4C8-32BBEE236C46}" presName="wedge2" presStyleLbl="node1" presStyleIdx="1" presStyleCnt="3"/>
      <dgm:spPr/>
      <dgm:t>
        <a:bodyPr/>
        <a:lstStyle/>
        <a:p>
          <a:endParaRPr lang="en-US"/>
        </a:p>
      </dgm:t>
    </dgm:pt>
    <dgm:pt modelId="{85F7C055-0D3F-48CA-BDBF-62384D4217A4}" type="pres">
      <dgm:prSet presAssocID="{727F2C3E-F52D-4EC2-A4C8-32BBEE236C46}" presName="dummy2a" presStyleCnt="0"/>
      <dgm:spPr/>
    </dgm:pt>
    <dgm:pt modelId="{265386D1-4D32-4DB0-BA41-24D861B49BEC}" type="pres">
      <dgm:prSet presAssocID="{727F2C3E-F52D-4EC2-A4C8-32BBEE236C46}" presName="dummy2b" presStyleCnt="0"/>
      <dgm:spPr/>
    </dgm:pt>
    <dgm:pt modelId="{489AA245-ED52-4194-A9AC-6AA21316B556}" type="pres">
      <dgm:prSet presAssocID="{727F2C3E-F52D-4EC2-A4C8-32BBEE236C46}" presName="wedge2Tx" presStyleLbl="node1" presStyleIdx="1" presStyleCnt="3">
        <dgm:presLayoutVars>
          <dgm:chMax val="0"/>
          <dgm:chPref val="0"/>
          <dgm:bulletEnabled val="1"/>
        </dgm:presLayoutVars>
      </dgm:prSet>
      <dgm:spPr/>
      <dgm:t>
        <a:bodyPr/>
        <a:lstStyle/>
        <a:p>
          <a:endParaRPr lang="en-US"/>
        </a:p>
      </dgm:t>
    </dgm:pt>
    <dgm:pt modelId="{30A88EAF-712A-49D5-8CB5-8C0FB19BAD89}" type="pres">
      <dgm:prSet presAssocID="{727F2C3E-F52D-4EC2-A4C8-32BBEE236C46}" presName="wedge3" presStyleLbl="node1" presStyleIdx="2" presStyleCnt="3"/>
      <dgm:spPr/>
      <dgm:t>
        <a:bodyPr/>
        <a:lstStyle/>
        <a:p>
          <a:endParaRPr lang="en-US"/>
        </a:p>
      </dgm:t>
    </dgm:pt>
    <dgm:pt modelId="{991F8084-67F4-489B-A351-A9772FA69CF7}" type="pres">
      <dgm:prSet presAssocID="{727F2C3E-F52D-4EC2-A4C8-32BBEE236C46}" presName="dummy3a" presStyleCnt="0"/>
      <dgm:spPr/>
    </dgm:pt>
    <dgm:pt modelId="{5CD5D60B-E57F-4B53-BC17-7F19F7ED68BC}" type="pres">
      <dgm:prSet presAssocID="{727F2C3E-F52D-4EC2-A4C8-32BBEE236C46}" presName="dummy3b" presStyleCnt="0"/>
      <dgm:spPr/>
    </dgm:pt>
    <dgm:pt modelId="{6B5C22C1-A402-43C0-9E48-9AF5BD1473CF}" type="pres">
      <dgm:prSet presAssocID="{727F2C3E-F52D-4EC2-A4C8-32BBEE236C46}" presName="wedge3Tx" presStyleLbl="node1" presStyleIdx="2" presStyleCnt="3">
        <dgm:presLayoutVars>
          <dgm:chMax val="0"/>
          <dgm:chPref val="0"/>
          <dgm:bulletEnabled val="1"/>
        </dgm:presLayoutVars>
      </dgm:prSet>
      <dgm:spPr/>
      <dgm:t>
        <a:bodyPr/>
        <a:lstStyle/>
        <a:p>
          <a:endParaRPr lang="en-US"/>
        </a:p>
      </dgm:t>
    </dgm:pt>
    <dgm:pt modelId="{3D8E5E83-80E7-4AFB-B114-BADBB186B84F}" type="pres">
      <dgm:prSet presAssocID="{DCAC1C55-F313-4078-B048-A7DE1C16ED32}" presName="arrowWedge1" presStyleLbl="fgSibTrans2D1" presStyleIdx="0" presStyleCnt="3"/>
      <dgm:spPr/>
    </dgm:pt>
    <dgm:pt modelId="{925C54B4-4994-4C18-95A3-FD77F9572868}" type="pres">
      <dgm:prSet presAssocID="{4F797D27-7822-45ED-8AD8-FEA4AAAC2E75}" presName="arrowWedge2" presStyleLbl="fgSibTrans2D1" presStyleIdx="1" presStyleCnt="3"/>
      <dgm:spPr/>
    </dgm:pt>
    <dgm:pt modelId="{08DD33F4-3159-41AB-85A3-F0C04AB35EF6}" type="pres">
      <dgm:prSet presAssocID="{EB3C7A34-BFB6-4F03-A09C-2A4BBB7BFCAC}" presName="arrowWedge3" presStyleLbl="fgSibTrans2D1" presStyleIdx="2" presStyleCnt="3"/>
      <dgm:spPr/>
    </dgm:pt>
  </dgm:ptLst>
  <dgm:cxnLst>
    <dgm:cxn modelId="{57C7253D-7761-4B35-8194-2D5D92F3D08F}" srcId="{727F2C3E-F52D-4EC2-A4C8-32BBEE236C46}" destId="{EF2BF2A6-BF0C-4540-A1CE-9528C6ED5C4C}" srcOrd="1" destOrd="0" parTransId="{68D49C12-3F65-4BB9-AFC5-D9B00DE1AF15}" sibTransId="{4F797D27-7822-45ED-8AD8-FEA4AAAC2E75}"/>
    <dgm:cxn modelId="{201378A9-7D2C-4C3C-830F-B49F269697B7}" type="presOf" srcId="{727F2C3E-F52D-4EC2-A4C8-32BBEE236C46}" destId="{50C71E13-D1CF-4EE0-9354-EF4DB47EC5F0}" srcOrd="0" destOrd="0" presId="urn:microsoft.com/office/officeart/2005/8/layout/cycle8"/>
    <dgm:cxn modelId="{074728CC-0901-463C-A764-480DAA49E635}" srcId="{727F2C3E-F52D-4EC2-A4C8-32BBEE236C46}" destId="{D0E66807-A33F-4E8C-A0AF-52C9C4C85613}" srcOrd="0" destOrd="0" parTransId="{05779990-A252-4354-8B51-ADB545626482}" sibTransId="{DCAC1C55-F313-4078-B048-A7DE1C16ED32}"/>
    <dgm:cxn modelId="{57E881F9-F407-4F37-9D5D-3C9ED4592F3A}" type="presOf" srcId="{D0E66807-A33F-4E8C-A0AF-52C9C4C85613}" destId="{A7F4E745-A79F-4389-A919-EC687994B619}" srcOrd="0" destOrd="0" presId="urn:microsoft.com/office/officeart/2005/8/layout/cycle8"/>
    <dgm:cxn modelId="{28A89E3E-3908-409B-AF3A-3EB5CD8A8972}" type="presOf" srcId="{EF2BF2A6-BF0C-4540-A1CE-9528C6ED5C4C}" destId="{489AA245-ED52-4194-A9AC-6AA21316B556}" srcOrd="1" destOrd="0" presId="urn:microsoft.com/office/officeart/2005/8/layout/cycle8"/>
    <dgm:cxn modelId="{A375C4AC-5E09-4E25-AB1A-04D131F0DD0B}" type="presOf" srcId="{EF2BF2A6-BF0C-4540-A1CE-9528C6ED5C4C}" destId="{9ACE23DF-DA86-4BA2-AD96-C8E03ED17905}" srcOrd="0" destOrd="0" presId="urn:microsoft.com/office/officeart/2005/8/layout/cycle8"/>
    <dgm:cxn modelId="{94262990-D89B-49CE-97D4-BEA0041AD22C}" type="presOf" srcId="{1AC511DE-BDF0-4A9C-988C-96D6BA80DBE8}" destId="{30A88EAF-712A-49D5-8CB5-8C0FB19BAD89}" srcOrd="0" destOrd="0" presId="urn:microsoft.com/office/officeart/2005/8/layout/cycle8"/>
    <dgm:cxn modelId="{8E1120F8-97F3-46FB-A1F9-261569645D89}" type="presOf" srcId="{D0E66807-A33F-4E8C-A0AF-52C9C4C85613}" destId="{06A95783-C927-4091-97A5-3532E93F2B1F}" srcOrd="1" destOrd="0" presId="urn:microsoft.com/office/officeart/2005/8/layout/cycle8"/>
    <dgm:cxn modelId="{DB6B321A-AFDE-4F19-BAF7-4357CEB0FF57}" type="presOf" srcId="{1AC511DE-BDF0-4A9C-988C-96D6BA80DBE8}" destId="{6B5C22C1-A402-43C0-9E48-9AF5BD1473CF}" srcOrd="1" destOrd="0" presId="urn:microsoft.com/office/officeart/2005/8/layout/cycle8"/>
    <dgm:cxn modelId="{C3A3027B-F25F-4D15-B432-906557DB2852}" srcId="{727F2C3E-F52D-4EC2-A4C8-32BBEE236C46}" destId="{1AC511DE-BDF0-4A9C-988C-96D6BA80DBE8}" srcOrd="2" destOrd="0" parTransId="{33AB5E6C-3A6F-45C8-88A4-8B6A6317B908}" sibTransId="{EB3C7A34-BFB6-4F03-A09C-2A4BBB7BFCAC}"/>
    <dgm:cxn modelId="{83F0DAB0-D191-40AD-B1AE-6658BF72EE5B}" type="presParOf" srcId="{50C71E13-D1CF-4EE0-9354-EF4DB47EC5F0}" destId="{A7F4E745-A79F-4389-A919-EC687994B619}" srcOrd="0" destOrd="0" presId="urn:microsoft.com/office/officeart/2005/8/layout/cycle8"/>
    <dgm:cxn modelId="{F9D290B8-40DA-4954-820E-E4E60986101C}" type="presParOf" srcId="{50C71E13-D1CF-4EE0-9354-EF4DB47EC5F0}" destId="{AA356F47-3825-4B6D-953A-B890B9CDE574}" srcOrd="1" destOrd="0" presId="urn:microsoft.com/office/officeart/2005/8/layout/cycle8"/>
    <dgm:cxn modelId="{49C60693-8F22-420E-8AB1-EC47D1A2C848}" type="presParOf" srcId="{50C71E13-D1CF-4EE0-9354-EF4DB47EC5F0}" destId="{A61BD570-A98F-48F6-AD07-ADBEEBB4D5A7}" srcOrd="2" destOrd="0" presId="urn:microsoft.com/office/officeart/2005/8/layout/cycle8"/>
    <dgm:cxn modelId="{189A498D-2862-4A47-B989-FC289F13B13D}" type="presParOf" srcId="{50C71E13-D1CF-4EE0-9354-EF4DB47EC5F0}" destId="{06A95783-C927-4091-97A5-3532E93F2B1F}" srcOrd="3" destOrd="0" presId="urn:microsoft.com/office/officeart/2005/8/layout/cycle8"/>
    <dgm:cxn modelId="{1BDA6030-6262-4358-968F-F6129EE1A4F2}" type="presParOf" srcId="{50C71E13-D1CF-4EE0-9354-EF4DB47EC5F0}" destId="{9ACE23DF-DA86-4BA2-AD96-C8E03ED17905}" srcOrd="4" destOrd="0" presId="urn:microsoft.com/office/officeart/2005/8/layout/cycle8"/>
    <dgm:cxn modelId="{37F6CD14-FAF3-4AFC-A3A2-3675C5812CA6}" type="presParOf" srcId="{50C71E13-D1CF-4EE0-9354-EF4DB47EC5F0}" destId="{85F7C055-0D3F-48CA-BDBF-62384D4217A4}" srcOrd="5" destOrd="0" presId="urn:microsoft.com/office/officeart/2005/8/layout/cycle8"/>
    <dgm:cxn modelId="{84439ABB-F975-44E7-A7FB-9AB678C55C6E}" type="presParOf" srcId="{50C71E13-D1CF-4EE0-9354-EF4DB47EC5F0}" destId="{265386D1-4D32-4DB0-BA41-24D861B49BEC}" srcOrd="6" destOrd="0" presId="urn:microsoft.com/office/officeart/2005/8/layout/cycle8"/>
    <dgm:cxn modelId="{F1F2E7FB-7BD6-4C7B-AE66-12A9064F0D20}" type="presParOf" srcId="{50C71E13-D1CF-4EE0-9354-EF4DB47EC5F0}" destId="{489AA245-ED52-4194-A9AC-6AA21316B556}" srcOrd="7" destOrd="0" presId="urn:microsoft.com/office/officeart/2005/8/layout/cycle8"/>
    <dgm:cxn modelId="{87453194-B105-4E4E-A770-63C9F7F87CC4}" type="presParOf" srcId="{50C71E13-D1CF-4EE0-9354-EF4DB47EC5F0}" destId="{30A88EAF-712A-49D5-8CB5-8C0FB19BAD89}" srcOrd="8" destOrd="0" presId="urn:microsoft.com/office/officeart/2005/8/layout/cycle8"/>
    <dgm:cxn modelId="{5DC90530-623F-425C-AB4E-E36A5F2750CB}" type="presParOf" srcId="{50C71E13-D1CF-4EE0-9354-EF4DB47EC5F0}" destId="{991F8084-67F4-489B-A351-A9772FA69CF7}" srcOrd="9" destOrd="0" presId="urn:microsoft.com/office/officeart/2005/8/layout/cycle8"/>
    <dgm:cxn modelId="{4FAB9EC4-4F9A-4DBF-A1E8-6464551F5A35}" type="presParOf" srcId="{50C71E13-D1CF-4EE0-9354-EF4DB47EC5F0}" destId="{5CD5D60B-E57F-4B53-BC17-7F19F7ED68BC}" srcOrd="10" destOrd="0" presId="urn:microsoft.com/office/officeart/2005/8/layout/cycle8"/>
    <dgm:cxn modelId="{4AAA4207-72BD-4A11-B5B5-95CB7AFC78B8}" type="presParOf" srcId="{50C71E13-D1CF-4EE0-9354-EF4DB47EC5F0}" destId="{6B5C22C1-A402-43C0-9E48-9AF5BD1473CF}" srcOrd="11" destOrd="0" presId="urn:microsoft.com/office/officeart/2005/8/layout/cycle8"/>
    <dgm:cxn modelId="{B1D438AB-7ED4-4A6E-AA39-512324BD7076}" type="presParOf" srcId="{50C71E13-D1CF-4EE0-9354-EF4DB47EC5F0}" destId="{3D8E5E83-80E7-4AFB-B114-BADBB186B84F}" srcOrd="12" destOrd="0" presId="urn:microsoft.com/office/officeart/2005/8/layout/cycle8"/>
    <dgm:cxn modelId="{CCED2F0F-FBF9-4925-B26D-EFC8987EF8B9}" type="presParOf" srcId="{50C71E13-D1CF-4EE0-9354-EF4DB47EC5F0}" destId="{925C54B4-4994-4C18-95A3-FD77F9572868}" srcOrd="13" destOrd="0" presId="urn:microsoft.com/office/officeart/2005/8/layout/cycle8"/>
    <dgm:cxn modelId="{06CC5341-6760-451D-83ED-18910FFB08D3}" type="presParOf" srcId="{50C71E13-D1CF-4EE0-9354-EF4DB47EC5F0}" destId="{08DD33F4-3159-41AB-85A3-F0C04AB35EF6}"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2AF582-2B1F-43D9-A12E-5D86C7E9B3C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270AF98-A132-479F-8D47-6C9551CF4206}">
      <dgm:prSet phldrT="[Text]"/>
      <dgm:spPr/>
      <dgm:t>
        <a:bodyPr/>
        <a:lstStyle/>
        <a:p>
          <a:r>
            <a:rPr lang="en-US" dirty="0"/>
            <a:t>Onboarding</a:t>
          </a:r>
        </a:p>
      </dgm:t>
    </dgm:pt>
    <dgm:pt modelId="{A625BE8D-4A13-49A6-B914-C5F4308065C6}" type="parTrans" cxnId="{D5851984-981F-4D90-87B3-0280B0C22D06}">
      <dgm:prSet/>
      <dgm:spPr/>
      <dgm:t>
        <a:bodyPr/>
        <a:lstStyle/>
        <a:p>
          <a:endParaRPr lang="en-US"/>
        </a:p>
      </dgm:t>
    </dgm:pt>
    <dgm:pt modelId="{FA6A84BF-2A21-4D59-B708-AF4029ED8082}" type="sibTrans" cxnId="{D5851984-981F-4D90-87B3-0280B0C22D06}">
      <dgm:prSet/>
      <dgm:spPr/>
      <dgm:t>
        <a:bodyPr/>
        <a:lstStyle/>
        <a:p>
          <a:endParaRPr lang="en-US"/>
        </a:p>
      </dgm:t>
    </dgm:pt>
    <dgm:pt modelId="{B14BAAE5-7BEA-4C3B-AE95-02F926A1B395}">
      <dgm:prSet phldrT="[Text]"/>
      <dgm:spPr/>
      <dgm:t>
        <a:bodyPr/>
        <a:lstStyle/>
        <a:p>
          <a:r>
            <a:rPr lang="en-US" dirty="0"/>
            <a:t>Training &amp; Development</a:t>
          </a:r>
        </a:p>
      </dgm:t>
    </dgm:pt>
    <dgm:pt modelId="{5A56A6B0-45E9-4896-BA1D-4525AFC3C261}" type="parTrans" cxnId="{AE82C092-0F78-4100-A380-3A8C5268B20F}">
      <dgm:prSet/>
      <dgm:spPr/>
      <dgm:t>
        <a:bodyPr/>
        <a:lstStyle/>
        <a:p>
          <a:endParaRPr lang="en-US"/>
        </a:p>
      </dgm:t>
    </dgm:pt>
    <dgm:pt modelId="{06022FD3-B127-4B8B-AF42-016937C6AC83}" type="sibTrans" cxnId="{AE82C092-0F78-4100-A380-3A8C5268B20F}">
      <dgm:prSet/>
      <dgm:spPr/>
      <dgm:t>
        <a:bodyPr/>
        <a:lstStyle/>
        <a:p>
          <a:endParaRPr lang="en-US"/>
        </a:p>
      </dgm:t>
    </dgm:pt>
    <dgm:pt modelId="{659570AB-7083-4051-9763-B6A9EE380567}">
      <dgm:prSet phldrT="[Text]"/>
      <dgm:spPr/>
      <dgm:t>
        <a:bodyPr/>
        <a:lstStyle/>
        <a:p>
          <a:r>
            <a:rPr lang="en-US" dirty="0"/>
            <a:t>Performance Management</a:t>
          </a:r>
        </a:p>
      </dgm:t>
    </dgm:pt>
    <dgm:pt modelId="{49E0BF4B-4B9A-4013-8331-F466610A5892}" type="parTrans" cxnId="{E836C91F-2B1D-4DFF-8EC7-6325FE17562B}">
      <dgm:prSet/>
      <dgm:spPr/>
      <dgm:t>
        <a:bodyPr/>
        <a:lstStyle/>
        <a:p>
          <a:endParaRPr lang="en-US"/>
        </a:p>
      </dgm:t>
    </dgm:pt>
    <dgm:pt modelId="{CBFB39E0-71AE-4015-A49B-39C6803B5765}" type="sibTrans" cxnId="{E836C91F-2B1D-4DFF-8EC7-6325FE17562B}">
      <dgm:prSet/>
      <dgm:spPr/>
      <dgm:t>
        <a:bodyPr/>
        <a:lstStyle/>
        <a:p>
          <a:endParaRPr lang="en-US"/>
        </a:p>
      </dgm:t>
    </dgm:pt>
    <dgm:pt modelId="{52563192-12AC-4CF2-8F57-3FB6051A28F9}">
      <dgm:prSet phldrT="[Text]"/>
      <dgm:spPr/>
      <dgm:t>
        <a:bodyPr/>
        <a:lstStyle/>
        <a:p>
          <a:r>
            <a:rPr lang="en-US" dirty="0"/>
            <a:t>Career Ladders &amp; Succession</a:t>
          </a:r>
        </a:p>
      </dgm:t>
    </dgm:pt>
    <dgm:pt modelId="{0A709934-8435-4F44-8194-2E012D16029A}" type="parTrans" cxnId="{F2A1811C-27E9-4836-97F8-7ABD1D0AAC2C}">
      <dgm:prSet/>
      <dgm:spPr/>
      <dgm:t>
        <a:bodyPr/>
        <a:lstStyle/>
        <a:p>
          <a:endParaRPr lang="en-US"/>
        </a:p>
      </dgm:t>
    </dgm:pt>
    <dgm:pt modelId="{1B5AD727-2729-427D-92DB-64ECD336F7D7}" type="sibTrans" cxnId="{F2A1811C-27E9-4836-97F8-7ABD1D0AAC2C}">
      <dgm:prSet/>
      <dgm:spPr/>
      <dgm:t>
        <a:bodyPr/>
        <a:lstStyle/>
        <a:p>
          <a:endParaRPr lang="en-US"/>
        </a:p>
      </dgm:t>
    </dgm:pt>
    <dgm:pt modelId="{2C944856-3C2B-41B3-8CC9-2984D3CCF422}" type="pres">
      <dgm:prSet presAssocID="{8B2AF582-2B1F-43D9-A12E-5D86C7E9B3CB}" presName="Name0" presStyleCnt="0">
        <dgm:presLayoutVars>
          <dgm:dir/>
          <dgm:resizeHandles val="exact"/>
        </dgm:presLayoutVars>
      </dgm:prSet>
      <dgm:spPr/>
      <dgm:t>
        <a:bodyPr/>
        <a:lstStyle/>
        <a:p>
          <a:endParaRPr lang="en-US"/>
        </a:p>
      </dgm:t>
    </dgm:pt>
    <dgm:pt modelId="{2EE56523-E737-44D4-9F41-44C28C45B842}" type="pres">
      <dgm:prSet presAssocID="{F270AF98-A132-479F-8D47-6C9551CF4206}" presName="compNode" presStyleCnt="0"/>
      <dgm:spPr/>
    </dgm:pt>
    <dgm:pt modelId="{5640A33F-7BDB-47A6-A34D-25AEEFB319FC}" type="pres">
      <dgm:prSet presAssocID="{F270AF98-A132-479F-8D47-6C9551CF4206}" presName="pictRect" presStyleLbl="node1" presStyleIdx="0" presStyleCnt="4"/>
      <dgm:spPr>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t="-23000" b="-23000"/>
          </a:stretch>
        </a:blipFill>
      </dgm:spPr>
      <dgm:extLst>
        <a:ext uri="{E40237B7-FDA0-4F09-8148-C483321AD2D9}">
          <dgm14:cNvPr xmlns:dgm14="http://schemas.microsoft.com/office/drawing/2010/diagram" id="0" name="" descr="Home with solid fill"/>
        </a:ext>
      </dgm:extLst>
    </dgm:pt>
    <dgm:pt modelId="{4DC22458-03A2-4BF1-AC9B-EDC4A3AE5CA4}" type="pres">
      <dgm:prSet presAssocID="{F270AF98-A132-479F-8D47-6C9551CF4206}" presName="textRect" presStyleLbl="revTx" presStyleIdx="0" presStyleCnt="4">
        <dgm:presLayoutVars>
          <dgm:bulletEnabled val="1"/>
        </dgm:presLayoutVars>
      </dgm:prSet>
      <dgm:spPr/>
      <dgm:t>
        <a:bodyPr/>
        <a:lstStyle/>
        <a:p>
          <a:endParaRPr lang="en-US"/>
        </a:p>
      </dgm:t>
    </dgm:pt>
    <dgm:pt modelId="{F078616D-9A1C-4BC9-A1B0-0AF312B161C4}" type="pres">
      <dgm:prSet presAssocID="{FA6A84BF-2A21-4D59-B708-AF4029ED8082}" presName="sibTrans" presStyleLbl="sibTrans2D1" presStyleIdx="0" presStyleCnt="0"/>
      <dgm:spPr/>
      <dgm:t>
        <a:bodyPr/>
        <a:lstStyle/>
        <a:p>
          <a:endParaRPr lang="en-US"/>
        </a:p>
      </dgm:t>
    </dgm:pt>
    <dgm:pt modelId="{E00582CB-F31D-4D14-B4FA-4A69A7C28D90}" type="pres">
      <dgm:prSet presAssocID="{B14BAAE5-7BEA-4C3B-AE95-02F926A1B395}" presName="compNode" presStyleCnt="0"/>
      <dgm:spPr/>
    </dgm:pt>
    <dgm:pt modelId="{D3718F9F-3C3A-48C6-8E75-FDADBE48DFD4}" type="pres">
      <dgm:prSet presAssocID="{B14BAAE5-7BEA-4C3B-AE95-02F926A1B395}" presName="pictRect" presStyleLbl="node1" presStyleIdx="1" presStyleCnt="4"/>
      <dgm:spPr>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t="-23000" b="-23000"/>
          </a:stretch>
        </a:blipFill>
      </dgm:spPr>
      <dgm:extLst>
        <a:ext uri="{E40237B7-FDA0-4F09-8148-C483321AD2D9}">
          <dgm14:cNvPr xmlns:dgm14="http://schemas.microsoft.com/office/drawing/2010/diagram" id="0" name="" descr="Idea outline"/>
        </a:ext>
      </dgm:extLst>
    </dgm:pt>
    <dgm:pt modelId="{4B187C0A-185D-4282-BE6F-D67226AB3C2C}" type="pres">
      <dgm:prSet presAssocID="{B14BAAE5-7BEA-4C3B-AE95-02F926A1B395}" presName="textRect" presStyleLbl="revTx" presStyleIdx="1" presStyleCnt="4">
        <dgm:presLayoutVars>
          <dgm:bulletEnabled val="1"/>
        </dgm:presLayoutVars>
      </dgm:prSet>
      <dgm:spPr/>
      <dgm:t>
        <a:bodyPr/>
        <a:lstStyle/>
        <a:p>
          <a:endParaRPr lang="en-US"/>
        </a:p>
      </dgm:t>
    </dgm:pt>
    <dgm:pt modelId="{9321D781-4AC1-4305-84D6-3C9B7ED29D51}" type="pres">
      <dgm:prSet presAssocID="{06022FD3-B127-4B8B-AF42-016937C6AC83}" presName="sibTrans" presStyleLbl="sibTrans2D1" presStyleIdx="0" presStyleCnt="0"/>
      <dgm:spPr/>
      <dgm:t>
        <a:bodyPr/>
        <a:lstStyle/>
        <a:p>
          <a:endParaRPr lang="en-US"/>
        </a:p>
      </dgm:t>
    </dgm:pt>
    <dgm:pt modelId="{7DA8A4CC-596E-45FF-8BE0-38682F4271BF}" type="pres">
      <dgm:prSet presAssocID="{659570AB-7083-4051-9763-B6A9EE380567}" presName="compNode" presStyleCnt="0"/>
      <dgm:spPr/>
    </dgm:pt>
    <dgm:pt modelId="{E4D3114A-CD92-4E02-8300-2842DBE616B3}" type="pres">
      <dgm:prSet presAssocID="{659570AB-7083-4051-9763-B6A9EE380567}" presName="pictRect" presStyleLbl="node1" presStyleIdx="2" presStyleCnt="4"/>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3000" b="-23000"/>
          </a:stretch>
        </a:blipFill>
      </dgm:spPr>
      <dgm:extLst>
        <a:ext uri="{E40237B7-FDA0-4F09-8148-C483321AD2D9}">
          <dgm14:cNvPr xmlns:dgm14="http://schemas.microsoft.com/office/drawing/2010/diagram" id="0" name="" descr="Handshake with solid fill"/>
        </a:ext>
      </dgm:extLst>
    </dgm:pt>
    <dgm:pt modelId="{DBC77898-0CAE-4D12-AFAF-4F53B0CE3004}" type="pres">
      <dgm:prSet presAssocID="{659570AB-7083-4051-9763-B6A9EE380567}" presName="textRect" presStyleLbl="revTx" presStyleIdx="2" presStyleCnt="4">
        <dgm:presLayoutVars>
          <dgm:bulletEnabled val="1"/>
        </dgm:presLayoutVars>
      </dgm:prSet>
      <dgm:spPr/>
      <dgm:t>
        <a:bodyPr/>
        <a:lstStyle/>
        <a:p>
          <a:endParaRPr lang="en-US"/>
        </a:p>
      </dgm:t>
    </dgm:pt>
    <dgm:pt modelId="{AE8B18DA-B44C-47EC-80F0-A85AF4AE8F70}" type="pres">
      <dgm:prSet presAssocID="{CBFB39E0-71AE-4015-A49B-39C6803B5765}" presName="sibTrans" presStyleLbl="sibTrans2D1" presStyleIdx="0" presStyleCnt="0"/>
      <dgm:spPr/>
      <dgm:t>
        <a:bodyPr/>
        <a:lstStyle/>
        <a:p>
          <a:endParaRPr lang="en-US"/>
        </a:p>
      </dgm:t>
    </dgm:pt>
    <dgm:pt modelId="{EE3BA8F4-3613-46E3-8B38-A224E4B8AF80}" type="pres">
      <dgm:prSet presAssocID="{52563192-12AC-4CF2-8F57-3FB6051A28F9}" presName="compNode" presStyleCnt="0"/>
      <dgm:spPr/>
    </dgm:pt>
    <dgm:pt modelId="{99E24A62-77BB-4972-8B04-AF98258E4359}" type="pres">
      <dgm:prSet presAssocID="{52563192-12AC-4CF2-8F57-3FB6051A28F9}" presName="pictRect" presStyleLbl="node1" presStyleIdx="3" presStyleCnt="4"/>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t="-23000" b="-23000"/>
          </a:stretch>
        </a:blipFill>
      </dgm:spPr>
      <dgm:extLst>
        <a:ext uri="{E40237B7-FDA0-4F09-8148-C483321AD2D9}">
          <dgm14:cNvPr xmlns:dgm14="http://schemas.microsoft.com/office/drawing/2010/diagram" id="0" name="" descr="Business Growth with solid fill"/>
        </a:ext>
      </dgm:extLst>
    </dgm:pt>
    <dgm:pt modelId="{3644DF23-B17F-4002-A38C-F2CDCAE865E6}" type="pres">
      <dgm:prSet presAssocID="{52563192-12AC-4CF2-8F57-3FB6051A28F9}" presName="textRect" presStyleLbl="revTx" presStyleIdx="3" presStyleCnt="4">
        <dgm:presLayoutVars>
          <dgm:bulletEnabled val="1"/>
        </dgm:presLayoutVars>
      </dgm:prSet>
      <dgm:spPr/>
      <dgm:t>
        <a:bodyPr/>
        <a:lstStyle/>
        <a:p>
          <a:endParaRPr lang="en-US"/>
        </a:p>
      </dgm:t>
    </dgm:pt>
  </dgm:ptLst>
  <dgm:cxnLst>
    <dgm:cxn modelId="{AE82C092-0F78-4100-A380-3A8C5268B20F}" srcId="{8B2AF582-2B1F-43D9-A12E-5D86C7E9B3CB}" destId="{B14BAAE5-7BEA-4C3B-AE95-02F926A1B395}" srcOrd="1" destOrd="0" parTransId="{5A56A6B0-45E9-4896-BA1D-4525AFC3C261}" sibTransId="{06022FD3-B127-4B8B-AF42-016937C6AC83}"/>
    <dgm:cxn modelId="{F4B340A9-08B2-4DE3-87EB-36D4B6801E44}" type="presOf" srcId="{659570AB-7083-4051-9763-B6A9EE380567}" destId="{DBC77898-0CAE-4D12-AFAF-4F53B0CE3004}" srcOrd="0" destOrd="0" presId="urn:microsoft.com/office/officeart/2005/8/layout/pList1"/>
    <dgm:cxn modelId="{E836C91F-2B1D-4DFF-8EC7-6325FE17562B}" srcId="{8B2AF582-2B1F-43D9-A12E-5D86C7E9B3CB}" destId="{659570AB-7083-4051-9763-B6A9EE380567}" srcOrd="2" destOrd="0" parTransId="{49E0BF4B-4B9A-4013-8331-F466610A5892}" sibTransId="{CBFB39E0-71AE-4015-A49B-39C6803B5765}"/>
    <dgm:cxn modelId="{B0B1887C-7E42-4D0F-810B-8ED07052596D}" type="presOf" srcId="{CBFB39E0-71AE-4015-A49B-39C6803B5765}" destId="{AE8B18DA-B44C-47EC-80F0-A85AF4AE8F70}" srcOrd="0" destOrd="0" presId="urn:microsoft.com/office/officeart/2005/8/layout/pList1"/>
    <dgm:cxn modelId="{3ACBC612-45D5-435B-91FA-CF2AE2AABC48}" type="presOf" srcId="{B14BAAE5-7BEA-4C3B-AE95-02F926A1B395}" destId="{4B187C0A-185D-4282-BE6F-D67226AB3C2C}" srcOrd="0" destOrd="0" presId="urn:microsoft.com/office/officeart/2005/8/layout/pList1"/>
    <dgm:cxn modelId="{EA7247F3-8161-4720-B86F-6F9C1237B873}" type="presOf" srcId="{FA6A84BF-2A21-4D59-B708-AF4029ED8082}" destId="{F078616D-9A1C-4BC9-A1B0-0AF312B161C4}" srcOrd="0" destOrd="0" presId="urn:microsoft.com/office/officeart/2005/8/layout/pList1"/>
    <dgm:cxn modelId="{CC6FF33F-C4BC-4EED-9941-6B4C82F0A75C}" type="presOf" srcId="{8B2AF582-2B1F-43D9-A12E-5D86C7E9B3CB}" destId="{2C944856-3C2B-41B3-8CC9-2984D3CCF422}" srcOrd="0" destOrd="0" presId="urn:microsoft.com/office/officeart/2005/8/layout/pList1"/>
    <dgm:cxn modelId="{F2A1811C-27E9-4836-97F8-7ABD1D0AAC2C}" srcId="{8B2AF582-2B1F-43D9-A12E-5D86C7E9B3CB}" destId="{52563192-12AC-4CF2-8F57-3FB6051A28F9}" srcOrd="3" destOrd="0" parTransId="{0A709934-8435-4F44-8194-2E012D16029A}" sibTransId="{1B5AD727-2729-427D-92DB-64ECD336F7D7}"/>
    <dgm:cxn modelId="{D5851984-981F-4D90-87B3-0280B0C22D06}" srcId="{8B2AF582-2B1F-43D9-A12E-5D86C7E9B3CB}" destId="{F270AF98-A132-479F-8D47-6C9551CF4206}" srcOrd="0" destOrd="0" parTransId="{A625BE8D-4A13-49A6-B914-C5F4308065C6}" sibTransId="{FA6A84BF-2A21-4D59-B708-AF4029ED8082}"/>
    <dgm:cxn modelId="{AB7077A6-3BC0-4D76-89FC-DCD2BC8D9A6D}" type="presOf" srcId="{52563192-12AC-4CF2-8F57-3FB6051A28F9}" destId="{3644DF23-B17F-4002-A38C-F2CDCAE865E6}" srcOrd="0" destOrd="0" presId="urn:microsoft.com/office/officeart/2005/8/layout/pList1"/>
    <dgm:cxn modelId="{9A4A3330-E7DC-44C2-8643-F9707417A886}" type="presOf" srcId="{06022FD3-B127-4B8B-AF42-016937C6AC83}" destId="{9321D781-4AC1-4305-84D6-3C9B7ED29D51}" srcOrd="0" destOrd="0" presId="urn:microsoft.com/office/officeart/2005/8/layout/pList1"/>
    <dgm:cxn modelId="{CF54CF63-F352-49E0-B5FE-DB34CA44DCA7}" type="presOf" srcId="{F270AF98-A132-479F-8D47-6C9551CF4206}" destId="{4DC22458-03A2-4BF1-AC9B-EDC4A3AE5CA4}" srcOrd="0" destOrd="0" presId="urn:microsoft.com/office/officeart/2005/8/layout/pList1"/>
    <dgm:cxn modelId="{6C2D999D-3C41-49A5-B52B-7CB5E92DC185}" type="presParOf" srcId="{2C944856-3C2B-41B3-8CC9-2984D3CCF422}" destId="{2EE56523-E737-44D4-9F41-44C28C45B842}" srcOrd="0" destOrd="0" presId="urn:microsoft.com/office/officeart/2005/8/layout/pList1"/>
    <dgm:cxn modelId="{998DD782-7804-426D-A5F6-795E6B065C9D}" type="presParOf" srcId="{2EE56523-E737-44D4-9F41-44C28C45B842}" destId="{5640A33F-7BDB-47A6-A34D-25AEEFB319FC}" srcOrd="0" destOrd="0" presId="urn:microsoft.com/office/officeart/2005/8/layout/pList1"/>
    <dgm:cxn modelId="{46FFC995-44E3-45BC-9804-AA9EFF713B2F}" type="presParOf" srcId="{2EE56523-E737-44D4-9F41-44C28C45B842}" destId="{4DC22458-03A2-4BF1-AC9B-EDC4A3AE5CA4}" srcOrd="1" destOrd="0" presId="urn:microsoft.com/office/officeart/2005/8/layout/pList1"/>
    <dgm:cxn modelId="{BD04D007-6A47-4E81-AA3E-B7F793938819}" type="presParOf" srcId="{2C944856-3C2B-41B3-8CC9-2984D3CCF422}" destId="{F078616D-9A1C-4BC9-A1B0-0AF312B161C4}" srcOrd="1" destOrd="0" presId="urn:microsoft.com/office/officeart/2005/8/layout/pList1"/>
    <dgm:cxn modelId="{051061BF-B2EC-4EB4-A577-94F138FEB7E4}" type="presParOf" srcId="{2C944856-3C2B-41B3-8CC9-2984D3CCF422}" destId="{E00582CB-F31D-4D14-B4FA-4A69A7C28D90}" srcOrd="2" destOrd="0" presId="urn:microsoft.com/office/officeart/2005/8/layout/pList1"/>
    <dgm:cxn modelId="{CD6F4B94-C879-4DA2-8429-ED9287D0A7AD}" type="presParOf" srcId="{E00582CB-F31D-4D14-B4FA-4A69A7C28D90}" destId="{D3718F9F-3C3A-48C6-8E75-FDADBE48DFD4}" srcOrd="0" destOrd="0" presId="urn:microsoft.com/office/officeart/2005/8/layout/pList1"/>
    <dgm:cxn modelId="{65E2C27F-E576-4051-9D51-B4BC737B54C5}" type="presParOf" srcId="{E00582CB-F31D-4D14-B4FA-4A69A7C28D90}" destId="{4B187C0A-185D-4282-BE6F-D67226AB3C2C}" srcOrd="1" destOrd="0" presId="urn:microsoft.com/office/officeart/2005/8/layout/pList1"/>
    <dgm:cxn modelId="{71DD8397-FF73-4FC5-995C-1FF2D2B950E5}" type="presParOf" srcId="{2C944856-3C2B-41B3-8CC9-2984D3CCF422}" destId="{9321D781-4AC1-4305-84D6-3C9B7ED29D51}" srcOrd="3" destOrd="0" presId="urn:microsoft.com/office/officeart/2005/8/layout/pList1"/>
    <dgm:cxn modelId="{8A5CA221-3495-4267-982E-B4AC3F748C80}" type="presParOf" srcId="{2C944856-3C2B-41B3-8CC9-2984D3CCF422}" destId="{7DA8A4CC-596E-45FF-8BE0-38682F4271BF}" srcOrd="4" destOrd="0" presId="urn:microsoft.com/office/officeart/2005/8/layout/pList1"/>
    <dgm:cxn modelId="{94E66A23-0EBF-473E-B29D-D70247029B06}" type="presParOf" srcId="{7DA8A4CC-596E-45FF-8BE0-38682F4271BF}" destId="{E4D3114A-CD92-4E02-8300-2842DBE616B3}" srcOrd="0" destOrd="0" presId="urn:microsoft.com/office/officeart/2005/8/layout/pList1"/>
    <dgm:cxn modelId="{AACFC85C-9AB9-4E8C-88D3-ED9781C121E7}" type="presParOf" srcId="{7DA8A4CC-596E-45FF-8BE0-38682F4271BF}" destId="{DBC77898-0CAE-4D12-AFAF-4F53B0CE3004}" srcOrd="1" destOrd="0" presId="urn:microsoft.com/office/officeart/2005/8/layout/pList1"/>
    <dgm:cxn modelId="{5E051288-60BE-4CF1-A4FC-4D064CD1FA76}" type="presParOf" srcId="{2C944856-3C2B-41B3-8CC9-2984D3CCF422}" destId="{AE8B18DA-B44C-47EC-80F0-A85AF4AE8F70}" srcOrd="5" destOrd="0" presId="urn:microsoft.com/office/officeart/2005/8/layout/pList1"/>
    <dgm:cxn modelId="{66498EDC-D943-4FE7-9745-126BB5C0EEB9}" type="presParOf" srcId="{2C944856-3C2B-41B3-8CC9-2984D3CCF422}" destId="{EE3BA8F4-3613-46E3-8B38-A224E4B8AF80}" srcOrd="6" destOrd="0" presId="urn:microsoft.com/office/officeart/2005/8/layout/pList1"/>
    <dgm:cxn modelId="{48FC8333-77A4-46F4-8696-4534A48CCA2F}" type="presParOf" srcId="{EE3BA8F4-3613-46E3-8B38-A224E4B8AF80}" destId="{99E24A62-77BB-4972-8B04-AF98258E4359}" srcOrd="0" destOrd="0" presId="urn:microsoft.com/office/officeart/2005/8/layout/pList1"/>
    <dgm:cxn modelId="{C554DE30-3A88-4D2B-A2BC-154632A5E0C1}" type="presParOf" srcId="{EE3BA8F4-3613-46E3-8B38-A224E4B8AF80}" destId="{3644DF23-B17F-4002-A38C-F2CDCAE865E6}"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0A33F-7BDB-47A6-A34D-25AEEFB319FC}">
      <dsp:nvSpPr>
        <dsp:cNvPr id="0" name=""/>
        <dsp:cNvSpPr/>
      </dsp:nvSpPr>
      <dsp:spPr>
        <a:xfrm>
          <a:off x="304066" y="556"/>
          <a:ext cx="1959307" cy="1349962"/>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22458-03A2-4BF1-AC9B-EDC4A3AE5CA4}">
      <dsp:nvSpPr>
        <dsp:cNvPr id="0" name=""/>
        <dsp:cNvSpPr/>
      </dsp:nvSpPr>
      <dsp:spPr>
        <a:xfrm>
          <a:off x="304066"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Onboarding</a:t>
          </a:r>
        </a:p>
      </dsp:txBody>
      <dsp:txXfrm>
        <a:off x="304066" y="1350518"/>
        <a:ext cx="1959307" cy="726902"/>
      </dsp:txXfrm>
    </dsp:sp>
    <dsp:sp modelId="{D3718F9F-3C3A-48C6-8E75-FDADBE48DFD4}">
      <dsp:nvSpPr>
        <dsp:cNvPr id="0" name=""/>
        <dsp:cNvSpPr/>
      </dsp:nvSpPr>
      <dsp:spPr>
        <a:xfrm>
          <a:off x="2459387" y="556"/>
          <a:ext cx="1959307" cy="1349962"/>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87C0A-185D-4282-BE6F-D67226AB3C2C}">
      <dsp:nvSpPr>
        <dsp:cNvPr id="0" name=""/>
        <dsp:cNvSpPr/>
      </dsp:nvSpPr>
      <dsp:spPr>
        <a:xfrm>
          <a:off x="2459387"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Training &amp; Development</a:t>
          </a:r>
        </a:p>
      </dsp:txBody>
      <dsp:txXfrm>
        <a:off x="2459387" y="1350518"/>
        <a:ext cx="1959307" cy="726902"/>
      </dsp:txXfrm>
    </dsp:sp>
    <dsp:sp modelId="{E4D3114A-CD92-4E02-8300-2842DBE616B3}">
      <dsp:nvSpPr>
        <dsp:cNvPr id="0" name=""/>
        <dsp:cNvSpPr/>
      </dsp:nvSpPr>
      <dsp:spPr>
        <a:xfrm>
          <a:off x="304066" y="2273352"/>
          <a:ext cx="1959307" cy="1349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C77898-0CAE-4D12-AFAF-4F53B0CE3004}">
      <dsp:nvSpPr>
        <dsp:cNvPr id="0" name=""/>
        <dsp:cNvSpPr/>
      </dsp:nvSpPr>
      <dsp:spPr>
        <a:xfrm>
          <a:off x="304066"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Performance Management</a:t>
          </a:r>
        </a:p>
      </dsp:txBody>
      <dsp:txXfrm>
        <a:off x="304066" y="3623314"/>
        <a:ext cx="1959307" cy="726902"/>
      </dsp:txXfrm>
    </dsp:sp>
    <dsp:sp modelId="{99E24A62-77BB-4972-8B04-AF98258E4359}">
      <dsp:nvSpPr>
        <dsp:cNvPr id="0" name=""/>
        <dsp:cNvSpPr/>
      </dsp:nvSpPr>
      <dsp:spPr>
        <a:xfrm>
          <a:off x="2459387" y="2273352"/>
          <a:ext cx="1959307" cy="13499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4DF23-B17F-4002-A38C-F2CDCAE865E6}">
      <dsp:nvSpPr>
        <dsp:cNvPr id="0" name=""/>
        <dsp:cNvSpPr/>
      </dsp:nvSpPr>
      <dsp:spPr>
        <a:xfrm>
          <a:off x="2459387"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Career Ladders &amp; Succession</a:t>
          </a:r>
        </a:p>
      </dsp:txBody>
      <dsp:txXfrm>
        <a:off x="2459387" y="3623314"/>
        <a:ext cx="1959307" cy="726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6E0F5-163B-42FC-8062-0DBA2480FB06}">
      <dsp:nvSpPr>
        <dsp:cNvPr id="0" name=""/>
        <dsp:cNvSpPr/>
      </dsp:nvSpPr>
      <dsp:spPr>
        <a:xfrm>
          <a:off x="1431033" y="0"/>
          <a:ext cx="4318556" cy="4318556"/>
        </a:xfrm>
        <a:prstGeom prst="ellipse">
          <a:avLst/>
        </a:prstGeom>
        <a:solidFill>
          <a:schemeClr val="accent4">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sz="2800" kern="1200" dirty="0">
            <a:latin typeface="Arial" panose="020B0604020202020204" pitchFamily="34" charset="0"/>
            <a:cs typeface="Arial" panose="020B0604020202020204" pitchFamily="34" charset="0"/>
          </a:endParaRPr>
        </a:p>
      </dsp:txBody>
      <dsp:txXfrm>
        <a:off x="2456690" y="323891"/>
        <a:ext cx="2267241" cy="734154"/>
      </dsp:txXfrm>
    </dsp:sp>
    <dsp:sp modelId="{8A568FEB-43F4-418A-A8FA-94B52D733924}">
      <dsp:nvSpPr>
        <dsp:cNvPr id="0" name=""/>
        <dsp:cNvSpPr/>
      </dsp:nvSpPr>
      <dsp:spPr>
        <a:xfrm>
          <a:off x="2447313" y="2032560"/>
          <a:ext cx="2285995" cy="2285995"/>
        </a:xfrm>
        <a:prstGeom prst="ellipse">
          <a:avLst/>
        </a:prstGeom>
        <a:solidFill>
          <a:schemeClr val="accent4">
            <a:hueOff val="-9014691"/>
            <a:satOff val="28052"/>
            <a:lumOff val="-19804"/>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170688" rIns="45720" bIns="170688"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Orientation</a:t>
          </a:r>
          <a:endParaRPr lang="en-US" sz="2100" kern="1200" dirty="0">
            <a:latin typeface="Arial" panose="020B0604020202020204" pitchFamily="34" charset="0"/>
            <a:cs typeface="Arial" panose="020B0604020202020204" pitchFamily="34" charset="0"/>
          </a:endParaRPr>
        </a:p>
      </dsp:txBody>
      <dsp:txXfrm>
        <a:off x="2782090" y="2604059"/>
        <a:ext cx="1616442" cy="1142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92947-9AB4-4BC4-BD6D-5503644E071A}">
      <dsp:nvSpPr>
        <dsp:cNvPr id="0" name=""/>
        <dsp:cNvSpPr/>
      </dsp:nvSpPr>
      <dsp:spPr>
        <a:xfrm>
          <a:off x="2268475" y="9502"/>
          <a:ext cx="3474502" cy="3474502"/>
        </a:xfrm>
        <a:prstGeom prst="ellipse">
          <a:avLst/>
        </a:prstGeom>
        <a:solidFill>
          <a:schemeClr val="accent4">
            <a:alpha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1289050">
            <a:lnSpc>
              <a:spcPct val="90000"/>
            </a:lnSpc>
            <a:spcBef>
              <a:spcPct val="0"/>
            </a:spcBef>
            <a:spcAft>
              <a:spcPct val="35000"/>
            </a:spcAft>
          </a:pPr>
          <a:r>
            <a:rPr lang="en-US" sz="2900" kern="1200" dirty="0"/>
            <a:t>Competence </a:t>
          </a:r>
        </a:p>
      </dsp:txBody>
      <dsp:txXfrm>
        <a:off x="2753654" y="419220"/>
        <a:ext cx="2003316" cy="2655065"/>
      </dsp:txXfrm>
    </dsp:sp>
    <dsp:sp modelId="{86548636-C547-499D-980C-3A32B36D3AE2}">
      <dsp:nvSpPr>
        <dsp:cNvPr id="0" name=""/>
        <dsp:cNvSpPr/>
      </dsp:nvSpPr>
      <dsp:spPr>
        <a:xfrm>
          <a:off x="4772621" y="9502"/>
          <a:ext cx="3474502" cy="3474502"/>
        </a:xfrm>
        <a:prstGeom prst="ellipse">
          <a:avLst/>
        </a:prstGeom>
        <a:solidFill>
          <a:schemeClr val="accent4">
            <a:hueOff val="-8773708"/>
            <a:satOff val="-4256"/>
            <a:lumOff val="22941"/>
            <a:alpha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1289050">
            <a:lnSpc>
              <a:spcPct val="90000"/>
            </a:lnSpc>
            <a:spcBef>
              <a:spcPct val="0"/>
            </a:spcBef>
            <a:spcAft>
              <a:spcPct val="35000"/>
            </a:spcAft>
          </a:pPr>
          <a:r>
            <a:rPr lang="en-US" sz="2900" kern="1200" dirty="0"/>
            <a:t>Capacity</a:t>
          </a:r>
        </a:p>
      </dsp:txBody>
      <dsp:txXfrm>
        <a:off x="5758629" y="419220"/>
        <a:ext cx="2003316" cy="26550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5C468-4322-4D04-A208-7EBF23906DAD}">
      <dsp:nvSpPr>
        <dsp:cNvPr id="0" name=""/>
        <dsp:cNvSpPr/>
      </dsp:nvSpPr>
      <dsp:spPr>
        <a:xfrm>
          <a:off x="1921947" y="54391"/>
          <a:ext cx="2610802" cy="2610802"/>
        </a:xfrm>
        <a:prstGeom prst="ellipse">
          <a:avLst/>
        </a:prstGeom>
        <a:solidFill>
          <a:schemeClr val="accent5">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b="1" kern="1200"/>
            <a:t>1. Heat Experiences</a:t>
          </a:r>
        </a:p>
      </dsp:txBody>
      <dsp:txXfrm>
        <a:off x="2270054" y="511282"/>
        <a:ext cx="1914588" cy="1174861"/>
      </dsp:txXfrm>
    </dsp:sp>
    <dsp:sp modelId="{41ED1EE0-0222-4E67-85D9-6D912F679589}">
      <dsp:nvSpPr>
        <dsp:cNvPr id="0" name=""/>
        <dsp:cNvSpPr/>
      </dsp:nvSpPr>
      <dsp:spPr>
        <a:xfrm>
          <a:off x="2864012" y="1686143"/>
          <a:ext cx="2610802" cy="2610802"/>
        </a:xfrm>
        <a:prstGeom prst="ellipse">
          <a:avLst/>
        </a:prstGeom>
        <a:solidFill>
          <a:schemeClr val="accent5">
            <a:alpha val="50000"/>
            <a:hueOff val="-4484109"/>
            <a:satOff val="0"/>
            <a:lumOff val="1323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b="1" kern="1200"/>
            <a:t>2. Colliding Perspectives</a:t>
          </a:r>
        </a:p>
      </dsp:txBody>
      <dsp:txXfrm>
        <a:off x="3662482" y="2360600"/>
        <a:ext cx="1566481" cy="1435941"/>
      </dsp:txXfrm>
    </dsp:sp>
    <dsp:sp modelId="{FD868C12-24B6-4F63-A83D-10FF7A01DA4F}">
      <dsp:nvSpPr>
        <dsp:cNvPr id="0" name=""/>
        <dsp:cNvSpPr/>
      </dsp:nvSpPr>
      <dsp:spPr>
        <a:xfrm>
          <a:off x="979882" y="1686143"/>
          <a:ext cx="2610802" cy="2610802"/>
        </a:xfrm>
        <a:prstGeom prst="ellipse">
          <a:avLst/>
        </a:prstGeom>
        <a:solidFill>
          <a:schemeClr val="accent5">
            <a:alpha val="50000"/>
            <a:hueOff val="-8968218"/>
            <a:satOff val="0"/>
            <a:lumOff val="2647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b="1" kern="1200"/>
            <a:t>3. Elevated Sensemaking</a:t>
          </a:r>
        </a:p>
      </dsp:txBody>
      <dsp:txXfrm>
        <a:off x="1225733" y="2360600"/>
        <a:ext cx="1566481" cy="1435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4E745-A79F-4389-A919-EC687994B619}">
      <dsp:nvSpPr>
        <dsp:cNvPr id="0" name=""/>
        <dsp:cNvSpPr/>
      </dsp:nvSpPr>
      <dsp:spPr>
        <a:xfrm>
          <a:off x="892339" y="358701"/>
          <a:ext cx="4635529" cy="4635529"/>
        </a:xfrm>
        <a:prstGeom prst="pie">
          <a:avLst>
            <a:gd name="adj1" fmla="val 16200000"/>
            <a:gd name="adj2" fmla="val 18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 Assessment</a:t>
          </a:r>
        </a:p>
      </dsp:txBody>
      <dsp:txXfrm>
        <a:off x="3335373" y="1340992"/>
        <a:ext cx="1655546" cy="1379621"/>
      </dsp:txXfrm>
    </dsp:sp>
    <dsp:sp modelId="{9ACE23DF-DA86-4BA2-AD96-C8E03ED17905}">
      <dsp:nvSpPr>
        <dsp:cNvPr id="0" name=""/>
        <dsp:cNvSpPr/>
      </dsp:nvSpPr>
      <dsp:spPr>
        <a:xfrm>
          <a:off x="796869" y="524256"/>
          <a:ext cx="4635529" cy="4635529"/>
        </a:xfrm>
        <a:prstGeom prst="pie">
          <a:avLst>
            <a:gd name="adj1" fmla="val 1800000"/>
            <a:gd name="adj2" fmla="val 90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Reflection,  Feedback, &amp; Support</a:t>
          </a:r>
        </a:p>
      </dsp:txBody>
      <dsp:txXfrm>
        <a:off x="1900566" y="3531831"/>
        <a:ext cx="2483319" cy="1214067"/>
      </dsp:txXfrm>
    </dsp:sp>
    <dsp:sp modelId="{30A88EAF-712A-49D5-8CB5-8C0FB19BAD89}">
      <dsp:nvSpPr>
        <dsp:cNvPr id="0" name=""/>
        <dsp:cNvSpPr/>
      </dsp:nvSpPr>
      <dsp:spPr>
        <a:xfrm>
          <a:off x="701399" y="358701"/>
          <a:ext cx="4635529" cy="4635529"/>
        </a:xfrm>
        <a:prstGeom prst="pie">
          <a:avLst>
            <a:gd name="adj1" fmla="val 9000000"/>
            <a:gd name="adj2" fmla="val 162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 tIns="30480" rIns="9144" bIns="30480" numCol="1" spcCol="1270" anchor="ctr" anchorCtr="0">
          <a:noAutofit/>
        </a:bodyPr>
        <a:lstStyle/>
        <a:p>
          <a:pPr lvl="0" algn="ctr" defTabSz="1066800">
            <a:lnSpc>
              <a:spcPct val="90000"/>
            </a:lnSpc>
            <a:spcBef>
              <a:spcPct val="0"/>
            </a:spcBef>
            <a:spcAft>
              <a:spcPct val="35000"/>
            </a:spcAft>
          </a:pPr>
          <a:r>
            <a:rPr lang="en-US" sz="2400" kern="1200" dirty="0"/>
            <a:t>Performance Standards</a:t>
          </a:r>
        </a:p>
      </dsp:txBody>
      <dsp:txXfrm>
        <a:off x="1238348" y="1340992"/>
        <a:ext cx="1655546" cy="1379621"/>
      </dsp:txXfrm>
    </dsp:sp>
    <dsp:sp modelId="{3D8E5E83-80E7-4AFB-B114-BADBB186B84F}">
      <dsp:nvSpPr>
        <dsp:cNvPr id="0" name=""/>
        <dsp:cNvSpPr/>
      </dsp:nvSpPr>
      <dsp:spPr>
        <a:xfrm>
          <a:off x="605760" y="71740"/>
          <a:ext cx="5209451" cy="520945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5C54B4-4994-4C18-95A3-FD77F9572868}">
      <dsp:nvSpPr>
        <dsp:cNvPr id="0" name=""/>
        <dsp:cNvSpPr/>
      </dsp:nvSpPr>
      <dsp:spPr>
        <a:xfrm>
          <a:off x="509908" y="237001"/>
          <a:ext cx="5209451" cy="520945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DD33F4-3159-41AB-85A3-F0C04AB35EF6}">
      <dsp:nvSpPr>
        <dsp:cNvPr id="0" name=""/>
        <dsp:cNvSpPr/>
      </dsp:nvSpPr>
      <dsp:spPr>
        <a:xfrm>
          <a:off x="414055" y="71740"/>
          <a:ext cx="5209451" cy="520945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0A33F-7BDB-47A6-A34D-25AEEFB319FC}">
      <dsp:nvSpPr>
        <dsp:cNvPr id="0" name=""/>
        <dsp:cNvSpPr/>
      </dsp:nvSpPr>
      <dsp:spPr>
        <a:xfrm>
          <a:off x="304066" y="556"/>
          <a:ext cx="1959307" cy="1349962"/>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22458-03A2-4BF1-AC9B-EDC4A3AE5CA4}">
      <dsp:nvSpPr>
        <dsp:cNvPr id="0" name=""/>
        <dsp:cNvSpPr/>
      </dsp:nvSpPr>
      <dsp:spPr>
        <a:xfrm>
          <a:off x="304066"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Onboarding</a:t>
          </a:r>
        </a:p>
      </dsp:txBody>
      <dsp:txXfrm>
        <a:off x="304066" y="1350518"/>
        <a:ext cx="1959307" cy="726902"/>
      </dsp:txXfrm>
    </dsp:sp>
    <dsp:sp modelId="{D3718F9F-3C3A-48C6-8E75-FDADBE48DFD4}">
      <dsp:nvSpPr>
        <dsp:cNvPr id="0" name=""/>
        <dsp:cNvSpPr/>
      </dsp:nvSpPr>
      <dsp:spPr>
        <a:xfrm>
          <a:off x="2459387" y="556"/>
          <a:ext cx="1959307" cy="1349962"/>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87C0A-185D-4282-BE6F-D67226AB3C2C}">
      <dsp:nvSpPr>
        <dsp:cNvPr id="0" name=""/>
        <dsp:cNvSpPr/>
      </dsp:nvSpPr>
      <dsp:spPr>
        <a:xfrm>
          <a:off x="2459387"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Training &amp; Development</a:t>
          </a:r>
        </a:p>
      </dsp:txBody>
      <dsp:txXfrm>
        <a:off x="2459387" y="1350518"/>
        <a:ext cx="1959307" cy="726902"/>
      </dsp:txXfrm>
    </dsp:sp>
    <dsp:sp modelId="{E4D3114A-CD92-4E02-8300-2842DBE616B3}">
      <dsp:nvSpPr>
        <dsp:cNvPr id="0" name=""/>
        <dsp:cNvSpPr/>
      </dsp:nvSpPr>
      <dsp:spPr>
        <a:xfrm>
          <a:off x="304066" y="2273352"/>
          <a:ext cx="1959307" cy="1349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C77898-0CAE-4D12-AFAF-4F53B0CE3004}">
      <dsp:nvSpPr>
        <dsp:cNvPr id="0" name=""/>
        <dsp:cNvSpPr/>
      </dsp:nvSpPr>
      <dsp:spPr>
        <a:xfrm>
          <a:off x="304066"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Performance Management</a:t>
          </a:r>
        </a:p>
      </dsp:txBody>
      <dsp:txXfrm>
        <a:off x="304066" y="3623314"/>
        <a:ext cx="1959307" cy="726902"/>
      </dsp:txXfrm>
    </dsp:sp>
    <dsp:sp modelId="{99E24A62-77BB-4972-8B04-AF98258E4359}">
      <dsp:nvSpPr>
        <dsp:cNvPr id="0" name=""/>
        <dsp:cNvSpPr/>
      </dsp:nvSpPr>
      <dsp:spPr>
        <a:xfrm>
          <a:off x="2459387" y="2273352"/>
          <a:ext cx="1959307" cy="13499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4DF23-B17F-4002-A38C-F2CDCAE865E6}">
      <dsp:nvSpPr>
        <dsp:cNvPr id="0" name=""/>
        <dsp:cNvSpPr/>
      </dsp:nvSpPr>
      <dsp:spPr>
        <a:xfrm>
          <a:off x="2459387"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t>Career Ladders &amp; Succession</a:t>
          </a:r>
        </a:p>
      </dsp:txBody>
      <dsp:txXfrm>
        <a:off x="2459387" y="3623314"/>
        <a:ext cx="1959307" cy="72690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2FCD34-9F84-4748-9061-754FE6C4D9A4}" type="datetimeFigureOut">
              <a:rPr lang="en-US" smtClean="0"/>
              <a:t>8/10/2021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600232A-9EC0-4919-A0CF-AECD4C2D0366}" type="slidenum">
              <a:rPr lang="en-US" smtClean="0"/>
              <a:t>‹#›</a:t>
            </a:fld>
            <a:endParaRPr lang="en-US"/>
          </a:p>
        </p:txBody>
      </p:sp>
    </p:spTree>
    <p:extLst>
      <p:ext uri="{BB962C8B-B14F-4D97-AF65-F5344CB8AC3E}">
        <p14:creationId xmlns:p14="http://schemas.microsoft.com/office/powerpoint/2010/main" val="580266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1</a:t>
            </a:fld>
            <a:endParaRPr lang="en-US"/>
          </a:p>
        </p:txBody>
      </p:sp>
    </p:spTree>
    <p:extLst>
      <p:ext uri="{BB962C8B-B14F-4D97-AF65-F5344CB8AC3E}">
        <p14:creationId xmlns:p14="http://schemas.microsoft.com/office/powerpoint/2010/main" val="228807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10</a:t>
            </a:fld>
            <a:endParaRPr lang="en-US"/>
          </a:p>
        </p:txBody>
      </p:sp>
    </p:spTree>
    <p:extLst>
      <p:ext uri="{BB962C8B-B14F-4D97-AF65-F5344CB8AC3E}">
        <p14:creationId xmlns:p14="http://schemas.microsoft.com/office/powerpoint/2010/main" val="300594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11</a:t>
            </a:fld>
            <a:endParaRPr lang="en-US"/>
          </a:p>
        </p:txBody>
      </p:sp>
    </p:spTree>
    <p:extLst>
      <p:ext uri="{BB962C8B-B14F-4D97-AF65-F5344CB8AC3E}">
        <p14:creationId xmlns:p14="http://schemas.microsoft.com/office/powerpoint/2010/main" val="532565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an example of how YOUR district approaches this process</a:t>
            </a:r>
          </a:p>
          <a:p>
            <a:endParaRPr lang="en-US" dirty="0"/>
          </a:p>
        </p:txBody>
      </p:sp>
      <p:sp>
        <p:nvSpPr>
          <p:cNvPr id="4" name="Slide Number Placeholder 3"/>
          <p:cNvSpPr>
            <a:spLocks noGrp="1"/>
          </p:cNvSpPr>
          <p:nvPr>
            <p:ph type="sldNum" sz="quarter" idx="10"/>
          </p:nvPr>
        </p:nvSpPr>
        <p:spPr/>
        <p:txBody>
          <a:bodyPr/>
          <a:lstStyle/>
          <a:p>
            <a:fld id="{E600232A-9EC0-4919-A0CF-AECD4C2D0366}" type="slidenum">
              <a:rPr lang="en-US" smtClean="0"/>
              <a:t>12</a:t>
            </a:fld>
            <a:endParaRPr lang="en-US"/>
          </a:p>
        </p:txBody>
      </p:sp>
    </p:spTree>
    <p:extLst>
      <p:ext uri="{BB962C8B-B14F-4D97-AF65-F5344CB8AC3E}">
        <p14:creationId xmlns:p14="http://schemas.microsoft.com/office/powerpoint/2010/main" val="782723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13</a:t>
            </a:fld>
            <a:endParaRPr lang="en-US"/>
          </a:p>
        </p:txBody>
      </p:sp>
    </p:spTree>
    <p:extLst>
      <p:ext uri="{BB962C8B-B14F-4D97-AF65-F5344CB8AC3E}">
        <p14:creationId xmlns:p14="http://schemas.microsoft.com/office/powerpoint/2010/main" val="332623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t>
            </a:r>
            <a:r>
              <a:rPr lang="en-US" dirty="0"/>
              <a:t>this: </a:t>
            </a:r>
          </a:p>
        </p:txBody>
      </p:sp>
      <p:sp>
        <p:nvSpPr>
          <p:cNvPr id="4" name="Slide Number Placeholder 3"/>
          <p:cNvSpPr>
            <a:spLocks noGrp="1"/>
          </p:cNvSpPr>
          <p:nvPr>
            <p:ph type="sldNum" sz="quarter" idx="5"/>
          </p:nvPr>
        </p:nvSpPr>
        <p:spPr/>
        <p:txBody>
          <a:bodyPr/>
          <a:lstStyle/>
          <a:p>
            <a:fld id="{E600232A-9EC0-4919-A0CF-AECD4C2D0366}" type="slidenum">
              <a:rPr lang="en-US" smtClean="0"/>
              <a:t>14</a:t>
            </a:fld>
            <a:endParaRPr lang="en-US"/>
          </a:p>
        </p:txBody>
      </p:sp>
    </p:spTree>
    <p:extLst>
      <p:ext uri="{BB962C8B-B14F-4D97-AF65-F5344CB8AC3E}">
        <p14:creationId xmlns:p14="http://schemas.microsoft.com/office/powerpoint/2010/main" val="40531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15</a:t>
            </a:fld>
            <a:endParaRPr lang="en-US"/>
          </a:p>
        </p:txBody>
      </p:sp>
    </p:spTree>
    <p:extLst>
      <p:ext uri="{BB962C8B-B14F-4D97-AF65-F5344CB8AC3E}">
        <p14:creationId xmlns:p14="http://schemas.microsoft.com/office/powerpoint/2010/main" val="3233467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16</a:t>
            </a:fld>
            <a:endParaRPr lang="en-US"/>
          </a:p>
        </p:txBody>
      </p:sp>
    </p:spTree>
    <p:extLst>
      <p:ext uri="{BB962C8B-B14F-4D97-AF65-F5344CB8AC3E}">
        <p14:creationId xmlns:p14="http://schemas.microsoft.com/office/powerpoint/2010/main" val="188745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17</a:t>
            </a:fld>
            <a:endParaRPr lang="en-US"/>
          </a:p>
        </p:txBody>
      </p:sp>
    </p:spTree>
    <p:extLst>
      <p:ext uri="{BB962C8B-B14F-4D97-AF65-F5344CB8AC3E}">
        <p14:creationId xmlns:p14="http://schemas.microsoft.com/office/powerpoint/2010/main" val="1095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0232A-9EC0-4919-A0CF-AECD4C2D0366}" type="slidenum">
              <a:rPr lang="en-US" smtClean="0"/>
              <a:t>18</a:t>
            </a:fld>
            <a:endParaRPr lang="en-US"/>
          </a:p>
        </p:txBody>
      </p:sp>
    </p:spTree>
    <p:extLst>
      <p:ext uri="{BB962C8B-B14F-4D97-AF65-F5344CB8AC3E}">
        <p14:creationId xmlns:p14="http://schemas.microsoft.com/office/powerpoint/2010/main" val="2150799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19</a:t>
            </a:fld>
            <a:endParaRPr lang="en-US"/>
          </a:p>
        </p:txBody>
      </p:sp>
    </p:spTree>
    <p:extLst>
      <p:ext uri="{BB962C8B-B14F-4D97-AF65-F5344CB8AC3E}">
        <p14:creationId xmlns:p14="http://schemas.microsoft.com/office/powerpoint/2010/main" val="1333029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0232A-9EC0-4919-A0CF-AECD4C2D0366}" type="slidenum">
              <a:rPr lang="en-US" smtClean="0"/>
              <a:t>2</a:t>
            </a:fld>
            <a:endParaRPr lang="en-US" dirty="0"/>
          </a:p>
        </p:txBody>
      </p:sp>
    </p:spTree>
    <p:extLst>
      <p:ext uri="{BB962C8B-B14F-4D97-AF65-F5344CB8AC3E}">
        <p14:creationId xmlns:p14="http://schemas.microsoft.com/office/powerpoint/2010/main" val="2316642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20</a:t>
            </a:fld>
            <a:endParaRPr lang="en-US"/>
          </a:p>
        </p:txBody>
      </p:sp>
    </p:spTree>
    <p:extLst>
      <p:ext uri="{BB962C8B-B14F-4D97-AF65-F5344CB8AC3E}">
        <p14:creationId xmlns:p14="http://schemas.microsoft.com/office/powerpoint/2010/main" val="358541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image</a:t>
            </a:r>
          </a:p>
          <a:p>
            <a:r>
              <a:rPr lang="en-US" dirty="0"/>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21</a:t>
            </a:fld>
            <a:endParaRPr lang="en-US"/>
          </a:p>
        </p:txBody>
      </p:sp>
    </p:spTree>
    <p:extLst>
      <p:ext uri="{BB962C8B-B14F-4D97-AF65-F5344CB8AC3E}">
        <p14:creationId xmlns:p14="http://schemas.microsoft.com/office/powerpoint/2010/main" val="94009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22</a:t>
            </a:fld>
            <a:endParaRPr lang="en-US"/>
          </a:p>
        </p:txBody>
      </p:sp>
    </p:spTree>
    <p:extLst>
      <p:ext uri="{BB962C8B-B14F-4D97-AF65-F5344CB8AC3E}">
        <p14:creationId xmlns:p14="http://schemas.microsoft.com/office/powerpoint/2010/main" val="116302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23</a:t>
            </a:fld>
            <a:endParaRPr lang="en-US"/>
          </a:p>
        </p:txBody>
      </p:sp>
    </p:spTree>
    <p:extLst>
      <p:ext uri="{BB962C8B-B14F-4D97-AF65-F5344CB8AC3E}">
        <p14:creationId xmlns:p14="http://schemas.microsoft.com/office/powerpoint/2010/main" val="2299089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24</a:t>
            </a:fld>
            <a:endParaRPr lang="en-US"/>
          </a:p>
        </p:txBody>
      </p:sp>
    </p:spTree>
    <p:extLst>
      <p:ext uri="{BB962C8B-B14F-4D97-AF65-F5344CB8AC3E}">
        <p14:creationId xmlns:p14="http://schemas.microsoft.com/office/powerpoint/2010/main" val="156527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25</a:t>
            </a:fld>
            <a:endParaRPr lang="en-US"/>
          </a:p>
        </p:txBody>
      </p:sp>
    </p:spTree>
    <p:extLst>
      <p:ext uri="{BB962C8B-B14F-4D97-AF65-F5344CB8AC3E}">
        <p14:creationId xmlns:p14="http://schemas.microsoft.com/office/powerpoint/2010/main" val="113195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26</a:t>
            </a:fld>
            <a:endParaRPr lang="en-US"/>
          </a:p>
        </p:txBody>
      </p:sp>
    </p:spTree>
    <p:extLst>
      <p:ext uri="{BB962C8B-B14F-4D97-AF65-F5344CB8AC3E}">
        <p14:creationId xmlns:p14="http://schemas.microsoft.com/office/powerpoint/2010/main" val="1906610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Create personas/profiles of your ideal candidate to support sourcing/recruiting efforts.</a:t>
            </a:r>
          </a:p>
          <a:p>
            <a:r>
              <a:rPr lang="en-US" dirty="0"/>
              <a:t>Walk through image</a:t>
            </a:r>
          </a:p>
          <a:p>
            <a:r>
              <a:rPr lang="en-US" dirty="0"/>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27</a:t>
            </a:fld>
            <a:endParaRPr lang="en-US"/>
          </a:p>
        </p:txBody>
      </p:sp>
    </p:spTree>
    <p:extLst>
      <p:ext uri="{BB962C8B-B14F-4D97-AF65-F5344CB8AC3E}">
        <p14:creationId xmlns:p14="http://schemas.microsoft.com/office/powerpoint/2010/main" val="1344516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28</a:t>
            </a:fld>
            <a:endParaRPr lang="en-US"/>
          </a:p>
        </p:txBody>
      </p:sp>
    </p:spTree>
    <p:extLst>
      <p:ext uri="{BB962C8B-B14F-4D97-AF65-F5344CB8AC3E}">
        <p14:creationId xmlns:p14="http://schemas.microsoft.com/office/powerpoint/2010/main" val="2154923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5pPr>
            <a:lvl6pPr marL="2562377" indent="-232943" defTabSz="465887" eaLnBrk="0" fontAlgn="base" hangingPunct="0">
              <a:lnSpc>
                <a:spcPct val="93000"/>
              </a:lnSpc>
              <a:spcBef>
                <a:spcPct val="0"/>
              </a:spcBef>
              <a:spcAft>
                <a:spcPct val="0"/>
              </a:spcAft>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6pPr>
            <a:lvl7pPr marL="3028264" indent="-232943" defTabSz="465887" eaLnBrk="0" fontAlgn="base" hangingPunct="0">
              <a:lnSpc>
                <a:spcPct val="93000"/>
              </a:lnSpc>
              <a:spcBef>
                <a:spcPct val="0"/>
              </a:spcBef>
              <a:spcAft>
                <a:spcPct val="0"/>
              </a:spcAft>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7pPr>
            <a:lvl8pPr marL="3494151" indent="-232943" defTabSz="465887" eaLnBrk="0" fontAlgn="base" hangingPunct="0">
              <a:lnSpc>
                <a:spcPct val="93000"/>
              </a:lnSpc>
              <a:spcBef>
                <a:spcPct val="0"/>
              </a:spcBef>
              <a:spcAft>
                <a:spcPct val="0"/>
              </a:spcAft>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8pPr>
            <a:lvl9pPr marL="3960038" indent="-232943" defTabSz="465887" eaLnBrk="0" fontAlgn="base" hangingPunct="0">
              <a:lnSpc>
                <a:spcPct val="93000"/>
              </a:lnSpc>
              <a:spcBef>
                <a:spcPct val="0"/>
              </a:spcBef>
              <a:spcAft>
                <a:spcPct val="0"/>
              </a:spcAft>
              <a:buClr>
                <a:srgbClr val="000000"/>
              </a:buClr>
              <a:buSzPct val="100000"/>
              <a:buFont typeface="Times New Roman" charset="0"/>
              <a:tabLst>
                <a:tab pos="737654" algn="l"/>
                <a:tab pos="1475308" algn="l"/>
                <a:tab pos="2212962" algn="l"/>
                <a:tab pos="2950616"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29</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61975" y="776288"/>
            <a:ext cx="6819900" cy="3835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95161" y="4856401"/>
            <a:ext cx="6356421" cy="4601395"/>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94143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a:t>
            </a:fld>
            <a:endParaRPr lang="en-US"/>
          </a:p>
        </p:txBody>
      </p:sp>
    </p:spTree>
    <p:extLst>
      <p:ext uri="{BB962C8B-B14F-4D97-AF65-F5344CB8AC3E}">
        <p14:creationId xmlns:p14="http://schemas.microsoft.com/office/powerpoint/2010/main" val="3100044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30</a:t>
            </a:fld>
            <a:endParaRPr lang="en-US"/>
          </a:p>
        </p:txBody>
      </p:sp>
    </p:spTree>
    <p:extLst>
      <p:ext uri="{BB962C8B-B14F-4D97-AF65-F5344CB8AC3E}">
        <p14:creationId xmlns:p14="http://schemas.microsoft.com/office/powerpoint/2010/main" val="1096619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31</a:t>
            </a:fld>
            <a:endParaRPr lang="en-US"/>
          </a:p>
        </p:txBody>
      </p:sp>
    </p:spTree>
    <p:extLst>
      <p:ext uri="{BB962C8B-B14F-4D97-AF65-F5344CB8AC3E}">
        <p14:creationId xmlns:p14="http://schemas.microsoft.com/office/powerpoint/2010/main" val="4207385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32</a:t>
            </a:fld>
            <a:endParaRPr lang="en-US"/>
          </a:p>
        </p:txBody>
      </p:sp>
    </p:spTree>
    <p:extLst>
      <p:ext uri="{BB962C8B-B14F-4D97-AF65-F5344CB8AC3E}">
        <p14:creationId xmlns:p14="http://schemas.microsoft.com/office/powerpoint/2010/main" val="1174864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Funneling definition: </a:t>
            </a:r>
            <a:r>
              <a:rPr lang="en-US">
                <a:solidFill>
                  <a:srgbClr val="000000"/>
                </a:solidFill>
              </a:rPr>
              <a:t>A hiring process that quickly sorts through applicants using low-cost, low-effort methods in the preliminary stages to help preserve resources for use in screening and hiring the most promising candidates for a position</a:t>
            </a:r>
            <a:endParaRPr lang="en-US"/>
          </a:p>
          <a:p>
            <a:endParaRPr lang="en-US"/>
          </a:p>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33</a:t>
            </a:fld>
            <a:endParaRPr lang="en-US"/>
          </a:p>
        </p:txBody>
      </p:sp>
    </p:spTree>
    <p:extLst>
      <p:ext uri="{BB962C8B-B14F-4D97-AF65-F5344CB8AC3E}">
        <p14:creationId xmlns:p14="http://schemas.microsoft.com/office/powerpoint/2010/main" val="2085848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34</a:t>
            </a:fld>
            <a:endParaRPr lang="en-US"/>
          </a:p>
        </p:txBody>
      </p:sp>
    </p:spTree>
    <p:extLst>
      <p:ext uri="{BB962C8B-B14F-4D97-AF65-F5344CB8AC3E}">
        <p14:creationId xmlns:p14="http://schemas.microsoft.com/office/powerpoint/2010/main" val="597197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35</a:t>
            </a:fld>
            <a:endParaRPr lang="en-US"/>
          </a:p>
        </p:txBody>
      </p:sp>
    </p:spTree>
    <p:extLst>
      <p:ext uri="{BB962C8B-B14F-4D97-AF65-F5344CB8AC3E}">
        <p14:creationId xmlns:p14="http://schemas.microsoft.com/office/powerpoint/2010/main" val="2731130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36</a:t>
            </a:fld>
            <a:endParaRPr lang="en-US"/>
          </a:p>
        </p:txBody>
      </p:sp>
    </p:spTree>
    <p:extLst>
      <p:ext uri="{BB962C8B-B14F-4D97-AF65-F5344CB8AC3E}">
        <p14:creationId xmlns:p14="http://schemas.microsoft.com/office/powerpoint/2010/main" val="221847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37</a:t>
            </a:fld>
            <a:endParaRPr lang="en-US"/>
          </a:p>
        </p:txBody>
      </p:sp>
    </p:spTree>
    <p:extLst>
      <p:ext uri="{BB962C8B-B14F-4D97-AF65-F5344CB8AC3E}">
        <p14:creationId xmlns:p14="http://schemas.microsoft.com/office/powerpoint/2010/main" val="3261787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38</a:t>
            </a:fld>
            <a:endParaRPr lang="en-US"/>
          </a:p>
        </p:txBody>
      </p:sp>
    </p:spTree>
    <p:extLst>
      <p:ext uri="{BB962C8B-B14F-4D97-AF65-F5344CB8AC3E}">
        <p14:creationId xmlns:p14="http://schemas.microsoft.com/office/powerpoint/2010/main" val="210956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others to share their examples. </a:t>
            </a:r>
          </a:p>
        </p:txBody>
      </p:sp>
      <p:sp>
        <p:nvSpPr>
          <p:cNvPr id="4" name="Slide Number Placeholder 3"/>
          <p:cNvSpPr>
            <a:spLocks noGrp="1"/>
          </p:cNvSpPr>
          <p:nvPr>
            <p:ph type="sldNum" sz="quarter" idx="5"/>
          </p:nvPr>
        </p:nvSpPr>
        <p:spPr/>
        <p:txBody>
          <a:bodyPr/>
          <a:lstStyle/>
          <a:p>
            <a:fld id="{E600232A-9EC0-4919-A0CF-AECD4C2D0366}" type="slidenum">
              <a:rPr lang="en-US" smtClean="0"/>
              <a:t>4</a:t>
            </a:fld>
            <a:endParaRPr lang="en-US"/>
          </a:p>
        </p:txBody>
      </p:sp>
    </p:spTree>
    <p:extLst>
      <p:ext uri="{BB962C8B-B14F-4D97-AF65-F5344CB8AC3E}">
        <p14:creationId xmlns:p14="http://schemas.microsoft.com/office/powerpoint/2010/main" val="1141788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5</a:t>
            </a:fld>
            <a:endParaRPr lang="en-US"/>
          </a:p>
        </p:txBody>
      </p:sp>
    </p:spTree>
    <p:extLst>
      <p:ext uri="{BB962C8B-B14F-4D97-AF65-F5344CB8AC3E}">
        <p14:creationId xmlns:p14="http://schemas.microsoft.com/office/powerpoint/2010/main" val="67654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6</a:t>
            </a:fld>
            <a:endParaRPr lang="en-US"/>
          </a:p>
        </p:txBody>
      </p:sp>
    </p:spTree>
    <p:extLst>
      <p:ext uri="{BB962C8B-B14F-4D97-AF65-F5344CB8AC3E}">
        <p14:creationId xmlns:p14="http://schemas.microsoft.com/office/powerpoint/2010/main" val="2159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7</a:t>
            </a:fld>
            <a:endParaRPr lang="en-US"/>
          </a:p>
        </p:txBody>
      </p:sp>
    </p:spTree>
    <p:extLst>
      <p:ext uri="{BB962C8B-B14F-4D97-AF65-F5344CB8AC3E}">
        <p14:creationId xmlns:p14="http://schemas.microsoft.com/office/powerpoint/2010/main" val="1328152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8</a:t>
            </a:fld>
            <a:endParaRPr lang="en-US"/>
          </a:p>
        </p:txBody>
      </p:sp>
    </p:spTree>
    <p:extLst>
      <p:ext uri="{BB962C8B-B14F-4D97-AF65-F5344CB8AC3E}">
        <p14:creationId xmlns:p14="http://schemas.microsoft.com/office/powerpoint/2010/main" val="295805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0232A-9EC0-4919-A0CF-AECD4C2D0366}" type="slidenum">
              <a:rPr lang="en-US" smtClean="0"/>
              <a:t>9</a:t>
            </a:fld>
            <a:endParaRPr lang="en-US"/>
          </a:p>
        </p:txBody>
      </p:sp>
    </p:spTree>
    <p:extLst>
      <p:ext uri="{BB962C8B-B14F-4D97-AF65-F5344CB8AC3E}">
        <p14:creationId xmlns:p14="http://schemas.microsoft.com/office/powerpoint/2010/main" val="799901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12192000" cy="3255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0584" y="1273354"/>
            <a:ext cx="9049574" cy="2212503"/>
          </a:xfrm>
          <a:prstGeom prst="rect">
            <a:avLst/>
          </a:prstGeo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060584" y="4071419"/>
            <a:ext cx="7315200" cy="914400"/>
          </a:xfrm>
        </p:spPr>
        <p:txBody>
          <a:bodyPr anchor="t">
            <a:normAutofit/>
          </a:bodyPr>
          <a:lstStyle>
            <a:lvl1pPr marL="0" indent="0" algn="l">
              <a:buNone/>
              <a:defRPr sz="2200" cap="none" spc="0" baseline="0">
                <a:solidFill>
                  <a:schemeClr val="accent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pic>
        <p:nvPicPr>
          <p:cNvPr id="1026" name="Picture 2" descr="American Association of School Personnel Administrators Logo">
            <a:extLst>
              <a:ext uri="{FF2B5EF4-FFF2-40B4-BE49-F238E27FC236}">
                <a16:creationId xmlns:a16="http://schemas.microsoft.com/office/drawing/2014/main" id="{2260EF16-B028-482A-99D5-67249354AF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73660" y="5039974"/>
            <a:ext cx="4870517" cy="12614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7" name="Picture 2" descr="American Association of School Personnel Administrators Logo">
            <a:extLst>
              <a:ext uri="{FF2B5EF4-FFF2-40B4-BE49-F238E27FC236}">
                <a16:creationId xmlns:a16="http://schemas.microsoft.com/office/drawing/2014/main" id="{16463E7D-75F4-4685-A92F-241C704978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7661" y="6189303"/>
            <a:ext cx="2054716" cy="5321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a:prstGeom prst="rect">
            <a:avLst/>
          </a:prstGeo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Rectangle 6">
            <a:extLst>
              <a:ext uri="{FF2B5EF4-FFF2-40B4-BE49-F238E27FC236}">
                <a16:creationId xmlns:a16="http://schemas.microsoft.com/office/drawing/2014/main" id="{CBABF109-3104-4624-8BAA-3AC792F71799}"/>
              </a:ext>
            </a:extLst>
          </p:cNvPr>
          <p:cNvSpPr/>
          <p:nvPr userDrawn="1"/>
        </p:nvSpPr>
        <p:spPr>
          <a:xfrm>
            <a:off x="-193431" y="756138"/>
            <a:ext cx="3868616" cy="53545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pic>
        <p:nvPicPr>
          <p:cNvPr id="8" name="Picture 2" descr="American Association of School Personnel Administrators Logo">
            <a:extLst>
              <a:ext uri="{FF2B5EF4-FFF2-40B4-BE49-F238E27FC236}">
                <a16:creationId xmlns:a16="http://schemas.microsoft.com/office/drawing/2014/main" id="{651869EE-0FB5-4D9E-AD94-D0CE757523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661" y="6189303"/>
            <a:ext cx="2054716" cy="532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2" name="Rectangle 1">
            <a:extLst>
              <a:ext uri="{FF2B5EF4-FFF2-40B4-BE49-F238E27FC236}">
                <a16:creationId xmlns:a16="http://schemas.microsoft.com/office/drawing/2014/main" id="{2B2CF4AC-45D3-426C-A6C1-769BD2EA9232}"/>
              </a:ext>
            </a:extLst>
          </p:cNvPr>
          <p:cNvSpPr/>
          <p:nvPr userDrawn="1"/>
        </p:nvSpPr>
        <p:spPr>
          <a:xfrm>
            <a:off x="-120162" y="-79131"/>
            <a:ext cx="2239109" cy="680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462" y="1138045"/>
            <a:ext cx="10569006" cy="4914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883777DF-DF6F-4898-974F-E7D16DEEDA93}"/>
              </a:ext>
            </a:extLst>
          </p:cNvPr>
          <p:cNvPicPr>
            <a:picLocks noChangeAspect="1"/>
          </p:cNvPicPr>
          <p:nvPr userDrawn="1"/>
        </p:nvPicPr>
        <p:blipFill>
          <a:blip r:embed="rId2"/>
          <a:stretch>
            <a:fillRect/>
          </a:stretch>
        </p:blipFill>
        <p:spPr>
          <a:xfrm>
            <a:off x="-120162" y="0"/>
            <a:ext cx="12432323" cy="1058914"/>
          </a:xfrm>
          <a:prstGeom prst="rect">
            <a:avLst/>
          </a:prstGeom>
        </p:spPr>
      </p:pic>
      <p:sp>
        <p:nvSpPr>
          <p:cNvPr id="8" name="Text Placeholder 7">
            <a:extLst>
              <a:ext uri="{FF2B5EF4-FFF2-40B4-BE49-F238E27FC236}">
                <a16:creationId xmlns:a16="http://schemas.microsoft.com/office/drawing/2014/main" id="{57F1A1EB-D6FA-4E8E-81CE-E40E9AB46F1F}"/>
              </a:ext>
            </a:extLst>
          </p:cNvPr>
          <p:cNvSpPr>
            <a:spLocks noGrp="1"/>
          </p:cNvSpPr>
          <p:nvPr>
            <p:ph type="body" sz="quarter" idx="13"/>
          </p:nvPr>
        </p:nvSpPr>
        <p:spPr>
          <a:xfrm>
            <a:off x="615950" y="301957"/>
            <a:ext cx="10567988" cy="603250"/>
          </a:xfrm>
        </p:spPr>
        <p:txBody>
          <a:bodyPr anchor="ctr">
            <a:normAutofit/>
          </a:bodyPr>
          <a:lstStyle>
            <a:lvl1pPr>
              <a:defRPr sz="3200" b="1">
                <a:solidFill>
                  <a:schemeClr val="bg1">
                    <a:lumMod val="95000"/>
                  </a:schemeClr>
                </a:solidFill>
              </a:defRPr>
            </a:lvl1pPr>
          </a:lstStyle>
          <a:p>
            <a:pPr lvl="0"/>
            <a:r>
              <a:rPr lang="en-US"/>
              <a:t>Click to edit Master text styles</a:t>
            </a:r>
          </a:p>
        </p:txBody>
      </p:sp>
      <p:pic>
        <p:nvPicPr>
          <p:cNvPr id="9" name="Picture 2" descr="American Association of School Personnel Administrators Logo">
            <a:extLst>
              <a:ext uri="{FF2B5EF4-FFF2-40B4-BE49-F238E27FC236}">
                <a16:creationId xmlns:a16="http://schemas.microsoft.com/office/drawing/2014/main" id="{3BC37E2B-DFC6-4347-B3BB-2484252219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7661" y="6189303"/>
            <a:ext cx="2054716" cy="53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67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0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23092" y="758952"/>
            <a:ext cx="170401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727200" y="758951"/>
            <a:ext cx="9457268" cy="5293505"/>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r>
              <a:rPr lang="en-US" sz="900"/>
              <a:t>© 2021, American Association of School Personnel Administrators. All Rights Reserved.</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ustDataLst>
      <p:tags r:id="rId8"/>
    </p:custData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7" r:id="rId4"/>
    <p:sldLayoutId id="2147483848" r:id="rId5"/>
    <p:sldLayoutId id="2147483849" r:id="rId6"/>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xml"/><Relationship Id="rId7" Type="http://schemas.openxmlformats.org/officeDocument/2006/relationships/diagramColors" Target="../diagrams/colors3.xml"/><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7.xml"/><Relationship Id="rId7" Type="http://schemas.openxmlformats.org/officeDocument/2006/relationships/diagramColors" Target="../diagrams/colors5.xml"/><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51.svg"/><Relationship Id="rId2" Type="http://schemas.openxmlformats.org/officeDocument/2006/relationships/notesSlide" Target="../notesSlides/notesSlide29.xml"/><Relationship Id="rId16" Type="http://schemas.openxmlformats.org/officeDocument/2006/relationships/image" Target="../media/image55.svg"/><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33.png"/><Relationship Id="rId14" Type="http://schemas.openxmlformats.org/officeDocument/2006/relationships/image" Target="../media/image5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66.sv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0.sv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41.png"/><Relationship Id="rId14" Type="http://schemas.openxmlformats.org/officeDocument/2006/relationships/image" Target="../media/image6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38.xml"/><Relationship Id="rId7" Type="http://schemas.openxmlformats.org/officeDocument/2006/relationships/diagramQuickStyle" Target="../diagrams/quickStyle6.xm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8.jpeg"/><Relationship Id="rId9" Type="http://schemas.microsoft.com/office/2007/relationships/diagramDrawing" Target="../diagrams/drawing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3663-35FB-4043-95C8-2FF26E301BB7}"/>
              </a:ext>
            </a:extLst>
          </p:cNvPr>
          <p:cNvSpPr>
            <a:spLocks noGrp="1"/>
          </p:cNvSpPr>
          <p:nvPr>
            <p:ph type="ctrTitle"/>
          </p:nvPr>
        </p:nvSpPr>
        <p:spPr/>
        <p:txBody>
          <a:bodyPr anchor="ctr">
            <a:normAutofit fontScale="90000"/>
          </a:bodyPr>
          <a:lstStyle/>
          <a:p>
            <a:pPr>
              <a:lnSpc>
                <a:spcPct val="150000"/>
              </a:lnSpc>
            </a:pPr>
            <a:r>
              <a:rPr lang="en-US" sz="6000" b="1" dirty="0" err="1"/>
              <a:t>pHCLE</a:t>
            </a:r>
            <a:r>
              <a:rPr lang="en-US" sz="6000" b="1" dirty="0"/>
              <a:t> Study Group </a:t>
            </a:r>
            <a:r>
              <a:rPr lang="en-US" dirty="0"/>
              <a:t/>
            </a:r>
            <a:br>
              <a:rPr lang="en-US" dirty="0"/>
            </a:br>
            <a:r>
              <a:rPr lang="en-US" sz="4800" dirty="0"/>
              <a:t>Talent Management &amp; Development</a:t>
            </a:r>
            <a:endParaRPr lang="en-US" dirty="0"/>
          </a:p>
        </p:txBody>
      </p:sp>
      <p:sp>
        <p:nvSpPr>
          <p:cNvPr id="3" name="Subtitle 2">
            <a:extLst>
              <a:ext uri="{FF2B5EF4-FFF2-40B4-BE49-F238E27FC236}">
                <a16:creationId xmlns:a16="http://schemas.microsoft.com/office/drawing/2014/main" id="{E87C337A-5F9A-47BC-AA54-F0E19A77E488}"/>
              </a:ext>
            </a:extLst>
          </p:cNvPr>
          <p:cNvSpPr>
            <a:spLocks noGrp="1"/>
          </p:cNvSpPr>
          <p:nvPr>
            <p:ph type="subTitle" idx="1"/>
          </p:nvPr>
        </p:nvSpPr>
        <p:spPr>
          <a:xfrm>
            <a:off x="1060584" y="4153989"/>
            <a:ext cx="7315200" cy="831830"/>
          </a:xfrm>
        </p:spPr>
        <p:txBody>
          <a:bodyPr>
            <a:normAutofit lnSpcReduction="10000"/>
          </a:bodyPr>
          <a:lstStyle/>
          <a:p>
            <a:r>
              <a:rPr lang="en-US" b="1" dirty="0"/>
              <a:t>Instructor: </a:t>
            </a:r>
            <a:r>
              <a:rPr lang="en-US" dirty="0"/>
              <a:t>Brian White</a:t>
            </a:r>
          </a:p>
          <a:p>
            <a:r>
              <a:rPr lang="en-US" dirty="0"/>
              <a:t>August 10, 2021</a:t>
            </a:r>
          </a:p>
        </p:txBody>
      </p:sp>
    </p:spTree>
    <p:custDataLst>
      <p:tags r:id="rId1"/>
    </p:custDataLst>
    <p:extLst>
      <p:ext uri="{BB962C8B-B14F-4D97-AF65-F5344CB8AC3E}">
        <p14:creationId xmlns:p14="http://schemas.microsoft.com/office/powerpoint/2010/main" val="3492410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395689162"/>
              </p:ext>
            </p:extLst>
          </p:nvPr>
        </p:nvGraphicFramePr>
        <p:xfrm>
          <a:off x="1062361" y="1363585"/>
          <a:ext cx="10067277" cy="4717267"/>
        </p:xfrm>
        <a:graphic>
          <a:graphicData uri="http://schemas.openxmlformats.org/drawingml/2006/table">
            <a:tbl>
              <a:tblPr firstRow="1" firstCol="1" bandRow="1">
                <a:tableStyleId>{5C22544A-7EE6-4342-B048-85BDC9FD1C3A}</a:tableStyleId>
              </a:tblPr>
              <a:tblGrid>
                <a:gridCol w="2414726">
                  <a:extLst>
                    <a:ext uri="{9D8B030D-6E8A-4147-A177-3AD203B41FA5}">
                      <a16:colId xmlns:a16="http://schemas.microsoft.com/office/drawing/2014/main" val="400059037"/>
                    </a:ext>
                  </a:extLst>
                </a:gridCol>
                <a:gridCol w="1873188">
                  <a:extLst>
                    <a:ext uri="{9D8B030D-6E8A-4147-A177-3AD203B41FA5}">
                      <a16:colId xmlns:a16="http://schemas.microsoft.com/office/drawing/2014/main" val="37231706"/>
                    </a:ext>
                  </a:extLst>
                </a:gridCol>
                <a:gridCol w="5779363">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dirty="0">
                          <a:effectLst/>
                        </a:rPr>
                        <a:t>T.ON.1 Orient new employees to the organization.</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effectLst/>
                        </a:rPr>
                        <a:t>Orientation</a:t>
                      </a:r>
                    </a:p>
                    <a:p>
                      <a:pPr marL="171450" marR="0" lvl="0" indent="-171450">
                        <a:spcBef>
                          <a:spcPts val="0"/>
                        </a:spcBef>
                        <a:spcAft>
                          <a:spcPts val="0"/>
                        </a:spcAft>
                        <a:buFont typeface="Arial" panose="020B0604020202020204" pitchFamily="34" charset="0"/>
                        <a:buChar char="•"/>
                      </a:pPr>
                      <a:r>
                        <a:rPr lang="en-US" sz="1200" dirty="0">
                          <a:effectLst/>
                        </a:rPr>
                        <a:t>How employee handbooks and other communication channels can be used to communicate workplace policies and protocols. </a:t>
                      </a:r>
                    </a:p>
                    <a:p>
                      <a:pPr marL="171450" marR="0" lvl="0" indent="-171450">
                        <a:spcBef>
                          <a:spcPts val="0"/>
                        </a:spcBef>
                        <a:spcAft>
                          <a:spcPts val="0"/>
                        </a:spcAft>
                        <a:buFont typeface="Arial" panose="020B0604020202020204" pitchFamily="34" charset="0"/>
                        <a:buChar char="•"/>
                      </a:pPr>
                      <a:r>
                        <a:rPr lang="en-US" sz="1200" dirty="0">
                          <a:effectLst/>
                        </a:rPr>
                        <a:t>Types of information (i.e., organizational, job-specific, community) included in a comprehensive orientation experience.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Employee Handbook: </a:t>
                      </a:r>
                      <a:r>
                        <a:rPr lang="en-US" sz="1200" b="0" dirty="0">
                          <a:effectLst/>
                        </a:rPr>
                        <a:t>Document used to communicate important workplace policies and expectations to employees.</a:t>
                      </a:r>
                    </a:p>
                    <a:p>
                      <a:pPr marL="171450" marR="0" lvl="0" indent="-171450">
                        <a:spcBef>
                          <a:spcPts val="0"/>
                        </a:spcBef>
                        <a:spcAft>
                          <a:spcPts val="0"/>
                        </a:spcAft>
                        <a:buFont typeface="Wingdings" panose="05000000000000000000" pitchFamily="2" charset="2"/>
                        <a:buChar char="q"/>
                      </a:pPr>
                      <a:r>
                        <a:rPr lang="en-US" sz="1200" b="1" dirty="0">
                          <a:effectLst/>
                        </a:rPr>
                        <a:t>Onboarding: </a:t>
                      </a:r>
                      <a:r>
                        <a:rPr lang="en-US" sz="1200" b="0" dirty="0">
                          <a:effectLst/>
                        </a:rPr>
                        <a:t>Process of helping new employees adjust to the performance and cultural aspects of their new roles over an extended period of time (often 6 months or more)</a:t>
                      </a:r>
                    </a:p>
                    <a:p>
                      <a:pPr marL="171450" marR="0" lvl="0" indent="-171450">
                        <a:spcBef>
                          <a:spcPts val="0"/>
                        </a:spcBef>
                        <a:spcAft>
                          <a:spcPts val="0"/>
                        </a:spcAft>
                        <a:buFont typeface="Wingdings" panose="05000000000000000000" pitchFamily="2" charset="2"/>
                        <a:buChar char="q"/>
                      </a:pPr>
                      <a:r>
                        <a:rPr lang="en-US" sz="1200" b="1" dirty="0">
                          <a:effectLst/>
                        </a:rPr>
                        <a:t>Orientation: </a:t>
                      </a:r>
                      <a:r>
                        <a:rPr lang="en-US" sz="1200" b="0" dirty="0">
                          <a:effectLst/>
                        </a:rPr>
                        <a:t>Process that focuses on paperwork and other compliance activities for new hires. Typically is a one-time event held before an employee begins their new job.</a:t>
                      </a:r>
                    </a:p>
                    <a:p>
                      <a:pPr marL="171450" marR="0" lvl="0" indent="-171450">
                        <a:spcBef>
                          <a:spcPts val="0"/>
                        </a:spcBef>
                        <a:spcAft>
                          <a:spcPts val="0"/>
                        </a:spcAft>
                        <a:buFont typeface="Wingdings" panose="05000000000000000000" pitchFamily="2" charset="2"/>
                        <a:buChar char="q"/>
                      </a:pPr>
                      <a:r>
                        <a:rPr lang="en-US" sz="1200" b="1" dirty="0">
                          <a:effectLst/>
                        </a:rPr>
                        <a:t>Types of Information: </a:t>
                      </a:r>
                      <a:r>
                        <a:rPr lang="en-US" sz="1200" b="0" dirty="0">
                          <a:effectLst/>
                        </a:rPr>
                        <a:t>Comprehensive orientation and onboarding programs introduce new employees to their role and work team and help them learn about the organization and the community it supports. </a:t>
                      </a:r>
                    </a:p>
                    <a:p>
                      <a:pPr marL="396875" marR="0" lvl="0" indent="-171450">
                        <a:spcBef>
                          <a:spcPts val="0"/>
                        </a:spcBef>
                        <a:spcAft>
                          <a:spcPts val="0"/>
                        </a:spcAft>
                        <a:buFont typeface="Courier New" panose="02070309020205020404" pitchFamily="49" charset="0"/>
                        <a:buChar char="o"/>
                      </a:pPr>
                      <a:r>
                        <a:rPr lang="en-US" sz="1200" b="0" dirty="0">
                          <a:effectLst/>
                        </a:rPr>
                        <a:t>Organization information: e.g., District overview, Vision, mission, and goals, Facilities, Organizational policies and rules, Benefits and employee support services</a:t>
                      </a:r>
                    </a:p>
                    <a:p>
                      <a:pPr marL="396875" marR="0" lvl="0" indent="-171450">
                        <a:spcBef>
                          <a:spcPts val="0"/>
                        </a:spcBef>
                        <a:spcAft>
                          <a:spcPts val="0"/>
                        </a:spcAft>
                        <a:buFont typeface="Courier New" panose="02070309020205020404" pitchFamily="49" charset="0"/>
                        <a:buChar char="o"/>
                      </a:pPr>
                      <a:r>
                        <a:rPr lang="en-US" sz="1200" b="0" dirty="0">
                          <a:effectLst/>
                        </a:rPr>
                        <a:t>Job-specific: e.g., Job duties and expectations, Department or team goals, Introduction to manager and colleagues</a:t>
                      </a:r>
                    </a:p>
                    <a:p>
                      <a:pPr marL="396875" marR="0" lvl="0" indent="-171450">
                        <a:spcBef>
                          <a:spcPts val="0"/>
                        </a:spcBef>
                        <a:spcAft>
                          <a:spcPts val="0"/>
                        </a:spcAft>
                        <a:buFont typeface="Courier New" panose="02070309020205020404" pitchFamily="49" charset="0"/>
                        <a:buChar char="o"/>
                      </a:pPr>
                      <a:r>
                        <a:rPr lang="en-US" sz="1200" b="0" dirty="0">
                          <a:effectLst/>
                        </a:rPr>
                        <a:t>Community: e.g., Relocation information, Local businesses, Banking, Transportation</a:t>
                      </a:r>
                    </a:p>
                    <a:p>
                      <a:pPr marL="171450" marR="0" lvl="0" indent="-171450">
                        <a:spcBef>
                          <a:spcPts val="0"/>
                        </a:spcBef>
                        <a:spcAft>
                          <a:spcPts val="0"/>
                        </a:spcAft>
                        <a:buFont typeface="Wingdings" panose="05000000000000000000" pitchFamily="2" charset="2"/>
                        <a:buChar char="q"/>
                      </a:pPr>
                      <a:endParaRPr lang="en-US" sz="1200" b="0" dirty="0">
                        <a:effectLst/>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dirty="0">
                          <a:effectLst/>
                        </a:rPr>
                        <a:t>T.ON.2 Onboard new employees. </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a:effectLst/>
                        </a:rPr>
                        <a:t>Purpose and core components of a job description</a:t>
                      </a:r>
                      <a:endParaRPr lang="en-US" sz="1800">
                        <a:effectLst/>
                      </a:endParaRPr>
                    </a:p>
                    <a:p>
                      <a:pPr marL="171450" marR="0" lvl="0" indent="-171450">
                        <a:spcBef>
                          <a:spcPts val="0"/>
                        </a:spcBef>
                        <a:spcAft>
                          <a:spcPts val="0"/>
                        </a:spcAft>
                        <a:buFont typeface="Arial" panose="020B0604020202020204" pitchFamily="34" charset="0"/>
                        <a:buChar char="•"/>
                      </a:pPr>
                      <a:r>
                        <a:rPr lang="en-US" sz="1200">
                          <a:effectLst/>
                        </a:rPr>
                        <a:t>Job analysis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Coaching: </a:t>
                      </a:r>
                      <a:r>
                        <a:rPr lang="en-US" sz="1200" b="0" dirty="0">
                          <a:effectLst/>
                        </a:rPr>
                        <a:t>Relationship between two individuals that tends to be short-term and focused on improving performance.</a:t>
                      </a:r>
                    </a:p>
                    <a:p>
                      <a:pPr marL="171450" marR="0" lvl="0" indent="-171450">
                        <a:spcBef>
                          <a:spcPts val="0"/>
                        </a:spcBef>
                        <a:spcAft>
                          <a:spcPts val="0"/>
                        </a:spcAft>
                        <a:buFont typeface="Wingdings" panose="05000000000000000000" pitchFamily="2" charset="2"/>
                        <a:buChar char="q"/>
                      </a:pPr>
                      <a:r>
                        <a:rPr lang="en-US" sz="1200" b="1" dirty="0">
                          <a:effectLst/>
                        </a:rPr>
                        <a:t>Mentoring: </a:t>
                      </a:r>
                      <a:r>
                        <a:rPr lang="en-US" sz="1200" b="0" dirty="0">
                          <a:effectLst/>
                        </a:rPr>
                        <a:t>Relationship between two individuals focused on long-term development toward career goals and objectives.</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Onboarding</a:t>
            </a:r>
          </a:p>
        </p:txBody>
      </p:sp>
    </p:spTree>
    <p:custDataLst>
      <p:tags r:id="rId1"/>
    </p:custDataLst>
    <p:extLst>
      <p:ext uri="{BB962C8B-B14F-4D97-AF65-F5344CB8AC3E}">
        <p14:creationId xmlns:p14="http://schemas.microsoft.com/office/powerpoint/2010/main" val="4275382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508505"/>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dirty="0"/>
              <a:t>T.ON.1 Orient new employees to the organization.</a:t>
            </a:r>
            <a:endParaRPr lang="en-US" sz="44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0B8438CB-CD78-47CF-AF0D-28AB1D27DD0E}"/>
              </a:ext>
            </a:extLst>
          </p:cNvPr>
          <p:cNvGraphicFramePr/>
          <p:nvPr>
            <p:extLst>
              <p:ext uri="{D42A27DB-BD31-4B8C-83A1-F6EECF244321}">
                <p14:modId xmlns:p14="http://schemas.microsoft.com/office/powerpoint/2010/main" val="2686506429"/>
              </p:ext>
            </p:extLst>
          </p:nvPr>
        </p:nvGraphicFramePr>
        <p:xfrm>
          <a:off x="2402499" y="1714014"/>
          <a:ext cx="7180623" cy="4318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a:extLst>
              <a:ext uri="{FF2B5EF4-FFF2-40B4-BE49-F238E27FC236}">
                <a16:creationId xmlns:a16="http://schemas.microsoft.com/office/drawing/2014/main" id="{E16005F1-FF3E-49D2-9665-12466CCBDF52}"/>
              </a:ext>
            </a:extLst>
          </p:cNvPr>
          <p:cNvSpPr txBox="1">
            <a:spLocks/>
          </p:cNvSpPr>
          <p:nvPr/>
        </p:nvSpPr>
        <p:spPr>
          <a:xfrm>
            <a:off x="8332349" y="2096262"/>
            <a:ext cx="3145435" cy="639762"/>
          </a:xfrm>
          <a:prstGeom prst="rect">
            <a:avLst/>
          </a:prstGeom>
          <a:solidFill>
            <a:schemeClr val="accent5"/>
          </a:solidFill>
          <a:ln>
            <a:noFill/>
          </a:ln>
          <a:effectLst/>
          <a:scene3d>
            <a:camera prst="orthographicFront">
              <a:rot lat="0" lon="0" rev="0"/>
            </a:camera>
            <a:lightRig rig="glow" dir="t">
              <a:rot lat="0" lon="0" rev="14100000"/>
            </a:lightRig>
          </a:scene3d>
          <a:sp3d prstMaterial="softEdge">
            <a:bevelT w="127000" prst="artDeco"/>
          </a:sp3d>
        </p:spPr>
        <p:txBody>
          <a:bodyPr lIns="91425" tIns="91425" rIns="91425" bIns="91425" anchor="ctr" anchorCtr="0">
            <a:normAutofit/>
          </a:bodyPr>
          <a:lstStyle>
            <a:defPPr>
              <a:defRPr lang="en-US"/>
            </a:defPPr>
            <a:lvl1pPr marL="0" marR="0" lvl="0" indent="0" algn="ctr" defTabSz="4572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457200" marR="0" lvl="1"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2800" dirty="0">
                <a:solidFill>
                  <a:schemeClr val="bg1"/>
                </a:solidFill>
                <a:latin typeface="Arial" panose="020B0604020202020204" pitchFamily="34" charset="0"/>
                <a:cs typeface="Arial" panose="020B0604020202020204" pitchFamily="34" charset="0"/>
              </a:rPr>
              <a:t>Orientation</a:t>
            </a:r>
          </a:p>
        </p:txBody>
      </p:sp>
      <p:sp>
        <p:nvSpPr>
          <p:cNvPr id="6" name="Content Placeholder 5">
            <a:extLst>
              <a:ext uri="{FF2B5EF4-FFF2-40B4-BE49-F238E27FC236}">
                <a16:creationId xmlns:a16="http://schemas.microsoft.com/office/drawing/2014/main" id="{B49D0DD0-3AB0-4CA2-A210-7D688C72A7FA}"/>
              </a:ext>
            </a:extLst>
          </p:cNvPr>
          <p:cNvSpPr txBox="1">
            <a:spLocks/>
          </p:cNvSpPr>
          <p:nvPr/>
        </p:nvSpPr>
        <p:spPr>
          <a:xfrm>
            <a:off x="8332349" y="2784055"/>
            <a:ext cx="3239242" cy="32698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fontAlgn="base"/>
            <a:r>
              <a:rPr lang="en-US" sz="2000" dirty="0"/>
              <a:t>Tends to emphasizes transactional activities (e.g. benefits enrollment, paperwork, key policies) ​</a:t>
            </a:r>
          </a:p>
          <a:p>
            <a:pPr marL="233363" indent="-233363" fontAlgn="base"/>
            <a:r>
              <a:rPr lang="en-US" sz="2000" dirty="0"/>
              <a:t>One-time event typically held before employee’s first day​</a:t>
            </a:r>
          </a:p>
          <a:p>
            <a:pPr marL="233363" indent="-233363" fontAlgn="base"/>
            <a:r>
              <a:rPr lang="en-US" sz="2000" dirty="0"/>
              <a:t>Shorter duration</a:t>
            </a:r>
          </a:p>
          <a:p>
            <a:pPr marL="0" indent="0">
              <a:spcBef>
                <a:spcPts val="1200"/>
              </a:spcBef>
              <a:buFont typeface="Arial"/>
              <a:buNone/>
            </a:pPr>
            <a:r>
              <a:rPr lang="en-US" sz="2000" dirty="0"/>
              <a:t/>
            </a:r>
            <a:br>
              <a:rPr lang="en-US" sz="2000" dirty="0"/>
            </a:br>
            <a:endParaRPr lang="en-US" sz="2000" dirty="0"/>
          </a:p>
        </p:txBody>
      </p:sp>
      <p:sp>
        <p:nvSpPr>
          <p:cNvPr id="8" name="Text Placeholder 2">
            <a:extLst>
              <a:ext uri="{FF2B5EF4-FFF2-40B4-BE49-F238E27FC236}">
                <a16:creationId xmlns:a16="http://schemas.microsoft.com/office/drawing/2014/main" id="{D9590CFA-CEC5-43ED-AE44-29C4D7C4817C}"/>
              </a:ext>
            </a:extLst>
          </p:cNvPr>
          <p:cNvSpPr txBox="1">
            <a:spLocks/>
          </p:cNvSpPr>
          <p:nvPr/>
        </p:nvSpPr>
        <p:spPr>
          <a:xfrm>
            <a:off x="507841" y="2096262"/>
            <a:ext cx="3145436" cy="639762"/>
          </a:xfrm>
          <a:prstGeom prst="rect">
            <a:avLst/>
          </a:prstGeom>
          <a:solidFill>
            <a:schemeClr val="accent4"/>
          </a:solidFill>
          <a:ln>
            <a:noFill/>
          </a:ln>
          <a:effectLst/>
          <a:scene3d>
            <a:camera prst="orthographicFront">
              <a:rot lat="0" lon="0" rev="0"/>
            </a:camera>
            <a:lightRig rig="glow" dir="t">
              <a:rot lat="0" lon="0" rev="14100000"/>
            </a:lightRig>
          </a:scene3d>
          <a:sp3d prstMaterial="softEdge">
            <a:bevelT w="127000" prst="artDeco"/>
          </a:sp3d>
        </p:spPr>
        <p:txBody>
          <a:bodyPr lIns="91425" tIns="91425" rIns="91425" bIns="91425" anchor="ctr" anchorCtr="0">
            <a:normAutofit/>
          </a:bodyPr>
          <a:lstStyle>
            <a:defPPr>
              <a:defRPr lang="en-US"/>
            </a:defPPr>
            <a:lvl1pPr marR="0" lvl="0" indent="0" algn="ctr">
              <a:spcBef>
                <a:spcPts val="0"/>
              </a:spcBef>
              <a:buNone/>
              <a:defRPr sz="3200" b="0" i="0" u="none" strike="noStrike" cap="none">
                <a:solidFill>
                  <a:schemeClr val="bg1"/>
                </a:solidFill>
                <a:latin typeface="Arial" panose="020B0604020202020204" pitchFamily="34" charset="0"/>
                <a:ea typeface="Calibri"/>
                <a:cs typeface="Arial" panose="020B0604020202020204" pitchFamily="34" charset="0"/>
              </a:defRPr>
            </a:lvl1pPr>
            <a:lvl2pPr marR="0" lvl="1" indent="0">
              <a:spcBef>
                <a:spcPts val="0"/>
              </a:spcBef>
              <a:buNone/>
              <a:defRPr b="0" i="0" u="none" strike="noStrike" cap="none">
                <a:solidFill>
                  <a:schemeClr val="dk1"/>
                </a:solidFill>
                <a:latin typeface="Calibri"/>
                <a:ea typeface="Calibri"/>
                <a:cs typeface="Calibri"/>
              </a:defRPr>
            </a:lvl2pPr>
            <a:lvl3pPr marR="0" lvl="2" indent="0">
              <a:spcBef>
                <a:spcPts val="0"/>
              </a:spcBef>
              <a:buNone/>
              <a:defRPr b="0" i="0" u="none" strike="noStrike" cap="none">
                <a:solidFill>
                  <a:schemeClr val="dk1"/>
                </a:solidFill>
                <a:latin typeface="Calibri"/>
                <a:ea typeface="Calibri"/>
                <a:cs typeface="Calibri"/>
              </a:defRPr>
            </a:lvl3pPr>
            <a:lvl4pPr marR="0" lvl="3" indent="0">
              <a:spcBef>
                <a:spcPts val="0"/>
              </a:spcBef>
              <a:buNone/>
              <a:defRPr b="0" i="0" u="none" strike="noStrike" cap="none">
                <a:solidFill>
                  <a:schemeClr val="dk1"/>
                </a:solidFill>
                <a:latin typeface="Calibri"/>
                <a:ea typeface="Calibri"/>
                <a:cs typeface="Calibri"/>
              </a:defRPr>
            </a:lvl4pPr>
            <a:lvl5pPr marR="0" lvl="4" indent="0">
              <a:spcBef>
                <a:spcPts val="0"/>
              </a:spcBef>
              <a:buNone/>
              <a:defRPr b="0" i="0" u="none" strike="noStrike" cap="none">
                <a:solidFill>
                  <a:schemeClr val="dk1"/>
                </a:solidFill>
                <a:latin typeface="Calibri"/>
                <a:ea typeface="Calibri"/>
                <a:cs typeface="Calibri"/>
              </a:defRPr>
            </a:lvl5pPr>
            <a:lvl6pPr marR="0" lvl="5" indent="0">
              <a:spcBef>
                <a:spcPts val="0"/>
              </a:spcBef>
              <a:buNone/>
              <a:defRPr b="0" i="0" u="none" strike="noStrike" cap="none">
                <a:solidFill>
                  <a:schemeClr val="dk1"/>
                </a:solidFill>
                <a:latin typeface="Calibri"/>
                <a:ea typeface="Calibri"/>
                <a:cs typeface="Calibri"/>
              </a:defRPr>
            </a:lvl6pPr>
            <a:lvl7pPr marR="0" lvl="6" indent="0">
              <a:spcBef>
                <a:spcPts val="0"/>
              </a:spcBef>
              <a:buNone/>
              <a:defRPr b="0" i="0" u="none" strike="noStrike" cap="none">
                <a:solidFill>
                  <a:schemeClr val="dk1"/>
                </a:solidFill>
                <a:latin typeface="Calibri"/>
                <a:ea typeface="Calibri"/>
                <a:cs typeface="Calibri"/>
              </a:defRPr>
            </a:lvl7pPr>
            <a:lvl8pPr marR="0" lvl="7" indent="0">
              <a:spcBef>
                <a:spcPts val="0"/>
              </a:spcBef>
              <a:buNone/>
              <a:defRPr b="0" i="0" u="none" strike="noStrike" cap="none">
                <a:solidFill>
                  <a:schemeClr val="dk1"/>
                </a:solidFill>
                <a:latin typeface="Calibri"/>
                <a:ea typeface="Calibri"/>
                <a:cs typeface="Calibri"/>
              </a:defRPr>
            </a:lvl8pPr>
            <a:lvl9pPr marR="0" lvl="8" indent="0">
              <a:spcBef>
                <a:spcPts val="0"/>
              </a:spcBef>
              <a:buNone/>
              <a:defRPr b="0" i="0" u="none" strike="noStrike" cap="none">
                <a:solidFill>
                  <a:schemeClr val="dk1"/>
                </a:solidFill>
                <a:latin typeface="Calibri"/>
                <a:ea typeface="Calibri"/>
                <a:cs typeface="Calibri"/>
              </a:defRPr>
            </a:lvl9pPr>
          </a:lstStyle>
          <a:p>
            <a:r>
              <a:rPr lang="en-US" sz="2800" dirty="0"/>
              <a:t>Onboarding</a:t>
            </a:r>
          </a:p>
        </p:txBody>
      </p:sp>
      <p:sp>
        <p:nvSpPr>
          <p:cNvPr id="10" name="Content Placeholder 3">
            <a:extLst>
              <a:ext uri="{FF2B5EF4-FFF2-40B4-BE49-F238E27FC236}">
                <a16:creationId xmlns:a16="http://schemas.microsoft.com/office/drawing/2014/main" id="{551641A9-A78B-4495-8FCF-078A11B4DCBD}"/>
              </a:ext>
            </a:extLst>
          </p:cNvPr>
          <p:cNvSpPr txBox="1">
            <a:spLocks/>
          </p:cNvSpPr>
          <p:nvPr/>
        </p:nvSpPr>
        <p:spPr>
          <a:xfrm>
            <a:off x="507841" y="2784055"/>
            <a:ext cx="3145436" cy="31592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Bef>
                <a:spcPts val="1200"/>
              </a:spcBef>
            </a:pPr>
            <a:r>
              <a:rPr lang="en-US" sz="2000" dirty="0"/>
              <a:t>Helps new employees acclimate to their job and your organization</a:t>
            </a:r>
          </a:p>
          <a:p>
            <a:pPr marL="233363" indent="-233363">
              <a:spcBef>
                <a:spcPts val="1200"/>
              </a:spcBef>
            </a:pPr>
            <a:r>
              <a:rPr lang="en-US" sz="2000" dirty="0"/>
              <a:t>Involves a series of events and ongoing support</a:t>
            </a:r>
          </a:p>
          <a:p>
            <a:pPr marL="233363" indent="-233363">
              <a:spcBef>
                <a:spcPts val="1200"/>
              </a:spcBef>
            </a:pPr>
            <a:r>
              <a:rPr lang="en-US" sz="2000" dirty="0"/>
              <a:t>Longer duration </a:t>
            </a:r>
            <a:br>
              <a:rPr lang="en-US" sz="2000" dirty="0"/>
            </a:br>
            <a:r>
              <a:rPr lang="en-US" sz="2000" dirty="0"/>
              <a:t>(6 </a:t>
            </a:r>
            <a:r>
              <a:rPr lang="en-US" sz="2000" dirty="0" smtClean="0"/>
              <a:t>months </a:t>
            </a:r>
            <a:r>
              <a:rPr lang="en-US" sz="2000" dirty="0"/>
              <a:t>or longer)</a:t>
            </a:r>
            <a:br>
              <a:rPr lang="en-US" sz="2000" dirty="0"/>
            </a:br>
            <a:endParaRPr lang="en-US" sz="2000" dirty="0"/>
          </a:p>
        </p:txBody>
      </p:sp>
      <p:sp>
        <p:nvSpPr>
          <p:cNvPr id="11" name="TextBox 10">
            <a:extLst>
              <a:ext uri="{FF2B5EF4-FFF2-40B4-BE49-F238E27FC236}">
                <a16:creationId xmlns:a16="http://schemas.microsoft.com/office/drawing/2014/main" id="{5BF58A72-9057-4685-9F8F-A888D9A90114}"/>
              </a:ext>
            </a:extLst>
          </p:cNvPr>
          <p:cNvSpPr txBox="1"/>
          <p:nvPr/>
        </p:nvSpPr>
        <p:spPr>
          <a:xfrm>
            <a:off x="4830472" y="2784055"/>
            <a:ext cx="2324675"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Onboarding</a:t>
            </a:r>
          </a:p>
        </p:txBody>
      </p:sp>
    </p:spTree>
    <p:custDataLst>
      <p:tags r:id="rId1"/>
    </p:custDataLst>
    <p:extLst>
      <p:ext uri="{BB962C8B-B14F-4D97-AF65-F5344CB8AC3E}">
        <p14:creationId xmlns:p14="http://schemas.microsoft.com/office/powerpoint/2010/main" val="2607982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descr="data:image/png;base64,iVBORw0KGgoAAAANSUhEUgAABVYAAAX3CAYAAACkeSBZAAAAAXNSR0IArs4c6QAAIABJREFUeF7svX+M3VeVJ3jeqyr7OXbismMg3oEVlQlSOx0kbKU1HXfnDyoKqzgKEo5obWzBbqjQUo8Nu2CDdjqG3Q0msws2I4FDS3RMpsnYjBg5LRHZSINS/EGP06NG8UhkYiSyKaZh5WgWKR7iuMqu92N1ft177v3e77feq7KDHZ8XOVX13vd9f3zuveee+zmfc24LAAbgL0fAEXAEHAFHwBFwBBwBR8ARcAQcAUfAEXAEHAFHwBFwBByBoRFoObE6NFZ+oCPgCDgCjoAj4Ag4Ao6AI+AIOAKOgCPgCDgCjoAj4Ag4AoSAE6veERwBR8ARcAQcAUfAEXAEHAFHwBFwBBwBR8ARcAQcAUfAERgRASdWRwTMD3cEHAFHwBFwBBwBR8ARcAQcAUfAEXAEHAFHwBFwBBwBR8CJVe8DjoAj4Ag4Ao6AI+AIOAKOgCPgCDgCjoAj4Ag4Ao6AI+AIjIiAE6sjAuaHOwKOgCPgCDgCjoAj4Ag4Ao6AI+AIOAKOgCPgCDgCjoAj4MSq9wFHwBFwBBwBR8ARcAQcAUfAEXAEHAFHwBFwBBwBR8ARcARGRMCJ1REB88MdAUfAEXAEHAFHwBFwBBwBR8ARcAQcAUfAEXAEHAFHwBFwYtX7gCPgCDgCjoAj4Ag4Ao6AI+AIOAKOgCPgCDgCjoAj4Ag4AiMi4MTqiID54Y6AI+AIOAKOgCPgCDgCjoAj4Ag4Ao6AI+AIOAKOgCPgCDix6n3AEXAEHAFHwBFwBBwBR8ARcAQcAUfAEXAEHAFHwBFwBByBERFwYnVEwPxwR8ARcAQcAUfAEXAEHAFHwBFwBBwBR8ARcAQcAUfAEXAEnFj1PuAIOAKOgCPgCDgCjoAj4Ag4Ao6AI+AIOAKOgCPgCDgCjsCICDixOiJgfrgj4Ag4Ao6AI+AIOAKOgCPgCDgCjoAj4Ag4Ao6AI+AIOAJOrHofcAQcAUfAEXAEHAFHwBFwBBwBR8ARcAQcAUfAEXAEHAFHYEQEnFgdETA/3BFwBBwBR8ARcAQcAUfAEXAEHAFHwBFwBBwBR8ARcAQcASdWvQ84Ao6AI+AIOAKOgCPgCDgCjoAj4Ag4Ao6AI+AIOAKOgCMwIgJOrI4ImB/uCDgCjoAj4Ag4Ao6AI+AIOAKOgCPgCDgCjoAj4Ag4Ao6AE6veBxwBR8ARcAQcAUfAEXAEHAFHwBFwBBwBR8ARcAQcAUfAERgRASdWRwTMD3cEHAFHwBFwBBwBR8ARcAQcAUfAEXAEHAFHwBFwBBwBR8CJVe8DjoAj4Ag4Ao6AI+AIOAKOgCPgCDgCjoAj4Ag4Ao6AI+AIjIiAE6sjAuaHOwKOgCPgCDgCjoAj4Ag4Ao6AI+AIOAKOgCPgCDgCjoAj4MSq9wFHwBFwBBwBR8ARcAQcAUfAEXAEHAFHwBFwBBwBR8ARcARGRMCJ1REB88MdAUfAEXAEHAFHwBFwBBwBR8ARcAQcAUfAEXAEHAFHwBFwYtX7gCPgCDgCjoAj4Ag4Ao6AI+AIOAJXHYHH4cTPd8OWX5+CmR374cWrfj2/gCPgCDgCjoAj4AhcbQScWL3aCPv5HQFHwBFwBByB6xmBO6Zh5lO7YPq9GwBePwq7v3jqen6aK3zvUzD9hX0w88EN0Om8Aaf+bC8cvcJXWOnppj48AzOPTMNU5w146dm9cPjHKz3jO/T7d8/AwT9HnDow/6un4LEvzxYfdOtDj8PMx++EDTAHs588cM219zu0dd5Bj/U0vDKYgS2/OAqtLY+9g57LH8URcAQcAUfAEbhxEXBi9cZte39yR8ARcAQcAUdgaQTu3wdHPr0bdn98K0w6GZDhNQ37vj0DOx7YBdPvPwtHW3fCtUaVTH/hCOzZtRt2fghg9vMb4L5/tXST35BHPHoQjj2wA3Z8fCvAT/bDhunDRRhmnjwGux65dtv7hmy76+qhnVi9rprLb9YRcAQcAUfAERgCASdWhwDJD3EEHAFHwBFwBK51BAaDQbjF15/fC5s/+hQcOTOAPR+St7sLMPej/XA7vv8P87Dn7g5/8JtTsPd9D8JTjQ94nZMBn3sB3vgywMEN90GZLhuyde94Gl755XY4nRGo+2bfgEMfPnd1iNU7jsBLZ/fA1vE5OP6R22H3chSn330FBo9uvg6I1SPw0iI+q7THwhl4as022PuZk3DuGzvgtsL7r31tB0xhV+4uwJm/XgPb/vmQbVk8jPv55gZiFb92Vdt7ubf/7Zdg/tGt0EEsFhZg4eWjsOaP9tLZ9vzwNTh0/xR9tnDhDBy9eRvshSnY870TcOChLTCJuBK2C3Dup0fhsY/sh9lvvwKDv9jCd9NdwFPSi85xfg5mnz0Iez9/HOaWvN8p2Pe9Q7D5R/th//eXPnrJ09UdgGP8G9PQuRBvtIPPhFh08fk60OlcC8GPffDCG4dg+nVXrC67rf2LjoAj4Ag4Ao7ANYaAE6vXWIP47TgCjoAj4Ag4AstBYOqbL8Frn9kKZ5+5He78VCQwZk6dg6cf6FRItV0/PAfH3ncCbt+6dwhy5PomVgmDe16B/SskVhnjToVAvZpE29R3X4FX/mgBzt21Fdb86DHYvGMZxQauG2IVe/4MnDz3NOzozKbtpQTzq0fh9i2PmT57CF5a3A3n/nwzPPjMckaO/c51TKziY1A7b4Gzz7Tgzk9lWGTBhenjr8ELjwA8t+s+eFgIz+kfvAYv3D8XcReyMlHw3rELDn3nMOz58G2w8JP9sG36cLP9uP8YvPbvd8HUb2dh77vuMwGcrTDzzYOw72PbYfNkh8jd8789C6eefBh2/9UcwB3H4LVf7oIpJUb1cZAgXXgRDmzYDl+1j/gdfPYFODyxDfYH8tuotD/zArzxzc1w4veuKmdidduZelX0Snuxf98RcAQcAUfAEXAE3l4EnFh9e/H2qzkCjoAj4Ag4AlcHASWeXn4qIUuZQJmC84kKbxpOzL0AU8/fDts+iyTsFOz6xtNw8NHtsHmcVWnnf/EcHPjYbnjqVbzdErGafoe/dAaOfX4bPPYsABABcxBm7tkMHVKMoWL2EOze+VU4A4fg9Bt74J7JDrz+d0fhdGcatt+xGSbXIWkyB6e+Pwudex+EbbdNQgffO38GnvrUNtj7vEK31P1GiA/NvgF77p0EVK8tiJrt7LOsbJx65BA8/eQMbL9N1LsX5uDUN3fDw185U2mjmeOvwKGPbYFJUv2xKu7cT1gBzMTqG3Dq2fOw7YEpmFyH18PnPQD3fTQST1s/cwyOfXknKyw7HVj4zSwc/ex9sD88V37ZaTj2y5Ow5Ufb4fS9L8Ge92dk46dPwGvf2AGbOwtwGtP8vwUA3zzNysV1CzD7WXlPiNW5vz8Ha/5gM0x28P7Ow9nvH4AHP/kUzA15npkfvAZHHtgMnc4cHP3sGdj+xE7YsmkBZn8wC1M7dsLUOoC5Hx2Fuammtlu6+3MwAODUpyxZ+jicfvMg3LPuLBz9wJ3wGPVLAHjiNMx/+g3Yu/lBOAo74PHnDsLee1Gd2YEOknDwOrz4rRnYrrWBHzoEL3xT2xw/Pw+v/+QQbN6BNJ0Qqz97Dk6v2w7ba/oft/cCnPk7gKm7pI8uzMHsX+2F+/A6Q+E5Ayd+eQR2vLcDnVePwt4z2+Hgx7fA5MIs/ODHU/DRj01BZ3wOTv31HEw9sI3Jx3UdOP+zp2D3H+2FYqXjEYjVp88OYOa9L8JXb94OB7RJPncSzn3yHGzfKsR1iVilY6fgyJnXYM+HFuDFL6+B7V+pb9PHfzoPB/8U4My/uhO2fd4oVu/YB8e+NgWzT+6Foz/DsXgMXvjeLpi6IH2crj0Fsx+5HR4OKm2+7szCV2HNPeGu+eL47A/Mwe7ND8LxErFKbfsgzH1yMzz4bLP92PGlE1xvF22P2MPX//4pmLl3P5xase1yYnVpC+BHOAKOgCPgCDgC1xcCTqxeX+3ld+sIOAKOgCPgCNQicOjMAPbddQae2rIN9hLxxMTcTiRvFgwphyqyU1thdgsTVNPfeQVOPtqB53beDrufB5j6ixfg9LenAYJCskqs7vjuK3Di0c1w+ovb4L6vzwEIEXLqA7fD7ld3wNNnT8DMptOw/5774PCrAFu/9hKc/sJWOP/8Y7D5o6i6lHO+PguHP/8Ypwk/dAJe++FOmHp9FvY+dB889TMAePQknPvuDuj8eC9s+AgXLFj6flOIiES6LSMlH3oaXvnBDGx+UVV3W+HQP5yGfXefzwi9eK46ZSq/D3DmW/th5rNH4QxMwcEXX4HH/3gukoCEzzZ4SfG6+wi88uIe2JIR4cmd47N/ZzMcm9gGT5FadkuVyCqpUfP3hHCbe3Y33PdJTN/eCo/PzsLBD3ci4TXMeZTA+sQUnP/NGTjxnSMw+5s1tKnZ8bskFfsXx2H/J3bXtt1Qw/cTJ+Hc93aY/gcAXzoNb/zlVpjsdBJVNhJ3+xcPSE3UaTj47Z0w910m6wB2UP/ftUnbHsfDC7Cr8xw8+L6HiZykttt8QjYSkj75q+dg/6f2w+GfxD65wQQmtL1f/PI0bEcS/o5dcOz5o7DrD0zfGRJP6pvvPw9zPzsBR78zC3MdgNf/+jhspT7VgbPP7ofdn3wKkOoP6nMlzHMwRyBWdz13Do597DY4//JxOPCotFd+vlpiVQjtL91DqtW6erRw/9PwyqkZ2PKb5+DBKca7/jUFx375Guy6Q9L1/8VJOPdn52H31t0QthEj9etOeL1A5t7ztZPw1HtnYdsuLvahbRTrCu+Cp3+6F+A72+H4vc32bvqJI7Bz7ijsfYYDLDu+9xqc/MQGo/pfvu0C2AUnzx2D7WddsTqULfCDHAFHwBFwBByB6wABJ1avg0byW3QEHAFHwBFwBIZC4BsvweBzW+HMt0SJikTE8dvguRfvhH0PRQUgppe/ds9pSamW1OvztuZfXgcwJ1YPwUvz+2DrLw5Daysm3uLrcTjx823w0gcfhq/KfaRlCeSc4y/CgZsxjbeUdl2qP5i/N8z9pmiViFUioT+UqR+1TuPfHYA19yaJxoasqdZSLRKuCbEmCr9McVokfM2tI5F25OYjci+i2Hw1VSRz+ndWP7VIrGbHaKr1y0eh9cHHJI18ifPgvdWVFRDsziVp6Jimvw+2vjpqPUkmn3bAKXiMlKgAj//0Ddj9y2Ow8Ik9sDWQ0dg3DgA8Ub8pV9o2rNTeOfkiHLh/O3wVyde7d8Cuzefg+PNIog3XJ4vt/YUX4I2vTQNoAGCYdsErlkj/ujquYVwVUv1D2wxXCgBJ50OzR2DPh6egAwvw+s9OwdFv7IcDtg5qE7Eq5PdtDRva1ZUhKdmyqS+8AC8hfg3lBUYp6VElVvWqo9sPDhpNQ+zbw/UTgHI9VWzzh38dA0VD2XY/yBFwBBwBR8ARcASuWQScWL1mm8ZvzBFwBBwBR8ARGBWBg3D6zcfhHiHfpn7wGpzcfBTWPLGNlF5co3MWjpx5BabP3Cm1WIU0NRvUhKv+QjfAyYjVJsKlqBbjMxKJ9Ae6gcxyyYlh7ncpYlUID8hUrMWSB/FczYrVjHBNiDW53rq4CVA4629nYf9UafMwJFIPAHwtplqH69tU+GEIvCIZKvfUldqXw5xnZGK1QCzhJkufkE2RTDNpWQV9i+p9fnyNqIexX++CuZ23w9wT8/D43WdZlX0vbmrVgUO2du7dM3DwL2dg171bYbOUXOiMx02LkMA7/eQ0bYR1/hezcOLb++Gxb2nph+H6ZLkfSL8ckageiVgtktcGxBEUq/qtqQ/vg8e/NAMP38ubWL3+d4cl5R1Ehc5kZ0WVSjVLp6Hz94W0fDy5lCbZ8vJhuHPr/to6rFMfnoGZz+yDPQ9NwRs/fQr2TmO6fenFgYWpnw5XZ7ieWB3GfmyFmScPwMwj07B1U0c2vgJTu3a4ftJErG5/sYYcH9Xk+/GOgCPgCDgCjoAj8HtHwInV33sT+A04Ao6AI+AIOAJXDoGDLyrxtB82//gkbP4uEnOi1Oucgt2bz8L++R3w0ge1TmVGCBVv5RokVpXAGgK6Knn1eyJWlcQc4p5B1ImlQ+e+fx/cvksSpIchRIvEqpDwv30O7pt6GGaHOc+VIFaHeXY85v4TMRjwsxmYf2QOHvzAbpjFmqpfugfO/qsWHLrjHDy17lAk/TD1/IczsGXhLBx/ci8c+Pos7KSU+oz0vnsPHHkCycStcNs6gNd/vB+2fwRr4Q5HmBWJVbnfzUo0DonnFSVWBZtzz94Ot3/S1DNFPLE/PfpG/QZuoZxBB0L/agqgSP9M+qJpW1arzsNzH70dHn4eYN/xl2CmcwLu3GmV4KJM3oQ1mAEWzr8OZ58/CA9j3d+sn/DGcZtry3Tk3WpJYrXWfkzD0z8/CTN3LcDZZw/C3icOw+xDV1ax+vhzr8C2M3fCww21aYcdJn6cI+AIOAKOgCPgCPz+EXBi9fffBn4HjoAj4Ag4Ao7AlUPgS6dh/ol74Owzz8HkxzfDUUq7B2AFIMBzX5+D6Y+9Dg8jSUVXrSMZ7S1lxOodT8Mrv5yBLb/Id2iX7+AO3Z/eAnP/7j64/c+0QqKQKGG39+FIrKrqa5j7TeEskVdP/3wAM3fNwXN2cxxJb+7U1I1cvmJ1Cp4++xqrda3atLbVZZOeC3lJAnn2hZgiH1Lzv7gB7vu6nHCYUgBSuzbU0dXvNJ3n7SRWqT7wC7Br3Sk4+qtpmJ57UMhkJoS3vnwYntu0B6a+ZzZPCrVkI7GYlwLY9+2dAH+7Fw7Thkg74MiZE7DnQ+fg+D23w+6/H65PlvoBE3+mDMeQeF5RYjUnd3Oic+qklP9g9fj0P2QErBKpWs6glliV2rXvPQOHP7gN9utGYno9UatO/TQqXek5oVoSYuqOKZh7dQ7g7j1w4vuHYOcdhY2uTF/QzamWMpj1xOpS9kNs3avH4fYP7GaC9wqXAljq3v1zR8ARcAQcAUfAEbi+EHBi9fpqL79bR8ARcAQcAUdgCQQ4ZXbL+dcBfnUENmitUCFd4FdzAC8+FhWPSC9hyYCPT8Hc3+6F+3ayWmzqwwdh5u6jcAA3pqqkyE/BvtmXeMOmr++GbbLj+tZHZ2DLT4/CcSRrXzwE05hqr5tXfek0zD6xFc799YNw558j2TociVVKp136fgvE6h1n4PDENtgPUzB1xxzAx/Kajlvh8Z/OwsG7z8HRj94Jj4WdyOO5dDf4U7SzOICSQkvXWAWYeuI0vIKb/fzsMOz+I0l3xrT1BwAOfAWriJqXbtLzlTWw/cvpR3ytTtzESlKyF/72Qdi88xTAHdNw8JkT8PifQtxsJyf5VJ1oNheDYc7zthKrANPHX4MXHlkDr/9mHmY/dTvsljYhVfYfnIO5C6/D0fdx4IBeElQ4/+O9sP0jT8EcknX/7gjsfL+WAmBSber5bXD7JzH9X/rxPXNweA32jeH6JLfBG3CcNmrDOq2Pwws/Ogjbf3sUHt7yGKeyD4nnFSVWYQoOnXkF9n1oAWa/PA334cZa+JSPHIOT390B574sG81JWY7dFw7D9j/aTxtjQdjQbCGqQkvE6h274NAzh2HfHwPM/uV23rguexE+iKkhXeuI1eSroritbIglQYD5JFDTbAbridWl7N0usp/3XJiFvffeB0+9uhX2PHcCjnxs6gqVAtgHJ399kGzjgfc9CLzVlr8cAUfAEXAEHAFH4HpGwInV67n1/N4dAUfAEXAEHIECArhT+sE/hWwHeSkH8P45OP6RSFLx17fCnu8dg4Mf3wKTsAALXUzLPQunnnwYdo8fgdeenIapdR0ArMP6G60JypvfzNw7BZP4fncBzv/iFBx8ZDc8hWTTQ4fghW/OwPR7O7CwAAALczD7zH54kEjYPXBy7hDseD+fc+5H++H2j0LyHl/nFOwwxy38J6352nC/f1Uleqa/8xKcfHQrdLrn4fz5N+Ds8wdg+58fhx1fewGOfHoapjoLQLf4q1k4+sUHYf/zNd3qcyfh3Nd2wG34rBfOwxs/PQKHx2fg0ANT0MFU5gtn4OjN22Av1hHF62GNz4U5OPXF2+HBb03Brm88DQcfRSyl1mqCiVzzMyfhta/tgKkOng/TkdfAtn/On+354Wtw6P4pOe8CnHkGP5uGg7PHYN+9t2GjwcL5OZh9/g3Y/hfTcNuFM/DU/dtgL5Lqn90BU5PAbTG+AOdfPgUH/8LuBr/0ec7+ZXr9he5Zfl44Ai/N74Gt9Lx6X2kbx7YbYcgSwbwLpl49DvcFhXXckR4qm4zJhkz3TnFb/+olOHp2M+z72BZYePU47P3AUZj64RHYgxjqbVyYg1NfexAe/vo+eOnNGdgq/bzYJ6X/7frOaTj8cS4joHjO/eQoHPzsfjge1JtL4XkUpr5/iMYH950FAK1pjP3n01vTPmX6RcS4gCUSn988ADMfjmOZ+uA3d8PDQrQC3ANP/3wWZu6SMU19AmDhtzLmcQzZPmzrLxf7jr2Px+GFNw7CdF5PuNOhTbIIr1C7Ob1/Lh8wCWe+vga2fTF+xvbsXMFuFZ5fa/ji9ca5P6I9s+Oo0d791Rzbhb9gu3D+/By89OxZ2Py5nbDlwhwc//xhmPzLFdguLVdx/hTs3+zE6gjWwA91BBwBR8ARcASuWQScWL1mm8ZvzBFwBBwBR8ARcAQcAUfAEbj+EWhUrKJy+4nHYd8DU7Dwn56C3Vv3xg2spKzA1l9l5Pr1D4k/gSPgCDgCjoAj4Ai8QxBwYvUd0pD+GI6AI+AIOAKOgCPgCDgCjsC1iECFWEUF7pPTsJludoHUxSe/91X46tdnk42ruBzEVNxQ61p8OL8nR8ARcAQcAUfAEbihEXBi9YZufn94R8ARcAQcAUfAEXAEHAFH4NpEYOtDe+Dhj2+BN57YC4fzTbKuzVv2u3IEHAFHwBFwBByBGwwBJ1ZvsAb3x3UEHAFHwBFwBBwBR8ARcAQcAUfAEXAEHAFHwBFwBByBlSPgxOrKMfQzOAKOgCPgCDgCjoAj4Ag4Ao6AI+AIOAKOgCPgCDgCjsANhoATqzdYg/vjOgKOgCPgCDgCjoAj4Ag4Ao6AI+AIOAKOgCPgCDgCjsDKEXBideUY+hkcAUfAEXAEHAFHwBFwBBwBR8ARcAQcAUfAEXAEHAFH4AZDwInVG6zB/XEdAUfAEXAEHAFHwBFwBBwBR8ARcAQcAUfAEXAEHAFHYOUIOLG6cgz9DI6AI+AIOAKOgCPgCDgCjoAj4Ag4Ao6AI+AIOAKOgCNwgyHgxOoN1uD+uI6AI+AIOAKOgCPgCDgCjoAj4Ag4Ao6AI+AIOAKOgCOwcgScWF05hn4GR8ARcAQcAUfAEXAEHAFHwBFwBBwBR8ARcAQcAUfAEbjBEHBi9QZrcH9cR8ARcAQcAUfAEXAEHAFHwBFwBBwBR8ARcAQcAUfAEVg5Ak6srhxDP4Mj4Ag4Ao6AI+AIOAKOgCPgCDgCjoAj4Ag4Ao6AI+AI3GAIOLF6gzW4P64j4Ag4Ao6AI+AIOAKOgCPgCDgCjoAj4Ag4Ao6AI+AIrBwBJ1ZXjqGfwRFwBBwBR8ARcAQcAUfAEXAEHAFHwBFwBBwBR8ARcARuMAScWL3BGtwf1xFwBBwBR8ARcAQcAUfAEXAEHAFHwBFwBBwBR8ARcARWjoATqyvH0M/gCDgCjoAj4Ag4Ao6AI+AIOAKOgCPgCDgCjoAj4Ag4AjcYAk6s3mAN7o/rCDgCjoAj4Ag4Ao6AI+AIOAKOgCPgCDgCjoAj4Ag4AitHwInVlWPoZ3AEHAFHwBFwBBwBR8ARcAQcAUfAEXAEHAFHwBFwBByBGwwBJ1ZvsAb3x3UEHAFHwBFwBBwBR8ARcAQcAUfAEXAEHAFHwBFwBByBlSPgxOrKMfQzOAKOgCPgCDgCjoAj4Ag4Ao6AI+AIOAKOgCPgCDgCjsANhoATqzdYg/vjOgKOgCPgCDgCjoAj4Ag4Ao6AI+AIOAKOgCPgCDgCjsDKEXBideUY+hkcAUfAEXAEHAFHwBFwBBwBR8ARcAQcAUfAEXAEHAFH4AZDwInVG6zB/XEdAUfAEXAEHAFHwBFwBBwBR8ARcAQcAUfAEXAEHAFHYOUIOLG6cgz9DI6AI+AIOAKOgCPgCDgCjoAj4Ag4Ao6AI+AIOAKOgCNwgyHgxOoN1uD+uI6AI+AIOAKOgCPgCDgCjoAj4Ag4Ao6AI+AIOAKOgCOwcgScWF05hn4GR8ARcAQcAUfAEXAEHAFHwBFwBBwBR8ARcAQcAUfAEbjBEGgNBoPBDfbM/riOwA2HwJ4vfxdarRa020A/Wy0Iv7cHfX4PMM6SvsaSPwfQ7/dBLcag3wUYAKAJWcqM8DVbYC9Bf8uLrt1qwQBPCHyP7XZ6P61WO7kb+/22nrj6CHRe+9Lvle5ZP6NvDPg+6NTJvePdxnvJ75O+aF56ner1mkxv/iB4rGCYtZFimz0mHdV0BfzM3lO4z36/9puVu5LOoLhx/+Cr4o/BgP+m9+h37j8tbFt6H6A16NNnvUEf8L9WrwvUt3p9gH4Pev0eDHrY1xZh0LsMgx7+7EK/j8ctwqB/GdqDRWj3egD9PrQGLWgPevQMCSbSB9vSj7TPaX/TNg59QL5Mz4zfMd0Xv6t9lT7mkxTtSksxkj5qvweDLp2p+BKsiv0Uv4CwSSPHtsTfsP368pm2Bfcf6KdjiL7HgxhaLW6Pxk7Do9OMY2zAePcWO/y9T4fyAQoPjyluf33TjmW+QhlL+ixzWez4YjwintY2tdRWyQPys+oDMwbUTfG/YNMG0Jbj9H06TnGn4xmzvJ34NvhJ7Gc0umwz6P1K/8Rj1UZH7Bgz+37ArO59AR2Psz2spptWuyAPWR6X/QH0egPo9nrQxd/7fVjs4b8uLPYHsNjtQXfAn+PfdAwOx0ELetCGXnsc+u0xWLXuFrhl0ybYsPHdMDm5AW5Zuw7W3dSBmyYmoDM+DhPj4zA+PkbPOTbWpmGHc1YbxoBtPI9WNyqTAAAgAElEQVTpLtoD6EOv14VLl+Zhfv5NuPjWf4PLF9+C7uVLMOj25fj0sVp4Mn1l85E9EueavE+WB+no72ob2m7clz90LrGfDd1elVvB2TuOo9gH2UbY8w67ChiYjsvfj+dvN95o/ZwygNTLsCN/2MVJOvZw/Mbr8dxDo1etVxjfOs4TG2L8GZzPdLy31S7oz76eF3ulXI8OH5CNinZebQuP69RfavPf2K91Tknsl5xvyE7AJie18abDQ+5DJZ+ZsUGXCw2B54ttlMxf2byX+5F1djxv16sx1obu31nnT6HmubQ0HQ1wchM/kO/fzDvaHwrmAeeh+pf5sDIo8V5qXuk0nBxE7VWYTrUvBnuEUzL5mDJZD9rQbo+Ffqm+MK0UxD7mNgDfH7THZV6Xc4nfSlO+zuy03jD2w3S42Beiz5u2SfrdpKuaJ5fpN/HL8vOkNl/+0jld/wz+K77BthPnQ+sj4N9kK8Q24N90tPgX+FN9Y/y91+uRjUK7P+gPoE3nq/oQgJ2Fhh6fD+dAncMYsnHypdstHp+M3RjNmbykKltT8qHkuXQ8c3dTu1Vd01G/1WckhydxtdAxC3CqTQPBgW7fXBO9U3xueibT5e0cQmi2xP4GH4zvkNcMEWPusi3CUzyu8kAx/p7izTaL7Sav67J+G5Z/aL/bQMvS3B6rDyZXpedo6/n4TX1eWvvIS6+ta5EwxmQ9rusKHaOlNQb5RXgtPG9rDNpj2P5tGGvj7+zH0HnHxgFvHu+Nxy8+Mv7E72I/Yr8L/+G4R1+E74d6XfA/43wK0Gu32NKVfHLs89rHMp+c14Kx/XQNQu/hWLJ9hfqc8Ax9XtdRdwhjLo4PxZXHZuwC6f1p+/Ln6nuZzmv6jplLc54jrGHZTiXrICdWy+PP33UE3kkI7P3yM2xIx3gSYaPJk9EYLrJqSLt2YjCHJ1ZT0kkJAcvA8LUDiaCkkxzCxj33BtO/rdNApl8Xyrnjmqwz8nNWXHw+jzgZgXwj0MwiMkzAqZGWKTTpOnYCSftUk4ddus+3h1i1k14+Bip3Jf1D2yIlVo3zSZOSIVaFVyNCT95HZ6uPhCgSqf0utGqJVSFUkYAddIlsbQ8uQwsn3V4f2oMWtIhY5X6dE3/oNJAfRf9jt1zHApFXxunhAxl3mT5HJlwS11b6lfYTvs+afkDOI3+aL2aRPEY/lp2C1IlX515/xsU8+r5xMMi3hPQWQGqDJPVjb9BiwsC+1EEjYtUEbYJPasZ+yVmsXWgTEV/FKyUrqgEDJjuUNDV3Kv2SaHJDqqojh2+iDbSkKn+m10AbJr9b55EOipjY9qMWKyx0Qz/7PRKrmbmnrtVIrHaFWBXCtdtHYrUPXYqJDKCHxOqgDV0kVsfGYRUSqRs3wYZb3wUbJjfC+ptvhnVrOrB21SpYPT4Gq8YnhiBWWxxUgT50u124fHkeFhYuwMW3fgeXL16Ay5fmAW+gjX09IzwssZq3ge1z/HupkUbzCuw5dR4IREbu+MsYounHfDYkp1a4sStPrFqCrTI31N4okxH1EZvx0UCVo+1iqYlYDQtwGeM81i0xEu1F/r6dz0rEql6XAoI4WN4mYjVfyCqASCvUBfhonrOBhQx1GyxmXyrMhLRgL74qLpp5g/pwHcmbnq3W3o/YMywupbGnp0uuVxtVwMmmISAgBkR9Zxu4YHsfidDhroctlM5tiR0QT6AECRNlZbBwfs5NmZ2T1cfBpsI7jvc6BhiETvx0JWnMekGPj3P+GAyQAgzHalcSmxrsHPcV9b0G6NPoZxJkyP23UvsFUUXp8XNxRpNNL3OQce5XAimQQmxDmGRVAUEUmuD8pO4Z2xXuS0rCWqKVCMgQALIPMoABMo9yb0w86loH10jjgfxiwgwRGxOSDZcs5TGPZ1HSV9c6YZ0ijGklgGIDRhlxpV5quHPpi/zM7DAF/wrxQmyYkSO/zFCN8RSBqGXslKPlE8m4NP5v2vx1g0HGmPXZ6OLaXyOxKr1T+uSAln9ERBb6EPu1ca2hgQcWcUgwLQT2TD/nRUggwdWWpOeKgYSSnaT3MPjcGoMBEaxMro4hiSqBESJd8Xd+CCFXuW9QnyFilYlgIur1fepTOJ5FC0FtGftOr42zYtnftnNp7p/LRCldIwYVqM/hui8TOATbSuslHWPI86uNLa8JwrzYsNQemliVfhzOSX5aDEAk/qMTqyPO3H64I3AdIvCZ//1fS4RK1apszNHso2nUSKFd1NFksUxita8Tqkw4OXFrJw52rmRqNU5XlVi1wKcevRKr6gQmTZRECLPpNzO4fHk5txAcIRpFk5IQ0+9gYnVwFRSr7FhFYlUnRyVW8ScrVntMtNYQq4Bq1T6qVRcBiFhF9eoitJBYRRXbMMQqRWCFMFW/RokUjdJmQWl0Oiwxwl8rE2e5eWDFY3w3Vaz2srB/PE4XWSH6b8kWvHZQHISpXq5DeoA0iizrrpRYVSWxfr/wPfoIr2Vc35xAkbVziVwNKmCNeMulyLEPQ75AYDWwSa3gYRtMs4h4hXQRQjscZqPlpHKICrPgrMliFWPy0bGzTiA/RIjgZ8QqkRzmFds9Uzsb25cuYq3a9+1RrKqqgm+bA0xXglhdROccSdM1N8G6jbfChlvfDRsmN8DkLZNCrE4wsToxAeNjrJwg5WpRsYrKFBz7qPzpwuXFBbgkxOrCW2/C4sI8DLo9JlYrWQ+mTQLLL0+b9LmVk6p4VjuHJQqZjDy9XhSrrVZKgtYRfFUXqSELouGcTYRbXFTlihldeNMsQ7fC9lDUn8Y25kHPlRCrdK1AFuSK1ag8TReZcdE9imLVPnuKdQsGNbaTfa4agjRrMM3qYDNAHmI4ImkTQyZU27wuglQ98koQq/niPT9nGtjIxneuqNJbJBNY7rsY3AwkV0W11UuCoSU7UMIL/e2E3zP3VZvZEk7UFKhPIzWluRr7DRMomlECMIYqN3m2lChVIioCxedsJYrV8KklZK0/ngQCqsKBWiLJgNeU3ZIH1Yt9NCGT+YjcrqXzvypTldhRcjUGuIkIFFUrn5FJViZiI8Ea+mzPKPiMs5gH1VVFqFiDzJVEgLeRMGOFMZFk+PcYvsfZVvbFxGoWsBdilwPyQoYGMlC/rWRx7E98aiWOzcDR85A6VYlQFgPQWoDI5LxF8jcEASVmQ7YQB7ISPw+z1TBwZLIV8rPzmlbIQduv2dDxOtgEldi8sWWm79L6AG1hfp8izlCgSRikWS+apZBmbYUmCRlHQuWqECEojvX9Qqg3HIttjrYffSZVq2JgRElbJlwDkRqUqRx8RvIUVa8aSGEVNKtaac5ANXAgMYVQRPzx/SGJVR1X2GYs9oxzJPcPWQppgMGQlrGdo4I5tffNxGqll5nDRyJWzYnSzLZUHe6lAOosrb/vCLyDEPjs//E3TKQGpWqcP0jXYoR9lkuNilWr8kADiJKkqpy/bqFlI9E0hZloNv2tzlYS5a5f3KZrB576QtTQTJjJgxXas07hQFcmL9MoFnWiw0kzRNdLzmCuOoh/D78QLTnJBeVv5hTmayp7lka32yoVDSlegaxW3REdUn1GG8lHTw3VqOhM4edKINEkS04WlwHoASrNhidWsTwAqtfa/UtEtGJYG4k3Km9hnR9D4o2ps6EpauxThQUFN3um/NHvG78xOP1NwObBicyXZMVqzSuLxlsSIGZdmbT04JkYIlCdFU2fkX5rFwrScqwiqHuWosRSVOcm5SyJ2laUKelYYXUMX72ygKp0ZOPIW5I6u+GcUE0ws45biHrzyZRYDc5aIF7REY/kty6OAkk6EMI9J3ZFLx1bNrMJWZOXAkvq1Ad8DJ4kUtCU30IpAB1jBuDhZzOLKSlOa0oBdFGZyqn/l7tdSv+vVay2xqGHKgokVjdsFGL1Vti4fj2sW7MGblo9TqUAlFjFRUl7jBc69JP+o+WgpPxhKQAc8l1Y7C4ExeolVKwuXIT+Yg/aLJeOYztHYAli1fbJJrt9RUihhtZpiDE0tulg0ESiRbvTMNQK528m5spYYN+3qfmWuJBFXc2TDNsGsX10sS2rZ7GJuniicZGU+kjnrZycS+wBzks2O8CosDCQTPONXjaQFNG6xtTVeE2+vawUgNxzMgyXmHcVPuZDsuBBwJbVSmEKyxoeL1G2x5FYrdrpLAKZtOMSwYmE6xs+kJH7bNafGN7IpUemZKax2iSnq5kUzUdpQF8Jg7Jilds7TMzJjUgGd3gvzfyiLyXHD+NPYomfqunTiZf7A92/tYfYEcRXCL574rOrOjL6xypKGGCgRLKCYl+jq6ijJVqFNNsLyZ2EJM3JQNNfk35oHy9NUKqWvhi+m5lOEAlIwjtJY2ZfS31dHc+RVLWkq4oLjKpVfLxBz2TFmMaiR9P2M4RbIEuJSFMSjMmzMSHXsA0CsYrrPtMYTBVm/UltjJJcas9MbxS5oopc2ZfHtRuV4NKG0IWT4Ebvq28Zsx61zEpyJ6G0UjCkQtpy74lksJRb0bFkyb1ArJb7vfR4eipsp7D2tSRlqFSl2WyR1Kybj6PalINRjDen2itZTe/ROJLz8RuMMPo6pmxGuna1IyNty1CaQANn2AewvYXYHeP6f6xeJQJeSwHYTD0csxIsCfeQkszB1rAbxpp8uXUeAykfkP+tY4O7XbZGsXZN1dvSPRORiFmbxrm6bJ+bbKOdTivEqhl/GDwLZ8/XGubZ1YaGIeaK1cqc4284Au84BIhYpQk4Eqq0OG9j4kiurYqPj2o7NlCRWOX6QQMYYBE9szBgpyMqMxIQDfnCU0kkCcPkTHOL1LIcYjXJ5KxcReqhJtOPfGjXGaMskGlqFF+QWWlNCadkG0MGpd5ayZFVLIZxhOs6X05GRz8pXn9YYlUXI/hNu+jUSa92AAxBrIY+IWRtTHmKxGrEgx2yQb9H90GKVVyE93rQwom6h+/HGquJYhXrsIp6td2/TMQq1V7qFYhV8V/wecc0PT0QVRKZVR+Hw7TVhB9TJiCfSBsNhoyL8MzGicBnNV04XTdJKQB77jwlPfnMKA64DdIFAfU9cr7QayRa00T8VUlR9yRJUVA6SNP0uC6bTW8y/TEb6+HstG5ThUz1mnVqI7pu5kflZGrEWVQX2meD3x+VDpHUkGVGqKemNZqQqFc7Z1KGg6ojkx6KPaSyFtUeVNtNrhqxyh3VpPUuMbUFQlkJZyRWB9Dv9SlDK6mxOgSx2u1jD29DtzUO3XabFKs3TW6Ajbe+ByY3bIANt6yHW9auhbWrucbqqvFxUkkFtaoQq1xhNRKrWAIEX71+FxYXLxGxujD/JixcuEDq1f5lLCmSzidV25iuwqtBgeWswpfAt+bjptjMEFNh8az1xKoSncu51+EUj+mZq9dL58H6czbZgdLdsw+Ci331V4wSRgOuGbFqydRaYpUMqtZbVaV/rOOGQUFN5aVewwwn3yItzoy6KqTR1pEp+r3YK5qm3cT+ceihpmFTYrVgdWNJHPMhU9HlFFgRtUeznnRW1XmVrlQQfQ3ZHeuI1SG/zk2SBS3rDXMlIdpMYXkxTnOWUEKgNLJjxoIls8lUK80SuoAWUueJL29Z9bmXrLggHcj6zHxtVqMp4cO+svi60o9zu6hqyXguO/dzjVX1CRQR9Q/oNtT/Sp4mTVmvU6qW1KlJzDcnVs01RgmAlexOEmQRhWYItJZKAUiNfFt7VQmooKSX9VJOEoXxLlXJEt/fKBxDjUxK4eaauFQegAqTq3qRP2N1tc6JoadlAxH9HbaZvDawI0PWfbzII/NGKkkkJ5FCRH89ZP7EPRT4WW0KN4osUJgjIgteTbK9lBJRytxqiQW+H5PpY33dEKgQVHG9IJ9XyxmoAjV2FEKCgOGaBCLRYVxU2ZnFj2yJCm0rJUt1fOh38z6rAYhwXIBYausTCZ4LdvIog9gKPZYAkvQeUS/j+TkwzcpVTPcP5SK0xqr6hkTGoy1QpGVtTYpU7oS8fpB20PJY4oxrv1ZVa4lUjXYXzxGDTtz3Yz/LS31ZpawVy+RzdUH+HJFtmEALCXDRxktGWpN/Vpo7XLE6ymzsxzoC1ykClljVwuZUdoWiZKnDljhSIZ2lSqz2u7y4jWRPjMRWF6kxMEem29ZdVIJLU+21pmWDMbRRdLkJnROSOk30mUk9qhpjY9BtRF4WRqicQseNubbwi4ksVhcxTQvhYYnVWsdSHQ/rwyeR/LSD2gnB/i5BR5ossQ9okXHGMtusITlJ8xSjz6c464TLf0diNRyHfQ8dMlGscq06rpXaks2orgaxqso3doZizargh2ufrB3vqdqi0SwQZGXc8j2Mkv5hUm/U0w24mXIN3AOVJI1Oil3Mh/NKCk6qsOG7R5Kq/lWtlRccRt0MrESuKpebka+ECDrlxmG1wz1NnUwdrxSzFNc8RTbFMyNP1aFn9GK9JKNEw3ajBYMugBLFGpMm9Czm5rmCWFpVsuJcZ0BfS8Sqjl1VtVDAgzYKKBOrqFS9VKNYzYnVdmcNrLllPWzYhKUAULE6CbesXQPrOp1IrI6PUTkAq1itEKuyUEO1+mL3Mly+9BbVWF24+CYsvHUBBotoQ9Rma4ZEGi7BpktsYkURVR+wss23RKxpKI/h7SRWKa6SKeVzsqr+putJ0Pq5jRfkdTbQboiVX7eJDCkRbLGealq7OnCcBcXqsMQqlajhwc4+j93Ik3fGq5CrvMBnO5fgI8SeTSfUZ6X7UaJhiN6jG+XwoWkpgLRNVkCsUr1ivUIcF4RHLY/LxGqpb+flcYZ4zJpDhKmrmV/rzpv0nYaLoyKr1HOJSKJNdOKXU6zRhyqParU7Sv6oOoBcTKljWXqcPGCf+FoNMaBEBSt7F7D7oCyn1FFVH9e0qSV4qoH9GFC1JCsqVgdm8z8lkiJS7EfnY1tr3/PlCw+UiTP0fCmxmn4PBRD6Kp6zru1LeGrdxxBoVX8iTfu39VaZYGL/oa8b7xTIVO0pFTtBYEg+nk0Z14wVrJcZamPy70ysjkEfiTSps0mZivSZkqxWuW5AkBr2VkWa9us4Gvoofmi3odfrA2aBcS16MpB8wpAFxx5RJDtlnShErNpTlUEq0UbWw6SLh/ZW0lRtaBhmWsIAxRpsq+PcHMeiZjfGjqF9kbMqbPAh7TPmHNkiT9ez5FfLOUI/Nseq0rh+jSglBFTUU+ifGvtQw4ttyt1ESgEQyY7qVM5qwjYaJ6Jd+wqXDYjjWeYF+U4c/mzztWID9wOxGcFHxtq3cYNiWzc4n1fTRzGCksyBatrcL992JfG7K5mWZp5qyMJsXNGKJJfn5OFfTqwOj5Uf6QhctwggscrGVHZZ1nQEnJhJJciv3NnBtGo1qGoo2ZHvQ7/LdaR4woykavE8OpMYh0UnI5wY0CBj2kqMmGUhwtIEY8gvipqqs2ZTk2mhEb9cv/grPLuwPnReLN0TIptt2nmeedaqg9gUORu2A1XaIagrrcqwcM+ZQ2gng9LEwFFpdRBlYZjVLkruhVeWtY+ROPsNitVk8UheJxYBYPKVKCncNRXTi8gxVcUq1lDljauoxiopVvn3NtVcxVqr+B3eECuvD8z9jRdE2uE5gisukKTDxYhz+pi5r9206E++aeumGZFLtjwN5J1+t1JvzZB6qioIrZFP/LY+EQ1OaWfcxRPJdPxpQ7XU9BmxqmtW4g/T3THFWITqU4qtql9sND7EJEwUnnoQjvcaYtU6nkk0O+t51nkjLCzBmf3O3IdRq1o8g5Mutkz7OHmV4jgmpKouHnRXb+5SmgSKn9oiD6MSq4QLLoqkoxKexgao0xzawaj3sU+z+EOZkOEVq0wW2fHNtbVoP4GBEKu4KVW/D4s9LgWAxOoibiIlpQC6+JlsXtUdiGIVxgE3OmivWg2rkVjFGqsbN8LkLRtgcu1aqrPamRiHCVKstsNP3nOhzRkCVrGKc1YLzUQPer3LcOnSPMwLsTp/4QJQ0E/mJZ2PNIiiXeidQ6yWWADsA2W2BduXSZrYzskYqyVp2HrWvZrmVruRT/79uvss+RH2u5Xr6TwmdF6ptElY3IdFYmYTbEkcsSd6Ha61zKt1WrYnxCqSYqouFCWWmgh5m87DrDY/Bl6rZWoWms/C/Bg6a/28ywlE2pYjEKvZOA8pqtmqH9sn1FhtIPASY85/cMi+xJGl3S+36sO6Sew3iv849Hyck9w13LDeopRSrbg9OIR46xZtTms3s+C0HhNGnaj+MhKR+pAROqSWmBG111MSqrZcAekKTEYO1pEUlSGVr6Cau1Jkxfo/lZR6bsQ4D2kpALEJsk8gBeNIBav1JfluQ9AgE1XElDNW3IWuYoO08sBBJZi5n5qOzNdJfeKl5t26jsbp2xVLxQIEZKWFqAmBEVNPlYkm3rWcN2nS3dE5K4tri4rPLZkv1Mcy26NX1w3nmOTW3d+xXXmXdyqhIHUymUjlUgyDMVQoSp1VKQuAO8XT+ZLnk8aW/lzJCAp9LoyIaMJk3YYZLVw2jgmoSKJKBoEQqxwwkqmZiFUprxIIVKOOVBudKRqTc6vHJTaQXFZZn/L0r2QroxmCDJq4FcqfII7RKNlAAZsw3q0+tEmFWNV+Z42dKZchXyQSlFU6xXUUXlf3O7G9r2jbhHBX0Q8Tq7oBFY95JVaxHECL1teiXg1rZfGriJzVmqo8R/F4Q5mLWeOHORHvjktbaPCAg++sFub3+Jj6VyboElQqAZAAadwLpmRzw0ZpsZWMrYwKWWuP8PclSwGErN30SWrcK7Z3Xgqgod39I0fgHYLAZ//PZ2jypVp1mP4vuxuyzepKek7qlKCBpCikOHscdTUbEA16pkB7ml6LyfLW+OnEkEwQpk5ghaAkjjXGFm28iBeGfOe8WEmPpU/o+dRSyySRtSWb/NTrbyI02SDTycVxVB7YpELROVMjHnCI8T5+S2t0KfMk0cAyWRtvXp8/YjpcJ7XrqOgCya2QF2KLwVcnxIBN8lHJ0U/fqysFQA4opRGxYpWdLlSa4cY0omLFiRvVq0j6DbCWKhKui9DHtH/gjasGfdy4CksHLEILydYBblwjOzRL0CAUn1dnw9YyCvBhQ+gOmLmqgu8zrduaUqPmqZMGaZfXWNIF0BFRPzv269C3zZnCGNAvhAtyalUgAOzYsNmK1L72no1Kk1K54mhIxhsRq1kfs1F4jZhLqhkPKy2bERd16jAl/ZvZrsramzWfhRexYeYZTF9kMoLx1LQyMRJhvKkzyMNPNqGgurxCiwbOQ5xsqg2so0UWQwF/vBdegMXqi3x7OemTx7utS1lKFdMFbNxUMC21UCVW+Yk0WJX6/Usp1eL9knMudiBG6VukSiHFKpKsVAIA/wnBikRqtws9JVaJgEVyFWuuomOOoTup07hqFXRuuQVu3rgJNr7rNlgvxOpaVKxOjMOqVeMwIaUAtE4Yqi10f3vll3nByqhjndXLlxdg/uJbMH/hv1FZgO7lS1RepKRSijY+kgX63Nx1q0xQHdGfH58rG5rJxmr/jgs6a+/T49LbG68VDDYtGJpmDA00qQ0aJRg5zEyUB0Oa78WO9aZFmhATOrEWarqG5whBlBCriItA3ERGF+OGIKAxnu0CbIOIbVOfOiFFhdxnMkDNkLEjhuTLca5XQ7K90dfwfUwX9CXEywQoH4lZO/WEuj1bOt7qSwHUGPfKHJYfN/yzVm1wXT9jc15PmigZFNRa5kTWVqQLe1ubVfuwnYzlJBVfyihdk8NTdazpTOZu6saHbdtUCFAiB/SZ4uY7egm1l5juz+Qpv1T9JkrTrBZr+Dap+dJ5TOc39q6iUjW1g4JfcOhtS0aclXgNfTDAUY4GFMy8eR5+rnyM8dg2ZKCSfkbNqkNd7YAGKzHzCsk5zQ5Tm2Azi5KxJEIAEgjIxEckKqlPZRPBsXHZ1V3IVSFQ6bixcUAiFdsRg5VIyo7hhpC0e7ykhYvvxmaTAUNbFsyLgU6XKVQ/llvS3K4Gn2VH96C6pxNTEIqVqYZ0NX4GXz7WoOXry9pAANW4E4/VGADn7AGhdMU34wyklKyWFSOtDaQnJyaBiFV9JFvDPtLF4Xj75GxVxY8NGYVWsKFjpES+xlvI18aMt65z7XHpupOP0dR9LfnA6xfKSEWyFUlV6ivcD5Ss5yRRfE89rBCdYEEB9lc7HwrJGlL9hQNAQhV9xHTTtob5WvuabKAd1LeEY1wHtXBRIjaGS6E0lyIKfaPO2BfeT0oNVIKK8QvWb7H+YulSTqyO0AB+qCNwvSLw2Sf+NRl/StkI6SNqzlZKrGodM0s8pI74yMRqIe1nWKc6kgs62UmtHFujpzhFps4U/ZWlN8dFp+6mKGY/HBej0XlfUYUUTYMy59DPEYlVvS/+mV/FvpFObNcqscpeEaeU4E8kR7kGE79HKUe0gVAdsboILSRa+/yPiVX8PjpbqsZmzY2q1nT3S0VP21WqRRlSPi6K6hMbhUrP2oKpuoywTFRCsSOoE26d1XJ/FwLc7tBplJTqgwdy0S7cySmqLjLYwccginUiTL/K0iEJQ+uQ5yoU7Zd0IKckiWvJP02pDyUQ016MN1JDrOLz9KNtsRiJ2x6JVR0g4sCTYjXRlGoKE7dRvsDmQEOsG5a0hyyoWgMk4mWxJM+pNGzTXHGtEqt4z5Yw4i6xXGIVyVfOh+hRwKINA6yjevMtcMutm2DDpvfA5ORGmFy7jjawohqrQqxOTMQNGGqJVQkm0AZWWGd1/i2Yf+tNuHjxTSZWUcFeoB2XQ6w2tWVOulqrO+ycFe0QL5ByM1F3/WRBlB006rVL17gS56jMg8M+XPWLS7pfvJbWQhx8uO3PEdhYXsQu2ClDYjnEqpQC0Eez5GqulGdOICVGizgbhVT++fVPrOaLbg1sicUxg6qpDzZ/tmR3SfpH89GiQq5n47JgmiFpjD4N77epRjgXhi6T5nkGi73fpRJVrR1MyGAJbNpzRV89qk7TIO+G25wAACAASURBVD4q42K6f4RESdNqFhfzglmt3szHJw9NTpbD3JjGL3jpNZJ2lMBnsW0b2rLuIx7fWsNTdrgPEZO4URWT8Rq4xuMkEGjSptU2WcImnQeE/tPuQJsLxVqqtHAY4xq5WEYBSyu1UZE4xvUy2+0JGMOSOkKssnoV/8Yd4NMd4pWYw+e2K7eK0MQ8q118cHZATPenZ+PRxQpdsqv6t5KwkUxluCLpHNQG0aCKQjIG0Cxu4XeaAGRjZQY40UyyDx+JY/t8SryKy5MFWFN7lROr7CWJ4ytOuA1QlgPeWa8sBnRZXGSfIhUoqIhB7kCV4lo2Aj/WEgBj4yIIkg2sgi+uOt5sbWCIcOq/iie1lZS/6HcpawjJSSRXddO2GGQqBTXYQxYKWARfRt0bq85Q7EZiCgQWqbEbXqWxVD68bGPzY3NXRTMkSvNOEpxzxepwk68f5Qhczwj8L0/8DRswG8UKMdkrT6xaAodTWMRJsJNHk2K1zh7XNEJFcaBp+miMcbcinfRkcpA3kuqydSSlnXy1ng2nLdn0XI0uNhOrwXGSKOdyiNXUyc0ByYGzE0g8Nid/lFyLOFajjQGH5KPqAjEhu8xukbbGKt6JKlaRCA1OGarMMAo6FLHahQGVBkDFaolYZQUjIUIqZ3Z+4s6bEStVSHC/tQsDQ6xW0mcNEAnsMbXKkujiViakidZNKy6MSlXVZaanurPZrB/+rEl3D11fb1s7vHyR9tswr6QdxdvmOEBWX9bW/spUJ+TANxCrPCwLZG+SSG/vCjdLiMdXcYtKBf2WOlvsoGoQiMkXFT/gs4fnDRjLsaY+WDynKs5Jq8ZKDHHh406p8b7zR7xWiVVLCMXuNSKxKsrWRSoJgPhEYrU/PgYTa28Wxep7YP36jbDh5pvhljU3sWJ1gjeumqA6q7E+WK5YRfKBVe0D6PaQWF2AS/PzVGN1/uKbsHhpHnpdJFaphyX9ejnEamV+qZuHsvdHJSajQiXalnx8pPdilCZXyEEZ5Z5HOXZZt5fbuCVOwmOdlej8kuW8BI+i0iqt26w2gusEmjrV8j2ar5oUq0qGyf0mQZrwnskIsUGsrPQO3zaTNMmMLX8W5+6hwOW5rfx6uxWrNjuGVVOcTVAlVvO62XY8pBjVz19DwRMOqvo+df089XXMVbK0Ym1TJScs25POYdy6ef8NVqx6a/GuawIWCXmUN79sIKknsX56VMKlvju+30di1dRNV/+Jz5P6UEQmB/9fBQmlfph+NqzNZTe8rl/Xt3wTWZtiZvLGKYgahSQlAjWk+UvwNZKqSrRqmrQSi2xz7Muumcj1EnaJFauxTiqnd8vfQry2sQRAIFa5rqYSrESsIhnbnpBTRvKcVK1YKsIQ+zaAzr4slo+I/nFoI3ayI/kZFKha8kJLAOgmqWxjiUw1m4NqKrkSrWTLA8En15ByClFJqSQ2ny/WKeb7wUwaO55sibDq2KgbYLx+iFkHfC+h14XNk+MIMI6v9M+YgVnqlVUfUTU3eTF4+bbdxEz9bt1AxYwJLQfQEsJd24+7VHlTwjB7SukLq7JGIpXmS8lexYxCrHXP5CqKYYTcbjC6VJ86bAzG5Umo7+F3pGShLq91vwUi/bF+cM1Qt0HNJnvPfXZ5xGrdeXNC1xWro824frQjcF0igMSq7gjIG1bFCFGr1QtR8tRBwRTZuFCx0Si2TRKhSqKzuijJFrO6xLVpQiViNTOayULTLkaGUL3Qd6WmLPsm1Uh6qB0W56qsfaukMJ83JVaN7xPkRtahNG6HdT15I0pl/OjZ03vM7zmdVCLpF2+6TKzmk06+OKPv15QCqDitFd+jSq7y6diRpIVRSPPhaDX3JYlwS60lPg7T/jHdXybvTLGKBCrVAkVnbIClAPD3LhGrWG9VFaukcKVaVkisRlKV5u3QArFPRGI1pvWwW5Mtbk3vsLg0EQyVFrEL5oysTTqf7Laq79ku31fVBDdbInFLyTElFuRRpI9pe0uzk2Mfsm70TbkwnQHrshmCNPRD0yGDwxbSkpjG1tp9+hx20RDey7wlSpvLxmQkju3WCulwLWKhi3UhP9WxCk47qXW5VmqyKAoai0yJoQQH1iQbtCm1j+L5gs+oxGqOi8U2LwVggyq0EYIYHv5OLAWg9kg/T3QoBbJK+68llWzXxxqrmOrVxfHYxRR/rLs6gEWssdpjcpNqrUrNVarBiqTnoA09/CelAHpImK5ZCzdvvBU2bnoPrJ/cCBtRwbrmJlizepUpBcDpi/j8pFjVtEhZ4+LzUnCBUiu7cPnSJbh8aUE2sLoAlxfeonIh2Xq1MAfE0dlMYObkLEOfT0O5aWy0C6bPL5+g5NS44txWU7MvHTGj/dV4nxaMJqKjae6urC7rmaRarCVdNyFVk8aqkqo6X41CrOp3SH2j5T8yYpWI3EKNthjE4XHLJlxttflZePy61OF4P9U2xf7Bpx+OWE2aiNqkJgUz99ds+jT3zNE6WOHovM/Vk5z5XNDAQlau09DPjPJw6G5dmNfzNi8Dg/dhI5zW6VWCRd+z/l92/w1jMfFbavztSL7oAcYvbWFpCFZKavtG+xP3HkifT52Hcu1V6rs1JI/at7qOlNjtkv0YgnTND6mW5+H7Z98qFv5JNrAL6e9l5aqm0Fslq513K5OJqaHJ+HKNTPzJ+1EgQcqbUmG9ekyTxveRfGLVqpQCwBrlQsYiwUobG9EGV6KApTUS/84bGkek7bzCLgYSq8VUucxX1vkxrWmvPhYnXGkQi1WtAVsJcgdspF5n2CRJatSqzeRSANFmUp3iUMeWVbAUDMA9G+iqcXyl7ZyJYiwO2QbPuV+hiKl7zT/5BOnvuT1MLhKBx8ep+UiqDrBfTZeJJTk0+zEQptS23HeQbEcinr5jNryi8aNlR2wQUNb1XDtVy1/gJrfidxGRivteaGYh+oRakoyxtOPK+q5a3gI/H8MSFVoHGt1oWjLIJl5Bscp2pY5YrfhhuY9b+bs+I67OzuTXINjCWiC1v06srnja9xM4Atc+Av/rV74XilkTwSpJklxjpW4HU66xWt3pT5VeZWKVPZDCLuI5sTkEsVryf/PoUJPDRcZcUgs4QmcntrQGmJJrfD6egi3RGSeGpYnVkvNv1zUaFFaCW4L8iaOqDqWdkEZfqBhizUaRyZHNkBuSWC18LThVdnFYT6zGWr2kOMlKAVCdVZm80QmyNVYtsYp1V/u9RSZPu7yZFdZZpb+JeOWNrzjir8ghlR6SabilreIyFG0XbJJ1TTZ52r5EpFxNT8yOS/pGJhPViZqcnypzEJz7vt30xCzK1V0NiwA9h6bDm1p5fMuxMH27pJAV7AaysUXAq0G1mihaqXaTcTJ1fZUFECrIZYof7kvG78xSvMIn4i9ZjJVoxg3nWOmIjjgT9+wcaY3VNLigJCOqngX4iiPV6mPsXau18mF2M43amaGw2FPCWRcuHG8R59yqE+T9YMvCxlV1xGqyL3RKwhf6TiSww2NDb4C1TPv8s8ekakKsEsGKZCpvZhWJ1THoDbjOKi5r+lj3bc0aWDd5K0xiKYANG2HT+vVwc+cmWNtZnShWG4nVNu+yzMRqD7qLl+HypflArF6afwt6ZBsihtp3Y5vkZOkVIIEqJnUUcqe2tzR8EGuqMXkWr7d8srb+cpVzDhHgLJ2t1lTm+DU8eT3hlqtWq4Ene1o7Zy2PWEUyQu1onG8jkWYW/aaGcbgHUxrA+jb0LbFz6o2oXW+qFZHjkvaLulqpqWI1bVYu6VJvy+o+icTbcnq2fufqEKvDjUttjzAvN5iIlIwm2ic2cTp5NcCRl7Gw1kpr8pTuvf56lcB4wnakbksaoNHaqToHkQWlf0isEhFqNk2MvnJzKQB9Iq1LyX+zTx1eyXmbe09z3UVWWJZede9Xjq2wrioUYJ9EFaxWmFAiUcMmc6a2KJOD4X8iRlCBqkYRxUel7B/ZgEhqplL6PxFmSriOwRjV0hznGqtEtMpu8BiglBqs7bFVMUUcvQyaRjSAGdc9yp1TO0tSuq6jmCQVtBJnNW7Sx74XaztV3cs+v6h0xfZRPXDxP6n8F/0t6wSp6YonCoIMYQKDjyaqVLoGsrZaKovBpf6l5GD9lGUzHdJe0FQtehQrlxC5xr8byT5m38Oau/Elvp6MH62TTBuhmjIBKrLiMYB+g+w3UKhNG2oEC2kaNqvqyWZVWAIA2xM3EtU1JPnUzCtYG6HXoy1NtawFhu3k3oj2bfN3OEigJCs/I/V1JayNv1Nq03pfqLKwMna6uSXyeJUTqyP1XD/YEXhnIfC5g0is8tRIRkwJJZzysLhilsrGT99MrKJx1N3/bEoMf7VMrCYiwKWI1dz+yeoiOLs1TFZORpChDgSFbdd0uuRJKLp9V4JYTUk0QzDJswXFKs0aMcVao5BJxFjDoSN1zStPrNpdKyPhFReP1PzGeawqVq8ksYqqtD60upejYpUIViTDDLFqUkOZWE2xDpO1zJT0tw1Jloho0w4VEtR81rgwzL5ojx0jB9Q2tqRPIZEn31PSMO8SCRGpbUEnS8clk4zsfI7V7SIuwzn40KF+U31JgDDesJ4XvoIzJH9mxGqFsLHpaDImq8RqoeyGKE8Tp0pA5BqrWoNRUplk194x3YRK0vy4D7MNRHI+/q2qFTxZiza9wsNoIcBM6DuIWGXAqEQaVpa7AsRqD1MRVyOxugHW3/puuBX/4WZWa26CmzqrYNXEBJUBoFIA47yDbVGxmhGrGGBZmJ+HS/MXYP7iBaq32u1e4oyAJpWeHcNmAV0SPumhJeIqfJYNxCZy03429CK/YvvNZhUZST7SNDHkwcnzVOrXpScZjroyJTjEJ0ks3pDErSUkWX5Tv0ius8f4/pUiVtVeUNAmD17kSmIhF7hUiSq3RMdKpEI6FTGhUY9uvqC0PkSpxrZaZDtMlk2sVny24Ta9aup+NxSxiv3WBFttqQPawo93RuT5yPg0PLMNp8Kytkbr/gevV5VjRgmXkq1MdHDN7Ei8VkUJMSDI079GVGN/0PVIsJ3ZBmnJfZoOGXwz+WJU7FV7ERJG4dI1tSqj7Y6dN2SDlGySBFqVVEXiqeIfmM1E9db7vegjc+32SKrG4A6/H7J6TD17UpoiRkKOEhsaiFNJ/0eClTatQlXrKiKnkExFYk03smrjBlZjq4KKVduBUq6pVJxJQRfSjo+JpQCoTRMfLiX2g/2TXkrbvmq/FYIu9GIy15rJJj9DIJ0m+rjhlx5n1MFsDvn69FMy1ZjoZttJ4gxUrUrN/DiXmz5DnxV2mpXlcS25mpZTzuqhMlJX8sX9uXBOXtSHbEr8E9tfxy+t22TTas6wkHiGrHPi3BNLK1A7Yup/L2YYIsZEpGLWUm9RaqvqZsNmHUibh/LfrJqNFDT6dJphNY4+IZH7LRin/s3Pgd+x//g8V4JYzVvDTlqpgKNypDnUFatXslf7uRyB6xABJlY5tVIVezKPMqkaiFV22fjFG9pwDRyJzuqkSAsGNrY2OhscjIykiY5VCCAGolcdL3aY7ERXBno0YlWkfyatxp7VlgK46sQqzQzicIozQBS3KGl5AaWpVJKwnmyeVZ5Q6xxQbcPc6bMbXyTMXZKyGGcQe34l5KNjohNRPbHK5J0Wt2e1s0Y92RGS3SRFuWoVq5rui+pUep/SezHtH1UDWAoAVWl9aPUuA+BmNZiaghM6/syJVXKAmGSPUU/GVB1HTl+pUjHBbazxkeyGorl0tSoENdjKONNRFxeRXIbD8q6JI6qKTvXO9b4QTnWaVAmlTig58uYBTIojdc0Gu4aKVR2bgZSWMaVfYy46pv4TiqHmk2Cq66tcsZqRNNneWEndQxYrqOIhXckHQpnejkX/ycEORKnW7WLyhd5HgjTBSUYPeZ+objVEq9hHwlJWprZKmipWa8dloSSJ9MIY3Vc7MIJilUteaC5C9L2xTWxNV0vKsOgkYpiWAlBFDi9cer0BKRJwkRIUqz1WqHb7PVjEUgGiWMVSAfT+oA3dAYbgxqjacR8d+1UduGlyA0wSsfou2HjLerjlpptg7RpUrCKxOl4hVknBEAU8tKYMNoV2pO3BwsJFuLxwEeYv/g4WLl4gFSuN52UQq1Hhrv0gDo7fD7FatziL8wTb+WHpzOU5McMSq6PcRSOeIxCIpoUSYjWvX5jHYyOpwfX5OEhsxr+qrrIaqxZv1q3bQJhZoBk7rN9JcdQxKJFjCdTEYPXyiVWe2zTQadNGC+1vogkV2FnSVvpSs8+WkWVJG0W5WyP5UAmSNXSuPPhW18vj5ioa8yuPr+hrst9aI37kWdzeV1M99qYxmhA/6SJf5BAaHczqcqaBBNvn69La8Z77yQOp7xn9TBvgV5IKQeibXcSVMFElI307nFdxtbuWS6tU5sFU+9dErCaBKEPYVNqbiOo6p80cnfWp4B/SITGAzIexD8vjk9c/1hZo7W96Ty7BPrARHKitVrIxCX7zl4KfKqncNOlRSj+n/PPvnPavqlXevAqVqmMwNjFBnyOJ1R7nVHAitPAzLAWAP7ENSFDC+2/QRkdhDaI+n/WPpcaq3GF5POtza01ZoSTFtnJKP4Nj13IcMOL39BhOaIslxfh4IVol6EQtYVSwSq6GABQqG7EMAAYEJFNJ71sJWbH2ZP/jZ+E30dzaFtVv1GeW6Siy3a9xeh5i7at3VG+HopNEwQERL1Eby5dztWqYHxj8sImYZksMekiaSnYQUs+4XtPyALLRMG4wjIR28KFpXYd7t7DnyevaqHDHa44LSUp8L6qlMQgggR3qjxQckJIAWo/ViJ94jGqt3nzkl8v9VOwDj9zEEDSa5yKxWiVjvRRAGWl/1xF4RyHwua/8G4oI8eZVzO9RkW/KlEcDHMnUJPItUT+dgLhANc+KXCPT/m2mWSzKJy+NmNm5WAmA5LMS4oYwypUYyeEmyp84XcHJq6YnGfeFDb+JzlpShibIoLiT85gaq5VJzkSr8XuWLLOrkMo5o7AvLDQsPkq65gucWgeUOOWYpsxiB5OyqN5NxUnSyUYXZRHp/Fn1+eJkZGoqJbVU7a6oxnmS6DI6PpRSRf8wQtolJ0hyrXgTKvpb/uHvfSRTkTwRIlWJVfwbJ3p6n1gzIVQ5GEBKwyBjCEyfJLktN7qc0lO2b+ZntP24jaSwHJxP6KqUjO5dnMAtkRvaVAk/JNKy9NKYw861RCt3uwQTYlUfdlxz/VQJDmSLAfbqYqemwEWyOE8XUsZ6ZM5OJP/w3mOfC+wHu0f4GQXCESc+N3OpPAbb6BxqqpNiLmQIkXSWYDTECtditfcQCSzqWYUuQxYSifE8WGQ6hiVBrS1QhpuzC8RRlk3X7Ge6IMJTEswaFMjuh3p9QpqkjU1Lcul8wV6ZFD0l41Fxg/YfU/65HAD/zun/TKTGUgAAi0jGDlr0PhOriOEYEaudWyZhctO7YXLTJrh1/SSsX7cW1nY6sJqIVSZXx8ZaME7qG3agae5CQhXbEhebsshCnHvdLlxanIeLqFa9+CZcRsXq5QVZcFn7lYKTcCFNrIl1vbOBms83duyvhOiMbXLlN6jKp9p8Dgn3HdgUmS3tfJbhMCyZ2kSkNjld0c7Fewm2MVGB6qo97kTN9kG/ZyyNBPn0wzhfK1kSx4Yl4ywZy+NP5nnFK1OlWrsTFvzkWAhJowRLCNpwQEBtDxs4vm9NrlWfrLoQjGn7FuvYvXmOtr4Fzxd1BFQW8E4aCQekTeHOZ754zmj7tXgKWgSdA8KyX56w3JsSl6XQWXh3cv5u2GhU7FvS71IWNCF2k+MaMkryyydYZ7ffZAcS4r/2e+zHpKrieHAa2E0DLFVVamwT3ggyT/nn9taz09EZCYplALTGqo4Z7U/aj/Tvypwv5wpzkvHxk95jumN9cIxrs6bfq/fh6kiuWu61+IGWE2IiigUmfAd2kx8dq/pZIFYFWXwmEq2oX65qddM3GUOupUr1VVGBiCpVTPcnJeqEpPzjMahOHYfxiQkhV8cB1YBEsuKGVkhckcIViVje8IrmVFS54sZBoipkAiyWyKIHk4BtknWeDQBrH6OlEl9MA9BBqctkKKX9EzEa7SBZb/Q1AhEb8aajiaBWxa9slmRUrSTcJgyVwBWLGWyyKUNAho//5jEUj+V+zfaWPcmYTUCQiI/HFHjZXuExGHQL85Q9rpLxYcYlP0TBwlXDW3ZscK1/Ca6r64hvEfmumXqiPsb71jlFN7Ejwa+UygowolhF6uBSlioHtbHtev1FrnWP5Kv6yaG+LW8czE8l3IP2OdpzDfsf9kMUXregNcbZtOjz4vuhhIWoV+l4UrEqLJFYlS4alzl5Vkilr6ZkahHoPFgmB8X5RfpHgYl1YrUOUX/fEXgHIfD5g8ckKskiMjb4bPVQiB/Tj5gwjTOBRoTixKKbWKGSK25oJYsZ/WIpK0kma75s6syF6zVE7VZGrJbVGqTfNeQQG2iegCxhUiVBq5vyRMyic99ErIZrGectkqeCUkbo8p+p49hErIaoo0zTmu4RJXiJ+6xTh/zMUr0TJYLtIjZi93skVnHzKlK0VolV9MbYwYnEakKIjFDTq2QWqk5lelQkT1NnCVNP6z4LtT3NqXhhmSlZw8Qujh/WP9O0qODRSRshyWgWAhytXlrppv3SOnFMGorbVFBYphLD6niXPUBrrGyKky4+m4lVvB2TYicsJPt7AxgT8tT6QUpyKNm81Gc5Xm8XsUr2WurcxjTBGCC4UsQqNYYqScIig99DxSoSq6RWHZZY7begS8Ed3MQKbWobWhMdWI0qVVSrbno3bFg/CZPr1sK6zhrorJ6A8fEJWIVlANotJlhN2hgKddDxH6dFgiywArG6AAsLb1Gd1cX5t2BxYT5sahFc8WyhnBKrybR3RWb/64VYzR/2ShOrK8EhmrB66jY9vyVWzaK28PVA1uaBhUBwLp9YpaFkCNNAsMhinp6rgVhVsja2BSOhC/24O3neek3EqhLGcad2/nZTFUEkrwxBmrgfOIGY+qsVTquO5ML7GI5YTQnRetKMsUl9r9q+cwMRq3nN78RfXAaxSj1oBGLV9k6a843fkPjY+fis7XNpf69uQNvcR4Y17NHnr1jHsNEl+SNmzgzEah6klWCv+hnWNqADRoRhRgbx9SW1m9QwsvHUuKhWSXU6wTVVSaU6Du3xcZo/kUzVn/g7qVixHAARbEJa4e9EWnF6dUjXNtl9cW0UybgwpipKv8KiTzJ91OTZeUVrqdLTk9pRfVGtpcoSH1as2k1vmQjVuqyc3i/HaYA8V7Ca4ApJTYyPo4SpBidsO6gfrV2xlM1AXGZtp1JSVmx36mA2fMusp7OsojyIEk5igyEhoM93Rj6UlJpTH97mIOBdct/ls3GWqogVSKEq/TOUbODa9kSq4k9StSIry9ldvEYRclgUqdjviDQlIl+C4xQMkJR/UaciH0GbrbW4v3LfxD7PpGq6Rk4DpnaObQxmJfa/ya+oNpETq8NaUD/OEXiHI/D5rx4nf2ZMuJBYRweJVXSMpU4QkS5xR25Wf6WLC5148Dj8TDe3SiAsRXGUhMnSW5PvZcRqnXGsvL+kYrVMrGLqjO6uGFKdNeKXhWejQZfoce2aYVhiFQ26TUtPVbVKoobIfyD/hiNWZSoXtZ1MmKY2UcjHkYVVbIdItmrkuml4cH8w7pYuJt9uxWoTsWrq/dC6IMOdIViBQ05KWgEhP09hLChapDI04KaqyZKjKmqjii+gaVcoIJId7tkzEgdJx7DuDm1a2y70axpaSVSrXLXEKsMnqYRxIFENsABtonrhCPawr2GJVaYd4jMzBMwej0nfT4hks5gpqcpKhKs6nOSAvk2KVSVWo0I4Etp4H0sSqya3PbedVrGqCw56tmAruM+gQtWqVvHzRsUqEp6oWM2IVRhfDauQWN24CTZuehdsnJyE9WvXUZ1VJFapFMAEE6qoWEUSFZvQKlYnlFjFBRbuStvrweXuJSZWL/4OLr11AbrzF3nxFYZlGiiqrOPNSMyVzbafjjC8V5Sar+1EiqWGpduwY2gpGx5sUq5KzQJ/Cema2K76K1CdbXnlCt/lkq7132smVvPvaXBFbRh/nttNJvHDLGfmOB5/RrFqMbmGidWktaiN64vB2JmIajHG1lyCWK3pIOSvsf8T/6klSzMqkr7TWLAmJVYbx4UTqwTPchSroxKrdrxx7VJehPB5jDLWGORKFkCTr5B8tpRPkYTSks5p79OWQMj7USvbqI5ZPfW/iNo3/rB+xg+bEKuYnt5u0/pJd7zna+k9MrnEAWpJ/Sfl6Ri0qP44EqqrYAx/x3lyAglVDEyOwxj9Y4JV/+H8SeQrEVSsFqQNgkgdyNfQdaH1M3iEapmI+kBJyc3VtYGm8wf7SSnlPM57UhqAlZL8+Ph7HwOxVMNesiK1ticeT2pXqW2vpQHo+zGTMmj7xQfge0EKm4lVIrTF97WWiOcD8STVN47sefAweW8CJRGzhWucKZCyNPNG7E2MV+yPleCgAZTu0+QU1F0tnWNjpgERq8rTS8ZeQqySj8bXIJykbAVdE/FGH0sUqaG/UpC9y5hiHVZVqob1hGQKaqq/kKpcckIUrKhSpZR/JFOxC47BeKZYtcpVjedYctUuu5xYbZz1/ENHwBG4kgjse/K4pHvwPM3ZlVwKwBKrPJ1EYrBKzEiNFSJb0agyYROjfDxRlFJ39D3rNCU7GtYHjirRXJ6SpH4ezTI8eYUIa5xhAoyhNqQBlnYUzdSKVrFqzxf9N5oB5Hp8svhMsU5NcCLCBKnTd9m5qxKogqQQUnmkLk/h4jleFaOyMDRzt07cPJ9rG9eBnpIQ1HZGcWyfLZxXHIX4tzhPUjIi1lkdrsZqqMNKE7bUWNVyAIVSAFRXFWuuao1VdASwaL2m1Zi0+4ryUh6o4tAPNQhlJ9K6YzNf1Dqg6LSwCjKmuBvX7Dp41AAAIABJREFUK/HCEscrU7omwQ/pqImTEfJIq6RrtZ/Gy+aqVO7r5nMbJJH6R1ZRGT11Tv1ZHr58Pe3beI5AhqiENHLI4jPrhhKRWKONaYIvnI5THS0BxyFSeTXFPi1bq+MpAanYM9TOWPtB9lC+qvWwdZHDGQZaemF0YjUh7ZU4YusleEac8TcmVtHDVmIVU+65ZEK3y3XOkFjtDvpwudsjAlVrrGIlmEUhVpFcxVGIVY9RXTQYXwUTa28mxeqGW98Ft2K91ZvXwbo1a2DNaqyziimMqLxp88ZVolZg5YIInlCFIXOAEquLvctw6dJFeOvC7+Dy/AVWrGJJkJpXw3Qz1KgvHZQvLpdLGtpzDwobQernTePpSlw7eUZ8ODv4s4dtwrNIZi4b5bSfVk9TJVbtrTYRq3JmsTd2PiULVCHK9Vw5saoEis4zStRbEpeHXkMpAA1oV4CNPlo5ZldWrPKzpcE67T98iXpitU6xykGrdEOitD1KvUIlXmqRDKmL52tMvzdMXKH/cOGjQo9oDB4quVvoV1IjkFu/mtlRO8aEuKm3PTWjJXs7nh8/GL4UgL0uIVLLh6Wb3yVqVvkO/ViiFEBirwrCiaD+pKwFSZ425Cr3vgZSdGhidYVGpfj1nMYyjUS128UuaPkcS6wmfkRahsluesVkbK625pqnOPYoPR+VqlICoD2O6f6oYEVildWq4xPyOxKqtPnjqkiqUvo/q1NRIRjrW7J6lXjbUAIgZu1J07OpMkrjWpSNQbLrgsQ/1cwhGU9dKgWQKlaZOEW/A8slEBXKRGjY40M21WQGMNQFDcpKXZvK91R5quQqq4R1Y0HRHxhCNa571WfM1sU8Q0Re1Ix3fW7uNTIXCWAatCuS0GYzBilIYAJ8qWFI9l6Qj2hJr/65jl27UTWZubjHBFltuW+75g/kvxDVRKwSmS0ZQlQCgMs39IVY5VIAUtIBAwZkcrr8U4lVUUpjn2YSlX077JcUHKDYAW7RF0tU8OdSAxiD6UGxWs2mtH1M+2eTD1T+LMW5PL/WzC/mbS8FcDXssJ/TEbjGENj/5PdFUi8BUDH46MxQjdXgkHIUUdUZzL+m5QB4csP3WaWnDmck9apOUt0CMDj2MjkOu1CMLrnUAS0Rq5rSLySCKuSSa+CioIZYDRtNJZ+zk2MXmOk9L0Ws1gkbq3WuVLGqTg0TC6lapIRXmLxNPJR2RDcp5BQFlihoqasGR9iolyqktXEWtI/YxSe+xyk+OjHrBlaRWKV6vVJbVWustkgJzVFQ0qAgS0PEap8LomO/ayBWB/0u1dOk4+m7SF7yxiTcz1MHvo5kLeESnCaLiyRSpjKF+O28xpk9L9ZYRScSI7ZaZ8p8sz6ine2IZcee1hwLDpIuCOn5ZdFdqEFkiTdei2V1ibPFFWcbRYKPiVN20MUTV2PDf2Y7UmGblF/pQpd940hqNBOrcWdt7ouiTsCFW0g1C+xqQpTk5EdwvHBXWaqXqqlqWpeL67uVaqyqz9o0DTQRq/qZtVk89JdLrFLFMW6HsPs4353EQ1IsEgUDKkdEIYLKBdyUSksB0MZVfVjsdYVYZae7a4hVdLNJuWqI1XZnLazfhMTqJrh1w0bYcPPNgVjFOqvjtDDERSCTq0g4R2IVa4P1Ka2M2kw2UljsLsClS/O0edWlt7AUwEVWUlwNBrWmYfMxdCWurfWCm+z0MAuJ5bokYRzkxCoPzHDaUYhVey/LJYDrv5cSq8VFbG7/koPSAIwlt+oI4liiXkI0qvY2D0o+k1Hu8mBcPrFqd4xP8awjSNNFftofqjY3fE4lSBpIL1sKIDlpw/VkkY99m/wSUmVjf9LAUh3xWM24iJeUQFAcDEN2+WZitamvRvIoK60gJE3pBug7Si7K73WD6IoQq018JfkD8YAmYpW6q5BrRElRn6juXZDXWNXvka/AlZik1FZUreIx6DfoJkNhslVgrgKxuly7o2waoabdVIh79jCNYrWGWNUAi5odFvuJT07xK1b14U/cYIxqZCKRKun+qEYF2rhKUv/Hcc5cBWMYlBzn97ksAG9kFVV/PJ/SnEpth8QVZ/Pp+gKzGrnN6P/yu9k5UtokF8/QaA9+qag+5QGTbCAlRzlsC70gzuHphGp4qmI1rCFUvKObJTP08Vis54kkLK45MEU9EqJBTSztwpmW/LmKGsL9CcEbMhZCMCUt1cAkpmSPST9gfzuZEpNNFNm+6fyQWwZeK1lbJlewolaxkYlFYoY5MyCquGYlsrQUjTuuVa+Ep9aj1Z044jNIaj+SzwxyIE4JY9pbBTHhjYR5Qyv+p/dDxGoLr2eIUurXkv5PKlWpmzquJQGqxGqoBWyIVV0HN/lXds1Qa4eLM0R57lnKl7P2xInVIadeP8wRuJ4R+MK//LehtFEoAyARO44UBw9hNGKVZ4tkZ0w0MDb6nBNyiQFSolAub9O+mvBeLrFaISKXIFajStQQSBmxmt7n8MRq/nwWJ/09+pNKLDB5Ja5PBaJAOonTgo5LWGbJLvP4dUqIuUaJVSVOeWJEgvUKEKtGtZqmHlYVmHXkPjoT5Pxni2bEsx0KtmdNgqRcg8gmEKuY7lypdWpSiLL0Mt6Uy7hTpi2xniWPyrjIj1JN+cw4vE3jrKIyN+TqqMRqXmoh41mz20jJgeGJVWwfpRCloL4EXdp92dRLPaQaVWpc9Ah+aCdxgSOpazHKnxKriZgvd7ALIF8LxGodqarJuCFgQml3vHDqdnth4ypSqaJqFTewIsXq0sRqH9MXO2tgHZUCeDdsnNwAG25eB7fctBbWdFbD6lWrYHysHcsBFIhVrJdMzrXuGNzrwWJvES5ffgvm5y9QKYDLF9+CXpcXUb+vV060Luc++lIHsfTdxg16lnOxwneuBrFqbeywc35+a9cUsWp2Btc5ONpfvnO1K8lzXGFilacBw6QlhFRGdGbDonHzqiZjPcA6eBmhQA8Za+yVuqKSEHjPqKRjkJTVqV/c2i0A0vMyrTX6q55Yjcqx8lmXQ6xqXyA/GRWJJh3Y/hr6jMzmy1asXifEKpXrGRtjP0h2cQ+oX4PEKt5b8MOCP7USYpUVmfoi245BDSKUMP2fU/xJrSqK1fb4at7gEUnUVahY5VIA7TE8Zow+402ruFYlkay4KSb+03lVyFNWBkq5OHq4tEwZl2+I4zLJABTxZsWHDUSiehSoiYjZRCidIMWqkqTy+EqYcuq+CHu0vmdIVbcB9xb0el1Z0+CGmTR6koC8rifUl7TzhwqJNNATXQYlaFnsUQysiROVzJPaiFmAhW2eiJcyHz4NUgaKni2pOTbXIyTrac3itMIIYVHbKC7RhADKVGXDwPMSh70tNkRu9/vAmV6qSGVSNWw2TIHrHgwkk0nJVewbbSRW2+w747oJ+xv9o7r5qWK1fQWI1Xyqw/v/7977PrjzD++Cf3rHB2B1ZzVcWrgE/8+rv4RX/vPL8Ot//C81U4Wde6zxzEp8ZN92YnX0mde/4Qhc1wh88V9ijVWpbSJPwtErzbyKxqSkWI3GPZYC4F0X2VnXCVWNS57Wk0TCzUI3lALQaB9NIHov9R5hmVhV1ac+oGxCxQkSXIdQdkZULpnUQCXFKu1WqOkGJmpL/kaqWK0494EgM8RWOKjeOGuEuEqwkpcTi3iPQKzyk8tLiFV2OZRY5b/SV0yziERtocyCfClOxtGZ0Ql7KcUqdQUqeK41fFhhiqpTroHE9X1Y1YrRUaNc7V/m1H9SsHYhlgLA3/uAyldWtqL7hn8L22Ui8eI/hsdvWIOwgyNQ5X5+m65XXgzS8jJ4Q1mcHx2XNpN2RN4lq8aotmTfzTi15lJxQpdxiOSvpCnxT+2HPArCYjBr99Lt5+QpgRBKU+SKVRl/Uo+L5auqXk0VEHgaiqnUAJ5vSFFLrJqOyz6spLVza4nynr3+liza2WSp6tSo0wIRTdILgxOnxeutqiqD29WqfeLN8CWW6E26SYTiRfaJMSkpVrUtVDXETcHX4BqrkiafXVa3TygpViPHHBXBlpDnGmRK+rOD3+3xpoX4E4nU8G8wYMIVSwD0gX52tQzAoEVb1SDp30elzeo1sO7WTVwKYMNGmLz5Frh57U2wrtOBVRNIrLZg1aqJ4Izrxhq6eUEgVmXhgguAxe5luHT5IlxeuAjzb/0OLs1fgN4ijv8akmZFM3pdx03JqytBrHIpgPL18nk1ce6byIghn92OuyDxsd81RqOMMh+cb+5n1VB1ykv5Zs2dNi9yiIRS36QQ5LAkZ2pb5SkCUWDS/4sqVD4eCRb1hbStLLHK1yvNtbKY1bnUBMNsinECecgoKmPAU4gSlOb3LC21QuLVGeMGxSqr39XPyoDmCbem/WRRr5BolsMSxCpPZ3V2lckIfbGd1P5n0nYrd2QnohzTSAiVHiQSq2mAlueX8qNb35W+n67dky/Zuf3qEKv67Orjxv6icxu7S9EHJp+QNqHiY7VMlN64zjdBHCDfp8OzUgDyFs9daNyRUSvZrStOrGbt3NQ90hahPm19vbCzurSlcHoy3GN2C5fc4Q6vmRbipnHQMhBYgqus1/pIeJJaldP7iVSdwFIASKhiuj+m/o/DxCpRrRLpKnVWpcYqBi60tipmepBSlQgv3ZSK10bYBLj1qapwmJNTW5KOu0qT0Mao0U21Ni+sE0mEw4BSjVSqscp4hOQ1wYJVp7JpleKDakn8FgkjpWat7PPB55Q68IR1JHAZW8E+1GSNilVWZEYVqo5d9RXlDoMJD0pXtekUdOeHt340+9+6f4lRrCoA4UJCcMrf/A0OTBE22qnIz0vbwV6PWiBU7JF1nPjrRKyKtSa9skbD6MHRO5MgtJZWECJb5yEiTfE/9P9EscrrK1Ssco1VVqxKWb52jzYMDptWUc38sZURq7SkiIR/k79z///wAGz5wz8smmFE8D+//HP49z86VTHSqc+WGueaJR6dw4nVmqne33YE3qkI/G//178J9UdTRR5u6sITjk75FgM0K5Y4i5N/nPSGIVaTc2JOrnnZxVuT4WreRZxPmKhjhaAIZK+kLtnj2LFNiUSuNcTpb+w8aD3V6HzG6xBCyfNoqQS+jkkfLtRRqvqLdSUBYrqOtl9YnGabbGnahjRoJcU3LgDre3v0pSxxVEj70hQRQ94pHj2KZkoUPjhJMfWRI5/seHAEVEpLCMlKpSZwksaSABJVHfSQXGUiFWARBkSsLkKr14OW1FclJ4HIWPweHr9IzmIgVmWBmSuplxr7duLMjyUiV95sOi7/XiPxktWH1HYn59VE5Ev3XR5T6JTG9qyMNbMBnJ4zlAMQZ05JPcZOllU6npVwFaeNh5tZkCW112TjjFC3N3MW2zbLrmovwjMbh1jfy8kgfU5cTNBnqv6VYI7JCYtqZHXk40nNOBIdU2ExhgsVImGJ3K6vWWjxVdWhEgGtFpauSINE2g62zqrd/AvRq6tRp269EqvsBPIdxAWHUVIIKcC0CNp5llwjAYbEKY5ZTvdHYpVVqkSyCrFKpGs4Bt11JFWxHAD+Pgb91hi0Ox3orJ+Eje96N2zYuAnW37IB1q9bC+tIsboaVo23YSJsvCEpY6HGKoUHVG/B94Z1v7pduHSJN7BaWPgdLCy8Cb2Fxbxk41LDfMnPmZOvI3dEpVcelLXnbiZgr/zmVU0Lktx+Ndmz5LPMoMRRq4SXeScZ0mZX+dQzSIgyXRgzo1NlrZJnCgud9Jp4TFwUF5ivQJAGY14sFxIDs3IOtJ1mUR0IN1roSjDLjDkZfXwasUPhqTQwS2rWaGR4LDY/t47paB+X7M7m0Lo+TZ5MOM4GdjhEG1+pb9lwbXqM2O7LVS2nV1CSUO9IiF3abIgphWh3uQdRfyjuCKD2sf4ZGrjTagqwOU3jWM+at4lYtXc2is9RFTnoxkQ8L8Sgh7RPVgIIr0ubvuYllcS/7iPewRfnu+RrMvFGfnyhq4VyEPJg9j6Xo0OutFzT4iI7uNHXs5vY1QYOrJpST652IK61WHjAmyipX2LLLNDaY2yMAtQtUqGyYhUJVf7JClUkXLHG6jhu+oi1VmnTRy4DQP9Q8aqbVskO8ehLELFKSkZsFfY7KIxHzZXWTs7XKiWuO0Icg7FsFyNVSDOkzKFaJoxxwOwu9J8EO1oTqIqSg9vk1hNekkGjSkpSsSpBG4nruAGnEJ6y4VUYg4F8TdsrEN+FfqE+pLWx0Y+KBK0G9jgYZEa9BujUz1I2WheLQqb2yFtHHHthIcn4cuYV4ZrdH/lFdmyFtH8k0anCvdg78ct5wogls+jEEpQkYlU2VpPfhdGGnhCqJIrBslDEdCO5yuXb+Aa5P+Hmo2NjQqpiH8QAgfZFKgeApS5QQc2bqqFl0dIV+D3qkxIYQJWtuXPxAwzRKte+/4EHYctdd9Hn//E//Af4f3/9G/jNr/8L/JP3vQ/+yfv+e/jjP/kTQu6Vl1+GH586WZ1GtJ9kLvxSJkTthpcCGN7v8CMdgesWgWZi1S6BUlN9NYhVrCuWv3RianI6LbFa3BwrdwArxGruKIi6TUkiUZBxCg6r39QhtGRm/F0d+eURq6RMqzin5IZWSHB1diPhYop3Zx5OmMRFDJGSbLLYWKInL4dYjZOOOIuauhNq9MQaq+wcRWKVyeiliFWcxHlzqpxYRfK1XSFW0UHA4xfZoZB0fXLvCxtxLTm4s2i0XaRRHVd5o5kkSa9S78DTNuwNt6TR+gI5kBFmfBJpE0P2Va9tricPQ/2Nt72LC6RMsYrpPvJhUFoq8boksaqLrrwP4/iTe2gkelZArIbz6mpSnXijwI/OM+NHAZegXJMaccVWElVPYwtWgyhsE3C34Ex9jy0gix5VDA9DrMbRrru+Sm/IiNVIODORE2wItoNuoktiBK5xNhSx2kPFakqs9oVYbXVWQ2fdLTC56T2wYdMmmJzcAOvXroWb16yB1ROrYGJ8jP6RwkFrcS1BrGKK4eXLC0Ksvgnz829C/9LlWsXqkuO95oB6BakuIMtjktcwNZ81eux1xONynyClJXOOI7/DYYnVynHJM6WEc2ojx+uQjunkBdVpyYewNtnOe9EGmrp6WSkQmnnVnsTIQ5FYTQOmJFkdglhV1koIUp2fxd6EdXXoJ9cwsRrmurTywNA9kox79MdGIQbrrsH9Fs+bEatEP8RQjB61HGLVdunmcaK6zerdVvyDenORBPNyxao98yj4VYlVFSSslFhlZDmTI56T3g3EqqGxM8NzVYjVpZiQWhtv1kTJOdJ2HdY28mWGI1bZZwqpKzBAUpQUq6xExZIAbVSq1hKrq4lsnWhPcOo/zZ/8k0QjWHYKywLIuodLw6Fvw6Qbk3NaQ1ddO7PeEMzqiFWGixtXA0OULi4jk5WmMgcReYo+hRCmEvwOhKrU86RNrDB4KpydErGs5pTQcU6sipKVVaOaVRkDyHKDJricZe0Ug1hVwpweV46NPqUGbljlmQfdgg9p5htVkFoSls8nRLzylVqQoZBBoSvSMA/qmhiVnpqhGnXmIbDHWT1yAbkm7/mAZKmu2+JeGdhgqFxFIpXwF9UqKlfxWXEebUsZgCtJrOJSg/1eG1xNFazvfd/7YOf/+AhB8P2/eQb+v//6X8Px2j7vfs974JH/6X+mY0782+/Db/7xHyuWgPpgBuhS5sSJ1aE9AD/QEbj+EbiWiNUBJYWmL673WV09BUMVnA0z0ecqCpu2InO7EiHk1lQisLpxQtzxXh2PEF0XI67Fsq1Tqs7ichWrOQa5EtUqKoNCUJ4hfFaI/AeXMERErdKlwYs3N7R8YlUjzPEnTbxLKVbJubqaxCoqX0WzQgRZtsP1EEOc0r9q4UsJ66EXOtlMbf/EDXrsBdNzivqyZqa3JHdwcGmjgKzDZIuGAAMdJuOCSD0nVpVYtXjm1HcgX8k21StW7cZgSaBGidWweUVwkZckVkvBJrrXkFBmF4tibmnhwgoPOtYo9vRd9e3DDr2iXOUSAA2K1QZiFVatgtXrboH1uHnVpnfDJJYDWLcO1q3pQGeVJVZRdTOcYhXtTHfxclCsIrHau7SINQmGGN2jHJKSNOk3m2u61tkFXoCWjEtzPxrlrpd7bJ3Jawx4JCSy2sY4x0dyCZ+viThWG9g8b1Wgyxa6doGqOCjxap+DNrizgZWMfNXPRiNWI8GgG2IGZsEo1ayvoverxASP42tDsZr0IwqAxTll6HkPbeNSpVJG7LBMcIT/MY1Dt4Z9KM0g0GU52esRFKtJ2YpKQNvamdqKtcHWhn5o6ycWguRiqc3zVIEZHneT2m3GqPqXGmNk4JoUq9XyJOoPX0vEqt0sbmg1dRYACySYwM5+WXwNj70IOdQ2Ue1Mk+qumTTka4mqF3+n/PxxaLfHafOqWmIVa5Pjxo8TTKyiYpXqrwq5SpsIkQIQz4k+nd1bVNWMSrKOTqyye6yB2bixAOPHm0jiqFC1KZdGkDRyJUxlY03adZ6mDVat0nfQ7whlAiLBqfinilX2ZaJiVTPlmojVGPhUMjTxh8W28FRdU4ZFFwjSxloKLdhvU4ubCOWarCm0jbipNK2dMJivG0YHb076YEau8qZVVpmva1tuayXNE76QGG8TFFaHj9ZtKH5hAlXVxUSqUom2HvSxrq2SrELCcjrdgIh7XDdfUWJV8LO15VWIpH75/Q88AFvu+iApVf/j6b/TURvEJbSyabXgn23/E/hnf/InZdUqQeLE6ohTsB/uCNxYCPyL//sYPbAl69Rhww106hyFqFiVo0PtQa21qgse3QGe/66rscqLg5wwkgmZ5tFqgXC+MjoC6ujFGoTFZzJqO32uqjI0S2uX3cwDPkkBSJ4gwrkSZayNnClG1QUQT8Ya+WteJFpVqn0+Va3mqcN4Nr27qKhTRsVEYcPqs3r98FEoS8Zn5cA1n73ad1Lnhs8R+0V8Zi0bwQpVdYSonqiSleRkSOkAnKylPmZL6qviJK61VFGtSiUBpBTAoL8IrX4P2lgeAN+nUgBSRgAVq1gqABdQpFiN0XnToM3GQMCJtbS0R0ZHsklNUiZMsjWg3EF00rWOV5UM47aoEqslMjVfrKNaYKRXrk4VJUMg+rGPLFOxiimydW1Acf4KB2z6rWFSgkNvHiw424awsunbCXmi3zMkSuVz+SxV+3CNsPKrWbFaCvKImZPUPKv4kfrKururjMVcsfr/s/e2MbJu2XnQrq6q7j7f5/S51zO2Z8YEPICicQApwkER8Id8geBHZIgxSCRBAgkJW4JM4sQRSEixFUCIRCCi8CcfJo4gICEU/qCI/ADJ8g8iFBMbO3bCzMTj8cd4PHPnnu6uqm60nmc9e6+9373fqu5z7p05d6rvnDmnq9566333u/faaz3rWc/qatM186q9LxsnJbUKuySsUS/epBSANMwMoLcmVWNglRqrN2Cs2h/jc+PPLaUA0nqd1o+epGcX76QX1sDq4iWA1UfnZ+nB+Xlar07SqXU4RmDYAVaNIR7nB65vl66vr9HA6vLyPTBWt5dXbDvswXKPrTVaD+NjG1AhzkWAOPNAruKWWKwwH5yPNVYPXcv7gv/hvQ4SN7T09c8YaK2B1fq4OeB4CsjmpRqadPBa6kC3+C3l2fvunC+6shE+PwSscr6U/TzK60TGoYJsMVaDKclzLictAuPd38xTxY6hXmm53vb6iFm093PoM9gzUxz0GB/V3zdcJeTQaRiOmwdW5yuX6iY6YROZYazO2GP5IN27kC7m9E0CRqOfGUmQ9iPz7qAsOP3mtnPNgAV/FxDRvmDKPpwHVtV1PH5OPrbpaEfGamVbEBnIQa8HomWsxnerIWovdsZG3WNi4iOZBRmesL7GSuYna9O/aO/+0qxhJXd8i3K5CnO6WQKd0NTtJKWVMU2tEdUqJWiqsoHVyv6sKQ2wdmDV/t0DVjNr1aUACi/WYzYwVp1SIp8/To4iWdwd1pz4wemKllMNrDK5L2CSGu6sguGK4Xso1vIydBBS4UNwK5fPIturZEfUY81yAm7I6ds42cNL7SPLVHuydpyuz175nHFG1nZAfRJozxnzAHwMoKt81iJ1wHd1neYbW4sxJQY0Xkx2c0CqfcgBba1LPqCif2xzic2r9IwNuGXsiuQSv9xjcyfC5PJ/9qlgDObyAJCE2qabrQGrZLVa3MW/OYpLNEKTDMBJWq2WBFshBeDNq8CiXqTlyjSA2cRw5ZVJKv+3e+L1L5JCjTYej+Dqv/Pv/2A6OzsLbFWOhe/mee5+4pOfSr//+78fDa3+3J/9L6s5zTmWIFEQIrDmmNZ+FZ/hKAVwX8t7/NxxBN6iEYjAKvfKYmh6wKoch3yUdL/cENPQewlG1sEpAflI7w/7nDNWK0AknMP3wsnoYisIpQ34d9Bt1Adwb6EBTO8xVSBhOHYKrLYluVOAsRe0aiPUMB8CrGKDq7QVa0mAwiIt4wCj33F4iHGGst4czZfRiP6ovrv4UfcDVpmBZnaYl8DfqQdUgFW7Tx4ncNWlATxDCpkAA0980z4IWHUpADS+koj6zQYArM1xKFCAoVJHMr2SpnbO2P2A5Bqdn0JbCs2p3KUJcWjr949AjpaRZN04488UkNBGHsHXKaifwXY4C3PAapTKKBMrVoVhxaF77OtrrL4usIpnIg3jToiroKU40IFZNVPuTxslAKM4u3GN6LkM+iJ5eDLDWM3rPDwPX8fSPCNJuNgANZqwV6mNdjhIrrlTg6i8Szn3XLAhWZLHwRgTNq+8HA/9oA4BVk0KgHIABFZP0s3tCYFVK1V89CQ9fvEyvXzn3fTi+cv0/OmT9PjheXpwbhqrq7Q21o1LAdjfcKzRN7BorPL5086Z7tf2epM221fQV7U/BqyiY63fV3TI7xuP81x1os2tnQdCe4BVn1sx2TcH0ZA5Nn7W05BhuuPltTDwWXpzSZ8ZzbMxkDqxng4Zln0hTt05aYUIUs/ew+RhqvRzsRaiAAAgAElEQVSzto35OQ1sawkwff0HwDYHvX57BAx0fu5f+adiNHlHZSUpdE4PZhsjH2xPsFd+vZrr1b5QgT9ze8bg4WcQec6eNO8F//FQPng9X+4PrJYxbpcFYaFDpADaMR8hpHMNCL/RwGpkTd9lL4j33t9CuLdwXRJ1lQ/RJtfpgzPJghkCjcx5YNV3tYlJOxhYHU/jKUI8lxja815kp9OXlf9Y4p4ZZN2307ge3Q5k37hkb6zJI8cau3sGVhcGrNp+aUxTMFaXaWESAOszgKwAVu0PQFUDVAm4ru01Z6saoErgipIABhYBuHUVePl3xmakbzEzwB1gX0cX8BI0GA8/5Ef5HuzgKIBS10YngEpGam60KQmArEHLJHZpWOXNrszOugSA9ge0ZchmOUgFyKdzDdFojxx35TPr2eW5OQe2RuuD+05jcUycJOg5ob2Cn+HvIp9I/Yaa0PkaHejDPeK7yl6Ka85yMvZcgx8fgkP6ToGEE/YxfEKxmo0PkGnvbYF4ig2rjLACAPtmB3+LPS8MXLXnQOAVlX2LW3gtS2tY5RqrJu0EHw6av9RRtffRVG1FrVUAq2JT27y1A6MP7DFYS/iJxuQHP/tHcWd/9j/707NPzd7UsX/mPy3HFhB7vphmzn88Aqt7h/54wHEE3v4RuC+wWpJszELF4Aal23IfQkBO12AaFORRRFMGsf3qc0ZArlHhRmkEzu0aqPBDAriq8+v93ns65nWAVX3vaFbIMMf3uUHKsaqDn+iY1MAqvqnSWxVrNV6/2AHT71OJh5yb/vfSmXBdpcxeuA+wWrNVed79wGoGBoyJimx1KDtxHZ+9wKplU3fXDsRuubkDXCWwiuZSriOk8OuQVa3ghbpBLO6uHTJfF40zGo9pWQxzIEr8XARWp6ACrmRyLUPQlkh71bxqev+1Q1YlKNxx/LCAVTChKnC6AYwduPhGA6vjgs89jNUT11uz9eaRDOUBzKZ5A4IAviqABctEbBKzg+Fn9Oxpot2JrwAaAatcp27Ks40nbERAlYDr6wOrFqzvFst0a0Hhg0fp8fOLdGGMVZMCePYkPXn0MJ2fWgOrVTo1Jg46yZ54Aw5zwguwSnC5AMF2j9vtdbq6epWurt4Da3Xz6jLdbkzfbWr72M067lOHQUSvo7EqW4vnUaOLM+ZoXCqfJXTyXjg+zdj61zbNxpWx5dwnpu+Pj6eN9EmEZ1GDyvuaV2n/mrm3pmQ/J8BCgqTsc2HONPeZqxJC5UwEWATQ5yvJLCjOnRZc1aJq7XeejxUWGxEXsrd663uyF4TH1CbnWsBtuD9gHA4DVmN5NebwLBJT7qBuUDUHrNarta02KsyvQ4BVPJWJxmozsFP6tR/wNgGrB5uTcPP3B1Y5ceVjT4HVQkio/B9ptXfYAG8EWD3EqfNj9jVM07qPax33LMZqYJ/qmHjO6Vqr1zc9Mvo1VsnhA+ro15Jji6ZT1ryKOquQBDCtVQNSnbnK8n8DVSkF0AVWg9Yq/A1Ljktz08E2Y+Ly/kY/NUtycpRscGgUl22V+2sARx0wJN+C7EtWw4T3BJhKCsAOW4jtSiAWtjiDlG7TXS6AsquBoZptZInDuB+4hc4l+Z6pv8M8YhlcZ6/E4jLAkYzcFmCFT+X7DOZA+Dd9rVCJkf02q+WbVmiUubqq/ApJTuFS3Le0W7MmUHFvgra4EZ4QIzkBBr0srNJPwCqBU3tYNajqoKtLBzgkDHbqCuAp5QCMsToEVuHjGbt1BaYrp+hdgVU+g3/3B3/IGat/wfVVp76Kra3MWL26Sn/uzxTGagWshia6tHdlYswRZo7A6p0W0PHg4wi8nSPww3/6x1kYoKBcf8MWYasrfIoYpGTmRQuA1iX9CjjkTMSQ3zGdYshjKUYOTMImxyh+kn1m8QIt2xy4eidgVYYSLKjQTCZLAUwZqzSwY+BY9yuwkmMyBabjTNK4RcC0fEULrvK7BXyJsqprYua4MO3KBho3hQ7QkOcGnZK7SwHQOWBpTgFzi8aq6ywFcAezztPF0PGBM+TlM8qQKjNqGVTb5G+36XZroP41MqaQArC/dwag2u9bMFTZ5MpkAOgYSCOVQv1lLEbalNW4gemq2+L4On0Vh7Ul4dGJ8qeF4yYATxMUxxIkXG8X4OCX8+2amTXGa3z9Bp3h1pKxi72utnQKJmOllBAZY9U8H/pqlmX2mxAQmNdR8URikkNs15qxihmdL+kgYFVHdwIcjZtYFPw9nP8ejNWe5R8Bq2ReRKC6+bSXNpWqSK1pA1o1P9klVWsdGAZ/G8py9K7RJ1GZp8E2wI320rwMfKFZFf9jqZ5sM4HVmx1fp8aqOdm3abvbpZ2/Zr9DCgC/k7EKbTUwVk0K4CTdGDPhwcP06NmLdPGuaay+TC+ePU3PHj9Kp+vTdHa6xh9zzEsDK0qy2PwB6canF+0Lr3m73aTt9jJdvTJg9esAVndbZ7C3g6NyS3/dgrRgISsoNtqIlqVc7wXeFXfwIGTnYyKrv8bjCV5fCiDOgf48Lq/ifmbLnMMohegig/Pdex9J/NjCnEt11Xrso6RUC3gKWC3gRgFnI9Mvjr1dPxNnsquxfJS2Tt8vVhMPJStJ+zxfi4kgncddGh/bPBf4dXxEeT/sDSK/v03car+Pczc8zepEFfDbfEVly+ZA1hhcDg2O7idcVS1BOoRwRs9YZyqrNMN5/pbmUfE/4uV1oI9ykcMkwgclBRDuwr97DtbO87TyWwrA0mLbw3ttnpcS9dP5or1LFLewPwVQdMJYdckX093VPv/mgdVG9qPxxUdJbbvHeC3zwCpnYYldtA8yVtIb9Tjfph380vZHRylRWb/v7i9fxCZvLFU1mjJQdUVwdeUaqwY+rU8JQgFMdW3VDKxatUdgrNpxaF5F4Ep7qIaNc+cWpeL2sy92a66+JCWyXattaLGVLGKHv+EaqgRI3d8PoCulAMjsRDyRq14MqHRCpcsYUQLA83bJ/BHD/hzUlP8sXxoPrvgLXFfhOcsOT8JPPru8/DJSybGLmRklvmGnA1idZwHK6EsVjUrwd5A945omm1ds3LIv8JwcQ4xP8+0mHxCfYI75PYesZ85aT9+jfPDYPJjXBqQbACurBsVKpRybaata0yrGVWhchde5NvRnZVIABqzavFuYFADL/iUFIMaqAa/Gos6ST8ZizcCqjbgTqhSj+zKpsYzyvH/X7/sX02/9zGfST0Jj9f90G1+vVPvsSGNVY4xhaQgeR2B1z4Z/fPs4At9KI/DZH/tLHpB6GW/j1iqQhhZlNrQlWLCxohB3AXtyzst3pqgjg+ZA4Sc7NAH0q7KZfqyycVONmxJ8ocHUjCRAZNrpEiKonB0sReZ+UGGLCoAuJc/tXAG4pGv2rpT6PfvoMej0gCnKJ0zcr0oKoDiyfdYq7mKifxrZLDnQy85CDRzUm0RkrE4BeI2ZjVH8jvi7sq4RWC1Aqwuhh2vhBsaNGKCGO1KYIt4t1ABUbPgGnN4aE9U2+w02dtNOxes31wBWAaIKWN1t+W/7jIGqeEYsbVk2UUfL6inPMSNKeElOUs9uzAasw6CNjOKyjtoz+2qowIu+1YrBRM2yqcPQVgogzgFzi/BD2qQnYjzTHbK1WQrAGZbim+FjYEKEZESbyAnSHRVbpqHOwPkeRJp4PQAXLaiSwQkBRApcrUTR51z7SATAFrCjADHVdGk+WGEF1XsNYzXcX5U8CbZHQ7+U5gRAa9da02Nx3ax4jt6MiPMBczeUpOVABwNH7dMcmLgWWHEua6YwgVV28gWg6jqrtua3VopvQKvpqt4s0hZdfBdpu+Mqp8aqM1aNzXD+KD189jw9feed9MK0Vp8/T08fPU4Pz8+hr3q2XqW16XG5HIA52+akY0ys5CyMCcOlm7TZXKfd9iptXr2fri9fpc3lq7TdXnmyZ2LFwy6oRoa0q3M/Eayf2PADNFb5PPYzQvPeBW3x/jVFgLZ95rM3MfPmweepwFcPWDvM4H3XMWceK3Zkc6J2L+LbNWBV20VtPi4Gk1lKDuUhecbkX04M5uAzRuB1gozfUQfKPAP3j/jkdK/ZDjUlndXn8vbT3BPuM/gflQSBkadCAqnyQfr9ojRGZR8s9iAPeVXq2j6I0Z5kUWkA6MJhc2uIeuV9aBAQxmB5cm8r7Od6HtPX6P3AjoS36s/xy6TjaKDUaO3W56/Blvi9kEQKYIy+GhDC+GMA2/oNEW2ieNlu5wZvZxjFBGIatDafo9+gKm9lHbktXj737pxAjdekPgn+GpM4+qWuwKj9sn41AT9aYoPWds0RIKpnMjFCiogC0uYgHRP00wcl/7dcQwGAY9xE+1/74vZrBrmdpYp97mSZbgGsrsBEPVmdQmMV/7a90QBWk8wx1qqAVds3TXP1xPTJTS5glQEtOyf/eOVHJXPPiwAw5iXXtUnlPevakXQNWUb3mMr7Hi/mOeEAKPOg9PkNAKVfUIg7lqBFpZsPc2GnctghE+aNWKWrWtYkgVdQNDzW5Hi7Zc3+H9FUY+/mZ1FJu9Q7Lno+FNfYCT7GKCagh1mv6knz6XM1jaBPn22+7wM8RYyj5LWPh/cw4XJmc68odQA75EtGLFj57awDMS6qjWleYLn+f2k1n0EKQGPCBlq2fym+8uo+Z6zaaLJBlSeojdiCplUmBVBsD8gslpxcGEgP9QokwFfw2az8v4CnYKUai9WY1Fb6b1qrkAKgf8e/+R5/PKHutbAMURQjc/2rL4MxUb/vD3w/PvXjf9FYq1/yUeGZ7Hm/+20fSz/wB/8gfv+f/upfTV/4/Ofyexo67OqQXujtGtPX4po+MlYPG7PjUccReKtHYA5YzRsiNtQ+sKqNKzoIxDcKO1LBAszgSIsn6FTieHdS5GaMgVU7a2BvRdZWo5HK7y86q26Wq2w13odzMXXmCmgxBlYj5bHqFJutcslwYtvFDUrYux9UK0iugBcY9b7W6usCqzEIzWPmY1dvWr61Ba2tNmDNm3TDWD0UWEUMqlIY2+YdvLH0s234lAJghhTAKpgBNbC6uNmArWrZ1aVr//SA1ZMAZnLPHiF4Tan9TFOaOWB1miQIpqSKF9rAr9bkaplW0SBNwRDeU/s6tafK/VaBh5cAc+04Ry9rqZZhOgKrZeTHxeNkaOqnBe/F9KleB4vVyMAeLkJTtNg8PbkCXI89vimwKmDBg71se41FGqoF7gKs7oyNSq1VNqtqgVV28a2A1XSSdtaUwZgMp+fpwdNn6enLd9Lzl++mCwNWHxuw+iCdG7B6uj4YWIV1XdymzeYq7W42aWvA6qtX6fry/bS9vkYwpvVTnp4FLtE5P2yLHwOPXsXRCbp7Z97HzCufmddYnbcDh93Tfc8RQYSWuTNr98IXzo5DHwurbmq6F/XRqexveGRaWKaeqHH/RxqdLQhqy7Kco8Jwveu1e1KBEc4LbW7Cq4Dw/YsAAOSEke+3NOD5XuN3m21RSD8Z5yoSFB2LZr9nr6bz+YSNnetRLttGA0I1EFH41AgIdHbZEFFvdAnjdQQcbnqFQRe0A15N7kcvtHOsM+fk/84Cqx1wrnxFO0oT+i4ObUHeal2GipLpqjb/aLDWZ8ZsP7AazgmXutb2bhN8dwZWK1C39sXLN/fXcxnbAqzOWbux3a4TJVqzOUHrJ+X6M/C7TniXBA8Q+FztIexccZHOlx+Tzxee15IJXC8G1hmgahqqBp7enqzTiYGrDqwu7PXVOtnfpqm6XBuD1YFV/329OkurE4KqS2hanuBcYAk6iOVuHkFCyA4Ipm6BVd63e5SBNV98CVo52b/CqgdAGhKJJOc4QArmpvkDATAFC7M0QuZ7BEszjuvl/g7z5hL6yPYUIzZfk1co0Rx7zOpgaIlpw5qsVYKyQc7gdyYesJoLa1c+M5Jp9OVAAJjor5aYuTByCzuXAD2r7m00RGji6zcZ6KM2KxMZZZeZA1ZLT5K8dvxhqFkwNFLBUiVrFfNSjFQ0BGZFIKoLcYyRV5jUsXVhOr2uNJFW9u8l5QAMOFUjKwCs3iw6z0VntYK5asQpAay2JixO9/9AqhowVmPD29/9e8latR9jrv6Dz30u/YPPfy594lOfSt/5yU+l3/E7fyfe+zs//dPpf/tf/3o2G5UvIcj8CKzOmdXje8cR+NYdgQ8CWM0bVHQQfHONwGrrb0qn8nWB1byZBRB1InfQAV31OdsBBFxwv43No8Af6Gfdm1CpLiEtblm1eWnrC2PVzsYPG1iNpZs1mHs4Y1XOpu66lQI4DFh1B0SbvLqEOtPUNvEbA0pdCsBK/sFYbYFVMVh327R0gLUHrMJxCEHIiLFq9xQB08gy6T27EZAwjB/BlKmjodr5rwXqNUc1T+r5FQPw2hOI56wYqy2gbLqfOSlRACdfXhl/PgKr5enH8LidRzeBPRXnSwWqNkxWdG6VBiUYmrU8A93ovhRA/I4xsFonw8BYfU1g1Viq5mMfBqwu087cb2PjrE/TgycGrL6bnl+8ky4unqdnj5+kR2CsrtODs1MCq2i+QbZFj7Fqzrb9GEuF7NQNGKuby0sAq5vrq9xdt1638yX2c5jeKEi3IKMGG/f4HHPGAR/lPtS7lp6/fwAOeZgT5CfaB/629qqcPAB6zTf2z5m/cN+ATd5vh7AAkHVirNhL360qYCNDQhUrSzadWHldsaNkIrd2WoIaXKiB0XzhmRnlyQ4BsY6UckzL+FXPNLOEm6cfDpqbUj28tH0e0lSeDHRnwnFYBrMOL5cPTQ9zIGb6RIvmc/veLLBqFQnx+4Jha/a6eM0tB2AyPwO7XDa+d89zwF2deI1AYT12cxDhfOPJaVPOPN+n0H4e1VlgtZNwzn5iSEhVyVly9w5mrNb7YqO1XE2YsWXLlTZ+sjmW6pw9q77OOp02vrpsgGmRyu/VEOk9alUGuY4sdSZWoOxcBCFlN/zpe5OpE2OaLlcpnZwCRLXfFyv+2yQAEqo5DFg1UNXA1TNnrhqgepqWAVgFM7ABViEJgCXq/oQknVQNQmfQWamlXr4HoNI3dRvoDZpUgeaV/FlnVFJC5njswFi15G7pP0G5ALI5AaaqOZWDjTofWZ+F6aprYBl9MaF5XYYHrNcyKO4ouO6N4F1MjHvlVpYgcpDSnWMyQSUY5D5atn7BNw9zA0Cpg+oZNM3NrSinRICYcYAqQu1sGhs16SJWTMaq/bSMVVuugFybZaS9UiC1NacCuQpEFrJRAaLaNSAGE8mFcgALi7mAAO+S9YQQU9VGDoxV/CFbFQxVlwYweBRA68oTCS4bYMCq9VKxGMOSAYw1ipazfL05xqpsSgRXfXOmR+VbhIGqBr7+ype+lP7Hn/iJdHV1ycOiK9JIAYycE3wkzK8jY3WPG3d8+zgCH4URaIFV20cAcNofGBoXLr8DYzUCq8rK0r7cotQkO3atT8RUXHifDjA2DAUnSJG2wYM7AA3jLrJTJ6DDLLBaNs/I0OTXmkEXW6yymdFGVzdpd1C21rCZRgctUEF6jvgU4OQ1tq9zg+h3Bi8ZWN8um7HOgVsTrut8xTGVzmYE2WopgAKs0sGhADuHRY2r+PtUCkBzxVuluJZSyNwqa4rsKDOlOWPq0gBpZyxVSgFkxupum04gC2AOgb3uGdhkjsFNOjFyQFjUcwERrjGPk1h/g2DSHcHWXsydfx5YredQfZ56UdXvlcVXQAZ/JirF00MKa8x00eRka+2ppElZYsw7L0/nWivFl/i4GJYC/9SYSWU7UQoglihGpxc2yXTGNI8agESd4H2giccrSJ94jvm9RZACkB80eTYRbBEDo5or9dMdh3s246dNeWLQxzEt1Aj7N7L9qFFTqZ5mqnL2bQlUf3eaAqvShwxVAo47cPwKcJQDQ7FFmjHJUgDGWAVLlcwJY65urFtslgIgYxXBEzTSOCYAVu2+V2fp/OnT9NRkAF6+m148f5aeP3maHj44Tw/PziAHsD5ZJnSTNWA1WQME2sOosSqbuzN9td0Gf7YmASBgdXOZS3mn6+RgOsLQDYhhkxoUZts2YsPPAVKT996QxuqhjswcMteco57/tb7soaeZtY8zdrr/OZXfTkHVYgsdwcyxUFkT0p2LAAy+h5Fr9lsiuKDy2Hyc7JJLAfRQ8XItAmSLMZuu3Y4vERmrtTM1O0974FwBHvTRKbwXZXCi3jDAjRkjeNAcaA7ir/2TFn+17A3lhh11Nb+tKevN9bPxFhvAdLJXhn2/+o7uAy3AEo/lGLbnzPdlwF3np/UH4iFh+k0/qfnZKcCZL2Vdja1CYxpjWa418Cs+QX3gjfb6EAQUpt+IlSpfPG/6s5amGhecnJ/b58vV4zmeuGDhNbZH0/TEk2dx2uo5LzOQ6sAeN1YHW9WUtZxYvrhK4Y21ak28AII6Y3WxPE0L6KtSCgDNq1ZrNLKCxqqBqqtVWq/PALLav5dL01i1P5aUtCZApq1KvXKUXYOhynJsxRdpYVUdQQrAZb9yQz+/Fx/oLnNVvgN1Ud2X9472KHtHBRrBUsYKJ5ALYlk8wVX4Cc78BQsRGLfbGVS2qdGVksTO3NRYy1TLH8++YTvV7dnEvYDf38ZV0iNFkaMzKNFIOcpdOLBahE943kkIm8eQoGrRUVV/CpcHMHKoS5CoRwWOx7hAsMYbd3n8LuaqN0GTdTF/XDbTcPMq7tF6yZI4lp0moEpdVQGrZKWqgTABVgKuBqwCGr/d4dzmlxmYCoAV48Uyf4CoxlR1MpPpr9pYGnGA85AxriXO0e1EwCrYqz7ukMYqsWj7NE1Wt13Rn/zkp9Jv/cz3pO/+9KfR0Orq6ir9ws/9XPo7P/230xc+97n0b/yhP5zeeffbIBcgcHUOWI3Ps61UjbbnCKyOt5XjO8cR+MiMQAWsCtzwu4MxckfvLlIAc8DqTDzZZenJKGEjHfo7blQbbVHtFgItpMEq/5bOwrSEKdQU0NGQQ9gAq71JUF1iA+q4LHjl5MnxcnW3oRO4D1iVgxqB4Im7EIHcZjyLo99302tw9U0Bq/5dEpnXvHMndASsugcGQJWMVQdXUeZvuj8bNKxqgVXb+I2xWjRWDUy1mWWfNyeApU76mWMx5GfJJ0YnOSNRg/imDRSHNXq27OYA0jagngbY+R6q09SBTtzwwegJYN4kQMlroICsd2GsZvbDIcDqANOiI1hYepNgKXeCL37x6wKrYi5ElkopI4uBUPPMwz20dmsErMbbFkgNEwxxfmesIvDh+uOPJ5WQb+onVKpnWV2M6wKGUj2x7xjklGw77INYFQNg1VgU1hV2B2D1BnIAdo7d7U3a7m4sfUGNVQuWoJ+2YEMJA1khBeDA6vI0nT15kp5cvEwv3nk3vXj2PD1/+jQ9evCAwKoFi6sl/hawao2RUc4YmleZvbfrNmDVbMXWwFUDVq+u0pUxVq8uM/O8doynANJdN/x6bgqhVjOjNjcYIale+Sm/fbr/fcjAahiEKTA0GiHtJ3Ophmz4h8Pc2uLJiEW73XEU6uud2lYGzrFUtbbrWG5NgqwAjzU7Km8JbDdSNZWyecZtQtJK9S3jPjNgG5iwSuN5zE+MsRlTfLRveLh6R3qUje5z85zLrzVNJwOdHXs9BwLLbo322Z6f1J//zdhVtx4nRLvvBbs9MdueaNLHHV+p98o7zGlnkVVj6FNrYiP0fHr7XytTFK4bTzXjjvWcoD9TXovrJn5usvCggTvYiCuhTW8YqyV8E2S5YnKWcFJmrOr7xDCLDR3ba4lzmj5HCwP1zUbLWN3Hss/zccZUWUJ+en1OGnHQVeubc5ZzxWSmNIfLc+eaRLMfLecQM8ifBFDjJftoXoVKDQNQrezfwFTbBwuwSubqOYBUe29tTawgF7AiqCod1q4cAH0I9iF1ODBLARgoVgCs4isX/zebpOAvADT1OQgA0MBTb4ApIJUAKptXobO8SQGgasbGh5+hPiq12lEM71qkRQ7Amzx5003YPGN2Ok3V24u5ebbXx4JN8RlXttZBwRxTGtUmJ7uj7r0YlWKpMpqRf4LzN6Y6gukCS+2wqF9Pf4rJGoDKYq5CBsGBVQeb4StnELmRAjANWSdPNcuZn/EJyTnoBBT7G7r4AleNlUoglY2rvHrwdsfKQACrbH7GMn+ucmOnmgNLeSvTU7V/O3PV/6aOKm2LNFYtscC5SY1V+rsc85LcafYEv8fRkta6bNf02dl5+r4f+IEKXL28dOaqP7thr4dJQjDY39tJ1NI3XsdXjyNwHIG3dwR6wGpmrMKAvFnG6hywGnPWGRBRmZ2LieeNIgy5wQ641Ar8KQe8WWDVdsOxRmI04G1DqgzSyAnNgVpdrtUzvUdg1Zmv0p1y0XSwVbG5UzidG/z1awOrBJHG61rzGMcsvLN1Bq6nnxMwVQU2U8G6/MEWWJ26C3yF62EQMAfmDY8eBEp0/fP5cGRglYixmtdY7OwbmDBzjNW7AKvxXqO9sKGOzvFklD8iwKrYqjmZkXlOzhx5o8BqadLAGNBBIi+nawFlOd0RqMqgK4Iian9FYNUAVgNWwVgFa9UYGQv8rvK83e1J2gZgdfXwoQOr3waN1RfPCKw+ODtLZ+vTdLo6SWsEhuySPARW0czCWEY3abu9TrsrMVZfpWtIAUy7NXMtjNdKNT/DLxy+YjRiAM3ESykjrSgrc4ammeQ1OHC4xuoH4aEcFiIQsBwxDVt2R2Rux2uefNfMmE2vq9hyAptt6b6eWSlZlZ+hcxmgkOd5pq64xiBYQfU5ZZv1fVhHjqrmstJJAFbmD5oxhj1IIAvGJPhC1XPFbZR5W83FSKudzCkmOUY/5Tyx6ZSOHoG19Uydm+LdedT7wFhFIlRYlX0x3o9kplpBZcob1P6cxhpvhTWd5w53ylhYO12lI98BoE9ojJM/Wbpm955DCwpW68YSAtEOhbFrl15cX2iQPnzoIxsIMdH8qRrolJZtTPCVL8H3uTY714dyuWNgn19udQ8AACAASURBVDN6zGYd2RX73NSyH2YFexJe+iRAJf8pZoDjATZfmC8CylAF6MAqGjvpafm/Tfs7J+ZzkrPMY3vWqJJDubQxS9eo7DhZn7H835irBrKCoXqakumpLs/IUEUDq8JeXS1PwWqFvqoaQFrlh4NVBcQiWMX5UhiWmBXy//I0CFUAcf9zmyiWKmDk3PWeTajoL/ifAKze7Dzx6k2aDGwVGGuAKJOlZLBiTD0RXIBEsVm9Ug5goagaBfA+cEb4MyMAmH1Zr8oyjraYlZGAIsI0uZaeTLW5AMCaTa/qucRXstyBSx2U8aFmPf0m2t3cc+LWdO3pU2nfqIFV6vTqO7Nt6yXF2EXMwXBrEGwSad6AyvtdUOx1k25AamETYKjiAgTP9UceWdwkMlGdqYrqK5b8E8D35lX2NwBXkgfAUnXQlEzVVQZTje3KSi4C2KN+GAKPR+bYgOL4E+ONFlz9ayYLcHnJMWykAOZ8ofjekbF62Io7HnUcgbd6BD77Yz/Osl11LmShEtxzFBdgX3UZbHcEcmDima3yuxvjzLjwICaXvNjJg1MWS/cHoWwO5P065LjY6wQqi+NVBWWeRQTuRbenYp/mco0eYxV+HDfQHmM1Bi/xO1vjraxiO0EKaFw8tFp7droNfGOB1dgki2MjpkFmzHUDVjytRgog/u7BSQCY+Xz5Oa9DzlIALC/0THOWA9imGwNOwFB1YHVrgIkBrZu0sD/QWDUWK2UB4AC7FIAxVsF4FegRujUfgnfgWaJ7iYLyqTlQQD6aBz0DUgGrk4CybnBRgznRW2vZb+NIyrLd/mQnjso8sCr2ZGFSTqUA3EF3EX/M5RkpgHY8MogNluO4+3O2DXEIAgOkeLFlXtI75b2XMt4IkImyVD6TndMBiOEDWb6uWs7sdju9R0LuLajqlojrze0xbYHO4M5nkFLozSe9VjmAFsh4WWped1H7TQCUA/Rk3xWwQbZZ5bVgTwA0NSDVGBQ7AKk7AK0mDcCgQMEB4M4bCwbs2JO0W5hKnUkBnKbl2YP05OICzateXrwAa9U0Vh+en+fmVWtrzmEBopeKWSDIfYz7VtFYZbMFS7iYDIAxVa+vqLHKoK8ZsZEX3l2oNe1kBHBICkA2pUoY7P2+cEAzl+ae9Qf9Xn3Z45sIvYgnlxTXXMtGa8GkaI8rztqsoQ66huFBtwA4wbTQHCn4NgBGnGkqaSIyS0vJaQlEZSd8D9NxZQFmNlDNu9N+54CTd7iO35dvM/hCMfvHbTPOxzLcLWO1CScrTuO4kAIWquBC5I0N7Fyz98zM8Qgx6OrzvVbPNtb1dGa3fxjBdGCj2e/mxxlAgW7foRrErW59Mj17DAQZrPA3878Vx/dvCqDHcE4qIg8yEtW3jwaq2CncX5SOaktdm1PUayV82QywGvG/yXYVP1cxSO0NAbI+V6rpKMZqPdzyobne9QH/PL3NmUTXeGJRPiz8jMxoO5Umz658MJMl2vVse45AJ/mv7sNi7oRkjqNW9DnALtzUz9M/n+MEB1YXlj00QMpA0PVpujWgycv+obFqgKn9fcK/UebvwCoAVrxPSQADUlcmBWDgK0BVNhISc7AwAtXst8SF0gytp48z8/1JZYBTfpUk3Zx9Ct4jJADo0+/AaqV2KEBUc+ntdeB5bITJJCz3cvMtAKx6Q1uMYxZZdQA1aLrKUnHttDZ6fqesfS2XSYAkHONm+Bz+h/FiLQcgf5gP3EriHayuQHom6XB9gc3LcWSy2v4UYDW87sdY0b0lyDhGgMP5lRgnzp3su8pWZttR/FzGQvZJaqQi+azmVbhAMlapo2rvkbFK8JXg6tK+0Y2IfevyxJirZKku0ciqAPcEWA041VgWliqBfvudEnwGsJpfB4aqgNUoHdZ5lKMEEu54Bli1U/XAVTBXA7A6B6pqjeuyjsDqB+2VHs9/HIFvghH47I/+FW4QTlNlqE1mVGwBO/U1zOByU1RgLQMDtoXA1eDctAaoZafM+HnsEDnw+Gcz2iGCLdlEG3i5a6Hhi18AAFvXykGGMmRpBbgOH10AckYlbTK23He4lU7UwxuHMGZCeT1+D74pKbPMj02b2Igtm0HwoRRA/84mY1dJJHBTjkCyHU9WRclm73ZWps+5xcy1vU/tHgUvNt6cOvY5leXRHdih0yQzoiBSw9nYmoJiSmCrbvn3bptuboy1eo1/n9xcp2TyADfW3OoawOrJjn9sk7fyLom+wx3JToVYJPYqnSU+u5qZxg/4Ouj4+SNgFc7JaCKF4K8+ZVPS2SzM2+BFZODLv2Pm2zJjNV4OQT6P1Ss2uOaXvb2iu0ZUMJ2ceOmTCdIryK8YrgJZPSDXexEY7LCnBDhaWXnd3Jqjg2FQ6VNjJ8o60/OLgRLnXrXcivc9ZIDZ8Shdw5cfbshx6uah51BStio46lzNXO+QA3ANtJwukkMfZ1I7qZrrkx2OnWM5iJHNJ0CqNI+gs84AIPujsncCZIFPeem/sSgQFDmD1bv2WjC1hWYagXIEC/ZvA1ZPlulmsUyr8wfp0fMX6cXLd9LzFxfp+bNn6enDx+nRuTFW12Crrk/JyAHjATIA5riz9IwNOHxuOBi0216n7eYqXV2/n64vX6XN9TXsEBKHMsOd51PPjXowq8Ra2PPuMi32sR32Oe692TdifvaOff3zy8YfVlo5sTEOMBy+imo+cbl+Z5B6kk97Hu1Dp1w/fKHtKwgMc+BdbIV8Gf4dTEJeD6aRWF998X/8jUZGQNfUm1sTP0drzBuylJC59ol8CpdTTpy2Yhjqt+Inuf9OjFTeQ8LpmwcWr7u1qrNzLF7Mvu8eMGvx3VWX7XidIxEENolsG7fokyjHHaKS9c1X/DOV0uqQMDcqPUP3e/JhB+4jxYfTJ4tv0u5Fs7blDpzOqYTAyHMxDfTyXsWQBVmhjFtpAqT5x8XF6RAA1tAsaGojZtisMxVBLZu1xu+DHasAUTLt8pgGpjqBd/qA1MMN0lC3O8ZJTjDJe20+no0NM+vdnQqFBrxnCNWzq7yxVlfrdIumVet0Ahbqmf+9TicnBqja69RcNcbq2oBW112FfM7KGlyRtQppAa/8ILhagCt8sycrT4L+b0wMCvbWGGZ/1++JMm4cm1zijn87KxX6qpz8YmeazwDgVTIASNq6hioSsYwbCDjS/jKm8Ag2g9zyAUTyCcmw2vjWUyveoC8q6c7agUjinnCuSwogxmgABD2hw2cX5j2eJjye/GIdn3kTKrgmTPYBgPbktDFTCcgzkY3YOMsraa/jqRmC2bdZ0rrPQjfihEwPEwA2tkRk+W/XSM8Aqs3xG8ZQiN9s73Rw1eO5k1vUH/nMVaKbVmSVdpREsDECWFrA01Us7zcNVm9UpeM4xpyfUQaAtiQwp6eGovtKWzHTO+js/Dz9q//6D+Ct/+En/koyYBVrdWACa5+wmVZHKYADn8zxsOMIvMUj8Ed+9L+DswDZk5zjumHJQ9VQqblJZLK48dlPdgpASn0DwGq1sdHPj1lQM6yWxWT2dMa5CtksGbwMSjq8mtmgE2CVm6Z+Cmt0DgLm0Sw8KWyHdorke/mIA6uRWdEHVp1X4KBO62CQGeROlwGgAEJM64cJVStF2ZnulTewWmwpCXBrZSpbA1E3KRmwurO/N9BfJbC6TcudaQBZJpzAqlCyHrBKlqFngCcBa+FGTEDXkBCoghzEgTORVHirDo7sjTFLKO72HyqwCm/zmw9YbUFVrM0mWLofsMqgQMy1u2wBbQb9dYFVsCQ+MGC1AFKaTxlYhfOttekArDeUsLVu4CklAQrACsYq2KwWEHjzqgpYPUk3i1VanJ6lR8+eE1i9eAlg9dmjJ+nx+Xk6t27H62Van3pDjgOAVVvT29027baX6eqKwOp2YzbCgl4LOXwEHTibwzi0Hlvwcgp4hFkxt9ZnsPn7gJ53mYtv5tjaJt3lnHAzgu0/+LOd8Szj3396Gst2TPU5CwQLg7YBREMCQTYk/53L9pn4KK9zxyh+SwM3NvcQgYmuv6C9cIri5sPrAtOWeR+A1Uk2KIfWHlT3fZxq7KwxeDXF63GPv80DfHGz63Qa0XcUV2A6TXC55Tzx+zg7+3MCu/pgsRfP1n26mTXcm1O9udx+3+zn5r6vup+ayTs952hVzQ1o+EzjixuYNLSPaIIZgNU4PyD1whdgbcMUA/SNyh/5WcHfGqefK1mu6ZoZiwG00he1DxDmUfA/cd2ZpV4mpZKNAMow2diOEc+BQuVZa9lnUk7EIKHjDZnAqnQAcuqn5B0qLYxhulwBWDXw1NiqYKqi/N90V1cp2R65tJL/dVpCCsCBVeyZbFZljFZKC5yk1cmSbEAAWSqx5gNidZondocGOtpLZ18KLPbVBzvogCe1QS1B6w2qFEeCvWp7MitdCLTyWLr+pbkTyRAkWrAnljfA8iZYBNpoF4rtl02czuC4buq9ncdGFm9pokS/oXrPk90ADyMhIS4pppXzK5O4J+uneq3BjnIJhbHK+8AYCbCGPyV/TfsQ91dSSAY2vVqv0p5VDM94CyJcGUDl70sQXBiIGbAKcNUTlKw9UtQER5E4gxUkgbhVGqQBhDaw1JtZ2VgIOEUTKwCpZKua0RCLlcCqNJ6x0058+33+xB63LH/cwFX7kRTAHLAaDVtri4+M1X1P5Pj+cQQ+AiNgwCo2BvdzCCR+cwCrVeZn0vFbUgC2Xcxo4nXKBA4GVn3DlPGlg1G6dbePP4IbR2D1UMaqB+UNkKhgtAVW+founWwZkRuLtQCru7QwUBXMVJb/G6hK5iqBVZMIWNwaqErGqjm10AnaB6yKndhd8yXjTvCpCTBLxFx/mv5G/2cmeG75N5VDGJIMH01gtckUR8CjYaz2QFVYtxzIzAx9Hv8ARlTP5KMNrBIzLSwaBkWcsHCrFRO4I5+7F0P3jKX/malq7eGgsWqAqr+Pf5OdRM0wMVYJrFrQ+PjZi/RcwOrzZ+nF46cAVs9Wa7BVV6cWPFop437GqgXEYHxsLtPVtbFVTRLgKu22TNYswQby9TiD7SjgZcBZBypKMh7iFhwEmB7q9TdfOAcKH3Jtdz+G82JPobaftgZUVK2g7ywstpmr4MKeHKDhsuesqggLyOIz6417BsrR1bucNttyZ2HzRHxfiWTuRx3t3HyiusRfZx+B8FO2qn9blB3wEHmyz7SjMpk/0ZbF4QvjmVn4oyA8jE84BYelAaTyzZKBNfyZ7HUz3z04DRmr/g2lar48q8GXI7k5Oqd3Ii+VKoevrArYDfcX5El9IjW+QgUOzw1ZHGtYo/75ZsHZwxnmlW87B6xayXGHscqrnXmuYEPaUY2UQEhM90ejT6oQoNb7TLv2ZqdmxYKLVUlRmsHXj58IxBIAiNgMWfWT2fA8tpgHO0b1eEG2REChwDc0Fz3BEIHgYeCplfqj3D8yVk1j1YBVkwJg4nG1OgNr1X63PXMdNFaXJgcAKQADWB3gcnA11/QJWA2Cva0ddSubmZQl4RrBLjVbos3M+z7YqM7M9H8baYa+goBVMVYdYIXP4M2p5IPoHBlc9JL45gFnW1UtvfBMJns7bUsB/EoDJYGFrNZigptVRcb8LUuhBWoxyyOj2jW8wcJ134uAcgRWDXC2uMolEJAspsYsxgJ68lxGNGvOrsZYuczSzBrMCrQut0BTpEoO11hVZQcSAjtv+OssF4CrPN6kAHQ+MbmpsWryCZQCaEFS01SlRAD1UzneBPrJDnY5AAdTC3NVSZhIApjxH17zLV/BQ8bqNHQrE+0IrL7m4B8/fhyBt2EE/sM/9eNZ+0Tgas6kdTyOvKF6uYCclPswVuP45MyeXmxK8GdLskLzgXbMe3T9HrBavjZ2Ry8i/KVKtw4f95VcjgLomEHlXleXH9EP9YyxO1N8qWSRY8k/uyLqvX538PKdjXPXsPgmWbZQmhwlCKZZ3eDs59LHstlFaQD7Dv2e7z2DZKF0kzUp/j86q6b5c7Ijo9pKgiARYMxUgKXGPt0CWLXXFtbIamtSAGxoRW3VbTrZGqi6S6axalIAcEvwCBQIs6Qr6w23wGpYG+r8HOdeDHrLmmmct3mPfsZ81A0UqucVJnwbBn4QUgAnacUx8xJ1ZJDdCV3OSQGo06zmc5i74zLUoE/KBLWD2GW0C+OMbMoRkDIBMAr5sh73ZhBLUFY33Mjna4CZyUOEtEIdYOq3vJ7uKAXQY6y2zDnM7KxLLYe91ChkwEhBiZeRQd8LS1ClfP67g6sMA8yB926/9vktWaoAVsGW2EFz1Zx/a2QFxqpLKUA3zZuSoeWBgeP2Z7VODx4/S89fvuSf5y/S88dP0tOHD9Lpap1O1yYFQEkAA0WN2dCVAsA8YdhnXWtNCsSkAExn1aQAdsZavZnrST07HaowhcN0GPjypo+bzLMDr2OfjxLvpg+L+Blil5z2uzXf9XrLgNt3EYP34/WU8eTcFgMoroN6/ysnLZ91gDTsQ1o3eQ+STcm2R6BJbdtxTnRELk2vWr0ADcecj1DZKYGAMyXOpbKnNw/pI0zB2wCsZoCuAFbD67P5LjzP9+g8qq3dHGcQXXogPGQv/Z58bxhzHH3gHI93106lNhkwBdbdrZpd1g04iqYz+qlHu3hp08sfgbG9tV1/Q5zLhy0m5iYOB1YjWNruX9VzsmqD4fqOd1/Gh96vpBy0qgtZordXl+Et5xwdlxMn4bqUJMzTSGt+OthhmjnztJLRcoCVA+r7JO0IEy4cYwL4BSjTlsr6dgGr3mgpb7fcGctUb8bGmk65bmpamhSAlf6zkdWtsVTtz9KaV53huPXqLC2NyQqN1RVZq2hc5U2xXL+SjNWgiw8yiUHeg/nifnIErAUIckiaqheV+AMIlCyY66e6nipK3B04BcBo/3nS1sr9ob3qYKIdy+8gyCh/nI9EyeF2Hy8VantXjEJCb1Kl3hu5cz3e9/J0IrBkVXpPAYGycVmQJR/jJemaOukZy5P3Bc1UsXczk9deZ5JaTb2gVZtPY5+VrJp/kxtrkX7qFRiiA5X+w/FT0pBsVMCzoAdbtd8t/lBn1YBU6ayavqp7dQuPozyfamNgwCrqTAGaAl7N/6aeagFYpaPKY23eCnR1uQrExEUGoIqr9z7YYc8rfHJOJgD7bM5lBeDUpezar8426CgFcMBTOR5yHIG3fAQiY7UFVntOZwGJqMOSN82Q2T1UCiA6PNEZg72qwDyK3ueNYOLkjlhldZK8juvMnBcgUucmI9U+R8euBjIJbFbB5kyQOBc8t+9VLMRwocgae6BYjREHCZetzcg+NgY+S9DP754Ggr3rLfIHcROaarhy6x4Dq+oGynEuJT76vXiPIWsPvwhugz8eslUtuw1gFWXGbF5lQOrCGKiQAaDGamatGrgqOYDbctwJAFo7vxirLn/h43MfYHXIVM5Ac5nHrRRAHP9ReaKPXmV16oBsDH98GMCqsvQoldJj62ms3gtYBZe+vvdY5uWDVtggsQRsFOqyLJGJoY4xPxBYBUPOHWA05gq2cVIy3rDoDwdWvSxPzfU80XKIFIDsdASamEcojL7KlqtRmMr3xNJD6ZlrdyHY4QAhnPE3wDbxRgtbS3xAH9kCJTahEBvFpADIqnCNVWNVmM7qYglg9fzxk/TM9FXfeSe9eP4iPbPfHz1M52sLFo216lqrAFbZxGqiserMCDJWt2m326TrjQGrV2lzZZqrZhsoKSPSG+5otIxGoCEGoQFYZnyDQ4HVkYO+z+247/kbw1J/TZsQyL/L9vfRJ4GMZhP2JSL33Vfep8OBLWAa5Wd652sBrBL0kDVVjV1GP0sipwUQBKi0yTT7qJWDElMZJHlyIm96pfpcDQ7XjZHiI8k78OC7yAb0Hbeaqw4C4S0BVTXTd/Rcar8sPH+BwN0PDmxt9iCCPzcBZGsfo9xQI4cS58cUSh5Os9l1M7u+43WV0xM/GVzzdHGX23GrWp5XfXA1h1FGrwdLazz6XDzLgbi0z4ryTMYF9jZ9aimA+H3jyrLbdHti2um2UCJj1efqTEYnYsO8nwhy+BwOevXleioRi2rNtzr11ZilXRAMqdfS7Y4AKbwJl6xS1gAyIwFcjUlhA1bj3ksAFl5ysqa2/jHldor8weoEzFVjrS5MZxVaq6cpmTzA2mQBCKyaFID923RW7X2Aq5AA4B/TsWTzIG8OZH/DFNT9J8YVCdTcbJv15oRsBkGLby8QlKXsoYzfmb72uv3Y37dgZcqGshKOVTMaG1aMxT4JGXQNibDpcuvvV+1xCAmh6UlfUYxUq5RB7JVJBYFp6dqr0TebI6LIRsiGg7XaAVZtj0FiWvIIXgVk9wsgOtv+E5eVoF8jYlIdAxebwSUmnWBnW/vEo8SFl/x7kzZpU7NhlZf9SyogM1bJQsexAVjNmrTO8M3yE9APDhqqmIfOBMb8XFdyACU2ZWKfpna8twyN/uCN2fg9AKv6Xv3dq7o5Aqt3Hf3j8ccReItHoNZYlc4qjVSM/2WwPixgVUFY3ozCxUwMXmCsTgKjDiAr8BFm252HCPK+rcBqDQRPvdE6AD0MWLXPaIz4Nzyu/FqZ+m8KWG2D0BL0MRMtjdUFut7skkkB7MhG3W0BrrK0/zrdbE1P9TqlrYEnG2esGrC6dRkAA2LNqd169PtmgNUS1LjjNtjs7wusouvwgAFkWerRz9sPrAbGavYJA3jqQQicVJuoAWCoA9HaoX4TwGpkAahBWwtm5nnxGsCqYSP8eEkKoWRqRoeuB+rQTlqQYueJDrk3iIBjb+MtzS063ipDE+jT3uuNJSrAVKWjj+ZVKPcnsGpzlyArisxY2iZ2LFohFGD17NHj9PT5BRirFy8vCKw+fJjOT0/BWF2drdN6uU5rDwrZVdbGR82rNEwL18bbNcDqFXRWM7AqDb25QL5BI2KwVO9Lb87BrwL7A9GQu8gSzLkvo/uLCbfCsRmfyZcjAh9WV7zeT3uGjH96Uqw9e1yLrf+g94yNo3nN2e5Jg9DgqPg/5X3pKVbX4L/MMVYZiI1ZzgQHilZ7Buhix/t2PljX+0OA1Wr/KHIFpaT8bozVGFwywp3LTUyyVflxIbSPzMIGAG6Tt/ogAI/B3iet1ENm3Bw7Ml5KO8ZjO9AAq0Pm7h0ZrBGsbbKwc3tdZUtG7bJ7AxW/z+U1uuM5C6z2GKu+r9jePdFY5T6H10c/DYkyPr8FW5P218Mc63vI4rBmZgIQnQ3p44IrzHqT9FltHwTIenvrHdIJlooJJ6DVd9nsr1CqyBdRaDDmcq3OOk/M2kAb1ZpYnabFiRpZ2d/n0Fs1KQD720BXS0ZCixV6qwbI1mzVCbAaS9sbBZf6cTiztvG3sj1kbftEWghd7kMTJgyh+QgAWx1M9SStIavwV7KOahljxaZ8j/ajqLOIRDLdj+M6qfezapUA3CbrVE2TCP4RkKZWKJorAWB1sosd6/FSrnastEznp3QPWGWDKmtkRR9KQDKlANAGOOwnga1a3GF+qfxjvwResZjVorwqgccGVgRSpQtL1ioa8WGiWuMqozzwb3jpJteGTcD+7YQACX34mLERG5ulEbxmEz57DT5tJQlgc9Wq45Yee7okhifOTf5Ht3aIndcxc+Dp3HmOjNW7jPLx2OMIfIuNwB/70b9cgDPfzpWZtH27GCtlBxVsuB5ZLrUoAMehjFWWaUQD6c54w1bFZSwDUy06eQ4AZEPZOK6VS5bTdcw8mkG3n8JCZRDzzQWsepCi0hxthg3AWTNre8DnmLFaA65lAUT5A4Kpeq90ha+pEjUzQwwCZJORiQ5PyV8rmfsSgCig1OQrDCQ5ybaxsxbZNlSW/nsDK5cCsGZW1ryKjauos2pNrdLtdToxnVWXAiDD1R1DejMe4dxBCkDNS3jBfp+h1Cj/E7M9D3BkAEwCtZlYgqtmxA67H7AqJmjA7MhYsGGGv+NAXmCdoewfmmpkN2S2qjuYYKzCYypN4JTxN6+MHyvBllgSI3C4CDOUOYqRkA3qsL/4HhkRs44SH930pzYgteOa2V1uJzmZMR4uR5pPGZZOF3EoYxHHzMdc44Qx87Wn9ejPCP58B8wQ26Vl03GeWkmdgFUvxeNgAc4hqMogR+sUa1nVj16ihznizFZ2/fXGE7c3aXuTALICUHWwld1+XQLAAVZcCwJhK7E6QfON9YNH6cmLi/TMpAAuXqQXj62B1cP04PQsnZnGqh1jGnJg3SzSygBWSVGY8y5bLsD0dpe2N5u0vb5M1yYFcHWZthuuf5XmMbafWUOzwOokyh9OucO4Mp3peCCwum++H+rmVIzIcNFKsGnm10yx3nUruHp9ULV/7fJLpgs57m+SCKBfU+9XZOaUADx/DqybUnrqKyYUaRQgREF+2Sm5LrH+wvhlG+72qWd72uvz3aVqetiy9LhJF2ZYPVb9saeNzOUFzuCvnL+D5nEBg9yWdpmCZcaMThoTgLGSgHOufmbBI6kb+IWTO7SSX5lfQuOVWQXhFYhLALz3MwXO5xIufo78V7zX9uzhvQYknyYOBiM962OUz5RdiK8xrasPV20Tc6VXGWz+C7Oyci7qa2LPKhjfwJrmJ2tN+fqiTcQlzxf3A6orx+E5RZLfQjlz94HJLrRrhcez/sJLznVu3zPp+Ln/GBpSgdGXHQKfK/qMn5Ugq+yE2K32u/m33PcFKmKMLG9syBa0Jw10MqYqQVSwV1fnrrG6BiBlTFVrYHVi+qsGtGrfXBowa5IAVmbtYBZKs+sYgslbBxgbVylrc2Ko5W/5uNt9ObuSidniw6vyhaX+zjqFv7Gjf4DmtAQSc1JXJf92fAYXyzkBrNqVRlubWavt3Knn+Kiagi6qa37Ct13C1yUoqEZLpYGVVTuWhtAeN4UGo/t2QLtKwIQq/7dxz1IAbGKVG3r5vlQDq5rD9PE8yMbNcsrKUdTa5f6WNzQ5jZW+qoBV/o20OPrN2e/O1HZJAMoEjcj8KQAAIABJREFUbDlf/Fst0lahFVip7r9mYFXgtJfNmqYqgWpLlLOxGtnwNtcDwQcmoshJDCzd8OU3AaxySOV/mPyPYxW5gjT4DkcpgLs+ouPxxxF4+0bgj//oX/RNQ9dOo4VsG/wEuqWKCxQg3CwIrAoQomGhcUGXy2yciyuM1zoOTc4WasfxbBUFrpuSFJnqsHOiO3dwquaMZQYgkQkXhsqMWb3NFtA1AowEYcvB+i7cQ+Vw+pbSePHx+CrgGzjm+akcAKy2wOdoNtbPrA0wxYYsQGrNWHU3OwyYwLE+oyM6PWXzKfceyi9z9l/H+RiirEoP3hwqB0DNubKu3laetd3AIbOyITapck1V017dXgFUxWs312lh2qtb01fdUmPVSrGQbZ0CqwJaAfbE5x5ZQw6m1oEX75sJ7AC2hofSBs7x93Fh45jhlB2nwYP31ZmdnZK4XqQtUsXuaPmzVelTNQcBrJaSqKwDDPC01uVaOtvZl3ABZ71km69LbqOsqZ2tMf3arp9Jc64QqGYsYDrPjM2UTxlADlitGUYMYr3KZvm5EegEVlcM+KEd1m+qwbEsAFxkM2Ad5U6yGhdjjFPAv/e++/zejZUzNH+zg6DozaqAJzREAHh6a0EIgxSfqV6G6OwRt+MK6jRHCa66FICcewQ7bKBg5zRAFVpp+GO/M2BgQMUmZFbWxjYHq8DNSWjAsTp/lB5fvEyPLy4ArL58+iw9f/w4PVwHYHXNzsYrNbDK+nDmgsclS12w7c02ba43aWMNrAxc3VzxgsDK0AqaaYY43OK5/+V9sGGFSHKh9/EZfGPCQx4dW+952ovnzjy8keEbM3hz9ZkGapn/opmTzrEAJ7BHZSeaALoBUOO+W10cAkQPPGUlG0bpJEHhgIgvnqmUgFZVE+gz2CVTVOeMFioiA63WW7VP+Pi1fsUE6Jv4Ifuf/12DTlZSaOAEkHW+ZwbZpD0OpwksuJZVdm9W9j2XRc0eJiMs3y4eaAGn5StEP1j2dZQUzecKQXr72t6nJnDODxTk3/3cDKu4HltrmpSdc87b8IxGgFT7nTPFNOkW1nof5NT4qrC4YypljE+wFVS2JjK7q8UJJl4Z9/idlCvgki8H8RkDBaRabJXo5e8n0q10e0FJaq19+sD4H2vec8yFZkQCbjJo6UAkKIN2/wauUjcVOqv2Z30OrVUCrWuArNRfNfC1/FkYa9WAWUtO4t9szCR/IyfCF/6EZsDxuBqKv+FVALKDAgV9r4Rr7yxU3JVVnGW5oQV/F9vVyRnw+CEJxs8qAayQk9qiHM9MmunYnL59iwSSckdio6J7vZiUAKINUOX3iLXKqiIDV0u/AfluOmObrIg+JmeRsW45Pwiich7xvsVWpe4s4znXq81zpWbA064WD1hga17VWNI+78A6pbUSiGrfwX+TcGK/r5yZygVheIC9bxKBnO/5HC4xIGB1lRmqbbM0SjrB382AdWGzLkwiquk/UPzR2nboVmUDRnYzjAgP8RJ/G4mTOS6GVYaEeCPOpSV8/0A0C/KBx+ZVe3ew4wHHEXj7R+CHf+wvZRZUvhsvYUDGyY27/Ag6DfbzjQNWI+vEriQDqw0w13s6mXlnWS6/E26U8WjCE3Tkm811FlgltBp/WgfsdYFVbHAB+Ipl+fX1zjmpviEH4x+dIn5HbJRVwK8IMmcnwVmHhwOr3LQ5FnwKAnvdi6wdVy8lciS/NL0yZ8NL+dGYBsCqAaTGXnVgFRIBBqyaFICBq5doXiU5ANNZNdbrBwWs1rpUZbPNzrIP4sTJGwQ9+2LC+WC4BCF6VmKeCViFb/E6wKqXCdo5IrCKJEkW8wf/IoOIsZAdM+IDAlY1X1vQYcQ2ct+SAc/EMWcZe++cZHuOgdXIwBFDno63khbOENaYZVZqAb6ZyIlBJUGh0kOoJMMie5bdilWWF2xnBayqIYKCnsKAE4OMOTI6/JrLLGF0zVSU/HPcVPIHSQDXRkP8uEhgtMKGw00PVsgCvQeP0sOnL9LTdy7Si4uLdOHA6qPTczBW16emG2dB4jKtzBFfkrWqErwWWKWu2y5tNpu0uSKwen196W2GC2u1dKa+y/4uYNXv4g7A6l2+ZXRsu+uIV/Ymzj23jx50/gPB0/Zc9wVW59i6ee53Am1U2rT7t6L1Gm/Ncx5gW7APCobz3tg0i4r7nPQT272AubgA3NAAFVsTHrYNbQweR4zc3nMa2T1Jo2gvPugZ530srOH5IoFgO+tviHNZYOZdrn/f9d4FMO6B2Hg8N2bnor+nhDS/vbqHanE66WDmIgUKtYdMwLzBOeI186sHc6e90OZ8/D4HyPMpbM/pJQP2jTqBnb7/Qn97n2/TWwDjcwYWWffStHAKm8wOw90K2MxzOoCpkAJoky8+Hl6rX2uNegMrNbKSXyebYa/DgBSWYW505VUdeobRdhEos8+ihhrgqgFPyWQBjFFpDasEsroUgDWwMj1WNrxaoYkVGgJlUNV1V8EULPGP/AyT2BHTcB4EL/eDa0dVivsJDbBKPJr2jdUurEKjf7FIO5MWclARCSYDF81b9/MojqCfoQcmm5gVoTr+Ww2OlzXSoTSIaIR4sJYDMMJw0Vjl+wUUVDFXlFCLO0O53jhFbcyol8qEN+7NwXuTUyqAa8Hgs+5sQzIq550SgkQGChbbm6wRWOU8LDIPVVNr01H1hlUCVonyOpsVoCvBWgG2JKOK4etEDG9WhXEFmMrmd2JMm10AcI24og+sEpPo+9v7bP19gdWRFICNZQusxmd7BFb37xPHI44j8NaPwA//2I9XIBpdKQbsS4Cn7s75DpmdPs8yKuvK4zxL6BuhggE5TPjsG2CsVgGXd6fG/h3YDXMPRtlDbFbe/KkFVuGkeFVu3gqlxzpkrHay5w2T9nWBVTEJDAwu11fKdlowuDcObSa/PoYAQQRuynjXLNY4LthCg2dcnkWPsapPlhKgKhiIwayzPXOG30uO8bxRc6zmVWxaBWAVfxuQalIAxlg1OQDr/r1J6caAFNdY3Rpj9cMAVt01bubncNPfE2HMOgsdwCCPtkpUwgP/MIFVgYcM/hkUyLmLDs5NLe5cTc/oQMnm5FsOGeSpPdCb9PSnQNTAYtCkZcZnPgraoBW1qrwFYJX2o/3BuaBj4T8ZTA1JHAdNy3iJicogV2tc6xJgtKoFFPR5cJhZHL6OFLSQbco1K0YEr4hjkzvN5tK9wsYUqSY7/PYxNJSgLppdY9YAc8bFVg0noJNW5ATAbnVgNe8TkJ84Scvzh+nB0+fpmTWvungBYPXF4yfp8fl5Ol2v0+kZOxxDCgDA6klae3meDWsfWL2hzqrJAFy+SpdXr8Bypy4Y7//uwGq58gzq3QVYnaOCtus5HNvagTqVVgM9g9l9p5fjqqGPMJO8C9fNoKj/M8d2m9xf833ZZjRjFIHV9hz6fWpDycSR3dDV6p7z8S3AKb/IV07sNu7LScsq2Ad+j7fMm3wn3yvQRWSsZj9rYlgai9bZQyKL55AHvy8onV5Cew1zyd3w6TimXrmaxz/Oo+b53/X6eufcOw7xloSjApOrL1RWk+eb+kLle0L1zeDLmbyaPsCJjzS6+OiHVZOw2flm/IzyXQJWQxKxqfB4M4xV00887Kcah+EU80qWhvFcFqFrUDpLLw53V6IpH8A4J9oRviUQquyTBWA1Bp+DThn8o5/NTxJsJ5Cll5X8FKu9JFAYZ5neqx6goXsG6AGBojyA6a1aeb9AVQGq+PssLZ25imNMCsAaYAHkslJrlmFDCzskcFHH4eDYLLk4Jpr8DpWQxXWH5G7xJYIUAOS9nIWZgVXzU4q+LQrTQiJMACT9HX+CemaDuLBKVPjE8NT25PagnSrwzxPelE4oIKBYrVlmDkzWAq5mYkG27/3Jy+ogZ6X6ABVWro1NAaMFTNutAoyF7enYDrG7/T4x37I8gctyNfMYVwe02nwjTkzu5JS7AEEFE9ZirtLECs2F/blrLbEGiN8p0JRAKuetjS8Yvwb0ozqrNLrUZ26Nsdr0RcnrsG1qOxMHRStzX2AVz2Nge1pgNT6PI7B6mI0/HnUcgbd6BP7Ej/3lzCTLDhIcWDOiKtOmQ9aWqSjLWgAODxgGwCqcCOjlFFZcNvDOUoOtisLV/rs+Q1AhMsWCWsGBxlQPLBpGNtSIlrLPWGUwOdp+m1M011OVymUgmK5VdObEOtHYVBtBuPcCok71kMRk0WdjUCXQUwZfIC2uROUeE+kBgTqlfLvaMJpS+R06pOaRrjqG8vt533Iqu0GDAl1nBRGB4RwDOxUeBptPWTm/df0GsGqg6u0GGqsAVyOwuiOwei/GagxYwrVx3BpWoztzUX9K487jZ6IaDk31U491mP8BhN5niChnUH7ynABL1LLBerY8JrK7fdHS6XHnRg2iuF5dsziX6ljmtjji0bZgfoccRLumjZHQ3Dx+xZAtrHS9cGmyw84LrpIrMfgxR42/4yTNUI2fRWkY0VwSGCNhPMXs99UMYHUU9LWmJgcrnC0CVJXhx615g6qKparzG/MTOmyFsSqQUABpDjzcjiu4sQdRdM98TUoLFQGk66sGoBautgOuuZzR5z9K2Nzxh67qziEHz6kJSEUgIFmAvNuQKwfZV3O4Tx+mB0+epacvX6aX77xMF0+fpxdPnqRHp2fp/Ow0rU/XaGJFKYATAKsmCZAZq1XFAe+F12SM1au0vb5K11ev0m5rAYJr4+E+7ycFwPk1ound4ZxztiGCS4Pj3ELOXMs+SxFsxFwEHZICI3u2D3TZ9/7oSucgu8iijp9vr7H+HRmGic0dsTqjDadGYEy+FHti1bqTvU1vN1IA+nI7PlrqOSkAX7H8KIJl9B8v97Fvn5mZCvbRA7Hz6Vlqku3shIvWt2eJdT+txMQcm3XuCydptQF4OztfbuvEmfcp9+fgm1HnIrhfjam8Q/C0MzBxXGICYLQW9/oc1WKJv8QNi5qnkyRLOLy3pjNeOJhQnPH9VV1dd28+lwxLzRSeWQcZfMuORbiB8Hxw3RmYkwiYyAICRkUoCSSCnJ4k4AqNVQGnWqt4SWOp/cevQxUkkB7w78nVIWGayVU0MNX8MgcAwVyFfqqzUqGrSsaqpAEsKUmpAMoAGJnE3gPA5Q2E5OtBUzRUseUYSMhhNDnVuBM4diw4x5Fs4uU6qpJPcB1RSQPAVzBmqseT0nuXy5t9EI9bOMQ5E56JPrLVfKu60L6ZUAKlmdMloV0aVUn+qtYK9b4CWQu0+NLkLDGJPvFCc1ykeFsAK1gkHAfp0bpcAn5XZZByPX6fZd1MmeLFtiuW1fWQJm3VFCSzuH6qwFSMjeutYr+k5jClMHgs4ln4o6UrAhtF+37isgkAVVVhlOUVXIbCKkal8wtzSsmLETM1Vo8d7t2UZ6BZAfvs47icIKda736X4QFGG7VEIDKYWkeN1bs8nuOxxxF4O0fgR/7UX4B10QZaGXsTGclOBXebnARU4j04HQUwKxqrrX3ZB6zKJWX2tOl13eiraMSpIdgHq2YZMeFmxdwrT5HpxkieEwDkBTHz1TCVk8osd/sTgTaWUPAnAqv6Pb4XzxMBYV1f17H1bsy1M8Jrqo/3jfGOwGrNsWF2ufzUJcPR0XFu3IDt6mfIk47lKcR4qMW08DJ+SAFYwypIARgz1YFV6KuaHIDpqxqL9RIs15Odgaums3oHxmobJIf1oHvKLG1nKvfLyuQoz9iMuwTEBx57H2C1mhvKNkdgVaBfo69q60kclAzEuoNEYLWUXE2B1QjKC1FtgdWynvLtW9OoTsdsOD0ZkPUGddFpHnhBgMmaALpa1nGGmy6VB43GHDDNs16ciKkbJBHyV2dqQwGjAbLmsaZzme2Un0MgrM4DFpzX/gtM3dkaEcPD7TWavrkfDJuQG0jQjlq4t5VNwu/8gc2qWKwqR3MmD8ZM5WtkUVCqxaVMURYYG1fRFzdFLurlORC7WKbl2Xk6f/IcwOrFy4v0ztMX6eLZk/T47EEGVtcrBoXs0LuoGasNsIrgJN2k7XaLBlYAVvH3hoWoSgjiwc1p5PbWraCDOC+jzf9wgNXi+r8ZxupevVRVcTQ26FDA9NDj2hGfA1ZjeWi9DQ+iHR1kEjJxTQ98inYvzxqAofuyAq2VeKkZHInaa151Ue+U3JMr2zK+7pg8avfyCTA4ivZmtqF7v5WbEDV7eOeEFZgI+3jYt9rn2r1Dn7wTiFg98z1zJH9BbR9oIeO+PgIJWQXW/Wlerhh1zWfqpGGbaC1nz5gjjXc9v8NEmx8v01gtH53TbaU/WhLNFQli5rnOaazOX1vxM6dAeLOYq3XWjFl+rwa+85DBnyvakwT39Ly5d1BZ0cHSnJFlWbsqrkoARZCWMYBvxL6F4Mp8w7xZFhmecomyIeIFBoq7o1eoEnBZAICrxlRdrshk9X+jYZUxV/2PHbPA+9S5LA2szB5JYicGTXXsMFw5DnbG8ZJmOypbnAFsTaowyu7DsbydMSgkAdy3kS/BpliF2UsfxhNcYa5Htux97UK2re5TYDzE6DXZK4CEYl0GGQVp4+eH1wdVi92yfxmASr36SDwhaExCCX0wsXhL7UNRQ2jW+oxZy3u8dFZR4s8PGLkqx6b2uj1+INg2352pCt/J5rm8OPsMkzEmr+N5cib+8X82lzReDqSKmEHBWvq9VQM16vDH/ibRmI0A1307SWUfiXAEYHVspunHl/crYHVmAzsyVvc9keP7xxH4CIzAj/wnf74GVWNG2f+NQN2NiAyIGqJwH5NOJh0FaoeVEpbKAO5hrMrXKxo/xXrhX614tTPEhsBqREbb51U5eq3XNwZWEXR79nZ2o/a0YGYGBhmECcPgnsBqYa3a0JSGW9kR8Hu2a9huCVgZYF2Bus24IFt5R2C17eRej8sUWOW80esOyoTNvwq2lKLOjDzNL5MCoD7qDvqpu3Sz3aZ0awDqJt1ur9PN7iqlLZtZgclqUgC7DUBVa2Bl5SyzzavUKdqe+QBYzdcaSo4ym4QocPCJIwNhxoA07KmKOnQgkNqe/YMAVnMWP4Ctem0fsFo0RbmeinN5P2AVDCZ0CC3leJpn9wNWzZnrl/TjvM0AwxmG32juaB+YQ/idQWjGT7Rr2evMAKqC0gyeTpx0ZxircDjq8sIxN1CTjR6MQU79Mv4BE8TYpOg1wOPYfZepDvuPOl+8yxzscEAzS4LjoPUYGlM5wOqnzOAq9Wft+AWYqQgO1KwButauxrZcptv1eTp79CQ9uyBj9d3nL9LLZ8/S4/MH6cHZGRirkAIwjVXvaLzMemgJ8gBlO+M6RFOt7SZtN2SsXl29Sttr62DLAIL3ewRWNbW/pYBVNa/yOa6/BOAV+1QnSgmmlLUSPk7r0TCIyt7mwIzZ+lhS0gKrraWZgGy8svY62+ZO9wWxZ3apCiSsK19qHG8OK4129EBYk/fr46I5OseiHN1Dtl1+wNwYlfFEsW91Sk8H+XOYQxCnOr5xXsWTTnygyYbOMWjvP34uUxM65dCNmsFMFU3dvAp69IMfXU9vHE07ffy5Axmrzagjce0l8VwW/dnUvlX1WWs+Fu9PoJzGlOs5gHnBJ8TOluMeVftxT106q9D+DdBKbqHtwyVtiQ0Uo6QKGHTSKmBjmSv2sgOr4JUYICQN1EW6hSSOMU8NjFqmBLDUgFUDsgSuWkJymRbYQ9n0CoxVdL0vjEE1awI7kzdQqvYcyN27bqNvrDJ3vGbSQJIBKPrvSFbZLYKxav5GLI8nqkVNVv9m92G4fZf4s7bZneqBOePWvBf9MeKD4GGWxlUmXyRgEDq17F41iaV8xcbV4DuBS0IUXVk82ZwUF8XXx8QS1rmCz6rOfB709oI9wCoqojB49BtVaYd0t5NEIGcBJiuBVQKubFaFv7GPubYqfFGkDrC1ifHMwFlM1cBKdRYrGmxpXL/BwOpJI1uo56+lewRW77B4joceR+BbaQT+5H/830xYUe61ZuZkHI9cbmFd8YKxpg3iZsgmELHsori8tzsaWu7OzLpxb1Z5MLebvBkFgC8Cq5UDKsZqE4DAsN8DWGVBatEy1PXwb3cAq7KYvH1XY9LESh3GQAGAoBfqP3dhrPKalDmOIul14y2wO13bkmPe1+LRRmjnjYESNW94gX1GbL1qpuwBF693lkkMREs5lM8hr5rK2UTPeDuyyS9yZwtN1BxQBWPV2HlgqJosAKUAbtG8yoHV3XVa+PsGrhrIymyrNbyCJycKnkfE/lw8CslZd5+72ZlvA2vNbZdWKKOjcRf7e+Dx4Gv1XlM3dCCwqk8XB6BlgJerGkkB5GfNVDOF5AGAxSQHu6BqgkA7yTuiOueyzBkHuwjy6r7quWqBTZVJ1v0aCAfmabE1Phlod7xEPa9G/xymj5xOHRimayMZF9+BYH6Peupufz4Wp0UZLvVjcX+xNCsEI6Yhq/+KZXSJE/dCi8i/a03h9SAT4NIlfJmaaFwXXBsAUHfWQIpJBwNW8WdrrG6+bg70zrpHAWy16W/OMfVPzYJbygLX59IAea7nagWBsh4WuAPOgMibUThzgZd1QrKDMYs9IQZXHuPkZV72MGx8rLHG+jSdPzZg9UV6efEyvfviZbp49iw9cWB1tWYDDmmsgjHijryNxghYtfHYXF+lnQGr1wasbtLC1v9s+TL3q30/xebXQFvL6J89z9z6juBEhRbw+Zd5OS433ncP8f2DgNXOyBwK4h16XHvNc0DdvRmrra0eMFalzd4yCt37EZKK6VJ0e4ul0joCz0h7nScZHIWtpIHiTlAWeRiRYOfiOLV78H3Hem6+VCBe8LVCLhQfhz83KPWuqgzGVZTdy6iST+GIFlQe3UM7JrE79+QzFRJSwyLyf2kjuFfmJx7MhqSWutfTlipXB6nE2c+awb2AyXeWfH2V8/Yrz2dhVXxyk/2P879/LiX3MWdDo1X8HvbA6f1Pv0fHtBJaeGY+zOb79X6434RMIzelcmiLKud3LKE4lQTR/YKVmkvOQ5Lcy54JrApUNdCJH8DczwCVn0QMZ7uH7ONq2jjpAFoifu2xUR2Gv5R4E9D2zu/YQ6m1ao2srITaOwABXDXwlGX/xrp0jdU1gVWAq3jNKwbBJHRWoaSiNC98L+Ia6mtu45okJ8RJgU+r2VJmnHolDBK8YW6zISYZmmqWSRedfjSnot5T1Mkxy766j21lrwVul1VaT+kp6jkFSIMslhi+jJmkHVpK38uQ0QrSVNZrSMtKc0hNvZj49rkG6TPOjTIPPbHny4JugZ87+IX5pbyu/eZzeOHrOq9v0wZm2T8H1BmrRHpTWoixSg3WLCNnBfu3xdrjfpEDYFxwi3nZzCswVJ1gYbGmSwGISMW5bn+U0GrlDcYEiJHtn74eZ4g/n/CI4l7RWIgYqbmB7nso37KMVa5B6zp3m7a723S52eHP+1e79JX3N+mXf/My/drXrtJ7Vzt0pjtdnaR3Hp+m73jxIL18fJYena3Sg9NlOl+fpFMYLurPbbY36SvvX2O+P324Tmf+3uEP/XjkcQTe/Aj8yR/5r8JJA8ARfRIBdxYQ+4ZVbQlA9tTV0+j/uwIqBAYUzNZMvBdBHHQRDwCrARXZVAWwVRniych4JrUq6ZyJxrKD7g6CSg4EWhajKieiDzDGzbIApOHqFAQ1mXUBq5UzMDXXFdiptHfJiGrMRuCnwLzijMc9OI6h7ruAqzX4pWfDz3cchBkQogZVCyij748M0HhN2ZHCJu8OhjulN9acCqw8A1YJqtprbF51WcDVrYGu/GNsVdNbheYqSmxi2Yt34pTvYehP0NHkfXuH2IDIZIafjwn9pxZk0Zj1xm3/Gqej0/8Rc1hxg/vf7kpNF4CSHGCge2DM+RTL0AujFJltXyM4zv0caijxPelOxTWFf2cN1xJkE2QLTiAy562MhPsq1hTJUWKBxWIcIc5yoKnEfT63LJ8+E7DPAau3t/2mGsSVyTTLTawY2ThwWKioBXA5AVv1Zknnm+cI5f1ETtPSAxkEN2hG4Uke+6cCniC9AHaJMUEVkEBH1IDUm7Tb7tJuQ2DVmJoAVrdb/L0F4FoAWM5T+j9guvratlE0X8fewbMiMQFPTc+OnwnzGudh52w+TbjXAFDtnsFS9VK6ZDRTSCe4LtzqJC1P2XzjwcOH6fmL5+ni4iK9fHGRLp48S4/Oz9PZak1A1coa3cdaosSMSBVc8AxCesDlAYKBygambq8u02bzKm02Zh9MZ9Wfn88jrbDoULe2bm61HnzsgYmS7neF7F0bFuy3JPuPqMEw2at5WNM37nzy+wJ6ZW1McpKVRl0OMPM3Frs63Zv6gFB/H5va7Xiczm1zLvshAH20p033xmqP1fpygxWngWDy3nXBzMxnAQ54sM0znJmD1XUd8OhxzQE2aJ//Yghq+ecO8NP232A54uB12Jw0+il3+T5tZy2jluPSn1PFnyjzsxq3Vv+351+5/a5yL+Pp3mGoloGfTcu056ye1xggHY8hqxfGPs30JgTaTvVq4z0EOxD8VHQrFzM0fKmeV5wvE1/U1zfmRk6M+J4T9FC9FEQoLL6F5ypsQGVVFv5sq3mqZ8lduCJslDnklkC+pj94fItrptJQsqkVmwiepLQ8LaxBB1/RsMr8khNKA9i/l5IQ8GZWOSYIvgd3dp43xyFVDoB+Q8aNPZGUAVHzBLzCqPgvSsqSyyvbWgBGx/n8XDgqVyk5yBjHrLGvenaze3dkK/qUEoBc+W2qoPRu9+rBAV9Yvl04Bn4f/GARjPwqnKErkDiCqrxel42RH+YDWhJIze4P6SXzTLWTaF2UGFH3X7j3WBjZLsCzRUzEOiPOXQdtAYBv/HX63mXlMU0e/WrFE4gnndVLJrR7wt5XRWxoxgucU2CxeoLHOwn4pdte69xabzZ9JzvNVTnzkf766u3JOkn2iQf27FsKWMWkdUNmgOrV9iZ99dUmffn5RRt1AAAgAElEQVS9q/T3fvXr6Wd/6Wvp53/lvfTFr1ymr1+yYx0MShi89clJeufpafr0x56kz3ziafrHv/1J+tiz8/TkwRog69cvt+kn/+6X09eutul7/5GL9LGn1pmvaSZy91lx/MRxBF5rBH7kj/4XzedjKBUcE23ajRNFXTz+KWAkrSzADgNcFx6QzzKCAhjomxLXGEGFFlitPI3eCLwGsIrvczZdBC3l6PK+6iZa5RJasKx2inLQ9ZYAq/V91uDqFDie26Tqh1QDyMX+8ig/zwSwjWX0zPLfGjBqGV0DjIydZ6X9Wyvvt7J/A1WNqWrAibNXN/Y7gdeTAKwSXFXWtWTBddWLLrAaSs5zMM1rz3uEOyJTZ70XLBy2lFtgtQ4cY3mYj6Qcww5j6D7AatZjboBVA/hULlaxnYNOqOZTdvg6wKqgOE2FimnggB5GL5eSFwC1HgvNI2W7p+PrbuZg4C3gG2ttmm1DAAr2dwmZMskHJ1drWAcW7VgB2DYuS3ZABQgIQNW68pItAo0zlJfZ63rN3ufr1KFyxqpBiV7mD+DQAFUreTcAdcO/d5tNujamJkrh+drGXjeAdYs2V4EZwphQsgAATR0uEak7+03+LAAyK4mQ7a99zoO6xSotDTw1x9oSy8tlSitLPMcuxt6MyoHVswfn6enTp+ni+fP04tmL9PThI8oALJZphc7GVrbI0M6+kg2/aEPU5V0wj9kH+3cGVq+v0ubagNVXby2w+kGAqXExfCOB1eo6orOdo5jRfvM2Aqvt/qjKib7NysBqOy6HgvRzn7vLezNbVoHh2yhzLss1DnW7jFfGvnt/7rtODgVle8d1PzsHdKKUvA9pEtDo32brS7VH3efeawAjeLeNn9P6wSMNRHeDhs9pzGYtSYraHgTm6OCsLassxwxZS3L6QeAArlE+N46FLSj/nulVMkedteqgVM1sT+lEmqpwFL3jutiX/qV8ps4UbMD4AvZyUkRyYp4iBjQpmW1VN9gY7bWTdAOg1KtcHIC15kv2Gsqw5W9Ac9X8DvokfNYEw9j/QlU23tldvk7N1/b0q1c4evk/r1mAoUsrOFsVVTOexGWy1qvdpKkqbI8PwaUEQhIrSDVU8y6Al1xL/QVF+Lt+T7YnJztiJaVICD5G7hKaCqvjgV6fhF8jsBm+Q64qYgfXWM2vSVPViR85gS6i8yCwDnsBwcnyE20pnifeEtOaI4DkNMaYdilzRN0BXFhlmT8bQJ/hdugZlxey3++gKnRWnfErVqr9XvYMB2B1Jbj+4ovzOVCiBFc7C6yWuFHgeLBoM3vH3YHVMor9037LAKtcX7dpe3MLVuqXvnqZfvFXvp5+9otfSz//y19Lv/H1DYKFB+tlenS+TE/O1+n5w3V68eg0PXu4Tk/OV+l8TY0vO5cxU19tdjA+7zw+S5+4eJDefXKWvvz16/TXfuoL6Rd/9evp9//270y//bdcAHAtEwnLsQJr93oLxwOOI/CaI/AnfuhHo7WNFUyBISqApoComKgo6/SMaGZ62v4tUXV1qRTw4Bn7wTXHTWuWsXrIPb8usFppuRYQlbc91c3pGWoxHqpYR47pWwKs0knQ/U/tU7m3A6KbPEj1htUyQ+R0VY85sD6ZwZYOEcuXjXFmoCqaWO22AE9vDFiFxuoV/r4xcLUDrFJn1Rhr1HLCj5ff6BruBqySvUeLznPVwc/AoTtwCCOw2o4dnGM4GoE19IaBVbAoNS8CYzUDqyEx4ruad7ovc2keWI3ACO6mTAXXMdUr7nJnnc7awhRncnHTLxXCeXqgTeXQdQyOJYwMGJS76awQ/K4Eu88ABCqZObJIyZpIOHvXQNPMQl2epNsMpC4AHOI9a9Bk50gs2xOwquZ+uEvzuY2V6iX/BqxuNtdpu7lmg6bNJm2ur9P1FZs1XW+u0kbAq4GvBrC6PABL71wVQ3IAOcyzESNQLR00sQyykBa2BILBS5QWMlg7OVmnNbTclijhX3jjKf69zsem1Qk03+yYs/Oz9OTx4/T8yVP8/fD8AdmqixMwVhnwWZDHkN7Yg1xzWscKr8niFbC6M8aqjQGA1ct0szX2BRdOa3++WRmr9wFMDtk64zEjYFVJteH5wpq6L2O1PXd1nlkAMdqP2qjOAWXteyPGYgtkvQnGajvHRiXO2lMisFpYSXWA3Q5RZeZmwNNYzk3rGwLkTnKuNwcETuT5E78v6++FPdJPwiB5PEvHc4l2qXsth4LN7YcP3I976zDOkUPthxiN3MCnXx7vbvKdAZirhnrmHnrzXUPQ6rFXQ9Oesxr2cSJyzvbM6q/OsqnHN9iOUTxNq5/IIRcLdXpOsSbz+AQ/XiBrtAOU+XApAD83n6sYgPwuA1Z1LTUAq7Ucpan47Uzijm0cZQeUXvS9GICo+ReLtEM21psE5eoYyQbwOIBded+mz2HSAkicu5Zojgsg82E+TanCKT6VNwPS7dAwZN4u7iQ0oVK5P4bGm5FmJnHTNJOkfQKrPKcA2khm4TjVbGCCl3M/PduJu0Myv9eDwtmXzrIUYQH2OgOvJY4qoHm5isJMLRUQmRXtzUUZWBTar+zsXU1cthFUXsrJaAL1Pjb2OjSiCLhm6pSBrLDhrPJRArtmrVKPNf84I9XGELZFbNUQS9TAKucb708BTPThCfIfAqzGZNWHBayO5tZHHljFA3PxY2Oofuk3Caj+3C9/LX3u11+l9662ab1cpHefnKePPz9L3/H8Qfr483OApI/PTNeLVG9KndGgCKRVSRy0ypyy/fkvv5/+27/599L/9fd/I/1r3/vJ9C//U9+eHp+v0uXG9M5u07MH6/TkwSqUr82u++ObxxF4IyPwI//efzQ8D+d0AAoyWMnXCltVrCyn7sNSq4SVIEIuCbWyT197lZPslr7NpNmxYL9F5ph2hd5uovP4tbYZ9JGTq9eVhVWDGRni/D7Wu2dvJ458ccy0+YoJXzumvtnnTDQ3ylEgp8/Ga6dTw2xuD/jsBSDda+HTaOZAyapGRkIbcLmbN3Vc/Gx3CajbYDVm5SsH2ccJ4CK6lVvpv2V4DVC1TucGqBojdZNujK16Y5qqV+lma8CqgaxbNrOC1qrJAJhcgOQABozVW8vc1s2rohOXHZ3KOef+Qk2uXvmfHL7iqB26oOekADIuHElB/m8BomU+5YL0ZIGNrWnNKziEgZGgqY6y89B8SU4j9kIDAcPn8ud5sqwDGtca/P+QqYatmPF5BTgoACfAAOn8DCb7S2E47aRNc4wqGCQSCrDI1wIdwAXL1f1HOrKyi8b8kJ3zG4QmK7qZCvBThh7sVAtMrFkE2SHmSFpH+8xQNYaIMTDxWQMfyVJlubsBq7SDGuscyNj1Wdm/g6obgKgGnhp4aMDqFf5Ys6bLy1dpc2XaolcAXq+2Br5uAMja37kcD6WSHJc8193XIQPVtWftuRv7FB2GyUy1+yNQukyr9WkuK0T34RVftyYP9hn8G/fMP+hUvFo6AHuSTk9P06OHj9KjBw8Iqp6epTM7xpsdZNkJf25MVavBggchWIOUDiGr3eURbFw2prF6SdkQ+GpTcGYOjJsPzg5FZg48rvmyEbA6sy26ra5PNMgrTG6tHpmSbJTfO3YkZpCyuEqbKpC5cW/PGI+tAKo9RrXdd+Lh+/bjbEdD0xrflLvjLL9Hzw3pAO1nrnle7iPMCQd83IxOtEqH7NVDN5TJ7h+ebfhu7QmHnBZXPwLXS78hnKryycBUKz+tz9M+n0Ou5S7H3Het98hv4/U5Wu+1nxCvpcrVNUDRbIJlFpQcj0yWtzlg8Orn117pASfwpN1hR/Io+ddz80F2qWefIvxbbICS4H0HRCCXvj8uclyPkpBi9zmjsgC2PD+Tf3zWKrWuz6W7csmrDohaA4XNfDKwzL16MY8zA9nszIq+kG11prEqiQB2YXf/Dr5N8Fks/gK71UvckSwWc9X1XN1+kxTDciLwFrM6iqy2k3J8blbAaGalMpYSY5XAtsBvsZXL84rYC4FAPKXy/5mtWnCaKnybLMn4Quxx4LFRNsYC/dw6+r1nXAhv85hYxdVq4rFJlz93J444oJSBdI6Bg8i84TD9HaivsEyNd1M1GW0u5oqiZB8va0AlPzg0B1NzNjW2OgHbulwC+qxpxCGTxRdK7Axnn4Bpw1YtcYdiTwKwBVgVgUvf4T67s6QheoD+Czbj5vyN+/larW2a2ydm/Zbbe+8wdzGP37hjbY6abpiV/P/8L7+X/t8vfi19/suv0tevtun8dJm+6+XD9A9/26P0nRcPoaFqrNQlBHdrR6B3B6bNauf99feu0lcvt+m9V9v0s1/8avrvf+oL6ae/8NX0me98mr7nk88yMPtPfNfz9Hs+87H08skZvuP4cxyBD2sE/vgf/mz+Ku4Bzfzz5CcZV75hLhZp65uwZABylnNxknYWYNsmrADcy1LQvGRJN7AFVXuAqlgxbwpYPQToIxhUdA0FuGhoOA4sg+nZb+puFuN9KLCqrpej5x4BzrhZ2QZdwF9+enSffWC1t9GMgNWJe89ttAsczsklzG981fnaEil4V57Fd9Yqm+8QWLWyZmqsmuaqlf0buErW6s6A1u11ujVgdXvNTuD22q0BrVMpADED7HqW9wRWcacHAKtzz22yLBu9tThnuhqrOEEpQ8quSdA3git1T2AVqwF6oO50e3O0HrCKeZwz0DmdX0DRDswf78+SkLxQMXKVzLCy/TI/23hyrOEmDTIfpNi0zoBV0/4E9suyrtLEzWwgAw2U8hsTEwwPBS1qYHACMNHsobFOWWqn8n4DVtUowo6ntlnFCDHwNTeTWOXABg6nO9fGGLCGVDb/IQGw2wJUBbh6fZmuLvnHAFUDXe01A1oNZH0FxuY1QVk0vDKdYjnEYgwQ/EbHW3QbNhBVfwwANsbpksxalecb+Am9NnvdAVT/3cBT00M1RqqxVw1YZRMqa0blsgcoFTtJ6/U6nZ+dpQfn5/jbjlnbd1cVBWyYiOfUAqsZGGJTDEu8GLB6szGJBBsPY/Nepp0x2VEGOl81dBe3+OBj70o38QXRZ8r1d5A5Ftv9gFWtlwM8lUO/YGbvar8l7iDtOI/KqXtXel9gNX7nHGO1/U6BLJyrhwOr8TwTUFkMpp7/dsDj4ZMsZ23nVe2bHRaflJTG1CeBlR7QUvG58BWH+GwH3uJBhx28ZpuzzX7uwFjeYah85nlgtVzA3HfvY+aNBmUkBbBvEOekAOY+excgd3ye/kATi6rfKyBQYTMqgVj7Uy1o6QQIHORAlAN+LWOVGWLXF3WQVfrfGRS73SVcSwYNa7CMIGGQBSGbAnu//3Nyb3Yu06mXL0iYLACAjiozDls5ZdFWueSHmDSFL4M4j8leNB3KHd3tCE+kIibSe6G6z27LkuaZFCP/zEFX+cXATEvcJAaw4oD4t4adxM3wLMQgdrJcSZAHINV9Ju0PdUIgO1Td6dWzQ4qJo2+pra7EieV09TlqC5n3IXtSFJbNmryYaQ4sE2V1EPUuNqhpJBBtuvlMqjGVV81TE8w2/5Kzx2MvrSUHeWWuNY8BvAJYbZJrdKDT7QnZzZIA4LYVew34t3szWB1XGldxx+KuRVLXTZAJ2GejpkSi/Z9ojzgCq+3k8450FqBZE6qf+aWvQkfVGlPZY/qOF+fp0x97nL7z4gFK/tcWLBwApsav2exu0v/3a++nv/H//Er6P37+19KXvnKZfu296/S5X38/fe1yi4ZXxnp998lp+r2/7ePpD3zvJ9JnPvEMr3/YjsTdp9TxEx+lEfhj/+YPBstfY4VkcAUmWNY7tXJWafi4do+zSm0zvsE8NoNnQbKBAfzbGGBbF+0uQK0Y32qYQyNrQfA3DFjNAAkNOMpgFPQBGHLPpLEL3PzqcqIPAliNrEJuEsqIhutsWA3anKcx/OsBqxOnx2dTzFK2Nm3Oxgks0lj2rtucMOmhGoPRZqk147F/R2B1ZwxVgatbY6VRCmCBkudNut1c4d8LB1YhLxCkAHLJ1WswVt8EsBrLijC8LmDft0NTjVUFqm2TJoKcXH8fNLBKNgRB1fz83c+uZAvINxyY2EXaxi7zXpZFJweKT/lzrdMMwqrmZk6KiI3vgQQHw30+BgQ3rnsKhmXWG7Ogw7PueF+lTbR7KHW3LrveGILsVQMXGYgAlESS1hJQ/IydH2PkHWWlsWoXo+ZUGjsxH+y+0TU3N6tikyqCp9f+9yZtrjZkqBpT9fJVunbG6tXVq/Q+mjdtqDtqbG4P8MCMNZDUgFGAnwR90TDqZJ2Wq1O8JsapAceQLoB2qh1H4BXMVWOk2rEnBp4ShF0BoKXMgb22cokDsFY9aWdjYmC0fd4kBAjEEpC1tB0lAPgjXV5XvS2UFnf+LQFl3Z4zsGrSBxgjSgHMAastKHko+HLocXv1wger4RsPrMYLmwHc7gCsVmec+dw3Glit79xBgYh25CC+7K/yZ+7MWG2ef9EO5huZseq2/K7+aWWTO37DfWKSfcAqaxv8+qNTgkT+YeDtfa6rHZuD1+ieQS1NZO46+uF4jEOZLxEUbVPa8Vvm8jKz7Kkwzm1yvAYx2gk4d4/3kwIwCZzRT3sP8bm34x7fM6AnJjLmzs+h19jXPnH8/lyarWND0twaEollCMJDBg6DFBRALAKldl47RiAveJYCYHWx5qv6fwLDBADjXgf3aM25YBu8WrC+o9wu1Neas1O5kdLfcHIJdVkJsqLPBeQAKC+gfZrNsYz5askig+lY7aIu7yXh7b6f62Li+gKTVOOvZ4a/Y1OqDGRTqqh8vpHakg8Tl1b8rD+7ykf0JHV/jtTJVjw3j4Un3OZQMUnssG/LWmg0Px+wmDkvqnmX56fLoB1gZsrnm0ZZVSLN5qM3msoBguyQvY7aLXwb9x01paIOrj5S2yc2u8qfK2gzxmO3MCygYF2KQXw6l33BK7QOAVZ5Fxzv/Tb9wEzXzBjPJ9LG5/9ISgFwbt4mY5T+8m9epp/+wm+mL/7GJTRRTSv1H/32J+m3vPsoXTyyjrPeUOKACdweYqCQNav6+7/+fvqbP/Or0Fb9vz//m+m9yy0AIzNIn7p4kL7vn/5E+oF/5lPp0x9/kh6sj6DqPYb6+JHXHIHPft+/nc+gzYIvOCNTcj3OBmPG0kpkyb7ibqo/lv1kyQg2ZAEL4fcdgFWeI3f7c4BHTaJVRpLZs84SDReqXXV699XGFjK14Zby/XVYGnIIyDzjhwRklvGRxmT8eg+Xgv5RAR0JfcbNE05BkAKYZ6yWjZwbddzoCSrFTVybeWv8uyBvk8kvd1TOOZkXdGkqpup0oykZSAHTAoAnQGHYSou/qnIpMQrEDqBLUpxWAksGmFBndUdG6s0mEVhVAytqrJoMgMkCmAarSQEsIAVgWqxbnAfZbAHk2U92RzFIu8jZzY5wyJjnkrGO813G1+9nkCiP7pgcjzJMbdga5qG0tYIUQL3NF+ZCZl0DQPTZnonYXgiutefZZ7BTKykA8Ba8/H0BwEv8J3OyC8k9AGEuO+CHOscwriVnffpL7tbhN4KnKkaywEHJDJuRKvcP7AwlhxC98OasHJ/L28/lZft04AiUcj1Zp1xqguamUguW76MUHn97ub4zNFVOd2Kfc/1UfI912XU9M/tySJZJ58yTNwQKHUh1IFpMYzEGMNrZebRGTN5wyoBDNKKykv5tut5SCsBYq1fQVqUkwMbK369MGsBkAK7SZmfgojFWjfVN3hCYtwZerk6dmersUoDCBoKaf0TAFIxbuzcHYAGSOniK7sIORuNYHw+Asc4AJmDt2m14Nkxc2fgDXIbUwDKt1+xWbEHfEg2//DiqvRZGBQIA2qeyju0FY6yaXAKb3Fmzu+31ddraGBhr9fqyJmuE6ai4QEyaQ7fc/Q5+XLd3d/bvLQXgw4MVcBiGJY9g5ta/mYDVGfvY3EFmCnXQqRZsqj7qgADvut9oajRfMpvKH3kdQPfBnfjdQ2D1Lg+zGYe+zM/0cd8FzKwaa4fp4em1OPmDB9CvBOpNvLtcy2ji3mmNzsz+ufMc/B0NsFoxq9r52WZ7Btc2B7rOJYy8BVP3rPPj3vjchxrLuUrN1jSGuVSPbVNt4Mw/XsK0HDpeGtekjulY1rCnZDAwVI3Ya8ZY9brtwO5zPz+WVIvJCj/WO7c7C7W+H0oB5HOGjQjgnosP+N3VI62GT8G/RLyV2YfOinQWoTYCgYaUGVI1j7pCMt4zH0d+ILUyDXS1PZzv0bMS47X0kaFTRUmtSblfBltV8l8q4QjU6nffpsXgFOysyraIbYfYJiafRutxbgeuTCsRPBKAlNjSXUcwdV9icFHPSV6jNzQrrR5K7GjxSWhotm9p6T4ZP9Tl/jVjVU8sOAaq/KmagAbfKsaNzcCpVSwSDZWPQdt+kwisqo+KDrLrtDjEI1o2PUWsQF+vTriFClp6rYJ/9w1Llbw64ODuIUdgNQyLgZoAVb/yKv3ML30NpfrWtOqdJ2fpH/v4E2ioWsk/u5W93o99l7Fiv/L+dfrbn/9q+vP/+y+m/+VvfTFd727SenmSvucTT9MP/Z7vTr/vt317evJgzezP633l8dPHEbjzCPyRf+n7g0an2KPOGjUjnoGVCDoYEEOwwMAFKxFBQxYHW61JCf5tgKplOtGUhSwt0yBUOawZSmSqpc0TTGMEb8hHGq+OaHDl9NVgYH9Y2qx8/Kw0VgWsaoMg+OFlwXlTjR0QTeel7DQtmNk6TvydzDNsa11PmBnH6b25E5NLuAfZ0Qj6db0HvajPF7BW7DgBunL2Y9A5BWxDORC0N9kQBuVEnu0dTVSNh/vCISOvsioKqRN8NzCIzimkACAHcAP9VANWobFqpf9oZmV/XwNUNZkASABAZ3VDcNWA1QgWQ2PSnodrGjkyHp1qATdgB8iR9eepoBpzPLAQxk5d7WQt50pb4LD03cBZ9gpKsjyP3DKDHGiMQZP9m93qs6tckgxiVyrz7HOQ7EraEXZql4Ouv/3RRYIKJ3dIPDhrFU5YaJJHrYLsl2MUqiDLy4swz5yNaqCd2Q8QLwTa2d+uhQrtMLI0jGFpzAuwLgGqki1pACvYpsY6tfN5R3uzaRlYhVaqy4ggwCAIqCSSgg6/1ZIzikxedxCzzYlgREd/EnPROugisUCN1S2AwxuwT8Fc3W7SlQGs+mMNqzZ8b7vjn93Wyv93SPoKzFxA7/WUjFSxTAEeU77AGKbGWFUDKWijLhZpDdDUxwiMXALFPK+zcl0+AbJHPr/4lGTPCnhvzwwSTABvneVqz8KPNneaggX88WUaSucoAWCQvNkKsxFitZv+rP1Bk6/rK4xBz4J6PLqXCdF+ttoHWoNXsfSaT8b9Y5j4uttWP/d1h56pvsrX9FY1nxuD1YI2c/asXHdPwzreVb0f651DwTDsWY25jTadtZv8aa+3ngNNiktss8meOH8/rT5khIFiFDFX0l+/1zzLgwHaer3OjeebAEHbhPHh55wH1aqZctiE27tkDgZTw5nECMtzKTtBe7+uPuDQe3DD1jt8PjVR5svhz0CJT7fTr2k+8hjNMNTaNVs95zk5JVf57a3dKN/BcatZqjICkzF15qkdLjYfzo9SfyWKg33Ae96VPYB3AlMn86v5QjTO6u4d5o+SVTr6iefOa87OFsBvvc7ksDlQq1KN5GXdPMbk3wioam+uGfI+EbIjF4rSxWb1daCYA3NTSamKiarnUSZXdS9KtnZuPM/34bwM5xQjtz2PpLX0uvvN05H2eE7xXr4X5YOtYVSxAuXROvhfqVCXi8DXhXlQ+fKegI4VjvkyY/+SaI/s6d2yIrC3v4XWrT7tgx+GTla9OWZnU4WY+392ze4Y49t8HD2CyLq/kR1MZTY9E8cVQswU731qi8v+ehf7deg+MbsPftQ0Vu3ZWYm+lf//wq+8h78t+PrYs7P03R97nF48OkWzqnbzLpPvfjuBfeff/dJ76T//6z+X/ue/9Uvp4akFIAmNq77/d3wy/aF/7h9KH3t6ThbGHffP4+HHEXjdEfgPfve/QrWvDJ4oG6eSLN8USSHi+oBGin2MGyoAVICovsEaQGGBOUBX756NMliCFDgO52E5rbKeIpGR5VaAGPvXrAZTKCPKG/6+4AAATV2ONgFWPZtbXneNxSGwigt/Q8BqE4QF8LSAnMVJnQOSZeinAGg9eyIzS0BuHJOyubbdNwl0ak/nZ0Pn+AAK7QO8I2CbnVbXYDJvowJ0vaPo4pYNaQxANVCJ2qoGrLJJFUHVLXRVCazy/bS7IrBq/7aGV66PS4e3ZMlRtuUC/NWmKcDUHWQ51XTvXFsrO098nrPBfE4sEAAc/8yHPUOn2Z9JaTxXXG+sy6gv6qCoXYNKrvnsHDSN3U+ldxlkM5SQ4YoIjGq3MxVVrrQlzc3ySg/Swk4l45SdQTGaDZveaY65q63Y9Ab4wVkDKOrMigyW+mtg3RNEBCgaQDw0ZcLx/CxL/L0BlZfyC1TlGHnZHLLytWwIcUQy0EmYLRIJnB9Royz4BB17BkDVGauY/zeWzDU5DGviZk0xd2l7s0vX2wK2GuBqjaoMXMS/oU9MUNazHy5LQIYpyvhV5n9izFU2mVqBvcqxAOhsz95+N8g6zA2MU2A5a/2XvwXCa6aIWOzj4glne4YAVl2mRXPKtOQCJ2YWWCUrV3IhBigTWDX2rkkBfKsAq9Gu9LbJaMerY2edjTt6rwcAq4eCU73AaXSpFVgyASOmAZeO/2YFVvftKQf5hzGpddAHclSEf2gtvylgdV+wm5/JPh/PL/PQefQ6YzkFuoYzcJYxFVcRz+l+4L57PRRMbRd/0LCPXzHfM732TfY9r/KVBaJ5U9Fuq52e58aUE1k9kNkEtLXCnNgG+m4SnynVZoVZCbhylBTL3dy9RFo6md5sp/jovEw9+6V8zHD18dJG3ydpnB60Je3VymGXV+Wk297sLeI+wR8AACAASURBVAICcVoGOSVJS8WEOqob5dM0gDydyfCk6n9zDtYgqXvR5FNqafjl5LEI2fbaF565ufqrmtuXo5lpJdnuTZi34YoHMtKySoGJGgRzc6VNfODl33Vrv+Yyo73AdWid0pvOMknuk+dPD4kai6CvOp0R0e/ySRuW+jhGuQnAqtkOe270hynndQRW77QJf+MOtvlmJXOmo2rap1/+urETUvr4s/P0qZcPC2M07GoKNuxvaHsJVLrjbVxtb9JP/vyvp//6b/wCGmP9rs98DJqtP/WLvwFw9d/6Z78r/ZOfep7OwIy548mPhx9H4DVH4If++X+han5UQDtuhgaMsiSEuoIMlL0kBGAqQVT+cdB0xU7QAlxvAbwSiADgCnDVgVU7LpfIGuDq5Ym+6XJJxA23Y+DRodp/sm6kf24uAxkydW2WdsxYddDLs2oqIYpX1QZvI0dI5fSxrL5ypsNJBXSWzpLRSSnBTW86HAKstranBUBjwilnjv3GeP76GUWmazmXy0A07DtdcwWa5pS0XEOJ25vzys6PYKLZv9FRk82rbtGExxipJgXAv9MN2aomEQBg1V8jY5WsVQCrrld5F2AVTkEAVvNY50y6hOf3A6v/P3tvAm3bUZUL127OuV3aC+lpEkxAkSAgEILSCIiIOgQE4TlAGvHhkwcDHML7B+Jj/P9QhzreU9ThEOUhAgooKKj0oGAAI4IojTwIgUACaQhpb253zm7+Mb9vzqpZtdaqvfa+515yk7Ph5pyz11q1atWqmjXrq29+07+7IZyPjo9jSJVnkJ3X8VE/C4sR7T48W0b0WgRA48HIWLXgTQ5O0wc1tiHBQSZjQSiYjl3ZVTZ7YkBiLMnOwe1xMT4I7I5SAVpRLPz5TxIi2RNSbtUAOGHFWzIFCWUXAJDJngAMj3mtJYsSViV0Q2HTlF2qmz9gV2oG3MHQWJyqjarJG6QSsITqF3jAkEZMyk4gKZ5N300MkXKLBm937etywVruwpv+WGRaO/aq3Auh7/N52ETfJiseoKt8PxHQdU5gFdrCcr6EMyo7FCH31DiNbTEIYX1tTfuLyj+oBqy8EwCs0i7OmPgQY+7NKYtX+5/fuIm/a4hjTFClb1x0WxGG6DdtAKwmGECK5aJLmUQCPqPdCThTCmAGNrsBq9CY/U4Cq5U5vMYsWmbqr5kFb/vL8/yxunu6pPPaAqwuA4DVn70fG6u8X6dOpobdNub4uLL/zjFWy3Yo/Zguv6S0LT7qp/97UO9M3+VWAKuwo7XoJAdeNZ6hIxqm//PUNz5rfS67R2UK7tQbMffV3SRLwlZbHK4Cqtq864FVx0isPkLh6/UFSUvt9P6AbNHyri0ysK88DezQ9k93nzCRp4I1njnxCVj0ACvATKfvGZ8PbZwSWVFjVfxZJl0k1Opa3CV1EmC1nANa697oA/kbTNck56+rDeyZSn8jA5ujE6ZRQ+aqif8m4Ipbh4k/xz5SAKsIaUoh3LbOFGQN/p73I/RarBHoskbeBU4z4nC8C+9VPmOtX9eA0AhGs1B6zQoG+h6Wj4Xu2dtzlKU4+kx6vpdrKKMgIAfQfApcXXxtrS0/oaPqGsm/28FA2M1dn5b3Zqe6CJ9mjdLga74DRs75DbmtBlbj+2kls2wzVpfxHTvPlZD8A4cn4ZpbDoXrbxVQdR7ucuKOcLe9u8KeHRLel5tf6QiHDh0KV1xxRbjlllvCBRdcEPbu3UtNtAUfAwes4x7YmCKJ1ce/fEN48HmnhovP34v7ffna28BkPe/0PeGh99oLJus2sLqodbePb3ULvPThj0xgZlrRE0BR4fIkB6DABbJBEpSgpuo4zDNgdS0yViObVUGL+WidjDIDXgGGEJCdKSPMAwsGjJhEUdsYYSIEH7JMrAZh2G4Bnxt41fvpalDN7p1Nmpb1PLMXfvoyBypdRXuQ/53CMVLmxxKsdFfoJJ6Dpwmw4pltGz++TNsZXLTALoGOxqToRNVzIJTeDt+X1b4JPHkbWr5Lbs47h9Y5mBJuybrwnzg6SO6g/yRxlTDO8FMAVAGToLsqgKr+gxQAmaqQAxBQdSLJrFRntQBWU7xRVOByX6m2J5ygFA7WeI9eSB+etJtrKi9j4LMtlX20A1g1QCn2eXoX8WosQmwRbIIKxhqYK7jox5HJT2Djg8xTY5LH96ySAGSd2+30Fxnj2jflJ+F3K8M0xQWgw0k4V1pzSg0B1fPSUDN1ziWMyMLvWRQ3fMAqXZM5VBNECWCKREu0U0MJScffzHBLXU9mpQ9B2PXsu1IOdcS4YMD+D8Bk1jduKs2hIBDDlNjMZmzk9wSMty4giyioctGRhcsVICTaKW48CLnaMblBtk5/i92czqdINGDgKhZOAFXnYWpjTpJE2PYIAFBhnupz6ztG+0iDzJPMg/UnvOcYApj0qflGk02ImyzaL7NjWoHYZaNEDPtNAvSVDc/tlQxYjaAqG0k3S+TZlMmrjFUBVaey+SKgKuQRNpK+cjHe+gJGBHPbl25LgTsdYZoWBrrVPoAvrwas1shztQVrDXhpLN5dZZY71tXuZWul87K5ZkE0gWes5u9SylsdWM3GclbVlqWqvpxSCqD0Uezvrj7n53gDQarvr7owKcCSjs5ZAr6rgmrWl9rAhb7jNO/v/UD4Ri+qOVKLgNXMBcg3hTrH9iLHrevCwv/su4lSJhDL2zZFIy1qlwzA0Qzebf1zqf7gHqIGhlkCp2Xt5Qxh9PzkgKfieUVioWgXOcum20XiAQFUFmj2wmmA2730Ut/Ww5nWxbmOiXNQgKfZvFHr152DND13ebnNbS3FEvrVLPBtYCYpiPjEuUBJoL73M+GxJQcgFNj2icCqHbT+UB13bSUV5fs//e/wxTsg+opt1G2n9r4UtVLZy1L5DiGmM5NVHP3Lf6eRdD4wvmhp/AkX2xcV6+36o7nd2ZpB86i0NN8AmvwsNALecdyUMl3u5kqUiO1jfrySKoykQ98wgbDAAPQ1INJV64l+gneUZsYue1L3w+odaJEPt+g4+v8dRQpAHnZjIhIAG+Hbtx0Ohzdn4ZTda+GsU3aGPTupC+Y/5mx94xvfCK9//evDt771rfDsZz87fN/3fV/YsWNHh0Uym5lYIVLO2tpaOLAxC1+85tawOZ2H+5x1Yjhp5xoWa8JkvfWgZOMVkHc9rAtjtVr69sHtFtj6FnjpQy9WsEXZX7YTZ+bYgyukHDHUVZiqDSkAYa0KaCpJT1R3dawyAWCADcNsvIPHNMkVM2qT+SrgrGkSxvBh1WA1E94KrJIax/FjC3ZstGlAjD2Daz6a0MpGiQKrBkiyaAtpTgXB8FvCIAB+zSAqAwzVSmQ6owmIM+CwfMesKUGrXLuUQGb6vlyI+oXjMsCqX3j5ycJ+N7DYnpXfc2ezBqwmdl/0iNw07HSTymyqKL4GrAqAIqH8DIGmjqIAp1PVWN1w8gAEVQVsDRORAlBgVSQBEFo9jWw37AJDP5W7r3QezJGQY+Yse6dZgC0Fh3XnOX///cYws3F2fDrEw+CHlRdlThJ6EguFcwPhW3wnIKP1cT1BN1w042t0foCgRQbCXLVLqSfqgEUde2C4g2VIkM6AWQFIwXAV/eXYHYhkCsOdofaa6dOF3kuWebEXZJXyHAvVH45NG9W+T6xV3NdC+U1DVXLYoiyxZYKnKuM2Mm3nGtauAKox9VXhUyQotNcXfnfBtiiMVtoU0WQSvt20LSLjW98Xd/SL/uAyAsex7r+DwzuTwEb0XTA1sXlANqutlaQbS1+INldtKSULLMmAusHaDzCWiwqZLYr9CIuktCK089vPYxZlD9RGcBmMDgPR/X01o60HtszJ14dDu0DHjomr+E8S3G1QY1aYqvLd5uZKwGr2RirgRx+nu9MyeCChZX7pZ1H6ndUfWIV1jIUuvabVK/uy3eq1LxafGbbRQAhSnctFa3WjK9Wg+S4dEFPcLps/C8C8G6yVe6WCbBhZWbk8dXP9suhNSzmZr5DdzaIMFpVi08hiskk+r/Qrd5WzVhljtWuq5a3a4XVj2J7PA3GN+b4GpvZsoFWLWMTe876or0o5nv3zNRirjYiNng/VF1j172iJhvDh1mUfgNVrZGznjSQS1R/LQLB4f+YEiKxHSaro59GMWEBAtssPjP5nS7NVcf/aPOVtuj+vBPmy/i8t5jeXnO1Ce3UApNDh1MoDT0wh9/i1sEvxMV1iVvkuyi3FQZXul2/AdPtl1eEMfyjfKEeiz47Iu+jOdsOx8EfqYf3t7PlyfRnXpxpV0dVXSApwn8wn9TlCuKmu1j2Tyyu7mWxcZMCqbSTYOsTdMG4G4FgCRW1uMD9atsnTdwaqMqdJIlfxPVq3oucq76ffXLQquLpofll0HM91RwBWgcXP5uG2Q5sAVg9sTJCc6vSTdoYTBVRtyURoC49PfOIT4dWvfnW46qqrwgtf+MLw4z/+4+Hkk0/OHBLf0aRRDx48CJbrZZddFk499dTwwAc+MOzac0I4tDkL49Eg7ES4P8EQ2ilZ7GhS9equcM8JZ/u07RZYsgV+6SEPi2AHmYCJdYaQVQVRLDMf/h4OwzSMQxDQVMAPkwLQJFaj4VpA8hMBSMajMB8LeKpA7NoOzaZtmqyS4MQ0WnfEhbwHZOTeU2W0xQ1N95zDFYBVubxMXpU1XRVYtWnYdsowvauuZjOsggY37eyVdoOTzpEDq+WrPxrAqoGqTfkCZfRVGKs5sKpSE1nb8AkSSGQAZQms0i9NjFVmTyVjVXUULWkVElNRa1XCf8Fe1d8FVAW4qsmrBnOGTDNhlWmsyqvxgKqGihkTVRkIwHH8O9aQpSH8zcRa9pNvjaWxKrBqWTWjcxedG2H4yuadtjs2STDVcwNC2QLE7wxEMwkQSUygGy92XJ1K088imzEldVOKqwKkmgQLYJyClAKQanInsSlgO+r8aBsvtAEyT4/CUEL7hTmLEHtho2oyJKeFOsa5quWsSRUwx4N9af1TtVFj0i0Fe/U8OrtTzUQ6CEPqDaizR8CWrSbH5onJmzmtOX+g8Z5jXZK+VHRl9XYZ00fZumU5HujPxg27HP0LyTyLLsxQf7A4/T/NnIzNALdYoDviVj1x40SZqUUol3eQU9/L9bPsHP/T7kIHvVysKNNVzSelFXJglUGDblHn7Ac3RZS9G5jQazbbDBNJ1jU5TMaqsFUnym53C97SRndNq9l4rsy9fZzueHkHkLpVjNUaeHo0gNXaIr/pgvvln1/utuwqdLR3hgeU7LIONrCNn65XWAdBv3PAqq/3ItZfA1BVgLUEMMp1Udf74/o4AQ61Pr6obpWhkx2qzZ9LjTEttQTJ8pv1rdUy5+WtXQNWYb/0U1seLoEZ9q5oSQ/w92ekd7nJv7hoRntwHDcAy2XWvxVg1Zcrc7598H3fhqoko7Mysg0TLde2iO2Yn5+ZmAxPngOrKgUQ65kxXkMYTNsTKi5q7S4wkzWohH67NiqbK3vmclMtu87vbBFlS55EsQmWAbnJ16I33V3PTAIi6zu+jHwvOsGAbD0PyGJUZkCgB4dTdJX13ZEm4pWzumwbfd1UqG8FAaK7hAJwRQlkR3uVX2fF235rDVhlaFiLQYFP722Nbwg5v71Uv0GAqzNglZJeOthVjol/Jrkw/duYzMDFEkMV/cZYzK6G0qZwW634DmC1nO8yW9A5gLoh9kXzy6LjePY7BLCqbNVbDmyCHSovZO8Ja+HEnesAOts+AqwePnw4vPvd7w4f//jH8e8xj3lM+IVf+IVwj3vco1MOQK678cYbwwc/+MHwd3/3d+F+97tfeO5znxvOOOOMlfVZFxnP7ePbLXCkLfDLD7k4C9XMyyPKymQ3+gHgKJkeR2GumbPBOBVwFH8LY3WN+oby3XgNACyAVgn3h/4q/+Z18pMJsQYqE0AWmWm6yjgdhikyS7pNCZsfYKwUHHFgAGx6ZM05oMgmqMpOKmfdPPzDA0s+dIOTpTqLyhDzbViCqqXx5VxEZ7vdMLPlPTPVmKHN74veYACK1rBjro4X5ffQsCdXJDeCUl3zRYmCHg5YBQhi4cMtepRpoqMbb22RgFV1wIH2J9kEOxfJpqTtFEBhdnQBV1VfFZqrm2E+E11VAU8EYD1M/VVlqwaRAhC5gNkkDOQfWKuq3Uq0lGCUe0e2NKKzLscJxDr4XEEsCb9JDr0HX+NL7TWAI+zmem/HhcL4dGclx04GsbBSGXoPB8ZYkLb7a5qgOt4Ztq9gYgwHF5YnxySut6z2SOrEcG1LdiU2gd8xPF/C8NGrwFZfx08kg0LGdw3dh2QIWew8xmRJZKiOaXPMPiDrPBmVMZu9ZKTXOrCOCgSqDrMs7gjwGyBA5q4xQgmsEjAlu1adUXjQTm8aZAvj4Jh9Se/EO+klSMo2JThLx9zu5YKgzCl1bPtWYLWx+smZ1QBMhRsB4DT1DBvL1BUm8C/jR59E7S86SuKNsKLRzS5D/O3p2S5qqwHewFLZg7IM737JIWjWxnW3mtRURpx+igU4a5ScYQ433fwAFZcasmSxC6NdWatIZKdyAJrcK9rqWBx/qa3Hjwqwaoa95eZdi7FeZsTsgls7uCmTR0utOv+e9Lo2DMSKlNPLpcmxBlY5R6V+m99/tYUTgVXtD8V78WwtOxSbrfHw7v44xhZLfkD3m8RCsVzmli/D3a9kpdocFXfPO4BVH3VSe3c8L2cJ9VlcwhSUi3XfgSqduQtYrd13UZ06j3vb11on35e6II3ywrRJWx7JSvASQt4uttXDjdlFdqAOTGsfb0lm5ruZuTQGrmb9rOgweR9sA5lY46WAdw+sZg+cj+1mH+se+3m75Rt1pUHzTFSMXu0nTF5VbLBzdDMaw8auZ6zKXOVxrLL9VgRWC3y2aKXu1GTd471N0iwV669L06f+lj+gq0vymGk3vS0R336qkTQtc4pakM43GucqB65noi25FnxjlPo5kgsjPUV9EtWRjT50c5hHXyq+3nKAF9f4NrR5NK4x4rklsMqoICyR2iZfGtv0zyxv4YCV0h92u3K+ac6lzvdyG0F+TeznYrxnrDfM09TxrzaAjFXWWQWnCMTSK9cxlGMS8DYRcafnNTpF/sWi+SD1ttymL7pu0XGM/zsCsCqLiYMb07Dv4CZC73evj8LJu9fDGkIIm1OQNIywF6677joApDt37gxvfvObEdL/8pe/PDzgAQ/A77bwt4mFi5RZOHDgQLjkkkvCX/zFX4Tv+Z7vAbB6+umnM5swdN2GMRTPQv1KSrkHKwxxj3Rvx8aQ67EYXUBHXzTRbh+/c7fAyx98sXk2jTERzZHplWpTyfcCrJosgAGqYJSNhmECtqqwx4TVKr8rg1V1VAmy8hiAVwAp4zCXc6F7qKG8AFvlmGTZJthpDpglroEtnWlosi78YcCUjQd5n47dcM73OnXgYZ1R8NfE0Fga/MydzmZNAx59n/IMsbyv5Ya4noe1dGIdJlZ1Su0eLfhLVpmI47iQkdJhhp2Dw5/YtekZ2I6+nsZitO8IaJGxiNZWT4DlceqUD0OW3eLYVT63jwrIivslWdA1kZUAqwKkCjtNfgdTVcFTSgAwiZUlrxJwNUwVWEUSH80KK/pWuoqYg/mn4KnWhw42VAoUkKCjKH8Sf2aosrEE0xMmVyPTQ80Wmz7zggF85mC4V1csUs1h4WaIwjCmVQnGqownYRIq/KUdaTZUtiBirjWrvWkcqWMp49s2PJD/Xd7jOCUjsjkOsgAyZgX0VGBUtE6hcQp95VEYrq2TzerBVae3jDkTofspOVXUZlZwlKCpJazS3x2jVmm2ZMFrJtLY77KhXjgDrk3Rwwpw0xxYvPfCvqCvmwNog1RfF8FbzXpqWrcKbtip1Ism8FDaLXMw7e17pzuOcwVRdYUXN2ui7qqyr8H21ohEG2myKRFD8dEkydJZXXKQOF/xs5damrHmxkwE1X176O9MiZiMa2Z7RAbEbVv4Y1E3TO0HhysTViHcTpnswmaX55uKXZAEVkhitxEmwlidpmQiJongx2xuzfO+Yr6ZgV5d3kQfpztdq4CbdIolQv9rINjR9nJQVZ/cuOcNO6bmnlerHW1ZSHkfHT25pXGWeScaj0IZH0s2o2WWvCq7FVyWzpeSywaVp1l72hqgu0ES4IH7dfk6Mnd3FLIY1HKAWOWFZbZB26i1jYtFtZxj4xjTZsvarE+HOBJwNZaf9aWS4+ZHaF+QrqXmRzhQI4gSJ4KW3Qw7VvirtTYqgfjuJ2zawK73UwKrfm5sgLzWt46wffr0ldo5vl7lRhbWE0pYwHjDvrqCprL74gBx+F8GqDrKO/1FA1rNr2wnVgwzsCqvdZvs2JHNP82Blw+H7h7hE//5OXHRu2iAsPECoUWzTTz+gcPiu4LNyIiYts8ytn1RHWsYC0DCDkZnY+/IVTVXBE3zmLf3tr7InqV8RVqmLV+ztakUqz6nEEawFikk87AtDX/fb0+XLeLA08ZC0h1zl6G7d3QXwc/zeipgCt94FOephv+rcmV8rNQQtNKjBLwWbVTOfNW+YcnR4IOvsGnYau6dH328A6vyKDLYD27IP+rmnbBzHHatE4wsP3KugKq33XZb+NSnPoWQ/u/93u8Nb3nLW8JnP/tZMFZ/5Ed+BODot7/9bYT9n3baaQBaRYd1Y2Mj3OUudwlf+tKXwhvf+MZw1lln4Xy5r0gInHvuuTj3+uuvBwAr58rfUpZkpT377LOh4SrHpQ5yn/3794e73vWu+F7A3t27d4N1IfeT8qVMAX9lEbr92W6BVVrg5Q95OC7jwr7YodE/E+U+GURuLhrrTRAOJoYR0GYCKQABRiSJFbNuCzNVGGczAVMVeEXSK2TmFn1VZbHpJgRYrQaayHEAMJpNBrdWQBQrEAWeHMiJSdfsYsvmA+2+LmBVM7ETWNWGNdDEh6GUtiQ32otAVT+91B31NmAV720Rm6GDcZXfje1Q4EDaL2wXMO3Gm1xKtsOqoHYXsNqWPZ1tlxLtGLi6ErCqWc/hbE4nIcwEWBVWGhNYye9IZgWQVYBXYa6KviqBVpELwD9xZGcTdZCn0YkWYNVYxdZ20WkGkoonib0KUBCwUWWzWmNlDc8OitZXByiN4RxYdVvOtmvA92OD1y70DpJuiJgjwvtwoyIy09SpIvNUiuYYRs77OP4YXs9weo55JoWS8H0Lv7cM8haiL+H7wlwnuDoajfGPSaOYvI4sVtVgVYAVLHYAuNyIBLAaM8kzvMiY0BHE1EHAjW0FYn27FiClBz9LJy22v9tvSWPcmJbKU4efqowAbyMicFCAowrC2oaOLQz46gnI8lGSo+ltesM+u4WbgawAlPT7aItMFsA2RGKCK13fOWZ7p03R9og2UucLramRDODiDhUMbPhZRR8vgRjKLvCTO85cZNknW5CDBcBRRKmDJCUiGyQzkfcAk33G0H8BVWEHDofZVJjr0zDVDRReTuDsOw+s2puozwu+f3yH8Qhfld6/14DV2vP465rnpXnX+tFWAquuI+JXD1iWdTn6wGpq6jhEW1of6yFXucVgam552sZl7SVX2925mfhV2OoOIFgFWF0IqvYfRu6xlgBWc2cob5otHJhtmxcdkuuoQ9mWJQCWvWU3qBZs83e++iYYkgMgVWC1t9U4uiceU2AVjNU0Z5dP1hdYLe3o6l2uWAO6gqpDqLJxtQjkpM+Srb7Yd2OCJ6mTu7uTZ1JnITWbq4eR1o60t1RtZddGFiuWAYgepAcvs2hQ+B9O/7qt3WrrTZEBa3wsLwjahSB15kdi0pDo09WA1ayODdC1o+WLe8VnwvcEeZvzTUpkVZZKUFmi2doagBvtXZ9GG1eAVV/Gwvmm69GPd2BVnms6m0HfdHMyA9NGGKtjSZahHcA3zqFDh8LXvva18O///u/hIx/5SNi3bx8SVkkSq0svvTT86I/+aHjmM5+Jaz/wgQ+Er3/96+EJT3gCQv0l9F9kAESHVUDSN7zhDQA873//++M8OSZyAgLUinar3OfRj340wNUPf/jD4eqrrw4//dM/DaBVyhJAVcDYW265JVx44YXhpptuCp/5zGfCQx/60LC+vh7+4z/+Axquco1IDixKqnWkhmX7+jtuCwiwavaoZElFAMmz33TKA56JBbyFGjBkF+xS6KmOAbowMZVorfL3+ZowVMlgJWOVEgFz+TdeZ/IrAVI0NFhCdoW1OhisaXIZCxWw+8pPbixkIJMt4uPD5SBHgsDofVr2QWfRW186wBB3JAMAdPKyw3AYiqys6Vhp7FcDVhkgUYTWuvplYIF+zzvlQAWfowmuGvgjVxhblcBq3jzp+py1agCZHI9h4hnQTeaOt8mrAKtSIWG5CjMt4B9D/wGiTA+TvaogK9irYKnqP2WsElgVKQECqqLbmkL8c+YpWtAcQtOp1HaV70lilRAwndjRYDkIl5B/9l4AlfaOMq/LhaRLuTK+oueRHFLTQearUXF3W23HZFUW3s9kTmBQgsVKwBSsVICeDLmPIKaCowjPF5AVGyUi9WF/y3f8F9+5JKqLkRXc0BQWO0P85ZYalh+ZzAR0hxjrumNANDgyV8VOoL+bOKMbXwRgCcoZSJ8cydRh28DQcrBbf45hq/pikjlxzFS3IWVl477eQTQWq0o1cLjFlK7KJFDWZgEsthkiA1CtH/qfEVz0wCu0g1UWQMYvmKtGyDZUQ39GOY98kDcWzaTrsrdp+6hQjAud88YyWunsGnw7T8/OK+JI0BVIqksGEGmYZfwuai/PwwSbK9RdFqkPaKyCrSo/JWnVZkzoZeF0d3ZgNQOti4XKomPSP8R2WzRW6wRafHlHBlYxxDsRjq1hrJbt1way4b3Ju3F16aujmo/F/iHbVWBVAT+2D+/QBawuAmX69DHbdOpzbn7OsQdWPXDad2xUgdVCybE2hrNnr9y8k6HXMm/lG2R5NEft3S4H/C//ZmtX9AJWigi+LAAAIABJREFU1bc7YsbqFgKrvs1SxJeO4HbMqaUZCl1ad8YyYzHO1gsQXlsjRXc29jtGAbfZEXrSKqNUbsIaMGb3rQ2iLes2HYBe4e/nG8JcG/hPF7DaXGOmq8yOY+OsgySa9v7dWtG1i7BEu0i3ZRNlYyOrfy4VYTkqGtebb1c2Wdx0L4DVLIqU6xV8SsBf1kT+mfzxog/m46RYh1eBVbdJtAxY6xrhDiMFIKDqZDYP4+EgrEsSHWWyCnAqbFEBRgWsFAD0ox/9KEDPr371qwA15Rxhol577bXh+7//+8Mv/uIvhnPOOSe87W1vC//yL/8SnvWsZ4WLLroovOY1rwmf+9znwnOe8xywSkUKQCQAfuzHfixceeWV4a/+6q8AhD71qU8Nl19+Oa59ylOeAqD1ne98Z/jnf/7n8OIXvxjnvO51r0O9HvnIR4Y9e/ZA1/XTn/50eMc73hF+7ud+DteITIGAq/L3E5/4RJy3/dlugVVa4H88VBmrLaGnEexyO9/EUWVSEP0brqij8pcy2sAqE1aqgqnGWAWaIqH/dkx/2vGpgK4qMUAdRgVlERIsYItqIyooYeH+M4A1ud4XMAsLabbzveGN3EJ7uJzv0erYWfiuN5QNY57Plt5x8PadbWuhLu3TT/5tAizZ7G0gaMtE3RGP0b0byt3hpJGYykRwbQzTb9tjZh09O9V+L79LjlRiF3G+9PfAN0kUvZgso8aqTrSUrhLqqGirCniiUgAAUCUxlTDW9HdlrApzbTA9DBBWNFaD6LJK3xYNJfkXQ/lTOGkaF/r+tN5WfwPt5TwHlRYvmeEr5Qfn66aFRUbzOwEUbbzJ5oWWrJv50CVFPQh2of8ylXoEbcHgBgtVjlPT1Fip2MyAdilD8O24MU6pc0pAdTxeC2NhoI7HYQbyqcrSgI060PD/YZgNyGKntIcyVSXARiQCsHtu/dhYqGyNwXA9AWvGjOTDq86p/Z7CzQ2n1BJYjrYXf6EDlYGdBgqa7Yvgae712TX2buynL6/MTOsB1vIdx3P13Znv6MvVyiZ4sW2BUoQdxv6neqoZc9UAR9sQUKDVIg3RVzMgOF8+5/awuZHD9pfv2fsb/bplgZOFLat+ZLzOn9+xOCM0TEa4LCT5DElKRDZTJMJHQFVhpcrGijBWRQ5AvhMbge+LcEsCMV0bXQlMRvv6aysOfGlvaxtyedv5vlgsXhqtnL4om2+ZRbEvtraoq9y+eqgGmvR47a1l54BRYi3XKrL4nbirZZOt/HT1Szcus7fXOL/OC7Tb1bCJbFj5IAc3J8VyeoIMzXfQDhyUm0dle3aBeLAQti+urH8DGUoF0lq/7QvMrQ6s5lBFGTHgu8MyYdlZNyoaewEOFS/NQZq8Zhn40RtQq4/mDIwoUJjSRpjkXaN/+A1InXPhH1uUQEcV2mwQ51e3MemHqjai+UQ41GQCpCsaCe7aK6LiMilAWOYbP+Yc2JL3zegRUjrKsxVl0w+FKN3BTztgcucEiLxm/exH3QY2ZupeZr0x1pe7SXZ21zhufu9kTzpAtD6VtxbdmqGRrxujrZVfXJLysl55kHmSk7DzVpkHy8S13r8ytqyRp6JvDFuctP6rNk7nlLa61Wx/453U5iGQRhyAabYBXxXrJVcOsgM4UD6/Z7+Q/kZ/q4RO9PGnWtfYdwTGqtgkYa3KTu1Ik2iIgZXkVMJCFYBTwM5TTjkFfwugKo0hzriE+Qu7VEDNm2++GexS0Ux9xCMeEd7znveAaSrA6uMe97jwR3/0RyhLGK0Ccr71rW8N559/Ps4XJuyf/MmfhM9//vNgmApYKwDuk570pPCQhzwk/P3f/314//vfH170ohcBRH3Tm96EsP/nPe954T73uQ8WK+9973sB3r70pS/F/QVYffvb3x6e8YxnhCc/+cnhxBNP7GNPts/ZboFGC9SAVWFb2NRtznDy7GShQXCN9H3dRRRmBAhwzOgNVpz+lHD+MFwn0w2gqmOuSjIsYawqoDofjcJMNRrBSB0K+01YdCnpjgAUAE9Nk9WcLQ13gM4kQosNhMqn0hjSH0NLkgEubX905HTCTA1ZTs/twKr5R7LDOJ1yJ9bAVQNY2yZVfx/vqLYBq23dmzo9RZ1isgxXehfDTn1XY5VCu9A0prJGUgBvSWCVfcgze/sBq+kadUgV5BCgA6A/EtUQWKUUgLBRha0mfwt7VQDWQ2G+eYigqwCrU5EGkNBgkQKYhQHAGuWeKl7kJ0sygMhqsd1m+PAC7hhoTuXIxodXCfjo+lxk/gnb1IVHuaRJYB5hhzkPG5eakCmmIfpuLCDMH2NPw+rBFCW73BJDYSPE9FAlvN/C9kcS5cEQfrJRGfoPcFCTR410/OGnhvdDJkT0V0XdFGNWE8xBH1UYqGwSVDMCm6qb1fD1E9PFNEjjMPR90AODPmsx3pK4Xu2h+WncSb1Kl9fqSSQA466DodqsNs9tAEmrevQtWJ8tTNHvbIFYhv7LMWgHW5K4FDLfBaxmiaSUIRLbyTFU/TPTRnYDq+USJIcM89Yrm6hpZZVBDimRJCfCjR/7J5srU7JWkbQqJa+CDVCJgFJHz/Rp2+1pXpMc4DD9aY7FPs4379EF4rbYjf6nZhf3r8uxdZK2gpnWBEhXA1Zb37eOqWE7FbT99bkENr7M5jvoB4z0BVblvHbrZbPsqu+222CtArxnif0UWPWM1Szjd1HllfpxZcw0xr67H+GGngOuLyJaeQXLFJHZndrzrTjXlN09MgcdEOPnza7HyvpHCci6ubEvSG7zXM1uWFll3zQfXjbNV+q3VO1eAViVWlMnXN4x4CF7ZzVgVXw6t3G3qv1YZtRjY77HZylgNTeCjdL7AKu2Xup6tz2qHE/ZamAV5YlOtERd6iDGdwWwmm1cl4N9mcHvHtYui+tz9/pykJQHss0O55BxJe/BSb1JKbtgmRtwY5bZ9v5MFq3tvXSNXZSIkH7/gMqnsMi6zPdO0y+T8dp15QZ0P2C18SwrAqtlX/VtcIdgrMKcaaggyTsEM0Qf9bWvfS1C7J/97GeDlSrh/7JwFKbqPe95TzBURcv03/7t3wCuCkNUQE0BYv/50kvDP/zDP4Sf+S//BXIAApwKCCtAqzBWRZdV9E+f//zno0yRBhDtVbn2m9/8Jq4VaYGHPexh4X3ve18EVuW+f/7nfx5uuOEGaLqKlIDUTVitf/iHfxhe8pKXhEc96lHhH//xHwHePu1pTws/9VM/FU444YRqAptljM72uXeuFlgErJpraZNRtDVgrJKtmtxPBUaGkgSFmb2ZmIo6q2TIye8KqKocwHDM70RvVUBYkQOYj0dBwFVoPgrIOtihwI8CRKq9CLBWRK01sRV26QxUAcirAFAEV9P7nWYOqVhlSxxTaPxpUo7oXPrJSxmBqdR2YFXnXtgfAZbihKjgXO7At3nKixmrmf9inptN9H7nu+jiUqcMtOUMrLOW1kVs52wWphFsLMMCVwNWM+CS03Rn8qomCyBfQFsSrIEwTSVRDRJWKaCqob9krW6GAMaq/pzq7wgNpj4rGKvSu5FZ3MKmU/pdglgM9zc2pPM1nBRAwSaJbS99cw0bA9lH56lpkI2LXF+UnoOwVamDagxHMEIpTQ9GqYw9Jpki0xUMUQnThy4qQ/gBwhpoKn8LCKrh/mCuQiN5zGRTYJ4qCCtjEmCpjE2ykxmO5JnK6lWCicE6c+yINqssKwBFK1Bp56pjh67X7P/WP72gPLtoGow1wBN9XNvMzuNCK+4P5U6nloyqZAmpUr8nOdgnYisGlvM5/JGYcKkch0aeT/5h52SUHHjdWHCsG4b5O31n9zdGWJQFSHsuZgPshvJKlSONrxaR3fgq2oFVvPmYFK8bBcjAgowW0WQc2aYUk3IJeJokRQisMlmVjGeR9pDwf+irCnsVGswiD5Ay7PYGKmoZuGUzRvtDk8FW34DretErrrcaxa0ESBWLpq0AQTkPpj6wjGxAdxvlfYpEtvZkMNkc2btx5aW3gKB+VZtPvkUAtk2lZd8/usBqOYQqeXCyps37SsvGkDvb9wmv30lzkPp8VmaxcMYcok0j67UuDXuU4ZvQyklr/FSzvniok0sp+1cDTO/dXzrNdsu47H9uZ98t6uXnwZ44WaMSVWDVZIb0qtIu+LmkC1i1Dcc+dqkTiCmiLOK02fKeou8OP2Co/t1yba+zqsNv+jJW5T63T2A1H6OVQI3SV2mQNbrbMhvuLe+mG1h1vp1iNwlYTQO8Tx8qzDN9muVef+vZBFBJGigBe8x1br6rAqv54M7vVXG+LGIG9dCEzW0Vhf6oJxtEVbJsMct2ySYOb8PtiXzrtc+z8Ms6NqVKGZo4bvFLAazG+jBazX+yzR53wDYw0lc507XWX7Jj28Bq9wgpnXX5WzRMBQwVfdIHPehB4Ytf/CKAUZngRYfrh37oh8J973tfdDAJ3f/rv/5rAKCSSOonfuInwrdvuCF84P3vB/D5uMf9cPjQhz4Y/vM//xPsUZEAkPNFXkAYqqJ/KqH+Z555JnRWJTGWSAOIpMCDH/xgMFmF7fr0pz8djNW//du/BbgrIO0P/uAPAlh985vfjH/GkP3Qhz4ELVbRdBWWrMgZZDsRW2Awtou4c7RABFZbZplM96pojhkcBW7JpfAt7hrN5cLImBNgVEOZAX4KwKpMVk1iNRSdVQGERjsiY1VAn7meJz8l3N9Cl6HDqtnFZSEL3UUBbJUtCSYdVvNyjD/5t04uCgj7QC84ekiCFQJDKnSHz20uE7TNUYZFi82kZUhHgIs+ndWdHpBfiLfPo4uB1VbmlWey+cmnZYFi4Ed8Jgeu2kKV2e5VEzVjCFL71t6B2SMylw0gpI5ivpg2QISTttzHwnpZXZ24nfYNp/UEKNljgZEnjSuVNFAlygGo3upMfqrGqsoBCMgqocED/SlsV7wP1VhVOqrdUdUBlPVndTQgS3d9udlgKXk1vN/aXEFGCeenLqpuHZu25UCYrALSaDIp9Gtlqcox3aAgbkqQE36VjIPRGsPuNTx/tCZJowiSytgDWIoNCwNKx0wgNZIFB1mpcMAQ1k9QFhlYNXkVQdkkSyBD2xw2ynHos3jfy7mwYKtr29gIs24Ugc62/NXG0I18Ub3a90GjwdpQ13bFhqoOvgjGuvJstZ6Ys2mgEBtO4EI+3qN32gAeiceyjiUgkHGYs/0LSWSh93bj09YiCkfHyhm4GAH+CE4kBqc8OMFHG0emDZx29XGZba7w5VDSIRvfeZt4hCN7jwVjFfYusiFspogDwYa4tpO7RxrhGm6v19hmhs07wkYV5qk8o2o/A1RFEjtulEBLderAVrENZitic6cGr2oW1oBVbUd74ibbrUCUergYq2I5ixabaYHavbxslFFOTK5yi+bBrkftBN/KBV6jAL+wLg8uBlXjuMwudX3A2Dgx4qMFqesFrJb19OX0Q/9qfSBbAxdSAGVv63e3tqjpfhBE2V/6Aquwr2l4ZwvyRhnlQ9jG2MKx1PX0JbvJ94ECfVl1MFbqtmqROQCQP1v2tjy4vbCN3AmuSNsY06kB/nFmqYu/bS6xOdefW1YBl9ok0VG/ZYHV9rGt87HcSzcal2kOm6hSSDXnUT9XSOZ1+zBSzN9BgSYnBaAeLDdt0I8LD36hFEDfEd3/Sfv2xyo4VevvrlHw7m3ctwKuHli1zbLmxvuiua6tOvRJ0qfRkh5vdPVslGVSeFJ/AH95SVgH6LPlwGpHoUbi8COsBqz6dus8j+uMGHGlz5Y2YOwL9XPxLK4BvC/aqHbsxdmzY3uso3tGH7zZmEhSnb0ZkzZrbObAcMQS0sjjhMBNRDuez1/dQH5R4ZWBVfOxmwEPxz1j1XZP23bThLEq4fQCqkqSKWGQfvKTn0TyKAnPF2BVkkfJtV/+8pfDv/7rv4brr78eL+r0M88MNx2chY9d+q9hfX44POQB9wsHDx4It95yC0L3d+3aBSBVQv4l8ZRICojUgCTC2rt3b/jKV74SBBiVpFhnnXUWBp0wVC+44AKE9AuQKwmwBPSVushzSP0uu+wynPOABzwAeq5ynvwtUgRnn332NrDaf+7YPtO1wP+46GGZk5ScknkYVeZtgI8tFAiEQQuD1DAHsaLQdCTTdArWHEOKEXqMsGNKAwBYVekAJrMi0xUJsfC7sWDHTOAjmsnYLWSZBhZRR9LA1Kkm5iGrjzHIMtEMwyzLQs1mQLKhQQhTenxZXyHAYuy7vBtFQMm3mdvFRMInzCg2EclPnQ4w+3r2SrmQoRtQAjycoLoXfJ61k9iVWu+I1qTQZuLOCpMUk3QEPHWhWW5YabahBrCK92Ch6ArWjCJg6xwbgD/UR0yAUZ7Yyre4YdzRkY2ZzVEIQBZJVCPg6HxCUBX/ZhuQBrDkVaKxGiaSyGYjDKMWqzDdCmBVGKRoRGWvAjRlW1nYC5J7oePrzqoA+/Z+FHCUc6xN6FDzfLS7JmbCd0NhEbMfS/8HeCptKcxUbERQvxTAKpJBmc7pDrBWR+M8mRSY38N1Mk9xLcsGGKqsUyYXkw0Kdn0Aq7j/WEPauXFi/bDBENWXYYml2hZEFmofWS2uqxvg7hkvHIXtIfyxr9omSERodSw7QBSjy9fdOZfZ4qgI9cdlZWfT5+xinsp9Glw075z6RasHX/VeGLe296KOuVQXvcl5qxzf3Ngy6Ylov1UOoKqzqqGJZka8S8tn9gub9PsQsgpJg7XkZNvjoRuBnc9vME5aMjbwsJTC8PnmM0prJsaPMW51h0M1kbUNAJrOwVYdzEXuQ8Y+xzNtmIHM7SFsaf7rdhM6p8XGSiKdWVsCl9be37m20F1lQdnn+bqevPYMmV7uMfGwumuzqF3K4/Z3a7h/nC47BjA7dudnjsgDfhbVq9ZsfQEPuw82k3pfVOuBx+Rl9r9JpRN2PwUtZK9P7zbrVdrCk7ZifDNBWlfDdIlDRPelvY4+iUshE1VrSfFQbD6Imo+6udYuisTb+0iUskK1TZvaBlFvoH/hW/InOPC0eHkZsNo45u1AfkPRUS3nPTtj2KnbulSlqyf3txP97mn+i52t2Tj4nr1PAXfAzZGVwbBMHfueazbSRo/H4vzyx0ngtjSAOsstR7jCax+XraNS/BNdf65Cp40EDZtvYq4MS2Rra7u8sgOIU6RjhqsaIaEml+IfL2939UoLjJZ3ZnSdffyaE3qvelDWIulErom6P7YW01wTcWMeQMXC/t/aZ8DKSv5oHzvETp7XM1srH+8aqwKeWlY5yz4Mja3ZDMDlF77wBYCq8rswSCV5lSSMEhaohOTbIi854tLp5+Hg4Un42Be+Gd79ya+G88/YE5588QXh5F1rYTwmE0fKFU1UYf48+tGPBvNVgFWwhAYDMGIPHDgA7VUBcuU7uZfUxbTBzACNZQGt19izRGOgvU+YsXZeP7O3fdZ2C6QW+H8e6oBV9UzjQqPcwHETH3atfZIGAwgQzqrZxuOGUQJXwbYDasMwf8gACJtOgNSRaKwy9F9YqpQSYJKdYCCrHJPyNbGVHAezFeCSSgcAxDWwiuG6KfGVAasDwAPRuDu2m0Ge5c5aL2C1ZUZkWLlObgwOocG2myPZTM34V4DVlkmjCU5kdyM46N6lPRftDitl4JltUBmAQ1ZY6hhpUkySCz5RVabtqcAqpr44eSatWWOqHjGwKs+HpDVTJLKaATg1YNU0Vg+HIAArElcJ0EpZANFYZSZxYcJZCKiASPa3Vj1qD0m2ZXWffCI3ZUrHBR0a1mQspG+qc6H9lGBrSibFvzXkXhmmDOUfhsHaOkPwlT06BiPVGKiiYSy/ixbqQOcd+Vs1j3W+sSRTeM9RckDBe90V4SYC0DH2iUqSp8xhLs7z9tb6lV8Q1ULzvfPVFurv+6rV0b7TSruN62iQOEr12buXnnr3jpB+v5BfZj3eFpJbgonZHKWAPr9L8QHsn/pNG5Cq44wLnTTm03W8Fq8YTBrHYWiR20rGUkD3tJjPF8W5G84SeX9oEmtDwaIZex/MH2X4xLrq/IKlCRPK2XxjbFMOT1m2GVuVQDPGo+hYq6yH6OybfbV2XhXQqLn2TYpGN7Dq778qrLVoAdkFOnQBi9m4aXGStgpY7ap3GwnCj/+8St2Ll0X+XV9gtbN9y85zlIFVDhs+b21xVz73ov6R+ms3OLBwgV8dEIveRMvxcjAsUX7XOOIc3LOgZQx5z8fLxnpRyVXtUDanVoFVi+1JUjt2bV+ZgLLP1TxVxrIoyOECdqT1t4FVncGLrvidBlZ7duMlNmqSvUKei47RR8Cye1zW7Neqx0pf1IPAWU3cOG3IYmQNlttO7/10PbdcfiyAVe8be6nUfCOctfGkHWmTuP5bYDfT6ysZ2nz6lIciNSgJRm7tHck8AkTbMf70rNr5oGZ5br/AamGrj8IM03cEb8F5EioveqayoBSgVMLlJTnVNddcA0BTdEnld/l3xRVXICz/J3/yJ8O97nUvhO/bZGIgBX/SSHzqqzeE33v/l8LZJ+8IL/zhe4e73eUEJMcSh/7yL38ZMgPCQv35n/95aLUKaGpgg5STwIo8E2+ua6gsHaxLukObDDTegibbLuJO2AIZsKrPb5OD3yAqJzK4qi6JkXe+ZhCS1vADnVRNj3Fm4JMy9IyxKrtTEUwFg5VJrwxARSgzwFYJ7x+r/ip1Iaei2WoArMgEGEgFfVXTdVWgFaAvV/WqoqlMNn5nkyvCnzEzGQCjZt6SZxV9hc/vJwLaCgGwZEMHuk64RkFVbAvq3TSLd3R4G6a3A1jFBflk0wmqFmV2gqMFuAqw02ru2V5xN9QYfQQLbaMoshp90qQWYFVdzchWRQvpQoHPkgO51kZVxirQFQFTmLTGA6uStEYSWcl3AezVw2CvCrgqSayQ4ArAKrUbjaXKdpb6aAZNt4BgCykrG46kJVhjlnTZ+CSAaQxUbrIhgZuB/gBKmSTKQvKRWMpC9/Wn/C2bCRbqT8CUCaKoi7oDcxHLZX8E0KpyAnwvbEUDSpk916Qc/DFt7RYms11rTljpa3pHLXMsFHTNrivAfKtbetc+5J4nR0Dfs1ldOeU5tojMAGAd4J0L8mIDoQpUVNbtDSDHOZXZeHX3iwCg2WQcc2PBgS0ZK1VNTJaoysZUNDfJEgFD1+9t4cv2yJcF2eJaHFw3OWSOuvpJ9u64X6Q2BJqm6SO2xRgBwswZAiTl+ZYkj77PNMzChDiQsU6dRAjGOrSZGWcZN3+mHL8lqGq2ujDh8c8a8Nh1Tfv33zlgtXwG//7KOSIbn0Wkgj/W6OKuvy6jlVobR2U9u+vm2nbJpUofYLU+1ouWOIbAqrdri/pi/2eoAKs0xt2fnnjlorqW80cajP2vzDe6XMU6Euq1lrxkX+pTO19kbVyWZS0ExvWCGmM1xRXwZG+ra8BqDcC/swGrHixLK4QmA/14ZKwus1FTaij36fvqNUcbkm0ylMCqn3tayB92v9r81XfMmB3tBFbdw5XmL/97NWC11eJuMWM1kV5Uigw/mjvmWJe4SEVrQ5D4Kra/7idpdF/LhiCj+opW1D9BmoofrpnsI/KD3Z/bL7Dqn/S4lwJ4/etfH/7sz/4MIObP/MzPADh9//vfH97xjndA7/R5z3seWKMSti8h+KZxevjwYSzsRQpAElEJo/W2224D01QWqzt37Qr/ec2B8PsfvDycvnsYnvPI88Lek3aH9fEonLBzFK67+hvhT1/3p+Gqq64Mz3jGMyAPIKzSk046CTIBck+5h4C78r38LvdYX98R9pywJxyezMPBjQl8GUkUI/1v13gQDh/cr+etI/mWMGCljlLmMk5tH2O4fc6dpwVe4RmrLY/dNolhg8FZi8ZkJlIAYK7Kv7RMJ/ZoRj5lJkdiK2GMWrizZ6wqmDoarQEkBdAqxzUJj0gGmP6qfC/g63xETUiwXQfCCifIRNkAAaUI+iLxltZHJpGoHQUmlQGx6pA6Zp9NCrlTQhDLrzOsiSJYy1bBP2I6Dlh1oEfNOSj1SfM7up1in1ypRyIPczSMxRedGA39l7/BqG9ZeFBb01jBBbjqgVXeJIxBVXN3MLadlt0LWI2MN4Vi7FopWEFVCQEWoHQ6EZaqJLGZhOmm/NxAYqswn4SgjNXpbDMMcA7ZqgKuElQlU9VXGdO9hakAoDfhLAVMVe8XEhgjZppHgim0ESUrwNCGDuo4jCVyAWCpJo0aig6qaJ8ynJ+axHY92agEUslERbKqqC8sjgmZpgzzV8B/IImjDJA0cFLZ3LrkArjqOq2F9ENHtfwULM4csEwbDPherrf3XYC0GVuVKz/Wxuua9gj156U56Bofq82cd4CqvRxz9yz4FX2PCqjRKXX3jDY09nm1ibHPppMjoEqaGi1GlJ+gY0n9NmWrujDCzCG2XWAk8PQKVK6e1samzWisee3vYi5ZBYKTfJeGxFpd0gZb3HlWiQFUMyaIclbQ6hyTaglOS3a5dZQEukr5ArhyHPKfyHQoXKvJ5cyysp+plAI2WLqQnxpa1NZh+F2v/qGX+3Nr+JNNi9aV/HW1hW+tLsscq90jAzq7m6UpzFk71x1b9flqDEQsCHvOeb6a3Gpt/7S2p82FPYFV33+wr1p0wZzM0bMBi9O6+s7ifttzPBQdOQedepZBY+2MnjHnzfjnx/wjdoWl4kqPpbrGpX59TymAJZu9dIfstl34bPkeLJFp2/vx33m/rzy3LgXQCuHwKYvd6cV9RG1gZfOlxlgte0cWgVJw+PKNvGyxkb2hRn/3791Fgfmxtcwr5pyervByIY13GUkTaa6wc0Q+p/Mz7ZYXyIKmK+SIsmz6rKnd7O/S3vZ9523l92lHk2Cy8c55XbtfoQndKK9lo7ntnn2foTon9nmYznPa7Z48aU0KoE3LHatDvzxaUK+cfZr8X5sDU2MTJOWQ11wj0VjVr+vaWFvsY7h37fti5ZlyYJXCItpd42J8AAAgAElEQVRbFsi58LxpRngx25ePr979JROTru8gZmVWRPqPe2BVElL95m/+JhJTvexlL4MWqeiqyneiSfobv/Eb0DwV/VIBJwUAve666xDKL3qqorMqGqfCer300kvhqO3YsTOcd697hYO7zgqv/dg3w9p8I/zA+XvDt/YLI20QHvXdp4dTB/vCm9/0hvB/v/AFsFUFjBBgVjRWH/jAB4arr74a9xAG7Xd/93eDLSt1PPe888LDH/XY8MXrDobPXXlz2L0+CLcdmoYdoxDue8rh8Pl/uzTsv+22cP7550P3VcqVOso9BABeZufpiGzI9sV3qBbYCmBVGsQWMkx2YwlqQNnMwEY4GBIGDeTHwvWFuafM0Aic5uH+QwFIY/g/maz293y4lv4W3VXTX0VSH9NfVTBMM6UzFFvOJfiLf/K7OZyiO1NkUYQ+JBJiFUl6DAgyjKWlh+Rm2ZJ7qcHHbJrEvmuGPx/ngIZbHU3PNK0x3v3FETjxXzrgxofy+gnbQsnp/LNtRhEI1Enc3rWyeBOmXOpLaWRAxlZtm9QIUHuvl1gUw/exux4Zq5thPp9AHgAgKxLabIT5XPQXJXEVvxPGqpwniW6oy6P3cG3MHVTTuyX72cL2qUcqfZqMUspPkFXNvwmcQrZCQNU11RvW48bKFkB1bLIAAp5qaD8AVG1jA1KlrZP0gob8a5ZSdGXU1QBVtmPc4MgYLBr279mgCqR5JgavT8CpcnXT/OOA0ehA2254B/BpIGoj1J8P0NhNt/s35rwl1vWdRrwEDlpYq143F3YP/UPR4xawxc5J45paomXoOM9zQKVV0sagsJ/j/Zyx8XXWUPhokwW8bFnl+2ewfYEUqkmWaDa+PKNBQE4ZLxH49WBvCrs3pINzA0HWyLq1Z9LnlT4mMhypDRQ8RTNRNzXWx6MXDWaLe7NVX3jVztKtOFaWmDHVig5XAgIZztSFylTKWMYpaQAzFaAkmwoqN1m1NZepd35u98s9XoDVfO4tnq7Sd/suDBtt29mvKuDbghe0MrDa88V3j7a8gBJYzY8uIQXQs17ONGdXbCWw2vDN9IutAlb7SgGUTWJkibamOirAauWd1GxZA3RdcmMMc2jhX9cYqwBdXcSGrYmknO8EsGq+mvkCfrM69d86YNTV9H1tUCTX6AThJc8WEsm3GFi1duh8piXHfjq9ffbTdGWtpSK/c8f9ojZxj/rUgNVs7lYT7xmryX8mktvWPxq7f67Qmm32yZib9gM9s+PpMqV/d56MvO7NCazn57L9nuYyFblqjers0//neZa+fOeuZpNq9TzeNVYlxP+tb31reOMb3wh2qrBWRfv093//98EU/a3f+q1w3nnnhfe9733h3HPPDTfffHO45ZZbwCh997vfHS666KLwnOc8J1xyySW4TkDRM848M5x++hlhdup54fWXXhd2DSfhSQ86K3zx2v3hkstuCI+8z2nh4ecMwnvf8Zbw1a98JTz+8Y/HyxamrDBTn/KUp4C5+p73vAdJreTvK6+8MrzhDW8AsPusn//v4UOX3Rre+x/XhHveZUfYs2Mt7N01COcOrwt/8aevCXt27w4veMF/BTAr9RZN2Oc///kAabeB1R5WaPuURgtsFbDqmW4BYtgOpNRkLuCIzqfaVyXzubopqj8Mk4hQfmHziTSAAFfUj2SCKgJREkItx6nNKsDVOoHVMb9nsisCWUFkAizLeQS+yFwV0FVAUkweI4KrsKUAWVXQ24Grwi6gTqaxWf1OH5u2ppPtk1fhZNOMIZoSDXfPdbUyX48usArWJ1hv7UCQgbGUARBgj+xVAVYB64GJnDR8CIp5sq4y0LQJyuRVFirccKC1h9n3kcXHyjJTeExepWxVYcRN+LvIAcyDAKsEWGWvU1iteIGWMVxfJtmqfK7IzsWzGvtUwU3VPEVbSFI2YZwO1xjibxqo+j3D95k4ivrb0lcFkCY7VVi9aKnY10yDdRAk+VfO6ExOkUgVEPg1RgrLkfOh9OuSymUsBu2LyVEjWAiQvE0RyjFW87q0J5oyw+PnKasXx0KuH+jBWxz2zNcOzdOaec9lTfIzuxaYGYjpFmWxLw5JiLR2xPhXWY9GUoaogcqH9YuuWBuEgnGDJfV3jjtAAwqs+vOVuglClh8jNCnKKi3AYasnyN2wyVpi7Pe8lne1bMbK3EHB4r4qYCvObGQGkeENJriaMwnfQvEa9m9jC3A0Gy9Kf3CfxMD/so28NBLryz5CNvmx+jgicOOWtWqUy1cfVkmbkrOLrPDaArZ2rOYPLgOs9l1Ar+p/rvoMdwTGagNcdx2o5gNU9dj9YOjvSHSp/i0cVlsGrOq+VHlDz7aP80BLrRrAqn/2hQjOwsfsPOFoMlazudL0qFvAwVUZq0nkKdnTPi1xrIHVvuBpre7WlsvYs/ZzK+zSbWC18QrMb2nz/6j/VXlrxxhYLTD0rGL1TYj2mR/yRB2Pd0yAVV8t/N6VkDQHVvO5PMlwlY9S9U0QYdT+8DX7wXW5+aO5Em0NyF0GWPW1qslbLAesOv/NJawsW+C4Z6zeeOON4aMf/Wh41ateFR7zmMdA7/QjH/lI+MAHPgCtVWGxPuhBDwr/9E//FB7xiEdAB1FC8r/1rW+F1772teGss84KL3rRi8JnPvOZ8OY3vxns1sc+9rHhwQ95aLhusie85iNXhjNPGIZfeOwF4ZpbDoX/85Erwtl7d4XH3nMU/undbwvXXnM1gFkBbwVYfctb3gI5Avn3oQ99CGH8z3rWs6DF+upXvxrg7i++5GXhX648FN7+yavCo+5zWnj8hWeEE3eMwvXf/Fr4//7fV4U9u/eEX//1X0Mdf+/3fi+cfvrp4Zd+6ZegIdu629Bnltw+507dAn2A1WTojFHVnVHUkvJk2k4utAHMJDi63MMlYEW2KL5Xht88UGtSwFR8Jz8VNDXdVX4nINY62asApdYIyAqIat85zVULw6YswFhZq0yuJaHZJg1gCbjke5uQoFlpmdqNzYfJyoCthJVKm5WMpWxy9iQRBS05UXE26rMmoilv0VgFwOvc5tawyOasFyfUeEhAE9aJVWuf2gh6aZZ5ZK6nrmdkIhqwagCZKz+BSKqRqIANgScBmez5tF3YOuySERCycGkTUBfWnDhtEtKfh/cLKy6IxirYcQIATQiqIhR5EiI7U51kMEIBzBNQN03rsYD8o1EYST+Sn5CmIEgKZqmxVAH+E2QF6Cxl6GaB/I1s2ialEJmtQ4j6Rx1TtJsxYAXoTA4S/SUBdqUbDuVJjKdq3kkGtDY0lqI/oPu7tjDX57Z2zhd5uqHgGajOiSvnoq5wf1bdJcxybFnc18pUQqgx0dpBqDqs5aNzyrGlPTyZOfcb+lF09FJYoMk/4GgsUO2jSPhg/Gk31XFtYygCq27msbFv+qDpromlGkeConvRXsSNGQUmdRFuSZ5MJzhqsVoCOtvht/phE8UAT7kbGaSyqQLcwzZXxIa7ZFJx80Os+Wyqx/j8Jh3CawV0TfZKIgCs6djtDF3hRgWHeEqKQC1g63tJF8xnYY0bA9odthp0rQGrvsuWTkUNWK2CkkVnzcqpTBLLAKu+rl0Ab/k85d93bmC1OZem2cqN5AwoqLeot2blArYvGN08r2Olq36Y1chGWDR7WcRGaWd9mcvscJR1yZ64xRbzq/wOxTW+yAxY9c7Cop683PE2YHWR71YC6ml6KXJuNKpivmHedpXIU7WhqZ3yFsv9ua4xbPNurGfFqKaoh6TPmICUVO+caWcyPq6eHRtNZR2XAUo5VXePATfRcwdaz/VXeOYpD7tngs+Y7uGPl1E/2at1kgV2jfyU1tgKKQC/WbmqfW/MZ+W8pK+urXX9u856XLaBnN+BGyXttnNRXbpG8MJ339E1OkFVvKRum0e/0n3cH3751+YrdG72FydXGasZsJocoqYfnSx+E0fqBlaLV5Q9bW5ZcjkNS4bb9p7mmig3WnvvfjdYrr51R/Q3s0KtlZNsVXYY/a9YP/vXVVWPqc17XQIQSNbWywItNwsdw7Ml/F6YnQI8iqaqMFYl1F+YrO9617vAJhV5gG984xvh0Y9+dLj11lvDZZddFi6//HIwSu9973uHF7/4xXDwP/axj0FGYGNjIzzlqU8Lp3/3ReFNn7whnHPSKPy3x907fHv/JPzJh78a9u4Zh8fccxQuec/bwnXXXB2e+9znhvvd737hU5/6FMBaAVlFXkDKkuRZAqzedNNNAFbvee654UUvfVn41Dc3w9s/+Y3w+AvPDE+76B5h99owfPUrl4dfeeWvhJ07dkDKQEDj3/3d30UZv/zLvwxQ1sJBj2ETb9/qDtACi4DV3BBZ2DYB0XbDGMgCXfKD3b0RJypCRwypJrBKvVSiRwytDmMCr/huvAPfMbkV/+E60WJdU/DVztUkQZhckMhKAFXhPRE4iwxBzeCOSUABVwK9BLkIJDpWoIBkAoVls6mHR5yGa3vLRaevBrA25/Hc+TCzXQKr+S27k+Gx/rYs9In2WEI515ijBtBDQ9ABPipgiN81PIOTdvKXWFfC68ZUNccSfxdTZXRU49TEftbQwVLWKdl//MfyptBRHUi4PwAzSbOWGKqDINrWM2Xd6tQ+ENBUGM1kpwqQKgDqWJin0j8FTBVWNMBVhvyD2Qx2q4Cu1PtF8jZN7iW/y7lR/sKy0yt7mjw8AtSxfY2Faizg0sHSMmSDgkBts5MN1VvLy/SIaJM1aqXEukT/LF8EZWH8LeO/C2yV8gnM9zQY1XVRdyFt2sAA79X1bT0uAKlWK2OD6nW83vpzWvTK98JISMfdgtjGVssmRWKJujGooYXgj+q1gB+VoYrfVQeY/V3rJL19KiH7lMawJHBzyFzIZoOUR+ATxwC2cixAT9V+x9/JHvCBp9BE9e1nY3OAazOEwwGmKThLOihZ7ab5lWemjf3O2JzwkTk32HoGNtzAV70gAvXQ2ezXp9oABb8YrZXSAL3cybVF7FLudd8HyZZxNQCs9kR9B2K/tl101lYC39Km9v65MdezA1jfcbNb9dqyXAeMpPmoee9F1Yl9rgAQl30O3+Z9Q+mzwVK8lK5WPLY9ZVFP6rkbvagYdVAyXFZtT7bJtqicnse7QFb0o4YdbX8TA5/yu7jvqqzUOC+ri+urwszdXR/WkePQNs6SnyYOctwwzp4vL7MEXv18kPXvRYOq53vITnNItZ/jFgGduvvYandko9U+pb9asu/Ndkk1CBfpZ4lnLf2V9E70Xah9XHVDzPdPyrp1gNbzLM9l1syIhym6tNkrHxCOiyrP3piD+wKyy/SN0iCs0H61sZ5XpWNtLc1QmTD5LovIHivKESZKYLXsA3THO8Z45f55dEHONs3HV1529v4g0df18Ymt8v6GhNkVu+Q36NNwapuj03fd8OiCucbmkJbHOO6BVQnpv+qqq8IrX/lKgKcSNv9d3/VdYJ4K23PPnj3hiU98Itie55xzDlipIgcgjFJhtYpu6Qte8AKE6gt7dd++fUh8dbe73zPc++E/Gv7+ss1wzslr4RcBrG6GPxZgdfc4PObcUfj4e98OMNSSZn3iE5+AluvFF1+Mst72trdBcuCpT30qfr7uda8Ld7/73cMLXviS8Lmb1sI7P31N+OH7nRGecfE9wVj90mVfCv/zV3817NixI/z6r/866vk7v/M7SLolwOq97nWvbWB1GSO5fW5sgaWAVXX2MPETVWy0JJyGFTxuAKsIR9bs6jCUGm4tvwtoKgYLsgDGRjVm6jrCrZnkZ01BWAVWDYDFddRlxT/TSwVwKhMWmYYEb7UOChYKkxXfWei3Y60y1F0ZhTqx5ZOI/6uZDTE5KGkh2L0obJtyjj6wCp/CwpHdOwcQYyHrmNOVVYlfld2JNkkgYQKqTL8qgZ8RFFanJTLuzK/0PQ4ArTnxeTc0LjSdMQWbTDMV2pGUNwB7Gq+f4dCikUVMVHVJpf9JCL+ApCItoYnPBFAd4W8BVanpC0aqJkkDM1WeGUxpDb9XUFXuG0N/O0L6Oa4cK1WdGXOAANi2fQzoj8zPfCCS6doj5N7KrpzrwdCmY5Y0WLPeXzplXXaiJx7iFz2xzdwNs8VFCX44YNPAuYaDPsN2SwQrvUNmi6PIAkWdU3g8HNMC3OEwciCrWzAA4OQKIianYpHc7ZfjEwF+AJSqYydjcirB9mRcy+8yJqfy3WzGEH1IYmgyNvkOOsIsh9qlAr7q5oJpnAIcnYJ1G58ZiaW0/+B6kXTh0fT+mdiK4fmWKYGOvgqD0EYo8E/N6iRrAVa2n1Os//lxohkYIvM6RkOkBb2vU74eau9wJejv7W+TwZEPvDKUzFqsBtbyNbtOXkMXV1xM5/fPGSN1MHOFyfsI/KmtBFZtLpXNreMBWG0Apu5db8Vb4GJS+9mihu7qZybXlIxfetsq65OMRM8+vUx/qY2TJcZG71seY2DV2482O5TqzVmq7XNcAKvSFRGRdmTAau/3eCQndlGAEbnhqAVl/+MuZy9g1VevDRjEJtHtHFg1BwA9s5QpivaiDqwae7HNFmb5I76TwGqp4y4+f9d7rjFYvX2v2uP+wGo+z/O66JvLi+kBrHK94jY/bLObhTVHku1sV8eYrmGKc8qNnnQL2yTHN60l0xtvq08I0wWgwzaweiQG0V0rYf2ShOoP/uAPwt/8zd+ECy64IDzjGc8I97///cOv/dqvhc99/vPhkY94BML19+69S3jHO98RLv/ylwG+fuUrXwmHDh0OP/mkJ4Wbb74JCxMBMb/+9SvD3c89L4zOuE/48OUHwqm7R+HJD75buGH/ZnjvZ64FCPqwu6+Fr3/20vCZf/8UdFMvvPBCsGTl+osuelg4cPBAeNffvyt8+t8/Hb7ru84PJ598Uvj0pz8d7nrXu4ZHPf4nwnWD08Inr7wtXHi3k8OPPeDscPqJa+Hzn/0PaMWura2Fn/3ZnwUY+5d/+Vdh565d4ZnPfGa4733vSwaV6vZtURNuF3MnaIGVgFVMpO3gjoEUyzed6NFw8S7LcMwJ85QJnSH6AqhKuL4yS8EiFPaqSAGoBitYq5rYSsDSNQVaNcxaAFomGRpp2L8ko1KwVhMOMblW+g4sVpeYCMAswF4DVPl7uo5PjykgzgPtEw3PLBM4tQAwafXSmKqiD+Mm+2xh2XBKlmOsGvvVMB27nywKIkNI4BQLH9eEShZCL44/GcipQehIAU4H0EkNV+4Rkk3H5DWuJaPTQMfBJ5ciG9TakgApnXjvG8DvxTHlXAAnUjBVFHfxnpV5rOH/eAYDVx3zNAKuYN0JUO90T6N8gDCY04LIAKUsNL4ATb2jwbHgnCVtvi6WAUKrs2RPeVcxpkipbcp7FvdxzlW8nwPSfB18ecYa681AbTMUFWA1A0sNyIxlJJtkIfVxbJSjxpInwUn0IevuCvRJ61Zu4yPBnxHA4XjjWJb/pw0EryNqmGgBruIyupxTvZ+UR7kKljmdTcOmgKLCQlVAVcaLgKgCkE6RkG0KlupswpB+AVoFSBWtYbBXVUM4slclAdVMNIY59oJKBEh5wjwdCuCq/SKyrU2SWp1r6QfQCHaSLvLwTNY2CNOpbVZwk0w2JZSqjU0J7kVx88VAVuuPGC8K5pokC+0IvwfzAsBq6jA1IBSbaR0f35/LRV7W14uFhgdGeu4HqJnqCUI5VjWHf/duRF8M6ugAq7Wn74YJF+F9nS+scsAYOUszPaP+u72ijmcq59MVGatZ/Yoya8DqSixUPxG22tzK+/MvyW1IcTp3NW0ATVsAD9fKvAMCq93dehtYXcUWrHRNNas3N+XxWRFY9XWyjdnsO2ND3o6BVT8ntuq/OzfK69v754QX7uxHxuh0fnNrW7uCjjpj9XYMrJpkku+ORwKs0tvk5gc+Tv99ufm0e71bMkEz36uNnGTDzeV6aE7BZRrnfORvA6srWcLmRbKQEGbnX/7lX4LdKYxQYXcKI1USV0liq0c+6lHhFb/yq+GMM88K11xzdbj88q+EU08+EWyPW/btD3tOPT2ccMKesP+m68Nk42A47a6nhdPPvlu4et8sXHfrRhiPBmF9NAyHJ1yo71wbhRN2DMKecCjceN03oZ+6e/cuhOrf/e73COs7doZ9Bw6Gq6++OnzuC18KBzam4W5nnR7mGwfDiSeeFE457Yxw0+ZaODSZI0HJXU9cD6fvGYdrv/n1cNONNwJsOOXkUwAKXXX1tWFjMgunn3VOuNe59wzz4TisjYfhnFN3b1ELbhdzZ2iBVzzkoji55YCPrLMT+xSgVPQnqIVqOIIZY/U2sPyL/KslnF9Nr6N38Qk9aDSxMIZ+KpP6JOZqAlVFAkASTw0hBTAOYcwwbQKjZLgybN3A1wTWxnD2oYTtW0IhY7GqBIHKEhgjk8mzCADPRwNmJXThqwlLrAOrno0AnKMASX3bOs8useQUHIvXRaAnTZQ5gyVPRmX3pE9pofnmP5L1KeCn5ptpDA1cpiw1MNQUmIwgiAIicprYZvsMBlOApKi36sJGgIozu+otsr5IICXtLYCssB8A1qRkTQB6mIss4TWKb2POltB8FstupACsQEPQSdUwdibiSsCPHDNGnZSDhGoxVL+ZTIq6pwRW05QvrGffdMaMZd9IPiYT90QHyUbEAj3SHBxNI9bYffbcdp5nvmZgbQtTlU3WBF+XspF1tABFxed2tsYvPjxoYr+bYTJTgyWo/hGdQfe3t2PGes2v4RgwgJTAYwJDbYmb2KoJlOC5BFazMezAF687miQwGJI/1VB8hOnPFCidCQNV5CsIkk4ETJ0I01SOEzydSDI2YarK2JJxJMcm1Bie4pj8nsL8saEh5yJxmz7flCxU9G+BOjVTLABRjBtKfEC+Wln9HOfW/8VWMvEfyajs15ACMZ1rY3JbX4jgacFedexq07ZWa6CsV5bvN/L85ka++aAgbGUuihtENu6W6tg8uZSTqIG1Vcaqq2cNRFsOtvJnLwUBr9AS+SUe0G4uzvrVpQaYlxWsJaSoPgyiGTo+Rd+x+ZJ9sqlz3laKv4bTZXon3sbw2u528eB6o3/09bf6ItreyTvinnD7KKBvE9Vqa813pGX1BytWBFaXMxKV7p9kNmpSAMyfYB9jmDGsoMZYZZ/eosrq7Wv2NwOPyqeuAKtDbP7rfNnoBIUf4MotpQD8LRcxVuMmbVnPSufr36+OfEzKUzPpb7MsRIK5LuHrVQVWrY17DrDS3+vz/P1mnhYAfZFhWIHNWsyY7UxRnRWyEaZa9Jgx1F9DWW7BLv4TRJhiLpD8RcHnc0Bq2+PZWMratZxDvN9SY5DyhvHji5nNc4A0A/Chc1Z8zC9H0qtiPnXriZyok5fh/fRsXGZ7hpXeopuNXF85rbuWhjzupQCksURn9cMf/nD47d/+7XD++eeHl7zkJfj5pje9Kfyv//W/w08//enh6T/782HPSadgsXDg8GY4cedaWBsOwsHNWbjs2tvCKXvWwt327g7j4SCsaRjytbccxmJCvrvxto1w4q5xOHXPWphM5+Hm/RthfRTC3j3rCi8Nws71UdiUdcxsHvYfEh2/ebjlwEY4uDHBQmXH2iictGstrK+Nw+HpPGxO52HPjjEWZrvWhlhIHdzYDIc2JuGcvXvCjfs3wpXf3h9O2jkOhyYh7FiXRf8gHNqchodfcNcjt5TbJdxpWsAYq551ZiwiJsIpDZm6/NCwU5aWGnFvdNt2Yhc16rC28JWLJQJD2IHKWhVtVGRmB9hKPVZZ1COJ1UClAcbr1MdUPUwLV6eeKvVXjQlrGqtIrIUyku4qtV2ZSMuus0RGAtZJsiJhbM7k/hGYQkahyKzqFu3OneYSWOWk2WbYFVZoLPosJFnZXNmEV97LA0aaITwDOTWpFBLd8H231QXwYQT++KYBOgNkrTCt4MRCMBLXAEDXjgIMG0RlhghLn0r6raYMofqlliArAqsC+FCz1yQ/xemHnIPOf+gCCrDKLUfyzj0wHrFi+dYAXHVBtE5xHlVfIQEAbCsvN2ogsx8HCTxt6qJGoNQDmto4HmhoBTw7wFH6XE6HydraeTdlPXOQatEoTsf7OLd2dtdGTAJGE+hqYGi8NjqyzRAtA0wNuMhtVAy8z5inHG/sjdLzMscr9lPZdEo20ETwDdSRXmabET4hlZUl3wkQByYpwvXlb2GVbnIDYzoNE2GgSgI2gKebYTo9HNmnwkqVe80mArjKuZsAUwGuToTZyjLxXRBNVSlfnBBhqTq2tyamktEFxrYxUhG+n6QwoIeqYKpoDo+w8aSSH8YglRBsG1TQGPbOvDJVoZvtGeYKMEWNZv7tNwnwu4G3eCOWuIrly4I931RIoC7L6tNnE/i6Zf29xuarVKkvI7HXY/V59Owc9lvYCdS/9/KzcqetAXX7vpdl7E5W6S0AVpsgSU972Jjfe7Z7T+Bh6W7gL6hV5eh0wiOq7qKLl2myRbZjmbLa6tW/r96xgdUSletm5i96u/2ObwOr/dqpz1lkrPYDVn15lrzY+3H2O+A1t6G9qB5HFVhNDuGiakRgrW1c952/LKIntQWNrJlhj1mWG8icuHXN6edxc+yKDT3O8/2A1Uhk0Io1poXMGFY2SiqHqJXa/qEUgJ9PE+gNKb8OYDW+C33Oro2M8q4lNtxpq+9swKqEzH/2s58Nf/zHf4zEUZJM6rTTTguXXHJJeNWrXhX+2wv/e7jwYT8Uhms7EZb2tW/vB+t0twCh01m45ubD4eTda2HHeAh2qHTAPQJmbkzxvYCnV990EB1e2KvyuU2QzhDC+mgUdq4xkcnBzSmYrTZJy3UC3O5ZHwEMveL6/QraSjjqAPcCsBrmYW04DOvjIditUqcL735y+Nr1B8KtBzfDGSfvDN/edzjs3iGAQAgn7ByH+55z0uLBv33GdgtoC/zKQy+mLXYLUDPWk2xXSTUD1cSLkSt3eqJd1fDF/k4jTSqjG08AACAASURBVKLs6qbdWVv88xi0DoUbElf+qq8q9UGyKkteJcAqJQIGw7UQRusKuhrjlIxVAQAk3N8SYPEnF/0Czs5Qpk9cZcDqKMwlWZEyXyNzVYAHKROALJ+CgABTN8m95gAn2rpeHVi1Ca3Znk1gNb4TEOcKpp0PV3Zajpi0bZaEriKBWSR4AktVGHNc7lMOoH2lZW8PurPKNMW7Q9MQMuVSPV2PbwC0ENFB4hwDXgZTXAuAayjJoRLQg/4K6RMCPgwrJntO2HRgrCprLvoUYLISIMVtAf6mhDoNMAfUQ30WJFQrheE1GVeQvXfPsHbgZbE12+ZcEcjMGUxGe2wARgtAVjaz9r94LvucsAoMtCoXLlWnr+yzPdf8uZh93u9bWWUtoH1khVonNazHZ9+NkgC0SWU2WfRb6IjmFSdAawnZcnmMONYscZMDVBm2n8L65RDD9p0cAFimyvxWEDWCqQKGKpgqbFPRQgWwKqDq5BAYqAjpB7Aq4KsAo3LeIYCm0FDF8aSfOp0dBpg6nzCkXzNTqY6qsFKlwjMyTaGBCgVr1QLm+Btjj4kMU4byDxnmr8Apk7IRVAWL1bS5VPqD3Y621TZDzMmH7qXYQJfELWNQJDHieL+4QeXLF3kYZWlEJqT62x6QjfZXx+WiRU0OIn7n0CL29zRWasDOMrXsW6ZnvUh/XgQs9XOkcmC1b136lb2FZx0FYJVJEjs+VVSu33VlEX3fV19AcGEfW3jCFr6fLSqq97PXnk13VPuW1d0Fek6mccZpllTVWN2i90NbQB/naDBW5w7FyICeLXrnZTHbwOrWNSx8qJ7Aqp+Hy+RVfn2zDaymgZtFKERNeb6/zK9x6065RnxM890IfLt1qXv9ywCrvteY/xy/y4xhJXkVmTbp44k/Re6WbM1bHLP1KVzbCrCK4xqB1tbrSxzDztkGVjtsxMbGBhJXvec97wlnnHFGeMITnhB27doVrrjiCsgDPOd5zw+nnHVe+NZt0zAeDcP1+w4DLJWXIIDn4c0ZMkILqCk/pT8IsCokKwFWTztpR9h3aBKuvOFgOLw5DWectIPT3zyEWw5uAqQVQPWamw/iXClD2Chnn7IL18n6Z//GJOw/JCwVDhIBZk/ZvQaQ1OogAKossARYvfeZJ4T/e/W+IKzZU3aPw671UTz24PP2hlP3rG+dxdwu6Q7fAq946MPjBpkBPGAmhUGYeuOXEM8s87Qxu/BTfURgG12OoO2iGTtRr8FiP2oTYnmp5Sl7xodBaNZ1LryFpaoL+dGYwCsAUgFa18JA9FfBNiVrVcBNSywE5qnptapMgMkFzJQFC7DPJARM0xVh4QLgiqMp9xEgQtmvY9k5IxXSEmTBB4/USKWEgWmVLzjTBOXCiPWcjGmXEGwFQSWU3q7hNGLi6gnscYCmZQ9H07J903tMO8VyLRPgCE5jSaDaJylMQgq0GMBpuowCqkrIvTFYNSpFHQMF+0zbFEmvCJoOBgSC5MNkUQRzUpIoJpYiEEsklcdV8hZ9QWUJYrNHficBJtQ5TqUM24/AZGK+6TYwz9X/JPjSAIhcM0pdH+f8aMi03U6dUTpHyu4zMFR1jnLHKTlSEXAtgFYLuyoB2djY/MX+z3fvnolVc9qidr4H0xesBT37VHtX0h/V4qGzVNwmjnlnTGhLjCVtpWmHNYDTJt34tVUwGSSZP8sPxxRVfj0omjNUvawAwVkApCGECULrpdZMFoXfkUSKmqgxlF+TR0loPsYUdE8Z5h9/B8t0E5qn+G5CUBUh/QBpBXQ9TIarsljBhMUxCemXf6wb+N2xTbhBZblW4e4ilN+Sr3EjCIArIgBUY1jHICICdNONdpOgqyWegjSAbSA5VgTHpTL2wTAlqEpbnRir6Ke6SWKM/gj+67ig3LWlvzK7yjmKOxLswHKdbdCkQZ3LdMShVyBQTUBqeUSi3HDqCtk2u5GsTtE3/Z+VavSt4bLgG8HVo+f63K6AVTcH2hZL65M3NmX0LHyfpAASc0otaQ15805TvtKsM4Vd/7B52+YajASNRqy9w76YbprvOvrDUewnR6sH9gVDaX46HlAL6VtW17P0Jx/UJl2199Yly5ut8I7yu3mQp56Z3HTtzTDnNjC6Hu30Rldvuw7TmCRG6mjAIfT7owOzgGHvFjFaXrpPukPnuNHkVd3yG35gen9bVKv8E+QlmB8SJzNTGoAcj5cnyVtBPZfkw9kzUXj8mH4ArLZ8MIQ66lKkAss3vssFpRm1jqcqGatwM3UzIANs3cttAIO1FltyoLeN60Wbu/H2pW/iVyhurdCorotS4/a5Z6Ja58gJIDZ02qQAjNDDOaV5XSZ91HAyKsBqZWLKk2Lnm8xlxGe+tpV1d/r4/lASecp3k29mp86addvMT2gZXvb8C/rpcS8FIE08mUzCgQMHwr59+5D46ZRTTkGSJ5EI+MY3vhnOOvtssFWvvPEgwu/37lkDGCptKGH99gIms3m4af9G2LXO8PyN6SycdtJOMFKvuuEgur2wXIWZKixUAV/legFPBQw9eddauPXgJAjmcpcTdoCdevOBzXDzgQ1IAJy4cxRuOrAJUHXHWJhZA5S9Q2QAZvNwwz6RG1gDeHu3U3dh8bB/Yxr2HdoM+w5OIEMg9z959zqA1u3Pdgv0bYFXPOwHeKrTbzRn2k+WNilElpfXAI1Ant3VyQQUFWHGdl0LA4hQnuOCxZyF2qbiHHtQGasCokVgdSyAwDjMR2uUCzBdVcemGgzWIrAaNQDBOh2GqQCrAF3JjJXvpBzSLzVpFliqlCIw8JbsWQK5MeGWMr2APbpQ2Znp1JYvS070jDwslMqEU5rwSgL0gfcY8KmQtmPalaAsfRaeX34QlgyQhkcQTmzsVtwn1SNzFJTtZhMw9UnJKB2MmMAG2qgAPwi4GAhKXIZAiZ3DawUXNfYcZR8MOKHMLkEW/uTvxFJdAiq/i4vf8/r7Z1AloqxJ4nFNlBN7eASb+K5Kxir7uFuQmDPhnB/2jxws1a9ay8zuoUWXAGqWKMD0K3sYgxzkz+UeEA4fd02ahZV9Mzo11m/1ksz5Vd/fX5u6owKoPsGUA/+luNZ7xsWu2Bi3iAKjNPKprTfH/k/mBIFR+5izJQAoxhYSOymQKcDnXDKRzsME4fcCpjIkH2zTiQCvszAFu1T+nuDayUTC9YVlSmBVrptONhHyL4ml5PsgrFUAp1PoqJL1KmNcAFRNNOWFjpE9eBZE+80DAdZXCEcqK9v6rMpYxPGjtp9jNgGR+Fv+p2Cq/W6ap9alPfhqQCfD9alTbImpoMuNzSh/H+n/KseiQAbsQJQlICM9sS0U1NUbgR2vFaHWchwYFuPWWMSXi4RywVMFpHqMpbZTatjGkmu2FWvQ77JVAdX+AFFej9pi08psvp8kV9DvqZzXUGLY3JHkCV1ZVjBdVpAKB37YYq+r7vg+21wu9BpRkZx1X3vGZrtXFrRFQbGORUq0sszqO3Idu+w7tysAPc4fZf9btgfx/CMZs6uOlb417QJ1PFCyqCywUq3LF7JC1f5YGLqs7xQaiX1tzUyRubb9psGMfqNfnyQfrRwLDjwtx0IZRdX6kHK9AZ0t9qDNRlhHESfd7mEPHkOIjRiBOC+dr7Qh54yAtU6XwT6SnyAjRqRTR/NR9JF6A3qLOsUWHM/7ZtwV1ccrwefGDlL7W2lsenmQvJByciXYeFgag15wP1/JrrFuG8rLNqnGtrUCnfNhDtinvpT2h+J98QxRv6zVKPbpN53Ppxvhqev6VnbjsjAC5Toka8ts8zFfo4hEIKfW9rdJ3CLf+IAdL+xVdn1lzq9eV5kc7hDA6rKddvv87Ra4s7XAKy7+QTwyFpsugQ4mnYjy+LndQsJdlmwzWhHY6Amsqp1L7KruKa4JrKLWCghreL/qfBr4ySwrFraviauUdYXkVQNhrBrDVVmtBqRCK1XKF5Yrf4q2K5NnqY4ryqf0ADVYVU4AP1VmwBixCg4Q4OU9sbEcJxZaeEx3pt1oTpMesYkjAVQJTLXQagOcEvCk4LUvEwUpONXY2hb0VMstmXwt2+A2URvQKVqzAnAghFhD9dkEynQDW42SCwRZFatG+xjjlF9Ks7MsgjTySeCP4S0GsJOthuP6fAkk0r6SDW72Ne88mEvbsAHGXMkmYU08JeNGCUtsC16dAbYG7np2KR7GGDHKuYgLmEFa42cL16bcgK8r7lkOoT5sFQEei4f2DgbgaIDxhXOSvKZ4WwMWIl8j24DhBebksEgPosYC8UspF5DOtZFSXK+XE7zQeylIwdColCCNjG5ePxUY1DYaBMjURG0SUiJsUeiVxuRR1DCdzKmByoRSU4CmDNMnwGqMVANRDXgVABWsUzBSp2G2KSAtgVm531Bqg/uRKY5KSh0AjtpDaRI3twSTDSsyOLVfxhB47g9xBBhoqtqo/MaNRZ6YgNS04eZBVpP64Hgku9zKJ94pGym0nxjrOrZh65SxanWNCeLA8k9ySQa+mvxAZut1E0WfSIk+7tnSIIy6zxyTyQ6U4GpjHDWMgH7RZzy1XFteVgNm+gIv5cInG7N9UQs3Bu19+ur3BcfKOvd9Bp/VuGy22zOwmj1fISHgF3it7+gIgdV62/YDVpN/wLmKgkXJPvcdD7UcJV1DqPb9om7btz+23cOuXXSPPvVeFVjtOy761KHrnC5gFVtsAPh0Pqg0BJPdLG/syv7QF1itvdduvmpCRrh+aWGSxUfInyVPspW3ZDegZNFczZanj+RCcNQV5HPJ9y5hazbOZtgYxVmY762euh5w7yt/r7Kbn8DaeB+diUfzJNXWByBbpb912edaWSsDq7GBmqXX5p64lmoZsFsFrGbjpLzPCmOoPuryTWnfGrIBkW8+pBVN2m/Wcb1FwGpX39LVVfucYj5h4XvgFS+ySe6B/Xu/PQGrvk1oExzQPz8WM8Aqo3n7mu0W2G6BLWuBNmDVwLIup1lMA5b6MfzcAS4ALJYDVo0o0g6emrPfDLejAUNaISaSMWfQFvKC2o0lRJ8gH5lRBPCwcAd4qqxUDV0V8BTh/QAGXPIqZacKiDrXsP+BUNAloZU7RgarlMHvTaeVibB8maw74BKAEwlYZXixhvNrzuFkjg2IIguvBFJ5noLeA4YeW8i1HVMPLoVie8OPl2FlpG6G+6hWg2euCfvUMoND23Q0SrqMCpSOhYUPxq+2O+Z2OggqTYu2sGRgBFzFKaBGkAGm9BlTaH+5QDBdR7+0BNaYpFLbWaS20NA3Ug4u62d+w9QmT3RBl43TNihYVY+KtoGtmljHJ9hxICx7iPUL6SkGwBp6ax56TtDsMg61Kb3cnM2BAwd+FoX7BXpMQBZD9NN15TFdShTAaurb5RLJ3ycHWLlwAWiKzYO0wEljKIT5RJgfEobvmdrUQJXET6bBOrGkUGCfStIoC9sXnVMN79+URFKbYUPAVLBJEwN1oszTmR5DIikBaCeiczoP081JGIB9KoDtVN+oAakasq/jEeH0+mrNNbM+BUETHBSl1JQkDYuFuFEWzV2MSEC/dLqjUoRtVlifNRAVf0c2eAJhaUNzoNYiHpRq7QBV0yZOUgAJTFU7oJtNYFjo5gL3oZTxqhsb7P8piVYagzlTlaCp1MQzXRPwarIBviu3bYS0jqPlsQZd6ualbQOrbI/jEVht2NHjEFj1m1ZgiLu5qjZPNIDiFcdDzYGtYRFbAqz6jJIrIqTLXHasl9LdwGrO6KoBbgQ4mi/XwKhOH6O4ZBVgVd28eIuuLibzHCSFzE9K+9r0YHP3KwOKc9eMc1u6YaVTZxvX2VWaFFLXK3BL1JfWn27rgrVW0GU4o29AHye/t+9nTWDVfPUmU+9oA6tlH+sL3q4KrIoPFX1qc+rN/S0Go7+HB1ZLzoHYPLR5zRi1HavuArjSVgBV2ZeLtUNWB10V2Doh2jJdk7tzjzZjtWo/KuxSrLs7NvK2gdVlO+P2+dstsN0Ct7sWeOXDH6kTFqsWjSVE6nNWn5+wIBPgWF+coBQYiSHjTmdIn5xCG2pWdQ5qA1YjCKi7WuUukBznAprAqtaeQKWFhGoIPxb9AogCcSDYKaAF9FywAB8GgKSRSSklGiiqIf3KwIQu63hNWasjALdzsFYFHJW/5RivhW6yALty27FIEvAYAFtBFAGqGnM1QUl+0QPn0W2EM+Q/hULbTjWdMh8iDRVIXoswYab/MrfPAzaeySW74JbcRtqGAKcCv7iI7S7fg0kqQGpknmq4vrBSlbmK3OLQoLV2l8cnqxUENpULsKgUA19xb83Knhwqe8tk3LU5w3BLwZizTjYAiJVAmPw660eEiRwr0AFQhm5FRmDsbYXukPrEBhYUbrdzDNNYy52TdEUahy00jNLvz7ep2Q8UTc/0hQomtJ5IIE4d+nwXOGc1Z8dioia7lwdReV3sx84RjXpGUQpA2sIBtzH8v9WjBdvTPr7vG8uUALHqoBrzVEP1MUaUhWr6pwzN3wArVRioIh9E1ikTSs3nDOUHAxVh+0wkJRqok/lmDOuXYyxLNVA3CcQCPBUmAUL2yZiVn36RZV2V445HTN9foXTLxKZdMWmJEsgn+dnATgMOsajQvSSOIf4nA/+dzQfLPLI9NYqhOB/3iNImBYMaFcHEQB1rAKPqRNtml5MCQJ1MH1l1qblxYux0ygbglUa5Aq0jnts2yizqP7HX8ew0Bpm8QWyH2IvaNVh97wNrNlrOvF/2BnqK1Vu5+Gvr7a0jYBlEp6PQvovgsq3KxfRWAEY1YLVvmyw6L2vr6ira6xl2v+dlgVWc3/reXGUa4EAZQ9D+lDWgoryi9KH8ca+D2ABPK32uO0N1/a14zKEsvi8e0XvsNQd9qtyC8ZQ2ZXWH1uzAEmhMDYQq59RFfdmO+3HjNx37Xt/sG9zIso/3OWv9qDzWIGNk7UuZurJ/FTiZ7tt5J6cBSUZ97al23ObGmKxf8qSi3A809FVn1pbOhu3MVmwVIWadTWzMUzkBkKdF68zpy/rVUNwADrMwnm3GKJ4sNwJ8OG6UtvUTKdPWXTZn2nmjzLQs0Vnd05X91ve5tuSj9g7suvLvZsNFJ71xiM/lEo6W78n7lDX71PO8ZcZN79ZcYNiyHt7T6Bkhpa2+kMxw5TSAVX/M3Tx6oy06qrU+AGDaEayy+aV9AKHacfNA75f17SUYq74NZip9wfLzN+TB9Ya9crB647125mWomoH8/gVwvy0FsMxI2z53uwWO0xbYCmBVHh0MLE24k5iUTWBVtADhXBH/4u/RoiXTtgywmnh9BkNYshRJGmWsK1mQi0FMzFU4LJZpUEBYJE4y4I2MVizslVYJMA9s1XUCpgKojkcBia7wTwBT0Vil7mrSYxW26jjMhcUagVWGyoJlN9CsmtqHcgBbHETn8ELrUZ006KHq36UDIQBoFyYHQNOAaYIWlmgKIVI45oAVACDSNqZ5qjqJQ2Gcyu/UhZZrLGw/6ak6kFWT1BijjMxX5ia3+yUtRUnIkACoJhiQgzrZAh3gsCFJCiyrsywwfNtCAXUyhoGeYMB9xhRVh8QcdNRLV1+djFJ3QytTvqIDrwUaGOru7etZAzE8eCr9gc6Fjq1iHUAn3TZF0mbIQEPHSgAAAKktCYo+ZnWKQK67MYFE1gFl6LWx7xrIG7+3p3UArdmVQmuVmbbtPGGV8m8BXcEgRdI1JoeKYfXTDQ3RF63TCUDU6UwSRk2pa6oh+gRWRQIgMVHlmHwvIfkI258IY1WAVilTdFdZDp9thv/D2mh/SokryDo2xijtYBrd6AqwPzHIHb8RNGXiJ4xVd9z6E8BxJwNAw2obIjnbOQKsWg5PTeMp9nuv0Wv9ngM1Y6zam2P9td8psMqFAOsdpQCsDL0vgUuTAsiBUKsrN3eM8a6gqo4fsmrtvglcVaPiNlU8azXWumWhnw+afMHQMB+9viiX44tASVsMlIWvCsj6cpYBVnMb1A/s69UgHXZuK+pZs5tdiVR4zfEOrHJWWeVTb5fuErcCWF2lvm6qiZf3xCZ63y6bQxssuUqbrLj5scgmdI2NZa6rPby3C+pBtZ5esx9VaQjVWLV5ykBrseaIONF2s+N2c/royV4nbNT8JyZdLM8xa8VDCVClz8a/E1M7XZ8RDVCoO1bhN3r/MYKh6mvRF3c6q5GwOg/D2cTJLEk70K83RmsCW7meot4zgp8jmaIEMT2wKk9gQKj4yX37S98Ngfhm1Iewe0XfpBPczIFVuZ/VDwQSjdrjKygd2XKt2N6zy2eozZ+926W3BclP7IbkawzVMtKtsO+uXdBeXr4Ua53oGGWVyTa24jkFUaTlOdvGvm1Y+HWIqvq3ttRMjQQ3+PPYNL7V9pbydATYfzcWZ/KsCzRWOWfk8GnJV86ObhGwmtntbSmAFUfP9mXbLXActcBWAKsZEAhgI0kBlIZrIBmsDVi1hT2S/xQGz4FcAGn8BKJOGL7Dgl10iiycx/T+qNeHYwr+0Z7b3rHu0EcJAaCGYK3S4SKoKuH7YOdKUiqwrcZhKMAqJABGYS7J7gCwMvR/7oBVua8kqBqN18JMtFoNWFVpAjJm5ZwcWPU+pDi4UoZ9fPg/lTHZngBWEtykbawAiIEmkYEq7TlDYilLYEM9VAEvFPvV9ibrjG01hjRsyhrOZFLyHXnIcgkBVVeuhe4rhTQlpVGnygBAl4AAR2xu1U3YJsshOWUeRGU7zTJw2PoPJ/I8DMUmcdSdM6/6cbleqoFZEfh1esRw4KM+KmsARrRuNHhzYN/Rubc312Yw0v25e9++T146CuqOtiQ703toWXZrXM8dBmWgp+c3EJRsUKurhaxpW0WA1J4hAaPCAu10ZhywiueLmwXCdLVsoKkshvALiCpPSDapLD4InDJsP8w2sEBDwigBPgF+WiKoQ/gbuqjxGjJKw/QwQFaeP4GuKnRQFXSFzirYqCYZIPciIMr2Y+IobAQIQiELyLkCpBhz7GX4Bh2Jmzxc65kLSt1UCqIaq9T5yWInRroZQj6oMk+dNY2Jp6wPmlOdmAwcA/7a0nHnNZZgDqXru4rgq3ZdDxDzvCZjlSwoA2MJDlvyK+sx2BRR3dSSDWsaq7RvynrXxAjGIDc2K+vN+mN8oVxrnxR2ni/c2RblgqsLPChHYTkvtY1kq49fLixaxJVzno0jf92qbM9lgNW8nu02qOuZj/T7dpvfLHUZAODODKzWQAXfLg2frcY+cp16mX61FSDoAkJY1lG6sM5aPY4EWO1q62X66pGOn3xGXlxaZp8yMDO/dhlgNbOPmg3X218fIWF3wXcRKNWEtLFy+Sb8IGhEmAc/dV0whUaTbhrqcfqWSXuSc0eiZpStZPNlasvuzZdsDeM2kgEYGoOVHpH6Z/ShCMia56b+jYS+i48h6yWNDkIEIYgV6nspyQIAtVbQxu7Q/FhEvEkEF8/w0Vtl/yjhrEVzVGtbiZ/iwvbLvpIzXXNgVc711zKJri0Qth5YXZX1vcwsWANTffvVxlQ+z+clJpa5SGEV+2rYyOgGVm29WGOs1upltrPtFbHHt3/AWFVQlaMhfUrw1JewEFh1hXUB6sccWKXjFh9jm7G6eB7aPmO7BY77FhBgNbJ9vJepUgBtC0ful6bdH2ALtsMoUIFO/gSEvLWTxLvFXrg5BfrT4WnRAUERqh1IO8UaxLolRFFDWXVxbVCjZo+PZeD8FCrqmaM0+EmLFUDHWP4mI3UwkGRYOxjiKvIBprMq50hYvwKukAUQOQCRKlhbAzOW2qyaFEvOHYorRkAX4Gm2+4iHVjZrmkwtUQwjvQXETllD/esj4GkMLQM6lSGqfqsllAJkIRqoAohKtRWMkPb12blByI0huRaua0AJnSQCtQncIGON74/Onb0bxVscxcG/T8I/ljFZHd/MuS7KspItWssYuQ50juBN5myoa6+MVbtFfAY911i17IoOvEFXUl1LdtQ0ibZ4VcbSiMPCr/hQLoFOXYPEspJDYKCjjiubsxUflfC3qC3qPBa67voxBqhVQuqgB311ImMAY9vJT9h7AdolIGJaKPgRjzqrDrC7NcfvQHVRca2wR/lTyprgB6UEAGgiuRPBUwvhx0/5B+CUCaPm002G7SPRlOiakpkqCaMEdJ1OGKoPVqommIJ21/QwE1TJfVAPArhc2BjLpBChDyGQFUJbBGmLCLYnDxe9FOHuykLlKi6CpwLKqnlTZ9PGT1rw4XSxFYksqkCkbSal8ZHARs/GISwZ66d1SFe7Pu3GRtnPU8e2587rqjtS0QZzY8sYpIwEKAFPLFyjzaDusiHRsMSWXTaCxsZatURXCbS1BXtcrCuIy3rnIf+J4dQcpBFA7pjd/UIgW3g02BCpAJrAdC/v4LctYEuwt60qywBZ5fXd16anK8GoUgP9SO7fx3E6OsBqbVncwchtRPIX0GNNY9UvHBvonjfQeb1qevP5HlsTBk2TRp9WttGRzs1L9FYiL6+aqKhy6waYWX7Rk/Fpc2kX9uKrsAqwmj0CjFn32MjvldiXtO3t437RsazMAtzOrVZ3n6a4URe8030d6uwv4xTiPuY3xYAd+qvyvwyodL4SbpfmISsSts4BqenevFbkstSEa1u6iAmJDdG5156G7U3CQtbGsV7xAB6JryeViY1R+5SqAJ07M9xgzT4OXJXIFHXt3ECjYRlYTgXx3XQdJTJCKE9+KlAZk2/qZi42fhWkhcyQrot4H7YGns8x+bRFk4kAMSX5lEMQVPhZFli1trbr2uaHZpl537R5z+xfF6FAK+h/WK2Ld+Cau3gBltfCnrWn2cnLL/7KpLeqYza/MG+rZpvEl+nLLDYEYI+zNZLrx3FwaJ/Q/o5njnr0JXO2SxKjWXeu1jLPqDQYfFdcuafh5R5VPelK++Z2NGfIqshgi0lLxA32ae9b1foXmeH82Pux/kseSrv9rI2bbWC1Ony2D263wB2j9bw1lgAAIABJREFUBX71B6ixGo2HdwILfywaFYQH6xRt2p4GoSoQYcYsm2gkUsHtrtqEZreJPku23lBoVueI0pRlc0mafdIzxdhU57zphOQwKWW+xpaIYbeQDrDkVIiFl5D+tTA0ZqpKAghrE+xWAVbFETRpACTPsiRY8rvcfBhm+lOOCZN1rlm0oc2qO+3m7NHPc9qIUfeQjNUIBCgjlWCF3JbaogJuIkRftVKFmSpsVbtOtBVJEnAALAhfFtdLZ5iPQQA2dhOVEUjAkp80+4SWNMNgMlDTdt59qHJ0hhOaSpKC9kkDjlxfjpsHEThq1k2SrAL8bVmHjA3gaR32iatQOpPVSVY9De+I2rix5E7+dmmjgt82wBkXTueBUD05iB6ZYYHJJ1A2rDoRvH92Vzr3vGHU9Ir3lg0D1Q7ldbyH/Fc4nXCQwTJVZBdA6SxMBcSMoKqE3Uv4veiSzsNkPlBNUwE6GWYPbVPRNQWzVHVQDUQFC5XAqvwE6CpJo5S5KqH6Ew3bByNC2a/YABLNU0keYYsSZ9fEHoH5oeH39EXtf1i66cJMAUF1wLAGL4A8NbBkeCczE+2uBzFLFo+NU1tAZr51tonhxp46znxvqotabAqkJZTafxdOWQe1LCOxPTetMBP+ed/e21zhinPTCsn6IuBKwNikSKydxA5qtCajBHTjidrMbuyatErB1iXryZiwyX7aPJeHjvJ4fC0N5CeNh6MBJq6ygG01Qz2/rD9DBaTZipWn1tHeYfnsR6N9fbMA4LBP5XmaGGitXUrdZ9dfMjCuWUYW7uorqmBK2yvt21+qoETPvsIB3U9eoPbuKkOqd00WnRg3LQsQlKFLaV5btS617t/7nVQKiaBSBMUckMCZprUJVIWz9Zhs2Ne2ErraFJEXBaBggOfcMU99BI9ONYbcZHObepAKYOpz2AvDZlrua/LePF2ivWJdHFjKMsfxRDkEnMjQ0mIDXGcB6w7pPG+TmAoyaxb/yqxdcp6dnh43WHTN4hp+OKBkV1xDobF4wlCkjCIxRb0nlTQCk1X9FG5UWzkC1FLPHeMc0kVyLY9zGWYwls70AGQTrAVwSHUyxReTZhuVO/qLBt1RO55vTrTasq6xtIxdd/XvO4Zrj1wDVvNjea6HzHZ2bTTZprOrQAHBav+nn5UVo32RYzi/ChJNhWmJ9RHeRNZG/uaVeaFiZEuZkRJUzl5fNvjKcZlqNi0ZsoXR82MvTf/dkYA4p2I4DVjt02f8OdvA6lEzGNsFb7fA7acF/ucjHt1ZmZKRUAKrBsL4xQHPcdnqnXUS222JquhXpKxM8IVKwohzRDo33V0IOb2vco7QcAhlfNk5dhZry489LzMTCgAALloYjiWMX3RTyTAV5qlorRrgKj9Fc1WAhelojVqrEu5vbFb8LVIB4gRSyzWCrRZ7r4mtZBcV9RGWmzqbs+FMAU2yuwhCyD8NPVamnAc9TRPVFrCW+Vv+FlB1POIEK0CFheIaYGqOqQ+rletwrmtgPyEa4JEDFAZ2Jg3E+N61zX0Gct8ROdcX0E+mA6n+u5/AFVy19xjZexaSb+EnkTRY7hykMssd2JSfPU7Lsbp5yqvmcGoAoHoKFgJEQCOv1pwv0yT1pVlmVOKXCmCWC3f920BYP2YjmzRLPEUPIjuvLNM0TYuEVeaWiEOfNNLmGqbP4DZjnYK5KudhkUCgFKxR/FPNUwClZI0yWZSyT03jFExTfoeQfWGq4h/D9slcJStVyuFiQ1moIpkBBoi2tWPKC3jKcWKtbWxRtrM5oxHg1CVutgQrAD9j7aBIB/rbOOLXtkpshuNnmwt+MZltMOTGrg0MtcV6BGXTI9IUZpsP+WZDCbzGviiGGgtvY9nbpo/JsGi9PBNJbAfaXABTx1JVjenbE7Bam50zUHeLpvFFzvmi44uqUQfJy6v7A6t969UGuK0CrHbdbxkw9lgDqxmQ0bLgP5bAag4QLeo1zlAcZWC1L17ftlaPYKpOo+a75Gwj9e8iuND32TOSavWivmOhdt4ywGoO0tQ4qe1gLB4mZfhsc1rUlzYgRnW6hRSQJoJsU98DNslOatgvqkEZJoOICYKqFIv6uvTZdHZUgJT+uA/X8OH9KgVgj4lCeT0jPOi58UvTlTIv1aKoEpONgj0dbdaNbfMOiLjRvubZkZJM1babzT/zxyGZlPwSaKwiZwWEwAiYGqA6hRCSZrSdkOGq/3iORvlozgs8cvQxtQliWmKi0IhxUmB1rACVPGpbgqr+I+dIzzw+gVX/1N6nJKad5tY0CnjFVgGrXNO1A55pPZS/m2WA1fxKssVbPx1jBdA/ydvJimRlJJJCaSvLecIfn2YbTy7bs479bWD1SMfj9vXbLbDdAr1bYFVgFZusmRORwFQSBBK7zVemzFbpjeWwEIuOhhMaRd0OYgojagllwOLfnEgf9iC6eiyT2jSpfPghEVz9/9l7E3i7qipPeL0pI5nngRASICFAwhTmeZJZxAFFyyq1u7rsrk9tPy0s7baq+lO7sGyrtLG0y6EsFVsZFJlUQMZIIJA5JBASAgQChDAlkOG9+979fmvca+8z3HNfAhLrXg3vvXvO2WefffZee63/+q+1WEGjfKhcvYlBUylQhQ5eqnKPFbUROO0cwGxVZa1KigACVRF0lRQBdA62iaArgbYIzDJjlO7RgTlPkS2Lf9ehg+7Bo0DM0k4u+iQ+etrgOqzithaa4pyEDFImbFQDNxQMEYaqAEwKlJLCJV5O2ivdC+OK305ZSBgCBg6pYmwTIVxjwK4c03ceQKzwXvQ37g+34YGOAFRpWJcjeWjfyphpmo4iR1lgoFLumczFTO6fIpaSdxTo8ybPbY6JvMTp4ozw68IrF1GBqCKA1RR6Vj5Y5+ayCh5gpb+0v6gICSCpeU1x8bPqz2CpD6FncBSPSPg+huujwt/L+U8RBO2lAlAKrnKIfw1D+YmZWoO+Gl7LwCmBqfQdXsuFo/B7Ymtgu3huvSYGBD8HgaikzTKDox3zk6phLWOueUo7XEEzm08eaFUwk6x4NeoCr8VAy4g1Hc4zM87lc0sBuowxp/dxayoYnXE6CjXIrTJwTm5f7bet51SZ17yqRTtHJH6FsUrOHZJIYjA7V4iwUo0AI04ZzIX9dmCsxkA6SZJKe2b63hoBJUWN7gkgplKH5aQUQC++tgWssuxLRqiUBVXMWLXcigXXt4DV6uAl7/fxe1FgVYd3TwKrZYZ8CijsifXcf2C1SH6pwzZ/TVMh1qJciOKEtueUgUYJ30c6KyMngmFKxAIXKORUWtwnVh0VGBVd0+mDdkwiuBQEFUyV2uiVVF7hXuJ0p9zYfC+eF3K1pQ1zucRl3uQ7mcJ1qlPqLPPkDzpWRt6OdLaYY9lhhavMaJLoHwC0e/hb0ahIbZFimKK/oP5FfXGMVUydRBFBBKZy1A87lBmYpeBsjSZyznHO+6RzQiu7c1bMDmdptYDVZnZYPjc7v0IbMRMzXrN7AljV3MGq20SONDd5Vc7YHC9irMqyjUBQryf5XMXpUJWsE/QjFAGrUf5jJV9J242BVdeJ6GSJqksa8DZd7psuVoWkJEUM/lfR9VqM1ebXVOuK1gjsdSPwN6ecbn3OeIiSPCIMtPDpGmmihoH3CJXlB0sNDZN1LkQF22eFJki2DkefjTx/GDovnndW4oLHi8KIeLvjUH/8nxj8CpGFzcV8xnI+h6yi4knqDjYuCiUXWMF8pAygEmMVgVEBT4m9igWdCFTtJDYrMVYRHKXcrMh41es6oL2ziwpcEQhqKQIkXB/xV8p7ykoi3pPD1fE4K7F0CTFPJd+UjIN6L5mRqjkX0aPJSlQATFWxdMqpViePLJkALAaFmUeQ5kESZWIeUkn+o00ZaCpfpKA5K9WmCWdZdWHG2m8+X1IGtDLWQv+XJ5sornKtcQxwnko1H2/dOWCTxyd4rHX+6sZuDgr6RdgDqn9bnmIZ5xS0TcPLTAlBhiiG3YeZbr8jS4GATuGetAH0SjuqTPNlophT6HxoTws8UfttzBDlwlAIdmJIv37XQyApF5LC+3HIPuc/7WbQFMFTMQzs+u5dfEyuBcmZSsZDDXMKoxFBnBSWRDy4nA/YY+kWqs9AvM4p5aTo/FRQMwLz1bLzBqKF9+sgs0GnayFiBKgh6gDaoDxLD5yxlwJfeWzWPKPQn5c3u8uAwIbgrm/QgcaEUBNKrWawMBcwP5sNCKMgdJYVYW4HzOHGjFWVy+zEaoaxSldSG1LsSx0/fqxJ4BWnAtBHywKsQQam45mOf9F4255SAsZFQ+tkbB6zoj9Sq0pfbRytaEjWkqgKGDUzVmUgb9799Hx1CuDfvshJeu+yPnu+Xdm4pq+O8hQ6+e+vTfUdr7vgXl1kwFlUhEMHbQtx+RobgfcNDcQmJ5B38vCOFNJvpH2pPM981faMgRt3MFI5SHgUhPH7Exu02eQQ5J4uXelX7kl9R4VsyAYdLIuK8dE1aaQN7o+8hQkTVAQyy2kEVoMzjN2rSfSBynPpH609StPiQUsPTIqTzZyIQQZjSH8AWZ3jkdIJqZM8yF/dT4m84NO/BK0vAm9jpyGu9OLCVFarQJ9LxijHpx69mbL3lxbgDRfWoYNA0KADZueS6pYhzyoBppImgHzFwmTFPRRTKeG7Rd2JgFTJx8qMVdTVJE0A/c4MV9b/sNCvOKSTtGyk8lDe1jfvk8qLYtlWDlqVpjkp2ndzZERkSyb7cNEevWdGxzmhs5tnPOf8pCzw//L6cMWqbL1qU1osl/8mW1P0Ny7OXPBUZCtwDQEc83hviC+K3m0JsCoJtHJvqGSnvIMZXr57n70eH+DFEpqgOhBZ+0tPiPbPGEWOu5Ec8zadP7F0v673V6PaM7Ou1UprBFoj8BaMQBVg1YsCxn4YaCRFQYRYVWAVZbg3PDywWizFRP0zZy9T7cjzhv8QxIzCvENIKxeFUiPfSszTrcinaxtVHFZLCfMFGKDCUxTOr95xYYLi38hUJWap5laV/KsIplJxq05KJYA5WTsofQACrfx3Wye208lsV/wO85dKmgBsE/OiMjuVN2HcX+lcLSolA2Yh/Jo3VRXK9G+3QSvzVDfDADB4aCr2wBrW5EBPrzyqMzO0Kde7rOqqWAcwysinvOG73ItOJbDbGHCjoVOmQASNI1Mkyxt1xg7ILq4yZU2B1bSABc9lvreuE5qXnp2aMFV1Q1ZDXa/Dd6/XGUMhJ2+qBxritcQLxNp3zgk8j6rkJsAsfq9h/Ky4BwYqFYTC+9d6qLATF49C0JTBU1Tee2o7uSCUhN/jMQvHr3VbnlMCVDGMTcDXem83MVC5kBTnRqXUAFjcTvKFKWuDDAFasAqOaq6wPiaaa9H7tk5mdMso8EyWa8gJofYlp7TgNcXBwR4gpXmoXgJJ9OkNO/pdRzpNTyFrg9YXnReMTntvQnuJACZbPHmsB5dfOZ22hUan0ysLrEXPgNW1V7TleDnBA85GOBviqtA7bVrG25a+MJkIWCUxGkI7GVh1ckdA06IcqyYn3sbAqgf/mt3G94TqXRXwUrml8zsXJGz2AXKYO76JtyuwWoaDt4BVCdlOBqnqPGsEWBVOsTJgtWReVvRpNDWz32pgNdK7xY0Y6UimILlEiHkDLaKVQVdVhyVDuNOPRZob+Bl0Lb6R6m6Uyoo99cZfC/sjRjFp/n65jmQ9FnLliC8Pzijoa07OGFWn2yiwn6Erm75o3FmyRzSSiugD3iHo3nYKkMb7W/G0KJvH5G/MvbQO7S5NAJ8Sp3IycIcVHcuVyoWALbSIQVLS2dipTamNJHKHnE2aFkDSIml+VrqGEq8iWNvDTFeXFolGWXPKR3zCppZI0ye/pcAqb3ZRHxXsrirHmn7AggtEG80/mkyyqG+7A6y62ck6LNu8HJFZ1NEAqKbAKnvH3YW+jaL2aAYWo657AlgNq8sEZHVgtewF5wCrqj/5y1rA6p5aJa12WiOwl45AVWDVA6AECImXuVlg1YSeMeJEzUCvWJYwE0a1UGHEUCEEGxkd4Q1DE+ED1JTFpIa7gmzCRlXem1LdqAvUlgCrjGYy01XC+LmKNYOqBHQKsNqOof6dAwhIRcZqWxezVfEfFj/qJFYrX8NMVgZkOzo7oIOKYXG+U81BqECr5kClJ6N+EE/VQEhVankIPG3UkOgwNoIf674XK9tKL3NjGbFCAlBl95I3hJVF8QVGCqsqtVR9K4DdVulbQDB779Q3B4qLAqrvVZX7sGfnT5gSX7A5AvKWK+Wa0udRZdaeTxhLqWMAFVJ0+SY5lLw3MwI/Jf6euQMSgO/BU8E+6RnT1AEpKFqQGoBBYA7f5+IGnC+rr51/0vfIwpYiThzKjyxSzXnaJyAqgp2ogCODlHOeMjMVj2NYfh/0IbDa10dsVQJVCXTlcP++mlwneVDpfgS81qAdz0HjgApbBYPAjAgFRWX81SRkRrpCeuhJ59/RuYBF4Gi56jXIUrXfJZk/haSjwyLMVJy7vG6cuFGjLXgLrLCZzn1SNBWtpUsDQ4YdF5q31aWmoByjjlUv7zAL3IYqq9bTRFlNrynaggpZNonRWWZceEWchyQAq7w+nZIt1juBi9pnlFlUcdjJJ8uvZ/AzP0IGWEWWPsvjKO/zHwmwuieA1PTdN2soBqdQ3FJ/+9ZoLpnJk+zreffzjiSd828GYxWdSkX9agGruwesZudnRYW5BFjNsIqdfPxjAFb9hmR5RkU/DY8q0VOyjnA3xf1NP720Ibr84SqbMaRfAFJ1covwFRkr4f6Rc5BvjsCqORcdQMMpADRqShyKqljTXhCATr+n0fq2kH5xWWoKKtwfZW/hR4yeXIBT0VtJZwqOSUog5lMRuCkXyyde9wocW86gnClatJc6t2DmKtQF2jHHexLaHIqB4tXC0GTFj1MckW4pbG3SRzk6B/U01LUp0kdyqoaUAOzwpigf0u8k7ysxVjX/6i4GGFHeqfOdfkc2a6OKARXXbcFpqXz/QwOr/E6ynY3MnjK7tJ/D8dYDq1l2aVVglQqJoh2gniXbJLlYae7nLQdWS8BatbnkRefNwVIGtD5gC1jt52xvXdYagX9nIxABq5p00Sp7cxiAJmM0hir5kDV0XhQC3aMdcJQnjzKSWAAsFmyaFp/ZsJGHOiM3WVnENACcfNspghT6LblRzd4X1UeUQs5vyhsDw4HajuRbpbB8DjXlEH08H8HPAKiSZxwBAwFLEVhtw5D+zk7o6OiAji5mo7YjaxV/KjsVGbao7DpgtkPuQzlWFSAmBivBRlJngI8xKBTACA+wqIKY6KCsODq1VHFmem5i1yXsUgvlUnWb37i1m4ZmKdilIb56L7tRULSDUo5s1YTBYOG8ElglG7Tfp1kBzmo7qiDl7um6qUrV1HSZMxDK39pPuUfIrhrCQdXTLRM1XOiKSgWFLawRUZsdoxUVaP6WJyOCoRbd7taeLTCi+CpwywCqVoqVFB2Sj4uZo1jQiXN29QAXh2K2Kf/jsH4uINVbQ8CUw/UpfF/ynNbrzDxFdikzUvk45kEFCelHpZ3C/ekY9rUGgKxUPM/ynWqu1j7KK0Zv2Aw9GWVZ9zynde4ZN5LnsLI0dU4jEYZMFzb4AotVWaN4TUgTwHmHQyE2A0jFg89rSCWVtCcapBpf1jddEBEu640/AVW9pu4Yq57lzGs0RU9lDHIcS2Hdx8XhMltYohCaXpxZw4nR6hpSJTzIZKMJi5yW5yRREoqEmBinZ1aHlzpPAmtVpYNShz3QjaAqAbdamEHSmpDCb8xXSZUi48TXa8iqjKw/Js/m51l43KwEaRaoxPOrgpJVz2tWNcmZMvrU1hTfW50AsVztf7/K56Mfy3Rc/T31LajzT2W+H1tdL36Ka8bovPEqq5HuCx7xhigtUOM8TizT470nFywQ4V+WCkA2jag5a4vYZdU/lQzDis15GcRPHZydRU00sz4y8zI12JObeODDr8z4ncfkqarAqsmd3AfTtZFzMDnknz99FzpnZJUlYiY8kT2POZid0qtpVehqv07F4S86O6eJMglPYCZGZrEeqXKQfypYq85B3sqclmgOMw3b19yqGt4f9rYwjkg0CGw471AngJQ377DvW19lf5bJoWNFp+p+aWvSzQLpro6Ivgd0tLqYiswLzJ2vbi8vmudRRguxHIgl6zTy7LV90KFMUg+uBvXHyRVVQlGnQ1VP9ENinPIFqKuxqsgOcZJLluceQVXRv8RxjdFGnJsVdbE6Ob2BvmOdkoFYBmkxWkgVYB7lEOWktAnql75DOaeQ8ag2g4rSDGO0BLUsWMRBXzYJGoa80cLPOd4IWKVRcN3cE6BrodyhAyUh9ql6GOk0Ye1GMtavaZMf4sAmx0UsO016qMzxwKqb3JpL2cstlTFlW40P6c/IcDbI86VxNPAhQhAv6BPyTt6FTP4qTwVQeF3Jg2g3M3pSOsf9mLVSAZRNjdax1gj8cYzAF085zW1KvJFyOLJlZwoVw/mopNjrNQUOBQzv+SxqkMEnJD7edqPNwIUtRQKIC+FIC/wzoH8MuqpSRsfwH3vAufqnFIPyICuBlH0Swq9GPYKVXHyKwvvVYJfQf/oeu0hEVc6jim1jHlVklSJ7tY/C9jG0H8P0O6iwFAKpGM5Pof8Iqsr3xDrF8zGfFQGzzHDVfK1YhEphUlR+sW+qBHtmp9/sVClMf/oZicNjeVTTqarArSqxjh1g6neMHIk3X8ysJMRZ92oP8OIc8kpu1AWvF1verSpbcvmao94RO0D1QZlNAsRS2LuxAWLDlaeiFDRz85JDtNSsDusjzkWq/QoF3OhMlxvOGAn2Pa4jWjmOJysKHK49ym3ExcL4tIC29iGw6nKiakEp/FkjEDVUhtXQfFSmu/uQXcq5SxEUJYAUfyewlYtE4d/1mjBYhYXaK8xTvBbD+an4VK/kO+1FViqPJSrwCE6QM6bOxoTPO0bGEgGaIf2DB9n5DcQOA7altAgGzmlWy1IWJ801KqYWzmcRIvmFJSWAAYTSl6I1lHeezmnts88NnBpqxtTEdSgVj20NF7r54/nNzPgAakSgkyrUamxmscBErvOfUV/UkMxZVrmAo/YFw/nZ8g0IdLCVoZ0S4Oo7CwY9GsgYBsagZ3gue58q3x04QPNFZDO/Wy3Cp++WoTIdJ6uIK/uD5gLkuSDmjDM0qgCrzYBG/Qcjy2Vb8dESw7TwooqTpakuxW3GYxb3sQxYjfawnAJ+VbpEIbIFH2+ypga1FrfLuxQTqZiUz4AD8RU+QkFHJRf4LMqjKvkUi+SFbyt1xOwJgDVuUwE4J06S5/cyqtH7yQX7BVg1x6ibShnQowDBoS2ycFoXrxG+JI/txLt+AOlVMxUZQkpieFp/a025njsWNAAhoioCsaURFoPKCNAvFQgJM8oUcKkxYPNFU60gK1Xzl8oeZGvPCjzJjqnOSpHBAdjUaCOU2/w7thn2bS9Tg0zOylvUqTnqwG87Kn8lu6vs6xJ0bCd6hVGcpHIsfbPc/exEyH7nQetk3y3an6lt1Qb5GnXyxPSA7JvvQEezfFinDD3vEHFlOqU7r10cLKrv2U/RYwlUEke6pnJC0BRTDzBDtc7FPyldALNX2ySNE6UHQD1OUj4hiItMV1/4Uxmt3N+Qq9J0H9ED6iJz7ankF0rFVISUFbBFG8kQPO73WRrNRoBqGPwqzWfOKQNW8/SyvJvkyj5712ru4kyKQ+zj65LIqhhBjWpTGBqsKe0SnTdXekW2Getpfo1Fezfqgdr/oObJNw3Sk7jraE6r/kgAaf7Hi34lttjYJ8BqZh9MIgr9WvR3K5tHvs1U7ui65N0klj/R/GgBq/1af62LWiOwV43AF0881fVXxIV4UqWuZPQ8bDQQehoUBcde5U2PhaPV9ClQeCNl1EKj+dtQdErAUwMQVJhziBPJMGGOcpgw0tdYgaPjHVzEhI15/Mm5TImtisCp5DTlwk8CpKKHjqKa+G8EVDEnKuVFpeJTmEeVC1F1yjkM1rZTwSrKeUpALAKqCgQwmCuVpuS+AilQFzU82DH1bNNUgEWHXJVZxTYEqIh2CP6jyOhhTETZA8Lsi4CHQHwIm2lIIpUaxwaHKSiiO49X2HNWhqVtkGO+XQU1izbBzIYoYGNgMakxpAxQNpS84RvYJKicybzlXZvncAGwqptlpODRJUHJ88c0zJRCtzTEH1+C5SmWa4UVRdmwhFFAwKWE8BOICgiEokLNhaBC3lMEPBH85JB9DLtnZqmG8GvOUwVWlYWKyjQyVWuUK7UuoKteX+vdxWOGx8iuYIUd/2jr6yFHC4OO6gxhjbkzUdLUGAuGlQJsMleFGRV0tBBKz9OKC6/ZvFYFRo0pBew871OO+RByut4z0tw68eBpWG0iZ5I5HQGr3KkgEyNbsEwZLt4udO1mWKz8ADYOBnDmrq+YYMfvwHWuSI9N2ay6PgXWtjWJv1D6Eu4ThT0SpSU1cFn+cjiopmyxRe+Acge6muxQoz4Y1QY+IHDwFgOr5UZcZIYUv9zKR/oDnDZqvGBDZonX6OKC43GbLWDVTE4eL6Z5ubGTojJFo+leQzrf0j3SN/FmA6uZ/VkcqFWdD28WsFo6c8sQ85LZXrZK0vv55+ccguHqwHIUfcuVlo9xERXqrAuyOqGClSOpVHoLnhXOSzqruh0XcGLUgiM1wq5GOrY5LqVv4sQ0NqvtyRxxgNdrEapwS30uJjvYHiNt6z1CChx3pch44mXansPO5LBXpbLF6a557y/d48I24872G1/MsI/muK5dkY3u1Ulb+iaSNFjO+UvgIjJBvWx1SB2pgYkzXxl2tLvJMdLznG6KRTw1Jz53k1muXKyKUy0pq5V+SuQQ5bDXFAKUz551SEoDUOcCpHqcQFZqXPLt0zmig0VbhRtPDbmi+RUD0enrqoqHZq/L36eaAlkjwVm+7xUBq808TxmwSu04x7WAbnC8AAAgAElEQVSXH286sFrQMZUh/QNWtVBdPLcz4yUFspsFVnVZmh2Gec7i3TW+1W4Cq8p61UZT/14LWC3ZSFuHWiPw720Evnj8KeGRVX8RsIfyMyX7jQoyZYWwgGGEKGyhHcGTJYetGa/kikCnY6iwsYnM+zj2Qb37UqCKjpF+p4Ak5ntC8FTzOjF4aaH7AnQiyEmgK/1EgFTC+y1EX1islAuVw/2pYBQxU+Ufhe0zsIq5HKmwFLFWORSLcp8iy7BDQlL1O1RMJScrh2kJKOpYBhEgRTgFMu9iA53PCV8H0CVlMsSvMwJQk8ntQVcDs3STTYAVVjb5DTODMIS68gbMjWubOk/wb2OR5SwuLpzk+lyifahHP2+NkjLoN1YHjNrXAmgqC8U2Q7lQ+0FPqeCnsAt0bisQy3M03NFvrAbWenDWnlPYplCHGrI/FYhVBio1KYCoFIxCgJOUXwm1r9WZgVBDAJRynjIgigBqHY/VejhfKoX1c7g/hvL3YtECYpsi+MqMVcqFSiBsNzEXsE1ix8p4EoDahsp2UPDxVTOoiEp2L3Ro5VBKmSHGX1sbdDgmUDQPOeMBnasffu0CuCl+r3NQphfPO2ZC5wL7qltFbMgYxMtcp+sxZamIwadAa+inrN9knsq3WVkq36T3LdpnovMc+JsHXNh3UrFV24zWW1pQI0ULoneQGLDJmOj9GJgNqTqUKUaRA5IrO5Vp6EBBeY55/RRgF4HBP4IAIRlJIdQKrFIF25BTmuXMH4axWh1U1X1xdzWK/gKdZfctg4z6e78U/PB/x21WXgt/BIxVH0rr57uG7xbKgRawanpgNEbFMccV4wB8a8yUKnImsNM33/OEdrxPOeFlLjEz/d5n+hHvnB5gj5xcqDta2gUPrKrAU0BRdC1NYeX5jyIXVf7S/oVRVn1Y6DHOiUjadlS8Ks4JzkCPug8Dg5ajAKQorOxRuv9pmh0FU/0Gz6HDsnvovis/EXb0eiT1W0De+B1IH6Wd7HRgZSHjOE0cqT6MLuNs9DaKONb1OZCn4ScajivaAghwxqYN6/02iXtrhfOTp2DqkA/gJYM6Eu6veicBnOyk13Rt6oinsSPgVEL/pSgopQRAxStKH8CMVZ8KgHVZzIePb0WICATGStEraiMIKIq5q3fY88V6OoVdFW5GbzWwGoHmTaRbKepnaq6UPU8psBqth7ia1FsBrOY563YHWKUIUjfji/QmAlT7wViVJROiad9kYDWdwLG16ezFFmN1dxXe1vWtEdj7R+C/HX9y4UMgsGqKixBV9WQCmlT+B1SOwNE+sbTZ2e6ACDSsaTOjpIiiL3GRFmLHGvtBFEBin3K4PhrkXLgJw/IFWMG2CTwVtimBp8IupYJS7dCHIKqwSy3PKeVAbWfgVMBTBmM5rJ9SAEjuVAVpmQ2rwC0DqgiAsnLKxXOor6ZvciEqBYxw3Dh9qvSdACsBKDM2uA+jDeyvAF8HICLN7eSVU63Oqu8sAjQcYzUFbfzfyvQT9CMi3eSBPXqvMjCVWaCqSMaFfHjD5GMG3iYgaQqgRpu2VrlXqD9VWA1EjUFRj+5y/5StKkqtwsoCkJLPQZrgMCv+gwkFooy6Z9Fn4rAtCbUn9imzP5l5KmFbvRiitYtynzJ7lPOaIuhJofsIkuLfApByLlRkseL5O7G6ATNWBYyl82uoKCNjVcL4kaFA9+Yqs8hwoLQDamdiGD8ZVawYKzCqS53nHU5h4ZabMROATGUj85wXA00BSwfE8/QPYGkeuzSAiLG4ipwD1E9rWNaa2jYu9DxhtMQAbzHoFAOLcYqTjNKcOAvsWnFIqDGXxzBTo7BsXWbWnutA2pdcxqvKHHdyumb9usoCviro1AEmKVkEyDUg3b0uKpaS6VwbDB85Cs6+8FKYOftQGDJ0H5KbOM9ffeUlWLH4QXjw93dDrbuHRZBjNbFxL06ylKVEHZAIgeg6ASXMU6V/+3lVBjzumT0/z5AJLVczREsNtdJu/uGAVb9eVdb7/cl/V1rMsuT5SlMBOMGdGsGKsUkgcnQHTAXAMjx743T/0b0tswZyre78MNbDjjgGDj/mRBg9djx0dnWRjN65cwds2vgkPPz7u2HjhvW7NRFTuVMoIywXZ/7tynSAsg5Gc9f/UTDG1pZD0nLBgJyb6itj310b73kiEzBIxRvJ5uCjfSSAidH4YBvtCMoyESB2FOBXnQAQgAV9PHUuZWSg9sUtS055EtqgHThkEEjd7lm5GhZVDOS6seZxCfoXO6tcFIkHTzlehBmrRBbgzoR9jfdwPMasVYFVxAbAYzELNRzHNhAcjGSD9HP8mFEw7+BZMH7saBg4oIvuiU7krdteh7UbNsLqdRtiG8O9/8z+Gc2N4pBjDvfP/xCwWvApksdc19VnlnS6pedLOL1TFTGyjkhusOwJeiYzTBWQ5eJVQn0Qx7gWq+JCWBqppRFTXDCUnOqk/wmLFYuSiv5KKQOsQBYe7zaAl66hf4ybduifGRmXAKvJ8T3BBC1zdqZyLpXVuyVERd+vLOf8iclkieZqkvQ0yA9eVHmzU3XsXNni64d4uVA4j8Mk5xz2WcKMSA7LoGvpT/TSkpB+f9sMsJoE0vv5oeSWtNs8F9sze3Nh9EbCXvWkmDK9rKg9tRWtX4lDONofWqkAdnfJta5vjcDbfwQ+f4IDVlnztE73YmGo6BHCXwS6qq+fdKkOAnZQGexV1qlcy8Wl1BsfEthTuLN6gMUQtg1CK5ZSiD4ynbDYUygkhWCIhvFDFxeLImC0E1mlCHxiztN2znlK7FEEUvk8LiKF6QDaiG2HYCxvSBj6zwptJ4G3DJZS8RTUqKQoFoX60/cuB6LkFFTHOIGCwsD1oIrjZpnajuPo84OpgsnXCbAlQEAAn9FLzG9LDQZ9fWwEBMUxgFJZpl/8xoOibPtvlB9Swr2LNmTvoSwJKSVwPZpYbiNXgNLdw7NH8WtTLnNDqJQ5LYqoevv5QkuW6kM7AmuUTgrh/55xqozsnLyp2j/PVMVnZHKAhmvxT2KLYtEoCsHqoUJSmruUWKd4fm8fYPg9f89FovAfg6W9AL09ocCUAKVUWIrype6SHKvcjrJciVEhijJVf7VcpWJe4XtWZRnNQgSl6nXKI0z5s8yuU76iwKaKY2peNw0tFGWOp21g4qRggwdMFVzlOe1SYjjlzmdPVHCSpgr1T40zmTwObNPMrKokxjpumH9RmwLOUx/9fFVw2H9JrMrwSW2ztN0yelW8/l2bRRfRco+fIXq+Ijsxw/ytuF+RHJTwfydAmLEq/3JSCVCOVV/9AwDmHX08nH3Ruwlczf3U6/Dsxifhput+Ci9tfsHSTRgQj/dxuXWtDRoTSQnzNgRW42etBqSm4/N2AlY5/2LRp/j50vzDXr7vCWA1tfPRIcpgRLavHlhNj2J+QpXvEWUt2YOobZcOJnJM5iG5zvGH9xwwcCC84+L3wQEHH5bJzax92rVzJyxeeA8svOu2igt2d07L5lgtkp3N3KVo7pYxvqh9B6ySHiANqaNf+xADFRJno84/eWfkUCOQ1MtO2XsSYNX8dSJLmLEqjjzpA+917ICP9C9190kxPX+ModnA1gwgMPaNc4bTR5FK2dMISLNjZSBhhNZGuAtnv1RHqDrzLRxAbsu5EjXNlo2zKJu6Tysgy+kFNGFBAGrpaylUGuvDPAD23IYitcFhs2bC3FkHGKCazi8EY599/kW4e9EyAlv5SfORz9ShU3QePyxNtNzp3Fm4caPukX8NA6tJ3mcLAAoEAgVu1DnPYybMaK+LivdbGasG7LgoK7yOnfi9bKdRGgEN8Wc9EuFW1Jk0Jz+5GEgvletYgZWcq6hbMuiqaamCPt1HznwFduO3wPn27dNwgedLkbLLmgFWfetl10W96Gefbd1WEIx7BFgVmzm9HTk1Er0rYs0ndn80Rk0Aq5F4ToDVIsBSxbliCcUOvlDzhfsX9nBmt6MzyzseeB/O/Thglez0ZA/Wa9L5UZZmJ7pTSaRNWwtYrbAaWqe0RmAvH4ErTgrAqg+fQUHhGat2jKzncMwEiipHxHLtFP1XFDfJhcrqFoKYHBZKbAECNiVEiBieUrGbwvsRJGVWagcWeZKQfywMZYWlkDWKhaKIfYqAKofrI4CKhjXlSZViVXgOpwoQoJUICex91xypen8K8SdwVJEjLaLCAA4zFXIJWDwjVNlWRgMJcFY0ydiiqugMTnGIrJ9I0rZqKBT+7CFZ0bPrkuZcQFe+LV/LSnPMBvWglgK0yprVu6de/nh6F/kMZasrUEDYo+h1KzU+dYt0d2Et0TZJu6Mm/Jfjxirl3dRtqvI7FVOKqzjTM2vKKNdXZSJRaJ+lCxAMls5jRmnoGt+DgE6q1spsU1Q6ezFcXxipBKAKWIrfE6s0CsXHwk89ZBTgPwrfx0JSmFMVGavIHhCgVUP6kX3aXsOQfgz/R+A15FilHFpQI8UXfyeQS0LmOGxf7TNStcSgU2Ce2TnkLNB5JACnXmhMUmOrsiJj90gcDTTYnqWtgKkPl7H+hfWkjgJZSMHwtPDzBAilNvCdEF/GMYgC87u3HkLJU4UpYmomdhnJAGKXc28UCCIly6EDqUIYgazOKo+81zmV470BmFEyvY3skQkBr20NJ8Zfbl9Mtri1V4LUxXKBJbkuaVPa8UZoPOM/m0dhjZPMd0b0QXPmwsWXfbgYVA0aLmxYvxau/8n3oHvXLhp3e2eyZ/DjxCDC2xtYLQYbvczV3Mx58vntBKwyuy6W8e4v+zXdX/L2G12fewpY9esdc6JXAVYzRpWAA7ZvFj3rbgKr573r/XDwYUcaIzDef8Nfu3bugPtuvxWWP3R/0Sml36fjXgQyMGMpH6yiNdfPSegvawa3qDtglYt8ct+oWKortBJVbxcGGOtrrIdpgVBy+jvncXge8sywfpgAhaS+0V1F4ijIqAohORmcY9uAUzwxpMmK1rQMcdA31VHHBzLAo1xM36egiRfpKue1v9Gr5GcMzk95JpLTEillOqSCpZgnm4ddx5Nvp/NEqKoKBEtfqNaAvbsgqXW/M+hN9NdZ+0+Dow6dBQOQrV3ywXn7xMZNsGDxqsxZ0dzMTOEyMLq4+B0yM4s+mv89PU7D5VLy2FoTWUG1GQwUVd+/Iq9atDSwXPX6DtFNzbGvUBLOb8Q/Se+WdAAKqpp8kmglAVPRHonZqQyoGshKAKumiZJzhSBBbNjebn7sOkZdSaE/crJizvUSYLWiINhTwKrXEVhfrvgp60A/ZaC/8x8WWA2OEJY1YZI3w1ila3WdJcCqdzBy6gqZLgrqql6YrC//vthFED7aDK8HLazmjlcEVnnaZiNHmgFW4475PsZ9bgGrFddb67TWCOzNI/DZU6R4VWKoE9iHD5Z4s1Tx6+sQBdEb9cJwRWBVtDVmfFKxKIYRyZuvxU6ogBQCm50S3s/5UfF8KhZFICgDmhS2LyApsU47OqBTgFIEVjsRLLWw/jYCWDWNAKUCEMDWkuvj8yIDVkEk+l0ZnXjPAKjq+6W0AJLnkdUfF14syq/tE4xuOpskKJ401Kj8iGqOmxFVRXW35I2WKWBmPjiwlh2JHgQLsVfcDAMftmHrtQmYk3rybV+Uh5au+u3M1PywPzoAU/YR2/SCScAGrXoVTSmUlBJ2XQhvogeXfL9Re+zSF2aQKAJWBMojuHzMCkepS12AXgNnVYeV3FIIoRJMRwn/+SAVdZKQfQ67QvYph9/zTw7XZ5aofF9DMLVbwFJhniIgSufVoK2vm/KecoEpvkav76vtBMyJhflVOQcqA6g0b5AdQJVeSaUVq4ufm1ctf2eMarK9mKlFq5DyoAbDiEAyYRsquEptEYtV7Es93zsaxJvtlSYzQukGmE6Ap47OZw27R/CNVp9TrHg+64zTECQ1nfXctJqvzHZabsxasTmtl9BaYOAn1yPujK48oEC92v4YPjOmcTDZkAFZY0suXWdhTLK7hzmxEiM43CKweb0amdcXpgOFhmJioQ1QTidiZTvD0vN9i4xoBlbV8SSDHqSJTQiAj3ziCthvxoGVtk9cAw8uuAvu+u1NsdyVVDH63t0LIQeeObgyDNqcEN5wcaU+9f+kfAMhvD/3VhN2hb9n/+25DMpQ8VGKUYXsuvH3SIwLv1ZyHqIasFrcl74oR2JgseBDEmNVPhkCqe4hKQuV/g7pXaK1m+RgZCdfSGUTDWyZ4xEADp9/Apxy9vnQNWBgpffx8pYX4Yaf/gBe2fKiO78MsPeCLr5FmjMuHE3lQHydD3COVUiVA3x+MuMt76JsS+GdeH3TbQV8gjjqZQ8KogT3L3bW65ZiMjRytqhcYnCdAC0FY3VoTE+SNAAYrSSNcvNBZooGaOAurQH6v17LfY6KVzlgNQJxRUyHcYrlU9DlYg2Nzk/WUGZJ6R4cC2Ppt45JyK+K1xPhwYBjL8+V/ebmhaqqpFuG/KvaU8qXbXuvphCQN+r2f91jRuwzFM44/kgYMWxopXWAKZIWP7IWHtuwMdmm3L7n5xXNR3cs0Qt87ty0A+3ivM3rWJlUJWspWZoavu/XALPdPbjFjE8RKxZNRU9gzDjP3uPVhmBmiKQKhaeM6az5WS3cn9MBUJEqSRHF5zJRgFQdzb0vhVMJjAW8hqOu+HxMY6WpsThdQXsvy8TwECIRCMDvCClYvXwkXZUHTIetSLJ5AEzXlH5XlvKklIGYyuoiYLXBJlzkeEpBuyJgNZWppM7Z5HNRXSR7ZCGmeq5P6ZfIC26/WMZbUamc52wX5xG9Xbm175vT3CO9O95reNUUpRyMgHDdt3UEvKnnl5ezQVXuRO/a2ZqZ+ZIQbvw6L5sv8T6f7JGuzRawWkmkt05qjcDePQKfPu30EGYUgYOSX9UJbA0dIsaphFGRfqIV7YmFynnv6B/lLXVsUFRk8WtkjWiRKQRHKYy/E4DA1HYuDNWB7NN2+odM1LbOAXxMwFZsl44hU6YTw/K5cI4CqFSgipL1BxasghuqACtTQYWr/ZRXyufF6lJe6GKeUV8E0MR4hNd4mfnH+54otQ6EyN+gXe5KBcJypmMeqFM0a9WW0Y1fQaVIEUhyoHqFxxSa4E4UTYBTIxg7VA1Q2VSDEsg7JLUjBrJeoyoF30OULmGlhtB+DG0SJU4exgBUhnWFgSoRTnK9Mk4xLKpXKqgiWNpLHngOkUImKQKiXPSJf0dWaY+AoxTeT8WiNHQfGad8fi8qnrUa1GoYxs+KKLJSuahUyIdK12P+0764UIC9D1xuFMqffJQoouYST0qbT5qLV0jaYiD6vKMCzCo7R6emGYveiaAGpGdM8/147vKtKXOysISkI9bvOhY7MLaqA0NV8dP5k4AwuetH1O++9sDsjpctdsYx6gRY1hEsUn4zRlWESuJ4ISNXZr9Xaum5YgafAc4JIyBzbxm8VOELsim809A/6Utkuel5cYXqMvZZzMAtZvQwyytX0PDsUy05wW3ZKcUXzjn8aLjwsg/B4CHVjGe85vlNG+H7V33N2qAx1ZQxmorFGw50r+x4KchvslaLqdnkKjORy/b7MlCr+LpmGHu+lQY2nTu1v8+T9rkYIC0zFPXYtOkzYOZBs2HCxMkwfMRICnvv7OzKhLyjjESZuP2NN+DVl1+CTRufhg3rHgMEEvVTBn40o5FFRrm7MMvglIrbOS9Lq2Tj5XmGPO9NjefGO9//ZzBz1pzK3a/19MD9d98Gixbc7a4pYmHFDpboJm11iMDoaObEACk9oz2Li+ihxRTkOLHWPT3ds6DaMD8p7g0KBIS9h4KTVQaKk411EN3PAgAYIAYJm3eyU1Y9M+vdXsbyx74ggA0NfdX1GGfQe0gqEd3TorRIPEje8OfHIYVYEk6HMeG5gecHxqrmINdjMWgSF3ekc7y66DQABlfDSyuVC3qQLuJaBgquMBFAbxJyqIbv+H1x8aowhipH6adEK0Rjo+fmMoMF1nH9P/Sg/eHw2TPJDqj62SgpAeLzS/awZI7764oBFJydzpmadC4jZd2ST3nKniGH+VeDXIvZc5aDMgJ8ZMZgZFOOzKJ+1GtBRybw1D2VMEqJjarRWITmhognA1dJZyf6awBXJSKLI6OQnYoFtDi6iggPlj6A/0YAWI/xPZQYgZOPQ7jpPIegkmTRKAFZV9RXVbcaTIw8sLUZhmpW/lediX4dlu+7dg+nB/PVmn6D14alHKFDcZua69jd1RGEZGg9cKkRjV5tdcBqqo9GIlxsU70XV2Dg/viQfj2e6rBhjpety/j5/Fqk9FMuzY5/IxSdGL0iLa6MPeyInRUlW7F/7ymLNe5LcT+zDhQHN7dSATS/kFpXtEZgbxuBT59xVqQoeaW23klZC0nzYuWNgVLaGqlQk+Y85XMIMMVzNY8pFYJiFqoySNu7pAgV5j4VQBVznCq4it8pYMoFpPg8BWIpux8CrwKk0sai+q8wSD2ASgAHhiEhm1ZDoROwxt5ZJudgxJ/LKJP+XXvwkvWAnE3VhUqj0PbAEnmgBcTyG5MHVPLa5Gfi8WdGbbVPkeJg3xeAp36zUdA1E7rvCk9Re4JnVgFWbfM1RZI3Jc1ZqqoCHw5ALetmQTPD32mzFU3sgrNPhSmTJlQbnIKzsA+Lly+HH//sGmGnYlEoBEZ7OB8qAqrKWJWwfgROFYzFn4ccchh8+jNXwJgxY3erL3rxju3b4bv/eCXce/utkrpCQ/jEOJQ5x5Vb2f7iuarsGzUiHbDqQh/VWKbl79aHsXiiNmUeyiT0DNJ0Ttf7JE1FDnCKPSGWSw4YkXFs2PVsrHM/A8hrg+yA1dTRkMtizXs7HiQ2kJ5P9GuX3SIxsMon8Xn6XDMPPhTe+7G/hOGjRu+RuVDUyJLf3w03/OS71k993tMvfDecdM6FlJf6zfrs2rUTbr3mJ7D8oYUG5uO9TjzzXDjtvIu5ME/Fz9bXXoUbfv4jeOapDeFZ3hJgtQwU8xK3MXiW96gVMLfcESoHVqvtBOla8DdKDYuUcuX3oyJg9YCDDoa5Rx4NEyZNgUGDBsUIUMX3zrK9D17ftg2e3rAeli5aCC9teSG6Os+Qzh/r4ncUvcnMS3nzgdUP/fknYfykKdVHpV6HFUsWwR03X0/X0FZLQEe+8Aqh2PFx2pcR7My5jGSZY7ynjpk8UC8ApvkGtKgDMQCgoKSCrerUZkSVwRhx4LODRgoeadQQ6aia7sU9iLUnTFJllMoeR7os44WhP/J7lIM0w3iXe+g+qjMbSQeOUcvASPhQHwVgRN3E72e8e+nZcVSCfwVRNIC5irU/5btZmONtxErltsQDphFW+Ky0rwcWnGHGOO7+ujAMrB/YYAYU2PRhD2oHv6/Jcp1bx86dBQdNn9pUmolXt74ON929MJnBewhY9YwzjQjKWSuFqUsINMx3eJAdkDA1eS3LeuSsYfLhX1Snjhw6DlhiuMvJARf1wPeTmaZpr+ynK3KFJAGGTBlY7UUWrOZf1YKnWtwKiQM9kmLFH1NgVXO7KsAq50QLQ/RPXUd0ivRT1qetjgrbrBERSE5QuTVZXRUujmyJ6uIYz/RppRoxHGOnTFiZxinQYnEyDrYe3Ub1dgVWWT7z+8MxiQDLXK88j3Nc4i12VDYHrAZ7sL/Aqn/zqX6T+dtL+WSKRbpJC1htbkG1zm6NwN44Ap885zzeyggTVWCEvdL1rlDUiUvaM/sTGaR9mPMU/yZ2qTBTpYAUMUeRcYqAqRSMQvQTv0fdqoOKTSFDlQtDIXCK5/e1MUuVCk0hUCuMVE4lIAw36mLIl0jd6iwyIqm2KodBeys08RB6AzFtKQIzHTDq37VeE7WTw25Iq50HRmFQqD2Qit8GZkD4PXgC2ZgyIDlS4OPZmHriihg03rOt4K9eS8ekoq4zd0zZY4UvLv7E10r8iss/x3gro3KkwDklDxtEENPIFaJpcEh/MDxUAeGiUC7cSZhDnPuU/737wrNhv6mTd3uJ9vT0wK9v+y38/LqfM2O1hkzUbmKkAob0S8Eoyq9aqwEq25wnlUOmjjjyaPjMF/4Wxowbv9t9wQYQWP3BN75K+fYCE0fmBDEzZU0TmyQBRz3AKu9C51wGRKUD8Rykcyj/KK8AdRQocKuM1ehBZe0pY1WaDdfLWsV5VuSciNZeCqw61lS8RmPwMDI/SzCotA/hbz8XA8vc7pkU87F17eTQjNmHwHs+9l9g+Mg3GVi9/2741U++x2PsXC9vBbDavWsn3HLt1bDioYXGXMcunHLuRRT23Ayo2wJWY5HRCFgN+0QJmFgEGDmZHO4at5O7PuXk+cedBHOPnA/DR4zoN5haJCBR1r/4/CZ4+IEFsH7tmowDpqxfRQ5FL4doN/4DAKsf/vinYez4idX3hSaAVS0cVNR4Odzg4LhIj4qhAztEMpwd7+EToQFUmIkBUi6yIxsA7yWScslEFX6H70Nz8EujqoPw++awfmKBKqYXOuT2LmXN808LSzVHY9CDeQr4EPnsRsHblWmA4tz08KUWMZVOtyF3kYHi1KkRjaYDbMsmhO5CMfZdvKEp8IPX9dppykDlEeV9PezpCjqT856A6LCLRDqvAqfJ+DMuFtKy6PNEoJCbV8fNmw0H7deEgwEAGFh9MNc5kD9+yRhFjND8FD80GxxAStPDLRzPZk3lR1q8yuvUEbDqZA/rx1SFIRRslX7i9R7IjdcvgqcBWPVLluwFqhegrFHNxap6uwBiwixVRis+NzFrlZVK+VaRvMBgK+dyFR08OYeukRyuGL1FrFV6jjq0id6u7gdlrbIdEp7K8tBSOyG6r1Ce5XgrGwGdvq2yfaJsPVYFVlP3R7RnmdwRUpPYXOoA8e/67Qqslsust4KxumeB1VQnaAGr1dWU1pmtEfh3NwKfuPhS1mmlSBTlZSTmaTv0EmiaFHwS9mgdc6NKrlMsCoUGMv5DoFTB1vZ2ZJviPwRLEWSV3FYCmlL+VRUQQIUAACAASURBVARWKX0A5lHFmpsMqBIIq9507B/eV4vraKgWaQzi6RQ9yRc0oOfyjDhTkoUD4dh20WbtgCIVqDHQlDBSPZMvul9Q0mmQJa8X/hpVC06992m4R6EFLcCZzFqfFFwnsvfceuBTdcIiwNUDrDoGKXDq75G2bceESWPh/cQklZxRBKqyoqR9zyo0ykrlXKma6y4FU/F+XCiKCzfVKBwJc6Mio7QPLjn3LJgz60AYMHBAZVZvkTB444034N/+7Xtwy803cIgTgqqUf0ryuUqIFYGDogArcWbWwYfAx//rFTB95kEUCtvfDz4nFjDZ/NyzcO2/fgeWLUJGIM0sXs/qTKBCP3wXDt1BlgyGxsSGHVa0VRZq2icD7nVduBHsSOZmBDw6zT9r6nF93dS49OtNHiTqTpkTpK89ST3gr7TUAznGcVnxD7+e02dNZ5Izsv08zksfgl2bMn0mnPueD8KkadNh4KDBTTF0Gs0bvH9PTze8sfU1WP7gArj7ll9mLpl/yplwwlnnw7CRo6FzD7NW8d5YvfzVl7bAvbfdDI8/skJAXWZHzTn8KLjgfc2mAngGfnDV1/g5aA8RAMciFeQR9T0lqQD83DFWiDnLlPGn6yIMl7fRysHMeIjLrvNFqbLgff695bHdTUo8AiUTpAx4LJtXUSXyZG/V6w6ddyTMP/5kGDlqVANAtQ7btm6FF57fBC88twle37aVmhg/YRKMHT8Bxk+cBAMHIsO1+IMyENnLC+/9HTz37MZGSyLIRTkzA36IfFQnn28Q5SP7DTndCOMCgWUViRof+p+iGiW93NOpADLzCvMwiVVO+aGDj1Ipmxx6mpm4Arbpc0f7C81K51wLf0eVqDUKQsBPYm7KuqX7KZCIEVHqONex0vBV3jE4OsfGUdiWltc0BkI1lJYv4OtNrxTQKpujVACNRL5b3n0VM74XEeAcwF2VVeG1J6lZoknWPx9EzGYtXwbmbNFSjzl7GqkOrvApXmP6QiKETM8w0SvvSEeaG2PAWfDK9BodI52Ohx6wHxw+a0aTqQC2wF2LlhcCqyFaiu/SqSHoxvTWu0voezKMCsq1aWGmnGHmorb8SWWLpgLIBexEV/U2iOrfsfs2cX8k1ceLnL5xVxOGrDnQWB4IN0JATR0L7gU+AxErUMfGwqpU3EqYrQSWyjECAj27lXVjOpeu0SKxWGdAcrMSOCsvQwrFekcN6dIVJLzK6CA6wlUpWJs2F70bZ6ul77Pq/lnGHWe9N/Qg0gdUzkVryv4wx1EqW/h+WScY3ouK+4mdaTIxkmN5TiPNpxz6GYm5epoKQGVx+Ysqe5O+OCGNu+QcZrET99G/L4o8cE6HSNeLK0Nn0vWYbZqs27L7lQHvEYDv2OL0DC3GaoVV3DqlNQJ7+Qj85fsu52I2yhIVMBVD7+sSrk+MUgI+O6Czo4tzniLgKucyENoOCLDq73ScFGRlquIxUdCJiYqAj4TpCxOWnNoa7uXATRVwrBvHG4f41SM2nW2qKWCZAKbkEM6xlGnTKzAcLY9kHoCazoUchqv2PvU0ouGWrwzw9pKvsIWchQps+i6UgaNeWTCV0iqTOg+5NBgZm24D096lx22TywFWKV2EFIrSHD4EriobVvrB4f/MONX2mYGK50ruUspXKvlPkSWqBaDqmhMVv0NmKTNIDz5oJpxw3HyYM3u2hKb2bwFveXEzfONrX4JFCxeQOY5VWOmj6SaIiqulYBncxCmjZhXOg+NOOxOOPfl0mDf/OBg+YlRDYA2B4ycffxRuu+EauP+u3wbw1ClgGPai5qNXvGwNOYUuhPpxxxmLjYtmhLUUDCS/vryHPl5LOKskn1YegCpAp66ndN6qIlWmTMd95TyBiifz/A6ttgGy7/nvdM0XAZ90bpE6HzGV3CgpCOBu7scoM9ukT+MmTYHZhx8Fc444BiZOmdYUk1PbxJyLT69fC6sWPwDrV6+Era++3Hhyy/0PmDMXDpt/Ahxw8GEwZJ9hja9LzsD1ufW1V+CRpQ/BqsWLYNPTT2bGOZ5vAH/6ic/2o3jVzfoS9yiwGhwN2Ud/M4DVHEKN3bg6eFvF1Myf802/YBVuBRfuM2w4nH3exTBt/5mZnKnxJXXYsnkzLF50P6xZtTzTmu4bAwYMhONOPBUOPfxIcjqUfTDdxOrlS+CeO36dXV4lg/l2A1bnzT8eTjnrAugaMKDS68Gcs7/86b/CKy+F3LNej4ifD43ruFK9iTbCNCQ9DDniwnnCK0v2BdkLKN+mlOA02arsxHZge1Y0NKdTMWNTUsEIe9P2KipCJSmNEl2PcjsHIc6XsEBnxqoH8/Rrf41eQe0nIECU5kZazjgN3X5iQK18F50bR0hF2LrfoCq95WonJZBbwUVpeoEkR66lyopzUysQo4C0n2OZ/TsnUkNBJCVR5gGrPpfj8H2GwJnHHA4j9hlS6eF7sHjV6sdhzYZnsqCJtsAhUga+WIExlWs2gOK8V8KGXK9rSdMp5ewSxNr0H7vGZmecP9XOFb3XKyzFwCq/Q9qvvH6TROF5tSXdJZgdqoQUDzwiNirHhFHKxatYmTKdvY+TZFDaEfpewdXATFWQVYkQBKoKsxVBUi7chYAr1hIQe0P1fDqvT1a0Q3vjwS2cG2V7a1VAzIOPHvBuNCHLwNT02iKANgVI42jLpJXIDu0vsKqymNu2eUsGS5zKJAJWzZoJFmoVJ08zwColo5B5Xgp0irmV934x7Vg0dVL3SwJ+Fr1j33bVeaTiRdtsAauNVlDreGsE/ghG4L9+7M+JldpB7FMuBtXZiQWhEEgdaOH4xEaVkH0O1cc0AHINxfczUErgqYTts9LFwKqGd6le2YZFqDDRPbE3OUlqva1XmKosCM3DZjqwT5qPZwj7gM6O2Zt8PYaPhZfkgRg9WwHUaDOpEvKfgLQKxhZunqwNMdsiY+wFIJOeJFLaY5VZc4bqfbwS4RmrdJW4n2OQ092rDCBVZUfeQ+6m4q5n3Yv7aukCNO+TOaM1VQA6sKXavcBv9Ld4si2EX77T4k7MSFUQlcPva5TjlMFVDMPHwk/kTe+tQ0+NlTYsMNWHwCp93w19vT0wc8YM+MD7L4dDDjm0ARBQvMg3rF8LV37xCtj45AZOXaEwnOCplCfUwvGZpcy2JgOAjAK2w9AhQ+Cyj34cTj3nAhg0JN+Y2PHG63DTz38Mt173U8p7pSwQni/BeG3vCykz3MwXE5QrIcfX2EwyYzMFVwPolF1jXmnPKPCesZoaosie0nWWDDEbyMVODzs9WkcU4yZjyvLAf9SQylNmqwCffsy43eDU0PvQ65T7+uI6ZQyHjLLYBjB73lFw4WV/1lTuVXQaLPzdb+B3v7o2Hk1vfWWEUzzG+J4HDBoEl3zoP8LsuUfZXCleAeHI5ueROf1tePG5TTI2WdAvBVZnzjkULnrfn8DwkchuLPnU67Dp2Y1w9fevgp5d3TL8bw5j1b/LPBlbHfRMgP0SDDQ1BON7pBf6/aAasJq3nqu808x0SW6n8n76zAPh9LPOg5Gjx5Q2i3J93do1cMetN0J3967cc/0+g+Jj6n7T4fR3XAijx45r0OU6PPP0U3Dnb26Cl7dsdiIiAZPc8KXGEa/dECERyY+3gLGK9zv3ksvg4LlHWIG2oofu6e6GhffcAYsW3BWd4qPv/Uyh1E4EWpr0ctcpi5P3JF9UifyDqrMo69RkM+4lvN9YOhgWlCx/PcjmnHYMrGoOcFtxEkYvAdXuXl5nYp1Q9iF7FgZVGRzmfxEYYhEJCjy455V3Hj+DKpw566sN4L0XnwujRgxvuIR6emrw+4eXwboNT9u5BCAWLFsS1dUQ0ujeVcAMtyCi9x46ZmJV9lB5RxEDjl4unHfqsTB5fOMc8bjeVz6+AZY9up7BQMEd84BVZdRpf2ZPnwpHHXwADMB0ZA0+Tz23Ge54YBkDp/HIuL+ERybFStt9McuEqVaHUPhJ9QiSFaGeqrSbvCwp5MQH4854xqoBido7o4mmvU9K9Gn6rBxrJ4qAE0DMrawIm/PFsuwcdXzQZsREBt2HuBcMwofCVLi/cdFVAk81XYGwVrn4lTBeNfRfiA8ImlKkF44REiQogq0O9RoDtUicwFQGlCeWzmWWrS4bfRdFi6UMWC2bSn4/oLysqlcnumRZSoHIKVXSEXU2+Cng34U3XCP2ZSog9gCwyn32ALsD3d8GwKosvVLGKjvdOKqEVp8b+zqlNbHZkxWxbzaw6iVui7HaSJy3jrdGYO8fgc//1V9DZzsCqwyUIsCKwCoCn8ha1VB9BlWFgUo6sxacYoaDKksEMOF5ygigNgLww8w4UbpFCFL6AfrOAU6mvLO5g6ChAo7SmoSPoRRVRZuFa2A1WGQ0vSj2uDvQxgGd8quBArnAjnuOPCA1F0Cxa0TZkudKjTpL3RQ6EpQ3p6MhcKh6m9/vSSd3+U/tHMdCxe8op1gCdIbNnfMaGUAadinbrFj3D95/ryTatZqbnhzPfRSG0muhQXXOTSp5R3vrbRxFT0xUZKEy4IogKjFNCUhF0BQBVCwExX9j1dN6bw/Uavg3f8/Aai9gwah6by9gdWkuUNoLNTqOx7qhDc/v6yUQ6ROf+iycdsbZ/QJX8dlXLF4EV/63z8DO7TsIWOXZheH2znpSo9LNQbY7Q7Ex/O29H/0LOO8976dK2f6Dius9v74JfvTP/0sM1phtoGCeuhkCgBXOIw88OaDZA229M6A/KPUpEOMVdFlI9iNlTUQdb0/TC+hdA0Cbt86oJwpSZqKLYjaQnMrzk5PICospls1aDTq8lRhwsbMjozcGT2N7OL3ecRUkxYXKnJRxELEaMkY2f3H2Je+D4888j+Rxlc+2V1+BX/7oX2DDY2uSBw9yxwSHvurEyaPrfsz4iXD5xz8No8dVK/aG1z204C649bqfyL0DcGL6rbxPlZGKIRxx3Ilw5vnvAmQ85n7qdXh241Nw0/X/F1568YXAIKZUADhPOEWMzSP+hUOavdGROMJoVJKIhVR+m2Hp7N2qwGo5WJp9Uj0/2346QRoDqwos2boteM/+uN8DiudbFvU5ZN6RcNJpZ8GQIUNLpynKsDWrVsBvb/5lITM/A3SKg2rilKlw5nkXU4qA8k8dXtz8Atz56xstNUD6Tn0JGd3HvAxRY53fh268zkGrQ2D7auS7ZTmkMbWJQR73XXMIxu93wIBBcMG7PwDTD5hVuCchQ3fxwvvg/ntu1+0mGVOVgX4P0rBOb2Q6SSTOck/kxKNYqAjD9tWRF3QwBU4RWDWB7ZwqqZwOoCeNg6xTk04aLo4ON8nHGdaCQt56n7Djab8YXMzKHdNLw03tNfAxAWSd5OJT88JaWea/58JzqgGrNQRWl8O6J58Jr76gSBj3XuJ1RYfw8yUL5oS1qEB1OL8InY2d+tn5r0xkB46bHs6t45idewoCq+VOFDyXgNW1T8LSR9eJDh/aSNdx2mPs2xGzZ8IhM/crBFfRJnjmhS1w54OryIlOc8kaEoBQJ1hA5eSckBaDl7ktbOiTwk/hO6XDAeU1tVWlMkJgR2ZnGhQbWKGA7Ev+MIYakxsQNKTvwgniKMjCxAEeCnIncgroojGGOL4zTU0h+6TMb9JUZcDMRvPFuWQJcM+4oJnlZiUA1dkLCo4qSCxpA3hMNPxfimMhGEuKeY0BVoleY72eI9IwpyvlicXvpC3K56/vicAy/dvQNP5Gl67ftxv4LHKZjg6Ci3S2ZPL6tdlfYDVuMkkXUqB05OsK3tYWxznmsfZEpXRfIvtd5qdbL2rDO3Ux6qYv0GqrJxgW6RK3v/PLuOn9fUdkLckc5bTPfgWE9V4KrOqk4BUYvVX5KjdvbxlDtYyxmt7FD0SLsVo4LVoHWiPwxzMCX/rKV5mlSrlUudATMVjRaqW/tZCUAKiUD7UNK1AZO0CLQykgE4zcHCFvOnViMCbGX/AWhrE2Iylno/EGlL82Mqx8uBfpSn1R2FvcflBC8wDTPEAoMysiw94pBQ4E5WtQyUPWRcxcNeNOFUbyDKuCxhsEMSCSwk/kbcZxtiga+UW2lQCcOs+eFpbSjSdSonTT01yoDnylBPbYF8xtinmUJBedOP1Rf6pBDXrqPQxsopebQNNe6KvVAJ3UvVh0lMBRLgZlQCkyUuv8HbFQ8RotBNWL7fVAb40BU/zJ7WJjPVBHUFaZrFJ0i/I09dW4Cqts1oOHDIWvfP1bcMjcw/u1qNF4uP1X18P3v/EPth7M7BMvKtloDmC34449iocHDx4Kn/vqN2HazAOjvmx77RX44Tf/gQoAmYInyycLBiXwX8T8ybJA9Xpc595LzyqM3iQ7NLbWaRLyrEyZKKzgmnbOjch3UVmTZD37sEB2YKSygu+l8zh37SdtEms++Vh15gJmAd87P9F+2qdYzijb3l5SdOdsT2RoXJ/nHXMinH/Zh2EgVVJv/HnxuWfhW1/6fHgPJZf4cct1BgHAn/zlZ2H/WXMa35hyG9dgwR2/hrtu5TyuHB4c5JTODU4Nk21yxMjRcMb5l8DMWXNgyNB9aB/CNf/qKy/B8ocfhPvvuUMKJ6oDLYwXRkTonEoNzLSgi2exMdAePn4c4vGpNATueYvPD/coAj7yri2aLfn30XWpaVXynCQZANO9lHKDId6fMJ/qSaedDUOGloOq2NNNzzwNv/z5TwqZqul8wb/9G5o15zBirg4aXJ4WAK/bsvl5uPWGayPmqrZfZNSxmZ68F9knCFZIxACNk8QoxtXAA2tGZmk+saqtTs5GPYeBjWBQH3b4fDj8mONg1Jhx0NWFjrY67NyxEzZtfAoWLrgLNj37tEhF7jk6s/ndhTB6k7368Ja7lAFIZo0K21Nw0DBH7QtJISDAKC1m/g8XJAphpGGPkxDzaNCcwysFLcXZx93E/odohniW50QJyP6SMkFjucZ9jexylU8eSU5AxDxhhS2994KzYGQVxioCq4tXwPqnHLBaKk6SkFW/LyWArNcNPduMmi/GVSsLs+IUPwDnnXpcZWB1BQKrq9dxtxQ3TnpB7yWLrNJZ40ePgLmzZ8CEMSNh4AB2OKOT/NVtb8DqdRvh0SeelUdOQEgE6MTB4eW+yTfKD5kw22hQ69TPkLMxtIv6dHsfAowK5ClcJWxKZUpLO1agidiP4aE9q476JiHwBDDKQLBO3+B1iVeb9RSn24mdEwgrwanBq17XV+xcZPyVZVLGbiJ7QvMyix0gfaSRlM4yiModZ7AYAViufcDMV0m1QMBqL7Shbq9Fr6gAFkeuEUMV7QUii/RBHY0EPYZ9IUGu9xXbSoBtY+UTyO33z1DLofJCSOdqjgJTtGcW6VY8viU9SBikGRlofp+0MF6cwkOvw3th+L3XhyIAOFmXsT6dd3f+LuvQcXO8xKkodfH8yfw7sfl5P7I91aW8wFRfGTGhS1FsrXRt6Vz2zoxI10vSBPinjRwgDSaMnwNqm+Qxm1vAan9XXuu61gjsRSPwv775fyzcH5XzDlSUNecqGRQh9xaZtfQ3F50KgjsACAa4yOYcgR8GLoVwLRV8mX3GmGfuiFMg0vPNqHaMz9So1Gv4XKUsxUqEAjnCtcsqGf1+t3FSfA7b122iHShcQZWTHOWKxtFpWuIrNp8tdsvnKMUD/Lyh6IZ55u0+bExy7iPxmpORo6BVKCyluZdIPaJE9By+g/dEMLO3jizQujBGUQlqgz4EPfvqUEOAtI+BVQrlxxB9Yp4i+MlKFwOjPQ5wZTAVWax0Xg2BVQ4hwnbr1J4yVfk+SE9lT7iEGWmRLHtndejAYlIyN2k+t7XBBZdeBh/5z5+AQYOr5fRKp8D217fBz773bbhD2Fie1RMIBB6oV8CRTHYBZHkeXv6fPgmnnf/OSLF9ev3j8OX/9y+i73IBR1FO0v7pOlADI1KcvAKkC4S7ZXM/T0G0+7s5qQq+3h+ndNG1gasb7sOzNfnktBGt9dQIUEA4xWLJIRS3XcZC4KHMGvJRC2XaMaWAiJ+tiujQfK9zjzkBzn/fn8CABgV8tE2skv7tL38hUzQjby5U6cdbCawyuzQYe8o41b1BU2bYnIvm5tsLWPWMiggXSQv/FKIfOQugygtzcw3H6c0AVv10nz7jQDjrvIuKmcauzzt37IA7b7sFHlu9suGTeAMldWkgsDr3yKMbhsnjTcrA1bxOsDqQgjMOSI5SalhCN1ng7jplnpljyjPOPS8Or+EQW57nmkjGdu3QTXNQKQs0FmTqNCKQVFnYeo21IumY6FJZawKOGuBlkRWeudgBvZayRReeyEbOLh471IyoigZy6KcHXRkK5g8Dou48AVZNR+PRCf9NEW5jp4thHrYu95pj/TTdBfzffo4X7V2XnncmjBzeOA91T60G9y9eCes3MvjX8EPIh/Q1qYoubvSCJsJ1ZWHKrENmh8W+cce8IzLdJ8877TiYUjEVwPLHnoAljzzO77rASUnHfNeoH6EzMcs8WacawGVrl2cXry6X+F7nm6YCEMYjg6t8P1axOd5ff0/1EWZNKvAjwKrrL4KHCrwy1oPO/DiHQABsWL60IWjoSA/WD+pb7AoK70J4pPTqE+AU/9aaGe53PpVzUYSUUDwwZrcJohXrsCwPNJ0Bnq/h+9Jxyodqz+XtCw4ZY0KFAtf0O39P0WNab4FsCtHlUYcnnZ6vQ3uBgFVJNcCV0JjZyrYJM1+1P/bTMYy9xdVwLe6BE2gMS3TEIuC1DLDUbum7jNYm3zDT87c9sBr1WHNl24JlU13XR/J09srfJGC1aBrk6Qr2brSGSI6O1wJW98DCajXRGoG3+wj88/ev5vyQUoCKvJyyKeMmp5uDbrzKTm2nkC1WRFKPqYGpLuGXBzlT0Z8CJbLTc59kADkVgPPMemU8ZbvKNZmNKwJ2WWkxhd8MHDFsfJhoyn6jCqeahyg8DXto408QwDGwyvqSns0bonqpPYia58E2BUVC+72QDx55xY41zEg84OZZzv++1tcHNdFy8QcrUBiejz1hpYfD7fuIOUCh+hiOT+CpAKXKFEUAFBkGPd0Uns9AKYfy49/ERMXk9cg+RaYqAqw93cZKpYT3xEZlABXHi5mr7AX3Hut2VO0MfMa5ovOFvbrEvMYCa+ivDzWlyKCdMm0/+MKV/wQTp+zb7+WKef1+8I9XwoqHHzRFFxtToiSzh9SIVkU4MB30xiedfT5c9h/+S1SwBZmq3/6fX4wKbnhDtVGng7OA51usjAWlmpgCSY66fOUvsI9itlYMpOYBq1UA4fSeDf/2rFgHuvlxMXYqZ+KLGMQpMyRa7iLn8sY4LUAXnROxlLPKbtE702ftL7CqMrlR+43mzFsNrCLzjXM5iqHo5TE5whjA8Sw8nqtvJ2A1fs+p8l3KUil8IdXnDq1tWb/NAKuN5kIwGPg3LCz17sv/FCZMnFzh0jqsXfMI3HJDkvu34MoyYHXM2PFw0Xs+0DCXq66Bxx5ZAb+58broTqm8ig5GjktGXHLZSAH7Ysck0afCzh+awdkackRGrDXaHOL9X1mk/B49ymUKjawDX4SKI4wwDQ7+7MUwWg+E2vQJDFRlqvJ6YkMWHaYKZloEkuZVdGtP9RE+N5RiDA5E3mG4vE2Yu5R73+0+HlgVup0+ZFjnGU9YNnpB5SXn6AxjFjPS9TqfvkU3Cp/zFKOyytcbHr303NMrA6sLlz4C656uCqzGiyKeeynoX7z0isDVZoBVVlfCWHidARmrUyZUy7G67NEn4OFVa/nNFyaXRT0zLpIT6bTJ2or1XSEBOEIF5ekkfmRI5RGwT9aDkXkawto16oskB/VVo8dSUNlsG2VLUnSYAKMSDo83IL2PECEG/9iJwh9tQ0HTOpIGFNTVyDERIr5afEphbesI+mRR1CDpvJjGTWwp3TNp+dp+yu1QQWFZ0rG9xvpSh/N0BXCYn4fj7eIIOGrUUpcJKIpwt7BQOQcY5QsTpqrq+KG4FTNVmcmKzF4FVtvqGBInaQbQJsC7U0RaIKDw8NdNzFLRpP5twkXbBM/rMpFRcLAIVOUb5UdJhdkpO0Vi93JBwNBV3Yfe7sCqH4t6KiPcnhziNbPPmJcKwNaqFUsW+8cNUlrYqliqxkdUv0rXNM8HseVbwGrV4Wyd1xqBP64R+JcfXScbKkrkEPZPeyLHW/Dm4cEISTmWSZju2GMZMESVCtE3ouMJ4MT3y4YWZ0Af7VtMM4hekK/4nQV03alOkWRZnrND6TNErBT+0isVkUKcUwQqPU7XuwTa5oUToNCDq+m5FB4h91CBzucwmzQV/Pq9XmN/U45TVkZ7yVEsTNKkKBTnOuWQe2SOEqCK+Uwx3ykBq8xMxamDTNNaDwKhNVKKkKmK4fkIijILFUP2EVjlNgl8pfvx36gkUf4pKWqFilRa3xE1CQ4eZK86KrSCzZidyvOUjSsydSXsHVNgsJbdDn/z9W/DIUcctVuLe+OG9fCdr/4dPPfMU6Kfo9Ithd7cdArgUCgQwIZnGxw87yj48CeugBGjRltf7v/db+Dqb/9jWIs5QH9Rx1MQtei8aJ2UedkVxJSGEKgu/DhNPMMOjV5knM+OU6XG+eD8PfKAYVqxZf32VV1MbjTSinEhORAjM+4l0yVx/ET9r6Dc7w6wuluTWC7uL7DKzILsnAjvU/NchzA2Xg+SYkaLvTnZTgB2TiXvRsCqB2zwXHUc8FwpTgWQjl+esaLnVHiVFV5Hc+BpuHcDEMgbEB40lN/9fprXyXQNoszGzzkXXEKpU9IxzGtj584dcNdtt8Kjj6yoMA4xGy3PvDzj3IvgsCOQtdp4zDDH9oML7oaHF94XZGfK2nO98oZbLqDqXrrePWbGpTKIdarwcXlGCQgUxqoZk5prXoBOEU/xsyKEoezuDO8/KjQVHlp/C6H7WjAUjxAIqkALjqtUh9ciVOKKivYf0jUIPC1IcyOOkljuFchblwqAnCvOuI5TuMTvjWHSwwAAIABJREFU3IAhuYl/f5TKKhoABxL6dZGGwZaJdGnz0nNObQpYXb8RC/rlf0rnmcNSy85jh35wApgemHr5ky6U3rtkHC4848TqwOqaJ+ChlQysMs4Qv0PSP+lrBCP0NAE3NR8pXaJ6rgMu6ALW7Vi2O9KiGxMPNJuerYxV1bFd6D0DrsGxEsDUsOq5S7z609QA5lIwViUX1tQcrHyphMQL8EdEDdS9hb1K+m9igihxIDg3smxVqoUh5BhcA5TeTVK8aao3dawQkCr7LtXYoBv2SUq4UOQU2+SuJEQA6R+9Ac2xyhIhzB56PilkJS4ce5fKZpUIOE4JwIQVZrmi7q95V5nByqkFagBoN8gY0vfIcCUmSG9iMwS+OxNmOQ8uAa456aG046mzvWQ5xMBqRWWh38AqIeL5vUFyideNtSv02GID6ZURmJnIQD8uGb3d3Tpl1kZt0nmho5EzJBn3WA5lcu4Uxvb4dR2x2hsUo/JOAeRhR58mZG5/ZHqLsVq2klrHWiPwRzICP/zZDSz+lC1kvIL4AVMji5SJgryoKlKLwFO+nVN05Vb2XRnQ6ruVY1x5gChV46h9u4YhAPskSqhE/ITDqWGa7Lys3Hp9Ik5Qb15q1k+CX1wNPadU6rnkrZb7qOKMipD+TiCo5mfKubeG+bO3XnKhEoAq/wh8ZRaqAalJiH6N2KJcFIpymhrTlBmrqPggY5VD/Tlsn4FSzYmKAKwwUvGnXIP3pcT0Agrj36ickWda6AWWMYg1Iuig+aZJGqSgBkKXojRYiD8hc46ZaGArt0iKp855UQA+/7Wr4NAjjt6tVY3vbc2KJfCtr/x36N65g+c4Ww0ZtirfFiufivpBz9YOsw47HD78//wVjBzNjBAcr7tuvQFu+PH3rG9lyk70ACnrpASM8DmXyrDSVA6kpn10f6dApYpkmv8yUggFBrd++IVVkBogNbIzLzIPpSkBb/n6LEMqEj9lA1Xy7KUUB1nv/y6BVfKKxGNO7/VtBKzuloBIF2c/GqsCKGqzkaHTD2A13adRRmOu0zMr5jrF67Hw2DU/+UHlJ/VGVt6SnXHgLDjr/Esq5XXFm7768ktw0/U/hZe3vEh96LX9RUVy0EPKimpElZPTvd6v9cjxlFjAch3LUE6zFFiqfK4W2UOHqTkDbZNQaIP3Md72/D2Cg4LlKYdm8DxoFxiX9xn+Tv5pOL7ui9asAsO6LkVPFNlo4i+6Tg3/FFT226AzuGUf1rYSWCYHvPd6o6YskHyZnrGaOtLchpPuddH2UgbYy60vPfsUGDl8n4ZzGlMBLFy2BtY9XQysxumd4hkYAQ6qR9hdQ6+JxSdKJV5jYHQOwBCFcGNbDcDXvIe8+KyTYerEcQ2fH3XTpavWwYPLH2NdJgVU6P6ahgoDzfl/9LEc/1JwVYFVvasxOrWJZOwQgjNwVEBSaZjYrMiQtXurH1xsAnSmyjGCO53spGgnOSYuCVkNAurJPXhGSk5Sej9cdIDej8wxSqmlYe4CrOp3rK8HEJCYr+2aR1nGTQQktke6sQNV6TsBVv1PdVAG0JX3W0wDR+uiHa/TqEVmQLKYQdZCQrCJ7LjEnlK9Vuv+OeCV0wDQjOD/S/5Vzc9KACtNAMmtSszUALISiIr2Bb0HtEHkJwGrzHBlMgb+KjYGBQhwJJu+94we1gyaGjbZhusgbz8u1eETENTfIM1T7Pd4AlYNTQ0LuzGwmhAb3JZS3s+Q0zUdhDznup6TybHqLm6Tg9znuNXUEdQCVitPvdaJrRFojcBbOQI/vuZG066YlRq8oF6yxYBKUBBS55kHR/V3++k3Yg+spuHHMgB8Sh4opZuGmQ82ZIX9yQxqmhw+3oh8CA4LdK/wqcc5cm9FChjrdHycN3KnLEbHkpxRCZBqHnYxysS/b15XNBQVOMV7EfOzzoArKmYYGkh5SVFRQ4BUmKhoJBMwSiH9GIavIfc1wNAkCtnHtAA9IXyfktArY5V+9gEDr5LztNZNzFXOrRqKTSFbVRPPUwi/URMwOIeNu2AjMiAaMU9dWQ+zMbW4WjA/BTDF+SKx/qQvCFBjjBzW2jvaO2hMGJAD+NyV34RDDg/AKrJPx4yfQMV0mvmgkrjo3jvgX7/592IghNx5OuUDY7WPAWAH8GFxls9+5SqYIGkJMA3C7b+6Fm79+Y9DN9JJ7hWTZF35vpeBMpGjo8S43FPAaqTUynsyBVSs66L+Zpw8apWXjIvlZMgZqzLlsah4VemcIDDQa6dlHUtaagGrCeuiAFi19cyMA967BJwSUEVZeHR8DzFWs3SRfiAT0uNm5Iqe6x2HjRhnbwaw+p7L/wymTZ9RqesoC5c+9ADce+dvK51ve6WcXRQQedmH/wNMmjqtUps4RquWPQx3/uYm40uZnPFRKjxJDGeSmWT3SB22AZASMFOmQUZmRblZRZ1R/pfJCK5QznOYc5Nalfsk/QXvXrpfBoYrXs3Xsasr6oexnJSFpiOrP9ugLrn0w9joviw/nVM67F/MOg9/y9V2biL3bD8Or45EPa7NBB+2+R6BDHF74tu39V+812WqsxTvpRVEdXPA6qPlqQC8wyMJF4/Wd4IyxMcEeIraykljQbhTFoCsspBC023wrnNOgX0njW94GeqPi1c8DguXPsoFodqTYjsMNUq6TB74iNmm4KYUaDUWqUKwtOYwLRfre3HRJHx+prBimwQ907Mz4ErcewFv+dlCqiwG6oKOz3OcP+1UWEl2AWWkahkfbL8tEAO4EWa0YhotNgIsKSxjgJIzVNmXSmLAe+HvSsNVMgWbIgxAm4NG9EfUaVHvwEisjk5mrqLcwlQA+C/kXeUoKmapMhjnwVcFWZntyul2iNhKRHmfRklCz2k8QioRD9ajhCGJRB2XBA2aP9iwZ66NEJ5R8qpKsSo2dpSEQUgs2TSUt1VSCTATVY7VJV0YMWWFpUppAvBd8Bzw79TmnQdWyxwsycwv2mczctFd5/WVzEIqAVYpuVokK8NOhen58sRXI2DVjK2cFV0OrHIaJvt4czjpiR8jftNOBHubReo50tSQtk30JWyn/gOrXs6kDFn3OCVAe5nuVXasxVhtuG20TmiNwN4/Aj+9FoHVSMrFbAY5xLp5ELMhHEWknxq17qfKXBKq/nsvSF371ouoSdk4FGTV8+lnOKYyUMFYFm7cY4E36QrRoeR3UaCMQhoA25opQHyVXqeeVFW8uH3xtFMqJT7Xb9yKq7KSZ72wZO6WYp88riH3KRW4EkWKgFFSCkPoP4KqBKRK0SY6h0BNKSgl+VAR+KT8pZSvlMFRDNvXnKcYMom5TimXKRWJ4jaoLQJZub16rRv6at0hFQCCtATYYpgOhucwu5XDeagOJZuB5OWnDEf0oaxuOh8U+nShiAp26pvTauIKquo7JgBWgHeeYmF+qoOAZonlnLMpE6ooi+F6xVf+CeYcHlIBrFm+BDY8tgbOvuS90DVgQFMLvaenG35343Vw409/SO/bdI8M6ImKs+83n/mFr/8LTBTgwIDVawOwWgoERqyQ+Mxw+6wV6/XILDgQzjfni46I4Ni8HGO1zucgTYEKtU6yiqAz6N37DMvdtSQyIVcHTr/MOUnvVPhySeal8E6QEbHYdE+SPlQTSro6HfZWxiqOWFjpPEK6Nr28VrnJxofuD8JA09yNyuzTwlbKBtS9gC7jMEUzVPw+RAd0j9CCfJpnMZmrpc6EdIbotW8tqJo6FBoBqyr7aMdJjATPnKoq3A6bdyScfMY5MHDQoEqXYNGq3/3mZlj76KpK53M/Zc4EUe2u5Td9+jvOg7lHzq+UDgAv3rb1Vbj1xuvghU2Y61KVCxodyytK0EkkBPm4faJincmxDJswXBYz873QdL+LcNNq3TQOmA1c+5ORJ9J36384AcErlfqRYY+gsYEiupO6PijDU9ZMOMOgkSCCbVH7wlN4hYKs2p9YJtpuFBOkIkA7s4foUEthpxjECK8ssydmNxb3LpMpFc3O3MGOzrj0rJP6x1gtMNRDNJPTR9M1q6LGO+tlvZj+KUCkOuP5EpcgIaN/er5AkGXUH5Wx9LUv/NgG7zn3VJg2uRqwumj54/D7JY/SWsLUYpyPWAihnnQgofmqV6vMYrBNeQkx4IkHMOaHHOQJkSEAtq4QFQF6zALtkWAwPo/HCEE6+kl5PWXsNM2WWBHtAu5w2TbJJKz3p7QAvPtR3lViZmoOVo86aZFVgnnpfgSsSl9Q16a7Y60CBQKJsSnsXh4kAUWdfmu1Mtqgo6OTUwB0tEOn+x1TgBCzFQFXAWLxZ3sHpwVoR0AWgVm5ls6n+gRATFYE4XQNEmVAi4KKfciECNXRNIOzvB+dj7YOGFTnXLMCgGt4v81lzsPK80AKYFFhK867ymCqvFetvUCkDgFyraCt1GVwQGxgi4uFKLYZR2NGSz77d9gYIkew32dTPTrRxuPtJZVBBfqIByVZVIswJWZwvitSrLBIF4pupyyW5JH5T2/1p2NSlgvWC/l4MNNcqTZO3FH2R3hfmFwe1yVRqpPa265v2oZZ/rFjTUzq7NMm6lw5eMqkGPv4X4tySeNo1qtobbkvovVlawRaI7C3jMBPr7s510DxIBWJV1PyeWP1hpkxhXLO02tN1c7bMCwNAedJavTJA5YM6FU2CG3EeGaHsTu13+rxVeWNlBjvDUPvuqsMat5s1QhJaXL+MvVu43HxuMUhXqb6RmEouPmTcqAP7PKikpedikax0kUMVAn9J5CUjjHwyWH6ci6F8uO/PismRSxV+ltzmyKAimAqgqaY67Rbwvwx3ymyWLlIFLJR0TvMbSOAWwNARip5gpkNq58OUnZCSJqmicD3yaZZzMxMt2wDP51hyBhhSDkRKXTGYs2C9qprKGhpc1AYSTZf1Yhsa4PP/H9fh4PnHWnP8+jyJfD1L34GPvKpz8Gxp55Fimgznx1vvA43XP0DuO+32fWl9ydGnWPacT8BPv+178TA6o3Xwq+vu9puXxp+n4Kbfj2RIoD/2imX69z5J8K0GQdSMZiugQOhs7MresSe7m4C27e+9go8t/FJWL1kESx9cEEhoJGuyyiHVWZh61pngzx8UAkKoELWYFY2F+ulGRBYG0pB2YKXF+ZCieBpIJTYBq0guJqYQHPnnwDnv+9DMGBgNRDrxec3wbe//IUm7lB+6of+8rMwY9acSu1h2o8Ft/+aUlYQ6y8zB8PYTJk2HcZOmEjzHtngEyZPtTxwo8aMhc4udmLsM2w4dMnvyrh5+skn4Cff/5a1z3uUZBZra4P9ZhwA+wwfTtcPHz4SRo/DcNU2QBb48BEj6PvOzk66r8qbrq4u2LFjB9x+y6/g8cfWyPPyfBw2fDjMO+pYmHHAQTBy5GjoGoDrg/P5bdv6GlW5X3T/fdDdvStnnKrNh9mHzIUDDpoFY8dPhKH77EPPHMuaOkUNYFTB61u3wvPPPUv9fHI9V9oOa6fa/Sq90IKTLnnv5bD/AQdVbuKVl7bAz/71u7CrZ1e0wn0DsSEaN+0zxtFezt4ymHf0MXDCaafb/GjUIWKtLl9CzFkqdiZyY/SYMTB23AQGGbq6YNyESQREINAwYuQoYWu1wZAhQ4nxhR8ELLAfK1cuhwUL7jHHp/ZhziGHwgEHHARjx42HgQMHmnzauXMnPPPMRli2bAk8//zzIrwAuroGwrR9p0FnVxetiXHjxsMgXPNtbXT9sH04YgLvP2TIYDGk26CrsxO6u7vhwYcXw6pVq3l8bePj3njHlgHH7hwdT+zM0CFD4cD994N9J0+EUSOGw8ABA2itpO+K8qnXavDattdh0wtbYN1Tz8Arr22109SJnpXLoXDUvpMmwEBaS0C5SvcZMph+HzJoIAwaNJB+x+cbNJBlAbbV2dEB217fDnc9uAy2vPJa5pWPHTUCDtp/KkwcOxqGDh4EnZ1hD8H3X6v1whs7dsLG51+E1eufpN8bfxIAWgChS89uAlhduppSARSZ08xUDD1hx70CPT6dFJ8zdMggmD51IkwePxZGDd8Hhg4ZTMxDHJ/Mu6Ic+H3w+vbt8PKrW+Hp516A1Y9vgF3d3Tyu7JYW4DLck3RbDDuXs0LkGo/H+y88DaZPmdBw+PDeC5c+BvcsWkPzvQ+VYwUjNB2WMUMB9p8yAYYNHURjNWKfITBu9HDqA4J8Y0YOswJM+wwdDJ2Svx3nCba9/NGn4N9uvNvICoLL0fqkUHOmeooujSlBWH+3cHxlttbrMHncKDhqzgw49ICpMH70CBi2z2AY0NVJ/fCf7p4a9PTU4NXXtsGm57fAitWPw+Llq2HXrl3QjoV/jVgQXrClEUB92YBl7tfEieNh6tTJxDRFZ/706VNp3eOzTpzIcgqPjRg5gtYHPjfuF7ikb7/9Lrj66mt5jOg1tRNrdciQIXD8cfPh8MMPhalTJtP6wj1PP9h/7O+m5zfD4qUr4bHH11MRPAZjkfWqbFcEXrEol0sbQEAu69+YPYEKxFrNg0BrIfg7kU3y8AKqCjvYpzWjl6PvTMB4ECYrnSeMVQFiCYAWxmqbFrjF8aeUAaHolaUXILuLGcVcQEvIMDJxyJcrhBuWrUXTPYB2+bqogszx9WmofJEem/e9ypIMcJvkjXeMDqEJuRzfrjvis0o7KM8ch/un94z64saI3A4FY6ZrkW+YnpRU0XDCMfVLKcM5780E7B6LSwYMQM/1eIFZ8gmwqnOU1mnmJijLnNy2GyKDvlgXawGrDbeN1gmtEdj7R+Bnv7g1I94MbHCKhAdaI2DVM4Qc0JEBPcqK0WgbPhSKpZobYC+swvfKABW9iYWdeB75WMhLpLKPBLsqr5q7KfVWCUtV8wGJ2klNE0fVsUlVQdImglKnnmjmDZB/27EG2EOOeU45kT2xQhEExe8Q3CTmqP5jMBXzdqFxw2Ap5zIlgBXD/JFtSoWk+GdvHVmoeIzD/GvEWpVQfwRWsdom5Uzt5vsS6zTkXMXviFlmygfxA2SIKfaKlCqcDx0SdqWMRgYu2NjDH6x/eRDU+UJ1btg8CDaif+uqNLIPldtlfS0FV7NMFgvNtj6JwiP9/PT/+BrMnuuA1RVL4Rt/+1cwaPAQ+E9X/A3MOuyIygwpnbSvvrQFfvqdf4LVyx6OrlWwUBUPHSdSM9ra4K//4Z9h4hQOdcX3dsdN18Gvr3XAahmIl6fASodGjRkDJ59zIcw75iQYOWZc08+DzezcsR0eXbEE7rr5F7B50zMZAXjkCafAxR/8GAwcxMby7n7w+RGcvvOm6/P1MBmLj//1/4BJ+07P3A7X20P3/g5uvcalUkjOwnn18S98GcZVqnIeLt722iuU+3bDWgXkdvdpw/V/bMDqvKOPg/PfczkMrAgU543kls0vwL9880oqNqeTAQ29w+YdDWdf8E4YMJBBmWY/CIwis3L1yuVyaR2OOf5kOOrYExvk8qzDSy++CHfedgtsfOrJyrcdM3YcHHXsCTDjgFkwZOiQMqutoM06bN++HdaueQQefuD38Pq2rYXAjTZQxqSp0vF999sfzr3oXQR4V/08tWE9/OJnP4I2LBKY+1FHjwMenGwTCW9X6t/T9p8JZ51/EQxtIk3Llhc3w42/uAZqPT003u+9/MMwanQoEFj1mfS8Rx9dA/fecxf9iWO7777T4Jhjj4OxY8tzTyKIsWTpEli6bClcfNHFMHXK1GZvbedTqoXlK+Chpcu4H/TfYJiyY4v3OQrFlqrRZuq3AcyYti8cctCBMGHcWAIjm/3gs7+6dRusXvckrF63wfb7PNPyyENnw7zZBzTtpNQ+bd+xE+55aCU89+JL1k2sTn/0oQfB6BHDKu9nCIite/pZWPzIWtKnij6XnnVyJWZqs2Pmz8d3uGzNOli0glmd3omvxY7wvcw9aH+YNWMajBwxTHLK9++u+LxPPP0sPLB0JWx6gccxAn0VYGxrgw9dci7sP3VS/27UxFWbNr8CE8aMIIC4v59HNzwLX//RLa74EeJlHPbPOjcXZ1X9uwf1azrGDNZBA7rgvJPmwenHHAJTxo8uLWxU1sdd3T3w+Pqn4Hd3L4QlS1cKe9UgamF1K102sFS//KXPw+TJE/v7+HDnnffAd77zAylc1QaDBw+Gy97/HjjpxONgKO0xjT84Ds89/zzcfud98MSGjYH12t5J7waxewJPLUWApgpoQ/Q7gKoGsLIeXqd0V3h/iUhxXQm2lMJbIUrPgFUBqPkdBiawMlit6JWE+rcRyUOKg2HKAAVsKX2A5mqVHK6SVoAmARXLxc4xY5lYxxqtmKZ0sWdInC/Rs8UFWP06KwNWC8kCDV5htiAnryfdZclSyinYlQKrnsxQVqCKGi8CT0uAVf8YWYfT2whYTSCHuK9CIpKHiZxjadoWh2O0gNXGcqh1RmsE9voR+PkvbjWFVBkOHkTVB/RMhAhYdbLVgDMKpfDAVfDa5TmFFCCLN574zCg3VE4jtGE6AcYKFDOaFEi1rduxBNJj+rzcns+Pyu0HWevCkuQ8YkaIl5OSz0tID4GnmNeJ9mvxmiPgKaE/FHZPeU453ymGBlGYP4GiPVCr7WLGqrFRmTWC5xKDFBmlyEalfKgKsHZzeL+wWpGtioolg694HacCIPAU97KksiY+CzFFyNsnWzOGOUlOUK4oGpQKrORL4CoqXcTCFFCVgD55YRGwqvNDmYehCql6tzmXlU8bEBiKytpU5pna4wyyiiIb5YNiKJaAccNlxIMLbfCpv/0qzJ57hK3nxxBY/bsr6O9JU/eDj3768zBlv/2bXu/PPrUBfviNv4cXntkYQH8BmWmGpY4JaIPPEbC6L90L39fvbroefnN9AFbzGNvWsURx0nNPv/BdcOq574R9hjNzL1Vutr++DZ5evxZ27dwBE6ZMgwlTphJjoeiDAOvS+++B2375M7pGP0eccCpcfPlH9yiwuuC2WwxY9WtcQftDjjwGLvrAR2Dw0KG53X1u41Pww2/8T+jemc9SwjnUAlbjodvTjNU3BVgldkw7HDbvqD0GrE6asi+cfvZ5MGnKlMqAJwK+t/7qOnhJCiT5PcSP6oABA+HE086EOYfNKwCY67Bt61Z44blNJLfHT5wk4F8xA2L79jdgyaKFBLAWseLIuHKaf38MtxNOOR2OPu4kY242FoR1WLlsMdzx6xuhrT1mPvprGSMP+4P3GYUiQxqyLxzWtjZ4/598DEaNHtO4G3LGrl074ff33gNPPrGeNoBL33sZjBw1qvL16Ylr166FBQvug66uTpg//1g48MADK48NMgYfWLQIZu6/P0yleda/DwGrK1bBQ8sYWKWPYy35/ZkIYJYSpw0mjBsD8+cdBpMmjM8F6rDtV7ZuIzbqgK4umDB2NLFYyz7IJF286lF45vktwb+t3WoDOPKQWTB31ozdA1YfRmD1ZWLsHTt3Fszcd3K/AblNm1+C+xavKmSvXnrWiW8JsLpk9TpYtBxZnaGsPa5XZCoed8QhMHvGvoVj31PrhZdffQ1eepWdK6OGD4NxY0Yyo7Hks2tXNzy47BG48/6HJQxdThY9Gt3nH33vhTBzWv/nZ9VZ/ewLL8PEsSP7/R7xPo+s2whf/u4NEkfMmUy7ETQnPVxANmKoMsDaV2/nMPt6Hd73juPh0jPnEwO4yGf9xvad8OSzm+G5zS9BV2cH7I+s4QljCp0ReJ+nNm6Ca667GVauXBNsLEkfQEtVGRhtbfDlL38epkzpP4h9++13wlX/+zuk4x573Hz40z/7EEyaNKGys8G/q+3bd8Addy2ABx5cwrlaKTVAB3R24e+cMgC/1/ys9B3ldBXQVVirLI4QzHPRRW4rU8JFZPcJsE/9UfKKEG4s9B9tEwJINWdrSD9GOW2lrgTpigSsShoBtXHoOKcq03Ro2F47EWN5TlB6M031wJ3Jnc7pt14/TaPRmgFW/R6d7utFx8qAVbKkjNwSP06/gdVitYQTZZQc94MZP9/eBKyGp4jncPzg0ZxopQKoui20zmuNwN47Atf+CsPjAvAZswqDgEjB1oxxpkq7pAkwPb8gJNdAy8zQhSTyRcKXwUkFPQWcSuIEFBjVyCoFUHmLFP6pB1hd8nRSCChsXBLryzBwG4hBhmIBprQJS5a2evGQaiEpUuYwnB8jUwQcJe8rFY7CcC0Jza9xQSlil0ruVAJVMVRfmas1ZLYysEpKQS/mPeWcqAiS9nRjiD+2vQvqNQ5R5bB9yUeEXyCYKrmgNCeS8FoskYLOCArjp/AiZlOg4qEsUQXiKTwIOogWo/NCjWLDXhU9J7iCAVljtQrz1N635D211D+exaR5F10Ivc1fSynhHKny7hSAjcBM18Yn//ZKmH2YA1ZXImOVgVX8HHrkMXD5X3wKRo4Z29RixzmzdtUy+N7XvgS7duxgp70Wa0sUD1XErvjqt2Jg9WYEVn9q982kApA1RsBx0uZ+Mw+C8y/7MOx/0MG5SjbOlUeWLIJrv3cVdO/ayX2DNjjhrPPgrEveB4OG5IOVrPfW4cnH18CNV/8ANj/3DF2374wD4aRzLqT7DZaQ66YGTE7G+b3t1ZfhhWc3wrKF9xFLNlVv9b1f+P4/haNOOr3QiOjetQvu+NU1xFzVtZ326ZxLPwAzDz4URo4e2zinbh0BsFfhyccfg3t/cyO8tPn5ph6RAQ/+UB7lnM/exlj9/R2/KUwFgI+37/QZcOzJZ8DkadNpjJtNrYFtEGP1f3/V0dEZWJ2673Q45oSTYfykyTB8xMim20bG6p2/uQV27NgOp519XlOAHa+DPli+5GG46zaO/tCPV7anzzwQTj3zHTBmLMqPrMWB8/2R5UvgzttujUDQU844Bw4/+thMWLa/D67hdY+tgdtvvTFKS1BmnPnr887T7/QZ3vmeD8CMA2dVnue4zy1e9Ht4AMPlnYMm6BqaUojDRM2ZJhuGHyE24LUENlVQgQvf+W6Y3ATbE8do9SOPwJKHHqZaMc3EAAAgAElEQVTxP/rY+TBp0mQYNmwYdHaVg1B5D/344+vgwQcXwamnngJTp05pGsB4ccsW2PD00zBtylQYNXIkDJSw98oDLCDR0lWPwEPLVshlXPwq9926NDhHHjoHDpt9YCFYh8zQB5evgnVPbZR9uh2GDh4Mpx57BIWgl32QsbfisfWw8rEn4tPaAKZNngAHI+ty+DAK+28W4CfG6sMr4bXXt8MpRx0Kk8dXB9aL+vz0c5vhjvt5b0k/VUP+m3ln6bmoly1Z9Tg8sIyjHlQ3nTphLJw8/zAYN3pkbvO4Ltc9tQnuWriYUyMo07SvD/abMhHOP/14GFtwrTaI6REeWrEafvlbTGkRzH/S8up1+PgHL4UDp/efUV11XNY88Szs7O6B6ZPHUQqAKIVQxUaWr30K/vs3fy52AabN4ghvqklgkWGYwoqfE599zgFT4ZMfPA/mzChev5hS656HHoG//z/XAabzaIdeckSgy/nEo+bAn3/wIpg8sXhNdHf3wN33PgA/v+ZG2LVzl0VZcaKFsPd/4AOXwpxDZsG4cWMtHUbFR6fTbvvtHfBP37gK3vnOC+Hyy98Pw4Y1V3Q1vRdGRFz/y1tg5ao10IGM1c5OLowlhbC08BX+1JysKJfx3XV0dXK+VmSxii1FTEk87gk3NOHVqZb0gA1Ex7fU3Lwcus9ZrRhYZQKLps2QnKuSY5WK5mI6NQJYmcxCgDZeR7l0Oa0ZFbWSwr/6NzJhKZct3o/IMTx/vNzix8mPuCh7f57DnJ5n+2GVCZDxBOSjmWkO8crFVTXffV5fyoBTLMLo+paC50WPRsUb1bbPnKR58oOc1FNS8LlRKgC7LgXM89Vxls0FzmkmccVzQP+2n3KfFmO1yqRundMagb18BH5x0+38BAnDVGE0fTzdIO1xc1y7eRtCHovGvksEkoVC0Z4ZM1CjRFROyDHWKUCpVAeNUwEEgejB2JTdSkCqpgdAhUyS3JP3kgBWCSciBRTz7IUiUhqiwgAmhuezl1TBUfy7Vpfcp5j3isDVENJfJxYph+0z0MrAKYX1E6i6k3OcSu5UVBB6awikIlu1hxQDVBJQYcBriX2KYf2a7N3qCMurpnB+DfLgyqHkPZZQHZ0OxPfFY5qwXwiq/j0r4M75urT4jKsc6nOIqsfUpYwI4UEhB5tqn9pHAxI941UVNgVOXToArbwaA64MGGpG23CMx+STf3Mlhfvr57GVS+Gbf/c5+xvH4aSzL4CLLy9mRhaJAlT8Fi+4C37yz18PIIJbc/46fMQrrvwWTHCM1Ttv+QX89vr/G5aeu8DYq6rkOMYqpjZA9ujYCflMCJzv69esgh9f9TXo3rk9en94i4s++FE45tSzS4EqbOPpdY/BjVd/H158HovDhM/J77gITjjrAhjaRPgwOhUQSEUmbB7DNC4G0wYDBg2Cj3zqr2Hi1P2KJTHmWFyyCH7xw++Ec1R+OXY9HsScpvNPPgOOOfUsGDYia9S+8tKLsOC2m2Hpwvv6Lfm9Plqkx+1RYNXL6gIgN32YZhmrjYBVdcbgfYaPHAUnnnEuzD362KaYzQisfveqf7C4ATL0aNYGtvvkffeFk09/B+w7fXoGZCp6YQisIgB4xPzjYFgTc9W399KWzfCzf/t+br7VQ+YdASeddhbl6sz74P6xZtVK+O3Nv8w9zqAm5jYttmSwjXVrH4Xbbv6V9cHLvzI2qzcUUValgNfoMf8/e9cBZkWRde+bGQYzCoigCAxJcs45SpAgIEkQCYpgTruuASMGzAqoSJIogorkHCXnnDNIzkicYeb/bqqu7pd6WN31d6dddt573V1dXV1ddevcc8/NDE0eaAu33uY/dB71mefPng5bt2xyAas07ElEgzrvvM5c+p1C1+1oBgVf+XnXrlcfcuaM8M6HaMmDBw/C7JlzXXvi4+OheIlikDtPgkt7MNrLvWPHTrjxxhshW7ZrC9+9kpgIC5cugy3bd9KlEnLkgNIlisHtmfy3MTFWN26C5WvXO3NDUJItaUzhX1UvXxryJ+QMO6ZjvZat2wybd7K0Bdt9HLmQJdOtUKN8Sbg5Smgxhtqv3bIT1m/bHbYZMYS/LIbw3+pfWgKB1SXrt0CJe/JQ6P8fsaG9tXrjDlizhZ+DPR7fW7kU3OK5V+yrN990Q5Cmaai64PM5c+6CFbnkvQIzKDds2wNrN+8UzccUyJU9G9TBa98U3qmJJW3cthvGTJljdH4V+MF9Re/JA43rVoHrRbM2XFtdvHQZJsz8FRYsW+OK+EoOxEDbxnUh4W61HZyxJ9Ottxj920jPAMecY6fOwuVEtEV1+HJYuXru8g074ceZzJy9M8ut0KJ2WShbJA8xQ/1uqzfvgRc/GmZC/tlhifClAGIadCUJj+pXKQGPt61HGqrhNnw2U+evgre+HEn2Ms41cTFJEEs5nBBcDUD5koXgmcdaRQSx8b42btoG/fuPgFOnTtNsxYFcTm9jIkgKydm0fKAxVK1eEa7zmSQQ6z9t2gw4e/osNL2/McRfg5MmVBvs3bsfvuzTn+QyUAMaNfhRd1nZqiwPwIzWdPgXgVRcLxDYKp8JTGW9Z15PiPPH5DbihHdm7WBXRJsHo+QIOHVyOBBj1UTS0VM2CcCYdIoAKwOqIrQrfYGlAPR3koKgpFec3IpZsAimKgv2KgQIgBXmqxdYlbWUn37qMsOEXBLqvFQ5nCIAq0ZyjAbyUMkZ5erhaNp0nltj1VXf/3Fg1bGpRC7PNKeNJQg2kQas+nlF0o5Ja4G/RwuMnTRLWGp8P2ZQt8KSZId7TA3hjVLAjTNZymZbqga4dMLsXQs+RU0kcZM51evB0gyaQSxV67LG28mGnIbgu5mujnA/GTYCIOKxSSapFDNQKXwIAU0CTHXSRScnA6no2cb9kIyAaTKH6hOr1M0uVcYqhehT2D7rnEISh+0r4Iph/sxEvQIpychaxUyXagRwKAtO9qgnpBpCPAUy6Gs0Ta2nhuL7eJ8sOI+GIgvdc/C+ZJXkD5ZnnY0ePAIF6sk+tgFSmbTpKGKsOlqqNpgippMF4Hv6mgKl3Nn0f7wcdDFRxUAwnm4LxNUQe2EUa39Uo83ukkyMciyDZ17/wAOsroE+77xsWk+NlEZtHwYMq9fEOn5HgcTEKzBv8i8w6YdhxogMwkmEufXP93u7gNU5k8bCtJ9DA6v2O0vOAbklBIlbdOwGGW4Lz+r5/ewZ0gjduHKZSC44bFosF9mnrbs+E5WlSwuHVUth9IDeQc2Rr3BxaNruEbjFJyiDrNmpY0bA6kXzQzatF1gtWrYiNGzZPiKzFgs6c/IE/PTdN3BgDy+gdfM6kPT3giVKw32tOsANNzkL+LOnT8HEUd/Bjk0OkOH3+af2uD8MWFWUynT+CC55q5J/GrBqvXOlK1WD2g2bUXIpP5sCq0L7dpjzFrCKC14MuW/apj3kyJXbT7E07iYlJZrwfBy3Dx88AEePHILCxUr60oXFkHxkjO7avtXpW4EAFCtZBipXrw3pIyyST588AeN/GmWkBLwM0gKFi0LNexvCdVF0i3H+Wb1iGcyfNY1HUctZ6qsh5CDn+jy2YvKuWvUawvUR2Ove8i9fugTz586G3Tu2s8C2ZzNjsyzcmGlpVtIyNkviQroXyU4vjNaKVSpD/vz5UnNbcPr0GZg8ebp7TJeqFS9eBAoUyO+b7Xzp8mW4ztL0PX3mLBw6fASy3pEFbrs1PFijF0fgZ/2mLbBo+Uqa79D2wDmlQe1qkN2n1iIBq5u2wLJ1G/h5m3ayxzdnQV2jQhnIl/PuiEzRXfsPwpwlWCfeuC84LNhKpYrAPQmRy8DzLl2+AgtXbYS9B4+EfUa33nIT1CxfgkKw/WyULCgpiZJT4Ybzzulz50lz9ejJM2TX3Hl7JkC2pya+8lPu8VNnYfysxVS22wHhZiJhWRj+XadiaUoiFW3D+s5ZsgY279wn5DuLLGCSJanj33HUt2taB+7OliVa8XDi1Fn47qfJcPzEKao3JWBFCSmxT5/q3BoS7r4zajl79h+ED78eSoxMegMpeWsMYU3Yphqxro6dD17qBgiMR9sQtB4/ezn8MGWR4WcqEZHtbQbDsNqEXVnRXh3vrwEt6pSjpFF+thUbdsKT7w2iQ7kdkJkodbcYjXj96mULwktdm8EdmUKzgfV6O/cdgpd7DYI9+w+bPAHpYpOJrRorgGFcIAZa3V8HHmzZAOIlIVuo+uJ9bt68Hfr3Hw6nT51m08+yYZVxrOuUB1o2hQYNa0eMVLCvc/C3g5Dljizm+PPnz8O6dRtg9erVcObMWbg9c2aoXqMa5M6d4FuyJDExEcaPnwpTp81mFiomtSKANY4cCwikIqiKkhWY7IoSxsUy8IpjPu1H5ippsvIYognxDCHDWi/YkTzM4bCsM8MMxVB/JoEo0KptxgCqyK3RWomZqQZklTUdgrCcxIpBV+6HuH7jZL3EcsVnQ5qseD38h+svecesXCAkIUCJyniL5Ld245dKGwnuLX80sEr1wvYPB4SmAavOQ/DJWOVkmqGfN8rlpTFW/YzaacektcDftAV+mTxbxluBjnSQDTnYairPEI0hoUQ4dieLxiWRwXTCMROPE7ZhHI7Wgsr1Gw1y7qypuvgKChcQhmvIAU2AWQ3hJxaqMFHZEGPAklipCHZCCiSqkSf7bED0CoKeArRixmbVPiXN0mTURFWtU4d9ilqozErFZFECtlIyqaukk5qSdIXYpqSXSqxVAVFTkiCAyq1iNJNBwVO4eNGdZyFLT9qHoflqmFDIPhqaYtzoWomNG+ENafi9GNYalu5aE3uy2HsZymosOWH+hk7qSAzIdbh7idtaAQAXoCoLRb09qz+y4cGLFLu7KnNNw2yUGWVaSDujx8DAMp7u4WWsroG+77ziNK51TvsnXoAyVWr6XoRrIadPHocxA/rC5nWrpN5W2KYm4QKAf7z/RRCwigxOuzLcfMr5kj3yPcud2aHtY89AtrsjM7qQrTrwk56GTaLPxHmOAJ1feA0SfGSH13D7pXMc4EJf/lqNWpA8AIaTRdvw/V25YC5MGjUk2qG06L+vTQcoVblG1LBSTFozb+p4WDBjEpVrImYx/5p1JbWrUMrg/ocegZszsA4jOjwWzpgCcyc7rEIblPXarOHss3BArvdm/zhg1V0zHTvk7QuWDpPDH3ryH5CQv1DUZ2DaZuZUmDtlHAH7wYkZuBh2cFj1CQSgZYeuUNDSNo50QQRWB/T52JRBDiIRCFPni45bBYoUh1oNGkUFI93XS4ED+/bBr3Omw6HfDkCFKjWgfOWqlMQj2oYZ2mdPmwSbNmoCLICE3PmgboPGURM+bVy7GqZPHh98CbLckwkobtvxUUDmaLQNAV5MxLVj+1bu19a4os9Ak9bqGOJ2PLHsizN2BqBYiVJQoUq1VDE6cWE/d85MOPjbb4ZR7NTFjk6I5YRHhsHkZC7GBbBTN3YC8hgfgLLlyxKwmppFKNZp4cJlcPLkKe6PvHqnDRf8tWpWg9tuiwy2eNsf9QhXr98E23buhjuyZILqlSpQpnY/G7JV5y5cRodqiHLuXHdD9UrlojIN8RwFVpev28ht6Hm/7DmibNHCUOyevBF1LDFD+OLVGyixk7O5x4/8CXdD+eKFfLEJj5w4DdMXruQEURoZ4EEeUHO1ZMHI9QrVlqgpunTDVjhw5Djv1qhhYdaiVIBfVisCoAtWboAtu/a7QuLVIW/TWBFQrFulNNzk4xljuTMXr4YNW4W5a+XlMeGjEnHFAGMKFMxzNzSqWd7X80fZhZ+nzIPFqzYIGMRh0QSsJifDQw80hKrlSkTtiugkGPbzJJg6ZxGD/Ppy6AvCeX3MuN7nred8Ab8Ybj9m2iIYNo5Z4smBWIaklOhAWqcMgtph+3gllIr49J8doHBe1pqPti1bvwMee7OfeX5kGxqWqjMbly2aD3o+25Y0XSNtWPfhv8yGvkPGCfmA/UNxGOpO0lcIrqbQ9xuuTw8fvvUM5E6ILJuAz3jtmk3w5ZcDpJV5puQ24E6szNX06dPDK68+Bzlz+bt/vZeLFy7CtGnTYUD/QXDh/O9UHl2DwOUAPNatK7Ro1QKQqe9n27BhE7zX6zMGTmPTQYwwVnG8ROAUGas4PyLQymzWOJZWiQnQd1xzIKEDj8OxWv+qvBiC38xiZSardjkTh+JMDMbxRpCkOCYIJLU3k2hXHRUSo0ZtLJqsFhuV30NhrJrkWHgsM1QpQS8RZjQSEEFXSaBFOnMiIyBkInp7pLvZNiBNNWT86a/Ug8I8AmvhHOkhBa3RrQlNJ38939WO1uguEjFBl1HU8BoZqykkrMtzR1C0jPR12qnHmAqwMyQ0Qu0wQfVwb+Sp+d1qfDM16HPx7Au69xDGu/ceIgd+BTvk5O3GfuszZszP25l2TFoLpLXAX7IFxk3mzLY0xnldWvbAbSWHCjXImN9w2EAvtwCiBlhVY0otYNV0Ep1TYkKmxApcZgG4Hu0n+zoGYNTMn6KfpIOYhopwiBR7IfUvfuaETg6oSoAmhuqnMLBKbFQCThHYlIRRyEhFNiqeS2xTSTwliaaQXYr7iZEqeqoU1p+cBIGkRDmHGa6k+SPhKgFkrRqdIJE3kMyUbI4KXGiBkDRXCvIpgfhmQUzfhd5nL5SV1ahC5hqGyfOuQpMaruksqhzgQhirdoi/TJA2s9TuT8Y+p4RYHBZk9zl7cey2FRxNJrvPcZ2tlZT2X2NMiCasFmaFe6M30Ysm4X0/9XovuKeIIwWAuqh9e75q6mkzJdNffz088vxrkL9w8VQt7LGwg/v3wPCvPoGjv6EmqdUO1o2/8N7nlDwKNwTi50z+BWaMHe0aP/R5eQcVbJtWjz4JxctXjlg3ZLctmjkVpozhpFguvMt6tk3ad46oX2pff++OrTD403fd9YQAZMqSFdp2fxYyhZEk8N7DsUO/EeCL7FXX5jF4UAagywuvwe3Z/CXY2LtzGwz+8oOgBBWctIA3vUTZarWhTpMHIF08Z5pHHdVR337p0lNFhgUvhILJAKGAVTMWem84xPfUAqs+ivzTDiHQWYBVbNxQSQsckEdaQTpcjXqNoXKte32Bl8ePHYEBvT92mJg09vHI530f0qe/Dh58pBtkzBQ5S7s2Co7XmzesJdapbnUbNoEixUv5ajfM9j572kTYvIn1LhEMbdKiLeSIkvAOWUG/zp0Ja1YwwMadUBdWDgzfos1DkDMhj6+6bN28AaZOREDAoJVOm2FEg3nZdVGLxaqTjcFvHpO5XcuVrwglSpWOmMzOWzEEeOfNmwOHDh2iBaQJ95Qy6Yq6qDMREM41zVyiL5IrSiIGihYrCoUKFUiVc+vixYuwdNlKOHr0GFXXDcoGoGyZUpArFUDGiROnYOHSVYBsVdxy58oB5csUp4RWfrZN23bC/MUcAm1vbe5vCLf5CJFH22HN5m2wfP0mGdN0Ye2et5H9WK1MCbhBmJ7h6nb29/MwfcFyOHPuvHOIjT4DQNbbM0KNcsUNazTSfWJipRUbthJjUxrcLJj1nnNkywJVyhSF632GL+N5u387AnOXrSOdTOMo8kzrmPCpQokCkD4Ci9Cu+4bte2DW4jUWEUDln7TKfKUc2W6H+tXL+gZWp85fDusFWCUrTkw5W6dfdfsR9ilRMA80rV3RV72RETpt7jIYO20uJKew852TnPK/FvfVgqb3Vg+bYMkZblJg+vzF8Gn/4TL+sP0OKAEhthMytLSXDvzwFdJxjbbh8xk5cR4M/GkmnWuAVR3jBHRhhqlcWqLG8NurjzWHprXKRrsM7V+6bjs82uMr17tkgy54zI3Xp4fPX+kCFYrlj2q3HTp6El758DuSW8ANw/9xvIhDqw0BwkAK/cMpKDYmAI93eQAa3lslarnovJg8eRaMHzfVYjkyc5c2AximQPcnOkP58qV93T8edOLESRjYfzDMnDGLCB5o41G5hFo7UXef9v0CypT1164nTpyAzz7rC9u27TTAakxcDIGmyFYlFmtcHDndCFSlf8hcjSF2K0sFKADLQKIBV5HNihQQAV2VqEH5GcQHS6CrtpTY94EYAUNNVKLVRAR0CpgnkWvUrNS0nFuCwv8FaOX3kLVUmchK6rziSVC2K4Kqcp7osRJQTQArs1q1TNLOlZcc3xmaSwnc1reHHQkMqoYBVokJyUaprs/CdQKXTWmBmUHHB4GwOiQ7NTPnuI61wFqqkFWy2+fmumSytbbx1iXGmu7IyUvOeBkC1OvrDE5hL2hIVCJ15zCX3bisR1TQPUZgGGaoTY36MHqvkeDRSPvSgFXfw1nagWkt8P+3BWxglef1UJCAhMw7MUGuG7bD7M14SBOMBTkoMEs0eXd7Od57jjV3D5DiedTBV7LVa10V2GANVPknBiYJm0vIB4bwcwIoDtlHAzQJ9VAJEJXfMSQ0kUFRlAJggJQTSxFjFb8n42f8x/vwfNI+pb/ISnWYpxzuz+ArejwpnETakAXSeTZheEAmOtfkhUYcGm/OqoG0ipSFJMaHAqeqRWoSUpGTWrzBCj4Q8JEi4IcDXKoGD7NeHTKp1gqv4RKe9zChQhkBNhjL7FIGooKSE0SY9G2wXw1lw8QVZrT72jrbO/dtnxcSWA0E4MnXPoD8RRx2x7YNa6Hvuw6w6mV+Zb3rbujw1D8pGU9qNrx/DCUf2rsXJTOwLRVd6D//7qdwx50OsIpMwJlBwKoFUFkvVJlqtaBBy3ZRw3YxVHfCyMGwZglrhToZuLUjcvm1GreAqvX8sU0vnj8PE7//DjatskAiKa5F5+5QpHR5N4IbpuGI/Tp+DKz4dXbwEdbYUbxCZajf4kHfOp0XL5yHiT8MhU1rl7vKDQWsooxC4VLl6Dh8ZqsWzoNJo4e6z7OAVT994H8RWDW2twXmOcAdQI16jaBSzdQDq05xAtp5mZmBADzc/WnIlDl6SC0uYrZsRI1TzCrtbHUbNAHUR/WznT1zGiaOHQNHDjHbr2LVGlCmQpWooZy/nzsHUyeNhX17g5P92GBk3fqNSJbAz3b27BmYOnE8HD16yLBP6TwLJAuofiH5QZVB6gBzCsriL1Wq1YACBf2xl7V+mPxkwYL5cPjwEYxDdNdDwVUMOZbcky7HDn3hMFIdH010hCyuixQuCAUK+g/dx3ohq3j16vVw4MBBpzlMLAVAqVLFIcEnsIpg6sLFK+H02XOGM5U7Z3YoV7pY1IzseHEExVas2wirNmwJYo23bVofbssQXXtUgdUVGzaZZ2s76+iRA0CDahXhrqzRHQwHjx6HKfOWum1AYZLZ/a7FvVUBw/j9bPsOHoUZi1hagNhzOmbKOI4JqGqU9wfUYhkHDh+HKQtWAgJUvDEop458U6eUFGjdsDrcHkFD064/JrEaM+VXp35SX2VPGSD4zizEKL35xuisZGSUTpy7nPVThZWITntiaBJQwwAK7iPNfkiGYgVyQ6sG1YkFGW1D4HrctHnw46RZjm2LtitFVCXDg80aQKvG90Ydg/A62Bef7vG+QTn4OaFOlNrkCsAE4Ps+PS3t1fC1xPoN/WUWfDNqKoMnASROiDSXOo+EtaokAG0n7B5vPtkamtUtH60ZaP/Stdvg0df6upJBunCfQAC6PFAHuret7wu0XrZ2Gzz+Wh+xvcMDqzhUIbBau2pp6N6lJdzgg8l85Mgx+Kr3IDgoMhmqD2qi82Qd06lLO6hWvaKv+0c2/uCBw2DixElGkkwT5KqEWArJlSVDm/ZtoUu3roCs2GgbOqP69u0H8+YtgLiYeAJSKcRfAdN0cQSMxqNEgIKr9DmO2K3pkMUaiyAsAqjIXo3lJFgIyuJvAWS8MpvVC6xi12OQ1Up06w5y4wHOs6BkcNORm+OvlBlDjr0q/QSZ0giqkn4A77vK7yEntVLmqia/4t+ZLSvMVXqPUULA1oCV61A0lKzdaOzTNTFeCu8rDKinAzcPmhFt5r8FsIq3Ket7+BOAVcIAwnR0eg6htjRgNdrQkLY/rQXSWiBcC4ydGAK8UJOVvHdqvtq6Ie7SFCxkM1cCQYWJqtHebEQKimhPehrqTyMf66wxQKpexxQaa1lSnH8nsNIGUdUIJv1TBD/Fa5/MbFPSOdUwe2SeqpYpht9j2D6CqzhRJl0FZBDhb3wMeiPlrwCryaR3ekkAV6mHaKqivmoMsltloifjWSZHFr/H0EaRnJOm5QQswjdVIFrZo+it9WiHmwWmrJOVCWYYq2qESFPzWlpDOxWMk8QgsqDmpFXiXZUwG/s6SvFTDVeH5RrssrSZY4YRRI81mZiqBChbjFVvvwxiTVsHuAFS7m26KeDM37U1hBUlz8MBdD3TLAKrr74XDKy+5wCrGmJsrhcAKFi8NLR+5Cnf+qF6LoVwLp4Powf09QCrfMTzPT8FDOfHDfviPARWfxnjbiplLntA6c4vvAJ5ChSJOuChXujPg7+GXZhcBrcw4Hb5GnWhbvPWxMCLtuF7uXT2dJj+M8sW2IywImUrQMNWD0XVQtVrbF2/Bn7o/2XESzZ/+DEoguBnmLp7T8b3cuWieTBpjAcg9TBW78yRAA907k7Z63E7f+4sjBsxMEhb1WasRmsbag85KJyRZ5fxd2GsuoBVw4J09KmuBVilN1yY+pxYJ5ixin3v4e7PQKbM0QGlK1cuw5zpk2HzBs2uzk+ifOXqUK4SSgFET6Kya8c2GD9mJDnLbsuYCRo2bwWZs9wRtVucPH4Mhg36Oojl64y/fH9VqteCEqXK+GJo4hy2ZNEC2LCOZQk01NLQgAIBmj8p9JIYQdw7DUtVxgOdW6pUrQb582PyLP/bmTNnYOKEifxukh6ZLGB03JIhRyMnXA4mc32b+Sm1FGC1cOH8UKBAPl/tobVGR+matRth334r1N16KUuWLAoJOf2F3u7csx+WruD21XkpS+aMULl8KbjBh2bwud/Pw4xFS+HwMQllt5q2bUjcAKkAACAASURBVKNrA1b5SdrRIAAFcueEcsULEfARbdu2ez/8umJdVGC1Uc0KcEcmlkiJtp39/QLJAZw++zv1ORwzObEQbwis1vQJrGLyqhmLV8P+Q8w4prY3dqLbFsFngsmnMLTez3bs5BkY/NMMlmASJhzzzFD/VhfmKZDrrizQrE7FqAm88JoIrI6duQRWbtiu+C8nIZVkqBxSzHYufkaGZ3y6WHihS0vIlT362IGg/uffjoJlq9c5MlKiFYmyUp3bNIN2LRr5Avp37d0PzTs9KbMUA1/IB0C9TASDlX2H7+nYAR9DnpzRo0RQAmLQj9Oh94iJ1I6YXd48NBkHlBgRI3qodmTWm0+3heZ1K/h5fAys9vjKDbJZdsGN18XD4A+ehgK5I4frc59KgbHTFsN7fUf5BlYL5s0BLz3XCbLcHj35HK4rZs1cAKN/YEceYYMGyHfAt46d2/oGVmfNnAuffPwF6YRyaLswKUUWIvkqg4QYKVeyTEno8fYbkClzdGkZnEtGDPsehg8fBTEU8s+MVFpToCxCHEsBpIuLNzIACKqmi4+HQGwspI/H39ORzU9yAQi+ouYq6a/GEnCqYCuzYNkJh3MWOfxIn9WROeE5Chc3nGSR/rP0ysz6ympPmw3MICyvJmnkxrWiOGdiCBzFdsOAOJUCEBCWxgBNiKXAq7SxSXqVzGLBkkgLwVbUZ8Xr2IxVTsTlD1Q1UR1h3oK/KrCKq91wdq6XsepilHrbxQWae8Z42ceYg0bJ8lXt067aOV887ZgGrPoaXtMOSmuBtBZITQv8PGGWE55lgZo04Ys4s4vFKsxT70BmD2YYNqMGrwKLMtyJkaaDn5PZkaY5cfQZ5il5DXnhguYoAaYKkJIBKZqoCKDSvmSTOIrZpPjvCoOgycmk9YVAK4X7kxi56KEisJqkZTOQiqzUZNJKVdYqfuZEU8hKZSYsA6Uc/cEeUQwPEizTPAY1Bkw2UAonQsNCl7RiK5gQTD6VFqMS7m8Dji72jsw1jhSAhvErVqpgqnUtWkRLuLzVWZTQRMsJyyjVjwhiuOvhnOwFHt2x5Q7jVs9Qo8jbV+3rqrGpx9hMV3cYpxvEs+uifVgB5nDXe+KVdyF/keJmNzFW33tNvOj6fGS3BWo2fKA9VG/QlAzG1Gyo+fnrtImepFT8jJ7r+YkHWB0PM8eNceoS5kLFy1WGRg92jMpWxdOPHz4I/T54A5C5yn0tGCTH31FS4L42D0dMvmNXZ+u61fBDvy+0A7tq2vG5lyFHHn8ATbhkU2qskbxA16dJZiA1G4b0j+zvhPTTu2pZgPi9ct37oFr9JuaZ7ti4DkZ9+0VYNn+06xuWVrQDrf2pBVbPnTkNu7cKSG5fR5kAIa4d+onzgQguZ/Yp3UBSALOmkcYqbgSWcacyV3VC2uzfAKrfmzrG6sA+nwjxUoG2WEm95zhR9FoPd0PGqj9gdfY0BFYZKNN3Idud2aFBkxZwy62R9fgw7B31Vbdv2UL3XbZiFdIk9aMpfGD/Xhg7ZgQvDcS5xcw+Hv8x9zS2ZvmKlaBU6bLEFIq24fmbNm6AhQuQgaeMVFvzjBd1vCC1AUv8xuXzHMNXqlS5EuTNlzfaZV37MWHK5ElT6TcEaXTjMq2eFyKxFR+LcySOqdaxdC+8t1ChfJA/f57UA6vrNsM+Yax6b6hkicKQkCM68ILnIRC1dCUnsVPbBo2eapXKQvZskUExzgS/AxauXm9APLsube+rd02MVS+wimXWq1oeckSpDx6HdVq3dRes3LDVM865dZHRrmtYvTzcdUf4pIj2vSC4OH/5Bti1HyUhLIe5HISapbUrlvCVDOr3C5dg+oJVsP/wMbfz3bBWHeIZvgNVSxeCcsXvISAn2obAat+RyPZTLxs+VX5n1B5FuzB3jmzQqn4VyHDTDdGKJGB19OQFsGTtVtbQ1aSsSgoQ5irLRjEDDv8WK5AAXR+8DzJFkIO4kpgIY8bPgP4jfqZzWJ8fZawQEEJywVXo1qE1dGrbwhewumP3XmjQuhPLE9G7j+zSGOPwCQRQN5MzvU8a+iXkzRX9PUF7e8DoadB72ETjtHHGFrdeIpILvNubz7SF5vf6Y2wuXbMNHn21T1gna+v7qsBznZqQdmu0DbVxB42eAQNGTSFglSSyMHIMwT5J6IVrHGqhGGasxgUAen/0EuTMET1ZGF7/4G+H4b13P4fLl64YxwyNJSaJbgqkBlidMX02fP5ZH3r2JvGSkTkTookQSK67Lh18O3QQ5MwVPdqKgdWRMHjgEE5ChXNSHLNN6Z98jotB/dVYRxIgXpJcpYuHuDiWCUAHJemwEjjL3/Ez/+Uysa1NgitqWwVhue/xvCiOVAFheb2l45QA07oIsxE2WpQ6smom+ZWwyZGJylIMzFAlQJSUFEQuTrRY6TwJ/yeJAFydKmMVgWxgPVYCt/EfAa0AMZbThmc4RzLPnbjLDUnadpoXrIwIrEYgHHjXWa53wnWeYyPItOwcGsmApPHDiYBVGxhPDgZWDVEe9ULcr6f9/HSByi+Kmae8kh88n0lL4RgbVKTTihEBbmdyD7L9jU2v4K6HNW3fhF2/NCmAaKNv2v60FvgbtMCYXzjZjJd1aodt6W3q2OHyAFptYCQBZECiAUVCLNQrhdlGWaxe2Zysa0P/CVCqiaEMcIrefA3XR/BUk0Oh958A0iQK4U/EkH0ETYmlyhqpyDCl4yl0n5NFUVkEnF6mMH40TDG0jDRPycOL2qpXHFFzmWR5MsR7cpJtWMp0ssTiDJGcSEIaRwBTDtGXfcLsVbYosTjNfpl21Vggz6wAraZIOwGIUx+atOR42/vvAmNV+0dgUo560PIwfkWAVTMhaVCqpXfkBeOCQGHvyxHsv7QX7+ZojzFgn2XvwgVAWJDXanct1wZytUw1yLBfP/7qO6SZqtu2jWvhq/d7uIBVeioGDFeGF0Cbrk9DyYrVUrXIx7IuXTgPU3/8HpbOneHSUnr27Y9cwOr8qRMEWNW+425brVPjdp2gTNVaUXW+8GzUMe3z9svhmt38TsBq64cB9Uz9bPt37QjSWdXzqtx7H1TzCULjInHxnGkwa/yPnpvlr2Wq1II6TVpCfPr0tKBEPdbrfGQtJ5mBCWNg+QKHqW9LAWDZbR57FvIVLkbXweNnoyzBgjl/aWD12OGD8PV7rwU9IuPSkHfC9Q4RMyP0U23/5IupS171FwFW6W5kLOrw2FM+gdUrMGf6pCDGKhZVrGQZqFS9VtgkWBhevmr5Yli2cD6P6IEYaNqiFeTK7Q+IPLB/H4wfi33cYYzyPciYLGydMuXKQ4lSpXzrnO7atQvmzpllhf8zQMDXiXPIq2aecs9kDmMWoELFcpAnT24/r785BkNIlyxZDseQkUkAsU5c7jEsxQOs2msgBZW1Pezxt1DBfJA/X+5UjbkXL12Clas2wLHjJ0PeCwKruXJEZ+Lhybv2HoBlq9Y52nDsQYZbbrkJKpctGRYYRdtp/6EjMHPhEriSKOxFD7fnWoFVuimL8ZMl021Qp2IZuOnG6CAgyQps2UHAqi0LQ9GxVuQSXqJRzYq+ssLjsRgOvmTNJqMzqtiGDjvZs2IyqFJw0w3R55ffL1yEyfNWwN7fjhqQVqlJhoOm9mZKClQvVxQqlizoC1g9evIMfDl0vCzIedGOlhzLUzpgTN4c2aDdfdUhw83R2/TS5UQYPmEeLFq5WUBVJAJwQlNKkipkANXjR3sXbVYEafIl3AXN61eFUoXzwU03Xm/m9EuXr8Dufb/B6PEzYPKsX9l+RXtaJADIhgW2d5/v3hk6tm7hS/N3+67dUOf+duJwxxhsZJdyiDbdPc4VAqxO/6Ef5EuIzgQmYHXUNOgzdDzrtSIaaZw2brRDpQDsF/OPBFY/fKkj1K/qT0rl/MXL0OvrMTB5zrIgYDUWky2RLFYKxOGIbwGrPXs8AcWK+HMcX7x4CUaNHAuLF6EsUQwDqrbjISUFOnVuA1Wr+2PsIrD65ed9qW+p9ieugZAMQuHtKckse0bRfkkwdNQIyJU7IeqYjsDq8CHDof+3A4BcmDheK6iK/QEZqzH4zwr9R9AUJQJEczU2XXoGUPG7SXLFoCo63ZAFi8xXkgbAsvQzslqRFUvHqXyAzFPYRQmIFQekMGjxO0qdmSgWu5s5r7EwJRRodda/Drgq+yjJMUt2qM4q6bQS21U0bFVnVXRXWXqBAVUEV1XrVvVdcbgnd6mt3+kBgEMon0Z8VjSeejVW/27Aqu1ktUDbPwtYJbKU1YY2wex/GlidMmUK9OjRA7JlywZvvfUWlCoVOhHB2rVroUuXLtRxK1asCD179oQMGTJEHXT+CgdgyNVrr70Gixcvpuq888470KBBg6Cq7d27F15++WXYtm0b7Rs4cCAUL+4ACfv27YPPPvsMsC0eeughePDBB31psPwV2iCtDtfeAqN+msz2uLXANiCr0P2Uas9LB7ckgAKwXIboRxFjVUItJNuphvcnipfeJJQyrFOcgJCVynqlqofKnxEQxaRRrB9FTFRNNIW6pkkX2WNPTFRJQIUh/4moeXqZjU4EV9G4kPOQiQpXr2C6b0lqJZ5OZAslo/S2AqRslBDbVJKlUKi5BWBSyIpwazR0X5k5JrzS9rRqsLrJ5MvGgIJ/qkdKuCplgkGmqDrjGX3lY4UdpsCtPEOHFIQgqQPlmjppmipx8pLRrCfRjV014AQbwgIoYl1s95+HkeYGPi2LJgR64zBIPQa2F1ili0v/tjqpnZzLXnDTkQ45y4CvzgTppvCpp7v7y28ZMA2LQGD1616vG8ADb8HBa3WBwI2T/rrrSW81b8GivkBN+209c+okjB3aH7YLWw73PfMWAqu8wMe+Pn/aBJiFjFWPYWHuW9qs+yvvQDafmq/7d22HgR+/Y6riLfuWWzNCjrz5iRFaqW4DiE8ffeGLhSHA9827DPC5mO4AVFabx56BTHf4Y5nu370DBn/2nntwE+9E84e6QpGSLAOAofrbNq6B4uWq+AJatm9aB9/3F1YtPkJLCiBXvgJw/0OPwM0ZONT18IF9MPTLXgTceu/H76j7n2CshgNWsY50e9J5XfrGyKIIA6y2ewKB1YK+bvHfY6w2Fo3V6ExMTF7FjFWHRYesToXt3L8HIHXA6mTYvJGlAGz2CDZctruyQ8ky5SF7zlwGYMX38vjxY7BqxRLYuX0Lu9wCMXBH1mxQv2ETuOUWf/bjzh3bYeb0GRbDl0Z1w/C6LVNGyJwpE2TNmhXyF/CfrAmTRs2YNsPMFQpnYnuxrqnjGNL5xLBXbZA3AFC6dEnImzchVWMbAgfLlq+Co0ePu95JGTmdfsWeQOd7hMWgAZshAAUL5Id8eXP5et+18EuXLsPKNRvh2IlTIft1iWIFINfdqQBWkXFq8c00SgdDZQvfkwcSst9FmosqGYLA4PY9+0jPkscSZe25X8LWjfwzVldv2gorNmx2yOEWsFq8YD4oXaQAgRnRNrStlq7bBBu372ZtQZ1y6S8/nzuzZCZmaaG8uSCbj5Bnmr+SkykUfsmazVyi2INqR2SnZFClfSWDOnf+IkyYvRT2HDhstAcVkOKs8s6cg7/XqlAMqpYuQtqO0bYjx09Dr/4/GhCV2KUSzsrlMjB1T+7s0KV5Hbj1lhujFQkXL1+BgaNnwOzFawk6Z4DFYpcKo5Clq4T1RkAMAqyaD4CPZ/Yb2q+JFK6Mti4l3ZEoLd6XBHdkuQ3at2wM99aoDLlz5fQFKuONbN2xC6o2aOE45WPSkQMGw7UREI2J4QzvOG7M+mkA5EvIEfX+EVgdOGoa9B06gZiwKXEMF5mIItt+9CR3x8IRWG1Wzz9jtesrfUKOUZi0avjnL0CCD3kFvO6Zcxfgvb4/wKyFq4OBVUy2hMAqaPKqFGKsImb83OPtoGZ11mWPtmH/mjtnIXw/4mcj3+EFVzt1bg1Vq/kDVmfOmA1ffvG1rJswnwOHtSO4qhqrOGdR/0tJhCHfD4dcCf6A1WHfDYV+X/WD2ICGdyO4yushDPcnFitppWISKwZQUV8V37sYYqsia5V/TxfHTFYET5nJygmu6B+CrKLZyoxWiewjgBWPkb9Gp1WlAJjJSg4hAn4dogiCr85gZq81OCpEk0RxiKUJmdQwRKM2RlCqME4JfEUWKgGp/B4y09hJdsVkISb+8Jin0gJ8jViRCVDyEbNguaYiQBKkvR3cp5z7YWDVHV0QSSLr/yNjNRwp9M8CVnm+0mnLPUenAas9elDLVKlShUDWTJmCQ1jSgFWAwYMHQ9++qPkHcMMNN0Dv3r1dwGu0iSJt///PFhg5ZoJL+J+XdZJgSsKg1CDWkCgdcJgcwAOOCd/HQAjx8mvoEwGjFOaUAok4+aAmqeiXEhiqbFIEQ1HfNCmRE0oRmCpAKoa44D4xQjWZFCaWgqTLFLKPoCuzUzVpVRIASgFoSIxKHYgoeSzqfmqSLcNERDATg6CceUpBU2ZCWfqdtrfUMD55wtZJjXFB+U/ASxyUCR9yEFCeUD2hmQqeqm6aLkq5eAEcmehqNodTqnQ0rK+E/RPASRmtxIB2cT6lPg4667BuXVd2dXQXmGqvj/Uo+s1COg1d1GLcyrEucM+gmCHMCQM4Oxc0TFJvHeS7KVuAZlM96eNeYHX7xnXwTa83+bnYTGP7mWnCnABQsqm2jz0L2e7OmeqBAMG7H/r3hmOHOKnK0299CFkk070BVsf/qEG7nsUDVy5PwSLQ/OGucHOGyGHLqa5cKk8ggM8k/XKD5lhUk3adoET5KmFD9uzLIaN3yo8jYMOKJeZnxPZJBuCxZyGjJCbavW0TLJkzHZo82BluvDl60heUGfhx6DdwYM9O592Rflm78QNQsWY9CrnGMWiJhzWr/SwUyOrdZzOj9QbC4JhBrZxaKQACtMMxVq13yTaoWarMchJYtWj3xAvXBKySH0jfZ1q5qMcJd+hgpQz8gEgB1PWlY0rAau/PJBqA9af5ddQFFo/Uur54qGsqGKszp8KWjRtk7Gamlm4OqTIAyLAUnxpdi0BYM94HoGDBIlClanUKifxvbocPH4aZM+eaOcY715iBTZ+V0bGzEkbxQVC0SEEoUCBvqkBMBFaXr1gNR4+diMyyFdYRV8M7XmiSRWuPOBSLFSkICTmzpwrsRV3T2fOXhnws+ExLFi0AOe/2F8pLjNXVIgVgJU8Sd7JhoHGyIpFGIvuDk6Kw2cR6nt6xpE3jVGisbtoGy9dvMs+ZtDBlq1mhFOT3AYD9mf0Uba/l67bColWbjFOeMszLuJPjztuhUc2yxMqMtp37/QL8PGMx7DSyAo60ANuamryUu9K9lUuSfqsfYPXQsVPwVu+RnGiUQFUsz2asckQVarZ2f7AhZMwQPXnXxUuXoffQiTB9wUrEP032cLJPJZEqMWMxSoqkpRD4YvtVbVb+K6w3AU+d7xxqnCchBzS/ry7Uqloe8uXO6UtP19vWW7fvhMr33s/2LQLxAQRSEVjF7who8Xe0UWf92B/y5U4NsMpSACmxDMyxDJVVA++kKN+JsZoKYBWlAFzzm1yierki8ObTbSDjrTdH62K0/+iJM/D6p8NhxTpkb7ulANBFERdAIJXTxKH0F84B+P2p7q2hTk1/QCheZ9PGrfD5Z9/yvKh9l2rA/bpjp1apAFbnELDqgHvMViWAzyTwFXA+JQmGjBgKuRL8SQEM+24IfNunHzkwdXwjoJECNNi2J8aqsFEpMRUmqqLwfgRZUWdVgVeWDDCyACINYBit6VTHFeUCOEmWkQwgcFVA2ViWBqDVGLFZWZoAF1bqNKS/oiFOfc5FjuB21o3XvEJpFVKQ2W2BrgyEWomSMXEVAajyDtNfkQIQxwe1PwGvwnDFXBtGf5Xl7tBxovlF6NVQXVBKuiV1pWBJe2EkNpXsdr1TnqnUtsvEaAr9LgQ5Nj0LTNdZwfa9TuNYT3cUvyP9Qdaf2IXcn/RZuM/hn+3BwS0fIm9K0H0oicv1bOVLkN2egpIFoa3ycIzV0NG87jLClfm3kAJQxqo2cOfOneGxxx4LMuL/14FV7CiDBg2Cr7/+mpoKgdWPP/4YypXz533zNVulHfSXbIFhY8aLsL5Mmcbrr0YrV9vxpqrxykMHi/GzDg0DmhiWxHqorGOKrAUJvzc6p8IgpZB9BkMpk6mwURFYpaRS+BsCqxSin+iwVXGCQuMTvfZXMSMjhvQLE0C8ijSAJidDrDVh8aCv7FIO5aGfbECTFssO7mPATQXRUIVOQVgzcSs4gX+t8AFznJNOya3/6QE1lMGqwGkQe4qfhZtt5AzotlFJGShpiyVaK3tuWVidoXMn06bbGCVFKdNXvfOsDX5qMgo+n1JguowVB1yOc5WpE5MBbq2L2Axo0ZGw6uI8mFAcFG1bnTxtBpsW4jW89dKPvfSmi7G6Y9N6+LbXW847azG8QpGq8Nr3FC0BzTp2hQy3+dOfMxN/Sgolkfq+3xekefrUG++7gFXUYp098Sdr/HB7pvHaxctXgvtad/CthfpnDUY2czJUmHmRMhWgQct2vsL20ajauGoZjB3Sz1QXe3XZarWhdpMHIF18emKl/zptPCyaOQVaP/o05JUQ/kj3RzIDc6fBzAkemQEA6PT0vyBHbg7nU53X3/bsNO+dXa4mYWFczW1kXiu7VctHYLVBq/apYwqHAlYV9AtlA6OkCf4L0Vjtnng+9cDq1PHW+29pntn6oQqCylWr17sPKtXwB6yeOHYUBvX9nG1tikjUhEjyWZ1Ygqx2eORxyOhLY/UKzJszE7Zu3SRsKnfGQB5vee6QGcM1DhsnVwpAmbLloEQJDNmPzpL7s95BLPfwkaMwe/Y8M1eYMdfcgzW06bxI+2w9VO4ZCQk5oGSxQr6yi2upV64kwuq16+DAwcMsPeAavZweZ5JahWiMFA+d2n7HShYt5BsE1aKPnzgFi5atCbqSvqslrhVYFR14LFhSl5jFNzqZaVaUhJ0UVi4Lc8pIHYLZ3zYVwOrqjVth2TrVVnYHkDapXQWyZ83yZ3azqGWjHYhSAPOWr7MAZlwg84I24a4scH+dCnCzD2AVE2H9MHUBbN/7m2HVqvNe00oz0xRBjBRoWL0M1KlUEuJ8MFZ/O3ISXv5oiACaEjqtiaXEpkQ7tWiBBHi+U1PIdFt0B96Fi5fhkwE/wZS5Kxx9VQOqSmZx0WakfpGMbFROtqrh/QqwMuNNAdmrUKNiaWh9f32SnciU8dZUORhCPTQEVivVbQoBBMXiMEIqnYCqcVQ2AlooD4Cg2Ywf+6UKWO0zdCLZ2CmqtWzpN4eTosE6pkoKAJNXvcrEIO/WuFZZeKV7S0Dmqp8tIrCakkLAahxltGfKA2UeiAlAlw6N4b4G1X0B+ViP3w4cgrfe/JgTg8lms1Y7pRZY/fxrWcshsMdscQbhcR2G5BYnodXg4YN9A6vDvxsC/ft+I6nbOTQeBSc4IJ7rTlqoEspvgFVklsbGQcBmpSKbFcFS1VgVJiszVNNxgqx06SAuXSxpAzO7NR0xXRGkRfY9Aa0IuiqgKuA/1gH7L4GpZH44ibCIzGKl9qNVjjVH06hhhS4RG1U2JNrgP3J+OHp4Ygvgu8rvJumuCrCKx8UQ01zPE+BVy5DISHa0uTVb2cCRf6S3znR8urYLWEVAnp3J5OR1Jclyejqtz5UpFOoFCLWgMTcfyY7RawcX6tU1dR/hLtO2lYMgThc66zggaN60AFF8nt5oWvNOSQRtSDIEKiWLYzToLjyVCeUEtd9b8zkMUIv7/5bAKgKGGCpfvXp1Vxv+rwOr2Bi2FECbNm1IDuB6H9lN/UxUacf8dVvgu1HjLNYEejl5yELDjrOBiudTWRkari/6UJo0isP1WUCfdKQkbJ9BUwRBOfkTavYwQ9UBUq8mMWiagoCqMFNtkJV0pEScX72wFK5GlU2GAHoNaRC0PJAY5sqwohCK7MUcT7wEkGqYuwKWIinO4KrDgKJBUUAB1kUNZqXqz6rxZ+YmMSQd/VOeBNwgK6MFLrarMqI8A7wBDD3zmg2QKJGKveHKEJBlnxyo5bihlUjf3P2YvNUy2ZN0LgcdW5sydTUJC+8yUgfUqGq9yAfLeDCeWm+pFgBNu+z7IW+owB+WAe+tlfeN7ErAalHzMwKr/T+yQuX1GiZMNvQ7Xb5GXajXoi1cd0N0DTa7BEoesmwR/DzkW3jq9ffhdoux+uv0iTB7ggWsWqxp7Zc1GzWDKnUb+kqYg+ccP3IIftu7y1RBFzhs41vyC2QMRBi/PKjc2dOn3HUNcWrHZ/7lO4nV6ZPH4adBX8PBfbtNSQig5i9agr4j+PnzkG/g4N7dUKlOQ6har7GvRGKHDuyFbz+2gHMAyF+4BDRp2xFuvOkWGvcQ1P1lKDJKQm+RgFX7jEggazhA9o8DViXjjz4nDwMg4MrC6piqDz2eOmB18axpMG/qeMNo4YWNMAzEKUG5cY1eNI911eo2goo17vXFWEVgdeDXn3O2YMloTy4rSWpB7CpZLOG1H+z4KGTM5CPz8ZUrMH/eHNi+bYsAkW7GqpHCMeCqjmu6gHMcHVWqVIX8+e+J8MK4d6EG6blz53jsl12CGwexuvXVdEoIBYnzaafPnIWtW3a4LqbjvYu9Yhj5PJlwrAZv+gzvyJIZypQqBtf5SPyi5+K8v3b9JkoUZTvqXOOwJMkJ11islRdqC0D50sUg6x3Rn6199t79B2Hthq1BBf6xwKrFnKRQeIePowszzTJPckS4eW6zbRN/jFUETlZv2AJL12ww9yTpNOl7u6b1IGOG6AAgHosRRBhij4l7XGOXt7XEzjIOBlfdlYnrsJCQ5bll137YvGufTMv8NpF+fgpAnruzQsv6VeAWH8mgzpw7D8MmzIGtuw8ScIrOfGKX0mdh08l3BDkQsG1YvbQvKYT9h47D4298w3qyWJ5q/ms+ALF7SxbKQydudAAAIABJREFUA68+3hpuzxhd6uP8xUvwft/vYfyMxWJjK6iusgBcdwRXWNv/iiQfYrCFwFVjZ1+F2pXLwIMtGkLVCqUgw803hQVTz549B3PmL4LDh49Apw5tIT4+OnveC6zGAkoBcHg2MQNjcUyMIzbrtB+/hXy5/WmsohTANQGrgQC8+TQmr/LHAF0aAVh9on1D6PxAHUiH2ex9bNcKrLZvXQ+aNa0DKAXiZzt08Ai88fqHLmCVhgPRW+3YEaUAyvspCmbOmAO9v/hG5NiYFY99h+QAhB2NACD+hm/KIEpeFT26ijRWvxsK/b/+RmTA2EYgnWD8K+8gxcVZbFHSP8UJBMF01EilJFUxBlBlqQDrHwGnArgiaxVlA+hvOkgnCbDwtzhhvwZiA8yCJXYs/g3wNYz+q4CN9J0/43oPP2mUCTtMOYmws36R8doAqCyXhPqoBspTIE4TW0nkAbFO6TfWuQ0kX4UAtbmTNIvZq/x8SEZA/ipwS2Majgm4lhJyEKHkMu6iTB2PdDxPKyjPwGKIoA/pPcR0DW0uRI4eI227cFsasKot4waHwy+Y/pbAKjZCkSJF4I033oAES18kDVj1NXanHfQ3bIF+3zFri4w7MR4p2gGNbUBmKXvJiYFqvO1XISklUcLuWXCf/qEeKjJME3GfsE5J+1S0Ta9igqnLLmBVGat4XowaAQK6KkhLGqcaMidjluiTC3iaLItti7FB3mRJcSQLe16YOkxNuktL51RBDjvJlLIqHRBSQ8OdLM4mHFQiF3gO8wK5yA5TtqnBI7lHGdBOF7Maus8hE9750HEwuidLxwNrezyRLWQv2VE/lTIRyKUtrT3qCO5O7uWzuYAg9AJLnKyzfPScL4tn+zyDnQpSoNfAY9Cw4DZ3M4exVM3Y62Ls2pdThrDch/c58OP3tKZ87/rP1yFvITewOsCjQWrO9ZbhjnmBes3bQOW6DX0BfHb1kX25aNYUKFi8dDCwOhG1uLS7uI0drFdqgVVMMjXo055Omcqswi5nACTeHWNp7nnbMKg9rRsKZ15UqXsfVKvfxFf7YJvMnzoeFs6YRCVjtvoWnbvDrRkZVNm2YQ2M7t+bnmvG2++AVo8+RVIB0TaUGZj80whYv9KRGbivZQcoXak6lXXpwgWY/NNw2LQidOgw9UcJ04rUBjy2RjC0wjBd/2PAqgWk2fW8FmAVk6wRa4D0oi1gVcI/2bjnxQwNSZhF/d5GULG6T2D1+DEYOrAvtacuiDApCgOrvEDCEEQVX2ndviPcljFjtK5Azr4FC36FHdu307PnBSJ5imjjpSSPkwoo8ZhvzyU8dlaqXAny5vWXuArL3rt3PyxciPr44uQT5gU78ZzhWMc8e/SirN1WBIOb7W8GC5N9WB2Doforz2/0tnsHcDq/do1KlJjJ74Zj9fade2DLth1hgVUqK9LCLWjic65eqWxJyJyJdZD9bGi7bN2xB3bs2ht0+B8JrKIzmhbHMj7QutmSSlKNUQZZecFss9TwvHZNG0DGCBnh9QZIv3TdZli8iiUJxEts7q99s/oRM8vbDYF6mHOXriU9VG0P81dCN41ElAF/OHRT1A6MBiEzq7g6Sr4y4bDUPggVMHBAyaAa1YQMN0fXLD119ncYMGY6bNyx34ATDD4ySHsVwVUBIxGYaNugKjSrW8EX0LXnt6Pw0Asf83NTlhlhHMx+5bZIgdJF88Hbz7WHLJmiS+6cv3AJ3v58CPwybaE5n2UA5J/MH8xERf5fooAtDKriNbNmzgiPtG8G9zeoCdmzZQkLpuKxvx06Aj/8OB4+/eIb+P3cWXjln8/Ac093Sz2wiiHdgXQQi+mKiKnqAKsIYk0hxur/MLAaE4C4QDBjNbXA6qlTp2HAtyNg2zbHacwMbH6pUqexOhf6fPmN2MjYcdleJjCVGNDYx1BqgtmXA4cO9A2sjhgyDPp/1Y/nQTNecZQijV0EIKoEmoxDamujLisyWVEWgCQmcI7WBFUM1nOSK5QLYAAWGauUwEo0WxFYVXA1XXw86bcG4hCk5cRXCLiSFEBsDMShTis6A2RuRnCWbAPcL2Qas76QtQtps5KsgWOn2XOkMlbJFqD75HGGx20Z/xDw5Jh+Hi/oOwKsDGbjeMTzOYKpQkKhMlgn2Wa8MiCueq+cNIvBVcn/IZEO5Ai1bMsU1EMOs1GSSNvW9KxZwp6YBqyapkljrEpT2FIAmTNnhuPHj9Oeli1bwtNPP20YmX6AVWzU7du3w/jx4ylRFCaDwqRYGC7funVryJcvn5n0xo0bR8xY3CpVqgRvv/023HqrMxH//PPP8N5770H+/Pnh/fffh5w5Hc/RqlWroGvXrnTuc889R0mkIi3c/qjkVdHaYMCAAfDNN99Aw4YN4cUXX4QlS5aQfMDRo0fhn//8J9SvX9/VAf22lR+jOO2YP68FPus3XEBVZJVqOD1PBknJCJBKwigR02cN1CS4knSJJmwSRKe/yQSoorg+TuAUxp+I+qkYrs9lIHianCysVGGh4qRBmSuJKSAi/WzeOpO1We4x90UXiDpXCA7E60INNSVglUMlzKLUBt4k2lPL4lMVLEWvpjPJcjITXnjS4l2AP30qfH29jrMwdQBEXiGGBFtpl6XvQ2tNizWkMEG4cA3PxOeAf7LiESkA/l0maA/1yWVEUHXcK1oFlZ024jvX+yNvKQFyHBIVvDHDS8+3J3hHsZbPCr5NC5QKAkWtK1n72MPsroV9D/YeBYYfebFHELA68OOeomUrK0TtP556BFcrAC06dYNi5SunOiT40sULFN5+kyS/wfdrwfRJHimAfx9YxZD9r3q+4jSFgqfyUtHzlL2xoXBBD/ATaoQKByeSRmrXp30BoFjuvp3b4LsvP6BLVK7dEKo3QFA2HhKvXIZZ43+E5fNnmcs3e/gxKFKKk1pF3FJSYMPqZfDT0H70jDE5V5dnX4Xbs7LG4r5dfM0YL70vcqn/9l59F4uWrQj1H2jnWwrgOGqsvs968vb7TDyLsMQCRdGl2paxnVpgdZEwVqkkE4qnhr8DSiaLlieH68VA9br3QYWqtX0xVk+eOA4jhvQXxoncFC6iRMPZgKIyPrds0w5uuy06+IbAKtp0u3bsNFEKyAQR7NQZmHQekNFMF1ja3vi3QoVykCdvbt/94MiRozBn7gJ+2YyDzfG0udieAlZz18Zs3QLuhqCiROr+ruRclsSJ3GjIupctXQyy3xXdYWGfvHffb7B2/eYQzFv73Qz/noZnrALUrFoebr4pOhin9UHN1xVrN8Gp02fd92dpnKZGCmD3vgOwdNV6YYjxgptAPgHiCZyT5XQwU9VhJDIwwaAd/j+e93CLRpDptuiMSNIvXbMRFq5YZ4A7TKCmi+0urRr7KgcbBIHnhas2wpzFLJVgwGAeUBgskC6qoZMEZibrPgQDLK190etQ8IXKFIYXJ5ri4+9JuAs6N68Nt/kA7U+e+R36DJ8E67fulbB4BSQBEjEqSrVKqV5XoVPz2tC2UXVfwOru/YfhgSfek0Q/Gq0lmcB1eASAcsXzwwcvdYE7MkcfVxBYff3jQTB26nwDSCkKrUnPiDygYDxFXnG49o03Xg8vdu8ArRrXgYxR+sLZc7/D92MmwDsffAG/nz3LCXOSr8Ir/3o2VcBq5br3k54qslLjIJ6ywCOIxVngGQRLNbD6AyavEikAZLzKlGPGTnVeBdlr1yYFYM99+h78oYxV0ljl8H9kQKIcALIk8fODre+FZk38M1ZPnToDA/sPh23b9lhRgzwS4LvRqVNqGKsMrBqHjWGsMqBKTGwE9fglhAFDBqQKWB3wTX8K/VdPiuax0MEiBmcjQyjh+hNAiMM7rWc4coaYzzj3U39CQJND+zHMP108SgE4oCr2PZQAQL3y+HhOgBUXlx5i0sXRP5IMQOYrtj8CsTEsH4D/VHOVy0ZnKSbZwr/4vPA3XnmQfrDYstjyuk6w53RinwqgyuOY01l1zGPMmbVT+WVnGQbWTuV9quFqdLblN1qZoaSdJMjiNtakygzY8jyRDDHJSZRcmeQHjMkgn8SJF3ICD0MoiWqoRHR8uiWTbD1Ue/3gvYYtfRG8LzwJwctPCKuNSnO6UzL1W89mnmGKG4wOJS+gfdx+7ja47u0TZl+I6/7tGKuor7pgwQLYtm0btROCnQ0aNKAXKRqoiODQiBEjAMHFCxcuBD2kW265BV555RWoU6cO7UNQ8aWXXqLwegR0P/vsMyhYkDPs4vkffPABTJ7M2dgRgMV66DZy5Ej49NNP6bxPPvkEChcuHLHv/6eB1WLFikHFihVh2LBhpi0w6VX58hyykNq2ivpipx3wp7bAWx/3ZjaqSSLFYCiGhiUlXYakxCQCeljnNFmSS+FEfZk9oQis4rlJyZBCeqi8D407Cm/CZAAU5iR6P6rzI7oyvKzigY9BDJ6YSBCeFuG8j4TSNYzUWtgy0KlMVAUvrRBNOtEJa5QgTv5BciqFBjzdwKphrlrXVriU2RlcSsDSqFMFImey9jxK2xCxwugNkGtxTXlN74S5c0nkZg3uH1QXVT+ylYV42UeaPdZE63bceMAWKZ2BY72qACUye5F+Fi6+rDBf7yRks2ns6zE72FlcuxmyYqSEegNINF8r5ykjHLAaArjV6yGwmqdQEXOlnZs2wMBPehpWmt6P3Q56cChWb/rrroM23Z6F3AUK/1v6Z6GAVQzR827VGzaFqvUa+dZBRCmA/h+9BVcuXeKi/oPAKl6uhV8AFACIXYpJrFYugQe7Pmt0VE8cPQw/9P8STh49YpqjSOnyUP+B9r6kGPD8UQO+hBPHj0KZyjWhTqMHID59emLbz582HhbMnAyx/2FgVW/kWoDVfh+8HtQvUgWsWmcTsJqvgK+5B6MVFs2ZDnOnT5TjZdGiY4Y6cmJiINk4oHi0rFGnHpSvXNMXsHrq5En4YeRwZxyiMYcHccU8MYu1Ao8tHmjlcmiHuxkEVpcuXQ67d+8WdidPQ8bRZtg3XhBQ5ytlrwKULVsK8ubxD6wePXoM5s5b5AYfrctwskT3ps5A5kV6WLNmUAoPWDpurhBTR0jHGEBCrruhUMF8vsKqtdRjx0/C4mWrXeN7iCuG7WNejVVdp9yeOSNpvl6XPt5X/8SDjhw7AUtXrAt5vDKPUpO8aufe/bB0JQKruPBFkFvCtlVvnlhH7Gx0kio5TERmKTJ7k0M/VXMToHObJpD5tuiMSAQSl6xeD/OXrKb74jlK2FSQAl3bNYMsPlm9WNb85eth+q8rTRsR4KeJTI1GrIOEUVBqINaAkapxZ0Bmmb6ZLceMK5RGIEBW6lkoT3Z4vG19X8mgTpw6C72+/RlWb9rpMFMpbJ8BHw5zDpCtitsjrepB+2a1fYWA79x7EJp27mElctUkNcIqloiZCqUKwkevdYc7bo/OhD9/4SK8/tEg+HnyPLPQVx+Xgu3MTlOWMzIKrxIb9INXn4IKpYtGtR0OHjoCL772AUycOluyml8FQJAm5Sq8+pJ/YHXBoqXQtG0XAr5QYzUG4kljlbVVGVhF8AtDu6f9+I1/jVUCViexxqqMzWrLM3sy/Ct8LRqroYDVbm3rwyOt6kJ8OrfWc7grR09eFQ5YrQfNmtT2BeTjtVEK4M03PqJwbpsN94cAq4TtMUGGpQAQiBO3DwKr3/X3DayOHDIcBvTrD1dF6xM7M67raLzxoF24dlGnjDJvicUpc5Us1njOlmRUFHFCgKuVrAp1WZGpGod6qwigpqO+iCBrrPyLE6kABlxZfxVlGFh2gAFb7A8kQUByAfibgKzEYMU6yF+xIUhOSOwV/iORc7YNoImllK1KN6dtgX1agVABWGVNqyxUHlc1UZb8xfYktqu2q7JW3bIByIINaHJmBWs16ZZXiS3S7BiNeGDsiAhSALT2tOwMF3uW5e64CT3M2gg2tb1u9FY/DVj1be78uQfajFVkqCJghCAgbigFgKxRZJpGA1bnzZsHPXr0CAmq6h2UKVOGwNosWbIEgacIujZv3pwO3bVrF4GuaMTj1rhxY2J8op7p5cuXCUxFRmsopmuo1vICq35bdODAgVC8eHFzeLQ2UMaqt3wvcJzatvJb37Tj/pwWePJfr7n0UEkbFUP5ryZCStIVs0/ZrAi0UkjJVQzpv0qgKjJSiXmK4CoCqzGJwj5lFxoyCCnKgiiOZopl4JTGZQYBEZRUAJGJc6xDqt5OXUBrsCd+J+F4g/jJIlMzQ5uwSjfwqgBtUCinYYci5upYfGaBrbIBqo9qJh+B1mhSthmrzsQSjkHHdcdJlRcDuNmi6gY7lMnePfGQO9jpGBYjl73HVJqlsUppwOUZuFbvpgy6kyDGqgCXCoJq4bKQE1c1gRxukNbqs4bt6QZBbfaUGjKmWfUZyKNwGc1OpC4dbjzM+DkksOq+rvPouB26vPga5CloAaubEVh911U2X4fLsT2bFEpkb3KvqJPa8pEnIOtd0cPmwr3dfoHV4uUqQcPWD/lOXvX72dMwdmh/2LVlI1/6TwBWyc4Lge/gT8VLV/ANgGKfX7loHqxbvhBadOgGGTJmorFk4+rlQRqo2FUQJM+aPbp+GAOoE2DBrMnQusuTcE9h0W09dYKYrKhBy+NWmKdjsXpTNzqHAb1MBliAPwxYDe0nkeo67hdv/Tt0Tw2wehUWzZsB82ais5gdOYa9YrG8KRwNNdfkN1wMVa1eC8pVqOoPWD11Cn4cPdpxsBGw6oztDsjI88D9TZtBhlujM/8SE5NgxfKVsHuPhonLrGMoq8xkwf/0NVFnmdL21blSpEhBKFAgr2+m+rlzv8PMOQtpnnXGJHtI94Tw6ZOjBWzoMdweD73PlWcMhXdkr71i8SSM0vNxwVq5YhnIcIu/zNp43u+/X4D5i5aTA9be3Auk8ACw5aM0zFAsJyFndih0Tx5ffYaGtuRk2LJ9N2zfGSwDgPsVCChVrKDvhFg79+yHxSvWOIxVuQ6xVlWXE4FEbGsB/xx2IrNUOeRcPluL8a7tm0PmjNEZkcQyXb4G5izi5EiGPSWmVsfWjSBPzuy+h6Zla7fCiHHI/udnogAPa0lr+TYzNQBJhB0oOOgAnBzuz6H0eP+kyUhAskgBINM1JQWK5c8JL3S5HzLfFr1fHTt5Bt7uPRKWr93OqXPkZcSykSlGDDFhwuJlH+/QBDq1rk8Mtmjbjj2/QYMHXzQyDmQbWlIN1B4pKVCpbFH45M2nfAOrPT4cCGOnCGOVbBMJp1YwWMApDhdOghtvjIcBn/aAquVLRgVVz5w9B2/16gMDh43md0zCihF8QYD2NQRWn/InBTB/4RJo9uAjnLgKNTGRnUoyK8hS1aRAyA6MhWljUiEFEAJYVSKCcVaTP8AzDqSkXFPyqlDA6h+ZvAp7ErFUQzBW27epD00b1/INrO7bewDe7YnJGP9gYBX7loSjs8Sb6KxKqDru658qYHUEDPi2PyWsMrofokUs6gAOAUFGDzO24Sxl3kmWCBGqjBPlRmxWRy4AmaoI4iPwiqAqgqlxsfE03qMkAO1HIFW0WFmPldmrymLlpFeaeA3PQ2AWryFJtojJyp8JfMXPtG7k7zy/80jImu7Wb56+yg4C8pDxyCmfZdh0ZAMsnVZmsEpSLHpenAqMozY5slAlSXhME0kApgLL8QrGMssdCUx8bgRvRSgjI+zgGNr2cAyV8MAq1kwjL8nhZbXZX4uxat+DmwPrWueZpN5892mM1R4cHtepUydihr722muGtYoMUwQ9EeTs0qULHYdszJ49e0KGDGyQX7x4ET788EOYMGECfccwfUzuhCzVU6dOwVdffQVjx46lfcg0rVatGn1W5il+RlD1hRdegPTp04MtE0BGYkIC9OrVC3Lnzg3Hjh2j+q1cuZLq271796gG+n8DWEUJg3/84x8EzOpLg4PetbZVNKMnbf+f1wKtOz7M4CmG6WNIv4T3U9h+ErNSVVuVPG2kEZUEAQReSUBMtcLEkka2aazowQhQaRJBYXZ6AUtxYNIIEQMe6pLP0q5T7yHbXnZYPw1vuowX9qYCnCJQTucwi4P/Z7F7jGSAW6eUj5GlhVTMCWN3BlVlsDqTjHJhwy0U3dex5zdatkhGypALXy8+ZSYpvpbz/3yvjAdo5b2MJ0e0VScOe9Lju3DCCW3Qmg1ig3K6hWIJXHRYpF47mXNWMhNZ62gsFxsfcCFxLujAI6Wg9ZCWtGwJBQ6Cn4T3WTsGfZfnXwkCVgd9+p4ziUrgjd3izjN0yvXuz1e0GDRt1xluuTU6wyXUW07A6oxJMMfSWPXqIOIzQmZss4e6wE0ZojOd8DoYRj9z3BhYNm8mX1YYSWpQmmdjPXJX/cJIAWibRzPt8LiHU5HECtmlG1YtJSkANJ4vX7oI038eBWuXLnCMHJHQqN2oBVSoUZc1vaJs2zetI6mF5g93hQy3OYDt2GH9g8xTFzM5FaCq11wLVyV69wV1KloGpQAeTJ0UQK8eDuNSXwv2VgRfUpklTPeXNnQcKA91fRYS8vpLwoRzxuJf58D82dPECWYtToT5SUw6DFNGXBWDTHExExcHlatWh7JlK/gCyU6fPg1jf/7FaDCrE07nCF2cM9YagMaN7zN2XKRugPqSK1augb179ssAbznErBPxOrwocNj79nuC72XuXDmgRPHCvhfXly9fgZWr1sOhI8esqSQ8YGrfB89BZpJyM0Mj4JXu8T7aG+LsL1QgL+ROuFvG8OjnXUlMhHUbtsHBw0etg70jgxdQsQ61/VUWGlu0UH7IleOuqMCTlvT7+QuwbMU6wL/8LlhvpKUZWLJYQciVg6VAom07du+DRcs5bJ7zaPLilxmZ/JcXxDGUjZvZqdYxNrCqen0CsnZ/uCXc7oNpiu/dvMUrYQYynimRjCQbFfJU26b1oWyJQtFuxezfue8g9PpqlKOZKm3DrFX+p/fH4fw8bzAZ1dENZQYmslJVr5QToLqBZG64koXzwGtP+EsGdfTEaXjlo8GwbM0WC9DmsnmwZnAVr41P+elOzeHRBxtREpxo247dB6Bem+ddzFIdObXHYpkVyhSGT97yD6y+/uFA+GXyr06Pk7bi6jp6msxmS4J3XnkMHmrViICeSBu28bhJM6HT4y9xv6KHIKHH1B7KWO3uS2OVgNV2XZmxSkw/0a6OYTAVQS5AkDUmFmakEljtM3QSmSwI1tImc44DsoVOkPnvJq/Sca5iiXug53PtIHNGf4nckLH6xqfDYcW6rbR+YPIGR7THpaQQIQQtCwoxD6DeKutyP9WtNdSu4S/ZFDbD8uVroH+/4TQm/TGM1X6OFAC9mzruYLShZKcn8dWk1AGrQ0fAgH4D2JmhL4Mw0JUlzysxZ62FY58BBvU8ItY4jHr2KSDRQyM+hD2Kdhuyo0U/VUFSZawyq5oTX9E+AlwRgFV9VmGwIgiLuqvKaMVkV8JmRUCV2K0iC0CSAaL/zkxWWQmZxJhmFSg67s7UK3dtxiBuJNFllgZTINVmtprGNHqtHO5P7zFpsTplaP/AhFgKmhMhh4BWkRNJxjU5jbrCoFWQVzUCnLnWLOPkaGMjeu0GNndCb67Ep+5DvFIAbkJQ6LFNjyHAORSjlm5DYXkLoDfOYq6DfS2ZFlyV08gKcgqQUWdD0fZoH8bIl7WSFmrX29tQXrmCv50UAIKbqFmKjEpkqmpIPwKehQoVCgusopbqyy+/TGBs6dKlCXS9/fbbTfstXboUnnjiCfr+/PPPkyYqbps3b6broa4rhs+/++67kDFjRsNIbdeuHUybNo32Ixu2adOmsH79eioL62aH10eaYP8bwGo47ddrbatoRk/a/j+vBerfV4+TSWHIPzJQcYEgeqpw9YrDNhBPO49cnExKF7CmdgJexgbYc8dAqIRWSEiFGVI9IKk9fjsAqBNiyUau7TkUCAu9x2YsdIIc+dqWI9xic1JZZAyJFoCneZ26h4Dm1AiwvFZ6ujfEMmhyCBFmqYQ4USwQu1PuLQQ6ZZhg3CAmZNXIBFgMMfW4ekPV1aDlsB1OBONszmRiWKBSJk2WLkaTk/wLE6koqBgqNF49fA5Qq+CvsM6kAnabUa2sNnD2IUBrw4tuTR33/UR4dwwDGaDz8y9DngKO7MrOLRvhu09Z1xM3E8wUpEnI+0PZAbwDoFy12lCnaUu47vobUv0iI7C6cMbkqBqrWHD3V96GLHf6YygRC3ThXJg0akjIOoU0bOwjowCr0W4Uy8cEX1Xr+U9idfb0SUpQhRtqxH732XsEsGJZ9Hxw8QcAd+XMDS06PMpAaZTt/LmzlACreLnKtKDEpFXTfhoJG1ctY/PUMwRo31aNPOfd1xdSOq11XjDLPHSlCFiVXUXLVID6LfwDq8eOHIRver1uNELtK5DxKJtqi+kYcJV8ITpQqksiBtp1eQJy5ckXrfloPwI8SxbOh1/nzuIxScd2Gq+ZoUrvvzBMKQRQEk5VrlwFSpcu6wtYPXP6DIwbP8nY+TTGiyawcXSZVQ7AfQ3rQwYfWdHRqbhy1TrYs/cAv7KGxBDKPWCDnvaaA2sQC5kzZYLyZYvD9ddf56/tkE25ZSds3S4JTDzSKMTyDbPhgt/0P+MN5F+iOTZc51nlGxaZTp4WoImapuVKFSX9Rz8bshN37d4Pm7bu9HM419sb7xfizBqVy0KGDNEZjngq1WHXPti0BcPHg9V0dMGK7VWyeEFIyHmXr7ru2LUPFixdLbqqwj5FSSVJRKJ/mUiUTOCqARwNyCjarML4pP3JyfDso+0gS+bojjh872b9uhQmzZxHT5wISwFhlianQMNaVaFhrSq+Qf7jJ8/Al4N/hu17DjK4KrqqpBUrsgWYBZxC+ZVtK9p/fG8I8AnIStCA6KpqcibrWGavJkPZovnhnecf9pUM6sjxU/CPd/vBkpUbme2FZGCTWEr6vQVqPP9oK+j2UFP/wGrr56M++4plisAnbz36TjvDAAAgAElEQVTpm7H6xoeDDLBKfVvAJO3nGi6N30sVzQN9P3wJst+ZJWo9zv1+Hv715scwYvQ4SYCDAAtrq3K28WR49aVn4LlnHvcNrDZv9xiHRiMjEO12tI9FAoA0VolFGAczxqAUQPQoHHRYDfxhGvQeNokGyljUWNU5VcYrBWBiQoQxXwuwGs5u+bH3S5AvV7ao7YoHnDx9Dnp+OQoWLFtPcwFaFfo3FlIgjkBiBlUZcI0hsPXpx/wDq5i7YtrUOTDuF3RGOtrEPHZfi8bqPOjzJQKr7LxB4Mx2djBbHn9DYC4R+g9JhRTA0JEwsN8A0YwWYEtJNTLZuOkbeAfs7FCpCxtgUsBQ1wT6UBRQw/YkiRFKZqUarJKsioDUdBAgVivvc4BTh8VKCbHSxTODVaQElNmq0gC4TuDPrMmKn3XNyp+F4YpUE4vsw8munEhJ49t0LQLYsUb/ZJrW5Lt0n0gyEaDQgOoK2JHWsiO14EgqWIxWceARIcJIySRCSkoSg7PKglW2Kz42fcfQVEY7Q4wEdzyJey0TXp/fvMgh36lkr7/UNa8HA6suMNRKEOZ6n60yJE2YsXW8uTrc5XmqaOmqo31lOzVcR3r0V+19oewUfb7eBnHptqb4sXB8DVP/vYNsKQBljWJtvvjiCxg9ejRVrEiRIvDoo48SkIngqZexaofIR7uTbt26wSOPPEKHIbvi9ddfh0WL2JuM5WfNmpVA2pMnT9JfZLUiO1XlALC+CPoqEIvJsaJt/2mNVayPVxdW63itbRXtHtP2/3ktULFccTaIVTPHiG9jmEKSLLoF1DTMT6yPw/5U8JQmJQIHJHRSWaEU8i/7lLEqi3kFQLlEJ9TaZko6AJ8DrlKLyORGyYr0ZGkqBWEpPMOa8JiR50B/fH33LOC6tqfpvWCj98mEAhXJ9qBJ01nu2tfkbNlcEgPMXAoZR/qj3peCgXaVFeSyHMYKNHC7B6FDzgrTagutgbJLWY9VpiwJKQ6VUITvhQ/wtq+5KQGitb30+Wgor/ndxi1CAsuCJhMrRWFp9zNU7rCft0afQ6fn/hUMrH7WyzwXF+AQCUgN7hD0CzIiMdO7LfPgp36pAVYf6NwNCmPiJp/b4QN7YfDn75POalQgNei+uFdF4Z+FrQm2w125ckOzDo9xaH8qNnwWqxfNgyljkO3BG79DjsHW5pEnXcnIwhWPZSGYev2NnAhn/67tMLQPZ4emcj0nmnbyvs+2JAkrEzpnujzctgspRK1kd9HSFaBB89QAq4eg3yfv8LhBYJwOKG7nkRkXJdkcv38Svm/G9Bho06EL5EzI4+upIMCzdPFCWPDrXB3AnXFDRzNaqHMiC1ywxyIjKjYWKpavAKVKlfL1Xpw5cxYmTZpKdTL3YTFutT/SnQcA6terC7f4CF1HYHXVmg2AyZbo1AiPKHiusJuIluBQvUo5yJTRH3Mczz585DgsWcbsR76+Mwh6x0f7apE4bX6B1aDryeJFx3Gvht49+RJIX9HvOHbi1GlYKBqgoTqTd5kRrd53ZcsCxYvcA/Hp0vnqm5jYZ/mKDYBAlC7cXXOx3C+aPaVLFiKZAT/btp174dclKwlg1DB3/YvlK7CK8khJyGDFSB9g4NVkhZfM3QbcFZbXP5/sDFlvjz4moiN8yqxfYezU2RRZRGtnTaCVDFCycAF4rH1zuOXmm/zcElxJTIKR42bA6IlzeV1OYCk7WjWEH8Fbju4n/hrLHBjGLYfn03cJdVd5AmKsWrIBSostV+Ie6PVyV1/JoA4fOwkvvtkXFq/YYJhvIUdp6UTPPdYaunX47wKrb344GMZOni9gWWRg9cXHW8PjnVv6AoIPHT4G3Z5/HeYtWPoHAqtdJVlVLMRiJnViDrK2KtmBCqyixmrCXw9Y7fraV56QY2c0+eAfHaB+1ejyCtifLly8DL2+HgNTZi8LAlYpcZWwVznpUYoAqzHQ89XuULSIP2ckSsAM+W4MrFu7ie0MG+z5CwGrKAs3cuhIGNBvIC1IzLutTjAxwZ38GLIUEEeSM7Y56x9uNY5+DAUzsRMW0WuRFqPoFnbGkm4q6v4iGIrsU2KjMsCKzGqjsYryAPEoH5AO4uLTQXy69CwXkE5lA5ChGsvlSgIstJuUwaoyAfQ3gAnL8H3Az2y/6BRNEXiWBJq9lORlna5RlETK4QQMajoatWZOosNF0kTZmarXjYQmQkeZzcpjL67dlSGbxEmtiLXqMFmZPawyKTwGGROHTrXq6Fgh9Ak18cMzVsMbSv9rwKr241D9+X8CWMVw/IMHDxJLFIFA3Dp27AibNm2CZcuW/VvAqs1YxQYeNGgQfP3113QNZKLmyZOHWK01a9YkYPW7774jcDVHjhzEhJ06dSp9t6UDollE/1+BVbutot1j2v4/rwVKF05g9qasRumzeOhQL5WYgZaHjnFJJyGSApoKnPKC19Gk41N5CYjHEMtG1o0sFM5f+K+eZ+ECoTRUrbB+OteEmzqLUrM4FpqKLlW9wGhIINBa4IYCXnWBZlii1uOxQUx7kvUuGIMWkBYzSZlI6lG0WXNmweu6Jt+3Df657isEnRINAjSS+Hk5hdEci0aEeOOV5UNmQBi9RgVWTQZrL44rdUPDBw0BB/TmDOL2xB0ETIdrW03CFeLV4B7sqUSYVwjrg9sjL7wKue9xwiaPHvoNer/1sjnL3baewsLSVcV4AiDt0zZdn6FrpAbETA2wWq46MmMfgHTx6X0NGFcuXyI5gOXzZ6WqTvLCuoDVpu27QNbsOWDWuDGwc/OGqNdXYOb+Dl2hcMmyESi/wUUhEDr1pxGwceVSMnIRVMDsrsia1q1M5RpQq1FzSkbld0Pm/mI7u70HWHU9N7JFRVOLBzDT5yhJhNEy1vwO4vXgNLkhq4S7kmVXsdIVoGEz/8Dq8aOH4dsv0BHA7Aqz0ULA0eN0xjN+79BjT+8tnkO0eX53Wj34EOTMleCr6RBYXb58KSxauMB5jlIOj3McuaCeMw0txT5QvlxZKFWiuC+g7szZszB1KktXmDtUZqU8A6N5GghAvTo1fQOrq9dugn37GVjFCSX8K+0eVwzASDfKVNcihfJBntw5fL9TKAewet1mOHrsBF/fxuQjDGNelxkuKsuUKkJtiSzRU6fPhnx+rJkpt+oFcm1gNcTZeI2ypYr6ClXH01G/dv2mbXDgoJNgzi7WxSzx0dsQVM11952+2havvXHzDti9h5nIZoFjZQ22F0SlSxWB3Ln8Aatbd+yBeagfm5wCSZLYE+cSllRCAFU0Ra8yyIrf8TgEWDURKDL6mFUmz0NYn2+8+CRku8OJigvXLMh6GzdtFoweN5WuS2G2mLxJgc6rAB/2eA4K5vP3HuN11m3eAU/0+JSIVkxKI+iImaEC3DJwrJGvqquqYe0MHFctVxRefrwNLF65ET7+djScv8BJEplR5wCyFUsXgk9efwKy+kgGhcDqP97oC4uWY9IwASW8jnExJ7C+z3VrDd0evt8XUElSAH8wY/XKlUT4+rtx0HvAj76A1UFfvAx1fYaSI8O9Qt2Wom/L4cF/BGOVtC4JaBIpANJbxaiD1AOr+Ix+nLIA3vrye5pa/mzGaiRgtWntcvBS1+Zw4w3RIwnQwTB49AwY+P2UkMAqgqsxsUJ+sIDVLz/8B+S8OzoZCt+D7dt3w0e9vjKv9l8dWB3YbyDb/xribpi1DBIGCEmT2Z5kpdHRo44ER0oE7Y+wzD4LXCY7RtZEOluRQxbZrDGx9I/C94nRyrIASLDWz9iH0Q7G/XHx8RAfnx7SxaMOK7JYRSpAZAQw6RWdLwCtIxEgQCv1Xf5M4C7qEFvEIKxnqCg5ZDF7A07sOcgGVnls5HbC+CvUbNW5yWa6UhwAsY5VJoD0ViQagpmu2PYMpjJjFhmsAVTIxdwo1vhLpgXlo1CNWPdMQ+O92m2hJqEIdNb/RWA1XN/+nwFWsY8sWbKEkkZh2D2G6F+6dIk+/zuMVWSb3nvvvaYLIlD74osvUrktW7aEG264AYYMGUISASgZgPtVRgCB3jlz5sCCBQvCMkJD9e3/r8Cqt6182NRph/wJLVCpWG5apSrLj3xQYqzGCrKnIJuyVJXh5LBWVZeUrVqchLRMlt10loAUMmLAVOdatLy3tUENc8hZWSogFwqYYpaWgMCudmLGquucIJamU49QTRx0vQhAmp3l1HsYQSsaFmstbjnEHpMl8NVNiCefwACIVTFTriWnoBOzAtz8bCxqpb2YRuDUAndcwKrnWt7ETO562ACOGwGw28wLcrrYTh6w1g1MM0Qa+pmEfxnI0Evlu/L0mx9AlmxOGOipE8dhVP8+cGDvLu5XNpgTrWzXg3daDJNZter8ONyRimRWmrxqzqSfrauGBuYyZckKbbs9DZnv8GfcY4HI0Bz+1SeQePly6LsK1dftsJ5AAKo3aAoVa9UjPdBLF87DwpmTYdHMKR7www3g68WKlasM9zZvA+mv8xdejOcdPrAPBn3a05WRlnBOi7GKkgGtuzwBmbKwdICf7cypE/Dz0AGUtMrPOGCDQi7HTQAgCY1bj1wCv8pqhHN7kOMCL4ZfYgJwVY4pVqoc1G/cyjcwfPzYURj49edUbXr3sGCVOhEvEz9KO9IAGUkc8ob/EBDigTsAD7RqDTlyRE8AhiUSsLpiJSxasoSbzXr5cFGOa36CayXUjjTSJON02dIloEQxBgOjbWfPnoOpmP1a5gkd32ypA7uMenVq+GLrISiFwOa+Awe91Zfv4UcTF4YtGgJ3ZMkEJYsXgvSpyFp/8NBRWLFKHBK2oytCo3hrVbxoAbj7rqzUlhcvXYbNW3fC/t8OB5Xgcs7Zi9kQ1wo112a5PROxRq+/zp/TAkHVlWskSV4IIJdJM0GuRqqNAdAAIGPGW0mK4AYfMgt43r4Dh2DFSm5TL6PEvcBlXKps6SKQJyFHtG5I+xG4njlvEQGODJxqkpgUAjlJXglZpFcBEq+yzBIudBlcvUq69sT6NAxW0UBMSYFer/8T7soWfdzC64yZMBWGjf6FFs94D8iOJR1g0Ud99KGW0KpJfcqY7WfDftNn8BgYOXa6tFsMsVY5ij3A92lITsxC40fHjiNcuOfJkQ0+erUbFCuYm8pYtmYzvP7RINi+6wCPS9az1tB638Dq631gyfIQjjsPsQov8Wy31tD14f8eYxWB/W+Hj4dPv/7BaMKSLafSD4aRxhIQo/q/BVXKcwLFaNv2nXugVpMOgMxHBU9SriKwksTJgpKTocfLz8EzPpNXzZm/CFp1fJzZeKSrqlIAHHKNki7IEGQpgK8hrw/GKt7DuBmL4dVPhtGYjRqrBL+pXapRUGhfmU4ldx4IwLVIAdjtZs8p+P4P/uBpKFWY+2SkDY/9ZdpieL/vKJqWbSkAZqwyAYRJJywFULRQXnjxqfa+IhUSryTChAkzYOqUOaYa/y6wOmvmPOj75becfI2ev2g9U7Z5ZIfaUgBJ0H/It5AzV/T5HRmr3w/7HhBYRZkRHUu943UADRfR/ORRQQLMPcN6EIM19LAv7WI5AHXNiE5ilAkg4F9C9I20EOu2Yz/V8H8nAVY8xMalI0Y2Mlfj4+NNwitKbJUO2a+suUqsWCQBkUyAsLdRSxc/I6iK6ydht/J6DvsAnsvjJJtyDjmF51unx4WK9SJGqXZ9GiOFdWo7WcnxxpIyGurvEGJxDEHGKoOrxGYlIJV1pxFYZR1nDjkgiQYBZ2OJIOAGv3ne/eMYq+73jXN42GQV3R+S8anOXqsQWwqAxhaPZheXH+YttyUFyFR26uKcgSdb2twh+rFdZypDHQue1ef/FLCKxg0yRpVRqo3kBVZt3dBKlSrB22+/Dbfe6i/My05GheFu119/PWzdupV0VgsXLuxKVlW1alU4cuQIAbyYzCpfPn8hBX8lYPXfaatok13a/j+nBaqVyk8FEwfVYpYyc1WZO05CJMNO1DB/ZZQqmCpgggK0nKHKCvE3vC57ga/ApzAoZWDShbP6Qh1ggEp0NYgClsE4kOqAOuCkqZtVghsItABJrbx9bIRHYdfKCygSISyE9IAt9M18Ni6F7zsAQRrhBoBWrzk/H0raYHBrB9wmNqtVZwI5rELte6fjLHRYMzuaSSRMm9lN4mKkehbSVLzLjevWWLXLQYA+LPM0IpPr/9j7Dng7q2L7uefcklCl9xJCQktCCUUUEBAQBARBiqDYUETFp+gfxYYFRcCHTwWki1JE8dGLDxWRXkPonVCkhdAChHDr/7em7D17f+Wcm4KI92i4956v72+XmTVr1mChbX+8rLL6GrTnZw6kRRaLunbQ7rzkj2fSlBuuCeOj8pI1QHueTD5uneEVsxoOsIobff+uH6H3bL19W5qV2B8G903/+Av95fw/FBssIH/Vjf3ebXagzbbdiXpGCzAKQ/z6v11OV19+YS2rzPocwNiPH/T/aJkV2gM0YBCCYXvlRecW0vQ9sIp72WH3fWj9TTdvi90GK+yeqbfS+Weems4rFd1IovlxoxnY1l/Zz3Bs+zA/yQAIkhnMGNAxC2aYMEg7aMK6k2m7HXdlpkU7nxdmPE+nnfprjcPIeLdxCOBRumiciy0ZjGdcZZd6PdQPf3hXWmml1umeOCtYeLfdfjtdf9PNfKvBxkWxQjBMGFjV1D6wSrQICrZtuP4kWm/iWm0Dq1ewnqRlJkBjtTrisc1WW7QNrE69+/4IrKrfIteJGRdl7yEFHmOHmLz+OrTC8q3BMTsn7FEAoY8qu7Jsvs2v70flxHXGc0V7AxMA6tx930MMLhaOc/NVFaDZqs+heNTaa4xtiw34Zm8vTb3rfnr62VigKzyfA9pKnSoFRdHO609cixml7TD+n5v+Al134xRhcnKnTB2t4ODbLDI0RBtvuC6tPrY12IDT3XP/w/R/V17LDioDqwMDCp5KIVArCDoAKQAFVvETLFWArAy6WnEZsFv5HkWT8Bc/OYxWWqF1cAzX+f3/XkinnvF7dQ6tbIkCoQODtOKKy9PPfnAorbJSe9qxuI3H//kMfenQo+kR9EUFVSPuxXwq9eeteKlqFnUQjVt1RTr8m5+ljdZdM7yn+x56nL70zWNo2hPQbrXCJNJ7N91INEvbBVa/ftixdEMZsJqZbOhWkAI4YB4Cq5hPx6y8HJ3y82/SKist22qI8PZL/3IDffnbqPwe26gKWL307KNp3Qlij7f6PDd9Bh34tcPoyn/cUAmsHvs/P6H9PrZ3q1Px9jPPOY+++q0fFoBVpF1zISsHrP7vaT+jDSat2dZ5p977KH38az/TIKNQBt4qYDWfJ/bZeQv68n470ehR3S3v/c77ptH+h/w8aPmbxir0VQG3cKa6SgEAhN5u603ps5/YlUa1EWx6+OHH6Jf/cwrNnh2D2XMLrF4JYPXYkyVQwwC7sMOxNpvWqnRBsB1RvKpdYLWffn/G2XTaSaeB86hTaWpcd5gDo4CfFOlTxqrOa36+z5+1+mUkaGQI+hrZRI4TZmuwr7jIWmSxilQAQNVOarIUQLfTZAWDFUArtpmsgPxkQBWFr8CGRaErA1mZGSs2E7YboGo/Eyar2nWFzEx9LL9+J4QVZpAKAGrfCxYIkFzeJzer6tzK8iap/8ZWZWZqxljld6LrLbNZFVjtYIYr1kcE/+SFyatkOms1SyWnpboXWbNJgvh27cx3equBVdYMdz5qvD4Gi0g7lX38fea2RMHvd57KO7J4FQpVQQrAPtA6RVEpFLSyTw6sgm3605/+lC677DLe5dOf/jTttddezHLFZ+bMmVyEasyYMbTRRhsl7wCdF8Dtb37zm/A9ZADATl1kkUV4EjzppJPolFNOCdvf//738/aFFmpPF+ntBKzOTVu1XOlGdpgvLbD1RmsF/VNmjQYgtEPAKV0cUraosUvFeY9M1shKM3ZWEPlmoFYxO0USAkvWwMBwPVt5InDoo0Ep+9TNfSUAFyfH6fd5hKzOQUuA1uy8tcdVAXoOeBZ7IJuwjbCl7C7eRasWDkLUyX08MCxNKduD02LR3QzYsVPAEGJjSD9+IeAFMQFWU6g4vQ93jro2yh/VF8vSgjbhXtx5ajlsNWAmBwSGAaxusuW2tN2uKTsQbXnnrTfSH04TKZfqJbbkXSZvq3gjG22+NW27655tFbMyYPXKS89zS3x1yyy2zNLM1Fy2TaAStwow9OZ//IVlAUo/FW2NqvUbbLoFG6vaAWnaQ/fRn049niAzUPfxgP1WO+1Gm7xvW9F0a/FBsalLzjmdHr3/bnEe3P45sLrWupNph4/sQ6MXEP3Uus+bs2fTFRf+gabecoMbF+kRIokSvxtwAYIInMpkNsjOqGfKu0AS2EC5wWbscy7A1UFrT1iPttn+g+0Dqy/MoN/+9rQwrcR5QfTKbM7gOSJM6gAmwSKS/8kW0Q/70M470oortgfGAFi6beoddOMtt0k3sDYyzWWVGLAqyuyEcIppgzZcbwJNWmd8e8Dqq6/RX6+8lq9hAb7ketkL3nbL99LCC7d+9wCopt5zPz3xlICQjaFGMn/UAnkVMYcll1iMiyGNHtU69dRuG2DoAw89moCrddMYLo20RQDTyy27VLIOgCU6RfX7WvX9uu11119r/Gq0+piV2cFs9XnhxZfpuptvp/4+BTo9i7SKsRqKeQzRyisuRxusu05bhXhefuVVuv7GKTRz5ms6LSnTyoGo3G+U1Wlsk3dvvD6NX33VVo/C2++65wG65Iqr2Mnt61cwFeBqfz/19fUJ0KoAa5/+bgArtoGhxHIBYA9Bf1XZq3CGT/7F0W0BoQBpz/j9H+iE037LiCokHkQGQAahSD500IGf+Th9+uN7U093a0DJHv6Bhx+n7xx+LE2960GCrroBq3CK2YcPzHcJ/+K7TSdPoB9847M0bkwEv2e++joddexZdPZ5kPCQQis8L+qFNt1oohSDWrp1sa7nnn+RDq4CVh0pzEBq1lidh8CqEQ8uOfsoWmNse4HAaY8/TZ/92lH06ONPG6m3nLE6NEDnnPTDthmrkA858hcn0zHHnhqBVS5eJYzVbbbegn55zI9pheVbA/R4FQVgVbMKoIPd0dHJmQ2stdropN8d9yPafJP12xonL7w0k7778zPpmlvvlbWlBFjl+Xw+MFbzG0S/++V3P0tbbNRajgkFrH74P2fRjVPuFb9Fi1gBWMUKrTUT+SeAty9+dk/6wPs3bRn0mTXrDTr3jxfTddfektzevAJWmbmuBfQqgdWhQTr5NyfSKqu27sOYrwGs/ubk05gNrxNq6r9YIFJBOwP/AosvY12WMwTTt8WEkjJ/zmwunkD0xJZCz76r2DRcpJM1VwUoRd9tdnZTo7NLdFWbTepSkBXAKpisLBHAcgEqFaASAWCqilxAI2wzrVW8e9NexU+x+ZTRqsQQK4RldgTvo9rw3ti0OZFrhhj/UQtcia3L3GP+J8XJlP0f1jGA2RFQFbBUQG5msbuCWBzcAbjJACeAeC1crXN5PLdwQ0s/LgCdb68DVpFRwWQfe2+tAr1qB3hTK2GsOjKS3UfbjNW0GoLLnEGjOsZq9oAjwOp3v8tNUqVbOmXKFDrssMPomWfEqM6BVXwH4BVgJ4DDqo8VoAIr1X+uvvpq1lW1j8kA2CDzcgHYJ9/eavV6OwGrc9tWrZ51ZPu8b4EPbDJBFwNlU6rTjUlMtPospTwyoMT9NvZlBJYiUzEWr+I7VqNXnPc0/V89fjG0lc2Qp4OHJdSM53zBTQKbHjCUIwOQwBE4uSEef4lTnJykEKfKmUlVznZ6yszrzu4zniNGBaXFHViH6J41oL5+eR61bTIEMQG6QzGpIusqlSyIN1ZXLEVEz2VfA2rCQpY/agKexuPk0dK29r06BbTnrL+HNmzjcGif7nuAaJ/mH4B4F579G7p36m0VqphyBAu8W5v4k5iHZ7REt22bD32E3vP+HThlqe4DYPWav1xKAFbtk6e9pJccIlSU33Gv/doCFMP7GxykJ6c9TNf83yWikSr+cmnAdq1JG9BmH9iZlltx5cTAnv70P+m8355IM57VlOpasD32gbFrTaCd9v4kLbjwIi3fGKQLzjguFpdKnr0E5Nrvi1+nlca0zv547qkn6YwTjlFAWE6USEipwRznpgYNGaCk1xVQ0mgKosNlY1nS7YWdLcx1azoDX3VvOLHUQettsCFtvsWWnK7WzueNN2bRX//2N3rsMa0ur1MIs1DtTpL3gRsY4r7rgQ5DZvf48G601JKtC+hwO4Hte/8D9PfrUKjTj774uzE/IQdghSFQwGrypHVo0trtAasoQPT3q29iBqDccwnb3Tlx22y5KaGSfasPWD33PzSNHnr08TCOkzmp1Qkqto8buwqNX31MW8CjnQJOMdiWDz/6eNBIrQI3UcEeqesLLpDanM/PeJFumXI3QYMzZ8yH8a6/lAyZGKzIAhdluXVrjh9Dq6+2SsvK8+gjYM/efPtdemUtoqFMPnHC5WP3hJUbXy6+2KK00eSJtOiiC7d8E9CVveW2uwhtkDo/al/oxGZageJYitP63k03oPFt6pE++PA0Ovvcixkg7R/oEyZq/wCDqgAj5O9+GsR3A30qDyBgKn8PdhHkADhlE0yjmJ55xinH0qqrtAY9cK3Tz/w9/erXJ2nKpxQz4RYcgtaqaKTi7xN+eSRttcV7WgI/voHRluecdwUd/5tz6bXX31DbTYJfalXxGFx2mSXowE9+mHb94Pto4YUWCKd4s7ePTjnzYvrZ8b9P3pvvc2CsHvODg9oCVl948RX65uEn0N+ukQBOBZkorFvDKV71yGNP0Yc/+S2apVqwdR3txJ/9P3r/Fhu27IvYAUGni/58LX3tsGNTYJWZZ/hKgBCAHscfeQh9aPst2jovdsIc8ZVDf0zXXneTFKzRfztuvxUd9ZPDmK3c7ufq626i3T9+ADNWAUIh8EXMUpUiP6Q/8fcPDjmQ9jIUnb0AACAASURBVN39g0EDs+4aGIM3TX2AvnL4yTTrjb743mwtioNdtlkudQeJFMC2727rEW6+8yHa/zvHat+XuSSsv+4Mq620LB15yH40ftX6tsFYPvvCK+n4314U6g2A3xCLV6kPREO0yvLL0He+8VlaYfmla+8VgbMrrvgHXXDe5amNr2uozVc2E37yk3vR5lts0tbzX3/dTfTzo4+jAaR/DwigJsEakRwJgCtHYIhOPv2EtoHVc846h0494eQg+4H7K7Ly9N1x8MQq2hsYmMp/WEArf7BkvubxXVydxCV18mgBWxWfk89hAW0DOCENwEWvuqjDAaumrQogFcAqdFY7O43F2iWFr4zR2gkgVvbp7u5SyQAp8AY94ljsCqQjAVvNRjH2awi+a4DeB7+jnchaIXEcOB9CWKsRzWTGqrILRM/WClQp25Ub2t4FbAEF3fkw0fbGORokwCoD8hbgU1AW+qus4VpgMei9VOTbA1itDMpyFoRszf1oezpuD9vH3rGb8729IF+rza5XzZmvyW3qHxzULDGA4rHNyofIgVW53eIz5ffxH8FYRWOgM5155pn0y1/+kl90GbDa29tLv/vd7+iEE06onOS22GIL1lNdfvl0wgZg++1vf5vuvPNOWnLJJYMMgJ1oxowZ9L3vfY/1VqHB+qtf/YrWXXfdtiZT7PR2A1bnpq3afuiRHedZC+z0HulrEkUTI1zWLVcExTGvwraEsWAgnwFMmKzjjBUmTwMzHRAVro1r+Jk4B99ykKaiBRKWmKVf+Qncrh3SYytPFDbkoGoEm8vcUmm7MuOjigUri2p8eA90gG2WM/GsaSM4Y7ca2bmy0GiebKZd6xeiwtNnDFK/nftE/o6cjmS6KbKYogFR3tZV7cKrWnkT1/b/djVWAap+aO9P0MQNN6lkzM186UW68tLzacp1Mashv7gZEQYjBaMzA1YNq7Tjd/vE52jSRu+pZetBq++aKy6lv136vzJOmVHXulG2/OCutOn7d+CiWcP5wCh+deYrrGMKoHTGc8/wNUcvtBCtNGZ1Wn6VMbTIoouxA+Y/r7z4Al1+7pn0yH0GnBSNJm8o50+wx/4H0eprT6y9VS4udeUVdPX/XVyyn6YtZVu2+MCHaNOtPsAGceVnaIjuuPUGuuxPZ2nFV9U/xVjQ1HwVLNYgjRZ7MoaEGfthnhHWp/RrA1u5JCC/QPQXG7sW9DEGJvTD8PsOO+xE48a1lxZqz/XIo4/QlX//O4M7Nq/KHIDiIxZykb2V1BZkRvz0Om7sWNr83ZsOSyP0tddn0VXX3UCPsU5p7Bs2D/Lzcjll0SIDqIriDltuujGttnJ7BYOQQo0UbKTLJ2Cwe7E2By279JK0/qQ122bpPQWN09tbF10bzljCvus53dPhHAuDfNYbs5l1+dIrM0PaKFJNATQu9q5FSp/tlZmv0a2330Ovvz4rOCaGVYRVIvN4/Lv3DkjROYkHet0wlgVYayyNalEozsDVW6YC9IUzNyTrCf8zMEQcFGFbNgh6rhttOJEWWaR1BhfSo2+86Q5CGwiLUu7XO/IBxzFdNb0W/IBddt6GlllmybZe0wsvvkRnnH0ePfPcdOrrfZNZq/iHQBin/PcKsArQtb/f/kF3VUBYpOsCABHww/TtBundG29Eh337G7T44ou1dR9TpkylzxzwRXr9tdfVpYRTLYX8WItQi+WNW30MHXXEd2nSBMlQGs4HhaceffwpAot16t0Pcb/Eu5m41mq03oRxzN5cICsKBFbuBZdfQ1//wXF8PSvAElhbEmGnj+/xAfrGQR+jBUa3ljwBUPvLk/9Evz79/PrbR4C+0UHf/3+foX13364tAPCVV1+n7x91Kl38f9e1bJqvHLAnHbBfe9qt0v+G6JHHnmYJg6n3PMR/L/auhWjN1VehhRcaTdNnvEiHHn4cfWn/PengA/YZ1rwLJvhf/34tXXPdTbTIwgvSVltsSpu9Z2OWnRvOZ9pjT9A+n/kyPfL4EwKsNrp4rgZjFcAq62Mz4NpBe+64HX3365+lhRaMIHrdtfC8z814ma6fcj/dcf80DkBAn3ntcSuH937IUacXTnE6a6KObesxXnzlVfrh8efSlTfcqcw+omaFnbTZ5LXoe1/ai5ZZsl7S78mnn6dDfnwiPf7P57ggb5N1M6GxStSJNYztsSHab+8dafddtqkNLqH/33jDFDrt1N+H8ReCsFZszuYrZQ1+69sH0eqrt1d4btq0x+mwQ39Mr73+ulaLNw3nCKxaKvj48WvQd77/TVpm2fakam687kY69OBvsI9ic6mfQwLU5xitPPdygTvhWOZBuXxtsXk6vuzyApIKXQmb1U1jwrA0INeRfjBTKfAJWQsCcxV9mgMIYLRq8AAp/8xUBaDaSV0MsHZxYJu/7xJtVmazgtnK+0NzFedDUS0ZIwaqskax6qziWgy+6nbMTRFk9ZJ4Vsw59QUDe1QtN/Ej0qgnANEOMNa50aNeamxn0ViNMiSm9Qz2az91GMs5gK+STQEmOR9jgSCVH5DAhRbZspfn1hVJsC//SDcvX4NMVcLc4Q5kOOhp6gpiSSaFrvdu7ecrBXasnshpqsK+Z5C2DOgdarqCl+mz1NlG+VP7ff9jgFU0wuuvv05HHXUUXXrppaXAKvbBxDh16lS66KKL6LbbbmOG63LLLUeTJ0+mHXbYgdZff30WRM4/ABoB2p5zzjnkZQBsPzT6aaedxpIBONfhhx9OSy3VuiKoHf92A1bnpq3aWkFHdpqnLbDrFhsEBmcwek2QW9lH4XudDz14GRiMCfMpjdzE4LRqfWZAn4EKgbFaFkVq86k5BcQuqA4bHxoKPcmJ8oirTcDhMl4HtOCIGICcFcUK83bG2NXvU8KYf8i4eNh92DMwsJoxVu3+BZwpAR8V0BGipFwnL0JV6VxlxaR8s4t8QAqYx0hhGtxLcPESXdnkvFWOXmD1tfnyrZ0doJ6/V8y3K6wyhiZtuAlN2GBjWuRdi7V0NHHMi88/R4/efy9Nuf7qyuJG2rHkfcUJXnjaWSEjbAbouffnhC1b9T4CY/USAVb5XbaJNgNcBSu2e5jg6vBam7htrjjvnARU5XbPwNc6d37yZlsRJAFQybXq88pLL9IFZ51KTz0eWZnJvpxPmH5WWHkM7brv/rToYtXsyzffnE1/u+R8uvuOW6V/W39tgPjlNEg5hV9BVd7PKt3biNSfmicYQFM9xo4Vfy/VQGbjr4NolVVWpfXX34CWXy7qZQ7nfbz88sv00COP0rRpj9HLr7zMvYXDXHbNZODpmNXnRWrcxLXWoAlrr9ESJCu7J1TBfvypp+mBR6fR45pWD4DMmBvChrLquh00YfzqtP46a1J3m6xcXBOsn8effJoeeHga68fhkxu5cNo3WHdtQjp+ux/Yd0/881kCExEFfObFx1yL9ecQXB3uPYBhOOWO+wjM3pAqWHKSglOQO0EOXc0JKWVMDVxiicUXpYkT1qCllmyd0o37vPveB5jBCmCV28nAReWadXU1ad1J69DY1VZqydoGiPfQw4/TbVPuJvRBdPZwn46dEoFW1QaVzsP7brzxejRp4hpta1PjtI89/gRdculf6b4HHlKWah/3TwCpzFyFtiozV3v1J77rY/AVwCoCRWAMMVOIhmjppZemw39wGG280YYt1yR7rbj3qXfcSb/8xbF09TUGCtqYB+sQDqeM/3HjVqMjj/geTZo4fHB1OH0RbXDepf+gb/7o12EuZb0/CzzhZoaGGJQ94jufpzVWb83Otes/9/xL9PMT/0B/vPDK6lsaGqINJo2nn373QFp9THtBG5zsyaeeo+N/cwGde1HNuREsmTCO/ufwL9OKLRiK7bbZtTfdQXt99lBabZUV6PRfHUZjV23/nquugTFx4UWX0oaT16eVV26tlY259PK//J3+65vfp1mz3qSOGmB1kdEL0Zkn/IQmrtUe6NmqHR554lna5UtHJEz5gz+5M31s5/dRT3d7GRu4xvQXX6HfXXAVnX6BvL8qYBXbNp+8Fh3yud1o5eWrfW2Myz9fdQsd/oszS4FVhA83Xn8tOuiAvWnJJapBWgDJ1193C51++h+V/ar+g0VXPRCmoOoee+xE22y7ecu5z9oW93rrzbfTySeeTi9Mf4G1Nj1jVZiLkv69/wH706677cwAYTsfSEVdfdXVdMKvjqfpzz3vdJLl6DJglTdgTgdr2xiYMgHoQTLvJgBtttiUuQXhWq5uhBFZDFzFbCo+qiNAs60m86IVlhKJAICeEM5tCmsVwKnKFKHYFQOsXV3U1dPDoCpsFZYGYIC1i5rdWvhKi70xUMtMbzkvg/H4GQpiSeCcgV21H+33CLhmWYv6ksSOEu/CwEADDTmHQBmrAVi1ESULbGSpch9DXxAd3oYWvDIA1RjOUuxqCC9QMyGGRLNX1005ge6TpdQDEK2ie0qGX/QGEpvCdUjeg/VmIxHA99cEsBwBVtsZyiP7jLTASAu8FS2w25YbBfaPrPPKNkJVRJMB8DdiRaty5qf9zWlog1HrTydQi84ygylfMRV0MsBInPEU/PQRsDrGhQd9bXH3oKoHgpOJOa9K7fUTCy/CtHTKoSK/oCeHuufOgV0GSP0CqosPgJ0UdpWdwnMysJpGB03LKharKQGAq1AuM/bsZhJjJ02u4r/MTqpcRt29lnTo4rt0N8bVV4c/Cjh9xTUJrrHVB3eh9Td5Ly20yKJsEA2XtRObY4jTxR976AE66/hjgmUperiWhYlYrnwarGlZDqxi+1LLrUB7fvoLtMwK5c6PAat/u9gBq06jrlXrrLvxe2nLHT9Miy3ZfrCu1TlDWwwO0mMP38+gamn6f9Lf07Pm7b/4UsvQRz79RVp86WoWBdiwpnlbeo8lwCr2A7C69rrVqZszpj9HZ556PA309zEYLGCqpfSrbpcywOO4E0PdxqJ1VDnO7MY4T8i8KvublunSSy9F7373JrTIIgszw8iYFO22f6v9AOqAXfbQw4/SbXfcVejza60xntYcP5aZR7g2p8vNyYAruRGkwAJcevnV1+iWu+6hJ55+hlZbaUUat/JK9K5FF6GFFhg9R+CtXQrAweuz3qBnnptBDzw0jaD3ucTi72K2F4BVXxG6VTv57VgTAAzNfrOXZr3xBj3z7POlBaDaOaeflaFFOn7sKm1phLZzbr8PnOqnnnmeC0RJ+j+WBMfYzFI3Pds0L+qUt0VyHWMkxckwbLa1dK01xtL48avRqJ56PU/sj775woyX6PkZL9Ds2b08MhZf/F202LsW5Z9IuWz1eeGFl+jWW++iJ596VsaW0nM9y8eDrOKUEq0xfgyNWW1lZsIuuOACbV2r7F5wbpAnXnrpFXrllZl0770P0O9+dzb19UNnFZIAkbGKglZI1QVQwRqrA3305YMOogkT1mGSBv75GhCtnj1/V9Ofm0733nsfHXfsiTTl9ruYdQgrzuQ+IO204EIL0w9/eAht/4Gt2gZthnMfL738Kh3/m/Po1LMuSTTf4bSPWWV5+tTeH6SJa4+lZZdenJZa4l1tA9n5s7740ky654FpdNafrqC//OMWBmw+stOWtP3Wm9BKKyxDKyy7ZIFF285z4H3OfG0WPTLtKfrDBX+j/73kqtLDDj5wb/rMvjsNC/irur4Bq5gvPv6RHehbX/0ULbpwa4Z21fkwB5z7p/Pp81/4Ch37q6Npn733bLud33hjNrOwoeEKBvbvz7+czvzjJQljtTnUpH1235G+/qWP0SJtSK20ancAq6edfyVttfEEWmm5JWm5Jd9FCy84eo7XotdmvUGPPfU8nX/FjfSnP0OepvhBQGe1lZdlcHWjSatXrheYW6+5+S76n5PPpRdenBkYq8i22GyjibT/frvQ8stW21bIOLjksr/RX/98FfdRLnjlfCdD/zZ9z4Y0efJEWnKpJWixxRblIlhzshb39fbRs89Op9tvm0qnnHQ6zzPLr7AcfWjXHWncuLG0xJJL0OJLLD5H6yPW3GefeZbuvP0OOvt3Z9GTTzwpc67Z/n59YMaqrDTw54RhCXse4GaRwRrmbveqqkwRvp6XGjMGp87/IZirweRgs3FmfMzI5JwIJeJwLV8rVtUUpirLAkB/FSxXAKjNJpPnjLnaxaBqNzXwUxmpLCsAJiwXvGpSp4GsCsba9QxoNVA16rNaoWhpCAtKc9/h7KmYIo+5SoqDKkgNYBXFyVywOWzT4+xv/OSskMFBajYAXqp8BBdi7FcgVQpcSVEsnwEi/hXs5SFmycYApb0+MGCrSKtoa28blQGrPrOkav4YAVZbzawj20daYKQF/iUtsNfW744gnZe1cUBp2QKPST6ACXnaP4DVivT7xKnLACKPoRUYpQ7ozBk3BSc63LsWdHIAoICBRSpk8owe21P2izeGJL0uLnzx93JdoLDdFZNKXraCMeWGVHqvZfdpILSXH5A2KQqEG/DDkU6kWXhmbhk4mlg3KVcypJi2APpaAeHVHT9l49adx/eJktJAtOu+n6LJ72lfv6zVYHz+mafoVz88VI0KKzQmgJpJA8B4KBS98kC1tu24dSbRLvt+mhZ5V5HtxcDqFZfS3x1jdTgGN/bFed+/y0dozUkbUHfP8KQBStthaIhee3UmF7y68cr/S3ZJ3kMWrPDGVDLW1dnYbvd9aL13b17qUACMuPaKi+n6q1AExX18eyY6FWqAdnTQ5E23pK12/HBFIaghuv+eu+myi86LFSlwP00WvmBHQJin8rsYuwKSMniuxrtVpjWZENNRDXIcJp3CDFKZ3VZcYXnaasstGNiZn58HHn6UrrlRimX4eXWDdSfQuuusOUdOVrv3C5DyH7fcRg8+9gS9e9JEWq9NPdV2z//8Cy/R9TfdTltvsUlbeqrtntf2A6vy9jvvG+5hpfsjfX+NcWOYScssmXnwgQTDAw89Ro898RSfzcYf66NbIaPM0bL5g50s7+K41Pn81swh42s4oNZSEiMblFiLbp21x9HY1VZmkHt+fABk3n3Pg/wvsnZcAUdj9aCYi+SvctuAQYTPVlu/h9Zeu7X28nDv/cknn6IvHviVkP7/Zm8vO6AiBwBtVZEKAEgBsPHiSy6isauvPtzLVO6P7LvDvnc4XXj+pUSs1yzzVkw2kYDQHnvsQp/65F60+thV5gjAyW8A4/zmKffSMSf8gW6/68HC/eEdQU+VC1Ut1ZrV3E6D4Jon/PZCZrDi/YKhuucuW7dzaFv7gLl66OEnlu6L4NvPDvsCfWj7zeZqLL/62iz608V/o+8c8evABDv48/vQ5z+5e9up9v4GZ858lU485bd0+I+PYt3ENdcYR6edcjyts05RQ75VIyAwdtxpv6djjv8dF68yKQAAq/j9a1/4OH3qo3MHLiOAhcJWM2fNpt3b1FNtdd+2/fy/3Ejf/+U5ye42T3U6YO6Tu29Ne+60OS2zxKKVY4HB2ieepaefm0FdnU0u0Lb8sktWrp1ou1tuvYvO+cNF9PKLL7N8AIK2mJZ9lXibs/f75B60+ebt6am28/xPPvFP+uIBB3PhoomT1qGvHfJfDKrOi8+M55+nHx92OE25dYrMvYWsEQVOFVi17WXyaLae2Pzs769dYFV0pd0n8d/cOqsGqPWB1JcSm8/YpgBTRYO1i5msXNyKGa1N6u7sZmYrAFaAqiiIBbJGLHrVkL8BsEIygM8jQWv7naUDICfRgJyA6vFzNo8F4zHkhMhimT5GZLHH8+sent5S860lDMAOQLYVuRKNBv6wD8dMVwNORZvX2KoobGWSNbwPH6rs5wHI+cj6GgBb1dftGETBrKh3KxIEes0K08fbGKX9NNg0RZmBauGBYkaTdxlyyYIE5GW03X2sYFgiL5Bm59p4rhpn7wgpgHkxiYycY6QF3sktsM+27wlSAPacBj7yhOy0SMN6ZZFABxRiQrLIICoQ5lRD2ZbWF0zAV2bZxJYugEc5AOg1UUpW4HBuq4Lt0tAiSOqul6VXCzBSBqBmFMqMhdoK9LJ2sEWN74Bv1gCcEKuTmzMGnN5q2fnD+3JtYouuAanBf26ht2oaN6Ev+LZVFm1YuLVtJapa/alvk5ojuUOkTN7KBcu/h4yximPmJ7BaWNTdKyx0zRJgFfe30eZb07a77kmjRqcgG4DVa6+4lK5sE1ita+ull1uB3r31B2j8hPWYuTRsOvDQECEd/54pN9F1f7mMmbtzCpqXja2119+Ytt1t70IboH1emvE8/em042jGjOmhC+Rpyp71bYARemb3qNH0sc8fTMssX0yxhAN07dV/pzumwkloMA7KwQZO01JwVVP5G0EGQIIWopUqLzvoU5tsBzPJXSCCC8mZjIAM+eWXX4622uK9tOAC8xdYffCRaXTtzVrwJbReB20wcW2atPYa8x1YvfqW2+nBx56kTdZdh9Zba9w8vd78BlYhOwAmaJjzhmEM5AFAOxTA6mqrrEhLL7U4dXW2l47pL4vzIt1/GnQvH3osvSMFSy23wLODBF+MGSOBzWIaZJVMotQ5KQVkoevJA9KKQcltjR+3KqGIF1hYAFzn5gMW3fTpL9A99zxIj057Qpw5lxbJ5w6pg+bFxSvy/bGzP8RpthMmrjk3t1N6LACNL3z2S9Q3AEC1n3r7JPXftFa52BXYrKppd/Fll84XYPWCCyKwapIlEggSYBXAASa7vfbYmfbaYycC03hO3g9kM6bc8QCddMZFdM1Nd7KsAQd1tYhWtBk76D0bTaCfvYOAVTTnwZ/fiz72ke1o0YVbF8mzDoN3/8yzM+jSv1xPp/3+Inr62ekqByH9F33ko7ttT//1ub1plRWXawv4nv3mm3T1NTfSUf/9K7r5ltsYVGXAhIZoow3Xo5/+5HCaPHn9ts4lw2iIpj//Av3ipDPpzHMv5aBjDqxCs3Kf3benL3ziw8w+bmX7ervxhZdfpatvuZfOuODvBMbq9/+r/UJV7Q7aOmAVUJb/LDi6h/bccTPaaeuNaNUVl56jNYrZzq++zpIkl11+FT399HMCqEKXFcEoBVYDucPdwPwBVr/KfWnSuhPmObB6+GGH0+0VwCpnBWBm5nRw1T3N1p58PStlsWaZePEYhhDdmhwt8NwWL/RJ1WEtsCn1WoFBqgzUZqOTdYZR+ArsVcnsEV1VMFobrMHaTZ1d3RFYtYJXpsOqbFUGYlUWwDNV8bswXa2wpzKbtb/gQUU2AECs+lqa0emfr5H5SyLDKuuxivA5ANW0x3F2S+kX0NQKXsk7RABQ9FZ5bgogKtiscRtLC7jtBCYrr3HRh4u6sOUwKNsmoc9oBqC+ZRzBz+qYs+k8kI5nHzDO7bARYLXdGXRkv5EWGGmBOWqBj2+3OR+XRu8E0ONoTpaSbxcxyCAHSDwOGNLEBZ/l6Fue0p8cn1DacgDTPV6GVpVBcwbyYnEXcFEBEAV4i6n4Psyp6bqCzoYL6xmSNdmfJ1yz4k0ILll6t+LwlETycsOgpTZsAJDLb0JAUC2uFdi46YWraiNJO7rCNB7ILVWtbadLRjmBfG91m2P7V4WwswPrildVgR08BlinqC72WXweSUsS+Jdfrw8QcK5RdkwFsJqfOWfd5kzvqpbN2dtpukzse2PGr0VrrjuZi1G9a/Elqbunh6Cx6fsnnOS+N9+k12a+Qs88+RjdfdtNRR3V/J0Uxkv5ndalaqfTQOzx+F70mVp9zKCXeY11ijt72DiWYgNgIHRpMQFUPIYWoRTvY+eH8QdN9ecIS6zwKixWkeewe4mBmmj02hgSY5BNY+kdfPKM0W9MUh5fUnVb5uS8Y7svtChN2X5+zuC+mZwo7d/VrYktmrbHlX6d88KPpG0syFa4Ufk1M3IVzGM2BmuLiViJOBdaRTcU9IqFHWxdwvNo6xWc97rxXJxP4jf5c9eNer+vAXmteiC2mzNStq/d9wrLLUPLLrMkyyOMHt2jLJnYB3AsxiEKd6FiOYomPfrYk/TiS68owy09u2CbUTwmAUGVwerXZQNaA+Mk9zgd69WeKbBTPe0Fb8gYHXCwZOcwL+KYMauuSCuuuCwtsfhitPDCC6ojWpSfQCozWDOz35hNYOQCTH300Sfon/98RsfSEA244lMF3T5tA36nHnwVtWFl18T0RdYiHBhksJOraA9IeyMlklmmYJf2yzb5HuBoPyG1n7frT9ZPHezlFH/RVTVQFfuq5qqecwhadaiObBW0dRgFgIELxahTrFqB7NiGOVBWG7E5onzToESGdJ0WjdWwZvNcoMx7sFnDtgYtu8zS9IFtNqP3broBjR2zEmtG9nR3JxIJuB8wDCHBAfbeX6++lS788zX0zPQXdL5ytpIqFHlg1XpqHrxtZyyV7aN+tmwK6TMVc2ebF6kPEceT+DkVsgYf23072vzdk1iGYKEFRiWp99D9fWN2L8uW3HbHA/THC/9Gd9wrRaykoJBW69bnQD8TkGKA9v/YrrT7ju+n8WNXpYUXWiDMf9A6hFTJU888R9dedwuddNqZdP8DDzKYCiBEgFXuLZwe3Bhq0Cf225f2/uieNG7c6rTQwgslxe8gZwFpjseffIqm3HE3nXvhFXTHPQ/KczS0+CEXr2pQk9dAAE6dRM0mLbjQQrTnzlvR9u/bmFZdcVlacIFR1O2CKLhXAPDPQ77hoSfpsn/cRtfeem+bb6S4W2F9c7vEgGpa5NP6oRTFExKHn9fjOYdo3MpL0/s2mUgbrbcGrbrCMlxgDFqv3mbB+0Extdmz36Tp01+khx99km6+5Q66+94Hea3idQ0mPa9vKbCa1zsI86qCYL74EM9HPCehTwCrFABL1mPRZpZ1BmaFzhlI5x4CO976FfqE9TUcaxMKry4aoBLWZyMU0otBKxlfkZnIf+rcL75E+gntaiCcPVfNGw/rlNkSaW2q5Eh58nJgVe4tfnL/Ka4JmR3E1zVCkMytCKSjv8MmQ183xqoUqBLpJMitNDqjPAAA48uUBwAAIABJREFU1+5u0WPthERAt2OywvZUhqoBqYHBGgpqmSZrxlblYJgAriYnkfubAF0LDBe/5me2Wuh3qpMqm23OsPVxgAFS/I838bwkfYaYsSpzFdYx7o0WvET/47lIAVfWZlU5CGef+BdbBazaesGWeQWwGtbAsI5GFvOcAauwEzIrcYSxOsdz9siBIy3wH9UCH//AZqWp8ekEbYVWYtNELpYBlrrNsRcTsqOesACa1AAlKdhbBDjLXpQsNrbF35t974AaBxrLMfnCFP/WZa5kH7eWlbBBk3sMbWMAjNyfgXPW5gnYnMss+BMaZhOAGdmYtFQBhJZnYiDQQJ8CgFM+BGLhntyQwglywKYCsmmFi7ntlQFrBzoZhBYfE+Co8bWKaSBy5+KwRjhUzETRQ42fNjHQGsPSXoZrG/8+ai5QxNirDUkP7PH7rxpTZdd2fTKMGhsL4VzlsJMPWJSOxTKN5jBNlOcDhbEQ9ktd3eKdJO6RjSYBuxkblEqwHU2kb0naVqPZxYYy/magDw6iplwxuIprm/aWjigJDEXGqchsiNCDBUzie7DR4Aso+LkIBnxQEXAjNgVWi6z/2Mpyl14mJJlZk9dRFSjhvlIZRYl4aQD1tb/yO+LhowCac5zyuAQby9qP4IyYU4CUbLQ1A6xabVniXxXAqgvO1YGg+TxUv2/dUl9xZC4d5kFlmcmzWzBwUQ31ZH/Z3Zz9oiiZtK+xTsJiERYNcy9tPtMNegt23uhY6DPxO9d0TXe74p+7wk7WPMpWEcdLnjH8bs/DwmmhZ/Cv3ln2zo1tC/NvVsXYAGkLAMb+Z31yiAb4EXRL5mxF4k6UALC3KeNG/mL2DYpHaVEXAFIAgUT/VEAJsE0H8DfAXoCvAEYVXDVglffh76GrKgWqIF3CwKoWqxLGqu2H9Eph8/A/HUsGbvOf3JyxD8ZtFtCR8c9SJTavd0CexIBWzFWdAqTqvMW6hBYcdaBqAFh5ihIQzbJohjrAtUuBflljSqPAQZaBp17rW4bjlK39bQXKyhdlzB9ztEZnU2UVmFoHslbOqUNSXNLgJtZ71HFjYwZvnPtcYIdFYJVBfiAYXNSsX4rMMAtb9BAF+BCwg8EMgKj8/UAAOgSB65fUYL0G3wOjiQBKAaoLC6+Dq5ljfUSQC78DLNJtHZLCzMCqFtvhOZw6JQAZQFekNUuVddYn14roBshan+O5XzpPYeIt2HpVdlJ+ZOFU6RfWD23Um0xTgOYYYNU1XJl9Da0RIesRUZPXJMiIYK0a4jWsk2tQiHoQWwHMJpSaALK/AqoKhuE98PNrejfbmyCvaNDR5lUe+zwnGUgFYBWBn6hzye+dOz622Tyu8/IAC4nSAIpXKSgrfUj7Fc47gLErzH3ZFod8w4CywHa09QDBLEWtbO0ItpH09mD/hP5u603U56xacQ00rlyR7bWGOcXZw/kkwPNNun7z37pmyDX8mpnjkWariW0Sgu48HmTeBYDawfqpYk+yHivLBaCwlUgDNKHPqhIByAYwbVak/mMfBPgNWG10Nlmmhhmx+F3HEwOpajeJTIBKBFhRVdVelewqZz/ZOAsvV/qFLMzR5AzNZOs6z0suKCxoakj15/4GmBWZCZh7+HfrR5iz9HfMURwwEnBVAgMylwG8Z01XA2K9B4Vgozeh3HCOwfwyL8BC72Z3pD0p7Q/xAimzNe836VySkFscyCpNXd4f8344IgVQZ3OPbBtpgXdIC+y3gzBWbWL2j1VgSyZstBLjKAE19bRVuqJ2zQrDOv9azBi71TILXbdlkgE26eXpNzI1p1IHqWZsbqCZqHj1tUU2oebeEpBU2XRlwGoGpqYAc7ZguMuljgCblK7N3HGyAlfbMJXbImCZLyZFUCA7fU2zVd1IbmyXLV4MxDQ8UJoCq/yWnZElLBd9+86oxaIJR9DfZmqvzSFEMwzHsa6J6vqVH79VwYjKNq4BYvOIuG/LKlDVP0PtWKhgZrLZljVEwlnlTqE78CvxDr64T3Bi2IFix6+LHcnOzh4BVpGOxcCq6GQhvRFFC3AN1rRixqqen9muNjfmYxt7xdTmvN1zxzvdHqPpaRBI2LVl81wZw96OzcHMwruukvPk9ivvdcaWS5kp6sQxqCzjyN6VH1N+pDAoYCwLrpIr7ZgDq5ziFpo9LfDB78acBmXbV/XnOnZCna+ebDOA1PxIb/gzJi43GtiF7mbMebD50doRT6AQSwSDHKBY9jzK8dC7cc6peh44o2dwhGcHrmLOUHJic8Ilshbeme7j32HKQrZeIP02gHwOPAUjLtnmnevAZI1MJwNdbY4Xvy4tuGX34Pu3ga5e/swX1uA3k0nu1faVwMCBHzhAg8pMFfaqAauDylyVnx5cBVsVBapMO5W1VAGy9vWKlmpgrRrQKscDpCVmrTowOzC8AKzKXBZw69A2PpiSAatWqEpZq2AVgsFqEiQMkHJmjBTokwFnYKsBqrpNwdMIrMZ5wgfy0rU1nUsYWHXB3zDdaP9tFZirNFBKNtQts61W7nkPrOqsWgDGsbZJH2c2Fw9CBb2Y8YUC3KJ3GEFUZSdi/34co4wyBSzAngYzlZmv+J3BDknhFc1F/FQwBMVAGwDbO5lxinUQ4CcCi7zuMaAKYFXYqAIcyfe8n/7dANuZ9SBl7eSQI9isjQYNApzVoGQEVo1FHc3O3DZo5DKZFUBF/urrbAxONhkiamq8B3+zXeAmCWOu8jKvHSUCq7J2pcCqAKQpsCprl6X9M1NV7Qn7HcAsr4MKrJrNlsyzJqMS2PgyR5hsiP20uRNzTmS3DiIRRkF5BVaVMcjgFgNgwnpFI4S5XjNRpB3B6I/Fj0KQTVmPDLmZ7TyIAsUyuG0ci72o2J0CZ/a+AK75Txj7bs4X0E4++sqCeYL9c7s97Kv3ZOcsA+AicJ2umfGe1Mrw/pRm08h5FbR09hIzmHn8WCYUilaJZiozUrt7UsZqs8lZYQFYhXwAgFSArxh3ehxsI5YMwLkQ8FCJAIwr6WMG7EpQjZmsGLuWjemCbWGu5voDApJ6YDU0tja6re3B7gvvx+moslzJIPE4UXCf5zRlp+L3gaE+CQIp+57lBDQYxOn+GiSK9pK+e2SXMbhanLVlhqz4sEFQDm7Ko6UB77Lzl4LxVZdLwOB0p7rzjACrw1nVR/YdaYF/0xZgYDVhmRYN6LJHK0tnkfWnrAJ99Tm9QVwGHoRrZwyJKoOKF5cMLLCFsUAtFG9dbBw9pux43h4ckRpGoDuP3XfyfBXWvzhRjh1bRJWr15PEEEhBpkrGhUbOq05azdRIHSdOly6aQtEyCo1QHdELbav7Jo5atrb6d26GlkSiTTdQzDHPWOVF9V8MrCZgrWuxHNLyz1eIdLYBhHvjM++zZe9aMMN6gL3g/FpbhnFTPfHVn7vIguJ3FRwfOW+Br1oDrEpRKAVWwfiC49fZwyzVpgKrwlrtDkwDsAGYeWPAqg+OcMo/AAfnPMQJKQ1c+GawJs3alt8P+yIeWE2gaIUQ9dkV1OW/WqGnle8xibMXX1YF9WpeAat2QWHrzB9gtcxItiar2pa3Z9pK2V9+/ggenzxZoXCGyiYUxrK2s2djBJCwhF1jU59J51gBJiNcMmDNbLjo8Nj6xu/OYg/G6gyOBZwaTakL3M3IUAlTbgJy2vYMWDXeE99LCtYGCNXA14xVGhydMkBV52x29TNmiLBUpRpysvT4lSiNiFVPUNpJJLURWY3CSmXGKrNshKGK30USoAisCmu1V1itnObfHrAKRmzHvyGwirYvtfFK1pIEWA1RE+1LmURT/UuKW9sNjvjzzSmwmt+TX4vqsgCshqKfe2SsC2u0FbDKY9vYqMYoxE+wvkqBVWWDDRdYRdARgM48BFaZEavZCABmeR5U0IdZ5i545tt3ToHVPD0/ee9vU2DV7BobSzwN5UEUAE/oMCyLIqnWBqxGOQBsU/1LxsyExQy28wADXiYHoHITqrk71K9BG3dNBuh4bMv8mgbslN1vC4yCpHMCrIZ10UmS2VrsgdVgITnzqApYtXdufp7P1Ihj0EDhrLq9Hixj27P/xebzfm6pH8l9GqCoMLYNWEXQnu1MZqYCIO1kWRXsA/YqNFmbAFbBZA1sV5UbYJtUdFdFbgD/RDoJAWgDXiPgqlk/HJyOYKv49ZYBJGxqMarLPTwPPpptIodE1jJnKTHxVQM86FPMsNY+rOAqpCi48JUCqDjPIKQDsKNlayiLWjRclY0fAHSdL6vW9XxyngfAan5KAMXtfFqBtqlPW2mRtnOpkX1GWmCkBf4dWmC/D0ql9DKQJQey/PMUwUudszWlturZsUBUbvPgaQGUKGdylRm/BUBHgZFkSlPQIncSLOoXPNO4auuaVARu237WKvDDQNuw8FX3nMRhLzx8DtJUANoesMnOUQ2qSi9J2jZ5ngxx8N5MJpGQAp1pf6gDVr0RbYsev6+QNjl8YNVC7POTsTqvgdUywLIAgLYx+diYzwHZ2OX1fef9lsFs6SnZa64FapP5I2OsWmqpxNWrXGEV7qtgrHIxKbYDB5nx1dHoJurqpo5mD3V2C8CKFCywVeFMiiyAFCcQ/aqoVchtwl1eKrbi/1xp3X2SwEIOfBbGunmURINgWJdMg8yZcBt8kCemTZW/2CoQuxZWbcFY5bQufRcCWQ+fsWpri1W7rZICmFPGapEdENunYMJ6BlnWx7xTJzQcPY8xCu20jlUjXS3h51aw4bGnaJDmDFP5yp3DA5pBasEcb00d1/1tRfQOZ3BSnbZoSOUDmOWYWQKey7UTEEhBWNvOPxVQMyeCv1E9PnvHBsbrCYMUQLyG67t67eDiI0VQx5/eUXJf+Vho+gHkJH1sFfIax1XLLmNdnFbbPrBquqsmB4AUx76+/xxgVeyjOHnVreVVwCqPgXkBrPqxV5ItZb2tDlitt3fSuXZugVUeasMAVk3/UtqrjrHaPrAqMgDKWC0DVjvBTPWMVWGgVjNWJUBqjFVklmF/MKL5PLD3AayC24ZnD0tsugC+rYFVvLaGpPg3OiJjFY8CBiE/3TAYq2pJM2CK9bAAqvLcqFXUEexRpl8EVlUvFQx7lTHRCFTQUgXgyhIC+AmGPJ8TQFfAycKcb+MZMgds9STrQkytDoxVJ++TM1bDmPOMVXc+b6cGm0IWIJE1iMuu2l/F9ZwDDyVBa94TrGS3psn85DLauAGKUgESwpfOaQCqAasRDNYsQ7fu8bW4i0NKI7JLOdWfbU0ww0WPFTZud3c3s1AxDiEVALZqd1c3dYO1qn83oMUK9qoyWTmziqUmmtTZ0aBOliGAbEDxp4Gw6JC4ZiQOcaJCyMgqM+m5XZJ13uQTFGB0QVL0O5HcMXkSI9rb3yJ1ErR90YdVDmBQ5Sri2ov9NEigLGx7Z4n9WodzjgCr5Y7ByLcjLTDSAm99C3xCgdWyYjLVIJoCsaUMTZ+qJs9j5ykSMTPgz+1gYA+0ZmShrAAJ9R5Ko4nm8SX3IOfhRd3ZdkXAl13QUqAoslszw9uxWv1zm/ORANXuedjWMdZlBrh4hxLn5AUthh4F7CiTIMgAmuROXXoeG8Vleml6QBGwcTdYB6zWdOUCOJwwSt17rmGspiC57dgaWDVDKxpw8SLMNOFi7igq4iK81o9yA7HqGduk1VSHGFozSe3SwwFUc2DQ3/6cgrX5M1QBfEVDuE5jtaplUmDVWAZiEBogq+/TdOI6R1FHJ9gBxlyVKq6mjcXAKrMNRPMzRvhl/KuAajKPxXbLYWUbNMl0lU0SWaayzxawB5nXy4BrzhRsLAaJPNgWxkgOLqJdnBSAB+DyW7eZO1S8dcxVnntUYzUHVn3/ZoelpE18mjRvztMPC0zQEofKnDAFWqPTZkWOnLNnWoeWWqbXdD/0NjyLVFwDc9o8kBlA1UwSwH8faCYl+wQHWLeJ8yydyNYoY56Yg8JrKdLQywDdHGC19jRAWN9BeN/hneCcLk1Uzu7+60ZM9k4s/ZanzEzvuS4o4IEYD/Z5YLV8TvP3YrIGWsAFbFVOvTU9VWGhGnuVZQCYmRqLV2F7AqwaaxXMVdZZRTErSAKYBqtIAQyHsZoHCAZ1bRebTXT35NPkgnqiqcqwDyGVXzx/+Xu4UgBI7QZr3+ZFtj9cdo8flnl751IA3CtCYk7d6ufOakE83b0VcT/OG+4918yndcBq3bZ63er0gtaPrUI23qeXAmAtTGZvwb4ThiKn94d0WWGwcvosCYiKlH/T3mQdVYAYGNesuSrFq1hHlOllA6wRyrq9nKrfRY0OAX2CFACAIWauqsZqQ/RXZV1UKQCsqRyAjFIAXDGdGaqiOYl/pscqBSBVNxwAIl+//GXk49nPT1U2Ba8fSB0GhONZlDZP1TBWTQNXArFpwAltKyBUtDCCxmpjkEcDQNagscosQaJONRm43pHqrzKujFRuzMkqkVAW6DFmfjJfYzKDnrMV1WNNZmGu4p0KeKpp1ZhvTbNZ9VVZZ5W1WVXnUgulhZhiSfaRFcCSGdwDncJKVO0SaTPMNarPymKzWbZgznzFOYcNrHIXEnu8LAjIfYBfVuxXXhqmCli1/iVEcmXhO2CV330mBeCXu3gv8Md07TKphzAeZOxYwVQAo40m0vgxjiSwb7qrAGLxO9isDfzrBJMVAGsnF4LDuOLiWSoRwOxVlgkQuQ6AqGDF4r5FQkClAZQwIK6pSlGYVIAFJI3s5OQWwrPyuHL9ICm26OwIZ59wUMD0U/l49FesrWKlDyL7Q1nYUrhPC2CxDEqfBju97IRoUov0URkojltMpQD8LFPIKqqJtCUB5tJMooqDq+4rs6lGpABqFuORTSMt8E5pgU/u+D5+lNIq3R7ozFK9ZEFV4MEt0OLkFFunNH0s2zEHN70Bn1foS0BKLmJQoh2j91wAdRQwTUgvOZMWBZBKZAW84V4w+ErYHAFULsgTOENAHY6QcuyaLzfuPYMMDY0lzDuW6eKvukBFRDtjGlY7OfMKWK0zjqvGUq6xWsmOCTvOPbBa3RJi2JU+RxUlquTB/Pnr2qTtbXnkvs6JrLnP+QGsJmO0isEp1nZy19WB6XpglfXp9CMVi3uooysCq2AQiBSA6q1y4QEHrLLhKalUYdy16f/7eY97Yd1xSdCDG4DvWjmh83xpSU3BDAzO7MS2gFU+RuZcJKcawFf23mzMJFIA7GiqNlhWvCo4X/Ye1XmLxRK1vzhA1DMlExAqN4xD2rx0uWpgVjzkGISJIKtITRiLRxtPAU0lx4S5lfczwzoDRkPBKu+QZG+en0vy7kQ8wgGntt6ZQ26Hyj0EeFEd0qgxxk5kYO04MNpS+YJ0gPOnAgNI+mkpe1rPKbeZdqp8bvHbAVIUpgC2K1I2fD4o7Dj5Pq6S7Lrp2JuXwCoXrxocCIWrGGTtF+D17QqsQkcTqolSnMpkTYansfqvBlZtaWgXUPX2WRgTdWtiZpf5XecUWOUe6YZA4P3LYE2kAAQ8nTtgVYALKWIl/+YlsOoYq20Aq6KrqkCraa0yi7WDBqu0vrkafWx5G7dlhIThLI4tNVaVkKd4aNRY1ZR4gKn4JBqrNcCqFLGSGIYVaGdNTE7fjuBb2bwU1l2/rjFoKuApg+8I/DAQJQzmQWagSp+SgmeSoi1MQJmvMD8ZeIXvArNVA3AatwhzqBUVKkrloFSW+liCsCrH0wrdpaCpLBQWYPTvtnq/nLEqjdkmsKqXsLEW7RgN8HEzISiUBkpzYDX4a7oGAbgv8688yOuPkYKcEqRnHWJlsRqoHvRQMZYyCQApfiVgKuzUCKxKoSvWbUVhKwVRYavy/k2ArBFUTUBXlQeQwLbatyo9ZzaZTIFSWC3/iAZxbDOxWyxN39o2vmfTTOX2Z7Bf+lzQWDVyCjOUrSCb6q9ycS30aQVaud+rJAaILmCzcmCpOAsM1UwuRbkmd3yJ/RttqcxyzgL3yV3UAKvJmjKUW0fDmdFG9h1pgZEW+LdogU/ttKU6NiVMU/cE+eKSA6XmQMt6VDJBZ2xOnsoThmrxOE4pgkh2sykpLMFqTpu2FQhl95oYamZNhXPm7C1jr0UHXBoqk03woFAdEKvHlj2DucG2sLWTnsZRXHU+48Ie20XWP8e4HQb4lywEbQNi9hTFbj8noCo3V01kMbnKPAZWo7GZP0v5DRWAg+qu2naqfGmgw/XVqsklZ6VWgtHZCeYLsOp0EPMZQeAp+ci149/1UgB+GmBeCH+BN9OfAauQAKCu0ax11ewaraAqqrX2UBOgqhqqHZz+qBqgwRnUW3ITT/E958/gxl/FC+I7DgKYmfYwj+fqTl+2pR3c14O8BbOuFlgVaNCcD31b3NjGCjGQLfAaSqxeA6q5cIcWsuISYcoIER9EiwPqBMtzoBWMcFNLTgY3ho/0gWL1YX87CRtI308BlOUDFFh15wtrR54q6VkUkWRRAFSlk8rbLQNbw3fYbkUgrA85Z8Q7dFLkIQKpwmQSYNPmgeDgBFBHne+sX4d28A1WYN4rsKp9Jul7xShYGAFg1LhHSUZGKBgYThbfe/U8gFFfjdJ4GYB8GJb1H3MGAVyA9VfGWA3AKrNWVWt1LoFVZg4bGzwD2H3xqnzMgrHKPbQFY5ULFQHUYlAVfB8FWQvFqwRslQGXFq+aG2DV5LD9FDNsxmrVQtfi++Q91+w7PxirBatBwQi2K+YHsMqAmQdVFWgtMFZhM2pxqo4uIk4xVo3VSsZqDbCqDFfPWB1i8FX7k1VUZ5ZsrCFQ9jrmFFjlvl2RSZQAqzrvhuJVNv8puMq3px21wQxfIyWIhVHOWAVwZsAr88P1uLieMdgKGQEmVYqNYfYK2z5uHfIZFyFg5tjzAphKsE0AVtWwVFkWZqxq5fcB1lcVhr1UZ8cxAsRaISlva4REeNeW/j1xwMqtNbZNSn0KABptOcsEKA+yWdvGNUEa3ksPhWyhNoBVb5fJ+lpkt1qQtApYtUieZe+Z/e2zmOx+rc/pkq5sftkqgXlhMHc0o0+Zg68oUspsVmWXMuuUQVIAp5AFENkqfAcWK9isotuq0gIKwjLYqudgtqvKDth3lomF6wjb3ABWkb+yoJuAwAK8+o/iy/ErkwOwzusDsgpeB2Y+3gOvcaY/oZkhat8YU1UY1ThY2PZm/5jMhcgOgX3fK/uw/RklCPg9DFRXaA1BbH0KozHI+yuCp3m/9H9X2ucjwOocrtQjh420wDuwBT6901YKFqpDE55RHF8DTMOiadGtItEsTRHLmXT6dwKmFlicGUzAtCLNaqtjFpgeoiZd+rMU0twdm4Ur44bJNjWxzbHnyVcXEXa5w3PYyhJ/StPkz6DGE99jcRtf3kn6yeFyLzbl+/v0V2UH0p4nv7ZuLHNkWoIxlTukG4pgnFuk2gRy1VVva2SlV68GoOC8cJvqPaSLZzyuwKzSlLBIOfNXTCgVtfdb175pMKHlm+DrVALT+Rgr3ddfI22zqnspgLEV75K7X2kVe9UNKwROvH3mx17anFwwij9ikEVjJuowGvjljZ7BDqkbyrYSKht39lBH52jqQJGA7lEsAcB6q8xa7eKUKxiyMEY5TSuk6tlciHEo7z2Me70gVxh2s0dbHdjmGgVG5MTZs/u/nS8qxQHCZCXTTHB0qvsRH1M1VJQArFOOSq6Ya9IhBQnCCRRgtYrzzoEJDhHOpzdqb00qksu8qCQOBsXEwJeZjosxCMEjpoNrgE6muJJ5R9kD7Gg6VqhcTB7YszkjIGkdJGVxBrZMiKrEAk9yLmWsK1snZbvGFDVJf1QnlNkWdh27J9Mm1W0Z2IrrMMPCAFKdywyUNSAuMpzkBUefV1qe28zYp+yMu1EUHJ3IoirjURggHsaYPk3AUIMOsYIG7jXVTf8JduuGgC73QdO4MDgKgyyO0zLzoOweEifcdP20zQcGBJhAyiIzvTjlX5mq+Im/WRoA3/cFxiqzVyEB4GUANPWfpQD4dylsxWAHSwNooRnnkBkgEFLHddwWgyHBiImOMX/F0I4EmzDuoKcZZAEiY9U0MMX7N0arSgYwsIqYrG7jc2oBv3y+K5gzccIS/b027YHCiyo5LsxD5XOd2WhW5d36Q7WVIA9TvwLnD+j+1mezAFHivGvAO763OB8JewvrlAAOMo6FsYrhxaA+j1vdjiJnuo+kQwsDkWUBFIQwQEKqygCcALMLxwnbHRM5YyhNAdeHoL3I6ciQA9C0ZC1i1QAIqt8x6BqAUvsd4CDYcSodoP2H/4YMAOs6CkOaJQTCdmlvs6Hz4HXDaOa2xLmMAsk31+P1hcqaxYKasVdm/UjY+e49Bz9BpLfE7pYdjJmHn009yBircd0C8CTWCUCoTl675HfJhJd2liCh/Q6wTUAr8SkcgcWGsWMyWyvJ2gtgSormRXbfkKb3D7JMgBWv4u6o7D70EylchX8DUpSPmawCxPJ6kWmF21goYwPG+d+AKBdBDMWR5GF4Dnfzlq2HEic1uQDJ3BZQVgFV7uOZjR1sB9EyD2t4CE/KnZkcRFinww1jLfX3mhpDacBY1zB7CH3HLGuhgVY7rQdWExtYZR/AWZVun5J1PCgn4wB9Q4L6AFZFKgCFsACQGrgq6f+RzQpJK2Gvhn/QZsXf+Nk0cFaOCYWvwHhVmQ/IEXg9WH5G0axQdm60C5ReFHRnQ7/RFx1Gn74/AUHRw/z8plaQ2iFgnWIz92kNVDMzlYv2yfwmzGvsE7VaBVg1Rjau0x/0iTs4YiIDWZYKZbomgKfdrZ/Ha2xnNxh8QDs3Q8J7bbXY8O2VWVoFw2bki5EWGGmBf+cW+MzOW8tanzPISrwSYa3Gp81Zq2FlVSCieIoQF9Vdq6PYOZhUzXpMz1E4zr0cHzXMgRm3nsZ702M5BUZW8KA15t95cs2CLS5fBIenorP4eJs/heCj9c6EX/D920lYgb4dMgCuMNUngFi961HZ9/0959ZaAmjLojvcj4/16yLfAAAgAElEQVQ858cmwCrW26zAjN/fP3tgT+kO/r0KZOdbt/qO6xi6c7ot6QPWnkk7KuGoVbCi4rbbvS9vmsh8YCConNhuie38Mse7rRdt5+Sz6BHqAGXXs9MxIAUzq0MrlAJUALDaHEXNHoCq+L2bfzZQkZVlAWDECqgKg5SdQXOMlDHJ49JAPpkow6e9mqGtHzicsmao+ZaIZ9TUUp5g4sHpcDPdzeJ9oJK7OTdwBKQQg+pmAVI2507Hj7BUZSQgqU7YrAChMEPKdToGxJnlfWAoa9oZ8B12EDTlDL+jMZHSzawf7TvWfwKop7qbZUxsAyDsPn1fCL5XMKxjO5izZywWcfLj88jjKjBpx4fUtgwkCfICaTsnKXHGVOMbjOnABvyy6+CYQgKCyrzIQHWoHWHX1p/sjKTvNbB1Shznqp7YKtgTAlSWIhsAKQk7oOvVMeXrClbWzjuFQGQR2JIxmw6cxEapQXiNpcsMGahXqiM3yExUASQArALA6oMunAKrAElREKYPQKnuw7qrA9BU7aO+vj4awO8MpvZSAF4BxhqwKhcrgP/RSbNARnFtBONde4cwTCGFxFOTgqMAzzhqkQKrPMqUUQXGFHdxZlcBTGW4SCQDOho8d0u7AhyLc3y764QPFreeAdOF1T9x4XoVpoL1w+aQBmgsLCfDuhJArbNu8kB4Mk7qTJYSYNXGOmwTBrkkbzsFVoGVAQhjJVUFRhVYZYDMaaxKiriyVAFUDOAfAFXMF/2iq2pMWQZWBbzB+xzgiksAQSGFI4ApWHKs+4j+wfqMymYtA1Z5rZT0Yw+iMigbpAAcsKpAU8EecGMzB1ZlqhQBT6zpedaFrQ88P/ruUxfRcfsFVru2EdpK2suYpwKO4sOYkwJtKPAEeJo1VtEG4XuNZTCgasCq/Q6wVkArCVioT6DmRIMLAaXrE/cX01ZVnVV5/3jVorOL9y1p/l5iQucUA1UZWIWmpQSG0G94SOj1Cow9Z4uXsblD0Mdr2pZk6skaa6CmAcqyrnI7WLyVh4EV6zIbT/ZHW9mYMw1dWRlTn4ELgGk3sOta4LEeKLaDXB9yz2IZNkIeKJ8pzAcOvmXQNI2ZF9aOISVdmZ0wlFgiQM/NmqnoJwyIiiQAtFOFyQrwFPIBarsyM9XYrN0CrHZ3U2dXuj+Pbdi4HCRRVizGKPotSwgImCuBEumjbO+qPnJTMx7E1jd5pGgved8t9EOehSxoxB1Z4x8anDbg1IpGhsJlphEtgSWRvFCW9tAgNVUKgNnX+g9BKX7HrPGOp7L9RU6AbSg25XKA3Wy8msyXrPP4sVI3bhJ31roNSyHzOK/rksNaKkd2HmmBkRZ4m7bAZz/0/uiY6IKfA6iJ4eILOrn9U+MmArUFwzgrlFTn1BXA3qo2zOdGb7CVLIgWOfUznNg7cfHkRUSvZ0u5OXF1QGpu5NkzsJFeYfQxdlrt9dYAqz4GmjMbhSGrfkVyflsk7ZKWGhRuwbdDlhqS3GbdEvHvCKxm3Dj/niWaHg2wOgezbqjPaYp/od1d0SPbVnZP7d5ncZy6sZA9EFpB8P75BayaIRsNo3gLFUEGBVbVZSVI3TfAVu0cRUOcUrWAGqWjqJOlAbqog41QMAUaArKG1EW5mrBMooZxPm7mHFhN+5EHo6tiDBhq7FapocnvS50j0d9MX1L40zNds/doLRlS+dQQld1MC1CZIuoMCDu1A648ByzM4bG0LTGulWesjrEZ6Z1oZ54G4092+APzR66MZ2OgTo35svkxMDsDcTcDooSOEpifiVHsGKje4A7zfXZcZBAqyKntFOQQeH852jTw4JRFR8O0UtWJtJelxr41e2AsBsaqtCO3sbZleIV5cEX7Qph2HVOjCDzmQGS67uXzV3BuGU4X4FyYeg0awKFwkrP+1ya+kRROTFezIlO5Krg0r4DV/n4FvVAgBoDqCLAqwKoyVm1sVpsq+ZpRAoSXHJy4mlnwap4Aq8pILLvvOQVWmV2lbDnco82DMoHp1BPsozg3zRGwqhqbUhRGQTUPrDKQKkDsUH+fFosRYJVBSegTIoAFxmqjyUA8AaRBEStlsb1VwGoRnNG11qOutm5w0aLBQtErbnsFwOqA1dR+MzBOA2jmu8wVsKoFrHgu1KrrHQK6djQAqmpRJP5OUrH5G13bGNzFXMoguMz1YnFgzhcgSLRVpYCVgUz4m+fKDFiV9GgF67l/SFBoWMBqxhr1Plga9NFAauY3BZ/CAcUSnFYUmdtd01OCNIbdt63/LsqqNgBLGui6LWOsJLLh5VS0PVuy5jPpgwCQWjo/X78GWLV+aLaKL4CqmqV2TrE1jPUrYLoaPGJvBhkqVqAXm5SLVAFEFQB0CIxUZFs1m6zBavIBXd3d1NXdQ51d+CkSAnKcslmZCRvPw+xVOz8DuSLfIfIAKlmBaQLBFs4oUiRcjX8ef5nfbcF11ScKkgxi5sg7Npa4BASi2I8Ek6OcifVjY7Li74YGjMwe4vCTZgCwDIZqEJtUhgWvGgaqWp9wC4EVgixbGwrgqfN32wZWc5v7nQasvv766/TXv/6VrrrqKrrjjjto5syZtNxyy9HkyZNphx12oPXXX5+6u7urbIa2vr/rrrvo6KOPppdeeokOOOAAPi8693/yB9G1888/n44//nhac8016ctf/jL/HPm8PVrgc7tsE4C7uKikwKhVgg2GSgao5k5UwmQtsEmqI0Q+bb8I9NS0lxPdzqOsvuiJGS7mINQxI3JglSOoAUxy5nhmmSfgbApnSrS65JMDB4lBaEZJmUMSkkBtffbnT6UHki15kS2NPodLjACrau/EVhsOsFoHZtYCnTVohH9/1m8N3AyORklVz6Q/Zuf3xkEaLEj7qWejscHTJrBa1d9bz3xlQI9/6uIZYGBJ0FpZHVwRGzpyo6jZPZqazVFctKqBn6xXBa3VJjW6mtTVJcaraGOp1qc6AlAp5CHomQh6+doCVRUPKe6dgfQGILoTsgi/PL/oo9mJJGUUz8jFLPh7sEqN7WjnQPDeQb7snMW/E2BfOhAfKL42+KP6vMqo8oatgJm4D2GzorK5bbcK1f16PetbovEl4DU7CdqWTQJ7Qtqcrw0GkGqw8m1p0QW5tzirCynBgb7K9sTX3DeVwcS91DF5QitaerwxIXQDs3mC4yYzcmB/Otaqy3PU03vmWUyFhFMb7sl8em1bY1vYdjDljb0W71NfvaA3AUQPILxVY7bX7hxz3ifzO/17z52CujlClh/pIwBp+HYCA1AK0piWod17HqSsG+/5eu3B1WRb1Zo1HxirXJSqv5/7D9L20TeEsTooLNQBMFXBWJV02/4+YbjOCWM1KdhirGjpGAmb1bdhwlhVvdR5w1iV9P8CY/UtBVbTDJ22gVUFM8sYq9x7S3AYmUGrP7WMVXdOb1fy2YYFrEraqxUfsvTYhLFaBawG/cIBGurvJ1Szzxmrgw0B6aRYYBFYFQkcYcRVMlZZINRJAcwpY1XnddxPPkdUMlYZjJwzxmoVsMrzn4FeCrpIwEg6iWiltsFY5WwLbVvdn/VUOStjULaxTSHAqkajTdtM/mZgNau8rmxVY3J6YDUCrNCcFJA9gLDhd+1TNcCqzTtiz7nBkbNN8uERwMu4ocxsjTEFpXfw1OLZujq7mzSGrtvRx9R1T4FoA43lVq2IaXpznqXqmatxXcrILT5LRG84+MDKJBXWamtg1dZJsVsk1V4AdLk6+5NOzoADIbKq8n85uyfYOSyWxOPV1u1QaAo2mhasgg4rtgO3YgmArh7q6h5F3QBXobfaEEYr67R2m0QA2On4u0ulBzpYFitIe6DQWhfY6lpzgO2zWNQ1+Ohml7hXkADIHCkQu1PAT+1n9v44pT/2Pc6WYntN8qE4gO+Bcsxh3GbWt0Ueg2VUeFtkePOarfUWuEYL5kWVwJBuFvv7fAdWbYF5JzJW77zzTvrpT39KDz74YOUqutVWW9HBBx/MYOucfHp7e+nnP/85nXvuuXz4+PHj6YgjjqBVVlllTk73jjnmySefpG9961t033338TPttttu9LWvfY16enreMc/47/wgn99tu3D7pVp2cVXK9EXdwlrCYk0Ws2TyjcBqWapJugi6A12kLGlvZUCVvQMDnixKWARrHYBjovJmaJkzKauiLIFukczvQXaTHQxYLjAxGk1lH4nukv/4ezO9LTtnFRgn/nqM3qdtkCbL5+eocijEx48LTy3Dst2OXwsYBtSh3bNpG1d4ShrMToDIQqQxHpsa31i4tVfmAYGEzVdkN1e9y9qHapfWVXISez5xAKrdw3kB5OaXT4GYaimA4QGr5c8g10phZTZS9Z2aY4A/+xmHFGh1YKhBg9CQ6xzFuqoMqnYKuCqMVfxrUGe3VVqF8QigTxmTrH0l8BrLFbKhaRphJgkS9cTqXiX7ccpgFNaKgZc6tyjYJ8WImlo1WiuiWhReGaswIgGc4lktS1xYutCbszSozFnyL9ANG3YA2BFQnTirgIznZfAsyjAMqNErFYpV5w1ak1a1Xov+YL9+E2fl546MYDBWxUhXXVX8hAyDAa7c1sKasKwCvje/vihTVsAI/iMpXhIxTDHUheUVgSpj4orR7pi1CXvCF+pQtkUC3GojWkqfZT3qe82dOpk6UupwcGg5BTXr4e4dibxF+SxSu35mh9SBp+3OHymwKk6jFYPxBKJCoLV2/q+BtgpBWV2H1QlN51z5y88NZc+VM7As3RDvLEgBQJOwXxw3Y64CRGVtVeij6r9+pPzjuz58p8BqorMq0gCsx6rfBykA1Vg155G7qBgq4bHEFJG/mbHDxTwtD0XS+AUIVXC7lRQAgzuW+m/ptvo3EpwNQGhACsDWlSJjtTIgp3cuAIEXyWyxtOM9G8jhgj3epoqNUn4uK+TJEEgcniJpUAOg5r3PE8OdleBsX1178j6dAFKRKW/vLrRZ0CIUDUIJTEU9QPw9wAE0AHOQVgGAJgXVOLMIOuIMFAiTEcA+a6lycRcsgFrISqUAoDuOHsMEA17DwHqTakodzS5qdkjBG4AwrJ2K/oGU5Ea3MOhU9xH9Busjy2FBZieRAlC2G+8j2wRgQnBTfvK6V82poFJgVV91LgXge0BzTqKbnpAQdPU1HZ+GqMuCjVaQCcq02o9YRYHZhbnGKnrSIDNVGVgFqMqsVVlfkVItVbBEbkON2ARY9V0oFDBkzWdhrHLf4HcufabJgU4BlkzOREBWD6yiIF9fIgUQMl0YqFJ7xM0zZX6S348DrA4ILZvecb/MkuaxbZF4K7gn6jbcCvxc0V4J87OBsNpUXs5L7CencA/fLQR0dU23ApAuAMm+TE4ucPvJfOP8OGWrCkjqCzCq/abAqc13wRbXc5gf6AFWzvJR6YfAWDXfUZ8VgTPINCXArEooQeKl0SnyAcJoldT/Lq4ZMIo6UZiV/y7RYQUAy1qswmhlmQFkbjVFixVFXJkZyxqvYLg3xQ7koLeMYfxEP2ZdW7WJUx/E+2W2dkkavHxkjfPsZ+nPugKaLrSufabByuQRnvcMoHVzJw5mmQux/jk4hbVbAVUJQNi4iVq9uGjo12U2sgY+8kC0zel2SDE4Ub3evWOkAO699176xje+Qc8880yL1Z3ofe97H33729+mxRdfvOW++Q5vvvkm/fd//zedd955vGnMmDF05JFH0mqrrTbsc82rA/DCX3zxRbrtttvo2muvpc0224y22y4CaXN7HWhJAay+4YYb6IknnmDAdNFFF01O+/jjj9Ohhx4aQO2dd96ZDjnkEBo9evTcXn7k+HnQAl/Yfft4lgpHxl9G1pIKULAFe4QXrlCYJk9dTx9GtPnix7Pysj1Vx6+8MWogp8Ii64FRi2qxT+wNIXmIwscWV2MvFJ061Vcqu83MmUgcl0JruzaZD8CqLG++S9Q4vnX9r03Q0NTi2unKSZt6Vl52cA5U5P3IP2EKrCpHpeTe4bz4lmgXjKiSf2jneZNxV3JAK1CVu2rde6gFPKruMNNZHobG6nCfWfY3t9haPxrUZowZObF/QAz+ftYBbTKwSo0uGmp0U7MbbFXoUwFcFSkA1qPqQSErF81XhiWzBXiuGxCgTxkMZnhb29tc2D6YJBqGISWMAVNhPYKNOgA2qKbYiwMjTjUDlgCPFbjEs8r+YLaKJp9VY/UpVuZEWdsHY10dDgM54TB2cREvgJ5wxAH4CeuSP4GtCidOHHpz+ERDEunT/TQwNET9cP5YGxBSfg0umgBGMM4PliprfXH7KujK4CqMdl1bYMjD8dcRJ6lo9v4BgGlaGTspGl6y1ENjpCqAITqWauBzo5umW1oMIzBd+XhxBg3okgIY8bgkvdABtKGp9DoG8vHalU+sLoBVN8PWhZ1qh3bVGl0yJ9TOEX7Qajag16IGYxXgFbNu52DdqAOH87mzfs7V2SLTgas7P7thDpQYDrBqGqsMqL4FwGrStgomzUtgFdIpktspOc3/qcBqYiuEP4rBS+7ulQGPFFiVYI6eTCu6W3GXBFjVeR9zOZK9mckIgIrXNZUAKANWObhVDqxKdoQA3axFCWAEkgAAZ1gKwAGrAFgYBLVt+Int0jcYfGUtFwHoTWNVdFVx/kxj9V8ErCpOX2tueGBH5uYIrEKZWNZ3Daxq5jr242JV+hPrJDIt8L2sT4MBTA3FrHTOZK3KWKFRllS9wwav/7K+yJoRA4YCEkVNSQ+sNrgvSUV1ySYxfVX8FHCJQdZMY9UDq359t2CjBxfFBJP+w5CWAmTtAKs4FNqyBqx6xmoZsFoAuZwMWQpupYxVW2cNoI2gtBJPVKoht5ctqBUKXOmCymNFmafcr+UNF9a3sB6VAak6P3jQVcwoBVYRIHM+jNhlGrA3q1f7oGd4awgmyAaw9irstk6MzW5mnxrQ2mUAKpit+L67m7q7ush/39Ulx7ANjEwu1lsVhiqAVdhlxpz1xV1F3sl0WR1ZysaN9nvr52mdC5floyOB369jQweLLQCppjevxddY+kvmRwaqYecNSOuIfSpjQwJPUrTNZ1fZ9aTYqoC1MXigr3oYwGqybvgISTYLvSOAVaT/H3XUUXTppZfy4y2yyCL0la98hbbddlsG9mbMmEFnnXUWnXHGGeHxv/jFL9InPvGJQMGunZ2zjV4K4FOf+hTtsssu/1IpgBzs/dGPfsTyBPPqA0mFz3zmM3y6TTfdlA4//PACsOqlAMaOHctSABMnTpxXtzBynrlsgS98JPaH3HEpc9wikOCsSluQws/ym+JlQ4WzW9122SIoa3zgFIZTsLFX8al3rOJx8uzFvXmC13WjLDiegrF+IU9gOGH3KIMLx+SaXLUAXDU5c54zVs2QavV+Wm6fD8Cql4oAlFSZ3ldTrKLyILF6xAZUI8cDKACa7O+qvmltkoyjNtuhrj0Fdy/2cbuPgtEZR4YY6s5OSK6TnDOB06UbuPP449Ln80ZV+hRpgluLHpMwfoxyJHcAJmfMqcqLBBmwhvT0hrA4ATZ2MCRK/dTJhVk4Ko9iHZAG6OymTqRCdXVSEz9hnGpFVWHvaBoWA3wSf5GiqVrt2DTVNF1KmAnp87Hh6T4wLMEKYF9ZU/iDYa+sDQCkfcycQ2oxWKnys69/gJBi3z9I1Dc4SH0DQ9Q3gN8BYg7yNgNWWRIBRUwcaysNlMSbwh0C9OxsdlBXR5O6OxvU2aF/g5Hj0DK2Mc2BG0QqdG9gz2CNB6jKrD4ATbivvj4GVrvZOG+I1hdS0JhJEcFWLgLSAOgKRx3MEGXPsjSD3CunxakDi2cRJoLombJEhw1NdVoiaG1FYnIwVd1qayNjywUmhbw7zxbkv1XMNmcwyN9Gy1F2qmka6rnzVSsU48jZl/zMvjPVTP6tAiN6aD5ftQ2k5vOO9gekW9unnLGaPm2Saqrtas6wn9MLM0RJoNfAh3zfEPssA1b9eTwj9C0FVlEIqzcWrxomY9X6Y3S9c8YqwwHadyqKVykgFlhzWqgKbKx3ErDKmcI6IofLWFUzQAqeZOtoeAfWx9w+fkxZECXOE1Uaqxljlec0YatiPoc2IAADOP+hYFEFsCqsVWOsCqAmjDjMj1qVnu2aJoOqVrzKGKkNZq0pa5WBVdFWFGDVwFb5qSXPBVhVViszXblIlRVIKzJW0T3LZjNe3fPKVn7t1Eh50UIBO7k2NFNpdPh3kwOrVgLO1v3wk9cipP4DMASoKj9tberoGIy2gmads3Ql1jgtDBeor+7O2ELLlhBjYAZgFcFKrG9BfmeAAKwak9mCRBIAVTY0F7lSdrMVr1KwXjKvVbubiaPpm0nAVfWN2LsZLrDKAelABZV11YHK6N+BsZrYgL7GRfYauW3T+xXAUgwBAdXUKPBgaaYHazJKXobHxnEAEbXIpu+4HiwtA1flcTPGqa1BJlfkmJmxraUvy/nND3FJDDhWU+yZea5ZDKbDykXnAKCyPQs2uhSrYsmAzh7O0mLQVcFV6LJCNkCyt8QmxnbRXkUwXOWb0H8h26QsWb47AM8AczULyfTwhd0b1S7KBqBaV67PORap9sXc9mLfi8FoY7tawTMlFGjgidn/HHDHeMHvmAv7RDJDxxD6MILzSFHBGOLguwXdbSyaGebkIhJ7PpvIvE0Y7cHi078jgNWbb76Zvv71r9OsWbP4CX/4wx8ysOgXwTfeeIOOOeYY1gHFZ9KkSfTjH/94jiUBKmfyf8GGtwOw+i947JFLDqMFvrjHB5Ml3vsglspQ5/Ak+7s/ylmtGu6tuL/kmAxADUxQTmlKT5CzW/1WPmdwVjPjwRnO4hbHE3s7T7JA4nXFtMruwf7kBd8ivPJlbEeJSOcfNjTc90nAK989m9ATgz7ZN4JR5sSm7ZKJ9GGjXXgegIEFpCkzmkJzqc1lf1eDhBm4WMNYLbydpM0k9da9+vg75wGWd86aLLY5ZoW2M0ztdlLHzfVU8yAtva2hxldg3cX+HzmA8XgBPcRY8QBsvB68R+ZwxCbTX3l/TjXUT85md8Z66FIhIzomxHOgwYE4GHswCruh+8YgJNIjJaWRuxGAAI5kC+gqqTgwAnuI2BHsYpF/sOlwXB8i2Ao6IFFPLD8V79dIvlRghVEq7Eo2LGFQdoleVrOpxq4VGTAtNaelZQCrOWLCUxStY4nYMzdFWah4JjjM8hMAqYCpfQye9g4M0Zv9A9QLsHVggHr78bODv+Pv+wdptv7eNzTAgKzoUgkgG1+KcJby/o47QxuPajapu9FJ3Z1NGtXspB4Y3tDt6kQq2AAzdKT6saasw74dgKGqVdL7pTIxgFVJex6kfrR3P2Bt1W41YLWh4GqzwUAqAFdcq4sLMqA4g8gAoL274PyrbAA7ssobQVtFgFcdQ+tTQU/W0vzFweQPs3vtdzcBGDM1NJIyVu0gnb/tCGM6+CaVbQ5Y9V6Y3luuUyzTrSGfskr4OTHMh7mhXxnuSGeTYpDUj9+KSc53EwWPUk1el35p7dL6VCXUPmsrSVIun4yz2TFb9vPCGdyCwXnNn9XdpJv8TZ8wBjgEuDBWmPwe0/yDxioCCOjvHPgYoIE+BBn6ud8DPAWD2yQA5KfIB7AkwKAci7HOhWW8zp8L3iVpwS5NV6wJGRs8r1gQUIGtUGgqyAQoTMSTEicxB2YqH8vAB74TNWlhwXYExqpkGDm5Fz+RS6OXLmMyW5bBaLK7mEnltlBVRlB+IZ5Tbc1xGcf52DSgM4wvd9nqOywbjXGcyynQ/k4iyp7Lj22dGwTn0bWWHXmTMFF9VZ7XBAzgf9wXovNvzFZmIIbCRMJM7OBAmgNWubSgFLOydFe2ARkoBfDZyWm/Q5zRIcxTgKfoH8xg5SI6Cpqw9qpWDdefYL2CnYp/nGbAgKpKBag0F+QEOH1aWdDMgk20KlNplNJO5L9sc54JVi9OX3OMsQVtl8CY47R/W7mFoSprpfArGh1iSbCkDf/ToCuPIgRPVUpIgVWTEerU6urFCGy8TzY/tYK5rHHyrjFnYO7huYLZy2Dg4QGlOFVgPWsfkmcx0F4kJIzBKuc1lqvL5giZHi6GrUFO8aHERgvzlWZxMMbG/d43tgt+awOJC2Zvx2w3ZQsG6SAdjfzupDHCupuGOaI7puuUFUdi4NfpvNt1hdSTeqVs85o0h9allP1FsoBnWj5G+rgO+YTckwQtM+CWGdzaLKF1DMRTlrmd1J9HkjUFmLV5RvZTO92CsbqMhqJXOla5aBXLBUgBLIClYKejQB1qC4BEAC3Wrh4BVqXgFX6C1SpSAgBNWSqAi2YhsI2fHcTgrRbUAqFJ9PNlHeEWU03aCD47v1rXKljBVqwtmDdhIjZ/woINvq+k/VUAcd0/rKUqjcHbZH2lgV7VIta+wUEGYbR2sJa6Ml0ZvJUicdLaSg3hdla/UddikDgSqbNw/3Ldqs+/PbCKBj3ttNPo17/+NT/jxhtvzMDqkksuWXhmMC8POuigAMAed9xxtMkmm4T9Lr/8cvrud7/Lha7A+kR6+0knnUQPPPAAffrTn6b99tuPFyPbDwdWaYnivh566CG66KKLOIUe54KuK+5vr732onHjxiWO+iuvvELf+c53eF9owH70ox+l22+/nc4++2wCcIxBA7YoWLbQdbWPv5eyl+zZq7in6dOn0zXXXEPXX3893x+kExZYYAFab731aNddd2UZASvu5e+p7NyevdouuAuNWsgVXHDBBTR16lR+F2ussQZtvfXWtOOOO9Kyyy5buJQ9o4HhCy64IEsxXHzxxdyuOB7SAx/+8IdHNF0rRvqX9twp2eKXnjwaV3YKm0CrtoXvddGpM3YwNae2VFysA+iTLV68BNVUrq+OZ7Nb4pw+uxbLY4selC2KiQOAoypgNh9JZcDHLZBq3Ycnys9Z4aC0Mvy9OeOdabu22DO5hSkGPn/vIqm8mJTo11WvEi2sXbMUsxMUnP7KC9TVXU9T85NTQIpMjShzvmy7T/08t1kAACAASURBVGMtXnbO6rwX2ndeANN6c2yKZufzBdn8M7DZ5ehk0nck5ZphPeicsfEtILqdGz8BPar9LHKQakDI+OkMPrK/lQDJVnQDz2wLjqgCufHtSXibRyIMOJhnXZ3Ug6g6jDoGUQE0QicMzoJUy4Et3j/UQQMDAqryPSLFnzVUoaeKFKcG8AJOGWJmnT4g5gtgj304pwKeogUKZisAP2GwwmBsAGBU8FSk6USLVfwFY+nE4IlE8FOYjEuKDDVEJw0gKus1AoDEvw5mnvYq2NI30E9vDgzSmwMDNLt/iF7vH6DZfX00uw8/h+jNvn6arf8AsOIcOD/AV/N1RIvPcI2U4ev7CxeNYtBTmKqjujppVCdA1k4a1dWk7i6iLmauNqgb4CocSXbu4MgLoNrfK4V84OwNcEq0AKuoqM5FO6iDz9/FzNimMmIFUO1RpipAXRjzXLWWjXZxaoCtMnuYBWSEFQxgFZ2FmTxsCMsTiTOJ3zQdkv/UdtCHNoNZDqicdGo35GzVyp0VMLOiFJyG6wCXdK5Ob6ZuW7I+JsE4OYcF0RKHr3QNKL9zf3xh7ehI58eyIKGd1a+7dU2dAqst5IGSKK4DefP51ok5FudmD6oLu8uKv2AuMR1DvGdmX3OBKtFPZWCVQVP8E71VZsEoeNrPhax6pcCV/VSQVc4lWqsG1g4HWA0MHp7RwcKP8xmjOUMGXMGZV7kR/qmgKE9Kon+pyIEMHQa8MLoEgIWziH8mBZADq3l7zqHEpegKm/2RsIhTHD6sQyUyU8b6zvt6oWdnHTBfw6oHfJndxKNCwzxRY5i/5UJEBn9kK7MDVo1RaMCOpPlzxEqB1QGWAgCbD44+p3yzwy8BMwlqKVuf90F2AOZcvNF+KfDCTFVUmxedz0F+78JUBWiK1N9BZqgCMDFgFWuXpP53dEAmAECKAKwCnOJ3gCdd0gs7u3QaVV1W9DUFFq0QloAPkl4cQ5M2IbsXw4iijulh2E8GbFtyBV9F4+M1JFhqusC8t3dErVyLa2lIQQJ7Q1JckRBstAJFGqNVHXDeJ+hOyhLMwCpkboZgM2gbGHqnzTCY1be2wKEEfmT+wfuWtH6VhWAJE9kmAKylRQuow7q8HoTX7A45pwCrLBXgC54mjA6dJiw9HfIgYZ0VVqC1M8ZflU0qGQ2RvSnAsa7ZCh5bkUmtyCnLMx8Xg/3JPGBwo55X2KomD6Tt4CSAbB2TivduXIbUc4HQOHSvqey6mIq8Bdse+pJc2r+dN5kT3flxTCQziLUsqTb4oYXm3O3YPGZEnHaHQSiUxfRoyDlZEVZL6QfAKsAqM1KbXVy8Cnqs+AmQFYAqA6vQaGWGK4LdKpGlQCozWVmDFfZalAzg98/gq7JVda4RgoHeiwKuJpkRgHbuC3EeCOxtNdJM6knmPQNWFRC3tuNmlTlUiqvGwlgYFx2DfRpcsGCWyGRwn+nH3Gk2gAYhVMNYpDTsvZmck2QAxNCL3n2yhlX7kf/2wOrs2bPpZz/7GQN1+Oyzzz4MnoIGnX+ef/55Bi+hRYoPAEzsbx8D8ADK4nsUqDLNVhRmAoiKTytgFcYVpAdOOeWUAOL6e4FUAc63zTbbhK89iAlpARTDKjt+woQJDByvvPLKhXspMxw8sJrroJbtjxT+j33sY+zozGtg9aWXXuLCX5dddlnZpfmZoX27wQYbJNutvQEAg5l8xRVX0I033lg4h7/30gv8B3950J47J09ftkjYd7nD50HVUicrWWQCSlnZ2jmwmt6Y/JWAgbpDXTph7eKk7NI4rwtgKgVDInsxfba5A1btmQrndDearP0ZBlAHZebntKgnrllkgs5nYBXAHYptiNWasFM8eyvvDMXnq3LLDRiv6E4mrp9p9XJ6XWUPrIYA6gCVtxpYrQY0EBAIIQhNOUfTAzRE2p6mVavhZcV9xEnrl8JPKujur1Ewms0wBiCbBQh80/rWhLHogSWJM7PrIcNPCwUgit7V3UM9iJzDRQRwARkNGqLevj4G7AYGG1ycCgzO/n4Y/HAUu4gAqqqAPyLwPahuyl7RIBBEqUzfFKCWjUHIBXBKkEaYYcgDvAPrEuAhp/GRpFPBqDSGChuv6iYqs5VTo3w1WJmtGPSFTySsVNEH5XT+fqT0CyO1d0DZp30DNKu3n97o66dZvX00q3+AXueffTS7t5dm9fVTbx8qnorcAdihoqeKh7T21LQq77MmbGMfrJJ5ztpCwGXidP2uDqKejg4a1dPD7QjOMpilMn4GqMFFUqSgwBDuCUaosvu4KuvggBT5AOStWl0ASlEYpFsLVnUDsGV5ANFfBUuVU9UYhFXAVyUBcNfoh6wph6dVPULpQcakkd4nDGYOJSSOVEKan89rPhv5AEVsDnSgZ1jH9B4SWRhlRNvt5dv8beeAkgRNUEAlVhNu5zHz+QR/272na3B7wKoxnOzY2rnTBSlbAWSJ/cHhBGcTJBOPlyfJZnufrqAO+dwCqwNcxEpZqgPCUB0BVut7XhWwavaXAfz+Hef9dF4BqxZMLgaV3z7AKsufaCFDYa3OH2AVoKtIslQDq8x4RTkmSAHw+u+AVS30A2YbS98otbx0bCdAntiLPH9zYLBF0F47xlsNrCKgaOn/WHOFrCdrP4pJGehqNaokkxxSO4I7FOZsfJnxNGw+qgRWEURloF0K6snvAg2ajiTAIgNRTYeVma7cwAKs4thknBWAVWNNCnNzaFALXbm11wpLCnO+OOYl8CK0Vh6/nrnNv2sVTg4sRKOFbVEHrCbzQAmwauCqGEcxE8ADsq2AVbag9H2Zz1IEVmObxPfpnjtpAwEVYTNJKwjoJ88ZZRi8PWA+NftIbYyBFLzUQL++CwMvWaMeY5rtX4xvMFaFqYrgSEcX7OYe1mDt6hlF3T09zFiVLC5hvDLrlXWZNaNLwVVunyZ0+eUnUyOsyKsBq+xviB9ixdxk7ETQNbxfJvZEB8N8Bp6bA4s0tndkUCto6oqRsY/BAQf0MQ0o6DsQYFXmVA7oGDucx5YErjhEpuxvyQjgXhlJKTYHyU2GmxILtfzzbw+s5uDf5z//edp///1LnxbsyJ/+9KcB2IM+6oEHHhh0VuvYn5AR2GKLLfi8rYDVf/zjH8x8NWmCspvZcMMNGSBdeumleXMrENOfowrkLbuOB1bz5y/bf6211qKf/OQntNJKK7W8p+EwVgE2n3jiicwurvusu+66zBZefvnlw26tWLm2I5jG0H9daqmlaq/xn7jRA6tFgEhapM7hiWnuWevl/oxFF2sa2QOrBRJKBaiK081rYJWNtbwaR7jvOQdWGazVTxkIGra5NrJ4Wdm2vClT4NuglrKq8RKR15crP3Ojqo3BUMcUZmgDBWw0UulPVwsOF65bvkjVFr1iIFdYhBxZd+BqPbDKDVH65MMBVlMAoI2GrNmFgaNsMFQDq9gX7ExxdpgvyAZSt7BsmtD41GrznIqkbApmPIkxIWmqSGuV7fJxgIqlTkvnoUGO5MsbFaPdAD5zGNK3LQYw2KZRCkBOJSlGo0ePou5Ro1gnijWVAPIMEfUOgSE2SH29SMFFEadOmt3XQbP7wRORiqhDPT00CoZh5ygaPaqH/3HKeRffqQB3CuBZVeWODqkeynpSbDhKRWNmuQ7I96bVJEL40ZFiQ9Ei8VbsQFN12Z5j5kUHA6p9/dBIHVAQdZB6kcY/MESv9QobFWDqG30D9NqbAqq+3tvL/97oFwYrnp2ZTuwX6YsR/QRJseTfNZWQU+vi+E4YWt4IDMU0ZLzI++tn1i5S+8C3YBmADqLuLjBau9mBg/ZqF7JA0ap9vYxbA5wG6D001McMPgbmjEusrNiuDrwpYcmK3ECDQVb8w7vh37nIVSf1dHfp72BIaDErsGsYBMe4FidSE6JDmi2YFEYyEE5I7H/JuLT0w7kbnrVHe3DVHFjv6NnBwTnQMcWOiX7yecf/naTpK6CM70pB0bo5JmfE6zmK9sC8B1Y5ndh96uc2HxR4K4FVjL9eng+YqVrGWNVUfzBb5zewinrkMl6dkGMlY1UZqm9Dxqrp8nnbQ+wdK+KT2ktzDKxmy3oh6yIUDcqlmuqBVb5XLwUwTxirwqTKGatvFbDaDmMVazXYb8ySZhFyWTN5LENCgP+W4jfCWFUwqtCc7v1izYW9KAZP27NyGbBqpvvcMFYtxd2Cg7AyOM1/SCVuLLCKrAxNG+d9NGDLx2sRem6bIUkLz4Ov3AIZsCpYjgGjJYzVHFjldRdnimnQzGBWLUkosIvdNzfAqtoYTooH41YAQI7YlwOrPEYMWNOMKfU1ZN2be2CVLVRL51YgLbJ+FdRkWaE00GogL6/TYs7qP6XVBv1cyQKQ5dkDq1rgrLK7yoZw2qBRK2STKHSQ2vjGbOZrthgLHljljKskUOl8dwWpOduKM7JQYwDSAJ3U0TWaGihiBdA0yAGAtdqk7u6eUOxKsopEtokZqyh6pRIgLOHE59YML4CsJqnAxA6xU3ksqEQU9pd5Iw4ANknd6Pfap8J2dnqsgf4sACoHEJx/Ijai6LJKNoAC2lrHIIwJZXsLkAq7H2NOMwRctkAIZiGAAjvZ2WjeLhP/Sz65/faOA1Z/8IMfcEp52SdPV8/T+D2Ah7R9MCCRom4NBzQfnzpgFVquKKSFNHV8Pve5z9Hee+/NBbXA2Dz++OODzqsHa3NgFQDjV7/6VVp77bU5ff/oo48mALb47LHHHrzNUvbbTcPHsVdffTUXnhozZgwtvPDCPJGAlXvkkUdyij4+p556KuH69mmneFWre3j00UfpG9/4Bk2bNi20y7777svFxSAJcMQRR4RtVUxiHAjWKiQZIJUwatQo+vOf/8z3DtAY2yDvMFI0q9j7v7z3h8KXdQBOdUq9sUht3ZHF0z5F5yxdhWw7g7fVgR6xUvRjUb0weSWpBMVCMqWDHovx/2fvTUNtW7dqsT7rVexTXJVr8Xga8d0nggUqihhQrxELRIwxiai5ChJ5iEhevEGJf8SKmB/+CA/x+kuw+hcRKzBRUDAvKCpi1B9ClEcsns+r95yz99przTq01nr/vv6NOcZYc++zz9Vz7pqHfdZac445iq/svfXWW29X8MbCOaa0x7ZoUqQB9Jy1IwWgZ6vaPPkBMzuimw7ZPfNYswSMdeqQSoogHPr8udb9gbPeZ9Q2tK/zDeD8TM29dB729IwDwGp3sHSA4XyeRt6CWpH3tejQiDnz/fvaMMZxA0b2OxR9wGrXYWjaE0UraJDN7Thb2IS6ShKnJyDlrLaIAEcz7nZ3TH3drNcEGgEgkIXIl9qr+X8g/tO5jFIaPH4UDR4BogFsuX9lB6buSz80m5aIhCN6jr2LkXPXV4UTh7tY73f2dA3QYmIbpPEfF3a3m9vmMLf9ccW0xuNyYZCDeXT5yK4uL+xitbDVYmar5dQu7EjmJdLOFzNUXAbrEhPkYIe5O0SsTA8A2ivUMwJ/VFVkB5dZfZS6TlFQREB1eRE41rNTbuAIbVQAqUrvXwM83e3tdoNU/5092R7sZru3158+JVv16eZga4CpUbCqRM1D46l2SZ3GrrXYDM+CrDbvaj2ovVlSV8t8csDb1y4F1Zx76wwEQvZT6GQR4mFlZDwsCwtAf5USC9J/W8xwDPp2QlAVyaN4D8WyUHF2RX3XuS1nZiswKWYzW80XdunFxAC0AmOfzSENMNMgDBY8nROWAiujU0B8oMyRHq0myP3UtwSOBU/OnPlnH5av9bzXPReEvO+mInDKtktjeQxY7e7BJ9c4cw0cE0LsAsdxDa1vHZDXtZi1Vw9I9eAEPYzVADLkX0ljFX0iGQD9vd2vbe+gKuUuvFAb0/rBWIUcQNZYfQFSAOFEtv2A+es2SNhEA1IAkgsQK0jgR5IC8CJEOAYhFLHeXbsV8isl5VWfRQCdFZgdKOMqkjbaHDQIu+O+sXc6bhQQjRfOGcGCMfv0vuvgjGXbzxk0oybM8IfFqca6Em1VgFWBw2XHdJae+tPT9Iu+Y2irhvPPMoSl4jWLV0VQjc6+ALRS5ZrrLgJ+zy4FQPvApQAUUATQgWwMAaRkrlJTUbrkIQVQGKvMgolgZMjiqAgW7rILrLKgVgKo2u2qkz57L6Dkup9oT+xL3NO8kFSPFEB3jWXRmvSqn4uVRsCKDFRlSkyPBwJF2veksSpQS4FWsgJ5jO4hxzwEJjmwGnJEGXzx+8jjG/cDFjwBIZcCwP5KwIcFrNDfYqwi4KMijgKWtD9mYDUYzs7kpIRA1esMdibnbDIuI8BX5jvlzXwMehtzHuB7LCAs0LHoXtYFu6TYa+t2S9LvUYzBGgzmXOW88iJUYa6kNPyyN/jBCtiHJIIkMzKjnbeZ5CgCk4t5SqJr9om8f0RgRbBAAcDcR07MVJCrz6fQ4srVjGOiFNs8BVbj3LGvht0/5D9riDlw60VUEQSXjnG6T2+f2CooqsQ0fs1zgKXI9DL4CQvJBAhw1d9kskKXlRICs1L0lZiXrxfI5ip1CaiTD4BViLLY71XeCc8Dc1o/tXbgu7pptyWLHEN3/XUJCoy1MoZ8kJVCbNUPiZoDrmHhwGsELKrOdbBRo1Bc/I05xEJobssiqM8xRW3WbeTg1UJpfiv0DgZ8zAdg9f3vL7qcGTAFGApgNcDLvDiPAas53b6PQfm7v/u79p3f+Z08XQYQM7AKgBDg7Bd8wReUy/7qr/6qff/3fz//7gLC94Ga9xkj3e+/FcAq0vfBtMXrve99Lxm9AJu5lh6P1JKFTABe0HpFyj+AU7xyewM0/57v+R461ngBrIZ8AHRo8ere+33P/pHy+f/wjV9bHvXEcB1g+5y0jXYBReayZk8P2+5UvD2+17HSuxdJhsiYU/dM/lzxv2IBrw5ZLvnS6sW1wOrJ9UoaQzBFPb2JjVMBPZVIiY0RDLHhEXcfDNgHvtU4qe9ZzY1Wo18b2psHSJ9lvrSgZ/vNdgze9+QDoOsJyFqvyN570cDqc7afnjyg8f4WvBdYTQYWzkBGLlPw5gRVoTuKNHkYTEgDCnC1aKwisXuPFPNb29zdGSR0Nl6MBQACXtQtciYRh4uSmnjr4m+4YRksYVq1eC85yGEsszKnlODoPBRAVoxaVixdrWwJw266IEgJQFKMzp1tjle23U9tfZyTrXq7n9l6P7UdGCGrhV1dXtmj60d2ebG01Wphlxdzu7hY2KtLMFiXdgXh/une5pOjzW2v1C/XTiWTEgDgdCJ9V0rG7WzGQgAOLpZ2OJLZGa8oSLOnMD6cIgGqt0zt39rtZmtrMFG3W3vtbmdv3K7tjbuNvbHZ281uZ7dejGqHFD0aZjIeA3yWNnCk/CdDPsby0BTuTJFwSGj4uTPqaGUqX+ZrApwJHqNxkFniYulIQ1WFUqJqqyQBYHzi/gG6Uk4BFWrBWEVaJNiqoa/Kn2CtAmRV+j8A1hWZq2CwQh4AVWml9Yp2CN0yOtMTFWopjkPRXeuugJ351VOnrh/IGnCanmXBu+fYtwJYHbtkHyAb4OoJwyKvbQnMHAu0PsueMhZUHAKOT4HV7t2cD6xWnUsUrmo1VltgdSM2P7VVxVpl4SqwW7Zb6aqSterFqwisSldV2qrPrrH6zxFYLWt9DLAedvXQWIqvcC8ZWK8IQvTlFJ8x3wYDDQE2xVh+i4FVrZgK7lQQKRXK8UAQwSAvQiS9aKWnZmCVGqv3AqvSCTxbY5UFHj3wOgisAhwBsBrFq84EVh1ICTC2FK8isJQBn84A6BYjfS5gVUZGqHgdOzJQeQi9eWBVZjPHqwOr0G3FGCzpzgG6cjkKKSEBwg2I6jf2ZoBV6UF6RosXRmLhq0hz5liDLrqA/AAio03kU0G6q7aSJLtCH9VzQzyoScmZmKuQCYhCSx3/r1i4kU3jymDBDpRu8BCwKrC0vUdnjHrfCgzW3OKxZChGQTjt3dovZD9V4DHis9W2DQGhcj2aQfpOF1gtdjkdtwqktfun2q+SeV3JlXFgZdvkF8eOGzLe8ifZarTD+DwR8I72yAGO1qfTuQIYFpMc85J6qQiO0DeQdqr0l5XpRu1l6qzOaZcjyMLaA2C1wqcAy3WmgqQgH8AmJMBKcFWxPIC3YrVKjoABCEpsqfBVMF1j3sDGYxAnmMFcJnzweFG53D/hl6DPiSEXfwK/1yAA38fKGoUDGVgQi1XDT9q8mhsCXydRQM6l0iSZ5vUDWECu6rrWAli4W59nPX7mOw5YHZMC6OqxjkkBjJ1nDFjN7M77bIR8jQysojgVGJzQHI1XPu+bAVYBokJj9ld+5VdYlAtAcPf1VgCr0Iv9wAc+wEt12x3v/eEf/iHZvXhliQH8ndu72y/3gcL39cFHyuf/9pv+y8FHbVLsR7C3MAj000NkYSx0jORsUNfvOTA7Ugkhb0EnwOqz4oJxm8V4OwVWm/Tn1EICOhJQd4ISOlBWjMj7gFXfGN8CYBUGQTYsmo7OhuxzAoNjWqlj8ycbkONd99YAq32yB7qPseuNPNFztt85a8w5wKrmnF7MnaDAFxynpU1mSzecYEApbT8YCJFytEVxpPUTu719alg3sR9ut5uSXsWiLgEoOiYfzAMwFTIDkpiqi8wf9yk/zNuIFeQBOlLjC7+zZIAMUKbtI1oOUA3A6tJ2ByOgCq3R7WFmN4drslXX+5ndHcVY3RkKcYhVA+MPxt1iObflam6rlYDVly4v7dHlhb366NJeeXRhK4B1diBXCxqfq7mKNy1nE1tCBxRpUDMwM3eur4rKwG4kRxTEiWDF8HNtTzjLLE51NBaaerre2JO7O3tyu7Ynd2t7bbOzv3/tsf394yf2Dze3LFB1mK9s6/qhSlFzJ5G9KjZQwUG9L0ppB4KEp2M3RkWeY5Jb0TfVpwJI9Z4DqFzCxLIJllWcP84FPECMliiCJqYMWDtkWUVFarznTxDFPaChCiCVuqr4CXB1Cu3VCQHYFUBWsJfRL+jPKXRuA1iFrqvqlLNVpnuzKYBVTynzSsacCw7qxtxol+p25alGecik1M8LOHKyt9VAItdZD5XFNva8gOk568J9xwyCTD3Bztgj+oKi7XmGizKc3M+Za2JXCuC+5+Ly1mGshn4z9WzJRDsTWOWSH4VPpK08xFiFFEAwVgeBVYCoIQlAgNXBVEgH+PvPUrzq+YBVAQFIv62MVc9J7mWsOqByJmP1ZEwHuuRtqaVDM6GWnml79VmAVZyrq1UcZ8v3EmBu7/hJbLjyebrvxrZsTjBsnWQrt4+xKhabA10jjNUMrMpRd2DVHX2uo6lQVWhpFsYq5GkoUdMCqyripywCzmvaBCpuw8JS9wGrBERUrIbFzZjqK4YqzsEq4SxmpfOqaCORFLYg9mBJVWjsEdDiwhgZZZ22fRPAKtcEXlUBFt4Bg76nwFV07xiwykChBxILYxXBOzxXYay2wCquTGDVi1dyayRQFunYSpMu7M/u+hgsPb/lE8YqAEOk8zszmSzVxFgVqy7km6q+qsClAIAEYhIgirT0Tmp7DoZHMSLXMFBhO9H7PcXamZg0URIA28MGFhYoW7EGG6IgW9IbjS6bEAYTi7QU1A0d+2AEqz1DV1ZF4VT0Tb97bxfyQbD3NQYDhKv7e8cD8O8FsJr9TnVfZE6oYCa+nYHgCO1WK1htp1SummVTxqRLS9U50vWm1YYBeDcAJOel5qFA5HZ+wZbTeaWzqnktlrr617+LuQ15AGewI10IwCqBVNQZANAKcJWyACtptrLoqLRYQTYAwDqfwRbHfKmsVDFkFWCgNEAAq1hLKB0wsxnAU2r9174SCIt7lC4r2lgAbR1P+FjgqTqdfcrhILuMKf4+PjiqPHtAwKp/z4u60Q6OPiJD3AtdkRku1ioy3jCvxGjVfIgicpPjxsFZX4gSwPq2B1a7YGk3TT7vn112I5ijAPniNQbg5fO8KGB1iLH6VgGr3ZT/IeP2rQZW+0DrMbmBB2D1HDdk/BgBq77RdA49YQ64sdBCp3nzChMnAY9u8FSDtl6kAY1io6qnG2RStgzSYq/pSie2cL+TJcMpXoU7qkXZi+X0t5yHqfs+DGM9POvuM6V7c/i1uYvhnho28LMp0KZOtk94cu5R3YXURyMOcveumr/zHx3MZ9Tn7jBrh29zuAiVDKV60dbI6AdPw5B+nhl18qiZEdM9Yf4sRzQ7jdLX4wXkGGtApGvRKJnbMTFXaSyBwTqd0QhQRFjA2W6zsbu7G3sKYPXu1tabtW23a7KxZODLQCl2u9uFhOLgLxFIjSxtVZulw1gADo84U4pTqTrUWKWjkN1vpeFT6xTGl01te5ja+jCzu8PCNseVPT1eUQJga0vbT5ZkzLK/IQEWGlO0E9349qq88znYqHNbXYDFeqGCSSiUtJja9fXKXr6+tFdfurbr5dwuZlO7WM3tcj61y7mpeBN8RoCwuC+Cd17EyXVKYc+CpYR+07NLW2y7R9EtpP1LBgAFqwCg3tyt7fWnd/ah26f2+t3aNscJQdjHd7f29G5tN3d3tjuiuJaYvwRLplNqrRa2O73IMNuVaoZLOzmogJ5Y0Die3MhkJhVAbabbhf6ZCkJF0IEQsrwPMVKD6e1arAGgFHDDNwWCqM5qIXvEVzitwkrbhzQA7oEMYTBZwYQAk5X6qwBYpwXkBrsV76FcCvVyeRqwjQHiQntVsgQCVrWPSc8r+kka3Ogv1fd1Te7igGgfUNqgnj+k2HT3ALTrbMwpvjo+2tVsxmr0OhaFN6Tp1Upo1B2nLgynK9JQgKeHJxq31v1KdzFOf7drS5bO6ezsUcW63GpnTR3blsY+S2tiAA1sqnu+o49j/z1d3yswnHb2zh7cSgH4ulYCQZL3CGdJjFT9K8Cqs1UbxipZqWCr+r89QFX8w/vBblVxq7cWWEXbwFHG2qPQg4oHaa2XFIDPSAKvznzica6V7SBclgLI63gF2j3lMpx4rilpEOLccHy9WwEK9XqB6AAAIABJREFUxasLrLbgfd0PxDzUGoT1fGyMjAUSaiDVx04aa62lUI1PthJveXxQNkSB/IB55neBVdoAcu5V1V1ak2Lexd+1IFEBVt3BF7AFkEzfAbAaBVoAJ1IahQwuTw1nX2g/whgQILpgwFVACGwDFZoi4OIpvhgzWJtZ3TykAuK4DKyW4lUCXQUoOpDL8SZtxTICunPS24prQepk7VlpnYyu8CFMyCSD5jEWA5wcCZRzPyvYW+SF6IsewvSMDIfHAOoAWJ0IYI00cA1zB/y4d/jew/g2fncdUraBF+9JsmZ+QQeFHYwms86L64AZ54xljQ9UMq9SAKEHyQC1G2gCjhwMCgaes/GwJ2mrU0EfNikfRvqcOZtLwQq3AzgVXD7ABeRZNjNsUUoBaL424CIZxGrXMCdaAEzrRtdmV2J+JOdrwgrYdKBayLWHOmVLshApg7qhOauxI6aqyyW5jxaBn6LhmWTpY+qWpdID2wGsVvO7br5V/sBBa85xXT/oDMVe6BSvirNIdiDYtadLT31+t9kY4IjAhtb4EmCKrbzMNX2HTFXMbzBLHUwN4Jit7PO9gLQh98F1AeuEGK30J5BVhuJXsNGSXAAyvGgvYx3g+iIWK4It+EfpAGexqqCsa7O6rRe2nNYQrSUMmkacBkGMEqRwwF5mmLqOP6skgIL8TvgIEkFiXkcAU3Ia4c8IoA+wFGNajFXNM625+l3F4RxgRbYWGauSZsnFrriPHf8pw+3J8HreX3H7KIj0Ez/xEzzFp3/6p7P4Ui5+FOf+0z/9U3v/+99vH/zgB/lW1jjF3x9uYBX3+eVf/uW8l7easbrZbKjv+rM/+7O83td93dfZt3/7t7PQEz77sR/7MfuFX/gFfvZWA6vf9E3fZN/1Xd9F2nm8HhirzzsDzvvev/3mr+tNN9CGdPqKhXvI9YuNLH9zDAdqDOJ04CjjpnF05cRW0Km5ckn96GuNKYqPxgfp2gJWh/mLg8/jkb+hlh81/ge7y61I/7zrhDQAYnNjFczqP/VwD463fT1b917O9KXv81XKBarppLcahoozCvqebXzrGn7uMKjPmzkjRzl42oEp4iHE4LiHHxsGZH7uUVaO385eHrGcaDo54GUqmn2EEUQwNVKcEO0/2na9tc36hnrU6/Ut2apgrh5R0AqGOLO6ZagIs65O0h7GNllfnuromoQ0RFBFVpZ7E/EgJOnktxhDYuLotZseyFzUa2W76aXdHS7t5rCwG7uy9X5u2+PSjtOlu05uhE+kda5XJwDiAGvNGRerBkbedDm15WJuVxcLu75Y2aPLlT26vrSPeder9lGvXNv11SU1QGEg69/BZtOjLedHGZBgVAIoNKW+yzoDbDk16TEeDCn+FNKn9hwq3k7Ixr3bbuzpdkd2DfppczjYk/Xa/uHxY/vgG4/tjSdPbUMZhK092W8pL0B4UpRRFZidQOdWTPrQF+2S/wUUyHuAUYqOhAwDnSpip0JkxfbR/YHPK05r1QQLHtow9KfrhMMSAIWcZAEKkc4P4NyVGOiQzqDHCgbrBD+huQoDHQxWALBgs0LrzmwJMDZYsDMV01I1ZrFU8Tu1cgGyeqom+mgm/N0disp+wb0BeI+VlkwvoiqsYugFWDTuoftWpREqqIomAtAbYw+FCjknNJGbisdj60uOtfQdNxqUyl/oBmpGvnjuXnv2tTn98m7Qjpb2PMPs0nPv6+Ry3YYbunFf0yrDXnqqXWAVINZ2t/G5XAHUIgUAIHW7t93WmakFWAW4ivnfLwUgDTexnArDM8D4BMa17TCmsSrPU4CpiheycAyBASxgCVhl4UEHK/idfmBV4aTaR+Hcczr7/wIMaPZdgrsaA5Qx6SwYQ5ilWLZ65e+VfcKX9rE5dNr9w5ZJdx2LoFX9xsB3032eXC8apnH2kxTACbDqQBn7XBIqJTUV4BKja3s7UpdcoCkYi9JaBTXTgVUGzgSsCkwAwIRAq4ijAawCVEWQVWn+LbAamqpgogFwARMtA6sAQRCMy4xVjI9I8yUj1sefwBDPV0DgccRAjP4tNWNTSn+0b/m+FwxDM1OKJoOv9y2g2UKIACh33gqxRzm9KFOr29Y+SGDVg3aOgRUwFW0exSw5m7yAFXcWD4DWzIrUGJxehG19HfCU4yPSjQGsCoDnXQCEpP493veCowB1OB6UdxKpzGLXCfQpwI+zTQlAHrDPCWyjrchQdkIYCQwLvqRV47ZeBaKS3+VAp1ibWS9VOujxKnZkhFywpxLA6s4iSfyEg0bmYawnuVCos2iZCYV5gmfCM5ed2INKvH+fC0UuqAK6Q8NG16wa0wGuFsexkAwip0sBE4+48v65jnkNET5HzO9UZSBdxZ+5u2d6X7ikQQQuCKx6EShSEYrwa21PzcdgFONXBVJ4Tw7OUnvVi0shgC99LNjvsGqVCUbwnWxWUlG1fnAdEbOdeqpgpc5AYkBQRsxTALlgs5LZCpvOs5DIeiUoO9dxeB+BCLLjXT6AzFY9F+6DGsaUFHB94+jLpIErVnVuP7fZGrZ0rMdab5W5En6O27suJSDwNBip+jnZb6WZy7HrATHaDirgSoZsmXt1TX/bA6sYVtDXhCYnHEa8AJ5CIzUbKl1g8TM/8zPtR37kRwxFquL1IoDVrLH6hV/4hfaDP/iD9uqrr95rH7zVwOqYFmlm/X7iJ34ii0G95z3vKff8IopXZY3Vz//8z2e7fMzHfIw2iWfQWH2QArh3KPUe8D/+d/8V3+/1PTqbXQV2Rlib7LhklnoKyFl392EGVrOxn9eEtC323vY/JbDaslKrMXh6o88HrGbHSYZa2qAjotrbKsMM0u7hZBMOvLJzFqnqcWi3+Exf+nOsG8Pj7TmB1a7llQdBn1U2BJ6Oga7ppoMFEW+FYYn+GQOOCaw6WxLugopTqAAUCjzB+MQtMJ3FQVZoB4Kpenf31NabTQJWayqj7kN6VsLgZAoyCFEKB4A1AI1RRW/DvpGz7LAVI+wM9jLFCO8CKqRx4swFGPAEyqCxahe2nV7a7fTa7vZLe/0IkBWaqgsZfWQJunGUgyMnfVJZKTLUBPZyTMGgdJYsjLZwpJDytFjN7Pry0q6uL+3llx7Z1dWFXV9f2kuPLu2l67ldr5a2Agg4Mbtw1uVyaragh4hiTtJcFXAM5pXZdCk2C4rdBMIMR4nO6nFim+PB7g4Hu0XBri2MNLP14WCP91t7/ckT+8cPvWGvP7khA/b2bmN3u4NtlPkk0JVguic0ok1yWxBY9X5zB4Q9qUwrASA412Rqe3rjWgXEOnEHaTyq5sBygLExcpz5E44wHQyxGvDfHnpXcHDZ98biVgBDwVhFiuUCjFUWXBB7FQAqQFcY4mK/CpAlw9VBWEoPAPT27xBodfA4gFecA2MZ59B7gKGQ0ukAbGkDbwoOYxUw0VrjaaOlTQSmxp/ld87LEWShTvQeJzOtwWOnOHP/PFmP8/dG7vFFAKvy8epDEPhJTnO+tzFg9USG5pluzq/SBVYRFCJoUSUBBLS6VmpiqzaM1XuBVeixnjJW/zkBq2S6Yn3vMFYBzgqk9XncAcy1nSUmaM/Gy2I/nXGVgdVzANk+YPVc7s+9Acm8nsX+XPasAUviAVgtUgAvClhFf2agNLRSi/1X41ZljQU54nlfwaJWSLMfWJWUAmcG/0EnvACrNIki+0fs2dCPZDjDCeQa+1NVUk+apeW+T4BV3Euw3rzQVAZWKQOwtwOK6xFQxLFC8QPUU4V0gTsEZfeQXRIQDykmAJDT4843ZQVgKPGQ5gLmjQpxRcN7yrPLCOBzrJVKP69remunt35BsFXL3B0EVqFXW4FVXudNAqtk0DsoG3Z0gMTDY8hZu1F8rKOPC2NYqeSy79DusYFHETSO4y6wWljl1SogfBtatV22ddIclW+gaAlAy0jjZ5q/ZyDJXFefZGBVQHpIAQi0lH6sgiicTpTzAHDqwfUUrEMWFSXFcCIG6rwAFocPgFKAos5IJRM1gFawW3W/q8VU2UeQFHBbPIBXXDqzWwmwOuBLpq3rs+L9sOHQHpIdSTIJqf1gU4rBmlR0w34LzdUAXSN7hXuW7Hb6PDSKA2BFyp0KBqqYlQOs5VyYs844d5arCsy9AxirGB83Nzcs9oQCT3ihKBLS/L/yK7+SRY7AUP25n/s5+5mf+Zkyr/D5t37rtxYRYXzwIoBVgLs/+qM/ar/2a7/Ga33bt32bfcM3fIN91Ed9FP9+44037Nd//dftkz/5k+3zPu/zyv28SGD1fe97n33Hd3yH0j93O7YBZABQ5OmP//iPeU2Az1//9V/PY3CvKByFe79PhgDA6w//8A/bp33ap9njx495bjCC7iug9Rd/8Rf2vd/7vfaXf/mXvD70VL/5m7/ZLi8vDUxiMGb/5E/+hJ9liYT7+uVBY/U8cwPA6pBP0pN4WPWzxqLPHSN6zEFq7vJMx7ArBfC8jNUxYHXMXntbAKvcYIc6aaRqYdnY1TNjwGp7/g7I2/1i6uix8fAigNXuyG8dsA8XsEqT5nQSJmD15D7TGwC/8utZgFWZeapMH0xSGED76YQgHwxhgZ8CWDdraALtbU1tVekEEgx01mWAR1GIgslVLiWwd9xOQKrSZahTSDDCgdkCqrIaVDEKu9inqnEHIxAFiy5tP72y7fRlMlWf7Bf2oeO8FKsSsArfxkFLMnYCC2yj1nBCkPYoI0wMTaq7sgiTd5WDaPw8ClNBKwoG3VyVTXl2AH7LuV1dLuzVlx/Zu15+ZK8AbL26tEdgvF6tmM7OdCUyKFRRGDquywX0X2Fg7Qnm4XNwAsA+oaEI43YCIHVnG2efIJ0YxiaeEqQMNOt6t7end2Cw7u2Nu1v7T69/yF574w17fHtHoBX6rmAMb81s7U0hAFzpXgS3/e/QcQCkWGHlzDOp1Cu0DW3zvmlEJpGPPjI5aqE4gbeu/0imUBTv8+IB6I1pqU2ugg9wVB2zIUOh8HoAkHqxBAdPWRDLmazBbmWBMgKmAGDN+0SasgsCrjoPgVcW1wKxKGQDjjLw/TplJk8DoI/ZrYZAe+jZ+9cXFSM7A1jlojuGXI/s6yP757l7cN+eH1c8CYgN03w6N1mf51mA1azx3m3XBlh9HlDV25lBJnemMDmCscqflACQ88TU/lS0SsCq2KuHDKxy3QNTde0/8d37gdXSYPcxVkkGE5ARziTRnGNo0p3DWMXVJC0SAbJY2/uAVQRZBvF2XxA4btLwbtYHBFDOBlYjy+F+xuoLAVY7RewKyP9WA6sII0UhIfxOptMzMFaTFIAhLRWMxWCsMthTGavaaBDwkRRAP2NV+qncD6Ng1VmMVdc2J/MNC+jzM1YrsKpBdQ6wCo5lDLv7QbJ2WToHWKWsTRdYZSqyzoXMBox9MlWLFIBnSjA4HIV6FLgIzcnmTjrAqninOxbXQb8yxd1TfMhGhY0FwGa/FYBD8MbT9ANgRaDS0/8JqHqAiPrvZNxBfxfsZowL186lHEAixXB9iECYmHoCkrRmAsjD9ZVKXp9IUkhNtKJhnioBpu6b/YzVfmBVQZK4pxyg6zJWfQyFDAqXPNEcCQQ7cSt+9q8lzvLkeiubSSB7elg8xx7XkgTAvcCqywCQGR9BWW+6GMkRp2rGSAOsav0WQUDyEZLq8OyE0OtNwGoB9Ll1VMYqNc4Bzh4nLELVBVYjsIaBjH0AxWQBTmufABALO50WrOvsOsju8iFM84cNhfR/Frqa2mputoBcAIpggaUKSa45dFwFzPJY/F2KXukckCCQvICkpCjpTDBVUiNi3HrhrPA52O11PGp9l+2rQRDkkdBa9/chlxYgawCsxV6W5IRiMQ6uuqQLzrc7bF2WwwkmDGjouHcEYxXt9md/9mcE7gAg3vf64i/+YoKMAXbG8S8CWMW5fvu3f5tV74NB23c/X/M1X8Pq9gAW8XozwCq+n4tD5et93/d9n6HYVRfwHWujrhRAZuHm733u534uQVbICdwHrMKA/cmf/EnKNoy9PuuzPst+6Id+qJFyeNBYvW9E3//5d79PjNW+17iTNZLClzaeWL+6DlVsaMXh6zhH8X6kyA3dC7e0QSkAbUDxGnMuu+fPwCpuLfuQ+Vbbc7qOj19w/Hptizc4ZNMWw0wnHTbghN8DrOard939EUy0uen8fKP3MjIMu22UDZxIQeofm6eR8PtHe9teYYxG30fK8znnae5zzLEf+azb7m17DoMwfW2mZ5GNF6lYURyq6AR6lfnKHRT4ut1sbb/bCkjYQVNQIClfgaTxDzEvWMjCx1eAm3JqVIwK5ymaX871kDEbGmJKYy9pXoz4C4hD2izZtEgxWlzZxsBWBbD6kr0BYHUHLsfM9mBLeDEMPIQIoooeFzE+oqySMJCj6cBrqhwK723CyvJllQjosD4+HUZZcpyNbvlCX1YpSxObzKENazQcsXe//OglMlsvL1bUaL1cLezR9bW9crWyV5diVgIqvZhJRgDFm/BdnGt/3JPNSpF+mK6HAws9BZgU/Qy9VfT3fnKw9XRj28PB1ttdLZh1c2uv3d7aB5/c2s3tnd2uNwYFKDBW4KfhqQHAxvm4Wk7nrsEmo5HMDq9uXSDF0D7syXSQi+FCKp5qWWp9uV6b0lxb5mIpdoUGdu03GM24OcpN+FrHEej9iO8QNIVx7yxVMFv1u8szwFB38JRtTqYr2K3QegWjVQxXab3678x0C0asFv8qLwCHT9Vug4VSHCHKBDho3FmWc1GQe9eXc4HVMwHF7nrxLPtgSY3uW47G1rbmszZM2e6lz7c/czXSZDwFonvuK1iLmU0Va8MgsOqyJqGxWvVSsUYKVAXbf0c9akgBCIjd7ze2dWB1vzvabh8arK3GamasarHRoCk+nzPQgl0VyzGEMEoWANemc4BVAK4AUCItNNJ/PRXYq0bLYa4yASEnkIyoBiKloxofcq+oAGsGT2TFVAYVn7R3TLUSAtI6qWvF4PfunVRphe+OjzRX80ejOTjPwFgNwC/YhPgZunzBcotUbipfu5ZmlgToSgEoBVWp4CpwtfOBg0DeLoRhHED3yA8zFQaA1TnYZwBVs8bqOVIAOD4qp4uiyWyQYDGeKQUQvROMycBCyn5LO9+PSlIAXcZqXtsGgfcIbg9IARBMDRzOrYCQBaAUQDAQyVbVOMbYpva6p8+TA5iBVRYAEwBZAkYljTkK7imDR/McbFQUJmuzeciOYwbMjoxVpjA7ky4YqxVklVargkQYKzvK/0iL1aUAABphXJCZHqC4nkfsyWCsxph1gJVRAN1rgI25cJDGfKxYaYLxa1UqiPdc+iGCrTgnDATttX3bYdefpKQKmQKYP5U1Ktktfy6mrLjeasqSqPOzXSMCxOUa6DqtBaAMYDZVj8eT7cECjnUctltkAgnN8+JfbiOUImkCmoPZqiJnPS9nZOrZBazKrlbaPOev91nce3RQ875/T5q/AlaLPivGgp8TjFXuGRQ3VQE8WqRuDyszSnfK/ch9BekphwSIF8xCVhDBVTBWFYiA5ONisaQcV2i0QpKJGq0EWSUREGxWllOFzACZsAJQCb46YYKED5ITfLehPqvmZR2sPr98bDaa+YlogP4If7COj8jCE4tVY9fT/CPtv+gjuyREaGhjHr6TgFU0I9iYYIv++Z//+eD2+973vpeMyCwBEAe/KGAVsgM//dM/bR/4wAcG7+OLvuiLKF8QWrBvFljtyiHEhXMxryHAF0Dzl3zJl9gP/MAP8GtdYPX29paM4F/+5V9unufq6sp+/Md/3D7jMz7jXmAVX4QcAZixwebtNs4nfdInEfD+nM/5nOajB2B1cBid/cF3f8vXDx57UrwqHRlRv94v5300b74dg7awA2J37pysAZoGKBMNsNq7Gw07bi2A2H65BTpfDLCar3ACjg32QgusNt8bA1Yj5cjP227V2tjPeY064U1/nn/OfN17wefG6aktKJZifZ3LXimAYc/DM+3rzHZpvv4M4OnYs58LrPY9t5y1YKr6ps9iRkc5//s99TvDCD/sqhYWQVCABDBOWSghhoc7wimGEoUAxFII5zw0Y/F9yQFQuJ1GdPE8XGvVBemjajDJozJU8D0wZpnSM1vacXZhd5NH9mTysj0+PLLXdzN77TAxuI3OURVz8gC2SAJVkyVejXuwM/SiUeR6pyrIACNehi3nRZ4a0RayZhM4AGmFgu64HhVsW6+uSiPPiyIjSr9Y2nI1t5evr+3lq5U9egTQdWmL+cRW87k9ur4i2/XK9aei0BP0RVco6ES9Ko1PYo90sKSRRibhXCYiWXUAXL3EFYqE3e629uT21h7f3FFa4Ol6Y2v83GzsdrPlv/VuxwJb0IIFWEuwleL7Lr9KPdeYHZmd1pEc8e9yPgYA6s3KHxwOOqiwBvytUuSiDHBHL/gjnBGB5MTMCcB6v7h2GXVYvTCWio2IJUQFuZAIILAKMFtAOGQHlgRioQEGqQFo5+KfijDonGIgw5Vg4SzX/VLKpwDbKSpGE5x2x9Sfm/eaUk3vW3fPXcvOZaFqe01r5yD9sMno1FzxYmiDaS2xv4yCvMP5H0pD7H+NBnZ79/pyMycnfCZglbrSzlQFUMr1U+AoAdTEVq3A6kEaq3Cgdu8cYLVPY7XZwxJ7nRkApRAqwFkHRTl1K2iSwdfTjhoBVkfAzPvm1Ni+29qB3acbHJyDlkLZR3z+nAKrqlCtNVLFT/qAVX5OoMizR7wQUdX26wNWAcaJiahdEkBJB1hF0JI6q0lj9ZmAVWeQkf3aAVYj4ORg67kaq9HKHxZgNZaJIWCV8kDC/bk6OWNV+8k4sBosOn53EFgNm0jgJTIdJJYhnUuGJqGv6oxVjh+3V/S7UvsBrDLvJiSUOqxVpSMj0I1xIkkA/DtlrEoKAAzEKFoZ87hoc+JKUR2dw1YMTTWPMzvL9UOP342nhjHoOpaekVLARt8ja/AF2UQK7KrieuuvNMChFwylbU/mdmha1uwo7NGUAUjAalSV1z4XQLAGRzk/A8sOrAbY7CBiZEtFkaNnA1ajwFyNLxXJgI5JVfbBYOs6QzUkACgJkAtRpfssz+JZZkL2Nc6iIN0YsIrKAbjDkslA+S9nrcIa8gww2YmyFwuezj1aNjOL0rqUE4BTtC8A0wXkAMBkdcbqfLWov6MGgn8GBiuC2QJa9RMBc8m9ArDVlaJ4nPwT2eAh8aSxXNdzHC8SQLzcSnPbNeoNEEB1KQGysQM4j4JxlDLDnNC443ruwYtYq4u9/nYvXtXdDiEL8Bu/8Rv2W7/1WwZtUKTeA0QFu/Krvuqr7LM/+7NtuVz27qIvCljFydHgf/RHf2S/9Eu/ZH/wB39AJu3YfbxZYBWG4G/+5m/az//8zzOlHteClunXfu3XsqAXBcaPR/v93/99+6mf+inq0uIYtMk3fuM3GnRWQyogWK65kf7u7/6OrFhcA20K8PPLvuzL7Cu+4ivslVdeOQtYxfkAOv/O7/yO/eIv/iLbB0zaT/3UT7Uv/dIvta/+6q+2j/u4jzvpmwdg9VnMyf5j3/8t//XgSUaBVa8C2ffljHk9L2NVxgxiRu48jziDhbH6JoDV4Vy36mzmZ4nnbp3bccZqA6x2K4Pm5b0xIjrA6ok+aR9AGhtIvWJOqwxWVdlO0vXOddbF2ktP5OnYzzoiR9lUKSoeBkJpdzIQ05Z4JstL1TvrF5vUp6IlecZTnMkWO9ECTKceBZVHxkcO4WenjcYNJQBcjN0N6dAM3CGlle8FAOrsUq8yW7JbHKOMW2VdAwdIC5BFsAlOFQpihQ6VNCcByFHXCzaLtxMj4mRdIkKOdCzAU61JA33DzXZLZspsvrKdrezGru11e9k+tL+217cze4xU+AJUee/hC3xmfJIpXw5ohTMSJCm3/GL0VoAvKhF0uEqFQubX4zOBRQnOpwocMdB0gM06U1oneoKCUfhXZ1wAoTQUXRpgvpyzQBb0W68ul3axWtpiMbPLxcxeubrkv0cXS7taBEAIpqVSlagnCqYln1v3pX+uT8bqvyqOtd0fKQ2Au94ej7bZ7+3pem2Pn97YG7e3dkdZgbU9ub2zx09v7elmaxswmCmbQO6sF8nKWe2xDmidYlP5P/xQsMK7JcBRHxM0Nv1DfY/fKCRpdZPavAl6OCsZBjPujYSKwGuZXqfxHxrN0niELIAAUAGtB8kDzGZkDwNcBdiKtgTIuoDBPpkSfKWGqxfFgp4ujmOxBb4nljGLMPg5JSEgxituRf5FErDtLi99S3jnmN5V3h2XOpH6T6R1Ju8FZ6xv+ZDCXGq/l53dVvu7pnrqGy2w2q57w5kv3bUzL/Gjy++bYayW6r4CJbAmATzd7qMAlTNVG8YqCluJ7Q8ZlSoFgEyAw4eZsQqQBN3tRae8eJUANi9e5TIuNWtA2QTsKd/XS2GrbvGqNI54mdTWUYRL0xbAqoNSXI4iCOJ7yRAw3il6FUX14jIxksZw9ftGd8Nq7ISYG8d7TLrjXsYqW0HbUhR29MWxMFYzsMrNF5aJdDCj+rTYd/hITDxVro6iKQGs7pnaLckeZ+w5sMqMr6ynwjTghVkCVgFehF4iNcax4QM05RrWFq+azFXkiAWtvIJ4YawG0y3SrV0Hkhsgi2f1h/OjL3Pq/72MVe/kriTNWYzVCAYkZmHWWGWavG9r0r3UriRgVT/r5yEVIHkAAqpMyQ6d+CqBM8xYdQYiWZHwxwW2Y6dmqj51PD0TxxmnBG6grUq2qhd/SuOMQBBZnFHASplI+husSgchuUEprVuF7tC3Ye4Fa5VqkwJoU0GfaotXO0/AUjD7fD9iJkeYZj4nfI+GHEPsI5EdUYBsUYOLBEHxv7iE1GJOXLfYRpI8UOFQnFedSNCRYxCZRc5exanpS1VA9WR/8X1PwKraJcZXALFM5485yYKguH5IYJ0yVoNVrGOqVrvGWIDUWjv0mJk1zNmu4iXIAAAgAElEQVTs9raKctHu5HhTijwBxQZYrQXIil5uFKwiyNzPWBVpIkILIT0jtipBeMiKeQZaKfZMnX9fuxiUr5q/eJbQhoWsFhoTMgBko/pPgqvLJZ9DDNYZWa3ld0oJqOAswFgUyJI0wNQWCy+EGpIIzu5VsbhgkocGq7crmbVlZDbbBu6doz75oO06jnoT4SgFe9Xl0FJRK63VUdzqHSQFcN8m+/D5Qwt8JLfA+7/lv2kevzVY61/hw3XbSobosJnbsFI7X1YcSDvKKcikDSEYM+2mlxlTYWEN9WK/48ZIcQOwdZ5jjIXY+axsttoKtT32NEnLNu0cMOg1ttp8zXnZbrE1BELRdVw6n4dRODbozwQN21O0mpYn4yS90Wj1dbCAdhyU+Ke+3QC5GVXtGOwOLPY94hBzDF/xusj1ayPeW/5IcFDfGI7bPs8NPBfU7j5XpLdSs43gVzaqq/j6FoYx01tVhIC/77wStutnkTka6VkxJhOYX4021zSaAFgVyFT6xyO8HJpkYMhAo97SFML5iDQv3DhW+CZAjC3S2/jZwtbHlb1xuLZ/OD6yv9su7EObqa1Rpd3nbR3ZIfSaUsDYSNUwIhuyOFL6ZqRfFYAoANcQuS+hd9m5fMRyGjnBmm1u/FJmSsEgRsLDQWGqXTusZOiLxBv6WMrGkx4V06MWc1suFnZ9cWGXlyu7vljYFaUFJnZ9ubSX8N7lhT0CEMuq9yrkBOcPGq9gX+I9QKKSaQBbZS8sGIYj5RTM0OZgrG7taOv9geD247tbarfe3G343tPtzp6ut3a73VJSYAMAiRIOUzsCQYE2LH9qXZWeVOehAzx1p4jOUHA5IxrH8eJs6tDDjTS5WAJIqVUxi7psyuFQkTCfd27M4zpiH9Qhih5h80cxq2ClTiZ2sZjYBdmqKpIFzdYlizvgdy+WpaxCsWPpJOAYZ7eC9UppAck3qFKvGNMRo8BnxXny/VOrREKm+TchcxVPaD7HHzG3Yqi1ayLdxgAzoi2jSnFqi2Y9GQAl+9bS/F537cqg69h2wnkw8BpcNZsPfPUdW6sbGyUV/3OWkkAIZ80XnWixTgCsCiwdBla326q3GhIBAlc3BCO2u2eXAsjtd8pgFhW+aKx64Smx3bwQDRo9qjuzA7C4zAWyceio6ImGns8GX8M5p7WhEWjx2XNq5QUacNJ/p1ZkFJ9RV9yzH3p/8Udsrg7Pi92nUcOQi6/r3eBBWevL+Pc1IcmY8J0O2Ne9s+4+X2ZYR4M1j/9grIZTTlC0gF6ue+4FGykHUbQr3QF3vXJiTyWt2fU2KaOiFG+cl6x9SLYg/Z/vSQYg8ADqC0YfO5BSqnkDPGWGBKJIKkSjFFv8vXCWvtip0l+Fbg1YjWCqioEm1pwz4Cg86uMq9Htj//d9oVmc07hBSn9sl/ylxy5s33KJn/vG0sDaIumgsAaz3aCAJacPgdQKquK2PE7qPovL0vgggfyMWHIan4S4QmvdC/4UcCk9bASmY27g2rLP9gXcCWBV2TYOpu6j+rj295gq3BPJLg2WqUDHAFb3BFbx/Mr7cQhPk8GLO4XdVvRIOSZdt5VjMGX2pDnKvYpAo86stct7rhTXis/8HtL74QuyeZy+zEBERP3bu5WPyGtWCY1CnuB9+VpRxinAyAxWRlGjVgK99EXZtV1LOHbhYiPiQbW3S56DZWITwxaZUO7jFpBO/YF5G68K2jp4mvwJreu+fvmaFYxMjbcoxirGMd/ztTz8c2oBq1E9q0r6rAJmHZAtrFeArVGQTIWt8GXJAEgjg+AqfQ2EqCURIItYYxGAuZjG6B+tU7GY0/9D9o9rqAJYBVCKnwSHHVCdLRYkOwJYXRBohU0FluvCZlMHWanROrXFHBlGrmHMNU3PSdY4g9+yzVn3wF0VLYsBvgem4OOVQzbavfoL3JLwUHweZQRqSDqgzLHq60nMMQ8evKM0Vu8zCB8+f2iBj+QWyMDqs6TelehhLyh6XovSFGAEzI3k9LVRNl/XmBq105Pjlm5ap6imWvvsLfO0+zSNEd1FOgMoDqs9fznf59nAbWv5t+BsTl2Pk+e87Y512mzO9zg353VhOioZUJ3vyoas1zsbQEwpRNrQ6onH0mUFog09wOAHJy5+MyZYpKD/lYMH9z3b6OfP4yQ0LAUxVkMWINgMSu8/mIBVGdtkIRI4cFYDou2lamywZk7bivdf5rw0mpQ+pqhwfZH7QOYSxPJlxCnth8xVOG7uxEUAhUVioK86XTLh+ma3tA8dLu3vd5f2N3dT+9BuZjvkNfplSkDDdchOZBzc4CleprMkMpMoxkmWAdCwc2ZzGnTxdNIEq0wLLSV5fLi8QF5hypdrGCokYoulh/PQk/P0drQdNe9cG5RVVFV0CYzKy9WcwOpLj67t0atXdn2xoqbr1Wppjy4vbDmf2Wo2sQWBSTErALouAPzRCJ3YlGND8gF0TghWHm1zPFAa4G6ztS3HjtnTzdru1lt7fX1rH7q7tdvbNT9/erchG3a3P9oBRbamM0oSyJCfFcZWw7agHrAzq30pjqaWq4ejMZphtHthlmCQ7ODI9Hjf3emZGGLhYMQhZMB6emX4uEolU/OTpYq2NgGrK8oEzGwFNqt/xmMIogpYXRGAxXsOqHoNNBj5AL6ZlhY6YIUR5eBuKTihJ6+8XTEJ3bRPwCve02e6/xDdiDkb7zq4mraRAmLwkHZVu2/9araz51mvTvaG9vo52DmUMUMAvbd62un6fGIqpPGohhWIrxTb0IhWECKAVQARTPl3CYAWSN3bBhrVpZCVjuO//doOu+1bAqyytwtw6uOADviCa66QoVytG/qq0GaNNdnBWXmXpSAW2pbFqjiw8KE71u7oN/tuz/iJz+ncpx0zV/U+Z4wJbEoguDPt0e+cpw6uCrzUfp8JpvkaXK19mJEE193JBzb27tsEcMoCEjNPb7SBBF+dXJ6EIArmHwExZZQwhZv3nYFVB8jI9lJgSgAqkTIVMiKAFMCqpH0mx51Nj3ubsjo8gFUFYnAtrPeKcM3sGGn7qN5N1iqySJRii59gLbbA6oyM1QBWJWoIEEZs1syYy+COgBjP4iAA4+zApkGzMWfGNSk+D4OgtHWnJyJAWliHQ7be8PszZxLjiFpwSPs6QCgBowqiMeMhGIXUVa3gDPW+/faQgyPAOcZnZDOgfV0CqRSE0hyLcR7nKDZNaMMz+yVYq55RA41VFqcCY9UB1GC0OlQ6cZsvbD/8lO69xluw705ayEFHriHU09d9RmoztYFZSEtySrGGdkkPmpJhJzmjNi4W6y1lDGrxoGiP8tMlg8q9hj1XZC7UfppLoUVb6wMEA7YAjRjnCPC7TIVMCJclYgZS2xoRrMF3xNL2dbXcvzMVvQiYzuXzNUBrHz9hY8gkkcQHRK3qEK/EhPCXys+TLMU0bshU9bR+auRKFiD6o4wr5zgooA+AUTIgDIoQ9K8BEubVy8hXEIWgamisIkELn0UGk/R59wRYse5ofIGkLKDZg0XOZNb8cioCpTK0zge5AKSCCbO55CuwsBV1WBe2WqrIFf+eLVT8CixXMll3IhLMXabEJR+wLkHiCVIEyC7itsiguOxfJzXzeQS+ul3p+2Kx1rPzyQUfa63bDZmwwa5Vv8LGFAgb9gWLuXbP9OyL18M3HlrgoQX+ebfA2wVYHQekxtr4wwuslvv0QjfFlpAFUm/0bIe2BVbblEtF1tNJmZZcrpRScJqj3Gnpa7XnX/argdk9bxgIzzwT7gFWh+41p5SdXrMFC7Mj361cnOUTKjO454y+VfY5gydtkTusOwaeuYEiWFqj7kzXdv0rpYK5rurhYNsDCkMhg0zGOItaBbDqLENVkm0rZEZxgWz40qhQPVIZSm4gFceagBSceQcG4cxNAabCyJnbbHlBoJXMvWAwohAHq3+ubHOY25Ptwv5xe2H/cbOwv7o52hvHue2LzqcaK7e50ufq+wV7yw5A4Ug6UE9GZxLNCsO3GNyh5ur+aTjxtI897ZwTzoHVGF6IWvsrjzHecwO4an47d58OWEmPx8FwnGkNqmIvjGA4EmC0inE5tePMbD+Xs4eo/mq1oH7ryy+/ZO96+dpeuV7Z1XJljy4u7KWLC7uYz20JIBDEJBr3KpAFF2UBB9DlHDbBZnbhfVY83e/t7niwJyiecZxQLgDg6hs3T+yNmxt7st7aEzJg9wRxtjt5zJJ+UFQ/gOOQYBAIgEaBUyDgQ46cQBSwf+FIElCBkY90P8guwDDObJcOwEGQmHqoSq9sll9nfsVaEexlAUtysgTegIshgxuG+AXGtRcqIcjtmrgAqi8mkBFAcQUUwZoS2AbfFKyJhe2p2woQg3IDDr4ylQ3XcGOfxRbcucV7lPsjgBAmfgSw8GRVnzR0ZyO4IHBMm0OwVmNoRsEXAd9R+TjNm7QOjQawXjCwGvdTLh/ztrPFkdPznMDqFKxND4oEKHc/sAoNzKqxCh3oAE+xhgawCnA1ANiPSGA1jYfuHvwigFUCmw6sBjgaqdJ5b+puox92YDWt+wreKENEcCcqqb9YYBWwhu03TA0HkMrA6giwOp1DY9X35g6wSpCVESAwVt8ksEoGawVWQ0O77tGpp+4DVrHvxvhygI1v9YBO55hRzwusYjHOUgCEoBpg1QEaFNoJmRgAXp7+HBqQ3OV87e2Cqs39h0SEF60qEksE5FXoMzKWIjhEW8LlA1hMFGBqAVaD3apxEiBXuSYlG7R3cPclmAh9dUkKMTjAIlGea0JcVOcp9k4BvhObr2FxOp5JO9ULAWWSSwCYHgiPPajsRTy/7CLPj0nAqtsYbgvE87HdCSZGUEDgXoC/mYDbjk+x9pky73Zq0bRN2SWwSaQs4FIdwWj154qCZwGyEVR1pqsbsvpBq8O1qt1YzD5fDlyVZ3NgVWPKWdNuMAQ4PD3KdiqyHbDHqVE6syODLDUYQma694FAZddVDYCVCkewQxHueXZgtc+miLkwnYN4AeDXgz4AT0ODdSHpgMUcUlkqfCXQFZldR9pVUSBL39ccjMKvZMa67iqaljaXA7BSLfH8GT+GsmUDL2QCBEu8yDv4mJOt6fPLA3/88U4rXnXOQvtwzEMLfCS2wKkUwED4vkNuCTvnHPbBULtyT+5hPfQZyc8HrEacMCzdapzJDqgg24tirNb7bB3Wyjjye3kGYHWY7anoen1J79F3aEeC+lt/qD1ls7bg4znzotue+TueeNN7mu59tIyYABH0VTkneo06/JH91nPFLhbQXN9TjuNr+bP7gNU4dvR5UnqP+qida8Mzb7wHos/IYwDw6Js6QVIyUcUMILDK4lIyjiUDEAWtxCogazXAQzcOm0raPm1K8Q03qk+0ZHlT0nAqYOpsKcYqjNvFktFosvu8EBB5NRCin1/Z3X5hj7cL++D2wv72dm5/fbO3J4yM10BJAN8SzT+WYim8csfQL2BmYqoEW6Gc0aPLdQq0rNUSp+A5FJ9nNzppqhZfkuOcWbCRLtTbk9Sm0vFB1iHLpxkvRy+WFSwNOTwEF+GUUicPfb8XOwYg6QoQ4FFZnscDtUSvLi7s1Zdfto9+17vspUeXtloB5EP6+9yW8yl1XXFdplDhCfdgAkxVEMW1atFMKnJ1sB3YrNSg3Emzdbuxx1sxWW9ubwmw6t/OANTuHBgneOkQszg5rotAh9BBajaG923Un3VglQwHArBgV6cV0CeRc2XI8MKxlANogJ8oVubAZcg84NrUKtOI4ZwiA0GdDGmF3D405ll5diJtVgCqMxTDmtlyBv4gGBMIMuzJMl4AWCWDFd+DvABA2D0BEbLDgtXqQCsAWqWvhd5d1OFtR1JluXpxM8pP1BUF3y+rZ7Svr0HtOteuQs8LrOY9qxtY6O4NQ6tbL27rb+b1eGy76p4jgFXtJ3KAMrAa6bNcIwFGACzlWhk6qjsW2MvAKv6Wxio0VTNjdcPv4f04/nCoAC3Zih7E8k2t/MjtftoH3rdvmrEamTmnjNU6Xs5nrDaszSiW4p37PMBqd1wEQNodW1p3kxSNz9y+cfWiGKsaV+38yraJxpQKHUm2BOMNLCeAVFhNzmWsihnFvcYZq2QM5rTs485mwViFJACuRRsJYIpHZgCEuMY5GGHSWQVLrTJWwWiOIji9wCqCoKGrSpDGiy1x3fIUa4IRLWM1bPwGpuhM2oyblk2wGmIKsnk9kJgkLwJYVRw1pADE7g091T7G6gmwmlTJKAVATUfyIlWRPIp5UbtWjLlI49byW8GwPJ7iM+nqevp/gJqUwsH7W9l2vgFKZ1TjSnu1M/AdWA3JicISdTmgbIdSZ1URLu0XDOTCDpB2aQCrURVd2OKArkwBFzuaqzE/HfSVvarODmCw5mgkOYEMqOMLJVM7tC0lB6CThVSEa9wyYuu2p/eRxpF2eWmDdvbUwqx0LdIozBdFzxjAcDmF0OUtgd7QWa1ZhVgLdGsuH9BHBMA13H8RcOr6E35rEUCtY2fCFPoYRwSQPXU/A94zjUjZQBiHBFadrQoDkbrKDh77mJUchIPsnukg7WyXAoC/4FIx+4kzVmmvHWwCVrVLOAg8V9ZcF4SXrV2B+RC0YJYW1qPCXoVcAHwD6a9CGmAJUHWxsiUyuZbhO8zEal1KygTrEjK0otgVgFQwW2ET8j2ugQVH1lLFa+s7FawW6K1BilZxo9ODWHVNqsB+yNTEHPF5+Rze9ZCF9PD+Qws8tMA/yxb47vfV4lUn0cueO64b35t/HKWsjWRtJ0ZavlpeiE+yuk68sQrEdB0U6s5EVLZ5nFYKIEcJu0/dAmktmNo1lJp7zU5+rwcZa3gLDrfXC+BRjgWZBgGsurmgiHNHe7DDUmrBzHvgvbQttJHUauDJFki6QD0GS7c/+9qY1drTKwN8YwAmr9xnJJXUwn7gWGDS0PO3IO99oz+3e7nXQM3iy3kMjJywDwSPOVCi+bJQVO4ggFUXTier4Xi0HViGrrFKQDVprZLB6lIA/H6wujrFBeLcwplqyrtu3zWV3ACee6RbjpYzVWcLm8Gpm6/EXHU9UeotAZBarMwmK7vbL+217dI+uF7Z397N7W+e7uzpseoHnvS/FI/adNBmkNU/4rtqO2dVZDA+jN8kHVC+XaacP7uD0DVqHSgrcwx5eo3HsKqrXmYlZFdnwDmG7fjFNacqlsWmlfXn+rXwBac2PbiOqzt3ZPTFUA6KjWiRNpu5xIDqiNEQvVjO7dHlyh5dX9r11ZUtqFs1sxU+I0B7IAi4WsxtfjCyMwEqCoiHA6fKw3uDVis0J4+2O+5tCzmB3dbW263drHf25E6/rwE28XteUI3MBwClNd4Qs1/jLHIxXaMwHO2sR9jx7wRHqMMIFKVpT4AlmMIsdOWpmWjfw4SpbAGcsy2DheOgBR1Xd6rC5AY7dQHH5nAkcAqdW7AlALbOpgC2J6VYFsFVFMyaA5BF20pSIApl4XMAqvgOExH9b7wfqaolrc515GoxDIDwVUwghkGCgdrdbmQvasCykX3qvvVw6POx4n7dwFN7jnYNH7q107WztQc4thJDn2slpVJaYDUYqwBIA1gVmKq/A1gNEFXarBvbbzcsXlWA16TXegKs+jqhpaI+31sBrBbxCIL2Yh0Fe/noDqXuAO0VUgMd0D3WooHOHSMVnxuQ7x4XgC/ndo6odO6h7/wOOdQUZt5/Qsa65+j8HcCu3h6xFOhsK/gWwKpSlfFuBlYdEOK+6wANmYkCJ8huIygGKQGlD1MKwD8XyIWA144yAChcVQrpMJACkObgWpXSUSW4RzkelwJgpW2xw/gPwVAAqMguwRqfpQAcWMV4QMYENxh8x3UMCRiCCcu12tEK11pF251o2Kf27QVWe+QgnmWdGbURybgMmyX0H/W31CSHpQCCC0LwJW4IgbFgujmApQKHHvx0PUnJJbVs1dp+bW0GrEtUbHdANXSgUaBJ40mMVb7P4yTrRMzRgazMVI0AewCxuS2FpaLQWYDlUbBIAL2KqYmxWlirAeB2ZkM3kKbrVemkYnbxnAKOtcN3bG/fd2WOJV+Apo02e8wL2aSSuaLshtus4c/KVJINWoIHMe/D/CsgcLITPVjDjCam2dfPAiAlWB2Fe/3Bqp5/2GBtEJfPwoymmtVUahT4Xl5kVPya4adyfvvI5XteOBPP2rChfW1mmxLolzyR5mjNIqN+63yptoFdyIJYel43NAWyF2C1slcBwlNf9Tgl4QF3hmA7gdUkBUD5iASs5nEXJA7dpvuq5YCkBwvwGKDoQsEfFbQCwApwdW7z1bwphKWCWMgOmtMGo0wAs4UmKn6FNoEt7FIK8j+0qkM2gPM22L8NwOrt3Pimaa/mvQdj1X2A8CM0Xx6A1WdZxB+OfWiBt2MLnCsFUOyHWABfwMN2gdVsCGWgrc9AqmBVeyNjjlRjSLhRVZ8rb+r9GqsiKbSbfxdYHWIxdAHkPoehr0l1tQRSZuOD3n8s6qH/U8K42uB8s2pQhYiEDvRhdllP2jNtC12QNxs/+bNzsjbPAVbP3ZK6wCoNhcYP7wdWxYEbej0fsFrGl//StG3nUkPO5piDEKeQcRpugWtyRYXW0FM9Vm1VsbESq8FBLqY5pVTZAB3ocjR6rrJIQyZAZM9g4bhLDqPT70nOFhw7pVVNFheMRjOVGoYOZAEWc1stL+w4uRCwurm0v4cUwN3U/v7uaLcEaiNq3GWECylLs6GdqyXgULVgC36aB0ecIKz/+KzYyLkgQwVlPZe9gssx6JGy7uBraC4VsI82mF8wrkeiZAXyYt7KkUjOIDtEo5U+USMQlkax6JVa7bAW+O9iKyWZFDAlAbIwoi/NLvwNI3S1hJ7V3C4uVrZcLigrcL1cEGRdodDAHO64igfA8J960Qnc754Oj6QnoOO62x3EXt1v7WZzZ+vtxtYbFMOCzIAfA6UuHE+nxdmsrJbsjwxw0yvQCpz2tMRnNVkT05iBijIfxRrhbHINvWAj5wq4mhNivMQqLXdELBWvJexSGWrfJRgUBFUBmoJNMbWLKYBYsFrFpuBPtD2AbGrqQusPTFcVxSI+zgIV6k5q5bqTKQfMadTpvriG+Bjurn7NWv2c4OnYyjlmKoxebizNt9mHhq9wnz2QWatZNqXoqzpjNYDVCqIi7V/A6mYbbFZnoxaN1WcEVhNz6+0CrGYQ5cSm6d9mtWaljj8NePczQYvJFgVrfEDjMqf7ducdanfPNJ9bA6fvy2VdzSMrA6vtetuOvxJy+TAAqypu9azA6kIZDgRYnh1Y5f7NatzOej0TWB3BsAnEnKwFz7kW9dv0bbBi6sBqgH7VQHw+YNVjlgW8EsgqYFVAlX5KwzaYq75/O0s0QFfdv29OzjwtACrum4WpoHXqwKrvk8pQUkAINkdm3wvYEvB4Ot+8xSgyifSWqAgv+0C6/QDHBJDVf2faxF5Yq7umKWU6gNpWTkBdXzUsm3Wm8GmjwLH04aPQm/RlXeYgMYSL/IX3h5pZzyCia1oY3EfSmI0MltN1C98Jdnr0m4IbbpNEPDhOzQuJca4CSNqUC5u58CJPJXp4L95mMcZZEDYAVsoVeJhXzqr+C+1QL9AZwCp+immOeexBFwde3Ygo4CpZqqGtynrKsnAoPXYmsFqKiqXl8gRY9QB6tai80KIXmYpie/IXJBOAzLfpUiQNkASiGBYBVNYZgJ0loJWAK8BV/PSMIdpS9EEEVAeLNWQ+QpM3gGuA0bNJ9a27y1QdqzGHi6H4AKyOGYMPnz20wDulBf6nb/lvn+lR3grGajWEOmySELqOlavse25Kn1JxGoNd56UgzIkxr3dqFLQLkEq8vb4U0G3TzU4bThHB+jwdhscAaqfI6tCr8Czam5FVkJ7hHmC1c/oGRs5OjgNofc8wfI9xLyOeVCLQ9bGguBkxCF2v0mWs5kcYdca6UgDjN177K/CI3rY604j07+axUsZOp22b8TWie4vjuo4o/o70ysJahTFHPSwHR0WbIcsFAKh+IqPQU1DJhPAiVpGWymi/FxtwYDYkGGhEOnwrg0hp6DLY9b1Iq2VnHrYEyATOBg9EiXaH2ZKpPjRw5mBRKuK8XK5sMr2yu+OVvX64sn/cXdl/vJvZa7up3eF6rv/ldmPbU7mfCygToYkkIeCfBRPy4GBjwaPQbF6gqqT7c4hXEJS/Upo1GU/lGMgS+JoDhzHO5SxItmECagsoy/6rDlWZ4gEc8KSe6l2YC55QX+MpOnfcKv+Idc4Nba2GxZiXK4lrC1hlZeBIzYehOVea13QuNtN8MbXl5dwuV0sCgpfLhV0u53axmNnVEhquK4KtMGCZLAYyxBS6b1WnTcDpnhICYNLcbXcslrXZ7+x2u7ZbgK0HyAfsDTKt+4MYpwdqwOF+JVtBN6J0S+ucZYAa86Vx7CI1PtD1JDMi/o/me0qG8zYVqkOuSbouflVABwAOQGAc4Xp8KFPhHTI/oiCWESAFgE1mqx0EtM4hIaD3wui/QKEyarNCMgCMV+mGifHqBbbIQtbnIRsAcJssN19TpdDr/npmWxQHrCxcaT3sWzj10O1KL5C373Xm0tv/5Q8DsCrGapJBwTrphavAFGTBKrJXazo/33NQlYxVSgBICkC/R/Gq84DVYGwVVvSbYKwebVHzGkeKV8kDr8zC52Osujay9x6BoYxNDJk0nf0sqojHPjcI9EcQxQcVl0O/5CiwmgATzoMzgVWtkvX15oDVSBH1tdalArhn3sNYJWDE/bRlrEYRKwCrkx7Gqu4+RJqdlcr03wysYu1QYUkyVgNYoR66tA6p5s19QVIASCHGngFggzzDUlVcOpZRRVza2pX5eFIdNLVtFK8qlnBQWLXlPd+rY1eX9Z/7o69jaR/VRWideAI0Alcu/VKWR2Q3aOogmBVFrQqw6vuqAl8CUZm95Tr0IXukMd5lrkYavt+JA3RgKBctVWc0M1h52N+Cm5IAACAASURBVBTGaoCossVUqDKkAYrOqksF5Ab126gZMEVfs2bERPAwA6tR+VxE0g7btDMZu4zVMJPEgs2apHGuaOxkXyXbOVyEKDQkcFPsVzdI1QbODi7aogU4rqBl2G86Rx1mYb8X1mvKbIwxygAKbd7YWHF9BVbDfog1JPZeAq4EV3c2yVIArqsevmANkOqeSmZljIkg23OcaR0nSEr5rUoAKkxXX+pp200EMCqLDPNZmsua+z7PeVWlwovJLO1dcqgJrDpbldyA+nswVknadFmKYKyeA6zSTvMnrqFuCcwfURiVxUFZJq5KjFFaDM89teVK2tCUGXPGKqSuIAcAeQAAr3ifcgHMJhKQigJgZLCS0Q8bS99hAImAq38Wf7NQnWQmCts4hk+xxVOwPljZD4zV51vLH7710AJvpxYIxmoX2iNPaCRiPMSuk23SRv7GU/ryJtAasTyVR/yGKgSrsvZwOhdEuyuwGtucG+T+fE0aUtzCEDP1NKzedDc2t6FXCxo21n3TRKdtmyyV5vqJ2cZHc0+j3EDWlE3n6DC72vsaHr3ds0fxmXLpZAG30d9ksPCxTxX4wtBsItMjDLRuulHutmLEDD2Kg2J9H0cryVaqfdQqFna/mS3JNp2LBnXHkczfrm3f+d6IN6HbOvU4igFcbhvGdTBNq96qjHRFzvcnwGroYQVgCvag0p0iqi/IybU9g2UVx7CwgY7fUwMMLESzHXQ5dzLCIBG3gzMH5wzGDZy3iCJTJuDa1tNH9vj4kn1o/8j+YbuwJweUWYIUgI+f7jzk+6kKtns/0RSeKF+CI6XHOhH+KMpQezTN0/g1iKo+0ILJ26x7fkxx4OgYB6B6ykiV41yZl2X8+RgsxZ0DXIjxycXraMepp5U5O7aseaG0mZiVPiKdLaEnVZ+6HU2HxOtuM0VMawuDTfgMzQyWKpmt+jnzwgKr+dIuZktbrSQvsJibXa4Awi6o5To/SlJADFeKtxEo3B42tgNwYGbbw97WexTA2tqGwJWKYYHpeguG4PFoW/yjI+VMTK8/xofB76xcnNL7yXgtTykmdS+I7cEDb2eFAXyueZ+m1SyQSjYeK0Tj8mQCV8AdvbovsgFUdZBTXtgpKDoDhqoq14KxumClW4CuYLAa9W8hyABgFcfB6Id7QYYrAVqwYVEwS4Y+C6e400UNWGpeuvawI9Fal9yN8bYJKFhreuydMRtqILJIM3hjJAVXdUHestKCp7d79qJnZKflw7vbhJhf573k3GuNVKpsB1hlEOpg+5LunzRWWfwPIGqArviZAFiXAoBMRkgGZI3VkgbbYVy36/jpTgfpD7Z/R2NV6dcCVpUNpHnMF4sVKU2bAZQAVb3aszjWHhimRnP0qBcv6TSn2j+Kvzhr/iQtZ7gPGoJ9awo1X1JAxFeoOC5sPs/SqOMt9sTWHpQqij7rC2Hne8mfnz+K2v0YtynNxiPnemhaaskGYzAqs5OTx4AnWIaEXH0MKp3W/0Y6v4NQlFzh33ubsIifpxVTJxQgqlKhY0Wv9rHro04Boqjy9gQZJCy+h7EhQEV66EqZJjPL04alOyiGK75HUIbf8dTiCNThe1jdI/06gJmI+3dcg+jsWBdym9NMi+BlGRXJTkoBxN6R1u3A0K5kTFjMZYE9UShR40w6vAJQCZj6HirpMPlFfHTPDgiglVJSDtQQkHFglQU5CdIIOBXzzQHXBJBloDVsCqZUF1anszKdsXrYb8p6JdxdmSFi4QuMrTqrAeB3UGrf0+t6IH0gFmuiTrecMN4PJAg8CKDsJJe3YEdlo9oltVxPPUDGQgAoIKnukwGCYKeW3aGO4dhKncxYWZmxAvk5yj3xfBDFCs1bz5LyoAH6r+b+BGnV9fR93eM+GGCnMz/TEOQ7QTSQjIGCqtRT1kQvKyi/V5rdNeQP0G1vi60GaSnC332EG63KdSHkMSVjJXR8O7PJx3GcH8AjZLiieBUyySh1QCa15jQZ1q6VTHYqpYUCWNW4UEDeGc0QIvEsIvWD1j2SCILpnEDhaEs9icYO7lqtlxndyT71DCsW14r9j3NKAX+MWUqUeMYVpToIoELuCjJjyrwSuKqftK08a452bCZ7oFAdTyc2K9qLMlpOQGALUTbAM4bc9iv67+771XH/IAVwnlX2cNRDC7zNWwAaqw1DwI0FbNDPDayeGOG9MAWPimv7Vly2DLpw3Bl1MlTx7HtxgY+wcQeyw/HBZioGXICpPH8ptXx66h5Hr4J/9fD2sJax2j3pEBhdAI0hAO5cp3MIDO5puDGnYaCpR1i1sTn2f7PrN0Vf59sSE7KFXAVODPW7p537x2UchU+Vv5cdsrqPu+7i0NO21w3juv9uOq3ZN3ZSxDufI993e+6x+xruvQwyRCSf53UAtKSLuQ4VAVAwIgD9gIkH/TYH54LNCmYhdTS9xkMRoAinsehTSeMLJwLri4DC4Wibg9l2P7HN7mib/ZFFjLaYswekOAMYUvVhFQKamc0f2Xr6kj2xV+y1/bW9tlvanS0UMXen/8RBlhXdqNBX1jnYewH21LajgUTPLZgjApPL0lOApf5eh+EdDtBJDIBGZP0ef2Xql8MRBSxwdnD4JgFwOUgnQqycwFJV2ftHLO9IOYsCHDpOp3Ggz691MqK66W/x4KUFku5VgBkRxHJHEUYsnXcwHwjqwYmcK20d4N/0aMvFzFarhV0sFna1WtoFGK7Odl2CDAVgkH0RhVZcq8ulJA5eHItgK4tkQU5gY7frta1RlZ1FOsB+lWOJ59T+4ewKsF2LzqpckwDa1X8JIiJr2IMq7sPIUdL/gs1aGSR1mwpAo4wwjEeXzyCwGv3h8zF80QPSyiqU7aqWMtZh9MMpANMVDgJcCoCrBFOhjzub2LI4CA68OutVLNcqKwBGK0HtKdLYxO4N6QK5SQHHRKGsXP+wZ80hgKcxLhervsb2l2YfDJrQuXtcZ73vm5ljQd8MABdnvqyF8AE1lgiwQg/VgdVDYqhGIaryE2xWFrQ6BVYPKF4FVjbG7QaSAfodWQOjwKoDSt3MDLb1CLB6dGC1gKthRHlF7AqsJkYagw4JcHXWmtYLMJtchiP3b1cSKq9P5bj+gHfYOwOravu2kDXfwnxtrov56Sm6RY7chBwLzLf2Sdof2hDAPber2cOlmfGICqxSHtX1zgGmCFj1rBICq9qDCaz6JnsKrGpv5T8wKrHPgqXqgUwVM3KYg+CO61pye1MfMnWAwCqKwigFWFIAKHwo7dUANZTm7zIBRR9UwCvAewGskeLuxXMIvAJYFRBD5j5xOaUj+7Kn/vSiTUON2gT7R4gAYLoOvcSsSz6AA7HoKYDZWuaZ6O62rRb8mTYAD0bBRvF9lGumg62+XhFg9bnA4FVJ9a8AqiqPn4KqGsZthlv3uScHpFrLpkLxM/wLpvJxt/FsIWmVB4ha0usLGO96+sEQ9WBLjHv0lQA6r9EQABsZinhNxbJ0bVcAuCzbRAAtFf6KtSYIHi6/FLZ9BpgiBZ8p8WHHNP1cdvHTue+hTh9R2u1Dj5j7rebJZHqU7AILiWFsY/wKIGNwInNLZQToWuU59PwCOKvFKVsCa6ITFMoyJ7JC4Vw28kJVSkuLxE5yAP6KmhQE3t0PiuueOkF1xZIN63qgLj3BPSJvwM6s1jj19iBTVXUNGmCVQZE6XqG5GyCzgFWRG2SxBLBKGpZA/fjnxSFpjY0Aq925C+KFAgze7slfDxkwtn0U54ysDADDJbgj1inbEtlwUwSgE6AKaStmyM3sgplVXsgKgCv0WikXMDfZpiJ/SC9ZNi2LoUbQOgGrDKxkF8T/CJhbe3ffjn7WTvhw0EMLPLTA26UFMrCKhSNSeVURb/g16ryMOEmNEevHRdpD7AUyxtzJC2B1wIDisR1gNd9bF1iNJyqMjwEPsO/5uLV25Drb4xIS3NN0DYCdruv++zCzcczpTJ+N9Un3dp4HWK2Wsc7WXi+e4vTBW8dF6RNNBDfOFZ69n6KkWfcOw5auEDYZN+ShW8kDzDfu0W0uGXpiI4zOiPLhKR83pfJ0TvGigdW+OwxwjqBnYEZJf5WprzSUBSwonUwgI6vBwvkLNlcQL50Bud9v3aGkCarzezEYsLm2+wOB1fXB7G5ndrc/MuV7TT1NOZnE5QiwKmJsk5dsO3vJbu1le2KP7HbyyLbTJR3Ewt/q6wypz5+K4HNaOns71pymP+v3mnHkYFe0aTPeeU6tkQLnhj284lAESOrxfrrWKf8MwByN8gD7wtCnj6FBXdixdSFzY96rAeN9r4zrcIQAWQf48vgoAGx+MwDfBLSVj/m4nTWOtJ4oVCKvk0ate5wEDMEgoHEKzVYxMReLha2Wc7u8urDVamnXkBGAjutqQeUuAoAkx+q5g83FyxPw0r+7oyQEUCDrDmDrZm036zuyX1kci2sLANaZ2NnBzOOQcHkAX6Aqa8ZdbW83Tnxv0/0EBdIUdOR//l12Veoj/IkgQV1fBHSomE1msIDNraJkPAeZr17JmGy9vcgZx71A0kj/R9obHQDptAJsBcC6mk8N0MZichAoC+B1MrOVa7sC8F7ODiqShfQ2lw8QKRngmsBtOiUJ1OcY6NgEzXzIi3wZQxo5DTuxu2+8IGD13L3vHGCV7HxqUJ8CqwBEobPaFLAaA1ZZuEosVn0Hf//TAKtkIRbG6osHVttcWg+S9uyZLwpYzUxQrkwOLHCfy3ZRZx1vlruuPZfCx+PWXHenHQZWMZY4fYgRV83pgFb/WQCrhX0qrUIWr0mMVQGG7xxgFfZOAKvcX0o2wziwKmDOk6QTqErQxQtViY0aacQC8/J79fea+i+AzNfgpLVcUqrJQt1z7WDKOwF1aaySUR/BoNBQdV3zwmL1gnzajzqSawPAqgLT2IMU3IB9InBfgOqbB1Zx+lr0tsVV0Sc5Q0Jsc01rRcnLWo5nJoBXq89jnhVSIzVSVZRLmrfKXlH/Fz6t9iq3b4LVDzCPrZDXMZfXEXEh5HZ8A4QEQbFZUiq4XyvsRQREUGyusS39IsF85pN2JIwChM7fo40VgH7xpeoNC6wNcgHGrxeveocBqwUZD3MN9pYDrEzzhx4rpcfiJwLUR9YKWKAYlrNZKSMwm9sKHA8QPmBTuf1KgBVgLQJTyLgjY19FRxV08fWh9Icwg9BafgBWu/vmw98PLfAObIG3grE65uR0gdUAoYIIVaKo5wKr3FWqu1SYRAEBpAs2gJfrxAzRMLvPUL77NgJWO7ZA3cQ7TIwTn3honHeYA5nRnDWFZPrUqzepdqGjGoBEak8aO8mCGQNWyR1L95MByl5gtcfBOzVa2gfPzxex+/6maU/eBVbrGD+9iecCVhPLYWxJiusGszGODaA1AEEBTmKsKhVWKbG03QEy7GDAS4NKRnxJNFTRgOIIAP7y4Awr2k5sC1D1OLGNTWxtE7vbm613B7vZ7u12fWd36zvbbjc0igEazZCeaI9sP39kd/bINrNXbDd7yQ5TFLVC8jOqQWl8VShXTyYArcOyDLCXYpnR/vopZ2bCCuqRhufWNa2kWg+7WtbN+EysspP1oukjhzhTQQP1Qa0eymGPLIFo28R2iBT2YKFq2Aca6ChdgIAlDVRAnxzGVEwhz5mITeQFoIC99cPihLhTg0T+RFV0lrDaKE5F54XaVfOaluxMs9BxnS9d4wtp7vOJXSzmdnWxpGbrBYoOLOa2RArX3LVFpxNbQYKATh4qYGvsQa8VrhWA1PVubdvj3u62G3u6vlOhrC20WsGeBlNJSYJIxFNRjrpyCVhFNwAwDS1EnzXed0xuC+ZSWuW4DXHEOFs40ZXZJiie421fAJsiKSHtMI5JlwlgZXAwgnyMYW6AMYQfRWyGeLZ0VeHUA1iVBuvEVtOD5AFmAlUvZtJvxd8X86PYGJnR6ueZzsDyce2wSHsNNo/Pnyjyl7Uqo5hPgPkpW7EJRp7YBhivz8hWjbnbOKVn2mZZJSAY/dKHdqYzGasOrAKc3wEIwxoIUEN/B6hamauZrdpKAWDt3B8qsBog672MVY2kk0IzGiPDUgBdxqrSORF8Vup3gBKi1nhgiMy0JB3QlQIgw6s2cHRX7J9cR4P9nvZ1Xeu0Y54ZWOVyp7bg+BkbL86GzFfV3Oy5kRTAL2OpA6w28i7ppKc2roBVTvXUd0wr7zJWsddGkcjMWC06kej5jhQA91+BWfj5zIxVBB05sRNjFczTkAIIxiqZlTh0Ka1BBitDK7QLrHq6tBezUlGcyliN4oiZsepd6ftvbdBsWgbAWO2VZoNqbMTnZaweKAUQ8wvSCjXiBcYq24BrcWasehM6gALWf4BgAE+RERAp/i2YGu13KgfQ2K0d25dDOaScCJyKiSmmuxjLUW1dTHusW2JDk8HsAe7Mwhdxpp2TZKziLSL/Pk5cy17jWUY6Cn4NAasKLLsd5VXUqQfhshjq99gdku1CYLV4fWlANCUw6njxzTN5F0WntT6z2NvoO+0VDqySiSmgOwe7eW8lZB/rS2LwN1A0z+iAZ+irOltBE70Gg7uMVV8flIHkrPJiMCmlHy9AdoW16aeuDSNWel2vovCVp6THOu62mvxq3K+LvRD4c8mPKGCapQDeQsYqW9mztoa26yPGn3du2OfqHycysHtmZIxWchQ3OD8mCmv53J4AvnbZpZAIcAYqQNPV0lyLVYBrgK6QCUDNANWAUDadJMtEEgApIApdEbTlGhnAqhfAcv+CwDbHHvbJB8bqUN8/vP/QAu+YFsjA6kl6rT9lnx3bsre6wFJtnq4B2gCrHWM3zsJjnNRYNFY7hLBiYDMtob2ePvNtvgYFmz6jw5oYOINAanNu/dG9Xrp6k9rTHSSj/kC+zghbOFizcXgXqD53YPa7GQ6YdS2vMg6GRkjhKvan1wdq7sCBLDudq+tkNWCpX7d/K4oEo9MnVhGZ3KDDrXIC5KYxn592DFjVcf0tejL+S7XStpjOKTDX48nGvSXGwen32vvotp0AhMqKjKg71C1pj9MY94JTBPkAKngBF2exAojFsTiO+qsEqKrWEqP8YLfAYJvNbTeZ22YytbXN7G6/t5v11h7fbe3m7s5u1k/t9u7WNus7sw0E/QGuXttxdmnbybUd5i/bcf6y2eTSgVWvolrY7rS4XIwtbHsHE5KBBvA02A45SAJn4uC6yLUtA+D3ni3XCkDWQcROl7d9MTTDYPjJmQhXLkYPv9Fo4nYGcnyhB7yTmG6M++q4kPXhxU9iWguX9Yr35dDyZc/SixQ9wQQlWOFzN5wmtn4KjkTKnIxepYoqDdULIQTDFc4NkWtntwItnDtISEBQxZxWSzBbXUbgYmGXDrauvCDBCrpagXszwCZ9NYJgB41bsHnAZF1vtrbebmy93dnNYWdrZ21DQgCsUaXnYiwLOCb4xfQySQnwc+jZ+sIVgI1zVz09srJZcScKAIhNI8Kvjyk2t+YhDH8Z/3rx9GmeSiOSE8zTBNVpKIjFVFey9JXWTz1VMs3AcDVbTmcCU8lYnVGH9XIJpgWKYkmCAe+D9YrquUibg0PK6rqTowpiOZCAz3CxUgiLwL3ul6mMAX7FoIhltzsVMpuw6+QPrI+xjmVna2hV7+5SwXLX+60hwX51NrIY+5AwqcAqxgDHwf5wAqoWgHW/4WdZCoDFrKCxulP6f4CwAlbBWkUKrRcRDGZWAA+uVVf2+M5+fC6wSp28CHYgKDXAWMVxHJ3uCDLNklt0aK0iU0CvACW6QBgZ3B0bbQhAPXmfC4iDLp3g6hiImp30E6BzhLGajw1lxTpU62Ad3tXHrSw8SdZYjXmh7IQsBQAdck+fZcEhVV0vadIphRYMN4GqzwqsYnGYKb0XDHrqqs5tMtf+jN+LxirZXQh24VgAsKGxqlT/E8YqgVRfBZkG6/ICWL+8wjZXriQFcK59Gvg4A585qyODLlhdM+LfOXm/FICiWUVf29eDXmCVa7GAVa55LAgI+0QBrdBgJVuQmtfRRqcM1a4cQIBzWs9y9lf1ggjA7b0UUgFVJQXAVHfq7QqsUkFSzzaKVP2kGZ1B1mgyTvFMFOGNuH6lpzFLFl4UQAZPnBE7yliNYHbRWO3v9ZATKHMvO0ixP/qHGg+hDR12kQDxuKeQQGC6VdE0V9o+9YRdm5OXcSao8Ee1ufzOpC/N970YVGOO+/HFoHI9dVkPDKAGKaSbIVFbIsD82PR91yIbOqR4AuT1MUs7LIS4dEMC7GQ1KMm/TJBmXAlkViV7aScj0BYFTCX7IU1ZAeshXfGipAAkg9WTcdUdGjH+0vtaryUvot9BoBCJo2RL1XAzC8fW7CN8tdY9kf88EUBKzdQD0/vBUkUQCaAptVgRpF4gqC/2Kn4HuKqMqwq2igmrQqQIVDPI7WMmgiuc+55N8QCsnrsDPBz30AJv4xb4cAOrQwAUNwnfE2R4S79tCFgtBnfSedPXKkuCxj4UtXteEuRO+kZD1NW675Uo4nDS730aqyMDJRsVHQS2YQblqHYnzfKURTF8vTFgdehbY47GGGjsAW+etjzLAPB5NrA6mO+fdQFPn+T+Nqo39lYDqyc2Re6U9PspLtEWSMvP1O2HPoxcDNMKsMrk8eJUBViVf0dHjmllUejKJQKEFREQCgH7g+vxwdiZzpY2ma/ozB/mC9vZ3LaTKaUAntyu7cl6b2/c3tgbd0/t5vbG1ne3tr+7gxirHfcQk1zaYXplNnuJ/yaTKyBvldmn0dSkhtVoij6LdUQWZud4XytiHShM1zhnMx8DEPOAjaeBN1WOO/OyTUVNznqxlaP9s2EtgFoSAaerTAz5LpONz5nS/3k12tFy5Fn4xMH0GHNiTSQg1hk7jvW5/pc7+enYWvYhjd7sdFR8VgcU1DgBq76uU7vRK3+AOQWP1W1oMTHJopJzD2efWqLzqQpjUTZgpZ8ABQG4Ruo7jWY5IcT7MLad5QOwFf9QBOvOC2OB2aoCWWAXQqbCbFMCBw74iCvtzL4pz8f0LmfrscmDkUrmT5eh445QahK2D4MT2f3ydnXgPcDXum5GeiHmHcIhB1X4dcdXgx7OpBdZocwGAFYxLgCmzufQHBOQupg4qEpwdWaXYAfjGDgIKJJFADYA70Nhx0bhrSjCBX3cvj0l3ms+GwRWXe82AL7O4hWMxfvW8OHwHydKs+wOAauhV0hgdYfiQkNsVRRXWzfAKkFVAK0dYFUA69sAWHVQRSPWNVbLMhW60rUZtbxKOiK/3hJgdSDoOwbARgCkz66JPQL7mzJU3gpgVdkJqgaOGeuAGEDVkOB5UcAq5iHTjENjtQVWyVgFsIpiL9TdTcWreoFVHBP6oM5YBYToxWKi0FFUFCcg+wKA1UhHYWAg9XmZ+0QFwaIcslZdTuxEY/UMYBW5B5HuL1VJ/V2AVQE8AFEItDrgg6wBAdACWwKc0l4W4LTGWABiARpxq8w2RDwz45uevUDgdFe0TpG1IdtMkk3xU/ZDP2M1spGKHYAVsSzSYv4p8yT+KYOD2TTc03RelmN0PVMFDipjNdEsXHN4wNivwk4nnSgbps5FBceyHJeDpzRSo5CW7CaBjx4YZrsKWA3QtASQYr8mwKjnFdDs6wAljpwCksdgxETdzhLz2aV+cDzHpPRWhxjvCr1o8OopXd7Ai1o69lvGRGSFST4g+SgOykdwN7JJdLoKRCsnxoFVjG8vHkvNZAbcVPQpipa9HYDVYKxKsqL6RF1glTrGzd4ksF2B7qNNAKxS5kQp/gGeYs4uYFcymC9NVrFXqzwAgv8CVh14ZbDai7oSaHVQ1SUDHoDV4fX64ZOHFnjHtEAXWBVnpwMEdAiAXSOga9Q2+FAXJGyMh7YZG2A1Sm2GQd+Dj5ZIlnudYhfpC9Tx5Lrp+ZbdHovKuf5s3UJdXUZGRJgVvO0Ha3XMsDbtMPjYSZnrsC3yptB1KotR1DHM7hugQ8CqmwS9Xyc0MvgQRxknTO08/Xq0WCkeGsZHUIv9K33AKu+p2+ZjwOrIQ9DYyDcYAEYNXPcaeT3QRznueRmrg03Zk0HZtnu34EG65V5kVR0iOzUKGwWAJyTsOFXqP/9icVM3+45IsfaUa8oEBOAq3G53mDq4ip/SsgRLdTpf2GR5Zcfpwo6zuR1mCztMF9RaXW/39nR7sNee3thrTx/b49sndnvz1Da3T6ETYPvthu6MTS/tcLw0m1zbdHJpdlyUokTFHE2Aqatw1ZT0AFTp6QWL3Y3mJBlwiGqj5XgfwF4NVQtJZRQ4FaAavVxv2k4jYBuncQZCGNFkP/u4kwFdtdZonrtMQHdc0YDnd/2gmDMsxuEzLEBQMhzVt2GMt4xVdTZZKInBzBFCUFcFIQqwF3MqANg8S0pRrnRDGnGR/CbHLLVRKRfC99J+E2mEYLjSm8U4aCu9khUSBvByZovllEzWi/ncrpcLu14uKSFwsQA7E4av6rYAbJhNECDYid0xmVKndYuiWNuNbXZbslqfgFVNfeC9M1y3khxg2i6q37rDEiByWdwCNXU2vgcpyLry4llqgtSHaV3LmLS62NuvqDJ0Svy5jhzaGW6CAHZfKx2QwDlUyzcwbrSdUtUAmFJCgM4AgNW5Xc0mbEcUxoJeK4DYJarqUsdV8gJMiWPhK6UfsigW2pcEZb0XL4JanZTI1l5wjboYL2QmOdOy0zYay3W89O9h47BqH7DKdg6pk9AiJNPZmWAOrvbLAAAsFWN16z+hLR3AKj47BGOV2qoqdPVmGKtect3nDZz/SJ9UIRIGK9hOwVgNcK1qrOqzDKIkxqp/RjuH1cHbQB5DFQnQCmDVt5eyu3a1dWNMnACuRDM8gDHGWO3oREeq+X22TgEbemyMGItxC02Q8r4TD3zuO2opOqjl1bMUXGM1gmew34J1GFXFo0p6LvpyFmOVoAuAVWlSc/1l54CxCiDVi1ehcA0LWc3FQkXRqtBYPWGsBrBaNVbJs4eKNwAAIABJREFU3wy9VTJTNa4IwDqwygwF35tLYHPM6MxtmdbTBkgNEMqHC0f5kCnuW/5p8ar7gVUCpJ7+zbWTKf8icIeikLRWHVxlloAyBfg+26ZN+4/36CO4frhIIO6nRCZDAe1c+oLruY+dIgMAkD6kcMSu1xqmNSuARhVMO0jL3guKxjqX0/K5zXvfHDEgfU/W9u8Itre1ZFNkHwSwGkBr7DDK0lCQeMQU92s23mKGGZsgRwFWyxk11mnEEFR2uaMCrAazMwBGaPfXNPO6B0XhrvrcDPjSWNPKkXLryigNcoJHwmU0k91cDDh/+BigwWrNq2AavKHZ7tkhMjmrr1KD6fhOCfG6aarjIthZsmIaYFWAbASPMB6DvYo5i7Yh+9zndewNXDs8AC4rQoWbtMapnaRw68WrvGgV7xCBANqhrgn8PIzVWEM8AyrmTAD/WLf6gdVq1/puWAZjWKVBvpDNEsxf2Ipz1QVgEFpA62KBIqJzBp8BpCK4j88CcCUIy8+nhtAS2asEXWsBQMqGPEgBPOeu+vC1hxZ4G7XAGGO1gxWcrYUWFQ77m6G1rjIO1IBH8YFbvEOAXtEGc6ypC5wJKD59lahkwQJkQAjcbWE0fb+gJM2GH6GwAHmHwdN0DocceMUAbNItjoGzGYfs2pT3MXnqJdpvdnpksJ/vtYvDqOi2eNf6HTOGO5Hh4anU369xfNxr3UT1CQGGAJMGTq4+5MOcNZOb8XEC0FbQrNzbQEMOjZ0SefYTDI6P5KDq0DApdEFUH++OARlsKFiTJPdLsN1T/MHyA4i6g+EODdUJAVb8Q+kqAKpIJQUrFWn/TDmdL+04X9l0sTRDhWH8nC9tPwWYdbCb3d5u7tb2+tOn9vrNE3ty88Q2YK1u7uy4BvAAcs/MjoeF2X5lM5grx7ntqQel+4rxru6a0OCrARB3pwmoprT7AuQ58BCDIg0cOaMOlBJ8UFvyeooupLb1v/lWoaNGzrZ/r44kHDaL6HoaYjIYK2AaACorkJJNhcq8uskv+ox/Yf/qE161z/6Ud9u7X720T3z3S/axr17Z5Wph//j41v77H/t1+/d/9tcqMtFlhTRpamJXxLg7kN0fY94dk6CwJqmBcpQDvEwHV84g25ogos+x+lN3wiEa4zhPr2CxljEexT9gyMt4VkEspSUz7RTOO6swSS8UBi8M3/liQRkBAquLqV2A4bqc8d/lSgzNi/mC2qMAq8nC3QNsFfPlDkWxUHToAM1WMFk3dreFjMDWbrdbu9vuCbrudnu/H4DoU1aaVryoVr3mr5FajT+Ybuct6A4zgDIys9CGXohRmLh0jds+UeQDrTw7AE7VIFKV4hhCcnwp8xGau+4g42jMEw5lasUKlGXl5MncLqdH6rQCUAWwuoIcA9LjoNMKaQCAsJBh8GJz+IlUOgCr7AMCDPoHwBVn/tfv+Zf28svX9vEf/2575ZWX7Pr60h5dX9Fhubu7s1/+lf/T/ur/+9tm11C5jViv8n4ci+fUPvqj32Uf+7EfbZ/w8e+26+sre/VdL9vV1aVdQDhtMrHf+70/sv/73/+hRlTUrssrYAmqHclKpcvaA6ziM0pLpJR+gKMCWitYWqQAcNwWzGgAriEToOMIsm7xc6/x4qnfMd8VB64g4+kG5GtPSZkMrVT9ZGBrAFg9sDK2juOc99RYXU3IOMdhASAceO1uTGWP7rOT0kJ6so+O7Kkc/2JUtYHk7o6VWqQD4GdInexm3xcC+I1vNkHaWMMiNTjLMI0YPPdZBgGGlWeJYpGYl4ddKULIFTqBVQxqkRF4sKMXd+TEdkYiU7ABnu53NoHmsoNtYugJXCr6jQQXnXGMPieAihR/rZ3TmdL9BazWFOBWCgDg61xEBQKCAloqsCrAVYxV7GELNjMCX75ravr5+j7YbrHdRhAJgLO3P3fysmnorGIEns4OXcxnkEuB54KBjV3IcRyswRLq4+7M6aGkYwdWRdqAynsUnwJTFQAqAFWq3RS5hAqqYk9iETBkYxAcUnXxyiYUWssVGAE7v/+ors5nISNT+yd/d4bm5LiVLEDZo7HeR3aG9FdD1iRAVurp79U+sg7cxos53bEZGj4Diz2qvUgUDSYtx7bWT23O/jP6p/Sd62IGSFZWfK1pERhXYEj9oXO2urA6UsF+9t9+xznBQERhieqiYZsX9nAEbsNWo31YqpC5dBG+GOthEHQqiC8zTUBpZu3CmCrFNrmuxIqk/Z7fCd3XbGoV0zFLANTZU4d5jFd/h8FqzYEiM+S1AWLp1doXkGjYehNnrMaFFzYFuMoK95AI0FyXTQp7S+NWgGpKw2emjYLGeHK3OsSczuM2JE4SoSDP3GY99n0tilerEzU+Yt5g/YnxUvvO79NPrBW02tN13sf6EPaqjxDfSwI/0KNHev+MBavESkXhq6mtlpCqmtPWrPIADrZSMqAyWVkwC+/J3hykZQ2sZg9vP7TAQwu83VpgDFjNhR7GUq3q4qenh6Ex+OoYqwUMHECVKnjSb+Vyf4qUjS4bcaQzOvtaebxY9ZgiMfDqpuyUezy5xfaNYihE0ZsUlcxHdgHSIeZH9/a63xvxCxrQ8BSQHf/mWWO86c9Oa9/nlcQFRo6riUr3300GV9mryVDLtxl9r3282wbDQO5JuzfflVFQzhmgi4Pr+e67rOn8WcOk6ZtfMfab6vQtg5rR4/JY7rw7g9WzvQzYmlK/RFgEMAMQab8/2mYP9qoYe8CUUAwIDFTVN53ZdrKwHVL/J3MCqvOrRzaZS7/pOAdzFf/gmKmg1e16Y6/f3tmTm6d2B53Vza1t7p6abTa220LT0Oy4ndpxO7PJbmaTA4w3N3jZj2qhcKCZjBxOix8Xx4iIUQ34Ao46wFQYG2HIFZDUK94nsDX6kgV7HGhVgMfvJ7wyt27pEHmKIK47PTpboIyBMP/xMJVpkddVGnzHif2773ivve+/+LTBQf83//DE/s3/9n/Yb//xXxUTs7BZwyFIBueskFJbCDbmlwiqkWJXmeN0ep1eS8fVC2VVjmqcOCQJ/BOm6NcJHr9TuzQ6S+iS40NqG16P67xzLwP8wXsQDE2VjcHGAjgAwA8fk0UAMHA5tQvotYLVulrao4sVJQQuwXDFcdTNg+uwt8kElcXlPBJQcycV+qy3m5093dzZ7S6A1g0BWAQf5ABgjGOeCBgNXzPS//S3a+cRhHZHIeuLOnAg3dfqoQZbCODq1CEAuuwJkIKTG0xjgQzJMSU7CU5TrMlR7GRGR3A22RMgYXIgwNGpqYDYbG6XYGWQwYqfE7UpnIap2SXAVWfBIhUOhbJw7L/5lq+xT/nkfzE4Xp88ubFf/dXfsP/wH/5awz0FTHI4ovXRp/bpn/6p9mVf9p/bcikgp/va7w8EVv+v3/n9ZinPMb6ceQKQlOMsAav4nMWrXAYAzC/8DZB1izXqHGB1v2GxK7JYUWzGgVVKDDgQkMGK7HaF897uRQ4EcB74P6Y6ygku8hodxioANgS8KrDqbPACYQRjFY5zRKm11ub9UwEAB7wjYDDQu3LMRS8k0Ok6vPft2IMsRIJz/baJltz6WZHlGDi+3EN/gk1dyAdMoa79ePJMDobl9ylHwoAHQC/NSwa/HEiNlGoCZ1hcd9KLZsDFq7FjDQEgD0B1iugj2WAYu6GJLdBJmqFoLw9EOrA6QZAT7DSskXOBKAVYpYSKKoZLYxXMqwBWBbwywBdVxcmCFcgaUgD8rGg3Zsad103w9jxBF3z7jGJf3FI8g3eG4F9uyLE+9RMzcUpLWpGo0O6vV+gqB7CqEa9eDYgG4wn6qmKsevo/oCVW/BZblVXC/XeyBqMaOPf7lr2qKenFwQp4JeYf2P+wTXFNZkdQS1cR7jpG1KcRjJkcURK0akRz/OylwQtQngVHQyqA40fjjXIAvj3L3kMmkjT2ofMrsLBbOM9tpxhXwT70oADHa2G4pgyzJgijAKSCN2oH2lCK8njnyD7UshEgbhdY9XR/7m0a/5xNexiM2Ps6s5Fjy3VvwdTmy8FUDpDK3Oca5YCiDJBgrfrexGFSNVTVVriuKo1x3rmNg2dLK5IDqw7kdxaQKG7EPTAHjDpSGDFGvaRYOX8Aq7h3jl+eA4GqGiRgUaywg2nriJUpxiqKjOLakvto2sEDNAC8WU+BGThTL/Cp/UHZasqcOgFWA/B+BmA1Z2IGYYHziwQK9YlsbgV0GEDy1nAYW7O5B8Ys+6oauxksbdv7uOE8Dk1Wty0XsH1U7Arg6nK+sDllAxa2xGfOVpX2av37AVi9b/d/+PyhBd4BLfBCgNXO4gQHa+iV97wMqvaxLbF4BltryJYSsKoUj74kwLHvdXXv5QdoAx4LK8FgilcDxtUYq39cj4vf3PcuaZ4RuR6qWivj+LyB1mwKnQ26PUPH8sjnjxs875LDRz0vsJruZSzNqxYbuP9GnxdYbcdTZnu21yzsg+j1E2BVG3iAKQGEsLJrevXNgfj4PGAVR8c5I4kpkoB1pgIgMtoc/wG48lQeZ6KC2YB/O/zbHfhzTXBVYOr2CMAVV4PuKdiqM4KqYJQi9R8aqccVdFaXNl0gGr6wwxzG21RsvykYfhPb4pwoKgSdy7sb267vbLd9SlbFZnOw3cZIiz1uJkbkaqsiPiXNPYoaMEVJBrPYCW48O3BAxiMd82B2EQLzGesp1vQdKlv1Pf/yY+x//1++0f71J3402+4/fejGvv1//RX79d/7f4szECBrmaPe9yh0ocJNOFSsFOGFuI+FswHyYA8bL2uDYf07uoam5AY+91+92772Cz7Fvurz/jN7zye86wT//5t/vLHv+He/Yb/9//yVHLAeWo+cquo8BRMAzlUZb5G55sBq5V64s+dGMgFVB8SqzqunqnmRs8oQD5AwCmG0IKtYlnKECcQ4IknQVZ6Dbq+wiN05imS9KG7gmmlsnEh7JQllUlO75vgdzIKJPVpe2CWA1ssLuwToujC7wBCeoYgWQNkpgYzYi/7nb/0S+//Z+xJ4m8q2/WufwTFTZimzDKnMQ5kyJCFDSCIhkgZDZQgNpEHGypgmMqdSZooKoZSQpDIkSgk5jjPu/f/dw7PWs9be+6C39/u+9/2f9b465+y9xmc9w31f93Vfd7ECeS488egem789hDtffEsdHWF+kEObK3sC3hnaA1WvKsp7Emg7cflnmLZyi0PIMpzjxY90Q4PKpTO95vFTZ/HA7PfwyZ4frFJYytpgB83oPMo8wZWCqW05iEKAGWneGh4TzxZyzwoEJ8TFc9CUC19RQSxKk+N0uQByxIAZwFwsKxBAAoGrsbG4rtxVqHFNGVQqWwKFCl7mBUgAnD17Dh+s+AhHjghjlRnEThaHd861l6ncefOgfPnSKF++FIoVL8Lv1d4MsLplMwGr1pHWon8xwCqzVYMuoGqKUP2vA6vKPOWBwYClAVYFmJB5zJUC+PvAqtc5pRH80Tsvo3zpKy+q/xOjd9qb72HirEXMCqbbeqT/nbj/7nasX5fZ9uuJPzFo9FRs2bFbx70Aq/VqVEGX25qizvWVUODyfMJQph4dDOLcufP48dAvWPPxdry/+lPUqlYJTw/tg+TkVAx+4iU+F/WHedNG44ZaVS/qGeydaK2igOCRX37DV7sP4J0VG7Hr2x/Dz+MDVmUulnFHOpkGWKV+SuOS5haj1WiKXNEkYYBV0dMUwPXvA6vxLNFjgFXWWiWAhddrk94vQCnrLnKq+6UDqxTYYgkSAm0ssIPmX9f+8FWnvxRg1W5tv4EfDVh11jE5mM1ci7GaGbAqqjRG9kQKuDEoReuJA6BqOrYPTDUgLF2PUoNlFTNFgwxDXEJksQrEcaYBF0sUdqofWJUnEKuL0oYcEFT3JWkAkQcgKRP7pwCtEmgTRh9Nh7QPz3EZWkBNA6n+Ti2p3y7gaiRU2KphpqhrVxjevdjeLlOVVhOejwm807ZwgqWsTW7WdDqX2CPyfPbdiI6w2AsU2SdgVZir/NPn2EmAR+w91iNX5iUzrP8pYNWslX8TWOX7iuCzMQjtd0bVMYox7FyN7xu7yA+sinyFWLvCmhZNUV4VWe6Kfif5LipoJ2GF/1+B1UhTi20/sGQAtR8Dp8ReJaCVMnYEYOWCq3FAfFy8o89KnzGDlebDLMbqJa+5WQdktcB/XAsYYDUSKHnRjFWj5aJPT9HdqJv/O9+x9nEcneKULlu03HtmZjCY9I4IF83sVuy6VpyyYy3imTNW3QspATHK45oqhm5Kgg2sGlSEjdswl9O6RhawGta+/xKw6hjV0V6by7QwewjDK/LmjzB79zIReRf4N/sbwXuzf+YSGu5ZI0oBGEDPqYZqepStrijAHqfvWMV56MkI4EwnhhYzqYSNms6AAriYDxndKcReRQBpoRgu7sP7hQhYDYASqeUfOfaxCMTHIZ0cNgJTyVGLz4ZgIJb1WKkisUkrIkCHbGROSw6mM7CampGE1JRUpBGgmxpCKCWIUGoQSA0ikBxEiNJ2ma1jBD0MF8VlrJpcfDOvBTklT5kRpsKoRrydlGOngrac57EeDTGiZ2NkzyYAADE+5nywEw9OWuXRejRDV9hUUgjBCfQ4hZrcVHaXdWsGts5v/Kr8AH5I9PCCUjzCbOWvuAxvPXIzqpQU0Ndsx/88h74vrcMnu39RFqOwVGjzGuni8piofnhkX9LDPdF9dU4ZHDCUZnMWo9dqpZ5LxV4ebOrE6hWdC1vFHRjtNWwTcuFUSE/137iKs3MebTf22YQ54QLbGsQgIzbW6G8p25UDcOY9UD+MYcYj3SdpaCXEx7PxmyMbkCN7HHLEZ0PO7NmQI55kBeKQQFViY2NRr3Jx1Lq6KCpcWcDpG/6ZgcbLj8f+wBf7D+PzfYex+dsDSAtS+jeNsRAyAjFoWbMSnuneCvlz5XAO3/DND7jnpcUOMcU89w0VS+KGSqVRqURh1Cx3peeYtPQM7Dx4DO9+vhvvbN2Nv5JTmOIretfSjixHoGCPYNQ0EmkzRU9of6F30eesEaxAt9ycrsXqxNE52B0jRgYxW+NCzGJNiIlj6QACVkmrldore0wIlUoXx6BurVHwMi8gfeavc1j03nocPPwL671yeq3CMQTYypUlJVf6sN6NQ3UGbrmlCSpXKe8BUC8GWDX+KsNXLAVgUmldMIMZqhawSsxTKnRGLFQjB8ASACwNkIZ00lAldqqRAsgg9r0WrbpExiqPnIjUPpupGgFYNUGIaMAqtTDPUS5TSxhjNhuWIxHc2HZgkva5s31zNKx7PerWvAaX58/r7/r8d2LSeez4eh+2fbUP6zZtx/c//uwwVqtXrcDAaO1qlVGyRBFOsTQbPe9vv5/Crr0H+Pj5y9bjXNJ5/rpokQJ4dkQ/NKhznQPK0v4nT/2F30+eZuf1iiIFkTNndt6fjjubmISihQuAQFobWK1f6xo0a1gL11cph8pXl0ZCBOYz3YcD6gJ8r+XLXIk8uamQomwE5n534DDmLFiBZSs/cdvCAlbNO2Qwi9htykKVwpAixWOAVQK+pKtT1NIHrGqxoEsFVnnsMyBAEj3EYNXiUzawyvIAwlQTxppoq7IMAOkuahEzygQQPUYtZMXzqTJWab5l/VWxpQm8cd4rT9UE4sgnYWDZBYBVJzvFbwtfLLCq84iZNpz0eV2/woFVmoe4no+yVqWgFU1JpjiVaKyKBArrNFqMVbsiOM9g6kwZUJYzV1Syg9uPSnOatCHWTFcNUwOoW2Chw0YkYNXIBFC/oXWFmapBBNOlTzHIqsWtzPxGc7wmhXAmEl2LZG3I9mPGqkoN2ANbln5v44uEhVqULAvgsjlNn9eymco0N0npIkNiArqObpJWpXfB90jAqtoBLJkhDHCxG4jZTT/DC0YZe1skHNx5Tj7XLBhTvCoCY5Xv0wSPqVH0uV0pAMl2kEKhcn+yv5+xStRrNeL4O7c9eVwZoNkGWMP6tz4fL9US5FbcWOdvWpddxqqaosJMt3Rcae43oL/oIqvcEjNWdU1hI9YFov8vMFYN21msgr/HWDXzj92/I/5ur70O6UqDIfT+OCNK9JRprouNE5mAbGRXMpM1DgnZqOAq/RMgNgtYvWCrZ+2Q1QL/+S3wSI/OnocwrE21fpzU2rAntSZ8Pyh7KYAsLyaXkMJP+3sYo5pWYu4vMyDVA4IaEEUPDGcLZsK6tSZc+17Ce4O7cJrfPIRQZcfZi7YBP1zwzeTEXriv0cJpO2LRGZDRQUJZdC58LfPeLm7PzPLtop+B28zSfLffrXwXCTDK/I5cAzryfk5are/rTIHVTBjaDmHQMWrcPuEHVjNjrHrb2xVa91AWyfHS1HTH8NC0fnqlGVRoigBRTv0iNiqBp/R7EGkEigYzkMrs1CDS0omdSlqSxJCJZeA1jbBNIo0SkEqAqMoC8PlIHoAALkr7ZzmAALNSuWoQfaYyABkB0sAkcXgFV8nJY2aLCP/HhDKQSmAEV9bOQFpKOoKpGQilZCBEFNnzVNyKfk+XVEl1KBgMckxTMZh5XjLgARvtPvBAQvaaUiTMUmF7yctfP70vbriulKcnfH/kJG4fthA/HD3pU29Wz1ADRSw9IC9NdTP1xOxckiNlAe56H8wecFK15N54vlO2rSgaGsMuhOVP3obG15bw3B8xVvu9tB6f7DnqAk0EQOs5RHNTNiflz6/Dqu3I7oE6B8Kmkrx25dM4Le6w9g3wqoUcLOTWBVa1UBBfwuQj6nm54IpzDs2hdyYjdgulPZyxb1BXHdUmhVBlGp0Z3FT6Vb07uyCW6LYqgBenqXFkMHOauxR4yp4Qz8AqMeNyEeCaEM9ga82yRdGn5bUoViB32GTy259n8dz8DTiblAICPpPS05BMWq3Jaarbmo7BHRujU8NqnmJPv546iyGvv4ct3x3mt8LahkavlpJ8gyHcWKkUJvVph8L5cuOvpGSMW7YRb378hTq5cisGFJcgjPQb9XxdppaRndAgCU0eMVxR3H0NwuU2OmpOAp6k7JseSpIJMcJGJHCUwhAkB0AAKzFac3ARrACmPtwN1a8u6WmrU2cSMWvpWhw4eFykBVSzMI6LZEnlXlpjiSXL4INq1HL6JTuvITRsUBt1al/PTo3ZCFjdQVIAm7/wXI/HnTEElAllmGH0MYGoolMo/0RflcBVAh/SNaU/g4FVF1yNAKxy6n+q/DPFrNJJCsAtXnUhKQBz415w1bC/tPgUp7RqzjM7wcJYlZiDpGUz9BGg+VbSwoXV76blcrCBMg3MuDdyG8o4jJYx07JJXYwbcR8KXp7P08YE0Ly2YAXGTn4zbFz4P+jS9iYMf6i7A9ASkNln8PMOmGrsofJlSmDqM4NQqXxJZ177488zmDRrEea+s9YBPnLlzIFHB3RFpzZNQL+bzbBft36xx7GRTKbJ6CH3oHunmz0ALx134OBR3NxlsOeW6ZyPDbgTndo2cZiytAM98/pPvsBTE97A8RMnHcBLpjk3O0AYqEYSQNK4GVjlcSeMwojAqu4TDKYjgxJvg8GLkgIg5qnoENIAImYqrbcErMoazACfpbEqxayMFIALrDJsqLIB3K8UTJVMEAVjDbCqdq2fscpZG35g1Mqp4J7pFFT8G1IANrNRMTNHCsAJCir456yuAoT5gVUpbihSAPReCPynZYJtFA4kyd+mgBWDrZ6CVS5wZYKtpkiOjDct8meqhpMUAK212lcI7DSFqDiTJMwmp7WBgFVJ8ec+RSCpSpUwgZMCeTSPsVavyk4QEErThS4JJOlE31H/JXY5sT+NfIBXDsA1jBggN8isWYuVsSp/urlQvGrztcT+ktVFAp0C9kmQiON//EVkKQDHXGBGqv5TWQ1T2M2k5BsZDHvg8ljn+UykG2Se1KwuBRLDmJqG9a8QqFnzjBSASHbQ+FXpHVpPNUvIBVad1dSjsUoPK2PKSs+3fGGPH2v/wceZPktMYSvgqLUEBFiVfm4KrokdoMXVlHUp8x/dgzBVRabCzBUGuDRVKeW90PszpAj6QGatS5MCiF78mfqABvOMTjg3lBImdPIg6T95nr8PrF5wYeLmc0kOYb6Zo/OqNVZNfya7JT6O5wvR/BdQNV4B1ixg9WJaPmufrBb4D2+BR+/2A6u68BmmS1RGqQUa+oylTAGiCMhnJGA1U9Krp8CATO5m+58AVr0Ltr8D2Pdi/a67GWBVfhqxctUoNOnKthEVwRCN1uUuBMy5x/09YDV8cbnYm9Mo8yWOFT57JsCqt3TGxZ1citVE3+QZwxnSmQGrYfnYntN7ryaGpNmiywuE9SoNBCjU5l7S1+EZzCRjh7VP1cglbS0AqRkxUoSKQdKggKXEVA1SwR5J+08lMJNABGKmErhJTiNhmAS4gtL4mRjBmqrci7RgD52fOHCmWIZUBSZAlcBVAlrpd2GvUjoiYQH0WVB1Mxl/VD1MsWdixDFITUcwLQPBlAwEiSl2Pg3BNPosXcBVYvUwuCoPLGmUPLg0/m/gSNEfNECrw141gRkde/xIAeCOltUw+ZF2yJ/Hdc7pu+TUdIx7bSNenPeppK0pu88JoCtgKs6E6mUpcCdOqGHtuGx2eYViJBoNMrk/ZUoYn4ZxYQ1jBQJY/mS7CMBqIvpNXY9Ne1WzUpkWBlj1B00cZgmnYNszBDlPCjjKi3bQNnGW3DnEC/y4AKgwitWxsIsoqZMr6f4uYCuNqXOFlCTWII+yKBV84DcagZnin2V4rNM5zHM5EgICOpk2JiaGZD4QC0G0BPl3o59HTrQWMoiPBbMQiImZKyEePZpdi/6trw9jriYlp2HBx3vx5f5j7IAHqagX9WcugpSBlLRUjO11M8oU8zKOacy9tnYrpnzwsbLKhSkkcrYCJLeqUQVje7REvpw5sHzHtxgw6103DVN7vjBVDMJmzSacAkoNIqmUovtKJ6f0XTrG6LPaOKw40vQMZpNfTf8MIEWZ1pQSGqt9g0AFYWVGAAAgAElEQVRQAh5IToEu8vbQnqhXuYxnavvjTCKen7cCe378hYHVBJVeICZsDgrCMKgqwCrXKVPd11jSs9M7aHJjTdSrcwnAqt0cPq1LA6zy81JQiTRRWWNa3x2DqxlISydglfRTiZ1KrFQfY9UBVoXFyhqrNG/9y8CqgYH+94FVev/rl0xBhTJeWQBJ/38XE2YsjLjQ+lm4054dgjYtbkBySiomzVyEGW++5/YzDRbPmTQcTRvUcEDVlNQ0TJ69GK+8vkxBG2+F+G4dW2DoA92QN08uPpfNWDXXF1AjgPa3NsTYx/p4gFg6hoDVFp0Hee7F/HF3l1swqG9n5/wydYXw3Q9H8NDIKTjw4xEHwP2ngVUuXnWRGqv/FLDKKqDKZuU07v9NYDVir/J9aIplGY3VvwusxmjAl4DPWAJaaWmQQomisWpkAWh+kkCGYauanwLqmerzAqbJcmOKBEn5QA63GmCVgjrEAuU0fcOItJ+RMljSnGJWND9RFg/PU8S+Z7aqyJjwd1rkygCqkhJO8k+q6UrAKulJ078Qgauiq242mfldIFDWavmWJWYY8BR2u8lyYaa7mg0GWJUgjwE5FdjUgnsyLqMDqxIIllR/WmcI0BSWqgYqgsQYtb1Bt71MEIWZmo4clCkixrRjeT6L0WpnOAlQqqFuEygx2shaKJLugyURnBCVW1ySW0ZlAqTRjJ+hdqDagNx/2Bb03rv9IhxglW02fTO81Mv/HMYqtYUWRiPwVPqm9j/tt/IZKaqbZ5efol9q5GTELuVMN7aX1edWcoUBVolMYPRVPcWrfBqr/5eBVW8GauZ+sj0a+W0qUE3+jgRaZI4gkJXAVpINyAJWL2byztonqwX+w1vgsZ5dwp/AgKmqd0Y7hEkFZAKm2gCc34g2aULGEOVzR2CsepizVlTbASusledSgVVzfzasFQ5KRmesZgbeOoCOAVUi9A9bj9FgJiYwJ8f7JvTML2ivwN6rRaWe/gvA6sXei+dOLHRUOtNFbQZYlb7ipoGaU1wqsGq3tf8GTMTcGL2RbzFCu12wPbxnstP4w+/fBgXD+4DGpj3gmt1fyPCholAEfHKhAgYHhBVDoGlyRgxl0yM1gxipQf5JDFXSPE0ljdRgBlIUWKX9GEBlppYkg3L2PbEOuANL6lAsCaCyoLyAPyxqb4xTo19FgCqDq1LhnVJmRG8tFhlM+6C0bXE2SMMxNjY74mLjpaACAWzETE0lcCID5FBnMLAqrFWSBaC0N9LXImzHpKfxcQZp44YTHWa34IsW9jJVsI0xq+DbW2O7oVOL6736jNppNu86hOb9X7M6shihjKUqiGqAVbmmMVINq1XfrZn3HJYqtSmlZUnQhTcD+HLjuCxY+vODp9uj8bVeUOPYn4m4d+o6bNp9zAT6hQVkAcdeg1BTxiOMS9asNd3QgJxcMMLdbMyVx6nWGnbYqGZgKchpPndAVTrIyAUom5DdAwLKrWsb/VaBlegLSYkzVYAjsupMHzCvQKM0dLSwXrWdFWBhBJTBbZ0p+G/RaeX3QOgesT6Y0Uq6WTGocOXlePuxtihbLL9nSqGxt+aLQ3h99R4GXRPiyEEPqSMOXFumMO5oWhV5ciaEzYV7D/+KwTOWIiU9FedS05HCAB/9k7H8cLvG6NuyHpJS0/DEgrVYtvkbZSYaT5ecJdE4pCr0IjGiGqssUUzPo22oha0k8ZXGNokaS+Vrg18bInE6h1m40Zy0BsMcIca6FO0w7Dw3JZPYXTR2lz3eBw2qeIHV3079hcdefRc79x9mhjADq1QsKy4WuSCsVaNzS99TKm58XAAJ9BTK+mrRuA4a1qsWxljdtv1rbNn8pTJ8zHDS4AbLJEhA0zC3TeEqSYUVYEGkAKjtBbBw2adpSCVAlYI9XMhKJQBYCkB/Z2mAFC5axcAqAxfynWi3UnV41Ql0CNzha0wkxqqw71USwGasUnaAwdM1jVOY8LEIEpeY+/ZFMFaNU81ASLTlOoANS6Zwery9XQywapsmxADt36MdziUlY/i4GVixfovqkQsjsO3NN2LM0D7Il9dlhv/6+58YqPqrTrDJ13QjB92Nnl1aMbvQD6w69l4ggA6tGvL5bYYrPQ8Bq807DXQezZbqoSnr6Ud7o1vH5uxAm43e1eYdu9HvkfFITEpyAx5OEbkojFXVWL0wY5VAM0nZDlxM8SqbsapMVUnzF8Yqs9SIsaognzBWI0sBUHCJNRj9wCqndav0CsGDOp9eLGPVmYqVsWrmfad4VdiC41+AnKXSZyQahU+Xgs9Lmq5h0q3FSDCMVa17rmxVYaNRMIf2pfmeQCtqIwZVWQaF7BUJIAloJZkvJs2aeYnMShWGIp2QAVdHa1TYvgKsGiKBFJPiopMKjlodTH+liTzVKVYVJDuI1giVLglmpMrfBlhlvVZjR7tV302hOgkW0RyV6jCoZR7Uy7HpIuuIYVk670mlLDRC5zK0FVV17Rm7ECj1E/Er+clNkTyHiegyBo1sBNsFBPZygFHHEY8b0T/nQm4emo015xtbymE5yjrP/dZhaVK/N7acFvPTnkGHm1FOS6fbNipHoCArBTxM8SoiFhgVf2MbuWi0MHgdu0ztPZnLrIw0yxR0uqvmSin8yeuY5KUIg9ZlrJJMgPRNYaO64KoZmxIsIQBYM3d0H2Pfi7+uBQ2pOJUSEXjUUDFZtico6EpsZGEn808tuCfyJ6IVbFgymQGrBlh3gt7/i4xVv2vnyQb1+dbGzJfQtBjqInEjWUessUqZAFkaq9GMiazPs1rgv6cFiLFqG5k2wHipWqnhi78ytswXEUAoG7CNhlEZR8GADF6QVxYNs/heCOcyz2fcSk9k0HkATRv2vWZzbtvO89yLiUIbW0QPYI1DNbj4KzsaGaErGcPUGCrubbkObaY9kMGMC0Xbon2fCeqZaeP+3ev5nkT9dm4DKw3YAUF0d00EidIM4aCk2ZFBpghHsaHgYlnChnKAHfPOfOhulKv7z099hHlhJn1EH41tOOtWPb+bk0goVNNwFNbQIkhCztQIMqVzGeYpaaJqOj8xTDnlP4OA1QBSSSeVU/zB7FTSVWXmKmKQSo4/AkgmA5sYDlrcwKi1cjDeYc7KDTI7Te9PNJhM5xdjjcEdtvwoFVVT7Wm8xtLnyhx0nA9xMkg2gDXc7AGn7RRMIVBCHAhiiRH6S4AIp7vR/bPhrbJb5BgQQJehjEdD13B6AD2DFOqQXiFshtpVy+Ct53ugRJH86ih53+jps+cxcPxyLFq3y2GauqEnyVlmI1fHvNy6AVedBnIYk+Ks0C4K4KkVb1gDjiMjnojj3Hw4riOaXOcDVk8mos/U9djIGquqRMApYZp66MxN8lYJCBO9OQGFzZOaMlPmbo0xzGCrKUplvjQ4MZuRnOzqDQ1pyj/1b9IFEzBWDpKvCJATt01uhRwocXg96et6HjlQ/mN0Q+35zjjPnAqnjERuNT6le07nWRVHNQwNPrMz/iydbGWyMuOGwQd5rW8Ma4dODSt7GL90jm+P/IG7J6xiQDRHNtJpjUX2bLHImS0OvVpeh5trlPbI2pjmJPmAuat34OvvjyA5FEJymsgHEKMvKSUZ43q3RYOq5bDv599w14tvsRwAbeSI031Tl+d0Xu0vznNrg6eHxCWzAzusB8cOmuraSe8Qpqq2G80IPI+pnIODS1tAq9MlnPdLTpd0xHeG9gwDVo+f+gsPzViKzd/+JAVhWH6PpANikJMY7Mx4JaA1DtkozY7YHzEB5IwJCns1NhYdm9fDzQ1reFK5CYj+dOvX+OTT7SxNQOAHv1LD2NERb/oPp3OSLApX1CZAQpxDo1nogKrEYCW2anoqUpmlmo70VNVUzaDPbWA1FRnpycJ6NZICDM6mKQM2LSqwGiCNXJ02ZNqyEQ7TYf3AKs2vUt3ZYedrSiUXr1IAww+sSiDBpHxKmqxMWWaVtRcpHRg6l25YOjUqsPri9AWmO3h+8hmsUw7p3xX392zPWqkDn7CKVelRYx7rg+63t/SMlZN/nsGjY6ZhwydfSDq775zUBqVLFsf05x9BxXJXeYBV+2ZojHRo1QhPD+0dGVjtYjFWLcuBbr986RKY9eKjKH1lMc/zERA/b+kajHphNj8nAwsKMlE/kwJCBrw3wL5V6VyBIxrIVOGdtRyZ9eVodkggkYIgBOQwoKRFD/lYCm9KAwcZWNViQQymxkvhIJIE4PR2AVZ5PuMUYSle5WqskoZgnAjr8P5a2EoZq2yTezRWFahSLVKzovDdcGaA21S2iUpgowQzdLW0pLqcZU/XF9N3eMX2mHo+pp+1v72CC0BiAneyznBP58MlcCdp/0YOQAO+vIbSXCKFaJziVQQ4OxqrMjYZRFGNYwFSBajjNHQdk6JlSQWwtN01eGnAKAqK07tlSQDNtOJ7d9ZGkhYRqZIQSUQwS56kRkRyhGUA+HjpPzSf8XsMCajJcyEHwaWAFQeAgjKn0bVFk1XWA7LLOKDOa4Tqspi1mkE2s1Truq6LtIDY5P9I0NIAZqzTq2CtI4vkvCT5RZYdyVqhfcVOkQKMwlYV1qpIgrnyAGHEFLWvjO8noLb2c8My5ICUW0DKvSez/lu2kQGc+dkk0GFYupLH5c7VTpDWnvBY7kL6mcuklWc2JCMBnH2oqu0TOFI8bgaeYcvSU4gCEPVj6bOGjSsgv2gCSxsQC9vY2jJPmOCb886Uwcq66/y7FLuUQGwIVDJMZh/NMHK0o7VImqM3rbaDjj0z/k0Q17aRbX9MfBwX2I8kBcDBYm0/eQNiZ/qJXREXpL/1ofuew0hnuk5If9OsLcNkzwJW/1ZrZx2U1QL/US3gMFYjpPzbBZXE8fcCDOZBw9meVhOY1FXnI+857FOaiVa05VyHlqYwMkUFm3CWHOsiJlIcoYKi51bca8vE7TXE3F29xaS8bEnfMdYD8FJjpXqbSd3osNo24IXazNOJ9AboGDs9R1eSyJaqf1H+t/dK26DwXsz/rJktdrTwm9S5TLqcFUe+8IPZfezCwKq7TBoHUJZHfT7tz5536bsFD2Nbo8vihypYYRZeX3TdpNc6QJtRU2JtIxkDfB7VNiJQVApIiVYqpfCnBmOYjcrM0wwgjT+X4lTJXIRKgVU2tgOisUrgDVWPZa04MpNiODItvqCAU9E2MrK5WroCpYYNwk6EsgEMQMhGmTpMQa6Qa8a4GNxUgZgN/bh4jbSLESc4gTgvIXpYtqGFQcYgDzkFzNgg9mqGOBYSOpef9P/0NH0eSa12LHf+hdh5wtCj6qhjB7bHQz1uwv6ffkNCQhzKlyzsG44hLFn7NXqMIuDADcLIexdnKcSp0aY4DL0zwwigUwnILv3KQLLiaAgo4jJg5fbkb+nHLri68vnOaHL9VZ57O3YyEb0nrcXG3UcVFzGGtewmpxeWsL4BL8qhZ5O5zAXKmdVnAEclAzs8LeMMU5NrSpqflUD9gp1XM01YwBv3MXb41LnmJnKrD6uohavxysCE7GPORz8ZoNXP3eONpIAW/zJ9WgaSdAO6Zw5+ab+IVqjOQapdBjLNV33b18LYPs2Qm6peWdvpxGQMnf0Rlm3+HvHZYpEtPp4LYCVki8VbQ1qjSqmC+OPMeRS7XNKVzUYO8MavD+ODzfvYYUwnMEZTQi/PlwMPd2yIwvlzY/X2fRi/cA2S09NwntLSeV96BwKOEUOFWEi0Oe+PnVR1jE1/cPJRONlPb8Ph56gjSztrQRVlCrvuo0Zg9Eh+D9qW9G7TCFCPicHix3qggU8KgIDVB2cuw6dcWd1o9wmzl1Q/6X6I98Ms1hgBXONjqCBWkBlkpGHWs1UDdLqptgdYpfT9tZ99xYWTCFhNiItjUD8mTsEShhjEUZfXTU56Ov/NLH8GWAlwEM1VA6wKSEpsVdLO1aJUqSINIExVb1GrIAOrwnQ1sgLyOwEiqU6ld7fbapCDxoJpTxvo5/GrDGQz9ziMVcoIUCBNgQyac6WPc93xiIxVD7CqDCWZLBQIsRAwE8Q2gYwNS1+KAqwuQ1Rg1UeBvb11E4wZ1gdnE89j4Ogp2PLFHs94eGHU/bjjtqZhY+T91Z9i4Kgp/Lm/+CfrAQaAAT07YOC9nXDq9FmneJV9Ipp3iLH69LDIjNVmFrDqYSypHfrCyP7o1KZxWGYDMWQHPjEFm7d/owxJkyItQJkU3TEaqybFWWU4zPcOgCRAEuuwBkN4YuiDeOC+7sie4LLdv9v/PWrXa6yBI+nT9PpIbscAaASW9ux+F9q2vhlVq1RE3rx5kJDNnbOSk1Pwx5+nsG3nbix4bw0+37lbi7OIJjgxWQlYHdj3TvTt1tYpIOZ5MRf5x28nz2DYxLnYtut79wiz2PvOEU2GSQJ10S/orzlg9vQAq5w6LjI4Esgl30OUHg2wKqzVGC7UR7uIDIAEjeOYrapZDAYYU6kAYa6qnqraAoYRyes/B3sI2BJpAWP3Mnaq2Tqcwk9GntqR/LvOv8zUJDDUUxSP5Ekou8cFVum5CTgldjxrjJItYvQ1SduAAt5cwCoN6UFl1jvav9LAdN/BkMWwdOZ6b+xT5jFrbTUJ6gbAVBtY1idqO5OG4zVDbDPB2AcC3Cn7kZn+KgNFEzUbhQz5RbRnjO/Iz+IAq6q5Ss+vwKoxsdz9pH08Nr0pXiXQM4PaZj6MIZCXMzfMG3P7p8cPor4bEVjV+1Mur6d3cxBDF233hxNzY2CVpHjoWBoYWp5D+rUyUzn7RuxpsQOp/8VxXxcXhRjpasfyeahtlLXKdq0wU8WGppoNVIhTCt86796RnbCBVf5WbTRhQks/Mfaz2l5WgRaHUKXrn3C6Bdz1a6xeKrDq9ekvctLy7JaZT+R/5xZongWs/p3GzjomqwX+s1rgsXvukIUzAmhqV2v1P5XfyPQYq1EAWP91ooGLjmPmOGdSJTMysCqpNhfDWA27nkbfwt+YH7y1XEg1vswxtrSBwGYueGsiVrp+eNs4kzYKu5//j4BV00cEoI5iJBnjKOpQy2TRi1ZHyxS4sQIBBl+hN8qpRgyIyRv2A6uR+zIVkxJjkKLC2oUZQJIorNE59MlOcMEgYXSKZpGk4HDBKSpqkEGFoggslUJSlLZPwGkK/UsnJiql+WcgJSifEbhKgCqDs1wUgcBUiTqLZICjtMh6gi7Aoalj0VUx1HgToIYrG6szTilocTFSEIUYLWSAsQuj4BQDt+r0C7NDU+IIzKMiOsqkEKPQ6JOJE8NFahgTUeNagVX2Ocjo5ZRpAUgIEBEWqzJZqU2JjWGYH8zicPxR5MmZA+tfG4rK5a/A1DfXoeDledCjXf2w+fH7QyfQcdBsHDhyUudPMdKVFsfP2bhWOZQvWQjVK16BwgVyo2Sxy1D08tzIkT0eh46fQo3u09hApf81qVkaJYvlx/VXF8OVRfLx70Uvz8WFkv786zzufuZ9bN71s8N2oYr3K1/ogibVvMWAGFidsBp5c2XDw+1r4JpShZAnRzZ2CJNS0vHj8dOYv/E7vPzh1y5vV4NYja65glPaq5UtjML5cuCqwnlROH9OZlge/v0v1B+ykMEKavuG15RAyUJ5cH2ZQihRIA+uKpzH2ffPxGT0nroOW749JkBOKISKJS5H1ZIFULNcEZQolBslC+dFgbw5cFmuBC6QNnjWRqzcfhCPd62DTg2u5nPRdvjEX5i87AvMXvU1ihfIjfqViqNKyYIoUyw/yhW/DPlyJ6BQvpzswE5ctA3Pzv0MXZtVQZ/W1VC5ND17gjx7chr2Hfod09/ZjrfX7OIiE1T0ImxdU+dNPvfNI+o8cIBLPC/+T57cCdg0sz8ql/YC8DR2X1vxFQa+sg6hOK2WHQihyXUlMevhluyoL9t8AD2bX8OAq7399OsZjHhzM/JkA6fCM98wJoCG116FW+tdzeN0yYZd2Ln/KFIy0vBX8nmcS0tBYnISA62pKaTRF0Kja8vj1jrX4JpSxZE/dw4uwmW25LR0JJ5PwfYDR7Dgk53Y9v0RhGwdVXXuxF8L4cYqpXFHw2qoUbYEn4sKU9FGzHdize45fBwHf/sTXRtWx/vbduOx15bzOKa5hhzz+YO74YbKpT3P+SsxVme+g69/OoYH2tyIW2tWwZWF8jNDlcbo6XPn8cneHzBz5WZ8/eMRcRq53WlOJYADGNyxOe69pSGDr2bj9vloB7bt/h4dm9TGdeWvQu6cObif0Hxw5uw5/HDwF3z86U4knk1Ul42CSiEUKnAZihQqgOLFCyF3rpwoUOAy5MqVE9mzJ/CxSxcvx+bN2zlttnCRQihRvCiKFy+KQkUKoWixIsiXLy9y5crFQM38eQvw+uzXhNmakY6SpUqiXPlyqHJNFRQpVgQlSpTAZZdfhnx58zJQ+8So0diwbj0GDh6MNre1QcGCBfmRjh49ilkzZ2He3Ld5rmxyUxOULl0GFStVRKlSJZEvXz4ULlwIOXJkx+fbd6LHPQ+gWrVrcc/dXVG/bg1clj8/z5vULsePn8DyVR/jlVcXcpGo/3FgVSj9ztbh1kYYO6wvEs+dx6AnXsLmHd94+shzI+5D1/bNwuZg6h979x/E1FeXYt3G7Z5zGmC1zFXF8drEYcidKweGPPEyPt1GWQbuRt29/a2NGNgNkwL46SiadnGlAOw13th5d3duiaEDuiFnDq+khyngNWbS6xcPrKocgABnwpwWZp4LrPa563Y8NeJh5Mubx/Mc0YBVZirHxKB1q1swcvgjqFSxAoNs6zd+hpXrNjKw2qJpQzSsVwsJCS7ImpKSipUbPsPjz72CpOTUfwOwehrDJs5zgFXDWBUQUYAfs6mae9hczfv9m4FV0VAVnWeab5iZSkFJS2OVKoJTbENzQFQGQAshatYKBYeYdadsQUVyxZ7hoDI9pVvkzMiRUHsQK1UjiQKyGgkcYqVytg79JMYqBXZEloR+p33JJmMbz2KsxoToZlWCSfVfaUiaOYoZqwpgmmKXXmBVfBwDBPNCyDate//uy5IsClPkzMtYNR6TW5DTHOcAqw4DVM7P96MAohBYRWP1bwGrFuDIKeha7M8zP6hcgU0qEvKABSSa4lXMoLaBVbEPzOaZPzQIHM5YVTfDIR1YPuW/AKyypryOK5Li4t8vBlhVGSSul8AZaZJ9958OrEacTC7pw4sDVsOCcVnA6iW1ctbOWS3wH9kCBKxGAzg9UgA+Ruu/A1i1wVFJY9QFnJdNl1EUTr2/dMaqYYVFfmmy4Ps3h4VjfeVZLE1Kmh7oRsXMs1iT8aUAq/aN2PlT/ndiAwURGMgX00H/fuqEG6WO1m6O0WQ/g7WzRLApjquRTa7IGu0NhfcC25jzGEfWWTLFCPWdmGuGAauG0OaDXJyU9Qi3GoyVvHSOzFOKLlukYogGA5oiyAU6FGw1CpJsNBKjNIi0UICBUmKXslZqGqVthZBCeqkhIDVI3xOoSmxU0VglXUZiihFUkKbMVk6jYlagYWsLsCpWljAanJQuC9OmKsTh6VVymK0hxZIHmlpuUuNEa1RAYmarqkYTAXQMUDHQLawA1nrypKEK0403ZbPQ13GUuqjpacxKYfYXzRBU8IrSdxV01XQ2OpTS5Pg0Smqg/QQrV606Zr6G0Pf2Jhj7cGf8lXgevUbMRtEC+THp8btwWV4B+syWnJKGcbNWYvxr6xzgV1pDnuWV0V3Q87baUYfcvoMnUKPbS/z9tOHt0bNN9aj7Hvv9LHo98x427jzksFnpMqsmdEOT6qU8xx0/mYgvvz+OFrXKsE5lpI3a4ONvjuC+KWvxy+kkbstpA5qhR9PKUe9h/9FTqDtkIb+Gl/o1RvebKkXd9/if59D35fXYtOcXPvcdDa/GhN4NkTtHfMRjEs+nYuyCbbi7eRUGYP1T4+9nkjBzxS70urkqg6uRNgL3Ji7ZjmKX50bXppWjPvv5lHRMWfw5npr9kbLGtB9rkRwZHOo+WPMUjxJOrZMxLO6/m7o64/Hb0aN1zbC19OsDv6LFwLdw9nyyFMgIBDC6Z2MM6VwXO/Yfx6i3PsWbj9yKKwvl9TzWmaQUjFu8DZ/u+Rm5E+KZGUUg+4NtqqPRtVfh5xN/4cXFWxTclE5Nmp90T/SzZNH86NKkGsoWL8TtmZ4RxK6ffsG6L7/D5XlzoVPDargst1uYjUDWN9Zvw+QPNjrDTXpzDHJlz4ahHZuiTe0qSFBg9uTZc3j/8z349udfUaF4IdxSozJKFBTpDNqWfPY1hr+1Ugt2yIdzB92J+pW8/fXXU2fx3JL1uP/WG1G+eMGotsjBX09i2OvvY/PuH9ixo0J5tNF/h3ZqhgfaNPIAq1QEbMNX36FupdLIn9s7du2G/vP0WSxe+Rn2fHcQcTFB1LquAm5v1dgDMtn7E+C0cNFybN6yA7VrXoe77uqA7NmzR+yTxJxfMG8hZk9/lUHVFi2b4bERjyFnrsj3c+7cOUyaMBFd7uiCcuXLh7XFyZMn8fjwkehxd3fUv6F+1PG3ect2rFrzEQY91I9B4chzQAifbv0S9w0eg8Sk85lIAfiONi9Yx8bfYqz6gNULMVZ7dr4Fwx7sHgZemjsjBuhvJ/7E5u27OQX/m70/iHSOWa+jBVP1BCQFEBFYPXgUTTsLsBo5UwqoX/MaTHzqARQtdHlYMxPztku/URqUNUCUVmh3UvwtTWITAGT5kgyRMdE0YwLGmjWqj5deGIUrihUJu1ZmjNXevXti9IjHcNllogNNNt78Je/hoWFjJDMsNg6PD7kf9/Xs6un3tN/mHV+j32PPIikp+R9jrNJ5N27fiwFjZrnPkQmF7FKAVdt+JVZpJHvWw1hVVjzbE0qaIC1sTvknNinbJFBglWQRxCZhzURf8SouVeQpXqUV6JWVykF51fG2WYMGWDV5URwU1qCxF1hVu8YJKJOOKqXtE2vVMOXdQnoMpipQzSxp9g9iEGsYq0aWQNmLBM4S815Y+tpPVUqH7FjhqCAAACAASURBVHLWz7cWZ6dtNcroAI6yWDrv1gusGokaWV2IIWkmcrfwqLSEllV0jD8HyNU1moPrpoCVYayy0L4P9DLzgGPfaxq8H1g1rGKn5qNkB9n2iJqhVpq5sRc0Y4ZBXtd7tO/E8RPonMxY1TXM8nUd3o6ji2+RfBRYNe/A8VPMis3FQoOiqe9nrHIQkiRAxJ4WgF+IAJkyVi1gNUiMVU1OEc/sX2Osui/e8rf5V/X7rfibSAFkzli1+6Z6Vv9mKYDIS3AkH9N5Z1nAalS7JeuLrBb4r2mBob26ep7FwFU815tvIoB00YBVTvm0os1h8FcUUDKzBuXJ3JqtIgGr1q16n8daFe0ouP96/nN6C2LZN+1O/H5AWoyz6NBd9CIQl9CdfMBqtCOjgeVm/0wB1CjAZzQpCHE8XAPkUsDZzO6TU7SiPGAkQQjLSveoPNrvVoBNAya6ZzEMNGM4qQci12cg0mus2fflfwY7FTZoKhKQGaXYc0CryWfEaHo/A5Lyj0BRAj8ZIAWQkpbOqfwp6UFO13f0UTNCSE0PITUYRAoxVwlEpdTVELGSKCVYGKpSVEoATSODoIqjTqo/vy8CVjX9SwxWZeU5OlKRI7S2ced/V4bbK7Cs5DAZiJbHFx8gRpVUJRWD1wXXxcCmb2VeCSCGUno5q54qhmuqqoLD9Oy0nxSU9yhIauVaTTVnrFs4ByQfwCwDdVYWPTcALetfi9Wbv0GHgZMQyghg/avDcEP1CmE9cfPOA2jac7wYqpzar4zVQCyqVymFtk2uRZvGVVGxTJEwkGTfwd9Q447J/Ow1KpdAtYpXoNWNFXFT7XLI5mMvErDae+y72PgFAasqDYAAVk7qhiY1vAxA073/OJOEX/9MxOV5czBLlpxAe2NwdddhdB33Ac4mp6Jm+aJoU7ccWtcpi4pXFggb6t8dPYU6g0X6oHrZQsxUvaVGKS6elY2LOrkbAav9XtmAT/b8wh8SGNrphvK4tVYp1ChXJOxeiGGdlJLGzNoTp5NQKF8OZnOajcD6N9btxTcHf0erWmXQ+NoSYcApAas//34WpYvmw6mzySCAuWC+nChyWa6wZzn062n0HPc+tn37i1KVlX1CPYKcE9aVs6UI9E60ABcXaKJRZYZECOh+aw2MH9wWeXN5mWunzp7HoIkrsGjtV5rGF4NlL3RHs1rl8MqybRg2ewOWPNUZret5+xc/89rdGPrGRsRni2NgtUDu7Fg6vD1KFcmHpVsO4M0Nu5EjPoCc8QnIHheLBCr0FBOLKwrmwp0tqqBYAZfVRkDjsk++wTuffIVzqanocON16N68FrJZDNa/ziVj7MJVWPPlt5Ihoo7m411aokuDao7GJbFTn1m8Dit2fCugUSiEXDlyYNQdLXBrzUoMRnz0zQ/o/8pSZZ4J4+r1gV1Rr6IXWD1z7jwHjS7PnQvHTp4GAbwE0ObI5gXhaVx/9PX3uHfS2zwf0JzITPtQEI92ugkPtPEyVk3fOZecimMnz3B/Kl4gnwMM2/31jzOJmPnOBuz94RAK5cuNmpXL4vqrS6FS2Ss98gJ0DOnczl+8Ap9t/RJ5c+dA2TJXomL50qhbuxry5PGC/gSsvj1vEWbPnMN60JcXzM/gapMmjXFN1WtYq9HeKIU3KSkJuXPnxsk//kCBAgURawVHCGyZN+9tfLzhY7RsdQtaNG/GbFf/duTnX1C4UEGeC4/+chxx8XG4skTxCM+SginT5+GV1xZJgRKdg10tcANeR1uFgb8DrIrkigsqCGP1XpUCmIotX+z2PBKxTme8QFqpXnZ+JNOAnvnPU39h65d7MfedNfyTAyJRLQmgfSu6fmQpAAOsCkjntTDMM6xbNJH1Vv3boZ+P4+6Hx+KHQ0cdDUajrRrUSu9cfd0pwqc6kQ6wqsBRKIgKZUvitZfHoUrF8roWeufczIDV1SvfRf26dTy3t2vPPjRt200A49g45MmTB2uWzEG5Mt42pv4+5dUFmPHmO/8YsErBjCdfXoT1n3uZyfYNOmY7AVARMgsivXtZh92+6u+1YpdKYT4uAGZOonIADrDKldSp2KCwSS8GWJUCVn5g1a06TyAtszaNzcKmiykcRDE3mQtE11SBVWaaqm3CoJkUTWKNc4IdGQRNQ4i1UUluhEBVkgIwgKvLWKWgOfc1Xt/E1jJArzAXyW6U4lUcpGZgVYMBJqqt64FpZ25Ppyiby2ANs+k1oM6j3rBCnZx2v13irsW2UrvHp1AtXjoyIrDKBqyvh2ggXz4Ve1Mk2sxPyq5yx5RhkkqPYVHUMK6NPD/ndzl9ydgOfG/6Rs2deH1rrwfjaTN1FMWncudJ0UR1UVtjOSsMye+C5ABYHkNJKcaP5wJpmkLPdrb2Q0dj1SDIRppBL0Tvy0gBkC9BTyop+v8asOq+nRghOGgLGjCdSRcK5IqbINfj1o4gBSBSN2424T8BrEYMIjg3Htkfoq8zI+9kFa+KNnNnfZ7VAv9FLfB3gVWvEeRqm/67gFXRfYm0WcVFfIaVrKGWoRVRn1WXWs/pBYxyFkQ7ZOlU3A2Hd6OxGhz7Lbp/8o/0qAuBqfZFLgX8jNgOfrvFIJCX+CSZ8U4FGrMWMJ/RnFkamDkuDPz2RNPdq0cCVm1byo6fu2aA6TvhL9bBXFRugtMt9UMB/ii9PxbpBDZqPYIMZqiSZiqxUamYFKXyB5GcnsGgKv1OIFR6ujBX+XeqXE3aqAo0iPOnLae/s+aiQJf6dowWJf1pACRJqxctRlFaZCOKDTUysl3+gCKy7vjQ39j08b0uzrhXjVgbWOVzK6jq9C9TdVYNKoeh4IxrU3nX1TgzhXnkOmpismEpBhgbWxrskL4gLFnF0GR60LS3pjUr4eVHuiFX9gSMnvEOZr+7kbPMBt91C4b3bo3sPrDn1F/nMGjc21i48nPl7sr5heYgoG+lMsWxdOp9KFNCUnrNtu+n31C984tqOJv3EsBHc+5H3Wt9uqm//4XeTy/Dxi8PKRYt2lgrJncPA1aTU9Mxbel2PD7rY826C2DQHfUwtFv9MNCP2JvPzt+CFxdvU4mLACqVKoglo25DaV+V++9+/hO1Hl7gPJ44qAGsG9sRda4u6nm2YwSsvryegVV7/OXJEY+lw1uH7U8HH/rtLzy3+AuULZ4PD99WzQPW0vt6c91ePDxD2JSvD2mB9vWJ0eedbM6eT8X0D3fhqblbuC/nyRmPRY+3QWNfe6akZWD8os/xzNub1THUacY43hkEmvrSGp0BTQ65DmB1LOnPPDmzYePsCHIAwRDmvL8dDz//Pt8sgejznumKnNmzof8L72HF5v0Y3K0BRvZsghwJbpo+7bvrx9/QYtgCnEvJ4OJL7W+8GpP6NWVW9pDXPsGnew5zUaxc2RI4xT9nfBxyxMehW9PKaHdDOQ84Tef7/NujWLjhG65GX6FEAfS4uQby5XbZlvQ4K7btxnMLVrE8A2k2VypZDOP7dGBQ0mx/nk3Ck/NXY9OeA85Y0lIceLFXG9xc/Wps+/4wek1eJENBnY3ZD3VGXR+wSuc8cuIUnlu6Hhu+Fr3FBteUwbgerVE4vzfdmWQDHpm1DF98fwTpQQpE0esLYnCHxrjv1hs9jFV6/1v2HcRDM5fg+MkzfJ/1K5XB873aolxxv2Yy8NmeH/D47He4MBal/SbExmB4j7aoV7W8p5MR0PT64lX49POvQeAYM8bSz6P77a3R+uabRKZEN0rtn//2EsycMUdAD2KVpaciIXs2zJzxCqpXD2ep/3zkCCZPnMRp/v3uvw/x8S7ATM+0cMFCjBg+kueYe3r1xCOPDkHOnC7zmC7Nhbs++xzDRo3DsV9P8NgeOngA+vbq6jkf7fvJli9x133D/08Dq3Sfd3W8GcMe6Ia8ebx6xN4ZwPsXsfR+OHgUc+avwJLlH4lGqW/SoGFNUgBjh/ZhqQh7O2AxVglYjVbNes38CVwgy7+xzuroyfh0+y4PsMpsxEgaqxrgE+BMiqkRcJQrR3bMmzUejW+ojb37DjCrtHxZb4AiDFhV0/eq0mXw7tL5KFvGG4D78eBhtO92H47/dkKKV8XEYukbU9Ggbs2w5/hw3ad48PHxYcAqsTZPnDyNb747iPPnUyyNau/EbOziGlXLoUjB/Fj+0XaMmDjPSwX0X9WyI2IZ+Iy8heFnUYDVMHvXSDvxSJLzXwywygAqa6sSY5XwSCNPdKnAqpzHLXqlwCoDoF7GKgd9IwCr0PmHmKZB0m12ZACkiJVhrNpyAJypTiwVY44ysC4gH2tBBwmsJbkpYawyqGhwSg4eexgUTsEiU+TKJi04b8xoNTPKJwCfC2K6b9ZmwErxTzfl3gOUGoLCBYBVcz5nzOulpD8axqwyN1lsx70XmyDDlm8kMV9FT43Vx8+rARNxh1SCyjSEkRmzrm/3auc+nSwuI3sjACvfEwPicpTps2r1RgdWOctGNW21qBr0nbPWvpIZ5KSmiKH0EdFcpd9Jv1tW8v8EYFVCD0bHNbNV4u9+lwWs/t2WyzouqwX+61vg7wKrkQxUUzDkn2as8kuwWLB2JNMGTpzVxgZFLUBWUk/cV2qmRl4YfQY3pb2466HXrNPimBHTFjNNUP8HgNVI7Ehzn3a787oejXl6ge8yZZH60QynlaKzSy80iDxtZreRZfzymm8zoTVaHOnc/lv0RoOjL4hivHkNF2PACLDoHmvfc3iTuGzJDGJHaISXi0KpvilrjgbiGFjl4lKUzs8/pdhUUjCGU/4JTD2flo7ktAykErDKmlqqvcr6qMRKMMQ7AUaFjMCJaVbzCKNS7lscCWOQGSYHHcuMWWa6arozG3lS1EXYCQbr9rICHEjRDuyr4cnnYykAJoZKGrWCnHKDbro/70sSqhYATk4FFccS2QBhtFKlYr5/kxZHrig1BLMjlEFqKhxzep4YlgKyClOEq+QSa4yuFwzhhf7t0b1lPez96Rhue2wyEhNT+JqlihbA/LH3ofxV3hRMarfFq7fh7mEzLfzftLmhFgTw1XtPoVIZb+XofT/9iuq3P+ukN5l2WDGjH5rULufp1sd+/wt9nlqKj5Wxyv05EMCKKT3QpGYZ377EbiXZgIP6gsUYnvdUB3RoXCkMjKRU9Xr939DP5bw7Z/dGxZIFPOfd9/OfqDFgnud1UT/78Kn2zFq1NwOsihSA7awE8NJ9jXBXE6+MwLnkNAx7YzPmf7Qfj95eA4PaV/Nojp4+l4JRb27B2x99x+08/I5aeLh9dQ/4Sizt2at349FXPxFHUDoLBnWojsfvqIsc2byg5Rvr9qD/S2t14Oj+rHsWQoAl25SrYopoOUNfC8w4oKoOviDw0qNt0LttTU/1cmqXXd8fQ4v7XsXZxDQM6n4jRva9Cbu+P47G/SgVNoTyJQvivfE9ULaEt83/OpeCR19ejbfW7Abpok14oAXubVMNW7/9Bc2HL0Z8nAQY4knvjwo5xQUYXOzSqBJGdK6LXNktUA7Ap98cxaKN3yE+kIaKVxVE12bXIp+PYbvv8G8YM28NklNTkZSaghurlsXADk2QO7vLxKV5Yvv+w3h6wRqcOHOWnWQlUqFqyaJ4oVdrHPn9FHpPWSQagjy+gpj1UBfUudrLiDuVmIQxC9Zi/Vf7la0l7f5y/05ocp0X1CT26dhFq/H+57uZSW5eyUO3NcC9N9cPkwKYsfJTTHj3I3dOCwbRu0U9DO/UHDktPUl6R6Tl+sRby7Fh537WtKV/I++6Fa3rXefp2+dTUjFz8WpsIrYdz4lUgTsFd7RpittvacopwmYjrcK3F76LWbPfQFpaClLTkpGekcoAyNNPjEKnjh095ya26tNPPYUlixbjwYcexv0P3I9sVnGhM2fOYNzYcVi8eCmP6fo31MOEieNRtKh3Xvrq6924q+cAJCYlO8Xwrrv2Gkyf9AxKXOENghz48TCatr/3/zywSg11b7c2GHBPB1ye3yubcSH7gsDwhe+tx5PjXwvbldYKZqxmAqzyDEpawT7mpLEr5r8yGjfUqhp27ujAquiYm3TrMMaqVaCHQLYZE55A53a34NcTv+PBR5/CuNFDULFCWc/1GFitq8WrDC2AFYdiEYmx+tU3e9G8XXfJtGBgNQZL33gJDerWCHuOzTt24a4BoxDQ4lWDtHjVL7/9gftHTsVPR37VCuMCvjAA5BRblLX+we6t0btTC/x28jQefeEN7PpOZW2sq5lAuSz9rq0lSu2RN5X2dL6Mxlj128LMWHVsDJV40TzsOI5b0mfhjFUCVllflYFVYbMyMHUBxirbYlYldvqdbRKSEyCrxhSZMzad0UelVH4LWCU7lNYmmoMDIZUBIE1UlQNgrVUCVbmwHgGsGhQne5P0WpnmbygLmg/EDMaAFNgL0j8pmCXZCK4fQX1JGJCO5cjtLkxYq6BkmAEuwJyUp3ftMAnccxTcfbmGAUvAqtplbJJ7uoDsL8FPeqZwjVVnTKlvZ4LrfBw/hNhnUiSZ7onsS8vns7obA7xO1U0+g57DtW7MExB72BSvoqi8LW8g9qcxfaUgXKTNwL6usUb9w7CfLf+Ex5r7NqQQo/FcJfAtvi1bvMqQVhuYgFW1hxng58KGdDf6rvRGuV1UDoDP7PNn2GcISAFcXrmZ4SB+iSFGiKwFD2qneJX73JoJoCxd8rKk+8h4cXoHs2WpzagOrNyHgPxuv1LWgfTJfwBY9c8ZXr84C1i90Lqb9X1WC/x/2wLDet0Z9dlNGoEnz9s2hMzvUcE22UGXQT6NP5PdO1nZC42tRaCLubN6mWC3E6tz7oqjzoa5ZlYV/dZ/m1K0wbpHzw42sOpvovAF8WLYorYUQOZpBhfujub4aJO/Acsin8nL8vXsYxVvkqXQu0XHhr3AKqdymOrQmQC8HqPK7Sx6UQ1NR3gIAxFGej5zXef6dp+N9gCc7WMWawI9FTDRqHnACLapOeSehvY1nVx+YT0qxiFDrHGaQYAqw5PCUCW2FYOpVICK0vwpxTQUg6RgAMmkmRoK4FxaLIOpxEhNTSOmk7AIyIAh7TVOX+ff9adYNUiPEcObU9ioMJJVaIf+tjfT3eVQYaTyf9lglXfPDHTVefMENByD231HnrOHBMY1/dPBwdUA4+JVjmPjvS/6zjAlmGEqpizfOgGsnHLPaKikxknFZHIg9DwGWFY9MymEJdWy2ZgkQzIuTlgA7CwGUKZ4Ibw1shdKFy+EuSu3YNTMd/l6DIanp+OVx+5Cu0bVwoIph4+fRLcR07Fz70FpO3aE6KcFrL47BpXKFve0/b4fj6N6hzFub1JndMXMB9CkthdQOvb7GfR6chE2ffGT8wxkUK6ceg8a1/Q62KzHOuZdbPzyoMy9/JJj0b3VtXjx4RZhrNXfT51D/xc+xMqtPyhrFfjyjb6oWNLHsD1yEjX6vekOV00lWzG2A5pcFw6s3jtVGatWoIIKEL90X2Pc5dNnTTyfhqGvfYrFmw4gd654jO/dALfULMXAIIGqc9bsxbiF24UdEwxhRNc6YaxWkgKYtOxLjF1A7GHZqN/c2bgiJvZtjNw53MIs9B0xYO9/eYNj8I+6sy6G3F4zqjarOee+w3+gRh8C0tWp03FHF+vatComDWyF/Hm8mpunz57HwAkkB/AN5j7dGe2aVMYri7Zi+NTVfJfBmCDefKoLOje7NkzDbsn63bj7yaWsjfbRtN6oUfEKTF2yFaNe26isaJPWSWQTAknIyY/BS/2bo+ONFbgNKeCw59AfeG7JNhw/nYSc8UCDKiXQv3UN5PcBqwd++RPT39/GfZmKoFS6qiC6t6iBvDnDdURT06gY2h/4fP8hbNr9E7498ivLkHBwQwvl0e8yWgOY8UAn1K7gZfadOJ2IUW+twI7vf3bfWzCI0d1aov0N13rGDAGrzy5Zhw+37UYgFCvgAoD7W9+Ie1rUCQNWX129GS8t3ygsfJ3TcmTPjqUjeqP8FYU856Z59rU1W/DMorWip4gYPHtPW3RsUM2zHxXymbxoNdZv28PzBlsJwTTc3boRutx8owdYJcbq2++sxKw3FyI9PQUZ6SkIMqssBU8+NgQd27X1Pt+5c3hi9Ggse/dd5MqRE2OfGYvmzZsjZ65cIFCVCldNGD9RmFWBGNSvXx8TJj4XBqySxuqdPe/X/dQeCsRiw4fzw5iOLrBK70ylVVT3UArO+NYMHxiQmRTAhBkL3eejdcqyzRzDIgCQxikXr0pMwsDRJAWwJ9KyzmOu2jUV0Ld7WzSsez3yZKKd6z9BSmoapr35LibNWOQJ0NL463BLFCmAn46iuWqsuiCHSNPYYdaF059krVX/9uuJkxg4agrrlEoflDVKfqfHSed118hpcHqEamGy7RLKwMgh/TGgTzekpKTgyWen4NU3F2LHxvcjAqt16zQRAzuQYWTcee5v3qIpnh3zJMqXK8Pr5b79P2DMC1Ox4ZOtCATiGDClNXHFwpmoeb33OQg0m/fOSjwxfrbMLzGxGHRvV/Tt1gbL123FiPFzNL1bmH8O2GH0RAGUuaoYXh7dF1cULoB5H2zCC6/K2mpvftvE2BqOaWXtzOCKmePVTHdA0ih6usYedRK0GYSSVSKgadOGscpJ4YzruBqrDKgGYhAXE1JQVZh+rMFKrD8tSsU2hZE0MkCq9nsB8RR0Zn1WYm+SvSgAK98NAaAETFEAnfoGAZzpmiWhtplUnBe7j/cjMJTAVU7jF3CUJAFEf1XlABhUVSas4tbGRzBtSUxVylQwx3BxULOQMkjv+kT0LO68asBfAdPMlOEAmAx+GUBVwDEuhsQBfNVEdV6o3BwzDu1Cij6JNWa0MqOA9k8X/VgFgg2sRmNL7oX6pQCZ1MycYm5S3nmEKGAYedYRLVi1YwSsVI9WJQ5EiUquT8AmAb0E+pLQV7gHJf1KtGVNm/j8Yq4nYpKDdPXUwmkCzquMg3E7tM+Th8GBYerP+h48wCrBpwrmsw1s+iV9pm0g872uA2w/S6EzLoKnOrvy3mS9EABTC9Oq/Jgptsc+BfdnP7BqwHofqM53Lx3BjBN5JQI1GxkCyQbTe6R75TYxZA3azyWFOKxr40P4MIgor1zGoi59YcxnBfXNnckdu55yZnBIlhRAZi2e9V1WC/yXtMCFgFWZ5Kz0jwjPfTGgop8t6pzXPp8RMtfP7AkqXCNLlzcDwjjHWPdqilXa31nX8wCrYbNhdAgxDAx0oqIukBSpe0QDVv37ZsY0NftGAlbDI2rRompuenTE+7Q+9LdCpq3i+9IFVjMfLFEXIj6f+wx2u2QGrGZ2tcwXvYATGecotVb4VLNJ1T717TsWp1S8Zo1ULUIVDMWySSUagJTqH4O0UAyoti4BqKkZAS46lRSI5QJUKcEQzgcJWA0JsEoGbjoBsAIkMWho6W0R0MmGU5DS9IOIoTQx9tSCSKf7zshAtpg4qXyuDE7qe9xmdpfwIqFOWpcYRBYzVaxXjThbDAa9pmlvq0n4I9YVUyeS36QC7JKmI0XKPJEWvQqxfF0HyLpJAorZtiejVPWWqEADO6jC5LXHh0TkhQ1CFV81t0mr8xrGSCzi47JhUJcWeKTrzVzdfNDkhfjkq/1yHGm1BkNo1+h6jOnXHvmsgj90reTUNDz/xgq8OJcK9ahTQEZ+qjjP9IhfvjOWJQHsbd+Px1Ct/ZNmZhI2cSAGK2Y9hCZ1rvbse+zEGfR6Yj42fvGjE6mn/Ve80gdNavmBVZUNIBBWJllurxqVi+PtMbejpC/Fn9iiI2esx4xlO2R3AF++1R+VSnmBJwIUq/eeo6wT1YsLACuf64wm1/ukC04mos/ktdi0+6iyO2QNoXO/POCmsCJZBKw+OucTLPrkewVf5NYZOCMAl1LzHZAYGN6lNh5qe72HsUrA6uR3d2Lcou1O21F/69Lwakzs2ygMWH1r/bcY8MoG3pf2G9m1LgZ3rHFhYPXISdTs+6qT2issDOnG+XLEY+3E7riuvJcVSI7ynA++xMuLP8ey5+9k3dsHX1iOZR/tlesjiH4da2Ps/S3D7vP7I7+j46NzUaFkQcwY3pGve++zy7Bm2w/q7MWCijwzgEnMEkKv1WkSLWJhWBG7tfrVxXBn4yqoX+VKlCycl8EA//btkZOY8s4OYcPGxiBXjngMaFMdVxT0puX7j6Pn/+30X1j7xT68tnYrElNSBNjjtE96fwFMv78zalfwMlYZWJ23itP7eX7QwMsT3VqiXT0vCzApJRXPL1mPVdv38vzBhVkCAQZW725eC/GWZilpUb+xbhumfbDJecficMVi6n0d0ORab/CCdvpw+x4MmL6EARMatyQb0MkHrDK4O38VVm/bo+nAMYhDBnrf2gB3Nq/nA1YzMPe9tZjx9rtcuZsAWASJsZqOUQ/3Q4dbb/Y0IxWvGvXkU3jnnXelCIk68JzCzmR8i90TCHABqwkTn48IrN51d38XCOE1IA7rV0QHVjko5aTs6tyqi6WXBehd5DMFVqeTJrOZhhQ4MmCNtRATsPrMsH5IPJeEgU9MxZYdLrAazjQ0+GwAd7ZvjtbN66NqxTIsEXAhO/THw8fQe9Cz+OnIMfe+EEDHaMWrbGDVmn/4nli7XBbTDYsnR9RYPXrsBO4b+gK+2fu9VmeX4pGcvaHp/ry205ksUEYkAILodWc7PPHoACQkJODl2XPx9HNTGbSJBqzWc4DVIIIxxLKj9VcAT2ZHxlJwMR4BCioywELBRfo8FtWuq4JXJ4/FlT5G8x9/nsajT03Bx1u/UmA1DoPvvQPdO96MKa8tw7z318s5lEXGNgaz2gRgpBZ6Zkh3tL2pDn44fBwDx83BoV9OhM07Yr94+4rZyS4OasfoeXklbXiaZsyxmRYqUwjEBv94AmYVekcKwKhtMuhJACjPoQZYDXLxTPlcC1jRT9YFMPaGasUrK5XtYAVeiRvIc7V+5wKrMhcblh8DpQY4JfF8gZWssIZqrSpYGmQmPKXxE8hIzxx5aQAAIABJREFUwGoaA6wMktKY40wnlRlg29ZcyzALAQoEkcwUSxGwjqmUaOSNaY/esc/kRKfgmtqoDGYqFGnAWAZVFXinvsJWQSwXJDbAqtiOYjAR1srPbl3OP7bZl9JULQlYaHvwg8mYYqDVZC8hTuxfBVYJ6KXzS5he2t4Gcu0OSqC/vDduCGV6ij1jIG+h9pJdrjrJIcryciA+TztK+2ih1igOlfnY2IVO+6k2r9yKArza54m+QY3HpAtXil8y2OgZuJ+qJIAWLGP7mBm7YtMZUFXGsARSZA0nG5qAVAOIS2/kOg5syYtUivknhXJNAbTIwGokwNK4J2K7G/tE1yPVd2W2qs4x/AYVWJVMUrpHnZu5UK+rlW/8gYvxr7k70vzlO94ZDlrXIeKak4lGXRawGjb1Z32Q1QL/fS3wPw2sZmb88iRu1vEoaRKynrgRQ9vAtb9zzmMbAz5UzYMxScjLesH2736AMnw1vJhJOzNg1W4XNlYusEUCVr1SAA4yFuFMbtQ17EsfS8W+lwuCqv4mo7+NwRv1eXzyDB5KMy9vzpGXAqwy05LTvb26apkBqwbkc5gMDqAI1jF13opdtYb9AQJSY5BOhaP4ZyzSiJ1KoGowhhmqyaEAkhGLZMQhOQicDwJnQsD5jBBS0jNk30Ac0kjrihFZiT4zW4ElnugzMpCCCGQQRCs6kIEMYZQSi5X+zqA7YbBVnA1xPshIkJQ1ewvv7WqEWAwvNjjJYDMyAHoCl4nq9lW/wRLrGDZy0MUDq+qEc7SbR7WegIBVjXKH4tT4JyPaOB7u85lrCVuVgG+XMSVxIik0wdrNBDpMHY76Pj3FC41B8/3ne35E28FTGAAn1gc5vwR2U4Escma2LRyLiqUjAKu3jdBnc1llq2YPRpM6FT2XPnbiNHqPmoePd/yo+4thuXJ63yiyAUsEhOXRQwaypHl99fYDqFTaC5impmXgxXmfYczsj52R9tX8AeHA6qE/UK3nDIt1xhU+sGp8VzSp5gXLjp1MRO8XV2HTN8pCNHNKIIBpDzXD3c2qeJ6PgNVHXv0Eiz7d7zCsnSIGnKZGfdkNWo3oUhsPhgGrQUx5/ys8u2gbM35kPgY6N7gaL/ZpiNw5vMWQCFh9YNrHGiwIYeSddTGI5QW8BYX8fWAfAav931Qmj+EqaBGLUBBTH2yOXq2uVyfdPXrXgV8xd/UuPHXvTThw5A/U6zPLXW2CGawHu3FmP1Qq7dX/PHc+FSOnrcYVhfPh4a43Yvven9G0/0zPKskOkeP4at6kINFo16gKut98PW6oWhL5cmXn3ahA1I/HTjNY6mes7vj+OIa+ugnZs2VjzdeE+Fi0rFkatzeogJw+DdhI44Na5NgfpzFt+SZ8RhqspP+MIKekThtwJ2r6gdUziXjy7dXYceCIw9Kh+Y8KYbWrGw6svrhkA1bv+JbnWtOA/VrVR49mNcOA1bc27MDMlZ85zhHPHDHxGNmlOdrVC2cYbt13EN1fnCtM+FAQz/e6LSKw+tT8VVhOwKpWDKfZf0Cbxri7RT3vPaRn4I0Vm/DK4pUyJ9OcTWymYAZG9O2Kds0aeJrwXNJ5PD1+It774EOAmK2pxDozWpsqxK3axjS/1a9XFxMnhEsBbNmyDQysOkwrmePWrFiA8uW82pzEWG3W/l4OAP7jwOq0+e7abTORNGhivuzarjmefKQ3ziaew8DRU7DlCwk48NqjDqxn3eLu7q4R9HuTetVwR7tmuLHOtVGZrOeSkvHki3Ow+EPRatZFCR1vaYQxkYpXRQFW+b6UW0W6rB+8+RzKlroibDh8ses7tOv5mGZqGd3MiwNWmzWsgynjhqNIoYJY/N5K9Bs0Stms/zqwyrqK8dmYjWaA1ZFD7kf/Xnd4NHgTz53H7HnLMPXVRQKyMGNVQVnSyiR7ggI5xPmTKI6TcmyA1Vsa1cDI+7uwLuz0+aswe8m6iMsqZ9eYV2LZfP6d7fRpga0ITHJrC0W3bF2ARXBxspdkheRVUhmq9Ps/BayaNSg2VsQMCAD6V4BV4eI5I0OBRbKrMhhUJeYm66SmpTG4SgWtaP6gz8A/hbXqpG2TfUl6qrRfkDIU0pGWLgxXYR1a1zOFt8y4NDaiSjEFCMRVdqLxhfhdETiljEgGlxUUEwBMRpFh3/J7UQke0fh3r2+n8gvELPauZLEosGrAYD4H5YoZ25/uRIFVZl8GECJpKc44MLBqJG6p29oirGXYovK5gJEEKMo7oDmegVWWAFBg0fUapLgZH0h9QRi0snT7CDkmOGC1ldNuBOAbkgSjxIbZKvxRYV8bqS8JANFnDCBrAECKprlSAAbolTomsg4YoJXWS9ZZDRAQLbYkjzstZPXvBlZlrP7vAatG3lBfuNMhpJ8qYSAMV4juv2cBqxGn/6wPs1rgv6sFLhpYlVkk4sNfiClgs1Wj76uVCvUKfv0Z5zjnFjTNman99gJsHanOpTsb+u7f8zz+Z7t4YPVCz+/Y8JlEYG1H4WIiav82YFVNzUjPlBmwKhaDF4A2BkOErzz9yL6W15jznvNigVXnun6DJXoX5vtRuXMxuO1CoKYAE7NUhIUhhp/8YyA1GMsp/AyeUuEp0N+xzEBNIWCVwdQYnKN9QgGkZASQQtpEhtkqnAnlJZB5Q7HwIIJpyk7NEEeANZQIWOW0QamYy1VztSJoKJjGDn8oNd1hXhmpApug5gdVGZJUxoATpbWBWX21JgXLLWpgWsI7Dul0nN5nWKrmeJPmZRirel0XdCWNVZe9oY/mzArS8vR9rBr/9Dc5V/qSTM8yaf86xoPUXq7n5thJZBjfcXNDTB58N3JmT8DBYydAFdTZILXSh+iAbHFxKFWsoIeVRp+fSTyPEdOWYtnGHZKJySC4MERCVEjmjSdxdSkfsPrTMdToMFw1uFwuyqrZj6FJncqe8UHAap/H38BH2yld3y3ItXLm/RFlA/o8sQgbv/jBAW0lhS+AnQsfDgPuCFidMPdTPD1rgzh/AHYueCgMgN136HdU6z7dYW2YtN5VE7uhSXUvWHPsj7Po/cIKbNp1xDE+OT2cgNWHb0bPm72gVuL5VAyetQnzN+1TR0Dy4IymsgCrYmCTAz+sU82IwOrU5V/j2UXbHb06Cqp0blAe43tHAFY3fIsHp30k4z4UQp+WVZlJGxfnY3GaRtGp6Kdfz6DruJVWUQ8t7sGspyC6NLoak+9vhvxWUSg69FRiMr787ji31ezlOzFoyippG00RJobH1CFt0LtNuEbr0vXfoFihvKhV+UpMmLcJT81er+NdoDNpW7fL0Ni8p21NDLmrEcpeUcABoaiw2Yeb92PcvM0oUiAP5gxtg+IFvJXsP9n9M7o+/wHrtVKxtoRssciREI/ODSrinmbX4DLfc0Wzhk6cSsTkZZ/g4LHfcT4tmQNEY3q1wXXlvLIRv59JxFPzV+OLA0eEKaXu9Kg7WkYGVhevx+od+5AeoCrWGfyu+996Q1RgdfbqLTq3mzuNxeNdmqFtHS+4T99u238YvScvYACCtqe73xIZWF2wGu9v2yuKbzIp48HWDdGHgFULmKd5ZM6aLZj6zjqesbgwFgXJAiEujNWuobdQ0LnzyRj3yhwsX7seobQUPobmD9JkDZH+IbHRCCBJJ+AkhLq1amLSC8+gaBEvGE9SAHfdfZ/D0DdpnmtWLowsBdDuXkdeQMb1P8BYfWMZJkx3gVVFF7ldJWjidthH+nfFgJ4dcfLUmTDGavtbGuKZYX1x9PgJ9H10PA4q29TYDKyTzfm9wj4rVqQAnny0F5o1qhXGyE5LS8e0N9/DhBkWkxZAx1aNLxpYNVk4pp82qHMdJj35AAoXvMwzFOi+5i5dhZHPzZBnZqDFz1hNl899jNWry5TCnMlPofLVZbFpyw7cee8QJCYmXhBYrVunsYJNQWax85LLbFICPol5RgG2OATi4h3GasXy5dDn7i64/baWyJ0rpzMfHvr5GKa/vhSLlq/lYy8OWFX4Sdlk1I3mjHsYda+/Gju//Qn9Rk/DOSpyFWEzQIW7fLv9w+8L6FSsFpuyErXgj0JDEa7gBValFLmWz2Q9VQW5gDBglb5jeRAqWhUIihQA6axSajVJrxjAymKsMifTFApiUFWYddxCzn62FIDaPMoWZUCUmaaUmi+BY7MyScsI01SopxLMpXlCGKsE4hNbVWwQLkTF80aGzK+mSKkCoQzGqiYrSQHwdf3kjkyBVQkY+YFVWeAIfCcQXooiiZ6pphIGqOcLq1GMah1VzOZ2SQECRtoWq9Qt0HLy/Owuc1aYo9wmZEPzYTQzCLAqQK8WNuWgrYKdRl4hUt80liADsUYeRWwUgTHlHYg8FzFW6ZkM2OuCbEJ80eMNsKl/+30+eVphbfI/rQvAbUjHqj6sPJ1swtUU2Fn+FlkGqbkgbW/6pBdYle85r8TRR9YiVjEUkJbxz1lfBLDSMysbmd+5wNyaoSes1XDGqgahja/u+AUSBDeb8SDlfrWuwiUAq/rU+k6iM04jTkL+D7mPuX6N30/1ELysY8WPjLxlAasX1fJZO2W1wH92C0QDVjNl9hnWaAQNLl0OHPZJ2Fxln9gHbNoTl8eYYmvJVCkMh/dsOM9/3x6AMPzLTF6eH3ry7mqishcDgjqLRibA6qWcx5wvM0BXHtULdDrHWYW5zF6CQbsFQS4WLHbvJfr1xEqKfC/cXyz2iaeVfc/g6R/+lK9McHBv20a/DxGoV5kyZVBQCg3b4AGCOmOQEQowq5QYpmkMqpJGahwDq+eJgRqKwznWTRVQ9RwCnO5Phak47Z9A2IBornLqkMbsxSBw3xA77MZwpuioMlcJiIklNiuzVIm9msGsVWaycopbuoKtllaqypkSuSQSOE6fmfQhpwGM4WPq+Oit8T0atoJz78ousNNmqMm0kq3T/y0jhZ/fY4zI/XIEXKUAJNVMU+p5XzpGgVUuNECGkzADXMBVThref9UR0fu33bY3xgxE5xb18c2Bw2hx/9M4m6QVjml+oxQq1VGrULIYFjzzEMpdGV7E6v1Pv8KAF94UJ5Sri2nRiCCwcdYo0LH2tv/gMdTqMlKcINMuwRBWzByKJj7Q59iJU+g94lV8vP2AA5YyY3XWwxFlA/qMehsbd+i+nL4l4NtXi4egUmnvvScmpeKRiR/izeVfagsH8OUiAla9YM2+g7+jereX1cExDFtg5eTuaFLDW3GagNU+z36AjV9JgRJnfMfEYNrgW9CzpZeJSMDqwOkfYcFGAVYdUNWA4+oamfc64o7aePg2b/Gq1PQgDLBqz81dGlbA8/fcGMZYnffRPjw4XYBV7TEaoHP1hY3WmziChj8jTg6BehLA0QIfbIGLA7x18l24vqy3ncnZIDbQ+ZQ0DHplPRZuIFaeNcZDQdxxU2VMeihco/XXk2fZqSegrtfYpdi4g2QeyJl1bl37vEwZfdrXwpj7WyK/JVtBAPqUhZsxeuYGXkobVy+DV0d2QHFfiv/6nQfR5sklCMQRiEDyAgEOJHBQoXBe9GxWFY2rXoVSRfJlyu4l1unHXx3C8i37kU6VkjOCeKhjXVQs6e1Xf5xJxLPz1+DLH44wk8o4/sO6tEDbul6NVZICeHHxeqzc8S2C5ODpHBUNWJ27YQdmrNrs9D/RlIvF8E5NIwKrH3y+F6PnrhImPEJ4sltLdIig80rFtj7c/q1ghRTWCaQzsHpv83BgddaarZj83kZ2buNVooFAmtHdbkG7+t7CWEnJKXjujaX4YONWhDJSmfHOATSu+i0FaUIMqpKkQAg1r6uCF0YNRdHCXj3kz7ZuR9e779ewkIxVcqqjSQHc1K6Pp2iJA+Fouqhn4vKMmAAWzhqD+jW949mAiqOeo+Js4ZsBTXgqRggTnngQXdo2xY+Hf0Hr7o8h8Vyyw+Tq0Kohxg7ti4Rs8Zg59308/8rbEc9pgAjz5YLpT+KG2t77igSs0gvseCtprN6LXDlzeM59wMdY9axX+u7792iHQX07I7uvGBoXrho1GVt2fMPAqcj5UOCAilZpGjZExsaZZ0JB5MqRgLkvj0Oj+jXx7f4f0euhEdj3HQXJeDHMVAqgTq3GYk+Qxiovj9LfDbBKUgAkCdGoQX1Mn/wcihX1jsXk5BRs2voF5i35EJu2fKXp/SKZExVYVR1GYawamEr63L13tET/bq1A7T5+zjIsWb3VaUJXQ1WZcz5msh0c979wOwgrgQ3DWJViPrw59qaPeWndgehg0iYMPykEFAIVr6K/pTiVFqhiHVWA4m70rBS8jmPAWoJ9NKbp+em+jcaq53fzHadXG8kAF1g1gQfBF4XdTIAnBaQYzGfbToFgBsDUXtI+QUAqsVRpfwbrtQgVAbMMpFJWVDrlXblzLH1OQSRmqqaR9nMGr2ukNy2MSwXoNOvHJ9GvRatUV5WBVfcYXoMtxqoBVqnoKL8etqm1r9pAroKsHNznaIkT3naC3QzisVyLLIACrIo+saB7AmxSMJ3fAY+DeGGM0mFEPGDAN4btO+lCQpeI7qYIoOmyTuX5KFgsJFsJrBIzmDVfrQJ0joXBfUXS1aWvmCJM3h7OsiCyoisgqoWnFGTl/u70VyUAMOhraB8CrnKXNKxK7nN+YFX6q9hnRt7JFJ5T3d9AvBasilXCA80FAsISa9UAq5TxwC2ooH0kYNVkP0byQUwL/OvAqkt+IfTdTuXnFvWzS/WFu+2gd2L5MvIqMrtr+7zab61X6iF+hf6Opx9xycv6MKsFslrg/2oL+IFVM39cEFhznN7wCSfTc1gTlPca3iQePyAqBRvNIuK2pm2k+yfO8Ein7y1kOln+zwKrf6d/ZAqsiskR8bRmIQ378iKA5+jLi/9N2CtLZEDvgs+cqVZN+DlljfRGQPkTj7XkbRPHgDPMLwY8TcEkAlIp1Qiik4oA0ohtSun8gTikhGKYjUpFp4iBeh7CSk1igDWAVIB1VQmEVbOLz2OYqZw2JPn93g4t1QkcBilbexnavqEQ4jidlG5KouQB0qCkn+yx0RWlwJVT2VzPTiat40zI4FDzjX4zxpzpNu492dql0sLK0tM0LonYy0VMW7OxSvfpMTDc7/3AqjkvAxV8lKtdKa9PPFmBXtnt0QsaYJV2CteMdC6vxbmEiSw6XrTVrloBbz07ECWKFMTsd9Zi4Atz3I5lF5tQ+YApj/bCPW2bhFV+P3riT/QdNwc79x9SbNAk4sbgoxmPo8JVvmrcR35F8z5j8VdikoufB4N4/+VH0aS2l01HwGqv4TOwccd+bQdxXFfNfgRN6lTyDCOWDRg5Fxu3HxBbkI3gGNSsUhJvP98DJYtf7tn/yPFTuGvEAmzf/bNjO+5cPCgMWN1/6Hc06DUDBIJy6rkWRlsxtQea1CzjvYffz6L3M+9h405pC+fEBKw+cit6tvICSgysvrwO8z/eJ+dxaBby3o3RK84a8Pid9cLS9glYnfL+Tjy7SLRijSxKl0YKrGb3SgEQsPrQDJICMNew5gm7LzNTVg107pNu8MkY7fKTziMsqEn9bsK9ra4NkwOgPXb9eAIthi7C2SSaHRRYVX4OsRC3vtIT15fz9hXTuB9/eRC3DporY4PReCOYYJ4CrNG6blpvXF/BC+T/ePQkOgyZyzIEdJ9U9OzV0Z1QvJC3wvobK79C/0kfOMVGZj3SBq3rlseQmRuwZPM+xMXGIFtsDC7LmZ0/73BjRVQrVwTZs4nDbG8bd/2M19bsRVxcCAlxsRjUviYqXOntf6cSz2P6+59h1w9HkZqRhpS0NJA+6qCON6FVHS+zmYDVF5asx4rte9lJpCag/nBfFMbq3I++wMxVm/ndEEgigRhgfO+2aFDF22epENfs1Z/j9bXbhW8SCmF0txZRdF434L3PVQc0IOnID7RqgF4t6oZJAby6dhsmLd+k0ToZvjRLPdP9VnQMA1ZT/x977wJvazm1jY95WGvtSnKKHCNRyKuUolAJRXidI8k5kr+zP0VyDiEiEe+H9DqE0Ekpr0onlZJESkoHFUq199prrXn8ftd1jXHf9/PMOdfeJT561+q3WnutOedzuJ/7HvcY17jGNeyj3zzOjj3rV84YGzJJJpC1ZwZQtd+zBv49HNgWD3+Ifegtr7F73r06pqeffZ69eI832wB7Ri4osP85+uv20AdX2eWXXPZH2/45r7YmpRUUVK8usIph+tC7Xmsvff7TRuzh2ef/xp7/KkidjH6VnsKd1lrDvvulD9smG29gPz7lbHvlW/b3Na91h6ZQn/7Am2y9e97Nrr3+Bnvnhw+xn55+3shB677e2173Inv9y55jU1N5XkLDdb9PfMW+c3SRUPk7gdWDP/IWe+ZTtqlcDxh/h3/3BNv3o5LsuDXA6uc/ure94Jk72vV/+au9aZ+P2Ik/PU1awv8EYDVuAuDatdf9xY464VQ7+CtH2Nx8x5mHY6QAJgCrD7z/evbpffewh6x/bzv57F/b699/SEoKxnm8J73s+xjJh3jfJDBEbkEJrMoelElT+RGjfjCAw7DkieHngFUbAGYDKgcC5SSfCmC1YVPCxKizimQX5JXYvAqgFxBZwGYE0Gr/JlNT+1KUYgvoc/1bv1mxPqWrH4xTAquFxqoqAL15IuSGhgBUe5SPQlk/2KkETb1qhl3aXRIAY5lYq34eAKtojtbtoUmqM2UdICOA5zIPdY8bz4/s/mBpkmmqsVYlBf4hbc5xwCp9uYYYtiqWcp/VE2w8UJSnB0BIeyufJvZPgapKXJTAKhmryX9ASbtA7WHLm1e1PHEeVUY+V0oJgryzBmDuLFLdpJ4KSRhiqvKboKrA1UJATKCsM07JHCfIXJVC09ZTzM0kH6B5FoB1MFblXskvCmpG+PKojOCcwzmoqQxN4JhzwYaNuFvSCGyi5qxiSvOxeZVLAOBZUlrKQVWyVL151WoAq+Ev/bOB1bGbkP8xxSs1ck+M6aTP1i1KPk7FAI3uU0vA6mKPY+m1pRG4Y4xACaxWANHVyNAEq3TcW5MztAhYl1ipbmmj+JZ7VhmQY7PxUh29VjXNJfG+/lrl97qDNfEe66Z/HHjsUgSLMDHrM2R1NVZvzcxabJNaHDcuQCjWL/v9aGevMM3K65l0PjkRE4DcBImPCbJq46fnFcfJxxs5csFY5ScKhkIdsC8d65QR9ZCHmeV0RugHIe8rILVH7HLIJlIdNJpiaX/DVlrbZodtgqhkpfaaLPVfGAxs3hrWQZlqUw2sAoRKDhq17DzIh0+aaGd4R5SnDa1FJpyXRAV7lMGAWQtAKoFTyQCQuUqgBQ41ZAKcvUrdVQGhuMc2y5Xc8S2AVfmIBbBa8w0GoOUWX+F4atzkWAU6mMYX/yCwWjzDwIbxmTr9IT0DucO85sCdIlTye1EdmGQTxDIQYxUNEcL5HwmmXLvL0+oJy/7QG3e1/2+3Z9pNt6ywPT/4eTv2VABzERQU7SJ8fey49WZ26L572j3vtk5lTMAmPPg7J9h7v3gEgy44qAq6Wva9j73ZtnnUQyvvv/6Gm+2NH/2KnXzORX6fCIQG9oPPvMOeuHkdLL3RXrXP5+2nZznw6OHjj778Ltv+sXUQ9iZ75T5ftZPPvkSj5mWZz3vqo+2z797F7raOyj21zId23M9+a89/81d9esoC/+iLe9i2W1SbYl0HFur7v2M/gc4rJR40h48/5BW2bZ2x+pdb7JUf/D6BVY43h1OI0iHvfKa9fOdqp3WAjG856Hj775MucpZV1K/5RuABiXIfDdv3JVvbW5+3RYUxieZVB37/PNv/iHO8x4bs2Yu23Wg8Y/WnF9ubv3hKJVaUXhs0i9MApWWbprgzihCkgRETZYxcVm5Sn/aYB9nBez3Z1l2nyoDDew77yUW250E/TgAAg42kZze0j75qO9vr2ZsTwCy/UMa//2Gn2QHfOIPBY0oIxXr29bPdZg+0//OeZ48Apr+9/M+2xYs/I8WM5tB22HJD+9K+L7D1aozVrx19ru25/5EKpppNO+Sdz+HzAvv4he/7ji2f61iTJa7B3GrYk7fYwD79hp3sPnerygocddbv7VNHnmfT02ZrLZuxD+62jW3ywCq78ubZefvmTy603/zxOusP0bQPwX3Pdn/q5rbdptUGUwJWT7RjyRZVgyk8wNdOAFYP/59z7UtgyfHZNFOp6Vff+hLb6H5Vtt6fbrzF9jvseLvw8mtTId/rdn6cvXSHzUe0W7920tl28LGn8/EwxzDs2xue8UTbfYctR977lRPPtoOO+ZlYaDRbDYIc+7/0Gfa8x1UZuWyMdcSJdszPLxJDkG+HgreYq7T1tOGSBNhswwfY+/bYxda9a9UWnXX+hfayt+1nsNtsWgMWW79vJx7xRXvIBlU9ZACr2z3nNa40GHtTVAdF5+XJHsn222xun3rfG+0ed79L5U23LJ+1D3/mq/aNI388NtKMJfbOvXazPV76LOv1BvaRg75mXzvi+InAKub8Gef+2t6y30EEWUf9kuydvGOvXe11L/3PCrB60e8utxfs8V42ycpG8LYzVrfbejP75H572T3ulu8d13j6ORfaHm/7mK2YnXUvo8ZY5b4maYBgrGKSvudNr7K9XrGLzS907P0HfN6+8t/fFeiUSqQXZ6xuuaUYq9wTK4zV3LwKjFWCLGhi05zi/rTDdk+wV+32PNvuCVuxIVu5P1x6+ZW238cPtbPOu4gsdgFC0malxuoEYPU9b3ix7fKMJ9jNt8za+z73TTvxjF/6c0V5byRHXcrEE6nlMwkfFH8rm1fFvpWusQBWZQ2yydZuNgFYZXk9jyZbnLYcaKzidzD+xDBEpQ8AKQBbU1iPaGTlIBUbWEEWgAxIB7mShmWAYfi7uquLASuAD8fQ3zCWmfFHHVSAo7AZAVzy3oKxqvukbnwAq5QJkVwIQVmyXrHulYALJisbckaicIjzgLHaNbCVO9B1BrDqwCyBb9xLes7lnuSSAgnQFMBUn6ZdAAAgAElEQVQayS7FHt68MJiWAbCK4OlJcgdWfe+FHxv+qrsOBVtQwJ8Yq15FwttToknsXBENJDHgjFU2BhVASHkhbB3xOxu64jtaHvneWuyrypRjHDIYGT5N8m7prAbAGzIA6k0QX+nzXDPTXH+Ku0pLFpUvavjI132j4ZrzniGu+Joacskj1nzG+tfyzxIXYAoLWBUTNQB+Hd8lCpyZLI1VzU01r5IsAFXC3Z+MZ5AbVmWJtJBlkI3z5rupb0PZgG10X0nxwzgpgKioXKR5VUQyPI4zViclZsKWlK+XcUO1Z0kQXcJqVK+9wkqt8TvK4y9JAUz2JZZeWRqBO8wIAFjlvuGbLY1AWPrYXMZ0D67wS+slxuVOUfk3zL6CsvQVG7AzwsqBLc/BTFrlxcUgxcmPJwNrxX2u8mnWz11ef/W1knxYMdgOQtVLDthciZtgIWxeHF7XOx6wXPyya9dV+XX8vQeTlQ6NgyGj2dsJZ60Bq3VAe9IdLEJKrTI5K+CpQJ38Ff0pQ18ogm56JP5OTVLmkIcNa6XyH8ncQ32qOwRY0rJ5OJvWpkZqZ9Dg93xDoCrK/GcHLVtOZqoA1Q4aKUnpU2Bq6DjVuBPpUab15YBwAQrHPbUcVUxsucJBa/QcSIU4geusylOFM92RxAABIr0PYKpUScM5iHEqn4rek0arwLYBeIilWrzfHdsgmkhXqXq80DErZ0xi+ZXPLwivASSHbpXPfDF89SyrJL/SBcfrXl4V1+I/9VkB1U575Y+HPGA9+8bH326bbPgAO+uCi237V+xT0arkEesAcKNhR35mb9vp8ZuPLIQLLrnCnrrn+23F/EJi/GE8v/3Rt9jTt9608n4AsYcdc7Ltc5B0CO+05jL74J672POfurVNFywrvPaXG2+xvT7wBTv2p7/IzA4zO/bL+9r2W1XLXfHe1+33VTv25Asd0dSYHPSeF9urnvf4CrPsmutvstd/6Nt2wum/8fUkj/C7B77KnrFtFbDF9X7pyLPsrZ84mu9de81l9om37mwvftpmNj1Vbfj0l7/N2us+8gM79rTfeVAQt96wQ/Z5tr38GWOA1U8fb9848ULHyrS2U3LNtckiAt73ZY+3t71gyxFg9ZPf+4V92BmrYoaYvXjbjeyTYzRWD//pxfbGQ04hSFh2A4Y9pp6rt/7RlfsM4vxRsJ7mof/KMDGVjw3txI+8wLbauMoaBYD8ji+fbF+nDEAcxhFZn5pP3Xx9O/QtO9o975IBcLz1yj/fYrt/+Cg75+I/pWUWXXeDhY2f2222vv3XPv85UuJ/0/I5e8snjrVvn/ArW/tO0/bN/V9MpnE96PjaUQ6seqnzIfs8117+jC0I+n/rx7+yV33k+xyztImD9dNs2jEf28223zSDdrPzXfvAN860r598sc20B7bGzLR99S1Pty0fWmXj3rh83r50/AV26VV/s+k2dAuHNtVq2Au3f7g99uH3q6yZuU7XDj76NDv+7ItsYQGMXz2ZVz9tG3tJrXkVrveIU8+3g48WY5WWrdm0J2/6YHvb87a3tdeYSccGKP/tU863Q487S0kOf94v2f7R9qqdtrKZ2nr81eV/sr2/eqxd97dbGGw///Gb2h47Pdbuunb1meEavnHKefaJ7/9UALwn1DDHPvCSp9lzH1ddu7MLHfvoET+xo868kI2CqL7pTXUoQEE7jq7kCpg3f/AD7L0v2dnWvcvalXE6+6JL7XUfOYTNr/odNLUZ2qDbtaO/8CHbcP1qk6VLLr/Ktnvhnty4VL6qpo/Eqzy49RA/1AjLJUEA+IPveo299Pk7jmiaXnPdX2zfA75oJ/z07KTbSqa7pzLf9OoX2ut2f7aBtXrqWRfYS/Z6n6+vDDZAZuAzHxRjlc97OLSzf/lb2/vDX7RLL1dzPFoLrxrGo0ZJ/2Gf29e2eFRuArh8xUr76GcPt69/9/i0x+ljQ3supQD2MDSiKr8uu+Iae9bu7zI0Fat/rbnWGnboAe+wbR7zyIqU0QW/ucze9r7P2qWXXZU022kbSikAB1W1F6qD+ctf+Czb7617sPHWub+8yC7/49V5rwomne9f2z3+sSNl/Nded72dcvLPeJlITBx73Al27I9OEDADHVCCqZICqAKrbe5VWNOfP2A/e/bTnzzCPv7tpZfbG959gF1+9XVKaLSmmMQsATf6rziPNW2rTTe2j/7/r7B1776OHXXSz23vAw9TbiP2Ujej2d+sernZs9O/6nUolaSpv7nqDdaeVmJ8uv9DWxt0DAE90qEUGAXfS82sgqmqBAe1VgGiUhbAvx3kgbaycuZiNmK8E8PQG2QKn8tyAXgPGYQOUjNJHWxVB0aHkIAqtGCzH9MgqMoGmQRQAai6BjPmVB96qw6uAqwEWIumms6SlX4lElk9zhcwVhe6HcrV9Ptdt1cChJuNNpmLJLW77IJAVAC/AjVRPZWrvwo/0iUiCM4xhoP4LyqGCA3L8+Ya0DXCxlXKt/lgo1GhM+q9cRJdUC/9B5QKuSwm2XEtrkGrOEZjTuoxpTHEzgegDbapvjAfJMsh3XMBlAFqRkMnfIbP0EFPAfchhwAfAIC4A6q8FhkmAJqc9gR3xR4FYxWnUWgrByDBymxY67YtUH+XklH0I73XSDoIWJXed9hX/MxyFn7OVltzgLq3DjSL1+ua9vCH/N/8CfsQTFXRtSV4pJRE+DyIqcSEDvmuPC7hp8Q4uSEfsakR69Cmu0yCDHxV81vPQgkC+vyUOfBcv1NESmC1QmjyECWeej0uJTvc47NKr9/CL4h9KN9AFRyv+1TljS4BqyOPfekPSyNwxxuBvV8FYLVwS8KoROMfGJrYSIrbr+OcFbS0moLLjmfkh90BkdGMILoqBVC8pM/Xjrm6T2IyJJm1/1Z9rNUDVmPDm3S8cLzoUjgIlTWh4hZTpF7a7VVf4th3jD7XeNu4LF0VWNXzqAKriwC8iwCr40qx0nXUDjnqNE84Z9FF1vvsJiAWmVUC+AU4mN0nZ1jC94FmKsv1pZXaQ9OpQdPm+mZz1mKjqTkArNa0uQGaUjVsZW9ACYBOc1rMVIS6RekSHQ5FpePnbLCBCRK6A1dj7TJIZDAQjKjqw0VmniX9YC9RxxRlSGKuAljNjFV/HYECj6mMvlyiYD9EBjn1kNZ5y2EHUFw4vBUGsOuD8r7T/+QoBmNApU3BQo0D53CpdKTFVBWooKNoVQXzN9zPunNDLdxwyOjdOVpLCoUcbY23nOW111jDDnrXq+0FO27D4OaUc35tO732vaPOXn36Ncz23OXp9oE3vpR6eOUXyok//+3jbJ+DDhc7jUbM7C0veZbt+5oXsDlW+QXg5errbrC5hQW7zz3vbmsum7bls3N21ztXmX8Yn8uuvM5+cNJZdvLPf8Vv3OIxX9rPtt+qynrDe4884Wx7yds+D4SfXvuOT3yUfX6/3e2+98oNVm5ePmf7fuYoO/S7CMZ9rWsA7c27P8ne+/qn8Xrq13vltTfZyvmO3e9ed7G11pi2W1bMV1iw8Vx+f9UNduRPfm2n/OIyO/lcaILiq2mHvvd5ttvTqyAzQLh9v3CSff7Icyp7BYcvWBSxITQa9r5XbmtveeEosHrgd8+19x1+hsrZ+NmG7br9w+zAPbZjiXz5ddy5V9iLP368B79lMzoF1opl/DhJCVml1QE+STOsOkGimc77d3uc7bnzoyrM099edYM96Z1HUE4h7K/mvkrUY12duP/zbZtHVAGw48/5gz13vyN1C64/l6y7rzvM7Tsvm7Yff2o3e9SGVY1XfGzlfNf+eN1Nds+7rsXrgu7qunddqzIuv/3D9bbbu79pYLgOmmZf2Pu59vJnqskS3v/NE863tx/0I1uOJjRkMpmtc6c17IQDX2GbPkSgKe7l5Av+aLt+5Ac2u9CzRksB3lHv38Ue/4gqWPrXW+bsI9892359xV9tWbtly9pNm2q27HXPeJQ9YZPqe3H+I0//rZ103u9tfmHe5jsL1ul0bZftN7Ndtt+0wrbDdVz915ts768dY5ddeyMZXGvOLLOPv3Jn23zD+yd3As/rx+f/zvb/9okIQx0w1zN92Pr3sv12fYrd9+5VRiju7+aVc4bGW3dZaw27+53Xoi4z5hhsSfm1fG7eTrnwMjvj4ivs9N9cYctXzjPI3m/Xp9oztqw2qQNw/LljTiPIS7yAwKoAew/llSxD8Nxs2FYPfaB9YLen2z1q9uIXl1xhex14mGy4N78BQPPt/d9kD7pvdV5cc/1f7c0fOtgu+O1l1keDLDDWul0C6fisklk+x2NbC/iT4EyDwOgB+73BdnpSlfGIcYC+5m8uvcJOOfN8u+yKP1Gvd7NHPtS22uzhtuEDNccFlB5il/wBQKmCdQT9AG6esOWjKsBqjO1fb7zZDj38KPvCYT8gGMVahYbZQza4v+371lfYNlv9R3oWYIB+5ZvH2v4HQUZD4Ff6ajTs9a94rr35NS+gjmv5tXJuwT7+uf+2r3zr2MrncP3veuNutuWmD0vHWuh07bifnGnv3v9QMWK5/WRWZAZWxTTM+6mA1c984B320ufvXDn/bf0Fa+LAT3/OPrz/AQlQWh1g9Vk77WAff9/b7S7rVIF6PMMvfP1IO/DL33LG33hgFaALmJsHf2Av226rR9o1199gb/vof9mvLvljBlYLcxkkA4IzNRe7vPdUQTBmQOJzFTWlursewGokWt234lxw+x3AKVYdqoVwbWCqkmHq5f9sgQSQDM2rCKwCnALW1FLDUICvBFQDWHWGIzvRg+Wbmf6UC/DjAKQmE9OrFzA/2GiK/l0GVoON6NkfsVVdMkBsVbH9wThFRwDYPOmqQvpTv0uGQNeIRwG2KpKmnU6H9rTXQ+UMgFWNQQCr4PGiIZp7Y2rO6cCqSvCjwkoPOCXoK8CqADLif+x+BBZ/6KFKG5UF/u6n+aITZOgAqZiTunbegxMIdC1w6gWsyv/0a4n1Tk0HJBa8aRWBVQlSJFqEN4EV4SWjcGy6xaZRGjtVR8lRFmCoxrJc2wlY9aaylJFwYJXVHsH61l4hAE/EhBKcJrBKn0y6sMF4HguselNE+Lqa/vjggPsuJS1w3wRUXWsWjPUA2VOTLMkASBLApWHIVg0pAFwHmldhT/IoIl2zGk3VZSbEWJUkQgJWa/FO5ByrwKquJQaIzyie460EVsMXL+OaVQGrwhyqvt1icexitnqJsXpbd7Klzy2NwL/pCOzz6pe48creCDdUOrgDZaX9q+qPTvaEoptzucGGqSdAEohROu4/BlSNc45/NP8IYLUQz68wLFMk4rfuW19qiBJZ+ZAXqHUVXEQ6cvK00/abn93k51V1QAKg+hcAVt1xGbnHAB4rt5THTIUwwXJ0vSuCDwOWm4KhShAVDaYApFIrFaX8TZvrDlniv9yaLPlfAb3UPsDXNptXsRyGuqkSwMeG32Q5f3H+GPpxyYDVBFYBnLLZMYHBakY0AZip5N91rsBUhVNd/F36q8FajQA53i9nTqp6DrDG8qxLLXgJdGR04ycr1cKJLcAhrf0ILDM7L5ivalDlX7ys0KmUTECO5XN5KpxrliIlSYDs+Kgi0Nc0MWci5wkUUMml2XabP9yevd2Wtt1jHmEbrX+fFBhDV+7iP1xtZ194CUHW4087jyBndMd92Ab3t523e4w9ZpOH2BabPMTuve5dR9h+uAsc59eX/tFOOP08O/qUs+3ci35Pf/CHn93XnvLYTcd+Bp+bW+jYYUf91DZ+0H1t2y2q2pLl/D/l7Avtma/bj2DC0V98P4FVnPOC315uD1n/Pnbntdfk76ed81v75tGn2f3ufQ/b/Tnb2vr3XVfu9nBol1/9V/vwwUfbN4/9uTcKC7sTAVHTfnjInvaUrTde5Hq79pXv/9wetsG9bPstqyXb5fX+9Jzf29P3+rI9+0mb2I5bb2zPfOLD7e41Nibef8NNK+2U86+w0375R/vhzy62a/58S9DmY5ew7TZ/kD37iRvb0x73EFt/vSrYxWPcPGffO/Vi++LRv7Rb5rr2rG02tF2f9HB79EPWG8nLzXf7dvKvrrYjfnaJffeMSyVH7Am/aPwQgb/YPT7XXF4jysQS+TwSDP6+HTa9nx38+ifZui69gD9/7/RL7JWfQqlzMfUTCzapadi+uz7W3vq8zRMjlzIA3zrLDvju2f4MNa9TcOAsGx11aK9+2qb2wVdsa+vcqQrkx1lvWj5vB3zjNFtnrRl74wsfN6KPutDt2ezKjn3mW6fZA9a7i73yWY+pAMF4Nj8642I789dX2j3WWdN2eeqm1HQF2NDrD+zU8y+3tx10nP3uqr/a2msts2dt9wh7+lYPsSdv8WBbuwZw4/Yv+dONdsTPLrbvnXGJPfwB69p2j1zfnv3YB9s9a1IKuH5IEQCEPffi6+zSq/9Kq/v0rTawp26+AUtyr78R88bsXneRduy1N95sR511oa1Y6NpTN9vINln/3omRh9L74879jR18zKnqqZwa4nlA3mzay5+8hb1k201HWKvJdA3NfvmHa+yiK6+3XZ74qIoUQPmcAcJ+4Bs/JtP7cRs/0J6wyYMIyta/bpqds1/8/mo7/7Jr7H8u/L1de9MtCmIHAHzE5Hngene1bR+5oW3/yA1tkwesN8IwhEbt2b+70o456yI77dd/sCdusoE9+dEPtW0escEIG55Jm6uvt2NPPdeOPeVsu+a6v6aS2l4HTW0WbNjvOugqkIbyMkzoKWgP/OH1r3ievWa3/7R71GRSRm7S/7DQ6dixJ51p++z/BVsxG6zQwhY1jI2xgrF65TXXcx0+4L73ShVWYJNCFgDzbq01l9l6697Nph0gxXvxmYO/cqR96/snpcvAun7UIza0Rz7swbb5ozYylPTfzedL/VoBmP7md5fb5Vdey7HbaMP1Dfqhod0K0PEXF/6O5zjlTJS7Z1bkvxuwutkjH26HHvgBu/99RzWejznpNHvjez+1SmD1RTtva29/9XNtjWUzdvgPf2ofO/R7rKUnEFbVwkpjRVmVWoKqfA63GljlJM1HkK68mIjRed7rwwqdVcQ6mHtKRifGKkv1pSRCxiob+qGxnwA2SgG0W9JtJzNYYCpsEcHsqMSL0mqXCSBble9RM0TETCEJQ2CVUgBIGJQNiSQ7EpU3w16PYCJK4QGgQvaDGqtgpzrAGo2w4mcAqzg37EqfnxWwivXY7UM3FcBqP5WLNyCO0GgnxipHFo2yKFWgUv7bAqxSCgPeuCf8SSlBWb9/QQZBSVKBiixZd2A1fGICq57Ex/ulnaux05Qqs0FtSWC4HANjhGiSxTdrbAmQFsBqJOwDiFQDK2fBhhjWGGC1jMCa7bauJxqeETQUy1u+tFMGqG0rQPb2B1bFWg/G6jhgFQAyKu6UNJWmMscJTVBBtvK1WgdWyVh1kDWasWYpgCB0eHOzOwCwOo6YlH2CIi4pmrdq77yt8OykXXTp70sjsDQC/3IjUAdWA1RNRsJLIseCqsl5qYJ2lQxN4eFIms91Y+qs1jEi3uk4NeN0a0xTnXBWPgCWG6zWVz0F7h8q2LZxmHDY5F9X0vMK3P2NHsdn4CKSo8EUjgO6htRqXWblTYsDq+UzSt0aeT85M3irGKvMuGZwcbGNp3KZBYBHf61sYuDORhqKhGKYWGUOZnLocnynbDnAORe6B6uGKpxDs/m+2bw3mZobtmzloGWzfTBSG7Zi0LDZ/pANqlb20KSqZb3GlPWbbet78zTeptedVKd/vnexfPWwUyKhuOngwTmtxXUai7kSDZYIrMK5nDRPs0OrTL20+NQ4Co1PALR6IT1lAVwTEtdXa96A96orbjVRK7dW11bOE7EfGqx00jQvS7hiZFzzysvOtCYExErXSV/RDIvn8EZACROlvRDsG/ZDzWXyp/WvBmUR6HBHMyFnrkpHVyyGHx20t22/CHCJI/3pzzfaq/f9rJ18zoWJWf7e17/I3v7y54wAE4uty6/+4CR7/Qc+x8ABrK59X/cSe+FOT7B177YOQSjYh5tumbWfX3iJffqwH9ip511kRx+8rz1+s0cYAvrrb7zJ/nLjzfaHq6+1i35/paE09YSfQQ5AY/3j//MRlvZ+8r++Y5/96lFkvb79Nc+37R+3KQFVlF8HC2B2bsH+cNX1dsSxZ9iXvnmSLZ/tkhEAoFprVfIZUR2w9lpr2Hte/0x7wU6b27p3X7u43jk761dX2IFf/4mdeu5ldszBe9oTNn+wAfz78w3L7S9/W2GXXXWDXXjptfb7K/9qPzpdurDnHfE2e9iDRlmU9fED8+9NnzjGvnH8Bf5Ysx370WdeZttv8aBFTSHKuj/5zTPt91f/zT79ph1t7TWrTNX6h3971Y22xRsPd7azgmIuXf5QQkP7hDO6vVQa48/gdEw3awTFCJiP3u9Z9riHSQ4ArNz9Dj/Dvnw8JBqy9I6eZZ7QON6WG61nX3370+0B64o5duVfltvunzjOzr74T75e6sCq3xUjU732lEevb+/ZdWv7jw3uSeAU57hpdt7OvOhq+9g3TrdzLrqGc2j/1+5gL9phEzJXwW4BU/Hm5fP2y0uvtS987+cETN+y6+Pt2ydeYAudvj1xswfZ/e61DtmZYeMBat1480o7/3d/sv9z1Dl21Mlq7IQxgFbvl/d9vt3nHtUmWfXn8KcbVtieB51gL3jixrbbDlUZinEP/JQLrrKvnfAb1kvusv3Gtu0j72cXXvEXO/x/fmXdbt8e/4j72pYb3c/uffe1bY1paEnKJoGddeOKlfaLS6+yI352nv3x+r856N6wnjNWVZ+Zd3IwS5+39SZ2/3usYyj5xRfm+5V/+Zsd9fOL7PtnXmSvePIWttuTNmdADzbv32bn7Kq/3GTX3nCTXXbtDXbhFdfZn2+eta+/fVd7YMEcnzSZqSf7vZPtmHN/w0AbjHycGdPttTtvbS/fYYuJIG4c8+xLrrK9Dvm+HfHO3exB61UbXNXPi/Md+K3j7bgzf2W9rprh0G4CrOnMW7fT5TflBQjmeMdyNs3xUlhUAqy5hu36nKfa03fY2jZY/z4srw+gk+O20LHr/nyDnfmLX9uhh/+QLNVgt8UqYH9rZ8w9/jH/QWB12cy0vftjh9pRJ5xm22/zaHv2Tk+wRz9yI7vXunflazEXwdZcsXLOfnPJFXbMiafbN75/oq+JfMd478f3fb3t8uwdFrUl9RexXnD9AHMvv/I6O+ln59oPfnSqXfvnGyq+XhCdBKzGvijQR1JE/zzG6sM23sg+e9AnbPNHb8r1+IcrrrQDPn2IfeeHx1mzOU2gReXJKq89hQ3Oqjq8GIczzvmV7fam92l/xeeCgUkSothva91pTTvsgLfbJg9d3y65/Bp784e+ZJdfc710hQlYRSNC+QFy58TUrGe+ykqplgOyIwzE8B2y+fQ9I+yhe1rOVCW863q1eXVH9U5IAngSOqQACOipipxAKv4NQLTRIus/NFOhTYvLrLNVCZxGCTw1K/0zwVZN7En5A5whJItXgVXxUQS+yYkC+AZgVQxJAJxinCMJ0idYCh8NazXYquGzCfCV/wWiAV7vdLvWWQCwCskArP2eM2zJ0xWw6oxVfjCkLfBeJLFXSwqgylitA6vsGQCfnaxP+dP0X+rAqscpJB5EUtHBUFyLqrJyUj0kWFj+z3svSTXRmNLFvHyugAmc+wPIB9Gz1LMP/1V5JT8f1rdLcpHx67ENz9fCGGouQFqB2qV+zPT5JCugJlwcLfeXAWgiQcH55lFkRQqAS0ggvNbVOMbq3wesqmmVS9QUjFVOBydDBGMVMhSrC6yOM8LyQ1eDsVro72tYMqM5NFbrjNUymp+ED9QZq3XMYQlYvVVb59Kbl0bgf9cIlMBqGIsIKAMXTAz8ory5knwu08PKw6VBLPFTmnrfXGQC64BsdexLYPW2PpW64aw6Z5OB1XD6Rs7LPTZvzJWysoIhF05BHogCC6om1LXRT2CXSnNnPGAp32Hi1nDbGKsBro4d8MkwdXL6/HOLgd/la3WN1SoWXUNd45rQ5dlZCBwDAqgqF8KsQpYfzifK9AGSdoZm3WHLFvpDW95H46mmrehDKxVsVQCrYKUObfmwYQte3jgcujNJpxKg3sCGjdzLPjSO8Fqf51f5uVywPK8HzP7W5nUkEQqGJ8ckvmvzQ3c17ktBAZ3QaKQDcJWC/NHYyseKwKpKvHguXqs76tDtY2MUZ2r5Gta8BEib7zvmnDL9Xg7k81DPNc+RAGK1FnQXAQqKo11vLIHXwSr2e3VtpQgpmDGvnKE+rnLEhMcXndN5rQKcM4ibO9CCoRIskHREP8YkJg0d2CKRUCfcVJuSlaC5q3e6Hanega4z2Y4CcCP0WcvTiIDj2rHEjZ2lEXYo/ergpHf+FvNDjUiGDZR14rOhfR36mZFkEVtExMpC6ypK84Il7DOfz8qrEmgbC1a+gpFYpz5T4r1F4zENQGlnPcSJOYTXQxQvVltq8lAA9ukYPsqpOYPfi5ey82RpnerfodvF1ZzsPe6g0OBKi7Ja/TDe6R61nbEW8H6tFfwsWN6BkwYfvmbrwQDjnGZwl9dSZuEUACw336wrmGyNzxnZEQ+YGbz7Z5ON0srDHJStcpsUsgRc4CnLkl7nJXtnZwaHLIv1uZUAHQSeEUQBuEAA2LTB1EANY1pN6q8um2qzXHtmasrWnJqymXbbpqaaBI4BeOI9MzNTtgzlltSXa6lcFTtor28LvXlb2ZsjiKAu2Sib9VJOl4PRtekrytGZQCrvzed11tQVm41DHE1xOGciqeXgvDcuJAMaVRORGPQSXZQTcym6PYLud49AkPaUUDIGp6vjJb553sbeJ7CfZbIxX1w3TscvbfzQWmhIJOgiPXOCCmjYjXmFCog+mKtirYLZ1l3oiBXX7dgA5cMdvRaMMUnVCFhQ4yU8R9kCSSCNVihlO+jMtLH7Xc3eF5uiQIy8xvTVj08AACAASURBVCoJzcU3jYrprvtz4/fd0POrWW9PksieugSN74mUAmCCT5VgsfZDY5UJVGph4n3Yw9AIR+XRBNwcOMI+f+4pP7SNH7ph5eQXX3yJbbnVttULajbs29/8mu2045MrlQeX//Eqe80b32kX/PoSMtLUmb5pW22xqR3yif3s3vdSdUN84fzf+uGPbZ+PfaGisUq76JqRlJB5xXPtNS/aiWvq8/99rH352yekPoexJQVbsLRXsd9VAfaYpyy+zjqWxfrUO/yZJ5/Br9rXqN6SZY8qNjC2mcKTwTpocd3KvsWWQVkAMlQBsoqJ2m62vcy6xb8DfWWJv7NWA2RlmX90WvcxUzMs6bAS7PN5IezXATpnYzZbYspiQXGbilJ5NLFjczNoqgJIdZvW61OCAwkSrFuwWfEdwGpSrfXJjbkFrdXOQteQmER1j/YhJRqbDTRZco3VGHOfz5K4uK3Aat/wX2LhRsl42qccWKWvkhmr3Ediv5fBlP/r+rQBysb85bziliOdUVZhJvBRe5bWJI7B2oUMzgZJwv0APjMCfr7nF+QPPBcA4qm3APJzoV2adE29cVyAs85jCb9cklW6FzFWlXQIUgHnlJNfOGuSyct9JpJrNCIF4PePNYuESqG3m6q9MPOpRevfeN8qGKsY5ypjVVrB1eZVYgErYlj112oDq85ixl6r7VUkDJEvtAdy7/YmeCU2Me4qqmSo8T5b2KtV38XoO5YYq7dl1JY+szQC/2YjsM9rduMV11mmJSBaBziVRSzRnqqprJTu1Fia/xRgtUCER01jfkCLM1Z1TxVHOz4aGn7lIIU/VwM/yulQXkv1uFWIufoaNozJd7EYsLr6jFxdZZx38tY3+Tr+qcBqApkYsnluNpRWqS5FzdQFNJ0atKmXOt9v28re0G7uNWzFsGmzvQEbUXUaLTat6g8b1mW5izZmanaSYRFAU0i2x8R3jwhrgWQ/ByvpxOf1kBqoa4A1zqsBrJbzxvGkDGakpecRYzSXItinkjJm/71xFbRXWarGcngvc+IacVBuOLQpMl0dMIk1644dNceKC0pBIX0XL+MrQEsFkDXmqx9A2LE4q1qmRTCcwFqNUp6H+neEWuNnYQA2xSE5DrpPJSeiFCnAV50fcglJe8DvMzXrKhmJcY8pIMsaerVbqSLhlEvwNcYfzscJofwYXD5ObxRW20cYF1SyDnGfmgMBdmXAzE/KLrv4N8NEv/JgrIBlg1IvfOk12QCnbLrTqt+dORzs1gR6h/pjrAuUjRVAYwl+VCQ6SmDV11nZpsQnvfA6nwsOlOpadJlqPlGcryb+zXmY7sk/50Afgd4AVNN7FCCHHnbYxZT88nijfMAlA0bMSLFb+KSLZ1ZJMqYGGYXd9fcGyJpmSpGAKdcLWz0VumxR/cjVBZuU2Dy+zrgUhIjG/JaGW+hoejBEsN6HOAGpYd8KAF83KPA8AlW/CK5WPwYSUrHSM2ThgDXexKkXnVEc2IYdZrWkQG6U3zYAMLTaLL2davn3VJuSCWigtgyg68yUrYXfp/H3NkHZmelpny5IjnX4b4IQrkFIJuZgYAsDNXwhkwrapK61iyFCxQKfC/XqvISUyRtnVuF5M7B29qYDqwSsCVwqGOdw+08FfGHVBNhAo5JNXCg306dsjZ4jEmSav0jkQe6DTQXDruaVzfWuUlVVAISee2IA8dmo9Jn2zxPmaak6IICpTC1JAP+u0QjQtN9V93GWA6OTeAffXestCLAedHuGMmXrKZHH94KLF81ukDlLItR1H+t2AlbdymJ0oag48auodCl9oJiwtx+w6s0lJzBWb3dg1W3l2WedbBtv9NDK7d/4t5vsze96v/3opJ9VgNVdnruzfXDvN7GBVvl10y3Lbb+Pf9GO/p/TvURYGqslsLrZIza0T777tXa/9e5h5110me2xz2dt5fxCDVj10XTJlURymPBwwltK8USdRBD7QelGEIjSqkp+dMimeIl1Ce5oX3XAh41/1OTTU4hioGId+BbIPAQkAQiw4bXcyAr2SaX2Lj8FndboRO9d6CU3IA1W2DEdA8l7mQLYmEhZ41bafm4wYgXUyhaQlQmmqgOrkgQAc1VyAEgkAVTFN5Ih+A691fBEYozwHAis4r1gq1M/NYBVrEcAq5ACyHr8SgDofKvfvKrOWIWn7udyW4pnkRin/gwzkBrNq7xJadgukgqkCU17VwCz5f5Nxij1bKNiJCS8AgjMwGqU42sTcxqFPzcyX92myG1wG57K+F17PTG0VVbf8iQGG1dhPkTCljqt2kt07y5JwGozfQVBQ1VlmoyrD6xqvOK80PZVQsXnq/t72gdU9s+4h/oXAmCZImRTXvj70cIgJ+/+XwKrYoT/KwGrUYU0ih8sAauTt+KlV5ZG4A4zAvvsAWA1MwgEeciZSI5mERFGkFoRm695nyUOmECh2CBS6anOWn7VccrbxFitOV8lA2XEca6cf9SFLgPmuM4AlIPNVwFLS6w53VgFWci3W7vZyphVUO0qa7MOpE4CViWUX7C36k5pfQYXGeB/HWA1XMDsOYudFX6oABeEod0ByljRgGpoc9awuaGxxH/loG2zgylb0W/Yiu7QZvsNm4emqg0MIXbfxdmjFDoOzpA3MCZfIQHwpDnlqWGU4IwFVuEAI94up5Y7RvGnYFAmxipvdRQ6jCmRyosScumBdzqHgy1kGvVzh3MyVMuOpWp25d68tdg4oAqsBnOqDb2t2nwJVpx0ZnMzNjqBDi5MCmfJtPRAIiOOCN7V5EqAQ9xQAKzK2juHdqz97ccgJbxCYJCcVQdVCT7r4wQsqJnp4FBx2ngeDOqK9+cSRY1nsgsle1Vcl3yNFSZvwUxOwGqeIAqaipPmM1QZWT5HIskVzbn0MDxgiH8zSIL/j2YP+Fegg3Dugwfnf08BKZotlM6//q0DBSAbdItggMSCcfZrCVYKbixC1mJdcE2ItVMCliTY+t9ok/z5c4dyMCjsgcBVXlwxYvFP122Mw6cKgQCMM6uSByHDKBIg+T0c63QMx5+9K22cCUE1GU1BG3EwvsQARvchdWJn0xGUzSbKth81psOIXZAxJJhHw+DpLQKdhQZrQlwFAmbrEhM7g/RkWgfzLgESvo76mQ0uTDAzWwf8XFyv1pjWGf6hzvTx9kDFxazHQX090uZmEF8+SMOGrMMFwuDzkbQyMe0AToj91bB2G4zWti2bblCyY6bVZsO4ZVNTBF6nWy1b1uoTcEU5r56T7yWDofUaABc6LKslMxPgINhc/Z7NszGJ9uLwS8Ry8iXh4HQK6hMTCWW1uHyxhWBT+7A5FekaHSM6jXssLw1EAJOUbUmpD+4pfOa0agAm/BocFKJdcweOFh5MLlqrvOuoUQxK7jH+CpYDcMK1YohxjimMlVcZBYZAG+2NYphWA8MOZcgd6Tzi341u16y74GXIYM4B2IGcwAJBn2FXzWYAZPOq0tweZbOOemZxvzX/sTKzc52PWEpjjlLMu2QpKtmPsZ/SSI05nJIc/pkRxqrWlUAJsVD1reZVqwOsqjKlZ+ecctR4xupjt/U1mGqQ7TvfPtx2fGpV8uDKq6+xV+71jsxYRdKi2bRDP/VBe+aO21XIBJgDPzz+ZHv7Bz5DfUhpLwJskb0OxurH3vVq+8+nbG2zs3P2iS8faUccd7rmeHwrZ+gJumSi0z9ibo2+IuZ4xScq7WAEKoXtyY+6mO80PgF4RSf2SB4FwKa/C0bST6z1MD8AtQJgpe3ArkWwU0272FzI2b8sG/fGVmCcApiMRozBZAVYKkaoQGomdNK9OcgLZmxLsgNsRATw1kE4galirGIdYd8XKCrtU8oA9Ho2Pz/Pb9k23Gsw132vA7AKULUHYFXM1wA3laDBfl/qAAy1zjF3obFKhy43r9Koa83xnjmoLQF1jnoHm50aq+4vqnzek3DZsKakG5mTGlTx993GitWt8vlgg5fzKMdqmr9MKHEIxA7FopHPirEUYzUaLiVL43ErE6ausRo+h/RRvWy/4msKuFQCAsB4wRjleIr5LPPXkwyW+26saehJnivsDYBN2Gxti17BkMLDcYxVNY1EYiyzUyVDgGvBZOYRvaka+bUJUI3mVZq3BFYpRyBtXq2YXJEUwGrSWaXfLfZ9zKfbg7Gqe9e1sclWJMdXAawGmeXvZ6z6PlkHK4oJV0mm+7NK+8uSxuo4E7/0t6URuGONwN577O4SNKOeIooAtDlOcm1Hx0LAY638eQSYrX6uBFhT7D6KssYOlAP8cY+iHnzW9CmxyQUjqM4arW/GyRjWQVBkGAOAiODR77sOFlePWfxWATLH+/2rnmmLPZeyMK5+pFpAUjvMJAy2/ljLo6q0a/wVTyrgroLCfhGMEgOoEceHJTGexwdbp+8ZXoQk3UHTesMp6wxaNg9d1J7Z8gaaTjVsOYBUNKLqAWht2jw0U50J6S62+00xALV5y2e6yNhF4K/IsEQs0odGQNViLlVeK+eRa6TKua02RPNFkM7ll5DOF5dLB7pkrNGJ7Modov6qAEWQyehjQlPLyw5xDJa2eROsFktV1RCq1CYTmOxlSgVDqIdS0tCCSgzVuESfJ+lxZ3Angk064fxyVqujWcKXRm1LKvUqmhGQFebBFOclWVOJK5ofKkAPL73V8YvniAYCBfuhMseTxq+uvzL3+acCaCoCfj24hNRWbZkzhNMyGllQ4xeYglIvL43rT29FSak3vPA5JkkERweI/OfAILE7w5H2EDM0wfRYwF6RREaSB4gkQzQe89/JquQjS6Gqg6LehMyBqlhCvhn5swoAVcdIwVoAtj4fgiMeYGuaafW1679zbrCLc/qDN8bw1RWGzl/n/udM1JiXifybmJYqQ0OwRFYJA+vMrBUz0O8gyRYEWBy6aJk8GiANmqQkENOTAdx7KKsj8BfBcwC5kdQI5UCtGA/OfG6IuFWqGBZr08QujEmdgCKQNQeFfjGP5WsZa8SnUZITifkHO0PNviwTENNa91HI3KTL8A8T4Na71FCjYLOSeSRASE02MBVbRhCjNXAgosUmQ5AOmJ6aJrN1jSmjdAD+PUO2a2a2QlYAI9UGTQxrhkAFwNYFWzmAlECXIGu3BB78thBwE9DA4DrIDfAWjZ8CTNCYqsFXsuPFBiN2nJj3IUESQG1ipHvznGQrC1BVazOziARkC1CSiQu2nDNQE3gBqZzcTVoagjJqmDvchZyFHiArGLMIyFnhn56b6wr2h9bqd/XcCfAIRAUYA8AaEgK9zrxYrp0Om2Xh3wBcyR5MdtsBet8L6htsNFZNyck8lRzEyWY+/SvsSCRoJ/gs8XwIUsfCLd672MdkX8X4i47hMf/B0SOIQuAhA6tCIKL0X1IAGJeQ+Emdxgd9O/vUScDqE7WDOdMaa/KpT9nRPnPgx+2+95HWM75OOf3n9tyX7pkYbJDd2O8de9mrd3uBzcxkTWo84xN+eqa960Oftdm5DkEVJgcICqlSAfP+GU/e2t73ppfane+0pp388wvt9e89JLJObsd1Xs7pis3Nzyc16qkkfpK1HfMgPcHu5jEREwoeQoBSmsrBZNT+6/UE7g1qEQfeJlVP59aTUYoSfK3NAFZhdthtnbbe04JeXo11n5mrpY2SxqY6y0sCQO/1OMtHK6WSG2ZTBFNblDohpsedCgCgy0aw/N3XFxjzLhHCIntqrvaYIEJiA/rDAFCHPTHrlZTVPiC2atd63T7Z8KnqKEg3XP9I2vuTJOMfIKyagsJIREUU9oCB6+4OAlhNEnBeHeGJN85z11TVtahaIC157rsOzvKns06THECssVxtgfWloQy2qTNUKWfQ1tYtZNcbhuEe8u+ZNRsGJTM71fzKQUacA+PifpWaaPlx0nxy2QKXICBrlKX4U2KtJl9Q5f8CIyMJgGek5J00jUsZA1UwpbnCB6PfMV85pSQVrpykJ3vBVBXAK1+FfronM7mi+W+Arn6PzlgVkxXJdhFZ4mxkCPO5od+C/AHZNn+urJDTs5EefWY9j13Uvh/GdfC2fE8MUBkAL8Fe3qTWD/yESVIA4S/FnKrE6JVEmttOfyolPpD2W7/oCiTiYx37UBVXqN7lEmN1/FNf+uvSCNyhRmDv1wJYjQCzqhXH0rOC/VDG+ZMSNtxjSgRuBJQcBQMjm1RJUtY/5+V3sVmu9kMYc6GJdVt4x3VjWP4++lo4r+OAzclgZ3kp9WOOY0Cs+h7lkE36muz8T/7MYufk2SZ8dHygHv5RASY5IF3ZqIpjYvON+aCNGrw56QrB1QUjFX+HdurCENqoTZu1ps2yEVXb5ocNu6k7tFsWetRN7bfQfGrGFhpoRAWqTxUALeGFOjCzyvH3AVksyBp5ruUA1hMWxQJDIyZpYjlgU15MrTS/fElOg+slegmpwmsFdBHAsfmXdzgnjInXvLSM0gHhmA6HNu16ogzYwjHitUaJecYO8Gxw0XDcWdbq91Q+7zTmnuRIWXkPgBKzqk4PjCx5ccOxjso1nUGHCF4BzgfwOLpiQLYTSKQnmWQAKDlRBVoFrup94V5qqMqoO0CkcTMjQpkxsys0tfylauJByYX4qmfFEzCZGK8BIovllJ6n09uk0xbzRHfNuNcd2QRqh0QAEZTQwQT7RM0Y5PRmDTQl4fAtNuCQtFP/GwIbZ0UUM8mD9HibjIFCGmeHBBjCy4xmIAEWhqbruH1F5WvFoHlZHw4Tsgh6NUr3eQpnWfEFB0mVY4zVVTBdPSgheSPYKQ4ApvJ2AlOFNmsk5bwUMDFeHAKVEqPuEyWnXNEJjRzdeyprrHhvsJ8Ivla0W6vrspyJVY1XXw8+p3glaZ04qOrrI0r/OYnI/vHoJBIQ/D1YqyHRETbE9wkPUGln8G+Wnnrixu1K0tZ1vVLONQe+GWABsGiBsYmfDnCQ4CqWahtarTNtSgqsAT3WZTMG7dE1pqdtumVkugJsBbiK9wLQYCiJrscNJPJ6ttBZIFDRB0gIwJUgo0ByXHsfJbIDgd1gu3FOMc+idcDnAjaqB80ptg7gG7fejpaBbpGC6M7J6vthsu/ZpgUgzykIhm8ASm7GArQo9zqo0ErmQM8sVrCAlwSzp9JV3Ks0P0nF9baALleAVjcE3cQ+w3PEsaO0GrqPfbBZoQ/Jxlg9G3S7tjC/YN2Feb42BKvVZVzY7ZxNtFyrNUL6ADMAFgcBIHanVbk3IWUl2kAdr83mwmEnMs7qTUUX8btoW4MDHHPeEwsAVjE39JycJedAmbrWZ43VBKw6UMFJNBjY2WCsbjRGY/WxTyiAVQB+SoI9aYcd7H3veaf9xyMfwfs465zz7btH/chWzi3YQx/8IHvSto+zh2+0IZmRsZddcdWf7JCvfNeOOPpEATEt6HG7TSZzXIxN2M3DPvUue9yjH2433LTc3v/p/7YTz/iVL2jP2fnzKIHVuh/ZKkFxt7sVuz1+u1RCB3M9tsZi/tb3z/x76MnHLuQr0xNf8BWkj6y1QPPCpkXOZqXJwb17uhDbIQko00lflQ2uHDjlXuoAKsExJt1a1oZtcemAMpfnagMExaZwDIKr3vSK5xSoCr8l9Fipbww4H2xw1wjtsaEVGlkBXAVoCsY4tJCHYpL73AQrHmxWAK9oeoXPKW+mQQ1bAUA4J2qcHcvmVZ6EwXp3oJX7a6NtFWCV68jnROp674x3smzBns8TQcU1wUr0p5GA1VxNE0mL0ElNDFa/9pQsJvNSLFG6M04kGPKaS2A1mrxmYJWsTvxXAqvhE/jckzYrxkKfT+SCYKxGOX4CViHDFElMZxy7vqqMUowHwE+sNzDFM7EgNP5VaZbnsoBVDbTmrljf2A/xTKgB7OxZMWrx/mZqLod5y8Szg69quoX1H8xVbxCFPVGzrQKsoiJDY+D60AlY1b0uRvmJnSyAVbqrHGek6D0d4sCqKnRWDazWTUcFMI2qPb+ySlxeMVJV4tC4e6islzH2ive+xFidMDJLf14agTvQCOzzupe5E1QFVbmnQePFIwOWBRdfk1is/8rAqpzjzAqarEEqpym+RsFEbVx1xy15k5OMauHw/0sBq3X8Z0Jg8g8BVglIuANH38ZBPQdsWBhEVipA1YZ1BkPr9MxWDlq2ojekXurN/aHd0mzZcpT+94fUTcV7e6x6kjMFFiTDdGbWC4CqAKsWA1ZHQK7CE75VwGo5NxZhgjOQZ9MoL6cqP1drcFNZl/6LgmPPzboD3YMDGU6Yi+OzMcSgb+2GSrJCL0tsVZVXtQkmBtjqP+k8DVJDlbiGgA0j6C4d9AqYHs1VEvDq8C/ZDt7giEGzA3NpkEcFBhj4enBdZ06ruZOc1gQKlY0POL8ShdMd4wx+ElhNN5eB2rqDWJkDDBpygDAa4NWjyDx60QBtnAkpmd91YDWz4ryoN12Qlzl6YJ8AMIKqIZPgoCpOysfqqJg3VJLPyRBTl0WWa+iEyenVc8K/M3iqCEbaksoQ4N8IJsR05ZU6GElw1s8jTS+NMMHMZI/KWa1/80p9LY4yBYLVUNhy99MD5Eo2vqhsELDqn0nAaZYiSIwHAnn+G0iOwV51dp/yAsG0dGA24qKkrxb1jAoQggGlu1epKXlFRdaRwBYTF9qDwGgSWBeMsCGDVIJ9LNvLDEm8BbZRhxutMmBQVHyVgbCCwJxo0CE8qHPZACVfHKNzoF56fQ6qFgBxJHnEvHEWrRBIZwENWB7PwM3LRePSCITj1A5mpjmaNYyEy7NpiLPCnOVCkMIlBAButAGmTrXtTjMzZOxhzJfNTNnUNLRbp8R0RUkuWGN4PwBaPDaMba9nCwawdV6NYgC4olEMQAZcGzJkBSiK26fsAyQGGl4S7rq3Gk5povZCO9jtpJ6/osyINQX2aJ4GsKQYVGtJIIuD035szDGAKgJ3yo1e9iDYd/i8dGYH1Jfl794US8sW7DUIESBXqRJcgkTUhRSLLzqbs+mPd0FnLg6gs1qf634BqPQHbIrVm19p1umopBmvQ9PVm+9ASsAGXs5MqRuXcen5cSI5FICKT5Z6crPq3oQ8SWXay8zdRmA1QA6NCdZqMNnAY/0nAau0QQJWydJrtW33l+5qz33WzvbIRzzM1lln7QqQOr+wYH+7abldcNHFdsxJP7OjfnSqnqcDhGKxCZApGat77vYse8PLnm3T01N21Iln2j4HHKZEm5tvTtvbAKyW2+7EZD5tv5hqqmoKqzmaPK34Hph7qZFOtlcCmEB4L4BVt9fUSsVrnnkge9UZ5vgcbDHL/QEAoWy/5QAWf2+xyoqsQ34G4Cpe13tzp/pgF4IZi7Fv2JTLnJAdS8ImBTzU3MibHappU3Skh/4ygHtpSFPzuC9wFX/vgpHaGbD5nd43NFQYlTqssA+VeM8rTpgkddCWqQNnrNJkO5hGYJVl2ZKMiHkT+3y5n9DuU8ogrp3QsNYLbYxXKDhTVUm0YKwWMkVMXEWSAjZByYkAN7UFOw85AYlqzKfkclT06L71+TKlJC3d/1fAKvcwwIquy5p8FvcxVxtYDZaqN5yLig+5KQ0mDymV4GxVSvBQckENt5hqoCzEbQNWYw3+KwGrUa0VYxreD23JJMPDzWHUh18CVkf30KW/LI3A/8oRKIHV+gCwaCIFax5EJas+Hni8rcBqee4c01aQyNV6PiOAZeVTDN8UiKZUmPuANSNaHme8fS08xtW6sqqd/kcDq4uBfSNuZ/nmCaCq+8m3C2O1MlwRVAfBKRK4DNha1ukbWahzw4atGAg4xfeKQduW98zmoZ3aH9p8s22dZtt6zTZ6YaZgVvqZ3hwn06jSJbB0079Uyjt+PkwEVp3hliKJ2lzQekgxcfXVRYBVwjXBLqzUW47b1Kss3Cr8pJMz/+2szQDvWLFKBx1v6TrLiMJ+0p6ikzmwNllP0mAVcBLA29DIfE3zR5lvjanOWSmtT+BJ1pRkCW2UpZHpMzQUzwq0CSZkTEo1FJPPI1Apg6ox0B4Qu2OtrtRy4HnIMmLjHxyq8HuoBGAASAsgKYDZAJQqDNLac8/gfQGKxXvSPIwbLT5cub4qqFuBQYr3hWPsN5hBM/4BQLg/L/6I5hcB1CCo8CBEA+SaaTlAyZQun8ioQR+4dpiDpF7vLx4vA+sAs6StJuYhQNXMdPUHqc8wYA+wx4FVIQNF9ahDdskga71KHqJS4OUDqiCg/ErJk7pIeOVtCjA4+g5QSNfV2TYOeibqi18nQb5o3JUaPDo9pgB/E4MmAj4GoM6eS2CpxgLBe0o81eY9gVUArO12LrWPccD6LRhHMa9Vukd4IK2HstkHtNJKgxX3rNLQAFbzvJSJQiLB/+Y2SxUGsksJ2A3pgLCHnpyJpnmcewQ9tC6aYFpHAjM+6zYozjdu6xoUSa80ebxRR4D2CBTj+ZGF1GwQQAXQAfkAgK0AWWdmwGg1W7M9JLCKvy+bmbHpVtum/TMwUyzpdQYiwFYCrIO+dQdo6NSjrmqAHXgvqy4aaj6D/4auq0vWFRpXJTaz7FwA4ZIbUGkyhhElnmQgMQkV+sqZgS3ARb4KQb6CmV+WSvMZ+uan/UAJJ0jvDJpepJvK1zEWSLdpi+pB6bV4/mCsRjm0Lmmg8le3v2qiIyAWY0qQi1gXwNKeNdH0ygEXgMNk3bJ5FliuYApDQqBrvfkOUCSC2xhjdSiPeei6527zwoaJ91baitUDVmvmPaOFoy944jbKrSP3IHS9BFZTJ/KUTMiMVTQGU8IvlwinBCFfU9MgzCnqUnL8czPFJK9fAKsAWNUNvG3NtrQWCfZ5N3vMADW2gWYoSpULYJUamXiCAMyUqA7GKo9DyaJgtoUN8VFPwGp12ErTfFsYq3SRCOKtGliNeajHNQ5YhS+hJETJWA0XDckCnI/pebfbAlaDMC82IF4Lpqp+iuVJxiqT5GCgatyZbGBTKk+qkeGedVuVwHFmLCWmvVlW2EC6gq4P6mxV3afK9KXnnH9iD5zciQAAIABJREFULXX9O5X+A3SFhvRCx7odMMalzSoWaPm8vGLF9wGW7EfjLE/Symf0Mnz60u1ci+4EgbSHsjJNjUOlLRuMVV+/QSQvGKvRSFb6qqOM1WCuxgaSgdWYjw0yaFV15VIKqwRWcT2uQ+qM1ZA/iuoJTm82/FsNxqon+oxSAPCHwl7J32YP+0hsQxXbZWXA19T78zPBfqM7C8Zq/j3mbYWxmoBVzENpp4ZdLoHVkNfJjFXXx3VdWOyvHMFbyVi9tcCqvO/QT5IQgPzI0IIVWC7AfbIUQN1Ejybgsy804iuOse9ynMaTI2LOTfrYEmN10sgs/X1pBO5AI5CA1apFkdMeDKVV3G/pIEW4rli3CoxWwEp34iul2LXyqnBgtJlMRvzGGcpwnUvzVz1Edv50+PL4RTA/ct7FIcvFhqo6HPl8AUARJJrIhM1HzuBQ9R5Gzl15MMV1F02tVjWVK+NSAkK1Dy42KiXTjntSAYgRlGPAAbcEAWfDumRVmXX6TZsbNG3FwOwmfPfNlg+GNtuDdirK/ptsWAUGBTSdwExluQq9N/dBPPCPpk8o58xtLZTpTvNrEXB93DgJTylUAgOULeZxOb/zMcJZKH5qYIrT5PkxMvNDh66YtylbWhwi+rXH5503lhhhMfbSXQ19OzkNKkuUmhIYHCybogMnoI7PcIARz1qiDoNl7miU3xf3FeNB3oVrsYpN4EEC5oIzy/PHxFwl26o20YKRpWeoRFCcI5PjAFx40JmahuQDVcaX8USmmEW5VczbyjOqsfuqc2T8isjgR369AvZWPlY9Rnktuk+fugX4KKevODZdd2kf6jUvx2LQpGBcyzozD1NQpYfizn9mXcV7mbBQdOvHz+IICoICnAxGq8rZEoszGmeV7BYafWcjMhDQ01F+zxnMwYn091bK/SsPIfd35vSIfaSwD2LExgyIBZwELwrbEHFmZkwHSBsNlzhcbhMIImkD83JG2YoE7Pq18H0ssw3mqzeaiAv2UlcOkYPY2ie8U3XNBuQ9BF3fdc3RmToCbYCnaTq4fQzwLhpCVDorc01E0V8tOeFzTc3TfIxjPtX3CGciVeZhPFyffzIEqW49zcsE+Ptr2sJcUsC1QJM99sZO2a7nC1E3Zz0Xsap8vlE80f2Alrp5A2QC8CFJALP2dNumoM9KzdY2wdW1ZmZsqt1gkycAs2w008DvYrb2Bl3rE1gFa8w1DocDssQgBQD9Q3bz9oZW6gpu1m2I7ahpop9sWEVgPPRQMQcErFL7lFmGaLziy90fdGJP+7xjo0BPFDAI9+fIlUrA3jUpo/ki3zOwPg0wjQfBaAS2yLN4ATIBYgD+kLBoe+kwrlsJCjGl0SRHjN7cVoosKSb6BqyQiGeLv5EnF01dHETsUjqgYwMAQWS4AhAC4AqQVV3RQ9dVtl/ajewbUMod+O/lOMdsCcZqbRonqxtJn3g+yY5zLENbMFc3keHrYKies9h6+ilgRrq+SmrVgVWVf3vDncWA1dBY5E1lxmowVwkAglHJsubVA1ZjrVBrm02sCmDVgQ7Jl8AX07MW1z4DQYWcd5WwARsV02qCqx9bWs1NrwCrPFX4fWMeWmZ9R7MlF5wh+xxs7QBWJUaUpLW9VkNSAG7SaY8lCcCePvRhxEJlooMl/gBFlbQhoOd/AzAIRiuSE0yeObhKqRJ8k8kqvWhAaTh2qy12OrcTb6oFbXgx3GV7mUTxb80pAauY92xkNRhQ37mLJq/e1Gqh07EFyAAsLCT9Y66begKa6wRrVP4AkwK0RyEpoCRA0kimHy5/XHbVtWbd/8diJ8vYmaa6BwcWS5s1DlglwOhJd08uxvXSL62QJaIiRA9O+1vYl2DKOpjpSQwyVt3XlV305+mNnWjHXJ80ZFkw3dT0KsrgQ16ibBwlCQgBl/CDYI38WtznjufGdDH3gNipsd6kiRrBDb0Un7tiyevZxBxNc5g9p/yzwZp2PWAlvfV8ssaqywAkKYAMrCrG8sZVfsbVkQLgnIlYa7E4kiSYMLGqMtQFprZdSgG6b0iQlcmeRTRWa3O5jGnHe+k6fzXxWPV7FmXd1jGDkgSxJAUwfjtd+uvSCNyRRmAEWHWjQA2h1RT+/HuA1XIs68BnNrCTQdVxDjFdOv9IFVitgqclc3MsOKtIvB4e3ubHf3sAq1WH51YAq5WrXnw8q8+keO/tBKzmwEUbtMDUhnWGbVsAO7VvttAb2vI+yv2bBFNv6vbZiGremtbtN6wL/aYAbrA7RgdxRouLjUsG3nAdiwGrE8eheIFOc+n1R6kv35NZW9Vp5GPKoD5HEuVTWWzDjy72OoWjJ2QS+OGKD5eF85zjDsiF4L4cUQcSOSDO7gwHFaXGqZw+mDHZGaSeUwGoxL/1M8rQNWCl8xvBewKaPEAgwENtVo/1XUtR67NhPe+snMC/ugEJYLTAF9UxVqBEPPNyHZVjlOI7vwAx4/xzxbF5ICAKY788cEvwVX7TyCfKJkLxLHiRPmbJAhWRp+5CQISbKKm95ZWVfbkikZBKrMsGAt4cIWZPCWwF6Oas1wg2EEy5aKTAnFK3uADVgkma56mCMz3zDHCJfSImlaIwB1RDw5XryBkqDqoGuzx0v+LOq4G3lyL6iwlY5e9iQ+ha6g8xri0NbvEks+yEohqZGy3Dwu4w+PL16aWUurYy0NPnkBSK5lgVMI1SA7Go9bno4MsAm8NUk/CpbjICCBwkDEZP7jyd7zt3s/fBqKyjQjKgYDx6CoJztY8oOdmdADx1/Izb5UmtqaXAMDGNoklhTPVgPxGniqZGOg/HhWuwan8U9CuFVPnyX12Awme75pRYzf68vLzXqWeJ1UNFC5RCo8y3DaYldFqbtmxqmiDqzDQkA9o2A/C12bZl01O2bAYNswR2tqin6PNkKJYYNK/R2Inah2BpsjJgyH93IM0SpZ4AWZhUEhhKS0+bFri9GstonDOwWsaTHNIUsOYGnun5MK0ZQbZ3uHY7kzSAHYgNIIdjBlmJllt6FlloPwFQBnCVDGmAgCwrZc2D5kRqciL7A5AvmtjgRT0RMbJzV3hNDDL8yGJFd/KedTsYO7A41ayHrLtu1wbdPn+yWRb1W9GgUXNT+uI6Tyn3Ug26a75CxQo49zVY57G3RAVEAaxqGAVGEYSgBm8VWOWz/JcAVsFkA1BfMlYFkmHuj2WsJmBVTLjbBKzWCGCVmKK2lHNcUGWsxryKOV2u/xJUFYCfbUTivTmwitcSgBpAarhqbA4UuqvadXE9yMugIgPzB2CqpMSkjUqWfE1jVWxW6D6LsaoEDppUtblU8JMNslwORskx2dISWI17pIY2p3Zo90raI4BVzLcErA6NsiULCws2Nz9vcwsLtrAwz+8hmsi59mjVgAawSmNcBVZDUoYaq554d2CV9tWBO4Jh4e/cTsCqDGLh25U+VCSlyn1XWSR9U2fWG8QV7PBxwCpZq/TX9WxXB1iNeUj75cByaOxac8qlkcKXFjBKm+9+10RgNbkszvqNpPiqgFUHSgn4t1Q5JI1VXek/GlhVEikc8/ERjhoshsN2+wCrde+u/H2iC68uAVUXogRIx/j26c1LwOpiQ7702tII3PFHYJ/Xhsaq7jUCtWq5VG0cJjk6ZThTCVhHA9gS/IyjjwM3g+UzmkHN11R+Lo4bf5sMrOLzJfuoFocVDUyrkfdikNfi8+V2AVZLlhztfgmo1M5fnLASMNyKW6g+kwzAxSGCGezQU95bqluSgCDNMDHZ3AmcH5qtHA5tDrqpw6bN9ls222vYyt7Q/tZr2C29pi0Mm9YB+DqASwk+i+v9OOjA8pkIxmIv5Mkc+EiAhzqIVliHosLF5J/4AMcC71owrsQWzkAwz/S7+0iu8RQjoPMlpp3X7ZQFiuOZrn6ZtQysfo1yoHiP/yzuSDNFTmgAq/wYYwA1tGHAiaNRo1FBKBlEfGCh0yDnWuinWK1ivwpK5k8E1ihNDAZpumZ/3ZkGAotyuSuB7gBW/bakhSyLBJmACNYLDE/l/v4ceVkx+rx0sTfiidT1GktbR2A3xmyMVmpl6BdbRzFW9SXp45NOUXfQJrBgBX4Xuq3FcQs4L8+59HoVHCBTpDIxWaudWOQ6AEMhffvzE7gSrFVpuMXzDhyLn3DQNRiQ6iTsAxVatiWbKQGpRK78O3QivTmWszu0F2gW5yZYmdWaX48RKQDcnL9w4LYEVssGNsmr13kcHM2P2mdLgHFuA3gbhc3JASXf4HII5UVojDFnWVqXtFozczVAPwK3/l7qhfo+PXRhwWCH5SSNI3jO/A3mVEY4vWuwzxEE9gE84L0IwPEztCHVjAdfYhLLHPgK8/kBHc4E3LG8Ms0gjkuApxFYpfVZ2Gu+p7AxKayJLAunvwOrCZD1cY/3cK27lnSxjuOfTTaMchvEAQlZBAERyd/w5x4gP4Npp6w1UL6OnagN8AmHCFCkZdPtKZtqNW1mapqNsZahCRblBaZseloNtLDgwHidAVAbNis1UhnYXGfeFoaSEpBeq9YdnxOSHE1ncDqIohJjzYuBd5wPdmi2hGrsFcAGpAkA7k5PT5PNphRn/IfpCnBNwGbsGdSKdNkWAhKIStHQTtQ97wrt+xDWqs8bgj6w8602QW9UQqExaoD5BPrdjUFzSokh+DrgXBqw2Rib8QyHAp18bwcwjWPCHrWY5APYOlATLG/c059fsIUVK6wHZqvruaIkBnscpAekC6mpFSwl8dp8sicoprQCXpgaoI0n4NLu4c8skhjRFXvI+edl1AVjVT17VsFYxZjj+qP83xmDDd9nWYpNc5MlcqiHCrZa2xlyBFQyYxUAHxA8/iT7chywitfUCJDJL4KEYqxy3iWARq/Llnmyws2frsvNh/srpb9T6t7XY4MyETTyWqGx6rcep6rsvLJXUaodUgDyV5ikok31cYMcReTEQsnFd0QkZvj+onmVgFXpToKxq9fUfFDyCGIAxljhbwJVs84qEzXtNpM0SNCocSEawXlizGUHklmijxal35Fs8fnp9lZ+kliUmPdIzPR6YKwOrdvv2/zCvK2cm+P3/Py8dQCsdsH+Fhu1MpDUuVHyQ8kr1zQNKZOQWwofxYHmlPiPJpClr+r+JtcD576SwMljKROwzv6VxJCAfs5XLpsM2GXfNic80zyLChjGCkPaB6hEp94CzsIli1Zi0O4LOduYzzL2Vk+GJial5HAE1DpAGvtrlK77XBCL2SWRCr9Y8gRZD10M6rA53sLXtX4116P6SNepGYi5GYnzUGIQKzrYspL40JpWvB/ete6N4ytBX5dcyBqrwVjllbkkAPm9VBALBrXfh0s8UMvf7y32/5HEp4/VrQVWlaBfnLFaj91CeoxTp4qdVmzG7QOslgnnpeZVlQFe+mVpBO6oI/CePXYP/CnoFCm4GGd0wg6ppG70KwVgQc8oYkmxetxpTlhWadlEwVJQUKIWZQOT8NQySDWuCVUw4SpOWT2TpEgzBbjVu6meP14Tw6aC3kVk50DeIpZ6ERA0X1r93hPNbOxg52vJJYPpjSP3m+7C/1G/1gw+xTvhBHJTTOWWztD0oQtHV+/JEDTLUOk4qbMGSvCh7ddDKSAYp2ClQi91YHZz32zF0OzmHkr922Spzg8gAwAmqwAQwUEIDB1NTUyuCNHzfKiU+ldGLUQSi4A25lkJsPoUqzj+o7S2dGTOIG8yQscrhhEBcBppB1N9/vMU/nwG0WQFfwzAYsKz4/qpAXrlWglgtD4HOIJ0xHJ2n+9xDC0khzm/6RuqHA5fLWeFVXSFvONo28EyNQDQ9cORYvmadVJZfTBZFX/iCcGp9YDGZUc4pajH57pkGSFNLMfhAPIPavAi5pb+Tcvi4E7oEHKM/dqj+Wcq80+gd3QoH2/hSzZTArB93BZL9lQcx9rzSgxfbwiT3xuB/Og65MqKqvz04HTNKSj1iVHF3auAbHmXGZB1569m1nSbuQt9YhYWgIMuxT/PnygHjC67bgNivHj9hRRBzD+ylAt4mKJ5rifGDUGMVjn61e8GgB0PsqJJnSM9qTQuAMxoqhJAQALRqBcWCRYZNi4LvybOL2fP0t6hlN5LFBlv+krJUALDm5ywYRKlBFWz+eXZAtSQUciPyAHXZCt4gtx0CHZDXZPTZup7N96Xm4YxeGLZtksItFw72Mu5Q+eYwCKohtGIyMEx3C++ICEwbq8F2FaSlvlYyTDVSGINYR9hSXhsuTG33CdQ85Oc1MDzYGATNsXXuOZ7sNkzkJBAf9pHNDnSudR5PSFj+qzPWYJzxVIT01X3yjF10IwatzHW/gw8gvU9v9Crc4ZaE/IBBFMV1E5BkxWsVjBcCbxO2bL20GYIpjRtBmw111fEsXsNaaNiHNip25vNAFzsDBYSpRTTsj/oEcwhM9R6RZIpSwuBj4SwW4DIkEEwAM9Weyo9K83k6EAOqRYBTFGmi2CcjFTK7mDgcHJt+toD0QgxV07gj4QoXIaFjEd/ntBhpZ8n/hu1H33VJXCT684bewFYheVAxQLyCVJK1LwDYMRGUQCsUeJKNuuA4BFZvmCydhYM8gEAV6HRCqkAMlYX5q3VW5B0gOu5qqFO7urN6wqZJpezUAGqfCP5hKX+sEuZEHTyigHfpwghJUBcbF6CwZ44CwC2LgXAuUkpBjwTSfeIxR3MS/8d5cMEiNtcc6zqIbYK++nfAawCoA6AKsBSL11vkX2JcvQAXdEpHMPgQK2XQgdYSPsI3wdBg5fD+yoqtpxIilX3WrcuYzdgTpcwb75flIlQNIWKpFb5dy7TxLoPnfPcrDE3n3fWsnuZTJgkqY0AXYuy7gBimRD25BFvXUk8/XBNTm9URdvL8VI5tuQClIyh3AhtgEBV/IQtwOtT7BfmwFeAteX2UEvC5qSwQEqxosXsJrhK1urQOlgbvZ7NdRZsxcqVtnJ21ubn5piMgDZ0AGHZOIYd1k8ty0gQ4AnBV/RGUG5sg6ATKRLZU794T8ZVK4nievPeKBkB33Niv2UCyYG/sNZFUi184zDrWJU8q39eDR3jVYGqAnXBtnW2r68rSV7petS8Co0Qi4oabte+z3Kfw6ExFlrz8hsyaBnSGwG2q+mndpvIWEbSrxwund/HweeDPuXl/37/AFphkfJRJWnDOZdkP6LqRSBxIlIFEYrPyH0s1wKmXIBr4NNzcJ8HtoV+uPvimhfe4BVj6eNJK5ikI6qNnxkjFj7PrQFWud+shsZq+OlpTpYOculvVapxRqUAKgaqDJ2rDnfVh6tZtSWN1bFmfumPSyNwxxoBAKt1DCdASRlQfSnG8G2Aju1kYFXdA/X+OHawasi4SHFgsdkqdEvBbD2jVQG5guHGspxA2GrOmgO7iwOrmak1li078qh1P6PAaobPRgYzHaMADm7VFFoEWGVEUw3EV+/Q5a4w7hMFEuSAQ35+ma0UQIKA8AHB0/TlHjFd0iFKuM0WBg0CpisHDZsbGFmqywdNuxkNqHp9u7nXsDlr2Xy/ZeC1aP5F8OyAggOrYmtVEasAQiLrPd5Tz6BqsFISYFRbCHUm9KSxVSlw4f0HQyuVA+cQIycW8jNALEInh+CZAwx0xvMZwwFbFbCaGF8ODkSHaIxki4G3Aw2BqPpPBcy6TmWXHagmQComGV5jp2YyiAB7SDZA3BUBbGA/xb+bBjZQUf7jwDtBFwI47nZ7h1v4rNIazDceeJf+hHnW5nuiERez5M5iI4rfwFxTQMuYKzWF0byN+4p5FSzdSc+2ZNIEKDx2xdScq+pSqM3T4gBVcNa19fz1ymulMa4BtQJEMruh+jk+mICRV888uNOeQH53fsVC9XlRu4YArNUAJED2AF09GnMGTeiKsWFPBEUOT2b8LAIWBwkD2CCrVQCj2Cuu+RchhWq2tVc5MEr75HNK+lxe1hgNtrRZZfDEbU40y1DSQQFHgt1Sc6qiwUIaZ+2NwbTmn1vOePQnIJK6jhbsj3Lv8O2TbFYdK++VOSET7Jm0ofpte4OHAAfjs34sNEGp7MHBhmViYsCxymvag7oYc+9qX2qwUvtTVxkzt1IUwOQG7Fl0R8/vcuCputsrieedkYSCFg2c/PG7vclz3RMA3Ba8sU8cI5jWBHzFyucjjTXLeS2WpqOulevXFRQU3HIVMfgvpBwAHjIXoPJe7FMIbtlkqtGw6ZkZ/g4269QUtFslIzAzBb29vq25bIYAGv5OVpuDNAJxENQObGEwb53uAm1trw8gxFlkmKhNb+LEJp0AzhqUFsB4IpkVATqTXzijA6P9YDv6c9T7lPAAKxT2lg1UyHpVclWMxfH+B56Lunt7B3MG6Ro4rA52UXfdWECqOAc0JZU81R4AQBY/Mb8wDrD1bLREpWb8vS/wtIHP4zX8XTIB+MJrJAfg3gDcAlzqYU8yMVr7fWsNutbEGPYHNj+30voLXbKEuU9gv+z1vZmPEgVkI4LxNYRUFieYA3uZ4cfTE9ty0IZmUMAThjsSgpxThfZ3MN1CYxXXFH9TgkCalriuZg1YRdUO9VcrwCrK8p1U/HcDq6FHPAqsRkmxdHQFHoa/nlMlGL7J1VWFUn25urQc3Y/SeMvti1mH5mpl86o4L+3nCLCamYTjgVU9Q1ba8Cul87O9pBRFsPx0HdEgSHI2sskBaIUWJAuLHeSKpm1kETab1p6BjMiUQFXXbmYTPbLGdSMChXJSjeNQB1bdCgvk17rTOpRfJfYqNI4lN7Kyu2ArZmdtdnbWFgJY7XvjuDpYRBfCKxscTJM/5Q3UPKFTBozaVUMyw1Fo941l1qMUv0yQ+8iHHmpRQs+P0N64dmtKaQpIVq+AeHL6SWA15g8SBbQ7mkisdHOpEjaCCm1ZVg/4PuLvptXxBKUYs7qftFN6AzVVxIUeeXaSIknBdEwwvF0uIu+aEVvlipKYzwDjI7kT70/6rF49pp4HOVanh0QQX99KeOj8uHayqukPuX/j98Or9gQLGeoOsGLsKfTgTFUAq9z78R0VLq6lqmHwfRskin8gsKrnu2qN1XHAaj3ur5BUKpao/suIE77ou+PFJWB1tYZp6U1LI/DvPQKrAlaTQail0Cbpryr+D8HyCOC8MIgG2RlLMPS1r+jKKaBuHGjmm2Y0PyJLQ91lR48lB2dVwOq4c9FpqaPNPMG/ILC6mBTAxKlZBENj35PHnmXaDAwyo0uBi0TiI2ZnCAX/iM8fLY0AcGH8zbqDlq3sNmxl3+wWgKnDlt3cHdotCz27pdew+UYbEJx14TC1pq0vKhaOYEMD+60AFxyo1UZaXGcxn7zwZOydRYla6fj/vcCq5pl09GLeJhAhlQ7lyxHLNz8DBn9eCsxgAAFVfC4+lkqyR+d6uVYC+hmdw+jAGu2rnF3syXteCgJTL63imqDnKUCELYhC+8mBsGg7go7Z0LlLDjUz1WqcI/3VKL1FiaYYAWRBO8tKpelyT8WOEsMpriU5kxwuNTjDtQlUUOMEBarGsjng7mgMQ4fa2U2MX/3YcqQzm47jtFgTqsIOZUaIHkoEehqqmr0qfg1GbbalkxZmMGr89ZFjZrZF/XzlrKiDtZM6mPLeF/UPC7Zr2OQErFY/GPNFiQOOiMCqyq2gJDgkJDKrEUaCbOpgPbukZholgjg4nifsUuLOWexeHkibQTugbzBBQzLAqUTaKzi/nQXL6M+bbKWrzeF5gAHxOd8GEmgbvJEU6RfrOoJKTZYiUVIxv1UGTGWOEDQI5mv+UJxCXXtryUlHZNWpOwKmAGADpPCgkOvdA6s4MckqWW4AgKCALgc0iiRSJG0k35HLDyv2iLaxqYRLgNsOZJJt7pUN+owHvA6mam/Oa6s8bnp/BOr+GXwAoBuBRAKO7kvE66lsOoDYgm3twCuD49oWyV8jsaCBTdMzzfcY70hGci7ChmpekjUEpCR+b08bmK0EUaZaNr0M4EqL2qxreCOsqWaL5fozTbHa8H6Apz5tWVmA4LbTWSDDtNtfoC1CWXEHZb3RpApWstXlEDcGAAUBkxpBRBys11RSW/fepK2G7QfDDfNMAEpmX+H4+sp2oNPpWHtqin/t9nuJ95eqOBzToAarB/2wjbDjkUIl0MTkiJp1aaSV7Itx5qh652xCyrh+NORxeRKwgHlZzSb/RjCdfoMShOiOjhlOJi33IelmAmidm523zvycwNRuxwwMPgDLkGSAbispsn2xsMlO07UJ0NAcJsTj+6CgHbHXCG7hEjgOkVSS3qqY8JkFiOSAri+AGny+p8R+r8dzl4zVWwWsstwfc+nWMFbZoUlJKwdaBDS5fmQwVoNB5rMj2So+p0WAVe9wXt8ZMZZkpjlwFXvWPxJYbQ21vmI5u2iMz0X4L0ooKJkpP4c+TWis+lhEEoPrKoGqLhPgTauwXtpksiO5MsUkyxSkRfANYJULNjgtVaNUliqXiWL56mJ7ZwYh1pMSy53ewDpkrM7b8tnZzFhFQsF1R9WEKSdSYx3Sl6noI8tnIWO1SGBp7NzPZaWDy964HqqshjOu3fbznGFVOLACqgNUjvJ/rjTOJZetikZvY4DVSKiyyVQ0OvJzK64BiBqM1ZBAUFJFw1jUnBXAqrMQsgxGzBeCia53K0ugRm80+7ifAFad4eyzKmxpPLs8/zxiKYBV+sSRfAxJLnjGtEmFH+9MW7DOQwagbK6WxtZjDc5oT0ZrjWPfKiqFmqp6kP+kRrK0v7DhbqsZBxJs/XuBVY0Pn7BvdhHbRPOqYKyOB1aDXV2QASI5X/jV4+P8mISTnePQP4/5Wh6n7puXNm0JWK1b+KXfl0bgDjgCJbBaMTKekcu3XAWDJjJWo7lCbIgORsZGy80qNCVr4GXoySxq7IpnQGbLBGctjhHbYpx/xHGrlSKMM5TuYhUfLXOMRGZiW12kDIC7w+QZVIIoY0HdMR+tj1/x+2LG/dZO4xQQJ76Wyl4YGHt1n4AUdEE2AqTzfeN3pz8kKxVxIzu6AAAgAElEQVQA6gqAqWSpmi3Ha+QGgJ3qGzazpC1vhsPQOAHx4eQmx8sDqvJ55et0FuO4IZNEe3qFZY4Tvsp5WH5mZA45OAAHJoigCMaU+S2AD/cRBNAX1yDvXP4DHRKwxnjHscMnkERzPn+23PrxdzrzGdoS8yoFtK55mkCGfCfoMCvduswsiDGX9pjKK8E0YhARjh2CZLKYJB9AVhCYQGBpFfQBdpoN/Vbotja8a7kzp7y3p7MqFLCSGRKOVXrQbZaDYowIrjrgKyavwH8Aq8FiZSk/YmEHWgJYFZiOg8ZPD3ZrD7fCuEmf0ZuqYGb9g3WnzH/P+NGYWReBebx3AlhbgE06SO1clV8LcHRk4i5mkSJo0VoKLCDGq7RkQQKJW2Pw72OVJSCI6CgZkoBSgd94L55Ty1lzxD/Q3Mdvrd5crWrbJBOi64lSdZVkqqgzuuFGJ1mxC6kcPNRrCiYAtAqMaaDBliJ6Z8Y6QBnrMVAtDzAi0EhjwsEKdpHDQQRJ/R3ODE+2LLqS1BJ6SnCM7hsyDQouk05zWifBIszn5dvdDolp4/p0iXXjWolkpECKI6dnWEJMBg7WLEoKBbKR7VIEKsRcvExWlxdZGzANs1KcolW/NjCovPw/JbfC4hF0jeBItrS0fUxyBDgVKyBAfwCHXvael4YDWbRJqZ4127EI6qMcND0c2QUWfRe2prQdEXyHqU2WO5J9wb4Caxlzf6otTKE1bQ0ApfhqNQiaAuxqtxu2bFrgCsBUNMiC7uJUG8y2lk23jGXELQAvLCUWEEkdZO9oTTuHkt9ul89sobtgg6YSYJB28Cdgg8GCM8wD+JZWKnIcTT8uy1pRJi/4TwkTziFIR6QHRtYpE3Fgl7JA2MHtNBf8QTmzKoJwLVbsI2qQFGX4AbTg+tHgi1rBaXDThsByekI76KPnkgLB1sU1Y46RERtzFtcFAAnOCuvmtQdgz+oudAiiEoAY9GwAwBrNxRbQAGsB6C33OfwdTbGoC4nBovapdzYvG1O59iFBqpDMKJIAIbeguazPZ8aq79e+n0ny4dYBq5THwT7agvYpxhe6wPjZpjwAGf9Yx3UpAKQnwLJ2KQB23/bmPQl0iU7voSHplQBpmykq1ohre8PA+p4lC+drsr5Hua1NwKqzVcPWLsZYjTWaQZBJjNUoKJYvCI80WM8ExAqxF3L2XF81qkRECMFCkDYqkyi44dQIT2zfBDS63AYbV2GNz0zbDJIn09O2DPIhaGBFYBVmoaqHXdrAMolO6+v2L5JOspEZwxe70Ci7sdDrsmkVgdWVs7awct76PTSukv4vy+Pdxw8XQ8dSgiVsL88RAGlROp/dNj3dalItSzMkXeBIePve5kikM4DFtuTq9z0x0ixUnSYw6mztQi6Jlx97lP9kOsn3Kt6L23VIa4DxraR7NJGKwfPEh++hZHwWOhDabdzNTgOO4ZMfL5KAM0XJGHX28URSTEzyICQVIHXy76P5XqwbzGHvd+ARAM9KPVVnkrOpWjTh0nWQwUujGklrT/SGdjJjMmnawo5EXZRECJyxSiknTyaVwKrbPLJVQ0+6qH6KOVsFJbP0RbIXbgNc1dq1jF272JnEjJd8cwihIz5/Z82uLqZQeV8Zk9fsUgms1o+9BKzWjfjS70sj8L9sBPZ97e7ulNeYL/UgbwQUzKF1dhi0F7Mk3IPHutGJcpjsFntI7JvdpOGfbKxy4DkOj0yQZ2RPV/P5TjbEZaDrCMbtAawuel0FjDFyk5Ozaotm0SZQ1YLROe5yohqZZXCuewr4Qw2FGtbpN22uO7D5YZMgKr7n+mZ/cx1VAK2QAOiCocrusQBRPSscWX1vrIQ9UmpF5Vf8VmgyBlZRgo234t5WF4CeBLKWEG4JNMRVZ+BDfxGWEWFtACQOwLqYf9x0CeplYLf61xSkuI4SXSQ2SPHmIGV21oMX/akAFMm+zGpYwfgNiLbRkih+dOAGw4qaiWDuOBMggxWuk8rnAdfL77U3EFjmgCyA1biGNlhK7MjibFIyXp0VUoA3YksIiCCo6kAu52XhmKMBCiVHHOkjp4jsDW8aEjpQCdSLGGJ0LZVyDAyO04MFTjgZlJ+0nHVN+TzpWfgHWH4rj7NWjjwh8PRHWZEeqDiEBYC8KttXmSsR7IqDVQczJzJdQ74jTGNiVnigkRgWvh58POiy8/wlm9jBBpK+4jUHMpzloqtU+bDeE+vMwVKiXSgddLudwAB15VV5dX5NDGlwHgNUFZAUGqsBjmbmayQjPDAhbhisWa54hw0cng7GpwOMAezqymMvLPfW8ljVByiQNK493XghG1DYz5I5z88E2zWqM/w4uZbQib8ua8Du1Flrku92xpoCRWc/BwE3kjTOKyJ4Tk02Mdbx/miEBDsD7Uif9ukmqeIRAZsz32UHnRVYAqoxd7luHGB3Lcs8aj6H3B6Ey6Gfot+o4ZIMR5hJlWJkDWmZUTcurjUtGlde27rKnBtLWrzp0eIap1w32INbAmAA/kG/V8kxxhbsUIzZ1PQUgZc1Wmp0w2Y3KB2e1r+B44LtBrAmyj11rdBU7Fp3iLJ2gBA96iBPT6GZzXJr9Bds2u1/e3rGYD9Zhe5sQTEuFTiX85nAtwNGBDeRnOPvgqK63omce5Kzd7UvOQhJtE3HxHVrx1ATFM2ptLknm4nnQxaqW+LQyeUjolwAqhi0B/GcbIalPZfNs5Dg88+KoeV6kbx2reHQ+51C8xicCw2yoHHbAVNULF+AqoNux3od6FIu2KADRmvHel2w/joCZziIBes0pGgU8TuI6hqrXgGUKl1Sqb+X2kLIAc+NWUIwZlePsaqeQ5pXYFQ22273WlNJd5E2z5mnZFUDfBlK55PSC2x0o4SUpFco5qD1T+1GbyhEm5CTUTJP2ZYlibCa+yHLM34v9VUmUNcTs8WyUuO/CWxWrsGUfHEA0PeyXHEnqCiU/HHsaLpZWu/IN4dFDXNKT4tNhlQFoQqAYKVmSTRpXktuRGtBWsZTU9PWQiO7mWky09egLMg0EyoAVfGtr+wPxLXU86nl7gDpjuTieU/AwO7RwGqh17GVDqzOrZy1DvSHe13KaySN+pRI9v0fWq2pAsmvKgGrBaJZXIiefzEH3HbKtoYdKPwLr5pKrFR+3FnRzmRXj0FZWP6f9gRHBDgaci7u03Gry5UurI2iu6DnnqqJwD6nFIBA2qSZ7DIrvINIRDqwSsuVgE6PiTx+Sdu5PpjeVzYwm5zWDpayxk37ZdhC9298Toi5qjniLX09cR26rA70O0CKZAkSchGHR7O+VPkS0nrR2IprH4zr7EPJgvqq8emJeUFGtAOroOVzHsF2skrEQWvtKlVHpvJb4QM1oOkdWw4gcfkiSvIEyO5j4/0Vwp+LPql5r66eMvzZxQDXSA7XySyxHhe5iYkvLTFWb8uoLX1maQT+zUbgva97mVvqKovOzVu6m7SZ+46RC/98kysMP7OdsemUQCAdLWdX1Iyr3lYFNlYX9Aru2O0JrE56jDLEqcDVx+52YKxONsXVjWhkT6qOWXmYScDquLEut+ty43O/gC+Hz0LnxZmmc4Oh4Xu217DZjtlsb2i3dMxWQDcVDaj6DZtFwyoE1c5iCRYWs7kIgsFoKhu1ULtTbpO7Tn5boauK7VvOaSKR/SOA1RJoGiddkQBShWqrA6xqXeSnxKcXXjrj/gglRidECtYL3ySABjpvwVxy5izXj6ILMZXSCquCqrym0DbFxTmAyJnO2Dln8MkbcCYpjg9mkHRd9XcFpWC2qnN2WtP4MxqEeFOshpeEsywUoAEcONw+NfDUlTwYwImdhusZyJFih1uwjrxBA24xtADBYk32i82rJEmQ2BilFEAKcuVs11dTCayOgKBjmkfEo51ku8aYuaxb6h8e+9kUIE4wFMWFV3FV3Xt81e+wNCfl5xjP+DkVBPkcX+X+FgGsW5RCD68EaFO4xfEvr0rgV9ioYAYIhxe4zAYRHiXm2M+buhXjROA78OiS/engaYADESTQXhJkmFazLP4OdrYWLUFQi79rH+D8KIFUZ6fkgFJ3yntPDK5YiS4tQ824/CQqSRzfL6vDHu8NUFd20LFat4li5gS4lzXhHAxLtrP4IC/VtWBjLCTy53iafiqYzPYuJAGoKUr5ELFhwgdQM6xiDH2ikU3j7+M6rpWe4hmoIZMkQhJw7vcVZYhiGDkUGhqWXioaLHl3W8SYThqrYR694U9gpW4F0jp0m5YYXEkr1tnXMc5+jWLf6YkNStG/ysIMAD42hGC1+e9NycGwYRR2O290g4Gcajqjrd1k6X0b2qIAWaen+DtZSdB49SY5BFV7XV7SdLNpa7UaNj2YtTWb83afe65ld7vzMuutXGl/veFGm105b/PdnoJkPJ/2jA3bM6kElMlOyDs4C1eloblpSXREx5oiQEumq+6VuzbKSWG7oRMqhMOQWCMrGPMHDaoIcOR9UutSqVw8TwoEefkvmlppXxlIZqGFBpkCeakTHFrhBAgEmgogzvCqTImkD8IG8La4DwksBrsVDcSSHWXzKwfbAboudKy7MM8GWf3OvA26C2qMAwAWMgLUbR2wjB/l1gLwAb568ynOHQdbcVywf8PGuY4lmcPOrPv7gdUaY/W2AqtktUajPIyO61sHDlXatUqWMus8c3uRoM/IV+kNFVYvRQ+3F7AaeyS8VAlZ5R0zGljKJOYagrJ5FS0656gDWamE3X3YAAcdaMQP+E7tqba1p9u2bHqZTc9M2RpT07ZsBpIg09aGPjMXj0amyB3JM66MZx46n1n6TMbwieVTkqI3tHkyVudtdm6lrVw5Z535eSYF+kPpC6NZmrZS2TLuX6Gn6RcSjFi9IXRpx+1UVQmI5Afw2FFd5E+/TKb4utem413qfS8Iv5fj7sAq5DAImBfjkogNEbc5E1PyBd6Yj0l4JSxUxq/kbYCv+J02PYKhogotMT5JNonmfHxo6bkpLogKj9A4nZwwTf5PQU5KcVhqeJWiKF2WV1VI1EhAP1NVUcUGdnqhtyr2fm0PKsZbtlCAttig8lHEVA3P3n0jH8dVAatqiqZYYfJX4TcgIe6xDtbWPwpYDX+r7neXwGr9esdhDYvcVHppCVhdnVFaes/SCPybjwCB1SIIKkuey74E7h0Xd1tslkXJj8y6cwQimCrHyLOO9dLqCKRzV8fsZpVu8Ohwq8yCW9kYe31bGauTHut4YDWuNQN9465z8Q1l4hnHAKsRmIfrNP6ziwGroSqYjhA7d9BSHQESo8pBTjSJgP/fC91UAKgo7x/Yzb2m3bgAhurQbumarRy27f+y9y69kmXZediK9+M+MrMyq6ofRVV3G6bUZDcpWiZEoUmKBmzBgAQLJjTwQDAk2xNR4h+wYVoeGgY8sAELMDyxAA8kG/bEMDTxQAYMCIZFkVDLErvJZnV3VeXrZubN+4qIc05EGN/3rbX3PicibmY1W7C6dG+zePPG4zz22Xvttb71rW/V/ZFVyU2F04Hgh6Kc2vxZuogr8U07PNXwJYmLxNg6lO+BqqtbfWZgVSDRWy7aFtLUnlwxthwflsJksKG1QbN8pviJUv6cWNebMXkTUrR/BrUuvzXdchBeNqyKTs3pHIeO7w5MObMC/EJJfzhvdOCiozOaiqCsNVcu6d/e4EaAhz83ZxHhfQSqTYMS1GhkAl09SAcowGZ5pHfB5f2yREsAbA8MZ9e0RaAL1luEZPh37ZqDBMJIilDACg1PaT+pg3RihBbsVTrQJUDJYKmYLh1gpPVgWe7kjzIx2g6sy+I43amYxj88yjgE/z7AkKWBLEPBfNRWGT39bz9GxDGtqVl8z61OrJcMQ4RXfWgRZfkOd5GTG60yQjn9mvI+uL5+dAseGATzlQxW6svIfvCbKtdT8iXQMAHoAvb54NU5uwCH2XQwmRNPzIRuNudeNHIYeRdnZ18lYAcLbpjea9mgFitWM7u9V/COHaD02/TAJiWJYv54Uwv9GdcZZkKrUrcRBqCzah0ULYHV9rE8NKLN8VLTINziNdphZ/IWOq6h6aor0DVIhw3fEajKgC0xtgSeEHbx6ZkaZTARI0Ehlml7k6JyD++hnTmPqQZKeE/d36GdGU3x0gKRhqVt+B7tnk/edoVANNTw5na4Dz82176zbtKyyMh9zhMlgD/vTZQmDYZswazbwmD5eg+2erIxzpzSQAaryuNxHlCBMUn63iGH+wyCZEgAsEO1mP3sMD4a2mAy5lhKHkClrirRR4n92k6HPTvdVvbBycB+6RtfsYdHZqdHQ5baA1SF9iKS38uqtqfPz+yjHz6xqwbtyYe2BSt2NLb+eCIAE9rVfu2sEiCJSEw8Jl6RgHVWP5hw0sTz5ezMYEFRWsNgUjE5RvdRSTpZK4Cu2mdYzuxyUwCJ+H2SzAR6DsaQipGtx37B9J7vudwrqMmvychL9xpS2CYAurhGXj8bs0B+oE/QGoBmAzAVUgXepBHXBx3MEZLGAEwhQ0Bt1pU1yyXvvaFkQG2bqlLXdYKu0msFSxtsV4I87DCkLuVCwAD2eFky2cAaic26FrsS9+vdy2UFA4h1GR026hlITgMyE9G8igAzgHnprGLdJsZq6AAHY5WSAW9grL4lsEqbwYR88VMsdjbN279dej5DLGZ3U1rAqltCWcQikafDRUImmOgqh8/Ri/ZV6bF7is0bgLnXm9L7XI5uL8N3ceyKx4uyc9lE2Uj5IZDGEKs3wCzMQcyt0XjM+TV2OQDoK0P6A7IAobEa26RuRzq9XBMHACrdqbMKncEvl8d1fjdbW9WN3VQCVhc3N1YtxbYGu1AJaEmfRLIL40OwtUgqhX1lUmKvpJbvFJ3ALCfBMqhaMgh5v4XMjmfzZAMdKI5nyx2MUhnuH7gONP/04yi08SfmwGoAwQEeM0myUUWVOthn3yEXwLtObNp2nWRACQzYq0TxScnUlIh0VndqXHWL3rAmcnYVUsIXL3IMothdMhX6uM/dYq8J1j+FKYbSWaW0R6vSxEHrlDgudZNdJsllh2iTtVoSfBuubGKswvYySeSMVfrbzkwOXewiaxbxU176hW9YAKtYUCE/KL3iXcaqloP8ljcxVrWU2hany169A1YPGOS7l+9G4G4Ebh+B3/prfyU5msy2RgDkgFEuQTjsFOkMzmZxX6Z0duJtHJzuU2ejlcPi8Og+74r7VuEKRbSfDlyY5c5lHirW3WtEW0OVz9cFbOXcFahWjNlO6fqPNvtKg6+gcP+1cBgKJGjnng6cnjpRkXXuAnzIC27RmAK8EHTV3VrTQ393lH6jKUXfbpoeNVNfVX17VW3s9Wpt5+ue3QBExWcReDAw7/PvFE2lALsAAji4JSiUGVHuR+5FQhOOVID6cbvd6ZHKXd6wmR527fcNpArlwZIR3CNAhw52Uf4sNlsudUplJQVDN45OhzLmP7skx9jlRcF/dcHaYId4x+Zw5nLY72fwwJd/JQdd77U4BTHhncXDDs50lnREBKwJIBtqHKKVyWDoHaPJ+HEQDewkAC/OSuNoufMKZ2k8GDI4hRwAnX+KQLiUAT7sTRgUhEu/DKp6AFYbd4YZtK8BIqzJZkUJEo9FJgKCdTRucZ1EZ9gigFBwEg2VnM3kwIl81nJkiufAIYmw38e3sF0lB1Ozw0NCBtCHQsg32YvWCdKHu2X5LYcx7mXf4hCe0fm5LbyN+4xAas9nW0j07rEPMXnVYKu4oBIr5Noqz+X/ZhDl11KwaDS9VcZLrRFnKCZvO8Cy4ncCCvEa5mrq2Is5WWiieZfcFKjRzgVjC2xWZ5/SrBXsrRJM7rBgiUhxeuRoKhI1KYTieHhAwRvEZwcOJCio4mG8lA/d6JWnUMmwACS1dULpKgNLsq9gvVxr0icDj0ZQxgE1AiwqJY4gL9hZKgsGm8hvIePVieGDpEnYPWo5OljLj/rk5XA5YzCYjEDuypJwriFqtA8I6MWUiGA4NDk5kyCp4SB+sK1wQZu+Q/GcakWSgRIFYs3zeG6rUoKG4IHsJj8T/z+SMR2wVc2VSMHnk+c+XthQXYWYtrFv7Kz+whfTex7oOqDKKUMQMKoeIL6q0uzBACBJZQB2ITnQ74+t31Q2a87tF37qvv3an/rj9v79kQ36GzbMISAIoBDM1wGA1oZl86uqsXV/RPbps7Nz+/bv/b5teiObzo/s1esr2/RH1p/MrcZeD9Bu2CODFvOnql2f0tGuJc7RH9oQjZO85B9YGwFMgFluihmU49HgOSc5ATF6MZ/BjJLkAD6n9AbZpMAQAYLS7gtMxvyRnfccC1BbYo0h8SHwCz/VurY15hwaig2hwSwIAUArAF9CVb6fN548A4sK+uQ4HmcTHjP1VvUaGjtSm3Wztmq1svWqsm29tnWzEsN1tRDw2lS2qZa2rla2rWt+L8AegK7RO3LTAFh1tuwGzbTwfPNa4G4VTQM58QDC+38Adyg14SxTNtXBe84GxLqEjEQXWCX4Cj1nrV0AsgIJQx7AJQICvPLx7PrNPjxpmoefFmbv4O4Xx9vzga5/XxI2lLgPLWat99h/HHbU2sTax3++z4ClnBq0Bpga40qQPnIeWuNiMwpkw1/6FSCqPryhh+Ql4a4XinEGwD2GnMdkYtPJRI3qJhP+N+r3beyDpLnlgJbbLc7alPjJVskNT+QUBYS5L4TfWMsrNq9a2fViaavlilIA0FFWQ9CchE7sUoL4jSenA6QORmu0eNx1JQoMbee5k6VcOOtl/EKfuiBaHJwb1HHOmq3Z7wr2ecQTGeSOY2kuZK1uyn64DACaq6YBDCPtkUqU0Wtatis9y+ukZWo1zfImhs5sLj/bXSuKxXNcJNZrO95LCUvfatSpIqQBxFhVsywv/YckCHVWQ+839F6H3uQz28JIkjlnOkvWeFJLQyJfP+YI5miW23JtazJ/IxHuzWx91XSfKXfEZDtkU9L8KcaMmtHBpuWykB0KYJXXweWg8TvocxYXUAL78XIHStid3Acm5W0NYe8Yq7et5Lv37kbgczIC/9lv/FU3c1k0Wi8U3toefdKdkDq0cQio5MGRAxMlj94RtWOxVFrY5bC2B7jcukvQwre29OHuBnUIWNUttjeu9hnfAKyGd3Vr9u3HMUnapS07IO+PAKzKnTg83ozh/fEjLFxZ3xaN2VUztMvG7PWysfPl2s7rnl01ZkvrM7ACmEoGC4NsgKrhzLTvoeV87Nm9wqloAcwO9CenKL63B1jtjvoh5u7O09kXCfiH9sFNGWTIKBAxixaw6l2piw0+fa9DCe8Cq2L+RAdkXQivowBWNcTOmmVTEWVy+Vr2LfTlEljtOByt2RCAJE8lJmwAcMm3C+YtYjFo5FEGwINjgM2bNcv7g0GoIEDBDYJ3aoCtN+wAzQACzhECZl6/WEVwmKn5VWiZDrzUkFIATW2rdSM5AhwaoOp6bXVVJZYL5xCbsfhxXAswAi6Av0gghIOdGC+pXPiQe+Ug7Z4lzmdUgqc+PQKM4Tgdwi9vMxkFuFh+veNvtx3JAgziGN3SrK0Lsh7WbfXy1V1UloYDzKQ0auXwpVKw3ZvUWt9fTphK8faMjcD7Yr/JaJvca5ec8AmRGax8PgAdc3CYAqk4IAeZqFWEVCp1JagpZiZZX77mbDtSWON/M5ngNgVAk/Y5JZz4w8Ur4JYMV9d8pB2Ide2wXAb4Y1/CpwXopuI8B9ioOYhn3UBHE5a4Ad7m+owAEDY2GuK8a4JgMEMDlJWDMbjtsRT8ZtlYvenbpo8ycDDbRrbGOqOmosCZBOK65lywtySPoPvDLzQlQgCWygtd8y6IufpotpMEXlEiHkEh9THRdKNPWwD7wafH0s2ctBIb0e1kCtjFnGHDPQBwlCVwNmQBrBKIcyZ+6qTtQKh8mGKOuS2L/SlKhRNK6niHGLB+jdH5XYtQIB1lTArAx50Vj9cPWgICqh4ss6GIj3foAgNQ6g8AkDR8riBfjQZ9G1YX9gv/yhftF//4l+zZ9/9fe3R/Zh/8sQ/s3XffJbiH6wJjDgALupSjjL9aLW0EhqqD7YPRmA0pAc6cnb2w7/zBH9oPHz+zwfTYbDhhJ2+AQugSjcZCmF9Ygw1Ys5Op1Wxu2bd1f2BQCYA2O8YCjdH40b5YqpIQGDC9yyQZQWTNIzx3riSuv54n0cTPpa2PNJbLD8QqDrtMiQQuskjliA25whgUeyb2X2pes0oYbDY0DVODItw/NWXZ+0qkABIy+5AykAQJmhBJjgTXK5kbsFXhJAEg3TQAswDmVlZXK6sWN4npWi9vrFkJaEVTIQCtxt84Vm3WrMTah+wOAGiwZTeNqjoCZ8c5IWsCPdX+0LbUTxVTlVqL3oiSCVw2qBHwSuCo1FiNte7AqvRC3f7RDkqPNSebtFpucafS3A73uV0s3p76XcJA+e5t/r3IfQWw6rJBWr7ygsn+ZeNEB6UIyLsMTiFGpcmCz/nao6MQjaW8LLto6Kc1nME9CAxI09tBVwOoKhAbeqrj8cQm04kaWE2n/JuN6mKjd3uq7VwvyqdyBn4r8Yg5idRz1LgI5JKiydbqzdaqtYDVxWJpiyVkLCRZIX9Lvo3kWSIJDlZ17cCZX1RKMrUrfSJ23AdW6ZKLTu2FI5Nst7uKWk+KDLsxXzkHgkWbQHPfO2PexHG1StuJ8gBX6WN40ypJHrD1nidoA6yMbTvimpgL+33E0EBHwk7sR09M7AVWi2M49yj2xVhMmjsRvencSXKHyRRPkvr+xASJr/HUVC2aV3nFCF9nI8/QKo0KPBw/fJWspR3kKPnVBWDvdaoHgVVcW+NjfMAwHAZWA2TWGO0CqwhC4rkW8DLncLvZb3dTzbGTr6kSEzi4A/sAH3j/Dli9deDu3rwbgc//CPzN3/gPkhNUslNbgU4S6M7jcQjcbIFDyYHx0sHA1zr7UACrBySDxFJpFe+0m6kQjPGfzwWwWt5EBx37cQCrcqwyhOgAACAASURBVEaLEtNSB7G3NhTVAVCttgO7WQ/t9crsstrYq6ZvL6CfWjV2gyZVYJYMx2SzCqrNARBj0jL7WD6/FkDUQZiipD50CV28nUyQAqy6jbF6myPezV6W/mjSWNuz7A/hYAF0xle6wGrpCDunK7O+drQ2ig17LaYMXynvm4+uIy+QMJq+ajMTpaLoRO6P/NDYlMBqOL503ACKRG/yKK/3EkzYALVrMBujNJXPCO2kHYdlJSgCP3V0ZZkju7cK+YEDMuqh+3XfRihP9M/jbXVxFqkMgTSOOGTjDd073odOWNXUqRyZIOlaTFaWs3ESeufxaHTl+lliMak8NjFWcWSvIQomRY91qbs/NGEJ8O3MDnqIcoDpC4tqIAkCL9CNI7aSB21Cwu5Ji8mqpgv64dFvm6DleusEYCVl9W0y+z4hxYLcOzLta2mdzkHu/V+7JUR2xsP+5yCZgDR/GUznwFk2yWUCXKYiQFwxo70piD/3xIDF65RQLIJIPld/rAGSeopKDRXGriHugVcwVhmgQF6gkBYgCunNclq6rbFQFYA7wur3V9hsRzFT460AAXoAEdc260FP02w+NZtNtjabDuxoOrbZdGzD3taOjmbU8hPw2bPxaOA6nVN78uzM/ul3PrJnL6/segXZl5FtehNbj6csCe9xHUYZscu4RCl7AhNymbp4i55gJfM1gw5g1gYIKzuhGc0GL7QzKquNhBGeHcBCNnVhQxtf5/6csCSHBbgapd9kLhJ0g8ZnBiaQoEld6Ln8nYXuCTKx0NRQqVyz0R0brwWjP9n6EtwvQZBA8pJmqzPognEVeqBpVaczJnZu1/JzLjsSm9hKSCZ4p3vM135va+Ptwh6Oru3do779iQ/fsy88OLbRsGdND1UoYEBu7OT42B49eteO5jOOCZo0AejB3EBiajge+wUBuEUzM8gRIKid2HrTt08eP7Oz5+f27NkZdSOH87HN53M7Oj22emu2bDZ2cb20ZxeXdl5B83Vka859JNrcIxmwTsZL9tV1mkAP54zmP5/jOndL15wQGxsJvRrsVdenDaYegX08K5Tyr8V4jWRLMLrE5nOpAC7PYMVG4xXdPhN9zsIGCA1gDAlCXGcDhuoWDFrZFsxprC8qxDqTFcflvtNA8iZUHqDjuqZ0QL0CgxCSAQK76mpp9eLCVjcXYqg2lZit1YqfQbMs6bYqYUcGZmwMAzRIQ2OzEdnC+DcYrAB7AGZT55hM1dwgCH9jZ0/NqzrAaiSTyPAOluaPCKxGApVSzof2k1sQ2u6u0U7GZxgN4HxuTPfZgNWUMEGyx9cm2bAOrCbgrtBV5fAnsknP1gFGx2dcGgDg6nAwcKbqlE2sprMZ1x0S02NPIAQD9hCwivO19m/XLk3wsQOrmKMEVp2xulhVtlpWnG/wz+BrqekQLHZIJzFrbdt1neQBPCNU5JJKfySs1CGnpACHi2ebQE5PUoSVLmPR3SmSgXP6rTHunmwKD4n+QSeODR9PRAj315yxynVGe+3wdAsAjl0qmkDtn7j5WrxKw8HLqIwov0U5Hf8JX04s1eJ1If6KtbB2W1Ex9iFda3xDuLQ0XZXrBVNdaz6OLckcfAZ22N3WMB6e+OUbhf40ParPCKxyLLEGKeVyAIg+yFj9rMCqj0Jy3Q7Pwy6wGus2zOdhq3TLMQ+/BRu044EfPsfdO3cjcDcCP5EjAGA1WG/yGdpGL2X9OmH0vgziPg5k+3M9g2xa9yfOccjgCljN19VlMnbP28187nswXYCpvYEhE1duaJ0jdDeGt0nNf5bZ8ZbAKu33j8BYzd6Qh2Io6WDAAkbP1hbWs+t13y7XfXux3JKZ+nq1sYtmazcAU1GK3ZPGGnZsqt4JaRIQhwACznjS4Ws7CG0HsDNDEgNVWWo6Pc4OE8BIdyVLShZM6ZajsueZ7NvSyl2OwdYtm35yfAp2VQtYjRi31QndvxUnyl74XoA0AV0M/jxh0EJ/Q/M23215ySz5Lc5Bfb5YO4kodyCKKZ1cH2s+T5fqoHaiA70u9SRmDgIABJB0tlRqSS064LzQnkvj4p1KXUJB/IEeg1J8Lzo8BxBJgDVYJq7NShaggXGxtkVVW71prF5vyP4YOvuQAYKX8rILtHdoVimxdDjFrhXLVgBpONa5uQ3Bw4It213CA4KuublDel/RT+sBEe8jQFAwXaPRTgCwGJeDAGkuv8OBS7B9nxMYh0nxxQEnM2la83rfHAjxpuI5t2445nm2xjt7RBqXPee5FXSVbdl3OoYX5aUn448X4/kU54vGNdD067BZYyxQFspmZ0mL158x1nWScvCy9GSPxEih8l0KnlWWTZZHb8zOugEOKVD28maymcSojM/H56Skp4Wr3/FEscgwwl6iy++ubdSvbTpa26Op2fsPT+3h/SObTYc2RFMWsOmq2tbbis2MwGisUAq6UkdogE4oS0Wp9cvXV3a13NqyGtqL89pWdc/WIwCrE+sNx9ZDU6O+QBuycbHeo3txMHgdPI59ncGjN8NQINmz7VD3pNyDGDhcl2HpWUqZbZqAIOFALNXmIZEgAdin3zxkmXjwsm8AGDUBA7cB2kr4I8aqg8TOdCH70Vmlodag3ItfXQJNdZBISLUYZZ5ppr1JJwsJAsmCcI+L61UNoy9FzVvZrVhfIICKsclkY+sayPU063vf5s3ABuutjfsrG9Vn9qj/wr7+tS/bl997YE+ffGxPnjyx+b0H9vDRe3bv5J6NxyMy5cBawzjOpjN79P57Np3NranU6X42n5LVCsAQDGeAtrwEVKug2/iqsvnRMefQ+eW19YdjO75/asvN1pbAEm1g5xdX9umzZ/b89bVdVGtrBiPKCFCnNRpCUQnAmcWUgtHzocvhAIkYy5FHVBIQg8Lrx5gO+gJZ8aqX8xNsSI0WjfeABlgE2N22USU6tHZdSkBPAUAp5AkAPvl5eayBravatYXlH+FeqEvJBKH0w1USK1smvW8wxiWRowZvYI5BJgAyDM5shd44v7K01eKKoCvBVGi2ojKjqWy7urbq5trAcgXAClkBaVAjyRIAsdiqSRqAiUy8hi7hYp0SeCL7tA2s6r1orgYwlbu2ayvLju1jrHLcbwFMYyvxPGt3e01/fxbGaunj0X2K9aVFnhJltzJWvfxfZIHQHNG/Bx4XSMIkurcL6FJ+I/u6vG4fgA2Aq5ACiCZXDmoTWEX5P5IY4wkZqwBYR5AIILPVGx75Ri8gsONjFKMXTc40n+MuojR7Qxu4QvOqqrLlqqZEBTRWMR8JrPp6CyYo90HO1wBWuwnHorHg2z50XJozS+PSy2TxLW6QbHbrA23WbmaqlpOv3SwtD19hWH19qnFVyEP5707VQumjtubnnvmeG1dF1Yoa6enHQdrO96LKM+y8qhHyV7hmgj3tu4Sq4bW3hJcQIKrK/5VEif004ipUvkQrLEibOTydGOhirvpi9kaFOqVLAXgFRkgBMJnljdKUuBRIDZIC/aoDKXl6bL5eNKa54Vc5VnsZq14FI97u20sB3Aba3266DvvKd4zVg6b87o27EfiXYwT+878OYNVNiAcBhUfzVoNwm+NTHiCBUIcs1o4XVsADHTrrIcC3e8H7WLAR+HYBWvkECYooDrWz6+X33uQ5vtUItrPN7fFsl9Gz8zpLaWL3zAZ+Byzec24FcZDSRwgGrcoBG0ytNj2rmq1dNz2V+9dbe1mbvWx6/PcSZR8uCs6AOEv6y8dJ41Ber49bMBjDLyjLPtOY680UKKbgWhGM3FbPlBYO6765uveRFLHpvkeiQ+4yQbvHT0kAD2jTnNbFt4CxmDXdLTgc7lKOMi89PViWOBcgkQBmZY73QWBx/VGek5yjaHBSgNH7xic1Xgi3LEToGTPLIWS2m9F8dnPgpI37AxujlFOF0gr4hTN5maYCSq0ssdHA4mGJF4M/6ZEh8MFrakWQnztAGDj8+ByCDAS+ZFw0ja3A8mFDrYH1WYKpkmOBq7m7K/XVPMhSIFuAF/63mI0OgLpj3Y/PFpMmGJADMs8cPvTfyuR3SuNalsSZIP65NqNTKyuNbwngs8FTeRFZZDJWR7wbAEG2ZxGIdNNc/o00oYqZ6oy91jFTkIlXDwGdsVK1HnaTGeU52udL4NKOEW+DymVUxbMdKnXwztucd2Evea/+DIp7kEULfD20wIKxovsliMNnnjsHR5KK90kc12UC0pgqoGEpKJx/B39USitAQyX1Xi5IlquXLBKM8RK92JcgteCAJYFV6lhD8xBMzZWdTNb26N7QjravbGgrm4yHLEevl5Ut8d9iZcsNgNVKGsVoqIMSUAeg0IkaneXnx8d2fPqujWf37flzdIy/srqPpkUT6xNgndp2MKVEwJasOG9i5TIBAo49ueaaqgKNi4Aa98dy6zyxsx1GElbareUPS515rkzMD2tEG0V9SIBZ0rLhXu/sRAaWQy+bdntNJqMQkSTRwP3VEy8C2LBXOiBbMFrDZoe2a1or/Ey+p2QTfH7lNeFrONkiL0HmXPK1keyKf5kyIsX3Ym7HyftgU67EEG4GNmkaGzUvbLp5Yt/48tS+9af/NTuaj+3m5tqePn1uV4vKrq4WdnF+SbAdAM98NrcH7zyw8XRqR8enZJpizc3nR/bo4TsEIsnyRRVB3wi0Hh3N7fHjT208mdrPfONn7eamtu9+7xPbDme23Azs2fmlVdaz2fGxncxnZE8/eX1h3/3kiV0A5B+i7N/1p4ENR/NCT3qxPNf9j0g4xrMLnFtrXAkKyj8ArHW5iJgD0k2F7ID2sQAakg/jwAG+t96K/Rp7Fs6jXKfWNEBQLndIG4B9iuNSTmNLgCBmANh/GDMlDsQo5fEblO7r85Q+YGMslfZzCiBBjf+wtjHQm7WtljcEVAGarsFoxb7YgN26tGq5sDV0WxdXkhqoQDdfEmzZNEokYpfWPWNtYd1CZ1egKftuO7AqewRpAIAxQ5XfpqYxrs3qiZJ4XcmSDnPiLf3jLmO1k5cs3LC2L36bFAAbevk6ivkax0VSTfsCRatoM1StoKaqLY3VlLyQFIB+XHaEfqNeTOCq/kiVSaqyCfBKyTNpX+o3Gs9BegP6qiM0rkIjK+qtjpi0HrluMg4rwRjNwaQR3d0vyTX1xlPUV1XlEhnVkPdoNrasa/63qmqrKkkBsNrHE9Ei1Su5KDkn7Hlq7lQmnNKpb9GNL+17yx/gXlA8z/Clwnq230o63ZEgz/Y2DOvOQLRe6Jyqg85mnVYtPtm81EzOmyj6gz44H9skHzkB0mXG3qR92pWn3SEOCb58qZKjygC9qjX8/ajoc8aqPqn7V2SgZEqkYdlMkjIrWe81awArOUc11hI8dTcmN4zKRJaWhH4JrHqSD7ZMMhJKQJLdykZgGwdWoyFhvt/SK4U/46spSfPE+KXnvaOxGlImuutu8yqOTik/8ZY26ccFrLZwhjvG6u2L9O7duxH4PIxAC1j9DDdUxrJdMPKQQUrOa6H12DI6xflbgAP3iV0VplICIL7atZn7HK9/EYHVw0P/4wNWQ6sSmw/8oOW2b4tt3642A7uot3axWttFDVC1Z1f1xq43fat6Qyh6US+Nm7gjupHhjB0/cIQETqScqWe3yzReAeCXbCRugKkUL2v9vBWwWgyggMti4w5neGdSFc6Mi58XUH47OA6/hsNQBM30k/zvAlBLoGrpLPr3AljdaZIb7CS4BwGkdtmJfq5y/ZWsnduA1RKkaGfZ24CyIGwHuelQsreyAjLqr6nEKBw6OP9D6PMNR4ZGNT5VGJhS46gz/iid5COKkm134hHggWmK8lQcBEEAg0oPNPEyNPvgvIGlutpsbIXGVOGE4vMIUp1lKmfKy0qFNjoO5kyxADHJyCjgar8ellRGE5viOYoGsrUBQdfgumZWoyKZti5jsk+kvLHGXM5eQb3g2irHyx9EXFkLoO9ope5kyWOuF+C8+9/pnEW6QpfXOsEuI6acE+WMKb/mjy4nf4oDx3xxalib1IvPtYx1B4BtRdrlRrHvwuN28jNlsBJ2h48q2GNuKtqD61et4Mq58+q8zZci8M4dvAXW6rl6fCPyduDfTl6SVriPEoNvgarSxnCAlQwxse9Yvps+F1Yl91IHUItmQmj+M+lX9vWvPbQ/+Se+ZOvLJ/bsk4/sxatn9urVC1ug+/NiZVUN7VTCbmTFKblRgMoovoc0wHRs7773RXvw4Au23U7to48e26ub2rYDsFWnZsO52XBmhn8TXI1GNmBmxb3o2gGapXtoAatqchT7MQc9AGR8DmASh8qhhPRbTXaSkU+NYwSUQSYgjpkaFzrQAQyJ7MeUqMOhVMYNm0YgwaskCGz5kIuNQ2PscwPnENPezUCalNzDWGK5YVm4vlCwzGLtywAmqQo3ug7wJ8OSj0u7Is3OZGMKGR8cjtffvyGYNqz7dtQsbbj62B5ML+3P/dk/ZV96/xH1dtnkr4F9NrLVwKzEOK+gu7hcEmBZ1RXL/69urnmvCMCremNH8xM7Prlnx8czmx9NbDQc2dMnz/j6oy98YNfLtf3g8ZlNTx7ayoZ2vR3Y5XJtVW9gg9HIbF3bdDwwG43txdW1XVU4X83FwpQCxwcAI/wNlCc3/DcGRsqRYUk0uCyzd+wnkqNgSuUkqL5BJmYhYRI7GMYM94uEAoDEYClDFqCqITUj1nQkszMYuyXwCtAdsxH7FIA3XiNugkDrwJoG94DxRYNG6d2K4dsIfAi5GiG9OdFAHVcBW5DLwXNXibJsHpMi+A/sVmiXY/AAtlYAWlcEYbfV0rbQcUVDLDTNqiuCtZAdEA4tgE9ajM5gJXgDuYAMrEqzILpxl8CqJ5L8vS4I8kbKqs/u24DVwtoXxTgahT8KsEqfBv4N/zuksSogPDbHbHXc0LtdJyibpEzaNos7CH2oqDzAtecmQmCsjkYjzj+sJQCqIzSxwm+wVkdDyW4gsZz8rvDSytGJfytxqJLtaDAk+aSqXnMNQ08YrFXoaUOTHpUMkMiAlEY0f2szVmFz3O4kRrfOp0TPvuvw90t/udjHlXwvfGnXdOUx9xwQ1xWSLnvvOhJO/qbvGumj2v6z1ItvAS1nQu9Hcjyqi9yHDce2+EY31s1+dcCDrOfz/c+Tp0ziuQZIF5BP1k3emfax2BZpxQSue4gjn8Y11enkRENWV5T1fY9yJFFJE2X9sQv6Hkx7ADvn3AkmAArtd1qdzKtoM1bfEljFWuNK2wEJZC91/MLP2fF9DmisUiP6/z9gtaxSaYHrEePEnLwDVg8birt37kbg8zICf9MZqxnr6obJ+3eR1qf2aLAeGh+aT3Qn9O6q7WxOxsO6GBg6ksYPjT+ADTSz8M6/+b1gnQq46DpeaeNjFjnfRZReeK6wc/mdXaD88y2zX2+cL7vp1PyV1A0Evm2XsZo/ljCU5FjkLUpBIZysnlWbvt2se3bRmJ2vjaX+L1Hqv1rb1aZni+3A1r0hy/Z0BGf1tK5R4EBqzsIH5mUoWQA1Cc+z7LZ8SO6MdcvvlSFW+VpssqWzwvkSbAD351r+Di4jdYjUCcVoucXzC4ei+9QLLL81U7rP3FmkwY7Q9YgxVZY36eXMZCCsluZSCvXlULHzsbQJ5XLId2XAXszbYC/L+RJqEWuKx07yBmCcuOMUoG3nPniPgdLGORNbQ01oCKyGdpODB2gyM+qZzUbQBWOYy5EkyzT0d4N9SecYgZzuCaAG2Uje2ZnZZgSdKEtjvaUuCawOlk6C4QPmxXZLYLWCXhiCcDCC2MBjY7WXylICIJX9B6PEy/+99FP6irIVAsFcjxMafs5kIdvVAW6NkeYy9dY8Ex6gS7JnHbSFj1lfth46zrrz3oofuITaTFA+99SQJSZLO5DR3PAZSum3zlx357vbuCoFHlogrdm/b7XE+GhRlR8vrycfq8WPLQAgX5VtOYNbWL5pDSe7pn/ovgGEHQqv/Vr8WmMuCmCPwCffS5JFiOCCH4nCsmAJ5nOLXRzBpoOsIR8QoKoDsWpgAwZQjLoDNbSDzlClrqhzkkKflawyBya9cZtoc7K/AGCh34qS7KNxY9/61/9V+ze+9XN23KutWlzYxeULO3v51M7OntrjJ5/a4yeP7fWrS7GUanVBR0Ad4Op6Ix3jwaBn9x+8Y++99yV7+OBL9uTJK/vORx9bvR1YD4AqWKsEV+eUBtiQXSpghkAxS19d4mAIbUdn+YUhSyxWBYuRbNKDVSS5YRfjFFU6u8b3HWcASodWE5JN9lhCLpsBaQDYLAwTbSmfeTSqc7YiASHYNjB7BciW7Jb4HuxR+nGgjYnKonEgvoukDsFqoup9anZyT4u5G3gp1jT3l2JeFQAF76T4bDDFNHd9zjkgHusdTeMImPVvbNCrbd5s7Wh1YZP6h/bTX71vf+bP/CKZjwCKYKfJdvTgGs8b/4NmNcYRgCLGj5qhYDfXtV1dr2y5xO/Kzs8vbDKf2te/8dP25PFzOzu7tG/9yp+z3/7H37PvfPTE7n3hA5u989CuG7Prdc8aSkcMbTAe+YLbWh/zguMHoE/d7qnjCJV32HrOJQDANZutabUL+MEzJchINif2BjSHwt9sR5SeC6WKNrpPtQ7KSQR9Vk2vGpT/hvQQZA6GQz67aGSGz6qBlaoqAHjhu8t6yedMCCIADl4jGsahaRR8KMoLSit8vbHxsM8xxjXjvPgAwVVcG0FXAbK4t7pq+AwmLNkH61Cf41i49myNaqO6thGe4bph4yLqnRM8r6nbir/Xy5XVi4XVq6U1q5X11itpFLsmOWwAO4kjORHMVq4PXYsa9uH61AAr/DDs2UxgwD/whFBsETu+WZnxLvzoElgt3bUd/IV4VIbdbvXqkvRC2LeyukQAmp6ZSpSZMMa/+5EM9rqsFrDK1e2rOeq25JOSSd2NDThw3sg1gFXX5yZI1tezxnyDTrCAVAGrAlkHNhojYS3wleCqPMRsU/bs3lwn/rrYg0oeVBUSJhtbNQ2rfjBvKsjD1A33AKwV/k5JaQcXOT6S2KBfWyQmabIPPYjEcWh5Kenao/Q75nN6o+PDSPZFSY+QR042NSyK7wOMH8o3y/GJZPY+P9e/jwRp8gU84Z527UJ+peUwhX2P5B//drDek6kikWjvJqDsPnvraRY+ecQ9CVx1pnzEEJoDmo9K/GCMZJ8EMSpeJE/dwVRJAsToFNql4U7AS/FFq/P49fpXyscM0J720/1HAfKZsUq/lf85Y9WrLWSf3QvszJto+KV3PRHh1xCeF9wlVb9E4rX49y2MVdqkgrCy7/mVr+3YntYXOv5yMV+5pyZ3vP25O43VN4363ft3I/A5GIHf+hu5eVU4Q3s3jMIYlkavbYiUSWuRizrWSTZdAdMbsK7WZbQYdp0LbJdfuPnlRiEQJu2xHU0fAnd+fWlzC5C4uLidc5fs2c5NtByeMlOr2z780wW53IGhK0h2X+xEGe3DSxtkIsOh94CDQYdTpfCtNQLn3tBWm4Hd1D27rAf2sjJ7vlrZy3pr541RDgCNJJotekjnDVfldn5XRXY5NqnY7Hyb5K8YkvSsC2ek8GfSg2pjNA54OLgRbOgWeMIyGA+0PIutiecz2MdSJUO7Q55KiWIueiBG188vHl8LthMd/cAy/HCt5+yNVhJYU2ijRkfqtKkHoBCAmQfdSU+13PwjLY3XIkKJhACC6qK5BqcXQc/cOIC3XmgWsqzPg0mVRGpScjzIshIzNTLlmVEpZ5rljKnEVt1sR+HsbrdstjAdDRPrSLgBAmh0cwbAACdMwa8YMgp2Y1ms1g0ZQCgnBYOKQSd4gNTLU6niAPO4bqza4D80WoMbLBAa2D3Lm+HIBbMDEa0DtG3XXudFIKGmFgV6zbKlbaGLp0nEwNh1WemgFh3pxQZ3rS92i8Z5fT6mzvOSIGCTgdD6DHDEg34COJF0SFissvwtuoDP67gnNgGKNIg3acozP8B41xH0wJwm0sUjSzDJp0WLmZ0A37TGOusqrTMFqZEJiI/vrkNduV+KTunA9t5Fe8hy7pFqSB/tsIZ1iTkobvOdchJqZ18q94IClPWMTTodynPFbtJp1KVcfwDsENvQzx+yFPF5l5WIZ89AnQCdmILUrGayaUC2pkr3BGL2wS5jkqK2L3/5gf3pX/yGffXL79r9o4kdzyc2QtnrtjbbVLa4ubK6vrJXL1/axz/82H74g+/b08dP7OL1udV1YzcLrCglzIbDsd2//6598YtfsdN7j+wf/N+/beevr2zbA2t1ZjY+4m/oaDZg+3nHcequMimn6+4NxhyGXNmSk0ubAIlDn9W1V2m3SlAVd0jWnEBmaBUHAEvmqO/3Ytx4ZE17lgEhlW9jdwvbDn3N0L1D8w8w4lGGLRkRYkXOIOTa90AR3wcIwofbx34ZUice3GL8aCv61gRl1fensBPcV13PLk+BrPtMTU5ny3Nluw2LxFeUqJKBmdiwa9eRbGy0Wdi95sJ+7oMT+/O/9vM2HFY2HU94zdDUXS6XLP+VFvWGwGU0/SPQ7M2gyKYbjMnAXG/QNby265ulLavGjo+P7dOnT+2f/t4f2s9+85fsux+/tn/2/Rc2fvCBNZM5q13Q7MyGKCUf2GAysdFkzKoG/IdzUN8zWFmcIwAJwAJuCLai0z3BcGew0sb10NixZ3W95LVrS8XY4V7EwIZ6AZsdYk9YQ/AIfhJKYjVVKBMzkCIhngPYfORxh+/gfo/Gfi05nMI/wLyQ6cF+pnlGBio/GwG8A0FMNgqwly4sZG20J+InGNOq1tGxcAwAa6zgAOMUsgHezBLNxsCCxRVTHmeopjTQTAXjGMehZI7PDTxDLB2Css5QhK5mb7mwPq8ZkgS8AWvqFUFXHF+up8BWaNHy37jv3phlzQS54FMgoeGM3l4PiRkBsfSvCxeM7cUCcHDzn4yl22W+zGdQOm77Hec4x76tgSCptkQHzJUgC9+PNiBKxm4q6gAAIABJREFU/52tKnVGJVZzQXJmq+I9MJJ1NfFZmSGZraARajykJ+3+mAOscjN09kgmISmMOYA5BdYqgVX+NyS7HKAr/431MsBvsVd7Gx1DDEZdlXw2szXXq0r5KQEAORg8e+ggNwDi8W8xngmsImngDOl4aKFTr+SxpAD073we3c/hH7mt3U/Es939pnTNJbuTfIj4d9hBtxNx1t04soj5uv6w78k7cQjXYt67fTBlE9KJBOi16Dp7ktLxcX/KKekS+1XEbZ6tSDC5khfhlUclnD/fBIgqERhec/jqWnBgq3q8tpV/HdIlkAKI4+M7wV7Vvul9EbIn46QOxJGF/nvxmDnHYi0ncoGeW9q33MeBz88xcx9Z5KAca6W5G6s+Yh3IHrUqVaOKxwkigUnw3pToCeA6VZgUNvuWaZrvvDVX9wSP+w5SygyEX15M8XKW3wGrb/MU7j5zNwI/4SMQwOqtu2MKisqb3S3ND9bn7cCqm5mdzfb2gfxRgdVW9+xbziknJzasDpu1+709sgRx9VFettf+3uqBtN/MDJXukbJg6aa/YXZR243OjO+BzadyTDWYutkY2amvWea/tcvK7PVyYxd1Y4v+kM2qNjZSIxRHEANMbbm3xcYfTtyBfYYvx7AFC0jfaftZOw3LSlTWs634fjSSiQMnYBXOfWJwRbOrzFiRY9QZ22AJ+UUmJ6XVlEpBC685gM1iyh8C0Fs3zkBcDb2C2RjOdIwJAjE+vYKRnbKqAS77+UMHldfE0sLMQOWtEFjNjFY4cOHEyK8Ho6xgyvnD4xj5g2HgRLas2Ff4mxB28dzggyKgApA6QuMOBItNzWB5ym62VGtTMEe255baYfihtty6SaAsfTq/dzSigu5XYreFg+3PQGxdNRqpAcKCgdHU7HKMscDdg4WB93kM18QEAKoWJtlZj6w/y30RMJA97OkVBFZoHpYnsK7AQVXq4UUjoxhDstc8oEYzLQeg1TBDlKVoXoLmMzmr5GVnDsKWzTLc+6S/H25/zGSF6h5MObicZrknk9QY3DV5UwDg0aagrjxfvKlXDFNiVMQL7kUn+YZbijATuFg4tQmPbWvIaF1EEB1rv+vP7rBdC6vjjabSdZff7XwvV0fgQ04pjefXAk/bVq1VVZECsw5L1kGIgzqxzpQMqYdk3/msBBwRdPPr4Dij2YOH+IIaPGDvMFYBrLKxXB+d3cf26L179t6jB/bOvRN78OCePTg9tkcP7tl8NrbpdGyz8cgmwyGb3Gyapa2W13Z1+co+/fiH9r0/+EN7/OmndnF9acvFkkDPuw+/YO+9/yX7J9/9Z/bRR5/YxgCUQmP1yKw3M4P26uhEwCrYg5QnUOkwQZbBKJVDRjDpxotNi+LfYqCo3JhWO4RUeb8CKdRIp0h0BfsrgqooL/W9KpgtEaizWoZ7kweoUSpJFqI6dEdneASjSPQQ+AKARmxXzYoij4c9AjI5sOO0Cyzblk2kFql3sSd7x8E7/Jvfk9XRc4+NJiUb2iAfzgvgE/uEdOwkKaLmezov1KlZkrxZ26i5ti+OF/abf/kv2PFoaZORAl6ZwMyswzGramnXV8FiFjjIZoDDEQG6EZoq9da26QEsxhXr+Xz6+In9o9/9tj18/0NbNjP77W9/3/oPPrBF/8jq/tgaMBgBbgJEnYwNIDqYeDCN2FcmkynPg5JnaXtibHvWG2xtMJRUBeB5gb4oYXfAFWu+H2W6asrWHwhUwLKuK4gXeSKQpfYaezxPgJW4AzxXJSqU7GOTRoCi3mSKXeSdZa354mW5ZI2KAUmgEixP6gSLGYs9k7aZKhH+bN0wcw743orjASijRIAn+PB4MB4q71djK4Fp0AWurdk0fCb4Rg2tTGituhwFrn8yndoKMg5NY8OR5HYWiwW/z+3fAW1KVFSNbSEhQFBVkguYkWCv1vXKtjVUoXu2RFOsVcVyeQLMTOKrWRXBvUJLltAr1rqDw1ynsXdTPqhtV8u/oklkjHPHjHcNsieM85bePTKfmZPByYYkuBNIq0BjyU6wbatzCrvAato9k6ckYFXHCVuPaoGIH2TLXPOR7D93GnnvwcDTvhugERuIAVj1500gdRhAqoDVFqhKIBayAADMS7a/UGxVuGiewv+CLRIY31jFhLUJWOV/AlcJokpYNcn4lD43E/EbJN00qOWeGG7V/qe72zTq0Czguir8zGA/5r09kLw9WO3hqdWqQNjxNdL3VKFU/qR7dD8C1wb7lOy1f/iWzgyp9aRWoJINqFSQrrp8OG5dAag6CzPHJG57nDShz+d55AY9yRyRveqAI6OBRGLwbTbOqpP6vPX5XMT5oUm9TprweWT46SjpDzDf54RsnPyYLCUhYFX7TwaqI6FWun18wmEnqC9f4gxtYDULreNLOZmBA/yowGrLJu2yAfbOsu5aKDGAnXVyJwVwy0q9e+tuBD4nI/AvM7DagobDQVRaz8ut3HG7BVjtAr4HS2ICnDs0bzrnyMCqrif/aPOng4BGFXTwopkCgjwwT/tWoaTftVJf1mt7te7bWb2xl9XWVjWyjQNj0R2dwKF7wABWPWPq4xEOboB9alCgn+6mkV+Pccvjl5ignwFYjcAGt1+CDmJzOWM1Aas6F1kaznpK7IQOEJ4Yq9zEM0DVAoCdDaKx3mWstjfgPGat7Lw7GwEcpsDWnZq4XvxWGRlvtESkXTfI2R8R3AFoBiDo15/AmA6wKh8/SmkFziWwmMGpglnq6zkbhSB2AHPBTt2YjcFgcrAV5w6WBfl0vB4EwWJ8EVh1Zi0ZE+s1A1owa4Kdg8BRcAnYMLp3uF9w3StnUUWjLB4LzJ31xmrMVZfDwDFQJskyZu8IXrNUUiWczMo7Kl4XkZrmsq9+ghIOrBKcZqRNYJX366WHaoglp5HPE6CzB8V6DGKrUVMWLwBkCQA/GLEAJ50dw0Al6DzhhGIut8p8Baf5YnOmhJcpdsDHIOYrueJsnbROA6+LwMF/k1UEhp4HSx1HsiCKSFs0FgM/1wEWC5tQMjrEcyoCogJYLVk2BKoTu+gtmQIkW2hM99mkHctZVi/ccg/l2pady68I+PbAoWOZ9Tz3j0tC4iK4b30MTCCVWRJ0C0YQbAH1EwMhKJAK2n3Xb4MoBQOyrY0mfTu5f2T37t1jd2loEqPb9HQ6sePjIzs+mtvRdG73T0/t3uncTo+mdjQZ2ojMKMlbgNW5Wlzbq1dn9vTJY7u6vLKrq0v7zu//nn3y+Lld39S2rAD0jWy7nQD6sm3/xPq9kW0B2AJQBMN2AJuB4B9sVpVEU9KHYmjO6Aq7F7qsXJd9fS4FSypPVmMiZ4V54xwxW912OqtVh/fkmgMd0TCG4GDBkhSAi5fE6vN8g4AXsOQD8Bt6t3lnL2JGkEFI2YRInIH1mlA02awkIaDrBqAIgEMYIPbbnBzDNatJn6h+MR/KPZh7hs8zvo99AOxOdlxuyPYcoXS8vrS/+Ge/ab/88x/a0RCfcf1pB3fRUAn3p70HIJn2TjL+0RRwtRLoAkYjk1WugQp2p/Wp1/vb/+h37fxiafP7X7B//N2n1owfWTU6tWVvTN1fspE9mcfk12Agpi/B0x6b9eDZETgCE280tNEY/wG4lrQD5i/2EDAm8fQJFvRhh1EiD2AZO4bAMQFkEDnFFSphwVDcZSDE5BQwD/1vspLZGDEA55yoin0S0xHXFnsi9Xkd5CZQ7gkrPBOW77c0I3EPSoHhN5m0GEufE9y3Wv6UP4tB31ZgE1N6wGwyGZGliL0O1UcYP/wmIx4mwoFe/JYGpa5LcgVgLmqvxfkw5tqWVA6Oo8xmUz5/AOxgCTer2tZVbROwJgdDW17fkDWLfXG9rq2Pf0N2QY6ZupOTNd3uKNdNaJdubNK8dgA0+TBeyVJ6vL6TZiPs6BsJ7G/YKmS79wCrXlSB/ZYMaPf624zVPwqwKohLpe4BvZW+dQEaAfzC2kACogBXsVaGkM/Ae3xd4Ct9L9gw2CdnIob/qIQL/DHNC/hClFXyxlTUDYbWahX6vABcvZqCc8RZh77pZV+52Pc4/uWemN2U7t4ZvtG+13f3WT1M6gonLdSA5p0l6+d+a15OIaeiDWhPIjcupJQrC7qsbwhKUucqtnTtocG/9wZF6hCArw+gwlC6shlUZTzjScQY1gy2hs6qKjhYYaRBbTFQ5WdpUjvnXQkTP3ZisvIEAai2I8ucHNBYM9lUxCqx9yS2aTQYLveqtwBW1VjyTYxVBV23A6uZDb6PsZrd67f3J3eS6G8zcTufabl2WfVAj+0OWP0RRvTuK3cj8BM2AgRWb8kkpz1nZydrM1bLDFsrEO0cOwGRUaJcfviWsTvEWN1x3vwYsTEdCHPFWpHP5ftU3mzkTmWFwHLD0afzvXev67ZsVbfhVwuY3AesxvVlvQIGz9Q3ojxAZM371mwH1vRGdrPe2nWztYu1mlCdLxs7rzb2uunZ9XbIBhIbtmsHA4hiprxTApUeKESn5ogz4zoTq9ev9bMAq7wVLyMqb7VkrJbAZsns5JC7zmRMEZXJFgxVfyMA4HIqxXHlUwTfIG+27u62yqn0UQ+0MEdRtnnLOmmV5JQnL+b3zrUVDNlyXZQNvGKiKpObs8wJaPYgPJgerEr1YI3HZGI8Akb/twcmwdpSbKgGGQQGvYQvAIexO2c5iMxdm6GvSqee+qcYJjFV2WnYg2IE/9AwjLJbsE0rBDRgd5HNKwYsqEcN2DQAR13/jwEE0/wqY7/xJjJ4XaQtdDQXwwosgBU1+iAfwCjBBkw69GwpYnDCOmM4CXCuK7HgPAjnuiJAKrCXHZNdz5ksQowp8BkHTjW8cpS5OtGB2U/HU0YATtZaBjmUvc8gCsHaKOsFCBgNtcJxBSjkACSfbZHqFziaFkFL80xSc+nNVMaotSD5h5zI0TE0JfSdCANiHSo4KSxrCVp3s/wFNoy32jY3bkHXnspEd/aEWxxjB1bju7SNsQd40J6+XR6GF5IbWLW3nmIsI4lV7BUZPG1fF9mCgSF7QJ8vhu86SKr1JrYXZyvL8Wgf/Dnq3/hc5Q3NnE1EAE1zm9Ezr0uQE97oDXs2O5qp8/rRTM8Q7DiUkqIJCplRYO717Xg2t9PjE3vn9NROj47t5PjI5rORHR3PbTJCN+qejUcqn4cu4+ryyp6fPbdPP3liz89e2uXlwi5eX9rryyu7Xm6sapRPWDZYx0O0T6KuZg+MVjD6uHUCBFZ5Yck4QbMc6sUmgBW2TvIHoqN7ubEv3EhWqdbRZQLEyyNrNjk1AcZGwwzSGwuda9pUT2zFscP2u24iLpWsRuh8eid53gp1SjcqxQZw7NrOuIoxmIVRAsnHLcACdoRsxD40PDMIy7Jqfy/WXGsb8YQOPpea860BqEKXFOxDAH44bmOzemXvjWv793/91+zD96YQ+CEpXzp8Sg4l7VjYWdhYgnWyL+V+T6Blg8oAyAfc0DZf3Szsu9/9nn37n3zHJscP7YdPr+3KTm0ze2T14MiqgrWn5yCAibqiGEA8A2i9ejNEsoAHKnfuDfs2HAs4AsgK0JUJA+hL9nusktC+pFGCliklZegPIaHmY8LXBa7GFojGTWC6Sm9QICGBCtfpVXVJrggK/wLl2ZQcoLQDknCy8yrr9wQem8Pg/mBTepwT+CxZgJ44lQbwlrqpyitI7kHl2tr3oHmMrvBc1qg+wjG2AES1dsFUxf4Z8qECHjCWA2N5P69fNhDs1mYDpis0dYfW1BXvAWxIHBNJyMUKbGYBt/QBhn1qLq+gw9qsbT6fseYXDF9o2OLY69V10sClCi7GBNIE3PfaTQFDMx/HpjxOKHi4LQzfi3tvlLWH/XZbiuRmtuHJYdfMuq2aIcytNxZsMVbpQuemVZKIyIxVAfXxWqxESQFo3/ZKE153NMvzlesgGea8uLDhgwWwWrIVlWCiri3WQwJRh94sdES/Ca9TMxoN4GhvsmZ+8v0iIcNiDEk1gN0ezagwX9mUDgxWZ6oGo5X7jUu8Z7++3NijmmL/Xtx2jfNfMq8FurTn63pJrPLsqYghnUA8/wzXpAa02FoPRYHZj0n+TQC2/vzyQUpr666i+y7M4blLUMYovvm2NO1LH59z2n28ElhV8Ib/CxmUAjx1Xz3YnD55kiSN4oQ2Y1XYfTjtzlh1EDhYq/GReBSlzxpDmWNZzS26GZEsifitlEIq/ETZSu1xibHqhIHYB/cxVlt7XITj8WjfCKyWzS13GasxT7oM4/aTbv/1RwVWOWalverc4B2wetvo3713NwKfkxH4rd+Uxuq+ny5omI1OW/uku62VwNkhQDSVIRQnPgTUdY9x2/nicJmxcuDeOi8HQ0FbfNZe5RbeqmEKyOTAcQ9hAGlny99L93sIVHVnQgCKzotAU+6H/79Nz+pt326anl2uB/YKIGoFhuqW/12t1tRWbZxFQpeQzmh4C96J3DukruEMFp1pW6Bq4c90HYzAQgrCTksKgJe7B0QPYJV3lxqM+BgFYFUAnC22aTHW5RyhP+SOYhyTTMOylLQUsed9edY4TaAA4Rxi9+BTw94FVDpuZQxCAX7tjKOfs7XvFkFtYrD6dOMZHRQOUC1AE00tZ2ihGQ1xCNcXjKiyAHF1KAW6+FGn4XwPzCj7D64DOqpg48R9S6d1y0ALTj6cTjCKEPSq6cqGQTL4MAB/2DikKB0EE+cGLFEEcl5qROfLm4BJ706JAwC1sQzA/oIWMN6LMn0xtaSxSr1DBBP+jAjO+qOqvYQKY0ZgAvMjMucblY5iXVFOIYDVrRHoDS1buckOAgZgygAMrDWXjfByNlyzQz6+3rw0lEFxh4XoWlQoh2SHYn9W1H51zSoxRANIcy8/GJiJwaY5m5h3fq0iWMpN1jOMkqzspO9dm4VGaQDAwfgo18DOd8vlUdg2gYbBjm3bT87h8nuthISAyO4PriGxRPfZ3RyNt0BizZ80rfzQ+QB8a18A6OOcv7l7D2mMw2TnlRRRXsFADTvnqHKrJDxAaHX8Tp2pfb5zDXMeOf4elwxtxtHQjsY9m07ViIrz10Es4ZlorDOw8WhKnb7JeGqz8ZFNxhObHo1tOpvZydGRHZ8c2cnxzI7mEzuaT+0+PzfmXCfY2qzs/OULe/nqhT09e2bn55d29uLCnp9d2uvXKzY5Wq4a2wwA8ACcAQYMxiIaGEF/le3fnJWCBA0kBiQfwHJzUtJ83wtZAMqjqIw/9NRyU53YI6nmKK1Gai0LiZPeoSenyBzywCzYrxHwFpUBAX1vKeEm5mFcczSSJOuSOpZ6T0x7IT6h2hDVCgMArmSPggHrzCBWCUh2hcx9B+xi6hAMLTZYBrFMPiGpJHuybTbWH25tsFnZverafuUbP2X/5re+bqczL3OGVm+hjxhzWIf1Joo+54OVSbmZCON70mkE0/PFy9f2d//u/2LVZmivb8xerUa2PvqiVcMTW/dVaq+jhq8kO0N7SzuNsQ+XJrO1uO8AOCUzD0xWMUCpxTocElwEKDgYAhxEBYR0brEHjdjdXknneq3WPcCtwdYLNiua70AR1zYrG8PYNChxj+oXgd9lsrFMMAZ4hbJplvMzNyBgBF3Vmbzg9WR0QMw7r3Io5xSfMc7l9nqAxlgbaoOjPJvzi/cjI4X9UlMZvluPUjeU1GkE6AGUBuharWqC+QChQ5M3y70LcEl+kssSsHLEm7dRAgJjCda5ma2qJRMaTJYCFAfgWq1ss16mJxugE7cazEXMyZoq/dzbm1UlCQzq3EIyyNnBRGBihgB4l38WVSYt/fIdy59fiOZr5UcSLpN8TiUCtU+599wBVpWa0h7pXPIEoGZvCECsEl5RNq4ZrmsPFiFtmNubLrCq8ZcAbdgwzTm30e6XsfSfrFTIcShxQz1bJrKDSa9Dhe8WclKSqvDEs/u51Op1YDVkAQTa59L/BI7tHe+47xamWexuBdBZ+JKRzU7+admc079Nr8RtEwkU3iwsmmWl/LH/Q0+p8Lm9qijAxRY4Fskk7t1K5sf7XT++tel78i3Vsx2I6yQHsSdBG1rfvrWrvs7jSu5p3vDO97VgHnMOyQKkUv0MivrVRP8Ar8yIORWJA9kNZ8qG3YkEQBq3krVaIIHRhI2fk0/cvnUfNZ9XkXwK/1JyDiFVo2fJOVZKARTyIeVUi9WXLrGQpYsEnWLgdkWK4vPPJgXwVljDwaaotxik7KWnD7mZd1LEoTPffsy7d+9G4G4EfoJG4LMAq21As81YbTk25Z7XAQ2ztSm7E7o/WgTPYvN0Aau3G9jYxJOP6187CPKmjWz/8dvAKj5zy72/JbCajG1yLvK526bXu3G6rhmUr5AJX297LPe/WffsCg2olls2pDpbbexi3bNVD6X+Al1ZGOfNFyTYWEb9ccEpJctNKr0arLUEFuo6dzO3+frL98ox3wve6GBJIyihsUX2spwHqby/CBK6x+XYlsCqa6HR9yVrxsHR1nzrMLCLchWekwFhe34kF8ijF3W3z5quce90NIqmUOUaaDkWHbYQx9ERIAGr7bGKZ5T1WaPERuXqfMoFsOpPLp0SQRQD9Ohk7U892KAcw17Pxgh2C7AVpWj4aRAEOnMaLKAxyjlDh5BlT6KXUtuOoCsACAURSy9xpk5YX1qGLO0kcVpBfGjnIuCTZhKYqGo2E92ade0OJG97alzFe3cQjx3P17b15hD4bgAX8XzYuTtprAoYISDr1xFBdczrADnQ0CHKOXPJkrTKogc1B4rNMFwqACA2HU1/3eUKCPZ6x1sOGxmrOhYZzJg/UY9WAJQJqExNryLkyOCr5D0cVCXgE8GtN8UryrJicrSw0QL0RGCitinFJzr/7H63tTc4aykHN3q3XdLZZoxqDFsrJbPfnVmUrrv4nADS0IRrH6S1TgvIOZZZa6VHJX6hq5cuKMwmv5iDDjeSeak7sK3r0XUldmtqbJ9B+zKYF/JbgALx/NP9OUvXSyixVsejrY1HDvh74ImGP7Pp1B7dP7X5ZGqPHj2yq6sbe/z0KUEZgoNktqIEeEI9zCH0WCcjm83Hdm82t5OjYzueT+1oPrPZdML/JmAW9syWq6VVy5Xd3Czt8vzCXr08t5cvX9rZy1f28vy1XVyv7IoyAljjPatRrspgk+1x2G2c/4HpiuRNlPh7E5jQLiSUEIila7JyKLiPYH/EMbz5VSpPdpYY6Y4hQ+CNckIuxXXvmGSL1/QgbQuGpQO1XM8EObwU0cFWNeTzz4X2poMgAR4k8DWSJ/5b0wJ6ndDdhO3LGteRCEoAK2wYSsobgHxirPKa+lsbbpf2xd7K/tKv/px986ffs+GwZjQ/hE5qSFh4ojaBGZFUKiZ/sGIJIvm1gSkJu/S9j35gf+fv/K82mJ7ax68qs5Mv2Wb+nlX9qfYcagbjbhw9TRU3Diq5Rm6wpnRafy6w3Z4IIHDpbD1KLoz6Nhg56Nof2hiNsAC4jvAbTZyg8Tm0Br7PcGiQf1kCgKSuKcBYsym0WNcLGzY31q+WNtk0Nvb1ESX6Ye9jXwW7T+MrHVbJAqBxk553ANGxHCGzgE/g2pjIA6MzADV4Vy5lI0mH0EbSXKIcTiNgMoBeVUEA9Aw5DFJgKdcAhivtJ+6fQK/PP+zPTa2mXagcwXykxqrvn9xT9V0wUyOBQECG4J1slBLxAnnYsGq9sVW9YBk6AFjM1fAfcItIZi5uFjzXdDjm3lsvK08AwCOFd+kdAfBdB10h7SCQSlIoqFK5lY3qlvU2n54yMQ4PJVA1fDHXSpXGqvQ1A1hVEX/Ad5EMdGZqAoMdFHamawZWPXnTBVY5ycOBjAUgPzoao/HZIZHAJL4/TwKr0rQlY5XSJHrG1HEv4qQA1AC8o1dC2AuyUktgtZE0QCuB4+NyW4VfuvpiLscG1+0tIX8RvktMffn4kZhOG2OR7JGNzFqvEmQrErHOVuWyKRO2cT0JUW97IOmY8BWKhoAdj6IkwaZxpckP+9RyCvyPtK8nD8S3fk/suW+j5bRNxBiuMSabJM8lokswWXWsNKfK83cSNHFWrl83twHMUgrA96/UjC1irfxFh2D9kw7UR4TYZV+WEg0ZlPeIytmqXGuJrSpQVXNBv1Pvgs54/riBVdmuXT1g2en9gXrLnvyIwGrr0D5/Yn+/Y6zuW0R3r92NwOdsBN4WWN0FOTPK1LVRb2Ss0oZ/NmC1i88eAuxKUJUMvw5Y29o927jtwSf7z4uxWp4+SxhmUEEAYShMwc0YWLXpW7Xt2aLZ2HmztbPV1i6XGzu7qe1qM7QrG9mqD+0ytg8yuOjUOvMISYwNlwkMgBTOi18M2g6xtLTUInIdOo+asuOwZ3MqwcScfdXQBpjUdmjyX6m8M3wWXle4BslrEmjaAd5bzzmAVXciyByJzvAMgsPB8821OFbJyowNWMBqsKf8RkqmgDM/wfCJYEVpgawv+bbAapwzgrsWsCpcNTFXg8kcLKr0EL2JUjAo5LB5UFsMvphs0ONSkIAgCD/UoQtwjzGcumcr4EdDEr0PRwnBPX4AqkKHle2lnFG2qlc8L14fIUBwRsoEXcSpj4eGIl6aaGbXyxuV0aDE1jVu2aTKA1MEHiBRgf2GHwZ1PhfEqJG2KvRWmSknWKnPkgHk5Y4KGN1xRWBJsDDwLgHBCP4YmHgTkwBRAogOcD6xnFyDVR2kVcYXJVHSQHbHmgwqgSjR2DwRZZgMkCOIQFo2FzqKReBXsjbcgSXT1cEMMhiD8ZY81ShFFgidQUEEsVmKoGSMdteT83FTaZ5DwxrbVJ6nyaUh15lK9nPq9tspJ4tj3Hb+0mYw1qKjrvFqmfF9DrMDmXL49dwJhnAO6M6iQ3d5nu5xiYHEGpQxy0zCeD2c9gSY6IhgOvkME5hCg++Bf1DXeCHJ5LXAZAWYZcMtfNd5MLwvb2SE4JFsbJSuo7M4QEYwqgAMGTvD/9Q771H25R4A1qO5vTw/s8df5T3wAAAgAElEQVRPn5ABiTUy6KMBDUr4vRx1CMYaOlYP2JwOxwCYNZ1MbT6d2vH8yN45uW9HxzO7dwz91rkN+5hb0O9b2fJmYa9fX9r5xaU9ffrSPv7kqb18dWkX1wu7rhq7uLq29QagFdY9El/Qhhz4viXeN7WAsSrZcKhscCXNzNz0ylmxDFSdxRIll9EIjMcgTU9NRLgleEl4GdA6SMUn59qceprQCAVD1WVlOIUc7HW9SbIpqb/q1+/N7TCOkAlQSbnbXZcVYEMr6lf7fSbtaAEjCkx1btwyGhWhvH1drQiGbze1jTY39vPvz+wv/eo37YNHUxuMoJuquRJrXwCGz3SPoLU/FnA+mfqSOgg9cyS7mvXW/ve/93/Y3/8//4Gt+jNbTh/a6P6XrBqcsiqG4PBWANp2C18i9CXz+ShBFBaiWIt8kHwmAZxzYARycPzVcUid6KXfCyB6NJmQzdqHUPB4avVwbBXGGHvVeGxbAO0c042NBxub9Wqbrlc2Wa9seHNhk83KBt5CXvq3YJ+C7a0FCY1ZgalhuZ3LxXUmX0lgl2w8ZbtZISP9WIwJbDL3pgIwpT44qjJ4bdizZE8A5LLhJfZi7rUAW9G5HbCrEoPj8YRsXOyjsGeawkpQgrGquYm9WBIV9IVRqu+AHG0gE0Eyajgu751+I3Jva+7ZhMmhbY6GWPjbWd5ocKWmbrpmwug4F7RacRzsqdBpRXLGZTKWy4XhP8xjNL2ErUOlCx4r2axk4YJ9jSZa2ie1R+YklNiiMp0KIwK5iPmVAZP4HKVWuIgd5GGi04/Nhm96zlH+78IqSQ+d5+Ljz5/RdWjNSArAkwORfCFjMUsBaPa4H8ZLdBSMtkNAKt6PhI7kMTQvxFgVa5hsVZdfIjAX/nHS6VRimvqqDiqxdRB9Nej7grmaG6+lChQ3CCWwWsZYGCM1RQowt2UuknXRwm4zIH3T3SHKlOdOSSMvKUdSOTpd5CSs9m+5FyXLIUDBbOGYuIwd1pt4qfKD4k47wNoOzJZATl9bvKeWR+ATrsPplGNZzE3/fiSvWRGosVQMowSdeiH4HEkhRo6RkwvvTc/Cm495FZcX/SXwvhqoFvFKgMTFnHHvpHR78rWHX1fcdpmcy6Cle8MlsOrMVTWvdU36YCLHHhrLoRh8HimFekUy1FMyMor+gYhpCOKjEibWlWSH1Hytk5NPZmLnifvULW/2UJqhNVy7fxSHTrcSMemdxuobBu/u7bsR+ByMwG/95n/UNqqtvaO9kbTB1d1NRkEn+AqFzl0HESXryn+6YK3HHilTF8E5DlFuoxEUaLPZA562kN3D7NLyxm8DbncAwk4zpHQcBriH733/dBE0oCwsAudgHyFjr6AMjNMa7NRma1drsxd1bWeLFRmqr1YDWzYbgq0NO/GC7QMHWA6fu39yRpy9yDYQGcltDW40DBJ0UWSGFSm1ynV3wG06h66x42AWTpt0trjRtwO4nRLfctPvAGDxrBOw2n1ot2yaqXEUNdoikykUg//zY0m8XwETWBl6Lgl10xk00f1XNA5z58Kz9KXvp07DmbWa5r8zsugUFSVK8k2VzeZzI5nRS9ILthUZjdQn9QZEPubu2+m63WGHcyMdQB9/ByBTsO7NS+C0R0d7zBHqeflNM/AiXoGx8TJalqJC229gk+HIpghIwfSsa7sGwwlBzBBNSIZq5LGRXl6/hsbdWoyjscrdqlWlWTeUjVAn7DU72LITd39gq9Ckc73SSKTwPhTZOoDv4JsHF5Q9cKZQYpolx1HPMhqUhF3h3GXJpgIeOv/BgiHTV08yJBUINFO/MEq2irXALr2x6IrGY1wfIUvgwCqbFnl3aQcR8QwAp4TVpVxCaNZxjjjwQtBODUu4XlN0KQ+TziZ1SWWryO1N5Y0l5uqgpbdWjm7WmnP4jgczlGkmH1fjk3qTF2YlTD50RGNvKB1eB6NK+xjrlWuho6OXyqId1G31nGgdxE/s65fj7+y0zNa7fRPX7RfgLQOFYg8Lqds9Wn8+HQW8JGBV50vSJG5XUzMwf955j5S9KZkXYY4IiutoCbRFKbAaFaF8eKMGJ2RNRrPqng23fWouwpSMR1h/YzaugVYxoQB2GgfgA+arSrtxJjBYMe+wfqh56QH/aDyx3gASAQBeR3Z8hOZZJ/bg/n175/49e+doZkezKVnrYIg11dJWi4VdX1/a42cAdZ/Zp0+e28tXV3azrO384sYWSwBJ3gOOjZAAVKJRFsqUe9ZjE57Y+xlGyoaDVcjAKxpf5N9arKHLFoxY125N+IxAPQXvvt7YbClKDcV2JeAnaKVQJAD4G3uJEnHZljgzzdloGPshdD7xvKhNDT1a2Nsh1yebUnliAvZFZeXO2m8AYknbslot1TiQJdtr6y9e2b/1J79ov/6rP2OnYzAmIY+yYvk4WMExc/VbQB+3swj8O6ADVyzzikqiQRf2v/iv/pZ98vTSFoMTG7z/FbPpiTX9CRtWMYkEhijtWvbNWuCIn1tzV7ZIbqHAqJKNJttaBNISU9UeTl3usfVHE+uPJwRVbTK19XRsvWMwrkc2GfTs9PjYxkdTW+F7k63Vq631Fgs76m1sfPXKhtfnNrKlDbYVkxKbtcB9EqhNTRnBDIWMAzQrqVsZiR0HhrE3ko1MrXKX4fE5xBXqz1O2K9ioPTU3cxCHPgCfOfwFAOICTTlK3jQLoCvWINafkkOCWLCPQpv18vKSvl00igxdWAD8BFNdBzj5g7DXLpOEZwGgGs+qcj1WJEkxtwACw8pAGoeAKBMt+Gxjy+VKHNQ+EqjQlq24X6sRm5iXLDvvm83GUx4bEgFNpaQsN1I0KIMuLaUWZGOIWwIsXlzbBtUxyKqiARcAa8wwp0PSNqIZW2glp3069lv9JsDMvQ7qzz73JFjtNlQ+LtyPsNfSUY/mXECA2620BJZqhnIX9DJvAtm8B48/+Bj1rIIjy0ugOYF0SeS+5UOHFATBVcY5khvBH/Qv4B/G36lfhQ8n83ZiKbPhJmbreiv5CDDci3LtYNKn/aYDWOYoz/f7yNEXa5IVPulm0mpNq5yE52ItxLnynqZjUyLF/WeB4QHIlTuu24kyIoyQIoBEOnP+TP0YZPbT3/O9sgO4pccTF+f3w+eKqqrkebU+kBIT7a85aBqSa/5mGa5IkibLiSgGCZZqgMcBtOb4JBIC+XkV+qyuT554qmE2Y255NiKB8Q72y4f2I3bGRWX82d8JBrH8R62XQG/bMgCqhFPUo/Wt5y2/tj1LitHzGFVPOeyo9llWc2gz8jAyJ1XZK4RbO0BVF+rYkb5pP7s3/dVaCh3yQEu2qnOgHaKZr3OGvnfA6puG/e79uxH4yR+B3/ob/2H7Jg6AVWU2TTtm3nK1Z/rGC6N2MNJtJxq7mxkc8TiWjpc389uA1X2bWtq8D2yI3Sd3G7DaKg8I7bZ9j74DrL7t7OBQcm/zAAONbTdgCgCk7hE0vV737NmisbO6Z09vKrtozG4QeKI1BfYtlMAh0KQWpjtgjI/ldaStkcCcmCQJ1CxunuPMD2dglUEMvhaAzKEb87RqAjGjRN7BHrKNut/dxzArrieczABTSwCtZNi8aazFVhObsWSpJVA10IrQRHNNVT0bDxCLi28x8QqvJACbBPojeC1YcWUygSwP7yQs/6RMdXrplJfUJLCXvjpYPf553lPu7M7786YYKnmN4zjbybtfpy7yBI8x4RzMhFYqWDbeNRfBjtx+I2uFgB31Gh04QOMNlKKutywvRmkw2CZ1VdsVNb3U3IVryJ0TBE3z4ZiOFwLOyXSiRhtNbVVVqayTHaGHDAYqb/YBllJl0goTK9ObXjFwVROQaAARgTzLOMHSgexB+I4+zjHmoaEa32kxNfyzJYAbQaOmlEos6cYzeFb38CgJDjC1xZJEM5yiQ32euwoG2OzKGU9cMVx3Wn9iOWiJxpgyEPUmM8GKwTMIrTIhwDpG2FE2isB4cak7zJIA16yOqAyMO8RcB1Gql2cyg2AHBeBKixOS308l7zhO4ZHGeNPm7xA/2pai3G3KZgRq4Hdg9fOYGjMMWjwfjd/+ErHukai+EIwlfq8LrAZ4VGjQxUEKu6Ey1+LHEy2yaxGc6P1yXFRR6c+ncwyAWHpJgLWWGLka1I8Uo0oSEjSpLDvc2qgvnU8mO1IFdk9zjteDWbKxo+nMvva1r9p77z60q6sre/z4CYEbzCvIgLC8ejTmNWDvGU3GPOfQO71PRgB7pjafzezB/XsEuB4+uEew9Wg+t/l8msqX68XSLs5fUbP17OmZPXnyxF5cLu3F+Wu7vl7a5dXCVqu12OWbvq3Hc+oIqsx7ZH3XcUXyZWNo/pPoObLfbgdhzQjeSSST/4kBG/woB06dacqkQexbvr+pTjoDsjyVyxAIFMzasNhqZT6ln0qREC8Rx5XiAQAUU/luXLbkV7guUFHgpewAwPBdgX9i9zXVSnYVaxlAYf3a/t1f+Wn7i9/6uo2aigmQDdWuAagU5cGunxrM+bAMmo95nnIJge3sJeof/eCx/dd/63+w80XPhg++bPbOBwRVmwFAb4BdAFbbeslRrZECdF6v7Hf4GnkNu4/Qdi/9ggKs9iwGfB3o9Q7HZpOZ9edHZpOJDY/n1psN7eRoau+9c2yjydCeXdzYFcC83pDAOxIGs+nIjqsbG188t3F9ZZP6yoZoaMUHOrZ1328EeB50QwcA9bdWkfnpzcs2GzYiw1fo5qAxY1Vx/wL4Gcm+sFkAyrQnAaxd2wBJRpR/Dwa2qiqCppw+ZAvLkko6ANrJWLfSLcQ1Qu+0wvM3ac4eHc0JZi6WSwGE2PPIInNGZQJpxbBFNQiSJbo2zCn5R9h/BKAKyARLnaDJQOxVQh7Uha3V9IrAM1i1pOoS4MV1hJwE92QAreSj962uKzLeMccx3zgO4SOY2eLmhmMEbVmeCwmIumEyaIz1XTXWLFcuY+T66C5nFNlOjM/A97iSRcBScM5USQ9ommkiRvUDdVQdbBXgH38rwVBy4EqQSsCqM1EPAKtxlnRm2g73jxwAo0/q5f7cW133Mv6tRC+SCgJdudcWz5as5o0Dq54AoK/l/4V3L5+4s+MVaFI77tGOnhNFsSR1bso2HIgdpSSxh57IS0fFlANw7qPHHtjbUqV/D7tUYg15m/WnGIlrboQ+f50tKV1rwXwe2XRvfI8T4ffG+8sGKY01bWMBSiYr5ePkCavuddJWxHONuDmq5grJreIGEyN6H7AaPr6AyEz40Abie1MAyh19U/mTbWNb+h+qwCsmiRMV6HtnA54SvwJXZTfwWz6o66wGyaF7xnLe3AKsxh4qxqr2Gs9CaB9vAatixJQJ6T0P+PaXbkFPu2/tC2PLg8tFZk+AN330M1/m3RfuRuBuBP4FG4H/9K/n5lWHNkYZ6E7pfrHROHbnH0MQU2S4Oht3iOmH0W8NR7Cg0rneElgtgbjO5t4pFD04+m8PrLb1fdrXz7R4eultTSgxzt6GyXCW3W37VveGttj27are2Iub2p4vanu6bOzZyuxyM7R1f6YmH3E+D/4UQJZlRtHN3tO6KUMeLMp8BwnKLoBVMh4DmA22255R5G5Bpp4YeJGNDScJv1PpZLm17AAOOZkZ0gDyHcmBSU7WbWO7bx4HsMp5XDTnys6LXJKSscogE7pm7tzFpWKuIHuK3wo0MvDBteABMb9XAKvdaw5wTJ1820zeSCzQOYmgIQA1Cpmqo3B8j6zVYG2m9cqojJ9hSSdRFDWh4hwJf8pLGQO8BvuUz8r1xGZDlAarXAnNNdgQhGWuYJGiyzGCe7Oj2ZwB63K1IvCy9GPgcqIkUiwcY7MROrrOYFXjD5RBNgziMb4AWwFQ1k1tq2XtMgHhvcppYvCFoYvmUSENUIDZHHdnnOK6VVabwSwWZCGgLMDKeFZs2uXZdk1DXTdZyAQr9dzY0IvXE6Cv7GV04CY449l2XKq06XKQHJIC0MOLsl8+nrhMlksWa9UDeV4zAxIAJ97UK7pJsymZEjZ8tsG+0YQumGIKsHBNmaGpxlACUsEgckYNjsUGSm1nnOdwYJasSV/G5acY5BeGtrUeFEHlGyz3jU6X1fY6Kro3dewSgegi4ItAMtmC4vNdTkxcPz/i60DDFk1Q9OXorq7x7YYoGcDlc0j35A1tgrVSBijde4gJ0GFM8Po8MM6Bok7A54x1QTYc7BPkKfAO/obUxZAd13FN6sSsFiuwDwTxyA7pEyA5PTm2R48e2sMH77DkH+sSgM73v/99++STT+3k+JjMtWWtTtOaszomEjS0Y4MJP8PGQ97t/eQYrNZ7lBC4f+/Y3jk9tXuziR1PxzYfDzmfLxaVnV9c2Iuzl/byxUt7/eq1neH3xYU9fbmwq8UiabXWjbOooQO5mUg+IBpWAd10MJTM0Cj7d3kBMVA9V8wHFcxTseTxXe7qDmK4MF4hNeDAQdCCGTS7fYX4rDZD7RJJU1EVJTQfGnzaIARf1Fj0ZwO7BtBMJZWab2T91gJVAVCCyQ5Qe9ssbFS9tl//1a/bv/PLP0NGJp7DeoNSdswH2BbXuosSbv7GvHZworMfe9sRAat1Y3////p/7H/8n/+erYf3bPr+V62ePbRmMCZgaYORmIsKIL1piadoQ+suzVntm2om02lcd6ACMyegtUgIjuOco6nZdGZ2dERQdXw0s3snM/vg/Qe2rSt7fX1p11Vty0VlNY49O7bNfGbVaGCz/sZmq0sbX53ZSX1lJ300WNJeE8woPRPsA2CYSptSSKpsQWipkl0IYoGX/cs+iN3NLuzQTgWwCnYr9TLF5CTPyn1eNqaqAViKUxlJPCYNwVz2RGX8W8CqwNO2LrD7YZQTGPI8IeUjzc6+LSswSyVX0GIyOvSEZwgGqmT5QYPF/ARbVbajWUN7Fgk87B3aEyH7gzEBeBo/SITiHGBcBlOf1Sp9JE8lJ4CGStg/gpVJJ4H+DK7zhgxXjNFkNGZlDMcLIPdyQSY17TD0XKua85RVNJWaFeFz9BM40d3e9bDX6b2BA6zxO9rDBrgaEgF8Hh0kci+w6smVfYzVfcCq2PUR6wQo5xtuAcDJB8tNzUiQcJ+lDaziVmVL+L+iLDueifyfLmjZifE6Md+twKrvPPvyIbcCq8V+R78ngatRVRNAaP5gVwCoTIhz/Tk7Vf6OAFUBq75s9+ylMu+7Vx9AcuudVrzpsZZfXujfRl6vnC47cUkA5AyaclItGOylK6DrgG1t45yaavI8UgPm7nPj+1HB1PHbAmhtuV5l/N4GVgVUat6IzZ3nkVxqyXGBXa6GVXh+zhZ29qusZHEdbwGs8vm4LAwqBhTj5uqTfx7A6g5PurzkNtbc8dryn8T4o+oMY30HrB4cq7s37kbgczMCJbDavalbgdbQCPIvJdvYCYLdBS4OncHSQ+crnQxlY3elAOJ8rWv0DaU02gd89L3Pb+8xA2zZuYPdOwtGXnJebslNEetxsEfAKmJggapLdNtFyf+qsWfXa3t2vbHzqrZLNGOABl1/Ylu0KU7s2UJ4qnC0uFcjWHZgKago1O/ycs98rXSz8obnm0gwfVLmOJWNdZwydwyCoZEy1IXzJlZPWRLtZ3dwKuN8edeKUsAohaOTtG9cC2CyNSeK1+WAqRFVMFUDTMwd4l0KgICkPxd/TuHEBmODIJ2XZIdzV4Kv7vW22AQtZym37NXL8XcK4AuGYOzQAe7h+sIRxVc9oKGPFtpvJcAbjbUCVHagmutrIEcnxgLBFIInMKIQsM296zCCIwRo0oBDsxAwxhSw4LsovRTLFI2oNlZBC4y+7Yavw9VCMIeAdTZW52IcD6yX0HXF33S8qAWXtUoRuGFuNeiA7fp/DNlR9u5lkpQd8M65ms0SyiegV3i4Cow1TuE8IaALZrGCEekzkQHsTiDLKF13EJ3X8ZOavLidwvVzfjr7nsAqGndRQ0+yAgBUUgMtf+YBfJN97JICwfxOrDIHJYSwBOga0g5ioOIecMW8x1Se7kxEXLBrBbLU2LXmfDD4K/RZGS7wucopzk602HLJxgbrJ4DRKEV3EJdrxpezklwOSLfjAz2tgsUbc5HPybGpvXbVWal6jp2ggQxMZzXwGgqWaoxlMkGFp+yBTsm0VRCe2akyDhGo6SC6zGTFchIoQNDWruM6l4kdld8sHfr8mDsRFc/lu1tcegRnQj0cRMD6hHaiyvyViOvZEKX0mAMsQ49za/7EfaHcN8mZGfRZx3Z8fMJS/2W1suurK/vwww/ti1/6sl1cXdnv/s7vEBRCcmU+nxH4YyJlAAapQEGsRAA7/K8PVp9Y7mC7Hx9Bn/XE7p2e2IN7pzadQFZgblOwEAFCVZUtrq/s9flru7y8sNeXV3Z1tbCnz17Y8xevyGyHvuPV9cqWFRq0ABAd29oAHAEkhQ6bSvLVoBGcUQ/QKG3igJm/xqZaaNRHVmvY5wjmQu/V5QCo50qDKzZVZCJ43MhK6NzckiKRQ3aav++lrHrPgXoPvmnLcC0u38Ek1GolwAs2dAwJlsqGNy/tV37mC/bv/du/ZF+4P7XRMEM5nLKuvUjGqyfmCLZ6RbYkB7LsAG0h/K+tWbVq7L/97/62/c7vP7H19KFN3v3Q6vE92wwgAzCwdbDd0v4cgXesTV9/zlgVGar4DFlQ3tjIwY+UOPa9WOMiMGGLEurB1HrjqfVmc7PTIxucAFSd21e/8Mimm9qWl6/t7PlTe/XszNY3C+rbDt55ZIN3HlpzcmzrCZoq1nbcLGy+vLBRdU02I5haAuO0c3DuMJGqZNiI3Ev9pH2TeqrYEwJIUHmzgEuV9uMYaLAY+pjUHSejU+Aa7DZK69GMilUP4SP6M+I+6wkL7DWh1UsNZC/jl5kXwMHcirPggk0W5wNjFRc0m80EhjbO1sXcwj7WrG06AliuKgyAypib1OFn8lOJJuyJmBuYTljXmEPsau9sVtgEVaK4ZnNfWsLSE8a9D61uNE64jgCJ1Yirb1W95LMI34Z7qSe0wYqHbisTNqz+6ctvqRsbY86CvUu8p7E1ZQbEqh2iQ7yyiQRYUfEREhYDDhqSAy6Nkor3HUTqxARi/bntd6mm5Jt3pADeBKxqamdwlYXTntQufWvZUun6tvc9zE/4/GLIlXtJSkgWsh+tLalgvqbXC8A3mg7ti7l0FbruwuVuHX4fsBi+B+dmZ38OT0Fue7E/550vHT/uMwGzzEzBJ3KmakqIOouxfeN7IFXf0/1ZtEbZ7blHsoyl+BJtuX+SIFr7yXA++9u8m2DyuvcQzzLA0vISU2zKyZzfCQJGxDMxfwS25qmRkwVFdOwfKK+zCybK/pZAa6nP7eX94Qu51BSTJy7FsA9YzR61r5kSWA1fj9cfoLVGmpUl0Zg2qi59z43kKNaE1+z8kRmr5VjsEK86wGrrswcAeiUQ27SAzjS8+/NuBO5G4PMwAv/Jb/zVg7exL4MXHw5VndKQx3vUCvWfVoCcMk150+qevAtuBhh3SONG5y+O1wFXd4HVsIjtIHznOAdGRXa/3OTzBxmc7H9r52gYlyz+37N1HyX9fbupzV6utvZksbYni8peLM0uGjBC1DGWRWCxYaMjrbNTBSApcKEf7cFZ2oeJTntpeASTflUFZudbvA9qUbLC43gQtJcR6qWFPEcAe3sAULJfDwDO8ax5H17WE+xSgjmltEAXwTwArLK8NVi3CJLisYfDGM4khsbF1zkXggFZJAqi6yreL5lqAdh0bytlkzu7cpTyReMLMSC9YUehN98Fipz7o6dWgLJpjAgkFTpNQu8VWAUgXTiKATCnyemNLQAyEiBF+SMAFZQ0OmsHyQC+TtbugM1TcF2hYYpsMhMGBEHVHGnAEnR0AV/bsqk4jyfjiTRUwS6BfiOCruGAQRHCNjWlkgsmG+INtQwlsGLMhuQBgzEwqjZq/KIATcElPpe6kJIEI1Azuu5S+w33RnAXwIUCu8R68K7euN94naCvlzFKg0pPSr/FGEcQHY2v+Lic0Spn2q8B+nMo1wxtVoCi1OzT+QFOB+giSFKBNwFev4YoHSV7iuwcTSAwdhisIwhhcIFGIWIMce46sAq9Oa5JByEJ+LIZljMiqbmJ9xGQwn2U/qun4T3gCb0t3CkC1az3KrsdJYduPfesf9mWPMNTwsOtbXJcXQs470PZ7sUzKDafDIqzcUVhhp1Vl/ep4r2kkqImU1HGr+ML4BRO2wY70/EDSG7dZ2djuCXpVm4WUW7XTdzQRrXK9DwiSQwUB1GZiIB2JNZsboQYELB6ZniFgduVsL0q6UdSQOwwgENp7XFC9mw2ndnp6SklAZ48fsJ59eDBffvqV75iz8+e29mzZ1k+FoDUCGmTDRvUYGr0R3MChgBXAGICwALoi6Y3J9OBnR7NCbTev3dq98FqPT224/nUTmcjMf7qtb16dW4Xry+tWtV2dX1tf/DRd+3Jk+e2qpC4Gdnrq8pen99QrmDdA+CENQgQDCX4mD8D6xH0gbegRllig+G3pAOkzRpMVP+bn80VIkoAhBarfz5kBBz0yYKssJG5lFc5B2eupUyyHzs92ijF1V7MbvPQi/QGSrZeWe/qpX1pWttf/gu/bL/wsx/adAKGMta+wLtgR+J8SS/a94aywQ3/7cxLzvJmY2dn5/Zf/jf/vf3gvLHpe1+z3sm71gyPVI7fH1G2SNZQwKyAsLbrk1j+UW2RkkXOoPdETAJI0jFi3WXAeQvAfji13nBmNp9Z73Ru80f37L2H9+xRb2tH9Y39we992y6ePbN3JlP74D0wr49tAC3Sbc8u+wNbTKdWDc1OhwM76q2tXlyS3QvQEXO5qqVPC51vguwse1/bBEk/32PC9wp/WU0hMTfrokTWQQi8DpYxKjKQnNSDkO1z7UzsKdQyJoNc34v9RolpMTCTL+XTEd9R0mIoeR7sQyjr32C/9fJ8L7uOChI2pQJQCydySHsAACAASURBVMmpupJWL1m1Ne+PzSVdy5OyPNhXrC+5j5HK+mmJSJKX7E/sTxirAEuDMYsJwaQOpYVq+WaohFmpYRfYvdEgUj55jxrs3E+9WRflkwBQO0g6wh7qEgpsYOlSOmCg4juU6tnIl8H9cM8DgxdAK7RbvUxcjbS2tl0tyXRmu9gt0jLqJo9UTPSPKH3gHKOImoCqID4bOtZe8eR+p4DVzHKUP7pb1s7vE0xyfl8BwgVpoYzBuoAYYeMieVj63OW/d335HBel94qYSphiETsV7Mh4XcfP5fClBdgbO7iR0OVGdU2RkO0YEcVZGTTW7uSgd3w2KvmQVKRpUdIMrHNd36EYriCXJKA55HqKe4/nxgFRU7EEbqbYos3Ez8Cpkr0tqLgo5RRIm39ac20faBewfoqD98gyIFGQknVtm9wFgNvDfRhYTfqrBYtVMagDq+6TBmNVlUyY/e1ovsQZtFw0d0KyTuOmKj26XWnNFIzV0E7/MQKrhzWmsiRzeyTf/NcdsPrmMbr7xN0I/MSPwH/81/7Kj3QPO8BqcZSSHdbeVFVyFhtFd5NVd81IWQXRw7PBxWZOR+ZAViicjnDKuttnOBXleeIaS4D2IPjXAVbLe/gswGqKy3s9q7cDu96M7HW1trNlbY+vAapu7KIZWGUjqEGlDYml6r65pA2HDihKkQOQEgsGkgyRGVUUG8wZZ+n4jbcdogzM8W3XjwynoCz9YId4Lx/dssOtgu2Usk5OTpFUd/H9cB2i9D6el9hEKpUNgJbBRAGsBhBE9y0eWpT3uDMpLVUFJkpqeul5ODQOxKZgiDdbQDPu3ZBN3Lr8mJ+ZYZdYJZ3JlqeyC8x7ACz9THV9FbPQm2UV+krsKJsc1Jbr4Q3FBZoG0yVAdYBe6XnCkULDGAY7LikQ98USVAXu4cyq26wYNBNooFKfymwEPbVaThG00ejesCQQNe0CJiGZAOAURE3oxrHjMfRTByODlABcKbBVl+vaKpaWDwiuAvxE+R66WuO8BAsQvnhJbBTf6clo3acO2f7sAQSv0BADQRRKDlFGiXJ475jMwMrvVwCznjRYPgIqwagVsMqSWzbI0hwkQwoBMFgyDriyCVjRBAHBLI6PY5FNxBJPacdRK8/BTLLHcU1AOorEQJRwkR3A6YDyXWdwcA2qzAvsJtyj9FHFVBU4Ehp63hTJmWmaVyEFInCXLFVcP+ada2pyNKjfKGCb+rpsKCOnGqBq6NGBoczn77qviXEW6y51gI0S/QBdvYFTWiNtfbe4Wx6m9Oz981x1knLdCYqi+/HOOz5GDGLiesPYl0DrvtLA4hra5Xc+JqVtKze54v7auGoRoOyJ6cpAqrVn8vEKdMpgrhskAqXxo2BdEh8eaBI8rtktfruprLeppefqBi3ttJGMQ/IO+7PTZAkBQP8ROqAA5XtqapP3S7drTPb53OoB45qRaQrw54Z6iVoHAC6+8sc+sK9++FO2bRr74Q9/YN9/fObMEm/k4Zqj2AcAtg7RKGs8IiA7n01tOp3w2PeO5nZydGz3jgG0zm02nVKWYDzs2/XludWrylZ1bYublT19+tw+/vSxXVxcWn84srOX5/bi5WtbVWtbrbDWVDqLLvJgsRJ0JfCKvUiMVUqoaCPxvwNkBTAk6YAEvEYlSTCUku6ijhO+B3TRCQq4HSMz1AHcVD4be4IQjbyHxzqAncRzA+AFEOHy3O6tL+zP//I37de+9Q27fzL0Rj2IU/Esxfph4zE/r7pSR+JU0yP2CxwX9rZarOwf/sNv29/+n/43e3w9sOMPf9bW01NbD6ZM7qJJlkGGoQfL6GW3gKJi/obJSwkN7S20UY5ziJkfMgJFmWlylrRwku9GYHVmNppZbzq13v0jm79/z06GPZs8f26rJz+wy/On9uhkbl9594H9f+y9WZBl2VUluN88+PMhIjzGjBzQkEolSWlA1SAhqijVJFSjqQp+ulF/IAP6DwwzuiiDLzDD+MDgk7aGv66fxozuLlQm6BJVIAFKSkIgoSGVg3KKwSPDPXx6/uahba2197nnPR8ICVAjyl0k4f6GO5x7zt5nr7322k89cc2euHnBOu26DaZT6/Yntj+a2G63b0eDIzIyx2CWgrM6K1mr0yGQ2EeTMPcJAPIxt6Q/qrQ9126pZKPRWDrfnjCjrY+EqVcDzCoAVmc2m0ysjucP8JKJLjU+xBhA9xQ/YHni+5TcYRJyrE7x/jtGQ74NCTjJepC56pUlHLZSldI8tPlsECXWKBNo3nhL2zyBFjgGfDfWO9m0YLd7NQd8O5jqgIMBkmA9eybX+wzJioFti+cKoFdTVhIU+Dj8NJ479yRskjUmmArFDMoceLMy2nqMyXRqbTQmAwmf+u7aF2F9sFoI8gFk8EJWGs8FWrRKrE6GkElQ+T+1YL1CQ43j1JCIUkvTCdn3avlk1qhCJ3hmc0ga9btmQzQ2m1qVc9NlbpbjkWCtcr/sQCn3nA8BrC7J6pBt6HrMof/sE1972QAzgw0bHjEASj73gpm57Fuke6mfVD5eWPUF+57O6zFXHiPl78VenM/NteB9WZza8FbLOmNA+pmVfPFmYCEhkq5K4OuZwKp/h4lHb/BZAKuSbDoNWGXMkLR3A+DzzzsrlaZeo6cmhkyIO7M4Bjvmw3JM4GBtxBXpOWR7f4dos+dQ3PxJwHQkSR1f9QKJ/KkXWsLBKs6GU/q4+fgusIOWmlf5/fC5pb1elhB3bVX141iUAgi91YcDVt2/pkj/4YBVr63SSva95DfMET2rQ9XXUwqbje05sJrPvPPfz0fgb+kInAmsLtMN8jGYe+nbCeOSM1b1thyUSnwEnCnmXdb0cejEtTrD3OO72OTlnmYZ0FSQ6GV1sfnOvxOMy9zILbT9W2S+Eiw64d70WuEtl68j/1YCcf0bymDrE8zwc7NYtv2h2RvDkt07GpClujetWHfesImh+QE2hAJByjON1xTO31lEXojILCAhV+wlnAWAICd+UjDiwWF+nQX70p9WVpIOYI7gJM+niDs1YoBGloN2BGQCyMj/zYfL0ZHYxPOtrJydWpVpfnjm2jPBLOFyRp8yz16yH5vQAB8c4MHGnQGEsxoCsC22GArc8vLvhTxqBqzGGCacBptWSgAI3EqlnPkmMa9AZsBcNChIbFyUzZGVqI6vZF56qe5C0MPAvkhxC1xXEgISANyER9MtL8vXskOZP1iR0lALfTPuOVLjJx/L2GQjkIMGaq3OANEPI/YNgj7IAjgTEkwWFtNiToLVA5YMm2c5mDeZWaNUsaZ3up4gkJpPbYxxmjp7OsDvpEcKwFlsFmiscgZ7DB5ZgmCxEg9ksKTBRhCMn5AViJL/BKxmmD87bbskAL6DoDZKLzUvvZuuo7Bg8mCcKYPA4M8bTLHxiMpE0eVYUgT4rI7PICM1oBHQDwmFgi0GFNMBDyIarr/qxcBMXPgyJoCbPd/hcOhMJgTU0nDFPKDWHomlALQgHaIS/0hISY9OnccLrox3hCYzyJMR3lFXq56dWfQ9Z69GY63UmCmBoK5hG9qkvjYJ5Gq3m6QWChMbDBT9y2fsZcsu3CFpB2fihGUTNuO2YokND/tHRqFff9pgc5wzC5gxZZ28qctKAZofg+vdDdpJAd9J5QoJgD19J35Gr8dUHZEAqjRguDfvMBc+1plQAuvEjKaXoVzH2GZTaCGDTVLozYWPi7iO4+oviskS2rxzm2HaM1HggG4AtJi/+B8a1EzGsg/eSA5rYySJYza7WF9dseubm3Z58yLBjC+/8IqC6NLc2q261asVlvtj7Y7LDXXDBhjEkmElo2BvatUGO4w3GjVr1Ru2urLC5libFy7YxkqdzbI6nba1m9AnhXzJwPr9AYfi1u27dufOXdve3rXxeE6W6+0792ynNxIZGxy1GXhqYCiK2TpzfTeBoNJdJcOQDWuw/pmqkc111iqHkYxVb5jI10MbTk2zimSnbBhtOZmrPgWZ/Mr0FrGW4zy0wyyz0HMCy+7o0FqjPfvg+562f/J977S1FewMtJ5QKYCxC/8bYJOaCwlcCyBP0182EK/3Dnv2//zH37GP/e5/s8PyhjUfedKmzXWbsfxdwLL2NAJWUY5Mw5MBCwGYcA66n450WcFkzQFVrdFY4/LXmnQcYzJlG2a1plXXVq1yYc2qKxWzgwc2fO7LVu7v2Wq7bNcvtu2ZN92wt735um2uY77giQITrNh8DJCxZAOb2+F4ZHv9od3b2be9g571pnObojlbtWrD2dwq9abV6k0C/pCkQZKh1x+QTYnfJfMwtypZkWJusXkj/HxInRCLqdBXwI+TQVkqwEsC2ZTo0ATgrsurZ2CXVfofiUGBhc7z4/fgM3E++W2AuF6B4brbeP7qri3fgKlEP0K2qJKCI28MVa/X1ShtMqNGcomJtynvFyxSaqtjTwANdjTDGk0lBA4AdjCgHqqqclxWxxPBbK7FdaH9l8DTGgFOzCHs9ZUsE27LihlnuOJ+uDd3iY3RQI3AkNBE9cvQZQFgMyA3hIP0+30BpvUak7n4abdWrI/P+j6REj7TMfcdSER1u4dkta43mzbrHdnwYM/Kk7HVKYPjVRy0s0q/0EMIYffEizPW56Gt7Os5Y6wGnhr6xmHai706z+Q2JeCzzE7kgOxSrJYDq5lJD15n8iKJZZm9snAdWYwWOsDL9f4CgT2eS9VGTgZw7H3x3gqvLwkA+dSiB0P42CLZs4j8FXJgaa/gx+BeIEgZShElgM1d+qkVc/GE8rhT9xYi0A608oNRXaDEGmKj1NDWYwdUay0AlhEvRCKtGIbiuxHH5uFudpSTgVUdyHOqvvYXKwNTfi4no/j51aAtfpaAbl+7boWTLQ57HaSMsPMCXOdWcok07aFElFBymOIWJ8bWGtawXScDq8X+ZEljlTZPKAC8IXdb58Bq/mDPfz8fgfMR+GaNwL/7sf954VR5docBdR50Zp9kR+LCW/pGSS9gY3RSJpJ2MzfiUbbIDKvrWcaG0jP9AgM8Me7nC4BAhrgQYF1wOh6knOWIcgOfM1nl06RFF2F5OFtvueBBULA7IwpSM4aQDhMwpeAArFMqWrF0eGbjadm6s5pt9+d2+3Bst3pjO5zMrW8Vdtklc4i7FWzMdC38ceZSjIuHGWkjTvYCPpuVltCfUzNUzQCU9XfPkxikcfjCYTFoDFDFAcR8/0adTbL1VCbKDfQCm9g11XLAIVgyUZ4fYufZXIrNXpTM67bF0lMwIIYdmXtZoJg2Vc4GRTAA1pSASEfnSM0JeBybOW38AyRd1jXj/AHS6B3RbaIRwUaKwHUEvn79sU1c5JgW5YvBNMTHQ78zNDgRYLDBBYHJYJAgAAptvkgX674XgnJNDpUuB/TPvYnYSWQ6enMrHg+sGuqh6RnFxhjsNIDkCJbY1Zg/JV6X9FDBCK0IiEQJf3lOFhnGaTAciP1ZQ5luRfqW1MwDEw7zEjqjAPgqVmrUbDgcsVmVmIjaEFObDQAmARoE7SrPDQA/yv0rbDCD0mTovonRiU/iGnV/JTJW0zFdl43AoweeauahcUawSODGx53BmwOUETPFksF8iWP4lM80YgU6gc1bJCC0Rig7QKYs2DoCLPCCwNrQUgPoaSxBxXNDEBzzmtp4rhlLyMyDbG38vWkDAEO/PwAmwe4NLVgA+BqrOct79XS9w7WXiQKE1blQAqz7IcA7EbBKHp8zigC4830CKwJMwGRicMPPsh0f/wYTikBNrBUCfs6IcFYsx4f6ZN4kgfIdRUd1gn154w0ATWnTrvUhu6U5HfBpvCb7ibmmRUJzxP8nACKxmqJkMIGpDuCexHVxo5g0Wf16QqrCOYBL3ywcodieQv2X2RUpnxJrNOxkOpqjm4WH0BjwoUYFCGEvMbAxzgRYM+YzPh8MEzR1iRDFZTQC4qH/4qPwku8YGyGI/rzVxZyMZ+9oPvSnwL9RWuxNa/D7yO0ppizYrO961zttY33VvvjFL9jn/uxzXPetZptMN+qCwgYx6YOkC9YrAF0044IOa8WqaEjUqttKq2UrkAzodGydEgKrtr66ahcvrBp0GZEUmk1GNh707f7Wlr344ovWnQw5O7e3D+y117bsjfsHNhqDEde07gBsOTW+gmYsUxJgaLKEG8ktBdhaTSrfxSMlGM0Vg/Wt5k4hF8BGbuk/ga8CasUujfc0j7UGtd8BqFtBnTU/w5GAPMqgZ7ODXduo9+1fffA99r53v9VawB5LVa15b9yDeY6x0lbA16fbo0jSBQufp2lU7ag7tP/t1/6DffrPvmaVC09Y69pbrF9q2NT1sWmPHCSBfQf7E9cGVmGUhqvRY8FIJwDvdjrsEAnVDvxrWYXP83/LsgvlMhoYVckuNcyHCxtW31izcm/fhi9/1Uq7W7axMrdrF1v2rrdet2sbKDGHrZpas1G3eq1inZWONVsrPBb9JP1d0XBwMp3bYW9ob+wd2l2Arf2xDWdlyjaNyyVbWV+zKoC3cs0eHHTNqjU7Ggw5p6h7WwVAr+TaZAKmprMncS4HrEg2cL1d6LcCGMWkgp9jEh3VCxOxhlHOL5B55rrl0gWHtEDK3yRZobSKae+i4iI0a+UH4V9kjQGuQhYADesk8aNzouQfzxXrjg23UB2CChMwQAEMg8mOSg34lUrF+sM+/Sb8jHTE9QyZGKnUDWAtmLjwzfihzqonEvKqkEhiU37EPws/2Wy1UjKRKwtrD6ApJAQoj4EE0sRGw6E161jnmPuyrbhHnBtVN+2VFTLaCTBX1VgPgPh4OLB2Z8V6o6F1j3p2dLhvF9tta1vJdu/cssawZ+WpJBMgsTArQW93blVIHXuzPFUNSCakyFIJYJU/8v2ng+qnptwQA1B+IofnAsSNiqbC/meuwbm3+SvhbxZBLbm/4vg5eSCYs3GUYDuGjUifJWpXVC8kjDk//Sm/h23jfisnwhyLO89uXCuX60dLTbAk/8PXfR5SNMoXS+pxkcekfp1RiZf2Bw6aR2Vg6P/GPlx/F2OZ7iUIRMee4bHH6n47qgpzR+8EjvjKSaQk9/lkrmeM4dgL+BPSQZcIR+Hf9WYBdPOj6G3AKRZPSjIvAqyxx3OQQFQDH2s/BhPj0nqPZH2xFyrubzFuD4A0J15F0gL7ZjHi6XddBo+xsK83AeG+1jyptDz18j3WMj6Q4wAxEidN3eV9Wv6ZxdW6+O1zxupDGIXzj5yPwLf6CPyvP/qRdAtLSU/nJ8rrLBsSNFoq9CoTViW7XUA7X9fwJNe/DKqeUPovYxpaNQIT+ZqDKsczsccvJWkv+v2lY3pJWjBI4p7SJiC0dzJHGmOUAMvEpPNvkc1RttGsZEezsu0My7bVm9m97tT2h1M7msxtAl3LSo1acHQgOqiDetm/S5shZct9s3YasOpdyQkWsZGOX5c3SCgmASNyD+rcp+Iy0uZJo6HNipewO+jI15xtHE1QlNEUyBIbNZwhyqOxAWXJeXav8ewiCNBmxrV7fDOKcy/LBQRzLUqn2WWZmywXsCdDAiyPRWBVp3aQKWsYERnPxMDEMFMZ3UEbD3Q5D33xRAY9HHbSU/VkAzc43qAobXIcwBDg4/SuDFjF+VXKF2weX5MOnHLfE5l1AI1kEouVEoxalrbH9wk8q7w9frB/IiBJgNO7gtdUkghADMdByT4YHgBdAVgj6KmUBKwiIETQImZxiaV2AkunZL9GZhv3RxAR8xysNAfmyI7C8bzREwK5Yj2CQQudtUkKOIN5omZR+h7uO7RR827KAA8S0AlGjAOblCDw7stRHhfAOptokYkgJleAAsHYFuip4DHmMo6F+xEbyIESB2tx/wFCSoNVADqbennwzGfm7LJgBcb1UT8vQN+sKRe19nyeR3OSAM3Z2MsTHvgX60qloNJqJSOUwXExD6I5F0NAtxlcVzi/M28V6ul4AFvjWREs8G0ty1IxefivElSYR2CciT2rDTubY/FaimZaEbg5irDAOKH1SYGSIo2iB45sRForwW51MBXjl4CJ5OzCbkpOQQ20MqmGiB5PAD2X/aLsdeEriwBUwGYSG13wp856DOe35ISF+RY+eCEQWGLIxntqtKTveDyYnRuSDOjmjWeqZEb8J61BdfqOQLTQbBarPoInsc38HB7YABiqVCAboCQebQl0CX2+KRFTsXq1rvVI0E0d7sHiVgKpRED00Zs32XRo89Ile9/3fA/Bkc9/4Qv2xS9+0XWUwZhTlQRV28DEw9wGexLX4F3Ia+USGxYBMOq0V2y1A83Wjm2sr9uVzUvUbUUn80a9ag2CRkPb2dmxl158yfb299nY5+joyL70/Mu2tbVNdiMaYU0mZRuO4LlKNsG8IqgqCQEBpwJT9bqDLHwuwdQX0LpIM8ITc6kBsuAjoSfmtZJ4Kv8mg5a61FXyRefjoZWHPav0t+3aRsX+7T//Hru62bHJsG+VSsMazZY1mwKQoEmZ5rgD4FWA8LGv8OcZOQdUf+zuHtqv/u//h/3pV+9Y6/pTZuuP2LjWIrAKmwlbDpkFsuFxvyyTzwEbL98NRpmvgYCFuC6jYaBrPhc7tmBRRYUIwDKAlmL9ltpta66tWrNds96dV2x8+yVbL/XsylrJ3v30m+xNNzesVRlzzmGOjYYDG44GNhwOOIeq9aZ1Oh1bWelYq9X00nLMJLGlDcmtcs0Gk5Id9Ea22+3a4WHPdvYPrD+e2NFsbqNKmazXebVuqxsXrL3SsZ3tB9QORUf70DGclM1G0DumnwNzdUTwgp6mVLb+cMQ53W63k+xG0usGgNhsSlvYE8aw18PRyKBtToZp6GpDj9SBSIwjGKSy/Q6mAtCG3jkaS7pPQKIzbAjAR/gTjFGYwPBpADaotUz7D2gb601JwElpSrZns9EUX3AGXWWA4CUbDEZMumL/EMzbYL7xGnxPT5/GqgrJI+A7+BmNhgRHsdfAdYI1C1M1AZjqSUawUmv1qh3s7lq7XufzxndwjRsbG/Q9kB/AHgfJmgqYsi5HRFVl7i/nVq7VrN5scm6P+l1brdfs+saGvfCZP7Zpv2sVT/ihaoCc7XnJJr5HTnIhfwXAKpI3+U9h/0PP+OQQ66R6O4GXi/qWAXyLqOEQW8Q1SxWFObAaZ837HsQxlnC7M2PAAJWPAavHYs7/P4HVACMLPW2KZNDuy0ZHMj+NSyo5CCbvEjh+CvqmmHbpzViA8g6eEF6q9vSkJ/XxnTARc8XD5IIn+hc9oHwPApA2A1ajmRUJPLEPy2KfiMGEvaoCT1WJSth+PcAq9y9pDvrOMgg+4VMj7vcGk5I2e3hg9aTJmVIVZyCk58Dqmcv6/M3zEfjvewR+6kcKYHV5JIKTWgA62SfQwd4Nj4hpkVVSciuBXEsHXUgOLiO5YcichZhnU6NkuwgWM3F0jwCKjKE2CQUb6bivwsXnwKrASS8mcMaUDLvHB3HhLGEqMrT57TnmJq2m1E1Rowi30p+aPRiU7E7P7HZvZtuDkvXmFQOoBVYAN/AVbPR0BmgcBpOyiLuLYDY58QBWg5FapJ3lyqJxeDC0EJgJAdBGK89Ye/EnR8LrR5jZdZco8BpBsXcdjy7LnpVM4GlWlptnAXUuogW6/ADHXZsnGK8CJZw17NehDpOhtFnICBzbjPg16sYdvOFcQxhcMADSsZwWps1dwjF8G+Bi9lVp06HEBZt4lhiD7cFApgBTdEzcloPBSTA+mjB50yV/KNGsKLoPxwYTgRdZiLlOW5TZeMDC68EmKrQ0cbtTlwjw0hhpOflYZzpOMfaY92JC6T6k36lHryYY0AQts9M3Smnxg5JBljNCew7lcbW6tEXZQlzXjP/ImEwlwWUyYsSyLFs9dNM8ICLDxUEegI34EcNTAJ60BzVfyLbxEmF8BuxWliNSR03BHMeR3ytWKOYJGcoAe5yJSVjGnxVZpA5ecnMKUNBtUcgoyK4JeMaPAFc1F6GeKoI0gqaSREggIQFqaJWCv6ZriOsM8B3aeiHZQICPZZtiCXGfysYcaryFYDUSC7ieANExRqGjiMBaLEzNAc61CFYd0CU71de/JA4kG0CblYxOktLTI2DDK5c0IXNZzxxfou4eylnR5RlBfKx21+6TvjBTM0mDi9ExGbTafJNJ7TqyUdYXWmnAC3FZIf9QlBLqHuP54BzBQE0zIAU7wWcNP7XopHjbGUCqd327nUsIZF/TfPOfJeBXXxdwHEdaYE1kiZ5YqnEoLtkM1F2w1UuvJ2AVXyGb3ptSCZ1NfKmFUmx/xmIYY+1LP1J6v2LGiWkncDh5AtpMB1fZqEVrlnGmA4BiYYutTiDFmZIoEe6srNCmHO7vUgNS3X59lL0KoglWOpMUAFEaBI5wXe9933vtwsaGvXH/nn3qk59KEkNYE/CjlWo9BXG4c+i0gqGIYLhSb1CzFew/gGn1WsNajaZd3rxkl9qrdunCmq2sNKzZqlqzDlszZhLi5Zdft93dfWs3O2RvfunPv2J37tzjGulPZ9Y9GthghJJHJEoAimI8KjYr1wn+UQ4R/+LeOFEI22l10F/J3utz+D7AJNk8yTroewrondVahW3A/U2tMptYszSx1XLXvve932FvfvyqDYdddlu3MoDsqlUr0pKGrW7WGyyNZmVCpWJNV3aSL8VF4FlL8gQvvfrKHfsPv/Fb9uVXd6z9yFM2bl+xcb1lwbqtVutkqVbAuORdORN2aY1gzijZ40lCd7ixHqSd6HNehsvXjNafSm7BTgTjeG4lAHXtttXqZSsNuza8+zVrDLbtanti73zyhr3p5qa1mma10pRyKWTUV72Lt2t/TiZqFgWAjk2iHORtNpsEWimLU4WPq1ut1pC0Dp9t1YaTiR30BrZ72LXt/X3bPzyy3nhmIDhDcxzzbf3SptUaTRvP5rbfO7L+fGq90dj64zH1h5GErECT28sf4EcAIqIaA2uE62hWonxAJErpP6JJqLOZUf0hKD3orAAAIABJREFUHVU9A9h/zBv4a/kvrcew83i2ZC+nZJtgrqjkiOOA/YlzYe6oIkSa4pKm0djhBQCgpVqZwCU+x/XoewE5Fg5s0oEOhqp03VXlQIC+VLZGs0EfgDJ++MfOaqeo+oB+Kkv3XfqnhDkt34WTIAEImYIqZAQaDY4DbAeuf9DrWbPZst5gwCQtJaPYPE9Meti8yWhAUPWoP7BmC3IjVUMPgSsbG3aj3bD/9nu/a7NeX0lcFjTNKdMFeS6tZ0+OnAmsSlsZ6+0sxmoOrGb4mvaGy/FTtta8Pb3WTi55le1x4uM5oFqEDpEAKtClZcYq13kGBP5tAlbpyzAno1KEz9arijz5xX1jEE5cSiWPdcLZ56B1GvO/DmA1Qqt8HhQh1unA6lnz6ARgVRV+njinsYx9Tey/csbqXw5YjTmmdQLWO+JlEWSCES7w1f3jXwJYDUCV5/JYcGko05/nwOppI3P++vkInI+ALQKrC7Cn72hjZ7v0Xgascr8UjZIYeB9nuMYOOT+KbPLxcwoAcc8TQX/OqsqeWwCigYrmLDc1Zcg0WxY4FN7QyI8V30u+yUG5KCGN6yHU5wDVcpArTbFA5sTDxAZ8iA6047ndBUO1P7Oto4ntTVFOVrNpsNBmXv4dupZSLRPgQIuv7U9spsJZB2gWm6PohC6dt+IRBmAYYHNqMOaZ6vDzhKNS6W3Efa4T5VlRlcspDOYYu/bjwrVFs6gIlHzso4N9bPh4hRmwWWw8jgOr/I6ztDgWrgUZ4HN6HrFh9U1kdKWUOp2akRTd3F0jNZuzC0zZ0HtEuTnKowHcTVxawHW+AjwLMDhCQF6vA3fFBjfLSPs8T42lsl3XMWA1GKkBVPkOmPqd+ZxMjNo52UxpdaU9vwKQYIow245yUG+KwZI/gnNexuhyC/VGXUCnr9fUeArBI7oII4hDcEI2ibNcHWDCNYpxKqAPx0DZHYEEAiEqnSU4COYNQUN1Po5SfUkDVJJeLJtWoEkFWZlTAgfBtiSo5tfJZ0YbAKakmK1YIwwQY61lwL30UFWmTxDQWUtJVzLmnQOubKDBbudg9+rJ41rJPM1K8hnyEawCYxBj7vtRjJXLISBgBzgR8wnjhHtW4KmgNtY7ri+CXEpy+PsBDusZuK6qg9EIZMFuwjgANMDxEfhy3ClfIJaxNpVlakBH0yeCsg7Comt2qYwNs8q++RlXp9Dkgq5nJIeMjEHMK7BbGVgzeNc84/LXwk7Hh/8Q6KzxkhX1TTsYz+43JD/gm/ps/UbpMcFZD/4U/xyXqFHgVJQKOuSrUjNP7ASwSfuSBRKp/nZ5H5GBQ8k/eTCSkCJnxXLGLDvFIu2UNGlzu5hs57HEZPhM75lC1qpeK4Fqz9v0ZJV3z1gEgzG26jSvvhQKinwwzKYAXSWt4shzApN5ppT8cAa96rpph0Iqgoz1KGUkCK/WjHxSARaQ5WlWgW3xCgL6X7frXNMVJXjAxIvxABBEIRsvKwUYgkZXbPo2GtJ2jNCUiux8Mc6rkBGooUS5Zq1ak2XiK50WtWDXOi0yW9fWOtaut8h6RSM/sAz3dh/Y3t4DazVb1u8P7aWXXrFXXr1lkynmWNX29g5t76BrFMooCYibzJFoUoMsvFZlElW6cmgApSxuWQnWSEk4QycaFQq0ATCISoC5tetmFzoNa1XndnSwbY/duGBvffOjNhr2rNaoGpYcpAsALNXK+A7Oi//EmAS7uIZmhRXY6CqTZGRploy/45Lwueeee8n+z//r4/by1qE1rj9po/Ylm9RahgZcXMPOsC3RbxQ6erwjT9jkywRriTaB+u2ehIS8D+2iJ0Q5ZV1vGZOXexUwSesEVefjGZNptVbDavOhjXZuW7V73zZbY3v3k9fsPU8/Ye0WQLgBAXqxJDWnoxIA52ag7vue8B1K2E2TpAEaTcEvgd2MOVNpNAmW1htN6YJCd3Uq29kbjGw0Mzvs9Wz36Mh2Dg+tvtKxRqvNqqVqa8X2JmM7nJuaZx32DMA0DjTsD5gYGw6GBARVKl8hBB/7HVYfONAj34kGZmVK8ciOwxf6ynY7HKaCwGp01/amh4WN0Hfo62iTXNPfdWLD90fyypesf0egKMReAIqyiiGT36FPG6u5IxOjmBPe4CqAVcw3MMa5JyDAPbfRcETwE8+j3W6RfarzesKRMgsTG4PJ6vruAFOxK5pC/3YssBzPDccfo8GVJw+OBj2rNhq61dmMzcTYeMzMut0udXRXVjucH9Vm3VaaTfvup95st77yRfvqn3xOiSivDECaJHkzP/6ZUgCZIOZZwOqczPcM3MwAufS93H/Enn/hOzmKF5HCotMK0HQZWM39Tg7Ahl/N2ZVfL7AaibRl95n828Ib4eePy+Xo8xFL5glbNcLL/WU0HV0AqQtsMJ1xMV7y+CtKz+HNvCKJewr6JQeZA2yOI50mBXAWsFoMun7LLjaXr8vjTy0KKcCdLAWQPfeIrdM1LsbgC0nfJC0Ws037smVgtUhqB8h6nLFaJHeL8x27h6iWXJoUtB/we6hK84QSKRepaVgOrHoKOO834cdbxhtOWDqRQs+X3bEpeg6snrRqz187H4HzEeAI/NSP/NDpI5EHbstBHMqwHLahlpg8gDPF8kMWkB2dX4pNnbHgrJsiBNR3AxDVH4tlD8s+SSwOeRYBpH6MKG8RRSqVGulzkcqTw9GmoHCOEuHzz7ipjWMfdwbOlpqWrOKdOtmop1Szfqluu8OZ3emO7bWjie0P59afl20cDS4YZYJBio2ZGCzCwKJ0FMw2ZwGFdqA3xAnQt/CPchO6l9B4ym4jnAuB8JMfuxyVGB3a+HgDmCVnHO5TpaKhgag9AFlL3owpMTH9dGlDwrJ3wbs5u4+zyAG5xCD0El1qkWUSADm7i92EnfUUAEo8cyAXobOKEkKWZmal/0GgLQKHZa1YY3kpASzINICFgc0FoxRnUypad9AhH1uHWR1oXhh118wMfdEFoD5KXmLdBaDj52Pnep+ePIMzVAHa8b1oOMYSea1VyQwIVEhzJkr3oYuKJh2DAYMLBOIA/MgK8TXFJk0OiuF3zhFPXiBgkZ6rSqRYKujZfGm7amYzYILeKFlqmoQ4F9meAPmmM7JPMBYsx/egPCQDwIphWb0Do9HYBseZIbAFCyWVzIvVDIZaJBwYFPqGixIC1Bos7IuCRgFt4/GIQHFccwCeOFd0WQ6wGfegsRHDlx2Rs02uAlo0/5hQz5KBfWwQed8aZzWdUBBNPVQAOS5LoM3rItiAMSNTiM2eNG/1r8Y7rjnuH52rA6gFcwtzh43JMlYrwV1vzoNJxjI3AMYe1MrSyz6y8Q3sFzs065mr/EugKxhAZCDjBBgTgtYaJwNQi/mC+3KmEufuBExhAY60AWwWAgxOwL6AWbF/cUw1J5M/weejMRjJfwGcup1RQ6xTQtmotCCzNxtnSDWwuZnGIVh3iW0ets1tZFzLQoAiCmzymWG7eT85WOt+SC+F9Ifb8PBH/qwcKT1uyJnsCpwuDL2Yh5RdoC0qGinyAD7nxR4OTfPQuXWQnE2JJmKyYoAgEeLNzOapqY5HYpHIQdIGbP/gupJtXjRQgnQAfgDKRFf0lLjM2MFqnpgBDGF3fVwVVErPuS7lTa6xZ55+uz164xEqnN+7t22f/8oLPJdAKlwLAEZv79RoC3QkCNNgQgAJiJWVFVupN2yt07ZOp2nra23bWG/baqfJBj2tSo0A0MFBl82vUP794otfs5defomMRoCke/s927q3a73BzEA8rFTqVm02yFikXisYqmzGhOQRmLeOp/jeh8w4lzuhHEttbm96/Iqttsr2YOt1a1TN7tx63WqtqrXauuZHH32Utng8QeIHepNg/tbJ1mWVQQIKS1ZzdjzWcjT0Ybd2gFL1mn31uZfstz7+X+3O7tDql99sw+YFm9ZXFMkHa40N/rQWWTae9D6jE7f2JiE9InkSAX1REQDbI+amPhvNHbl2nLlbnVVt2lP5N9wDxmLa3bX53l3bqI3t26617cPf/367cXHFSqWJjaeQqFHiJrTC4dtgiwEEUovbkyhKMqo5FvQtoZ+L80C3E4xRVZCAJSx5GcgfABSvNxtWwbg2Ac43jQDzdGqD3pCSAEdHPbJdG52OTao12xlNba9as1v9ke1CtxUl/pDPGU3IqOweHAgs7fdpn0f9HlmYUcgdSULtGpGoVJKJ2qe+T5QdlVY/5jTuMRKB2gDrOcmfKfkYe2jpMfv698Rh7PdDgzsl7lwrF8+N1SNIopI9O6fvhZQB9ge4RvhTzQ9P8KLp5WikpAWbVXrzIbcJbIg3nyYpA1xrSBpoWy8WYR9A6Hjkewnufq2DChBUyUByaARfLlAc38f+vNs/skarxb0qGukRPIdURqXKscbYY5c1QHOtjQu2trFq737z47ZZmdon/+Nv2eHeHt+nFAnFHLy6iX5c45o0Vb3B0wKj1UdcAOwJP9jLZcDq8scWvNgiNuZsPvcbx4C04lzLYOgxYNX3n4mgErFTHiv58eNYJ9/Mqbe48MYiYFXcFP1k5l9zcD/0UPVdsaeVEI7Gi+FLnRBxygXmIe7CkHmsGBrYSmx5Az1u7E4HVeWyF31XuPH8MvLER7zO+11AeFWpsxCnLtyLxy1Lz1uXeMocO3UsXMs6PQJVFWmrcDJjlfu+0ManbFpIAbh9TcL2Hqf6/nRhHFKCYnGOcl/rTGHFrt7ULSS3MsYqPTv3jj4Pvo4JuQQxfx3fzK73jG+da6x+Q0N6/qXzEfjWGoFvHFgtGht5+xEn83ig6MOw4Aw9rAzwIozYcgAZzmhhJE/bfNDEOis1yuqyDKLcScESjMxiOC39mznGFL6JOZaDugG+Bqiw6BilTYmmU9hUDa1qB7OqbfXNtnpmO4OpHU7QxApMsJATQOZTPkKsKbg/f4EMDY2sKvzlnAMgy//Og/Ri7OIcusrUsdIvemkflnsxb8ThXbmdKaLgKbtjR8JjTHATCpOKRk2xSaJWYwAFHlQHCBTwRTBfGUyRESW2XCqn9u7s8bpYUykWEMN5qRFVXK+0AAP01/imW4n7yhhq1A/yTGhs6NhQJIBVL1lX86qC7RmlaTHnCeD4OEW5+QIoH2ykKMEnu0dzWYRggcXaXLlovDNOGPicAKyqCY2z7WL+suVzpovr4CfP4+V01HwDiOflgwAMWDYOwMTPiVJ1Al/O8KFOKINQL9IkwK7HQv3VssDaaMqF98imcZAMf4euKgL4+B6bYrBpU96Jy8E4AgCQDRA4QlaV3xsb6rmGH8ZN2qjY1IkBhbENkA/lx+o0DjC8kE8I24SADp2euSL9WASEybQsyvOjsYYalajRRjC0BLwpQMU14phqwlYspVwTD8cHS0qyB5EkKkmbFeuGUgdF11ZcPxk4HjgXjbjE9FUwrZUOoJsdj+dzazQaKtHEPA9glEH3lKwsgsVeMkrtUwholCtkC5HRjKCYzXXwj4IMNrZissEYtOI6yTZ0rWmuOPxOjV3c00h9eNhMTmXoDO2dKenIpsbBm+7w3D7BUKJO5hlBBckkxLNItsGDLNlEZwhHYmbJTXNdOtNUGpEKxgRMa+2FRrEkHzzICDsUdjVj6C8CqzmjxkGzaPbDYy1t6VOUl/nTYCOdYrxlffUDwFLgarwqmROOUYAaDjwHCxfXGzI06UBevquDusFleaBkAljLAFs0hhYjHFymae3gJcef/0/SJfobmqjQbFXFA2w0S7HdVfNavWxczy93PnhWACCxHsSe5XMygPioKgBUiQZNZdu8dJFNq1aaDTvqDey1O3fEmC+X7Z1/5ztsY61jr78CtulrNqutuDaqGOJYx1hjAHwACjUbNbEWGzXrQNez1aCkwcXVi9SFbTcbtrrSJuu1UpoSmMFVI5lx+/Zde/nl1xgcQov2/vaObd27bwcHRzYcz9nMclpCgqmesVeL5C/Xf8ms3W7aW95y0zY22nb71is2GHRt6+5tDjAArFK1SomDixsb1JQEmBRVCGj6BRsugAmAad2aLJEGaxf/6f5w3+wQ7yBjrVq2F1942X7/9//Y7h9MrXrxMRs1N21Wa2GiJQag/HzoECrDGp2+CaA6SzElfyKp6smgkBhicimeqfsyArXOSCwN5jY+7JlBI3M+tNKsb5PuttUnXbtxoW7vf8/T9v7vesZaNc19JAOyZeA+TPN3BMB0Lq1vjB+Y9Pg9EjjSZRaD33dpCcAPezGEXcW9Qqu32bJ6rcUk3879bbv18mvW3+/aW574NnvXu99lzbW2DWxmt7a79vrRyF7Y79tOrWkv7R5Yc33NKrW6DXp9zqHJcEKgT2eeWLtZt0F/YP3DLtdZ76hr5ZlZbT6zeqrKUGIk/AfK26GljOc5AtjpzbRwT9UqfIQkZZjIc/BVWuH4rNirXAuefGQlyQTNFsUcw3nIBJ+oiSH8DOZX+N5Cwkvgb/h1jC/8Ccc5mnl506swfalCplxigqPXOyK7nDIAbO6FJmACVilegWdJaSJIIcxs1h/yWtqtph0eHPK5r3Y6fL4Y58N+z5rtlo3RVJG+pMTjwe6sNBoEa7EHmKIp13xunfV1e+aJ6/b3nnmrPf/ss/bZP/y0DcZDtxkAVr1xLEkNsnJJNiyS/gw2mPJz4kIhubXkkpj8+nqA1QQ+khSRJaGOIbKZA4l9xsLns3go2M2RJPlrBFZThQgH4riTi7hAvjqvSlIFneJIAav6rJoJ82h0sdhPnsoPXihAeVhgldfiycFFH1XcwjcPWPWMKLk6i88/U8Q6Ns1OeiEAUlR/MJ5g/VLsowSsFgnhRf3bIFAdB1Yd+A5t9r/xwGo+Vx4emD7rk+fA6kNNv/MPnY/At/YInA6sFvpWhWcq7nWO0vX4H5wc97CFtkp8MhhTEWQmEDYxZKIr+aIjXTZOx0NP3z+67lYKvkITJzFXo8mVyws4iKqMYzBdC4ZslMSkrYnfV6LB0kuLTpJfMUto0V3VBKrujUsEVO/2zHanNRsBAnCmFDaqwr8AeIExhz9QgqlNl9im2lwUwGqwfhwgTMwmAZk5C0sO/mxgNZ+1eaaWO1SCn9C3Qz4+UWdiwB3gdfDRy/gRxS+AgRycaDYhwC02RtLoctAwXbuzGPzBc95Ec5ZsMvB1b3qizxB1Thv/YGuKSRObqTgA+0jzuQnQ0fWFNmZcXwT+1Az12yewyg7KwQj1plxsuqLAg0Aj/ufs1ABWFfRHllbHifJHnCvYmhwTluRr9lHj04GIPFhiAMPAQo+EACuZfyV2eueTBzCJIMp3lQj6cD8IssgCdBkD/K1jO8ONqGforlUIgFGHDSWkDrqRRYJghMwTdaOPZlIqpZ97p3uwPavSWnWQFqAoxqnqm1HcRDBTEeBjnKYO7kagF0EtAl88EAAEDJh984xnKSYOyldRdg72pxhe1ImdTW08BVNTTb0Y1IH94wAp/mbDqdBvdeAJzw0sJbBuVHqvMcd5wAwqWLl6hpQO8H9xLuHhKrcnS2YqBi47KbO5CJr2YJ1Jvw5PAvqsnJ8OPMWcApMLzL943gHUU5duogC8mHcafzX58HmL8tLhQOXPCDzBqAebZwYpBzQOkQ2U/IGHNWCW4noYmGMMSipRdWYsGwTxXmY8H65hOJ/axMFjBtKwC5irc/yuykkyzzE3KSMBWi9OOGUJN+aA2E5438NSYq+h91nID4BBixLmiuthsWwUz4myFNGIzRkswbYAy9ITF7mP0TXJy5RQrs0YLRIb0uTlSuHyENMZP9HdOtnTvCQxz0QtAa4yjxmrJg6QsVGVDzgBRQ1wXWbel28mMeLqKuxvRLoKPuTNymT8xGiKxI8ncQjf+DoiL8aZLiotdB/vM1AJHAWyBM1Q9M7njM2A5jY6o5PdxkDX5SGWbDk6qUcQXYZWIf5Do3cAgp6Q0zgD/PCMBNm2siticYuJxFslY1pd0MVcErO2yTmvsnuAznj7sUdu2Hc8/XZ74uZ1e+65F+0Pnv1TlVGyuzdsqDMsAQCzeRzsB9YBQJSKVcn8bFizsWKNesVazZp1Wk3rtBp24ULHLq6t2aX1DYI5eBYAfmS3pvbGG/fslRdfsv29Q2u11208K9vzz79sr7x624ajCRUwksfwNfuWJ99qTz31FvvyFz5jW/du20G/awMkKGp1G8HuEwhVyfOlCxcpgzAbj+XSed/QxlbCBbEtAGMwBXFPsO9kqAIcbKAZoewJwORao2YvfPVr9tnP/rntd+dW2XjUpq1LNm+0KVuQOQ/x98qy45wYnnSjhrdXwUSTomUgIqosCLs7oMNEVUg6oSkZfMTR0IYP9qw86ltp2rXpYN9ssGed6sje8sQV+/A//4f22PVLxHxVNg8bo/kvz6pJyD2pz5dI1EmD2pmtg56NBz0BeS4vAw1farTWiuQaNz5MtmreDgdzu7u1bS8891X6z4sXLtqHPvhB+/Znvt1mpaltH+zbvd1Du7c/sq/cfWCvjszuVet21GzaCAzOo4E99sTjduvVV+3ipUtcYwcHu1avlq1eqVHaYn2lQ45kr9u1Wa9nw+6hElzQ1UZyzoF2Up/nxueMuQHNUvgxNHjiunI/ATMcTaJojidYi5r/aPKI79Km+nMEKKrqBPk3fA6NtTAW0KwNiZjQCKcf8z0gAH2wVGnTmZtGhUyNrFQ2v2OFg4AzzsNKiYCyJG/KBH1rjTorSgA+QysYoKsSkJCewRqoWhMJ2MnEGt7sCteMtddpd5j8g8bqUb9P/w7gNhox4nXYiwr2X3jWjYa9snXPLt+4bo9eWrV/9f7vtL2XXrJP/Kfftvvb29yzzeYQA8j2yr4HD7OOEua0nqMxaSwQ2qrkQRZ+eWhgNfcfefXWsaRUZO39CyEF5kAwXVwQTTJ0MV+rIYuWXvPPBYAYe91077kfXLrNvHJOMeLJAxGM9ogxudd1nyp93mjOGpqe7pvCjrqv/UaBVZFsnC/KknSmBgVgpoqnPLVZ3KgoMYsR7TLW7aFI+lL435yxKnOqJMJCPJq+pfkXPTHS+HviIR/6haTv8sVQGcNnKytqnOAjHklirC4Dq7GnOQasokFpJh8E58N7OeG8Enpa/NHYBws8YuNvBmN1GYR/OHD1HFg92Zadv3o+Av/djMC/+5H/adGRO8UuAKs8jRdZLG5KU5OfolyoMNaLxjF3mL4HTWWRwRALX8ESTA/WcorkaaXr+t5CtLZwP4sbgtBbdfAwa9ykfVBeEnxyZlNn8o05NqbugPDPyCp2OK/Z7rhKUPWNgVnfqjZF+TmD2WKrEdphBNlERKPzUbm7Y35O5lIzC50VDi9pZMFheUluAiIT+7ZgfQS4ncYqGoWkQHXZk2XlK44khYaOhslZHAmIIb1NQDGDOM8ou16kmjwJkIwNBDdhfh3BmkwgZ8b6I7Tg5eoErzj5CtZeujd2hlcn5dCM5EdD4zSBEJ4QIAAgeQg2yyETMzgpMRccmw0wwo8VjY2ixJ3leM6k0ABocURTogRYZXIAeedOjYuXOvl3KaXgTEfcAwEqB/Qxvilg5KZHz0QACoIRgRXQAlQWX2AW9eQ8uOQWLTbEBLrFDo0yeTaHQtddBkpjdZ/2bqO89omDtgD7EGz6OqQW6HRCjVFcBzvFs6lRRU2dMBfw/TGYj25EfOMU5f3SxdL2nM1VAOgClGQNucAJ3Be7UUNflR2Fy9YbjgkQRLfx0GnDgXAd0WCKzFAADs42xjGCMak5o/Ab9z+C5h3KYaMRB8obAfqwtBQgr4JA/AhIBzBTIfOFTaBYQq5GVgAywRyK0AG3jSAxAhk8D2qloqkJylwBXLpObiqR5LxyBnq2DsJaCVwKyQyBAJwfAQK6HWHiBNcEzUwAxvO5NWsIjBWYkHHkzOFgDiEAHQ2G0o/18cTYgP2LAJasXWetcv4AREew62woAl7UtRTjU8/bbcVkzDmE78SxGXxTJ1ndpwG4I3xF0E42hMsPwD6EFmG6zwS6yyph1U8B2LrkQMQ5uEcMqOQOIEkg28JQwoN+lLjGmAYbJpIh8dwjoYKxTvqwmVkN2cJwAcF+1Ud8xoUGrDOoafMzN6R5UwSeAfTKb8lmc72zVBnz3axWFkBCQI8JBBpomwEAD/Yx808KyjC2sBFi6RbNKHhs2H1n6Cqwdf1VH18wVkMqgdKDLmlBeQGsBbBlCZDrb7KSDYxrt1HRCNGTAdHQSUxI/M+rSHgLSpBMZ2LU07yHwgnAftia+YzNazbXN+zS2rrdu3fPDgcjdQOvIekCUN6sjjlH3XDAz/IJqRmnA4PUd3ZpE7Inc3miqYM5YH96YzmUE4NdClZre6VlK50OGaQXNy7Y5sZFW21BQgCMS7PhaEx2651bt+zW67ekUer6q4eHXbv6yKO2tfPAfvcP/sC6R0fsPM95Bpa5gwsYSVxerVIjsxEM3VarJeAfncXnWjOw4WAbUrfTmy/ivpgcxLwBww+gnYNoeL3ZbtvdN7bty196wbqHM2uuPWKj5gWbNVZSV+xolkMdvAS0aOV5FH3Cv5EZFBBOO+V2R8BqAdEQbEMiDCX23a6Nd7at1N+3yvjQZsMDq0wP7dJq1d73Pzxj//Qfvd9WWpgfYOVj/lc9dxPAvOSXxGBTd/U01z1pxHvA3JpJ5xRzvdfr0V7Dd+g1WEJdYyRq+4O+3Xl1y1568SUbT0bWWV+1v/99/9De9tS32+rqBbv12m175c4dG5RmhsL3O69t2fPdgW1duGzzKzft/r0dq1QbtrqxYf3JwJqdto0GPWu127bSWbVXnn/ebj72uB3s7XHN1xoNu3rpgg37PXv0xnXr7uxYaTS2na0tGw77mtAzzLGha6GPBJLCt7ICZW7j4Yi2lUkp2GoAjbUG12UVNHWquMysUqvaEJUOpSnHAv6tXq1bwyUjuFfAnqpSseGgRwY3rhG+AazR/mhC8BTPljrqAGS9iWyppuQ09eugEOxMAAAgAElEQVSRCGk0+b1+v2erF9Zpl3GN/aMjzWmAmTa39XaLa5zAuMvpYP3sbG/bjc1NaqViD4HXInHABKOVbXV9jUBzF6DsZGK9Xt/WN9Y5Nk1U7CA5VC7Z/mhg/bLZ+uVL9varm/ah73qHPXjpZfvEx/5fu39/22agDbOBFfZdmWxZ4GxunILFqpejbwH2BgK5T/pZBB5P/VhaZoU3yWKwBeZENKL0SGYhdtK+Bz8LFW4hR5KxVlMkswzCOqibA4nLQCuP7+fNL235c1Hdk/bGS7cf8SYTCt7YVj4pdECj4sTjBcaVhUPNzx3DIJ/vftTPJ8y56D1B38MKAgCredx4ErC6DKgWEWT+zkIMm1U06dTFJ5ch2pyZugxJL3wvJLz9nhaA1aUvKv6UA5dIzqKubYrZF4DwzIbSnWcNCrURCNpwcgfxOBeuJbU7zfq2eHxQZJEx6bxSgk13vfKM4UTE2Uj6+B5kaf6fsYoW4O9jCYLsOQRJ6uRFe/oZ/kYzVvf39+1nfuZn7NOf/rT93M/9nH3/938/7wQZqV/6pV+yu3fv2s///M/b+vo6X//4xz9uP/uzP2sf/vCH7Sd/8ieZkT3pJ46L9/Lvn/Ugzt87H4Fv5RE4GVgNw+qsj8wwxa/hniIAo0NPgf5yzsZDQmahBd7kDMv0vew8odeSxjYrbVgeb8/h8eXcGHLTln0vZQWzDCsdl5tTBUs6em7s8/MF6FJ2J43mU+CEjCtNO5iUbHtSse3e1HZHZRuWmzZBswzcL46baVsmtmQCxBSQk0mYOTqeT+JiCpwJekjYXxuPvPNzcaUFeLPYmZzO1kv21Hn85Nkb2ecABfOy9nhP4+RdXlnm7GCpByfxPAgER4fNILLQN0pvM5rMcFuHINcD+mCtpHvJYQUPxqO0FOMi4AxNQqRXGUAhYzsh53qNAKJ3gOecI5XCgUltjshcCpA4O68YG94F3YcOfwfYGuOhbLrAv2CnxvPLJpkCOzC9HBxNTNYMZKPmHdgXLN8WoyqYI7EJSseuOHMErMzBgOzetN3z73GeOchLDVMwM9ltvpgMbDKDjvQItqZiUUbZOG5bwLDGLMq8CbDWaiytQ1MRXhM6G+O5UOtPwCqATAVUGkAEPLgGgAsYNwCXCQzO1qZYkdJpUzMpgehgy+L6egM1qMF5xZDRvwi81MenAHIFvk4ZmOJ6AYQAlxGoObZyHY1bVOLOEnZnmeL6ovEJxp7lyK41iuNjD0IZBTx/sodDE65s3V6X18cmVQS1fJNNNpnYNZwvLiGA7socG+/AjPMEk4DNn0LHOAUpYg+FDICYRChtFIhGcChr3lWhXq0CCYCOYEMB8ML5CTg6sM1mXABO8Xkvs1OF+Ix7KTTEIisZYAMATHamrnIc2DAGY4F5SBsYmrECeBhcA1QZj6i/CiAY98gKADJ9MXew3gCUaYlOR9CpxfnRtMzZv9D4NTXgoSxBJCU41/AsQoBFTkiJFF/jIq5znIOxG2AnPkFmMsvVXabEtV+5DlxTMgCW8GWF/5D14nNL7BnN+/CB+AQBTdyjB4lpJZ5in2lbvbEc1m2w5tmhG3OuXLJ6AlajaRvOWciyMCXj9jeSUUrclQiwkJ3vACuvF2vApUPIIPGEkKvkiq0qh8V/3QTrOvEMsGZpj1Ci6cyiyYBsZWpp4nNegUA77Us2bC5dJWl0nJjeaE0liiIlqss35gaD39mECRWUQ19YX7enn3q7ff5LX7K9wwOuCVwndBWpTzmdWKPV4TMgIxs/PKF8R9mZ/cG2JLjqEiGCZbWPYAOdkjMrnd0IQApJCdgpMPM6zbZtdDr2yLWLdvORRziOa6sdgkkYq0YDchwjAnij0dQOej37zY99zJ797GdtSoBRewqxQheDboxPu1Ene5asatrvkpJckCNxf0QJFk8sEWB2FlYw+sPGYc1DN3S/e2QvvfS6DQ5nVuvcsFnrkk0bLZtFgJua8fhehSPi4I6DD47+a38Vz9a1J7UtEeeP6yKAa6/M4V6Apd8lm+H57T2wUu/AypMDAqvN0sCuXWjav/4X/8i+6z3fYSBksnx1jrksfy6GvGRkUnLc5S+0FIoOfLIDeBEAqtiTGCf8HtI2SDjC3uM5QUP16OiI4P3LL7xIkO7xJx63D/6zf2alWsO2HxxYvzeygze27dXXX7HebIiA1dZaHWs98aQ9b3U73LhiW9uHVmu1mZzrdg9sZW2FwGqp3SaQA1b+zRs37Oioa41W04ajge0+2Ld6o2Wtes2G/SNrlsxWV1bsyuWLLNvf39u16Whsu9sPCORjjU2h7Vsp2Wg4tvl4Yi0wl902j6Yjm4ylYd2o1q3VavKeh6gEgP9iNYCSnpQWcdYq5hukbDAv260Wz43PYk0g+VaqgBntgCqBa/lS2OveqOf+Rn+DJYt9wNraqh32jvgsZuOpl/IL8BxOhgRbAexitjGRKnFsfrdRqVjv6IggcLvd1rlm0nSlHaqUxVT1Zlq9fs/2dnf5WVw/65OqNdvv9awP9n+zZv/iu7/T3vOmR6x357Z94j99wl597ZZNywDwAKx6j4RYk7HxonFAF3MalfSfPIOa0Z22ET+LUOLbzxP/yaUAlj+gvgiLfSviM4hTomovAXMPAawS/HRZoZOA1Dh+agL8EGBXJPFOAlbDv0ZMpzXKTYGA1djDZwQgJr0fAljNseZ4YqcBqwt+6tiYHnfeKekURtAHZgHIPgtYXbq4BUB26UEvAKt86CfPmIXmmeG+PX5B+iLIVcWYB9DqyGUcNiViKcSRKnI8w5qA1QK+P+l6PBkXMZcCI/dzfgMcA60n7Q08SeGVltJYxTUWrOaz1srp7y1D1fknz3jvjLf+RgOruL0AS3/sx37MPvrRj/KOX331Vfvpn/5p/v4Lv/AL9vjjjyew9Td/8zft13/91+0d73jHqeN4Dqx+Y9Pv/FvfuiOwDKziTopGL647dyKwGmBplOSG/XWgKhuS+DqDchq7gg1D/xLBWNKzi+xXdpCzRGJyQ3aG48kznDpvIYguB+pAh19H/lTDSXnLCyuTnTOzaaliR6Wm7Ywqtj0u2/2JWX9asuG8ajMyTcMZoIQh+9tBTTIdAgRM1+ABk4N+0lgtyulDwzF1KnfgcEFr1TdxsYFauPclYHUxW6ptUQJPHYzKN0vBFgxggJqLdG4FEM/vR1MK1ZRpOD0uDhpdnCuyoNH9OZ4Pv+LabAJgHVhMIFmBehLIw5/OkNXepdB85d8MiOVwyYnRjsxZ0gB7xDRM4KPr2nKM4pwnzB2ntzngtziXFuZRaFYF88tZv5yL2C6Q9SewGUEIwTEExA6s8nNeNo4NZACxwYDFQUI7lGXcLJ/3jsLs9pyxsp0ZLCBPgXq6T58DCnY9iHfGIbP6LlGAskIG4w4K4jrJgnRgGBvdKoL2eEwAkFDOHyXiDvCqE3WJjBaU7rH80gE66v1Z2QaDPsFPdB3GXJfWmpjKYGKNHAADSICHi7FDIIogCwF5AJGUWPA5ECzlZl3Aw2gwsjHGxUFEAK547KHVGuODcYH+Gv4mQOFyEAggAYZScQ3Px21TNLQi8M7SYgXsAGbzZi4x7yiZALanB30EnlzuIcOHeX4w3pY3zWx0442w8B6CyVjTAZqg6zE7HjuoC1YxwDFqwXrSJJI4nEMBqvncCBAO/wIwYldoMEuZdAIArkAWZeEEmKnbKPCZzFVq+UmvbzoZUSoA4BIZz1yDvibIngP4q7Jm4kmYEWRCS8cVzCZ2kwbAS/kCNc3iWsdzoNSD2DoA+IJtGfqpXCQsm5WNkYSswE7ZzvBbShLRFmVMUYCv4o7rUSjk8IfvgWwkkaK5VyQy4rMCX70UXRkTX3nuU5eC0RQrOcOTLFqXcqijNLeGju8o5RPYzkMyAabSftpnB0JUaqkyuyiHLhJezo6ELWDndpefcXBUpdYar3hmAVQtxHIe9GKMqXRNbdyxngeBVbfFsFks3R57RYYHcLxP+cY5GzlpXohJqnFr1sGSgz+CEgFA0rGgDK8s4RTG83ONSZTMX93ctHtbW3Y0GFIPVQ1p5KgkKWFWZdJQrCXhhO4PeGqB0GI9SwU4yu3DJ5ElChC3UrFmpWotMEqbdTLrLly4aJcuXrS1tXW7evmybW5ess5q3Q4P+/Zgd9/+8Nln7U+/8OfWH45BRU5+dAHE5sRTIxU0qQLIJuAU7CpIAEBrU4Ax/IdyOvLRXEPuJ/E5Ns1zsJ6Js2rVDo56tnV3x8Zds+rKVbOVyzatt2xWlm3mM0nOPYLjbIyc7Vug7QXyHnOE14jhzBLfsUdjkhJs29LcpvsHNjvct/LAgdXRobXLI3vq8Wv2kf/x39hb33TDqmUx3SdgOsIugd0bc939O9eD6xxztSamVvhvX3/RkMX3rdGgS0MOGzGjzMqdO3fsc5/7nN1+/TUbDQf2gX/8j+3b3/Eu+/LzL9r97T2bTuY22LlPXdxqu2qbax3b6KzacOWSfX53YHcaG7Y7NqtvrENogvZ/Y2ONahnd4cS27963lYsXrFGuUl914+plMphRel9uNHkNF9ZXrV2r2O7unqoVZkOrQaaiCl3gFVttNSnNsXN/lxUeTGCi6dRRz8ZguM490QVZmsGQCUfYb9h32AYwPEtTYwO0sHR4Rq1Wm3ZWkjx4VhU2oQw7CxkbyFXgM5Sp4TxDpYk4eHx/PJTN9uaEWEOj4TAlMuHDU+IQPrYGaYMjJmQhB8D5DV/k+4HxcEAb0G6vSIu8ZLa7u8vjXb64ybnWBwt5OrH2ioDXw26XCemVlQ7HBzaBDcfKZqvtpv3QB/+ePdqp24NXXraPf+w/2737D2zmW/gyfgnGakzqCIfOAFbPAkGjCVbMtdMizWUiyFkaq6cBq8TcfQ+4QEp5CGA1T/AsX+My+BfAbQJD/QvLn/uLgFXl7+SLoqKH48BkiJMjUtJZQB/sR/wsY7sy6e7DMsclU/kwjNVjd37scf1lgdWzxjlA6zjpwnguoad5mHwWsCoCUcFGzeOy2CvlNxmJ5bOB1cVq0AV2szd/Thup5GcjIeF+znt6aA+g1Kb8hvxQlt89bcmc/Ho+KY4B0WcBrdnh/qYAqwA88fPDP/zDDz0In//85/n59773vYldGmArDhJM1gBLd3Z2Eth62knOgdWHHv7zD/4tGYFlYFUgiwwfmZJuaPIMYQSCAYaFMdWQLAKrOajKzwX4ljQSC2B1GbxL5zxlrIvNRGEBc4eRb5RxiLgvAQ4eBC8DsQlcPfmkdDPMMAtu6pfqtjdr2J1+yXYnFeuaAFVmy2Du0UTES+Bn5XoBgERckZgexbgtAL5kBhVi5MHECopVCuYjGAkAIGXHi1ISfSRjrC4By/kdF87OgVb3dPGMEFxIO9GBTx5XnXD9LNKecjmAeLGQMfCsZwL6FNgk0ChKAcGgYoAQ3b7FAuVjcnA6Hy/OMbCWqgISBFS4MhGRSzXBIFAVN+zBAJlJ6OhOMFIl3ZzRzt7k715uxnv0kuvYAAYDLyCVfMMQpwqGI1lwoe8aZTJeXk3WH3TSwL70TSN1RMm0wTCrDLa4ltCyRSAjLUiCZXGPztYxjEswblkCDbAOTWCg/+n3HBINqXGPgiSyGh2QxDWwSzpGsFKmptm4PxTgxVJ/bXLI8sE9sXOvaGVgP5LZAHYXm1yUCGbgBwAqtNRa0GpDYIcmIgC5vHRVNgkMGT1+si89mBOTDWCd5gqDdGfU4VoBHuTgNMFhB1eH44kBWK25ZiPAYmiwUdPNy4TFEM8601KLr9ggYlNbbzRUngyQDexDZ7ARnHZNNwayXjIfGrrqRK0ya8gFsBzeGb3QGcW4sPyU7HCBIQQNUvm9ViXAUzJcA/jxGS4dXAW1AL6oa5r0QfEcxIDH/7FZi58Hz0qfBeuokpipnEMEtqHnNxPQ7Tpn7O6O43C+FKWeZDW5pAefB+UbdA8oSYUWIcq6AcaGX4k1Q7kOBzOTlq2zxgGu0hqDgUyphRo7OsNmBiubbHbBfqkkTSzxaCTmDcJoL6TJyfnqyY7E+nYd7cRizZq1STrH9RuZLFBDGJ01FVjKnni3WvogZ2bmHXVlI51lF/OO4CVYtg6OZYnA8NHqWuyahWi2VCvDGxFYVczhDQaDjUK2ussAeMMLyABQgxmgKxqCuW2i7qTIbg48yp9KZxnXpuRJALS6T10rAdqkF0sukSccsJ5cTgA2Fpq6nujivc6g7wzGs/R1wUBkNQO1d51d6LqqBDeD3VitE6jB45wa9CQlSaIEkDx3fzTkfGOTK5Ttt1oELsmYxFrxOC6SE1Ws27DFzlQlQMCkl0PpDvgD0KQfE0YvTW2Cgmq2U8Obs7m1mhW7du0ay6L39w5sMBpZp7NqzVaLz+rB7q5tP3hg93d2bDB0WRc+YOkHOnov4NidJ7AdtMds1iC5oRLjMqQDAOx4I77wxbgWAgbUFc7sne8lopoBNh7Jmwfb+zaCxmrzspU7l21Sa9usDB3n0H8PCYVoMeeD6Mx8roI8Qc63Cy+ZdCg90awr0/hRy7cKCHdq08NDmx0JWC2NwVg9tNX6zJ564hH7tx/+fnvLE49YtQKbD3+nRkqQvoitHhsweVND2KtgVEcXafqNLDES+0jtGcWmhyQBJglssvYFM9t5sGOf+tQn7atf+Qr91FPPPGOXr9+0O1tvsDHpsD+w6mxojz1+zTavbtoqZCJabXvu1rZ99vUHNrr2hN3uTezCE4/bfDix/Z09q9Uq1gfgWW9Zd+/QNm9ct0mvb/2jnq1e3bSD/X3b2LxkB/sHNu73bfPGNevtH3D+g3m5v/OGPf0db7fnvvQVq7eaZIDCx1brDSYwkYiYDUdWgobxGLqnYqaC2Xqwu0cAFVqmHH8kK5DsAwO6InkeNrd0bXOMTqxBjIumpKp7sAYxp0P+JSWAnG1KfvFkqoZ27luxZnFSPMcKtOyRXB2C4S6iJ55TvVm3Xq9L2QtU5KN8P9kI14NksyomE0qsmiEA5XMAtgnMX/g0HBtVroeHB7bf7Vm9s2qN1gqlQ+AT3vOOp+2fvutp27CR3XruOfvt3/4v9sbegeQwsH7mhQzGcqJTAGlBMAjwRwsiR3CyqjnOtkVGyWkMxbOA1fCjaV/u4O8xIJNJDX16gbWaxUiJcOEHDTCSeyPfWy5fS34e6djry7GniuvLPyeA9GSEKuLNY/Gi+yrugbMkiTtdjaajiCcdOk9YL4/ZWYxVPdY8Bl18ngvHis/x1iIRu1hZGfvbE8cli+uW55grwOany65rkbG6EPZmby3E65x98NWLwGrsYZhNXRrI/NmkispgEqfPniyzp+cUej6xLHIpmVzPQHsZJYid8U3fKJ+XJOAXRuMh/jgVWH1IULV4rCee7JvGWAWo+uM//uO8iF/5lV95aHB1GTDFBgUyAMgaPnjwwJ555hmW/W9tbZHFGn/jPPgcGKzxE0zW04DVXHoA33nyyScTSBsAbxwrlxuI733oQx/i25AjwA9Ytj/wAz+Q5Azw2kmSBidd40NMjfOPnI/AQ4/AT//oD6XPBuAYjjGaEYUhjQyhbMdSmWDSbsS7ro8VDjQDZwNY1TEWdVmCoVOcr9DSPLZRcWOviz/u1ApwOF1EKqONG150htmQLTnKxY0CQroyS/wHpZodzOt2Z2C2O6lbf16xMZkbCuN1VZFRRfOPwmkoKFOwG2ORrssbOnET46WmiSETht+DD+fy6KuuCRjAnu48HIKaNIlZUrzK0XPWQJTC8cqdtUtggEGrfzcC+wBgeIBQMfTPOABIhxcMLA9WGKxF8Oql5FHyv7AdCcYrgUwFVwG4aJ66fmWSV5BuGl9nR2d3sN49NpW51wQusgQ5gJEAVj1gzpl5ml4up+AMz2h2lTZv0Ygrm5P5nEnPzh8wgS6CDQKNUYYd9xgl/rGcBAprZMhyxLVQJ0/NdgAQBSCtkhgF3GyKhIYr6uBB4BQBANm/kcVHUMRu81UGiNj0stw711gEEFcXi4Rl3Q5QMDAFcAQ2KC8ODS9UMl2uQYMUkAbYU1VKAbCZDRgn1AVU0ItrxL0xcHPmpzrT111bU+XlwVxNIxE6uqmkzUuyvdSTQDCCKDBtcC0OdmoTJnmDKDXHeIAli1LIdr3hYK6RqcKO4Az8JNegTuFiZQMMJtgcJc3QKG02ncFUAKssm2QjraozS9VFWUxkgfh4P+YrwEyy3VjOrblRwzMDAI0yZdxjSDpEEiPWNYFfJTxCB5J4KRtUeRfnmIMOauJ4BHI9KFJzELFICUG5vWGZJwJUdmIPLVKUVY6tCRaUsyWpU+nnoyyHs0xRNgoJCAFXU44VfsCAIhPNE1/S+BQoCZA1khfSUJVMCgJ6NEARM3XKxBXmDFhiOA/KSJlYwLOZ4Di6Zsa/YK+hpJVAEmQU0UFeIDCDQ2KrQN9cQgONWKgtGsxvsdvDJgoQDcuNNeTdij1JxEZl+DxLyb1M2hN7Yrt5UyYvXwuflKRwItHp36H8Rsz7zGUF6C/Gv1kLnd7LYG/RcDj7Nda/pBmS6SaIL93sYKlGkMml7ZIzY298J41DabGqugXPBbIZLkvjJdMxLiFPICPhTQxTAwuXDwA72UHyEEebOts0dH+hvcjng39pf0K7TbqMAsLZWc4zLxpvNvFiQ5s6AS4cZDybcD2hM7p0X4HEizWPsSS0Flp7YHXzHrXXiA7pUYqfl3GSGe9yHmIUe/MwNo8WuxrHglTD5kabuqtIwt7dumejEXSVwQws22g2NUiBQP+xR0kXJZRk7N2vx/E9eSigXgyjeqVkTTQJQoO8Sp1NpmYE7B24cSAdf4dmsS7VGYTUeveGkkg2TmfWPTiy4QFs/oZV1i7bpNohsFqGB2BSKhiqDqgKFXUWkW/TuN2JshX5tcTiciCNKbsAXAPo4Xs44MRmR12bHx1aeXQoYHV0YK3azN76+HX7N//6Q/bEo1ehFEEgDlq11JAtaQ8j+6WkHPG1YK+7XSKuT81mScVo6mufWqx1Ur8NDVzDDsDWdA8PKE/3mc88S1t38cpVa3XWWFYPiRUkDp588jF713f+HVtd37Bbt16z9Y0L9vzt+/Z7n3/BeqvX7KDetKvPPG33bt2z0nhO2z+cjykncLi9Z1dv3jSkzm7fuW2VdotVE5cBsO7t22BvzzauXLVB95B6rLCLYHNuXL5kD3YeWPvCmrU7HRvPp1Zvt+3B3bv2yLXrtr+zw2u7fOUyS/YHg6F1ag1WoSBpNhr2bdA7IrgIUBYMWTUYnFmtJFkbfBZjOxkNuc4AYKIRHiUoKOeCfYfAeyQK8X0wQ2EfYefhp496R9JTRzPGZtOgV4sKBuoxk7EsDW+lyWE7x9ZaadmDnW3J30A3GPqtaMpWbxBwpY8ZDKjNCl8CAJagKiQEGg0yU3FM+BRIBiDJ12i3be+ob10A0M26lWcze/rbHrPv+7vvtsc6NVuvTO3w/n377d/5PfvCcy9yv4k1Jy/mP/lm1gHSXAqg2IMvil8uJ+NPauaTmf1Tf1VNwPEfYk9BwlhA1/RZgsTZZ9L6zL6TX+MCsOrr96zrOwbmngKe6mIKpsUyWEuNck9Sxmclk5Q1r4oL8YRIEfUcB8lOIkHo3t3ceiymXgYoQ1/UWC1OVSTfj4PgWZyadvX6Zv4owrynqZS9GQm/hYnG9wHsB9M+jplNwqWDLsS+J2CGtHmMZL35Z/acUhyWVbLl98+4qOSNI2k7UTHkbavDR6e4dHm2ZHrDnnQOMpCa2EZFg1ZcipsilvMEYrhK4ddfByiaX84ylfeMib0Q751xum8KsPqpT33KfuInfoLgJ34Ajv7yL/+yfe/3fu9ZazO992u/9mv2q7/6qwQln376aQKo3/3d303B6i9+8YsEP7/85S8T0MRnPvCBDxwDVXGwAEqxyYF2K35CY3UZVM0/v7e3dyIQHCxafDa0YP+iG4rvIOBYBn7zc0Le4PznfAT+qkbg3/8vHykO5Vm+MBICTxeBycgSUp8uC/b0sbAoBbAa3y8CxszORamjnyNKIXGknMEjz5NdZmTQMtBweTwi47mcgVuwm0to7alAa+bAqfVUKlmv3LZda9u9Uc22RyUbWI2MHrJqxBvScNAZhAR45g7TRkX3FuVvulXX8nOAVwGTAp64xnjNW7fqOT0ssErHt3gtwYyMVwNQ5TN2vcL4TLEJEVigABMRfAGs8lq92RGvOdNN1TEL0CZKLPl6xgwEGAWQhowzalm6tinZQA6sIgDMyoE05hVptfq1RyDKuQBg1UFHBuIewOlRoRS2YGnn1xxl9yzVz0CWGC+CbM5CXXCyWcOquG/NZwHd3AoCsPTzB6symlfl2fDQxOWzc3BF6JDE+sn4CVDb7yuaauD4U2dkBuNRzbdY524zBp9llmtT6xNAm8sP4DWwOHFsNmYCGEy2pMq/odHG8lEvi6w0agQmEFwhaILGIQIpNlvh4ymRLRNgEK4NIJy61ldZdqhSedmTAHsIFvO1Rd1gvA+gDZys0CDlZ71hBa6DjY6wUXRQkkAjGLjQfwOwioCqVmPpITZwXYAZaGLRBGhYsGrxu8DnmQJK3/sjsAb7CPcg8FUgG0spQ+/VmetgC4X2aLA/wajCvAUczXU2QeOduk2HYtvQRjiTMXWiD+PmZbZhjwEc4toROHJ+u2apytrF1GXjEpbuF4kLsFMFnjtzFdxEZ6+G9EEDga7QB5WFz6SJS5a1yxWMUZpqJT5H6pk6cxXzFqB7NMOKdaD3xYzANePa0eWZwTLKRV3nl83pnC1N3V8HPzF/qfXqgTruGd/Depyim8oMTVYkB8GxQWm8EGcxLGcCscHA5fF9PZJRC60/AOp8ACgnxmcE0iQfhUAdYDbLKAUsC1wrHBeba7h/VcLMkyUEPR18ctCANoElyq4D60FDgD6yky5jkgVlOqascwMSE2BrkkDuCUwSOpAoALAKuQ59msRVuRsAACAASURBVIATwDOh4q4bG03xdDzJF4hhzMCqUqJkRjD2SnMlCWiLkTDwoIscw2hxj+vwe0p+hrbMg7AlIksERbwrahYL8FbDMwFflAxwgF0NMnAPeo6hw0FGpttbyAQwsQazCaAHFQwuUVCtNQnewHYgwYG1sdy4DNcUzxbHZCzP5Jd+yAKNHQDWkTokJi1mzDUEwPVK2TZWm2S57+7t23jiXowsSyV+wJQbjAa0T7AHKOHmtOWZPOnsbDklIJCkkRZoeTa1drNJ8Hs8ht0t2XxBCkZzEP/BJhIaCpAcIWvWoIvJv9nM+kdDG3fxrNpWXb9qk0rbZiWw1QGsCrD00gT9GgAqA+SMeaSH4+zVQE4DYNVeKSUjY+8TwCpkZiD70Tu0CnQJAKyOD6xWndqNaxfsn3zg/fboI1dspVmnfnaj1pT8AtiunhyG/QOgx4RWCXsLf6b0gboejjGTZgJZMTb0gbAB/BvJWa1BXCve63YP7dlnn7VPP/uHTCB11jesWmuwpL5dLdv1ixftez/wflu/sGGt1Q27C/mJ8dhevLNtX3n1vg06l+xeqWybT7/Ntu7et5uXrlr/qGtvHOwz+TnYAWP1ms3HY9vZ27NZpcR7vHT1ku3fuWvrly5yfR9s73LvBS3qR25ct+39A9t/Y9tK8GVIeq20rN5qWaNesqvXrtj2G/dtpdWx4Xhqg8mIzcsO3tixzsoKQVWUVlfrVbu42rbVVtvqjardev2eHTzYFYUAcxfJrmrNet3DpMPNJAXB7JpVq9DbLiRgYIfRXJNNyai1Kt8jzXz42CrBac7z4VhaqJSwMpX1T2fWgna6s1KxRqClDh+AJFlndc123rjH6hfMX5l7SSfBz9dKSqji+SHdx0Qems9V0aBrZpV22w6O+jYaD+zm5Yv2D979DnvLlUt2sWrWqUytNB7ZJ/7LH9nvP/snNsL+OBoOFhvo+M3nU3QzLxINWsdefeWflsvwNeFVbwvBz8JRT//jNGDVz7iYzMgOE8DqSeBpEAy+IWA1NkoPef0atKJK6ExgNSU+gsm/2GzJS9d8VZ+Oep0ErhZYsUgu3xRg9QxgjkWkWbIp9nz0b1iL2XcXgN2/UcDqGYxVtjAtFoNux5OTnizQ/UtzO4DVBL5iF+ayNO4uzwRWjxFg8vn5rQisBqiK+/jBH/xBGrjf+I3f4G09LLia66w+8sgjCUC9fft2Alzj91xuINdljWMAeH3f+953DFiN93PJAVxjNMoCq3RZdgBZS5zviSeeSMBqsGIDDA5mK4w7wNeQKgiw9rRrjEZdX499Ov/s+QicNgInAatijjIH5iWiHphFwwQ/WJRAywcWwZurV3qiyE2jB32i6GdMVAdkGXI58BDM1fS3s1vjHiKbFueNTFb8XThlfeNM4+kHVQa08EpxTMV9+etzm5artldaszuzFdsa1exoXrYJNdgQ/KGJijsDjp+AVV5HJpwexXJ6XSWFvAKWNgogE5CWZTmj7CFp76kMnwFearbkoHa6m7h2lblrPDzQ8XuPkujEeHSduEJrF2wvbQh1awLcC5AXrCVnrTgzNdixYITlWW3tr4QMBlAboKaYhHhLHaoJAEZTHGfjJcYOAn0y6tIlidXqzU9YLs9GLLpnMb0kE6ANogBNBZea5yzR9jnA173Un2Pm4G7sDwn2ISD1rsLBQNW4OMOW5eoqqVVZbNE8CceU7p0arhQBM7CCiVXQAIlAx1RAMOUIvOt6tn4IDDh4y6HzBji8CFwswUM1v6o2G9QU4yNkeb0CeLJxvGkRgosANSkR4OxDgHL4YUDqmpwYo3pTgWOqvQmmMcaXPWaqKs9z3UGUugNYpbQBAFzXGAVoxtL/OQDKFs8FfdToNI+/0b24CkDQdUD5GhpN+TNuUsNTTbIQFAOQBIMRwRqSrbifkASIrvQAh6kr5wCh1tKMbLZKpUZgRaW9SjCMJmOWR6I0ls2TvPSejEpv0lWuAMAbEcAEoEfZCac+9KAH11C3bjIq0UAHrFjvhh1Me9bTu9wCAkZuINlsas7AUgxLmQdplaKZlQAylA0D4BHAq7UaOq4YL5wv/ZCJFXqvYvoBXFbTLDH3+Axxfwg6/T3YAzwfAVayDQG00ia5tUDZNsaAgC3IHkxMoHu0GKgszayUyeIj+7RUss5qh8woME8JUpLZC9mKkliH5RLZTQCl8NwAdmLexDhE2bdAXQ/OHITFPAZbEGsM9wemFMYOn8XYsbM1gDpnu0ImgY1OsK6JeOI9JB6c8YbHBF1ZNg3DclUpqqQGvErAkwMaK8ku8L5Dd9L1SdkIBs/TNW4lnaClpcZWwUIi1KmO8N70h6CRG3eMBYDVGkliM6tXVSQIkE20XdhCMfYlreAhvui20qFFYoByGvKLITMwHo5ZZgypDK4hJASILYohD8Abk5LW2a9P1cIOBzrbN7wSnhXtj+85PGckmw2fmuyYmMUYayYamE9SGTKYdGScAhjEcxoNkv8kmBKAtV+bEDWRVzGOLOt2jVnoNsZaxPhS3oWATOE3CHC7XALHh1IADiRSBkM+WbIGQzH1ACD58GNtg0WJ54Oy/2oN5cwDLnnOD/eBsBG9YZ+2BO3Wy9EAjabd91tUQAlQlSMkfWDMbdi7as0OD7sEuGYZsEr2fbWohlBjOOmPEwwHCxw6mkieODA9Hk5sNoD2ZtVqa9fIWJ1XmvKnft2ao+5zHUyNREACkdJWIuhgGjt+jkFxMFY90eoJAGEDU5sP+wJWp12z0YHNR4dWrU5s40LH3vWup+3mjSvWbqFRWN3qtYa16qiaQMKuTvCNQCttKpp2wf54wzcmI7Qm6C/JqnZ5D3fQkUzB3IRtERt7TpYnYrhPffJT9id/9qcEBlc6He0xJlN79NpV+57v+rv25DNvs539Q7t85aZ95Wsv2x9/4QvWunjN1q/ctJ1Z1T77+us2XmlZbzKzdqmu4zfrttbu2HD30L79HW+zP/6jz9gUVSDwTY26lSEpUK2R4byBTvcHR5yNO1v3rNnpWHt1zSb9keR5JlPqtu5u37fKWt0Gw76NDru2un7BBuOZVdtt29i8Yrv37tsjN9Ek69AO9nfsxqM3bW9n2+aDEY99YeOCjrW+anWU+PcHtvfGtu3t7TBpKq1y6G2LNCA7In1V2HBIEMAPhXzLqN+Xz6lUmUyQxIgaVU76fa6vMZIFKyu0j9TFB+gNuRo8t2qFoKqSHXMydSvzeWpatfPgARtfaQ9TRvmNHXWPCKY22/LH8R+qzqrNpiFBeHXzon3PO5+2Jy6u2aVayS7gXNM+7/Ezf/pF+/gnPmn7RwN+loUj2X60AERLbF6rpH0G3MtykmW++BN7fmflpTeLWMCNffZO8Z6EUrKYJSOQOD1D9ipL8MWBcmA1CAuJtRnJlizCicR/igdy6mU66ALat3Svp/2ZMkju1hbRxgXG6kMCq7yfpTivGMDCFsZrRcgjg6WYxpsl/XUyVs8AVrkfyKZBkkXzPGIeV/7VAKsaM7qkiNUD8FaNS9p3aPvhCWQm/oLtushYVXxX/BRTBjfmVZ2RW3DPKlHwYKzK25LME9q3XEpRORkVlx7RZ/H78mxbBuwXx+ysB5EdybV+07w542t/rYzVZVD1p37qp3hNv/iLv/h1gavRrOrSpUt2/fr1xFINcPIjH/kIA6q7d++SgfpHf/RHqRx/eYBPA1ZzVmwOap6m3Zp//iygNsDYAGiXGbYnmZtcLuAhrdP5x85H4MwR+Pc/mjFWZRlTEDQVqugsQgcYw6hOAz7V4f2jUh5NgE1+asJn6ubnbAs2Dgm7rFAsAWAB+AQTM1TqFIS5vtiCB/TrCMaB6EEJeIsSoviKwsWzDKfYhAwz5iolYwxXKluv0rY3Khft1qRle9OCnUMgIvQyPUDVuHhZqUeN2nzp3CUAH7xmsT0JvznIGoNKRo3/RPd5Uc8qqXQnvR8dEkVflf/JtOHwOW5Kovt4NFEK0JXnd2ZgdM0maFviuWLcIpAPHT0yLBmzS9M0jXPWkEVgpneF9u7fGobQZ4qZ5OwZNsY4ubNjAN4MnAkgaaMoJq83gQIw5aW4id3GBhkeLPkcCaA4mkXhktQAqsLu0TwmcFSyYyOQDe1WbWK5oQCIHDqjbJBiLCPzS+Js0mYjNHNd79alBAjSxrxNoIt0UKNpA8Efskc1gwAEoFSfjVoQxMWcdbAWABKvuVyx5krLBr2eA1hlamsCIHGanQ7oIC2OixeogekgrxpFqcGIurmD+dggmBLatAXrSWA0Su8A1LHDuzNC8JxQnhcltTi+WD8oi54SWKWmKLvC697q1TqfBXVeXbKAa821WDEu+CwZziz7BvKCpkoIpMtsSoGNMRiXYCYCcGDJPIAs7woemywEeGx8NZlao73iwpKyQNS9JaNtwjJ2lEoyaKTcgDjrjUbdRtD5hH4jAAwv0ULn7x5KKdMz0XrCmPaGAzJ+8FlaJuoqAzMSsEhWnHdtTt2NGaTW+H2A23ifwaozkcVA1WwPTD/kF3CWweBIzYB8vuPZAWTCOANiwNpDEBrlmfgcnhsAVgAoBAIJ1OlaoxESm435mADIRqMy0LuI69Vr1LJjM59q1fojzAOBctDtI+vbGbU4HvZHALLBbAKY2mDAO7HBCE1Zqkw8oFw29HajSReeB5hJ7HbuNoTPxBuwYQ4AAAPIAvYU55r/zmcGPUGwVfHaaGwTgPqUkdDaZXm/6/viPYYDZYHUvHe3//i+GMOal2SkO+iI+ecy0XoGLqcQrGymNlmOngFpLj3Ap4aSe+94Hjq0ADgpN2y4HwAIWkNsSOYgKZNIkSNj5Xw105kUQBygq/wFpAwkhYH1BwCCY+BJNMp/QI0tWMxunHAf+OwYwAubfRX3waCeU13ALBMF3BvoRzCMVxQwMMoSRUnKpbD3+IJ8L5pgCdwWpdCZh7CZZEYP5FYJzLgIqh+boKwz2gkwcMG7DmlZzXtkYPWLMBL4GJWAcC2nChXtncozNAgqus2HX2S3dNdwZiLLmdiYg7h0zmfYtumEa2AGHWruueCH5YU5TiHkGruVGVtJcd3CvkMGgw16kLQK+hV034Mpx9JWdD9Xco+MXjzNYN6SQTu3GuYhEghD2I2SVeobVqqv2hxyAPBJvofhd+faC4AVLKvJjLDfeuhM+u7K92scSlFI014oxiqABNw2wOXZaGizcddKk0MrDfbNBvtWq85sfWPFbjx2wy5c2mDM3WygSViTZeHNZsuatTpZvCwVr9WkrduuWrNetUa9yhJ1np1NAlFaqz2u7ESwXOUvwQyNBmWwRweDI3vxqy/af/2dT9iLL3/NWp2WNZGUmk+tUa3a297+dvvQv/yXtrKxalDMmJaq9vuf+zPrN1fsaF61i5cv2xeef92ef/2eda5dsc6lTVhfO9zv2vbdLSaCxsOhbV6/Qe3dZmfV6gAEZzNbWVux2y+8ZOvXr9ju9jbnfg3yLKWSve1tT9qdV163/W7frm1eta3XX7dqo2aDUc8qm5fsyuam9ba37B1PP2kvfukFO5rMbVZvW293z66/+Qk7fLBr3enIrj1600b9ga1vrFt/r2fbr92yzbc+Zm/c37LSbGIb7ZZd31y1jY1LVh3Nbef2HRtPR7a1vWMjNPc66lur3SQYPetPmEgDY7VcK1kbGt2Tkh0eHVmt1bI6PgdgH7YT0i/DgR0eHDCJWoNesINjFy9eoqSHtNqRfBvbUfeQAOpkNCGzF1IaWF0dvDaZWA9JhunELl3YSEAvkg6tdtu6vb4NYS9bTe4Jvu3GI/b33/NOu9SsWac6t7Vm1aYP7lFiBaD57a1t+78/9p/t1bu7NpkCcFsUq+QM9zWXV6TlBA6uYW5jZJATU9utYOyvZWzyxJr8zfKxYs2cxL4MuzWdK9EWhAc/sXM4ipgojhEALKUOUiMrSTKka872/DkZJK7n5H+VUEvXnIOyvLXivWVsLCrbNH7aYzOeY0y5qP2ZquCU/l28FD8nmw9K0Uo/AezxXwB4SpYFYQSvpmSmm64Uf8Qh4n7SmB2PN+UHM6R0aaAEFcYl6epRZn9szDwBmdStM/LLAljoc2yRLFScI44b5KUKkpv+IseRlTeKnLHHiF4j6YIC5OYj0J6HoHsCWeXZ85/8+pKcTGAKyeUWQKoIX+5bHOimlJGPc3j12G+cFeYvA6uLF3b8eaVxP/2tM6f8XxuwehqoGlfz9YCrOSh58eJFu3HjBnVVgwWKQYPeKiQAPvrRj1re3Gr57s+B1bNN4Pm7fztH4CRgNSDH6BS+YJjC4R3LAinDSHjUm7WE0YpMF50ggqdgW2TOU6ZapY98PxoI+HlocJcFyRP7cnEzULBjCnD1JAN6ekFCwaTAhgYsBvxAAmBUrtpBtWNb1rG707YNKnW6FwHAYgKx0YY3LknNOJyV41FyhBvy4Qlc9W2SogyVasZxM2dNR0XPXlnIXubMXY+SxGZJjKRCzzWA6sxDC5j0wCY2CWQuMZYI4FdAOx1ZMEvxYBgQ6rmlMvx4dnG94ezZ2d7HNGn9FZpQjj8zyCNnxIGi5Q0C51OU80cjqND+RGDpncox5qnRlF9TYnn69YrZ5M/RO8iz5B2sCGe7YQwAOBIwoHarNAtrjboaD/UH0qgj4K3JKcauOtJjaFku6yVpBKHJRlWJPYEdMLIWEhM+t71kkzniCRoa1dh8heXXlEnQVic289H5PbQjufIazkZF8MBGNnOy3giMzFV+B81MAHIEcwH8AKx1HVsyeRz84XYzdDupJgD2pljC1IxFIFqquJYmurb3CTwCGAOgBsAgKJdRnh9SCijxQxAVEgBRno57BnAUTbxwLgTDQ5QUVqvWaDUIklHPlZiNdDpRRnjU6/Ha8Tv2DWmTjCA0nhVZwZB0QHkowCCMjTT6sMEECwZjjf+oFRpdoj3GCd1WsKFGE2jNSe4ATFuAxQGgEFxDMyBngRJgHA7I4gE7kp3tnb0JlhXAQrCRYA9wnyxXBNgym9na2pruxxusRSOs/b19lsfDRrCE1W0l5jRYQGBA4hrQHAXXx/Jj1yoNkBTgIxm/HiDgvEhUk2GKpieYH64Vi2vGc8DcQYdmPAc0z8GcBrDAQJf97Sq6F5sb2LuUJKB9ANAkSQGcE/ek+QUGXoXNTyAPQMAP6wQalKOhNPXITKvZwcGBa/hp3BW8C9gCeB9SB5FL4JgQMBTTHXMLtmc8EvjG8k4Aj6SiCjhHF3uAnQjosfYwv7iWmNgAg3fOew3eHiEaApMCFtPcdcOLNRgartKR/v/Ye7NfW7Prum/uvj/dbat4qyNLIiVTVscEhpM4BsyXIEAQIJBhwIESBIFgC9BLXiI5+gMEIUAeAiFBgCCCkQSBggSyAwmJLDdR5EiWTckKSLHIIovFam9/ut23wW/MOb/97X3PvVUskVbo3EMU7zm7+Zq11rfWmmOOOYZrlmbyx/UenRmtuSPeVyJiAzAbZe7RwQDjjGHM45kNAHbTqC/LnwH2Ad3EFg0APCsDHMx1PWUvfQxmfcodpIZv6AQnAJrArUsG+BouCQdAcDFFHehL7cosr/bx6sZ4y5BLyLWGtYhn2Uv1HdDKddXR0Zj1ShIyAjPFXA29UKeXKhnlZouYQIWmau4z+Iw0TEtAq9bXYPeKyRlaiMIIAygM8FUBptrb50eF79EGtTL4Ee2t5JTGBLqUdYGlYs0FQ1vVCRXmGAexBYqi08nrO4F1iTEUwWolUEj6rdWAaQ6zfq2ycIy7BKLqXhzE1roIaJpEoTQCSXaWjPIEm4t5uVlubIWX0aZttc41W9YH0qbd1OquO4iBj8oxYVM739Mn49Rf3a7zWTniH0jTni2wmkB2Yf3GEGBNxWRpMTJborN6YRuA1drKDg47dnL92Nr9jp7DhowVMTSsC5BjPmRu7rY7mi88YUPiyGVLkF5hnuZf3ofN7tUKJId8LCCzoOeoisxLTWAt6wHM4q9++U/sf//1v2vvvf+O1RtVa9erdtBp2+3bL9i/+Vf+iv3oT37BJgu0Ryv2+HJif/zt9+yt4djujqZ2MZ7b2f1Le/To1CWlOGcb9ugNOz4+tk6/p7nz2o1D+8pX37SpKgBCr3s5t+VsZq985tNa52Buwua+HA2tOzi2y0eP7fjk2K4fHNjDB/ftU3destOLiY27LRuOLm159tjuvHDbRueXtq41rXd4zTabpfTT3/nKGwIoG0cHVu91rNXp2Ga2stFoaK//udft3oOHdnx8aMNHj6wFK7tStfvvvW+ffvmODY4GdjYc2WH/UJI2H773tvU7HTt/fK4qgRZreXVty9nE2uyjMZLqtsX+VeXFZGoNxhZrdKtps+lM8wmgJn0HuUl0B95XH7N/YU3wfRR7r16vo/FN2/E3SbCTwyOxwNGn5RgcW9VRtZrui0T1a3desr/0hS/YSaNmBw0TsMqYmzx6aLdv3dBcdDme2d/5zb9vb3zjPZstGbfbiKKINxJUezp2JomVpwNNyTwpsjoF1LYR0/VqhOcJME0TlJ/HgdUkXeTLHvPsE04TVhObPVjlGRvkOfRvGVjdD5V3ANPd6y1Lku187SOA1aKypxRLfjeA1QKq3gdWpaPL/O5vZOXJFlwuETtKN7ILlD+JISSwWib5lIFWzZalwkVd395YynMoMVgCu3MM7jOTnwSAPx6wmvFWAZZ6iniXoHQVsCpiTlmr9enAqhtSBWBfRDXRtuFR4qtgySgxxqYzVoMhn4nHaL8nWz6WpWewWXd0FfYO8CyVgGeBtd8zYPXnf/7n7bd/+7dV/p9M1f2b/uVf/mX7tV/7NfviF79ov/RLv/S0NtHryRDl9zKj86rX02iqXGbP9+7du2e3bt3SJFsuy0fP9LshBcA5UrO1LD0AA3afsXqVFED5Gp/ZGM/ffN4C32EL/OLP7DJWy5lAX2XLGaot1V8gVFEm5b9nlgtW5xY8TdaoL6jiK/peaBsZlViyxXEKxmmUIcSC4QDmbnn+/rKQ15ELQTJX9ye83SzybsPleyxWNTEwqrasVm1Sb9ujxqHdXXft4bpts3oz2ihAUMoTldnzAFO6b1y79OAiEgywVJNzBAu+Kcvl1UvgfCtVKHhvbzNYoTj9lvdkDh46O2YLTgYgrYDZtRozIHUQLrLkun3pEDg7TouYu+cKJFAwQTlpMAKDCeqgpZdkpPaoStvL+rwJPEcTa+FMw420byyclH1wAPZVKmyqnR2pstQrxnb2qRhbYfqjUl6Av5IeqgezXlLLezLnUQm862wqaAcEzXOIFRlAIcBAEWjiAg3oBluPD1fFsAB0WapMzgPvGmVttNd8UZgv8Z4z8rzUkRJ5NCcFTlF6CBCBsU5sKMTWDJCQa2H86G+AE4F2offmA937vcTI1X2GnIHYqaG/Kg6f8AbfFkkWIEAdOc0DQlEijZ6kyiWdXSLjJ8pJw8iKexBjtgpYFvceWk8qCQ7wFTCV9iHgo90p4ebc8wXgYytAmDAtWiEF4Gyb1EYVE1UAw9za7W5ovK4KGQDuEfAR8K3YqCZ4gt4kLM5gxSXYk9dG4CwYSzpvzo4FfOT30WistuAZJliTmUmwVmdR2q42AGwKTViBmYBEm4WAq5T1ULtGObCebYEymHm5DANljq1GU0kMwGK53Ks8OdzMYVBGuaLOGUAoYLPK80P7VsZN0Ufc60KAngNcJAj4XpGMCL05gTxoMc4X1ul2bDqdxLW6vEE+FPQzSWvmAIENDVheDRuPHLTWs1iBJdwQqJ3aqtyXjKaCYZ33BPOqSSmrwBtnzLmcQc0mE8o6g8ko9mlTY179Mh6J9dtqoFWLUVU8T8GYTJkEAHraBSBXmsBi8wKwObMolrfCFAtpA14HjJF7MWZhaNyKak/5dmoYrxWsAwTouLy/XBtmS1mdIPJS6Pp5uTAgtLN8AJ2Sba0+EYYXkg05t5TmOoGJhZ75tqIkJm8H21SRHkGfxqSDbmm6pOMHw5v5S8mTuC89C2KVkuyg7H079+X8mjrBzob282m1ClCTp8ivMVmUvp5wDchnaO1Pmr0mON8XwLgT07WQp/EydJ1XScFtdYqDttEW4TZeBK6xh1CSMpOaSloW2dcoA3XjMic1AdimodZS7FIHXaNkVF5QHjiq5DFLZwPjcL09XvZrcrNGBys9AaUaHJcdiD1LOWj04gBflwHsfH1yfd7IkGl+Zu5dC1h15cRtEK4LjJHie4ui1FX3FetZMLgqksVw4NJ1TCUu6pUmImWVTKi0JtKArp0OUFkXA1d0S1tO11ZpHNmqeWJWb7s5lphdJW/q1FYtca78oCVwNYAKnSpkAHwRjUYuVe/QtyQ7kFvaLCdmy6HVFpe2mZ2bLcfW6latf3RgnV7XgVVpqWJq5KC+mNskhZhH0NkUeNqwdqOlZBDzFvNMEwZrgLBUH2CgxJyMwaG+D4tfyYuNNWGINxo2mU/sa1/+sv29X/87dnH2wFqtmh0O+nbt+on92E/8pP3IT/ykndx+0R4/GtoHHz60udXtn3ztTfunb79jpwvW/7atRjO7vPvQluOpNbs9STfUMPlj/WNOr9cMB/sXXr5j7UHP6q2mTdEb3WzsDAOqetWanZ4MqEgkkcysdPs2Hl/aD75yy1YX5/bBvYdWb/VtU+9Y91MvKqE3fPzQPvPyS3b+4LE9fPRY/dg8GnjycDi2fn8gJijEgnqrbrPhUJUorX7PE83Vil2cndn142vWbXXsnW98077wr3/BHp6f2+XlpU0vJmbzpb320g27dtSz0/OxXVyMbM24Zo6ieuLsTGsU7GrGAcApoCrr7sXlxHqDvu4H5ul4PNG9Mvf2Om0lHsSijx2zr7XUXMD4Xll30LPT08da30iAkcADFG+2WE8adnZ6KnYt/Y6Uwp/73A/aj3/us9a3ivVtKVB1MTm19995216985L1Bz3XX7a6/dY/+F370v/zpl2OF1Gp6oWcpQAAIABJREFU5bvUxGt8GHvCu7S13NnJ7gOrO28mgrOlyxfAqivWf0xgNZiRDnEFSzL34SVJgJ1qs8KDIAUEtrrM/ogGAPYJgVWP9crtUia0lBpx99ci1vQ1ZNve/8KA1WivMgCacVQ5xswEbgFy76PW0YYcpwCKS695dKGFc4t4lzRWt+NpC0R+r4FVH9tZ5v8vGFjV+qLUb8koMXRvXRPJnzV9JgdWKX7eebD8j2eBoJ8UWE2fhytOx/r8LCj3qq98/NcATp8GquZRPs5n+GyCpWlAleZOV71e1kUtX+2+eRUaqfwAwP7UT/3UlQZUZc3W/TvfN6/i/Y8LrGLg9dy86uOPpeef/NO1wD6wmkdLsn8CTTss0Nw5xMLsE22AqwQCBX4YYGuJuehF8VdMaAWNKPTW8jvBXFUwUAJgi+sMoDUvqZj4A+iNkxULeDmTfPWWxPctqQDquTEAzIbNK3UbNXt2t3lsD9ZtO9u0bBmLpS4XYGDjAIIW/QBsdA0EeyVn363LL2/CpHHn5gTIokH1VQIKZ8SEUZRO5osI7OCMW6I74rNxqHCVL0DwvN4APtNF2k9UYuKEphCbVLEwFYgTLLqGnjdSlLUnWzUWMwWcCL2pMtO1SB0t9BZP1mOxiSuvgQm0KlBlyx0szBwzWUIaA6D0VV1X4Qauywtty2TmBEOpCJA5ZrBHU2tQRihp6hFakWkWVDBgE+xirFOK3G45cBSsVwc4q27Ug3suxg6ttrMEl65VSXOkxqj0cQvdV1hBDrSiRVYY6SiQcIZareHmUZxHGoAloyfaLMt0BYoS8KJnCWMjxheBoR/XZQxgpgCsuFO9963fK4ZTXs7Oc5NyBAKFwxgqy4SliRaajfqcnKS9zBcgVWB5gKUC/sIR3bUq3R0d9qJYeSEBQF8C7tJesBhHsCVhpnK8kgYrgCqAX71Rcxao9FsdVNC5uPYwWoKFxJgRgFqjpN2N0DgX54e9yeuU+MOAFENU5kX+IyaMmJd1OW7zo4C9Ys6cDd3cdrtZJCG4di7m8uJSASnX5XIcDvCrpDyeJUA6ADzNCtGvAACqBAjASSZDMQY1tSAXEPMD7SX2LuzXiklvFT1ATU8AM9LHdfYebY9zuI4bDu8ADd7PFQHZYjbGNUpyAE1bXMthBsEGxjCEks5gwgGeA05JyxCG6+WwYIdJ4zNYt5xnPJ0IbAQcRbJBQNtqZR2C5fmieCZSFsIZlA40u2P3lq3ENYtx2/JnEaCdvvDPekk99+3sZ39umFZXC0rl0SN1NiXflUt6MCxIQsiYTZ5IXJPJVAhQQwkc2j7KCNH6hEWe16XnhNeksev9pL4PMNHZp7Im1znzmcy1TVOy5r0Sw6OY5DWpSWLAy/8c7WSulgkd0rBIdMT4BOgWm1K5vtDjBQyP1zOJh5WLnn8lGVy/UKA8JmfBKnRJFNeXLMYxLCgBq3mtyTyB3Q/71cdzzvmaB5kjNowzN1sDf3bQ20HKTOJlgiGfE60fGdwlQh7JAbVXaNZqFU+QUjceVSWOWm7XWz0crL+LbQIU0zPmrBhja9smvFxawp8ZrcjV2NXk2qR1NJitPPsFCJGJanDI0BSGTcf4ClkAnh+tkTE3K/nFWF/4vCjVgYJZ68ixg8u+6apKa3arX86LXrLOWCPZ4YkcrpjfHQiFYepBq+YjvwAv3+dvwEMkDwhpYbkDyK4wxWqYNY7NGj2Bq4sNx0nTthzFrkvoW5bcTUaBa2ktFyCQ+49g0xWGV/EgaB+kroLBOxWwWl2OzGaXtlkOrVJbWrvftf7hICQ0YIMTb3s/yZ2eyhDaQwArbHOf38U813s1mSI1Wg6ysiagVQvASsKPea3Thvlatw6v15sydlquF/a1P/4j+53f/A2rLkb2wq0TO7lxYtdv3rI7r71ud1593fonNwRsjkdTO7l+2/7pV79m/9vv/K49uBzbaDQT092QdJmgY1xXu2/qVavC6q/R1n491XbbNtpfNAW21js9O751U8CgVRt2fn6pBNmCeb7TssFhz0anH9qN44FdnJ3butKx+apm7WvXtJfA5Il7O7/30Gqttu8pey0b9A9sdO+hDQ4G9uDufesMegJT55OhqitglB5dP7FWp2sPYK6enNj9dz9Utc7JizdtIbb0xirLtQ1PL+xHf+R1W69m9s4H96zd6Vm73bLb109sMhza9PFje3T/vh0eHEi+grY4Pz0XS7VZ71q707bxcFQoRdBXkzEaqUg61JQAZR2a8PkGiduVDc/Prd3tCvx1ORvkNEyVJ4xlDLUYdnq+5hO7ee3I/pUf/7y99uKL1t6s7RigfTmx+fDMTh9+YAeHfbtx43Yhj4Scw2/+1j+yP/jnb9hkmgLKAXXuAIZXsQz9+fC4oUjnl6f+YF3kRjfm+JzrXWX7YwOr5TloB1jNPbsHGCUd7+2luFkfyfhdYDWPqXn/KbdQgIqlOytDSx/1fqJQV5F4Elgtknxq0JACiMbdSUJp+/FsKQB1W2Bx+bsx38U86VOU7wa3SbIEmPe6L/686h63c2EklEpwW5IDchp244mMz2J8ldq7fB3lbigS6GUAvHTdebUkoa7qPi7Jpan2Qe4IdmGsRtWWg9pboNulp0MK4DtgrJalAKIrikbVGhWq18VakYZiUuPZAqveXnnt+0fa9tMnAVaVDL2yxfy4Hmdtu6w8Kr6nwOrVw++TvZosUzRWkQHIoOujXk/wlLP+yq/8in3uc5+zw8PDHbmANJi6e/eu/cIv/IJ9/etf10UCnP7cz/2cAcgmgJtXn9/hOvIaeO/jAqsAw/m9p13jJ2up59963gJPtkAZWC32vTEhbafb3cxiTrQ72TmxTnwZQ7fRiSIJrOZ5vfT4qh9fHEJPM5g1fD+lAQpgde/7hSZlHDbB17Kx1t66UJy+vMSWk4nOVvXg2ksxarauNm1Wa9lFY2DvNa7ZqbVtuKH8TVOpM0HYeLCYpKS3Jvsojy8FaVqAVLKug4sVw47PGTQ5KW8ZKM5C8VK5BEhi2t6W2l3ZqO4AniCsNh254ijgdKOlHWQ2gxt9LUyqomx/J73slx7lkqEtFYCQStvFzovMJoufjuHMwMIQpDh3UdO51RmU7hzlWc6QzH52ALJUsxRjjc+IXZfMKDHOQn81BkDBbkVTMGUL0vgIFmWW8wfwGeG3A3MBCqAfLO1J6coBBqwVfKozQ4tW7FhVDxeDUiXwYrUuFgKaBcABqAWwm+xYSvo8BnWdNxgVAjHCcTtNR3SclDiAxSMGLe0MKNgRO5S1H5DOr70qlgf3jfFCskcB9MRyFSPPARNpqTabzmCTAZWDbRopMSY4jsyaYItiXgXLLdqVzxLI0OcYLXmfVQWYEYxp2IjV7D8J4nDBAExinBDkio051bWXr4FmhekIIOMgZGjBtjBccuCe9kLbVa7AcpV34C2vGWYMeqtiNQOWInkhYLh0H2i7Rnm+oElIdI26dFLFNDZ37iYoR7cv+4SxQDBOO9CGMsggcL24ULuIHRy6wrQF10kgzfhoh3yAtG3pe+lUOjDPvw5Cu4xAygIw7gD9xLTF/EMgs0sGMJ2AiXF/rt/oshj0S7K5UpNVYE4EJgIecYMO9qyASsAH/lZJvANjehbjQVE/rlwXFXCa8wlMRxYgZCO4B/QOaTOBmJWqzWZu9JWzU8of8JqX3Pn1q01qroXouqjJZgT89GCH54UAmutl/JOcAFzudtH6nXu7CYAH8HNADKYnQIFALD1naBU7EEdgwbHRiRVrsMIa5ldKH3JvOEzLVR2ZgIoJkM4fSl6Z18UYXyBv4YxEtTVyEICtJD5EivUVacvC327f8/mXTESsjwK49Qz485UyEtKHdqet0Px0RqwXRcBQT4APYZ5gI6U+tRirW8kYviedX8mU+LMsBnnoHWf5nVDRWDWzaoJx5Zp0HvBKWzg1XQMI5fuetGEudP10+UFJ39qTk2LLxn0XyUppvDpz2hMOwQbWNXjlhgOfEZCmlIDmfQfac+Wj2eXbtYb9xzzuiVAFlWIZ8888qk983fOKFOaMWAhjrXMp0WAYZbI4qh3yUrY6fZF8BfQTazUAY7HMgw0clSAbxhHjr2ALxdiHNBuaoLznPkyum1qtN+3g6MiOjk+sD4uzvlFChM/BFr88u5C8xnq+MkMjMtrETSFjb0BijvXQyblSwZUpULNltQ0g3sJqvSPbVLs2t4b09XM/4UGyi2IU2zZtOPwzCaYWfZQJ2zAwKUCO2IuE77XZemHrxcyB1dXYbDGy9ezSrLKwRrdtHYBVybXEPQDss5cL0Nc1oj2BRSKLZ1tyL2IaY5jkEgDMJczXzDeSDoC1CrgqYLVp3VbbOu2utdpNWyyn9u4bX7Fv/NE/s+Pmym5dP7DewYH1j6/Z7Vdes+u3X7KFNWw0myrp1en07dv3Htpv/94/sQ8fPLZ79x/ZaDqTDE0VHfpkcmftEhuKSsPHXKsjNjcyNWiSrgASmw2rVhtWx9Cv0bCDw2MlTNeNqh1cP7QH996145MDe+GF2zYcze3R6djgkWt9ZB1v1Oz8wSPrHR7Y5XBkJ3c+ZfcfPZIEzvHgwN59+207OD7WPAbTE0M8tFuJma+/8IJ9eP++AOD55cTq3bYNjgc2vDi3XqdnDz64JwmB6yd96dmek0ip1W02ntpLd27b6OzMKvOZ3Tg6sjOZTHWtajUbjSeeKLW6JBcuz05teIaeLjrzmE8N7ejoUBUWg8GhNFIxkZKUSqViw8tz6/W6qtpQolia2VUxlMeToU1GGHlypo29fPu6/YUf+2F7+eaJtddmPWQcmlWbXzy2h3ffs16vZbdu37LhaKa1nP3cclO13/m9L9k//MdfstHYkxVJMtknJxYSw8XKsP1lz8tn9xOax5N1l+ndcMnKkrci1tp+df/8xTvaO/ve68nPhPaycioJFm41QKWxWgYUSwx+r8tLOY8rbjJeegJkTJJIKdlVYHmxxuaamJqmXvmwBfF2jaxCXzUmnB0mqE/cOxeXsYTPUsEsjuaWzI607UnGx0pZAlbzQOV72mexPq0lnmiHUmeU35MMWylklrzKDqjqZ3Aw9kmcPY/lEjW7LOMilordTHE/JQKPq01s4eltu6dFmlcAlYFVmt7l3D8esLrTRqX1I9fnfP9pwKqvN1sZNJezK1/z0xIXTx+n3li7WEXuyzwZvn1vvy+fBdZ+3wCrH9E0z99+3gLPW+AZLfCLf+M/2Fto/E+FZUVlxu5EpT1/aIjps8GkYkJVwBUskQRpfGH0oz4Jq+5OegWQGqBqlkwCXCZomszNogwkZYiSJRrBU/nGMnu389pe1i8nyAwRpSum4KhuC2vavNGz0/rA3q0d2xl/19B8jAVmTfAQjJ10twU4i0JCMVbFpInMXjBhvFkI5gJYFejqDIuCYRMGH8UCE8xDDzSSOLqvGLvVqvEFdVuelJlptQlvhmFRrLzO1hXIFsBp/huBqgN/AboGsKJ9f+jQAawCiGr9IUjMgE3BmoOsqc+qMRHl8QoG08ClBKwmmFw+pwM/280V7+XmQZupMrAa7aXrDgmABN65ziz9lm5qbCoY44s5WpxemoxuqJfsuymSApuQTRChGAAIACAx4gBekyXomxjfKiSjk96j3N0ZNBj8eFksYIYYigQJ9SgLjeeM9oJNw7WI4RaYdpFIqDUEGMLe4HwAXAIqZey0dE3YYHRyNYQDlBfOZl6um8FsseuWezXO6bC5nPEoGQXtm3JTlVU4zlYSoJHyCsIosqS8EgBgXYEOrERpDMb4UBl7SiPAbCSoF8gQm/ww8qGNstwdEE7mQsHKhaVHGwu4Q58xzEdSBkFO17T7gvYBlHHmpjOXPYjgmtIIjFJqlZKi2xbMuma7ZbPlgopYL4uHlVvnfpy56Z+HEbay2RKAryImpcsVNKXzxhjld+4Rgw0B0wr0MUhCr3QmICDZopIMEECHhqazCAn6NQeu1yEZsbFup6vzZJIBUpqkAAhQBWJ5ssWffdjIPjEkCJa6prPpXEB8yiP4NAXzl0AXsN1Z17SZJAfmczmc06acX+zCYDW7du/cr5HPC1j0NiNQl/adnvdNIS9ACSnPlEAOgFTMWwiMgyULs5jxj2SJpDxCZgPAHZ1gfsQmb9ZtPBx7W0WCgrHHbAnj2J9PtBgB8ecq9wV4XaHjGOw/gFdcxaWdHQAo35U0CkDp2qyJVmOMJzfG8tJ66dsm6zCfbZIUkcgQaAc4XwMknfuzE4xwTbs+w7tmLfIiYQjl2o+u5SmYSoyiwLQEIrpLNeNJYGawjpVAwbwoGKTJ7qYfvCTRwaiUX8nXYkfg82o8K5xAGtSwTwGnYKAGGzrXeSU1JEHimqvJHmZc0U+wZSQxETq/YuEGcOwaxDC6N9Jk9hjP53w/V2gpa6mMpCSwKgBl7ElUDcCUzYOgcR/tFOO5mK+0Zvt1arZh2sn1TvsJBzVT3kEBZhitYZaVxmCeZGVO8GDTey/2VIG3FoGYCDjlZI5/TpI6yEXwXQ6QcgiMvwDqt9Ui0eehvVuvNKzWbFnv6JrdfukVOzi6bpPlyjrdXpgF0oUbm03GtlkvbT6byhTp8vTMxqOhjYeXnrQQG5vnqGQQJpUg9KbNus2GvXbnFZuNYCA+smWla6tax1ZUmfimQuxVmb6k/FMBnO6Bq74sBgPM5QR8L1I2kwmNRx0L9u7cbDmy6npilcXYNvORbdYLq7TqVu93rd6DeRksJqpsNgt/Tjwj4vJG0k41E2wiljRzMPMTiVPkQJh/SVC5/nnqtSIbAKCJLA0AKazP6fTCxvc+sMWDD+1ae2VH/bq1en07uHbTrt26Y/XukbW7R3Z0cqSS9vWmal956237Z1970x4Px3Z2NrTL4cRmKmv3fUQN6Z/QCnXt/mQiJzM89NwZJK0mjAaxWWudroNnlMM3W1bt9oynZ3D9xAaHmDixHtft+PjEmp2OHd+8bqPF1N5+6203s9yYtXuH9uj8Qkmko5MTW0zGmiPPYK7ePBFwPTk9t2a1asfXrtnZ8NJ6Rweu08pYbNZsNZtbv9mWvMDNl16yXqNp77/1Leu+9Ckbj8cCqwf9ns1GQxv0OnZ8cGgPH9yzmzdO7L3379vRtWsyQLt4/FjnbtcrdtTpWb/dsnsfvG+P792TruvlxdB6vb4A1Nkc9jtrEJUbrpuqPVTscafI1pDI2cw1Ljvtjn36xRftCz/8ut3qt61vGzumDQHvZyNbjC/ETu71e2LDkozrD+hz1qSK/fGffMN+4//4v+zR+bjQLXaQqcgvxFB+BhCzv3UvByk7wKoDSD56k07ox01AN7/6VGCVz8Y+J8kaW2qfUtt+vWFKmc+lQ64lCY9ccwTUxnP2McDVJwDFPYCqDEqVxdHK8VvGm37f24Sk/tB/3qCugb9tTFd83jZ2HjNBSQGrsUfX3POnBFbL3ag23cP3dtriKR0mw74SO3IfWC339z6wWgZTE0S96l8J9JUD86KYY1ux4bF3VCCq3b0CQjJSAXSXx+H3Glgtkna+CQ3NYG9gYtECr9cL3z1gNcdTub2c57M9xz6wujMGv5dSAPsD7vnfz1vgeQv82bTAL/7NfWA1JifNR677tQ0NtmECbueqloyS+wxkRPKI7FGWBeairwlnf47LCSk0yBJY9XJJXyQVmCY4mxuW+HzuwH0/GIyfdIlMxkhpn7Od/6gRKy265YkxwisHVvlMzWaVus2bR/aw2rdv145sUmnJ7RjjDbeZICgNEKxgfiRJyBcgB0q3+m25AXMA2oPtzPx5CSLndm21ZKqoP+LvDDWSnbMTxcWtlQFMX9xTtL4EjCY4qg1JmHSkthlfinJF9QUMntBgzWsVGAMzN/rGSZwOPBKga+MVZcBqzdCAzES8SmQjsN8ZI6q5dt06LeQBukrfUWw8NEbDHCqYpNoQyZDKz10seBGQ4+ZLea5A2tCqBeDSsWHi9LoygKCNcVoXUEaJOiBAaEAChiYrSfcSJjsYoChYE6PLA3ldX9wzoF+txP6kqgE9NIFLarzQwQUok4SCg+NpLCPGjUqGnY2nEn3aF+28KOeuNFqSYQCUdV25hjMiQytTDFWc65ttSRQAEMJsgUVIwCfWE8AdAKUAKw8ySTDAvqP0Ln8IQGGrymmewAXQpk65uLcv7eKAfgSEaWrDcRXruG4pABrMGcBbWIUy36HsfL5wpi8gMhqklJdX62JZpQmWrgFtzGrFZrOJtDoLrdRwtIfN2Wy3vTxcgA56apSerx3sbHhZd7Lx+AxtARhHnzqTtCXm4hSGooA5Z6umYRxu04CLMIEBb2E3cU1cG5+jdzHd8EfambM5prm/y/HIOs2WnJCTiQzzk36Tjin6tLofSvfDOC0ATd7n3DCh5Ga/XHpfSSd3ZZ1ez4FOQC9ABEon5XaPFp//PpmOFVRRTko7LBdo2C51zskUllXTxzVgZUgfMP8AwniZ5VKsW36kP4e51GJh3S5lnB2Bhq6f58AzDSGtQsxfAjQWENpq6rphbglcBrwLNqJm+NXKet1elNuvBY4m0O+sTAegfU71eHo+d91czskzyLgi/CbJwHghwIcZLfMsjTMvgyehICYsAOtqo89N51OvyGAsAwqyBgCCbADzHWD2H5cJWcb65fO+sx83SzcuShNpzJYof51NJ4VG5WJBUoe+qbpOs/rcnyd+ygxrxph0ZkM+QqAeEh71qq4P4FLri/JByUyMSAqwjmc+mN+OCThD3udqN78SWInMTWgz84y6fLgDrS4l4s9QJsd8T0DTYQYHK9CTYXkTbiblWryO/6PxGYZaekxg9K5dG5e5PgBqQCFPBnglgT9SLleg5wMQqmR+KaAnWOKSxVAJvAOsO/q1hV5pcJe0PkTJfoAGmssyUSfNUx44dLSZ+136QSacenZC3yDGgwOMJV3ALOMPIEMazPFZACWtCCkBxNosmZSl1iat66rk92uUsVKlYTdu37HjFz5ls03FDm7eVon+eDKzbv/AppOZxiWO6KuVG611Om5kNx4P5aquNWyzsbvvv2eX5+c2QVtTusre9+xLqHjgPk8GfXvlhdt294OHdno5s3W9bcs144sdEc8trH6v+1HSucxU3WO/FQMbXfViY7Yt7XS8w4ElpR25ngUgGVqryAJMoIrbulGxSrtutW7XKqzbaiTGvoPwAlSDBea/kxhx5jw3KKZ3rK3MpYBJPFuSQzL0o31+qjLXtjrW7Q6s1qQCZGSzs/vWmg7thUHVbh52BEgeX7shTdOjay/YnZdf07Nwdn5pw+nC/vEf/bG9+eChPR5NbTRd2Irmp5vDNHIlU0J/PiihXy89Iadtq5chOILAfBKmlpn0Zt9URb98VbXW8TWbA7S2WlZt1lXt0W41dA+tft8W6PsCch4d2uHJoUy7pqOF9hFfe/Ntax0dWgOTQNYsQNlBz65fv25vfOkP7eDw0Ianp1ZtN7TOwHY9vHFivU7Hqqul3b513d746rfMOh178fiavfnGm3brM6/aeDaz3mBgl48f2/D8zD792c/YB++8Kw1VGMEf4nty544dHA/svfc+sM+8+pLdfec96zebNuh0rFmr2IO7d+3O9et27ejIvvHWt+3h40e2mnoVy4p5ZOHzrxKX9ZqOvZot7fLhQ+sMWKOb9pM/8nn7oVdfsaN61Xq2sONm3XpVs9lkaMvZ2I6OBqoiObu81DoDiA7IyzOHWsiXv/6W/fpv/AN7fD61TcX3Rp5QKTtBBZofT3cm2DWklRctg67F9ipnAgdTQw6sAImUCNh+bx9Y3T1KFA3ki8Jmt5UK288qrewhWgCm2684sLoLBvrTqDUgKnDKjE0dpvg/P9LO9wPEjxvdiQ2zxZKKk5JdWj9KlZAZf25BVQVIEZduqz/8MoKwkrNsyFPldeV9+z35oyWAWWujV9/osztGXXsElicC3FLrPgXf44oTBN3vt48CVnOsJeRe/r7kmQL0k+lnxBPcnL8XF1TI0JUTXBGzBVCd676vqx7rBf3D1/Ss4omxvAOsJuCtpCNXuNVN9waNsZHPTBkML+Ly7frhGqoRvKeRZMateUslEpeM2j7JTwk9LT9fuqQ9daanAatlUNWf92fxWT/JRT7/zvMWeN4C/59rgV/82f+wuKZ9PmllvS3XzYmjAAPJVkXgpKmy5AZcrmbPg3tmi2A02G5F6Z4voa4lFkFxADDpuq1jRKmhm8t63jG1TCpoe+kitL0MZqsXp+xs5nNhDPYgwOlV62Au6lqsYpKfVhp2WT+2u9Uje6/at0W1YSs2r2Js5V2WJ3BnFTjwUipbCSaNsy8dMEzmqDQI47PF9FuAsWFMwWZgSdsHuwa6VGSsHYiOC1bgFWUxEY5s07fBJonPetl5Itdk/KI9cyNUZOS4Dy+/dNabb1zEOFQwFQYpoaOobgtWTxpb5aZFQWQwPuVMHyWnuc7ClqO0bSXDDS9TT9d1ASJZzh9Z1GxDNrwEQrQCoE/KDuTmKUFelTVWnIUoB/t2M64hQI/s1HR1DT3NLCPkfHIJ32wMBiP9CCMPkJZrBSSEpeimQRuBgtwTrDiuwct5HUjNEnodQyxUEJC6jitThgiuswRYpjRyWl+IkYY+5JLAbLlQgEQfsQGnDJqSdC+bXlmj19F1iVkZ5f8CTBhzwkFrKkuOAWVrrg0tSRiWUUavcvBazcu96152DntFDuO6bHehVxY7pAIIRHhzhhlU6qvW3ImZNhMDFUagGH1VGWTIJXy5VLsBcsmBXaZI/owwXjg/mndcg2/QAGQBJ2D6uHamSrUDOOV1jjcajfREOFDo4GGChg66YmDiQCpBLWYZJAryOAL7CMbFXnaQVKWjgKC1ukr+4cpybdJxDUYl16nS5hUapM3Q3AwjsmrFzk4f2YHKS9s2HI+t3W175UBML2jzwUbOcn3GWjGuQ1IA+QAB7tIXdnDq/PzMOr2Oxqbur+6O2NIu2Ia2AAAgAElEQVRLrWOYxr1gEnKh4FOANuM4tFQlPxHBhLRpKVuGcQqjeLm0g8GBTeYzgfRcL7p23Kv0VvlcsylQlTJaJRMmE9c11Dl8JwwAzGcBcwEKB4cHRbkVQDpAnq55sTRAbO5TjvPLhS3WGEhV5SzNDyBpthnGZcw5ANMyMQsQ12DRBgANCAADllmQkmC0AWmnXrujcdSmD4OluwDgs3UBoNNGyTJGS1Ss65BEga1M0oLAvtlwRrtucrV2BmwJmGOu5pwkPKS9HMko7p0mouyYtpGEjAAgj7V51gE+s5TZxyNyGrCA1wIpuH8BvsxV9YaXnAOCousZxm8cW9ITITGxXbcdvBSjtV4xmMw8O8xtgMuMHZnxgUuFHEkGvs76cykBxn0ysBmTYqLrB5f0mOOCgau1AL3cps9/mqNjnGh+RPIB5jeA5nrjQDyJg2Blw1ZjXtO8F9IX0tDWfMs9osHrrGbGtdjSPC8lPVSVN2ZCaAMj1+Vjynp3SjAq2Uh5fRhulao6ACkt53Mthtl3Ln/ASMp11w2sqtL81f7GhWKDER7VDiTVAA/RF419gsCCzcY6g4G12gOz1pE1Dw5s027Zula3Qf/QeFpJjnQOe+rjQb+vfp9SkdGo2Xg8tUatYbVWQ3NCfb2240Hf5oznxVhA0/njx3b/7l27OD2z+XAUFSHorZp98S//RYFo3/jyV6zTGdjZ2VgA63C2ssmyYgur27rasPncK0Jq6ICzZwvZBwfig1hUcTDWN2YJpG7lfxJfqgCZrqa2AVS1uVWYezT/4Ga/sUqzblXmWJ7dJtI8QQqIZ0fMaZIAqiRKNrJLF7k1CsW/Ln2g3VHVZIalxAF/knRrtKzZO7BKk2dzYdPLU9vMhvbazQN7/VM37ebBgb1w/cQ6rY4dHR/b9Ru37Ww4lnbq2x8+sC/9yRv27qNTO58ubFlrWrXVt8nM5WDWrHlzWPMuH7JcTCU3gJEZDHfWZIFyJATZ9ylv71rbel5if2Gxb2HfTUlzvdO3JfsRgOd216qsJ+i38m+jZRWkb0hCVZY2ODmyerdnvcMjHfP84X0lOahZ6PT79vjBQ/vcZz9rk8tLSUzMJxN78N47du32bas22lIAnSyWVm+2rHt0bJenDzV3AxifX15ao9v3ZHXV7Ad/4CX7+lfftNde/4xdIlNxMbLO4aGdPT4TKHxy7ZpNz04F/B73YeAu7OTkxL78z//Qrg9ObL5a2ac/c8fq06Hde/t9m22qdu99rrduk+Xc2gcDjfe21a02W1plObEv/uV/w165ft0ay5kN6lUbtOrWqm1scXHf5QjC8Ony8sIGgwM3oaOKg2NUalonHp5f2H/33/+v9v79oSrbClJ2gkMawsxnJSBrD2CTv8IVtXw5B2/nYv9NAFnutePNfQBna2qX33EWv+KOAA6LfX/GB8qCl2IYkRUCY422cJZricUeMYLMJ+NnB2SKO0uA71lsvifut9QmyS71yiyPFZlB1ZQRI3hsSlXJFsjeP99edff+KR1sLO417p35SoSUuPfQuM89Z9Dtd0HjbIunAK05u6nnA4NPU1m+6vPVNglUjAF+KcDS3YHkf239GsoAasGq3Lk3X1dYP57Qni3Gla95Wq+CAZyMYcUNMfC2/yZ4mgZXyXQN0pAucY+iXSI1VffYpVvcIYX5QqZIyYFI7PpCuUVo9wD8TwxlBlkoL688rp81jv7MzKueGM3PX3jeAs9b4M+kBf6zn90yVp+YgDbJoPBLc/ZZAHAYIcSEm8zF1FpxMHOry6pJOXVTS6yNBBY118ZnisDX14jIhm2bZpvJjA8wqarmK/U8Q9dVofWzgNWnLyYc2b+dUmcVm1QaNmyc2Pubnr1Lbrva0AbZmZkK2bysLx0jSyCu3992aSyzVopXdf0OtGZ7lBctAZKh6+ZSDB5UO4iW97yt95f3J0F3sFtjzY1SmVydU3tPPIftRZaZvMkS1WYuS/jd9MKPGaXaKj3zpT0ZTolaK1BUeaNrJnpQH2BNspQ4lNiwXp7tJb5sNRxQFRktQWaCZIDAklaq2jQ2iGV9KK4nWU3S0wzmFuAGwBdMOvW1dNciUFGpOyAxuqWAA+7MqbLWhbMoczwD3CVjjvviPZXNh96jwFenFvlYJkBrusGOM6tcczZZlrD7kCAAP6TczO/dzaIE5MESNBhuDUOPVSWDYos6I7HZ69ps4qxJroNNUzpNi1GYbOrQdtVmmzbH45Y2QGd25pqpsHsxhaBUNA1jOK4kAFLfNTe/8TdgioAztEQFfsAAbApMAjBTU3IvnZbaBdd27mk+nfp9AHi23GAKAI+AjfuXphmgG+YUGHgIfNjYYDCQJrmX+ENawgjJf4dJeX52LiOqfOYA9mgPPgdIqbJt2LHxPQFSYq+adTsd9bfYKeitBkDbpo+XM41jAdSrldiMAEfT8cTavZ5N5wC2zlgGXAVwHuKm3O06IAZTMMyMANBh8MAiIqDm+t3ZuaGZFFkHMfg3VY1ZPWPrjZhHl+i2wriOY/Keu9ijN+qGNAq4Kd0MNq20faUf6wZbPpY33saSZ3BztGYd9h8JAx/POg99RZ9sNtIlPewPVNY5XcwFrHLNAsnDnA0ADpCV1710eyOmEKAr7QhbXezdCGjoB/qV97u9njOXlwu1AXp5gI9cPyWcmm0AQpFz4IFZOjNSjGPGsHQUYZ/O1W4AjfkzXc7FDIPlOxqOrN/tikFLu45nE7UNzwHsPJ41mCMyOals5KR9cnys54y2gc3MeATgZQxwT2JhAnLQfvEMSp4CSQS1rR+TAL2ycikAkhVKlnAPzDsAoDhlw2QlsUDSBCY9oKDmfOQdAAZh3KVypZf9a66VxvFCY1OVo7EOzRfOQIZRnEwgze7BzvVkmQfiyaTRc8J8lNqPsIGjXNqlRpwVmyx0mcXF2FdyB33pYEBvE0lepk9yIxN0PC+eTFkKbM9ghuMxXmhvSV0AmBd6z9uSTwGom7UAeAYIgLHY2mHihLbuNpEZutER/CqxGfsbrSXBnhWjSKhKJi1juZRsA/cQCU32Q7HP0ThjPYuEsw7M+k05d2ykAAFZPxNclZEYiSElX9MkstB6Cb1tGPQOnHEY1guqIBjfzXbX1pWWDXnOGg3rHR7aaDi2QXtgh8fHNqG8GcC63tJ6V0fzGlZ5H9Zl0xa2tsVybq1K1brMQbBjKytrVyrW73RVKbGeIxGAvuWlXZ6d2fjs3KqbuX3q5on9qz/2561ea9rhwZE1W3V7//65/f6Xvmrv3n1oU8BDMebdJ0zNgfmZpDLcCHODAZoA8C3/qrLxOUxAEnN+Mu2UnVwI1KatqiiGbhjPJBC4/5q0Ro0KizomUIIZChBS1SqqQOFszuZ2UII9n8+H3i8+fzr4wOcrPr8iW4QUVKsrUyn6dDEd2no2tuOW2Ss3j+2VWzftX/uJH5dB03jipeKrSsPOxhP7ytffsrc+vG8fnF7aZFO1FUzrVtc2DSofZmHg5DrYkrdZArI6UM91UE1DNRNAO6/xt7PgkRDyBIwYuJIdcYkhpkglJkVwqDppgGtvthE9t1qnZ1jh1dotdFocbGVP2+lZvd2WzMyLn3rB2kcDOzjq2lffeMvGl5dWazVlcIXW7IO337VXXn5FiZwHDx9Y7+jYzs7PpeGKJio6rddu3LAH9+6LsUqi+fq1G7qXt7/+dTu4fsPOzs70HNx+8VN2//0PrN7vWXvQtQdvvaPkQJXntFqxV1/lPCMbDWd2dP2a3X33bTvqN+329VtWrzbtrTe+pv0CEhfMbcgAIF1w6/jY/q2//BftqN205mpj/drG2jTGcq6xfOMAjfqJErD0K4lDHn+SXrPNwiorxgAJgJWdjyf23/zq/2wfPhw596MAibbIqieKdpmNxUJUlKeXaHrbN3d+y7kwgZsyjeNZwGqSGXI/XlzZXozizL6dMr4tSzPBPEf1gs7p+32uq8wKfAJYjef3qtvaJ/OUP3MlIBaxDs+kzq1kl8eJBbBaIsx8d4BVlycpWMilqguPMYOJWwII8z52GLqlmwNAVOK7BKxq96styraaUnNUCZxV35WA1QSc4+UdYFX9UjBViy/6fZTAxzT4u7J/UuYvY/2M05lT9oDV3bh2q3WbhNWiovQZwKoM0koX8kmB1ac8Qt/Zy89AT58FrD7xLJbv5zlj9Tvrg+efft4C348t8Lf+5k8//bLZ1JanuQLA4ytuMpFMDZ9UY4Er2JhpXhXl/PGZzJwmUFbICXgdYgmELWloci28HcQD6b8G85TJ2BdQL5HzRXYLrCbvIW/FNwJ+D1cv9tv8scrGKIe1hg2bJ/buomPvWdcWtaa7p3oMG6udl4skw4sgzwO9KJ3Yy1TzLZ+EA9gM4yB/3bc/MkiSwZV/TkWKUfbtum4JPvvGwoFvWBfOxBBoIpOWwvnKy1ilA+enLhYJbRh25Rq8vNFZqs7j8A2BB9wBmOo6XZdVJfgyG4kMdqa8fSl3Vo7KNyP7y/eiLNrxxwAgtfC72ysBO8zVbTY2GD1R0iwmdGwAiv4MnbTU4fPaleiAACIFZoaZlGtKZVmlJwJUgpqB8oZKupaNR6PCAb0MPqjcFdYi5cKjsdpB/Y9MAKXRUYJNUAwokKZVuSHK/k6HaIV7ABXhQA9Q4MDjxtZoJHJsAWho8m7NW2CJwtLA7AhA1F3aN9bt9qSnRxujMSmmaZb/igG+Von1cjqV/qgD125gJRZoDFHATtoqncLrLWcEygwJEycBNm5yg+YZn4XFmeBBslzlZiyGWGpEVsV4ESO4xr1vHHgLoJe+AqTL9pcURLDVVCoJq1kBDHIEnhByAAcm21oGF5yPMkfaWGAzrK3pVGwUZ8U6oyxL22HUznAQRjfQU0XBFoThyrMe8xrAKuWBlNCj8Qa4xvgNJqvAJkoSh0ONIbGq0WwFGA/m7Xg2xSPPJS4AbCuuE0v/8q/SQJSJhqs93wMw0/gWLhHAepZNL5YCz5So0vZ9K8EB2AQbk3udTgn4fU7h/gVap7EaEghtzFra9uD+A5l2iCUbm2vYU9wb16dS/xlgaUfAKY+bJyEAVgHmK2IWFmC5RyMyJRFGIv1SB22RD4D1C7DN64wxPsNxxOaMvgXE1DMS7akFKfpf7NGlsx7lLg8QHSxdAB3GmDMYqzIxoa+1IgD+VDYuayC965XGP/2lMa2kx1rsV5lHjSe6XvrNQWHX0nbZD5y9fW5EQxRgSXMM/6MNA/xoV13rFiCXMQ4DDZA18jFiqWm+lRtttQDvKIflveIZ0jFdNzZXMMa8M2C9j2UAUnMdSY3nmDc1HzEWoyTapSp8HvS5EFkJl7Tg+UCzlGeNe/Fx48ZlAk8j6bbV8nVTMc4hwEdrpAfonpzg39DFZq5fbwQO084at5T2ShbAkxuA7FyPA7VuoMfv2yDTr2sujVD/WfC8s/ZIX9klCxTY0ieBE2g+jMqZbBslndC61nBNXdvcN2zlb4qlPdZkzc0iUDkQpn0JYzwM09RHAIAxHjTWlOTiGgDD3EDNlyyX7/AqlWCx5vqGVAkMaMYv7OlG01YCIOk/ByTbtZYnVQ4PrNc/UJsNjo9tvjabI/HC3IK8R9efxaNuX8/lul6xyXxhw/NLOxgMrAPYxnw8HSsRgfxFizW6srKzR3ft/jtva97rYk7X6tpsuZF5Ux+d19BEhhl+eXFu89nCllNnXs6nVFE48K51UMM3WzRAAGm2Vmwtxiht5NIzsI8dWCVBo3oARyfisxvmK0B4zJ0YcoCU9AVyOozHqlc5RRbfQQuNu2TJJqCeZcQhD8X4geHN2iBGG55aM7P13A7aNXvlxon++ws/+nn7gVdfEqud+X+8NHv33kP74NGpffODe/b2vYc2qdSt0RvYBjYpciTMPzGmuR5VXzBeViQied5cDoK9hKRzNkvJBKiIm0QCiTgqZViL1rznUiLZXp6gJxkFsB1GfNnmzHUyw2rbJkDXTb1ljW5Xz3yDpEerJvB1cHwk5i5aqCTVDo4Gdu9b37LuIVIta5uMkYLpaI5sd7p2MRzatWvX7HI8EXDZPRzY/XsPrN7uWK8/sNFsZnfu3LF3vv2OgFWOTSKqc9hxjfDlxtr9vp19cFfVHCfXrts733zLmtdvyCisXV3YzdvHNhxN7eLhpVjD73zzm/bo/Q+sU6na7eNDe/H2Tfvs669aezG1E9i4tYpAVfRUx5fndv3kUNIQzn6vae1LIEsSSfAH1lT2MAQ3Nltv7Ff/x1+3b3zrvs14vsuMzgJn9bX7apAtCR4fDayWt7C+n99+55lgTjG/eTK6HAfl/OjX5lIAOz9pUBX34rFTPJtlYLbENPS5NfmTEYnF954FpJbPq3mgfFOp7R0kgy2w6iHL9xJYlU50So1tGyx+C8OrElBZjkGeDqz6eEhgVVgqycry8TUXPRtYzVjazxMpqYyL45q3EgDeiYLBUxYgGatPcVDTUUOizuNG1v2QJ9kDVrexUsyV0YdFPjLkAtKktAgqduLi3SB5C7MmSerjMVbLgPrT+mB3oD/5l+8PXcd+/+ejmM9PO/ZzKYCPavXn7z9vgX8JWuBv/Y2f3sFOC5aogoHdRbbQs4n7ZqJNPTsvRQqwNUwwigxWTMa5WObimhpsCioCuCi7OO5Ux+yBvFrHE1wtmK0BrLrCXlxlKpHG5/Wl7Linb2bYwOsUASjNKk07rx/Ze4uOvW89m1NSKLOmRCZDID/MGiQREMDKNotdrJrOjChlt7eLz872wrWzCp3KQGK9sfwnkGbFI2EAo+BLgJUHcwVLM6QGFDioHNNLIH2pCm27KKNJF/RcWJ0xEmySuFhYcIUchOgcpU1XXmBo+TiO4mCgM4YczBNUHKX7ZfDTN2cEzYBg3pcCXZP5TLyD5EAwlyhJzUWQ3mdTrOCkpLPKMQVm6GBhdsVrUV7Ky4COvoFwoyaAMr0ud+CGSpplDBQbPAfSvZzUXdMbKivOrnVhd793GhqAAJBhW1YTzMLQFIRhB9AgBh8ggDRY0XGNQFLIqAN1Au0DZGewCoAAiCAowYgDMGRBkODl7nKPD0aYGCwKyt0gxkFcIQ0BuDowyHUs0VEFQEPjNExw+B5gGsE8TEKAIPrVwV+X6aDkkGvQ0FA/rsR6wzilIvC3JUBFGo30F+xMmKt8p7Q5l3t8vS5QUjqw4egsdjfsqk5bmz0AbUqoOh0HDZOFSttPYAxRCq1zbs20ON7BwYGuv2CXhvmNACQYcoCUbVjGMF3n1ul0xWJar5xdKu3W1ImlVJN5MUvHYrKhDwmsYZkCDFEK7vIJsIdILlRtNBnp3muUG4YO6XrhzFI3jnKmagJW9DNj3ecpH9fpOE/biCEpdo/3R86tYv81mj5uMU4KEywZpcCilKZgOKsz9mvOtoUdl8kI+oz+cO3UidilvAYw6d/dbJm0640YuJi+MB74oa0BVQDz83n0tcTfkxlWsJRlwoLcRL0uYJ0pCoCc+2DUANxzPjRZGde9Xk/3NByNXYaj3RIAwfHFOsYICeAzTa8w2QowXqBFSI3AohYzGFCGYETas27s0+t29DyJYRpzDYxVAY9VHK8nkq4goSKH8o3ZeDIVIC9wnOMCKivxhaQHZnmekKBvuBfGm/qaf2G0Tqfqi5xl29LY9XtmpQYs0fPH2F+65MOYZAVzgSoAfOHzpAQAZlRHpJ559HXOkZkYZHxr/qgi7ejmcM6059l2UFSVE6HvC/gu8DrXOOQGAI1hEAaLhrb3pJZXAwCEAxrTR5IkIegsTKE8kZeM11wLEohLozaB9mL2ORCp/Ugw5LMQcRNJFSX3wvhE0h6SDgnwN82zmHeQuxCgua1G0b5F7R3a5wnCeYbDwVKVxroenWecc+2OWhhA1HhmtS8KozStk/o8DMxk/WwZlIwZ8T6DHZsSC6ruEEvZZSCYU6Sjt95YR4xEQCE0lJEXqVqt1VGZPIAqepTokQLRt7otu3VyQ0w/g0FfrckJ3TWWWe8XdkxpOHPFYmmdOokWKiNgj86lxalkNAX6K7MZc6YkYmB+V60TlSG062wyt/VipXl7LpAVVutC42I6nuoZWMxgyLpMSCZ25WikRHtRQuVrrNYZEmsVWzO+mINJ3rV71j44snarZraaWK0CqDq11XIm2RBY3UqqyeSqLKcUG8U0HUtZAJ3IHMBmXACw8l0lDubWqlfsxWtH9vqnbtmPfPpV+/zrr9nRQU9j4b17j+xPvvG23T8b2rfuPrB7lyOzTt+a/UNbwoJUUs6fLcDKNPvTXLBB6sZlhsQyk0Eiz6MD8XUeONoKJjoSO2Jr+1zHa4w3knkCX2Ww58kv9LR138HmBkDV0EvzMZKINZJlXpUlCQHGA+ssciJUn7DuDvpWP+jZrRdv6rE+fXRh144ObYomeqthw8upDS8vrXN4IIC82e/Yvbv3Bdpev3HL3v72u9bt9218fmGtbl/zMLIBt1+6bheXQxtfTK17cGA1Vb9Mpfn66MFDO3ntNRtNplZbLezmnRuSHqguKnbUW9vo4sJsPLMTq9iff/klO4HxWltbazqyA1je9MqMMbGyo8O+wGpML32O3M5FSqLzWabBTV19sa6sJQf267/5f9of/OEbNqPdnogJA2AMcGaHzeksCNf1veKbTxwqt/xxkmcyVne+HKBblvDHF7mWBKCS3fg0YDX3szvAauyjdU97wGqeXndW4LDRFs9CgZ/xnowIwzwyNaadGLJbZl7EfhE3FU2Rc3C8sA+4lf9O7XzfhhP3lPRKd4DlLbDqzbELDO52w/Y9JUEErGalnVcPpmyuuvgKYJWXUw7vyf7zOTD3zjIWVTKwdF37wKoO6JUVV/0kW7ZsBOZzJT4QvufMOL+oSlUCeKuFm0PbZfpklZUjOXtiO/6faL7yCzHnhxRgSHY7MWA/IVC6mT8NsJrk7Cfa5gq7mKc9r+XXnwOrH6eVnn/meQt8n7fAz//Mv19MxDlBJoC6sXR49ZvUpKhgwoMDZwpmGXro3oidyUQX5lPBopSeVrI1YoErA6w6fqktd0s4stRkO8m6s6UvPulsJVZICVT1TwdAqtXlGZ21tyAWWl6hsz2rtuysehDAascWMAv4j2Ui0NcNbBMZjPiJAJN0WoGLbhrlr/vf5Ul7fz3OYwCqavENpo+Yo7EIetlEyRAjWa6xYUtw1ANl0cJ8s6iF1suB5XzNT8F+dWOIzMgRmBGwq4xOJfhbc5HMOOa1Bwkt+mS7YZD4ewB7WaKaC7LkE8IUpxhk0VcVaVYhHeBBeyG4rg2Jp3dpD0AWwCre90DYAX7XmUwg1xl7meGVuVQwgRI8VUAfJbB81w2ynEnksgThFFpy7Vb5PGwzaY06IMiDIuMjypQJZGLz5CCas7f4HAGNgCixMZveH6k3KzZmlP7KMKkpIIjyXUA4Z7y6ziiBQLqzoz0o86jYYDXQ2oOxBWgTjuMOTDro7MkNglHfQi1nU7HWnB1kYr7OR7iqO5uJMS2dzQAuAJEBXLfAh2u74uJNKa9YkwHiEslxHwKWAI8BQGQqtNE9qDx5NrdmC51YnxHU5gIKvN1kthVJD2GGkXnP8n9ncDpjIsugpOs5pWx7qXaW4RJl8AksB1jsgZSzXAXCL1cyM0tjKzH4VgDSzuTEzEdloZxr423M6zye6QueMhRiO08m1ut2xR4TEzXBVcYCIAvjaD4V+AhLEtCT86V8ARqFjDf+BjBX+kjMWy//b1O+O5loDFPiLgavHJAp8SVId3DKJR8SqtgaIR0eHdrZ6VkYDXn0JXZgsDf5W6xDGRth9NbTZ08fn4qZRFk764GkJABpaIuY6wG2u313JpdjM0mL5VKGXXpmABaR1SgEqx0cg6UKwM9zqERVBBsKStA/RTOU9m/UbTgaBZAF8OrjTkkWAvQAy6QvGuuQJ1qWbk4RLsD+eWdDpgEYxxL7Mb4HYEH7MvYBwAFWAd9mOlbF2oBNKrnG7MolB9QPMDvRTYZNFmxLxjzJDJhZ0iPV93yecjkG2MBTaW9KskJmaw70VghwkEmQuRhsbJ8vmL8BqPgM/e4pGmfJ8q/K9iOhkmxvMVFWK/UH/yaoQD8KRJMsSrB8mZOlVenSCfRxve79KjmB+Mn5l3GX110kW4v9ROiOxvxKgkcgN3MNDGFYwJEcE+iqvtJqVJhbSk8gK1TFfPW/1f+ZlASEAnAOFr2uNTRdcw4iEZTjROtqMHp9G+HzVK5btFHOMc4GLOhpwUIN4LXuyS8t/aUNTirCbbVmvTTd53LedWal1xcT+Hq1iidH6GOP7NTaYThG0kg620pqwCp2YFaJmY2JXVevI6NSs2a3a3OeiUbdAJuXm4otKmB8fTvqH2rdWjEO+Y8ycZKGSMOQZBBA63I2lKBzzmqV5ETVuq2m65aqQ6q2gOEq5nvL2hxDzNJkfwMQ8kxjEMYc5mXvzHuA+YC7jPv5xMFPxvl0MrX5FDkE7tvHmktm0GTRJg3MNN2QyZgHu0fWPjyyThuTxo112lwfDE9nfE6Q9Jg7qEuigjm02BuxnAT47xBK7Hd5FpSoiD2YwG5ngqJxfNjrCFj9/Gsv22dffcl6nZZA3A/uP7a3P7hv988u7f5wbGeLtVV7Ay/HB45YQbBtatzOYi3jdeYQzUtUrjCmgHRD5sW3HGvJiSCJwvwEyCrZkJWDxi3ahD0ASRBeC6a7ElxotsJyxSRPZpiwWQFog/0emu0aihuSrcCRSAW55EuVMUHCjOd2cGQrxke7aZ1uTwxV9iBHhz0bDqdKSE1XK/vw4UMB+nP6e7227mAgSZZ2rx9GoRWrNZo2HQ2t0W/ZzRc/ZffevWeHN65ZbbG0i/PHtpiMNR56N1+wWqst9YJ2jwoFs16zY6+/dmJf/upX7bUXPmWf6Qzs1WbTujX2LktD9KDOfoz9Rt2s0yIZjf45eydP1G338aGPyhyCYaHVvXKgstG9/sPf/VsQc/gAACAASURBVCP7rb//+zKMeyoumOSPPfBNCfw9YLXY++8z5fLgwUjcN9Dx/I1PMs807CmZXuVcnXOZ8yNjMo03/b1iWt/KAxSfi2q40ueLT+++tT2ILnIvICsZ++1+MHNTOf+mmW/KdWzNkJy56vFCEWMUC9LuHHzVPRXtEWzPq4DV3WtL6RJ/tQxi7sawu6BrMjG1PmW86BZZMcsESBohbvkWyn1W/l0qX1o3A0x9BmO1DDaqviriIb+Hbb/kupXjSmOMvYn+87U7Ywhve1/Yy3PlNre4JTsVz8lOzBqisleNIyUtt1IVWQlU6Kwq6ZMR//7o+YR/PzE8twt4+a0tqzbGXGmh33/vObD6Cfvi+deet8D3Uwv8pz/z17cLUDj+qhzOQ9KdW2FacWA1wNMom3PGaU6w/hUBUjv/acbdmjyUjpzB955u9c65ARF95Yr4RHvq4O4wqabGalIXPNqI9dUD9/IGwTOCVyOtWixicgxvKJtWm3ZRP7Z3Zk173zq2qiIF4MFXgfBSfgeYGuXyscoWuqsEmGIURUCnbHXIBZRvNgOPXKjEWg3B9Fy4dX3EkFGmka1RMHNiwVKAqD4LvDPKTwV9y5E5FtWCvRS6rdIgcyaNAsNgbYhdF4h2Zij1dzA9clF2Vmqx03D2QzJ7Ug815AMA6wTKph5q9DFmCzA3ZICVmw/K4AnAUqgNB3npEboWo7NJ3UCpvDmW0YjYVV6Kqv9qbnQFU0btE/3pLtoOphYJgSi9JMCE3ajPAsTV6wpiAe6y3/TdZG7KxMpNQWDeqtQf5o/aB5DcGXrSRQwNVx2HYGoVhjKRlEgdVoIWaQcSMKEDCiDrT7E1MNLg+sTw83Ja2EIEt5IqAKgJ4ymVRlpF99Pqun4hQRU6q+hWAjgBrBKQSWMWEDS0M2XklIBHBH0qlYNNU6uJ3QjQJS06xr1KiT3IA/wVSMx1GiXv4SqPlipALkzBSB5QZs3fYgI2mzYaj/R9AbwLN5riOLwmwDCAdPpfXVyru4tzNYzD1EwOJnv/xnAIACnNyTgu7YoUQAITtOdsOtMzT5m6u6T7OJdhlEpMnSVXb7W9v0PTNhmrMJr5oYyW7wGIcc7H5+di/krHMMulYSlGwgBQY7nw8ZbmVZrPxEpDA3Al46kEHwBw1RYVU99XeI5gLsUczrzh7EZn5XS6aPs6KJPs6+wDL/1eaZzQH5SQAkSwuVUygYAT4zbJXmAChEbrSuxtja3QvKVlUueY9uI9dFoTRLu8vFQfJpOU7zuIXxdoh1YvgbSX5nuCqSXG3EYkNoyspHFcJBEAa32MOOuwIr1Sxhttw1hjTEr6IUrQ2ajXaw1p5fJ5xg7l2TBzpVkLu5LvACrIpX2ta1HCy8XKbDGZOWAc65WSY4wlzFMEyMPgnWqO4tqYg2CLAaij28qP2CtKRnkJPPMD41wGeegXc/0ysJvbfDbRc9SiHJ97F/jjLEeuU+W+MdcLXMXIjjJbmLuxfqh6YYM0pYNeCcDreVeJPwkdgD2An7pKt2EDS3uU64Vyq7J9/1uBVz6D0mZ1oCLBc4HIVFOI+Q2Y7TIqSrqExitTovRkYdyGtIzY4bS9pGG2iRXJLMRPVi5II1XeJmEspf5gzHvlgMatWHqRKGYtCDaOpomSOSParEomJZsVVmAEoQWA7Nk8T0LGjLyqIi8TZfx65rw6oHAsCf9MxcTIZzCnuqi3b3for5CkEB4iKqHznPR8FuCLz2fJ6vL10vcXzujx6xCjnfe4DiHiVWt3elZjzKODy9xVcQCv3u3Yplm3Sr2psndc5AGw9CQhq9KkOsP1tzHzU5WObaxdrYvVyuuYFHHZzWbNWqzVIX+QkhE8NzyPMwHdDhhy7wIHYKbXmwJXlfxkvC7mAlXRrMRUcDwa65neLEjOkahkDpPTHOUnVmt3rXXYt97hgSd/6rwVsLn0WEkoLGN8aXYUAx8uKv/KhA8Zj/lMoKknP4PlFfsekt4Cw3OcVThH1e5cP7Yf+8HX7dbxgd5jvnsMoHp6Zo+GE5vSzq2Obdo9WzEnrbzKCNagkj8a8w7caCwXUlyeaCzAI8/e6/q4FuYGFw1C5mHjiVjWEY4cezquh3mU8yxICssJC81WzLGWkkyQGdgCcNtZrjISXWOg5qCus74DbIj5o9Lua4jCQq23uw62Nkkcd6x9eOjsXuY5Knc6beufHGs83bp9Yt/6kzcFKkueYjIvkquv/cgP2uPh1E7vnVr/+olNTh9br1u31165bX/0e18yq7atcXhkN164bp1GxR7cfWTNft9+4vOftv/7D37ffvhzn7XX6x37oXbbTuoQCzA7m1uNuQztVP6vAgPPNcABj3P/lntI3xuqHMGqG+zgAJjXktH4469+y37tf/l7Nt84q/XKn33ENT62D6wq2ZdyIvtlyB8bWE0iylVXQjb6yWv8KGA1j7QPRgZtZQ/+K533GcBqGcDz+fYpbVeKJ3XklHtLAG8HgI5qxacAq+VzaB58yk/OmwXILMKM7xV3LjOr+HLtCRm8Zxza160ApQXOB4jP9dRhQpdYvqJz7DfL3mUXsVFcX0rW+Dy/x1oNxuq27TdW1Q1dzVjNU5XvOYFVLkyyAAG0Og7gwCv3JROxSKxrl5zVe9IrjwaLDXiRcM3vafHzmK2AS9HgJnkvg7Ko6lNYydy4C6yWm+zpvfzU7vc3Piaw+hFH2Upn+Hr+jFH+UUd6/v7zFnjeAt8XLfCf/Ed/zbdgwYDYBhTJFyvNLgm4FrrUHpRIt0eyAAmm+iLp611msfz3LG9LIK30iacCnT7HRdlizsdaRCK7ijNBAqt74id59eVMYnZMefLdn+7yvZQCmGwadoHG6qxpH6w7NhcL05lO2w2ul4wUE3Kw5rSIBbtSrMvUyoyyXhYL39jszuS6v9IapO9pEdkugrmB5p5Ss1a/kz2XHpkzTAUqEuhqg54ZSpcPSFlVL1unzCNckhWVOqtSIKvWxij/4Jix2RcomSYc2nk4gyI3a1oENw4UFGxoBc+Yf4XepbQlHQBQf6v01MFYjaDQTizAUnQ4BRi55IK3i/caTAcFAYw4GRFVrBYMHpXJyZgJQJQybtcylKZflBzm+Ei9Swe1q2KKJGNT7tuhEaryfwIP2FbS/vNyaJoiZQZwRAeIAFzJMUC7CriEKRVAqVhhMmqhvH7q4JtMW4I1FmXjlLsDtEiuAMOlMM5Bv1WAVpg+qfyZzwqgq8g4CzkDvwY0b10fLjdElA2LBUnQFWwgSrZpf/oEdjAsQsBkQA/1X4Cp2b9ZRoVxD/cnNpxYxIDaLv3grLNgKUaZdZbkKi+t0ueZ9Xu9QrNVQA7u6lHyznXDKqR9xsOhwBmZuSjQX9tkOLJmByALwAeQrKGSdJlPLTAJArALlmmM2cy+oxVK8Mhx6QTJPADSNpGDmERJNAywAHPRhO20ncFFWwGgC8ydFYxTWF58/vzsVO3WAFRoNfX+aDIRKN0RW9cTKZhndPrcP+C8G0vB7mE8p6anQDZJKIwFPEr3U+CaMxMFZMYYQvaA8wIQU4ILW9PLRddqNzG9pcPpx3eQp+pAXr1uDx8+sGvHJwLmKMFnzKk9YSGNkFow6/X7zpgOhjHnZJwCRAMmwtjkuWPmBjQmuKWv+n2Xk1CJOJq4k4kMeTz4qYaUQMs6rbbmepyaAdt6IU+APMbFeCiWdBplUX7KugFbDlYa9yv2rR5n7s/Thzy3Kq8NWRH1NdqrlJfSjzBnU+qCEtYmZkFtga9oPJb1hqUDGsZUxTxC4mU21VimkdBbTY1QjL+YncVC5fkKXV36nDnB9WvRbtw42CVjPaZpn5MJigQeMw71RugtS1t4qXNKsofPR1LEKP8NJivXOlu4SY5kVUIb12UxnIHs8iV1my187gLkp724bliGgNL1OqX9yFYAjrpMSIKnjC21EVUAAU5mUsDXLcymnEGqJFskkhpN1gRnz3o1grOcU1IGsNyZ3S51koAw4BxgXbJqVMar9SkcsUMWg/EtMzjuGWO8KNxI1+1MWOk+gq2utQnpmgwmoy8SXNV+gfknDN+kBZ9UIoGyAPqYt2Gu5uuf+iec6aXnLLYtIE8YkkFcFeAckh+Ak1EWq0qB0IsWkB3n0pzOMaUFzXxaL+Q96DPNc+D2gJ6MV8w4YX7KaX4jw54xbGtuCN1fmPwwVrs9MVhxj3eAfeqa0cGWPzwYaA7kOSXJQ7/yvPe7bTvqtmw5HYllXmY3c2yx00mQ6fn3hKLGFqx0KiDoY1L9ovViSraWBifHZ52sV+sy1uKc/D1jLHY61u4NrN5uWKXhc5ranX0HQCZGkEpkLSUnw1o4Hg+LfbsnzWF9u44x6x1GSICtsDtVbr9aiGW2XPoz6sZjgNywJuv2Ay/dsds3rttkPFLfYxb26OzCLqdz657csEWjZcta0xbsdUg6xv6u0+nJeMz3NFy765GLcZ8s7DRnk/Gc68WzX/QqBi/bXyUTXwZcgResvS1SO5g26CohNfV9noBtJEhgtk70L3rAAMx8p4oGu4DWMM+SaZbLwEh/lL2n9nXaQVgtkknVwbEMtJqDga0Zl+22tfp929RrNjjqW6fRslsv3Lazy6FNMUQcjuwcTfujvnRsm/Wu1bpdu3x41xqtqn3+h1+zs0cje3j/sZ2eXdjRizfs+GBg5x88tPrBwH7oB162s8vHAo4/2z+0v3T7ph0vh1ZZTZTs45rr8v1kjiGRnPtWEmixr49ApagyQ8kGYDWkPpbVqr3x1l372//T37XZ2hNI/rOPhgXIVIoKfV9LNwWJIaIl7YxCN704TgnQ09zpm/zt0TyPsj2z1s2rISWq1XZ+IsHu+7aIqTTRBaQV/25B5hhHBUMw+fe7hy3+Kl3b/nnL5JZ9Lcvy1W8rHUq+HREd7LRDVix+l4BVbwb2ygGsRqVm3ocAwzTyjRb35H6Oge1d7IDSGQArMPWuExwer+vrxC06zE5LeE5ur2891qKKxNHVMms1ZYxYlzQq9uNMJXO2Y6mM/EV+LgaWz4eSfEqZnah08cTs9hhUFBb0pJjD9D578SIrtPUeySQmc1sxinWfKVSnNGHIBZXYEAEeywCxGI+7T993A1j1e9ve3377l8d1uR38WS2NgefA6lMmiecvP2+Bf4la4Od++q/GYhxGDFG673SNsoqPQ6Q5aewwUgOYzfccG/PVdLsg+kKzo6HqBUUeSETg8/SmDcAtWY8p0O18seK69gHSdIjX2WNi1zmkPu+sHn+vhOsKzYwF05XRbV5t2+Pqob0zb9qHm670u1TwUMgLRUmwI52+UBZyBbn4OtsyzQl87Qw11DCaSK00gYFiMfoez5lv5UX6yeWCzaFvjhzkToaogJowB8mbFYOFP8LwJY+OVp4MD9IQSqBsAO9RJqY+hY23B/IKnFeJqLuSF+eI7KwykICrMqopbQ5kGuVAcAEeS77A3V/VOcH8y01UveXlaB7HUnLoAbfvaMJYgnaQkRasGAJWwGXKFt0Fnp9kYabjtYKiAOa00RF47JtvjktgQ98UpcVizjkrilJclUGrtJ6SSXFEVDLspZSAJNtyZwKhg8NDAZ3oQALk0A8Ees12W4GmSsZbTQEf3IcA3GDN0GaAcpQqj8fuYIvmGY7PYo7KqTskDWCmVdxJHsCRTZaYXxhb9brSf5T0QIxJSvlTMxdjHQEfGGOhlziZ6DwYpcyHI5V4E/jyGQBfmJPnZ2fOkg2GJu2crA83ARu6Zmu1KuaRNDTjmCsZGPW8BFnA/lJAOOCUgvBgzmabSHYBDcvzCzdIipJVvj8JIJu+BtRhU5hyBJSy09dD2kNzQOiGBjuSAH0TGqTSthTLbmVHR8d278F9a3f7AjU4P2WMnBtQUxqslHfL1Kel58BLy+fW6XbFdEkzJABEzF64gdF4LKAntYQZs4C4tKnA+/XKLs/PdVyuPSUK2ERTYkngnzINerYFCHkJNyAruoWwmeh3juFSBF5+yzHEIqu5nMYCphLX3+nK/Zr77Hfadnl+KiCBUniVQ9eqzhJdLu3i4lz3q2ctdFCZE2CQAvoMBn0lQi5Vsu+PtJidmKIA2KPXSnBfq1oTtjpjX2x2SkZhi63kTC0ZiyjlJoHA+QC1de/Nho1mExsiaVGrWk+vuw7qxfmFHR3AHoPF69wi2pbn9vTsTM8CDFLYd6nbSTMCDvPc8H6rWherE+ZsgnmSDwmmWGHOF2xJTgaAC/jHf/1BX3OxM0ZXcgvHeAXmLBIRmjHoo0h48MwxtnK2514lO8HzGPrYDpx6AkmyGZITqFiv33VpB/pU7Pi1dXD83qykAct/HbHHHdRizgdg0vMW1RViaMNiZs7hIjhWzo8RyAiUhh0L4zTdyAVmhgmgDLS2jNKcY7UuBYAgkD3AU5m+YWQWxmywPOUor37xRFCuI/zONTJ+BUKTUCInF4CmkoqZAFTSDdkYgKIswYjFWnOcJ48SoJXuM0xhXVvKIGCT5HUhmo8XrjkLGJhsVDf7cNYxfa91LwJSxhP3KV5mmDxybLFHIxh33XNPJhb7liLeVInDHm0qY1E3FeEZptw/430tn5EoyeBTzNWQxaBNkEFgHLTaJFg2NpuGURkMVQGpdZkMLRlJ7ZYzD2Etou3JWkcVRkjOcA5PntSs0ajZfHhpg27LOpWKdRsNa9ectU8lx3Q21nytpAtJRsr5tX66XjnrqXZpktHx/SNccBjL8xpawhgHUpFQc4Mj5AcAc2MO4lhLzxAWRqCOZ1E94smI5WwpsJuklRJnGB3K+G+tpIbMozhH3CPjgTUYFuuKpCOSLfOprWb8t9AeY7VizqlI+mXQ71u96VUTQ9iwjaZ1+oeSkqo0OzbHCE4PF3Oy7014lpLh7Wt4S88ec4d7GcBW9n6n/egHJgYlTFSMw5pYtSVtWavYdD6xTrcd+4+GgCL6nR+ePc7l49XnD8kBBAmM5M1sPrVGXbOI1aZICngyF5CZ9VrGXTQ0fTRH55gqp4rV5NEG8FpRAkbPo5jEHX28SiK01bZadyCzLGtWxWRtD3r28mde0y2Ol3Nbjif2wZvv2uDll61748Q2lZU9+vCeLc9Gdu2VlzQ2hpdDu37tmvY3ZxfnNjg8sFuHbTvodKxxObJ/+wfu2Kebc7Gmq3XXVdYaVkqW5LqZEh3aw4dude4hRIQgKa2tadXuXkztP/+vftVmSyojigf1CWj1abFNNZh8Pidp4c4HujDwK8wGo7JKeJIkGvzZKIM325jk6jNeyaYUAOTAVf4Ux7yS9OGfKoCjUqx41fETktqFCJ/WIvH6nhSC5oCMKQuiTWmOjOS4x3Uf/ZPl7d7iXolXEFwKkI7+T5A5o6REbd1j48r2jNNfCcBd8YUnSTXb699/r3xn2z5izs+Y04FVJSoDZOXfZx1n55jF9QURam8kZ+zPk8PvMh5VIjcUYwOEFLM0wFaFhIFNKulXJAH2ExCRON4BMb39w+Z2p2N1T/nfU7r8WcDqs97bv7Ly4XfHTsnzOTa22/TK7lGeM1Y/+rl8/onnLfB93wI/+9f/Pd+07iznsZHdxkK6z+2iFu/H7FgAqgm8lhbE/UyPa1vuLcofqxUTWC1n3FJL0Uur90FVHXZH4X13arxyAQ6WKZvSZJaqpKrStke1A3t7Wre7654ti1IEZxDEHYXbVeC1Cf4W2eOSg6QYmfFFrdzOuuQnS8qd6ergrf84yzOzkvlagtgERCk1QCvT1mIRFjIJew2thS4BVgeWNBL0PS9JosRXZ5bbNZt5L38msBEjhmMU/7psgIgexXjyDYvHjBLFDFaHM3+QGigCS918lrU5M69g6HKd1PHlcQvgwsFRx3Qpn0PHE53LdVFWKSAjzGkIUgBPYIpp00zAFP0k/UjMbjDlIdgogY8qqQ+NQ70eeqwwxwSypkszTK4NZb2NYFo56EcQLT3UYF8leCbwgZL+dlt9JWapAGY0xmCFzqU5BpAsliLuyvQS7BDpk5rkAORWTjDUavoYErgaLsvBGm/BqAyGojLHBWjvJf/oYHLdBJUq00crjfNWKzbCdCLYbwBxAAqwcAGDVW6stvNSbwcUAahct9GBhe145LPeH2S/PdPNfwSImGu4KZqXkhMow3KU6UWnqzJzmJwqNwqwNEEwAnaC0tSg5TgcQ2ZIMsWiL7bzBEw6QBYYrASINGYGsyrZlgO9JxB4nXFxfn6uf8XQmtGnDgirX3F/n04F1mWASrk5oHx+V2y3qicfANFkzJWs0FrNzdGQYIBhvVyr9P7xo4e6dkBDflJuQRp367XGMgAl5x2NhsEyXAus1xQILUdAztr6va49uP9AYLraNp4pH+9eHk/bO5AOe0zOMwJ42+jQ2cZaaADy3AI6YTaDmdOg7wB5SmBIyzkMf+LZdGY5zN6OXY6GMq8CSOaozMWwkWnXi+GFGGuM8cPewPV7V0tDKoBOl1NzkQyrqFx4SjnwZmO9wcBWVbPhZCwmJuMQ9hzgKCC+QAsAldJ1Sk8UUC/HcSEV4Uk/jLv4DnMv5jyZVOI6NLYiWZLxl0qkl0ubzmeuRUn/N2HwzQSed6Q968898woO7YwbMXu7XY31BFA1hmt1u7y40DXqudJzvXZNXSQFGMO4daO/KKMoTIQ4Plq2Xs0hNrT0fzc2m430nAFa8x8/ug8SOoBsi4X6GNDf2bueoBnDDET/N0G6qDooHMejpN7XYU+sKkkVhoFijgbjOkttZYARz1dqqdLOAEcw5FJKI0Fv/s2klsZ2rJmsUwK/tKaGqSaMNOajkEoh8SbwTZq7MLa3Gty+TkYyQgKeLGv+fQA4+pgxyEekTW1xbGmQ+/yWMgG5D1GiAqNCAaW+lrmGoyfsBBiWdMB1zgDLZUaWc5XAsdAJ1hq81RhMgFjHiXsv9iKxlrtxoptPFu/FWikWcKxfolnmJ3h2QzN+BbNWmuF1g6GHDIDWTYC+AJm5jka7rWfIGbcuPUCVAvqezcrGDijF7vXF9hTDdMPc29I9cw0AbfoPkDoqAZhTSNzBgPYqDLNutaGEANCv1hLuYYWONGtxyOpofQtzR/o9kyYBzmQJq6pmKl41w95DmtKYzsWYYbwnO0vsdiWFN5ILkckRF0SSdr0IDdOV5iLMlWQcSSI3AA+ere7BkTUpkYcBp4TV2uZiRzo3C/CSHyUrYo5SYoOtU0iieOUJhoYOZsDeBTyVVEkF2Q6SUFxjU/utNbq2daonptpLwk52maWq5ij2IFkFIS1/+ljKAFvZgyaVItIDrcg8ypP+LqMA47VCx7FuzCbOul2ubEYVAwks+gbzuorrbysBxHND0oFkp0CtltXaPclrNfpdq7Q71j0+sla/a/0bJ/bSKy/Zt775np1Nx7Zo1m1wfCTjtHe/8qY1rx/b0Y0Tuzg9tS5aq62G9FtPHz22H/uhV+zBB/ftdqttX3zlpn2uu7FWza8p97q+qUwTPm+LBNn8mfT9sBJpaUwnQ0Cg8Ko9GM7tv/iv/7ZNFux9/AEqAy/FQ/WUX1SKHc/6PvjlklfbmEcgal5fYW63w7nw8z8DMXoS1wtSiGDV3S8WpfBXMR0DiPQTlgDZZyGNH9UY8f5V8Zzm1dCRZfYsYooSacZjmI8HrF51Kfvgqt9/tm/+EvcqdshHAKt7bVEGq5/VFOVx8EzgtsyIDCNdsVUjQcvcLw36TwysKsDbudQEuNHl9uSpV1ykrFBopXg8WQZWCwO3pwGrtK+37T7o7cDqLrmoeC4+Alh9Zjt/zPG4/7FnAavPSmw8B1Y/YYM//9rzFvh+aoGf+Wv/7g7Y4FhbgA9bxHBL54yJsthQ7zBBt2Uau2T8bYt41sl/cpFhkkon6ae33R6wmhnFYJfmovtE9YvKXq7KPV2lXRMLkDYRbHBjUWWjW2vbI+vbW9O63bO+NlRi28jQqXxH2ym3AHqzdCcvLkriM9OmdqAEMBehKPfUYsiGLv5OBmHstBzwKTeYsujiujgjJoHb+Iw20KXPCwTd7wktlNuc+RbTdQ0u2Kz5PWX1M9AjSA1wLVmw3ifuDp0nFpOhaAfXiPXPOGNVYyHB4Pxc6ltpUxnjJxfT2PCKoVuUQXq5eTKPVDIb5X8wOjyh6gG9HGTRIItSVQILzBZc68+ZURngEGTBVMvXFHAFUCrTqIUDHJSx1QV0oMDloC+ghrMWvTSSe8z7REOU7/PjTu1LAanoJQK4Ut7oDNR6MIrWYqYAkvBaXr/6A4mEAGqlfRSMSgGRsLIkU+DakZIfMEqbm8Fkcedwb8soAackenhpdcCsMEWhD9AeFQtK8gfokToDWAY/Gt9eYuq6ssG0jbZiXFDyRDmezj2d6fy0L0wdSo65X64DYIOyfIJt2g6AMpmjbsBTd424atUO+wfhBj8KwyCCYM/kC1wTeApTyvVTpVs5pz8aApEIXGE+cn3SciQoXcyCyev6iDJcEoMUnVuMWRZuuoXmqAJPjFSC3WdWMJJ1TJVP07ZeZ8hYgf0JqAagBmAs46KVu9czFmSARHkrwWskATIRJkAwSqsBKWkr6YkGSAaoJhZBdeMaggHQ8K/K7tZrAWjcP6xIzG+KkmZYdEgFuGuYNRstG12eCyRJiTZp9MWYJYnjuokRiAJEN2FTN6IkGMMnxm9LTESAR4BB+h5JBDbmWZoM8/bo6CgMZJzF1Qo28MVwaAdHB0UyY0VpKtp2MBoZDzLjqdoC0DKSS0pchIQA/SQzPhnM1dXutOPFxYUdHh46C1gAytLana47lKtE2TWcASLrMQdJLzfmbI0ngZr0ZU/9xfv0HXM4QIySILTxZmNn5+dqGwGMdZc6YKKgdB/mFfNFapf589rQ+OB6XJfW2fNzSpm593iupTUNQNtqWDvaPp8l+pqfxXQkXd4W5cVIZqBbK7kHmLhjjV+Z1TFeogJC82MwrwG9VWEiMCJMnOTSHuzQKKPVOiEgJ4ykSoYwXIcY6UoCRj8UqQAAIABJREFURWI05g7tDWCswhSN8Z17EpUwJxAYewieE9qe9nX9Ug+uXVYg5IoAR6Kkn+MLoAgzt2S+I+vg+xLXiM+Eip4VgYQBvLIGYsAe4Bvl+2745fufNNTT/QkD9TVNped5jkjGCHxm/Be6gW5EJ9EcMYGi/DIqSMQkpE2i3RWC7sg4bU13tKaqLN1NxnaB0wCKYm2lb8XainbkL52DfYn0JNFVrQcQ5nserbEp2aO1tFFUQaA1L8uummv/DrptB1YHBwJWqQk/PkDb1df8s+HYJsuNDacz6W9qXQ0jNIHzkm9A/3tjh62OJER4xll/moCUzM0COZwOJe1jVWy4hqFkKNBLlqGbs7uV5PJ0Wmizm41Zi2MOVuI1HagZr8xRWdElTVPXnlcumLlUCcHQDeZ6xVwlOedVNUogVzB8Ql96HtUBbgSnPYXnBALUjf4IppdXR/k8KRA2fndZDE8UsE2EuaqqKI077x/pGKtCy0FT6RGSyI/CLMniKHHk1Qt6PgDZdD++Z3QD0wCrtTFyBmpUxGseAWisR5m5s1Rj6400CJUjy5ktpmNP/KFZK43qpTTu6xuM+Vx7uNJomTVaVm22rX04sHW/bS9++tNW73Wtd/3Q3rl716zWsuOjI/vwrXet2mla/aArEHd+MbIXXrylCoTRbGY/9PpLdvH4sb1+86b95EHTPtdZWVO8ay/RLYM/yflIcC1L0/NvniUSay4BVtX98vuj8cr+y//2f7DHF1Sp+DboOwJWIwGSCaktX5V5KE3ythq7CZIpNZOA7F7g82xg9QrUNQC6MrBagLhx7ExGFvNnALxKkJdOeCUzMirUipjoSSx4J/TLODRfLL4XnSSWb8aepRiUhNfHBVbLgGW573P9KdiQ/kIRKxVsHcaqkiZP4zY+2c4Fw/c7AJ+fyVgtgduprZqGqvDL+a7Wk6jE2Gnkj/wjZ8cSKzgJVtpbubdiav4/CaxuSQyeePQnI9elq5+TZwGruxW02U8fxVj9qNt8Fmv1ad99Dqx+VKs+f/95C/z/uAX+47/67zy5QPmKpcWyvBAWi9zetkGlb8le1SYhyrj3UU7NYCVWxBMo6NOnsQRHy5NgsfDJvMqn6TIY6uKh5WxbaQFUFF/SZRH455utIrsXQSXHmcNYfQJY3ZcCKBXxKBAKILNUxi8ji4zeHIUILdFoF91gQI+iOnhkyjW5bk643Memv7jlYMApGFEwwCY+tsgFGydoXsGYyYUtW8XLzFj4PCDNH4kLaFXkvXDgjEAvza8wtGF/IeOddIEPHTjXdGVjTgkfgOVWyNzpnF6u7HftQYbGVFHLGD0bfaQIN9rGpQOy50OPFVZvgHtiRcQGkDLSdMEW2y+CVi9/dkZQGq64kYa4T0Kpa5h4EJShA9loCiwRmBil+mK74uAOKzTMlNyhHi0z3xwDqBLUyfgmtIkANP5f9t78WbY8u+7aOd+8976x5urqrpJbbUltSW5LatvyAASesMwgCAJshoDgR4X+DA9h/2ZbYH5AGBkIByBhOYxCtoiwIJCEsQyW7UYtdauH6kFdc73hDjkn8Vlr73NO5h3eq7JE0M29rdJ772bmyXO+81577bWKeSIGZr7m+9yodBxglWeQlukI0xDKsK2NKaCaMnsCP0DCqd3uBQykaYpYRKmBDE1VmkvpDE7jicFLabMCWTtP4/ILGAejjrUAZpE01dCwnIztGg0LSEAkmnd2seY5YSTC5rGxyUAl/wrCqhwWTUMYc4A5DUhgzVfAvdPzU7WVHe6tbQUwBpB0dnoqkOvw+DjOTy1/oOfF1Gc4atqY0ks0O3Glpm0AVmE94R4PaAkwTAcDyLBaSbsugcdiNKP3R8kjQ81ati6Vh6m4IBgcu7RSgFI+m+QfkCWgtHWMfqoBdScMHNSvNtaTFPAph/mxPk8/o92pUuBciw5o69UqzmgLyRx4DPO93AfjCA1ClcxmooTvtcTBSbJQbd4k5k3OslpHAc4AimGD0bcyV2P9yIBOrccYBvhB+1DjB9bqRO0p06DU8ePZBSxstgINpd8pw6WlSvhLegWWJSjA7eNb0rBFW4+yUoIiPiuzMQX6BndRQ5S0HW1EySn6tClbAQtUS7yeLeLg8FDstxnloxv8ayYCN5GnoA1ZV8RqZK4vnbiQ5AJM40x+MBZsekWCxVq8JAgARs5PzwX0KjECklHAl8rvh3oP5f1Ww3HgruSHXOUNGNI/BlwtXQLAo5J/zN7Q6p2YxUc/k3ChjxkjvK6S0GRb1bYnYJ92yH0bljuyDYztRw8eCrikD8RoZ74PYZStBBIAEsNwhdUspvpsJj1IyrthM2udkQmbExQyCExdT+6ddU+gco+5zHO6SQqg0bP3ASGdeKkgsYJ2dV2CRd3dn2ckRNaeARSV3ymN3DTHEus+x5zyFRlANpqJO9/H2tQXTZ/nLTkRMcYFIInS3eyvtD8gOHNCgPpkoqRUEwwKGLU8DL8vEM/JrtLrRjvbwG4lBMswUkZgqV/r80YLrsrIrADCDnjQANlKjPi7TeHqyBrss3dyTVP+smmPNmEsEI7/1bmjzhd5BiiDRX1Vgqh1MrC5UoIOAgq2jU4xxlFbxgN767AXt4+P4s7RkfRVCfiZf7cORvGRl56PN958M+bbfpxuevFgNo+zHKswv8UglWGfy2ConpgiMdAbiGEtKRLGKTq90taFxZ9VIKy9XEt6gMnKZL/Js40YrbR7mss5gQ0IUYxbS3xYLWnj6yTTV/vk2oxZMU1TKoaEjeVXPK6ZZwI2hCzgV257KsaVZYVcaWNEFZYp4KbnFOuETiDcQK5BYo3m+UayGyrySZ16Hf3M5OOYxXbgKhn2Lc6EBmW7wGppKWtvy9p/nSW0J3qvMdAMWJ2ooRBWgO0Cv/1sgmv7XiuYV5ZR8jmYvw8kCwOganMsgWOA45wFeqFqDQYi+virOedFmwL2ppM4eP75GNy/Fd/2yW8PmHJf/dpbcXz3tsq0SYrdun8/eotNvPvGOzG9fcdSHYOI24f9uP/MvRifnccPPncc33tnGMeQqiWZ0iYhuM8CUi1h5R2ypKD0dxWQKaNguQ2erT+Ix8uIv/YTPxnfePukAVabdSIXtVrHLotwVMfWOW83cVaWVHfXzO4aaj1tf9PFkvNOrNMB8RoG5s6N+FkValwSk+2zLLtAny/teKN+LgKBVcGw+/Q6zl+BSYq4s9cmTpKlnVuxfHNFria0rufVjNXq28twzVpGq42b59hZU0v7TXefpJHLv68hgdQY2O+HywZD24jXtGf7wbpk7SGKE7kzEjUdYLULil/7tRde7BKTCmD1m2DR19pY575igTd4QKcPL/TnVYSnvIdmHuZDFinrwvhqG+HyR7tkbl3XBt3XLgO195MmNY4z3I5NDup2v+30143G6tM2/c37blrgm7cF/pN/+1/dYax6m25WtlYzKEuoOqt989diWzS/SIClNp5uBrZbJL7fatdmecvUKFmaO5ted3Pu7pgtblrbb3v7cuXeLV/pHjq8KQKcemOZx0G82zuOL54P443tYWxUYpX6sA0Y2rODb3Mgaq9vMHWvrKTZsFMioAEXa8Mu/RgHP92yHA67CirzQGhGTOLKBAvcdTpCuk/NjMnoXu0gV2QZkvnWFBCrxDqNl1JfVSxYvc8i5z5SJE6S4LF+n8COGHuSsDXzREB7mnPoXgA7xVz1RZrAQkL+RdHIJy5miEydDEI4kMyBmqzcZuwog8zB12ZDZg1lAKLyNQDU0rJKMD1L7iqry0EfkEGMlmSQlHGKgU/YL5SdA5ihyzYRECNNPoFS7fVHI4ySrBWq6ycTFDYW9yYttdRoLCYsQJqC83IbFtvGzuy8JgbMcBhHh0cqcYYFJZCOIPRw4hJtgDZpYNogBfYrrGgCApiEtEmZ8/Bdi3Qb5x4BEsSKkdyBn4eQE8mBYpHBctHvKZVUCWPqtcEeRUJgnEY4pa0IMJOar2ojnIelhwfAavCIexVXRkwont+ltwBFAjTHGAYBpqLrORF4y5+wf8R8lZtzCBTmc5hnEXxOAHC3do3vcV8q4+sTGaotThewlOxyXYZgAr5p6y2BsU2mykUZsFAsMQL8ZCozlLlHAETWw5OzUwHMKtXPkmqPG1y2MfpZStaBBRbwXMMZkHR6ELPzudhLxZwCCAbEBKyt8nPrWfk9BO6UqtugzFqpZvaGjMYMipuBzdzU9wH+IocBm5eyy6OjeOMb39A9G6DyWoUUAKW/lm+wwQr/SWNVCZG+AmJMqwAneQ76gj8BiR+8/74AVmnfysxr1iRFYF6SjGE8U7ZvQ6dWJxbWN9ck6Ka/mCsyTtqs1E/Sr03WOEGEyvSZ0oAnrNmLVYwmB5IQsOyDx5GDDpe/s4/QhpJgyDEMOGpN3RAwLBZ6GoLxOZXcDwbqC7dhVhUAMFK6zxoBKJxgtisFegL0aBtJiqTGs0yglDvz2kHJ/23MXVRuC/O+LdWX8ZjK/AA0t7HcWPaC6EZrKAZXC9Y7s4G1JtX6qQU+xKhlTAMEMSfM9N1oHov1lgZXBkkBgJYumadfeQ9zMsFUAX1ZBogjO/uLNYVhypstL/BK7FEnBVXiXGtSaifrmrmHc5uNyZXMbxyU67OUVWdSCLairp1sP9JeZb7mBIMTS9piNEZgvw+0JsByFmM/WabFSOtT2pzmWOpTAfu0rbXLuS8lUATyo51r0En7ScN0dRKydIzpec3VBJgEe9FXMv0yI9VsHl9D1QeLpZIFJflTWspub1iS/pwSMJhK8e+8txJW9RaUSUptc54bNoTMBKsqAkYCAlsxqDytqV1JBnAVJyd9HnI0zRpvTXUdJHxdLb6VmGadG2l8DkfWpx4zZ7TOTiRDc3c6iW9/9aPxxttvxaw3infOV/FwuYqFmKFhI8hi6DKX0PElqdYfST5kSb8MmPdIAaxU7q8+SwM5jTPWQ/U/+6/vjX26kmGA4pSfFzhV0hMC6nVWcJKyK4Mlpm6efwqcqzEksFwApkEjwDdaHPYqn5GhUyV+O9JLAkwTH29d4X3W8XjzeFHlTcN2zoS3zrJZrg5rVXtuMlM1XqnccOWQ+ASgppwFUjcYWSexmlO/VUnEmnfqUkE0GrbsxaMRbcraj5yB+0hnH+W3uLgfpLSNddzSuWyo5K+SBmjz0iDsIdL3NejK+XlDpQ/9MpvHYL2N+ekillz/lefj5e/8hCSBvvr6VyMORvEd3/0d8dl//Jm498ILMY5RPHjvJHrjg7jz3LPx+P234u7RIMaciU5O41/8yL34vmemcUuKCU4Yd0FLSYwkulZg4j6IaNDK5ygBq71BPF714sf/5t+O17/+3g6w2o1v6nx9eYzTAVbrjXke2Cs62wmZfAbp/HQCrRbmbJNZ+/HWhX+LYN4BSC8jvlxWUi6s8SKb8LLv2weAVbF2yU+tsfWS4g8zHby2pwhJBasOufyGMjquZa65Rr7Z5JnrW6P6XX82b84PZZK0CUI65J3d8bLbJpeBdHUXF4Hxbr9eDVrvAKtadMxQtQSA4zj/+YQHvrI5Lqn4zDUJXWjIFcX6buZPGSl3rnkRVG376yk6w5UDyYre7ZMnjurfnjd0MwI6w2YPSr+7EpUXv/pGCuC3pzturnrTAv+faoH/+N/6oTxnVzYqNzplBFsXd29SnU2ws+NfYLXqHO7AvJhXzebWWd/3P7drbLV/Zsjg5TJgdWcP2hfpvnrD91LY2dIKIE3X1eZ0HBGz3iTe7d2KL50N4o3NYaw4nKfOZ8P24FqdQ7iyiHU4SY2YxrwwA7Qmk9g9QTnVlQdUl7mZaZBlWXkgFPCVumxyuS2fpxTcz3cnAzevWWzPZCZW2XaVxZlpleYgVeomGhJAlbP6IgJzNk4DqypH4gBvl3jKaWke6+sRCHLYAZBQwKjYEkZWabbajEPMhmRk6dDbBVCTbWNjEJecNl5VOsgnc7XkAsSsc+mcnzHTqzLtsF6iAERdJ0smKfMVg9TBlC9r8EDu4Aq0bXqmUnDccQnYZaTVuvFW+T4HjaOj2wI/GQtmR1nfsQJj/hSrBMYnQBmgYOpIVX/ze4AOGrW0PBVgq6/MYOMaPOMGB2PYIXVNDljJrhqNpwK2pKOZB9QqE+bivjfPH8q1uT5l4vreBBEkSSCAy8YfsOgkbZDacJpReZCDVQnAB3Arg4wEVGYnJ3Jshp0KaKD/BFahjzuOGRqbh0eNZiKsRLF3cZZ/8EifVfliAmFqt2Tl8v3oxonZm8CcgA5GIEEl7F4Ac9ym+4NYwNTFHCw1c6W1Bwg7O4+jo2kseZ3DqUB5l7fTL4ClXJD2Afg0SEM/eAzx7Iwvm8kAto0EAgMkg5rCWITRK3CRUndp0lpawGWjBP+bOD09E8gHcC2ANtu+2Hl8RlIVqQ9coBUsHliaAAOwXvm+0srkO8W0UjkzmnwG8pmPgK4PH2J4BHBIyTllwKw/JERwvEdj1GwiNVS/L2Yxbc2BkqCe+4WxyrjkT8Bd5iHO05JXiG0sVCJrndnhNlLqwHOWwOD07DRGhwdxktqoB4OJZQa2EUepiSuQq6dRH5vlOg7HE+uv9j1+9cqG8t5zjSsxrotBCjCDBiLPNJmI3YssAM895/2ZQOHBASlpZzSIR4OR9UwbpuNW16YPMGSDdYyjOghlxXqAw5J2YC6msVwBjEr8pIzCYSYuSASwHsAip7y6G/zTttKD7Q/i5PxE9y6jdNY5aWy7TBxNRUAQ+g1GmzSLBcIBvp4JFOD9ANazs3OB1TIM6vf1fADGZaKlKoTtNpaY+mS5M21nINp9Lvg0E2usrdKDFqPZsgJa/5LxpiTIYuEkDYmGjg6rgDDaNtnAevbmSJJnFMYtQFm522+tTVlsq1obak4WO1Yar3lWqESlmIhKFLiPmQ9iryfoaUYsAAxtS5WCNbVdAt8yG+kXfmTmkaXm6GciAUE7CNjku3KewrYkASTJmayokHYvSQHaU8y9Vn+69KvVxkp+Jps3kxuaC1rU9wLoOhQU+NlpS+3RSkJ4Lylw1Qlcn5ssu5AAlBFga22mZAAyCHytJEGy3XQu2VIFQmWHzb5Yy1hPjg8O9W/m8v2jSXzi1VeUoP7Nh6fx+oOTOEc6R/IAfpSSknHfwYQfxnBNoq8fvYOx1ktuwEeU3KcTRHDsS5BrlJP+ox8kQQJLW0BxwTBuT0lfCAzNpHMRCopVTGsp0VBalwYzysRF66T6gvlodh17D+xM7odqBe8TqZedZw0B/yTCc3zqnFWl1sydsD5wVVQxbsssrbcxWExigEoDxkG/h7SUn61hq6qnS6LX5mU6ayQozxiW3i6/RFJI89Cmn8aKzdLu99Zad1WXJiY5OrckYqxBqj0JTVbJJ1gOJLuiOakXEMwzag2E/ob8Si/i1mQYMTuN+0dH8Ts//vGYvT+Ln/+lX4rFs3fjxU9+Z7z62kfj7W+8GY9Xy3jt21+Lz33+CzEYHcR0OI3H7zyM4fQoDu/ciq//2mfjIx97Lg5vH8Wd4SA+fWcSn7o7jsPeWkmlOjCXhEeBniXN0QVXiywhyZEEpfWE/WE8WvXjJ3/m78c/++yXI49xF2K8JwGrXUZrl+0neYin+Nkn5T0dzLl/YcZR+7tLwb4EVndiN6PmF5aep7htqyJd8tPxlG9erWf0ep7JxM5ntU5r7rYXvY6seB3WeC2wak5oBkpeY1o60i4I2v2OWqPbtbrT1tcB2k8ARWudqHjTxlUta7UkbT44uFrP1Yn7s0G13rFHSYrGzOkisBSzuPbtaqFuNzdA+P74vozCXBrsHwBY7Y7P/efeea17Ux8EfL4GWCUFeNXPDbD6NKvCzXtuWuCbvAX+o3/zT/pAngumFsV6JrEVXH5hwKRdBVM63O/cTzoKePNGexFYbd/8QYFVbxz8dBide/fVvsfv6zoJXnVG2SkBKapBtUEeCue9cbwbR/Gl8wRW0cpSsFLf02atMvxzw3RK8AAo1IQC68wCEaumAFodalOgrikT5XUfbkuTU4Fug70mizPbpbKodk9OHc+OjltdA8YjN6cNEpAlHW91mdItzeC11YeD+WBJggJQrGmXzNOeWUK1wRbTSYFYMooI5rUnZeCqmrVk3Aiw0WtpbEBbFOgDg6Gjz6PARiwLy04YfG77wsgvbDszM+rgKjZIHaobiQaDm851b1VSLv1RwAiBjYCwqT2WzuOAfPyu5ovLQjlkhFiH/Ij9OBzH6nwWx/fuCWzjfvl6mczMztTWLnV0EAugwJybTu36DmNOjA4Brlux/yj9n5+diUEKaMtnjo6OxWrsi5kCODQT+GBGo1mod+8/Eycnp2JE8b0AQvyYEToQqw+glABLwFuWYPI852ijIWkwpAx7HKvlIm7dvqNnoqyeUln6j0AK5qeMswBpMDSBQbv2sxBo87r0WSUf4MVFAbjK4idxAsvx6FDj3UzdjUuz0QPt9fXMZWBUpj+0BcYVtC0AGIxBAxa+B3RYeU3yGH1KN4fSZJOEwOGB3qf+yu9cAM5yr7DcVotOSX8yHWEgzhY2Nlmv4979+zJ4Uuk67Uo5+WKh7wZU5tB/cDTVe4aYawAmwypereP41i0FxnLn3sIkPk/GZE9sXG6ZMnWPbti643j08LECbcBTAZ4J0sAGe/joYdy5fVvggXR/pxNLVgDOYp4EqJ3mYYwLgUmjYbz37nsCQmFMMpZpxzntg1YqwOl6FVNp/y4blvX06FCgLYwx5g1gHGNU4x/DnyX3ZskH+pp2FRMNd2/KhUmwpPYwwTo6oNICBcTClXtDqehSpb/HR8cCmmdnJwIvBd6hZYqpFvNH4PwwZjCQxyPJFQBeIwfB9x7dviWQl3ExmUw9HqS1O4y333lHbcmygfao2dI2suNPaehSbjyfx+3bt7UG0pYAuABGSkps3GaAdGWQxLxizinBQNuk1IMSKoOB2i75cGpz+k+JK8Yx118DSFkfmL0U8FVAKusIEjUC7XqSuqAdAaL4ncDtCfq288awSwD8FskCu3uzDjCnizGCHATMOoBPlVCv1vo++lD7+HppBm/qPvM5rZPaswzc0qgFYClpA9M5tV0ZZwZY25J7+lg4TiOtACN4rTGz3mAYldeVeoy1jwHA58leLa1XscvRMM2SZifCnNgrQNdra+qw5lptqAk27lhjnXWcPuAHEFkscI3pNkHF9eh3yrYxv5N8hpigBjdhXdPf1hw2k7/2RCXmzCG0BrCYvS7D1vYFUMV3phlMAbxi/1ZJ/HZtsDxBYR9VnGjsOi8r6ZbsUh3Tct9Toi3bVYB8MRel4sT3jDIpkPquOsRoY27kXpR0FHOrWFwJMOaeI1LudqD9whURrGM9m7L1BjE9GMXHXnw+1pg8YVQ2nMbXH5zGajiOHolKacOaMUoiVE0zyqTCtqf17nxtxrbBaMYhoLiTgwIJNRa4RzNI2RIYVzoNcP/8R2VIskqrMgeIXNUulORnos1semRcXGkxGiH3wDroBKPOsgJU6WtMq2DIkvhGe9QMeWnQb5HTyYoUMR4t9aTmpTydPX4y1p7ho5j3MNYwgcBlfpmJcc23ZNBt4Zlmu0laoo5mgLySBrXcxGplrXrmYp03fK+W8BALPWUV+CD7L6xWVdYAwg630nYuOaVejnESdzLzTK1l+oV52vxsWQsw7PLaqnVHEiP9GKN8enIavdlp/K5vezU++fFX4/Z0pGTZG197O/7O3/u5eHBwEHe+/bX45Ke+Ox699U589a234hPf/Z3xxjsPVXFzROXBm++qNH9AEvN8FoeTbbzy6kfiKNbxqbsH8XvujuKQOZ4mmzIjq/GdZ1u1oSoOWoCkAG0d91N3X8UCvWGcLnvx9/7X/yN+8R/9qtr2MoSxBVY1E9s2SWoHLe4zaktg0R7RAXB2r7wbzezHUpeV9O98af5jF4AqV/lmRbnwkYYt2EUsy8j3si/Y+90OyOWHbd7RfU1J0T1UtAusavLuVVHyuhIYnfbtsnq7LeYKvguoXudeqgLQBKFuj0l3WjFzkV8uf/B9QK8AVZFHKqjOj3bf+7Ts1fpWjU3JgDjOsWRcVw6g4vDL7jPNkWtwdQaZWmevPb2PuG+I6hTNSNLGCTdDCdU2nal/ASQognGuA83D7IMJGeiKNJTR/w6L+PK2/1DAqrbRp8xkXAWsSnv2Blh9iqXg5i03LfCt2wL/4b/xJxpwaP8pd/a1vfWuWH4+k+wdFJr6hBaMrYNJdyN1ZqsDtO6lL5vPaDX3QbCYsO2m4gPzVT/7oupNNjgXUW9FreaYruN0mkFZbaqbWAwm8TCO48tnEV/bTAPlv02yOsyWQK/LjNW6x9L31FcpeLGO5M6PDiV7G3dHkBwwVszT+q5yiq3DYJpDVclolfVjmqTiLMkCOJBTRldu8wMdivkhyHIJZbJAk0lr2QA2CbgSaVIheSkDJMWUK4BAZWTSM23zt2Wq4SfOftaGjAZaOiVz+hcTI2IroIvy6OwDgLcsPS1zMx1KBPYThHgDE3MDllAahIjVmmX36scMenxw9Wd2mMR5HRidfE7PnUFZleBXIqEMkwASCfow2qGppodH0v+scn5n1SkRpp0pA56L2SpzmdUyjg4PYzGnjNiHFEAigagytaKPMK0CtMF53AETwSPgJ8Fz/a76j3sWmxQwEKMe4dPWEdPzwMqaTuMMBqQMYAzOw1A8n51HfzwWW212choHR4f6HNdTaTmB/9BGPwBB0mAFbF4uYnp8FOePT9QHQ/RWqwyWUucq/YcZo9LAfiwwiSK4HQ5jejiVGRg/1jBdxr279+IMs6wB7bEw4zgTKphYwYYGJCMw5DkAwwCDz09OBFjSPpSLihEKa3S5jFt37+pZaMOSV6Cd1JbrtdyEKWkkyJQ+KYxJrodGKoAmgzNNfpAEIBiDIQfYwrjkfuo+5NqustUEyvmeo0OB8JJ/gMU5PhDoioalgsoEPAGBepchAAAgAElEQVQdVL3cC2ljTg6nAl15PoaonLT5PPeA63yCxZPxKAawlZgLo6E055AkoPSWa0vnNDXvCGyPMEg6OdHYZXxqbGusuqAJ8FogPQxdtGkxHkkWKmX1JJT4LP2H5irvWS5m8fjRY4OHmDqldi9jXYxNEgKSuOzH0fGR+1Zs3r5AwflsoTaS+3oahHGvkhzABAYjt/G4kRu4deuW9WpXLq/nM6enJxoXjFPGhuYcoEYysZArQP+UdhsNx5YVSOYz7cFcEyiqxJLL+9978EAM6MOjQ7UJ8gbHyD1guPPgkdfz1DiEGcwcQtbgCOfvZPbx7PS3DN/QCT6HNW4Wp9oYXebVMk5mzM2R7lk6hBFxgizEaBK3jo5S3mOj7+CzvB+QfT1fSX9Z5mNckyQMbbZcSsdWWsNoIksv2OX9MueajGMyxpSO5AoarYCebs/NyjqP0k0UYLqJ+dmpGchzJB96GkdcU/3exxRuJHDTySAbsNHHAOms1TCbyziIdgY8Qt9SDNE1pcCrGPTNCBYYfWitYIGha8AqtCKtYwu4X1IkBowN5LM3cW0DnNahbgyvvCpm+b0ZR14PYOsPYraoAmifaWxOtlGCgoRCnV34jLSFkUch0ZCl66qyyLOP9Ya3SjQ5l+r1je9qmKg9S1ZYg9yAr5Iceh7vmtor9SyEsGn8CECd4E6BP9JAT9mWOl8IlANMLg1olaEXJc3Avr6jNPITeC0AwJ/z1awTS3VEC8QLnOuY1rRmmF7DpPOtSgafQ8QETe3ewWYTx3eOYzQ9jEfnszg9W8R2MJEb/BrpABJNgJsCap2o8fV8hhIOqfJ+mzB1WYZi3+v9TlRygmLOFKMVALD0kZUQzTEo8FCAqyUStOwD1gKeohxDsrDMwADGeZ+SzJaLkUoCc0yosgNsgFtBNADcKQ0Ae1znJxKklL1L430oFiVHFXpavV3mcehBc3ZhnKY8Aeuv+8/UAUlx8F0671lqova70gmt98t4iX1dTFW3nZKcyTr2c3v/8rnHe7faD5ActiqVCaouMBdASW+B3C1zWgkXJVJcVaDqBElIcH5wm4i5H9u4NxrH3YODeOW5Z+OT3/Za3Ia1uqEqpRevf+mr8b/9wj+Mr52dx+rF5+IT3/+74yPP3Ilf+T//Wcx607jzwnPx9jtvxIvPPxvz9x/Hg7N5TO/ei97ZIp554TjuHk/j4dfeih/4yFH8wZdvx/OSGQKorplSY3zXWIfxXlV0jhEcJ2h/kOneKLa9YcyW2/ilf/iP42d/8VdijgFXshmJPUoa6lqwrAsE7sdZlzD42sqAjtTYXgyWwh+7D1j/6pTfN0BpviYmfBIUugCxVsuqsrsk3toBBvfAqf348PKb2iXu7L/HCaY21ty/BYN5jtu6P9VW/M4s80uAOy1wTlqXj0UyeHwphurOL9pvaGLSar8uUJwVOXVL1Ua6S+XhLg9cJQnS+b7u2/bvfqfdNRw8hpVYNNpqaSetwhcBP11Pa0XO8ZyzOSOULO5KK3gvMNmKGW3VHdYq+3O4k3YxAd9z9/+37aff1kOpnZP30hLKm7i/gPZq8+vA051BsNOAu5iDE6Lt/O9+bvdjuzrIT6tZewEbudFYvWr63/z+pgW+dVrgP/jX//hOlnTnya61lkxC5t6GXp/fz9b5XGKmwJU/extNbfAFVFZGbvfzFzfTq56hAobaHCrIuOzQI6CvKcWKmPdG8bB3K14/68VXV5NY9kY+KlImp/caEakApNlEG/DYlAk9Q2nDZebNjKU8WDSBTArnq1zN1/Y1HYx7YU990iwd13N1dFrTQUXvNVuhBPpt/sTlxNRUeb2/DzaJNMTk+EzJo7+3TFis8+XNqAI2Ba9ZXm+TIlx8MxBLw4dGAy6BTtpc2oN8cZr1OADZmBnJ/2BPLBcCAnSPcqx1b7kcOd1q65lzLApAzRI3HrKMiXx6MrPVm3Nqnulp0r66DtA6oCSgnGWuOqgoeKVd0NcctQFJlonqQJPBg9hJMCanAGsE/Xw9ztDrmMr0KbXyEtjtakBOxod2IxfS5iAOFhQBFSAD/SbAKHVaVfabzCsCeEAWgqeHjx7pWQVSTafx+CFmNkOxyMx2c/IA0JdrAGSiuQnIjZHNGGCXkZ41YnL0LSoMzCDKKgFHk6UCGChNQGR0YQgBAhIYbtZicgogkDmWncUbdqxKnM1QUpl+MjS5FoCkZADOzgX6EPSazTvzcyWDTrB5jgExcUonNUvxGd8weWEfwsLlrTBBeR9gG+MaV3b6Z0ZZ93qdOqkud2JeAMby3QBfuF0rsZDzGUCJZxT4tDCYqfLifHbKf2FRFrddJd1iBBlMmS9man+AKH5sVIWJDqXTSwFP6K/CmHSZu9tPTtB69o2YmmpvgDbYWxnmcQ2ekWsCFB0Ciko7dRuPTk+a7JTc6AGY0vClJAeKCahEA0CcNHJt2sI9wyDT2IBJmfIEYmAniwuwrBiAgGv8uwCmCuoBzgHBHp+caKyrDdLlnkCxkj0FYrscmqG3ttHQei3A1skeA7asL/Q1OpiPTx43khmWIQiNLcBFMZSVPDDYz9wDROdP9UMmg+hbmLslzwJjEYYjfWtAeSsmK8A290YiQGXMYubDSLWMhuZ2ylewNowPxlq7ARoA2JFHEON+hJnbeZydnGoOMF5sJNWL+Ro22DbGaCCijUxSinkqU6qeWXxZdSB94FwzFysblQkQSoCO+Ub7ntJGMg+0kZ/aSbqUfWnsAtCWaY7mrvaUTaxov8FAbOspfVcMfACcJcmTrBTIhANrpADE3kasWu5Ppca6L+8dsLfpV7sOe3xXCbqpmQX4mYnnZJiDSQFgTdIwzbc0T81+b0ywpGVLCTQAm9u2tHfFDmR+MdcBrXQ9B660K3NSUgHCiLgOcyDvXYk+61JWErrOL/wJO1iMT1VyZLVDthkyM4xLrWUDQC+vmYDQrMtI63SD1+Zck4HpzhksKw9qnVLZuuQIDHqJWS2tYQNxTZCp6gSvQy0Y7fZrrq8x2nxih6nnU5lldqzvatMXgF7WKNY4EgqTo6N4eHYWqy0VQNZlZfyy3wFoWq+8BfZsDJImlToTWZu7NEI1JmCJjjxuStuXuec9ofRvi7JqTWjrg5Y9CkksVxeJu5kSRSQY6WPWMbOus4w+JTgo5ceAyibh4o8mMEm/Waqjjri6lqpk2mZD/oH2LGBVR5E8E4nZnQluGLE0i/XeQ+XUknURu9dzUhJGaYIlAzGByck+zeQ2H+YcYKO5OpuaGa4Sfv3kfKrkm50cNSYNthkIUUlwAvtUHKgwSOzs9py47a2VIAt0WmMrhukL9+7Hrek0XnnxufgdH3lJUgBDkj4D1FSQO+B+evGzP/fz8Uuf/2JsPvKReO17vidWp+dxOp/H4UsvxKOTR/HowaO4c+9uDLb9ePjwLI7v3I33X/963HvlbhwfHsXxfBWffuVWfPq5SdxbIL/Rkq01wsXMy3GVY2WfsVrAKmMFtrqEHtCN3Q7il3/lM/FTP/eLsVyl6VcjTflkBlz3HZ16wWz/zpzMWGIfzKs2biam76z7z52/78Rg+yBofm7feEnDtPPefUzwQrx35bd/uBcKzKs16mmB1R3wrYHtLt6D6TWtsXKjtazYrrPMdUkZeZmrnr0h7VzyyAqtrwJW977jadu2ZG6VFM71i89KgsgzcQ94zlZMAPbSnkm98h3AOuPNDVKByI2QgElQtchSF8dxe/XrIIBdYDXl7xopAH/yAwOrnQe7AHRey1Dt3Ok+zvG0zNa9Rr2RAvhw8//mUzct8E3VAv8+wKrW21xEasfaTdDsbKr1gLWI7i/8Bbh1gcwGHO2sVTufy5KnnSxps/m0B9J9ENRlPLuZuOa63VNrZVzzObXAJkDYHKhqo9R7HTDZQCJiGQZWv3zei68sx7HocTS0zqCC++YA6sCqDqq1kOvP0iHSabRlt9httz0qlH6abyflDPI+jMWmW6pedgauyayXiQRRWNFX89pir2RJpT4qukFhiqUR51LyOlhUmaPv38GHMcgqf7TWqtiiOtT7esXMLeMH3Uyewq3JY+deBV9pFCbdqzRhkbsyxZIAbbAL0iWb0mmd8VNTUGWxAK8cJo1Og2ZYY8gdox/p4umfll7YAe1LSw4GSEUKNRYKRE4jKIAlAWvJ7qA9VZJMmXs5A+d0sp4ugMRIwKqMqwAX0zQHoBNwED1QQFi9Z+BS+dXMDEuATZ4Z05nD42OV5QpoSA1bx3AGB+z6jobiQqX59B0sWrG8hgMBkOePH8cUphlskdSnE3AkkH0gMBWASyXCcrwGpIU5ZtAEMMVyEjDaljE+OhIIaQfhTfTRHMXN+WxmYxEYXSpbRq/VTvLKkKdGoHQd5VpuUMTzxaCIgRuX5AKgvv/uux53sCelV7q0SH/qYsICph9KUoH2PXn4SN9FO9ZcpH0AhFUSKzkHP7sZe1kaS9k3IFey3+i7Yr1KBmI2i6PjQ92rz5RplAVrED1K2HN1IET3FY3TCQw4Wy4zhgjoi3lEOTnX9zICIGNQy5IhaEgi29ATuxhQUqAIDGAY02ksRGBrkMdjgPmgkmqVd5tF6jaDiQoTFGBtoL4HGOSeuLbc4AG00cgEXO6AnJ5LZtBRHksihP6xY7KZTzA2YWkKYANMICkiBxMjMTKkgak7GdsZHUY0oBSl3GnqRB8DLtFGgLdrjJiyJNiHa4O7Ahnk4G7WqkyXEhyj/Uov02s9pfNLl6avljGl5Fu6h5hh+bsOAFYpkU8WNSCc2LVIFxwcGEBOkxfagbXy8cmpQxblhWwGBYtYpmyqBtgIsIX9tpjDtLR7udh0gBRL2LqLwJAJSQ+BmDzDYmWmmvSb0ykcYFdO4OwZOVdgMw+QRVjGOeO/hw7tRKxOgbBsdYAqKk/u6XWuZw3StaUdcjyxC6DPWkHhckbCxos6DG0zyN32xYQDNHZ9h8tnJS3SAWRJiLFWiC2bgI32SM11yuVh0HkN0L5Jn4iNTFl6itXmPcioj3LyZMUoiBTDOs2BpFldLumpZV2MTX1f7j1IY2QCo7SRlzKqKu0+h4aAexqfrBHJ8GT8eayZzS/mYsP+9P5voytvZw2Im1UCktKhHVmtky3Kt5khDKBsMFGsy9zAZBao7T61whMINHJbbWkpm/qxeVeeMxoDIYPm3ip95qjzSsnUODFZUkWlN1uJUieZKk7Pep8dUNUXZSFL+r0OLd5bacMeoOrRNI5uHcVgPIoHj09iuQH0I2nphJITF8WkdNLTl0ljzmSFUkkhcFgu72bTisGeLGKzVEkGVUWOQV71SWWdUiagWImAZmbxAlT6xFlt5aQyuqmwVb3RS2e99PRVTpKwAjqlWQ2k5LEGlHUJDbqXCAh3BPiRxAP1fZvAJEktafzULnYSwWx/bf/SfHU1js5g0upNQFRrtTWLvQY4Wa4xrMRByiml1FQxfy1ZQWI5Z38aZjE/hnBMa4xqz+nFWhTO0iO2bIbobKzvqcHc23CK3sZos44742G8ePt2fO8nPhEvPHNXRcUDkrrDfoxIqAzY87gOe94ifvJ//Jn4p2+8E8uXPxKvfepTsT5fxZde/0p8/FPfFQ/Oz+LByZkqq7YzJIjGMaIq44134tmX78Qx0jens/iBV+7Ep5+ZxHPqH5sGqv32jXmVlOHssWdmldVl9LXkTsSWHsV8uY3P/saX4if+1v8c641lHSppoljoCrZjM087IM2Fe7kEIG3Axb3PdQPPa4HVa+6nALGrgNVaaq4DVj8YeNXe9f7nus/jfsrfXELm0Wfz7Lj/ufbfJbV2yTvSzNjElw5jNMOorixBJXgv+54d8LlZYC657yZAuXiVffLR7jV3338B7M64x8Cq4xxprqasyGX3XAkwJw333qFwzw3fxLJJjtkKWHVSoogsF8fvxW90TOifisPqXRXJ15rbxRI+LGP1unF1Ie3RbYBrSvqvHmOXvNJNSNwwVj9Q0928+aYFvilb4N/71/74bjJqJ0mTZdM7mcoOANgp5e8u8N3FsGmU/FhX+6cYHO172oyh9/5iabqY3Qvx7lKoRTMDls5K3YKbOyUV/myzQeRhuAsA173YFTsP8xxCe+N41DuOL55GvL4ax4KjtQKHiilSY62Kpy7JaBmCbTeUBssuMLTDzlBGXW8oI4eKAuorU0OydNT5dZU1FDhIKVKWcHnDy3vN1KasY+qWyvgqdegUpKT+VbFOFKRlaaZK0FMPVuX5MO/EhDBI5ZA/WZ+cP8Uq9U5aumUEhVYPKKDNgaOlZlVo4rK6BFwdF/P6OgZgrivrtvEBSRFk+WysYWKmBlMZYgl0xMUyGyGDogK/9OsC9tJpWs/aWJGazSAAU4CwmTJiyyRDqhINtI00Q9PFF0YbgJgAKEx9BOpzgLNLrgxcpJ+XZap8h0CRNIFZmGEm5l2joVYlpQaWAft4BgA/6WEKlMDwyKX/KqM+n6m/p8fH6UqerDZ0F4+mscCFF4BAjEez8lSqjZbr2VljzCLNTGmUrWLTgKwVvKV2bwJmAo94r9BLAloYlQBrNmei9wFNpSnHITB6MTmEQWg2Hj9i6mZZ/8EhMgUGq9R3qavImKN402zalKpgLDMmBN66JF7ac7lelLuygn3ALIGQa5kX8c1qt8OpQUZKj5FTQAMUJiPGQkR/qdHGM6rEHOArmaQa51liL6dz2KRLGLlmaQPuMj8BEOlbzI+GQ0scSNpC+rdLlcOX/EKbEMA1G63Vh5JzEKiJ9EOCOgBzuGVXsAHwQ1LgwcOHAlsBH7SiMNYxpOr19Ex8L6XufG6Ojp5A2AOV2YsFrf4zE0z6lQJqDe5zzYbGBBAI03gyjQmAKGNKTKCe9PD4nunhgTRPuRZllRrbOQdpk9JlZd7w+dItNcvOAB4giHUbzeRvGNxIP6SespzWkzUN45ifAeBzSilg5iXAud/XPAGiKwOCkgQBuOO7xEgEVJGOqsFgxsbJ2anmBzIE1acsQWZlamAb+Dw7b5JWJDCkWZgyLDDgcSnHvAo9RptSIbFtnWi+p7Q2Nca3lCD3YjIYSTMYoGS2NKN0giYkhnE9l992QkUzOnMrkMFUAqtijYKHwBgbH6jkH9AGNit6wlsSVmJQeq6rVBvAT8zA3FtlAGVNVhmwMVcFlqOZaW06aSwKuELvlYTFQkBxGQPSxtwTyQQbP6UWpDR6kajoML3TdK0Yo9ZvZCk3qFpJFu/xXl/N9ANYZkyZESoAXkZo+QNzcGONTj6Lfm9dU27xkmexjIHYhBpfNpLj/cXqVVBb95LfX+AVRepdpo/KolOmZSmdS++XDB+eG+CKNnVlQZtMVrlxJitVyZLnCO2sVSWT7ylAu/QyaQ8DxokC54GA35d0RFPiqfthDlgLVHtvNlhXWqc5FKG9mQlznwcsjcN+N5gMG2PEs9k8HKRb9kjAH1IA2mMS4M05bkZTlmwrwwoLNpmfaT8vA8iUj/Di5PUt2KtJoOUZhmcwu6uysE5A1HlQHxmWzIBB9wIqxjAq05BKR7CskHHVjQFiq8Inq1XbXy/WSP+kFr2OaUrSuBGLRV9MVcaQz1Q1W9vzo9fg0lM00IfMDD9mX/u+ddUCTWHES+4i/ycQyYacZvYm0pHt6HbLst+muia0z6q/xY7nmVwpVUlpLqO1UpUrVCCtXO4/HMbzd+7Ec3dvxcvP3ot7B+M4ngxjQjK5vwlSf2MkRaiEUSWYz/3z1Tr+p5/9+fjfv/CVOHnuhXj1e78/jg+O40tffj2ef+GZGB6N42tvvh+3n3k2Fo9O48F8FXdeeiHmDx7G8WE/thgbLrfxAx+9E7/vuWm8oLPHIp8tQSPaOPuhjObas3qan6pjWE97lmNBU7Y3jPkq4u33H8Vf+s//m+j1kSFJYsa+xldz+t/9Sxe43weBvCJ1grKKHxrWdnutBnBto4YL37gfP+2/oQVtOy5We28qwG7/s5fFUV7CLsBXl7aEz8/tS/WxCziq3rML9jWfuhZcvRpYFVmlsY5riSH1TTug3hOA8u642Xn2HUDxmjbpxtu5BzTXzLWm/Y6966TRYPlKiPCSa0EbQe4bPLcmvZcBq0Ue8MqbcamehX3Hv1XfFXO1bq5BT3e7u9bw9pkutsVlY6YFY68fT5diBJ24/zqgugmInwjSXzGZL/v1DbD6ARrr5q03LfAt0AJ/5k/98Z2n6G7sjabXPrtBgbQ/1n3/hcUw178ugHqtqHpXf3R/hd/Zcfcavgus5kbkzb/4FB1AMzdF42v+/f4Gzr99+E7TAfLb/XGc9G7Hl04jvrgYxJyjYpaVe/PNbSsd5utAUcyEaps25kkkM7/cwUuKx6dmXIYQqbGakXCesdu2LsS6LZfzdyfVoB6w5ALSsEn3Uf3qBzYjRIBpAhzZzCqSAXwplkJKBCgwyc/6wwCXuGSbIVLMVphaBDtijSR71CWdZaJQTCiX8KvMrlikmYk2SOJgDjCIUNClrskE4V4zuN0u0Qvc6kBvuldq02Vm1WM3KTxNh/hhm35ScNEGVQpeAVbTaIJngoUD6xcQs+1fG2EpGFd5GSYy1hNkLEgmQO20EYOT4IcScMo/pZsHIAITjzYWypEO1Fka7lI//04lOOlGr3JGtEVPKRm29EDNTbFVMpjkviiHB6yRDuUMZukgpreO4+zxiZigBHuU9ras5G2MMIBaYEaE4U0LVlLWLR291HICiKL/AWlhr+qZAT8BGdNJW+zWVZa4yzCq7s+6rphJWcfQurnSfARsobx9Ok0gO8tvc64IWEnNYAP37gdAIbFhBza9EgCRerQ8P+Cky7wBC1J+A33IdEbvT0Zi71KeTLAICNec/vscJm1GVgBOlZMCsAKUAMjRpgSvAJgo7g22lnCgzWBBtqy0ucalSjMBtGCPSp9zabYwZeSjdF/OoFjsaRmFYyiyjAEMW2kKAtv0BHzKtGWCRMFYeq20BQzN46NDayzDlkuncebUFFMp1jxKoNENpTz/8WPND8BZwJECcNDmpH0PJjaoAhCb8LwCqK2tCliJEzdtBAu2EhCAyZSBA05xTYABGQPBuB7B+HQbCqQjmNU4hjl9Zifq0SiGfZftlvO6jNEEfHEddEUNGpjF6HkD8HCM1MTSWpVct0ykpMcJ2I05kaQYcg1JbUUAAtpFDNbJgTQjAebEcAMIT1ARti6/B/Ql4Didn2luoyVqbeaF2rL2KMBz7kuMTOYDCQWxlCPlCKwbKTMnlRCzvmHs1IsBbBvtCwaE7eyNxqlLhQF0ALDFABeQ47J3xjMJDu5RZlXMOV7LpAJzmS8Vs1P5S5fQAoLCSi4wjc8xvmYY3CUDU+Mv+6WfyS0ZwqRZk4E8J0UN9iU4uV5qXZeZlSaWQSABTM0cNcuudnUb+pCEqn43+9hbgsdUlYSrdLxqJjMglLlVzqc6WVTyRp9j7RRj2Pfq6gD/XWMNc6B0N/e1O4YclRzN8wt9T7u4VNvAb/24bcxEZOdQ4iJBNRi/Bq5SioDXOlqJxSoWI7kj11N9WXOuKoK4VEkeVPI1D3SWM1K5N/twy9j0GE8X6KyYkJ9VMnuK8enrwOAubXYDjZIZSkCK8wRLt7Rztdcxxrw3NvqDoo6VHE/SSvP8gnZpaefqrIGhTAJfTnZyfjN4bgAQhNQyGUwuTZc8bzbSSgW+52seM2ZA17iu/gcAlJopCU/2BPUl2d5sYcaDNErdGCJ0KrFLn8LGZB23lruYYmKV53k0wRN9PisQNFVgxiYzWpI525ybxVoFzEw9dVVbSZLIrGvvKwbEm0Mv30dCLtcUJ798xzLE0v16vWK86BWqIOq0y/rig5rXDCUhvA+PehGHk3FMWaO327h/+3b8jnv345lbRzEe9ILijUl/G6Me7P1+TJiX7LtUAGlsqSxJ97Pc9uLv/N3/JX7x81+Os+dfjE/8wA/G6mwZX//Gm/Ed3/kdcT4/iS985e24+8LzsZwvYrbZxp1n78Z7X/xKvPpdr8TD909jeL6I73vpVvwLH70nYHW76ZoG5gzslNoXOWQnOMiS6QJWaR/Mqza9Ubz53qP4S3/tb8RmW7JdpZP8ZFDx+ndcBFWbBaPzl05KyN3blezYi6WuvWIHXL74PQ4+LgO9nhI7vezWd35Xw7Np/6s+sefP0b5tr9Ry5/Osqhd1Rv2W1IHO93efscDEbhz7xAdRJ3SIK/p3Jw69rhMUS13+Daol2QGfu2/syLR0AVUlIpOIk3HqB+2vhoma1VkZjiXs3wKrGcZemgyoJ7JnSM25NlHmCPrq2bDfZDt91MEHrgJW3QV717/2c1eNlSsIXpeMnf1evJECeKqZc/Ommxb45m6BP/1Df+zKB9gHVrUodY2V2lXU18jXGsZqZ5EsoHMn+bqXiiQ7Xj9e/9pFcDeTubfxXCIF4E0wN8xa8PLg3X5JMUKuyJhJ9BtWAHpZEzFWv3wa8YXFMGaUrhEoNB/lkGV2iXG7NIRRoONgyIFH7jlGNX0rmcncyZQX6CuN1faaFbwoO8xHO9dRqX+WDiuAUWljGlYUoJol2L3BKBkNPiyJdSTjg2Z3aACkKoEEQKtA0HinwT8CD7nx5iFdh7ySDRCTwRtRaX11218GG+0e2wStBEsKNMVQNTDq4ZFafdnnGmtqCLNWNUZhGuXrjfO1nG1hSqa4OsH0fgBstD0x4mSnCSBN2DwPJ7xLwbQAQevouSTZFZBiOQlgNykTLTkBERW8q80c5InpBPijNrRMQRNoZssUsAhIpqAZ1ivXh902PZCpDYHfSOW/1g9UUK7y20EcHh+lviZs2WR7JqsL8Evl+AeYszgYMxDtpAkAGde1w7sdw11Cb07f4uzM5f8HdjMXkAdIlu7HlOO7VHMloO3w9i0xu+an5zLZ0jBP7Vm0Lh8/fBD96UTyCICWAg7llAzgu45tgsSAajw3PzBqz9B2RDOUcDqlGgTMUU6u8nwH8aah/twAACAASURBVAUA81naEv1bMU1TmxSQDwDAup/oEMi6TXOBEvnZo8ead1MMqXCl7veku4rkgpy2ZUBlYAw5BkkxUK4K6JOB93DrvhYLcjIWy/Hho8fR62OYMxCDUYYkq7XK6Wk3GQL10Nk90PdhUAVoTPstMC9i7DGGYD0CzC+XcXgwFXC1Wi8V/APinjx+nFq3KyUoMJ8SiwsjFdoEiYLBKLUtbbLCGC2Q06y6TJw4HLFeIsmU9UYanQCpYhKvcZW36RPICsxj2MCMcTSGWTPOzk5dCk5iQQy7vkBcQGUlEcptlnsYMyZgPAJMGjSdHgDamnGqdTQTFkw8fifwIUG2s9m5xjrAb2+1VRCuJBDzrwKPXj/Ol7C+MTEDeIRVZtCEoYquLuMC9jeNbwdt3zfMdOuFDuLo8MjGR4uFS4WnlsQowy2bghmctPv4KmBjC+RQGe02xslYl+bvfJbgNxiRQUT6ClYy70NuROZHMrqxURTXoc3FAF2iCWzQ+ezMchJibMpsbOy5hCHW4kzt5TXVAZOCskyIAaqKESegB0B1IpATzdByYjd7xUko9W3KBJiB5x1GWqopCWFmrtm3MiXMtRllWyXiEoy1wz0gp5mDPFO2fq7Zvk+xABNMbRlYWb2x9ZoiOQE9lxcgMYEFaFapu5mMZr0KJUx2o5m1rQOydVjpP+0eqW1Z5hbap5P92QKqZim2RpCWXfF6u7LupcY5AD7Alsc1oCPJAhklJQO1YZPmwcPYaxonJlO29u/u7z2vnEjiR2B7N7GYbF9vkR7n9f7SaC3zqkYaIIFJXyd1VeuIo7NShs4ypjLwSX8rMZnQow8LBXwWMJvXSgNQvZrVDy7xxxVvLPagnlESCJYUcCKTHIqfT+XqAK2U+HeAD0DNkjHSHpjty0cMrjuxU/2pxJ0kgm2Mpb0zjcBKPoo9UMqoaRYlSSMld1yFIUByRdLAmvIbhMmTucrN8HlkIQBXJR8h7WGbddb5os6TrIcy3Bq6kkDtssdYLcO1OoJuaIaUwxDoWmdRU6W1VjSAPOM658aob4EShwM2OxxstnE8Pohnb09lFnVrehjP3DqOo8lIDFdWzePR0EAqhn2jXoz62+iRSNmsYsyaRhsD0OrMZaVZvvNstYmf/Nt/L37l6+/E6XPPxe/+Q384NvNtfPH134zJM89E72ASDx6dCwxeYvo4ncbxvaN47yu/GYfPTuPZZ56PZ0YH8dp0E9//7DSeI93d89zyifISMC6TGDtEE4Ydic0sDpMGsIDVYTw4XcSf/cs/HutNSVsVseG3D1jtYkQOxdr46TopgKvhopQaKWJGc1Cvv3w4YHUvzLtw1fpFNrn7pCuVdtknMv64+NJ1wCpz8fKnt4hWB/jcB6Pzfp4k67ALyFYRve+yq9v6RK+RK4aNzfXap94FCp3VqXts2KrEKSUfdwmimrvmFf3SPoPXAmtOM9rEPO30g3/vcdidN/sXLl+HZlRV23Lv1/i6PC2wevH7vLc2uMT+xOl8YBesfUpgtcNE9t539Zy/AVavnP43L9y0wLdOC/zpH+oyVvfznskQLBMnrxq5cOQi2mVNJIC2v/k0oCrrTWet8uLbLpfbXuu9uLs4sTBWEJR4ZLN4dUt42kXNS1sdcrK/OiCeX26zePuLoQ6fWd3EYr/ujeOsN40vn0V8fj6K8y3MwTR3oFwq9Ze6YHAb5GR5XmmypqFLMSYcDLSLsYG81AFNdo2DkNR8rQMAwUvHXdKl63Y7BVCr79ejJqvQQZCZCgpUU4ZAmpoJKqlsLjcIgnezeVwaVOwvgcVZZqgAOXPB2sCTOVGluzIAAZjIZ5ThjkDQCtrQL5wYxEm2lIN692GXdaTgIJuKJ4FFhVs6Oomq86+AR2xanHrLwRY37FWs5xgELWWuJGBYwYJPCAqM0nzHhxJneus7y/xCWorSFPBBE2DJcmIucqlgXaViTlzbCC1fVbm47osSWR/WBcrBYM1y5vEBOqi+Hx2mKEETg28RvbGBLwCSkifgdVy6KdlGr/P8BPYYhlETOwwTAAKgYrDTCwFA3BHO7gLUhEfDzoOteaDgTWxCAp4D61fKXCaDfcaRDKVOfQ/FxhRQDOPw+DBBARtAAQ7aRM1BK6XLrAWULheIKAbpZBxn8/MEilz+LZbmYBCPHzyIAYAbIL1cSWHwrRRIATLOHj+2Lupk0jB6eV40Oq2hObKm5RpWrZ8JQG8+P9dYU8l5Zs0fvPduHN2+JT1AADj1j0wA7HoPKEpJJ88ESMi1Ts/OrAmpgYmBitu6TKMANoFp0c9VkiFZlLzn8OgoHjx8IAYiQBfzDMCQIPOdt95W+zJHuKDZrtbV5DkAW+ZcEyABLV1K9geDePTgYePArLZFCxhJgwSsxtKqTMBztZAT+/HhoVmyK9rRJjoAYjwzxlYAdpTpFiAOwDs9sDEVICVhJ9eFsXw+m8Xtu3d0oD05ObH7epaSc3/FWCWAB7RWfJv6pfwOAM96spRCA4SnKYs0VT3+YV3K4Zp1QMkdA70Cv5JJBcDCC4wNAEpASNZ0zGKkIXtgcJCtjMTBfDmPxcpSBLdS85T+VDl2MkEBr5H3YC5Tisx3i8mJ2RUATIFLyR7sA8hiUCa5CNjl1pPl+8/P52aqi/l5oPYsAz/ezzgCnIaxzHiTNjKSGTBNAW7lJO8kjyRFkvWscnXpux6ZbZ4GemqnZFIiOyAZieXC82m7Cgy50ITlGTRe0qBN5k3WbjEbL00HtX+JzcwzmG0vpjbjkYA1zdkkEUD/S0s1V8laMl1YqHUYkEiDYY3UA2PNLFDmofcEr521j4j9K7DJ2o4w6lnrG0ZjjhfPm7ZqQgBVrstyNd5RKHUCjmdkvKyWCczlWuxcHs7uufcUQJOay4xD9mCeV6B/Mjz5PunTAuRJV9VsZ1UVKDGJ7EiauyGbkNU4MrPKRKA0ZdVGNsoxo9Al+kpwNkeq1uW8JAEcXJY5ZYeBq2qOPJwl+7Z0uzlQ2ECsnLn9Pu1ouXe6giJ1Y/WqE8sNqCI2ps8Q0h1nrRi7YkL7oAoa0C/WbtXo0fcHqHKq9XytkpzgOnI2yrPJYGxWKt3Ge1LehQQdCW8xVQHsOHOwRjNOnD3UoVRVFLo53zcgpaWVWG8t0VAntFZKAsb4wHIq2uRtXGV9U44jgiJtHkNbMCYFwm6kzyqZEK1T1rtXJUqCz2KWc65kbVPSeK31ZbW2MZ/6JluGRIP7zqB0yQdo1myd+LVsSQEf3Bt7NucTA9HFiBZ7WecwywzoI6kXLL3mXsTBkORPSB8eGZKXn30uXrz3TNyZHsaLt6dxiE5qvyc91T6gKffLM/cjDsZSaJWsyGY5E5wlE0h12YANPdmq/mrA5ZPFKv7m//B34jNvPYjz51+I7/7BPxzbZcSvfeErsXnmThxhVPXmu3Hn1h0Bq9Ojg/jYax+LL3728/Hd3/vx+I3PfiFWZ+fxhz750fiXPvZM3Kc9OBVxZmwkMnzGqoRFnX+L7FAsd59PLWMEsNofjgOhg8fny/iLf+2/jtncTOLG86cD1mUUcuGP66HXfTip/fhFYLV9bbeQf/caV8NFkBRMikie+t695tm2i4C6obpkzIuP2fn6Oh1f1hZ1ptDa2iH9X3hvXq8FxOtknevONUiuJMJy7+lel/HebaXLwLEngaq5uHWIIh8OWL3eM9pn3/rZBXKNujbAasqqmHlPhYDPJeqvzsNnau3Cb9ya+QwJTBaxppEo6TCHC9y/DlSt9b97Ay3g+eGB1W7lR83deqB9QHXn/vYYq9323L9md7woedb87ElYdCtvm5vI5flGY/WqZfDm9zct8K3TAv/uD/2RBPFaMK1dkLwFtYtNLiZoRIlVkJmpWuivAFa7C91OBnhnK2uzlAYV948bXZA0y/z1Fu7CwJ7+r/u5LE9uNqGdrSPF5/N3O3txlsk7kOFZKfcbxFlvGF+dRfz6OSDrYWx6B9GXntUmyP7bwCrNImRA00WR67BggLgLYeued573moNK91CTLvUKYLJkXC8n2C0wtAlEyr3CwU6zte4oEnAfaeDEhWRu0DmQp2HIxftt2asAYD6geuwIjGxMrxIUSvBUwCwga5bZlpOlx1zEkANwlrTxHspzdegQ+GiGhdhkmExgNlAlafRD6oxxLZV6aqjgirKQ2ywAznqOhmSW2+vZOBSbmYbGaLF1+GgZRcCu6ZYIl7+BNOEILpMxVCEMQaJZoA5+OODoYJ4GTgTFxUh19jfdrGF5iA3mYIv/xCBRKfJaJfEEdXa5XwhUA8iYTF3avprPbYwE8w7AQ3pnDvQLPKJtBPQtDRzCwiwWhxlfZhYBsPJeAmEF8lsYdAsb8IgJ6hJDAcsAjUfTmJ/PYqXhZD1EmU3N5mIO8fzjkV3cpT0qxtfagehmE5hQ4YIOm1NMndgKOOX9s/m5gCaBZQmESzcVXUkAVUr+TwE4LXUwO4eBNxHgV1IMEs8HIKMcnHuWIc5ATEnYlrVGzQn40+m5xo/d0UcCNB88PHH5pspVAekM7vGZoXTcYKBaU/f07FSXoORb46lvkxVcvlVqCqA0t1yEAnvpgpr1xw+MQMYC7FaBhPN5zGGPwpjlOdLsxOAHchxj3QvfOxmj5Wl5BLQ3DfowFSi7drk6IDnAKu+Xoz3al1UYYHNya8rJ1MzjVEBtynZIKmNL+TrAjnU5uRdAZViNjL8qf88FSAAb+rBKHiB9APOSNumFQEuVq4sh6nWdPrWcg+VGGN+AoDBF6QfWPTQ7LTNCWS7u60vN9Vt3bqt9AfxoQwBJkiPjySjONF5cWiw9X0DyNGpzGTnJE7cnplcGY7Yaw/1h3/qjMsayhIHv1/0GSMjbp4dHjdYmbFf3P3NgFTPMq5ZLAc3MyAJy6BvMqFiQBN4v0Pn02q3EWWwFyNPOZ2ggS4fWOqlLTKQwwwPEYr7kOCIxA8hjeyr/8Ny8Tn/wDLSPgDwZk5E0yn2M3BuJhs0qztO1HmCWtZJeok+Yx3YwpwtIRgCQZ7mz8C1/M+serNVx34kPS30sNJ4ZW/wd4MPJr/rdUuuoKzyMXtDnjB9+ZOgFsE442GFj0p8Guqn+MBOUNgBY5fP0gcCyNC2y1nVqeydjGWENASZrm7XVHig5lh6scBuy6V4EzNkcCfa79Vhbs0oD1exL6DaXxiZrvEu3pZ8poG2r+UVbSiM425UJIkPAkolJSZ6E1hoGHiBeSfxWpQvruRM/Bpht0KMNTu2ivSZlY5AWUcVOJpx0r/RbanlKG7jBYgFWOwcsVdq0Z7hu4rgStWLh5n3oWZQ44RpuQ5+TahGiYqWulwnxOqt4xhnIrTMR/SkAlfV4wCB3QmiEOKoTLbo/aZ2311W/cx9p9tSYfaa5W2MYVcepPKuW6aF0hbVAkuB2wA2gqPHGfmAR4xj1NzHOBIzXC2RCrN1Ov8NUJUlCg9D3MiMUVdJyCQsSQdlXWgkkCeR1yWPR7cdzCrBXQtoat877WRaFda9lIPuMxEfJG3M2UEUC+y9r42gYB6Nh3D4Yxv3bt2I6HMbd4+N47u7dOMDwjrPMZhUTJQeZMbDPF6qKYJsckUxmPeT5lQBkLzKwncpLNvDK+c6ZmrXk8cks/ruf/pn4zLuncf7cS/GJ7/t0zB6cxRunZ3H88ssxjFW8+bW34uWXn4/H770XPfaD8TDe/+qb8czHXozD/oHm0SfvD+NPvfZCPDPsxXZhuSgf8lrDOjOSM47I8VvneCXbuUMVG9k8Umf+4Tgena3iz/6V/yLmC67JU3TMD3IcdGdH9+/XmSE9CaS66ppdwsr+e64GCB1L1Wd3YikzOJpLXUPKu/qWLgFMr2ZfXrxMtcU+1NzAqk0QdzUYbcmZNO7dB713Qs7Os1YS6Yon6wKh3XX+uja6jtV4ob92EPTdV69lRxY8nmc3s1ZbkkyumpI02WE85Vc4HiEB6P1XSatMHOpvOvO37NSdVt8Ht7t7wd4DFtj+Qdrk4pi+dthd8+I1Y+WaT10naXgtW/cGWP2wHXXzuZsW+OZpgT/9Q39UN1sGC3vLto+sjkp2XjK+l4ttLqIONi5/djNDdgHF/QWo3lNA0oUr7emmtnhkZln37/EaJ0TfaCev23EG1cEDwEhRA3qeHBGHcd4fxddmEZ87H8VpHMa6N3HJOYYEVWpfwGqWhe23Z4HGu89umNUsSYNo1jLL7Gp3UwKQS4BO72kYN1munowDl+Ll6b+bQcsSdd1HRV0pDyBDGsVZ1U+AGc5yOnhNAJhATmDQ7vFNQbNKHF0qzo+eIAE2TqTFnKl2kemVwGCzf2pz5U+AQrOSbMQkwLB0wlQW6DHl0jeXqGioln6s0H+3o7QvBRYTGK4UzAMSKSBZJSMkjVsU5CV7zg9vGYHSA9Sv0hyK+1QgnKZIgE9iPST4UkwSAy3dyNNtq2BYk4kY0CCkyof7QzHUyuFX95nljQLyALzFQqWEO8v/AXYOD9T+gDAwJAnVAFM0v1f+fkqOAfxUXowhzmoluQDpp2ZbcW+Y63D/AKsAYwRgAKSsBQIjAJF0TR+NikEDAMB3z+aUJ1KybH1Vmw65L2Gxnpye6KNVZk4Zu5zpYZHOZgp66dM+wTCAxmQsUHN2dqqgE8BM9yDmlsvrBVDCLBSoYPDq8cOHAsY0lhNgggkG4A2LlcC3ObTnQVFtJj1b2DUGKwEzYXMCChncO2hMymyYshWQKDA13ZdrPgPYAQrKCChLwGl3rmcNP48hwIxihnl9g1V8KODNpkBes/guyQ5k2SSzofrIQKvXbJh2lJqjcSpW4mYdhweU4fOatUJhyKo0Gj3PlIagD5GvQJ4BVrhAu35f8gLSn0yNS4VilPIWW1AaktZjtnGPkylicaY+JXrDjGvK7S2FASt7K1BWfYnRGDIJI8aDwW0AC+59MgKkNbhphp/nPvcwHDrYtS6xgRjATwAjleiPzCwVuCgQF81aJCUW1iROYLIpaTdvS+Ct1mTkDMbDmB5M9UyAmVxDmsbIHQgAM4tZIB/rT5ZQM1+UeEn2pMBDyU24MqJKs63dOrHmabIl7SAP28v9avMgjw0B7mKUGcxziburBjS/pZ1qQIxnlUajnrNYi7SdEwLFfq99veRhqv/EDmRtSXBS9w/oDjgrOQ8n0RbrlfpFvxeIZUBS7bNeN4xiVSIwT1JuR+Mj1xYBrHrd9y9MSeMZUBQdcCdzMIMrUzHjJKL56z85qZNAyNJ9BZYCcWxkqNLM3GNlcIbeZ7LzdCbKQJTvkSyt9l7vybSznz8BNFWZ9wTK23TNq6JKJ2t/ZX4z9tT21t+zdmxRsNg3bLJV7Fm5ym83ApgEWku2wvfRDUjrvpRUSMDIkgG1SzrJVYnE5rnzECX1wZw31m712UFmYB05cp6dMSUwkvetOln15vDnQ+BO/VOnRFUPXmfKOlc4is97r33SMkhN6VD3cFnSAql7aQDWOokwVgVKwjoF8BP7tEDWFnw1sOp5oOUym063kbik2Xg+K/m2a29v9wwlPXfOnm5z+pBxxVmDuQDTDG1W6Y+SXBxa3kga49IdJ9G4FkuVccQJSkU4OY50zqAaAOkNyd2kIRdAKPOitJc7VWQqcW6u0YII9TdVfygpoUOepUFYR/qsx4M4nBzE0XgYtw4P4+6tozieHkie5nA8iel4GEOYm7BSqUJByztPAtpTkWSinH/Nem0jUiofRsjd6HzLflZtbXaswHW1v9nFAMxvv/d+/Pd/+2fj1x7NY/bMi/EdP/D7YrQdx5fffCd6R8e6D6o9nn3mXswfP5aZ1hiJpEXE8d3jWJ+vYr2Yxe9+4Sj+xCv34/7QxmMk0YuxvFNfnefcildqP9Z6sUVXn/OG9yQZkAbyMRF/4T/9r+L0DHY6e1X35F8Dqvu7y//+VKzIJ1/mqjDsCZ+s+XfV236rgVX7JdTPk4C13xJgNZPCpRHf+fIr28ZD9PLAtuKb+nAXWN2/YHeJeNKzXt0DVwTYFUfsfbDuuzVjbteqiteRR+tya5u4TrFTfl/Feg24alO9Vk5j74u/xYHVa6UcrpllN1IAT7F43bzlpgW+2Vvgz/wpa6xettDX2ngZsNpEDmUylNe4csNIkOAyMLXZWDP7f+k1OqCqwYoW7HXw0D5DfYe2hDwMX7Ypd10gL2aZrHlloI5D8jBm/XF8Y96LXz8bxknvIFYBw8gnZrMzDEjWvZXmTD2fyiLrPo1MZ4CU5XnuCIFgYpKUO+veXlqgqYKrer4O+7cL3pqMQqDd0cvKqMEZ+DZAMJXNmWmzYZJ9YSJQgqSZq8toSweJZCEJ6E2DEQEbeS1j2AYmmoClSioFAiQjs2Fw+IGl/VhgXN4bwas1etD6M7OoxkvDpGn00RLwSxYfQYTL3JKtszbz2qwbqywR3HBNAaUCh/07mK5yuBV42+rwUYIK86i5j0Z71kcaaTCK+QUA2A2G+2J+lsu6WBGpQysQgjJvQLw1ZaMGnFYqTzbzhiej5LmdoxkEY8YzObApBkkBgBbYaAB+An153axWaIj09vzsXO1cpjgGfHoCjQiEYPRJnxY35wS7KLeHRTOOgcBAlbaj1bhaOAmTeoEArPxYy5XvAJjcqsweIyXAvtHE7EbAA4FKsAxpM3RPASoABZESGI7iaDoVyAh4atdotELLbK4tA5fWLEASgHyCWDLsSk250i9U4JvJAyUWpLVokBaWdDlga5wHrsrWCzWAYXMPQEZYmQwmQEMANAAlvkOBa+pS2nU9QYdk3ok9OLBGJoCF9EjzBK4xiGao9Gaz/Fbl2GZNw3ycHJjVC8urwDrapcqPVaqOyiUBu9jBBjUoN1fwLr3SaivYtU6g6PMAmgniwEzU2IOpWhIbKjU3KJhLVwKsMGxhHG7i6OhYoB6O9jIYKzmI1NkUkCiWsDVwrcNM+TTAPWXOrJE2vxMbDAY390BAm8AkYATtx7Mtl/OYYEimZEgyXdOcCiOuYrbTNxpvY/R3k22dDGOhGdJ0tSu9WNOZ0IGtWaA2bXR4dNjovhJxew2ynrSkA1IzUWBCygkUAMrn9XdK/AOWLmXRGIZ5zkjWIqUs+LfKf1M/VK+LHWm9RhhplObSR6wLAna1ZgCCsY6TcDAgJh3QcrDvgIticMrIzYmE0kNVuwNyKEEC+4+1y4Cs2OhoDS4WYrIOmauAgDK+AhAtEz/rSpfOI31sI7Gt5nvpmcJ2Zi3lO5kbjE2x55NhyvNwDe+kMFvNRhUo06TaDNZXLFzGQ9L1JDlR3CtpYLu0mgHI1Gi0UiueTDkA+tUl4F7DldDINhQImmX0gKR8VMmS3CdsdOXvAMBnDZQ8TmphFktVQA2l50r6wBReq0pD0g6ZwHCfeDx6DfIYLyOqNjHJ8ySwmsCfEh2cnYzUmUWb+7rA1DxTCezN0vIKnrXvZZvIHDB145krDR7aBVbbX+4ekessU9VFmfj0mwyu+nuSrerWdm8XCKfKoBZINQM2man5+z4JQIGpmGHxZxpnKVlW13KS2jiawe7yFSi4B6Jeo5erpLXXx+ZIlo3SPXPqbrUnkYjwWjBGg3k4jMNBP6b9QRyNB2J2CnBVZZETkDItY/5IY9VMTgBV5joJCxKqLE9zkgB6Dp85ddYUATe13ZNZxqnGyR7nHLQopqSUjXCcAIGJejQax9HBJG4fHcWdw0kcHozjztFRHB+M4oBEKxreKgawrix0g3Fv6/+Ye7nHSH8d/XGdzZDSGMRoRPWBk6DciICc/FPVHjLgc5mzktocIdDG3WzjN996O/7Wz/xcfPbhPObPvxzf8Xs+LWD1N37zzegfHsTx4UG899b78cLLL8b5o4cxuXUYx7eP4+Gbj2J6ZxqP336kY+33feR2/CuvPht3GSrqxwTzOecnUuJ+dO8aeGrP6ZIygpuPNiymZkh9cJ7pDeNksY6/8Ff/egOsdqXLOGB2Y43dCbEL2u0kI64B9Pavsf/vXaB/99WrGXXtHFc37YNjHXBxj8PypNtpXq8kTfuLlovzJLDxnxtYrZvO6oGd52sk7nKIdgHfDwmsVmK8nrX7fU961m6Ddj/XMNGvaPHudQvk7YLCln4rY2dfxMttJfcU8TjWUwISqZNkrOZ3eg/0ntRA8fsdewOsXtpDN8DqUy8VN2+8aYFv3hYAWN1fjHef5oqy9DyRa5HtMFavula3FKw5/HcPMF1w9wKQmAedAl6bNLcP4y0BYncDqE2jOSTnfTYblcpbLv7oLKX/8gCFURXAam8Ubyz78fmzYTyKaSz6lBL7PVboLKZnVyDoMkZHe5hqgNbcyC4Arz7htTcJ4EmA2JJc8iTQvqW7oet6KQngeKqMtAotVQTQHCClW5ZgilhaCbQ46MiAjH6r6wDaZr+4hNJBRQm1U7Lq4MzgS5UvVpk5vxUTIwEXgnXpASkwtR6amIMJeJWO4q6/Z9fp2b0uc6kcUw7m88DcAV0zpnKwrCDZQaeC1GorgcWwMgjmU4M13ZvVBnoqAs0MrgmsZSzlZ+J6XSOV7sHZgaIZM+UuX2NWjNQOJVjPTbkzvxOYa/3RYrMQrPs1StOs2aq5kZqm3MfqHHByKDZH6b+JbbcyUMkPDE+xRQjqYCJmKb/AjCEyBiPr+8lp/kAlgqePKYkfWPsx+0v/Pj2NXoKbYsM6RlaQAbgr8AZQLgNWjS8MdzBvAfTLw5oANnRgPQAbVp7AWyQADiiTNiBJ0F/MSP7ke2HHlnGQjNZUytu3RibBXmocS4c0QUxJJ+SYFECepb7cs3QveS+agCrbNGOSthILT1qHaXTSYQ+5vyght2O5wWcD+WWMIqZf6i0WIAlQVmx27kOsvzEu7NyHJShg0DCP/CwwxgEp/ZwF9mhdAEAi0B8NYkY5ZBqUGMA1kChjlWQX8v5izgNeMhekyykmnRehAmcAyOgrWMC0rYzDUvqA9/E8zHu5zGN8VtqT6RQOM5T2lLZssisxnPI0RBGNDwAAIABJREFU6ckYbTIcu7SUOV6scZXcw9qGjYku67jDBPQMRfsUjVhrQVqHutiFYtVmu8p4q0qlxbQ0s5kf+sVghxMiyCagAetpCpveJfgCtJTIynEBm8tm5L5GsvnFYh3YHZz7KkmMYjnX3lol5o0OJ4xBwDLWyGS7Ml4Zu7V2SXM1jZ+crLPGtJlg7jeNkWSS11qppJ6YombPcZ1yIBdoCsizTXYcax1r97Yn1jevMQeQ0NB12TMAaXO/KPCvjKIk6ULpO4kC9rQ0zdN2J9yl1cllLbLmIwx8nt+sU42pXIWrrBzfdRtbea1Qub/YeH2x5pqKBr4ojbCUZwrLkbgkO/XMm2ScATCzd4vlmNI2Ki9l3TGAzT1J0zLZs9KiTRa35mjOGcq/eX8jVaO90Gx4JdPSyJAWBFSjT9TnKRfQyaqZedc5J3ASkekYz4s0SSY/XePhddRgj/c+a+blMSDJqJIwUB7Ge3gx92TCl4xxS+FYTkBgUqcuFlCtfgqwyvxzh/3rsehLtOzaBlhNIEDv4sMkYQFaAQe0vtnISSAq5lVK4uaZoYAxnj3PTN5X8zSgqg/DA8VKdeLVP5JESLC57lvN3DxVvq+AwHwNgF56tyOAN9ifbn8Y+dOIOOz34mgyjAlbtYjtSL/A7BbMqvnD6AZSR/YHcJ1RrjHAeQJpVpJfktIxFKz1tSqZ8jyjvTXXLu1hzPeUdcH0DkYqDNSjg4O4O53G7eNp3Dk8ituH02St9mIsWRtkC2B5Iu1hZiu6qX1Y40h2rOYurZeMkdm3nKWoIGBN40jJLYr81sjL+LxUxVSAk2LvGuf2uiaN1W18/vXX4+/+/C/E5x4tY/XCK/Fd3//pWJws4ytvvxcvvPZKbGan8c67J/HSRz8ajx8/ikePT+Lendvx8P1H8eKrL8fD33w3NotZ/OC3vxh/5JW7cW/c03muObP5hJpxUEkBeEp1DYe8ZZMQMjtd7H+SSoNRnMzW8ef/yn8ZpzOS0pYMaH9asHZv6Hzof17HbK21vHvxq8HULqlm13ToOvC0i5vtv29nKUpg+qoH/bDMv8uulyvJB2jTmum1Iu9/tM437ap56Ts6C8JuLLxLWLquD7y87a8sFx/liaZXVzy9r+1RU+cLr3EVM7dSNTsAcCY8mvhJ+4QTEjDDKya89Guf4nm6n3vSuH1i+1xIBFzSfhfuqTsGLr7/skvmMvYBxln71htg9UM1282Hblrgm6sFirF6+V1fveg0Yu7dzF4uWu1i3cWz2k2jgLhmM8mX9hfO9vBQebGutmpXlzQ3wEvYAwYHOweGLhDcPfzsGHTlIbBvRuNgzckQYHUYb60G8bnTQby/PYg5wGplvXUtIRf50Lst2tUK8zbu6LGFXbsyCW1bNT1QEgGKCtIJ95qhZmOpZHqkqRJl9/X7Fg5ps/INo1KBSpUUJjungFwXbmbW00AtbMZyqeVg7WANEMUMvdLh4b3oMpbTuNh8mFNkyX6VVxaQUSYUYn/A/OiUQcOFKr0zf6fLMwUcJ1BSxicKxPMAoUwrwGjHeMVNmgB9lvzSG2Ik5cEQAEFBKsCE9BIMuMppHjZrmlIo8klGj8YGjKi6JsyiBJibMrPUA2zi0TTtajREBTbY3ESXQ0cSIDHLr/XgAsvcBpg92Eitox2nMuGxmbcYaSTwBDsLnU9r+mWJeQZHFezLyf383Ew85sLYcg0MB0xxzh+fJNMVhp2BOsBwrssoBvzjR+zSFa7lNvzQPVL+PZ2qbzA7og3EhMVxXR8y81MwBwEhLEB0cbN80wdAg+rN8wMGpC4tQBulsyopR480mduAI5ShE5iaaeZDJWCZzLIkrzDXM8pgamUpiOEABqzL9lUWnmxgxhTGVRrfPHeBU8yBZJ02h9UEWmHvwCCW+VAwL8Y+rCar09qW1n+Us3XOe49vg3AGVq2pqXiXtgXwHY/j4YMH6gMBdwOYv0u1AQE+DCKZJ4khZVBFUgTJWnapsecIxnAABbSHmHZis7tklAaSlmSyrqTjijzFyG2kubIxSw9QVuX29DmGW8ul2bz5bPQTjEfGD9em3J5+pNSdIBbGp/q+B/BusAx5g91ybXQ7PT5KFoLrysxKQKFZh5Xkg0ULCMyPSq4ZKzA+M5FTut3SMGZ8iFlrxrsA9vnc+qViwW0EdnAdJDR4dqQfCkxET1HjPue31o00HxIW1DDxUzoh5UToIZXpa/2x4Q0gsufsQEzp8/Oz1FI1i5fvQMvRJoiee/x4/ju5wbhGQsQu9O5X9WMmypQqzP2CZyh5EpAVafsOrOm8Xa7EOIUtDKjuMmUY7Lh892MjgNMM8Eb6IMcbYBdMQ2ugGmQRICx2LDIV3iktAeDEDPsHgMhma2MuyaEkaKl9gvduAaT8ugBNL5Lec5PlDDDPeiCplZQcQWvZy6kThGaC2mSxtkP1W1WVJLMXsEnrYyaKJKmQkjwYJVZioipRKtGheoFixWeCWDqn2s9c7m/1O/TFLYlQhk1KIF2y/xeEo37XFHUbMB4qtDaLPvd9GNBqOMsSFF9JTEkBzAlaSsPZc4S+sO5qVqHk/mmWnvusPV/krwqRTEko7cfJsmw/lsCs9vm8P7VF6ouT6E45F31Uhm0GVlVHogoea+ebyakRneaRZqW63t/3yftYs9RmmdxQ/ysZ4DPHjk5sNyhvzkPtGVnnWuaB0EKJlGq/sATAIA5H45j2I6YDDKB6cdC3dukQuQLdpxn6BaySpCkwdbmJWKxYYww/owfMXAN45XN1xvK5wrJITlT4DMIswAiRBM/R5CDu3j6Oe7duxf07d+L4YBLTUT8Ox0MBpoCpAINKNMNCh3WqRAbA7CZ663nMz05jLUM8m09Ox2PL6qA/PprEgC+qevjsylw5ffrV2tSefteqgrBcQg0hxv5yu45//JnPxi/88q/E5x4vY/xtn4jf8bs+FX3Mq17/WhzcPorp8TQenZzFiy+/FA/feT8ePHgct+/d1/5395njeOfLb8bi/Cz+wCdeiD/60XtxF4UI0ZZbKYDi3nneZ7K7o4tc6zZusf2hE1Xs34Dh2+E4Hp+v4s/91R+P8znzkvW2S9r4rQdWPcuuBuKeDNFlM+8BTY2B3aVA3/Ug1CXL0RN/9VsJrHqVb///k778SbBqfb6FJC9eMbeoK7/qA2KLTwRXP1B77a9XHVZuF2DV2bKRsNsbOdVIFednLCOWvDfL3DNbYNbz92lH4MVEVbcxP0gfPam/P+jrlROoKH2H+dtsa7vYw5O+4wZYfVIL3bx+0wLfAi1QGqteC/cXwx2hoJ2nNTtj7/xc5V17m343Q1YBS/dMoNevOSTosF/Al+6zBf3qevtlO3Vr3VKe2nIrowrvae+hsowfZ1mX+CughiIQo1j0R/H2ahC/ftKLd1ajmPUnWVTOIc1lfJ3iiAvXLn5je2/tBsRzqIzrkjGlkDADoSoZf1L2rlirCpWyfNElcy6hE3jC/6AMqduTmawgpTaLBByro2HS5SFe4KnAtrxmbrAqte2UYTaP0wytPHA2DsQZ6IhZkyXYpaOqANZO54ADC8rLsoRUbJVk20nTMoEc8Wtg+mRpvUpOU5NPsU6/LdMVsy8DVLMjzRhS4JxsK2mDJVgso5IEKyiPUfAKi2k+c9/x3DCguFYGNuv5uZxuFdgr2HYZTRPo75dCZnDmIn3/VH94jLiE1oCNETUzNA2eSO+3CWIdHMvYCjBrY4MhGXNkGal0XhM0nRxOBaCIyZaMIJxvCQ4FkHYZzGngsjpfxOHxoYJ+wELAJowiALCmx0dxfnYujU4MpNS2OR65X4x9BpJIyHJyMURxFDbbT9qICnCt2cu91hw24IkDuRmq0rVME6ymdBj9VfmVLexQngATjFuBFzBwdR+wXVs9yIa1l4Cz2NUy91nGKNtZZiRpzoaBEHqWlL8DeJRhlbQR052cvlNf9Chzt4yBdEMTCIMFajORodpaGqSUdCf7WGBZJiU4zMIEpfRbXZ4OzTw/oCXvox+YAx4XrgNV1Tdg+ogg2O8pELK0VcWOzZBXjFKBeR0zwZTCKE3OYq4BpEmPcYUOauugXfrDANmlG8r1aRuAUgfjQ2kGAobBNATMR2eXH9oKMA1GI2uaXdTRZDUQJEZUMUopSU1Tq0o+AR7y3bBx+WxpocqACLkLWLjSIU7d1nTOZW0z+ERyAFDZerbaCXCxBghW2T7sXuacXcBLyqGAZOYFEgSA82Jm0u+wz1OjXPcuuYM0ghDj2ZIJMi+iVFfz1UZymEExfitZSP+hqUv/8Tv3t5NvLv23eZVeE8hooLt+lHxqEh8GZXm/ADQxXNNwinELyxe9WjSC+72YkIjA+gLpDu4TxizM3TRZAkyW1jaMVqQucq1lHaW9xahmHipv0klipZb2Js2JLOGSZbtKLtH/MIlb13KtCwk8rlP32rq15vNZb5UJ4LWt9guV8ybzBnhLOqZZNeG1ygkCXMxdbeGzihjKmAOyZmk5T63gLMWuNWizXrRl90q+uXoDMudAZH2+k7Hn5KQqNsQSNkggGYAcE5UwpFMkMdNUTFw8NAikViCdiSf2/AIQk1kpliTJOBlkNdCS1ulKbs4xcUzpGY0JrWGOpw3m5R6lMdzl8mSpfruJ7Z4zVBmTbCn+ntJBmmGU9Ve5fwKrAk8z+DcgaoDRbyuA2jIcYqem/roT2llfXmAtIGYyuNqgOTXulRQrPflMsOczdM+oO8F2zuUCVoW36YjqOqZxrx9HaJKSjBhETIf9mAy2cXsykD6oEhSaAwaEMc4DnkMOAPM65hwa/4B42hPZi7abmKGfrPYnkcW66OSj9lPpKq9iggTBwN9//86tuH/rOG4fHcbt46M4ROpnyH4rVVADqDLagkbQU4IJYDXW81ien8Ti/CTmszPJabCOse5MDibai6rioj2HGFwuiQJNvWQ2N6d9DR4fDNcWVtX3elNzYvV0Nov/+ze+ED//S/8oPv9oHqPXPhGf+v1/MB698SC+/uAknv3YSzE7eT/ee3QWL7z2sXjvrXfjdLZU1QNmmR959aV4/TOfj8PDafzeV+/HH3vt2bgz3EjEC6kCz8c8nzXxi8dlkTK8DlTy3UnJLrAKY/XR+TL+/I/99ZjNqLjiTPP/LrDarYSq5qupdy0AewFY7SQKdl7zmbX5uYymmi82GFzRka9hEn4goPDiMnfhN77LpwOAd2KovXvcfe1q8G8fWP0AeOKlT/PEuO4Jj9Yk8C9cvY0hm3GR/hzVsz7u7GIAVZXkXFnuw816uAesZkzxFN2085buNz5dz12y332AL939jqu/sSur4jnV3mnN7qa9L2m7y27pBlj9AB1189abFvhmbYEusKrFY2dnuBpYlfNlHWr3Dp4urQK866zAtYiXlld+V3PIqkN2k3NsD+2+yl5GrHgR+bnKwJlN1PZGLY7NdtsR4bZ2XLIXslxSQT/X6HOATfBEfJ5hrPvjeGfVi197FPHmchTnvQOVZYkvoTI4/lGHxUuW7zzMd9tZQFvj5VAs3M5Wk0GfrlaIcLecv5P198Gn/WxzwEhgpHNkym2CclKzdipQlx5UbqLW4ikdtzQgIZAcmbmV3WJwT0dJJBOsjyfNzGQHGVBci/Gli4uJh16f79VGP32xFQnQVeoos5fUEC0AkaBBLCfZsnqjF0uMwyzgK2POhkPW8LNebQOkp7ENgaQAKEpbCVrEuMUwwgZB0kOFMaYAW3wZlaSVmy4Bq8o1c+z108WaKEdu7jLF0kPEiCglS7QBllReXyxYIQqwIf38ZinaLTtP8u5SxZ2lKugBbHav2TZm6hqchP0ibU9K9SQZAIOVWHUojVLK9Eo/ExYrzyCgbzSW1uliCUMwAT8CrNFIbuoGQQA+Ce7QW0UXdBizE9hyLkvGMZyf+exc7swALaPJ2CwyGSfBHrUEADICpycnZuoBVk0ODJj0+7E4PY3xwWGWxQJUWhoAjdfSrZQxV5rkcH20YAEEuN/SwyyNY0rAYd3Sk9PDA90/oJ5/rCVr0M8l3twfJd4AGjLgauQMFgL+jm8di2ELACzGYjFjAaDngLYOzHiN+wKgXM6XcnYX03Exd5k8/ZE6krTZ8e07el0AdJbGAgDyrAIS9JqDQa4JW5E2BQydzc+ToTfQd5ZpkQyaBgmiaiiu4+jwMLZZhl5gd+nQEhgbwHUZuK+z1jXVfyUtkeuxJBBgQuXrYq/jIk1/ApRSvpzsRZXqCzyy3qukG1bLpvS5jLtoewG6KiOFzTzT+xzMT9KIDg1cSr59f6xTAqKTCTdBn1drEOCyE1Z2dPcYJeiG6cg9SK822b+tKZHnt7RvZRTjPU1yBJhgkegReA2Y63+rdHWz1hg4PDxsytYL8Cz9VR6Odalhu8JSmzk5ozmWmpkaK1sDbYAYNpkaaL1gHMoYLvWjmf9m35qRr/UYuYv5zPNTZdM2iuM1QHmuWTIprN3Or3nsMqZdcm+GPm29ERPQSxLg7pixAki8hnHN+rmOLZIUWtbs/M1VAecw0ztAgqTK+5M9s17RFt4HBOAn85p5PsOQbDxpziRimKZcgNiYpX9Ku0h72NUKlChqH08gVHtMuqDD3K7vkh4y61RqIqvVtJYDMANMmRXME8swr8y4supFGqkkQMQ4zHGd1QNmGAOgYvzGnPAzSp80pT8GqR/MPCnpmkp40dCMOwA0+oS9iX0oi5Y7oLf7VTBWMt71fGKs2o3duqoGugoAK83mYv/70Q2vNuMdOZdlanlqbBsUhl2vNipZHX2umK11LDDrts4jkjYo4Iq9LAFAVz9osieIbz3UJOg3YKyAdSWF+SYn2JxATMAgmb/q+TSaMkCrd/qzOnNwFqlkcKtc4DPPLhgGkGs27S7YkNuG77fOdKVZy7+VnHY/s1ZMAFYHwzgYDOJgNIqjg6FYq7emmEDZyEl9veFv/Xj4+LHPQr2+584a5qpSD2luhezOyiZxSuAC/Hu8SbN5YAMq9mfK+p+5fSvu370d949viSErVirnqA3j33N3sF0FK9igZyPB4WYZq8VZLM5ncfr4Qazm56j8xNHhNEbjaRweHqdm+kTrXirPJx7qs4rB724lkIFvfvJU2TSlgFXh3wmJM7b6vThbzOMzn/tC/P1f+AfxldUgFs+9Et/z6d8b73z1rXj3bBHf+wd+IL76hS/HQ9ZDqlDOz7yGrTdx67nnYjLsx4OvvhmD9So+/fEX449+7Jm4O97EmLVNzHQno3UszcSvdbh3440CUPpIFjBEO4zVzWAYD84W8ef+8o/HesvZN6vXcvTtn8ubX/9z/uUyoL8u2R2xvzXAKnMl5bxKJqW+TMjcJaBrJl6uAxu7wOo+xPUkss1lzbcH/17ylquA413ceP+DO5SXax7ogwGru5CinlcXuBrsuwyIbiLOvY9176UlNOV3dtbOpusqRt8NoE0Dyd/5HnMWd/pd1/+QwOo/5zTorCdPd6XfUmBVX+krFiHhkt2iubEbYPXp+ujmXTct8E3dAv/On/yXvSh0VuFmQ0uQrdiSVS4oxgRaQ015WbcJMAvwFS5m3wAgW7C2y2Q18Lmr8bPTsJ3728/KydE0f+z3lGV/9hJuF7XOBV0OauDNQFf3RbNVvck5aOK2Ydc9XPUFrH5tNoiT4aH0rfocOPKQtk23Wt3jTptePJ6bcZKBQRlFpZ5jtY1lyy5fqrOVG20yGzEkVJ0btDbdSz6v4IINUqWfZgDrOSF/YMa1E054J1WQWY73WTKlbSW/F7aaQywc72HbGWA1wGUwobQrASz4fgI3jz80/7JUtdngO/0izTI7uxPwyoxYGmi96AMW5H3BJkBHrWH4ZhsDugokFhus1X0t8I1nmwL6lb4eoJLKUR2UUXbHyDWAlMFn6lW6H/w7tSHsynR+FiBY2kZ8DkCP9gBgWAH2tcCqANgE0MRg6hyxagS02fgCvAlCE9YGSOZ6tHkOaMDI1ohk05QFi11b+orStEU7dRnDiZ9P8wIHcECL0cRAeRqmAJZyfUBsle3D/gPUHlF2PtAzFoDMYWs8NRgGCGY2sPXxAMwG40lb6pvtC2AKCwZgpwAAyozpP8qQLWdh4xmV3vd6sZjP1D+wZunfxTngbs+yCdIKdNBJX8A6JYiaozmrcWSeDAAmLE4D1C6pny3n1k/lWrAuYaVmEFcMuZKcINiyziXAVzrPC/SWcEVT4jye4AANuzN1eAf9OBcLERKtkxkAr8VGBGQym3tkcF+lzrCV/PwA45KIYB5sbXrE8xCyjycjAW6MCAA/+lMKcJRVT8YCv4vRrj8zIcK1AGasm2pwsUrZBUCn4Q9jwuCuS+KTyiZTKNixYlmnvqNZmBuDygD5MhbbCHQG/KTN0VSVPq3Yuw5QFQCjpct95PfxObU77Ut7zRcNuFTmYiLF5Z4iUDfXWpkjbSmLHWg8MQQ8ux0+ydCo35eRCwChQQ+vwwCraAfKCEi6oFnVQKIjAcjF3CAwoDbtyXiAMc6PZEgymdNIFkiuwGxvmaYls1VmaCQBlgvpw3INSuutNwqDz2xKf8bwhs3ySOjAsLUx4GK5ssEcQCftKl1RJxCZh4CDuHEL0M3qBpi4pTdpeQGvg34mA/s2ULI+JKw8pDV6SLuwCgGE06cDA668X5IEaVJGOzPGaH/aw+010ZiQ5jNJKC2HaNcCbIcSN1ZEYD65WoAf5qOAY1h+AsEzCSjDq7asl7WTMcmPNFD1b89tJTjZPptscJeNA5CcAHWCiSoXL/C1EYpM47JsQylgC1R1v+j7Ur5AjPc0xzRAu7autSRqfPwQi7l+DwNRrwPZATrJrs4gOElFIaMbGW4WnMmqRrmyoLu8J+35HdkjMyVLX9VjiTbXWU/bJfqu66DVuLJ0dOEVbnv6fp+3MslpNN8HKfRj9Z+/D7CqAQAAVvOcpHGokvFMiDcl+b5OYxbVJN4zRZ7nNT1Lyi7smGNWUjjPokkR9zXzqFcJ5JaVldrxaepJW14Kcmj/qldSpkZsZF+9wB3WCcDUSS/isNeLAyROxmPpmiIFMOpvDXAqqUuCN5MWzHEV79vcjeQN6QDryqN/bLkAj408ubEXDAYdIPVO3L11HFOt/8M4GI5jDNNSmsjasnUPA3p2vdRY3CzOYr04j9nZ41icPtAcZs4C0pKEQauchFl/iASWNcR3ZL+ydStJX+fOOq/X2bB+X7r73XM+es06xQigHkiz+h/88j+Jf/BP/q/49ZNlrF/4eHzbd/8u7U1vPZzFdjKMo/FRzFabOLx1ECeP37fsUY9zzDo++uL9+LVf/qcxmYzi9//O1+JPvvpCPHcwj95ynkxynz09DtsgoAGSuhJh6l7GrnXKbcRo86rH58v4i//Z35DGar/HntrBGhUfdOKQTAq5uTJhsBPstP+4DqTpxhf7MVEbq1VuIudTJk8c/VxeIVff3o0bNKZJNLR01AZg25FwuOI5Lv/1Lgx6AZutqsj9DycAX7/eZ6juhHJN7FPfVez1DDrUB44zWimTvS/UIbEbt2qB85s6mtL67TXgYreP1P6dG92Nv6+Gh7nHfdhV+1eRba5EdjvPv/N4HgmXJo8+UF8+4c3d+H2PU9wF0K8FJTtfsd8GH/ZW979vF+re/Zbrgf72Drrpuf37+v8lsPrTP/3T8VM/9VM7bfE93/M98SM/8iNxfHz8YfvuQ33uG9/4RvzYj/1YfOUrX9Hnfzvvo/tdH/vYx+JHf/RH46WXXrr2vj/3uc/FT/zET1x4L7//1V/91fjhH/7h5vMEhv/t/8PemzZblp1lYu+Zz51yqEFSlVQlqaQaUUlikCEk2k0LqQHh7g8iGAIMfCaCH8AXPhG2A/sDEYZAjvDQQRN0yy0khhaEbcIYDAi3RGNAsuahBlWp5ikz73BGxzO8a6+9895zb6aqJNTKqyhl5j377L32mtfzPu/z/M7vxMWLF1u/P+4BaAP85Pfzu/fee2+8853v5Gd4Bq77etoF9/iVX/mV+OVf/uW45557rquN/lP40k/88LvL5jcnjhbgmUG0YybjAgoet/DV0beyGF9dY62oWi5ex6WOdBeMLhDcAUaTSZCMSy56fhctYg0AeexaZHCWaeS2kQXQdHk5jC9c6cej+714obcVK27CteWFsD3StLRhuWr5uyrNogHLqkW+Gx1MdqYX8k1pLs3E3zA5GpJrp4LSGdIAVbaMJBC0eGf5EqQsFcgNRTnZqGJzJ+nKlOmJ2K9KuxSLAQdt4oqWC6j1MnnAwgEfAAB1HnW4LBqBPszy36INiFlAp3M4VTs9fujv8vAtdgsAV2L6OgnKHd77CTIUwNKo3NzZb8ohESCGQGDp3wlMxrMTLJKkgFJMJQsgdo9MP+w8jfTiNL/Ae65hRASgBKwm2qt7/waDFQCkYO2KPeqwsdPTzLRgSXQQKYdFb5z1kTs8P5TCGeqMOpM0eoJzt1heg8mWU8fFSEUdg5UK0AInbKYwkyUr4IL9o9+jniQAO4I0lmzgwQpp0ki/Rn24PZD6z0M72HoAVMmIEtjKA7QlCpZkjInJRuDK8g9pOiSARkA2vstU6YF0UdF3kHqN90omrlLypYPL9Nc1WGYCFOczaTmS9UvwGJqT1jtlmcRAxg/SHtHeYLpJj1P6fuwHDiKwrzGdXOVmSiKkBvA+ZmCSGIV6p1GKmJBg5+A6soUqw51km1L6AO4f3EQLIMf7EGg00IqeAEANYApAYLBqMSYYVLCBHbVSe32m2icLLPWGVT69Hw7TabzGNjIzWmni0qZlH3JKNz5PQJBAAdrCTu7UzcS4h54nWdkyECKr2qAWDv8E3QBkmmXNtqUBnPQBxVbUrMT7MYAgaQv10yBYmvM5gFW0EcqP/8ggBsgMEBLanKh3BkTAdJbWZ3FdR/8dQm9X8zn68XLdp3EWqhKMTYDH+KGrvRniCaygDysYoHEGJnSmbxPAXa8KiE8Q1DIOuF8SGn8wAAAgAElEQVTWN+t0ALYixj/mFbDEodUqKQKaC3nk46DPfkfm1Zr1jz5CBi7S982+J6ONhzPNgwiDoR6Rto+2mEEHmcZ3Bsys/0qGLoxqbAhFVrgZnZgmIVGAQx90IGV+uIwx3MChyToD604u9qyP1DkFIExdUunfFuaox/7hUWPSlenwaB/UFYMzmPMN+ua8wj7CoGECfPozzb0ArAK4VXaA2N9pjqiqTBfw9l5lCeaw9V6ZPky9UQW/yCL1HMGnpbwLAypaZtLwCe9LfWLGbnFPZRqQFWxTKDB3oQVAYNU6ldQ85u/S1AfO8Trs00iH4IDWHu9s+CfWW/yP5jwASi05xIwizh8A8QDUSn9US7k0u5lVgj4C6RkGHwy8O5DH9Q59yfHP1DrlQV8zYAFxCax6zeR6W7FAU+ah7FCqDRnXABuZ1Rk7LZDO0g4CF7wmVsaOWgf9e0pbKODLsXqV/JKNMK1PW9hIFbDLvkVgNdEzmV4SQE5AF1kP0yH1SiEYtTsYxDY0kWEaNerH1mgQgPYRfEDZlktIdCiwvFzDYA5WasM45NhZBUY6TOcIrNvwEI/HHDOdbMW2dVPBTj23MyV4i/kLmqho/RHY6n1YsK7JTMXM14esytFRzI6uxHx2OY6OLsX86ArH7HS6G9PpNudPgKpYfyiJxD2TUt0ToG9v121gWiBm7VCO+zluL5vAKtnQCKQuVvEXf/2J+MSn/j4envdidds9ce93f2dcfvaFeG5/Ebff84Z4+qGvxYtHi9g7vxXrwSoOrxzGzs75eOnF5+OO218TTz/8VWYzvOXVN8WP3nVb3Lo1i6EZ5TWYmlumLGvuP9ugVwWsElwdxaI3jCuzVfzXv/6/xJV9GPchiKZ+q4m0Day26uIUYLU+RnTPKZvApRpY7dZ91vtZgaLyffolSKOErPDqxkUb99iWPumXJwOIOpSeAFF1gNX67h2cs/PgTgZmq1u2jffaX9z0Pa8Z2dQnApvtO3aB1frTTXB3LSfXrdXjCDTNNZt6y0b4/ppa9CwX08Su+jkrsHqWe1/rNTeA1Wutseu4/iRQ7+mnn/66QLxrLcrly5fjN3/zN+P7v//7W2BiDVh+7GMfi8997nPxMz/zM4UNca3PwfVd4PKs9z2ujLgfvv+Xf/mXrfrCtQBh3//+958K2H6jgFWU8wMf+MC3PbD6k+/7wYY1mezGciYRiHT8Amwn1Tr6iouxuSV4ZFZZK0tkU3RWUcFkVtTLVcMwUMEK0OfSSSs1P6sjtACNOpN4pYVSa7XqqpxmcfD3+9FEAp9It2s/hvHQYT8euhzxfExjIZSE7wzmFP47bh/JhbRTmDpi3F0wWec8EDjtPYHV1i42U60UseTGtwbWqoK0os+ZBmJxOQKfBDm0aWQbVHpTrBkbhHS5rKU93C46bFlHzpsMnWkSJJOZVSK3yRxO1itlBCrmLQ+SACTt6suob6ad0LQIh0Ok+ypNla9Mt+xGAkBEEoCgAI7UVwDJKD0261mABAEbH7ahmYjbJVMXwEYy8HAI5kHbOn8EKZOkvGwi+wswQfh87K9ddhzJljhgZ5Yi0m1l/COWEkwiALjO6bjN3xPIyGv0LIIDTkdNyQtmTKaZizqdzRjEdExATAdrMYkAbCzAYoNmIkA9FlbyAXJNTqBCDJUBDK9sfATmEV6EJkRkjI7J6hPAIX3a4RQgqoAwAGCsc4LNQ5ptAVCFKRZBNQBSMKwCa8fMPbJJrHVLvVUAvzYCIthq0G8BINp6m2DcoR729/d5LzBxWz9k6Ek3FWA5GXOjIUFFjAewNAXc6SCLMgCUS2OLw4ODkmKtOlVfBPjB1GYzpVEGpubjHjQhE6iVGq3sTzi00pRnzbq76sAJnVizk5L9negh2Z2Vrh7AZLwXzbkOZ0C8JLFKBpCAKAD4W6OJtP2cUpvMvTQZkq+x2h1tBzYzza9gdGSHewJS1HFV/eHeNCKyFi7S7fF9sNOZtp6GQmakg2mXLutgW+EH7UwA30xR3BvlRH0R4iTm5JRE1Dv6SgJMGPMEp1RfCE7guWgXaK2qjQWoi6EpYDf1uwF6kdFrsyh8H6xVPBSfHc7IFSS4mfNQOtUL6NHYa4Itho/4DPVhaQGLxYxnsb84UEENVGutkj2K8eKACL6DeQFmYmkUqPezfAgZq5oTOF4MjvJzsz4xzjGH0UyPAN2a+o2Yx8AGBiBPVi7TYAVGIpiEcaF+IYA9mewAd2nOA0kMZg/0CaxqiUJasbO3+wJ30xCPfSolWhy8qo2tCOo500FBNMXtUFbNzTbm8tydAGmOiZ5w4cJ2T6an2KuNCROHhEFaShQsrWHNOvBNvHZA5TL3NQLPpIeaPzRBov6wU/JTJ9xhKABnBC1ZNWYaFzmdRuaD98CShPt5radepjVctReRVjbSp8VYxQ4IRkOqc+69bBopTXKWynWSAR6tjwTyADyndrnnLrHMwZgEl1sgFyQWcC2Gmz7lxNJkSBTw0mBoRnVdJgQKZSYFYFOLYp3YI6Zje/uk9VnFTyakXqSSAeCH1b6vyvJpgUiWREr9YmV2JEtZwY56P2N7lhKoqVmMfPUCrIp9Rg3kAeYqSTAANJ0O+wF+5/npJHbQlxeLGHBeGcUIaymnPe1h5kvI0WDMD5iRs1gP42AGtvmq7MsYxBgMKTGwu7MT53b34vzeXuxub8f2ZBhbMI6EFIAkxGOAtQzp/v11DNZzslJXR/uxONyPo8tX4hCp89T3hTxPn8xOrFej6YWYTHe9R8iNlfbHNBV1E3SZksnsa5iNzaqb5wjV2/EkOe53qF0EksIgZstV/PnHPhF/86m/j4dmvei97r5404MPxnOPPR5PX5rHm97+QDz+xLMEoKfTUcADEhI5h5dnlO94wx2vistPvRBH+wfxXa+/LX7oDbfGzcMDji/s8RM8RZnSHLXhCRwnP9YAq5TFgb7tcBwvXDmK/+bX/1XMlhgPXAmaF/x6gdWKxFDjdmcFVk8iY5wGrHa/R3KEzxdFsgRv2Rmz7Y3Waf+q3uIqUPIEwI94bPO9FqDYST5sSRQUSoDL1Lp91V5XFfkE5rpmi9bVm8DN1mc+Jx9fOye3bJKC6u8lW3VzTX/zgVXOCd02rs7jp/WUdlu2yUinfveEC24Aq9dbc9fwvS6oh6+exMy8htte86VgkP72b/92/OzP/uyJQORZAdDTHp7A6rve9S4yN3Hfp5566lRmKe6L+nr++ecLuIt7/fEf/zF/l/fLOvyrv/qrM4HA3yhg9bR6+Xb5/Kf/i3+uVy1gak412jifPB0nO0BfzwUXX0CaqaLZNkhKNiM25ZuCY3WqSa59Cc5Vf9bRUh23601M/YDUC23eIjd80nb0BrGzPOq3YkflvRNYncUgHpv348svruLJxTgW1A7TxlMsjeYg0EorTEA4OxaKlCdqnhucstgqi+9ZpcToLNm8Y25+yhnGDIxW2onLV6e1EdBJoDfPXQbi6KzrR3DRzndiOfPZ/r3d6ksfckGYap5gK+UGRBZlvltlutSNMOdBF8/FYTRBQrkIq6rJYlnqgEyXdj7IfY3HHWzKZWKRQC/drhlpF4tLRZE5C1LOqN/HutNhiyYMqf9mvcLULCV70+YyuVng4Z0AL2lBpZaYaIxDrhmtCXxndpHaQUBjXsOINVyvASQgzdWkhwxarJZHlBvIlqBuIBEyHMCURs1rSz8Bk8bv2zrQgNEk3UsAqyIJSAJA+oQ6lIOVlIZMBKwSkMWBbDK1mZZM0Ais2vxj7TTywUT1zf+YcovUV7F+KR+AAydOgdBHRB16uJI5l6Y11kDmgasG153iKvBbh+QEyMdDlGXBlH+kzMsQS9qh6A8AcGDwg34ABi0YqQAPF0hNB9sQLFICr9IhRnVSo9IGVJz3AIamtp1Zr+qOMowSW3lAJilTfmmOJnY0WB4oC2QUKGOA4IbfPZ3E+T5kswmky5lMTD0DeTR/UTouGKmaI/o6pANohfYm7qOJWqDuWjp81CN2uROgxGVMtXaQJDV8ZeojsCwPVrmpJ6BIo60FGaRkFJvpWlimnhoBPJAxiusNtCttP+eXNQEdjg0AFQYw8D21r+ZmsRfNxrVoi8BDBYkAGNBlnQfCRt8PKfXlMFhrI1oDU+m1MHBZE2jAP/DtGZvOTE2OATBqbWyG9kBKv5m3WS+oLzJOnRateUdAPdOuyUCTgz37aNGeVQCCTHmyqKHHq6CCWM42l7EmKdpMKfvSpiVgTNDbkUWmnmuNISCIMQ8TKQA9YHLjPWjyJxaf2JFg1Au8VVlRbjP+CoNSYBSYwgSke+hTkHWBNAPSk9Hv1DcprcJ7NMCq+paMn7jqGqjHnwCzAcKJAYk+kZkPGnPaY4A1jUyCvKdS4xEMUdaKwHplnSgNlPczq1SyFngGQHmkWUueoyzTDhIKXtRuoPqwHPCVnSGQPuU0Mi206MoaeJdkjAJt5KxXLNYc3wDRc7ynHIrMv8SORK2Lsap1nEZ6mZmBtTNdm9lg2uClriWDMWa+J3tUZPiyCZQkAU0SKfoSNATDMuU5r/BiqYKkgJ02gnpW9Q/vAzCHSkO7PCfHXn11LhS+Da9N8800y8rNRNnDpfSTb5R7F9+jnOdTj9USVgpLb8oBQh34AF8ZdeV2SsZozcMw1mi01wOrHF1tFVMYRw36sTsexS7GEXTX+xHT8YAxL0oGQXZoFTFfwxhuTj1VMDXnq6DLPN4Oki7b00lsb23F3tZWnKMJ1Q6lBcBMBUgLABXTzxjrS2/JeRNZMT1mxRzG7OBSHF5+MVazg4gl2OdK9Z+Mp9Q4Hw0nMRpNqGs8GGJdTyO8utNrD1+DzPVeU9qy7evL2aLO5Kqu4ffRlviDURQB+Zj7jhbr+Oj/8afx+Ue+Eg9Bdej1D8Rb3vHd8dzjT8ZDjz8Xt9x1R1x66SAODmexc3E3toaQbVrFYLwVV158Pt742lfFE198mJkn3/fm18d777g5bhpe0R6jalMtjSeQRVpDHkEL7UtlqDiK9XAUz7y4H//Vf/8/xxr/XuH3lc7qJmC1Hi6damvG0zEfbDpHHY9ZX3WTFtBdhs6GG3tC4haydVlnXjzuPb7e33UBuZpgchUge9LDuEmuPqxfQme443/qSal9/sp+k9/bBKzW9+ZcfNLhuluMDZho6yzYIt2030RrqB/q83lzRdfP5Op3zGuvPleerWGv93tnu3vdpOXg2vxyQ/84ZRhtaKTjS1Z60Qlt9m0rBYDqqtPYj0s7zzTyrNof+7EfK9/BZwAR3/GOd8Sv/uqvltrvppyfdI/u7+vme/e73x0//uM/Hh/60IfiT//0T8tHKROAX4Dp+slPfvLE5x7XHbLMuP9HP/rR+Pmf//kzSR906waA8J//+Z/Hq1/96njxxRdLnXTB0q7kQl031wKsvuc974lf+7Vf4ysdJ2Gw6Tld8Pqs7daVaMCz6/a/5ongm/yFn/mXP1RKIJZpBdrlId9TcnsSahYo7VHSFcqqpLmJTdA1o8Mnva+C1K0f4Xx+qj/koaw1UWJDdkzKSCmsHD/505lgu4ugJn8BXQQnhNTwSMKtA0wk1oN4Zt6LL19axWNHg5hhI8UDcDIh60meD9Wj8/+PncnFmhQ7w065eRsuiA0LNkFObYoMfFeTuLBSPSTTPZsSVABzadPqWj8zjykASLKOmuOHj1R54PEBTZstHZry8CxwT/UmhqE23dLwxOHdqYYEMhuXYO2zrXlVDvIG4mzu4jOymLUFPMhznTblTPmlNqCANLwp9MmgyyinbZkx8VBs4AkHaKZZWwqAADxSJo+Qso7NtPRZ8/CdUgR5WCdzMZMxyfBRqj2ZcG5bHb6FcDKFHkPHjDMybxBggHt1bpQMJBJMRf3ByMQu80AokXafLCh3YTMmq77Ie4hBWsB4I0bSxpTOpFjUSuflYYfdw2xUgIN045bWLoHpyRYZiZl6DJB0Dj1cgIk2QQKrEGycZMgqBV19mincVap6tn3Wb5NybLaEpQHYy62tJ3CwMaJDuZQW3aNrOwEnp9umGQnNtpzuSqkFO6MX0IXpvQLlWD9mbgLEIDst69/zG4Av/IAZSfDV7jpk3abmL2UozEjDi+IACH1aptqKUU27FbORk30Ix3eWz+WVtqRM0ZRmPpRkwVIp1ZpHGv1igNcAopjyD3YhxrUNjnJOLHIAqYOcFjGeb5NNJlM5sZ0J0pk9zLKikAS+kZIscB4gHgA7zjxkbBZIhmAewTETGcggMoMM6doCVpHOCsY2wDGBbxiDycTE88GoJBM0XdepcYzxbdYnmN8MnkgWAMEY/AkADn/H8ylxABY2dSohDQLzuQWNiXgcW/dibpMmjFreh+ZNmkckBRKSOqhYztlmc7LuxcqlZi5YxdArNbiUoCerySZl0jxdkUXNqsWzhga7ANokQOz1CmUQ81NrZJpCca1IQz+zdNFfoJ2J9H5KcyAgg3J7GadOMOYssupyHRBoyLpCfzKTm+2Ep5KpnMAqdH4hl6EUc9uk21hOSzG+R2kOp3KTfV4ZD2I2ooSA+73+npqpntsYMKqCeGTiI2CCOm70NxPchCSMVkiBtXwHg7KrhYJjWiv0OeYqztd9sxnxe8/VzPQQRMpAQL2/QLvpOdCpxsyqaxmQsw4uQXaDo+VQnxM4QQw9W4AtgjT6HdcAzte5X4EREUyIRqh+9R8EkQhOo72k75vp6rnPY7ZFvURwiIIdmyB0ag8mW1UcTo5SSpnoy601p6xZGUnznqPa3HFNSbC0VQLfjHq0CuCUvaXbLC/PvRpb0gx4T51qExpddViuRf4oJQ9SXrFG+coTuA5Ts91BnBLsyj0c30NgvzR/AagqQAG2KlbNYSxjZzggqLqFtPp+iFEKjVXKd0hvFsDqbB1xeHQYh7N5zBeYr7FODmNrazvO7+3EzRfPx+72TuxtTWMLsiYoG7RVCaSKlToerGO4nhM4XcwOYn54JQ73L1ODfL2cSwqAEim96E/6MZyOYzLZjcl4O3o96JVjHcP+J2vTbdzqJycjPdzjnfEn5z5NbrnLVviCGUf9fhzMF/FHf/Jn8f998XPxtZjG9pveGm/7z94RX/7M5+JrLxzG3d/91vjspz8fEKG97e7XxdZ4EEezZVx6/nLMVodx9xvuiC//w2doevhdd94W773zprjQ3w/a/FUEumSuZtFzzEmSqn5fAOEK7msdhBTAIJ6/dBj/7f/wr2O20L5cmqruKK8EsKrJ5cSf0wGj47+6icV61nueFVzU5HHCXTv97yqmYxdE9F7w9GefFc28amIqv2hnHrZB1zN2/Y0sX3lq1PXSnp82K+OeUII0v/Vk3ZLIq3xP6v7f7venv9mmun+lgdUMirCUPptWDdYu/Els56tecQOivaE6Nsli3ABWIyJBNACNqcPZZbB2U+ITGAVImWn63fT40+5xHGO1y1A9jrF6vSzW48p8+jCKyHcHEF2zXR944IGigQp2CPRVk8HaZbl26+KswCr0UWtAE9/DvVJ39bTnHAes4p6ntVtXl/U4lvNZ6u4fyzX/5b/84ROLQj5FYZuevCCVaypw8KpVP+9TL6QdYXiRrnQYqif4/Ds3oWQvdVibleh8M6dm0npT7i6DtPXirTCsN9QGCjP6jK0yWI3UWX1xEQ9fiTjg1hmLINg6pCmcsGPZsBymLlfKJ9TrqPdp3ZtyYYSma1ojVaBx/rVg3T6cKZ3eGwGSJPWgZP4oqulF3cypTDtN1gyAE6aDW6csU7S5SfZ2AMBKMqf0extjmdmHZ+LQwMXQQEwCygQ7bXJDEwObfST8m+g7QTqDGtIy9YGPhmQCAgm6VKmkuAdTckleU4oz9S19QMWGBuZH2DkrRVxov2QSBK7Rdbqk/ctgh4d2Gi9JJ1JNJmBYGmrNJls1LqkEmb0gbdB6kU5j1sHdB1wSjgTAKk20F/D1BmMX4CsZrdYQBcBKQLpmeqYOQbY7Gchi6ep8K73JBL8IPrPt3ZgsuzX6kmlsPT5ie72h3OnnS4Ku3NSgvlAXZNBCvxWGNga9qRu4jh5MpqiNKY3VBN/RJmDRZdvgozTmIWvO2oPS7W3mCrIYzUIl0MprzRDF6OwL+KR+J0YNUpgJ9rO4YhXmdtbaoMnCWgLYItNKgKJ0K+UIzvRuMIoApvZ7cbB/QLarjIJ6AbAGfZB6lOzbKMOCqdNk6IgCyHpi1aE5CLiqz5GRba1Fygh4UONQB8911Z+CC+o16Z4dcXh4JI1aG/UA/EEqOVoUrCr2Q7aztFJTRgFGQwBf4fqO29G4CuOo6H9KM5jgdzKGPW4l5SFQmoBjslyR/2BmLn6H9ppOJkUyYULd3BWNlgiSgy3s/gx2L0qr1PQ5tU1pYgc90LX6PBmqqECDXZJtEDgGGQP8Pd+BEg/WyKTBk42Q0B5kcA9hkgVzMUhaKFUerQzQkWUZaG5JGQAa8Q3E8uRzLCORJmIKmmlNS1ZpGp1xLsQ7O8CT5wJqK7ucCTaj/RDswr/ZJtbXbAe0lAbBMWaQGv0Eb0mZhMwkQSwlDayAkyHAgb4yGrNPq5wOjBHUR/0JYGW/hy4q2YxiTMJ0DdOWTL40Y9GIzQZHDJgYFKUkCAzBFgtqEKfuZ73G8ZBmPWsC1Qga2FgQ44tZMQDKyRTWPErJFL6zgkcEpry+aQxppU5QN5fZBHMxfaXOaR7OCILirsLEi144+z2ZxzItStMvsf9twoi1aO01zGsg1x2MNzNyFaDSfGu8ke3HudQ/ZPlDIgNtz78bFDb7ir9PjVegZgYa8QwyT+kAj1eQ4ZoykaxdzSGD5+sZeA8uDwQTAeIqU0TmVQBzBefaRawAI8JBbMpIqQ0DZN73oa0YWPQ6netg7hmal9U96nZLACz3hWLINt90HKlhgDkYamEG6yar4bvkgQRg8/mN5ib6taUhmHygNTvLVZhvmUWDMQD9Y8+rMDQFMxVrM4FVaKGuI7ZHfcoDkGWKOYz1MYjZah0H81UcImPC8y1S/S+cvxDnzp2L7a1JTMej2ALDtN+LcQ/MVKjwYJc0x840eutFLGdXYnV0OY4O8N8lMlVptof/IYAyGHE9Gk+mMdzajd5wIs1mtrkN/jBquY91K9ngrB6frb+3QK6zgxE1sMrs/6QwQHKJc1OP9fL7f/wn8ZmvfCkeXfRj983fGQ9813fFlz/1mTiIcUxec1M8f2k/+st+7N28y7n58GgWsyNarcXuZBhxBRk+83jX/XfFP7l1O24eHjFYJxKA+zszc9rSABlcqd+1D9B5IPKFdGdhXjUgY/VXf+O3gvlFa+wVJZOhDrNBY7VsOk6o3U3V+QoAq605uIPcbgJWa953yYQ7scPkB5t0TSuTqVwUq/tdBdQ5OHc6sHpqoa7pAm9dq+nrbP1/k3wC+n19l/qdKFFXfdqth/ra+jMGKpIA1XlDidw1PxoXDtB3vnPS/fMMeVLlpVY415YNBl/XVPmd/lDK9jIBqyULw3uIs5btBrDaqanjzKtqoA2X45pXvepVRfsUv6vT54+TDuiCeKfd43qB1S6YeJaOkGV/3/ve1wJAz/Ld2pSq/v7tt99O5iwA1729vfjIRz5CFix+ulqrXSmCswKrXeOsGgTH8097znHA6nH3rCUZjgNRv9WB1Z/+F5YC6DY4d7MpVuY07nq698a23nyUyRUbI2/LWosxU33qCbxKC2N6o4C2mpGah2Nu+H3Q6y7wrYXGqXVa3HlUaRa96u86iOeuRocdbZwViZY5gVmYTNPP9LleHK6H8ej+Or78wlG8sOjHog/XbWxOpbeqx2oTX34IQnXjwS5bggJlA9F8T3szpy8auhRwmohrw6bllQR6nMKdi6LTfXWAEpBK8NObkTqttzBArL2pwzXOuAJW6G6cTt9khYLxY1ODPOtUC1syM3WQUy6h9DidgsxygIWpQz9BVaeLk3gC3U8zKmlEAzf0hYw4CNkCzAAQU9MPeo1ZDhiUqVcofVXdH8AfQcRipgQWloA3GRjZgR2HcXwPXcKsRDJXSwqr2JLUlqwOGGAJ8RBv4GlnZ4ebFV7nbon9N9y6KWlgQIrvA+DE90KVoleyfzKoABZMn8Aqj9cEBOXqTQ076DZCGoCUJoxfgLBiWLIsZgtLU9Pu2ABIkAJrlqXvXEyUeCju9+nszR8CmkqVh+kSEBWCVgQMljTZEEvYgCLqLVNPybqDMUcedNNZWoAUxv/RHCZUSBEWQErGsIE/9BNuGB3ESQMduJVTI9MMzmRgoh1nRzOyE5mi64AB0/TRJ6EtaekDpj0T4AILcmRQUOOYzEv0JWj6AnSvmOWZ2j2ZTosxT0pPzGZyep+Op4Whu1rLlIy6ogB8CIYKaBWYaUCrek8AW+wJ1lRE9ZExA8MhtEvR5xQgnwERgddwtV/GEcpCNhWcngE082ReZkVqy7odAW5gg8h+QpOOAdlUBGocuWmASvUz6TJKr1OyAcmUBNhkCAGMrsEgZpAsIOAtWQ2ZRGl+wV/QF2i6dHRE4xHMrJBtQLsodVtsWcwH+AHYugawAKblHAEV6LpiTlaaeTLUKVXg8qOsvIbMdrExEZRB38O7JjDo2AMRePQz1Am0cGkyZNYTyr1AgAdt6H6M8tMYy+xt9iOXRXrD6kcA0aXXJ8AU9wIwjJ/E6MgupBHWMqAljK4BcL4xgrKRn9mXYCoCbGMbLSU9ARAQ30VAB6Y3DEDhFRCksSU55tLJeEwAOw9iYmhLqgLlTeAH45A6sYslyyuGsIJm+EH1pO5wynOkiZH0ZRX4SkAf9ZHMMfYlAEFgw4O9TLBR4B9cv9GPMU4zIAJQiwAn5kMyZ/NwKHYixgQBfYNjmG8ZqDVDk2CngdIMIhYQEG3b07xc1j8YxaXGNdcsBRNRf9jTUisYzGoAqwagJVejcUvQ0+Z8queiTqnABGYFA6q5g+G4thQA3NKZUUBZHGirEjo31OpveIDj9sUAACAASURBVB4gLgzG9lp14YZ1vSNgAGkIru4FQGTAkTqUAogIbhvwbUDNZLSa4crFSqAnAFmsEQ1wpewQvhvkNBoUubXz5BpaAeKiwzoQ6vqDTAKBerJSvVfis73rdMA0ca0m8K99UwbYuV2pMqG4o3BQWI/EnkVrL9vC4Hjun2i45udjLieDHV+gZvkR13SYRu0hjb8XsdXvx84Iuqs9BhSwruIeBzMwx9exxD3GY6b8X7xwnqn+ezvbnE8x/AerdUyxb1nMKDFAEyrU5WI/ZoeXYnaIPy9TP7UXCI5hbvE0PxjF9tYe0/2HQ6X9r4cwrAQjXdrDFIuxDnudMK0daP1T7WvNuM9Pc+vXBPdPB5oIaBKE1lqrvTn2COu4fHgU/+vv/WF89Znn45HlIPbe/Lb4vn/yvfGlz345vvjwk3Hn2++P5556MebrdZy/eC4OrlyKW153e1x6aT+OrlyO73j9a+Lj//tfxO13vT6++85b4wduPxe3TtexnGl+y+y07GbsQR32eevNsV4pdmwCACjI2/HkC5fiv/uNfx0BoJVrXSUF0Kq7Y/6xGbE8+duvALBag6I1MJd9gHvaY0pUA6vdU04LjOt8F/OEB3jnkw3Aqpn8+QXOK5auYlCmIpmcVvVf7+evBLDahk4dCcxaugpYbd5A5+/m311gVW3YZJaWMdsBVjX3ZaChM/KrB3RFVE4C1OsACvcF30xgNQleWZ8bylIDq1knZ+kvN4DVTi2dBJx94hOfiF/8xV+Mm2++meBjnYaft0j25HHSAbV501nucb3AajJIIQVwlvT041L5ayDxLAzYvKYrI5B1CfZq6qs+++yz8Ru/8RvxyCOPXNU/Uw7grMAqrkt2Km5Ws2cB5p72nOOA1ePumQBtttu9997bAtW/1YHVn/kX7/XetdmMM/WNh3tv5DMVrQKOeBwvQKFmcy2gQMPkislJtAYTO5tpLsA19ugZqRsVU0r7SRs0pEPVzxcDI9mteIfWxshlxDNK0raZTZnWJyQx0ylt8lBWoX4s++N49nARj7xwJb62v4r99TSOYkxdqOjlwR2HDrH9lNqkALZKmtvW1MFUun8xXzIFgyW35W5TthoPzhTLZmui73jJqxbBejNEQLUyOSoMYX+vSAhUUWC2ieupnHUq8DwZRnmIybRXHUYaIymxUButNRyyuG2382+COOXVXYbsX9w8qLc1AGx2IkoOiLmXi36t6SYzJOhNNhqQuNdoOiFYK+MxOWtTVzMZtXiHUR4MDegS17YsRZ4FC0grrcRiirNc0am+MG9SHiHTrqvdGdk4KD+c1c2iZJvyDCsmGm7EY3RKCpiFSk3DNZiU4E0AAJzx0C3ICuAJQJCZQVcdIkmmSIaqeysO/gAtALayYQxyNHsS6cIxCDIQk4fvmlqfrn0FGpw2XksQ4FoAX+OxQWnonC6LRAPTaFFHJVVVrQkNSpQNwIWYmGJg8zCGMifYacCCIPQIAK0OyclSFJgFYL05mAN0AVgG0JcgIfqRgekEENPQhoAggPd08k4mWx7SQwApyguACuXFPIh/s1/ze5Ir0L3d/wmaCnhMUyUCqWRM4x2SceeJxJIKaZpDMKpiouf8Sx3NZL6Sbahna8zJRIyAsTU6aVYE0Bz6s051BaCINj+aAVxNuRTNIwArc85N/VqmpQN8BDvKqcjSbTX5jxIAKTriNqwMyQYAMFerOJrPBFZw2oSzvDRNUW7+HmAhD7IIzOhz9Ln5XKAHwECtZc0aIeaWQDUBmQKUk6kBgBQgLs2uMg3e7wmdSQJ+uLcndADlAK5nCA5RkkDsdjKmme4Odho0UvEKDlThHWBYswBTGMz3BOBwDRisahPMSwz2GbihSZ7Z+AKtbFwIaYuUITD4ChYqtTfBtEb7Ym7pMw4igB2BAnZIVS/nAQOCTI8HKE+mKOqokeopy7gZvhwXXmcHfZnQwfSKwRfEXcCGtdQGg3LJXIRkSLqNG9QCKJFMXfV9GQ4SSKc2s5jpmKelE4u6h5YrJCMArKINpAObuteFKYt7k/kvs0mBKgDCBFKKGau1OftMAWXL4iyQtvncwSXrwxaWMcBMBAh8L4DN6Dvor8oIUNAhTRmZZGDFTzBSCT76uwnwZmCNc7b3E+wBZIi6IZ31wyXDgRFqsKIeLWfEeMBKQHkDOiq4kGsW53rvJdBns2xSIxDISMAVDHsad1V4ho08Fexx/7Iud4KX3KMkotygcCoY76XxyqCHZUdyC1YAgyrwlMaQijdbesT7KM7zGVRmBor7Bvui6i2NeTAWsS4qwIP2IRSrHUZ6B2QAyH1IhmFis4OFSuYogl3riEl/GDvjYWz3g8zVm3fBOoWuNgK3cr2HGio0Trf3dmN7axrb03HswkRq0IsJgjlgqCL4RFYnNFPnsV4cxeLoIFbzw5jvvxBHBy9RUxrP17ynvRDYlOPpVkwmWzEZbRFUZaq/ZaSyXVUHXu/ZxqzIrPLWn3UGUj1Wsk8nOz+BnkZj+Pg9PDHxnrJmxOSTFADKtj87ig9++Pfjy09ejqeHe7Hz5jfHm++7Nx754lfj+VXErXfdGS899kz0d6Zx0003xXMvvhRbF3fj+YceifWiF2+5703xxb/9VOzsbcU/uf+2+KevOx87kDMqBohXl4mZJjW4X709robswqAPRt8geuNprAY78eXHn45f/58+yLpVnbQhyDronv0399RXVXINVtsojOO5Axgex6gt99qAZ2/CHU/CarNn8K08d+kNj5Ev67xQ3lP72ObMV84KHQm68vU2SnhsX7zuX75M4GsXzGwY78eUrA4StWk3Z34NHwePvX6ziVjbE6W+QRdA7948iTQ1i5V9vGpLEdxrB44zv1Lrwm4fb4HDLWa8vnYaU/a4cdMuWTNQTquHumxcb6qfbrlP+uyGFIBrpk71/57v+R4Cq11wra7EswKrm+5xvcBqXQ4AfgkI33bbbcf28pPMuvD7n/u5n4sPf/jD8f73v/9EAy3cNMsKjdPpdHqV1uzW1hb1T9/5zneWazeZcr1cwOpp5l83gFV1iZ/+0R/0RrnpImQ2ctPqdfC46BVTibVICuxqNEKVUlRPfFX3q+ej7kTZbx+AOXlXIO9JUzU2MQXU5UV6iDYu/Fu7PPxVpsxVGl0l4tfouGr9bb5PgyOwtxa9eObyUTzx4lE8fbSOK0jnAkPDYJLur5Sg1Ei9KsKnUhqwNPylnYuBNBe7bOiVAlgDQtLjybpub4QF0R33U7m85wHGICIPPJWzps6Cum/D2fDzsmp4D6fiVsxR4YUyksnDKJmqNFhSOm0NemSbpdZeGtOkIYiaQkBCkcu3M7h+p3RT6pY6NZlpmQZWmB5OfEZBAblwi6Wm9wbLEmnrOGAvYoRUZWPbuDkAArDZcLAnyJmHQx/k0zgpq4UAGR2sxaSSdEG6pCudPJmVmVKb9TFAOXrRYolSZ8/jkgADwWWbRRj1hGEGm8MnYzE84XiN95TOKtL2edAEaGOQAdpoZLwWoFIsAL6LD9Iarj4wOLU5MWEd0OywzMOADt00ECMIK9ZP/rmG7igAQ9aR3OFRV5AVgPYjgToAPwSfxciUHp01fAF4VQAIWW8+UBMcKWytHHVKfRUwrfdSe1ivE8AYUv4JQoh5iR+A0/gdgUWzJDNwkc9Pll0zDuHKjHRLaNb1yM6ETiYZptbJTGai6s86ljxhytm9/lEQSCBAc7BRXRc2JtlVSs1nXZkZIJBA7Dn8pD6sUuDFxGUcyWMc5QIQyn87XZmgt2UxCHb6XagpaMMqBgGsDVva2Ex7fAdMU4KRaE8A47jWgE/OMQAgMSYIRIOZZfMm1jODIlpz2C8dYOhhnCAtfb2I4UhgJTWBmcKMA7Dql4Gear2hTiu1j8EWOyLbjKAtpT3A7pWuKU2ZDMChHOA5UcN3vYoJv4PBrxRy6ZMqRRQAX2p/ko1aGaWA6ci+bIMv1H/WYwLU2f4Y3kyZ35oSYEzTJgZuHJ/jvOC5EX/DO9FEBuBzDzIVY34OEyx8rvloyd/nYYzMXd5TDFQYuSHIIGZpGkVVTBZLDTAN3egZ4DeADXgHsbjBGF7HYgaNW2jKwkyuAS6V7eD+78BL6nMLMFQt1GuETOSQqtwjOxSgKuBSgfboz0p9T4Z8A5BY2xufCTFskksMrNI8z4xLjg+DuapPWz/lPGR5Dpl9OTjCDAgEFCRPgWcAwCc7GeCj9dKL+Q/nZAcCMWV5zmEGhxn1ZY1JmQ/vh7hGuZNw3cuDXu7ZvEJi/sd7UMu2CP1o/YehnjJcFHiilEJhgzktmu/k1T91Xd3f8HwBqzKvEqCWRihp4KP+xnh7AVqdE+ExUeOquR7lXqBIELl/M8CYqK/Z7XltzscCYp36WsXuOddaL5vzIgOUAvrR79FnGHglaKzOx7ynvEfK/KRJGZiLZFiCbanr0d5wnJc7o1jl0FbdGw3iPMC/ve04t7Md0B2fzRbRH01onAgd1Qn0ThGIGgCQxX8rpvsDyINmam81j+X8iNqpy9l+LOYHsZgd8vcILNBwE+WBgRbWn9GEoCreSYHEDGtpfdZy08D2Ve6C37zZT3b3rq0FqgICq+2fx25zZZfkkJ9kCThPG5BED1n21pRG+Lcf+t145JmD+Op6GhfuvS++420Pxhc+9cV46mgRt971xjh68SAOl4vY2t6J+eIo+tujmL10ObYmu3FhOoj5M5cYdPuBB18X33vzJM4DCQfrPyfQUkTpUjdpy1fDjFyr0SYwsAI43hvF4XoUf/P3n46P/G9/GSv7PXwjgNVSf1XgsLzKP1JgtVaCK3v2byCwWtaSlwlYzbmnbovW2Kj/8U0FVrsc9BNLeeYPaiPqZGm2QPQz36meI9pjbhPYWQc3r+NR/sqGgbLhphtZqRv61g1g1ZXa1VA9jaF4GrAKkPO0e7wcwGqm2G8CcE9ipOL3H/jAB+IXfuEXWuzM4/pZPmd/fz/e+973Fi3aZOniOwnOdjVZj7vf9QKrdZ2BsZpSBKmN233WtQKrJ7XbaW15/QP+G/PNn/yRf+YNkDaTLXZPuq6WiaKK7vQBNDSYo6ZD69UZdNGi03mPQmHIea2a2BJUPGYxEoyinzqdgZuy1H50erAAFBmo1PqWNQjM+2B2rNIn9ARBKtpQ6wBST+6IrGPv1FsjnTXi6ZeO4okrh/Hcah2XFxHz1VjRdrgjD4axAnMmQagCTPmIk2YK5Yl6vmkUhkXN1uXm3rpnBrJ1PHGpXT0lCt5JlzEG7hqUizgxGIOoOgYmztvoTaUBiqFqg2dq55LaRyBejQ0QLSP+Akyae8m4Rj+Z8st/OwLegOA+nPmdSxq5TXvSxCafSaZWlX6KQ4vYnTZDqZzDeUhkaiQ0H20zZVCJDt1glFmjjWn7Nm8haGR9QzKnwNqjnh2YlTqSJMjFkeCUZzG+lA4soyylTVNuAveGXif1KMXEw2EPgAOgMRyIpGhht2nXG1L28bpiCuW4dRpn4eoKhKuDJGT8oT9DSgEVAXaXTsbUkwOLkvdLjVZcy783+qNitSmdUgy/JhiS7SeWMHT5MvDS6NQyjZNjT/0EB126yZuNBv1EsnkMILPODNAxrZ0gG1JXGzf4pAIXtrNTlBNcxwNT/7XwnVP6A4drHkTl0A4QNzf8kH5gH7J8Qs4HLC/TigFmCjRLkJOBoFXEmEw8gTNyc1/EERmc1jatUqLmmEjIkhWrrBitpS4rx4d4RjLMkJRGmefInE6AwLqKAPABqPGQD0Zmpkeb1ZkSH5xBNLpV9tSwFiCOB88ArqHv+PBeM1TJFAYD1y7mqS+qYS1G62x2JGCVYKb0PhlogF6t9ZAJjFnrD/1/zXlDNDi8Ptnmrk8FFXC4BfNM8hOQAQBMQB1bO9NLLkOgrvqq6kZtIjCT/dSgMEBLjnEEUaxZOQHQwg6ryZLcWDDuITnRG9g4S8xJlIVghQ2YxCa15ARlAARAiSkqAB8/6HOZKk83e6fc4+95yJ9OptRxBRMUBaJkgeVuqPdLPWMzGd22CIjAxAnjhgZGeC+WR9q/ZNRaKxbyBQSfmcYsTV3qX1ueAM9kuVP3lFq2YMGLsc7pLIEzz1eYS3P81MECAdUJYirwlX0a8wv6Qe4bpNMrU7FkhTAggNR+pr4L8iGQifbGcom+4/5MjKyspAq4JeOKQCKe5z7IdyUglhIkkq5h2+IU6UJRTsAmjJynzFDWutYwbpViLQBPIJbKzX6EedOyHpzL+Z9ClwRlelq76uNwgwerzikXg7HPLYLfvWQZab+gLY6DxwZgGFJJliX2KNBeTiEBr4/JTKWEgmtQplZU/3ZWCKoc7+R1KPcQvI5Pb/Zr3AtoPuGwruacsvfAp66XkqFT0vMbI0zt/xL8VLsYx9ac4bm0MAM59SkonQENbldcd1QQN1OZOuklrIZUe5sNauPpVHVJCHGdl5qK1nMb2GFbINd5gKK92Br0Y286jpvO78bNFy/E3vYOxxoCLFizIBODOWqMwCLmxN4yJtBoXc9jsJrFen5E7VSk+SPdf7k45HwHZiyTRGgAh3V0EuPJdozHOzEcTQWoUo5B82L3J8dOqc9WdlcTXCyf5w28XxPLt516zcBXBoCveuLxIAbHBvot1llmuMCvoEczzZcuX4nf/f2PxKPPHMTjsRXn77k3Hvyut8eXPvtQPDNbxm333R2Pf+ZhaMHE7oULzFzcvfVCrPcPYr0exN5gFU9+4dHYPb8d73n7nfH9t+3FLrKkkjzC/uXdrcd3Mm4zYFQTKzgPOqOlPxzHejiJK7NV/NsPfzQ+99BTsYCsCutApIJSZVVQ73oZq3V11gy5XNNarLlXAFhtml9sex3/ro2x2iV7SLCtbZrcVFp1eOyScK7qW2f7xSsBrJ7tyd5DuI81o+vM39ZcWpFeut/cxFjVvHh8p9jEtjyJrcq1rjprlHXGhbo+uNJkqOrF6rN3Xc6GcHVC3+lWzsb+49KeBraXexRaT3lKPaa79dl6h/VpvNhr6w/fElefJAVQmyKl0VPtZF+/3FmA1dPu8XIAq2cBMVOX9Ed/9EcLgJrfAyAJxupJ71m/c9c4Kj877vcnXVt/B3+HPit+jgOIu3Vca73m9057zvUAqwCc/+iP/oiyEABas/7e8Y53lPJ+S3T0qpA/8UP/tFVkTqRmN4m1kcBX+83WvqbLBsXk3YCguWVuptliX+ANPyfIBp+9Kt1FT5VjaMFxqwmQgFbZEGGja3ZcRnEhZNn5SUCYAv1mjBXJAu/QvRf3N3Uo114ZB9hVDNdw1h7E/mwVzx4exrOLRbx0tIrDxShmiwhAJXOkY/eHsaAyv51Ci56q4VtueMEO8y49zUVqQNokGzEyfL4TItk6eJk3XJqkVbPV4UMAmNPlKmBW92a+WRKWXe5sv1rNNvV8moKSQOLUJbXW1TwHltHadjoQ+Z6ZHmkmaWrhgYFGlqtZfDzcMQXarJTc2BPcElgngDj1Wq355mfJsEuApnSZDJwzdVdGPyOk7dPoSGwtMk+ZjjuUaY0NvARS+FDg++PRck5vGJT4HsEipwIzLRPu3jyp6XDC1N9i2gXX4LFSM60dRbCGae3SGky38Ty+ahwBBLN+nU1JWBdm9rA1cD87OvMgw/p0KjVBS6UDE1jCPQGY4RqnIOt3SlPlfayrKRaRAHHUKfVwc9z5FC+jF4ECYLMppVc6l2TSeYwxnRpsOvnRyEhD6En0oE2XrJIENbLvwO2YYLSYnCtrj0rTt/lBWVO7laxC61Ky/pFGPZMhFABX/th4h0AHWIA0WtJ75EY9jWVYNmi1go0JcxIDNwDLDg8PdcA3WA6gEPeABqyCC3l4V79AGdR3YCzUMDw5LxPwB/jl9yL4XRnCZXq75+MEFHA1mdsAw8jW0jtwFkKZbaSWaaDs36t1zJZiHdZ6Zkg5pf4tggcGIjn+HNQRSIZnuf0A4ECH0LIDlEcYgnEqcFeMXowxMcNxH+peegmigrWZYDJMshYfJQLQJAuNDYAJ9g9CtRL0sCkb7sUyAcgnyKlUc2lwGtRMky6k8fcFuvMevV7M8T0wEVEmO8ij3vFbpL5zqHiOqHocD9mQhdCsrZ+auSrDNq1w6USdADZna2oWV+AI5zG5kIsRKSO1dKMnsG8dUgVXPLcn29PBOTAa2b8sDYO2yQK6OxaQM5mrGXiQvIGAFKauO6jQg/Ea1j3KLGjRAnBLJqtZYsoWULsTtCfDsNG5TRa35lOBvZrWHaggk3IV1Bo1UI5AEXUabXKZwL6RPBsVan7K9HDqk7qPEny3jmuCkZw+UbeWXMg2zbmK7wTt0szq8HytABQieBqT6JeMWXkB5zuvFUyhQZY3Qfl3sPty9SzAbJV+yLVEjarneAwlYMry43+UTFHwB7Ngmm3xa9Dy5fhbEhzMvkm+O6WzUe8VsOosDTwW/V2rRtZZA1BxHWC7N5p/IiL6EOw+kXWpQ3Lz/ILvVYirTAIFVuVa14Rpa8gg13fpkBPmylx9ZrKoXhIwwPqH/6RnK9kV6fzLgI0ZIB6zWS4dnHVvfp9MfNKMCbRC2xQrx6g/jK3RKHa3pnF+dzsuXtiN87t7sQXjKGikMrAETWpos/Zi1MO8gvV5Hn2Ap/ODWB5ejvnRQawXV2K5OHK2BYBS7G8sSzIBkLplYHUrer0JFi+yx1MGSCVuJKjYr81XdVS8rHVc8jpgYxfgyHWv/lPfM8PXe/ICZPGzNmuu7P2pHy8iBBmrlpIAY/WFly7F7/7eR+Kx547i6dFenLv3vnjr298Wn/3U52OxfT7e8J0PxN/+6cdjvLsbw8lUpoOjfqxeuhzTc+fjVXuTeOyzD8X2zjTe/fY74vtfsxu76LWeE7tl6p5n9N7N/lf9QpkzfcgA9CfxzEsvxf/4r/5NvLCPAFeSMcppRdPpdQKDNcOz2sKUubBuq/yc/bMw2OuDRPcO7X/n3HHcVV2+Y/N2mjXqnX49Luv1jn3OxWGN2nOjW8KTgL7jIKlNoODmt/Wmor7oOtuo9ZzTwDlf3AVWTwIQu+3byibsPCvT8Y9/77ofn1oznVdqk4vKvF2BvARWO7flTHzG+ri2El3b1ZtHQAcCPmN5NzFWN5Xu25axCjCx/umaV+GzBEbr65LdeRZg9bR7nAVYTVAv9Up/6Zd+KT7+8Y+39F/PorPavQ/S9hM4PA0AzvfHdZ/+9KevAhdP+n3XJOy4Z+LeWafJoMXvAPSmORa0ZPPnuHfd9JzrAVbxrPqeDz74YNx6661x8eLFb11g9Yd/gFVYHyS0gTXwd8zkyCm6mq26c1F+lOBae6LJJVpXFQd5s0by2lIGHxCSRaByinWSmx4dvf3TYqBCx686jBpE1fvi/xrGansBULqwNhoytSqbf55jVjSCAL8Mzz5arePSfBaXDxexPx/EwWIRB4t17C9WMaOzKQ4guBbp3QIDuF1nirQNlVLJi8AmUh2rWuOhM3+RUgB8izawmghEBWnWsgGMMptFxs1QBbby/evvl/Sidt0yeS7ZGnmYLFqkzf6xHF5VzILUCrxqYp0Z+xPYCjREbQvggyCOdS7BLqXBFX7MiNRBLbUwdcgoDArqCgosJSPKmpmob7DqxLKzqQ31FgWqko1G4y6ZFSX7FS7HaXCCIugzAWP5H4En/mf9V+LpOOBIF1SgQLJP17GGtiJMZMhodLo1zU2GYrOE3KN1iEOKn5iKOgAKeAK4xLIbSCbw49MNDxnEVcWi4l0SvLNOqw7lOMwR2iz3EiVJEgJLpMPjUMT0Xgn00TSLIKsBhGp/wpmDTG0PNB/iPeDzbchWpVREyjekQzZ+bwfyovUI/U/UyHjC9qODNYAU9AtKSqyiN5Jhlg6dYroBnBK7VcAUgB2BDmbYVZv91MakNi31WWUgxEO4EUyyG5laqwAOAVyArSn7YAYx2iUNifL6g4NDHvKl3av0fzQQGItwrkeZwcJMIClT08nwtLmQwFqBkNCPFSCm9Hjh1pofIO2Adyb4afdoT/T8boIDYCNnUAkBMQDCcrv3wHUbAvgDmEL9XToqSbuTAQiAgqgTGy4BmKbREEFlgbH4IeAIpimAaYA2ZISrngABJFBL0InGU3KDb9YTzSNamXIsybIHY11glBan5cI6sD4UNynrOU/g+TKPAhjP/mQTNoCtZEmCGesTINoFPwvjjkyqtaYyvoske0+gqn+UHf3Tc5XmFPRHgblkehpQFPDjLAvLaOBZYiJpyquBn7xWgHSPKfZYL6DXCmMq9qNc6wwIUz+X7QSvbIHL1F7FmFtAExVmXH0xcK3TK/Yl5sgh+xrYshhPKXEAUC6ZcKOxWdyuBgwDpNCjD8N8J5n4RR7BQQsAVyVY6LGWGpeYG0VO1OSSh3fVLxhtArRpQMhAD1KyrWDOttHxP1m/eIcF2Gp5xvT8xSBLBQRlSybjnPMcgvyYB832JFsdMh+clxToyLkiwV/Mv1z6POdT49as1cKcxlphCQkx3VAf0h/m3F0la9MUjGU3S5BAewYtzOCs4sgE1craIDkRmi1xyrfOLANjqjfWVjEPFRMV+sVk03ocSUpCASbUk+Bus929NrG5CFRWB+vUmOfzxQTOnwS3CijXOaJr76U+oPWnik4kCMggj+YstbpMvbjNov+WAVfIz7AKZcKn2Lrv76AgMykwNrheprSOSsscFzaqApBkvnOe1XYS2qaQA5gMRnFuaztuOnc+zsOEam8aW9vQVx0x3R+6qdwRwvsIrNPVgoBqrJDqfxjLoyuxOLoSy6P9WC3nMYB5Gl9da89gOI4RZASmkxiMdmI4npJUoIC5eIAJdbQ9xnMkoX914TIFPhUjzfrOzIMOANE0X+tvBSD3/NMGjNxPcjw7GEywnIk/kFFwl8a+pt8jY/WDH/7dePy5eTwWk7h43wPxjnd+b3zm7z4bT+wfxc1vfmP0DyMOZnMGb2b7B7F9cTue+Moj7m/EuwAAIABJREFUMTl/Me649Xx84W8+FbfcejHe/bbXx/e9ahp7vRWlM+p+VYOn+UL1nKBzB8oPNu0w1tCS7g3jhf2D+L/+77+Ov//UZ2Oxxv4z672pf/bK6wTtNgGrJzSBfl1rxJ4RLMLXKknXFhac24FSN+0h2ApcnwVYLfepALl6fm/Od8e/pXbEZ2Qrbqyol/nDM9b1JmB1U4m6jNX63Mo+duIw3QysdgMpZ6mVuiwnSQEkrnAcKH6WZ7wc11wTsFo/cENb3gBWX46WuXGPGzVwQg18q0sB/NT73q0Nq98vgTcyMMw4yEVODu95YSp8dVbY3NCVNHpt5PKHDDhugpuDCD6TBlgzBRI8LanjAhCTkdl8V4etjo40r9R5UgeUpsxi4Jqv4nLlhqkuJw5slVFMglM2HqFWFTffYsJRG3C+iNliFQfLVewfzWN/voxLh/O4Ml/GEUHWiEMwCbCJpPEGNmf4E6mnPPLo9auDNUvOHEuADNVrFIA4pQCOWTqaBq2+KW1Scy3U7qlZWi8i3hOmJmZTf7lx96ZbIUm3Zxv8pd5XbtB5jjIAp4fquS2NKz200WprIspilVa4r8sqow0DsWTgia0k4ymkuurwMxxJ208mTXKfFxEBaeDSEiUQyL7UpLYRjCHzE6mCSjcdgxWxmEsb1cCq7psArg7pAqoBlihVj4CYATo9IwiskhnEFGEd1MmWJSG3T31VglwA43gGEvuoAM8Et8RaSzCN70xgUSfKfCelrUt3UmBgptYiJXdB92qfqFrAA3kuYOZZJ5aAKvNjAVDYeAzPzPrNDT1K677chATUhmQfMd1VB1i+GcA/M3KhY5yTEoFwGBlRuWARvSGYrHK2JzDm1HgAPiCn9wwMqU18UCRgMCCQm30g+z3an2A6gcEJmURoW5gXeYAUcIusz9SPtARAXpPu5gC30BZIAS1sMgOxCcqmvIaCHnoM5g8B6Uh5d1+0+ZHS7QHgrGOClHBqg+p6pmwztVuAbwFs0c7rpdzAKVUhB/cEwvA9gCxMdUUBVmu5T5M15OCR9WYBrlBKoWLllXR3686iXnBPaoW6jpDuT6Z5ZiUwxV5QDJly6FsOlgCIxu/EalzS2KxoCiP9kpreAmcT7BSRWXISSLmGhjDnhACIKWAEoDsZ5KynOoAoiRVJkiAA0wDmBNgJDIJ57lXHKeVMv0Z79gCIYM1y4IOZ6GLqQY+XjGbMGwZTaUBGLeGGgct2I9O0mRMFAMNUS5Ihw6EkAzhueS8xQyUd4vtRQ9Y61kTaoW+g5xCcNEMYmsqYIx2iUD3D5TpT073c5HyPuqTxGZh1nDNl7pTyItIRLcOEoGwhJ6/wXe0RqOXZYcElYxX7Ac5fGSgl+dJzsDVOU++UgSKb1mF9OURfIjApRi50jeHMpUCS1qg0aOJ839O7JzjPNvLcm+ZlxMy8E8mxojYyCFXWNK1fXFcAetVBRgf12NZgsNEMcM0gGTRhWRd99C9lTCgQJhZcmQwdCGM4LE2lzIpM8ypJ0Ogw3U9Au4ojJ7yG24MRKekBM1wL2TUDMQq6Emx08CTZhiLfJgyHeUVgOGKWJcG0yBioflPawBsuB7L1fgymVgJ9MmzUeNG02U5bz+B7jcBraWmYVFxOKqAlGclcM3mtNGBlhKfCc3ykLjXr2ZrgBZ7Vus6gJeqlAquQ7g8DJPwO8ytkTrAGTMdiqO7t7MbNu+fiws5ubE3GgWlwNIYJVS+mfQCv4VT/eQSYqMtZLGaX4ujwchweHkQAZMX8rRXc4x0p/8PY2t4jQ3U03orBCHtKBW+xrkiSJUMPjVRGGaeClQWcyvGs2XdzD+BtgEFXtUebscb9Sc4Zna1nDaxyXa82rqpqB0mqP7muOjhIxjmNqyJWfQQulvHvfv8P4vNffT6eHOzGxfsfiAff/rZ46AuPxKMvXIpb3nhnPPvFR2Jy4WJcvOlmySYMIrZ6/Xji+Rfjlr1pPP2FR+O1d74mvueNF+Ndr9mJ8xgCmYFTZjAt19KGtp5yZ34DYL1cjSKG44A96FeffDb+7K/+Q3zlka8xwJJ114DaTT/O/LDqcWf6a5063yZ/NHXJFqwCQ/y361370M3QUl2QTcCqxljzU4/S1vnkWO5ixmrbZanT12tglX2nOvV0wdpvfWA1Q0Ce8lvAe8Pgr9uWdXKdUgDNpv7qbqf9hFqzORec3j3PCqxqHmh6SLcfn/6kr++KawFWW+U8Rj4lS3IDWP362uTGt2/UwIk10NXf/Vasqp963w/WW6sKaOsH3JETzEymnCgYwHp0aOKkVQ4E/o3Tu5sNcjOp0g2bh2ExJfT1NIyRDmDeWAIADeNDG+d6syaIMI0lyqRnxppKUwHAvjEX6Tys+EvdiJpSkxpwRJ/r0IFTEVzbqbVKYxkQDeZMWz0CKANwdTaPK4cz/nc4W8Tl+SquMNFLwCo0WIMpyv4TACuZXdIpJbPVKUcCX0tliZORG6mrNjFNG7D+DJLitzKRMuDkOsgaLDwPItLOtjeQ5DOp2oasCC6Vhf2qTbrhagPiLRqSN+fcoKOuzL5T2QRAJntAOn8qFe4opqlAzKwCEncMkhaWi12Hi6OvmXDU7kPK6HxmLTK5dbOeXR45riM1HwfdgZhdI2nPkfVHEA/p2HCzl9s7fjdfzMS+I8sHjCa5AbO3eyMBUJeH/xR3NZgGsJUsN/ef4QSGQTKLIdvNoDPNNEjyyV1tE6WH/iNMdshWjF5MxtBUE1sWAN94ikNXw5CEaRBBIQCuxF6UL82AycoMHzVtK20PTBiw2gDyAMADi5htsV7ECiwugBkAKAyw8rhP/cIqOJEb/awbt7m6knUKDQoh4FCCJ9mdna5N/TWANaMxwZ75ci6gWOhB0X5NfVUCeQxOyJgI36W+p1PN2XfVAVgUtLtSw5UiDMCTDGHr4WIDOjuckQGVaf85D3IuqHRVpaGpCRPtA3BvPkc6p1L88UilzpvJQyBOh96UmyAGYEYuOKMEA6ipJ+APBkTJMsp0fOj1JZCKwz4ZmGlE5gNs6osCAF5DPoIp0f2YQDcOTFOCDkrVx88hdFLpZC3mQ+r2ZYo32h9AHZuh1K1YxWAKKgUZ1ywIKFFr1lIXuD9AVYATBJ8y+Ob5lhqGedhNVlxqC2tiM0NXqfvq1A4UeL5BkKK0D4MvYiyjXtDeGC+YF6hHCgOZ4YAsTgLWZImpzlOaAhvrsTVaBbyp7VAHE8hVZECmpL8KlCSb2kzffCeUASAc9Wetr5osc825mp9QfsoJWK5HjNFBzBZae/BMtBn7dAXgaT4SuCbUUOxYBs7c79H2BHWRdl80TX0cY/93YGKJsio4ShkCsx+HQ63NKAfnC4DDDAwNC+CK71GnlUxtPZ/MassfkClooItj2iaEDCQ5w4DNTfNAsbh5uOMYWbAPpaxD6scWrViUByB7risJloXqlHIkXFM0H1H+xWtHGiCivAlFUeqE9eAdiI3x2iZO5BdybgGwij4GYB5BA9yT2QjaQPHzhjUkIJ1rIhrMetBkvi6XMSLDz5kPVO4B6CdFITEz9cO5wm1NYD9Z+mSrivWeLPKUecj5SNuDhgGlsgFUFZjL/l5pw+J5Rb7Hwe6ybyh7A6/3VYxV07/XCwMpCW43b5FAQ3oAeF9TA3euR723jSkd7NOWxin7lkUgIxhtUYzlmsBo1l3ag6nu1NEIxCKIxOCK/j0ZDmJveyvO7e7G7o7+3J5MYmc8jq3hOKZDmPzBSA4SUssY95DxtIz+Uun+q9mVONx/KQ4OXuKaqowLjVWtY70YjaGduhWTrd0YDrGuQ/IGcx32hrqWRYOMilSUNU+3aA0JubriMn2FPQX/SXtHzd6w5Y9jDyq462BtBZrkfiz7YI0XaWw0IGBm0XA+xBmAG2mzLREMinUczBbxwd/7/fjKk1fi+a2b46YHHoi77n5TfOb//XQcTHfijd9xT3z2Lz4RW7fconVxNIibbn91PPoPn4nB3l7cfcdr46FPfzYu7E3i3Q/cEe+4ZRo7geBnG9jKDDXJp2j3mWNBO3xlD0H665nnL8WXHnos/vYfPhsv7h/FESQnvI8rg6/UqfcVLWpEc9Vpf0tgtXXO8pfqM4syapJt7HNbCVBfH7DKOELdttVt8tzjpaX1Gl0Q1JCqaqAD8naB1XK2ybmvzGXtd3g5gNUWiHZM2U5rm42fnwJm586wGSfNvJ1nzTKPV/d6JYBVjWWtbLVk1GnvnyVutYyZ++WzDuCvaj57fzytDGf5/FqB1UI2ugGsnqV6b1xzowa+vhroyibgbmeRW/j6nvrKfvun3vee6gGVJhY30Zpsc6NbQCwah7T13nQI0CYZByv92WYecOE3u4PAgW+uiRabZbEcr/oBiFH9XvOypkt8lwycasOWheaiDVOT9DnQ0lEOLE0Kmg+YRScTWymAOyhTqlSpVAQGqyhwMiOZTgk3aTBXZ3Me1pD+DeALGoqQBzgkayWoubpEHfXgKtqL9WAcy8EI+eXRgynYYIykW6Uc4RDpPS8BZCICzm9jgazHWFrKW0aWG0wg7WXIBslqq8PSGU10erS25EoRbTW+QVCmbZWTj5greQBTSpfYHQI71GgC2MX2IwDrtCoCvTwTuHFNFdKBH18UE5MMIy/+aDMaqPgeBKJwmAcDL5mqxI4FyJZXppkQ6sMspeUyxtOp0zv1Dkg/F0AMXTaBqUybptEVgFSAbKoWggCGzAR825CqBBkMNq8XAkPMlAXASoYdvk3gbmbgTynYySpVlTlNPvWIfchmPZuRSVkK6ymiXKm5yJR3m7hhc042od8t9QzFjhMTFEyqpo7tSk2mYibGqiZzk8KNLcY4DbTEaKWLPEC6lAlYHBJ0JfDntGql+tE9TOOJOq0CjwSug6A9KX1Px3mZgbFtePBbEeAejIfsPwBKeQ10aa3TSiMrphuL0YY6SNkFAiU0zkoXeW34+aaUIWi2vcJZ1Oh5CMf3UefJLlQqccT8SCAvU/wHPtyXMQAzKZkopRwE+5FBh8KyKzvnhlFFUAtpx8s5wXtUEliRnPsWSOGWPi9BeYOyAmMBcibDWUdsMrOpfaq+NkYKvUFB1CvYhWQIOlWYzFbUk/sJU8UtNYBnTiYTsk7ZBgCPwCokwAeNTzBpBfgB9Mr+dQTtTY97gE04zFP6wqZcBO6tpSlwCJrDDrpVc4HOrmKechokGCDWFb/HOdwu9TaFQy1kf2EfoX5qShUIMESabs0wAujE3p9j3uAxfofgC5mJuXaYGc4xSt1Y3ZssVOjUmhEonVyBv2R20ugmU43V31b0w0mjOrHrqfxowIhsZLBEe9BWhumaAB88EeuMJtEmtTeBfgZivF7KsE3zHPun3ynfWQNRfZ8QKKQEyJZOrd6c41VHCbri7wrGgK0v2RJqCWc9Zn2l1ir19jBmtD5g7k7BmAyyCBT2hAAw1WZ7uDcDIRgHNhLMuSXBycbgRcGVXItq1i3kXxJsbmXUVKnRguga4AL3Z/YC+hkDdlp7CNQCyIWCiqWEEKjmHEYGMsyn8A4C23M/w8AgdE3J3NPvUQ+4JmVh8lr1PwWAub5XFFUMi2RaKjCkNYoYHBn62sNxLk2JAa8Z2eaqI3UjSmWwTxm2o+4syqk5nOxyaq42PLMuyFbuS+zM+zcD3QIttW+kVrCDhfkdtqelEer3bw7NkBLR95O5mkCvqkV6vkrzT3NS1xHHp9Z9rnEuG/SnYQqY8z6XZLvCY56ENuru9jQu7u3Ghb3dOLc9pabqeIIgUT8mZKeCpRqBHV0ffXR5GD2wU+cHsZgj3f9yLGb7sVpBNErBBtRxvz+KwXAao/E0JpOtGI63YziaOGPFa/ExoEWp4wKINX2rrkvVZ7Uxzs1hJbvQqvvO/rtmSNbgqea6nBO6kEZXekD7d453y1/YBpT7Yhi/Xr5ySGD14Wdm8bX+duzdc3fcfe+98egXHo6njuZxyxvujKPHn469my/GZDqOJ554Ji689jUkOhzNVzGYz2N56YW4+dwgfuQtd8dbz41jO2acW7loWE4lS8qsEfaCGvrSnvHRxx6LP/vrj8Vzz1+K+bwXR/NeHC773LvD50Ezr35q0A7/vvosVNVutwJbH51Ul93W3PDvDpBVZ4pdBXKdEfTSnNA8s3OkaBWmPtJdDbo2l7bKsqFOruHNN17afl4zqySJRUBwrjfNW2wCBnPOqdnzpRBV3dJssDrs1v0llzk+/oztcVqdtEDkat7IZ13vc5rzgPYbWWfJ7j+tXN137I6b1vfroGE5q+eAO3k8deU0Wu96dbqr1pCSyXDCG9Smvae8ZP28b0uN1bN0ghvX3KiB/5Rq4CctBXDcO+UBQp/lRli4nghDx6GgMpAqwGp3YSBB0TxYb+Y48XRSwLr37moUlYOsOaslQlbOXaZTFI6Jtb2cgqwQf70xSMDPDEoyTarFtsL+xNTQJpGpq3Z+lzai9OoIrM5n/FMyAWIVQQNPBkNgSIpPu+gNY9mfIm+TYOsaB1GAzJQLGMaKoNKA0gFksuJPH9ibEnpTR2aTjFbKqSghwERZj9lrJzO5zXCQdEBrY1Dj6WbJsP3AZLFGGSGhVp5Qsll1Sss00GRUGDsluMLEN+qNIm1bOo3c/DJtXqw39kamwopxJjBJh0syD6zdKSafD2wGGIS6AKgZieVlsyHeEyAUjFcMHigV2VwOtklPhkhmj8lMJrkhqlQdWvWePLTTrdzOvQbqkVqtDQUAW6WiEzxLkMH6m+hyme6OdxLDTrp3YjSm4YuYM9okiUnEyDPGAqtMLwHwk0AS7uX+kRuIerzJwEWHLgIHpQM0jEpdTwELVakZhIW9SrYq3Hed7g0Alrmjkg0o6sB+Dh9hglSm1bbmHdcNOxYDDT21F8FjHecRkBDbRpIJRTZhLUYr6lB6q9WWthrXBB5os6x7EzVgPwbbVKnoAi89hyU71QZeydgEOESWqp2oa8Y1nZoBUjmtGeVn+j2ATvQ7aE449RZ3Afghoy1pHiazIDe0kh5Q4IK+43SHFtMW/RugAJ7JOqpMYtgn+2BRoU9YMsFtSIA/T07WEBQjU5qpI7NNWT463PuQjqY1qqnRIIAMYxhsVJQF1X0IEJCk0p4kFywjwDFj4IocMTD95nMyQ8UONUuPY14gFctOYNUGTdZBVIAkAWEBRKmvK1KUmJcEn4oRo8aHWLySTUjWYgFXq8xKDXODU/4zgbmiz1mNHemLNkZ1PIhQx1RAH1lwnNedGi1oVnOMU+DJxOT7C1MGw7o/7DG7hJIHYOEZ/KJ+dwEgEyBrdMVlxGLmOtqSUhAedU7/FYM6gytgVgqwryIs/HuyH0twxqx11EPqAvNdzU7kfAQAu+jvIpQolhj+RzmJyuyG6315qPpbyaKptyEem1ntnL8snyBWajt2W0M/YM+WYJwB3gwaJuDHacrgfpbJqudizXtMoD4yg4Wp7s6Qkcmd5v950SHVATrT4dlmeUjlHkOBxuy3bXCiZrpW75ZqClXwJrOECDLHiust1ku+Mxd+Sxq4fVU3LJUDqJzVZOSF9jHEnCx7X6lvMdDuPWM3lbyCFDhTWiOXMwbGvNnM3a2jgNXjf6jP6fHezL1aU7gSeo0omtOWBNBS4hpdQ1rHZWZTyuCPRlPMqgJIOoit6TTOQTfVplTn97Zjewz91AGSJqSbCnkAGFlhvCOgsp4xu2M9vxzL2X4czQ5itTqSrjy1WlOmCUGMcYwn2zGebMUYplTMelFgmAHAIuOjujhpHy6I+2Rg9aqa5DtXJmTVBTU40AKBOkeAHBvHt1LTes3+XVcqJgHqgHagZGT3BnF5/zA+/O//KD7/+KV4dnohLtx/X7z53rvjoc8/HC8u+/Hmt94Tn/6z/xAX77wjLr7q1nj04UdjMB3HcLaiHvurbzofX/z7v4vXv/6W+OH77ooHAaz2ZpIp4hYGGwZlEWjp4qoWqzWCLMh2gUQM1tIjzq8Hh4t4/PGn4omnno1nX7gSTz1/EM9eQmbaKmIwrgIk7Ypp8q1O6MAn/PpkkPoa7nPVQDr+3MY7nhHIu15gtVvqjUDrNbzi13tp7lfYCzPI77PkNYygElY6FlitC9kBVlsfVcvr9QKe3fq4FmB1E7h5Evit00BT8PZq/fW2jr9fs6s6oHPno9YDNxrAbRgKm0q96Xmbv7cROn6ZKurGbW7UwI0a+KbWwE+87z8vz79qMag2cDrEeJvGdBl9LSdaHTL8b6SL26CFC1U1eVHrsAJpk3lY/nRpEtgphWvdpI7kKZ2w7Pyr2mxigt445SazhFf1QnxvgyTcMHB7V3GWCoichx+w9Brx+wZcXcSKACrSXWXOkmYfdHjG75YLMlsFssryZL7CQXIcSzI4B/yTsgAAWvvjWIPN2h/xT/5nfVYAQTy8oL4Jplq/1QeUArA69VToWgOQN1WVwLYAJ7Z16omli66So6oYqzZhwudy65FHMX9WsnG7h2KxerQ5y4O+jadSj7Fs8lxemzQ1B3od9gUeGFh1/+Thw8YVdf8hTAFGHoGt1CqU4VQeBAWmQnpAJkh5/zpdPEEWyRNkGwhYpiGNjbgwJshGYto4GE1KGePOLU1tnIqIchI8MWjlJFAxyFAnBiFQrlyaZSLk/us09AXd4RPIdXt6LIKFne9KFg7T7ywPwcMs9GiRXqw654HZB2j9WwBB/rDOqFUndnKypJKhSoDIGpeSGwB9S7/rLQ89MaxjvRDbSeL7OujkD/8GoJlspobp5MnGYKn6E1l6nqQ4z1QGWAkWp1FQMUDDV0gYtCSA27x4UBB0FJCPuktWGstrA55S3x4KbHeCEQ2okyZGAtDBNBVrLPUj0SfJdEVJ0E/McsPnZHOCaQ3nde9dycxjzAEsYel0JtCXc3KTst2YcKGslDjg85E6r0CHCDwe92Wi5+ydE73+dOq8VKFlqEbjGx/IlELdaDWCqUzneeh5or7AsjXbjRIZ0JZ1IIBwIoAGa24T9JsvCC1KS1alyd6B5wjwVgo+gHCmtMMNm0EPgVuUFzCrGeWkiRFT3gWe1kAF0/PxENwrtUWZ4i82K8AVvGqaMIkBl/Of6g//TKkHubxrbCXoKMBW/yVIinoCyE3GMJmqC4KlXIuWEeOUU1itYoZ1I5uFwQKbHBmgAk9b85cMs2A6RXkHsn4rICaDCg6goM7QP5OljLIj6yJrneCfwTfcN1OBHUbImJWNqgyQJMBO8EhzTWGpe1xlWmfuJxJsK4ZJnss5B1SBVAJtxc1d6fSoGIFs7igEljXXQ85BBlE1q1KVwHfD3JnTmztbznf5jfJvg6t6Jw2N/CwDCJhDIA1UZBecmi+mKFjFgCwBUzY64Zxv04Ar9fRSwQGBl8rMLZ9Jti51KUspDRI5BuU1ko73xE8rxiqjOBFQdqrboVl/9LesZ8pIpDawe0bKAngW1XpVMD2PVv9O+6vUhtf8wr7pPaNYT2IBlzb0iOfb1Uh4RmTzQsiLlwCc9yLod1WQcMRshMbeSetnMlczRNWsZQJVe7E1nsT2dBx729tx/txeXNjejt3pOLYmo9geD2MC0HUgeYDhehGjWMqQaglA9SBWi4NYHO7HYn451usZ30+p8JI7wnwxGk5jOJhQx30MM6rBiP9RM5qyGLkut+Hlpjd7qk6X9rJUtyqttX6XdbYC1E47+h/HUG2xsjpsxvLAChbP65tgn03UFD6gvipCLYfzRfzOhz4cX3pyP57bvhgX778/bn/dnfHQZ74Yce5i3P+2u+NTH/9kjG+9JcY7O3Hp+Rfi5psvxrNfeCgGMA6bjuOl55+PV18Yxj+//03xlr1x7PRnYlorlmAPWw2yYui3PIrVCiaMR7FcHcY65hw3Q/gkoH4HyCAZxqNPXIo//pP/J5554TCWG4DVTUDMJvDsFQFWmwZpH840Edafnvj36wVWW8c4713LfrI6XdRA55kKdB0X1eNGO3nPGacAq93x1n10Od926rIFbrZPUq1prd7jfDOA1QwQXv1eHQZttY56ES1b91ri4bSmOQ70PfY7GwZR96NWIKjTpevnHRvw6HbuYwojS41GSmnTO7beb33a7Hpabd34/EYN3KiBf/Q18JM1sKpdb3GALdr2eUipU1etf3rVxM/TveiKTRp9c1oRJ8lgGa/NCap8rR2BdxSdpapo+zn5a6/pI4UP+Ly/WYNiuGV5xGJKKmqJ6CfeWKXDw786S42pMJliMkSq9M+sgShDILDyZkyBxAEIQAjANB5Ckd5HKQCkB+qz+WqhDTaApYXMT8DzmwN/4sYSh5ghvGOlx5rgKnQPcUiEM6kNsMBuhYnByiYYcojNtoABktgO0jOt6r9qWx0xqkOnU+dyu15oqPWGoT6IphERnmyt1nwm2Yip85hsHO8gwKThATXd3dO1vGa6FG3Yekg5ndzyAFzoksWJ9Fq+rtm73kXDTVc/qRMpsIGGSgQZxXpF6j9+Ms2SXa8PVteYLFJTI22IJBMtYqip4eZnSCsQoIYP9UuwKZX2nCA3q4F16vJbrxIIi3QtBSITSDAbE7enUQXTBqXJV78viwt9Wh+KxeiVE72AJKWCp2i9jKjEPEvGaGoMg0FElnmRY8j6k1lPq22NbbplBBBmqqkP9fz3HG7H6PQ2FUvQVcJepX55n+qASGC59FLvmFjvDoaYSct3cF8gc9XGXcX21s7PGUgRwK/2K9n4lNxQ/yBQa31SgmTUnDRgyZO5MV2AagABoaFHMFbu6DLTEZO2ZloLE1Dgh6xVS6SkyRM2cNAxlcmNALKsjtT9JMPNAFMygej2jrmFVCCz2Nk2AvjwviiHCLoCGwDQUjpAo8NTqBhS0iIVYxqHTzC4Ek4kV4xO9yuyuwjgmGGYWoE0sjI7kcINCdIBiPQcTzkEGptZR9ZsOv67MlfguHQ/TUmDZLajUASKOe4FYKH8MBehSRkZlEOBvdbRxUXNegKbeaGsAAAgAElEQVRwBDrP2fF04EKaeC4rVSzE64I0OTmGHSiSfIP+CQCXbF/WrcDJZKBSlgNjBHVv2QPFXhCEUUr/craM6WhENiuqCuvGnANPfRx/YJbh+CXfSuD5aADTN+hLz4smLt/KqFcBNXxAItM6HdGt/Yu1q/kR+5+Ma8g/+DOxLZP1lUByrpFanxW8tDyM60gsaN/doFE3ZTaldtSuAlbZHzkmM57agKMM6GZ6r7VJC8ub658lKnzCr9P3wRpUneh+ud9gn/Sah89SSiX/TkZxfieRA/zZ78ec4xD63GKfM4jgjqTgdMoQCeTBvmCBYBX1oBWY0dj3fI750viHlirtfRTgq/ZurVwTa+Qyxqf9i2SlhS4JbK1Pn5k6gDlf9c09kPdtZP2CQW/jtWR4iU3poJCDDVlW7itrqQHrtxembCUbxZnS87gMHzPDwNGjeknIa83gTmCIYyj1qhseoVL5ERxxYEjZU2uCr5gFAaIyaOSslp2trdglQ3U7zm1vxe7OduxMJ7E9HMTWCIZ7NqIC+x+7NwRWYUY1O4glwLnZYSznB7FcHMZ6BbkO6JyjsNDZhzndhCn+48kkRsOtGPTGnJ+wzmnNdzDEq169+8m/Hwv0lDXzauysew8Px1bacQN46uou3pbmcPosQeyrgYYGfPC67ofX8IKKCpkTjA0hneiOAFZfurIf/+4P/jAeevownhjuxoV774u777snHvn8w/H8Yh23vPZVcenZF6O/u0eWN+RG7nrj6+KJz3wpluNx3LSzE08/9mjccduFePc9d8Zbz01jGof2CpBp4ezokMFLrH30/ZtfjsVC7ZRSGxolYtWzvLhwtBuz2I3f+p2PxqNPvKC9eIkjtBtgEzPzuDbt/q6u4/zs5QLdTnz+GUFW9oGTbnLMBzlFnnb7s0G8m2uvW+8ngaJdgK0JUpm4cJZGuoZr6tDSNXztKmmAbyZMl+3TbM97FbDa6HO/fP20G1hram4jgzQDlMdUdLfdzxrIYGaVgdVraYMbUgDX0ttvXHujBr5Fa+An3/cDrZLrjOsNd0k3by+cOaFywuxonfD7FvvSwtleHgmr8kTehLW10KauZuMWr0vyoOOUtbKrcCo12ZiZqqhNXqtcxWzJMVA+HAd/O8D7filPoJLoKKhqkL5SHpyUiingpwGa1mSiIqKNjZqcqJWeLFBWB0jG4u0wnGm9YlrByED3hbkFNPfwJ/XZeGiTvh20WSkHwP+gvwqZAGiymslKEG4Qq76AO2k+9aX/hI26jX+k1eq2S3ik1UymcaACAJIkYE12Tvtw3Np1J5hddLNSU1W6bIX5ZP2asoilnk0aKxFgUUvQJAiar9UhWsBQU2C+Kzbi1rjDpjcPY5mGKUwZaZjqkwli8Sk2nREoK3Zc6jAS0GEaMfbiuK+1NQ30k7lml1wxsZSari6ujQZNcUZjM7xkAsMDqMElFB4AKvsaZCKS7W1gACxSMXnMGjU9Ecw7NFFKCUjnrmEAE0QV18UHb4ECUoqQjECJ0jPl0SAiD5+oU4F9y550GBsJDxjHCIRDxaB90rGcQYcki0nFQUY1HTOC/kpmQWCv0jCDOpN8mVjhUIOfzNs144j1XAImDp6wr6h3wcwjmVY5L+Hf0mdNSQSlHycYkGx1Xk+QKqUdpHXHgETWkvt1tg9kOci8ZtqiQxIoXzpwD3RYI2YMUxGD/AlsuocXIIegEsD70tnVh0pqfgEc9E2xYBuDOs4tNmajYRRTqhXUyc0tr6HGKrRTNRcLWEnmmKQHBPLre5Q4WSwaDU7XdzKTkabPlHmArmTeSkqAGrxmQGI8aV4GWAhqmQ13EMQofnpuvdw/EziSNIL0kcH0BVvTwLulG/CumKNzRkhoWAEC9ROm/pPhLYCPEhWWIMh5PLVLAWCOrT+coaYE53J1kERAzu8CoVNPlW1W5DasO1pYpBo7zGAAi9JBJJYZY4qMaa97PZsFLVcxWsPRXM9c9FZxhKAEgmmYs3or9r9S56jT6JPlSnkJB/3YvxL8cq9m+zIdWXOXQFIB8AmusEuj/j3PkQlLNjbWOgVdMjCA+wjQt0MR11sDk0Xj08A6AftEbcRULExJS6mkfid6fJp+cd6wIkiu17iOwSN0DRpoaVzyp8Y43EvyUEQpGbOJJeFRmTBVAGuLAWMdUFyrNq/c6T1H5zy4tEEUryUi76wGmkppfGTHxdNpkmipEkF8YLBqTpWEjub7/OG49Qtq36LZioxttJeZNdJb5a6mBEQ4xgu1tK0rnSzfnG65j6HHoZjy6Ecy+fGI4ECRC30B3VrCi9oDZSCJa1+6X3m9KJ+lXj8rK4Ol6pM1wpd7VZYigdXcz5Xgm8PBNndCISS7ot8TSOW6sqa2Mv49GfZjazKJve2duLC3F+d3d2JnMo6dyTC2RyNqq04HTvfvQ2d8HoOYRyyOGFhfzfbJToVR4Xo5J9iKoBhhbwfvhkOYL05jNNmO0Wga+LfmOAW+tb3JfRN7ZQdO3nDgOCOomuvQcUBXl5VaP61eyzMQkiDZcd/j3ox9PZf1Jhig3yjgL5Yb+jYja9zjXj44jA//4Ufjc4+/GM9ML8bN998ft912Wzz0xUdicOHm6G0P4tJjz8T4VbfGZGsrLj13Kd5w1+vi0f/4d9E/dy7uuP32+OKnPhkP3Hdn/LO7Xx93T3qxBWB1vY6DK/txcHAldncmXOaPDvdjibYcSkKH43qZMjsarwMGvCDhNI3B9HzE5EJ86A/+z/gkgNwug8+VxgDMydDjhobc/NHLB1idsQgbkNBNIGjVHTc+qHv7lwNYPeObeU50gCDbrfryy10WnUbPWjNnfYtv7HV1nZSwiX+5iUF6LaWsQUvH6o79+ishBbBpfN2QAriWVrxx7Y0a+DargZ/4kXef/MbFDSEBy8zeBQMisbn2kqOlQgZHBeSsF6iiQZnEtJrZYoZgtTvjxMoUVTFkcrKjOYrTPak5Wg6K3nt7FhaLSJs3fVcGHARaKvXI9sYxGWD6KtlQeTC3dGsNVIitmq7Ydkg3k6SJ/OseqQUIFiBv6wMsGINgfDGd0SxYuhgv12Sw8iAL0NWGQtiqraG7Cl1JyAeAnTScxAqMviIdIG0uHMABrgpYhcEU/kujpk56B0yzWBmNoRd/wUMSck6TDQzKJHSlBHhos22Upgag0hndz1Nb+qCdBmZZxwTHkoWqk1IBsdLkqGxQXR6bZvBgZd00HbT0DDBPwa7i1UyFlRabAFEjOgZFSsroaERglb0my+M+w+fY9Ci1L5UerYM8nLCliWcAp8UkAlCpFPzUZszn+GEE4kbjCd+brtN2rBdjaF0MmfLgLvZpAzxBk5JGRgQs0T4CC6GziXvRLMjsTNQFjYl4Tm5AwhwLTN1G2/CMofGDFHT8oE7JXgulqrP/gwVYtEUjlnOp8En61kxLHz6Sd9knY1GAKhjyNPkBsEpTLA6EtjarnYUFZpi9ZdBeGnvZe6GeYYagAWSlXkrbUeiyxhXNSiwBAI1dyjVQqxbv26TRJ8tX/QLmGgKDpMsq47bCQoYZBw2cVJsEGyzXQLAaephk35qVRu1h9A2jimbdAbTkjAqgjv1WwCiBPhqXQSbAOqkBABzzpPQTZa4lADHnYoGTaDsByRy3BrDFzsZ3AaJBx9djZrmKmftVGlkleE7WNCdTG1BZ7RXtrrR2M1sbhEYyGGC24ps4cPNmYCllVgIOsJ5XlpBTUQAg2dYJcrLurMkIsC1lEwS+EyFT2jmCQzbqEbNXDMoM8qEdpNOrIAhGBIDVBK7FMBWwIYa3xkKy6tAmjQ6pagbM3QRfM92foLMlDQCgEUTzjAQZAALRZH6KUIU7AWZAyw8hTWDJmqP1IvbnSGcVTEZdaJrzoT7l+E7tXDN3U/ZE7ykwk4xap4bjd5wvtEz6x4dMs5UxL1FigZIm1oBNdrnHFOvG7F/xABGUBICs1HNmJhhiEHiL/posRF0vgydnsVgiQoCw16kMVBLUrkykSgDU876BVe0fmtU9yfNpWoXPyQol8Klgk8armd1ed/I+AhgFOqMPpERJBnObsak7ETvMYJelHyABxNR3IwkJTiWgzb7uIAz674KgnOcaArKdVHAHa9kcaYrGISW2J9tihWfaHCyD2HgP5ESnpI4bn+ugMyAwTyhArGWDaf4uA/snA4TeJzlQyGu8ptT7qmS+Yi6jTjiDL25rByLV0E1APVmuBcyr0JfsY7lHrIGKbJ+cCiRTI/CXmRpJOgT7fg0Jjn5Mh4PY3Zryvwvn9uLi7i7NqXYmE6b6T4cRUzDBIUESkChZRh9tA0B1sU/t1NnRfqxo2ojxPS+qsCgrjP/642kMRlsxGm1RmmI4RMr/2EEDgYraR8m0TO2OelIA99ifLupzncDqCXfXHqDak6P+sMZoupDckfrH1YxV1H9eizkxJVTazxJIj/vQYBMMfO53+nG4WMYHP/J7lAJ4Znw+bnnwLXHba18bTz32TBwMR3Hxdefiya88FfPeJKbT7XjphZdi+9w0Zk89GTe9+tVx5cXLMe6t4rZX7cV77rsr3jxaR//opXjh6adjd3c7brq4F5evPB9XLj/PdP/xGOu99okKEMhoTox87Aegab0Vo8n5GO/eHC8ereO3PviRePzJZ0IqTGqMOnjKebHKtttUz9fy2SsNrLZBLe/7z9gF68vOCh++EsBqDfRvwIW/IcBqzZatrdGupc3/MV37DQdWq6ywbj1cL7DaFe3e1EfqZ16vtMcNxuo/ph58oyw3auAVqoGfet97yp1pyKQdsYGhxoEoF/E8YCSw2i2WMMwm9d6Yhy+zzqJJKrzWq24etLghaW1C8gKniWIrR8dtGdfQNKkCVoUBCkDVjtAsB57fnGpbdL5ysyo2hsqiQ0SeM8nAAejDqLuAuNzwEpqtjKvyAC6w1AwLFYJCjj0bGalgNhfyhlRMVrmncyPHptDhEYeQ1AQUIKtrUUamitLJFMzCQSwAzgBk7Y/5X1A2AH+OY4U/cbjDNUw1VLosDygF+HDj8IXTgCdZwPhOMgWbM3gxVUi0xcAU+wpRPzSTDv7JYMx+k+ZYArxyu+Eb4TDhdH4xT6veloA5NCjHI4JF7rwEFPtggAKsWSyoG4ouSSBDKCEP/Ngkg5kAeQbcjkY80A/mvSwPkCYuedi3RrBkUgUoob/JKVtgH01gBgOmpaENt3Z2BNgMh7FYyOxMfQkAjMAWHkqY3g8wHciHxgGDBwRIcIBJ8woZzqCvCKjNtBRpMfIAjOcByOAhVgEJ1rFBmAR1AOySdQbmc9FxNbidTtPsJtKtBUALtjVMkti0PuMTCEgDLZPRpdtpgIsyFzqdUxLD3Cqm1NiBnn+yL9poCR0cB3/rsuJ9e+uZWK68r1hxeTi3UqhwY7NP1a31PmKem0VNdp6165LnRXBU/V/gPIB5aKpVLuIV8A/jILQTGWS439AAXpoHYWwV4BpTgIzVyEZiGaURiv5HrVr822MHzwT4AtMnAT8AFqmeyS8LzINuKQ6ChBhZTrwrwE4c2otRjvtHAl+YXFBm9HeCI+7vHK/LNV2tBUBgTAicFhMfTFexmqEPSSCWzucKLKAve1YzR9op+3aVF5taErocb5gTqGunVOpkeqNM0pXtl/mwXmcSMOYY6EfMPXZghJWu8qg7SmiYFUgwO+cQp0RTl3K5jPF4XEBVFRHA0koSDF4zMiWeMBXGO8eUAMo09kp9ZuFocIZPIFLanQxMWFIC9UsNbupLAmQGU1ljDExilpXLmA7lg9Wa5UHp5utlzKDR7VR6rIfse2btofdOOJc1ju0cJ1zXLY9gzVGUEUOCTGAGQRrmL9uKXnNMvCcoCnYdtX7xbAOsDMBwTrCNWZVOT9M16tuaWV7ASIxddQTtGfDOmNckuaD5UCBbgjfJzlZQoRmTuAbzCANRZuS39x3eDkCBhECidVgzs8J6ng1fVs9HuySrnyCxNYhTnoDjtT+ghq2kUqqgoBcrajk68wPvKM1fjWcyhFMP01raZKWizxKwSoaxQP80X2sO6GKcqy0kBkE2PvqQWauYO7hXwniGPAnVTczptvavF1kPMU1ORbaHDaA9Edmo3h8KIJODeu4EaDplaFpE2Gb/iDqj3I9pq5g/yBDmPF4RUS0xoq2YA6s+7ZIRmGz5BK8S9GOfTJkTvUrpN7mloW6y0vwRH0RdT/r92BqNqJ16cW83zu1sxXnop25vxRaYqeNBbI0HMVyvYxxL2BppH7c8it5qFitqqF6J2cGlWMwOWMecx0rgBfPAKCaTKcfOYLLNzAplDCCLRVkwqK/+gDXcnPXrU34nQFDPh00wxL89M7Cq9XkTO7V+TgO0qZUbbWD353rfXYGxCrBgryJjWwUt09rMLWWN3TXkbrQ4Rn84jsP5Mv7N7344PvfkpXhqsBO3vf1t8cY33RVf+tzD8dJiHQ++6+3xhU9/MSbjXQZIX7p0JfZu2ovd/iCefOapuOcNr4vP/t2n4q33vyHu2+7H8MlH4g2vvhh33XF7zGcHcfnKC5RsWCwOo0ftM8zLo0JwQOWkLj/m7uneTbG1czH6k704WAziY//xH+LP//rjcfnyARznSgaQprRGPulbkbF6rcBqdrua91mOVa0Om+OzmTu8BGzs1sfc4tRfdfv2ScBZdWIs8YvWcePUJ+UFJ3NbXw5gtQtSv9xMWk67J7xr91mvNLCqYFrz4+NWyV6s573rBVZbcoft7rixxW8Aq2ceEDcuvFED3341UDNWuRFIZgQPkM20loyMsnxUm+ZmSTGTp6hx6ZN6gjxxEwctOmpGqgw6VHhzwk1KIxWgXXNuYlKHKqd5pY4l+6obac+ySgtMB5ZyjcFQpGL1Ylx2nLWuIc8BrhemdDqVkId8O7ym5ivvX6qws1xVh0/TZ31tY3jDDSij5QDjxIoqfwKcghEWGF1gHPFwLI1WlB8mWKuedVh7o1iOJmS3AmAF2AoJAdKiwGJiW2LXC9Cnknfg4cDAlA/5uDbbiId0SmIJCAWTRaFfv6uQh3y9skjWCzIkCnSfdKLXIYt3FCqnPuSUQPcolbWW3MlVl6dsAVAAg5T9Svqa+xO+B6S3Ix+RwOFoRNZp+TGoiX8TUDfmS0DF2nMyzND9BjDG4cFKYGgGJMgao16eDss6eFk30CyvZFEppR+vIcCVQKKBVfwbDBeCgnZHT9AZIN5wKLAr03oBmhG/YPn70QNrxvquYm6KpZgAaDE38w5UbY1c7DydKpghtqfMdnCgLgAxUr1tCjSFJEUanJnpLea5gVUe1gW4SF9TECGHN8oGsJGAAN2CWA8r6NcVNiuiCqgfAVeEdcwUTyBL4L5A8GTVqFOYOVzBAwSyXCdqf1EHlZKrI4KAG2kJ9gBqMljQsKNpjEZQTOmMbP9C7zeTJYFbPAFgJKUhBOaRFWiACn+mPAMlIlLUwdqxBOpoJKj04XR5J8ursP3MzrWuovJxAWbP1ZUrNiDZezZfYlVQT1PjHXWeTC/j49b2VfuJzQNQB4xPHaAJ+CDIAdAVjEfQKG3qpdR9AB1DpTgjNZ8BLEkRENiijAJ6rcBXlIOyGkUnGMCOWI4i+grRF0CPgJMAaBpFmS1c2H4wljH4UktckH280PdTb1jkV4FXnB6p0dhmJhE88HWcq1z+NMNi+xaWowB4aW8DlE5JBtU1U+zJCGtkbWQIlqCoZGPgKi/Wo7/vsYa6p/WLGYEERqW+oDbj0ErGZd5T64uVuQWQpVmd5SD6/TG1P9X+NrIzg3/goiQglmswZ3Cz7wk4GYzkfMp3FBiHfkDQ8f9n713gLTvPsvB3X891bpnMJJO2aSmQ0EBaKv9USZFqqNwibWkUxFIjWqqpURARFQ1ag0K9CyFRgWIJ5dqWohRUoAqmKUK1vzS0JaFt0jTJpJP7zJmZc/b1/3vey1rfWnvttfe5TSZznt1OZs7Z6/Kt57us73u+531eJWt9Y9dXeZYQ0JJqAQe1NtBNxyCLk1B8JexizDeleKY+1c0du6jFLXhIuBN+pq93m594jWV9zM/0F3rmyav1aHRYep94VajVgQ7m2BA2xZ7l2MMYkb8HspEvLFPGNs7Eu9JCqW0cUnsX93o1HMPDGW0Woe1QVNomjapPjX3VWBTrp77R5KpDVWYnm9kRyu+nZa9Cexs79YeNAezDxNiY+BQbwupcmp2rG1r+wb/Q/nRcjqlCNj0yFWuolIGdenxH3wrCyq9lp7mPvbcvl9baWOIbIwj1hxqyNR5JB2Rqt6NeqVCnHlhZkX1Ly7J/ZVFWFruyCoVqpy1dhPvDDWYMdepAk1I1QaQO4J16Wvq90zJEUiooVEHqexIxpQwxdnYWpKP+qSuZlypI1dTOIFUdGmZBTedTEH/E0i/SHxM1YWmCHUr7OLpwvxpG1b6y1hfJLPPDi4rptCQxXwwiXdtn1H1cIGG3fBS1+YfOG32epkk6m7K+MZRfeM8vyz0nnpGT+4/IsZe9TA4fulgeffQJWb3osFx0bEU++ckHZPXIpdLpLskzj3xeFhe6curxx+XY5S+SpQML8sQjj8nLjx2U17z4sFzS6smCDGTt5JMyGK6737XNH9SKS8d+vMNt40AtGlpdOXDwqCyvHpTG0gHpSUN60pTjJ56S3/itu+Szn31EBhtIkpbjUlaT5s7ok9VYR7puNaN5XT1PKF2jPgprEh9Dy+R+ZSv0CWamWgZ0ORYQVVR90qWCtrZkYTCL7E/XpuX2l0s+6q9ZHN98fVnTy+b5Kh+x64/W7USbgE3sAeY9b/IaO0Gsxjtar+73jzvF9avI1SCfs3dSqXg7QfJu5hrTSPJ5yXR9/Gks8swva+q3ptNSsTpPL+IxROB5jsC3fuPXTDxBRmym+0U64uXDXvnlnCovynteOtDZfwremOUb62IhIVR1UldWv/pJdn9/jRVeyOYjiQ8m5FnCJf1NnpwikskUyxDZbHE+PC9dNZEQakoWuHpAQyiVEDGyCKSFB0DmYf9+X797drvU/D87JHsj5PYISqxppmCE7RmRGwsp/I3fYzGKBZzn//Ey6VJPRuOmhoxiaTBqwo+1rbYBgzbIOXizQnUHJasnxAJhp8pIeFzZIjwIU1PkxGIfBFuSFCcWUco8+JzB46BxnfSjIbK+gM0UsE4ORBOzpEhQ+ZYMy0MVEe3CQ43V0w/tQBf6bSuzzZZtAdcCGQZSBoS5kYlK1GQKLVNORXg0yhtek6ogVXlm3gNsrRwEvoelekIdUzBiUm7EYqrqs6QU3hrAC3oyICUWPU5Vs5YnikK9hhP4SsI57pnqw/uNlgm2p0ooW5KWdFcX54ViWD13XT1oxKP/rCHo3oMjwZD7u4HoDcWSXt8VR1pF4dsahGyzIR0P59brh1pPu62xstGX0E7RhoNQdjZf6y6UU1qvOoSYxYF6dmIDRJO/uQLYNzaM2DK1okUW4z+uclPsdYTLCKmC4sfDjTQZkyrDneDIntWJX83GbrYZSt56aL0qiJV49TajRFwkKnPLARCHHiasvCtwdbJFyVQP/zciytpYkMIaPuv1qurHWLj6ok4JfQ9b9GJ5JnQj2rJd/0wZ5Uo8V/orOerjm6nDjGhCGKd2Ad9YMZLPxib1CvVNACUfte+gnZs1AcqralbIxDyEGwrdLMmUqw/1+h6+juuGolYDM2OTTftTStIY1ZNn9fX6UfU3iOKBqcFA6LnHJVpAGk6trcE9KbUMQdJqU8k3R/R5PclbkLGRhdw2D3NVIzDApoPWFfp28i6N91P0+ZxwNSI+QrFDwWybNjlZaOVw10UTVnurdg4PGHoynmJrz58nIh+y1ay/exagUNZ9DPPVjfvqhh5If/eO1Xege2wCA1MfGpFtY2ckEDM1MtSkgVEkItMQ4fHQkno1mqr87Ct5bTY/IPt0A9Q3FIzkD3LRiPh4cB2zfJEUeyMxRwm89LlsALP25K+WmEv01QvTlXSumLXhzOokFGi2AeF2ElDkOiFhESb5BqG2s/Akdw/n8Nw22iavu3QDWMcGDx6yV4Vt62hZdD2eW5oAK7RJe89gEwHkodlc6GAdY7xuPpg6OrxnIzJINwBLC8zALNUM2ZiV20AAAfVc9faYvuNxrG2xxCe/gYZ5p8rT2KSINp4lwfIK8vljWsRC3XpkT3Qx67+2GYPfoWubd2pLluGdugj/1CVVp+5bQqh/V5YWO7LcactSty0LraZ08f5G20TbGyHUH+H9Z0QG6zKAh+rGWVWrwmLB0nrZO0WTT3UXpN3tqqUPElNpVAHehTpXKZJMWyVW0/YS7TdDOmEW7LgcufmJ1XzjKOHd/BYlK4oCk1Gc6+W1n9Sesa9pc/HNWiNWTbFqEVUbvaH83C/9snziqTV5ZvViOXrFl8ih/Qfl+GOPy8FLL5OFxYacOHVGGguLsrS0JGefXZPVxQXpPX1SehsD6R5Yko1Tp+SPveCgfM0XHZXl9SdleHZNLZGQkHCIZLPDvm5GYPpgWxIN6SwuSntxWTqLq9JcXJXO4n4R6crZUVN6w5E89cxJ+ehHPyZ/+Iefkv464sU8waE/1flMrBaBz98rNtQUB4IJErZ8cvbmifE3BDBJG5lCrOrIWkdsVd5LSzlDVzkfPXc+E6vpo6dPsxm4as9LNjmqjptGrNrb0D7lY+ZDfWqlJi2p/pj4djNEfAHPpKAkVufDmkcRASKwCQRSK4BYOGSn14yU5QmakhnZSDc5LNs47sRlMvlIr5MmkNIBPFnUGquVEqn2b6PDIgzcXu6xAFElp8b2xifP+IvfmBdm3MeVmJqN1JI0RQKl9HxVUPiCTolNTzoVE1hd9ulCyNU4oeQJL8PspWQYRXnTl3wsQGP1rNRBhDF7uUNNZGUwpZmpqmxxOxzD2w4JgkD+moeVEmsg85BQA36rSqLCk3XB7QI6Mm7CpzUsA9oyaod/ZJCoQN0N/TVxh4fvK5Bu+HgS1rcAACAASURBVB9bm1aJbjmQkPJR//6WhjdlulDCv3Uh6S//rB14szLPutxPs7xLbItvD4vMlE2evEjn7C21CEAm3oxgV/WNLbqj7Vn9WAUGmRXfmYLIVGQRFqykE7LTo649A3aoVBHabImEEA5u4b1KSnlItRKdSuy6Gi7JZKnP78Se2UAYwCAkCpsL+gwRlhcNzVSWlu27reS8EiCOiyodnWRF+SxrvRHfsZeuyXSgmvZ8NLq41+thsWiqRyVxPRwW5VLVZuDp3n5KyihR2JRWcNXwg3X/5NAQa1h8ZPSGStvJBL2vFsLbRqy7VbEFb2P3j8X52PCA+kQ3PDA+mKdupowOlV+SQiCpfatvVaMmtijpIhVtzBMcWYEcB5BEaAMop7I3Vg+mBDfmu6GbGtZGjdQOexGT3aI+bA/Dwou1PSXkmloegKzsWoIq3b9wP1GrNwuNDgLLyHTPBO5YgghTcizKl6hVwgdUKWlPsgRfQbWKcAoh+mv8jWcIL0+QL0YmmM2AKZ6sNWEBqyG7rkpTdaqOp05c+X6IkfFNy5CtYcROXcADN7WKUVLJ7CBCiaiqYheEoE33+r2M3A1iTrOgx2sqiEl/cajKtMC228aALedMghhjTti+eFVaOwg/PldEgkjSvuUbLxHiHEScN2lD1t+h+E5VmihKonaNDTl9RyRe1kaCuyWIepm6AlgJJhCfNn6bf6spsiLaIlUodtRmx+pSfVcTEkQtm903N1uAq4IeKlZThgZhrWpBJUytTFAV2xwh8a2OeoddxtiSeoFYVQSd7ItzgG+Q2OGlre1T+771sehi6p7gbcSiBiyiwMhH9x1NlPraOhGmb7t5Vk67ohtviIB0Td8zkUgpz1gfYdWR9Cuf60SiQn1fqDUL3s0+LpSWp0EjQ08dqtjYcFb1tqqQfSBO3xXZBccZsar9zcdXVXihDTqxqvXi5+j7JfHHDDK7HCMeXqqhFtZ9QFemZ4RyNr+xBKD5zCudReXpRpUrDrz1pW3zCFMAG0g6vLmCW/ueTdqc2HfEdOhUvyanxjzkv9lyQrWj6lT4ph5YXZIDS8uysrQgy92Weqd2O0hYJ9JtAD8nVBF5MejLeLgh/d6aDPunVKmK0HFspmf9DerUNhJQIdx/WToLS9LsdGxj1RPC2TsAVCFsGVJc8rnyZhSrhY2hUvRYkRurI6HyOpn8V9h5eZSFX9T+qidW87lD6VzfpCtLE21jyf3FXbEaxOqZs335ufe8X/7giWfl9IFL5JIrXyaHDh2Whx8+Lv3Oghy65IisnVqTw0cult76GTm7dlYOHDwo/Y11Of30mlx00T45+eRT8vIXHZI/dqQrB/vPyuDMKeuDiPbyRJkaYNJoS6e9KIuLq7L/4qOysP8i6Tc7cnrYkjM9jOEtWTvbk8eOf17+4OMfl+Ofe1SGG0hcZiODmTh4my0Rx+eTYrWu1uu+m06yWnuONZ4+ehpjvQliNd4r9YRuPh8ql9fOy9d8kxsQ+RnnLbFaQ25PrKxLx6Z4FDdtkp3H4kGFmU5cfyqxmt6v1MZ3glitbX+lL8vEahbtVpq72cww3iUW3RMfEqtbHQ14HhEgAlMRSIlVncSWSKTKmXHpavHyMo852Hfarrz9vjiQVYx52WIylDzZoBeEkl4rX5wnw6K+wJF51VQdpq7SiRoWhxqiV1ZLms+XhkMnhUkHW8znTXdliyN7QeULpVBpqZLUfR5NbZhPjW2CFUkuYtGVvK6yiar/LvztU1+ZUMK4wiPIVCNebQ6nEzq1CTB1j/6B76G6LtriRP8McuIVGWpRbhBW6s0KNauAYG3KqAEvVhCtbU2EJVDToT6hosMESckBqFyhssPyXZkgN/kPIglhj4GvZ7Z1sjVbjDhx5cx2pvQJUlwXWEq+uc9e+N1l3mV5+Jt6tzmeupButjz5lB/jyhWrTFvYm/eqKzB9ZZ4pa5W3deLLQ/yhYFT/ysHACU17WVvIs9sVZCy5MqSq7tGwZYRheqIgI5rcM1X9MD2k1tu6LSJdARn+rllyLJNTIqs66qAQyp+bBCeTe1MnoVhmUwHSz0Ov0T50QWM0EWR6hc0Rx8kICasHVRk1EB4Ob073bLX44oxA0bBNr7ORh5yiqYYSEd+paspxyBIoZRsclqzHyOBIYmHPrAt6JMRyr0PD39Wh2v1sg0UzYQ9GMkZdgcjTRF59xcD+uJLZPaWjL+n452OgjVy5n7KOi3GAjxvwdo45mi6cEh9cxc0TmikBFD6uIMMbyObubVPVfu5MCtzgravj3Ujg4dqCV7B7OdsC1BW0IFY9EZJh6jg4kRYJ4iySwD6ZaYpuCBhZoQm3Ei9DqBTRZk016/6xUI96uHooVnFdVX3jfq6wjQmsWQNY+9cQZO8DQYq754Mlb/F+oapiUDGuHI2we722hjFbkhQjsK1Nw14AZDnCfDVaAIpcbTu5Ai8S0tmYHySb1W74WGcRDm6t0Xb/7hjn0cbCW9YIz/C2NNuLeP9Foi7FWpuDW9po9IRt21jm79z71MZt74OZbYaRkao+9Hxo2v88G3xsCBoPZc+bh4OjrP7Og1LWPUX1mUIR6P7DRoaaDYe/sE2hp7Yopt6MJq9vM+wVeF8PlW+EbAcJptYjySIGZTGLhIT99PezEeGmv3SBuW0iqNrYyPfo4zG0ZrYTThRrf47rxTu1kStnMwW0Y6E4eF+2sHxvC+o77J7VIRcN1aqI9P3I6FcR8ZDOmbRPhKd7kqzPAxEMY4zHI3s3R6/MGH4fiBBtseEbA3ikCMVWRar2dSfRExIn7FyAlylWsy1C2wjQ+4JYTaIYstDdcDrPmkFmBaFzmsA62ySyuZ3Or/y9rFOveI9G2QuTxyLJanSft6+IRsDv0Pbcqxxt12sn36TLULM+GMpXzDZgR4H2hPdLt9WQhU5HlhcXZcXD/Q+sLMnq0oLsX+jKsitTF0CqtnCO+6cOexr6DyWq9Hoy3FiXfv+MDPvrMhohm3zPxindNLHxuQP/1IUVabWXpdVCMiojVHUM9PB2n53qxlIVAREbJalCeGLSnkwfU2I1iKQSz5HMwatoklydmM35/b0TPsz53LccUu1zlokCagPP6tWau22Ap+NXdlpS4GwLA/N5Hb5wHhSrI/npn3+PKlbPHjomL7rqS+Xg/oPy8ONPy+JFF0nv9Lqs9/uycmi/9Psb0j+7Lp2hyOlTa3LRkYuk2RjIRm8gV1+6KlftE1k+86SMe2elAUsh3bS190an1ZX9+w7J/v2HRdr7pLm0KmuDhpyGQnXckrMbQ3nssSfkU59+QJ54/Al5+onHbXPYNzuMVYzN5ElgytHBBeJwWmKrZO8vxpn0yltTe1ZW2rZ+ac8SrdrbmoUX+XWrVczWQKffejq5ml67fH5als08VvGadcRuHVk7zx1dOjHPods6Jh1n7NWSgF3oe/lt4oiqaonrTb1u1QBUfoKKBHeFQ2rY2d1o7zUt0xtnTQONgpefm1YA22q3PJkIPO8RSK0AUmIzFvHxgJmKMpvY1r0Q891uOypfEFeNm+nELp90+Zk+aGGSbe9v3x3F4sR9CX1Zms/+YhWmia3yO6YTgFic50+RJ4LQhV32hrF/pIoM88ezySV2vtUfMPzKCrMFm2g5LZspMBSReA5/2VkocBqKEySxqaTi+vFSD9JaiSW8rDy02hR5IyWG8UdJV5CovlDW5FhYOAz7qnQd6DN4jiBVMiIJlvmuwhJAFa0gN+DJCpLHLQPMmxVkLJSvIF1jKeeejvidkxxYKJq6Km0zObGUTmmCA43QOl1Y6aLQFUlBrBpLMRlSZuBaKKliY5P7IUxoVTBoirkgs3Th6P6QmgwMhJ+q4jz81m0MQvVkF7H2rWSlq2Q0KZErGtuqhC0mgkFxQSThcPUgxYaDhyarmi1Cq/1BlcgJX0kNibd6BeGFxZxrq2QEAhGLSU9ylPl9KtltC09vwOqji/Mjk7Ni7cSuqmlUAWukXibe9QRWUCBiwaiEKkgfD/1G+C6eScPZY3MD4ewgrVXYbCHBuhCPjHBIBOI2AbawQZItz7jrSY20fyjMCDc1Ww+9fvgauy+r1UOiB3EWQ71Zwx0CpJb2U+CISgbRav1WCTnF1jugZ3+PCX9QS8ZHpA04rCMsxNMUbD7WOWkQSuGMZFQW0n2MfdqmiWRUyYuxyjYptCioe7ThNpR/HUtq5t69MX6gzoMkCr4kU/X5hlA+5vmmjyYgA6FpuqPIcG59AxnfjahSpah6T5q3JAi+UISG6tgIbiejso0035yLdqTd0cqpY6ZdxkkzqMtA1IfHaKBtpEsQt8Y3uyrahxArYxCrplZTEi4UtQmxZGO9ezr6WKI/eyh7thEASwkPIQ5LBO2rQZDqAOaere6zG+3aru9RFNnfCENuazNWyxZNrmSEuFmQWHvSDY5U8aOes9YH0SSgdjdP8HgXuRYQ19LNLksAZ76Abp/jYxTqE40bhGL0E9RCBwm74nquJNV3PvpKeKtOjB+hqLW/0f6CxPX9xWyTyca/UBcm6+fk/Y1XBgh77dtOomlyReXjzVs6G76yDmk4q92Fj/HxHFrP7m8cyZV0bPeICLwDTOMdmxeW0T7IFW1TqbVMQix7Sh23AUrrIk/CY/fyJI1OWEe7VAJd27SOyj4ryN+H9q6KTbaW9JOkVoX1sG+QmD1IvokcfVHbINpNqPpjLFEbm3zTS8e+ZL6h/SbbtLDxMHx07bks6gFzhkYbCcmsbiwBpvVpU9bbvEW7uSfWiqdMl6jZv9O1vttaxFBcnOv4wJH+5aSvKrLRxmUk3VZLlrtdVaMi3H/fyoosLy0qoQpP1eV2Q5bbTVlqNaWDRFbYVm4gGRU24frSGG7ICL6pG2dl0NuQQX9DQ8ZtGhmKa1ibLEq7A0K1o+H+LSQ5bCDZXcc3O/y1a0iY53aUPanQbGya0IGWRPOl9X2RWDUyKa2/DHOfk+QtLf9X2m+iHEGC+hZj1WmZYMCfrPRedGI1+k6W0C0nYwuklUci2LafR3nppi82/9pyZn0gd/7ie+SPTvZkbfViuexlXyaHLzosDz76mDT2H5ClzqKs986qZ+5Tjz0mFx05KqP+SE6ePCXN0YZ0VjvSbS/Ilx1dlZd212X/4KRg9tTwDXK8uxeXV2R19ZAsLR+QRnNBTvc78syZngxaC7LWG8ojjz4mn7r/0/LEicfl7AbaRE9a6v8er3ybwWqwhc+ByvR5yrVMkHbTiFXvQ1MqwRTa58Un9wK33AUlxWohanD+Aj+XxOr8pczXcrPOSfvbOa+79CWi9RPxaF5dXvjNEKsZwTzFJzbFw18RsyCaZNqTRWP4cc9xkbkPKcSzTpC+RWX+3BctibkKOIwz1Oa/HI8kAkTg+YVAmrwqJn4Rjqwhx+kMOP4du5EerhlPHASpkVA+wbbZXoEASCd98fKceIkmG6C6KPFMxJlq0wtrRTL1XswhIxTQMqmnQ6cN7/E7hEbHAixVHZpKpOKFCXLIFYOZWtVJFCNt8vBpe8bw8TTiLP2o/6svbDTZFEhgHOAEQL6ONO1p+onJmy1scksEPTUYWiXAIrGFZcw1YsMWsfg3VEEgTjQjNIjqsWWkN9cwKFmb0gcH5b6rIFXH7UXNIA9f1hGIVmSTb3VkqCSsKw019AcEkmVeVxVKZusARam+2V15BkVTEPG54jVCUPX5tA49pF0xCmmhKzLdmkFDUoPU0mzU5rMJsko9RKNOsKDPsq2DZ4O5lrJeFtaaeDDqgkPgMWm+p5phGQlU+n3zG/T21el0lJgEjj0oXZxoazfNAiAW7VmCE1dphSIvHit/7RqJGOH1KB/Ct6EW7UElp9mzzaZBk9+op6qFmmOBOxgkCbhgNwBCtrMgyJyuasgIU3QiQRU6royMZohJcqfTNdIWz6B1Zj6t5mlr5LCSbygfsqBnfqIioVjNlG/q8eljQahxnUjGUKNejQg1HpmnpypjVVlp5AVUn5r0JBbu6mlpBgKqAgvPRFVT2nFBYGkLc59BVbBqMiyQq0NVz5qa0tsLrg+iJ/FbLIfFZl01lNm6n5CrqDPPX98M0r6dERTWhPV3GGciU3yjrX3JiFX3ZgUOHRDaiS+oXydInFA5KcEu5tGaTZt1oRfEpemJlChpuH+lkymq1vMNhpgEZzYDqDMlygaaXEvJfajC3Ycz/FWDDIS3KMZeJQO9begSFGO0ky1Kmvm8Fe1X6zvsCdyr06wu0Cvd7sDEtdreNJFRqOV8OADZE0mutJ96j0c92qaGjyFqKYHNDfso3hF9kCStwncFRaqqyhMfWFV8WuIgYGqjNMZUV865rYaSYJk1hhH0KaHiW4X2e09qZWOQE82ZmttKbFnHLdwfz6lYx6aDbxphXMj8TjNS2sg0Sxxk4faahA8bcao0BdHtb1TfKDK7ANvUMSIvkmB5YjNPPAZaIdSkZkkTfqUuuQ2/7bgeyo6EZjpmmVtHbEP24csbG1axMeoWPNGujIiOCBkbB0NdGeOtdi8nVa0tjqXrlgN6vFqchBe7q39j09OJ93jXDNVewCNDMkLakyqpnYsvVj3ZlW40hZWCE9ThqWubX+ZZHO3PFOSZrlH6rjnV90ViA2MK8FwxHdeyOZLNNzSsOdhJ3Ns3NSMBaGxyxPwj6+c+/cj6rh1ghfTNSn31ehsFyepcvh+Sk7023vkmXRD02fwxHwe0juIWPp8pELCl8T4lrNRyRBMkiiy0GrJ/YUGWF7tycN+y7F9ekX3LSEa1KAvdtnS6bVlqN2W53ZKuDKQLQhV4aSRDT8aDnoz7Z2SAUP+NsyLwVRWL7IloKYT6t9vwT12UdnfJE1KZbQvGRdfvK4Fte4rY9ABnaxtKViWpea5NO/LNgxKZ6uNT1V+7Qaza/NBmlOGnH/dO6QC0o4z0TmxR7NgisRrHAYvYpEvn+mHNogpgzYtpG9KjkcVXnDnbk3f9wvvk/mfOysbBS+UFV32pXPbCF8mnHv28rDdb0j99Si677BI5sG9F7v/EH8m+A4ek016Sk6dPy1UvuVg++5nP6CblKy67SK5YETksG0qsLq0elKXVFWl2FlRAsDFsyPq6yDo49saCnFrvyQOffVju+di9svbsKWlgvjccyMA31uCLpKIGjJo+jrRBICae0Gm9XcjEamze6nxJxypbZ/gQYIlxt/AhsboF0AqNrrQbk3yXbzYXtwA2Q6zGuyt9R9SWOImMmnYcNqCy10RijZS+J7aJSuF0Eqs7iSavRQSIgCLwrd94nf5ta618B9T8tyLzgYMVX4fYUIkVUxPaoibUpLhWkGz5JpRdXrVIhdAR9Qz0t3BOGtpCKH628Cu7vpUzkq6Yh6eGXjnJFQqxXJtiO8n2MoHiyLKtR/iKLow9A2/8OkPCiYAgajQs15VaqlRV7zjPqp61KdzLyqf+ib4QhvIuPpaMKOwFPEg3vBTV1NJeLyBVG6lfkV8gSGRcM9s594VQ9rMvDpWUVisDI1fV6sATJ6ltgC4AbdFo3ntj9bobgFyC95x6tILWQgZ4W0AMQZgqwQpitSvDrifEUqVkS5rtBfVfUyIOaiklVZLQ/Pi37mZ75vFM8RfUDlYsttTHxBxJmSwU1VVa0WYDq1ihZJGwTqSYEaitbNQo0PaLlQgK4t0JqHan4+H+psDUBFWtlvT7/WwVBCJMQ6V1MWzEirYnV0dpeT27d5bxCqHLCO1uNpXcxDUXFhbl7NkzZhXg5KW2cVc9qNeltsumETzeb5TABy6eUMXKYqoVTRqkIZLWX8L2QskTV3mZPYQlgcKqUG0O0DaQrMZx0gWWPqcRaFm7dcyDZEX94P5KTus51he1l0MZCrIV19d+G16HzSwE3YjrIB0jvNyJYifgga2RaCAZjIg0T1cQMsDCvBOVzE+SYuGymmQG94jyYSmkYcbutYh2r0Q1/G8dE7X8xL+VgbP6cHIpZn1QuVpzTULtPYGVksBFdsCIUpeVapNXQinsFNA/0B7NBxfPB1yVrem4965791rbMHWpql39GloUT9AEJR8UiiibjjOu9lfMRkPpYqzMRhcbka2PWYb4UHGjHju+eaCZ6ofmlxpJsyIsPFNL+nsAiWLwfJGES8k8JCVCQjBVn1obR5sJn0eoMoEGjlNyPjHOhF1Axq95mHG8byIZHNoI+iiuhz6m1wsLDvdntORHrpzXhbFdN8b/IPB1cu+sr25AuRxTVZr+nsG1jOT1Das0K3ok+XISSnFPfHLNlxPtB5sH7nsa43psEvnmpCYHsmYmGxg3PJRcy+IqeCUkMvIK7x17cyix4/1BiVi3gMgSL+mYY5s3SswBExAHCKVe6Kik2ZIl2gacbZbamJlqpbTO3FrH/k7f2zaWR3gxLprZn6D87dxuA40DSexMvWb1iBtpGV0NBnWijke6u5OPubGpqz6/LdssU12rjslaEdbvlfTONzbwblSi0BM72SYBNh/dxgdlQRvxyBDUYxDW4bMaJEuqWFbP4WAdfaph53nyS++v8axKzGeDhrHNSpY7Oen7RxkZG4ScbdR5IjlnvfX9r6pfs3GxiCE3b0lUqdkGZfjRZpufCckb7zUlkRIiEJEXWg8xcfMvfQ5iRKLVTzFqIjZPfeMqpoIx34xNpWxCmMyZnNjXGR+8UJstHZ+QtOjA0qIcXF2S/asrlpQK4f6dtnSh+G81pNNuSbsxkva4r39a2JjEZmL/rAz7p2XUX5dBHwmqeh7RMzSVqW72LUh3YUm6CPUHsdpZ0PkNNsEaygpbvzD47V1qLTg+sXwHFrkKO5/z5hvq6WujMB+PuU02/yscmShWixG/MY7lKOb/8qrN5tRGzocHcU45GLed32+zxKr2L/S92HyI0cOvqRENSkcb5krqYgNE2tIfN+THf+69ct+JkzK++FJ5wcteJt3uohx/5pRc/vKr5P4/+IS88NilcnL9jI5jR/ZfJI9+6mHZ6A/kVf/fl8gnP/kHctHqinz1lV8oVx1YloO+gbw2asr6YCi90VDODIZydjCWDey3jkSe/PwT8n9+9yPy9LPPKpgI+e+qmn+glkQaKaLJA21+rOMDNuux+xL2YSXAC8SqR/AVJlVVFeR9If0qrQfzAt/eJ1co52ukrVxR68wm1Un0TqywYsJTvnJsN1TdMfcbz7+NdUExV0aZgLWNEPskS9qKm6RvsWJZirrC9LhJwU39PdL+luchOSd2AKUxowDADitWZ7WZbJMbB9aUS/t/XntZBerQMZ0nnnX7qd/vFLGajvblBIXpzRtUrG65rngiEXjeIBDEahQ4lKZGMOY+pErw6MQbQ5HvbPsitTBBw5QSC3lP7BM7Y1i4KOGZIePhj6FGc2VGhFBnBIavqMNLLsLOsh1zLDyScH9/ndpL1QPugpBNvd/s2yA7ii9OnKtBSVrY3Lc1w8bDZe1e9pKPxUPsyvs3foQpSy1YyD6qaIyHrPFkUQJhWmvyBbQ+V4Tu+bGajMIz+AYBEISd8Yu52irzRgOxAVJVs6xbchNbVPuxupa1BSB4LFuGmz4DJv9DJVlhG9D1P/gZZAqUrWYXABWjEaxGrmlCpdQRzglCJXmUC/U2qG/WCP13uwE9z0P8XQGp7Q6LWqeLLBTTkx6pSgsKl8STVZWSRgaoyguLNxCCrj7UBawusnGg+SMqGemLfl8rqJoVC30NkdfEMUYQGbkZ/nNGdqgyEyST82taHyC4VW1mZBkWI0qmar+wHf94tqwNeWIg9DEjEnzOouSzc3cgtVVp7T3PPTWzVZ8m0nKlZpDdfgNdQHhbtQzcRpyGQlGJABCBeOYIH47FknqvWiInPJOSoP6c2meU08X3lgDMwnNjM8E8R7U4Ee7rC3TQ+ppgSzOu2/OGcmQ8MlLXcLAwddtQUDrHDk4WiZHpW+/mHT6U59oGPOmV9g9VPztO/rcqybWfpaNOFLywi6L31QVAhPzHnlUoU922whhYlUBFBdpGgGLoiuxYoIZdgFttBFlrhLwp8tSn2EkWVAlI1YVmQzpOL0FljkcfYMEJCwfg52sMU2d628s8Pm1xEIsJU4iaZ7H+Xgc+kE8DgYq7sOjRes7JmVBB4hS1F/CRLpSB+TskoLB3kKorfRND16hBQqqPsIVUQ5Gu/qRov1BAZj6pOaGDO4KEjuVfNp7j/QZrjEjIFeM8+reXstMBEWzK7aztOtGaLlajr2JbyoY9I7UDJ0vQ5RiHei8iD9BGWhjLbEGJ8SA+Sr3phqD1HTwHFv2mlG/AMVvtE9T2Q8eQULZj2m89LXySLTmctdfGEMQBiGmENNuGGurSNqFCJRqblHnCqtgcMrLdF+muONGNluSdGYpW3K/VgZ2DK8zd9zbjFwOo6Eq+EaQbS67QjQ1VI4Yxhrpnq58T2FgVwjLHVKzZO9snL3a41ZG+y/3daqQk3nEYefKVnVlm2GtCN36i7YYdildUuhbUY4yl8jHJLD90E8wjKLQOfBGphE16Hf3CbTTi3e9Jw0yFbhuyMTdKPXL1fRW7semEQgcHKNKLZIRBkJQ+FsMpi5B4wMe7LNpn0BRxHe0roajNohXMD9t8X33zAfONqDu1M8h9kaPNol932y1ZXujK6nKQqcuyf2VZM8LvW+yoOnWx3ZSOQmYzFRlvCEwW4LHZBEm2sSFjKFR7p2Q06mmyT2OP8X5HBArC/Rc0agNKVRB66quqkRQ+u6yanNXM2VQtnnyKhKVdLH43XbFXnBAW1avTJovF39u8vEwY5cfUcTKRO0DLOkOxWnhWG2FimLV3k0dT6Byr1ZAh5oc6hHU0FP+Z/lDe+cu/Kg8/9pT0VvbJpV/8hbK0sCIPP3lSLr3qi+SxBz4nh5dW5dDFB+XEqWfkskuOyec/9ZCsrZ0RWV2UAweWZF9rLNe++EVy1eFD0ljfkFNnT8vGqKs2WNgwOdvfkGdPr8lDjzwiH//4x0XObOgcUMdmt63RoSjdJKiA9aFVpAAAIABJREFUuW4aP0EKRT/yzZN5ai1TGfpYVrZum3aN9LxyfaXf2dx2GntVFNkUSX9rCVa9RYLS3ypTipYnz6w8IAXUbT9m9Y0iIVqPal3/KvZLF35MvVyOWVV/jtNSbWhhbLVtkXRUKFZDacydp62Uj0mDTzcVUq/FSspWMzDMO16Vnz0ta9VwOs/zllttWpa0SZfvnWIxWf6UrSjeoWz1USxjuilVOo/E6jzVyWOIwPMbgVyxagNAZLmFWgRZ5GNYCBIjmXr5msNfnclCJiMR/IWh5IarAyPJQiwsbUkXy5pJU/wY7MrEagH1wsZtYdXgoSmTQ7lOKGKhM/EW8kWn+jqCTFGdia2JVPGJBXxx5zJUOOkwmvoXqgIl3WG2tbJPRnyzV++XXteWvqYVqf4ogeQLtfyCdm31jkxI11iw2svf1bZBNPl11AtQF42JEsvJVQu3joQnSCjk3qzKN7mH3LgpAyUwu0YENeG12TXSFcpKhOR3FtRPUsNH8TPIVSdbs9hQjZE21Z3RI6ZiDLpcn0C/8tYTpI7OA0KyGr6Koeix4029BOIz7AEgEET9OFGSJGMK4lwTDrlyNpLyZBsK0eRczWckIwhAI18QCgjiI1TPVkTb4VclpXuthhpQF8ceWh6ktinO7Byb67hvpBNHkfVaiW0PZ9aQOg/ZD4+88AdW4loXcR4+6r0wJW/0QvqQQRbmymIL6Qdm7hfphLi1N1MTRfboUC4Bdz9MF3WqfPSERLrpomUF8YF2khOUQYJYVvr894VELEqLJBtBWfh0LNoRmuwq8SBwDQANczfG1Re1Wb9BIhhXJSrRal7GpgLE5kMvI1vBT4DsCfIiSJhsrZL09fAGznyHtV6tX6l01SMBtI6VjI3foT8k6n63T4DfMdSgep4nE/PBPLMEUOUyCLdWU7rS1EzZqmZSr+TcZxK9qW1eKsbTuiLWiBGj3/IkUpGkyTxB8Z2R8UZyWX8JP2rrY3nop5GzZkFgZCOIQCUJ3IdY+3zUY/TzqP986Mw9NJOwdVOjGuWZt+NcBYOxTH069T1nimjj0PRJkwRVbpmQXccUt3F9u3a+9IgwdH2/JBEX9gaysUqpUM96b361+XNq7bp6T9sOiF9VP6Ivmyo8PrpgcJWhknCZ73BDOiBSLUl65s9t6k3HRN8/ho66YPh2KchaqACVnPWkY+G7CxasrM5R726ve3ypamRto96fvLtGmbUv+yaMbTRoK/HEeaZUs+ewd5Q9oj2zEtb6XmhovwwyL8gBC9sGWRIeoT63UCDTyA4rjRGo4Y2L8TRPRBY2A1pGECqapDAvRwyN2hyjT7hVULq4Tv9t7TFPrAZiB9fGO1ePS4ibzJIzfEpjgevjvxXFsYRKG/3ZfXlTYjU2O8KTNa0/vF5Nhd4sEKvltXOM6VnDK/0j5iAFssXbk79kDO8IM4dNTyjSdRbghLBvgkULN9LVxhNMgTSZW7sti92OEarLS7K6gr9BqHZldaEtKwsdWUTiqlZDuo2RNHXDE+rUnnqnjkdnZdxf12RUg42eJakCoarkNvoMIjCMSG12FqXZ6Ui71VGitdPuZnMRm1lNIaFqiNXyTG4aEVS1OVOH/7Tvpv0+V5Bv9kyvyegLmyBWCxPe0BW4Nz8Ssg2bDdkYt2QwasqZ3kgeeeopufehh+TTzz4rjx5/QkarB+VFX/gFcmD1kDx5sifLRy+SRz79GfnCYy+UweCsnFhbkwOr+2R0cl2eOnlKLv2yq+Tzjz0sl6x05BUvOCYvXFqW0QaSXa1Lf2MkJ589KWfWTsujjzwqjz16XAa9nlu62GZZ7lUc05FEfV0B27zEapnAyTa9451WHmSnVNG8Cr46YjV7l2TChGnEKoabORSyBWLVrlVMjVd6mLqHqAN0K822fOsE53pCNgRFVTctEsnpEfMSt4pRUpY8AjFrEPll63c8pqKyZWJ1Mzinz1Bz3rkgVgv1UFOWMslcfIcVLfgK16zrJgWSvHhzKlY306B4LBF4niLw7a/72kLJY7ywyXJOUqaChXhRT3v/hzjOXhh5WJmF++QJDlRFpKoa2x22zNn2CQVG4eVU3s4qDW6xCMf5GY+RJDiK8kboti3UkmfUO7sCzUkWJac8QVAoLpSYi4WfE5KWXTnxAY31sR5n4ULmPxWfZIEc7IsvlooKKixcc6VS1Ys7iNXCbqk+irG3YdUQi4FYCGUliVDLIFuVRPbFrRKspli1qGgLGVWCdWx5gIa6cDGF32BkCbHgkRWKVtgGDJH0CoQZbAMyCwEoWRfcUgDh0DjOiU/QDzgOC1qnI4ySMHJprNk5zFPULCisHrPFtze+CJfK1DseeqqEdVaPhoRZSkRGbvMEs/YXGdft+wiFNjWkqcayZZbbP+QYe9BP5i3qbgQgTHy3IiMgQWjHZoTe167t6bjt8ELjzvsJCAIlJCxbl7ZrLLZNnevhhzF5dgIurAL0Pk7Y6fPGIj9UqK4c1Xas8k8LH1bfNC2Qkd7B+Wl4fjQ/b2RBroIANF9Hb5cxV1fBsBOITmZkLE78jGt6aH+moHePR5Sn76HBOM/Cnr2+9HnDdsMeT0OAUf8I7fPEK0H4BKVjXoUJQaYMVE6sjsd9I8ahWtQ/5rGhdZ96jDmBq4Ssso826uh/vayGB85ztbFi4eR7Rmx7W48+oop0dCvEIcKf1WwgQMQp3rFBEMqilpGm3VZbKWitOk2QZV62mogKhJzn4VLRbOKPbSHx1tW0+WrbNHIqRlEL6c8Vw0Hk4xhsLljT8j7mIfG4JpLOhCuqbeqkI6Vt2ihWHtKukIJQUnLZPUvdkiVUciD5skiJJFmU1k5kfHe7BFOSWxvE2ABSMd5f6XipBLU9oZIw+txuM2N9J1ecxcaa1Wt4gNs7R32R1TvWiFz8paHvfm27g/Ut2HEouRl938GO54yEZThV36VIUqfcqNn0mAdslMv9QG10yXivuLZGOoS618eUCCe2sc/HSp8QREIyJcECsHiHxzP4uGX9Is8eb0nf7GDbd41NEFhH2Kam9ojkvY85iZL3mf9sPu7H+0zdYn0zMH1fGpr5J1VvKckPu4sswZrPRXz8H/gmbEZ4+WQiiElThJoqM1WNenpD34g1jExp5tulTqyGx7FGTFQtnpVQLU6AgqTOfutjd4ZztEufT9m70fcq46QGbFHU4TIDJkhPa5ulBIhVk74K7zwb8nwzOlq1z4XUdzSeEZtwYWXgZDzmDhHfA6yQ4AzjA5Sjy0sLGu5/YHVFVpe6mpQKytUV+Kc2RRY6DWnDG7yBcb1vNi8DEKlnZDhwD9XBuoxGfVFTZCX3za+5211QQrWDcH+E+ndgdQS/aHuPRohnkNo6IQocywvtaZxraQ5bVddVRHW5HW/n55jTTBDoyS/q1We5AGIzilXdePRxx6paR0DdPBwi6kaacnYg8rnPPSb3f/rT8tH7/1CebQxltP+g9AZNaR66WC4+9gJp9ESWDx2R/lJbBs+eloPLKzIY96Q3HMiBhUV56BOflo3FBTn40pdKczSQ1VFPvuzYJdJ7/El5+vETcmZtTfrr6/Low4/I+ukz+j6EfQ38ydF3B02LyNK+6u9p6zf5ZnYV/vMSq2ViqdxUpmGfku02tuf2aHXtoUysTo6JeSOudRdIiNVyu83KPKFY1RnK9OJthliNuXa2KTPlsvMS02ViNe0QhWvk64vJOxaJ1QJBWipHYX1W853FoCSf9NhzTKxOrecZA1AtqTxtQ6r0ft7MGDcx3NbglJatTr1bzm1SeKZNJJxLq4/E6mZqlccSgecpAt9xw/WFCXWaHMq8jnyxoEdZEhFdkEVGdF8sRThSDMQZERvJI9w7TiOqwwvVXNAsnCgW2V4aU4rYImRWqJO+9lTNlmeJt0mIEQe6kPaQyGxS42qIXInq3wRhGiSCh7ApmTgaanirhrS7Z15OaoYeIyYRRZctI1dtcR2T0XzAtdjPWJSlTSlT+6a4FNpaKFad8ci+s9CdwiQu84p0P8wgIwsvOqdfw2PQk5BYFmH7g/BSI1udYFVs4cE4UI88LJrUKkA9+sIqAcoc/GnJUC0BOurBCp/WcasrzXYHJqQygnWAJsLC307GqqpVU7V4OL4rGpU8AgFi9W4vV/f21YmwJXQKz0EliRBu5s+hLVpJLk/+AkLJkxEZOeRJRkKJququoh9v+CUGp5fXghOjWobchzMjQXI9VpZNOdRFeg0PcYaKRlXSqsZzHzdVvxrJZZ6mMRFD2SwMXL0Gw1dYVzNGTGnvVY9ZOyfzL3SvPguNtjaqpySbFNFy44tYoCn+XobwWUa/VXsCV8YqqeZ9SWsp8zlOlG0Bnoef6zWh6ItQeCfsMpWZk2xaXizOlOdzBVpCCAYJayRNHtZldZx7LmaKv2xTAUSpTXGV/nKvTRvb1IjVNhSUUEUSrCBWUVfuA+lK9yAgjS4LyixX4AUZE8SjYpsRTVrRngwOYd9gzVxlGJWkxKon8YnznEBX3NWZwQgCkIZNH7cxPjbh46okl1FtyGOP5wWhoaSl2ytEm1JFsttEAAYlBF0NbJ6hvizwsV5JUlfahddeqF/j2iBX2hHW777FWVh5ZviRewfbxpttAigB7Al+lMiFlYkrsY2MNcIu+g828CzywMk83xCLsuBx4FEb18TGkb5blEiOsRPtxp5VxwlX6ybVa/0oS6BmJKJ5ylqSsazfamI4YBoJmExNrEtSVzkWhnwnvJV29MRZsRJTcty9Y3F98x62j20CZb07ow2U5MhUshZdgraSvXf9najvY802lX/ifR9mBvlIlCx1IuN9Ug7rw46Jb2xATR1jFOwbYgNUcfHx2OpM0TMLkNICymjqxPta+7wThIlvr1/Q72ekJTYwo/9ZIqk80RA2C40sLC7hbN7i47VvPNncxTbjcn9RG0Pwx/YBbeME14NiLY6rukfGPidjWozP8RzpHCmuEQvBUo1l5Kq2B91haUhzyiZ6Ol8pVHy8v6YRwdlY7Xsx8SJRv9pcvWqbMrmK16xYbEyBcnqx05KlhQVNQrW0tCirywuyurQo+1YWZaXblmUkpmqKLDVG0h2jnw6lrTvAA2mAQB30pb9xWga9szIabWiUAZTJSulhXGstSKuzJK1WV7r4u93RDRMN9/fkieoB6nO3mCpFJFF5vlvGKO172YukTOhU9Kfor/FVHVFR/i4vU95WY4OsWD7f7Jly/2nPkr7DYjTJj01ItFJfwfsDql9YlmhXxEbgGAlSh3J23JQ/+swDcs8998iJR4/LU08+LmeQwm3/qgy7h2TQ3SdLl14ml17+YjlzekPWsAm/vCQvPHqxHGh35cEHHsDunOxfXpUTDx2X9X5fll94mayMRZbW1mT8xBPSP3lSeqdOS2Mw0HEsrK50QyerHEugZf0q582t79px0xR3U7h0PaecBT69ho0fRtrWE9o5yrr1UGcTNr3yCuUvUHj6eDVPUfAuLe0QZA01JRp9njONcQ6hQKDvkQ46Bk8lOWsebNZX5bE7SWxcuZmVXW9rxOqs4kyr6wnF6qwLTem/6fU3o1gNLOZpi/MeWyhLeZKUlL9q87A8BpbvGf1mVv+sgrHWFqGU2yQvW1gF+TBRalf1Gyz1LW0TVc1DiQAROF8ReMu3vC5bMITXZqgnNPQwJoGZEsemBOEbaQtHTySBh3RCdOJ5s8V2vKQsFNMGK59Q6LrKd4V13WUKpfBC1CHJy6ETRVf9mPArz7Kr04NQnNoJmTowFiTmjeeLzbhnGHq7X1soPHE9IwQa0u12nSwMRUYeiq/TiImdzhyJIGEzJaKqd+IuxTDPFL/CuF2a99giKoiz9A2bqBuVo3FSVxU19icj0QrXdA84x82q1q0cfIFtHnmevVX/Dg9WI1uhWsWhmEibx5959OHfAyV7zTcQVhNKtjppBGUrkmGJK0Ua7a6SrpopvdXRcMyRqvJsoWNtDYpWV92FAiLTGvjETskea23I6pqrLIztyV7MIHNVtQDlXu4tiXuF1UGyis6Sp+gEPJJsZYlpIuzYEqPox9V6mQ+vqi3tO1V8etvR8ERt37lqDu17CPWNhixauL8RIJaURZNsqF8mlIGmpEubBS6tZPegb0pDv6c+vxO3kWU91KsaHun+qFb1tnkQiTq0z/m1IgkRKh6bDyhDEAZKcoX1QdYXvd8nzx39NvqQKu1AfAe5iroOzs6tCGzBaP0uI1a9G+joknlDR8IgkENFzyyQ+jG22ACTKy5NpWnnWqh+XNwz3qvHqv/BoZYVzhRR6vnp52UbE9H/3FZArxcqfq80HyJD2ZbJ3YLAVvNTY2m0f+ISma0CNg/MRdP8fk1+qpnB1Xu1ZYmton0AH8gbnaCHyhMkJ1pQ2I9mY7I1ficzbeyOa2VtejxWn9YYCjOi2IlPHUtdCa5tWjEyS1lVibpHqFWD+ZziGkrkNhrS7yN01zc3QJo6cRbf6/tI31ue2MzHvZycswRZqoqFF6v7A6NuMyuOIDTdLzT6ra07c2JVyd1suW246TFJG40ROVuz+jss3oKGoifLyjYXLXojEsngqpaELo148PaM5JFDI2V1kzKOy5Jv5a+kbBxS3wqUzJKwaPv2BF/x+orNoJxcNd9ZS9plc4CMjkDbCgsb37yxBmbvXXvvRQREbPAYUPBFNlUx+mrWKr2O7J2lIeDeDnRTLJItxdhTtbAJ+5qMyPREblFwP6dSReQkfKim8bQgf+KdE89jY6jZNNgcxPpG2F1owrbwLI7xP9xo/N0VnvJ4rhj/FfPwwo5O7uRL9o4IQjN59pSUraJHghby4dKapi4e4bGaE2L+GD5G+Ds0q+1o0fZ3vlE9qbSNd0JZ1WjUS1zXrTHisujrzYYstDuyjPB+hPsvLsrq0pKsLHdlZbEjy92OLC+0ZbElsoChEP141JMWrFmGfWmMezLqb8h41JNhb0MG/Q0ZDXqeCNSiQJpKpCLUf9G8VFtQqSLUP5TrqSe+vWOs3TuyOoeKDdDwCA5MihhZV/B51bT5cQVpP3mV6t9UESBpG7Wx2FX9hb6SE6tpu5p936KhQXHzvkS4FebD8IG2iApEOmGutdEfyoOf/Zz8zoc+JI8df1ieefpxWYRCud2WUbclw6VlOd1flsbBS+Wil75UDh0+Io+dPiPto0fk7GAorcFQjh28SD7zwGfkwOGD0uqN5PSp07K4f58s7luSwzKW9c8+KJ+//7PSgjBiiI3DhgzcMlQtVLzIPhRqe5r2CSFITGPS4+qI1RSVCfJoCkc5qx7mtQKYeZ2YdxqjOf3wTROrNkJAET/tk8e6pMmq0qjG8ppq1tPUfF96T9j4Nw/4u0OspiVN+7C9k4ubItnwWPUM/mU+T7PxJgRM+NpWPfbRYL+a57aEiLY2mkV0zkusFmqlto1Nr79Yn6TvbBVeYf4wUdL8OmnS6PLVN0OsFuqrvA5P38M1z0fF6jb6L08lAkSACBABIkAEiAARIAJEgAgQASJABIgAESACRGBvIkBidW/WO5+aCBABIkAEiAARIAJEgAgQASJABIgAESACRIAIEIFtIEBidRvg8VQiQASIABEgAkSACBABIkAEiAARIAJEgAgQASJABPYmAiRW92a986mJABEgAkSACBABIkAEiAARIAJEgAgQASJABIgAEdgGAiRWtwEeTyUCRIAIEAEiQASIABEgAkSACBABIkAEiAARIAJEYG8iQGJ1b9Y7n5oIEAEiQASIABEgAkSACBABIkAEiAARIAJEgAgQgW0gQGJ1G+DxVCJABIgAESACRIAIEAEiQASIABEgAkSACBABIkAE9iYCJFb3Zr3zqYkAESACRIAIEAEiQASIABEgAkSACBABIkAEiAAR2AYCJFa3AR5PJQJEgAgQASJABIgAESACRIAIEAEiQASIABEgAkRgbyJAYnVv1jufmggQASJABIgAESACRIAIEAEiQASIABEgAkSACBCBbSCwJ4nV97///fLe9753ArabbrpJrr322m3AWX/q/fffL7j32972NlldXd21+2znwlst49133y133HGH3vrqq68+r58RZTx+/Ljcdtttcv311+9qnW+nLnguESACRIAIEAEiQASIABEgAkSACBABIkAEiMD5i8CeJVZRJW94wxvOac1slbQ8l4XcShnX1tbk9ttvVzyvuOKKc1ncue4FEvXOO++UN7/5zXLs2DE9B8956623ym6T6XMVkAcRASJABIgAESACRIAIEAEiQASIABEgAkSACDzvECCxeg6rbCuk5TksXkY4blZVW0Vcnuty193vfC/f+YQVy0IEiAARIAJEgAgQASJABIgAESACRIAIEAEiMB8CJFYrcAIB+qEPfUiuueYaecc73qFHILz9LW95i/zKr/yKfPCDH9Tf3XDDDZnqNc55yUteIu985zv1+8svv1xuvvnmgkqyirQsWxPccsstqvxEeP0HPvCBwjV6vZ68+93vlkOHDum9I6T9oYce0nted9118qY3vUm63a7+POv78uOXyd8qLHBOlDGUn+l1pn2X4gWV67ve9S75yq/8ysyWAVg98MADcuLECTl69GhmLYBnev3rXy8/8RM/Iffee6/eKlWapjYEUY4Uw7AoSL+77LLLKlW20+oC587CYr4ux6OIABEgAkSACBABIkAEiAARIAJEgAgQASJABC4EBEisVtRikIVBBAaZCUI1CLsgLG+88UYlQcvn4LIg6fD78FStUqzimKeffjojQ3EMCEeQjIcPHy6QqEGURlg7foZPaJRhGuk67fuqBlxFrCJkPiVsQWTedddd2XNNC7WP50D4fdgFfNVXfZV6msbPR44cKRDBQZIGcRrHPfvssxnBnGIUof3ps5Sfoap8VfYFdXWB+0Qd12FxIQwKfAYiQASIABEgAkSACBABIkAEiAARIAJEgAgQgdkI7FlitZy8Kk24NA8BGiTmq1/96oxYTYnEIEFT4rN83WnepCD48IEitUxi4uf77rtPyciPfOQjqu5MvWJDVTnP96FqrSMlq0jMMlFZRVymzxDXT58fv6vyZU2fD+Urk8U4L9Sub3zjGzM1cPoM85SvjP08dTEPFrO7HI8gAkSACBABIkAEiAARIAJEgAgQASJABIgAEbgQENizxGoQl1WVWEWsTiP8rrzySlVgVp1TJuvmUVKiPOm9QCymBCQIS4TJ457lsPV4llBU/tqv/VoWZp8+Z9kuYBaxWrYvKBObZSIzyNDAJq6fHrdv3765iFWcWyZpy7imiuK4V0qUz6NYnebDmtbFgw8+qGUJBfI8JO+FMEjwGYgAESACRIAIEAEiQASIABEgAkSACBABIkAEJhEgsVrRKs4nYhWqzSAWX/va16pNQCg1q1Sh6ePM+n4eUnkaYZyW47kkVuFpm3rO4plQnve9731qkbC6uqo/h31CWAeUyVkSqxweiQARIAJEgAgQASJABIgAESACRIAIEAEiQAQ2gwCJ1V0kVstk3VasAFKiEIme7rnnnsyTtKyiLT/KrO93i1jFdXfKCqDqWikpWpWEaivE6rxWAFSsbmZ44bFEgAgQASJABIgAESACRIAIEAEiQASIABG4cBEgsbpLxGqVN+g079ZygquyV2tc68yZM/LKV75SbQCCcIWH6/XXX5/9Ln2cSLA17fvdJFYj0VMk+5qWvAr+sEj+FZ8qMrjOCqCsWA2sHn/88drkWtOSV9XVxTzq3Qt3qOCTEQEiQASIABEgAkSACBABIkAEiAARIAJEgAikCOxZYrWcvAqgRCb6rVoB3HrrrYXWdcMNNxQSSwWZd++990rqc1r2Sg0yMr1YVeKklFx96KGHssPT+wa5Ou37cncoP/s8ZOK0MPogV+MeabmmKUQ3S6yClE2f8fLLL5e3vvWt8uEPf1he85rXaHKrsgcrygFbharkWXV1MQ8WHF6IABEgAkSACBABIkAEiAARIAJEgAgQASJABPYGAnuSWN2Nqq0i3XbyPiAcT5w4USBqd/L6vBYRIAJEgAgQASJABIgAESACRIAIEAEiQASIABEgAvMjQGJ1fqxqj9xNYnWaunOHis7LEAEiQASIABEgAkSACBABIkAEiAARIAJEgAgQASKwSQRIrG4SsGmH7xaxCqXqHXfcIWVbgR0qNi9DBIgAESACRIAIEAEiQASIABEgAkSACBABIkAEiMAWECCxugXQeAoRIAJEgAgQASJABIgAESACRIAIEAEiQASIABEgAnsbARKre7v++fREgAgQASJABIgAESACRIAIEAEiQASIABEgAkSACGwBARKrWwCNpxABIkAEiAARIAJEgAgQASJABIgAESACRIAIEAEisLcRILG6t+ufT08EiAARIAJEgAgQASJABIgAESACRIAIEAEiQASIwBYQILG6BdB4ChEgAkSACBABIkAEiAARIAJEgAgQASJABIgAESACexsBEqt7u/759ESACBABIkAEiAARIAJEgAgQASJABIgAESACRIAIbAEBEqtbAI2nEAEiQASIABEgAkSACBABIkAEiAARIAJEgAgQASKwtxEgsbq3659PTwSIABEgAkSACBABIkAEiAARIAJEgAgQASJABIjAFhAgsboF0HgKESACRIAIEAEiQASIABEgAkSACBABIkAEiAARIAJ7GwESq3u7/vn0RIAIEAEiQASIABEgAkSACBABIkAEiAARIAJEgAhsAQESq1sAjacQASJABIgAESACRIAIEAEiQASIABEgAkSACBABIrC3ESCxurfrn09PBIgAESACRIAIEAEiQASIABEgAkSACBABIkAEiMAWECCxugXQeAoRIAJEgAgQASJABIgAESACRIAIEAEiQASIABEgAnsbARKre7v++fREgAgQASJABIgAESACRIAIEAEiQASIABEgAkSACGwBARKrWwCNpxABIkAEiAARIAJEgAgQASJABIgAESACRIAIEAEisLcRILFRFs4tAAAgAElEQVS6t+ufT08EiAARIAJEgAgQASJABIgAESACRIAIEAEiQASIwBYQILG6BdB4ChEgAkSACBABIkAEiAARIAJEgAgQASJABIgAESACexsBEqt7u/759ESACBABIkAEiAARIAJEgAgQASJABIgAESACRIAIbAEBEqtbAI2nEAEiQASIABEgAkSACBABIkAEiAARIAJEgAgQASKwtxEgsbq3659PTwSIABEgAkSACBABIkAEiAARIAJEgAgQASJABIjAFhAgsboF0HgKESACRIAIEAEiQASIABEgAkSACBABIkAEiAARIAJ7GwESq3u7/vn0RIAIEAEiQASIABEgAkSACBABIkAEiAARIAJEgAhsAQESq1sAjacQASJABIgAESACRIAIEAEiQASIABEgAkSACBABIrC3ESCxurfrn09PBIgAESACRIAIEAEiQASIABEgAkSACBABIkAEiMAWECCxugXQeAoRIAJEgAgQASJABIjAdASefFLk535O5P3vF/m93xM5dUrkootErrlG5LrrRF7/epErrhBpNIji8wmBW28V+YEfsBLfdZfIq199/pT+7FmRv/23Rf7jfxR529tE/vW/Fllc3Fr5PvQhka/6KpF9+0R++ZdFfumX7LpveYvIv//3IsvL9vNf/+t2/de+VuRnf1bkyJHi/XCdb/gGkauvtu9f/OLi97/xGyJf+7X2uze/WeTHfszuOe/nfK6PeZ9hM8eV6/iNbzTs8fnt3xb56q/ezNV4LBEgAkSACBCBnUGAxOrO4MirEAEiQASIABEgAkSACIjIhz8sctNNIvfcMx2Ob/5mkZ/8SZFDh56/kI3HRrh93/cZgfdDPyTyhjdc2GTx+UzkpaTbv/k3RrJu9RPE6rXXivzETxiZCiL1n/5TkVtusav+3/8r8k3fJHL8uMixYyL/9b+KfMVX5HdE+/hn/yw//ld+ReR1ryuW6N/+W5Hv+R773VbKfD7Xx1axrzuvXMevepUR4K94hcgv/ILIlVfuxl15TSJABIgAESAC9QiQWGULIQJEgAgQASJABIgAEdgRBJ5+WuSv/TUjHOs+WyGRdqSAO3gRPCtUhh/4gF30675O5N3vFjl8eGs3ARH38MMi/+t/ifzP/ynyD/6ByBd/8dautVtnPZdE3mAg8rGPifzmb4o884wRlktL+ZOmpFsVibkZTIJY/XN/TuRHfkTk7W83YvVnfkbkTW+yKz3xhNX/f/tv9nP6HX5G+/irf9UUr/igPoFfq2U/nzkj8l3fZcQtVKq//uubVwA/l/WxGTx36thyHaOvgVjdbt/bqfLxOkSACBABIrA3ESCxujfrnU9NBIgAESACRIAIEIEdR+B3f9dCmxH6j7BnkFJf//Ui3a5IryfyyCMi/+W/2DEve9mO3/6cXjBVrOLG/+JfiPz5P791xWpKGp2vCrznksi77z6Rb/1WU0KDvIfas4pYRfsqq0c32zCCWIXq9R//Y5G/9/eMWE3tD4ZDI3ehVK4iTlNFK77/U3/KiPfLLrPjH33USFoQ6eXv5i3vc1kf85ZxJ4+LPhJ1vL5uxGpVe9jJ+/JaRIAIEAEiQATqENjTxOrdd98td9xxRwGfW265Ra6A6VfNp9frybvf/W658sor5VrECO3i5/0wJxOElr1hF+/CSxMBIkAEiAARIAJEYPsIIBz3L/wFu07qR7n9K1/4VyCxWl/H8xKr995b7We6mRYUxCqU1fBRBcH6kY+I/PzPi3zRF+VXAsEHv2B8rr9e5M47c3uL1IMV35dVqSnxiuv/8A/bBsRmPnuVWI06hsIbxOo//+emCOaHCBABIkAEiMBzgcCeJFaDGH388cflbW97m6yurm4KexKrm4KLBxMBIkAEiAARIAJ7BIHf+R2R17zGHhaqSySwmqVMhYrv27/dzkk9LPHzNDItCCUQKn/rb4n89E+LvOtdIv/n/5hSFkltQFa96EVF4EcjOwb+rggp/+xnzZcRpNhb31r0aEx9NhHm/dGPmir1E58Q+f7vN29VPF+UPQ0Fj/JBSYckSngOEGcRNg4VL67x5V9u5UsxKDeVsno1EoO95z2WsAeEHZJI/aW/ZB6voeJMsYPSEvdC2Dk0BfgOz40kT9/5nUXlJ+6/sSHya79muP7Wb5kC+Y//cRHg9/u/byUsJ6/CObAweOc77ZynnhJ55SutLv7KX8mVmimBjPr+h/9Q5IMfNHxwHpKc3XCDqUFRf+nxVd2oTq344IMiP/qjZteAZ8a1v+ZrrEzwR11Z2V7HTDGGbQPq5OUvN7z+xt8wohV2AWgzIFLRLvC8SNqW1nnaduatX5R8FrF6+rQIbBFQDrRnlCvqBO3l8svt+WGzAOzRL6Luol/8zb8p8pKX5DiVfU7xPZ773/0761tI1IW+h+fGsWhvaBPACm0I9YXv2u38mpvpl9urMZ5NBIgAESACRGDnEdiTxCqUqnfdddeWSFVUAYnVnW+IvCIRIAJEgAgQASLw/EfgoYeM4APhhw/ImX/0j4woS8O20yfdDrH6Z/+skWNQypY/IHF+6qdyYhfkEcLHQUaBYCp/QMiCnA1iOM0MDy9MkE5IVIRPeMROI8eC8AKJB9L2B3/QiMb0kxKm8xKrIKfg24myVX1AlIL8BSYp6Yf7I4S+yvsW5DRI4vD+BBkH8g8Jm+o+KbE665y0LlJiDgQbSDuQcuU6QaKnH/9xI45B1EEBWvWZRqyCVAXpPQ2rf/JPjLxtNrfe71ICFVcJb9ePf9xsIT75SSOz4bMKcheerfgZmo6wEUgTX22mfnG/OmL18cdF/s7fMVK16vM//ofIn/kzIrPqDv0C7R0J50AIp/X3l/+yyAteYEm60g/q7Md+TATWILffPvndf/pPubJ9s/1y67XFM4kAESACRIAI7A4Ce45YnYcUXVtbk9tvv13uRZyJf6677jp505veJN1udyqxevz4cbntttvkIawqRCQ95/7775cPfehDcs0118g73vGO7Lpl6wEcdytmScnnhhtuUCuAKPsHsa3vn6uvvjojiOP7V7ziFfKbv/mbWn5cf9++fYVyXX755XLzzTfLMczk+CECRIAIEAEiQASIwA4hAN9RqDgRPp0SZVCxQRH6bd82mdxpO8TqrGKDvIJHJkhDkF4g8qpI1bgOyCMQqIcOGSGHMOOqD0LC4fc5i1idVb7/8B9MwTcPsXr06HyJwd77XlNkpsRqXTlSf0/UH4g/1NWsTxCrOAdeut/93fVnQFkM0hfqxDqiNL0KyD/UwVaI1TpMcY8gFmc956zvQdZ/z/fYUWhr+POzP2ukLqbav/iL1idAMAaJCjsBWGVA6Qn1MshPtNF5Er9F/eJ+04jVWXUCJzOUEYrVeeobxDjKCFXuLAXxLLzwfUqGb7ZfznN9HkMEiAARIAJE4FwisOeI1SBNQVTO8lKNiiiTsVXkbJCqN954o143jjl06JCSokGYpmRrWTmLY971rncVSM9ZHqvp99MsDmZd41w2ON6LCBABIkAEiAARuLARAKmDkPC///fzsPF4YihYQTxBzRehwNslVqEIBbkFsgrZ4qG2DAv98L1cXCyScygbVJogULEfDtIPBE+qHkyJVaj2EFL+Dd9gT4Jn7HTmI1ahTIX6E+H6CJeHQhR/8Em9NWd5rKI8uD+IYVwT5cE1QVSCJLv5ZvsurvnAA3myJ9wLz/y932vh8L/3e0ZuQcWaPnM50z1sAt7+djsG5QNRDWsDfIJYTc+BUhFkH4hZYA6NAv6NEPEg80AQp0QpEpnhmlddJYIweNTLf/7Pdo9QBuPfszxWy70qJR1BhKPN4fPYY1Z2ELaRSGo7PTK1v4AiFSQzMIPCNoh62CqEZQTIdCiZ4UUMewB4g6KsUHdupn7hxzqNWIWyGspx2F3gg3oH+Yt6hEL10582NTnaCzYbwqICfRPHoR7Tukvrokys4ny0ZyhXYSOA+4ayG+0HatbDh60sULjiu6/7Ous7y8ub75fbqSueSwSIABEgAkRgNxDYc8RqmQCdF9QqAjNNXgWS9MSJE4UkU6FShdL1wQcfnCBNUZY777xT3vzmN6t6tIoAnUWK4r733XefqmnxKSfVKhO88z4vjyMCRIAIEAEiQASIwHYQAAHzq79qBOD//t/FK8FPE2HKIFe3S6yWlYcf+5iFXP/RHxkBCZsAEEWRgR3qOygIv+AL8jLBS/TGG+3nIAxTYjXIrwiXjzPnUaymCkOclyYtSpV7s4jVNBkSiEiQkwjNxgdh33/xLxp5FdcEYQxVLcjTVImL43s9I1pBSKfPnGJXhVMVkZeeU74PCGiQjPgTdQGVZBCrIPqQp/VVr8rrIk0IlXrubpZYTROp/ck/aRYKUOfCt3U74f/lPgGfXmB/990iX/EVIj/0QyKwGcDP4akKj9WwBoBdAxTFr32tXSnsAzZbv7DWmEaszqrHeIZZx0G9DWUtPtGu8O+ov9RXFr9/9tlciVv+DqQ5+uB//+85sYqNhs32y+2MSTyXCBABIkAEiMBuILDniNV5FatVIfk33XSTXHvttZVWACBA34uZc+kTClUQqzgmTZaFskCh+sY3vlEOHz6spOirX/3qgpK2TKyW7QZwu7JVQEr44vv0nHiG3WhMvCYRIAJEgAgQASJABMoIQFH5//6fkWsgWvFBQiv4fX7pl26fWC0nUUpJxiDzcM8gGWfVUBWxWk6qFdeYh1gtl28aQTiLWE1JtLpnqCJWq3xIq0i5lEwOP9ADB/K7zTqnrlxVxGo5MRfOT8uwHWIV7QCJlcr+uyBZQXz+6T+dE9Oz2kTd92m9gSjGtf/VvzJl7K//uqmKUy9WqDXxB8rQ9Pk3W791xGqKIRSl8DvF5kL5M+u49Psq9Xe5/uracEqsbqdfbqeueC4RIAJEgAgQgd1AYM8Rq/MoOKeF5B89erSWWEUFIey/6oNr1hGr8EGFr2vZoiAlVqvUtqlSdpZ/7DSrgN1oWLwmESACRIAIEAEiQARSBEA0Qf2GJD74VPmUlgnMaSRkXdKeT30qD7PeLIGTquymEXzpM52PxGqoa4FDkMlbIVarCLntEKvh5Qr7hVA87iaxinpC2DvUyLCGSFInKMmYJlDabk9N1aZowz/wA6ZIxb0jpUEcA0sE2B7A2zTFeF5iNVVPT+sHswjyeN5Zx6XfV4Xvnytitax+3W598XwiQASIABEgAjuJwJ4jVgEeyMgPfOADUxM4peH1SFaFDwjOOmK16py0omYRq6FYLatNU2K16hqbIVZRnnkVuzvZyHgtIkAEiAARIAJEgAicOSPyXd9lhBI+P/MzFgacelSWidWPftTIQYT1p+RgHbGaepGC3IL/aL+fhxynyZrqauW5JFaR7AtJj77kS/ISpuRdJL2qK/+s0PkqDOHzCc9TKCyrcJplBVCnjoyyzlLmzqNYBUEP31p4dM7zgWr6c5+zNoccsni+KkXuPNeqOia1dwCRCh/RNHEazolj8O/9+80zNvWQ3Wz94jppffz2b4t89Vdb6dLypOrwctlnWQGkGwdVVgDbJVZTi455++VW64jnEQEiQASIABHYLQT2JLEays1PfepTleRqWbEatgB1VgChJr3++utV1Vr+zCJW4bFaJnzjmtdcc40qWcuK1fL3sxSrKFPZ13W3GhavSwSIABEgAkSACOw9BOCxiEQ2CH/+yq+0pDXws8TvQRTCVxWkFggVeKP+iT9RDP1GuDHCluHDCcUllI2hcJ1GrEL5esMNllW9fE4kchoOi0lykOAKyZ4uucQSUT3yiMj73ify+teLvOQlVm/PJbGK+yMLO4jntTXzooWdQiQ3gv8pcEYCJmgAQFaivHgOJA+C9+pWiNXULxRlQDKjv/t3RRB2joRX3/3dlogKn2nJq+AxCs9RKFMHA5HPfEYEvqnwOMXvdoJYBaEHn1wkYELbAlFZ9r9F8i4kwULbAEENnFAWJFCC528oMNFGt/spJ/3C9crev6n/KL5HHwirgGhvm6lfnJMSq7ffbpsP8M996ql8IwHHfdu3ifzgD5qvMDYZUIfABO0kTV51002WbOrgQZGPf9ySuiERHT5BAtfV32atAFK/Xdxjnn653bri+USACBABIkAEdhqBPUmsBoggMu+ItLH+yyBPU89UeJheddVV8olPfCIL9U/PveWWW9QXtc7/dB5iFUVI7wt/Vvz58Ic/rD6sUM+m9y1/j/PLyatCoXpvEv9En9Wd7ka8HhEgAkSACBABIgAEQL7BFSmygk9DBYl8oNAD0ZYSgHUohscjzpknbPrFLzb/VpC8+CBJEEgkELvTPmlSqHNNrIL8hcoRxGT6CQIO4eMgzuBNO+2TJpzaCrGKZEIgt4DDrE8QhyCmf+RHjHSt+0QSr60Sq48+WiQL415f//VGQl98cfHuIMpBqk77VNkjzHrmad+X626a+hLJwuCtik/5mKef3lz94hpoK9///cVSYTMB5Ci+Qz+p+kSbghYECvK3vrX+yVNl6k4SqyDGN9svt1pHPI8IEAEiQASIwG4hsKeJ1d0CldclAkSACBABIkAEiMBeQwAEG4gjqFLrPgg1v+02Efgm4lNH5oGA/cZvFPmO7ygqDGcRqyCOfvRHRb7923MlIwghqPag9Jz2+d7vNTJqcfHcK1ZRpmlkYIT+//7vi3znd4rcc0/1E4CogkoTSuCtEKu46ic/aXiHMjW9E9SwUERCJRxWDvgeiYlQ7+96V3W5UB+weYACEvW9FY9VnPd932ckbvqp8t+EKhME8b/8l9XlAemOsr7mNTvXS6HKheIZn9QHNb1DuvEQamp3HdPDNlO/OD69Z9wn7BhgvQHyGMRl1ScUqPChBVawVqj6ACsc+83fbArXnSZWN9svd67GeCUiQASIABEgAjuDAInVncGRVyECRIAIEAEiQASIwJ5H4ORJC7N+z3uM/INHKj4gZ6CmBDnzTd8ksrJShAqhy0gmBFIQhCCOvfFGC2tHmDVCy6E0Dd/RlFj9lm+xe+E83Ae+qsgG//KXT2Z9h9cmvCgRsPRbv2Uh0yAjERaO+335l5t1AT7nWrGKe4I8BAYgqPE8r3ylCJS6IIhRTnyQ7f4nf9KwAL4gLaHKhWcoiGiExeOzVWI17gFiGveI+kAIPTACyQvVZdnnFWX/1V81BSSwQ31F+UHUIgx9FjE3C3ckQHv7261cIE/x3GhT8OE9cKDYplAehLH/1E8ZSQybA2AIPKHQDDx3qtP+4R+KoC0iSAxk5uteN3nl1DJgmk/uvPWLq4OURL9Be8HzgShG2D/qamHBbBKg5kV/RLuPtgLyFSRw9ENYNqA/oF2l/QJYoS+FPUbccxoxvlkrgKiDzfTLnaovXocIEAEiQASIwE4hQGJ1p5DkdYgAESACRIAIEAEiQATOCQJ1yavOSQF4EyJABIgAESACRIAIEAEiICIkVtkMiAARIAJEgAgQASJABJ5XCJBYfV5VFwtLBIgAESACRIAIEIELFgESqxds1fLBiAARIAJEgAgQASJwYSJAYvXCrFc+FREgAkSACBABIkAEnm8IkFh9vtUYy0sEiAARIAJEgAgQgT2OAInVPd4A+PhEgAgQASJABIgAEThPECCxep5UBItBBIgAESACRIAIEAEiMB8CJFbnw4lHEQEiQASIABEgAkSACOwuAiRWdxdfXp0IEAEiQASIABEgAkSACBABIkAEiAARIAJEgAgQgQsQARKrF2Cl8pGIABEgAkSACBABIkAEiAARIAJEgAgQASJABIgAEdhdBEis7i6+vDoRIAJEgAgQASJABIgAESACRIAIEAEiQASIABEgAhcgAiRWL8BK5SMRASJABIgAESACRIAIEAEiQASIABEgAkSACBABIrC7CJBY3V18eXUiQASIABEgAkSACBABIkAEiAARIAJEgAgQASJABC5ABEisXoCVykciAkSACBABIkAEiAARIAJEgAgQASJABIgAESACRGB3ESCxurv48upEgAgQASJABIgAESACRIAIEAEiQASIABEgAkSACFyACJBYvQArlY9EBIgAESACRIAIEAEiQASIABEgAkSACBABIkAEiMDuIkBidXfx5dWJABEgAkSACBABIkAEiAARIAJEgAgQASJABIgAEbgAESCxegFWKh+JCBABIkAEiAARIAJEgAgQASJABIgAESACRIAIEIHdRYDE6u7iy6sTASJABIgAESACRIAIEAEiQASIABEgAkSACBABInABIkBi9QKsVD4SESACRIAIEAEiQASIABEgAkSACBABIkAEiAARIAK7iwCJ1d3Fl1cnAkSACBABIkAEiAARIAJEgAgQASJABIgAESACROACRIDE6gVYqXwkIkAEiAARIAJEgAgQASJABIgAESACRIAIEAEiQAR2FwESq7uLL69OBIgAESACRIAIEAEiQASIABEgAkSACBABIkAEiMAFiACJ1QuwUvlIRIAIEAEiQASIABEgAkSACBABIkAEiAARIAJEgAjsLgIkVncXX16dCBABIkAEiAARIAJEgAgQASJABIgAESACRIAIEIELEAESqxdgpfKRiAARIAJE4PmBQKPReH4UlKUkAkSACBABIkAEiAAReE4RGI/Hz+n9eXMiQASqESCxypZBBIgAESACROA5QoDE6nMEPG9LBIgAESACRIAIEIHnGQIkVp9nFcbi7hkESKzumarmgxIBIkAEiMD5hgCJ1fOtRlgeIkAEiAARIAJEgAicnwiQWD0/64WlIgIkVtkGiAARIAJEgAg8Rwg0y1YA7gzQkIYsLnSl025KU0TqDANwbP6ZHSKWHt2QsQS5O5ax4P/TPhkJ3EB57Cpa/DGugZ/s5MkotcnSF37TaBTOj/vr1cZjv169ZcKsstdWr14a/6m5R3bMtCtNYqdlSj9zhO9lz1xRGsN/lnVEcs8qm4ly/UZd6t+Aeyyj0ViGw5GMxiJon61WU5pN1Lg9UeESE+1lVvsrlt9bTAnU6c9o1VB/j9kIzWpL9n3xLsWfZt1j1nBS7LOTR5c3XMr3S/tbTYedVYzp3/vjxn3TerJ/N7St1DZpb1NVN5nVSlL8p1b3RCXEOJIOhzNqqurrpHATfXiyYfjNai7UqLyKoTgPEKWWOKttYDCd9UbYzPdT6w/1n/UUHT20PeC3k+27IePkppNoFcfP2Q45s3vg7CNKw/OM95+/pGrGdIyQ5WvO3wXtFVq6Qukh5mouFbdM66OqfvA73HqIsd//jMYjGXn9ZvfFO0FEup2OdNttaUVbs8In7WHac6Oex3O2++praDuy/1ROV6pG72J7n7dlTEN7sp4rRvCJ9+TUtlExjg3HY+kPRrK+vmFzoNKbfzDHXGL+lscjiQAR2CkESKzuFJK8DhEgAkSACBCBTSKAhUn6wY/402w05QWXHJGLVrqy0LDlTdV0viFNaRRWrEZ92bH4u7R4z0hMu2tLxtJuNWU8HjlRUrGYUOK0Ia1mS/9O/zSbWCSNpCH4Y5/RxKRfS5E9JhZ56WODtGu2bKFkyzNfpI1A8o1kpI+P5dy0j5GBdaRwbbVo0VoySonLhDw28CtIm+Si+sjJc+tCFWXyjxG/Vo/TnyKe1+qioWRmjluz0c5I8MprNKy+E6AL5xtpW1rFoa01m3rdZkNkNMRiridnNobS7w+l0+3I8mJHFruoe8M5vQvqp/gpUq9Wz/k9x6X7W1tJcfJlcXZKjru1orE0lY3Kz5kgmmawMqNxQ0bT1tbjhgz1LsXepvURD6p9NCcHNqs61zqdcn/7dUM6jaYd4itqraNC3aJP1rSncvutbXmTX5bHDW3P6Nt+6BAkzHAsIACmfXScqLkv6qCWKIq2MuUg665B89q4FANL4DjR3kvlwdiTfqw5J+1xVKRv7HHTAuEhap6yMVLkxhUM6sTYXInVSJoZ6nYA2kL6weZHinSMz3FMlbotbbOzvtcWmfYpbL74+0LHA4DSNKJ9OPKxa2LDsCnjRt6ntKpic06rEUAXK7quX9lYkL5TyuBhPJuXQLMaHY2Gte1xsjzFjQV7C+Z1U24r1nRq+gtgLL0j8A5IP+hvdc1tAgUff2MczjYgE/zxO9Qj2v6Z3kjWzg7l7GAg64O+DMYjASoxXjbGY+mMG3Jk/wG5eHWfrLTb0m6iTCMZNYbaztEGpo4JmCcMB9LcCrnq48W4gfkKXqfY/PP+n9S1jt7peF1qv2iHM0EsvWPS58GbAO+Q6Zuc9j3aQ9S2blgm8xt7v9h7YIJwbTSkN2zIUyfX5ZHHTuhzxjHRGs7UYLzJoZ6HEwEisIMIkFjdQTB5KSJABIgAESACm0Ggili1xXNDXnjJUTmy0pZFGVSSqra0LC6qczbGp+6lBYaek6zVWiLSaWFRjAWxLYrLHyWVaohVLPxtIWPnThKrRSKgTLg0VRGpq87s1kqdKalqC746paYeO6wnLevrpCnSaMqokZSzTAptllhVYU6xTPbz9IW1Lr6gEsJCajQ2AiXqatyQphPbdc9SUDIWnsFrp3x7JVQbRuJikTcaylkQq+tD6Q1GqkwyYtWIK+OKvVBjIyOKi85xgckvkohgboulV9Vj8iujTFPiMW2vY2mCWMUZCVG1OWK1ISAFp5MTRqyCIMnK5So8fXLc2onVKHYdUTqVYJhG+rgirFNqf1r3Se8AsattaSp3VL8RMM8Y1UwqxkjVXLGMdjBQVfN08moW4ZwRq1WX0CquV4YptZHh4CNhEFEKzWwCRcm35P7odwllb2NZumGStIVM5V6DgV4NBHiNNLVetRrEal6qwrigW04W1ZC1R5Dy6TNVkMGb+V7bfeEE9Ht7VwTBamMDiPYqYhVqVRCraRmLpDveH4WNpxpSPkjVrEhJN8gJKBvT5v6oWrM4lpXPNeI+/21KnGLMGmp7zQkz3UtLRzdtSjXEKupSNymTFlgaJ9AHN/Omy8vs47tfOiW2rR7HMhiO5XRPZOnaGXAAACAASURBVO3sSM4ORrIx7EtvNJKBjGSoXWmshGh33JCj+w/I0ZV9stJpSQebB42hjFo40jc5p2imlVBVYnUzT5Fgru8GjM9og07qp9MDbwtoT8kIXmgLtgU8q234+FrZgIJYrd7sVeIV2yHJewb4pu+6Aqmav071biB+e8OWPPnshhKr2tdK5ThDxercXZsHEoFziQCJ1XOJNu9FBIgAESACRCBBoEys2iLWiNUXXXpUjiy1ZbEBYrW8EDHSoLzYM+Iu/6M2AqVZebpIBl0DYhWLWiVWE5VlFBPTelU0tnLFqpJxSsphATMqLJRmKlYLi+axqlXLyjHc29Sqs4lVPXYHiFVd/IeKakJJPGshVlw0W5h0kTIsE63ljpARq0MjJyaUac12RYhtSlYUibYqYqusGM3Ux0qsAu+BrG/05TSI1f7YiFW0wa4pWscjtKh8QTkcFMmIUbPYTidIz5JMcYJYrYA5vQaINFswTycfZhEqIECmfWxRPKk2So9Hmy9fYRaJWEnSTCkECM22Wy/EIVCLpx8jFKd/JseFzQ27ZTWlEqvenlGFQazW8iMziC1UQ+1TzDhAVcNOrAb+jXRzBL1lhryvrGosjl0gUNAXc+zK7VX7wlT1mvVHpcK2TKza+JoiNalYbUorKeMsxWr1uFCsiVmbFQVi1TxDpipWtRobxfY7oSYtbTpN60/RLo1Ut16I/1bRYI2SsndWDxiXxrKJ4yeI1RwzkGEYV5S0K5CvyTEziFUdWUGspnWZ9KF0c2PWs8T3eb8ojlixuam4hf3LWGRtYyynzo5lYzCUjcFAeqOh9FWNKvoHyuKONOSSffvl6Oo+WW03pdPEO2AkQyVWdaAovCPS96AiNBzoRuzWPz5G66acvWcL7wiPgtAnxm2Uiy0+P3pV/aeO+EVbj5ZXvq5dNX+H2PdBXsc94+lTUb4Nd1bg3rAtT57sySPHT+gYFI8S55NY3Xrr4ZlEYDcR2NPE6t133y133HFHAd9bbrlFrrjiit3EnNcmAkSACBABIqAIlIlVXZI0RFrNphKrh5fbsiBDacrQlE/6wQzcnFdtgZlOu1NiNTRVOYORqutMtzGWtq4F81DMNERTr+Y3icUJyhb/NmLVQu/yT4X3Wbr+yFR/Ts6qYLREVUENCfXmMML864nNKkJ4/iZmilUjVqs/8xBnZTVSdZj89FIZaWOWBuXFotZ6hIdPu0QJotll9pp2wkBD/WVkxOrZgfT6Q2m1WrKy1JXlhZa0Wg0ZDbz9eRmgKk4/wxKBNEmsFgufPXNcr0JNVFg0a/8oEk2TJFD9ojmo4CrOzcI8i8HX5Xot8SsTmxsGwSzic3oZQaxir0OrE/0rbACS+p1FC4Sa1dS1uULLnmXSGzVChdPaKfgyJqQQrqBWALrpUfOcwTnGmFX4uz4sOsa5dCPA8Ahs7TmCYK4mVgFfPVL1xKqJKMMGIb1zipOVsWp8Ko6JU3v+DNJV1X2J7UO5vWM8To0iJvp9STlZ9X3KHs8iVfEcRcUqhk8o9KaHgY8r7AuKGNZvlqSjjkZHYPOxBOjEdkd5c6x8vBnCZp+ZnthxvQhJT/p5qBTLBG86dsziEoNYLfTBsmIV957YtMvPmFZ3rqMtWGXkhkG4JojhppzeGMvJ07ABALHal/4IalUjVrWZj0bSaYgc3b9fjsAKoNNUxaqoDYCaBmhTLYwKhR9G2AWttUSY9d7Oyu34Vw+3+U1TEj6uPbk1Vr5r3fid+Etn3b7oIQw8VbGqKmYnfz3uX8sfg5kHcUANnPvZmmL1qVP9jFjNiFifj63XjbuzAOT3RIAI7BoCe5JY7fV68u53v1sef/xxedvb3iarq6u7AjCI2/vuu0/e9KY3Sbfb3fY91tbW5Pbbb5c3vOENJH+3jSYvQASIABF47hEoE6uYXGOB1W4bsXrRUkcWEZzcAKMVhBJWOW0PAsVaKX6fkqo2FZ/wYC2EdXpotSrwcqVMkA0gePQqzWIYZ7uVq4805E7Pr1mIlPzKgjRUohCqV3isVvAfWLzDx1HDc2cZy21roRHE6vSnSLip6kZTjBiuXfxOa3V1YaJal9PCx6dccJ7jC8d4uOfZjb6cWe9Jrz/Qe64sL8rKYldVlKNBsZ7LZS67FE4s9MtkRpDJ/gy24J20jrCvjUgr09+TZEJRHVeGJ8qYqYVShZkKrrBwTr0Si888eb9y3ZQ3GsolwIZCPbGq9hqqCoeiG89TJLBBpNVtNSjB4aRqKBiDkJnWzorPNUkWxuYFzkfIN3CqFYq3cm9Gq75Iw+dKw8Q+pKoJGymRl8MIktIYFx6roV4s4bp9YtVJFL9PWUSr41I9hz77JVPjlQuF4CyFtm50Ja1hQp03y7tUbRdmtfFia9NoAo9w0PG81TYvzikNYlzaOCsT2mUlcCgqJ3uO1b+2JPU5zsvtv52Kd7m/lDfjyq+YyQ0VVx96lacB2lqqUns1F4n5G8c8xCpwDFK7evOt+JS5qtdNCiasBayP2WZSS4nVZ9f6stEfKLE6UGLVfF3VXXs8Esw8jhzYJxfv2yfLsAJoQp9pqlUZD7VOqp/bsCjbx8zuIMUj7BWSP6dhX4/zZvx25ylPhPbrsObjbDoUaFvwverYYMVczDbFwwvads/QjhRjt1sBmoNRTqxirFXc/F44vYedLX6IABE47xDYk8QqCM+77rprV0lV1DSJ1fOuvbNARIAIEIHzCoE6YvXFxy6RQ4sdWYDHahWxOm6qutXIhipydX5iFeeHp2JKrCpYUCMl67UisQoFoRGz01e0RR3P85NYrfOzNIFiSv7WqYqm4TRrcTgPUZpee57jq4lVeKw6sdpsysrSoiwvdqXTasqoX/aNLS7wZhOrxSQ1RcVqkUjTZymFcRrt6r6VfkDOFbg9xowQdFuT5klgiomsoLwrJ66y4+NT9lQtJ2PTYmOhX6lETCw8pjQE9MOMOFILjuh8eT+yhEXTP3p7DZV3pTPUo070GKFUXpinnqzVCkxtn64kx4aHNFqa3GbqByRQhkGo7POj1a+25Jebfavkdqazi5ouEqvZte05VcGf1b3jPIN/qE9ehSQ54Y1oFyryqFbG7TOruHI1jnjE3ArAN8tK5JgmFUwqYZJYLbXf8gbNBLFa9ued9OvNiFXgM2pIo4WYCku+V/XRhEGp4rocml1W1Za8wHO7hczFNEtiZ+QqVIB1PWKyO5bH2wlitZTITHENtWr2xo0GZpsxaXOz7jI/Aab9Xh8lj0yZqCr0KWw2VnrZTm6+RZmjrxWvF4SqeeAqsbo+kmfXerLeH0hvOFBi1f7nY/FoLO3mSC7ev18u3m/EarvhPsCYo4yG+gymv6x+9qGS7/PjUmxPMS6khPosYtVsbHbyo2MoLBTiutE2tH14GTNi1fttIRoDmyHWXjBGqjetWqzg74b0h015em2gitUysYrj+iRWd7I6eS0isGMI7DliNdSqV155pVx77bVTgTx+/Ljcdttt8tBDD+kx1113XUF5CtL0xIkTcvTo0cxO4PLLL5ebb75ZDh8+rIrYD37wg9n1r776aiVyP/axj820H7j//vvl1ltvzc7FvV/1qlfJD//wDxfKe9NNN+kzlC0NymXdsdbCCxEBIkAEiMCOIlBFrGKu3m415CWXHZNDi7ACmEKsYmqua70gSsp/k1idr7LmUaySWO20WjLql5JVlZRC2yNWbfVeCNN0L1+rRyNVVOs5LXnVuDkzaU1ksg8iZTaxWiQBJhSrZRJo14jVnLSaTayauleVf+qfm4evVhOrKSkznVhVtepwqAnlGs32HMRqlHnSi9QSgVWRvMZgThKrqe1JENd2fqbMS6XvaAubJlbTEwKznB6bJFbnG2FmHzWLWM2/r7ICeM4Uq/MSq9tSrBaTkEWKqBgHoo5nBTWU28JsYrWi3xeI1WKis50nViu8QZVYNQ9ukKtl5XulFYB6o/rIWiAYc2JVkzdKS9bWh/L0qZ4qVgejofZ1jOl5ux+qdVBOrDalrVEEsCoaJsRq/p4ok+2zNhDr+4r5mxYI7OdAsRrEqr6VTEqfJWcDwa+868jGD7NLiSSjUQFBrI4zfINYxVuuNyKxOnvM5BFE4PxDYM8Rq/OE0wepeuONN2rIfZCxhw4d0jB8fILMvOGGG7Lfvf/975enn346I2DnUayCRMV5YUkQpGqV12tV2ed5nvOv2bFERIAIEAEiAARmEauwAug2kEU3PFZd/aCkQWSNP7fEapo8xfwgVXeRVeiEUrJEnkwQA63m1ORV58oKwHzP6qwAZiSGKilWdcE1IzxxYmE/4/hZCtRZIcDlMkWIeF5xFoXfG47k9NkNObu+ofWyvLgoK0sL0gWxOih5qg5LyatKyqAqK4DcuqKEkSZ/Kau8PEFbFBJhx1B2KVk4hUSd4atZtgIoEqthBZCTi1Ueq6n8LvcxzQo5M7R60iEyHw/zPoXfGd6tNhLHFY+pG0E1UZoTq6bK9DDmUGBWtLWyFUCVXQEIhVArQtk7gi/xNBuOGVYAlsxtOvNpiafCPsD9oqdYAQQWk+2t3mO1/IwTCeagQgRmjj2UZYUST/VXnff9Nk3ZbOebFUCxz5WfMSIN4o7wRU4TN5XV8xN+ut6n0hLPGmsK3qHw3EW70OR21WHgm7cCCAfxrGazNmweq5F+KN+GKbekiX5bOmBifC6Rv9PG7yAZyy4Q6AboE1ljmbcJ+HHQLzZnWDKUN65m3aJsBZCaRqCoCDt3QyC4rcvJ9YE8fWpdNvoj6Q+GqqDU49QOABLMkRKpR1Sxul+W2i3pwKoI9KB+P5TGCOdNV7LPei/OeqZJK4BJz+jyNXbaCkCJarzzS+NCZi+j9gqwPYCiW3uykeBlyyAcp0RsTl7jZyNWLXkVFauzWgS/JwLnDwJ7jlgtk6ZVVVFFiOK8O++8U9785jfLsWPHlFgt2wmUSdJ5iNXydUGy4hMEblq+KhJ1nuc5f5obS0IEiAARIAIpAtOI1VazIV/wgmPqsWrEaiQwsQULSNXzhVgtWwFsllgF8dNqTRIg59JjdbPEqtZBynSRWNV2WSYpN0WsekLpkk6shLMRq1BhNneDWNWkI+WQ3hmK1Yms05Meq5NE1azkVXHP7ROrKYFe57O6q8RqiSRFW6knVs06oKDErPFYzei3csKiGST7fMQqCBSrj50nVtPQ78l3o24izEheVSZW4cmb1uU0r9DsbnN4rJZLVr7mYMeJ1XLNhz9lrmk3HhTe4MZyPafEqo4bRqZt9TOPx+pOEquGJGx+QN1jzGvJqbN9efLkGdkYjGUwhI9uSqwaK2jE6gG5eN+qLCF51QxidbtE6mTb25rH6l0PPLXVqpk4b8KvNzmibAeRf1XtRxDHv/KFF3uSsJxYfZjE6o7VGS9EBM4FAnuOWJ1H4VlFbpbPm0a+vu997xMoXZEQq+qYUL9W2QQgwRUsBKbZFEwre6hnw4oAxC8/RIAIEAEicP4jUCZWlXCAQq3ZkJe+8DK1AjgXxOq05FVanv+fvXf5lWy76zx/ETt2PM8rM68vflxfU40KJLoAlZEZGLqRLCNVyYNCIEbIMGiJkhH/gkdMmJeFu6UaNEKoBy3TTACpW7LUhRsPYNSokUy7oXx5XN97M/PmecRrv6L1/f7W2nvttR8R55zMPCcz175OZ54TEfvx22utHeuzvr/vzyte5StWA1hteqwqOOqfZb9yitXRqGEFgFRRd9sPVpG+WqV/+zFgCmVtj+2K1ecJVmvKs1cFrPZ5Gjttz0JVC9pc9aKNfWv6cM0PsLohTcWq0859iOkqVr3CVdo/+hSrAawiRjcBq+3p4BXUaUD+VwWsErTrE5JaZv6gBZXUM7k+crxUxeqrDFYBVY0VgAtWqUKG9YeJLeO7g2HATt4+BVg9ltloIPFAi1dZxerOeyY0FO09xdoO+cZ20+JVLwus2u9wOsa5VxTA6iH3N7wnROBVjsAbB1bb0vr9G/iiwGrbsaE4tTD2pmDVnr9Vr37hC19oVby+yg01nHuIQIhAiMDrGIH9YBWK1ZSTR02hxp+BIE3WKlbtZFORlIEVxnuV73HN52qKLpMEiLRKk7qndmG6xzLVzfUtNK/b96jOxU9V5aer2+VNpBqprG2KVVMkB4U6mE7XZ6BHTndTqZCmSe9TrGpadX2SVBOselaRejr+OdUnVrV0yQMqSDdS970O8TysANBc0qyQ5QZWABsBRJ9PJyxgNa6BVb02LURSbX56bJV2rAFSdZ21VVCK6it83GrbmkJZjxsUalSrWv9V92XurD/9u1Qdms/Vjs/CI5VitWpalSKuCa58L8TrKVb96Tb6ndprYGsqVrXF9hSNsnYK9DA1hYdMsSu9HpOuzde9vlpTYjfjCEiSm4I28BBk+nfZ9zQNmscYwK6hSqFHTE0yf9lY9oFVVtF2+r2OTbajmb9940ynrfD9L12x2jYOtQMVDUTTCsAdysr0cDOG6u2q9uerVduekWyvHMNt2ny9GJVvc9vWJvz91q0A0CbMk6ejIvz1rQCailVaQ7CiugGrvrf4awZWW7omnEyvtZVF3Rx/6iqyRrFqVKt4kl9sUnkKxWq6E6iQcxSuwrPYWAEMdrmMCFbPVLEKK4ASrOYErzWw2vZce85glQX1asUFmyFCH3hRYLWtx9vfBbB6reYa3hwi8MpH4I0Dq7hjUHj+6Z/+KQtNtak7D7UC+N73vlcraOVC0jbFalcqv6tyva4VgN8CfTuCV76FhgsIEQgRCBF4jSNwMFilG5pCU51MK14Zik2XNVCVALCifHiHehWW03gHhGgxIChQXMVqVVnbfMgDq/gtgBt8y6BW9VNV992uVrBaK1Kke6CXIz0dbaXdagqzT43UPId+2OaD1b3ps74VAFQ9nq9cU7FaP4e88ApB7ckjRczd2LUrDasrb1PM9l0XW9BAmAK6SRJZbzdMxZ5PJrJYzGQ8iqXIkrIhaWGOfsC3z6vRv0+siuzOVL12oa6bnqbVL509jPY1wdrrOGbVPxSs1vqLA2BbsZlnBWBRfd9J+J5/PnpTr8XqaBH7m73/6p/a50/KOt5mpyyb4hzAQv8mk7Rv0ivwrQGoFIOCDfDELHawDRi46quVa9e4Q8qx7tdpoT3XYCBaD1iFgs5XKboxxzjpg1W/PUYehEfcLBjmvuixyn/ojwCH7hW0MNN6HzvAc9MDTVrsRje0RBQLcn1WmwsN9ZbW6h06xEhvir9x3MbCnP1cH/jFe+r3Dfvx+70PVhuLPHuKV/V3WI3hoHBhqwPYzYXsG2tU2dq97St+VY4JpoBVzRbiOShWMWphbHMXTWoAm8f1R7/GCFr7BWNSFq+y+7f3lNieNgD0SjZg1VoBwN8cfR1/So9VKWQsIj9y9kDeOjqS2VAkjnAvctkNcy4Aw4e703eZh+73DN6f6WErRjkjyR5vWrzzL/7r87MC6G+v1cjcC1YRNtOWsL9gBbAvquH1EIH7H4E3Eqxa5ej3v//9VrhqlZ9f+cpX5Itf/GJn8arrglVfsWp//uijj25cvMpvYof4ut7/ZhnOMEQgRCBE4M2IwHXBKgt3MDQWrNpqszrRJFTlG3TWzFd7wGpE9Z9CWf7V8IskRW3cjOcKVgcDWh/4E+MAVuthvxuwKjKfTBtg1Rap2TcJ3gc7GljgjsEq1cu+x6pTCfzlgdU6fGANacBVAioD93rhqjlTC1cdxSpIoWWFFXB14asBqzXVuUJdgAIsCBCA57qYYAuOYenH3eq8W5HR8wSr9NX06XBJv8wI6SlWrwtWy7ZgCAkj5zSCNhh338AqFsqgGLVgFc+cOufcB3/vHqwSqtaC/eaBVX2qA4L2fTdqgZadYNUuqXaAVaNO98FqLCKfJFhdyHQoMo5wVrkUJqMmgNVrgFX7TW0QwOqb8Y0/XOXrHoE3Eqzam2q9Sd2b/LWvfY0w1cLV9957jy9/6UtfqqlTD/FY9ffx9a9/XY6Pj+Ub3/iGYL/wRP2t3/ot+e53vyu/+Iu/WKpn/fNyvVOhaP3Wt75VntPP/dzPye/93u+VlxB8Vl/3LhuuL0QgROB1isDzAatl4pnCyRpYhWqrW7GqmpW6SqahiLonYJUTSws4fIVKG/GqNZSgWHXjZ0Pj3ut2xWoTrPIesOJxvwKMYN9Xk+7pvHetWL2vYJVemwSrGtMSrnTA1XJ9xcS7oSA0hZiIzKz1R+1vhahVO8GxkQQsUuS5KtnynG0AwI6/94kPlWxma7ECUPzQ1XH3K1bb0uj95nVbxSqL+niK1X3Pn/sGVkFRmYqPbIbdTl5VsErVatWgTNuprBT2jTWvjmK16hN2rLUXzid155ja7E+0AiktIFQBXfX5IQv1YUFEPVaHtAKAYjVB8aoCiyhWsVrIbojUkULincgnHzw0YHUn4wj7VbC62+Wyy6FY7eolTeuLQyxs3L2pmL9Olw/JMLk7xapZsa6FpJKq8m4bsIrLwv1NiqF8fJVIKF61b7QNr4cI3K8IvNFg9X7dinA2IQIhAiECIQJvWgRGLZMkfNEeDQfyo5/9tJxNY5kMMhaHIAC1ilUrTKUm1YMTzpyjXldbo+tM29QCoAFWKwjJSRhS0L0bw1RSo3wa7vJGel/ffWxYARjFan3ypD6Q8PCEv6rV6Zac5jmDVY2C7/dZRWpf2r2el+c36p2j7xNroVSNFfQErvUcnBujKd/9E87aBJQM3t0Bco4HkhWFrLeJrDYbRmQ2mcpxaQWQyg4wzXgpEq7yY9pm9sGNff2b6ke3OfsWEVBY91oBDNhe3dz3faraeu8ZEBC6v7O+sV0YkGsZNW9PrZ7dtSnsqG/uz/h34xrR34eqWqVylGrNem9225GrMbQghZ8zbyIMtfN973y0v9f3MBgMZTqd8ZhplkmWplrYxhAUtgfaA1T7zYtM2ScDFDH9XO0E7DgEKNtBYHYDGZYwtuz1Ti/Vu1G7U4yHp5rd47c79ABNiYlLlbIm4ZcGAJ5nZJt40Aer9IrtHRDrMWizAlB/bd14b6wS2XkOdI2NGsbKm5Qp57UTv5li1UI/WgMgFb7nGn2P1da4OZ+vXtd/qaWNG0eMQfaI8B/39mi9hU0XYWveZwVQ3eXe2+WOB2ocoX0FQ2Gfm8u+sRFXR/uK2hO6eSoYAat77YwBxnvW/UQJVk2T0TO1jWeg/qk8YgVWP77ayDbfSZLmfBawTwxgBwCwmkssA/nUGcDqkUyHClYHgwxurLpcg+JV7ppK7RK6x0U+Q+xt5NqdHU/8z+AK3BjsXVXlGbhgVQ9Te9D091Hv1UOOqOsxduTw2qe32K1g9RMcXzGqbXcAq9sAVq91V8KbQwTuPgIBrN79PQhnECIQIhAiECLwhkYg7gWrn5Gz2UjiQU4fU059jPdipUgzM2srezDTUBtOQpq2WWw5sbBI0U5SFd64W5uqFp6PClZ3MoBX6DUKUjTBKs6xeZKAdhasigF31YTSw2F7Zzp7ChoBDDincIgCpn4dTezm78MHq1D83War1MnVXprIrnrNTlTLtsH758QFMCIa1sAqIOpsMpGjxUwmo1h2RSYFYbdOerM8YzuIhtGtoSrOSyGWB8c8aInFBXer3wdcQ91jdR9Yrd+DgeQA+S4YuKYVAK9gTzG1Rh/w2m9VvErPjv3dgFXIVgE63C7vZsTjeq1BiAtVS2ZBT1RT8EXf4IRAvZMBV+09BVTFz7PpjLYgaZbSIiuKRlb+VsJ1ANdtklDVauEraIFrY2HhawGVG/xaW2IFlT39o7vSv80yiL+o1IRX/f3eL/5kfTPt7YB6zJQD1BHTqLXd8dWNnvWhrV7HYsfNwSr2PSJvcsCqX6CrvjzSiOfOZjHAD9s8D+pndEOwWoJ0+Oz2e3/6YNUf9/rHWwVp+K8a/y1YrcbdZqaFg2f5mDR2Nx2Dbr1oXvfIbMHqTTxW++Aqn9UlKO84PvtDdV2uPzSNArympseD3Y/Fv9UTgupIFok0FgNQrG4zebbayjbbyTbJJM1zAk6qUQlWCxmJEKy+fXQkk+FOJhxuc4WvKK/le4c3+nd9fOd4ZZ5F9rtHuXDXOj7UwWrZL/c8THvBauP7hw9C6wP03q8bzmKMXr65AdXKVnkf7a8+/9m3Vfk/sGB1E8Dqbb4ghc+GCNxBBAJYvYOgh0OGCIQIhAiECIQIIAIHgVUm6UGxasAqqvCWEzCPAJVKM6Mg5KSqaxrAr/GmMrVO3AlknNmZVihvQs8AVpuV4P205rsAq729ylfbYTLrzsQDWGUPuI9glX3T3C/0T00Z9fq1zbJlsSOr9HNTf6vWgU8CmaiS0cJVoh0F5VEkk8mY8BT/Hg7xZ8h/A+ZAtTqbzWQYRfp6NJTpeCqXV5dycX4uy+VS0jQ1vp52LDJQaGc8WvE3FHEt8OQ6YNWGoa2aPVKc+7b7DlZx7gSrrmLVBatGEVyHu167sO9/xcGqC6ihVlXFag9Y9QA0Fic7H4XGGuOQbyUvCqzi2DZVv/M8PM/gOlhFOwGkdD+t2k7+Xnu3jgymz+coDmkWs3KJ5HJjwGpuwGrmgVUpBBz10wCriwqsIqNGVa0KVl0leu05SDBc75NvBlg1Y2wfWH3nbTOuB7B6SD8M7wkRuI8RCGD1Pt6VcE4hAiECIQIhAm9EBA4Cq1SsGrBqp0E1sFqlI2p+cDU9U8Wq+23eh6xGCVVO3Ouw7a7AKqfLVrHKllCfcjYUTnslJG+GYvXVB6sNY4tGmv2bqFi1YBVQFYCTcMepKM2aSlB+DQcS+YpfD76pKspRrFoIO2BOL+M9Go1kPp/LKI4ljmMC1CzN+W+8DguAk5Mzvm88jiUaxbKYL+TZs48FBVmfPn0q2+2WCjfLeYB41DIgZ9pwgb8NWKUtRsPeQ+0AFAW5inD7b+MP7fR9XxEIJeXrAFbdjABf3e8btXSqP18QWFX05sa51EaXoX8eilUfrALI66btoc1iZpxkIgAAIABJREFUpqbFfkXAav8Y3oSSNYzqrRTQCgD+zA2wqgsqAKvIm9DyU0O53GZyvtzSCgCK1QRgddCiWH1wJm/PYQUgVKxCDWztAnZ5WstgqYNVaqZrl3hdsKrjQX8c2mJ4PcWqpc+2id1WsdoGVvUYpWI1gNU34jt/uMjXOwIBrL7e9zdcXYhAiECIQIjAPY7AfrAa1a0APLDqwpVSxcoiH45izQerJURVIIvUMyjE7OehTrMbS1tAKef500Ghxkkb/tzSCqCaEBtgghPB/6CmYbqpczUmNdhPq9/nX7evCeRMja42AiDHg0296pzU0hYVL1RB7nZdxWpbhfHapLkhRKu8FokXvDTltmt2z6lUQJaKtqYVAOwK5rACmM9kEsf02HOtAFAhHltlBVBPVd0Xd//1WnqtedG9t3TbbXjXKlAs0809VZd/DP++lMdkirwCfDf9m7G1f0yF7dp98TxWiSkAObtgP6FoUwVe9jmm/dc/bGEp1eS7ncTTCVWjiP9sBgA6ksurpSTJVqaTqcSjkbFrQPquUbBaT116tKqHIYuFGb9VKlJHqkCN47HM5nNZHB3LZDIhBN2sE4JUQFkUsjo6OmGPmM7mcnJ8zHNYLlfy5PFj+eEPfyhXyyvZZakMAXuhaJ3NJR6OZLWCmjVhoRtYSUDZmmVZoxiajke2Pblg1QjuWtKmmxYL+wusufcyB+gwvog8Ior6lD6J7a35elYT/j6a/aXWR5F63ZreXe0nQtt3Cjv5dgZWrYgG2WoFQChfH9tqcWT7tlBcAbhVGePfUHjTY5W7QPvUZ4PCYJMJcc0idvUo1RcL+VpNfd9SEAlj0mDI1Hpb5Kz0WO2wrcE1HLLdXLHavNf7LEH888mJQbs3hc9oD/qeCqhab946hKbynSp9WAIMZZXs5HydyGqbyTrNJEGBOges4nvAeDCQt09O5O2jhSxGQxkT2qoHKx1Z86zV3qM661uCVc932y0uV7WN5r1sglU7svvWzC3twE0MOqSR+FYAViZcU6zqjqz1zec/+wl1uw9WAAdGOLwtROD+RSCA1ft3T8IZhQiECIQIhAi8IRHYC1bnkcTQkliP1X1g1YMNmvFnFV8oNFSpveyXekKenU5C6V5m0sPt5Ez9HuuA4nmCVR7VP0dWnafgTZV4bA+VF2AJAgxE80HUdZvPdcEqz8aDBa8aWOXE2yggNbz7wOqIN6QfrO7xk9xzY+4SrJKrwF+VMK06UReqMkwNwF1vCwpV+yXU+xR8vseqq0LFeUJJOp3P5eLiXM7OzmR+dCQfP3smV1dXMp1OqSLlwkTODmQy/knIyjRgnCGUp1SNFgXT+ceTCUEqClUdH5/IeDrl1D9NM8LU0WRMuDocjGQ0GkuWFTKOx3J8fCwnpyf0Xv3wgw/lBz/4gVxcPmMnns2mcnQ0lzzfyerqSpbLKxlFQ5nNp7JZreTi4kIy6zfsxI1jV0cY7Ws+Ark2WHUh2w6qvYHGzewYY6N6ULZvt4Oqdp/d6jtcv4LVdo9VjNG0ZXFO70WAVaqkudDVB1YVqtbGRgNXb7fwtQ+s6pPMbSwRLWx8J1kDest77j7T0OdfH7BaLpI2lKp28VLHAULiHcYBgNWBrJOdXKwyWW4zWWWZbItcchbK09hVYPVY3j6ey9EokgnaJqEq7EUKKbJ0zyj/fMEq737NFLu+UGBP5nCwKvLz/90vyv/8v/yvcnp61nktnzia8LWPrrad73nraFwVCWTAzVsboHYgJViVSLa7gRav+uEPywKBXOyjBYxIihsWthCBEIF7F4EAVu/dLQknFCIQIhAiECLwpkTgZmAVXnEKGzHxL7GjmVu600MFq863eU+9yrramICyCncAq7bd7VOs1uCB+dDzAKtuAS23D1SeutVvG7DimopVew2l0jOAVfYDFuK5J2AV99imyur9UuXgaBQRfAJnALKenJ4SrD599jHB6GQ81orUTL3Xi4GqV/+hgJWKVdhtmIsdj8cyP1oQki4WR1SkYv/L1UqSbSKLxZwwF2n/WPDYrFPZblP6sB4dHcnZ2ams1xt5/PixfPDBB1LsMllMZzKZjKTY5fLRh4/lyeOnVNEdHx/J8fFC1qu1nJ+fU8FKaFc41gFNIWLZ+F8UWC1L+VnVagCrWpjsFQKrxLABrGrCfAdYrQqaKbJnEatiP1iF6nc8HMiPHCtYPY4jGWMwMGAVUL/I05eqWMWg8LzB6vf/+SM5OTnt/Rp6O7Cq2UI8d7Ogp2CVTvqy3Q3l46tNAKtvykQgXOdrE4EAVl+bWxkuJEQgRCBEIETgVYvAXrA6a7MC6Aar1II4UEjTQLsJhb6qX/CvBVahkhrezAqgCSUPVKzyulTt8tIVq6Wq1rKpprrpumAVIMneLq283N96G3DVKGbLj90QrNYsAaKhZEUh620iq82Gqebz8USOFjOZjLqtAIaoHM8Uzb3lVxoX6Vou1BO+22Jt1aB18slrgD1Fi/+ef8AuKwA7we0Eq2y4Rhzn7FQ5ZXXznqditQ2savXvSKbTifzIpz5J8BmPx3K5Wsr5xYXEk7GM4Ytqgon4alE64+dnLAGoxmSZmZ2Mokhm84WcnJ2oAna+kPF4KuvNmvvcJomcnZ7KbDHntaZJLhfnK9lsE9pAwI91Mp1QfbqkJUEii6OZnAL+5pl89PgDQtX1akWoCgiL32/Wa3qxbrYb2aC9pSmFh8QOxk6hTbX6osAqFKvYbPq/Jjnfc8WqlxrdUKzSf1RHGvwNoxfL2HUstXSn6m9NKwBjkUBrli4rgJenWG3anlTPOAtWMSbZTZ9yJvPiXilW3dGpSuHvehIcagXQr1i1yR+VapVFrIqhrJNCLleZXNUUq4B/RrEqucQi8vbxsXzyZCFHcSTxLqdamAp4LNccAFZdWx07/jN7wtyzso2hvXl6cWtBZGPUUI171hb2fddRrH54mfBjbx+rKnVPAgLfA3Xrn/z5/y7/5qd/prx9VKw6rbBSrNrfqi0L/i+A1f7vP+HVEIFXIQIBrL4KdymcY4hAiECIQIjAaxmBSYv3HL5ywzfvX73zGTmBFQCLV0HHoH/oitahWEXKcIV47ESy+mrPOXQ5SyCeUAWbAav820xueq0AHLBK/9UO37pDbhpgXK8VAHNxrcLDqDxs2maHFcB1U08rj0A9Y79SudoROD6eLRe2D6z2FdwAVM1QTbkDrvZVs8apsEDJAdmBjcI2xpuU97xFsVrkuczgsWrA6q7IalYAiBMAsY13NBzVDOv8+9D0nfUmzkZNWcMNbh9BNXDj68rrdqwr9DPw88Q5VFvbMd3Xq7RvneCylzmQ2nInhtdm0tf8dp8fWLWFiaqCc/WGhr4Cv1Jc02QylQePHlJJmmSpPLu4kKvVSn1SRyONTVmMKqLqENDc3i+8J4ojmUxnMl/MCUcXVKsuWKxqu03k8upK1ust4zGfTahoxb9Xy40srwBE4ZUqArUrfF1L3+XBQMZjWEfsZLtZM/1/tV7LLi9kMollPp/JdruW9XLJa8mzXJbLJUGr9VsdFjsZYmhpuZcWnu3r5743dKPb+lYAakmrvrMmI+BlWwHAV9puQINxhKvttgLgPXYurITCJvPYqhYJ5KE+9cCqa7Fid9O0OXGeKrhfGKuMIrryWH2BYBUWHb2p+nWwSrDojYelpU0HWK0X4Op+clmPVaZll6pwi24PsxNo2zv7q1eUyX/fbcGqva+qWEVj0PEX15EVA9kkO7lcZ3K1yWSZppLsitIKACMjFKvDIpe3jhbyzsMzOYpERgSr6DFoWWgbWe/4u+8ZYZ8ptn35ILUtdvUxvrIMct/bB1b57YK3TvvSB5ea3v82wWi9f+H3/qPWhar/z9/83/Lf/tRP8/NvHU3MSGLaRcszmr8KYLW7w4VXQgReoQgEsPoK3axwqiECIQIhAiECr1cEXg5YtZNy1exUCqWSEjGoVcELVfq8PLBqlY4OCHY9Vu8JWGVMHFWN3xJfJFjllK8HnL4QsLrdSJEFsForbmWqbKvFhk6Wn6ditQlWjUTWNDbriWthw+nZmRyfnrBfQ7G6XK+1kFekRaisLQB8UUEMmPpfFCx8BaACkPrg4UM5PTvle0HeACmSNJXl1VoulleyWQGsKhCFTYAMhgSqybaQ7SYhlBmPJ7QnANQexyPaE+R5KhFUsUXOolrr9ZqKVF20KCRLtpJnGT1bUSTt4vxcVldL/htA/3pgVVXvtcJPLHTm60098BXAas272o5p9w2sEqoeCFbts+t+gtWuQVyLI758sIrbjzFhJ1luwOpGFavL5ACwOhIZFTkXfHXZF6OKQne7+QtbrxtY9aHqf/h3vyTf/+cPSrBaA7Edtx/w9vPvBCuA1+vbfbiaNzECAay+iXc9XHOIQIhAiECIwL2IwPMGq0iGrhIgLai0lYRV9aNzHpOybXNqO8HqTiiY8otXPVfFah9YhUekpcFGYVuzAlA47At/9ynZ/Jt/iGI1gNVYdoBejlrtTVCsVupFk6LO3mOhKtrui1OsqqdqpVYELLXF5dDGJ7OZnD04k2gcyzZNZbVZE27gfQCW08mUKfpxPKbSFVAVakOAVZz46cMH8uitRzKbzfl7qEUTVANPErm6Wsrl1VJWq7X6usaRnJyeySgaSZKiHQwIVlU9O1Gl7BBwdUiwOxwOFKzuckmThKpVFtJCynCeSbrdEnzChgB2AOfPnslquboRWKUVBIuOueQCYBXqOed3RuFe9v9XBqzaa0A6v2s7ARZ+uGKVVgBGtVqRr2pcfV3AattCU1Ox6rYVLDoeVnjv5orVHtNgLpxFdwdWcyhN4bFayOUml2WCP6kpXqVWAFSsAqLuCnnraEbF6vFoKFGRlWBVY4OxoRqzXn2wanWs1bcG23LaoOr5+bOyoNVbsBIwb1ZlatfXzoH82wBW78V38nASIQK3iUAAq7eJXvhsiECIQIhAiECIwC0iMO6wAhgNB/Kjn/2MnO7zWLVUkYWndALAXZZf4JGmTZ2qUSZZf1IzOacQSF+nQpWTbqtY1d9rdeX6jMAWPMJLmm7rzxicn/dkRyoUcU9aP6vVygFWTelic4WcnzjqpT511SG3RlW8KFpUvdu3ArDhA7yxYKumjmu5xkYKei1hFxGzZpIavT4rAJzZoEexRZDA03chUvPq6+esULpU4QLQDIeSFoVskkTW8LzMM8K54/lcxqMRiwv5YNXuU9uftXUwxzZ+nvZMan55vHyv5Dpylb0+Ubu/SL1lBXlznQaouemien/qqctuJAAeyzC5hZr5bygs7eKDvo1+f8aGEj9z8cKFW/Qarq6QXsV7TPl2rsmlc3J2v0wsNqmp7j0FuASwxIuErKNI5kdHTNHHPjdpQjAJv1nATUBQpOlPp1O+n/cK5zuKZDQe0zMV3qrYkIYP8Iq3AK7C8/QKKfyrNfshqs/Pj49V2brDNceyWW8JZK0ylvfK2A/EMSwZdixMBcVqmqqCFeAV11fgZ9yKopDl5SWLWFHVmim8l7zQcuW++o02DRiXBjwna22AuLhp9Bo3u6hkFmcaYLXeX7DAgt1bmG6LWXXxkIa/Y6PL7U8Nr6e4w8O02glaMkBopY52waqO2WztpgHa9sq/SysApzcMNG61sQL30hubGgtTzmXYomcA/oxVMRB40xJM4qBu/zXenBy/Wp51h4zPOPv9ilU79tng6RVZ1ap6jSsc5FY9/pxR03gQ7zkp+zQt/zY3rNgNu7mZPUpP2sFgp8uiVaibbadw23PLearHtbk87eq17wXlLXD6KZ7/eV5Ilousk51cbVvAKlsIrAAAVlN562gq7zxSsDoqMmM9bf2I7zdYrUdV24v56qNjV8MKoB2sdkFV7O+jK7USuA5YhWKV/t4oXlUM5alXvIpPPWQd8LtCJ6E9rEuFd4UIhAi8kAgEsPpCwhp2GiIQIhAiECIQIrA/AnuLV8FjVbo9Vu20yR6pARlNEZj6mTjQCWiLhnRFZQXgFLPC5xSs1jcLVnXiZvGDvsdWIS8/oVWxOjfApCZn0orlFqzq3LVrJ1bxuj/e9h3NAkYoIlHtvwFWHT/PQwFB4xje6dfSJYGAdij90bUN9oNVUwG6do375l8eWJVhJFmeyzrZUkUIBeMUHqsoZgRQBs89wjdTxIaQs9p8blBWou+4rEYRGkA/glFnn859QdtSsGo2nL+B3S5cde+Rfx/8KJd2vZxgDwRMT2GXwv6cFeKN56bxILbepTgLnK4tDmQXKPZ54u4HqwqA/LYGkMhCYYCTAIvxiKrV+fGRjCZjSXMoThPGEH/w3gmKWU0mLHgF2AoIGk8nhKt8TxRJluWyNsrU4QiK1FSSbSLL1ZKFpQBegPCmU3ixzqiAHQ5HslppOv9kOpWjxaLyWOU9LFSZStibKQimly8AjUgEIBuNZFDsWNTq6hJ+rmuqZbM0pco1TVKCYt53o7ZFDLDwBKUrMFSWpXrnoI7lebpb1QFU+VtBcz++2k6gsFXvTGwOwufP+0Fq8571e4MCTHZ3UvqhYvg0sJo8rOweOmb7o3MJ/AxY5Wer7kKw6rZXYlVv0abWf+wzwgmr9n8zDgCscmGq8lit+qd6gvvboWOofu4wsNrwj65dt4Wq1bm4iyO8t84iS9u91hhV8LW0CDEX5xaCtNdbP6d+xSpOYEjw76BVD0bv4Gfas/njrbsIpIsedsFG42oL2uX5TrJsJ+t0J1ebQpapWgFs81xyFr1T+D6gOnVL71AFqwMWr2LBucHQjJXdYFUXUVE+Ta+xrR00PFatsbVz3f3tp8Nj9R+edI8N9ow6warGy25Q7ttCVfBU/Q//7stcGGK7sW+yb+9Yc/Z/zeJVUN1LJEkxkCeXG/mnH34guclYwJ23C3wBrPZ2g/BiiMCdRSCA1TsLfThwiECIQIhAiMCbHoFesPruZ+QMitVbg9XuKBMY3QKscpLuFa96MWC1X/k14GTt8O2uwGrJLyi6c6APII6TPtm8EqMq62Aw1Is9L7BaKFjdbBWaTccTWRiwinv9uoJVCqMLVeCpn6N6dhKy1xSAAJbq6YntLsAqFKlUrRqwOlssJJ5OOQnHvUO/BjSFHcBsNpN4FBOORHEss/lMAE9ZeIcwCVAlk+1mKzKIJB6PCUOXqxVBZ5olUiBVOBdZzI/k6OhIxpMxYetquSY0BVg9Pjop1dxYeMG4AqVqlqeEoPBdVfBjgGCWy3w8lsl4IgWOv95QJQuQm2y2/DesATYbU9AqA2AtZDyOZToZ03Ygh7KW4BdwVamGC7UVh+t9spYKVMCbzSr89HVFkqpa1XHRFoKy7797sAoYZgeBVwesNhZcfGDYO7zfHKza+wZcpXrKHrDqDboNNb3RflbRr9ervzVYxVhSeGDVW3FE++/brg9WMY6I5Bl8lzF2iFwlhaxStQLYZLnk8C42wFHBaiKodt8GVgmbUdDQsS/x+wzAqtvv/Ou5v2BVz/Tk7Ez+5M/+D/k3P/0zolD1lwTp/2b4qS5nD1j131+B1aGCVShW3/8wgNXDv9aFd4YI3HkEAli981sQTiBEIEQgRCBE4E2NQBdYjYYD+VfvviNns+G9BqtUoDBFsJomKC+008/So6D9FlNxWHlWum+iYpVV4Oup/207uu9gtWR1zsn7SjUUEOne9ihWqSeEGsnq1QwoOlCxyokuq0RHtCRoVayi6vt1wSpVUt1XdZ8Uq4ACagOgYNW242aV9bsEq1B9ojiV3i8A0sl8LlOC1Qkn4RvAzKIgWB2PVUkKOwA2L/xuMqZKFf0L71PP1VSSJKWqFNYP+Pn88oKqZRSSAs9J00KOjo7l5OREptOJrNcbWa/VExXHmc/nVMUSSQPqxhGhJzxWZ7OpjOOxwmgsAMBrNctkPp7IbDqVXV5Ist1SoQoFKoA+lKtL+LxeXBDwommP41jiEeBvTMgKpSvhb5qYRkbpnNEa6zDELgDFq22IJZsyg4/T77jQZO49fCUVELmq130d6kUrVl9NsFqyYHOXfMWhrxb1R4zKCqB7MGlTrNr9HAJW/WPW/Xrx6gtWrJZg1WFzDbDa3/4OAatW3c0rMqtCAKtZCrC6k6tEZJkBrCaygWIVC0xtYPXhqRzHw5piVXtLvXiV67eKYw4Ho15biH1gdb/a+UUpVvuhqvut53GLFUB5V40y3n0//v35dx/RBgBFwJJiKE+utgGsvqkTg3Ddr2wEAlh9ZW9dOPEQgRCBEIEQgVc9Aj5YJfswnnoAqw+mQxlzaqOKG3zthuqGYIIXb1OW+5Cc91pNLWRAXI8VAFkdip4AmrDKN3xbVbFHsNpIdXOUPANNF3XfXz+bps5HuWzlNcg6w1Yy2HKZiICf1rmvXdxWsdoAAy2emu4xLFhFWjlIcY09G3SjYqTuAirwvvW9EO11oj1QsUpPQ70hDWjZFhRjBcAiSVQmDSXbFbJNEwV0SPMexTKfzmQSxxJR0VfZADRgxn7u1H9r2kCs017bvEuZXm421w7A/Z17UN8KwNwNo04cNkC+q1Zl/6SP8e0Uq66fL3uxp+CDErxtG8EGANYHsfZFANJoOpbp4kjiyYQK1LTImcqf5rlMpjM5OzuTyWRqKn9r0Sp4r9o0YPQv+J/CUxfKVoWwhZxfXMhyuTRKz6FkWcEiV6cnJzIeT2S1XlFRCusIKGOhZsUWQxU7m0gUR7LarNgej45gJRFLlqRUyMJ/Fd7M9BClN6cQqhZZTt/UUQz4IrQEIDxdrdnHF7MZRzwA3YuLC7m6upTNesNzwLiJ7uWntaONUg1ub6RRt3NccrGp6cNl6j4Uq/CFcHwtXwfFqmoirbQXMcDI0mO/8RysAHw3GNeewPUv7hoc9tkpKEB3Bx/X99jYKexRrPqq2qaVy/MHq36/bzxLGwE5rMCW/Zh9YlTHMVYA5jsGxhK8BvV5kuSySUWWqcgVFat1sKpNJpNI4LE6ls88OJGjkcjUrJ3BCkIXobrBqt53Hbu6Nhesdo3hex4iJuOg/q6/cK0AOg5vz+uDiw0//DaKT5nt9PRU/jdXqfrvvywXz7z0f/Pe0mP1SD9v2yYPa5pp/VE5kM+/+0DB6iCSJI8CWO2/yeHVEIF7GYEAVu/lbQknFSIQIhAiECLwJkSgDayiWAkg13/z7jvycKqK1duAVT+O9UnNfrAKtRcgzKFg1Z+QMgWXAG/AVOEmnFC4Wm5+mvxOa9j0bV0gquszzxuscr7kwVUfrAKmKZRU2FzbdpiU9uXDKv7oesfzBas5K8xbsDoexbJAdXkoDlHWx4BVKAafP1glZey91/6rLljFB21xMbsTfxLfBlaZ8s8PDBywalLIjfei1QJrFfa7AavwO6anrAGrA4DVSSzj6Uyi6YSKVADVJMsIExdHR3J69kDieCJpqn6n6rMIkF6FWf2MCwJS/MFnn50/I1iFsprv3w1kNp3RCgBA9/LykqpSxA4xn88XjAvAKjxYseKySdYymcTy6NFDnvdmtZI03fLzMQpsYVxhwbMhvXPRxuHpC7g7wuuA/aa94d/Qw65WS3ny+CN58uQJz4EK11wLKVGW63etQsGqv3BRWgO4fbH01kVTgFoehrveYsWeB1Nz0aW/PV/PY/X2ilUq2w3uYVt4wWAVAL3ZZ+u/2QdX+z229Yb0KlZ5DvU0en8xbh9Y5cLTc/ZYvQuwWipW7aKaGLCaFnvBquwyGQGsLsby6QfHBKuzCNkU1mNVLTcAV+3mKlY5NpsCcm1w1fZ11+N8v0K18Q3n2mC1bI3m2WPB6o8YsHrSA1XZ9rxT6AKrfMKUYNWsWJvPfv7dMy5s7uCxCrB6mco//lCtANBybUQxRAWP1TdhdhCu8VWMQACrr+JdC+ccIhAiECIQIvBaRKAPrP7Y596RB5N2sGq/ykOd1aVitF/4fV7nTlQ4VaTMq7t41T6w6t+IJjTUifWNwaotINSlMtkpnLnOdn/Bao9ilVWj24OgHqtQElfldm6uWN0PVpEe3qbe21e0ae89oijs5YNVFkmj4tFYADiAzaYpv2ywaosWIWYWBgNMAFBGKDwFwBuNJBqPZYifx7FIFBGs0gpgFMnp6QM5ffCQ0BGepUjxZ3SN8twCAe4LhcOoxB0yvf/q6lyuoFgt0LZGEkUjglqATyiZUawFthEsgDWMCF0j2EUYGFrAj3EocnQ8l+PjI8mhok1TpvCziFYcEeLGI0DUkUCNCysCgFl6sg6HEo9H9PidQEWL9OSrKzm/OJenT5/I+bNnVMzCQgDnw8rmSVZrYtDEEpoXOQtbsbaVATttYLWmGHwNwSqCo3XHzdPhJYJVN7buM8j2L6r6OwaIur1M+5v6waoWWXS3NrDqnmMz4+DVB6vwDaYphknthzqcilV4rMIKwFWspqlss1zQozgc8kbtA6t4Yx2sti0i2vtg24H7HvZXZ/HxPoBVtMv/9D/+Z/qq/vK//zLHHncr262RwH8EPwURFvnSnla1bPt0q65Zf1OB1aEk+UieXmXy3vtavMqCVftdLoDVvd8kwhtCBO4kAgGs3knYw0FDBEIEQgRCBEIERK4DVksbAK0Ny/DdBKzW8dztFav+fewFq0zbridtai32auKhNWSqn+l9aQrttLUZxOCVAKu4Dno46p/6zMwqVvusAKzPahM80iaCSsTbgdViMJBUCqaSw18TwAqK1flkKtM4VhsDnH+LWlXb4y179R5PVh7DO8RtFavwtmULJFg1FhSHgtUBoKNlwdXFE4p2xMJmpLuX4cIDfNYqsO3vLVjlzwSOMQ9KsBrHsgMUjYZSDAdUMwEojqdTefjokaCCdZZmTN2HatVWNneLpbnWBgoiM3qoQh0KyAq1ejyeyMnxMcEnfE0vLi+pKLW2BpPJjD6q2JJ0I3mRydnZqcxnsCHIqP6E4hZQGIAYBagATMfxhJ+DGhX/wT+WdgCAqyN4vk4IV4s8k/VyJevNWrbbjaRJIld7elJWAAAgAElEQVSXl/LkyVNZLZdsr4kBqww9VchDKm5RfAtxyRJHr2wK7Fitsr1nVftCW/cVq4pJ+rbbKVZt/3eKLNEuobKfuH7xKtZ/L08ZPsylHQCvRWG9215r4POWVgBWscoaieYsrg9W9w8s9w6sNuwJmoPC9RWrCODhi4jls96AVB+soh9iIQWLDrACAFhdEa7mskoS2eZZCVaZUQErgF0mjxawAjiS43ggs0jbDtSWOcfNw8FqWz+yYFW7sELg620HeKx6u9ynWLWtD3YAWFDyvXyaitXbg9WPrzL5gQGreKpbVTdiEcDq9VpEeHeIwMuKQACrLyvS4TghAiECIQIhAiECXgQmfnVkO20aDuTH3n1HTo0VQK34BpSJrh+gm77qR5jQx1FL2FpSNh3Nvt6jWEVhGUxuoCarqV2tzyR9PasNCrf6LzCRH2jRHaYCetWUnYJL9nN1BQsqtXc3HUyKAGJq59DiedrX+DBpdH0vXcWM/Ryhj1H4dKUxdp0DpprwLu16nd5qUEt2qnLVJ3Do3GttOqX+hfd5n8dq2/55TbBooDJyQHVkmmeyTRJJt1vGdjGds9AQffYAqjosDdy2dpPOzmIqQ5P+beCtH+vGz869Z1vwPFf986jQmraZEqwanq9KRgf0WysA87fCCgAJJcl1sMpfGp/PfiDg3gt7TQRoBKv1PqT1tHT5ARB1hFT5cSyjSayFqOiLm9ICQIYjGU8WcnzyQI6Oj6kiRco+IDmaiyaCq1cyADp6IxSnVMMOASKhXktki+JUGxSvUl/W6XQqZ6dnvD9Iwcf7UPgKUAbHn6B9MIaI8E4Wizn/AFzmecrUfgBaAFPAVbwfsUT7UsA6NsBvQD9WFMgaT1CsKubnoJIGPAVQtSpVjE1Q4S5XVwQeKHZFl0eCVE3/T1J8LuOfq8uV8VtVadlwuJNRNJARLAnoF619VFtG0+qiqdK2Ouaqle0DQQ21PAce+wcKW1u93owXg4ILR3p/tH3YjWMCVafO+Gtar1WC6rjgnB/erTXEuLE1e8+h1qwG9xiOqhDjFoAaPDatGrh8K58r+60AcCr9itWXA1b7niFuAUL+2zzHzBKnDJBRQDW0BptPufK0oYjHn/oz4GZgtW9kxT2wbck8+42fKu+1AaxclMF/kTZ2Fq9KClklIqtkIOskkzXAapFKisU02Njg/ItCol0hj+YKVo/igcxH/WDVP1tmB7ht2BmvdfxQVe2hm2vLYuPu9zH8/Bd//7HbCWq79+9DaQVwMtX3+TY/eqBya4LVLV+7qWI1LWIBWH3v/Q8lKTLaALgLcgGsHto6wvtCBF5uBAJYfbnxDkcLEQgRCBEIEQgRKCNwU7CKL/qYUFTVkjuC6oBVw4HqSjr+Eh6ou7IIlXXytGmRtwGrekw9V0xeWsFqWUjFmag4Exn881UHq4Q9AD0O4KhP/lTtsx+sOnPDBgzBxLm/eFUfWFUP2DpYBcAC+JrP5rIYT7SpvEiwaqrdq2rSXourtiMeKIOgcFMxmMUJ1werZtLK/qRgcD9YNcVxTGH5CijjLAAaDoeqPHdzLxtg1cBUgm/AHHKTgQzikcSTMWHneDKhH+4Kqf55JoPBSCaTI1kcncl0PuOEHKnwTNGnNnxAEIq0/DTLSo9UBewArjsWjUo2KYGseq9GhJyL+UKyXa4Fo7KMr8EOAMAF2xAp/SNVmx4fH8t4HEmew+81lzH9Ww1cHUWEpWhbAKoTQOLhiPcQCzjT8VimKIAFFe5ux/dhXMJ5bTdbHh/nhn3TwoAwFUW7Elmt1pJmgL0D2WwSuVqtZb3eynqdyHK5kpwiVFXWDQdqVzBGQS/aLKieV5cZ+n2TDXFpKFhvBlbRhk2CfrkAYwArLT5UxQv4e2uw6o4bALMBrOr40VgPrP/CgtXSuqC2QIj7UgerfvshLjTPWjuAXR+s9qwwsv3U4TbHJQ+sluMN2kGkanssRKQoXpWIrLcDWW8z2aRb2eSppAN9bjHbAhYjRS5vLSZGsTq8NlhF33PhqZ9xcF2waiGx8+2h1e+8C6zq+mR9vL4vYPUHBqym3ikGsBomESEC9zMCAazez/sSzipEIEQgRCBE4A2IwI3BKtUwlrT0BOoegFULgTsVqwGsckJ812DVV6wCXEEhaMEqFKvDPWC1pPM37LtWsaqqJlUM7lWsOoonVplHWrMDK/1TaSpWbwNWXcWqxbu3B6tQISqojIj4kOZP1RjUvOAh8UhmRwuZTmeEAuvNRtbbtSQZAGokw9FUZrNjmS+OTNVvOiXWwWqWGcUqYCagnaoisQAA6wDYBgCeIv7jcSyz6YQLJKvNmn6tCDIhLFSrgO1Foe+bzQh85yimJaooxUVAlUrVqknxB8REiv98MZd4NKKHKtSvUKvO5tjHmEAYbRBKzTgaQV7Mc8qynGAYIJXuEbYQD6wQcN7wi9wCpK7loydP5eJyKat1ImmSCepRKbMHQE+oDo4HQ3q8Qr1K0bT6kejClbO9OMXq6wtWB0ax6kbSVchaza+76OT32TY/533v8e01DvFY7bvX9wOs9ik5dVHHVQ37YFU7i13IgWJVf0a/U7C6k/VWqFjdpIls8kxSLHLR8sOC1YzFq6wVwBz+zvw6Epkik3UrgMZ9MjfaAtSbgNV6t6wKCfJYujrW6LfXAav/7z99ICcnpzd8iunH/vG99+Tf/uS/1lOy1k2tY4n2DNdjVRWrhfzg/R/KtlA7Btw6hA4L3gGs3urWhA+HCLywCASw+sJCG3YcIhAiECIQIhAi0B+BFw1WbboyzoLTLt/mjSnGfvEqA6bMqUOhiM2mwdsrKn0ZvfRGMt/SqgDFscyxTSqrmWmUgeHxvbw6NxXQV6waLZkmsWKi0aK4OmQi7t6ZQ6wAbAzoR+hbOLRM5Nz943wA9DDl1P/5Ez81e+BvW8SOjKH9U96Aunciq307sWykQ3btG0piADwog1niZScJrACQDk6oNZT5dCazyVQiVIgvFavNCSxOco9Ys7dDQH3IwkqOD20tHCovqu2jnrY8ICBjQm6LNx/Vm6xazbvJ/0dBI22BRrHqVLTG6/aeWKWatjf1CmZV9dJjVU+LyrUeH0Q3PrYV2BTdqngOVJoR/UYRi2E8YjEqANZBFMl4OpHFCdL8I1mtN7JNUtnAY5Sp/TihkcxmUK0e8VwBINUKQItTAWADiMLuAeeAIlKMmlEKZ1CZZgq20TYAOxfzGVWiF1eXVIzCaxU2CppyD/XnkIWqjhZHMooBSqGGxT7USmQ2gQIVlgOwFRlIPIpkMZ/LfD5nG0u3CY8PT1X8LhoNZb1e8Q/hbhzTa7RcoDHKW4wfvuosTVKqU5+dX8i/vP+BfPzsQjZrKGxxCKTbQ7Wayy5fM5UeXtdQrKKgFpX1BgbSV9LZXgRY1fNRX8hqbMNBX4xilW3U9g0qVnUMLTdr8WJ/gTbQGK+qAkP7rACoDDYN3R6l7uFq1gh7RoZDxvPn4bHad6+tx6UFwDmtIqrBeIjWadtWzQbAvIdjY/0BfH3FascgXt08D6zqcFnaxlQuAWoLYMdbgNU0l/V2J+tkJ5ttKmuow/NcoJYEWFWley7DXSqP5lCsLuQ4topVLPhgcVC/S6hvcTsE3uVVW9OlHq+PtcXO7YMswOXsnWzYyWLgix1g1Xu2tqlVcagv/sJ/L//pf/rP8s5n3+19XnW9CKj6O//xf5D/6y/+i77FPR8c1Jyee5ZtYPW9938omwBWb3QPwodCBO4iAgGs3kXUwzFDBEIEQgRCBEIEROSmYFU9Vo1itaNSvPlGX+Y4WrDqTqI1PbECq+q3p8DJupbWKmU7k/IusMqUY6Ngo+IQu6cNgLECaNz5evEqF8zirayI68xAeM4AfMZaAKDFZ5GNSXaf0IewrfJY1QJGdZ83uz9blb0V2vXAVQI9ptqb4k8txavgb9rmu1lO3XHNznXUgaJW+zYunGYu17zoPisAJkEjDgCrhVEsbTcGrM4Jxqxi1apJ/VtJdNyfBV/7SGscr/F5YgYHoLLwE4CkaXNtg0zpdWuqw6vHqvEwLaF3LdDa1azHKsGtNanU97lWAICqinabmx8bN7GXzMMsQqC9jcdjglOAS3xuAiXo0Vyms5nE0wmLVtFbNUFhqjWB53abyGAYyXg8kdlswb8BO2DpgFR59VKNSrAKGAu4Eo/G7GhUg+ZQjuZ8P4DrKI4JNSeTCUH70hSKikYx+yHPb7eTOB7Jw0cP6Y0KAJtstO3AFmAYDWQSq2IVUBeq0BmtDCb8HHkMxsOJeq3iunHOFxfnVMdiP+N4RC9UnBMALbxXx5Mxzw8/l/12t+N5orAVgOqTx0/l6dNzWW+gws21wA4gJrxjAVZlJ/FwIGNHSeuCVbcXvQiwip5bMD0asHensIvbiwOrZcs8AKyqDrIJquxYdh2wWo5l/sKU6VtdXwruB1iFctMuwuhYbpdooBIdDoj9y2efPzbpymbdc+D6YNUhozryePyyfdGJx7GLqFyA0/ehL+LfLF6VQrGKolWFbGAFgMUaKMSpVkULwMJLLgOA1VbFqoJV2B0U3uJU7b7WnVb2LlL6bUKxbfsCXjmGeo8+LPx85x+e6cJSqd1vWgA0n2fmNw3PdkNHXRvdjsbLU+nwfO8Dq8+gWP2XH8pmVylW8X4826AiDluIQIjA/YtAAKv3756EMwoRCBEIEQgReEMi8CaAVZ3+KVjViZxzcwlUavqThqITcwiAVQulLEDpBKuOYtZMPfdWqy/BKlWb3UVr7hKsCqCLEzpOEc0vAOSgvLMpzDqXuz5YhTcolLWoBr3OEtm4YHU6kWGunrkEq36RMsLJPg/AZqduKH/tDbtG/39dwCou2Za+wTUBZEItShA8GMjZo4fy4K1HtAFIi1wyqKDzgjDj6upKPn72jArUyWQq89mCf8N/Ns3ystgTwWo0ogoWqf5I+4exKBYnsiQjTLVgVWFpLBP4uMaxxOOxbDdQx6J4VEKQxHaGfj0QgmD4qqJNorhVbAAv7AGgULXQGH6toziS2XRM71ZcK2AprALiccx2u1mvWZBqs1lLngEIDyWGP2ukoDaK4CM7lsViQbCKz7O900JCwSoKWW02gLNLefbsQi4vlrJcJ5JxMBmKFJkMdrACKGQCUIuxqSrtxa7FgnLucNXoU97Y1WNBYXfT7JevP1j110rcsYttaE9/vx9g1VRmN+dKwOe0h4HqqUvA37ikA8DqvjUlLY7lNsj2BRz7jhKgGrBaYmEDGGm9YsAqFaspwGpmwGomGxSBw+sSUZFaB6tQrKJ4lbUCePFglRB4B2y7H6y6bQb/VrBqv414La4lu6HWLl8QWHWP4StW28Aqzz6A1Wt8OwhvDRF4uREIYPXlxjscLUQgRCBEIEQgRKCMwBsDVk3aIYtXeZsWt2oqoioQIZI5YBWTQ3g69ipWHejniYRaW58Fq21qVU5+zMTqRYFVqIGgWHW3hprTA5k1xaqpJH8rsLrTavYEq4WC1XVSKVbnRrGq8KodrLK61TW21weslihDFxGuqVgt25cBHhFAowGr+a6Qs4cP5ZOf+bQcnRzL1WolH1+dm9RcIeiE7+l6vWZKfoxiUJOZRFFM8Ao/UoBGeI8C1EbDkSRZRnUrfoa9ABSq2/VGwarxVYUKlMpQAy7h55qmCQteQU1KlR7UpzFUsEM5Ojpmu4DfK6wCFrMZU/onAKhRJMlmy+NAvYp9zlGcaqjFqgBI4cuK84ci9uLimWy2ay2qh8JN8GZF8SZHsYr44HPYF/ah6zPq9YrzW65WUuQ7wtWrq5VcnF/Js/Ml1bRaRa6QoWQSD0ViXCtib9S3MObA9nLBKpT4YOE2V5g6dzWpgH2CKV5l4YoiIlWT2lHVxbxWYQ01dQc3Ysz2WgGYY9TWwxBno74/RLHaGPM7T6hj8GixT/HfeYgVQK3w155z0P1VV43h1/WBpTqzfG5pr+fdMHFpPuj2K1b3DZ3DW4NVtmq1AXAUqxgnCFahfk8zLV4Fz9V8J7kBq1CtooEOCqtYXcjxGGBVFyR2Ao/VF6hYNfdLgXZ7ZoRVrNqxoPoO8TzBqm0T1tan/671KVb53cJ8PIDVfa0/vB4icP8jEMDq/b9H4QxDBEIEQgRCBF7TCKAatbsx1Yuzg4H82OfekbNpJGMiN6TgmdRQpNlx0me9HPt0LpWnGyfhpgp0dUydHGo1eZ2q00vVpObyM7WqIlCd6vtKb0kPptEKwAAOVTUaH0rXY9WFiLQLAECpilC4ab0UmJn3l1PdUnlSnrZ7SbWYtoHVpv/oUNM8W2wAOPm5JVjldJbFfjR9lMcxt00nXuqx6m4N6OipZnzFKsocRboz7kbf7gFrv/S19c6lWk+VxTjPLQBZlrLSPH43H09lMZ4qAO9RrOr579Of1a6y6SnrhOGQPbmwXq0AcMamSItzKDvBZSJpGXyorPRngiiT2uke16bR2itz26lea6Uc1p5R9/xTj8NmP7fHsG1L7Sdw/kMWgBqNY0LS45NjeQC16qNHkg92crG8kuVqo6pVANE0LRcasA9AEtgBoIMm21S2my1BI14bRJp2D3hKsepQi2OxWBX8Vh1vW1BPwlXj9QoPUixoAJ4UecbPEZDO5zKF/24UybOPP6YtAQ5ydLyQk+Njmc3m9DO9vLgk1IR6dTab8nNQrELRuljMGLfl8kouLi5ktVqyrUHZShhswKcLVgFiz87O5Oj4mDHDNSKlGdcG+4DVcimXVyuqXzeblHB5vd5okSxWN0d/2SlQ5S1UxauqVvXuwCaCI6Ptqw0Lj4bjbwvE7F404rhAGIcxU81+4YFr+5A+CnT0Y6v2xj2cJ5Xqpp23+ffy9L1HhPtjwxHYxMPty4326xSXY2Z3AfWy1fu6/VvHf1/J7u+P/XVPZ1cvbnNWbWp8f3z0LUKMLY15erV6WbtnzvtuAzowrqFO4OgtbI/J+wb1dV2x6sadu9rjsVp7ALjH5wt6cPfeNRSs3jPE2v6U8TYxNM2IwN5aAahiNZNlkmnxqiSXLcAqvn0MME4A4aPf5PJoEavH6lgMWMVTDYuDBqx23R+6DukV2HGvzQ7GxoHfJRyfa/u5pke503g6+iiLV5XBa9oH1Z5c/leqvrZpxu3y3uGz3vvbM/fNc9rcVQWrUAcPJc1juVgZKwDjsepmpwQrgEZPCb8IEbgXEQhg9V7chnASIQIhAiECIQJvYgRQNMXdCFbohaZg9eE0khhTm4EBq6hkTcCqEk5M5vpniPvBqs7m62CVEzirZirqKlPrAUjVC0/f/bxCpBpYLQv8ND1W+XHAV4JVVcDpHtVHlSDSgNU+/9G+tnMIWLWFo1g0qWWG/yLAao1X3wSsOm0H96oCqxqNNj9IF07YmBGkW7BKPz0Fq5ssk9UmIfRexBOZTxSsKnzrUKzethObRQW7G06qe/zkrGq5vBaC1fbCVVVMrNWDLV5li6FooSiLsdzJvcsrqnbffbE1NXELWPV1vSVcpd/piOrNswcP5O23PyEPHj5ioSmAVKiIE8DUJJUUxWXgiZrlTMMfwScVde6ThCn+CSDJ1UqWV1eEraNopOpU+KLmWjSGYLWALUCqxa3Ki9YxCBvUonaxhWON8QCFD+rR0ZGcHJ/w+MuLS3n68VMtZDWMZDKJ5ehIFaU4pysDVuMYn1vws7hOgNXBcCfr1UquLuCFivT/TNP+Y/ipDglX4c8KuAs1LxSwUKyenp7K8ckJj5GhcBesEVB4bbuV1XIlH38Mj9Yt/+h+E9nRQ7Zg1bJRjkJVwwr8sWhVRUUIkZ0RoaGKxBjcuyBSYqEytPV9mKJ1HAK1VShY1Y392lsM8UEU27tR2B7S/axa0bnVXKJzmFM1rtuFAzfTgPzZjAH4m/6wXILrOHwhRcvim/tmKOXbUZcZy6wXuPOhxuLYXrCqC4u1fu3srzYem3HHYnYtyFTfstwBq+V9M88vcy7VvdLn8M4zLOf41QLt2GoI6PpT/RsKVu8e1O6r9YJ2vnJo8Sr19m0DqwmsAFrB6lg+82CuVgAxl+MYH/UJr8fFRs1ax1iwCtUpNuvp7jceGzurvHZfr997fSaVx2l5XqAL3Ris7lvdc8GqjW3NTBvn19Y1LFjVD9XB6kguVqIeq0UqHJnNvoMVwCGjXHhPiMDdRCCA1buJezhqiECIQIhAiECIAKtR1yYMe8DqYJebCfjzA6sKEppglZMeKlb7wCrOH/mrFSq6FlhVcka4yrTiG4LV/ulnWb+rc/IFnEJc/QaDVc7dAFaHIkkBsJrLarOlb+tsPCkVq/cdrI6wMtGylWrMofFGNNACoFGnuLYNqD7Qbq5i1cZoXybzdcFquVgRRYSN8A/93Od+VD7z2XcIQ598fM7iVNCJYs6OQjNpllKtCq9UBasTdiUoT5Hqj8JUVxdXBKvoyShkNYyGqsKEYhMp9sOIabVtYNWVOVKJx+JXQ3q8QkEKsPnw0SM5Pjoi3H384YdM48fvcQ0YF/DvLE+pRN2u1rQaGBsgCrA6m86oyFytcJ6XqjqFlBYqTByLalX8PSAYHo9iiUZDKl2tWnbB/Uy5ODAyikFAYlgjXF5cSZKkcrW8kvNnzyRLtpIXClYHWSHDFL7EVYq3ZgWY1gDfWaNYramLXTjXsqxVB5+HgFWrcrwrsGoXyLTFWzWjLpgZAO8BO/Ylo9gkeC60wFH7ptfVtTCmIs5DwCrSv03wPWsAfwGmUvfqGTFTw/yp9WvnhJuF5QDEzDUBippq9PZiMG7oQoy7VWOHzfrQV00s7UKkiTTGkbaoaatxALsZcEqlvTkk1I3uNlRZbH3sct4AdXNN8UqwimKTxgrAV6xiEYbjYqQFrHaFDKlYBViFx6p4YFXHJ9d71h7+eYJVRrSklfvBKgDzf/n7p04k6s+IkoeWjcNtGB3N2vy6PA93l05jqrWQWmOpnjvYlQWruO9pEcvFeif/9Z8UrFIVHsBq/40Ir4YI3IMIBLB6D25COIUQgRCBEIEQgTczAvcNrHJC6qiT9oPVuloVd/G5gFWTknyoYvXWYNV4i7apVe0kThV+WkW5LX1xn4LKtwK4iWLVFa81lGuYihsLh/rEs5zaVmDCnWwbxaq9dwCraVHIFoVMNltO8adjVayyOnifx+ptu/FzUKxeF6wCNGIrqLS2M9gXA1ZLAGRU3QptByblXqHlbD6Ttz7xtnzi7U/IaDKWTZLwzxop/UXGGTYKVwEebtNEsqyQLAUojRSs4ndFTqAIFWi6TWUwHMloFCs4p/WBepuiPaOPAdICrrobFKsoOMdlF0C0NNNCUShkFY8ISD/x1lsEtufn5/LsqYKL4+MTgs4sT3i87Vb9X63VwHw2l7OzUwW9QxTXSmS5vJSUvq2AqjZ1XY9v4Wo8iljgCj8DrAK4AijDZxVwdToe83UC8jyXJE1phQBPWNgLPH78WJYX57wWAF7JcpEtQJFWe2f7d8EqHFjbFKvXAqvNDuGPE2oFoApQ7YM3Uawe3vG0izntW00GzA6aAJBaVH8B0IBVWk+UYPUa5+Dtj9kRHXAVQLMwqfh1BxlHpegp25vXWEgE6wsTY8bZKK85VhqrluoKoCTuehroGMEFij41fSt0t0czheq8rAO+Wt4KbQdom6V606O/uU+Dd5r8798v+/nKVsKYmJhikvRizutWAOskF1exSnBeII6ZPFpM5DNnR+qxGqPHoRVAsdoEqxaollkfdkHrForV8ommA/ZexeoLBattGS7G2oKi44YvQNXKXM76s++e6TPIAav/8I/vy2aX6aJvAKuHDzDhnSECdxSBAFbvKPDhsCECIQIhAiECIQL7wOrZTD1WWdoIaapGsaoFn/RLuKtBaQK/fisAzOtG9KRsz3cDqGukv5rJYAkY93is7mBfAGWOUaTWJvU8PWNs2dEcVE/bdYamgAtgZ0/KHlVwztaEG0ataOLA1539WaDq7qPPG64+8TMTdzORpJcrJqHOJB8pn6y63LNZe752PaZ1OOzLW2yq52rXwBm52gKkO4DVTJbrDU92OnHBqtoA9KXod13GvpjtT/ts7pnptCyOhpJRg0bqtP+JHNN/znjVskLVdniX+uwyVdWFZ2VFbd0TYN++66i1E3pjEkkbH1ezc2P5gXMvdhlT6j/9mU/LgwcPJM12hKiAg7AAGAAkxiNyx/V2K2mWy2abUJW62SSS51r4iBuL3g8IFLebDUEiIGYUjahuRco8YO44nvA6AFQBGgkbq13UFIbq3ZpTJQqYifR9eKQeLY74+Wfn51JkCX9H79RoRBU7LAAAVZGan2zXhD5I38c1EqqmGd+TJBtJUqhVYXti9cO4r1qwCkrbcRzTyxU2AKpaVeUq1LGEq4sjOT5ayDgeK0CG6nq54vkhRjiHjz76QCFyksry/ELyVUqvVaxIUCELa5UdXAIKwtlWxapzc10/1q42X8F6fYfbdnRs6+6zulBSH7v8tuene+97qnL4roFV95ysWhfvMaC35fTUS1QtNSw46zsu8GvX2Fn6eTtqS+sla5oz+6XuoWv022MZIoWMeuKMPXPhq6Y6rKf1l7bMRqVKS1wPsiOudaWquee2Y5baeGO3ap+lzpUh6iX05XOheW2wqDCjkY5bHcFvU9vzqspikOb7AcZCGdBX+2K9LT1WE6w/oD8MIn4Lgb/qsEjlrflEPvPg1FgBGLA6zNR/eaCWKnbzn8u+6rbNCsG9HFqSeLe9zwqgHMOcc7gVWO1p2C12rgbTmxNmGDr6t/m1ffVnP/fQ8ViNqFgNYHXfaBZeDxG4XxF448Dqn/zJn8i3vvWtzrvwq7/6q/LLv/zL17pL77//vnzjG9+Qr3zlK/LFL37xoM/e5DMH7di86erqSn7/939ffuEXfqH1nP7u7/5O/uAP/kB+53d+Ry4vL+V3f/d35etf/7r8+I//eOth/vIv/1K+973vya//+q/zS2Zo4o4AACAASURBVHXYQgRCBEIEQgRuH4G7BquYZAGs+lSSc2/7xb/Ns6yEq5gE1uPgK1ZfNFhtVLVuuS2vOljdB1Vxyfshz36wujNgFfECWL1abzgtBFidoUARFasvEKx6KcOclvaowvS6FdpfC6waBwp6AZt0WpvK/KLBKuGLaaMAOTj309Njeeutt+T4+EhQFOdqtdEUXdgaDIcymU0kzXNZrVeyXG8lSeAjCkVmImmKNN6MkEd9igcyiCKmvOP3OFpMdWhEFSuUo+ij48mYryUpwGwdrPo4wKpWAVZRWAsp/ov5nOd+tVzSAmA+nbAoFb4jArxl2VZ9YAGC6X+a8XO0AJhNeUxAVULXBHA3FTtWAK4qVEXxLHiswgogkjgaCbxd4bcaj2OZTsfcJ84J+z2aLwhaR6ORSaYeEpACPONYz86fysX5hTx79kxWF5eSrxJ6rRZYsMJYOEBxL1UiwueVilVnjUWbogONnEJXrU8DLkx5accO1LwbsNpSbM1XkPKUPe9sb7GhsgTZ8xwEoDVFDF2bhSoqWizR3dzCfIqWWb6xBvtrH/CsAer7shATy5BNBGkXPHyPVetv2hh/usBqiz9I/c7r+OuCVy5OtuBiLIxws+pOD84pWB1yUQibPfdSee2MMXyD+ZkLUE5w1N6gWqRdpZlcbjYOWN1JasAq/WaLXEZ5Im/NZwasRkaxmspuiJR1FGcEWHWOYjICqsN61kJOlkVbS/LBqt8HfcWq3Ye9b1aPfWMrgI7m7TNT/swFO/yruv7GwnR5guYWm59rYLWAx2ohf/+P/0y/86BY3TPGhJdDBO5JBN44sOrGHXDzD//wD+WrX/2qfOpTn7rxLQGkBJj82te+djBYvclnrnuCgKHf+c535Ld/+7f5hdPdAJjffvttni/e981vfjOA1esGOLw/RCBEIETglhG4L2BV9XTtG2GHt1WphVAKNsEB4UQJ4F6sYtWC1T7lS+aqQ1tgXemx+pwVqwib+raCLeik3k5+WY2+nGT1K1Y1VXZfY2uCU/cTbeDVV6y2gVXsA2nfAKtUfb0GYFXT4W3FaZtyq4iDQj0HDPiqrxsrVqGIM7tmmx2OZAiv0HEsb739SE5PTqmUXK3XEscTVuEaAhBGA0myVC5Xl3J5dSUb+KsmAH87ydKMfqHbbcJzZqo+PjNApnvOPojU+RiFrXZD2SYAsQlfh48rNipWs5wg1jbINuUw3kugulB4CdiO/QFSAiZALQqLAABRQNM02/JvWBbgPOLRUI6PjglBoUxVoAq1qoLdLANczUorAIDU8WhEtSpUq7QAAGgtbQBGMplOmP5vVatHVMwu+Dt8bmLUq+x3eSHrzYZeqx99+KE8e/JUik0iuwwAWot30U6BHrSIBywSCslLYuJDfqCmPi29UQa+8mC1bUGmUqwCQu8dmwxcs0+KOjg1Hqu0AtCtoepl3+nOWrDjbO8ISaLZru30M+q5HwM1XTBGAGwWeuz40TimHacNv66gcTOOBJ3O+8vHQQlpjWrWBMYqQSuwqp/Q/qrgGSCSb3ceyxXArfvpWu9XLsvthrJOM7lAobck4ziTwGYEtgdU3OMmZBIViTwCWD17IMfx0AGrCbEqtMGWpRIxHgBW2++bzX2vK6yJgmvPwv7sCS68yUD+z//vyb4HaPW6r5BtfgMyv9FVF2eIqMZQ9zNti4Negauf/dFH+nyQSLLdSM4BVt/7J9kaTXvpgg+7lz2LjYdfaHhniECIwPOMQACrzwGsPs8b8jz3ZVWrUOC6StSbAOWgWH2edybsK0QgRCBEQCMwbileRU45GMiPvfuOnM6frxUAAZ0zmbOK1d4pqwcl7b2zk1+oydytqVhV30RaATBlu9LoqBKTsq7OJsEUTQPB/DfppEknTn2J9PDD873O3Anz8wCrXVdgj1P+zUnwjuCmSi89BKz6dbPdI7rX134mbcqoJljVlHpXsYqYx8YKIDL5r9YKwJt/7u3W+1LoLSCwO+I92weUWajeVK4faBV1Cyt8AREmp/kO6k5VFRkNGQ/HiSvaJ8m3YwdAT11nzk3vUb+1eX3A0zVCwcl2zDuv6dOT6VRmi7nMF3P6koI/UN2ZF4SUUK3h/VCqLtdrWa5WBINQtOb5gGAVQBT3CopPKlMNWIUSDe1LfYHhpQoF54DwEBARfRDvxbkgLb5SrFpo4fUW4/MIgHl8rHAU+0VhrOVqSbAZAwQTwKjaMy8AfXMeC/HCNc1nKFY1kNUK9gAbwk4AXQDVDa4tS3WciGBVMJLZZELwDD9VX7EKOwBA1ng0IlCeT2dytFjI0dFCJlBXWzBr2wb8YvMdrQmePTuXJ48/knyTSApLhc1G1bPrLWPEAldFQf9a10WkTbHa20C9oc1NcUeLakvzdjuRtQJwW1ebFcDejlf3tqi3Z11O8MZwnp1JW+hasNG2QsVjVy562ZF3MnTeU4uDoYA8B9PXa1YAZkHCBas+ONRHSN9AYVemcE0HjFpu8SErTSzDYMaOtgJFSjbL2NXG3NpQRgyqft0uiDWnpvY+6pfKO4H1rOHAQH47jpjHpvm8KjttsS1z/8znNV46jtE6xa4d8QU7Fg5llWRysarAapbvaAWg3p/wY8hlUGTyYD6RTz14ICfjSOYjoMBUdoNUoP9HoSt7LwiCWYyuQurddg6VkrrS8ervXAapSulmrzNRr8C3d+1/+f2PWrqJA2895fC+x47TtBnD7ud/9TTTf5U32XmoiPzMu4+MXUwkaTGU81Uu//CP/yJYFPbV1LAoCVuIQIjA/YtAAKseWAVA/PDDD3mnYBkAa4Avf/nLTKv/m7/5m/IOfulLXyrT4n2AiZ+RZv9Lv/RLAmWo/ZxrM+B/Bl/o/uiP/ki+8IUvyF/91V/Jt7/9bR7LPY49uG9n8O677zKlv011i/dic+0NfEjaBlqtVcF7773Xes34pX8evpVA3+v2+t2Y9lkR3L+uE84oRCBEIETg9hGYtIFV7HZowOosknhwO49VQBZO8EzKnQWr/BkgKur2WOU0oONLfAVW63FoglU9cAm/HIWrglXPrM4LK/31AFY75sPRDim8/f6ke60AvOJVrscqJ7/0oe2ZkBulUFuLqIp26Ktq4bmjotBuBbz0GrDOmXeRCww9ZZiZ6auMSv/rMZrlFfSo5ziBHWJurmB1AyuA1Zoz2HgKj9WJU7xKVUJRA8gcAC06ug2vAhP4lkI5+3oawKV6ZArtCgwGYJvnRNwwG7AdTP3rUN0oinkQpCX332v123Xbm3qo2s32NXtMCzzKYjhM1R/KYr6Q45MTmc3nqhZDcSpAzwFS9yP2Gfy82mxYSIx+pKlCP6QAY7GAADPPeT28fviPRhEhsVVIR1DGRiMuPbAIlQEdQ7xvh8JXmapKMYHvUCNznBgNy5R7+KiisVxdXUqWJRJBWVrO9ZWgwcsU23QyZkGu0+MTHmezWRME43svCAlgDFS0VN0OBvRRRYo/wOp0EstsDnuBmIsy9FeFchUq1hGAsVHcGv/X48URPV5hR8DCXFlGv1f8TKWrjBhfgNRnH38s65UW1lour6gUXl1eETwDCDNWGSC4FvvCts+Wwm+nKnCsIIjaRfb3Eff9Fqy6ilAfrO5brKgAaXsvsu3VfbXapy1mVQc5fhxsSnrbEbh/eOc6u3CLKymL7HaKxeuEqoR7zpjo/NvaN/SNE9a7l8+0Q+AqVZzm/pUHdtWSFTa1WQm1h5Tz3GXb0RbkjBOwu2hvC+irunf1gQaghFVJjsUBLjSqSWod57kYF2NSdSzeL/Oyep1bYFlRXShwV9tMLuGxus1pBZNCvQ1dtvFg5diRZ3I8G8unH57J6TSS6bCQaJeh1Bv7MkdfsxiL40Jdaxey9BwwVmovqCnjbd8o24KtYmee/SVQNc8627f4TMODy+2jhry6BN7pe27GTaPdm/fZR6WrUrbvZfj5tcXcG4yd5jmjY5pZUdFaj6ZgoL1bVbuyQwOVqqXydSgJwOo6lX/54DHbDFTzbkupPHb3PRnD6yECIQIvMwIBrLaA1X1p8RaC/sRP/ART6dvAKkAsqqRa4GlB5W/+5m9SPdoFVgFULWD0fVLtcdFArNfpPvWp66UK8Gr38fM///OlitXfh3+uOJ4PYwFNP/744/I8/OPsez0oYF9mNw/HChEIEbivEXhZYJVTGTOHagOreLGLyb0KYBU+jLcqXnXHYBVgYjeMOuGxWgHsAavGL6+rrR8CVjk/HQ6pduwCq6oY0hmjD1ZVEnWz3qbN85Zg1RSvgtbTwqhSPWWUbywa5hAaCzxVFaTwmZquNlGQWSCo21/UwaruRT9uU3MVDEG1HUk8GavCcjGnahUvJGku601Cv1NM+kdxRPUmi1chVT1DqryF8VYxBzGYpqwXhQGro5GCVahaqVjVY0YjgEb8Xi06cJsAVhEbmwZPkAiLBBTC8tV/BKsDFquCtRRAZ5JoOj8rjde8GxWsAqJqcamJAaNDKlzxGdgV6HljcQGfxyeGEo9iWVDFO5PYgFMs/AAERfRcBTwGVB3SdgD/tnYDOB6sA1CoC/unNythrIJV/G4SQ8k6JNhdr1ZyfnHBv+ERC8CKfwM0E1bDezWDn7ALVku0clAjx51yi1ORK/l+pl47a4BVQHPnaDcCq116OnZXO/a7ANjpxLy/pVxT8WCtfSgo6lOWa+FFFypWKnAu+7UsqFSRNinurseq8b4tw0LrGQ9gN6ClVeAeOkDp+/ziXCUkrA10BoC694lF6xyvcjWEqbWbSpNqhs2ymJWuBNkzJaAEWKXyXW0YWPDQ66d9wJiLblaxihUJAm0dS7AhfOttJssNiuJlXMyhWnIHZ1otoQaFOfrD8XQsn3p0KidTzaghWKVPsb7TLkwSCBvQiKNwHMSChzkPxrcWEQNJa7FVEGuvlTDTLiXyWVTPLuDrRmZexq/vuWSseoxw1zyFKvsBH6yyqZu1YFvAjYtSBoyWUJVxMPCVY6u5Vjw62Yf0d9qfFJbrjyhVOpRVupOPL65KsOqOAQGsHjT8hjeFCLz0CASw2gJWDynS5CpBu8CqWzhqH4y1r6NSqqsudY/TpSzt84n1j4t9/PEf/7EA8FrfVX+/bdDT/R32CUXur/zKr5QqWRfYfvrTn6bC17cgcK/FB68vveWHA4YIhAiECNyDCASw+nwUq68yWFUo8RzAam9ComqEfKTgWwHcFqyWRVdu2LdUrVo/y0NUgqVi9RCw6imwm2BVVatdGz1Wa77CTbDKybKpMk6cAig4igj9xrAAmM/4c5ahgBN8RSNZr7XIEyHHoCDoox+qKQZjJ+mEmABRBiBgUg/1qgJUA1aNt6mqrSN6tkK1qv6has2BwlC0AoC/KLxaAVUNpG2L+XC4k9PTM353VNVnwveD0VTKOcRNldg4zjhGGj/UtQXhZZam6n06nvB4UOEinuPxSEajscQx/FInVKwixFkKT9gt9w+VaqlYRQErA1cJUSPEMpM8zQhcrSIOHquwPLAWCaNhzHOif2qaygYwlYrVJRWrm+VK9wPFKv7ACiCvQHxViGoPSTSN57ZglZipULsTuz1XsKpYp+EV648Le8HqHisAAreactftX2YxpVNFatyhnY8Q2Ln92IFpuCKmu/sZAB4c7h+iqvxz346kDayqStO3z/BHXJpkOHYH1euWbzburd4e7esEqyMWhyLQc2BjV9uoXaNZeWSpKoxhJt62JSOmW3irwhpjm8qWvssKQ9GjoVpFX0C/hmL1kw9P5Xg6kqhIJUJpMQ5QLDGmiloDpRUg6s84awLijtR5HeMQS9cWAtdr4mA+pz6rZp8Y0xwbeGrgXf8ObRBlVgfPy54f96u2Ka4dUT0jwZLUKppayEvPQVW5CpNVTaz2Rjy7EqwqDNZjaxOwMbG/K1/He4YRUolkudLikdhnAKv9PTa8GiJwHyIQwOqBYNUWm3Jvmi1W1QVW28CiLRjVpVi1Klh7HGtNgH3hHAAk3WJU+xSr2I8LRf/6r/+aVgcuvPX34Ra2cs/DAucnT57IN77xDXFtAuz7oLaF/1Yb7PXhrLVXcC0S7kOnCOcQIhAiECLwsiLQ67H6uXfkdHZ7j1WoUroVqygKo5OOhuLT/GKfYpUTNFfgZIIHNZoWCTI6DCrIUL29ejPBwU6tCuzmT2TVF9NLGzRvhiItomec41XXcvMOsQLQwkLuhFD//aKtAFTdAysATWJvbEZN3KZY1bmxgrKKbRillZ3ZOZF14YZbnV4v1GRUYuK7KzixXm22nEyPUCAI6dTctYlLS0EtgNUeJmmurhtamnluLQT7waoqGllFHlpTpuBWilW7M/U4RRH4SqVlosfpek2xagrXtI0DyGSte66qoqrcTH9QywfcWhShiiUeT6hQxd+AqkUBv9NMkixj4LfblB9ACj2AKiwAkPaPSb66IuoxLFjluRuVKbwQAZIAEKNoZIpHwXdVCCzH4yn3o1YAVbvGAe3v2EcIKazvKTwTdUM/g0oVYBX+qrgnm83WnI+BCkbyRW0b2oGxGgFSgGVByuusvJbxM/YDVatVlGpRI6OsI+hFSr5iGEBVFK9C/KFmHU9GhKg4H6T/4/6nWy2YpZBYU63ZLljwKpJZPGMBLvwb14YFGV7LdiuXl5dycQ4F65rnukMBrm1CH1vXF9GMEJb0tHg3u61Gk6PdzbeNaCo9q/e3KdV9n1b/Z7/Nsr06B6nOv+wZpdswf1M/XX1Tn4kqQVhbT9Hf2eO5NiX16vTNNH8CqapDafydLqYLBNU79Jnh0l31iq7HveviWnu5Z//gHKv8ZwVG1Xyk2iystL9REFgpFksE68WtAQT5fDRGL4OBFIPIWAAY1WND72nG/noAyxNTZaVJVbcx5eKLji9c6IEFQAZ7EC3cBn9V1aHq+IH3zOJIzhZTmU9GhKrUtCoVFXzbsPfGgkdrDQA4u8lS7Z8dt0M/475YQVb9tY2e/t1wEvJiyueR3YVpMyX4NbFg3N1GXFPgK9l0Ex3sW22TtItz5bOPQ1jV02prAKZP2NPkvhzRLReFMOaPIi5e2c+6a3nBY7V7vAmvhAjcZQQCWD0ArPpp7rhhLny872DVpvYDYH73u9+tKU1xLS5YffToEb1e2wCvC1b7VLJdsLcr/R+xhK9sl0/sXXaQcOwQgRCBEIEXGYG4xWMV8ArKvR/73Dty9tLAapWyWM1ndaJ6EFh1gmTVdIQinMgh9VgBh/pTOkUqqMSwqcBmJ14hEvWLrCqq69xK048JVgGubJZnx806CKy6iiim/94FWG3xih1g0tq0Aig99EqPVessqkFoAklPleOnJVuxKIuk7AhWMbEDqIrGsUzjsYyc09Nzqgd8L1jd421o5ublTq1Kc18fJFhFmrgA3nNq3zg3BatQTzoAhEow/Zl/wwZg1+33yP5QglV78XXFKsVWAIvc50AGSEGfzWU2ncl4NlerBVNECoW08qygUgxFpGARkCRbqidhA1C186jqlph0mzhaKIoCV1CsAn4yzZ72AahyL4Sq8WjM2bu1AuB1aCtRAGpesypYLWal6lm95oH6qy6OCG/xulXXWoVqFVWAVfRqk+5awtH6XeTnCVahVlXvU1UiwjM2lwjp/wQ+mopejh8opharxcB0pgrXxWKhxbjQZrdb2l5xP1yRqfrxfAKbARS3UrsA9ZtUuLrdbOTqainn5xdytVxKAs/bzYaWACZh3iuyh9jVsakFP/ZKXWWdcwNNB/W12c1Wzi5Z1JWPjYUsgnenTTdAri6cuaiyHNvMlfk0taYGNe2kvQ+6izjdvTSn5tEdLOrq+coV2bQ3b+1FYbQ7NtbtKuogzu6jvhML9/aNJWWbN77J/jhaKSXrzUG9NKtrrNLVKxjIVPgSbHZ49jph4sKK+ZkLNRy7qjiUvs3mpLW/YPEIiuu6l7T2dj1H3F/8x5bFhR8d86hYpwLTpKeb9H2oZTl+7KAih59qIfGgkCmKV42hENfvD5riDosRPSG7sFrFZSir9YYLd+2WMdqn3PZqMzrK++ZTfILn7sU6nhvhsLkPBtoq6K5Up267cJXD1pteL9Icx9BaZi8QoRrYyw5b9Tf8s/YMc55/NX9Zd9/mRPA5LLbhXjD6ziUGsHpoLw7vCxF4uREIYPUAsNoGBO8CrN7ECsA2J5wvzPqxIYUf6gC7tSlW8VpXwSt8YW1L9bf780Gzew7+fvGzb1fwcrtAOFqIQIhAiMDdReDuwSqqqFdKuFokjErpumCV03yTHleB1ap4VWUcZ0SS9K10juyBVUwwVDlTrw6MT6gibUClYpfHqlXNuNfmT5aZ5vgSwGqp1IEHpVPgo1KsvkiwWld16RzQVVpa1aqC1YSQKmVqNMDqBKpLlazqHPOegFUWYjFKSBQyI2R1wKot4qSgEwWbePYGFFTpu/b+V8WrLGmuQ6k+sFqqo4zKC4Axnk5lcXws09lcRvFYsgIgdSub7YaAFVDg8nLJOE/GYxY1Q2q6eqGaazNKNSLQMo0XoNRWr1fFKr7bATBmObxZU/M7+IrGClWovFJQz6tz1HeEh1QCajEsVwONfaPIFoAkU3vzgsdgJG1KsWkaBP5WrUsPWKs6raM1gFUch+pFU5hIf1aQOwJYjYZaMM1CIGXfEo9HMp/NZLGYESZPpzOqV+Mooh/tZr2RJNlInmdakMsQ+3g0oboVIHYK9XBkoBBTxweSpQXrI3z00UesIwDFapn6bdKUNXKmTfjp3wZUV2ON8a1t4T71+Hc/gwD6XZim8a52aOGO3YPCLHd/WFCpVhN8+GsS7csPKBD3IGgft2rx+qyNtbB0MKpj2wLc1GtTWlHBlzsclWOTXq87VjXG9MZ9qI9tTNfOoZj2VoK6wo4FFgesekn+6olZ8yJWuwv2L8veGEgD3cwCjuJlTQvXq6rDYtpOOBt3ZUFgeV90AYJbzVfWB8n1ccuqfi3cVYG5jifwWzZolT/bgntl4TD626oSFWr6HdTneSLjaCjHi5mBiwZwsj2Y0zPp8i4AXq23lVVAecquCtWOPTxBu+JVtU9toPYp5K8ZaBPyb7N5Rmi7dguQmTeWu7PfherFCO33DB2nnGcgF7kMPOW4pwtqem+rk+D9MtBVVfnmFG19rhKc6pccRIOF/jD+gEEP64uYAax2j5fhlRCBu4xAAKsHgFVfsWptAV62FYAFlih+ZaHnoWpP/5zdRueDVftev4jWJz7xibJYFY6L97m2BO4+/dfbVL/2/V0g9i47Rjh2iECIQIjAy4jA9cEqJs3qZ6ZKibL+OU+3WbxCK8X3Fq96oWAVfmtIZ1awCnWMnmOV66np/M5sqAZWVWnCysIGqtj7QpWqmRjeBqzqNK6eylnCGBNTwqwDVDFtbcaFFBas4phU7djJcmkF0A9WXfXM9RWrqgay00KdV9fBqgrDFKymaS6bJJEsVcVqG1jF+VvVKsFkjZA3o9Fsn/X3XFexSvGzhY9GuQyloz0vnFtZrdmoUpVFDKvJvTmFw8FqVXjHnn0FFx0/SLSZUSzzo2OZHx3RAgBK1rTIqYi8vLqQIs9kFE/kyeOnPJ/ZdEoQCLVk1Z8BFx0rgLIPgZcp5ITqtVSs0kM0kyyHf+lQlZkAiIDKlNWpZ2ip8naqZVN5RX9CBVlubCfTCRWkhGImvb+8e4OdRPQ2rTYuqhQKNnOo57ykeXqZwhzR8AcdIwa0BkCqPgErbTAMDHGU6moBMJXZTG0VLFBG/FQRDLU1UvrhWwvPVJzHTuKh+q0CrOLPydGR/j6OZTqZEKY9e3bOTK4PPviAtgAlQLPU3LlGVR9WCz5NdaPG6kYb42IhagVTa+OQuUcuUuPY5ab+l1BTz8Kes3tO+jyxxzsEPjpw11sI868VV5/mWECo9ot7X1N3esDKfT6UTwYn/xr3DKrpanNhmf7WB7H0Kz7k0sxOlWfaolS2kpRzHM/zRMcu504YJaVVRaq/aGVpU8OgZeo5erolszhdWFpoBArTjmwbY1Etr2mha0K0Sj/iWFXgSnq11TDln8pXDQRewu9gs4Hj8h7pg5Wva9E9iwk1FmmS8M9gl8tkNJKT44Xdu2HAqmzVtmZsQrBgw8f+TlZMb3cUnvrOyoPUlKYyv27cs0qdbOIE8OjeV6fol2kJui5hFKr427fnsDEv24xvBWDGSL0EUzCLtjM6RpY9zmQbVd/MNKbM2mGmgzmSydpBbJW3Or7dXP8sWGAPhf4CWL3R6Bk+FCJwJxEIYPUAsIo7A1D4rW99izcJKfU/+ZM/KX/7t39LwPmyrABwbJvWb/1Nv/KVr9Dr9Ktf/WpZSKqtJUEV+md/9mfy5S9/uSxaZd/XpoSFSveb3/wm3/JTP/VT8hu/8Rvy53/+5/Jrv/Zr5efdmOB97777bi2d33/dglqrUP32t79dnmrwWb2T/h8OGiIQInDHEdgHVk+nQ5kM4G4GmAqlGSYqleJMlSXORTiTf/tPfLV3wSr5Fyuf65d6pE5js4CsXpjHDZCxBjCTGEwq3M2fyCpY0erkVMZAfRZpYSD3k+qJWd/sRMmmy0FRWm2qvLTHb4N1vnrVVzhhf7W5mFPYhOnQjijGWg4cAlar41ZqIaZeOjNge00KqOwGjSXAVAtYNW+p0u51343rrl1DPe1Rd1HBEAuDSjhrXtaJt4JVVKXHxA4KSiiaYAUARWA9ttX5cpLuW1vUvOMUlHl3ui5Ts5Nf+6YSVphrLt9t4wulsgMA6bdbnZMfTcVchaqfGyml9t0ONPLipnH3L8Gmg6qFB2bQgwjtPZIJ0udPz+T49ESGo0i2aSpX65Us1yv54KMPSzXlZo0iVSY1V3slDwLFJiAIVIuAmgSOKFJlUth5poaV1jOtTV81J4vP4Q8gofqyaq5vZOw5mBJPmOlN9A04wPu4kOOk6it4NTEbFA2wqinrUN1qsR1bJIt/E6wZ6GKhHtXndgFGxzUqxXDue9O7lwAAIABJREFUpl3ymGyru9KSAYrVyQQ+smPC0bHxUMV1wj8ax1kRZF9JmuSlYhXWBoCr1g4Aatyj+TGhxvnFhTz+6CP58MPH8vjxE9kCdOM66Kahhs+s8m3Sug1erdK8HYhjYVujvQEm8mL0XuFaFTaqNUEJ0BrPKI25C77tWxgdC5FM+y73Y34m1Kq1fR1PeSrlZ9Q2Qr1Lde9lCjzHdWN6bQ7cuLb6aC1ZD9DUsbaZtu5eNs4ZSm9VcSug8ombe0m6EOZuTfDaCGvjF2Yc4KX6ywLqFUxBJVPu0TA0a6Itc4L32fQxd5xsgni9/13bvoWpdohfjWf+ufHZVo4rgHtVVJXrOwssgwHtSmiRQbCKBYlIZrM5xxYdm6q2a9swv6+UYwA8pXM+U2yTaCwE+ONySzC64mDHw333ts3Lttbe/CEeql57wqbvl0DUxohtzihYPdW3DsNOi3RBqjlW7fsTiuttE0lSWJqYsdz5vM122Xed4fUQgRCBlxuBNxqsvtxQv5ijHVK86sUcOew1RCBEIEQgROC2EbgeWAVgQZruNcEqFKvOhO9OwSrUdp72k+DXg1X7wCohc5fStpbirHdoP1h1UmUbYNXAnh7Fqk5dPfhrpo6EUQAH5uWbgtVKrdoBVj2YwSIfKrvSGHiKXwuoyo+ZyZ4tcoRU8i0Uq7ACACQ0YLU6TBMA1CaHPoA0E3UtYoM/HsBkYIxqyh7EA636CXuvqn0Y1KTtyMI+m2rrQB1NbdXCRu2bf00+ZDWwofZhzefU+woQOJLRJGbBL4BVWAGgaNV4NpEkT+QcRZKuLuXy4pJ2APAsHKAKtIFlKhhThSo9iVFTqsDiCpRl6gs6omp1WNp4lNN20yeyJNWUf076jQDNpLur0t3YcBD2YH+RxPQ5VXhr/5T3k7nPttCVQhEubDj+nsNx3evTFkezUAWqUVoUpPhjU/SrfmeXegg6zYIR/R8dsErQSimrhXFQgiHmwvdBeQpAygJVUL7yNS26s95u5enTZ1Tw4nW818JV/A799OHZQ5mMpwQaKNT60YeP5f33fyhPnjylvQBU3MjW1qUqA5s96OaDTBXcAko7CylW6eYUhUKsq89qG7UF1ZhYXEJPp/uU1cer9owFG4W/RhXYAlj1/isEqgFKKhy1NVloXDZ1C5LL16tOut1iYaB949sjtO9uYNgopFcby3ZwSmEjth7dCvjrfdiq1xsLH4c+pHsK1mnfrhbLGCHjZ0rVOAqlwcaiByATrNKkuql4t3fBV1L6pw7Tm96tp8iYtW6pDcul97nGlqAY7dm8yYJXu6CRblPZrhWsYsOYAYsQLAChaJ6CVbUSaQWrWSZJ+uLAqh0Hu2yBbOxuAlbduO9yfd5bxaq1VMBYVy/MZj7lKWD9Z7Ed+8seFcDqob02vC9E4F5FIIDVe3U7rn8yUJZ+5zvf6UzJv/4ewydCBEIEQgRCBF5WBO4CrOLaoFhVDAJEoLPBJqi0E2EXfmhkrFpDf6qDPuVmgInq16gp76ZyO4FQpX6yEzarH21Oik0RIDNhdfSRNSDgIZ3a7fNBB84Fnq21iZKFnraYBfdu32QKb/WCgbqnWjlBKqFulfZfqXCr/TM1nZPmHvhQnrCNd3eRJQUrNkT+bN+8YNIby1eVk9GyASCYFesT47EK8BbHCt9qkaufbw2seiD3/2fvTNgbR5IzHSQOnhIllVRX98x4bO8++///y3ptjz3j6emuru6q0sUbF/f5IjKARBIkSEl1J2fUKolAIhF5UPniyy+kjwn1lms698pQ1RjWmWvguMoTFefq1mrtk6Ka5PZXX8+yL0tNtwVQco1mBuJIbBvq6aqlRJlpRhE/tQgo6sU0GI3YQgEqVkDW07MT3qJ/fXdLi+WC4QR2PAHY8TZ0EyDRPUlsGHZsxAc56ASyZRfws0zUJQDMZdiAl+zfahSVCp0EmIoqWSClqEHRrjGSk4Uhe5UG8NMNra39hSiYZVu/gFUGofpwA+wMVgBl25oHDapiNqBFwKrAekmkZfqyKY/9cY1voSpiVQkHQIp/i6pabC0AEVEvfOUAOkR8D1Ctwq8WYHUwHDDYhkru9m5KGZJmmfENVbHaAsBztdcbcJIxxH2+mNP93ZRtGn7+5Q29ffuWbq7vaAVojbG6MZCrhG5myJmxp2pP+e48MDBjARCrnE/5kYH8XEKpcqyhnQ3ztLbE22rSLVWcFuzOdVpQqTaWgsvzhWKW8L0+U2pPq4/dvYpV9AHuc5Ycsl5oqaB2fl19ukANqHYsZUKg4ywWWtWeLWBVpKhVMFUxDMUqb/VmsIqHn013ITFAH971kn0N+8gsWuWRYNV56Chb0CWBmz6wYLBqKlmBVQGGUFGuFvAvVrAa8fgKMI+Eqlh1warsrmDVepZTkuIBy8dRrJZjaX8YSxXorrZwe5a7i0eekVRqXu0LDP4VuFqFb+3kYJ26+2CgmsUB671idedQ8W/4CHyxEfBg9YttmuaKtW2//8pux1fXR8BHwEfgu45AE1gV1V2H/uVPP1LdCqBJsapLCQ2jKOxUEcGoCgtbk1nWPgpwVc426UO2qGbTItAca5IE1Xe3VflxcT1OcgP4YbITd4NK4aELcYFSUqaoVk2drH+DA+RGnVQuWo0yp2YHADig0ldLzVRtYZWFDPuh2ZYJNYhq3seBJjNyuWhSNVcTe+OqN0k0xc9O6lBtR7UzAuMs6BHJtgKorbmsH6zFfW2xxodUx5nLKYkpdyGaWpT7VY0ZhJxrtl6z+pKtAHIDVlNeOAOsQpVU3WWlPdbfNcEL7YsaIlGsmrauWTwYvF7uPpZ/lNjQAKwCbW/RC1Z3MukzIFXdMYTi2nl7pP13LbobYet2xrStezTXkb3pomSL4piG4xHbAQD49YZ9mpyfs+fozd2NwMU0o+ViQXmalVDYcGfqdgKGEbxNlzrUByQEMAwjisOQOEmXuQ/uW/AqlWCJp5/xoKypxrrE7Qi4U26xN+pUJHHSrfSc1InbGtm9K+VZlmQCMHk8Vz6N5ZwSos7SrgpFFehuSGBLked83wArbElQ2mGIDYIqwPjfgKwMbEIGyqhPGEn9xbdww/B4naxomcBLNaVVspaEWIHAYsCeEZJVjcesJE4z3APOSSnBOfDp7Hbo4uKCnj27ZEiPew/DiB8KJUnGicRgCfDTP36hn39+Q3f3M0ozzGsyj3D4NQi2BYDVHtou+r1MYFMqDEXFqMxUgbjdVd1uK0nb5OGYiXr5o33sFnB1vEF55iifPuB+5EtGnj2nKUivJ5Jq+wCXbfDNc2PbueX7Rg1eTWTOgxHXQsQtGHY6lpJ9+7oay+YacTz5Fgxc5TnGAH4zv7NPbcNDjuoenLg5IZGkVvthcTtY3X7IYt+Rzi/2fM2Kb/Y/77AHdBlj84CKfUHNbgZ4q64WS0rXGXdW+LjCCkDHp0zFRi1tFM5VEr4Nj79VmpT+uOLpvG2zsA/UtwFyvcd9fWtf+fI3gvNy20r/djKKfUkoKHAa9RPH2uolf+dUP6MX2R7D7uX483edcJJDbwVw8CzhD/QR+OwR8GD1szeBr4CPgI+Aj4CPwPcaAWS+tl9Y38oOww79yz/9SGc922O1AaxuOc25YFV8LW2PVV0j2n/6y1kCUutL1nIJJuo0TiZTV6xWMEUgrW5DFcojqjLZlmwvTkWNhwUdXw/lWolYdPGkgLC+7dMktLHXKqqca1i/63Z49QysFJB6v7XNsOKdqFFgQzyFyQZXWMrI2mqJg1dVysIdEldr0S1qFYXIknGZNuqxiphIgiGtmZRVYlFBsQaYV4fp1t+qFSvsIr3Mya1SJTZRWIxCjWcpoDi8JQHTAORCwDajmCoXtybeArjN/VhLcwU8lQJK61Ddv1JFjVfp86jKaKNm5G38HaK8KwnZVNwqfo/VRZW5cpUM+NIxVkB1xUlvtjuKu9guf3ZBFG/rlPMFIqA1VfklilCA1d4ACsgeK9V6wx6dnJ5yIre7u1uaz2bCsrlJAbGRWKfqMSVIBFTsdrmc4WBAw8GQRv0edZKUKMsZVIrHIxRg1fZvBaIaF8RC1KDiCyA/CywHHMH1AFdHwxGNxiOGrLLdWsZvkcnXcrUU6wKG7xV05iQ7rLA14NZAUQalADbsy5kzlBWgarYDlw8dEAu7T8j8gERWESwo4ojrCDVqGAvwRVlQAKNO89WSbRVmsznBwoLbGOAnjAgPdOK4x7YMUKSy1ywB8qS0SlO6u7uj8ekJPbu8pLjX54cHquzNMihiC1ouV/Th+pZ+ffsb/fLLW3r/4YaQ3Vw8V43fajmRG8BtwJKOfU1iVD1UquYZ4S7bfVIVrY/6fDTtXZUhilT7pT/pXMKfGDzErOPKcsxY3/WAwqmsDB8DJM17bXCs+X53X1Dqva9CWxmNti7R6UANuhsAb/Zsszezq5MCsX4Jrt6WFNKKvKV8ts/EPKyvNrBq3Al2dpcmj1WZCxSeGmWxk7xO2wtJ4RazOT9wwwtjRR7EhDw23XbGMRhnGE+IbZ6nModg3rKTNz6qg9dPPgSstl1OExnuOs78RVC+zf7UxsKEH1ptjeY6VNcHQzvrgfktzVg1Xz6UsQ6GB7p/+Qj4CHx5EfBg9ctrE18jHwEfAR8BH4HvJAKawdy+XcnL0aF/rYFVSVy15bH6RGBVpHYGFtX+aLeAmfop6hqVF9r1lSKXwCo0XUirn6VCyWpBIFt+DYg0oIx/dtfAgGNbMsP6Qt1dD28vO1xPvqBSQpbb8qqt6HIHJQ4skXNNFSqGCNx0teuVitbqfRzT0UzMBrLWFSuAqfB5lAVoBfUk8zXfLYNFqDU5yGYrdsPFrRopq6rqZ9dU1HZcXKm2NYgdiXSKDa2QvCqFxyoUgJF4f1rK3BJDOARVY6cIsvLss2hpGbg6vNka+lxHKREL3gJg1UQc9c80M44Cb2fRudFVstniKttQm8BqvSXLYvjequPrUEi2pCOQ4gcqMBCwYTga8pZ0gNWoJ1tmASCXyyWtl8sy0Q1D0CJjeN1j0BlRzLYLAfVi8QJFmcP+gEbDAcWAjdmGush0Xyo/jWLVBM9OOqSqUVVTVT8DWoZ8PbUCGPT77DuKa8pQNgnooDQz3ooAuawaLSpAp7vLWZXOcNUoTs0YryCtgGCUq6pVIQcq+7R6Km9P75SQU5LsdGXLcQhbhJDrsUqW7FuL5FSLxYJVXgnUq2tRBUOFxx7BA2zzH1EYR1JGEBCSwLz78IHh8fnFOU3OLxjkqv1AxnYFiAOyma/pfjqn397+Tr+8ge/qHS3m8F2VDPc8ng3MlzEs/UmGvULvSrUuw8j05S34aRrS9NlHYRQZ4M6wsvqzPV9wlVSx6sJeSW4kr20l986PbGcL/Uf5aG9TrPIDvxY1KIPVPS/zWdfUFnZ0d6LZ0vN61xGVt6nWQpXLldJ5fx21T+26i+0r60MWtQKA6ryyISmtPsycj10McwareBAkthu9Xp+iGA9n1DqkHmcoxDHW8ILP8orBqiSv4+72xJDw84NVMXJxH13YnxuHglXMZ2UfsBrVg9WPMov4Qn0EHh0BD1YfHUJfgI+Aj4CPgI+Aj8DDIgAA4b5Uafe/GKwG1ENmbd4sziv8evKqRrBqQJ8p2uR6qXm/CT6r9EiSzbwJrOICZouz2d5WCpDKqmObb7kUpA5IBEMGV6VUX5ICRIlKlZdXRtFqoCKTmgpsIit6/WUWZSVgk2uVoreGtavyDcYCHYBVfFX1VnsAsQqw1WQmTuX+el01qYmClFGWVSpaNcryJsAqfsPl8yLT+MzxtZD0A/URpVjpz8iLT1lw55wgSaEiQJ65yRIqVEBEJZy1MJj2KBODMRyRupcLaAOLmW8zWFWP1S4DuPri0NBeBQbWVnq1PjDup2WUC2wJtzG0wiWra8g/5SiBjtVCnTOam/+JahJ+sDjSQOwGm4YqgbmUjLg3vZiPWm9UYNVZIpfbOitYpqovwL9eL6LT0zFNzk4Z4gEgAijAdxXHYfu6WnOUbVHk1O/FNB6OaTjo08l4TL04YpVqP+6xGgqK0l4cUtTtUoxkOQasAgoGxmbDilwJLDgytirNKG55uzxD28oGAD6rgMEAmApDAUJzqDtXS4aIGA1BEPG8gPhX14SEDYAG6i0cU3kQos0AORF7fKlXa2kFAOUq5jbp/LV20D4HlSuOR92g4O0P+twnoQKezmd0e3fH2/YBIxbLJc2XK5rNF2zFAGVdGPdoMBhRFxYBALRxxPWFahXnQGF8cXnF6laAVwAmKF8ZjHYCBqzwh5xO5/T723f0y6+/0+/v3tNsOjdKXJ7FTN2b4ZlCJFavo/+WsuVqDNp9U20z5LhjPmP0YCeYZRF2YdU8LaraSuntKkt1V8FWTSxrleo962nLUXVvuM/G8u0rqd3Krhjh/Uw/LRoOEmfjvS/r86z+eMrMoTZM20HC98Jd7g/OQzqjela41qZYbQOru+6PFausaJd+X9rfOBJYgFWowtVjFTAVD5FY9V56Mm+DVVGs4iGYgFXMh98yWDWfRvbjOOez0zyI2dldRbHqweoxc54/1kfg80fAg9XP3wa+Bj4CPgI+Aj4C32kEmsAqQoFl3p9/fE0X/Yh6CsTMln4NFf5436f2MOtjAajWulwFeOV2NbOgY1AnNMvAEuvfZXITeDvWV42yQLIW0fzPOvjkAkvvy8rTVRbuBqqaY4RqVtu7Wcy2Q2wksLSCMZaY0qx23RW9AbBmK7MkS0IRAJpyLEBKBojDW7wNgFYAbEiYWBAacKoLYj5d4bSo/RT4SRMKuWO1CpSX5qb4/hh2GbWqIUt4vwQxUJDycdVAqewSTHsZcrxbAGRiah1gA/HaEDT1hBoUwEu2dGsWcQF1CjQFflp9RnV4RmlaL9clDvXztqYB1/cUP0uXUamtBfU1gVXdzII9Yy1R7vaYsRMD2TUwXrwW6OYWroFV7oBcF8ADWACMxgOanI1oPB6ykitBwpflSmAeJzeRZFSAEpy1Hlveg4Bh6nh8QpPRiM7GY+qHonLtRzH1Qsm4HXaIIiSvwmMBVrDLQwzMI8bi1aRAqhCNPggpfU/NNl9R14oNACetgo8rvEw5OZSdhR6qTfVFzQ14CWhTIIGTAatMiiUJDifpgbrUJMQRAE5l0irAGYWrDFPVa7V8GFMfs+hbeWES4hj4CvV03ItFbWvg9f10Sje3t3R3d0+zuahXoTJdrFcy1gLcIyC1JNrphAEnGoOnBrwf8X1wMuYxNjo5oeFoxFA8TQF0Ec+A8gz2GClnNp8vVvTmza/0y89v6PbuXo4zSapkXJm5oJpNDTg2seUHJWU33vkJyLYgVhn7Pyo1dhZYrWFqU68tn9VqXJZwtbxQVcmt+dUcI9PiLjBZ1CxIGut/iGqxwRtWy1KbBbtsV1nOn1N70sV39pR/ePz38W99pLanBS0f2Jqdh/msFzVpNT7Uv7QC3juI7o5Lylwo6nJW3PPnXAVWXbCOcTufL2i9XnOJolgVVb3CUxceA6bqezifFatlYr3qb4yquzWZYuzv9Z/6XYly1Q7iB60PlSSOekST7YX8mbW/rZBkbzqdNh63z5/1U8fCX89HwEegioAHq743+Aj4CPgI+Aj4CHymCDSCVeNt98cfXtHFIKZY8ZzKIMwf9MyXeM1tQc3ayrJ6x9Un6aKAi4QHor1MsMqsgJmCGvdarlKoAjq8DZbrU21/ldWG2YhtKiWKOqVlsu3bftmcVX4vgdCttgpXua6cAAa/MYv8rW2oBqwqY+S6oayAqBAFK/s3YguwWYgrXK35kyp8NrcryajkSClPEvXoS5J5KQAVsMrZzQ2EZGBqblvXW1D1CHnR1oNCUH9Wpa+d4d6Kmx1Cm7FYcsAybla8a4s9gFxTGV0oktkOK7BMLsLH4P9l7K0eqYDcBIIBQMPG5CpQ24tqvra7BrU8KTXuqgC074HjbGDFlvqOFb8VPG2eAuQ+7TJ3+UNCnYpt9KeTEY0nA4pj+JYGlKxXlCxX7CccQs0JSJ7lDB7DqEvD4ZAmpxO6vLzkJEon/QGNw4h6QUTYmg97gCEgIhbunLRqQ108ZNnk0DnLbNAVrST8lGX8WHYc3AYSdXmYIqBMttmLzzEgK8MPyz+WR5qJHyuluRObscpK4VBUqzqOObFUUIJVhquWFQCgCoCKfue4whaArQEEnHJXN31Ev7NKGWDUjAOo5XA86s9q216f679OEppOZ3R3e0f39/c0X8xYuTpdLGiZrAiOEZ1uwF9cT27/QB5ysMUE0SboUpJnNDo9ocn5GXu0isoW8Qxok0F5m1MQ9iiMYrq+vqW//vVv9NM/fqa7u5k8/NBxY+YYeTxjxj7PL3VwvKs/aX9E4q+jXq66050DJZvUziJlDrSeZJUPEnbXQhIh1u+rOhrzXQvw00n+qButH+yCKjeuUMvve7VV8RFV0y0Lrh61och6u2Bs1F/O++xdLlDPnpOPqat9/i6lqpaHscB2GzvAqqrc7etjzKuaVRSrqxKsNtWzbTwcc2+f6liBqjKHln61xjP+IXVAHDHPYR5rArBtUPYh1/Tn+Aj4CDw+Ah6sPj6GvgQfAR8BHwEfAR+BB0Wg41gBMDtghtChP/zwkk7DiCJH2SDbwY1iki03ddv9dhV0SW+ztUpHKcdXf6QbumdUgiUoK7ea16GpObvhD38DLw1o04U615kvUd+eKut2VeIIFKoWuaLUFF9MfTmLeFthq3GxQ1EWVkFh2VJelYcs3yIgNSBNfVf5OAMiymobkGi3i8UUSkbs+sJy9mNjBcB1MnC4tA6QGpVKVHO8okZdsFUAo5552PY+lXI04OY+nQQ5su26GXjsxiCy0Lc4sPlZ1HdVSOWHLdhhFMC7Bov6f9ZbehewqZfCdXLgLkfZWCY0bWuWexGrC6vyjZCoPETBn9yh2c7doV4/pvF4RCenUDv2WI2K+CbLJYNVUamKOUKWJAxWTycn9PzFc3r54iVD1bPJhCLq0jCOKA4iGvf7FIcAqz0K2eMYQLXyW5axgnYEmMxFwVr6SULNalTSqkwDRC09fEWGzqPJqGa1r0nXkTsWcNuhKJLtvNI3upRvQtn6bvpZ1O9Txwar+Degj4HwRS7bXwFJeTzj4YUFVrmuCnZhXWAylWu/h9IUVYKH6go+teuEH35A+csPKQwAXy7X7Lc6nd3Rzd0tzeZz9gpeJmu+LnxVZU6SLOiaFI0ToyG5GaBtFNDJZMKKYUAhaISlc8FbFv/ssPo1zzf07rf39J///d/097//g5arhMEtjsHDGVajW2AV0dT599Ct/dsQxZ6H3ZHUsp2dG3Dvow0TGxesmg+mrYFrgH0LNxWl/Z56PzlY1QdPVYWlHXb7rB42y+yauQ75/b520/M/LVh1oWr1GdN8Px6sNscFQBXzBL4rnH4MIMaYB7z2YPWQceWP8RH4ciLgweqX0xa+Jj4CPgI+Aj4C31kEtsAq+EBuwOrrVxTBSxELfRMX3p6uPpObrrEx3b3FkZdyJnu8wjBRV+o6VyFtmQ6oUiLyMdX7sjjeXphuL/zlGBxvqzQrUAu4UlfTljpFU9eyGxiYmZcVxjvbiVPcRUylCnMWs0a9VSU0MgBQL2hAE7wVAUbK5S6gjtmqLwLKTWmvICo7tJnA0rIoERJWt2IB4LINDEgVxapqL80pTftuS3ppImZUMRYCk7o0aKMEclUL931gdXsYSonG+bR2j7iaFAsaVtVdGbq1b9+oVXcjDIHsNUK7V+Eq3aIKMkMyF3grIHTiqX1GlJrWHZvt7fK+ATQlTJWfRfVpHiAAdGIb+aDPoHQ0HMqWes4OvaEVFF6LBdgk+6MyDi8KGo1G9MMff6A//elP9OMPP9BoOKIBkl0hKUyXGKiOen3qhzH1DViFzzLKTJMVJ7yShHYbypI1baBw5qRmGyqylAr+2ShazURQGydmHsGdQ1mqUKAaCqZXMYwFfDVh4i3sXSo6IdeGm6ALsDygThiWilWGrNhizAMG9VDzEZmAWBUOGwAeazlLPe3Rw9YJiCN/SaIqVvsWBaveAEyXi6XYBBhbDfijYlsuspbfT+/pw/UHuru7pcVqRav1iq7vbtk3NS8yuT4u2DWqVcQqCmm9yWiVrKg/HNLp5JQGwyHFUY8nNM4c3wkoheIY26DjPi2XK/qfv/+D/v0//kLv3iERlswDnPSqfCglUWW017rlvD76ds2vuz8q94PTdrDq7EJoKQ716G55YNdrx0n39r2eHKxue9a2Klb31/AJ3v3ywKoqLW3Auu9GnwqsqhVI07UeAySfoJEeVARbqURRTa36oILMSR6sPiZ6/lwfgc8XAQ9WP1/s/ZV9BHwEfAR8BL7zCDRZAbBwq0usUIvhB1h6kFa4jJNNKaoo1UANwWQGWXmsKmgtESC2rLOyyqgX7S3eCkZNcqItoVObxMdZkJdbhsUNwFLEKZmsoJq9LZO35guVNTe4fbzeebkoMxmeBXZWLzsXR5k4iIsWPZO+RAta3UDljmdAkfWuXnOLg26MDrcWJ/UBVeuAQweAFlKHjm1nty1Sd71fbv3nCwhMlPjYfrr21aVeLj4BHFPQa0raK9RzBbTMvfacocmO7JrYjOcQlIHEK3Yc7G3QagNQbpHtAGvKeFEfUfioApIOB1CpdimG2jSOqA/PUiJaLeY0vZsy7AQE7UcRjcZjurq8on/+l3+m//Wv/0pn5xOK45i/Bkie1O3yd4DWftRjmMqJ64pMvji79pxWywXk3KxipRzv5cjORZs8pU0myZ7wO7X0qPqqWErofQkEVpCqVgFWdnDAV5OAhuFgp0vYpczJ1uDVGkcUxtiSH7DaU0ENfu7Cy5RfeBBU+bdmGZJioY45K1cVjuo4iuAti0RaZus+K4DNm4h/mqY0m8FLdclJqwBY4RcL6wcog3E3t7c3/DWfT2m2WtJ7gNbpPa2TFcNR9godOqlhAAAgAElEQVTGvUCtShv53i1oE3ZYfQt4OplM6ORkwrPtYrGiNMn5vX5/wBnR8RDnw/UN/dd//41++ukXms4WPKdCzcqQ3zzM0L7EI8iay9SqourD9WzpNcuNmu1Lk0x0W7HKbVyOoXZK6lpfGD8IZN/bmm6kP4lFBY9vq33wc1l3fnMPXH0AWD12OzRXcU8dPq4VQNtMXX3y1OYyd0JsAdiHXkWPQ3vp9nV9sLIvrtjK71oBIHmVeqxu9R3MFZZBOt5fLpEELy1/3/YZdew9fY7jbbCKzwV7LDykPoiZV6w+JHL+HB+BzxsBD1Y/b/z91X0EfAR8BHwEvuMI7AOrWKzCo7G2WC0T6chKtrYo3/ITbcg0DZDgxJuX3cZzEddyF1bl4thWoNpZlHa0H5dl2WO6C6g6vJO6Wlar1lZ2UaiKvaiCg7Ytr7q4qcOHjiEAtpK0qfq1ZF/Gg1FgdH2LaelXadNDUyCXYfmslQt3szXdDWFbndqUZk82jExfsMur2m6/8qyE5zvUoZwcZR8obfAz3QdWZdu7A5icTNa57RfZECSGgWV9q4RhOFTLZgABtSkfK4UAGgOgwiN1fDKmQS9mRXAUBhSHIQNUUawu6fbmhvIkpTDoMKi7fHZJL16+pD/84Ud69eoVTU5PaTgacFlxFHMZDFbjPkNCgE8GqwxPU5rPZzRfTGm1nBOlGXXg5wvgmuUMWvlnqFYL8QdVWMz3adS3PP5M/yxjbGLJico4S7h4N0pSmwrqA0ayZ2kQstcoeyh2Q+qEXeryvzWZC34WX1Pa6DZZjE080CEGqrlRrSJZi+0pyYDagFWBP/U6oG04uVSSMISAcjTJkFgqoSJJGRQj/vBZvZ3e0Gw6pVv+umMVK1SpSKQFa4Ciiy36G0oppxzjE1nCEPcwoPF4TCfjCQVRTKt1SmmSUbcr3q5BGPGsgARl7z/c0F//9nd68+YtrZKM8kzuUS1uFTpBl6sZ0eWhhTuX1cGqdtl6P981DtvmxabrbQ+KLQsPKIV3gFVbrVp/QFEfm7tUq/Kx1QSJ981o21v93TpXMZZyOP47wOqXAVVRy3r7bc1tHwmsqjLcnvOaoi/Jq+Y1j9VjwCrKBJj9FsGqWgG02Skc8jmNdocq31sBHBItf4yPwJcTAQ9Wv5y28DXxEfAR8BHwEfjOIuCCVVWrahiiblSB1TLxUJUnGpBKAOWOhTYLlAwQ0QRDRviqb/F2XZMpvGlhVd8+rDug2+SqopSt7+qu9qjLtXVxXC2q5VomEY+pk/gU6nZ78Tnc/6rel/Kq2AhYAu2ol7Gl43LkuQqI6+ovUycDVTcNZLS8T4sbKHBu6+qfc7G/BcFrsHI3XFVY7J6vP+tm8F337m7tZz1ckyWCVcDWgwDneNudty3m6Bui3q6OFPWlpewKQwrDgHq9mMajEatPe71Iki9tNtSLYgar4HNFmtJqvqT5bEadYsMA9YfXP9DV1RV/vXjxgq6eX9GzZ+cEQDEcDBnmxVEgya26KAd93uwrN4rV5XJK89mU1ou5wNYkJcpThqoMVtOMCJm3WQ2KbPX6IKZSpWrf5DGv1pt82wIwZZuwpdC24rrpBGwHEEY9VnXiWNgCdCNs2TeJoQBXAUShHoXqtBuVoJYVv0HED0wYruY5w8k8g32BTFnwVFVYwWDVgbsoQ7ySAfByhjUAnwASCTKPJwnHBve5XC/p9u6W7QHuZzO6v7+h2+k9zZYzhrGA7+jVKRWsWgUg7kBtDWXqYECj0Zh6/SHPG1DaYos/ADIsAmBTgO398Ff95c1b+u+//g/dXN9QmsLmgCgDEC/9f+Ufh6gtdx7Ttq0ecG4vp2xXrW7baTQXWI7rmn2GjB2tP7dTW52dMdc2ThX228dtg9V6nVutAI5lu22VdN5HP0Ud9rf9pwWrdsKlUpG+B3J7sNrc6JinPFg9ckD4w30EvsEIeLD6DTaqvyUfAR8BHwEfga8jAvvAqmw1DiuVpAU2GI+YnxVGWhmf6jevx2ly8JbQuMhUfTk1CZAqlEp4trUglYV7xS5NiYbkcrItzgCu0EY2bEt5jp7RKHSBPWrrvVafwmbFasUHHTgL9V0tLvVM9NXltpVSxnTTeKy6wTXbqpVe4btRrDYcWf/VR1jou4qypq5gq2z1/eq8/ZvrKwtYA/BMAbaydx8n5Ta2GtpVCDd23VoiMutBgjm4bvKwXUL1mELeE7Bqwf4uIF+HAWIEX81er1SpwgIA22AB79Mk5XNHgz4fl63WtJzDX3XJalOoUV89f0E/vH5NL0yyqlevXjJcnZyd8sI8iqFWhTWBAaE6IvAzaJ5Rpq4WAKv3lMAKIE8Z4G4AUxmoGrAKOwBAVcBV4xe8u215VMqrg7EoWa71oYu4YlgjpINt8hF1w4gTR2GOAGgFiOQtxUaxii3zAKvwMYXKUxJSSaK6bgiFLxI9IXFcQRkAJ2dBl6RP6s1r+0Baz4hEgSgdRjyFYRmSZ5SmGXvOwiZhOQd4xv0UbBkAtSrUvrADuLu7oeu7G5rBAzdLKAWcRawAlWFnEMo9wZJgMBrRYDiiMIwYokLpii3+w9EJw+U0zSlJc7qfzekfP/1CP/3jF5rPsOU5owyKYU1Qx13LtjVpHIHVL62nKzqG3P66XUJ97nJntu2fG8bElk9x84dG9cDEzLdmFrW3hAtQ3K90l9s8fMLjfmw/7HHmDfcBDX5uBasf408G2/8ZVhPGI323Qrfugf2xFasKVtUOoJz/dsRCwSoy1qNumLNUsapb4Jt2vNi/gxWAns8Po1oenH2MZnnqMl0rgMfek1esPnUL+fJ8BD5NBDxY/TRx9lfxEfAR8BHwEfAR2IqALkb0DXuhMRwMBDNi8eHAON4+6sKOxvjWQdghf/AzCNnz2iqjJcv0flBnMQRHkXZodzlE/cW8yCr/0HMOrUPTPR56rh53SNscW6Z9fFP5bXHQcw4BshJjx3phyxJAoNquV1t9Drv/lkQ5LYUIuLJV1DL+ANgwJk9OT+ny8pLGJyOGlvAd1HGLsRMbC4DZ3ZQW0zlvz+/HEV2cndOrly956/8fXv9Iz58/p5evXtKziws6mYy5f+pVN5SXteS+ZRSrG4DHPKX14o4W93eUrlfUZUl3wdvf8yRhyNpl5aoksBIrAJQs28BtBfBWv1UbCAZXxrah9gBHqoXSukgohW3/nFQKMDVigCg+px0K455YDbA3KiwFjBUAFKzmZwWzXCZUo0goVSboMz7EJigC66T7MChjGItt+bBpED9jPoA9ZXO2XlgvVqwWXq9XlOUpJZnYBsB39f31e5rOZ3Rzf0v3sykt1ytKESuUFYUURCHbBOAe4v6AwWrU61EEkJrlnAQLYHV8ckZJltMc/quAq/czBquwBJjNkFyrSgwoyazqilXt85VPqXjS8pjroDfiqU/Vp23PyvK4fX26ZX5uOtUeh4fMbe7nmFvHpxnX9Zq2zZfbgK8aU233LF3pcND7seYz184A9hJtc/phc6Qc5YLVtphq8iqowtHGALKuFYBbhhtH9VhFWU8R42Pu92MdC29swFV9CPTY63iw+tgI+vN9BD5PBDxY/Txx91f1EfAR8BHwEfAR4D/E7VcNrA6HFCEbvdlSX9NyGp/Ere32WzHFotyCRNaW//JQW4jW9L5TpmIC/XWHbI/K5gVp24INZR1yzKFdxl2wPWXZTXU4BD601f1j17Ht+rvuy20bjW3TolgYnA0lHR0w+0l+ZWAVNe52GCCcnIzp2bMLurp6TlEU0nI5Z/UVYCJnj48jVmCulkua300pW6dsCzAeDOjl8+f0+vVr+uH1K/rh9Y/04uqKLi6fsYdnGIf1sAAu2uOWk1ABqua0yTJKlzNaTu8oSZYCVpEoKU0pN1+dDL6rkuSKwSonmhJLgy2wWntoY239t/xkt/oA+yd3eRs8tswzNA3EtgQWBqxYhZqV9/QL0BWwKsmreJs9zg8j8SlVtxLzsEjBaW1LugO7YCGA7f9cNyrYhgFQFd/5C+A1yWgxX9BiMaM0TSgrEI+cprM7+vD+PU0XU7q9v6fb+zuGq6skpYy9OOEfGxCsLQBa4a/aGwxKmIw6437gKwu4GvX6tFiuabUCuE3p7dt39Lf/+Ymub+7ErkDhMNSbjtp+F1jVoBQdqGOPe1hQA6Nwm93ycd09G9hq00PnZQ9Wm+PpPpA6FiRu+cQ6xtzHlufW0oPVh3wqbp+DXQzYufAUfwfwJ+hmww+A7u7uGuHzY9v9ae7al+Ij4CPgRsCDVd8nfAR8BHwEfAR8BD5TBNrAaswLeCdJlQ0hd2wrr9+O6zFavYuFQFMd9oUDGcYVrrLHKxLT7IFlbcDwW1gkPMWCym2Hj9EljwHOD2k34TeWqsoRfQng+brAKu4oDADQBjQ5PaHz83O6uLjgpFJIlASlJfxWoWbFa71a0WI6o8V0SiF16ezklK4uLuj58yt6fnlFf/jjH+nlixd0+ewZjU9OKO73IB2zHoCoyryUaooFQJ4R5fDtzChbL2kxu6d0veQETQCrClUBWJG8Cl/wV81ZwamK1XoCKPFQtT2Jdcu/mRfUxaNmA1C5IEOxyv2W/VgjCnjLv6jpeau2glX4r+IhUVe8WRm2cnKokIJY7ATkJIWuHVavqtJWYYPdtaAWFvsFzoIltgdQ68K/1fhRs78s/FuThJbLBSXJivIio9VyxZ6r05mBqvf3dMNwdU5JllGSZ6IUDULaABTD97bfo5xtJzo0gOdqb0BZsaEgjGkwPuXEQ/P5ktIkp5vbe05k9fa3d2wFwPU3DgAKWXV8qbpTW6FDYW3o55TVwKpas+ydo01SN8SP7WQeAVbL2O+5oAer28HhzwTr8xlj0FXyts3xLljFQ0z7hYcEj3l5sPqY6FXnKlh9qs9wBatIXoU+w7sZbFuJJ1BTP82d+1J8BHwE7Ah4sOr7g4+Aj4CPgI+Aj8BnikDgLHhLYNnpsCdjL46N2svxHn2gYhW36QIzd6HuKlLd0AikqV5tsOwQ6PhYuLoPGLYBwkPAQVPc3Lgccp2mbmZvt2/bRvmpu2nbPdXizlzMIalbu2nbE+c8/h4ddd9ujtt4KQZ1tuqWiNVI4/GIJpNTOhmN6fTkhAbDvtn+CZuAgKIgYJXRYjan1WzG2/JHvT49f3ZJr1++pMvLK972DyuAq6tLOjk5pV6/T2EcUAc+rWU9Tf1ZaQpgmLGdwAaeqRlAYUZ5suYETXmWsA0AgCurU7OMCiSAghUAwGSBxFCwKtCYVAnluCUYiOrWfJlj2LFUGKfxTxUYq3COsa+cLHMJWwHgfVGkluOd/y3qVbYOYCVrwOcBxEqCqIC33APQynvGOxNAyljdlgzB8dLle8O94vcZfFUTvnckCaONAU6AEjLAKU3XlKUpw3AojaFkvb+/ow+315zp/Pr2lq7v7mm+XBpbgJyh6iYMxDs2DKGLZUUr1KuwBoBfak4dinsDtgvI0oLWq5QWyxW9+fV3+uWXX2m+XJW7DqAe5upZYKQEq2z5gMqqFYDphewR4DwcO2CQ6DWkTVqSIjnltQHApvlW5wpX8Xro/HrALR11yPZnyn7V77Z1wOOsAHaB1ZqaeI+/KMfR8Z19arDKCnPji2x7GWug3ZjAemMBT+L1mpXf2P6ObfCYHzX51b7PRZSnVgDoY0195ahG/kIO/hRg1b7VtvH5hYTFV8NH4LuLgAer312T+xv2EfAR8BHwEfhSIhA2gFVZznVoDLDa6zHc4EWaVelyEWtsAnbfT90KgEt+6mQRVZaqxmocAlafuj3cBWGbkqQN7B4Ss7Zjdr1vg1U3DrsWnvvOeWgsm7f2H0klAYD2nfIAv8d9C/XmDuf4Cu+tUFMJ0CrqKJRxh3EImHo6OaURssQPBwxah8MBA0hWkSYJw7r1Ys7q0nG/T+enE3p+8YyeXz2n51dXdHZ+xmrXi2fPaAQLAPixAtyFxjOZqyOeqZtUklLlKWAp/FJTBof8xf8WL1FARYavsAkwlgHwYmVlOTKyc/KqbWWbKuEDgFG2HLHUcCB8nQ3/Hr6xnHSq9r6lomfVK6LULb1m9WeOHlsFiCWAJMAy/q2AqbAbQPlsCSBwlVV+lkVKmdCsnlNM4mQgJdsjrFccq1K9uinEJoFrJlCtSx22BFitlwSfyLvbW/pwfc3/Blh99+GaE1shodUiWUErSgXqz5YH2PofcEkdJDHrD9jGYIO4MJyK+QrwWV0u13RzO6W3b3+n27v7GliFj6tCJdSJFWmc087ATzOfitpxQxL2h0M+98FX21x3COxqU767738OELR1ny12Cu4Dw4fOo+V56ldsfsFxdVSrbZ8Z221VB+SP9bJVmKrJq1yPULcvNHmsqr8oJ61r+NvC/Z3tsar9/9Gx/swFfCwrAFuxat/i5xhPnznE/vI+Al9FBDxY/SqayVfSR8BHwEfAR+BbjAD8CGsvZgWAGgCrIwGrJumSC1Z5e5iqx3YG5/sAq21bUdvAKqOLPdvr2hbAbe+j/DawuqsJdXHrnn/INY8dM48ukyV3eyBQC4Rvq+8hkH5LNdtWqPu+A4ahKod6/Oz0hM7OTqnf7/HXeDSiXhxRBlAHEDef0WI+J8oyOh326er8nK7OL+j5xSX7q148u6DT01M6mUxofHpCo9GYunEEnwETs9KIkwqGhAlliYGpxi+VLQE2OavFeJt7BpVqylAVnqIMh+AvyiWKYhUen1sLcXOPDFIMWEUCqtqrA6gnilYGrM5DIOkrlQIWUNF+ycMggaSAhIw2y9gCrga8xR7fu4F8iRWA8WIt1bSqXq28ShnOmmszPM5SStdrypK1KHWxlb8oSqDK/qvQggKCs4o3ZX9WtNfd3T2rWG+n9/Tm17f0/uaG7qf3NF0sKKENsYsrwDJ8YQFYu8C0SM4VUzwYMlwtODYBbYoOJWlW+q3CY/W3399RnuUSg2LDSa8yQHH2XpWvMlZWAMuHJ5rV6th+bI4/Fqw2zYVtak533vBgVZ0t6pOJgtVKTbz/wZUHqw/s9J/4tI8BVmFfoh6r/Ldeg8r9E9+mv5yPgI9ASwQ8WPVdxEfAR8BHwEfAR+AzRcAFflhDSxboDp0MRxQbsGonnFFIx39smwzZu6v/fYBVdxviMRCyTcGlsX0sdGyDD/u64NOoSfd3ctTvEAC9v5S2JDuPtwJoa4du4NhmPGBsq2IVCke2ARiN6Wxyyh6r/X5Mw2Gfv2ML/nIx48zzAKvwPO0HAV2dTujF5SXbAODr6tkzOj87oxFUruMx9YYDGoxHDOe6QShqTgXSm5zS6YyBacrb2wWaCjCVJE1ZlhK25WJrO44z+8t5K7nkf5JtxDa8w7pcVKrmgYxJysVqtQ68UW2wKvOGglV4p9YUq40xdR4Sme3/nAiq0y3nqrIv8+8BVMWnlXXCuCzqwQ+cNry9ODSJompbowHoLaaLGCTJmlipa9S7bBGwwUb9KrQdJAXj3wt4hcKVtzVvCprOZvTLm1/pt/fv6frmmm5nU1pmGa0L+NQioVWHCJ6yAKnAukFIUS+mIOpREMfstZqnBS2XUMSmlOUbmk7nDGtX6zVXAuWkWc5Q124bndPtsFaq9IerVaXcuq/xIfOdPcZE9Vwf116xesCk4ihW+QwWo1db4NvmMg9WD4jzF3DIxwKruzxWvWL1C2h0XwUfgYYIeLDqu4WPgI+Aj4CPgI/AZ4rArsRR+D3UbdhmJ1BVlC36L11w8WLfEr1sK/raFuXYxlvdPB/dkhhhezF47Hbx7WC3LTDbmscFq22A0N6K21Y23ne3SB57ftM12upon9O0kHLb2t22+VBQWiqkD7CM2F747wcwrDSsSa9Fe6gvzqDuQJx67OrJlrRtmoDUrnbdUH1bfBeQTocJ87q6knA0gLfqGcPV8/MJTc7GFMchFUVK6+WCFrMprVdIWrSmIkvobDCg188u6dXlc3p2fs5K15PRiK09huMRQ9Vw0Oet5HHc54cn8XBIRQIgt6JsvaLOekFUYMs/lKkSU40bHr5AsZqlGQNWft+MWVZmcp6qSjnMbWQsGAS2mokEW/i7XQbH8Ep0VXQ8Jlktb/ShTn/gLfBNCwszJ0GdB5Wm+1BI5qyO2BYY2qvjX3JsmVnO1E8T7EAxC7RsNRXxg6gcClRRgAq5gh9twUm7ZJu9qHj1fXzvGs/ZnNWrOYNVgGqoVt+9/0DXdzf09vd3dD9f0v1sSmmxoayzYYgKuMoKVU7E1aFuFNHp6YQGgxGt1hnNZgsGqut1SstVQtfXtzSbzyhDm8EyIpPv3NfLemkgt/v3Y+fGpjayx+0h5T8W5BwCc+16bsflkFl63zHo+W0PfY67howr65wmkOoWaYHV464mR28pgbXPa2FH7gjQzwi1AnC387vtgLEC2wxs58d4wdi0PVabHmi6v/sWrQAQA3wdsqPikHZH3KFY9WD1kGj5Y3wEvpwIeLD65bSFr4mPgI+Aj4CPwHcWgTawqlYA1bJbOKou6trB6nZA29ScbYvgQxbixzbjY8vcUv66FgtOhY4FBZLgpwKAbTE69v7bjj8ErLplPCSmujDU+3Xvs+1n8fKsaENbXxN4V9V8C1ZsBWYbPB1731tgtXC2sLN6VKAfgOPJ6ITOJud0wh6rJ3R6OqQg2NB6NWcLgIS37SMx0pqVpVeTCf14eUUvn13S+WRCJ6Mh9eMeDfuxJLzq9ygYDCgaDCiOoHztUxz3GJKyenK9oihLqVOIWpUVg+XDDqkrgGsKb1X2WWWNO79csFrCUt6mX3sCw6wVilT4vAKuugCUQY4Fc7YBaTNY3WoPKzO6VNK0OeCmuS9mVIZT1VlVR6wKgkCgqvUm+g6bKOTiI8s41niuApjaCZ8EEAlYg4pVd9fjOFausiq1oHyzodlyTjd3d/TzL2/owzV8Vz/QAkmvoBiGepa9YUP+nklWLhqwLcSAik2HVquEprM5LRdr9lq9vZvS/XRK62TNSlWFqtqm2+rPelwfMo73zSdNc9e+azwF5Dx2vnyKa7oxcMd925zb9r47V7lzWeP5Tw5WHVj8kcEqxgrAqMJRfE6oWrPJY7UJNH6rYJXnUOfvhLY+tOt9D1YfGjl/no/A542AB6ufN/7+6j4CPgI+Aj4C33EE2LfPfrFkSxSSUKwCutjQ0E26zqonB2TtWyQ3qRjd49sWwU+90H/q8jR++7rVU1zzKco4tOsfAkOeoj5tYBWKJfu1paB6JFhtjwf0rfsznLfFYVuxWr+qbJ2G72WXRqMRq02RuOrs7IzGJyOKopDyYk3r1YKBKvxNkWQqTVbUDwP68eqK/vj8JV2endHpeEjDfo+ioENxGFGMreO9PnUHfYrxFfWNj7KoUOH9uUlz6iQJdfnnzFE1GpDCSXAEBqIN1AJgF/gOsOUe92XsHgp4jWLe6HZ5u30UhmVWb7sMBlwGrh4KVtvmDxus2rgX11FEXAJUVtoKjNV/amspSMXPHANOAGVsDjCPdgrqmPlUjilYs4j2Z6Urq6Phe1qBVczHgKurNKE3b36lX397R7/8+ivdzee0TDLawAogjgxYDSS5FWtiOxQGMYVRzP9O1jkrVueLJcFn9eb2lmEULAG4TdF+5tY0Xvqz238DxsdP9zpkLnHHeGubtlTv2PM9WG0O6NZ8ax4WlEd/QWBV+/H3olj1YPXp5ihfko/A1xoBD1a/1pbz9fYR8BHwEfAR+OojsA+sTiYThi57warZtlzCBpPoaldg3C3twiycBBtHWwE8rhmeYvucreg8pLxDjtkHEI89/3ERak6s5bbbU9gVKHjXst2FfBtYtVWCCrzse29UsDpOEvvBKLaWV6CJ1ZyWdUAbVOU6Gbym9XJzA3Gipm6Hx97F+Tk/3BgO+nR2NuGkVVmeUpasaJMn1CHxP0UCKySbOukP6J9evaY/vHhOFycnNBr0qR9HFHQ2FHYDUYbGIVF/YKwAYrYCkK3sRn1aFJTOlkSsRs1kZz/7oVZyTfxT4ZPs/K+2JTdBLIBV8UmVJEwAmACI8HZFAr0gULBqWQU4W4+PBav7YJo0ufGNtZXg0mnEj5VvVzuHfq9iILug2e2US+OkZcph9XfWXIb4MlCGdUIJXEUFq4pVxIbBetCh27s7+vX3d/TTz2/o/c0t3c1mlKHcMCKCgrbbZVOJnDa0ToBYu9TvIZkVElwFbL8wX67o/Ydbur6+YQ/XxXJB69WaH4Yx5LUT0qh425mPnxqsuuOybcy0QU6c3wZO295358e2az5kPvWK1e2o6Xx/qBXAMYpVD1Yf0kvlHK9YfXjs/Jk+Ap8zAh6sfs7o+2v7CPgI+Aj4CHzXEdgHVs/Pz0vfLg2Sq1h1VVxtW9E+NRA8pHGfok4fGw4/RR3bYtEGOD72+W3lN72/BUw6jseqpRgU+FXf+n/sNQG9trLXO4W02TyoS4TUfUNdVsCaxEmcn6hLg8GAXlw9p9PTk9JHcIAt/N0uZXlCeSbb/gMqWKm6Ws5pEMf06uqK/vTqFT2fTGgQBtTDVxRSLxKwydtlw5DyOKS4NxB/1Tg2fqOF+MsC1K4lKVWRSTxDzuckW9/l1a2BVbYMsACzbeUg/LRLkUkSxdvf0RZcqIBVeXhjKYHFBlUSXal/qwF+pSrUHK9pt9riLnv9rb38SCRVM6mUrfxaniS9qhpXmssGq2KRIHMiFMbgnY6tQ1mAtDWDeIXx5eRZ0lhgcrlot8Nq4PvpnH759S399Muv9O76hlZIGNbpsMdqwQm3RGWLhFR5Bk/ZgIIwosFgSGHU59+vkozB6vv37znLNwDrOk3YcxX1afNabk8aduwoOu74Jsip86F+b0tu1do3jqtS69FNdf7kYNU8/NhX2TaA3KZQdd8XNf/hnucerLZ2pYMOwAMzfDXZIRxUgHOQB6sPiZo/x0fg80fAg9XP3wa+Bj4CPgI+Aj4C32kEjgarwhCqFxK8OAqnfSQW2VkAACAASURBVIDuUwDCY5vyKerkweq28vjYdnjI8V8iWNX7sOtm/9u13w146795bTbU60d0dXVFV5eXNBoOWaUaxxFv316vl2wBwFAVpxUZpasFUZ5xoqofXr2kF+dndBpHbAuArzgMKIKXKRSjOCkMqEDCqLhHfU5g1TP+oLK9vyg2lMNaIMsgpWR0h7RNDFYZLPOm95r3agG/VQtiy3ioAAurZUPxABQv0YJwA0heJRDWKDU1Dg7UxK+3xpipw6H9ppaUjIEoyJPxPTXzGm+qV69VS4HK19hK9CQnlcnPwEMDxbJc43qiNKMEU19V7hMmqZfGagNgCgALoNwFVO7Qh5tb+vtPP9Pff3lD0+WKUrRIp0t5B3plAbUZq5YLyIr5C6rn4XBMvd6QE19NpzO6vr6m39+9o3cf3tNytWKw6sa1eZv+01oBHNpe9jjaAnhmZ8SXClZR9y3Y6yStOzYO7vHSf6rfbj00OgCsSrfWxGrbNfJg9bGt9GnO92D108TZX8VH4EuPgAerX3oL+fr5CPgI+Aj4CHyzEWgDq1vJq2yoytuDGwjInmg9BcR86sZ4ijq52w7dBamrutN72LXl3b3Hp6hjW9y8YrUtQoB77YrVplK0/UUhWD8ihIrU+tX5+YRevHxOF2dndDIe03A4ZO6GRFXT+ztaLRcUdjsMS4ssoSJJODHV6xfP6eXzSzrt92jQpQqsBgEFSLQE5oYt5AHAakhRr88JjzDGwyBkcIikVPAChbUAKxoZrAI2AtoBrKIc+KUGxiPUZJbP4bVaqYVdsAq1ahzFJVjNoBbl5FUoSxKCibesebWAVVF+AoOKtyleVf9tVswBdKlCFcw0YLgKOwDL1qDaza+ps6yWqQAUb/uXi1bXRp3RuJZq2h1TbIGQI2GVAOwqZEDXol+GWhXHIZq9/pCWqzW9efs7/fWnf9BvH65pmaVwaaWi0yHEMTMqWIBVFhwbYe1gMKL+YEzrNKPVOqHZdErXNzf0DsrV+3uB2wCAtk+mM7/LTTodtn2YPOkRX6NileNqKbjx85eoWNWG2gVXPVh90q780QrzYPWjhdYX7CPwVUXAg9Wvqrl8ZX0EfAR8BHwEvqUIMAiwX2arK1RkFxcXJrGNAypslUyDYrUtPm0Ar+39tvKPfX8ftDzEm6/Jy63pPPxun7p337U+Nlh9ipg/RRnHth0Di1qqdsFT5YtFXdXPrC50FNbb12ykS3wYzne3Rh9z39IH5IpQgAIqatJ6+Jzi369ev6SXL1/Q5PSURqMhhQHUoURpktByMaf1askK0rDbpU2eUtzp0NnpCT1/dk7PJqc06oXU7xDFXfmKukhsJEpT9t4MIyrCkMI4pl7co17cZ1jKkQLsgxcoElNl+C7AVD1Ueesu4CqDWIFH8r7ckzaF3KOlWGXlLMBqwN6qnPQKcwf7rorqvQZW9XRr6qnFma+tcLPegqWClNvavMfw1IBVwFP+KjiJlChRzfs4xi5WuwKXY4Njc3vceOaKDFaNYlV399tWAgwxBaxCPcsxyEvUK3UQ/wOuNK4WRDFksHQ/X9I/3r5l1er19J6SHKrfDsEBNytEsZpnUibqw7mzuhFFYczvQ/mKtprNYC3whm5vbihJU/G65YRvMmrKsVQbAseB1abxcMg8um/sNylWuYuYWO2ab7XMJiuAj1FP+x6OB6ttW+idecmd29x5zXl/Z3zLsbutXN16QMhPIezp1T6HZ8cv3gpgtVpRkiRm7jIPhlp83R/yufQpz/Fg9VNG21/LR+DLjYAHq19u2/ia+Qj4CPgI+Ah84xHYBYXg1bUTrFox2QcKHxq6Ns8/t9xjwNauOu0q4xAg8JAF+rF1PuT4Q47Z1yaPPf+h7f2k57keq+6Cudx6veOqnQp86hH1PgB0UAdNx/ZXBexQkMJ7lPMMAYylKUVRSH/+5z/T86tLGgyxTV+UpF3O/F5QmiaUrhP2QQVYBTTFdv/T4ZAuzyd0MRnTKA6phx3/BXSNOYWEYzvU7YYM6TqAonHMSY4iwNUorrazM2EzuevznKEb1xeCVQuUYls/K1zhlwpAWS9hK7iYT0K2AgiYy3Am+07ACs/Gfsd8pg6atsCrowjcnhfq7SSgy1ChAveke/7ld6K4hepTSZOWaNFZ/ie8TAGYkYhLVLP6AiyvkSe2nKzezzITM8QN9WFFMLb2479QqhoFrFGv4ucgjimjLt3MZvTz29/o13e/0+1sTus0583laVFQkuXsp4p+hC4Pa9w8x7WkOUNYP0Qxw9Tf3v5G1zfXtFguOWlZmqVlMquyz9dsHdqtAGxFvtueu9T7jxn3bXPVltKS4yLtYD8Is8vZtyX+kLo2XdM+r1WxumkB2NyPdj/0OaSOjccogLWU27vKalOwUts9OAXzgxpOXoeEffJ9X5s8RfIqgNU0Tbnv89iz+saDY/iZT/Rg9TM3gL+8j8AXEgEPVr+QhvDV8BHwEfAR8BH4/iLgwaq0+VMD4kOtAPTabQC3DSQ03cOxvfmQaxxb5ic//isAq1jIAyIAdnKeIk5UlFN3U9D4ZEz/5//8b5pMJhSGgA0dhmU2WM3SlH9GYqo4CFiVejoY0KvnV3R+OqZeQBQVKQWbgoJNRt0Np0SiIIgYrBKSSMUCOcMw5ORVgVFeSnsJcGTYu8n53x3ety/gh8tiGnw4WK3gicBUQFXCl6uY1w7zUcAq7qWCprA9YGkn37LBo6xqVX5Vqe8qxmvgHINq8YfddOQcPppDZCmkDYjV2wL8ZBsA2AGgLkw+FaziKAPXWL3apTQvqBPG1IljSooNXU+n9Ou7d/T79TVNF0t+P81z3u4PuApYBOXqOkkpAXjNpWZoa7F96dBquaQPOH8+o/V6TavVmqsncNeoVo9QrLbNG18CWG1TvGr72JYdbXOyO7d9tWDV3AjX3/JlbVMBc5+xbSS48xyvbvZg9fGfkg8Bq/segKDtoeq9v79n8Ixj7f7wqZPBPT5CvgQfge8jAh6sfh/t7O/SR8BHwEfAR+ALjIAHq81Jl9pgQVtTHgpW921lta9xSH0OOWZfvR97fltMPsn7jwSrknOprgrbp1hFzI6NG+AXFsK9KGSwKX6dG4qjgM7Pzumf/vxH9lVlaLeBChFgFAtbUawCCAJfIE9SSBs6GfTp1eUlvbx6Rif9PlG2JsqWFGxyCpHkCsmnkLG+G1HHwNVOFFInFIUY1Keoh774ngxgAQRk3Ae1q6WmZPXqEWCVvWkNiOxClcbq2VC2vje9PgZYBUi1FMxZljHglFddvWowKb/T1MasWAUYZ1ip/WVT2jrIiVA/1/sSEoLluK6JHSfUAtQtRbFVVnX8DqrUbhxTJ+qxN+5sndD7m1t6d31Nd/MFreCfmqS0ShJK0ox9caHGm8+XtFyu2Yc2DGNuu43JyoVrz+dzup9NaT5f0HQ6Z8UqrmeDxbJZWmCZJB+r2tFVfn4JYPXYMfoQFePXDlbLYWDGSJOC91tSrGobP6StP8ln2REXORasunNa05gFWL27u6tb7Zg6ebB6ROP4Q30EPmEEPFj9hMH2l/IR8BHwEfAR8BGwI7BrwYnF8uXlJXusHrvVeV+EDwFRxy6CDynz2FY/tg5u+brw0EWbbjvU40rIZEGJfQqpQ+pzyDFtbXNsnNrK21enpoX74/ta5YMpuMz1JawrqrbrV99uu3U+I87jVFlujHDfWAiPRwMaDYeU5SmrggZxRJdXl3R+fk49qEjZF1XuAtwKkDPLUsabULtSllG3yOnq/Ix+ePmCzkYj6kcBdYuMwk3K37u5KFahSAUche8mEkZ1QkDBkK8BqMrJq2w/U6q2fwPoBizFtOGZWAOoYo09S2s3ug2cxeO1y76q3QD1qIPVWv8H5LNgnXBWB8Ja29XdGONYeJmKItgkxuIkT/A3xfcNA04Gm/pimKw/qHxTfFpRHm/9R9yNV3IQys/VKeJvKi8k1QLQhocCy0/5twCrAOOcGAxA1WxHrqpQ9S0oSKE67UYxBXGP0g3RKs/pfrGim7t7tgNYJikt1wlNFwtOUIXrAqzeT2e0WKwYrCLmnNSqKCjLM64DQHeSZ7RYLOn25pbWiZzL9yIiWiss+/t725jd8hp9Aj/LtrmuDebuU+s1zWnH2gQ0Xf/xVgD1ue0p5+qy/6FPmnHVBsi5qzyxYvWQvrRc4qHBkvs5HgzhbxTMp66NwK4+ApU2znU/o2sxeII++jHaZ1eZLlh1H3bwjHTEPSE2sEzYpVg9pqxPGQd/LR+B7z0CHqx+7z3A37+PgI+Aj4CPwGeLQBtY7ff7Ryvy9t3MIRC0bdHslt+2GHtIcI+tg3sNgFQsTuzvuhhhSGPUe+ot13YPh9TnkGPa2uYhsdp1Tltbuwv3tuMPq1sbfKgnV9kGLJYPZ+MFj0vO0lSEtv2gFxHGV5ZJIpVhv0fPnz+ni2cXAlZNciuGqpxUCepRUUVCrQq30l7QpcvJKV2dX9ApPFnDgMJNRjHl1ClS6hj4iuOhEoViFWAVBXTDgGFEyP6nolit4mG2/Zvt/5zkyXq5TNMFq1KO65FqklQBdAYRw9V9ilX3PYDZvZUwb+La2rd0rAEk6u8AigFdXbAKRmSDVdfTFeejPMRMvmADwMiioZlBmgGkM/6uW6QBVHFdfAco30AxaycDMvGWUpFYCg0dEkUR5Z0uLQBS04zWecFq1el8QTf393Q/m9Nqveb7gmcqklRNZwuGqIx4C0lSlUHhaoAU4suqtNt7WiwWXCe+rjOEYESx79U2dx0C6A4b29VRbXPdU4NVjoul5DykvvU6AOZLfHe+2rbRfyyPVatC3FZfGVjFHIr561Cwij7veqzW5rav0HO1Cay647JtTLgxALwGWG2CqB6sHjID+GN8BD59BDxY/fQx91f0EfAR8BHwEfAR4Ah4sNrcEdoW7m3dB9uM8YVFHL4DsNqLEV0IKqRRxc2uBYtdHwVHbh0eW+fHnt9Un2MUq98LWFWYDtUp4ByUj1gEj4cDevnihfirRiF1GaJKciRYAACsxnFEvThisAolKrxVL05P6WTQo5OBDVYLBqtdqBORXApQkH02I5itstVqN+iwV2oAGBvEtaQ+PDeIXJaVmq534kPAqs43vOBvAKu1vuIoVqUe7WDV7W+2BQHijhcn3CoAOPOa4m7De+EtILyBIncjEDbP+FxV93aNBQADb6taCqCFKwOqpjWwWsAH1QaryDLV8JIycf0uZdjGD8uIKGYrgPvFkopOl8Jen9ZZTu+vb+j9zTVv/cdcA2iExFQ3t3e0WK7Y+JUf8hSwkoBtwFoAMewgOiFN7+cMV5frVSMjZpvWPa/vBawiBMfA1W8JrOJeOEmdBf55LH0BilUPVvHcJaqpdvXhnT1s22Co/b4mCfNgte0vPf++j8CXFQEPVr+s9vC18RHwEfAR8BH4jiLgwWpzYz8GMmKBokAV2w7xbxesKlAFqMEiCItDLI52XVd/b7/vLpQeU2eFXk/Z9dtA6ZeoWGWdoAsLakF5OsVqYPw3Q+N1enoyotevX9NkcsrAk/05C9Qnp4TBakGj4YAmJ2OKAMWKjAZRyHB13O/TybBPMbb2b3KKKKdunlIH/qwbJMYCmBRvUwGbsALoEPxORbEKH87qBbArKk8Bf122BhCCKDAFqtDqeDEKqAhjk2KVjzaetKKchUOsKmPFs7R8PQCsNkFVUZgKuO4PBmJfwIq0grLMftgByIzYCHzllE+cWKvLClAoPaH6lBiIXQTikBVpvXeYmMitwIoA71fw9GCwyrFCQqkupbAuAADv92mZ5PT+9p7m64TiwZB6wxF7rL778IHu7u55Sz/mHGzxv7m7o+lszgVlDJMFrAKgonoxtlDHfZrNlnQLCLtYUJoKQLZfTw1WOb5HbEtumpPa5ro2dd62Ur2FHjuVOMQawK1DsdmOba3YL1ixKmBVHvTYry8BrB5rBeAVq82f8h6sNsfF/9ZH4GuKgAerX1Nr+br6CPgI+Aj4CHxTEdgH8q6urhj4tS1i9wWkDa41nesqoB5z/UMbaxvKOOq4loLUSxWLE8ALVavqv5tAgm5T5gRCkWwLx3f7/puA6q6qHBunNjB7rBLNrVdb2+8Cq3qefudF/YHbM90ymxLr2PU8NmaH9qf9Y0K2lAO+4Qv/Rr0vzif0ww8/0Pn5mWwzz+EHCj9OqBATtgY4GY/4C4mvBJgWbAFweTqh8aBPEVSoRcp2AEheBZ9VKFY7G8kMD3jIwJAvLsmrtP+hzhoP+LGiTtoHXCuANjDGtgMMJuWl5cp5UOF2iTqQzVZJrey24LYPugxzdGuyKmi1zMCxGqi3q9xjBVYDiuMew2JRrAKuCkwDLAJgRnxq2/+hzkPbYBs9+iC22WMrP7bxQ4FOsp1fqiE+uJpVndV9iB98bhmsClytrADg8WisAKyKFzlAOoSzhWzh3xDlqAOUxlFMRSdk1eqH23u6ny8o6g/p9Oyclam//faWZvM5g9P1CnB1RR+ub4wdAGqAcbShNMmkbaFUDiNKkoxubm5oOp/xvTm2r8DDT9HtyzIOgZKPvWBr/3QAYdvxbe831bcN7h5bJh4GPJJHt4Z1V521zcSO5OEvLsfyvpB5UGw1oALHv10LEftqqqRUj1XMTy5Y1XvY9dmJz+Rv2QoAMXFtEewY7mtjPc4rVh/ex/2ZPgKfMwIerH7O6Ptr+wj4CPgI+Ah81xHwYFWa/zFgFQsV9VLFgg2KGCxMmpSqTZ0N14ZyNY7jcpGoQLBpcaggzi7rIYDwWwSrbnzblGkPidvjJwyBbLydX7fbd7t0dfmMfnj9ik5OxgwZNjksJGRrN5Is9Xs9Oj0dURTKe1C8Aqaen4zpbDiiEcAqFtVFYsAqklsBqsIlEwAjpG4gwBPWnbhGCVbDqDYOOgw4qnHheqi29R32GnAVrJwHyiS16iBZ1n6wCugKmMRw1fib2rHfBVZLOOqAVSQdw72rDQcefig85vGGOte8YZF+CtYBBuwzElIwCwCZUl5AhQibBblb1BUAFu3V2WwoyAV+s88qIXmUWgHsA6sbKoyfpoDVLhVot6hHRSeipOjQdLmi67sp5ZsODUZjyoqMrq+v6fbujuaLBc9HWVbQ+w8f2GtVNLbitYoEaPjeNXMOan53f0fXt7e0XCwpz4Bgq5cHqw9T2D49WJVx8DFfnwesyjz0scCqGy+1y9CEkm5ytUMf4n3Mdji2bNsKwIPVY6Pnj/cR+HYi4MHqt9OW/k58BHwEfAR8BL6yCHiw+niwqhl0bZUqStXt/00g1O0muhjCAslV4LgKTi3vsYvsNjj2NSpWj03Y8TnBqmSNFzUgtmW/en5Fr169pP6gx78DPBVVY0YBb2Xv02DQp253w7AuCroMVs9GI1atjno9tgLolorVjI9j5SSyw3egygyJTNIlKEI1eVW0B6wy1GQyJ0pb99X0O0A8fJUvVucCXopCjRWxUIh28e+uKHgthStbBjBYVbVyHfah3G2waqCtXtQBqwCIUKWyT2oYluNT/QgZrNp1MPegdcgBWK0ERkWRUV6kYpdgoHH1kCWnTl5I8rBGsIq2zSR5lfViJSzu2YQOutii06GiG1MnBFgNKS26tMoKmq3WNF+uRAuLxFarJV3fXNP99J6Vt2jv9+8/0PXNHbcFfFvZDiARW4NuFLBKvtfr0+3dLf32+++crCbP6vDO+fHRn3BesSohPHb+/hxx0zp+XMWqB6uPHVQerD42gv58H4FvIwIerH4b7ejvwkfAR8BHwEfgK4zAPlDyVFYATVvb7UWl/W9XoXkIyDl2gdoGhg6BbTgGkEITU61WK1ao6hZDAKtd99jUTVAW4qTK1cFgUNoCKHSyY9O0yG6rd5uC6lgLhkPifmyddkHkQ1VErtK3AgICi9pgMjMqCx4eco/HD3v1LRUdIZIKjUcjev3qBV1eXnKCKt64jT3Zm4JiKAt7SE4C39MNhUGHenFIA9hHhCH7q05GQwNWO+ytGmwA9HIKoLE0YJQ9VvEVdGgDmMnbb8VjNYIi0vifSpxYW8oglOMB6aQFVrWvCGdsUNHBn9WAVT7fWB4IxISXKZSzUIhWUFX9TTmeOKcralEGjbwNWupQctPaFnXUk0+U+rIVrkm+xfcgoFEfYLhzEv9s6iPlw4pAjsc1cVlWo0JBWsAKIOMs79gavbE8VBEK2U6f0SbNqZulrBgGmcaxmggL9g4KVtXzVfsn91mzYZp1rlCsAkQHMW26EWWbgJZpTsskpQW2/K/XfK+o3+3tLd3c3TKUDoKIFawAq3xdo6xPElGshnFIQyidR2MGq7+8ecOqV4BVe7t22may6gyAQ8a8O+cf8vDpmHHmqhCb5nx3nLeN9bb33Wu0Hd9Wx2PLOyY+Tcc2faZsg1X0yIerZrVv6/X5s63zOLCKnR74wmenPcfv6odesVpvP7uNtV28FcBjR5M/30fg80TAg9XPE3d/VR8BHwEfAR8BH4G6SsyAJwUsAKtQT7YtlPeF0YaCNjSzgVcT8HNhon0Ntz5tC9hDmrntHpuAHEAqgKrCVHzXxbJmIMe1D1lAY7GHOqhi9eTkhNVku17uItiGYrvOaavHxwCrh8R+F/TQe2KwdqDHqg1W8W/b+/aQfuLGUa9tg4B9wKOtH8m5AlRhBYDv6Denkwm9fvWSTicn7J/KnpzYRt4hGo1GNETipS5+lRKQJcDqsBfTMI5pDIuAUrEKsAp/VfH2DKBWBeLcyDZ8wFUoFzu4BtSjxo8PYNX2o4XXJ2BkEALGdsz5FZgGyNC+XfUrK3kVq1EFmipU1dhKEi2Ui/tk4ipwBddiHtoVdSUhk72A1eqrUnia3F9mftKkUpKsqopy1VoAt7iO+KmauvHbpt68n1/ScOEVhCEFgNnmGEBmsQJQGwADVjd5qWRF08rDFgNW84wTiHGsYGvA50LpmolPK3xbs5TbVTJmSfcQfLWhDYBpJ6jgajemvBPSIsnofrGg1TqjBNcyt3l3f083t7ccU/inLldrms5x3IqSLGO1KluUFAXF/R5NTic0Gp3QdDql//rbX+nt27foJbUunmR1VW3bmG6bi9y5y26LJrjXdr2m94+d69que8jcccgxdl3b6nhseQ+Jk3uOW6dtsFr3WD22jh8DrAKo4rMSc5Jd/11z8bfusar+qrvGYdPfWzxfWg+tPFh9itHky/AR+PQR8GD108fcX9FHwEfAR8BHwEeAI9C0ddqD1e3OgY3ISGLDyrmiYAUYFmjrZC0ghTOMS7Z0RjVGLVcqsVq88RSqQqmKr8lkwgtFqN8AQtQPUmvWBALaoF7bQv5bAKs2vNd42GCubdg3gVV30bmvjLY2kL7BlFOAJ1EFVl+/pMnpKStSqcjhiMlq0vFoSAMkket2GMDBGiAMujTqG7DaH9AEYLUfsz0AwGoIteqmEMUqMB0uCUDKSaM6RICYIUCjwFWAVfY5NFvhXbDqJq/CAwCBhRgXRU3tKhOLSQRllKrqrSrxFfWoHCPgVlVrqjoFVMw3orJ04Y5kiLKtCWxlqiQC4zYzClz9eTdY5VaRhFq2Lyz7PqrKVTxYN4C+UKzCooGBqnzp3IBxCmCaZTmDcXisVmAVDwjE3iHLjcdqZsBqBksB6Rd1sNoVj1Xeyh8yVM0ooEWa03SxpFWScUItVegCrEJ9ip4VhBEnrlqtU1osAVfXlKQpLRdrvkh/NKTzs3M6PZ0QzvuPv/yF3vzyZitB0iFcVWN8SP93x499ThOoOxbecb8s9sPgps+9fdc5pA5tx+wCWrvmk7by2uayh7zvwar0nc8R+4e0l55jWwF4sPqYSPpzfQS+7gh4sPp1t5+vvY+Aj4CPgI/AVxwBD1al8dqAAMCqbPGVL4WdABe5SYLTVE6ZSGfPQh/XHg6HDFTH4zH/+/z8nCHXfD6nxWJB6/V6CxYcu/g7Fja0xeTY6x86TFw4qqrRQ66HY2y1s4LtNkWa1u1YtR0zxJovZ/tddgylxBZ9AC4kNDo7O6NXr17Q5PSEOkh0VBSsaO3HMY2GfU5cxWCV+1vCStZhL6Jhr8dAdTIc0qjfo5iTV+UUqVq1w0iO5JKi0oQaFD6rSGSF5FkKVkNWp8oxAKsAkVCR8plGEql9QrfdamIpeMDW+guUn1ZcFJ4qWOXEVdiaz+pVqQPgavXaEDbZ22CV62VBDySHskEo6o8XHnpwPwjE0xXQU9pJ7k8Bstu/K7AqoJaVvazoDSmMkPgL5ZuEWgassmUDvjZICpWbcYoEVQJUu/BZLRWrYgdgg9UilbmEgblltcAPcrgOXQJiF8weEMwdUrYCyDiB1RpgFXMLWyd02F9VFKtQAAOsAuLmtE4SWiyXtFytaD5bclxGJ2N6dvGMzs8v6Obmlv7tP/6dfv7HP7asAJD6zH41gdBDxqY9xnaNkl3lHFM+yj52rmubHw65ftsxh4JVjW/bPbTPNMcf4cGqB6s6fpbLJXsuP9XDjuN7oz/DR8BH4NgIeLB6bMT88T4CPgI+Aj4CPgJPFIHHglUbgjGMcJSZTQpCu+r7FrS26nPXwr7pmg8JzT6IyOo5JH1J09JHlf1VDWSFYs99VeUZNZ05QOON71CkwmoBQPX09LSEqpJQpsexxBbdO2T6ns/52m2Ldze2+35263yoYvWhyq6m8+y421BzC3odkQ27qd8cE7dDgLKWpzCsDchu90kAYHBBgM8OWwC8evGCTk9GjNAAVqFK7QOe9vu8vR1KScoLAkCMwg5F3S71gi4NejGdjgbstdqLAoKWNIJaFTYAZr88X4oTWMnWe/iHokxN3ARQGjB4lPcZWQIqMvDslLaKaj+rVhfaLIHlz8r3ygC3sgbQ6yhYFRuAymNVwKsej3MNWNTAsZpTICknkGpIpKVgVevEANkkzZJ5QtSg5ZwEOq2erAZilopzVojCYzZgb1tsqweo5UYzKlre0g8gygpa6F0dSwAAIABJREFU2eafZSkVufwbbYUv9so18BWqdvFoFduQDHPKGt7MMrbFPkFsAPCCvSmgaraBh2qXNl1JXrWECnWd0AowN89ZtQrfVsBTJLFiS4NOl38Pv1yUB8UqQMnN3R3D5fHJCT27vKKL82d0dzel//tv/0Z///vfzYOiqsfC43Xf65ix1VSOjrdDyjnkmEM+E5rG+D6oa79nA/Cm+3GP3RU7PW7XfNMGVtvmKfe6h8ROdl1UL/1ZP6fb4fB2cju3PNu/V5Xs/LAD8xEeuNS8k+t3oVvUAf3wecwPhUzCR3xmtlkBoP7fgxVA3eqk4dPH+Tx121XjjL89tL8f2q8f8veXP8dHwEfgaSLgwerTxNGX4iPgI+Aj4CPgI3B0BJ4CrLb9Ed8GndoWfO4C8jHQbVeA9oJVVqNlvO1/vZLttIArACSqhnPLdcuDyhWLRywCAbGgSoU6FVv+8R0+muoTp2pAXHM2m9HNzQ1/h5/rMdsU2+Lq1vkpweqh13bj1Kb+xP3rNnRdWNv3cSxs2Ad62oCIC0Z2Xds9rvxZlavdDk1Ox/Ty5XM6GY3YIgCwPkKSql5EA93iv+lQyEAeXqQb6uQ5hR1isDoewQqgR4M4oh5gw2ZjgVWBdIAYmiwKfUzGbVeSV0VRzb4CilZhrAJj1c9UY8Jg1cqBAigq/qiq9jQJpMwJ7G1qVK2i4oZJgdoF6LkC8KCmxIvBqCnTXtxrQis33gCgNvTS87ksoE3kAgO81JuwYDDK4ncsCw9W+FpjtgtFr6XMZb9U3cLPSlQ8fBFl+SaTnxE3tOWmyIxPbM4PaShP5WFNkvADE3zxeeZ+OWdWhygroJQHYO3yF/xWkUxquUpouc5omRe0yjNaZylv+0+yxHiuAsTC7xVOtXL/69WK55HpYs7tNIAVwDkUq5c0m87p//2/f6f/+Z+/GVuTqnEBdneNMfsBQxXW/XCN28MCO9rHmgCOOwYPnVeO/iDccUITUGwDovb97avvMeUcMk8dEpv2Y+pgFdY3ej/4rGsHq20Qfjv5Fdr/sWDV9lh1H6y5dbaTTOLeXIB9zGfsU/Wzx5bjWgG0/U3mjkH3Z9tjlecxzI/WmG3vR4+9I3++j4CPwEMi4MHqQ6Lmz/ER8BHwEfAR8BF4ggi0gVUsWDQJ0K7Fnf1HfBNcsn9ngw8tr+2P9M8NVhmYJAlv88UXgB6r1swWY74PbN+2XnadCywcuyGrUBWgAqgiQZUmqdKsxhpLxARgFYpVgFXYAWiirDYl06FxddvTTrj10K7lgpYmgLKv7DYwinvXxEloC7fObecfcl/HlNHUn91r7AIoLCo0nqunDFav6GQ0bgSrfQDTMKSQt6LnlKcJdYqCeuzB2qfxcEB8TBxSv9uhCG6qrM6UjPTcRQ1YBeSMo0gUYkaRie3uei+8rd/AzRJSGM6m2/Vr8AI80tiD7gKrfH0DMjmBlg1W9T2jHsW1XTiCnwFvGZAaxaobZ4BPdwwCwpYWHpZ1gHq52vXCtnt54fpMeFmxCgitD0S6sAQwcFXaFf61yDYFYArFalImpQI4LeC9zPYFYgHAnqwMXUWxyvOKDVYNvBCNKawQWLzMalX4q6Y5UZJkDFaRwGqVb2hV5JQWGSvo0zyjDNeFd6+xAYBwFtcCUMK1+BhA+Siik5MJK1bn8yX953/+hX766SdW3eKl/TY3hFp/tj8zmsBj2/hpmu/d9t41hto+Kw4Z38cc85RgdVfd2z7fdtW3HXJun9kePw9WvxewumuM4feIAf7mgMLdg9VjZgx/rI/A542AB6ufN/7+6j4CPgI+Aj4C33EEDgWrusB0Q8XAo1Si1RM36bGqdtgFmNoWe20Lz7bz25p3HwjAHSEZzQp+hkj+AjCRpgLEagUXksgHSkETj8Io/nDY+dkzGp5AoYot/ycMWdUGAN814YRdJBY0NlhVsAvgesjr2LioUlbLPvZ8u04uYNX32hSph9zXvmPaoE5b+Y89v6n8Xf1eLUjh0TmBFQAUq+MRsXfoJqOo22FYOhr0aTQcUBQElGHb+HpNVGQUdzvssXoyGtKw3+OkV3EYUB9f8E+FBpOJp/RL8U8V5Wgvjvk7gKqtVoU9gB0D/XeAFFiwF0ACJ1gMoPLWANgGqzVBaxkWgauqWA0N7BXFqqpF8U+2yoji0t3TfTijMcUY0xfGkK1SRV0BVaE0T9PMjE+xOJDLVfMV18mQbgHQFVhVqBrALiGEhYIktRL4ipKMxwC3mwGpxiZkvULiuZTyTUadQh6WSAIrWAQg+V1CiZlXUFcuzcBVzCcMkY2/arEJOFnVap2xDQDsANb5hhIiyjY5A1UGrAC8xYaSBOWnnPgKZfPcFIWsuGf1OxGNRid0fnZBq1VCf/nLf9EvP/9MqapwTV02naBU9ZVtb4LuwWrzjNL0eXkoWN01R7pzkwsAD5mv24/5/sCq21YerG6DVbeXt/ejtk9a/76PgI/Ax4iAB6sfI6q+TB8BHwEfAR8BH4EDInAoWFW1mRa5C0C5xx1Qha1D9v3Rfgj4eoo62FufkTBotVgKWF2v2csQSjU9RsAxVGnwViwozzc0HA1YEdhn/9QJTc4vaITs7qMRDYYDGkQDUcGZLdgMZe291QZqAIBANXJ7e1v6rALOuDHSe8b1VdHaBqTdwLdBz6Zr2mW413MXrE/RLm39qakO+845pD+1XfPY96s4m222VNCLF8/o4uKc+r2Ywk6HlY/QdY4HffZdhc8qFKj5OqFsvSLKM4aosv2/x0rVQS8SsArVahxx/ywA9KjDqksoQQEbkYiJEzLBZzVE1nskkTIJpBisVtt5eYv/BsmrBMgipRSrVtlqVIAtlNtqA6CcUxIvSWQY6hpYKfHGyVCXwtLAgpy2J2tH6mxvLLbrpTG3waoizrI9pFKi/UTsMkkyVZ1TPR6Re5HEXtxPUTMAVI6PJLwq1dFiWFtaewC4dkL1r8UNs8SUlaq58WVmoJpCKZoSe7MWGfuvqg0A5hYco3BV70ES5aWUpAX7qyLh12KV0HS+pBV8VtOMFmlKG6Myhho13xQMVlcAqOuEgXHU61Hci2kwHLIdwLv374i6AY2GJ9TvDej29p5+/vkf9OHDB07+Zb+gmtU+q9DJngtcEPUUY+rYcXzsGNx3vP1QaNcDorbrPQQ4Hztfu3Ww5/62+u1+fz9Ydc9zPxMwhva/zEMI56BjrAAwZqCmxHfEDJ+jTVYAu/5W0V0n9lhrai89vwmSPzy+H+dMxA/zJR7S6oOyfeOwDfyjLyFO2C3TtEPGg9WP046+VB+Bx0bAg9XHRtCf7yPgI+Aj4CPgI/DACLSBVSRWUlWqfQlb7eVe+rEL60OVPbtuuQ0QHhIqG6xCsZqu1pQiWcx6xYpV9kwsCzLKQMAUcUnkZFT9QZ/GkwlnfD87f0bD0ZD6/QGrxmANYHR6XIoNoezFPGALElcBeCCRBBaTXwtYPSTOT33MsUDmsX31IfWvg1VQq5yeP39Oz68uGaJim//07oa/n52e0OXFBW/1F7C6pnS5pE2WURwENIQHay+mXhTSIMbCOmY1KkBrtyvAH3BRPVWhplagz2AV8JC32QOcqvrcJKyyt+9vuuIXigcKTDsliRNDNexVN0mhVMXq5hqDShTlc7w5OxPAqowB/h2XXVkWmLRS4vO6J5lNCT9E8lqOJR2b5bhiuIp4yHX4ffOzlAF1qCSLkixX4I4BJ6zS9hLAamwS2K62SxHsGWAPEABadwhJvEgV/FylDhXwPsW4TQFVUwNQ8e9cklfxFn1R1QJmVBYjAq3TJKMUULgL1XCHFquUprMlLZOU5vyVmGt2+aFPDhuRohCwmqTUDUMajEcMXQCBMX8BmKyShIIg4rno3bsP9O7de55rtmCZBdqbwCp7xtoNbvx2HzI29JyaQpmbxzL0fUzBB5z7VGBVqn14vZ8CrD4eAn57YNVtAzd5lbbTrtg9PqYHdLpHHuKC1ba/gdrAKt7HQ10PVh/ZMP50H4FPHAEPVj9xwP3lfAR8BHwEfAR8BDQCbWAVSZaa/kjfBVafAlQ1LUaPKbdtUXFs63eQ5RvgYy0+q0myZiAiL7MQ5ezjqvoL6PmLF3QyOaXJxRlNJuc0Hk8EbgVRbctzuYh3hD62ggbX/O233xiufk1gtanNjgENx7aTcKx6INuud0y/ekh9ms6R/qnKrQ0FIdGPP76m5y+es9L05sN7ur+9pqCzofPJCb28ek6nbBEgYHUN+JWmFHe7bAUwHIhiNQ6xxT9iuBrHSJJmtquzYrVSXkIlbXv6Bp0u21ewOtV87yrwNDcAxSq/jJcw24qyOjoTsGp28isEFZ5kewVI2aVqmcvDVaB+xVlMPMsXK0ZrelWoZt1oNiS5Mg8p9PLwN5aXgFW9DNJEgTnzOCuPkIRPeJDCKi2FwHI2/xdwGA9GAF0xnlkJzNdAghecsqEojimKYlYEA3Ljfaje0xQ2IonATwNYszSjJBU7ANgCrOaLmmoVUQJwZcVqJ4DIlebLNStWF+uUZqs1zWANwdYMAKu5UawKWF2nGatVzy7OKe73CdnUORHfek33sxn7t0Jh//tv71jJCnWs+6q8Z6XNOYwWMMzgI+sko2qyiThm/PAuANOW/JDrCEB5zHWajn0KsGqXu63qbIatjwWr9mdG27y3O0bfHlh1FZcAq646/FtTrB7yN9C+fomYebD62JnEn+8j8Okj4MHqp4+5v6KPgI+Aj4CPgI8AR+CpwaoAlrbtgPXg19RJZnuxfcQhi4Qt5GJl/N4CBeYah9STlXOgDwCpgCIpAOuSkpUoy9QDsfSr7EXUHw7p9R//SKOzCY1PT6g/GFIcSRIwbOUV4CSL6wrq1I0AdKHHCW7SlMHq+/fv94JVvc9dya3a7rctzm2LdYVmNnR32/bQxFsPHZ4luFNY1gBktiDQQy/2wPMA50yeeoZxvX5Mf/7zn+j8YkLJakXvfntL6+WC+r2ILk5P6PmzCzodjbjXpFBMLxbUSeGx2qUBEqINBtTrYWs/FJQB9XoCVwWmCuzH1n9YUwD2AarGPXiyimKVvxh6ArAaD9Uy2ZVUtcrNJoARKkVRThvltrED0JCIMrTq4BtjASCqVZPy3oBViYdAT1bHGypX2gSYQvX35aAx00w52wDGmR+w3R//5u9cDwGrDOxEbMtb3vHFVgZQlhpPU/yOE00BIhJUrAUVZns8qs4+qyHAqgBqwa7GZqDIWRmqW5PHo1GpFgaAhsUDHsrAEgDxw9hmxSonxlvRYr7ghFY6MwB647gkBbwMKM03DFZnBqzer9Y0XS758Q4AKN8D6gwrgEzAatzv0fmzCwasUL0vlytu89l8ziB1sVjRzfUtLdcrygFJa/0agNN4zrLLwaYEqxpXjmFNserM7yax2THDRZTNEgV794BAVlUdm5pac73Wo1I5O/OsJgc74DPqUCDa9NlTjQPpW/bP0h3V91iyrePrywCrduvr55sB6U12NXYCxwfxb7lvzFHi1V63InFjq0nYjrECcK0qMJ48WN1WU9v9HTHDQxhYEPnkVcfMXP5YH4HPGwEPVj9v/P3VfQR8BHwEfAS+4wgcClZ3Qbk2WIfQ7jvGBWE43oVvbcDPbT5dpMpCTRau9steaNl1a6onlsTdoqCoyCnIU+pma9qkK0qWAiGyHAuUDm+xjfsDGp9N6Pz5FZ1eXVFvPKJuGPEW3rAr2//ZtxEAxMEXrKBzto6KX2vO0OX333+vKVabumybWtMFioe0nX2dQ8GqLpKb2uWhsOLQIVr6YO444SHbOt06Hxs3tyqatEpVjmfnp/TjH36kfj+m2f0tzWdTSlcr6scBnZ+MWbWKBFaASvh9sU4oKDYUByEN+zGdDGExAYVkhxNcxb2Ioki8VBmqov+FEcNAbF1nsBrH7O/LtgCciEmsA/AC+Au7gShJ2WN1Q3maWU8BNuwTiu3rUF4ChtTjKp6mRQ26dBjusvUAAsAEFEAF2+ehyyw3/5ufURNBqSVQNYFU0FZCNOs5jo50AFUgX3wXVCjjKwxEYQoYmGUFJWtAllzAKpI+sQdqLl9Q5LJvslgeMF8EAApgnYD7kRhzMixW++L3JInp+lARI7GYgFVRCAcUoD587ZShKq6xXq1ptV6wQmwxn7NyFcBaI1DkREkKO4ANfy1XCc0WK5qvE5qu1nQLQIqEdrBzwP0hadeGKIGHa5ZSNwro9PyM56jpdEar5ZrrCDgFeILEVdfX1zRbLlh9XDhKYSS/csGgPFASkoZ7qOwLFNhUc64NRg8Zx+5ngiRGE1TKNTEq49J4xahbuX3QF42CWg5VsCrw0k6Q1vTZ0/Q7rfMh4x7XcD+v7AdN9uch2h/HKuizY3Potdz5+annV/ezGB7Ltc9Sx4+37TNCx7l7rxp3/czeFYuHglW7PH2g8S17rB7yN1ObYlXBqv495YLXQ8ayP8ZHwEfg00bAg9VPG29/NR8BHwEfAR8BH4EyAt8jWG1f/FUdBHqtsCgoznOK/z97b/rkuJVleR7sAEmnk77FJqWU2ZmV1TU9Nt39Yeb//zJmYzM21mPdVm21ZGpXLL5zxz527n2PBOF0p3tESApJoIzmCncSBO57AIgfzj2nKhBUGdyS6lX6rCpUZVCM4/noH41xdHqGg+NjhAdDuHGMXPwOFQwQ6hDGCMS5B6w2YcCHgtWPPc0fU7fmBfJjPv8xy3zMcuxrfg6w+hTQsgsQsF1cH/QrrXF6eoznL54JgJtPb7FczFAXuXinDnsJBr1YgqkIOPM0RbnK4FdAEoYYMBxtYMGqK+FVfuAZsEr/TA1essn2bFNne/oarEo7ewBHlNQ10lTb1QVmGgWnqBSZWC8yVIVsZVVitSKYWwlkbU5njimBJF9uIbtASM9f+7vK752NPYHCUwW5GpjlwKXC1Cpn+aEEZ417JM25s/61Uf9RtZkTYrrMkbLKRkg9CEqlvT4rsFpRMZqqrQE9TxkgVZXSui9t9by5QXDI7RGwatV16ksrtQ0DUYPyZxgYn9s4ljr34qQBVn1EgSqE+XkSaGUU6WlKwLnCbDoTYE1lKwsoN4YqICsYYlUiKyoBq/NFKjYAk+UK17OZeKkKWKV3M2/mwEXB+VIWEqxFWxJCxdlsLnYHnGur5coA3krB6kL9VctGAJGMpRo1yENU+iIZNcCSr18rVjew9c4+2xi3ff0MAtNNaJp+qNozaCAYa7I13exLdGzM8ZWw+04YoMwh/XTeZLgPrO463jx0Y7H9t/Y51f67DVgJVi0oVIsZAnUtVAdWG+fghuK3A6u7z4ZP9Vhtfs+wS2yDU954ocK9A6tP+QbSvbarwC9bgQ6s/rL17z69q0BXga4CXQV+xxXYB1b7/f5Oj1VbssdcAH5qilV74foYdQ9hVlhViMtcwGpYFvDrEkFNXRcVsR5KAqE4wCG9MI9PEA8P4feHKDwXq6KU9l1eztsAoX1g1V70fChYfUh99TGUm+3dxl6A3fe5u37/awarT9kH+NrNvmZ9DBWsvnj5HKcnR8J85vOp2ADQX7UXR+jRMzXwEBEEUbGapqjSFH4N9OMYh/2+BF4lMVv71QqAT4WrAVyXLeuEf/T9DAxUjdQqgF6rVKz6PlGTKCiXy4VAR/H6NIBRWkEFthH6qNcqQSMh3XQywYrrRMVkQxmeE4Q5QOAHqoylajOKwDA8m1xN0Ko+pariVqsMvQnh1Q58glXTvm9o09aU2wKrBKqmdV9+OgSrDgraARgsaBVq9DUlQE5X2gbPbabvqUBVPsUioERRUeuqalWrWOXmW1jMn6wpfah7/b6E1QUSIKZWAFGgEHujWKUPLq0aIvmdwFrCT1oCiB2AAaurpYG9qqTla+ixSrDK1v5FSrC6wmyZYrJY4moyxTLNBIDSasQLI7nRQ9VqXhWy/Uk/kfpTnVsYlSGVstwG3w+3wCotBTZDWWOZUvtrQKoBqzakbz0gogbVf+3zRFXVaWMobcu/ea/66xptIxluWYm/dcEnYbSoQo11hIB0yFiJIjsMxQO3NxgYj1yFqSqQ1hWUY3EUrvfH9vnpIYj60FcFOx/vA6vN4wVfa5WqBOoMDbNBQY85p9pzRHN9dh3TP/T42ilWN7YNn/LXxA6sfsqj061bV4GfrwIdWP35at19UleBrgJdBboKdBXYqsCHgtV2OfddFO66iG2uw66Lw33LbK9DE/DtGm67vHsvOtdtroqRCFQJViPC1bpEVFeIHAeRS1/LELXvoYwDDE5O0D8cwe8N4fcPUHoh0rISuCpp4o4q0ASWtGRba1WdWWHxdqzUBmA6neL8/Fx+WpXTQ9tl//ZQO+D7gNV9/qhttZWoDzd97wo1HvA2/FAIwOW3Fau74Hnzd4+dWw+t22NBzOZ1G7AahB5evHiG8dFIgqBoA1CkK2nr70UhEsLQwAP1d2WWCfijNUXs+TjoJUbRmgiEJVgViBpsgCXb7/k7KlSjOEYvSRT6RdEWIHRqVxRzVCmt2Jq+WspcS1crgZBVoQ3hogSsagGRS7ajLxYSvET7APqQisKRKk8DDZsQkuvCFvkkiTEY9NHr9RHHEeIoXtsWWMDKoCqvMvFW1kOzAcZExSgg1Sj8qKq0alWjtE1RI68VklLxSN9RwiwqNZerFHlGkJyLUpRg0wZLWZAqSzdBTdpFTgmu2hdYtSoBddLrYXBwIIBVgHYYSI2TkHUmXI3WSnVaNkSR1t8GX3FMM3qtpqnUf7Gcy//nVK2advYiL0Wpyifh6jLNMV+luJ7OBKwuVpmAVKpWvTBGGPcEtC7TpUBHjhuhI312JWyK86msBHofDkcSoHU7mcjn2dZ/exhMxe/EmClQoSpBYJaMbtxMLVglCF2TWQkm24aa9PGVsDRj1ZJXvPlkrA9YYir8jUlvnRcoFiusbmcopUugavhxGksH3hBIV5QjyxwP4gjHZ6eI+j2hqALIOY709zWfuVa23nM8at8Euu84YufcvuPprmOEVSsTqtLLkh7a+46Bj7kZ2IatD/1739ehfWBV1Ow7fNF3fS/QGnA/3fy1reLddc5or789TvEnX8+bG9bT2PqBNt/T3oZdVgB2P2v+tMtoe7Tuq9kv8fcOrP4SVe8+s6vAp1eBDqx+emPSrVFXga4CXQW6CvxOKvBzg9U2XNt1IbXv4vKpQ/NYeGaXK2DWXP0R8IQVoWqGuMoR1zViVIjhIPYCRH6EOgiQRS76xydIhgSrB3DCARDGyB1PvA5r0gJJDlei2gar7W0mmKKSjaCFbbp80vPsoYu85nY+pFZtbudDtWyv0z6w2l7WPr+8XZ/9oWPfBqt3wEDLb/epc2PXhfd9y7gPbBPQ6XbWiOIAZ89OMB4foiwzzKdTVAU9ThlMFSKhApLqxjJHtlqSJiJwHPTCEIe9Pg4IKZNYgq5834JVVaES5hNmErQS5FEtSgU6f7JOttbys3IEjhIyLlds79e2eILV+XyBxWxh4BpETZmlbKHX4CW2zNMqgPCSbfbyXv4/4aoZZFGR1rWsF5Wdh8MhDg8P0esnRsXKbYjW6laPqsW6hicsU/1L+RQ9qyxUweDWo1a4qt6oNVa1eowSWhIS57neqFgs2HZPGFzK72gJYAOlaGugoMhEUnGsDNwUv1qfFgabsB1RoxIOC7COEFJhbBWrUYRBjwC5JzCQy6VCOCRsNXCVY8MPyLmeman/coHVcoGsyIxaltYElahrF8tUbAHSvMR8ucJVA6zSkoRqUy+IEPeo2HQxXy0FgvMmDau1NSc9F2EQYjw+FrBN/1W+thZbCKPUo2K35u2lDUylb23z0dxndS41/FUNWG0CNIHS1v+anr481tXq3UmYDoaHZQUcetGyRf52juxmCkJWAWnGL5jL4frKmFJhjRpeHCJIYgGrg9EQHo/NVO16lBo7Al/tOegp+/4uoGmPxbuOi1v7linWrs/j/jObzQSq8hj/0PFvH1Tdtfz22Dz1+PoYsLqeK/cEBdpzvNxQtIlk99TklwSrzfNis04dWDWWJI3xfep3gad+Z+te31Wgq8D7VaADq+9Xt+5dXQW6CnQV6CrQVeCDK9CB1bsltGBVPCLZzkygWqaIqwIJSvQIxKoasRci8mPUgY8s9NE/PkZveAivN0Tl9+GGPVRBhIywyaEiawOC7oJVyfVerwzDaOi1SJUqL7onk4nAoebFX3vNf0qwukuVtOtCvv27ff9ub8NTL/zb7/85wGobKj0WrLYVq2wFJ1g9OT3CaHQgXqUEq3VZSMs4wSqtAALPRZlnyNMlk48QuC4GtAHo9XCQJAJXJbzKd4xiNTBBUQStGpwkCkoDVqnq05Z3haei8qoUSopKlS3XBjDaQKXJZIZC2tFV1SrKad4wMG3y4jfMFnraBxCIlWzZVp9VPqytBY83hHkHBwMMD1XlKfYAtD2Q7VA1Z+j7iAgyaQvgGdBHxbf4b+qusgGrSvqqUr1dBe7WNRZUp+aZhDWt0kxUuIRwhKqEmFXlyHs0IZxAVeGvrrNRqxqwyt9Q7cmgL3EskFAwT9rPqX4kmFTrBRfh2g4gwSDpi00Ax4DL5raIepg+twSwUSTL4IMWDAy14votFjOxBmCYlvix5uUGrDKUKiswI1idTEW1SsVqTiBJSwU/RNzrix3AQpZBta76xdr9S7yeRd0cYnQ4QtLrY76Yy80bvr8JBqmE3f73ZlwlQMrUy3oBaNiUUac7GwsUu98I2rR2rKglZKzkm4xKmWC1zksBqflsgWIyRz1dkT6vwaqob11X5vEqXWGxWmJFBSMDwuIIw5MxDkaHiA/6KOm16zsoRfm8Uc8+dPK0x7s70Lj1pvuOVwL4aYfReOwDq9YK4L71+pTBqgzpDuWqnEvNjYgOrH7w17V7F/BTKFa78Kqfbry6JXcV+Kkq0IHVn6qy3XK7CnQV6CrQVaCrwJ4KdGD1boE2YJURMPRYLZDUBeLLn71iAAAgAElEQVQ6R0ywWlcIqhKRyzZtgtUAOYOEjo7ROxjB6x+g9nqoA4LVWC7oSydHbVRZchF6R/W1DVYJCqazmQBVtonyIqd9od6+0P6lwepjVLL7VGK/NrD60O51nw2CVawqWPVxdDTCaDxcg1XQbsL312BVkuQNWKUyNPI8HIi/ag/DpKeKVQGrBKnq+0nYR1WgKERj/j1Br6eKVYI9qlKp0iQoLYsSPkOPqAAk0E9X4pvKsRAF62KJ+ZxepCuBqmxT53s2AUakmrWAVlGL8mdNxermRoEIGU3bcBB4AlOtWlXtCSKBq6LoZOhTFKMfxQi4TZ6v7fcCNFWxKuCK6yAPVSEStPIz+Pk5KiwIgRkINV/KuhOscnsJVdkOz52wrhxdZ7aL11SUc0lKbl2qU31vfbtD5rf1WHUU+LLWjueuQ5OsKp2wlAA59EMMBgNjvaCvF3DMoCvCVfqwClylzy3DoSq5oULfV+7zMj7G63a+WIpiNadiNcsxW6SiWL2ZzMR3NS8UrDr83LgnYJXQ0UJVCeKSbdSQJ24bP//wcCQK2jRnbTLUrrcFPtM03yiPASyWi9bYNg1TgchXwCwPqzA1cFw1x5uHWBIIWBUyJzYALhWvZY2SlhQE+pM5gkUOJytFLUz7giSO5TOo6k8zWiSwNksBtE4YYHg0QjIaond4ACcKUHiOBJk119RCv137sNhHVI0bYS1oaC0umu9tQ1juS83HrptMBP1WsfprB6vc1l0dAg+DVbu/2ely1z6mXeOPZQVwnxK1DYh/r4rVDqx2lw9dBX59FejA6q9vzLo17irQVaCrQFeB30gFPhSs7gNlu8r0VADICxt7Icv37mvvbn/mnQvabQ6wcyTtRTLbkWkF0CszUatGdYHI0fAqX5wKeSGfIOgdIhgcoj86QtQfwYkPUHkR6jBG6dJTtQT/2zy225gJZwgheEHPi2367vGCm6m8u71Vt73qlGFsb9hT1aLtQuwCuU140AapjwGrP/Vu8z7z8aF1+hjbdHccTBAQKoShJ1B1OBwI2EtXS9RFjsDz0acfaRhIkJWA1dUKVVkg9j0M4kjA6iHBaq8nVgBe4KrHJ20AXCorGWalYLWf9AxgVSDFOcbxlTZ7z0OWFwLV1H90pYFJAiEz5BnDrNQegLCUf+P8tPPDlfZe9buk8tOqYFlXvlZAq7EG0HmqvogCVxP1fbVQVaBjECKmWjeOFbQGVOACEWshoU+EqhpiJBBEetPdtSqWIHCVpVgVGWbzBWazhQBhsTiouA9qWz7f11RiEqrKk/CWgJI+oOJbq6pfha40AHUFprK2VP/qQxPrFdJqHUSB6Xvo00s2Yd3pletoyJIBrPw9oXfS7wlgJVxkuBYhMC0Lsmyp4Va0MSBAXFJ1S5CYYzpfYrbKMF2ucDubi/8qrQAcP4Qf0+4hkPcUVSHK1zRPUQvwdFBUldQ5GfRx0B8iSfris0q1rBcq5BWgVNWqhK0qo2ZOMZnPJGCMgJP+vRac2WO0Z1v9RdWrKl/ORxtMtvblNA65NIzgU6Ar1a4E8PSUnc2xuJkA0yWCeY6IcYFGKdw8b3H4CfI5vvTKpZeq10vQGw8Frgb9BFXs6XHYzMn79nlRVRqfYLG5aMFRwnRZB26TgcV2WRbIWXU2f09lN39vg86an8vP4t95jL+8vFyHV923bjw+bKPh7Vdyzjax9S4Fafsc0b6R1WDJWwtfn3Odjer53vVs+K7uO37KsbFB2rkNrrGi2LV8e1ySGzwf4LHK4xGf96lsm3X5rYLVdn3b28xjzX2Bap0VwE/9TaZbfleB96tAB1bfr27du7oKdBXoKtBVoKvAB1egA6u7S9gGqwk9VusCoQRXlfBF+VWoWM4J4Cdj+EkfyWCE+HCEeHiMOogBPxR/v9qpRJm1ebT8IV1VzlEhSKDKJ4EqfxKC3Q3laGu/fn6wukuR+bHB5lMn+Mf+/H1g4DHr114nsi25oDdg9ehojP4gFkVzQYViTrDqrcGq7xrFKsFqkSNqglXxWU0QtcGqQwBkAKaEVim4I9DjQ5SJBvjw3zMGBK02qk6FQtqaXhaUm24zHVFQGwoj2ydt9WotQDUowaK1GlhDDAIXA9AILK3/ayI2ALp+hKcMe2KLfL8XI4m5bREY8hWHgUA67kX8HIImwtzaKE/pp0oIyVCtGe0KKvUoXlBtu1qJ1yqtAqzCle/b7JK1UaNSiaoAz/dDBKZmrBv9UCWEjv6gxiO0mX3E9VLVrkIb7rOss1WnUnlL0CjQmy3rDZuGuKfbye2j+lfUpdyWlQIktvMTfrPuYhVAoDpbYrpMMVksMSGEXGWoiG59H34Yw/ND0FKEYFWC8PKVgkW4EurFdvp+b4CkNxD4y/AutQLwBRwT8lIBvEw1NG2zHhkcV0PSOIaswTqkjEpeCadSmwSBroJhG8F1SjcFjGv8mAJyC1a5/cUqxWwyxfx2Am+WIU4rAas29IqQuvkgXCVUpUKXnq1eFCI86CM5GiI4HMBJQpSeglU+HlL7C7gv6b9LZfO26tQCVQtY7TpYYEvFsaq2dQ5YsMrX8wZH88HacPk8xrMr4e3bt3e6EpqvfypYvXNskhsH2zfftlW2aqfRfmwBt1rrsa9+69fsuYnZgdXHnEH2v+Z9rAAeHOeqkmMB5yXncfsc1oHV/WPSvaKrwC9RgQ6s/hJV7z6zq0BXga4CXQW6CrTDTMwFk4VJp6en0jr8ULr8+4CsX5tilR6rUZUhqkqEqBGgFLWqQwWqS6bkw3ETBPEAYX8gqtX+0Sn8uAeQivkBSip9HphxRU2VmkJVbf+/xWQyXUNVquaaYVDEFRLk01D8fGzFarsVtn1BvUux+kvvVO8zHx9a558KrPIzq7oUP86T07G08lcM2SGQybI1WO0RmBKsUjnaAKtrKwDjsyrhVYEHPyTs8kDVINedUI/QkqpQO4fksw0UtfCHKs/M+JByHnKuSQBVQZUq23M9MCxIU701N952+nMKUv0pXqCiriTIy8VqgIpJDY4ioG1AKkMkuRyul8JV9VgVT9iQYLWH4fAA/UEPCW0BqB4NAgFx4vFq1KHcFKogi7IWgEqFKhW1bG1ne/iSgU8CJzXUSueIedbchwhVCQTVRkGVmBr4xWAqhaqbp4JVE0Jn/VhNTTXAix6zGubFWoolgvlcboPYNIg3q9ocBPTRpRUCtzuI5PeiPqTnbZHJMYDt/3lJsLoSz1hu02S2FKh6O1+IYpVglQwcLpcZiVdqzvWAet4SrMr4OQpW6fHaS/oIqRwmWM1ygSliS0DVrmHpt7dTGct17cSWQWslYNUAehtIpecLEzhGRXTDc9UqQnX+K1AV2F0Z/1xRrFbIFivcXl1jfjOFu8gwqD1EoEpU53UbrHI8bL3pq4vQh9+PRbEajofwDmKUvMFldvZdNxSb6uU2WJX3MfuKfro8FlO52qDqFqyKutF4DMu4mbpRgX4wGGwdargs/t0e97/55ps7IPdDwOpdpbwqspsPvdFgHmLXsf33pqJT68N9SF8kMLy9wMbb1+994MTXgdWPc8b8KcAq5+V99hQdWP0449YtpavAx65AB1Y/dkW75XUV6CrQVaCrQFeBR1bg51as3r3YM3DwgfW1yjoLuX4KK4Bt378NNSI0CAjAylx+Bkw2RwXRzRGWShe0i6oOEEQ9+FGM5OAAhyfPEA0G8MMAThiiYoup/RCTOE5wounjlfgWTqZTgaqqYJqI2s4qphRiaBuqBQsWLmhNeZG7XURb6/eFjb9WsPq+23vfFPzQ5d1RrNLCUtSbtALwcXp2jCBwUVdszQfyNIXnOOgRNhKs0oNSPFZTCbaiFQADq8aDgTz70jJP4OOJHYDAJyj80tAqgsmoBeYZvl6JXyr9OutSW/+p+KO/KsGsTk6upzSwqyrR9MsTOm58NMmcXFG7Md1eICotAUr1cGXruloKaGu1tuAq5NQ5VgtIjtj+T1sDBliFEQ76PYzGIwyHQ4Gsga9Qyyr96IsqgUwlW9upllXF93S2EF/Y6XyqKtylwl3xYCXkkRAj6fmXOvF/PddBFCfSsm+9Twk8LWS1ME0/31NfVbYtS631QeBEha8N9OK6CVyTGhCOFvBZQ0JL+rdKm7yv4xaGAioJwGl9wOVy+VQxE07TF5bv1+0xitX5EpP5UqDq7XQuYVY555VDwK5glS3/tUsFZoFVthKlrShWeZOIVhO9HsKoJ+FVovhcpeIta+Ezf15d3azVzfw3a8I5ZkE957JYSoh9glZDrWqNUtUoVrXuBsjLvCKmU6sIwlTOeXqsVnmJbDbH5OoG8+tbYJnhwA0Rub4JDzOK4eYOyw+UUK8MizSFE/lw4gDBQR/R6ADB+ABVuFG5sg7Nh0LADWHkXOFcpi2DAEVjEWGPwc2bXAIZre2FUavy5sLm+K03OIYEq41jNFW9GhZHUL7E119/vbbRaCtCFWTusAJottGbm21aep3jd8+3dxWrOhK6EbusACwg1Z9qZ6OKe32fjvLmsV6eeAZb2xMNJ9tMDvu/d60A9Kah+XvrpHafFYCo3aPojpJW9svWRjWV9E2Yvh79lp/uU79vbBXjZ/rHLrD6lPNW2xKB29wEq22I3oHVn2lgu4/pKvDECnRg9YkF617eVaCrQFeBrgJdBT5WBT42WH3Kl3m5KNtx8dfetvY6PvVL/Z2LS+Pl17h62740NK2qetFYwzNhVT4v/usK9F11mRYuT76KIIL4i96LqhY7ODoSJRhTqaNeT3z/LFiVVlMJ2dG0boKF2+kEt7cTTKYTzGdzgVHaiq0X9vbCSRR1ol5lm63CGb3I36iR2kD1qWNi6/JzgNX3Xbf75v9D6uqPtc88dTl3t1EDhCxYffbsRMwlqZxku/tysWASk4RX0WPV4RwpclRFAbeuEAf0WI3xfDzGs/EYUeBLyJrjM5RIwR0fnCcElRKiFARrhacF8Qx/EuBJlemqkAAn8U01SjRf2rkJs3xUlQPfZ+CS+pzSW7RZayoXyS+0fVqfbC23Pq2ER7xQ5w0EJt5THbvxbKWHp6pZDw4OxHuV4USHh0OMRyOMx2NRzovHqmmn5w7L9df9SFvnxU80LyRoi4rV6c2tfJ4oVtPMhGfxRogCJwvHCDYlMKs/kKeESRn/TGvBIdCNAJb+tZ6uB1vhg4Dp9HZZxvPVTBDWk9ut4GwlP4uC61HK8YAw0gZgeVSt+hpslfQSJIkqZa3ad7uOBKAZFosVJssUN7MFbiZTTOcLpGz9Z8u8H8LxAlGewlPrhGWqalRuP9WvIUPNqFil3ULcE7BKuwQJP+MxxRyfV/l2O3xIuNw4YjYyymTLeTPKHts38N224RvQZuGVwLxK3hNSFS2hVRkyqo6vbnF7cYlqmWEYxog8tYKQwLA2cCPQ5HzOcyzTFYIkRh168AYJ/GEf0ekIiAO1JaCXdd3uINi2VhHob6wmWDt+HIPh7ENOEQ2eaMEUj+VUBwv8ni3k2C1zi1YPcbh1nuHNCw2LU7D65s0bM0eo+lZv1uaDULP5O/UCbq6EbsN9UFXHZHuZ3MYtOwDxK979sGDVnhfuU6wKWLU3DxuL2gWL736S3BJqnJq3t3EXWLU2C9x35Lh6p27b22xv7tznscoPFyU1b0q0J7eFyjt+/9Tzwsd8fRus8t9PObfuAqu8MXB1dSWrua+mH3NbumV1Fegq8P4V6MDq+9eue2dXga4CXQW6CnQV+KAKfIpg9a7KZvtirw1W911AtOGtbU3ddcGwLqZR2vCTCbO2oKqKsVStKlerfFJxqA6S0pbKgB76MyYR4n5PYIZ9/Rqsrr0Ya8wkrGouaeBUpxkh39bYrsNhpB3VQCbjBykquAYw4hvbqqqnTpT2xdbWBXjDn9Mud9847Pr893nPQ9vxawGrsg1OJd6oxydjaUPnvIkjH8v5XNR3SWjAak2wmglcJYBK/ADDJBaoejYeIaHXJUGdzyAqM8+orPZ9AZLi7Wn8HMVnVHrnFRwI3KRPacmbBQpl+ZPKSmlRJ8gXVWUkc8711JLCC/yNIlHgjsIQ9VPlchWuEhqtlbAEq4u5wM75bCaKPiopLdDl+iiE6knb9NHxWMHqiB60fQl5EoBA6LkOGaIak56WFVbGC5SeqgSrN1fXov6mepU3Ktbt/2vVtwmmikJEkQmRMiBaFIfLhcJaubkhmnBZBNcxCmOBqoSytGAgvGZ7v3pwEnB7qlyVMCoqd9lmT59XBlKpZ7J1I+ByAlo5CFgNESeJKHSTJJb6KFRV9S+BW5YRxtHmgP6qK1xP57i+nYqv7JKvrQiAI7nJU3NY6N9clltgNSsLREksQDWIYoRRIp/BdQ2iUBTLAujlBoD+tFrUNZvjrwnhaafQ2Cn1ONFQTPIGlOKZLVWotUjgH10GffEAmZUolymK+RLLmwlmVzcCWhM/RCzHvN1g1YMjYJV2E7QCqHxXwWo/gX/YR3gyApINWFVv1+ZjG6yKmtaGo4m6WiO27JtEmWvOAUpYVXlLuwlR/oplg1pqyI2CJEEQcC03jzZY/eGHH9ZjvAusqtFx43GHgSqUfOhm5S6P1ab6VIPg7n/UdApvhFPdd+xfL3MHYOVaWl/du5/UgdWnnqf5+g8Fq+3vQjw+8RjagdX3GY3uPV0FfrkKdGD1l6t998ldBboKdBXoKvA7r8B9IIoXZ/RYHQwGW8q0tnJhHwTdV95dF4H74FgbrO57ffvvaz2MdDrvMIDbUqxqSrVTl/AEAKgXoEpEJbNHeyjFZ9Ikg0tC9ZL9xdIyTDsAglY++HpVwygQsqoZG5Si/+Yr15Evd0rImjVDVGxLrlWpWAC75cn6gBfefWN0n0rF/t6OXfPf+8a7/fffN1itEUU+zp6dSNiPeK76HlaLhbRGbytWN2C1x7biOMaZBatsWXdpralglfiFijxCUQGrrifqTlGRshWfz4YKUbGoB/pAUpGqKe4afEWIGAhUDeG49BLWvYeKSzEAWM8rnd92dyIspT8orQbU35QqPMLABeaLBaaTW9ze3IiKletl/Vk5H2gFcHh4iLOzE4zGClcHgwPxAbUAwfpeCLwsVfWoyyqwWqSi+r68uMSUAUj0W01TuFx/067O7eD2iY8q/VvD0Kw/98taVYQm8Mr0gatKU/Y9KlVVubtJid+oT6UtOQ6lXT6OYmMRUGgtclWwZtlSFcR1KQCcMJPLFBsEE+bFsSNMU5iqTw0HY8t7juUqEyuAq8kU15MpZvMlZqsUaVmKDQAVq2R+VDHTKoHHJPFPdRwoWKUvdAIv0BrIOBWF1GSthLfK1YaCdR365dYKRKu7bfXN/ZzK/naavQVrPHbIMlhdUavmKOYrVPMVsslc4GqZZghcX1TXrJW1g7CfwU+n2pdzui5KpAT6KKX13+8ZsGoUq+vzDTsItg5GrW1QDLw5VtcaAGYfBKuuZ+a8Iazqy1rKOBOqErDy5kS/P0AchuKV3Hxwv9Sxpfp4ge+//14tI0xo1p0biO6Wk8AdOClz24DV+47DO8Gq2U7Zf/eAVbG/IXA2cHXf8d6eGyxolfobsLpxINiomNVYoFOs7qtr++/vC1ab59/m+Z5zjzelCFb5ml+DHcJTa9a9vqvAb7ECHVj9LY5qt01dBboKdBXoKvCrqMAuKGlb/M7Ozu6A1ceC1CYwtcrHNpCzy9q3zH1taPvAanv5TbC6NUgqS9PrvYbfnrRGV5Wo0wITIqWivwql8Z2jP6Yq5zSFm62dDI0pq8IoVV0DYc0Fe6Uti/fbGmxUgLsmknpDbtRJ9sKK0KHpA2gBiWFCsigFRDuW2uxtbf25eYG8b7yab90HTh/XHvr4Xekx6/bQOj1mffZt0/61NcozZwNWpYWVc8x1kTE8CjV6MUOcfFR5hjJPGdmt3qthKGBVFKujkdgF+B4BmoLVksCf4URG/cnxVtUjW9FLgU9lnqsvpkmplxAlgr2QKkxVuLIWnEtRmIj60fdCyqDVt1P2kY3/hPUVFfXruoU6R1Fqory0LaPGKiOwpAeq+qASes7nM9lfBOxRMekHGI9HePHyOU7PTjEeH8lxqNdTz2JR4Pqe3Jwg3yUILbJCQGiZsQ1bFavv3r7D7e0tFvOF2Grwloj6ojI4yhNlqFoacFkKZrkeBGSBwMZI3sPgKFoOUCk6X6zk/0WNHoUCLfmQjnvPRegFiEzwVRD6EsgVEPD5VsFKBSqhqIZr2feJ5YJ5H+EqVbvcZqpfCaX52QyXIvik9QF9cQlWZ1StzheiWL2ZzSTIapUVMl4Eq4747noC1AWsUu3reQLeXd9H5bgCV3v9AwHfVNXaAC9CdrE6kMNFoyXbTl9zGHFq6zOrSkS1AmioU9eWKWbPUOtevanF9RAHXwd1XiCbLQWo1vMUxXSJarGSG1sSnrZW56v9iX3wvdbqQgLTCCvp3hpYxWoP0fEQTqLzl/uajBuB0drnuqVYFQ9RAxGpOqaHb7mxRBCwum7FV+kq56Goswnk6Ydc1aI6tgGQestj8yBYbVoBfPfdd/Je9QPeQNzNO7Z9tKVVvYGH7Tlh+/i79a8tH+5mR8K6fX9Pi3vTj7Xd0dD8pF3HUfu9Qg4d1qO1pWhVO9uHwSrrQxBNCM2H3W+sFUD7+Ntel9+iFQD3h/WNGWOJ0Iam7e9bD32v4tzisfD8/FzKue872P5zXveKrgJdBX6OCnRg9eeocvcZXQW6CnQV6CrQVWBHBZ4KVne1l+8CTc3XWYBov5zbvz0WUO2DXfuW01bFbmzmNoEa0szZUOGIKksjScxFRS0Qht6PhCACUU0rNeFplq4ECjGwh+27vOijhyr/XVE9RauARv3byqC727B9oX936Gwfqv5ll4p1o6ZTvzWyCKmFDZhpq1ilb3j3ow1WBQSai3A7nu0L7V1q5PsUMvZT9431U3fiXaD1qWC1vU775tv+dWyC1QDPnp2KxypBISFRnq0QuAyvCuVnka5QFhlcqhs9D/3IgNWRsQKg9yhT7Y1itVQkJGCVLcicp9bjlJCTCU6Eq9LubZLpGUgUBj7iUFv+CVb5PqozqWbkmlFXyJT5lQmCappMisJzsVSgVLMlu5QWf1HIESCHoQR1Ub0owVaiyivF+uLm5kZC2zSYaSXUbXQ4xMtXL+V5enKKAb1Xe334UQQ/UAgpakdJg6+Qr3JRqkqyvcDaOd6+fSup1kvCUFGHq92BF/LmA1WiVGZ6ArH42RbUELgO+oS4sbTWTya0LUgxX65wfTPFKstlPUIGXbFtnkCVUJRgOogQGf9V36Pq10W/R7hGqwGCWm2lXuZL+UzWR25+eK6olrltSZwIVOWT7eOE5HmmQFatG2qs0hyL5QrLNMeM6d23U1zdTnA9m2KZFpQvw6F1AyG5z3Fj+nwqQJnSSR7eKE5M8xJ+HGM4OpIxI7CidyytEXr9nqhXK1E3b+7EEHTaY445+ui/Rbmpx0wVqRolojneNPcLC1YJ4T1aF9RAmWVYTqZY3sxQz1bALEWQV1IXu85237PnLb395Mj84kPCoBj0xlXxXfjGYzUcD+D2QlkOSbF9v3j0GpsH04tgVpPHfb1JwHmmYLWhWOXx1NyYsOtEQWuWa1AZPX25XvRWpYWFnkuaYNWRwDYLVq1i1QZe7brh1g6vsjDU1vUxx6X2a9qfw7n20OMOYDNzof2e+47j9vOb3wm2TBnkvNuYay0PdhmLgj7Kc9l/+OCxQJTeBijuW5ffIlhlXSX8zoT/Nc/PzXo0z8nt83VzzPj/rC+PofdB8v3nue4VXQW6CvzcFejA6s9d8e7zugp0Fegq0FWgq4CpQBusNr+QP3v2TNQ2NsjFXkw3L87ug2cK8jagrhkE0VZO7BuMfbBt3wXlrnXkZ6piqnE5LS2OujZbYFU23EXSJ3AhbIgR+CFKAiRCoiLH1dWltHBTFVgWuYSoKHjNiVUNot1sqS5/89hki9vf7QOrslJby7BKH9bdKletZYDCG1VZCagQsWErOfoBsLqul4G4uy7W9oHVfaCVy3xqMNm+udP++31zwb5u30VkU3X11M/evL4JVkO8ePFMoKPAP7brpytEvockCpjQhDKj+o2RRBUCz90oVkcaXsXXEeKJYpXekoLvIJCOLe6EqQJWBdCWkrxOS4sHwaqEonnyrB0XWVGJQpIwjzCOEHg9/2oFWoSq4g0p6m21HKCCm8FUBIQM5qICU/0p9cYFYSFhkvoLz6WFP09TSav/7LNX+OKLL/DixUsJsiII9WOCVbaE680CzuWaafCrDKu52g7MJhPMJlO8fvtGwOpisRQYKVo4E8hF2AjHE1imitSNwjcKQjk2MLRpOl/i+uZWftYO1Z8h0qwQlSiVkaIUJ5COIgz7Bxj0egpWfVeevkdVcoAkYUs4jx2+wM2yUvVpnqc8tKz3S1HSRhH6g4EEefWSRMbTglU9plRIV7mA3mWWi2r1ZjLB5e0trqczLOgn6wab8CrCZ8L1PBOgzN2cUJWzcJWX8KII4+NTOV5zngRuIMCYsIo3kYq1P63OYKehWJV/2ztGMqTmH827SDLWTVhmj7F6/K2LCqCSmmD1dorl9QT5ZA53mSOpWUMPNc8lbN9vBGPZI6AFqwS7sp0MT/MUrAbGCiAY9+FSsWrAqvXoZceBdB+Inrot4zdhZIR5tLIQxeoGKuuxxDN2GGotoK39Cvi5f1GxyprzfbJ/Nj6DML5pBfDtt9/KvrDbX5XHRu7VLWfY1s2x9o2rpyoNPxZYve/YKOtnbHPsd4K1elVn11YqWPt43YHV3ZV9X7B633nPKvg7sPr+Z/nunV0FfokKdGD1l6h695ldBboKdBXoKtBVwAQc3VcIgtW2x2r7Quc+Beu6Bb3RRtYGb48dgJ8SrK4v1IUcKhjQHwwBMuorAhnPR2/Qx3CosCMIY7nQJTTihfDV9SVmN7eYzaea5F3kCpYIX3eogNpgdfuS25HOu7MAACAASURBVCKDh4NEtuu3fUHaDLpS0MpWWgVRViFH9Z5NlpZxFVXi/Y821LCvtHPiMWC1Cdvb8N2qmB47L973de+rWL1v+5++HpZMMbwqwvPnZzg8PJDgG6ots9VC2vuj0EexWkholXr7lqJyUyuACM8MWO1FoYJVKlZ9zluGp/FegAJ2GyJFBZKA1RoIqNxsKVapVEyMYlV8LMUDssR8mWK+SjFbLLFassnawC4SQQFSQLZKxSaDyxAv1ywTuOrUlToqErTmKYo8lX1C2819UQsS0hZ5hulsgtvbidygYGv3y1ev8Mc//hGfvXqF8dGRtN43wSqBFdWiBHNUrKbLDNlyhcnNDa6vb/D6zWtc39yoLQd9kgnBGmCVn53m3EcZ9sQAqVD2De6uBGkEyWytv53OsVylSPoDPHv+Etyib7//Ae/enZsQOU+UYsejEXpxAl/2pVr8cuPQhedVcF2CWx+j0VBey3sbfKTpUkil7JPG2oMeq1TMEqzy+Mv5SiuDpmI1TRWsLvhTFKu3uLyd4IbrSrjteBpe5bja7k44WxYCdTn7Kiqk+fl5iSDp4fTZc4HwHLe6qDWwzPjtcg5wzqwhjPHhdMwvLVil+lb3EQLQzeubxwfd9+xTrQAqgnquc5phdTvB4uJGwGpQ1EgcBrMR7uuNILsPNlvSucgkjNd/53YW3A9o3dKP4Q/7CMd9OEkE0BeVY2w6EWhrcT9YNS3rNUOpShRVvt4+ux1yDDPjxi1WWK7QXALggmB9A4s3F2wvPitAT+OmYvXrr78WsCp2D5JeuP2gErx5Lrxzk8jUyL5LwGVDUSrH18a5aMvewbzpJwerRr3M9VpbGVgWb869TSV8B1Yfd3Z5H7AqX3kaO2r7/3nc7MDq4+rfvaqrwKdSgQ6sfioj0a1HV4GuAl0Fugr87iqwywrAgqeXL1/eAassUBtMtRWs+zxPHyryY+Drhyx/12dvfaZxB7CNm9w2Qh4G5wyGAyS9RAASG1C5HvSQJLBazGd49+Y1Li7P5cJaHwQBG1++7c/ebrvf2BPYVz1Gsdpc4v1KH704JTwiENM26jVcNR6bCjm5XZuHDcOyv9mlfnrwQt9Wwaiq7ihkd8yl9vh8KFRvL+8xitVdF5vt7dyqfEs1dp9KbL2fGMkfQRR/d3JyjPHRSNRsq+VcYCTBquvUyJYL8VhleBoVq6HnIQkCHPZ6eDYa4XQ0Qj82YFUUq44ESxGuWnGcqo9SpAx3KguxGwipviRclRR7VX/ymSR9CYri4+LiEjeTGaazBQ1cJeSIrfEU7hFeqVdoipQq0dlM1KJUW9JSgJYZvTjGIElwOOgj9j2kizlurq8wX8wEJhLcSUBWEEiL+3w5x8K08ZPMjY/G+NOf/oPA1ZOTE4RJT5SUPn1gAx/9Xs82oIsP53K+wu3VDa4vL/D2zTu8e6ceq/QOVajqi5VBAcdAXXpsUrmpakVRgmaZKGIJNBdZhjf0aZ3RtzQX1XrU64uFwXQ+R17WiMNY7shQffj87Bk+f/UZarYq39yIfUMSs74EWgVQFxgMEhyNj9Dr0V6BcKnQ46lTrY+r3Ed5nOE6jMdjqVGRMxipQMXgMfHyZBhVikWWY7pc4urmBhfXt7hdLERpS4FuDReF8bC0xzNRM9NCITAhVlmBuD/A6dlz+Rx+hvjQisJd5wVZXFVs2uBdh++1SF33BAVy2j6/Aafb5woL8oyV9fr1bKmnHUB6O8X84hKz8ysU0zlix0fi0g5D/VVp+cDPoZ9v+0HIrirmGjlveIUeaDzs9whWBwjHB/D6kfyOB0PuB4YBS530uTnm8qYZ54M9N/AmQW7AqowXrQtKWl2oX6sqV901WOXrfRMAZ+Eq13nT/UErAEdeb8Or/v73v0uLuwWr7fNs2wrAdh3cdz7VjozNX3fduHroJhPf2T6WtcHrvuPzvi9UEuBWbsbTNJE8+DY5VjSsADhXqa7WsLe7jzak/j1bAay/XewJs7SK1Tdv3txRicv+vmMf3DfW3d+7CnQV+Okr0IHVn77G3Sd0Fegq0FWgq0BXgZ0VaENKXijZ37169WodvHHfF/L2hdkuBetTS7/vS/vHBqtW0WXXkxd3BC5Uc9Jvkhdsw+FQYIcfehq8Yq4FmXy+WMwl5fzd27e4ub02LZt2afrCpuJL//LzgdXN2NWyTVSACVAjePA2kJXp781HEwjw909tK21CzPuA5lMv7Ntzad/7d73+ofc8BPbvgwj7lmdrdx9YHQ4HGI1Gst/Rm5HApceWcdRIl3PUeQYIWK0R0gpgDVbHOD08xCCJ5D0MrqLouPYUrFq3CXuRTLhK4OPWDiLOgQZY5ViTwdDigv//+vVbnF9cSVt5GPVErQnPFy9P/n6+WGDCtnMGbXkuDg8PZX5cXlyK3/DR4SGOR2OMDw5wkMQCgiPfxWq1kFZ/sdEg4pTQJ08gI29OUCXFECou6/j4WKAq7QCOT04kYCkgRBa1ayDKcT4Eh1VAvsxwfXWN68tLvP7xR7x9+w7T6URa/ekRy9b9mq3ltBSgbyzFi6JUTeBHoQY5BRGOjo8xHB8KTH13cYGbyVTUuvPZArM593VVpdMWIYrUNmA5m+Po6Ah/+uJLjIdDrGZTTK4vkS6moiYOI8JBrmeJ0Xgk1gb6XoVzVH9yOfx/1iOmx2mvJ9CdStKiqFAIWFWPVaqbRbWa5bhdzHF1fYPz6xtR2C4zBuhRkcq4JBPQZLLG+Bm0JnGDQABjluaIoh6eP38pQVuslagtfQJvDTJbiV/0dgu6Kkg1CGr9MInxLKyFlrb13W6b7AtGLWpBn4xfXSOfzLC8vMbi4grlbInECRC6AXzHFfVnE3QqZNx+cE6w05+jXYc+JaHwejGCgz788UD+n1YZa7BKoC6rT7CucNXejZB1K9UiQmpGCwZpxdfjoADBSmF4szuD0J2KbT5ld/ToV0sfXp439NzKuvER+twm9felUvWpYFWB/ANnVxsQ1njJU4/hPzVYXStXrR+vCTZ76DtDE6xy/WR/6cDqozxWm3V96LzVgdWHZmD3t64Cn24FOrD66Y5Nt2ZdBboKdBXoKvAbr8BDYPWzzz7TttWGV+pDalWW6tcAVrXBf+tqcytdWcApwyAkVZ1K1YOG1yxb+7XdVRRu6VI8HS8u3uHq6lrSvkWVtFZ07A4DcVt+pj+lYnWzpZt14TgRrFrISoAyHI62QEnTW9cCBbsse8H9kGJpnzpUkMYe5cw+RdS+97d3333r9BBYbW+7/fe+dbizDQ3FKpdB9SKhnLTtMxhpB1ilitVzavFYpWJ1lCQ4Y3jVaCTg0vdp68CedqASxerGqvAxYFXhkIfZbIGLiwucX17r3Ah4MyHGMi9wIyA1w3yxFOWqWAPkmaz3f/zrP4oX5t+++jvmsxkGVKvGBKr9NVzthyGiwBPlLbFqXqtVBjETW63psUr1Hp98EDb/4Q9/AI9DhKyD4QgBPVbZos6wKBNYJAFGbN/PS9xeXuP64hJvXr/G9z++wfVkKlCS/pxZUaLXP8Tpy1cYnZ4iHgzgBvTd9MU7lR6u9DYdHh5KYBe3bTKZYr5k0FSK2XwmUJUQjOuYphqec3N9jR++/QZFluHls2f4/OVLAaDX529x/vp7geIMIuM450WKJOlhNNRwKmvRQd2sQCJj1cHtY/DY2bMzRGEk2yDBVRIKRugH2Z7ZKsXtfIZLC1ZnC1GxSiiT46CsCVbFjEGsTXgTiVDbo2LVBYq0xEFviLOTUwR+IIpdDXfSY4Mc+30PZb4BiwxFE49Ss/9SQSrHVMmuMk369mfzMKtCT/VhNXCSdRRASVA5X6K4mWF5cYNiukTiBQigHqahR9sIemAr1NTFaM3kUdWy/n7gouSEigLxWBWwOuzDO+xvgVUBpmadeSyv6m3Fqj3ebQIKqZbd+Aqv1aDiLGDppgYriRVATl10KXUkWBVrjUYgHJffBKtUYH711VeixOQ47zru7bICeCpY3TrtcU7cEz5137HuYytWZb6Y0Eg99m5seu/76tWB1buV4dx6THhV8527zlvN8zqBf6dY/Y1fAHSb95urQAdWf3ND2m1QV4GuAl0Fugr8WirwscGqVfB8yPb/1IrVNljVi4kGahVvygC9/gD9g74ADsIEUS7VGiDCtzCgihfCtzc3OH/3BrPpFEWZCywRyate8e8ohSuBL02x0ccHq6oo2zzu4GSFJg5VioFs34sXr3TdoW2u8lQDwp2Pdir1+4z5Pih53zLtBeBT3/+pgVXOAabFs+2d7fMMfqqrXIOeHIgVQF1kGjaFCr5RrI6SnkBVPgcNsFq79V2wWlYSXJU2FKuhKFapjvQFiLLNna3/bKGfTmeoXQ9H4xM4Xii+nVeTqSg6qfQkUL26vRVFJ+cHoSgVY1TDLhdLJPR/PT5B5DiI/QCvzs4EslZ5KtsQBS5kPZ1S5hsBHpXfBJUF/YnzQkBgv9cH7Uiev3iO8fgIh2yLj2MEEoLliS2AZNHXBKuOQMfJ5S0u3p7jm+9/wLc//iBg1fUDjE/PcHT6HCcvX+Ho7Ay9w5F4kEoDO/1X2c5NiwACW5MuTqA6mU+Rcjsl5IrQjNBL1excD+5DtzfXuDw/x3I2FX9VHw6mN9e4ubzA+ZvvxcohDjwJr+LxgLUiaOVxZTCg3ypVjKrk9KXtnTVxEUYRzs5ORb0qwWZsTedT4CLb2SvM0gw3s6mA1YvrG1xNNLyqED9NhaoCVo1ftKg5OY8CqoSBPM0wTA7x8vkLHBA0uw56/b6AQUJCsSCoSlHHqneotvyrylbVmqwZ5bgSMEVISa9V+ZQWSOXvnQpFTb/SUo6VSwaq0X6hdiSsCpMViusF6nkmVgC8AUWwKgFWdyCcAatU+vKegiiOPQGqAlZDD24vErDqHlKxGsk4s9htsMpudMLV5vGE/2/VqZzjhNV8L9dH5l0jANDaIFjFKu0nSlrCmOMraySqcHoOG19W3gwhlF4sl3Ieoccqb0rws9aS3/UBkOeclsfqGujec5RsK1ZbHqy2nluwtXWsv6tY3VhC8H37bnw95pzQVK12YPUxFbv7Grsf8kY4jy927t63tPvOmx1Yfb/6d+/qKvCpVKADq5/KSHTr0VWgq0BXga4Cv7sK7AKrFj59/vnndxSr7QLtU7DuA1nvU/D7rADuu8hrq2ipVdKAKpP6bNRLAmvCUNSpg4MDJH16OkbyOiY9i9qrqgQwsEX78upK1H30lyxLVdnZx11Q2trStmLV5FLfVw/FPg/1fT7Vk5VCPU/gyXg0xsnpCb74wx9wSODkOJhMbvH69Rss6PFpFGJ7Iab01T4lcGv/6LfH2l4wWlVX++8f2yaivYa7FK139qFtY0OBJBSpbnFunYHSrM3/JaQ7Oz1F0oslyIl8mx6NdZmDCIwqTyofCUNpBTAWj9UxTkeHYHgV/ViVMBJYajiRfVDhKEFqBeEgQ9VKOGUlQJMwlIFRr398I56pBK0u/SKDENPZEnkBeFGCwWiEeHCAVVnh/PISVwwZWq2kjTlN1WOV20nf05OjI5wdH8EpC/TCCP/wH/6Ek9EhclF33+Dq4p14ycZRoAFNBwPZ53q9RFV9RSmWCJyfVHcyNK7X72F0dIS430NMkBxHYMgTH07tokgLXF/c4N27S1xf3SInVIoSDE9OcfTsOQ5GIwFbnuvLfM5yKmPVC5kBWJLcbtrCScy4Hmz9pqKSrfC8iUIvSO7/Ns2cIUh8D0Ebl00gS1hKiMYQsqt3b/D1v/8rvv3bv2FyeQHPdQQqx1EowWSqMIsUpFqYGtBbVwEf/37Q78kxmPs+wR7Bp8O2dVFYQoKqbme0ArjFxdU13l1d4Xo6Q05QWGlLPnmgBaucJ57vCPweDg9xenyMf/jzn/HFqz/g1YsXiIMQRZoJhF+uluLL+7d//xr/8q//hq+/+g7X17diF6A+uhHCOJKQNMJrL4zghiG8KIATeHACX/x+pW2+rlA6BVJkuF5OcLO8xbJcIS1T1GmBMK1xUIUYVjGi1IWzqOAVnthW6BHFKEwbqlVCSnqh0kaAHq0Mg3J9A1bjAHUcIjzsIzjswx32xB7AHvtlaUZ1y71wuUyRZ4WMMfdxDX5TZTRrLlYAdaVjRfWpRrJtDg+y++m/ub02lIo3CSTEjSLa0Jfzi6pXNVCQj9lsLmD122+/kZsaPLbJvG6p+XXE17jaqIPvuetl1uyp4LM2wWR2w+6A1WrbM3xf2NWu4+ed39kgq59IsdreBrlhIF7FCqp3q4NNuFYzha1R06fWdf+Z7mmv2PW9ivOqCVafssS748xunLRTrD6liN1ruwp8AhXowOonMAjdKnQV6CrQVaCrwO+zAg+BVbbhykX9A+3anxJYve9isH0RIi2rjeG2XnkEI72kh/6gLy3BhF1UOFEpRrDKn2wPXi4WmBIQXV4JUKLyqixtYJUu+JMHq8bbktt+fHSMs7Mz/Pkvf8ZoDVYn+PH1j7i6upKLUIENe9r21bDw9w1Wtb24YbkgLKTa8thVVKQzUF0wtW5Urfb7iXhxuo62/vNJwLoBq0CPCsz+JryKQVcCaAWsEr1UqBrrYO4iiNKRqkuqQql85Hy+vb3B+fklJjc3oMeuBiVVcLwAk9kCrh8hGRzi6OQUYW+AeZri3fkFricKVhmglKUpptOpqPEErB4fYdjvS3v3+GCAf/zLn3E8Gkp41Ww6wZIq0CXb6VfsOkecJBJORXUm98GqoIpvIfWhbyaVqVEc4+jkGH3e8Bj0ECWJtO4TNlJ1OZkucX1+jTQtEQ2GSEZH8JI+HFHjqhI1CEJRWNr2bv1ZICccXi5lO7LVSsPnJAmeT6o0qa4sRZUp/q5hhDBJkPT64s1q1YgMtROfTwYtidK7xpxq0ndv8Oabr/H6268xn94gYABZTLjqIaQ1goGqEsITxQLyCFcloCtJxPtUZgCVtQSrJPTS3k97gwrT+QJX19e4uL7GmwuF3pkoMBk8ZWwAzI0bijlpSXB2eoIvv6DNwiu8ODvDsNdHFIQoGUg2p0pa4RO9VVeLFH//2zf4//7b/8A333xPFA3XcyQMz/WpEg3g+aGAVS8M4RIccrs4L6kgZUiTUyGrMyzKlUDVSTrFqs4kEMopgbh0MShDHJQhgpULZ17DL124pfgLyD5lbQYkxEq8T6kiLSW4jIpXgaC+h4pK0DiA04sQjQ8QjYZw+gEqj2pac0NNdjljmVE7yDOGg6m/LMebc5lt/BaE8qZawf3YU19qucHTAquqMtUH149gqgnxZH82N+9YM+thTbDK/ee7775dg9Vdx1pCcTVgMAC3aYVwz9eXpwLADqxqIa1S+T7o+tS6fuxvl/vA6mNuMDa3oalUtdvfgdWPPWrd8roK/PQV6MDqT1/j7hO6CnQV6CrQVaCrwM4KPAas7vuSvg+87gVyO9bsscu878LnweE2F9T2M7gMtprS85CJ6AypCthmTPWcKFpUgUSINKfP4nSK6fRWVEY5U9IJaIptxapCs/uudvl7alCbD3vRfP97HoS1VNm1ArEeqgG3neCGF/rPzp7hxcsX+PyzzyWki/Wgn+Sb128kWT3NUvXia23QnTFqgdX3Gff2Oj/UsvgY2Psx1qG9Tu05Z3nz2mdyrUZlWBHblGt4bHWWK1a2LGsauLQve9rmzNpGcYIoodcnAZ0rqtWALece26EpPSwkYifxPYz7fTwfjXA8HKIXUYlJ5FIpgFrr8pq3D9R0VdSDBW0eCvELvbi6wM31jXiI+oRjXJeasCwB26P9MEEUUyU6gBfFyMoSt5MZ3lycYz7XoCnCWl6Ecw3oJ3kw6CMOQyRRiBcEeJ9/htGgjzJPka6Worwti1zCqggx2fZOpTSDmvj50nZP+Gs9m31PINTo6BgHh0P0h6omLz0Xy1WB+XwhIUyOE6E3HKM/PoYXRKI25XK4f8p8F/Whh2y1xO3lJWa311gxhX21kt/lWYrVkpYJCle571uQyaqKijGgx2uEIIkl0Kt/OMJwPMbh0ZHAXo5lsw2X8I27zXI+w9vvv8Xrb7/C5PpCQqySiFYC6g9KCwi+btAbyH7JZRDQMqCLNZWAJc4lo6bVndEVsEzLAqpVqSR+e3GJy9sJVgVVomoXQN7Hz6HyOQp8URP/6Y9f4I9ffiHq4ohBVmx1Z62yHJXMTVVZc/VceFgtcvz3//4v+L//n/8malneOhB479QCUqniZPAXvWod35NaSVAUVauhh9yrkNY5VlWKWT7DvFwhQ46iLohpEdU+ktxHvHThLWp4SwWrjsivCbpoYrAJvqJVgTycSo6kHo9+4gfrovQclLGP8HCA6PgQ4bDPHQkVbzpwP+KuZI5lepPNQVXyqR6pApRlzqjNAZ88/JWlUQyLoth8vIwH90rT/bAOYarF0kKDrHSZDv2EBdYqVCW05XiKncztBD/++CMmk8lGsWqOF7qdkGAuhaq7weqHwj51xGmdlWxXx3q7tq0AfinFKn2OGXTHbeYxgzdkeP7e9+DrH6tY3Qcet87eO5St+9blQ/6+67zWVKy2/dHv/SrSmK/t7WmD1V31+JBt6N7bVaCrwMevQAdWP35NuyV2Fegq0FWgq0BXgUdV4EPB6j5w9T5WAPuWuWud5ZLzkRc3DKZqQkJ+HhOwh4dDSTenRxmldNLSKa2/pYS6EKje3NxgcnsroVWi/jNqzrrcbpHcV/x2eFXzgnnne/eYzxHbbXuqPrwG3GZR6PZ7ePXyFV6+einKVbZkE2zxwpUX+hasUiVGyNR8PAas7hvLfXV66t/b/rz7bgo8dfm7X68KVQtrSldhqnbm13DZwk2IKtlS6tFIuElOQs9UtmZL+zlhVOAJ1CdgjSIPoc8n0ZEBq3WFxPdx1B/g2XiE8aCPJAwREGJJ3rt6AKtkegNhagtMjO8i4dnl5SWur68xmdJHlEnwCseo7Oz3DhESqoaJqBEJ0+D7YDj8Ms3x/esfcXszxcpYZBD6EQjSL5at7mwTHx0e4OzoCIe01PBc+GadqK4l2KVyluPFMaJa0voYC/w1rdq2rgQF/YNDDEeHOBgdIohizKtSwrQc18dgeISD0Sn8KNFgOUIt+rWall9+3mo+w/zmBreXF7h+91aUpNlyKSFYBIOEXuK/aZSqXA5DnjiHJbjICJGl9d31BBxGtCo4GIpVwvDoGMPjE/QODnRZKopc2wXwWDGf3OLtd1/h4sfvUOYZGErGOULLB76WYDVkS71YgTpST46HDXviMsXj09zE4LGM/qeX11d4e3GBd1eXOL++xXKVix1AljMgTFXPHAP68X7+4jn+/KcvJWiLrf91Vci6MHxLoSpQ831iGVFjPBzB92J89+1b/J//1/+L2+lCrBYqVxvrBR5bCEnFKuEybwawBr6HPHCRezVSp0DmFFiJIQD/KwSsSsCTE4gFgD+r4UwL+KsafuFySkvdZf6bTgMe5wktRdnrUkhM9Mv/cVB5NQoqZCNPoCqffi+G46nPrLWAaYPVuqIiWJWmtM2QOnN/dLgdtF4g2N7s/YI2uW/La7hsoyU1KlKuo8yjBlhl4hj3MYJVWk/wJ1+3WCxxe3srbdc8v1grAB4zmg+1sG3u09tt7KrofdgaYO/xrmVRY1vlrf0FAXfz0f7Mfcf7nTdC38MKgFCVT3v84Dmb5y7d5x7umlCv4PutAO7eONt47X6qClZuN+cWa8BaPDVEdJdilTemXr9+vf5e1YHVvXtP94KuAr94BTqw+osPQbcCXQW6CnQV6Crwe63AbwWsPhaqyvVwC6wK2AlD8RwkWKV3I7mFBau0AaCiiBe9fM4XM7lgtu2CcjHXvOp+xGSid+D2Y88F8T6wShXVUxSrDKnp9dbJ68+ePRO/yyROxH+SFgdWsWqTu23YlV3vDqxuIIfMK2pFHaAkQSV0qQG/BiKCmaJA5AUCtk5GY2nxDpi2XuSYziYCCVZpJhwJoQsvUg9Lqj5Dglcuvyzhst0+8HFyMMSzozFG9Byl8lhaxEmgREtoWoYJGQxMkuTtja8w296vr2+k5Z5+pgSmhIshwaof4eDgEEEQIwwSuK56QjLsiSnzqzTHxeUVJrO5eLZSzUe/SEJ6mUMRYSBDsRxEnouAYT21tmxvPCL1hgWrtgZYjf1SXml2CdaUsK43GMrNj2TQR+a4WDIJPuljfPICh0enCMJEQpcIxuxTbApurnDx4w+4PX+L2fUVFrOJhDJRKci5zY8l3LPqRM+nz6nCbrb/C8BrmDfwtWyFt16sMjieQtaDo2OMTp+Jr2tyMFQFq23fN9BnMZ3gzfdf4e13X2M+oTWAi17A0KwAsR+rklEzljRczPc3xxrxO2ZhFK5yXGhTcDOl+vgSb84v8fbqCtP5ClmuoVNU7PKeSD8KcXQ4xBcvX6xVxASpRbYyYDUX1WpOewc+l0sUWYEvX30uCuY0c/E//vnf8f3bC6SEYfTzNWDVBlrRl5TeuFIjgc8BisBFRrAKBau5W6L0K1R+hRzqc+nXHsLMgT+t4MxyUay6OXcmsQ3WI9u6dV/9LzlvOA4cKxkvzxXLgcIHyiSEd3SAYNSHG1MZzNdY0m3OAdxLZP8gNKW9AgGqLnsD6IwiteUfY4Gj7JeSZuZoMBaXZeCqtZwQn9VC7SUsWFX1tH4efYq5LxKsErCu/aPbpwRaATQsPtrnvJ8DrFb19g3EXRDyodNfB1Yf8eXgPV/SBKu8EfUQYN41d9Zz2czpDqy+50B0b+sq8AtWoAOrv2Dxu4/uKtBVoKtAV4HfdwV+C2C1rVLcN6JtsMrXszXzcEhwo4pVevVJi39VSfs/g5wEqhoYIxeYjQvfpvfdvs/n39tqpL3veQRYZejQYwEzx52hQWenZ/jiyy9wenoq2x2FkVzosyWValU+12BV0ss3QPj3DVa3oaqOH8FqjYJKPnIeBurUEIWpX5YYD4d4fnKE//2//FdVwI1iLgAAIABJREFUC0YhFos5Li7O8frta7x58w6T+QKTfImsykVFnXBMRDVJLkOVa4VBGOL08BBnoxFGA1WDCuejaE8mFsOuVOEn76O6kJ6U4kuprbAcX6qShQl6oQAyWgHwMwkWPZcwyhfI6rrauux7ARgKTxVkyUC3vFQlp3wQuRbVt1wXGzhUS4CVQ39S8RzlT5sXrx6ZXB8qDql2JZQTWGaU0YS9su4GMB4cjgSq1l6AjIFfwyFOXn2Jw5NnorQV39gGWF1OJzj//lu8+fZrXL19LYpVCw9U9ZgL0KbFh4AvKlQ9As5IVKN8ikerUS9ytQQwm3UUpaI5CFhkzNcSsI5Oz3Dy6jOcvvgMMZV0poW/kCAjB+lqgXfff4Mfv/4bFtNbDJNQ5kdMqwETmCRjZz6bhZDgLCrj5SaOSaY33qvz5QLXt7d4fX6BH9+eS6AV1bxLQvOCfr0Ohv0enh8f4YvPXuHlybHYTKTzBaikzPNUbAAIVufTmahXs2WKKi/QT3o4Gh8jGZzixzeX+Je/fyuhWWJ/Kk+jWhW+6KhnLAPQJEzKRxXQCgDgbQM+CVbr0IETuag8oOQ8KGsEaQ1vWsKZZXAWJbxCbQCoRhXjFCqHrTexqafjqx+tOiM4yJ0KuQ9UBxG8wwHcYcxUK7FB4D5CiauFvgJBjRWAKLKpSl3v1mZey+ir7UKzzYH7EsejCWJ5ztDzqcJVUV6bICuxLqg3ilULy7l0tlxfXV2vFatWHdo+R9RWvmtPFrLbbY7HHVjtFKtWsboPrDYhqp1O7ZsFHVjd+62se0FXgU+uAh1Y/eSGpFuhrgJdBboKdBX4vVTg5warzS/vcsm69gy8v+JtgNf+dxusWn+xdXp3a9FtKzlxJ6XiLIpwMDiQFHKq96h6oyKPFgA/vn4tICrNs3Vy9Gaxd/1RNxfFjf5R2WBz5d5qudw73/a0eUrYjasp1oRU/DchDhPgGfAicMhhEFe5ThwfjUY4e3aGF89fiHKV8Ix14HayTfz8HX005+v3SN0bQts74/JEO4Jd29wcy8fMjb11+1lfoNCwJjgS1agLv2LYlIdRlODzszH+01/+Af/b//JPOOz30YsiAZGL+RwXNwweusDbq0v88PYtriY3yNiSTMuGQEPUKno0osYgjgxYPcSwR7Cqajxpi5ano6CVkMuo4qyvIGEiFaoEq/x/gZo+E+KHiKJEPU6LCqs0VdDoUPlENSfbl0N4klqvnrBN542UAM+kmbPkhKy0QyikxVx9O+uiFJVqWdKPmH6T1rc0RCJhUIk5HqgpKL06yWMJN+M4QdwboHA8pGWN5HCEsy//jNHzF/DD2BBYttQXEkA1u7rE26//jtdf/Q3XF+/UA3Y9dzU8jJ6ZXG96tHLOiwqSrd9SE7ZqxwhCwmZCZYJfTYTn3x22uRv/5Q1UNXdaDHBM+gc4+exzPPvsCwyOjgRY81gjAJz7Z5bizXdf4/XXf0O5WuBwMMAh/WkjwmwqJbUFmetdVRvrBBZF7rPICGmdl4Rz17d4/e5CAqyup1NMZgYal5UEZo0OBvjs2TN89vwZemEgKuIyzQV6c70IUfM0R5HqePH4x3pyPU/OnuPo6AXOr6b453/7WoLNaDshLfUtn0axtDBWAISNVK3S+7RwamSoBK4SqFKZ7QQ+SqdGVZbw0hLuPEMxWaKcpaJi9R1f7DM8l6psjo0ku0n97A0yqxTn8unlmocOvPEAZeKhin2Aiu8yk+UQwEdhDM8LTAgY9yuFp3Y+sxbbwVQKVptWK9YyQGE393d6ffLGgqeg1wRYyc25UkOxCGO5f0nYF+eQYbfpKsUtb2S9fYeLiwvZR/Q+moLb5nlmO3axfXBTVbp96HxvdkbYmxqPP9fK+VrU7hslL31V7Xl837n5zhrusOvh8jdWA9vHlV1rynry5h9virCurGnTCuA+qyC7rH1WALvW2W7vr8UK4DFgtbmd7e9K3M4OrP6sXx66D+sq8FEq0IHVj1LGbiFdBboKdBXoKtBV4OkV+LnBqlzqtTzQ9qks9128td9vt+lBsNosVQNCUbHHBHJ68vGijRdhhItXV1fy//Rc3bW+ksreeNwPVs3rnghW9TPvtwvgxXzghaosDKg05MW7J2BY4CqhF/lCoT/Zbnw0PpI09qPjI2nh9hjskxG63eLy6gozKtfouWjh957wKlHzPcGO4L4L2K06igLs1/RgfW2QmSdWAIMgwMujMf7pi8/wj3/6UqCoy9Amx0G/n4gCMqOPb11hlqZ4c36OH968ldbu2WKpCknxiFQ/yVE/wcnwEMeHQ4GsAQOwXIZg8QaBwtQ1WDUwnB65Mp+LArS2oNWD+lTqXDk8HMuc4L8ZyEZPYYUqCve025lqPwIubx2wZEdGeYnOT/HoLGtRj2bcZ4wSkqo9gta8ZPt9hSDQmxlJr4eYgXEMUbLBXxIUResBKloDCdESpSqA5GCEZ3/8C05ffQHP+CEbEoVitcTN6x9w/s3XuHn3GrOJhswxnKsdtENgTNjFdnmxYrChVaKupQKYEEz3KYGrYm/ga2u/abW1tsPrvd8kzMm/CaNcB8OjE7z443/A88+/WPuv0iKA45SlK5x//w3efPN3VFkqIV9HwwP4ArBV+ciCiict7UcI3UQJybHR6jtiz5Dh6uZW1KoMsLqZzHA7pWo1lRpGfoDRQR8vz87w6uwUEX17y0pgKvWgPpWvRYU8pXJV/VUJVwl06SctYPX4BS6up/if//YVbqYzlFwBkRQbabGZDDXrY+Aq6+RTBS0AFShQI0clkJW1ITyvfcLNCi4DyBYpsukS+WwJItXA9eE73hqsCjCS5XtrT2PCXS43cyuUkYsy8uCPeshCoPAd1LwPUJpwtTBGEvfkWOnAN+3/ou82ENvYbjQBIHe81rFNFKsM/DI/OU56U8NTaGqguNoBGE/hotwCq6wbX0fozxsdvJHFDgF7c0nOX1vH/IfPATvPS1vn2qeDVZ3GG7hqAaOFq+0j8z5/049lBdCB1bvnxKdYAbTf3YHVX9N3jG5duwrcX4EOrHazo6tAV4GuAl0Fugr8QhX4ucFqW4XYVrDuKsM+sLrr71Zhs/NCbheiNHDVLquQ9lgNueCFL9PCRZ10D9y8D6zS49JenCoFaSlY12TKpNzcMw/2glVCIC8QSEYAREhGaCWfXRHMUC2ocI3bSFhEj9XxeIz+oI9e0hNl62K+EOjGC1dCVlnlVmiVXcW7de/AqphCOiZxh8CqBvq+jz8+f4b/8tc/4uXxGDXn0nKJ0HEFrBJShL0Efr8POhhmdS2emd99/z1+fP0GC6pH2Q7PIKsgwNHoEKfGXzUJA4GqhJT06mQYlnqCquJRB1D/n8o6+nFyXDnOVDQT3vGCfDAYihqTDyroqOwTlasEQDHQh23/BGm6fCpY7b68FjIb+MpPpfKRalBC1TxTj0m2sRMyUXkbBh56SYRej0pUQlW1O1AfTSpZHVWNc3fxfDA7Pq9d9MZjvPjTX3H62ZfSci+t+pyfFVv7V5i8fY2rb77G5PIclWn1J1ill2xO5WzDC1mUt0bRx0T4NMtl3nP7rf2Fnf8EegTKfLl4wgrsdsU6QB7aSb6ByybwiscQqjcPxkf48q//hC//4T9iMDw07f4K4AhXL77/FufffYU6z3EyOsRQVPO09mA6vQGrbL8vWUe1UCBcFbpYYwNWCecur3FzOxWwOl+tJO2equfRcICXp6d4fnKMiNtCgEzYR7W7Y8DqKhMgLlBVFMYcxxVOT59hfPIS725m+Od//bsoYkuUakhQVnC3gp04hlStGlsAX+Eqw74sXCUIpSkCx1oUpYSlWQEsVshmS6TzFQJ48AWsumozIWOgtWdgGTfdPsWrlfA2coAkhDOMkfolMpfztgQYkoVKwtjiuIfIj+E6gcxnVauqmcv6cLylrDSK1eZNI9afT7NPqV8w4aqCVWsJYO0AePzlnGoqVi1Y5e/prXp+fi6qVTFWsCrOXxiscs7zvPBYuNqB1V/oi1wrvOqpitWmItl+X+kUq7/cWHaf3FXgfSvQgdX3rVz3vq4CXQW6CnQV6CrwgRX4JcBq8zPbX+h3bc4+sLor+X2trDFBJM3l3tX9GEWeAYgETmyFpsKOik9R2hmYcSdzyiz48WD1HtXRPgXrXisAT6GqJLsH4pXK9sgmKFCFldoCyOv8QFKEQwYkBYGoFAmVRGVVlWJ5sNVJ2hqcnxqs/vqsAFggDY8SgF4TrFaIUeHLZ2f4z//xTxi6Di5/+AFRDfSiGHFE+wUPycEAfr9HKTGChIppD+eXV/j6m2/x7uJClKZ+GCCOYpycHOH0+AjDfoLIp6rPQeC7Eobl+67AUv1PH+oLyoAe4/lYlus2Wr5WE8pjAYUcc8LAhKDdwCAqWwlYJTXdeP3q2Gikk0IXerhuUsoJMfOUbeTaUs61IcCj+pIAlWFxB4M++oMegoiQVlufdYUrbfcmPKMfaQUsihrRYIjP/+Gf8OzLvyDuD9Yt+XzvarnA5PxHTM7fIr+dIFuuRN1JJSoh8nK5ELhaULFNWGW9YQVAa/s2t41/5/7OmylppscAC8dUlLsJKrKeq2trEQHOpg3c3KjxGeIkYDEAPWL/8Je/4g9//kccjMfG61PrmC+XePfdV7j4/hsJ/DoeHaKfxOua0D6B46LenRwL2h7QHlUhHPfdq5uJWAG8vbzagFVC/LJGHIYCVl+cHOPsaIyIyk+C2bKSUDW2yROeM7RKFasFKnroViWydInTZy8wPHmOy8kc//y3r3BFsEq/WFoVFBrUxv+X0D+GahmwT6hMyONTDU1Q7LrGKZSOoTTMAGrKq1lMtsunGVKCVVGsUon9MFglqKWVQMqbGbQ36AVwehHqfoDUK7GqGd7F4KgMnlMjDGIBq3HQFxWsEnGrWG3e3Gq11QtU3fZZVd/bcm23Qs9gtd/YVq1y/+C8ynMqtV05Psv+Q8Wq62iXwO0E5xcbsMr9sK2wtmruh075zRuJdyHn0xWrBKvyLtOpYfdxe3615xO7Tu8FVgVQW3uBT9cKwALH9s3ax9wc/sCvaY96+4coVjuw+qgSdy/qKvDJV6ADq5/8EHUr2FWgq0BXga4Cv9UK/BrBanud93muti+ECFDuqpP0N1Sl8kKXXqoEGQIjRe15fxv+GgaJj6niLCNUNaDt7uxpN7jLOj7wEZv07d0zke28NkGcwJSwNInVM9N6o+4C0ArezDobIGc/4e6F/cN7wVOtAOy4WB9Qm/T9a9/XHGnfruDULry6gF9meHU6wn/9658wjnx8/d//p6hWfddFwnHqJwgJSQcHCHo9DMYjhHEPl/RdffsO1wxNWy0FwPYPBjg+OsbxeIQDvofqZM9FSDWrT29QbTEXcHNPITnHlwv1J5QWbCoW6YNpHpuu/o3amsFQRU6vSO4PBZaihDTKSePH1/RYFejHpCsKEgluBeQr9OczjkP04lhUmZ4QSuMpSYzDnYfr7/rIygpTJtt7IT77h3/CH/76n9AbjjZQlWAqXeL67Q+YXZxL6JIAOt4gKAoFq4uF7NNiCZDyxoGFq6pE5D7S3De4HVTbCshs7Pfa0l2awCMtlszhtdJWw8JMrpQqw/0AQRggiEKBq/3eAC//+Gd89ue/oj88VPWlSbVnuNabr/4dt+9+xCCOcXR4ICpk8aUtcgFzAlZtMFJJIGXBai7t+eKxen7RAKsc51rm2Xh4IGpVWkiEVIDSc1QsRGgE4Ii3ahusgnB9tcTo6Bijl5/jcrnCtxcXuJ5MMZ8x5CqHXzpwzXpYyCTadRP0JUUxJsCqNqXyV60tCFYLurU6Grjm146EaM0nM1RZKf+mCps3DQj5CP8lHCsIkVcV8qpAVlfIAgdOHMIfRAgGifispm6BDLRvYXBUCg+V+NzSY7UXH8B3aQdA1bI5GstdM2MFIDcMNjuQHts0yEwHXiE75wSXL6BbLDNqE8DGcW3MEfFc3exPTbBqrQDoa03FavMG2PYu/LAVwP7j5n6w2l7GLtueJly1alb7vqeCVXl9zV22MMpY9Q1+6PGhHqt8P/dtPh9zzrHj+hBAbX7H+DlA665OnH1g9aGx6cDq/r2ne0VXgV9DBTqw+msYpW4duwp0Fegq0FXgN1mBnxussoi7LtYeKm779T8VWBXFWp5jlVGtlil4Mn6GewfftPjfAau29b8FTT82WJUALkcDdjR4JxTFKj0iFbRpC/Ou+tuwlfY2/tRg1X5eE6zuuzDfOw6fwAuo3CMtoIrPI7gslnh+1Md//ocvcei7+PGf/w3lbAGXCjq28oc+/DhCPBgg7A9wMB4h6vcFAt5Mprig3+1iLirWwWCA4+NjjAWsUnkXKFylr25AOwjCJ86FO4a4qlg1ilNVZxbip0pYSihvL9b5UxLPDQgStRpvMFDNaQLRVNGtcIKqbirOVK2nbdCCdQnFXF8sKaiYJMATyEiwGkaIRKmqQVIbVajabcjvXQ/TZYZZmmP04nP85b/+Hxg9e2FAKC0AXBR5ipvzH3H97kfUOVu+SeoUrBIAp6tMoKp4Jc9mAlmLIhPIZZWqEkZlLBEIWbnddt9vSratV6YmyVtlnQK4jeBcQSuDlbjMkGCVfqkMcTKWBclggBd//DNe/unPYMDVxlLBwfTqAm/+9i/IZlOMR0McxKGMGy0ApM5UksuToUkKVjlWqzTHZDYXqPr23QWub6eY0ApgsRQrh14SY3w4xLOjI4wP+vC5vY4r3qsxPVBrBzlrJYpVhlepxyoVrflygdHxCYYvP8dFluHHm2tcT2fiwVxnOZy8hpNzvpQggCcX540eKjdtYF4uEJ4Mk6plrQ0tJfjvymVLvyqZOW9pRbCcLZEvU7EZ4JwmGCZQtWA1iBK5+bVIV1iyzX+YwO3HCPoxnF6I0gdSR8FqRQfWagW3Jlj1EYU99KKB2lnQgLUJTC03lftcm4M2oaqCVUtLFa5KMJWMh76W42LHk5YAwmANoW2CVTkO8/6LKFZTUaxeXF6Iz+rvFazy2ML6dmB1/0msA6v7a9S9oqvA77ECHVj9PY56t81dBboKdBXoKvBJVOCXAKvti4J9MO3nAKu8iJbW5zQVNV7G0CfTnviogboHrDomxaqpfNvlpvqhilW5IBUvQloCqDIwjAivIlHK8TPpT/gpgVULIJpgddcF46Pq/wm9yKqVBeRQupktcDZO8L/+6RWGrov/n733YJLkyrIzj8vQqUqjUGgUUGhoFIBG6x4Oh0bO0rg0G3Jthe3P3Nm1NdqOcYbcGTNyp6f1tEY3gJKpIzOkh8u1c+97ER6RkRmZVQXRgAcQVpkhPNyvP/dI/96553Q/uo98MJbEdc9jEJILv1FDvdNC0Gyh1mwhrNfh+j5GUYSDbheD8Vhe1yJY3dqS4LF224BVsQioCVydeqwaFahtXbeAh5CON/EvFf/gWDw0y44Z5EBUd9qbKLBMsnkZrto2aII+trwTVNEr1Y43gUxwIYFwDIEqKVb5s4YzKSS0x5q21StYTfIC3eEYbq2NF99+DzdfeR1hvWHUqi6yJMHR/raA1WQylokFubF9nyFMJnxOAGSeYdDvy53by88T8Cd349/JlnVfQ6MsWOZ6qJjcWh4Y3CYK2xl4E9gq7f/2eYWHPB6FHbvabq4eoQ4a7Y7A1esv3NZtEpsEtvan6D56IH6rhPJbHBOeK2BVoLa5W7CaiX8yA7hi9AYj7OwdYGfPgNXeYApWG406tjbWcHVrC2uNhrTZE1hyv7RqNQWr9MUdj5Gb8KqCYDXNEY+GWL9yBe2bz+MwTrA3HuKI0HY4RE6wGudAnEkQFlXK4uQge14BOyE1Q8wS8WxVl2o+wwkghloxaU3Aqtg/sK6OWEhEwxGySSxjukErAQNWeRw4DDJLE0RJjAmVqJsdeJ06/FYNOcOwAkfAakYrAIcTZBM4RSb7l3YAzXrbBFjZFv/5E4jd5/qoGFnMg1U+zNrTtzpLjbrVmSpXCY1tt8DMlmbeb9vJqcomWI3EY5UBiTvbO1MrlpOntC+3YrUCq0/3JcbxRmsfTqgu81hdpVhdVN1SSf348eO5Cbfyd8LTrW317qoCVQU+jQpUYPXTqGq1zKoCVQWqClQVqCpwjgo8LVhdBurKH2vhWfmxZwlWl10slJV3FijNfX5JRSTrb4Jo+DNVeIMhlV4jATMWndik5tlyFiSoAlVUcSWaG4It64tqg2bkzcXyFu2yQsosuqyYErCzJHRrXpeowUKEORJeVa+jVq+ZtHdPFJTL9tfUCmBhzU6kqNse51PGlS7ntAb0k28qK/WEUxgfv3MM23O/5KJj7dwLPuOFqlgF3KIQsOokY1zu1PDq167icq2G0cM9ZP0h8jQREJcjUysApsHTX1UCyEKBq2meo3t8jP5wCKati2KVYHVjE+1WCzWxfKiJIlHUygLyFFDJGJzaO8z1NQvgsx6qDGyil6hYXhhvx+FwZMaKGXQCkZhIr6E9Ms4ZOOQQn1nPXiqmA2nv16A0VbLytYFv4GqgzzMqSJWY9AylvYD1Z9UWcY72YTTBOAOu3X4Vt995D631LQUGVDnmGY73dnDw+J5AVRVDmjZzTojEsXiEUpGrTp7AYDBEv9fDaDSUQC0qCqnUtZ6YPsEqf2cglgl9mwJnA1Knx+QJRbD6f3DdrCJTjgVzXpBwJp4XjO0Aa1dvd3Dz5Vdx+cYtgdHm6EQcjbBDS4Cdx2jXfbTqNamX2pKkAl/VB1nvaZpL8FZ/MMLeQVfA6uHhEY77VOhSsZrKBMuljQ1cu3QZLYKXAqhRvRmEaIYhPLhiozAZRwJIBU4ThLJtehxh/eoVNK7dwGGSYn8ywmASC9Qskhw5A68mCQoC2YSBWDlcZrgZy1wuh4phriNVt4TzoualLQR9UQWUmtpwokHCpCDKWS6X1J9w1XoFM7AqFr/oXJTBeejB22iJt6pX85BSARu6SJ1M7hlSpDltFFSZTdBPSwaOSTXMMLYZC6f0GTdXsAoQ3M+sXmz7tPhRi2LVMeFsCu05lgTMTxXZMw9iOQ+bsLdJHKHX60GsAHZ3p6rkk9YwpwQfnvuk9eRWAHPfqcxMK1TRLv+WJhhWTZIuPR+XrAA0Ae7s75CntQLgsWNV7Fyf867zTHl8+n4o2wace7c8oxc+a7DK74Xt7e2pxcVZf8M9o02oFlNVoKrAU1agAqtPWcDq7VUFqgpUFagqUFXgSSuw7KLCAq8XXnhBkuNP8+Zc9pmLy1sGVlet66oLHV5AyIXpItwoLfg8vmj25VR2NltNgQ+8eB8MBqIeGgz6M59VE/wzvdi11MCsh8AsCQLSdlX1RjSejEwsZ2iOXHvrRdnMg1XXohyKZdWrsg3mA2378dKazz2oUJcWAA22itfrolxlG3aRzUPdE0pgCSOa3RbBajlF/Tz7/jzq08V1OM97zho/y5Z3kQv/VeNK9tVcYvjJtRGPVQGr1gogwmbLx53ntnBzYwPjR/tI6SGZxIxUl3T11nob9fU1OGEgWeuOBErVBMT1RgOxBMiKXBSrVza3sLm+IZC13mig1WwIWCVQF0WkA1HCalu+8diVcapBVmbECQQSv0EJLYsksEkAa87HCH0VntrxqlaiqrgkFKPiUEAhX7cA7QUAmpZ1lost8WpNwfZ/bbWXdntZB9415V7PF660eXeHI7S2ruDld7+Fqy/c1tZtfr7jYHTcxc4nH6J/fDg9dmT7faNaJRSMM7H0oJMn3zOOxqIMHPT0uBawKkFDqlqlitaCVQZtkZWJdcK0YouTGzyeFKiZ/6XlX86XrLOtnUy46O/qqTobM+uXr+H5V95Ae/OS1tlApeO9bTz+w+8QD3tYbzdQ57hgOz3vpq4Ei0muvrcRfUmHYxx0j7G7u4+9/QMc9waivufzDAvbMmC13WgJIqRvaTOsIaRFAxhclkjoFy0AqBiVACsDRTeuXYO/eQndJMHjQQ8T+lGbscSWfcLXLEpE7Yo4V3sAKpbpPWqsFXScxRIEKLDd+O0y8MvuC2n1N/tYdgAheSlEj9XmcTCKxjLpIB69zTq8TgNZ4AK+g4IK3wDI3ByFVyBxcsR0cs1zPTf7AdrNliqrS57Ys90yG8+6p0jVfaZsnYB+YpshwJuA0XiFckJFIH0gY0HW2Si+y8ateny5AvmsYlXBqh47sv2lG4+b+d/nAeSit+fJ78eLg9Xp2Dce4FP1rQGqF524WvZ6AbT2u1JOsJ8+WC17rK76e2Nxna1tia2NTmTp9/2nMTl41vdd+bmLgtXF7Sr/zu0og9XFdVj1HXjeda5eV1WgqsCzrUAFVp9tPaulVRWoKlBVoKpAVYFzV+BPFayuuhiS6zMTJrJ4wblYnHang63Ll9Bpt1Gr1UVVddQ9wvbONo66XbnA4IWY+i6q6si2+Ntl6YW0pn/zX6a025AMSduOmej95GD13DvUcAAvCNBsa1sgg3NCL4C0ns5dqC/oXb+EYPVJLghXja1VF5UzsOpIO7eXRmgFBe48dwkvXr2C9KCH+LiHJBojz2M4HrB5aRO1tba0MTOUh0xFxlIYijLwsHss3r+EqVc2L2FzYwNra2totVtoNnRSgONOIGcJrNqWUHvxvxjSpCAA0gJuxznHLf1HZXRIK3whie9ctg3GEuhrrCXk+BI1q032Nr8XtALQlnhCWK6jglVoQByDpAhVCVVSwhWdLCG47Y8jjJIUt157G7feuItGs62QmL6qUYS9e3/AwcP7SDN6aCrvohqRd663KC0jHrMJfPGf9RE0mtIav/3gPibjkcmc0hR3nQyh4lZhMcGqnkNmmXJWMT6d7CAyy7MpSBW1uO8bJS+Vt+b4MpMuNrCJy5WlO0BYa+DK81/D1a+9LJYAVq2XxhMJstr5+EM0Ax9r7bqsCMOrYMKrLFhNslQ8VofDCN3uMXZ29wxY7SNOUtlv9Lhda3VwaXMTG517qwfHAAAgAElEQVQ19X51XISep0FWhTpbWtWqBPsYxWqaF1i7chnu2joOJjF2hwNEToHMhAxxwobvS6IJ0ihGMaH9RQZwMolQVPxgcwG1tBvIaBdgQrPknEmlNYGqsWSYjlEeBAZsq7pTMTYnfMQCIE2EwXlUvTZqyFzC3lw8WxG6QODA9R0kLhD7BTIzscCxwGA/josyWJ2CMuMPLL9bxbfMbHHBs3Om9dnl+Ce85l3qBoJV9bnm2OKO43dANCHk1xuXwrHG8TwLr9oXxaoElInHMfd1yed1AazaY9Eucxkom3/sycCqHt8zta1VqS47D1703Cn79E8MrC77e4Lb8VmC1WUTiE8LVsvfldwWBv9ZxeqTfI9e6G+W6sVVBaoKPJMKVGD1mZSxWkhVgaoCVQWqClQVuHgFvsxgVcGIqmHOgmHrVHJdv4atrS0QsvKClSE3O9vbcqHb7XbR6/URTaj+MmqicrCJgCNPWkx5MS3+poGn7a+TifwbjdmKSjqg60KPwfJtBmtm/f5lxaq8eqFV9dS9TYWc76PRboodgKwTvSML/dRlqmKBPV9CsLqomF41FlaBATumzjrSCCEFBLGBWMKrItSLFC/fvIxXbl6H0x8jOjpCNBogTcYSOnXl6hXU19pInQJxlooSkenpvihYgcPuEQbDETrtjlgBEKxubGyg0+mg0WjIPpbU9DmwatWYM/UqlYGzbSQMYKhQgWQSi0rVTiB4XjA9dkh5CQ2tmnQKdHhsFao4BS0PypMZVNyJcs+oQnl8mGODteNxwQt3C1ZFoCef42KSZuiNIzQ2NvG1t97H5o1bBlCpvcbRw3t49OFvEI1G00NCjh/X1fZrAsIsRcw28gJo1Bnk1sDlF2+jsb6FnfufYPuTjzDoHsr6E6JSaUrQVVas6jGnx6lCVT1K2Ypux0GRp1MrAVG+0ubAKi7N28WmwEJBM3CsBS6V5fVWG9duv4KN68/BdY3itijQ3d3Gg9/+EpP+ETbopxsGKnU35zQLVuNUwepoNA9Wec4iJKdalWFhrXoD6501XNrYQpN2APQ5RYGQwJqwk+rKLBM7gKl6mUDUddG+tAW029gfjbE3HiF2MAOrPK9RlUof1XGEdBIj5z3JUNBWgOfflPcMGUOuUh4fOi4YoEXlbChKX4WsYqcghrMGLPJ4Mlpe1p71FJgcx6JeBT2KayHSIkecJ8g4FqmCrXnwAg954CJrBEg9qJ+xFyCs12R/z8mHLTadKiZ1zCsGtYR91qpu9cqqVM3E55a2CxxTOpGgXpcKXlMZ7wapyyjQDgl6rFKxeoT9/T0DVq2f72qwelY3yaKyUkfwxewELFCdTlIaW4PTzn+rzp9fBsXq4rbbbfqswWq51vzsCqxe/O/f6h1VBb5sFajA6pdtj1bbU1WgqkBVgaoCfzIVeBZg9ayLqUWwxcIsU1ssFqz8mmUXj+Xlln9eVJMsA6tldQkvRjY2N3Hl2lVcu3YNly9dkgsUXiBb37t9ehZ2D6VdMxqPESdMFSeQUkjK5dVCvVCnQlQUcp47vZjmhXNEH0IqwERxZnRPZVBashaQC7W5FmSVzkmKtEFJbFG2F3T6UuPraeBOQIhFeBAS8gbSVu45Cp2sWm7qFyg7hd3LarFgbyetAGYKL75mEVJexDLiWR0gp0Fiu/xVY23ZhX75PXb8lNd3FTxwqP7jPibrI2TJE9SKBDc323jzpRdQS3MBq4NeF8l4gHa7ga3LW2itd6RdfBRPMCTEpxqSYTv1miS+d4+OZD8SrF67chVbly6h0VS7B8IzAXtGJanhOUaNKXYAs4AmVa8aYGhbfCkszBjEkyBNFMZJ+3KiLfu+tLAbWwDJh2JgjwFAMgDnJy+yJJaxRpiqYF/VoARZhJ5Ux4q3q9gBsFgEXqGgn8PeEMMoxs3X3sDNV9+CH9al/Pz8cb+He7/8OQ4efqLQqtw57FBp6kn7PiGf+CILWK2LZcLzr7+FW6+/hXg8xuHuI+ze+wS7D+4hHg1kWao6p2LVJNqXWpL5o1gDWJQrSl71h7VAULxaA+LKGYy1KktV/6oKeTo2beu/42Dz+nO48fKrqLU7qpKlKnM8xsPf/1pUq+06FacteK5VxtFjNBOYmGRUQypYPT7q4+DgUMYKQR4nS2pUCRP+JQkatTqubF0SwNoIa6i5HmquLy376iNdIGagmUwKxRKetra1hdbWFg7GEfaGQ/TzFAkVenImcaUmepwQnMZIJ2PE3LdxJD6pTlZo9JPjw2NLfQoUYhWgRaXfK5+XwCuOTVH881ylamnWgg31ZpSJwplglWOQ2y92DQa4Cuin9YOvHsNu4NGHAi4Vv/UADsEtlcn0+mVdPLVoKIdV2SmvGc6dO/rlF1Wr8mzMOnC8aRAcvxscqoDNJALXX20AEgGo9rTOccHjViYSJhP5btnb28PeHhWrtttiHoJaJbxdm1Xn25PKSnNSKm3OKvV9OXRR9rH5/rKLKPuAS10WbFJWLd/uY/UM5nfqaisA26bO8c3zB+vAWnKCaVHFu+zvDT7GCSTuD+6bi96WbdPsu7h8Trzoks//+mWq2Qqsnr9+1SurCnxZK1CB1S/rnq22q6pAVYGqAlUFvvAVeFqwuhIyiYKu5F638Lu9GDurrfC0C0gLVBefLwdNnQesrq2vi2Lw+vUbuHzlsoBIAiBeeDH5unt4iIPDQ+zv74t6dTweISFAMHCJn094wzZgAav0/aOii8DD2AgMBiO5+LYwclGx6lCXKJ6qJ4WpopdKNRRGtVMzqKrARn0v6TdIkCpelD4DYVRBx8cIfqdgdcGbdgrMjHetHbSLYFWQ7Bmq2WUQ/dM+AD4LsLoKDsxtI1XBhStgVT1WM/hFipqToIkE33r7DWzWGkiGfQyPDxENjtBpNbC5tYHOxhrcwJc2595oiIit8g4Q1OvioXncOxaItLG+judu3MDWpcuoNeqo1+qiSNS2f8Iuwn4IIFT/UAJXgkMDDMV7dV4x7Uj/9Mw+g63i9ElVL8KUg3luM3XsK2LSfwlWZyCIAUtTsFoLpc2e0IzrzzT3STRRNbcEXClYDYMaJkmK3e4REDZx+533cfnWi4rU+H9e4PGHv8Mnv/wZkiiSMa5rYG4CVjWZXVqyJRArl7FP5fad976Bl+6+LzUhBOwfdQWsHj56gOHhvoSJWcAq8FnAoW3nt5aX0pNuArY4uUDbBPUItSFYc4UqlZkQiZMu1iKgvAdoA3D19iu48sJtWb4NEdt/eA+f/PoXKCZjbK11UAsD03I8D1bpJUuw2usN0TvuYzyOpDChT2/lXPyiR/0+AtcTy5NOq421VhutsI5OvSWqXdtpzv0zpqJ4EmMYT3DlxnUUYQ27vQEO+TjVqQS8xJ0CWLn3df/nRSoq7EnEgDDC1Yl8vgdaDoQI6OaauXCYMJVSWlzASRjwlsk5TlAtbRmMh69AaiGNRlktnrKp1J9Amepue04V8EoPWu41r9BALKdA4bvwWw14zYYoWwlW6WVMVb9DEC6wlYB4/na6r7UCVQWrCtup9p7EExnfPA9TiawTeGoRwGOJcLV8qzfqAr4FrPZ62Nu1itXTwOr8t8Oq8+2zBqtylE/T3HRLFs+Ni98Z5zp3csLC+JMKJF/hsXoaWOV3r7U+Kdd52XdEGayeax1LCzwLrJ7298xFP2PV92YFVldVqHq+qsBXswIVWP1q7vdqq6sKVBWoKlBV4AtQgc8DrC6C0Hnl23xRVilelz1fvohZtmxRkRm1HX+2Hqs3rl/HlStXpl6QvICjKmo8GsmFL20BeD86IlwdCniV1HMqZhoNuaizXpdsEeZn2NbqY3pqMhBG/DMJEObRqlMQXC0Hq9LlTGUXw31KYJPrPm0/ltAs9Ypka6xtWV4Eq6KkXIRqVom4AqwWtgfacqwlgHYVaH/WQ/7TBqsXXl+BqhauUo1HK4AEdTeGE/Xxziu38cqtW/CyBMPuAUb9QzTCAFuXN7FxaUP8cNnafTzso8/0egbu+IGMmcFwKAFMrVYLz914DpcuXZZxx5Zjq1i1Y1vAoAllEosAc7dBTWXVKrfRglW7vfS+zBKqAqlgTaVF3N5soNNUpcVxuaBYJXJyPWemABVQqWCVxxRhkiRzW7BKtaIXoD8a4+C4j/Ubt/DCW++htb5h0KmD4VEXH/38x9i790fVXc+NYy6dqkiGTuXmuCPQymQdCOpe//b38PVvfEvViqIozxBPJhgcH6K7/Qi93ccY947FT1bB6syTeAZv+dEzlaOqJVVpqeei+QA41kyOOctnCSSN16fWj9613D8ONm/cxLU7r6HWak8T10e9Y9z79S9w+PAeNjtttFstaeemui/LU2Ssp3isKljlPRpPNLAqqEmoWZGm2N3exs7jx9Je3663RLm61mljs7OB9UZLAKx4fjoukiyXsTegZyoKXHnuJg4GQxxGI4wKR4OrRKmqPrI0gSDOzAtqRRPE6QiTyQBxPBa4yu3kpE7gEKsG8DMfroBVR0Ku/CSHS+/Vifq68nwqvqt+ICCa+yHL6VPK8ajnXAJR1p6jkgA9NeC1yKySOjWwNxOVrxfU4DcaCBp1+GENDifPQg9O4AOEq7RZoLrV3Gbh9LrjRJVbhmtTxao+Z5Xd8hJPz8scCrLORj1dDkLjy8SD1UzgHVGxKmB1Z/o5/K6wik6ZLFmY1KrA6rxi9asOVnn8MmzU1mGVonnxu638d1PlsXrhb/7qDVUFvhAVqMDqF2I3VCtRVaCqQFWBqgJfxQp8HmCVF53lWxl+nqVcte9ZvKBc3IZlYPWsfct26q1LW7hWAqsEpOKLyLZiKqMmMQ4PD7Czuystm93ugQnfUYUUVa7SSsyka0KpjGFVhfGQzHB4eDS7+CYssz6ChFpywaxgddlNgk5AP8L59HUFEAaIuK5AFquyEi9Ch6otXScBvuyPFYHrglrxnGDVdApPV3HZfvgygtWLbRNVvRauAj6Bz2SMECkaToqraw188+03sU5l6vAY494RXCfH5Uub2LpyCbVGTSwAqFjlPY4nApViht8k6uFIIMMJgEuXttQGQMCqqrWmx4hp3ecYoSpO4J20u2tIED13p2JM4XszICg6TccRpSrBUJboWD71ZqwryopVBWOuqjtNCJGtY2zacMXHUzyLtcE+L1wcDUboR4lYADz/2ptwPR2zPBYf/eH3+PgXP0Y06AtwYhu4jGcznF1tOBflJD8jpWdsmqiS1Pfwxre/j1c/+LZ6IIehbD8BJFPY0yTG8PgI/d0d9Pd3EPX7GkxlzDdEBSn2mqoO5109Nq05B9dEXlUqk3qPllfS1kAfJYzUUDACzXq7jRuvvI6tm7emKkyCYfrJ3v/NL9EMfYGr/GxRQhKuEmUasDoe0Rs1Rhxzv+VyTuq0WhJct7ezg48//BCj/gCtWhOdZhNrax1srq2j7odoNxncR9WzL3lT3V5P1Kq552HtyhV8sruDEc9SXoBxniPl+atwkTuugNWcoVG0RnFSTNIBxlEfk2SE2IBVjr/AZWBWKGDVSz24iQMvBgLC1ThDHsUSgsXxYO0V2K4vCuNEYTkVsbzRg1ieq2mHAMeqfo+ofnY0HiPLYgnMUgU37QUIV2tireGGxgogNGC1FsDlXewq1Ee3kH2sAkpVpp7iucv9mKkVBj1fZZ+KJzGF3mqlIZB0YSKKHQ4WrNIKYGdnR75b7JEm4VWijDXj/EsIVgUcm/rppOMXX7Eqw+AMy4NlatLPQrHKvwVoh6BdM/40XPC8f9dWYPW8lapeV1Xgi1uBCqx+cfdNtWZVBaoKVBWoKvAlr8CzBqurVDRWZWnLetpFyFmAlc+p4q4cxDPbUWdd9NiLovJrPKZEE67Sa/XqVVzauiSqQAEoAoZyaek/OjrC4WEXBwf72N/dM7zEBJuYy2HZfnr7GZ88BvsQgvDCmRAnisbSGqst/Apu1QJA27c9A8LkaYqfmJRN/0n+S51rabvL+24GeQoJQBIY4LjCy6xnoYW/Voe3CFhdPzwx2m2brcKOeTXeMrXoxSDk/MfZfVp+1CowTwudeprPs2PBjtlVY3f1qcC0jovczYWXK1jNk4n4rHp5gnbg4INXX8bbr7yIIorQP9xHPXTQbtexvrUJP/SRSOp5glE0FjsA+lxG8URAGhWtVCU15QK6KVB15mMaCJCa1USBnSawexIWRHAmSedUO/O1HKslYK/j0cJ+bfPXCQIaY85XoDwhov6P+gJ+HoeKHD9TP0rjw8lJijgGW9fp+ZmaYDkGFo2TDLuHRyhqTbz0zge4+sJtaevnSiTxBH/46Y/w8He/luNR/DwzBnzRm9UCZT0fyGRIoj6uo+Fo2pb99vf+DG9+9/ti2UHwYBWD1i+W60uP0OHhAY53tzHY20Y8HMyS6Q1UpVJWlamqDi/fpFbGr5SwbfE5/j5TP6qvqY57wl8f115+GTfuvAbPD2U7WdHDxw/wya9+hrh/jPV2C2EtEJ9RUa1KeJgmzsdUGNMTN8lkn1LF3Ga7f72Bo/0DfPzhH3B0cMhmfFGstusNdJotdNY6aNU5plrw/EAUq0e9PoZxgubmOnpphp3+MSKqfH0f4yJHarafMXw23EngqpNiHA8xGvfk3ySN5NxGuE/lsEfNahEizHz4iQufYDXK4Y0T5FEiwVfcLh3D1EHPfH15DvRlUijHhMCc4VDsFAgDgaaQWmi4ICe2CDRteCCtMghXFZA7YpEiEw20AeDPhLT0Yq0Fql4NfbEQyD1VGKu22IBWE2Mm+1qcChSQz3/v8He1L+C+svt57pxdcD+5MnlCxerOzraoVjW8i5MJtKzge63P7LytzuL5SDy/zwinkgCwEtwtW8qcdm5b/C61ALn8/V1+7yorgBPfGRascjvlu9Jai5x+tv28rQCWrdmyydzFx1Z/fzz5K0QV7nnTIENOHi1OYC/W/izYyxozwHN7e3vppNqzBsVPvuXVO6sKVBWY+5u5qI7OakRUFagqUFWgqkBVgc+lAp8HWC0DutP+BFgGXOf+eHgKsMrlzH0u4ZK5KGHSOgOsmLZuIZUEyUSRQNXuURfDwRCT8XgaXKXrZdVzevFqcYtNPad9gIBVSUKnSk6BingbiicgL6QNQDUX1uLdKPCY4S4ErLbdWKGDhVYKZi2IYHusueAX1RUJF7uXPVGwMRTG+tBVYFXHwTMFqwV9J9Wv0uXFbpHDyRK4ecL0INSR4t07t/DNN15FJwwxODqAS//VRojOekfDdghbCMviCcZRhMFwgKN+T1LQW+0W1tfX5QI6CGqivqSfow3LEX/dORWlDQVStarnBgpXZEzo+JIJCgNN7XHBiQF7nEiNBBzpY/J2A2jkITM5ICNwKtjUiYIygCF84tgvg1VCJwLjOE6we9TD3uExtm69iFe/8T201zengTZHO9uiVu3v7wuwZRAcgah8hABcAmJ6nfqyLPog72xv46h7LPCZMPpb//ov8f6f/4UouAljAxPsJoo5Ho9mUoPrzYCrwf4OejuP0T/Yk0AmBVOcqbAbyoNWj6/ZhkJBmhzj8yTa1nYRrIqbgJnEoTr05tffROfSZVVgAhLY9dE//1QCuzbaTbQadQHSagegSk6GTYlKN83JF0XF2azXFJjWm8iTFPf/+BEefPQJ8iRDneq2sIZ2oylglQC23VpHENYwniRiBcDquq0WdoZ9dOMIE9dB4nuIeLbjpI0Jr6KnsLisCljNBKgOxj2MJgpW+Ry3j2CVqvkgDxCkPoLYQThx4E9yOOMUGRXMUSJ2BTwfq0pUw7o4xvhIQPNq7n9ao9RDeI0mHAmKqsv7CFRtsKB5m6iuy2pq7isJKTM1l7HM/UhfanrShh68Rg1uoyb2AISrtDywYFX3HxGmVVovCyxSFGsDDq0qu/wdRvBatgLYfvxYfLynYNUtgVXWhOf/ucE2/ydDBVY/G4/VZX+ofdHB6rK/8yqw+rn8yV19aFWBT7UClWL1Uy1vtfCqAlUFqgpUFagqcHoFPmuwqmBmeSv64lqeBVefRrF6YpuNIokXtGyHXVtbEy9DAcAlxSqDrHgnyJi2+JqVdhYM8CwElbTjLEe3e6hgdTTSNt+cHpRUEhrQ6WpLsC9BQ6q8U/6ll9L6rz42dzOKQqU72laZOapbshkghKsCcb2ZdYBNPy8vy/NUsVrODqkUq+c/exCoUiLsGINGcaHMMnjcG3kCt8gQZBO8ees6vvfe27i2sY5xr4siHaMWeGh1GhpcRE/JohBVHluae/0+dvZ30RsMsHXpEq5duyagUPxSOYZ8wtXaFK4S/pWhnkBHAY+Eq6pSFR4pYJX+nhrTJPve0NPpcDZwT8e7VaQatatMbswUhfrTDCYuwgbxxDRgVRK5meouADkW/9j72/vY6x7j1ut38fq3vkeptShPObQ//uUv8Oh3v0E98EXZSS9OgkRpPxeVWyGQ2Hd9qRltO+59ck/AahjWUK+F+Nf/0/+M7/+7/1HCrOjdyUkGwlU70aPqXXPsyabkYjvQ39tBb28bo6OuKFrFBkCkj4Sseo6Y3kwQD7fzNLCqUE5rJYpGKvVEbQjUGg3cev1tXHvxZQNW1Vv041/9DPd/+0t0GnWsNeuC9ARKp6kk0StYTUU5yf0tatVmC616S+ApTRIe33+AP/z29xgf9xFQxUz4Sq/V9TWsdTawsbaJsFZHfxRhOBnDb7YQ+S4edA8xzDNEDIxi2z1tR6hKJlDlRIKEOFElb8HqCIPxMcb0WRWwSmUxz22+eKwGuYcgplrVRRADHsFqlCKLYiSTWCA+FcXi3CsBUIoyaYVibVAJln0C1XoLblgT9SprKGC1HLRGuwI536pVgL3RU1Z3sUJ1glOGXRX0p6aKtRHCb9bh10PxYc1dE9Ql3xXcf6vAKpeue1kDnxYVrfwKoYkCZKKBitXHFqzaSUOxxzDrR3uBOdffk+elCqx+dcEqRwPP7bQBmE2y6Rg/7618fFSK1fNWrXpdVYEvVgUqsPrF2h/V2lQVqCpQVaCqwFeoAk8LVlmqs0DpeVq1zwpZsH/sl//otwpDawWwTHlxlhrjJFg1YMB4OQahKgBVCao3XqzbICpCk/noKdZgXp2mDbIM69E2UFoBEKAkcSwtvhYMS3s2L9pN06sAWdOyqahUb6cqlUzrtkBVUVVpq7FiGtPCaqSEAtIIV71AwmoIqCzAZUsr1YwSwm0+U1CaaXHlv6vCMOx+edLDp6wcXVxGeT0Wn7P7c6qiNABlCglP0OjZEk5TrC6Ot/Nsk4JVttHr3pcIMcITSgiLROJ+anmKm2t1fO/um3j1xa8hdHJEvS48J0dY82XMZQXD0glWFTgeHh1he28XSZ7i2rXruHrtqlxAcyJAfH0FzmtAE++Eg1qCGZzXICb6g6oCeuq9aqwmCPVLVbFMaDYSZlxV3y9erTp2ZyJOk+Bu8ao9fqRVWgGTBat6LLGFnYFLY2k9v7+9h6NRjJfe/QB33n7fKDBTCZj60X/5W/EavXHtOtY3NmT91UuUcDaVACOGFLmOj9FwiN29PTx6+AiDXl/avrnO/+5/+9/xr/7Df5y2yxLeBQxHkpAvY+FRAqu2JAzuohduf39XIOvo+EgAnqpXS37R6qIgxzehp4yh8mlBYKyBZQauEoapql3Vp1zkza+/gVuvvSXHp1WtPvzwN/jjz3+CwM2x1mzIccv3EMpJCBhrIPaUev4IgxCtJr1UaQXQRJHm2Hu8jfsffYzjvQP4IOhUALuxto719U1srG8hrDfQG44xymL4nTb6WYYH3QMM8wIT10Xu+8gkgMuFk3PbbXs8VawElBkm8RiDUQ+j6BhRMhLgyvoywCrkPSVY5R3wJ1CoOk4ErNIKgGO1VgsFWnNSSM5pDvcvH2Jd6V2awQ+oVG3CDWpiCcD5DAZ6abt6Lirsqcqa4JrHpjmniX2EPK/nZ9lvPH9yCFMVG3hwayFChl01aihqgfjNqne1gaslT1U51xov1Olx5MysINS+YtEaQi0PxGbGgFV6rNrvtfL5TLenHKd28ox0UbBqvli0Dnagln9e4iW6ygpAllMa84t2A3KOL6tuTdsFx/KXxQpA/l44sa+Xq9fP871yntfYvycsWOXfLzy/nXZb9TdTBVbPU/XqNVUFvngVqMDqF2+fVGtUVaCqQFWBqgJfkQo8C7BaLtUyyLoKrq56fhlIsxcSvAhddRFzGoizjxsGNfeyxXXSC3QDK43v4zx8OwlWqYZSwJJjOBwJJDmRGT5tF1ZyRbUWCYB+voZVTVv+zxyT0p89BavTtmMTaCWKVeOpSb9NhXFWwajtzI7rz6tVFz5vEawuKoqfFqwKCpyzOyihvgVYap8RyG3b2Q0JO0tlu6yE5c+chxmqMjtru+bHidm7JghKfyNUZTCZRPwgLFKsOwm+9eZr+NY7b2KtHiLqHQIEdQaupzlTzguMJmN0j46w3z1E9/gYaxvreP7WLbTX2lOVJFv/uV+p7iPkFLBKFSVbpVkXtv8zuMqMJ1tjjgH1QlXfXr62fJPAqdJNx6V5QCC8elQSmCk047KMkrOkzrNwkZxBfEFFYZmIDyjhan8wQPf4CPuHR3h8cIQibOCV976NGy+9Is/zY3cfP8J//b/+GoSLt55/ATdvPi8eyGx752sYUEVrAG4T+/SjaIKjbhd7O7voD4aqYHSAf/u//K/4V/9RwWq9XpsGv9FnUy0RCFdLilV1GZjWOqeC+KiL453H6O3vIBkOF4Xr0wAlDeGRak+rKDCUSlbJtNKgHlFZ2rZ+AYIpLj//Il58610019anqtW9B/fwx1/8GPGgj067Dt9zxQqB0FnUvwRvAtoJU/RYr9dqaDVaYgXg5AW6u/t49Mk99A66cDk+HA3dW293sL6+gY2NSwgaDfQnMSLkyMIQx3GEB0ddRHAQS7t8iNyjmnSmzLbMXVrjnRRJSl/gAQajLobRgEvSTntCVRwhoeIAACAASURBVPioZT7CiWtsAIBkNMFkMFKwGsViedJoNuATrrIVn6pV+ka7XFKq1ii0faCtgFMDvAA+PbG9wPisah2VlvKcWrarmCms5/eOAm8JnyL85pt9T8Bq0GzAbTWQ1wPkHONm8olqa975uwQdluxgZKcbsCoTbMYXeB5oKWil3Qf9u6lYXQZW5ZtHtuPZWgFoFwPD3mZWBtOfz1CeW4X4snPpIrDTiYHZueQEWFUtr9bHeKwuKr0XP+eL6LE6d+484bd7dtjVmV/rF3iyrFg9D1hdtq/sx1Vg9QKFr15aVeALVIEKrH6Bdka1KlUFqgpUFagq8NWqQAVWT/CPlQNALkjmwFNJzmfeTUz1TMCqWd6i8G35Ra16ZyoDNhDYqAbVF1MVq+LlalKDtZ1cwZvrB/NKV4OS7Rg5DawuKkZXFnDFC5aBzNMUyJ8FWBVGcorqdX7b58GqIhxp2jZtwTlCJKjHI9x9+UV899238NzWJtLRMZxUwSohQzRJMJ5MMBiP0Bv0cXDURZyluP7cDdy8eVPS0CUh3QSKabo4W/wtKKVqVhXGVhFNEGUZH9eZFhSijDOKVQK2RThQ/n0Kp8yDFsqIclWCidTCQvfTzI+1DFa5vmxdFyAYJ5hE8RSs7hwc4vF+F+3L1/HqB9/F5tUbiNNMxvEff/Nr/N1f/x/Ye3Af12/cwPM3b4nPLOWdDMBKYoZg0XKBQNEXeDkcjdA97GLYH8ikBiHXX/zVf8Bf/NVfiY0CLT+oVvV9PRasrYLURGYZVCWuYLXkKctgLAaKdfcl4Kp/sI94PJpCZwVTJt1cI8wMndVjkuFSotyVYCMoyGNdBLhq+NL61WsCVlkDC6WO9/fwh5//CMd7j0Wxyjb+SRLL8giry2BV1tt1DVilx2oLvuPieP8Qjz+5j+ODLiWfcIoMvuNhvUOwuo71jS0EzRbGeY5Blkrb/0E0xna/hxEVqzzteQEcn6po9UvlOCCIZAFk9DopsjzBJB6hP+qiP+ohTilLBQLHQw0B6lkwBaveOMdkOEYkYHWCTKwAVLEaNGpw6jWg5qEIHCRODsfL4QeerLebO/BzqrwD5LTDqNek3uqxqvWVHUMlMGXgFrKWBraCvtn+VdhdiAKYwJRw12/U4a61gHZDAq34OPcXA9j4Ot7oaUtAP3eusGDV2hlYFbP9fD5fAOOxTqA8evRIPFbV+/VkMKOjhT71dlHF6jKwql8dBrTaicSShYI8b6w3Vqkep8uqwOqJAKizOmqe9PuzAqtPWrnqfVUFvjwVqMDql2dfVltSVaCqQFWBqgJ/YhWowKrusLKv6KpdqOqhRRXKrM3TtvBfFKyK3tR4WVrF6uK6WLXUiXUstb2Wn1tsabfqThtgZcGqqFf9QEVeZgHaHjuDDmeB1YuqjlfV+LzLOwusWrXpeT5rUSl7lvVAeXknwaq23E9v9J0sgdWgSNBMx7hz/Sq++dbruH39CsIigZ8zKkjVzb3+UPxUe/T0HY8xjMbwawGee/55XL1+TcAPfUQJFXmTlHtPU6B1fagnNEnsBrZKSJqBw+IlarxVqdTkvVFvzJVpzkZh6XhXOwAZP+LXSbhbBqvGcdUoN0WlmSlAJBSOqYokWO33RbG6vX+IncMjXP7ay3jtW99Hs72OOCZsLPDLH/0Q//X//GsMj4+xtbWFq1evY2N9XdS54jEaJ5okTyAX1gRQ0nIjniQY9IfyGXz++//2f8Cf/ft/LzYKAu4CE+jF+vlUcVOBa2qoAnC1/CgdA9MiFYUA1d7eLnq0Bzg6RBJFc4pVaT2XA8icYwhlU3qv6nZNFZKsS8Eke+7/DK2NDQGrV2/dnoLVYe8Yf/z5j7F774/otAhWXUSTib6HynijWKUSXYLJHAWrzUZTfFZrno9+9wjb9x8KYM0J5tMEXuFgfW0NawJWNxE024hdB/0kwcgpsDcaYjeK0E9TjFM1LKEq1vND8UylGtphjz7PGq66jxIaM7RqOO6hPzqSECv6iQaOj1oRoJGFqE1cBGMAwwTxaIw4ipAbKwCeA2nf4NL/tlmD26rBaYXIggJeSFW2h4D7KQXcxEWROUhywlgqeala5bmZYNVMLmU5XKmTgszyzR6p5ckcvoTwn0piWY9aAGetBXe9BacWiGUAoTaPQQtW6dVLFTRv03NXCaxyXea8X+WFahcRjSN0u108XAVWTz352/GlJjCn3azFjH3+NLAq34dGaTqtYRmuGluPCqwur/RiJ4et52nfy6u+n877fAVWz1up6nVVBb68FajA6pd331ZbVlWgqkBVgaoCX/AKnAesngW5Fp87bXnlMpwXmp16gWhaGMttjBe5aHnazzdWiSUVis2LNi2bXBkJRaEVAC/wc4zHCl2mnqllHzqTuj5rtyaROalOmr5lmXBpwc5xpljVymgnOJVQahfAf8uqVQFkQTjX9m4hq4XOi/DRXjA+bT2f5hA5q1X/vGC1DBrszxdRFM22n0WWmChTdK0gvSfFEsDJEeQp2tkEz3VauPv1O3jz5a+hHTogcHVFvZjh6LgvnqP94RCjSYRJmqLZaePG8zfFX5RwcjgaSss7UZYNoCJoFPWlhFGp7YSqLrXVX4KZBKoqZLU+q1Qxhz5Boz9NJLfbZCcRyn7DsnHGIkHGDUOjPL635LFqBo0KWFV3aZWZkmI/SY1idaht0HsH2Dk4wvOvvYU3v/MDeGHNANMCP/77/xf/8J/+bxRxgrWNNfECZTt/GNRE4ZkaNSLhrqa9K+BlXRg21+v1BEJ+59/8G3znL//SqFUDUT56nmMAsfqtimesyrtn4XGL/rNy/KnSkbA4GvbQ29tDb/exAlb6KHObhXGp+k+tAQjXdB+ralVVnplJjyf343Nsx7/99nu4eefVqcfqZDwSxerDD3+NTqMhYWe0AEhleTrcrO+t+Ps6jvhEE6y2m23UfB/9o2PsPnyM/uERUkLgJJHtbTVb6HQ6uHT5itgPEKIeTSIcJzH2kwl24xz9NMEkycT/lzWWwDQ/mO53LQmtAFS7qqrVCKNoiN7oSHxXvdxBvQjQymuiWHWGGYphgmQ8RhZHAK0fkkwAqPDoGsFqHU67jrzlI2e2XgD4gYtaUIOTOXBiJmo5KHIedZ6sEye9ZCgS0IqEvxCPWQi4np8Q02PEWpDMJkSogBZoynEQeChadfjrLfjtBn0wkOQZxnEsyugkiWWCodEksFeLCQ6ZskWNjIFc1a2zmx4X0Xi0AFZnlihzLtsLYLV87rMTKqJaLSlOFyfWyv6mPF55jJTPeeXX67g1MWtlK5YSWF089688by56rNrAxSwT5bXauJz9jfBFtwKw34tnfZesrNOKL8Vl7+cY5PjjcW/H4WmLWQV/WWMqqbe3t2cTFKUd87Tr/zTf+dV7qwpUFTi9AhVYrUZHVYGqAlUFqgpUFficKvBZgNXyppWVQU+6yWUouOivunhRs+wzniUItBcYDCayny3+lAJWNZCGr5lMJnPtgK65eJT3G7C6qKaauwQ/uwt08Xr9ROshX2DT4K2miRYAolQ1IUhBTUNx7Ovs9a3tQC2rM59lDZ90HHza+/a86zVXCwbMOAZWGMWaglVBiwJQw/EIl+o+3rrzEr719hvYbPioOSlcUS2mODruCVy1YHUwjtBa6+CFr72I9a0NAT4MtRqNRqqqMz6pBDo+A6wYUCZwld6nOnAE95rU+6kFgMd1VfsAvl5gGVWCFi6Ww2sWPFc5xgXSCqA1Xr2l4DP1pJgNWr2QV8Uq0+uTJMMkStDvE6weC1jd7R7hzrsf4I1v/wAMAhPv0CzHD//uP+O//81/ElDW6bTRanaMlyzb/llbroeLRq0uj+uESy4/cxmEqvQife/P/yXe+/M/N96qVGgraCZYpuqXYNaqfoWtmhA5O8khUxJmVmWR/RAKMeDqaPsRjne2MTw+Qk4wJ0DNACrWQECouROqip+neq6qYD0XqweC1Rdee0vAOU8RaRILWP341z/DWqOBRugLeE4MLLT71AaXcb9y+5uNBlqNpqhx+0c9HO7sYtTrIxlFXCh810NTwOoaLl26hHpnTaBqNxqjG01wkKXYyz304wRxSs/bXOrHcKxQ4OosIKegDyo3gv9KKFeGSTpBb3SMUdQHJimCxEUbBKse8kGMfBgjjyIBq06SwEkNGGQ7fCOES5DZDpE1fGRhgSIoJC9MvIVp/pC6AlcdKlfTQq1OBLHyLnFt4i/L5yRAquR/af2r7XE+G/eOqm6NPUNBRW4jhL/WQrjWghP6SB0gzhIMhiNMCIZZl4C1bKLR0HR6hanWkoX7fBGsKuSNokWwSl/nRSsA+m1rOF4Z2NnvU+0m0Lrr56qtyCIAK5+rRLFaDl9bElbFicHyd6r1XrY+1qsmUk8CuHIk42xb2Hlg7U1WnXf/1MDqsr9Jztovq7Z/+nfGAoHmmLNQ9VmAVYaq0fd3mWq5Aqvn2UvVa6oKfPYVqMDqZ1/z6hOrClQVqCpQVaCqgFSgAqtPNxAWwaomfOdwTDK4XIDmhQTslC9GCFatks1d4v23uFYrrQpsQIsBQtOLb70K01/FMLIU+G5UixasNhotgUmFeZ39TP6+eEG++Puyi8enq+yTvfvzAL7nA6ta+aBI0Uhj1LNEbAB+8P5dPH95HQ2X6roUWRbj+LiH7lFf4OkwjjCIInTW1vHC7a9hY2tLgE+v35N7mqTqrUoFMqGqwEGCUqa+G2iuiFAhqFEtu8Zjd2oNYfx3qUbkxfniuWGpSNqqVsVuYMFfUnWAc+OG4z3NGF7F9v0UE2nVJ1Q6xqPdPewd9fDaB9/Fm9/9MwFghKI8fv7xb/8f/ON//huBg7QsCGt18VKVzm4Z2o5CRPEeDeDIuhSy/VwLwiH6sL7xne/g7e//QL1nWSdfA6sIJFTtq2FcCrXKYNWMRevZWbLLWBylBLj9/V10tx/haGcbk0FPPF/Vl9K07ZtAu7TI4Xq+QDmN8CGA5QSIi5fefh8vvvmOdbmUZRCsfvTPP0Wn2UAz9AVEUbEq4UkyBrjdDBDT4z0IQtRrddTDmjw27PfFX3V03EcyjpCnqcDRzfUNCa9a29iEG4boxzEOx2McxhG6aY5D+AJWkzSW/VILVN2sNQvkXCfHfwmsWqUua08rgGgyQjaOgHGGRhqgFrvIB5MZWJ2M4XAsp9TvcuU9tQFYa8Dp1JA0HKRBgdxjWJRC/cAJ1WM1cUS9mk1S0IeUkwR+4cMrDFzlAjNHQK8CwZklQDkOyqq4ufO5bzhWORFA+I1miGC9jcZ6R4Bv7kIC5gifovFYoHOaJVKTVqspdhNWOa3w34RZCdidjRoFq0Mc0grg4UPjsfoZgdWF43PZ3wMXBauLE6cnlZEVWF32XXnR761litMKrD7Z3wzVu6oKfJkqUIHVL9PerLalqkBVgaoCVQX+pCpQgdVnsbvEQHIurEoVq5p0zAt5evbN3UwACK+ypR11RfvjucHqElg+BboGmCrim91Esej7ogQUq4AVYHXRa7XcNv4sqvk0y7joBerTfJZ97/xnKpgD1WVzilWtul+kcMcj1LIEL9+4hj97/y5evLaFpu/AK5hur2CVqlUqVofxRMAOLQCee/4mWp0OxvEEx/0ejo+PRYlpgVAQhgJWJUjHtP9bD1V6YfoWrJrQKg23cqWFnGFAshxPvUb1ZwWmFsgu1sqq1xTOKkTVWszuZdCiYJWKVQZOEaymU8Xqw5097HV7AlXf/t6fIcvpR0rv1Bw//Nu/wU///u/EP9V6w6oi1tcWcE/VmQTCBH5lyEvIZtta3/jOd/EOwarxhvXZ+s9tpwIzpA3GrAX7JFg1LeW2NXpajJIq17b957mEWj38zT/j8PFD9TMV1SpVk5kAOVGuIhfAK1jVtm+zjgBuv/0+Xn7nvSlY5fMf/uyf8Ief/wRrLYJVDTBTKKtglUCWdbEqSUJm1oy+o4SoY6qchyMUaYZ4PJHH6FVKRevm5iU02mtIHUfAqihWJxGOkhQ9N0A/ZuhYIoraBpdJiE+4Sl9mQ7hzTTgzJ7OZU/MkZchWgnwcoxhF8Mc5/HGhYHUUIR8ztIpWABmclKFRDtx6AG+tAXTqwFqIuJYj8VNkbibWGlTmUrHqFQG8zBOwmkYJipRuAR78IoBfeLR9hZcDroBVVQrb9Z0evzLnpPXjWOcEVMpAMek4yJBwmxoBgo02amttsSfQECvH+AVPMIknEtLF2nMs0qqCqkGOL6sgZQfDiWMI7GYY4fCwi/v375fAqirBS2dp9etdoli152Ou+kUUq4vrYkPPyo9fFKzy2CqfD/X7r/zlthys0iuZ92UdKIvrWSlWZ+eLcm0qsPosvs2rZVQV+NOuQAVW/7T3X7X2VQWqClQVqCrwJ1yBP0Wwugj2Fn9ftTueBXyb+0wBJqlcuBME8VZQ6WTaGzOmmy/cygpA8QQkjyi9hgCjfEG6yF0t+DltW+XyVc1UT/hmLrb222WEpQAj+Txfw4moAKRCbFGNtKqOX4R2wcV1PE8L5uJ7li3D1kJA9AlTwFJ4lSj5LMbO4RGEJRGaRYHra00Bq689fx1hlsLNY/hsMU5jHPV66PaO0RsM4dfquPrcc9i8tAEv8DGOI3meilW2uVvFJXeZdXkV5alRsBIuelRmGoWagNCpr6S2AwtkNMFNAh7NzxawMvxK4FNpe7nd9ncCpHkVs9oMTBXdnidjkVCESfZF4aLIXQwGagVwf3sbj3b28fJ738Tb3/9zAXSEsARJP/2H/4Jf/fe/N8uX5m7KOuE4DCrSVn6uG7eBn6ljVo8mHnsCaLMMb37n+3j3X/wLVVoaKMh/rdcw32KPwdnxRl9kmgDwGFfVqdyMz6r+oipEviaZTNA72MPBw/s4fPxA2u5p7yDvpRzVVY9jFb8ydEoVmouRQy+/8w3cufv+9HVc9u9++kOBqwSrnTr9ZTNk8k7rm6s110WzLd5H4AVSA/q+Up1KL9WWUaaLp2WSwXdoIVFDFCfoDUcYZpnYAVCx2qNiNUkR8aThKDQMXPXyZes7gbqC3BlIZQibbqU+GjNgLIlRRAkwJFhN4Y3prxohH02Q0Ss4TpgYJfecFhONGtCui1q1WAsQN1LEfoLcJXjVccfW+KAIAILV3EGeFCjiHE7qIMxDAate7sJNc7i5K4B1un9Nu7yAPK6/JI2pXQYBK6vK2hKGU72aN0OEW2tobKhiNePciRnPVI1z+9I8mcJBqoWpXJ1ZAqgVQPlcIdvg0vIikkmSjz76CHt7e6oqN17I5W8FgtWyR+riuV/HZnnknrQCWPXdyONo8Xbiu8hMCi6e9xTuz2vb9Zgpr8dJsCp+wxmP0/n6nLaufK1YfESRvId1lInBVksmSFZ97/D1EqAnViOzkLNVtbnI84vrsGqdVi171feYPea5/YT6VExz7J33tqiAZV0WrQDKyzoPAD/vZ1evqypQVeDZVaACq8+ultWSqgpUFagqUFWgqsCFKlCB1QuVa/rieZhLBVqqSd9GoZNRTZZS5UXgmk2Bh11A+fJToOpFweopNg5cvoWqyn6MglITWuTjl4FVPhPWGmVbTEn7poIRBlSdplQ9rYJPezH5ZHtm/l2rLkhPG//lpZwGkC1cvQhYJXTyshS1PMdm4OLundv45uuvYLMWws1ismxkRYrhcIDu0TG6/T5q7RauXr+OZqcFeA6iOEZv0Jf7JIpkH81dRAu/cxCwxV0ChjzxXRUVq4Gj8q/x3RUw4SlgnHqMGpBuA6988z6q6JbVYxGsCvgsTRUQIPEuXdmZZMsDBcOlRuj3+niwu4vt/UPcfO1NvPrB9wTQEJpwNP/y//sH/PqH/02hl0F20q4vitXZnmJbusswKmtN4NAGIJfjkMo7Aas/sB6rVKmqdYL11tTJCr2V8ZR9QACTTYqaglWFqlQj0lf14OE97D64J3CV54C8cJCbhHodJxY56udIqJU6k04/nOtz5+4HeOltKlZ1TQg6fv/TH+KP//xjsQJYa9RnYFWUyApVrWJYwSrVxz7SOBVlM4OsLl++jK3NS6jXG+a5DNFogtFwjO5RD0eDIYZFhh7HWJrgOEkxKBxEVNaz/T4MFMTKWNFqnZiskJC+WQV5DkwZ6BWpQlXAapQhJ1gdRkAci1o1j014Ffdhs27UqnXkay7G4RgTAatGscqxILDUl3uRU7/qwqEtwARwEwde4sDNCFf5ewFartjVkrIbmxaFSiVALYTdMUFcQOoUyAhWNzuob6yVwKpuu8D7LJXjlpMGHLesVavVLp1GNLxqGVhNkgmOjrr4+ONPFsDqPBhzqYI/4/ZZglUZu/ZYKE3SnACrMun42YDVdrst4H/V904FVk8OokWwalX+ZY/V8rsqsPos/jqpllFV4NlXoAKrz76m1RKrClQVqCpQVaCqwLkqsAqsUv2wShE6r1Rb5sY4W5VF1eO5VnLhRV84xSpDaHjRzAtI025K5ZooyugZWOQnwKoNFRKeImylmLMDWFQJCcCYsRepiNRywUZAFIaahT29lcOoLFS17y+XNjCKVQt5ymB1scVz2fsX9+WqC9wn2fcXfc+nAVatSvOJwWqRo86W6izG7atX8C/efwdfu3wJTjKhtaRYCIzZin18jMNeD621dVy6ehl+LQDbrWOGV42G6PX7EoqmgPQkdCE8Zas/AWtoQsoIXOVxUaDOVMjT9ngCs5Ja1W7jFMgaZao+PlOpLoJVhk/Nqe2Mny/fR4Wj5wXw3ADjcYThcIjHe/sCVq/deQ0vvftNeH5g/DAL/PYn/4jf/tN/U8WnPQ64fKoUKWol8BRlsLZ0C2gWuOrqZIcE+QDvfPcHAlcFOBrLBIGqVslrwOpJVw4FQzawZ34MFpiMhujuPMLeg3vYe/wQ0XCgKj1ZWfM+sw5EjuWbRgyVjlUAXhDilXc/wO03706fTZMEv//ZD/Hxr36O9VYd7Xpd1kesAEr7URWr2jJOpXJIYG+8ZiWkam0d9FKuh3VRosdRjOHRCPsHXRz3B5jkBUZZin6S4jhN0GcAlechph+sq5YJ/AQF8Fr7xZszBauqTkzTGBmhaRSjGI7gRil8tu0PFbQizgCGVsUJMqqZqZRv01u1gXy9hqwNDPwBYj9G6mZyfMh5jorUjO3+voB6gke/CAWoIipQjAoFrPTSiBN4DFwzxZbxIr+rWtXuLzlf8M5xTsBKRa7nIKuH8DcUrLqNEKkoVg2nzfX8T/VxahTSXB6tAGbnSSrbzwar9+7dV7BqwuMWz12LVgAnz7efjWJVhvWCEnWZWtWun9R2Clc/PcVqBVYLOT6fhWK1AqsX/Uujen1VgS9GBSqw+sXYD9VaVBWoKlBVoKrAV7AC5wGrpyn27EXjiQtAo4xcVs5nAVbLy3iS5Z21PacNgbO2UUJnymCVMIJJ1wxLYauhePgpULHKVIFaJfXozJpQ0YsFqzMMY9RhdgUtVJVlzrSB0gpeaudUoapRX5kE8tki5iGPF9bks9niqlDBhet7cDxPfCmVE2kb7gwY6NKW1XQZWF1UbH0ah1z5M5ZNCpxQjT3FeLWQdbYdJ8FB2QqATcZBnqPmFAizBNfX2/iz9+7ilZvXESQpaqyzC0TxBIPRAIPxCI1OC812S2xbCVbp/zieRAJW2a6pYG22BhyPs7AqtQFQxaoid4GtRlEqgIqw1exjto/To9VCU7GAkOArfozxXDXgR1rwja8nP6M8BixYLT8m0NO+3qNSNJB23NF4jN2DLvaPerj84h3cfucbCBtN2SBe4H/861/g9z/+R4wHAxPxpJ3bRUFox2OPthts2zbAjdYHHm0BjGJbPEg9vPO9H+C1D74tz3HdpW7TCQqtobynBN/kFxM0Z/0r7WNpEosydf/hPRw8uo/BcVfA2jR53gbUmTR6LsdObFjrAHWR0DZ0exzVm03cefebeOHrb0zNlyfjkVgBPPz9r8QKoFWvKTQ2NhT2PGitALgshncxpV5galPbg1lzx4RcZWmO0SDC4W5XAsQmaY48CDBMElGr9pMEYyoywwCprJ562YrCXvb3olpVCydnihItzqnmZxAZvVSHI3hUrE4S8VvNRhEKAasFCqr7ORFF39tOUxSr2VqIpJVjEAyR+LH4q8r4lv3kSou/mFwU9BAOwP9qRQB3AhTDHEWUAXEBMNgqKyhhlnWzvtZ2XefNDNQimUp9lzMdgY9CPF/bqNMKoB4oWNU9pvCcdgHQcUjrB577bTCcPUcUhYZn2fOo+gU7iOOJ2Ho8uP8A+/t7Mkly8ryyYF275MQ5G5/6ZBnZ22+IeYx/ciGLVgBigXGilV/Bqm6HKn11/M26IspLlvOthddLzML5vPVYPc9k3GlWAF81sLqsVtbfd5UVwLIJx/LyOE5HoxG2t7eXKoArxeqn8ZdLtcyqAk9fgQqsPn0NqyVUFagqUFWgqkBVgSeqwCqwatONz1p4eRmnLc++/0lA6LLPPk3VYy9ay++5CPhd9lmr1rkMVkVFRk/ByUQS221QikNfQEIH46dqARPTpS2DEHYhtgBU+Gjk+TTUyijRpmBGLQ8Vepmma/vaue01gTyyaOPveNq+zI3CcQpSeYEvYFUv9E+r40VA9Ym24TOg5pMM6MXl23Fil7Xs8y8ycbDsYvbkReo8sF70WA2zHDUGWSFDp+bjB++/gzdefAHNwkFA+OO4on6DV8CvefBqvvg8ErbSBoChOglVhYOBeKxybM0BEwsUzcCicjGgH6YZe/RaDV1/Ora4/tZnVGGpJ0o9wjNrDcD6ScgZoaTPQCsdE6pkNp6tcwcdfU5nilZFuuopKZMMBuwSDMZJim6vj4P+CJvPvYhbb92VICXra7r98R/w+5/8EN29XQNzdGvJyJJcJy9YrzzVCQmrWhWlOAPm/QD1Rh2vf/O7+Pp7H0wVgbNzkh5HCpH1IJza5hrwaeGQALQsw+i4i/1H96X1v3ewFk5KjAAAIABJREFUL63uVOLqucC839A6vofKUi6Tu1fUr6qxnU5UWG9PcqfOxpYoVm+8+PKUUA57R1KD7Xt/xFqrjkZt3kty2TmY+67T7uDSpctotdsIa7QPYFhSijhOMIkSjPojdA/6GFNNSmWq46A3iTEqcgGstADIwwCZUURL4JkAaTP5MneQKjScTfSY8xdrFk+QDMcCVl0DVqlWJVhNJol4vbI1X/xOfQ/BWhNFp4G0EyBqpBiFI6ReMkv5m3b1k4C6ol4NnBANv46GG8KLHbixI0A1n2TIRpn4r4rdAD1XaW1AiwDxatX9L3veTD6ldFn1Pfj1EF49BOo1+O0mwk4LRehJoJzYzipdNvvUAH6CdCqUDei330lUtXLsyHdEnssxx/cncYLxeIQHDwhW93loLJ2omnrBmpovnotkXC0oiO152wJTC0lPA6yLYHVxeUqcZ0DdrsOq74DFVvPysBE7BeNHfh5g92UEqxf9XlysJ+vP2hGscjLlPGDV7rPysux6LAOr5X18nv30JN/f1XuqClQVeLoKVGD16epXvbuqQFWBqgJVBaoKPHEFzgNWLwKevqpgdWoFYMBqEk3EBoDJ28q5jJrLwi3P0/ATaSdVhaHFcQpWKW8rNw6zldS0n5a4nUEcM4/WBfWiIAOBt6paPeu2CFa9INCwnZIS6TTAuurCWoDLKRD1PCql8w7wVRD9omD1PJ97crvODq8iWA2KHL6Toe4B33vvHbz39a+j4zjIhpGAylqjhtZ6E812HYWbY0hrAIZZ9XoCVjma+NgkiRXQlRLHOa4k38kopAnDQgNWOQzZOD0Fq/I6AxUNPKeilUBdIJqo6jSESsCq8WEVhasBpwIFBTCVqmU9P+U5YlUNmJL1sjYCBo4RrvaHEfaPB2hcuoZbb95Fe+vytPX+4PFDUazuPrhvAoYU2nKigAFXogyXUCwNwLFUlJ9DD9UgDKUl/vUPvos7d9+bWmhYqwIbBDdVYRo1nm7NvGKVbf7dncc4ePCxtP+PR0M5Vvn5ClTn1Xk87rhrVNGoOIvATfeg2Uel0CQea5euPSdg9dKNm1OwerS3I4rV7s5DdJoKVme3+QPbjkfuI7YFt9odUM1nwWo0jjEa0oJhBP6cTNjKDuSej5EJruKooi3AhIFctFQwinUum2C1vC9n66GweBaypK32Drc9iZENx0gGIzhRAjdKNLhqFCEWuBrL+U6ATc1HfXMNxRrBaoioHmPkD5F5yXx403TI0b4iRODW0DRgtZb7cFMHHm16kwLpKEM6SZAJxE3UmiDJppNd9jwq7f0CTR04AcFqDX4thNeoI2g3xQYg9z0J2OI+lLFsgstkrxrrB1FQl49JwsMFsMrJM05icPzS0uPhwwdiBcDDxHY4zAFIG7JlHlzaEbBwwrI2FzOIpqGIcp87YPWNFwWr5zk/2tecBlcrsLrEp3jFhGMFVi8y8qrXVhX46lSgAqtfnX1dbWlVgaoCVQWqCnzBKlCB1dU7ZBlMnLvgNR6r0pbLC+okBcFqUQKrVh5oYRcBlaSkm8tbaa8tLdSC1elDJriaL5rzSTVIdvpe28Zv32hAVrnVddkWq1+genJaxWqtUZd0bEnFzvNZsNHCRd+q+kxXZYnqVdCVkQc+C8C6yg/4omD1LKWVgLEltgimGXr63LwVQIEgy+EJWM0ROineeuk2vvvOO7hSbyDuD8Snt7PWxublDbQ6DRGJjaIhDo4OcXh0hCRNZL9QwcrQHN7Yfjwlm8b6YQZWCRhVsboIVhfDZkSFasaA+JTadn9OCEiLvQZl2ftUEbwA7UVHbVStukyqXL0ZWLUKQeNFOooSHBwP4DTauPXGXWw9d2vaUt8/6uLDn/wTHv/xQ6FeMv5F9EpjBYVEAldpDWBC4wifa2ENYRCKwpYBXrQBeOntdxXOTYOqZhYAur6zNmdbTy4/Zbv2wT72H3yC7uMHElRlW77FikDp6VSNKuNG5OiecF7aN/AHC1SJWbkO1ue2rFh97vYdvPLuN9Fe35ju0537H+N3P/lHTAZHEl4VBr45rE5aT0xVigThgQ8/CNFud1ALGyIKpVK13x9iOBgjjlOBknB9pI6L42gswVWx6yJzHFD0mRD4l+wKJASNqmYTfjY7n5wCVrmXkgTpcIx0MALGMUCPVQtW+yNMhiOpHc81TrOGxpVNYL2BtB1iEk4wcvvI3dTsN+PZYCE9aF/RRODVUPfrqFO56tbEW5V3JwOySY4sTiVQjHB1Mh7LOZrdBQ49fwX8a+SWTCS5HjwGddVCBLUagmYDQauOIvRRBBas2g4DncGYtc1ryj3v9maVzhwzVrHKrgb5HgDzuxIDVvfpwCJwdZF78rxQPn+dPJfN+xqXz7t6XlRFK4HuaXC1Aqur/x44zyuWqYnPet9nrVgtf3ctU6zysUUrgEqxep49X72mqsDnW4EKrH6+9a8+vapAVYGqAlUFvsIVeFqwWv4DvVzGMnAqf8Z5IdyyZS3upuVQ63RlZPlC8yK7fNU684JawktILQhWGcISxfKzBrlM82RmXqsWThqfR9cGqdgVM6pV8Ws0rclWdToNTbGKNz5QVpXOtfwbxapp97YegLy4F/WZp+noBDAEgs1GHX6tDp/woHAwisaijLSKxXItLrpfLbRbVvtyC+JF9s3iay2omJVxPoroPBewqy6KT4Ozs9qcrljlbvKY2E61mpMhLFLc2FjDN994HV+/cRO1vMB40JfW/StXL6Oz0QE80L0RURJhOBpiMB5jNB7JhW+cJmZTZyFC0o4+HRtq30k7AFEa0pGyoGJVMtRLCtIZGZWfjP2DVazyIQGrbNP2g6l/pAWvi0DGDMiphYRCS/VYXYSx9EqNkww7Rz3QEvPW63dx4+VXFXLludhq/PEXP8G9X/1SYSaVjQRwhF+eKyBMvE35OD2Nqa71PASBLzDXKlG//v638PLbVKxqyfRf4w9ptk8eNC39Vgk87h1j/9ED8VLt7+8hmdA/WX00BVSJv6v52apdjQdsDgWruYFiAg75GWJaa8Eqa2JUw66L22/dxZ133pcALzvbcu+3vxQrAA8p1lpN9YjVrZjZFphJCm4/wXcY1uRfjoUwrKNea8JxfEyiGIPBCOPxRNS0nh8iLVxEaYY+vX2zDCnBqueKlyhHmIBhUzhaSUytWLgd05tR4U4niezvBqxSmToYA6OJwFVaAfBOFStVq4Th9HKtrbfRvLaFtBkiabgYuxHGzgAZkim8FLBP9bQoqEOEQQueEyLwfNTcGmqErfDh5bQJcI2/KneE7i+CVfpgTwhX40Tg6swIAjK5RKBaq/N8GMrdCX3kPC8yzEq6DVj7QiYslILO7B0EnpbAqsB/AngZp6qwpkqV+8/z6BWc4r54rBqwukSxWBhl9mnnNvXXLcFV67/r6v6CTEMQrM58UxdVq7O+Cf2UE6pWYwVw2jn6rMmx0ybQBKinqdyXB8TNf9qX0QpgWWv9WX93LE742a4CHhe0AeCdtgDnvS3uGxteVfZYrcDqeatZva6qwOdXgQqsfn61rz65qkBVgaoCVQW+4hV4FmD1tBLaC4PFC4RVoHJxecvWsfyaRZXiqteven7Z55/1Hl58Jlmi7cD0VZ0kQJLCSQvjR6gUR5VQxsvPXPRKoFABAW2SUD0VKvFC3ISiiCejtvOLdcAJdaACFk3fORkgwpZp3lgnwl+qHHlxzfZoqvparaYkWFPdt9bpoNZsCPzpj8Y4POpKOn1ZsXpqavUpilRbz/J4WDZmeHH3tN5tq8DqqsN9GRhYBVptbc8DVuW14rVLn8cUQZGhVmR45+WX8O033sTVVkfUkGkcYXNrHWuba+KzGkhLMr1WM/QHfRx2u3InaOXImIE2ckH18LSKVR12HIsufProMoSIUNJQOwWP84Nq6vtr9ilBJUOtph6rxibA+rBaz9VZfVVJOdvnCnx07KglwHTGAQ6SvBDFancwwnOvvIEX3ngHnhcIWOX2PPjdb/CHn/8Eo35fYCY9S8mxOIY5OcBxPZnE8noqWWkBwHUubxf9VV9+5/3lYNWEeKlkVQglotEAvf1tCaY63t0BbQCocFQIFAskkzFbZCUVYAlwFy7ywgVXNZP2a90WVdsq8KVKUuAvxbyOg3q7jVfufoDnX3ltWsosTfDhz36Ej375UzQboYRX2e2SU0ZBpaXuMTl+igJBUEO90YDvBybYy4HvsVaBtP9P2BZPw1c44vs6SlKM6PWZ5YhcIHNcsQDIzM8EwvY4oOpZlO1mbJxQPctkUnlCo5D2+5TwdDBCMYrnwCqVrMk4Uh/a0Efj0jqalzeR1X3EoYPInSDCGEmh51id5FFwTrsSwtUawapXk/WSEKuC49sXqMqJBM9YsIgjCxsLCMbTVPxNk1gnwcqrzDHE2tFGQixRCPAJQF3IXcCqAdnabTDbZnse4yRW+aaP065C4SpVqhxLnqeq/Xv372N/b1+9izk5NjX6NUsx4Vez4KhZjadQdeHLYTohNg0b45idKVZXnQ9PPj8/abT4/Krz97JzqUBnwvxUJyvOgrP8vK8CWGUN7EQk/z2tbrb+MoFiukoIVfl9TrB65t8tpfG1CFb5+3g8nguvqsDqxY+W6h1VBT7rClRg9bOuePV5VQWqClQVqCpQVcBU4FmD1fIFwDKwugquLdsxq0Do5w5WGcCTxRqiQw+/SYyAF/M5gelsi6Qz2HqW8mECClEQspN0Bla1vZkwRi+AVWdEvdFysMpFaXvztL+5xLcUbsn1tnIUvWDzfXRaLfFgpP8i/+W9XqtL+zfVVHtMaj88kPZzqq14oSap4CXVYXnfrALmq/b9swCrvMB8mttnAVZ1b9F4IUXAuiYxXrp+Hd96/XXcvnYdQZZhPOih1gixvtVBrVVD0Ajgh4GMhMFoNAWrg6EBq776oBpLUBRq/GhgPT9LlXX0OqVateZSzan4axGsKiwsQ34FaXb/U7VqQ62oaJX9ugBnVZ06C7maklQD48oOjxpE5eBoMMJBr4+t576GF9963wRYKeQ83NnGH376I+w+ui8QlcJQDumwTpViIMfLOIpOgNXyWKBv6Z27ClZVrKowWccl/xUNL9IkxuDwEIfbD3C0+xDjfk9UjgJ+CAjTBEkSI6Gf69RblWo7m5JuQZiLjJUXibmeCKa+nKeAVfqq3qG/6vXn5PXcFwyuog3AzicfotNsClzVmzVdntrKTsOweBw3W23ZZ0maI00I9TQbiu3/jkOP3EA8aofjCAMGViUJqKHMfF+hKuEqoR+4HbNJDw4tAcIWrs6pVnXMzYFVh2A1FbBKdSrVqvRZVcXqWB6Px5H4loadJjqXLwlcRS1AGjiInARjTDSojHcBq6q2l3HnuqIsdRHAc1V5T6AqgWmFA7dw4GeFnmdt5aadBPTAJRifQUrxvNZZMO0wEHWxnnsFrDoFUgtW5bV8pW6zHHZmgogK6sWbevEqXOU4iuPYhFwB9x+ox6pMUvB7wkBkuwwJqeNjJcXpbPzacbaglhcLD3t8KtwvOBFgfFYvfq6swOp5anaeybjychaB9EXBalmxSqi6qFhd9jdUeR0XxwPXJ4qiCqyeZ2dXr6kq8AWqQAVWv0A7o1qVqgJVBaoKVBX4alXg0wSrs4u+MsAoq9gWpJenlP5PAaxO0on4O0rqdBSj7rANlcpE67hJMMqAmBkc1Qtybb4kWLWNl/YihzDDQi6rWLXhKidLdVJ1KPU3UMAGD1HR6YchgjDAWqstCcJra2vyr4VlvNinBcBHH32Cg25X0ue5khICxPdSJVYKL5pd+C9fh8XnT9ufzwKsXhSyL9bxswGr2pZLzVvAdPA0xuVWC2+/eBt3X3kF1zfWEI8GcNwcjVYdzU6diVOYJJHAmP5whF6/j2jCaCFxTtSgHAN1pj6REhykrxDwY1R7Pi0f/FBDqc4Aq1O4atrXqVbl/ud9CtdFdant/eWbtOmb4CsFl6pYlfFr4ZOZNODjajsR46DXg99ax4tvvodLN25NFxlPInz4sx/jo1/987QFPwg4FjVZXUBVksiyRW3I8bmgWCVUvXP3G6eCVbbrE2gfbT/G8e5jDHuHoFqUMItEMkkIVFXhKGBVPs96qxL2GlXnVDVI1EbQPzvPUbmqMPCkYpXH1Auvv4U773wDYb2u6LQosPvgY7EBGB0foNNqiE2EjlO1duCJpaw443KazZb4qtJflWCVwV5Zym0gZNVEek7rREmK4+EQwyTFOM3EU5UeolatSt9Vjh5CRasWNTl8U9Wq7PvSqfwkWIWE+CUjhleNNbyKfqejCNk4woSPxxN4tRCN9Q46lzfRXF+DEwbIfQdRkSIqEtBZWCwVQEVuoB8pffiEvBwHVNGy3joWCVd5sxNcBKu2pvyRwHGqoC4NXjliUg0jK99YAyp4aVegE10meNBYAdhjTM9jp6vvLVzl+KFqNcsYFQbcu3dfwaqAajsTNlsDCUA00NbCVT2XmsmzJV8OHCYzsKrg/08drFobBYI/CasDZDy0Wi05N61SvLJmWvv4XArZJ/mL8PMGq8sUqye6EhYUq+V1rsDqk+z16j1VBT7/ClRg9fPfB9UaVBWoKlBVoKrAV7QCTwtWV13E2LLazym3ka9SOC6+d9kuWlzGadtz1u5dtR6r1D18XtuDExRxKvdQWlABn9aEovAqFCrx4pwX5q4DKlhteNXUo8+E+VDlJhfnCwkmxsVv6qtor41mCrwZ3OR20T+10ayj1WzKhaeoWRqqaGm3WqJOJTDjv/3eUFR/+wf7ePT4sSTQx5MYSZYKDCKsqddr0horakSjVizvp7Mg+HkUq4vjaXF59kLafubTKlRXQXsLYsrjZ5Uq+9ynEicXC4gAGWoAvnblOt579VXcurKBtVogOkHXK9Dq1BHUXERxhMGwL6B7kiRTmSIvgqk8FPAlA0GVaXpTOO/IOFTVKlXSdV/9KHmTdn4GQc1daJvlESqaG1uuRbXqK8xUlarxTRX1IBV+8y3iCl09CQNiIo8eS/TsZLhPatqpqc5WOHpw3McwTvHiG+/iRbEDsCFNwIMPfyeAcTjoTT1/ddUULhG6yW+eA5+KXILVEvF75e438PLd99WWwwBn2Q4GgY2GONrbRnf7Eca9ripRpT1ZoRdvBLfRZISM4XQGsip0NerynEpAm36k62UDvMTCQ4iymWTyFOrRwkHr46K1vi42ADdf/vr0M1mjP/7q52IF4DsF1hp1WV9p+xXluHq4ErRpMFEh+6fT6ciEiRsEmMSptP5H40TgKmvje/Rv9UWpukdIT9V9kWNCuwLXQ+rTR5RBeRoQZtvey2Nf4LqxUFCf0dNvrFMaxUgYYDUaA5MYHj0Islxa8vl2rxbAa4Sor7VQ77S03V7a7o3P9Fyv/v/P3nt/SXJc1583fZn24zAzwIAAaCTqu3KUzp7d//8nkSuJkmhEECCIATCmp32XT7PnvhdRFZWdVVnd4zFRZGO6q9JEvoiMrPzkffc5+xL7Bgv2F4DfAmAu6T7gsg8T5p4QXIB1ppxjsAXO7F5kLqZFq+leicn8HOO5FRiVq1GsXlGEuuekLsO+5ThidgD78/j4RBSC0+lIzme5VrqHyb+spUSDGrYp+ssZBSrStoB81UOk+jXaPvDa5Fqvc8jqwaDq7UVL5w8Rr2EFwLXl4R89pqdTmYv4oMCC1fUjURXqbxus1mNZV6zWr0v271XA1j7Y4vWQ1/hNrADcONl+cB/QcFy6Hqvu8m2WD2194D/3EfAReD0R8GD19cTVb9VHwEfAR8BHwEegNQJvCqzahnB/dY/Outqt3uhV8KsJiL4tsEo4QODCVGGCVWIxglWrlroCVlkAheon645ozP8Uvigz473zSgWlLrYMAzSfeVFkJgjR63Wxs7MlkOXevXui6MkyTennizfwVn13dHSKs9NT/PD0KY5PjuXmU/qK8DWOxSqAN2zqa2iqvDu3/m2AmvtbBVdXwet6f7bdgLYO+NoCLwNW3WPZZDtX2hbQZ7VEjApxWeGg18fPPv4Yv/zJx/joYAcJeVtQIsuYek8f3ymmszHG0wlm+aLiOIGfqK8IA+cFdFaDVeIaWgEkojom8IQoPPmSNGtRwZW6PUk9LgVSKghUGwDbl1LVnmOEoN0sYxWsNk1bADxTtEX9qIBKqqabtG7xHxXVZYDT8wGOz89x79Of4qf/+K/o7+zNw3ZxcoIv//M3ePLNV/JeLQMdxUyeYAjwtWDVhWdzsOr4GOfTGc6PnuPoyXc4fvoDpqPL+TGKuq9QRRxfbO90NgXXkQcps9z4qyos1tRtfZBiXwKSGM15DrotUqUPQOZgNQrx4CdfgHYFW3sH8/UvxQbg1/j+L19iu5uhl6ai/lQ/xVj7T/ikqpYJl1lcbGd7F9s72whjWgHQz5M/aleQhImAyGle4nw6xcmEHqYV6KM6o38tYaoUaNJ2q7ZaX+75J+PBFERbl3ugc1qFalYgH08wvrhEOZmI96kUkwLE5kJ8hLsJAj5USBJ98CQcru7ZWj+TxGPlWqe+BeqLjqoDP37i2APwQZezB52v3HcW5td2LnMfVMjWqG6ubYPnLX84no6Pj/HkyRPMZmNRsnJsLIHROVhdpYatQ021uLAvO19dC6yKJYHubzOwuuwrW++UVwFWeRyEfh6sLr4f2HHC6/SrAqsclxyPTf3uweq1phu/sI/AG4uAB6tvLNR+Rz4CPgI+Aj4CPgLLEXjTYJV7tzd48+rgtiL3is7ZFKyuW25dv7cBwU0UqwJVjQdjOc2RsSCNSUPVlH9VE/K2k0CV4ELUq0ztNCpDqy7U/RlVXYP4Z6EqWdz6i2bPuYvm7/Se3NnZxv7+Lg4ODvDw4UOBRkwlJnwiGKIqlRD1/PwCx/RUffECl5eXmmJJJaMpAkSQam/YXgassh/cfrf9Mk8zrhVRagOWm9zst/V925zQpBJ6GahK9Zz0OWWkqJASBFJpWAF3d7bwDz/9HD/75CF6XXpGGofLihXRCVtMETMH6ljIQM9PKeq0pFhVj1JJzzbQT4rtVLSwTKRAD+Eo+3cZ+igE0rRlmzq+OHfd81gflqjqUpXMCmAVtBLu8HcqWqO5KlaKqLG9Ft4axd9oPBGv1bi7jc///le495Mv5s0iNHz8v7/HV//975gMh0vQiAvRR1Tbou2hFcESWDXFq+Q8LApcnp3gxfff4ejpd7g8PUZRzGRf9lzSgkROmj0qFKDlgIGqptCOAFXxIDWSRjeQ0tHqWasPQghTGSuKeENpI8E0i1Z98X/9Ex79/Jfyt309+evX+NN//hrjizNsdTMBmTMBpASrWkyMG2ZsRLmc53Lsu7t72N7eQZSwsFeFnD854RgV6gmmMxZBG+N0OMIkDjGRuagUuEqVqsxRBgi7YNWtpyQ+p4x3i1qVxy6wuaxQsFjUaIRyOhXltIxFWjekCaKUxahitUuxUNXwzmWsWT9jrw9W6+e0+LGKhYCSSJtqb/dEz2LxLTYvmaPnam6Tum/g7qZglWNVfVb1wcjR0ZFRrI4F4NfnPsba2n00g62ratH6NYF/e7D641Os2n7mnMCHp9Zjtd7/q651VpXsjm8PVtu+GfjPfQTevQh4sPru9YlvkY+Aj4CPgI/ABxKBlwWrchNar168Qeya4OoqwLmqjRbuuLu7CVy9CVh1FVo8fqtiI7BhemvKVGRTLIX/SlI/0z8Dwhn1WSylAIq9WScUMkrV0qgFpWp300t9BdnuuRWAFORZtIqqwSxNDVjdw/7+Pm7fuYNUYFooEGg0GuIFb+afPMXJ6QleHB6JCogv3qARQEl6dxyLeoo3a7xps2CVwMzdZ1sc7ZG4UNKOn1VjqN6f9b83gd7r4Ox1wG0TpNhgqF9ZxGKzUsAqEIcBWJYqLAp0gxB/++nH+LsvPsftgx10Owkq+vdORwiDAmlGj1wtGGVvhuk1OBgMMJmpalXUga6+bl4cbaGm5JikFUCcxEgIIWtFv2R9U8SKAImA3b3pVmmmVrUnUBXFqqT9698CDbn9mOBQFasCX80YpRUAlbYKVpU0M52a0Od8NMFgPMX9L/4Gn/2ff0Ta7emuqwCD02P8+T9+g6dUrdZkkkxzFwWtUdGGHJ/0djXLsSjUZ//wjxgPBqJOPfzhO5y+eI7ZdCTrlKwUT69a2ZeuZhmnjDP7JgGrSV3m+0sFi5bSycnOaX9gitCZSt/iAxqqSliU32EoAPnn//gvotC1m5iMRvj6d/+Jv/7v79CJQvQ6qcTHglVuh3YAfBGs0kphOpnJObu7s4et7W0kWYpK5hlaPdDLlnwzwHA0xeVgjAsqnbMEUwN/ac5AkGofAukcpevXX9YGIJinpStc1uJgC+W8QGVbLErmR50jbREs7a9ALBz4MEctU2wbrAR4Hb1dqEU3PR+X5w1T6Mo5xisKTX065pwDaruweFm4quelnJtLTdb3lq9VDAUtZKgmnuL4+EgUgpPpWBSZV+LtKFab58tlsNoI1aSOmralMRuC85Bj5yG7XLO820Y5Q1q+C9QVq3b+5wMBZkhsqozlsrxWMU48zptaAdStZTYdP/Xlmh6+LcWmJS5tmRi2L1ftx/0+ZcEqY2LX2+Q6526bv7tg1V5v7DF5xepNR4pfz0fg9UbAg9XXG1+/dR8BHwEfAR8BH4GVEXgVYNXdeNuNUR2+8W83tZjbehlrAK7fBuOaFJP1m6B1N4gCXKQYj7600MNI4AZVeh0qRtJMwaq5lxaFXpFjyorieY4o0TRPW+dGVH5G0cebRkJPe9O3fDya3sliLS4M0yJYDlhlFXcq2ug9t9XD/t4edvf2sL2llcJZ+OjoxQs8efoUz589EzBHQLd03EaxyqJVBEC2cJFVsdqCRDYObXFdhgqLImb25rppkK67IRRYM/fLbAb87Bv3pvMq3Fimc003rnyvbl/RNM42nWZcsMr+l/JAVSWWAFmBF1mXAAAgAElEQVRV4Sd37uCXX3yG+/duYW+7j4hp+dMhynKKOA7Q6bD4WCyqSwtVCRk4rmS4CdNaVtcRfs1Vq1BPVVU8Kpyrg1UCUkktJ+QvqI5cjHdVXur2pX9E8UrfXeOvKqBVf7SIFI+MsJUANxbQWOS6bfnhAwT+3zDN4WSKs4shenu3QRh664EtYqUV3J98/SW+/u2/Y3hxVgu5PmiwY4ZgVW0NtI2P/vbvcOvhxzj87lucPH2C4XigAJEqTbE8oD0BgRgLUpVGyRvLeZUXhD6FnPdRrACZf89mC6sAwdmOV6eC2VCUjQTJFecHMB4KexmzOArR3d7F53//z7j/2U/noJQHdvjDY/zpt7/B5fELbPc6yOIIRaF+zixINe9shPLecDjCYMAHI4GAVfqsdnpdpFmGKohEiTotSlyMxhhNZpgVFYoowjQK1c+U/WJSvhdg1Ravak61l4dGEqtQYDNBlwBXp7idilVV/SvDxf5uMLsFtJws7fi1SmO15NwsDX3T8+/qfMNxoxJZQZNGjTqfC4IKoXjiypqyGwWTTtq7qFV1rM3B6hUf1FoMxWe1QFkpXKVi9fvvvxcfXwGGtfXboOXcp7uevSCq8WUlrm1jG3CbP8CxhdlagtzWRlcVbOcPruN6nrb1I5dn3EajkcA//u2C1bY2cPtcj/vkduqvTdavf1+4zt9N+6uDyrZrqdtG9pEtJihzeqxFBt05va2fm9rE+HA88sVtuW1siltbv/nPfQR8BF5/BDxYff0x9nvwEfAR8BHwEfARaIyAB6tXw7JKzWOXrINVvTHU1M1O1pEiGjvb20ugUxR6eY7pTP0ZRby3BEL1xpc3M+PJGIPLgdz8zfcpHy8gICFsRN9K8xJ46BwK/1KlbCUQTtq0syOeq2QDLFL1/PlzuZk/OTkR9eAS0Cbwi6k4pEKSKlferGVShV2KAglEW6TOctdtN4P1SFvged2bPm5nFRio3xTbm0F74/kqwOpN2useex2sioulFJUqkZQl7vR7+PzBQ/zk4/t4+NFd9JIYVT5GMRsR8UnxMSpXqXYjWL24uBBLBxYZ0wJThIEGAGmwjA2A+ZcglNAz1nR5Gxvhj2YUsWsXYJXwwRldRoG96HNCUy2AZos1zQtbmXR3+qty0CuA05R1gkatnq4p9PbRAOHmxWCE8Qz45G/+bqFaNax4fHmJb373W/zw5R8xc86R+VOK+Tmh0NjC3+39W/KA4OLkWNLeq5BAUdW9AnulABgLUKk6VZLDjSKUD0UIdQnYEp4PVHTTk9QFM/IgxcBd0waCU4G1VMMKWFVrBCozuY0ky/Dwp7/Ap7/8e3T7W3NgPRmP8Jff/xe+/dPvxCpiS4pWqUVIbuLHfwla2QQWp7q8HMgP4fLuzq6AVSlY1+tKcTBa0E6KEgTX/J39kccxctqCqGOBc/x6AKpYDQXKNr3swyPCUX0gNFJ1qthCaHGrwMwXMhRlI1ZZqd6pYlHBWMtYMSpopwaYKiGXvTvb4FfbObq8voJVqUPGeHIMLEHNCnFCVSRjsAKsirSzDlavzHhLb4iPtoBVvTa4YJXndd1ioe2YbVyvPFh8CbBq51q3UFfjQDBvtrXxdYLVLfPQsK0NbOrLgNWmh29uTFY9nLtO3NrGr6tE5XlGkMoHpnK9pn2Pnffc7wQ1qyD3el9/4M3VCPe//vrrxmZ7sLquN/1nPgJvLwIerL692Ps9+wj4CPgI+Ah84BHwYPXqALguWJWbT/pQJiwas43d3V3cvXtX1ZR28xFVZTNRuIkSNWCC7eJlVTvDwVA8Ts/Ozq6kg2oRF11LlHMENHzVUm/VslWrX8lNXkBFjxYqYjo/3xuOhjh+cST74k28KOhq6eCiVGWqeMKbNlXBSHohYZOkXGtKun013Zy1nV51uFofj6tuYje5eea+3wewaovzSCGrqkQ/CPHg1i18/slD/PQnn+Jgu4eozFW1mk8QJVSIhgLrCOEvLy9wRrA6m6HT7aDbUQgnw8B0gCAfk97OLosiKsUVhmp1eaN5nvenwixCJik0VViFpG6QMNIqpQhTxQbAjA23T0WNKF6nZtyAAG6R9qveoNo29bkkegkwnsxwNhyju3uAn//q/8a9R58vxhkgitMv//3XOH7ynTkF3HRwOSFkS/SlVPXsIjWd+6D1qRaPK9X/tCLg0kJddmzpuaNImUXeeP4SrHY7mVhq8BxYVpopWFv8F6pC5zaZ8l1w2+oBy/8Rgu/fu4+f/sO/YP/eR+5kgKff/RV//u1vMDw9xna/K2pVAmhJ6+eDHEmdLjCblphOeD6PcXp2jsFwqB6rBKs72+j1+uKNTKA6Zso5pwWm24cxqjhGQbgcEZxasKrHzx/rBSzFrNaAVUJI9jPHCecSq7TXwmYBoiSVsTFXg4r6Ub2A7dzJ3xM+vEli6TP3tUgxX0DNegp3zRVCH/4YW4imOagRrBKKiwOGKQ4191mpzPmyOKM0Rq5i1SijnYc+asFab5lV1iuAV39eVT6/CrBaC52eGy8BVu1Dhk3n27blfixgta4wbYOt61LnV0HUVbF0MzCsQpUPUXq9nlyfxcbHjmFn8Lv7sV6s7rWb69oX28vvBv/zP/8jb9n22zZ5K4C2bzb+cx+BtxMBD1bfTtz9Xn0EfAR8BHwEfASupM3LjZi5IX306JGAuDb1xNJN8ArvNneZOoxz1RVNN8Ob7t8uV7cSuKLgWXPDbdvZfoO4hEXlxqPb7eLWrVtSKOrOnTuiIOENPl8EWEz3FFUcfwKTGmvu1cVOYDLG6ekZjo2KdDJZKFa1XxZRtOo+9TLUG/il4zQFi8RvU6CJphATzkzzqQAQ3jhJwS1Jl+f2jcJMbsRDEKyyuBF9OG16odx8mfRq8dN0wMHLgtWmfr6J+qc+HuvtahoP7g2lu885ZLLw8ZrFtZqmmLlilUo84YFWuVchqipkAbCTZbh3sIcvHn2Cnzz4CLvdFNVsjNmERZsKBGElas3hcIDB4FIVq7OpqBSpTNaK4s7eDWE1mfsCCK2/Z8x+5/LzsaS9SuhjwSoh7hJwJLYUT9VF+v9cyWy3Y/1OBcCr3ynHGsc1QZICTZUmqvLRgFXxAq1wMZoIDHz4s78RS4De1u78gPLpFD98+Sf85b/+A8PzM9IjnbcIbqdahIpFmixU4vvWdkPEhVJErkI+V6wu+1/KcwlRr9rCVApdqVrMuh1RrRIAivBTlJn6sMGKMe2ZQairdge0AqAidpG2u723h09+8X/wES0ALNQIAgwvL/Dn//53/PD1n9BJQvQ7HUXZAuqYmg9RJ+d5hcmkxGg0xen5BV4cneBiMEAcpzg4uCUFrNK0I0ax1BwXBMp8wELfVVoURCEqgl+BzguwOocmBH+0Sgh0nytfLDxmUuB5nFT3KpNWmC3zMcGr9R6dK0JVuSpxRime0JLCzOWXPCkN6DQNYJ9YZay8VUHmJ7O7K1YEm1zmCbypNrbzmYx10wYpWiVj2fEmXbrOLc+DFrpyDDOAxuDAKFqd1tB6QCAzLShKKRxIv+vLwbnMz7LV2km8eOjH2C1D20aoat7Uh3wsuLU4hqb5uj7fykOB9b2/FN726+ZyloN0n7k2UUXaZiVkl2+yAthUsSo+xSZzpMljte0YbB+sWm7RR5uMvM2Wqe+LfWehKr+j8TsHj9+qVett4N92Hbte3SrA/d7EGPHh7r/927/N530Xpnqwulm/+aV8BN50BDxYfdMR9/vzEfAR8BHwEfARMBF41YrVtpuSeuBddZttS71NbZ6rdpvu+nV46+53U1B73UFib3AsWKWChKCAL97EqPJPf5gKPE+8NoUi6JN5fHwsKfqnp6dy81c/tvnfV2+rm8HqHEbQriDHZDrBeDqWVMjReLR0iKou1MruBHNp0hHgIwDOeLe5frg3Adab9L+7zMuC1TbYWz+G+o29C1bdsfoy48kmFBumKOplvgh2xGs1qBChwFaa4MHtA/z800/w8d3b6MYhislIii2VJS0jRri8uBQrgIvzMwGruzvbuHvvrtxkS5q1MDP6hhoVp5GtSkV3UzhJPFYdVZuMVynmZMEq0+BnC9glTEfT/udwVTw1FaRZiGlcWI1lBGGZprHzAcJ0pvBNNkWgymM3BaysKnsym+F8OEbU7eGnf/8rfPKLv0OSZkrSmNY+GODbP/we3/7+f0B7AC1UFQh0k2Ng0SxHaan+nQbmUbFqftxq74t+NWpvo/gWX2OeE2miabeZKsP4I+cL48Hjt1YAc5BNSFygyjWWFY8xCLC1vYNPfv5L3P/8p0g7PVHL8kVLju+++l989fv/QDEeYqfXlSJj6v2qBgXUuoudQllhPMlxeTnG4dEJDo+OcTEYIohi7O0RtOwizbqIkwxxliHqpKxYxmppKOnzSrhqKubZ88D63rrnXRtYrVuCLKCO48tbVmK/oMXK1MPWUmj5WyxLNLach5ZArvE8tX2jntbjBYRjITbaX/CQzBxmrQg2netV0b0AlVfmHWmTAaGOqlnbVAerqsgVsDov6MSxofGw2w7E01XV0nxx3j98/hxn56cyhq8+IFSLCsJR6x3dNJ+2zU22f5rmxjowmxdz2/Bi2Hb9rytWuVn1caZqVz1P27bBz18GrBKm2uJzYkmywcPg+jVpXRuvu71NQtu0P849VKNzrt/b2xPbD7dgVdN11FoF6LzVbO/B9Rgffgf59a9/Lf3DZd30/7Y+2uSY/DI+Aj4Crz4CHqy++pj6LfoI+Aj4CPgI+AhsFIEfI1jlgdf9w9puNjcK1pqFLGShapU3OLdv35YbHsJWtoU3QNbLkjcoEncrMaqqeREipoMeHh6KWsRV01yBmNcAq6I6KxWsFvlMFKtUvLkeroIHjPemtNOAVf1d02ptTHmsq8bNdePYBNabbgjte9e9aa17zTUpf9z9vQmweiVGBqxKH1B9x/+UMySosNPt4NFHd/Dp/Y9we2dHPhuNLrRyuFEdE6wOLi9Ewbq91cenjx7i9sGeaBuXVM62qJUZegSrhIHsa6pWhUuaxgn8JQyzVgD5dElFGATxHKrKGOG2akBM4JhRAWo1eqDICVYnRrGq6eP0tSRbCvi8gVi24rYIEtUPdDDJsffRA/zyX/9f3PvkU2mh3fbw/Bx/+e//wrd//B3GgwET7PWBgQgOl1V9rmJV4EGoqtU5WDVWCbp9tdCQ8Ul1L4vBJTGyboYsS0SNzh+rsKRfKgGjFVpaf0zCNYGVplgXlZHdfh8ff/ELfPyzv0XW6xtPV93ri6ff48v//P9w+uIH9Dspulkqx0InBrUCCAWS82/C1sF4iuPTczw7PMbRyQnGVOuK5Ucfvf42+lt72NndQ3erjzhLkYeVpP1XYgdAsKr9rEWlFHLVzzGC3LWK1ZrX8mJ8LytACVAVrBJm2Spf6gMh9hSmIJ/49No+MJ1NtfBiDoDYMqj6UvtKC/opWBWrEhpLNPhMrpqfFJsuXkvzhAhPtYgX263p+05ElNg77VMovwCr5qMaWKWvsL405i5YFcXqFXX8S4JVYxmzDop9iGC1Pue3wfi2a1Db59e9RsopsKTg1i3wOszvGrQe4ncN+x1j1fLchv0O4kL1puPlvMyHvH/84x/nEN8dGx6s3qQX/To+Aq8/Ah6svv4Y+z34CPgI+Aj4CPgINEbgxwpW1904tN043XSoWBWRVZEwLdum5xHAELLyx6brufuhQmkwGMwVq0zTfxVg1aoieSMk6ddM1a1oCaDpkO5L/BCdYkYRU6kd2wQbt1WqmJvE7XWD1ToErt/0vg3F6pU4OWCVmEjMI4ocYVWgE4e4vbONjw4OcLCzLaCtKKaYTScCVjlmqHSejCcCVvv9Lr747BN8dGdPimHZLG/RJgnAMjpSqXQeQeooEayKgnphAyKFzwQK0lu0QFEDq1GY6E16pKrVQCrd6zYWMeZGFHJRXUmVJX/GY7UCkDE5zZHPCuTTAsWkmPus2nFBuDpgBfsqwsc//wV++a//D3Zu3TaiVdW2Xhyf4qv/+i3++offYzy4xGg0FixHiLtwJRZj4jksFa9SA1ZVxWqsDeQYNEYFIRotBVIt9NXpJHL+Zh2mrCeinqXfKr1qCVYFrhlYxk1KWayS6f+VgtWiRKe/hQef/Uygan9ndx4rLnt5doq//P63+OGbr5CEJba6mfEupdKTcSX+Y1o/0+oDienlcIxnR8f44dlznJ5fiiKYnUoV7NbOHvb3b2H/4JaAVR7zlMrjOBKwypdAVgNtxFPVAMyltN8Gn9DlMWxsJOyb9qGRsQiQMWGUmYSqRTlDhRyBjHvjYytKZ6uCXlgTLHxZLci0Y4xA2B1r+rDKFk9TL1tTuGyDicnoUedLLoMjjTvHsaiP5UfVqEZzvdiDOW+MxbWMCVnWQFV7fmjw7WrLYPX07BSTyc3Aqj2H9WReFKOb/+3C2vnDh0XzP0SwWlfJtmU5tIHTts83GI5XFmkCmfxOYa1f6t8rmpa37/Ffe91b9V2I3z0IVr/99lsPVm/SYX4dH4G3FAEPVt9S4P1ufQR8BHwEfAR8BF4WrL6scsEqIVd90W9KV9sEjL4MWK3fWDXdKLnHrdByJsWmCEipBN3f35+n6VmgSshKdQlVJlbJynW1GnkpqXdPnz7FycmJbGtdbJeTT/UuehEX4w9ob/LnwEN/EZwh+9V07EWJI92O3a9NF6z3Uf2scfvD/b3e/vrfq8DHq7oxFQVuLeWxycPPbbNNhV41MzTddF9Vll0tWNO4vSWgavtBCwGF9L2tCFkrqQrfjWNs97rY392WtP3JaDwfa+xESW0tcnQ7Ke7e2sXDu/vY39li1rfaCxCAhsSMCrNsarsFq9yPFHkyIN1We5f0bdpXzHJnnLBCusJE6UNCOipf6SdKv0QzntVbtDI/qlgt8xIT2lCw/cMxhsMRxqMpDUAR8WiLClFgCrCYyuzTosBwWiDu9fE3//Qr/OJX/ypQkin4oqotSpy8OMQff/MbfPVf/42LkxMVEFpbC5HihogSqkoXmduDyQTTaiZqWykGR0sEQuYkmnt2SlE3qQgfIU5CScunclXVqx1VitGL2ChWpciXIDgV+NrzO5/lSDsdPPj8F3j4xS+wtbM792TlMqPBBb778g/465d/RDWboNdNkLColChIVbGqcFWtACQ9P4xwfDnAV3/9VsDqZEpgSRVqhE5vC7v7B7h99x729m9J/yysJxy/2drAtOfeMmBbnTKsqy8+l/FzBcQaGCpjL0eFKYqS81uu6ftUzhp/Xd0e5zJbf6+kntMUijKdZ1TQoRTvs+n0biEp2x5VrYoOugkyzo9dqkgtzYPL84QW6mNjCfoJy5UdW7BqwbHOuxJD8U9VIGvBKv+Ws9wB2XZG5nvPnj8Tn9WTkyPJYKjhalFWu0rZpuuDzEXStg3nILf/51DY2GCYz7gfa1XR9o2p9fuA42NrtzU/R0yKfpt/p13eXmv5N+ejTT1W61YAm9gP1I/7VV2j3Bi0xXapq8wx00+b3zWYKbOpZdIm+7Fg9fHjx41WCW19tMk+/DI+Aj4Crz4CHqy++pj6LfoI+Aj4CPgI+AhsFAEPVq+G6SZglTCVN8NUEBKK8sVUYd7wEaIS8Fl1CcEqfVhF/ZbRM1I9zWgDwBtrKSpFH9Y1r5uAVQFgDljl7+tuhN20wfpNnfv3Kii+TjXjKlVX3bS6ypqNBnNtoSYgXL8hblOs1vf7esGqgXLWn5NYxlRnJ0IiJE3pdSuFpth3LKikcEdTrEtkSYJbuz08vLOHuwe7yOgFigodgYeqdyRat0CLvCgWoKpgla9IEup1rEhZIaZwz4olK4A4SQy0XhQnkkJN0Ir1+rCASk3+sG0snsYq9rSgmMlPMWP7DdMqAsQBvUoJV3k+lKIEtWP0cjzD4fERejt7+Nk//wo//cd/EnhYFPqAgODn7MUR/vSf/4Hf/+Y3OH1+hFmZSwGrTidDSnVpn36jBMIJoiRE3MkQ0HNUik/xHz0WtfVg6ncpCs9CUtcFZwqc5me0USBQ7ZsUXClUR/BmYPC8QBlT+AtC1T7u/eQLUat2t3aMxbIWu5oMB/j+6z/h8Zd/wGRwiV43Q5KEknIuildrBUBITYjJglMIMauAJ8fH+PLxt3hxdCoKVqpVCVw7vT72Dm7j9p172Nk/WKpztA66vQxYbYaqzhkkDxJmqIIJinKMklCbsJ+DsGJfa9Rs+wToFQSrBar5QwjrVape0FYJegUEG4WoFk3j2K8XeqqBRwGrC7i6NE+IPzHBKv1y1T9V5yaqgxdesXxfQK9YFLD/jMqVsmALWFvAql4DnsvDueuC1aV5+AZc1faUW+Bq/t6GcNWD1ZtcqdZfh5u2yDjb7xT8LkE/99cBVqlYbfqe4MHqzfrZr+Uj8Loj4MHq646w376PgI+Aj4CPgI/Aigi8C2DVLYjkNnPVjcImapw3rVh1wSoBq0CpopAbZIEuxmeVIJU3QYSrBK3bW9vIOpmk/TOlmyocV63aBPJUAbXsCVhXrMqNf02x6oJVtq/tRmyTOLv9VV9+3U1203G5N/EWbFy3DfX2NLWp3q51Ktv6afN6wepCAaeFyNmHhKtGgFmZ4jziQbmsftMy7AHiKMBuJ8KDg23cv3uArX4HSRSgEwdIQiAWzVuuKfFStIpefaH4sSpYFCMCAas8VjIhgaT5MljlmBabBVGFirmlpGETrNL/UiAq098JVfNS/lZLAZPuL8cQopf10cl6iMNEwCqPezbV9Vjd3hLBySTH4x9+wLOjIwRZBz/71b/gJ7/8O6TdnlahF99LYHBxgW9+/wd8+dvf4vLkVOLU7fbQ7XSwtbONNEtFfUowWiWxeowataKAePHoVMuAosoxmU3khynsSoFpBqtiU26H1gu9bl8gK60V6makYZSiv7uP2w8f4db9j5F1t9SvWLYRYjIe4snXf8a3f/odJoML9DL1cIXxts1FIUm4bVSrwk5jMIqD8QRfP3mCP3//HS6GLNjFfogR8GFOf1ssAG4RrO7tq/+tmTMUyze/7LmxdI7UnvG4BcG4FcGJTpGwFVsGAo47qmonKCqC1YkBq4mC1UrHnp6PPGaF+hyvAlaNjYXA1IoF9RKE8thAx6gcv7GeUBq08Fq1bZL+le3XVLg1sLp8DFZ5auwd5IEG7QCo4jZw1dpsSPEybZ+CVfsvFdv6xMTGNjAQ3nqsUrFqwSptPera3zbF6qsCq9JGgcPXV656sHqzr5qtcatttg5WbQbMJtcrOwbX7ZPnEzNnPFi9WX/6tXwE3lYEPFh9W5H3+/UR8BHwEfAR+OAj8K6C1XXgrUlRuu6Gon6MbbCuafv1mxD3b/5OgEogSsUqwapNV+T7vEmxhSWo9LCVeXkzxBQ+pjC6cNlCEKvYXAUsCd3mr1oKrsKiJZHhopCRUw3Y3bbd701Pik3B6iZQ1d78tfXVurY2rdumWG079tcLVuWo5UeKHxmwKoBFUmilLrl6UVowZCA7aZ8oKQOgmwS4tZPh3q1d3NrfRb+bIAsqdAhWDQAqg1IsBeityn+pZmVlewvb7XEqeCS4IlhcjLc40nT9gHYABKIGsNI6YJbPxENVPH0JVovSKFRz8fDtdXvosFp9EKGbddHtbiFLMoFkk/FUVK78nWBVAXIo3qEvXhzj2dEJnh8fI+p28NN/+mc8+NlPkXY7c6UoBzmh1MmzZzj867c4fPwd8skESZJiq99HFBOmKqkuxBJVK9Xbyux6kvA4SwGrU/rZzqZacElgn6pX+cN4d7oZep0uOpl6rVqPT/YklakH9z/B7QePBK4qtFawR7A6HY/x7K9f47s//QHDizMpVkVAyyYwhpwrcrbNAauiSo0T8Vg9GQzw5beP8ZcnT0C7BFVVhgiTBN0tgtXbOLhzBzu7rxes0rvVlcQu5i9CR/sJf2cbXcUqwSpBqoWquh0rLrVglTEvg4WHqmyR/q0B482YhsK7F2BVzqC5mlX7REGqC1bneJkp9nIeLewElgWuCksZevWKZZ+YAlyiWF3AVbZLwGoZoSIormL9m0tpI9eA1acGrB7KmOM57yLwNwlWbfE3a2eh86IWs1v3ageE2nfuS6+VuTxcpFK9TQ1pr60fuhUA52o+nL1169bcWmjd9yD7WePDk9qK7AtaE3mw2vaNwH/uI/BuRcCD1XerP3xrfAR8BHwEfAQ+oAi8abBaB1MCGQzoqysolxQ4Tp/Ul2uCnqvWtft/GWDXpOQhQOXNCKEqb/isj5t4X+Ys1KJ+n+7xErDa6uIErNY6gP+uey213cKuBk+9elxscS0bg3oc1etQq5i33yDf7CRZB7ntvt0tX7efuA3r3doEipsqQLv7WHXc7rhZp3i1bXf7uQ4K1q7PdH1JO68rkhdRUSWbwglBUXPrAP5eIYkq7GxneHDvFu7dPsAO/TrLKToRkKm4VBSAClZZuAoCZC1YtZ6pylIUCuXFbAGEpCJ1IgpNKYBFmMe0/TBQlTbBKlP9cwWrVKlOJzP5nVYFfJBAoKpZ1PQvTRGHMSgK5TKEZSyOlcYZkpgp9hHKKsCERazyEhejIc6HQ0TdLu7//Ge49/lnSPs9ba4zeEYXA5w8eSI/gxfHmIyp6jTo2tSZKgh1qlyOj1BYbBIIA8nlbMGliun4Cl9zQj7+sI8Y6ziWhyZWwct4dHtbOPjoAW7f/wT79x4i6/b1nDKFoTg2JqMhnn/7Fzz9y5cYnp+hl6XI4lg9ahk3FvqiFQAVqwKeCLVYUItFt0Kw7NyzkzP86ZtvcXh6ZnxX6Z2qfdHb3sbB7ds4uHUHu7t7c8WqfViz7hy7Mp9KKvvq15Vz2owDO99ogSpCVUI5glWCaqqAp3Q1MMCZ48zuRwtZqd9xYbygqbA2BcYEUKtvqsJUCzHNNgRu1mAvNdhGjazn8rJuV+b0utzYHrJsT/+QZUTJSSUtVavWDkAtNmm/uYkAACAASURBVNQKgDCVSlWCVW2rKnAZA/PAy6hVNdaC7PHsmVWsvsB0NrnqVEvVMf/nqEnn85Ioxhf91DhvStPbPQJc8GavCfY9fbCwiNV1rxNND9/UJ1mvkwpW3bP46rj7EMBqW1ztdY4eq9ZWaNNibXbbti+a9mXB6iqP1bb23ezbgV/LR8BH4GUj4MHqy0bQr+8j4CPgI+Aj4CNwwwi8abBabyb3T8Aot8iOkpJ/3xSs2n2sgnh1uHuT0LmwzN7o2ZtDKlcJWK1ale/XAbL1cmRlXx4/4YxVsq4Dq01ttwCxCTC7x2ahio3LuwZWBVw4qsib3Ly1gdW2bTZ9XgfRm27D3ui29csSEOF5QGjnFMa5Mj4ddbIRXwpcVZRE770K21sZ7t05wL1b+9jrJUirmahWs4gwleCwQsx09jBCTOhPj9EoQEjVKwE7ix2ZauZsH31GXcVqGMYC8KjCJPCicpU0koWrprMZ8intAHJULHxFGwB6tJZASjVl1kGHqfNViCJXn1W6uhKyEqjGUSpeqwSsicDVDNyfwrYKk7zAxWiA08sLpL0e7n3xOe5+/hm6OztLaEx0p3mB0fk5jglYnz7D+YsjjIcDhZbEWYSWZY6cXqbiKEuAp6n+Sra4lFaBN2sIVOPvhJ9cRIpexQm2dndxcOc+bj94iDsPPkFve0/BM7dCGGaA0eD8DM+//RqHj79BPhqhk8Xo0JagrDCeTMWjtrQFwMy6tngVi1aVYYThLMf3hy/wl++f4HQwErBK5ajomWlRsL2D/du3cev2bexIoS/1bH0jYDUIxJ5B5z0bTwNXpXgV4fQEZZWLYpXjzo5eHeuqapSYc/wYIC1F3aRgmkLSxbIcO3wYpQ8BWDhK4u3MJaLyFrCq/9IPtz43NoJVA2iX5yUdE5rCbz1WFbRq22OUJeNNqGp9YBXG8kQVMCnnlpnvAu2XOVg9ei4PJpqulZuA1ZUPoxrA6rq5iZ/xYeC8vTI/m3NhnhGxHoI2HcOVuHuweuVB5ibXmFWK1baHkS5YXbUfD1Zv8q3Qr+Mj8PYj4MHq2+8D3wIfAR8BHwEfgQ80Am8arLo3aRamWpD4KsHqKqhqgW3bzUfbcLBg1d6YWCWkpO8a5Srh6mw2mxeicvfpQlSrWuVNrFWt2v03HUcTcBYIYQCEXbd+01Tf1rsIVutxb0sLrS/fBlab+nUdzHWhqv29vnz9b6vUW6UgWtcvmviuashVVpgEaHPNql1sDlapRC3R68a4fbCLuwd7ONjuoB8DKUqkIZBI+n8lylVRrAYh0phFmwy4kvpABnYZwKWGvYvoEXRK6rtRYVMpyQZT0algNUc+y1W1WhSoCloNxEiTWJSZCdcVi4FKiljNZjxvSqQJ1Z8d8VylKpaQNeF7cQbaD4i+ryS4K3A5GuB8NESQpth/eB93fvITbB0cIE5V8a3qPIVYhHznx8c4OzyUIlf8fXB6Kr7G9IQlXCUuY2Y5QV8Us6AVaTO3pP6exiBA1IWqVAzQ6fYl5X9r7wD7t+/h4N5H2N7dB4t7WVsAPe8qzMYTnB0d4ulf/4KTZ08QlAW2uhkygaolJtMJRqOJeNHKPMK4yXmtoDDnLuMEeRDidDTCN0+e4MnzIwxnLO6kUFXGhgGrVKwSrO7u7ChYJZ0Vn1Xjz2vYZJOKcAl+1RSrbXMn26xgdSaAmpYJOjwMjCRYLWY1sDqf8QycVE9SwmspHGYU/6r6Fwdgp4nLYFUKgk2nS/YEah2g2RF8eLC8vgLOTcGqjilVMHMsWOsIAasy5hSmlgJWCVhtW804MmDVKk+pYrVg9fj4WIpX8eFc09z/KsFq/Vqs58wyKHUfDulnmqpv49UGAD1YbfsmoZ+vA9yrrll1sLrqoWvTNXLp/K71OT/jfEkrAK9Y3az//FI+Au9KBDxYfVd6wrfDR8BHwEfAR+CDi8D7AFbZKS5MbLuxXwdV3W1dp7ObbiDrN6YuZKValVCVP6Lcq928uGCVv1ubAK1IrkVc5qjBqLOaYmDf07TZhUdg081aE1h11St2f0033NeJ1bplV/Vd000ht3NdsNo0VurH47ZhWY11VX1lgY7dbhOEqm+/rlCu768pPu7xCyJz0vuVIanZqYt/lpZxFathgSwNsbfTx73be7i7t42dTowsKJGiEl/VMCgRRyGSMEIiKlXrt0rwZJKaqe6zRayMwm4xJm3RKqsEZLo+MM1zUWqLFYAAVU2Bp18k0/0JEVP6s5K0MbW9UKA6Gc8wmeaIo0TgKpWrEZWrAnCNipX2A+IDq4pFpskPxmOBq7OyRG9vF3c+fYTbjx6hs7UlTdVmK1y1oJLephfHJ7g8O8XF6Qkuzs4wGlxgMhnK+UoJLRW9UvpIYDNV9RGiJEHcSRFnCTL6xPZ30NveQW9rB72dXSRpR8Adz18LpFgQjHRxPLjEs2+/wdNv/4LB2anEfHerL6CZlakIAifjCSYTWooQrNJ2gABL09rJcWkDUIUx8jDA87MzfPXddzg6v8SM7xPgEa5KAftQ7Ahu3bmDO3fvYmdrWyGx6UM7nFafp3UPzPXp48tAUmOtVgZa3EliIYBawRwBpPWqDcPKqIPFVHjxoxn3Om8GEMsF8fGdK01pAVBTrc7XV49a/VyhtrykKxSwKlh1PlsZjGVLgcUcKXpnk/5v/azVCkDtCQjD7cMJlobTom7uvCxg1Xgqs42Hh4d48eIFXrw4xHg8ugJWl9Z1CkvN5w7xs9Xia3bOWbruOPYIds5qA6PuvGTBql1X7TGup1itX39lWy2K1aY5l3MLH1wSQPMawXOORSH5YHLVdxobP65rs0usZc+641j12U2OvWmYXReq2uPgcdJW5fbt20seq+u+/2y6L8bn7OxMPFY3AfCv6vuB346PgI/Ay0XAg9WXi59f20fAR8BHwEfAR+DGEXjTYLXeUO6/zQqAX+yt2mjdTZPddlu1+xsHq7biKujH9gpUMje/9nd3dVFOUS0YM51a4ZR7w+QeZ/33ps8EZtwArNp12Ia29V9F3Jpukl1P1Po+rnvzugoe2/g0Adw6ZKjH1x1PTevX48b+rvepe1xNx2THg+y75jG4GBtGKSaAVXmRi33UDqASxSp53XY/w/07t3D/9j52uzEylEgIVAXAqD9oGkdIpQAV1wtEzUowIynxxhZAIKaKHZ2XAb2GbYVxIstMZlMpVEWwJect2yT/Kli1+2OqP+ETFa3TaYHpNBf/VKo8I8TG5JRpyLZQl/FyFXCZzONLVSM9XYe035hNxHf19scf4/YnH2Pv7j2k3a5RFzaoEpmyPptiNBhgMhpgPBphOhlLxXdFy6qUFKhqwGrayZBkHaTdnsDVkL6oUlxKH2xYEG/HTD6d4PToEC++f4zDHx5jNhmj12HBqw46WWqOn0B1ojGYsWgV2S7BnfGDNQWRCE8L+rNWwONnz/CX77/HJb1r6U8rYNUojYMAadbB3v6BQJft/paLLKX0mX3pOKqpFM2Dnfm4MzCzrvK02yBg05dtscaacFjPjQU81XPNKn7VS3j+MuCzbgtAq4U0Sxdtlt1YH1W+vQCsizaqLyqPQdXFjjWA7NKeOdp2OdYGfqwWAmobYOOh2+RGrGcqCbB9T7erQNxExfyrD9gWh2utIaxilVCVcPX4+IX4dDfNhe7cUZ9HbPuoyJXxV9UfTKm3rDvfrdqG3bd7zDpUFte1m4LVK8e1BqzW59s51C3LOVjlfEuw6nodL81UNf/xm4DV616H2q6VbYCzbX/2O5EFq/Rob7o2NX1fmp/7a6A4Y3RxcYFvvvmm8eFmW/vajt9/7iPgI/B6IuDB6uuJq9+qj4CPgI+Aj4CPQGsEPFhtDZEs4MK1dTemdmsusFQwtawmtTfqTTdD61q06uZpE1VJva/5N2+g+LJeeu6+X8fN07sGVm173KJWbSC7fgxNQNpdpu0m2o6vVZ6soqsjqBJ1lxlHVsV8Ba6yeBcVXAV6WYI7+7t4eOcAt7a7yKhWRYGEHqKErBFT8wlWY8RUZUraNtWsTIHXImALQOwgMFFQKkii/6VoDcMQLARFVSh/2FZ5WbBaanEsKjUJV2kLwDo+XHY2Vbiq8JZqRwVnLFjFdGpmsMvfzLS2HNAKHGUnpRSeKirgcjqRf3u7O7j36FPc+fgT7N25jazfN+CPAE3bZs8lqkoJo+QcMkXDrMeqLmPB29JOVX9pYqAKTfXYZH9NJyOcnxzj9PAZjp79gPHlBdGnANU+4azxlR6NR6JUFfsEetHmmk4+Dx9hqbE1EEfXOMXlZIKvHj/GX588xYSxiVLQe1XKnVEhS7AWxcg6XWxv9dHLMmWGBjQuu4sS4mo8RO3KlHuqQzVAJk6qoF8FaRbjewEpdT5SsLr4XIs0LeYqAtdlqKv2CQYMilqa+w0Ri4evtkkj7CpWnVnLKnMFbtbVlPW/uR17Ptmeq8++CkqvZhKo+nZejEqotl1X911/ELEoymTibR+gyDOKCpeXlzg6OsLZ2QnGk7Gofuvz8cuCVYW+C8jcBlaXr1MEtR6sbvaNYf1SbdeEtmuvB6uvohf8NnwEfnwR8GD1x9en/oh8BHwEfAR8BN6TCHiw2t5RjNEqsLpKtVpXr7XdSLW1wl2/Dv5Wrdt20yxgzCms1QQ929p13c/fNbBqwaFrpdAEoOfIxKQS27+bgHY9Jpv0/SJ1XAFfE1CxkKoO18mmFrCMsIrp1wWyOMTBzhYe3N7HnZ0eenEIahv5Q0xKX1VVkCpgFTuAyHpRqkpcLCqMotrGRYoDFVQkaio/oaYWgrKaRYWwxGjzdpUV67IjCRWuxvShpCdrrmB1NlMYS6VfkRPYqpcqq6tLa0sW0DKerFLYSQHPol9IDSPMihkGVK9OZ6jCRKDq3Y8/xp2HD7B/9w76O9uiPuWL6xOqWmhmK74vp44v1IyqajTKctmCHifhMAt0TacTXJ6d4eTwOY4On4qf6mQ4EOuFfrcjUDWJIikYZgs20eN1Np3KeUhIPZ1Q6bsQkQqK5IMZ2VeIKopwOhzh68eP8fjJM0wrmuYSmRt/Vc5VcaTFxEB1byiKZCdpvtFfVOJh1ce1IoL0C133slYLVpm6OKe0n+zDm4U3qY4VXd7pQ2M7EYS0Q4nnUFV5qklvt/7CxtN3Vbua5shmMKwjVfu2aWtaSGvZ+9qm8Ft/VYXWArbnE8PCN1PHqatgNYWrHLUul2H2An0tLy/PxU6jbiFTn2tWze+rFavqO7wJnK1Hwsb/x6hYbbLRaZp/r3utW3vONMzx9X22rc8+aVOsyixVU+y6165V+/CK1VfZ235bPgJvLgIerL65WPs9+Qj4CPgI+Aj4CCxF4H0Aq26D3fa6KeSrbh7k9t1R6NgbjXXLN91UWrBqt7VKUWI/t9uv/7tq+LUpVOrruce06T6aoKZVvtg4rYr1TU6btrhfAYQrbgDbbjDXtZn7WBdbq8psGierxspNfF/dNi5Ak77r2gasai+PYSVYdRwjtc0KV9MI2O52cGd/Gx/tbmMri5FS9IgCUUjlamDgqnqf0nOVYFUVnISZpVRhn/tbiueqqXDPolN5JRXs6W9KP9Cc5DOIECcpkjTVgklM+yaBFZ/VUnAq4WpMxSoCXX9aCFjNCUuZ7q457bItVldngSsWbuLmtdq7Ud1RDUnAW9HLcwEGCWhnBTCaTZCkGYbjEbb29nDr3l3c/uge9m7fFsDa6ffnnoxWmSo+nKLAVYa6pFglJuZ7BI9G0jqb5RhcnuP4+SGe/vAdnjx+jNNjAtUhsjRFv9PFVr+LPq0D0gSRQc02ZZ2FvRgD+m+qJ7MW+2KadUGLAVt/nnCVqtQwwsnlAN989z2evDjCTGAr0+S1eJhVdZq6XdJOUSAb1D13FrV2EgsH0vkQvTo3KjDkdhZK5HqpJxdyL2xNjMPt0l7kfBTWaCwCnJNjeS5bwEjLINn3Ok00UtCVU8X6+d4oSA3sXQLrxjJAzgnpd+NjaueqOY912mPCvYiQtQqwzau13RSG4z7Y/3kxE1AvYHUJvi77ceiDgMUhC9g1quR1MG01WLWjY7HNq9cMzXCwr4UNhL4j6mcRTi/sbfj+OtuAdR6r9WuEvaZwLrQeq3UrAHc+tXN4ff61HqvWFmDdnL7Jw7N116imz9oetrVdY+x1e3t7G7du3cJNrADWtdmD1ev2qF/eR+DdiIAHq+9GP/hW+Aj4CPgI+Ah8gBF438Dq/NbUqEjZ/jZP1TbA19btdh9tUHV+s0kgVVN9tYHclwGr9uaxbR9NYLXt2F/28/o+r9vGtv1vosp1t9HUnnVtWnVj39audZ/Xb5rbxq8AizVgtQ4PjLYRcQh00xi3tnv4aH8Xe70UXaaJVznSmF6rtAOgalW9TxMqWglXYxZfIsgsQX9LWxCGijrGg8WmypwqzVKLVRECVVRuVqgIVuMYcZJIej1hnABK8VktBKzGVFLSZqAKFaqaFPhZkYs6k9sAwWug3qEzwtPCFG8isKH2NQCm4wkKAZFTgZB8j/tNk44oNdk2eqw+f/FCYBUBZtpJsXuwj+3dHXS3ttHf3kK3z58+sk6GNMsECounqvgfq0cn4TBhg4CvfIbpZILZZIJ8lmM6GuLZkyf4+s9/xvHREeIkQpak6KQpup0MGf1Uk1Tek3hQYWyAGEFlTqCaWysAHkshaeB5VYi9An1Vrb9qEYYCVh9//wTPj0+QI0IVJwuwWht4ose0PgDW5sAqi1vYZP28cH2YN5mvFsuoKtSO4/l2BVzXrQCWG0WQKvzQKPzk7xu82h682ba5PrHuebUEfOdesOsbsnz8UhPN8XZ1lIQSg4U9gFVQXoGWsoFFvK7CuQVYda+T9vc2xasut6xOvi5YtZkaWmRO4ap73awfk8T9FXusbgpWXbj6voLVevGq615vV41gD1ZvMMn4VXwE3oEIeLD6DnSCb4KPgI+Aj4CPwIcZAQ9W2/vdwjULt+ogq30Lq9Px3Jve+nbWqS1vAovbwGod8LWpZtqOuw4lm+LWBkbb9tG2fv0Ymtrk7qPp87Z9tLXxVXx+PbBKP1MpZ4QkCLBNr9W9Pu7f2sd2GgPFFElcIDO+qlrEKkSaxpqmH0WoQvXfZZp8HawSZjJ9X/xUZ4UATAJA3aN6rZLMKmCNTPp7gIj2nxUErtJvtSogYJWKVNoJEHxqZfsQZRCh4I9YAKgNALfPwlVxEiMJIwGUxUzVffQoZdp5yDTyMBalLfuyv9XHs8PnmOZTUYJOpmOtzh6pUphFnvrb2+j2e+hQVSogVD1QCVcJh5mbT6Us16OKkHB1wvT9WY4kTmUfhKPPnh7i4vJM2iMOnMVMIHUqUDURsBoTDLsqQ2PH4RbU4e9lyZhqQawiCFGEVKxGmFbA6cUlfnj6DEen55jJZ7EAMbe41AKozmcYTXlXoajqV2uMsv73HCaa9r4sWLXn0esFq9aXdD0gdM/JBbS1gLPuxdo8f7vz6fI2dOv1eaMOFQkf66+1ys73EKzK+WPgqQBjKVxWszrxYPXqWGnwZK+PWY4/D1ZfxdXVb8NH4McTAQ9Wfzx96Y/ER8BHwEfAR+A9i8CPAay2wbKbQMhVkNMqctqUl03rrxsaTQqwNw1WCdHcVz1l/bpDm+1fp9xtSrG8blzboOdy8ZzltPsm+FFv86sYO/W43QRg19XSbpyuqpTIDStRRUZBhW4EHGx18Mm929jJEqCcimI1SyLEQYCEgDUK0UkIWAkUWWFelZpsq4BVAaX06lTFKj0gmb5PyEjFqRRWIgitKkxmM1k/oWozo3KTwJYFq9gmbVdI/1QWr6JaVQo/0auVfqIEqIEUoGL6P1P6Wc9JPEaDCGFMRWqGJEq0uj3tAJgyr6asWlBL1K2ltLvX7+LF4SFywuQoRJFPMS2mkusvClyTQc/8ZbWFUC9P+s1aS1VJ/Zcq6+pjGkYJopiK3Bhpp4u9vQOkSQL6pbKS9unZqfw7JcCld2bC2KpiNSH0NVzJck2qYa1KkeBW/VYJVlWxKvEgbA5DTIsKJxeXePLsECcXF2IFkFPh+wbAahOMrI9tF57WFavuuSpjdo0VgCwrStUF/dX1r3oQL7dhGaxuouDbBKyump/tvgWAm0KA9r2ritJmde6VNrIAWcOL5+M6xaoterakrnW2485lTceji76cYnVuBcBzKeCDEC06Jvs2ALXJPmChHuW5sGwrUQfY9iHTy1oBeMXq6iu6V6xe99uOX95H4N2IgAer70Y/+Fb4CPgI+Aj4CHyAEXifwaoFqvVjqIOr1wHHrjtUNgGG7s2uPYZV1eqvu38u76o3m6Bn2zZX34yvX9P1wm0CMe52+XuTEmzVHtal0dsbcHfdNtDSBFabVK91yGTXc1V9m7a5TRm8SdyXzoVK/UyJSAhYu2ElYPXRR3dwsN1HMR2iKkboZqkoVbM4UTUpPVdTVajyxlr6gkA1TQSSEEQSkqj/o4KkwWCIybTQau1hhLIKxHOVak+m1G/3u9jf20VQFpiORwjotcq0fXJQeqdSrUo1qFGzEYjmBDBlhZnxVc2pWKW3ZhRLUaqy1IJTWdIRBSgVtlFIgKO+sFSmcjuEmgotCSpnqMpcCkkRglJJy580VWhML1OBQjQaED9N9Zucx17S8fl3CLpMsg2IIoRUoSapKEBpb8A2HJ0c4/jkGKPhSJSnVO1t97akiFQ3S+aK1dBALAIzC1aLgmCVoDkXSwACZ4JneqsGUSKA9fDkFI+fPMXlaCxQdSrQWQnxakWqKdJ0DcWqHb9WYbvqQU/T+Fyec696qXLbalO72gpAOOqVYkttVgAbKlZtQa5goaDU41ik5a+b1RYFuxZLNSkx6/PE2rloBVCd90MtVlceTAmEVtPXxuuNsVSoP6RZtKndY5WPONYdUz1mWvzO9JnYheRL1yEXuOpDhWWwuqoPXoXHqgerq0e4B6tt34b85z4C72YEPFh9N/vFt8pHwEfAR8BH4AOIgAerb6aT28BqE/CzYNBVgb2q1ra1p2k/mwC+pvXWgVUu36Sksu1r2+cqsLoKHrSBVQU+dZXc8lHVt2FhsC2E1QZKr6tYbYuBbbOFqwSKtlAUwWqKErvdBI8+uoWDnT7y6RBBORWFKn1Y04jFqwgaY2Tio6rAi1CPsJQFoOgNqmA1QJGzWFSAyXSGs/MLTGcFAioqCfZoHZCm4mXa7/ex1e8JwM2nY8zGI1BOSrCKQv0gtTCVUawKRFQoSkBbiK2ALsO/CTbHUwJHKmypNk2krWGlBZroiap9o4BUrUVpNZADZY4yn5GFIqGVANW5WYJOtyvtlZfW3QE5kLIgLZ4kaf1sB0FvFah6FlSQRkCaSttGwyGm05lA1OlsjIvLS1xeXkhBqigKsN3fEgjcyTJR7S4YmRYlE/grUGnxI6WrCJoZBPpVJilyhOKt+t2TJ7gcTcQGIBcw3ARWbSzMwV3TCmAO9K5mxq+Ea8vqT7vYMqycnz9rPFZlO45idbHd64HVlef7jxisqhp4xZWiBldrM9uVomBX57rl4lVtc5Mt+GXPL2sHMB8ZjpLVg9VFb7RdQ+w1x1sBvKpvRH47PgI/jgh4sPrj6Ed/FD4CPgI+Aj4C72EEPFh9M522CmTW0zZdoGjhoL3JugkMdY+uScl7naNvu4leta2bgNVN27UOrDbdnG4CVtv2/c6DVbEBMFYAKJFUBfpJKFYAB7tdUaxGQY6M6e6oEIdUrRI0puimGeJYfVIJVgkKqchknAWsgqCTitQYo+EYx8cnYgUAAZ2hpMizgNTO3i4ODvaRpTFmkxHy2URgb8BlC6pWmVovmfyiTmV6MAs5SUq12ALo+/y3NKpWgk0LVpmOH8SxqEwrVs5ChSiKpWgVVXLqtUq+pMpaqlX5Oy0PEloTJHo8nU4HcZoKQLV6vUqKR3EddSXlZwJW+a+Ys8YIaAWQZsj6W1Jw6+z0FOfn57Iv+rheDi4xHI8EQlMlu9XtIwoCdLNMYj63AaDy14BVwtXFAwFN+2ZaNONCIhwlGSZVhWcvjg1YnaKiuphKYetpwOMgrJrvRd6YKzGv47HqwerqmeBdVqyuBauGsV9Ru8qhtitWqcB2X5tcE9z5su6x6hWrGs16HD1YbbsK+899BHwEmiLgwaofFz4CPgI+Aj4CPgJvKQJvE6xahZ319lznx1kPz1Lqc01l2AYg2z5/HV2xLs42xbaulFydsnmzFr4NsDpXUZo+aorDuuNs66tVnzeDg+W4WdVPWzTXwVi7nzZ47O6D491V9m0CJ9YtcyXGxGoEq1Rf0mu0KtCNSnx87zZu722hyscIqylilYyK2lPAapqgm3WQpVRGahp9GMei6KRyUoAl2041aBji8mKAI1amZ5GrNJPlCGGpWt3e2cbB/i6yNBG1Kr1N2ZbKgFXm0wfGP1NaKp6uBAya+j4HrGILoKrNWV6KryuBK5gaHyaSKq51XioBl3GUIEkTUaSKJyUrZBE0Svv5Oa0OIkSxeqrSB5YgmOnK9GxlnIucBbFy8W0V8CspzIS8ISpCVRbQyjpIOl0k3a5AaELVweCSURPIenp+ivFkIvA4CUP0uj0kYSCK1TncJEie74f7ygUwG9Qyh6FUxBJcR0mKcVHg6eERvn/6DIPJFGWSiHLWglVlqISpqqxdpLYvWwFIxBYZ2gp35gLXWnp+Tf5YH4tNY3P5vWVvUEF4Vlks4sqFwtLOhfZ8EY9VGRf2HW306vPBLqjLrZp3RYZs4sM+W+xvnRVAreiSU4TpKmjlmHPP+vrfV0Wl4uW75hW0WQEYawk3nuu2dzWGXHN1G3SuU/hv+8CNXdO+3IJqq9bhwxEpCpfP5udc25z8Oq0ANhnfbe1r+7xtH28brHL/nNO++eabpYyS5fOk7Sj95z4CPgJvOgIerL7piPv9+Qj4CPgI+Aj4CJgIvA2w6u6Tv1sotUp92AYl653ZBMLaAN3bGBDuCQUPpAAAIABJREFUsdf3Xy+6tAl8exvHsB4ELOejugBwCTnIDXtzvvE6D1Vuo0k9Wt+2+7cFN+u8a9vGSv1zW9DMjuO28WgfJNg21I+9bf9N2186p7TEj4GrJeKyQBaWeHj3AA/u7gP5GCVVq1WOKleFIws7ZVmGXtaVf3Mq04TnsUBTJoWYqAIlPA3iUFSkZ2cXOD49xawo0en1kGYdgX/0O+1v9dDtZgJW6eNKtSoK7o8/Uo0K9BilhQC3K1WkRBlK31WqRdUjlX/TGoD7mE7owci/CVeJbBKEIX80DZ7K0ESUt5nAUxbYQkmbAh2HIcEqi+qwPRSeSnEdtQVgYS7xx+W+WJhrMkU+y5HPSkxmhfyIWjVORTma9fvyE2eZFOsaXF5iMpnIPk5OTnB8fIzBYCD7TsJIlMAaC1X90g5B1Hu5Tf1Xlax4w6r5gC5HmMbYGLA6ygs8eX6Ip89fYDCdoozjJcXqVUWqPbf0/GqwNZWCYe5rE0/hdedYfXxq0aUFXG2cn1f6ixKsKnR3UeSbnw+vAle3DQpW16fJt7U5kCJkq19NYHV56auK0+tdE66C1aVjlE7Q8cr360WomvYlc74D5gXOOiBbNPMVH5rMxDajyLnt9la/brDa1lftLVy/xPsAVlmAj2DV9rd73raB35eNj1/fR8BH4GYR8GD1ZnHza/kI+Aj4CPgI+Ai8dATeN7Bah7IrFUlOZFYBvZcO3ktswKolbduaAOHVm9qX2OFbWHUTwF1XlraB1PphvI9glcdoj9tCWfe4Xh1Y1VT4qMyRBAU++egWPv7oFoJ8gnx8gZigUyoxVQiDEmmSopup5yj9PQVWpmoRMKOyVfxTE1GxUlV6cn6Bk5MzAaFJ1hHIGLHqfRTKOlTAsnjV9lYPWRwJ5CymM1SEtBUhJ4tmKVglYBVsI1YAVJkaz1O+HyhwndJfVQo7FeJrGoAWBQSrkaCbLEkUnkrBnFC8VQmN+eJ/qVgVH1yCVRHJ8u9I7ANYrMr2y2Q8xng0wmQyxWQ8w2gyw3AyEx/TMO0i7nTR39lBp98XyMr2DQdDDIaXUnTq9PQUZ6dnGI1G0i4LVhnfhFXC+OJxCGiujEqvEJ9VibsIOG0AgIpti2g9kGI0M2D18AWG0xmKKEYZWcWqUavOa8erBFXBpr7eX7B69SGNPaYmdXp9zn95EOTBql6PPFh9FZfSVwVWt7e3cevWLbE02fTB3ibt5/niweomkfLL+Ai8WxHwYPXd6g/fGh8BHwEfAR+BDygC7xtYtfBjHSzdBOi97S6mF+M6xWq9fa9bQfM64tHWD3UgYuPhtqXtuN9HsMo2u2rV61hgNPVT/VxQ3ZoW/5EyS8UMSZDj0f07ePTwDsJigtnlKUKqUmmZKMWU6AUaI2OKe8zUeE3Pj1NC0gyzskAYM40+QRSnmJUlTs4IVlWxSnRHGwAC1jShzyqtBWLsbG9hf3cb3SwR1Wo5m6GczkAUmlH9SdUo9yXFqRSg8tzgH2EYIxIlaSTqUv3MKjzZPKpj4zlQ4La0IjqVsGoroOPHQLmQ26QPLK0M1DdVH3AofGWbmZbMQlTDwQDj8VTg6uVwjIvhGAUixN0est42tvb20On3RKFLj1ZCVFoAXAzOcXl+gfOLC0wnU6RRJMXBOlSs0pc1MArSokA+pd1AhUqOKVcAGrA9bK/C0CqspIAYPV35M8pzUas+tWA1VrBaacUxJ2137hj7joDVBZhsmxeujnEe1zJYdc8ZUU+qH8T8VYdMMqZe6rUJWF1uw/LctVqVb5vVrlhdPgB9ZuDKO9sKe7UFwCtWJaJrMijaIrjp568CrHKMs3jVwcEBut2uzBtN59aqa8a6tnqwumlP+uV8BN6tCHiw+m71h2+Nj4CPgI+Aj8AHFIEm30373qeffipKiHUKuuvehFyBQM7NgN1PfX+2Pe667rJtqdTvqmKVw+y66sT3aWiu6i97DE1g9TrxaOrXOmBpuoFtG7PXaUO9D1c9qKj3m9uum+7PHsfVc2oBXMRntcwRY4qPDvbw2aP72OmEKAbnmAwuUOZa5Go2nUgKv6gq0wRxlAIxi97H6PS6qliNWfgpRRgnmEwKnF0OcXp2hsvBEHlZIUoSdLq0EuiIajTrpOh1O8gSwkUqSUNN1w9CdOMY3SST1H3u1/XRtKnDYaDKUwGlc9sA/q3pxVSrBkzPr/EkSS8OIOnFizgTpgbiEytgNQiQF6qApUqU6clUrvJvQlJRrU6mGI0mogwdEYIGEeKsiyjribdqxFhEMeI0Eah5dk6l6gkm06n4rQ4HI2RRjCyMBKxSucqCWlSmlnmBcpYjrCIBybm0tRDgqy+FdFTg0rOWnq70Uj0bDPHD0+d4cXqKcV6goBVAbHxvTSAsTNYSWfTKXUDFTRSrdlzZ2LXBmrptSX086naa8ru1H6SIvbFrcM+TRTv0Xbtd+wDGAlX7r/t52znlHqPNHlg/ty4rf5uWXZgt6MOKpbknIORfBq9Xt7Hsb9p4DDXAvNiGqb52zQsEzxWxpOBTBh1xK69JGrNlj1WdaZpz9+UsrfVrvXiVrE/7jzyXH1oBsGBbfRzUD6vJCkAK0cWLBy12nSttoCqethty3nEOoFp80Tdt14drhrhx8Taw2tYGe0z9fv/aitW2h5Uy+5SlWJl4K4BX0dt+Gz4Cby4CHqy+uVj7PfkI+Aj4CPgI+AgsRWAVWOUX90ePHr1RsLrqRogwpA5d33ew+iEMw01ARxsUr8dpFXS3y9WVafXt1yFQUz+0QZm2NrWBqOsec31/VrVd976b75eqSC0xBVpXRlWBBDlu7/bxxacPsN9PEYwHGF+cIZ8WqIoC4+FI1JypFKBiSn0ioDHtJMh6HeQVwWos4JX/TmYlBsMZLi4vcTEYiTdoFCfis5rQBoCq1Zi61BJRwMJSEKiaJTE6cYytNMNOpyvp+wSyhKh8EfyJ8lSgjAVN+i8hqihOZT4w3qyWqhplqtZtMkWoJA1+AWn4vhTgijX1nxYGLFJFz1ZbfIg+j5PJWIpkTaa5wNVpUWFKX8kgQph25IdQtYoiKaQlnrAAxpMxLi/PBdSMCWaHI7rAohMnAljF0zVgcaxcwWrO2NMKgJ6xWm09pk2Bo1ilfQHBapR1kCPA8fkFvnv6DCcXF5iVQB5FyElrpbcXhJm9L2BVoNn1wKoFKxbutCmqr+vJ6s7z9XndHetN8NMqUdmP3O/c77Ms12YA1M9Ju+0m/8imOUGh6Drzz6v+pstx4QhjP6zbRgtYFai6RpWqlcs2vrTY8WLBqsZkAUObADmV1fU+WrfD+jakz2qAmVDXQs6c58UNwSq9oQlW3e8LMm/U4e6PBKzyuHq9nihW7QPwerzXXcvWAVb203A49GB147PJL+gj8G5EwIPVd6MffCt8BHwEfAR8BD7ACLxJsNp0E12/EWi6EbI3SqvgahuoatrHB9jVb/yQLQS5zs1dG9T0YFXT2V21nguq5nRSIAvBajAHq7f2egJWb/czpMVUFKujwQiz8RSDi4s5WGW6f0WVKNPYswSdfkcUoGESSbo/FatFHmpRp+lMfgruLgzlcxa8YlEoptgHBLKmmFYc0Ac1FgVrP47RTzJ0kkRgLpen+lPAp4FHVNLyVbEUFwFpZb1QDWB1qqjTc/WKmK9agCpZX9rH/ah6VZRyRS4/hD1UrxGITmlXUPLvChOq2qpAoCZoO5BmiASsZhIfKnWH4xEuLy8FRAwGF3MFHhWpqs5NEUtxLgJmqvMKFNwHIdJU7QrCkD9UBBPA6lGrHwJrV0Wyv2kFHJ6cClg9p0o4CDELQ8xk+bcHVusTS5sab9V1oGk7Llzleu83WLVFvFZNxe8GWHXnk6uWCx6svooLads5soli1YPVV9ETfhs+Aj+uCHiw+uPqT380PgI+Aj4CPgLvUQTeB7BKFYoFri5Ys797sPpuDjgpFOTAr6ZWtvVdfZ3XDVbbwG7TMbQpVJvUcu52rrtPu/xK9a3J99YUeibRF8iCHLd2e/ji0QPc6qfoVDNUkwkGg5FA1fPTM/E6TcQzNENOT1Wm83dTpN0OgigUZWmU0mM1QVmGAhUphizofVoBJdO6xQ81Ej/UJKa1QKzeqixYxQJTcSw/nTCQnyRhmjwVrpnsm/6usXiuEsoav0OCVe6rNB6pHFc1FbuAZkNWF/E0SlejYGUevqQKC1hVlSfVprQ5YEEsKk5pA0DwSX0hjy8XnhuiZCy5bpIZX9UO8/QF1vL4Dw9f4MmTH3ByciRwmC9GvxsZtSq1uzP62EL2yd+LWY6AxwS2i2raAHGyrFgtpS9ZNCvDtKzw5MWRgNXL0RhVGAlcnbK1xmPVjqs3qVhdpQadt6VW5n1TVd3rVqy6Psdt56DOU+tS+dsUq8TkUiluzWTdBlaXP7/erE8p91U1q2sFYBWr7nbtWBbUL162HqxeL+7NS3uw+iqi6LfhI+AjcOU7crWJ2YePm4+Aj4CPgI+Aj4CPwCuPQNMNpb3x3cQKwN5wbdIwu93rgihXsdoEVtvgXROMc99rAlTXBX4fwleZTeCD28ebKIXb4tbWD01Fauw69X/bxuqq8WnXW6Uiqo9JjlcXCtXPjbZjboLJbbFfWkc8K9UMgK9IwGqB/e0OHn10Gw9v7WI7DlBOhpiNZ5hOpzg/P8dgMAQL6AhMCVlpHuKpmnQyxJlaACRJLGCRBatEpSrJ/oHARwJDps6PxxMpqsI0VUJSwYwCSism8yOhchQFkrBEt5Nie3sH/U4XUQmkcSqAlWpVpsxXku6tKf0qOo0QR4n6bYbqzznvnxqzUruAkN4C4uMaRDEqykEJWqXQU4C8hPiq0o/1fDDA5eBSjiNKY4GmEkKqTXkcWQegopbq2jhBXhC+luh2exgMB/j973+PZ8+fidA0S1PxVaX7aVIFSKjGZaxoPUBCXJRSPStBJctRtcumFeVMlaokrgbDMbZBkgpYffz0Gb57/hyjyVQ8X/MgELArfaBmpQLTCbm1/5e9PRvY2rIXqPFXdMdT28OMTSDRqjFt5+7rbqPepqbiVauOoX5uNs0TTbDY3YdVz9p91P+2+1isQ/C/XECL1hDr4nx1nmixApATYdUynA/oJbzchitxF5K/+lUUHJ+bv9oeKimsVc9T9Vml92mbF616gFJdPplMZF3OWR+yFQCLV7nfgza5Xqy7DnkrgM3HuF/SR+BdioBXrL5LveHb4iPgI+Aj4CPwQUXgfQCrbkq5C+ts268LVtnB7nE33WC03RDWB8l1Ydn7OMjabtYYAxcwvAmw2tQPTaDELreqn+yxNbWZ77nqtiZI5AKWtw1WVbyoVgD8b4QSnbDAbjfGp/fv4NHdA2wnAYrJCPkkx3Q6EzA4Gg4l/V1eBqwSRiYEfx2mwBMoxuLBSrBKK0QCPNkPi0GVJSazXFLpO1lHfP9iglACTlJRrlBoMaU4LJClAfrdDvZ39tAnGECATpyh1+3KOmxPxf3IvkoEldoTRCELXoWI01SALdWxshy9G2tF0qlQpdqWMJSKU7EdVVqKIEpRVIEc/3A0wtnlBc4FrOaizKWtQWVS97mv3tY2SqOWzTodjCeE0gpKaQPw1ddf4bvvv5c2Eaz2uz10kwQssaWAOVR/1aJEUFZi05BUFfpZR4qEcWyq16qCVTIyOTaCXAGrJb41YHUwmYrnK4GqgFWCVANTOV6tYrVqKJpUh6vuOdH08KDtQVjbXLhqfnXnijcFVi3IEwZplLSbzP/u8vXrh/276TpkfWDZp21gNaInseMHWlA5vaT2bQGrLR6sAlYJd50BcF2wehPFqjs+mvrZg9XFWHSvU+u+U9jrlPVY9WD1ffxG5dvsI/DqI+DB6quPqd+ij4CPgI+Aj4CPwEYReB/AKg+kSbX6MmB1XXDqcG2VUnHdDeNGwX/PFnoXwWrTjfq6G9I2iPJjAKuS5G4UqwJWwwqdsEQ/rvDZg7v4/OFdbCcR8ukI+Xgmak2qVkUBNp4JWKRojOpO+psSMhKssigV4SR9Sme56t8WAC9ETp/SohTASrBKuEiwSoWqOKfabOSyRByVoCg0SxOwsrUoVpkSH0boZQpkp+MJpWkoitwAUy1YRYAVR7Gsl+eqNiWEWgKrtERlsSi2lyn8MYtWRapYFXQZIIwyUZ0OCFUvLnA5HGAwHolilfCYx00FKFkzFapbOzsCc8V7Ns1EmXtxfoGL83OMxmM8efJEfviiAnWr00WPat8glJ+IgJ7tLAqJRUpoXVXoZpnYJtCOQFLFjVqVUFS8Y1eBVcJv2hlQ0WsVqka1OlcSXxOs1pWfTRCxfg412cm0zY32PHuTilULVdcBVdvuTWCyG4e6YtXGze5TizYtp9HXFauiFHcEowTw7xpY1fFposTnJMWyArZ+SWt7QOkVqxqx617HPFh9z748+eb6CLyhCHiw+oYC7XfjI+Aj4CPgI+Aj0Hbjw8/tzS6tAJhe1wbUmm4Mmm5QV4FQd/urVI72fb2B1Tu7hcpwvfdcW/tdtaLdbl3Rel1F1Y9xpLXF0e1zCxrWrXMTYF3fXh0EtSmHNwGrq2BSE5BpOj7rS7jq+Nra6I4dd9y3wSppt3h7qlZV08ENWA0KdKMSn92/g5998gDbWYh8wsJVClbzWS7/TiYzjCYTgXVyXnOLUYSYCs6M/qupgEpVrBKshpp9HEZiDZCLwo7VqrvI0gwJFasEq4SLAlnpwUpAWiIKSkl/T+i7yvR/qkip5ARkWYJHvifxKgWFavEiesHGKXa2dzCdTQUKE/DwR2KuE5IWwhL7gkSgcJjEokClwpRtDcDjqDAYjsQGYDAaYjSdiDqZPrI8bqpd6WXKvXd6PfR3dsQegf0yHIzw7NkznBwfoywLDC4HODw8lJTmNEkEFqdJhERcVAMBq6C/al5IDMRblhA2Tmj/KqnaFqpKCj8VqzzqOBWP1Ule4JsffsDjZ88wnM1QhTRUULBq7Q3EG8GoiMUeQPC3k1otx738csf1JmOzDhSb5ux186U737rrrgOe9X3aI7Dvs8/q262fL+752HScTcdVn9Pc/W6yvNu+ehp9G7zVsexIsJ1ibE1zlMqxV6fyy9YId5v8IPRkF3uMtS8D/e0yfKCxbl5qBascna4VwGxhBWBj1zTHWisAPgyyVgCikJfCeepx3PQdRKeGaj5f8Fzl+u51ZJPr0ste3zf5PrFqzLt97xWrL9sTfn0fgR9XBDxY/XH1pz8aHwEfAR8BH4H3KAJtxasIVte9eNPTdiOyCpyuUgc2pVTqspX6Kho0wN/lVbvhrLe36QZ23XtNN3JtN0L1fTYpv96jYdHY1DawWv+8rXhV27ixN8HXidvKgk61G+16f7ZBDrv6JuCpCRY1HUPbtlyoWgf9q2KiLgCqI6WKkUjNKla7YYGP7+zjF48eYq8ToZxNBKTOZjPMJlP5dzorMKECVCxAS1Wl8jxjCjwhZdZBkiaqaCWIsennESEfi1gFohLtdDKBpQSkUhQrUniaxUyM1/Zxs0wtpo8qlanCe8oSVV4ijSLs7+0JXCXwocozpAUArQAITMMI/d62qGzZbq5MOEzVp1oHVEgJaxOqS1N0+z2k3VSg6ng6wWQ6Q1WGKBFhlpcYTsY4PjsTS4A5nIzUeoB2CPwhWO5v76DX6wuIubwc4MXhIZ4/fyZp/RzvR4eHYmEgyluxNID4xfLYiHtCgqSc/rIs2pXJcSbcjwC0hbeqLXJEqJtkXURZhsvJFF89fixgdTzLUUbxXLFqYaoAVmvPIP63jMUy/FplBbAObK4ab3WP403GedM8Ya8jq87fpvPTtedg292HOfVzq20+rs9FTfvbVJnrAt5FPAjzlhWrbdepK9YWxsLCrnfl+rmJFYDMCAra7XXUbUcdrF657tU8WnmuLa9/tUBW2+c8TvFYnS08Vm1/2H5tur66Hqvsm03BKrdlH8S8y2DVPeZV114PVq/z7cAv6yPw44+AB6s//j72R+gj4CPgI+Aj8I5GoA2s8mZlHVCzN8TrwNMqZU/9xtDup94med8IsahWtSmU+v56lY7cQDq+dev+XnecbRCs3r2bLH8TkPE2h9F1wWoTOL9u+zeJ47ob91XrN72/6viu0wYXqmwynlZt241dPY7r2mPtVQWsmlo2cQT0EiBFjvv72/jZo/s46KZAPsWUqf8sGkO4mtMfNceUf0tRpwIFSgGmAuyoPI0TUWyyoJOiwFCKXDFVXvBdEMnnEWGhUUeyTd2sg+1+H10WdGJRKClGVWEyGWEyGUtRJ1GryjqBqD0//ui+oKTZdCrQhUWiUipPmQIvadKheJwSukZRIDCVx0LQKqrRTC0MaEmQZhk6vY6A0sl0iiFtD6aF+JTyOHjMp+fnuLi8FDWuoF+ZWkKByb3tHaSdjhaHCmOZUwjKLi8ucHj4HFWRC2w9PTqW/VOhm1EpS39XA1ZjWgoElRTSEkVuHCMNAylqNa8WP1cEKrBivKOsS1kvLkYTfE2w+vw5xvTfbACrtoCVQG+jWCVcnb9ElSj/uXIqXmec23l0k3N804cY62Da6warbfNS03Fe92Gb+JuuebXNr6aS2uottIBVfXIhTy9WbIMPSZc/upIR8BrAKuNoi1fN+HDEWCDY8dAUl3rxqg8ZrO7v70uhQF+8qu0s9p/7CPz4I+DB6o+/j/0R+gj4CPgI+Ai8oxFoA6v1oghth7HqZtO9SXKVeO721oFVXUcVq1LhW/62aYvrrQDqbb56ky6YYO2h1Y9rXcGsTQCFq5DaZHk2btPl2vropp9biL4KALSDAd2zu1zbOjc5Zneb68ajGwe7XFN7btIGV8nnjlUXpq8C63WIczOwqkdHvBpFJTpRhaic4u5uHz9/9BAf7W4BolTVVFoLNqZ5iWmRi/co1Z8zA1cl7Z/nGxWo9Cw16fEKIAMprkRlKwFrmnUEOhIwslBVlRei3tzb2ZV/qSQlweHnrOo9nYxR5TliSZdXRWov6+Lu/oGclSwuxe3t7Oyg3+uLFQDXm80qzKZa7ClJYnngwm2OJ4SmE1HEdvt9ZBlBbySqW1oCkB3RE3U0myEMEzkeFoA6H1zg5OwMo/FEoCRT7KdUl6Zd7O7vo9vfEsUr1a6MDR86pXEovqrDywtMxhOMRyNR4BKWClxNY0TGljKqaHEQiEVCTHuFIBBFK4GypP5TdUkKKy9dKU47iLMMZRjh9HKIr777Dt8fHmKS50CUoAhCUQ+rYlUVxGIEIWpi2eqSFYDMOxtUXd9kjthErdo0b617gGFBXuPDNadR3MarVKxuAojrMWkDq1fnjfXV7pvg8fJ7y8Wr3GuI6fy11zF5Dinjq1lVqlB1cR20wHNpnnwdYJVKdypW5aFIjiLXc8GD1UXkm8YGP+X3Mw9WN5mt/DI+Ah9GBDxY/TD62R+lj4CPgI+Aj8A7GIG6H5n4CxqPsk8//VS+uK+DiBa22UNrglB1gFQHqwIUDBhYvsHl+xbEGW9VWj4asDq/sa8pUkUNt3w3uHwzSSjrfl7/2/lsvh250bP2hVxfYe5qSNDe2fObR+NnqRtcvrnVfViVmf7bCPpkvfVpmG0Qc12L18HF62y3CaquAy1NYKYp7k3bqI9Nd1tNUOQmAHVdzNxx7o5rN925aZ+bgtXGdZluXtmHDurRGIYF0rBAXM6w20nx+YP7+OL+fYTFDJPxQFSU4rNKxWpRaQGqSuGGgFUWpaItgPzo+KTyU+FqJACPYFU8SaW4VWKKYU1QVaXARALVrf6WzCcypwShFKcijKT3pKTJV+KiKp6jvU4XXcJapvWXpfiwbu9sY2trC0mS4vz8AoPBSNpDX0VCTqpuBW4SFpe5pOfz/U63K3OaxiKU4lQsUiWQmEWqjJ8qi1c9f3GEy+EQSZKJD+vFYCAq3K3tHfS3tuTYCIGGo6HaE0Qhjl68kPT+2XQmVgZ8kV9R08tjV2BMK4BAUv+7nS6SmAW91HM1YKxZgIo41wFfjDE9baM0QxlFODo7x9fffYcnL44wmhGsxuL/Sp9VcaZdOv3VBqJk8SoDba33bB2s1s8dxsgFW/Ux7s7V6+bApSm4QSFb3647nuvXiKY2uGDVfr4K9q6cN82Kq+aPpjau2lbb/MFzYfmyU3+Yt/w322T9xC0sr4PPZYnp+oeDQchnC+4yek2zA0eFzMvXkKse1ldT/xdjpf0a5O5PY6Ha+oIqeflRwNrWX65ilb+z32n5wbmAP+vibIGxhblNHqvtV++XW6INytfj7l4T3LHKuXRvb08K+dW/y7W1cN145f4HgwG++eabxr5oG+tt+/af+wj4CLyeCHiw+nri6rfqI+Aj4CPgI+Aj0BqBVWCVX95ZvIopZuvAmf2s7Yt2/aa5ftNtt7OczqbAdf5ji1YRa9Lz0fzIulcqsiz2IJjVvV9sqc+xMmhal8e404Vr42L4ytr4L8EL076mY5H35BAMVHVugBdxtSXXV+/yOgC0CSjY9+w+myBG2ziw27B9aiFOfTzILfoqiGwWvg4MWRUVF/pv2va2k6rerjokqj9oaNreKrjatq7UkSJYFfBPlSmhQ4EkKBEZsPrZ/fv4/KMHSIMK09G5FJIaT8cCCmkBwB/ROVb8USuAvCyRF/QwZeEnQYCaEk+4Z5SsVIQS9FFRSlBL9RkV5kyJpy9pt9dV0El7kQoYD0cCV7k18WKVIRyKD2ufaf9xbAo9BWIlQKgaEeAGgRSKUoAKKU5FeDoZjzEdUck6FcWnqNsJXbOOQBep7UOP1ckEhKiElikhZ5YhTlJc/P/svfmXG9eV5/kFIrADua8kxV1cRO2SJUsq2VJX21Vdru6umi7P9HQfe86cnj7zw8z8Y1Or6wcvZbu1UNRelm2tFFdxEZnJTOYCJPYA+nzvfS/wEAkkkpIs0VLATjEzAQQi7lsi3+d97/dWq7ixvIyNzbL4ySZ8D9Ua49JBJptHNpdFvlCAn/LNJK1iAAAgAElEQVRRKVewuroq8IHq2fHSmFgcMIZigSBfHYWrDmAlNKY1AS0CCFY77RaSTIU2E4YFq0kqd1M+4Hvw0mlJ+19e38DFa1dxc/W2gFX+jtBXP4UwVDEVP9sqicVj1fxPxhSLgEXgWXSzw25IjPIrHjafjJpndjPOho0Zd/5wwap7/xj0+bv5THccDrsGd86+02NGYdlOG5buddrXif+pW8tqF7C675q2gdX+OXbUfMtjDfKqHQS4R8230fneQk7X83QU+LMeq3Yz2EJVzgc7teUwsHqn7TnqPrDT83cKVnkse7+145O/+zLA6qA2/zJj9XniHL83jsA3LQIxWP2mtXh8vXEE4gjEEYgjcNdE4MsCq7u54KhHGFP/e6rU/iNQtSpglR6GlOKMehiY6mpVBy1uXK2rlMka4M+6DdRGiooMWoAmEgSx/SfZoUrNKAOHnf5gSMBXq9pIr2Fnpaq7SL+TxV508SufahbzURjjPrfTZ0Tf54LVKDTkz3cKaT4LVNkNUBjVvQY9Pyyd2V0Yj4rVoDgPj7UWdrM+pS5Y9QSsBiimU9g/M4N777kHhVRSwGq300Sr3ewDq4plNZWcX4SpVK5ykd0WiwD+zNU+U+w1zZ5WAAL5EkkBsYSFqibNIGPgJjdqCvm8KNQqm2XxT+X4JXAUINxNIJsiWKUfa1rU6QSWfE0+V5DPrtcbAnlF4RZwjkiIhyoVoyzC1emw0BUHm+6EEKoSilLByvdsVavYLG+K+pT+qWJtkEpJiv/q+jo2t7a06FfKF3Ur3+PT61QgbU6OxWOsra1J8SyqZMfHxpDyPbAMFSW8UkCs24HXJTSGpv1DIbMAIOOtSm/WhIkV+yHtZ0lGfY+FwjLocG5L+eh6KSxvrOPC1Wu4ubqKGquxJ1WxSojKzxSwasanzgqqBqRqNfRZ5WdEdqGGjZlRYHW3c1b0+LuBMlGwOkjB5wI9O9Z2UqzeyRi+W8Aqz1ljQUVy/w1kN3F0r1mtAPqjEJ37Rh3ziwarNs6qVu19jep7UcUq/475JoFVew/gJhUVq7LpZDKNdtvPR4Frq1iNwepuIxq/Lo7AVx+BGKx+9W0Qn0EcgTgCcQTiCHxDI3C3gFVXoReqGb3hqfa7Aat20Rb91wVT7uJCFplW3WrT78mOEsm+RYurWurvNr1V627USbtR+uwEFkMQGVXkDunLO8GCQRB10O/c6xq0+N1pscbP71MZ70KVOmqxSKVTPzzoh+GDFoVf9lAf5Rd5J3B1WDtp2+qXqFYNVKNilbgz0Q2QQheZRALTxTy+df9JlLIpNKvraDfoC6pFoKhWpXjSVo5Xn05lOlSuioKVPqNM2TVwlSC16ylQJVgNEgn1ae10kE5lUCjk4Xn0ZU2gUCiKVyrBanljE0GrJRAxm06HYJWK1WK+iGIhj2w6I1fCFOF0KotmK8BmpSwQhX6q/CL4pUotkMI32h/oYWrbnp+dyaZFFRu0A2yWy1jf3JDzodqW1geExjznSrWGWrMhqlvCWsJXFuJiG7KoDgNB4MoCWARBHlWtlS2xLuBr+BkCw2gFQFuVbgepBH2hYcAq1aoekp4WreoHq1QXq48040ZFcJv2ClTb+incWt8Qj1WC1SoVq/wsIWUWrJqiVMa2RIAr2y/pglXAG1HMz85vo+DWlwlWB41znl+vjTXuX0ewKv1J7GpMW5vAj4Kg29pHbHX6N+FGKSejx/hDgVW2ry06x3EV7XvueTIWXwRYtepYawVwx/H8HDeSUXEfFGdXsWr/honB6udohPitcQS+hhGIwerXsFHjS4ojEEcgjkAcgT+OCIwqXkUlxG5SFqPAxy7OLUgbBe7CxWNfUSr1cyNoUHCkPxOquJCQajhR9Ax5bFOdRpSoPFfxjzR+jqFaKvzc3oGt2nCUkpIAx30MXJAataossnawAthdT1K48lkeg5Siw44jikWjLKpWq/K9fbhwPPr+Qcpfuzh0Xzsqrrt9Pvq6nQrtRBe5g1S1nyWublyi1+h+hqSpmzRbngthsruItgv/aHyHqVkFrhJ2muJVkhbfCcCq9F67jdnxAv7NnzyJZFBDu1FGotVE0GpIkSkLVpMGUHZMt2qxzbsBgo6qV6mkbHWBDrs5QQfT4MUWICmFltpg4Sfr10wQEohqdXx8HMViQcAvrQBY7ClNhWq+gBTf1wgEPJYKRYyPlULAy8/wkimBvssrt8SihHEpV7bQ7rTFt5TqV6pbFeB7ogZnf2V8S6Ui6rW6qFqtf+DG5obEiWC2RRDMc261wWu1UDJJJZz4swLNRkOAqrQP1an8LBbsIlD1fAGnKfq1CtgGPBrABrRhgH4R8PoKX/keL9EVq4NuVy0W5H0UJlLl6qWRTKeRoL+q7yNTKGHxwEFs1Os489Zb+OjcOVQbDSQSvlGqmh5GqNqhP67MnKo2TgToGqBGPPeHBqujxr77/DCYNUqxOuh97pgZpZIdBdGiz9tju5tqd3qMO51DonDRo/WGc58bdI07zWVyk4mA1eg5Rd8/amMqujm48+cPjgDf41oBuGB1UIzlfm3uQ02zwSHjyVGtup8U/fuF72Xs7Hv52bZd77SNvqjXD4r7sD5o253Px2D1i2qB+DhxBL4eEYjB6tejHeOriCMQRyCOQByBP8IIfJFg1YWpUTjkwjv7OneBoFDBwFHJ4jVYKPSRMynvCUhVcQIN8Qukh+MdgtWdFsRybraYVFg4q9eww8Fef1GPqMKK0Hb7IpbFgPqLUY0Ch8O7GGGatyNcHXbdnxWslstlURnZxyjQIKjHKVLmXsuw398JpOFrRy3sR8GIneDlZx3ew6CyPZ4ttmIX+Dallf9yHLmQaRBM3d5nNOdXRowpakYfz1Q3ASLcmfE8nn7iQeT8Djr1MhrlDVFW0rCUKf5SY0dS1GkDwAJIQCtomfT+rnquSro/0GEKurwmgSDpCXDtJBNoIyHg1ZofU/WZZUGqrPqdUnEuCtNWS8FqriDAkZ6rTKinXQCLXbXp1UrQ2WEhqpy8d/X2beTyeel7TMVn3BirIGgLULWbORbWEHoS5hK8SrEsYyewdvs2CE4JbWvNpgBjqUwe6GaBQFUC1ERSwCfPhdYA6kCbEK9Vnoe1K/ATSfCLlgOiWCXH6rBwGMFqAhnC16QW36OCla+jxyoBcD9YpeKWYJVQNQU6xk7MzePBxx5HfnIKL515Ff/ywq9xc3lFVIzWW5XfiGbZKFalNhbokcv/6sOqmQeNPXccW3i1mzE9aIwOh/6DvZMHfY47FqPP/6HB6rB5h+e0m0yDQXPRnc4fUdiXJFh1bBwG3St2bq8vFqwOisOo+XdQDHYDVgeBRym29zUFqy7AtzGLFat3OoLi18cR+OZFIAar37w2j684jkAcgTgCcQTukgiMAqulUikEnrtZZHOxxWPaIjVUlvF7+7Cww/5slSey6E+oJ2C3qwoSq+LsVflVPMD0WwsJ9BtVaoYLTaFJjnpTMmL1Zzm+eJv2gKaoVUXl1fu9vdbhUGw7KHWblJXO3cdg5Y0BqxbkfuY+oVA1mWA15MGqVQtKhi1s3d/vpFJyFasbGxuysN0N9LDHH6UGHQWWRz3vngu/30m5FgUXtg9Fgf9u+v1OTTcKrEq/NCosxpf9nQCRX0xxz2QyfYA1GssoDFZvTdPfTV03n6ntSR9Zz8fMRAGPP3wvsl4bneomWltlpNgHOwpWpSIUVVydQFLkA4LVNtPsWWQpEGjKdP+gk0DQTQh4JYpkdXqC1YDFq/gzxzOP200gk81J4Sfx1AVEncpRTGhJ39FsOgs/6aO+VZVYcPOEMJbp9yyEhU4X6XQOxdIY1jbWkc/l5DhUhrc6PCMtzMT0foJLKaAlVgHEkgkBunxeVNYtAtK2fC9qW/GN5ViEKFb5nLizEoJaGwBed0uBK9vEfrGtRC3H66FSlkBVUvO74q/KLwGrniexRzeAJ+eYAG1gVbHaA6tipdk1YJV2ALks6p0uxmdm8fAT38bew4dx9tIl/PwXv8S7738gtgbtZosXr59JFW3YQSDt1+7q9ZgJ0Gxa9XrssM2Gz2oFEFWHDwOA7vgbNsZs397NHPNFKla3jSnHW3oQ9LJjeNScfydT/La4Re5rA+cVZ/qX8+y7t3xxYHUYXI7B6p20cO+1g/p/dPxFwSrfzXtD7LH62WIevyuOwNcxAjFY/Tq2anxNcQTiCMQRiCPwRxGBQYte+wf8/v37cadglQsEwobJyUnMzs5iz549WFhYCNOb+Xyj2ZB01V7xpl4RJqk6HlDFZVEA4ZipcO4Uegrhn3AgA2J1dSuAxC2YrMfqecvRr5GpyfYhKjUWvhF4pKCD52akYM6x9BgKwfpT/fuqNTP9NgJW5XjOi7TwVA/m9oFd45lKPzzxtAzof6nyQ6twlUIkjq8mARXTgi1YHQQHbcxGQQr7/LDFnsSr1cLm5qZURN/p9cMGwSCF6ihoymNFgUcUZOy0sB92nu573HP4LNc16HpHgVUXqvJ7qlQJ7ixcLbASvbG/GKZY7TtvB6yS3vF/PhWjqQxyqTTmp0p45skH0dhcQauyjmSrBp8dLOiIbyr/pfcn4aoUobKp8gZAyktExZkwMDWBVqcLup2KYjXhoUWoQ19S6fdJ5HJ5ZPM5AZnktgSrGS8F+qkKQCZ0pD3AVk3S13nOLJ7C67Kp9vQ2TaczWFtbx9j4uKhJ+WC/JoDlcBAoa6wVOM61f3aQzRCsdlAplyWdn69jH+bGAL90gymBJqFrJ5A5x/NUlWp9fvmadCYtMNiqYu2/Hl9vXDBFqZoAfM6F6ILPpeibSplqp63vZ2E+vshs8nCcyyPJzZ0EPCpW/RQCz0Mr6WNqcREPfetJHD51ChtbVbx8+gxeeeUMrlz5BFuVLfHHJVzVQl9hpT4Fqx0Fq7LRIAA6sikU8Vx1weGoVHA7Jt1+fydg1c6n0U2O6KbIThsk9rPvBKzazx02P1mluH1e52dNIQ/PWb7pHcGdR3qFBe3zuysw6MZzO9yN1CkU39XeQ87NaUsLVnvFFiOFDuXNfSRWPcbNYyeAPOy5aDwHzemD5lhrL2N9Vt3jD7oPueOX7/26WQFEr9/2Bfdfvoab1mqvUpR7xG4fg2LqvtfapVy+fDn0MY7ea3f7WfHr4gjEEfjyIhCD1S8v1vEnxRGIIxBHII5AHIG+CNwJWHUXXMPCyAVOLpfD0aNH8cADD8i/e/fuFU9E/p7rvkajrim3rZZAUYIGgSMdAk/18NQ//BUAEDJZ+BRNsefvqVpzFwqiOHPIqvVss+fMY4THEWFsD5gS0BCa8jzEczUCP/X8AjRFJdZbNHPR7cZHVHbOAlUAReSz7MKXnyGxCPi59Fvk+VEd15FYra9vYHNjC406q7dr5WQq8xgXfdgE3/7iJmxbF9jan0cp0WyfiMaan2Tbh8CqUqlo8SBTRGYnqDmov+zke/pZh+moBeNujtsPSHp9YzfvldaIgCr7vkGAdRC85e+4SOaimWOG/0YtAdxz2Q6bjWKbUNIoLqmozGWyyGczOHJgL/76B9/DR797C+tLV5HpduB3W0iwiJMBq5KibqrVt9k/jceqgFaKW+GFYFUUrQD4OlGt2i/2P0LebhKen4KfzsBLpZBIegJWC5mcFKdKERobqEkfVPZnjoGlm0ty/oxBPl+QtPvK1hYqlS0sLMzLOHQfnEeqtSqmpqbQqNel8BRT/zk2qeyiR+rmxiZqtapsvnC0EKTy9+GYsAXWPA8e/VB9T6wKONZYBIsKVo23bvZw10VAqYGqhKt+IiHv41URrIotgBQQY2kv46Vq5gsFymq3wAfV+pTKJjwfCS8ldgDtpIepxT24/7Fv4fCp+wAvhX/9zW9x+uXTOHf+HFZXV8U/tkMrBFEB69REjMqyVQELkzmFnqJu1IO097sFZ8P6uwuAoq8ZBM3ccRCFrIM+I7pxNAg87TReo/OE/Tl6nN4cTtzfH6m+Y9ASw1GUyv0qav+S2DnLIRqz6Pw4KC7984DthaYvSfaHqlYHzfmD5inJFnHg6rDNuGGK1UEbX8M2g7S/9/xSbTG63v1/u22EPT4/n6/nfeiPEawO63/u3wy2vW0WUHTjwIJVQlVugPf+HtjtnWr462Kw+vljGB8hjsBXEYEYrH4VUY8/M45AHIE4AnEE4ggMgUBRxapbmX0QCHLBEYEQq34Tqj755JM4ceKEgFWqyKwPYpt+jVIkRuEkVWH9ILOjKYym0AahiCyuzQeFWlZjF6ALQbUO4HeaCtxT4kQXgbLQlNRZWdqJykcWf476NQoh7QLVwl8BUA4oNSYGCkdY4MdRtIaLKOf1dlHpLp4UfihY5QKXcLVc3sStW7fw3nsf4NLFK7KQbDXbEoyejYOtGN2PTGKweudD/IsAs6M+dZBiKwpzh4HVqHWHhU7b4QVVlR68lIe0b1LXfV8KQv3b55/Fd5/6Fl5/8Ze4eu59lNI+Eq2G+KoKDDKKVbEC4EZCt4Mm/UVF/cixSbDqo92ll6r6qzIZX54nKOHvxHtVrQGIE1nhnkA1Ib6laVGqEqpmMxmkRY2bRLMdgPYS7ON2Yc/r4txBqFoojsl44HOECVE1JaeDanVLwWqjISpZ61tLeEvYShUsLQD4e44a8U1lij/HE39DxadnUvu9JFK+qodtyj8hKl/ragUVZiZEsapglcWskiAypTKV0xgRZ5KKR4lOF/S85b8pTzdHLFgVNM3PkHj58GhhkMpgenEvTjz8CA4cP45ssYiLFy/j9Muv4N333hXP2Vq1JtfO61GzBZ3/RPFOxaoBWCK/d+X84fbV9l47CuS587777iggjB45etwoVB01fuzzgzZyRn32sPe61zJojEl2gWm7gccQsNq/sdWfhs8m2R1Ytcd377v2ftEnkY0Eir0vagUjG4MWrNobpHmfKlz7D8IsCfdhx0/v8/VZe08dtok0rA0Hvd5u1lnPVALTYWA/Bqv6t4qNI/82isHqbmeM+HVxBL7+EYjB6te/jeMrjCMQRyCOQByBuzQCoxSrhKR2gbcTVLWXxz/0Z2Zm8MQTT+D555/H8ePHMT09LQslUWQK0AxEAWcXUIQWIVh1rACkREyCRWuyoY8hlZrhwjb8Thes9vykyMeA9Fb3ja4qx6bz2nPUtEJW29ZFqVgDGP/V3oJSF9Gh0smqXo1KaNTCUhbvYltg3TD1uoIu1WWa1ksiU69XsbZ2G6+++jpeOf0qVlZuo9nka9y0UE23jq6S7xSs2pjxXxuL6HUMUqwOq6o8atH9x6BY3S2oGdbeo+DUoDHF30XBqrUC4OfYc3JVdi4M4vP02+V7UulUqHxlO92zbx/+zx/9F+xdmMY7r76MD995A6mg5YBVtQRIEMaJx6raATRN8SrCUwWrKQWrYqFqi1URvGpxK4JVWlfwOYJVgsIuC2pRvckCU0ydpxdzJis2AFSXciSsra0J+JS4GT9kzj9UrRbHJrCxuSEwNgp6ZOwEAbaqVUxPTaFeb4hK3p0vqGwnXGXBK1GBiZ2BqtNFEaz58vI9N2eSnnqh2iJiarehSFX+a7gUgWxoA2AKWKX4Xr6KYFVer2CVcx+jZ0qLIZUkWFWfWgFWEbBKxWqqWMLioUO475HHMH/PfiQzWWxslPHWW2/jlVfPYGl5WewMypubqG5VRGksnynjuAdWQ1glBbh6j51x3/aCcO57RykUB42LYWPCBaWDjhvO+wO8sPled6yOmnsGbaDIuLEFFPtOXO8B7Nnuo3cM09cjYHX7tUdS8Z0XDJpntp+LWsdsf1iPcUH8+rR5mQB14yHubgTKPGI7sDmgtZext077We7GJL+3sbXfD4v1MDg66J5ivdfZj7kpYsf3MHgeK1a1zWOwOuzOG/8+jsA3MwIxWP1mtnt81XEE4gjEEYgjcBdEYNCiiL8jXLAeq3cCVukHefjwYTz77LN45plnsG/fPgEchCSSYm+UWpr2rgtFqr2sooq/I0x0oREVGXbR6y64e+duEl9DmNorXhUuzHoirr4FZQhKWFQnLGhFMEX0YZCDWcxan0JZkkoqcO8hKbzOw6aBuspZWcyacxTlW1/SpV0PE75oMa1Ol/C5geXlJbz55ht46aWXcfXKDTQahFuEPCYd2ayio+fEI+5kBRBt+0Ew2l3Y2viw7Wo1KuSqYSrm4AV/73oHgYNhfc8uqocNj0GfZdvKcWTY1eiKApwo9BkOW3Y+/Ci7hb6+YsaB+zsLEzme3OJVtg+5EHw7oNb+mUlnNIU+lxNAymt77rnv4m/++q+Q9bv49OLH+O3rp3H7+jX4nRbQVqifCAIkOy2BgfQbpU9ng1YAQVtUqZ0O1ag+gm5SUBOBKV08aQdAr1ULX9ktxQpAxpIXWgTINXSt96sCYG5kBN2u9CuxlzCKcp6zes6mkS8WxR+V6tOwXztBo08yVd5UqhKE8T2yacL0fapTW03xUrbWIFJIyylKRH8AwlUBqwJXFazyewJaxtRqw22/kd8YWwHOOqJWTXrwPS1OlTAbJ45BQmiWwFP3EymZE2SmET7HDRWj8KVNgJ9GulDCgRMncOrRxzC9uAfdVApBu4MLFy7iX379a3x49qxsVBGqljc30G42Q1Wq9ueeOl/U9AJWe5BP5+Tew+1bcm5RT9ZI1x8FMaMjxd1MsEA0+ppRx4yOLxfy7QRldxq1AqIHvsDa0ti4mbk6jBtb3gO6pqhiaOtgN0G0cV27mEEfs7M3rS226MBVKziVbAtrB9O/8WjnM82G0PtZr335ff99zG5EuPCUx7C2MG5fGBbzaPtG7yGD+oP1WCVU3QmsuvcGQljXk5XziGwm0W7E2ViN9iWbWs/383OHbQzu6gbyBbxo0EaD+zt3jooWsIrB6hfQAPEh4gh8jSIQg9WvUWPGlxJHII5AHIE4An9cERgGt7g4IRSld9edgFUWUjh16hS++93v4vHHH8fc3JwpJtNFJ2E838xiXxYMRiVmF0yDwCrBrLsgtMVZkp4uZK0Xa+9aeotFd5EXqszMomvY4st9j23N/jiNBqtUx8k5Owrb/kVtfw5mb/FpgQeVZiyuU8e1a1fxxhuv4syZM7h2bRmtZhLdDh0cmZbM15vP2gZ73XirossusF2gsRPEGARBuBAlVOUX1X+uJ57b+y2UtIVFogVhBGRYaB2BOwPh6ZDXSt9hDCTLuVdcZjcjcbcQZhg4HvQZbpyt/180Lu7PUUjEzyIgEJVmsRh6rEb7Ygj3CA8dpZ2Oq6Skz4+PTcDzPaxvrmFhfgE//j9+jMcfeQjJoIWttWW899Zr+Oi3vwGaNQGqAkuCFvwOk/utFUCARquFFotZdfkaFlHzxWeV4SauCUS1arxWqfIOjLej67kaFtUymk/TVnLuhLNSPEvtCGzBHelDTM33fKQzWS3OI/OHtrrtNnx9s9GUPk4fVFWhE4jyvZ72fYJj+isbkC1oV4CpUaEa9xHOL5xbLFhVha15jUnDlddwBEqavz7UBoBQVQtfyf/Mhot4rBqf1YSkhBv/6IhilQcUgJv0xUvVz+SRH5/EkftP4diDD6I0M4tA1O4JrKyu4qf/8ku89sabaLWaCNptVMqbqNdodWB8ps38KhGX8dGV8aoWKIoRo+DU3QTZDVgdNc6GjZ07GVPRz4ie8xcBVrVHDUq2V7dawd8mnb+3ySazOhLd7cUD7Rxrx+ao63XnIndu1BuJwl1b8FDPspcSrnO4Uaw6dNjdWHM/34Xn7rwS/b29X9jjDNowcvsLrzX6mVGwGj0Pvt4CTt5PbEHEYfcA+3vXk9Wqzm3Rv1H3NJ7n3QJWo2NwGGi191O3nxCs8m803idij9VRM1H8fByBr38EYrD69W/j+ArjCMQRiCMQR+AujUB0AWJ/tmB1kBWAeynRxQ/9De+//34899xzAlZpC6ALy92BVS2Y07brxlCpys+0C9SvC1jtj53U63a+HLB6/QrOnHkJr7xyGks314EOK5ynELBqEIFigqBEF/jRtrGLNLvI3w1YjQLPPjjNqu53AFbtwo/9KJ/PiZ9ueKbKyOQRxkK8Cq06a/ugGQ5pFC5LEXrHomHUsGu2VLWkJ0HIFPQVndkteHU/xyqgCJ43NzeHFrOy7xkEK8L092JRFN/9fos9hbYqmPjVa/9EQhWeuWwe2WwOraAlRZ2efvop/PhHP8a+PQsImjV0GzVc+fg9vP7C/0Bl9ZZAQEJNBatNeEwjF9/UDhpUe9IOwChWO10qUJMm1V+xU9vAVfqskidqX9M2sWWbRMEq7eNYfUq6snmdgZ62na1NB8Eqi19pWftef3E3JKy1iO1PFq5a0MoPFdhp4KhAWFGXqkJVZilC4TCVnnOOqtdVq6rf2+Lrar6hwJWAla/hsaxiVccRvVx7xasEtDpg1U9wPCTQNRswVKyGYJXeuLkiJhcWcfyBh3Dw+HHkxsfRMrEqlyv42a9+hV+/8IJR8qYEqm5tlQUaiepXAitmDJ8ZrI4aQ6MUraOA4qjnB33+oM9023XUMbeBS/Mhnw+sqsdpTyxJawED76XPRwxNIxe2Ewzs9RlVrOr12UJq9ri9TA07n/F1HbGz0Yk2/AxX7WrvHmIh4vXZDbhg1YWr7qlHgZ9+Zu88R4FVC/s5bxKs8it6D4geg5//dQWrg/q2C+ld+E2bJELVGKyOmqXi5+MIfDMiEIPVb0Y7x1cZRyCOQByBOAJ3YQS+aLA6OzuLhx56KFSsTk5OhkvW3ShWQ7jopO7bsNlzHQ1Wt1sByMLE+iKGilUXRm1XOg5S+Oi5RBWrJt3Wad/dKFb7Fv+2orRAF4UvQdBCo1nD9WtX8NLpF/DK6VewulKBn2ThHh+tpha5ErAqwOmLAatWdWQBlbvIZRvsFqxScTkxMSHFhAjYxycUrroL/ChcFhXukIcLeKMvsVYMCu4UkO3mocpI47jLb0kCB4DdUaDGfhZfZ/04IXAAACAASURBVKtV37hxA9evX5f09p3ePwysEqjSCoBfVLDa9uipDQlC+ouZsCOk01kUCkX4fgqdoItavY5sPov/9Yc/xF/84AfIZlLotJtItOooL9/Ab147g4sfvo+gUZdrT7TbSAZ1eN02ugktxNZoNaTYHBWrQZfK5yQ6CaY/q4+q6FsTqlyVwlVkegHBrHA92rZqUSur/SO05ZPmwXR0W0Td9jcLymxqfpKFnsI0a32vvJbf0IIgYFovj0tLA/WCJJDVtH71dPX5ResB8VAlUE0KhGaBL9n8CTqiapV+YDyeRZ3KONO+gF8JwDNgyqpdLVgVv1jxZmUBvV76NhWr8ui0EX7PEmAJLV5FsKrDtyPfS7EvL43C+BT2HjqC+x5+GLMHD7LSnxT54rlXa3X87Je/wk9//nPUGw2BK1SublXKqFZrWkBPyHagylpXsWo+Sz4xkuofVayOGkeD+q/7nt2Mnd28xj1m9JyjFdNt6vqwc7f3kujnDgSr4pNrC48ZP293M0juCEmBkjq39QoiqoWEGkjolGQ3QUZFNfq8UTnbjQXp9VQuu6+LgFXzlIwRMx8Oy6DQlypYjcbWbhS5//Z9quNNG92UG6TGj95X+bP1WCVUHTRfflPAqoXS0b/LQrDKvmSyE/gaglWrWLX3iDvtWYNez3Zjob/Lly8PtAK50/H6RZxTfIw4AnEERkcgBqujYxS/Io5AHIE4AnEE4gj8QSIQLZBh/6DnH+n33HNPnxWAPYHoH9VWscJjLS4u4umnn8bzf/o87j12LzLpdKiS0fRJLvQNvDKFnrYtkq2KMZJGL6aFsnDth28EGNGFnvtz9HxVfdZ76PGc3xiLglDl4yp9zNtGpRraYldRGGwXnrZYTXgWLlhNSPkftIMmNstruHz5Il588UW88ebbqGw24Cdz6HY9tNtUBVGpqRXOBXI5hV2iHWYn5RBfG+0LUdWRBS4WrG7VaqIuUqVgDzjYz+Wib2pyEgsLC1hYXMTc7CwKxbzCO6ZqC6zqa7m+9Nb+84+0eSgLU4AWKksFSvVbQewIWQnIJL087N1952Shnn2WMRqVcsm4rays4N1338WHH34oBZnCvhQpqsbjMsXeLabG33H85XM55AsFFAeAVTmMqCe1CBofaVaILhQFqhIWElyWy2VUt6oCt//7f/+/8dTT35ZUdUL7RLuJTr2Kpauf4I0XX8Tq0k14VLe1GkCwpT6rAkBbaLZpBdA0YJWKNMZYfVO1QJX6hHYklknxS6VylbBUoGoH8rNVrCpIVd9XIZUirlR1nZ0P3HnF81Lgl907cCE7i2tJgbm2Km4FKJoxG9pQJD0BjFSUptNppFM8nipVGWsBc1JwS1u6f9OjVxrOglT1VVXISpCm0QDSSQ8psQIwYNUC/oTxk5ZCeB0Bs9ExJx8vhJZwPC1WAAv7DuHofQ9g/73HkBufCH1s/bQC1lffeAs//8UvcXN5CblcFp2gLapV8aX1fbnOLot6VSrwfU/sEqwqlwBaQLQUZmJ36qkahd8JFGdcm33xaLfZbv1xskBI4ibw2RmvWhVs4BwdzocRn+Ed1ZvR9hkwP+/mZiltSdsInqsBoITv0hdM9kCvH5hrMNfCuCho7AF4gelmLgrfZ+YXuR6qnwXws7/pPGXvOjw6oXjPEaWLdqs3L8hYcO0oqBBvB3IOgais7U5kTzErKm9uGJh2ZEykPdnezn1CFNmifFdVbfR+bNvWXrN7X3DjbNXl4UzqFHzcqT14fOuxSqhqFavbxqE5iI3tZ1Ws2uPaz/wqPFa3AX3T8Db228ClKN+1/4Sw3gGr9JXmmLelMGmfwtdJrw2zGSKKaUf5b2aj3p8jnUA8m2OwupuZJH5NHIG7JwIxWL172iI+kzgCcQTiCMQR+IZFYBhYHeSx6i6Y3DBxQWaLRhw5cgTPP/88nnrmKezbt7cvhbkfrHKB1/MA7VugfclglXSkTyl5F4BVJAM0W3WsrCzh43Mf4cUXXsK7736AWpU2CYTVvqgRFawaNe4dgNXddHN3Ac3v7eJ7G1htE6w6yk9zcPYJQsHp6WnMzs5hamoS2VwuBLi+5yPjFBpxUxz7wUpPiWWReE951V+QpVcJfrsCedA165rTAvvewtP+ntcgkMs8VAVpvX2d1Frn4HzN0tIS3nvvPZw9exa3bt3aGaxawOgcwwWrVKwSkrmgIQTJUlCJUNyTQlVULWbSWYE2bCdaEdTrDexZ3Iv/9//7f/Dwww+AtYu6LFIlhaoaaFQqePvMGbz79ttoVWrwui34XhPJTkNwKb1J2wSr7YYWs5JCdJrgLlo+ApmE0WGyD0IharsL0GqYzEdUrgas8meBNaZIm6ixeByBsGZeMM3SZwUgkEiBnd2YEFBElWm3I4WpCLqshypf5xEaGUUdPVMZR/VhTMm/vUJVVN9GVd/qAS0CRMOt7GaAihJNgSqwAF8XXiKBjHi6qjqWfTSE+juAVQuLeU0EfezR6UwaqWwO+w7ei5MPPYK5/Qfh+SkESQ8tIl3fQ7vTxXvvfYCf/+JfcP7ieaR8T0Aq2yqXzeHQ4UM4dGA/0r4vfYHdnDGiItfGjRCabdpqtaV9RelpgZj5d+P2at/Q4VBvNJqiaLOemARi/FksCESJ7ECcCFgdNM5dixIdkjunzQ/a3NvNnNZ3n2FbpVICnKkAVujZA6vsyQIgdeQZT18FqXwQXGVzLBCXk/7E40hSBAF5CNTVZ5ugK5NJy1xCew6+PkPPYPMIN6ZCspoErR6s8pbAU8Oo8J/nRQU5i5hJf+9QKc9x2iuiKJsUco/QsdaoN1CpVMIUeoGyLFRn4DJhuP34KFx12yfaVgPnVdN+O230uX9PuGCVfWnY3xpuu39esMpr5zHuFrBqY+XO82EgOFebeSwKVmmzU8gX4Jl7hLzHGXNmu0TmWLu94VrH9Lyqe5shrmKV6v3+bZHIxtOdDrz49XEE4gj8wSIQg9U/WGjjA8cRiCMQRyCOQByBnSMwCqy6HquD/uDnYoDHoJcmF430V/2zP/szPPLow5ieme77cF2katq8KMxsEZnoX+3mXXZxbcFDb0H++RSr0UW7YtXBBa/sBWx7zw4L/3AxySrjocq2B+9ctV24gLQKL6kK3oaX7KJe38LV65fx+9//Fq+cfhUXL15Fs8HFMiGAVSJ9drA6rKiKPT/XU8+2M+MwDKyqyq2nvSSEIrwi7JTFX7Eovp9MXRTfUCq8rE+lhMd0hEFMhUCNKdimEJFVDlrylWSxIFMMS5WExhPTxj/iP6uLT41+2LaSZslCRfwsfdKCNxcG9b1nwPBiDKhYvXDhglgBWMWqq85z39YyCktX1UplJa0UqFi1YNV9XlOKrceijr9iUeMqgISp8e02Njc35Fruv/9B/F//7b9h/4G9YiFByaRPpSWhbrOB9eVbePOV07h87gLK67eQT/M5+qx20WXRpzY9Vptod1oICFuFbBK7qs+qfPFnC1AJVXkOhKXWY1UUqbZsk84DAkUlFV3V1lRQKoDVYmsKRaksJRDN9DiDaTtVqOp8QnAkqjrxdjUKr7DYFC0AqOKkYjWFNNP/Mxn5HQE/P2NI5SIFq7afEnDx3DjvGdBhrlwE9RlR1vKYRs3qptkTrtqUbGsNYJSSDCfnuaSfRqvTge+nsWffPTh63304dOwEchNTYr0QIClFwrpiNeDh6vXr+PnPfoG33n5TYkCVM0m2n0rh4MEDePKJx3HyxDFRMbeCtlwL7QoYH4WoCnP5XJsKZv5OnBVUBSlFwerVPsVqt5MQgGrVhVevXsWVK1fka319HRsbZU3nDuFiv2LVHUvuHORu5IwCq4PsC3a600WPx74mmyaZDFJptpkvgHH756q6k94WGg1mWwQUi8v4nJubxcLiHCYnx1EsFnQ+CS0gdJIRsarvyfgUoJrNCgBPG89ga1Ej84683/ixhm1AZxizuSQbF2oB0CYUlIJsqvQWBSsHnOmtHP+Er2wHxotFoTgXLS8v48bNGzJHsb04huymmWyWRJSmjElUperGPwoEB/08rG3snOiCVXpTh/fFAZuvto2+bmA1GlM3Zp1u0JtvpHCeZphwA2VMilflRSmvm6y6EySWFELh2QG50eP8jSN2OUa5bLNdnMQNzu/VSg2XLn8i2QfDFLbx39dxBOII3F0RiMHq3dUe8dnEEYgjEEcgjsA3KAKDwCr/iCYQoxXAnYBVLjQfe+wxfO9738PJUycxOTUpqh6rsJGlqfyRrimUIRQRa4Be0HsLb10myDEcADbICiAEbQak8PWivolUmzcHcgqMqD+evN8qZeXNouMIT6qP9ZmUTLVs3U4BVSGkYCIEq7rGls/SRYpdrFhvRf2oREL9VSl+2qpt4uKlj/HWW2/i7bffwfVry6jXCWfoGZkOiy2FiyejZHIXtm5XFmWgo85k2w9Sybjg14WrVj1owWqlWkW9oVYANs4uWLVwk/AqRzVlQasX03d1fHxc1KwZwgW3yrvEReFO/2LOQAd7/lxa2sWjScflcZpULbI/mfRHvpy+mtLPnfiEKbGmXeTaEoRvaVGxScvbvjNCPReNMaETgcXNmzexurq6Dazaa7PXR8WgdlXtE+xTjBnVvVQiCVg1Rb/0wrS/2uJMKT+FXD4v4IawSFKIjdfrxsaG/P65557HX/3Vf8TE5CQIclm13k8mJCXdI3AL2rh59SrefO01nPvwPaTRANo1JNmH2210A0KclgGrVDwaHZ+o3FSxai0BNIWcQLUjcDXoJMSsQgtUuXYVClW1jzmp5/ydSaEWeElFnaQ1Uzncv6liU/95DKonBcyyAJmorHrFqgjbUyljA0ArgHRaFIRMlVbPVbUC0HY3Y1+Aqo5w+RKoynlC4YWolwlGBbYZxSoVkAKCTUq2BasGcrhglbxDwBKPIUrVpIBVxqxQGMP9Dz2MEw89hOLkFAJCdC+FIOGhxX7CDQYviZWVVfzsZ7/A6dMvSyo5waqNUC6fw4MPPIDvPPsM9u3bw10CsS+gipdjhHHiI5WhAj4y/8ouiRmDRhVvX9FuGdsP01/ZxwlX6SlMpfa5cxfwySefoLxZFrivnqP9N1WruHbvP3au2c3tN+qheicbX/b4bPdMLiugk3C9t8HSG4s6T7Mvcd7Vfzk/Z7MpTM9M4eDBe3Do0AHMzk2jIJsaqhYUjV84B6nKXdpG+oZaD7BPy8tN8AnD9VttQSmqJhs93GDga1NIgptRal1DH2+JmahSzUSmCeN984mAVc6RVBo3GwJUr1+7jo8//hjv/PYd3Fq+pYpmmSN7DeUCVjtX2XtGuIllYJ3c8wyos0rYYZYBbvsOAqvWY9W9D7n3gq8jWI32/SjIJFh1rQDYJ9g38rTbmRjD7PQUctm02erqwEvSbsTA1W5C4KgFt+LibooSsq00c0jnZXZIsXUJPGxWmvj440tqFRL5Oyr6827GbPyaOAJxBP7wEYjB6h8+xvEnxBGIIxBHII5AHIGBERi2ILVWAARg/RXJ+w9jU8S5SOVrn3jiCfzpn/4pjp04honJ8bBiOVVkAYvhyB/oVMAEmpq4tYVKuRwelOfDRa59cKGZNSmThJTuQtS+xvOtqo1KTn5PNadRv5kUOvc6XS84XeBr2m6vorOt4MxzVehjyW9UuTgMTA8qnqKqIK0crcd1wK1AV/orqmcqFatb1Q2cPfcBXnnlNN79/YdSuKrV5Ot8JLqeFAiyMjurWHJbZ9DiR2CQSXvla6Pp/tH3W/Bl25nXwGtj2q94rDbqopzaplISYKButuxLTH+lUnViYgoscMaiZsV8PmxbC5u5gJSHo27WH1WFqs6W5pHoChwMgqZAJSla1A4kFTpclBNS5fPIZbNy3oSehAu1ak2KOrHgEVMoqfTMZHKiQktnNUWXkE5sIqhmdB5uXN3Fv30JY0VvU4JVgiYCp53ahQtXVVlaRaOqKxkzQlWmGtMzlQ8LXgQCS1ypVB2T1/Y+vyvQZWurio2Ndezdtw9//Z/+E77z7LNIZzNotdvSJqHSkjFvtVCrlHHtyhWcfe/3WF++ivLqMjqNOtKEqwJm2gioWO20ZbFteqzRSBlLAFHTKUSl9yn9HwWyEgSZ31u1OtWRZiQYsKpjVvqS401JGEUIxVR4l9BJXxSbgrZcb7PVVMWqgQUCEpwxRr/nTIYWADYlOyNxEBsTP62qVTlfBccKufWhQNUooTlMHbiq2z+EGQlk0xn4bBuqHxkKp4iaggttY1E1cg4QX1VeXwpJP4V2h+rRLhYX9+LpZ7+LxQMHkMxkBKx2kp6oVlWxStCawMrqbfzyl7/Gyy+9iEa9hkIuF0Jffl6hkMfRe4/iqae+Lf9S4ZailYWML421hZzunOv214iFtagg7YPvpwqSX4w7+/1HH57Fb955BxcvXJR5QjdA+oZAny+yhWuD4Fn/u3o/2Xmpd879HxC9Z0UVrnwfVd5ZzkHZbKjYlCk1AelTot4NlfTq3cv5yfcTKBQzWFycx8mT9+Lgof2YmCzp5ofZnZO7XNiH9f6i9workwc8WhCIdQQtBPrP3/5EdbF4AntZJJFDoptCwthh6P3K9MueprrXNqbnuvNSm5YPHOu1mvhnvvDiC3j39+9ifWNdPTqNx4adz91/eRx775D5w2QkhJsjRuFMZSyPz391ztq++ei2Gz/DpuXb90r8I7670bb+Y1asRvu1C6YH3bdt/7V/u6R8LcSXz2Wxf88i7tm7gGIuI4Xx6HztoYkkWubvJRFch9kkYtVCW5BkV2xdZPxxA8xUD6Qiutn2sbRaw+tvvtP7vTOXxmB12MwU/z6OwFcbgRisfrXxjz89jkAcgTgCcQS+wREYBVapLnQXqcOUC1ycEpg99fRT4rHKRXyxVAiBm3gzipekFhvioqhSrmB55RY+ufxJqA5VsNoDWQRIBGPtIAAXhSzOIsTCPAS8ZtNhyjYXHoQkTLPkgpRqt+g5y+LQXexxwZs06Y6iMNO0ORUc9atWewBWF4t6nH7fTQsJXYcDAg36JrJwiSpuNX3Zqm+19A+BC/8lgG5J4aqzH3+AV06fxkcfnMfGeo38ixozWVxbBmkhrVtlna8a1FZ2IW9hiqtIHfR6F6zK9TpgtVonWG2g1ewVtwlBo20fsNiTb8DqOKanZjA/P4+ZmRnjB5pxmIKm3FoeoMeyYNuolqVEkD14R8Bqq9VAo1EVaNoS0GtSmg3EV7CaE2BG0EOYv1mpoFrZEu6WyeVQLJUkXbo0Nibp9wLBRdGr2MwFHzuBVT5HKEAvQ6vgo3pv0HvsZdhCTpICL2m5WlDJglWOLf5sxyrHBCEjC5ZQASxgyBkTAjXbASqVLQGr+w8cwP/2n/8znnnmGfgpX+KUkDGm8U1SPd5sChisV6u4ceUSbl27iCvnP8LG0jKCWg1eRxfsnQSho4JVVYX2Mui1B1uwmhBY3GaasvVYlRRz468qngA9v0pVs9r0c6PuljR5VRuLui/JDRfbD2RwyjFsH5W0aGMFwM8maLVjUcdoEmlf/VWZAk61NAER+6f6rXLDws4DPbgadjejWFXQqNCV+zF27BKoZtNpR7FqVGDmABorVRMTrIqmViwAqPalAjuFbjKNVDqHU6cewCNPfBuFiUl0PA8BL9WA1Q43E4zdJotSnTnzKv7lFz/H7dUVlAoFaUf7YF/0/CSOHTuGRx99FMePHcPczIzEIFI5rm9OdW+JUbDKY4bOo92uqLNv374tsSdYPX/+At544y2cP3cOW9UtU2xn+03WzkEWrLqv2AnG2bnNBW/R10fBqrvxw/fz+SzVqtxISaUFcsoxTDo071WifjZWFQSqbDs2UzrjYWKyiAOH9uL48SPYu3ceuUIWkond78iqGzNGXR6t2k6Ft/plcsOtd/XsJzbmfI8oa/08sv4YfOTEZ1jvTQpqrZJ6ewaF3pvchwC8gOOyjdWVVbz22mt4+eWXcfXaVbMJkAyVjdFNI/5s7x92PmJGi4WC3Nxgv7B+u/x3ENCOtnMUrNqCiDFY7UUqClapSeYGyXixiAP79+Dw/r0Yy2dBsxAvESDZpRMz1eJGFe8qkROQ+YSjuCNqcmMdY2xAOIfXmglcuraO12Kwun3iin8TR+AujkAMVu/ixolPLY5AHIE4AnEEvt4R2A1YdReE0QWqXeRSWUfrgD959hl857nv4sD+AwI2rQLRglWbAk+16u21NVy5ehW/f/fdXlEFKhxFwROWWZCUt0ajLipDUcFEBDBUI1IhZhVALOIzMT6BickJgWUEmttSTh0lGQGMAELxpCOcoYrDpp6bNGBTNTmqWLVwgOonWetamwCn2/B3hM48p0w2YwCOrSZtIbGmmCbkK0CzUcXa+koIVs+fu4ytcgutFi9eFatq02htBciY+s1qozDPqtNcn1IXrEb7gl0wh4oko26zilULVqOKVdsnbAisYnVsbAqzM/NYXFzE3NycKFglboZbqoJSr8eFLX1Ktj6w2pWU62azhmq1jCZB71ZF4GpAFS0LbiUSKBYUPhIobJY3VW1b5Xtq8mlUMBKwsN/MzM1iYnJK1KAeVaKmorZ6iOqjP676O7vw5XMEly5YPXfu3I5g1aZpWqWkrebNKu8cV9wksG0memXPRy5XMF61CoFt8RueC1WirBhP6EYrgMNHDuNHP/oRvv3UtwXk1OpN6/CpfU5y91llKhCVXru+hVb5Nq5e/BhXzp7D7Rs30KiU0Wm3kCT4N6nR2neM6lm0T4JpRbFKX1WeB2G/eqxaKwBNS06IClb7r/ouy+jR1jc8iLBY1eT8Igg2Y0VF7wrCwixzQkyj/DXFrOjV6IIdglsqAOmpSahKuCpFrHyFq7QFYH/RNHkqXwnWIhsr5kd1ujRWA6bfMsVewCpTuB3PXzsOeL5a+otA1VgpiD49oZYJXQ9JP4tDR0/gkUefwN5Dh5BMM/0fCJJqFSBwlZtABK3is9nE7955B//8T/+ETz65hLGxkhSrsv1UN6Raosjes2cPHnzwATz68ENYWFhAJmuLsvXPG64vi4vmrO0JoZwL3axilb9jsbSLFy/jjTfekFRztoHCncH30aha1o3VqDuvq1q9E7Aqm3fplFhtZOmzS7jOtuc4MmBVNlW4xcWibdzQ6wiGQiqVRL6QwdTsGA4d3ocjRw9gdnYSqTT7p87p0oe58WD8pi1YtfcI97p6vIvjo19hzQOJL3AqhYyXQykzg1QyjyTnfpF0qxe0BasOO9N7kbEMcD/PNgPbivPg+++/j5/800/wwYcfoFFvymZNNNuib/41GQ92PmJhQguxbXuwzdkPOAda5emwtrTzvKtYjcFqdDz27i9WsUq1Kv/mKRXy2L93AfcszqOQTcEXF2aZUdQWQLqJzlThIDT3MjMTaeFAKTTI7Rq9C9eDJK4ulfHaG7+RuZDt5M6lsWJ11OwUPx9H4KuJQAxWv5q4x58aRyCOQByBOAJxBAam6fGPaC6WDh48KOn9fYpVA0Js6Ag/uJSkcu7o0aN4/vnn8PTTTwugolpUF3ha7TswXn2EKFw8rayu4sLFy7hw4bIqtoyaTdU41scPaNTqKG9wobZpPPt6zqZcTBLgEkals6y0nEGpVMTs7IyoIicnJuRnwihbrMF601l4y3T2ylYV1Xod1VodtXpDvrgQEU888eikx51+LhfNBLCi3KKSz/MEgBFAi9JRVHPqf8erz2bSWFxYxLzAxKIqaUWp5EIbwkSmnoobJWrVClZvL2vhqjOv4MonN9CoUUXFmHqOFYCBU5G12CD1qVSAtlWvjZLKgnILXS2Qse3rPm8XVlaRGbUC2PZeaceEwKt8voipyVns2bMf9+y9BwuLCwKamXpvlcHqu9sUQCHMLEw9NAU4VCNoTk1aAu2AQLyOSmUNm2ur6NSq6LbaAv+4RKSHaC6j4J0q6Y2NTfFhVdqTFM/PNgEaEkhnspiZm8Pk3JykCPupjMARKd7hzBUKArVivLHLDS0u+DLGh0CTqbYs6HPx4sW+tNbe5oRSHC5wXWUwAR9jls3mtV+ZtFsBQr6PUnEMY+MTAovZN+W9VukrFgZdNKkIr2wJSD5y5Ch+/OMf4amnn5TBWK8zpd8ogy3I5nUaCwU/0YHXDVBZW8Wnly/j2oXzuHbpArY21sQOIMW0ZpGYGq9kqvvQpp7VKNS5UOd58SUc90RSPW9VxlRgrins42pQpQ8JzeP4MH6Soh7XBb/rsWr9iwlD7fNufyXgsWDHVv6WwlJGBcj4cSyKapVeqylf/UeNH6X6tVpf6F6b2w0Aqgr1zBRH8L30bWWbsL/1aGLPY7RDKwDp4YwVY8KUfh+NVoB2Ionp+T148PEncOjoMYxNTSMQdaoWB5MY8vxY3Chhz6eDj8+exd/97d/hgw/ex/g4NyvSobWCBe6awu1hZmoSp06dxKlT94s36FipKFBFx64CFF6LuBZYP2PzvFX5s6+Fce6oFQCVqgSu7PcffPAh3nrrLen/hHdqz7JdOWmHVBSuupA0arVi5xj7+XZO2qZwjZBcGcG9vTq1J8kZ6w8WsErlkExo35DiUmxH39c5Y3NdrEayWR+FUhZjY3lMz45jYe805uenUBrPg3Y0AlalXQi9jSWFSY9nVHk8bhKG6liTASCa5/B+oVkQChwtWE0j42VRzEwj4xU1o0KK+WnvC3tglKxGHMCjm35UlH704Uf4yU9+gt/9/ndoNppih2LtNOzGmnvPsIpVgb2ZjHiwq8WNti/HG8cd+wH7BDeZhilP9fZgi9YFEmtunPJvA7H3CFTdHX3Yz/qmWQFYQC/3Ac+TDehcLoP52RnxWU3TWsLYklCtqqXudC7l/BGOEfFR1fuOzMKcW9hvrQ9GgvfEJFbXa3jndx/0baK4fxfEfz7HEYgjcPdFIAard1+bxGcURyCOQByBOALfkAhsW5CaP7S5WCIoparQXdzKgt7BTApdjX+4cAAAIABJREFUuxgbG8d9992H73//+3j8scdQKBXEA1AWTqZ4hvoyyl/6ki54c3kZ589fxtLymoBLmxKo4jVVLnLVv7VZllRTglU+3DR+riWZFk0YlSvSx7Mg3q4LC3OYm5vBxNi4eHkSdlA6Z9VosmAz19JstwSkEqpu1epY3yzLF4EDfQ+9ZAqe8UYlTCE0rdNf1CwAWaymNFYS9RPjIamWbQI/XdiUinkszM3L19hYUXweBTTIWtQkUNOHUOR3uuSpbm1iefkG3nzzTbz+2uu4ceMWWk0u2qlWUrjqsLSBvTW6KJUCJbaSuQNWo4ulYWoU+34ulglMylsV9Sk1HqsWeoQnw8/wtGJ9IV/E/Nw+HDx4FAf2H8S+ffswNTUlbaN9kOCDMJomsgQ8vUJb4fG6mhIuD4lBB5ub66jW1rFZXsHq8g34rbZ4grIquxZn6kpqdJdtXKuiulUToJXJqacqBYnVWhPNdgd+Jo2JWYLVeeRLJSli1QoCeY32e12EatMZcMbzsIDVwEPCAYKF8+fPg2rVDz/8UECBtLatxCxgViFxP1hl4Tj6KlqwWhSwysUxgRk3OsbHJ8XagP2H8E+8ZZ3q8/xdo0mwWkG5UpFxrIrVJ+Ua6tw0cGTfCt96nr8KCRPosp0317F0/SqunD+La5fOo7x+G36ng5QIrAN0qeTrEqy2jIcyVXcKDDXbX1WkPUZuQKU5A4E9Bsz0xrVVVxETqGo1VLM6cNW+Xo+hn+limEZdC6vJF9W21lZAFLDc8DBg1apWuTHiADlbhEvazMBr9UxVtSrnAqJfuz/CfqabPPQ/9PScbOclUDXyT0IOKvhZedtPZNFottFOJjE1P4/jDz6EA8fuRWlyGul8ARSos/+F4Nimq/NDmZqdAC5fuoT//2//Fr/97TuiWFWwaovjWYCt4IvAl9YYexYX8cCDD+C+kycwNT0joDHp0a+4DT/hhd6rMt/aWdvExoWqnAs31jdkPue8sLa+hnfeeQevv/46rl+/LqDM903xuAGzlN3QCSGu8xku0IvOSVELk+h9zFiF9qaOPj9r3ThkHPJipcG5oIhkIiV9YoyF9UpFUW+y3ywt30SzuYWJqSJm5yYxMzMh3xfG0sjmPPgZ9lFTcC9UrHZl8439hkpAnm+r2ULSgn1jd6NF6dQah/OkgEszR1uwSqsCeqzm0xNIe0UiWrMpYfy6jUWFjrtekKMxUeuKHuAmACVY/ed//mf8/t3fyyYC4XJ4HzYHsxsR1gaGfYUKaG6KSb9xqs3zOnhc2kMQrPLnYYBUbvMRsMo+ZBWrMVjttSX7jwXY9t+U2MWkMTE2hkKxqJkwCY5Xzk1teN22zA/RB+ch9tY272lyn9V5MxyD1Lu2gfX1Ki5duqLF20Zs3A78AyT+ZRyBOAJfegRisPqlhzz+wDgCcQTiCMQRiCOgEfi8YFUXvwlMT8/g4Ycewp//uz/H/Q8+ICmMdsEl6h0DWOximUq6K1ev48KFT7BZrgtYlZrLQUdBkpxcB4mgg60y1ZurBqwSbEXUT0mt9l0YK4hia35+FguLc5iensRYsYgMPfQIVUyjixJHwJYqjAjPqGJsttqoNVtY39zEyu11AR5UBbEYlgctnCO6JPo3sgBSvSa+r1SPFIsFWZTz+ni9hI2tdlPeMVbMY+/cAuZnplEo5gU0WEWuglWm7JlCORasVjZx7doVvPrqGfzrb36DlVvrAlYFcwhc5QJ4+CJ6kGLVpvS5CiMeYdBr+Xv7evsp9nXij0toZ8AqgYGbGmxfT6hK1bKA1UIJexcP4OjRkzh86Aj2H9iPmakZU0lbK6iLDUKyJf+GfdO9SIIzpoSL4lHBaqNexdraEm4uXcHtlU9RomqQ/nNJBatMoEanLTYB1UpF2pntmc7mBKwi6aHWaEvqvJ/JYmpxD6b37EE2X6ChrIDjOj1kZRFKMEHP2BRSLCiTysDz06bgi6nUHQSyCUDwTKjKVFvCcQtWrQpMY2TAqlRsZhq+KrsVrHLRTMVqUYppUV1Jv2OqsGldYH0SFaqa/mwCz2M0Gk0BG2wngtX//b/8V3z7qacke5g2HNbqQtvfpDC78InqRSqIW03UKhso376FTy6cw9XLF1FeWQUaDSSYOtppoyNF6cwXL0Kux6T+h0W5zKaKCAdtCj2Hl4JV8Y01Kk8dZQpVFaxqMTlV2faS062vrIWzVHS6D1p8MO7sn0zptjBcLQYSYgkQKlbZpl4/WLXw2SqCZYPIXI9YAVBR6IBVzoMWrPasG/SMuklVqnKjhgreoN2RPsdxXG91MLtnL0488ADuPXUKhakptHnN3ERgQSEBH0alb+c+s/FEpkVV9N//3T/gX3/zthSrYkEzBY8KRPoUoca3mJtA7E8HDhzA/fffj8XFBczMzoAFvpzycDoOe4JbvRaj/hRVPu01NjcFrBJCUr36xutvCFhdWl6S81B1/s533KhqleNkJ7Bqx5GFvHcCVnkmVKTS+qNQLCCXzaNYmITnZZHJZDE+PoH5+QVMTE2i3W4KWK3XNzE5VcLeffOYmh5DJuch4dNztWUKDpqNIFEH6pzKeKhHayBq3lq1GgbB3hutzQ77KTfnCFF184tZCV1jBaBgNZchWC0IWNU0f+MLS7CqZr19Gws6UnqBVyF472eejwtWec7cRFRrEULWpFjXuO1A6KmF/nQTMdrPeW/g3GcVq4SjUkwuUojKBen8LF4/v6xidScg+01VrLpgld+LujqTFsBdyGtmg95VOGvq/N3zWLV2KzqFcjZyFavRvwXp0b12m5u7K6GHrjuCh22+7jzK42fjCMQR+ENHIAarf+gIx8ePIxBHII5AHIE4AkMi8HnBqk1LY2r3Y489ju//+fdw/MRxXRhKsRpTXIYwwaTNczFGf9ULFy/hwsUrUpApBKudLugtqQ9Csa6AVVWsbuhCMbJIZzo3/RLHJscwMTmGxYV5gauT9FjN50SxSFhAFVmf+taoVgkIxIuw3UUzCLC2sYGl5RXUGi20WKW8k4QH+hHqB6uip20Uqy2xGRifGNfFJj0QqVJqNyUdmwm848US7lmYw+zUFHJZFtQidJLyM45iVbEQk6Z53dXKJi5dOo/Tp18SD9r1tQpazJKnWkmgonpZ2scgMOEufiyIcBWr7mKqp3DrdRQudN3+Yb+3HqICVglUWuq52JduKxCJvre++FkSrN6z7xBOnnwAR47ci0MHD2F2RsGqpoRrLARUGPWXqRwVqudEBWnagMoqAX8BIe8qrl45j+uXz2M8lUCO0MyAVVFVBi00altSLI1t4/sZUaymMzkk/TRa7Y60s5fOYmJ+EZOLC0jlsgIsNzY3sL65oW1F9avnix8rPU7zBaoD80h6RLlGVdntimKLQJNQlSnRLA5jfQtdZWkIVs2mgwBSqm19D+mUFqeiEimXL2BqehozM7OyiNb+pb6P7IdM/bd+jtI/CVabPbB66NAh/C9/80N85zvfEejG9uLC2T5surjbBxhb0TUxfu0WAtplbK7j2ieXcOnsWZRXbqFV3ZL4U7Wa6LQEsor/KtOfLYQ00Fiq0If2CbojwA0SgQUcl1R5Gm9QHeM9uCqogPBFqlZbsNpLbbV9X0CsMzewmJVYdsgmB8+tB2UFrErhKrVd4L8cx6EKln3SyL0sTJX4yLUpKGKX3Q5WWQSrHzgJUjXAjb69raCLVisQsFptNDG3Zx9OPPAgjp44geLkFNKFAloU6xu7ii7pqZvKKwPXKGeTEGXoP/7DP+HNt96QuXMnsMpNIM5BnJuouqfVxP79+3Hw4AEcPnIIBw8cRKlQ7B/3xisgzFQwcFziEnSkr1drarvAefqV068IWOUcb6Gq6wEcvRVF5y47x+4EVuXu4Ki/o/exaFa8bKQ5D6b7E6pq8bc8xktTSKXyyKTzmBifxMFDhzG/OI9Wu4HlW5+iWt3E1EwJe/bMIpMlHK8DHq1b2kCyB7BkEyDJc2MfUaioXr1tGZNUd7vzsgtWaRFQKpZE1Sr3KfEEpsdqGik/i6xVrNrsCdVLh/1a4WrvIu8crEIKP1pLG2txY+8TVsmqVja6KRQtyGU33QjbubFjoaodQ+49J3pcC1athccopesgKwCFjSyIuDPJt9fCY7jj+6v6QzG6URA9j6hi1bYRr1U2lQsFmcN6qlP1sLY/9218GiuAPjgq4epheN4f2Iarq6sDfXJjsPpV9ZT4c+MI7ByBGKzGPSSOQByBOAJxBOIIfEUR+CLAKlVO9GN9+hkWrvoO7tl/jwIT461q/ePaUgRB05epZjp3/qIoVsfGZ8RP0fqAUbmmigyqTBPYEq+2FlpNLUrEwkNUoAmw6EIARTqbwdT0JCanJjEzOynFoqYMWFVEw7RwquKMykfirXCCFgVUFBFQEbBtVCpYXllFuVJVVVnHM4pVozAM2gISmIpH5SJVI8ViSY9ovPVYqV7BJKRy7/75BcxNT1EgqYpVScYTPKBAUXwNqTALEHSobirj3Mcf4YUXfo0PPvgAW5Vm6K/aD1bN8jlSIGYQKL2TLmYXTv0gUKEyr4vKJQJHLoKHgVV6VrJIDJWdBKtHjx7HI498C8ePHcf+/QeQz+WRTStE13VwABCs0lXSrIttmjX7qRTvkUglTdVseoF2sHb7Jq5dOYfl65+glOwimwBSko7NQ1GxWEezVgVTw9nkVJmm0lkBqV4qI8COUN3P5pAdH0dhegrpXE7AwOrKEhqNWgjACWQmp2aQK5RQKE0imyshkysxeV6UhRRVNtoNrK+t4cP3P8Arr7wilbe5gBdP3j7AYzTU4pPKIkMKYQijVaE6ibnZOYzRJ5hqNhaDswpQKRpFuMr32LRv06O6agUgdg3lMqZnZvDv/8Nf4S/+4t+JVUa93lMY2z67vb8YWGT8JlIJiOp3fX0Vt2/exJXzH+PmlcuyAQCm2XcDJKhaFRUrYbb5EtBqPDmNX6l4rNLHWZSqRrHqgFWBp6RTUnRFY9TtJERZ7nqs2v4smwUJTwo6uQ9+DhXlooZr6fi25MkFqxawcjyLZciAh2B/xp6Vz01xLOm3jpqTCj/p8zyOsUGxIFjOjefIfoIkms1A4GluYhwPPfYo7r3vFErjE+h6KXR9qvfNDGGL5tl/Q9Whgn6e7s2lm/jHf/wJXnvtVZmL+sFqzwpAASZEyW3b2yrfCPFpnXLgwEGcPHZc5tGpySn1RzWF/MwEJ7YrPI71xFzf2BAbgK3KlvgJv/32W3jvvffEhoIxTSR1bos+3LGwEwizm0HD5q9Bc10UrEZBEDdHCFXpEUr/57HSBBIJzgss8rUfRw4fxezcDOqNCtbWlxF0ahgbz2F8oijX0+k2kfA6bFIk/S5SPq0fqIS2Y5CeoU2FqUyxZ8ExdEB/b95rdF41Ba5ssbROR6BgNp8T5TBbjuhUi2tlkfZKYgXge1SR0k+z5/CrCn5no027R98eZFSxWmXxqvfex09/+lOxK1GQbXzCDcgnsIs+bJ/hvZRxtWCc/xKyc7ON8w4hu33OBavu8QREy0YlNzb1vqKbdTtbCPAYokY38yqPz/PRjRJV/Q57yL1EitNZ8L1dUTvqXvl5weK2jQDZgOp5F0c/PwpW+TznGd4n2GfYl3nt/Y/eRlL/77f71kY/jxt2vH/cvHkzjJN7ztG/C0bFK34+jkAcgS8nAjFY/XLiHH9KHIE4AnEE4gjEEdgWgZ3A6pEjR8LiFPaNgzxW87kcjt57L5577jk8+dSTmJ+fC73TrGLVWgFwQcJ0v6tXr+LchYtYvnUbrBYPpEK1GRfhVOlQWUXlHiuIywKq2ZBFKZUUmxubaLSoAFIYSuA1NTOFKQKBaYLVaYxPlJDPZEWHQdUqFasEJ1wA68OAVSoABVBRudgVn9W1zU1slMuo1RpgWe5EgosW8z6jWktnWMCDCxvCVabf6uJIF2xc9DXk/MYKBSxMT4tiNenR/5O+emJSGRY8UYUgF5gtBJ0mNjdu471338WLL76ACxcuilq1G/B96qunChdew2cHq7YoWXSR6KZtRhdQVi0pPqKbG9jaAawmWdGaFdgzWZRK4zh270k8+sjjOHbspKjkaJ2QSWV6bSHFuwxYNWpBplvLVVqwSg9bSX2lUIwV7GvYXF3CjU8vYW35Ogr0zkwiVKwGrYaA1XajLvCH2mXPSwlcTRL6EGIRSngpZHIFZEpFpIp5UYCWNzZQqawDVGOaomIEssXxKeSKJRRLk8jlJ5EulNBBWlO2OwnU23VJif7o/Q9w+vRpUe9ZUNBfcduovlK+qLkJ2/g8F8v0nyVUnZ2dQ76oaZ7sX9xQsMpJgapSQEoLj4QwXMaEgtXNzTImp6bw7//Df8QPfvAD8fit1UT6HD4U6PfDWbewmhxX0r4JO9roNutYv7UkcPXKxfNYuXkTCBoCuX0CGdoBSBp0S1R34bGt4lPSjI1aVQCObqSIFYAdlaZ4lU4KYuiAdptoio9++Klg1bzO4SnyuQLNjWq15fjIRhSrhIW0YODmiyjH+8V/+js5lkIYWyxMRp/TRwm8UikqVvWapN/KqXkIuh4y2RI2K1Vpy/m9+7D/2DEcPnECY1OT6DAOKe1HVKtKkSge3xScs8dTcZnOXbTqvLm0JGCVtiEEctmcawUQAauiFNYTdpWi9nuO1cW5ORw6fBhUOi8sLGBybFxgFZW9Ot9oWrH1w1zfWJfCR4Rq9BU+c+aM2GBwjpCNLBFfWoV+bzzfCVgdpUCM3tjC0mwRoGs/k2OqNDYWgtV8jsAyjeLYDA7sP4p77tmPiYlx1OqbKFdW4Plt5Iuc53Xu7qAtydRJH/DTLHqlqms7bthHGjLnNNQOgc959BvXvsP21zia/tTpoE57DSSQyqbBeyo3WGQDgsDQz8FPlJBO5gSystgasyOYS6Hjoef1a7uH2zfDO4UDHDk/fPDe+/jZz36GDz/6UI7HDU57X+Bncy5yH/Z8bBE4zQDQzQR+EajSBoAeq/w3nLsNPI62005g1W5EDWt7Ps8+aFWx9pxGKVY/L1j9vFDVxqR/Dr4zsMpzsGCVbXRnYDXaCtGf1ZqG4/nTTz8daAUQg9VRMYyfjyPw1UQgBqtfTdzjT40jEEcgjkAcgTgCO3qsWrBqF1oMl1SzdvINueBmwRQWrvrev/0eHn7kYZTGqeDTdEhJnaU/ovFZbTFFuVLB1WvXcPbjj1GtNlAanxLfOOtNR3UqfdxKpaIUNxovjamihYpVSTddE8/V9bV11JsNMEM4nc9iemYKE9NTmJ2ewvTUhBSNUs9Ait9YqdsXP9Sex+hgsFqn2q9Wx0Z5E+VNpjtz6WoKhkgBGPVU5bXnslmBXhYedaRgSVdUTbYIRzGfw1ihiJmp6RCs8nmrVhVIwg9xwOrSzet466038NJLL2Lp5i0kExl0OwasSpESjauq+wzsMNhJ4FQElA3q6jaN0y4UXZXqoMWjwlwFVQJWy2WjWG0ZGwC3ZwgRktR5pq9TfUmg+vBDjw4Fq91EgA5YvCpQJaNciEI0WYDzUn0f7Q7gdRSsbtxawtbGqvirbt6+hbzvI51UKwCPMSYQJORrN8G2aWslKlEPiiKSIM1Pi6eqFLLJ50Q5vVnZRKW8zjIeSKcI/6jIpELNh5fJI5cfR35sCtniBHKlKXQSKVGtBuzrrYaotag0HgZWFRb0QKJmvxNsJMUigYrryalp8VgllAkMtNd21XR7haoEM7ais7YyRyhT37e2Kp8brFoVKAEGNwLEC7XbQQYBbi99inMffoBL5z5GeXUZQb2GbiuQwik+AnhUsWpn1AJW3AkwcFUBjS1MZSBfWGlFVcmhctVouiWluk892esbtn9s6+eE0QHBqvooWyBAWCmKc2MHoP/SCsCAVUuinAMSrFJxKHE36fFRTZhcV4rg3gc3FgQqJth+CTTbXaTTBbTaXczO78ORkydxz/EjyE9MUPaIdqcrCngByQbsKlemVzFBtFvZW+cuqrKXDFilYlWLnu0CrIYwuneBFmBxOpqcmBAgTw/WE8eOy4bV9NSUbCJpGnhC7ASqW1XZYHHB6q9+9St88sknMk8obNRe6aqF3XZyAW/09/bnO4FZPB59bN1HVDFbmmARuHEDVguiwqVFyML8ARw5chJzs4vI53OoNTbQaK4jnWXbsV+qOyV9hQMWCPKTsnnkpxSu2qJ7vF9x06nZrBuwSqWyKow1HqawI4xVQCeQOVX6JzeG0ilJ79bMDx47Cy9ZkGJnBMBpPy2bUlSYco7kbMnprk+lOkKxWimX8bvf/Q4/+6mCVaq+uTHggtVoqr9NPbep6GwX9dAuCITlpueNGzewvLwsylNXhWnb0AWl1lLAeqzynkngu1vFagxW1X97EFiNgvVwLJmNo53+/GW7EayyLfmwHuH2PTFYjRcPcQTuzgjEYPXubJf4rOIIxBGIIxBH4BsQgZ0Uq1QscfHpLq5csMrFHBfak5OTePChh/Bn3/8+Tt1/Ctk8/Sm1GrJARoIFo9JhwSeq+W7cuIn3P/xAvAbHJ9QKQHwIuwSSNVET8bgTpTHMzsyK+o1eiQSrVMWsrKzg1sqK+PiRlaVzWUzOTIrSb3pyApMTY8jnspISzgeVqpIm6KdBLzsugAVScalsPC4JNgjeGq0WavUmtiSlsYJWoyVpl7J8TSaRTaflcyRtM5uRStvtJpWm6qVHeET1DwsfSbVnAthMTuAEQQvBbB9YFfikdc9bAYvA1HH1k0t49dXTOHPmFayvbSKdKgBdKsa4QKd6juBa1WiDwKryrH4VYhRauMA8+lpXterCDResbpbLRrHqFK+y0F0KqSQk1lx0T01N49i9J/DgA4/g+ImToghjAZ2031OsdhMtdMUKgAn/Kj3UFFd2DYWgHSpMO4EUNWPxpFvXr6JWXkVl/RaqmxvIeimkJMZJaXt+8Qg2HZ2LdhY10kIvSbTpYyj+vFPS5whItqoV3F65JVAkn00hl+YxCL4J9hIIvBSyhTEUBKxOITs2hW6SPqv+LsCqAiYXrFJ5LT55+RLyhQIOHjwkajlCE8YhMPBU4SvTWG0RJYJVVb9Z0KcIS+0aRLFarmBicgo/+Msf4C//8i+luButAKLQabtilfHn9eorbX/gvwTMuZSHTr2K9ZVbWL5xXWwBbt+4gY3bK2hUt5Cm6lxArNE4mrFBf9IQsDh+yQLXHLBKWETALQ9+34WARzkXgau23/eUl9H0b3mtuxlQ74FVQkpuiKS9HlyVFH7XCiCSTcw+FNCuwUDigYm2vA5u3hDS+gqpWCSGPtKtTgLtjodDh0/g2IlTmF7cg9LcNBIpH/RRtWDdXppsveiukPpEDwCrnN6Wbg6yArDWIlTGK8QLxxQtBAji3Hg7CtYc1ffcyKJ6mtAsX8D83DwWFuYxNj6OPXv2YHxsTIAOwVa5UhYlL/vbxQsX8D9eeAFXr1yR4k0ChDmvE6zKfLvNIru/uJbtmHZjxfz8+cFqzwaC8ZiYnMT4xITc3yzAzOfooXoYs3P7MDe7oOru+jranYqAVc9jS7bFqoXeq/w3lc4IDE+lfaRTtD3QyZxgtVLZQr1BuKgbRW0pJsS4U8DMgotmQ47jjPdLsasI0O62Zfbj5qICTN6vMkiCfuEGrKbSyGeoXs2EYNUTFf/wP1qiVgAb6xt468238LOf/RRnz57VfsL7HGXQpj+w8KP2Hx1nrp8n76c8b26cMY6Ee7w3X7p0SXx/LSiOprjvBqyyXw26B7lX91VZAdxJXxzWGp/FCkD7jqrg+WX9ZKV4lfFY7X0e776mIGZ4A+/9ZtBc6Z6rgtUt3Ljxqfw6BqvDx1X8TByBuykCMVi9m1ojPpc4AnEE4gjEEfhGRSD6B779o51/wNM3lZWjXQAXDY6f9jG/MI9vPf44/uTZZ3HfyftkkdVkwSCrwAnTeyGL9bX1Dbz77rv46KOzyGZzKBRLomy0qXxcsPMYE+MTGLeVkg2w46Jm4/ZtLK+uiJri5vKKgFBWTmcV5+mpSSzMzWJ8rCgwgoCAEJWLXvoICgiVIjnGXkB8L1VdqcuQBKhY3ahsobK1hWq1Lr6KVAJxIVzMFzBeKiFnKiMzJVPc82RhbHzhxEtWvQkJi1jgJZfJygJUi/X0ijXJgYUXcTHLc9rC2sYKzp59D2+8+SrOnv0I5XIVCUJVA1YFwRoXgWGLPJtiGSpp1TcgXDC7RbzCdVdE5TVoYdsHVjeoWNVq4KJmNeCk10eoSvRlwb24sIDjx07ivvvux32nTmHv3n3yHFVeNr04QSrgmQIvhGhUYhn/zETCF6hJAMU2bbBYTqOO2sYaqpu3ETS20KxWkCRlbweihmR7EQBRmShcp9PB0tINUeJQ7ZugEhRArljA3Py8gHym795avom11VvoBm2U8hlkfKrBjFVDEminkkjliyiUpkWt6ufH4KXpvZgRm4Kg3RTFKn0mqVh98423JUZW7eiOIbk+P2X8VGcxNzeHVCYr/VEfEf9USal100Y7CvSdlGfxCm6pqpi+l7TJePY738Xf/M3fYHHPAprN/qJk1gqgf2z3+ouraGZXpTKOsWSCPuPSadSwtnQD1z+5iE8unMPKzU/R2iojGQSiqBS4SqgkfgX80k0E+b/tc31glWdChbIDVsWvWX8vYHUQGaCBsfMQ1acDVm3KMF/CsSkFs5LaB0XJzqJThJgctwYk9R2PKuF2V/qfFlbTAjHh+DHqUm6+eClfgGiQsOXoUqKMnpzZg/sffgz79h9GKpeHl8+oetoW6zKfKwCdOFJomZ6rLQRl+4VYASS7uH71Gv7+7/5BvE0JWKiilz5BAMyOHwJU26WMFQNjQAWyA5N5Ce58r+OvV9SGP8/MzAhU5dxt1YrMWmAfX1q6ibfffluK3qhK1baB9Ra11hW2X/dsCcQJW2LfT7QVBzmWEqHPbH+Ve3cesxsC7oaDnouCZkLVickJTExNoVgjhBc7AAAgAElEQVQqSl9MpTLYs3AYCwsHsLCwiGIpj2p9A51uFdk8kMkQjNdRLq9hs7wpsImFruivnc6wwJQn6f7sFOxrtohdo1mXflhrNuRzaCfAewHbSCwWslS8UnmaEF9Wbuhw84dF/8R+gRuT7SSqVc6nOZSKY1L0L5fOIetnpQ8nu6pY5RSq+Qvbh0gUrK6trePVV1/DL37xC1y+fFk2AnlN3BSUkUYrgLTaDogql/doPyHzOe/PFqzzfiqWETJ/Nsy9/SO5/mH3Fvv7YYpVq0QdtPFr72nWl1UL+anHqoWN/XPZ9p94jM/qsfpFgNVB5xcF0P1zjzFBMbYgFqzqOMwOAKv9nyCjTP5jxpZseEV2jty5s0+xqlkqg85nVJzj5+MIxBH4ciMQg9UvN97xp8URiCMQRyCOQByBMAKDwKpVRTANlIslV7EaXVRkc1nsP7gf3/72k/j2k9/GwUOHUCjktep0oyELRIIIpsYyRZbKJqbxf/jhR+LHx0VaaWxcoAb9/fgz4QDT/8fHxwRIykKPfqQGlKyt3MatW7dwY+kmbiwtS0q6n8nKuU5NTUiRqInxkhZOER/ChCx6JY0xkxGQQAgovq2sCqxkVVWMiQRqjRY2NiuobLEwE6EhQL5RLKotQbFQlIWxLYSVoNceF78BC5ZQuRoYZQmLXikoSFPZlEqF1ZRVsUrlolY6Z8V7LnMarQrWN27hd7//DV5/7RVcvHQRtSq999IGrCpUklN2fDUHpdO6CzU3da+/gJcDt0yv2MkSgM/ZojWbmxVJBbZg1dGE6cJcVHG0TShicXEPjh8/iVOnHhDbiH379vX8bjVfXNPtk/TMawkY7ARMneVimTA8gyQL+yQTakVgwGqnUUWnWUOjWkartoVWrY6gSTiQENgxNjYu59FkX2w0sXZ7VRTR0t+yOQHy+VJBIIuk/m5VsHzzhoBVFr5SsJpEghCNzorJLlqpBJKZHHKFCVGspgsTSGXH4KXyanvhgNWXX34Zb735r31gVf1EPaSpOsvnMT07J2pZ9nt6CotXq7PolfYwgFD9PS1kUs9Q9S+2xdCU+QVtFrBS30sC7IcffQw//OEPce+995oiadrY0mbGY7V/WnSlb+qpyRjYh4BpxoR9nSn/7QYq67ex9Ok1XLt0AUvXrqCydhtt+tp2A4Ww1AhLHAkkadNg4KpZ7/dgvyobQw5gVMsKVvVI+lAwYM+q552szxKuMSXcbgZwHrIA2gJFgUUCZAhVjQezhYkRwCf2CwHBaocSXgWrdswYECzKUwJaqtJ9TxTRoj9MeNiz/xD2HzmBew4eFp9eXoefzaArikSrf+1qET9WlhexLicf9WsVsBray2qf8AlWr1zD3//9MLBK2tbfsuwz1uNWXDojBbsImd1HFL/wec7nYq3Ca2wHMucTAnK+v/Hpp6Jkty1DX16CMkJDKTpoivRIPzYbPj2g2rM76Cmb1Rc27H6MexQWOycsMN3cK8L7lekk/JmhnpqZkayD8akJFEssPNgNweri/AHMzM0jX8igWltDB1Xk8lQ4d6WY1frGKiqVTfHknpycwtjYpPhFU+0uPsFsu45aAZQ3y2g0azJOqyyehy7ozc1xT1scqqbp0argkjYQ6r3NzAyeshaIInBlYShu2GXk/lPMFVHgV5pFrdJyn4laAUTh6iiwWq9ThRuY/qDtwGMT+hIAS3unkmHRLwtWeV8jWOUmLNP/ddNUwaq9Lw2DkTuB1WHp5juBVVu8atSfeF93sOoyVJkjZartjWQ1onFHdi/zhRsD/VYAMVgd1Z/i5+MI3C0RiMHq3dIS8XnEEYgjEEcgjsA3LgK7AatutdloynChVMDxE8fwzDN/gscee0wVdykfTSrmmg1Uq1ugYiebyyGbywt8pP/a+XPn8cmVK6pMndSFqaRnjo0LgKSylL8LK3UntJALv1r1hhRVuLG8JGB1afkWvJRaEtAGgP6qk+MlAameQE0W/yA8UWUQlxOEUVGwygRZflXrDdxe2xCPVL7OS3iS/k+lKr1V81RqZVkUq8d3LLvQFFqiFMIUCy1omZA3cMS8MqH17UWlKQpUVTo1mltY31jGm2++hjNnTuPq1WtotZhS7YLVniQphA9GIRuCL5OOGlWssr2HgVVXmShgylG52uPupFjdJiIkfEvoQpxg9cSJ+/DA/Q8qWL1nn1NFW+W33S7BSxXNVh2NWlNSYwkbMjl6mpbAwlEErWw3tg0Vq8mghbQPNGoVNGpbqKxvCLAgLCIMkFTsdiCvb9TZH6sCOQjGqTQjeC2OFcENAjKR8voa6G+7trqCbtBCKZ8VsCrlkwjJkh20yZ1SGYGp2cIkMsUJpPPjSGdKWvk9aIlij4rVl156CW+/9ZsQrBLslUol5HN5tbqYnESJdhtS0Ez7pfLGHrIj0BOgGkJVU2zKpMarf3EPrBK88ynCLPoo8vtjJ04KWH300UdF/ciNj//J3pt4SXKV17475zlrrup5UHeL1oyEhAzCCAxc22vh5fcfvvXWfe/Zvn7GvtdcuBchMKABCxCa1bO6q6prnqtynt7a+zsnMjIrq7slZFmgSFxuVVUOEV9EnKjzO/vbO3xMD4EPAf/+Q0AqrM50UJGgNE5Q1mmi22qgUT3A7uY61pbu4u6d21hfWZY1QKzbRowq1x6/DKwKroYVqwMEzwdVSSOrDdE1MgBW7edenejHMv829wKrPC+TzneZ5wgtK4JwO986fwis0rKX+yrJbl9tK3WgWUt06VNJ9WsyIXX1Qa2ObiKB02fO47Evfxnj08dQGp9EKptHj0pD2gBo8cXBTDfOeZUpwaoWusKKVbcQIcuRmFOs/tMP8Lvf/gbFQkFjk+AlLSI4YvoEOAdYvBUFrxH+7+OCVSop+R6yoJDyry14T7DKWhKgEiz6BxdeqGRs8BpsNvR7Lpx4BbHBzj5YHr4JH7JcEFgdfNbw+cum/fDPwspVftbM3CympqfU5cBxwIPV48fO4/ixM7IuyeRTqNa20EUFuVwc8WQX1eouNrfWsb+/q+0fH5/C9PSsvJB1HrmQKta/Uq0MgNVKrarjwTpxEYfjkQB1hvenlAVHJWMKPyPrtvGXC3YMfOxhn2AVtAwpopDNo5QtopjNS1VqqtVBj9V7gVX+jh7lYcUqF0J5uvgQOd6XTNH94GCVdhDvvPOOrAU41vb9zEf/aeXV0cMeq77bxXdeDI9FHoz613nFagRWrVLDx17DrLzF7feHwKrGdpnmBIprHkv+ncV782Do4ui/Db5wfzxHOxxV4HNYgQisfg4PSrRJUQWiCkQViCrwxajAUVYA/Dk9VocVq8NVKY+X8Njjj+PFF7+Jp59+WqoV/m1O38h6o46Dg33QV5UgK18wsLq4eBdXr1zDzs42JqemNIkdHxvDxOQEctmc1EimhjJFFJV9vq2U8+9Ws4XllWWsrq9j4e4S1jY25EdJSEuwOj01gcnxMeSyVKfyvQwmSpUmgGUqP/O0YxshJxOmKmMr90G1LruCRqMlRRVfW8jmZC9Av0EFVslOwEKxXBpJUBq1m+o9yVYTCh9JpQwKalKjdl+TnBpYNb7En1Vr+1hdW8Trv34Nb/z7r7GysiZxnIFVCyoJZkchkjmsRuIx8CE7Shd3AGvURHcAQLjnDQN0v3NhsLq7u49atSaVmt5jKEmdP+BxocKKYJU2AF/+8tO4fPkyjh+fc/6LBma6XcKWKg4OtrC3v2OhYa0usgQIYxMol8eRL5aQzeSlkJMHX5uwro1UMi6w1241sL+7j2ajJnjDolaqNSnLPFjhRDyZtMA1AhWG9FA9xvoRiO5srWFleQF7O5tSrBZyGWQIS+T72kMnDnR4GOnVmy4IrqYKY8gVJ5AvTgCxpCwE6AH8/vvvg4rVt996Nwh8o1JyZnYmaKflZzOYygScBoN4DhrDdN8zNMmp/LxXbF+1al6aprr2DyqaY7r+qpWKTsW54ycFVr/29a9r4aNv22DQtq/79O8RUqcG22Lb5L4NgqkIS9Xq321LrdtuNFA72MPm+iqW5uexsriAvc1NtKoVgdUUFwG4r76l3rwBnBGHf3sq9wItaogUhBSr9F4daHm2NwnAqsUM6fr2EE+BeoTB8i11MNVZAciaIuRheMgHkceJilUfwuWU7tLgSmXMQDRaAJgPcq3VRi+ZwKlz5/H4U0/h2OkzANWFHD/SGcST/aCqQcWqa3HXRW3qTKpxzULE6qN/6Q8c72Hp7l383d/9PX73299qDOSCkq5fB1Z9Ur1e5w6vHFcdQA7bgvB9w63gfAHbzJ2mX69OcTzWeWqw379etgFSvw5p12lr0KHqraUvtbu3Wmg2GwoU47Gx7eU14OwiwkpkW3oKttze34N/p1oetjHx1gHulB0e/2bnZjE9OyMrgFwuq+shk87i1MmHcOLEWYVaJVJAs70LxKtIpWwRrFLdxdr6MnZ3drQVkxMMmjuGcoldF05ZnLSBkKCSAXK1elUqewJmf60R5GvJgMdVrhEupCrFe0UctNhxkVRod7qo1TuoHPBaZ2BiDrlUFqVcEeV8EflMHhmORzye4cWPITsAHW+dNmbbQq/z11/7NV566SUsLCzoWOgcUweFjT0E76PAKheHqFiVh3gmg7m5Od37d3d38dZbb+HatWtazBp1vwl3V9wLrA4v9AUjkzvWYaiqoDQulLhAunvZF9n99vNtBXCUwtf/zXE/KwAFPYbuCGa7MmgDMLg2MVqxGgar4fHwKDVx+COj/44qEFXgs69ABFY/+5pHnxhVIKpAVIGoAlEF3AT9sM+WnyBfvHjxUHhV+I9r/vfk9ASeeuopfPPFF/VvqVTURJnKJIIdqnboW0mVDoOuCFmvX7uBa9euSyk1PTOjBHSmxvO1VO546MHWV06QGKDiKI4gUqNWx8bmJlbW1nBnfgF7BxWRBk6GpyYmcHxuGhPjY/JVNXUWlV0WpERgG55UWVuqAdB4Iikfx/1KFds7e1IU8fdsfSVMNcVqUf/tJ4wBWA2X0XlIEqJZGy9DcXIunMZaUT1YlcWBITQw2OegsoPbd27i1dd+hXffeRc7O3vodqhoo8cqiV4IrLp2e2+qF27V5kRKQJVqxyGwOnzqD09gj5rQ8nUerHLSvLfnPFZll8AW5sF3ZhAKYVWhUBJYffyJJ/CVZ57Fww9fwszMlCwa4jG2rFdRr9PPdgcbG3exu7ONvd0DgdVisay23ImJabXcFkpjAjBUcfE/5NspfaepXgnd2XrLdv9arS6vU0IdBcxQFcbwsVweY2PjKBepHM0hGYsLshPMbm8uY2XpNg72tpUQluN568CqJqIJhlcBHQZLxbOIE64WxjE2NYvxiVm0CN5abSwuLuKDDz7A73//e8zfWVSrrwHcGApFppDznCDIJzQ1sKqJsNqYnULTg9bAU9Udz5By1SDfUCIQIV8vhlqtqtZcwr6x8Qn87d/+H7pOqc7l+W4acOfD6QDUqGGR5yaBjcFbO195bA3S+Pp7FSq3sYMmYRIV67u7WFtewp1r17B0+yM0q1WkYhBcZfiYtyEwVaJHAbyAPOzt44G4W1SQqYBTWHE/Ay9Wj94cfWToF/8nkBRSV3qFJL1UvS8j/6U6nqpVD35GglUPuN0B8yp3MzogWE0LrNKfudbq4NLjj+HRJ5/AybNnkSkW0eXiSiKJmBSKhJuJgetGCr2wvysLr+AqH+JmFxlPEX4irQAW5+fxX/+v/4rfv/V7+Z8GHQZ2QoXq6uD1kBJ3wG+ZIFVw2fsbE4IbwKZ9QPAY4UHb/+UgWO1DY3eSkeF0uwJ5vE+w7d3Db4NlhK0MiTJwy0+ldalH7/SN7TG9z52Jo8YzgSXn4RtW9VONyQWuqZlpeYMTrHJ857nCRZyzZy7i1Cna2eTQizWlVo0n6ognaCPBQLhdrK4taVEwkUxhanIGM1QhF8umVJbNh3n0trWPTVRrB4KMvN+12rRFsFBDb/FAnxkFVPGq4iIgwWoqgUyS9jFpLbQ06l1Ua6xbWgGMKS5YZfMCq1SvZlMZ8/S2NQp3T+n7rPqFN13BOoe72NzcElj92c9+hqXlZR0Hboep4y2kLda1kKRhKwCCVQJV7gctTAhW+TNa9Pzud7+TZyt/N+zl7a89f/8cBqvyha7wbwa79/LcGQXxwopV/l71dNYJPP+5bf71w5DSq2D/Mz1WR23TUdY93C9fR18/7oN19vQ9Vgcsmw6BVWcfFBojR4JVnTx23XnFKq+14WNwL/A76h4S/SyqQFSBz6YCEVj9bOocfUpUgagCUQWiCkQVOFSBYXig6atTHhGs+vCqUcpWPvfU6ZN47qvP4YUXXsCXLl/WH/ryGqUyieq1TgtdKhI1Ge5ia3MD7737PlZX1jQRm56ewczsrIKq6LFqbeqcSFs7pFKlXXgLJ9sEZpw8clJ4Z2EBq+sbUgYR4FFdOz01hRPHZhV6RejGSbrAKt+LipY44WlHCiKbWJkilRPYWIIpx8DewQE2t3fQqDcFvghcCrk8SoW81E2ctNEbzwMIwwVOY+jUNArBYaIzv2L0I8wroIrbYmncLn3KgVVuU6fTxN7+Jm7duoFf/PLfcO3qNdRqVDlxwkyo6oOe+h3UwQF1baDh74fB6qjAKm17SKXqX38UXL0XWDVi3D/FCI1ov2CK1eN4/PEn8ewzz+JSAFbZYtjEQWUX+wfbqBxsY393XcrRdquDbpsQOoFiaQzT03MoSRU6ZnVwkMcUWrbzBC52TO3YUhm3s7Oj483jq680rQUKAuS0dCBJ7zLpnerlZh3bm0tYWf4IB3s78g/NZlJmBcAWdkKnZEJgtdkFWu04eskcihOzKI5NIZ0tYndvHyvLK1heXpEym6owAl6eCwTymrY6OKdtlVrUY0XvI+m+DxSsLuHdwUGzBDAlZv/MC13aBKtdCKryeiFYzRdK+M53voPv/Zf/ovZn7YfIaAisHjE+qsa+zoEaMYxvzH9V54z+r4dWw6waulTBtVvYXlnB7avXsHTnNva3NtFrtZCi2FvKQlN4O+2hbUWM9WZgiq+PD1txLfciZwaQhxXjfqy6H1hVGzwDrBTKY+3YKY0/fTVnuCRSgCoQyi2E6D+8eywheQLtTgzNDhXxwNSxY3juz1/A3KmTyJYKUjnTHgDyXyWYJ0rjuRy+ZhxYddJbrzaVYtVtl43RVi9++tUPP8Tf/8Pf49rVqxoDw9Yt5g3ch9OHlO1Dx1yfIWWs/4qDTtF8DFgG3BesDu5T+GPMLzYewFQ/1vC6pY0Kfa9lHeBsA1hzf53bKeYtJNyYOzT2akQYAVa9tzE7F6ampzF7bA4Tk5O6NnmfyGZyOH3mIk6fPotcgddqw8BqsoF4gtdcG5WDnRBYTWJqclaK1WJhTPcg+wyrIf19ue28D3J/WHvZIjTrWsipO6V/L9a1e0XM7g9m/wAUCU3zRSRSGXQ79LJNAaC9TUIBa6lYErlURlYA6URKSx2yA3DFDqu5h8EqxxDalbz26mv4+c9/jtXVVRuLaCNyD7CaSicEUnnvJmwlOOaCJj1WuXA0Pz+vxSQuLPm/JYbvKf7vC/4bgVU33DmA7JXCwyBzFFglSD0qvOqeilVvBTC0wBI+c/j59Of2itUIrEaTh6gCfxwViMDqH8dxirYyqkBUgagCUQX+BCvwIGA1rITwJfAT74uXLuCFb7yAP/van+HcufNStwhaMlCnRwWMQq3RaBjkYbDJO2+/jf39ioI/ZqbnMDvHiWlRqla+nsoZTh4Z8MTPafdaggVsHd3d20UqHsf6+gZu3LqN3f09A6PptKDq3MwsTp7g++UVnFOvM0Sla2nfVKVSNaQ2VGtB5YSB760wqmRK6iDCMSpi63VrcWegEL0LqW7kZFJBIyn6CdpEWi3wDnrZbNLCYfQchpMkGL6UdxNngyKEgFJZOoUIgUKLismdDdy4cRWvvPIrfPTRbTQbBGgMrKK+xKlVnRJroP1bbDFEaEYoVj8bsNrfBrVap9LmsXrshPxVDaxexPT0JGLxNprtKnZ3NrC1tYZqZQfo1JHPZpBJZSykq9tDpdZAoVDGxMSsWu4T8bTAlAFqexhIMZBBtZUpQTtoNJp2LNwxow1AMpWxxO1USn6sDLzqNttSWG5vEaxSsUqw2kY2k5ZilY27Sfc+tAOoNduoNjqod4AWkmh1Y6jUmlhb38Tm5rb597at5dxU02xTNUBFIMrzziumvKdqXwXkwWo/Vd2fX6a+NLAawO+hRn5r5TWwSqgbiyeRzubw/PPP4/vf/z7mThxHIp1y3qS24HG/R7/F+Ijn+lZsBav1dA03G3UBVOrGY1Qn7u9jZWEBN658iLXFebQaNYFBgT+3Px6gUckcj7XsGgmd1wJrUuSaepu+q0ct+twPrEoJycAqlybOcSDFa/oeHqsefPQ10ma70Osl0epwUYbqxjTOPHQRDz/6KM5f/hIyTJ1PURVJC4k4elRNMiCKANMFcwVqUKdYHVCH0oWV5/oAWHVQutPGW79/Ez/4wQ+wsDgvj2o/XntcH1ayjwKrA+ozp1j1UEwQjNFITsGq7/12uMsv/PrR95PBs8vGYbsWvErb9s0YOUdHgUd6sjbqgnedllkIeNsAd9Xb9dRzVgLhcLVg22xcUPCXrkGGlcUxNTNj7etcZEgQWrY1Jpw+cwGnTp9HPp8FYnV0cYB4so5Ygp/RMcXq6hJ2dreRTKQwNTWD6ekwWOX5ZOckEbz+5ywTuB2697QMrLa6HPM5BlpoVCpJ71ouQfKVHYwVx1AqlZHLFRGPZ5BIlBBDRspWKcjbXSlXFTDFmjo7XZ/2Hr4dBGDV2QBwDNnYWMcrr7yCX/zil9hYXzeFcMcWfjSGcmDqImivN+Vq0gInSyXdN3mMGAJGsMp74/Xr1wVWCWr5fI5/w4t0Xq0agdX+deGVuf+5YLW/PRFYvd8dMfp9VIHPZwUisPr5PC7RVkUViCoQVSCqwBegAh8XrIbVXFSuXLj4EF748xfw7LPP4sSJkxYWJGDp2nw5Tey10e21UK1VcePGdaUGt5ptTE3NYXZmDsdmj8k3LsV2Rra9uroHYLXbEpSq16rYYtJ4q427d+9ieXkZB9WqgCxT1Tm5O3nyBGamJtTeSduBVqOBVDwmOwGqw5iUTosC32rICb4pcDh5TaDVpo9eFTs7u6jSn7Pd0eSQMJXbyKR5fp4Url6hyfmnVGqEQT3E6bHHVr10Wu2lmXRBaiilljtv1Q79KDuufTEZR7PBQKYatne28MEH7+LXv34dS0srtPlEj2BVqjEDq/3J16ChXhisegAXgMcgIKZ/UptqzAUhDSS+D6pvw+9xf8XqIFhlTaloOnv6LJ566hk8/fRXcP7cWUxOUXnaxF5lC8vLd7C8vIBuq46ZsTLy2TRKuYzUxdyPZruLeCprAVG5caQzBUFta+s1j1v6G0q/R2DJoCQBl36AjZ23cR03KhS9Kk+t9/Q/JGBtMNxqT+E0q8t3cbC7i3w6jWI6LUDYc0ndDMbZr9SwV61hr1ZHpdVEtdVGrd5EvdmWWpSwbSDpnFvn1JD91nS2zXfloeiPqZGmkHaT++BgrFdFc7903Jw36aFhSv66XS0MECwLPiYSePhLX8Lf/M3f4MLDF5EfK3ujzoGQn+H3CsYHF0bkv+/DNGcNwP11ylZtL0Pc2NZNVV67I3uEGH02Wy3sbm3i7kfXMX/zQ/mwcsGEIUxUi+ra73WQQAcJqoS92tKrqrWBBlTlORyKvB8ey7iwQ49VX2/vrxrsI0EUFatUqtIGQGDVFl/sSjOXS20Sr3FnnUwbCkEowkZZKtBTuo1ao4NEKoeTp8/gsSefwtkLlxDP5xCn5ylBG4eFFEOtfGt/HwqbzUHfW9Xvi1esBosibm3Fhh5TBr/+2qv40Y9+KF9fQi+1lTs/TQG1AbPFwSOsAL2wP2kIrHq4S9W4P5cFw5wtwajbo9eQ2llstfPjZH+frFXeP8Nvnv+97gH0qXVAklYeAqttLogRrppdgBYvOs6GJLDLsEUVv9DSH7soFLZjS4/hqdkZzM7MojRWllq0220LYJ48+RBOnjongNjuHADxCjK5DhJJKk/rqNb2sLOzKeCbzea04FMsjMv7OU3fXIF6t9jGBTRXWwOVtm1+zG0QsNIvWt0dptLngpu322C3SClfQi5TQjrF45pDPJbRfUQ2M86GmEpXqa+dYtXvs+WBBdUNlKzye23RB3oNr77yKn71q1/JMkVqVYLVjvlzy6O705Oa21sB5AtZQVUqJf2DYJWhldxX2p98+OGH2Nvb098Bgypru3cNK8KDxaJuV/dlKiXvFV5l16N5pHJfPg0rgOH75b3+9Ps02uCH3+PjglVeQAziHLACSFHRfMTDK73931ZhM2q7SkO+EQzo66Jy4MOrvA93/70/jRrcq8bR76IKRBX4ZBWIwOonq1v0qqgCUQWiCkQViCrwB1fgDwGrDEp5+PLD+MaffwNPf/nLmlwRVLC93vu4gS6HnSZanQb2K3u4evUKrl67hnQyi7GxKUxPzeDEsZMuwZ0TAwayOLQaM481gjKC1VqtovZFAoS11VWpV6mqyeSyGJ8Yw7E5ql9nMDU5Lp/HSqVqYDWRRC6T1US/Xmtg72Af+wcHmpixrX9yckKem5wUc3LL4C1C2f19m+ApfTuZ0ESaE0x6xdK2wD848d/fr1qbf6Infzwq2nK5glo5s1l+5Uy9o7Aqaw+lQpUTenm7tpk4XcXm5jreeedt/Pa3v5Eqt9dNOG/VEWA1MOZ00q9wMPxQKja3VZPx0EPtqj445lMGq6ZsM5DBYDKqmZ968hl8+alncObsaUxOltDu1rC5tYz5+ZvYWF9GKtbDLGFCJo18Ool0ikqyDloEj4k04tkyCuNzSGeKUkspbChJZTMVgJZILnDBPmztv6bgzoLUII+U0A46KRhIthesA+FqA+DOeXAAACAASURBVJVaBesbG1iYv4PN1VVk6WWYzqDbaKJD+NpqodZoYPegir1aFfV2C/VOG42ubScVz4RQ4f5uWkGYnYVT6TnvW03mHSTVlsoWwE1yHUDXz93zfEd+XzXpUt+HRgHut3yOG2ypphWH4ZoTJ0/ie9/7Hr7y1ecwOTsjxaS9/9GKVdsXkdJAeTv4GtsqYZ2QaltiNwIxwg+pd2m5QCDGlYIOGpUtrNy5jlvXrmBlZRnNuqlXk/RVjnWQoEUHwSrfnhDRb6PsD8wGAD2OF/1zengsa3db6Lhgr0NQ1dWV1zzPIQvKsy+pWKXUVHO1WQ7EWNOYFl7aDMPiF+EOFfXdjkA7W7YvPnwZTz71DE6fO48YF1+yWQVYmY9ETFDVPFPtXPAP324fwMdAje3qy+Ngvf9WD0uvQvVgDz//2ct46aX/LSBF5T/3IXgfbzRxD7hKm4vwwxYp+p6q9wOrOh/dG4TViX2QaueZqUb7Cy/23yGVvXsPtdOHQgEV6xSPOwsXLhRYvzvhZr1R00KbX/Bpt82+hf6m/h7kt8nGC/uixyr9aIvlkq5LqlHz+RKmpo9jdvaEKVbjTSSSDeQKHNcJdSuoN+lbzHtHW2M6gSrH92QyIwWrFnzUptFX0dvlQ2hKsNo/EAL/na6Uq1zAazZpfaFlCQFRgdtsAflMGZlkCfEYvZFTen8t0rnFDFsAMM9j81h16l9nGeGPrerdg8Ywfq2vreFXv/wlXvnVK7Is4WIQhyAuHKh2LvyMC1EcbwnyisW8wKoPSOOxIlilTzqvdS6aMriK/pw+ST4MV8Ng1W+Xh5r89z8TrAaLW0Pj6fC3nwZU/EPBKscRbwVAi5l8oTBgATJqF0Z9Zv95h8OrqvveCsBUzOHHp1GD+5Q5+nVUgagCn6ACEVj9BEWLXhJVIKpAVIGoAlEFPo0KfFKwygkVlYhPfvlJvPitF/HYY48pYV3KC6+o04SdYLWFaqOCre11XLnyIRYWFzExPoVScRzj45M4MXdCwNLbOKY8dHD+o1S8JpNxtTYTrN65c0eKmGajgUw2g1zewOrU1BRK5QKKpYKCe3Z3dvUc+s/l0zlNPusMvtraxP7BvtSLVAURCBMSE8xZerMlOBNUHBzYBJEqpKyzAqD6ldYB/sGJKL089aAvpPzSeoK1xeIkCvmylCWsjQerDDCpN5leT+89U6QSrC4vL+F3v3sD7733PvZ2902pOhRa5UNZNEn3yeRUSarXePRDSjMH9sIT2lFglb8PA5LhCTBrNCq8KujldSo1KgEJGtiefO7cOTz5xFN46skv48wZA6v15h4W736E27dvoLq/jWI2jbFsBhOcJMZ7SCfteNTpf0o4mS1jfOY0soUx1VPeiN0OEgwHcz6ZUqUlk5Yw7vwwtf2EEObZMNA4T8WebCIIZWkd0Gxgc3sTN2/cwPLiEhoHB2geVNBttKSaUwsvt0lfLbR7XbR6PRCJKE8rRiwyBLAFmPllSsUAjApchGsdUn8eBVYdxApglrNACGdA83eEvISqVEITTvPr5MlT+PNv/jm+/JVncP7SRYN98ikdAVbdtefBqgebgy3q5oWqhxSkzo5BqjwfHmRwlR/BRQtej4RYKTTRru7g7sId3Lx+HasrS6js76LbpvdqT5Dd4Kq7rNw2xoIJPkHuoGI13HbMV7U6TZ0f3jpheKwzyDMYYKVUcYVYURXIa89ZcPTiaLKmhMPcFwKxTgd1tnZ3OsgWSjh/4QKefPoZHD9xCsWxCTsfEil0qAwnfCZgpaWqUy6Hr1QPVv3PuOhhDwOrAZwaAKvmWf2v/+Nf8G+/+Ln2k2Ny2qvpCTOd5+a9VKt/KFgdsCThdeBCyTw4DQPWYbB6GKuaF7ZfhGAFzBub8JOLJW3VIp3OghCVX+xAYJmoZmWbPSFlg9emQrDMR9u8Ty1MjyB9YmoSU1N9sMo34JieZxDd2BQKxRwy2RhyeaBY5uINP+cArQ67GLggRhUrgWMW6VTOQVVa2WQc+AzZk7hz18ZULr64k9odY7kcE9RLua6LSdcVn59N5R1YLSIRyyIeM29vO9dNJS41cXiBwWmFdaqEDrwHq6ZYbWpB4+cv/0y2MwSrvM90u7RfMWWpf0ixSqV/KoFisaBzzIdDDYPVt99+W2CV94dgnBvRLRE+D/zzeP5GYNVUzvfzWA2DVVoU0d+Wivt7Pe4NVgdfyc+PwOo9yxn9MqrA57ICEVj9XB6WaKOiCkQViCoQVeCLUIH7gVUCx7DHqm9JJYji7xhc9e2/+BYuPfyw2lCFArwiz0GBdruB/eouVteXcf36NWysbwiolsuTmBifxLGZYwJbnMoJckkl51WH1h7J35uicxM3btwQcLPQqQTGxksYHy8jXyzIdoAT6ErlAFvb22jUasgkqIC0RHYqVrd2dmQJwO2fm2P4yIy87LhvFrzVltKNiqiD/QPU6nWpgZimzgkloV6eM273MD+yfX0u/f7Y2nxQqWJ65hjGyzMoFMvy7xN0JoiKsSW6gVq9qs/gpJoQkhB3YeEj/Psbv8b16zdRrTQAKlZDoVVWXwfkAoUgJ8OHweowxBjwylW7uEGnUUqdo8Cqb7/kBHh3d1/HRIqxXtdZHfTbf7lP/CK8pmKVHqtPPP4Ezpw9iYnxImq1HXx06wo++ug62s0qpspFZBNxjOVzSMcBOirwONMKoE04mSmhOH0C5ckZgRXuz36louOWTmWkKpZdQ5a/YxAZFaFG+OSDye9d2z3rKOjgwJP3/dvZ28Gd+du4fvUa7i4sok2PVr6u2ULb+fISqkm1yNR5qhYFznwcmSkSBx8WPGSQaFCp6I9n/1+2Zpv6LHwMZGsQPvb8PviYfsuxf58wWFXMUQ+afH/nu9/F089+BQ89fEneq74l+xBcfWCw6nS0Dqz661+KVTOPDVrxqaXj+dNs1tBpVBHvNNBuVLG9uYnFO3dw5/ZN7GxtoNNsIEX1qqwACAfN0ZT18D6SlATGdG30IfawnyO9KwVWeW4eCmqx7TKwanDVq1cJkRhkRaWxwrEInxFHs91BvdlCq0NwTXjXQaXRQKFUxpcefRSPPf4kZo+dQIohfAwc4kIG/WAJwRjCl0pqc8MKPn+eWCN3/9EHq6qoe41kpNZCryf3sLJyF//tH/5fvPrqK7IrKZfHkKU6X6ehA2+hQKNR97T7gVXuv1lnEDbb4oBfQOP3YcUq35/+ukqU9x8W+Kf2r4P+r0zFGgb2+j60CBR0tEupa77FyUTaqdIJ7lu69jVWUFXebqi9nj7a5nXc1j1J2+8A6zjB6uQUCqWSXku1eC6fRy5fQibLcT6FbI73ljQmpvKIJ9qoN/bRatfQ69HCxdrc6cudSuY03iQS9NNOB5YDPAjmsTporeLBKheAdBS1OMIRxAK9bLGiq33JJHMDYDURS+n+GFbFC6qGuhHcGSIbjfBp74+H7AdaTSwv3cXLL/0Ev3KKVQWp0RFZ57ttN7scjgKr/h5M5S+/+P2bb76p+zO3nQ9/fxl1/YXPRQ8TPy2wqoVaB3RHAUX+zHtchxcXH0SJ+SDPud/fjp9Uscp6apyjFQDDq3L8WyQCq/erd/T7qAJflApEYPWLcqSj/YwqEFUgqkBUgc9dBR4ErIaVjv75hIunTp3Cn339eXzzxW/i9OkzpjqV2qIP7Dj5b3ea2N3dwuLd27hz5yNUqjWMlScwOTGNYnFMEwMqT6Xqi8VQzOddq7ypjuKJmPxHNzc3sL62joODqnxRCezK5SJDtg2SOWjZbFONs4LFu4uoHlQwMzGNscKYJn5s769UmJQew+zMjNLqqXSlCocK1iAYKAbBWSpj9/b2FQI0Pj7m1DppqSQJG6w2XSmAuA0MoSJYbTV7GCtPoTw+K3jsPQoFVkFfzaYUuITObOtsEdx1mvKg/fnPfobbd+6i3SRQ4kTXB724RHJCNba7E164dlrfxnnUCcbnsaXTPzhx9q2aw5O8UVDVT5KtxZxepFXsbO/Kq88HKVlAuwc/nPiZF+309BQuXryERx97DA9/6TJOnJhFLpPAxtoCbt+8is31ZWQzCUyUC8gl4igTrMYYFgU0G00pBdtUrOaLAqvjU3MCGmw33drclAqtWCypRTWZMQ9VWjXQ81DnI9WF9PtsU+G3qdAXPr9QyOv4Ud28vbMji4k78wu4u7SEg/19NGsNdNsdWQBQBSevULWWe+zvoAjVpQRoRrPkvRkAMxf0YzDqMFgahgv8PvAq9RYAzvIhCOjygNWREjtefYXZoGK17ZTgMdXkW9/+Np565mnMHj+O8viYoAnrJQAdesTVg29qOD489qPv8eDDB2wZuO63hPcD3QxiUMVqQT5UGRKeMhwMXXrXtlDd38fq0hKWFuexOH8bB9ub6LVqyNLygVcMlawEY0FIm0+r73uT+rHJYA4tPepaIPG+n6aI728/rzsu5JgvZsgSwLV0c697PcIuLkJAML3d6aHR7OCgWkez10VpehIPXXoYjz/5BKamZpGkzyZVi6k0elRZissyJT6ORCqJGK1SiGnDLfFSHfoFiUEbCY4pYTiWTlu7NneDh+bm9Wv4p3/8b3j77be0D2wL5lhqoC8h/9Rex1SeOp52UAeP9dCxD57rFghYaXtZX8lI8Bm07A+dEbzWrNQMoWo5uw079wfuN0cAV40gTpWp14zwiTX4yuPn9iXYJTsfGVbH8Z5jVdO1vofHubGJcS2Q0QebQJr3rFwui2KpLH/uVDqO8lgOk1NFlMr0yOW9qIYuGojFWM+OA6DWbUB1c0JQlYtJPJcsuJDXTzCeDlyvHDvcuB5sux83nF1Moy1FbD5TQiZZRDqWQwIEyr6Og1YKfuz1h4O/DTyKHeTk9cBzr95oYP7Obfz0py/JY5ULiLIxsaUMwVXzO49pkcFbAUxOjkvZywVG1pefyY4P3kP39/fxxhtvyPvcA1X/76j7kj8XwvebUWB1WL3p70U+AHDYY1Wqc9XeCvsfAVY/Dbg6XJNwzUbVKziuXMjrWegmF8tMaV0YWAAf9fpIsXqvqka/iyrwp1GBCKz+aRzHaC+iCkQViCoQVeCPsAL3A6sEjsNglRNqqlPZ3v3t73wbX/v61zAzM+0Un5Yo7FPMBVa7TaW+32JgzcIdQZY+WLV0Yc6BOBllCnu5WFYrPmElW+UbzTq2t7axvbMtAMnW+3w+h7HxcRQLOQdVOdGlD2QXBKvLK8u4u7ioAIap8gSK+ZLg2P4e2znZxpnAxPgEZmZnMDExIWDKiTYhiyXKdwVWd/f2sL+3rwm6gVzzl6MPI59jSiM1c8quQFCr1VZyfaEwgVJ5BsVCOTgzDKxSidkQLCb84USXKqtq9UAetK+88iruLq6iTWGUfCQJRA1K2ZezAAggkfmjSV13xEON8AQ8QTDSYSWVf+nRYLUn0M1AJMJIglWqwgQvWQdCkEBR58FqCjPT07hw8RIee/IJXH7kMqanxhBHG+vL87g7fxOV/W3kMwkFVhV5/J1ilRpmfo4Uq0giXiiiPHcK4zNzgqmV/X0sL68IAJRL4yiVSxYgQ0iWIOhgirUBAEJshjnt71cEWC38KiEf3rW1NcGAjY1NHFQqUjMTxgqyE6wSqspzkMeOKjQeZ6uWlVy59n2lKoGa+94nqH8ssEpw5jxXze6h/1leHRioBEMBOeHj11es0n+S51tX4Oj5P/szfOW55zA5N4eJyQnBZYKIPhK1d3lwsOqhLmFMODDMasKa+TZn+l5KPdyhtyShKlNy2ogxKKfVRKNWwc72Npbm7+DOzavYWJ5HrENrAIbzxJByyssEw7iEgPoLBX1oZ23V9LRsdVvoCmMGlRm4OqjGs7ZzArqEzhv5qzLcTEDZWqM7Xfqosv2fStWe7ADqjRaKkxN4+MnHce7iRczOHUM6k2Malvx+6ZsMeSqbh2+MXsAE61S1OwVqeGNMo+xBdv86HgarfC/uH5PnCc3eefst/PMP/j9cu3bV+UBzQcGpJhVwxPOWdhmmyhUcHRojhhWrw2DV7BD6nqv6bx/yxQWDofeTWtVBWCpGeR0JASpxK7RvtsPOe3XQK1fgNARXD/H84P1MwSf/aL8iASCTz+kc4LbI49d5SdtHxgRe5aebMv9j+ocWClT+5ZBIslY9lMo5TM+MYWy8wBEb7U5NVi/xZBvxOO81vOe4cVc1smPMa16LSg5wm7d1XNYQ/TORtbB97g/bR4DVdAmZVBEpgdVU0PZvStVwPQ/XNwxWFbhGsBqPq1X/1q2b+PGPfojXX3sd9XrDtidkfcF35jhq9hjmsUqwykVN3rN5bHlOMTSS90ba4bz22mvqKtHY6bohjronDf+cY1oEVg/bAAzXifdY3hc8WBVcpRWAU0AfVe+PBVY7XVQPIo/VBz13o+dFFfi8VCACq5+XIxFtR1SBqAJRBaIKfOEqMAxW/fecfF28eFHAcdibk3/AM7Di0qVL+N5ffg/PPvesvNcENJxa1bcAc97H4KrV1bu4eu0DLN5dkIrRwOqMAG0mnZJCla9lGysnaZwME4bt7+8KqO7t7oIhKgYNUlJp8LW5HFWJnODS2zQMVpcCsDpWKKGQzcvjkYpVqh3TmYwmiBMT9NQbQ6lcRiFfUDAV579UOdFjlQFZVPOwDZzbNTZW1jYo8ESTR0tPJsBJp83/juA3mykglx1HoTiJXK6kkCo+PFhtNAn6qqDXKmFJs9XA1taGEpXfeOO3WF/bRKdNYEqw6v0FPch1sO1jgFUPFEad4A+sWO1Yaz5Bt4HVHQOr3jdQ83pT3AlWKCgmpTbRi5cMrF66fAmlYhat2gHWlxaws7GMbruqsKpcKomxQh5j+SxSUksxFGxPLdi0AkjkSxg/cQYTM3Oa8PO4rCyvCJoQdvMclBVAOo20QohSSKdSmqzv7O5i/6CC3d0aKlXaMDTkzbi5sYltAeKmA8Rw6lZ6aRocEJzyYkcPHgwVDUCqQKjqw9dcWI9ahp1idVgtOAou0FfAA8nw7w8pVg23D6hVBWqIgej/WWc7tCl16bXKa+bxJ57A1154AZOzsxifnNQ5rSAw+n8GD8KXeytW++PGUOCW7Bf8VqnHWd8znC2AW/y9A36Q/2oH3RZVwQwm6uBgZweLd27i1pV3sb60iGathjTVmMkE4r0YCFZlCRAzsOqhKpm+pa4bnGB4FY+ch8YMpAqPdx7eSbUq6OhVxWqiRpdq1R5Dk2Jod2JoNNuoEkDFE5iYnsZDj1zGxcceQ3l6ylSvBBvxBGIKMDKwGoBb3/bNAKtA2d2veB9PDvvzDipWCVT9Zd9qNvHr117BD3/4L7h7d1HHkec/VZg6D9g23KO9ivmUhlWg4fPq0warPHO8LQOvK2vFDymFhwKs/HHo/7hvN2C+xAbWRy4bOUVvX/Frn0PbBb+oIaA4BFZ1DBQyZTCS28vAKt5P2IRALl4ey2Pu2BQmJsr6nveYRJKLcl1ZA9Dv1bTrPCYco50li/eFVQAfvUnNVqLDzgOeU4E62Skq+54J7rCYDU6r0UI6nUM2VdRXCgZWLVTtMISXYn4IXA+DVV4LBHMEq9euXsU//+Cf8Jvf/EYLSWafYjpX2T9wMcOBVY3lDqzyvsvvZVWQyUixyr8Ttra28MorrwiwauHHfd3rj6rw9ejBKpWvHLMF5OVXftgD2oNbdlB88RSrnw5YvddxYU1rBxUsLS3Z3y1ReNUXbm4Q7fAfZwUisPrHedyirY4qEFUgqkBUgT+BChwFVvnzCxcuaMLkfVU9xOCkam5uDo8++qjA6pNPPSm1J9WUvt1XYNUps5rNKu7M38T7H7yDleVlFEslzM0cx/T0nBRztJ1UmJPzMi2XSqhWrD17d3cH21tbggUlepVmMkilM2qBE5TNpNDpWmtmTFYAPdRbdaysLAk21CoV5DNZZFNZTa6pWkym0mqLzmb5HgWB1fLYmKAE358TT7azsh2cQI7+qWwfZy1KpaJrIU06ZRyBET1ZCVZdC248hUy2iGymiHyeIDYn+KqKMJQEQL1RdWC1ZgrZdgvr62t46/dv46233sbO9h66HYIpC+ixSaqfYDro1RczmpelvDQ9eBn09TsEVuVrOAhxjoKu9tnii/JTNbB6gO3tTYXFEH7Io1Jwynwvec6kUtaSSUXwufPncPnxR3H+4jnksinUDnaxsbyI6s4WUrGurAAyVEJnsyjmckglOaHu4KCyjzY/m6A2W8TMyYcwNjktsFo5oNp0XermZDypFmiCAIJ7etryOdze/YMDwfndXf7LQLKaPHCrdQbR0KPRFLdmA+GCZLodgUBCGautKmhfA3DVV60PwAIfVQfQBI4I7RxopeI1TImGwbZXy/q6Bx89hFBNtepb3QePHveJ8LjZpOLWlGCsCy0Zvvmtb2PmxHEpfMcnxl3wifdbFZKDb/kXziIYthMoCMPpjxsemPWxl9mB+NglI9JUqbOegYpNLf2mApb3LYOIWra40qLVxO421qhcvXENSwu30ageIJ+hLUAMSW4PAWvPDAr8Nioo3R1Hjgm85lgfX2zBxeA7+6lXOxKyxQhFY1QbU6VKSBtDpxdHqwupputNLqDEMT03i0uPPIJzX3oY4zMziFMVLRU87UEIVql8NSWkb5f3gVWEavcGq4P4cFixKqVqnF61PY2Lv/j5T/Gzl1/C9vaWwvVoBSC/agevpaMkzHV+zDwHrUOAENlOKPrXhh99SOlUtM7HNvxz1curSp39h38PD7p5ZnDMZSAc4ar5F9h11FcY98G4uKDON4OG3svVjpF7zQBe7ZvHep4YcEVdYlYrWwDpL0BIBO7b8n08WJeBWLQF4HXA+0gb2VwS5fEiisUsisU8SqU88gWGJSaQSFE1TPDH6955OLux1xYWnBes2tLTZg0hSxezhwiPx8PfSwnL2rUIO7PIJAtIJ/LIOMWqlNaySLBrM0DWDqx66wuHSINDq+PR7aLeqGFrewvvvfsu/ue//hBXr151/sIEq3w6LyR77zTDvlIpq00qhalJGy84xhGs8r/pUZ7NZrC6uipIS/scu85HhOIN4fF7gdVw58SoxT8PVK1LhO0dcJYeXNDjcbRz5igrAC2+tKno76trH6TF/0GA8Sf50/DBrQDseuZx4d9PVKvS853gu383OrwFD7JvwesJVitVgVUbzweP5cd5r09Si+g1UQWiCnyyCkRg9ZPVLXpVVIGoAlEFogpEFfiDK3AUWOUbnz59WqrOMFj1/mX83dNPPy2w+qXLXxJEC/4oD9RJpmDd29vB1Wvv473338be3i6OzR7D+XMXcGzuJFJpho7UNdmjbydb/akg29zYwNr6OmpVqjpbmrxNTE6qJZGKMIOcbP1Oqa04FqfKToIx1BpVLK8uKZyjVq0gw8khgYdPho8lkMpkkMsVkElnBVbHxsekbvTQgUoYAlWC1crBgSAq1awEyPaV0YTdtzkziCSVyiCTzul9E8kcsrk8MpmcgKNCSUQxuujF6NNYM5uDRk3ggWB1dXkFr7/+73j//Suo7leUzmyp7ZbcHkxmjD30EZEJA/sA0AUGmX1A/xTxx9FbAhgEpWhrSCXnACB/x8/0/piEkATOzUYdldoednc30OnWkcunUSpR7ZtDnEo9B6xYS0IFwui5Y3M4d+E8Tp09iUw6iXp1H5srS6jt7SqwKpu0XHQGFfGYsh23TT9OtoxLQkaPygJmZs9hbGxaE+dGvYmKzo8mKZi8QvmZAifdns4bKo53d3axu7uHg0oNtRqtJVpSJEvJJnWj4UmVSrUzKwgDgb6GBsQcjgv37w5cg0R3PH/7jz5EUrey/p9Thx7hAcjAJdu20DEPvaM/jmHYPqAIpGqaqc5Vev0S0sTNC7fbw5kz5/DnL34Tp86dx9gEPYNL8udLp61N3D/CXqrW3mxKt+D3I8KgwoUIwsJ8cA89fbuE2Kxpx05Yf54SnHcIsttSqjP8CLUGWnt72NlYx8Ltm1iYv4Wd7XXEem35riZlDZCSIjM4KlJz0geXMJkt6KZgV9BVSK0qO2ZxYiJuD97iiHNskcUH/VR5ShlUrbfaaCOGXLGM2ROncO7CRZw+fw6FiXH0GHyk+riFBad+1fdKszcP11jCQFWH8E0eor713/073J/vijkMVg1m2qLDwvwiXn7pf+HXv34F9VpNoJwLQzz3AwjKOrPmru78Vn6ZVHQHAVGjwao/nlLfhs8/ZymgumvRYOjcCc4NC9liQB/HOEH0IIjrsOeqHaMwaO3DW7MvtsUJU4j6hQxfx8EC8nkeyOqyJvwcMkHoXzM8C6jypVk3TxcCU3ZAWBcEQSsX8FjfsfEiSqUciqWcFK0c+zK8dpzNilTl3gOZx4HbIbVnyl33faLL4d1vp6naOS4I6wsF0187hhRSiRySvYyCrJKxjMKrwupr/5l2zDlO2b7aOR4C9b2e7GfmF+fx/vsf4O233sJ777yPnd0d3VdpgUFgH9xdYvRXNaCaVzdHBpPj44KsfF+Ou1S8T05M6r52+/ZtvP/++/K+5nU4Gr6FlzYGt4/P5+IqX8+FIP/6UeMgP59Q1FtNDIPVsMfqwMkbUlOHw6v8ZzwIMPxPB6sOFoetAAi4w1YA/pwYHJOPGGSGC+TU7h6s8tesVfhcGqUiHvE20Y+iCkQV+IwrEIHVz7jg0cdFFYgqEFUgqkBUgaMASfiPZwZSSMEZal3k94SttAl4/vnn8b2//C7OP3TewIVTG/Wr2xMwXVtbxpUr7+PajQ/VeXn29FmcO/cQZqbmpDBttqoGGBuEXg21oK1vbGBDYLWuFkUqZCcmJg18JmySWy6VFTzCVGhBVfdVb9WwurqMpeW7qNcqCkFKsZVcKjJTpaWzORQKJeScapVt0j4ZnPtCtRsneGxLJPDtJ13HpAwhRCVMNq9OWhMYWMznCaqKUidREUulkib2Tr3Ti/fDq2Qj0GkKPNDP9aNbH+GVlBI+IgAAIABJREFUX72OGzduol6py4JSUFXd6K4tfdifMRQY1ZdCucCOALDaBJbp54MBSoNwJ3xO6JgTEri2ak64O94KoFFFtbqHenMPqXQPU9NlzM5OYnzCbBL4kFLMnTdUB5fKRUzPzmB6Zkbb0apVsbe9hU6tiiRVdAQ0LpTLJ1ILWOl4E6gkkUgysOw0pqaOSynVblu7qQ8x6bHd3AWUsS11b3cfOzu7gq8MH2vRUoABVF6Z6lpVFV7vCbRrJ+fx18Q7FMhk9fGgIiR5C6mw+NPBfHeDqR7sKUVdoUbhtvRBAM6AmUGwOgSNPEBxsP2wIot+jj1Uq3WBVYIvqY07HRw/dhxf/frXcf7CRZQnxlEeK6FYKCAvr2InYTRxqttdAiyCQ++R6S0CBpWV4RHVVGI8d6yupqw1BbtqH1auhiCUV5AJrNZbiNeb6DYbqBzsYGlpHtevfoCttRU0GzWRz2ImrwUTnW+su6AWj28b3U5Ln0OwOhwa1gerTiHpfXNjNJ8glLagKqpV660OWj1gfGoa5y49jPMXH8bs8RPIFAro8Pn8UIVgWQAW/VrN79NUytw+KZgVYNUHq/6U6QPQ0fekUWCVteWYcevmTfzyFz/Dm797Q9YcXGiij65GYq8MJcxkHZzi3RYKqLakstusSxT8F3oML7bdD6xKoR4G10PQnQtfplptaTwxoSW3cUSglYe1IRsN/zx+hhYVQuepqV8HOuCDPQnDVW/BYmNxX82vfZXy2XlZy8nE+3W7Vv8YF+38Z/eQTMYEVPOFNMbGiiiW8vJn1eISrUgyadsgZ4PBY8/zwlT/vLZtDJIiNG2LdVJYCs7Sj5ZglVWl6jKFZDyLBDJIE7DGGJxooWuBX/aAAtbUuYSrw2C1Wq3g9p2P8Oabb+Ktt97C4sIitje3tV2m8PQLgP37QiqZ0UJXTouEGUxNTATBULxf0+aFXuWdbgu3bt2SlY2BVbMzOPw4DFa9qjQCq7aQdj9o6ev1h4LVe0FkXqf1qilW+YjAajRniCrwx1GBCKz+cRynaCujCkQViCoQVeBPsALDk2jvjcddpZJzOBCBkyuqRR977DF885vfVHjV6TOnXZunS3B2UI4Tq1qtgpXVu/jwynu4M38LpWIBZ0+fwenT5zA+NqmE8GarpvAmqtUYjLRFqLqxIbhaq9aQzxUwd+wYJiemLIAlkZLSjr6oVJkSrJJleLDa7DSxuraM5WUqVg+Q6HWlHJP6hsnNqTRy+aLAKpU4tADw6i0PFAm26PF6UDnQNlARZoC1Y68XSLXkeb6+VCoLqhbyhBsFMDwoncqqLVgBRB4tObBKVR0hEOlTu9PE9uam1D6/+MUrmL+zgGaNyj1CEKaSxwzsEpCEUsI9zO6HUg22mAeKQM/IjoAfo1TLxu6s5TBolezGBScbBKu1PfRidZTLaZw6M4szZ+dw7PikgAP31SCuKXqlvUomkc1l5aFLGEJ/yEalgling3i3J6hKvuPbnOkJSriVyuYQi6elhE0kS5iZuYC52bM6N3m2sbQEhvTD3d/dx535ecHUnZ1tVPYrqFRr8tZVe65Ah+Q4Bvk88HNWB2IhAqum8BNYdW2997z0XbiPf06MSrUBUNUHSDxWBKvWVm+LETbB7UMIeZK6Cfbw78Lb4du7D02QpYzktcdrqqPaEZrQFmFicgrPPPssLj3yKMrjtMAoyVKD15MpYU29GJwTMQOTAThz4WvD50yw74EK10n3XPuxh6vcT+/FrHMr8GJ0UIGhYQwLa7aBRgs9hh8x2K2yh43VZdz56BbufPQRdre2kctkpF4V0CQc0uZ7sEqFJAFVKDgpfEwcjtUxl9UGfQsZUsWAKlOsEqi2ezEUx8Zx9qELOH/pYcyeOIlCeQxIpNAlbSZI5ZcAKkOPwiFMcaQTPHfNy5PnliGz/uP+YDXkGuEAKBXktClhYNXrr/4S777ze9TqNSnD2RLM7bFzi0TEwqs8OzUFuqkJWTdTrnq/TtuuTwJW/evCgNXvJSEbgwipcJQlilcZC54OwlVTotq1odAvt4hg33sF62HldLirInwtCa46+wVfhMNAKY5YzylWeSLJCoDnvcFBA7dmnaDtj7nwMFkBMAgvhkIxj/HxEiYnJzA+MaH2bH5xu2Qz0qOCnos7DGVsaYGHwJILRB6I2/bxfKU+2sBqnCBVX7Q2ySAZTztYb2DVK4BDZ5S2T538oWPJd15dXcEvf/lvePnll7GwsKCxvVFraOHSFhXNHzxQeIN2LmnBX24n/yVY9YtnjXoDs3OzUq22mg1cv3Ed165d033yfmDVw0F/rLn9simIFKufDVgNLyaOuLlRXc6/eSKw+if4R3+0S3/SFYjA6p/04Y12LqpAVIGoAlEFPs8VuBdYJUAdBqucVNEzkzYA3/3ud/H1b3wdc3Ozmit7pYWURZrcA9XqPlbX7uLmrWtYWlqQqufkiVOCpIV8WS2DjVZNijgqOKmC2d7cUlL75uaW4CYB5rG5YygTaLBpM5vH5NQkJsYnBTI4YVVbL4VhcYK2FtbWV7C0vIh6tYIEJ79sa0xwkpg1qFoso1gsI5shVHUqqJBdpLVSU7G6p+T4arXmlDgx5AtljJUZSkXPvYLAL4OvUmmXyB2nhyEVbGnZcfbhWBdesUp4pwm8QFMH66tL+M1v3sBLP/kpbt9eRLtBuEcwyZAsH+DB15gYynQ/4TZzwp2k/cL52w6DVQ8UvNdnX6l2WH3oBFemM7TeVgFeQgGpz1o1ZPMxTM3kcfb8DE6fncTMXAmForXxp5LmMWkqWu9d4EBth56yHbQbLYEf39oqpV9Xnctot3ogW0MsjXiStg0EgHM4Nvcwjh87r3Nid29Pbf7r6+tYXl7Cxvom1tc30FQQklOnEtS5vsi+ctLqbt3oXi3qVJVUi/JLyfXOY1XPMehhYje3gOACqYarZ+Hknh6FjpEH207dSFjjvV3D4i4fUuWh4yjlV6AEdYpabZ+HwPJdZEANfUsJVqlMTCjAKp3J4pHHHsVXnn8e07OzAkJUa4+Pj8nqInCT9arDYbDq3WZDKvYhVuiGuz5Y9Qpkr5bkExTOJY9VB+6dolK7Qc9bWhc0WugQxrUa6LXo0dmRynlpcRHzt+exxfTxdlOKZ2oOEzx56KvaaaPXbQK9lr63Y82KOP9Ot8FO0yeVKi9UQlUGpbFdn0C1G0ugPDmNS5cv4+HLj6A0OYk4/TIzWcQUVOWUqQSUUsL3ARyvMapYbfy0z9VZJ1VsGIPFAuhpHNSZ0/oqOuVpsDDjPGR5zr/37jv4/W/fwEe3rqNRq1qAG+1R1HbugKzk7sS5dpZ6RZzG6p75gGayDAS00DkPvj2QtDC6QauQQYjJfR60AjgMV521RqslK5HAf5MMk9eEa+8P34sOwVU+dwjEBuDQe7MGJ2J/kcLbb9gw5NTWHkgG4JHVIV32C1PeZkBGwAabNdZ6COwUsjELL+QCGU8FjntpdjOkk0hlM6BXeD6fE2BNZVIuIM93HkALlOwK4SIRrQZkE6P7At+PCv6koGoynkEinkGsRwsALjC588pf8zq0ffsHswIgyzcYzeuMiyoLiwt46aX/jZdeoifvtsaEbofngO2b1MSyzUhIbc3fczGSi2H5Ql7K2gkuZmbSwWKbtr88hv2DXbzzzjsCcbyH2yOsWPUqaqum/n9oDPHnJV/rw6s8ZB+2AvBQ1rfye0sAvqdfLPB2BXztUYtAvtPBLzQEY2rYP2cUdHyAUK6P+zdf2F4grKj27zNKXRpWrHIMv6cVgP+bIHjDe29hGKyOUtHeS+36cfc9en5UgagCn14FIrD66dUyeqeoAlEFogpEFYgq8LEq8HHBKidXbP/76le/ir/6q7/CV559RgE4FvrTRwZecVSr72N1dRG3Prom5SrBKj1WC4UyctmCC5foqL2Sf6xTBcNQls3NTaULG1jN6zML+bwmfZl8QRNSglV+Dr1KOSklWCUfoAJ0bc3AKhWztAJgw3AykdJ7FYolFEtjAqvplIVVWUuog6BSJnWlVmV4FgEeE+X5yGWLGB/jZHgKeQLafBHpTA4Z+c5xMmrN4Eykl2ed5pacoFtbsoFVU0UKtbjJ9K2bV/DLX/wb/u3nv8TCwjLaDfIQTnYtbdqeS58zO7ymaAohPamy+gDEJsmhFvfQf3toIcXsPR8eJNqTzK7RoCPQQmksg7ljRZx5aBKnTo9hciaDfCEuv056CiYIXFxQk1hjhx6tHVMkEnh2CJX4DNfWSqjKdv5WD+02QRehVBaxOMEqQfgxnD//ZeTSnMgfYOnuEjY2qW7exMbGus4VJc+HMr6s/CH/VDvIh6GqV7SyVdeBVXp+egDlKhDipU5BN+Cn6o6Nq70vra93AJEcHCH48An24cPgwaoHkqMO0QBY9S3HHgC73uhGnSCLkMawoyBrIokz5x7CCy++iNljFh7Ha5qQh3YASck++yFVptwbbPXW+XdfsDq41drekELVDovzkXVwtb9PrmW62UaHitWmfZFxMeCqVa/r2ly9u4zrN67iYG8HPFOoTI+xj9+D1S5Vq0xvd76uHok7WEngriAxmAUAa1WtN9Hq9JAvlXHyzDmcu3BJnqoTM9PoMho+kRJU9YnyrINgjrMk8GMJoaoUls5LNTglCVbDJN4lF3mv2DYVpiGwMzw+0+aALfWLi3fx7jtv44N33sLS4jzqtaqsSQjzCFj9+cqAMH75h6m2+xCe759KEYxaWBTHL2VMyeHAgKmNP/3H4XsGR9f+cw6BVVtpsACzNref19VhD067TsKK375PqmoSgOvBxQrbsuEgPttnbYtU4qHttxM4+L1968/7Qeg3uOMOsGpBxe+x+ZmaQpNKeLdoY5p4hS4STBK2crHRl4m1PnXqhKDkOIMT81nEEzEDsTneO+JIICWf1TgV+7Gkzn+DyVRGE346XC6VbfgAmaeswVF2PHS1GLa4sICfvvySwOru7q6OWd8BxcYiQVWeuxyjEgmkkxmND1S189+xIv2Y0y6MEboP0xqIQYZvv/22FkQVVDb0GAU3w2rVUWDVQ9EwdPRjj1deE4qOAqvewmi4hd3Gnf690cPVMLwd/rzhfbnf70eN1/f72f3CoUbZA3glMdXE3soouM7761p+KDjC83b0lhGs0t/eK1bvt33327/o91EFogp8NhWIwOpnU+foU6IKRBWIKhBVIKrAfSc8YSuAUYpVTqKOHTuGb3zjG/j+97+PRx57BLl8bsAD1LcTc7JXr1ewsrKI6zc+xNrGEsbKRXmy5XNFpBjGkUwin6fHHNtxDazu7uxIHUqgyXY0KbGK5oeaoIImx7bLcZRKY/aaRt1UPgSrslzsYn191cBq1YHVGH3kOMnNIV/og1WGVwVg1VVHbZutlgOru0qUZ+stQezE1AwmJ+dQLk4inc6r3Z8eq6mUV3zZm6RSbHm3FmODoubX58Eq/5tKIm43Ycl77/4WP/7x/8Rrr76B1ZVNdJqUuHFiTWDLcJQuYnFT32lyaMagNlkSOCRY7avSHgSsMjl9UFU06IknSBCCMj7sypREXUxM53D8RBlnHxrHidMllMepJu46sEq1lYFTbS//R4AmMGtgM0Zvwx4VuUC33RNUZeAUgXK3k0Svm0GrlQbiWWQyY8hkJzE5fhqVahtrq+tY31i3tlqGCxHWeM9Rx5HCE+jRgNUrVrltzteUwJf+mvICHU629gDFwKKBs2GgMwizPQjQ8wMrBoIR81TkZww/lFkWqKJG+RSGvEudZ6a3mzAAZYrVZpN1IYxnqzOVaxY0NDU7h2/+xXdkr+GVaLyuy2MGT6TO47kWtP0TUI0OKBIwGeD7/XNwJJA4Eq4Spjo/VrdIw3OCEL5D9WrLYLzMYgXl22i0Gli8cwc3b1zDxsoSkt0u4m3nKdqpodupotdtoEPbDR9C5sppqI9GAX2wSqhJbScXXc6cv4BHHn9Srf/JTA7JTBZdhailNMgIQsoCwHupel9V18bu2vF17nN/XDGkWP0DwCrV+PLKvH0b7777Dm5e+RDry0uo10NglcdQ4lPaa5hiNQAuAYT3PqfSqJoHM+1SnLVCWFU4FAh+SAEoD9kHAKsamRkK565XttX7cWr4OgoUqwNexE7865Sj4WvrKLDqr7tewilPh4L6/DXZXygYBKz9c9jUq6Z6NuWqV67zR8bq/HhhZ5f3gpVPLn2k6betY2/+qgo3i8WRzaZ1P6M/LtWohKvFUhFTk9PIJHmPyclyhqdfMkUVqUFPb7eizgOnWtWI5q5JgdWEA6sND1Z/gpde+onC/Oz+FNpDbRb3LSk/cn5GPmMLLx6sFvM5nSOyRAAwOzur7zc21qRYpbe1LGuGHgMLMe534Z95uxkqVmnrQkuACKz2izgMNgW902lBbW/TEFaSHwqvuk/r/6GxOgKrh87h6AdRBf4YKhCB1T+GoxRtY1SBqAJRBaIK/ElW4OMoVvlcTrBOnTqFb33rW/jbv/1bPHTxPBLJZJBgrlbGoAWQKb8VLC3P4+r1D7C5uSovx3KxBAJNtsozfGpqcgJJpms7sEqIyckZJ1l+gsWJpb5SWaRzeSl9qBYlHGQbIier3gqA6tGNrQ2s0GNVilWDWqlE0gKmCiVBWe4LJydSZoUSzwmpGs2mJng7TJXf3VMQ0MTEFGbnTmB6ag7ZTFFKInreUQVo+TR+lkpAkREosgm/h6LdIF+K0MqrVru9Bn7329fwwx/+C15/7XdYW91Br5NEAgwqyajFP06la7yvWFUAUDsETEJg1cOcI60AXPo2lW8DDwfS/M9s+/ozb4O4BhIJemfnSjh+qoSz58dw4kwR+WIbyXQTqbQBGupQPThxUdmyBrDJPIFqHJ12DN02PRi7aDfNBqDXTQHdNLqdNGp1BokRKuSRSY9hb6+DarWlsC9CQ8IFHj/zCLSkag9Urf6DCiWv0gpUgfScDNLqTaHrlZXDYNVe008Xt8AX75F69PAwCIksbIlglQ8q98IqPf3M+b+OsgDwnxKAVwbi+JZ6105PSEUE1GArvdKcrdWd+87FhcmZWTz/wguYO3YChUJRCxeEObw26TksBeMAWH1wxaofT45qFbXtDoFh77GqcDYHVwNfX4PxtAYgVFUYFn/Xsv2iMp3+ykvz87h9/RpWFu4i1mohJkV0Ha3WHnodpoubMtaAjzvG8tJlnZzHKoFSIo2xqWk88tgTuPzoYxifmkUsnXWeuDQa0OoM4gqpstZ/DhvyVg2pen1oUvhYHQVWafMhDmaszRTXo1m63q7VaWFvbxc3bt7Ae++8i/mbN7C1vopGvSbFKn1WeTxNOe8SxIY8Vjm+BWFMhMtd8/2k1ybhHv/14yHHTV6b4ccnVawG44qHq7LbMIXu8HuG1Yz+d9wW//Db568dtfIPbGTfK1ivH1J19q/JQY9Xr1w9vL8hWwBnj6D3cKYstqDhLUPs1ba5VI4abO/5e4wbZ6kj54IQz2FLsecYxrHV3mdqnF0ZUyiXJ+XhXSxlUCr1PVl575LnuM/zEsx1jNuFp/XBah0Li/P46U9/gpd+8hL29ghWzQrAba17oSlWZWORSMrmRmC1UJClQT6T1rZSzc99On78uE6zldVlvP/+e7IY8GNO6HANKtyHFe8hiwpvBRCB1cFBYBis8t5j43ZeXz6ILhhzIsXq0Tfk6DdRBf6EKxCB1T/hgxvtWlSBqAJRBaIKfL4r8HHBaqFUxOXLl/HXf/3X+Ku/+mvMzM6YD51UOwYL+8EVPezv7UhRxkkdoUYuT0DKUI44MmkqUZn0Pq7JHCfZCjhpdzRRIHSiv+nm+pom/Gy9p30AQWOxUFQYEidxVMtQ9WlgNS67ge2dHayurKBWr0s5GW5PzaYzGCuPY2JyUt6oVAlxewRZBFx6aHbaai2v1utoNDtIJbKYmJjGWHlCUJiTUnpX+vZ/L1zs15MT9ribTFvLvx4OTMbjDEABOr0G1tbv4q23XscP/ukf8fvfvYdqpYNELI9ELCtLAdamB6pL267V1PXlD6TZmzlAMLFydEaqWH2uhUMNAi+DGpZA36GGdgAwB8pjN/G1t6LSKoFEsoe5uTLOnZ/G+YtTmD2eQjpXQyJVB5lhMpEIgKX0kyquV/VSKUWwmkC7zWAuGFRl+387jXYzjnYrgVab7etURxEA8HxIolphHZLBfoTBJlWntqs2KfUepXqOQ6L6uVeniuSZ2syeaypVqwdBnnmA2n47FZorsPkcGpQJ15TPkqdr6KEEb9eSLGWgGtf7j+FrkMfBmReE9mcIcIdeb9DQHUOvuHVPNyVrqE07nkB5fBJPPfM8zl+4pLCdbDYjCET1E4N0MlmCOVMxGrTuh1r5jx0FwkZ7rY4e/7xvr7UAm4ewAVCrt1kkuMAx7ROPTQ8MBmsJqrbR7rXRazfRqtaxvrKCpTvzWPpoHtXdXfQ6TVQqm0jEu86/2VsCmErbjllc70VgmsmXcPqhh3D58SdUl9LEJHqxFJu5zWLDeU76kB8lvXt4JRGjfc9jravEwzTfdiwPaQsVoitnfyxwqkEJSzv937my9X2Q7QccH1dXV3HlyhVcu3oFa3cXsbu5gUa9quNULFHBlgvAqq4Jp+S2c8Ha44PjqO8NzvPcJ4hLJVNacCKoVSt5x1LB/esfFKx6Vae7+B1otGPtLQH0vsOS2BB4Gz7fwpB1GK76ug9fW3wNr6iBnzsY2fdN9YFfPjArBP9HnMIEqlRxC7JzIcMvugzbOChscHA88G/XX4gb+oBQQGFg+MLW/nhM98GxsbIWQQg1Z6anUCyXkKS3ayohn2S/4MN/eR9lcBgXKxkuRY/VN954A/V6Q+dju8nFBkvtY3eF2QdQrcr7TtzUkKkUCsWiFiJzmbSxW1lG9IIW9Lt37+LmjZsKUbNaDILtMCgPH6dwbfjfvOfSpoBglefI8HXkX3svKwDusw/Y4nv4YMrhw+hVsmZNYffCoxaEwq990OeNHvkO/3TU+91vO7i93EeO1zwuBub755lXLQefdujef+99NSuAGpaXl0fW5X7b96D7Hj0vqkBUgU+3AhFY/XTrGb1bVIGoAlEFogpEFXjgCtwPrKo1OOSnyHCUJ558An/5l3+JF198ERPTU/ZZapMkDgqpHGM97GxtKr16ZWVJE3V6OqYz5lFIZanBnCJiBKvtttqX+Ud9OkmQ1ka1VkX1YF+Tu1QyIyUolT0Cq9msWhLpg0qlLD3qOPnk5HJ7ewfr62sCEfI7DE06Mqk0yqWyQrj4+T64xdrpDaHRZ7OhsBWC4jjyubJUrlTMcuLJn6k9WmEfPhglHJRhgMVUSmwFHYQpnFTHkz20WhWsrM7j5z//Mf71X/8FVz68hXoNyKZKSCeZKk1/PVIAQlXvXedid8JtnKr+YBu24Jx/jmSC2iLbLk20DIJ70Eisc1gl6ZCkAwYCgw6snjw1iQsX5gRWZ46lkEjvoxc/kE0An2d+rGyuFrkUQGPdCFXRo8o5JYBKS752K4Z2M2Vf/Fkrjk6XdgApdHtp9Hr87wQa9aYBZO+bGlakDoFVAtIAstpeG0QVWLVgqkAR6VqkPVw14Eco5aU/fbDKfaPCmmE1gjZDYMjay/uP/xyw6sO4PFh1CkYC1NI4Hn7kSTz66BOYmZkVWOW1w4k6J+kMZEsmYkgkeT2lkOA57Hwy/fnxh4LVwQm/B6kerBpUlduFU68qYIZ2EVq86aIp6wfzTo2124Kr2xsbWJlfwN07i9hcXUa9tot2q6EwOy1s8Pk9Uwj6dmW2Z09MTeP8pUu4/PiTOH7qNHKlMhKpLFqdONo9F+bjVHw6lvRkphWAB6vyaHa+x2Hv2dA5oAWbEWCVMEtKXKfc5P4FGsIBAGrX9kGlgoWFeVy9chW3P7qFzbVl7G9vohmA1aKsVbxidRisSh0aAr98z4RT2ssnm2FyyYSNtwzqoiI8xm4C850eFQZ0lBXAYbDaH5+8N2YYaoWvmVEwMnwf4nO9f6puP0Mt/v69PJgLYLb7hdrzQ3Xg/cfa/A2Q62oPgbbD22Mw0vvSGqAdfdsdvW19BezhV5lPa/9hEEwhUwpFo5UIx9c2SsUi5ubmMDUzjYmJcZTHSkFoloHVtBbjeI9866038aMf/whXPvxQ5yIX7Zp1di24RTnd02gf4KwG4nGpVPk+HuB5sOq3jYsw9VpdXpwKrmpSIU6YbNvv6z8KrA5DVT6fYJVqWvllf0HB6oNAy88KrHqP1eFtepBtHH01RD+NKhBV4D+yAhFY/Y+sbvTeUQWiCkQViCoQVeAeFRgJSNzzmVZs4NHaLPnc0tgYnnnmaXz3u9/Fs889h/LYmFRONqnsIkYvuwDCABsbG7hy5UNsbazLi5UTP3rKcbKZzjCUKCdAygkqlar02CTcSicTAquNWk0+gZxMEkJQ78d/DazmBMgajZq1XAqsGtTa3tpWABaVbfSxC+8nLQE4UZycmBBE4u80iTYEGIDVtlScMWTSOZRK4wZ1Xf64tiVosQa63o/SA9RgAu9b5wfBKifGhKX1+h7urtzC//jv/4j/9eMf4fZHy2g14ijmqIxl7VMOrFpatJ+7eyjQP7QjwKpPiXeJwFT7DagrBVa9n2jH1HshT9XwcbSqdDWhF2xJdnH61DQuXDqG8xenMTOXRje2iVZ3G70eFUA9JYCzXT8uOMkgLvr9EUongR6TpdNot5IWVCWVahrdNoF6yjxWqezspdATWOVrY4g5ZaPAZyhwinUIK1Z9mFqgRNIJ3E9FV/s/vximJc/XfqCPt1CwkB8vvjLY4VWcBKs83z7PYDV82XtQxCKks3mcOn0BT3/lWZw8cdpUbhlTJ1KhJouMDMEaAQv9Fj1YtWvcjwXh99f1dQRYepAB2CwYLBzNHzMeF3+MFWrG85OAFaZaVQCS5JRd9tAjFU9gb2Mbiwt35L26tnJXoTpsk2+1Gwp9UoK7gn34dqOjAAAgAElEQVS6GrtOnzmNiw9/CafOnpMNQCqbRzxJoJhBu8sANarg2f7POrjAIOePKY/dAKQaqPMLOMPjqs4enrMErCHFKt0JFBrkVNFayNHvHazlZ4RA/c7uDm7cvInr128otGpnYxX7OwSrNSQDxSrHUztWYS9mX8vw8TA4bO3quob8uEVdeDIlqMZkeKlDHVwdhiofF6z6a1WqVRc+NLw4MVw/g3V9Nan/fdCJ4M69wdf1Q66GwWpwHmthzF5s17aTsh7lxxBsg4FV/5BfanLIjuC+J/5hf+WBl4StWXpQABY31atjqUTleM2toJKVHRxUs548eQLH5o6hUKR6mdYeSWxsruHf33gdL//0p1hZWdH5RR/VjmwevFWILSIoOIuBbIkEsi5tnmMCIa7AaoggpzNp+aryPXm/paXEvcDqMBwfPs5UqlKx+kUBq59Eraor+zNSrEZg9b4XcfSEqAKfqwpEYPVzdTiijYkqEFUgqkBUgS9SBUaBVT+JJVglgPSthZw8jk2M47nnvorvfvc7eOzxxwVLrR3SjAIFNzW/JBTpYnV1BVc+vIr9vT216LOFMUMVbCJpnqm5LFJUzBFuEnS1WjbRV4BUHc1aDdk0g5AMrNL2k55/akvM5U1FRckjP1vKsbjUaPRHpfKl1WxajkhIPZNlGFahKGjsE7SdvibIdFYyPFVCDPDIF6VWVXgT29nZxu4n1e7frlfoHAKrftLuNkLt8H4S3sJ+ZRu371zBf/+Xf8DLL/8U83dW0WokUC5MIZctOisAquQs6MrPaU1jFNAEB4Td96G2vwCCKJU9nA5u4MV7T7Jm9RbVoEc8WF8qUeMM5oohlQFOnJjA+QuzOHtuGhPTSbSxjlaH4SUtMAiIKfTy8BNYZet/Guhl9EVY2u1m0GHrf4tq5QTaHfNWNfBqYLXXTSoZW1BWCecG05S57WCoKUtd8FFIaWbt406ZKnLi4FavJ6Aj1apCkfrA2US9IbWnB6sKGqN9A8EDgWMo8T0UDiQPVwforWXW+ZPq3LTzMzHkB3kIIsUMvfljZ9Ya/ccgHHfqTi4COCipa2Kw81kv9osHiVQG09Mn8NzzX8O5c+cMngiicrHDB9VkBFe1v1JpBtJnB6FcQd1muSyfP2jolJqYMFXKSGcDEPzL65wWANw3LgY4f04HVqn4zCbTqFerqOztYXNrE3dufyQbka2tDX1Pv2Vys0Ihh7HxEi5cOI8LFx7C8RMnUSiVEU+mBFURT6LbSzgPVgJ0D1UNwslT1S02+R0+pFh1v/DDhNS3MafnD0Ln6LHJcY8LRqbqNiVu/+Bx7DX1qflxLq+s4Oatj7AwP4+1tRXsbq5hf2cjUKxy3/K5QY9VaZVDCxHhg2TjiIUrhe1S/DYQriXZKUA/YUFegzrh8/Po8CqDw34Atv825bQC4ngNui/flm3neh+I+m315/wouKpjcgTY96rZgcAwuxrsPHYq1WDBaigsa1hpyR3y7xkGq/xZP0zqQVcY7gNWQ37Ofnzj+OtVsnaN2OIYoS6ve55HVJHmczmUymVMT08hl89ie2sLH374Pj744H2pV73lBsdVGxjtvsTxScc8ZR6r6XQKyVRK99uwFYDAbIJdBR3sqDtkXf6qzZZ5XAeHI7wIoYK7BYMjlN0Eq7xvV6vVB1asKsDQqVsFhJPc7rSO74NaAfgOhQdRYo6CoZ904Bt+r6M+f5Ri1HcY8O8Y84oPWQENXw8jrQCO3mpeh/VqTSrkTwp/P2lNotdFFYgq8MkrEIHVT1676JVRBaIKRBWIKhBV4A+qwOEWR3s7/tySinOCjz6FdmZuDi+88AL+4i++jQsXLiCVYauhD+qgYhVOyQdNsui9xqAVTn7Y8s8wjEw2JzVUigFWmSySBUuxljKVE8NkHPXaASp7O2jUqshQOcNtoD2AkuM7oCVBPldUO6QxTa8ItcAbTkQ5qaLHKuEqWYWUlom4wrNy2ZzzbbSJKYmhLAA4WVWysrXxU1VricgFp+whCBlMweanB1PkIEl9cHJtYKo/gaUfHmItbG2v4v0P3sQ//+Dv8Oqrr2BleRu9Tgbl4jRymYLAKltz2V5Pd0a3s655s/8ZZmMQ+syhiRT3kZsQhjasGcFGq0VI1UZjOMzKoQc7IwhWCWC6SGfiyBcTOH58TFD1+Mlx5IoddGLb6GBX79UhIGtThWhKVX11suj1CgNglQFVUqdSpdol0IoDVLUqsZoAmyDbAq8ISUFfTR0v15bsWsUHQaSHcs6bk6AuZIFApWPbB1YxRT6k5A23AAvySGpoMIDzVkJVP2k3QGTK1/CDAEot00wCZxBQyF9VnrzOZ9e/5tDiBnfZgWPvPXroInfH19sdcFu92lPQ5F6jQoKeiVN4+itfweOPP6FgGi4gEK6mMzkX6sZwlLTsDqjU7IPV/vgwsM/DLCkIcvt4w1PQ+q9reDDkyuwk+lCc4F61l5K1q/NbizOdLhqNulR09AlcWl7E7Vs3sX+wh2QyJl/Z8w+dFVQ9dmwWmUzWWsDlK8lzz847nYtUqTofTbbEc4FHbd8uiCispAwvdngQ4oGeM9QwKwMHFc0GgOc5z3nzOOV5GT56ikdy1/VB5QBLy8tYvLuEleUVgdWD7Q3UDnbRqFc0NmQzKWR53KSmNsxPxfHHBauDxzYpcGeQly3z9vDXynDgk8539xxTMhtoc2eOvdZZbfB4ccGEx8yCnEzt7hfJ+teGV/H26+HvU/7fo+CqPi8EndwG+BN58NoNq2KHLBOCzwtCqwYtP4LtkJL5/ue97AiOeOJIwBZSsA7WxY5GH4D12/DlTV7ISbW9uraK9dVVHBzsoVGnRUYPnTZfZ50guj/FIIhOz04eb17//G+B1UIB9CfnmESIx+BJgl0qVhfmFwRECVrDg49fhPDqbh+0Naxc9dXyYNUrVkdVka/lvnooL1/2TidY8PB/q/C1o8Bqf8HKjd/O59fD/aOOid+W/0iwGv6M8L6P8iHmcSFU9QvE4cWe+3us3vv8NI/VqsAqH8Of/yAA+v5XQPSMqAJRBT7tCkRg9dOuaPR+UQWiCkQViCoQVeABK/BxwerlRx7Bt7/zF/jGC9/AiRPHLeyJEEQghX2zhG8GWglW78zP49bt2wKzBihzyOUKai9NprKIZTKI5dJSc8V7XWoTkYp10aju42BvB83qAVON5MfKllj+ga/W/PK4wKomTgwRkS+ea912gEWtwj36mBqMI1QlJCKkTcbp7dkW8LUAFfN0VCs894XPTSeRy1s7Jb1VLVHeQF84KEoTj6DepkwN++rJb04ej5y82mScgKfba2BjcwnvvPtb/D//9/+JN9/8Dfb3WkjECihkx5FO5ZFM9MFq2GOV2rHw3P1+YHVUeJVAcoc18GDVe7iGTp4AArp24XgHmWwM+WIMJ09O4Oy5GcweKyOb49bto9OrmLdqm36NhKkOqsojNWdfbO2Ha/nvpqRKNd9VwixnG6B/6V9qUNUHG1GyLN2fD+RxwSNCCz4oyKlz7ZjakaH62MMHbR/Vquo9Nx9P//owgBJYJXRwYJWwSgsCqVQw2VTo11Db8H84WHWA3ECAnePabqfm9MrUo4aAXpwAtYiHv/QIvv61F0yVLmXa5wCs6tgZQA2Oif2HLjLtswPaLSqivVKXHqXO05f2E/8/e2/+JNl13fmd3DNrr16rq/cFjY0ACIIAQXABd1LcNJzxWNZoYsbzg2P+FDs8doR/8C8TliaskTwOh8eWNDIpUSTFRQRIQiSxA43e9632qtxXx/d77nnvvpdbNbE10C/BZi2Z+fK+8+69r+7nfs/3YEzXag2pVqpy5uxpqldbzbrkcmmZmJyQhYXdcvjIQVlcXOD4xjgDVNVxq7BTwaqqUwkUAcU9W5G4ipK60mB/R78xsGpgH0XxVEkN/1/0bSi5ocTXOQj2Iz6Y0mur5725tSm3l5bk5q1bcvv2bVlZXpLyxqo0q1ssXgU/WWzYlIoKVmmPksJU9vbAKsYl+rSpAQNI5joYNkH8hw9W9fdRP1GNJdpkRcnU5gFWDToXQZkfqlYNpOFIpk7FXG7eEz6kI8cdACvjYJXXztkL+BTUf68KbHWejYNA6yehCjc62vpjEOw+BlHTtg5urx3NB1gRVbizdwk/Vc8neLibAyFpHnYrLSq2G/W6VCsVLRDVaEq1giJR2FzSd6LdsA7IoXgZVcrIUMjRBoBFkrJZ9eHNZLjB1Gqh+OJtuXzpMlWmcTsQglVuTtgGjZ6zqSvj1yoBq27ExO4pdw5WeTWD7hDxWx92Y/B+n4DVbQQpeUkSgbswAglYvQsvStKkJAJJBJIIJBG4NyIwCqyiuBP8T7GAwkIKytWnnv6EfPVrX5OnnnySilYrJuP0SwoQCRIVrF6+ckUuXbkquXyB/o2l4oRMTqKKMcBqQXr5vHRy2RCs9tqS67UjYLVVr0kO/nX02ezI/NxOmZkFWJ2kh2cugwJPWmCFC1qCVVWzWao71va6uNNUR7wYShcU22DKOmCOS73k4h0Vlqn2mSQMzmYAAw2qamquv3DxNYuqUPRhg+WTh0AWTWh3anLr1hV56ZUX5E//9H+TN15/TVrNtGTTkyxelcvicxWsqgljWFzKhziKLkYrVrnMiuWHqw+p+toCbDRbPlgNNGfBQNAiWl0HVtNy8NBOOXRoj+zePSPZfFfavZp0ek3ptqEWxjUANMqiPI704JWKNP9uQXqinqn6T1WqtFbw2IB6bjqlKlVtBkYBpDqScj836/XA4sAAp77XQVVL63c6QCuoBahDZTKLpkfBqqpA8YQuTgFWoaBjqjwAZBYg2FVKfx/AKvsqPtcBOr3+CiN5XoQuwyVzLK6VysmRoyfks595VvYuLEgml+0Dq/BPzJpiNdbh+lS275BilefiFMQRUE425wChKYVjSjMwyXYLGwUdfm0023Lj+nVWQb9x/RotAIqlAtWXMzOThKsHD+2XPbv3yvTUDGES5gcFq1olnVYO8FilCjGEef7dIaLQHABWVQOv3anRbAbF09C/sdmi3sFqbdHqOEU2A4GNBVXmYRNobX2NRfmWV5ZleWVF1laXpbyxIu1GVdrNhtTrVarKoVo1xeo7AVbZTgfDDDL7RZv8udCHkJpI4J+9Rs3ALNXYbmxznsZGVxsbXWHROetnEWUw0+4VzkZAqEFQZ7vhX6M+sOpU5qqoDTvvsPth3DvX+oK+3iwPtiFTtUYhnrECT+P+4oi3zbyIg0N6x4ucO72hnYkx5wdkfbRkc3NLlpdXpFKpcsxg3EXAKivN9wKwSr91WvLoJmU+l5dGsy7Xr12TS5cvSbPRDK5L0CZXbAuqb7VRwXiKWj3459VoNCIeq3bd4+MtUawq8B6qWPX8ksf1q0HPJ2D1d4la8p4kAu9/BBKw+v5fg6QFSQSSCCQRSCJwj0ZgHFgFTMUf8FgUwXP1U5/5lHzzW9+SRx99hAoWALnQuxNwsu0UZR2m4V+/eUNuLy9LNl+UYgFgY5JANJvN08+wl81KOwsDAOC3tmS6bUl169KqlqlYrVc2qVgNlEE9kR3zO2VmZoYerVCx5jKuqBT93LLqPWqemy5l0AoPKW9CmjqKXtWZEomFvEFSFUqqtyr8Y0tTU/SERREpqlUjQFUX0ip+CtMvgwIoXp+yKsn2OQCrnW5Dzp8/JT/+6fflr/7qP7PKN4o4ZTMTUsxPSz5b0uJVLKiCNobVoqGjCjxWLS3XAwSOO2r78D7N23Ut0rRaXFMoxJqtFqGqAjunraNyEDA69BSFUgnee4Uiin8VZf+BXbKwgGtRkkwOYKgh3V6L76PSFFCVxacyKHtFiIqUf4ujskss1B1ENQBF4KvKRVozEHwC2CuzV3ioYFFtHhRbUeXo4CyP7VStquBU5Z+p5IJUZC/dHC+AwlWhrB5I4RBgUIqV0tEXAOYBX6ECo2I0NncAQKu7BGKcDaqXKwiKa437J54ePVZD2GuvMGWqpsAqlIqktbLPK1iNPMjFXF9VHaN0e1nZuWuvPPnUJ+QjD39Ess7uA4pcANWpafUfhnqNqrOs620BvIl9RHSfwYNN25xYnQWxqooNyDm27XmS6rV0vdo2TrzUevgvo9AVuFmlXJGXXnxZXvztb3mdDh08IJMTE/y+0+tQ3Tk7O81iP4v7F+n/DGiOh0Jqd71ohZCOjDf/rDiHBhA+fIYbF85r2iwbWk4trf1b4W2vEwI5FuhyViaA41SxtttSb9RkfX1dULxqnYB1TVZXlmVrY1V67Yb0Oi2pVaEWb0mB/piajk5MzObZxoTr0K6ZahegoMuAV7z/BNp4p64MPIadejeEi2Y/oNkD5pOrmxSm5MfnACbDrgFzr3rlqg2AKlUV3kZVsF6dKH0NgTfmRe2Xvj8sv3dWDcHYYUaD97CTjKlbh6JRX0HLwxhMdd+bbUDk9+HncaMj1ib76GEFz+IjJ9428yK24/Aae4UjwzFv96ZQIYtjobhgo96Ujc1NFnvc2tpiBgfGPMa+3fsRZ3w/OzOjc3KnzdgDrFaqZbl48ZJcuXJRarV68B7OG+yD1rf0evG6ef6qfgE4nC8+H/7osALA930xcO+1+dv6DfoOfmeqarWtSPMYNqbj86gdwywA7Bi8oiO8HO4mKwBsVgOuYgM87vscvw3EYzkqnZ9gtaYeqzofDvf53uYMn7wsiUASgfcgAglYfQ+CnHxEEoEkAkkEkggkERgUgXFgFX+sA6xiYbV792559vPPyre+/S154IEHWIkYitHwD/QegUW3p4WB6o26Kqs2NyWXh1frBH1V8zl4tuZYwKqTTkuHhWDgbNgW6bak26xKp1mVWnmT/1JecSC0dx5q1QmkJUI9mJNCVsEnVKsoNKNgNSyA078QQuppW5r1Bv9BdWuLVixGmCKeTklpYkImUCEdlcLZxn4LAKALKxqE+FLJ5dRUkWW1Ff9xhACeqe1OXd489bJ892/+Un74d38j169dp99oLjshpcK0FHITLgXZcoxN96YwBKgnWCyqwM3/SFdgSxfbvipTbQnS9GS1yuuATY0GFrJanAdxxlrKrj/7QD6vXnvTk1Iq5WVuHr57E5LNAbzhowE59Rj0oQVIdYpUqCTNT9KuhwI0S/VX+El07BSZgFGwFFBqpQs7XFtV2mpKNRb5PJ6DwmqO63724Lp+plNzur7hp9H7bfL7i0FbxKFYKBKsIj6AqgpWFfj6D5Sn4uIcBYGQBhspYNXvyxgfl12xyvDR6wnoi76mSmxVmPmLY0Jhg5Cxg/rjHGC71UlJcWJKHnv0cXn6k89IaXJKMvBUdMBqen6GlhlQq7MyfA4KwTDXPdwo0A9S5V/4oaPAxMB5aEAaPV6njDXWf70DqDVASj194RkJqN9W+49rV67JqVNvERjNz+1gIR/Er1qtSLPZEFRVBzDeuWteFvcvyJ69e2RiApYfYaEvgnCeuAK84ZpEta7wrWXRbqT+4ytS/HG9WgBT3HnAmWFMYAyGMWRxLhZj03GhSvKmVCpbsra+LuXyFj0yoV5dXYEVwLp0Oy2ctFTLW9JuNwlWc/RYRXuchUegmQ3nEPepCvtdASj0WZsrLMxxSMnNAvZtU/G67Sbr55g73IZWpGCeQXPMFM0mAVq9VnObOVBLqiJcgZ4WHwr6gN+3bJ5lUTVnrUI1sctYsK8eyBxXJmpQn4ym4auy1UDhoH7ALZPgNf1HVN/LUGVrY2TbYDVGyuKKVWwIuvJo7sPjit4oMFSYnnbXoiqbGxtM66c/dEqCsY85AAAPliEdKsJbClbzeb7n/IXzcvXqFYI4814t5HOBut+/J8a3leIQnUUU6/WhYNWusQ9DLSsF7/XBqm4cRsFqfG6399rx9NyjcYtfybsJrAKq4toMAquD+nQwpobcJ/znE7A6KoLJc0kE7s4IJGD17rwuSauSCCQRSCKQROAeiMA4sIqFhlWfXVxclK9/8/fk81/4vNx330mCVfMvtVChWjfAEJAI0lo3NrekXKlKrlCSXBbVqnOSSqPCFUhcWlCUuIsFsPNYFSgeW3WCgma9LLWtTRa1Chb5IlTO4FgK/aCsKUqWxwXS0gW2Ln6c/6tTSwXHgHoJiql63ammwhR7vAZKnna3J6XJCZmEYrVU0jZHWmFLa/V9hfpV08VRXV1hWiS2XuERHKbTaUizWZVXX/+t/PVf/6X89Cc/ktu3lqjwLOSnZKIIsFp04MDBEK7LWV5cfT+9Fg22AsArnIqpryqwStkAcjptVX+izagADWUxwAY99XLwFEX6dJY+e4QeeXiMqno1m3HVsDP4gBaBduhFC7CaRtkrl+4fpugTWrBNmt5tSsQgPdgVhYL6UNV22gdYP92BVUvZ1/eoypTMeChYjRa1MsVnAO+8xaavBMX3OG9U2kYxM3weoCrUgazEHVM3vdNg1QfHds72u98VrLZRBy2dkxP33S+f+8KXZHZuXsGq67v5Yl5mZmcI02kFkrX0a1O/RSlPHKyO0+U654foiHKHjCupVD0cqsL9xT++1/6FcYs+kpZWsyOVclle/M3LnJ/QfnRLpD9D4UyPSJ4PClalWKRrBsrVA4uya/cOhcja2bzNFFWsRoGaD7YHg9U6Pg/FmRzMx7yCHq3Ka8xDuoGh5xxaX3Djo9cTvB+AY3NzXVZWVwhOqV5dW5MVgNXNdemi6JwDq/C8NLBK5aZTcwZWLQFgDWfUOwWr5pFqMNZS6dUeQFWJOGdALcRfxweUt+p9C6haqVRY7MhgHIsslSakiDEGf0/nY8y5PLZpxHNyn2VgFVfMB2Jx1eqdgtVhar5grMeVrlC1O29tfz4INuzcxkPQRgc1cX7vF1hl73aFoKAuhoJ4bW2V40R9x7UgFDYvJyZK3FhqNmCd0+LmIa4RlNMXL16UGzeu8v0mBAbvhuUGrqVdT9o3eNOGxSn+lUUnnWIV1yE+v+qmX2jzcy+CVQPbBlYRY1/lbffUSF+MZLREN+Xif+ri/QlYvQcWAMkpfugikIDVD90lTU4oiUASgSQCSQQ+KBEYBVbhoYpFMNQQ+P7gwYPyta9/TX7/n/y+HDx4wCkGo0tWLf4ExSdS3TtSrdal0WzRUzWVyklKsgoSsDjCos5kYKiQDOVoqis5MAqkiLZrUq9VnP5PI4q1AZSq8FVFIQ3AoKDyuueBqDavIWT1zxOLQiwcDKzCFsCSZfEZgBn1VpOKVcDFfLHUl5rqF6/CohTKK0391tR5HwxoGr89NKW/0axKvbElL7/8ovzVf/kL+cXPfy6rq+uSkrwUAVZLU0y11IeB1TD9lOcXBG+Yx6oHVp0SNFhMA3y322xzKoWiPSnZu3cvr/XU5AyhOYr6sJAJwaraQVB910YV5rB6NzNycf0CqwLzqITFg34PVaH6gqo8z8C3Zgm7RGW3WOZC2WBp4Lep7zMQQIBvhYsCZWpXUrQgUMgaAFtTq7rfm9rTXhO2p3+xaYCFYHVign2OnpdMYVbVrP+gkthB+HdKsargIFSpao9w5+f55m5XsQrTjVQmJ512SvbtPyDPPPNpOXjoCH1WMZ4IfzJpmZufDTyWUfRJ02ttHL5NsDoAlsULPwUjxtGauJIygN8Y9720NNptqtbr9basra7LG6+fYgErFLXa3Cwz3VwhDyCE9llcKvg+Fop52be4IPv27ZXp6Qmq7aJzoytcFc0n9xTDTKh3wFRbjnmh1qw7xWqXmzVWxCpUrKadFYkb6fRVdYryXk8qtSohJBSqy8u32aZOpylr66uyurws5a0N6UA5DSsAKFabdclTsaop14B9Cu5MqTpIsWqFuZBCH6qDLf6mWPUL8uE5H+SY+lFBHFL9nYd1oxFAMNxLoBIul7V4ksEzppnPzvIeA1CEfubHfjtgFQkB1h5fCWptf6fA6rD7uom5dYMhCnmD9zgFrcFVjDXG0UuNH3Z8zn3jFKuYE2IvikPeYfd79tdeV+r1hvqgptLSbGHjEZ7AHc7/GDvVcpl/E5g9wNLSkly6eFFu3b5JkB4Aae5w6djSgn96T4SNSnx7wuZ1fLV0dhTCwnh9u2AVbbV7cVxpqht0mFudX7W7/3wQFKtWPMzAKs4xAaujRk/yXBKBeyMCCVi9N65zcpZJBJIIJBFIInAXRmCcYhV/sGMBsnPnTnn88cflm9/6hjzx5MeZVouFlvm82akRHRCyqVZHPQa5fISrp1Z/h8LMXP/M/w9pjL2upOGTlhbJpKCgBHTrUGUWKhaxgM5IDgpVLmBD69DwXKySu7YiXrU9AAbOOwxgVdmN+vD1lEZQLarHVK/F8BGFE1SW1RtOsZohGPB93axdeF2nCwUbwGSdi1GA1b/4i/9XXnnpFVlf2yRYnZiYlqkJFK/CObpiYLG+Q/sBKvS0fVikQ23Kn10ase9diLfj86E8Kk0UZWZmVnKFnKb2T84QoAGg2qJSF50aE19RxE8LlC+qsCNUJVBwcQnS+/W64/pr+r5Lc3bnovEIfULp8epSoa0Qk6lRDU4bDO3CMsJVgjcvVT5H38oQqoaxV1WrAlGXRu+1w+ITV6qZFUL8mqrPaQiJ/cujBZDUCoCV5J2Kz34eNw0QjrBf28LftTlmfumrVkdBVR9c8LOdihhjcWJyWj75yU/Jgw8/QnAM4IrPxqZCsZSnirA0USBwUzWr89EcBHA8OSdGu7lfDDpf1m2KpXfHwVFUjdvj8RiT2AF7BKspqTUBTjOyuVGXC+cvy6VL17ixg9RiWEpYET49D4U47U5L4PIxgcJWxbzMz8/KgQOLMj8/R1Vr4F/p1NBaQGvIFTRxuKsThPGHDRoYOwBOtdHXLWVdJxrddHBWAJwvqWxFX9XgAKyub2xIeWuT/qqwwGi2UOBnVVaWl6VWKWMXSrqdtqytLEmjVpHJkvoAZ5w7g9teCshc1MZBoSrmZr22g0/OH6uDbCC0KFGGalXMmxiTgHKIPXh2PKcAACAASURBVIAbAFetVpVatcaCgfDjVECXYor5jh07ZHpqmvOQ2q7EZtu43YZTfNr4RlElm7veLbA6TMVq4ysTK4IVB9HoB37bIinyQ9LPg80Dp9q2zqe/j16rvt8MsB2I91x/Pg+uMX22NUuA6tBOl0XF+LXZpGIVr8XfBreXbsmZM2dkbW2lb34P7rPuWgG4owil2Y3E1ZQGBm3eM6sDm2f947FdHhRVtWwvgPKm4ETfi3uP2nHiYDUOXofN09t93dh5fkCGhL0nvmEXP1YcrNpmxCgofCftxmsTxeq4K5g8n0Tg7otAAlbvvmuStCiJQBKBJAJJBO6RCIwDq/YH+8LCgjz55JPyz//r/0oefPghlyYO9al6mQYP+ryFP6vaSB1BoZRDFWzzKwS89Jw1uVDU1FV7v1O/BijFeaGyiJT3ke7zw3MJ/fbwqqELYvKrKChRvuqUtFhaOrGX72caqr949KDoE60AAp/KqOckYRYrYMPTtSbNZkWuXbsqP/vZP8j3vvc9OXfmgtSqDcmk81IsTspEcZJwBEARcDU8BwesOz0q8Qys6qJavSCZNk2FKtIxs0EqJsAZ0rtnZqakWCxJNq9q33wevqGA3g6Auqrc0crX0QJdGjlVHylUVUkVw2WVwB0I6xCgmidoSEhsYWznpmDVYGuY3q/Hc/QpALRtBeauaIlCVS04pAtIfb+RdwOyVJni/Lx+EYEXsXGP+FkRF1ULajv8QifxRbB5qrIrDfBZHTe1aJq8Ajb1VA19jP2+bB6rBAQOtAzr6xEFYC8tHfZ9pOoW5cGHHpWnnn6GmydIq6carVTkeQPCT0xO6GYH4Bm6pFlS+GPQ81jF8B1rBeAUqwZXTfHnxyZyrgCbY8AqdefdniyvbMrF81fk2vXbsrmpyrdMFnOPU9CZci6Vop3Fzp3zBKr1elU67SZ/3rt3t0xOYVy4/krOhDaMBquYqrAhQbsIFFdDf3MeqwRF2wCrCsy1H1frddnYWGeRINgBINUf3tUbG7ACWJZKeYsfWK9VZXN9jUr/Yj4jeabKqxryzsAqt6L6uugosBr0dwfytP1dFi/c2tqkxy02ntQaAKpVVXqjP5VKJZmZnpGZ2VlVhOegVu33IXacOWgXz8uzW/HBqk7het3MEuDtKlYHjSv7HWGW3dVcgS9tQ9QOxsrcjYKr8cD7qnrdtwrxKT/fu/XG7TWCOIzwDPXbguPR05d2GR3J5rBBqCOZ92lc00rNFRpr895z+/ZNOXPmtKxvrDr1foyAx+YIWsc4GwdfYYx2+ADUIKDB1cj93p3PBxmsxiFnvH8lYHXcXTJ5PolAEoFBEUjAatIvkggkEUgikEQgicD7FIFxYNWKQRw6dFCeeeYZ+cM/+kM5euwYYR2gg6atho1XrYu/jA1y/SWVCsGqLfo0ddGq3Zvky/KNNW1eU8zDY8aVcB2njo2fi68UjYSX/qReQqKXUo/XWepppBgUDwCwYidrFZgdcESRmKBolVPsOgsAqtJYXAnKw7p0enWpVDblytXL8rd/+7fyD//wc7lx9ba0Gl16xxYKJSnki1yAUqmZAlgDKNSz8Is+GVgNC2upeg8+qFPT0wQXUB/iqyrC4JGqqba2kLWi3UxVdgWQCCV6uqhWcOotmF28Mpk8U0btweIphMDOWoEQVNV6qg7C4jzsLlSQQi3sTsrgDRb1QSq/I9t6zFDFiQJpXIzaawPLgKjHqr1HP18rrtuidhRQtXMCWEXs6NNJG4Q2AQOUtv6x4wv/oarVWJGnQcMehY4AU7W96P8KrhVYeZsWnjetnstw37zI2CDkxyeDkmblwMEj8rkvfFEOHDokqFqfzWQlW8hLvlig+hHASwuUwT9z+2AV43QQZrHx5atWx4FVxsmdu0G2oCCbU6yi/zZbAKurcvXqLbly6SatAFjmLaOzCFTdAMZI9ce/6elJ2b17p0xNFpmevrm5wcJs+N383DQVsG7oE+zyfHyYRdjrXtKF/YluDqidRUewqcB+464lybSldbvr4CtW9TR1rKOvVusV2dzalHqtLuXKltRqFanVa7K+vkqwChUo/J3LGxtSr1Ykk+pJPpsmWMW1eifBqqnO44pVAFLExMYs+1qvJ+VKRZaXlujDSUWh6+zmD4l+Bd9im6Pg59tf+M9K10XVmXGwilnIQKav2iNYpe3MoJE2/Hdx0DUKrPJ6YpvCnyOd36qfnm1gla/3wC8BsSv85bcouNO4ucbupMF8uw2waq8dep83db1TgEKlCIscFutjoT5XEMzNW41qPfDJRR+/dfsGFavoj+bJOqzEG9qATVNcE79olV0v8831oeOgOdpe/0EGq3FwmoDVOxufyauTCCQRGByBBKwmPSOJQBKBJAJJBJIIvE8RGA1W57gAAoA4fvyYfO5zn5fv/NPvyKEjhwmayBiYNhg+qHrkb6IrWVM/Mv/XVFvBqs9BocBk0c8RVu/VIM18gNecaXh0reokpt7iNb5oIahy1FQ/KaZaden/ql71QCp/1J+RGg3wgfgB+nW68BLU9HAUNSJehuLQFYYiGkYaOl7Xa1KFdvXqVfn7v/+JvPrK67K6vC6dNkBITnJZVGLPuWIoCnDNT1TtClTRRs2h83TN54pSLExKmhW701wU79i5k18NDBKAuPPVrz36O6qa1EPXtugPyLJ/LfVzAavgJQvVo9oFqL+fukgqKPcVqQZWVYGkn67PK5kyBWkUqiqIVUdRJbKq+gWscrDZqWvNDkALAg3wWA3e1w9WRw09rYhdYpyhHoWiy1dRDYOzo1Sroz4PZ8rPQHq35/nnyGqgXA48Vr1K64jBsMcgsIrCYqlMVvbu2S/PfPqzcuLkSYLAdC5HqIpUX6THA4AVijl6Z6qCU206fF1hJK3Xqff4fJSHBd2PUNWGq3tdnH31wSzzWrXNj+Bn3Uyo1jtSqzdlfWNLVpY3ZG11S7pdqAYVSsNDlircEjYv8pIvQB1ekFKxyEJWrSZS7NelVivTBmHvnp0yOzsVUa1GNnUcVCXfcoXy6IXr7CwA33UkhJYXrAzvvFjR5i49gUM4a72dmwydjlShRKXiE5XSqwSrlWqFIGt1dYXPo83wvkQBqzT8MFE4CN6WKViqqM8qoz0gzR/jGBtetKxw82e/HYAr+sbztE0wdyl9lapTikP9DniGdt66dUuWl5dZEAn+xADb8G+mN2QJXrYojKb+myxuFCsKZV3Iz4Jgt/GKP+nmjwHAUCVqStJgY2gEXB0ETuNjaRRs9TfqFPw5eEqbBb0txUennasCR908sfvRgDD0l07jRoO30RIbbsPu7f55+W3AvLO5scHNI4yTyckJ3Ux0jWGfbLW4GYbifbimAKvnzp6l5y/mKwXJ4T04/lk+WPUBuF3PeJu3C1apsu12AysA8xzFGPLhtt8evSeFHqtxFemwuXS7rxs1zydgdVR0kueSCCQR+F0jkIDV3zVyyfuSCCQRSCKQRCCJwNuMwGiwOsvFLtKBP/KRh+XrX/+6fPkrX5Z9i4tcrOgCw6cjKipz6HFIy0LPzvAFg+hL37LW/WLwa311aWglMLgJSOe16vLhwl1fa+cTLCYdlAiVqrpgRlyaraZW7m5syVZ5ScrldSlXyoQfgK66+GxwoYpHoELsAAA15Mrla3Lm9Dm5eeO21KstpyJ0qfwupV29Ra1QUXg+mkqbIaCYnJyW6elZmZmap40AFsVQWqrvoYIGU2paHRsTPvqLxK4DL8P5XMyCAZYMLv+Ux9WmB9eJvpKAhABNHpBRFat5SUavUQhONfVUhaoutT/wpFP1rx0nhKpmBWDFsQyiKpS1hbSfXju4h+hZZNIZKZaKhNO6ANcCUmZ9MUrxGoACB4ECS4C4+ledJwIVrZ2T9kWNU5+aCTYBLp7aX0dXeOYIjSiOVbEKsCqpjMzM7JDHPvoxefjRR2Rqdk4ySJVH8SZYW+Qw/ktUdgJWqJ8ugJ3+G8aqtHCSFnPqG8l3qB4MelTM3BTwGZ2OBdK6PdksN2RpaU0q1aY0GgDv8HPM0kuYSlVWKIdSVVOc0XiAfbwXKcpwC0Bq/e3bt2kLsGv3Ttm3bw+hMpV7AzZ16B+MWLr0/x4q33tF2GCtwDHmzhnKVV4PxgUDBoWeNO1f96PU1xJtwvwCj1WA1WajKdVqhan01VpZVtZWZG19XVZXlmV1dVUKuaxMFPJSq2xJu14P4KqmyA/2adaZG0rLqKepFVPyZht+i3GD54Z5Vtvrte+nCOCgAkY8oVjFvKQguyTFUimw2MA85cO7+PhiD4/1mUH3LYI6zx7ALwoVh3g2vkYB1XFgcuR7ufkWmy9jP/vjUufott5bqGAdMEjimRWeR2c464ZXjf3VjXv/XPw5348L7lNQFwNSwvcW/tvY0LLMBqr1YRXQaPB6AqwuLd+SixcvyOrqGm+e4TlHoa+d652CVbtO/hxibabdRrvtrAl0I4p+1hn1Obe/UQbP8b6HdbhZtl3Avp3XDftcjqVY0cNEsToqWslzSQSSCGw3AglY3W6kktclEUgikEQgiUASgXc4AqPB6pxLl52Sjz7+Ufn2t78tn332WSohIwjNgychWB3e0HEL1tGnOMD/LybvGbQmjSzMAm9Vbbi/BNQFTgh/KbB18MrOmYu3bFbqtRpTh2/cvCzLq1elUtmgSsuqDFPFyePBtw5Kn7bzGWxLo9GSC+cvyfLSulRrDek2AdAs2dOpftgU3y80TU9UeN/l81DeTVBNCL/UYgHfTzugqqCEUM4pRA2GKFgFjHLn7oCjwguX3t4XYlvkRxf7VNr5qenWKxwAA2DSQlGqLjU7AU2ld2n58ferdFVb59KqFQS41H/n3xraCzibgSBNXtXH+h71WeX3I0BlpL85v1KAIVSPBwwC+AFU9YHEONWSLf4DuEOvVQAkU7CFsbRjBeCX6f8uBTq2AGdYPLAaAJWhFZX0FXGwqspeFJFLSbE0Lfc/8KA8/sTHZffeBSlCqQabD8DTfMalaxeo8KSPMOAPnqOaLXZs1yADq+/kdNUHH2Jg9eqNZbl+9Za0uxkplVBdvqDjJR+CVbTXLBbabbV0yAKgF7OEq41aTdbW1+hniqJd+xb3ytzslOTy8BOOgWSnVIXVMVXSsABwimYWZev26GWrY0u/Uh3OYW3K76z6Art+SoVgWscuPEkBVuFRikJQ1VpF2m0tCLWyuiK3l5bk2vVr0mjW5eD+Rcln0nLz2lVpVMqSS6ckiz7HAf/OgFXEnwBwTF8jiHOF6TD+kV6OTSZN/84Q0OehUI3AL9uk00wA3SwIe080L6K/zxn0HQRQ7Xf+c/64GSKqDophDevD4+BaXCnJMThAihpC5c5IsKobXtF5w2+bzXP2O1XKquWND671dqZzImPivuJaqR9unfcVbNqBBeN64TgoWtVuNgleDaxubq3LxQsXqErGJpp/xeJxI3DXupCBOtkHv75nbvy8/J8TsKrxg9qbym9YtWTV3mdQH4/09TFj139tUrzqnbx7JcdKIvDeRCABq+9NnJNPSSKQRCCJQBKBJAJ9ERgNVueZNjs3NydPfeIp+Wf/9J/Jxz7+hEzPTAfw0QCWHZhqwIFxdr+lyu13lKxZSmvs+FoyyY6pqqpRD/NKDBSHHia2dUc0LlFzRSwAkapfLm+xANWrr70oZ86+TjhjSh/zpcSilOo4EYISLFrr9aZcvnRFXnnlNbl1c0Uq5RqVdWl60KqJJaCeWgJAeaPnp36fqNJeklJxQgoFpDArrIAFQCabCxbJPqSLLlKji3O3xuZLwgJRqtwNY9BfTAavB5gKCpeZ32fM91MVl9H0YQVb5neqrQshBVR8RqNEOm2Fw4GnqgOfqlLVf2HhKlWs6vGixa+C/jlAARqJj+efaoW/8NXgpw8oxk0nChJCj1r+PEC1FihTPbuCCAiJKzUDu4WwBeMgTxysQi0JpWQHfrzZohw7cZ888eRTsm//fpmYmpJUNqNgFUrIiSKLPBUBmbNpAjuWoHOQZNBi/r0Gq4Car75+muMpmy/J3OwOyRcAVvOSzeclm8tLq6kbGhiDAJVUkveEc9z01ITkc1CXtqlW3SpvcENg56552buwmzGgv2x87qGvqoJVqF/NDoT9Bb8zX2QDq04OHihWqVo19b/taKhSGfMFUv23KhX6XsJb1VTwSysrcv36dbl+87oUCjk5cuiwtJt1uXzhvDQrFcmjSBDnWrMAGDwr34li1Z/jR/V9Gy+mqrc+71tbGETz+61+7zaj/A0fzEyxMRC/bwFkB2AprtT0ijdpyr27GEPvVU6dvA1QNSoOg8b6MLiqx9FzGKZYhdjZj1c8BnGw6rfN77fDQDLmUWwWVioVKophkZHLZSQH79tUSlrtlrTqUKqGYLXZqsuFCxfk1s2b7K+c793869sI8K7j5kN6/zplcQJW4/c/1xMGbKj519MHq4CrZqORgNVxd+Xk+SQCH+4IJGD1w319k7NLIpBEIIlAEoG7OAKjweqcFIp5Wdy3T5793LPyne98R+5/4AGmR+v7LMXcqtO7AiJOMmoqQStm1E8l3KIiUE9qOqy6iBor9dzrHJRlrZoA5GExqkpAAkaotAJ1oqblqgLVZdraMQJVo0vTpe9ruPwM4xJfhqpqCwvDarUsl69clhdf/I28/PJvZHZuRo4ePSwH9h+QqelJLRSVy7JYlFa7TnFRWi5X5Y3XT8kvf/mCvPnGGVlZXpNUD8Vm4DGo/wBmpyanZGJyih6pALT4pxXqFbhiAR5AZZxP4IUXXYD7qeKDBCvh76wgk+uwkfzbmFoV6jv6x4bx8ZWXvkrU1wQDeKqiF0pT31tSFWrx4laQ/CmcVaVf+BmqgoXNgEEswtQUIBXRqnqyEr6Gi9dxSlOm/CO9FEpbpD4TomtaqS1arciKghP0BwXPIQzVPqmvC/sv0nutwI5tSKhFg7bRoAnaMArg0sfWy7EfB1X7ph+CPLVxQKp6JpOThcX98vGnPin7Dx4iWM2jcE0+SysApM7n6U+aJ2iBghdqVQxz9ebst/dQsPruTXw4Z6g3M9x8ELl5c0N+9JOfU4W7Z+9+mcTYoZp7UlrtttQbDSlv1aTVVAsKiOsIQjtdAtNiEYWs4CtZYOp8ubJJD1Nc2mPHj8jBAwsEyk5u6joU1JtqBYBjoV9TtWdzEy0vgpfyGxstGhrzetb+g36A645zA8Rq1BtSrdeogodCsF6vcdwACl+9dk3Onj9PteqBA/tlz84dsnT7lly5eEHatZoUsmmgc3fMwVBVWxC1AjAFY/TKhWptHCkCJwdcYr+6O/sBFKze2LWxEmxsmVfuELAK4AcLBX9jol+9rOdoKk3fBoC/tyJN1t5xm29OyRlXfPqnO+zeObLX+8fta4N2luFwLKqZjg+v8RYno8cjYoo0/3K5LIUiLFBgKaMe67i3on8CvPpgtd1qsEDZtWvXaFlBuwB3HcNPc70dGzXYlHHqfZ1T9VV2bQfFNA7fLT73shWAFYCDXUMCVt+9+0xy5CQCH7QIJGD1g3bFkvYmEUgikEQgicCHJgIjweqOWZmcLMnhw4fkC1/4vHzzW9+S/fsPSCYLrGLsikQvgFdaTMk9b96RolXi8QCUAajShbYeJAR7qlYCMyJ40hxFybqFuS1yCZaCdHKFUvhMqkNRvAmfS49T9V8DXCPect51VAS5VHmCLfwUADCFsAZjnXbJLdlVUaUrwR79Dpdu35a3Tp+St956iwvP2dkZWVxclB075gJvSsQwnUkzdQ/plBubW3LqzdPyDz97Tn7721dk6faKZFJZquuQ4p/LQUEH39QZmZ6ekhJS/VDYJYB7CoHRTE/cyfMI0+ANpoQptsMAXB+kcLDU1J/DOjvVpB6ppfLShySeJ6qZbaqKz8Cqd+3dNaf6zz8peGBSWebBHR4XHqvO6gDX0ApWxWAFU6wjQHY4ZNI+qeBXC7S0pdVsEszp4l+oVAboBuCGZydgaahy1n6jgEy9/sKCYdanFELq5+hnxR/jQKkWCfPPY7zHauQzCFYxSNLSJQDOyczcvDzx5Cfk+ImTMjUzK4VSUXLFPBWrKGRfLKComtskANQHWKW4GmA19Mi0zzE167s5UQK2a0X1rjz//Kvyox/9VHbv3Sf33fcANyRmZqY5llbWVmVtbVOaDcwDgEQA5XmRLnySW9Jq1ERSLZmfm5Dde2alWMpJo1GT8xfOM93+vvuOyWOPPShTE0X1/PWK7BGqsk87sOr6ivYlUFenoPYAUvxa+D9rf+opVK1VCVahVFWwWuf80em05fSZc/LmqVMyNTMlDz30oEyWSnLl0gW5cvE8PVYL8C2FBQBkjoOMbt2H+mB1MFTFC1UVbn6/TDsecWEBUgfBwVHQLNzw6FesGljFADSIPwyshv0vhP0D2zJAOR65DrF5xNSW417jPx9vI+9t3nHpARqJ4/Dic3gZ4Kaf7dG35bfNNG/7yHCe1SMhzlGwCsWq3q/1np0i3FewqpYAUElXq1W5ceOGeunW64FqVefMaE+B3Qbuv9xE5EaT/g1gYDWu8h22EYbX38tgFVHDPQgZMglYfTfvMsmxkwh8sCKQgNUP1vVKWptEIIlAEoEkAh+iCIwGqzMyOzchBw8syqc/82n52te+JguL+1SB5GqtqNrOlDQ9LpgMrAIAAcpkMiGQNCWfrcwD5ZaLKaGUB1bRPqS8+w8AL7+QEBSGWPhRzYkq01AtWmGLTocpiliQa0pwjp6K+Fw9hktd9OwE6KGKhjvAyvT8oAa6U0bRq7FL38MbN67LrZu3ZXVtlSpWBAeANZtLy86dO1j4Bz6oUPy1Wm3Z3NiSs2fPywsv/FpOv3VOyuWKTJZmpMTCU0Up5IsK74r4Pq/xDBS6YSTi4NNfllPN6fxVQ3g9GMANAgC6Rg+h4aAuT9/RQYpVrpXDz1IIGKph1Qag7d6rcIFt4P8sld8pTtv2PlWQEt7yvLR4FSSBClUdeGUxIz9G+tOwBXr8vEwxaKrVRkPBAa4b+h2LuRlYLRQIywEcTY1q4N0Hq3ZMBQ3wa3W+sM6WIKrwGlTcLdrKdxqspiQrhdKEPPLRx+Wjjz8hczt3MvU/Vyw4sAq7gAzPM5/P0B+T/p3vM1iFPUQum5L1jZr85V98T157/ZQ89NBH5OT9DxE2zMxNU6l67dot2dyoSCqdl0y6QKiaTuk/APRGrSzNdkVmZnJy4MAemZmdlHa7LqfeekveePOULOzbK888/XE5sH+vQAcagimnVsUmjlOsalGasAfSttgJXU2eN07piH4NkFqrVaVSq0m9AfsQ2Bdo0aBqpcp23V5eloOHDsixY0fZ6y+cOyuXzp+TbrMueQBn2mG0twVWR9unOLsNN/6YdjziHkg45qmY7XzHgdUwrnq/8JXmUKzqPhw9Svo+P+77qnty4Vjq8zt9n8CqzgFh9CJzLwH4sI0fQGXck2KR93Z1TK273T9PaLHi7n82X6N/wQpAC42pFQA2UrFpCbCrYLXlPFab0mk1CGNXVlYIV6labbWCJvBcvTZnoXanajUBq/516t/cHA3ZEVfcexKwut3enrwuicC9EYEErN4b1zk5yyQCSQSSCCQRuAsjEF/sGgTCQnRuflomJjOyb98u+cTTn5AvfvGLMjc/FyoAudB14CtQpKISd9qKxdNfNJfXlGk8qCzN5/i9fTYUbyGtcFDOafLwGoAsFILix/EjVa1iRWjAMnJZFHNCEaeCfn4PHqCqOsRiEedDUInFolNcaUqwqixDPphyVYXhV2rAWNV93mqRnwHlJdKRUfAD6h0odm7fXpKVlSVCESx8UGiqWMzLzPQMF6to0+bmlly5ck3eeuuMrK1uSDabl51zu1mAyhS/GhtnYWCg2YGFAEJ6a3AKEDWqWmCGYFkXuD6gGLRwHwxW8aFhkasg+F4fJpj21aW+MtTaGvSRoFyWu25qBWDAWtsQprraOXadKtaKV7E4kFfMqkcrgFDNitR2/7FdoGrvMa86qAKt2Jj6cbYIFADp8XuzAwB8mJyY0L5VKKiizqX8m2IVMFV9ZvWBCu88P8dI7Fzteb+y+aAp450Gq7zO6aw8/JFH5OlnPs0CVulsSsEqUsqzGYJU2FngZ4DVAoBLYMExyApAPVjfzQc2bDCeXnzxTfned/9GavWOPP3JT8mxE8d5LUqTJVlbW5UrV25ItdyUTK4kmUxRMqmcQtZUnpsrzUZVGs0tmZrKycGDe2R2blIarZqcPXtOXnrpFXqYPvXUx+WB+0/I9OREUFgMlxQQFGpVgFV6trpHMLe5MdpzwRgFGfFW8yE1hWq5WpEaoGq9EQDWK5evyLkLF+i3fOLkCdm7ZzeVgmdOvSkXz5+RHsAqFKu0yhivWM2lNYNg+CMKVoMMgiFvCJX1lgIe/Rofn/ZzXP3u/77jNorUTzmsVG+vGVZQyxSu2y0kFb9+/s9x+Dzo3jns3PB7//xsjo6GcLxitd/lNzzCuHmDr/Q2vBAzbCD5MfQVqyVYAeSgVs1QqY+vAPyYB5tNeK22pOuKqcE+YHV1VW7evMm+aOcbbxPAKv5R5Z4oVoPY3ylYRX8G7IYVAP4lHqvv5p0mOXYSgQ9OBBKw+sG5VklLkwgkEUgikETgQxaBwYtDpPlmZGHfbpmZzcvc/JTs378oDz30kMzMzgQFeJhEn+ow5dTS5wPxqgN8EAbRZxKLKabrZ6WIFGqnBjUQBVphihtflIP3zs3OiaTDlO5UUEEbFyMlkxNzrACui78sFamAHi0Hx6AQxO8BwQDAAGABB+C/ykreVDx6Wf4sIAK/Vuet6YpH+ZceTq6moFIw25VarU4Fa7VakxvXb8r6+rrcunVDNjbW+RmIaSYDr9U0fVbx2QTNWfg6ZkV6SLFluZlgYWoLVEvDpZKLai7kzNtiXYGkWtuFNCvuLxrtuv3qVbyV1giuiJJVjg7ggkpL2mHuogAAIABJREFU9fMRMA+c6Wd7KlUKTqOfwSvowIj5AfrZq6aS5Tk7NSdBk6l1Ox2qme1nK4wV2AAMSIUdB1b9/j9MUWeAFdYPAAuVcoX2AIDpuH6zs7P0IQToCiwCXCcedEz1/Q0f8UU109u951X1FfnFwAJwQXwRd9uIcDGJqOS68FeFCjqlmeoEqxmZm98pj3/8SXn8iY/JzNycpufm1EOVRasIWBS0FFxRNvOe5Tj2mpiGWn2Ej2Wsq/bNquzRI1wbcOhCQaRWa8p//r+/K9/73g/k4OEj8thjH5OTD9wvMzNTnGuwwbG8uiFrq1vS5XkDIkJxqXMEbSmofm7J3PykzM9PSTYn0um1ZXllVU6/dVaWl27L8WNH5JOffEr2LewmZEaGPWwrAFUJV+nX2gnO2Xx37cQM7AVg1b/+3rBVNX6HfYuF7poNKVcqBGCA+rdu3ZJXX3tNNjY25NDhw3L46DGZn5uVanlL3nzjNbl47rT0mg3JZVLSUyNZQqyhD7qgRJ+PX7eIvQeiN0TtGVqohJtCqlyNXsj4mBi0sWPzHr+qfjWAzmjPsDYOO884YI0rKePvG3RfHOQlPOrPgfh5daAedg9a08Q2HuJwOD4PxD/LiXd1gzI42IhBE5l0FOLTE9jzOMcmEiAp/FWRPYFNSPp5Z2HvoBtEgP7onwCr/LkOVT+KXpXlwoWLfL/dO5D6728m0F/VnTfnF6hXsQmAU+BzKUlFvL3jdy3zSn9/rQD6r8U24+7eqMr24feA+PPxz/PBKtT5tOfwOpSv1o5/zrDxFn8d5h8UyMNjXHtHjYPkuSQCSQTeuwgkYPW9i3XySUkEkggkEUgikEQgEoH4ApK+b65oz75FpMUWZW5uUhYWFuTkyZNcYIV/ZGO520R9eB6TalcPEugf9y4lE4V8AGaoWFGFlGXah9RIU8YdQuVrsNCamCiRsmjSvkgmgFZI+U/J1OScZDLwJoXHqlPMdnsKVgHjRGgRoCncRYESB5BXISLgJhaPqqLV84DvpBaHgjeqKg/DVTDOCwWkrN14fS5flGZTYRsWnisra7K0tCRQl926fYuedICxOC7eD6UdPldTyfPSA+gi5VKPRQOlqsa0tH6DmabQNDkq3pMy8TDPwdLrbRHlKybtPPtUMk5VFULc6GBRi4ZQHUqUZj66MUuAOCQg4PRS3619YVvUK5fA2kv5DyCqS58PbCJoCdAJvVWH+AtuF6wOAqD2O7MfQFxwbQEOAFkBuswiAP0OfcwUrKhIj2uL8RRflPrFfXitYm2PA5w4WDU1c/9UZn60dw5W4biQzRdkZm6HPPPpT8lHn/gY/X6z+SzHHmAqi1aZJQALqGlaLwvGOf9LaxPAqqVjD5py3y5Y5ThNd+Xq5Vvy53/+f8lPfvocC3B94umn5fHHPyp79uxm+3jNYL+xWZZGoyPtVpf/ULwLAFOLwOQkl4fFA2wCUCipSSH11lZZLl28LFevXKXH7FNPPSEPP/SATJQKzqMZAFYV4dgkwXU0hjhM3TiMNTsr1sDf1+YRpMBvbm7S0gCq1XPnzsqFixdlanpaFvfvlx07d9KLubK1JW++/opcPPuWdBq17YNVene+U2DVV6Y6oMb5fzRYjY+BcM7yshQAVp0NCK7pnYJVu5fYfWrQePf7KZSWflwIAQcUaRv150R0XKu3tP+InwPuNf7Dt1kZNE+o6t3znTV/nlGNsqwCB8v8+wKOZ/Mb7pOYyzDuc9lcAFZxaLOkoN8v50RnVVFvsG+ur62pdzQ8qWMFqnywymti8wc2X7EJi3tvLOsgEhN3bwuzMjSzQAsidnnNML9awcH43Bo5lutPcWuWMeHrm68HXZtxxxgHKhOwOi6CyfNJBJIIDIpAAlaTfpFEIIlAEoEkAkkE3qcIDASrAtiYkoW9C/QbnJ2bln0Le+Tk/ffL3Bwgpqb266IFuBOVsBWI6v8HmssAFGDRiH8ErUHqvQNBESWkFpsyT05dK6pmqesW6GmnaCHI7aUIRbmYyugCMJvOEripYlUXs4BcpZIuFvE9Fs5aUd4qsocXIKzojkWaLrAz2VDSisUgQSzaQdUN/OeKrjp4RzrtDhVsW1sVWV5Zls2NTWk0Wnwen6mwUAiYCVZzOYIeBatamMpgng8yw3g7DZeLG17PY0dEMBbb4UqadwKsxsEl2x0DhQTDjHWoOo4ucK0IllZJj6hUzQfQwVZoOQPQ6Qo/jaqG/buA1YjyxzXUQDAW8YBeVBA6mwl4sCpk6FDpDKsLQPxAwVqAIjkE84MKtMSBS5+S1lO3vRtgFWbImVxBZud3yMTUlHzpK1+TAwcPSKGU5/VkwRkHVgEt8qwWDoCh4yMOVrHFglMeplp9u2CVPSndkV/98mX5D3/y5/Laq2/K0RP3ydOfeFoe/9hjsnv3TskVMC7VzqLZ0GJn2mW0n6ltBtoPdboCfVg+NJoNgX/rVnmLCtGLF87J6sqyPPGxx+Tzn/+M7JifZhGrVhvznQOI3Dgwh+D+oj0+pLdr7V9jG7rtthY0M3jVaDZZwKpSLsvy8rKcO39earUava537dolxdKETE5MSWVrk2D1/JlT0q5XCVZxsmjTCL0qm7JdsGrtHnZN+1SeQbE9nYNGwcxRKjreZTCHvE2w6sd9tKesxsRPY+cmYcy3ddwt+07BKhSb/WkA4acEfqg2Jzl7EUurH2rP6jXU39DS9vlZBtsHq5gDUdjPwCo2mfA7bEIsLS9JvQ77HWR+hEp2xDAOVjlHOEsAfX1mpMLa7sIJWA2tACYmJvg3RKJYHTcik+eTCHz4I5CA1Q//NU7OMIlAEoEkAkkE7tIIDEp55GI7k5LFfftkemaa1bUXFvbI/fffL8eOHZOp6QlCEyq1qBpEYREt2tJxqeKWsm4Gn1y84x+KU3krQKgYUZnbHoBw8C21gkf4DCza8OiiEgxtAHAYK3YEf8M2wQ8BKwtPAVKqxyrgKkBFJpuVEq0AClTg4ATo19ntOtUhy307AKDKGaYmcoGN5VyoNlI9Kc7CfYeiIpIjGGV18HZX6o0m04XNx1VhnEITQNd2q03QDFUgwWrXCkXpV1V4Ghx1uNoWwq4YlFZ21zbTziCmGh3npzoMrBpsjnfZiGLVfZZ/jEGA06Dq4OdsUe/gr9aiClP/Y1AVgWHcnVoV/pjaD8NCN/E23wlYNSuKEMAQBwWemoT7TPvWwlsAqVCsWmEh9R9s8JqjL6JY2dTUtOzZvTuy6B2k5vXbPdYKwGBe7GQDUHKnVgAC24yeFEqTsmPXguw/cFAmp6flU5/+lEzPznDzAfME1eBQrmbTtALI56H0BnDVGPmKPgOrBqT6rkvgCTx4YhxnBYAYQgX+3e/+nfz7f/+/y5WrN+QLX/iSfPzJJ+X++4/L9OyU5PIY8wWO9VazRYiK4nWYB6AWxxgHaK3X4cPc4pjkfNBuE2aura/I2tqy3Lp5XW7evE47gK98+fNyYP8egtVmC8pghbPk5p47RqjGj7o42NjWs/ZsO1wY0Kcxb8HrEirV9c1Nwt5ypSznzp2TG9dvyPTMjOxbXOTcnM3lqcKvbm3K66++TLDabdYkB0gHrwKOmeGPQSnD8XvCIEX1oCMO2qTzrQDeFlil/Ygq93Ht4+c0zGN12JmPA6tUqKJIVwyoBucwoIDWoLkn/N1oxWpcwc97cMwSBBDTvxY23rk54DZutpuQHlUF67usaFq5vOU2IgHssrxfwmtVrQAUvhKstuA9rR7m+Ip/2Ii4ceMmC2Ax04MXKgTr+JltDewA1MXAACuLX6Jw5JDHdsGqeZVvR7FqvsbDMjVGX1d9dtTnDDqVd0qxChsAswKIK6wHjbdB98NBbcfvEiuAERNn8lQSgbs0AglYvUsvTNKsJAJJBJIIJBH48EdgWAo0/kg/cOCATE1PyvT0lOzdu0fuu+8E7QCQZkvVZypFkNTuAHwaZNRFrxVTsj/k1c+0w3Q/pBcCagDSYOHfasBOIFygwPMQr4fPId5vijioWLmApi8qvBFDJSQgpSpXUbQFafE9AhJAV8AKLLSoDkXar0v710JEKEClX221x4WGU1cG/nNeV6DyJoMKzdZmreHVbCItEt5zHWmy6JJqxbTIjbaVno6dHhee6pMGxSqqk7sq9+6gtFANUu+dCYL5m1KphHirutWPne+XF1EwuZchFuqhqrAsslAfRWCc56UBX1tM+kBDr3XMO47Ad5haNaaqpX+q83l11gH2OQEIcMpXK2KlhcpUJTsMosZhBKGJU9NZ7Ayg8BhOmaYLVevXdj3C81FIrnBei4UpZEDqNr5HkSfArz2794xU6/VVNB8DbThmR1wrasZHGZTSdkLtOKACxxnCCkAkKwuLh+TkAw/L6vqaPPLII3L/gw8wVR6Hw2aLgtSM5AsKVlnQKgMDBwcWtSB8QBnNCuROZ9JRYBXCbowljKE//pP/U/7Dn/xHkXROPvvs5+Xppz8hR44ekunpCabvT0wWOUbof2pzQC7P+afdwiYIhZ3S7aVYVIzepo26bFW2ZGNzTdY3VuT2rRty6dIFmZmalC994fPysY89KpOlgjRhKaAyRvWjjeX5m/48cu5djQ/e5wTXukFl47OtYNWKV21sbUi1VqWtyJkzp6nQ37tnQXbs2iETk1PcMIKVyOb6mrz0mxfk7KnXJd3rSBGeiy71fBTQ3M516QOmQ/wM7HX61Yq4OeJMBXNoFWDd18bbuA0QFP/CvEW4GPOntDnCP5dxoHU7hagiCsBB84UHXQfFcZxiNT53DYqz/7t+xep2MOrg12hSgeeBzbm3S6UpCr5h7tsxv4Mbkflc3mV5pLiRpP6qqljF/dUHq5j7oFrd2NxU30+3QYhPY6o/+gH+UaVqPrO4xzu/1dRoxaqKzW0zUTcq41YAnMkwLnKhvc+w6+NDVb0H633Rf4zbaBjU/8aNq3Gp/rRSGPHA9cE5GlgdpFiNn4Pd7+MgNQGr465W8nwSgQ9OBBKw+sG5VklLkwgkEUgikETgQxaBQYtuLHKw+j944IDMzs7I1NQk006PnzgmR48ekT179rASLf6wR9oswKSp/YI6Gs5v1RYdAG7qaYhCOOqDihRcPLptBaj6UGgKAKlg1VIF6SHAV1C4SpilUIvprq4wFgtEUbGqhTkAV3FswFyqQwFWueBKSbulUBWp+0j91YdCgaj6A4o0AFtQI9fKGPkBqEFBqo2NLamUG7JVrbMoEJeSbK9LRXZgFQtYtCtcw8Wr2SubUkDgp2wGmh0HVl17DGoG4k9V9EYehDnm19q/gBxRM0QP4zxpw2saTfsfClYjRa38Rr19sOovFgctiq2tFgeN+XCwqj1Q05ZDsGr9Qj1tTTUHWEe46kAP3oPfQV2I/oJCVoCQU5OTI2eN9wesYuyheJVCe1a176Zlbn6vPPb4EzIxNckq3x994gk5euQIfY2pKuMGRloKRYwjBau5rKfYtDo6Dq5aUZoxzL4vPuPAKgrnvHX6ovy7//F/keeef0EWFvbLF7/8VXn00UdZdG9ysijTUyXCX25SdHuSKxQkm8kTykKlurVZk1ZTxwG9cOll3OacVq5uyWZ5XbbK63Lz5g05fepNKvQ+/czT8rWvfEkWF/cSEXHecHCVdggx4k2xu/fQKSxFsErRvRvOBlbpAQtAD8BbqwnA6vrGhly+fFlu3bopO3bukoW9+2RicoJQNe38oTdWV+U3L/xCzr71huSkK4VsFvR5ZAGxkZ3Sb3MMNI2zAhgMVp3XthtKdwJWebyMzukGVscq/oZ4Lttp3TFYRf+PedHqZQ9h8eh49itWx4FVu6f6c5f/GeNUkqZoHdQu3Tx0NjuujyKmgPhrq2sKVnfskGIJY0jtavA7jAGMPf3aVA9jT7FaQ+HGGzdYuJEbPNzI0w9gyr+OmgSsDtgc8K9TAla3Ozslr0sikEQg+jfGuDtDEq8kAkkEkggkEUgikETgXYnAYLCqoOTAwf30VJ2eRrXseTl65LAcPHRQdu/eJbOzc/QrbTIdMEzlZwVhqDmpmlOQZ0oQgi9fsWqqT6SsugfVhw5Ctk2xCp9TLmBV7pWGH6kBLueTSrBK0JCRHIpjQQlrHqspoUo1X9AFItqHtEcDq612U4ttuAe8T5Fi6xiApAhrs6wkHlTcInzW1HRFcV1ZXV2TGzeWZH1tS7p4bQ//sq6itXk8AgbDy7FNoNtqQfHblkxGCx3Z0UwpGf6JZCpVa2VUD6fxgNetPm9KsMgfXDA0oHpUFaR9Spwx9AuLZC7GHbQwpah/7eLFUAI7A+/6hm16+2DVzlUBe5fgLy7nvBPFKutxmeJugHJJFbsKp6mqZh9rO69OvX54P2AE0s6h6hqnGHx/wKpCfwOrHIJppPxOyIMfeVRO3v+AXL16XfLFohaD2r1bfVTpN5ySQiEruTwU1wpXuRnjHuHmilJDBZf9nWuUqHYcWK3VG/KTn/xC/of//n+WGzdX5OTJ++Wrv/cNue++++gLXSrlZW52mgp2KMQxdsEyAFTrVaQxi2xtVoPK5rAywT5PGkLeFDZlmlKplWV9Y00uX7ogb7z+mpQ3N+XRRz4i3/j678kjH3lYJqe1qJ55QA8Eq7FZm+cMRb0LB5SyHFPuZ6jdW231q6zX6rJZ3pLrN67L2TNnObcdPHRYZmZntTgPNntcoZ6VpSX5x188J+dPvyn5TEqKSGMfoEr/XW4ib1ex2q9Utc2hcJ4apli19zJMPcBJHefjVHfvuGJ1AFiNzK0D1MrRuN05WB13rcYtnznPe/Yw/vHYZ81yxj2BTaFKtcINFQOrExOTUbDq1Kq475tFjw9WMRfevn2bcBa/xyaG2QFRpUoroASsvh+KVf8+Pej7SP9IrADGDb/k+SQCd2UEEsXqXXlZkkYlEUgikEQgicC9EIFtgdWpKZmemZLFxUU5fvwYIcv09LSUJiY0BRr5tA5naWoqKolr9NSHskUApUWpRD0ZXdVlgEmmC/qwLlB3tgktNE0QalGFNEj1J1Cj756lamvhCyzeCFgFfqea8q6KVviZwgqA5MQBX00jBBj2FzqaRqhWB/RNZIEbeMypwpZtALhwxTbwc6VSplLnyuXr9GvMFSYIVQlXqWxz/oAuddyAXBNgtQXrg56CqwxSIcOK2tE+6MvfnCerVxCKXreeUissIqZXB/+ZAnZY+t+oPt8PSbXwly+NDY7rFu396avhJxggCa69CkID6wDaMcRS/HuuIE/cXkAVWEgxHVWqJ/RijVsBxGOuaarRY5k6lkpp2jooWFVVtabIQ4WWy+cJ9Mwf2AdB2luHX1UbR6OuA/vlCAg+zgqg14XXccYl5SKdHcfLSDqLQlU5Wdh/gGn1UKatb21yXD322KOye/fuwN8WhavyBajAYQmAzQq/SI3zTeTg0c0Hx6ojpzWK4ytYHfAKbNb0RMrlivzZn/0/8mf/8T/JVqUmDz/8iHz5q1+Tw4cPy8yMFtybLBXdGFYv1dWVTVlb3ZJGA1XlAb07qr7rIKW5KZJqS76QpT9rcaIgjWZVrl2/Ii+//JK8+dprsrWxIYcOHpBvfuPr8uznPi179+7QLRVWZ4d3pG/O4dT1/vWOqVeZFM2idSFYbTl/ZsxLKFJ1/cYNOXP2LO0l9u1bkD17F1yhGiRVa8ozvG9vXr8mL/ziebl07owUsikpZgFWnaVJzJ4j2rdG76YMSouOv8N/Tfi9qcKxSWeqTjcPKV0OUtH5nRvnwzYhoOjlRo6bP/3XDYKskVAHti7hmQ9SrPrqd5sfbANKfUz9yI3ZheIQjb6GPuTWMPYX3SDUTTB9wneP7XNc8Dx8NY0/NvfGvD7jG1+hvY13Hl5sMKfWqlVZWV1lnKFYxX2+UCzynoq5FdY/gQ0ANpRENGulBdsd+K13ZXkF9hm3pFar6/3I3ZPUCkA91s1nVVW5qmZFPNT2Z8Qc/i5bAQy6L/ZtQA5QQ4+D3PH5fBBY9Y8x6PnIBoWzI0LhKvzD3zZxj9Vxf7+OajOeSzxWx0UweT6JwN0XgQSs3n3XJGlREoEkAkkEkgjcIxEYC1Zn5/iH++RkSXbs3CEP3P+ALO5flOkpgNUSo+QvAgCX6KFKTzp9DmC11Wk5sAo4qqn7VFxRiOp5vTkrAE3zB4xVmMqCFhkDq3pxrO3plIJcLmSRNYrj6gv4FZAC32dyAEEhWFW4qQpS/4FzCP3ZcAy0E4VM9Lz4oMdZJlC/Li3dlnPnLsjqyrrkckVJZ2A3ALCqr4cyzaCAwmiFzbog1QJIWMzgc6GuHQfPuKR2RZv0qypRB0JOjdZIJSfb6CmHB3V/BSAGU025Gvcb0HeqsjNuFeDa4cFSv2CID1jiUDWArwZWR3iqjhq6IShReI2fCVUjHoqunw0Fqw6SO+UcYYADqz6QMWhixa4YF1fk6e1ML+P6xrbBKkAVc9UB9LNUWXclL5NTM/IHf/hHanMgPblx/brs3LlTHn74YRZOajRqjBtUq0V4MEIJngUYCc+KkDEAaG6sxlgU5oFhD91wib4BcwU2ILBJcebMBfl3/9P/Ki+/9AZh1IkTJ+UTTz8th44clr17d8v+A/tYYAugWyQja2tbcvvWqmysV6XT1vGMgnEsFNVqSKvTkGa7JsWJnOzfvyi79uySZqsmb556XX7y47+XU2+8IdVKWebnZuWrX/myfOPrX5VjJw5yDsOoQ4E7FObRFofjMIKIPDCmfR2USJW0dqr1ZkcL33W7UimX5dTp0/LW6bfod3n02FGZnFBbCcBwnHceRYWkJ5cuXJB//MXzcv3KJSlgEwkqf0oSsdkS9T3uj/mozYhwnrX3jVOwhpsWqh7X4l6hFh/X3Xx4OZ84SGhjc2CfSKcCL+NxUMrmH/84cQVrHKzavE4YSeW7Fq6iCt7BvlFA+XcZzziuv3FkdhDD4qygPPwknRPDX9Bn2muIHdt+ZfPrsLbiXHEfWllZITwFWJ2ZmaEdAMEqPNVbHljttOnOg0JrukGpWR/r62ty7dp1qVarwb1AN6owRnraL72CVpol4ObQmJdtX1vfRbBqftnxz3wvwGoccg6yurD7jN238HcK/jZD5pDZzgzrO4PGxLj7ZAJWf5dRnbwnicD7G4EErL6/8U8+PYlAEoEkAkkE7uEIjAOrsAAoFooyMVGkeuX4ieNy6NAhWgOgcIL9ke//QR/C1RShIRZptAMQLLyULqjHqlOnRBQgrjCVA6tQBRIJYsFFeBP6GIYKDlvA69LXfA7DxbuCW/pD5nK0IyA0Qjo+rQRMUefeD2hKOwM88DtA4JykAVeRzsh/WjwCUBYLSHggnj9/kYSkWJyQHqwAAFa1rA8hjqWPqzenAlWrpozFKdpIBRr87IJ86iGd01Oq6isMrOpP8UV1H1j1UvrtE8wrdNhwsIX8WHWOU53GYYZxgAhM8NTK9C8NVHZRtWrwmc5Td1SxqnELRl3kDwarIQByqmHvYL6izQWZwF6BkAqz9LJp0SuDy3Hl2LiK5OOmo7cPVhXoUR2cVuiG/trpARLmJJsvyX/3b/+twBIjnc3IVrlMf8/FfYvy4IMPchxh0Q2lKsBqsZij7yo9FJ0NMeCJglU3igaobO8UrKr6ucf2/M33fih//Cf/h1S2GpIvFGRhcZ8cP3GfLOxbYJG9Y8eOSAlAKJfjeS7dXpPV5U2p1eCpjA0fLR4FO45muyGwA2l2GlKaLMj+A/tlN8Bqsy4vvfyi/OiHP5Dz585JE+ecy6kdwDd+T576xOMyM6uqWJy3glVqWENwFFO3WUgIUqlW1etgxf5qdfV4xXwA5d/pM2fl9tIS51wUE0TsdSNIN0oK+Rw73plTp+RXv3xOlm5c7wOrtAgZ+XhnwaoV89INKYWqUVWrbq65nIPAmkTHj69udXOZkrcErL4PYBX3fIA7FqJK4X6uNhVWuMoHq7in4r5Y3tLsja2tLd7jmFXCDU8rXuWNDzcvJGA1usm0HbCKa4I5LgGr4+6YyfNJBO6dCCRg9d651smZJhFIIpBEIInAXRaBcWAVSjWoIQqFHEEqUm0PHjxIBRvULPjjPv7QirVQc6ZdpfQ6F1gdVyCKilVAVaROM8Uy1AIpdIOKVBWrPuxDJj4WbhmqoPwCUwoGgkV5sEZRaBTAMizucqpEIuRkWqlTAbGqt1IhTV22NuF7gFVUEodiVRf5aAeUeqiSvLKyKq++8qqqTiUtuWxBUvR59cAqFKtdVCG3IlbwWHVglZWVm2wrlEEA01Y1OYztmNTTAWA1ujhzpci9i8VYez/r64erCOOwdlDfIaRzSlUfwPJ7lxUaqE8dSPV/7rMHcODVIG3qPQGrHgz04hOCVajYTJUNWwnXXwHpaV0RgirzOPQh810BVllULRWA1U4P1hkp6fRyks7m5A//6F/KyftOquosk5br169LvV6To0ePyd69ezl+ML4VrKIoHMa7blCgpxpYtWE0CAbfKVhFB6rXm3Lh0kX50z/9T/Lcz38j2XRBUtm07Ny1Ww4dPswNn4ceflBOHD8uk5MTtPDAv62tqqwsr0utirRlKMa79F5F+jIVqyjAlxEplIqyY+c8C/YBcL72+uvy/M9/LlevXCbsxJjdu2eP/N7XvyZf/sqzsn//DklnMBf5NgDwgnZzT0wNPwisoouZWrHV7kmlWmPq/8WLF+TipSsyOTVFqAoFYccVAWSUsYlTKNC38vXXXpZfPfe8rC0t0WM1h9Rqpp7DDuWdBav+XIvvB6XV476QzxdZMJAgDqa2fKNCVQJoFE6jQtQU96GyuU8liLNx3saJYtUB53dIserPv42YYhVFKnH/x2YfNkP7wGq3F2ycYpMS933cB2/evCVra2t8DnZAzPtwalV4rPqKVd2YUGUzPmPYfUX7j6q1OWbcPZx+5c4iwuZetfNB1sjwh6mTrV990BSrBlb177NCAL+HKb/HbojG/jZIFKt32R/rSXOgE+yqAAAgAElEQVSSCGwjAglY3UaQkpckEUgikEQgiUASgXcjAmPB6g4Fq/QenJ4mVIHX6q5dKGA1q95eLo3PYKAqlHQRjcUK1S0Ailzgq7pPwaoupACpwocqVrEYA1i1RYK2U4tXZdwizJRQSHpVL9Q4fITnZvj7IFXeWQTgM0ObOu+99jy/atpwqFhVL80coWpLNtY35Oy5c3Lj5i1N805jAZqNgVWFIIFilYAA56ZwF3YALcTHFdACcGZxmkEFfwKzSj+1X2E0/vGcDEbGC5d4qdX9aaG+HcP2eloIS0OHQPP9G/yVOcxBGwEbreiUfaIPb4PzMP9dpOXGwO24IiBcizvFHABQHBszil6/MQCovwv7xKBxYr+zNrColQc7Bljx8TTfb7BKpSQKKOFfWq87wCrtKiRPr9WPfezj8p3vfIf90oopra6tyubGlhw6dFCOHD3C5wqFvBbqympRK/VK9MGqxjHcp4ipWL20YL/XDbICwPONRl1efOVV+ZM//lO5cO6Gqj7TKdm5c4ccPHyEAPKBBx5kOj/mJ6roUhlpNmC30ZJ6vSGVSlVQvZyekKaSBvGkRzMKziksWt/cIFC+ePGiLN26JY16TQCekH775JNPyJe+8qw8/JETUiyhkJRIPutkyw4a8lrb6fb5xbr4d9Ur2cBqpwcFfI2f++KLL0m92ZTjx4/LwsKCFApFtULgBojanGAjptNpyW9eeEH+8fnnpV7ekmwqJWgKjB3g60mf6REbJqaqHzbq/b6v87GeFOf9jNmkYF5GMbOcAMbBMmLXzl2EwQa40A7EsFavyubmuqyurhAgo2ASxg6LCjrVN8et6zeujrx02jpfGiCyca1jVpXjgwpb4VhxNf4gGBzpf7F7Ce1CvBfoZ49W+sbjGQdb8TkFthuj2uBbAejc63mTB/rf8Aim6h92XePtocdqrSbLS0uEo9ikwPWjYtVlUXTbgOQ6J0DtjXs1rX7gE86xpgUrYQewvLzM4+Fn3bDsSdoVr6KHgDc321yrlirD4+qbHwwDqzgv+qkjO8X1i3gMzILG//p+glW/eOag66X9z/VAzK/YlM5kArWqD1ZtXPjHiW+K2t8Jo/pGAla393dQ8qokAndTBBKwejddjaQtSQSSCCQRSCJwT0VgHFiFtx8VEcW8TE9PUam6b98+gtW52TmqNrkYgoIPvn4uxV9JZ08Vq/WGK14VglUCVedjF28DvVVZdR1FsbSchy6eVQVmakEswJhq6nxM48dRZZQ+dJEZVWSGKrqomhO/Z1qzWzyjojgUq5auSEuBfJ4LyatXr8rp02dks1xxilYA0RyVqwQWrm1ETYFCU9P2NX1c4TOK6KCIFharWDzqwrBfDRx2zrgCFehE/RTj3qb2Hno6eo+49+I4j9X4wLDF2jDvPl246wJav9c2WxwMqvYpW3047EFVvA6gyrcB2I4KR6+nU0LFVLq8xv6JkdEYDIzGy/qXLdbtq8ahvwL3sMrkdwtYRd+EFQDbL2mFq5KXVDoru3cvyB/90b+QxQMHCEdQ4RsxvHL1Csf0yftPsngdflcqFWgLkM2pHQA2PnCdoFDDZgseEU7lQRUrYhTvWwPBaq8na+vr8qMf/1i+992/k9WVqnQ6KSlOFDkf7dt/UI4ePULl6p49e3QDJJujMlU3KnLqZ1yrE7C2Wk0HHVVjWwN0rdZYGAvAb31jQ9bW12R9bY3pzYCq9ar6y+7fvyBf/PJn5MmnHpX5HdMs5JXFeRlNt7kqAKv9sIhgG6phZwWAGDSaLak3GvL888/LW2+dkmPH75P7Tp4MbFc6nbAAG16fz2ak02rKr37xC/nlc89Jq1aTIqALigQxtx7Xtsv/hj/uzAoAG1w2dtHHS0UtoIONN0BV3hvm5vkz+gVagLkN/QbjBH7dhWKOBf9gMXH27Dm5du1a4DGt3tzmc6wAGlsq7TZUxoB5mDtDOw/zR+a84oFX/3zfLlhlD4ltwLxfYNXm1fjGlk3vOp5tzh1+1eNwFtcyDlbnYAXkilfhfi0dhagGVpmJgs0XB1btnoLjrK6uyebWpnqcc58VswwKx0X7Yv/GFn0yBjZ8EFjl5qTLBDHfWtw/8Q/HHrT5dreB1XH3MbM3sqDAogXzGze98/lAsRr+/RUNXwJW76k/65OTvYcjkIDVe/jiJ6eeRCCJQBKBJALvbwTGgVXzWDWwChUYoAUqhM/NzQX+awZXWbiK/qS6qIeaBSADC2sDm6wO7ABs/PMVuqlS1VdgapQMrKqqxQBregRYDbSUAeSLK+ZYuidOfgKrAS2wBUUaqiLjq0K6dC4rjWaTqcKAq1BT4XXZDFQyGemi4jNlaA5a9JzXoEsTV4WpAgKcK8AVYgWwioViJpulGtBPK4/2lChY1aJSHQVFQ6SS48AqPvtOHoHab8ib+sAqoWoMjLoCUHaIANaakpAKVQf/oJZz3rCDForD2v5ugNX+9n4QwSqsAKwqeRSsZrN5+df/+r+Vjzz6CGEk+if6BzYVzp09R8X2wr59MjU1wX4a2gGoCh0zwNsDq5g+1KvWVO4iHXn9jTPy1//f9+Tll1+XzXUUzenJ3I55OXnypBy776QcOXyE8xK8BwFOAYUyGXgRFjmWANiY+hsUaqOODh4jsrS8KjdvLsna6oZsOCVluVKheq8DVR6gZ7UmtVqVc9sTTz4in3n243LixEGZKGUE+0D0lQ28Zbtic1PotRzOP3GwirGB9l26fFm+//3vc4579LHHqcLFfKAKPU2dJ6hKiRSyWWk1G/L8cz+X5376M+k0GjJVLEgGcwvGC7Bq6t0Fqzt3AKTOyezcHIsazs3NsE/gfNB3cjkU6OoSpFaqZYLV3bt3ytz8HIH3G6+/IS/84wuMM708I4X2ErBqc00qKPIYblZhE80XRW8XquKYPli1uRzXwBSrvKazswpWoVjFfU9QjDIKVukT3tLNULOTwfGwOQG4CvU3+ytHGu7hnhVALGMgvKcMzqDwwaptSpoVAO6bBlbRXgOrg+6H7y5YjWY79N+XNCvHfwz6O8x/HmA1ss2HOTarYBXnaopV2gj1Ze4M8lwfDd4Rs0Sxeid/DSWvTSJwd0QgAat3x3VIWpFEIIlAEoEkAvdgBMaCVQdPC8UCFatQJO3etVt27drJhTSUSvjD3hSr+B5pwQYXsKhC2i3SVXUxobmeIVhVkVcI4ayoiSuq46rLE8rGFKsGzFhUyi3d/DWFZdIHKZFOUaZqJ5ciHizifSsASx9XRSygaiaNhSXgqloBZHJZWVlbld/85rdS3tqSble9WPE6QBqo/xSs4qHqVRTEUv9UqFdVeaXQKEWPVYBVU63id1ADW9GQvq5JeZIdXxWTsE8YVQE8ClZjC9eeMLX7Th7jVDYRZRUBqRYN8mF3z/mS2kLfFtbxRb+B1ChYBZgen477ToDVqKpKo2T9NoC8MaD9bilWtZZP3PYivHKssu4VjopeU1MNqyqsC0VjoFjNSA8F12B9kcnJM5/6jHzrm9+Umfk52nnUanX2XxSmuXTlsuzavUsOHz5Em5ACFGKFvOSct3KGY9ypDpWqhGCAbTN7AB+VRFCDS6N3EBHzRqchf/+zF+T7P/ihnD1zUTptHDQju/bslU9/6tNy5PgJpi4rOO1wfmrSu7jHTRAAPpt3FMpA4ahqXRxnq1yR1dV12djYohdruVqRrUpZOq02LzY2WQBYK4StNdmzMCdPf/IxeeTRkzI7N0lglIXPLJXxbuQTDvd77mr/CRWreAmAKRSrv/zVL+WNN96Q+07cJwcOHuJ5YLMK54XK66EvtLB4FYpq/fynP5Wf/+THIu22zExOSMapAzHoOtSrDvdOvlMrAJwneo8WKczKrl17qKjFvWBiUovpQMVYq9eYdTAzMyXz83OErfVGXbY2N2jpABg/PTPFIkfnzp2XpaVlVTeymKBtSAHHQbGaIkTHcXHt+hSrDsEPU6zG0+Lv1ArgPVesepYIQWfiBpM3zrmJFh33PM9tTuKh4tW8brtUSxOs1moCtSp81KNgVbNQfMUqoKopRkOfbvVDht0DAF1gsE0lNa7m4FYG9jBDNgjjYNXsALgp+V6BVZqF+0GOqsj7CkW6l/r3S9s0Di0Qhs/neLv9hWOfmkK2Tjo9AKxq1lB8b7V/IzLe5minScDqNgdR8rIkAndZBBKwepddkKQ5SQSSCCQRSCJw70QAAMR/AAmAi4I8HjxwQKZnp6n2gr8fFs6zs1Akzcn8jnl+RZEXpq1nkQoMqIriS2EqH60AmlC7tbgYQ5o/FuT0DIOnof/xllKNpHZ4kNIOwHnq2UImJZLFZ+EYTO/GAiN6Dmw+l25+GrqXpkvQA2Cqi5O+JQ2rm2tRLS2ulZMsilfBfxFgFSn66ZS8+dYpOX36rDTqTYHCzwCqLsLDwlX4PRgr4DOUZ1D0UTHjrc4QJ0CgJpVxTT6HmEOJohBG1a3DHoAtpsLR14zxTIVylGA3fMTTZUeNgnCh5ivwhqRvOjiu4kM9B5yPtjdUzjBp2ewSvLb5KtZ3GqzGzzG0gFC4YzH3zze6QAagG57aup2ZZCDk8S61FveJKq0H2xfYlR9Vgsy9xh0Paka9Hk65KVmFq+msHDp0RP7Fv/xXcvz4EWk0OoRhra6CxSvXrsnt27fl+PFjcujwQckh7Z4qsRyVlrTpIFhVCKxj0nuoLeaIRyTpl30FwPNHP/yJPPfcC3Lt+i2ClJmZOfrBHjtxkqnnUNZubZZlc3NLsvkcod2+xQV+FtrEOKZEatW6rKwgzX+DSvPJySnJ5jDWMqqqZmGrrrRbugFihWJwngBFG5trkko35b77D8gTTzwsBw/tVU9k+hw7ZX0AVdUDGkJTWCT4nqrkxR14Qqak2exyPnnuuecFFiywW5iZm+d8ySmLgBF+uM5LtNujXUi1XJG//8EP5JfP/VwKmbRMl4oOrOLD+sFqfEPE48D6ObG9ioEKuG6XIB3txGYbwC8232amp9gmFASr16uc75HFAAUx08oLBdnc3GCKeLDRJj1uvq2srtNyASn/ugmk/whWu2DG8N5WCAhv2VGPcd7L4xSC8XGvuQdhhyXY9YrUMW6xDt0X53igYycQWIu44n/8DO81es8IH+M2trYz9+i8pmp73GvRtwG48RX39z6wmkqp7zJBJoBqR60A2s1AhantQoG4jmxtbMjW5pZmrDh/9cg04FTV9rsIWKUaVyG6PXhkby6Mg1W7DpiLzGN1UBzelmKVVyE654fXwjJJvM2UIRkkelquECcv7LAJEZYqsXury/gxL1nMuxh3/NuKYDX6ekbS+x1n15g1kL8XNwis+tMC5qDkkUQgicDdF4EErN591yRpURKBJAJJBJII3CMRiINV/LmM2hFY0h04uF8mJyaoLEK17FKxwIIWMzPTTBHE9/TRQ0VaqDGzGcnjj/usswJg0RD4hzaYrorUXBAGPB96gYXqUS0uBLiGlFd4t2laPAGkB1YBOLGwtkXEIDgaVN82j05WyHaglceDok4Bbx/hoU8k1KUKXwFWM2kFq1xMp9NSrdfl5VdfkRs3bgqEuJlsIeKnChWt/4A1AFKSqXYdUJwDqclYrAIMQeWLhR9BFewAtqHKjCg9+cH9YNUq1Ltng5TiYNG6zcWSLdBMkTry/Q6ccjHMGiZI7e2HqkGb7gKwasDev34RuOutf1X5+OEAq67klEgvK+1uSnbs3iv//A/+UD7+xOOEzFBV11t1rfTd68r58+el0azLgf37Zc/u3VIsoAp8VrJc4EM5haGiFb/fHljtMQ3/ypVr8rd/+0N56eXXZGuryrG0f/GAPPTIo3L4EIppdai0u3bthly+ckXeOn2aYOiffOfbsrCwl/OKqsLbUt6qyGuvvS6n3jxNUHNg8aDki5PSbAIEwp8RKbZ5Nw8AvE7KHNKiC0XOZ1tbG1Krr8vEVEYefOi4PPjQCZmeLjqwalA4Leke5gHAFp1+zIY1ELNjjoSNSBqwtyG//OWv5NzZ8/Lwww/J0WPHJJcrBFXQ0R85N7pq6AS+6YxUtrbkhz/4O/nV88/RX3WmVGKRIE27hsOq/hs2Tu8UrGL8cg7O5eTIkSOMJ9TAUKtiEw73CRQqBFhttmADo2nPeVRpTwlTyTHG8B60D+MHx9gql2V9bZPQu0co7cAqC6sBrLbfM7Aav/3T4cH75bsBVrWP6ObSIGjarzqMtnIcLB70Jw2P6VL40a+weXKnYJVWAB5Y5VyOOb7XlVqlLOXylitiheJWUXhodhV+36Ti3MHecWBV51/8jdHkV3toQT34Kg/OaDCwynjb+Tv/3r5r37cDFPVqD1yGgjfaObpNRAbEO2/3J0egusZdcQynxAj2t8v4N086FRTpMk/2BKzeI3+4J6eZRGBIBBKwmnSNJAJJBJIIJBFIIvA+RSAOVtEMVJQGbDxwYFEmSvBXy0qxhAJWBZkslahcnZqekvm5eaqVoELKsdhSRtOBWXRJVwqavtqiAtUUSragMLiq/qyawgZlBiBjG4sdLKQHpAQCzlkaauApFlm3hAsVVWq4PPRYISVtR6hKpDrKKewIil1RLnirAqxm4J+aTrNtUFe99Oqrsra6LtmcFvwJU2qhGIku6JBuDKBMsOoKfUWUOD1X6MuBVRSzQhugWGWRL9c/hq6/BhQsiS7ONa6RBew2QarfNeNqTX+xNxQGOAUWXSBgBwCS41h5VEVzNyhW1eohfs62AEfD/cX6hxWs1hodKU5Mybd//zvy1a99mZsrjUZbao0afTMB6pBef/78WcLKE8ePy/zcHFPTcyhklUVxupRThWvhn8iIuCPFaooq2V//44vy4x//TE69dZYwbmFhQY4ePS4HDx2RAwcPSi6b53xz9doNptK/+NJLVEn+m3/zr+Shh05Ip5N2RXbU7/PSpUvy+utvSLPRlsNHjkq5XJOr165LLluQycnpYOMmny/K1OSkzM7MyOTEJOezaq0iW+UVqTc3ZO/enfLIIw/IvsWdwvmUKmCMVHjNZry+rk/5ilX1Zk4xBfvqlavy61//lrDkscceY6HAVAbzSji5YexACYh/SHuHihKqwB85sFpwYBXFq9KO+MDu4Z0EqxgfWkBK5FPPfEo2Njek1WpILp+VYhGFdDRrQTfVdJNIX69+0jgftThhRSPOS3ge4H55aVXW1ze9wn9p1Qe6+fG9UqzavBTAL5X4hejsXVCsmjLdzzzw7xG8f/o3AFfAyxr1u4JVHBfjCTAUG3ujwCouGca/FqtSxWobWRbtZsSGxvzU260GVcjlclma3FiNPgaCVQc76a09RrFqYNU2TOzovmJ1UFz8GJvqFWB2kNK5//2uMFxwM+1Xf8bOUjdkvc1htXX3FNDjwGpk96MnsALg5gTm26z6ydIH120Gk+X6nYX3W29zJVGsvk9/cScfm0Tg3Y1AAlbf3fgmR08ikEQgiUASgSQCQyMwSLFKKwCBFcCiTBRykqUyAgUSNL3OCkOUikUpFuGpV6APG16jYNWBKawb+Le8Aw1cR5g/nhaw8gEpQKZJN6jasaJFXuu5Frc0/UyWENcqvvu+e8Ng4CDVkXpwwpbAFZhyC1YtVKW/p2o1m5d0JiuNVkeuXLshb505K5VKVXKFIj0AQ89NLKKiypxeOiNZp1gFKA1Szp35pAE6gAgtZNUklMKCCfYB/Snpg302fVAZpJZqwyJWAaqMGqS0HJSOONiPbZxilc/7xapQ6ZtgySmHB8BgquvctWdvceotOxa7lPe7cTDB+gR79JiiHnjeV/z4MffhUPQ4YTGh3xVwaEaon2asyl57xBVsA18fS5cdtU73+0hoBaBeoPQb7WWk1VFrgM989nPyB//NH8jc/JR02kKPzFanLZV6jWN/ZXVZrly5LKVCQfbtWyAMhJcmNxGgVMUmApSriK1PVseCVZ03mK7aE1lZXpfvfu/78srLr8jZCxeoRP3sZz4rh48ckYnJaZmfx+eWqFo7f+6CnD5zRlbW1jgnfe7Zz8r9DxyjElXhlQg2LqA8XV9fJ1SC8n55ZV3On78s7VaXle6xYQL1rabrdwhXoVrFA+OzWkORq2XpdBty9OhBOXHiqMzOlLg5pEwTxdbcXGhOJFZ8zV1c9Y5Oya2bt+Wll16WtdU1ue/kSTl69CjVsT2q+MOHAkargq6gbeX2bYLVF3/9aynlcs4KQOEPkGpUsRpLCWY7/TGPtOMYFlICGvwSUPT/Z+88oCS56nP/79zTk8PO5qDNCkhIRkgi2hYmSrYxvHcej2CbjOHZFgYDAvwO2CYYk7Ex4dlgbAQcmSiSIkY554SkzTlOTp3e+f733uqq6ji7o5np7a909qx2usKt371VPfXVd78/xGVcEy956YuVxbFjR/TFmZmynFfnMthDLIULGOuaF2mlqcpuH7jP4x6H8Xf0yHEZHh7RfGodi/a4OG8nfGH8hl9+VJqGX+lFj//MyrdxnwYFVPSPqUnm64mQqGm+MUtL2fWnfRGanh1aye+iNMJk6F4c2odpv1nHTSv3b1M7asO01d3X3N/IDj506LD2b29vn14XrjCS+57FZyqswqkKkV8dq9OeeG73bO7z1gU7PDws4xPjZU7cMmFV34EaV7b7/g9GARjvptdT9nsN35uaz2vv8xijtRyr/u+gRoTV0Le5CQz3DxevL4P3ca9ztDPshYUvQf/9Pni5mX+VD6CSrh8xL/cgrkJUdb+TecKqFXFrpe2a21PYPRzkGi5exSiASh3Fn5HA4iJAYXVx9QdbQwIkQAIk0EIEqmWs4mFmzcoV0haPaOoiRM9E0oiD/kxTU7TGVKZFlh7+aMaqV6zG/b+ZSwkXG5yYOj3YClmYcguh0WWDuWcO728vQ9U8CCAGAOIq9qMPT+reMG5Q7AcZrOFcNvPAZTpWp+RrPqvJyVNxF65Um08WfOgxD0QoTIUMRkz5n5zOyZPbdsne/QcEsw/jqYRk3cOgPuiZStbeog/hNl81EAVgGKgAagVDzaSdntK8VTz8IbdWxVU7pdFl0LkHyOBQLYkmzo1bmnZvxUyb16lTLUOO1eqFoMx+w583IqwifsATBjGf1y+s2gf7EicrwVcRVnE8OPTqTYn1M6k2FdR7JtZYgtJTLMYvxpIeS8cHCgzZ6aIn4PCtdCtpSAz2bajnW+OeZF4MlMabjqXQ+tVEJiesunxgI6zGJVeMSjEfkQ2bt8jrXvc62bRptWavzqBQTbGgRZ1w7WF8HTp8SPbs2qnTwFFwCREh4OYJ1XqdG2HVL/Z4/19Byy/1cURyM3nZtm23/PCHP5bf/OY3Mj45KVu2bpZX/uErpa+/X7K5guYRI4cTLzq2b9suQ0PD0tbeqSSWLl0iq9esko6ONr3HQLRBn8et0ot2JBIROXZsTLZv3yfjiBmIQ1TFi6KUui6R1drZ3iED/f3qEsN+JyfH5NCh/XL02EHp6++WrVs3ysqVg5KIm+tZHeJwrtvOCGgxnnvN5Ljef/8D6rJduXKlbNmyRaNWcB/TfFHrPHVMVFiFaxjiU74g+3bvUWH1kYcekvZkSjoQH6KucOP4K0YgrprF7COUD+nPJdAXV8HRE77u4UY2IlZRnvnMZ8qSwX45eHC/Tv3P5qa9WID29oz2x9johLlvJ6yrDlnVPlEP4wQv5uKxhBw9dlxF5umprC8OQHTmgic8VkijrH+d17EEWjbusglfo9Zce1K/GYSL2VW6JjXv1IrygQgcveHXPrxfaHXfD7XuNW4s4MWCE1bhDD906KAeqL9/QCMwnLDqXlKZTFVTsApit3GLzuiLulJetLkL4fcLCLHHh47LyMhIYLq+tjGUsapbhYRV/1mH3wPoC8JCQa9RJ6z6X9hWyhsN7M9uj/Oo5ljV74EA+uAdVqfxWye2GtYDWbx4b+HeItm9mA28PVa6X5u3tFX6W3dXElZxH3biqimOaY4TfslaxpHC6kldz9yYBBYjAQqri7FX2CYSIAESIIGWIFA1Y1WF1eWSiYnEMa0U8qIVRvz6kjedX8VNCCgm+0tLjljlxDjsjKiCP8b5ggd44xA0xazM1GGzb/Oo4W3vnkfs/iA4mGMZV4oKtpphatxQcEo5MQDPDs5p455MnQjsxEd1fcQx1d9MrzO5qk4QxpnEtGp4PJlWwWVquiDbd++TkdEJiUbjEk0mJVtEYRVTaAtia9gNolEAmkNbEnXVCeU5n3DOJn8UD4gTE5P6wIpt1AmcNFmrRhQywkj5Q3M4m8/sTx+grXhoRM5yUdXsrzyPzi+enoiwahyCVrzE//uEVRwzMPUSAjMMivMqrBpm7phGaDdF0Zzo7doZFkZO9AbRDMLqVBaSXlT6Bgbl0ksukec+/yKNAMEwQuGSyZkpjcQoFoywcvDAfjl27Jj09HTL6tWr1d2pRaysSxHuVSQs+CMP6wmrml1bjMrI8ITcdttdctVVP5cDBw/I6Wdskee/8PnyrGedp9fM+PiUvlxB4TdMIx8eGtVs0r6+fhkdG1fRZ9XK5dLVbdqEy0cdlJilb29miURURken5MjhEZmZzmr/a7GpWMwTVuHQR/wJMkThyNVp00cOyt69OyUSKcj6DWtl44a10tGR8gR5rVpnb2nuvum/f0LMgWv2xptulOmpKTn33HNl6dJl9rpPKjBj/DPXEdYPC6t7d+/W4lVGWE1KRyolEZ02bjNWIxBXbTMqXPtwh/qXesIqZiRgGjja1NaWkq2nb5bJyXGNA8C2ff0mhxtCO8YGohZMkZ7SrICS8GPu87jvol8QrbJt2w4ZH5+0TlpTiMcJq+4aDBd8O1lhVfcbnurvfwvgiWcnetUHha6w8OX927lS6+vAZQ3R+0rgfZ6Juqm2OFHSnzGKPNSDBw9pn8B97nesuu8qM/W/JKw6xyq+m0r3TPMdlYjHVFhFFABcq7hm/Pf8hRZW0UYnqoaFVUWJ98H6HW3R+n4/MaHD3UEAACAASURBVC+PSzIq/s8vLKsYb7/T/G+UdBc+cRX/DheODLij1bsfvEbd711GVDWzWvB7kcuvryTah182h98TRnxCK7anY/XEr3VuSQILRYDC6kKR53FJgARIgARankCljFUjoEJYXSbtMZFEMef7td44KVQGtOKoe5gwvrqS/6L0XIoHE1f9w1QKdw9gEESciOXcJWaKunmyLDPpREQfINTtqg7ZuDpcnPPUPaS7NmIf7mHDPdyo2GOn/asQmzDFalzBKve3EQMgTkalGIkbYTWRkmw+KseGx2Q6W5BoPCHxZEpmiiisYjLa4Fg1LshS6/NFFAUrCatOVNVIALeeAjMi6MTkhD6EujxCiDo419kIq05Q9YRDK2SqYw3d4XM5KuvQQ3jYkVrv8/DDHBgYl5lP3FU3r+nbSs7TIhyi8yisuna46aA4NsQ3I96bOuAYA6agygmoHRXuMIteWJWY5PKm6FKqrUMuvOAC+Z0XXSyrV6+UmI35mMpmZSpr8jPhHIcouG/fHjl8+LAsX7Zc85kxZr1M4SjGv3HWOnG1lrCq2cxZCHJxObh/WH561S/kuht+rVnPL3vF78kFFz5bli7rl+kp5L5OyeSUic+AQzI7k5eenn7paO/UaeUjo8OyatVy6e7OaN/ixYfL6kRRLExrRr9PT8N5BydrQl/aQDxyOaGjo2M67bazo10yGbj4kioYDQ0dk737dsvIyJD0D/TIlo2nyZKlfQKhVseWradjirYFtDs9Jpx2jzzysDz44EOydu0aOfPMszS32jj6TaE888LFRE6YadhG2MJ9Ave+vbt2y3XXXCOPQlhNJVVcjUJYtfdiZKy6FxZ6fwmN49kKq9FoUaeAo32TU+OyaeMGGRjsUzEdWR/d3V2at4oM2HweL5rQ7oK68JHLi341YpzhCzDm/ESmpmbk2NFj2idGDTYFDSHm++99GHP+5WSFVTce3D7NCzbft4/v5dSJ/tJQxj3cD/a+fKL7PzFhFVm95t6mBcRGR+XQoUPaBAircE6HHatBYdXlrc544qC5bxphNZXAdWSKMo4Mj8j42JhGCJQWvMCx3wf2h3ov9kUBhHnYdBDzY7zosVm+J+JYxS70eNZ9a+IHzK5d0ELgBbF12ZocZbOY32WiJrgC36lue5vXbn5XcmOpKLge3feO/h1BYbZS4S13bP9540Wt//2HyaU3s3PgrI9hxhDuWzrjwr2gLu2h0neO//tMfwehsHqilx63I4FFQ4DC6qLpCjaEBEiABEig1QiEhVXPmRGJyPLBPulJxiQpee/hJ1ga2YikJQHRZXGWHjoCn0fwEAXBwD24WBuIdYSY/ZhcQLPXoNsm4KRybhH7wIKHVjMduiRUuil8WjhCn3qMhBmL2FxWrKsPJ3EVTfA4aNy27kHIWGzVrwthNZGWaCIlEfwdT0sB+0HsQCwueX34N87MkpjoPXrpg6tGDqirFs4tcwznptVJ7ha+qZINp5epdKzibwrib1If+kz147DIZ4UcO9XfFO0qieCasVo0ApJ5qgsWs9B+CfHGasGHL+PgU6ERhT7CUQK215x442ILVFh17bIZk45M9emwZix5onCVStn1rtdqgovbr3vgdGJuLm+yI/0ZfSXB37GrMye3TqPqCauVNq/Eya3nHFWBB/HwTvzDxQxwXcMzVLrruBiVQiQi+SzGaVLSmYxs2rRJLrn0Ulm/4TRJpk0UCFzbkzPTKmo49zjEk4cefEAmJyZk06aNsnL5CnWSYuq4i7LQlxowgOtLmWA0QKD9KiKiME5RHn90n3z/v66S++9/WM4775ny0kt+T/oHegWJI9E4XnrkZXpm2kxHzhclGktIJt2hrlXkRU5MjMmataukuweO1YhmxWLfU1NZGRke18JY5rotSiqZkq6ubmnLpFUMmpjEfnNaeAfnmU4mJZNBtjSK+kU0p3X//sOyf/9eQZ2pjRvWqeCbycRVeER79HKzLxRwLcBZi+OgT/fs2S0PPvigZr5u3rxJ1q5dp9e552SPmOJNYWEV69sdy+6du+W6q38pjz38sLSnUpqzCmFVBauIS7guCarBsVRxInKpKypk4ZqXTShGBZfwjGZvL106qBEQuDdN2pdCELoRcwCRFBESEJH1DzKkc3nPve6iCXDebW0ZzexGHm6pGKBJioWYqy/RcN/0Caul+7WZnaC8XXyGP0ajxouRSq9Mwld5uHJ7rWtSv7/8wmxoarZee6FiVF6bAxdCjZc5of3rmPFtq5XjfesEHItu5kLBCNY4NsY53NNHjhzR7QYGBjzHquZ3qnu6qCKkc6wagdwUr3IFyozQaF+MYvw5t3UuLyPHj8vMxISYtAmnQJr8WdyLcgVc86bQpfkeNSdkZpDYe5bNGTIvK9Cegm1P1ojECC2x0+P1xa27bfvdpvY3Df0exPc2trPjy0QxlOKMTGyQGVcmfh7fv3nPhGq4W/ahQWP+aV7QugXxK6Ywl1k0AzmYzhF4A+PWM/cBs42+eNF7K34vwfVif4eJmygAM2cIsUeYwZPS32/8rln0OfrQuZVNHnSw8ejbp57aZgvMmcRjt+BFBxcSIIHFR4DC6uLrE7aIBEiABEigRQhUElb1F/dIRJYO9EpvOiapgLCKB446D+M+16rbl8OJX90DTiCfyFNCbvYfdkjqA70YZ0fYTWmOYx6i3EOMc8U6wdK4SuwjkFegyjx8em0KPFuYf+CRAiIqHKsQVhPpdunsHpBiDFV4k3h60YcjnRrtua+CDhS4WPHw4+IK9LTtg6+KAT6VyUxJNA+6cAdhnyiigyl/zj1ZLqxaR5yXoRp2puHhze8UgtgTfDiKIA+yzuK5kyvkfipn+3NPXPZlrPpFUnOY8ugCs4twdEFpun699oU/DwurRhQqFfJyYrxrG0QCTHPWvGA4gTSmopSB6z10z7YhvvVnK6zWE3DC11hDTbNvN4LCqu5JCnCszkCkQoX3lAwMDsof/uEfyFnnnKM5pZFYRKDrwX0IkRDSgE5DjcVl797d8tRTT0k6lZItW7doNACyTLXYEKbWqyBgjJimgFv11uK8h45NyC03PSQ/++l1cuTwcXnVq18lm7asl3wBmYpZSWfS0t6JqbCimaeYbo4iVslEWmWQHdt3yczMlKxff5r09HRIPGkyT2dmCjIyPClDQ+MyMT6pQg6clcgFxXR/OL8mpyZVsHV5xHCIpVNJSbclJdOWkmQKGbN5OXp0RPbv26eC4vJlA7Jy1VLp7WtTR9nMlFFM4DgzMR9GMMK9YGJiQh586EE5fOiwLFu2TAtWwSHoCjOp+y2CvF8j/uCFC8YmxEm4Vu2OZffOXXLtL38pjz/yiGSSKckkS8Kq04i8Fy0VBD4jvVZfKkUDODEUAs3Y6Ijywv1V713qUjWRJvi3d22hinw2Z9x9NmfVjV1kd6fSKenoaJe2tjaJxZBj6/tGiJj9YV9hYdW/nv+7paJQ2dDFUb6SN+HC36aAuFTuBA7vJXy/DX/eSAarf5vwfaRMWLUZ4uFt3P3PXywL4x99o8Lq0SN6LS9ZskQzVs1LhCrCqosFyOOlhhG9jds66Mq0t3sZHxqS7MS4RG22qvcqNWKcnLmCGd8Q5M30ePd7gP1+0x2VnMy4OMx1ARc1BF+84izod6Xmr/sFTa+/3DXpFFfz4k/FVbyQKLoiluZI+B1Jv6udoGuFVfyyYV5IujZVHlzuJareB7yZGgV9Eeu+6wrhYpe+saUar+8FspY1Q7QKcuYhrCKDPYaMe/P7hcaHWNkW92844NszHSqwukXHAH6b0vue5vN4AjTWwXWLaJdHHnlMW43fRyisnuDNg5uRwDwSoLA6j7B5KBIgARIgARLwEwgLq1pQ1oqTRliNS9LUvDePDyHbTmBannt68q2jQmpoQn/ARRMWWr3GGUdU4KFQq207B1i5GKDOVHs852Jyzi9jyLNZac71Yafw6QNPOF/POzCm4EFYjUlMM1ZTksx0Sk//0oCwiockuDicoKgPK74Fwgrcqi5j1TTHOlbx0OZsfPahRqfAakVl45iDQyuRiGvxMCwmLsF/AC3A7E1Zx7bhFYL1lE9MWHWcqomDJfHUuHfDYqr7t2lbuRhhhNVSBqwrfOUcryUXW2PX8WyFVQhX+APRDw46zfANPBBbN1Njh6+41uISVoPXmHnwR/SBuXIh7KGA0yte8XJ5wW//tvT398G2rIaumWxe80hNFrAZy5j2u3ffPtm5a4f09fXJli2bzdR2G/8BrdAVqkOmsjWZV+QEgW7P7mNy1Y+vkzvvvF8Gl66Ul77kZQLNDaLm2PiopNJx6e7JSEd3RsYnRlVs6OzokUgkLpPjU/LUk9v1RdCqlSulr79HOjtT2tapqbwcOjAqI8NTWrXe5SxC1EN78e+p6SnJS05FIjMeEiqoptNJacukJGljEVD5/uDBw7Jv3z4tXHXa+lWyYtUSPbeILWTnhEg4TU2eaEEOHDggjz76qP4brmAIWRCxXESHeZHkMlZNtnItYfWxRx6W9mT6aRdWzb0L7TKV6+HadYIn/o1p/yXRzl7LyIm1LknkUkO4c4srVgR3XTrdpmJ++LpFAa5GhNWTuCxrblpPWDUCWW2BOiychnNi50NYNSKZK1blIhjMv51j9dixoyrCDQ4O6nisJaxq4Sr8yWdVpHPft7hm3EssBQuAiL4Ym5D81JQWVzNebCOeFjWuoijZfE6mps2LAwi9WAPOb/NiwmUFW2HVvcTLQyI0syjwchPtwPekEfvhUPe/jPW59L3ZG9YJW8hJIZeXGPLa1YVqXvC66CAVUnVV+2LZ/rv0O071F85e7I69DoxL1Vwb7nu70gAsvfpE5nMpK9n87hCTGF64JhEDYK4pdXJHzTljHdzLenp79YVNOp3xfhMz84LcPQVxHNpJXhPQpwcPHJR7771P8vblKIXVp+vuwv2SwNwRoLA6dyy5JxIgARIgARKYFYF6wmpPOi7wOVQSVstFVd9Dh68V+hjknhB87gvPWeoTOnUP9oGn3ClV2mm4srV72HfPcMYR6i8OZYtQuCbqo1jQLudcsGZqs8nw0wc2GwUQQw5rPC2JTIf0DBhhNRJLqpsli4dVKxQ6d5m/I/Bg6Ap1mamFtm1a3KeCsGqZwBGIh0x1zthCX05A9rtWtcANnGI1sun8uXB6bifgWIWwA05afbhCJmvJDVpy75Y0aye0epJKWd4jhHu/+DrfwmqhCMedeShVIbvlhFXz+GwKsJm+wNT65z3/+fL7l14qgyislEDBOPOgD1FxOjtjgjuMeqovAx5//DE5dvyYrF23TotZQZDUOAArUiJvWIXVCq5VN5anp3OyY/t++a8rfyq7dhyQF/7Oxbq/0fER6erq0Cn+2EdnT0q6ezqMCBKPSiqZlnwuIkPHhmXvnn2STCWku6tbBpcOSH9/h7qRpyYLsnf3cRkdRTEd49BSZ7h1feH/IfIUIazGcO1GpC2VkPb2Ni3KlMlAdMd1a15mHD8+Lvv27pHszJQ6Vpcv7zcRCBErzNuXBZOTU7r91NS0Onv37t0rS5culXXr1klPT495qWAvj0aEVVzDu3fslGuu/qU8rlEAackk4hItuigAFIQzOaXeS6myabyzc6y6e617AaJ50i5PUiMVSgV/XD6su+KN49440l17TEEuvMyISiqV1tiTsLCKu6u79+D+Vy9TdVZfgg2sHBZWwy5y/NtEtFRfwtu4eAy3xdMtrJrr2Tif/S+8zLT7on7PoMDU0NBxFVYxLiFy449zrDoBFm5xuK9VANX/NxEqOjZsjrI6/b08bfNytjA9I4JYDURJFPPqXMX3ko7PiOg1B5e4fu/NQKw1Aq3+5140eF/bJhfUfOcY9jg3ZC5rBimEVbjvbaara4vn0vdy0J2wint/TuIqWhovLYTfktDqLw7mRFb3e0UpK7bSCPB/V/pFVW07/tjIkMDvDKW41pKwbFtl7rVRO5PFzBaIWmFVX3BZR3tvb48sGVginZ1dOqvAdBDel8HtGjMva+zvDP6Xlth+//79cscdd0oWTuTQPYNRAA3cNLgKCSwAAQqrCwCdhyQBEiABEiABEKgprPb3SXc6IcmAA9UVoqqcsaUPL/qwVP552KmqD0y+qfuuR5wzwqzvz2uFxyU4nb1SL5oJ/6Xpc6XjmgcodZJVyMBzswado848gaAFUSOuRpMaB9DW0S3dA4NSiCSkGI0JnokKSFn16bThh2jjADQZgF4cgHWsmpxVGzxpT8gUajEPrpgaiQcgPDzhATfgBPIAlFw8+FG5g8o8VAce3MIZqXVi08LnVIm937HqHhqdUhR0q2ory4RV87NSoajgMaOaVVlr8XL+QvmCbhu/oFB5Pzi+EdmckG1a6gT/0uRPx9lf5VqfW2vNb2/g8zBnJ8LXOu9K29RcP4QRrmxvQbE2/9iIxuW009bLJZdcKmefc45k2jPmhUMRWaU5mcll1Q0Ox557UB8eGZYnnvyNVpZev369rFi5Qh3A6v5S4cWIYyqs2lgAI5BYZ7xEtBjV/fc+Kddee6MKoc9/4e9qbqpmAxYxZRhT9Sdk5ZqlsmLVoIqfaMPk5IyMjk7K6NC4jI+OSyIVl66uLlm2bFC6u9sl3WbiAB59eK8cPTopCc3zNP3rXOR6jSKPtYDpxdN6P2vPpKWnu1PFVThmcbx43ESjTE/B4XVYjh45LB2dGVm9erl0dXdIIgYnndk3piqjOnp7JiNHjhyVbdu26fW8cuVKK2IlrMBb6gr19eH+YtmCN7howS38ly/I7h075BobBYCM1UwgYzWCqmFzLqz6rycjcvoHlLkXVVtMnIb51H9P0PFgM5wD9ymNWcl5Lzz8+apuvXrXXM2bRoUP3T3WuQohLIUdpuY8bMlG+xKi1j3y6Wijv+nhKICK92evgKG9z6oL2ly3eCECYXVsbFTjGFC8yjmIqwmrOm1fIx+sY9UKoHgp6trjZW0XcpKMFSWO++vMjBQhsBbgEDXDBUk0eAmQs3mvEFdxP4AbU2N+IMorZ/xdct2aje14EtyTsoEEcsQDBH6Ae5XbRLVTk0WucSCFnI0LspGkOt1fNBPWzHrxRn5pEPvCCdx48P72xrjv9mpdr+77sdp3WslEamIQgmKmeWHislQ0RzWBSBSTH6+cCgWNcoBA3t3dIzGNa4npPRhxLupetkI7YhBwDLhgkd2Ke/ru3bvljjvukJmccRf7vxIorM72jsL1SWB+CFBYnR/OPAoJkAAJkAAJlBGoJ6x2pBISVxnFLKZ4g33KcA8bvr0awVIfmc2Ds5HP9NHDrzf5C0WZXZY+xwOHFrdQV6dfWA0KrdW603MX2arurmiV+9sU0LIuK3/b7YOKOdeSC6tQjEoeZ46qu0lkOvZI75JlmruKiIC8FrgKupXKHrCtWGWmNka8ByDNgfUcq07cMo4uPPQ4YRXuHVPEClOZgxWxzSnMvbDqzsH1m3mwKqmvlUSEgBNKRXbTOueYM9Nl/QquX4Cxo8W6eHS7gPg7f8KqiqURE99QcgibpuPB3r/MVtSsJ7AsuLCKk7MCto7XaFR6+wfkxb/3Urnwwgulp7fHK4aCYjOY/o+MQFO8zQg1ECUPHT4kT23bpi5QTHUfXDpoHuotPiMYu8L3fnebcZNPT03KzTc/IPfc/YD09iyVs84+V19AzGRxXcxIoYiMVyOswiWqYuv0jAwPj8rQ0JhMjE6JFKKSaU9r1isKXrW1wWlqjvvUk/vl2NEJwdR0Nz0f6gGEOzhqIfjmEQaAIkz5rGbFdnW2S09vlxFXkzEtDoN94Zxx3EMHUFE9L/0DPbJ0sE/a0qbgHAQizTNEAZ+RETl48KCKrCj4tHz5cuns7PDa4O9/zXfGmLPOsrCwiqnLu3bskGt/ebU8jiiAsLCqIopPWA0VrTPjePaOVf/4DzvXS/XUK9+hy4RVc6Erd1fML3B9LbSwioJZFb7r9F5nG1r+0qj83Otd99W+z6p+z9UpXlVpO9URvSnopmATXuLBbQthdWR4WMYnxiWTaVdhFS9D8KeUsWpygs30f+tYtVEAnmPVFq8yzTMiaFFzw3OSjBcEpR6juaxEcjmJFZHobH+niCJ2xxRzci9ZPPezthvXUFFfrKjzVp3P7ruvdLamFFZpieKlpfct5CtsZsedfifZ7xzjOrbFpqyoqr8K2Jcu1vsdKC7ljqRpB3af4ZeG7pr2vVMouYb1SwUbmhc+utiic27f+LEztZpVjNDsBGK8dNWcVXxfxUxVQPQHBPIlSwakp6dXkgkTsaEFvVSkNi9vTbYshFVTFA6fg/HuPXvk9jvv0GiPgKqqbanzFna2g5nrkwAJzAkBCqtzgpE7IQESIAESIIHZE6glrA4O9EsbiiNYedSIpiWR1XukcSKoc4PawjhGQYFAaKef+R4E1eNkXXLO32Sm5lvHq92X/4zC0QCBz9zzSECzc4Wq9FHJVCK39XKd2cM7pjpsrbhrn/y9h2aJSB6OmagRVjOdPdK/dKUUI3HJR2JaRb0RYdU8c5mHPi2s4UUCYN/hEumm2I0TVqenpvUMUeAF2zoHT4nBHAirIYElLPBV/Lf/AcsVr7IPqQGByDpowgJEJbHBc7ougLBq3LKuIrVxS6FwmPeAqyJXNWHYPhM3oWM1nF3r3JuaXhiJSVtbh7zwBS+Uiy++WAXSZCKpD/VwRmUhzuQKWtHbOK0LkkyndErvzl279AEdrilUvce0YqT76cuNGLzlpWnjftGhkCvK0aNDctNNt8v2bbtl08bTZeXq0ySfj0g2h3sK+igryVRUVq1ZKl3dGckXsloQ6sjho3L48HHJzxSlra1duro7pbe3W7q7O22mK3ITY3L40LAcOTIsyD1VccUWsTNCK7IKTd4vhOPJqQnJZ7PS3p7WSAHsD0WsnAMXXT4znZOjR47J0NAxybSnZPnypdLZnrZ5pGaqOK7S3Xv2CnIs29oy0tfXKwMD/RJPxNSNHb7GIFgbkclM2dWK7HCs2kJOEGp37dipxas0YxXCKu4tmGZtp2WjuJ466Lxp2fall/d+oJ6wqneuql8urSCsmgpiQQT17o9hYItNWHURDCquWmEVjtXJqSnN5sS41Jd5iaQkrNscA7iesKq/F7gXl3bsqiOykJNEPC+JaE5ihZzE8wWJYWaAA4sYGIw0KyoqX4x/hAjY6f4Y71lk+NqXOGZIB190IYrA31XxKL4v/b3hv9OIur6x6PWlkQJWtLT7NcKru0bstpUuB6OqWg3S7/AMuj3t1Wfdt/5ZGxXyrm2z9eWMPaaJ9rDRCOq8jQrEY81ctS8CIZCCZiqZkN6+PuloR861zWW1wqq7rzhBHPe9iAqrMeWw/+BBuUOFVVeArsSQwursf9fmFiQwHwQorM4HZR6DBEiABEiABCoQKBNWffPd+np7JIWHdN3O+SS82Wf6s+CkT7iOoiZL0T0QeFuWHKluiqDLTtPV4ZbwtjEPL/5IgOA0vNKJOIesOlzLFiusYrqx/Uydsi4qzRbU8ee/mtVKxZPMv40HBtP+o4m0dPUOSN/gCuNYFeNYRXEV98CkW4Rcjf6HP3XkYl92eiOy0nR6q+/pT58pC0bUgbgKYRXuEuMgQtZrecapOW6JvBEA/YJKSUApN5zA/ROMWTDMrX+32lTX0I7Mw7DPMeQccq5oh83Cc60Miw2e47VMVMUWUSnWjjG0fVDK1nWuKY+Ka19IZHL9rA/smKpqMyDxoIriINpOO1XdTVdXPM7d5B97wef8slGJfq+1mCr0pTXKXHxlYz344K7nXKcNpdRke5wqbdJhjBcHeZHzz79AXv7yl8uaNWtUIDWuTsRkFCQPF6kWj8G04IJIHA7vqAyPjMj27dtlfHxMVixfrnmr7e0Z96bFm3br9BG0HToGxvzu3fvktlvvlNGRcTn9jLOlvaNXioWoIDIxnkhIsZDX6fZLlvZINFoQRAiOjo7I/n37Zf+Bg5Jp65SOji6NAejoyEhnZ7sez8RqxGR6KifDI6MyNjou09NT6oiDSAhnFypta5XxbFbFTLj4RkaG1am7eu0qGRwckEwmra5V904EOYkT45Ny+PBhFY8HBvqku7NDEihyhfPKFzRbFbmqWNCu7u4Oacuk1cVu7hnBvnQZks4NjPbAve4Jq/mi7ICwqhmrD0kmGZdMPKZiFXyqmhUZjZlXJlWF1dJY865c//iz04Yrj1lXtd23gRuAZfdA33FKb608wdfFQ4QHL1hqFIDN8NS4gFBjAq7yCsNfHXluqKvgXPsadLvX7fRPpdiSELfq2rOuWBYl4HNWmku27kVbdl0Hzil8L3L97WOlRYv0XOBWNQWrIKIhWmJyckJGh0d0zHd2daljFd/lmF7uHKu4D6og6xyriALIYh+2f/TL1H7P6AQTk3+KY+HmnYgWJBHNSyJSkAREVRSxsnmrKvRZUVVd2l7esC1c5V4uZPPGBavnUd7ZOgPEfneZ21e4fKZ9eWu/myCsGuHSvLzQBQWzzP+Y33M80GE/bPCdgzczw37P6GUXvnDscY0zFyu47+XSmCyJqHZjzw1r4hLwe0fR10YU63NuVBc3hMsP9zncb5Gvij4AC32h5X2vlyJQ4HjV75qYiRIYGhmW+x54QO+DWPK+HNhwHnDNLzR+SAIkMG8EKKzOG2oeiARIgARIgASCBMqEVfdwVixKui0lqWTKOkvNE0wwTQ8P1aUiDvoAosVowg+tpQdGPJj5hVc892OKbVkkq/0Btqw89d0+/8D9iYeFGg+1YWHKPcT6H2adcGv+LrmTzBRAPJDkdc5yJJ6WgaXLpasPGauY1Ggcq3lPWHXtqjRd33yGhy8U1TBToeFWjUgEVbJ9wqqbnuncRMiym56Z0QeitkxGha3gEnTh6FGsGOAKQAVCYMsuhKLkkSXpFD1bXMu/Wr3iLPbp1NvEiaZ4YIWYiHbA1RieVhhuintoIAw3tQAAIABJREFUKznCSuOnmKvwJO3fgZf3aLYpK3Jjnti9LQIO2ohxQuZtxiqeiLE9hFX8rQ/+eDj157xaF3TppJEVWFthgQfcv4QzWk0pl9JiCqmUGOjVFTpEwD2neYU12oDYDefG0sPY/XtvHErHLlr3OR6qN27YKC+/5BVy5llnSSKaUCcbBE6Xfah5qxD+8jnMwMeFrdOFjw8NyY7t23Vq/8aNG2Xd2tX6gqBQMPmhur1ORS1oQRU4pDAtGRl/Dz74sHR29sjGDVsFdW8iyg47j0lbqk2dnsg7xTWazsRkZGRIDh7cLwcPHZS+3n7p6uqWjo5OLYqUSqAokq8ijJ0WDcfq5MSkjI5N6LHh7sI1Buce8iYx7icnJ2Xfvv2C4lOnnbZOVqxcLl1d7dLekcZpamwA+mRmOquu1anpaenp6ZLOThzbiK8QtEaHx+XYsWOSacvo/bWnpwO6p2/xiWtO/0FhJC0wVJDsDLJljbCqGbd5kZ07d8m1V/9CfvPwQ5KOi6RjUUnGkJ8NuFGTxegbMsFIj9LYcneQ0lgyYwh9Un3BvdHeM+1K5rp352H/v1Z8hh2PFTNCrSs6V0CGJ45l8nnDS1goDYuYGJv+a0S/U3z326rOeSusupzQGiCCL5RCK4JCWUGu0EupcrnYPyz8hZPMz7W/fPvQl4ah4wZjJawb1FfgEJ9jfCMLGdEUY8Mjuk9UkUc1eXzP6He2uhztFHIrxOKFA1744W8jXKPon8tXN2PHZQOrsCoFSUhRkiquiiQiVlgtZEXycI3nNUEdt/icjSewKUK+GxJ2Y198uSn0ZSdt7iml733f7x9uJozNVNXIHeuy90RR+8rYzc1xIq1rROnu7PteCnynwLlv3OmBC8/+wPRbpZFUuk5rCZfIw85Lwoir9ij4zcz8HoHcajPWgteE77ce2w7zl409cC+D7fcZXuSMTU7Irj17tC+wb8xK8E6JUQA1bwX8kAQWigCF1YUiz+OSAAmQAAm0PIGwsFr6Zdv8cg7xwv9A6KbT+x7tKhSqco8U5U8PeOD17y8WRY4lilhVEYKs66JaR+FI8NSGPSn+9fFQ6HcJqrBpM/P8j6Lewzja6GkFEIvhcBOtOJ5IZaR/cLlkunqlGEloxqpGAZgCxeZRRR/Yq4vL5pHYuEacuKpV1n3bmKmOpQIjRmya0odgU1DEFNwJLr6iYSrKGJeV+VOaSui2CValLko+Oxnoy0quVv/xyj4PiZaaAWcFXp2e6YTVGledMfpUc4dFjKiJKidVloKK4j4RMhSxoOPMG2rWvVVKSjQ5mFZYxUM32o3oBUQC6DNsAU7AoNAUFGWKUqylQ2F8FErCZqXTwDRLv7RqxohPHAjlPZZNSa4UCOk7kNHBzHRSt0B8U1OuHb/eZ0ZVUDcqxJaLX/QiueCCi6Q90ympZFpiEFbVEY5CT3kVVmcgtMAoCbd7DFP3c3Jg/37ZtWunJJMJ2bp1s6xcuUKQXYyMUK+ommYPY0p8UYaGh+Txxx+T48eGZf36TTK4ZLlMTqFgE+Diak9IKpGyM7RBK6cC5sjIcRkdG1JhFoIqpjSjqAumysbhsPW/vMDUfB2jRhCFcxXtxzaZTEbdfBBc4TKdnJqUPXv2yr79+2VgYEDWrVsjg0uXSE9vpySTtghXsSgzM3ktADQ+NqbTpyGutrWllUNuJidDx4+rMAq3ahteXKUhTJc61EWWaL9oDIC5HlwUgFZinzEV2TWGIVeQHdsRBfAL+c0jD0k6EZW2eEyFqxgKCOn4L70OM+KR7jw0InA4n7vdi7swsxAqW6CNFKs52P4Ch86Jb+6GNjvSL7aGspP1tmWzpive1UzxKryUUcGsQnvqTbPHC6qACBm6L+i93z9jwJ9DavmHr7NAU6ves+xamiVc+8ZQ532MqbpYY9FPa73TcVPsnZDoxpUVVsfHxmVspCSsdvf0SCqZNNcM8qbtLAl8B6mTO2+uD/wbL6Q0J9didNo6PtPP8UJK8lq4KhHJC2q+YYxGCjmJ5LNWLM1JFhmqBZPhWSq26H4r0VAA+91cOtFKIqSOk2oivMVkCja5IlhGNKwmmga+6/Q+WRrP5nLyvaxD1AnEyKrfUcECiGXf4hU29J8jBNVcJCn5SEKvL29cal67KQaoWdbuBUQE/WILZLqz9I8Ta/t1p4CPcK3BsXrw8GGBJo6hC0e+W/yzNmoOSn5IAiQwrwQorM4rbh6MBEiABEiABEoEwsKqeRS27piiqGPVL4SWPduFjDTB57qwi7LkJHEtwP5QObvWUssxhef5WOBBvnxP4YdmJ2v5HVKenwMPJ4FpmZhOW5R4IqrTIdOZdukbGJRYok2KKqpGbcZqEES5a9eQ1T/GphcQVs2DpC9CwYqh7klZRRQIKvmcinzqogw4DEOsrX7oCataDCvIxhML9ceYFooc15Irpbzafe0rR6MHfA+YZvq8cS1pcSDIX1ocpNZSEoPL14pIFKqlmZ9ecScoNhRwe4adtyEIrpCL2RkmHYNTqQ0qC0Wj6szU6yBUe8vojsG25MMrBVqKcwg6y8zU1dI+4BYKC6v+XZS5u8MFiTw8lVUWPVbYQeg7BfRbKo3p+o6KyNT0lArMz33+8+W5z32e9PcPSjqVUWHVOcMQATCTm1FhFeMUU4h1yr4U1Q23c9dO2bd3r/T398nW07dKT0+PJGJxrSiuwoEt5Ib9HTp0UB5+6GGNyDh965nqWp2ZRt/qBHeJFOOSTKS1gA2yVZG3CqHy+NBRmZqa0BcPmP7qxCC8esE0fr8ABzoQ3NSxli/K2LgVVtvbtXgPhDAIriOjIzI+Pi6HDh2SHTt2SDKdlPXrT9Nog96+bsm0t1nXfVGmp2f0XJH1ivPu6jLiLhySUxMTWrgKL3q6u7u0jYadGXvhIY1+Ui5e8Ss4VmfEVGKHmGXiBXbu2CnXoXjVow9Lezol7Th3vAiy1mYw8vdlwJEaMPCW57Ca4V1DWIVoE7JQB2cIuMHo24cVi12bzHi2L5nKIahoZyrE5819MyxQqpgXvAZNkbzSou59353B+46rcSvyMih9+dDVVjdMa6uaYcdqWRxBDTHOIAp/xwRf0LgYFkfCnKP/wjYt9ByaPmF1empKxscn1LmKqendXd0CYdVzCGtxMeNYNTmnOX3xgLxfjf6w9zwz3dxo+frSQl3+JnsZTtNIfkaihawKq5oWoq7TvAhc7nCsWlHV33t6Chat/r7g/yWkaLJRA32tUTumrcbtH1zABWMB7XZ9rAfwvruC/ajfzb5ryMTFmDFrrtzgyzp8L2MWTaVoB7NnfM+Utg+3T0dS+MvatxJ+58hGEpCprcBr4jggquJ89W/rMHYvPBDbggJX3h3d/3uO+10BvyPYNRBBdPT4MTl8+IiK3Hgx5BdT/SJrjUuIH5EACcwzAQqr8wychyMBEiABEiABRyA8ZTJMxjwM+txy1Z8HqkANP2yWslbdrkLPxOWPQbVXsHlq1fu00gOOXxDznD7BZ9DSDm0Wq8kwQ+ammR7pXCuVowRriMVqCzRnb/8qmxoYMJXZB0vPyantwZNrnXHsz9ir8Mxf5rQMiQPBCekNXDNVdQXvhL3iXbX3Vl4oJtAZNTYOt7lubqE/D9a330DWpOVthAKsVEtA8bueKjc03KZwN9beewP9MAerQJT0xpeKF3ALRqWvv0/6+vpMzi+KnViLmg5Rl0GrwgMe9s2DvhMwMZ1+fGJC3VQ6RT6d1v/XLEUrDpuXHRF1Z4+OjalAAucpXgKYB3sn1Bnnu3F0GucZxEsVegp5U8TFXVz2Sqs0hdzvjlZ3XaGgxzLbG2EI7jwImTMz0zIxMamiUXumXQvJJRMJFZBNTrQRrSA4OcFe3c5abA4ZhSjyZVyXKIimIogfcoXr2V2SKra4QkDWTWn0nKLGFBw+dFjGRkdV4I1bsVbfa4REzHqjs9I1X/Uasu0ta7YVbYLDMCR8+j4s5VdWuaFhujpyKJ3wVeH7oOI1FLiQTuyq8hy+DV33tS+8YBuD34N6V7HHqETBE1b93MLfxQ2eojmMk/jM/3vOUitSJuxLEfctZeJrjLCr14y+qLNZ5D42Jfdk4PZhXZV6gahwiy40hetsW6xLPzChoALOgKPbfl7ZSVzO1+3OXRcGg+VQc2p78KowAnapceW/4ZTn6YZPpV5X1WyOOo/xgik0onwvEY1j2Pd7W4VoH/NpaR0/R9y/cb9D/JB95xX41qsl/M7B1w93QQIkcIIEKKyeIDhuRgIkQAIkQAInS6DeFMqT3T+3JwESIAESIAESIAESODUI1IzFODVOkWdBAk1JgMJqU3YbG00CJEACJHAqEKCweir0Is+BBEiABEiABEiABJ5+AhRWn37GPAIJnAgBCqsnQo3bkAAJkAAJkMAcEKCwOgcQuQsSIAESIAESIAESaAECFFZboJN5ik1JgMJqU3YbG00CJEACJEACJEACJEACJEACJEACJEACJEACJLCQBCisLiR9HpsESIAESIAESIAESIAESIAESIAESIAESIAESKApCVBYbcpuY6NJgARIgARIgARIgARIgARIgARIgARIgARIgAQWkgCF1YWkz2OTAAmQAAmQAAmQAAmQAAmQAAmQAAmQAAmQAAk0JQEKq03ZbWw0CZAACZAACZAACZAACZAACZAACZAACZAACZDAQhKgsLqQ9HlsEiABEiABEiABEiABEiABEiABEiABEiABEiCBpiRAYbUpu42NJgESIAESIAESIAESIAESIAESIAESIAESIAESWEgCFFYXkj6PTQIkQAIkQAIkQAIkQAIkQAIkQAIkQAIkQAIk0JQEKKw2Zbex0SRAAiRAAiRAAiRAAiRAAiRAAiRAAiRAAiRAAgtJgMLqQtLnsUmABEiABEiABEiABEiABEiABEiABEiABEiABJqSAIXVpuw2NpoESIAESIAESIAESIAESIAESIAESIAESIAESGAhCVBYXUj6PDYJkAAJkAAJkAAJkAAJkAAJkAAJkAAJkAAJkEBTEqCw2pTdxkaTAAmQAAmQAAmQAAmQAAmQAAmQAAmQAAmQAAksJAEKqwtJn8cmARIgARIgARIgARIgARIgARIgARIgARIgARJoSgIUVpuy29hoEiABEiABEiABEiABEiABEiABEiABEiABEiCBhSRAYXUh6fPYJEACJEACJEACJEACJEACJEACJEACJEACJEACTUmAwmpTdhsbTQIkQAIkQAIkQAIkQAIkQAIkQAIkQAIkQAIksJAEKKwuJH0emwRIgARIgARIgARIgARIgARIgARIgARIgARIoCkJUFhtym5jo0mABEiABEiABEiABEiABEiABEiABEiABEiABBaSAIXVhaTPY5MACZAACZAACZAACZAACZAACZAACZAACZAACTQlAQqrTdltbDQJkAAJkAAJkAAJkAAJkAAJkAAJkAAJkAAJkMBCEqCwupD0eWwSIAESIAESIAESIAESIAESIAESIAESIAESIIGmJEBhtSm7jY0mARIgARIgARIgARIgARIgARIgARIgARIgARJYSAIUVheSPo9NAiRAAiRAAiRAAiRAAiRAAiRAAiRAAiRAAiTQlAQorDZlt7HRJDA7AocOHZrdBlybBEiABEiABEiABEiABEiABEiABEiABEigJgEKqxwgJNACBCistkAn8xRJgARIgARIgARIgARIgARIgARIgATmlQCF1XnFzYORwMIQoLC6MNx5VBIgARIgARIgARIgARIgARIgARIggVOXAIXVU7dveWYk4BGgsMrBQAIkQAIkQAIkQAIkQAIkQAIkQAIkQAJzS4DC6tzy5N5IYFESoLC6KLuFjSIBEiABEiABEiABEiABEiABEiABEmhiAhRWm7jz2HQSaJQAhdVGSXE9EiABEiABEiABEiABEiABEiABEiABEmiMAIXVxjhxLRJoagIUVpu6+9h4EiABEiABEiABEiABEiABEiABEiCBRUiAwuoi7BQ2iQTmmgCF1bkmyv2RAAmQAAmQAAmQAAmQAAmQAAmQAAm0OgEKq60+Anj+LUGAwmpLdDNPkgRIgARIgARIgARIgARIgARIgARIYB4JUFidR9g8FAksFAEKqwtFnsclARIgARIgARIgARIgARIgARIgARI4VQlQWD1Ve5bnRQI+AhRWORxIgARIgARIgARIgARIgARIgARIgARIYG4JUFidW57cGwksSgIUVhdlt7BRJEACJEACJEACJEACJEACJEACJEACTUyAwmoTdx6bTgKNEqCw2igprkcCJEACJEACJEACJEACJEACJEACJEACjRGgsNoYJ65FAk1NgMJqU3cfG08CJEACJEACJEACJEACJEACJEACJLAICVBYXYSdwiaRwFwToLA610S5PxIgARIgARIgARIgARIgARIgARIggVYnQGG11UcAz78lCFBYbYlu5kmSAAmQAAmQAAmQAAmQAAmQAAmQAAnMIwEKq/MIm4cigYUiQGF1ocjzuCRAAiRAAiRAAiRAAiRAAiRAAiRAAqcqAQqrp2rP8rxIwEeAwiqHAwmQAAmQAAmQAAmQAAmQAAmQAAmQAAnMLQEKq3PLk3sjgUVJgMLqouwWNooESIAESIAESIAESIAESIAESIAESKCJCVBYbeLOY9NJoFECFFYbJcX1SIAESIAESIAESIAESIAESIAESIAESKAxAhRWG+PEtUigqQlQWG3q7mPjSYAESIAESIAESIAESIAESIAESIAEFiEBCquLsFPYJBKYawIUVueaKPdHAiRAAiRAAiRAAiRAAiRAAiRAAiTQ6gQorLb6COD5twQBCqst0c08SRIgARIgARIgARIgARIgARIgARIggXkkQGF1HmHzUCSwUAQorC4UeR6XBEiABEiABEiABEiABEiABEiABEjgVCVAYfVU7VmeFwn4CFBY5XAgARIgARIgARIgARIgARIgARIgARIggbklQGF1bnlybySwKAlQWF2U3cJGkQAJkAAJkAAJkAAJkAAJkAAJkAAJNDEBCqtN3HlsOgk0SoDCaqOkuB4JkAAJkAAJkAAJkAAJkAAJkAAJkAAJNEaAwmpjnLgWCTQ1AQqrTd19bDwJkAAJkAAJkAAJkAAJkAAJkAAJkMAiJEBhdRF2CptEAnNNgMLqXBPl/kiABEiABEiABEiABEiABEiABEiABFqdAIXVVh8BPP+WIEBhtSW6mSdJAiRAAiRAAiRAAiRAAiRAAiRAAiQwjwQorM4jbB6KBBaKAIXVhSLP45IACZAACZAACZAACZAACZAACZAACZyqBCisnqo9y/MiAR8BCqscDiRAAiRAAiRAAiRAAiRAAiRAAiRAAiQwtwQorM4tT+6NBBYlAQqri7Jb2CgSIAESIAESIAESIAESIAESIAESIIEmJkBhtYk7j00ngUYJUFhtlBTXIwESIAESIAESIAESIAESIAESIAESIIHGCFBYbYwT1yKBpiZAYbWpu4+NJwESIAESIAESIAESIAESIAESIAESWIQEKKwuwk5hk0hgrglQWJ1rotwfCZAACZAACZAACZAACZAACZAACZBAqxOgsNrqI4Dn3xIEKKy2RDfzJEmABEiABEiABEiABEiABEiABEiABOaRAIXVeYTNQ5HAQhGgsLpQ5HlcEiABEiABEiABEiABEiABEiABEiCBU5UAhdVTtWd5XiTgI0BhlcOBBEiABEiABEiABEiABEiABEiABEiABOaWAIXVueXJvZHAoiRAYXVRdgsbRQIkQAIkQAIkQAIkQAIkQAIkQAIk0MQEKKw2ceex6STQKAEKq42S4nokQAIkQAIkQAIkQAIkQAIkQAIkQAIk0BgBCquNceJaJNDUBCisNnX3sfEkQAIkQAIkQAIkQAIkQAIkQAIkQAKLkACF1UXYKWwSCcw1AQqrc02U+yMBEiABEiABEiABEiABEiABEiABEmh1AhRWW30E8PxbggCF1ZboZp4kCZAACZAACZAACZAACZAACZAACZDAPBKgsDqPsHkoElgoAhRWF4o8j0sCJEACJEACJEACJEACJEACJEACJHCqEqCweqr2LM+LBHwEKKxyOJAACZAACZAACZAACZAACZAACZAACZDA3BKgsDq3PLk3EliUBCisLspuYaNIgARIgARIgARIgARIgARIgARIgASamACF1SbuPDadBBolQGG1UVJcjwRIgARIgARIgARIgARIgARIgARIgAQaI0BhtTFOXIsEmpoAhdWm7j42ngRIgAROmMCTT8bkrW/tlocfjstznzsj//RPI7J8eaHm/vzbnHlmTr761WHZuDF/wm14Oje89daEvO1t3XLwYFQP83d/NyZvfvOERCLBo+Lzd72rS37966R+AA6vetVU2XpPZ1sb3ffx41F5xzu65IYbTFt/8pPj8uxnZ8s2/8xn2uWTn2zXn7/vfePy7nePN3qIU3a9Q4ei8uUvZ+Shh+KybVtM9uyJ6bl2dBTlrLNyctFFM/KqV03Lxo25Rdn3p2zHhE4sPMYbOe/Ffi9q5By4DgmQAAmQwKlJgMLqqdmvPCsSCBCgsMoBQQIkQAKtScAvkoJANeHR0cnnRf7xH9sFoh2WxS5mzMxE5KMf7ZCvfa1N21tNPP72t9vksss6dZ2Xv3xaPvvZEenpKS7KQUFh9cS7JTzeK+0JIitE6Le9bULi8RM/Frc8cQIUVk+cHbckARIgARJYfAQorC6+PmGLSGDOCVBYnXOk3CEJkAAJNAWBsNBUTyh95JG4vPWtXfLEE0Zxqrf+XEOYmorIAw/E5frrk9LZWZR3vnOi7iHuuy8ub3pTt+dO/OxnR+V//+9Jb7uhoYhcdlmX/OxnKf3Zv/7rsLziFdN197tQK1BYPXHyjQir2DvEVbiWX/rSxTsOTpzC4t+Swuri7yO2kARIgARIoHECFFYbZ8U1SaBpCVBYbdquY8NJgARI4KQIVBKa3vGOCbn88nFJJoOOTbg/P/axdp1K7Zb5FlbvuCMhl17aq4dvdHp7uN0veMGMfOlLI7J0qYk8+OlPU/LGN3br///+70/Lpz61eN2qaCOF1RMf8tViLHI5keuvT8kHPtDhCfBwrH74w+OSSCxO5/KJU2jOLRsd9815dmw1CZAACZDAqUyAwuqp3Ls8NxKwBCisciiQAAmQQGsS8AtNEBqRNYq/v/KVYbnoomBup8srHR+PSDpdlCNHovPuWD0RYRU9W821Ojoakcsv75TvfS/dNC7FRgUmZqyWX9O18oGLRZHPfa5dPvEJE3PxhjdMyt/+7ZiOdS4LT6DRcb/wLWULSIAESIAESCBIgMIqRwQJtAABCqst0Mk8RRIgARKoQMAvNP3FX0zId76TVnH1f/7PKfnYx0Z1uj2WiYmIfOADnfo5ptGj6A8KPVVyrEIA+f73U3LVVWm55ZaECpYoroR9vuxl02VCVSPr15saXM+9CkfiP/xDu3z+80Y0e8lLpuUznxmVRx+Ny5/8SbeMjUXKzvnAgahccUWbOloffDDuncdrXzspL37xjOfoRTzBhz/cIf/+7ybHNVxM6r/+Ky1/9mdd+tk//7MpioXFCZ9wRl522YR8/ettytetd8EF5QWp8FmjAlMlYXUu2vqhD40LBO7PfS4jN96YlFWr8vKnfzopb3zjpGaSXnllSr71rTa5556EFjUDrz/5k0nJZMxYKhREnnoqrsW3fv3rhNx5Z0KGhqLS01OQF7wgK3/6pxMq6rsCY05Md2Ott7coX/1qm1x5ZVrH4XnnZeVtb5uUSy6ZqpuJWq/wmr+vwsIqnM833ZTQMYF2o83PeEZOYyNe85pJWbasVPQN1wvE+h/9yFwDWJ7znKxcfPG0vPKV07JyZanYGwTde+9NyLe+ldZrCucEpnBWv/nNk3LGGaVCWv6+r3Tt+fvcjUN/n3/0o2PyyldOaU7yj36Ukg0b8vKFL4xoP6EdTz4Zl//4j7Rce21KwMr1Cc7vec/LemN+796Ynp+7Ntx6uDc8//kzgX7YvTumYzu8T3B78YunvXFR7wbdyLhvtF041/37Y3LttUm56aak3H13XLm7e9XrXjep9wiXsevG4PnnZ+Vf/mVEolGRT386I1ddlZJcLqK5zO95z7isWZPXcf/FL5prIx4vysteNiOXXTYua9cuzgJ/9bjzcxIgARIggZMnQGH15BlyDySw6AlQWF30XcQGkgAJkMDTQsAvNEFIfeCBhIp74YzJX/0qqTmlWD7/+RH55jchLpULq9gf8kohRFRaIMD9zd+MeWJKo+tPT0fkHe/oUjGu0lJPWMU24XzYr31tWO66KyFf+UpGz/f//b9h+e3fntHdw537nvd0qbhUafkf/2NKPvKRMenvL8jJipUoqLV5c17+7d+MMAvH8Le+NSTnnJOreOxGBCZs+HQIq7/zOzPK6FOfalcx2r+gXyFgf+xjHWXtxmdvf/uExGKmHzCWtm2rzDbcF36X8sc/Pio/+EG64vjyi9bVLpZawira/vGPd8iXvmSiLt7//nH5y78cV4EXQiliML72tVIMhv8YEHe/8IVR2bQpJ5UiM/zrgh+iKJYsKSgvjD/0VZgntgGLyy8fkz/+YyNan6yw+od/aET9H/7QCPhOKITQi4zhv/mbUhSCv80Y75/4xKi2p9618aEPjQniRNBeiKp4qVDtfvDe945roTAIlfWWeuN+Nu3CSxPcT265pfL9BG359KdH9aUA+t+NQZz/hz88Jt/9bloFVP+CGBGI1njJApHWv0B4/cd/HNX7BRcSIAESIIHWI0BhtfX6nGfcggQorLZgp/OUSYAESEDgUIvJW9/aLQ8/HNfMUriqnLvy935vRj7zmRF1qb33vV3y4x+n1JmFglF//deduo3fNYciUG69WnBdcajZrA+338kKq/m8qFMPIhYWuAF37ozJNdckA27V/fuj8s53dsnNN1cXXbC9EwtkXu2oAAAgAElEQVSz2ZNzrIZZQVBFFMNpp1V2uNVz71Zi74TnkxWBT/Si+d3fndFiUH19BRkZici7390lP/mJKRZWafG7Rf3Caq3j+8W/autVE1YhnP7whyn5yEc61IkKgfSrXx1RtyjcjV//ekY+9KFywdh/nLe8xbw02LUr6l1TldoBZ/j73jemIrN7YVFJVHXbwr365S+PqOv7ZIXVcHtwjX/pS8MyOhqtKYDC6QpndT2hFPvHi4FvfnNYzj03K34HcCUW3/vekLzwheZlRr2llrA623bhmv3bv21XUbva4h+zjY7BavuCIHvFFUPah1xIgARIgARajwCF1dbrc55xCxKgsNqCnc5TJgESIIGQsAox66/+alw+/OFOFVGxQATt6irqdHksEMc2bsx5wpFfWIX48JrX9KjzDj+HAxZCAqZ+f//7aY0SwGeuKNC998ZntT6KCJ1oxqrr7Mcfh1uyS554Ii4DA8ZtiuUb3xjWKcxY/GIQnIh/93djKhLBiQghBs5FLM7th/2cTBQA9gWB66MfHVUxFaIPphBXc/EttLAKxyWyRyE+PvZYXEVoiOzuPP7+70d1SjScqf/n/5jP/OMEQuUvfpHSqfMbNuS8uAn/+nDGQkzs7S0E+hwCFZykcBIi+/Saa1Ly3vd2anyF6w8IkdWWSsXawutiWvsnPzkmf/AHU+pWPHbMCO3XX59UxyaO//rXT0oqVdQoib/6q051L7rj79sX9QqsIR4BDkfEIEBQvv/+hLYb64ZFbkw//+u/HldhElPaL7+8QzlhcdcMrh/3guFEogCwL/9x4ATHixPEG1x2WaceC/uFQPy8583oGIRomUiIrFiRD1wb/nGA/fivDSfE+l3TEKovvdQ4Zg8disrttycEcRf+CIVaN+Vawqr/mm2kXTiOc6uefnpOursLeq5wmr7//Z36siV8b3NF8zC+wAdRBuhDuHz/8z+N2xyfwdl78cUz2t8f/Wjps0Yc1fxSIgESIAESODUJUFg9NfuVZ0UCAQIUVjkgSIAESKA1CfiFJucShOD5trd1q1iFqcM9PUX5xjfaPFcnfu5crn7xARmjELmwYJo8xCCXk3n0aFTe/vYujQ9wx0FG42zWhyB1ssIqXKuY6u2fru53R+LzT36yQz7/eeNkC58Hzv1d7zLngQU5lmefnTtpYfVknHuNjNy5dKz62xp2/vk/8wuHlUTAcLv9wlk1YdW5QiEGYvG7Xxs5Rj1h9X/9rynNyly9uiTO+qML4Nj+7GdH9JrAApEYLmj8cceHExXXz/33x1Voe+1rpzRb9Ywz8oKXA27xT0f3uzzd58jodPm/jgc+Oxlhdf36vEZewInrlnpjvtp6znnuPn/iiZi85S3dKja78YaM2be+1eQLX3hhVvOZn/vcrIq0jUz/94+RasJquP2NtKvaNVNtzPrvO37HMfbzy1+m5A1vMC+ewp9Vy1du5JrlOiRAAiRAAqcOAQqrp05f8kxIoCoBCqscHCRAAiTQmgQqCatwS/oLPYEMhB9MT0dRoWrTqf3utFo0nZD5z/+ckU9+0rg/G1l/LoRVHCcsrlUTA7FuWPAMuwzhwkORm5N1rIYLXtXiUS9r0m37dGSsYt/htlYqmIT1asUO4BxQ+AfOQDhaw5mU1YTVcJbubMXb8NiFAzubFXnf+4zrNOxWxXk0Og3cCatwHSOLNZxDC5H17W+fVLcrxrK/Lc95jnHo+t2b/s9dPAQE3ZMRViuJz+F+qibyh9erNUZdP+GFCpy3LtPVbQORFfmqyBd2L1/q3QeqjfsTaReOhfiHq69Oyc9/npSHHkqU5SlXc6yGx2Ctlz1+YbWRHOh6DPg5CZAACZBAcxKgsNqc/cZWk8CsCFBYnRUurkwCJEACpwyBSsIqRB8UFsL0Z1egBcVoLr98XKcNn6yw6lxdn/98e0PCqt8FdrKOVXRcLWEyLNL8+78Pq3DqlvDnmN6LKcEUVo1A7hddqwmrKBjmMnqrXUgu+xNCYq0+P1lh9atfHZYNG8wUd4x3LIh/gOAKd+dshFW/OIr4i1tvTcqXv9ymcQX+5U1vMlmse/aUnN+VYgwqXWf9/U+/sBoe89XGfq2b4Kc+NarOdCwQMOFOh+sdbla3IFYBBaJcQa16N9W5EFZdu3B/QzQJMm6rLf6s41pjkMJqvZ7j5yRAAiRAAhRWOQZIoAUIUFhtgU7mKZIACZBABQLVhFVMcUZuIPIj/YV8sItqwqo/CsAvrFQDP9v1wyIXpmzjT6OON9eOWsJqvWnR/rxN7A9CIkQxNx3c/cwVqQHHb36zTR2RWPw5i9WcnvUG6sk4Vv1T1+eqrbNxrCLP8j3v6VQHI1zQH/zgmFx66bRmkPrPq1rxqrl2rEJY3bgxL+FCan/xF+Oad4rK9v4ogEYKZIX7D/tGIbRPf7pd3bk47299a0j/dpXpK0UB+DOLnYMXLz0++EGT2xl2n+ZyIh//eIdGXfj7tp74HI5zePe7zXWFSAP/Er42ZhNfgf1AbN63LyZXXpmWL34xo3nL6HsUyEOOc72l0SiAeu3C+X7iE+0eJ2TgIncWIr6fVaOuaQqr9XqOn5MACZAACVBY5RgggRYgQGG1BTqZp0gCJEACFQhUE1axqhObzjorK+9614QntFQTVv1CEFx/H/zguBanQa4kBAt8vn9/VLNaIYbOdn20yS9iwNUIUQaV5lHVHIWOGlnqCZP+6buYvv3Zz45qIR8Ur4JIimI1WPwuQ7+4CEHune+c0AJU11+fkg98oMOb6r7QwiraPddtnY2wumRJwcsfhZj4pS+NaNEwFD9CNMDHP96urOZbWAUXuBff9KZuFfz80Rfh4lUQg//oj0z2MMTMnTtjmrOJ/FD8DOfyta+1CURkjBGIhhj/EPO+/OWS6BnO5n3pS6flYx8bk5Ur84ICWB/5SGkKvSteBXHT747+/OdH5NWvnpJcLqKC5f/9vx3a/tkIq1jX/5IDY/4DHxiXSy6Z1gJdyILFOWL6vv/awPX3/vePydatORWgkXd7ww1JLUb2u79rCsHt2hWT73wnrfvatMlkzGJff/7nXXLbbQnxi5f1rt1Gi1fVaxfua+96V7fGUGD5whdGBII5hN+bbkpqwSkI4BRW6/UIPycBEiABEmiUAIXVRklxPRJoYgIUVpu489h0EiABEjgJArWE1Wq7rSashl1/lbaH4PqVr4xo1fjZro/9+d2D/v37hbh6OOoJqxB/MS0cLsNay+WXj3mCs19wqrcNog2wLIRjFced67bORljdvDkXELWqsVoIYTUcXfD7vz8tn/rUiHR3F+XrX8/Ihz5kBPVqiyuaBDHxbW8rxWiE1/c7Tf1ibrX9+kVeOI4/97l2FWnrLcj//YM/mAq4MKsV+Hr88bi86U1d8sQTpan6la6vw4ej8md/1qUvOKot/gJfP/1pSt74RlPYqdIyV9ft7t2xhtvV1iYqQP/bv7XVREhhtd4I4+ckQAIkQAKNEqCw2igprkcCTUyAwmoTdx6bTgIkQAInQWAuhVU04777EvLud3eq46vSgmnXcIj91m9l9ePZrg8x9rLLuuRnPwvmVlYq/lMNSz1hFdvdemtC3vOerrKCNm6fcLh95CNj0t9vXLLVhB3kSP75n4/rNHe4Ff1T2RdKWJ3rts5GWIWD00VMhPsHjs0tW3KC7N35zFjFmHTLffdBYOwucxij/yDGffe76YrDCv2Mvn3zmyfkuuuS8rrX9VS9Kj/0oTFBZjFcnnC8fuUrGRXZndPUvyH2CwH/j/94Utc310ywjW59FN6CSxxOUIjnzh1dLwoA20Ow/cEP0vLe93ZWbIffnf3zn6dUZA4XHHPtgLMV1/iKFXmNJvinfzIu3fACZ+wXvzgiz3mOuRfUW+pdt422a+3afMCd7D8uXvzAXQvXKjNW6/UIPycBEiABEmiUAIXVRklxPRJoYgIUVpu489h0EiABEjgJAnMtrKIpqAT+n/+Zlh//OC0PPhgXiEPIHEWe4qWXTulUYf8y2/WfeCIm//APHXL99Umdbv+CF0AMmZKXvGRGq63XW+oJNG57TIG+4oo2gevOfx6vfe2kvPjFM1rIy7+gMA9EMlQZx9RsTHF/y1sm5aKLZrSA0Rve0C3Y9u//fkza2ooL5lhFm+eyrbMRVjEOICZi6jwcgzfemBQIbJjO/ta3TmpBp9e/vkenwztn89NdvMovrGKqPTJKP/Yx405FeyFQrl6d1yiIq69OqjCMNkEIfcYzcvKiF03La14zpS5sRFxApHzyybj8x3+k1fWMsQPRE+MUcQEYF04kxTGw/r33JuRb30rLr3+dVMESTF7wghl585sn5YwzcoEcYawP4f+rX80oP1wDL3sZxtqEroufI67CZRAjmsDFB1RzrFZrB9jg/F73uinZuLHUDojzX/96m1x7bUpfPrjzQyGqiy8uXYdgdtNNCfnOd9rk7rvjem5un69//aT+f6NLI9dto+2qxBCC6l/+5YSyfvvbuzTG4JvfHJZzz83WLKDGjNVGe5DrkQAJkEDrEqCw2rp9zzNvIQIUVluos3mqJEACJEACJEACJEACJEACJEACJEAC80KAwuq8YOZBSGBhCVBYXVj+PDoJkAAJkAAJkAAJkAAJkAAJkAAJkMCpR4DC6qnXpzwjEigjQGGVg4IESIAESIAESIAESIAESIAESIAESIAE5pYAhdW55cm9kcCiJEBhdVF2CxtFAiRAAiRAAiRAAiRAAiRAAiRAAiTQxAQorDZx57HpJNAoAQqrjZLieiRAAiRAAiRAAiRAAiRAAiRAAiRAAiTQGAEKq41x4lok0NQEKKw2dfex8SRAAiRAAiRAAiRAAiRAAiRAAiRAAouQAIXVRdgpbBIJzDUBCqtzTZT7IwESIAESIAESIAESIAESIAESIAESaHUCFFZbfQTw/FuCAIXVluhmniQJkAAJkAAJkAAJkAAJkAAJkAAJkMA8EqCwOo+weSgSWCgCFFYXijyPSwIkQAIkQAIkQAIkQAIkQAIkQAIkcKoSoLB6qvYsz4sEfAQorHI4kAAJkAAJkAAJkAAJkAAJkAAJkAAJkMDcEqCwOrc8uTcSWJQEKKwuym5ho0iABEiABEiABEiABEiABEiABEiABJqYAIXVJu48Np0EGiVAYbVRUlyPBEiABEiABEiABEiABEiABEiABEiABBojQGG1MU5ciwSamgCF1abuPjaeBEiABEiABEiABEiABEiABEiABEhgERKgsLoIO4VNIoG5JkBhda6Jcn8kQAIkQAIkQAIkQAIkQAIkQAIkQAKtToDCaquPAJ5/SxCgsNoS3cyTJAESIAESIAESIAESIAESIAESIAESmEcCFFbnETYPRQILRYDC6kKR53FJgARIgARIgARIgARIgARIgARIgAROVQIUVk/VnuV5kYCPAIVVDgcSIAESIAESIAESIAESIAESIAESIAESmFsCFFbnlif3RgKLkgCF1UXZLWwUCZAACZAACZAACZAACZAACZAACZBAExOgsNrEncemk0CjBCisNkqK65EACZAACZAACZAACZAACZAACZAACZBAYwQorDbGiWuRQFMToLDa1N3HxpMACZAACZAACZAACZAACZAACZAACSxCAhRWF2GnsEkkMNcEKKzONVHujwRIgARIgARIgARIgARIgARIgARIoNUJUFht9RHA828JAhRWW6KbeZIkQAIkQAIkQAIkQAIkQAIkQAIkQALzSIDC6jzC5qFIYKEIUFhdKPI8LgnUJrB06VIiIoFZEYjHY3L++c+SV7/6j2TlqpVSKOSkWMxJUf8uVN9XRKRY40ixokgcmxdFinZd/dv9v4gUau5BpFjEEWodJdgArF6cxfqzAnXKrmw75aTOrygSqd5PEYmIRKKlVSIRiUQiNY8Y/jwajdZpYbAN5pgnflLYHsfU8aTj0CxFiYi5LCJSKIiMDI/KnXfeJY88/Kjk8wURPS8zbouFoiSSCTnzzNNl2fJlsmRwiaTb0hKLRSQS1RaaBTz8TQUrPX5M93PgwEHZs2ePZLMzks3mZHp6SiYnp/TfiURCTjvtNDnzzDOlvb1DolG0qyD5fF4KhaLEYgllPTMzI8ePHZN//fq/6n5jMewbS1QK+Ty6R7LZKbnwogtlw4b10tPTJW1tbZJMpiQWjev6IyMjcvudd8p99z+g+4tGcCyca6n1SsrHC23J5XKSTrfJ+vWnyUUXXST9/QPS1pbW88Y1juOPT0zI0SNH5Ec/+pG2v+Dbx8z0tGQyGbngggvl+PFj8tijj8j01JRHLJlM6n6yuaycdeYzZNPGzdLV1aPnef/9D8hDD2H9rGA9nEeuMC35QlbHbEdHhzzj7GfImWeAX0ZS6aSeF85jenpajhw+LA8++LDceefdygE8ItGonn86lZTpmUnZumWzXHDB+dKeScvAkn5tV4lviY7/EskXizI+MS6PPfq43HjjTTI8PCqxaMKyBE/T/xhO2CfG0Nq1q6Ub/ZJOSyQSlVgsruvgz66de+TbV3xHbr7pFinkMWrtzbfGJWDur1xancDBgwdbHQHPnwQWJQEKq4uyW9goEphbAhRW55Yn90YCc0WAwupckWyd/TydwmoMOpOTmSIiBZ+oig/84kkl4hRW52McUlitRLkRYTWXLcjExKT89KqfyaHDR7x3AO6FRKFYUEHw9NO3yrJlS6VvoE9S6ZTEYlEVzDzx2NOAnUBZEp7HxsbkjjvukLvvvkdFVGzj/kBExc9Wr14t55zzTOnp6ZG+vl6raxalWIxIPB5XgTeby8kvfv4LufeeeyWVTEk6nVbhOJ8rmBcYkaIsWzYoZ5xxuvT2mv1k2jMSjyVkanpadmzfIbfffrvs279f8oWC7jeq4mxw/Ji2lYhi3xCcIZZGY1FZf9ppcuFFF8ngkkEVbrFuNptVYXX//v1y1U+u0vU80c++LEmlUrJu7VrZtm2bTE9NBsRbnAf+QMA999xzZd269dLd3SPxeFK2PbVN7rrrXjl+bEiSKYjEUSlIXooRCM957YvTTz9dzjvvXOno7FDBV0X8YlGmpqbkqW3b5Jabb5UjR45JNAJB2p43zquQF5G8vPjFL5JVK5dLR0dGOjs7Vdz2vxgwMmlwQX9MTE7KrbfeJvff94BMTk5LRCxPXdsIqxhLq9eskmc+82xZunSJdHV1SjKVwKdlwuoVV3xHbqKwOh83zVPqGBRWT6nu5MmcQgQorJ5CnclTIYFqBCiscmyQwOIkQGF1cfbLYm0VRA04q54Ox2rUOVYhrFpBVYVVn9O1nmOKwup8jBwKqycqrBYLETl+fFi+/e0r1EkaU4epc01D2CxKb2+vbNq0UQaXLpGe3l5JpuCarCSsOuenEdWc8Arh9t5775H7779fBT/8gUsUgpsRLPMyOLhUzj//fD1WX1+frmOOEVWX5Uw2K/v27pXvfvd7ElNxMKaO2Fw+pwIdDpZMJmTTpg3qVu3q7pLurk6BmDk+Pi6PPPKo3HnXXTI+Ni7xREKvYXXE5iEsBmVDc2znhnVkzesVCKgdnZ1y/rOeJevXb5DOzg5JJOA2hUA9Idt37JCf/+xn6m51zvMibMEiKuTiWLlcVvCzSATeYSNXoi1Y4Eg977fOk7Vr1kl3d7e6cQ8eOCS33Xan7Nu7X4VV40LOi0Qdw5xs2LBBLrjwAj1nuFbRfojHx44dk3vuuUfuufteFWn1xK2b2NybCrJ23Rp53vMukq7Odunq7JB4Ii54WWUGgjmLMmG1KDKdzcrQ8LBcffXVsmPHTink3XVo1jZmUgjncdm8eZOcfc5Z0tvbLR0d7fozfKxu1YhxrO7evVeu+PZ31f0KRzUcqzVnHMzHrYXHaAoCFFabopvYyBYkQGG1BTudp9x6BCistl6f84ybgwCF1ebop8XSSog3cIc9+/zz5VWv/iNZpVEAWSkU8yKFnAoH1Rad7FxjqjWEVThWVV/wRwH4toOTrtZST3gNb2umbdfcI4MCyvDMk7AKAc+3hKf61/v30x0FYIayb0Dj2ojUjgKAw/DQoSPyjW98UxLxhERjcSv2wQEqKjwOLh1UsRJ/d3Z12enoUY0C0COWTKp27BYDbkeIho8++pi6VicnJ61oCVFQzJT5fEEFVbhAISbCaYq2xOJGcIPwBtfrTTfeJHfffbdk2jJGXLROUlyD8XhClq9YpgIehNkBOGtTKY0auP/+B+WBBx5QgRXXl8qJEDsxXV4FzqiKnpger6eCEyoWJZeDIxSfRzyh1ThE47JmzRo555yzpb+/Xzo7u1QAxP4fe+wxueaaa9X1Wbr2jYAK9y/O1fQSGJnBpBwtC5w7nLtw8MLZmcsV5NjR43LrrXeoeAkRF9P887i/QZiNiorLa9eulQue/Wzl2NHZrueD+IEdO3bIzbfcolEM6VRGox/QLrDPZXPS2dkuL3jh82XZ0iXS19etoizcqhC1cU5upn1lYXVGDh85Ij/96c9k/74DEonGjaXfyrBGPBcVn+Ei3nr6Zunu7pT2DrQvpucM9i4SYM+effKdK74r//3fN+p25vg1olwWy5cQ27HgBCisLngXsAEkUJEAhVUODBJoAQIUVlugk3mKTUmAwmpTdtuCNRqiB2a9PvuCZ8urXvVHsnLlCi9jFaJqpJ6wWqPlkAggrmJxIqw1YXniJoSSk4jBLDt6PYcrM1grddjTL6yWTxc38pg/Y7SecFrvc6M0lVT12Wasuqn/YUK1MlYhrD755FPyve9dKe2ZdhW5PHFWXZ05Wb5sqaxZu1aWL18u6UybJ0AaIdlIlRAoVThUd2ZR2tvbdZq85o8W8rJ9+3a57bbb1EGZTqXt9YPPjMiJuIELL7xIuru6NMcVOaDxmBVWJarbI7sUIq26ai1454pE2zdu3CgrVq6Qgf4+6e7p1nUff+wxuefee2VoaMhcxxoZoIqziqXJREK6e3qkp7tbhVg3Hf/40JBArJmcmNDtINy6BaLgwJIlct6552rWKsRQLMMjI3LXXXfJ7bfdbsVWk1Orzl0VCnG+NrbAZtiCEYRGMAGDwcFBWbVqlUYZpNMpFXfHxyfk9tvulMce+40eBwIwWGsEL/qokJcVy1doFMBSiN+dnSpcoj0QlO+4/XZ1vsKxis0geCLCBKI5hOhnX3C+iqpwrKaSidIYtG5VM9JDUQBFkamZaTlw8KD8/Oe/UOE2GknYN1Ulxypw9/R0y5lnniEbN8FJ3CEd7cYV626iRriOy969B+S73/me/OpX/23aSWF1wb5Xm+3AFFabrcfY3lYhQGG1VXqa59nSBCistnT38+QXMQEKq4u4cxZh0+CuwnIBhNVXv9ITVuFYhah6ssKq07m86f/+jFXIJhRWF8GooLDqZN5K4m1FYVXtoqZ41Z133a0FgxKYKu6X0NS4WVCHKAokIb8Tol6+kNMp/M5N6IRVCHwQYiEWwuEK12UqmdRdQniDY3XXzp3SloHgqjKncSYWREXNc845R5YtW6biIqa8Q1jFxpi+f8vNt8h9996n23pz043MqK7ctevWybq166xbtV9dtXv37ZUbfnWDHD16LFBADoeGIxMZpjjeihXL1emZSqdVtMV0/3379sqDDz4khw4dtMWVSm5lJ6wiC3Wgv1+3hTh4/PhxufnmmzV2oK0t450jGoyt0U6Ihdh/JpPWPFkU21s6OKhsIYhCkNaMVylKLB5XARRRCvffB9ftQxo3gP34uwli7cAAikOdpVmmEDLhat27b59myu7atUtdvxBWVVTNG0cx8mef+5yL1OmLbFqIqqa+mtpaA874Si+PJqemZO/evXL1L6+Rw4ePSDQa10xcr3H2LRSct2eccYZs2rxBHasYS8jVNc5ZEzQAYXX//oMqrN5ww397buYinLlcSKAOAQqrHCIksDgJUFhdnP3CVpHAnBKgsDqnOLkzEpgzAhRW5wxlS+xIhaRIUS54tokCWLlyuTrk5kpYdRD9sQHu/9WFRmF1EYwzCquzE1btdPCCSHYmL9dce51se3K7uhrDwqpOYS8U1BVpKt0XdPq5cbbaKf86dd4IrXCJYir+lq1bZN26NdLV1a15msPDw3LXXXfLww8/rNPN/cKq5nDGkY+6SdavXy/4DnDCKhzhu3bukp/85Crdt8kpNe1H2yAQtnd0yulbT5ely5bKwMCAirRoK6bAP/LoI1oQyrTXiLnYD8S+daetU6dn/0C/dGnBpphuNz09rcLqvffdJwf2HzAxAb5qVhBWl8Cxet550tvbJ719PSpkHjl6VK679jrZu3efitSe9xhtxc0CsSGaCR2VjRs3aGzJsuXLpKe7S6f4m2JayJ81ubNYD5ug8Nbjjz8pd915jxw5clTbif0pA8Q1FArKefPmzbJh43oVe6dnpuWhhx6SO++8U/K5nEY8RCNwiUZUFE8gj3bjBjnzrDNVlO3p6ZJUEmyN0h2UVStf4hB5ETVww/W/kmPHj+v+VVi14qq2LxpRIfWM08+QLVs3SVeXEZCdsGoczkZYPbD/oDqnr7vuBi8KABy4kEA9AhRW6xHi5ySwMAQorC4Mdx6VBOaVAIXVecXNg5FAwwQorDaMiitq8RMzz/aCC84PRAEYYTU4tXr2wEzeqT/yNJzJ6grTVN137QjWss0WRRRAuM0hu5pvAnxDSK05sca67oDVYPlDPM1uwnmm5TsPO+4q1TUPbxU8vj8f1xwvCCLchrBb1OR1umPAWWnnbp/oYMHm/m3137XbZFZ3yaKuGJHL9CzK+NiE/OAHP5bjx4ckEjEFoUpHQQEiM53dpIIaYdD9wfk4BkZ4NcWg4ALdtHmTLF++1Air8YSMT0xo8SpkpMLFCueraZq5wODOXLdunWzZvFmn18OZatyjM3Lbrbfrdlo0S7eDOGgEN0zn37xpi6xavVrzTru6u3UduDVvuvkm61b1GVa1CyKyZs0qWbNmrQqxmMpvHJMwubEAACAASURBVKbGTQp3LQTgnTt3eJmwzhkPHih+tXrVKjn7nHNUkMW0fXA7cOCA5o1i6j4KbikzO/jh5MU+8GfLls1y2mnrVJCF27WtLe1xVKFUizYVrcO1KDPZGdm7Z7/cftsdsmv3HpGiKRzmlRjTKIV2FaW3nr5F+nr75PjQcXUI79i+Q4VtOFZdv6rDtX9AnnnuM9Xhj/NvV95GLC+qTT9w1zM1r0KX5+joqDz55JNabGpoaEQdq/6MVT2HaFQymTYV2k8/fat0d3fZgl8JG4tgMm6x7YH9h+TKK/9LrrnmOiusQjyuLazONsO6oRsWV2o6AhRWm67L2OAWIUBhtUU6mqfZ2gQorLZ2//PsFy8BCquLt28WY8uszlISVlchYzWrIo/RwmapbPpP0uYi1jrveg/29T4vk/Y8IavyUecjYzXc5rKsz1kiNYVojDhX5axcim2Vz31qnl2jXFgNikH6eaCOky87tMGBXC6sljbU6do+FyM+qffv+hmrtRumpxSsn1UmrNbiW4oEMDzz+aIcPXJMvn3Fd1VHQ46oLWBv+qpoxdSS9VJNre7lgnGM2vxhdYkXNGsVEQDI7kRWKoRV7HdqakoefeQRuQMOSuSk6jR/K6wWivpvZItu3bpVHa+u+BMKQiFbFcWrsIChJ+aq87Rbzj77bFmyZFB6envV6QqB9NbbbpMnn3hSxsbHEBbgc6yimFK7rFu3VlasWKFxABAe4eIcGRmWPXv2qlsVDtuZmRmdig8HJ5ykEJKzuZxmoT7jGc+Q09ZBHO2TjvZ2mZ6ckt179shVP7nKE1WNA9jwmZmZllgsonm1zzz3bBUzMWU/024KTVkYKmoWIawW4EZF4bGCZGdm5NjxYRWYn/jNU9pHbvy5Ik9gvGbNajnrrLO0fTiP2267Vd26iEVQ8ToalVw2q8GsYAaH6+DgEnWUJhMoWmZb4d0z7csJbVM4Y7UoIyMj8sQTEFZvlOHhEYlFfVESqsSa+AN16G7aoMc0fYsoAMQcmPPUAmXRmBbAuvLK76uw6l5ombiJ6jec2d5fG7z0uVqTEaCw2mQdxua2DAEKqy3T1TzRViZAYbWVe5/nvpgJUFhdzL2z+NpWElafZRyrKqzmKKyeRFfVE1YhhjQyVdg1weVoVm9S2CFXac2gY7RMUAm77MoyImcnrIaF0xMRUus5Wut1UdjhClHVRgrbTcvF3caFVdGK8089tV1++MMfS1sa1eDjmsFpFieshqqy/3/23vS7kevK8j2IQGAGOGYmc1JKljV3ebbsKsnd/vJ61afX1TXYrqGr/Jd1yZYty1O5V/Wyn60xJZdtWYMlz7JckpVzKjM5gpgDwFv7nHuBQABEACRIgsSJWjSTRMSNe/e9AZZ+2HefQOqCgDhTCKnVZKiKrd9wY6KQFLbLM7iMewwk33v3XXZRojBUB6zifnA2ug6dWD5BDz/yMH9H8al6rU7vvPMOPf/88wxafbg+uYo8nJ+oWt9mOHj33ffQ8vIJhpRYlxsbm/TCCy/QndU7pphW79xjGz3AXiqZZHgJVywAKsbTaCA/1jeFpsRxKakH3W33yIB95JFH2CF7amWFs2C3i1sMclF4KZXKMKiFs1RwZJsafp1cJ0af+vQnGIDOL8xxBABcuL2fALBfVeqYOTHuV8NvUGm7Qm+88Sb97re/p0q5ZnJYZZ4kEiBGp0+v0AMPPMCO2qtXrtJbb71FbtwlDxEDTMDlOYMj+FOf+hSdPXuWAS+iE2yBLXGsyrzy/1rIGvxMhLvXplJxm/NbMWZkrLoOCnyZMbdjJjIiRr7fYNj+qU9+iouL5XJZSiSsY7ULVq9du0HffPrb3B7GBfez0F4Fq1HvFbP+uoLVWV8BOv5pVUDB6rTOjPZLFZigAgpWJyimNqUKTFABBasTFHMGmuoHqyZjlR2rY1orB+gV5Yja6+vhW3JBlyEgQZjL3sc1bGlEgVWubN4BcNGLbHTH6rC2esGqZDPaIxrM9lS7j+5yoLBO9+QoR6oUHQqczxS0+xvZTr6Ta7e/U0F3Jl4Ng1W4/OAGjG5T9OH/M1vv0R7g389//hq98sqr5MUB11yzBdu6byU7VSif6V9PnAGgqmSrSi5oi/tz7733coYowOPc3AKDVUQFAPYh8xMFj7D1nw9AwbY4UQuFAjsusT1/fn6BXZ5wq965fYeyOSnqZCEi+oMt7zgfoBBZp4lUkl2mb7/9B3r1tVc5mxSRA8hplS35xjltxmQdt+wMbbf5wxgcVneJKxDgik5ifIgMuO/DH2a368LiAo8RjW9tbtAv3niTc00TiRRDa5s1imsrlTKdOnWC/uIvPstFqxYW5zhrFoC5u65kjhissgNaWGij2eR4gT+8/Uf65S9/Tat3kGdqoiWM6Rfnnzx1ku6/7z4eNyIAPvjgptlmL+No+Q1TJOwjHBtw+vQZdo9iLtoYu3XLWye2capKZ0yHOhq2qVIq09raGhebuvT+JS7RBXdwNy9C1h0cytDp4x/7OK8NFOpKcJ6raM3r2HHpypVr9NRTT9N//MdPOKu1s+tgyPMa9f47wqOupxwDBRSsHoNJ1CEcSwUUrB7LadVBqQK9CihY1RWhCkynAgpWp3NeprVXw8AqEEWHqOzTAKKyPm0WpL19NAgIZYMO2HI+dCgTAK89fTTb+IO9CsI5C12G5a4KtAqF1QYH0XGlDQbGjLbE2Ljz0ZcLGToV29onzKODcy+8cTg47QPWoSiBqCUq9+gOAgV/sM0brkSuI2+ci/3tGPBsCh0BNAImYk6+//3/j97/02XGh+IGld8DeKF9AV9wxmK7vkMxbOE3/cY3FHJCISI4EAEJAQ3h6Jybm+Pcz3RaslLhNgUgffPNN3n7uGzZb7PL1SGHIW8mnaaHH3mEnZfYno7CSM8++yylkyluGwBQ4hBQ7MjlzE7AwVOnViiVhuPW4aJNr7zyCv32t7/r6NEEhDcFlWSOMH7Z3I4fpWhVk/NVsdDgnu3OZZu30zfqNS5y9dBDDzH4BcyF8xJuT7/h09rqHbr44kW6+cGtQBSA0Gj8b7VW5rgSAGfkqmayaeMU7QXtHAUA8CtGV0asALqVSo2uXrlOr73+Bl25fIXvYQuI2fzb+bl5zkyFYxdxBp31hvcQaN1GtuoiPf65x7kPcBSnUkm5VdBWHljG/OwZqMprzMB5zBscxRvr6wxC//jOf5LvS3yBHGYAojLPzYfv+zB99CMfZZdsvoCCXR4DYrhyMZ9XLl+lr33tKfrJT37WKV4V9YhEv59GPVX6+nFQQMHqcZhFHcNxVEDB6nGcVR2TKhBSQMGqLglVYDoVULA6nfMyrb0KgtW//VsbBdDkoidw002cpo0pRK+zMvriMChgN2CACFqX3U4tMULbI0EceH0ASkpWZ7cHAj92dmJOAqyyyXDYcchgFV3j7dZDDnEjB3UbswxYqPYVgGoykRwdrBqvM8ApOyHrPj399LeouLUtvkwYU9m9KTAMBaTuuusurhq/tLRI+UKWYo4FqwJrASHjbpyhKwNJU7AJ616KEglow/Z65KT+6le/oV++9UuGarJqENqK15sMYR9++GHC3wC089Of/ZQ+uHmTEnEv4CIVuIf8VmzHh4N0ZeV0B9TW6nV68cUX6L33/iRuU3asyni7rmWAyxbfA1MG8IqZA9xD0Tt+ZhlEynyh+BKA5blzZxlGwlmLviYSsoW+XC7T9avX6PnnX2AtMSq8Zg+Gty7R5x5/jLVcWTlFyVSSwXX4gxnJWO3/BKBe82l1dZ1+9rNX6Pe/f9u4POH6FECMvmazWZ4nFJVaX1/n29uW2s0mr89PfOJj9PAjDzH4xpcXx3zKWDF7fE0H3nP5P2nfFEoLglUA+uLWFr311q/orbd+yYXQbK6sXNWbc5xOpTlD9+Of+DhriGxZrAOG665L165epye/9hT99Cc/M5EUEr8Q9UxFv6vqGcddAQWrx32GdXxHVQEFq0d15rTfqsAYCihYHUMsPVUVOEAFFKweoNjH4FY7g1W7hXnCNsVdaDbq5m/uachxardYdyBNCFb0dWeEgltRQxgMZrs69hXQiringlVR/NDBageOETX9JhWLJXriX79KDpypMZddo5JdKn1dWlyiez50D4PApaUFSqVTJlDALFSAS5N3ChepRCHYokVSnArA1M4/tun/9re/5SJMAJ64F6BsuynbxQErkRFayBdobX2NnafIQU16CWnDbFX3kh599GMf5f7BrQqgCNep32xStValH/zgB3Tjxg1T4Mm4T9mxbEEh+tQl9fg3+hN3MfYWu2txK8C/s2fO0Okzp2l+vsA/I6JAHLziwoRm5VKJrl65Qs888yw7SZEnCz270QVEJ04u0ac//UmamyswOIbTeKDbnTm0gavMTAW+NxotjgN49dXX6Re/eJOzYOOu1wGP6C8gZTKZIMDlRr3RGSOaQeGqpcUFevzxx+jkiWWOAMhkMwEHdLvzwQD6ZT/M6SRHwM3sCMDtRIG021StVLhQ1s9++gpdv36TC6J13qtCVBTXYtyIIUCEA5zNmXRGAGvCE7D65FP005/+jHUVB/bw9++9fogU9V6orx8NBRSsHo150l7OngIKVmdvznXEM6iAgtUZnHQd8pFQQMHqkZimqelkEKz+3d/9jSleJeCEMcoQqjkq8NzLYKOiAsJth92g4Z8H9SWMHvphQwRcDr0cvl5yNLt3ttXlO264loVegd4Fz28DnEVZTofMVVQMgGDLodO0RxPvwLajMlf75jbUiUFrY+ia5C3ZwSgAl0EVMkyHrzNzTcfxGmO36urqGm+9TibTvFUec2Qdq4BncGheuHCBzpw5TYuL8+QlTCV3sbSaHeIGqBqIhrXBW79dyWsFwLWu1Wq1ysWXXvn5qwxS8Xv0HY5SFCoCuL33Q/eyA/f69eu0sbFusnwlSsJmoAL2ojgWClydOnmK+4zx1xsNKpVL9MMf/ogAWqTgWACsmmUCMBqPI+pA4CeD1FaL71/I5zkDFG5OuEvxHdvlJYrApYQnkQcAsRKb0KLS9rYU2XruBY4/QHQA9LRgFe9F99//YXrwoQfo5MkTDKmtJt01YmY+lCZh5xWZreVyhX7zm9/R66+9TpubWwxWAzvuGXziMRC3sIm+4JzWFo/rox/5MwblhXyOcvksJROJznpiV63ViiMjxJHcBasCzfm3yFjmGIc2xycgegCFsn7327dpe7tk4Hq3sFr3/cQAadehXDZHd999gS7cfTctLixQNpenWx/com9/+7v06quvke+bzNfAAzHo2VCwupe/TsfnWgWrx2cudSTHSwEFq8drPnU0qsBABRSs6sJQBaZTAQWr0zkv09qrMFgFDGq1fI4BAGcYtj1bIjH3F6+GCxoN01Ecq2OWpuIty8NbjYoj6I8fCLhTBzgtxT2I7dKmkFZffmlvn3B/61zc7TraK0DZ6/Wj9DsKoo/y+nCwKrCrc8QACKW6fdxslx82l3ydBGqyq/Ht3/+BnvnRc5TJ5MRpaBydnMHqEBcaOn/+HIPVubl8p0I7QJ1sQLfFh2S7v/0d38YUmsKueicmWa2AcP/57rv06s9fo/X1NYavcHhyBfhWk92WK4gBcBy6cuUyrxlkuMrWfGzZbzLoRFwA3I4rKyvscmUHZbvNYHW7WKRnnn2W+P/HwyA4X9TQSvOsn1ha5BzXxcVFSqVSDEzhVmXHZyrFIBXtQltEioiLV1y1cFDCHYu9/TLGFq2vbdArr/ycfv3r31Aqle64Ou11gMaf+cyn6MKFu+jkyWUeg6hl59JCyAGzDzCK+7TaVC5X6fLlK+zovHblGsdA9B9dMsvOU9amRXddOE+fefRRdt7CrZrOILfW5qFKK2HY2/sz2up9o7GaIOLh+rXrrAH6JxEQbp/7XrJgTe5sLEaNRp0jIuYXFmhpcZmLbiEq4vKlS9QCWLXrNTDIcHjGQTzXozz7es7hKqBg9XD117urAjspoGBV14YqMAMKKFidgUnWIR5JBRSsHslpO7RO94DVL/wtnT93hgEMYALA6jBQ1S04tH/dj4Jp4TuPCwrstu2dRyBbd4cdUTAO24IHuWIZsBk3aRjuBttUsGoYUQTEj4Tw4RzZXYBVuDWRKVqtVNkZ+PNXXmOwiiWCzE84I+FIjHtxeuCB+xlAIgoAhZoAGdkVGVgNUtyqF9AF1xq232NbPEAbwCS2jb/22utcRR7bv23BLKwvwE1sT0fzm1sbDCgB//A8IzIAx0c+8hF2kiJjFcWa4p7HUBbnoogUIN+LL16ka9evk3BACy2lj9D43nvupvvu+7Ap3pTiYlZ2vQKuep4UhpL1LfEI+EL+Kn4GxGbYaZzYt27dpueefY5u3vyAPA9b/KUAmNxPPtz5r597jM6cWTFZtTmzTd8+l1yRS5ye5rD9YSbM7ThUrdbpxo2b9PNXfk7vvfseOYR81PCTLWBV8mPhQvYpmUrQY4/9BYNdgappSnjxHvczWokCq4C7wfcBW8yqVqtxruuf3nuf3njjF3Tz5i3u1CBXLnTjgym8ZKhyRANiBap1ev/9S7S+uiqvY12FwpUVrO7f36qj3LKC1aM8e9r346yAgtXjPLs6NlXAKKBgVZeCKjCdCihYnc55mdZeBcHqF77wt3TuPByrTWq34C5TsApCsR9gldmIKfBjiyEF14iC1f4nJgqy7ztYjSFr02VQuV3cpmeffY7ee+99jgJoNQHvXLP1niiR8OjBhx5kqAqXJWAcIB1AZ5APDwOrnJFJ2DbvMkDFOlxbW6dfvPEL+uWvfkWpZMpkiAJcxozBVFyW2E4Pd6h1XeKeyFP96Ec/QtlshpZPLFMymeR2ccBBjWvKpTI7Ot999z3yET/B29tNHIAgSjp1YpnB6j333EP5fJ4pn4WzvOXfFWCJPvl+gwtBIbP0xIllinuIBPDYbYt+woWLbNHvf//7VCpVKOElTDEp2ZKP/sEB+9/+2+fo1MllWliY5/63qYm7mkVismlDlJSfrwBYrdd91u/NN9+i3//2d1Sr1gdEQHTBKq4HvL77wl30yU99ghYWFqhQyLFDV1h478clY4NVjlqIERzOlWqVtja36L0/vU+//tWv6fr1GwPgKopgdUkwQ2cTqYC+Ikbg0vuXac2C1YEG3t5fjvtB1LT+HdN+7U0BBat700+vVgX2SwEFq/ulrLarCkyRAgpWp2gytCuqQEABBau6HMZRoAtWP00Aq+cZrAajAMZpLXyuVA3f2zFuA1Khe1KHOEptRqq03VeJvBOkaFFL71Z+LqUTHIZkFshmZs5atJmM8jMfAZcrFwTyxVW422Mv1+7mnru53yjgdFhfxgWrAIbYrp5IImc1zlvow9bioMeQp9BsK19dW6Pv/dv/oUqlxvATUQC8hdtsn4dD9d57PyRb5pcWKJ1KMggEmLX8zxZwsuO2BaGsdlLICm3abfNEpVKJt8xj2zj6joNf54JQsn7s1n7OSTYV6wFRUfDo7LmzdGJ52RRekkUJAIoDYLVSqdJvfv0beuMXb1G9VifUuocTF2OzB5yxCwtzdNddd3HMQaGQN+5Z45ysVam0XWLX7NraKt25c4djAh599FF2nMIlm0gmuZ9wa77//mX6/vd/wEA1Hk/IFnh8wbUai3HRqMf+4rO0vLxI8/NznOVKhK3uwedhsOu3k2PcJs7FLRa36T//813ONL1z+04nJ9Y8cnxfO4+Y+8WFRfrEJz/eKUDGzmO+L5y4QcjZzUS1OvWuZ8lvDT/B9hy4kQF6kf16+fJlevvtP9C1q9eoXm90il4xOTfhvB3nqekCPpyB5levXafVO6t4Qxn8qJhiXvbF3Tynu3k/0GumWwEFq9M9P9q72VVAwerszr2OfIYUULA6Q5OtQz1SCihYPVLTdeid7YDVRx+lL3wRYPVMB6y6DrYh762LUbBsb633Xy3scfcAclB/LHwQZ6lsvw0eA6MALB9lnhKKAuiwU/kH+mzbti7WIPiwWYxRztlhWh4GQBn3nlFrZZTXx8lYZbDqxdklie/WvRm1JhHtgExMFApKJFLUxPZ/nkpxd+KHxaVFOn/uLK2cXuFCRzBxdooZGWjI68K4luFmxReKacEFmklnGUAKXBXYBwCPAlYo9PSzV16hRq3B4NE6JVkfk9srmbxwnMp6RdbrfffdRyunVmh5edlEEshIbeV49AWg88aNW/Tjl/+D7txZ43G5rkQOdI4Y4K3PW/7hHkX8gLhfAVabnD9bqVS4KFW5UmKAinsCrJ45c4bBaCaLbNc2lcoVevv3b9MLL7xEXjzBEBe/j5HDTw3+fffdd9GnPvkJOrG8SHlAXA9wWuCmGYEAxx0fe8k3rdcAjit048YNev311+nSpUsMp2VdSbEqC1bRFtbEgw88SA8//BAV5gq0uDjHEF6217fJcbt5p1Fr05QqG7q0UIQM2gGQ3vzgJkcDYGv/2toa+Y0GOSiy5qComUQ8yPtGN4ahXC7TlSvX+HyKLHYXtcr19VlSQMHqLM22jvUoKaBg9SjNlvZVFdilAgpWdymcXqYK7LMCClb3WeBj1nzXsfooffGLf8NgFRmSNmNVwWp3wneCtgPBqrmM8U+rhRTK/pXTNaf2QJIwXLUZqwpWh1P+XTlWxwGrJu+z4TfpvXf/RP/+7/+X0ilUsQdoM5ANKNSJcUEsx3UYlCaTHsPLZgvw1NgWmZfGeAs+wzGskXaTi0qh6NXKymnKZnPicDUZoZyjWavRpfffp1dffZXW1zc4r7Q3sMPC2hZHFuDDkVw+Rx//+Me5ejwiADKZTOfDAfshgWGy5DcQc1Bix+pvf/M77i8csfYQ8Ij/Mdv/4dw0MQU26gAFs9jZyw+M9Aew+CN/9md09z13MxxNZzLkN33a3NikN954k978xVvkeclOlixgLt6DoA3iCx55+EFaXlqkbBaQGtBV4KbIbgqHce6o+Tn0tLWbiCWAflV2qr762qv0xz/+URyrBqqKCxRty9wsLS3Rpx/9NJ06dZIWFxconU6KadQUzrKOVV53kdb8blGsgX9CAEmNGx5Zt6VyiYt6AZJeuXKVrly5QptbW1Sp1ju5teIiljcRwHUpznWV1lbXBP5O9vOlY/aXT4cTVEDBqq4HVWA6FVCwOp3zor1SBSaqgILVicqpjakCE1NAwerEpJyJhgSsxugzj36avvj3AlaRlwiHF6Dq0QOrB08TBoHV4O8YVA+hHCg+g5e5yBUDNsAoASMWzMKBqGB1GsCqQ7Vanf7whz/QD3/4DINVKbRkHJMGsAEuNvw6b2eXYk4CVoN5utaNyqiuBRDq09mzZ+mBBx6gs2fP0fz8AsUB/hjciUOxXq/RtevX6PXX36BrV69TIljZ3rhVBWZKewnPowcffIju/fCHaG6uQIVCIVAUqS25rMYVK/1oU6Vcozur6/TySz+m27dXO8WcOsiy3WK4CShsC9gBkmIM/DPeNBjAGjdtjCidTtMD999P9z9wH83Nz7PLtdHwaXX1Dr388n+wOxMxADZyAE5SRBNgzf/Xz32O7rn7LnYBox1xa9oogK7r2/xrgGM9Ru0Wskzh+K3R7du36bXXXqN3AFZN4bBOBAAcoa025XI5evjhRzhLNl/IcfGxJNyqALoxcYlKvukoUJXReAiAh8mvdcMbp24T+bM+f6Gw1fr6Gm1uFWljc4tWV1cZuNbrdW5EXKvEMQfv/uef+DXMhSHEvTc6+LfHmfg7etQHqWD1qM+g9v+4KqBg9bjOrI5LFQgooGBVl4MqMJ0KKFidznmZ1l6J6ypGn/kMwOpf0/nzp3vA6jAnFl8Z6dTa28gls7LbRv/28v0lBQxEQ1v3B48ogHW4+rftF6BOfxSA3QYubdlK3+0AXBV4w9t9TfV0u+13EMyJ2nYf9freZkmu3us9otZS1OsBJQcPh7ePB9ZLLEZxN87ADIDSAsEoLUqlMj3zzLOc1ZlKopASh5saEYxz1YFjU1yVXGTIte5Cs10fWaic3WsKTAGct1v0oQ99iO6998N08uQJdknCkSqPmFzX8H12JL751pv0+9/9Xvpt3KE8Ooa84iqFAxYg9dOffpTm5uY4JxRFtbrzJGBVtvmbNdqOsUsV2bEooPT6a2/QzZsfcMav3TYvO+fNvnnzHiDQX8bSWZ8x4ngDANJsJstb6gGNAVaz+Sxve7996zb94Ps/oM2Nrc6WfMfATWTe4p7//b//P3TyhOiRTAFu2hiA7nz2vgv0vycAqiKyYbtUYt3eeutX7PgNFpwSxypyXuN04cIF+tjHPkZLy8sMWT0PfemNIOCCYabCH19pIK08DGal9XRlyAcD5lm3GaqdNkxmrhQka7JjuVIpc6QBf/jlALxLNjDm6Qc/+CG99trr8iHMgLfGgfnQUQteXz/2CihYPfZTrAM8ogooWD2iE6fdVgXGUUDB6jhq6bmqwMEpoGD14LQ+DneyYKELVldk6zq70Ya7sQAiBpeMmZwy0r8ukLDbi7t3CMGyyd26r6VRwSED0ODVzKB66LBxpfb3XXITxZ1qIwHAylChPQhWg0Coo8kOjJnvsofCV6NKutd7RIHTyK3+UR0dAFaxFRzb9gEooSmPYSf+ZTItt7e36Zvf/DZXYXcdgE97XYxidp7584Du/ALa8pwxKOtCVYBQjMs+b/d9+D6698P30vLyEhdqQv+CR7PZou3iNv3617+mV197zbgokSHaIs5VbSF/M85jiMcd+rM/+y/sfl1aXOIiWlhbnS3kHEcAuCpgzgJcx4FbtMWFlNbW1umdP7xD77zzR9raKjJcBCTGddax2elfLNbZWu/7De4PmB+gLsZ14e4LNFeYo4XFBXI9j8rlEm9x/96/fY8jCKzsgIV2Ek6cOEl/+Zd/SQvz8+wc9RJxdqtaaC33Di/88M+IAWgyML58+Qr95Cc/pSuXrxLGOQg0IgLgk5/8BOFv6ckT7aEU8AAAIABJREFUJymTzfI9RaYuLLcFw9ADfi8MglWTnbzzYup9g7D5rpHnM5C3BfqQgW1zfWP0/qXL9PWvPUU//vF/GBd1/3OvYDXqTWJ/Xv/85z9P3/ve92h+fn7HG3SL2O38YWHUe+Rue69gdbfK6XWqwP4qoGB1f/XV1lWBqVBAwepUTIN2QhXoU0DBqi6KcRQIgtUv/cNf0/m7VqgFiAcnXWCL8KA2Zw2sjqpreMu+RE0G4HCgaJFsIw/57YxDFfCIC1e12gpWjTNyT7XUJgBWkVsKl+XXvvYUJZMp3mLODssQuBZI2Z3XDjQJzL28jP8Rdyvg7v0P3M8QcmkZeaLIQrVZpbL6uAhTvUa///3b9PLLL3cr0zO87zqc0eapkyfos3/+55TP5zgvFM5cOEg7TkuzoPthjWSNAoxyBEWzTfj/+X77299xxfrNzQ12oQL6uqb4UysQVeF5HmVzOTpx4gSdO3uWTpw8QYV8gZ2fyZQ4bEFxER9QKpW4WFO1UuU2G/U6K5Lwktz+qVMrrBG24nsJFPMStyxnwpoMV9HFZK72gFajLV5vEueP/vjlH9PlK1fJdQBou8m4uAfcwHD4fuxjH6V77rmb+7u4uMjzwjDX5rpyHAByTburcW9gVSbCzt+w9xkbvYD7AZALJBen7Z/+dIm++pUnOVqBC4CF1s6gdvf6Ycio74mzft7GxgZ/wDB8bmU9DZsTBauzvpJ0/LOmgILVWZtxHe9MKqBgdSanXQd9BBRQsHoEJmmKumgdoXCsfukf/iedv+sUg5RRwCp8a3sCXSPoME2O1RG6K/ArVDhGmFvQdcv/+dxxpIaLVdlq3+JQRVZmm+BUDDphg1CnU1RriGMVFGlnH9SoIxt+3l4hTRQ0GNux2hdTEY4CQMV7lyvaJ61jNUqldpveffc9+vZ3vku5TJ7AxQXSBdU1xM78Lqi8ADFZC3jG7Acb+A2KSt1///1cvAruUoDQfkjfZgD53nvv0U9/+lPO2URz2L6O2AB2e7aJ0pk0PfDAg7yFfm5+jjKZtMk8tREF3bkcDFbh8vT5JMA7Abp12i4Waau4xW7W4tYWnxP3PM5yBTRNpzN8L2z9R6EpaIu+oYiXvQ8AJjoN5yvahbsVrBLZqdBDimHJXDmAt9ZJHCjUBMgZBKudQlmBPfgS4yFu1WvXbtBPfvIKXbl8RYAqQ8deiIWYhHvuuYf+y395hJZNBEAqleJ+uIgB4GdWsl0RtRDc+j8psDq84pSsHetcx3uKxDgIqL70/hUG/sjG7eT+Rjzae31mJ/POcfxbsTpHvccFlYC79cUXX+RICnuMc/04qqpjdRy19FxV4OAUULB6cFrrnVSBQ1NAweqhSa83VgWGKqBgVRfIOAp0weqj9KV/+KsesMrbTIdUr+Li4ENvBhDQCxXH6Vv0uVKkR7YFyzH2f3gi7iBwI8mp7La3mzajwao4C7tHELLit/KigB8BqxwFwDmcdhtwCJPuNzWNmIxBcQPjQpuouRsLrDJrkuJCQZ2D4ArgDWsc0A9fgKyShRq4IjhRbWSGNuntt9+mZ599nh2rcTfR41iV7fECCQHjPMDOTps2f1QiASzgg6MUxZzmCgXeJg/XJNyqXCCKC0L1ulahK8d1cO6mZJgGASzORz8QCYA28vm8WU/W6dnNdg2OtauVOCCDW5Pt/fAdOkneqi3eZN2WJli0I7n9hzhHe3TtFOSSLNDw+wh7Zhm0yiscPmD2ywNoMljlnNduq3juMJ/s8ma3bYvqdZ/++M4f6bXX3qBbt+7wXCECABfCvYvzcAAGX7hwFz300EMMVeFUhfPW3p/5pY12MM7n4NpixeSkwCE67v8hrunLl67QV77yNQarvi9zHXX/cZ/R/R/L8bzDuGA1CFV/+ctf0kc/+lEWJuo9crfqKVjdrXJ6nSqwvwooWN1ffbV1VWAqFFCwOhXToJ1QBfoUULCqi2IcBQSsOvTZzz5KX/x7A1bhlMRuV1ucZYcGRwOr+wkWrANx91RRdmOHtuLvNN4RhR0frNqGLWDlTpluSRQAqoP7Zrs1FzwasS8HddrRB6seg8hhYFXAnkBEFHeq1erU9KWAUBBQAcbJlzgwg4fdvm2LogkAxfUtziNFMS3OMBUTYgcm2hXKcNkAsz5wht+btdy5t/ldd4mbNWYKTfX2za4q9tV2mZyJLGBnNd4t0Ad2llpw2P1gQNoz7fQs0hBYNdvX7f173kvMNnsLNXFfvqcRoZOqwU2aDyFMHIDf8FmCRqNB6+ub9NZbv+QIg3oN0QWIEjDC8qXIQpYt82fOnKaHH3mIVk6d4hxMxABgXjpDNA5z61YNDtOOWKBXcJyTB6uDtvezW9aN0yWA1SeepJdfepmM2TgSxClYPZh3yHHAahiqIp91fX1dltw+FYtUsHow60DvogqMq4CC1XEV0/NVgSOogILVIzhp2uWZUEDB6kxM88QGKaAGYPUzXccqqtibjD5DcQbebxrAqgVQuxXEuv8618PtF/iPVwteg+AwCmruHqzaXnShqs1YrQOs+uKws6Bpt2Pej+tmAawCYHXXC/7NvkpyYgJWO5AKjlV8KAG3JbPYQNYqvJfG2RiEWrzFHEARjkuGeK2OWzIMv4JwVebSts9XmkJUKCQlrtPeEIgYP9tBR6qFhF2YGvVBhbneLKQu2rSIUV4Q/huEi90nRz4a6P6Mol/WYNnJEbV8FroEFi3fHePq8FsZIxyqxa0iRzVcu3qNM0fXNzYYmHvxJM8Vxs4fTDgxKa5FRKdPr9BDDz9IZ8+e4TxauIWR58rb7DtdNNd13vR6NRLH6sGDVXvPrmP1SXrpooLV/XiP20ubo4LVQVAV+ayjXr/bPipY3a1yep0qsL8KKFjdX321dVVgKhRQsDoV06CdUAX6FFCwqotiHAUsWP3zP/8sfQmO1QsmY9WA1SBkHNRuwDTW//IIW1HDF41nyBG32XjX9N6RQVnAsdoFJN3zOnDVnhe+YTBLs1NEqAteQoZYgXCBbvS46ALFS+x/TDdbLXas1utSaZ1dc5P0rEaRYtvXIbwt/NJunHCjuLFG7aoYE8NuUSl8FDwAz2wGqOfFTW5m4JzQwOzMcXEgxn3i7hQYipblgsHr0m6vx3W9cBMt2CkVSCsRANahGAQrVqewXtbhal2Y/OwOFEx+GV5D0t6ASQ63MSSvN+h0tXcRvXudnH19D0JWnrsuOO28BwUfpPDYOKahRdeuXaN///f/Sx98cJsLYImzVrb/Y77woQeK80l+q8MO1QcevJ8dq/ML85TNpDnCQSIdgn3mjw7ky8jar/8gsUdesSO8bYf7YxSOwRktUQBPPPEkvcSOVbMO+7Tvf/8b4cZ6yh4VGAWM7gRV+V3FrP1R3iN301UFq7tRTa9RBfZfAQWr+6+x3kEVOHQFFKwe+hRoB1SBgQooWNWFMa4CAFCP/cVfdByrAHmIAuDtt5MEeCN0LAwzekxjI1w/6VMGOTHDsNm6FS2ABbwRV6AcYcjYB1Z5kF0I2ON+NEWOGnWfarVax2U30XF26PhO5NQ48aKMjIFOhXVjSDjRTo/QmAGT9sywu9mCS2w5TySThOJFO8LFHeYyqhe96znsaOy/OljcalDbMoYAMGbIt4OyO/w6HE8wyhi69xCAPKwUWuQY4B0FuAzcOKiTRZjD+sXnBxrA+xU+fLhz5w49++yzdOP6B8ZRLI58hqotk03bbpEXj9PK6VP04IMPMFTN5bKUzWUYskvfpP3uZ0Nm8ZtnBd8QFRA8wtAr+sOF6PUQNTd4XQpnmSiAr8Cx+lIHrIY/1BmlPT1n8gpEgdFhUHXyvelvUcHqQais91AFxldAwer4mukVqsCRU0DB6pGbMu3wjCigYHVGJnqCw2Sw+hjA6v+k83edpFZTXJyCFw4Whx1FsIqpsP/hLFv3AVa7BbBGAquBLE67XdlOMa5vNJodsGr2l09uBShYPZ5gdSCZFag5ziFQvPs+IB8M7EzZ9x2sWpjcY+CMMVgtl8v0k5/8lN55549UqVQJeQF4fwNgxPtas9XkQmVnz5yh++67j86dP0tzcwVKpZJc6EtypbvqhE338poUhoJL9LDBal8UwBNP0kWOApD3HwWr46z0/Tt3GFg9bKiKUStY3b+515ZVgb0ooGB1L+rptarAEVFAweoRmSjt5swpoGB15qZ8zwMGeHj8scf6HKvip1KwGgSjrMmQ7AEGq6bIVBCMBidpN45Vv9Gker3eyVidKFxVsHqgYHXoExXhEh/oWB0zC2M/wGrvmGzkweC3Jpwb5VgVfLnDMQCswpGK56pcrnCxql/84he0toaCP/IuBugKyDo/N0fnzp+nCxcu0OmVFZqbn6MMtv+7cLQi57bXLxsuEBZ0PfcXJutV4SAcq13XddxEAXyVXnzxIjUx3KEi7vnPhjYwhgI7gdVRoWqU43WMrgw8VcHqXhXU61WB/VFAwer+6KqtqgJTpYCC1amaDu2MKtBRQMGqLoZxFWCw+rgBq+dPGcelRRJ7A6u9zGeUPNTeHMG+ejDjDm4S54dtXxEgq+n71Ao5VnsgUV9GJfIkg/uaezsN93DTR85qg7/CUQGTGGIYKPF/yAc6LdvPx1sLYbA03tUTGFUoCgBj7HUjyl5v5KwmEQWQ9DoFoyZwd26iP0t0uI7hLe7hfuB1iaLoqjl27mJoIqKuD+amdvrTszZ4pD1dHeZoRf/jIbdncK2hKFVk6kTP7cRRizVaqZTpgw9u0cWLL9GVK1d4+z9sm7lcns6cPUdnz5ylU6dWaHl5mXK5nNn6j2vRY8le7TuwbmQ2u/EABg4Hz43ScUDDYz9TvW1083wRBXD5smSsPv/cReK3n0gRJ7XKtZ0oBQaB0VGhKtpWsBqlsL6uChxPBRSsHs951VGpAj0KKFjVBaEKTKcCClanc16muVf7BVYHur06wYWjKQLgcdQOfwBYDY6hLxqAix/tjB3BOFGYB+3CtRqEtpPRpj/VMrzdG47AcDGoYfeWMfbC2cn0dYxWwmDVbOHutGAkh/MwmUhSMpkgx50c/pVt5L3b6CMB9bDMVFsUywlA1TGfp7B6g/rYp3BEn6QLo+sGABkPxREEnwn7xAOwjn4AOLtUr9eoWNymH/7wh/Tee+9RoVCg8+fP05kzZ2lhfoHm5hYony9Qkrf+d7fyS/GwVl8esi12NsipHuVYje57LyCPPj98hjxjWFNcvOryVfrKE1+l5557iWC+1WN6FAiD0XGgKkahYHV65lJ7ogocpAIKVg9Sbb2XKnBICihYPSTh9baqQIQCClZ1iYyrAP6jHI7VL/79X9H58ycn5lhVsCozMShjNThHgKr7DVbDhXYQV9A9BpQLCjkCxf02OulSsGoLH80eWLXb03d6H+IogJDre69g1TpW8aEDPnzY2Njk7xw5EItRJoPCVJ4A9FSaXaxwgtsDH+CgX20bBWAKdAl4tivf+FZN3/vcyGNGMtg9AeO+X4efWwtWrwCsfuVJevZZdazuXtP9uXIQGH3iiSfoYx/7GH3+85+njY2NoTdWsLo/86KtqgLTroCC1WmfIe2fKjABBRSsTkBEbUIV2AcFFKzug6jHuklUlJYogP0Bq13xJJ9wdDjHTGO806dipvodq6FduX3Ff0YFqw2q1xuSBdl3DBcK1c6DB/rY26teZzAX8QkXLBrDPCzMasAFY7Sx58ncB8fq2MvxEByrvWEaw1XcD8cq1s6wHFewy74+BiCnZfijLJVgTEFwLK4r6x3Zqr7f4H/jGQBcxd1bzVYIrOK9pvsBA5fnagO29ufF2vewaQSrT3zlSXpOweqe3zom3cCwjNUoqMrvpOb5GPfv56jj0IzVUZXS81SBg1VAwerB6q13UwUORQEFq4ciu95UFYhUQMFqpER6Qo8CO4NVl/Mcx6sg3tt02AkZnbHav918FLxyuFMadqQiB9VvNqVsDjvmnB5CLFBHqnbLMRzXcfpjq01+w4LVVg9wZpWRJbljO+2ebc9yz15dORNziNRRr4dnQLhqt8EOZz3I6YwAqzarFoWLPC9BiWSCEl58RxkFsvXOV1Qmao8uAIqhrNp2G9vPu2dZh+VOK1riVXeOAgj30QLCHdvj4fRC9L5zI7b62zxVvFc4iCkIfRoSzmgdFU6Ps1TYJWszUGMxfh4GXd/JSuX1GehJqGhV9xkJaB0eV8TP0e9Kk40CgGNVwWq06odxxl7B6F6vjxqzgtUohfR1VeBwFFCweji6611VgQNVQMHqgcqtN1MFRlZAwerIUumJrEA/WAXEw5frOH1bdscTrX+LeZTjJur18e5/MGeHwSq2IwOstrDdHsCH8yS7gJqhaoD64HwAtmEH7gH3Xb1RZ2gU1qkdEUgpwGsoOe25fRikjg9We0Ht0QCrHiU8LwKs9mJBuDPHOZBVG7xBWNewUzjc9mhgtdsnaX/nUlKTcKyOC1bH0WvUcztgddQLzHtf9/RojBvlUB3/vWuyYNVmrD7//EvESR/RQxpLLT159wrsFYzu9fqonitYjVJIX1cFDkcBBauHo7veVRU4UAUUrB6o3HozVWBkBRSsjiyVnshmNbjMTBTAl/4HnTt/krfIwkXnALruaS/+7IJV5DvCucpgNeZQe5iOJs9xpwVpnXi+AasAsT3FgtitF+Ushl1ydNLC/yEfOF3BqhRo6oNrewSrAx2vQ6ZJwergp2R3YHW0PwFRQNW2Mi1g9YUXBKxGfFYz2uD1rIkogO3+c3Nze2rr0qVLdPfdd++pjZ0uVrC6L7Jqo6rAnhVQsLpnCbUBVWD6FVCwOv1zpD2cTQUUrM7mvO921EGw+oUv/Q86f9dJ/g9yBqsM7PZy7AKsMqja21330uORrg3u3R5QnKrh+1SrVhmscoEcEwXQsw05cCOGQjbTdMC2awtskIvaaNQJYLWjEZ9v4gaGdh7X7Ezs+l4Jw94I+Nt3azZKhqMA9jivQd1DW/JHmTfJ+A30yfwTHyx4nkeJpEeeF98xB3hiYDW4lX/ANvyd/aUCd4OPR9TP0CXsqA4/1VFAMBx/0Pd4Gh15DQe25HeAY6jPo8zVuOfsG1gNP49DYhH6dBy63GPmcRzvmbD34Dk1axnz6TouXbp8hZ741yfpxRcVrI67fvb7fBSoQrGqCxcu7OpWgKpf/vKX6eLFi7u6PuoiBatRCunrqsDhKKBg9XB017uqAgeqgILVA5Vbb6YKjKyAgtWRpdITQ47VL3zp/6Xzd50ymY+M6/aIOHcBVvfkkD2YKQ3nh4bvihiAarVK9VqNIxVkk383n9O6P3u3UDvkuIheQB5rb4uYBZzbBFj1fS68wy3aDFFoFhEFIBBmCFgNweLwmMIO1iilOduTc1+Dxx6gOXdfxsCtMiSViu/2CANE6bOlfnJWcHlZ/fDddV1KJDz+2ml7/yTAqhNzd/7gwEK7MVhbGKxGzYtEtPbOQxRYDbcZHVcwHP5G9XE3r08SrI7qUO3TJZy5GuFm5viO0U3k3ee9A8sFrrJfHWD1/Sv0xBNfpRdffJmafk/E8W4k1WtmSAEFqzM02TrUI6WAgtUjNV3aWVVgdwooWN2dbnqVKrDfCihY3W+Fj1f74SiA8xdOmS2kAlXHYDwDhDmeYBUDHQZX4VLtgNW25NWGGWPQlShFf7pf/Qa/EFg1UQDdbeRHD6yOwZM66yrGIlqwKhELQkqltYFgNUCuQnWfAmAa7myHoWoqldwRrEqsQ+8TMXJUBhgYFzNTsLof76AKVkNgFVEAwz9L2Y9p0DaPqAIKVo/oxGm3j70CClaP/RTrAFUBIgWrugpUgelUQMHqdM7LtPaqB6z+PaIAVrpbVNtwQ+3lOL5gNQqu1mo1whcgqwWrXIWeiwl18CCL2wGrAcdqqERSj2O1U7yqc9LRBKuD4WoXOQf90jxUFO3qgFWHi4LJCjXbok02sF2xtnCT/RlMNJhEK9EA8hv820t4lEmnO2A1vPY5Jze4jd+6hqMeEQNV+T4KVqPU2tXrClZdunTpKn3lia+SzVg1dct2padeNFsKKFidrfnW0R4dBRSsHp250p6qArtWQMHqrqXTC1WBfVVAweq+ynvsGgeQwPbkxx5/jP7+H/6K2LHKPNRgraHWwgAxGqAMIJj49Ox27L1GC0yn/IOckogDQCZqu9VityoAa7PV6myP726VbxvnZNex2pdpaXyaTV/abPVVpRkFf0d4RCNf7i1mFTUT0KQZ7Kfdv98bENppxu7YDyYSWDeoRElKB2Odrf0GcnIMggHWHaIqP2P92ar3fA5/tajZbPJXq9Xk+eFnwHEok8nQ4sICxVyJGOjkWZp2sQUeLSLjFm1xNIDd7m2nYMAj0Z0d9Bkgd4f5GjMKoDO2qMkIvD4oCiB8eVQ0wDRFAdjc4vAzs9MzNIpUnXepIXmqg9oZt7DZ+FEA/ASYW9sHVt5jJWO1F6yqY3WU2dZzoICCVV0HqsB0KqBgdTrnRXulCkxUAQWrE5VTG1MFJqaAgtWJSTkjDQlUevzxx+gf/vGvBayieBVDrKgogIi9pmOCiaMqeBisWvCG71y8CjAOcBU/c+EpcazyeXBhGuck5sEWAOrRwlwLGGjBavie+67dmMWrMGwAYHHpWhYkMNSiIZv1adioOHkDgNdC1ECKKsNSNqiy+1PyaKGhQFPrCEYj0LZFvt+geh3u4TqVSyUql8tcVKzeqJOP4mJNv+MYTiQTlM/nKZfPU76Qp1wuR/l8geJenNx4nHNYAcNkXmVsxHMG56wcYWRqn6HOsCYEVsfNVrVTMBpYHTSS7gqbLrDazS4OPgPhPlqn+MjPyS7eu/YbrPb3Xd5/ZdeBS5cBVr/yJD3/3EXC24yC1ZFne+ZPVLA680tABZhSBRSsTunEaLdUgUkqoGB1kmpqW6rA5BRQsDo5LWejpV6wetfdK7x13RadHu6FVLDKkDRU+CkMVgE+bKgCgBwXo+KIAANasUXdFGIa5BZk96dxWR4VsGp1ES36nyQpBNXdmG81tCZXm+/bs/5MAS58Q2E1B1XoAaib4kItFYtUKm0zPK1UK1TaLlK1WmEYjS84fuFStRQU7lUGsMYRK4DKZrcSxd045XICWhcWFmhubo7Onj9HiUSSvGSSmigohqGxkzUAVncoJMaIfQJgdbdQ1eLScPGq8OwMcnsOg5b91+9/8Srr1rWO1b4+8NoIIvnxHNeSczyKEzwAnPe5eFUUWL3CYPVr9NxzLypYnY0/3hMbpYLViUmpDakCE1VAwepE5dTGVIHpVEDB6nTOi/ZKFVCwqmtgPAW6YPUf/+lv2LGqYHU8BUcBq7IFXJyqgKg42PUYBI87cBw4Mjtgtel3tqKP18s9nj2qYxVuUjMOzpa1IDM4NrRlxw2qyU5VExthKKxkZsIQKhEJfATAKtysLd+nSmmb1lfXaHNzkzY3NqhWEZDa8BvUaNRZN8BStAEdW81mB4S3CWAbsBVgVpzEruuQ68b5fIkIcNmp6sXj5HkJKszP0fzCAp27cBetnD1DXjpNbYBVHnQvzLNC8BBNAXiA1Q6wCwPnEaIA9gJVWUKTCzvMi34kwGrH+Tz4oZk9x2qcBKw+yWAVnxkYc/weH3y9fBYUULA6C7OsYzyKCihYPYqzpn1WBcZUQMHqmILp6arAASmgYPWAhD42tzlaYJUhW4ClyHbXiIDQPc7VuNvuu9v95cbCDrud5oxU0+VBxazCxa3wM8O/VpNdlwxZASyn8JA8VB41Q0v0V0Zvskm5ABXG06R6Xbbj43DIIde4di1ItT5Q/Izxel6cyuUSVctlhqSlzU3aBlDd3OJCYQxrGea2GKDiGs5R5VxV0U8+NBCIKvG/4hq2ejJIdRzZ+s9wVcAuwKoA1gQlkklKZdKUSKfpzF3n6dSZM7Ry5jTVGg3yEklCvi5gLmBqy7iVrYk1xl7bHfKLFayOvKIji1VFOE4jowGMi3zkDnWAdeCKKMMrL4qok6J6YKMA4nT50hV64omv0osvXOT3nE4cQFQT+vrMK6BgdeaXgAowpQooWJ3SidFuqQKTVEDB6iTV1LZUgckpoGB1clrORktHEaz2ktV9xaomu3OctRAEp7gO+ao7gVVGkH3Fl8TZ2jlMXim2vPtN2dI+9WAVwLKNbfdtNppijI1ajSqVCm0Xi5x3WqtVGazCJZpNZSiZSHIRnoTnkeM6dOvWB3w+nKdx16VkMsnAslqpUKVUpmajLiZWIoHN0KVhgarkoAKwSuQCfg+AarJRWXcLWwGrAVstpLJuVYdQQAsOY8BV9MGLewxW8QWI2nJilMlmKVco0H0PPkDn7rqL3atNapGP+zoukeMaR6tEAcRMYbjOKu4GsIrJdQhrU8eqYeLsWB0q1NDXDwSsRr5pTAKsyprijNVLV+hf//WrdPFFBauR0usJPQooWNUFoQpMpwIKVqdzXrRXqsBEFVCwOlE5tTFVYGIKKFidmJQz0pCC1aETrWB1/OeAQSEAZpNtc4CbtXKFttbXaWtzk4pbW1SrVhmsApLCNZpIeAwtBV7GGSyjyBSKTwFs4ncArnYrO2/Vx104e9aXglR1nO8zZLUxBHabv93yb/NvxUXcZtDK0NVEBHTcybEYxR2XQa5s8ZeoAs/zGAAnEykGvQCscLd6CY/inke5hTl64JFHKL8wT04iwWC1FcPVpp1AFEBPcTjjXoxFVIxTsKpgNfxA9oPVl3i1tpqSla2HKhClgILVKIX0dVXgcBRQsHo4uutdVYEDVUDB6oHKrTdTBUZWQMHqyFLpiazAfoLVEcq/hAq+RE0KHISdEE+cHKw6H3XxLl/viwKIoBUtpnZdosEbzwOAA6/3tBkaQ/h+0lwoZ9VkgnaHdLgEpVu8yRQJajep3fLJr9fZXbq9tUnrq6t08/oNKm5tMmYERAW3tBmocK7abFXZwt/m7fcJL0FJL0GpZLLjWgUQhcZw8DKgrVZBpPYQAAAgAElEQVQZrgKoApJyka+muFM5BsC4fINg1Roe+RwTESCxAHId4K1r1mdL8hkE/AKuok+JJPcJX+hnMp0iHwjVi9OZCxfo/D33UDpfIMdLimMV2bom7sCWRpLY2KBzESG1dlb75zQMVncq3jRsqYcLpPW4o82W9mEb1Nl1O+S55dcCDewVBg8ay96jACIiRNipPOo2fTMLo55u3ndlXGNdNHBaLVi99D4cq0/QxRdfNmB1l294etnMKaBgdeamXAd8RBRQsHpEJkq7qQrsRQEFq3tRT69VBfZPAQWr+6ft8Wx5Z7CKkkHD/7N/jzCPGel422G5PyMDj0nMWMj1NYKDtR+M9uoUBqvIBQ1eI9uUu9e0TbErAEKOAoAjMwBW7fl7nI09iiVjcCQQFnY5atbqVNzaoI31VVpfW6PN9Q3aLm7x9n8Bq7K9noGqZUxmbm1eKsNNN85uVpdzL2W9IioAVBZQFoWq/Eads015279vQGoTbtQ2+T5Aqzhbxbna5ixWe1PRLSaRDDZ2wXhM2bEKxymzQkQFEHlunPsdjzmUcOMG+CYonvAIED2eTJCXyVBhcZlWzp6nEyunyUulyU0kKAYHqyliJlDVMWA1LD/6NwpYHfCEhn4Vhq9hKGozgW0PhkFTnGMLe+20YI4CWI16Z4t+GGKBt6HdwdGoImHRfTBo1kQBAKz+7//9BF28+DJ/CKDFq0ZVUM9TsKprQBWYTgUUrE7nvGivVIGJKqBgdaJyamOqwMQUULA6MSlnpKEosLqPuO5IgFVbsd4sh30Bq93cT7voeuCs2UrOzsumLwBxAFg9tAXLS4Q3H1PMlCP3azV2qa7duU2rd27Rxtoa1Ws1/oo7DiUTCUqn0gzWsd0fxad4O35nEIDLFgkK9ASIQkEpC1a9RJwSiXinUBZcqvhCF3jzfpvYqeo3BKziPviCOxXbpMW9Ci+q3aoveZW4kXyLkQOay/oLz3edmBS1ws/tNsPVVCJBScBUL05O3KW4l6BY3CMvmaZUNk9Lp1boxMoKZQtzlMikKea63J7EA+DjC8DVwOx1gOpgsBoEn2G3aV/hs1BRJe43CsAFj9BtwmC0p2/HCqzuDoiGn7POhwJjP4Dd+0fB7OFNx/jDB3GsfoUuXnyJ15OJDR67V3rB7CmgYHX25lxHfDQUULB6NOZJe6kK7EkBBat7kk8vVgX2TQEFq/sm7TFtWMFq1MT2bduPiAIY37F6NMEqw0YD5RioUpNhY8tvUGlrkz64cZ3u3LpFpeIWlbaL1KjX2O05l89TNp0lL5GgjY1N2tjaZLCKQlVBruqwUzXOGaa2gBTHBrhwscYok0lRKpXkOAE4VtEGwCrgKEATACgDJr/FYLXeqFO9XpdYgCacrMb9a9ML2ChsnIgwxMItG3cp5sjvcF/edh2TwleICXAJoDVG6YTHzlXAVbhSHReZq0lKpDNEMZfmlpf5a+HEMmXnEA/gMVhttQGArWsbENci18HQj7fAB16yDtsgkAegDh5haBePA0Z3D2g77PywQ/X4OFYnA1aj3j+iXrfzI47p8T/I6mSsXr5KX/3Kk/TiiwJWTVpG1O31dVWAFKzqIlAFplMBBavTOS/aK1VgogooWJ2onNqYKjAxBRSsTkzKGWloOFjl2j37eIzr1Br3/El0nTNT7TEi/OjBI+EM1UBlejQbBip9YBaOyliMCzXJlnZUuA/AsxFYzG6ATa+NUgSQWxkSCcclnKRAhACNKAfV9Km4uUE3r1+lD25co63NDc5Zbfo+b+M/sbxMibjHW/G3trbpzuoqlStl3p5fq9XFLYr/Y4DoEiAgMk3jcde4Qj1KZ1LsVM1m0uR5LrWaPlVrVSptb3P/AArZ4QroyXmgHFAgMQEmTqFRl2JX9brA1SaAMJysyGhFvitv2IdzVRyyMJVKLIFLmUyaEl6cmvU6UavNYDURdynFBbjict+4R6lUhgCHHcQYJBOUzucFrp48QelcnlwvST4AGHS0+asdlUP5xBxF0P8wYpyIh+isIRNlEFz3fWDVDYHVkIM17FhFDINAZZkbC1Zljvr71Od4NeW/ep7FXbyv9F4yvIHB7xPBB6U/6CT8jES914z7TO30gcuuwWon2Ngh14nTlStX6cknn6KXLr6kUHUSb/wz1IaC1RmabB3qkVJAweqRmi7trCqwOwUUrO5ON71KFdhvBRSs7rfCx639ncEqHHn7HWcaBS/CatviRgc1C9hqDdg2LlgN9k8yULu/6StuNaiYVRDmMhiMCQAEXEVWaF/xquGK7A4C9RNb2Xpucmfh7jQ/w3/ptlpUKm7S9atX6Ma1K7S9tUG1aoW33wPOnVg+SYmER9VKhba3t2ltbZNKpRLVGz4DTAGqsjVeIKLNU3U5SxUO1WTSo6WlRUqnU5TLpTmntdGoU7lcotXV1U7RKc57BVTltmQfv81nhf6Nep2qtQbVqoCrdWo0G+xi5bgF5MOa4lmcxQnHKrtWseXaoWwmQ7lshnNW280WxThT1qc4A1ZxyjqOy2P2kilKplLkwCUK+JrPU25hkfNXM4U5asVc+HyJXBfktpNqDOdvDxzlHzCS0OZ/A1JtTq+NTOhe2w8/w89cXyZq6KGPAw4bwAwdXEdycTFGzEu4mJXEJgdttQbGdzo1GMgOW8EMtwNHOBe279oQiO53gwoktgev6jHdouOdH3ofCdwvmBvdE/MQ2R95RrDGAfyvXLlGX//60wxWsZb1UAVGVUDB6qhK6XmqwMEqoGD1YPXWu6kCh6KAgtVDkV1vqgpEKqBgNVIiPSGEbAAtHn/8MfrHf/obOn/hlBT3aRNvdVawqmC1u1ws1JP8U+Y+7RYXrHJbTapub9L1K5fp1o3rvP2/5dc5UxWFqOYXFiiXy1GlXOEt/5sbm1TarlDd9wmgE7mjAvBc3hrP4KwNsIpt9QI04RTN5bMMNfF9vpBnx2qTM1qrtHpnlZ2rdos/g1XDlzrmPlhPDU8DRIVrtVqrUbVeo0YD4Bo5toDXUgiLx2iq3FsAmc2mOSMWkQZwqCLMstXyuWAX/KqAvZzP6jiUSCQpgYiAZJJczyMnkSAnmaS5xWXKLyxSPJUhintEbpzajit5rly3agBYtWMJmzU5wqB7fu8zOybEtEAyeA/0h021iEEQiMdfcZchazgaYDBYDaBeBtTumO/DvXo0eX3s3EQYFocLxEmxsmFdCBWtG3DquA5XNBGS1WQHy/tsGFBHglvuv4Btx4nT1avX6KmvP81RAD0fBo2ptJ4+ewooWJ29OdcRHw0FFKwejXnSXqoCe1JAweqe5NOLVYF9U0DB6r5Je0wbVsfqcLwiW8h74GLQwTrCqjjKjtUue7LZnzJgQCkBgChY1aZmpUSrN67R1Ut/oq2NdXZwAqwC8BTyBUqlU1QqbfPP5VKF1jc2sWFeCik5jsDVGFy5TDLNPQTAAaoCPKFAVDabYbdqoZCjpcV5SqeS/BriANZWV6m4vU3VSpXhKPs7WwJKBVJJ5irmA0WmAG3xWo3dq1Wq1RrUaLQ4ixW/A7yTzFVbwKrFDk04XxnyZjKcq4o+IhoAWjitNjtXcfC5jsQSwLGaTKXJS6XITSTITSQpN7dAc8snyctkqY3t+YCryF0FLIO2wbVlfjYsrW/VWeTNLszQpyFRrvAwpw2fbwFfx7VqIgCkiJjLegQ7G+6DGFgDd+FIgfGOPsgY8YlPn7M9dE/JHw2Q1VCsQV+fB3Q30lAaugbrISiUvC/Iuhd3di8EjwarRkXAbgar1+kbTz1NL7xwUcHqeMtr5s9WsDrzS0AFmFIFFKxO6cRot1SBSSqgYHWSampbqsDkFFCwOjktZ6ElcTvt5FjtYzS9kvTucB8ol2xzHabk6Iil4+o6wIkB3JCM1a71MQp48JkB6rIbsNrL1FDkyGSEtiUntLdAUb+7LqqAVrSE3S3nAvMMWDUwFcWbEAMAoAlXavnOHVq/dp021u+we7TValC71aS5uQIXdGo0fCptl6lWb1CpVOGfE4kEpdIZdociOxY6l8plhq3smHZcU4hKtoEDPMEpmkknKZnwaG4uz3A1k05zXwBuy9slLmLFULSFolV+54vdqH6LwSoKYnERp1iM719vNOSr3qRqtcr9gOZ+qy39IcQE+LyUAVI9gNlYjBKex8AXsDfpeeQhAgD95kzXJkNhZMTiHvG4R3HksCaTlMkVKJHKUCKbo9zCEsUzWWq5cYaqrbY4bTtPRgAKWhTI9a66wQHd6TSQLvCLHqiJcbTNXNrrbfACljgjPsDuHR/LfgA4KFogvHW/95xoF20/DA51qG+cvStaYiV6VOgZU79ZNToyIfqZGX5Gf/ZsyJUcgr+9YQU7tS0gvQNWv/FNeuH5FxWs7nWyZux6BaszNuE63COjgILVIzNV2lFVYPcKKFjdvXZ6pSqwnwooWN1PdY9f22GweteFFYZSgCwAR0ONYaGiTGF1gtmBe1Wu40DbhdttL/cG+gjnOQ4HqzZ/NOj1HDNjNdRhqfwukQQAmpifHrAa2gqOy/cOVqUTjFM7IK5NDhx2bFf1qd3yqV6tUKlUpPKtO1S8cYtK5SI1203eoo8CU8hUBWiFE3Vzc4s2NorYOU/pdJq/ADf9RpNhnt9q0laxSHEAykSCUGAKMBSAkl2fFOOt98hZTaJ4FXJWs2mGt/lslpoNOZ+BarMLVBsNOFF98hs+b/0H5OS1aYApF8xyHS74U67UWFucXyyVqIa+uQIa2d1aqTAoxhdALzJWAU7xcwqANZGibDrDzw6KjXERrHabUnCqYvs72mm1KJnKUL4wz0AVjtXMwhJ52Sy1CHBVwCzLHsgKtW7VII7rf8YAgXvzSINAT8Bqi+fUwlsHkQuBAlPIUR324O9UtMouW+ts3fm563VuylQM6HOggTCYhbN32MHvXb022v5M1R7w2psLO4pjdez3lfB7VwBwS1v9MNgkBA+/lQGr165dp29841v0/HMvKFgde3Jm+wIFq7M9/zr66VVAwer0zo32TBWYmAIKVicmpTakCkxUAQWrE5Xz2Dd2FMBqz7ZeBasHDlYZr8YYyQlYxYZ1FHtqVLhY1cbaHdq+vUqVtQ2qN2rkxh1KpZKm7hMcm3FaW1unG9dusgOVnZqJBH/hNbhKsaW8WCyJo9PzGLAi+xSQVAoyxSgecwSsJgBWPUolPEp4DkNVFLRKxD35SiQYhsNJy4WpjGsVULVek5+tQxUAFu5PzkCNe1Sv+xwJgFzUWsOnGzdvUYMBaZvdp4CnxeIWNZsNSiaT7FhlFyucql6c71/I5xkaS65ni4t1AaymMykGrpUqcmar5LgezS+fpMzcPKXnFym7uEjxZJbaTpzzZWVLvZQnsg7VsNNyMmBVIC5v6cfdDgKs2gEJT1SwOhGweoOefvpb9NyzzytYPfZ/uSc7QAWrk9VTW1MFJqWAgtVJKantqAJTrICC1SmeHO3aTCugYHWmp3/swUeBVRMXObBdrrQ95I4W+oy+2X9AY30ur/HzGccWJXABOzYDGav889BwxUGO1VA0AHQLtAE36rA2ex2rcK6KI7Nz7KNjFffgWY7J91i7SQ5iAPwa+dVt2tpYpdVbN6m4uka1IjJU4cZMUiqVZhcqZqtUKtGtD25RcbNIjhunXL5AhUKBmi2fASTDzkaDYwKwUR9uya2tLQaucHlycaQ2UcIFVE1QOpkQuBp3KZX0OGcVcQC5TJYha5rvHeM24VJttqQQFbtfm212rKJYValc4kzWcrXKmatpZJ2Sw/2o1upEMZcdrFulbY4XQCcAleHGhRu1Wq1wf+C69bwEO1iRH4AiXciVBWhF/2vVGp+LXFb8DtEB5XKFtraKFPMSVFhcZqhaWD5JufklisXTnLXKK91syxfnsHGxBtbnJMGqdWlKFMDOT+3eHatmMNZROqVgNapy39jva/vsWL1+/QZ98+nv0DPPPsvrXA9VYFQFFKyOqpSepwocrAIKVg9Wb72bKnAoCihYPRTZ9aaqQKQCClYjJdITgmAmlLEajAJwTaGewxQsqvDOQfQtCD0tWN0ZhPaD1XAfGUgPA6shYI1Tm8HzWy2Ghj1gNYi4RwCtg/o0SEuB5wJpAPacts9f1ChTdWuN1m/fpI07t6hc3KZmrYGATvISKXaNum6ctoslunb9OlVKZUp4Cc42zeZy4vZMJjmrFMWmymXkr9a5cBS24eNwkE8a98h1HHaCphIJSnoCVvE1l89xFEA2neYiUgCvccfhe/C2exTV4vxWn1qcCYsiWcRu1Vq9xq7Y9Y11qsDZ6jco5iIDNclQs97w2bHqt4hBLABsvVYl15UsTrBHdtqi4FZL4gDibpzkmXEon8+zSxW/B4Br+HXJaIU+AK4onOU3qVguUTMWo/ziEs2fXKGlU+colZvnrNV2zIWNVApasWPYZKAGay5BqB4IupsoAAG2FhSGweqgDNXgWhklY7V3bdlt+t2g2PHuAcLcGx0QXrt7jQKIel/ZVVTAPoPVG9dv0re+9R360TPPcpawHqrAqAooWB1VKT1PFThYBRSsHqzeejdV4FAUULB6KLLrTVWBSAUUrEZKpCcEFOhzrN69wm4nKR5ktwcfnmTTCFYhzs5u3eMJVm2+p9NukNNqULOySRu3rtHqB9eptr1Jfr3J6wZQ1XU9zlGtlCp06/ZtLlYF1y+gZzqTplMrpxhOwtWK7fql7RK7RwE8cR9sueecTs6ORMVzl6EqskvzmQzlMhn+OZ9NU4bdqikGtIgKcAHcAD6l0lmniJjAbOTlimMVYLpY2qbVtXUqVytUa9SpjuJW2BLvoqiVQ1U4XlvEoBbwdH19naqVMm/vR/tok4tTJRJUqVSoUa9TLpdnRyqOTEYiDxjyUpsjCJAXG3fEhQtN6ogpaLXIQUGr+QU6fe5DNH/iDEPeFkAwTLAOwGrXseooWFWw2ku2uXjVjRs36dvf+i796EfPkI8HUE2rh/eH64jdWcHqEZsw7e7MKKBgdWamWgc6ywooWJ3l2dexT7MCClaneXamr29BsPpP/+tvSRyrbHlkeDQsCuAgRjNtYBVjHu5aPaZglaMAiNx2ndxWg0prH9Cda3+irdUPqFUvU6sFF6dHmSy2+MeouFWitbUNWl/f4O34cdelVMqj5eUlLjYVj3vc4HapxFEBNtoALld4M7HVHlwUMDYZ9yiLbf6ZDOWzOZov5CmXSZOLbFR2tbqUiCPfNM6uUSm6Zt2QEh1h4xSQe4pIADhZK9UqbW4Veat/uVKhSqNONR95quhajHyAWHZ0uxxrgLzWjQ3A1Qq7UrH1nwtrIR4g7vEY4LzNzxXYnQvwKjEBHkcNMNxttsTxCjDLkQ5NdiO3YIH1PFo8cYZWzt1DublFIgBq3MMxgJUdw/Jlj0lHAaBddaxGv7NNo2P1+vWb9J1vf5cdq77fVLAaPY16hlFAwaouBVVgOhVQsDqd86K9UgUmqoCC1YnKqY2pAhNTQMHqxKSciYb6wGrAsQqoeuTAami7rdnEvvNcjuDqGrTt327nH3h5KIOVN3EHTgxur2dQy0WOAnm1A6IAwLrtgbxQOC57Em6D7eOVcB+G5sKKk9O2J5vPzcHXyWtcpKlZI8ev0O1rl+j2tfepUasQNdEXl9w4ilGlOJ90dXWd1tc3qVgskhNzaX6uQNlsmhYXFyibzXD/G/Umu1S5gJRxlMIZWqtWeds8QGk2nWKHaj6T5e/Y9p/PZijNhaNc8twYn4eiVh7crSbagnNZY45pV/RAVC7GCf2shiVknRa3abu8TeVajaq+Tw04SdE/iA53qetKMaAYcUxBpVLmXFi5B+CqFNhCdAEALY5kKsXf4W4FRI57cMGKy5W1xZIwYBW5su2Yw87UeDJHyytn6eTpc5TJz1Ms4VHLiVMb9zFrOxaay+CHD9I6ZrB79Hw4IS935tPE53b6xC+HHnrJVA0+QgFwbX4dvMegDNa+D0hCW/n7owB6t/pLYS05OH82Igqgp+CdTUsI5cYGVrmMPzTGYX8ARgOroXeHQYX3+nQNzBviMHo71d8lU9wsFnMJYPW73/k3Basz8Zd7soNUsDpZPbU1VWBSCihYnZSS2o4qMMUKKFid4snRrs20AgpWZ3r6xx58D1j957+jCwGwGouhlM/wYxocpT3IJ+hWNO5StisOOYYXo+q/0ELQcFbq4FuMXsyqA1cHgFXBmwYstdoMJpEbutPRM6YBmavB65CdCqAJwMdQFZDQ/pt/NqjOb5Ljl8kvbdAHV9+njds3OxAvhkr2MZcq1RptFou0ubHFxZngDEUxp4WFeZrL5/k71hXiAQA6ef25Dm9drtXq7Aat1qoUa7co5XlUyGYlSzWToUJO4Cq2/tviVYm4y//2XJdcihmwKuBNwCpgqoBUhqooYGXBqt+kakWKWG2Xy1SqVhms1pvyhS367CZFGxxwKhQMLtTt7SJDVr/R5CiAZluKYyEGAC5UZMXCNQhHK54RXANAa+Eq+tFGUS10ENBUlKe2G6dUrsBg9cTKGUrmCuR4Sc5bhXvW+KWHr+dQVaXeZzQaSoKrhgsz9YJT3L57xqB81B6wOeiZ5KiG7jB62h8ATvvGMOydyTbd035vn01a7Y469juBe08dGazi4ekcQUBtLOC9IvToDomGvv8aqGrHArD6b9/9noLVsf8K6gUKVnUNqALTqYCC1emcF+2VKjBRBRSsTlRObUwVmJgCClYnJuVMNBQEq/+LwepphmxdJ9twKDmrYBWLY6hrtbN6osEqTgVgg4OR1T4EsMquSYNJ2RGJYk9c8ElAq4vt+fUatSpbVFy9Seu3blKjsm2vIHKQQ0p0Z3WN7qzeoUqlxqA0kfBobm6OcrksnT51krxEnHNVscTg5KzXGwxj8R1OV3kNOaQxyiQSNJfL0sLcHOWzWVqG2zWTpiSKWCU8SnmIAJAYAJyP/4PDr+tuFHhltQVYbTatYxVFrVpUr/tUrdWoXClTmcFqg6FqAzms+PKbVPfxHaC1yc9GKp1mUIpiW2tr6+ShKJcXZ4iMPFhs+8d5iA7AOY06Co21KY5IAFciAYKwlyEktvtzkaoYg9S5hSU6sXKWFk6comQ2z/oCrmKOUMhq2AFQHjwUrFomHhTGWHd3EPJogtUb9G/f/T8KVmfiL/dkB6lgdbJ6amuqwKQUULA6KSW1HVVgihVQsDrFk6Ndm2kFFKzO9PSPPfgesPovAlZt8SrjoRva5iyC1Q5UDcDVnUUaDax2IO2AwljMOffRscpbwzvFkcydmshoDIDVlk+teoW2Vz/golX10jbFmr44MClGzXaMiqUqF6vaKhbZrYm81EwmzV+IAliYL1DDrxsgHaNWk6hcrlBxa5vzTusNFHdqkevEKOXFqZDJ0EI+R0uLCzSXy9GJE8uUTiUp6XniWOUoAIfirkMoD9WtNW+LVmHrfQCAcwxA18EKh6nfkAJSNcQA1GtUA1jlL5/7U601qNYwPzcbUtCq6VNhbo5irkPbxRKDWdydt/vbNcG1sxx2scJdjPbhZMXz4noeOxMBYvE6m1bhuHVddsiigFYynaXF5ZN08sx5ml8+Sa6XYkcwZ65as+MOi25awKrtXjgaQAqhqWNVPkXptdX2oN+xHasGrP7IZKyO/ddAL5hVBRSszurM67inXQEFq9M+Q9o/VWACCihYnYCI2oQqsA8KKFjdB1GPcZPDwCpvCR7mjhshn/RQwGswSzEiBiA8tdYxGjXlwTgAGzUwWI4RilmZTNRO1uoIjlWfK8xbn+mA3oY6MyzuwPIdAXLiUGXqydmh+N4kt1WjZrVI6zevUXntDrUbdXJwDjnkt9pUKtdpdVO2/wNQophTvjDH7tJ8IUeZTIpaLclShV61WoNK22UGq7VqnR2hiDbAekknE1yoagFu1UKelhYWOAYARa8AVRNeXL7YrSpgFW2i31KqylSrgt+2jS/JQJV/C2iFK7bpw8EqgLMBmAqAyl91qjV8qsFNWxPXKeBqrdmgSrNB5RoyYFtUKMzxrQBrKwCnvs+FqjAvgKg4El6S2y9ub3PeLDRG/ircq+hH028xhEauaSKRYNaGa914krL5Ap04fY5jAVLZPDmuR77jkO/0Zqj2zP4A6DrIsTrsuezJ2B2wtGy2bBCcBk8bKWM1MIb+bfX9cQWDXbeBOIKeDhhcGc4zCAs1JL904Fb/wPvKoUQB8Ptx76A6651idO3aTfouogB+9AyvKz1UgVEVULA6qlJ6nipwsAooWD1YvfVuqsChKKBg9VBk15uqApEKKFiNlEhPCCjQC1a/0JOxikLlwzL+RoGQhwJW9zjDo2Su9oBVez8DcXuZ5ihgVYocjQVWmwasjgiOo8bU6TOD9DZoo4BVBqw+UaNI1eIdKt6+RX5pi2LNFrnYWt8ihqSbpQrdWdukre1tzkzN5fK0tLRM8/NzFI+7VK9XabtUJNc1Lk6A1VKFKqUKb8dHkKsHF2rCo1wmTQuFAs1ns1TIZmhhrkCZVIqzVT0vTkkPxapc/krGXQarPD5TRKo7/V2QKvBbVrOAVeStdgtaAX76gKv1ukQS1MWpymC1ITEFFb9O5XaDSrUqZ8g6jkvz8wuUTKUZyJZKZXad4mA3rO/zv+Oux+B2Y2ODYwZQEQ7xAYCwkBr3AozF76AVjlgsTm7co+zcIhezgns1lc1R03XJ9+KSx8pj6i0s1YHkRoRB0FKu6S9AZXVjbLvDupLiVg4X7uqcH4Z9O/xskSAKcfVUwxoIDNF+b45rp9m27fsOOa8DMlb73xKGRwHIHITA7SGDVYmMCNFi42ZHCMa1azfoO9/+Lj3zzHO8/vRQBUZVQMHqqErpearAwSqgYPVg9da7qQKHooCC1UORXW+qCkQqoGA1UiI9IaBAEKz+8798gS7c040CkCI2O9tSFawKpAsfvb876mDVJ2o1qFlZp+LqNaoVN8mpV8lpEZYOU5MAACAASURBVLntGNVqPhWLZVrbLNLt9U0GjCdXTtH5c+c5CgBb/0vlIjX9Bv87kUgycCxvV6hcqlKtWuMcAgDT/FyOt/rn4VTN52kum+GcVS5YlUpSKpkQl6rnUdw1+apeXMAqCkHBOmrAKWIMBD7yb0zlry5MY7eopB2Im5XzV5uSiwqY2nGqGshab1DJr1PVadMW8lhLFdrY3KJkMkWZTJbiiQTDWrhNW82muFGbLdoublPMcSmbydB2ucTOVhTnAlhMI6vVlZzZpu9zbiscvp4bJ3JcLpjlJFKUm1+kU2fO0eKJk9RGoSzcy7hxgwAQoxOwKnm5/M8QIAwWbdoJrg4Dq/Z+QdfqoOJVwWfCvq5gdW/Fq/rAaqconYBmOFa/9a3v0HPPPq9gVf/Kj6WAgtWx5NKTVYEDU0DB6oFJrTdSBQ5PAQWrh6e93lkVGKaAglVdH+Mo0ANWvwzHqoLVKHdnB97ZPM2Q4EcXrCLs02yjRzV7uFXhsGzWqVq8SVurV4hqVXKaPrnkkNt2aHu7SuvrW3R7bYM2imWaX1igC/fczeAT2aPVaol8v865pNjqDkfn9naJNtY2Ga4CaAIuptNJWjl9il2puWyGsqkk5ZIJyiSTlEun+buA1Ti7OpGtCscnQKuDTwDaLVOkCiAbW/8FrIr5sgczdmbLmFxR3apTUMpv+JyJWke2ah25q133ahmu03qVtsplajR8LtQF+Amcm83lqVAocB8AiwFp8e+tzSJVKhWam5/n+wKuAj7jgBaAz+DBDFZdl8Fq3HGJ2BHqkJtMkZfOUmFxkU6dPUeJfIFaiRS1Yg612uLq7IJLcRuzsTIQCcBArmeNmkBdC13Dxa5Yr50/UEF7Fqx22g66OaXyU+eOfa71kGN1IPyN9XrlBQKbJrFM+fWd72E12Pm9cDzHqgXKtj0ZYljX8N1CGoaduYMyVgNzEe6h6N49QWItsPpQsM1lx+o3n/4WPf/8iwpWx/kjqOeSglVdBKrAdCqgYHU650V7pQpMVAEFqxOVUxtTBSamgILViUk5Ew3tBaweiEDhra+hmzJmGCHrNXjZKOB0nPOD7TGS4uxTe+zCscpj6roOw8WreKd+qyn3sZmhDFh2fyDfVKCqgEjkp6I4VRvFpuplKq2/T37pA2r5LXZkxloxqlcbtLVZoo2NIjVaMVo+cZpzR5Gx6roxqlRKVKtVqNmS7NF0OsN5pbdu3uJ81UbNZ/B47txZuvvCBWo2fd7en0klKJdO0dJcgXKpJEPVdFKKVuF113HIi0scAP4NBtlb/MtmquL3Q4I22zF2mVrHKiAVu059nxp1iQWw+apwlTJYrVRoi52nddouV6hcq3FUgOO6vJUfubKug+gDRArU2PnKsQK1GrnxOGsMZ629D+Bp3EtwjAF6CueuOFYd7LmnVsyleDJFhaUlWjp5knJLy+Sks9R2EtR2EAkgABZ4NyY+VvNA2PVjwGsQSoafoQhAuKOz1QDW8KqLzljt3coPCAr9eo9QXEBfn51uni5eC41BwGr3KRS4G1wL0WB10LiCvwsDYycUgdD3NIZ1DvYPfQsDbv7d4PVrC7UJ1rdg9To9/Y1v0QsvAKyO+aa4+7cOvfIYKKBg9RhMog7hWCqgYPVYTqsOShXoVUDBqq4IVWA6FVCwOp3zMq29GghWGTYJrhkWBXAgYxpSqMcih2H1tQb1cT/BKu4nRaXssT9gFcWXOlCQkBW6R7DKgAZUFW5GAauO36BWvcxFq6pbV6lVu801rQBt/HqLGnWf/Aaq3rfJcZPkuAnymy3e0t5sInO0yFAVjNBLJHg1bWxu0vrqOtUqdd5Ov7S4RPfccw+vNRTKAjydL+RooZCjpUKBnavpREKKVhmQCpgKdyfyWoHXBKCJ4qw9MlS5WFUEdEcxK6xwgE52uaIFEwsAuNrw2V3Kztt6jSr1BhWrNdoqV2izWKRiuUxV36cqF7zyyXHjDJABVlGgClEAKMqFL4kXqHEfkZMJZyx+brVjlEym2YWLfgDOARqjLUC1tuOS4yUoUyjQ3OIiFZZPUnpunpxEhuFqi1yBxzFAVRTM4hHJOORufQWPOOIjaOIdUsTJrmILS4PZqjs9/9bRujOENMWpTB9wPsYvLlRZgjIT/cWauv05LmAVDuOd4KnA9Z0OfoWd2XA/x+na1ev01FPfpIsvXlSweiB/nI7PTRSsHp+51JEcLwUUrB6v+dTRqAIDFVCwqgtDFZhOBRSsTue8TGuvgmD1X778RclYNWBVqqwfsvNpVsEqQxOBY4Mcq/sFVrE1H/PuwrHq16hZKZJf3iC/eofajQ3Ztt5sU70G8AjXrENNv001gFYf2/qxVd+jaq3CjlVwoVQKEQAeFUsl2ljfoO1ikd2q+VyBTq+c5ozUZqNOnutSPpuhlZPLdHJpkeayWcokAFTjlIAj1HWMQ9XpFF/qMikDExmoDgarnbzVzsMoW+JF496CTQCtTb/JsQAMVmsCViu1Bm2VyrRRLNLa1haV63VqtFpUR/GrJty8LUokk9xmOpMhjzNlm7S+vk5bW1vkckYs8liluFW90eQM1mQiyXiT3cAxhwuAxVxUj3Mp5sYpmU5Tbm6e5k+cpNzCEiVz89SOp9mx2gRe7oBVC9jDbs3uO9AuvJqCaE3Bq+B322rwwwoGq7zdv4NBQ/AQfssAMIzZWASXXahBsGrvG37/hEY9G/GPqGN1mMmVNRoCViULVxyrAKtXrwCsPk0vXXxJweq0/sGd0n4pWJ3SidFuzbwCClZnfgmoALOggILVWZhlHeNRVEDB6lGctcPr81CwKimVh3sEsiL74Ir5xdiO1WEjiixG1X9x2AE7EcdqJFjFdnJxWoKv8Pc9HDIGuDVboHsUb/sUq1eoVlynZmWD2s0iUbPIwAZfjToKPTXJ91GgqULFYomSySzNzc1Rs9Wi7e1tqlQr7F7N5bLUbLXp9u07VK1WyW80GECePnWaC1Hxrvd2izwnRotzc3T29AqdWl6i+VyWkshTdVyKOzEGsJwMARrFdsbe3dNiOO2C1b7i9lzDKvhBQSiMlCle1+UK1yvgKmet8rb+BtUaPhVRuKpYFLhaLLJjFV5RzAD0QDQAZ6wScXGrhcVFKm5v0+bGBhWLRXbvJpNJzimt1X2q1yV/Fm5XiXfgEFHZHu841IaLNZGkbD5PhcUlKiwsU27xBDnJHDVjLuetwoJqHasdXaxGQXpnYnTHWSpBR2UnzzUAWfuhZ69Ltq+4FXewC1Z5WzvPb9xUvQcyDBTgCmeTMlLtz2ANhrCGgWVPRit3GBO9sxt0kD5RRbrGjQIIxxX0v7+ND1a//rWn6KWXf0wtjQIYZ4nP/LkKVmd+CagAU6qAgtUpnRjtliowSQUUrE5STW1LFZicAgpWJ6flLLQ0DKweehSA4Wc7eWZ3GwUQNa9hUBoVHXDgYNU4LAH9OGt1AAyOGmPwdWaJcKryVvomUcuneKtO7WqRKhu3ierbFKMqtVtlBodwq/I290aLs1Jv317j3y/ML1Iqk2FguLa2wcAQsDCTyzFo3dwssiPTjfMGfspnspRMws0aI6fdokImzU7V06dO0dL8HIPVBICb45ALkAfONGRg4uyVKANAUQGrAVLad23XsdoN6g3cAcAamavNJjWQt2ryUsuVKhVLZVovFml1a4s2itsMV1uAoERUrTeo4TcYjsLFCpAKwMzO1Y11bg8gNYW4gBZRqVRhzaCVzQqFWzXG7YmjFvms6VSasvk5mltYpsWVs5TIz5Mfc/hLajl1PwjpPBtDttOPukZsoaqdzh+WqWqjA3rmreM27f7WxgfwvRwU5grGaVC/A5ZXQu/1wcUxGKwGz4fL92iDVbhVeVcBZ93G6erVa/T1r31DweqoC1vP6yigYFUXgyownQooWJ3OedFeqQITVUDB6kTl1MZUgYkpoGB1YlLOREMCVl363Oceo3/+8hfowt3dKAAFq7IEosDlkQerpmCVAFYfJerJaVSoVdmi6tZtcv0yxZw6NZsV8htwqiIfVJyWd26vMnDMpLOUSKS4eFOpXKH19U3eZp/O5BgkbgE+1upsKozHHWo3fVpeXGSXaqvlszP1FKDqyZN0YmmRCtkMg9Y48jcdu7Xc5MB2nsxeO3MQrIp7NWaKe9kLwog+6Fo0IJZprD1f4B2gMwprSeaqT5VqjQBXt8uAq9scCbC+tcWZq8hEhcO02W6RD/dvzGEHLyIFUqk01Rt1KiGbtVqjVDpN6XSWKrUalctlcl2XYxRQ+R1uVbg44aoELgVwhLs3mc5QrrBAJ8/eRfnlU9R0XGpY4uwAsknfuedmT31fkSVYhMc4dgNWOwoG4wM6v7Tb+HsxOQNajN0A6l5QGjzXZLQGwSoPOghOe+camvY4bzk+AaR+dE/+tDlWGawiDILBuktXLl/jKICXX3pZowDGWN96KpGCVV0FqsB0KqBgdTrnRXulCkxUAQWrE5VTG1MFJqaAgtX/n703cY4ku+/8vnnWXajCfTQafcx9kBLJXYm2xEMO2yFrI2zHaldah3Vt+M9y2BErDjlDUnJYjjXNFUcz5JAURXLIGZLD4Qynr2l04667Ku9Mx+/3MgtZWQAK3Q30AI2XVAmNqsyX733fq0LMp77v+zsxKS9EQ8LtpOELX/hD/MVfEVhdHGasSrD6hIPVNHsi5xuRSa5O5SK0uggHbQSDBvTQAlQfXkDb+AVYpUer2UGj2eJ80EKhyI9cvoj797d427xh5JDLFdFqd2A5Lm+N5834UYCCqaNerUKJ6H4+pmtVLM3NMlilOIBKIY8iuVk5f5NAHHWW3LnpyINR16KISU2DMpUjKBPwPZ6xKrJah0fMVEdAedJeKFywvNXfdRmu9i0bfctCp9/HXquFXcpRHdjUYXZdemHAcDWMEDuLKTJVZ9BMmasEW6u1OjTDQLvdZgBrmqL4FYNVHreAiPSTC3YZOeQLRcwsX8LC6hq0fBEe5awqESJFaCNUUQ4Fq+SefZDjUcCq4J0Clg6V5jxU8ekydiiUfkDZsgds9U+dLNymo47VUVcs3TedMzs61yJ+gApmnVWwyj08OmOV3ar0oIgMdQhWvyvB6oMsb3kuJFiVi0AqcFYVkGD1rM6M7JdU4AQVkGD1BMWUTUkFTlABCVZPUMwL0hRtI/3iF/9w37EaiIrqcc3001PhiPzU9E0/8SiArAKZrfdj0QHMD0XWJz9GXJAxrB0ZYHJe6rqkjdgxmy1wT+1Sjic9HjgJIBZU9ItcnbznnXNOVQKdvg2v12DHqur2YEQOAsWHFzojjtXNzW045LzMF5Az85ibX2CgevfuPXh+gHyhzC7VXt8CFI2BY+B57IqtVcsMV9XQR97QsbK4gLnpushWrVZQzOVQyBmcqTpch1GAiPDscEFk4FzyfAxDo0hl0EowVsxDchCsJGFFhmUWrQ3Pi528IlKAtqYLByzFIBBcdVwPdgxZCaxu7+2xc7Vn2fD8kF2rIcUBMJQFA9VIUaHpBgYEZLsdBojlSpWdrJZjc3Eu2vZPEJW+8BBQU/SRHZ2aDpPyVuvTmFlcwcziEiIjh0ilhNWIc3cp6zMp7CTA7OgIObt1BFIy/kypM7rgRSGqcXfpUE1+KbMtf6R9AVZH75n5nV9MQnMPOj/ThwxYHQG3o90RLcfO2dQKYPi9D3sP0CA75sznwCQHaxLrsC/sSLktMS9HcF0BVg8+QTwroh9EsTANH3+8jq999VW8+d3vyYzV0/ur9US2LB2rT+S0ykE9AQpIsPoETKIcglRgkgISrE5SSL4uFfhkFJBg9ZPR/TzflQDOl770RfwlO1aX2DknKFTsYjytwU3IUJ102wQ5PGjxqkntPujW/7HzubiSgFwi63MUDSdFlpJ+jP0+zAgVMDCBs6MG0yxYPb7zbtjfxOEZO1WVMIAaeQAVreqIbFU9tKFHLkIlgBe5nKtKbtV2q4PdnQZvXaeK5KVSGQsLS9je2sG9exsIocLMF9nRqqg6w0Sqp+N7Lgxdx1SJtvkH0BVgulpmtyrlq85NT6NK2aqGzmCVXYfkzAPBUdr6HEPSKIGHqSJIqS38ohZXDFbjeeCXYwgooBg9hGtRqBcD19QCIa0oZ1XAWTGVNKfJ3HoeFbdy0en10Gi1sdduY3t3D51OjwtdUe6qT05XymqlfkCFqhsM2we2jVa7BUXTUCwV4QUB/MBnPQ2OBdA5HoDAprh3xE5WKmSlGCZKU3VcffY55CpTCFgZMQYGocmaywBF0kDVRBZscuyPXzyTRc3Z1xkYHgFauRcj2/IPLmY14mDNwl+V4O9hsDYBjvuvM7gduedwsmNVRqMCGD6n7zlcA7EqB4wx+7lxHA1GXbQHgNUjPowEeB1/X4slTG2Jz2cBjWOw+rXX8Oab3x1xak/6vJOvSwUkWJVrQCpwNhWQYPVszovslVTgRBWQYPVE5ZSNSQVOTAEJVk9MygvTELmdvvxHX8Jf/NW/w9qaBKsXAqwmbswEKTJU9aF4NvxBG36/Ac0bQIMHLfIQaRF8BEPH6tbWLrqdHm/3JzA/P7+AUrGEj27cQrPR5i3vVK2+2xsgVyjxtmvX9bg4VomyRcmtGnkoGjpma1NYnp/jjNWZeh1lgq6qipxJW9ZFrqqIACDgHxc1YnC678xk1pRs2+ef4kGXMQQlOCrsfTFApZ+EEGOwGgOs7HZy4eoVDm5qh750IPcpHQK6irYTuLq1s4c25a4SZG22YVPhq5DyViN4QQifnOCa2Irvx1EBu80GDNOAkTPh+z73j+AzgVV2rhIIje9P1xmGCc3MQcvlsXj5ChZX1wCNYC1tb4+h6QUDq1kAmY0vSGBk8qH+pIBV/lohjla4S47VV7+ON9/47sh6uTB/yORAH1oBCVYfWjp5oVTgVBWQYPVU5ZWNSwXOhgISrJ6NeZC9kApkFZBgVa6JB1VgH6z+e6ytLUrH6oS99WNb/7Pnn2HH6qhblQhhjBJDD2roMUx1O3sIBi3OVtUQQCWgqVPCacgZo67jY3t7l12ZVOm+XCpjZWUVlmWzW5UcrZ5PjkyHISLlgvJWeD9gh12xWEDB0GAoAcr5HGampnBpcR6ztRqmp6oo5PNc4MqggFVyqA7BqohMSKAmgdR9t3IMTFNQNSk8JeBnyEWlxHbzxJmqQc2A1dH3TnwvcUd2qgbsXk3HPAh3ZhgEsGwbjWYbjVaH4WrfdrC5uwfL8+AxWA3g+CGDVo5yCCPOUfURcg4t9cswdH7/iUJWwrFKcJVei+LrqBCTkS8wXDUKZVx77gVM1WcQKRq3yecmnlQe7r6r9yw5VhOts9v06XmC9UfFC1CEQ/r1rOubdCPIPLxHDCCfOLCaOLChcgTHq69+HW/80xsxWD0sROVB/0LI8590BSRYfdJnWI7vvCogwep5nTnZb6nAAyggweoDiCVPlQo8RgUkWH2MYj8htzoMrMaev0ca5ZHuzzMaBZAd8CSQetjrCZajqvLpc46KAmCISOcLenhkFADDOV/krArQNH6M6c8FmvYTWyNybRKLC10ovgPN7cLt7CCyWtBCB6oSiTpCKhlECSBG6PUsNPYasCyHYen8/DyWV1axtbWD9fUNBKECP4jQ6nRh5PLspAzi3F7a4k+O1byuIm+oKOcMzExVcWlxkQtYcQwAuTc1FbpGDkyRsbrvDhXxClEgtuZzGSSuik6Qdb/afLJtn7RMtvLHXtc4ylMUBlKgg0AltTHqehQuVTENyfyJElp8f96CTf8WlyV9JIduu9NFo9VCpz/A1l4D7f4AtkcZtREsymR1XQbUFA3Qty3opolcLs+/e74P3/cYGuq6KGIl8lapf/v3pWgFI5eDZhYwt7yKtatPQTPyIqaAMTDNlwDnSewBMedPAqwKpnl0ButYDuwEsErrduTIbOXn/NQj4gjGHKvZt05ccCv99KRCV0dFA+xv399v8ThRApOiACiDOH4XMFh97bVv4PXvvB5nC0uw+kh/vC7QxRKsXqDJlkM9VwpIsHqupkt2VirwcApIsPpwusmrpAKnrYAEq6et8JPX/pFg9fjRnQdRvRGgOHbCEwxWR/JQY6dhMv4jwWrGDclZrbH7MJuxOixg5U8Aq6kLBWglGphgXyKmEdTAgxbaUAZNeJ1tRE4HRuSK6vSqIrJiCSQGQI/gYbvDP13XxerqGlYureL27bvY3NrlTFUqWNW3HAFVKWPUD2DqOVQrZZi6zmC1WsohpyqoVcpYWZjH4twsioUcuzZ1TaVaV1y8Kn0QJKW2uGjXsMiagEsCq8Zb/GN3qgCrAsaGVEyKclrjSACKAaDCbYljcgR0paIShi5ZcRuejeTcJH2A+kmOUurfYGCh1SW42kbPtrHdaGK32YLtB+g7DizXA2WzEnwmsEoFsLgAWCHPlNZyHHiuy45Vw6CcWYXjADR28IpoAgaupgndLKI0NY3VtauoTc9xfiu5VkOCsMO+CndnnJ7w2DNWs2B1HLQmcDCe6bgY05hjNbUWuJBYJoM1vVSyham4AFgGtHIW7WEH9yH1+mPIXM0WuzpOxmoarK6v38Nrr34D/0hgVQTuykMqcCwFJFg9lkzyJKnAY1dAgtXHLrm8oVTg8Ssgwerj11zeUSpwHAUkWD2OSvKctAIJWP3Lv6YoAMpYTQoGPaLjaej0O0RvCVZZmKE7NYGq/CR7V/nFkwCrCSJiQJoCq4y0yH0ZuAxS3dYmg1UjtJFTAi6sRI8gDAScTMBqp4tet8cO1qvXrmF2dgE3bt5Gs9VBBA17jRYsx4PjetANk92fxUIRhqphqlzm4lWGGiKnq0OwemlxATnTgEYOUk1hkDjczc3xCuR8pSgCl/NafSoORXA1KRJGTt8YKMUcmEElbQunh4CiSbEfUkSAVXKrCkfo6DploCr+bxykxh1Lg1VuPc50pcJUFAfQHQyw1Whgt9VGuzdAs9vDwBFglR49ewA38Nn5SkWpzFyOtXYch/tEYJXnSAE0jfpJ9liC3CoXDtNzBehmAYvLKwxX6d+hoiAQEbQxkifXqshepeced/Eq0f9RcUchJ5+xL78Eq/GcP1jxKgarr30T3/nO6/y+kIdU4LgKSLB6XKXkeVKBx6uABKuPV295N6nAJ6KABKufiOzyplKBiQpIsDpRInlCRgHKM/zyl7+ELFgVuGPCf6BPfDlrnRoFLOOXH+cZMYCkpf2czdOZ2oeJAnhQx2riJBXb1pOrxXb0YaRAanjJ9nRyblIcwGFRAEkDYh5j5ym3w5va+SdlqFIMgBG66O3cRdBvIK8GyGkhF6HiHNBAuD1pS3+v20er1UG/bzH4W1u7gnK5ijt31tHu9OF6EfaaLXT7FlzPQ7FcYfefaZjIGyYWZ2eR0xQEnoWiaWB+uo61Syv80zRo+7vCcFVRxXZ76imN0bZdfji2A8ehny4cy4ZlWbAdF2FAxa3IOSrCDsjxmTNzyOfzKBSLyOVy0A3hAiXQSl8oEHAk0MjFjlJkdQi7Y6mGOaBi37+YE4KUqhbDWnLXxq/FLlnbcdDq9tDstBmyNjs93KfiVn1yqRJ09jl/1fZczl8luKrpGsx8nsfgBz604ZZ2AYQJrorUApWBt2HmoRt5VGt1XL5yDeWpGlTTpBkVs5vKleWhxH1OQ+SxbfgZwnycLevHOSf97jweWN2/In2+0J5A8Wi8wIhjNeMwHXGwxqB3pM8HgN+RPh4Ah7Pb9B9FAx5SJs4g62AVwxWjjNOChW+Xx6pBgtXT+fy/CK1KsHoRZlmO8TwqIMHqeZw12WepwAMqIMHqAwomT5cKPCYFJFh9TEI/QbfRNJ3B6l/8VVK8KqF5k11PR0FN4bmMHZIxDsjuvs1uxk1cggk9SF+dlfy8gtXsOEQuZlJ9PtY8LoAlwKpwZWajAJKiTOTiHLNbJs+QGzVum6iaAG1kiKVrCL/5XLSKogDg9NHdvQ+4XeS1EDnaij+MAqA8UQKrIbqdHoPVwcBGoVDA6uoqDCOPe+ubaHX6sJ0Qu40WOr0+97lULsMPAoaES/PzqJXLCB2LXbIl08TlpUVcv7qGqWoFuk4uVQKIBJpo5CEXxer3+ugQtHXJ6emzW5VgK8UBMP6PwH3zPQKwArySo5MBqqqhVCryw8yZMCiflHJc6XUqEKUKuEpgdWTbfyx4wrm5SFXsjqXxkB6UVcBFuVSF26YIA5orXSXwJwpUWbaDdqvNbt7tVgebjTZ22210LZuzV10uauVxJACBz0qlwvCXgDEdBIi5+BZHACicuUqwm2ChrpnQNBO5QhFXrl3H/PIylJyJSFHBnJkKWaXzd2MH72GQ86CPtYOA4ej7OMlxHQWhk3JVk7NFW6OO1aPyTGlFC6CdKk6VhZKCVMbsM43M47tmwWv29wkuW3ZCp4pj8XsqI95xQOvI599EsJrSOXaes4GZvhxQVM43poxV6Vh9gv44P6ahSLD6mISWt5EKPKACEqw+oGDydKnAeVRAgtXzOGuyzxdBAQlWL8Isn+wYE7D6l3/173H5yqLYXj2ZqQr2ecR5AhcmcFWgkwSiDKHKyFBE4abhMSEq4IkBq3HF+f0iScK9NoR8FAvwkGCVtvknuZwJWBVuTIKqAdTIgxq6gGvD6TTg9hvQAwemGsHUBbRhOIcInu9xnxKw6jg+arUpLC0tIQwUbGxso9Xuw3ICbG7vYmA7yOULDBxDP0CtWsXC7Ax0JYI76CGvAXP1KVxZXcby4gIKhTxv/ydgSM5MWoQDy0Kn02Ww6nsRaK2alC2qUWSAJtYpAeMIcB2PYwIYrNoug1ZyANOaE3mlunCsElg1DJg5g9sS8DUuXpVa+Mk/CWpSW+QOtm2LIxHITUou3oE1AG37J2cuwVUGqlEIQyc3rIJSqcxRCOSmJcDa6lvY7fRE7mq7jVZvIDJXwwBe4CMIQ9arWCzC8zwuZmXoOr8lxFhIA43HQ1BXVQkeMaER0AAAIABJREFUG3yP+uwsrj7zDEq12umD1fT79pD80aHLd1IUQAxB90HrOKhN346mnCIcJoLV/QbHPjC5eFUKjKb7yt2ZCFbFe2NUhsPjDsQQx19/VLDKicJxlEUCVl//zj/FIP5k/07I1p5cBSRYfXLnVo7sfCsgwer5nj/Ze6nAsRSQYPVYMsmTpAKPXQEJVh+75Of+hkOw+td/hrUUWB2rKH/ASCVYFVXjR8AP56PuHwxFjyDVhJ+TSvPJeacCVnl7+L5jVY186KCiVQ68fge9xjZU34KpBDCUCIYmCgQR6/YDD5YjHJTdbhfdTh9RpGJhYR7z8/MY9B1sb++h2e5jYLm4t7HNcM8wTdbCUDRcml9AuViA71jQ4KGUV7G6soC11SXMTNfFNnfKDtUMhl6u48OyHN7+H0UKTDPHMJUhKFfSEpmm7OqNkw181x9GBZCjNaTXkwxWQnGaIqCqYUA3CUhqok0CuazN+Fz6vs+Qk3Jd+/0eA04/FGDV8VyGv47n8fVB4CHw/SEYpxgCzkrVTd7i7wRA3/XQ6HSx02hhs0HRAAM4rstZq5SvSmOfmqpxd6zBgCEqtcH5uGHEjlXqOwXQiqJMOjtvC6UyLj91HZeuXkFIjtWARqNw5upwW/lJOVZHieIYNMxC0uO4N9NNijk++HhgsHrQ5xa5lB8FrB7gUOUc39RxnDE/EliN3ej8RYRKUQAbeO3Vr+P1f3oj/nLsmN+Onfu/YHIAj6qABKuPqqC8XipwOgpIsHo6uspWpQJnSgEJVs/UdMjOSAWGCkiwKhfDgypwKFidkK/KUPWUHatxCfd4SKPAkp7kOj5HDDjJynxQTdLnP1LGalKQKgtfUzeg9ocFqkYck0LcxMma7gdfw1XohZvy0CiAJIoh2daeqBUFUAIfBlzolK26t4VBcxum4sNUQxiaCl0lsKoiiCI4ro2BbfF0dNsiX5W22pNbdXZ2Fp3OANvbDQarvb6L+5vb0M2ccHeGAar5IlYXlqArwKDfQa1axMJsDZdWFrG4MINSsQTTKJD/jqEQuU83N3dgDSwGq1zEK9aSc2WJGoYRxwEQ0KJIAiqOlTNMhqYEmoR4Qj+hk8//1nXh+NQNFZouqsUnVeOzMIyuo+gBj8An5aHaFt9bZKKGnHNKzweIOMtVZHkSBDYZ3OVyJgSY9RlyUuEqAqnNThd77Q52Wm3stdvo9HrsaA2iEH4YolwuwzQNDAYDHga9R9nwSDmsBNJ0DZpBlmLh2lV1A8VSGbOLi3j2pReh6Ab8IBJQlbRIuSWz0DLr1sy+V47ltMxmfEwAjEcXszo4WiBp8iCwOtZn/nDIOETTfRpm14onD3Kspq9nB2sW9mbe0wS3j/osOnDMqT6KRIRUbuyRvycFBomvS7D6KJ/v8lpAglW5CqQCZ1MBCVbP5rzIXkkFTlQBCVZPVE7ZmFTgxBSQYPXEpLwwDR0GVicKsF9Z6cBTTyIKgGFGCjaMZLAeiBMzXYlh3MSxHHHCQ4PVBKpS22lgmvldlJBKEerY8ToSBZAZx3HAqhjSaMYtBzKQ0y0KgMCDHjrQfAutrbtwOnso6BHHABiazsBSZHQq6A3IidpnkN3pdNi9mc/lGaxOT0+j2ephe7uJZmuAXt/BxtYOdDMvtrdHARbqM1isz6DXafN29uXFeVy7soqFhVmYOR2O5aHbttBp9fHRRzfRanbQ3GtyNEShUOTIAQKrIn+VQBIBWAFL6SensRLAdF3eOl8pl9kFu7S4iHq9zqBTxNYKEk9ZqBQFIFjZvvZie3cCtMX2+wSsEiB1XRe263BfyI0LKnxFbldypRpGnGcqXLEEvMiBKrI4Fd7mT7Bz4DjY3G1gu9lEu9fH9l4DO3t76A0sdq2SZgksJohL96TfRcEtDtRgEKjTPSh/lYakaiiWy6jW61i7fh1T0zPsWo0IIGqc6TBc4cdxUqbfDo8KVhNweVSbWfcoX5NcEOeIJr+K2SFYfLirdVKfx2DyAXEG2eJVR7louUdxZMNhHyXH0f24DtYkzoMyVilvVjpWH+UTXl4rwapcA1KBs6mABKtnc15kr6QCJ6qABKsnKqdsTCpwYgpIsHpiUl6YhiRYPXqqHwqsDqFqUghs/x5ZF+3jB6sh1DAQRat8G6HVQXPjDiK3h3JOhaESwBTFkWg7P0G7ZrvF7kmCshQFQMCT8kNXVlZQq9Wws9vCxuYO2h0bfctnsEpAz3Eddl4uzM0hb+jotNoMO/O5Ajs8yZF6+85tdPZaCAYulFDhaIFL1O7UFOeuTtUqqNVrMRsUOaNM3eI8Xso79TgCgB4ebMviR7/Xg+M4CAMfuZyBudlZLC0tY7o+hXze5MzVtKkxDbIZt5Lb1guE49T1xE/f43xV3pavquh0u2j3uqxXn4pNcayAxtCZnLEEZdm16/msBWWmUrGqQCTcwg4C9G0XnX4f7V4PrXYbtuPwYikUC+xUtSzhWiWXrQLKcI3RoqFxPAI5YQkyFspl5EtF1GfncP2ZZ6FSDAPBx4xj9TiA76yDVYqh4HHHBwHnSfA4DS1PA6yOZLYmmaoPCLQfFKyyIZnAqqbj3vp9vPY1GQVwYf5wn+BAJVg9QTFlU1KBE1RAgtUTFFM2JRU4qwpIsHpWZ0b266IrIMHqRV8BDz7+RwOrh2cB7BeuSs558OJV59GxmlRwZxfqAfJkwaqIBx13rJLLVZiC6WcSJBp7UOOCVuSCFI7NwzYhZxyrxCRpC3vgwaA4ALcPp7uH9vY6u1fLBQO6GmfCxmCV4gAajYYAqwADSzrq9Wmsrl5CuVzB5vYePr67iW7fgWWHDFb9MOKt8zMz05ibm+WCWVRYaro+g62tHeTyJQz6Nm7euAW3Z2Flegb/5r/77/Hss08jZ1KxKY0zSxUtQqGY49wHdkFHoigVHVxci8ClT+mxlMGaQxQEDCPp3tTnfreDXq+Drc1NOJaNZ595Ci++8DzKlQrCgBBnfFCTbGuNI1zDEI5tMxSl7f7kHKV2dnZ3sb27wyCVtuDPzM6iXKmiUCxyjqqiqcjFRbG44BTlnIYhXI8Ka1l8XavTRbvfR3fgwCGyrusIFAXdbo/bbrfbPO+5XI6jB0TkgchUJagdIuQ4AMOgyAGNIwkKxRKMQgFT09N4/qWXERFwS+DqAwK+swBWkz6Ibfj8//kpfr+EVLAsnjlFxCOcNlgVMQ/HPzhz9QF1fyCwClo4cRSApuP++gZe/drX8U8yY/X4kyTPZAUkWJULQSpwNhWQYPVszovslVTgRBWQYPVE5ZSNSQVOTAEJVk9MygvT0GFg9aDK2COiREcXZRIQJBWCeoxaKllwQdvQR2hGtgjUpDY/gSgAzj5NgdDsQjoIrI66YgVIPQiqsqaUN8oFseJq9WEogNsBK5baoaRUcRCcVaDSvHk2zMiH4nQ5W3XQ2YGp+ijmCKyCt63Tg6Cq43rotDuwHZvzT5Pcz/n5WVy+vIZCqYitrT3c+XgDvYHLYPXe/U0MHJe3wq9dWUO9No1Bz4LlOtje3YNumphfWIRrO9i+vwk1CPG//cVf4sqlZS6epasRfHJ4eq7IElUVuOSwNTS4TsBO0mazi1arC9vyuCgXuUH7A4s8nQxz52cpu7XAxasC32MgvLe7i82NDbi2i2efeQbPPPU0aEP53jY9v412q8fb7CvVMpYvLaE+W+eCV+1OEz/7+c+wtbON6dlZLC+vIF8soVKtIZcrQDNM3gpOsJOKV1FkAelOblnT0BFQDivFInA+qw/HocxWH9uNNjZ2mmj0bER6jjNfXd9h92qn38OAALFlI/QpUzYkGQRYJpSuKZxza+gG39vM5ZArljAzv4DnXnoRfgTouZxwrdJW92QZMKTcPx7GwZq9Jrv0jttmcp7gj+PZquLZ8bxUAqvpD4ZhQbO4I1z8LTXMxKE6vF/cJj+/f5NDP/PpPHZxH/FXITtm7tNJg9VUPgK/rxVycFM0ho779zbwKhWvev0N8cUDZ0SkOjzps/LC/MWTA80qIMGqXBNSgbOpgASrZ3NeZK+kAieqgASrJyqnbEwqcGIKSLB6YlJemIaOAqtHoYQkQ/X4QglYeNSRhRN8+pFmzAkNPmawyv7QhwCrIxmsVGwpBrMMWDPOV+HYCwUwjAtY0VbwQ8Eq8xXhXKX2CKwqrgUtcAC7Dbu9A9dqQ1cDmOSC1EQFenJokivQdlze/u/7AQPBAcFLFZifn8PalSsM9La2G7i/sYNO14bthLizfh+dbh/FUhFXn7qKvFnEx3c2sLmzAz2fYxi7traGVqOJ5tYOnrt+HX/5v/w557tGTh9K4MKxB6IIlaJB0XX4asQuzzt37mF9fRNbWw04LmWgkl4K3MCBmTdQKZdQKuSxvDCPlcUFlIsFzox1HZtzYos56stdvP3jn8JzHOxsbiH0fJh6AUqoM8wMEXCMZ222hqvX19C3eiiWS7j29FOo1urI5YvQdAO6kWdQbNnkZu0zUKVHvT6F6VoVlVIRxbwJBIEAolT0KgzYVUtO487Axb3tPbx/cx19L0J9usbAtNXvoudY7GDtdNoIPSo2Rg7FMHbuUhQBZcXqHAdAubK6oSNPBayWltixGnK+qiaiAEYySwn47b8LjwtBkyuOA1XHnJeHFLfaB6uHZ8COf17QuSp/SZAcDD3jX2Mv8yhYZQEEuB0+9gc00YnKYJW0TB1jIDUzxoOKhB1ZnCpbbCuBvgf1k8chPhsIDdNn+P37myOO1TGwSu1IuHr8P1cX6EwJVi/QZMuhnisFJFg9V9MlOysVeDgFJFh9ON3kVVKB01ZAgtXTVvjJa1+C1aPn9EEyVk8MrLIjNY4AyHTvYcEqwVWCeypHAAwQ2T1EgxZ8q4XQG0CFz8WRaPu573kYWBYDG9q+32q1uT+WZXMuKjkrl5cXcfnKFc733N5uYGNrD632AJYT4N7GNhdjmpmdweLyAvo9h8GqbbsMYgm4vvDCC9i6v4GbH/4W/+Of/A/4g8//K+iUPBq60KKAi1ERQFb1HAJFxW9v3cFP33kXm9u72NppoO/4sN2QweHK5cuYqk8xDO01GiiaJpbnZnF9dRXzM9PIcawB+TxDLM4vImcYeP0fX2e4urq8gv/q9z+PlaVLMI0cOxOpQNX7H7yP//fb30KoRJiq1/AHX/gCVMPg4lORqiOIFLz9zrtodXpwAypMFfK1pB3Vs9JVBZVSAS8+9yyefuo6pqcqQOhDCX1ENDbKhg1VdAcufvXbW/jNzbvQTQOLl5bRdyzstJoMt7lYmGUzWKX5I6ZIJtRIiaApKoPVXM5k9yrlrC6sXMJzHAWgcM4tFbA6q2A1C2snQVtxPqPEMcfqKFgd4a7DcxP3a+LGH8taPeyjQCF4OQpWs+CUc15Tx2mDVRGNEYNV3cAGgdWvvjaMApBg9cn7W31aI5Jg9bSUle1KBR5NAQlWH00/ebVU4FwoIMHquZgm2ckLqIAEqxdw0h9xyGcerB41vkkW2PPgWM2MgaMEYrB60NCPDVbjfFbaAq7yPSJEVKWe4KXbh99vIRw0EdodBJ7F5ZSomj0VSaJCTd1eD4Zusku12+nA8wPelm5ZFnRDw+XLK1i9vIYgjBh0bmzuodHqoz/wsL3b4K3oc/MzyBdy2N7aQ7ttIQoilIslLC4s4PLKJc49/dlPfoo/+9N/i89+5mUE7oDhajGfg2vb7Fb1IuAH//JTfPs73wX13iyWuOJ9aaqOvuMx6Lzy1DXehv/p3/k0nrt2Fbc//BC/+cW7yEHBy88+i/npOvzQg5HXUZ+qYbpWY6j6w+//AF/6whfxqRdfQqvZgtW3uHgUOXbJobq9u4vXvvENPP/iC/ivv/AFDFwXG9u7aHX7+NVvPkCk6VCMHHq2A9t1GTrncznetj/odlDIm+yYnZ6q4pmnruGZq5dRzpsMVxEGgGrADxXc323hn3/6Dj64eQO/+7nPIVcu4ebHt9mR3G61YPX67KolxyM5Uwmq+WHABkhD01AsFhmI54pFLK9eZrCaOFbHwerkQk/pdTfJ0Zpdowedv7/d/lByKZDpIc7W7FWqogvXanxkIWY6BmDsjpnYgePAVTqHc1yT4wDQelAUQBq18utppzAXHUs5dYUAqVuIf+/v/o9jC5LzRhyrAqx+9ZVX8eYbb7IbOskKHhm/dKw+4l/LJ/NyCVafzHmVozr/Ckiwev7nUI5AKjBRAQlWJ0okT5AKfCIKSLD6ich+rm/6sGBVhDYe/l/q/OoINHzwKADeEn/EMbGYzFkEq6k+Ja7U9Cj5uVAUpkmOrGuWdOHIAY4DIB/m4QdNk3iEDPPIEaq4PQT9BoJ+DFYDh12WJhc7op3rITqdLnTN4Mr2/f6AAWu/34frOCiW8lhbW8Xi0jJnhW7tNLGxtYu9Rg+drovdRpNzVOcWZhloEvRRYaBcKGFuqo65+jSqpQoG/R5+/rOf48tf/iJWVhYQeDbU0GO3J8cbKBp+9ov38OYPfoxCqY6nnnkBn//DP8Bvb97Cxu4uNnZ20Ox2sHplDbqu4XOf+wyevXoVkePg1++8g7sffYTpShkvPPUU6rM1EI+rlsv8+Jcf/jPe++Wv8Cd//MfImybsgQPXceG4LgPmUrUK2/HwrW9/G3Pzc/jDL30JzV4fH926g3fe+zWKUzV89vOfx/sf3WTAeuv2x2i32nj2mWfh2RZ2t7fx/HPP4KMPP8D25gZ0RPi93/00Xn7uaVRLBWiUYKvpIAbWc3zcXN/A6997C5/+7Odw+fo1/Pjnb2N3dxe9Xg+DTheB67ErlXQl2ub5FNUQMvArUeRAscDFsy5dvoLnX/4UAo4BUNm5mgV0KVo3BjPHwGgM8pIc1GSlHReCHpSRml6tzBvJgpsCqwRKac0nXzCM94nco/ugM9s3Gh/nM8cHO1RTGanZnGN67UCHaXL9GFgdUZTPyjpas+9Ien0MtKZOGgLeA2Br2mkbCyWiAOjzkWC7ZnDG6le/+irefPN7IpP3oEOC1XP9t/q0Oi/B6mkpK9uVCjyaAhKsPpp+8mqpwLlQQILVczFNspMXUAEJVi/gpD/ikA8Dq7S1dVjw5qB7SLDKqqSh57GiAGKwmlwnclT3j4cCq3El+8OmaQhWAw8qZatabQarodVE6PQQEszUVWiGwQWWaFv7oE9ZqhpnqxJYpUgAKlzl+x6q1TIur62iWp2C5Thotvq4d38bO7sddHoOWu0uSpUqpmdqGNhddoNWyxXMVGuolyoo5woo5QtceOn+xn0Yho5nn3sGrmMhdG0u0jSwHKzf38QHtz6GF2nIF2soVep44eWX0bMsbGxvg2oYEVQ28yamyBX69NMomQb2trawt7kBbzBAOZ/H6tIi6jNT0A2FHaVU1OqX7/wCt2/cxH/z5S/Dd13Ocw08nzNlXc+DqhlQdBM//slP2MX6x3/yb9gd+94HH+LW+j3kKxU8/dLL+Pl776Hv+tja3kWn3cWgP8CnXnwRU5UyPveZ34WmRPjWf/7PWL9zGzPVCn7vM5/GtcuXkDM0vifVGBq4PnaaHbzxwx/h5c/+KyysLOON738P7Xab4wASsEoglh7EFGkeqCCWptKYTFSqFZTKFVy6vMZg1adsVcrLjWle2vk4XCcMNRk77j91hGv0oEzUSR8/Y9Azc8FYYam4UNQ+WBXF2YYHO7FHM1ZHwCtB1WynqM1Uviq/b1PnZF2rSVTAfi4rSTkaBZC9RRbMjryegNmMIzWbRZv08SAn6whc5fzVOH8ZVMRMx731Dbzyytfwve+9hdA/5KsWCVYnLdcL+boEqxdy2uWgz4ECEqyeg0mSXZQKPKoCEqw+qoLyeqnA6Sggwerp6Pokt5qA1b/6mz/D2pUlrvzORijCLUf9h7gEqw8FVhO3abKmHgtYpbmkreOBC9WzOAKAwGpktQF/gIjiAWirs6rADyMEfgCPCiYpKlzX48JMlK9q2za7CGu1KpaW5pEvFOH6PtodCx+vb2Bzq4Ve34Vle5iZnUWtVkGn04CqhFhdXUatWMJUoYSikUdeN9nlR7EDH924ic989rOwrAFcq89OTAKVW7sNWH6EUDXheEB3YHOfFpaWhCNxCAaBwPdgGgYX38obBqbKRS5iJYpZFWCYKkxDUDeCq3vbO9i8v4Grly9zREKpUITO/QnR7Q0Y7GpGHh98+BHeeedd/Om/+1MUikVs7u3io9u30XYcaMUCmgMLAy9ArlCCa7soFcsomCZWlpbx9PWraO7t4J2fvY2Ne+vot9tYnJ3Bi89cx/xMnYEYgdNmu4f7XMTqDv74f/630PMmXvv7b7L2dAy6PYSuB1U3RBElAspRCN9zGULTuGv1KVSnalihKICXP4WQ81WVgx2ryeJ7QLA6vCwGhMd2rU7Y4s/FoZIs2GOAVa7jldrvP1b0LmtlzxSuGueuoqhVSpbRQlcHFK/KtjESFXDAHwx2tB6w1T+taQJ4Oa/1KOcqvyYykzlxlsDqvQ288pWv4a23vi/AKp2TdfxLsPok/yl/6LFJsPrQ0skLpQKnqoAEq6cqr2xcKnA2FJBg9WzMg+yFVCCrgASrck08qAL7YPXPBVilbejxLv+JW+0PiQJIttpysZ3UMem/67P3y56f/X2sfxmQkN3y+6DajMcZZOMN6PdYr7hxBqfUj0NiDLL5qdkiVeO/Zxx4cft0H64ynzhgD6htnhhZ2QlHUNW3OQYgomzVQQuh3YUSOlzUiUBdEHeb4gVoWAKsumiTE3Ng8VZ5anO6PoWZ2WkuREUloahoVQJWuz0XClQsLixiqlqEBh+rq0tYW1tBrVxBycxBj1SokQLP8xBEEW7duo2VlRXOFLX6PTiOww5Zy/PhRwpsP4LjhfBC8DUEHMMw4v5RBAD9pDGWyyXUpioMU0l/36OIA5Wfr5SLCAMPQVw4qrm7h8inPNc8TF1HtVxFzsjxFnNy4XZ6A/QGDjY3t/Hd736Pi1e9+NJL2Gk0sNtqojXoY7fTRmcwAOHPUnkKUahidnqOv5CoTVXhuQ7nyPa6HTj2gKMODA1YWVzA4twM56J6vs+Fvnb2mri328b/9Of/KzZ2tvC//5//BwzTEGC13+ft3TrDaB0qRyUAvutwJIRh6qhWKwyzl6h41cufgp7Pw6M1qItCT0oMIhWOBojfSQeEn54ELM06MY963yVRAAQeCa6qFAFBfkyKuKC4iwPeRzT36Y+erGOV7jfiSGUCL8peDbNODwCpY5Azvo76xOA3buOAtxqvP3a4HhSQEsPidCxC4uQdyVDNAOAs7E1gKwPY2LE6BKvkWP3KV/HWWz8QGauchzDpE/dBPxHl+U+iAhKsPomzKsf0JCggweqTMItyDFKBCQpIsCqXiFTgbCogwerZnJez3KsErP713/w51q5mHKsP0HHx3/BJjqqAi0enf05uPLuNOJs1OtqCgC1HnzP5ntnrj/P72Fb+FFjljf6pExgUpYDHEMQmXUtnsHLUwCipEZdThfgYPB1S6IouC2NQQ6iKIgAUrwfV6UKxWoDTReD0EQUOgpAALSFSFUEQcaEqgpW0/dl1fd7K3+9bHAtAsGt6po7Z2Tq7J6n/rU4fd9e3sLXdQqfnomDmsbK4hErBxPRUEc8/dx1z89PsJC2YOXarmoaJwA85duDu+jpKRcoJLTI4tbhwlcpuWMpwdahwlheym5bGLcCSCpUxFm0TJ8djAs1IG3JzenwuwckyuVeLBdiWhZxpwLYGuHPzFiqFEgxVZRhbLdagwWAnLGEpylelQlWNZhs/+enbuPbUU/jcv/7XaLRa2G024JFmlHUaBly4yvF8BD5tUdegx5mdNBaKOyD4G4YBfL8P37dQKORQKpVQKBRYd1ofFD8Q5qv4/S/9t/jnH/0IX3nlFai6CtdzMbBs+EEAUzd51LT9X9NornyGtxSlQDmrcwsLWLl0Cc+99BKKU1Ow/QARV7NXh2BV1TLob/K3J5k3zai7c/I76ugzErcquXcp41dVaM1RfvBR63v0TXGsiIIEilJ3kkJS8fsj20NaUQRTEwibANl0bMFBADp9/kgBrRhg81hTbtTx7NQY/lIebCa6IN1HkRkr5nEIVu9u4JW/fQXf//4P42zaR50Zef1FUUCC1Ysy03Kc500BCVbP24zJ/koFHkIBCVYfQjR5iVTgMSggwepjEPkJu8UQrP7H/4ArKbBKRO9BmIsAfgJ4DCHrkWWVJgs5ls+YySN9ksHq0PXLzrP9kSY6EzxkR98RYJWxixJBjSgGwILidqG6PSh2RxSwci0EvsPQjuZO000GqVTAifJVaW34XoAmgdXegItaUTGr2blpzM5OD6M5W50B7t7bxNZ2G52ug1K+iJX5RVQLBi4vzeHpp65gul6GaQqwaugmDM1gLEQAjQplWVYfc3NznPFKUJciAsjNScCRACuBS+on9YGuISgr1hl595QY5AsYF4S+gKqGgXwhDzNnMngl9ypt+++0Wui2OlDCCMVcDrP1aRRzRSiRgJDUnuMF2Gu12U26ubWDvWYTX/yjP4LjufzvvWaDd6PrfI8Cw7qckef+ETwjUEgPAqDUF8d14LoDDAY9eL4nnLTVChedIsCq6QYqs0uozizj/Q8/wOtvvoF3f/lLdPo97k+31xduVfpfDFZpDbiODUPXUSzmOSJhZXUVTz3/HCr1OjtWwyxY5S33D+lkTAHCye/e459BblByrJJeiqLBcwngi8+TrINbtDoOVtNQc+zOaagag1Wau2GWauYCakuLwWq23TG4mm07bp/OS+7Bzae0S2e6jsHVuIgXn5MCrGNgdZjVQpDdwL31+3jlP72CH/zgnyVYPf7Sk2cCkGBVLgOpwNlUQILVszkvsldSgRNVQILVE5VTNiYVODEFJFg9MSkvTEMJWP2b//gfhGOVXYFkd3xQsJpAkEQ6kQEoglofBNHuS38RwWq2eBXPwkODVVI+gBr5gNeH5vUVKF6fAAAgAElEQVT4Qdmqim/Bdykz1YPv+TzvuXyR3ZG0DV9TdQaTBDAbjRa63S47WWmb8dzcDLtWGcZq6jBjdXunjXYnAasLmKkU8fTaMq5eXuZYAHKLUnwAuTg1TbgTqYfkyly/exezs2J7PEE2gqrsyCSg6nsMI+lBrlmCvT5lAbPZk8CqKGIVc1Z2+5GblmGdYUCnLfXkYg18zit1LIvdrqHnY4qKatXqDCwRCvcrIhW0m7pvO+gNbPQsG7fv3sWnf/d3kCsW0LcsbG1vsQOW7kNOSxpbIZ9nyKkb8XZ98gDHFe4JENPBoNhzuW+FYh6lcgm5fJ7fc+XaPCwPaHY7WN/YwN//wz/gF++9j0K5jG5fgG3DIEiskqEXCsN1igjQUCjksUARAyvLuP7MMyjXawDNX7y1nqIXhLM3VQjqYT7lDnF5PkxTyTUMMjWKdKAvAjT4HkHz/c8MEa0Rn31EtvNIEarUR47YoC+mln2e6czXA/Jf6RwCq6xzerwpiCqeF3EZY1A3ecvG5wgf6sPCVbqP8GYPj2G74rOVi1fdvY+v/O1X8UMJVh9lKV7IayVYvZDTLgd9DhSQYPUcTJLsolTgURWQYPVRFZTXSwVORwEJVk9H1ye51cPAqqgkf/jIR2vZC3dZ4p7cd5lRRe/YeXUMEccyVLMZkJ+EYzXT72w0AGV2po9sLms2bzXrwMtGAWTBauyrG71H7OQT7k2x9T17iPmJoCoBxwBEbg+634cRWnA6e9AilzM6ydHqOC5Du3yugE63B8/1oesGcrkCA9ft7V20O10uakUQsT5dY4dk4jJst/tYv7eFnZ0Og9ViLo+V+QXM1cp47uolXL60gGolz9Xr6XpqW1UNhrcEjcil2ul08PbbP8VnPvNZzkSlPtEYPM8VWbIhwd+Q4S71IwwS32LsWGVqFkMuzuokuKpyYR+KA+gPBtjc2OB7VctlkVlKhbDm51EtluFaNoLYKUluSZ+35wfoDixQiSDH99ml+sJLL3FcQa/XY7BKGbR0L3Lj6nw/DbTdfggLecs2fU8hICtt4Wbwq2vQNR2aIZyapHNv4MEPNeRKJdi+j29/5w18+4030Xdc2F7AebSaYXKmKt2T3Lc0el1XkcuZmF+ax/ziAq4+fR2lWg1GsQg/dvTydna2UMbw+Bjvx+Oectxc1sPaS4NVWsriLZUBq+PvsrHmDowEiGHqSHvCqrrPKfl2o7/z+onXkwCso31KF9saglWOqBA3HHLgpMiaqLQ2vCfnHqfvSfdIjyiODRiC3Wz/eB2JPtE6Wl+/j6/8p1fwwx/+SDpWj7tw5XmsgASrciFIBc6mAhKsns15kb2SCpyoAhKsnqicsjGpwIkpIMHqiUl5YRo6EqweoUKy3T85ZT/zk5yElNcpYB+BpMT5NUnULLQ8D45V2p6eLRKTHkd2TGMgNbOVf3zrs3Aapo90zqqAq8EB0gofpwoPWugAMVg1Ixv91ja0yEMY+Ax3rAE5VwnQGWi3OghDsb2YtqgT6Nrc3kGn0+NzCsUCZ5bmcgRec+yWbLf62NjYwe5eH62WjYJhYnl+HnO1Ep6/vorLK/OolnPI53MMVmnbu6boUDWds1KTnNHd3V1861vfwu9//vO4tLLCwHFg9Xl8tKZIZy5qRAbG2FkdRimwSq5TLuxE0FGsP900GarevXuXs0jn5+c5ZiDwfI4lmJ+d4wJWdrcPj+BqGLEblgp5uX4Ey3EBVQM0Dbc/voOllWUszC8wXPVsB4MB5dQGIuOVHxzQydCLK8HHBexFlihBVI2hqgBz8XtDVdFstWBbHqqVOkpTNXgR8P6N2/h//r9/xE/e/QVC3UBIoM/QWXeD8m1ZF5rDCPm8ibnFWcwtzOHKU9dRma7DKJW4sBZl54ovSbhzZNmc9FZ8oNdPEqxSxm9E4bVR4qyl+c5+5XLwtz4iC5U/dY7uPzWfBpVZyCnKffFS4n/RfKbaZBDMRdPE82mgm4BQkpj9pHFBq6xGyTb/pKPp7FW+6xGFrOh1jcGr6B+9T+6yY1WC1QdauPJkVkCCVbkQpAJnUwEJVs/mvMheSQVOVAEJVk9UTtmYVODEFJBg9cSkvDANSbA6OtUjUJTQJIHT1CGKcu0f7BbNcJ/TBqt09wSuElilLfPjBzlZA2gMVi12qlIMABWt8gYdBJ4lXI9RxIWpBDhS0Wl3EEYqg89Cocivb+/uodcfMKwk2JrLm+yQpO3nBHZ6XRs7Ow3s7vbQblvIGyaWZmbZsfr8UwKslksmCglY1YRblUAjOVaHWalRyE7Q999/Hx99dANXr65haXkJU9Uq8vkCD5ocp1Twil2rzE5jWMhb3ukhto1TQS5rYOHj9bvodLtYubSC2blZkMOYoKgGBeViCXVyduo6g1U33m7vc3atgiBU4NG/yQFr6IhUFe9/8BtcWl7B8uISXNtmQBv5PuirBJeyXZnriprtAqYRBBQATLh1CSjHVea5qxEIKN+/fx/z0/NYXV5FZBhwImCn08e77/8Wr7/1A3xw6w4iXYcfCbhdLOQZIrqOAyBAqZTH9Gwds/MzuHztCqbn56Hm8/BJF+5HAiu1Ewerj/phmXasUvQEQH18FLB6dI9Yj0lgNX5PJ9v906yW3isMyAm4x/PN05yCoWNgNeNIPWmwSo7Vv5VRAI+6FC/k9RKsXshpl4M+BwpIsHoOJkl2USrwqApIsPqoCsrrpQKno4AEq6ej65Pc6sOD1SxgFE5Vcpcl29MZ55ygYzUpjnXofAwLaD38jGWhKDtSh4dwTE46jgarSdEl0Qo7L1NkVjgyx0IRDrwln8vV5r0RuBtvPud8VSW0oYU28qrLYNXrN+HbPYSey5CP8lW7vR6DTup3t9MHuQY1VThWqS+7ew30Bxb3oVgswtA1mDl6vcgu1sHAQWOvg92dNloEVnUDC9MzmK+X8SxFAZBjlaIA8nEUgEZRAARWRRTA0OXHma20LV6A05s3b+D27VvYuL/BYJAq39dqNZTLFZRKZdFnBqsKyLlqWQ6arSba7Q4DWl3TsLq2hpWVZXaJhpHIDwh9n7dPVysVVMoVdpY63T6cHo2dCmQF3B4BZooBCBUFoabAyOUQRCE+vnMHrUYL19auYKY+zREAdE3XHoDNlvF7gBNgUwAvn89zNAHl0hKU6/f7uHHzBpqNBq5eu4YrK6vQaBxBAMKlzYGLW/e38bNf/ho/+vk72NhpQM2ZKJaKnM1KjkXfdQElwFStjFqtgvpMDSuXV7GwsgIYJkKKGYg1EoW5zi5YZd0C0mwfrIpojWzURQKrR98WyTb8g94siYdV5PBmwCo7h0ddriMxKEm26jCqVcRM0BpKYgC4WW6awm9Tma7xvxP3ctK3/XgB8cwwqzU5QSHjs3DDijb3R5W4adnlGjtWOQrgb7/KxavoyxZ5SAWOq4AEq8dVSp4nFXi8Ckiw+nj1lneTCnwiCkiw+onILm8qFZiogASrEyWSJ2QUOBysHl28SgCPFM8jKMLFdFJgNXZzHTcKYGxyMoAxm1c6aTIZoqTayP4++XpySKYgRZxtetR12a38Y1EAHJMweqRZ7fD6CfyWN/oTyA58hAxWab4EfYlRIxT40OBCCS3kVA+K04HV3oUSuFCjELpuYjCwGPAR6CO34GAw4O3wukZb/fNcKGqv2YTtuAx5uIK9qnBuKUFW0oe2sLdbPWxtN9FuWTA1DfPTdSzP1vH02gouLc9xFEChIKIAqO0ErHIuKjlCk6JKyTb1IBTQmccYwvc89Ps9tJpNznsd9G0ubOX6ARe6oqJOVKiqWCyhUq2iVCrxvajPSSEsiqegNule1PdyqTI8x7dsdqySC5WiAghAElyl/olQhYgBKyhHlYpreR7u3b2H3e0d+L6LSqWC2nQdJuXI5kwu/EXgmu5HcJ4ctP3+AO1uB41GA612m/tw9dpVXL16lfsRECQNArgR4EBB1/FwZ2Mbb//iPfz6xk1s7zXR6lsolSvI5QucnupzIawI0zMVVKcqDFen52axtLoKo1gCjBxCRWPXKkHoIBiPlkivxmxxq/Foiknvmgd/Pf35IN6uowW2aJ0f5xDG4MSdu39FGn6KU+Is3vgUjmk4oIhV0gK9TnM5PBQwVOUjBp4auVdTW/iTf9PrlNWa/vKEzhU5vNlRZeAufSkVg1UBWIcdHrrNySJNfVtf38ArX/kqvv+DH/L7WB5SgeMqIMHqcZWS50kFHq8CEqw+Xr3l3aQCn4gCEqx+IrLLm0oFJiogwepEieQJGQWOBquH0z3CeCNAkMATQcMErMYZq0kRoaPcZAdOSkJuhy9GgpGOuTkPn9LzAFa5qn28JZxHErtus8XBUjLwPxliU75q4FFeARRuJN7Qzw478in6UOFCjxwYsOFbTVidPegEVVWFXakUA2ANBuyydF0ftk0FraigPMHBHBeRarbaXM2eWifXJUEh2gpNxa7otq4bsNN1e6eFZrMHSk6dq09hdWEOT69dwqWlWZRLh4BVLgyUgNWYHFG6AoFVHp/4Sc5Mz/XgODaDUoqVpfXHsQDJmiDuqRswOftVuAkJ9FMBLAKhBDcJ4lGhKXLbFgslmIbBMC50Pfi2zfEBdD5Vpac4ABGaKsAqZ7cq+4WoTIKWYch9clwH/W4PtmOjP+jDtsnhG19LcBgRDJPcpiVUq1WUqxWUS2V+juBbEIZQQp+Bt0vFsiIFHdvFx5vb+PD2x7jx8Tpur99H13KhGyYUVYuhMxUaA2ZmK7FrtYpiuYTZhUVUp2ehF0oIFI3zWRmshiKT9rAjmwWa/WIg+/ujfqByAIUm8kp5+QtL6WizB7znD/pkSvJMDyr4lm6Qi1KlHKoCrKZh7mjrdC59TiaH4OsiBiA5RotZiUJUids0iYbgJcTvu6SI2VHfnsRFzrj4X+xaTZSJCwJy5vCweJUEq4+6Fi/q9RKsXtSZl+M+6wpIsHrWZ0j2TypwAgpIsHoCIsompAKnoIAEq6cg6hPepASrh08wYYvTdqw+HFgliE1OSJ8LJynR4WBViwis2tAiC4HdgttvQw196OyA02ENHDi2zdXtLcuGZTvsShVuT5Wf6/X68IKA4Ss5MWkru6YrMHSTUU/gUxyAi729DvYaHcD3MDM1hStLC3j22houLc5xxioVr2InZ9qxOgSr5PgTpIq3YafgKsN6P+A8UwKY1Fdy5ZGRkaMnEj9gXFSIQF0Cumj+XMeD57sMVglS0dhKxRLKxQo7bwkYc8G1IECv24NlWyK/NS6MddAKoS66ns9gVYBonaE4bSlPtpXz9wAQIC3Zfj6MxojHzYW4xDcGDMMR+TFYBdqWAKu3723g3vYubt5dR7M7YNhLhb8IrPmuHTtWq6jXK5ierjKsrUzVMb+yCr1YRkAQVtEoGAJBSIB1QnGnFKgeL5w2OQrjQT4yjwNWBfTkd4qArwewV/EUf6MAhV3PR8PjtEN1uN1+2PHR4lgiA5a+LoiP2IW6T1pp3gWY3YepBFfFWqD3UVKgjdzOfK6yP54D9UrltbJrNXF0J/dQKZtYjJP6du/efbzyyqt4663vS8fqgyxAea4sXiXXgFTgjCogweoZnRjZLanASSogwepJqinbkgqcnAISrJ6clhelpdMDqwIcDEFSDD2OresT5FjdR1Eio3W0QFZc1T4dWcBOtEMAFmWEcnEl8UAUQol8BpFJnSQy4w0dq5EDPbSg+D2EdhuRN0Dke9D4HB2O7TFY7fcGDBQJpNK2dtrOTmCRQCs9J+4nekVQVdcF3CN4FAYKu13Jrbqz20ToupipTuHa6jKev34FK4tzKOYpWkBskac1N5KxylEACVgV7kGV3Lch7YwPEBFUpWJVnsiTpQgAevDwh1BVVHoX275FUS6CruRytR2HryO4RdXcC/nCMKeVICtvRY917Xa7sAcWxyHQ+HnMw9xg8W+CYzRdPhfQoucC5njcb3I/CnH5NeoLbRvnTE52mpJDV2BAnvKkr5Tlq9AjhBeRYxVo2y5u3dvEjY/votHtY7vZwlajAdsmR62wdyoc6QBMz5QxNVXG/Gwdqq7DMPOYW7mEyvQcPHLOajo80hNanEt78Dsxu+0+yb9Nzj6OY/U45wwZJUPLfccqg1N2XseQNAGJyS7/eMYPc6wyXuUI1v02siPNjulAxyotvoSjxmB1/3cBUNOHAKtiuz47sJV4TLQmEyRLa4Tnn1H+aLcyGapiPQkoy+7adLEtXj4CkCugaAqKAriPr77yKr73vbfE2pWHVOCYCkjH6jGFkqdJBR6zAhKsPmbB5e2kAp+EAhKsfhKqy3tKBSYrIMHqZI3kGaMKnApYjYvNEAsQjq0JDrmDJuUJAascj5AaHzsj0xCVwZqoIj880tEAGW2SqIX9c8lpSXEARBm5chIXNUrAqgYHWtBH5LQROuQmtaGSy5KiGwIFvhdi0LcYJu7s7iAIfczNzUGnzE8/4oJQBDVpnZBT1LZtUG2hXN5kIMbOWT/kgldcxKrZ4W31U8Uinlq7hBefuoql+VnkDJ0LXhHYTKAqwydV423VIvdSwClN0aBGKrtIqbgWOVUDTzhWKf+UM1AZqo4e6d/JTUoxBv3BAK1WC7QZv1abwuzMDINjI5dn0EkHASxytlK+LEFmyq0lYEUZtDS+pKAVvUbjD4OAXbeFfCnWIGTdKD5B2G1TXyiMZGSK8QnOJtyG+x5Mct4GCKIAngI4UYSeG+D9G7fwy998yL+3+31s7O4wWDV1M45/CFEsGpiaKiKX0zBdq6BQLHJMQqk2jZnlSzDiOAAnAHwY7F49rWNSgbmDkjwYbMY5uwwoI/qdckjFlnqxa5/WtQCXvMxHqkuJ0QhgqXABMJX+l87uTQ14PHM1GwUQMuBOVphwrI5qls2iHf2d+m+IjibH2EegWCfDlxOHauLaTjlWCawy3Ofz4+gQzv/l0bJW63fv42tfew3f/e73EEiuelrL+4lsV4LVJ3Ja5aCeAAUkWH0CJlEOQSowSQEJVicpJF+XCnwyCkiw+snofp7velpglbFRXHxl0s7jA/UbA6vxlulzlrH60GD1kHHuV5yPYRJZVcOAYZ9wrY6CVZ3BKrlVWwjdHrTQ4yxPIm90icf5qF0MegM0Ww3OTp2dn2eQRC7Ufo/cmyEoT5TAY6fbQS5voFQpMRAlqOq6HmehOtQWne84KJoGnr58CS88fQ1L83PIGxpvUU+DVar+zi5PBqvJ9v2DwKoH3/XFg7JSKXc1dnuOrB1hMuWDim2R07bV7qDRbKJWq+Lq1TVMT09zFIDnBfACyl/14FF+q+cxOKafoGgFRRtGHTC0I9RKEDwIsbe7y0W/qpUp5AtFjkYgSMbwjWNZRdX4/aruw6pDsasxgaois1UAtgh+5BNaha8Ix6oVRHjvtzfx7vu/RqjpaA8G2NzdgTWwoan6MFuX8murVYpvUDA7U0d1qsqOXi1fQG1+CeXpGXatuiGl7pqfOFjNOloTB6kAocLpSeOjtULyULE0gqv0kw9tlFmm2SXNk65o/EiALb+ecYSmv+zJOljJ1xshGAGrI+A0GwVA8De1VZ9upirGSBGusSJgMYDf73uGvMZgNVlDHHcRZ6ruA3n6MoLeQzru3r2HV1/9Ot4ksCodq+f5T/Jj77sEq49dcnlDqcCxFJBg9VgyyZOkAudbAQlWz/f8yd4/uQpIsPrkzu1pjexQsHpkSmGMgkZMlvE2d66+FMOiiUbVI6xVSfbkqJFz1OWV3CclzkiLGTgpTj+enSsBIbSdfHgQ2DiozfT9k3Pi85IkxSFYGdnmT9Y7cfFhRYIOqso+ci5HAQScD0qwlLaGqwplrvrQ4EGDCy10YPcaUEMbOkEjcmQSWPXB+aPNRgu9Xg+ua3NxqunZGXbDDfo2Op0uw1PKJKVt8ru7eyhViqhP1xgmEYh0bMovJedqBMv24A4GMBTg6bVVPB87VkuFOF9VH40BoC3NCWDlLeEMpcixqiDyI3apegxVCa567GAVmuxvxxYMft/7SX0X2bADNJtN+EGAa9ev4fLqJXh+wGOlol0EqHK5HG/P59zWIGDISrEB5IglZ63oEyUuhAySS8Uiut0ebty4gXqtznrlC3nolJ1JDkt2N4rt20m8QQLx0hmdDMcI1LJrlcbDftUYrFLJMQKrIX714W/x81+9h0DTMPBc7LWa6PUHIoOWinEBqJYLmKrmkTNULC8toFIpw7JtQDdRqs9ian4BvmrCpWgDaOIRbyUXqgmns/DPjuaTjrvNRx3XY59L/PZPvfGPcF9nr2XITkBa1VhPgvwcrcCgVRVgVYmga+Rc3X9fcgYrG4GFO144VpNYiH0na3K/8QjWUVe90CHtJt1fa0nUxHB7f9xo2pRP46cx0PwO7znhcyfbniiaFkcAxB8TwtUeR0gIL69470DF3fV7eO21b+LNN787BlaP94l3Wn9hZLtnXQEJVs/6DMn+XVQFJFi9qDMvx32hFJBg9UJNtxzsOVJAgtVzNFlnpKuHg9Vky/IhHc0Ck2ERnjSHPOo/6QVMOtTNypmXhyaNxpcRSNy/xyRwOun1NARJgGYW1E6qkp4GoXwtAyyRi8r5qmlgw0Q1YTipcaSAMWmQzb1MzwgXPKKiTGEgQFtEsM2HylDVAxWvUkIP/W4DhkJFq0JE5MrkglCAY7ns6Bz0+wijAKUSQdNp7lan08PebpMdqVNTNYasm5tbqNWrmJ2f5W3Z9BptuScXaRgq7Fq1ez0ogY+nr1zm4lWLc9OYqpZg6gZ03RjJV42TeNm5SmtR43xKFWqoigJVrgCrnuPyT3bmjkQpiF9FfXSBxGgrNIHVdquDdqvFDs6rV68xBL13fwO//vX7uHHjJuyBzWMl6Pr0M8/A0A1Y1gCu58WQTkVjr4FbN2+i3Wrjdz79KaxdXuOc2F+99yvOaqUs2mKxwPmxOkNjGkeytd1gSJwcIqIhElvZY7BKJmPOr6Wt3kqAUI3YsUphBG3bxrvvv4+f/uKXsHwfgQL0bYvduLwOCfZCQbWSR61SQN7UsLa6wrC43+/DV1RUZuZRnVtAlCuCogAIqIZQESgCroYxZVQJ0POXIjHQSzo9FuPBPT7004tjLdJb4DNfGogUhPFvXGg8CVglgE1QleEqZdNSLEBcFIyAqqnRBvikD8IdnMQAcMbpaO2poXM46XQYxwkMB5HOQU1AaeaLpcTVepxYEx7+iIP1ILlGAbbY1p/67AR9bqhDBzZ/TIzIRvPEgQdQohisfl2AVX4/pL5okGD1jPyxPaPdkGD1jE6M7NaFV0CC1Qu/BKQAF0EBCVYvwizLMZ5HBSRYPY+z9sn2WYLVNMwQjlZ2qbKzNHMc5FjNOlhT5zw2sErFkwisBlSaiOBq7FaNhGM18m3YgzYMlQCsT1WXGD4FXsTbyimD1LIshlPkdqxN1xnMNBpt3L+/wfB0ZnqWC1xtbG5ieqaOuYVZBuO8hd7x4Mdg1fMjBquR53LxKoKrS/MzmK5VYej6CFglMCS4sijCQ1CSIBplrCqhgtAP4Ts+XCo+xTEABI/Jqhm7U+M5om3SogI7gULAcV2Gwq1WG9bAwtLyMpYWl3n7Pjn7fvXer/HBbz5Eq9GCqmn8+he+8AVcu3YNvV4Xnu9xwalet4f/8l++jXvr91iX3/+938PLL73M/7556yY7WwmoFgoF5HMmzFyOYwYEBCSHZeLOFRXjR8Eq4UkFQRRx1AJHPKiheCgaw9XmYIC3f/lL/OxXv8LAD+AGFBVA61MU9SKwSuXDpioFTFXyHLdw6dIyw0jHseEEIabmFlCZXUCULw3BKq+SY4LV0eXNVaFG3KLjb5HEUZl6Xx3i1mQncKoB3vYe56LSWsmZhlgz5AZm1yo5S0MYHA2wf6XI6BXAlteB6GaKm446UglQptFwcm1ygSh+NXoIoCoyXicdvKaT2IJDT350sEp4mUccKbi7fh9f/8Y38cYbCVilG4vPMAlWJ83YxX5dgtWLPf9y9GdXAQlWz+7cyJ5JBU5MAQlWT0xK2ZBU4EQVkGD1ROW8EI1JsJoCQASt4irwB07+CYDVBHZQ+6l4zRH8ITiUwCGTHKtiT7gAq/Qgx6oW+dAZqnpQIxehP0Dg9NnFisAFfHJ9xmCVtvt3u+xYNUwd1WoF1doUw7vdnT18fGed3ahzc/O8fZ7+/s/M1jE7NyO2zvs+53nSFn1qlh9U4Ml1sDBdwzNXL2N1eREz9So7OumhqcK1KraMi+3wSR13AmgG54cqCDwCqx5cihrwyK0aV6yKnb/sDha72BlM0rZ9Arw9KljVpHiDAfdteWkZMzNzDFu3tnbw248+wo2PbnHhrtm5WVy7fh3PPvMMcmYOnU4bfuCzE7Xb7uAf/uH/xu7uLi6trOClF1/ACy+8gGKxiM3NTbiuw5qRY9UkCGiYMAydH9QXTaNxJsW5RE5o4lgleE/OWvEIGOZHRATVCIFK4FPBdruNH7/7Ln75mw/YseqRq5SLf1H+rShYpisK6tUiKkUTpqFiaXGOwWpADlcoyFdrqM4tAoUSLHas6gxVjwtWuV8pMJoUkDrsw5FBXprkHeRsj9d21v3JmagUDaEqDFSLhTxMw4jBqshYpdgLigIQSF4cBMdP3LGaoZHHAapJfx4nWCUZyLW6fm8D3/jG3+Gf3nhzWNiNvviQYPVC/Bl/pEFKsPpI8smLpQKnpoAEq6cmrWxYKnB2FJBg9ezMheyJVCCtgASrcj08qAKHgdWJ7ZxAFADTvXQco9jTPTwyv450SVx2slEASWGoQx1eDwFWxRj2BxkS7IjJ03HA6rBPh3aK6t2LKAAlDKGG/hCs6hQDEJFjdYAosKEEDoNVcuSRG5RiAKyBi4FlodvpoFwpolIpoVAqQlFU7Ozs4c7tdd7aPT09w47PRqOB2dlphqsEVX0Cfi4VgPLhh4BPTlPXQei6mCrmcf3yCq6sLmNhfiRjN00AACAASURBVE7kZCauVUWPoSrN4z5YJfcduUUjH/Bsl8EqRwD4IkqBqR39TICqEjuLRTUrOK6Hbq+HbrcPxxFb+suVCgr5IoPUAWev9jlmIJcroFQqc0QAgdAg8HkLPdVfLxaKDFDb7Rbefvtt3q5//epVzFMhrjwB2C5s2+Yd35SxygCQogA0lZ2WPE4Cq+S2ZPcqp37GTmi6QwJV6d8EwEIBiTUwVKXH/b09/OTdd/Hrjz5CnwqEUQEnU8QpkOY0j4amYqpSRN4ENCXE8vI8cqYOz3GgmzmEmomp2UWYlRosimqgoIgYrlIUgKIaAkpSNi9nve7vk0+Addq7LfJMD7dtiiiMfT9ottiamO3RmJEEsHLxqjhnlVyq5AIu5PMwSEPaGM8u0BCaQpvk9w9RKEwAWV5Jgk+LI9lin8475SGmxhDnsyYtJq+kRzlanGo8Ezn94cTRHxOdrY/iWFUYnnKRqpCAs46N+5v4xjf+Hm9wxirpL/zAEqxO/Et24U+QYPXCLwEpwBlVQILVMzoxsltSgZNUQILVk1RTtiUVODkFJFg9OS0vSkuPBFYP2AY/AhiOLNgS/yd/GqxmqllLsCoADuezHgJWI4XyOalYVQA1EGBVpyiAyAOBVcpYjQIL8C0gcKCrosiY67gY9GxYAwf9/gDdbgczM3VUqiWGgrl8Drs7Ldy8cZvdpYVCiQs8dTriPAKrtBWewCq5J+lBMQB+oCBwXe5HOWdibWkeVy5fwsryYpw/qkE3aLu8AKsxHx86VgmsUmYkgVTXEmBVRADEQDXJ7EwDeOaVwm1MMQD9gQXH9vh3zm4l4KlorKGq0RbzHHTdRBQqoviW4/CDxkdQkNyn1eoU5uZmuV9hGHBcAuW1UvEq3TDgeS4c2+HrDUPjCAByqtJWdsoHJdCq6QYXvBqCv7jvDN7iLf0xUhUFrFTaQi4yVgNVwfrWNn78zjv47Z077FgNaTs8u2F1REHEsJbAas5QUC4ShNRQKpmolktwbQtGrgA/0lCs1lGszSIwcujTmFUdPkUB0FZylcIE6H+ZjNXYBTweiEGdPAKsUlgBg71kasV6O+xgGEpO1TiTlMEq59QSoDZRKuaR06mPSWwpgVVyae4fXCiMi6DFbdG5WbA6pKZUNOz8gVUCxAzjA/FlBhWUC8juzF9EGNja2MI3v/n3eOv7P0QQj5U0kmD1ovwlf/hxSrD68NrJK6UCp6mABKunqa5sWypwRhSQYPWMTITshlQgo4AEq3JJPKgCEqzuK3YeHasEVqmWPDlWCaxqMVjVQw86CHCSe7QH3+1x9mrO1Bh02ZaNfteC1bfRbndgO5RFuohqtcwgMJ8vYGtrF7dufsyVxwlE0nZ/y7YwPz+DuflphooEV23bEQ8ngO0GiDwfpqqgZBpYmqnhGsUBXFoRFd41jbfMZ8Fq7DXkvEiCRYFLYNWB53gIvUC482JYNu4o5A328INAAF6KDQhFZXaCqIZpsnNRuCkJvsUOx0gRRaPCkLfOE7Di7FJFYbhKblZ2U0YRBoMBfD+It/gTpI3gsPu1y/iKQHSS9anFYJUgLoNVcqvGbsqk0BZBsgSwUt+5oJIKLl5FblWCq7fv38e//OznuLu5AZeLW5G1UhSXMjSdnZwGAcnIw+xMmcGq6/SxvDCPwPegagZCxYBqFlCuz0ItVdEJRsFq4v2kklbs9FQ11p+1OuDDJO1oPeizhrefUzTFcQ/ObN0HqyIOQPxOzt9ysQiTYDK5dZkUhiISINP+EF7TtU8gWKV16ofJ+nYR+LRuhYGbwOrm5jb+7u/+L/zLv/xkmB8rwepxF+HFPk+C1Ys9/3L0Z1cBCVbP7tzInkkFTkwBCVZPTErZkFTgRBWQYPVE5bwQjR0KVidWPBnNXhSxoPsXpWJCD9Ex8VKlrsnc89Edq6P4hVHRyD1Gb3h6YHVfgnRm5X4UwKivLJ2xKoq/H+FYjbeRU86qGgbQCKiGHozQhQ4Pim/BsztwrA40NUIhl0MUBly0atCzMBjY2NtrsCtzdXWFHatU9Z5g5PrdDayvbzDxo7xQAo+0/X1xaR7zC5SxSq7QAJZlo9vtwbJ9OG6IkMGqiqKhY356Ck9dXeO2aSc3ATPDyHF7ifNxWBiIcFkcGctFqygKwPUR+OSCHJ06drb+/+y9h5MkyXXm+YVOWbqqq6q7WuvuAQYzIIijAEkA5JK75NrdnhnFcrl39+edne1SACBIEARAMdwBBhiAwMiW1bK0SBk64uw9d4+MzBLdPejpaeE5VlZdlZERHs89omx+8b3vk3BSdXULa4KUlyEF+xAkZCWp67Jqldr96R2Cp1lKSkpetKzXFNB1eE0TgKWx0e8JIhOQ5oAtW7T9B76P1m4LcRLBdkTIEg2KWtbpWDaFV6k2dYaidDwBgZU3LANWZsnkrUpglWwAgATAjbt38c7Pfor1nR0khrAO4O3THJ7jwrVs0SJvJFhYmIJt5ei2t7F0dBEZA2JSy3owHA9OrQGnMQHfrCAyHeGzCsapfEkIxSoFbNkCrJavlSFVOV3m+ylWxbUkwOpQNNSjA5+oZmwxICCrgqtKsVoh9S/VVIJVmxWq6poS/1BwVn128PYohBXzULYCENMyOKfRs+OmfamoLa7kQ9T4fDXTMR75F6RsRyCtIsTZFN7DfP3zQ4MEUUyqcAH/CapmfA3QWrOxsrKG//k//go//vFPeP0LOwDxevQ4HjlQvcFLXAENVl/iydWn9kJXQIPVF3r69OB1BR6vAhqsPl6d9Fa6As+6AhqsPuuKv/jHOxisEmQ67PxYZzfYYI/n6n5OheX9DXsx7nekpwNWB/CiHMIzQA5lsCvb7g867U/isSp9DhXhEB6r4gACrEqYV4bSJSotfC5HAoGGxifepNAqCqei9n8z8Tm8ir6MNEAcdBAHPdgMNW1kScoKzH7PZ7/R7e0dBoVLS4uoNypwXY+h5J3le1hd3eCWeQKhBHSoXf7Iwhxm56aRpQmntJNadWe3hSBIECVAEkUcqlS1bcyOj+H0yeM4sXQUti3avMtgVfhtElSSM5LmSOMUcZiA4CoBUArPouCq4boJqCSQtKgBAWgC18LTlNSiNrftk9qWWuhJNUprgPZHsLYIw8oFXGXoyQdRa3/v2iH+RtCUrAWoHt1ejwErXQvi9wLcKdUle6tye/sgmV6BNwU1CarSf6lpIrMMhqphluG9jz/EOz/9KfwkRk7zJjFwnmasWKUaI03h2jmWlo7AsjJsrK3g5InjiKMIhkm2CxUYlgvLq8CujSOtTCAyXBlgZbI6ltSyotFcgFX24M1y0Fod9UMdvTREuSRUpbMoM1W5yvdaspZuLMrftORzSvNEdaMQLgqwIrDq2BQCRuMDbJqDwqeV6irBqvJ/FSlh6uhDPs7S4VUokeVrFKzyZVk+Ubn/YvsR5fSemqjPH+yYINasBO1MYfkaEGpk+pmtEQjok4cxf8WIU4KqGVK6hxiM1KUVwACs/uQn7zIip7W593734v+90mfw9CugwerTr6neo67A06iABqtPo4p6H7oCz3kFNFh9zidID++VrYAGq6/s1H/iE396YHWkdZjhg4BV+78+C7A6ikxGlaKfMlglb01WnwoyoxSr/POQ2negrH0UWGW0SEpKJAVYtVIfDhJYWYg88pHFPtI4YFBFrekE3fq9PsNVAqu7uy1Wdh5bWkSNPC09l4dDNgDra5vcVk92AEIFCQark1PjyCgoywS33xNY7fVDxAnlYyUMwCqmhclGHcePLbBqVYREETBzYJrOILRKQi5ShDJIjVMkYcoWAEJZmrMCj2Bf8WLVpFhbBFNJwsceqqwWtYWq1JI+pzYpSYUikvbB+yK7AErbKuaC9ZpFuJSYo33AKgUsyS8qPakI+/2eAJnkgUpAjMikjCxj2CpDmZQqslA0khq2rFiV3qoJDPTjCD/9xc/xw3d/jMQEvEZDCHzpPLKcwaJFpx1HqHgWg9U8i7H68B7OnTvLnrF0Po5bgWW7MMl+odqE3ZhlsEoBVolhCpjLi1EQUYsVq08CVsVaZTRcPAkZvu7LEHM/18+h96V6lefRNFBxXRFiRYFgliEsAXLhL6uAKB+NlK4MsQ3kBNAVWFXhVcXCKUwnBr8ZAafDdwWxDIZA7GOAVb7TPBKsyjXGYJVmdABWeXA5EKcpq8TJO1iEnMkKMlgVdaYHCKukWP2ffz2kWNVg9RP/WXylPqjB6is13fpkX6AKaLD6Ak2WHqquwCetgAarn7Ry+nO6Ap9uBTRY/XTr+zLuXYPVZ6hY/ZTAqpFRonsCk1SqiGClATwzhZEESPwusshHnkYMNQn0EQT0fZ/hKrXwUzATtf9Tu3615qFWq7Pi7ebNZWxt7HJIDjEzsgKoVmtYWJxDvVllsGpbBoPKnZ0WWu0e4hgMYCnH3TNN9lk9ujCHi+fOYKzZ5JZ5grSk+BQRRAOlKIUeEUjN4gxpJKEqH1vAUPpSikjhlSrIlVJN0k90fnQutu1xK75BYNMiCCUDowp4S2CVQr8U5C6D1b2p78JzVMA7oYgl31STQTmB1TAMeCAMViVkpJZ4AWEJrpYgrRq3IILCX5XEp+ytCoadHd/HWz96G2//+EfwGjU0JicZq5F/K3kCWOR7CwNRr4d63cPRY3NIYh8P7t3FyRMnxDnnhlAHuy572xpeHdWJBQarIsDKRmqYwrtVKVYpVOwJwSqB72GbjcPBqlK6F036I+pS+j3Vi1S/rm2xfQWFWLmOxWCVVLqWtAxgoPoSglV6hkCq6pBC0qKI/YPVsyphM0Dqalr9dE0LsPqXf/nXeOcdYQVQfoDzMv7d0uf09CqgwerTq6Xek67A06yABqtPs5p6X7oCz2kFNFh9TidGD+uVr4AGq6/8EnjiAjw/YHWfsBz2etz/JZFaAcYYsBWUTX1mGPCUvUvFFspTc3AUBhLq4/t4IYyqwEZ/Fh6qA0NQpUhUu/ykitVyFcrDMqhdmwJ98gQWQdVcgNWqA2RBF2GvjSwm6JeyYpUqQn6hURixBQApVnu9HhqNOo7Mz3K7/uTEJLcf37h+G5sb28SxGNJRwNPk1CSOHluA7RjI0hiua3N78tb2DnZaXaSpyUCIVJVVy0LNtrA4P4cL589iZnqKFbOkumQvz5IilOvC/qoZkjhFTuE8HNAjFKtUV9XeLLv1GSopf9aiPgwyyduU9k/wFpRTz59nOCrBKh3HSDOGd+TZaVPbPI1NKQJpW8VClaCYYZ6AqgQqCZoSJCR1KIFVAsMKoAqvUQltOWxp4PXJiko6kAJk3NFNFgAUXCXsALZabXzvX/4JP/rpTzAxM43xmSmGl47rIQ4jOOQfa1no7rYwMV7D4uIcAr+H+/fuYGZ6GpOTk3wM23HheC7bIMCpoD55FAn5rBoWIsNGZgq4KlS21GpP4VUHK1ZHfWiFC8PoVXq4Un00hWwPYJUBVqRYJfuKasVDk0KsXAFW+UEC2TdI1aryZf00Favl64/PbuSUy4pW9daQYlXcnIr1JWjwQLFKDxtId64U6kmSIQpjVkRT6z+vX2krIvYrwSqppBmsruOv/vKv8aN3fszXEV1P+qUr8DgV0GD1caqkt9EVePYV0GD12ddcH1FX4JlXQIPVZ15yfUBdgceqgAarj1UmvVGpAvQ/5V/96u/g//5//hQnTi0IkMU08Ek9Vn9ZK4Dh4KDDbQTUCeS/FFgVQGg45IXgWBmsPqqddg9Yla3+BVyRAE2N+JOB1XJPcXle6PwJMhFYjRmskseqlUWoWBnSsIeo30YahRxTRECQgF8Sx/CDgGFMr9vn301NT3J7f5ommJ8/gsAPcePGbaytbTLoJEhJalB6jwBsnsfssVqtuIiSBJubW+h0A6Q5KWITtgOg8KqqZbJi9fzZMzgyNyfDiQh+KisAAZzKYDVNMuRxDvrOXp+8JhVYJQBLONPg3xPDTeVaJd0uAUSCqgSqCLwykJVqVxUCRlA1TzIYZKHAYJUS5y3hW0oesJbFylCDQDRbYQ48VxVY5fcZxJIPZowwClmpq6w7hb5VvpQiUy4KgqgisEq8T6CVVmFM52GS7ylwb20V3/3B9/GLjz7AzPwRBqt0bq7jIvQDHiMBxn6ng9mZScwfmUa/38W9O8vwPA8nTpxglaPrufAqHnWaA5aH+sQiUqvGYDUkn1iL/FbNYiwEVg/zWBVetwc97iif8P598ELZmon2et58xA+1UJ+SLYEEq56LRr0Gz6X5MQRUJXBYVq2W/k0+FCqciudjxA5gGHOL3KpRMFq6C+z5eyGwsZo8Cc/lxLMVgfxEGawObBKUSHvYY9UwbF4xYk0TrI8R0XUkLS5oPMNgdVBrm8Dq6jr++q++gR/+8J3ietF/6HQFHqcCGqw+TpX0NroCz74CGqw++5rrI+oKPPMKaLD6zEuuD6gr8FgV0GD1scqkNypVgMDq1772VfxfBFZPUpq4CgkaSUhXsKBQ8o04EbKiqvRSkrzH9ljdB6weZlIoc7PLMTNPqlh9OcBqysFVBFZtxFKxGgKpDyQ+krAPxKHwpjQtBpgEVlutNjY2ttDvB+xlOTM7g3q9iiSNcPz4cWxvb+PWzTvY2NhGGEQcYDUxOYGlY0tojtUQRj5F5DDwIlXdxuYWAvJFhYOgHyAKQlQsE54BHF04govnz+LIkTkGkaQotS23ZAUg7ANYDcnBUgQ+wR6oHEjFqtWMFatJkiKKUwQxBWVlSMgzlfZk2nCrVVQaY6g2GnAqddiOB9MWwEo8K5CwlsKAwhBJECHl731EfoAsinlLUoNatgnXtuHZFrejE4BlfaEMoqLrhlSrtLw51CsWYJX9XqWckVWi9KMMZlIqR1rWAtwx0WOoSqpaUqzmpoUwTfHRjev4zvf+EXdXHmDxxBKakxOgkCvHdRCHAY8xCQME/R7Xd252Gn6/i9u3bvF5XrhwAVEcsfVCpUY+qxYsp4JqfRa500BkOYhNBxErVkktKV4CSBP7lNfjCB89CKwWl/sjr3sBZiXvHFItC7gpgCOHf9GaNQz2WG3UqqhWXTikFmawOgCahypWCYGOpGfRj4O4NHXeJauG0fCqff5icEhZSa1Lcz30+EO8XbKrGPgmF2rVQnlKFhM2q8JprRNUDcIYpFpVKnsRXCbusUWJ5Rpij9XVdfzN33wTP3z7h4OHY/ovna7AY1RAg9XHKJLeRFfgM6iABqufQdH1IXUFnnUFNFh91hXXx9MVeLwKaLD6eHXSWw0qQIDo6wxW/wwnTiwWCilGPyVlGjMACU+LhtZSP+yeNvsCiu6vXBNt+CPtqkX4jRrfQZ9V7w8r51Q6/ODsDrcC2AtWRav44LRHYS+jp6Hlo1Lk1S/LitQh1arcQLSIl3Yh29OHAHG5bZjsEEYEgmpe6LvwViUbgBg2wdUs5tCqNOqSFwDSqA8jITWrBKspeYL6DE673T5iDojKcPTYUeR5gjxPceLkCTx48AC3b93BznablXMEfej+QkpI1zMRBD0GsmPNOntAEliNU2opd9HrdBH0+yBNqpNnOLZwBJcuXsD8kVmhKCV/UNuTPqvi/FTdFFglH1FWrLLHasb2BX0/RJ+gU5QgjBOYjofa+CSqYxOoNMdRaTTh1Rvwag24lSpsl5SatlQ2klqXwrEyBrZJHCEJqU4hYj9A7PuI+j0EnQ7CTgd+p4UsSRiqVhwLHgFKlwKxLBFSRWCVg6oMZDS+JGbAmmYi4EsAZGFVUNgASJGigGNC08rqVQAJKO0dyEwDfhTjJz/7d/z9976LVq+LpTMnUW1SeFUGtyLBqmUi9AkI93HqxBKmJsfh9/u4fu0a1/PsmTMirCtPUavX4HgObIfg5CQMj8BqBYlTRUArSMFUCY7pgyIobK8yVYHu/e6hqkVdosr9b7N8jYvrfigQqvhZgGmGnxKsEuBu1KuoVys8DwxVFVhl31sBT9XXnvCqfRWrpbvECHhlNfEhotzC01XC+qFzUf65cvd8jry/UbBKimUJ13NSWlvIcoMfHPh+gCiitTQKe8tgVcyP8KO1sLq6gW/8zTfx9ts/0opV/Qf+iSqgweoTlUtvrCvwzCqgweozK7U+kK7AZ1cBDVY/u9rrI+sKHFYBDVb1+njcCnDLap7Dti18/etfw3//73+G4yeOIs9IOydMJQsNqgSqUk9WpoL8b/5f/H0ZaAkM7CEVAjSoLYgxPMq/dPTcRg9ZAN8CYg5/YgB/R5Gn/FmOoTyO4X+L/ZVPZQiY8HvDTcSlKsrPltPTleWCMvHcO3vcHnwQWGUfxRgmQlaqOlkMJ4/hmimSsIsk6SENBFglpR+BSqr52toGdnZ2ucWfFIpBGOLihYvo+x0YRoalpSXcvXuPw6s67R6HVxHgXDq+xGpWw0gRRn04joVmvYYgjLC+sYUstwDTQbdNYNXn49pZhqWjC7h04RyOLi6wEpRgkGN7Qh2ZiwArYQUgLAHIozUnoJrlbCvghxFD1Z4fIsoBp9pAbWIajak51CenUR0bh1utw7QdGRYlAqNkEz9zPIaepCjlL6mCJeUjQVIOlzKJ7rKC1e+04bda6GxtoruzhajXgWnkqLkuap7D3x3bEWCQlYnk4SrGnWasOxWqS96vALF71ipBXnnt0IphuwKpWPWjBN//l7cYrJqug2OnTsCte4CZsc9oEPispo2CHuKgj7NnTzF4DHwf1z66xpYNRxePodFsoNNt8/cqq1apPh68xiRidxwBhVgVVgAKdhIOFxBarH0xcuH9KZHwHui490o8UGwupMN7FroUbwpYWAKrtDocS/iskmqV4DapRQ12ApDQWkLV4oYirRbEvsQDBVaYHvDi2Rl5e3iEsgbqZsdetFKSKlWjpGSmF98j1Vsj8JjfL4LL5J2BfyZAbyHNgDCkYLkAcUyrQuxz6FU8K1J3ZwVW1/GNv/mWAKt07QxB8UMo8eP+wdDbvbQV0GD1pZ1afWIveAU0WH3BJ1APX1fgcSqgwerjVElvoyvw7Cugweqzr/mLesQBWDXxu7/7NfzFX/wZjh8/JlWLw0pS5blaPtdBO+oArD7qf9/3KmBLTqqfFKyWDjoKc4aTygUYGgCHUUWeaE9mMZ0EP0I4WvoE06VhBemoYnWP5+qIRQKPoExKWa45CkIGlR7lUOJniZA57SmSYDWEm0UMVh3ESKIeorjPYDULA4zXG6yGI+/Uzc1t7Oy0EMcJ6d2IJ+L8+fPo9nbhuBZmpmdx5849hqv9HkEegpIZzpw5jWPHjiJJQ2RZzCntlNZO0HNldR05bAFWOz1WgUb9Pqjhf2lxga0AaH3R/k2DfEwdGLQ9wyMKwhIBU1mWCkAZZ9zy3/V9dP2AvVTdxgQa00dQn55DbXwGXmMMlk0p9jKYitV7JshzEgRKyUE3JbVrIpLV45gtBUSwj0yeN61iPghIChhK4VoG/G4Hve0t9Ha24O9sI+y0YCQJ6p6LesUT6klWnArPUFbEUtCQVK3SvkjZOtqKLpaVDNSSEI78UMkr1nRcbO128M2/+wf82zs/xNjUJOaXFuDUXHDul5Vz+7/rOoiCLpLIx4ULZ9nr1u/7uHHtOmzbQbMxhuMnjmNraxO1WhW1Rg2O4/JxvcYUsuo0+vCQWB5ShtAZA0HDcJAz7FbrTKx3AVoFmN8LHYea4AsrhAPvByNPCobqw1BVmDeQYpW+kx2Aa5msWK3VKuyFS2uIvoRKVTX2U+CYgOXi/iSuacsS26rXfoh1j8fqEPwdVr7L4hQesULBKtbx4NjSCuCgPxD8IbrulerZQJyQt2qEKIqRkGK79OBJedEWALoAxQKsrqys4Zvf+Fu8TVYADFbVa3/l8Yv6d0uP++lXQIPVp19TvUddgadRAQ1Wn0YV9T50BZ7zCmiw+pxPkB7eK1sBDVZf2al/ghMXWIEFV6xYNfF7v/c1/Pl/+xMsHV8UgEUCFKGzI7AiemPLUE8aRw7/7/sjOveHwKr8P//iI/so2UYh5eOcZBnm7AGrBRUagQ3ckiuIURmsDuCShMcHgtXByPZYA8i27wJzKCVgIZqV6uBi4HtByJBqVjktyv0YOfmCRrAzAqshnDzk8KqYwGrkI418IAox0WwyICWwurvbxvb2Livj6HyrtTpOnTyJdnsbY+MNOI6H5dt3sbq2Ab8fMOyhMVykdv75I6xWJXtRxzbZ99IPIjxcWSN3UuSGA7/b54Cl7vYOPMPCscV5BqsnTy6hUnU4RMsyqJWeoKhQlpbBahCE6AURK1TjNIdTbaIxu4jm7AKq49Owvar0LjXFmiSfVVa8gpPiSaFI65N+RxYCBKrIb5T+TVC1UDGaItyKQWsO9kxlNSQhX9tmH06CrFkSI+q00dvcQGttBUmvx4FXNddmBSv517JC1RLwLklj/s6glqwDFHArPwRQwJ3b9XMkNFYKIrMd3Fi+h7/51t/hg2s30Jwaw9ziHNxGBa5nw7IN+P0eBzmFPoHVPi5fvsA+pL1OBzdv3mQ1LcHVM2fOoN1uwSGlba2GWr2ONElQaUwBtWkERgWR4SKh4CQGvAJSCtgtXirMrmxhMZx2PwIdGRY+4hHLSFt8oeLkIworAIKqYiQ5TJobA6hWHNRrVbiuJ+aHfFil3YIYrbx2GLaqfdFnBSgvv0ZvVaNgtfzgaGBqOqzAF0BV3U8FWC2/aB/8vprr0kMWUkCLERI9pmg5AyFZXIQRP8Qg9M+Pt1SxpepZhXIJ0CphLgysrKziW98gxerbI4rVRz3uepy7qt7mZa6ABqsv8+zqc3uRK6DB6os8e3rsugKPWQENVh+zUHozXYFnXAENVp9xwV/Iw+0DVv/D1/Hnf/4nOHZ8kRWrgi4qYGJKlaZSSYrvqg1aleBxdFFCMSpeQzimDBlLNX1SsLoPkhzpOi55plIvMZOP0hkovloCP3ttAUqK1UIpORj0HjuD0abcosVafkZ5rA4bbsqPfgAAIABJREFUr5arMGKRoM5BfDdy8lglsBrAy3zYeQgz9RGHPuIk4lZx18xZ8Ue+jQTJd3da2NraYa9VsgeYnZ3B0aNHsdvawvTMNMIgxu3bd7Gz3RJBOr4P0zRw9eoVTE9PsmWA7RgM9wjosRXA5hbSjIKiHPS7fXRbHeysb6Ji2licP4LLF87hzJkTqNY9TnYX7fdkBUBg1WQYRKrNfhii1e2j70ewvCrGjixh/Mgx1CfnYLmVQunJ/I3S7HNq88846Cf0ffjdLsK+z5BxZ3sHnXYbIYU9OTZ7jRKLqlSrmJmbQ7XeIBqKhHZi2nA88n01hII1E/6VPE6LPGFtZFHE6tXe+hpaaw+RBT6qnoWa66DiEvQUalfyqSVYy4FRDHklt5frXCwzeS0oxWqWIUoTpDDwi/c/xt999/u4v7qC+uQYpo/MoNKswvWolR/o9zrs/RoGPWRJgCuXL8J1bXTaLdy8foPBo+dVMDc3x/YHFHhFYLVeb/BDE6fSACqTiMwaYtMDaZwpwCojlFwCqzxG9r8dXDejmE7GUA2v15L38r63yBErgGGwKjO9FFSVVgC0ZmzLYGUuqXU9z+W5IjVqUWB5dxEqVoEtVRDWngCr0onsey97lGJ16MQkkKbDEQEuXmIcA8WvmHMBZMVGpFhlQ480Z7Aakw0GC+NN/lJK2LK/Nde8uGeKf6+uPsS3v/Ut/PDttwfq4kcB7hfy75ce9NOugAarT7uien+6Ak+nAhqsPp066r3oCjzXFdBg9bmeHj24V7gCGqy+wpP/hKeuQAPBiq997av4b3/xX3Hs+FEkSYQsS4QgiiALfe1jmKiSzhUeYACjYNF+IimpkFVvsTKQIZZszSa2JaGEYhpDkLLEK4QCcEAn2JtTBuIMFF37FERaAYj9DtsdUPsxt/JSqz+pH0csAAZeqmIgDMcUWC1am1XwlYyCL8f/KJ9NlXzOAlkZlpWqoDDZZ60KoOCQ4r8S0BWt79Q6TnOV+LCzPqqGDxchzCyEkacMRdMogEEqVgNot3vw+yH/ntSqvk9J9hkuXDyHatVDv9/D1PQU7t19iNu37qHb9TlgikKR5uZmcfXqJW5H7/VaDFYJcjm2hX4QoNXpIkkt/up3A+xs7mDl7n1YKXD21ElcuXQB5y+cQaPhMRyk4CuhJCQ7AANRnKHjB2h1ewiTHNWxaUwunsLE4gm4teYATkkfVlEiAxF9ZnMDK2RdcPMWNlfXsL25hY31Dfi+z+3vnlfFwuIsjizMwDBzjE1M4Mj8PCzHg0FeqZbFEKvaaGBieg718QkOEmq3Ogj8AJS6TmDWcYSHaxaF6K6vYuvebXQ21+FaOSYaNTSpTd0Wnqr0YrBKtgRSFUsWAQqoluEqZRSleYYoSTlsixSrf/XNb+P68h1MzE5ganYK1WYNXsXldd/rtBlOx2GfvV/JCoCu406rhdu3bguIXKuhWq2hUqnAdV1Uq1X+N4/LrcKuTSJ3GvAzFzu9BLldRUo2AAT0CoVtzr6sAl4LWDzwXVb60L2K1f1Cr0qscUAV5S+H1KKFVJQeGpANgFCrmqSut3L2km3UXLiODWKqIkzM5NAwgsZ0DyGlsLA6IXXy0NOTQpk+6vO6rxUAWxGoG4+EmaNerXyfGDxsGShYB/6v4n4hFfHSuoAV1Sn56poIoxjdfoAgTvgBAYXFxSk4vCqhhwYUMEfnRteLhPcDywrAMkzsbK3jrX/5AX7+s3f5+uJ7uH7pCjxGBTRYfYwi6U10BT6DCmiw+hkUXR9SV+BZV0CD1WddcX08XYHHq4AGq49XJ72VqABBIvIvfP31z+M//tEfYvbIHKv7qGWaYAqrr0rehOW6FUnn8pcD30/V4jpSZdm2y627sn2XY4wMSsJOuFWbFZildtoypFB7Yx9I+TkFT0QwkYQ+hQnh6CxLsCF5rLDgFAFeos2ZWskphV5BTglVZGs4703QXLFj5Tsp/lHyPVXnP1D4Fpy5zHjKYFWCXAF7hvc3wFclaCtbo6kOnpVjsuHiyKSH8UoMxB1UzJShVJoaSJMItpkgTSPs7nTQ7fS5NZ6gIQFWr+Lh4sVzqFRdpEkM16vgg/c+xt27D5HEZBXhot/r4tzZ0zh3/jTihKwBfDgugVWPmvjR7fU5yT5OTMSJgV47xPrKJu7fvgvHMHHm5ElcvXQRly6dQ3OsAsvM5RcBMAtJlqPTD7HT6SMzbTTnljB97Cxqk7OwbHJpHaj+SD1J4+y1dtHd2sDu+hq2Hq7gvXf/HR+//xF26by49T+FW62iOT7BcHP2yBQWj83zeU5OTmF2dpahK7XvR2GEXrfNSsixiRmMTc9xwFNue8gtG0EUcZiWUkrSd1KM+q0drN78GNsP7sAxUkzUa2hUPVbxUis+BcOxgpXGTGrUNCnCzVTyPK9aAqtkIZBlIBz28c1l/O3ffxc3795Fc2pcgNUGgVIK/CKAugszz5BEATzPxulTxxlU7+7uYOXhQ1YCVysVVCqkciWw7DFY9VxXKDxNG5Y3Bqc+hfeu3cdPP7iFCB7C3EEvSNDu+/wZrjU/+BBrr4CqKixKXg/DgnNpJXLYTbYMJ/kBzqjKU9g50FDJNoK8bClUj0KsJsYamJuZwtTkGMNjAqsEvGlO6NzYo5fvBdRcry5Z8URCwHgCtmpBDc6pfN8Rj11K9zH1vIO9kPfxYC6y50YNBgZFKO6P4rYj6prTnOdod7pY39zmhxNBEAl/1YzAK22XI0toW3VfEsfgdUMPk8jPN0uQhD10W1v8nQLo+D390hV4jAposPoYRdKb6Ap8BhXQYPUzKLo+pK7As66ABqvPuuL6eLoCj1cBDVYfr056K1EBVnYBOH36DD73xpsYm5wGSD5Hqs2BY+GgfbWsRFXttirMhtvSB6CigC2q9ZVhKqlfhaek8ickwMCsgRVmElAWik1pWyA2GDS2ShijYMgjPR1LE67UrdSurWAHAWQCrbw/1ZpffGY4rEqpd/dAX6UulaFEgr8I/07luzpIVhc7Fy3L6hyFwasKChM+t0pZq4ArKfCoJdqCQ1+2jZoLTDcdjFUSLM15MJI2mhVbwKPMQZZTc7mPKA7QafXQ6wXodnvY3t5mj9P5+XksLMzBNHPYjsMejx+8dw0rK5tsG0BeqEHQwxe+8BpvR/6qMFLYtoFa1WNw22r3kCQ54pSUpwY67QD376xh+fptVB1PKlYv4sqV85iYqMGxRQM0qQuTDOj4Mdp+AMOpYWLxNKaOnUGlMVnMgORhHGrld3axs3If2w/vo72xhu7uLnpdn9W1BII7nT5iHkvGsLfVbmF7axvdXge5kaJSrbD1wcVLFzE/v8BglUKftjdWEfs92JaHSrWBSn0CVmUM9ZlZ1KdnMDY1xZCUwpMYsFJKfb2GuNfG2vI1bNy+DiMJMNlsYmq8iXqVwqIcni9aA/TwICOwyqrVQXK80oDSZRckKT66cRP/8r9+yGrVKEtRqdcwOTOFWrPOsJSU3rvbWwCD2gjNRhXHji6wcpWCqnZ3d/mKcx1qmfdgOzYqFQVWHfbFTWle3QbqY0ewthvhZx8so5s4SKw6/MzGTjcUalvb5rVCIJ7qRA9ESD7KS6t4mCAevhTrWD4cOPD5RsmXtJjgPe3zIoyKHnSoECsCrPQ7l9Z8xUOzXmf4S/cwZbVA1w/Ba641NdnzdS2+yv6ndG3wcxW1sErXofp1VlK6KnW0umfRvUicn7h+6T+1jToncVkPQGvh90wetPJBDtsU2A6iJBHKVLbDIPU9R6vJUC7RMVBYB0hrhjRLkOYJK9Ppq9/ewp2bH6K1tUqIXih15U14vwYC/TdQV0BVQINVvRZ0BZ7PCmiw+nzOix6VrsBTrYAGq0+1nHpnugJPrQIarD61Ur4SOyKgSK3vx46dwKkLr6PanIEJgq0yFEixB2InownVZW6gAMWId+JQEQki0PEKtdugzZbUWATNCNYMKIlKJR9WwBaiTwU3FOThNuVy6646ell5JoDuqMGraM8WrcdUj8FLQU8BkxTI3U+XRmnkDGVK4VRFq78gqoN24IFBYkmhK0CqUsQJEDNAxpw8Tyq8HLBgol6xUbEN1J0E8+MuTi6OYW7CgmeFqLrklkl7shBFIXy/xzCHWv/jKMHGxiY2NzdZuUkBR5WKy4FL9VoDmxtbuHnjDqtbiXkTFMyyGL/6pTfQHK8hDLtwXYJuQrEaRyF2W11W18WpiTAG2rsB7txawfWPl9GoVHH21AlcvnAeVy6fwfzceAFW4zRBJ0jQ9WOY1Qamj5/H5NEz7AFarjGdSdjrorVKQPUudlcfot9uI0lSxHGCNCEFLEFDj70qaSwEjQlakZq50+1h+c5t3Lx9E5sbGwjCgCGlW3FZ3ZnECfxeH0mUykw24TeaZwYaE1M4cf48rn7xi7j4+c9jbnGBYTVBvHq9Cscl79UAa7evYevODRhJiOnxMcxOTKBWqfD+SPEpwGo6BFbpJGnNk1o1Mw1sbO/gb//hu3j35+8hMS3kpgG3UsHU9CSazQaq1QrXZWN9DXlKoWUZxscbmJ+fY5C2trbKtg2EDen8CYyS9yopXemzpG6la5CBuVVDrTmLfuLh3feXcWetB6s+Az+1sNXx4ccJnEoN3b4PPwwZrFqU2KVmRniBiJ+V+lquc2ltOnr5FxYAA+YoZpntOwxxbSpASRCbw6v4IQpgkwVDliElNb0Erspnl/ZB80wDIQDLKmEO3io9PFH2IfKKE6hVXt98/GEIKm4DpVUo6eTggUr59AbbFcpXtcsR6wAhlhUPTOj+67get/eLsxfwWnmoUus/PYwSwVsCrhJ05Qc2BGcJHhtkl5AjDVrYXllGZ3cDJsTa4FC2sh3JK/FXTZ/kk1ZAg9UnrZjeXlfg2VRAg9VnU2d9FF2Bz7QCGqx+puXXB9cVOLACGqzqxfFEFWCeYWBmZhGzxz8PuzpPSIbT0DktncCeZAYMViU4JXgg/rd+WAs10LmWQayCJwQ+hMdkwSvUxyXEEAnZ0mRA9OsOnY5SfgqAWX5L4Vb6rEo0VyRE7IetDQrKMDgvFSNEYJStCVSPdrGtgBpKcTbQvqn9iiqoOhUqWKVEVcdVqd4KrHCEfYGJpefrXm0ZAz72vcyQGxns3EDV9jDd9GDnfTStEMcmXVw9t4hmJUGzRp6LAQyTfHIztFodtFs+XLfCEJR8Rwmsbm/vYOn4Ek6ePMmwjQBlszGOO8v3cPfOffi9gIEg2ULUGxW8+cXPwfVMRHEPFc+GbYHbzEnh2m53EcWktqNkc2BnO8CN6w9w89p9NBt1nFo6hgtnTuLKxVM4tTQHz6P5S9H2fbT7Eez6BKZPXsLk0dNwvFox7VRrAmn91ia27y1j+8Ey+u0Wt0ZTyE8cxRx4RXYFdH7khUowmYAoMSXulJariKwmSM354MEDodYlBSatFgnskpiO5vA+4iSB75PyNWboWq1UcfHqVVz+4hdx/OJ5jM1Ow7QMDpOK45CBF3nZkufqxu1rQBwwWJ0aa8C1LNFSnxJYFbCL10hJ+ZkaQJIDH928ib/9zj/g1oOHVFxeV16lgumpSYzVhV8qAdTV1RVkacTt/5MTY5g7MguYGVZWVhCHIQciUR0IAhJYrdUrbIHAYJUecBCaN1w4lXEY7jQ+vrONn11bRe5Owq40sNnuYqcXAV4NmW2z9y2tJfI1lZJzXu/qYQPdF/hewSBPAEL2UC5fqOp6KIHGQWjUyJMbAr8ESOXDGHFFyxb+Eu4c2JGIuRS3jxEYqqxD9vGJLu4gpYc0/LsyaGXaO7j3iff32MSO2BnIe1cpY0qFUPEVrs6LHjRJJa7Q5irjD1VFeT8sTom2V7+T50sPg2j9dbewfucjtLZXYeQRq1aFMvaJ/iLojV/BCmiw+gpOuj7lF6ICGqy+ENOkB6kr8MtVQIPVX65++tO6Ap9WBTRY/bQq+xLuV/7POiGJ+YWTOHb+y3DGjsJiPaRIqh4E7QioQQClCJYqPAtFbQgLlJr1B8xC/ksorISqbL9XkZxdtAoPsG2RGl6iBEVwlPIl5Z2SwkuMRvGVIXWpCpuS+ylgaDEgTuCSgEgCFQKbxZAV3OFiCBCi9iWBMVkNlDiIgDIjJ8yp8wr5FSBIIcDhjUVVDYaq1ILvGBYm6k1MNVz0Ww8x6cW4sDiGcyem4Ro+mjVq3yfYR63iMTY2t5HEgOtU0Ot3GS72e30EYYgTx49ziJMCMAZs3Lp1BxtrGwjJ6zFJEQYBlo4v4srVC7BsApo+HJuAncnt5kEgFKthlDJYDaIMW5s+rn18H3eX11CvVTE/O4szJ5fw+StnceH0IlzHQJhGaPcCmNUmZk9fwfTSOVhuZWh5xEEfuw/vYuveDfR2NpEEBHvJVpLGkbA3KpWfvEQ9l9rkLZElnxvIWLkqvoTyVoQvRVHE3rJkpyCCnRymZElCkLUCx3XR7/exs7PDYDUMQ7GdQyDSY6i6cO405k+dRH1sjC2ISRVM00iep5t3bmJz+TqsNGZLgLFqlW0mWJFNX1JZzUJPaW8R5xnCOMG//vAd/OCtt7DT95FSi3sO1Op1TE9OouK6wrvVMrC+voowonmwMDU1jpmZaRgWKVbXEAYCrOY5QVCy+wAazRoqVRueS4FPJmzLhgEHpl1H7kxgvZ3j3356E4lDoLXOVgC7fozU8uA1mmj7fQ618zynCOJSV3vZa1mIWOmOItr2hQJVXjzyGcKworOkWBX0Ui5+AqtC3V64BCjP0NL1pNrwuVVegtVC3Vk6NkHNYSX6yAU5FFI1rGhXx1BDG7IAKV3Ywz6xZUQqHroMgVVxqxqyAinfPVk9L2HvkB2tAr5cG1FnWiT02CXtbWHjzofY3XrIYXXIya13cL9+Cf+C6VN6ShXQYPUpFVLvRlfgKVdAg9WnXFC9O12B57ECGqw+j7Oix6QrAGiwqlfB41ZA/Q87tZsuHT+Hc29+HdWpU0Kxmlsgl0LRmi9eA7VnydJw6P39war6vAhTGYQ87TfOoo1evjkKPhnSlCDn3n2UvAhpzEPi2PJnxScHCHSgSOUAK9lCK6BoSXYmvWH5swxWS6FVSmHL0LQElMSBpOJVBmgp/9THUKwW9ZNg1TYMNCs1jFcNdLfvY8qL8PkzMzgx34SVdVHzcuRJH1kWotPr4v79h1iYP8awkZSOvW6X1Z407ydPnsD4xDiH/diWg83NHVar9rp9xGGMkBSu/T6uvHaJA66yPECc9OFYBioVCmdy0O/7DFaDMEGcAGGUYXsnxO1ba7h7Z4Vb9CfGmjhz8jje/NwFXDq3BMPMuMXcrtYxfeoyZo6fh10RSlU1vVGvw0B18851BO2W8J+l8CAK8yHP0pgCz2JWmJLXpm25HIQlii88L7OEWvDJd1PuWFobxJSynqbsz0kgjrelz1oeWwPQ/gncyonk7RLy7iSPVCRoTk/g2MWLWDx3DpVmc9BybuSIgwDb925i++4tmEmEyWYddc8VlgoMVgcKZ/ZfNchCIUM3CPB3//h9/Ns7PwbpDVNTeIc2G00Gq+SpS/6iVPut7Q30/B5cx8Ls7DQmJpowbRNbW1s8H3lOreWWCJzKE4yN11GtOnAcE65lw7HJ+9UGzCrgTqIbe/jxh3exG1ow3DG0gxytIEEIC/XxCfhxjDiOWLUqgtrEtUNgmP1KJTgcgM7BtVdWTI50xRdKcKn9HtJrMlgtwUcOtiupwPmepOCjoNQFqFRt/iIMj14lC4N9bjyjfqjsT1o4HcjrX4lQC+VtcVcU98ci5G+gVh3oT2kDPpnBQxblcaDurgzZC3msDOiT994B1ZVqWvomLFtoMoRidQMby+9jZ+MekAfcHcA2q1qyut+fGv27UgU0WNXLQVfg+ayABqvP57zoUekKPNUKaLD6VMupd6Yr8NQqoMHqUyvlK7Mjy7Bw8swlnPzc78CeOA4jI6UctZ+LHCsOZmFYxalTpbqU2usZGKhAqsEmoyquRydVSyipdlFSux2gcx0WwJaloayQG9aKFgEyQ7M72DODXU5AF79TJgDF5qVBCMcA0dbNbfojYxYQuLRvWUMVkFVAFzVE9irY5ywJGGUEsVLkRoKKbWGi0UDFChF2VjHlBvjS5QXMNgDXCGDmAbcCt1rb2G21GKgSWN3ZaWNzc4O9Pn0/wNhYk8Eqe1maAtJ8/PFNrK9tsNcosV9qh+902/jVL30Rp08fRxB1YBgxKx+prdxxXPYv3d5pI4xzBFGKTi/A7k6EtfUug9UoytBs1HD6xDFcvXgal88d53Zm8j89cvoSZk9dgltrlrxlgaDTwuada9i6ex1RrzvwpmXpKYHVnFWrFHxm22RLYEuoKpWLEqySFSpBY/Jg5fB06rmXn2dlMcMwUrXS/BHkFN6c/JLKThHSRMdKRBCYmbMNwNjkBBbOncPcmXOojo3JfZDnpYk47GNr+Tq27t6EnaeYqFfh2pbYRvnm0jVjmnwOZAOwfO8evvH338HHt27D9DykpslAt16vY2JsDLYpoCqNcLe1i36fvG4dzM3NoFavwrJMrK6tySAlE1kuPElpzI1GFfWmx8FVrk1etA6re3PDRe6MIzIauL8d4u5GD5k7gXZgYMePEOY27EoFhJj5/NmzVN0TZD+8CoJS3slSjM3XTmk5l+8FZQW4cgEdXPniX8KPWbb2K3U9w8nR+4sAn+IZhZj/gV2HuIrFsZVFyN5buxC5S6g54gSgHgax3QF7u8oWfPqXlNMO3+fU/lXAVbGgpKJeElvpUav2JyWsBVxW0HjUdqCwZuG1S6pVWsc50s461m7/HNvry0BGPrsEwdmA+pX5W6ZP9JNVQIPVT1Y3/SldgU+7AhqsftoV1vvXFXgOKqDB6nMwCXoIugL7VECDVb0snrQClPp+6uwVnHz9a7AnTwKZhSw1kWQpUvYBFSBlFFYM1KdSEybDZ/j4pdClQTuqAFRP9BqBkwKTDF5COXcwOFANuaVP7PFmVb6xapth1awItNrzYpYjACxbHNBXGZAKEi0/JgCR2g23Khf2BYTzBNCROsbBoWTdST1MXzAS5GYCx8hRdWxU7RCItzFfj/HlKwsYc0K48GFkIfIswsbGGie6Lx07gSwzsbGxxe3tFPJDretLx5bYmzNJYlQqNezutnHt4xscWiUMNA0Evo84CfGrX3oTC/OzCMI2HA8MVslvk8KRdnZb2NxuI8st+FGKzZ0WdndDtFspbi8/gO/HqFUrWDgyjQtnT+DiuZOYGB/H4qlzWLzweVSbE0K5KMO9gm4L67c/xPbdm4j7vYEquGRFwapVnnwDtkqrlytUeOTK5wAEU1kpSgpXE2lE3qukfBWATKkMeRvC41LYyjPHoJAAJc0zQW2RMk+hXY5jw3YtVJt1zJw8jSNnLsCrN3kf3L5umgg6bazeeB+795dRtQ00q5Rgr0Lh5GMIUhrmOaIkw1v/6218/623sNvrw3RdZJYJz3VRrVZR8cg/1uQAJyLE3W4HQeBzcNbs7AxbFdBbq6trcF0PWWYgzQRUJpUpqVVrdY9hOO/LMFnpmxsOwryCzB1DJ/Fw7d42MncKrdDCdi9CBDLSdRk4pwRViU7LurGPq1SsDl2X3JYvvJtHr9fR60jBVFFv9RxkcL3JzKbiYwOLDSUnlR+UtxUBONXx5T55x9KDVe1ptPW/ZD+iaPDgmYyA4axpZ6W5WBs0x0UQX+nEBpB1oKJVNWOFqfJaliczGLMqgHyoI2gvQ1MlZFV3O7YWKFS4BPMzJN01rN/+d2yt3ASyniDN3CSwV6n/RPdgvfFLXwENVl/6KdYn+IJWQIPVF3Ti9LB1BZ6kAhqsPkm19La6As+uAhqsPrtavwxHEqIpAVYvfPkP4c2cQ55R+I/JUJX+UyRTqM8GrawKhIk6UEuw9AgtfFiVv1+pXb6IEtqnevt5kY5AzT2CziGAK/ZZwBqVVM6/lPh1WESqRj4YzIgH66g36gCWUviVDOwpVKvSd7XssSq5RllWy0CPxybqNfCPVWFWcjhy/GZmwcxIQZwgN0JYeQrXzNH0EtQcH8engNdPjcHN2rDTPsjEISRv0t1dhqizs0cQ+DHW1zexs7PNqsNqtYYLF87DsgTU9bwarn18HSsr5K2aIE9z9i8lf9GJiTF84QuvYXKiiSjuwnZzBqvVisft8msbm+j5ETLYaLX7WNvcQa+XwQ9M3Lx5D51ugKrnYmZ2EiePzePShdO4cOkKzr/+ZYzPHS1ExTTVYb/NUHVj+WMkfl/CaCZZAobK+VNqYFLaUgiVmHg1x4PWbeKApAil84lDUpIaSOKY60Lgj8GqDF5SYW1yURTJ7MoLk1SqBFMd14TjUlu9zd3dbq2GmZNnMHv6Atx6fbCmDAOdjRXcf/9d9LbX0axWGK5yYr1s++Y0eMPAyto6vvXtv8cH168jd1xEWcpwldSqpMglqGqZFhwK2kpiEawVRzyGqalJVGsVhn4USkYhXiTsTVOwdQEVjWwbPM/i7aoeedGSzyp5yzoIchtGbRKRNYb3bqwidqbRCmwJVm0GqylZFpBHLSl2uSCytZ4fEgw/7OC6SvuMvdfP/nfNA8HqASLTQs2pLhUGq8oGZHCPUkpUBTTV0cu+sPxJ1aLPNxjxkESAVflopsxx5U6UZ+roGQmPVzGegVpWQXylnh1soUDrYIzimAVwLfuZlB2qee2S0jwTitXuKtaXf4bNB9eArCsOr8Hqy/Bn+lM/Bw1WP/US6wPoCnyiCmiw+onKpj+kK/BiVUCD1RdrvvRoX50KaLD66sz1UzlTSqc2bJw8cxWvfeX/RGXuYgFWM/IQHWq7FY2n6iVEl+XeeKJesiVe9AtLOFBq8j1Esao4xrAidVgtOgpWGU6W2+0LZajygRQkTghI5e/Ku5Qt4wM0JOwODlbBKg2sqI2yAiDVaoF0pcpWDEvCZalQVUMtVLBDJ7RXX0t7sHITVkaefhm/AAAgAElEQVQwK0FmJrDyCG4eYcyLMVmLcWrOwulpAOE2jMSHZWQI/B42NjZEoJNJbfI2Njc2sbO7zd6ip06fwtLSEsLQ5zGSD+kvfv4BwjBlWNPtdBH0Aw4sOn/+LK5evcBhVWHUhWXl7NXZqNfQ6XaxvrGJzLARRDl22z2srG0him1EkY0bN+6g3fFZeTk+0cSRuSm88cbn8Ou//bs4e+ULcFyvAMsRjfnOR1i//QHCXpvBZ9kfslg6csqJX1GrPAEuZcfA/gXSb5P+SZYB5K9KUDYOTIR+jjiO2Q6BwqTIT1hUXSiHeX0T9CzUhBa3e1s2teWbsAmqeg5cj4KhBrTNrVUxd/YiZk+dg1utFcspjWNsLF/Hg49+DkQ+ppt11DwPGR/DQJxlSJHj/Q8/wne/9wOs7Wwjtx0E5B3reWg0GoUPLLfwk9drFLJaNU0T2LaFsfEx1Os1/nlrexueW+WzSWIKEyNP2BzVqstz5nku6lWyDbBhkhrVcpBYLuz6JGJnEh8sbyLAJLb6Fra6ASLYgOMiIRhMgFrVt5CXSlXq0GVKDw4epVYdvq4FWB08ZCgAqLQYKW/NTf2jFh+Kf478XghYlT3A4M4igp+Gsa8AmfI6ZuNYcf2O+sIOKVJH9jEEaeV7A0BaBq0Su0r1qziGHJP0ai6rW0cPI8pLgVzkKUza4QxZbwVrt3+CzfvXgFxaAdAHtRXAU/lT+TLvRIPVl3l29bm9yBXQYPVFnj09dl2Bx6yABquPWSi9ma7AM66ABqvPuOAv+uEIrLJi9Spe+60/QeXIFVar8hcJokYkZ0M/FgJL9dvRlnmCj8Ot/8NWAGVllwx4GlWojtR3GKwSvKX9D44h2rYH4xgFr4qSiIAqoYQEwSP52k+hqkK3BGYR6fKDl4DJ5Z+HwmJG4bPasFDaDuKz9lgByG2dLIeT50jyFHGWwoGPppuyt+rRCeDkjIUxo4U03EWSBogiH7s726w2nZqeRrfTZ9/Yne0dboM/Mn8EY806t5HTGY2Nj+O9X3yAjfVtUF4T+ZF22h3EUczK19/4zV/DqVMLSDMKxEq5HZ4S6ikhfntnB+1OB6ZdwW7bx9Z2G+1eCKCCXj/H8vJDrG+2uE29Wq9hfm4av/+f/hC//Qf/mcdmExgl/840xva963h47WcIurvizOU8FgFqssVfmVJQcBZBY3pRkBWFNBWt2mwtIMBslgpP1jjMEfspq2yTJOU2efJpFTlisoXfcARmpevCNDici5SqpIolsOo4DteNgqLkIKWJQ47KWBMLFz+H2RNnYDm0H3oZCHsd3P/wZ9i6cx1Nx+EwK9ofmRHk9N208J3v/iP+6a230ItiZDa16BvwajXUazW2W+CHAmkGxzIRRxHCQABxGk9zrIlarYoojtDpdGDbLnu30vzT+REYJnUxwWH6TnCVPGnpgQq1+GeWA7c5haw6g+sPuuhjEhtdE5sdAVZTy+UxykJJUHmwX+keK+bRa1gqLNWDCMaetEAK6wxqsSdgWDLJKF3TLOAcUZAqeKnmRLTzq+ty71UtEHrpHMqhUtKwlVvwxRSKbyOElZTH5ddoSBRB+/KLrQOKncndlm5owmu1BH9B14ZdWLEMHasYDwUNZvx4IO3ex+rNHwqwCgqvkrYFI/XXP+oKjFZAg1W9JnQFns8KaLD6fM6LHpWuwFOtgAarT7Wceme6Ak+tAhqsPrVSvho7kmD19NnXcOW3/xSVuasAg1VjX7BaLgoFKu2XtaS2Yd3nEFgdhp6qVfYwOHHY/kUPMkHOAdgc9kcVitJyG34xNhlEQydpkHJvH+WZ2JYUuMMglT06y8xl5Bh7UrgfZXHA3rTKNmHvsqPwIztL2DMzznJUzRBT1RTTlT5OTANHx3LY/hrytI84DdHpddDvduB6BNgsVmZub5FSNUOtVsP8/BG4ro2eDD+idvqf/vQXiMKUYVu/F6DX7SFNEngVB7/2a1/CwsIE4qTD6k9SiVY9j9WSFKLU6/fZq3Nzq8Nq1TglhWcDfj/HreUHeLiyCVAbe8XF5UuX8H/86X/FF37ly2jUKrBtCs4y0d1awYOPfozW2r1BAaTKlzXQ0vOV32TaL6Ant7NTMzQpP5NYwlWxjbLnFTA8RxblSGMRVEVqzjimmsqwMobsZdgmou4d24JhmTAtawBWHbuUgzTwxqVxjs0v4vhrb2Bsdl6eB401x/aDO7j/3k+QdFpCtVrxQDlaqWFidXML3/y7b+Pm8h2YlQoimTfkeARByZeVrDnIJ5YUtmCoGoUB15+8VUmxStv1gz6CIGAoyR6vgc8wkKwEXNdlUFytVuCStQCdj+kgNyxWo9qNCeTVWdzfSdHHFLb6Nra7EQLYSAiucgK9UlSL+h/0YrB6yPvcuj50TY1mzBFYJZhcVscPycxpaoZeo9YAfE849ObEutfBPobAqlLPjqjl96hhD66BEMoOGw5Q/ct1E8Fcw1rcwSHEAx8Gq/tAXf6dtBogsGrRXapzDw9u/Bs2CKwaIZAl+936Xo2/a/osn6gCGqw+Ubn0xroCz6wCGqw+s1LrA+kKfHYV0GD1s6u9PrKuwGEV0GBVr48nqoAEq2fOfw5XvvKncI9cBVIKyKFW5Zzh6sEEhdLqD3tbQqdC0HowPFR7GYWS/NFRIWxxyL2K1VGwKqwJRgGJBG1kRJmTbu1TBqv7lEh4hIo3CK4cBlZNJDDzRCba22i6MSa9GEcnExyfTlDPd2H21mAhQpxFDDuJ1xBsi8iPsy+Am+eQytRDvdFg0NZut7iFfGVlBZsbuyA7TvLl9PsB+r0eut0uzpw5jjff/DwaTRtx3C3Aaq1aZU/ddrcDPwgQRjlW1raxurYNyyGVZR1RbOHmrbu4dWedFZrNiUl89ff+A37vD/8Ii0cXMVavwXUsJEEP67d+gY27HyONSGknX8o+QVRpIAyWYLU5fQSuV0XYaYFa7kn1KuCqUKAKJar8LMHKmKSxQnhJvqtpkjFYZY9VBqzUNk1LgmeDwZhFyfSsVhVerqSwJbVqydyieD5AnyFf1LlT57Bw4Sq8WkOdCOIwwMpH/471Gx+h4doYb9ZIEosEwLu/eA//9Na/Ymu3BdPzEFMwkmVLtazFxyQoTr6wZp4j9PscPsZt/Y06xppjPLZWmxTLKRzHZbsD8mGleaY5p+8EnysVj8EqgVfbrjDwTuh4tTGk7jQ2fRvtZBw7oYd2kMHPLMSw9oDVgc56n8VN3p+j/fNDm1HNyau1VMUhSxHyIR2+JveqQXlFFHtlNWlxzIFdx8F3p2GwyveZIbXo8NMQsfsy6FUPbdQRDAbv5VfZNoWRKitWB689wVxiEINzYqhKVhf7A1ylfyVbEapW2rmD+9f+FesarD7Rn0C9MaDBql4FugLPZwU0WH0+50WPSlfgqVZAg9WnWk69M12Bp1YBDVafWilfjR1Jj9Wz5z+Py1/5U3ikWCUpXUYtyiKg6cCXbM0+6H31yUJ4NtKmLxjCiNdiueVXvn2wLow2GFakjloBsOJ0xF6Ad8tjkWD1UHo8qlgVKfMMa3noAsyVIc/o8farYHkbwnQERw6qtEFglfGWBQc2xpwYM9UIZxddjHs7yDsP4UYEUyNESYggCuFQOzmlzccxWq0Wj7FaqTKIE5CNfFVTPpfl28uIY7IAAOI4ZbVqHIXY3NzA//ZrX8TVqxRyRQrPHoNKx3YY0BHM7Pl9hFGEVtvH/Ycb2Nruwqs04XpjiBMLN5fv48bNB7ykzl1+Df/pf/8veO31NzA+1sDkWAOOZWD34Q2sXf8ZQr89UB+XLBSKuhD4lCo9+r544XVMLZ7kgKjO+kP47W0kcSA8VdmhQYF8FaZE61qELbH3KkFV9mEVAJbhqhQnqzVLKkPDIsAqvFaVbzA/MmD7AAnkZJYT7dytN3Hs8ucwfeIsf069dlbv4d4vfoKotYXJ8QYqVQ+tno/vfO/7+PDaNdZwpiaBTMB2XLYAYN2iZQtP2DRhYC7Ct2IGpo16nQOuyON3Z3eH16PreKxW9QOf51r4tAofWvK6dV1hU2CbLgzbRUIH8RrssboduGglY9gNK+jGBoKcxqMUqwJmsoXBYXdHBqsHP5GhTw/vQYDtEnIsgpuK38m3hReusgIogdWhNvriznPIKIfvKnvA6ijk5Kkf+A8oeK8OwJh2H7Ba9nEV8HcAaPdVrJZHbND8i/WzH1zlY1JQGCtWgaRzBw8+/mes3fsYMCIg14rVV+OP+C9/lhqs/vI11HvQFfg0KqDB6qdRVb1PXYHnrAIarD5nE6KHoysgK6DBql4KT1QBUuUZNs5eeB1XfvNP4M5dKawARHjV4WB1H2ZZYiEyCEj9RioJiw0KH8T9j6HQx6PsBsrhVY8Gq8OqWQKah6lu91oB0OgJBEmPVgnXHgVWR89wAGapIVmA1YNeBFVtK0PNseHkQNMkCwAbC+MJnOQhsv46vLQPZCGSLGHIRuo4GmOf1I1hyFCIkuWnZqYZPJoGpdq7WF1dxcMHK8hzB2licHt8r9tFHAfY2dnA177+mzh1+ihDmjjuc2gQAVpScEZRxL6eQRhiY7ONhytb6PRCuF4DtttAlru4d38dt+6uoB8l+K3f/X189Q/+ENNTU2jWqpicGAPCLlavv4vO+rJsiy4ImihHAZwNmIWKUcRMHX/tSzh66YuIgz6622tord5Da/Uugl6HfVWl4JUpHH1WKPwIrBpCASqZvFK28neGt4MudLbRpJZuCm/KMyi/V2UAIJSIoquc4Bcj9xyYOnYCS1e/gNrYlBQh5ogDH/c/+BlWb36AsXoVzWYN124t4zv/+H2sbm6wpyrpOOMMcMjGgQOWREAXwVSCqwqy0bHIX7XieTwfBF1brR2Gp/R7mpc4jhiiEnilQdDckT0EhVgRdCYrAMv2RDCVW0dkjaGd1LAbNRmw9lILQS6tACgATeJU5tGHPu0Q6PSg13CDvJrmQ1HtMFjMaf0O712IOg9/BDP8CaVqFb8dVaQKjFq2CtgLNw9SkqrjWCMBWQrEs9cqryk6xiHnzfYLB4NVXprkWEH1YMXqMu5LsGoiRK6eEhzyB2G/h05P9PdDb/xSVECD1ZdiGvVJvIQV0GD1JZxUfUq6AqMV0GBVrwldgeezAhqsPp/z8tyOiqCTaeP8hS/gMoHV2cuPDVY5HOjQE6P3B3BCiBDLn5DBUweQ05HsmH2PVMAz+S5BxTJoFcrC0QCtktKNoMShqdl7FatPAlaLpuRR5lNSqDIYOQSsOmaKik3eqgmqRoL5Zo4TUyasaA2VfAd52IKDCHkWIc1ipHnKnqDU7k7t4ARWTcPE2Ng4ms0xtDtdWBZ5btq4ffsOdndI0SrAKoVAdXtdhEEXrmviK7/1qziyMIk46rMalNSqVa8CyybYlyCMSa3axsrqNrZ3+giiDI5bh+WQFYCB+yubuLe6DbfWxO/95/+C17/4JXi2g1rFZbi4c/86tu68ByP1YdkCNO0B6rJnmuDoAHaZWLr6JRy9/KYAmlmGqNdGa+0+Wqv30dlcReT3eSnQ5whOcmCRVLESWCWlKmNtqW4l4Eoga0RDLcKpyB6ALAPydPh9enbAAk31EEEoWW2viqOXXsORM5d4LpQye/PeLdz74F0kfhfVioO3f/QO3v3F+/CjCBbZAKQ5kVRWo1JbPw2OAB0FbhE8pXmk2pMSls6J1KykQqVQsU6nzWudgKzwGAWqlQqDVjoH+ozj2NT9z/WyDAFWM9tB7tYYrHazBnbCBrb6DnqZhRA2YjhIWT0pVrNo4j8YYoqtlLp472WrhOpqD3vvC+ozI63+JeWmMmNQW+71WH0UaN3rwToMSkfDrZ4MrDKWlWC8OBsVkEZglaAqC1gP1qnTwuI1ewA0ljx/AFbbCqx+BA1Wn9u/uM/lwDRYfS6nRQ9KV4Aeuh+mX9AV0hXQFXgZKqDB6sswi/ocXsYKaLD6Ms7qp3hOCqxeegOXf+OP4c48GVg9xGJVQKsRwLIHrHL41MF49vDwqoGHZgEvOFhqsD/RYF8OtxqGuwQ0jeywqJ2nAFZF93nxEv8WykbRzns4WHWNBFUrQ9MOMVPPsTRpoJ5twcvacJI2kPogt84sH4DVJBNt/gKsRqjX6lhYWITvRwijGI7tYbfVwYOHK+j3Ihi5jTQmK4AEvV4H3e4Ozp8/hTfevIzxyQr6vTbiKECtWkPFq/IZUDp9P/CxtU3eqrvoBymy3IZl12A5VfT9FLfvr2Njt4+T56/gq3/wRzgyvwDHslH1HGRBFyvXfgp/9wFqVRsV14LJfrOyLgrKl8CqCBwSmselq7+Co5e/KLaWSVUEH4POLgPW3ZW76O1s8fxaliP2RhYABFUpwIpVrcJXlVrRGYaZ5GtZwl0MwAmsinVD4H7ItEEpD62Bx6cIN8swdewklq6+gdr4ZLHG/U4Ld9//MTbu30K308aP3nkH99bWYNgOojRFwmrVCkNTCg9jYJgDcRLzmBmmkkUAgVxmsBZ759IP/T5ZNdBap/OgADGTw61oexq78FUlyEvnn8IybViOBzgucgLh9gS6WZ3B6mbfYX/VAI60AqC6CGRKVwvl0B/0Eo3+hylWSWlZBq+joXbi+tj3viD9RqncBVRlhipApby0SpYRB4ySZerDd689YJUU0urCLe+fd0nHO/wcCYiXX0KxSnMjwOqo6nZ0pGL/h4BVgxxYqZbksZojbS/jwUf/jNV7H8FAyD62j3rp/2V/VIVejfc1WH015lmf5YtXAQ1WX7w50yPWFXjiCmiw+sQl0x/QFXgmFdBg9ZmU+eU5CIMhG+cvvYErZbBK7dKk0iM7AOmNWvYYLNDH4WaLw+25B1gBHGQ3oJRtjyp2Gb7yWEsfICVfTso/+VKemMU5cRvtIEhq77Fof3sBBUM2CXFHVWf7eayWAs4l/JHjZEWlaPnO2RORjkXQRkRq2QYpVSPU7YgDqxYmLEy6IQx/FRXDh5n1YOXkgpkhinxEacjoi0dNoC6J0ev1MDczi+mZWWxubAOGhTBKsLKyhl7fR+DTcV0BVqMAfr+Lfn8Hv/VbX8b58yfhOjnau1ushh0bm0ClWkMUJej7Eatft7Z30Gr3EIQJDPLttDyYdhU9P8b12w8R5Tbe/LXfwZe+8lVWvFIYk+c4eHDzAzz46F3U3QwT4zVUHVJiDoATta6LIHUB4SjQSChWBdBixeqlNwdTVpr4NI7Q391Ce+0BOpsriLoEoHP+yii0Kk1Z0SugKqmcBSwbBoLCIbNQHQscztXll4Kq5Bdg0CqS/xF8zQCv3mA7gLmT54ox0nq8/+HPcfO9n+DjDz/AzTs3sNvrsq9qn4C346LqVQvLAaoBAVUCq9y+T8pbU6hn2Q7Atlm1SmA5isnyQYQkEVgliOo6joCpBPE5FIsUuimfv01WAARlHY8Vq6k3hU5aw3ZQx3bfRT9zEOY2YsNGYiiwSiUksPqotvsnfH9EkyOuycGEEoxUL7a6kH6lg+t6+His9DxsjHTTGHpqUwKzfHMbsQLg9Ve6OzBoPfwcyXqjPAZ1X2BYTlCU5vKwXSgwS9ur45c+wIpVPg3C3Dmy9jIefvhPWLn7IYBApLSpBXyAT6sGq4/66/JqvK/B6qsxz/osX7wKaLD64s2ZHrGuwBNXQIPVJy6Z/oCuwDOpgAarz6TML89BJFg9J8GqN3MZeU4ejCZyAjgk6COASPBpH5hw2P+YM+QZAa971KQEbn+Jao4eo+xdSrvNyHN0CKwKIELno2wDDleO7bUS4M/nFH6UMuwafT0OrBjaxiC9mcnhU/TFLcCmDRc5PCNH3exjvBJippZjppayUtWOt2HlASwjhJUnsJAh8HuIk5BhOKkVad6oPr7v4+jiUZimhd3dNqsyV9Y3sLGxjSTJEMcEG21hBUBwNuyiWjXwm7/xK1icn0Gehui0tmGYOZrjk/Aqdfhhgu3dLra2dtHt+hyYRSFWhuUCpIS0q+j2U9y48xBj0wv48m//Pk5fuMKsjIBTEgX44Ef/ivXlDzE/N4apiQbqngvXNtkLlBEnBatxy7RQg4q2aIKrIgTo2JVfGYBVCUZHYRodp7ezge7GQ/TW1xG1u8gSsSZIEcoBVzK9SigxaUcD2qWsB5SnqopKo+tCAEwZ1GQYDGrJKoCXBAeaGZg/fxlLV15nFSq/8hxbD+7hR9/7e7z91j9hp7uDMI/gk1I4itCsN1F1KwjDiNWnZCNAayWmdDHap2nyuEl163kuqtUaj5/CxmiMBFKp9Z/tAizRjk4gewABCbgnvA8CskKx6iFzakB9hsHqTiCsAPyUwKqLyLCQsL+teDFYfcRF+yisetjHlYq78B3mdUDzLiA3349MZTcgxlRulxcY/nCwqnxxD7r1KEVteSUMQ1AKNRs1JBjsjT43qlgdPRYBb2HbcMBLPVTgtS/AOCuV5UuxYVOB1dbtEljtHyD4HZ6Zx7lX/RK3Z/3RF6QCGqy+IBOlh/nKVUCD1VduyvUJv4oV0GD1VZx1fc4vQgU0WH0RZuk5GqMCq5ffwJVf/2O8bGCV1HkMzkZezxNYVa3TppHCJAdLQwC7ipHBy1PUrR6magnmmgYaVh9WvAsv7cA0AvZSNPMURpIgCn1WlSqwKnwnRZjRzPQMOu0eK02jOMXy3XvodPuIE7IMMBCRwC01kSU++6leuHgCr109j5pnIui3EQZ9OI6FWmMcjltjsPpwdRNbWzuIE1JLxqyqHAKr0grg1IXPMVhtTk6z+pLA6crdZfz8336AqLuJxflpzEw20ai4qHhC0Sq0o6RMJFme9KssPCeFgu/olS8OKVbFb0cChySQioI++hvr6KysoLO+grDb5UAoWgcCrApQx16q5ZZyqZoUqlXRBs/olYCvRaBX2F2kFGwFUsKWPH5zYPzIIo6/9gWMzy3wCqTddXY28e3/8f/iX/7x28iNlOxt0Q8jBEmKseYYLMNCv0/+sGLu6EMEVnkoBnjcFKJFoVSNep29bimoiiA0ebOSEpJ4L32eFMAEUBVYJVhL21IQlm1asF0JVt06UJtBD03ssseqK8EqwVWzAKviXIfEpPvezH5ZsMqhcqVHLuQPq15Ua3Z/KANwPqA46nMJVgkOj0BUFWL1ycGq1G8TWKUHVK1lPPzgB3h45wPSP2uw+hz9mX3eh6LB6vM+Q3p8r2oFNFh9VWden/crVQENVl+p6dYn+wJVQIPVF2iynoehck+qDVKsXv31P0Zl5jIyUquSavUlUKxyO2wpvEoF5TwNsEpt3eTNuQfaPkbUQFkpRpCMIJFl5LBN4YXJYBUxKkgwZvcx20gxUU3gZR1YcQsVo89QFUYEM02RRxHiMECaJzAtA5Zjw7aFxcDk+AQrH1utDqtV1ze28ODhKnuMBlGELAWiIGcXgiwNkKcBfvXLX8Cpk4vIYh/93i5bFFQ9D161CcupoNXxce/+Knr9gNW2fd9n2GdQW7rhwHSq6AYZVtZ3cfVXfhNf+srvsp8pqTpJaffeT36If3/r+6g6wNzMBKYnm5ho1FCveiJgiaGwCjcTaj2CaxQupdR7x4bAqlC2lsGqsn1QbdQ5nW+7jfbqQ+zcv4ve5jqSMBCqY5oDIZEtppPtIuT8lsEqC2YlVCXyS6CPv1j9mhZWAXRcr17H8StvYP7sxQKsbm1t4Dt/9f/hn//hb2HZOXIrR88PkJsm6rUGkiRF4PsMmB0KpkozBtcERWk8FGRFQyWIKvxVhQqY5l15eCqqJsAqgVaRRE9rlhSr7LFKfq3kr2pXkLt15LVp9I0x7EYNbPUIrNoIs4FiVT0AEOU6XLL6y4BVOh+hBS0MTsX4S4pVOv/nEayWz3tIsWpAAu7y3eIRVXqkYlUqWSmYTILVB+//ACt33tdg9Xn42/oCjUGD1RdosvRQX6kKaLD6Sk23PtlXtQIarL6qM6/P+3mvgAarz/sMPWfjK4HV15RiNTOR5SYy2aZ/GEJ53qwARqvLHqtZUoJlUjYoIY1oNz4sgku0pKtAogFPEuFT+70YgD2iVXrYCoC0eeSpSkntOfuKEhStGQkqCDFdCTHbiFE1egxV7ayLqhnCMCLkRgIkEYJWB3mawHYIxlEruIlGo/H/s/ceXo5Vd7b/vlFZlTuSg6HpBpPBGGyMsz1v3oxnTXozf+PvvfX8xmN7CE4YhzEOgCPQ3dCVq5R1c/it/T1XVZKqurrbFFBNHXnJ1SVdnXvu9xypFh/t796olBWo3NpqIQgjDIa+eKv6YSxQWBSrSY44AtI4FYh6+22n8OijF7AwX0cSD+ENunBtB67rwrLLMCxH1KoXL11BbtgolasC/nijYDOj4tauoj0I0fMSPP7cV3D+kacEPFIpGfohfvHD/8KbP/8JZmdqWJxtYn6mjoXZJmrVEsqlEhxCYQmMSkWBK8JV/q/wDyVAveWBx3ALw6uKHm1lFTDmRzmxOBzMEHicxjG89rYA1u7qFXitbeQMh5I9UYxRjCn+q0Vc1cgOQNkAyP/JnVA1obVAAVh3TisesSbO3H8et59/FJbjSJ22trfxix+9hB99///B9wfil+EHPtxKRWBnEIYCU8WL1i2JxcKgPyiS5E2BoqwD2/2JG1lTKlpZt0qlIj6qagPSk9UUH1bXdWRf8XpoYTHyZzVNB3lhBZCW5xCYBKsNtLwSvMRCkDtIDAeJaStFL3G3WB58iGBV1J1Tnqbja3kdNgTTVgCiMB73XOVn2wHJeHz9wa38Mskx9Kvg//iN1zB+gILDY638Yypbvm7CzmAMqo7vp4mArh1/Zn4ZYyCnFcBbP8CagNWhVqwesT+1R3k6Gqwe5dXRczvOFdBg9Tivvr72Y1MBDVaPzVLrC73JKqDB6k22YB/3dKfAannhAQVVeWfr8zVEVTcFWE3HwCrrPQGFKL+7frC6n0J1egn/KrBqGLAl3Zvqwxy2ZaDG0CozwkKFcNWDk/Vhxiop7tkAACAASURBVD048FC2YhgG2/5T9oYj7A0Q+kOBqfT5LJVLaM400Gw0pNX9yvIK/CBCt9dHu9NDGMaiWOX1ZBLoRDuAEFkW4NGHL+Cee29FpWwi9PsIgwFc2xW1q+2UBaZeem8FyysbsN2yeKoyDIlt6wlVr4RvpovNtger3MSTz38Nt99zTspO79CttTW89vL3cPEPv0OzVsH8bANzzQaWFpqiiq1VKyiXSyAfVKlLiqTxh2q8p9ekCSpWbz3/xA6Q2gWrO5RqEi6JYbDyx+WwaRRiuL2Fzsr76K8uw+/3le9u0Uw+iq0a7XG+XHClYrSF96spKtw4S5HQz3eksyzeN5zr0u134fYLj6I6M4t2u4P+cIg/v/kb/OSl72BjdXnHH7XebMhYnjeUdRHFquMiDEIMhkPliWpbAl3FdtY0kacZgoA+DjkajQZsmyFTI0ingBvBaolg1aQ3KqF/MbZtw7Qd5FYJmVtDUpqBhwa6cRNtv4RhYiHMHMQm4aoCq6yN8pI96D0z7lJ7lS8fDvrcK7x1r8ZP1SzGBK1TY+1nBbDj1VscK5D8usDqAR+ANwpWaWUxNpwCsXtB6w5gnQroUj7D6iauEHxrSKiVIWsLAauvaLD6cf9NvQnPr8HqTbhoesrHogIarB6LZdYXedwroMHqcd8B+vqPagU0WD2qK3NE56XB6scOViWIxwCcHLBzAw7BqglUzQAzbozFWoSm2YUZd2EmPbhmhLLDdvAUOT1ZqQLtD+ANBgIkCVYXlxZRrVbQbNTRardFpRpGMTrdvgDWMEyQpMoTlGA1jfkzwYmlWVw4/ymcOTMPx8kw6LWRJRFcp6RS5N0Ktls9vHvpCjwvguWWEKfKvqBUKitYCwNBbGBlq4sTt9yNp7/wdSyeukXAKpWVf/79W3jtxe9ic/kyqmUXc806mvUK5mYbaNar4htar1XFN1K689l2XzT5j/tuUq1624UndsKsqA6l56kSAo7UgmN4joXmNwXCVRVc5aSSwMdgcx2dlWV019cQecOCXilX1dFNQVXlwaqysjgbhphliLIEKQPNxA5hF4ARkM6dOoPbzz+CytwCtlotaeVfW3kfP3nxP/D2H96Utv9Go4ZqrSZBY57vScu/tOpbNnw/kDtb/23HVr6wtClgPaMIw8FAoPbS0pI8LqFlKu9L7AMsw1CKVUtBZdbJsRlyRbBqA04ZKDUQ2g0JryJY7UYVUayGuYPYsMfAqgLJHyZYZX0514Nu5rhTwCcIrI7CrFRg25TodB+wqva8IcpkKlaX33hJg9Uj+qf2KE9Lg9WjvDp6bse5AhqsHufV19d+bCqgweqxWWp9oTdZBTRYvckW7OOe7kFgdfo/7PeIxAh3rt6Xq1Rlk4Bk8viDVWMF3TqwQqL5KhjZJIZQjozieUkT0TE6Nj0HsQO42nUU0jilQlXXe802f4KviVnv48M6AnuiflSqTEJVOzPgminKVo66HWCummLe9VBJt2EysCrz4BgEqxkMswBcDK4aUFnqi3K0VHZxy223iuKR7eHvvf8eNje34fkholCFVwUhw6YUVCWII3wjJrzn7ltx5vQCTp+ag+sC3W4LRp6h5FZg2y4Ms4S/vH1JFKu0BcjZCp8B5XJZLAgIWdlOPwhSvL/Wwl3nHsFzX/lbCb0ikONl/+q1n+DV//oOht02qq6DWrWMerWMmZk6Zho11KtVNJsNsQOgRyhbqnkfxReNWq5pBXD7g0/uVFqgqrSQj7d9c22LPTiSmoqn7Y4QVl7PdY2GA3TX1tBdW8ZgawOx7wuYlFvh6bkzROH4KTYAolZVPqsEr8omQL2Mfqn1uQXcfuERuM15eEEgSvBOe0usAH79858iT1MsLszBtC0M+n1lBcA1EW9UC4EfIggDlEtlMEk+jgnV1TmoZu33eqiUyzhz5iyiSL1WeaoqsEqVr8sQLCOX/eE6rtg6EKxatgOjVIVZmYFn1NGNK+gmDfTiCnwBqzZiWBJepUZSnrIHeqzu85Ew/ilwjU5+WS5RYB5wG4mZ9ztkpOKcbLtX+2L8drBiVdk4XP1WrPPYAdPjq324e1P7U22mnZ/jz9OuYGRrIdC+2HjFMaM1VxtW3UdgVUB09xKuvPES1t97E8i1FcCBG0g/OVEBDVb1htAVOJoV0GD1aK6LnpWuwKFWQIPVQy2nHkxX4NAqoMHqoZXyeAx0AFhlmM5476qo4capogCqA1qC6Wk5BVYni0qgeHBLsQI4V0cxKuRIwUGq/Hi8+CkSTLDNnaaa05hz7BqEae4TQLU7T4650+AtD8u5DtgdoiiceH7/a9gpTaE8tTMTVm6iasZoOpmEVc1WYtTyDkrhBlwrgm3FMBHDNgjXckQ0R01ipIEvUC1JY8zMzuDkqVNSAypSl1dW0NpuieoxilJEUYYwSpAkVKwSPmeiSj11ahF33H4azWZJ4Kplpuj3OqKGc92KBEcN/QR/+OM72NzuwHar0rJuWY6oLQn9IoLa3ES7H+C9lS0JrvriN78lFgJBFAoIeu2VF/Gj734baehLi3ql5KJRqyq42mwIWG3UayiXHbg2VZtKsUp2pFw+VQv1rRcenwCraq9Og9VRyzQhYwGrZJ+M6NQu5OJrCeGDbhfdtRV0lq9g2NpCEkX0IFDhVoUNgABGsH5U/qrAKsG1TK+XFnOF1KgKdqs1zN9+D5pU7XK/WiaGgz5++L1v47UfvAjXsTE/15Q9I2CV8JW2EKYFy7bFPoGPEayKB2sQFNDVRBD48AYearUaTpxYkjXmfh9ZAtDmgupnglWBxzHVx64om0slKpBLMN06jMocemlF7p24hl5cRpBZiHILcW4igUVttNxFrXrAG2DPW3YKMF7zg3Vks3DAgUqXvD98VfakkyB1GnpOMct9znSAx6vaZbIG47d9zzE18ihcjOB7z02217hXwJQnq3zJMBaulhXmDMWeIlhdfvMlrF8egdVrIexrroQ+4JhUQIPVY7LQ+jJvugposHrTLZmesK7AjVdAg9Ubr5l+ha7AR1EBDVY/iip/gs5xTbA6npI+FVpzKGD1YHB6rfRxJQ78KMDqaM2Lcx0mWFWupLDECgBoWCHmKznmawnqrgc3bMEN2yg5CRwnpX4QRh5L637INHl6e8ZUKiYCAOcX5jE3Py/4h56e6+sbGA6H8LwAUUiwmiKOUwmuIlglZTSR4ty5ezA/V8PcXBWLC02kiQ/f9wTSOQw4ygxstwe4dHkF3b6PKCaUzVGtso29KsAwStgab2Btq4v3V7fw1PNfw5f+5h9hmBY8zxcl5U9f/h5+8B//RwKjCPwIUKv0Vq1UBKjO1OuoVhjEpIKsXNuGLeFDhftpAepuf+jJHbCqNKgF78uLY0fqP9W3rywAxhTHo721C+F2YV0aRxi2Wugsv4/O2jKGnbYC6uJNoESwhKkxQ68kYKsAYjtKQzUXMns/juHOn8S5xz8jNSIAZvv/D773f/Hqy98T24NmrQrP9zEYDsQugTfaALDFn2tFgEqrBXqsEqxKiJdhiGI1TRIBq9VqFREhMPeRYxdfLmRwbdo0uBJ6FUahgFXaRCiwWoZZaiIvzaAdldBNKujGVfTTMsKMilUTSc4dR7hKtSq/LJn8omH6rSAAe4zpTSs3r/npOQVF9xwvSs2rK1plFafCqq4Hek5R0gk/1Ok5HBZYHUefitsfBFa55qPP40Jlzy+GuBcKKwAqVjc0WL3mFtMHTFZAg1W9I3QFjmYFNFg9muuiZ6UrcKgV0GD1UMupB9MVOLQKaLB6aKU8HgN9mGBVWqz38RMYVVaUfQerqo4DWKUVAaPCGA9kI0PT9rFYTTFXDVFCC6bfRTULUS2xpTuDaSRAFglU9Ye+tOqnaQjLMuCWXPFXLVXK4je6vLyCra1tUT0SrMYEq3FWgFXlsUpV45nTS7jz9jOo1iwsLjbQrJXhe30Bh4R7tuMiihOsrXewvtHBwGMQlicgaG52Vs7HtKkkIWzMcXllEyubLXzuy/8TX/jGP0hLO8EqAdfPXvkeXvmP/408TVRiPcGtbaNaLmG20UCjXkfJVb9XyoSrZVF1WkULtaAn08Cdn34Ktz/4xM77lCrPUTDVaFvtQL09lhTqZcprVakTR+h2HNnFYYjexhpay1fQWrsCr9/dDbCS8CKqVXfHUrat9IZVfqZRkuLtdy/i7P0X8NQLX1OBUwD8wMcPv/tt/OxHL2K2WYdjW9jc2oTneTIYwSnb9cW3VsCq8lglMBwOhqKW5J1QVcKpSqUdNStfa9sqrIpr6zgWSq4r6lqC15KrAsI4vl2qwCg3kdpNbHp2YQVQwSArUxeNWBSrBmKBqoSsrI4Gq0cFrKogNxXmlosVwIsarB6Pv9yHepUarB5qOfVgugKHVgENVg+tlHogXYGjWwENVo/u2uiZHe8KaLB6vNf/hq9e2kht3HPuUTz42X9CeeEBaeXmXVkBfADFagGZbmROgm0IGgkK9mm536M8k7bk3TAfkcoVkEyas/dR143D2v2sAEbqxx1cNpWAvt+8dq4x5/yn7Q2ubgXAZ0x6YiKDa6QoWRlmbA+L1QSzrgcz2oAZDjBjG6hWTNgWoWoI5BH8oYfQD8FlolrVtk2UKxUsnTwh7eksxXvvvYet7ZYkyTO0Kha1KsGqsgHg47VaBXfcdgYL83UszNcwN19HyTEx6HdlHFE/mjaGfoCNzS463SH6wxCtdl9g3uzMnHismpaFLDckGOvtS8vY6Azw+a/9PV74+rcE/AS+anH/6Uv/iR9/79si56TNgMMWZ9NE2XXRrNdRq5RFYUmoWnHZtl4WGOhYpvKCFbUmcNfDT+GOT+96rCqwyu1QWELs+KgqVLq7dwpLADl4h/IX+0aOVA8WVqkcr7Oxhku/ex0bVy6rPWUplaAoUIEd31Fl10s7BHrgmlhdX8Mbb72FZ77yN/jMl74u7yf6nNK24ccvfge//PErAjmRp1hdWxUFqnirWoYoUMulisBQ+q4SMFM12+11Rc1KiE4FI6GpbVpyKVQmE7ISmvI5WnU4lqH8b6MIcRyh2WiiUinDcmw4pRrgNhAZdWwMLHSiMnpZFV5eRgJH/FUFrOaGQNWUcl3QXuPqFh7TilUBxQcoTPd8PlxLsVqMd5AL606I2djyjlsHHOzgqoLJDpqyhKnJ5+Pu7NX+2n1gP5XsrhXAKERt/PXXUKzSa7iwEBh5BMvu42OmiaxzEStvForVbHDNL61u5HNZH/vJroAGq5/s9dVXd/NWQIPVm3ft9Mx1Ba67AhqsXnep9IG6Ah9pBTRY/UjL/Qk4WQFWHyjA6uIDyLLDAqsjsHlQmfbCCIIntp/z5/Rtuq2Y7fA7AUM8eJT4vvPCvVDzmmB1Ip1qL5yVdvKxiU2raveqbA/yWM1hMrkdOcpmjLKVYM71cLKeoWENkA9W4GYxGrYF181gmTHyLESeRYiCEEnCBm3lJcuasSV/fnERfhAiDEMBq51OV1rSGViVxBmSOEcYxkiTVCDebbecxUyjjLm5Ok6dmsP8XF3g2aDfE2BIYMpQqt7AE5hKqNob+Oj1lddnrVZHpVwVuEdwOPR8/Ond99HqB3j+q3+PF77xLVG9+kEg53z15f/Eqy/+J2kwbMMUuEq3SoYpMYRJgGqJSlVXrAIIDuVu2+I7Si9XnvfuR5/GXQ9RsVp4n47A6ki5youWtZyIEJqEXzv4aWQfME5UgSQK0V5fxfrFd7F55RJCfyhA1bRtUc2Svimgm0k4l9obanekeY7f/O632G638flv/B2e+sJX5JkojmVvv/bK9/Dfr/4QZcdBlsZYXVuTVn0qUFmTWr2GklsWtSrXkupVAttetyeXVClXpD7KP5VWu4l4rDaaDWn3ly8nuLdMBbDpr8r3y+LiIkrlsszFJlh1mvCzKtb7JjpRBcO8Ah+VHcVqRKgKglXif9YyBYy9783RW4JzYU7ZDtMswseu+8PyOsCqxSCoAz9WJoOj9vkgufbrDziBUorufuk08nUdP89+PqojsCqvnfocuaYVwLRvLOGuvMhERoV0l2D1ZWxefgPQYPW6t5s+ENBgVe8CXYGjWQENVo/muuhZ6QocagU0WD3UcurBdAUOrQIarB5aKY/JQNNg9bz4KFKxKmrVD6RYJWg6KJxqxzVzAsIcBFYnzBtFEasUq+McdVpxeqPhVZNg9DDB6ojUFFhWcTlYRgrHyFAyQpTNCAulEKcbOSpZD/C2UHeAkiCtEIZBqBoiSwKljExVgFKapaJKbM7MiN9mEMWFv+q6wLY4yURJKkpVtuvHiagj6/UaTizN4+TSLE4sEarWUK+XkKYRfG+oJmgSlgbo9Ibo9DwM/RieTxVlKsDWLRGGlgV6suW/3eniLxeX4YUZPvulvxGwSh9Wqi7jKMZrP/g+fvbKd5ER7BpU4bLJH+KjSgBL5Sq9VRlsxecc20FJACK9Vk3YjiPw8b7Hn8Hdjz6140s5gt1KscrNwf0nm0QpWadcJxSkV2uyg18L/1aGWA3aLWy+dwlr776N3vamKF5ZY6pVCVVHYW4CU0X6DIGrrJllmriyvIy3/vgHURE/8+Vv4rHnXpDnaanANfvlj1/E6z/9iQxHT9eNzU3xV3V53Y4tPqi8dq7fCKxybxOscn6VChWtJYFrSUIVbCTAdm52ThSrCvyptn1xBSBktUzx3+XzPNZ0qsidBry0gtW+Jf6qXl5BQLCaW4gyU6lVCe9yOvFy02qweiTA6mj/UplMwN95F6tvvaLB6jH5y32Yl6nB6mFWU4+lK3B4FdBg9fBqqUfSFTiyFdBg9cgujZ7YMa+ABqvHfAPc8OUrsHovFavP/jPchXMSPpRTQyhgdVe2NQJJuxCTmOcgcEqgRQhzFR9V8Wsk/Jlsnz0IrLIVepyi0p90HJzupr2Pjrq2YpV0cAJ5jhE45cE5eY2TitXC13N8VlOKV/XUCN0p30v+bhi5tHy7FpWbKdzcQ9kMsViKcKISo5wOUYOPqgMg9uFYKZJ4gDAcIM9jUW5yLmzxTtIErlvCwuICTMuGFwRotdpotVoIgkh8VRlalUSZ8kGNY1Ew3nHbrYgiD+cfuBenT86jVDJRqzoIAg+B78GyHeSGiXanh1anh/4ghB8SDmYI4xRplsNxqSx1BSby3Osbm7j4/hri1MKTn/8qvviNv0dzdg5RFAvM/eVPXsLPfvhfSIJQQCmB7EjxR69R8V2lUpXeriZ/t+BYhKwKwlKtymMeePo5gauqA3tM+Vy04+8CVRWyRbXnqPtf1rsAU7I7x9Ys9AZoryxj471L6KytII1CUe2q1m96jTLETQW58U6PS/EzJWwVAaEpIVS//e1vMfA8NOfn8fQXvoqHnnpWwCqhdpLEeP3VV/D6z36MNE4QRz62t1sCPwliJdSrUpKWfwVWI2nx563X78n61ao1AasMpWJtCVt5m5mZRblcEgUzW//VXjPgurbYKtTqdaljkmawnApis4phVsFqz0Y3qcHPqwhRRszwqmzXAiAjXKU+WsDqQVYADHjbfUOISvMwrQBysm2tWN0JXRPLBw1Wb/hPn37BTgU0WNWbQVfgaFZAg9WjuS56VroCh1oBDVYPtZx6MF2BQ6uABquHVspjMlABVs89igvP7YJVSHP63mipCUQ61XYv6r/x9lkBT1dvGVYF3qffVnxSCyXhlMxQhRPtzkLA7rQUcWLlxn00C/XieCP/dN/y9KoXY09cFnFy0WYu89kBxzuayUnYW9TFGAV50X8TGUwzg8PEdnaVE5RmfVTMECerqahWK6mHGSuBa8XIYwVTszRCkoTIMqa/ZwLTqFYl6KNadWF+Ef3BEJ4fYLvVRrfTF8glqtVIeatS3djpdHDq1ElUq0yId/HYYw+h2SiT4KJaceAN+/B9H45TktCpVptQ1YcXJggiFVAVRKlUkipTBe5cWc/llTUsr7WQwsGnn/ocvvjNb2Fx6aTAX4LVX//8J/jFD/8LA/EKJTRVCfaEZaO7AFWLoVYj1SrVqgrQKWWsgQvPfA4PPPmshHSJn+U4vBvtTdkeI6iqAOtoleQ1o+3BoKkoRGd9XYBqa+UKomFfYCq9StX4KuyKcH/koyuPWypASI51bAn8unTpEn735huYmZ/D3OISHvvcF3Hu4Sdk31BlTGj9q5/+EL/5+U8khCwMh2i128paoVoTxSohKOFo4PsCTuk7y3MPBgPESSLKZNd2xA4iiePCf5PerBU0Gg2xVvCGQ1GtKsuGGmq1qlLdsnWcX2s4VfhZCYO0grWBAquR0UCQVxCnQJTmolhVUNWSnzmh6hhYlS8axt+T+3yPMu03qpZq7AuV6ffdNUDstawA9vibFkrkndNM/77P+a/lsXqjVgC7nqyFTnrqBNeyAlBfBEwBa9o9FGA177yLtbdewcalN4Bce6wekz/gh3KZGqweShn1ILoCh14BDVYPvaR6QF2Bo1cBDVaP3proGekKsAIarOp9cGMVMERleO+5R3H+uX+GM0/FKpkHM+qL1PSrDZgXIUDF8yMV4M7h1wVWD57twf6lI6BzgGq2aAXfndPUNVHFOKGCnZyPXJPq8p64EWiOUugVHxlh6BFoHYe/Sk1JsCqhN0RURg7HARw7h01IlYRwsoGA1TPNHCcqCZywh0oWwIIPI/cloErueQLk/HcqLeWE1wR+CwuLqFRqGA59AasMrep2CGQNhAyuilNlBxAloki9887bsbm9hvPnP4Vz99+DSsUWsOo6BgaDvihh6fHpeSHW17cFrEYJEIhaNRO4Sr9RwkKuU71elzZ3gtWt9gBJbuP+hx4XK4Azt94uUJAt7X/83ev42Q++h62NVVFkEq7K3aSHqimAkCFVtuEIWCREo2rVtS2BnKNwsgufeQ7nn35uJ5RqNzyoqH3B4NUeGtkBjFM/tapUfPZa21i7/C7WL19Cv7UtJqHKv3I3UEgpBNU2INgVkEq/V9uEQX9ZE4jTBGvr63jn4jvoD/qiDl06c4uA1bvuu1D4sAJev4f/fvUV/OYXryEOAwTBUGC3bTuoVCtSj3K5ItdPwE0oTdBKgNrr9QXsVitVUe6yrnycx3KO/LmwMC+K5uGgL188ELIStlINa/E1RbhWbpcLsFoVsNojWLVmEOYVRFQ2J7n4q+4Bq2NK9dH74Ho/d6Y/J/YAxesYiPtk3y9lRo9eC6R+1GBVBM2THQB74PLYXpMSiI/spD/wOIuV/VgEDNIKQMDqmxqsXsf20YdMVUCDVb0ldAWOZgU0WD2a66JnpStwqBXQYPVQy6kH0xU4tAposHpopTwmA+2C1QvP/Qvs+XNIKEgrUsb3BjGNlUWDVQGKB4FVhfF2waqZG7DNDCWbACyDYcQw0xhmlqBs+KjaIc7OGFiqRMgH23CTAWwjhpGHSDO2eyfKQsAsApMKf1We5cTJk4ijFHGSimp1e6uNXndYtGUbEljl+6FAVts2MT8/i3Z3E9/8m69gplkF85gsM4VhMLiqL3DRcSoYDkOsrm6iPwjEf5cWAFSrEr4Tqg2GngBBenf2+gO8v7wCz4ullfzWu+7HC9/8e9x93wNSBnqsXn7nT3jt5e/iyqV3BPJJsr3jCjwlRBWgybrmhlKt8jlRthLAsu1Z3S48PQlWRwh0HJ2OFM77iZoJo71+HxtX3sPaxXfRWl1B4HkCJwlOd1qtxTVAQVUCPYHAVNLaNmyHalaqBumvmqLb7+HN37+FTr8rFgmWY+PsXffgic99CadvuxNpmglMbm2ui9fsH377OtIkFgVrr99XSlX6plqW+NbSs9bzPVHaMpiM9ev2ujIfhldJQFWqADtBKmvAeS0uLch8qXbl7iOUJfgmYBUYZ1IzDYSpicRqYJjVsD50FFg1mwjysgKrZP4E1HKNFnXWyk9Wg9UbC6/6EMAqF1jWfwRsOxex+ubLWrF6TP5yH+ZlarB6mNXUY+kKHF4FNFg9vFrqkXQFjmwFNFg9skujJ3bMK6DB6jHfADd8+eNg9V9hz98vYBUm1Yt7/UMnhj8SYFX5lV71dk3FKtvDr25XcCOKVdHvCnRSyfC7s1LKM4JCM6d7bQLHJGBLYBoRnDyDnacomz7qboyzsyZmXQ9JdwNVI4RjZUgiDxnBap4KVHUcC2mmQpCoWCTcO3XyNLrdgfgtdnt9bG+30esNScUElEdhLGpWtpWfPXMag2EXs3N1PPvsU7As2hJA4GqeJfCGA4E2tlVGq9XD2toWPD9BmgNRUqhVbRdDz0en20NzZhYzs3PiE3plZQVRlCNKTcwtnRYrgAcfe1La0dnCvr2+gp++/F38+c1fy7zZ2s82d9dyVNu9XIGBNE5FkVkulZXfKsGrPKuef+CpZwvFqgKf07cRTN21j9g9JgoDtNZWsPzuO9h4/zK8Xqew0iUoN2HxXOLlqrxVd5SqVM8yPIvzEd9VA4koh1PEaYw3f/97bLW21doTApsGPnXhETzx/JcxM78grhW8nstv/wmvfPf/4v2L7xJVwvc98WUVWGs7EjJF5Srrwcd5q9fq0vZPJSznRM9VXhFDwEZglR6tfHxxcVH2B1XHBNW0F5DxGBRmqUCyJMvhhTkyZxaBOYO1Pq0AqoiMOgKUxQYgyQzw3ZELULUkJGl6d09bAVzrI2iPYlW+e5hcv30MQiaGPUixqoab1HpOt9Hv+X160mPq5P2u54bCqwrbA6WAHveTlpnuDL93zlOK1f2uSXx9Fdw3upew8sZLGqxeawPq5/dUQINVvSl0BY5mBTRYPZrromelK3CoFdBg9VDLqQfTFTi0CmiwemilPBYDCSAorAAuPEewqhSru2D1oDb7D98KYHoRpsOr1O8HWwEcCGnoD5mlEx6R4+e8HrAq2KkIMJIO5QJIq5AjpbxEbsLM6aWaw8pDOEYM10okkKpsAlYWw84HmKlmOD1roIIusuEWGnYC28gRBkMBnvSUpdrUcS0JJoqizumHBAAAIABJREFUAFmao1ZrYGFhCZ1uH54fot3pYmurJQpJ6VE3DFGzekNfoNOpUyfwzrt/wQtfeA53330rkiSA49Iv1UKWRAiCQHh1lphot/vY3OrAC+JCsUqYq/bN0AsRhBFq9QYsy8bG1jZarQ6S1BAvVqtUxZe++S08/fwXRS1JAOl7Q/ziB/+FX7/2IwHFhEJUrJbcksBM7irBq2ku6s6SSzUrPVZVYBH9TPnzgaeew/mn6LE6BuZUEtXOEqqwqpEnANv+M/TaW1i9+A5WLr6L7tYG8iQtWqrVyyzTgE14KpBT2RRwXtL6T4Ug15DzFD5pIk4iUQmvrK5iq9OS2ktQFpfdMPHwM5/DY899UdS5hKb0jX3z9V/gpe/8H/RaLfHK9T1PoCVvrJHrOmg0agJiRaEKQxSnfI6glUcKgCVYE8/XVNS8vFWqVcw0m0hSevKmAq7pu+qUXLkuFbJlCiAfClidQ2IvYLlrCViNzRrC3BG1Kv1VBayKKpK+ywVY3SfQ7YN8YI6DcbWcB6NVFYZ19WMk3OoaY0zMdz9oecAUrgesjhTPAuYZbnbAfNW+m57z1Gum5ijZf8XaUNls9C5j5XcvarD6QTbiMX2tBqvHdOH1ZR/5CmiweuSXSE9QV+CDV0CD1Q9eQz2CrsCHUQENVj+Mqn5yx9Rg9aMAq2ahVqWgNYODCK4Ro+ykKFspSmYGMwlh5X3MN0ws1lM4yTaspI+6k8DIEoQEb6JWJfSjytgAVZd+4Am0XVg8Adcpo9PrIwgitDs9AXzkX2lGhasrHqu+F6BeqxHfYWNzFX/3P7+BufkGsiyE61KhagqwTeJEwGa/58P3Y7S7Q/SHAWKGGSUEeYb8JFQtlSooVaoYDDxsbbcxGPpICVbDFH6c4XNf/jq++M2/k1Z2gnCqK996/ef45Y9eRL/blTcXg69KTkkpREW1CtgGgaZqvZdQqyJEStlKmgJVJbxqJzSNr9qNXFPWqko5TPg47PWweeU9gapbK++rtn/+rwjNEjgubf60H7DFeoD+qYRWBJhiNbAD20bnApKUfrsp1jY2sLK2ju6AHqi5PF5rzuCJL3wF9z/8uEBYqlWpOv3py9/Dqy9/D3EYIvID+GEg4FVAWc62/wpmZppybKvVktc2m02pX7/fF2BKsOq6Ngx6GWepqGw5dypWy+VSAfjp52uqICyqbF0HBn1xYUir/zAykFpzCM1ZrA3cIryqhBAKrCYMruJIBMoSaKeum8rY8duBliHX8fF53MEqq6qU0eM0dxKsToPiURYe96VJS43ee1j+7X9psHod+00fMlkBDVb1jtAVOJoV0GD1aK6LnpWuwKFWQIPVQy2nHkxX4NAqoMHqoZXyWAw0CVb/15hilX6NewHKJE3RitVRMNLBitURWM3BSDDXTFC2EpRtdXeyGGbkwzY8LMzYmKuGMKNN8VytOTGyOIY/JARUYVFU6NIWgIrEOI4Fmp46eRZDL0CvN4AfxOKx6nmBKB5Dws9yBUmSotft49TJk1hdfR+LS7P43OeeRrNZRszwLPqFAojCEJZhod+jT2sHllXGwKMKdoAoYcs7oWEunq0pQ6saM6Jm3NrqoNPpYehT7WohTg30PQ8PPf4UvvZ3/4gTp8+owK8sxcp7FwWsrlx+V+boiseqUomKOpRg1WSglQqGYpiVQGUlExUATKh67onPKhg1oS5UilVRq2ZU+/rYXlvG6sV3sfHeJQy7ncIbl6BUWRFYllEoShmmVVgBiEJ1sq2cI48rKvn+idMUSZZgbW0d76+uYuANVd3jCGfuugdPPf9VnLnjToGqXKvN9VW89B//G2/86hfij+oNh4jiGG5JKXZ5r9WqqNdrEvbVam3L3GZnZ4Ub93o9RDGDxUool1x5nxKsct7VWm3HH5ZwmACUdVT2BTYsKlYtU5THcQr4sYXEnhdv1S2/il5aRWi6CGEjSfcBq4X/beGbsPNxoMHqXpXtjShW/2qwKhuSYNWB1buMKxqsHou/24d9kRqsHnZF9Xi6AodTAQ1WD6eOehRdgSNdAQ1Wj/Ty6Mkd4wposHqMF/+vuPRdsPoILjz3b7DnHyisABRYJQi76m1XHCiHTKdcs22dSsEDPVBvcM4yn7E5ERyNu5nKufZM+aBryCSkaWLMsTkpK4Cp17NFnoo9mYp6TpLsRUlpSMAUFYyjudF2VUChQbCawTVTuFaGkpXAtVI4WQQj8lB1Apyct9F0QhjRFhz4qFox0jhCHAQ7redJEklSvFggGDmq1TpOnjyDVquLfn+IgecLZI0iKinp3xmiUqkijhN0O12cPn0Sb735W3zu88/gwQfvhetyzkyVZ5s7kCYpbNPBxvqmwNJyuQ4/SNHpDOBHkYRXUf2qYGAF1Vod/YGPjc0WfD9CECaiooXpYOB5OHXr7fj6t/4R9z7woNSLdaFa9PWf/hBv/eo1aW8vOyXloSoqVaUQtUxbfhKoUrHqWAy2ooqU7fk2zj3xDO57/DNq743+b2ypxI+0tYXVy+9i9eLb6G5uIk0Y/qUorFKisj3fFGWsavWnanX0b3bNqyCt8ZustWWpfWYyFCzC0PfFCmBtcwNBFEltCFwfevo5PPn8l9GYmRUlKV/757d+hxe//f9h9cplUasOBkPZwwSrVO7yTrBKOwC2/bfbLXlsYWFBQHG325EQKyqACVeTOJJ5O66NRr2BMArld/FgLZLmxdbAUXcFVmkFAHiRBZRPYttzsR3WBaxGtovQsASepxltA4q7+KwqK4TpmkyD1YMb+a/ZFb+njX9arVnoh6/66bFX/XnwOXdVz2pItZ+ufhU8njXe+awZhVONf3aIZQUV0cXP6fGmfr8uxerUlEbheBqs3uAfEn34RAU0WNUbQlfgaFZAg9WjuS56VroCh1oBDVYPtZx6MF2BQ6uABquHVspjMZAAih2P1X+DPXd+B6yy1XTS03RvSSSr6ao3paQ7zNskwCkiosbakpXF5kQufBEopWahmNDu8xKUJPB39zbxvIDAcUGkCvQajaD8Uw1RW1LdSKAaxYH4oaqwbslRh2XkcEwCyxSOmcM2UlhIYRsZ7CyEmfpYaqQ4M2+ilHvI/TZcI0TZjpEEHrI4kgkSMFGlyrT3DKmoWBvNGSydOI12u4t+z5MwKS+MkCRKWSoeqLU6oihCr9vDzEwDF9/5M/7hH/4Gp8/MwzASma+0lUu7vYUwSLC6uoFub4hqtYHATwSsDv0QfhAhShiklaPZnIXjlrG2voVWu4c45vkIlQ1RoRLy2uUyvvK338Ljzz4vrfYsKK/j7d+/gf/+8Uvot1visUrFpYECco7a/6keNSDg06HykqpWCbKycd9jn8GnHn1qz/bi6vj9HrZWrmDt8rvYWl1G6A24OAqZSYYQ1a+EuAyKKmBqAa0UXN0lWAriqRUnUOW5+ZP7grX1/ADb7Q7WNzfR7ffQ94bwgwC12Tl89svfxENPPiNglNeexDF+/sMX8aPvfwdR4GHQ7cmxbNOnKpXjVqtVzM7OCLhrd1oCUvkYA6miIESn3Raw32w05XiuK4Gp69goV8oSTkYg7ZbcHS/Y0bx5nMB/mAgTC2FaQmzNYWvooh030c9rCC0HkWEWYJXbW3myKhsAVYnpt9j4lxvTkHL/9//ktzJ7wOwUdJSwquv0TJVZKrPjndu1/Fav5/lJpmko6D52U4FauzeC0t0JkMFPXsP0F1Ecb2IerPl42NWEFcX490dasXqYf2OO41garB7HVdfXfDNUQIPVm2GV9Bx1BT5gBTRY/YAF1C/XFfiQKqDB6odU2E/osJNg9d8LsEqJJRPANVilf+X1gFWlDswkTCpNYxBdUcFqGjlMgz6XGRxT3W3eC7BKuGrGA5SMEKfnTSzN5DDDHuC3UXF5HD04feRUWtIZNeM5CE3jAlqzFb8pHquddg/9vifeqkGUSOp7kmTihVopK39T+nNS6eoPu/jbv/0q5uaryPNQxmJbuWnacGwXrXYXa6sb4q9aqzcFrG5vd9Ef+qJIjZNE/DoJdckr19e30e15SBLA9xOpWalUxjDwJdjpM8+/gM9+6RuYmVsQ0E2A1G1t4/WfvIJ3//gmHMuGQ8Vo4atKKCVK0pGKVBSrtgKw9i5YvffRJycU0fQs7WyuYeP9S9hefh+DXkf8SEcqSwX9lIKQ3qMqlEoBMlF3ijq2CMgqQJcoZg2lZmVAF31XSRdZA9a7PxhIaNdWq4Wh56HV7SCMY9z74MP4wv/4B5y55TYBp5zD2soV/Oj7/w9/+M3rSOMQ3XZH6ue6Jeq7BSDX6w0BqzzJ1vYmBoO+2ADwPuwPZA1ZF4ZZCWhPCMVVkBXVvKw9x+FjVAHzGKpzxQqAYNsgBrUQZzZiVDFM62iFJXSSJgZoICBYx0ixqgozAqsjqDrxfcooIKz4jLx+sLr7oXqYYJWjTkDN6wjDuhnBKq9TK1Y/oX+YP+LL0mD1Iy64Pp2uwHVWQIPV6yyUPkxX4GaugAarN/Pq6bl/kiugweoneXUP/9rGwer5Z/8dztwFJFSAEqwSwU2F1EzPQCtWlcqMWsssTwSqktNRoUpAx59UqRKsEqgKWBWomsDME1Gtlo0AdTvGXD3BTDWCHQ/k7lgMkPIk4Mim2k0UkqGoVQsXUWmrrzcamJmZR7c3wKA/lOAqtuunTHVPMkRxgpnmnLTc9wd9xKGPUsnA1776AipVA2kWCJQrufTrVGFN9FZdX98SH9VypYYozLC93UNv4CGKM8RpIunzzZlZUWxubrYxGAQIoxxBQLBqSGBSEAaibr3rvnN47ivfxJ33nVcAk2q8LMOffvsr/O7nP0HkDQVeUpXKVnwJqyJYZXiU+KASrFKxOgVWH3lCFKiEp4NOC5tXLmNz+bJYALDtX0KWRiplUR4XKkOumaGA6S5UJZArrAc4B8uSECh6sAqg5PshI6SFgG0qd+ll22p30G530OkzMKwnqlWnWsXz3/x7PPG5F+BQrWpaEtr12//+OV598T+xvb6KYb8rYWJUCDNQiopWAvparSb+qtxLGxvr8AMfS0tLqNfq6HW7CAMGXVmoVqqy9wglCU15oSO/Wbb+uyWqcQmOlbUBlbYCkaWD3UKWu4hQxSCpoh2V0c1mMEQDQ1gIMipWVUiZqFRFOUkFpVKrEgKPYdEJBeu0EvN6PrUOE6weScXqCPaOK1B3/CtUhW5UsTqqK6E395fZu4zl372ow6uuZ8PpYyYqoMGq3hC6AkezAhqsHs110bPSFTjUCmiweqjl1IPpChxaBTRYPbRSHouBpsGqsgJQilUBVjcKVsf9T68VfnUdFZYW46vaDdADdsrDdY8nLGna7gA3bAXAOU6NOWkVMJKNSVISkLM9n43WBKkGbLb9W0XLP4GqQSuAFGYew6CvqZGhYYdo2AHqpQAztRQ1O4WTB8gSH3HYRxolAvd4GZ7nwfc8AWWcR5olaDSaqNab8IYB+gMPrU5XgGpKVWWcCfg8ffoWeW2/30MYDHH29BKee/ZJGCbVr760kLMVn/AsiTOBqq1WB2kKWLaLOAG6nSH6Qw9RorAaFZOVag09wtx2D8NhiMEwQhimEjhVKVckOCpKY8yfOInHnvk8HnrysxJ2RUUlb+2NdQGry2//CUSXElBlEQIWXqoMrxLQqgAhFaO25YgC9NzjT+PuTz+BYDhAa+0KtlfeQ3dzDVHoFwpVWbzCMXO0j3bQqjxFzmhLe78lalUJrqLtAFvzCSMdpfjknfCWsJZ3+qh6Qw+9wRBb2y35ydAqKlfpK3vh8afxwv/4B5w4e+tOC3u308ZPX/oufvPzVxH6HtrbW6IoLpUqsAhGDQOVSlkUqwTdw+EAW1ubYjFx9uwtqFQq4rfK8xKS8ne+P/gepr+qCptTcJWgVSlWbeUZSzhtWzvt6AJW4SLMyugnZXTjMnoowGrmwM8ssZLgHlIt+COfVTkL3Zd33r3j1hgCqa+pEFWQ9kZuN2QFMN1Sv8+J9ni2XsNmQPbAaJzi32OP7AtGR/tm52X0Wi1qKXWaAqsT55ADpuwPCqV14WaxY2shXxfw86F7CStvvKTB6o1sLH2sVECDVb0RdAWOZgU0WD2a66JnpStwqBXQYPVQy6kH0xU4tAposHpopTwWA43A6j0PPIrzz9Bj9cIuWKVI8gbB6h4P1Gu8/lpFPjhtvACrB57jMMDqZOj89DUq704CLgVUkRGgMtWed3qrJrDNBCaUUtUxUhh5BCNLULKAhj1Ew/JQK4WYq2eol03YeYg4GiIK+siSDGZui8KTUC2ScCJTFJBxFGF2bl5CpMIowWDoYWu7LT65OX00o0RUlWdvuQ2e56Pd3oY/6OGxRx/Egw/ehzTxkOX0YK0WgT0WAj/C2toG+r2hABtCuDBKRZFKj9WI4VaWLQn0vGrCXFoGMMCq2x0iijLxLi0zMCvywRCp2swMbr3zXjz8mc+LepWvpzUBPUff+/Pv8Ydfvga/11VqXwGbVKfuqlcFHFE5SrAqHqsO7rrwCJZuuQ1bywSqK4h8T7aTISBdgdRxyMfgp52wsUJBSKhK31bLVgpWUbGKelS1/nMEpVLNBKhmcSwKYCpxWevBwMN2qy0wlQFWa5ubaC4s4fPf+Duce+RJuKWyAFvW4E9v/RY//v53sLmyjCQMBJpyjUZglbMmLCWwzrMUBLGt1raszZ133inq063tLQR+IOCXHqqcG2dJ71R6xVKVrNSpljwvgJq143WNwKrsVMaoOQizEvpJCb2kjL4xI1YAg8SFnzkCVrm1lWh1F67S23ccrPKLh/HvPhQvnPQfHX+fU98NMBzv+m/XC1b3U6vud5a/GqwW0FaubuoLH1GuTyhSJz1Td0BrccxesDqmqObw056sI3/gHa/VkfpYWT2gexGrb7yswer1byt9ZFEBDVb1VtAVOJoV0GD1aK6LnpWuwKFWQIPVQy2nHkxX4NAqoMHqoZXy2Awk4VUPPIoHnlEeq1Sp5VQKStvvZLDTdFGmrQCOI1hljejFSqhq5iqsSkFVZQXgmDEsIxaVqoWYmlClVjUzVBwDDbMvd4LVmVqGZtWBnUcIgz6ieAgjo5bTRhSq8CkCQsK/OI4QBD5OnDgJw3QQxSkGQx9brbYAO7ZxC1gdenIMOdD25jq8YR8vPP8szp5dQpJQ/ZqhUSckVaJbzwuwtrYpCljTcpBmOTyfre+EiqmA1UqlKkCy2x8gCGJJjx8MA3S7A4QEq6aDcrmCJIlgIIVTqaJUqeP+Tz8uIVbN2TmkifI+ZbDUn3/9S7z3xzeQRmFhA0BPUNXiTGBI6wBLAKij7AAsBzOLJ+CUXHjdlvK0lVZ3QkQFVqn6pGcrAek4SJNE98IGQDKR5HlWTMFDxjONo8IsSyQwjGCVIJj/9v0AQ4ZU+aFYMHQHA7E88OME5598Fo888wXML54QYSYFzwTaP3nxP/G7X/wUVp5j2O+j3enAtKgoZaAUr89GtVqToKokDtHa3hKV8dKJRZw9c1ZgLoOrOE3V1m8KnOb+479LJRdRHMm1Ua0qvqtTYFVZMNC2wkRmEKw6GKQlDLIKBmhimDfQSyvwUle+YGGu216wmkyCVVHK7n4yXMsKQIFVKmyv/3a9YFXA5nWEXH1wsFp4IkxdwnQ7/4RqVTgo1aXFPtujWL0xsEp7BvmM5s7lRu4osLp56Q0gH+wlv9dfbn3kMauABqvHbMH15d40FdBg9aZZKj1RXYG/vgIarP71tdOv1BX4MCugweqHWd1P5tiGbeOec4/i/Gf/HdbsBaSkJAVYJWm7Wif+fqqtDwOsXtUJYGQ1sKf9f3edRFk3Tn9HfpvFIQSixhQ8nmj153GF8nE06v7XmMESqJrBEWin4Kp4qxps+SdYjQSsGmkEM4tQspU6tU6oavRQK8WYqQONig0zDRGGQyRpAOS0AbDh+1ScdpRC0bJFuToc9nHm7K3i06kUqz7anb6o3QhW/TASVeXM7Byq1Qo2N9eQJiGeeuJRnDm9hDTxYVk5ZmaaAhPTJMdw6GN1dR1hEAtYjaJE/ESjWLWG0791ZmZGQqloGUDwSrDreRFa7R6iiKpJBVbpE2pbgMXwJsPCzMIJfPaLX8d9Fx6W0CUSOfqBbq8u4/c//zG2rlyGaTFAyoLtqLZ88QgVewAqMBVUlRCpwpdUhUopj1IBW9LjD9XKz+OKRPmRklIa0Qt14YjDqax7pXCV1vbCS1WUqmkqMDWJI8RhJP/2Ag9BECGIYlECtzodaY4/dee9eORzX8Ytd94r4/Ddw+P//NZv8aPvfxvba2uolkpobW+j1x9IXdQWM0RhSh/VcqWCMPSxtbEuEO7WW28V31WuPUE67QKoXs3STMLMqFzmNZbKLsIwFDWrKFZdV3nUEjZTIyqKVUtgKcFqkpuI4WCYuvDyqkDVHbCalRBnBpKclSG2HilWOdsUuTH6wqVw+50iq9Nt8pOfnPzSxiqI7fV9pl4PWL1etapa6KkZTv8+Na0RIN0BpaMUr6scN3p493WjD5yRqnUS9qspTal8r6FYFd/bnfsuWN26/AaQabB6fTtLH8UKaLCq94GuwNGsgAarR3Nd9Kx0BQ61AhqsHmo59WC6AodWAQ1WD62Ux2agEVg995n/BWfuQaS88jGwenWP070lGoeO016M+xX04PCr6ZCcAnqNQbCDoSeBlWrjHr+Nz5HaOcLVq92U+PEg1a5EfMl9pFhlIBVVq7QRpRVA2czgGrQAiMEcdoQ+ykaKWjmFa3pw8z7qToBGBZht2KiWDAmtUurICFmhHPS8oShWZXlgYHNzU1rB77r7HsCwJFSKilHPD5EZpvis8t9UoJarVcw0m9jeXodjG/j0gw/g9MlFUcS6rolmsylqOnp+9noDrCyvIY5TUYoSrNIKgDCOgVim40ogE71ct1sd5Dm9SMvi58rfh16orABKBVh1CDipqnNEBXn+kSfxzAtfR7lWF8BJ+JmnCa785Q94+ze/xKDbElDKu21zbLs4zlFQlcpV7k/xXWUbtAKvCsKO4NRuCBVhItWrciu+DRAeNfIDLUDryLuS+4U1p/UCfyqlaiSK4SD0JTyMQJM31sUPQ/hU2pZrOPfks7j7wiNwy2VRcaZZitbWJn72w+/irV//AkhyBLROCNQYhJZUrPI4qlDn5ug/a2Ew6KPTaQscJVgVf9VWW8CpWDBkuYBprj8BqwLP9EWNZRzWzHXUT64rvYjFRsF2JFhMgs0yIMxM+KmLIK/AzxvwUIOXVeDlZQSZjchwEOcWUoLQnRs/IZIDPh8VjN25FUrN0e+i2ixCw646iMhkr36b9DxVCytQnRB9pNU8cAil9rzq+77QLu/MeWQBMObfyjUYvykl6uRtB6wW4HRXwTrafbvHcx9PjDelvhUUPFK9UqmqweqBe0Q/ef0V0GD1+mulj9QV+CgroMHqR1ltfS5dgY+pAhqsfkyF16fVFbhGBTRY1VvkhiqgpGxiBXDfU/8KZ/6hovWX6E7knTc03H5g9SDF6/WA1Yn8cZnP7iN8/TjOUNMdC6uiZjAXVLxzm1akmgdcokDXa4FVg3o+2gEoKwCCVUYDEeZRsVq1c7iIYWU+rNRHOuyh7gDzMzmqro+yFaDmJKiUgEbVRsnJkSVDxDE9VGMF95h63x/A9z1pwec1X758WY4598B5GKaNOM7R6fbhhzGSNEecZgJVwygWGDkz00Cv10a5ZOPxxx7GTKOKIOgLWGVgEsEUw6q63b4oVqMwlkuPorhIkTeQZAaq9bqMvc6gpoEnkM6ySgJ3O50+2t2+WAGUSmUkVKzaJlxbeZl6QYTG7AI+84Wv4O5zD4mlAEEgFapx4OH9P72Fy398A+Gwr8CqQ19VKhwLFasoVQlUVRCTtPHL74Sqqq2fN4K7kQJQ1kEsAtQWEKsAAVQK/40UrKJWLQKgeE1UrdLfVgB3FCGSe7CjtDVtW+pMf9XMtHDbAw/j7gcfQ6XRFCUh2/QJw9/41Wv471dfxLDXER7Z7w5kDIZy8ewjSFsul7F0YkFUvmtrawijEEuLSzh95ozA3Xa7LddF1S5VsGJPkCo7BVUT7HisMryKd4JV3ghfqVh1nZKoRXl9YZohiHMEqY2QIDWvITTq8FGFnxOuugjhIoKNBLaqltRQBbRd7Taq6uhtpSD27rtUan5gu75QwwM/d/YGPe0FqwcNoeDu1U+h9sXYnPcDq1Ofjftd07gVwOh59Rg/X6fgqqGU1KOJjUDqaJZXA6vKEqBQrL75MrZoBaAVqzf0d+u4H6zB6nHfAfr6j2oFNFg9qiuj56UrcIgV0GD1EIuph9IVOMQKaLB6iMU8DkONwOqFx/GpJ/4Z7sJD4q8qBKXwDr2RMhxnsCr+qgSrAlcLxaqRoeZkcLIAiHswkj7MeIj5uo2T8wbqFR9WHgi+cqwctYqNsmsgS/wCniUCNwlQCdbSOJa28CRO8O7Fi0iTDOfPPyht9lSMClgNImnXZ9t+EIbyWkIu+qgSdBKsPvHYIyi5JoJgANchWK2L2i9Lc1G9rq2uYzgMioCpVKAp4a1pu6jPzMp5VtbWRRVLCwJ6ZpbKVbEioGo1S4FyuboDVm2TcNVGnKYC9e689xweeeZ53H73fUphSY9Ry0Y4HODKn9/C6rt/RBoHAmVHgUAmCmUq51FITgVSFWBVQFkh+iNoUoy1wFds/SeE3aVUoipWfqwF6JO8q12lKmuRpVSrqpAwgkyxCBipD01DrifMcyzd/inceeFR1GcX5HkqRNM0w6V3/oifvvT/cOXS2yi7Dry+j067L1DVLRFGGwiCQKAnwff83Cx8z8Py6rJ4pN5+x51iD0A/1uFgIIpT1mkEVmVtqSIWSEtP1N3wKkJVqlhZIwGrFgOtymIHwDUI4hR+lCBKLcRGCSFqiIwaAjQErPoFWA2oszYc0WRLoJIYA2iwOh2sdy2wOtpnuyrW4nN27ANWvihLv4z6AAAgAElEQVQYU6ZOCn/3KlZzU309MO6xuj3yWL3BL8Vu5HNeH/vJqoAGq5+s9dRX88mpgAarn5y11FeiK3DVCmiwqjeHrsDRrIAGq0dzXY7srAqwet+FJ3DvE/+kwCoDbgisSGxu6D/OJ0NsRlYAH0yxOunxOq1I3aN4/TgUqwVoohWAladyt40Mjgm4ZoaqFcFO+kjDDvKoCzcPcHKujBPzOSrOQHxXS1YG17FQKbso2QbyhErTCGHI8CcLYRhja3NLloNglS3hV65ckd8/9an7lRVAlEqQkh+EAjuJv6hW5RgsS7lSgm0ZmJmp49x99wpgTZIApplLYBIVoMhNBU2X19Dp9FRLvAiXDZQqVVToAVqtY3OrpcBqnAnINQwbtfoMgjDCNlvWg1jAqgJ9hgBSx1KqUao83XJVFKuPP/tFLJ04JdCPwNC2LISDPlbe/j02338bSeirdn/xRCUsVZ6rokxVhFP5ZUoA1ajVX/0u11MoE0et/+o16t3I9aL/7khBqa4zkzZ7Zb+QSsCWsgKgHyxhItWuCtAKQLUsNM/cjlvv/zRqM/MitFQWABm2t9bw+qsv463f/BJJFKDsOGht90TVy9At1py7uz8YiG/q/Py8rMlw0EOn2xF7hrO33IIkSRVUF9WpI+rEJGGgViL2BDwf1b30WiXso9csgarD4CqpOVWxqfybvrdcY1EzFwA+g43UcBEZZURGFQFmEORVhLmDAOoeGS4Sw0FqUAFLX+IDnI+NSSuA/RSqKihsnChO/SLDq2NGyzx5xD4eqWNt+vK90JQdwZ7X34BidQRFDwrHul6wugtYWYXJ9n9OeXSO61Gs7toBmEBXhVdpsHpk/9oe2YlpsHpkl0ZP7JhXQIPVY74B9OUfjwposHo81llf5c1XAQ1Wb741+7hnbNgO7nvwCXzqiX8qrAAM5d93HWB1WrU1fi2HAVZTCc86oFefnOsa4VUfuhVAEe9jIoGVs2k6QckkNDVQJjBNu0CwhTRsw0gHqDsZbjlRx2ydTdZdlEsmqmV6YrpwbVesBIwswdDzMBh6sCwXgR9jc3NbWqTZPu+HAVZXVwUy3nXX3XCcEoIgRK8/xNBjuzotEAyEcSKwk23pjstzmLjt1rM4e/aUgDfksSgQ2YbO9np6o7bbXbx/eRkbG9sC8fh4kqZoNJuYW1wSiLu6tiFwNUkBzwsFls7MzgsM29zaFm9Xtp0LGMsJjQlNlfpUQrIyE9VaAw8+/gweevKz8lpCVVGv2jbCQQ9rF/+Izct/QewP5TFp9+f/pOd/bKeNUtblISFTBVgtWq4FuvKLgl1UxzlQrbqjWC2GG0FVgtGM6to0kZ+ErMJVRbFK+ArYtSpmztyOE3fej8b8EpICbHK39rtt/P7XP8Obr/8MvU4btmEKpN3aogctPW8rso5BGKA/HGBhfgFLJ5YQ+D0MvQ6M3MDiwhJm52bR6/fR6/VVuze9c9NUYGuSZoiCUK6t5Lrw/UDgMmtFtStVsCM8yesVxarLNbFkX7Q7XRmPNg6ZWfipmmWEmEOY1RDmltgAeHARGCUBr7FZ2hPmNv35RaA5DjU5v5HqeHTsNNOcgJIMzCre8qN2/mloKX6q4x8L41C1uGj5DCtuSrw8/vvBVgBy+Nj4IzhMZejVbAw+DrCqw6s+7r+en4zza7D6yVhHfRWfvAposPrJW1N9RboCeyqgwareFLoCR7MCGqwezXU5yrNSYJVWAP8Cd/5BZIRfGqyqJdvxWJ3Qv+3KHneCtOirGsPKIzhGhHrJQNkGrMyDEawB/gZcM8RM1UTdMdAsGWhUQ1QcD6WSjVLJgm0wlMmFmaeiFmaLeK/fg2k6iKIc21stSXRncJTne1jf2JBwo7vvulv8TH1/F6wSumW5IcFTVLCyNZ1EzHUt3HXXHThz+oSoVw0J90p3wCr9OwlW33n7ErY224Xi0UKcxJidm8OZW25DEMV47/1lgbhxkgtYDcIYjeYsqrU6Nja30O8PUHIroqBkoBL9PglXyUCtQkmaZMD8wgk8/NSzuO/TT6DRnBEo6NBz1TIReX1sXHob6xf/hNjrq4Aq8VVVfqJsaR+B1B3QOmr/L4KMRN2646c5Urkq9KdI69S6ilJVhVYRlO5A1VR59RKO8rFSfQYn7r4Ps2fuQKnWEJjL1xFgBt4Ab//+13jr1z9Da2sDhgRh5ej3h2i3B2Kp4JZLAn8HQ6a3Gzh56hSazQbarQ1E4QDNRhMLCwuwbFtsADzPV7YM9LylUrXw3qVilXuU6laCVQLgUqmkwKplqjmJitVUPrOmBdtxRAFNZTKvnlCeKvWEAB0OUtQQZ2XEmYUot+HDhW+WERhVhGYViahX3at+pF03WB2pUkcerCPuOWbtrMHqbpmvO7xqZAVwI6mDR/kPlJ7bh14BDVY/9BLrE+gK/FUV0GD1ryqbfpGuwM1VAQ1Wb6710rM9PhXQYPX4rPWhXGnhUUkrgPue/Bc4Cw9KC/nNBFYPtiv4YOFV4rpJr1mBFGyBZtX3hs4gS2Ab1PcFKJshmlUDNiJEw00YwTIq6KBZMTFXc1Gjv2Yeo1lLMdNQsJPt+MgdGLnDBCJpEI7jEF0GHuU2ksxEp92VdnCenirGVquFarWGe+65B6aEVyWiFCVIDUImxgNREsvvbGcndGNL/n333YtTp5YErCJPJCyJqfNUpjq2i1a7iz/+4S/odqiSVK3kDFtaWFzELbfdAS8IsbyyJmB1MPARxRmimECvgtn5BWy3WvJa1y3LORn6RLUs4aplGHAYSmXZkFD13MTSybN46InP4t4Lj6DebMpzhIKmZSD2PbSWL6G1fBFeZxtZEillrdgBqNAqac0fKRaVtHDHAkCZro5Cl9Q7RvSUAvGUFYA8Jl8kUKRNIE21aiZgVYFUVTvCUYLOyswClm6/B/Nn7wBsR/myKgqPwB/i/b+8iT/89udoba0J9CSIpW+t50Wi8LXtsoDqOOXaBKJKPXXqFOI4Qmt7Ha5tYGlpCY1GQ+wgOt2egFUGVSVZjqEfijqZ82G4GcO1FpeWZFcOBgOxGCBwtywqP6kOLgKuTHqslmBatgB3hpRx3o7jyvudd9npuYs8t5CmFhKCVaOC0KoisOrwrQaGRh3DvIJsQim+qwbdiQSTmirrhH0Vq0JN1eum1Z4jJfxhgtXJc9yYYpVzFJXsR6BY3fVgnd63ez1WpxWrK797CduX3wRyAvsDlP6H8sdDD/JJqYAGq5+UldTX8UmrgAarn7QV1dejK7BPBTRY1dtCV+BoVkCD1aO5LkdxVvwPePEvtCx86vzjuO+pf4U7BVav1YZ/ENTka7M8PfjSr+HhOglvCgXp2Ih70EE+PeNMecUWt+njBe0cOIfRK4iLGE6l4Co56I7TpkH4GsDOPVTdGPPVHGUzQux1EfQ24CQtNJwA1TJQdjLUSgaaFQezMyVUyyZsUV+y/d9Enih1I4OH4ihEp9tGlhEylkRJGviBeKZ6vg/f96WdnGCV7f6S9s6k9yhGEETq32EoUC6KY2EwWZbgwoVzOHliEY5NRWOCJCH4dOHYjrTvs8WfYJVKVIGNOX1RM/H7PHn6jARUbW21BMAyqCrNitZvw8LC4gn0h0O0W12BvQJW41CgqoBV+q2aFko8l0W/ToJbGwsnTuHCY5/BXecfQr05o8AqW/+pBCUc7rSwtXwR3dX3JOBKnjcUWBUBrKhSx0DUCLaOQdUiFmjMRmAEWNXm4HUKVKWvaqagapxRtarAarnexNyZO7B4y12ozS2KlymBs+w4A6JUvfLOW7j4+1+htbmGPKMvK2Qt1ja3yMth2WUJAPMDrkkk0JGf2VScdtpt8Vedn5/BiROLsGwD3W4XrXZHLCHoZ0uu7ocJQlEh5+KxSv/XM2fOSE3anbZActdxBGazPlEYC8glbCVEFWuHJEO325O6UcHKMC2Op1S3NkCwmhlIcxOp6SKzS0idClKbHqwq5CqGhSABwtRGzC8ETCpfHSQyBkkkI9wEXxdeuKM3YREopoxQ9werozfsSGQ89Smyp+1+rM1fTl28O3eGKXxxdz4HxvdKMb8DLFd3fHhpxzA694F2BsWJdoD/2O/qdMqmoti8O1e3A1VHUHrsuseBqzxdXLPyWTWBTuGxqsHqUfxze6TnpMHqkV4ePbljXAENVo/x4utLPz4V0GD1+Ky1vtKbqwIarN5c6/VxznYcrN77wGO4/2mC1YeKKCZigyKs52qTFMXhASE29NI8EKwSSF5DVZXttmqrXKpJcDr9anl24sGi7fsq1yBIcJ85jJRyO2CGQFXlosPKcgGrlhxE1SNDg4YoWx5mqxmaboRksIks6CMP+ihlAzTcFJYdolIGFuermJ2poFmvS2t8GgWg4pVjZlEsAUjVWk2UjptbGwjDFJVqE+1WB4PBEMOhJ23fvM3OzolakSFVBKNESoSoVKnSF5UgdugNJcyKgUZh4OGhB88LWKV6NUljuVONx2Ajtu+vra3j3XffkwCqkRMCYdmtt90hdgBDz5dgq63tNja2tgUYEurSZ3Xp1GmkObCxsYUkVurPOKXfqgPHsaSVny3pFcdB1S3DtRzxbM1zE/NLp3D/I4/jznMPoj47K6pUpRJUisfQG6C7voLu+hUMtjeRhgzeGqlVFbxTXxWom4Kuu+FA0zBu/HfuQ1F30k81TUVNSpjK+ZulEhoLJzF/+lbMnLwVpVpdjiWE5PHccN6wi5V33sKlP/0Gw+6WzCONIsRJiv7Qx3a7K/UxbFeul0pVzpRq1RNLSwJIN8XawcHJUyfRaFSQpAHW1tfF8oFq1yimYrYkwJMqYKpraQlApTIVr9VaFRsb61LriqhWbVk/dQzDxMoS6EWgR+g+GHiqTgy5srkGuahf05TXxgAucaKFYdkCg03XAW1DUqOO3G4UkNVFkFXhZxXEeQlhZsOnipYXx7U1xTFYhXrtkEj1i/pSo1irMTAqHysHUU6Z9PhKT765+VK+N8cDstTwY6pa/nNsjP0CtqY/MkYwVH4WT45P80Y9VgWGqm8F5KZy2Apf4OKzbnwOe8DqTp34zYwCq1Sstt6jYnWoFasf5x/Xm+zcGqzeZAump3tsKqDB6rFZan2hx7kCGqwe59XX136UK6DB6lFenaM1N6XwI/Qwcc8Dj+Dc0/+G0uIIrMp/2R/8H+efYLBK4jNCdDvwhF6V5DEje07w9wRG5sE1AzTLERpugHLWQ9pfR8lI4Hc2gKiLhaaDxYWq3Bu0A6g6qJRKiIJAIBtbzzl26PkCA+cXFsSCYHnlCjwvRnNmQYHV4RD9Xl88TGu1Oubm5kSJyBZuBhNZli3BRoSfBKtUtXqeJ49R0TgY9PHgg+dx5vRJgcK0G1DhXgZqtRrKpQquLK9i+coafCpWiaeKlPdTp86gVKkIyKMNwOZ2C1tbbYGHBH5xnEq4VblSE6sA3wsETCZpJJCPwI+wlIrVqltCrVRGxS1JaFdG1WtuiOfqnecfwu0PPIjm3MIOOCVAlb1KmDjsobuxiuH2BrzuttgFSJrUXwlWBaoSkhZ+pPSE5bztchX1+UXUFk9g9sRZlOpNUXvK8VRjixdrikFnGyvvvIGVd9+CP+xIKJiRp3L9Q5/hVD4GohpOBc3TwoDwm76np8+cEeuD7a1tdFptnDpzWiApjAzdXhvLq2uy1mFEFS3XuKzAahwXYDVCGIZYXFzE0olFrK6sypzm5+dhO5aolQlXR2BVXHXFLxaifJbvFAxDwCrXWewGqNhNaSFAxTkhJ8GdJapW7k2qUg27DKtch+HWkFkNwJmB4dQwjIBWP8EgsiX8KjEdZFRSG3zd6PNk3EpDhVDRImL8DadUrgc0s18DrBKqmmN0dgKsFqefDre6WijVLvgsoOdRB6tUrBrDA7/0Olp/ifRsPu4KaLD6ca+APr+uwP4V0GBV7wxdgWNQAQ1Wj8Ei60u8KSugwepNuWwfy6RHYJWqqbvufxgPPEOw+mkJPcqEJn5QsJohHWvD33uR16dYnXjdR6RYVVK6XRsARXmUUk3ZAEhEPPPVUcqHqNkBqraHMnoopR1Ucw9bq5dhJR4Wmi6W5qu45ewCbCuGY2VYmGtKy7/XHyBlCjrhU5z8/+y9+XMceXrm9+SdWXcVCgBBErzPvtkjqXtG2pVGq9UPXjs2Qg5FWLOy9yf/kd7Qhi2NbVm70vTM9ME+eIHEDdSdVXlnOp43s8ACyG6SIw7J7s7sqAZYlZXH+/1WVuCTz/s8mE4mMCxLEuLpn7m1tSl+qc1mF/3+QMAqE+Lpsdlpt0WNWG80RPlGxSlb+QkIJ+5UIBkDsKhwpV8oQ6FoLfD2Wzdx5swpJHEkbfq5TamCWq0G26rg0aNtbG/vYTKeiepT0wyBts12G7rB0CIFo8kUvV4fvf5I/DqdSk3AoVOrSwjVw4dbmE4J9XKwapkGTMuErqpiAVCxbNRMG7ZpwbYsGFQ3Eq4qKiqNBs5euY71azfRXF6Vepz0UiUIDaYT8V2dDfvwxn0BrqE/o9+BTJlnKVbn80p8VQlVCRgJep0arHoDlXYXtc4yrFo9B4oi383nLP8LAw+jg23s3PsCB5t3kIRTWPSS1SDt97RMGE9nmLCNP07Em5bQeeb5YuXQXe6Klyrh9+7OrsD1tdNnRLHqzqa4/+CBWC2EIe0UEuimmYNVglIJr0oFqgaBfwRWDw8PMXWnWDu9Jh6rg8FQFMK0LKBiVewO6CcAVWArIas0/0tgmL4AVqk2JlyF7I+3ELK8qT+3rNUIWk3oVgW63YJuN1FtLMGuteFGNnYHMfZHPqaphlgxxDZA9O8FLOX25sCe4V5aHjEmm58rVufrnrxuCAt+DrD6WFda2O4uKFaL3v6jTX/fFauizB4+wNZv/w59glWUitXX8qX6Pd1pCVa/pwNXHvYPvgIlWP3BD3F5gmUF2Oa3X5ahrEBZgTewAiVYfQMH5Q09pDxQJodZl29+gLd+WoDVAhs+VpjlJ/C0tv15K+8RpFpoqxdV3xzGPLUGzwarmUCgb19yyPWdaxxrDz+55ndbAeRwNYeoBKpUItIGIAGyAIoSwFJ81BUfVc1D1fBgKRPAO0A82cfB1gZOL7dw/uwyuu0qVJUK0ABVx8Ta6rK06Yd+JGpP348FgE4nrgQ4EYxRabq5uSXgstFoSogRW/CHo5F4q9Iu4De/+S1u3fpQFIaNelOAnwBFRRW7AG6T25m4E9iOjcl4hGtXL2Nt7ZRYAASBJ2pSvodhSUdgdWsfw+EkD7QyTFFAEqYR4BKyjsau+KjSZ5U2BJVqQ+ChaTuoN1vY2toRT1iCVdaQLe6Eq4amwzZNUatWCVYNE45liucqg7PYnk2wz/b7zvIq1q5cw+r5K3AEHi8oBguPTMKzOPThjYcI3DECwlXPRez7SKIwf8RUdyY5cJ1vQ1Oh6Ube4m4Y0E0HplOBUamJMtVptKBb1tG8F5RagFU+6blD7D34GnsbX8Lt70FDjIqti28t/Uzpq0qwOpq48MMYIZWgSSpgutcfwDANnF0/J9s8ODiA581EuUtbhwbrt72HBxtbcKc+/CCS91VqVfF1Deg563lybLQtIFxt1OvoLLVhGAb6vZ54tlq2KWB17j9LgCxBVYSrVKOmuQcvf6fHrs42/0KxKlYHmSKqVX4EqYgW6wOxR+CdBRUq/Vp1UwBrmumASguCBqrNVehOG9NYx9DP0J+lcGMNQaIgIqDVdGSKniuQs1RuMCi8abHok1qA02P2AQsf3ie8kk96rBbXtvlbToLT3BngcSP/84LVx9srLCgWjulFrQCoXH7SY5WH9djE4KTVwNO8Zbk+50VGK4Df/B0OBawyvKpcygo8XwVKsPp8dSrXKivwqitQgtVXXfFyf2UFXkMFSrD6Gope7rKswHNUoASrz1GkcpUcFD4FrJpL74taVZxJj6k2nwJW88yeY7hj0a70+w9WBV0BDJbKFGipCp0q1SyEpvjQFBeOMoMTj9HQA+iKCyUewlF9ZOEIehbj1FIbnVYFlglMxgcwzQzLS220GjX4Xgglo3IwRb8/FhWqN/MELp5aWxMF6c7OrihUl5aWxROTQUYMqqo16tjbpf/mAd66+ba00VumKYBF13IYOlerUuVKn85atYJWq4FWq4l2uyUWAJ4/Q6ViQ9O0wgqgIlB0b6+P0ZCq11TUjGxZp+qRoI1Ql1YAo+FYFKsEf5VKTTxEaRVQrdclAGtv9wBsq6cFQcWxpUXeUDVUHQd1pwLHsGDpulgi8KdlmNKSruq6BCAR4Nn1JlbOXUR3/RIaK6dgOtXCh7KYeZJX9TjhnRA1DjxEvockDBBHoYRfEawSLMraEoqV70fjPg0Lum3DsBzxE+UiwC//7UihStgY+TOMD3dxuHkXB4/uIZoNYFsaqpYOXWcrfSwt9hwjgtX+cCRgldtlbSauK2D10uXLqDfqoMKU8JOflXarjZXVUwiiCHfuPML29iH6Qxe9wRiqroq/LWFpKEDcl+OiGtWiEljTUKtVZc5QnUyQzboPh0OkCRWpRvE8FceqhF9R9cljpcKZr88VqxxzueFCmFqoVvPfgTCK5cHfBbQT4lN9qmnQ1NzjN4YBzaih2l5BpdlFoDg4dBNMYxVupMJLVIQwxBJhfgHhfuZuylQOzwHiY4C6aB/w5AX86f65C+A0J6dHb6TtxjFFaxEo9V1fDSf3If6/R34hJ8BwsaHvDK/6VrD6WL37LLAqa4qXsCYeq1SslmC1/IJ/0QqUYPVFK1auX1bg1VSgBKuvps7lXsoKvNYKlGD1tZa/3HlZgW+tQAlWy8nxvBVYtAK4fPMWbv70FxCwKi27/JP+uBXAE4rVHzBYlRoKYGaLeCrt/3rKRwQlGKLpxDCUEbS4j1MOYCYTJPEIWeJiueNgMtjHZDjAH3z4PqKQgNKDY6tYXWnDMQ1pI9dgIEsVuBNX2vyZQs9QIraJr6yu4Oz6Og4PDnFw0Mdy9zQGwxFG4wlMyxaY8i+/+pXAoXfeeUfgKxWnVCpSgci2bypWqVadui4Gg4GAtfPnz0mIFNdleNV05qLRqOXws0oA7GB7axf7e0yoD8RqgGrJ5ZUVSbEnwKnWahiPuM2RgFWGa7HFnYpVp1pFvdXEwUEPO9u7ooAk5KNK1dRUGJqGeqWCmoBVAybBqmlJ8BbBK31YCQoJPulzGkrgk4ZKawntM+clQIq+pwSsRbRSPt2V4kZBAVpzv9WnLIvKxuIuwLy1X3LPijb/PCStgKpZhsCbwh0cYLi3icHOBvzJAGpGW4cMjqmKUpXepmEYHIWHScjXmFYPEHUsH8PxBK3OEmzHwng8lrGmNQDPe2VlRWr7aHMTn352F8NRgCBWMBjPYFo6ustLUBQqSOmBmj84P6sSVGXAti15ULVKW1SGlbmuiyCIRGUs6zN4Tc3hMV/L/XkhAD2nnDxnKkmLmyu8tVBYAVDBGkS0lwjFhzX3Z87rzOM3HVt8WKNYRZzm+6AS2qy2YdWWEGhVBFodk8jCODDgRSli7p21U3KjgdxpeCHA6QhvHwervNGxuDxNyXlMkXoivEq8khdmyIsqVuXc3iSwqulQRg9Esbq/8SmQUbH6jGDA5/2iKNf7wVegBKs/+CEuT/B7WoESrH5PB6487LICL1KBEqy+SLXKdcsKvLoKlGD11dX6h7An8TlUNVy5eQs3Pv7FUXjVt4HVxT/VqdY6hjee8D/NrQC+7c97wTg5wfnWRVrJF2WwJ9Ys8NfjZ5/Y1lwH9227YBvy/DyONHNHOIchQlSsagwzilMowQSq34OW9FAzJ1hrqzjXMuENdpBlAQwjg64m+PS3v8If/OQWGvUK2ADNR61qo+LoULIUFuEXHVr9WCwBxuORtFpHYSht3gSZ6+vrGA5H2N/ricfqwWFPIFylSkVoDw8ebMh7Ll++jH6/jzNnzoCffypfLcsSqJo/PIFohH6dThtL3Y6AVMPQ4QdT1Os5WGV4lWFY4q+6v9MXewIGVVGhypR5Aj3LdsSCYDR0JbhqMBgjijJ53gsiAYOd5S52dvaws70nbMuyDOj0LwUhpIV2s4GqbQtopQUAfVYFrBpspdcFEhLUEQzSlDNkYBXBn2ag1u6iubqGxvIanGYbVrUGlVCp8N0U/0/53wuC1aM5RrAoeBFJHMOfjjAdHGK4v4PR/pZ4uSppDMfSYJsqNJXzk5ARYq0QBjlYDcIQU0JTP5Djow0AlZ6VWl3A+HTqil8ux5NAemV1VRSr/Pfnn3+JR1uHSFIL42kA14+gUxVbr8C2TCiFhyxBaRSFAsipQq5UHVHM0luV4+lUHIRBKF63VKTSW3UymaJSrcFxHDx8+AhLSx05NgadyaSXgLDCXkMS63PlqnisKvRqTeF5gdg/5OpfQljCWg4PrRVo2Ksjy3jTIEESEQ4DcaZDddqods/Cbp6Gn1Ux8iJMwwghFISKilihHyttAui4yke+93w0jmk3c+uAhY/008Dqd4VT5dt+vI05WD12fTtxyXi6KjZfKVdNP4ny54rVoz0tzM+5ZcfJKxNrunhs89dPql/z/ZLwanIjQsDqp/8V+w9KsPpD+G5+ledQgtVXWe1yX2UFnr8CJVh9/lqVa5YV+N5WoASr39uhKw/8B16BEqz+wAf493B6iq7jys0PcePjv4G59J74KRJKzP0x57s86Wf6BFg9cWxEqt8dXlXI4b7znE6oZkVWuEhUTqpq+drCCs8At3O8kqMjOXOBFVQfUjGpqgkMPYOeRPAHA/S27kL197G+rGF9VcWVM1UYwSGC8SFq9Ya04t/55ks0mzVcv3EZ0+kYWRKi067DsXXEcQBNVdCsN6EoGqauL4pSgjhJmHcn4pvZaXewtNQVxd/OziHCkP6WEE9My6ni7v0HogplS/fFS5fyZPilJSx1OgJb7UoFk8lEwCpfI6wNfF9ayc+cOQ3SZFWgWCTqSWkJ/6EAACAASURBVCoX+aBilS38e7s9JBEE0jJxnqpFeofSgsB2HIxHMxzs9zGZ+MjSPDXeDwlW6+ITuru7j+3tXaQxg60saBkBdiJq1W5nSdSqmgI4pinhVdw3oSoBoPzUVLEgoLqWNeC5h3EqtgnQNLEIqLQ6omTlT6fRhFGpQjUIWb8DrD4B5jld0oLdZ0jZyj+bwpsMJRhr0j+AOziENxlBSSPYhiqt/5ZB8MfbBgmSNBaA7Ae+KI6jJBZQyTHlc34YCnxsttoCHwlPCSfd6QzjiSs1Wzt9VoKp7t65j/v3HmHqZ/AjwPUCHA5GCBGhtdxBzbahJywBQ8Vylazve2Ln0F3uIAw90KqWNXWcmtgAHB72EEUJ6rUGDnsD6LqJzlIXX3/9NZa7XVEyi21qAQZpDZAz1tyrl9FS/FRQccufnh+IQprr0D6Atg3i7ctxM3SxJyjk3jJ2aarkAVwErNBhVjtor56DYtXhRhlGoQI3M+FlOgLFQKZass88LC736D2+FOBx4eknoKZ4tB63AniqPymPtLixwtdzG5QcWJ68vj1tH4+P60mwOveNFSBaHMt8G/zJ2iyqZgtCe9zqYvFSt2CRkF8GizMkWGWY2GgDOyVY/T18Q/7wN1mC1R/+GJdn+P2sQAlWv5/jVh51WYEXqkAJVl+oXOXKZQVeWQVKsPrKSv3D2ZGu4+pbH+L6R8fBKoHTItR4Glj9riKI6u/Iq/LJNQV7kNg9C6wuJGQ9oXB9pg/sdyti84hzYo9cl0c1qTwErqTQEaFuZhgfbmL/4V0k0z2sd028f20FVcNFwwrhD7fRaRBkzqT9vjc4xPXrV6BqKSbjAZa7bZxaXQKyGLqW5e3upoUwSOQ9bAmnDYDUK4lz79s0E0/N5eUV9PtD9AcTyV4K40RUg1/fuS9t+nz/5cuXBILTZ/Pc+rqkvdPnVFrNZzOBfdzudDoVaLO2tgpVy/1ADYMAU0W1VhUgW63U0e8NsbtzAGQaojDG6uopuFNXYGGr05ago8l4JnYB7sSHAkNgJ1WMTqWK7sqKQN/trR3xAq3YlkBrNod3mk0stdvQFYhilQCw4jhSE02AqgZd1QQaHvnFFs8TVDGki0FQUZqJAlRh+FW9CbvRhFmvw6zVBDwbtgPdtMRDVRStouqjApPQnIFJiUBferDGBKL+DKHHhysBWP5khOl4gJSKUFWRY9U1BaYOaLIZzm16jeZglcc7nU0FYotfqChYY4GrfNQbDeimgYk7xXQ2Ez9azw9l1tXqTakbfWvv332E4WCCMNEwdkOMplMMJy7CNEaz20K7VodRhBuJLUASw/dnAqA7Sy2oWgZNy1CpVFCtNgSYEpRTecxgMtoC0Pv11Kk1PHz0SNaj8lVAnwSCKYhZmyM/Wo6FIc/zJ4+X2yIU5ngL9M4Azl7WmGOoERgyUKkICoOiyaUkjrPcSiBWoJpV1DqrMCotBGoFvlrBIFAwTQ0kqo1E3IxZ6CJAjmCev8+vBWIFsAhOT6hF1ROerHOlaHGtyd9Od9jfDazy/aL2P7p2PSXMSgK5CKePH+dcHfttYHU+Dicvi8cUqyfBaqFY3fns/xTFqpIRfD/r2vrD+Qorz+RfV4ESrP7r6le+u6zA76sCJVj9fVW23G5ZgTeoAiVYfYMGozyUsgILFSjBajkdXqgC/Ctf03Hl7Z/gxkd/A2PpPflzXNCiAMbHf5yfBKvP2k+eLP7dVgCvG6wSkMx9IlkK6vMIANnuTVViTUsRj3Zw74v/Bj0do27M8NH757HaVJEGfdTtDO7oQDw401QV78ll8cJMMRwfQteByxfPoVaxkWWh2AHQ/5R8iHByPJrC86l0jCToSfxFoUjoULvVwvkLFzAVZSNBViyhSKPxDA8f7cDzGJA0w8WLF1GpWGIpQLDKVmICs3GhWCVoJZRh+zkZD/1bcz9QX4AcH7V6VVrFpaV/FuJwv4c4yqRFv9Xq4LB3KKYOS0tL0E1T/Ff39nqYuiFUmEgVRY7NsCzZPv1XqVr1Zx5MU4eODLauY7nTQatRF7WqZeiwTEPCq+gLSoWqruVgjqhbFZhJsJcDVwZf8cEZSZgXRDEiptizlT1LkagqNNuCVSFYrRyBVcI+qoNZF0GibHXPEsRRJOA0CnwZP4LVJGIoGUQxqykKDB6DqojKmKCdEJXvzfWCKeI0kudoWzCZjOEJWE0FCuf2AAksx5ZWbXfG1n9PVKy0KCVctStVCc8i8Nx4tIn93T5AnB+pGE0CAasj1xXY2eg00W23YVI5KmFcMeI4lHFU1Az1Oi0bGESmSJBVo9GSGb21uQ12+hMjUpc9GrtY6ixJkFYc83yyI6jK+UHFapzGonYlGGToFsdAfG8LoE3MSQ9Z2h6wdT/JSWOubFXpOcswLALVVPZNsMqAK45DEGeY+hESxYRVaUGvdqBVlxFoNUxTB+OQ1gAmkkIpyzHL1eS5LUde+9ymYL48XU26AFt/JGB19/P/C3sEqynBKm+MlUtZgWdXoASrz65RuUZZgddRgRKsvo6ql/ssK/CKK1CC1Vdc8HJ3ZQWeswIlWH3OQpWrPa6AKFZ/cmQFQGiV/0leqMSKNZ8FVucp6vMNSxf+vxKsnoQDeYDWohLrpFWAGLc+Bi7PEG3JuwW65OeribIyhp7GaNg6UvcAW1/+M9Swh5W2hrMrFq6uNxFND9CpmZiMDjAe9eEHHpaWVqAqVEYCk8kIQTjF+XOnsX7mVKFUVWFZmsBDqgQnYw/TaZD7YM5mohKkcpOvzVwXnU4HZ8+excSdSHCU50fyODgktOxhOHThexHWz53F2toyJu4YS+2OeGsSfvq+L96qBLZUwVG5SmXlUncJSRxhNptC01UBn/RRpccpEZYoYUdTxHEKyzQlvKrX7wn47CwtiWJ1NiVY7QtYzTL6YqrwAoZbKVheXcVkTA9W+rR6AihNVUXdqWC500a9WhVYaWiKbJ9wlbBwDuNEWUqFonoCrCqEnAStufqUr1MdKmCVPqxIERHkZWkeuETlKOdyPhGPZk2eY5QrNEWkKUFEVKKyvR4w9Vw1S4XqHMJybAijCVGl9b9QT8ZJKP9m8NZwNIIX+EgIKulhKyFcKlRdw2g8FoAugVwRt8FwKVNuasRphv2DHnb3D+F7MQADQQhM3BBj1xUla0Zw2qyh1WgKiE6TSABvRiuC4vdazZH609OW49luL0lQ1d7egYwpQ6l8L0B/MEaj0RTAT0UzP6O5fQJyz1SwpoS2OXStEFSbRaBYoRimCpWgnx6yBMRUlzLcal5rQ9Pz9yj5GMkti0I8zvWiOEMY88aLhsyoQ68uwaiuIDaaGNIaQDEQcl7JI1d95jWPkSnzJvhFcHpCsVq09C+C12PwtRh43uBgMF2uWqcFCsQOQJ4/hm7zdY4ti/8uFKxHr8v752rV/H2P/Vbz3/P5dxwOP1b5zufv4wvY0WuysYXLYPFZoBXAXglWy2/236ECJVj9HYpWvqWswCuoQAlWX0GRy12UFXjdFSjB6usegXL/ZQWeXoESrJYz40UrMPdYvfnT/yQeqwRDfOQwYAGXnginEhS5wBpOtunPU9W/7XiexwrgCZ/XZ3qsLjTAzr0Tv6MgR9iisBTQmPSeRXDUCFroYv/+p1DGmzi/auPy+TbWuibi2T7SYAwtjeHPXPhRIPCRoUCEkd6MSeweKo6Jt9+6iqpjAlkeXmXbhKoMAPIESoZBJq37o9FIjpLwcjadiZpyebmLtbXT8P2phEwlqQI/TPDw4R52dgg16Z0aodvt4Oq183CnE4FltVpNoB5hYG4zQBCYQ26CvmaT/q4Ed2MBgoQ7lm2JypXHH7PV253KcXJ7XHh89EElWNUMXfZ9eDDEZBIgSVSo9A4VyJZg7fQahsMxBv0hopDBXZmEVLGNvdvuoF6tiBbR0FUJ8TINeqvq0NVcrToHWDyuuWJVVJCKCgI7nkPuMUolah6gJP6YaoYoYxATlaXzRLIc9uVA/vGSg7ocqBL+UZFKpadoLgvYxfcQSlPBSTWvtP0nkTy4Ci0UgtCXfxNK94cDzHxPPhOGaYj6l1CVyuG5lYIci4jETViWgyBO0B+OsLm9KwAV9BiFgTAEptMYo9EYo/EEqq6gWqugWa+hVnGK4+JxEEDTEiBCq9WA5zOoilDTEqUxg7LowzseuzKeDBSbup7YD6yurAhY5TmSJIpamIFhCi0nQlHD8maDyXAxKoo1neQVYZIJwKa2OwgTuFMfUQJRtMq1g7YWaSJ1NcU/1xJ/VoafUdFNWE3lK20dqIpOFQua04FZ6wJmG1PVxkizMEvoSUx1LmtCH19ekBJkCvd9AnIWQysK9Kd83nksixDzyApg8RpRtPbPb7TkuumnL7KPQgE9X+MYJBV98HE0m4dV5ds8AquLc5IQfmEdmSsLVilHc72A4I/fmt9kYHjV3hd/XypWX/QLsFwfJVgtJ0FZgTezAiVYfTPHpTyqsgIvtQIlWH2p5Sw3VlbgpVWgBKsvrZQ/jg2REKkarty8hbd+9rdHYDV3V32sWH2aWnWu9pwXSpDRMTHpk0DrGNziP57hsfr7AKvzQxRoImCFv7HNOIWW+TDSGYx4jOHOXXiH93DzXA0X1xpo1TQY8OGP96ElIdxBXxSOds2Wdm9F1QWEBL4H35vh/LkzWF5uIfAmsEwVnXYDlYopcImt/qPhDJD09EwAJJWMg+FAlKYVp4JGvSbhQrUGfTADCW/ygwQbGzu4c2cTnhfDm8Wyzfc/eEuCsaiUpF8qQ4SOwCo9NMXaIQ+sarAVX9PEc9Uwc/Us16WKka3bhmGiP+gjojdovS7HSwDH0CpCWYYU0Vu13xtjMvYRRYDJQCsGZYUhzp07h97hAP3eQIK4uM+qaaHTYCt7DlZV8YRVRR1KuMvAI1H7ShI9IR0VfTkw4rESrOrPAKuZlqsN5/pjUYsW28vn3Ry2Fv8qlKyL8zefb/PX2cZOmMoHf6ddA0PG6KlKeKrD8+mXSrBqoDfow51OoRsGbMeWeoVxjMFoIAFWbOfn58iybRiGLVP/sD/E/mEPw9EEXhBB0WzE0BB4KQKfYHyCwXAoUJx2Dd2ltgB6qmcJdXk8tJ3gZ6/Tacnc4fESZtpOFbVaQ+o3mdD/NcSD+w+lNd+2K1hZWUFEK4QwEDhNOMzzIGQlWCXwz8ciHwMJFuPrqg7X80V1q6gGRu4M0xnVynnIlbT/x4SoDPVSYdtOrno1CEgZghbLXCfA59wKEwV+pEqolVXvQql14Nt1zFJaJBgIEwMJDCRUv6o811xhO7dbPWZX8j0Gq6KanT/mgtQTAV1yE+EJsCpSYwGr+7f/oQSrP45v7pd6liVYfanlLDdWVuClVaAEqy+tlOWGygq8uRUoweqbOzblkf24K1CC1R/3+L/w2QtYVXHpxgd454//V1hL74PNyLmyrmizf4pStcBUos5bcGFd7MLPW/JPKAUXj09UlOm3ac8ew60TezghSVsItBFVZt7+PV9ORNgc477yWtEKnKePx9CyKZLZPnqbXyAcbODdy0t493IHCEdQkxCx7yL1p0iCGfr7+zh/YR1O3YFTdRCGVIYqGI9GSOIQtz54D543QeiPsdRpoLvUEisAHiPDnQgmTaOKMIhgmxZGExcPNh7CsixRndKYstVo4MzZU7BtDVFC39YptrYOcPv2fYxGMwFwlm3ggw/fEgsCAjcqG01RrCailiTkonpOvDRVoNHIYRu9Pk2T6sgQk/EEjWZToGp3aQk7O9uYzVwJ0JKk+yKYitCWnqUEq4P+BOORhzDMxNeUYJXt7gSrw/4IB/uHMv4EpzXbQbfVEY/QWqUinpl0/DQI7NjaL4FMj9PTqbrMoR7T0x+DVVm3CLfiOYhSr4BRmcZUd+nrlsfTwepxz+CT4WyPTTBySwkCZ8I/wsooCmRc0zSCYariTTvzZ4jiCJphCAAdjUdwHAe1Wl3a/mf0z03YMu8jiELxKxVlc5Si1x+IBcBkOsN06sGnuteoIMw0eNMQSUTV6kzUwlSV1us1rKwswbEZ9KWKKpThYH4wkzp1u0tivcBxpiKWoV30WeWYUoFMz9R+f4BebySQtNvtCgSlEjdPqYcAeZaPoVhUH8uHiUpOblNVJWSL5zD1AkxnPhRNFzA6HOX+sbQIoL2DoefK7NnMl7lDuNpstQQqUwHM4CueEx+0BJgFMfwIUM0arNYK7JWziLU6/NjGLDLgJzoiRUfMOZ4BGsdXhnLh5g//+ZLB6ndeT5+hWKVmdVHzOlej5lw0twLIbyMU17rip4RXHYXqLVzLCmW2vPuYlJYWBgrU0UYJVl/4C7B8AytQgtVyHpQVeDMrUILVN3NcyqMqK/BSK1CC1ZdaznJjZQVeWgVKsPrSSvnj2NAcrF7/AO/8yf8Gq/t+3s5btI7P4epT+egixDgJX4v2awKZb2unFSzyHeBVBkBEhoswrHjyaHQomzv++hNg9Vhv8DyiKt+AhhhqFkJJAqiIEE13sffwt0hnm7h1YxnXz7aQjvdhqymUjArRCZBGGI+GCPwZbty8jnqtimq1ivFoIirNe3fvYP3sGbz37tsI/SmyzMPptSU0GlVJlCfg2t7aweHBCEudVViWLd6XDx5tYjCaCFQVmBn4WO62cf3aZTiOIeiXQOrho13cu/sIOzsDeF4Cw9Rw8+ZlgX0EYlQ3dpe7Al/o3erNPGmbZxkJ4JqtpoBMtqez/Z/gazAYiCcmQ494DRkNBxiPh6JipJUAQ6l4XIrGdmUNQZBgPJphOJgi8DJY1RomHkO4csXqsDfE1uYOTF2Xdn/C1KVWC+1mExXbgaawuTsrgqGIyTiMc8Ve3hLNAz4Cq2zXZzJ9AVnFZ5U2BuIvmQcnkQzmbdz5v/O268I7VH6eUKyyoguTJYfyEttWLEoOVhlylRBiejlYzSLoBmBYBvwwB6YSTuVO0esdot3pCDz1vABeGMCPIrizGQzbQb3REUuHwWAoNe8PhvD9QJS+U89DqplIVAO+FyL0Y8ymHqYT2jJQmeygs9REtWpLWBbhM1W0M85JKlaXOuKbS8WsqH81DRWnKmPv+2ztT+UnoT5vnNSqtcJGIbc/oBUCrQC4bapN2a4/9/Kcq5o5z2vNpoSHDYYjhDHnXwXuLBTbAl47NFUXqEu16txWgmUmcK43GjBtS9YTnXiSiKpX0+grm4hP79jLYNRX0Vw5j0SrIIADNzUxjVX4mYqYnqtFm/3cG3lulvttlspHc+FoaAsLieINOajM58pjNP/dXwGce4vLE1YACm0Vjl/9jlkBFHB1vgbr9ViMWszhE/vI91d4ts5vfPHfVGeXYPXH8Z39ezjLEqz+HopabrKswEuoQAlWX0IRy02UFXjTK1CC1Td9hMrj+7FWoASrP9aR/93Om3/oZ6qKi9feF7BqLxOs5rq9lP8ttEY/dQ/S/X/cAiD/d4FknwFOnwVWT7CwEyC2UNQqi+3bc1Y2hw/HuKtACSXLARzfrSOAnnlANEUwHcDt3YMa7eLtKy2c7iQYbN7BpeUlKHGI6XQiqj5i5739XTRaDZxbXxffS6IegsTNh4/QOzzETz/+COunT2N/bxurqw2cWmvDMgkQUzBU/uHGplgBNBtdgU1bWzvY3NkDNFOwCZWmUTDD2dOncO3qRbRbdUlg54uHvRG++eYB7t3bQhzrEj61dnoJrXZDFIvkM512S3w+2c49m3ni21qt1gRYtlotBGGAqTsV2EVAx22Px7mPKs+JifMEqwR6fFBtKCDRDwSuJrEC1/Ux7M+kZd10aphMPYFx585fwO72Lva292GbpoQtET4vtRlcVYMtfp0MoqJtJpV7hcZ0HuijakfAk2CVMFWXtn4FmvihagIACVY5IDlYJZTK/VnzXKICts5Dg8QPOJPH0XKkyi6eEU/L40nqrB/hIMckjhg05iFJQ2hGBtPWEcYR/CCAougIgkDAplOpiI5y5gXwwxhxlsGp16WFPk7oueoLgKXPLt9L/1YGX43cCVTTBnRTVMwMNZu5HibjqaiPBax2mqhULRlXjpsEVdmmqE7rjTr29vckBIxt9wyukp+KJupReqv6QX68HEfaRuRBYATIsVhE0AeVvrrct1wbCozHehPAT2dTdJdX0Op0sH9wKGDYcmoS+cY5y+0TmauaIUCXn2934mLiTmV7BPlUPVfqNdiWLfXmdgmBCVn52nAc4N5GH6fWr8FsLMFNDSRWE5NYhxspCFNGzBFa5uMtI8qf33EH51hwldijHvdczafLd90CevLql8P/x8vx9+dK65MurfN1RCHMGx0Lrf9yk2DxNpSosY/v4/hRzNW6JVj93b79ynfNK1CC1XIulBV4MytQgtU3c1zKoyor8FIrUILVl1rOcmNlBV5aBUqw+tJK+aPYEP+Y55/n56++i3f/DcHqLYGqbC3N09WpXf2W5RlQle96Fjh91usvDlbnVgB5O+283X9+BnNlZI5VM2jwoCYuQvcQo8MtmNkQZ5d1tBwPve3P8NaF0zi31MZk0MdgSBg2g+uOYDsW3n7nbVF4erMZphMX25vbCH22zfv4k5/9TJS2vYM93LhxHs0mVYaQpPkkSgXCRiET12kP4OCrr77BXm+ATDMFmhFQ6kqKZr2CleU2rly5KOpEwhyGBW1sbOOLL+5iOk2kJb3RqmBtbVVaq8mHKhVLQBt/9zwfDx9uotloyvvX19fFBmA8GovC9OLFi9g/2Mfuzi7qjRouXriAWtURkMzz5RwgWKXik+3erFwSA7NZhOEgtyMwrAqmswCaYeLM2bPYuP8IB7s9sTjgttrNltgaOJYNQ9VgMbBKI1TN4VCuTCUoy9WTeZI8jqCqTpiq5HBVfqcNQPEQmFqoVo/UqgVsK5KCCuElYf8ChH9ifvKOwmPwStUmw784HoSVPLzA95EKWE1FKRzGgUBpQ+e4EUITfqvw/BA+PURTBYpuQtEN7PcG+ObOhgQ9Nep1sVRgi/xoOMK9B/elRb5ab8p5sQ2fFgTTyQyj4ViUswSrjWYdjmNKHSQMKgpQqdhi6bC03JWW3nzdioDXjCpgaR1XMZsR/HpyiqPxOAfUhKs6wWuM7nJHxrtaqUr4l0BmBeLbSkDLB8Exg85OnVqTc9zd20eSUelqwZ15GLsz+VTpZg7sOaaBH4q6lSCZY0v/Wc4nAn7aFNDOgAFbtCGgDYZp1rCzM4IXasisGlprF+GhgllmClidxUCcaUgVTa5TmcIbJXPA+tjcYQ6F86lwHJq+KWB1HmSVWzH87mCVnyJ1vIGDL39Zeqz+KL65X+5JlmD15daz3FpZgZdVgRKsvqxKltspK/AGV6AEq2/w4JSH9qOuQAlWf9TD/8Inzz/m2fx84dp74rFqL3+QQ1XxWRXN6rdzVfFQffyyuLKeUKg+C5w+6/XfHawKTilCbsTNVeAaMbIqx53HcynxGN54G954FwY8dBsZjKSP2N3ClbMNXDqzDCtNsbe9JV6WDx8+QKNZw4c/uYVTp9dweHiIvZ1dxGGMQa+H2XQqCtabN65JK//MHePatXOwbQWWpaNasRF4IQ4P+lAVKjk72N7dx/2NR5gFCfw49/TMrQCmsDTgzOkVfPD+O6hWHURxCN+LcHg4EsXq9nZfPD7r9QrWTq+iWq3A86lEtXKv1UK1+uXtryTQiMt7774nwJWeoFQn0nP14caGqCZzW4MKzp8/KypJ+opyHjCoiYCVY0zoFwYpPC8Hq/4sFU9P2gM41Ro63WU82tjG4f4Qju2gVq2g02yh6jiwdAOWrsM0NJgaFXmQICgCvvlkeqwqpUI191c1NV1UhgJWC59VAkhRrOYSVVnEu3LxuYUwqyPP4CKYbR7IdjxvrfhXBmmHZ2gX2/TpG8p2eNoqxAkBcgLLIkB15XnHrsj6VAJz/TgjHFbhhSmGkxm+unMPG5vbEj7W6/v42c8+RLVWg+u6ODg4lNrnak7CcFWCrghIpy7tFsbip+o4FdQbVVGpEkQTJsdhIAFWlm3i1Nqa2AtQOcuWfULLOInFekLn7xHnVSygfTAaSR0JS1l7VVPQajUkjIvBaZwrPHfaAlDtypAr2kJQic5tLi+voFpriGq11x8Cmo4oTkW1nGQaFN3O4TcYimUiLOwmqHhl3anq7XQ6qNcbR7YPPC7CY+rIkZoSaDWYRqi0TyMxm/BhYZZomEaAn6gS8pVKoJUqPwXRF0r0XMX6WK1+EqyyxrmXabHMVc7PewUVkei/XrF6ZAMAWjGcUKjKjYbH+3hST/tYsVqC1ecduHK9p1WgBKvlvCgr8GZWoASrb+a4lEdVVuClVqAEqy+1nOXGygq8tAqUYPWllfIHv6FcLZWrvS7f+ABv/exvxWOVoJXYMUHCxvXvMVglW2FbOaObUgGqKoN6ECNLYihse9Zm8EabGPUewNYDtJwYetzDcl3BhzfOQYl8JEGIfu8A/UEPn/z6Nn7xi/+Ibrcjrej8g7TfG2J/dw+72zviofrhrXeldT9mOJSh4tRqGxVHE6hqWwwSmglY1VQHjt3A/Ydb2NzexTSI5UGgJonsSQhbV7Cy3MK7b1/DqbVVUQwGPv0+Ezzc2MU33zwSEEs7gEqtgtVTyxiO+nJ8BKOtVlOA3/bmligPud1z59ZFVcp2b9lXHEl4FZWDhFGWaeCdd98S0CO+okkM3VAFKFJJKqnuYQrfSzDsT+HNCFwFWaPeaMFx6tjc3MNo5Eu7N9u72/UGHMOEY+hwLFNqb+gqbNOQcCsxlCigvCSfF2FWfIpgde6tKoFUcwBFy4CilVpaqjlTxRZUKdYpLC7nasb5PpS5MDXfZx7UlreTp4uwLQMCtuPP8kAottATEAbhFFHsorNUxye/+ic06lWcOXM2V34SikcRohSIUxVDN8Cnn3+FR1t72D0Yo9aootPt4vLly5hO6cnak3MVGwFvhlq1LipW2UYUCoSnmpMnnxW4PAAAIABJREFURghKpbRZBExRqcz5RIU0T96pVmR8Od70y6VvKc+LY5zfS+D50sJhJiFWhI2WZQqoZRgW1dfcJ2Hq3Od3bvNB71l5JInUluFc7U4XUZzIjQF3SuCcYTR2MYsyqEblqBWelhS0mOD5EiCLDYGiolavy34I9/ng2HId+qeaZgVJpiPMDASwkeoNJHoNkWLDjQAvURFlGmJCaH6iaXewAFePeOmRh+rTvE5fLlg9fqEsrABEicpwttyv96QVwOJRiS3DYut/ocY9Opcn4G8JVn/wX9Kv6ARLsPqKCl3upqzAC1agBKsvWLBy9bIC38cKlGD1+zhq5TH/GCpQgtUfwyi/nHNcBKtXbn6Imz/9RR5elTuBihXAMU/KE7sVEPYmKlbnxynHRrCqQUMCNUuhphEUtnIjhcH28fAQg70vMR1tomKGsDBBpxrj+noXb188g+HBnnhAUq33y//nH9BZauOv//p/FhXnzu6OqA23N/exvbWN6XSM82dP48/+7I8xGfURelNUHAPL3SZsSxUvTMIwel32+2PEoQJdr2Bjcwf3H24joLmtZgnEowpSzWJkkY9Ww8Z771zHtWuXpdWfLd30NR2PA3x5+z6GowmSNBa4du36NWxtP8L6+mlkGf0yCdhUUTKORyP5eeH8Bbz11luilqQqkTCOjzBkW3uINInx0cd/KKpXglzuU9Uy8RZlu3rIlvcYmLoB+r0JyPVy5aiGerMjUIxq2l5/JkpJKi2b9Ya0mFctC1WCNIOqVVUsAUz6pRaEifo8EaCKp2quKpTAn8KPUsCq+Krmaj7x1SS80nKrAMIr2ijIvwleuRQ+rOxsp9qW55BPW0Xa3RmkFDOpPo7hhbkHqef7AqIZyET4ybpNCAWnY7z//k10u1X4/gj37tzGlcsXcPbM2SPFLcOYCFajVMXO/gj/8snn2D0YYOqHaDRbOH/hAizbxpT19zw5T9aesJNq4VazLRCTY0KFrO+xwAVYtU1Zh2PqB54ojFU1h76mZUJnSBlvihDiSas/lcZpAdFpuaAjCqmaHSAMAvHhbTTovQtp0aeSm8rkWo1WAvTU9XOvVcLnhCpaQvzciqDVXhI4un84wGA0lnk5dl1MQyBMdXk/VbG0PKB9AJWr06kr55krfxO0mi2srCxj4rri99tsNHBw2JNrT7O9DNfPoNktBFkFmdFApFjwEx1BqiFMVYQZHwoiAlaFn+o5HF/0WM7tJRaXJ8Os5sYhz3ltfYpi9XWB1Vypm1sBHN4urACyicyhcikr8DwVKMHq81SpXKeswKuvQAlWX33Nyz2WFXjlFSjB6isvebnDsgLPVYESrD5XmcqVigqIYlVVceXmrRysLhGsFuFVPziwmkBLI+hZBEPJEHouertfwhvdg6lM0KqmcNSpqFV/9sFNrNQs7GxtYkrvyMkEv/ns1/j5z/8MH354SxR+d+/dxaNH2/jVv3yGJE5RsXVcOH8aH/3RLexsbcCxqMYEVgqwSmUmk9ejKMP29h4mowC2WcfOwQAPt/aQKDoUwxbVY0QrAN+FqWc4tdzC1cvruH7jqniSBgHT4iO4boyHD/ewu3sgqlNCOkI7Klbpw0kh6Nn1M6JApHfmo0cPRRW5fnYd77z9Ngb9vsBVwkgqM5M4Fu9VWh788R//TFrDe/1DAbSGScVdiDBKRLGapRqGQxe9/RHSRBPVJQFavbkEKCa+uH0fW1s9TL1IvDhNu4L2Uhe2YUl4VbtRR7NRRb3qoFGtwDEN2JYBXcKqCE8JnXMbAGn9p46R3JmwdR5YxdAlobCkXGyN16QdPGbrekI4nSKZ/0zpDxtgPHHhTmeitCQsZEiU63noj8foj8boTyYCCQ/7fYF9gZ8DayqR67aGlbqNf/dnf4T19Q50LcbwcBeXLqzDsS2pHdW2BM9RqghY/edf38bO3hC98QxRwrAoFefPX4BtW+j1++Jzy98J0odDWifYEjzGWjI0S3xuZzO5gUEwSUsGKp+brYZATkJver1SbUxlJBWoYu+Rzt1kFdm2+PYmmahYVdUUYExYzNp2u22xAmC98zyo3POW1gQE7YTP4nubpPI7wXu9VkOr3YFdqSAIExz2RxJkNZ3N4AYKZlHucUypLN/L1n+GtHGuEfDz8zQZj8U64eLFS2i32+j3egKc6806xrMJwjiDatYRpjYSrQ7NbgNaFUGqC7gNExVBoghc9TMFoaKKapU3hoo4NPHvzR/HY6R+KGBVlN4CjRUoBVjd3/gUSCeF3Un5VVdW4NkVKMHqs2tUrlFW4HVUoASrr6Pq5T7LCrziCpRg9RUXvNxdWYHnrEAJVp+zUOVqUoGTYNUkWGV79NyHcjFF/UTN5h6VR08/kbL+MsKrTlgRnPBwnYdQzY8h93l9fKBsK6YVACWPPCtDiWApNGkcYbj7AP3db2CkIzTtCMstDVU9wNqShb/4448w3NvG5sYDqLqKTz/7rXiW/vm/+3NUalVBNd/cuYvPPruNrUf7EtKUpj4+/sMPcP3aBfR7u2jWq5i5I6ytdkSxSgFlHjqkYGtrH6MhW/NV7PcnOBi4UFQDcUIlqCst2aaWYaXbwOnVjmzj3LnTxTY0UQeGYYbhyMedOxvidzqeTKWNnHAvKVSmFy6sY3mFKlIdv/71r6hDRqvZxK1bH2A4GKF32BfYlsM3tr3P0B8c4k//7Z/g1KkVUeVqqgLL1pBmbIMnfA3pnIneId8/gqaaog6l+rFSa8EPgdtfP8TDrQEOBhNMZiGg6hJqxFZ6nh99PA1dR42+odWKtLQTGJr0XzUNgXy0JJBWddPMh5mSU7b6FypW4XYyiRm2RmEqwaCKME4wm/mYTT1pOw+kfT8UqMpWdM8LRC1J+EgbhZjzlkFIauHZKdvM/V/ztHh6wGpoOjpWGwZuXl7DW9fPoO6oAumXO23ERes+lARUrDJcaRqk+Jdf34YXKdg+GCBMFEwmU1y9diP3MJ2y1j04jo00IyyfwDZMNGt1OX/CckJV2jFwYY0JQKme7naX0Gw24fszUawSULIYumEsfBwVOW9R8SaFklfVBdCyPgwrI0ClxQT3J0F1WQbbMRGEvtSe500rCIHZVFLz3OJIlKV1Bm1x3C0HUy/ADi0B3Cn8WEMQ6fDDUGAzFbO244inLL1faVUwIeB2JxiNRjJuly5dkp+EvYSwrU4HfpjAj4CJnyKGA6fRhVlpIoGFMDUQJJp4rfIxSxWBq1SuJjJw/NxT7fx0sDr3Xz4q1sk2+2d5rj5TsZpfW+WGQ+H5e+QnzffyRgFvEixcU3OVdjHh8qtz8ShWms/7o2fzAL48uOuxYrUEq+WX+4tWoASrL1qxcv2yAq+mAiVYfTV1LvdSVuC1VqAEq6+1/OXOywp8awVKsFpOjhepwEmwanTeE6hKJaB4Kj4DrB5vNj0RXiV/93+7RyuP81nhVWxNJtB53uVJsMo2cgUxg36YSK6FMDDDbP8uxtu3oQVjGKmHTjXDakuDrXp459o63r95HZ9+8gn2d7agKAn2D3bxkz/8EBcvXcRwMoHnR/jkk8/w1Zd3gVQVleFkfIA///nPsLxUR5YGsHQVs8kIZ053BawSlNGXVVEMHByOsL3Tx2DoYzgN4XopVIJHP8Jo2AeyBJ1mVdSunVZVfFpXVpakJZ/J6VQyEsIGUYbNRwfY2x3DnQSYiX+lhpqEAmUwTQWXr57H6uoSPvv8E0SxLy3+P/nwQwGP9+5uwNBtAUBMtY8iH4e9A/zs4z/CmbOnsb+/J8o3y2FbfSLnPZ1xHyZ6h0N5VCp1WJIar0M3q+iPfXz9YBd3Hx1ir+8K+FI1iy638IIIM3rPmg4in+3uueqSYJf7oSVAHj6VCWSaWwQQDp5cJAdeWtdzS4p5iFUeU5YrFHMISy9WKl3zkCzCQHkU7eE8LnmkiiTc556r+X88Z34O+L6KkaJuxrhwqo4/+/gmLjPYTMng6IYoXxkilaQ+4jRGoljojzzc39zHwA2wvd/D2Atl3FdOncVbN9/B3u6+qItNi8FPDHUKUNUd1KyKnD+3xznD+vDGQN7MTjWpKoCy1W4LfEaWK41JgAlCCY2pdqUNAAOrCJDzj2Ku3CTApIcr7StYg7Nnz8hPAaiaIhA+CD0B34SrfDePR2wTeI5xImC8Vm+KItiqVAFFw/bOnsDrJDYRxTqiJMbEm4qSWtF0OBUHrXZL/F+pJqZy1fM88bA1DQvLK8sS2tbrDbG2ehbVeguKbsH1IxwMXaimg3qrC9WoCmglXPVSDV6sYZZp8FIVNE2g52pxpjmelNodV6wSui5eVeTVY5areQjady3Pej3fdxGmxm1xnhbAls+LMvuERYHM2yOAehysHh3e3E9YtlWC1ef9bijX+/YKlGC1nB1lBd7MCpRg9c0cl/Koygq81AqUYPWllrPcWFmBl1aBEqy+tFL+ODZUeFVevnkLN376C5idd8WnMFdB0Yvyu8Or3nywSibFlvGM/BNGNkPo7mOy+zX04BBGMoWReDiz7ECN+lhpGvj4wxvoNuv45L/9d8SRD3c2RrNZw4d/cEs8Q7+5ex/TWYjPv/gGjx7uoOrU0ajX4E728ec//ymaDQtKFiH0PNiGhtWVFlQlhjtzBSpVqk2MJx42NvawuzfCxEsEPqZRCs/14E5G0BTgzOllnD61BMdS0W5VsbLSEbBKRed4MhIFaJrpmLoxHj08wOHhCJtbu0hSoNXqoNNuotliCFCAD2+9g15/D3v7W9A04L133hUo9vVXd0VxSqUrlYSEeRN3jHfeuoG1tVMYDHqiZLRtQzxWqZQlXNU0G8P+BP3+CNVqXVrhCYoIFA8GM9y+u4XPv9nEjBlcqiU2B1FMEBzL3CJHpden8FKOD31PC3hKIEioRxUll9w3NddQH18IVAuYX7ScP6Zjj0HZ3E+1SLYqTFzzLZF1yXzPzVrzkCfhtNyuOA3nUW5ZBiML4Sg+rpxt4T/8xU/w3vXzUKIQiEOBnxIclSZyjopuw/UT9IYz3Hu0i+2DPgbjGQ57E8Sxir/+6/9FlNRf3P4ce7vbmHkj1OsWOo0Gagz3UugHm8PaKArEM5bgOleMxqLMZfv8Uqcl7fv0aKU1AJ8nVKVSl3UUVXmWw738dwJSCMg+ODgQ6MpxpqqU9Sbo03RFzod2FxXHkVpw+6xDSo/aOIZpmOIXy3FUdROm46A/GMl8CAIgDBSkqoIoSzBiMFoYiwdsrV4TX1YqdsVDll62ngfP82GZFs6ePYv79zakNt3lNTjVBurtLvYHY2zuHqJSb0Izq9DMBjKtgjAz4SUEqzr8TIOfpQhkDPMwtfmSQ/QFcvoGgNU8cO3xMeVi1eKmwNFrx71hJawtJ7YC2wtynIe4FVYABw8+BbJJrvAul7ICz1GBEqw+R5HKVcoKvIYKlGD1NRS93GVZgVddgRKsvuqKl/srK/B8FSjB6vPVqVyrqADBqqriEsHqR38Dc+m9XK1aWAE8CbMeV04S1Y8V8k1UrOY4RY5UocRzgPHBAyTuLtpmiGl/G3UTWG3piKa7+PDti3jvxnlMhz1s3Lkr/qJe4OKDW+9Lojv9Vu8/3EKvN8He3hA72weo15owDQWT8R7+w//w56jXDCSRB8910Wk10KhacN0B3KkL3TSwurYOz0+w8WAXGw/3MPFigY+RH8EduZhNXQnWunrlPC5eOI0wcNGs21hZoRdmJgCMLdS2UxPFKkFdFNDz9RG+uP2NwE9NM7F+7izOnVvDV19/jr/8yz8FEGL/YBtpGuPypYvQNROff/YVVNVAvVYX2MbX2AZ+4dxZrK6uYDIZCbCzbF3UrJOpjzAkBFUxHnsSxGVbjigbdU0V9eDO4QS3727jN1/ch2bXoVhV+HGGIM6Q5j37olQlWCXcJfjLYR+9PNUi9IhglfYB2RF0fRrkn8NCUXIugjPp5s9vEMyX+Y2COczKbxsU1hECVgv0VvAqnneaRqKaTeMYeurjXLeBC6er+Ov/+G+xvlpH4k2RBB6iOJS2+yRTcTgYQ9VtGHYNXpjhweYeNvcOsLPfR783w9tv3cJbb7+PRqODv/sv/we++OJzKGqEesPB6lITnYZTgNUcdIehn9ssOI6EVDHMigCuwqCrVkMC0Xj+DDATb1Xxls1BKa0OCK4JZtn2z9fpB0zFKj1dedb0PuX7GYpFgJr7tPI9Chr1OnzfgzudwDR0gedxGMn+bbsCVTegaoYAzzCMcXDQw3gSYDIJxKuZwNWdzTBxPTkGWhVwf1SvUnVLCwOejz/zxO/36pVropz+zSe/RbO1BKfaRLXZwamz57HfH2Lj0TacWgum3YRm1ZHpNQm0cmMVs4R2ADlYjVMqj3PlqvhESNDZfC7kHhKvVrFa+FYsKFZPoN4jpepjCPwUxeo8zE3OhWpVkWrniuzxBg5u/xKHc4/VEqyWX/PPWYESrD5nocrVygq84gqUYPUVF7zcXVmB11GBEqy+jqqX+ywr8OwKlGD12TUq11iowKJi9eMCrOYavWcrVrnGMRHhcX9TQRfHV3ii9N9lBSDo4BlWAPnuHx8EoVne9pyK8jBPlleRpT6Q+AgnOwiGm1DDPrLpPtJgjLqjoF3JUNU9/PQnNwWs7mzchzeZYGvrEVZOLeP6zesYuSPs7ffQH7h5G//Aw+HBUBLvdR2oOBk+/vh9tBo2Zu4QSRhiqdWEZarY39uGH/qiAb5w8ZoA0fv3d3D//ja8KJPQKs8lYAoQ+jNYho733rkuNgKHB9to1mwsLbfEloDQKwgCVKoN+EGMIKAKUcfewRAPHmzjwcaWBGR1ljp46+Z1TKcDXL26DttSEERTgYVUOzZqDXz66e0CrBKuUeQWC6Cj2vXU6rJAVUJDqlyDYIax6yOOGAwF+F4sMI0t9FQwUvU69lM82u0LWP3mwT6sWhuJbmHoeqL9JP7klCD4i6M8XEqsUwu7ByorqbTM7QAKeCTDe3JuLdhIFArT3AqggGdF2/UxkeIJ/XU+R3Lf1tyoVZwvj6aT1CKJILrZOMZK08bpjoWPPriEv/z5+9CyGWW3CDyGYYUSmDWehXi0uQc/SLB25jw0s4LByMXO4SF2D/pi2/BXf/U3+OSTT3Fq9Qwe3N/AV199hSRhK3+EteUW1k93RS1Kz1vuP00igcyGYUi9qUalMtU0qWzNBKyaFr1VC0WqWBdosG0bgR+IMlTX9CP/VcJWzw8Ezot9g6aL1UGtWoXHuUdfW8uUbdKPt98nLB3DsSzxu6ViloBW0+mFawpcrdabouYeDsc4OBhiOJwiSjPopoUwTqUGDBWzHEegKkExj29pqQNvOhUoHfqB+M7euH4DDzc28fU393Bq7axA+eW1szh74TI2t/fwaHsXNfqtOoSrDWh2E9NEhRum8NMMERgcBoQMLpPhza0exEdXbhoVbfkLV6MXtgKQQLNcUT1fOP/kZlNx7REsSkAtLf+FevYEWF2ku3MLgGNWAMfo72ObgPlnI1et5jcr1NEGDr78JUrFavkN/6IVKMHqi1asXL+swKupQAlWX02dy72UFXitFSjB6mstf7nzsgLfWoESrJaT40UqMPdYvXzjA9z4+BeiWCV8EJ9VaYX+diuAueJvvr+cfy2s/6/2WJ2D2e/wWBU/zONwIweEhGb06cy9NE0lQOKP4PU3kLg7mPU3ofh9WHoEU4ux2jFx89IK3ru+jrWlCib9Q0z6fezu7eDS1UuoNerY7x3i4HCIw56Lfn+Kvf0J+r0ROu22eKhevnQKp9fa6C7VRLGaxbGAVWKd7a1HCJMQXhCIx6ZdaeD+vW189fUGwKR200ZMMDQN4E1dnFlbxY1rFxGFTE/vodtpoNWqAWoi0IsL093jGJh5DDmKcPf+JjJY+Ozzr8XHlcrEc+fO4sb1i9D1CFcun8HDzXuwLB2tVgvNZhv/+P/+ExRFx3KXAUa6QNUsjVGrVbC60oWqEfAFUJQUfuBhMqE6k9amDMhiCzr9PBPohgXTcjDyYtx7tIff3N5Ab5zArncwpm/sdIZU1URBmIPVeUv6IjDNJKWe+5wnyi/O5eNWuznEOnruSNw3dyLNNdeLFpbyzFy0KJMmlXbpefu/Ag0Kg87mcD5l23sAU9PQsB10qirWWir+6n/8N7hysYlg2oeeZRIwFTL8KwEebB1ga/sQQZQIFKzVW4jiDB6DwfwAf//3/x/+83/+37G1uYckUfHVl19jc3NbwGoc+1hqV3DmVBuGriGMAyhZCtMwBKJyTs/Dw+hzSlsJqlmpqq7VqlI3XSeYVnMwalriYeqOxwIxOb70V6WHLJWvo+FInmONCExpMUHFKt/vSNhUBfVaDfsH+5iMJ7BtE7VKJYfiSVqEhWnQDBOWU4XjVAT67u33MXV9Ac2ZqiOIUuz3RvD8EJbtwK7YqFQd2U+n1YJtU9HtwtAN9Pb3Efghbt36CT759W8RBAl0uyI3Hir1Fi5cvoqv7z5AbzBBvbUMw2nBsJuIYMFLFARZhlhRETLMKqYtQ4aY8422GQJWOQfn8Pz4DZkX8lg9CVaLNv6MiuHi2jMHpHKTQMyCCUaL2Kx5S//Cxet3Aqu5ufCCYvUfcLDxGZBOxH+4XMoKPE8FSrD6PFUq1ykr8OorUILVV1/zco9lBV55BUqw+spLXu6wrMBzVaAEq89VpnKlogICVhUF9Fi9XlgBHIHVwhDg24r1JoLVORwRpkDFKpVcDCoKR4jcPUSjTfj9B/AG26hoIUw9hqlHWOs6+JM/vIn3b55HMNmHmkbYvH9fgqLqrRbCJMLtr79Eo9XF5qNDjCYx9nZHsKwKsjRBq13FB+9dBTIPK0s1UEAY+76AVfpSPnhwD7NgBj8MEMbAhQvXMBoHuH9/C9MgEugY+jHc8QzNehU3r16BaQIHB5uwTRUrSwShFUCJ5ZgI2iaTGdqdFVEI7u4cYnu3J9scDGdIU00S6BmC9e//4t/CsmJ8cOsGfvXJP6HRqGJ5eUXg6v/9y3+U7Zw/d1G2OwerlYqNleUlgV+hgFXCuFkBVgmsTVF4zlv6NcOGqpnYH07x5d1H+PSrh1CsDjLdFn/MIE6RqETMuYiZYBbpY09TzjFNwpdUAUXityqp7gut/MfIag5WJYRoocNbFMsUnxbrngSrxxvA556jEs8kXrwy5UXVmBMvU9dQsy3UTAu24uJPP7qCf/+nHyCNeqKApruE74eiiHS9CP/433+DLXqBVqpYO7OObncVnhfkxwQFd+4+wLXrb+Httz7AP//Lb/F3/+W/YurO4FQs2JaOZt1Ct1OVNn5RCkvLvSWes1SezmYElik0VRfAOZmMBRBT4Wo7FtrtpoyVVbzHm3lSS6pdfd+Xn4qmie3D3AqAykuCVwJaKqE5BrQFaDQbAmjH47Gsy2NpNRsS/CWhWHJTQxGPVcOyBaxSyTocuVITqnbjTBW4edAfYzyZQVGpnNVgVy3Yjilgu9PpwNQZtBXBNi3MJlNRPy8tdfGrTz6FYVVE8QzdRHflFNbOnsPDzV34Ea0GWtDtJhSjmttpUK0KFWGmIODYxKk8It4IKOAqAasIPRfm0zz4bH6ty0O+vju8iqrgxUWsJ14zWN3/4u9xSLCauSVYLb/ln7sCJVh97lKVK5YVeKUVKMHqKy13ubOyAq+nAiVYfT11L/daVuBZFSjB6rMqVL5+DAYUYPWSKFZpBfB+Hi70hBVAQa8W81+K9PT59l6lYvVIeFjAkSPhV8HGCi8Dia9hEJSZTTAbPML+g08RjzZR0RPYaowsnqLiAG9fW8Pbl5fxwTsXEbj78MYjRLO85TpKU2zv7eL+xgYuXb6BL7/agKpVJXyq2VwSL8pTqx0sdyvQVB9XLpyGqaWYjkfoEERBwf379zGajDH1ZxiNPVy9/jayzMDe/gBTQqiYUHUqEO7yhfO4cPYM+v09uJM+Wo0KTp/qotmsYjodiUCtVqthOvPR7a7BdQP85tf06XTw6ed3YNkNzDxmo2t4cP8h3n7rPH7603exfq6Lr776FPVGBd1uF8vdFXz+2W3cuXMfF85fEpglYDWLRZ24vLyUKyfDQEKc6LVJr0wqMA3dhqYaiKJU2tMNs4IUBu5v7uO3X97Hxu4ITvMUBpMZBgS8moGwAHGiWmVSPeGqCO4IUNkunf8u6fVFe/5RC7UA2ePKZflnzlZlWYSwBLh5yM/ibJ+//7iqWkBvAdq4X26Ph6arCiq2BUtVYCLDO1dX8POPL+PGlWWk8QRKFmM6niEKqeDkPNHxy3/8FT794iuYloUz6+u4cvkK+oO+QDqqQDXDQBAy6ErDzvYh7t65j9FwDILsas1BS8BqTVr0aQUgjesqw74SacGn0pcKY3Jn153K2PA1wyBYNdFut1CpUD1syjbciSvAkos7maBar8mxsVaEpXwvVcLVCtWm9M/lnFdEqdpo1AW2c7+HhwfyWrNB2GrL+EVxgiTNBLQSrNJrl16fnhdi5vmY+bGom+NMgzuLxA6AcycFLQF0tNoNRGEoc2x5eRmWbiAKAmQMyIpinD59FhsPNzGmP6vp4LA/gm7aWFk7jUq9jd2DgdTcqrah6FWBq6lmIEgVAauxoiNMAS9O4FNdnapIwIcOZS5TLqbH08AqP/snoqOOfXk8AVbnVgAnFava3NYiV6zmylVFgsKOb58wd34z4aQDa650lZCq4r35XYAFxepoA/u3C7AKtwyvKr/qn7sCJVh97lKVK5YVeKUVKMHqKy13ubOyAq+nAiVYfT11L/daVuBZFSjB6rMqVL4+r8Dck5Kgi2B1UbFKsEorgFR53E762Psv34Kos76r3fQ5rABOjsYxz1UCtqdYERwJFI/S23MYdqRcJLqg2jEF9CxEt+EA8QB3b/8Thjv3YCYT6GkMLUugZT4qZorrlzv46MNz+KNb1+AOt9Hb20e3voLDXh/TwMM//+oTGJaDlVPr+Oabh6jVl7C5uYf7lrpWAAAgAElEQVQ4ydDutOE4OtotU6wFrl9dR93R4I5HaNVq0nL/2998iv3DHsIowWgyFU/KWr2NDAa8MIQfRej1DiUh/eqlC+i2W+j3DhCHPmpVG+fXT6NWdzAaHgp8odo0jjOomoUwyPDNNw/gTmN8fXcLaWbAcVrQNAP37tyBYwH/6W//J9RqGjx/jMHwACvLXTQbTYxHU3zz9f/P3ps/yXGnZ35P3pl1X91dfR+4CJIAiOGQwyE5t04rVtJa2l2NpI1YRew6wvrJ3liHIuwfvBH+zWHHhv8Mh2VrQ+dIGo1mNBfFuXjhbBx9d1fXfWTlnel436xqdDdAACRBEiAyOUWwuyqv9/vNrMEnn/d5bqFYLENRNJjDPlSVPDfB6sdsLssKRgqxardbcD3y79SQMjJsRTA0CbT6MFJFWC7w07dv4OrtfdiQMfAihsbm0EVELeiiHNsAsBr1MAgdBUeNfShHPFSWldizcgyqRu3UByD/OFQ/6PUfgVPe7HEbiWM/j9wmxmB1vEYMVoG0qiCjSViamcTchILf/c2XIUcW++AGlGpvDdl2wfcVXL++hYFJwUkyvvP9f8T0XBWnT69A0xWG+wSJBVlAo9lGba+NlZUzeOsX7+L2rU2kUgqD1alKDhNlCqSS4fseq1bZZ5gedvgUZkWgVYHrBGi3u0yESZFKVg2yKqJUKqBYjNcnawBzMGAwShCVXnNzc+yvS8pUqitZBRA8pX24HgVlOaxqJRBcKZcZrtL479f20et1kcvmoBk6jyGplX0/ZH9PWofmjyjQcYdse0AWFaRWJeBuexHaPRNDx0cYBRAk8oaVGeBLogBD1zBTrUIWRQwHA/ZbJaX5xGQV7753hcPAyFbAdlyIioqp2XkOB9uutSCqaUSSAUnNArIBN5RAjxV8iHAisgSIYIcinFCCF4nwIfMDF/E+NidsMxFSrUnxPgajR+9Wh0H+vb5VODOLIOhofVbAjiTUMTYdWV4cwN1YLX1wf2aQemfLBFbH++R7MemF2Uv4jhUAKVabG5cSxWryNf+BKpCA1Q9UruTDSQU+sQokYPUTK3Wyo6QCn14FErD66dU+2XNSgftVIAGryfx42AocBqvLZy4cKFa5XRvkSxjGqdOH/6p/XLF6TEV4ZN+fFFjlmC0Cq3cUYCLxhjCCHlmIrA4ae6vot9YheQNI/gByGEIiq4DQhgQbz50p43f/5Wso5QQ4Zh3DzgApJc/t9Ku3buLajZuoTs9D0dKsMo0go93pw3Y85HJ5KIqAZ5+ZhwALc9UCJMFD4NhIGwZKxQree+8KarU6TMtBf2BCkBUUy5MQRJV9V4MIGA77HEQ0PzMNMjAlb0wCctQiPj83jUIxC3PQPoBi5coUXJLkRQrq+x1cvb6OADrWN2ooV6bRo8Agx8HO9jb++I9/F6m0wJYFW1u3IUsi8vk8Al/A1SuryOXI69LAcDjgtnJJElCpFBmsETzvdTtod9oIQgGKasDQ0gz4qOWb1aZyGs22hZ+8cwtXbtXhiQraFoV1Udu5wGDVY4h51IPy6Nw63HotsP8ngUOCeKxijSWtB6vcFXwWT4LR+zQBRoq+97kg4pkde72O1a+xvyqlrYMax2HIwEQhhZOLU/jKF5/D4rSKyDNR293n9nxJ5qFCFBm4dOk2vvMPP8FLr3wJkRyhO2gjX0jhzJkTKBcL+NEPf4hUmpS9QKdtQteycBwf77z1LizbQqGYwex0GaVCmpWkge+RAJQVpVQ313URBlQCGZblwaT2+IhClEjR6oJ8CbLZNFJpnVWgiirzXCHoSVB1DAlnZmYYtpqmiX6/j0K+AD/w2Us3CAM+LxrTXD6LYiHP3qf1/X0OuyLVrU4Sbwhw/RFYFYS4FhJ5/4qspiU162Dosr9qEMmwnBBd08bQ9fmeQsNI+2I/WJXAc4RcLoOZqUkokohBr49mo4ml5ZMYmBY2NnchSDIDW/JJLVSmoGfyrEIdWD6DVVHNQFQyiCQdviCwzyopV+kzBFYtUhVHNA8l5pWfBFilE43Dq47aWjBWpfCrwyD1uIL1nj/HsJUhK6mZD4FVobuG+pV/isFqolh92K/B5HMAErCaTIOkAo9nBRKw+niOS3JUSQUeaQUSsPpIy5lsLKnAI6tAAlYfWSk/8xs6AKsRsERWAF/4PbYCCKlVm2ClQIDpDlg9EhZE1TkqqLq7Xh8LWI2Phw6L4MjY5zXuKo/BKr0nRREkSke32+hs30Czdgti0IMS2VAjh6GqFFKzvIMoGmBlMYP//j/8FgqZCP32Dtyhg2HXg2P7+N4PfsBhRBNT0zDSOezX2/ADAY1Gi1ufCaz6voMvvnIelbIBMbJg9pocekTAKZ8tYPX6DTRbXZhDixWrfkhK1wpkzWAVK4X+UAI8KUmzaQP9Thuh77GSz6C2/EoBExMlOJ7JkHO/Xsdzz13g8CrXDmEOXLz97nX40GE5EQcj7dca7BFar23gD/7gN6GoHubnq2i167Atk5WKmprG2u1NiKIMQ0/Bsk1u+yfAOzU1waFItmMzmCOvTQjkx5mCQYpVgcKTXMiSAi9UcXO9hkurNazVTNRJnUjwWiI1JAUHUQs2KZw/PbA6chc4yv6ZqpI35hjKjv1VI0jwYMghVhYqeOniGbz8wmkYko1eu4GNjS0GW9MzEzBNG7KUwc9/dhVv/PMlZPMVTMxMoFjJQ0/JeO3Vl3H53XfxT9/9LqrVKWQyOYDDxQTkc0Vcu3oNvV4bk1NlFPNp1lqSnyrRXk1XOVjKDwI43KofsFqVgGxIHrUB+d1SIJgHUQyRL2S5xT4MfAbRZCdAYLTRbCCdTjNonZyYYDsAGlMCq9SG7zg2vwgCsg8r2R+oCiqVMlQKlWo0Y59VSWSwqigqz2F6sEAewvSzqpJFAAlY45CydmcA2w259Z7gZ99y2GuXSk3hV7QPAsCkkKagN02VkMukMDczDc+x0ev2+No4eeoMao0Wdvf20evTNgNIShrpXBkpuvZIEevT/FIhaxkoqSwCkSwBwD6rBFadSI5VqwH5r8Yt/vdr839UitXDYJW3OZp9dKeSRgB7PCFjFeqh5UOAVVKstgisCkMIUXAkS/Az/4WWnOCHrkACVj906ZIVkwp8rBVIwOrHWt5k40kFHo8KJGD18RiH5CiSChyvQAJWkznxsBWI/yJPEBVYIsUqhVdVLvBf/lmx+iCwerRz9eHA6vHO7ENBQ+yXeaw9N1aVHYa7tBvCNvFCmCY+Xm6MZRUatcfKFFUTerD2b6O3fR2+1QL8PlsDKPReJEAKJYiCDddpY3khjf/5T/4IijiAPdiH3bdQ226h37Pxl3/9LUxOzWBxeYWVpY1mB5KsYn1jk1WeBJSmJst49uwSSkUDZr+OfreBXDYLESIH8mysb6LXG2AwtBmsUkt8Nl/g9umBOUS3O0Amk+LAqCjwEXgOdFWFpsjQNBnZbArVahmCGIcObWxu4MKFFxmMNilx3fRw49YWLl/fQHV6EZYdotVswbEspAwJX3qNxtVCdboMI6XAcwnSEbjNoNFowxqSslGF41j8Itg1Nz/LCsjBoI9Wu83J7aRKNFJZGEaaPVYpxIhAWm8IXFndwrW1JvY6PvZ7JhwaJTEGiDyCkoAgCrnFmruXDydLHaCuO2iJoDTbUbBilRj2AxSrB1YA46l4TLE69t89mKk028KDEK2R7Hk030JIoY20FuIrr72Ar7x+EbocQvAcrN++hXq9zjDzxRcvoNvtQRLT+Mmb7+EXb61CT+WRK2eJnaIyUcAf/sG/wd/85V9gd2uLfUwJPuayRahqCplUBsPhEOawC00n78+QbQZoIcWpwfNLYYBNnyOFsGP5DFZJuUrXryJRkJWLIHRYrTo5SfMEDPVJFUrqVFKcUuAZwT0Ki8rmcmi1WnFgFHnr0pwLfA6WIuAet50DpVKRt0Nq1W6ny9cnQVndSLHmk9TXBGRp2wTbJUnm+UDn2O4N2OvXDQSYToCeabPnKSlOCY7GNg/UsB8il80AoYdsOoXJchGlUo7BMnmsVqsz7OG6V2vw/np9GxB0VqbKugE9nYMXkZ+qBElLQUvnIagpOIGAoRsyYPUEla0AyGvVgxzPx8PeIbF2+c49bKSuZqUp+Z7epy3//e63vPmxFcB4+4fMoMnqgpTB44UvhyNWAPTOIWuA0fsj4wy+18VmAnSdiUBnDfuXv8tgVRBoDsXXTbIkFXhQBRKw+qAKJe8nFfh0KpCA1U+n7slekwp8ohVIwOonWu5kZ0kFHroCCVh96FI99R8k3RZ7NwJYPn0BZyi86hBYJcUqvd4XHMR04v3reFyxeg9wymA3DBmgcbv3MZUW22oeWXgjB23erILk9xmpcmusjBAyXAROH4PtqxjuriL0+hBCk1WsCjXyCwrEiECWheGgjqV5Hf/bf/5j+E6DAWyn3kK7PsDVyzfxozfexYWLz2N2fgG7tX24ns8J6Ldu3WKIlE5n8dKLF6FIHmyrDdcfQBIjTFQmQDWWBBHtZhv1RhPtTg9904IoK8hkc5zs3uv24fsBJiplTl13bYvVZhQopGsqBIES2H1MTpaQK6RYIUhhWIVCGTPTC2g1uwxmbVfA1dUNuD4lygucNt9ptSAKHr78+ucA2MjmNKysLPC4kSoyCADTtGANXQ4kIqjabNZhGDpOnjyBbC6NXr+LZqOBoWVBUVLIZGLbgBgKiTwee00bl1d3sLrRwl43QNf24AgSq1WpqZ6gVRCRypJmmwAK/rnbo/KojpCsAMhXlKwAyFeW4dH9Fp4IhyfMMSh/7G2aOQd2AkznY19ekq+GvgtVdPHsyRn88je+gPm5PDzLQrPWxq0bN2HbQywszmBpeQamOUQUqvjJT97D5ctrCAUFhYkCtLSCcjmP/+k//Q/4L//H/w53aMLzSI0aQFfTyKRy0HWd53IQ2ggjF/aQxsLi+hBoN+j9KIJt2WwXQGpVUq1SYBZZEMRWACIHjgWRA1WVUJkos3cp1Y/8Vwl8bm9uIZPN8pgvLi0ilUpja3sLuVwOtd09ZLMZaJp6ELJF9ab6UIgV7cN1HAbrBGqJ2tL4y4qKdqd74NNK1wTBeZHHHTBtD33TYbhJr2a3D5dWl8mjleYFndcQ1nDAx5vPpGGoKrIZDaViiq0I2q0OREnhBxnk3UoPJSyLakgqaRmQFUiaDsVIwyPzBlFh71VFz8ODAtPxMfQj+KIKeqTiUJgW3yFEhIfAaqwmff972WF/0/EUPD5/75rPXMM7y9F7mwCRr4FDYHUEsw+tccxj9egEpgrKbK9KlgIihM5t1Aisbl6GAPM4Kn7qv++SArx/BRKwmsyOpAKPZwUSsPp4jktyVEkFHmkFErD6SMuZbCypwCOrQAJWH1kpP/MbuhdYVSoX+LzvpVg9XpBYDfXoweoBuCBsdwysxiAsfpFNQWwFQMdLmEFkLZoihBD9AfrNHfS2LyPobgDhECA/VQarIiRBhSRoUAQXvt3CzJTEilUZfUihia21TbhmiH/49g+wtd3A5z7/MqqzM1jb2ICRilWEV69eZTA6U53F4sI8ZMnF7s5tZHI60ikNxUIRkiizT6o5MNljtdUmOwAbeioNTTcYfvZ7faRTaUxOTnDbv0OBSFHAildDUzEY9uE4Q0xWy9B0iduzNzc2YJoOFhdWoKkpbG3tIogUmDZYuUop9ZbtoLazizCwceH5E5iazEMzBJw6vcywjdLdPddnr07PI/uAkD1W9+s1hnpLi4tQNRndXgftdhuu40LXKS2+BFXTGZ6RQjHwQ1y5sYu3r2xit+WiORRhRyIcgWC3BEQxWCU4/LGC1QcoVo9bARwBqwS1SElL9gWkylREzFeLeOniM5ibyUMUhggcj1XMBMkVVcLS8ixULeJWfUVK4623ruLNn15GEElIFVLIFTNQVAH/4d//O/x//8//zWasFGBFAFcWNbZf0FSZtxXBhecPYZk2HNuNwWo2DVmUGbTaNo2Rh4iS7QOBwSpB1jAgBTBdBdT6HzCgJJhLylMKhyKYZw2HuHr1Jhbmp2EOTZw9exaUeE9jSp6pm+sbyKTTUDWFW/1jz2CZx0rXNX4wQDC/1+/HiluyKDAMfrjQ6fZYScu2EpoeK1YFuhYFeCEwdDx0TQeWG6HdNxl0RoIGWUnzZe7YFsxBD4Hv8oMFXVGgKmA/4IlKiW0Tms0WFEVntS6FVw0G9BCALDQkOATBJRkG2SuQPQHBUkWHohcgyGmEkjqCqwLDVVK2OqEIPySl/h2o+WmAVYaq9/FYpTG6X0AW+UgfhKIRpO2sMVhtb14GYI7cgj/zX2PJCT6CCiRg9REUMdlEUoGPoQIJWP0YippsMqnA41aBBKw+biOSHE9SgbgCCVhNZsLDVmAMVqmNfun0eZz+4jdxAFapFfaYFcDjBFYJqsb/xJ6NpFMliEdt/qoQwunW0NxehdW6CcndY6gahQ7EkNSqIiTRgCgYMEQfSjjA7JSEf/eHv4LqhI7AaWPr9ibsfoC/+PO/gx+oeP7CRUxUJ7C5vcXqPoJQ165eZuC0OLeMVIogZR/msI1iMYt8PoNsJsv+lgS+Bv0+Wq0O9vcbHPpjpLMIgwj9/gC+63PaOtkJEMhyhgP2V82kUwy6Wu0GJEXEwsIsXG+IxcUFbG9vwbY8FIsVlMuTaNTb2NlrQ0sVGazW6m2oqoYb11dRyKc5UKtUSiGT03Du/FkGWkSkCe7Zlgvb9hBQejopVlt1pFMGqtNTjKw7nRa6vT63/WfSORQKFeiGwSo5RVYZrr351iqu326iNRTRNMFqVV+Kx4QUq7Qzavt+nMGqSMpYRMindVSKWcxVSzi9MgtZdDAc1nl2ba3VMTQtnDp9AlFkI50WGYCnjQLW1vbwrb//AYcmaSkVk9MVCKKP5547DUUE6nu78KkF3qe0eTm2kaA3KCYushBG5PdL9hRxOz2NPc0RxyLY6nDAFNkqkK/uGKxSyFVIvqWRB1mOkM0ayBezzOvIzoFUq4P+AJtbm0iRAlrXsby8zCpT8lwlOwCyCUgbKcjkd6opKBVL/Dk/IN9WgT1WqSW+2+uxzy6xS3o/m8tza36r3eJ5TqBVGqknCbpTYFkAAZ2+hc7AQbMzQCDI/ABAUjKxN6/rYNDvsWo1kzYwUS7DdSjEzWOF9sTEJPuxOqR+7ZlsMdDrWgiCFIJIhRX6cMIQqpGGaqTgkQJekCDrRQhyBoqRgReJ6JLKlXxtRY3tAMh7lXTt4+XTAKuxHPVwq/9R02pSIhNcfb+F1PlslUJqVVGC2F3H/pXvobNJ4VVkBZD4ADzsd+HT/rkErD7tMyA5/8e1AglYfVxHJjmupAKPsAIJWH2ExUw2lVTgEVYgAauPsJif8U3xX+lZMSVi6dQ5nP7i70OZuOOxOg6GulOG6IN59rGCMG7UPwwwDv9Miiz20Axp27EVwOH9sa3mkd/QD7FK9Q5cpZ9IGSlCiRzIoYtu7RYaW9cRWXtQgg5D1Sh0WZUoke8hWQGIGlTRh+gPMVWK8M3f+TLOnqpi2NtDo9aEY0X4sz/7FkQ5h+XlkwxLB2YPuRypTRWsrl5DJpVCdXKKfVF7fQJMArfPGymVuQa1UhOkJB/OVrODVrMNx/OhqgYHVpG/qqqoKOTynIpOCjRqx5ckIGUQrHXQalHwkIHZ2Spcz2Yw1mm30Wi2YOhpzM7Ow3MDvHv5GoxMAc3OEO9duoFMuojtzRqnrs/OFpFKiUinZXzxlc/BsgYccKSNAofarS57rhLM6/a6fMyVSoXViOQn2h8MGeAUcjlUymXoRppb803Hw/rWDt5dbWCz7mO/baPT9yASmGOXAPoXtSrT/2K/VPbIFQSGfmQ/QLCV/iS14+HRJrBE6khWKR/zn7znpTn62NH3DvnzHrfVHLV/C6OWcPI3VUQBmZSCtC5jZqqIF86dxvVr72B2uoRhf4iNWzvszXnu3HPY3d3E4vw0yuUiUnoKnc4Q//DdN9Fo9+H6DorlAhaX5qDIIiYrJSAKYA+H7J1L52TZpFDtc5CYqolIZ3SG4WzPEYSxQpVMfaP4Z4KoluXBc8IYrLrkn0qqVQKz5JUqo1wpIJWibURQSPqJiD15m/UG222cPHkShUKBx5Vg/u212zD7A1Zg09inyeN0cooVq6SS5bAqVeOfyQqg0WjwPYN8VkuVChzXxc72Nv8umyaP1Vg5Th7CIK9VQWS1aqMzwNZuHYqWhqJnGa7y2AchfM9Fq9lgeDs/NwtZAprNGvL5NJaW5vmY6IEDhbEN+kOYpgfTBXz2VRVYpUrWGpKqgVdWVChKAUFksOeqms5h4AQY+kAk67D8CENXgC9oo/sIlSmeZ7FH8+i+eORedHfa1bGoqbvVpWwkfGc2HvcUjm0ADn/g6MyNpzzZtRxWrt6Zz/Gdmw+Wr02xu4bGtR8kYPUz/r39cZxeAlY/jqom20wq8NErkIDVj17DZAtJBR77CiRg9bEfouQAn9IKJGD1KR34D33aAqvjFk88j1OvfhPKxAuIOGU8VoMe9h08nGrNu4vTWd53z+wweBis0o/H0lQYIoVxkM1xsDpmaUedCuPdHe76pmOk2CpqjVUiG4HZQmP7Knq1WxD9HtTIZKgahXHS+siNFQK36QcQAhezFRG/9asv4pUXT6O1v4Zuh9rvgb/4q+9AlPMoFsuoFKklPOBAIsc2sbZ2C7PTVeiqwontBCt1Q0UqZUCSBW6bzmTSmK5W4doOdnb20Gy0EQR0rgJbApDfZjaTZtWjJAkMmUhLRwpYCi+ibfY6HYZxExNlBKGH6tQUqx3J45Xq/9xzz0NVdKxvbWNzdw+ZXAW/ePs69vfIV1ZjdeLCchVGitSHAV595SLC0EE6pSMk/0kvQLvd4c+RRyYdN6lyi8VCrLKl0CBzCEUle4MsB2wZqQxD09vbe7h6ex07bQnrdWC/0YPtRJA0GaFIdg0jsMowNRyBohhJUQJ9DAxJyRqBwnzuUvAdhur3i3Efr3k/kd6x8Cqe2yNnCZ5rUQhJiKDKEYp5A+efOw1JcLF6/RJeevECtjc2sb/TgK7qrBre2lzHieUlPHPmFBx7iH7fwtZuB+9cug7XddgyggLA2M/WsfA7v/MvEXg2bt64hkajjuGwzyFimqaw5QL9GUUBPM8ZAecIiqRAlmS4ro/h0GaVMshB2PEZrJINAwVbRZGHXCGNanUCikKJ8yLX17YstJpNmOaA2/UJylN4FSlV6eetzU32byVwSXCVAGomneFwK8syEUUhUgZ5vWp8TnTcrhewknJyaoqv3Y2NDfbBzWez0FQNoiTDD0MEITjszYsk9EwXaxu7bFGRL06yDy2dz/iaJw9fAskTExW2umjs19n+4vSpBUzPTPLvKTzr5uoaXAKjAdB3PPYSFiSNQ9X4vkXTTZahKkUgSrEtgJErIpB19B0fPiT2WB14EixfJVeG+DY2shghRTvdR9iD5EGevsfufA/yXOX3D+ZwDEw5Zex9Fqo9rUDjyB7Dx5r7Y4fjGKzyHbC3jtb1H6J9oFilpLAP/cWQrPgUVSABq0/RYCen+kRVIAGrT9RwJQebVODDVSABqx+ubslaSQU+7gokYPXjrvBnbftxkNACg9Xfh8yK1Rhl0l/sx9FQDDMZth4nXZ8mWB1TEYG9U8UogOR10dq9iebuNQheE0rkQvAthqr0EkgVO1aksdcqea6GmCmL+KUvPYNf/fpLqG2vctuxOfDxN3/7PYhKloN6Ti4vcijV1FQJ+/s7CDwH+WyGw6aGQ3MU/KMzJKP2f1L8EUs5ffoU/7y+volWq8vt3eQXadkuB/NkUgb7dDJQi3xuiSaFKlER8jwlGwFS2RIQI9hK8Gp2ZgbXr19HfzDAxYsvIp8voNvv49bGBvxQQjY7gT/9079G6MvMjKozZWSzKhTZx7PPrGBqsoh8LgOzb2HQN+NkepNaralNXUSxmOdWcbIuoJc5tDiZfaJSxHR1EulsAebQwTtXbmB1fRst28DafoBm2wQElcTDiGSaL4R/YiuAmFXFwI9mDbexs1KZ5hmxrNibc7wcB1XHQtzvuhB5zQ8NVgnN09wIoasCA72Zagm3blwBxbutLM9jd3sH/c4AhWyeVcDN+j5mqlN45QsvodNuYjCwEIYaNrb2sLWzyYpUUv4SiH799dewsrLEMPX7//RdOK4NWRI4bMpzbJhmH4IYIWWQOnSsZBTYakGWVZ6PzWYblB2l62kOG/P9iJXejuOQOBS5nIFsLsVWFLIqw/d9NOp19lIleDo/P4/FxUWUikX89Kc/YWsAgpk09rqmMVylsQj8AJOTk6x6JS9eAqtpw0AkhOj1uqyypvb8qeoUq2DX1zcY7uYyWQ7FIjgf0HF5HtteRJIG2wNur2+j07OQzpSQyhThuB6vRwFlBPXJw1VVVczMzPCDhFarDlkGTqwsYnl5YVTzBm7d3oAVCXAjCe3uEIKoQlENVsgGFATGMyMNQUhB1FJQjCyUdAGeENsAEOgdeCKGHilqYz/peOrE9wYGq6QUfQLAanynHoHVfgxWO+yxOmSFdAJWP2vf1x/P+SRg9eOpa7LVpAIftQIJWP2oFUzWTyrwBFQgAatPwCAlh/hUViABq0/lsH+Ek44VUYsnz+HUa78PqXKewSo3brNi6k4rf6wqPbyrh1SsHqxzt5UAgUdSuz2sYvUgMIvbdOklgVq5JfKYjFwMGmtobF2FO9yFgh4Eik73Y6gag1XOsY/PkTxCRUAMfKTlPitW/8Wvv47a1nUMTRvttoVvf+eH0NNFyIqCC+eeZaUqdVi3W3WcOX0Cjf09VpQOzQHSmQyMFPlMigxJSS1InqUXL17k/97drcFxXN52v2+yoo+8NhVZ4nVc1+Ygo0q5CF1T4Pkuw06CttRbTS3c+XyeFYykWr2+uopOt4MzZ55hb+XBcIjuYIDewIJuFFCrdfGXf/E96J/vHYcAACAASURBVJrMKtupKQrTcjEzXcaZ08tI6Rr7qjbrLVYjkl0B/UlwrFKhgCoNuzt72K83ueWbPDPnZqcxNzsDWU1hr9bEW5dWsVPvoO3o2Gj66PUcig+DIAuIpBis0otCmxSF7BpiZTIpoqmFfdTIPBrLe3hOHuf495npHx6scuY7zwtVonCwHFaWZ9DY34brDNjCoDo1gW67g0HPxGS5gn6P/rvHKuaXPv8ifM9hVen6+i7S6Rz2arvYq22ztcOrr76C+fk5fPe7/4ivfu0r2K/voV6vIQoDDAc9XpeUzqQKlSRS7goMz1VVZ9hM86TfG6C+3+T5YhgZmAMbIcszyTrCgSCGyBfSyBcyKJdzDEgJVlLwE4WmUc3PnTvPAWm9bgd7u7vc5k/zi65/smWg8aHPkYK5WCigUMjBtofsnxr7/QoMiwcDk6FptTrNmnZSrFJAlqGn2GdV13SGnJbj8IvUqT4U7Ow1Udtvsx1ANk/KWpXtBciqgOYaKVLp87lcDlMTE+wDbFl9FPIZnDt3FtNTE1AkAddWb2Cj1kS2OBGrYEMRsqpDEBVm+KEgwHXJ39eArKchkf1AqgQ1U4YTCDDdECaDVfJjpVfMH8NopKQmgs+3h/dXk95rGn78itWjnDRW3tMisFp3rFg9AKuEmI86sXyE74lk1c9yBRKw+lke3eTcnuQKJGD1SR695NiTCjxkBRKw+pCFSj6WVOATrkACVj/hgj/Bu4tBQPwij1UCqyKDVVpEbkuO4epoeSBYPQpOWU3FnprxErdeH5cU0qcO+WAeej+2AhjrZ48qY+M1CIRIECMBcmgBbh/1zcvo129CJKgadgE/7kcOR2CV/pvhKqkmJQmqKCJyXehiF7/5yxfxO7/1dXQaG3AsF6urm3j7vatwA/JwlPCNr30Z7eY+rGEPIgJ86bVX8L3vfefA/jOTodAg8oyNfS0JWhGs+tzFi2i122i3yAYghDmw0Ov2EYYEtclXNIIsSQxWKTyIFKGkWiSlaq/f5TZuUhEScMrnCqwkPXP6NN566y1sbW1jfmEO58+fR6ffY0jUbHVZNappWdy6uY0f//hNVk6ePLEARQmgaQJD4WIhB3Mw5BR68j7d3t5mwFuZmGArAKrv5uYW9mv1EYASMDc7ixMrJ+B4wJWrN3Ht5iZMD2hbMtb2LZiWjzCSYsWqFINjDrAiRfGhIeRwo3vMhcOKVRqjwwuFN4mUfs4epAErrQ/DrAeB1Tjs7NB0HlsB0AgSnCd/VSPFYV8CXEgiqTdthIHHMLnTasNzPKRTKezXdtFpNTE3U8Xy4gK/T/D73XcvMWAkBen6+i1IIpDJpPDNb/4eqz9JkfmDH3wf+/t7/BlNprAq8kOVIEvkpRlAU2VuxU8ZaVY3k2UEjZNlOTzf6ZIiBStRRCohgVVVFTEzO4VszmCvVVJLkwK0trePer2DpaVFrCyfgCRLuHVzlQE6tf57vgff81nzSKBVUSioSmKbgNnZafbhjYKArSlURYbnubxd23FRnZ7mNnqyEyDVK4VRkUcsq1ZllSFpfzjk8CjIGquZN7b2oWgZiLKOXK7A1yHNOwK7tA3P91kNSwFadAyW2QMiH889exJLCzNIp0kNG+DStdsw7RA90+GXKKsQJRVEsvlxUKgigg5JJ6iaQyCmEYppQE7BDWXYoQgnlOCSZQEiBBGtFwN2gY43vgXed3kokHpoC8etAMb+1u+/k/FsHeFTVtHeuYjiRxajh0RjK4DVH6KzcRkQzHvca5/gL6vk0D/WCiRg9WMtb7LxpAIfugIJWP3QpUtWTCrw5FQgAatPzlglR/p0VSABq0/XeH+Us+VgFFamAsunzzNYFSrnGNaQ/x+p3j4KWOUNMZi9Nzi917Efhm0Eewg68TLycx3FVo2tMSELEoQggByYsLt7aG1fg9PbAsI+hGjAiq3IJ9DisQ8lhVcROInBqjgCqx4yqonf+MYL+LVvfAFC0Ee9VsePfvxzDG0fvaHNSr1f+vpX0GnVgchDJqXihfPP4Vvf+muUSkUYhsHbzKSzaLe72N7ewWDQR7VaxcmTJ7gdu9vtctiQbTkw+0MGq1FIkNCPax2Sf2sJC/Oz7NnZbDUZtlLIled6DOUmp6rQFBUnVlZYKXjt2jXoho6vf+NraHe76PS77B0LQUa3O0S1uogrl6+x8tQwVKgKaQwdrCwv4OyZM9jb3eM5QG3je7U9TnXP53MoFIsML9durzMUljUNgqzgxPIK5ubmsbPbxPUbm9iutTFwgFrPx+pWC54vIhRk9qgUZZF9WelY6Bwf5Ld7PCV9bBnAw0/WAWFwBKzy+4cChu6vn2bueRTiHwarhCxJVcsBWj6yGQ2aKqHfbbENw8xMFUNzyGDcd110Oy24jsWq31MnljE3M4NCLguz38fffutv8Nxzz8AwNDQa+wwn//Df/gEWFxbwp3/6p1hfX2P/Vc+zUSkWGFjS/PR8B7oqI53WkE5nOFiM2u573QH7kRJQJZUnAVaC81EkshUAXaMUqDY5WYKmixCliJWgNOf2dvchCApOrJzE1NQ0tre3WIVKDfN0LbVbLVYT53JZ+J7HVhMEVukhQblYhKGrCEOfA7joOGkcu70+t/HT3CY4uLO7y6pq0vwSWCWwTHPUC0O0CcL6EQRFx9AKcOPWJoPVUCAv4gwrwUntSlDVsm04rgNBINgsM8BWJFI7k/LSxksvn8fsbJntSVxPwk9+/h7S2RLq7T7bUlBQFl3TZAXgU3IaNESyAVFLQ9SKCMQMItGAoKThQcLQi+CEIXyaWyOwyjSVwCopVh/k6XvsAw8FWg95rMY7eMBOjoDZo/N9DFZpO4c9VlmxmoDVj/LV+NStm4DVp27IkxN+QiqQgNUnZKCSw0wq8FEqkIDVj1K9ZN2kAh9fBRKw+vHV9rO25cNgdeXMBZwksFp+nnkowZXwIypWHwlYPWh3jX0nCSJFwgivCoAchZDJS9Bqo7V9E/36bQhuE1FoQoiGbDNIvpQHYJWUiRC5zXcMVsmfNaNY+PLLp/Cr33gZijBEu9nBW7+4jKHjo2/Z6HY7uHD+WQjwYA7a+PzF80Do4Y03foRTp06yVySpC0vlCtbXNrG3V2MVaLFY5DZwc2iyApWsAHw3YJVoEACO7bHikNTBBLVIJTg7U2Ww2mo1WeVoWfRyONxpaWkJKcPgQCwKmbp85QranTY+/9KLUFQVaxtrmJmj/Vlot/totgYoFSehyjoGgx4G/To8f4hiPovXX3sV21s7DNYI4NL+SBFK6lmCtXSsdB5Udz2bhWoYWFpYRCaVxtr6PtY26qi1TZgOsNk0sbpF6+sQJYKpJKgUICkqS/8I3B4JIXtIxeoYOxFXJ+gukekm2Uf4wV0p7A/CVA8Cq8RZieNTsLxhKIgCCjwjqCgjm43BIy3mYMBQlLxRRYSYn51BxjDw7JnTrHId9Nr48Y9/hPm5GQ4ce/65s6jX9xmMk6cpjSnNP1KIilGIXrcF33eQy2eQTeusWCXlKLXk9/omGo02hkOLQ6XIk5d+R/PH8ygMDOzPm8noKBSzUDWR5zqpnMkbt9PuYmZmAUtLK/wzgVRZiWE+KYAp2IpheiHPvyMVKyVAVSoVVEpFDtQixS7pOckKgASTZGPhkQ8rg1Vga2sL5sCEJMmQZAWaorEvaySKaLTbGNgeREWHIOlYvbmBECpkLcPWCfywYHIS9XqdbS0aTQrV0iFCZkuBbDoNSQoRhTYMA3j5C88jndERhBra7SF7rDbbA7Q6fXj0DGcEVm3bRwgZopoBJPJaLULUSwgFA6FoIBBJtQo4QQSamcHoFU/cWKp6HJQev/8/FEg9AkaPhlclYPWz9o365J5PAlaf3LFLjvyzXYEErH62xzc5u6QCXIEErCYTIanA41mBBKw+nuPyOB7VXWD1VVKsElilxGpqaSfv06MmfUfbt4+pre4Ktxq3/n9wxWq85bFDJ/137CjIIlghQshK1pD9UZXQh9lYR3fvFrzBHkSvjSh04hfZAASkBvUYFHOUEqlcxTiVWyVVpRBBwwAvPj+Pb/7uryGXCnHj+g1sbOyhVm/BjwSGktNVgk1Zhjznz51FbW8L3/vH7+C3f/u3scvKTxGZbB5v/+IdDC2bVYfW0MLyyiJcz2Gw6nk+J7l7bgDPDTE0HfZhpXOhlvGp6gTKpSIrdSkoiFSucbiUzb6byytxqruuUaiRgkuXLzGQOnv2GegpHY1mk30vl1dW8PNfvMPwtt+zMejZWFhYACIbnkfqwgBf++pXUd9vcH3oGHq9DkRJZO9Tgl2kINza3GZga2QySOdyqJRKcB0HjeYQWzstbO33YQUKdloW1vZ7DFYlSWOBcUDjI8qsFKVtHjdzuMsJYGRLMb5WjihWWUEoMPilJZ6bR20lHqT947lzLM0n3kY832n8CDITrBQFgnk+jwMBRbIdoAAyCnwiiE7qW3PQYxVn2tAx7A9Ywbw8X4UmA81GHTvbG3jp859Du9VgSwtqp5ckBe1Oh9vvCTZb5gDNeg0TEyVUqxXkMgbyeQqVCtDpdDEYEGDvwA8iZLM52A4FPgVwKRjK8aAoMnJZAq4R0mmdLQFc12LFKgWb6XoKC3PLHHR1+/Y6t9xTnYYWKaZDWLbFkJra7um8SSWaShlsS1AplzjgLAo8BIHHtgb0+z4rdyOUJyoQRQlra2u8P/JXpWtUkRTkMjlEooBGpw2TEqMUDZqRw9rGHvqmC1Un2wyyv/BQmajw/KD/X7m+uQlV0fhhANku0DynQC/AQa9Xx/kXTuLss6fgWAFcO4QbiOzdurvfhENhXqIEPwIHw5ELiKSkIMopCGoBglZApGQRiCkGq6RadQLwn2Owesdi5DBYfZ+Z9RCK1di1dSxMPbqd2Brgzu+ONf7f9ZXBc/TQ5w8Uq/fyWE0Uq4/jV+5je0wJWH1shyY5sKe8AglYfconQHL6T0cFErD6dIxzcpZPXgUSsPrkjdmndcTHweqJV78Ze6zy3/DHYPUQvGJwetwj9Zhr5aEfY8/Lo5+/21fz6NmP3yduOrYCiNEDWROIHNLCxyb4gBBAcn2IroP65rsYNG9B8rsQgx5DsCjwuY2ZQoL4Z5KuRtEBVCWIJovkVBlAE0ycO13FH/3b30beiHD1yhUQP7tydRV+SGE4NoqFDAc/lYopKHKE/do2NjfW8Ru//hvY2Nji9PZWs42NjW1uZSY41mq1cOr0MgcSkQKUU9AZ9kYY9B1YQw+OazEMm5yqYG5uBumUzonerXYHnXYH1tBmECvLEsrlEitgM5k0e61++9vfhqqpmJmdQaFU4NbqvVoN5coEQ6933nmXQ448R0Q6lUGplEYYEuRt40uvvx4nzYchhtYArVaD1ZkULEWenL1eH7du3Y7bwisVZLhd3IVlDmG5wNZOA1v7Jnwhg72eh9u1PvyAWtFVtgIAqYJpCoRxYNWDxv6+VgD3CBOKPXs/2NVzv2MYt6CzbJURYQiBFNGyCFmReQ4RZI7BLoFxF45tsy8tqT5VKcL5U0uYmSyy6pXmliID62s3MFEpMVglwLmzW4Ntu7wd37XR77YxNVHG3OwUqtUS0mmFVaGdbh+dTo+huqoabAVASmTdSHOYmO970FQFqXSKmtmRyRp8zAR8e/0e0pk0dGqDh8LXzn69DsNIw3MCBrYUGkc2E3QOuq4x7C1XSshmdbbNyGczKBVyDJd9atEXIwa5BGzJBzWVjsPayCOVIHA2k2XVKvmrGlqKhK/oDvqwvACRpDJYrTV6aDT7DDx13WALALom6Hur2Wphd3eXVdyl4hTbf/B9QCQorcD1TKh6hF/7la9DlyTsbO1gYAfsgby334blhfACAZbr833CCwJ+sAAoEPUiRKOISMsjlDMIRA2+oMCNJH4dBauj+L4jrfp3ezzTw5nD0++4gpXuL/dt9WeYf2cZ3yrpgYI43vaRHcSu0uOFHzWNHgyMw6vaqz9CYgXwwe4JyaeBBKwmsyCpwONZgQSsPp7jkhxVUoFHWoEErD7SciYbSyrwyCqQgNVHVsrP/IbuDVbPsRXmOFzoCLc6rkg9cDodl+pueDa2SD34xN0yxeNk9QCWHfFYHXsfsjorQsRg1YfkODAbNbR3r8Md7EAJ+5BCkyEYp87zyZBilcAqqRxj5WSsFhO5lVuMfOT0AM+sVDi8anEmh60NCm3qYG19G5ZDbf4eVEXAM2eWsLI0g7fffpOhmaooOHXiDNqtLnK5PP7hH74LRdZYqdnrDdiXc3pmAmTdSTCO2r8J5foetYBTwroD2za5FXxyagJz8zPIpA3eX3sEVslj07V9bs/P53JYWlrg1m3yQv3rv/lrhn6Tk1PI5fPIZDMM3bZ2dhmSkiKu1eyi07LYlmBqqsgesZ5n4fSpkxAEGf1+H91uG91em9uwKXRrcXGBFZX7+3Xk8wUGX9SOvr21CZV8OJU09uo91DseBp6K3a6L9X0CbqQqVbnVPZIENjZlmHlX8Nm9Lq+jzfx3KVaPhVk9arBK8J7garyMwOq4BV6K7Qx4TtE/zF5jsEsQjCCaKgLBsIOzJ5cxNVnGxEQRvmOi3a6zQjibTbOnbm2/jkF/wH6tkeeiXMhjeqqExflplCs5OM6A2/3bnR6azQ4/VFAUDYOhzesoKgFa8gwmpanCQWP0pygLrIDttJvQDYMDsCyL4K/PkJ+2QfYBjf0WW0voOtk2SDz+pFolpWqlUgJNmwgesikd01MTrBUPAze2LpDAvq8UMkXqW0032GOV7BFIoS2IEjKpLHRVhxv6sFwbLoneZQ2QdLQ6Q6xv1iCIGmRFZc9h2m+xWGKf1r29PYahnktsnvxuyYc4QL6QhiD6aDR38Evf+BLOnTmFzbV1XL1+G1oqBzeU0B3Y8AIR3YHFYD+IIoa0QQgIWh6yUQT0AiI1h0Ay4IvaMbBKZzoe++OK1XuE5x1OY7uHdQAp4u8HVuP774cHq3x/TMDqZ/57+pM4wQSsfhJVTvaRVOCDVyABqx+8ZskaSQWeuAokYPWJG7LkgJ+SCiRg9SkZ6EdwmrHCKm6vP/HMC1h+5d9weBULAWNTy6OCwI8ZrI7VjYebY6mFmnVhnNQ9iulmsEq+jx5gDVBbW4XZ2gCcNpTIhBJZHLxELe58MhTuEhEcItBKYJV+H587KRKFKEAhHeHUUgm/8rUXcf7sHPZ363jrF9eICHEKOsGxyYkClpemsbRQxc9+9iP20zx54gQU2YA9dGHoaXzrb/8O09VZuI6PWq3OYT4EhQgCU6t/XFzyuIzQavUZrrqezQrVQjGHqakJbr8ma4DDYNUeetyuTSrVhYU5zM3PolDI44033+CQIhrDmdk5lMplhqPXb6yi2Wwincmw5QBB4nQqjfn5KWQyKoM+AlrT1TnsbO+i1W6w9ycBO1Ifzs3NxUrIKEK5XIEiK9hY28D2ziarGlPZCnb3O9htOuhaIrY7NrY7FoNVSVTZv5ZUdASzx6rlBzH1T1uxGl8L4yj4EVgVYh9TGrfYJzYGbqTqZfUzzUq2DxAgCxFE30bWUKEoAr70+hfZb5XClzx3yIpVUi0PTRP9/gDDvomUquDZ06dQKqQwPVmAppOHapvb/1vtLre0UxgZAd++afH0IWU0z2Mx4oCsXI5CoCQ4BDEdhx8k0LwbWg42N7aQyxV5/VQmi1azg/29Os/9TDbHdhikGiWITaBV01TkcgT2XchihPnZahwgRY6lqsT7NYdDPn9zaDMc7XQ6GAzMkQesjJSeRtpIIxAi9C0TLqlG6WGDYjD8XFvfgx9KbFNAUJcCuVaWl/k63d7a4uO27YAVunTdkz2FpslIZ1RsbN3A5154Fl/+wouUUIXvff8N9EwPhXIVpkP+yyqD1QEfY8jXGV1vvqBD0HOQUiWAVKtqBr5owCE1Nz3oiCj0KgGrj+BrJdnEE1iBBKw+gYOWHPJTUYEErD4Vw5yc5NNegQSsPu0zIDn/x7UCCVh9XEfm8TyuMVxdOTMCqxxeNQauY4/U+Njv7romN8/DVgFxwNB4uStM6J6BRcfrcri9O4Zb8RK3lZNIjNqUI7gQ4MJu7aC+fh3eoAnJNyFHDqTI4WAen309I+pIZ7YX+3LGdgDx+ZCiMuR0q4mCimdPVTFXTePrX3qBvVm//fffh6aQOjDA1sZtnDm9hKWlaVRKaVy69AtWfl68eBGd1gDl0iRu3VrD9Ws3MDlZZYDVaDTZBzXFKe86pqoVbvmn1meCcc1GlwOmAt/nOhLoLFeKKBcLICtRAqZkJUD+qL4rsD8mqQYJwJ599hkUiwX2pXzn3XcYhlKY0PT0DKrTM9ir7eH69eswDAOO42N/r4VCvoDJqTyWl+dYEUserssrJ7F2e53Djii8iFSp1OI8OTHBrdrZXJZb3s2eiWajiXq9humZKRQn5rC508DmnomWGTFUbdohPIpYp1R3UQIxrZH0+aEm/2GFH/uckjzy8HJMIXjcXuBBYUP3sgE4sk7Es2U000dAn+dfrHYOQppPAqtxeeE0rCj2ZyX/VyFiv14Cko36Hv67f/9HuLF6GWa/i2I+g2Ixh063jTDweTZLETBVymOymGOoWillGFLu7e+h2eowYCTlM9kH9AYmBqaFlG6wzysdk6yIPAeMlAbLMrmVn68UVqEOcPPWOhzHw6lTZ9gCgKwFanv7HBpFgJcU1pqho02BUTrZT5BPq4FyOQ/XHXL7//LCHFK6wg8RFEXiOULeu6R+3duvQ5QVDlFrtdrIZbPQjRQ0WUMukwdkAfVWAzaFbCk6FD3DFhK317YRhDJDWdtx0O32MDc3j0KhgG6vi82tbXg+wWEDgqiwmpY8AaanK7i1dg0Ls5N4/fPnMVedwlvvXMGlqzehpQpQtCwgaXBDMfaxDShwizyDQwxdIBB0wMgBeh5iqoBIy8KDAidS4Icieykf9jkd3xvjwX4IxeqRyRp7OB9Z75hV61G96shudTSX6D2e33SXOuStengT1A0gxZ/g/Yj9dZAVQHvzMkWs8b3vAzplPNR1mnzos1eBBKx+9sY0OaPPRgUSsPrZGMfkLJIK3LcCCVhNJkhSgcezAglYfTzH5XE+KgIAJ565iKWX//VBeFWs3iMQeZ8jp/cPwOcIvB4PFDq2/oN9Ng/vjzwER6pTQlHsu+oDkQsI1J5vorN1HYPabUS2CZnalREAoQePA3d8CELIwIsVq4db0gnQsv9nyChtvlrA4kwRgV3HV1+/gBPLy/jxD3+C3Z096KqGVqOGkyfm8MKFZxCFFtZuX0c+l8bK8gq2NmtYWTmNv/jzv0QhX0IYCtjbq8E0STnrI5U2MDlZRnW6AkEIMOj3OARoMLDRbHTYQ5Pgma6rKJcLmJqcgKpIaDTrnCbf77kQkWJIFFBKvSLi7Nkz3J5Pyw9++EPcur2BUoVa9qexsrLCtgHra+uoNxqs2NvbqXPLeLmSxfnzZ7l9/caNVUxMVlmxStCZ1IqO43CgEG2b/FxpbmxsbCD0qK6ksm2gOj2F8uQ8NrYbuL3TQb0TYKc3RC8Q4fpkuyBAkOTY35LnQzjCUveJl+LAKCn2kByDyuMglTZ3aBNj79bxjHkQWKXPHQH/tJ/D+zisih5ZATBUjUg9SUCeDm2saI35K9VtrGIlkEVjpCoizH4Hn//cBZxYWeC5k03ruHbtMmzHRDpjQJdkZDQdk4U0FqoVrCxOIZdWGc5v7+xx278fRlBVUrl6qNUa6PUJ4JdG4xLB0FUUS3kMhwOG9RSwRfYWBGCvr97kPycnqlhYWEQQ0njfYhZM4WmkOiU7iVKpjP1aDZ5HCnAgmyMAnGWwGnk+FudmUCiQhYHDylWqh+OSLUUaW9vboCcAnkvq7H1WU+dyOWRTWRRyRfhRgK29bQwpZEtPQ9GzCEUdt25vIQgICYrwwgCdbg+6ZqBULkE3NDTbbd4eyApAUDhUjILZVFVimwQhtPH658/hmRPLaLQGePfSNew3+3A8AYVKFbKWZhBNAJkU74HnYuhEcHwBnmwg1DKQMiWImSJCKQUnUuERWA3HilXG56OgqHvPWb6tHZufx++Ux8Hqg+YnW18cDrPiB0Gx1cQBzD90P6WjjR890MwTIPVisNraugwBJk/QBKw+zt+8j8+xJWD18RmL5EiSChyuQAJWk/mQVOApqEACVp+CQU5O8YmsQAJWn8hh+1QP+g5Y/VdA+dxBm/ynDVZjLECt5CRYYw0XQ1VZCiAKLtqNLXS2ryDs7UD0fIiBD4nVhT4830UQxa3bMVglqHZHYTtGDvQ7VZaxMDOBQkqB2d3B82dm8aXXXkGj3sCl9y5hf6eG4aCL1774Ip5/7iRarR10WjVUpyqYnJjC+voucrkSvvfd72N+fhG1vTrDsEajBduyOZRqYrKMyckCiqUM+r0up6yTMrjb6aPd6nOYESkCqa27OjWJTDqF/f0adne3YQ0jiAK15RPbJMPIEDOz01g5sQwjZeD69VW88cabHCREasUTJ04wgCPIRYntFKi1tbnDkOnMMyusWKX97Gxvo93uob7fRKlSgSyROpJq5zEkm5iYgO95HGAlCSIK2Ty3qefzWUzPn8R+c4ArN2vYadqomQ7abgiX1IlCDM2CkaKTi0+89Jjq78ikPwRWCXYeT0BnKPq4gdURmI/PIwZwFO4U+B7sYR/LS/P4z//r/4LV65fxV3/+X7G2dgOqSlpVH3PVaeRTBnKahOdPLeG5ZxYR+SauXbuFdmcA2/UZUlMYFAFCCjIb9E2Uy0VUymUoqsRglUC7z3MpVtTaloed3Tp6vSErjgvFMsrlSWxt76DZarOi1A9DBrE0dyqVCTTqdQ6OonEiH1hS1opCSAQW05MTqE6VEHhDBpvEVodDl71VSbFKWJkUpfQggcAuqU4nyhMo5oqwPAcb25vomRaMTA6qkYOoprGz24TngedKdzBgz1ayLqD55zSM1QAAIABJREFUmy/koOkabt66zXA5iiTIUuwjSyFvuVwaw34LF04v4vTKAorlKq5eX8Nb715FvdlHoTKNbKHCvqpDy4JHNhuIGOTabgQrEOFLGsJUHmKuBEHNwxPID5bsAOQD9WcMy8fq5SN/zeUfPg6wGj9UGO2Ld0D/Eh4IVt9PsfqBk90+1W+hZOefZgUSsPppVj/Zd1KB969AAlaT2ZFU4CmoQAJWn4JBTk7xiaxAAlafyGH7VA+aAMLJs5/D4ksEVp+PwcFRF4B7H98hUBljgGMrxTztyPKwilXmCtz2H1sBEFiloBZZDKDIAZxhE9trl+E0b0FxmxCDCEIQq085sT1wGTrRUZGy645yK058Z/XqKP2d1KFTpSIymopeaxtTJQ3f+NprmJmewKV33sOlt9+DJgt47pkT+MLLF7C9fQNbG7fw0kufg66REnENUSSz2pBapPs9E67jodvts/ckQVBSolYmslhYnIHv2+h2WgiDiEOFzIEDc2AzICO4WimXuMW72Wxga2sTUaDC96gNO/aGDaMARtrg7S4uLbAX6/e//yNWI3qei0qlwkD3K1/5CitQb964iZ+++Q6HEn3lqy9BUQVMVMrc4r+xsY3Ll67i9JmzHD5E4JbaqG3LYuUrQa7V66uwBkPMTs/A820Gu8snn8XQEfDzy+vYqA3QtDw0bArFIhiosFo1tgJg+vhQYFVihSK11MeA6bjC76HA6pE0oLun7cMpVuMDjxvDx4pV+pPasg8pVo8pYOnjkiiyIvnUqRX8+q/9Ms6cWoFt9/F//Zf/E81GDbIUYXlpDsVsFna/h7wq4JWLz+HC8yfRqK1ja7sO1wXa3T76A5NrSNCRWvcpVGx2ZhqTkxW2iqCxJl9VAtEExPuDHkP6wYAgvcEeqplMni0ASO3q0aBQYJssQVYUvk4o5Mp1XKyvr0NRFFbcTkyUkNJVWP0uFudn+DoIAxuZtIbAdzEcOuyj26HQqzCC68WKVbIiKJfLqE5WUcjl4XgOtvd20Or2oaYyMNIFSGoa9WYPEVRYjofdWp3VpVRXlT2EDcwtzGNtYwPNZhuSpPEDCFkmqCuw2lcWApTTIs6sLODUM8/j+uoart1Yx+rNLQSChonqPFLpDGzHheMM47EUFLhuiL7tww4EeFoGQq4IOVVBKGXgRgpcKAfqzzuK1fEkHt2QRne0jwOsxjepwxrTkcXEfRSr8WykQD8B4kix2iErAME8sDz5VL9ckp0/ERVIwOoTMUzJQT6FFUjA6lM46MkpP30VSMDq0zfmyRk/GRVIwOqTMU6P01EegNWX/xVQIo/ViFnYXW2k9wyvOnQm9wi7uuNa+MHPeOyEStAgDpoSoIsitMiD2VjF1upPEQxr0MhP8FCYELXfE9ShAKuRf8AhIdjBVhGxTQCgKjKK2QzSqopOYwe66OK1Vz6HF198HvVaDT/95zchRQGmKzn8t7/5q9hau4733v0F/sVv/jdw/QA/+dk7aLcHbNdKUJGSyHd3a/DcgH1WT506gWIpB0ULsbg4jWq1hF6vhX5/CMfyYVkefA8j5WGAbDrDHqfkgXrz1k1Igg7LChjCShKpFANYtgUjreGrX/8SJ7xfuXwDm5vbMAdDVvcR5Mrn8/jCyy9zONEbP/4RbNvExYvPQ9VETE1W2Btzd3cfP3nzHZRKFZw69QxESUCjsY9Gs4ETJ1YwUangxs0bqO/VMD87h3RGR7vTRHV2CcWJGby3uoNLN3ax37PQJcWqT9BaGHmtkgIwXuIQMo4nO5gIx20m2ApgpFa912w5DlYfps/5fiCfwe0R8k8kf/QLgu58gPGfB7PmmIcw+d6S+pOAtCJJkBGivreDP/mT/4S19Vt4+62f4fd///fwX//s/8Xu7g4W5+eR0nX0Ww2IgYfF6RJef/kCTixO4dLbb6LTsyDJBs8f8kmNBBGpVBqqpkDXNczMTLNlBAWNERgd2haDcFZnElztDaGpaQ5dy2bzcL2A/VoJgMqaxiCVTIfJy5S8UrPZLB87+efSQttdnJ1H6LuwzC5WFmcxO11BypBhGDI6nQYJWaHradiOj6HtjuZRjYHrzPQclhbnYOgaBmYfO7VdtHsDpLN56KRYFXXsN7vwIhl9y0W7ZzIAtRyXa50ydMwvLHDo2nuXLnP4FD1QCMIQhq7DSOlIGzICq43zz53k0CtSXbe6Fv7xe2+iZ4YoVuaRzeXY/5XgM3kki7IM2/Ng2R7cIIIj6ZBzZajZSQQSea3q/BpH2/H9hu87R0HneF7eNRdHoWZH5+1Rl2lWYR/+wKG2/3vN97GC9S6l90j9TQ+MGKzyPBYTsPrBv2KSNUYVSMBqMhWSCjyeFUjA6uM5LslRJRV4pBVIwOojLWeysaQCj6wCCVh9ZKV8ajZ0HKySbyRBQoYAhz0tmSa8v2tfLLg6/P5Y9ffhSxkDjDhUiMCqFkTQAht7N34Mc/8qxKAHKSJVWrwQYyDlJ4XicHgVkdMDkWFsCRBra2N/WPIvJCWcLssoFwpo7W3DNdu4eP4MPv/i85islPDTN/8Zg3YDpxan8Stfew21zZu4euVdfP2Xvsaw5rv/9GNAVCAKMlRFw8bGFnrdAaeeO66HanUShqEAoovqdAmnTi5AVQWGYN2uiR69eiYrSCkBPUNt+JUKJFHC9s4OmnXyYXUZwAqiClmRsVurQdVkfP2XvwxNTWFvr4mbq7fR6/RgWRanvNOSy2Rw7tzz2NzaQLfTZLBbKuU4AIv2RxD45z9/F5YZYX7+JOYXqnB9G5tba/A8B3Nzc+h2uwxWK+UKJidL6HZb0NIFzC6sYLM+wDvX1rFV76FtenC8iJWIEFWEUEZjF9f8jl/ueKyORPEcqEFpPtI4hiTBPa41vo9N612z7AFhaXeD1WNb4By1o2FqMWKN5zgdCo0RXS90wKokwBv20K438JWvvor/+B//R9Tre7h2/Sr+6q/+km0CivkSzP4ATr8LTYpwemmawWo5r+Jnb/4T/ECCrKbY25eUyLQnCiObnp6Cpik8n2Nf4wiu66DRbLFylEoliTJkSYUiG6ycNoc29hstaJrBgDaby6M/HGJ3b48tIwisUp3J8qHX6zGcJaOCfCbL6vDANXFiZRbLi7MwdBGKEqG2uwVJ1mDoaZgWAWURtu0w1LeGLubnltlqgiwPSEFLIWoEVouVSaSMHNkfY6/RRct0OGSK4GooiOj3zVidHobQdR3nXrgAgj3bO7vwvDhsi+o8Nz8HhVK//B7Onl5EdbLMKmHbk/D9H/4cV65tQ09NIFcs8vmSMt33Q0AW2XfZdl1W2NqRgkjNQMtVoWQm4AkpuJEBMg+hF9X9fp6oDw1WD5kCH59vR1r/73GLjFWz97p3xr/n+Te+6SVg9cN/ySRr8rWWLEkFkgo8fhVIwOrjNybJESUVeOQVSMDqIy9pssGkAo+kAglYfSRlfKo2QunrK2dewNIX/jUrVsdgdfx39nExYgHfJw9WmSJEIsMeLfIxbO5g8+qPoPkNyBhCDA6BVRHwyePyCFgd0QlmZDGUYr/VkRWAJACGpiFjGBh0mrC6LVw4dwZnTi1iaWEGO1vr2Nu8hXOnl/CFi8/h1vV30azv4dXXX4UgSvjW330HxfIkBw2RSvWNf34TsqigUCxBUzVWGIaRDwge8vkU+5xOVyusxiMI2usNWKG4T+3Uvo+UYbBidbo6zarFGzfW0OkM0OuSKhGQZBXtXhearmDl5BKef/48Bn0b165ex97uHhqNBgzd4GGTRQmLiwtwXRuua6FYTGF2lkCvympeVdaws93At//+TaRTZXz+5fP4/9l70xi78vPM7zn7OXdfai9WkUWy9261W1bLGluaaOzJeMFkZhLbY48D58N8SWIjQZBP+ZIAMwiQAMF8CpBlPgUYIJhBkNhGMplJbMPRSC3JktXqVqvVC8kmWUXWduvu9559CZ733FtVZDebZKu6xSbPlarJqnvvWd7/e251/87zPs/CQhUpGID0toxhW6aDyWSCcqksoJlhTkmmodFehlZq4PpeF2+9u42d/SHcIEECDXGqIVMMpOK3yvonyEjV7ikzzVPUT4/aC7B8hMEq65vbFiiQIK04wrh3iMsXNvHrv/5rePXVL+Gf/bP/Bd/57rcFZHNdOXZPeGkiw/pyG1vrC/jCcxdgKAGuX/kxdKME14tx9do16JqGi5cvY3V1VfxLwygU2E0rBsLMw04HR72+QFNCfMJOXstZooi/6mGnKyFiiqoDqi7+qnv7hxIOpZuGwFTCvvX1c/J3/nsdLShoUFq2LWSJhwubK7i0dU4Uq8gC7N7eFrWqZZfheSF004Hnerhx4yYCP8WF85cErGpaivFkLMfY6fbRXFxCs7GIKEjRHUxwY/cQhlODF2cYTV0MxxMYug5DVeUagKrhS69+Gd///vfEnoDnRbhKBWq7VUOzauDcWhutRgVbFy7gg5v7uL3Xx19843VAq0A3bVRqdVGuEkEmvOYVCFjlZ0OUGYhVC4rVgFFZAMw6Yq2KWNERQT0VyffRvwoeFbCa52fNFKvjbQyufhuD7beBWXjVg6i6n6hfdsXJfmQFCrBaNEZRgUezAgVYfTTXpTiqogJnWoECrJ5pOYuNFRU4swoUYPXMSvnEbIjQYuvpl3HxK7+D7BEEq6LcosdqmkCPJ9i58ia87gew0gG0zIOWBsdrRc7F4KogDGdWADn4OlHe5l6Z8j8ZT2cwlIJquYx6tYqD3VsYdA7wxZefx/raAupVG+1GGfs7V/HshTV86eVnsXP9PYxHPVGCcgt/+uffwMLiioxeE5D+6M0fo1aro1yqwLIsUZaGEqKTSABQkoR4/rmncPHiloxhE1pSFbqzs4PpdMKEKlQrFUlzj6MEve4It28doNubYDqNMfV8+FEMRc2wsNjCS194GY1GG7d3bmP75k0BZIRTHJ0m2N3YOIednVuo1Uqo1S2c21iGaSji08nEdcuo4F//39/FoBfiuRcu4aWXn4GqeRhPOuh0epiMPUymUximhVq5JHXSTBspNJQaC4h1C2+/ews/ef82BmNPEtah2TLuzdfkcDVBmgT38X28c3Q6B6snj3zN7n1Z3j0yPV/ne73jforBXKx6WrE6B/MnW8wVhQo81xVF7r//W78pYPWP/+SP4boT/P7v/x7+7M//FFevXkGaxrAME7qqolUtY2NlEa2qga31NuJggM7eDVh2BVBMBGEgvcOReNMkmM+QxDFoc8H+pv9obzgUsM8AKdNyBIATclbLVXmelgwEjISrVHxTPT2euPDCEFPPw3g0FrBKL93xeIzt7W2sra4ijSO0mzWE/hjrK225DlrNMkJ/gs7hLiy7BNupIo4zUa+ORxMBq1GY4eIW+/ocFIWerxMcdbvYvnUblXoTqysbSBMVQQxc39lDZziF7lQQRAmCOJHzI1hlPRlctbyyLGpa1o5raVkmhsMRsjTEhY1lrCzWUStbch2++/51TP0UP/jhVex3JtSiy3YZ3rWwuEg5L2Kx0PAFSseZhhgGUq0Es5xbAkRaBZFiIlL0Y0uAjzYCmFkHz5jmvBs+rHA9ZS0xV8Ce6t/79d+DKFbn/UcrAO0YrP4YgFt4rD4xv8F/+hMtwOpPX8NiC0UFPo0KFGD106hqsc2iAo9YBQqw+ogtSHE4RQVmFSjAatEKD1MBwgCC1QtPfQFbX/kdUazS0/DYm/LeAtVZ1srHvOA4AOgUHPsYxatwirtmX3kcKsdc0xRK5COeHmDnyuuAfwQtHkJLQ+hgSFX+EBuAMEAURfmorK7NlJBEqLlSlTDzJM6KwTYQ4FW2S/DdCY4O9/HMU1uoVSzUKybOrTXhjzr4+RcvY2O5AXfchTsd4pmnn5ak9T/782/g0qWnxZf28JCBU7tQFB2NOhVzVTiOhV7vCFGcp7d77gTNRh2vfvkVCQoKowBhHKJzeIgxvS9dVyDT+c0LaDVb6HYIVjuSpj4YBhiMpvD8EJZjo1avwC7ZWFtdE3XnUecInU4HWZpKDQiNt7Yu4p1330e1VsLicg3PPbcFVYmhaRmmDA6CCUNZwL/6v74hafO//CtfQ3PBQJqNEQYJDg+72Ds4FJ/LWqWKSqkk4+Xi6+iUoDkldPshtm8PcGuvi6P+BGGmw41UxNCQaSZ0jXCcCfaxAB+u892tkKtVT8jT3f6o+ardu99OAofyXrgfWL3vdXI3WP1wEttxuBoh4n/9j/4xrrz1Fv74f//fYJoG4iQUf93f/Qe/g3/6T/8nCSOrVStQsgSXz2/C0QBLDfH01qrYWYy6u7DLVZQrjVxRzfF+TRNbhzCK4E49Gddnb0RJKiPthKZ+SMie93m9Wkev10fghzBMG5phicKZiNrzA0xcD2PXx2TqYjAYSo+88PwLsk3+ex3tCkJ/inOrywJWn3vmIhbaFZRsDZNxF4NeB4bpwHLKMM0SVNUQ+L7Lkf0wxfnNi7h0aRNxTHV1JF697125hpW1DVSrTagwMHJDDKc+rt64hUpzEWGaIQjpNezDMk2EYQTX9wXkv/DiC3I9DIcDgcqsw2Q0wPJCHZcvrIuq9qUXn8feQRfd/hQ3d3rY2e3DjzLEKW+oaAKnK/WahGO5rofp1EWUUcWqIc5MqEYJVm0ZenkRkWYjUC3EUJFkyky5mmuuT382iZmIBOAdY9UPfXbxpsXpfn5YK4C7+/MEtJ5YAeQfl6pci9r4JgbXqFj9MZBO79vexQuKCswrUIDVoheKCjyaFSjA6qO5LsVRFRU40woUYPVMy1lsrKjAmVWgAKtnVsonYkP8j31N07F56UVc/MrvImu9kHtGZrPYqYca/b+7ZB/2WP24MKGPAqu5WjWDniUwEWL7yvfR23sftuLDyDwoSQgtvRus+gKMCDWYJk4wm9sJ0AjgFFgVI0XIawzNgCr/yyTVfbHdgGkAJSvDUttG2UzwtVe/gJV2GZE3lGCfF198Ebu39/BXP3gTzdYCOoddhEEso/0MzCmXK2i1WlDVFJPpUEan6SUp56OrWF9fxuWnt7Cw2IBhaRgN+hgMevBdTzzv6tUaXnrhJbjTGDvbhzjsjLBz6wi9wQS9/hi1eg3NdlOUkFSuLiws4NatHfT7fZiGKapVfq2trePatRswDBXlqoaXf+4Z6FoCx9ZFGTkZeaiX13Djg0O8/oO38Owzz+LlL16EUybKZOlU9AYD7B8eInB9mLoh5+bYJWSGhkynQpUp7Dq2dzt49+o2OkMPQWaKjybHq+lFahM2RpEoie8PVud+uCc99aiBVfZymsSYTqf4d/+938Qzly7jv/8n/wRVx5GwLq7xdDrGH/zhf4S33/4xbt78AL7volKysb60iCxwpYe3Nhbg6AniYDgLeSqLryghtK7pAlYJHanWZOAYvXypUvVD3kSIBAByPUzTEuWz7/pyS4PWFKpuig0AwSvBKkfuJx4Vq74oVnkT5enLlwXg7u3uQtMUhIEr3qW6EuPZp7fQqDuwDEL4HqbjAUyrJHBVN2xEcYajwy4ODjpIUwUXty5jbW0RnjcSH9dur4cr165jbZ2BVA0g1TD1IxwNxuhPPCSqCS+IESapnKNpGAKMCY513UC1VhG/YT/wxeKDANjzpihbGi5fOIckmuK5Z5+SUKr9Th9HvQDvXbuN/sBFqtDuIr/2nXIZ1TrDszRRrHKfES1dM1pWmNDLC7Dqy4itKgLVQSTQlZ8GgujlnydgNf/+kQSrV1/DYOftAqw+Eb+9z+4kC7B6drUstlRU4CwrUIDVs6xmsa2iAo9oBQqw+oguTHFYT3wFCrD6xLfAQxWA0CwHqy9g6xf+vlgBzFnqw3uqnj1Y5THohL+xh9jt4trb30I83YOtJ2IBoKcJNEpFZ49csfpgYFWgraqIl6XCkXUGYxkGSiWOVI9ldL1WVtCuqdg618IrL1zE5koL3rgLfzLEl770RVy9+gHee+8aSqUqbtzYgarqmE5cJAlgW46krgfRGIqaIAyAw04ffLJeq6JUttBo1fDUM5tYXm4iinyMx0MEno9+tycWARcvXECrsYpbO0c46k5x2Jng+o1dfHBjH81WDecvnEeShtD0DKurK+KVyZHuSqUiQI6QfGlpBR9c25bt15oGtrZWsLLchG2poozsHvUxGYWolZdw9f0Odm4e4iu/9AKeeW5dFKyEbZzuPzw6wv7tfXgTTwCY4zhI1BSJEiPNLKSw4Cca9o7GOBx4GAUKJkEsPpqEgWqmiccoYe9pXn88zkxjho8RQD8KYPXOwyNYTQSC//N//i/w3/03/y1uXfsAZdsW5Sfhqh94+I3f+FW0Wg28/vr3kKUJqhUHWpogCz2UjRgbyzU0KgaYb6boOhIZ+08FejKoLE1SDEcjBL4vXsP0vZXx+SgRtSrVo1wL9stgMICh6dB1UxSr9F/lVxByDD6Q9wzGVDxHAoRZ76cuXRJoePPGDVQqDtzpCLahYGWpKf6qjboNU8/gTvsCXWkFoKgGdN3GeOxhf/8Qw+EYtlXChQsX0WxUBKwS5lLJu3NrD+3FZThOFWkCsQLYP+ojgo7e2EMi6lAI8CS0D9kfUMUPlXVkaBd/r/EGyOHBAegraqoZnrq4gSgY4+LWhniy7tzex8RTcGOni/3DAVwvlWPQDAOKrsG0bVQrVQlFcz1ahSiyXwLhzK7DrK9ArbThGxU5tojQ9UP9SGSdf96IjvVRU6zOwSoD/e4zHfBQvyiKFz/WFSjA6mO9vMXJfY4rUIDVz/HiFYdeVOBBK1CA1QetVPG6ogKfbQUKsPrZ1vvzvre5YnXj4gsSXqW0CVZzWsCkcY68ztmBZD3lREF+9pGD2XeAiDsVq7lf5cdZB+TqSNnFbKeESpYKqNEYnVvv4XDnTejJAIYSA0kAY56MPTsuqvwCCWqKRKQqo9TafCSXKshctZpLMSHwUdST/FFKlaGOhXYbe3u34XtTLDRslLQQv/y1L6JdN/DMxVVk/hD9oz18/a9/De+88x7efe8aLKssvpasXb83hKJoEiZkGAY8fwjL0hDGKg4OBwI7bYehVjrKJRNbF1dw4cIybMtAFPqIqUT0PBx1OrAtC5sbTyH0FXSORjjqjvHB9du4cu0mNM3EMoONdKKeGLZtoVQqYXd3V0KxKtWK1LLVaos6kXYE9YYNXU/wpZ//Ahzb4EljMp6g2xkgywxYRgM/efsKLDvD889fwtr6iqgGVV2HGwToH/UxHU0QBFGuiE0ThEmE0dRDEGcwS3UEqY5xkCHMLHhRhu5wCs+LEUcQn894ZjUxH+uX+s8X/UPtcTJ//yBg9e7r8eOsA+577d51LHcGFuW9HIcBep0jfPdbr+Hv/MbfllF8TTx9CUZDuO4If/fv/W1Zoz/9038N35ugVnXQrJTp8Im1xRoun19Fu+4Q5YmSNE4SUfjOqR3rzBH2MAylT6M4FSuIDBp0y4ZJCws/wNFRV6wfCFl1w4Cm0Y4gE/g65vg7XRgUDb3BGK4fIAoj2c/GuXU4toXt7ZswDA1x6MEyVawstQRelhzGbYUI/DGQ0WKgJFedYZRw1B3g9u092X+9Vsfa2jmUSibCwBOlKNWnB4ddOOWahF5lhOsJcNQfiU3ErYOuKGo100IU8bxV6S32WzCzslBVRSw9NjfOoT8YwJ2MYGoZnn1qC9NxF1sXzkHTDezc2sVgGmHsprix3cF4mkKV8C4NiqrK3xnyxT+TOBOgStUpQWukO9DKLWiNZcR2AyG9VqEjzVTxdz555GCVPyL8Pf3IFa0nr2XV7rQC4KtPnj+5oTDbysf4B5+8M7cB4D9yf2h2Jc2SNajjGxhcfQ3DnZ8ABVi97+VdvOCkAgVYLbqhqMCjWYECrD6a61IcVVGBM61AAVbPtJzFxooKnFkFCrB6ZqV8YjZEAEPF6vkv/zaU9ksCHTMl12Udwy/CVH6lM7/B2YDs3RzszlH/2ZvmlZx7Vn5MZefjtvPtEl1oTJMPurj+k7+EN7gBR3OhqymUJIJKH8p5vhBBVxznqd9hKHtRDSouVVGmCoogSDmlcJ0HyEiqO/1cNVXAFEFkf9DHSqsGDgZ/9RdeRLup4fJmG0sNE3s3r+JrX/0l7GzfxltvvwtVNWXMn6rX4XAiytWSUxVoG4UTAW3TIMXB0RjU47G+lgEJxjq31sDWhUU0alWoagZT10EpXfeog36vi1ZrFYuLm5hMPAxHLvb2j3Dl6k0c9YaoVBrQDB2aoUqoUalcltCjd955B+2FNtIsQaVSZnYP9vd3Ua9VkKURnn32MlZXFolkZMR62B+LXyw9XfngWDjH9hke1Gq3sLi8AqdcEZsCjprT1mBKmBoSZEcYuRN4cQDQnzLTMI0AP9ExnkY4PBohFYxoCOSLUtox0AMzkZrLmssa5mskfEka4K4wq/t4rH4WF+wJXOUBp0iDAONuD//qj/4E//i/+kc46HSRZAR6hPQZBqMj/MN/+Pv4y+99B1evvIcMITbWl7G21EbVttCslFCxDBm7V7NAVKqaqotSlTWgTylVvgSXQRAiZP1IJlUNpUpNVKlTPxD7CVpeECASTmq6LkpVQthuf4CpG0DV88Ax14/QHwzlWqY6e3VlGZapY2/3NpgdRfdRQwMWF5t46tImLDNDHE2QRC7YmppmIU01mFYZ+/tHM3/VGPVGDSsry9A1FUkcCdiNkgSHRz2Ydhm2XYGimvCDRHxegxTYvn2AIE5RqlShKprA3vFkCt1k6JuVq5vpZ5rEqFYrOH9+E9vb14E0wAvPXkZn/xYunF9HuVTG3v4hbh10oJeq+OB6F/1hklsBqCp0Wn2oOWxWVF1MP45vD2UpAtVEalWgVBeRVtqI9ZLA1SzVoGS8Sk59iClE/OzNuVVA3qunPVjl2Vlf36svP6nn6txrlWCVqujcY1XPPVYJVm+9MwOrd4a/fRbXR7GPz2cFCrD6+Vy34qgf/woUYPXxX+MbtVpJAAAgAElEQVTiDIsKSMhB8SgqUFTg0atAAVYfvTV51I/obrCai0oVpMqJ3k+g6mcMVgUccNQ/DTA6vIadKz+AnvThqPSZTOQ5gtW5kpaQjt6q9KGkuo8PTVehEa5KuM+9wepxQrcIETOEEZPXu1hq1FBSY7zy0mXUy8DqgoO/9sVnsXvzCl587mm4kyl++KMfI04gYJVA1Z36MAxTVKwERXEcCCAbTEMc9saIsxQK7QeyEEvtOi5vLWF5sYRqpSyqVY6SV8tl+J4rgHMyCbCwsIZqrQXPiySoR8BqdyA+l/SyJEDOfShjrK+v49133xUQFSUR6vW6gLPbt3dQLnEcuoQ0CfGln/85OJYFTVUEllINyOPl+6jk7XV7s7H9TBSE6xsbaDfbAveYBE+w6gf0TAUyenOmEYYTXzw0g0TDNATGboje0EWU0MvSgh8lSAixoSBO8wAgCZli03EtZ+FluXjvzvCf+ylWz+o6m6Fd2dyditeT0e/8DDKoSYpgPMR/9h//hyibFv6H//F/pp4RpsnQqRRf/PmXsbTUwmvf/iZq9TLqNQftZhWOqcM2dNgM9YojKFkES1dgEIjO+lh8VuNYPGnlhgHT7OMUumYKiKRStTcYYuLmQU+CRJNEvFZ5fGGcYDL10BuM4IkK1BYA57qBbItBUaWSjYV2U0DoUecQOpWdvGmBFOc3VrG5sQLbgtgAZEkAy6D600QGHUmiYn+/i/39fQHCS8uLWFpcQJYl8n56vHpBKGDVmoNVjWA1xmDiiiXAyA0wZICaZsA0LIRBDn0tx5FzYjukBPCEq2mMjY0NOLaJo4NbAlb3d7ex0GqgVq1hOB7j2vYtmOUGjnoh9g6n4lXLa4014+fcHKzmMJ8wNNfdh4qBSDOROk0otUXAqiFSbSSEqpl+CqJyddPcs1luS8wfP3uwKorVK69hdPtdIPOALDmrS6LYzmNegQKsPuYLXJze57YCBVj93C5dceBFBR68AgVYffBaFa8sKvBZVqAAq59ltR+PfZ0Gq2i/eKwePD36/EnBqkCIT/hQqQiMPBiZjw/e+UtMuzdQ0j1YSiDJ6jRszBW0OdTIUialhxKCE0VzsKpB1alY40hwroy8W7HK9/I5CbkSBWcsIJRgsWIbaJUtPHf5HJpVHUo8wj/4zV/Dwc5VrLQbAnm+//oPoeoGJuMp4jiD74fir0qwRPiYxImMXneGLjqDMaI0gWGaiIIpVpeaeOHpc2jWNFTKDgxdQ9mxsbpMFaGB6WSMnZ1duF6EhYVVgVqeH+PGzdvYPziS0WqqAt3AFyDHY6/Wajg6OoJpmRJO1Wo10Wo28MG1q6KIXV5cwHDYx+VLW7h4YVN8ZcPAF/jc6XQEzpXLZakFITV9OwldDcvE+c0LaDTa6PeHGI+mAkkjpgBp9FUA3DDB2Avhxwq8MMPYi+TLD4E41ZGkqiTZE6TREoC+nxx9T9JU1u801MxtIR7cCuATttmH3nbcT0Rup6wrTn6ev4Vg1dZVqHGIqqngP/9P/xP80f/xR/irH/wVnnrqEr7w8otS751bNwAkqFZLsE0FSewji2PUKiWBq6ZCoKqAGWBs0TjKFaocUZdelCC2uYpXhWU5MCxbgqjoFUplKkfh6RdK6wmqVqeui/5whMOjLmJeggyw0iyEYQLX9WFbBOxl2R/B6nQywqDfl/7L0ljA8PPPXka96sCxVUxGXSCL4FjmMVidTiJRTx/sH0idNjbXsbDQQhQFcj6OUxawK2DVqeSKVc2Q4KjecIKAB6xZ8vxo6qJWY7gV0OsPRJFrWjZ0g4A6Nx4hYHUcG1sXNuGO+9hcX8H77/4Y7WZdbh5QOX1zdx+pZiOITOzs9uX64+g/YTOtM1RRrhKUzh85WI1UHaGiIzIqUCpt6KUmMrOKOKPnrTGzR+GKU23OgvIz5xEDq6Mb6F/5Fsa77xVg9aw+DJ6Q7RRg9QlZ6OI0P3cVKMDq527JigMuKvDwFSjA6sPXrHhHUYHPogIFWP0sqvx47eNeYHVuBTAfzc7hapYrV+dWAHfaD+YKv/kcP194t6fqfXwE5++VUdoshqkE8EZ7eP9H3xY7gJIewUQoY9iZSCVnQ7kq1XopwiAQKwACKfGPJfjSCJ40AacCRuYKyVnSdz5CnYNVPh8EgShex+MxtCxBu1rCUxfWsdwqI5h08Hu/9RtI/D7CaR8vv/Qc/vj//BM0Wy2BVvR25ai2QSWpoomKlWpW1w9x0J9gvzsU1Eyf1yT0cWFjBc9cWhFoWylRPQqULAtLCwuoVSswdaa5h+j2BhiOCG7F3wBQTRnD7vWGmHpU/U1yH0mOgWuanD/hGsEqx71feeUVvPatb0JFis2NdfFypc3AX//qL2Kx3ZK0dYrwXNeVL8I8qgBr9apA5lu3d9Hr9WSculQqwzRsUa4SYjNp3bCphlSQMCgpzjB0A0y8CIOJL6A1iBSESQ5WQbUjvUJTyJ8Eq3Pl6oevrE8frJ6GuTNiegx4BayKUHVuUTBrboXD5KmEKKXBGP6wg5eeu4w//IM/wJtvvIEkiaHrKvb2d3PQKCFUBKQhNDWBbZiolEqwJDhtFojEnk4TuSnAmsjNACLZJBWoSOBNqEr1JaEq1cKqbgqE5Mg/wbdumBhNxgJVB8ORKFrtUgUpA6JSXiO51tbQDei0x8gyrK4sYTDoCcS3DB26BqyvLuPc+ipUhbA7Qhx5UDN6oHK63oSiGDg8JHCfotftSt9fuLCBeqOKMPRQckzYtiNq2v5gDMNyUK7UkaYq3CASn9eQF4JmIs4UAcD0POVnkesF4gnLSvPmQLlcgq7l1/JkOhHLjBefewbtRg3f+843sdhqoNlsyHWys38IP6YNhYXugJYVvqhNGeYldgCanoPV/B6LPHijJaYNAa0TVAupVYZRXpSvGLS20CVgS4LACHhFIv8ogVV6rOpQBax+swCrj9ev58/kbAqw+pmUudhJUYGHrkABVh+6ZMUbigp8/ipQgNXP35oVR/xkVKAAq0/GOp/lWX4cWBU3wRlIFajKKdhjd8ITODE/nrs9Vu9WrJ72IfzwORB6ziwHxDs1hKN72L7yQxxs/wRaMkZZz6Arkagb6YtKwCpehjOlaRjmUJQwipBR1ZRjsHrs3yqj6DlWmasQxYN1th2qNJmYzgAoXQFKuoKXnnsay60qEI3xN37xFSw2TNy68RP86t/6Ov75v/hfsbi0iFq1jm53AM/jmLUtCe4DKvOiTEbk97sjDN0QcZoiiEMBxxc317C+VMFyy0G9WkLgTwW4rS0vo1ouoeI4cqQMAer2h9g/PMJg5EqAEFPWB/2xQKjBZJr7ZtK71bKO4XAw8+j8+te/ju9/7y8xHY+wdWFD1LA72zcEUn3xlZflT9aOQJYBXgzYYh04Km3ZNmIZK3cRiMI0lQR4hg1RGUuFbrlSQbXeAIfAvTDCNIgQZSr8OBPAOppGGI5D9AaEwwo0Ix9LZ5jSzAVARuhPPHs/HHJ22vP3LPt/3gMft01RNcuBzlS1DAuia6wawx91cGljAf/B7/0WLm9dwJUr72N/fw+TyRiBzzCqWN5L5aVlQrxXdVWTsfsszoFpypsEM1UmR97Zu7rO8XhDoDd7mipTglOfiuAgksAnij4JVUW1qukYTSbwoxATzxNvVY7dK7qBNCVAZFgTwSjH2zOoWYaybaHdamI0Goj1RL1aQckxsNhuYm1tRUDrZDxAEvmiEhfnZcUQG4BOZ4DRyJce0DUNly5viaVpGEzRbFZgOyVRjB50erLe9UZLFNb0V+0PJwIrCVUVnSpYHbd295FlqgRuMShtPJlIDdrtpihXCah5iVLAyjq/9Pyz+MF3X0O17MA0TLieh7EfYeLHGAcKBpNI+pWBcmIDwJAsglXCbEJSgav5JxSrHwtC1pDwNfYCnMYGUrWEMDOQKBpS+aKDQF5v5ZGxAiBYNaCOrhdg9Sw/GJ6gbRVg9Qla7OJUP1cVKMDq52q5ioMtKvDJKlCA1U9Wt+JdRQU+7QoUYPXTrvDjt/1PFayeCoqaK//uqOBMDjvHaBIgRahKnVnqQw0O8JPXv4Fw0oGlhnAMZqHHOVSdWQCIXSJhZeAjCEMJXZLtzMGqhPnkHqt8SFDVKYTHn89VqwSKotokRAwCmFS7ZgleevZpbK4tIwvHePmZTbz8/Hn8+M1v42/921/Fm2+9jiSNUSnXsHt7T5Rz5RLDeHTxQXX9FJ3eGLuHfaSaBZ/g0XNRsjVc2FzFYt1AzUrRatQwHQ9hmyY2z60fQy+xMFAA3bRx1O1j+/Y+Dg4HqJTrkrQeRIkEGHWOjmSUv1qtwQsCAcMcsaf68ZWXX5Fx/zd/+Do21lexsbGOw/1dCSxaXmzjK1/5MnRdE4BXq9WOQXUQ+vB9T4KTCKUIjDlyTbUqx7wP9g9F2WvoFuqNJsrVKiJ6hNI/VdEQZqp4ro69BF6gIMl0GGYFB4d9Cd9i6rq4ldJLk0pihYE8skofutASPv8pXH53gtW8R+Z+vPPjmINVwlRJiSfIQgrHoMdqB//lf/GH8KdHCFxXIHW/38ftW7ekHwlGSTSpuDQpMFWptJ7dQJjZHWSiVk0FtnIcn73LIyHg55o0G03Yji0wm8pLAmk/pA2AJopVeq/u7x9i5E6hGjrCJBVVK20AuFYCAglUCRQzCIgM3Cm2zp+HO51gMh6JDy9VqvVaCZ39XTz33DMCMd3JCFlCH9gZ2k41TKdUdAcYDHPFKhWjtALwvKkgypXltthjDEdj7B0cyXG0F5ZF6Uyw6oWJ3ChQdcJhBZZTFmh8eNjF7b19VJstAavT6URujDQaNXi+Jz1MEFyvlPGLX34V2x9cFQsFXtP94RCZaiLKNPSnEXrjYAZWWXMdCgOeVE22p1B6K0ld1AvL8iBmsJ30oobEbECrrkErNRHDRphpSFTWPQerfF8OVueK6p+lx+pcsUqwWlgBfAofEY/9Jguw+tgvcXGCn9MKFGD1c7pwxWEXFXiYChRg9WGqVby2qMBnV4ECrH52tX5c9vRRYFXCq+hHOsu/Ftg0U6zK34+D209pDGfBTyd1+QgrgNNFE+nrsalA/szMbkBHBi2Zorv9Bg5vvoU0HMHUYpgaVbNMCifYUGcQjiPOsYDVXK2ap83nYJUp6RwjJlghFZlZAZw6jvwwcjDC9xLoULlJWwHCJAPA1sY6Xnj2KQw7t3B5cwFf/+oreOMH/x++8NJlMMCdQImei4P+CIPBCNVKXWDO/kEXo0mITneC3c4AdqWJ8XSKwXgkClWC1XZFlUAueqyqSATONet1rC4votmoodGoI4hCECzS0zSIUvG2vH79Jhx6VzoV6FZZgOfOzo4o96hiJKikLQKh8eVLl9FqNPH2W28ijnw8/dRlCbe5vbONQb+LF158HufPb8C2bakjE9kJodIsEfUqQ4CYTs+Rb64+IVgGVX4ecHR7PEUUxDCYdERFIFWSKtWJAbyICl1VFISEzCPaA0xCRAmhqpaHWQngOgVW54lkp9ZpHnr1UdD1p7kW7wCrAk1nkExAbu4RLP3Bv2fUWaoCzU0VePWV57G2WMLzT63gqa1V/OD7f4lGrY6bN27IWiQMm9J1UVUzIMqyNWg6LWlz2wbLLomVAvs3o8qatVXVY8VwqVTCwkJb9s91oL0EFZhc64DAVtUQxil6vQEGwzFSRYFHj1b6shK+BqH0AqFqrtbUZTyeauR6pYq1lWXcvrUDTVPFEoB+q6NBV0Kq1tdWEEeBfPHc58p17nbQn4D5cP3+WJS5i0sLqNUqYgNQrTpYWmzJMVI12x9NMBy7WF5dk34djlwJ0qI9Rq8/knPQDBN1Kp6TDK+/8SOkui49SBX1YNCXGtBOYTweyTW/srCAl196EcPekShvWcvDzhH8KIVVqmLoJTgauuJVm4dU8bOCNSC0ZpAa79zkaz2Hq7mpiIiSEepVZOVF6JVFpHoVIUwkDO0ixFWob2U/0Kv13mA175l7P44D82Yv+Xg1/8l28n7NPX6pKJfbUFRQFx6rP83HwBP93gKsPtHLX5z8I1yBAqw+wotTHFpRgbOqQAFWz6qSxXaKCpxtBQqwerb1fBK29pFgVcaGZ8rOY3Z6yj91TkHvGt6+M+wnV+Xd+bhr2HsG1AjLBEKkxHUpDCWBEg7w9nf/JZLxLmwzg2XkzzG0in+7I9goob8pwV94kmQ/U6oSphAS5uFVc4/VOc0gX1EEthBc8f1UqtKb1J1OYWoasiRExTLxN772i+gf7cDSPPzub/86rrz3Oso2cPH8OeiKgiiMMRiMcXTUg2OXc9A6mGDixbi938Nhz0Wp1sZRr4/haIRWo471tWWstiyUdMKrGLatgaFd/KrVqgKr2q0WGk3C1SgPM5qBY3qoUqE6dTk6TsWfLYDq3ffeR+eoi3K5KqFTBKtPXbyMtdUVjAY9AWkMUiqXHYHHu7u3UCnbWFtbxfr6GkzTFKUr7RQIWgmnqQL2GZBFJap4o2Z5TelLSbhK6BrECMIYfhgjjGOkVF3qFoauhwPaIExjRKmGMFHh+XSZJT6n7UCuGhTYlTfB6aU9VhoL6Belcj7CfdYPAfXHRhf51vMjm+1RSZAiFh6XRTGef2oLrbKOixsLuHy+KR6rr33z3+CDq9fE79YyTfH2zEf9c0BbKtF7N5OfyQ0AQFSoBKsGQ5Z0Kz+GDHBKjoSIsX91KiypqJydf5xmUmOqnzvdPnr9ISzbAant2PNFoRrFs3WR8CsVYRDB93xRcbbbbWxtbeHoqCNq1cXFBYGXnYMD2IYhHquGwWuF4/SuADwqZXl8gReJt28YZuj1RghDH2vrqzBNFUHoYmV5CUuLbfSHAxx0jmTEvjeaoFrPrQCGQw+6XkapXJWbAKPxRG6E8PjX1zcwnE7w//7FX6C1sCDXputOpT7VagWB78nPXn3151Epl9DtdBCFoQBnlxDfD2HaJXTHAbpDN/f9pVVCRguGuWI1V+5KmWc3d47V7DMlcaDaiMwa9MoylNIiQsVBrNo5WKXiOL+9cE+wyufnFiX36tP7gdT7gVn2ITPjCFX5eXgCVt8F4PFiOetLpNjeY1qBAqw+pgtbnNbnvgIFWP3cL2FxAkUF7l+BAqzev0bFK4oK/CwqUIDVn0XVP9/7/Fiwekf4VO6BevIQHHbH96efPw69OkFTd4RZUaV4rFjlCPjMBkBNI5hKiMnRNq688efQoi5KlgpDk6FdcGxaCAex18z/lSDwbrCqzcGqqPXmYJWHcJL2PleqziW4SZoIeOIYPb8ILhSmkRsannvmIgw1xLi3g7/3d34Z5VIGLfORBR6ataocE0ey9/YPJGDI0E2EUQovSPHOezdw/dYRKo1FCRbyCLcaDSy0GthcraFe4nlFsExVkuLjkBAzERBXrVWwuroskJNBO7Q1YJgRjz2MQ3S7E4yGIXb3OpIO32wv4gevvyGKQcJRwtDzG5vY2txEHIc42N8VWZ5jm1B1AjdfPDYty8Dq6oqMddMfk7Ul/GOQFZWbVDVSLSlhVYYpVCr3o2XYFWETR9IzRMlspFpV4UWx+K1SteoninitDkYepj59Q4FErAB4PjkqFQHzXVYAOYCaRTwJXH1wYPRwAPbuce4ccM50jDNvzUTG4jeWl7Cx0sLWegvLLRudvasoWwoqpQoO9vZFQSnojX61SQbd0OE4DjzXE0gtaJiglOcj3q3ZDKDSC1QTuE2FqQA69jG9c01DAqHYy/TV7XR7GE2mEvY091rtDUdiw6DSLkCgbSSAlWA3jalwVMQGgADdME3s7e1hfW1VvFxv395Bo17HYquNSskWsBpFVD8HovqWwLIgxojBU0EC1wtxcNCDaepYWV1ChgiKmmBtZUXU0Z3eEfYOD2BXapj4oYSueX4iFgJpoqFarcsxUFXNPqKPr1MuY3FlBWPPxTf+zTcFLLNeXHNaKfieB8sy8Su/8su4ffuW3PyolMuYjD0EPvtUQblcw8AN0R/TMzjv37yO+ecA60rwPZO753D1WAWaf6QFMOBlOtTKMpzWJiK9InA191hNZu/9eLB6PzCa2wnc+3G/90uHyUcoz+W0YpVg1c39DYpHUYEHqEABVh+gSMVLigr8DCpQgNWfQdGLXRYV+KwrUIDVz7rixf6KCjxYBQqw+mB1Kl51UoFHAayKt2aWwVQUaHEAM3Wxc5WhVW9Az4awDY5I5yA3V8XKTG4O44hb52pT8ViNBb4SpNA3lEFB9wWrxIISaqOIl+N4NBblasowJ1WFY2ooOwYuXVhB//AmLm0t4Wu/9HMY9feR+VNUSzYWF5YQxQmOOj0BjQQeHBn3gwxv/+QqrtzsotpqYTRxJYyq4tiSbH7+XBMLTQNR6ItfJBWDsShvfZi6imarjkazhqWlBfHZpHqPwIiQNYojTCYBAo9gVpPR63KlJnDtm9/6toDQJE5gmxY21tfx/HPP4v333hFQZtsMIaJtQgLXnSBJI9TrdQGrHMsmPCWUImxmAFMYUZUayjaZWJ/D7EigHfedpYTXhtgAUBFIwDql1ytVwCkQqzpSxRB/TdeLsX/Yx9QNJWF+DlbJzGdWuMcNKn6nomwWvXKump2HSH3MhSwA/QGVrey/GV47VsvSS/UYfcnf8x4tWzpWl5pYX67hlRe28Pab30arrqPiGGg12jjcP5RzyME0rQAM6VGqoKOQ8A8g9CfcI0Tl84TWhOXS2fyZkQeIsf48f8e2USlXBKwSIN7e3UO324eYB+iEqApc35fxenqb8nu+lzcHeMOBqmJDN1Crso8WRf3JMXkGahGq7u/twTQtLLRbMDQV1YojCmrXHcMwddm/70eYTjy4U08Cy0ZjD93uEAsLTbTaTfjBBK1WDRc2z0vI3Y1b2+gOeqi3F5BqOiaTEIOhi8nER5IoMExLYDNrVKvXMXFdWS+nVJbnaH3x/pUr4L9v8tipnOZ1zd9xv/ALr+J73/ueXLO2XcLRYRdxmEhIlV2qIExVTMNUQDaPNbcGyW8KiB2AwFVe77MGugtyMsQqyFSkVhN6bR1aZRGhWkJCSwaFR0mi+bMFq/kVMQsj42fN+AYGV17D6HYBVovf7w9XgQKsPly9ilcXFfisKlCA1c+q0sV+igr8DCtQgNWfYfGLXRcV+JgKFGC1aI+HrQBhxMalF3Dhy78NpfVijqLmVgCnJKg50LxToXr6+/x9d6qkPmQFcDqASORWRAPyxtwCIEthZgHgH+H9t17DtH8TBlyY9KWUl87h6swKgL6vTFfPMhlrp/qNQIlQStR5ugGDI8D3Uazy/fRhZbo5QdRwOBQoxdF77olhOdWyDQ0hmhUNJSvFr/3qVxF7A7j9Dgfa0Wy2JHGc8IzQivAzBzklXLm2jbff30aqOaIujAncFGBteRELLRuLbRuOZSIK8hFewi1VSZFEIcgpTVMTW4DVtRVR8VFVy2MjGOW4+XjsYTiagOHy9NQsVThmHeLKlWuYjKeiegx9H3/zV34ZnjtFj96UCgSWUhWrUw0YerI90zJRrzXEioDQj3CaNSZw9r28voRh9MOMohxaATbiiNuIBX7S91MsAZJE4KpL9Sw9bw0bUAmbU/GKnboBwpBgVsm9Vudi1OM2ylWkBFn0D5VwoVOK43kgmgBU+f9pz9+7rSs++sqYddTsPE78dkVBLX6qM+VqxuJGMNQEGnx89Ssvo+qksIwI9aoBh01KVe5gJCpUAu38QVVudgz8WUvaM+SAj56funhmiDo4iY8NCHjeMr6uqQKyyQB9L8RkMoXnhYiTTKwfWE/6lNIaYur6ElZGVSbhM0ftGcTG7SwtcUR/EaWSg+FgIOss8HbmS0wlK9faMQ1RrMaxhyyjPQX/nsBzQ0ynvlxjvDGwt9eRtTt/YROWbciNgM3NVSwtLGMynOD69g10R30srq5BZfDa0RDDEfvUhcogqCyHyLw5UKlUUalWc0W2YYjaejJ1sXl+E2+//baoosWT1jLx7LPPylq99967qNUaAl1pvxFH7A562JqAbiNicBpr5fvHnwe5YpWvMWTfp8fxT/6eiZI6UXREWhmhXoPdWgNKLcSKgZjPicKVI/izsDMBnHfqTz886n+XQnWmlJ135d3q1fspVvOrYq5YVaFPtjG4+m0Mb73D2LNCsfqwvwif4NcXYPUJXvzi1B/pChRg9ZFenuLgigqcTQUKsHo2dSy2UlTgrCtQgNWzrujjvz0q3DYuvoCtL/821NaLswnSPCxHxpTnjw+lsn+UFcDJ6++2AjjezNxPU8KncuUpIYGGBEYWo2JEuP3B69i58joQDmGqIXSyo9OUVphZjiKo/uNeOU5MGDoHq3yOPpeWwbHqj7YCmIO5+Z8EUPz7cDDEeDKegT4FZcdGteQg8kYoGSmeurSGV77wFKqOgswfo7e/K56YJccRiEb1Ib8IIAlW+wMXP/jR++hPQxiWg5Cj80mECxvrqFY0GHqM5cWWAC1aAKT0U2VoUJZAo1I34zhzirqEWTVESWmahox1U8HJY51MPCSpItvWTRumaWPYn6DX6+Pg8FC8Kp995mm8+OIL6HQOJQiI/pilcgm2bcIwNEzcPIWewK9WraJaqwlspqKUa8WecF1X/DplnJrAM00RxwZG40RG0yVkK1MQJWmuVo1juFRPEnjzyAUEUvGqCBykfQBtBAhqOeWv0B7gDj6fIyQiR6LKOVidgysBr+I/SkD78OPPeRfnnsLc8VynyrMTH0tWnsre0IORxgJRs3iCv/vv/AriaICyo6Bc0vPQqTBD6DPQi0rRSK6l3K8291ElqLYsC4Zh5IFYKr1QE4SiDE5nX4T8moQ3sb5UDLPTkygWv1Cm24tlq6JKgn0QxRJSRa/S6XQqteP2+SB8bzQb0jOVSlnObzwaybXCEX4Bc6oqx8fzNnQN9WoZpnhgsOJUJceiwE7pjeuFmHqufNF6olZr4cLWJsbjIWxHx6mqO68AACAASURBVNNPX0SWKDjaP0JvOICfBKi3FwHdxAfXb4m6ejCcQtNMUd/ynHlt0vqA4NR2HLEH4J9U4BLi8lzoSZzEMRynJIrb/f19uK4Hhnu5ri/9mHv1yqohUwzwEiNUDWbgmCfLXiZ05jrcCVZPAqFyVbyKVNEQqw5CzYFaXYDRWEWklRDBFvAq/XKKhub2DyeY9G6wej9Qerc1wP1efwJWuVYa9MkOhte+i8HO20A2+dBNrsf/N1lxhp+0AgVY/aSVK95XVODTrUABVj/d+hZbLyrwSFSgAKuPxDIUB1FU4EMVKMBq0RQPW4EcrD6PrVepWH1ppgnNgdkdoOpTAavasY+llsWwlAhWNsEb3/2X8Ac7MBDB0jnWT/w1VwDmmdyEVoQPBKsENJ7rCkihJ2M+Uq0KVOWo8z3B6qxYc6/VOQwZjoai9CNmo4rSNHRUSyVkkQcdITZWm1hbaeDprVUsVW3s71wXZaHDcCKNoO8ErCqwoCg23nz3Om7c7iBVVFGsZnGE9ZUlVKsGDCOVAKlatYyK48DUVLEByBKqUn0YGs9HgW0RgBqi7KOS0rYsgceEdoPhCOPxNAeVKuERfV5t2Vfn6Aj9fh9ZmuKvfeUX5PVUoDL8ir6r9UYVjUZN6kjVZOD7MpNPcEvFYm6TkAdVTSYT+ZOqS6ojS2UGdVVw61YfY9cT0BcmqahW6QXKUXWFo+1zxSlhIYGj+IsCItKU9aSSUxPV4YnwNPdXJUf04hhxNuvJGT89rV59GO/V09fIHKwyoEn6PY2hKQxL01AydNimDpNj5FkExwBWlxuwjBg/94Vn4Lk9IA0lUI0HmcUKkpAj/LklBaEpARy/2FtcO8exBR4KkE4yAX8ebSekaWmlYMnps5cJSvk6+qsSoLPvNVUX2CkQmuFqtAHwPEzp3xrHsg+qmrmfVquFWq0Gn2pjn4rkWABtEHjSN7yvwfdwH4SOBJwVx8rV4ZznRyrWA+wpglXfjzH1puh0j5CkKlbXNsRSYjQeYGGxiXMbK+h3hzjc64JRX7pliBXAaOrhjR+9A90oi3LVsipiPcAeYs11Q5Nemk4naLZaKFXKMvrPB1XVtAwwTEOOmcB6MBjOPGRjuFNaC3DtaBmRw35CVapp6S8bxtGxepg3TvKvj1esipkqVERUreoWErsBvbEK2G1EWgUJciuMeaPmgPpeitWZqvX46Xt4q95lR/DQYHU6A6vbBVh92N+BT/rrC7D6pHdAcf6PagUKsPqorkxxXEUFzrACBVg9w2IWmyoqcIYVKMDqGRbzidiUAlXXBaxeePUuxerpkWvW4lMDqzPlaRaipASYdD7A23/1/0BPBrANFaaEeBOoiV4xD5o5BVYJUKlSJYSiEo/qQgGuui5g9eOsAOZLfFpdRsg0Ho9F/UryRHUg8+KZQq5nCUoG4OgpTCPGl77wDJZqNiwlEUBJAGxaVL1S4Ue4ShdMW8Bqz43xzgc76A/HeRJ8FGCp3UStbkPVE1ELCktKIlRsG+trK6iWHShpHmpFqERvVFEXztS7mShi6ZdqCTTrdnuiXB1PXPE9rdTq4ifJ0e2AqsYBPTHbaLeaKFfKODzsoNM5gKplWFxaEPUqwRPrwfFrP/BnaeocSafvZyJgNQgi8QcltCpXKlCUGq5ePcTY86DQf1XG3zVJrR+Mx4izDAYBrXhlarlnqgIw3T6J5xYAmsAxhj3dmU+Va/MCer0e9+Cp0f9TkPWTXLICVin6YzBaGgNpJGFpzaqD5VYdq4stLLcbqJZNqGACfQhdCWGZCtzpEHEUIvJjpFGK0CNgzdeI4/PSh5ou4+2sK0WNuTI1EShKn88ooi1CJMA9Uy34sYrBcIj+YCjQk2CbAD1NIlFmalQnim9r7jFMAE44S8cCglH6qFLZTB9VCbqajAWU0yeXamgqP7ktqqvZT643leOkkpYA19Q1UerObTcYyEawGgSZWE5we1SstheWUGu24XkTGCYh6yIMQ8H2jV10O0OBo412E+VaA9d3buONt95Bq7WGg4M+bItKaEOOl+CUPUxLgNF4hEo1h8JyvMhg2aaoswmLeYysn2HSvsLAoD/EeDwRJS3hKnsrzViPCEGYexHTYoJ15LbmYFXWRM37/LTy+fjzgNd8CkRcH01HYFSQlRdhNM4hMVtIVVOgbX5LYIbm7zYHPnXT5rS09Z7A9MzA6o+BbFooVj/Jh8ET+p4CrD6hC1+c9iNfgQKsPvJLVBxgUYGfvgIFWP3pa1hsoajAp1GBAqx+GlV9PLeZW/xxHFnDOVGs/n2o7dwKQMAXPS/vYwUwQzt5ge4OC5oBr7u9A3MYNP/HSTq3ngYoKVNsv/s97F79PkxM4JgmDEnwzsEq4Yh4XlL9SMkjvyfgC+n/OM0DpwitZkCL4IaKVarfRB03P847RsbnirJZ/nuW5X6V00k+gk54qapo1KoyIq0IfAuhZBFefOYi9NjD1rllmIYCFTFsS4GmJKJ6jMMAll5GkmhwwxSd3giD8QRj1xdlqMAsh6Px9ErV4NgmQtoZeB6ajSoqZQe2oaFVq6LdrMu5Z8SWHFFn0lWa5antGsRrkoBZQoZcH5OpJ2tbKpVz2BSEouql9ycBarvdloXo9Xvo9Q/hOKaMjVMxSKUqVamEXmIJISP7hIUzmCQQKR/BHwwH2DsYYeICYZL7qHIUOyQwzRQZUR9NJuIDSsBoUbFpmQIzQ6pQY66hLmPcEWFYlIhK+GSJcsVqyoCne8Won/Jkfdir9RisEtxnMVoNB194/hKWmg6aJQWOmaJE205VQUiP2ZA1CQWo0deXnrohVZ0B1aDpLERJE5Wl5TgC+6buNFevivevKmP+Ku0A6J2qGYhToD+a4LA3wVF/guFwLLURH1Z6slIxq6go2RYcyxKoSqDLctgmx/4J9C00Gw3UG3XppTAMZL+B78n3qawflbQ8/gTlsiPAkhCYylT2omNbcr1ps2uFQJ5glUFk7jTAYacnnwu0FiC4ZS/y0W43JfiMQPi9969h4npYXFlFs91Gppl4+70r2L59gGq9hcOjAXSjBMOwBJayh3hTgBYTDPjiMehURzPAjR7CBgOq7PzGAlW1PM5SSRSvtNpgX7K3xfOXPrUxw9io0A0QEqzyNTzHLA+om4dX5arVXBUrcPV0b836SVTWPBbFQWLUoNdWoTbWEGsOQtnkiUf0hz1V80481qfOwOuJterdnqt3fv/QilWxAvgOBlSs0mP1E9hiPOy1U7z+8ahAAVYfj3UszuLxq0ABVh+/NS3OqKjAhypQgNWiKYoKPJoVKMDqo7kuj+JR5cEnigCv9a3ncfHLOVjNdaE5WD35j3NCsjvPYp6SPv9pHiB0f4/L0y6sBLiCHuh/mHowoy5+8ld/Dr/3AUy4cKhMUylZ5f5jSQUXGKJQFUiFYSaghGBVwEwQ5KCI4FFGm60TK4BTirITYJzv/+4HtzOajPPReI5X6xpajYZYAiCj2jQUaLqxugwTEdYW6qiVLVRKDLYCypYKXYngTyawjTIcuyKeor3BELuHRwJWYRhI6FtKaKxksg+qYpMwROi6MmJt6AqoTSwZhnhflkuWpLTHcQDLyoExj0dRGJSlClylBQC9TKdTT4KsDBnnL8kINeEz60RFKOGpU65ITcfTPqbToah8K5WKqB5ZO4LU+ej0/P0MzqIHKIOQFhcX0e318M77N3HUnyJINGRaCa4Xodcfy36oDqRqkMpZzdBzoJrkI9oCVhOuqSHeq3x9KusqGV65lHT2R6LmKtd7Pz56Le937c2dguniWimZ+NLPPSf+uSXNg572oVH9l0yQxim8SSwhToSpMioeJRKaRCWppNIrGhzLRp2eptWq+IQeHHVESc3zNHQLpsUAr1ytmmk6/ChGbzjGYbeP7sDDcBKKkpfgjw/6rxLI8gZBybHEIkJlyJuuC+hnCJquqSiXSxI4lqT0RCVg9+W6ym0pYtBkgT1Gqwoqnvl6qrkzYmslE3hZKZUEalKhHQSxBKLRWYIAkbA38EM4dhmO5UBRY1Ht1mp1VGtVRGGGne09fLB9A6mmYOPCRbSXVjFyA7z543dw2BugUm+g0xvAsCviscp90rqAPUmFOHuM52XwFgUDz5JYPqN03hyRmyUMnsq/6A3L52gfMfdNzYPTYvieL1YKrB1BK71pRevO1xPw0w5g7r08V4qe/nzg5w1V4eL/TOsKEwkcZOU2tPYGUquGIDORKvpxe90LrM5fkD9/0sA5yz3V0D+tYlXCq76D4c5PcrA6C3S7X/8XzxcVKMBq0QNFBR7NChRg9dFcl+KoigqcaQUKsHqm5Sw2VlTgzCpQgNUzK+VjvyHCEwn+UVUBq/PwqjlYFUg6p6AfsgHIR2CZnP6JwKoErZ9ABWpJ9cyF17mCd3/4F7CSASxQ7WkKWCXkSAmIZmCVxy2wJLsHWGUckqjbqFidhVc9BFglmBqOx3moUBILyJmD1SyJZGycoUatWg2OrsHWFdSrJhZbZTRrebhR2VahJBF06KiV63BKZVHO7R/10BuNMfF8TIJAIBpBG+FYybGRxhH86USUiGXbgsURcqruIl8CpqhipYKXnq4SYGUSIKuIY3rLEj4x1MoS/848mIg1yn0luVxU8tE/VkbVNV3gVgZCNMJVjvkHMnrearcFshJ8SYI7/U8VRSA298V9UznYqNfx3tUdvPbdN2CW60g1G2HMcexUgCDfLKPXAvFURFmGmP69XNNZaBQVtQTPtCqlolYA611gNSbs+tir8pODVW6WWe+1io2XnruIS5sraJQy2KoLNZ3C1CJMR2P4XgjfC2Zj/vQcpf9oKnYGrDPVlJbtSDI96++HsaiHOe7PFHnuRcKVoIiv6sh15TVuEGHihXCDBH5ENbIhADYfVWdoGJWYgYBUTUlhqAqqZVvUzLauioUEgaRlmXKd5FYEsfiqUlXKvirbdh7epKuijGYvUYnN7+cBUjahb5phOnExkR4Rmaecw2g0kfOyTdoSZLAsHa1WDdVaXcbqjzo93Lixg8NuB+V6BZefeR5WqYybt/bx7rUbGE892JUauv0RdMuBZfF4eMyWgGBaAfCYRS1L/9ko934VmMqAOgkWy8O2eBNBQuIS9lg+4m+ZtJrQaeggquccqs7tAPhZkbNGgatSB3ob59YUc/X+6c8yAavHtiMGksxCaFShNpZhNVfgw0KiGDPV6knvHffoXLF/yluV288/huZhWWcLVvtXv4MRFauKW4DVx/43+NmdYAFWz66WxZaKCpxlBQqwepbVLLZVVOARrUABVh/RhSkO64mvQAFWn/gWeOACEKzKQ8utAMRjtTlTrOZSt5nN4kcDrQcFq3fDMG7t9M9UJYOaJdDTKbbfeQ2jg/dhxASrEXQl90K8A6yK1EvNlY2nwGrusXraCmCmWDVn4VUPAlZFdMtU+1SSyOkxmsYxFF2TMWvL1HOFIGfxsxRlwiEoEjalKaEEWrXrJiw9Qr1iomxrSH2GHtmwbEtAD0H2NAhx1O/Dj2lvoOdjxQlVpxA1oudOoGUZquUy1CyDTd9TAUYBLJuqVALTWNSHBFxMZCeYpTKUkC8HN/SbxAys5v6luc+nDqpOJbkI9NilZ2c+bu56LnyfX6xjilq1KuFUEoA+UwzmKmHCODX3/3RsAatvvHUFUaYj1SxkMtrPUWsqCoGSUxJAGMSJBFsRqNLbl0pE4jLCRYYN8RhzcJtCprfn/qlUIiaRWALc+/HJwOp8e0pGVWeKhUYJFzdWUDJiGHBRK6lIoynSOBSPUvYde5JKYKqCc3asShhXxpsAqoY4pYUEoBkOXDdEvz+C50UCjllbPwgF7OmWKddfEKeY+iGCKINVqsCyHAGzYh1A292Uau0EnPo3VYjVhKFmqJYsOKYOS6cXsSYeqVQxc22q1arUP81iuQFCP1X2CBXPHLfnOvN82EMCVBn6FMaixhUPYPqMajpcP5TRfvaWeLuyDxQN5UqukKXamKFpt2/tYW93HwkSrJ5bxuaFSwKM37nyAfY6PUQp4+c0uH4EVTPk/DneL2Bz9nkjgVBZJhYUuUUBjzm3Q7hjUn9mUzJXntPv19C5LTW3jZDx/9zLlsp2fuUCzryheG2w//JgO14Tub3I6UcOVnMImmUGklRHoNhIyw1Uls8j1MuIFarDGSCWX0uCfmebycPGZlMBpzY8V65+GorV/pVvY0TFagFWH/j3YPFCoACrRRcUFXg0K1CA1UdzXYqjKipwphUowOqZlrPYWFGBM6tAAVbPrJSP/YaIKgRyqho2L7+IrS/9FpTmizmYeACwSrB4WrF6Ksr9TkAx++60XytHujmCziMgzNIQI54c4J3X/wyKdwBHDSQQSsUpsEot2ky1Nvf3lHAoVT32WCW0IkQhKCEEooLPMHRJ7J6P3c79FCX858Tw9Y5jJtTxAl+8VglpCJ9KpZIkxFMrx4Af+l0yACgKIlGXTsddVBwNS60y2k0HGkJsri0ChLNhgMWFRYEug9FQFJt+FCCVMCoD40ko6kJFzWDpGpKYgUgBShbtBUrIJHAoFjhmmlSZGmi1mwLeXG+E8biXwydRlVIZqcyAXw7HHKcs49ZU6LE+Ob+ivy7fowpwZeo61YtUDvL8uW0qB9kjObjidiHqQj64LZ3WCAAmXorhJMLYTxAwvClTRYkrx2toAiE5gq3q9FYleJypVTnyHWcYT11M3QCu5yMMQlF4UomYzUxVeRQRoebHalZ/OrBKoK1kKQwlQcXRxVvVHR6iWtKx2KrCsTRUHFNg2fr6BiaTKSbj3FZhMBhB0U0kDAqj7YFuYTTxMBx7mEx8+YoTBUpG64a85jkEFCmwQG67VBKoSr9VhoMRchIM5kBwBt0RI4ld6GqGRrWERsWBqWWwDR5vHtRG6D+H4OwVKlN1TZHrQFw0eJ5KBoWWAFzdjFYCuvQFgarYMBCkqzpcLxCoGsa5Nyw3wGuKwWe2XUYcZeh2B7i1vYv+YCDH6pQNnNtcxer6Bg67A/zwxz+RkXk/SkWVSwhJEM3+oQcye2/+SLMcJlOZPofquaXyzBJi7tsgN33yzy8pIZW3VLLSbJifXxkVz5lYeXB77OfTnz88F1Fxz0LF+N67weo8lio/Ng1ZqsLPVIRU0TfXoDU2kGgOGE+XiSdtfiPjtBKfbHaOa0+sAvKf8DPqLK0ANFoBnAarD2DL8tj/kitO8IEqUIDVBypT8aKiAp95BQqw+pmXvNhhUYHPvgIFWP3sa17ssajAg1SgAKsPUqXiNfIf9nkOuoyhbz71ErZ+/regNl8Qj9VjsEq4da9yzRKG7giw+ojXnrgJ5H8j4Mi9MokgcqhqZAH6e1dw/e1vwUyHsNUQpkIwR4dReqwyXicHq6cPaA5LCPuYVn8CVnNwcwxW5+E08/HcY6hxF4wjkBHwpEgQDn0fPY8j0TGarQYsg8pQBYamSogQR6w53k/QSo9ObzxA1dHRqNqSLF+xdZxfXYCehgKQatWKAK2py0CnEVwZ1bYRhio8n76IqUDakm0iTejlGmGh2UKzXpcwH8+dYuqOEYUB6vUqlleWYTKd3qci0oPr+gLlciBJP0ld4BUVklTLVsoVganu1M9VoULQ+DpVwDET2Pk8gSohVw5YE4FDhKQsH2vNY+PzrL+A7USXNPtUNZDpDK8iWM2Dh7KUgVQRFIXw1oaqmQIP/YjbUNHrjXDQOYLnh4hmo92EvjIyLxJVqi4zpOJ7+XHX7k8JVrknnk8WwzIUURtbeoIs9uX7X/2b/5b06q2dbTQaLanxcDDG1asfwPdDNBeWMY4iBAStwwn6wzG8IEKaEbgRJmq8sOS8GEQlMFAjlMsEUDN0ipYIBJmEqnITYZZanzNNBrclsE1VlKplx4ClKzDVVGCqWEYQW86AmuxJpa8qrwUNhpnbTei6ImspYHWm/I5lf4BKCwLTlrWgp+phpytrZVhUJpckeKxcZSAXrTg0dA6HuH3rAMPhRG5u2LaFpaUmNjaXUW20cH37Fq5c34ZmlTAYu2IHQLDK4CoqTHl9EnBKg83U4uw3rvfx4w6wOgOqcyXz7PMgD/jKYTVrK71LeC/Ba1TfzsFq3kACto/hKq/p/ObLHTvN9aa5N2v+AYSQaloGWlUWYS4+jcSsCFjlLaAUtCHIlatz99QcrM5VsnduvwCrxe/hR6UCBVh9VFaiOI6iAndWoACrRUcUFXgCKlCA1SdgkYtT/FxWoACrn8tl+5kc9AlYVXH+6Zex9cXfhHIXWJUAq08RrNIGQEcIPR7j6lvfwbhzBWY2hqPF0BUqCHWoDIgRrpFD1blKbQ5p+RzHl8fj8WyEPYd9HwdW56ckKrxTQ8aEWaKURAY/CDAej2Yj9/nYOwFqo1ZFtcLgH6o7Q3m7bqioOg4mwz7JI6olG41qGRVLR8NRcGFtATahJTJUqo4oEP3Qw2A4wGDgIYqoYiQMSoA0hq5SRahBowdu8v+z9+ZhllzVle+KG3HHnCuzsuZJEpJKEkZCYjJgjIRp2gI0IIwQYHmCdrdpP9y8P4wxg83gxvg929imG2gG2w8bT7TN1922GY0NQkLIYrKGKk0lCZWGGnK4c8SNeN/a+5x74w45Vd0qsrJO8CVZlRk34sQ6J6I+/WLttakDJPeUJfva7X1RyrhZqj86VkA2zzFkBVwyY5XwjjmYvBaCK17XYrksDZMI7crlqrgna40mFhfL4lItFhlXQPCZkRJpybEVKKXl6JJzCS3TJlwV6Cpd2CPEXh5edgRR4qPeYoYqC8J5/qYAwcBXQE7I2AwTVGpNHDk2J+XyzFal24+l9HImmROTRWociuJwllzeUwVWDXCT3GCCykThajGL2ekJ/LufuBK33fLPePTh+yXLtJgvibvzumtfhU9+8o+xeWYLEj+Lx48v4sFHHxOdCahZ5s8XF4SJAvrYVy1hPII2XiLv9wMPxUIBftYX2M0O9wT5hHniQhYAq7JwXIUcG6RxDAFKuQATYwWJp6AzmPkJbKzG+4FzQ1Yo5f9ZxmLQOcwGZ5qpSqgrjeDoLpZYDXWpNsMWHjv8uIBVAuGR8QkBqxIjEfjIFwNESYiFuRCPPPwkjh8rI+Pl5FqKpQJ27JjGnj1bpenVXffeh6eOLyDJZPHU8XmJPKD7MxfkxcXcBqtmWvX+41i6vcnUy97vsiTaKSW6IgRUm+uxYFWgahusmpcy5jy87xWuqrNd3LzG7aq7UBeNB+AZZDUmdE1HaCQt1LOTyM3uRzA+izrzYHm/ZXKANLPSz8qTpQ1WFZKnwe0wwCqPp+vIR9ux+ujdGgUgIcVucwqsrIADqytr5PZwCvwwFHBg9YehujunU+A0K+DA6mkW3J3OKbBKBRxYXaVQbrcux+qe83+kD6zStdiuxx2kl9ANW5u7sqDWXSrfjWOVTXfyXhNx+XF8//YvAfWnkPOqyGXYxIZAUSGh7ehtIwD0WOol40bYuLCoXcuti9KCVbomBcwYV1z3SG0cgP5UwU5LwBO7i5fLbGBFOJiRPMinnXeuNP5ZmD+OxYUFaRSUZ6f2HJv6ZAWEthpNcbTyz8VsBjuni9g2XcKeXTswWsqj1arDS0IkSYRGo4ZaPcZCuYGFhQVpCkWbpsQN5LICU9ksqBWyFFwBXLGYF2BWLi9gYWEeQdbDpplJGT/L/j0vK2Cn2WTzImalJqINHb2El3RXsvFXNlvA+MSkZqjGLO9vCdSTiAZOLUEg9TCaWEcg4W9kurWzfJwa1ZsesoUJNGNgsVZF2IoYBIpA8lsFywrAI0aPIkjOZqUeohGSNDJDl2CVzlQ6htVJaZ1/OjP0NivrWmrTsuplLa1LfNR+TtcUXauC0+IQE2MlXH/tK3DvPf+GW772VWzfMiNZuBPjE7jnnnvxwQ/+P/jMn/8F7vjWHciXxjG1ZQeeOr4o6zFgICqbhxn3JOGl5gIbEEi4x8tMYolg0BxRwmyWrkd61QbASqV6JoEvE0MaHYqrmXEA46UCCoSshTwlR8ImUATfzPOVqAzOAxudaSyAglWFq6oXm2PxRUITtXoDR44e10ZV2RwKpREE2bw4WdVZ6iGT9TC3MIcnHj+ORp2aBRLdQO1GRorYtm0G23dsFnfqAw8dMhEAIY4cn5MoCLqofU+bqfGe4gsBe2tyvDZnNT1ZnSgAon3jtDeAVeZM3KfUkPe6cThbsGpycdMuWFlf1NY2ueuJJLC62DGISgashgSrwRiCTechN7UNNcYDcH0HBXGtyjo8DWBVrzsFVhceBjNWFy1YVbu325wCKyrgwOqKErkdnAI/FAUcWP2hyO5O6hQ4vQo4sHp69XZncwqsVgEHVlerlNuP3bdZ9g4/AMHqnsuugzfZiQJYEayKhN1gNZ1jKGBoGYuh+BQ9IBuXceShb+ORe29H3q8i5zXgZyKBh0iCds6muOtMLqrECdiSZ89Do15XsNpo9IFVzZYcDFYtG+5yyklDLHXIMWOVYNUPfCn9z2UDaWjFUupsQOjLTvAFjI6Oyv509YluZmPp+Lhfx0S+hW1bprFv9zZMjuZQzALFfEZKy5lPulgNJQNVvioVuQ5CyWKxiJHSiHQ854joPmSDorx0M/cExDajprgdy4tlgZLsiN6oE8z5YlqLopa4VeksbbAxUcTO8y0p8aZDkU7aYjZBkDFZlMyUNXNHUEWg1oxDZLI+RsfGUGRkQD4vrsoGtRBXZhGeX0K5VsUjj/0AETvTJ+pmlXxWcdLmxbnZaLRQqSlYZdOqxA8EsDKDlBECAr3apd6yinTejXtwqTvXukDXcmfr+lRoq+c0J44TFAtZXHLRhXjB85+L9733NzG7eVpcocy6HR0p4dBDD+Gd73wn7rzzTnz2bz6LyanNmN2xD9VGJLEMku+ZaNwCYb3mfXZct5KwyXiDFCDruZ3kUgQVy0AV+HoM60ha0uSMzubRQh6jI0UBrQT6WUY2+dQQ+wAAIABJREFUGJioWQrq4GbcgAJVz3wxj1ehKl3LR44eQ6VaU5BKiCpfOv8s3Wc8Q6VWQ6VSRbXOzFgel8dkPmtLnJPj4+PYuXsHxsZG8NChh/H4k08hVyhhbqGCo8fmBKLSgS6NpjzCXrpW8/DNfSPuZ+OQTs+jgnYTI2JaUKlzVXXpOFa10ZXsayCtOlcZaaEvgnTKDbinY9j3kcuarFfD5TX9tAPp7Z806zdCwxsBRnegOLMTjaCAOp9TAZ3ogUBVWbHm/ZF6XtfuWCU1Xe41gawFOZE6VoPFhzF34OtYePQedaw6sLqWR8FZva8Dq2f19LuLX8cKOLC6jifHDc0pMCwFHFgdlpLuOE6B4SrgwOpw9dzIR1Owmgg8OTGw2k5PVZCh5KNLsuXAKlMJcz4QLT6Bh+/6GspPPYC830CQCeFnWMZM5xdzNrVJDQGduFelMY1mJtoO2wR8dHwy57HXsboWsGohjDrBMgLICC4JjliaT2BF2MnzjpRKkktKYMbGTxbupOFyJmlhJNPASCaUju4zm8awc8smzEyOoMj27gk73WfgZ/NynHq9Luecn5/XZlO5HEZHRgTiEgXRBSvNoOiEjJqIWqFiG2ZzlqtSAs6cVd/PoVQaRSFfFBCsblWFfHSt0jHaCCOBrLzWbVum4MVNbJqclOtkS3i6HqMwEljMtlH1UGMPCMEIV+meFVglybBZeASnXgZHjx+T7FhGAbDzOz9EaMom7zxvuVIXqMovprfGzGOlW5UeajbfkrJ5Ns5St6xu6qxcLgrgZMCqLS839E6+TU9N4sdf9AKJffjd//d3MDs7I+CSTmJC/8ce+wHe99734R/+4e/xzW9+E/nCCKZmtkvcgQWEBHEKVNmdnl8KUu3Wm2BsQW//c4cvEhSSep46yRlZwGwBaZvE9UrnqweMlAoC3unYlmZWbA4lzeIM4BUIqhERXMfVag1HjhyTOAg6UwlRpSzeZ7MxNo9TANsMI9mXjmf+meuG655gnrCW99nE5DimZ2ZRrTRw4OB9XEbIF0tYrNSxyPgJHpMl+KZ8vwNWfXXqWrDaVTafbl6lilkV7b3GZ4VGAShYlUdHqnmVjQVov5CRZlMmisGCVdOIza62XqxpXbVREqOBPMJgAsWZ3fDGZlGNs2j5dKxy/RoAbuzVCkdPEKwua8DWNlk2CiBYOIS5A7dg4bF7ADiwupH/7R72tTmwOmxF3fGcAsNRwIHV4ejojuIUWNcKOLC6rqfHDe4sVsCB1bN48td46QouxWYpzavW7lg9ObDqo4UsHZtPPYgHv/dViQHIM1vVZ9k7XWhaUmuNVwpMtKGRbUYjYJXl7Y26ZKyeLFi1oIYQTJoyhYRIDTlu1jjzCKxGRkYwOTkpuaTVakWciYREmu/YcazSVZiLm8jyi93b8z62bZ7EttlN8ufAT8R5yjJtAkuer1avS4Zpo0lwynLuRMrPpQFUkiDLRkZJhLilsQGEqo16jGYjEgcrASuh6vjYuLgB2ZSn1WITpRiRlKUD9WYoWZr84s9nZyawdXaTOHJLBTbeYp4sIwViOSYbedEVS45KrTkPuTwbbMWoVmqoNUMUiiPSRf7+Bx5qQ7l8oYRG1EK5Qiexj1ojQiNiEyofLc8XqFoLCYeJ2Vk2r/NtO7lbUK8IqTsPt3e5nwxYNfG9XWkRzNJ9/vOegz17duFd73qHAavMKQ0kW5dz8hvv/g381m/9FhohgT6h6wiyObp3qZV1rGoEgKzZdjM4C6R7rkLcjgNomnFos9GV5jTYoFHGNvBeITilcJFma5o1SKiqmbsdB6e8ePA8cWEL9I5aCMNIIDaBKt2q/M5sV/k7s3VZBh+G8sV1xmgKRhPkchmMjBZQGsmhUMhibLyEXHYchx87hgcffBi5fFEiBaqEsRExs+bFymzzJUEuhxyzg31f1jrvO2rUnUe6NFi16tkXIcwBJmC1kRDURLU3easm3oQvAE4IrNI1nSRoJD4aKMIbnUVx87loBmNoICfr2UMoHmhmGKejKdaasapO1OUe6rqGLFjNEqweJFg9ACRl51hd47+HZ/PuDqyezbPvrn09K+DA6nqeHTc2p8CQFHBgdUhCusM4BYasgAOrQxZ0Ax9OEwYtWL0Eey67vi8KIN28SkuS04J0yvH1p/x75/dLJV7aQ/hJCL9VwQ/uuxNHHroT2XgROb8Fn1CVHcv1kO3aadtwJu1YlV0IOhoNcWU2G00FROnmVTnfuF1t6XD6GgjybI6oAlGWBhPwcIvYnKnZbEcMENIQKG7duhUjIyUprday70jcgYQctjzZlgL7cYQkZLxBAvYXYtOhqYkRlEo50CRHDqT5lzk0mg0BqzaagOX2tUYD1RpzWWPpBr9l0yRmpycR1ipo1MoIGyGiJh2m2tld4GytLuBqfGIcExNj4igUKTNsuNVCKG4+Xl+CcrmCKKxj+/at2Lltq8BVHzE2TU5gcmJcINGxubk2uKYmdKrSuTk1tUmcj9V6Q9yqc/OLePyJJwWQ+kEeCZshRTEYpRpkS2hGwHylhjD2pJFRLYxQrtYQ0iEba74ojy0NjEwTMZ0taeW0bIZqL4zru3UHlFb3O6qFUOpt4Wewb+9uvOIVL8fb3/42TE1OSkYp1wOh6auufxVKxSI+8clPShQE3cCeR0BOx6e6wQkmNW4ikdJ0ceDacvRUSbsdq2DVJYJkdVT0auo61WEqfNMXDISI4gHW30sTKHP/2JcoBsTx97Zk3sZrcF4J4aXpllTL2wZbqgmvWe4Vum4luxXIF3xMTY2hyGwLT1+INBsennx8AU88eVRiMrjOuAY4Mr4EkJ5eaIHZx/lcXiIK7AsJO+d9cNk+NCxT7vL9SjW8NqMiWOU1SBM0vRfTTayov8yFCVbgtfN+58sSRm8opDRBAEvYo/npiCEeXg71zBiKs+cBIzOoJ3m0xFXPxmP8sM2wNSs4RUnVaarO2vTcp5+v9ho6v+9//so82SiAhUOYp2P18AEgXuw8OPtuBPcDp0C3Ag6suhXhFFifCjiwuj7nxY3KKTBUBRxYHaqc7mBOgaEp4MDq0KTc8AfS/6b3xF2367xLsPeZr4I31clYJUTs6izd46BSgNhxZyro6aYRbXibUtPmD/pJA/mkjO/c+o8I5w4hjyqCgCX/hC+EEkqPFFJYgGCjALTLt/0iWK1INmko8KcDVrPI5jq5i72T2s5YNTCPvycUU9iqbjeWPbPEnuCJ42F5/vSmTdJEqlAsIGSJPHVIjVWVbUdjmt/FUsbNL3Z3Z0l/IRegWMwJXKVzULqhJ5Bj1mt1zTGNFUASdo4Vc9iyaRz7tm/B7u2z8JMI1YVFhI2mxAioO0+zTyuVsjSOmpyckBJtOgOjOEa10US5UhO3KmEoISwdiyzDZoOtc/ftoY8RfibG2EhJsjstvK6Uq5LHyagC6l0oFAQyT26aFjh67Pgcjs/NI2x5aIaJ5I0SoCbsmJ7Jo1qPsFhrogUf1TBCpdZErUFXMDNWFcxLmXdPpIQCRG3udDJbnxNymWyBVhRipFTEzTffjFtu+Rq+9i//LPBty+wsrrzySsxu2YI/+eM/lYZf6axLZsHaOyGXy8uY9ZrUVWrvk/a1pu8NgarLXCM/3wVkM5I9azuzWahvG5BZaJrWrNc52dcRLNMJKOgdDf/OPFK+ROAtmsnENLzrfet7iGOu2wTHj9YwxwZYQQ6hgHV1q/LLS4hYIxTymq8q7tg1TGo6CsB+TCXnc8OAVQNH5QmVbmJFWC+Q2IBpk7FKsErAKq5nHsPW/S8xLl4H4yvq3giCqT3wJ7ajkSkhkucWw4s5nEBcsZ0xdq/evhxXsuBustrz914Ha7djVaMAvo7FwwcdWF3DenK7Ag6sulXgFFifCjiwuj7nxY3KKTBUBRxYHaqc7mBOgaEp4MDq0KTc8Adqg9XAx85zL8beZ96AzJDBqripTBOXrrJY5kK2Kogrj+O7t34e+dZxBHFFQCAdZ2yKQ2xAl6ZADrNJFIBkrHbAKv9MsMpM0mYjFMfjiYJV62hTt5jCFx6TJdAWrJKi0a05M71JHKFR1EgBZmZfpsZrnYWSB6sgmpgt45nGM4wKyLLkHmg2Q4E6gcAZOgNjOWczTtBgo6AkRM6PUfATlAIPu7dtxtP27cbmqTG0GjXUaxXpRs/sVZZlN1mynwFKpQJKoyVpPBWZjNXFcg3Hjs3hGCEom101WOLdlKZI27fN4py9uzE1OSpwNQxryMR02hbFYUi9qTWjFwhz2bBo85ZZUjY8+dRRPPHEEbQSX76q9ZaA1EozRqWRYL5cky7xtWYLzVaCpjhVTTMhmdukXQ4ukLA996cerHYc2QaMSsOjFi542tNw42tfgzvv/FfU6w1MjI/jyJGjuOOOO3D06FGBy3TaEs5x7QnoTIG+NMhsv3xYynm5BFhtN0BiiX/C9FqT5CkNvbSsXb+Mr1X203XY11Cur768G2u2hz/gCShglQ2nsoTtsUYixBFKpTyyuUBiIxqNCAvzZVSqdYkVIFgVuK4rX8AqIzKGBVZVar0GcauKE1Sdp9wGgVVtKKbryzpWu8Gqp1EkAzeqnBGHdcMrolWaQXHzHokDiPgCwcwFPN9Abz2IOmHTz4aeBlnDAKv3fh2LjxOsLmz4f7/cBQ5PAQdWh6elO5JTYJgKOLA6TDXdsZwC61QBB1bX6cS4YZ31CjiwetYvgVULYMEqQw8JVvdd/ipkpi5hz3HEnidgr7uzdLdjyrrj7AnbbjnzA+16rq5NLS7OmPJchUN+tIAn7r8DTx76PvLxAvy4ZsBqBp4fCNRcCqzasmrJUBSw2hwIVnP5LHJtx2q/Dc06VqX83OYxsqGTON/UNdsBqybvFDECP8Cu3bsEWoZhnS2KFJ7Ya0/B1Y6TV712BMWEOLzAeqMhJe4EybYMnj9nYzGWSIt7lZmyhEVxCLTq8FoNZL0WxgoBtk5PYseWKWzZNCqNwFqtpuY7gmXZQKGYx8gIMz/pxJX/Q52gOEpQqzWlxL9WZfRAxjS/aiAKGyjms7jg/HOx75wd4kJsVuqol2uImk2USkWMjzNeICMQlN9zbGTlQRpTVWtNaWaVIIuFSgNPHF3AD548jkOPHUEjgjj9CNp4XXTMIhOI3mySJIXufTEAquxpcaxaJkoFWxEatSouvexSvO+978E999yDj3zkYwJTCdpr1ZrmzLKLvelar1mtBsrbsvv2MdMrRBdKdysrrvfBjlWdU70fpWmVKWWnfgbVS0atgFUTPdB9hs6CXCkyYZDL3N7jvKdt5IWNy+AiZXSHrGmo27pSrUjkBOctbCVoNCMdp7xoSeAnMfIEtPl8+3N2vPp9eQ8rMa3s1aHh+oRZJViNTO4qr4fj5r3Ge5pRCOJ69bge9anVvVlwzfVBsJpHMz+OkS17EBc3oYm8NC8TtypfFHS9FDrFYHX+EI4f+DrKDqwOmDf3o+UUcGDVrQ+nwPpUwIHV9TkvblROgaEq4MDqUOV0B3MKDE0BB1aHJuWGP1AarO4456J+sGoavSwnRB/+YHm+6YmleMS0HRLHJsEq4UsLSasJv3EMD9z5FTTnHkWAKjJoamMbZjsSakjnc9PEqj0IZqKaRjSSlajOTzoJmRVK5yUzIAlF6SDM53PipGvnSfaUmMtYTaQAG9wQFhGaSedydkMXwKaNoyRb1GSvjk+MYfv27QIVFax2IhH6NWkHYpru4ERX6i3k8bSJDvMgNUmhbZRLPMnkbNGhK0Aqhhe3BLD6kvIYI5dJUMp62Dw1gq2bp1AqZBE26/B9RioQrOYwNlZCEGgjLjr1rHNwbm4Bc3PzqFbqAok8Ak4ByXWJEuD3bdu24emXXIwtM9OktgibVVQrC4iiGjIBgaLmahaKkwhyY6g3Y9SbLZRrIcr1CPPlBo7NV7BQbqJci7CwWEODDbOICQ0UlHUhEEsdhLZ0vnvdWXdfmlT1lE6vdMcKs0x9Pm2I5WdN9iZ34bwQIL7g+c/Hy/79y6RUdtvWrfjQ738IDz/8cDuHl7m4nDfGR3CdKLS04RXmfD0Lwv51cAqBNmzr3TpHTPtSFeLaJZ0uO7eflzuE93FqWwmsLi+jdXIqgOS9U6/X5J6hc5du1kYzlPuR0RZcv5JTzJBdSuzx9Yon0FLuTzZ8Y56yuLl7FVkarvbtmQKs/KM23TLOY3G4t2R+bH6vftd7kM5UjoVfGiWgYNXGO/TroVECdH83kUXTH0F+03bkN+1ELc4hTAKAzlUDmu3nT96x2j8Sm6/reT4CgtV7v6ZgNVnsasS20q3hfn92K+DA6tk9/+7q168CDqyu37lxI3MKDE0BB1aHJqU7kFNgqAo4sDpUOTf0wSxYZUMjBas3wN+kjtUWQZ8pt19KhLa3rodyEJ7QvchNin8JR4X+qO9O+783ES88hge+9UWgfhQZEAYS0nkCWpTC8HMKz9KIxTpLpZkO0ZLvoV4zYLUeCjykA5TQK59jxmrQaV7VB2+IRJm7qLCWMKjZbJqcRWYuqg5sDMWu5QRuHOPMzDSmNk0ZhyDB1TJhndYWa4QkNNamYKb7uSkRbmdwmv0k59U21mpntgrqVUeqlFQn8BEin4mxZWZKmlvNzx3DBLuz53z5YrxCNmATJYKlWDJ1ibcIvxq1hjhlk4TRCxm0oliun7EE1CKKYmSDHHbv3IZzz9mN0VIW9foimuEi4qSGBCGShNED0wiCCRy8/2E8/uRRjG+aReSpY7VSo0MWqNYicckSFNM5y3Umq0I6tGsgrYLyQUCt38lpmwyt9iZVM2jn2J2ICrPczLkJ/ei4nJ6awpvf/Gbc/s1v4pvfvB2/9Ev/Cd/59rfxF5/5C4k/kMZH4rLtOFT7xrJcXf3AgQ92rC51jeISX27pGQdw+vMnC1bVPazXznvw+PHj4t6lJnSgSiZxlEg+MO8rgtWWuFfNM4FuUNMwipEazGaFZ+8hezFr06HXuSpl/TZDJAH0pUnUaYxG2RghzZcV0r/PgFVfnapdjbsGiM/PRYxCQICmV0BSnMbE9vNQ90oIkxziTFbWuD717HWfpGO1dxzan6vdvMqffwjH7/kaKk/c58Dqah8Kbj9RwIFVtxCcAutTAQdW1+e8uFE5BYaqgAOrQ5XTHcwpMDQFHFgdmpQb/kD8D37BGBkfO87Zj3OueHU7CuBkwaqCMv6fBat6MuIV32vBb1Ux98g9ePyebyDbWkQmE8IP2IlcHagERoSaHjutn0awGrJZVL0hsIJwls41EhiCIQGrsZa+79mzSxxuhDXSSX251TIQrGoxM8uPCYDo7GP0AoGN3SxYNUy6A9ASCWswmJqu3haSsIl81sd5+/bgwL13Y3y0hHw+ENNcLshIkyxmWrJ0Xdyx7F1OWBxFCDIBgiAvX3T71upNLCxWpcFVFCUSs9BsslFVBrt2bsHWbTPI5thsq4qoVcO+fbtw0QWX45GHjuDw409hbHITbv/X7+LgAw9LmX8zSqQcvEXaThcwv3z6bXUcRO0KPQ0o/yGBVVmyJrticWFB1t/rXvc6vOY1r0G1UsHxY8fx7ne9S7Jl6czkRr0I8iWPd9AaOAvA6rFjxwSsjo6NolgoSgQAS//FsdpuHJVydK8TsMoJE9cqc5wN6A0CfQkjkQIErEvkrPI+pe+aYLWR5BD6Y5jacT6i3Dha/giaiclXTeWqnrRjdbVglY5VlJ1jdcP/Cz68C3RgdXhauiM5BYapgAOrw1TTHcspsE4VcGB1nU6MG9ZZr4ADq2f9Eli1AG2w6mWw/Zz9OPdZPyVgNTKtmGyJ/FIHFBY2gCZ1KpmNK5Ps1v6QJfZxHagfxyN3347aE/ciG1eQ8dldPJFmS5I8aZ2qjANIub7kiHSfEdgIhBzkWGVluY9s0IkCICwxR+65nG7HahhGUtpMFyWPISXBdPBGtpS4hdJIATt3bjeN2Ad1sO89hW1Brj/nsQmcOHaCHI0B0GxRAtZ00yFNY0iLrCCIEFKwpM0PiNkEK8C5+/bhsUcfRr1aQTagMzYSsErzXpbd1z1mYLJJlidl2PwMwWYum8f4+CR8P4fFxSrmF6s4emwO9UYkZc+eF6HVqiOb8xBkPYyNFTCzeRLn7NuFq69+KeaO1PHR//YnKJdrePqPXIoXvujF+OevfQNf/PJXUCiV0CDEjRP4bCFPTX2CJ83c5fnFrbqsY1WU6xJ2rY5VXUhLRQFoWbiuLUYeNDAxMYGfuuHVuOqqq/D7v/8hfPWf/gmlUkl0syX/MgXmmAPBarrz2qruzLU5NU/MsbpciupqBqlWSetYXVhYQHmxLGu5WCwKMGfpP8GqOsG77xGu/9PiWE3NtY35sKBXb6nOfUeIHmSzCOh09X1xrfJ7GqymIxzENQ+6Vum9z6HhlTA6uxeZ0VnEuQnUWxnEJqPVvF8y0N48AzQ1uOuVkTL41Prs/fsqwOqxu/8FVTpWHVhdzUJ2+xgFHFh1S8EpsD4VcGB1fc6LG5VTYKgKOLA6VDndwZwCQ1PAgdWhSbnhDzQIrPqbno6Qpe+2m3hPJmlalCXBqtlJchM94zhNDEZgnGZYRmv+MO7//jeAymFkwaZVmgna8f0RCtrwANusR+MBCL7otuT3DKGh7yNshqmMVQVoga9glQ2sNC9VmwWlrYXSLIlhAIwVYB5k1BKw2pJ6dQg8ImzhRrjK/Wa3zEjzJrpGuSkk7d7aeERO1w1WLURllmMun1cnr7hhdQxyZmtTTTSNVTqYtzfux2xWc17RREuat8xuxeT4mLhWi/m8Ng2jIw8WpGaluRCPyQxRdnEP2pm2vBbCJg9RzEzWGCEbmDF4IAkRs3kWS7Y9lnYzh7WCm256Da64/FL82Z/+De7+/gMCScNmhBe+8EW44dU/hf/+kY/g7nvvhs8oAjpzbYgsoRNhdxusmkZOg0j9EnfimsEqj5OOAmgfV18A8P8Z9UBotnfvblz9k1fj4IEDGBsbx0hpBJ/85KdQKpTaTkAB4nRUZ9R524W/l7UwL/doOfVg1d4LJ/6A6x5jo9kUR2+9Udd8ZC8Q12pbjx7ifCrAau+1cBxS0m/mWx3hLblPtPGd3mJyv3EOCYrZxCqgW9WXP3PN2s8L/reZrVwndKwmLbQSD81WBk2viGBiGwqbdqGV34R6kkXLxOWax2AfWOWzJQ1S+5aMA6snvkTdJ9ekgAOra5LL7ewUOG0KOLB62qR2J3IK/PAUcGD1h6e9O7NTYDkFHFh162O1CrQdWCnHahusmoZOKyKgZfIdBaoaUOYl2mGbDZj8aBGVwwfw2P3fBhpHkMs0EUgEQCdfMZGQVpsn2gGrAiXZDCfSsnw2DcoEA8AqPMlNZIYjv6R5VZskpxElIQuBqZ6b4IWQVhtVaRyBuNgy2pyINGbnru3I5QLjrO13rFqHmj1LL1gV1mnORwenAjrNeO0Dq8ZVp5msuqnHtjNmiwUJfouFEvbs2oWjR57E4vyClKy3oogkSMAQYZM0FAqbql8mg0I+L249aRoVU4NEyvebTYIjBauaf8o/84sl3iG2bd2CG298NZ584jH88Sc/g5HilLhxo2aEPXv24M3/6ZdQrVXxtl97G4ojRcSSoyndgrTpknWsmmgCubZTDFYHl3ZbBRPR6oILL8CrX30DPvHxj+N73/0e9u7dh99492/gjW98E2amNyuRsy7V1IuH9gwtFQuwqhvz1INV695e1XAG7tQ9Rq6nRqMBxicwnzfjZxEPaMBlD3U6wKpGeWgjKo0W0RcgHbiqDahOFKzyBYuCVUh+cAN5oLQZpc17ERdnUUcOLQPc7QsojZlQFfhNIgeWCxFZDVgV0zczb31k5h4CHas151g98aV9ln7SgdWzdOLdZa97BRxYXfdT5AboFDh5BRxYPXkN3RGcAqdCAQdWT4WqG/OY+t/4Hti8avu+/TiPUQCbLlHH6pDBqkBSlvW3YvjhHJ68/w7MHb4XfmsBOZ85n4QcBItC3gTwSfqmlLyfOFjNZtnEijmmClb1+GlIqcCw3Vmd7s9WBEYCsJyZGhGsssxZnW0J9uzdraBRxsta/e71sRJYtaX/wufYrMu66pYEq52O9TJ6k7GqrZ6s15JNyOm0y8L3MpidnsFTTz2ljbfYRIgaihuWzmDfNOqKDHgimNHoA4XIPqI4lu7uDbpbJY6B+1jtEjQbdTz7WVfgqqtejNtvvxVf+fLXMVKaUhjueShks3jl1VfjOc99Dt7yK2+BH7BlmViQBUoqWDWAzgAnlXE5Ut+js7hd12YNHQRWBbyxDVezIU3JXnvTa1Gv1/F7v/t7KBULKJVG8c53vBP/8T/+J2zduq3b8WwdxmZoy/DEVT5Ezjywyhmj83lhfgG1Wg1eRhuhLbWdDrAqTxEDVu39xXUsESLiXFUX+MmAVaas8j7he4tmkkOUm0Rp8z5gdDuamSIirnPLUoXFDxes8iWEvpsgPM4gM3cIx+8hWL0fSMryrFqm4GCV69HtdjYo4MDq2TDL7hrPRAUcWD0TZ82N2SmwRgUcWF2jYG53p8BpUsCB1dMk9AY4TRqs7tinGave1MVtsLrSJfZGAZjYwtTH6Pg0+I99i+iaZAf6ypN46Pv/hHDhByhk6sj52rCKDkqFHWJdFADHz/cUWUu5PuGnNLgSmOij2YxQqVTQqDcRSfm6OsKyuSwCA1YHGFYFqHVnmKqzjc47Olc5lqwfyDG4Xz6XxY4dW40LjmXja3es2uZRlnoocNGycgG1NglA/mQCDFJA2MYWqHO1s0m5MsGouHUDkY15qnIUTzNcrWY2X5LnbnFOCE/NOBT8Qru5x6abu2TemmtNEtRrVTzvuc/Fi170Y7j1tm/glq/dhlJxTEAn3a+tMMQzL7sU119/PX71bb8qxxENzSVpsyrTvCrlWF1pzaV/fyJRAF1g1VyzOhpj1Oo17N27Bzfd9Fp86lOfwtEjRyX+IZvL4Y2UcZBjAAAgAElEQVS/8Ca85z3vxY4dO2SeZI5SzmP5e4rxLo2Hu3/TD4Z7wKqNkmhfeDdI7h2D/rb7HL3rWxqyrbgtDaz16J3fSxRCksj9x8ZeURSLg7I3E9eeUsvu9b6k85vN4CRioitQYYUxrsDf1bHKL+Ykd1ThPUDnOb/4rLG5xtyfLxXoIKerW2IBmLGaykmVZlbtUWocB581jMxoJllE/gjym3Yhu2kPwmAULS9A3Kt1yrHaG8kgayElu/XsLzVV4u6WR4e+GPHnD+H4vV9Xx2rswOqKS9zt0FbAgVW3GJwC61MBB1bX57y4UTkFhqqAA6tDldMdzCkwNAUcWB2alBv+QLYMlU1WdpyzH+dc8WpkJi9Gk86uVVid+sBqTwk0sZmAVXZ792IEcYIgSlA98hAOfufzyLXmUPJbyAeavUn4RpBF2EFQoO7Hng5ZBH4SA6D7+H6ADDMdw1DccvzinwUgZjIIclmBq4QYuvUQme7IVUVGpsFTvd4Qd5vvWderh4mJcUxvmlRQaSMEBK4uvVwGRQGk9243QqKvVIMfuw6mTNXAPFu+TLdsCkRJAygzeGWWClsIqy1MtO5W63CzGZMWuKY721tgZyMK1EKcaLMyZsJGEc4791xce+21ePDBB/HZv/ksxkfHZV4s1H3u856HK6+6Em/5L7+CUrEowFUuxcIjupR10Cd0r50MWLWwkfeAcjd10z796ZfgOc95Nv7rb70fm2e3wIOPCy64EM95znPx27/929i6ZWsnrsE0Weu6JrvClooDoOu5a/J7GhZ1tWozkRGp5UCXb9cRjAu565C2oZltkLREZ/ulRV/aNWuHkobIdn3xvqzXaqhUeA9y3XXgaBruElAypoNglV++zznQPGZdERRP7//Bm73flr7p6NqWBlSp/GCJEWEJf8R8ZpbyE7Jq5qo04zIwVZ3f1r2tOa2de8pCWo4hQjNqaRZx4qPlFeCPzSI/ey6SwhQiL4/Y8/UuHXAp0hgvnfkr+6SAtXj3lwHc7WZv6lgNFlJgNamI038Vj/ETuvfchzaWAg6sbqz5dFezcRRwYHXjzKW7EqfAkgo4sOoWh1NgfSrgwOr6nJf1OCr5j3ZhGD7oWN13xavhTV4kjlXjU1x22KtxrCoYbRmw2oLfDDF/+AAeufuryCWLKPqxdK0nfCAQVSeZgg5+tJ2NakcyZLBqsxft4a3TjWOxYDXIEMyqA252djMmxkc06bQNVjuZqYMEGypYFYpnSpjlZBYudQOZQSXv7T0NdOW1SzMfC23N4AUCGcArUMjkv7YdtuZnvufh5ptvxuzsLD720Y+ivLiIXDYnR5mcnMRVV70Ek1OTeO/734/NMzMKja3jz7C7DhpbO1wdFljlvCZxC6OjJXHgnnveOfj1X/91zGyexcT4FH7hF96IW275Br70pS9hdIxNy3Tr1S09G0tGAgwbrKbgrhmVRG50kLVGM6xtWyNYTbl3ef8SrFbKNQH/1pE7XLBqtR8mWNVnjYWqtmkd/y7PIAupM+0rAp+SjAxphi2EcQYxQWphEsXZc5EZ24IwU0DLy54ysBqb3GP7osRfeBjzB25B7YmDgAWr/X311rYU3N5nhQIOrJ4V0+wu8gxUwIHVM3DS3JCdAmtVwIHVtSrm9ncKnB4FHFg9PTpvhLOoCysjGas7zrkI+y5/FbxJjQI4EbDaq4lW86tjlXA1aEXI1Ks4+vD38eSDtyGPKvIZdqfvgFVxo6ZyS8X9mOZCQwarLAeWplRmkwZPvi+QV8FqLJEChIp01+3csQ3FQl4cjprNqpbX3nLrtBbDBKtteJdumtRTLm7ddUuvUUYsMPOUPa0spDXXYd11Uu5uf9b9XcbQilBZXJQ4gBtf+1p8/3vfxV985jMCnwuFAp7xjEvx7176Mvzd5/4O37z9dpRKJXV6Wien+d5x8zGDd20A8GTBqoB76fau8JhzevEl+/FjP/Zj+KP/9mFMTEzhpT/xMlkHf/3Xf4NcLg+PZes9EQBWZ8F8KzWu2shglZAeQKMRorxYlTiNtls6tV5P3rE6fLAqEFgc8OqCl1gAOmsJVhkJ0Oda1WzmMAqlyVvYAmKPcQCjKGw5B/mpXWj4JURerh1/0Xs/KhDtrv1PR0PY9bnUfUywytxijSigY/VhzB+8BbXH75OMVXFhO7C6Ef6pPuXX4MDqKZfYncApcEIKOLB6QrK5DzkFziwFHFg9s+bLjfbsUcCB1bNnrk/2StsZfoEvYHXPZQSrF0njKqLGdAn6oHO1fW1LGcc0OtR0kmcUQANJ9TgePXA76kfvRQE1ZKUE15O8w2bIfNSonWHJT3Y6e6vzjjgjCjtRAIFPN2kg8QDMyGTOY7PRlOGK2ywwuYniPNPs0PRmMxfVqcrSYS2hJ2xlp3PmrGakzD4ROLh79w42tSdZlA72Cla7owB68aAAxWWbMplsRRW8r8FWF7gbsI/5Udd1aUOmToRA7y81OkCb68j4TBMmO1JxPaZL0A1kbY+l1UIShaLZC174Arz86p/EoUMP4XOf+xymZ6bx8z/383jk4Ufwwd/5HQFTPFwQsCxac1UtgDwpsNpbJr1SF3UTkSCnN6KJCu2M1Qq2bp0VhypzVe+99yAeeeRR3Hbb7ajV6iiNjNgFPfDWa/tEl65gN5EOaZ9u787dblEL7tu690YBrAPHqoxNyux1HUVhC7VaQzRjFEVvSf+JgNX+FxdLu1XlucHnimnIxgxYa8K2UQBsOiV/NlEAEkDAz9C1GvgIMhoHIF8mTiAdB6D3SSLPnWYzRNTi9WfQ9IrIbdqNkS3noJGdQJjhS5jBLdlsprGd215ncSemor1H14rvdawqWP0Gqo8fBOLF9ouRk/13wn1+4yvgwOrGn2N3hWemAg6snpnz5kbtFFiTAg6srkkut7NT4LQp4MDqaZN6Q5xIYEGQVbB66XXA5EUCVQWsrhDQJ0hoGb4hjqv2TgmCuIKo/AQevvtWJOVDKHhNBMaxRZAZRpF2sE+dt93Zm3BjAFhlExzmp9JZSodcuVwWwMpxSb6inxGwR6inJb3d7YIIg3huDsM29bGQhT8XiBup7Wtychzbt29D3GJDKLpwO13F04uht5BagNMaut0vB7Tt71aC3nZqBs2hojwdJTM7lYt1yvTpO7TgMV3Kba9BuTKzZ+VP0sRn7969uOqqK/GMS5+BXC6H79x5J/74j/8YCwtlyVbVjFstDpeM0CE4VntvQI51pbJ36zzU+uxYRkOY3mjUkc36uPrqf49X3XADjh09hl9/x7tQrtQEnOVyBYFsZkEvee+3HbkD9lC4Z7Vd6hBnJlhtw/k4luZV9XpTwCrvZ53uDkA+MbC6NuulOpE1Z7XddCqhQ1szVgeBVcJY+cyqwKqEgcizgy9yeM2tViLl/5mxbShtOQetkVmEfslMtN4rXZs0i+t+cnRlrvZmrPboKJ5ZT7Om+eyyYLVCsNpa2BD/PrmLOD0KOLB6enR2Z3EKrFUBB1bXqpjb3ylwBirgwOoZOGluyGeFAg6snhXTPJSLtIDNCwIBq7svvRaYULAaS2f45V1hqwGrWs6qm99aRGPuYTxy4FZ41UdR9FsIPF8yVS1UFRDDzUCEfseqNk6yzavoVs1IB3II5FgsL6JaqUp2qCAqutUErAZtR2q6K7oFq+I6teDLNLKRY0YRGvWmxAFs2TqLmekpRCEdsd1RAN14pJuXDBOs8jy9UHUpyGqvJz22jgPSglUjt0Br3aQiv6dkPe26tSXKDHAgG4paoTgTCa9ffvXVuOl1r8Vf/Pln8Nd/9dfasMo0GZM8W9F5fYDVgGXfGQ9hs4GRkRJectWVuPCiC/Dd734XL77yKnzsf3wc3/rWnRgZGUU2mxNX9UppBQ6snh1gVZ9R+lKGL3TYrItwlQ2rWvkp5Gf2IJjZizAYIbpPvdBJPVOHDlYfweJ9t2Lx8L1AyzhWh/IvhTvIRlfAgdWNPsPu+s5UBRxYPVNnzo3bKbAGBRxYXYNYblenwGlUwIHV0yj2GX6qPrD6jGvbjtXVgFXDFpZVwYJVuhu9cA7Vow/g0QO3Ihs+gZEsSZuHVqRZhVGrJaBC8w7Ff9gTBZAR2NtqdYNV232cOZnValXiAKKohSSJxZGpjtUUWBX3pMJPC1YJavnF43NfuhP5Z0YBMG+VpcG79+zC+NgowrBunJrcPzakM+XI61Fk5SiA7g/0AtG+aAGhnx1AMwig2iP2wvFOJiyHTYenqYU3wFYNrArV0+ftBas8P+MCbBl9vVbFs5/zLNx0000IggwK+QJuu+02/NEffRibpqfFzWdxczdYVaDbcdGe+E21lGPVKmVLuXXdJmI+5c849nP27cXP//zP4q67vo8vffnL+Nmf+3lUqnW8812/gS1bt0lTLmn0tcLwVgKvBNbLb2t0rJoXAp1j6rzYLX3Nq1e213M9YH12LQ5ZkLJmCJ9576ljtWYcq90ucXGsZnNynwVZltvTjW6CFOxxE4WRupnIjdVfgMnOXZtj1caB8AVBd/MqjRHheGTNGKc2v3WB1VaMEDkk+QlkJraisO18NIMxJMgiTvhZe0+Z+VkRrGpgR2cyu3Xsc6wuGrD6mAOra1gqblcADqy6ZeAUWJ8KOLC6PufFjcopMFQFHFgdqpzuYE6BoSngwOrQpNzwB2K5LMkYm1ftPPci7H5GJwpgtWB1kEht56cpZSXGDDJAVH4STx36DspHDqKYHEHBj5G0PMlklCYwYYgWMxkThRcsH5fyawMALUClO5IAhxvdpzarkGC13mgIXGU+KvcjyiBYZUMa7fCtx2031WGjLgNVZX8Ct4wvTWt4BjpWpXGVH2DP3t2SB0u3qu6rYFVwR4qoKcxcCaB1lNO9l9lfBW1/oN+xqgAqfYQ0UB3oPO7QzNTnBiLc/ik24yEL0zReliMDr7ruOlx66TPwgd/+bVx++eV45TXX4h3veAeOHj2GYrGY8i6nM1aXh3hrvwl7r8GiOY1HlTUvUQccPMvLEwSZjDQkYwzAf/7l/4yDBw/ivvsfwEc++j/wg8ceRz5fVNdhOzM4NXcDXN3LzXw3Ght0dYPHb/cU168Fjn1QVdfJ8kdYjaLdc6LAuvM5ce4OWK82DoA7h2GE+fl5eSkhER69zatyWeTzeYGr3NLHX80Ie/dhFEh6TMxX1ftdy+TpXOeQNVe1JS9U5KUKYwGY62yeOcI6PQ/MbmakhR5Dj6Mve6hvLICVzxKJMAkjNOlYjT1E8NEKisDIDEo7LkCrMI0wyaGFAJmEn7MAmd95zPSVdEdZyIulZWaTjavYGFCbYGWQI1i9/zYsEqzGZbO+T0RN95mzTQEHVs+2GXfXe6Yo4MDqmTJTbpxOgZNQwIHVkxDPfdQpcAoVcGD1FIq7wQ7dC1Z3PeM6aV612iiApeRIOwQzCeATRCQRqscewZFHvodW+Qco4Dh8NrOKM2hFmq9KCEPXqIIWBaAWggrUMBSCEIWAxO6nYIEcIZGy3Eq1gka9IZBWXZmas2ob0WSYu+oRlHnSDT4NVgmNeCwBKh6L3dXdSAi0c8d27XrkEawSxsRyzmGA1eW8kMpilgervTjNgizRSQDo6kHvapa5NNaRHXncWFyfz3zmZfj5n/s5zGyeQaPZxBe++CX89//23zE+MaEALW3nbGesDhusDh69zCPXVAqsMgYglw0wOTGOiy68ENdddy0uv/yZ+NNPfxrve//7kS+UMDo2Lk2JdB11A0a5+hXiMvpHc3LXq2B1mb5EXJ6rmcBl9+l+UWBho/3IIBe0NoHTFw6an+vJvUjXKu/r9mbBZR9YPblR89zpe0SaUK0AVqXRVsvmOuv6SINVNjCTFzLS1G4psBrL9TUZA0CwmmQQeQHi/ATGdl+MeGQzQpQUrBooK9nMKVd+WpzujFWu1y7PatesKVhlPrQDqye95M/yAziwepYvAHf561YBB1bX7dS4gTkFhqeAA6vD09IdySkwTAUcWB2mmhv7WHR1CbPLZLDjnP3oBasne/VEJZnEQ4AIrcYi5h6/H0d/8G/IJ/PIYwGI6khaLKdlLqOCVW0k1YkAYH4qS4ctROV3W7IvPzM2QjaeIawgzGHGar1RN7EC3EvBiIWr0qBGyo8zXWBVnGwG7PL3hCo8Lt2royMj0u1es1W53/oGqwSq6iA0FO5kJ7Pn88KXzc9Yxs3c2Uq5jIsu3o9f/uX/jJ07d+ETn/wU/vHzn5dxEHJ1Cpt1riyAGwYKXOnyLFjVgAl1rGYDH1tmN+MlV16Jl/27lwoUjKImnjpyFL/y1rcily9CeR2bfBmw1sP/TjdYpVFbzLZLXfBpAKvWQZ4eguQkh4zNiOjnlnuNUtXqdYGrcl/bwIeMh+AMBauKjDVGgmCeL2L4UqhB130LYJ87fjFbdXLfjwCjWxAFY2h5OXgxNSAM1dccNu5kmGC1fP83sfDYPUBSAQi53eYUWIUCDqyuQiS3i1Pgh6CAA6s/BNHdKZ0Cp1sBB1ZPt+LufE6B1SngwOrqdHJ72bJoIDZgdfeldKxe3HasDtJoLb5Hn25VDwiSBpqVI3jq0Xuw+ORB5L0Kcl4NiJqIWyzHJdAKBa5q0yl1B2pXbzpH/XYzK/F6ERhKObKWENt9+YNm2NQogHpD3GiaGGCOZ1yrtiEWv0tv71ib0MTMeDU5qxIZQKdrxpcy8YmJCYyNjSJJCH5ZRtwBq3RidueRrg1mqudzaWX7HKs9sFRRT2cEolGspc4mSXVVy30trtYOWNVzEKzRtfq0pz0NL3/F1cgGWcwvLODxw4fxhS98Aa2YcDUQrekYljnUgNdVjc3MYt++y4057amlWdaWVXtSDh5h144duPaVr8DWLbP40he+gO9859uYnd2Mn775Z/Clr/wTPv/FL4pr9WTAqs5qysO9Ygjr8nJIIbrM6xK6nQBY7T9STxRAT52+3Depn9nPK1gNEZrSet5DvKcJVvnCw258UZLN58QFzjVxsjEAPK5kM6duIcY7yLND3OmevJyREA/rrOUaMHnNzIQ1WQDmeZKR6A82LBPXK48hzyG9UgWrfD4Zl3zUQjNkpECMiM8zPocyBYzuvBC56d2I/HFpakWYn6TBqrbX6+jSk7lKt2pPOm33c8a85LGO1Wz5EZTvvw0LLgpg1c8Ut6Mq4MCqWwlOgfWpgAOr63Ne3KicAkNVwIHVocrpDuYUGJoCDqwOTcoNfyD+Z7tAuEwG2/ddhD2XLQ9W1+rOY0pplgAiWkTt+KM48tg9qC88gmxSg48QXhwpVA07javaUQCmcRXhiJ9JwReTk2jHIhBWclPVURiFEWr1Gur1ujpgCWANh1KgyuPRvaouVoINbVzFxlm2gRWLrRVpEKxMjI9j06ZNUjZOMGJdqzYKQG2/J75c1gJWO3NggYwUFXeBVevoNei5DYSWG+FaG2wNAqvMtX3FK16OF/34i/De97wHm6am8IY3vAF333U3/vKv/gojo2MC2sQpLIRqQGjpMoPsdfitNGYL6GV6CFbN+cJ6HcV8Htdd80ppWvWxj3wER556ElNTk5KbefnlV+DSZ16Bd737NzC5aRP9lwCjI2Rb20T33zPdZfZrXTWaCqt4b+B2ImBVskPTWz/wTpeo23vNfsJmq2pjOUJG5iUTpOq9xfuR97jkInMefF+gak4yVrWR3MAma2sQh/du55lAN2l3FIA4psVhGssLlEgiQLRZnn5W73mFsJ48c3zTxM5mPdO5bjdRSERLEEpGNMEqXxDx5UyCMJNHbmYPxrc/DWF2EiEKJpKDL7IS9uyD1wPZu7Ns1Vudbl+l50y/QOGYO1EA2UUFq/OHD8CLFyVjdW2rdQ2Cu103lAIOrG6o6XQXs4EUcGB1A02muxSnwFIKOLDq1oZTYH0q4MDq+pyX9Tgq/ie6Aq4Mtp+zH3suu35Zx+rawWrMHtlA4ziOP34AlWOHEFUOI5PUkWEGgJReq8uNgDVd4q/oyEOQCcQ9Js1nDIDpgBzTkMhkIBL4EJTQrUqYQ5ccXWS20RVJiLpgNRbAdvruzlntoCuej2B3cmLihwpWFdyaGvC+hUSoqr5Uq4/oaPbrhTFLrcOVIGXv53rBKj/PHNVrr70Ge/ftxbve+U6MlkZw5ZUvxstf/nKBlOVKtR1PIA5CAtbVG1b7SqdXGnMvWJU15XmoVyv4sec/Hy9+0Yvwub/9W9z1b9/D2OiogLJyeQF79p6D1//0zfjVt/0aJjdNm8ZVdNnyCJrtu9ptY4DV7mzZNNzr1YHXS8jIKA6CRq5FcY9HGwus8rpNPyyBqZLVSteqcd1HmTy88W2Y3HkB4tw0wkxRmo6xKSChqr4O6cXZaZ1PDqyitWBem612pbr9zmYFHFg9m2ffXft6VsCB1fU8O25sToEhKeDA6pCEdIdxCgxZAQdWhyzoBj7cqQarQdJC3ovRqjyJw4e+g7j6BOL6U8jEDXVvxXS3NRGGTXGNmbbdbcUlo9XzBayqu1S3JcGql5GmVgSqdKzSQRkaB5mtEybQs3BV4R7Lg7WUna5VC2GtMWzdgFWT/TpoOaYdq2m3qgWLq1nCK0HK3mN0g1Vq2JIu6jfc8Crs2rUT7373u5ENAlxw/vn4pV96M/7+H/4Bf/t3n0OpxNJ6snx2alfH8GrTAE7WsWohZyGXxTWveAUmx8bwB7//+5gYH0UumxXXYqWyiO07d+HVr3ktfvM978X0zGbEQn+Ny9aB1QENuzpNn7hO6ASt1Rty//HPvB9bUbShHKu6bNXxz2cXr09cq+LMjRB6OcSlzdi0cz+80iyiYBRRArTaYLV/2a/Gsdqdm9DvWF1kFMDhA3BgdTVPPbePVcCBVbcWnALrUwEHVtfnvLhROQWGqoADq0OV0x3MKTA0BRxYHZqUG/5AK4FVjfJcupi085u2XzKlmYdcEiGIGygfOYQnH/4+svE80DwGL27KYVmSS6jabDYEiMrpYj2WduhmPqL5koxE0/SoDVd7HKsGrNI1RqgjcLWpTjkpizehrOmMVcldTCxYTZUTGzOZBavT09PIZlkKnMpXlQZRsZb0pmQapNhyJbntsS2x4hQks4vSEjuYrFLRVMYkSrbjDFa7kNeasZo+rnSDTxLccMP1uGj/fvz629+OfC6H2dlZ/PRPv0H8ee9457swMbVJPiZZqwEbHJ1qsKpKWGcstdw8PY1XXH01qouL+B8f/ag0sKKLmUNpJS2c97Tz8eMvvhLved/7MSNglSPW8vj+kvVuddUF3dn6HKvtYw2elZXmQOa41+kopzTnXUUUQG+mabcDtT+qoNehOui50F2iDjSaDVSqVYTNpgBHOtJ5bZJNGgTI5pixmpOXJhx621XelmV1RewaI8x70q57VcI2qGMEgGStmlxYdadr+b+NAogZBZDyeFMflv9ns9lOdAid7lyvtomZdfvLPdeS6wuZEy1ZqxEiZBHnpzC1/Xz44zsR5yZQTxJEnWkyjtXujNW0jjbR1Upi86T1sWzzR2wmdQY2CkDAaryw2tve7ecUcBmrbg04BdapAg6srtOJccNyCgxTAQdWh6mmO5ZTYHgKOLA6PC03+pFWBKvLQFWL7hTfqWdSEBatjPLNQzZpALUFHHn0XiweeRCFTBWZcA5IFHYqWA0NWDVNqZKk3YxKIIyn8E1Ba4dKaBOr/igAOjYJVq1rtdkMEUnOqimlN8excFUhhcYFaM5i96ZgdRIzM9MIAtvsio2r2CxHQazAwTRY7dGth7v2LyuRbBmAbZp1Lb0eNatUGnpJg5zVQamhru84Qa1awdU/+TJc88pX4g8+9CHJVt22bSuuv/46bN22Hb/y1v8bm2Y2i1NVHMqm8dhqx7Fmx6phtmn92bRqdmYzXnn1y7E4P49PfeITmN2sYJVNlwqlAl76spdh0/Q0PvCBD2LT9ObUuwW7/jowzDYI02tgNqcCWrvpulvtFeo6WC5yQ+40venMZsvHVw9WbROm9hH6ukcpRD7RjcNrhE2UF8toMBJAYj5askb5ooSAMshlkctpxirn1WYrr+WcekublyE9Msuzw/fl+NKAyrijub/NVdVc5f4IEo6B+xOsEqT6Jo9ZjiMN7UzzrsS86OEx4xbCZtiBqwiA3CRGpvcgP30OkuI0aoxJEGltSi6fJx0nvq7v1DYggtg+A/VljPWq60sogtXF+2/F4uGDDqyuZSG5fR1YdWvAKbBOFXBgdZ1OjBuWU2CYCjiwOkw13bGcAsNTwIHV4Wm50Y80DLCqGqUcq16MTKJfflRFbe4JHH7w35DUj6AUNJFpLQJxiJjds+N4ebBKlxhsw5jucmN1cXaDVUKHdgOdRlNyHglWQ9vYRj6gAEzBqnEhMgag7QDrnvUzBqwa523HrXqaV69kadZw4QUX4MYbX4MH7r9fmkJdcsnFeP3rX4dqvY7ffO/7MDk1rWCVNtAuQLjyeE8WrNrYh2K+gOuvuQaT4+MyxmKhICev1CrYvW8vbv6Zn8HffPazuOOOO1EolLoho1hfHVhdbrZ4L9UbDZTLClYJLwUWDxGsphtmWTN695gSuceZ++v7/DKZvmsAq/wcnxH2JYzNeu4077IvVNQxy5dE8sWXOXxuZcfgl7ZgdOsFQGkWTcJ7eeYYsCpN3IYIVhcsWD0AJIsr31BuD6eAUcBFAbil4BRYnwo4sLo+58WNyikwVAUcWB2qnO5gToGhKeDA6tCk3PAH6gWruy+9rq951XJmO8VL1rMqPcCluY9PrJBE8JoLmH/iEA4/dBcKXg3FIASiMpJWGqxGkrOablxFgCYwg+4wAx6sY7Xt2FoCrGrX71iOyTgARgFoAyuW0purMa5VPWYns3XQhJ8ZYLW/t9Xpdq3aFFK6kJ/z7GfhqiuvxGf+/M8ld/WXf/nN+Jv/+T/xv/73/8Ho+LiU1nNOWG69lm0YYFV6qdXq+ImrrsJLrroKn/3rv8K3v/1tcZqOT+YEZ4gAACAASURBVE7ixptuQqVWxR/+4R9iZGRMoFwapGqXdgdWl5s3vjDhS41FAasNuR/Vxt7rWM0J+DwRx2r7ebGEIZjO1LY7lmA10Jzm1TpW9RnEGAF1qPJlQEDHqnGv9jroCVYZAyCZ0eKS9+DlRhH5E5jceQkyo1sR+lmE4pw1L3g8v/1KSl73nKxj1YHVtTxO3L4pBRxYdcvBKbA+FXBgdX3OixuVU2CoCjiwOlQ53cGcAkNTwIHVoUm54Q+0HFhlk5WVNhbCZphvyMY+AimZNxohSEIU/QRh+Qk89sB3UV94AnmvAT+pI26WTZMoD60olvxFZhOyLFfK6g1UFdCg3lIBJPbnFmikS6w94ypjIS0BB8v6WfItOasNNseKxB1rLa6dSMpOiuFSINJmrPK+8jMeWrGNAehEAdgUBKtXXw5nKuOT+/B60jW/aajcASx6LVLeP6CDeHpu2pGq5qArlZMPnNcV4ghWWguagCshuWg26pKz+qY3vhH79u3F97//Xbz3fe+XRmIsAWczKLoaxWEsB155rele3fvpZ5dPr7WHt3slrRhhs4Fz9u7D61/3OszPzeHDH/4wLrv0Mlxz7bVYrFTwXz/wAQFxQbYbqjKoVcfQGUf3uiE47M6M7YsCME2PltJzpbkbRhRAr9q9Gar2zuuMMd2tvn/kXZDROKer9Rrm5+cl51inyIJVU6IvUQAdsLpc/AE/Tddr19YLVOVFizpHJb/X8yRygOX8/LJxANbRzngCPiN47zGWojcGpP1yx+SzdpyrClul+Vpq6cpxCVaZKRsSrAKZ3AgaKGFq14/AH9uOMMgj8vgyQddIwkzo1GQ4sLrSU8b9/lQp4MDqqVLWHdcpcHIKOLB6cvq5TzsFzggFHFg9I6bJDfIsVMCB1bNw0k/wknvB6q5nXNt2rApYFYa0NPQiVPUNWG2JuzSSr7wXIZc0UTv+MB574NtAcwH5DN2qNbT41SLU8BCGBKuhdNQm5CB8Eaeqb5yMEqLowffSTjFCVtO8xZSSd2CsXlE7DqDZ1O7kzVDBjClHXgUzbivaBVZ9T8ap+aqrA6ttoLcMO+yFStaZqZBomaZVXfPeAX4rwbmBy0UiG9cQBpo6iAVC4lqVrNeWZO6+9Cdegve9772Ym5vDp//s0/jQH/whRsfG1bnoB5JLaVqVneAKXuljtsGPNq8ipOYaIBirlst4+dVX463/5a1Ssp7P5/Fnf/YZfOzjH8fo2JiA1b7cT3EUdkq3ByDGPtdhd+atibNYBiSvNHfDAKu94+4Dej3wWJD2Muu3F6zyGhphiMXFRVTKZc3TtQCcwJPZpz1gdaWZ1DiBpfey0QD6kiKWzFHmq2azuRRYtVEhmsO8FrCqzxgbC6CZrb1ZtXyO0a1Kt24YxQjyRTS9EUxsvwS5qd0I/QLCjMJ6mceM58DqShPvfn9aFHBg9bTI7E7iFFizAg6srlky9wGnwJmngAOrZ96cuRGfHQo4sHp2zPMwrnJFsLqCH5AJgQJWxXnFNNQIgddCNq4hqhzD/OP3YeHJg+JWzXohklZDvlqtBM0wMWX6LWliZcEqoUub4kjFbDdY1SY0g8Eq97VNrdj9m9C2WqujXm8gWkdgdWBDoz7nmnXfrn+wyvkQVzHdilEouZrbt23FT7/hDdi//0Lcc8/duOyZl+GPPvxh/PPXvoZSaUQzVsWxqs2Y+l2Tw1jhvWCVDmBCX44XuPaaa/CL/+EX8a3bv4U/+ZM/xR3/eifGxibg+b42AbNzYoGeA6s9k9Kde2x/SbmiVoT5hQUszC+Ii7SzvD14vjaGajtWM6nGdEtM+3oAq4TLNm+VMQESEZAar23GV6vW5HnjBTkkwRiKm89HaXofwuwIwkxOwGrMte/A6jBucneMISjgwOoQRHSHcAqcAgUcWD0ForpDOgXWmwIOrK63GXHjcQqoAg6supWwWgVODKx2Og4RrHrGBZp4PgKEyNK12lzAwpOHMPf4fciER+HHdYGuSEIkMZ1iLTSazEGNBEBYsCol/eKUNbjCgFXbidtmHlqwakvk01EAtjSb7kQeu1qrolKt9WW4rlYj61jdumULWMHPyII4oWtVnXFSQpxuO2+hb+oEvUY7aZSVtt/1ZStqyTmPbfdd3kvaYydcjfu0Pfk6UO0yvlpVBhfvWwdfvVbBtq1bcdONr0GhkMct3/g6rrv+Onz+85/H//rff4+JqSlpKkaoakyk4jDkZhqmtwfShpsrDm3Q4LvBKpj9Wa9h757duPHGn8JznvUsNOp1fPnL/4RPfPxTyObyyPhZA1Vt2X/ayasAcNnc4V5rZ0/EwmoA8nLO4bZj1erRu3b6ghVWjlnoHrLUqOtcmF8sNealfs+P03XOkvijx46Ja7W95uX2ziDb5Vi1jeSWnmSW7i+3dTtW6XynMzZALmeiADI++JxQN3ssLnnCX5vJ3Nu8rjcKQA38Ov9shCXPIuusNwOTlzlhiEq5oi9yMgG83DhyE3sxvu1pCHPjaPoFfZkgjlWs0bHacQ7LU5jPHhMTIpouPoLF+27F4uMHgXhhxTvG7eAUsAo4sOrWglNgfSrgwOr6nBc3KqfAUBVwYHWocrqDOQWGpoADq0OTcsMfaK1gVeGbOg0N+hNEYEtbs3ED2VYNUflJHPvBAYSVJxHEi8gkITIJwUgLrbgpZbiRxAC05Isl4QSWUkZuwZCUlBM/6P/UIaaluF3NhATU6M8VzpnkzTgRx2qj2USjyTiApmmiszZ3pG1eRVAoMQAgTCVc7UQBWCjYoYHdyZus5l8LtGzrbIHNCeSfrlTWb/NoJcOV5fE9kGilxd+dNKp725LwKGoiyGTwYy94Ad74xp/D+PgIfnD4Mbzt194uTatqtYYCTM9TwMp5NtmTFgPatZmGmEtD1g5A1YGY5NZO+Kz8mGusXF7E61/3Wrz0pVfiw3/4R9ixYwde8fJr8KHf/yPce+AgsrlC6tJ781T1V11jWiE+oQ9KrgBa5dgpFiqHT51jpegEG8fQuYiVwWrfXJtBWHemXUvLQWELnOX+5T0pjaISaWB19OhRucf1OhgDkUE+lxe4arNPV1pvClbb1uG+WAC7jnX+NZKCGas5k7HK8djZE7DaitBqP3t4T+t9YLe+jFWzIPktyGbbTbfS4+YY+MxZXFgQVz4yPhJ/BMHYTmzatR9RcRMafpGBJwpWPbr9u8/ZNVumuV56LrvmIKH7WmMP0mB14fABB1ZXWlDu910KOLDqFoRTYH0q4MDq+pwXNyqnwFAVcGB1qHK6gzkFhqaAA6tDk3LDH2glsKptk1KbgULSwKfdo4cNrJQFZaMqWpUjKD/1EOrHH4EfV+DHNXhQAEAg2Wo1xSkWhQpV6exiYylCL4EzbGpkEYhxrK4GrAoISTWFspBDm2OxkVVd3GQdv+3qptfPBJicmBQHJscNuY5IG0vJF6Fgd+5mL9RcM1jtgXXdOZ2rG/fAuIHUR6lXuznWkMCqzeKkLmGjTpKJH/3RZ+MX/+ObsHnzZnzjtltx6NCj+M73vo8DB++DlwnQaBB402GoTX3SKLMHl3ZK8weSwNRKFVhFN3XPjgR9i4u48soX4cYbb8Ddd90lzsXRkQl87KOfQL0RdvJ9LaFL0Vz7x2GC1d5L6YXHuhTSZ+w4SpdaCbZAvQ3h5IZaA2A9AbBqoxPawzUvPJphKBm7lWrlpMBqej3zHDEbTqWbiEm2qtHpNIFVPm+6npAJBKzOz81rszwC1EwJ/uh2zOy5CNHIDBp+iQEq8lKBUDX9+f7mVf0RCd1glRELfG46sLq6p6LbaykFHFh1a8MpsD4VcGB1fc6LG5VTYKgKOLA6VDndwZwCQ1PAgdWhSbnhD7QiWKWLKwV1FJpYx2pHHh8JAgLG2nFUnjqEytGH4DWfgt9qIBBHFSEI/5cGqwo8JQqA5yGIIGwQIKHl19atuhxYFWTU5VpVgGTBqoBb6VTfQKPRkI7ha7GPOrA6+DYQldMs07C7dpJDEqNWrmD7ji24+adfjyiOUBoZwbnnPQ1PHTmGz3/+i7j1ttuluRgdhNR52GBVGtEbWCsNlRpNLC6W8fSLL8Rb3vJm7N69C3/3P/8WX//arbjvvock+7UbbBL09wBJcs2UJCs6g1eIBjgVYLXj+jUl/QyUPQVg1b4IaZfh088ds9SeURl0bHpyf7M5WL1Wb4PPE3GsdjXAotuTTuv1BFaNG1eyZefmxZXPtZNkivBHtglYbY3NopEdQUywSujqwOqG/zf2TLlAB1bPlJly4zzbFHBg9WybcXe9Z6UCDqyeldPuLvoMUMCB1TNgktbJENNgdce+/dh16bXA5MWQon1CToND28NtlyW37aqCNtjAykeMaOFJHH/kAKLyY8i2jiMTN5DLEHwqVu0Fq8xYJfRMl/GST0i3+FhLXOm+syXJtjy3FxJZsNqJBFBAK5EDBqzSrUq4yp8pXDVb51IGzgqjAMbHJrB92za9glYoGavqXDWQVuCbAboDav7pyFyhYrzr3IPyTnudcSstodVkplogxqvo7XA+6Ph2DBaqGmynV27+T8vApe4exXwBL37xC3HRRRfgA7/9AWlYdMGF+/HMZ16B5/7o8/HVr/4LPvOZvxSXaMZjwyg9a9ux3Ft2v6TpsseaSquq5E/SM6jO3CiMUCqNYt+ec7B12wwuuuh8lIpF/OVf/iXuv+8hFPKjenKBkKktdWhbpt9rhO3a3b4Q0FDO/m2lWIe+DNfetTMAkvYsrt7TipM7va3oYDWvNKQUvf8ien/G+0myhj0gkhzbutxn/Dudm3yhEYaaS8zbg2C1kC8gyAbtiI+lYgY0jjg2DtXei+iMjTnNXaX8GQ9BwCZZOVl3GhWiL2z4bGDOs37RLZ+6l1OnkGxnyVPNtJuzSRRAEMAPAtXGaC/vmyQXOcHCwoI0zOPqa3k5BCOzmN5zIZKJrahnx5AgixiBxopA16ms+0FZyz36L+1Y9ZFdeBiL998KFwWw0tPR/b5XAQdW3ZpwCqxPBRxYXZ/z4kblFBiqAg6sDlVOdzCnwNAUcGB1aFJu+AN1AFYGO84ZDFb5n/7tjfBgQNMlAasEpNWjWHz8QVSOPohM8yiyCJHLaKsWurNabFwVN6X8Wkr0Q5bUG1xnqBXBBCEo4apvgAahX6cbd3fGagdKKNhgZqM0qZHmVd1gNWw25ZwEKum8xgHsqH3JBH6jI6OSxelnPDTDhgGrHeerlWSwe9ETeNMFfUwTHHuSNZf6Wzi3HOHrWb29Y1vJadm7+NtuZQuB2gDUNtSxHeIJVj1EzRD79u7FjTe+Gt++8w587nN/i4mJCTSaoTSJ+vEffzFe/4afwfvf/1u46667kfEJqkwDK3OOtUUBCJoyhIqwSiEeGWszbArI+4mXvAxbZ7fhn776JVQq87jiWZeLi/Xv/8/nkc+NmPze7rP2Stx1P7Q9tnpa+aQ4r9k9XjOB16q7HCPNMntBbArit9d+z2T1otBeaKl/XzoaQErLu37faZokp+oBgG1AT7BqHar1uuxKvXi/Cbw0bnGC9GKxKM2leG/b5nN9a04gqELb/hcT6WtIJC+1G6wSgPptsMqGU5IFLcfU8VjAasFq7zkoUxuuiiYKPwOfYNU3YLUzai9RIM3Yg3K5IiX/cSYLv7QJUzvPgze9A43sOOKEDawIV1tDAqs+n3zILhKsfsOB1Q3/L/fwL9CB1eFr6o7oFBiGAg6sDkNFdwynwDpXwIHVdT5BbnhnrQIOrJ61U7/mC+8FqzvFsXqRJqIax+pyYNWa8givmLOajWtAbQ7HDx9A5ciDyCY15NBExkQBtOIQbGwURaHmq9LVZkCNdXyxjNg2miIM8eka4xcdZ6bT99JdyjuNrASgsEkN3W5QWGvBqpbpWqdYDzTqUZFgtVQsdYFVeLYblWI3ddUZBGf+3HGY2rLlFIA5E8HqIFekpkIohDNxDOpY9dCsN7D/ov246cafwqc//Se45+67MTJSQoa5qs2mNK9603/4RYyMjOFXf/VtmJiYRJDLd+G8NGBcA0O2iFMmhvPSqNfw7Oc8G8++/Hm47dY7cOut/wIv08ILX/hC7Nq1C//fn34GY2OTxp2pPm0ZyAB3ae84FBbqJtmf4rQmWNU125V1azRa7kbVFw2pYyrRTn2kJ2PVuErTmPR0g1UbCcCxE2LTsVmtVhU0y5cI2b6O1YBV6yxVaDtIsVMPVvXR5OkLnowHAacexK1K12raCaz3v+Y816pVLC5WkCQZJEEeyI9hbNse5LbsQZibRJwUESN3asDqA7dg4fBBoLWw5n8P3AfOXgUcWD17595d+fpWwIHV9T0/bnROgaEo4MDqUGR0B3EKDF0BB1aHLumGPWA7CgDqWN1x6bVIJi6S4lRprkJQlO4A1ONYVQeXugIJ14I4RBA30Ko+heOHD6Jy9BEUvRp8L4KXxCBYbYZ1zVYN1U0qHi9pWqWgU5yszaY41aSztwFUFlQRaHTA6qAy5c50tRvqsKkMowCaCnUJVjuZjSuB1QwKhSJ2bt+BjO8hDBta6t7GRoRp3a5e7YCeGkePO9BecxvI9cC0FRdcGuSuuLPusFbnZO9hez/fjgNIRQBYJyP1CZshnv70S/DqG67Hpz71cTx86CFx+hGqUS5yqP37L8H/9ZZfwTXXXIvJqU3iZE1D8954045e+qe++NIuCEkXYyQnymYD/PuffBnq1Qj/+PdfRMYn/GzheT/6o9i6ZSv+7NN/IYCXUNT3tVt7e4Z7gXLPSdX93NkUrKrD2gLH9O/pZF3qxQD3Y2wBXwa0t7657nabduIxjCYDvKiDHatLLRzeD6t3rEr5umk6x7L/WqOOhfl5iQPoct+mdBSwWigKoBzoWG3HgfQ0z+sa8kpglVEAdKxm5YvPEd6GFtiuxrFq15hEkqTAKtexgFVzTLtYrG4CVhfKaMUZeNkCksIIitPbMLLjPESFKbQErOahr3xOJgpAmwJ6nnGslg91HKutxVU+GdxuTgHAgVW3CpwC61MBB1bX57y4UTkFhqqAA6tDldMdzCkwNAUcWB2alGfPgbwMmLG64xnXIpncz/9Ub0ORuKcsudc+JnjDQETmrPrMH41DxASocw9j8dG7gHARmSREkjBrsSqutjBkOa46AwXwSo6iZh4SVlmQR9eqdawSZAiMaedgdjIOB02WltgrTJFYAMJcQt0oNOX5Wi6+XF8fQqN8Lou9e/aI806yHFNQNQ0c2yXR0ljHklXtdmQb7Vg5uwBi6ngW0vQhJROVYIHfsg24Bjkt0/B3AGhdDvYtdyMoV+0UjlvQ1mzUceH55+MNb3gdvvSlL+CWW25BPpcXcK7wMYPRsXH87u/+Hq6/7lUojowgyOWkxLqzqVp9jsWuMNbUAu3aUeeckJ6A97nPew6+9c07cNut3xTn7NTUOJ73vB+VaIj/9b//HsVCSeInmMuZNkj2njs1DTpMa8ZsD1o/3V1Kn7oi6eBus0u7by6BfsZlm9a8P7ah8zlbrr7sHJnzWdgr95f5QOpIZtwaY7DaKAC7bjhGgtXFSlkcq1Ka32701W055ThyOc0+1Rclmn9qNzlWT3xGH9iXtxta2s/4BZ47vVC8TEZAfjYXKFj19QWK3MOMAmjZRlsmpqDHGdvObaYSGXWi2gcFx0toy+O3x8wGfhnNCWaW88LcAsIwhpctwiuOIjs5g/Gd5wGjm9GI8mh5BQWr5uGpL6kU4Hav/2UiG7S2wIDVANk2WKVjlWB1bT7vs+cfPHelvQo4sOrWhFNgfSrgwOr6nBc3KqfAUBVwYHWocrqDOQWGpoADq0OT8uw5kAGr259xDZIJBavc6FrtK8fudfCl/tudODYjDixCiAyyzaMInzqIJw7dhXwmBFpVNJsLiMImmpGC1bZbVRrKKHRLO0Bt0xnrzAtsIxqLgZZpPqVDVVhF0GOhqs1Z5bmEhCzNLuRX2WxGOsgzv9U63tIQyJaM2yZcHb8j9zJgNUWybOl8iiR1Odf6Fh67i6+RkazkUO0HVcuIsNydYKMA7D7m7816HVs2z+Bnf+5nETYb+OAHP4ipqSk0w1AiGgi7Lr30Mrz1rW/FT7zkpZiZnUWTYJMNjdoZoFa77ou3Y++DwT1AmYdZXJzHS15yFfbvvxBf+fJXcN/BgwLtrrjiclx++RX48pe+ggcPHQJBHI/bBfjaUDelzXKBvKt6YhhHaKqE38L/gVmiNoN4iWMrAOxpTtWzr0A7wkHjlhUnb2oTHdu5IOoS9+Qe7kxq12UvkbFKB/r84gLK5bIC5zZY7R4Q4SGbSuVyClbF+Wk2BaUKadNbJ7pD7yleM+8JzW41DahSH2CEB49NtzLhKoG5baIXxxFoKucp2vmvA8CqwFSjr45RRbJZzumXAPKzjC9N0+IoxvzcPGq1JhDkkSmOwR+bwvj2c5Cb2oZaXECIvNGns7b5Eql7Lrvdyf1LoCXPW3WsWrDKKID7gFZZc4bd5hRYhQIOrK5CJLeLU+CHoIADqz8E0d0pnQKnWwEHVk+34u58ToHVKeDA6up0cnulFEiB1Xhiv/E5EaquFayKh6zdfSeHOnKtBcw/fh+OPXov/FYZceM4wkjBasuU+5NwaEMZ/sy4SM3w0tBH3aM5KSe3iMO68AbPp+YzqgNO3aqEqiEdqzy/OGNXgg8JAt/Dtm1bUSqV5DS2/NtCIP6s7Vbtc4mtDFYVqKVKgq2N117UGQhWOT/NRg1XXHEF3vKWt+B9730vHnzgAdPdPUEQZHHdddfhyiuvwo2vuRHjk5NI6E5mrq5P12oHKrVBqmFQS4HVXlhMFja/cBxXXXUVzj//PHz1K1+VRll7du/GzTffjIWFRfzBh/4QpdERjaWwZe1Kz8zaMX9Jr8eTenjodXVcq7J6zPoZcOAhgFUbTyDA1JTtp880LLDK7NyFxQVUqlWBjycCVvlSpTdeQe+v9H2qGnYaYhnAmrooQlGuMQGr2QBB9hSAVa7TNnNnUyvj9E1iLCyUsTBfAfwcUCghUxrH2Ja9GJnZjYZXQoNgNdPtKV07WI0NWCUIt2D16ymwusa3MSe1rt2Hz2QFHFg9k2fPjX0jK+DA6kaeXXdtTgGjgAOrbik4BdanAg6srs95WdejMmB1Gx2rk/uNO1IzVpfKuWzjpi7Harvnj1yujwg5L0QQzmHu0XuweORBhItPIApraIQmR1UIloJVW07cYZPqaG03eweQy+cFvFmw2gcjuqqr+8FqJM5VNs9izmpL3G79pdbp2UrAhuIzM9PS1Z4g1zbdajtUTfn24ERI4zZN69TjerRQ2Z61U3qsP1Hj7docpWt1rCrLXfocgzRauomYzmm9VsPk1CTe9MY34YLzz8e73/UuzM3NiX5sCPb2t78dx+fm8PZfeztGx8eRyQUSKyDzmyq9VrBGe2I3KOo9v8wHQxfEZagwrtGo4ZJLLsbll1+OO++8E//6rX/Fa1/7Wlx00cX46Ec/hgcffFBiCPQcdCcHnWzQAUD7RCMTOiuqA4x1GSjBXRKBDQGscp2nc197n0UCeds/1LL3rp+0owtSV5FawxK1Ef3/7J0JnF1Flf9Pd/aFQAiEJewQQKLsDIp/dxxRHHBDEQUVHJVBZHEDRwVERUdUXBjBwV1R3GXGEVEYWRXZFAiyhy0sISFrp9PdSef/Ofe9el1dXVW37uvbb+n3vZ+//wn97q1b9T2n6tb93VOn1su6vr4sFYDmV80OFXE9A18lYlVFT00HMBSxqvbT6PIskty5crj/qahaiWw15Wf92EpwEIpY1XI15UMlFcAoI1YdYTVLVZJF+3ZJT0+PrFzZIxvUhyZPle6pm8jMLXeQTebuJP0TZ0rvxsmacyH7eGUO/ahgb4hlf1zwPz+MsGoiVh+W1Q8irLb0s7ZFK4ew2qKGoVodTwBhteNdAACdQABhtROsTBvbkQDCajtardl17pbtdn6ObLPvkTLoCKt2jtVMEooEQRnJSE/R67o3Vl78p3atk651z8jqJQ/Kiifulb6e5TLQt7a6uVBFPtDl4VkE2jAU1Vyl1eX6KjoM5WWs7NhdEboscUJzFBqxwuRYzaLgKhGrKjLp/2r/ri4lDltAQ143yCabzJStt946u18mrFYjYVUIqghjVs2HLUkfKay69xrcWBF4g0cmfMWXe7vX+oTVYXk1neXceR44PL3BcBHWKzZWufT19WWRvm89+mh57eGvkV/84hfyhz/8QbbYYgs5+f0fkO9+73uZ4Kl21VQAelQ2KqtErcZE72F5aqtLyNUO2Z5C3SIb1g+IusNmm20m73znO2TbbefJwoUL5ZklS+X666+XxU88KdNnzJCNVdHa5PrMluZXlMERWPIEa/eCmnha+yFveXeeJUb+Hhd7K/lKbWF1ZGSvioHmUGFVxV67T1UiXe3DZa99au26XlnT05PlGK3kovULq3qtRndq2gfNtWoilE2ajUoEdyzastKnsjyu1by0w4VYFecnyiQTsTpZxdtMx6xEB8ugbFivXCrRsdm4U08qAEdYzdo1sZJ3VcXlFStXSf+GjdI9cap0T5kpM+Zsn0Wt9k+eVRVWJ8hGK42DSXtS4Wwim2P9viqsiuapnSSTVi+S1Q9dT8Rq8S7U8VcgrHa8CwCgRQkgrLaoYagWBMokgLBaJk3KgkB5BBBWy2PZOSVVhdV9jpQNmz2nttnSYJe9Z7VmTY3FNA7FV2XClO6Mnskrg9K9oVcmd/VKd98yeXrRHbJ2xRMy0LNSNvSvkw0DlZ3bs9yqHjGlsgS4kgc1VVjNljtnGkp1m6lhwmoll2tRYXX69GmyzdbbZJsr6bUmWlV3cXcPk9vVCCTZf0d0okYIqxW2Q9Lq8CjFfE/PhCerEeoJMUFPZSHNOal6XO/a3iyf5guef7C88Q1vyJb7q+g1ecpU+ciHPyIDAwOyrr9PVFbV+wyldxieWzZP3FNfRPHuDQAAIABJREFUyaJVuzVSeVDW9/fLHnvsnuVTPfTQQ2XNmh658OsXyk1/vTnblX7qdBVVzZ5HlkgfyA1aWbI/nFVcADQavy1Ktr6wmtl22MeKHGFV7TY4KGt7e2X1mtWiYnrGqTtRWM1EdA1INgJnJTVC+BgSVoc2+7LP9wurmmO1og9XRNX16ysb5ZUqrGoeZhHRtAgrV6+WvoEN0j1hinRPnikzNt8uE1bXT91MerumyKDmibU+mBQWVvXDlbZJhdUsFcDDsvqh6xBW84czznAIIKziEhBoTQIIq61pF2oFgVIJIKyWipPCIFAaAYTV0lB2UEEVYXXrfY6QDZs+J2u3RvFp0JodsZoqrA6BqwirsnFAJnatl0kb18i65Y/KM4/+QwZWLZHBdWtkYN266oZVFWG1soHQkBDVCsLqxsH1WW7XbbbdJtvZXoVVIwJVNuByxbaKeNPpwmpV3a5g2LhR1vasEU3dsPPOO8l73vMe2X+/A+R3V1whjz76qFx/w42yuqenkut02C7sVixlMGqyIqQqcy1fugalv79PNp01S4479liZMmVStlP9nDlbyB+uvEpuuOFGmTp1WnUZdnVTokqIZaWqQWF15JCAsFqJHFd8vb29WY5VTQmQLc1PjVjtVjFSP64YQXVshFUNt6+kidDN7EYvrNY+AFRdVCOeM//LhNUBWblmTUVY7ZokEybNlKmbbSubbbOLbJi+ufRNnCbrNRXBCAHb+FhCxKqOlZr6Qj95VSNW1ywiYrWDHtylNRVhtTSUFASBUgkgrJaKk8Ig0JoEEFZb0y7UCgIIq/hAcQJpwmr1Vd+nImZ/G5be1MiKWaTpRunauF4mDq6RSRuelScf/Luse/Zx2dC7Svp7erIIUt20yrcp0cZseXh1YXZXV7Z0ONs5XpeLay5IV9W0coWaKMssB6S1/H9Q/62RatX0A1nUaW0psJPvMgtpXJ9FWG69zdYyderU2hJk7y7uJh9otf1ZnGduxKrubG5F3FmbtGdCn7WRk8+2mV1sMVrv6eQjHSYA5uRT9d3DTQVgNmAaOjfLfzDsqMVmZvfTOlWihTebval8+lPnyvIVz8rtt90ub3/7sfKDH/5Ifv7LX8qkyVMqu5w7KR4y/3IEbBN1q3bQqF/NnatL/1VA039vvvkcOe6442Tp0qWZeHvAAQfK7bf/Ta688g8ydco06crWhg/t9l6rfu0+I1MBuGxGpgZwGLiVHtFTivfWYbXK/sNdpm9ZJYvIVdG5SzS36fAsyJXzst3sq/Uc6uOWoN09PIJVz7VTB1RstTGL0tRUAGvX9sh6jUSvCtRuFTMBcuJEmajL9SdPqqZ9GNoArhoyPwyMm2pD3VtTHFRyq1Z6ydBRydOry/InZ7lcdbxQJ6x+BOnqyvq+5lseHrE6vAy9ZiiFglmSX2m72WRtqN8Nnav16B8YkFU9a2Vd/waZICqszpAps7aW2dvuKhs32UL6Jk6Xfo2kt0mO+HBQzWnhdREdU42wOhSxWhFW7xfZ0FP5qMUBgQQCCKsJkDgFAk0ggLDaBOjcEgKNJoCw2mji3A8CaQQQVtM4cZZNIE1YdZll+VZ9y/erUX9ZJJWoSDYo3Rs3yMSNPZmw+tSiO6V32SMi61RYXZ0t2c42lKlGqxqxQgWMwQ3rh4kmU6ZMqeVZVUHI3fbHFroqwqouMXZyrFbzqmYRsrphjt67KuyanKm1tmbtG8yEmq3mbpUJq5V8jENL47N7WppMdtfqf5tzbXY+Mc7GWBEMh6SryrY84aXRWQZWR5Rxd1Yf9aZLbhSnU0drTX3W1FobKk5SEaO6RAbW98tmm86Ss8/+pCxZ8pRc+6dr5KMfPUMu+uZ/yaU/uUxmz94iE1ZHCrdG+7M4ZNHCXdLb2yOaqmGnnXfIomFnzZqV2VMjJ1/6spdnVXv88cWy+PHFctXVV8nTTy+RyZOm1PJYVgTAkIiaL67GbFv+OBNPwWDYF7nvxIkTKpsmeUTarLxKoVaRw3OwVgwuGfP+PhVXV0tv79rqJlSVy+zL1b4TJ02S7gkTM/Ez2/BJN3Kq9itf3SvicGUoyDa4yj6KmF4xsm9omRMnTahuklURbyv74FW+WmhdK8Lq+mrEvIl6rtZXz9TI6Szfr/sBpyJSa92HC6vVzae6NlaF1XXSlwmr2s4ZMmmTuZmwKptsKf2TZ0r/xo0yEDFU1g+sHKzDT63ksOjW/3WpsDopSwUwJKyuQVgt0gk6/FyE1Q53AJrfsgQQVlvWNFQMAuURQFgtjyUlQaBMAgirZdLslLKqwureR8iGzfasbeajS3ntVAAujXxhVcWYCdkGVl0ymKUC6O5fJksevkv6lj8qXf1rZGDtGlnf3yf9urx+UM+rRl9WguCqotyQcFLZTXxSVZBpgLCaBUBuzPSNzWdvLjM32aSyAU61blkNXWG1qpIaATVvw6NKnk8rBtCJKLX3Ow95pLvFTWVn9aHDFwFayLtHCKvDN7CqCKv2/YyIVY02VulSHSbbbGiD7L/fvnLEv7xGZsyYKS99yUvl8184X667/kZZsnSZ9K7VDa9mjKieyY+pP2TusXGj9PaslX323UcOPHB/2WLLOZl4u3LlykzYmrvVVvKcvfaSm/7yV7nq6qvlicVPyLPLl8uUySqOq59VqdWWrLs5VGsxt7W65G0UlZcaoBBz78nlC6sqQnZPqAiPvg27vBtwWf5a+ZBg8hmroL1OenrWSH9/f/bRosLa9o36hNVKPxmsiKq13Lj+Dw6NEFZ1g6xKFHCFW2Xzs8rANbB+g6xZu07W9Q1I98aJWcTqxOlbyux5KqzOlYHJM6RfumR9RLdPE1b1zhMyYXVyz8OyRjevekojVhFWR9/XOqcEhNXOsTUtbS8CCKvtZS9qC4G6CCCs1oWNiyAw5gQQVscc8Ti8QUVY3ep5/yLrN90za18WwaeCU004GNnsJGG1q1u6dVMhFVYHe0R6n5ZnHr1bBlY9LhPW98r63rUy0NebLSPW5fmZRGEtS85W8Jpbd0kmqJr/1Ruxmm2UVd0sKzditRppqerQzJkzZfbs2dWckkOCjk9YdSNnbXr+iNUUYTUQtRqIHLbv2ZiI1YrnGBsO3+qsutFOFi2odh6U7bfbVnbYYQc5+ui3yqOPPS7/+7vfy5Sp06Wvb0D+etPNMm3atGyzsJr5M0RD5a/t6ZHDX/MamT9/N3nooYdk0aIHZeWqlbJ61SrpXbdOtt9he3nPe98rt9/+d/npZT/NhK9KHs+KEGYiEU2mBiMQDnFzhVUVzyrX+o+83KBlDB2mDqGy8oVX98pKVKYRBke2Ly9itZLuwqSfqER+rlunG1mtyTYm0+X6Gv05ZMeiwmo1/6qmksgiy/V/8UjixgirEzIfqhxVftXRc/3goPT0rpPe3n6RjTpmzZTu6XNqEasDk2fK+u5uWe9NFVEtMS9idbCy9VXXRhXFNWJ1kfQsugFhtYxu1mFlIKx2mMFpbtsQQFhtG1NRUQjUTwBhtX52XAmBsSSAsDqWdMdr2RVhde7zXpttXmWEp2xX71EJq9Ul4VVhdeKG1bJ+9RPy7OP/kMGep2TSxn4Z7OvPNrDSKLdMhMnC22xpq5IX0SzJ1SixbOlydYmunmkLlSrmGaEnW95fiS/NhFRdHp8JM5k4k12ZCW3ZZlSDlbyrWW7SYffXLJyV6zVSVvtXJqZY59jCapY4QKNFrbX9eRGrWQbSnIjVLEVB5NCoWvsYllrAycFa2Iur0arDMlCOEBg36p5RtuGG5X2tbLJTYZ7J9rpcur+ycdnrX/96ueWW22TZs8tl4sQpssvOu8iWW86VBx58UBY99JBMnz69mgwhs2SWlmHlipXy6sMOk/323VeuvPJKWbhwoQwM9GU5eDX/pd5m9uaby8knnyx33bVQfvKTy2TKlKmyXvNyVuFkEasjNliyczoMF+/iFqg0PT9i1bWTGyU73DpZSoVh1ahERFaiN4dEZnNVZXOm4fHLrqju+++auFpdKh8Wj6vl6+Z2mcBZ6V8murzSrSq21XyrfX19lUh0J2J1gok6z6I+K8Ku3aYRPqrpPLIPIpUIWDdvcYXEENvKUv2hVADqM3aKDc2rrOOBpgOolOmK4pXl/v5UAJVxTdMLmM2qhqeu0KjsQVnXPyBretbJ4PoumThppnRPqwqrs7aUTFjtmigbasLsUOS7EbkrvunGohsyWU6EqrCqKQlsYfU+IlYLD3KdfQHCamfbn9a3LgGE1da1DTWDQGkEEFZLQ0lBECiVAMJqqTg7pLAu2W7nvWTrff6lKqxWJbBRpwKoblxVyXQqEwZWyrpnH5aVTz0g0rtEJm8ckK71gzK4foOs06jVvnWZ2KHipokeVJFMRQwVMFTkyDalmTAxi4CLRWGaqFQVYzaoAGSiVLNNnYZHm2aCa7aZTSUdQS2fY03DqAqlXSJbbLGFTJ823Sus2oLusJyrI0TPoYypFdL6/w8JKLVckNX7qzycbbAVObLoYetwBb7RRqyOCBBMyLFaqc5QC21hVf3BbN1z8MEHy2OPLZY777xLpk2bITOmz8w2Nzr/C1+Qyy67TP7vT3+SGTNmZJsPbdi4Ids8TKOHP/LhD8tvfv0bueWWWzJxzAh0+n/VprvtNl+OO/Y4uf6GG+S3v/2tTJ8xIxNWh46ubOf6mIjoUM0VTt1Nw1yT2fl39bfa5mYB27q+UAlOHi4CDkVNVgW/ykW1w00D4RNWM6FQbZrlEx2ym69amXBbzXVaae9w51Nf7e/vk7Vr11aF1Uok+lCFKhGrWX7VqrBq6hQWpisfN7L+qXmRq1HHtS7qKK2ZsDphQrY5ln4QMcKqAZNtpDZY8SX9vxWmNrMh8bQS2TycifnYo+WaY4ir1m+jDAxukNWrNSJ/UCZOmiFdU+fIptvsLBNmbyMDk2bKhu5JskE3DqsexneGhFX9pBOOjta9qfwRqwirkaGSnzwEEFZxCwi0JgGE1da0C7WCQKkEEFZLxUlhECiNAMJqaSg7piAVBObt/BzZZt8jZXCzvaqbcndVNn2KUMhPBTBcWO3uXy6rnrpPep99RLr7lsnEDX3Stb4SdaXCmOZkVHFTd3TPRM6NGp1YERyHIlY1SqwSsar19gqImeijEWmai7H6v+omVSZitSZmVIWqwSx6bX0tonWo2ZXd7FV00nupoLf55puPEFaHlkJXI1YtbvZGV9mfTZRf9d+VCMPxL6xWkBj1SiODVSTbIHPmzJHPfe7zcvZZ58hDDy3KIgFXrlwl//zKV8pJJ50kJ/zruzNbT54yOfOHVatWydFHHy3bzZsnP/j+D0RFgYrwXokgVN49PT3yhje8UfbZex/57//5H7njjjtk0uTJmX1t4zVSWDXRzMMirCNLwQ2vkcHKQyKg2bXeuJsRSIsIq3qtKScTVythr8Gej7BawWM+9NjsKywrXr5h40ZZuWq1rFs7IF0TpolMmS2bzN1Rpm+1YxaxuqF7smzonljjXJewulFj9DUad6KVCgBhtWMe3iU1FGG1JJAUA4GSCSCslgyU4iDQigQQVlvRKtQJApItVeaAQBECGiG17Y57yrb7vU42zt6ruiy9S9arsBpZgl5UWO3qe1aWPX6XDKx8XCYOrJDugXXSvUElRV1WK7UIsoFMWB2QDbUI0sryfN25XEVVzbup/9ao1RHCqkkFMKhLhyvL+9dnO39rxFslMs2NUMwWmFeFVT1vmKaURbJtyKJkNVpuypQpMnfu3GFFmCg6w9zdOAph1eONXZW8u3r0rVsnh7/m8EwIfdvb3p5FrCrDVatXy2GHHSaTp0yRa669RiZPnpTt9L561Wo588wz5L5775Or/3iVrO3tzfxCI40rS7sHZdYmm8i//dtJcv8DD8rlv7m8luPTjftttLCaRWRbfaqy1D8sYo5coj6cZZnCqqmL+WgRGkMQVhOEVRVXu7pkxYrV0tvTJ9I9RTZO3kxmbLGDzJq3iwxM3gRhtchDinPHlADC6pjipXAI1E0AYbVudFwIgfYhgLDaPraiphCAAAQgAAEIQAACEIAABCAAAQi0BwGE1fawE7WEwKgIIKyOCh8XQwACEIAABCAAAQhAAAIQgAAEIACBEQQQVnEKCHQAAYTVDjAyTYQABCAAAQhAAAIQgAAEIAABCECgoQQQVhuKm5tBoDkEEFabw527QgACEIAABCAAAQhAAAIQgAAEIDB+CSCsjl/b0jII1AggrOIMEIAABCAAAQhAAAIQgAAEIAABCECgXAIIq+XypDQItCQBhNWWNAuVggAEIAABCEAAAhCAAAQgAAEIQKCNCSCstrHxqDoEUgkgrKaS4jwIQAACEIAABCAAAQhAAAIQgAAEIJBGAGE1jRNnQaCtCSCstrX5qDwEIAABCEAAAhCAAAQgAAEIQAACLUgAYbUFjUKVIFA2AYTVsolSHgQgAAEIQAACEIAABCAAAQhAAAKdTgBhtdM9gPZ3BAGE1Y4wM42EAAQgAAEIQAACEIAABCAAAQhAoIEEEFYbCJtbQaBZBBBWm0We+0IAAhCAAAQgAAEIQAACEIAABCAwXgkgrI5Xy9IuCFgEEFZxBwhAAAIQgAAEIAABCEAAAhCAAAQgUC4BhNVyeVIaBFqSAMJqS5qFSkEAAhCAAAQgAAEIQAACEIAABCDQxgQQVtvYeFQdAqkEEFZTSXEeBCAAAQhAAAIQgAAEIAABCEAAAhBII4CwmsaJsyDQ1gQQVtvafFQeAhCAAAQgAAEIQAACEIAABCAAgRYkgLDagkahShAomwDCatlEKQ8CEIAABCAAAQhAAAIQgAAEIACBTieAsNrpHkD7O4IAwmpHmJlGQgACEIAABCAAAQhAAAIQgAAEINBAAgirDYTNrSDQLAIIq80iz30hAAEIQAACEIAABCAAAQhAAAIQGK8EEFbHq2VpFwQsAgiruAMEIAABCEAAAhCAAAQgAAEIQAACECiXAMJquTwpDQItSQBhtSXNQqUgAAEIQAACEIAABCAAAQhAAAIQaGMCCKttbDyqDoFUAgirqaQ4DwIQgAAEIAABCEAAAhCAAAQgAAEIpBFAWE3jxFkQaGsCCKttbT4qDwEIQAACEIAABCAAAQhAAAIQgEALEkBYbUGjUCUIlE0AYbVsopQHAQhAAAIQgAAEIAABCEAAAhCAQKcTQFjtdA+g/R1BAGG1I8xMIyEAAQhAAAIQgAAEIAABCEAAAhBoIAGE1QbC5lYQaBaBrt1+3qxbc18IQAACEIAABCAAAQhAAAIQgAAEIDAuCSCsjkuz0igIDCeAsIpHQAACEIAABCAAAQhAAAIQgAAEIACBcgkgrJbLk9Ig0JIEEFZb0ixUCgIQgAAEIAABCEAAAhCAAAQgAIE2JoCw2sbGo+oQSCWAsJpKivMgAAEIQAACEIAABCAAAQhAAAIQgEAaAYTVNE6cBYG2JoCw2tbmo/IQgAAEIAABCEAAAhCAAAQgAAEItCABhNUWNApVgkDZBBBWyyZKeRCAAAQgAAEIQAACEIAABCAAAQh0OgGE1U73ANrfEQQQVjvCzDQSAhCAAAQgAAEIQAACEIAABCAAgQYSQFhtIGxuBYFmEUBYbRZ57gsBCEAAAhCAAAQgAAEIQAACEIDAeCWAsDpeLUu7IGARQFjFHSAAAQhAAAIQgAAEIAABCEAAAhCAQLkEEFbL5UlpEGhJAgirLWkWKgUBCEAAAhCAAAQgAAEIQAACEIBAGxNAWG1j41F1CKQSQFhNJcV5EIAABCAAAQhAAAIQgAAEIAABCEAgjQDCahonzoJAWxNAWG1r81F5CEAAAhCAAAQgAAEIQAACEIAABFqQAMJqCxqFKkGgbAIIq2UTpTwIQAACEIAABCAAAQhAAAIQgAAEOp0AwmqnewDt7wgCCKsdYWYaCQEIQAACEIAABCAAAQhAAAIQgEADCSCsNhA2t4JAswggrDaLPPeFAAQgAAEIQAACEIAABCAAAQhAYLwSQFgdr5alXRCwCCCs4g4QgAAEIAABCEAAAhCAAAQgAAEIQKBcAgir5fKkNAi0JAGE1ZY0C5WCAAQgAAEIQAACEIAABCAAAQhAoI0JIKy2sfGoOgRSCSCsppLiPAhAAAIQgAAEIAABCEAAAhCAAAQgkEYAYTWNE2dBoK0JIKy2tfmoPAQgAAEIQAACEIAABCAAAQhAAAItSABhtQWNQpUgUDYBhNWyiVIeBCAAAQhAAAIQgAAEIAABCEAAAp1OAGG10z2A9ncEAYTVjjAzjYQABCAAAQhAAAIQgAAEIAABCECggQQQVhsIm1tBoFkEEFabRZ77QgACEIAABCAAAQhAAAIQgAAEIDBeCSCsjlfL0i4IWAQQVnEHCEAAAhCAAAQgAAEIQAACEIAABCBQLgGE1XJ5UhoEWpIAwmpLmoVKQQACEIAABCAAAQhAAAIQgAAEINDGBBBW29h4VB0CqQQQVlNJcR4EIAABCEAAAhCAAAQgAAEIQAACEEgjgLCaxomzINDWBBBW29p8VB4CEIAABCAAAQhAAAIQgAAEIACBFiSAsNqCRqFKECibAMJq2UQpDwIQgAAEIAABCEAAAhCAAAQgAIFOJ4Cw2ukeQPs7ggDCakeYmUZCAAIQgAAEIAABCEAAAhCAAAQg0EACCKsNhM2tINAsAgirzSLPfSEAAQhAAAIQgAAEIAABCEAAAhAYrwQQVserZWkXBCwCCKu4AwQgAAEIQAACEIAABCAAAQhAAAIQKJcAwmq5PCkNAi1JAGG1Jc1CpSAAAQhAAAIQgAAEIAABCEAAAhBoYwIIq21sPKoOgVQCCKuppDgPAhCAAAQgAAEIQAACEIAABCAAAQikEUBYTePEWRBoawIIq21tPioPAQhAAAIQgAAEIAABCEAAAhCAQAsSQFhtQaNQJQiUTQBhtWyilAcBCEAAAhCAAAQgAAEIQAACEIBApxNAWO10D6D9HUEAYbUjzEwjIQABCEAAAhCAAAQgAAEIQAACEGggAYTVBsLmVhBoFgGE1WaR574QgAAEIAABCEAAAhCAAAQgAAEIjFcCCKvj1bK0CwIWAYRV3AECEIAABCAAAQhAAAIQgAAEIAABCJRLAGG1XJ6UBoGWJICw2pJmoVIQgAAEIAABCEAAAhCAAAQgAAEItDEBhNU2Nh5Vh0AqAYTVVFKcBwEIQAACEIAABCAAAQhAAAIQgAAE0gggrKZx4iwItDUBhNW2Nh+VhwAEIAABCEAAAhCAAAQgAAEIQKAFCSCstqBRqBIEyiaAsFo2UcqDAAQgAAEIQAACEIAABCAAAQhAoNMJIKx2ugfQ/o4ggLBarpmPfd2OcuE5+8kmMyZmBV914xI59LhrR9zkU6cukI++dw+ZPKk7++1bP1sk7z7z1nIrMw5K+83Fh8gh+8+R6VMnyrSpE6Srq9KojRtFVq0ZkH88uFp+/N+Pyle/98A4aG37NmG7rafJWR/YS175wq1k6y2nypTJFb9ev2GjrFjVL3feu0o+dv6d8pe/Pdu+jWxwzV/+grny/fMPknlbTcvufPcDq2TBYVeWUovTj99dTj5uV9l+m+kyYUKXbFA7rR6QK655St7+wb+Wcg8KgQAEIAABCEAAAhCAQKcTQFjtdA+g/R1BAGG1XDMjrJbLc+EV/yx77TYrWqiKrH+44Wl500l/ltU968utAKXlEjjxbbvKJ9//nExQDR1PLlkn7/jIzfKH65/OLY8TKgTGSlg9/qid5Pwz9pbZm04egfp7v3xE3vmRmzEBBCAAAQhAAAIQgAAEIFACAYTVEiBSBARanQDCarkWQlgtl2eKsKp31Ig7FYVOOPOWcitAaVEC7ztmFznvQ8+TzWZNip5328IVcsCRf2w4zWOO2EHedNg8OWjvzeXZFf2yz2v/0NA66EeBY1+3g7zy/20lO203Q/7zhw/KJy9YmFSHsRJWNQr8iFdsO6IOff2D8tlv3COf+trdSfXjJAhAAAIQgAAEIAABCEAgTgBhFQ+BQAcQQFgt18gIq+XytIXVxU/3ynEfulmu/vMSefVLtpZ//7fnZGkCTHqAhx/vkTd/4C9y8x3Ly60EpXkJqGj464sOkfk7zaz9vmRZn3z/V4/Id37+cLZ0Xc85/GXbyKSJXZlo1+jD9p8yl9KntsNO+dE/MCifv/jepgurd/z2lfK8PTbNmqCRxCd+8rasT/3LK7aVv929IrMbBwQgAAEIQAACEIAABCAwegIIq6NnSAkQaHkCCKvlmghhtVyeIWFV7/L8fTeXn3zl+bLjvOnZTTUi8X2fuE1+9rvHy60EpXkJXPDxfeT9x+6W5ejU4/GneuU9/36r/O6ap1qGGMLqSFM0m0nLOAcVgQAEIAABCEAAAhCAwBgTQFgdY8AUD4FWIICwWq4VyhBWbeHD3fzKjoDTfKInnXW7/ODXj4h93xtvWyZv+cBf5Gtn7SeHvnCuzJw+MdtESKPRPvy5O2Rd3wY597Tnyv87cI5MnTIh++3BR9bIpy/8h/zwN4/WgGi04UnH7iqveMHcbJMbs3mULrvXyMSf/M9jctZXFtbymtp10KXfLz3mT/L1s/eTf3n5NrLZrEo+x2Ur+uSHv35UTvvM35PAx4RVLcD+3eahv+kGYuecskDe8Kp5Mm/raTKxukmPr+56/tuP3EE+8p49ZPedN8k2X9LcrT296+XBR3oyxl/81n3D6vyqF20lZ5+yQPbeY1OZPm1C9tva3g2y8P5V8rXvP5BdYx9l2PUbP3pQPnnyXrLbjjMzO55/yX21CEhffXR59wOPrMkiSO3668Zp73rjTtnydNPW5Sv75X+veUrO/MKdmUiad9z6m0Nl/wWbZacNrB+UL33rfjnjC3fmXZb9Xi87I56rP9qbLyn3629dKqd9+u9ZxOUl5x0gJxy1c7AudvTqv75lZ3nza7aXfffaNPNT9RNjyzvuXSlnf2Wh/P664blhjW9VYnJTAAAgAElEQVQd/drtZe6cKZm4rP6iDK/68xK59q9L5Yz37VHbeMqtSEr0aiwVQD197Y/ff7G84pC5QSb2BnpF7aOFnnvaAjn1XfNlxrSJctPfn5UTzriF6Nek3sBJEIAABCAAAQhAAALjlQDC6ni1LO2CgEUAYbVcd2gFYXXR4z2ypme9PHf3TWvL5E0rVfCYPnVCbSmw3Xq97phTb6rt3J4nxLh5Te226xLjZ57ty+5jluqbe6kgqEuiz/5qfi7HmLCq6QC+8/kDZastKpsm2akCVBS+9MsHy957jry/nqsi2O+ve0peffz12bUqkF149n6y+WYjN/TR391o2LM+sJd88ITdM/HWd/Su25AJmZ/48lA+zdEKq8pUj23mVtqrou8Z/3GXfP0HD0hefS6/6gk58r03ZvX9+YUvkFe+cKsRdjFc/vaPFXL0KTfJfYtWBzuH5gz93n8cVKuLzT6vR+XVNcZOheKb/vasPH+/zWXypO5htzKbmL3qndclC6vvfONO8pVP7COzZoZzxD725Fp550duyZbL66G+pX6neVtd3za+ojY54c07N0RYTe1ref3ZCKv12Ec/Rvz2khdmgr8e+rHmK9+9Xz503h157sDvEIAABCAAAQhAAAIQGLcEEFbHrWlpGASGCCCslusNrrCaWrodLTZaAS71nu557uY155+5t5zyzvm1CD5fuRrZeMxpN8l1Ny8dFjWbVweNqn3hm/8v77RhEam2eKdRhqcfv7vsscsmNXHL3iDp8m++UF77sm28wpe5qQqTHzv/Lvnq9x6Qn3zlYHnL4dsH66NRqC9409VZdO7r/3meXHTu/lmkYuxQMfaks2/PInv1KNuuRuxdtqJfvvsfB2ZRxb7Djo7UCOL3vXWX2vJ93/kafaoRtx/8bFgUc/08NX9pGexizDUa+d1n3iJHvnLbpIhVVxD0la2C7X9d9pC89+O3ZT9/67wD5R1v2DHIUH1FI3fVR+ZtNS3XJqH2pEas5nUi09dShNXf/t9Tdfk2wmqeFfgdAhCAAAQgAAEIQKATCSCsdqLVaXPHEUBYLdfkrSKsrlg1kC3tv+y3j8nFnz4g2+zJRNetXD2QLSHXiLJvfGr/LFrT5Mm0BV4VwU56+67Zsl5NSaARe9ttPU2++LF9sp3Wu7u7MqHRl45AqWrkoW5kpPVQ0fLjJz2ntnu8LcjGLGCLkbHz7ChYN5L1ngdXy7kX/kMuvfzRTGz71Gl7ybZzK4KXieS0RSezoc9v/viE6K7ybzl8O3nsyV55/9m3Z9doJKwyU54quqlw9fEv3ZWlR9C8o7rcWtnY5eu/yxBW9R7nXXSPXPCd++VFB22RpXc478PPkxOP2aV2T23vx754l/zqysWZ3XXzqF/+fnG2vP/yiw/JxGg9nljSm0UOa5oA3QTsgo/vK3vuWvnNFql93F0//7+/PCMvf/s1uZ2pDHbK/PpbltZSIGjKi+fuPiu7t/txICWfqEafTp82Ua687uksilk5qX2/9LF9ahG5JiXHQXvPlp9+9flZCgU91O/Ux8/9+j+y/z7u9TvKpEndck41GnusNq9y+RfpazEm9dpH204qgFz35wQIQAACEIAABCAAgQ4jgLDaYQanuZ1JAGG1XLu3grA6OLhRvvmTRdlu33roBkOf+8hzs9yHevziisXypvf/Ofu35j+95LwDa9GXRmiMUUnJ86ril24ipblezXH1D18iL3v+ltl/pi4dTxFWddnxj37zqLzzIzdnZdv1s5fLm3rY0alGQLSFVRWLVSz73EX3eHON2ruqP7J4rRx9yl9q6RPcDbVU5PynN1yVCdCjFVZdu5r22HVfs3a9fPTzd8p//ujBESa0fdO3VNuOUH748R558wf+IjffsdzrCvUKq2Wwu//hNfK6991Yy9/56dMXyIf/dY8sNYCbuzRFWA35us9ebrs1UvvFb/1TsLs0Qlgt2tdiTOq1T7mjKKVBAAIQgAAEIAABCEBgfBBAWB0fdqQVEIgSQFgt10FaIceqKy65dbKjUt3lxu5mWbrk/l/fsksWyaibYLk5JUMRq77NeewNhcoSVlVk06hLbZM58jYusi1ulrCf/YG9RDd00s28zKHi4z8eWCUXXfpQTah0eflSGoQE5NEKq6ENj+xydaOqw999gzc/qi3y5Xl9nn3qSQUwVuzsutQjrGrO1NNPmC+veck2WY5d3czLPUy/sBmm5BFthLBatK+FhNXR2CfPn/gdAhCAAAQgAAEIQAACnUgAYbUTrU6bO44Awmq5Jh8vwqpucvSdzx8kr3vlttF8nI0UVlXs0yXWh75wK3njq+Zl9VJx64prnsryvGpd9CgirJqIVW3vf1bTIphd4W2B1UTE5gnReo0dQWoLlI0QVmO5TosIq3kRq+7mVSa36X9f/WSwQ40Vu9EIq28/cgf5/EefV0sNEaq8T1gNCd12Ge0srLofWWK+Xe4oSmkQgAAEIAABCEAAAhAYHwQQVseHHWkFBKIEEFbLdZCyhVU3d2XKMvwyIlbPeN+e8sn3P0emTZ1QyyP6mf/8h/zumqeGLbVvtLB63IdulqeeWSe/vugQmb9TZQdyO79qUWH1yuufFt1F3hyaV/bf3rZrtuu8RuiaY23vhiyn5+13r5Dvn39QbVMiXy7SlIjVMuxq6mYLtjFBtIiweue9K2Xvw/8Q7Rz2svGUDa9cYbVedq7gV6+wqmK62urA583O2qm5h3XTrot//FCWAsInhNsMNTXDNy59qJZ71wernYXVIvYpdxSlNAhAAAIQgAAEIAABCIwPAgir48OOtAICCKsN9IGyhVU7R6c247KvPl+OevV22ZL8VFGznlQA3/2Pg7Kdz/Ww76P/bee0tCMVYwKXK3jmLTX3iYb2Nbbwq+cuerxHjjn1pizXqS1mrVozIKec+3f57i8eLuQFKrqd9YG9ss27THoAk0LBFhSfXrpO3vXRWzLBWY/UHKtl2NU0yBZyVWT+1Nf+kW1w5R559ikESCTb+Ow9R+9c2zTL3vQrVFYZ7MoSVt2oW7tctf9ff/mK2mZeugnc0afcJMcftZN85RP71kR3Fdpf8tY/1aKl3Xa3k7Cqda/XPkV9h/MhAAEIQAACEIAABCDQCQQQVjvByrSx4wkQsVquC5QhrN76m0Nl/wWbZRXTSMnzL7lX/uuyRfKJ9z8n23XcCH1jKaz+5uJD5IhXbJvVQaMRf/jrR+WUc/8m2r5/P2nP2tJpW+zME+5Gm2PVvpcKXxq1qlGQemj04I//+zF5+wf/OmJDrvsWrZYLvvuA/PDXj2TnvuFV8+TEt+0qDzy8JjtfD41SPe34+fLHG5Zkm25d/ecl8pH37CEfO3FP2XSTSdk5RliN7Zz+mQ8+N7u/pinQw94MrGy7Gs/9+tn7yYnH7FITOJcu75OvfPcB+cp378+EwZOP2y3bhOr31z0tv73khbLbjpVIX4381QhN3ahLIzTfeNi8LJ+upkJ4/Yk3BsVCc19l/93/OFC232Z6rRNp1Oev//CEXPjDB7J7HrT3bDn6tdvL/J02kbeddpNc/OkDsv/WDwO66ZLmqP34l+4SFehj7GJpFFIjVpXLyef8Te64Z6Uc8NzZWaTzRefun+VV1UOjfd/3idvksSd7R9TF2F7b89OvPl922m5Gds2GDRvlmr8+I+d+/R9y613L5V1v2kkO2X9OJsLq4UYJ/+rKxfKOD98sr37J1vLoE2trm575RiE3wtdO8zCavhbbvKpe39b6n3vaAjn1XfOzTfJu+vuzcsIZt9Q2GCt3lKU0CEAAAhCAAAQgAAEItAcBhNX2sBO1hMCoCCCsjgrfiIvLEFZtccNXOxURu7u7hu2AHhNa6olYtXeIjxFKFXe1jDKFVS1PBboLz96vJowtX9kvH/rcHfLtnz0sl3/zhfLal20zYrMtuy12tOlPvnKwvOXw7YNNtSNBNV2ACnJz50yJOs+zK/rlpLNvl5/8z2PZeWXb1dw8pT5G4FUR9n1v3SWaN3fN2vXy0c/fWduwK9ZIFUNPP37+sE2/fOcrCxUtNSduPezqFVbtfLd2vXSTr5POul0uPGe/mtAca6cdzWpHjcfaqgK92/fM+SkbXzVDWE3xJW2D69u777zJMNE+pX3ljryUBgEIQAACEIAABCAAgdYjgLDaejahRhAonQDCarlIyxBWXcHQruEji9fKXfetlMNfts2YCqu6pP3SCw6WnauReXYdFt6/SqZPm5D91kxhVeukKQuOfd0OtWjNW+5cLi9/+zWyYP4s+dbnDhTd8T10rFg1IJ+7+B7Rjamu/N6L5Dm7+s/VyEoV1t7wb0NRnJom4IMn7C4aOes7etdtkC9+6z75xJcX1n4u2672ffMETo3afcWx18r0aRPlm5/ZX1580JZB0VlFZI2Q/sCn/pbUOZTFae+aX4vs9V2keX+/8F/3yse/tDBLsVCUXb3C6uc+/Dw5/YT5Mmli97BqaWTtv511exZd6hOalcH1tyyTlz5/yyyC1xZW1ad+fMHBsveem3r5aIT3l751v5zxhTtFBcfLLz5E9thlkxHnuvl93ROaIaxqHeqxD8JqUlfhJAhAAAIQgAAEIACBDiOAsNphBqe5nUkAYbVcu5chrGqNTj9+dzn5uF2zZda6rFyjCK/961I59+t3y4v/aUs5+wN7ZRtLfe+Xj8g7P3LzsMi4Mjav0jq89OAt5Qtn7C377rVZJi4ZsekTX75LzjxxzyxVgB2ZNprlySEr2IKaLy+rilz2Rlb2JkrbbT0tW9L9qhdtJVvMnpJx1KXbuiRcN4/SpfKak1UPLUcFuNe8ZJssEtWcu2L1QJY/9cwv3Jktl7cPLffsUxbI3ntsmgnNemjqBhWedYn9D6qpB+xryrSry+yEo3aWU965WybmTZncnS21X90zkC19/9K37xddhq6HisHnnLIgS4kwb+tpmW31XI34veWu5fKlb92XpQ0ocqgQf8o758vLnr+lzJk9JStTDxWYdZn/H298OhMbdTm7HkXZ1Susals1F+yRr9w2y4tq2nnVn5dk7VT7f/nf98lSbMzetJIS4MlneuWr33tAHnq0p5YqQCNcD3/3DaICtR7qW+d9+HnympdsnV2nqQ20Lyx+qjdL//Af37y35i9vP3KHLI3HrjvMzPyqr39QtLzv/PzhTHwPHc0SVuuxj15DKoAiPYZzIQABCEAAAhCAAAQ6gQDCaidYmTZ2PAGE1Y53AQBAAAIQgAAEIAABCEAAAhCAAAQgUDIBhNWSgVIcBFqRAMJqK1qFOkEAAhCAAAQgAAEIQAACEIAABCDQzgQQVtvZetQdAokEEFYTQXEaBCAAAQhAAAIQgAAEIAABCEAAAhBIJICwmgiK0yDQzgQQVtvZetQdAhCAAAQgAAEIQAACEIAABCAAgVYkgLDailahThAomQDCaslAKQ4CEIAABCAAAQhAAAIQgAAEIACBjieAsNrxLgCATiCAsNoJVqaNEIAABCAAAQhAAAIQgAAEIAABCDSSAMJqI2lzLwg0iQDCapPAc1sIQAACEIAABCAAAQhAAAIQgAAExi0BhNVxa1oaBoEhAgireAMEIAABCEAAAhCAAAQgAAEIQAACECiXAMJquTwpDQItSQBhtSXNQqUgAAEIQAACEIAABCAAAQhAAAIQaGMCCKttbDyqDoFUAgirqaQ4DwIQgAAEIAABCEAAAhCAAAQgAAEIpBFAWE3jxFkQaGsCCKttbT4qDwEIQAACEIAABCAAAQhAAAIQgEALEkBYbUGjUCUIlE0AYbVsopQHAQhAAAIQgAAEIAABCEAAAhCAQKcTQFjtdA+g/R1BAGG1I8xMIyEAAQhAAAIQgAAEIAABCEAAAhBoIAGE1QbC5lYQaBYBhNVmkee+EIAABCAAAQhAAAIQgAAEIAABCIxXAgir49WytAsCFgGEVdwBAhCAAAQgAAEIQAACEIAABCAAAQiUSwBhtVyelAaBliSAsNqSZqFSEIAABCAAAQhAAAIQgAAEIAABCLQxAYTVNjYeVYdAKgGE1VRSnAcBCEAAAhCAAAQgAAEIQAACEIAABNIIIKymceIsCLQ1AYTVtjYflYcABCAAAQhAAAIQgAAEIAABCECgBQkgrLagUagSBMomgLBaNlHKgwAEIAABCEAAAhCAAAQgAAEIQKDTCSCsdroH0P6OIICw2hFmppEQgAAEIAABCEAAAhCAAAQgAAEINJAAwmoDYXMrCDSLAMJqs8hzXwhAAAIQgAAEIAABCEAAAhCAAATGKwGE1fFqWdoFAYsAwiruAAEIQAACEIAABCAAAQhAAAIQgAAEyiWAsFouT0qDQEsSQFhtSbNQKQhAAAIQgAAEIAABCEAAAhCAAATamADCahsbj6pDIJUAwmoqKc6DAAQgAAEIQAACEIAABCAAAQhAAAJpBBBW0zhxFgTamgDCalubj8pDAAIQgAAEIAABCEAAAhCAAAQg0IIEEFZb0ChUCQJlE0BYLZso5UEAAhCAAAQgAAEIQAACEIAABCDQ6QQQVjvdA2h/RxBAWO0IM9NICEAAAhCAAAQgAAEIQAACEIAABBpIAGG1gbC5FQSaRQBhtVnkuS8EIAABCEAAAhCAAAQgAAEIQAAC45UAwup4tSztgoBFAGEVd4AABCAAAQhAAAIQgAAEIAABCEAAAuUSQFgtlyelQaAlCSCslmuWS847QE44amdvof0Dg/L5i++VT16wMOmmpqyi1yUVHjjp2NftKBees59sMmOi+O5r6rT46V457kM3y9V/XlIraeEV/yx77TYr++9v/WyR7DRvhrzikLnectzbN6Otpg5//P6Ls3qGDl9bR8O4Gdc2i2+MbYhrs+raDLvUc8+Xv2CufP/8g2TeVtNql/tY2uet7lkvJ511u/zg14/UrrH7urlef3TLtuuo/frdZ95auNr22KAXj7ZPueVpmXc/sEoWHHZl4bq12gWfOnWBfPS9e8jkSd3ZOFoP70a2KfbMc+1s++RofaCRbcy7l92XfOfavunrv/Y1eX3ZnFsGvxRfq7fvmutCPuxjdtWNS+TQ467Nw13K7/b988aOFE71VKqs/mCXk9cWrafdHrferTDmmHlD3tw3NFco0sfyzlU+efWox/ZcAwEIdBYBhNXOsjet7VACCKvlGj72kmnulPryYL/QpEyWy2qJK5DaL/ahCa/vBeFjJ+6ZLKyG2mpefh57cu2YiSbjSVg1L0zX3bx02Atqs3wpj636rNsfmlVX039CDMvqX6Mtxycq+saUsRBW6xFFQz5Qz5gWEwTa7QU4NLbZvMoQz0brb3nXpzzzjFhTlpCUV6dG/54nrNpiVZ6Q4/blmM+PRvBx6+EKarE2+T7UGOZuf/f185jP1DMu1GPvIsJqrE/qby86aItCH81NfcvqD7aPxHwipa8WnafWwz7vmhRhNRYEUKSP5Z1bzzMvr315v4/Gp/LK5ncIQKA5BBBWm8Odu0KgoQQQVsvFbU9c7RcV+++xlxK7NqGyyq3xyNLs+8YibewXQHtib/6eMjk2d/e1tciLz2iY2C9NrRCtUW9bfDaI8a33PkWuC7F1X/BCfaXR9ogxLNLusTq3yIv4aIVVe5xyRZZUu/jq+9KDt8wiMvv6B0dE0ca4uS/A9vjTbmJkbGxrdR90bWT3Zdsm9t+N2POnm56pRUS3g2hcbz8u0k/1HuZjiTs3CPXh0DO6SH3dDzRun/aN3bZv+gRQ+xrTFiNMmdUtoTY1+jlcZH4R6pNF5jg+2xT1k5B9U8qx7R0SX91xvlEit9uuPK7usyDlA0Ooj4WYNmsczmt7kT7OuRCAQOsQQFhtHVtQEwiMGQGE1XLRxsRQM7FLmQSWW6tipfmWCOtLkRs5Y78Y+9o92glikRefYi0cfnajX+hGU9fYtc16EYjVKca2no8NY8XOlNuKDO02F+kTZQqrWgfblqlR974X/mOO2D5Ll1L0pT1PTIpF2o+13xQtv4gdi5bd6PNDwqotGOq/Vbi79PLHOkJYLfLsi80ZYkvQiwpFtl/YS6j1A4em/rGF1Zh/hu4b8wPfvY1PmBUxje4TZdyviJ19/TJFEC2jPxcdu1NtWUbdfGXkcTW/q3g/ZXJ3VkQszVY9QQqj6V+j4ZLX9tGUzbUQgEDzCCCsNo89d4ZAwwggrJaLOjSBy4vSUJHhz7cvq+Vn1ZccPUy+VvulJ7S01hctZMTPr521by3/aZ6wm1fXhx7rke22ruR3NJNZe6JrcjnaE8Rv/OhBedOrt6vlhXQjc1xudtttC7nXuSzy2habxLsveu65oSXq9suvXT/fEk6fIOVbnmfsFkqn4E6+D9l/jjdPrCnHiFnapt9d85TsveemNVu4kUo+gcq3LDRFGIsJq7af2Xbz9SHzN23Pz3/3uJz4tl2zHJShqEVtZ8gXQkvp9Rpfrl03ss69PhZlpmxfsN+crO/lRarnMQ4t4wxF/rWCsKpMXUE0hYWvn+YJpz7h1fxNffUXVyyu5S7V8kP2yLNvzBc/+417vDlqQ/7tG9vm7zSzVs+UZeHuOXb9NA923tifmloi9KSMiTCuoGPzcfuylu8bU/L6hV5nzlGRRZ9J2241dViuc9+4m/LssO+d+jGhyMeZPHEvJqza4miR3O12mbctXCHqb66wmrL6wfbpIpxiwpHxxZRo5tDzwx5zQmO3/v0Hv3pETjp2t6zt7vxLy4ityAn189h1pv/Y5brC6iOL14o+y83hE7vVx+35lLbly9++X047fn72THfbnDIn1fvdeNsy2XHedJk1c1K2kuAdb9gxex6642RIcPT93TcH8o27vjEo9Ay326N1PvB5s4fNRd1xKq+P+ca1lGvqGXNic8JYSoLUsafctxlKgwAEyiSAsFomTcqCQIsSQFgt1zChSaw9cYyJQfZk0n45NBPsvByD5jxfRIrvJd7ezMb+3RXE7Eij/776SdHlvOZlzP7NfjEOCcDmPrGIVz3HtwmYmZTrtWVtspNXT19+QK2fG4FlvzDEykxhNJbCqtb7iafX1cQbuz6+F4qQoKcM8l6A86KBfZE0MWHV7a2uDXy9OWQ/+1ztk3rEhFV9aTUbu9VznxirGGPjVy85eAtvn2iEsJqaw8/HxX1hzPOZvDJCgrldR98HBV+5sXQH9vkpwqi9YV/sXiE7mrqEhNXYmOIbS7XOJhoxNPaHyizygareiNXQkzeUTsA9P2S7ZSv6Zc5mk0cUnzIOmHHdRFHabUvx26IRiHlRcWULq279vnjJfXLOqQtGCKuxCL/Y+Kw2uf/hNbL/gs1q/EM5tGMCW95HKFN43nzL9mO77Vqn7/3ykeh4bvuCKzSnCKspc4CU/J7Gb0M5b/X5ffI5f/NGgtvl28/52DzSnGffzxZ4U4VV5Rd6Xpp75LXfHYfc+Yn5WKb3Cn1cyOtjvnEoJWrUrkvemKP3yPMH24ZunRBWy31PozQINIMAwmozqHNPCDSYAMJqucBTBBJbzIwt0Qq9NJx+/O7ypW/fV6t4nhhmvxDmRX2ZQt0XCY0M0LyIetjREjpB/txF99Ym0CHR2DeRzotSjEUN+LiFXiLyLJwqrGo5rnijm0Qd/drts1uYtvsEHk2l4Eb12i8eoRfJ0ATf9/eUKCP7ZdGXmsL1uWtuWlqzrV3H1GipsRBW3ai2VF/wRTS6vhFjmBfJ6xP9UwQq2899jLWOvpfdvIjhvJdWu+1mjNC/xT5Y2H6e16/0d994mCqa2OXHotPMeT6OtoiZNw7m2df075gfaT1VgLfHeN84XjTHat6YYtslJAa67Ysty3efMTFbh4RVu1+GPoj5PhgaO9kfMor0i9BzxfSX1PFC21wkElPP9z1LQv3U1zdc8TYUdZ7SH3w2iz2DUvNc+8TeUMShqYPNICZ0+Va+xHzP149CeUJNvbU8FeFUADbCX57PFM2xmtdfy+wP2p6QoO+2+ZMXLAyea+xiz+HM31Ls59rVHnvdyFv1c3tO5D5XQvMeN6LZ5Os2NtX22UdKH3P9K/XjiO1nRfzH7uM+f08RdVOevZwDAQi0FgGE1dayB7WBwJgQQFgtF2tMWDV38omPPgEmFjUSEh3MBDh0bWqZbp5Vs0TNjaTUF4Sf/u9j2QuoO7ktIgoWFR9CSwbNPVOiiwzDPPHP9RDfy3MoYsyOonBfcnwRyaF7uf5RhrDqE0RCLy667D6Ugy+2kVEe23oiVkOpC1ybu75glkTHhL3QC3TsZcu1RdENeorc0xabmiGspm5apX7sCnx2Cge77nrem1+zfXQjq9BLrN1f8oRVu+6xCDSXqysupI6hpm4+IaqosBq6Z95HtZhYZgurWtcits0TL9xxzBctavdXX/8yoomb8sN3bqhf+PiU+exIeTboOb6+GporxJZy+2YrqR8qfB/DQlGJMR93/dn2o1CEqP33MoVV5eGWZ5awmyhCN+LfJ9znrdooKqyGPjy6c4DQs8InqGtbjRDs+lPo+WTqkSfm2df70k6NVlgNzcdCvuCb3/hESJ9wnDI2pa4eiY2JoTE8Nia78zhf/RFWy30nozQItAoBhNVWsQT1gMAYEkBYLRduyguw/RIbm0SFyopFopUlrLovLKvWDGSRWG5Upp53y53Ls7xgIWErRRQsIqymROKlvmxq/fPEP9dD3IiYUPtinmUvG45FNRYRp4tGrMaWhfqi80LtiS1Ty2PrixKMLTV1BaBUX7jwBw/Isa/f0ZuDzm5XiGFMCHPrW3SDnpiI4b54xl6uXfuUlWPVCBVafuqSxLwXfVOWm3NTc4Ka3cPt9qRE6OWlAohtzmNH3Yf83JdewPfiHVtm61vW64okPh8MjQM+znY+5bwoxHoiulw+sY+JsQjMPGE11A6fmBbqF26/jS23Ne0q8uyIjfEpHwPM9e445vqV61NaR/NMDkVim7K1LHvlQd6MR/v4w4t7vPnd9Vp3vLLLjuUENm2KCav1LNu265skiOgAACAASURBVPOT/3lMXnTQFtk4b/Jvmo+CJte1qWMRYayosJq3CsY8x2LPiiJjf2i8NfXwrRjyickmR7GJ/BxNxGooXVPeRxZ7TmbmRvo3XTGltsw7QmJoXh8z5ab6YBH/SfUHTUGCsJpnYX6HQHsSQFhtT7tRawgUIoCwWghX7skxkcQXIVhUWI29tGvlyhRWTX3NS9yWm0+p5bGyJ6kmMiS0RLsZwupYRqz6bOCL8gg5i+FhNpxqlrDqvsAYgTy07DbUnnojVkNiWdnCqvpCbHMPu10Iq0OpAIwf2KJVSmoDPT8m8udFfIf8LC+Nie03eeOgXT83nUno/nll2v0pr68UjVgdK2FV6+nL3VhEXPQ910LtDwlARQRiLTtVdKpHWC3y7MibEBSJbo71Gfc+vihom4t9vptTO6/OKjya1D9utLBe60Zj2lGXMWHV/Bab84SiiWN1tlmYzbj0/LMuWCgffPfumciqG26qaGjPYYoIY2ULq2Ycja1uSPVxbWuqsBqKUDbt05zMZvNRu0xfeoDUTa18472WF/uo5vqIuxldzB9i85G8Ppb3u33fIv6TJ6zaz1WE1bwRit8h0J4EEFbb027UGgKFCCCsFsKVe/JYC6u+vJi+3KKjTQXgiiP63+4Lp5tXzZ3QFom2LBKxar9AlvESnBdVaRvdZr10eV/20xazpwzbOTe0DNB1nhRBogjDohGrrqjiE8hDL/C5HaF6Qoytu1TcRCsWEVaL+IKv78QEi9juzXZkpdvGohGrKakAfCJnkVQAPqHMTfehbdLD5FjNy2uZKnb46mkzSxVrfcKpXYfU6GdbHNJ/uy/5eVxTViXY41KjUgHkRdSmiHx54rXP5injmLmuiLCakgogr18USQWQOqYVOa+ISJJiH3fMHu3zLyS0xYR/V/CzIxNjaQzM/CCl/+T1wdAzWf1BBVTNfX7ocdfWRGDz92ee7RMzdhcRxooKq6lzgCL9IZYGJk9YNXax+1TehlShZfahiM68SE93RYH9sdN9PqX2m7xUALE5l0+ATb2v2w/zUkmk+oOWW6QORcYizoUABJpLAGG1ufy5OwQaQgBhtVzMoZcGN8rRTOqKRqz6Jq++F9syhFV36ZT7smPfwyfcFBEF84TVUJoBtZ47Qb78my+UC75zf7akOGVCW0RYdVnbSyYNHzcabsFhV9ac7IKP7yOr1qwXXWpnn+eKS2bzGJ9tQ9fF7ht7aY+JXD7xzSzV1vvNmjlRTv3034OdKMTWro/b9qLCasx+ti/Y57nLkM2GQzGGPtHJl9czJjT4QPnK0M2PfEJiTPBwyy4rFYDWJXUZpU9Ac/uoL0IyRVx16xDaKM+X79iuQyhSOiS86/mnvmu+HPGeG7LmFRWGfOXm9Suz7DV1QzwjENtikss91K/0PF2C6mub/ZEgZROmvFQR9QpJeSJ/EZEsdbxwxZO8trkbftljift81Pqqn5qxNDVtQD0fJGIznJCwags8th+Fxke7XoZTaPwJ/d1nF7t+qSln7LHEHWvyBLCQYJYnrLp9LXUOkJoyRft1bOzPK8f43/ydZtaW1LsRxNoG34cKl7vPTr65oPr3uactkE98eWHm5746fuzEPeUVh8zNXNSXoiHvuRATVov2MV+Agu95lreRpM9Oqf4Q6nflvqVQGgQg0AwCCKvNoM49IdBgAgir5QK3J5ihkkezeVXekqK85aqpUTGm7rGX0Jg4YE8Q600F4Muf6VtC5+Ps5nPTc0LCQB5T38uGEW+0XHsXdVcw99XNtxGEe55vgw37HBOBo38zG2TFlvSGdujV691IEjfPZcyn8yKm8timbtoW81ufn9isfHktXd6+lzpzjs/+MZ8LveTGRpoYY1uUaZawmuInbvvcj0nu72r7x5/qlV22n5H9lLL8PKVMe8O4vPHYHot9/cfUObTrs/1RJ88PtSxffkH3HvrfrrBqj6c+P8oTk/Uatw+5m1e544suCbaFmJDIMVYRq/aHMV+bU/qFr7/k2SmUlzY21hUpU9virvaw2+cTEN1xNE9wio019m8xYTXWH9y+WrT9sX7pbmx3wlE7544PsWdYKAq7iBgfElZ97TD1jz37fDlP8/p1PcKqGy3v6/P2BqRuDlPfnCk0Bps5iUknYM85ijxv7XPz/DwmrBbtY7E5hu8jidbTt5lYyE4p/uCO04ZFkQju1L7PeRCAQGMJIKw2ljd3g0BTCCCslos9VSAxdy0asep7wdYXQT30BcTdAVf/nreBSYyAaU9I9DCT19jLYL3CqtbLN4n35ftyX0w1ktTeCEB/H42weunlj8oxR+wgm8yYKKGdXfWlJCTAmPrpy7nujn7rXStEIwF99jR1veSyRfLl79w/goFph4+9z/9s/3D9wdTLlBXKT+azg/rEt3+2SB5ZvDarp++IvUyEIpCKRqy6bQj5gv49JNZf+9elct5F9wyLcrbL8S2bNL/HRIY84dm+h0/IcH22mcKq1tV+WU1tm+8F17a9+taJb9tFTv/MHbU+kTcq+8r09e/YeOzz9ZBApJviPL10XRadXUTkN75xxvv2kL12mzVsDAqNbbH8lnnjoXJLXa2gIotuEKU+ZQsqIcGyGcKqtmc0/SJlSXtsvEiNmAyJTb4+EhIsYx8WXIHMRBjn9ZO832PCamhcjYk87ngfa5OPQ2zTrlhZoXygdn/wRQ2nCmMhYdUdE/W/Q9HVoTlA6BnpPh/rEVbt+vk+ENp1tcfUPEHTHVfddCpqx7vvXy0nvHmnbNxz+5hG4JrD9QN3zEzJmapl2R/UivaxvCABXzRrEWHetNX3PPLNCd3nW8pHx7y+zu8QgEBzCSCsNpc/d4dAQwggrDYEMzdpIgHz4pK3lLOJVeTWEIDAGBAoGqE/BlVo+yKNgKANMRvbtH2jaEDbEDCipp0ftW0q3wIVzVuR0gJVpAoQgAAExj0BhNVxb2IaCAERhFW8YDwTQBQYz9albRCIE0BYHb2H8GFq9AwpoX4Ceasp6i+5c650IyVDUcdunuDOIURLIQABCIwtAYTVseVL6RBoCQIIqy1hBioxBgTM8q1ZMycRaTUGfCkSAq1OAGF1dBYy/Ij2Hx1Hrq6PgBH1Y8vB6yu5867Ky0+tRFLTu3QePVoMAQhAYHQEEFZHx4+rIdAWBBBW28JMVBICEIAABAoSQFgtCIzTIQCBcU0gtikZwuq4Nj2NgwAEmkgAYbWJ8Lk1BBpFAGG1UaS5DwQgAAEIQAACEIAABCAAAQhAAAKdQgBhtVMsTTs7mgDCakebn8ZDAAIQgAAEIAABCEAAAhCAAAQgMAYEEFbHACpFQqDVCCCstppFqA8EIAABCEAAAhCAAAQgAAEIQAAC7U4AYbXdLUj9IZBAAGE1ARKnQAACEIAABCAAAQhAAAIQgAAEIACBAgQQVgvA4lQItCsBhNV2tRz1hgAEIAABCEAAAhCAAAQgAAEIQKBVCSCstqplqBcESiSAsFoiTIqCAAQgAAEIQAACEIAABCAAAQhAAAIigrCKG0CgAwggrHaAkWkiBCAAAQhAAAIQgAAEIAABCEAAAg0lgLDaUNzcDALNIYCw2hzu3BUCEIAABCAAAQhAAAIQgAAEIACB8UsAYXX82paWQaBGAGEVZ4AABCAAAQhAAAIQgAAEIAABCEAAAuUSQFgtlyelQaAlCSCstqRZqBQEIAABCEAAAhCAAAQgAAEIQAACbUwAYbWNjUfVIZBKAGE1lRTnQQACEIAABCAAAQhAAAIQgAAEIACBNAIIq2mcOAsCbU0AYbWtzUflIQABCEAAAhCAAAQgAAEIQAACEGhBAgirLWgUqgSBsgkgrJZNlPIgAAEIQAACEIAABCAAAQhAAAIQ6HQCCKud7gG0vyMIIKx2hJlpJAQgAAEIQAACEIAABCAAAQhAAAINJICw2kDY3AoCzSKAsNos8twXAhCAAAQgAAEIQAACEIAABCAAgfFKAGF1vFqWdkHAIoCwijtAAAIQgAAEIAABCEAAAhCAAAQgAIFyCSCslsuT0iDQkgQQVlvSLFQKAhCAAAQgAAEIQAACEIAABCAAgTYmgLDaxsaj6hBIJYCwmkqK8yAAAQhAAAIQgAAEIAABCEAAAhCAQBoBhNU0TpwFgbYmgLDa1uaj8hCAAAQgAAEIQAACEIAABCAAAQi0IAGE1RY0ClWCQNkEEFbLJkp5EIAABCAAAQhAAAIQgAAEIAABCHQ6AYTVTvcA2t8RBBBWO8LMNBICEIAABCAAAQhAAAIQgAAEIACBBhJAWG0gbG4FgWYRQFhtFnnuCwEIQAACEIAABCAAAQhAAAIQgMB4JYCwOl4tS7sgYBFAWMUdIAABCEAAAhCAAAQgAAEIQAACEIBAuQQQVsvlSWkQaEkCCKvlmuWS8w6QE47aOSv0qhuXyKHHXeu9wctfMFe+f/5BMm+raXL3A6tkwWFXllKRY1+3o1x4zn6yyYyJpZY7msrZbV3ds15OOut2+cGvH/EWadd/8dO9ctyHbpar/7xkNLdvyWv/+P0XyysOmVurW//AoHz+4nvlkxcsrKu+nzp1gXz0vXvI5Endw67P413XzbioRsD2bfNHn9/m9YFO8Xu7na4bjbYP4JZ+Asb3rrj2KXn3mbcOO8kdh8yPsWdXmZzN89Jne98YuXL1gGy5+RQp89lgj52m3VqvN79m++izKsShqI+bdo4n/48xUG72nMc3htpsQ7ZeeMU/y167zaqdWsazzvaFb/1s0Yj+ojdz7+urX5H223PGkE+VOUcss/+OVVmheexYzZu1HaE5lP4W8oWxar+v3NRxIjSmFulnef6r9SujvzWSH/eCQLMJIKw22wLcHwINIICwWi7kVGHVnsSV+ULV6sKq+1Ll0rdfpst8eS5iZWOb625eGhTGi5Tnnut7kRpNW0PiSKNFknqYjDXreupU5Br3JVuv9YlSCKsVqikvbJ0mIhTxt3rOtccHIxDERIQyn0emvqF+bvcf2+6+MXL5yn6ZMnmCTJ82ISu2LLHDFVZvvG1Z7SNVPb5Y1MdTBZN6bN+sa/IY2LbLE3zc8bRI2UXa79bD9a/YfV2RqUgdU4TVsny9CI9Gnav+/6KDthj2YTk0jx2LeXMK/1aYS6WMEzY3dxwv0s/y/DdvHj8WvqPPiu23mV7Xx66xqA9lQqAoAYTVosQ4HwJtSABhtVyjpQqr9iRnNKKaW/t2EFZDL+7uy36ZXFKt7IteSr029byUCXJqWXZ9XV7qY+eetkA+8eWFLRn12wjWqRzrOa9IH0ZYHSms2v46Fi/M9dh0vF3ji8BzX5rHOjo11s/t56UtHoXGSCPElhktFYpYNStPiopaoejzEPcynwet6r9FxkptQ8zO5jd7HhF7DqYycT+SuXbP+0ARE+GLtj+PQWqbWv28kO+nRKyWMT+0bR6al7r9tp6PLWXYIW+ccIXTlA9kRcfT0HhdRvtiZRSt51jXh/IhUA8BhNV6qHENBNqMAMJquQZLFVbLvetQae0grGptfZPilCV2Y8XNlNsIsa/MSWKz/W009mgE69HUL+/aIn0NYTUurNpCgv67qJiVZ6tO/d031tjj7FiLqsq9nn5e5hiZZ3tf/Yr0bbf8WFoPe7w2Ak2eYJJX/3b4vUgbY+KNzdb13SL3cJnZy6f7+gezVEr2GBTzhxRfLVq3evpMO/iBW8eiwmqZbbSF8pRxsNlzrTwfMr/rR6cpkyspoWLppYqKpPV8HCjLXil9rKx7UQ4ExooAwupYkaVcCLQQAYTVco2ROvnyTVK0Jibvqk7qn3h63bC8mb4v5bElnXlLK21xM7T0x0QGzd9pZq0u7pfwvPyQdluXreiXOZtNzqDbk1nDTe+3as1AlnvWFV99dXSZmHN0YvmNHz0ob3r1dsPKOuaI7Ws5cI3lzX0+duKew/Keur9rrtfR1MFdymrKT4ksCHlpPZE6KbnpQsvG1C8vvfyxYX76gv3mZLnu7CiyPE6h9AXGFmp/kyvYbrt9D7uOWi9TD+XZ3d0lEyd0SVFfNffKq39o+WAoiqYeYdVmYPu57yXf9nt9mTpk/zk1XzYM7n94zTCmbl1T8m2699l2q6nD+lPeC2psrLD90hY1fGOcex/fOb6oxpTcxqGXOPfvys8er339IKVeKf0xNeWE3Vd8IpT9t9SozzxmsTH36aV9sv+CzUYMX8b37PFYbX7NTUu9/d748BsPmzdirDGF59XTnBdb+mv7VZ6QERqTYz7uG6/Nc0fbaD+ztHyfjfLGJr2unn6a0s9iwmbKM6rI+OCb78Tun5If1VdH+7rbFq4Qneu4wmpK1HXKSpy89ru+XM/cwPi39rEzv3CXnPfh52ZzID18/c6di5k6pPiDfa+f/+5xOfFtu2Z53k07Q+PWZ79xT23sdG2i137vl4949woIiXumr6rPnHzO34aV7etDIVHRnfdoWpAd502XWTMnZUvQ3/GGHbPnqltm6jND9xZIeSYoEx87/bvPJ+z2aJ0PfN7sDGtIWK3nw1GK2F/2uBN6L9G28fG13HdXSht7AgirY8+YO0Cg6QQQVss1QVnCqi1A2jX0iZGhFpgXk5j4GpsAm3J9wqOvHqGXAHuy+tBjPdnXdJ3om/P/dNMztYmw/bst/MRehvMEPW2HsvjFFYu9GzyZFwv9v/aGUm77faKsOSelDtoenaDrS5t91PPyZK53J56xsmKTVPu60Hl6zi9/v1j+67JF3pei0Eub3dZUEftrZ+07bGMSXxn6NyNsub/bgk4RX9VyUnztJQdvMUKg12ubLayqb/nGDhPF4m5uljJG2C8xtm+ExqjYC09IdLKZ230plj/Y1D3m1+acIvnlUl+SbWHV55+h8WLp8j757H/eI0uX93tFRPflOcQgb9zwiQdFPsTkMTN2DvFX9k8uWZc8ptYrrKbWU7kWyUddNKLLNya740EsYjX0HB/tczCln6b0M3dsTFmKXTTKLS8yrWxh1a3fFy+5T845dcEIYTXmC7HfirZfGdcjetm+44u+tX8frT+k+KP25Z3mzfD2fR23LvvtY6JsjODrznHrFVZDzzm7zqENsFKCFGzb2M+51GeGttP3wdjMUXUT27zxLPax2J7napkhYTWvn/nGopRris4P8sadz110b5AXwmroicHfW5UAwmqrWoZ6QaBEAgirJcJ0RJlYdEJexKotZvhehu1otpCol7fUUCdBOuHUSEwzydUv6uZwI3b072bneXuiaiZcKaKSnqObQh392u2z22gd/3z7skykciN2fNGLdlt9L6mxiKzYsjPDIfRVPlRu0Tpom1MmqEW8MvRC4E48fRGBvhfVvCVytu/GJvk+W4Xy4rl9JcUfbUHerUdIQMrz1XrtnJd3Le9lySfM1ROxqsKqzd22ua8/2X329ON3ly99+75aVWKRsXofm7mvH/h8OCaCmvN9GyzZ9bSXPGoUkS1yu8t3Tb/2+XTIj1Nfkm1hNbZRSEgATemPdmSXO7669nJ5u5zcaKk8YSyPmU/Y9kWHpUT72c+72Bjps01qPUNjQsqYn9e/bfahjwfuOG181a6/70OAL+K8yHMwr5+GuPj8p2jEqk84CbH0fdDy+ajxAbdfhSLeY89St4228GWPJTHxNBYpW6T9pp71Cvq+60Mfn8zz1hcIkOcPeh/f9bZdY4KyPW4VTQWQF7EaEih98w5beAyVa3zKnp+Yv9ntTX1m1Pus0rqGWLlzmpcevGU2T7fbZ/eB1H4WGtNiY6E9PpQ57pQ9Zy4yv+ZcCJRFAGG1LJKUA4EWJoCwWq5xyopYDX1hN383kyd72ZW2xCeG+F7cUlptRz6YL9/uS40tboWEZN+k1UQk6uTL5DRzl4DltdVXbkiMsiem9uTb5RB6yQ79vWgdYqJBik1i5/iWjhmGep2J7nQnxvaLgr2MLlUoP+5DN9c2xwq9ZPoiPVKWlvleCHyRzikv4Cm+Wqad7bo3UlgNpQBJibAJ1dn3gp6XnsDnq6lR03qtb/zRvxsbmRdHOx1ByGdDL2Y+ESP1JdkWVt375vl2KGrKHh98y1qLROn42mG3N09YDX2EMM8Tn1Cfl67GfUaERKRUG6hYnFpPN+3Au8+8NXPRlD5fr7AaGq/t8kKCSezDps2xyDPINz9I7WefvGBh4UdUKCLNxzM1vUosslArmBfJbRrha3coIrFMYTU2/6gnwtU1SpE+FfMHLTcvz2zqkvrQuFW2sOra3le+qXPsY52OK26qITNe2GkHNMI0NqdzxzFbWC36rPK1JfbxzDwf3X6b2s9sv0pNixKKth7tuIOwWnjo5YIWJICw2oJGoUoQKJsAwmq5RBslrIZeEvOizExr8/I02VRCX5715U7zOcW+jms5eS9+eo6JwNF/m6VSZuIZaqtvQmtfH8q/ai/Fj0U6htIuhCJBfW3wvUCO9STRfZl1BeuQxyvvH/zqETnp2N2ypZAhMSH28hdbRm/ua7jmiU+hslKFVbcvpvhq7AXatVvM11zGjcqx6tqtyEt2TPwdC2HV9G877YNvZ/jYCO3m/LXPNWXF/NXng6miXkxYzYs6S4nc9Y1/pn15omiozampAFI+BKSOd2MZsWrbIOQnpp4mP2LqmF+vyFXk44HWOVVYtT8g1PsMyvvwGmJYRNAPlRGKZvOd7/qfe3+Xsdr08ad6ZZftZwQj9s19YiknfHXR59XDi3tqqV/cuuT1dVNmSvvznokps9UiY37MH2JR+Clzs5TIyGYIq64wGvrIZdho6ip7Sf1oIlZD41XKsyr2oSXPL0L9N6+fhebvusrNdxQRVmNpAOy+qoL2WM+Z8/jxOwTKIICwWgZFyoBAixNAWC3XQK0orJoW+iIazYTL95u5zp5guy+bjyxem22UE3vRT1m+5cvXlzJ5r0fsinEIvdiUKbg1YpLoCii2YBryeBXP7JxWYyWs+pZ6u5FsKf5oR6D6/K8eXy3TzjbnVhdW7c3pfP4xlsKqHX2fml9V6xiKTrLrr34VW07fysJqKCLYtC+2+VRozE0Rd9yX6dB40QoRqynCqqmnvUmULZSkRKzmCdk2o1AqgBDHVhdWUyNAU2ZSqSKkllVEZAylKAg9692NQWN1tz8guyuE9LpQxK+vzLz2lzE3aBVhVdvv+8jgG+Pz8oaayNC8uWRKxKorrIailI3/6YoqTTnjRrH60gOkbmrlExXznlXuOOFuHBnz4diHkbx+luezobEvb0VLnrBq27KMfpEyPnEOBMaSAMLqWNKlbAi0CAGE1XIN0Qxh1Z7ghb4Y262062gnu9eXBt8y4tBkVSeRq9YMZBsQFM0na/K66vL0lasHxEycfS+lobQHPrFK22kiXvOWb7octA6jSQWQGsHViEmiy/HL375fTjt+fmarGJc8AdAVXWJLoPOinFJYx/wxT1jVutpL5VJ8NUVkSbVzOwmrZ7xvj2yzsNBHlLEUVnUs8OXJLCJY2Kx9UZkmKtZ98fWN12VErNp18PW3WCqAvCeSLRalRCK5fdS+PjYWhJbYu/XLe+aMZcRqLBWAW0/bx2xuKX2+FYRVbY/JcR5KBZA3NhVZkpvnh/X8nrqk2BYs9d+xZ0nKMyu1riGRLebjRZ7nsfbn9aPUNoxWWA1d75ubxVYTufX1jVvNjFj1pZrKS5fjpqExy+xTnxn2HgbKx31W2fM091mV2ndCdQz5T55wWsS/i0SsFnm+F6lDaj/hPAg0mgDCaqOJcz8INIEAwmq50BslrIY2r/LlU9XJznvfuov8v7f8X9ZYd/LziysWj3hhi72suDnO8iJaiiyp9E3eQ231CaOxl5M8Dq6wGvriXmTjkNRUAKGImzzvVLYqGmmkqW/jMb3evISbyalvid+p75ovR7znhux2IeFF66gvI3qYfK2u4BCL1lK/mTVzopz66b9nZYTEJ5/Q4fPH2FJsw62or9r1H62dbdvlvfz7uNmcQxtS5QmeqS/ZRlgNtdn4UJEXJ5/vhvzDF0mp1xshye1HF3x8H1m1Zr3oi62yPfe0BfKJLy+sbcTn+qeJVrT7g20Tu0/4BDibo2EU8z83Ust+YTebt6T2R723HibHX96LsOEeehl1+4TL9rR3zc+KOPxl29R29XaFrcu/+UK54Dv3Z7zzBKGYyJzqn2Zs87UpJJhqG+x6htIg2ONdSLA0jFIE8bGKWL3/4TW1j4b1jk0+W8XsY/czd+4Q+5iq57qbq9n3cUUj82wxS4x944Evx6u73DzvY17e8zQkrOp1Pj+LsSvSfi0/RWhK8b8ifSrPH3x5SO0xNDYWpYxbob4bGlPKiFg1dTY+aK/WMD5t18v3scL1/SLPjHqeVan9wZ5X6b/tyHzTf9Wmqf0sNi/1/VZkflBk3Ak9K/P6M79DoJUIIKy2kjWoCwTGiADCarlgfXml3DuElvzYQoo9oc2bTIZaYF4GY0tuUvKN+YRT+2U0L5pntMKqTgJjXO2XtNhLfh4HFS5cQUTZmvLtjQdc5ql10Ot84oBPuHGjG3x2zvO3UL3csny75moEs3u4OS19to/VyT4/xPrSyx+VY47YIcvz6jtSc6yaa4v4qv2C67t3ETvb19cjrLqRnHZ5y1b0y5zNJteij0N+n/qSbfJP5o0lRV6cfGXFRCffh5JYnzXjW8zfzAtwXs5Q+0XZFR5NO9T2mm/PLA3NE/ZDdfe9qIf6ox2VHRtzfKxjEU5544b7jPKV70vf4vuQlDqm5kWLhcbOPNv6yg35eWj1hy8vdOiD4lgJqyosjvY5GOq/Kf3MHRtT0//EfMc3RvvmS4ced+2wP/s4jFZU1RvEhFWfH9tjg1kurn8r4pPu+TGu9tgU8r/UMV/nF/X4g12/0L1i7Q99FDAsfZv26W+xpfKp6TS0D9kMQzm6tY4//d/HMj7uPChvgz7bUd1nRmwO6ft4GZv/hDaTi0WsxlIs+T6UpD5D8tLC1ONnvg3+bB55H3ZCYzx/h0CzCCCsiwKQrwAAIABJREFUNos894VAAwkgrJYLO++FNTZB1N98kYAxYdJ9IbLzgT3zbJ/oju26lP74o3bKloHbR2jHVz1HJ0pnfuEuOe/Dz/Uu9U+NzC3y0uC+2MSiIe1JuEkj4F7vToB1wpnHwX15NPfxiQj11EGv8QmrsWiemIdqRJba1ydC+iaeoReen/zPY/L00nW1aNKQGKJCj0aqhSJWTV194pS+ZHz7Z4tE8/J++Tv3Z6eGXpCvuWlpLTor5I+x3Jk2syK+aq7ztT+2GVpe2ol6hVXbX/Tf5mVa/63RnEbk0//2pcAo8pLtjiXq83qccNTO3s3l8nKo+fw2Jjq5vhkTTnVs+PnvHpdb71ohW24+RU54805ZKgP7iL0omvNSxAnfmJ3ygSHk31r3b/10kZz1lbuDAozpj5df9aToclv3BT+WX9W0LSWyNfSi7csf6LLVDX3cj1GhfhDq58a/9P/WK6yaevnaYjYeMtG+bn8y9zX1sOvvCjBuW5shrLrPuKLPoNiHR5+N7H7mCnExYSP0ccInGoYEy5iPxyLpYs/LvN9iwmrIz4oIbSHRNBZ1bdc5JXKxyJgf8wefDV2bx4TV1HHL7behD9mu4OqLpk3JsWqPAb6PXKHVIXkrs9z+4wrBOr7dff/qpGeV2ydMnczKkpScqdpOO2K1aD/LS2cz2ohV33PK/M0dd3zz1ryAjry+zu8QaDQBhNVGE+d+EGgCAYTVJkAfB7c0kyp3x9Rx0LSmNcFMZI0gHtp5tWkVbNMb46ttajiqPSoCMdFkVAV3yMV2fmY7GtFwVQz23zsEC81sMgH8b/QGCKUFGX3JlAABCEDATwBhFc+AQAcQQFjtACOPQRPNSydfjcuDayI3yljSWF6t2r8kfLX9bUgL6iPAph/1cYvlsjTjCUtR62PLVaMjgP+Njp+52o0wDUXbu7lyy7k7pUAAAp1GAGG10yxOezuSAMJqR5q97kaXvVlE3RUZZxealyVE1fIMi6+Wx5KS2pNAaMf79mxN42od2kjI/B1RtXG24E5DBPC/cr0hlLLCvgvBA+UypzQIdCoBhNVOtTzt7igCCKsdZe5RNza0g/KoC6YACJRMAF8tGSjFtSUBolaLmY0UCsV4cTYE2p1AbGMyhNV2ty71h0BrEEBYbQ07UAsIjCkBhNUxxUvhEIAABCAAgaYRMKKBbjx3+8Ll2aZZHGEC55yyl8zbepoceei2cvpn7hDdtIkDAhCAAAQgAAEI1EsAYbVeclwHgTYigLDaRsaiqhCAAAQgAAEIQAACEIAABCAAgbYmsLHO2nfVeV3zLkNYbR577gyBhhFAWG0Yam4EAQhAAAIQgAAEIAABCEAAAhDoIAL1iqipiFpbbEVYTbUj50GgjQkgrLax8ag6BCAAAQhAAAIQgAAEIAABCECgpQiMtZgaamzriawIqy3lmFQGAmNDAGF1bLhSKgQgAAEIQAACEIAABCAAAQhAoDMINEtMbW2RFWG1M7yfVnY4AYTVDncAmg8BCEAAAhCAAAQgAAEIQAACEKiLQKsJqm4jmhvFirBal1NxEQTaiwDCanvZi9pCAAIQgAAEIAABCEAAAhCAAASaS6DVBdXWEFgRVpvrpdwdAg0hgLDaEMzcBAIQgAAEIAABCEAAAhCAAAQgMA4IlCWqppZTVtRpWeWkmxBhNZ0VZ0KgbQkgrLat6ag4BCAAAQhAAAIQgAAEIAABCECgQQRShVBfdUZzra+80Yiko7m2GGqE1WK8OBsCbUkAYbUtzUalIQABCEAAAhCAAAQgAAEIQAACDSJQjzAauGZjPWWJSFdIEK1HKK3nmuKoEVaLM+MKCLQdAYTVtjMZFYYABCAAAQhAAAIQgAAEIAABCDSAQFER1HN+vUJqXuu8QmtRwbTo+XmVGv47wmoxXpwNgbYkgLDalmaj0hCAAAQgAAEIQAACEIAABCAAgTEkUERUdc4tLKa69yooeI4QWYtcX+TcYrgRVovx4mwItCUBhNW2NBuVhgAEIAABCEAAAhCAAAQgAAEIjBGBVFG1iKCaWmZekyJCaN0C69iIqwirebbkdwiMAwIIq+PAiDQBAhCAAAQgAAEIQAACEIAABCBQCoFUAdQ6Lxih6pYVK9v8FhM53d8C5w4TWFNF09Tz0iEjrKaz4kwItC0BhNW2NR0VhwAEIAABCEAAAhCAAAQgAAEIlEggRVQtKqjaZfrKD93TJ3Tafwv928JRWGAtV1xFWC3RNSkKAq1KAGG1VS1DvSAAAQhAAAIQgAAEIAABCEAAAo0iUIaoasrwiam+ja1y2ubVOc0ffcKq54ImiqsIq43yXe4DgSYSQFhtInxuDQEIQAACEIAABCAAAQhAAAIQaDqBAqKqd9m/K6h6BNbsT/r/pdzLB0RF067s/w0drsjqE12rZ9cE1pSo1JRz8o2GsJrPiDMg0PYEEFbb3oQ0AAIQgAAEIAABCEAAAhCAAAQgUCeBFKGzes4IUTVFULXF1I3ywgPmyEF7z5EF82fJbjvOkm23miqbbzpFpk2dkNW/d90GeXZlnzzx9Dp54JFVsvD+VXLzHcvkhluXVYTV7FCBNRaxGhBYGyyuIqzW6ZJcBoF2IoCw2k7Woq4QgAAEIAABCEAAAhCAAAQgAIGyCJQtqtoC7JDoetSrt5cjXzlPXvWibWT6tIqAWvRY27tBfn/dk/KbPyyWn/3usYDIWo1qNeLrsP9rNNlIVOuISo0uchVhtaiVOR8CbUgAYbUNjUaVIQABCEAAAhCAAAQgAAEIQAACoyaQJ6zGIlU90apZRGvlf9vMnSrve+tu8q437SxzZk8ZdU3tApYt75Pv/HyRXPTjB+TJJeuqIquJYvWlB3AE0uTIVYTVUg1HYRAYjwQQVsejVWkTBCAAAQhAAAIQgAAEIAABCEAgRqAsUXVjNW3qYCaoTpncLR87cS/54Lv3HL5afwyMoTruFy+5Rz77jbulr1/vr0JodzVjgBu92nhxlYjVMTA6RUKg1QggrLaaRagPBCAAAQhAAAIQgAAEIAABCEBgLAnUK6qqeGkOFVSHIlRVVD3q1dvJpz+4t2y39fSxrPyIsh9/aq18/It3yM9+9/hQ9GotD6stqHYPv3aMI1cRVhvqBtwMAs0hgLDaHO7cFQIQgAAEIAABCEAAAhCAAAQg0BwCMWE1tPzfJ6qavw3K1846QI4/apfmNKd612//7CE5+ZxbK1Gr2aHRq3bkavVvdi2TxNX6UgIgrDbVHbg5BBpDAGG1XM6XnHeAnHDUzt5CFz/dK8d96Ga5+s9Lyr2piLz8BXPl++cfJPO2miZl3aeeMo993Y5y4Tn7ySYzJg5rY//AoHz+4nvlkxcsLL3tZRVo1/3uB1bJgsOuLKvoaDljcd+FV/yz7LXbrBH3verGJXLocdc2pF2deBNf///WzxbJu8/Uyd3QYZ/ns8kfv/9iecUhc7MLfNePF7Z2O902NbIPjheeKe1Q3zvsxVt7n0WhcUN98NLLHyv9GZNSX/ucT526QD763j1k8qTuEf3C1/duv3tFttuw7/yi9zbn+8Zr87ef/u9jI/p63n3s56zvXLf/2+0cL2NDHgN3ThObZ4XGzNSxOc9e9u92vUPjlTvGre5ZLyeddbv84NePDLuV7dtuHWJzOuN7uuS21edYRdi2w7kxm7VC3zTjecjnDGNznutnRfplaO5v2zGvHu1g8/FXx9GKqoPDlv7vvN10+fbnD5Z/2mdOS6D669+XyfEfvUkWPb7WSQ1gR6vWE7laXFxFWG0Jl6ASEBhbAgir5fLNm/CPlVBSjwia1/KiZea13X3x0Mnc9ttM975k5NVtLH4fC4EzpZ5l3jdvctvqE9tW84kU+5lzfC9ZId4IqxVqMWFVf2+HDzJFfKTZ59rjg/0SHRu7jQ/r+WV/vCvKw/YXu/6hvvfoE2szYVWPsj44uuP1yef8rcalnvE1T7xw696Jwqr78SnFX23hMvTBQNmO5gOO7Y9uOTG7+sa1eoRVm8NYj5WmftfdvLTjP87mzXXtca2ZH7NThFW7LUWFVbtteXPP0fa1os8KPb+d55P1tLf4NfWkALAjVW1RdVAOeO5sufSCQxq+9D+v3Zoa4JhTb5Rb71pejV41eVcD4mpS1KretZi4irCaZyl+h8A4IICwWq4RQ4JJ6IWwrLsXFUFT7lukTHtS5Xu5vP6yl8nFP36oFqWRMuFLqWOZ55QpcBapV5n3tV8gfZFOWi83erJIXcfy3Fb0iSLtLSJ4IKxWyIYic20/Ho3wUcR+nXCuLzLJFXRCkVZFngdjxdKuq/1SH+p7ofNHU79YxKqu1CjqrzZX+9npCnOm3CLjzGja2exrizwPYnb2jbU223oFSVdcc+3uu2/ow4ayNm3Qf6dEnrofpeptR4qdx6Ifpdy3Fc+xn00h5q7IWHRMKKvdeX3IHftTPj7llenWvVnjVdF6lsW8vcopGq0aF1V/9Y0XyZzZU1oSwbLlffL6E68rWVxFWG1JY1MpCDSTAMJqufRDgkme8DjaWozFS2+RMu0JWsokshUnPWUKnEXsWdZ9Qy/oRerSzHNb0SeK8DAvuikvuAircWHVHk9SXvaK2KlTz/WJI654F1u+WuR50GjGRfreaOsWGq/rHb9i47avHxxzxPa1dEOtsNx4tDx91xcRY/L8MrTMeTRioe0Dy1b0y5zNJg8T1GN1CvlqqrDq9tkbb1smBz5vdoYxRZCtx16jYVXP/Vr1GlvMTolEzXvOj3U7Y2OS7UfGh/OetUX6pbYtr2+OZfvrHY/Hsk6tVXZ5oqou/7/iuy+V7bae0VpNdGrz+FM9ctg7/1RNC6DRqmVErqaLq0SstrR7UDkIlEMAYbUcjqaUosJqaLmYT5wJnevLf/fz3z0uJ75t1yy3nB4+sdO3dMc+r8ikKFU4ji0Xsl8SU6Mx8s5z849tu9XUYTlwQ0uZlIMeJk9pSCxzlxgWyZ9mztX7mLy0hn8RwcP24FjEqs/T83zAXBNb5v6Sg7fImOqk3PY7m63vevN7ik+Eloz77Ke55r7xowflTa/eLss5vLZ3g0yfNiFrimuf1A8CMT+LLfkMCR95L1y+SM7QC7nv7+Zv6k+fu+jeYXmPjY+5bbLrmjoumXaYF7KvnbVvbp+x/TAUsRoTVvP6vJbvW/rrvgin+H5IUPD93WYR6gd59Yr1k5S+6OZt9LG2+0ARATtFLHLHmJQl3PbLfOwZp5H2LvfPfuOe2jJ8997qz088va6Wk9WtSwprLTO2RNt+XtYrPsWEVd9z1Yy3Wjdt4wv2m5Pb5/KeU3YdXG71zh9cYSXlg6teU/RDY56onpI/MrVubpvUd/v6B2WX7WcMm2PF2mD7iT3mFhFWVVw/8tBt5fTP3CHGH1I+6IVmu7Hn+zvesGMt37d9vSvC5fmYuTbvvCLPFPs59+fblw374HDNTUu9+f59c7S8cUfrHhIVfUL3jvOmy6yZk7I0V4affd+Qf4T+7ks9UGTZvq/NtvB4/8NrZP8Fm0XTpRTtl+7YGRKii8zRjQ/F5gAp88ly3/ratbQiwqqea84fvvxfNg7K/116aMvkVM2zhuZcfdkxfxTpqgqrI8RVa3OrpJQACKt5zPkdAh1FAGG1XHOHBJPQ0tZYjsHQRMyusU6mf/n7xfJfly0KvmCa80NLJ10CZsKmf0/NqeebmPpEpbxJj71Bis8ypsy8vHTmPF9kie8FXF/a83JE2S8ueefabQ/l41q6vE8++5/3yNLl/SOE1aKRAaEJZ+yFMZYnLCX/oqn/gt1neTdsMwzyNihyhT/bPr6X/KL2c0Vyn4AfEsTz/Ez7VJ6440u90ChhVdulQrP5wGLYmQgVdywxEU+p45Jph/YNFRjcTevyck76hFWXuRm38myR5292/03N0ViPsOrzz9i4ZtqX1090M73YuBPr6yFR1OaQJy6FyogJj0b8c0VRl5FhEMqFafxo/k4zhwmleX0vJKymsHbFFN/zyGZWj/DgCnWxDz9mTLYjVn11Spk3mOt8z1Pf2KDnF50/6Cadtm/kjQWu8JZyfoqYXbaw6gq5bzxsXiZsp4rsKWOKYZHCwB6D64lYzRtTnlyyLiqs6sdL34al2obUOZNvbE55pvj6sSnL2MXXR+z5Taj9Zm791lNvGhZ5GbKzex9znl2+b16aN4bExteUj9NaL9eP3PnlTvNmZDaORazWEwGack2ROXrKHCAkqNvPonLf+tqxtCKiqrbPTQGg/71RZOMG+drZB8jxR+3WVhC+/bMH5OSzbxXp0oCLLktkNc2wcq+WKK4SsdpWbkJlIVAfAYTV+riFroq9sPsmODpR0ImpHWnkE9XyliCFIhx9EUn2RNiecLkT9D/d9EyysKptC01QfV+qQxMuXzvttvmi7XzCi29SGxJW6jnXFxnqiy6yN3xJyceldbE3Q8lbmuXzQ5844ZYTijCO+UCo/jFxJhQRZ+xs+19sEn768bvLl759X625PhEjFjXtq6PPr1yeef5oM8mLnLLLzhsn7HNdwdC1Qyxi1RZE3Bc0nxBpCy0p45LdDtvHUiOnYwKX1t0uM88WeX3H+FCe7+t9zZiQIoKY8SfWD/IEzNR+4kYrGtFe26SsVMzyHXabQwJZvcKq3i+lf4b6h6m7/VxyV04YXwzZI1S27/xU1touIxilRJvp+SlCgmufUMSq+zz1+Vlen6vnOWULEKOZP3zygoVBQarI/Cn0DEyJMtT7hD5i5fVJXx190aaGcaqwGuqL/7+984G2o6jv+C8hT3gxEZIQDgmPqIEYgpwYjSYo2AZQMeRUoRJTFTyEU4vnFAxUKLT+w7/9AxaOtKe19BBaUItpBWxDQKtJFRTQaEyVfwlRQ0g4xAQwISF5z7ye376dm8lkZnf23t379t589px73nv3zc7OfGZ2dve73/lNloCWFfKhVWE19BLXHlOyBOy8PuZ7aeITGJvp31n3xb5769hrpdv2Pjdx6EWT4WGPs24fKeJYzRs3dcwPXW9945Gv/5ljhM61GMesyyz2RZOdLu8ePeYeQF9ANjsWl/s0WOfcigirrltV/1ZhdZ8snN8nt173ljpXNFi2i676gSxbsclazEqdp0ZQrca1irDakV2FQkOgGAGE1WK88lLHugCz8nFv3m23U8xDRmhqpfl+3tyJDdePfcPuvlmPOa6vHj6xxH1jHnoADblL3Bs/M+XY5eGmCz2s5wlzIReBHu+GW9bJFRdPSwTx0PHNDaLyufqS6YljMG8qlFn4xDhEyp7aF3pgzuoDWVNpTdtnuWtDD32+B5UiooRPFM26kfeJF7ZwEnpwDZUp6+VHTLu1S1i1yxLjOMyKG+cTFUJtH+u4jnUO2g9KWee8fW7a/d0ep0IigY+PPVaGQlv4BAG3P+X17djzxA5lUuSlS54gqXxaEVazxELfy7C80DShcyivHu5+vvSxrENjd9Y443thlHfPkOfC0v1DMwhCMyN84YE+eOWPGsK7K9aEXqLmnRNZ145mFkkMjYu+vh4bgiWGb0y8zJAgWpaw6vYTm0WWc7VMYTU0psSMme45bXOxXxZnpVNRrMg1pcjLTFtkN+NErHnAlMn3oi+04JxvZozvJX6eY9W+RvrGzawQLe51x37Rb+fVjLDqjktu/41tmyIic+zzgS02x7i+88bo7vt/SFhNvx80//eJqkPC6uE9g7J2xYLax1UNtZ3GW505f7ns6TeCqjpXmxVX48IBIKx235lEjSBwEAGE1XI7heuO+Ndv/Nrregk96Lul0Zsze2pL6OE3dHPl+z5vKqGWwZ3iXOQh3ie4uQ/uPqEh5gFIb5L+4bb1cuF5r0yEzdCWFb9U9ykirLoMb7vz1/KnF56YTHt228N9KNBjafzRkMjjlsXUJ0aci+m5ruvJcLGdb6F8tA/86ukXc8ufJaLlORJtLlniU1bfyHtYMfVzp52btokJA+D2f9+DZuyDhP2AZ861t33wewc0g1tWFSlC+We5cFoRVmMcVEUegn39zK2nLeSHXhDlnfO+vh0jTGm+bh90p56bdsoS7NxzPevB19c3Q/VzxTI7XZajze1vITGuFWG16PkZGud840WME7CIYzV2TAqN3THCapHxO++657Zt7DmXdd/g5hF6idrK/YM7psVcr+w0oVk4oXxC7nmT3p3JseGpF6Xv2N7kpWdWGJG8MBVueYxzfNGC470vVGPCF7jjQlZ/alVYjXH+hsqcFxJJ66E87HumUPv5Ql1kvTjIuiaaY4SEesNTY4u68e2zrlNmLArNdjE8NPyOHZahFceqj3EoxEJItDb3OKF4uW6ds8TImPMy5ppnjhkrrNrifN49gM4AzHuZWXQ86p70zbhVU4F1cH8IgE9ffopc+aHXdjSW62/+hXzqxp87IQGMW7V81yrCakd3FwoPgTgCCKtxnGJT+aadZb1xznvIGy5hNc/xEssjNO22WWHVdYzm3aSX4VgdDmFV61Xmm3Z3qpgtGmQJOSFxwd6nFWHVfkAI3QjnxXCMFVbdG3itgxsbL/Rgf6gJqzHjkj7Yxoo8IfeaT0C2+2psfFXzAG9ceb6HUd9LhTxnaV2E1VD4B7u/ZrnuQu1UJAZmjOPZN5aEHvbttHY7+M5332wLu75lCquGte0ODjkz3boVebli6h8KBRAal2PPueEUVvOE/tj7hyIipOZZREzxud98415eHG23Lq6Q6PYRn/O/aFv7rr9FxHzf8UJ1V4G8FWFV658VR92UxXCK7d95wqovJJI5VqvCqju7y1zfDCeNN64LV6nAZ5/fvpioeY5VU2ZfffKeD9zz4ZoPT28sdJd1Dubde+adl7EzVrQMZQqrvtAoeXWJHYu6J12OsJrpVh0KATBp4stk3XfPHTJ4dvCmVZ125l2yZeveyJAAWRXOh4Gw2sGdhaJDIJYAwmosqbh0PmHVvrEKvWm2bwiyQgEUddcVmcrn1rDIW+cQndBDY9FQAG7+oSlBbrrYmzZ3YZism92sGKhZDryQI8wto726bZ6LLK5XSsPtqOndBaGyHoLtvhgqSzOhAHzlzusTIfdlrLBqP3jrwlu6HT3u8IZbqUiZsl6gxDzg+va3jz+cjlXbZZ81LlUlrOa9jCnqnndfKoTCW/jGqjKEVbvf5cUpjuk7dj8JxQt1+3LoHHXdR1nibOh6YPjmnZ9ZZcqb4poXWqWIsBrr8Audo1U6VmNEgFjhKSuUjzu+FHGshkIJxV6LiqQrItAUuV/xja9FymWn9YUCyCpLEfE9Jm1sf46tn29MCYVECTk3s+4l8+5pYvt3lrAaum9xWdmhALLOPXeqfOgc8N3D+MIeFbkvzRs3bdHavTbGvmjICwUQez0x6WKPq+mLsIi977evuTFjauy50R3pioYB0EWq9sdV1QWrhtyqp3QFjutv/rnlWtUYqyPTkAC2c1XXuDLCaUhARVjtig5BJSDQKgGE1VYJHrh/6GHMN00t5Kb0Paja4oAr+unNlG7/dv2bDor76bvBt4/rc+K9YswoufxzPzvgTXuMmLH67rfJ8pVbRBetMJtdb7vcvjrqPlkPPN/859PkxqXrkjhxsemK3LSF0ua56nwLMfhCEWj9bBHTt5iOMrKFW18w/7xpgbrCqz0N0ydUaVnMFLisPuA6/3zlz3r4zRJmb/z46+S3Owca/SXUJ3w36b7zLGaxBHdqYN5Nt932PvdkGYtX+cQsX5/z1dnmm1eWGMehlsUWVvPO2SIPwb6RNnQe+1z+see8lkk34yJyy2g7+XyL9+m+PrHenCf2WKu/x8RYtcvuhjjQ8dgWcF3hwT5PtA0/e8Vr5RM3/CIZB2PFpCyHkXtOuP3x00tOlvW/fjGZ0uu7xhQ5Py9531Q5fdHKpH1856uO8Wseeb4xJrjCku7ni1ldRFiNHZNCAn/MDBS7X5n0MS9F88YjrX+Rc859qaDnhK9eobZt5f5ByxorvJn+YKbRu/3DveZpvu7ielntYsYe93qWJ/LF3B36hFW3nXxOxbx7Kt89o29xujxhNab/5Y0ptpAYcqD72ujyxdPkXX/yQIIxdH3XtrTTFenfRc77vJf89rjv9kdTJnN++l642f3Pd/9nj6tFyqJ9Nm/c9J3nRWYjZAmrevzY89I9b91riS9OcZF79Nh7gKz+FnNOd2+a2DAAdmxVFVbTEADyO1FhdeP958mEcUd0BaZtz70kU06/Mw0HcJgqqCIjVGC1hVQTf1Wr3LxrFcdqV3QZKgGBbAIIq+X2kCwnmnvzY7tEQqUwQlZevMMijhO9OXcfpu3j+6bTmP+HHkTypmvHTmX9wj8+1nh49zGxVy03D/lZ6YrctOXFCwu5WLOOr//zTbHT77PiwPpcI2bBLvcBwBw/L1afpgutCO7WwbdIg5smZmp1Vv3deoSmImq6s95yTPBELeJYdRnlPVjnMY2ZjuwreDOO1VD/1HbQmG66mbhuvgfOWGE17xzU45jzsMhDsI9D6EHJ5/K33UWhcy5rTA2JqKF+rdM4dfNNwdTxTKd7apzlGGE1a2wx+4fGCfs8yRq3s9ymeS8dso5tt7fLQs8fs9he6AQ151jWMdwpraHxKOScKyKwtDom2WULiUx5IrydR1WhAFwRNfZ6GoptHIpTnHXtKCLuZE3ddvt21v2GT5z2nX95Y3/wguP8IySsZl07fCJk6H7G9yI1736rSP+LGVOyQqsoDvOS1mUWmqGVla7INSV03ufdy9nlyru31vMoaxaZqYv2u6/f81Ty4kLj9maNE1lj0Lbn98qEo17WeLmXN2665fP127wXNlnCapHz0q6Xr98WMZj4rll592O+BcNsHjGL1MWe952ZrmgYgIPdqgvn98mt15/emdUPlPqiK++XZSs2peJqnmsVYbWrGp/KQKBsAgirZRMlPwhUR8DcAHOD2DxjXxy05nNjTwh0BoGQCNEZpa9/KbNiZxpxoqzYo/WnQQnrRID+13oaeadZAAAWnElEQVRrxIZdaf1I5ACBqgjEhAGw3ar7Urdq+nNwQLauXiSje0dVVcBgvg8++KDcfvvtjf+feuqpcsEFF5RSjl27B2Ti7DtERoxK3aoaDiAVWJMjpGEBWgwHgGO1lOYiEwjUmwDCar3bh9JBwBAwb/D1b7MwAnSKEwg5jIrnxB4Q6BwCeQuOdE5N6lnS0JRrw33r9j1iFlerZw0oVTcSoP+V16quuzfkejZhnso7MjlBoAwCRYRV2606FALgtDeMl2/ddnYZBSmchyusagbz5s2T888/v3Bevh3eceF98sBPtlshATyxVhFWS2FNJhDoagIIq13dvFSuSwiYKVCvGNODqNpkm9pT6oouEtTkIdkNArUiUGRRkVoVvOaF8cUO1CKb73+7sx9RteZt2I3Fo/+V36p5YRj0iHnxc8svFTlCII9As2EAfici6lgdkMsXT5fPXzkUw75dmwqquqlD1RVXe3t75brrriulKB+7frXcuPTxIdeqLmAlh2UsYtVcOAAcq6U0FZlAoN4EEFbr3T6UDgIQaJ2AG5uLKbmtMyWHziOAa7WaNkOwroYruUKgrgSy4rgirNa11Q7lchUVVlVM1X30pzpWB+Tmv5or73/3iW2DaAupOu3fFldVVF2yZIn09fWVUp6v3r1ePvQXD6XhAHQRK+NYNQtZpWJq4lpFWC0FOplAoBsJtFtYnTXjKJk+daxMPuYIGTumR0ZmjU86pA+K7NjZL5uffUke37BD1jz6fDc2A3WCAAQgAAEIVE5AndsnnTBW7v3eM6KLfflWGq+8EF10ABVYZp9ylJw/vy9hqovJsEEAAhCAAATqQyAmDICW1sRYteOrDiTC6sqvvVPmvG5iW6rkm/pvi6sqqJYlqmqFHv7ZVjnjffemwmrqWm3EWbXE1BbCAeBYbUvX4SAQGF4C7RJWVVA949SJcuTYnpYq/MKOfln54FYE1pYosjMEIAABCEAAAhCAAAQgAAEIdDeBWGF1X4rBCKtD8VVlsF8e/857pG/SyyvH5BNVzUGNuFp2ITZteVGmn/WfIiN69sdZPWABK3WuqlnVuMFCrrCwWwxhtexWIz8I1JBAO4TVc+YdK3Nmji+19g+v3S73rHqm1DzJDAIQgAAEIAABCEAAAhCAAAQg0B0EYoRV41a1Fq4aHBCRIWF16+oPyOhedXNWt2WJqmVP/7drsWv3gEyc/ZUhYTWJr2pcq8atmv5EWK2u8ckZAt1AoGphtQpR1XBHXO2GHkgdIAABCEAAAhCAAAQgAAEIQKB8As0Iq6lbVQZE9vXLzkcu2m/YLL+ABy1OZR+iSlFVj6PhZMecfKvISBVWR1muVYTVCpqaLCHQvQSqFFZ1+v+5b59cKby7vr2ZsACVEiZzCEAAAhCAAAQgAAEIQAACEOg8AkWFVQ0JoMKq/qxeWB0up6ppx4OFVZ36r85Ve/GqEYQC6LyOT4kh0F4CVQqrVyyeFh1TdccLT8tA/+6k8qN6emXskcdFgdCYqzcsXReVlkQQgAAEIAABCEAAAhCAAAQgAIFDg0CGsKqqYrLZoQCMsKriqi5e1S9bf3JhJaEAhltU1ZonoQDecFsaY9V2rDrCqiZOwgEQY/XQOG+oJQQKEqhKWI1xq6qQuvHJVbJx/aqGqGqK3zt6vEx65VyZcsK8RGjN2nCtFmx0kkMAAhCAAAQgAAEIQAACEIBAlxNoXVh9/LsLpW/SmFI51UFU1Qpt2rJTpp+5DGG11NYlMwgcggSqElYXLTheZpwwNkhUHaqrv/+lRFBVd+q4o6fJmKOGXKo7n39anvvNOtE0KqrOfutHMh2sjz65Q+5Y/tQh2HpUGQIQgAAEIAABCEAAAhCAAAQg4CMQI6yqS1U3XbxKf98nMji0cJV+Vn5tgcyZdUxpeOsiqmqFHl7zrJzxvuWpsNqTxlgdaYUC0FTqXsWxWloHICMIdCOBqoTVrDAAKpg+9N2/SUTT18z8Q5k8Za4X7eaND8kTa7+RiK9zz7w6KK4SDqAbeyZ1ggAEIAABCEAAAhCAAAQgAIHmCcQIq24oACOs7k2E1Zv/+nR5/7tf03wRrD3rJKpqsb569xPyoWvuT4XVl3mEVWv6P6EASukDZAKBriRQlbD6yctOlpGeECQqkt5/37UJS9eJqoKrbnZ8VeNs1e9PP/tab1iAfYMin7npka5sHyoFAQhAAAIQgAAEIAABCEAAAhAoTqAVYVVjrO6Vyy+eIZ+/6tTih/bscdVVV8nu3UPrqthbb2+vLFmyRPr6+ko5TmwmH7vuQbnxlkdFRqioamKs2o5VhNVYlqSDwCFNoCph9dqPnOzluuHRFbLhsRVy8uwPHORU1dAAuqngam/qXH1k9Vdk6knzZeqM+d58r/0Swuoh3ZGpPAQgAAEIQAACEIAABCAAAQhYBELCqs78t0IAmAWsDggFMCSsnjZ7gnzr9neVQvXSSy89KJ/hElW1IO+44JvywOptkcJqGhLASyK0qJXIiMHBxjJhpUAkEwhAoH4E2i2srvrvq0UXptKp/e6mAqpuvtAA6nLV4eq0s4fcru6GsFq/vkWJIAABCEAAAhCAAAQgAAEIQGC4CLQqrGqc1b2y9aeLZXRvT8uVcIXV4RRVd+3ul4mvX5qKqhpfNc+xirDacgcgAwh0K4F2CqsmtuqUE+YlsVWLbBprdeOTq4KxVhFWi9AkLQQgAAEIQAACEIAABCAAAQh0P4GAuJrnWJV0Aat9e+T2G8+S8955QsuoXGH1mmuuafv0f1OJO+99Ui64/DsiIw8firEqh+XEWA0Jq2G3qh4Lx2rL3YYMIFB/Au0UVp/7zTpZ/f2bvGEAlJSKp7r5RNeN61fJE//3DZn91stk3NHTDgKLsFr/vkYJIQABCEAAAhCAAAQgAAEIQKCdBPKEVS2LhgUYFEkmrevvKqrqRxewGpCF50yRW7/49nYWuvJjXfTRb8uyezamTlWzcNVhIqIxVk1sVUtMHYGwWnmjcAAIdCqBOgmroRiryhZhtVN7GOWGAAQgAAEIQAACEIAABCAAgeEhECOsappUVG3EWdUYq/rRcAB7ZOMPL5IJ43qHpwolH3Xbc7tlyptvFRmRulWTMACjUlFVBVT9WAtX6fERVktuBbKDQBcRaKewmhcKIEtYJRRAF3U6qgIBCEAAAhCAAAQgAAEIQAACbSBQJM7qvnRRK/2pjlUjrO6VT18xW6685I1tKG/1h7j+yz+WT92wOiO+qiOsBkXVRHHNLDChAKpvT44AgWEn0E5hVSubtXhVlrCqi1fpdjqLVw17n6EAEIAABCAAAQhAAAIQgAAEINAJBIoKq1qnNBSAGNfqXpl09ChZ973FQ7PkO3jTaAfTfm+pbPnNQCqsqlPVLFylcVa1cgirHdzEFB0C7SfQbmF1w6MrZMNjK7xxVkPC6uaND8kjq78iU0+aL1NnzPdCIsZq+/sOR4QABCAAAQhAAAIQgAAEIACBuhPICwdgQgH44qyquKqxVtW1+qaOd60OuVV/lIqqGlvVElUPiK9qhQJoMgyA9gocq3U/NygfBEogUJWw+snLTpaRnrdZA/27xbhPZ7/1IzL2yOMatdBQAbq53xnBVd2qo3oOjuuyb1DkMzc9UgINsoAABCAAAQhAAAIQgAAEIAABCHQTgZBr1Qip5v/6ty5elX4OCAfQL4f3DMjab10ofZPGdiScTVt2yMx33CZ7+lVM7Uk/RlhNY6smIqoRMkZYC1n5qpxv30VY7ciuQqEhUIxAVcLqFYunyZFje7yFMbFWVSSdPvM9MmnKHG86dapqbFUVY+eeefUBgqu9wws7+uWGpeuKVZzUEIAABCAAAQhAAAIQgAAEIACBrieQJ6wqANu1qsKqhgPQn/YiVntl4Tmvklv/7pyOJHbRn90jy+751YGxVZMwACqmahgAOwRAKpomsQ9CAirCakd2BAoNgbIJVCWsLlpwvMw4IfwmS8VVdaKqaNo7erxMnDxTxh7Zl1RvxwubZOvmtbJ71/bEoeo6W10Gjz65Q+5Y/lTZaMgPAhCAAAQgAAEIQAACEIAABCDQBQSaDQegC1mZRaz6RQb3yE2f+X25eNHMjmJyyx1r5bJP/q/IiMMdt2oqqlYQBkAB4VjtqG5CYSHQHIGqhNVZM46Sc98+ObNQKqpuXL9K1Jn60q7tB6Q9YvR4mTxlrkw5cZ53+r+d+K5vb5Y1jz7fHAD2ggAEIAABCEAAAhCAAAQgAAEIdDWBIq5VFVM1vetaTeOt7tsrK7/+Xpkza1JHEHt4zRY5471fFxmpMVVNXFWzaJVxq6r71F20qjW3KsJqR3QPCgmB1glUJaxqybLCAbglVwfrQP+u5OtRPaOD0/7d/QgD0HofIAcIQAACEIAABCAAAQhAAAIQ6GYCRYRVE2tV91GRVQVWdavud66+uq9X7r39fOmb9IpaQ9u05bfyzgv+Q365abfjVNUYq4ftF1MrCAOAsFrrrkHhIFAegSqF1RjXaqs1wa3aKkH2hwAEIAABCEAAAhCAAAQgAIHuJxAjrmpcVd1c16qKq3ZIgH6ZfcoEufNfzpUJ40bXEt2253bJeX98l6z++TZLVFVBVd2qJqaq/jRuVa2GulZ1Dn/rblWE1Vp2CwoFgfIJVCmsamnPmXeszJk5vvyCi8jDa7fLPaueqSRvMoUABCAAAQhAAAIQgAAEIAABCHQPgRhh1V3EynatDqThAdKQAIND4upX//4PaudcVafq+y/9L0tUTUMAJIKqLlhVvVsVYbV7zhxqAoFMAlULq1WJq4iqdGwIQAACEIAABCAAAQhAAAIQgEARAj5xNf0uiauqm+taNfFW1bWahgWQAZF9Gh6gX159/Mvlli/OlzmzjitSkMrSPrzmabn4oyvkl0+9OORUHdmjAQdT16oKqyqq6mdEhls1kUU9ZfR9F64Ki1dV1sxkDIH6EGiHsKq11bAAZ5w6UY4cq4Na85vGVF354FYWq2oeIXtCAAIQgAAEIAABCEAAAhCAwCFJIMO1qjxccXVQRdb0k/xuxFV1r+4XV1Vgvemzb5OL/2jWsFK95d/XyGWf+J/9U/8boqpxqZoQADrlf6RIEltVNzsEgP4dElARVoe1gTk4BOpIoF3Cqqm7CqzTp46VycccIWPH9MjInHFp36DIjp39svnZl+TxDTsQVOvYiSgTBCAAAQhAAAIQgAAEIAABCHQIgaKuVa1WQFw1i1qpyDrYLwsXTJPP/fm8tocG0Kn/H//bVbJs+bohUTVxqBqXakhUtQTVKGG1mKiayLODgw2pukM6B8WEAASKEmi3sFq0fKSHAAQgAAEIQAACEIAABCAAAQhAoEwCRcVVE3tVHau2c9UKDZAsbjUgh/cMyl9e9hb56CVvHloDqsJNVcsvfvmH8oWbfiB7+nVqfyqo+qb+J+7U9oQAMFVGWK2w8ckaAnUhgLBal5agHBCAAAQgAAEIQAACEIAABCAAgXYQaCYkQLqQlbpXXXE1cayqyDokrupn0jG98uELXy+LF82SCeNGl1qpbc/tkqV3rJF/uu2nsuXZ3fsF1cbCVKlL1cRTTURV81EBttoQAAirpTY3mUGg3gQQVuvdPpQOAhCAAAQgAAEIQAACEIAABCBQPoEM16oeLJnEbn0af6uw+rv0f6mDNfnbiKvmd/1b3a0DsnDBSfLus6fL2fNOlNG9za27smt3v9y3ar3cfd/jsmz5Y+l0f42TOir93SxMZURV26GqTlX92yxYpVba9HOArbb1BavsdsKxWn6vJUcI1I4AwmrtmoQCQQACEIAABCAAAQhAAAIQgAAE2kCgBXE1ca7q/umCVsbJqnFXk991gatUhE2E16E4rae98Th506zJ8trXTJQTXzVBJh87RsYfNVp6jxgSXHe/1C/bn98lm5/ZKet/tU1+8cRW+dGazfLAj5/e7zpVJ2riRjXCqv7sSZ2o+rv+T9OoUGo7VS1BtSGyGszliqqaK8JqG7owh4DAcBNAWB3uFuD4EIAABCAAAQhAAAIQgAAEIACB4SAQGxIg4FxVR2viSjXhARxB1QirifhqpzP56XdZW+oyTUTQVCA1sVIbwqorsNrpjLDqcaomyqcRU0PBYFsLEouwOhx9mmNCoM0EEFbbDJzDQQACEIAABCAAAQhAAAIQgAAEakMgxrWqhfWFBlBh1Iir6f8Tp6p+l7pULbfqkMPViLB2fj4Y9nR9I5ZaDtQDhNV04arG9H4jyKp71XGpJmlsUTX5w1OA1kTVJNfBwaTGbBCAQBcTQFjt4salahCAAAQgAAEIQAACEIAABCAAgVwCrYirZlErFVPt39M4rMap2hBbLbdqcljzt11IE/9Uv7Ndq+pOTcXVxLmqgqr9nRFRA/FU2yiqIqzmdjoSQKA7CCCsdkc7UgsIQAACEIAABCAAAQhAAAIQgEDzBJoVV/WIZkq/z8GafteIyeo4XxPB1Tm212VqpvMb0dQNE2DcrKkYmxhOXbdqe5yqpg1wrDbfG9kTAh1DAGG1Y5qKgkIAAhCAAAQgAAEIQAACEIAABCokUCTmqhbDF3s1FVoTp6otutohA+zvNRufsGqqqQKqbibOqpmin35vYq820njE1IOcqtXEVHUbBmG1wq5K1hCoCwGE1bq0BOWAAAQgAAEIQAACEIAABCAAAQgMN4FWxFUtuz21PxVXfSJrUk0VWwP1bThOU1E1SWaLqdbfjdiqJq0RV619K16oylcLhNXh7sscHwJtIICw2gbIHAICEIAABCAAAQhAAAIQgAAEINAxBHLE1UQTNWnsn2YBK1NR41q1xNaGyGrDcI/ncZQmzlRbOLWF1hhB1RJZD2qH1heqQljtmM5NQSFQLgGE1XJ5khsEIAABCEAAAhCAAAQgAAEIQKDzCWStZ5/+zyuuJqpr+jE/3AWqXFE2RMsInrbwaS9s5QqtTvpcl2qW2Np6C+JYbZ0hOUCg9gQQVmvfRBQQAhCAAAQgAAEIQAACEIAABCAwDAQixNVER/W5V01xXZHVCK/2/31Vc8XUdC2qJKk91d8WR9N9GoJqnnBajVPV1AZhdRi6LIeEQLsJIKy2mzjHgwAEIAABCEAAAhCAAAQgAAEIdBKBCIHVXYCqETzV3dd1r+43tzaIHKR3ukKqR0xtqJk+l6vLulpBFWG1k/o2ZYVAiwQQVlsEyO4QgAAEIAABCEAAAhCAAAQgAIGuJ5Alrmrl3fAANpDYqf95EDNE06hp/7Ygm3es1v+PY7V1huQAgdoTQFitfRNRQAhAAAIQgAAEIAABCEAAAhCAQE0I5AmseSKrqUZMPjlCaLSY2l5B1dQQYbUmXZZiQKBKAgirVdIlbwhAAAIQgAAEIAABCEAAAhCAQLcRiBVFY0XWAnwKiakNibPAAcpLirBaHktygkBtCSCs1rZpKBgEIAABCEAAAhCAAAQgAAEIQKDGBIoIrKYazj4HxWZN0x2wAJV+10xc1Gb2KQ83wmp5LMkJArUlgLBa26ahYBCAAAQgAAEIQAACEIAABCAAgQ4g0IzAWmW1hldQNTVDWK2yjckbAjUhgLBak4agGBCAAAQgAAEIQAACEIAABCAAgY4nMFwiaz3EVLv56leiju9cVAACEIAABCAAAQhAAAIQgAAEIAABCEAAAhDodgIIq93ewtQPAhCAAAQgAAEIQAACEIAABCAAAQhAAAIQKJ0AwmrpSMkQAhCAAAQgAAEIQAACEIAABCAAAQhAAAIQ6HYC/w+wOb+s3K/9dgAAAABJRU5ErkJggg=="/>
          <p:cNvSpPr>
            <a:spLocks noChangeAspect="1" noChangeArrowheads="1"/>
          </p:cNvSpPr>
          <p:nvPr/>
        </p:nvSpPr>
        <p:spPr bwMode="auto">
          <a:xfrm>
            <a:off x="155575" y="-144463"/>
            <a:ext cx="5006360" cy="5006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615951" y="1194621"/>
            <a:ext cx="4472556" cy="4999702"/>
          </a:xfrm>
          <a:prstGeom prst="rect">
            <a:avLst/>
          </a:prstGeom>
        </p:spPr>
      </p:pic>
      <p:pic>
        <p:nvPicPr>
          <p:cNvPr id="4" name="Picture 3"/>
          <p:cNvPicPr>
            <a:picLocks noChangeAspect="1"/>
          </p:cNvPicPr>
          <p:nvPr/>
        </p:nvPicPr>
        <p:blipFill rotWithShape="1">
          <a:blip r:embed="rId4"/>
          <a:srcRect t="1" b="53034"/>
          <a:stretch/>
        </p:blipFill>
        <p:spPr>
          <a:xfrm>
            <a:off x="5758207" y="1194621"/>
            <a:ext cx="4829459" cy="5590741"/>
          </a:xfrm>
          <a:prstGeom prst="rect">
            <a:avLst/>
          </a:prstGeom>
        </p:spPr>
      </p:pic>
      <p:sp>
        <p:nvSpPr>
          <p:cNvPr id="6" name="Text Placeholder 5"/>
          <p:cNvSpPr>
            <a:spLocks noGrp="1"/>
          </p:cNvSpPr>
          <p:nvPr>
            <p:ph type="body" sz="quarter" idx="13"/>
          </p:nvPr>
        </p:nvSpPr>
        <p:spPr/>
        <p:txBody>
          <a:bodyPr/>
          <a:lstStyle/>
          <a:p>
            <a:r>
              <a:rPr lang="en-US" dirty="0" smtClean="0"/>
              <a:t>New Hire Orientation &amp; New Staff Academy Examples</a:t>
            </a:r>
            <a:endParaRPr lang="en-US" dirty="0"/>
          </a:p>
        </p:txBody>
      </p:sp>
    </p:spTree>
    <p:extLst>
      <p:ext uri="{BB962C8B-B14F-4D97-AF65-F5344CB8AC3E}">
        <p14:creationId xmlns:p14="http://schemas.microsoft.com/office/powerpoint/2010/main" val="3649671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81DAE3-8077-43A6-BB80-79D6D2345192}"/>
              </a:ext>
            </a:extLst>
          </p:cNvPr>
          <p:cNvPicPr>
            <a:picLocks noGrp="1" noChangeAspect="1"/>
          </p:cNvPicPr>
          <p:nvPr>
            <p:ph idx="1"/>
          </p:nvPr>
        </p:nvPicPr>
        <p:blipFill rotWithShape="1">
          <a:blip r:embed="rId3"/>
          <a:srcRect l="2924" t="20444" r="3353" b="2187"/>
          <a:stretch/>
        </p:blipFill>
        <p:spPr>
          <a:xfrm>
            <a:off x="615949" y="2194560"/>
            <a:ext cx="10755297" cy="3037841"/>
          </a:xfrm>
          <a:prstGeom prst="rect">
            <a:avLst/>
          </a:prstGeom>
        </p:spPr>
      </p:pic>
      <p:sp>
        <p:nvSpPr>
          <p:cNvPr id="5" name="Text Placeholder 2">
            <a:extLst>
              <a:ext uri="{FF2B5EF4-FFF2-40B4-BE49-F238E27FC236}">
                <a16:creationId xmlns:a16="http://schemas.microsoft.com/office/drawing/2014/main" id="{CC8E1C6D-F6C7-4609-BBAD-4B21A48F1728}"/>
              </a:ext>
            </a:extLst>
          </p:cNvPr>
          <p:cNvSpPr>
            <a:spLocks noGrp="1"/>
          </p:cNvSpPr>
          <p:nvPr>
            <p:ph type="body" sz="quarter" idx="13"/>
          </p:nvPr>
        </p:nvSpPr>
        <p:spPr>
          <a:xfrm>
            <a:off x="615950" y="301957"/>
            <a:ext cx="10567988" cy="603250"/>
          </a:xfrm>
        </p:spPr>
        <p:txBody>
          <a:bodyPr>
            <a:normAutofit/>
          </a:bodyPr>
          <a:lstStyle/>
          <a:p>
            <a:r>
              <a:rPr lang="en-US" dirty="0"/>
              <a:t>T.ON.2 Onboard new employees. </a:t>
            </a:r>
            <a:endParaRPr lang="en-US" sz="44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3216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6EC4D2-788B-49FB-8AD9-D4ED185B8DF7}"/>
              </a:ext>
            </a:extLst>
          </p:cNvPr>
          <p:cNvSpPr>
            <a:spLocks noGrp="1"/>
          </p:cNvSpPr>
          <p:nvPr>
            <p:ph type="body" sz="quarter" idx="13"/>
          </p:nvPr>
        </p:nvSpPr>
        <p:spPr/>
        <p:txBody>
          <a:bodyPr>
            <a:normAutofit/>
          </a:bodyPr>
          <a:lstStyle/>
          <a:p>
            <a:r>
              <a:rPr lang="en-US" dirty="0"/>
              <a:t>T.ON.2 Onboard new employees. </a:t>
            </a:r>
            <a:endParaRPr lang="en-US" sz="44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88" name="Freeform 154">
            <a:extLst>
              <a:ext uri="{FF2B5EF4-FFF2-40B4-BE49-F238E27FC236}">
                <a16:creationId xmlns:a16="http://schemas.microsoft.com/office/drawing/2014/main" id="{BFB36DA1-DC84-401B-A08E-976D663C80CA}"/>
              </a:ext>
            </a:extLst>
          </p:cNvPr>
          <p:cNvSpPr>
            <a:spLocks noChangeArrowheads="1"/>
          </p:cNvSpPr>
          <p:nvPr/>
        </p:nvSpPr>
        <p:spPr bwMode="auto">
          <a:xfrm>
            <a:off x="934703" y="2720480"/>
            <a:ext cx="4332023" cy="3200400"/>
          </a:xfrm>
          <a:custGeom>
            <a:avLst/>
            <a:gdLst>
              <a:gd name="T0" fmla="*/ 3917 w 3918"/>
              <a:gd name="T1" fmla="*/ 0 h 4914"/>
              <a:gd name="T2" fmla="*/ 0 w 3918"/>
              <a:gd name="T3" fmla="*/ 0 h 4914"/>
              <a:gd name="T4" fmla="*/ 0 w 3918"/>
              <a:gd name="T5" fmla="*/ 4913 h 4914"/>
              <a:gd name="T6" fmla="*/ 3917 w 3918"/>
              <a:gd name="T7" fmla="*/ 4913 h 4914"/>
              <a:gd name="T8" fmla="*/ 3917 w 3918"/>
              <a:gd name="T9" fmla="*/ 0 h 4914"/>
            </a:gdLst>
            <a:ahLst/>
            <a:cxnLst>
              <a:cxn ang="0">
                <a:pos x="T0" y="T1"/>
              </a:cxn>
              <a:cxn ang="0">
                <a:pos x="T2" y="T3"/>
              </a:cxn>
              <a:cxn ang="0">
                <a:pos x="T4" y="T5"/>
              </a:cxn>
              <a:cxn ang="0">
                <a:pos x="T6" y="T7"/>
              </a:cxn>
              <a:cxn ang="0">
                <a:pos x="T8" y="T9"/>
              </a:cxn>
            </a:cxnLst>
            <a:rect l="0" t="0" r="r" b="b"/>
            <a:pathLst>
              <a:path w="3918" h="4914">
                <a:moveTo>
                  <a:pt x="3917" y="0"/>
                </a:moveTo>
                <a:lnTo>
                  <a:pt x="0" y="0"/>
                </a:lnTo>
                <a:lnTo>
                  <a:pt x="0" y="4913"/>
                </a:lnTo>
                <a:lnTo>
                  <a:pt x="3917" y="4913"/>
                </a:lnTo>
                <a:lnTo>
                  <a:pt x="3917" y="0"/>
                </a:lnTo>
              </a:path>
            </a:pathLst>
          </a:custGeom>
          <a:solidFill>
            <a:schemeClr val="accent3"/>
          </a:solidFill>
          <a:ln>
            <a:noFill/>
          </a:ln>
          <a:effectLst/>
        </p:spPr>
        <p:txBody>
          <a:bodyPr wrap="none" anchor="ctr"/>
          <a:lstStyle/>
          <a:p>
            <a:endParaRPr lang="es-MX"/>
          </a:p>
        </p:txBody>
      </p:sp>
      <p:sp>
        <p:nvSpPr>
          <p:cNvPr id="89" name="Freeform 156">
            <a:extLst>
              <a:ext uri="{FF2B5EF4-FFF2-40B4-BE49-F238E27FC236}">
                <a16:creationId xmlns:a16="http://schemas.microsoft.com/office/drawing/2014/main" id="{3A4151D4-ACAE-4091-ADFE-3865B9DEB397}"/>
              </a:ext>
            </a:extLst>
          </p:cNvPr>
          <p:cNvSpPr>
            <a:spLocks noChangeArrowheads="1"/>
          </p:cNvSpPr>
          <p:nvPr/>
        </p:nvSpPr>
        <p:spPr bwMode="auto">
          <a:xfrm>
            <a:off x="6540379" y="2720480"/>
            <a:ext cx="4336900" cy="3200400"/>
          </a:xfrm>
          <a:custGeom>
            <a:avLst/>
            <a:gdLst>
              <a:gd name="T0" fmla="*/ 3918 w 3919"/>
              <a:gd name="T1" fmla="*/ 0 h 4914"/>
              <a:gd name="T2" fmla="*/ 0 w 3919"/>
              <a:gd name="T3" fmla="*/ 0 h 4914"/>
              <a:gd name="T4" fmla="*/ 0 w 3919"/>
              <a:gd name="T5" fmla="*/ 4913 h 4914"/>
              <a:gd name="T6" fmla="*/ 3918 w 3919"/>
              <a:gd name="T7" fmla="*/ 4913 h 4914"/>
              <a:gd name="T8" fmla="*/ 3918 w 3919"/>
              <a:gd name="T9" fmla="*/ 0 h 4914"/>
            </a:gdLst>
            <a:ahLst/>
            <a:cxnLst>
              <a:cxn ang="0">
                <a:pos x="T0" y="T1"/>
              </a:cxn>
              <a:cxn ang="0">
                <a:pos x="T2" y="T3"/>
              </a:cxn>
              <a:cxn ang="0">
                <a:pos x="T4" y="T5"/>
              </a:cxn>
              <a:cxn ang="0">
                <a:pos x="T6" y="T7"/>
              </a:cxn>
              <a:cxn ang="0">
                <a:pos x="T8" y="T9"/>
              </a:cxn>
            </a:cxnLst>
            <a:rect l="0" t="0" r="r" b="b"/>
            <a:pathLst>
              <a:path w="3919" h="4914">
                <a:moveTo>
                  <a:pt x="3918" y="0"/>
                </a:moveTo>
                <a:lnTo>
                  <a:pt x="0" y="0"/>
                </a:lnTo>
                <a:lnTo>
                  <a:pt x="0" y="4913"/>
                </a:lnTo>
                <a:lnTo>
                  <a:pt x="3918" y="4913"/>
                </a:lnTo>
                <a:lnTo>
                  <a:pt x="3918" y="0"/>
                </a:lnTo>
              </a:path>
            </a:pathLst>
          </a:custGeom>
          <a:solidFill>
            <a:schemeClr val="accent5"/>
          </a:solidFill>
          <a:ln>
            <a:noFill/>
          </a:ln>
          <a:effectLst/>
        </p:spPr>
        <p:txBody>
          <a:bodyPr wrap="none" anchor="ctr"/>
          <a:lstStyle/>
          <a:p>
            <a:endParaRPr lang="es-MX"/>
          </a:p>
        </p:txBody>
      </p:sp>
      <p:sp>
        <p:nvSpPr>
          <p:cNvPr id="90" name="Freeform 159">
            <a:extLst>
              <a:ext uri="{FF2B5EF4-FFF2-40B4-BE49-F238E27FC236}">
                <a16:creationId xmlns:a16="http://schemas.microsoft.com/office/drawing/2014/main" id="{66BE2D2A-13AE-4E80-8267-F31E26F41071}"/>
              </a:ext>
            </a:extLst>
          </p:cNvPr>
          <p:cNvSpPr>
            <a:spLocks noChangeArrowheads="1"/>
          </p:cNvSpPr>
          <p:nvPr/>
        </p:nvSpPr>
        <p:spPr bwMode="auto">
          <a:xfrm>
            <a:off x="2144547" y="2715600"/>
            <a:ext cx="1907454" cy="931777"/>
          </a:xfrm>
          <a:custGeom>
            <a:avLst/>
            <a:gdLst>
              <a:gd name="T0" fmla="*/ 781 w 1722"/>
              <a:gd name="T1" fmla="*/ 795 h 842"/>
              <a:gd name="T2" fmla="*/ 781 w 1722"/>
              <a:gd name="T3" fmla="*/ 795 h 842"/>
              <a:gd name="T4" fmla="*/ 0 w 1722"/>
              <a:gd name="T5" fmla="*/ 0 h 842"/>
              <a:gd name="T6" fmla="*/ 1721 w 1722"/>
              <a:gd name="T7" fmla="*/ 0 h 842"/>
              <a:gd name="T8" fmla="*/ 948 w 1722"/>
              <a:gd name="T9" fmla="*/ 795 h 842"/>
              <a:gd name="T10" fmla="*/ 781 w 1722"/>
              <a:gd name="T11" fmla="*/ 795 h 842"/>
              <a:gd name="T12" fmla="*/ 0 w 1722"/>
              <a:gd name="T13" fmla="*/ 0 h 842"/>
              <a:gd name="T14" fmla="*/ 1721 w 1722"/>
              <a:gd name="T15" fmla="*/ 0 h 842"/>
              <a:gd name="T16" fmla="*/ 948 w 1722"/>
              <a:gd name="T17" fmla="*/ 795 h 842"/>
              <a:gd name="T18" fmla="*/ 781 w 1722"/>
              <a:gd name="T19" fmla="*/ 795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2" h="842">
                <a:moveTo>
                  <a:pt x="781" y="795"/>
                </a:moveTo>
                <a:lnTo>
                  <a:pt x="781" y="795"/>
                </a:lnTo>
                <a:cubicBezTo>
                  <a:pt x="0" y="0"/>
                  <a:pt x="0" y="0"/>
                  <a:pt x="0" y="0"/>
                </a:cubicBezTo>
                <a:cubicBezTo>
                  <a:pt x="1721" y="0"/>
                  <a:pt x="1721" y="0"/>
                  <a:pt x="1721" y="0"/>
                </a:cubicBezTo>
                <a:cubicBezTo>
                  <a:pt x="948" y="795"/>
                  <a:pt x="948" y="795"/>
                  <a:pt x="948" y="795"/>
                </a:cubicBezTo>
                <a:cubicBezTo>
                  <a:pt x="902" y="841"/>
                  <a:pt x="827" y="841"/>
                  <a:pt x="781" y="795"/>
                </a:cubicBezTo>
                <a:cubicBezTo>
                  <a:pt x="0" y="0"/>
                  <a:pt x="0" y="0"/>
                  <a:pt x="0" y="0"/>
                </a:cubicBezTo>
                <a:cubicBezTo>
                  <a:pt x="1721" y="0"/>
                  <a:pt x="1721" y="0"/>
                  <a:pt x="1721" y="0"/>
                </a:cubicBezTo>
                <a:cubicBezTo>
                  <a:pt x="948" y="795"/>
                  <a:pt x="948" y="795"/>
                  <a:pt x="948" y="795"/>
                </a:cubicBezTo>
                <a:cubicBezTo>
                  <a:pt x="902" y="841"/>
                  <a:pt x="827" y="841"/>
                  <a:pt x="781" y="79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91" name="Freeform 161">
            <a:extLst>
              <a:ext uri="{FF2B5EF4-FFF2-40B4-BE49-F238E27FC236}">
                <a16:creationId xmlns:a16="http://schemas.microsoft.com/office/drawing/2014/main" id="{17F9949D-4F85-489B-9DD0-1A9EEBDDF804}"/>
              </a:ext>
            </a:extLst>
          </p:cNvPr>
          <p:cNvSpPr>
            <a:spLocks noChangeArrowheads="1"/>
          </p:cNvSpPr>
          <p:nvPr/>
        </p:nvSpPr>
        <p:spPr bwMode="auto">
          <a:xfrm>
            <a:off x="7775797" y="2707606"/>
            <a:ext cx="1907454" cy="931777"/>
          </a:xfrm>
          <a:custGeom>
            <a:avLst/>
            <a:gdLst>
              <a:gd name="T0" fmla="*/ 781 w 1723"/>
              <a:gd name="T1" fmla="*/ 795 h 842"/>
              <a:gd name="T2" fmla="*/ 781 w 1723"/>
              <a:gd name="T3" fmla="*/ 795 h 842"/>
              <a:gd name="T4" fmla="*/ 0 w 1723"/>
              <a:gd name="T5" fmla="*/ 0 h 842"/>
              <a:gd name="T6" fmla="*/ 1722 w 1723"/>
              <a:gd name="T7" fmla="*/ 0 h 842"/>
              <a:gd name="T8" fmla="*/ 949 w 1723"/>
              <a:gd name="T9" fmla="*/ 795 h 842"/>
              <a:gd name="T10" fmla="*/ 781 w 1723"/>
              <a:gd name="T11" fmla="*/ 795 h 842"/>
              <a:gd name="T12" fmla="*/ 0 w 1723"/>
              <a:gd name="T13" fmla="*/ 0 h 842"/>
              <a:gd name="T14" fmla="*/ 1722 w 1723"/>
              <a:gd name="T15" fmla="*/ 0 h 842"/>
              <a:gd name="T16" fmla="*/ 949 w 1723"/>
              <a:gd name="T17" fmla="*/ 795 h 842"/>
              <a:gd name="T18" fmla="*/ 781 w 1723"/>
              <a:gd name="T19" fmla="*/ 795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3" h="842">
                <a:moveTo>
                  <a:pt x="781" y="795"/>
                </a:moveTo>
                <a:lnTo>
                  <a:pt x="781" y="795"/>
                </a:lnTo>
                <a:cubicBezTo>
                  <a:pt x="0" y="0"/>
                  <a:pt x="0" y="0"/>
                  <a:pt x="0" y="0"/>
                </a:cubicBezTo>
                <a:cubicBezTo>
                  <a:pt x="1722" y="0"/>
                  <a:pt x="1722" y="0"/>
                  <a:pt x="1722" y="0"/>
                </a:cubicBezTo>
                <a:cubicBezTo>
                  <a:pt x="949" y="795"/>
                  <a:pt x="949" y="795"/>
                  <a:pt x="949" y="795"/>
                </a:cubicBezTo>
                <a:cubicBezTo>
                  <a:pt x="903" y="841"/>
                  <a:pt x="827" y="841"/>
                  <a:pt x="781" y="795"/>
                </a:cubicBezTo>
                <a:cubicBezTo>
                  <a:pt x="0" y="0"/>
                  <a:pt x="0" y="0"/>
                  <a:pt x="0" y="0"/>
                </a:cubicBezTo>
                <a:cubicBezTo>
                  <a:pt x="1722" y="0"/>
                  <a:pt x="1722" y="0"/>
                  <a:pt x="1722" y="0"/>
                </a:cubicBezTo>
                <a:cubicBezTo>
                  <a:pt x="949" y="795"/>
                  <a:pt x="949" y="795"/>
                  <a:pt x="949" y="795"/>
                </a:cubicBezTo>
                <a:cubicBezTo>
                  <a:pt x="903" y="841"/>
                  <a:pt x="827" y="841"/>
                  <a:pt x="781" y="79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92" name="Line 227">
            <a:extLst>
              <a:ext uri="{FF2B5EF4-FFF2-40B4-BE49-F238E27FC236}">
                <a16:creationId xmlns:a16="http://schemas.microsoft.com/office/drawing/2014/main" id="{15798F3E-3968-44B9-A887-0631FBBCCC54}"/>
              </a:ext>
            </a:extLst>
          </p:cNvPr>
          <p:cNvSpPr>
            <a:spLocks noChangeShapeType="1"/>
          </p:cNvSpPr>
          <p:nvPr/>
        </p:nvSpPr>
        <p:spPr bwMode="auto">
          <a:xfrm>
            <a:off x="3171449" y="1448417"/>
            <a:ext cx="4880" cy="1554480"/>
          </a:xfrm>
          <a:prstGeom prst="line">
            <a:avLst/>
          </a:prstGeom>
          <a:noFill/>
          <a:ln w="38100" cap="flat">
            <a:solidFill>
              <a:schemeClr val="bg1">
                <a:lumMod val="50000"/>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93" name="Freeform 228">
            <a:extLst>
              <a:ext uri="{FF2B5EF4-FFF2-40B4-BE49-F238E27FC236}">
                <a16:creationId xmlns:a16="http://schemas.microsoft.com/office/drawing/2014/main" id="{9DC2315C-68DE-438B-9CFE-36EE88DCF6D6}"/>
              </a:ext>
            </a:extLst>
          </p:cNvPr>
          <p:cNvSpPr>
            <a:spLocks noChangeArrowheads="1"/>
          </p:cNvSpPr>
          <p:nvPr/>
        </p:nvSpPr>
        <p:spPr bwMode="auto">
          <a:xfrm>
            <a:off x="3088518" y="2900980"/>
            <a:ext cx="170743" cy="170746"/>
          </a:xfrm>
          <a:custGeom>
            <a:avLst/>
            <a:gdLst>
              <a:gd name="T0" fmla="*/ 0 w 153"/>
              <a:gd name="T1" fmla="*/ 76 h 154"/>
              <a:gd name="T2" fmla="*/ 0 w 153"/>
              <a:gd name="T3" fmla="*/ 76 h 154"/>
              <a:gd name="T4" fmla="*/ 76 w 153"/>
              <a:gd name="T5" fmla="*/ 153 h 154"/>
              <a:gd name="T6" fmla="*/ 152 w 153"/>
              <a:gd name="T7" fmla="*/ 76 h 154"/>
              <a:gd name="T8" fmla="*/ 76 w 153"/>
              <a:gd name="T9" fmla="*/ 0 h 154"/>
              <a:gd name="T10" fmla="*/ 0 w 153"/>
              <a:gd name="T11" fmla="*/ 76 h 154"/>
            </a:gdLst>
            <a:ahLst/>
            <a:cxnLst>
              <a:cxn ang="0">
                <a:pos x="T0" y="T1"/>
              </a:cxn>
              <a:cxn ang="0">
                <a:pos x="T2" y="T3"/>
              </a:cxn>
              <a:cxn ang="0">
                <a:pos x="T4" y="T5"/>
              </a:cxn>
              <a:cxn ang="0">
                <a:pos x="T6" y="T7"/>
              </a:cxn>
              <a:cxn ang="0">
                <a:pos x="T8" y="T9"/>
              </a:cxn>
              <a:cxn ang="0">
                <a:pos x="T10" y="T11"/>
              </a:cxn>
            </a:cxnLst>
            <a:rect l="0" t="0" r="r" b="b"/>
            <a:pathLst>
              <a:path w="153" h="154">
                <a:moveTo>
                  <a:pt x="0" y="76"/>
                </a:moveTo>
                <a:lnTo>
                  <a:pt x="0" y="76"/>
                </a:lnTo>
                <a:cubicBezTo>
                  <a:pt x="0" y="122"/>
                  <a:pt x="37" y="153"/>
                  <a:pt x="76" y="153"/>
                </a:cubicBezTo>
                <a:cubicBezTo>
                  <a:pt x="122" y="153"/>
                  <a:pt x="152" y="122"/>
                  <a:pt x="152" y="76"/>
                </a:cubicBezTo>
                <a:cubicBezTo>
                  <a:pt x="152" y="38"/>
                  <a:pt x="122" y="0"/>
                  <a:pt x="76" y="0"/>
                </a:cubicBezTo>
                <a:cubicBezTo>
                  <a:pt x="37" y="0"/>
                  <a:pt x="0" y="38"/>
                  <a:pt x="0" y="76"/>
                </a:cubicBezTo>
              </a:path>
            </a:pathLst>
          </a:custGeom>
          <a:solidFill>
            <a:schemeClr val="tx1">
              <a:lumMod val="60000"/>
              <a:lumOff val="40000"/>
            </a:schemeClr>
          </a:solidFill>
          <a:ln>
            <a:noFill/>
          </a:ln>
          <a:effectLst/>
        </p:spPr>
        <p:txBody>
          <a:bodyPr wrap="none" anchor="ctr"/>
          <a:lstStyle/>
          <a:p>
            <a:endParaRPr lang="es-MX"/>
          </a:p>
        </p:txBody>
      </p:sp>
      <p:sp>
        <p:nvSpPr>
          <p:cNvPr id="94" name="Line 231">
            <a:extLst>
              <a:ext uri="{FF2B5EF4-FFF2-40B4-BE49-F238E27FC236}">
                <a16:creationId xmlns:a16="http://schemas.microsoft.com/office/drawing/2014/main" id="{FF9A766B-1B48-4F51-AC65-210AD34995A9}"/>
              </a:ext>
            </a:extLst>
          </p:cNvPr>
          <p:cNvSpPr>
            <a:spLocks noChangeShapeType="1"/>
          </p:cNvSpPr>
          <p:nvPr/>
        </p:nvSpPr>
        <p:spPr bwMode="auto">
          <a:xfrm>
            <a:off x="8724644" y="1418516"/>
            <a:ext cx="4880" cy="1554480"/>
          </a:xfrm>
          <a:prstGeom prst="line">
            <a:avLst/>
          </a:prstGeom>
          <a:noFill/>
          <a:ln w="38100" cap="flat">
            <a:solidFill>
              <a:schemeClr val="bg1">
                <a:lumMod val="50000"/>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95" name="Freeform 232">
            <a:extLst>
              <a:ext uri="{FF2B5EF4-FFF2-40B4-BE49-F238E27FC236}">
                <a16:creationId xmlns:a16="http://schemas.microsoft.com/office/drawing/2014/main" id="{5C6A2E6D-7F42-42DC-B284-3DCCB4F92D29}"/>
              </a:ext>
            </a:extLst>
          </p:cNvPr>
          <p:cNvSpPr>
            <a:spLocks noChangeArrowheads="1"/>
          </p:cNvSpPr>
          <p:nvPr/>
        </p:nvSpPr>
        <p:spPr bwMode="auto">
          <a:xfrm>
            <a:off x="8641711" y="2892986"/>
            <a:ext cx="170746" cy="170746"/>
          </a:xfrm>
          <a:custGeom>
            <a:avLst/>
            <a:gdLst>
              <a:gd name="T0" fmla="*/ 0 w 154"/>
              <a:gd name="T1" fmla="*/ 76 h 154"/>
              <a:gd name="T2" fmla="*/ 0 w 154"/>
              <a:gd name="T3" fmla="*/ 76 h 154"/>
              <a:gd name="T4" fmla="*/ 77 w 154"/>
              <a:gd name="T5" fmla="*/ 153 h 154"/>
              <a:gd name="T6" fmla="*/ 153 w 154"/>
              <a:gd name="T7" fmla="*/ 76 h 154"/>
              <a:gd name="T8" fmla="*/ 77 w 154"/>
              <a:gd name="T9" fmla="*/ 0 h 154"/>
              <a:gd name="T10" fmla="*/ 0 w 154"/>
              <a:gd name="T11" fmla="*/ 76 h 154"/>
            </a:gdLst>
            <a:ahLst/>
            <a:cxnLst>
              <a:cxn ang="0">
                <a:pos x="T0" y="T1"/>
              </a:cxn>
              <a:cxn ang="0">
                <a:pos x="T2" y="T3"/>
              </a:cxn>
              <a:cxn ang="0">
                <a:pos x="T4" y="T5"/>
              </a:cxn>
              <a:cxn ang="0">
                <a:pos x="T6" y="T7"/>
              </a:cxn>
              <a:cxn ang="0">
                <a:pos x="T8" y="T9"/>
              </a:cxn>
              <a:cxn ang="0">
                <a:pos x="T10" y="T11"/>
              </a:cxn>
            </a:cxnLst>
            <a:rect l="0" t="0" r="r" b="b"/>
            <a:pathLst>
              <a:path w="154" h="154">
                <a:moveTo>
                  <a:pt x="0" y="76"/>
                </a:moveTo>
                <a:lnTo>
                  <a:pt x="0" y="76"/>
                </a:lnTo>
                <a:cubicBezTo>
                  <a:pt x="0" y="122"/>
                  <a:pt x="31" y="153"/>
                  <a:pt x="77" y="153"/>
                </a:cubicBezTo>
                <a:cubicBezTo>
                  <a:pt x="115" y="153"/>
                  <a:pt x="153" y="122"/>
                  <a:pt x="153" y="76"/>
                </a:cubicBezTo>
                <a:cubicBezTo>
                  <a:pt x="153" y="38"/>
                  <a:pt x="115" y="0"/>
                  <a:pt x="77" y="0"/>
                </a:cubicBezTo>
                <a:cubicBezTo>
                  <a:pt x="31" y="0"/>
                  <a:pt x="0" y="38"/>
                  <a:pt x="0" y="76"/>
                </a:cubicBezTo>
              </a:path>
            </a:pathLst>
          </a:custGeom>
          <a:solidFill>
            <a:schemeClr val="tx1">
              <a:lumMod val="60000"/>
              <a:lumOff val="40000"/>
            </a:schemeClr>
          </a:solidFill>
          <a:ln>
            <a:noFill/>
          </a:ln>
          <a:effectLst/>
        </p:spPr>
        <p:txBody>
          <a:bodyPr wrap="none" anchor="ctr"/>
          <a:lstStyle/>
          <a:p>
            <a:endParaRPr lang="es-MX"/>
          </a:p>
        </p:txBody>
      </p:sp>
      <p:sp>
        <p:nvSpPr>
          <p:cNvPr id="96" name="Freeform 242">
            <a:extLst>
              <a:ext uri="{FF2B5EF4-FFF2-40B4-BE49-F238E27FC236}">
                <a16:creationId xmlns:a16="http://schemas.microsoft.com/office/drawing/2014/main" id="{9BAB7CD9-629D-470B-A4D3-9B3ACD51AA21}"/>
              </a:ext>
            </a:extLst>
          </p:cNvPr>
          <p:cNvSpPr>
            <a:spLocks noChangeArrowheads="1"/>
          </p:cNvSpPr>
          <p:nvPr/>
        </p:nvSpPr>
        <p:spPr bwMode="auto">
          <a:xfrm>
            <a:off x="8178444" y="1257150"/>
            <a:ext cx="1097280" cy="1005840"/>
          </a:xfrm>
          <a:custGeom>
            <a:avLst/>
            <a:gdLst>
              <a:gd name="T0" fmla="*/ 1133 w 1241"/>
              <a:gd name="T1" fmla="*/ 1247 h 1248"/>
              <a:gd name="T2" fmla="*/ 1133 w 1241"/>
              <a:gd name="T3" fmla="*/ 1247 h 1248"/>
              <a:gd name="T4" fmla="*/ 107 w 1241"/>
              <a:gd name="T5" fmla="*/ 1247 h 1248"/>
              <a:gd name="T6" fmla="*/ 0 w 1241"/>
              <a:gd name="T7" fmla="*/ 1133 h 1248"/>
              <a:gd name="T8" fmla="*/ 0 w 1241"/>
              <a:gd name="T9" fmla="*/ 115 h 1248"/>
              <a:gd name="T10" fmla="*/ 107 w 1241"/>
              <a:gd name="T11" fmla="*/ 0 h 1248"/>
              <a:gd name="T12" fmla="*/ 1133 w 1241"/>
              <a:gd name="T13" fmla="*/ 0 h 1248"/>
              <a:gd name="T14" fmla="*/ 1240 w 1241"/>
              <a:gd name="T15" fmla="*/ 115 h 1248"/>
              <a:gd name="T16" fmla="*/ 1240 w 1241"/>
              <a:gd name="T17" fmla="*/ 1133 h 1248"/>
              <a:gd name="T18" fmla="*/ 1133 w 1241"/>
              <a:gd name="T19" fmla="*/ 1247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1" h="1248">
                <a:moveTo>
                  <a:pt x="1133" y="1247"/>
                </a:moveTo>
                <a:lnTo>
                  <a:pt x="1133" y="1247"/>
                </a:lnTo>
                <a:cubicBezTo>
                  <a:pt x="107" y="1247"/>
                  <a:pt x="107" y="1247"/>
                  <a:pt x="107" y="1247"/>
                </a:cubicBezTo>
                <a:cubicBezTo>
                  <a:pt x="46" y="1247"/>
                  <a:pt x="0" y="1194"/>
                  <a:pt x="0" y="1133"/>
                </a:cubicBezTo>
                <a:cubicBezTo>
                  <a:pt x="0" y="115"/>
                  <a:pt x="0" y="115"/>
                  <a:pt x="0" y="115"/>
                </a:cubicBezTo>
                <a:cubicBezTo>
                  <a:pt x="0" y="53"/>
                  <a:pt x="46" y="0"/>
                  <a:pt x="107" y="0"/>
                </a:cubicBezTo>
                <a:cubicBezTo>
                  <a:pt x="1133" y="0"/>
                  <a:pt x="1133" y="0"/>
                  <a:pt x="1133" y="0"/>
                </a:cubicBezTo>
                <a:cubicBezTo>
                  <a:pt x="1194" y="0"/>
                  <a:pt x="1240" y="53"/>
                  <a:pt x="1240" y="115"/>
                </a:cubicBezTo>
                <a:cubicBezTo>
                  <a:pt x="1240" y="1133"/>
                  <a:pt x="1240" y="1133"/>
                  <a:pt x="1240" y="1133"/>
                </a:cubicBezTo>
                <a:cubicBezTo>
                  <a:pt x="1240" y="1194"/>
                  <a:pt x="1194" y="1247"/>
                  <a:pt x="1133" y="1247"/>
                </a:cubicBezTo>
              </a:path>
            </a:pathLst>
          </a:custGeom>
          <a:solidFill>
            <a:schemeClr val="accent5"/>
          </a:solidFill>
          <a:ln>
            <a:noFill/>
          </a:ln>
          <a:effectLst/>
        </p:spPr>
        <p:txBody>
          <a:bodyPr wrap="none" anchor="ctr"/>
          <a:lstStyle/>
          <a:p>
            <a:endParaRPr lang="es-MX"/>
          </a:p>
        </p:txBody>
      </p:sp>
      <p:sp>
        <p:nvSpPr>
          <p:cNvPr id="100" name="Freeform 250">
            <a:extLst>
              <a:ext uri="{FF2B5EF4-FFF2-40B4-BE49-F238E27FC236}">
                <a16:creationId xmlns:a16="http://schemas.microsoft.com/office/drawing/2014/main" id="{28F5E89C-7CA5-41EC-AD36-2D9806637998}"/>
              </a:ext>
            </a:extLst>
          </p:cNvPr>
          <p:cNvSpPr>
            <a:spLocks noChangeArrowheads="1"/>
          </p:cNvSpPr>
          <p:nvPr/>
        </p:nvSpPr>
        <p:spPr bwMode="auto">
          <a:xfrm>
            <a:off x="2625249" y="1257150"/>
            <a:ext cx="1097280" cy="1005840"/>
          </a:xfrm>
          <a:custGeom>
            <a:avLst/>
            <a:gdLst>
              <a:gd name="T0" fmla="*/ 1131 w 1240"/>
              <a:gd name="T1" fmla="*/ 1247 h 1248"/>
              <a:gd name="T2" fmla="*/ 1131 w 1240"/>
              <a:gd name="T3" fmla="*/ 1247 h 1248"/>
              <a:gd name="T4" fmla="*/ 107 w 1240"/>
              <a:gd name="T5" fmla="*/ 1247 h 1248"/>
              <a:gd name="T6" fmla="*/ 0 w 1240"/>
              <a:gd name="T7" fmla="*/ 1133 h 1248"/>
              <a:gd name="T8" fmla="*/ 0 w 1240"/>
              <a:gd name="T9" fmla="*/ 115 h 1248"/>
              <a:gd name="T10" fmla="*/ 107 w 1240"/>
              <a:gd name="T11" fmla="*/ 0 h 1248"/>
              <a:gd name="T12" fmla="*/ 1131 w 1240"/>
              <a:gd name="T13" fmla="*/ 0 h 1248"/>
              <a:gd name="T14" fmla="*/ 1239 w 1240"/>
              <a:gd name="T15" fmla="*/ 115 h 1248"/>
              <a:gd name="T16" fmla="*/ 1239 w 1240"/>
              <a:gd name="T17" fmla="*/ 1133 h 1248"/>
              <a:gd name="T18" fmla="*/ 1131 w 1240"/>
              <a:gd name="T19" fmla="*/ 1247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0" h="1248">
                <a:moveTo>
                  <a:pt x="1131" y="1247"/>
                </a:moveTo>
                <a:lnTo>
                  <a:pt x="1131" y="1247"/>
                </a:lnTo>
                <a:cubicBezTo>
                  <a:pt x="107" y="1247"/>
                  <a:pt x="107" y="1247"/>
                  <a:pt x="107" y="1247"/>
                </a:cubicBezTo>
                <a:cubicBezTo>
                  <a:pt x="46" y="1247"/>
                  <a:pt x="0" y="1194"/>
                  <a:pt x="0" y="1133"/>
                </a:cubicBezTo>
                <a:cubicBezTo>
                  <a:pt x="0" y="115"/>
                  <a:pt x="0" y="115"/>
                  <a:pt x="0" y="115"/>
                </a:cubicBezTo>
                <a:cubicBezTo>
                  <a:pt x="0" y="53"/>
                  <a:pt x="46" y="0"/>
                  <a:pt x="107" y="0"/>
                </a:cubicBezTo>
                <a:cubicBezTo>
                  <a:pt x="1131" y="0"/>
                  <a:pt x="1131" y="0"/>
                  <a:pt x="1131" y="0"/>
                </a:cubicBezTo>
                <a:cubicBezTo>
                  <a:pt x="1193" y="0"/>
                  <a:pt x="1239" y="53"/>
                  <a:pt x="1239" y="115"/>
                </a:cubicBezTo>
                <a:cubicBezTo>
                  <a:pt x="1239" y="1133"/>
                  <a:pt x="1239" y="1133"/>
                  <a:pt x="1239" y="1133"/>
                </a:cubicBezTo>
                <a:cubicBezTo>
                  <a:pt x="1239" y="1194"/>
                  <a:pt x="1193" y="1247"/>
                  <a:pt x="1131" y="1247"/>
                </a:cubicBezTo>
              </a:path>
            </a:pathLst>
          </a:custGeom>
          <a:solidFill>
            <a:schemeClr val="accent3"/>
          </a:solidFill>
          <a:ln>
            <a:noFill/>
          </a:ln>
          <a:effectLst/>
        </p:spPr>
        <p:txBody>
          <a:bodyPr wrap="none" anchor="ctr"/>
          <a:lstStyle/>
          <a:p>
            <a:endParaRPr lang="es-MX"/>
          </a:p>
        </p:txBody>
      </p:sp>
      <p:grpSp>
        <p:nvGrpSpPr>
          <p:cNvPr id="107" name="Grupo 363">
            <a:extLst>
              <a:ext uri="{FF2B5EF4-FFF2-40B4-BE49-F238E27FC236}">
                <a16:creationId xmlns:a16="http://schemas.microsoft.com/office/drawing/2014/main" id="{220490C7-D6E3-489D-8A4F-CD40117F12B9}"/>
              </a:ext>
            </a:extLst>
          </p:cNvPr>
          <p:cNvGrpSpPr/>
          <p:nvPr/>
        </p:nvGrpSpPr>
        <p:grpSpPr>
          <a:xfrm>
            <a:off x="1577145" y="3307453"/>
            <a:ext cx="3200400" cy="2029923"/>
            <a:chOff x="4214896" y="10781691"/>
            <a:chExt cx="4236804" cy="2029923"/>
          </a:xfrm>
        </p:grpSpPr>
        <p:sp>
          <p:nvSpPr>
            <p:cNvPr id="108" name="CuadroTexto 395">
              <a:extLst>
                <a:ext uri="{FF2B5EF4-FFF2-40B4-BE49-F238E27FC236}">
                  <a16:creationId xmlns:a16="http://schemas.microsoft.com/office/drawing/2014/main" id="{60B7A151-8C31-4F9E-996D-746E5BFF7FAB}"/>
                </a:ext>
              </a:extLst>
            </p:cNvPr>
            <p:cNvSpPr txBox="1"/>
            <p:nvPr/>
          </p:nvSpPr>
          <p:spPr>
            <a:xfrm flipH="1">
              <a:off x="5062990" y="10781691"/>
              <a:ext cx="2382674" cy="461665"/>
            </a:xfrm>
            <a:prstGeom prst="rect">
              <a:avLst/>
            </a:prstGeom>
            <a:noFill/>
          </p:spPr>
          <p:txBody>
            <a:bodyPr wrap="square" rtlCol="0">
              <a:spAutoFit/>
            </a:bodyPr>
            <a:lstStyle/>
            <a:p>
              <a:pPr algn="ctr"/>
              <a:r>
                <a:rPr lang="en-US" sz="2400" b="1" dirty="0">
                  <a:solidFill>
                    <a:schemeClr val="bg1">
                      <a:lumMod val="95000"/>
                    </a:schemeClr>
                  </a:solidFill>
                  <a:latin typeface="Lato" charset="0"/>
                  <a:ea typeface="Lato" charset="0"/>
                  <a:cs typeface="Lato" charset="0"/>
                </a:rPr>
                <a:t>Coach</a:t>
              </a:r>
            </a:p>
          </p:txBody>
        </p:sp>
        <p:sp>
          <p:nvSpPr>
            <p:cNvPr id="109" name="Rectangle 40">
              <a:extLst>
                <a:ext uri="{FF2B5EF4-FFF2-40B4-BE49-F238E27FC236}">
                  <a16:creationId xmlns:a16="http://schemas.microsoft.com/office/drawing/2014/main" id="{F36932F3-1EB0-4A0F-AA6C-BE27C1C2CC69}"/>
                </a:ext>
              </a:extLst>
            </p:cNvPr>
            <p:cNvSpPr/>
            <p:nvPr/>
          </p:nvSpPr>
          <p:spPr>
            <a:xfrm>
              <a:off x="4214896" y="11180398"/>
              <a:ext cx="4236804" cy="1631216"/>
            </a:xfrm>
            <a:prstGeom prst="rect">
              <a:avLst/>
            </a:prstGeom>
          </p:spPr>
          <p:txBody>
            <a:bodyPr wrap="square">
              <a:spAutoFit/>
            </a:bodyPr>
            <a:lstStyle/>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Focus: Improving performance in current job</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Task-oriented</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Short-term relationship</a:t>
              </a:r>
            </a:p>
          </p:txBody>
        </p:sp>
      </p:grpSp>
      <p:grpSp>
        <p:nvGrpSpPr>
          <p:cNvPr id="110" name="Grupo 369">
            <a:extLst>
              <a:ext uri="{FF2B5EF4-FFF2-40B4-BE49-F238E27FC236}">
                <a16:creationId xmlns:a16="http://schemas.microsoft.com/office/drawing/2014/main" id="{14CCE61F-058A-4757-9E80-C470E5425054}"/>
              </a:ext>
            </a:extLst>
          </p:cNvPr>
          <p:cNvGrpSpPr/>
          <p:nvPr/>
        </p:nvGrpSpPr>
        <p:grpSpPr>
          <a:xfrm>
            <a:off x="6895844" y="3307453"/>
            <a:ext cx="3657600" cy="2029923"/>
            <a:chOff x="4214896" y="10781691"/>
            <a:chExt cx="4236804" cy="2029923"/>
          </a:xfrm>
        </p:grpSpPr>
        <p:sp>
          <p:nvSpPr>
            <p:cNvPr id="111" name="CuadroTexto 395">
              <a:extLst>
                <a:ext uri="{FF2B5EF4-FFF2-40B4-BE49-F238E27FC236}">
                  <a16:creationId xmlns:a16="http://schemas.microsoft.com/office/drawing/2014/main" id="{D2FC04B9-86EA-46EE-90AE-BBBBFEF66AE7}"/>
                </a:ext>
              </a:extLst>
            </p:cNvPr>
            <p:cNvSpPr txBox="1"/>
            <p:nvPr/>
          </p:nvSpPr>
          <p:spPr>
            <a:xfrm flipH="1">
              <a:off x="5062990" y="10781691"/>
              <a:ext cx="2382674" cy="461665"/>
            </a:xfrm>
            <a:prstGeom prst="rect">
              <a:avLst/>
            </a:prstGeom>
            <a:noFill/>
          </p:spPr>
          <p:txBody>
            <a:bodyPr wrap="square" rtlCol="0">
              <a:spAutoFit/>
            </a:bodyPr>
            <a:lstStyle/>
            <a:p>
              <a:pPr algn="ctr"/>
              <a:r>
                <a:rPr lang="en-US" sz="2400" b="1" dirty="0">
                  <a:solidFill>
                    <a:schemeClr val="bg1">
                      <a:lumMod val="95000"/>
                    </a:schemeClr>
                  </a:solidFill>
                  <a:latin typeface="Lato" charset="0"/>
                  <a:ea typeface="Lato" charset="0"/>
                  <a:cs typeface="Lato" charset="0"/>
                </a:rPr>
                <a:t>Mentor</a:t>
              </a:r>
            </a:p>
          </p:txBody>
        </p:sp>
        <p:sp>
          <p:nvSpPr>
            <p:cNvPr id="112" name="Rectangle 40">
              <a:extLst>
                <a:ext uri="{FF2B5EF4-FFF2-40B4-BE49-F238E27FC236}">
                  <a16:creationId xmlns:a16="http://schemas.microsoft.com/office/drawing/2014/main" id="{9C73A1EA-6EDE-4F48-813A-FA48DA106906}"/>
                </a:ext>
              </a:extLst>
            </p:cNvPr>
            <p:cNvSpPr/>
            <p:nvPr/>
          </p:nvSpPr>
          <p:spPr>
            <a:xfrm>
              <a:off x="4214896" y="11180398"/>
              <a:ext cx="4236804" cy="1631216"/>
            </a:xfrm>
            <a:prstGeom prst="rect">
              <a:avLst/>
            </a:prstGeom>
          </p:spPr>
          <p:txBody>
            <a:bodyPr wrap="square">
              <a:spAutoFit/>
            </a:bodyPr>
            <a:lstStyle/>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Focus: Personal growth &amp; long-term career development</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Relationship-oriented</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Long-term relationship</a:t>
              </a:r>
            </a:p>
          </p:txBody>
        </p:sp>
      </p:grpSp>
      <p:pic>
        <p:nvPicPr>
          <p:cNvPr id="113" name="Graphic 112" descr="Right And Left Brain outline">
            <a:extLst>
              <a:ext uri="{FF2B5EF4-FFF2-40B4-BE49-F238E27FC236}">
                <a16:creationId xmlns:a16="http://schemas.microsoft.com/office/drawing/2014/main" id="{1B33696A-433F-4FC9-9A24-8A4C077F3DD8}"/>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r="49704"/>
          <a:stretch/>
        </p:blipFill>
        <p:spPr>
          <a:xfrm>
            <a:off x="8315604" y="1348590"/>
            <a:ext cx="413920" cy="822960"/>
          </a:xfrm>
          <a:prstGeom prst="rect">
            <a:avLst/>
          </a:prstGeom>
        </p:spPr>
      </p:pic>
      <p:pic>
        <p:nvPicPr>
          <p:cNvPr id="117" name="Graphic 116" descr="Right Brain outline">
            <a:extLst>
              <a:ext uri="{FF2B5EF4-FFF2-40B4-BE49-F238E27FC236}">
                <a16:creationId xmlns:a16="http://schemas.microsoft.com/office/drawing/2014/main" id="{4D11F6BB-44B7-48AD-A1BF-F89C9679E7A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0240"/>
          <a:stretch/>
        </p:blipFill>
        <p:spPr>
          <a:xfrm>
            <a:off x="8737035" y="1287898"/>
            <a:ext cx="473210" cy="950976"/>
          </a:xfrm>
          <a:prstGeom prst="rect">
            <a:avLst/>
          </a:prstGeom>
        </p:spPr>
      </p:pic>
      <p:pic>
        <p:nvPicPr>
          <p:cNvPr id="119" name="Graphic 118" descr="Head with gears outline">
            <a:extLst>
              <a:ext uri="{FF2B5EF4-FFF2-40B4-BE49-F238E27FC236}">
                <a16:creationId xmlns:a16="http://schemas.microsoft.com/office/drawing/2014/main" id="{649D1D61-C4A2-4820-BD36-E3576DC2C71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762409" y="1348590"/>
            <a:ext cx="822960" cy="822960"/>
          </a:xfrm>
          <a:prstGeom prst="rect">
            <a:avLst/>
          </a:prstGeom>
        </p:spPr>
      </p:pic>
    </p:spTree>
    <p:extLst>
      <p:ext uri="{BB962C8B-B14F-4D97-AF65-F5344CB8AC3E}">
        <p14:creationId xmlns:p14="http://schemas.microsoft.com/office/powerpoint/2010/main" val="299289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1127536556"/>
              </p:ext>
            </p:extLst>
          </p:nvPr>
        </p:nvGraphicFramePr>
        <p:xfrm>
          <a:off x="1062361" y="1363585"/>
          <a:ext cx="10067277" cy="4717267"/>
        </p:xfrm>
        <a:graphic>
          <a:graphicData uri="http://schemas.openxmlformats.org/drawingml/2006/table">
            <a:tbl>
              <a:tblPr firstRow="1" firstCol="1" bandRow="1">
                <a:tableStyleId>{5C22544A-7EE6-4342-B048-85BDC9FD1C3A}</a:tableStyleId>
              </a:tblPr>
              <a:tblGrid>
                <a:gridCol w="2414726">
                  <a:extLst>
                    <a:ext uri="{9D8B030D-6E8A-4147-A177-3AD203B41FA5}">
                      <a16:colId xmlns:a16="http://schemas.microsoft.com/office/drawing/2014/main" val="400059037"/>
                    </a:ext>
                  </a:extLst>
                </a:gridCol>
                <a:gridCol w="1873188">
                  <a:extLst>
                    <a:ext uri="{9D8B030D-6E8A-4147-A177-3AD203B41FA5}">
                      <a16:colId xmlns:a16="http://schemas.microsoft.com/office/drawing/2014/main" val="37231706"/>
                    </a:ext>
                  </a:extLst>
                </a:gridCol>
                <a:gridCol w="5779363">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dirty="0">
                          <a:effectLst/>
                        </a:rPr>
                        <a:t>T.ON.1 Orient new employees to the organization.</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effectLst/>
                        </a:rPr>
                        <a:t>Orientation</a:t>
                      </a:r>
                    </a:p>
                    <a:p>
                      <a:pPr marL="171450" marR="0" lvl="0" indent="-171450">
                        <a:spcBef>
                          <a:spcPts val="0"/>
                        </a:spcBef>
                        <a:spcAft>
                          <a:spcPts val="0"/>
                        </a:spcAft>
                        <a:buFont typeface="Arial" panose="020B0604020202020204" pitchFamily="34" charset="0"/>
                        <a:buChar char="•"/>
                      </a:pPr>
                      <a:r>
                        <a:rPr lang="en-US" sz="1200" dirty="0">
                          <a:effectLst/>
                        </a:rPr>
                        <a:t>How employee handbooks and other communication channels can be used to communicate workplace policies and protocols. </a:t>
                      </a:r>
                    </a:p>
                    <a:p>
                      <a:pPr marL="171450" marR="0" lvl="0" indent="-171450">
                        <a:spcBef>
                          <a:spcPts val="0"/>
                        </a:spcBef>
                        <a:spcAft>
                          <a:spcPts val="0"/>
                        </a:spcAft>
                        <a:buFont typeface="Arial" panose="020B0604020202020204" pitchFamily="34" charset="0"/>
                        <a:buChar char="•"/>
                      </a:pPr>
                      <a:r>
                        <a:rPr lang="en-US" sz="1200" dirty="0">
                          <a:effectLst/>
                        </a:rPr>
                        <a:t>Types of information (i.e., organizational, job-specific, community) included in a comprehensive orientation experience.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Employee Handbook: </a:t>
                      </a:r>
                      <a:r>
                        <a:rPr lang="en-US" sz="1200" b="0" dirty="0">
                          <a:effectLst/>
                        </a:rPr>
                        <a:t>Document used to communicate important workplace policies and expectations to employees.</a:t>
                      </a:r>
                    </a:p>
                    <a:p>
                      <a:pPr marL="171450" marR="0" lvl="0" indent="-171450">
                        <a:spcBef>
                          <a:spcPts val="0"/>
                        </a:spcBef>
                        <a:spcAft>
                          <a:spcPts val="0"/>
                        </a:spcAft>
                        <a:buFont typeface="Wingdings" panose="05000000000000000000" pitchFamily="2" charset="2"/>
                        <a:buChar char="q"/>
                      </a:pPr>
                      <a:r>
                        <a:rPr lang="en-US" sz="1200" b="1" dirty="0">
                          <a:effectLst/>
                        </a:rPr>
                        <a:t>Onboarding: </a:t>
                      </a:r>
                      <a:r>
                        <a:rPr lang="en-US" sz="1200" b="0" dirty="0">
                          <a:effectLst/>
                        </a:rPr>
                        <a:t>Process of helping new employees adjust to the performance and cultural aspects of their new roles over an extended period of time (often 6 months or more)</a:t>
                      </a:r>
                    </a:p>
                    <a:p>
                      <a:pPr marL="171450" marR="0" lvl="0" indent="-171450">
                        <a:spcBef>
                          <a:spcPts val="0"/>
                        </a:spcBef>
                        <a:spcAft>
                          <a:spcPts val="0"/>
                        </a:spcAft>
                        <a:buFont typeface="Wingdings" panose="05000000000000000000" pitchFamily="2" charset="2"/>
                        <a:buChar char="q"/>
                      </a:pPr>
                      <a:r>
                        <a:rPr lang="en-US" sz="1200" b="1" dirty="0">
                          <a:effectLst/>
                        </a:rPr>
                        <a:t>Orientation: </a:t>
                      </a:r>
                      <a:r>
                        <a:rPr lang="en-US" sz="1200" b="0" dirty="0">
                          <a:effectLst/>
                        </a:rPr>
                        <a:t>Process that focuses on paperwork and other compliance activities for new hires. Typically is a one-time event held before an employee begins their new job.</a:t>
                      </a:r>
                    </a:p>
                    <a:p>
                      <a:pPr marL="171450" marR="0" lvl="0" indent="-171450">
                        <a:spcBef>
                          <a:spcPts val="0"/>
                        </a:spcBef>
                        <a:spcAft>
                          <a:spcPts val="0"/>
                        </a:spcAft>
                        <a:buFont typeface="Wingdings" panose="05000000000000000000" pitchFamily="2" charset="2"/>
                        <a:buChar char="q"/>
                      </a:pPr>
                      <a:r>
                        <a:rPr lang="en-US" sz="1200" b="1" dirty="0">
                          <a:effectLst/>
                        </a:rPr>
                        <a:t>Types of Information: </a:t>
                      </a:r>
                      <a:r>
                        <a:rPr lang="en-US" sz="1200" b="0" dirty="0">
                          <a:effectLst/>
                        </a:rPr>
                        <a:t>Comprehensive orientation and onboarding programs introduce new employees to their role and work team and help them learn about the organization and the community it supports. </a:t>
                      </a:r>
                    </a:p>
                    <a:p>
                      <a:pPr marL="396875" marR="0" lvl="0" indent="-171450">
                        <a:spcBef>
                          <a:spcPts val="0"/>
                        </a:spcBef>
                        <a:spcAft>
                          <a:spcPts val="0"/>
                        </a:spcAft>
                        <a:buFont typeface="Courier New" panose="02070309020205020404" pitchFamily="49" charset="0"/>
                        <a:buChar char="o"/>
                      </a:pPr>
                      <a:r>
                        <a:rPr lang="en-US" sz="1200" b="0" dirty="0">
                          <a:effectLst/>
                        </a:rPr>
                        <a:t>Organization information: e.g., District overview, Vision, mission, and goals, Facilities, Organizational policies and rules, Benefits and employee support services</a:t>
                      </a:r>
                    </a:p>
                    <a:p>
                      <a:pPr marL="396875" marR="0" lvl="0" indent="-171450">
                        <a:spcBef>
                          <a:spcPts val="0"/>
                        </a:spcBef>
                        <a:spcAft>
                          <a:spcPts val="0"/>
                        </a:spcAft>
                        <a:buFont typeface="Courier New" panose="02070309020205020404" pitchFamily="49" charset="0"/>
                        <a:buChar char="o"/>
                      </a:pPr>
                      <a:r>
                        <a:rPr lang="en-US" sz="1200" b="0" dirty="0">
                          <a:effectLst/>
                        </a:rPr>
                        <a:t>Job-specific: e.g., Job duties and expectations, Department or team goals, Introduction to manager and colleagues</a:t>
                      </a:r>
                    </a:p>
                    <a:p>
                      <a:pPr marL="396875" marR="0" lvl="0" indent="-171450">
                        <a:spcBef>
                          <a:spcPts val="0"/>
                        </a:spcBef>
                        <a:spcAft>
                          <a:spcPts val="0"/>
                        </a:spcAft>
                        <a:buFont typeface="Courier New" panose="02070309020205020404" pitchFamily="49" charset="0"/>
                        <a:buChar char="o"/>
                      </a:pPr>
                      <a:r>
                        <a:rPr lang="en-US" sz="1200" b="0" dirty="0">
                          <a:effectLst/>
                        </a:rPr>
                        <a:t>Community: e.g., Relocation information, Local businesses, Banking, Transportation</a:t>
                      </a:r>
                    </a:p>
                    <a:p>
                      <a:pPr marL="171450" marR="0" lvl="0" indent="-171450">
                        <a:spcBef>
                          <a:spcPts val="0"/>
                        </a:spcBef>
                        <a:spcAft>
                          <a:spcPts val="0"/>
                        </a:spcAft>
                        <a:buFont typeface="Wingdings" panose="05000000000000000000" pitchFamily="2" charset="2"/>
                        <a:buChar char="q"/>
                      </a:pPr>
                      <a:endParaRPr lang="en-US" sz="1200" b="0" dirty="0">
                        <a:effectLst/>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dirty="0">
                          <a:effectLst/>
                        </a:rPr>
                        <a:t>T.ON.2 Onboard new employees. </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a:effectLst/>
                        </a:rPr>
                        <a:t>Purpose and core components of a job description</a:t>
                      </a:r>
                      <a:endParaRPr lang="en-US" sz="1800">
                        <a:effectLst/>
                      </a:endParaRPr>
                    </a:p>
                    <a:p>
                      <a:pPr marL="171450" marR="0" lvl="0" indent="-171450">
                        <a:spcBef>
                          <a:spcPts val="0"/>
                        </a:spcBef>
                        <a:spcAft>
                          <a:spcPts val="0"/>
                        </a:spcAft>
                        <a:buFont typeface="Arial" panose="020B0604020202020204" pitchFamily="34" charset="0"/>
                        <a:buChar char="•"/>
                      </a:pPr>
                      <a:r>
                        <a:rPr lang="en-US" sz="1200">
                          <a:effectLst/>
                        </a:rPr>
                        <a:t>Job analysis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Coaching: </a:t>
                      </a:r>
                      <a:r>
                        <a:rPr lang="en-US" sz="1200" b="0" dirty="0">
                          <a:effectLst/>
                        </a:rPr>
                        <a:t>Relationship between two individuals that tends to be short-term and focused on improving performance.</a:t>
                      </a:r>
                    </a:p>
                    <a:p>
                      <a:pPr marL="171450" marR="0" lvl="0" indent="-171450">
                        <a:spcBef>
                          <a:spcPts val="0"/>
                        </a:spcBef>
                        <a:spcAft>
                          <a:spcPts val="0"/>
                        </a:spcAft>
                        <a:buFont typeface="Wingdings" panose="05000000000000000000" pitchFamily="2" charset="2"/>
                        <a:buChar char="q"/>
                      </a:pPr>
                      <a:r>
                        <a:rPr lang="en-US" sz="1200" b="1" dirty="0">
                          <a:effectLst/>
                        </a:rPr>
                        <a:t>Mentoring: </a:t>
                      </a:r>
                      <a:r>
                        <a:rPr lang="en-US" sz="1200" b="0" dirty="0">
                          <a:effectLst/>
                        </a:rPr>
                        <a:t>Relationship between two individuals focused on long-term development toward career goals and objectives.</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Onboarding</a:t>
            </a:r>
          </a:p>
        </p:txBody>
      </p:sp>
    </p:spTree>
    <p:custDataLst>
      <p:tags r:id="rId1"/>
    </p:custDataLst>
    <p:extLst>
      <p:ext uri="{BB962C8B-B14F-4D97-AF65-F5344CB8AC3E}">
        <p14:creationId xmlns:p14="http://schemas.microsoft.com/office/powerpoint/2010/main" val="4104974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115F77-2FAE-4CA7-9A7F-10D5F2C8F8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CD4C046-A04C-46CC-AFA3-6B0621F628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D589E016-1EE1-484C-8423-012B4B780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tudent at a graduation ceremony">
            <a:extLst>
              <a:ext uri="{FF2B5EF4-FFF2-40B4-BE49-F238E27FC236}">
                <a16:creationId xmlns:a16="http://schemas.microsoft.com/office/drawing/2014/main" id="{2D722E4F-3C92-4ACC-A1EF-B9639F4FD1AD}"/>
              </a:ext>
            </a:extLst>
          </p:cNvPr>
          <p:cNvPicPr>
            <a:picLocks noChangeAspect="1"/>
          </p:cNvPicPr>
          <p:nvPr/>
        </p:nvPicPr>
        <p:blipFill rotWithShape="1">
          <a:blip r:embed="rId4"/>
          <a:srcRect l="1194" t="1242" r="1" b="15475"/>
          <a:stretch/>
        </p:blipFill>
        <p:spPr>
          <a:xfrm>
            <a:off x="20" y="-1"/>
            <a:ext cx="12188932" cy="6858000"/>
          </a:xfrm>
          <a:prstGeom prst="rect">
            <a:avLst/>
          </a:prstGeom>
        </p:spPr>
      </p:pic>
      <p:sp>
        <p:nvSpPr>
          <p:cNvPr id="29" name="Rectangle 28">
            <a:extLst>
              <a:ext uri="{FF2B5EF4-FFF2-40B4-BE49-F238E27FC236}">
                <a16:creationId xmlns:a16="http://schemas.microsoft.com/office/drawing/2014/main" id="{46100866-3689-418C-84D9-07C7E2435C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dirty="0">
                <a:solidFill>
                  <a:schemeClr val="tx1"/>
                </a:solidFill>
              </a:rPr>
              <a:t>Training &amp; Development</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364724" y="4260714"/>
            <a:ext cx="3331786" cy="1032093"/>
          </a:xfrm>
        </p:spPr>
        <p:txBody>
          <a:bodyPr vert="horz" lIns="91440" tIns="45720" rIns="91440" bIns="45720" rtlCol="0" anchor="t">
            <a:normAutofit/>
          </a:bodyPr>
          <a:lstStyle/>
          <a:p>
            <a:r>
              <a:rPr lang="en-US" sz="1600" i="1" dirty="0">
                <a:solidFill>
                  <a:schemeClr val="tx1"/>
                </a:solidFill>
              </a:rPr>
              <a:t>Learning activities that support the acquisition of  skills, knowledge, and abilities </a:t>
            </a:r>
          </a:p>
        </p:txBody>
      </p:sp>
    </p:spTree>
    <p:custDataLst>
      <p:tags r:id="rId1"/>
    </p:custDataLst>
    <p:extLst>
      <p:ext uri="{BB962C8B-B14F-4D97-AF65-F5344CB8AC3E}">
        <p14:creationId xmlns:p14="http://schemas.microsoft.com/office/powerpoint/2010/main" val="17884945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3431232024"/>
              </p:ext>
            </p:extLst>
          </p:nvPr>
        </p:nvGraphicFramePr>
        <p:xfrm>
          <a:off x="1062361" y="1363585"/>
          <a:ext cx="10266039" cy="5220671"/>
        </p:xfrm>
        <a:graphic>
          <a:graphicData uri="http://schemas.openxmlformats.org/drawingml/2006/table">
            <a:tbl>
              <a:tblPr firstRow="1" firstCol="1" bandRow="1">
                <a:tableStyleId>{5C22544A-7EE6-4342-B048-85BDC9FD1C3A}</a:tableStyleId>
              </a:tblPr>
              <a:tblGrid>
                <a:gridCol w="2462401">
                  <a:extLst>
                    <a:ext uri="{9D8B030D-6E8A-4147-A177-3AD203B41FA5}">
                      <a16:colId xmlns:a16="http://schemas.microsoft.com/office/drawing/2014/main" val="400059037"/>
                    </a:ext>
                  </a:extLst>
                </a:gridCol>
                <a:gridCol w="1910171">
                  <a:extLst>
                    <a:ext uri="{9D8B030D-6E8A-4147-A177-3AD203B41FA5}">
                      <a16:colId xmlns:a16="http://schemas.microsoft.com/office/drawing/2014/main" val="37231706"/>
                    </a:ext>
                  </a:extLst>
                </a:gridCol>
                <a:gridCol w="5893467">
                  <a:extLst>
                    <a:ext uri="{9D8B030D-6E8A-4147-A177-3AD203B41FA5}">
                      <a16:colId xmlns:a16="http://schemas.microsoft.com/office/drawing/2014/main" val="268878415"/>
                    </a:ext>
                  </a:extLst>
                </a:gridCol>
              </a:tblGrid>
              <a:tr h="64867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T.TD.1 Coordinate training and professional development programs. </a:t>
                      </a:r>
                      <a:endParaRPr lang="en-US" sz="2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Two types of adult development (i.e., horizontal, vertical), and how to support both through training and development.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Implications of zones of safety (i.e., risk zone, danger zone) for learning.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Principles of adult learning (i.e., self-directed, transferrable, connected, experiential, goal-oriented), and implications for professional development.</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Adult Learning Principles: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Self-directed- Provides choice and opportunities to prioritize activities.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Transferrable: Has real-life use in their current role.</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Connected: Builds on what learners know and do well while extending their thinking.</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Experiential: Provides opportunities for processing, hands-on application, and reflection.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Andragogy: </a:t>
                      </a:r>
                      <a:r>
                        <a:rPr lang="en-US" sz="1200" b="0" dirty="0">
                          <a:solidFill>
                            <a:srgbClr val="000000"/>
                          </a:solidFill>
                          <a:effectLst/>
                        </a:rPr>
                        <a:t>The method and practices of teaching adult learners.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Horizontal Development: </a:t>
                      </a:r>
                      <a:r>
                        <a:rPr lang="en-US" sz="1200" b="0" dirty="0">
                          <a:solidFill>
                            <a:srgbClr val="000000"/>
                          </a:solidFill>
                          <a:effectLst/>
                        </a:rPr>
                        <a:t>Acquiring new knowledge, skills, and competencies.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Professional Development:</a:t>
                      </a:r>
                      <a:r>
                        <a:rPr lang="en-US" sz="1200" b="0" dirty="0">
                          <a:solidFill>
                            <a:srgbClr val="000000"/>
                          </a:solidFill>
                          <a:effectLst/>
                        </a:rPr>
                        <a:t> Learning activities that expand skills, knowledge, and abilities to support personal growth and career advancement; also referred to as professional learning.</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Training: </a:t>
                      </a:r>
                      <a:r>
                        <a:rPr lang="en-US" sz="1200" b="0" dirty="0">
                          <a:solidFill>
                            <a:srgbClr val="000000"/>
                          </a:solidFill>
                          <a:effectLst/>
                        </a:rPr>
                        <a:t>A learning activity focused on the acquisition of knowledge and skills required for a particular job or task.</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Vertical Development: </a:t>
                      </a:r>
                      <a:r>
                        <a:rPr lang="en-US" sz="1200" b="0" dirty="0">
                          <a:solidFill>
                            <a:srgbClr val="000000"/>
                          </a:solidFill>
                          <a:effectLst/>
                        </a:rPr>
                        <a:t>Advancing the capability to think in more complex, systemic, and interdependent ways.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Learning Zone Model: </a:t>
                      </a:r>
                      <a:r>
                        <a:rPr lang="en-US" sz="1200" b="0" dirty="0">
                          <a:solidFill>
                            <a:srgbClr val="000000"/>
                          </a:solidFill>
                          <a:effectLst/>
                        </a:rPr>
                        <a:t>Model that can be used for designing learning experiences. Divides the experience of learning into three zones.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Comfort Zone- Limited opportunity for learning. Often involves routine tasks that don’t require individuals to acquire new knowledge or skills. Can provide a safe space for individuals to reflect and make sense of their experiences.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Risk Zone- Optimal space for learning. Requires individuals to stretch beyond their current capabilities.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Danger/Panic Zone: Learning is blocked by fear and anxiety. Individuals feel overwhelmed by expectations. </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endParaRPr>
                    </a:p>
                  </a:txBody>
                  <a:tcPr marL="68580" marR="68580" marT="0" marB="0"/>
                </a:tc>
                <a:extLst>
                  <a:ext uri="{0D108BD9-81ED-4DB2-BD59-A6C34878D82A}">
                    <a16:rowId xmlns:a16="http://schemas.microsoft.com/office/drawing/2014/main" val="1129382511"/>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Training &amp; Development</a:t>
            </a:r>
          </a:p>
        </p:txBody>
      </p:sp>
    </p:spTree>
    <p:custDataLst>
      <p:tags r:id="rId1"/>
    </p:custDataLst>
    <p:extLst>
      <p:ext uri="{BB962C8B-B14F-4D97-AF65-F5344CB8AC3E}">
        <p14:creationId xmlns:p14="http://schemas.microsoft.com/office/powerpoint/2010/main" val="1697746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959B03-C937-4569-9026-32FFFD1F46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7B2A55B3-2539-4BF5-BA64-F7590B870F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E80202FD-8172-4C0F-BC75-3A2C114F14F1}"/>
              </a:ext>
            </a:extLst>
          </p:cNvPr>
          <p:cNvSpPr/>
          <p:nvPr/>
        </p:nvSpPr>
        <p:spPr>
          <a:xfrm>
            <a:off x="0" y="758952"/>
            <a:ext cx="7226710" cy="5340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67;p40">
            <a:extLst>
              <a:ext uri="{FF2B5EF4-FFF2-40B4-BE49-F238E27FC236}">
                <a16:creationId xmlns:a16="http://schemas.microsoft.com/office/drawing/2014/main" id="{5AEAA931-2636-4A5E-B596-7EFFD36FB2B0}"/>
              </a:ext>
            </a:extLst>
          </p:cNvPr>
          <p:cNvSpPr txBox="1">
            <a:spLocks/>
          </p:cNvSpPr>
          <p:nvPr/>
        </p:nvSpPr>
        <p:spPr>
          <a:xfrm>
            <a:off x="996680" y="895118"/>
            <a:ext cx="5109152" cy="7335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spcBef>
                <a:spcPts val="0"/>
              </a:spcBef>
            </a:pPr>
            <a:r>
              <a:rPr lang="en-US" b="1" dirty="0" smtClean="0">
                <a:ea typeface="Century Gothic"/>
                <a:cs typeface="Century Gothic"/>
                <a:sym typeface="Century Gothic"/>
              </a:rPr>
              <a:t>Training &amp; Development </a:t>
            </a:r>
            <a:endParaRPr lang="en-US" b="1" dirty="0">
              <a:ea typeface="Century Gothic"/>
              <a:cs typeface="Century Gothic"/>
              <a:sym typeface="Century Gothic"/>
            </a:endParaRPr>
          </a:p>
        </p:txBody>
      </p:sp>
      <p:sp>
        <p:nvSpPr>
          <p:cNvPr id="8" name="Google Shape;168;p40">
            <a:extLst>
              <a:ext uri="{FF2B5EF4-FFF2-40B4-BE49-F238E27FC236}">
                <a16:creationId xmlns:a16="http://schemas.microsoft.com/office/drawing/2014/main" id="{5D489AB2-7600-43A1-8032-3DF70DAB6B06}"/>
              </a:ext>
            </a:extLst>
          </p:cNvPr>
          <p:cNvSpPr txBox="1">
            <a:spLocks/>
          </p:cNvSpPr>
          <p:nvPr/>
        </p:nvSpPr>
        <p:spPr>
          <a:xfrm>
            <a:off x="411975" y="1675918"/>
            <a:ext cx="5858195" cy="4286964"/>
          </a:xfrm>
          <a:prstGeom prst="rect">
            <a:avLst/>
          </a:prstGeom>
        </p:spPr>
        <p:txBody>
          <a:bodyPr spcFirstLastPara="1" wrap="square" lIns="91425" tIns="91425" rIns="91425" bIns="91425" anchor="t" anchorCtr="0">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342900">
              <a:lnSpc>
                <a:spcPct val="100000"/>
              </a:lnSpc>
              <a:spcBef>
                <a:spcPts val="0"/>
              </a:spcBef>
              <a:spcAft>
                <a:spcPts val="600"/>
              </a:spcAft>
              <a:buClr>
                <a:srgbClr val="FFFFFF"/>
              </a:buClr>
              <a:buSzPts val="1800"/>
              <a:buFont typeface="Century Gothic"/>
              <a:buChar char="●"/>
            </a:pPr>
            <a:r>
              <a:rPr lang="en-US" dirty="0" smtClean="0">
                <a:solidFill>
                  <a:srgbClr val="FFFFFF"/>
                </a:solidFill>
                <a:ea typeface="Century Gothic"/>
                <a:cs typeface="Century Gothic"/>
                <a:sym typeface="Century Gothic"/>
              </a:rPr>
              <a:t>Building Orientations</a:t>
            </a:r>
            <a:endParaRPr lang="en-US" dirty="0">
              <a:solidFill>
                <a:srgbClr val="FFFFFF"/>
              </a:solidFill>
              <a:ea typeface="Century Gothic"/>
              <a:cs typeface="Century Gothic"/>
              <a:sym typeface="Century Gothic"/>
            </a:endParaRPr>
          </a:p>
          <a:p>
            <a:pPr marL="457200" indent="-342900">
              <a:lnSpc>
                <a:spcPct val="100000"/>
              </a:lnSpc>
              <a:spcBef>
                <a:spcPts val="0"/>
              </a:spcBef>
              <a:spcAft>
                <a:spcPts val="600"/>
              </a:spcAft>
              <a:buClr>
                <a:srgbClr val="FFFFFF"/>
              </a:buClr>
              <a:buSzPts val="1800"/>
              <a:buFont typeface="Century Gothic"/>
              <a:buChar char="●"/>
            </a:pPr>
            <a:r>
              <a:rPr lang="en-US" dirty="0" smtClean="0">
                <a:solidFill>
                  <a:srgbClr val="FFFFFF"/>
                </a:solidFill>
                <a:ea typeface="Century Gothic"/>
                <a:cs typeface="Century Gothic"/>
                <a:sym typeface="Century Gothic"/>
              </a:rPr>
              <a:t>Building Buddies and </a:t>
            </a:r>
            <a:r>
              <a:rPr lang="en-US" dirty="0" smtClean="0">
                <a:solidFill>
                  <a:srgbClr val="FFFFFF"/>
                </a:solidFill>
                <a:ea typeface="Century Gothic"/>
                <a:cs typeface="Century Gothic"/>
                <a:sym typeface="Century Gothic"/>
              </a:rPr>
              <a:t>New Teacher Mentors</a:t>
            </a:r>
            <a:endParaRPr lang="en-US" dirty="0">
              <a:solidFill>
                <a:srgbClr val="FFFFFF"/>
              </a:solidFill>
              <a:ea typeface="Century Gothic"/>
              <a:cs typeface="Century Gothic"/>
              <a:sym typeface="Century Gothic"/>
            </a:endParaRP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Building and District-Based Instructional </a:t>
            </a:r>
            <a:r>
              <a:rPr lang="en-US" dirty="0" smtClean="0">
                <a:solidFill>
                  <a:srgbClr val="FFFFFF"/>
                </a:solidFill>
                <a:ea typeface="Century Gothic"/>
                <a:cs typeface="Century Gothic"/>
                <a:sym typeface="Century Gothic"/>
              </a:rPr>
              <a:t>Facilitators</a:t>
            </a:r>
            <a:endParaRPr lang="en-US" dirty="0">
              <a:solidFill>
                <a:srgbClr val="FFFFFF"/>
              </a:solidFill>
              <a:ea typeface="Century Gothic"/>
              <a:cs typeface="Century Gothic"/>
              <a:sym typeface="Century Gothic"/>
            </a:endParaRP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Collaborative Teaming (PLC’s)</a:t>
            </a:r>
          </a:p>
          <a:p>
            <a:pPr marL="457200" indent="-342900">
              <a:lnSpc>
                <a:spcPct val="100000"/>
              </a:lnSpc>
              <a:spcBef>
                <a:spcPts val="0"/>
              </a:spcBef>
              <a:spcAft>
                <a:spcPts val="600"/>
              </a:spcAft>
              <a:buClr>
                <a:srgbClr val="FFFFFF"/>
              </a:buClr>
              <a:buSzPts val="1800"/>
              <a:buFont typeface="Century Gothic"/>
              <a:buChar char="●"/>
            </a:pPr>
            <a:r>
              <a:rPr lang="en-US" dirty="0" smtClean="0">
                <a:solidFill>
                  <a:srgbClr val="FFFFFF"/>
                </a:solidFill>
                <a:ea typeface="Century Gothic"/>
                <a:cs typeface="Century Gothic"/>
                <a:sym typeface="Century Gothic"/>
              </a:rPr>
              <a:t>District Sponsored </a:t>
            </a:r>
            <a:r>
              <a:rPr lang="en-US" dirty="0">
                <a:solidFill>
                  <a:srgbClr val="FFFFFF"/>
                </a:solidFill>
                <a:ea typeface="Century Gothic"/>
                <a:cs typeface="Century Gothic"/>
                <a:sym typeface="Century Gothic"/>
              </a:rPr>
              <a:t>Professional Development </a:t>
            </a:r>
            <a:r>
              <a:rPr lang="en-US" dirty="0" smtClean="0">
                <a:solidFill>
                  <a:srgbClr val="FFFFFF"/>
                </a:solidFill>
                <a:ea typeface="Century Gothic"/>
                <a:cs typeface="Century Gothic"/>
                <a:sym typeface="Century Gothic"/>
              </a:rPr>
              <a:t>Courses</a:t>
            </a:r>
          </a:p>
          <a:p>
            <a:pPr marL="457200" indent="-342900">
              <a:lnSpc>
                <a:spcPct val="100000"/>
              </a:lnSpc>
              <a:spcBef>
                <a:spcPts val="0"/>
              </a:spcBef>
              <a:spcAft>
                <a:spcPts val="600"/>
              </a:spcAft>
              <a:buClr>
                <a:srgbClr val="FFFFFF"/>
              </a:buClr>
              <a:buSzPts val="1800"/>
              <a:buFont typeface="Century Gothic"/>
              <a:buChar char="●"/>
            </a:pPr>
            <a:r>
              <a:rPr lang="en-US" dirty="0" smtClean="0">
                <a:solidFill>
                  <a:srgbClr val="FFFFFF"/>
                </a:solidFill>
                <a:ea typeface="Century Gothic"/>
                <a:cs typeface="Century Gothic"/>
                <a:sym typeface="Century Gothic"/>
              </a:rPr>
              <a:t>Classified Training</a:t>
            </a:r>
            <a:endParaRPr lang="en-US" dirty="0">
              <a:solidFill>
                <a:srgbClr val="FFFFFF"/>
              </a:solidFill>
              <a:ea typeface="Century Gothic"/>
              <a:cs typeface="Century Gothic"/>
              <a:sym typeface="Century Gothic"/>
            </a:endParaRP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Summer PD Offerings</a:t>
            </a:r>
          </a:p>
          <a:p>
            <a:pPr marL="457200" indent="-342900">
              <a:lnSpc>
                <a:spcPct val="100000"/>
              </a:lnSpc>
              <a:spcBef>
                <a:spcPts val="0"/>
              </a:spcBef>
              <a:spcAft>
                <a:spcPts val="600"/>
              </a:spcAft>
              <a:buClr>
                <a:srgbClr val="FFFFFF"/>
              </a:buClr>
              <a:buSzPts val="1800"/>
              <a:buFont typeface="Century Gothic"/>
              <a:buChar char="●"/>
            </a:pPr>
            <a:r>
              <a:rPr lang="en-US" dirty="0" smtClean="0">
                <a:solidFill>
                  <a:srgbClr val="FFFFFF"/>
                </a:solidFill>
                <a:ea typeface="Century Gothic"/>
                <a:cs typeface="Century Gothic"/>
                <a:sym typeface="Century Gothic"/>
              </a:rPr>
              <a:t>Professional Development Conferences</a:t>
            </a:r>
            <a:endParaRPr lang="en-US" dirty="0">
              <a:solidFill>
                <a:srgbClr val="FFFFFF"/>
              </a:solidFill>
              <a:ea typeface="Century Gothic"/>
              <a:cs typeface="Century Gothic"/>
              <a:sym typeface="Century Gothic"/>
            </a:endParaRPr>
          </a:p>
          <a:p>
            <a:pPr marL="457200" indent="-342900">
              <a:lnSpc>
                <a:spcPct val="100000"/>
              </a:lnSpc>
              <a:spcBef>
                <a:spcPts val="0"/>
              </a:spcBef>
              <a:spcAft>
                <a:spcPts val="600"/>
              </a:spcAft>
              <a:buClr>
                <a:srgbClr val="FFFFFF"/>
              </a:buClr>
              <a:buSzPts val="1800"/>
              <a:buFont typeface="Century Gothic"/>
              <a:buChar char="●"/>
            </a:pPr>
            <a:r>
              <a:rPr lang="en-US" dirty="0" smtClean="0">
                <a:solidFill>
                  <a:srgbClr val="FFFFFF"/>
                </a:solidFill>
                <a:ea typeface="Century Gothic"/>
                <a:cs typeface="Century Gothic"/>
                <a:sym typeface="Century Gothic"/>
              </a:rPr>
              <a:t>Leadership Academy </a:t>
            </a:r>
          </a:p>
          <a:p>
            <a:pPr marL="114300" indent="0">
              <a:lnSpc>
                <a:spcPct val="100000"/>
              </a:lnSpc>
              <a:spcBef>
                <a:spcPts val="0"/>
              </a:spcBef>
              <a:spcAft>
                <a:spcPts val="600"/>
              </a:spcAft>
              <a:buClr>
                <a:srgbClr val="FFFFFF"/>
              </a:buClr>
              <a:buSzPts val="1800"/>
              <a:buNone/>
            </a:pPr>
            <a:r>
              <a:rPr lang="en-US" dirty="0">
                <a:solidFill>
                  <a:srgbClr val="FFFFFF"/>
                </a:solidFill>
                <a:ea typeface="Century Gothic"/>
                <a:cs typeface="Century Gothic"/>
                <a:sym typeface="Century Gothic"/>
              </a:rPr>
              <a:t/>
            </a:r>
            <a:br>
              <a:rPr lang="en-US" dirty="0">
                <a:solidFill>
                  <a:srgbClr val="FFFFFF"/>
                </a:solidFill>
                <a:ea typeface="Century Gothic"/>
                <a:cs typeface="Century Gothic"/>
                <a:sym typeface="Century Gothic"/>
              </a:rPr>
            </a:br>
            <a:endParaRPr lang="en-US" sz="1400" dirty="0">
              <a:solidFill>
                <a:srgbClr val="FFFFFF"/>
              </a:solidFill>
              <a:ea typeface="Century Gothic"/>
              <a:cs typeface="Century Gothic"/>
              <a:sym typeface="Century Gothic"/>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547" y="758952"/>
            <a:ext cx="4038317" cy="5384422"/>
          </a:xfrm>
          <a:prstGeom prst="rect">
            <a:avLst/>
          </a:prstGeom>
        </p:spPr>
      </p:pic>
    </p:spTree>
    <p:extLst>
      <p:ext uri="{BB962C8B-B14F-4D97-AF65-F5344CB8AC3E}">
        <p14:creationId xmlns:p14="http://schemas.microsoft.com/office/powerpoint/2010/main" val="1294689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71" name="Text Placeholder 4">
            <a:extLst>
              <a:ext uri="{FF2B5EF4-FFF2-40B4-BE49-F238E27FC236}">
                <a16:creationId xmlns:a16="http://schemas.microsoft.com/office/drawing/2014/main" id="{1DA0ABAB-864B-4B64-8EC9-14CAC3987249}"/>
              </a:ext>
            </a:extLst>
          </p:cNvPr>
          <p:cNvSpPr txBox="1">
            <a:spLocks/>
          </p:cNvSpPr>
          <p:nvPr/>
        </p:nvSpPr>
        <p:spPr>
          <a:xfrm>
            <a:off x="7131423" y="1378689"/>
            <a:ext cx="4052515" cy="52461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r>
              <a:rPr lang="en-US" sz="2400" b="1" cap="all" dirty="0">
                <a:solidFill>
                  <a:schemeClr val="accent1"/>
                </a:solidFill>
              </a:rPr>
              <a:t>Vertical Development</a:t>
            </a:r>
          </a:p>
        </p:txBody>
      </p:sp>
      <p:sp>
        <p:nvSpPr>
          <p:cNvPr id="75" name="Text Placeholder 5">
            <a:extLst>
              <a:ext uri="{FF2B5EF4-FFF2-40B4-BE49-F238E27FC236}">
                <a16:creationId xmlns:a16="http://schemas.microsoft.com/office/drawing/2014/main" id="{DDABBB09-1068-4790-B426-EE886D05CB9E}"/>
              </a:ext>
            </a:extLst>
          </p:cNvPr>
          <p:cNvSpPr txBox="1">
            <a:spLocks/>
          </p:cNvSpPr>
          <p:nvPr/>
        </p:nvSpPr>
        <p:spPr>
          <a:xfrm>
            <a:off x="7131423" y="1950375"/>
            <a:ext cx="4052515" cy="92839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r>
              <a:rPr lang="en-US" altLang="en-US" dirty="0">
                <a:solidFill>
                  <a:schemeClr val="accent1">
                    <a:lumMod val="90000"/>
                    <a:lumOff val="10000"/>
                  </a:schemeClr>
                </a:solidFill>
              </a:rPr>
              <a:t>Ability to think in more complex, systemic, and interdependent ways</a:t>
            </a:r>
            <a:endParaRPr lang="en-US" dirty="0">
              <a:solidFill>
                <a:schemeClr val="accent1">
                  <a:lumMod val="90000"/>
                  <a:lumOff val="10000"/>
                </a:schemeClr>
              </a:solidFill>
            </a:endParaRPr>
          </a:p>
        </p:txBody>
      </p:sp>
      <p:sp>
        <p:nvSpPr>
          <p:cNvPr id="76" name="Text Placeholder 6">
            <a:extLst>
              <a:ext uri="{FF2B5EF4-FFF2-40B4-BE49-F238E27FC236}">
                <a16:creationId xmlns:a16="http://schemas.microsoft.com/office/drawing/2014/main" id="{2141E265-7BC5-43FE-B0D5-71EFA029B658}"/>
              </a:ext>
            </a:extLst>
          </p:cNvPr>
          <p:cNvSpPr txBox="1">
            <a:spLocks/>
          </p:cNvSpPr>
          <p:nvPr/>
        </p:nvSpPr>
        <p:spPr>
          <a:xfrm>
            <a:off x="897835" y="5018310"/>
            <a:ext cx="5493440" cy="52461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400" b="1" cap="all" dirty="0">
                <a:solidFill>
                  <a:schemeClr val="accent1"/>
                </a:solidFill>
              </a:rPr>
              <a:t>Horizontal development</a:t>
            </a:r>
          </a:p>
        </p:txBody>
      </p:sp>
      <p:sp>
        <p:nvSpPr>
          <p:cNvPr id="77" name="Text Placeholder 7">
            <a:extLst>
              <a:ext uri="{FF2B5EF4-FFF2-40B4-BE49-F238E27FC236}">
                <a16:creationId xmlns:a16="http://schemas.microsoft.com/office/drawing/2014/main" id="{759DA874-9115-4985-BF7F-A426816F7D47}"/>
              </a:ext>
            </a:extLst>
          </p:cNvPr>
          <p:cNvSpPr txBox="1">
            <a:spLocks/>
          </p:cNvSpPr>
          <p:nvPr/>
        </p:nvSpPr>
        <p:spPr>
          <a:xfrm>
            <a:off x="897835" y="5589997"/>
            <a:ext cx="5118859" cy="52461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dirty="0">
                <a:solidFill>
                  <a:schemeClr val="accent1">
                    <a:lumMod val="90000"/>
                    <a:lumOff val="10000"/>
                  </a:schemeClr>
                </a:solidFill>
              </a:rPr>
              <a:t>Adding new knowledge and skills</a:t>
            </a:r>
          </a:p>
        </p:txBody>
      </p:sp>
      <p:pic>
        <p:nvPicPr>
          <p:cNvPr id="78" name="Picture Placeholder 12">
            <a:extLst>
              <a:ext uri="{FF2B5EF4-FFF2-40B4-BE49-F238E27FC236}">
                <a16:creationId xmlns:a16="http://schemas.microsoft.com/office/drawing/2014/main" id="{AE36FE32-FC86-4C1B-8FB3-D199DC27559F}"/>
              </a:ext>
            </a:extLst>
          </p:cNvPr>
          <p:cNvPicPr>
            <a:picLocks noChangeAspect="1"/>
          </p:cNvPicPr>
          <p:nvPr/>
        </p:nvPicPr>
        <p:blipFill rotWithShape="1">
          <a:blip r:embed="rId4"/>
          <a:srcRect l="8356" t="14984" r="8321" b="3308"/>
          <a:stretch/>
        </p:blipFill>
        <p:spPr>
          <a:xfrm>
            <a:off x="897835" y="1127093"/>
            <a:ext cx="4162743" cy="3736055"/>
          </a:xfrm>
          <a:prstGeom prst="rect">
            <a:avLst/>
          </a:prstGeom>
        </p:spPr>
      </p:pic>
      <p:pic>
        <p:nvPicPr>
          <p:cNvPr id="79" name="Picture Placeholder 16">
            <a:extLst>
              <a:ext uri="{FF2B5EF4-FFF2-40B4-BE49-F238E27FC236}">
                <a16:creationId xmlns:a16="http://schemas.microsoft.com/office/drawing/2014/main" id="{DC306642-6DB7-4A1F-8BA1-4BBB9038ED6B}"/>
              </a:ext>
            </a:extLst>
          </p:cNvPr>
          <p:cNvPicPr>
            <a:picLocks noChangeAspect="1"/>
          </p:cNvPicPr>
          <p:nvPr/>
        </p:nvPicPr>
        <p:blipFill rotWithShape="1">
          <a:blip r:embed="rId5"/>
          <a:srcRect l="8455" r="14974"/>
          <a:stretch/>
        </p:blipFill>
        <p:spPr>
          <a:xfrm>
            <a:off x="6886258" y="2878773"/>
            <a:ext cx="4297680" cy="3735387"/>
          </a:xfrm>
          <a:prstGeom prst="rect">
            <a:avLst/>
          </a:prstGeom>
        </p:spPr>
      </p:pic>
      <p:sp>
        <p:nvSpPr>
          <p:cNvPr id="80" name="Footer Placeholder 3">
            <a:extLst>
              <a:ext uri="{FF2B5EF4-FFF2-40B4-BE49-F238E27FC236}">
                <a16:creationId xmlns:a16="http://schemas.microsoft.com/office/drawing/2014/main" id="{EC4201A0-F604-4A49-A22E-D0F47155B517}"/>
              </a:ext>
            </a:extLst>
          </p:cNvPr>
          <p:cNvSpPr>
            <a:spLocks noGrp="1"/>
          </p:cNvSpPr>
          <p:nvPr>
            <p:ph type="ftr" sz="quarter" idx="11"/>
          </p:nvPr>
        </p:nvSpPr>
        <p:spPr>
          <a:xfrm>
            <a:off x="3872163" y="6356350"/>
            <a:ext cx="4447674" cy="365125"/>
          </a:xfrm>
        </p:spPr>
        <p:txBody>
          <a:bodyPr/>
          <a:lstStyle/>
          <a:p>
            <a:pPr algn="ctr"/>
            <a:r>
              <a:rPr lang="en-US" sz="1200" dirty="0">
                <a:solidFill>
                  <a:schemeClr val="tx1"/>
                </a:solidFill>
              </a:rPr>
              <a:t>Source: Petrie, N. (2014)</a:t>
            </a:r>
          </a:p>
        </p:txBody>
      </p:sp>
    </p:spTree>
    <p:custDataLst>
      <p:tags r:id="rId1"/>
    </p:custDataLst>
    <p:extLst>
      <p:ext uri="{BB962C8B-B14F-4D97-AF65-F5344CB8AC3E}">
        <p14:creationId xmlns:p14="http://schemas.microsoft.com/office/powerpoint/2010/main" val="412189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2C23C-0A59-4AD6-93DC-F69B71212EDE}"/>
              </a:ext>
            </a:extLst>
          </p:cNvPr>
          <p:cNvSpPr>
            <a:spLocks noGrp="1"/>
          </p:cNvSpPr>
          <p:nvPr>
            <p:ph idx="1"/>
          </p:nvPr>
        </p:nvSpPr>
        <p:spPr>
          <a:xfrm>
            <a:off x="4314548" y="1518082"/>
            <a:ext cx="6869920" cy="4534374"/>
          </a:xfrm>
        </p:spPr>
        <p:txBody>
          <a:bodyPr>
            <a:normAutofit/>
          </a:bodyPr>
          <a:lstStyle/>
          <a:p>
            <a:pPr marL="0" lvl="3" indent="0">
              <a:buNone/>
            </a:pPr>
            <a:r>
              <a:rPr lang="fr-FR" sz="3200" b="1" dirty="0"/>
              <a:t>Brian White, pHCLE</a:t>
            </a:r>
          </a:p>
          <a:p>
            <a:pPr marL="0" lvl="3" indent="0">
              <a:buNone/>
            </a:pPr>
            <a:endParaRPr lang="fr-FR" sz="3200" b="1" dirty="0"/>
          </a:p>
          <a:p>
            <a:pPr marL="0" lvl="3" indent="0">
              <a:buNone/>
            </a:pPr>
            <a:r>
              <a:rPr lang="fr-FR" sz="2400" dirty="0" err="1"/>
              <a:t>Executive</a:t>
            </a:r>
            <a:r>
              <a:rPr lang="fr-FR" sz="2400" dirty="0"/>
              <a:t> </a:t>
            </a:r>
            <a:r>
              <a:rPr lang="fr-FR" sz="2400" dirty="0" err="1"/>
              <a:t>Director</a:t>
            </a:r>
            <a:r>
              <a:rPr lang="fr-FR" sz="2400" dirty="0"/>
              <a:t> of HR &amp; Operations</a:t>
            </a:r>
          </a:p>
          <a:p>
            <a:pPr marL="0" lvl="3" indent="0">
              <a:buNone/>
            </a:pPr>
            <a:r>
              <a:rPr lang="fr-FR" sz="2400" b="1" dirty="0"/>
              <a:t>Auburn-Washburn USD 437</a:t>
            </a:r>
          </a:p>
          <a:p>
            <a:pPr marL="0" lvl="3" indent="0">
              <a:buNone/>
            </a:pPr>
            <a:endParaRPr lang="fr-FR" sz="2400" b="1" dirty="0"/>
          </a:p>
          <a:p>
            <a:pPr marL="0" lvl="3" indent="0">
              <a:buNone/>
            </a:pPr>
            <a:r>
              <a:rPr lang="fr-FR" sz="2400" dirty="0"/>
              <a:t>whitebri@usd437.net</a:t>
            </a:r>
          </a:p>
          <a:p>
            <a:pPr marL="0" lvl="3" indent="0">
              <a:buNone/>
            </a:pPr>
            <a:r>
              <a:rPr lang="fr-FR" sz="2400" dirty="0"/>
              <a:t>785-339-4060</a:t>
            </a:r>
          </a:p>
          <a:p>
            <a:pPr marL="0" lvl="3" indent="0">
              <a:buNone/>
            </a:pPr>
            <a:r>
              <a:rPr lang="fr-FR" sz="2400" dirty="0"/>
              <a:t>Twitter: @</a:t>
            </a:r>
            <a:r>
              <a:rPr lang="fr-FR" sz="2400" dirty="0" err="1"/>
              <a:t>bcwhite</a:t>
            </a:r>
            <a:endParaRPr lang="en-US" sz="2400" dirty="0"/>
          </a:p>
        </p:txBody>
      </p:sp>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2021, American Association of School Personnel Administrators.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263" y="1886549"/>
            <a:ext cx="2306071" cy="2878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4824" y="375139"/>
            <a:ext cx="2589644" cy="151141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276600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9" name="Content Placeholder 5">
            <a:extLst>
              <a:ext uri="{FF2B5EF4-FFF2-40B4-BE49-F238E27FC236}">
                <a16:creationId xmlns:a16="http://schemas.microsoft.com/office/drawing/2014/main" id="{C3536335-5882-4184-A8C6-D890D44FC3B1}"/>
              </a:ext>
            </a:extLst>
          </p:cNvPr>
          <p:cNvGraphicFramePr>
            <a:graphicFrameLocks noGrp="1"/>
          </p:cNvGraphicFramePr>
          <p:nvPr>
            <p:ph idx="1"/>
            <p:extLst>
              <p:ext uri="{D42A27DB-BD31-4B8C-83A1-F6EECF244321}">
                <p14:modId xmlns:p14="http://schemas.microsoft.com/office/powerpoint/2010/main" val="1543511924"/>
              </p:ext>
            </p:extLst>
          </p:nvPr>
        </p:nvGraphicFramePr>
        <p:xfrm>
          <a:off x="838200" y="1890703"/>
          <a:ext cx="10515600" cy="3493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Straight Connector 9">
            <a:extLst>
              <a:ext uri="{FF2B5EF4-FFF2-40B4-BE49-F238E27FC236}">
                <a16:creationId xmlns:a16="http://schemas.microsoft.com/office/drawing/2014/main" id="{B5B6C9A0-E8BF-4E78-9866-3C58F1470316}"/>
              </a:ext>
            </a:extLst>
          </p:cNvPr>
          <p:cNvCxnSpPr/>
          <p:nvPr/>
        </p:nvCxnSpPr>
        <p:spPr>
          <a:xfrm>
            <a:off x="9203473" y="3062513"/>
            <a:ext cx="264283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592BC9-333F-421B-9BC5-81B6AF8CA3F2}"/>
              </a:ext>
            </a:extLst>
          </p:cNvPr>
          <p:cNvCxnSpPr/>
          <p:nvPr/>
        </p:nvCxnSpPr>
        <p:spPr>
          <a:xfrm>
            <a:off x="270649" y="3058023"/>
            <a:ext cx="264283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A7F2FD3-6F8E-40E2-ADD4-82ACC6DF8F30}"/>
              </a:ext>
            </a:extLst>
          </p:cNvPr>
          <p:cNvSpPr txBox="1"/>
          <p:nvPr/>
        </p:nvSpPr>
        <p:spPr>
          <a:xfrm>
            <a:off x="9357361" y="2181102"/>
            <a:ext cx="2335063" cy="830997"/>
          </a:xfrm>
          <a:prstGeom prst="rect">
            <a:avLst/>
          </a:prstGeom>
          <a:noFill/>
        </p:spPr>
        <p:txBody>
          <a:bodyPr wrap="none" rtlCol="0">
            <a:spAutoFit/>
          </a:bodyPr>
          <a:lstStyle/>
          <a:p>
            <a:pPr algn="ctr"/>
            <a:r>
              <a:rPr lang="en-US" sz="2400" b="1" cap="all"/>
              <a:t>Vertical </a:t>
            </a:r>
          </a:p>
          <a:p>
            <a:pPr algn="ctr"/>
            <a:r>
              <a:rPr lang="en-US" sz="2400" b="1" cap="all"/>
              <a:t>Development</a:t>
            </a:r>
          </a:p>
        </p:txBody>
      </p:sp>
      <p:sp>
        <p:nvSpPr>
          <p:cNvPr id="13" name="TextBox 12">
            <a:extLst>
              <a:ext uri="{FF2B5EF4-FFF2-40B4-BE49-F238E27FC236}">
                <a16:creationId xmlns:a16="http://schemas.microsoft.com/office/drawing/2014/main" id="{6BA5D1A1-DDC7-45AF-BCBB-EA04C3A1E414}"/>
              </a:ext>
            </a:extLst>
          </p:cNvPr>
          <p:cNvSpPr txBox="1"/>
          <p:nvPr/>
        </p:nvSpPr>
        <p:spPr>
          <a:xfrm>
            <a:off x="373846" y="2176612"/>
            <a:ext cx="2335063" cy="830997"/>
          </a:xfrm>
          <a:prstGeom prst="rect">
            <a:avLst/>
          </a:prstGeom>
          <a:noFill/>
        </p:spPr>
        <p:txBody>
          <a:bodyPr wrap="none" rtlCol="0">
            <a:spAutoFit/>
          </a:bodyPr>
          <a:lstStyle/>
          <a:p>
            <a:pPr algn="ctr"/>
            <a:r>
              <a:rPr lang="en-US" sz="2400" b="1" cap="all" dirty="0"/>
              <a:t>Horizontal </a:t>
            </a:r>
          </a:p>
          <a:p>
            <a:pPr algn="ctr"/>
            <a:r>
              <a:rPr lang="en-US" sz="2400" b="1" cap="all" dirty="0"/>
              <a:t>Development</a:t>
            </a:r>
          </a:p>
        </p:txBody>
      </p:sp>
      <p:sp>
        <p:nvSpPr>
          <p:cNvPr id="14" name="TextBox 13">
            <a:extLst>
              <a:ext uri="{FF2B5EF4-FFF2-40B4-BE49-F238E27FC236}">
                <a16:creationId xmlns:a16="http://schemas.microsoft.com/office/drawing/2014/main" id="{29C4C74F-C77D-4FAC-B218-091218A88D5B}"/>
              </a:ext>
            </a:extLst>
          </p:cNvPr>
          <p:cNvSpPr txBox="1"/>
          <p:nvPr/>
        </p:nvSpPr>
        <p:spPr>
          <a:xfrm>
            <a:off x="270649" y="3184505"/>
            <a:ext cx="2717878" cy="1861151"/>
          </a:xfrm>
          <a:prstGeom prst="rect">
            <a:avLst/>
          </a:prstGeom>
          <a:noFill/>
        </p:spPr>
        <p:txBody>
          <a:bodyPr wrap="square" rtlCol="0">
            <a:spAutoFit/>
          </a:bodyPr>
          <a:lstStyle/>
          <a:p>
            <a:pPr marL="166688" indent="-166688">
              <a:lnSpc>
                <a:spcPct val="110000"/>
              </a:lnSpc>
              <a:spcAft>
                <a:spcPts val="400"/>
              </a:spcAft>
              <a:buFont typeface="Arial" panose="020B0604020202020204" pitchFamily="34" charset="0"/>
              <a:buChar char="•"/>
            </a:pPr>
            <a:r>
              <a:rPr lang="en-US" sz="2000" dirty="0"/>
              <a:t>Increase technical competencies and content knowledge</a:t>
            </a:r>
          </a:p>
          <a:p>
            <a:pPr marL="166688" indent="-166688">
              <a:lnSpc>
                <a:spcPct val="110000"/>
              </a:lnSpc>
              <a:spcAft>
                <a:spcPts val="400"/>
              </a:spcAft>
              <a:buFont typeface="Arial" panose="020B0604020202020204" pitchFamily="34" charset="0"/>
              <a:buChar char="•"/>
            </a:pPr>
            <a:r>
              <a:rPr lang="en-US" sz="2000" dirty="0"/>
              <a:t>What you know</a:t>
            </a:r>
          </a:p>
          <a:p>
            <a:pPr marL="166688" indent="-166688">
              <a:lnSpc>
                <a:spcPct val="110000"/>
              </a:lnSpc>
              <a:spcAft>
                <a:spcPts val="400"/>
              </a:spcAft>
              <a:buFont typeface="Arial" panose="020B0604020202020204" pitchFamily="34" charset="0"/>
              <a:buChar char="•"/>
            </a:pPr>
            <a:r>
              <a:rPr lang="en-US" sz="2000" dirty="0"/>
              <a:t>Skills training</a:t>
            </a:r>
          </a:p>
        </p:txBody>
      </p:sp>
      <p:sp>
        <p:nvSpPr>
          <p:cNvPr id="15" name="TextBox 14">
            <a:extLst>
              <a:ext uri="{FF2B5EF4-FFF2-40B4-BE49-F238E27FC236}">
                <a16:creationId xmlns:a16="http://schemas.microsoft.com/office/drawing/2014/main" id="{70AE6F28-CD3B-4E4B-AC40-4AA1D5BC156E}"/>
              </a:ext>
            </a:extLst>
          </p:cNvPr>
          <p:cNvSpPr txBox="1"/>
          <p:nvPr/>
        </p:nvSpPr>
        <p:spPr>
          <a:xfrm>
            <a:off x="9203473" y="3188995"/>
            <a:ext cx="2717878" cy="2199705"/>
          </a:xfrm>
          <a:prstGeom prst="rect">
            <a:avLst/>
          </a:prstGeom>
          <a:noFill/>
        </p:spPr>
        <p:txBody>
          <a:bodyPr wrap="square" rtlCol="0">
            <a:spAutoFit/>
          </a:bodyPr>
          <a:lstStyle/>
          <a:p>
            <a:pPr marL="166688" indent="-166688">
              <a:lnSpc>
                <a:spcPct val="110000"/>
              </a:lnSpc>
              <a:spcAft>
                <a:spcPts val="400"/>
              </a:spcAft>
              <a:buFont typeface="Arial" panose="020B0604020202020204" pitchFamily="34" charset="0"/>
              <a:buChar char="•"/>
            </a:pPr>
            <a:r>
              <a:rPr lang="en-US" sz="2000"/>
              <a:t>Increase ability to handle complexity and uncertainty</a:t>
            </a:r>
          </a:p>
          <a:p>
            <a:pPr marL="166688" indent="-166688">
              <a:lnSpc>
                <a:spcPct val="110000"/>
              </a:lnSpc>
              <a:spcAft>
                <a:spcPts val="400"/>
              </a:spcAft>
              <a:buFont typeface="Arial" panose="020B0604020202020204" pitchFamily="34" charset="0"/>
              <a:buChar char="•"/>
            </a:pPr>
            <a:r>
              <a:rPr lang="en-US" sz="2000"/>
              <a:t>How you think</a:t>
            </a:r>
          </a:p>
          <a:p>
            <a:pPr marL="166688" indent="-166688">
              <a:lnSpc>
                <a:spcPct val="110000"/>
              </a:lnSpc>
              <a:spcAft>
                <a:spcPts val="400"/>
              </a:spcAft>
              <a:buFont typeface="Arial" panose="020B0604020202020204" pitchFamily="34" charset="0"/>
              <a:buChar char="•"/>
            </a:pPr>
            <a:r>
              <a:rPr lang="en-US" sz="2000"/>
              <a:t>Transformational learning experiences</a:t>
            </a:r>
          </a:p>
        </p:txBody>
      </p:sp>
      <p:sp>
        <p:nvSpPr>
          <p:cNvPr id="2" name="TextBox 1">
            <a:extLst>
              <a:ext uri="{FF2B5EF4-FFF2-40B4-BE49-F238E27FC236}">
                <a16:creationId xmlns:a16="http://schemas.microsoft.com/office/drawing/2014/main" id="{2DCE635D-1D77-4ABD-9FCC-914BF2D7AEC5}"/>
              </a:ext>
            </a:extLst>
          </p:cNvPr>
          <p:cNvSpPr txBox="1"/>
          <p:nvPr/>
        </p:nvSpPr>
        <p:spPr>
          <a:xfrm>
            <a:off x="615950" y="1191116"/>
            <a:ext cx="6349687" cy="523220"/>
          </a:xfrm>
          <a:prstGeom prst="rect">
            <a:avLst/>
          </a:prstGeom>
          <a:noFill/>
        </p:spPr>
        <p:txBody>
          <a:bodyPr wrap="none" rtlCol="0">
            <a:spAutoFit/>
          </a:bodyPr>
          <a:lstStyle/>
          <a:p>
            <a:r>
              <a:rPr lang="en-US" sz="2800" b="1" dirty="0"/>
              <a:t>Implications for training &amp; development</a:t>
            </a:r>
          </a:p>
        </p:txBody>
      </p:sp>
    </p:spTree>
    <p:custDataLst>
      <p:tags r:id="rId1"/>
    </p:custDataLst>
    <p:extLst>
      <p:ext uri="{BB962C8B-B14F-4D97-AF65-F5344CB8AC3E}">
        <p14:creationId xmlns:p14="http://schemas.microsoft.com/office/powerpoint/2010/main" val="1142024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a:xfrm>
            <a:off x="615950" y="139725"/>
            <a:ext cx="10567988" cy="603250"/>
          </a:xfrm>
        </p:spPr>
        <p:txBody>
          <a:bodyPr>
            <a:normAutofit/>
          </a:bodyPr>
          <a:lstStyle/>
          <a:p>
            <a:pPr marL="0" indent="0">
              <a:buNone/>
            </a:pPr>
            <a:r>
              <a:rPr lang="en-US" sz="2700" dirty="0" smtClean="0"/>
              <a:t>Leadership Development Example</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94759236"/>
              </p:ext>
            </p:extLst>
          </p:nvPr>
        </p:nvGraphicFramePr>
        <p:xfrm>
          <a:off x="184944" y="1132620"/>
          <a:ext cx="11430000" cy="5003800"/>
        </p:xfrm>
        <a:graphic>
          <a:graphicData uri="http://schemas.openxmlformats.org/drawingml/2006/table">
            <a:tbl>
              <a:tblPr firstRow="1" bandRow="1">
                <a:tableStyleId>{5C22544A-7EE6-4342-B048-85BDC9FD1C3A}</a:tableStyleId>
              </a:tblPr>
              <a:tblGrid>
                <a:gridCol w="1209367">
                  <a:extLst>
                    <a:ext uri="{9D8B030D-6E8A-4147-A177-3AD203B41FA5}">
                      <a16:colId xmlns:a16="http://schemas.microsoft.com/office/drawing/2014/main" val="2464430286"/>
                    </a:ext>
                  </a:extLst>
                </a:gridCol>
                <a:gridCol w="4483510">
                  <a:extLst>
                    <a:ext uri="{9D8B030D-6E8A-4147-A177-3AD203B41FA5}">
                      <a16:colId xmlns:a16="http://schemas.microsoft.com/office/drawing/2014/main" val="3459339309"/>
                    </a:ext>
                  </a:extLst>
                </a:gridCol>
                <a:gridCol w="5737123">
                  <a:extLst>
                    <a:ext uri="{9D8B030D-6E8A-4147-A177-3AD203B41FA5}">
                      <a16:colId xmlns:a16="http://schemas.microsoft.com/office/drawing/2014/main" val="2081019574"/>
                    </a:ext>
                  </a:extLst>
                </a:gridCol>
              </a:tblGrid>
              <a:tr h="370840">
                <a:tc>
                  <a:txBody>
                    <a:bodyPr/>
                    <a:lstStyle/>
                    <a:p>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Instructional Capacity</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Leadership</a:t>
                      </a:r>
                      <a:r>
                        <a:rPr lang="en-US" b="1" baseline="0" dirty="0" smtClean="0">
                          <a:solidFill>
                            <a:schemeClr val="tx1"/>
                          </a:solidFill>
                        </a:rPr>
                        <a:t> Capacity</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3272731"/>
                  </a:ext>
                </a:extLst>
              </a:tr>
              <a:tr h="370840">
                <a:tc>
                  <a:txBody>
                    <a:bodyPr/>
                    <a:lstStyle/>
                    <a:p>
                      <a:r>
                        <a:rPr lang="en-US" b="1" dirty="0" smtClean="0">
                          <a:solidFill>
                            <a:schemeClr val="tx1"/>
                          </a:solidFill>
                        </a:rPr>
                        <a:t>Years</a:t>
                      </a:r>
                      <a:r>
                        <a:rPr lang="en-US" b="1" baseline="0" dirty="0" smtClean="0">
                          <a:solidFill>
                            <a:schemeClr val="tx1"/>
                          </a:solidFill>
                        </a:rPr>
                        <a:t> 1 -2</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i="1" dirty="0" smtClean="0">
                          <a:solidFill>
                            <a:schemeClr val="tx1"/>
                          </a:solidFill>
                        </a:rPr>
                        <a:t>Build</a:t>
                      </a:r>
                      <a:r>
                        <a:rPr lang="en-US" b="1" i="1" baseline="0" dirty="0" smtClean="0">
                          <a:solidFill>
                            <a:schemeClr val="tx1"/>
                          </a:solidFill>
                        </a:rPr>
                        <a:t> Classroom Competence</a:t>
                      </a:r>
                    </a:p>
                    <a:p>
                      <a:r>
                        <a:rPr lang="en-US" sz="1400" b="0" baseline="0" dirty="0" smtClean="0">
                          <a:solidFill>
                            <a:schemeClr val="tx1"/>
                          </a:solidFill>
                        </a:rPr>
                        <a:t>Work with mentor, instructional facilitator, PLC, and building leader to develop competence in planning, classroom management, instructional delivery, and working with school teams</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i="1" dirty="0" smtClean="0">
                          <a:solidFill>
                            <a:schemeClr val="tx1"/>
                          </a:solidFill>
                        </a:rPr>
                        <a:t>Develop as a Professional</a:t>
                      </a:r>
                    </a:p>
                    <a:p>
                      <a:r>
                        <a:rPr lang="en-US" sz="1400" b="0" dirty="0" smtClean="0">
                          <a:solidFill>
                            <a:schemeClr val="tx1"/>
                          </a:solidFill>
                        </a:rPr>
                        <a:t>Develop</a:t>
                      </a:r>
                      <a:r>
                        <a:rPr lang="en-US" sz="1400" b="0" baseline="0" dirty="0" smtClean="0">
                          <a:solidFill>
                            <a:schemeClr val="tx1"/>
                          </a:solidFill>
                        </a:rPr>
                        <a:t> communication skills with parents and peers</a:t>
                      </a:r>
                    </a:p>
                    <a:p>
                      <a:r>
                        <a:rPr lang="en-US" sz="1400" b="0" baseline="0" dirty="0" smtClean="0">
                          <a:solidFill>
                            <a:schemeClr val="tx1"/>
                          </a:solidFill>
                        </a:rPr>
                        <a:t>Participate in building level committees to begin understanding school systems beyond the classroom and grade level</a:t>
                      </a:r>
                    </a:p>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2645147"/>
                  </a:ext>
                </a:extLst>
              </a:tr>
              <a:tr h="370840">
                <a:tc>
                  <a:txBody>
                    <a:bodyPr/>
                    <a:lstStyle/>
                    <a:p>
                      <a:r>
                        <a:rPr lang="en-US" b="1" dirty="0" smtClean="0">
                          <a:solidFill>
                            <a:schemeClr val="tx1"/>
                          </a:solidFill>
                        </a:rPr>
                        <a:t>Years 3 - 5</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i="1" dirty="0" smtClean="0">
                          <a:solidFill>
                            <a:schemeClr val="tx1"/>
                          </a:solidFill>
                        </a:rPr>
                        <a:t>Develop Expertise in Instructional</a:t>
                      </a:r>
                      <a:r>
                        <a:rPr lang="en-US" b="1" i="1" baseline="0" dirty="0" smtClean="0">
                          <a:solidFill>
                            <a:schemeClr val="tx1"/>
                          </a:solidFill>
                        </a:rPr>
                        <a:t> Practice</a:t>
                      </a:r>
                    </a:p>
                    <a:p>
                      <a:r>
                        <a:rPr lang="en-US" sz="1400" b="0" baseline="0" dirty="0" smtClean="0">
                          <a:solidFill>
                            <a:schemeClr val="tx1"/>
                          </a:solidFill>
                        </a:rPr>
                        <a:t>Attend graduate level courses or begin Master’s program to build knowledge in literacy, a content area, ELL, or special education</a:t>
                      </a:r>
                    </a:p>
                    <a:p>
                      <a:r>
                        <a:rPr lang="en-US" sz="1400" b="0" baseline="0" dirty="0" smtClean="0">
                          <a:solidFill>
                            <a:schemeClr val="tx1"/>
                          </a:solidFill>
                        </a:rPr>
                        <a:t>Expand your grade level or content experiences (program, classroom, or support)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tx1"/>
                          </a:solidFill>
                        </a:rPr>
                        <a:t>Present during building professional development</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i="1" dirty="0" smtClean="0">
                          <a:solidFill>
                            <a:schemeClr val="tx1"/>
                          </a:solidFill>
                        </a:rPr>
                        <a:t>Develop as a Leader</a:t>
                      </a:r>
                    </a:p>
                    <a:p>
                      <a:r>
                        <a:rPr lang="en-US" sz="1400" b="0" dirty="0" smtClean="0">
                          <a:solidFill>
                            <a:schemeClr val="tx1"/>
                          </a:solidFill>
                        </a:rPr>
                        <a:t>Take</a:t>
                      </a:r>
                      <a:r>
                        <a:rPr lang="en-US" sz="1400" b="0" baseline="0" dirty="0" smtClean="0">
                          <a:solidFill>
                            <a:schemeClr val="tx1"/>
                          </a:solidFill>
                        </a:rPr>
                        <a:t> on roles of influence within teams</a:t>
                      </a:r>
                    </a:p>
                    <a:p>
                      <a:r>
                        <a:rPr lang="en-US" sz="1400" b="0" baseline="0" dirty="0" smtClean="0">
                          <a:solidFill>
                            <a:schemeClr val="tx1"/>
                          </a:solidFill>
                        </a:rPr>
                        <a:t>Begin to lead projects and committees at the school level</a:t>
                      </a:r>
                    </a:p>
                    <a:p>
                      <a:r>
                        <a:rPr lang="en-US" sz="1400" b="0" baseline="0" dirty="0" smtClean="0">
                          <a:solidFill>
                            <a:schemeClr val="tx1"/>
                          </a:solidFill>
                        </a:rPr>
                        <a:t>Participate in district level committees</a:t>
                      </a:r>
                      <a:endParaRPr lang="en-US" sz="1400" b="0" baseline="0" dirty="0" smtClean="0">
                        <a:solidFill>
                          <a:schemeClr val="tx1"/>
                        </a:solidFill>
                      </a:endParaRPr>
                    </a:p>
                    <a:p>
                      <a:r>
                        <a:rPr lang="en-US" sz="1400" b="0" baseline="0" dirty="0" smtClean="0">
                          <a:solidFill>
                            <a:schemeClr val="tx1"/>
                          </a:solidFill>
                        </a:rPr>
                        <a:t>Mentor a student teacher</a:t>
                      </a:r>
                    </a:p>
                    <a:p>
                      <a:r>
                        <a:rPr lang="en-US" sz="1400" b="0" baseline="0" dirty="0" smtClean="0">
                          <a:solidFill>
                            <a:schemeClr val="tx1"/>
                          </a:solidFill>
                        </a:rPr>
                        <a:t>Seek two-way feedback from principal about leadership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068781"/>
                  </a:ext>
                </a:extLst>
              </a:tr>
              <a:tr h="370840">
                <a:tc>
                  <a:txBody>
                    <a:bodyPr/>
                    <a:lstStyle/>
                    <a:p>
                      <a:r>
                        <a:rPr lang="en-US" b="1" dirty="0" smtClean="0">
                          <a:solidFill>
                            <a:schemeClr val="tx1"/>
                          </a:solidFill>
                        </a:rPr>
                        <a:t>Years 5 +</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i="1" dirty="0" smtClean="0">
                          <a:solidFill>
                            <a:schemeClr val="tx1"/>
                          </a:solidFill>
                        </a:rPr>
                        <a:t>Broaden</a:t>
                      </a:r>
                      <a:r>
                        <a:rPr lang="en-US" b="1" i="1" baseline="0" dirty="0" smtClean="0">
                          <a:solidFill>
                            <a:schemeClr val="tx1"/>
                          </a:solidFill>
                        </a:rPr>
                        <a:t> Your Expertise in Instructional Roles and Practices</a:t>
                      </a:r>
                    </a:p>
                    <a:p>
                      <a:r>
                        <a:rPr lang="en-US" sz="1400" b="0" baseline="0" dirty="0" smtClean="0">
                          <a:solidFill>
                            <a:schemeClr val="tx1"/>
                          </a:solidFill>
                        </a:rPr>
                        <a:t>Consider a transfer to experience a different age group of students or a specialized program</a:t>
                      </a:r>
                    </a:p>
                    <a:p>
                      <a:r>
                        <a:rPr lang="en-US" sz="1400" b="0" baseline="0" dirty="0" smtClean="0">
                          <a:solidFill>
                            <a:schemeClr val="tx1"/>
                          </a:solidFill>
                        </a:rPr>
                        <a:t>Serve as a literacy coach, PBIS team leader, or department chair</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tx1"/>
                          </a:solidFill>
                        </a:rPr>
                        <a:t>Present at district professional development conference</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i="1" dirty="0" smtClean="0">
                          <a:solidFill>
                            <a:schemeClr val="tx1"/>
                          </a:solidFill>
                        </a:rPr>
                        <a:t>Prepare</a:t>
                      </a:r>
                      <a:r>
                        <a:rPr lang="en-US" b="1" i="1" baseline="0" dirty="0" smtClean="0">
                          <a:solidFill>
                            <a:schemeClr val="tx1"/>
                          </a:solidFill>
                        </a:rPr>
                        <a:t> for Building Leadership</a:t>
                      </a:r>
                      <a:endParaRPr lang="en-US" sz="1400" b="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tx1"/>
                          </a:solidFill>
                        </a:rPr>
                        <a:t>Participate in Leadership Academy</a:t>
                      </a:r>
                      <a:endParaRPr lang="en-US" sz="1400" b="0" dirty="0" smtClean="0">
                        <a:solidFill>
                          <a:schemeClr val="tx1"/>
                        </a:solidFill>
                      </a:endParaRPr>
                    </a:p>
                    <a:p>
                      <a:r>
                        <a:rPr lang="en-US" sz="1400" b="0" baseline="0" dirty="0" smtClean="0">
                          <a:solidFill>
                            <a:schemeClr val="tx1"/>
                          </a:solidFill>
                        </a:rPr>
                        <a:t>Consider applying for an interventionist, instructional facilitator, or dean role</a:t>
                      </a:r>
                    </a:p>
                    <a:p>
                      <a:r>
                        <a:rPr lang="en-US" sz="1400" b="0" baseline="0" dirty="0" smtClean="0">
                          <a:solidFill>
                            <a:schemeClr val="tx1"/>
                          </a:solidFill>
                        </a:rPr>
                        <a:t>Enter a building level or district level leadership program</a:t>
                      </a:r>
                    </a:p>
                    <a:p>
                      <a:r>
                        <a:rPr lang="en-US" sz="1400" b="0" baseline="0" dirty="0" smtClean="0">
                          <a:solidFill>
                            <a:schemeClr val="tx1"/>
                          </a:solidFill>
                        </a:rPr>
                        <a:t>Serve as a summer school principal</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645291"/>
                  </a:ext>
                </a:extLst>
              </a:tr>
            </a:tbl>
          </a:graphicData>
        </a:graphic>
      </p:graphicFrame>
    </p:spTree>
    <p:custDataLst>
      <p:tags r:id="rId1"/>
    </p:custDataLst>
    <p:extLst>
      <p:ext uri="{BB962C8B-B14F-4D97-AF65-F5344CB8AC3E}">
        <p14:creationId xmlns:p14="http://schemas.microsoft.com/office/powerpoint/2010/main" val="1075144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A17F8F09-F899-43D2-9B92-274D119D6C5C}"/>
              </a:ext>
            </a:extLst>
          </p:cNvPr>
          <p:cNvSpPr>
            <a:spLocks noGrp="1"/>
          </p:cNvSpPr>
          <p:nvPr>
            <p:ph type="body" sz="quarter" idx="13"/>
          </p:nvPr>
        </p:nvSpPr>
        <p:spPr>
          <a:xfrm>
            <a:off x="615950" y="301957"/>
            <a:ext cx="10567988" cy="603250"/>
          </a:xfrm>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7D47FD5-FA29-4D8F-8CD5-FC4EEDFF7792}"/>
              </a:ext>
            </a:extLst>
          </p:cNvPr>
          <p:cNvSpPr txBox="1"/>
          <p:nvPr/>
        </p:nvSpPr>
        <p:spPr>
          <a:xfrm>
            <a:off x="1605776" y="1785134"/>
            <a:ext cx="2926080" cy="1200329"/>
          </a:xfrm>
          <a:prstGeom prst="rect">
            <a:avLst/>
          </a:prstGeom>
          <a:solidFill>
            <a:schemeClr val="accent5">
              <a:lumMod val="20000"/>
              <a:lumOff val="80000"/>
            </a:schemeClr>
          </a:solidFill>
        </p:spPr>
        <p:txBody>
          <a:bodyPr wrap="square" rtlCol="0">
            <a:spAutoFit/>
          </a:bodyPr>
          <a:lstStyle/>
          <a:p>
            <a:pPr algn="ctr"/>
            <a:r>
              <a:rPr lang="en-US" b="1"/>
              <a:t>1. The What. Initiates.</a:t>
            </a:r>
          </a:p>
          <a:p>
            <a:pPr algn="ctr"/>
            <a:r>
              <a:rPr lang="en-US"/>
              <a:t>Reveals that our current way of making sense of the world is inadequate. </a:t>
            </a:r>
          </a:p>
        </p:txBody>
      </p:sp>
      <p:sp>
        <p:nvSpPr>
          <p:cNvPr id="6" name="TextBox 5">
            <a:extLst>
              <a:ext uri="{FF2B5EF4-FFF2-40B4-BE49-F238E27FC236}">
                <a16:creationId xmlns:a16="http://schemas.microsoft.com/office/drawing/2014/main" id="{2D600A86-E261-42FC-91CA-B28B3EA1A547}"/>
              </a:ext>
            </a:extLst>
          </p:cNvPr>
          <p:cNvSpPr txBox="1"/>
          <p:nvPr/>
        </p:nvSpPr>
        <p:spPr>
          <a:xfrm>
            <a:off x="545574" y="4472701"/>
            <a:ext cx="2926080" cy="1477328"/>
          </a:xfrm>
          <a:prstGeom prst="rect">
            <a:avLst/>
          </a:prstGeom>
          <a:solidFill>
            <a:schemeClr val="accent6">
              <a:lumMod val="20000"/>
              <a:lumOff val="80000"/>
            </a:schemeClr>
          </a:solidFill>
        </p:spPr>
        <p:txBody>
          <a:bodyPr wrap="square" rtlCol="0">
            <a:spAutoFit/>
          </a:bodyPr>
          <a:lstStyle/>
          <a:p>
            <a:pPr algn="ctr"/>
            <a:r>
              <a:rPr lang="en-US" b="1" dirty="0"/>
              <a:t>3. The How. Integrates.</a:t>
            </a:r>
          </a:p>
          <a:p>
            <a:pPr algn="ctr"/>
            <a:r>
              <a:rPr lang="en-US" dirty="0"/>
              <a:t>Uses process or coach to integrate and make sense of perspectives and experiences</a:t>
            </a:r>
          </a:p>
        </p:txBody>
      </p:sp>
      <p:sp>
        <p:nvSpPr>
          <p:cNvPr id="7" name="TextBox 6">
            <a:extLst>
              <a:ext uri="{FF2B5EF4-FFF2-40B4-BE49-F238E27FC236}">
                <a16:creationId xmlns:a16="http://schemas.microsoft.com/office/drawing/2014/main" id="{835EE1FB-7539-4168-9CAB-0EC9EF6B7DED}"/>
              </a:ext>
            </a:extLst>
          </p:cNvPr>
          <p:cNvSpPr txBox="1"/>
          <p:nvPr/>
        </p:nvSpPr>
        <p:spPr>
          <a:xfrm>
            <a:off x="8686140" y="4472701"/>
            <a:ext cx="2926080" cy="1477328"/>
          </a:xfrm>
          <a:prstGeom prst="rect">
            <a:avLst/>
          </a:prstGeom>
          <a:solidFill>
            <a:schemeClr val="accent3">
              <a:lumMod val="40000"/>
              <a:lumOff val="60000"/>
            </a:schemeClr>
          </a:solidFill>
        </p:spPr>
        <p:txBody>
          <a:bodyPr wrap="square" rtlCol="0">
            <a:spAutoFit/>
          </a:bodyPr>
          <a:lstStyle/>
          <a:p>
            <a:pPr algn="ctr"/>
            <a:r>
              <a:rPr lang="en-US" b="1" dirty="0"/>
              <a:t>2. The Who. Enables.</a:t>
            </a:r>
          </a:p>
          <a:p>
            <a:pPr algn="ctr"/>
            <a:r>
              <a:rPr lang="en-US" dirty="0"/>
              <a:t>Exposure to people with different worldviews, opinions, backgrounds, and training. </a:t>
            </a:r>
          </a:p>
        </p:txBody>
      </p:sp>
      <p:graphicFrame>
        <p:nvGraphicFramePr>
          <p:cNvPr id="8" name="Content Placeholder 9">
            <a:extLst>
              <a:ext uri="{FF2B5EF4-FFF2-40B4-BE49-F238E27FC236}">
                <a16:creationId xmlns:a16="http://schemas.microsoft.com/office/drawing/2014/main" id="{ABCF019D-8F5C-4E85-A3AC-3904693B2EE2}"/>
              </a:ext>
            </a:extLst>
          </p:cNvPr>
          <p:cNvGraphicFramePr>
            <a:graphicFrameLocks noGrp="1"/>
          </p:cNvGraphicFramePr>
          <p:nvPr>
            <p:ph idx="1"/>
            <p:extLst>
              <p:ext uri="{D42A27DB-BD31-4B8C-83A1-F6EECF244321}">
                <p14:modId xmlns:p14="http://schemas.microsoft.com/office/powerpoint/2010/main" val="3738759586"/>
              </p:ext>
            </p:extLst>
          </p:nvPr>
        </p:nvGraphicFramePr>
        <p:xfrm>
          <a:off x="2868651" y="1825625"/>
          <a:ext cx="645469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170D519A-F46D-4169-B882-FB6EE0643F5C}"/>
              </a:ext>
            </a:extLst>
          </p:cNvPr>
          <p:cNvCxnSpPr>
            <a:cxnSpLocks/>
          </p:cNvCxnSpPr>
          <p:nvPr/>
        </p:nvCxnSpPr>
        <p:spPr>
          <a:xfrm flipV="1">
            <a:off x="6066263" y="3149164"/>
            <a:ext cx="1984917" cy="1144056"/>
          </a:xfrm>
          <a:prstGeom prst="straightConnector1">
            <a:avLst/>
          </a:prstGeom>
          <a:ln>
            <a:headEnd type="triangle" w="lg" len="med"/>
            <a:tailEnd type="none" w="lg" len="lg"/>
          </a:ln>
        </p:spPr>
        <p:style>
          <a:lnRef idx="1">
            <a:schemeClr val="dk1"/>
          </a:lnRef>
          <a:fillRef idx="0">
            <a:schemeClr val="dk1"/>
          </a:fillRef>
          <a:effectRef idx="0">
            <a:schemeClr val="dk1"/>
          </a:effectRef>
          <a:fontRef idx="minor">
            <a:schemeClr val="tx1"/>
          </a:fontRef>
        </p:style>
      </p:cxnSp>
      <p:sp>
        <p:nvSpPr>
          <p:cNvPr id="10" name="Text Box 5">
            <a:extLst>
              <a:ext uri="{FF2B5EF4-FFF2-40B4-BE49-F238E27FC236}">
                <a16:creationId xmlns:a16="http://schemas.microsoft.com/office/drawing/2014/main" id="{364AF986-B322-41AB-AEF2-9BA1FEBDDBEC}"/>
              </a:ext>
            </a:extLst>
          </p:cNvPr>
          <p:cNvSpPr txBox="1"/>
          <p:nvPr/>
        </p:nvSpPr>
        <p:spPr>
          <a:xfrm>
            <a:off x="7930781" y="2761134"/>
            <a:ext cx="2540215" cy="7760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The sweet spot for vertical development</a:t>
            </a:r>
          </a:p>
        </p:txBody>
      </p:sp>
      <p:sp>
        <p:nvSpPr>
          <p:cNvPr id="11" name="TextBox 10">
            <a:extLst>
              <a:ext uri="{FF2B5EF4-FFF2-40B4-BE49-F238E27FC236}">
                <a16:creationId xmlns:a16="http://schemas.microsoft.com/office/drawing/2014/main" id="{F2CDED5A-8758-4802-92FE-E25C425EB3E6}"/>
              </a:ext>
            </a:extLst>
          </p:cNvPr>
          <p:cNvSpPr txBox="1"/>
          <p:nvPr/>
        </p:nvSpPr>
        <p:spPr>
          <a:xfrm>
            <a:off x="615950" y="1191116"/>
            <a:ext cx="5778313" cy="523220"/>
          </a:xfrm>
          <a:prstGeom prst="rect">
            <a:avLst/>
          </a:prstGeom>
          <a:noFill/>
        </p:spPr>
        <p:txBody>
          <a:bodyPr wrap="none" rtlCol="0">
            <a:spAutoFit/>
          </a:bodyPr>
          <a:lstStyle/>
          <a:p>
            <a:r>
              <a:rPr lang="en-US" sz="2800" b="1" dirty="0"/>
              <a:t>Conditions for Vertical Development</a:t>
            </a:r>
          </a:p>
        </p:txBody>
      </p:sp>
      <p:sp>
        <p:nvSpPr>
          <p:cNvPr id="12" name="Footer Placeholder 3">
            <a:extLst>
              <a:ext uri="{FF2B5EF4-FFF2-40B4-BE49-F238E27FC236}">
                <a16:creationId xmlns:a16="http://schemas.microsoft.com/office/drawing/2014/main" id="{7E180502-22A9-46E4-AF0E-47596BAD3B3A}"/>
              </a:ext>
            </a:extLst>
          </p:cNvPr>
          <p:cNvSpPr>
            <a:spLocks noGrp="1"/>
          </p:cNvSpPr>
          <p:nvPr>
            <p:ph type="ftr" sz="quarter" idx="11"/>
          </p:nvPr>
        </p:nvSpPr>
        <p:spPr>
          <a:xfrm>
            <a:off x="3872163" y="6356350"/>
            <a:ext cx="4447674" cy="365125"/>
          </a:xfrm>
        </p:spPr>
        <p:txBody>
          <a:bodyPr/>
          <a:lstStyle/>
          <a:p>
            <a:pPr algn="ctr"/>
            <a:r>
              <a:rPr lang="en-US" sz="1200" dirty="0">
                <a:solidFill>
                  <a:schemeClr val="tx1"/>
                </a:solidFill>
              </a:rPr>
              <a:t>Source: Center for Creative Leadership</a:t>
            </a:r>
          </a:p>
        </p:txBody>
      </p:sp>
    </p:spTree>
    <p:extLst>
      <p:ext uri="{BB962C8B-B14F-4D97-AF65-F5344CB8AC3E}">
        <p14:creationId xmlns:p14="http://schemas.microsoft.com/office/powerpoint/2010/main" val="962232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777680-2F9B-4EB6-BF8D-42EBF6581847}"/>
              </a:ext>
            </a:extLst>
          </p:cNvPr>
          <p:cNvSpPr/>
          <p:nvPr/>
        </p:nvSpPr>
        <p:spPr>
          <a:xfrm>
            <a:off x="615950" y="1463040"/>
            <a:ext cx="10763250" cy="434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B404EB3-9682-4064-B1D5-8FB58715BD3D}"/>
              </a:ext>
            </a:extLst>
          </p:cNvPr>
          <p:cNvCxnSpPr>
            <a:cxnSpLocks/>
            <a:stCxn id="6" idx="1"/>
            <a:endCxn id="6" idx="3"/>
          </p:cNvCxnSpPr>
          <p:nvPr/>
        </p:nvCxnSpPr>
        <p:spPr>
          <a:xfrm>
            <a:off x="615950" y="3634740"/>
            <a:ext cx="10763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9AED82-8300-4FAD-85A4-57356E7754C6}"/>
              </a:ext>
            </a:extLst>
          </p:cNvPr>
          <p:cNvCxnSpPr>
            <a:cxnSpLocks/>
            <a:stCxn id="6" idx="0"/>
            <a:endCxn id="6" idx="2"/>
          </p:cNvCxnSpPr>
          <p:nvPr/>
        </p:nvCxnSpPr>
        <p:spPr>
          <a:xfrm>
            <a:off x="5997575" y="1463040"/>
            <a:ext cx="0" cy="43434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3555FF-8CED-4B5A-B559-70DF4525BE43}"/>
              </a:ext>
            </a:extLst>
          </p:cNvPr>
          <p:cNvSpPr/>
          <p:nvPr/>
        </p:nvSpPr>
        <p:spPr>
          <a:xfrm>
            <a:off x="4627408" y="2811786"/>
            <a:ext cx="2545072" cy="1645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Adult Learning Principles</a:t>
            </a:r>
          </a:p>
        </p:txBody>
      </p:sp>
      <p:sp>
        <p:nvSpPr>
          <p:cNvPr id="12" name="TextBox 11">
            <a:extLst>
              <a:ext uri="{FF2B5EF4-FFF2-40B4-BE49-F238E27FC236}">
                <a16:creationId xmlns:a16="http://schemas.microsoft.com/office/drawing/2014/main" id="{78410187-B719-4A6B-929B-01C92275ADB8}"/>
              </a:ext>
            </a:extLst>
          </p:cNvPr>
          <p:cNvSpPr txBox="1"/>
          <p:nvPr/>
        </p:nvSpPr>
        <p:spPr>
          <a:xfrm>
            <a:off x="1008061" y="1601404"/>
            <a:ext cx="4891877" cy="1261884"/>
          </a:xfrm>
          <a:prstGeom prst="rect">
            <a:avLst/>
          </a:prstGeom>
          <a:noFill/>
        </p:spPr>
        <p:txBody>
          <a:bodyPr wrap="square" rtlCol="0">
            <a:spAutoFit/>
          </a:bodyPr>
          <a:lstStyle/>
          <a:p>
            <a:r>
              <a:rPr lang="en-US" sz="2800" b="1" dirty="0"/>
              <a:t>Self-directed</a:t>
            </a:r>
          </a:p>
          <a:p>
            <a:r>
              <a:rPr lang="en-US" sz="2400" dirty="0"/>
              <a:t>Adults need choice and opportunities to prioritize the work.</a:t>
            </a:r>
          </a:p>
        </p:txBody>
      </p:sp>
      <p:sp>
        <p:nvSpPr>
          <p:cNvPr id="13" name="TextBox 12">
            <a:extLst>
              <a:ext uri="{FF2B5EF4-FFF2-40B4-BE49-F238E27FC236}">
                <a16:creationId xmlns:a16="http://schemas.microsoft.com/office/drawing/2014/main" id="{55698197-E0FC-4D64-98F8-858DF4729560}"/>
              </a:ext>
            </a:extLst>
          </p:cNvPr>
          <p:cNvSpPr txBox="1"/>
          <p:nvPr/>
        </p:nvSpPr>
        <p:spPr>
          <a:xfrm>
            <a:off x="1008060" y="4062432"/>
            <a:ext cx="4891877" cy="1631216"/>
          </a:xfrm>
          <a:prstGeom prst="rect">
            <a:avLst/>
          </a:prstGeom>
          <a:noFill/>
        </p:spPr>
        <p:txBody>
          <a:bodyPr wrap="square" rtlCol="0">
            <a:spAutoFit/>
          </a:bodyPr>
          <a:lstStyle/>
          <a:p>
            <a:r>
              <a:rPr lang="en-US" sz="2800" b="1" dirty="0"/>
              <a:t>Connected</a:t>
            </a:r>
          </a:p>
          <a:p>
            <a:r>
              <a:rPr lang="en-US" sz="2400" dirty="0"/>
              <a:t>Adults need learning that connects to what they know and do well and extends their thinking. </a:t>
            </a:r>
          </a:p>
        </p:txBody>
      </p:sp>
      <p:sp>
        <p:nvSpPr>
          <p:cNvPr id="14" name="TextBox 13">
            <a:extLst>
              <a:ext uri="{FF2B5EF4-FFF2-40B4-BE49-F238E27FC236}">
                <a16:creationId xmlns:a16="http://schemas.microsoft.com/office/drawing/2014/main" id="{C864CF86-BF54-479F-882B-FDB8A19CB550}"/>
              </a:ext>
            </a:extLst>
          </p:cNvPr>
          <p:cNvSpPr txBox="1"/>
          <p:nvPr/>
        </p:nvSpPr>
        <p:spPr>
          <a:xfrm>
            <a:off x="6167116" y="1601404"/>
            <a:ext cx="4891877" cy="1631216"/>
          </a:xfrm>
          <a:prstGeom prst="rect">
            <a:avLst/>
          </a:prstGeom>
          <a:noFill/>
        </p:spPr>
        <p:txBody>
          <a:bodyPr wrap="square" rtlCol="0">
            <a:spAutoFit/>
          </a:bodyPr>
          <a:lstStyle/>
          <a:p>
            <a:pPr algn="r"/>
            <a:r>
              <a:rPr lang="en-US" sz="2800" b="1" dirty="0"/>
              <a:t>Transferrable</a:t>
            </a:r>
          </a:p>
          <a:p>
            <a:pPr algn="r"/>
            <a:r>
              <a:rPr lang="en-US" sz="2400" dirty="0"/>
              <a:t>Adults need learning that has real life, immediate use and is useful for  their unique circumstances.</a:t>
            </a:r>
          </a:p>
        </p:txBody>
      </p:sp>
      <p:sp>
        <p:nvSpPr>
          <p:cNvPr id="15" name="TextBox 14">
            <a:extLst>
              <a:ext uri="{FF2B5EF4-FFF2-40B4-BE49-F238E27FC236}">
                <a16:creationId xmlns:a16="http://schemas.microsoft.com/office/drawing/2014/main" id="{CD808EE8-C616-45C6-BC06-0F994705270F}"/>
              </a:ext>
            </a:extLst>
          </p:cNvPr>
          <p:cNvSpPr txBox="1"/>
          <p:nvPr/>
        </p:nvSpPr>
        <p:spPr>
          <a:xfrm>
            <a:off x="5795313" y="4062432"/>
            <a:ext cx="5284000" cy="1631216"/>
          </a:xfrm>
          <a:prstGeom prst="rect">
            <a:avLst/>
          </a:prstGeom>
          <a:noFill/>
        </p:spPr>
        <p:txBody>
          <a:bodyPr wrap="square" rtlCol="0">
            <a:spAutoFit/>
          </a:bodyPr>
          <a:lstStyle/>
          <a:p>
            <a:pPr algn="r"/>
            <a:r>
              <a:rPr lang="en-US" sz="2800" b="1" dirty="0"/>
              <a:t>Experiential</a:t>
            </a:r>
          </a:p>
          <a:p>
            <a:pPr algn="r"/>
            <a:r>
              <a:rPr lang="en-US" sz="2400" dirty="0"/>
              <a:t>Adults need learning that is hands-on, engaging, or gives them an opportunity for reflection or processing. </a:t>
            </a:r>
          </a:p>
        </p:txBody>
      </p:sp>
      <p:sp>
        <p:nvSpPr>
          <p:cNvPr id="16" name="Text Placeholder 6">
            <a:extLst>
              <a:ext uri="{FF2B5EF4-FFF2-40B4-BE49-F238E27FC236}">
                <a16:creationId xmlns:a16="http://schemas.microsoft.com/office/drawing/2014/main" id="{E0D32EB0-9452-4972-9884-E08E88112F4C}"/>
              </a:ext>
            </a:extLst>
          </p:cNvPr>
          <p:cNvSpPr>
            <a:spLocks noGrp="1"/>
          </p:cNvSpPr>
          <p:nvPr>
            <p:ph type="body" sz="quarter" idx="13"/>
          </p:nvPr>
        </p:nvSpPr>
        <p:spPr>
          <a:xfrm>
            <a:off x="615950" y="301957"/>
            <a:ext cx="10567988" cy="603250"/>
          </a:xfrm>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1630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nvGraphicFramePr>
        <p:xfrm>
          <a:off x="1062361" y="1363585"/>
          <a:ext cx="10266039" cy="5220671"/>
        </p:xfrm>
        <a:graphic>
          <a:graphicData uri="http://schemas.openxmlformats.org/drawingml/2006/table">
            <a:tbl>
              <a:tblPr firstRow="1" firstCol="1" bandRow="1">
                <a:tableStyleId>{5C22544A-7EE6-4342-B048-85BDC9FD1C3A}</a:tableStyleId>
              </a:tblPr>
              <a:tblGrid>
                <a:gridCol w="2462401">
                  <a:extLst>
                    <a:ext uri="{9D8B030D-6E8A-4147-A177-3AD203B41FA5}">
                      <a16:colId xmlns:a16="http://schemas.microsoft.com/office/drawing/2014/main" val="400059037"/>
                    </a:ext>
                  </a:extLst>
                </a:gridCol>
                <a:gridCol w="1910171">
                  <a:extLst>
                    <a:ext uri="{9D8B030D-6E8A-4147-A177-3AD203B41FA5}">
                      <a16:colId xmlns:a16="http://schemas.microsoft.com/office/drawing/2014/main" val="37231706"/>
                    </a:ext>
                  </a:extLst>
                </a:gridCol>
                <a:gridCol w="5893467">
                  <a:extLst>
                    <a:ext uri="{9D8B030D-6E8A-4147-A177-3AD203B41FA5}">
                      <a16:colId xmlns:a16="http://schemas.microsoft.com/office/drawing/2014/main" val="268878415"/>
                    </a:ext>
                  </a:extLst>
                </a:gridCol>
              </a:tblGrid>
              <a:tr h="64867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T.TD.1 Coordinate training and professional development programs. </a:t>
                      </a:r>
                      <a:endParaRPr lang="en-US" sz="2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Two types of adult development (i.e., horizontal, vertical), and how to support both through training and development.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Implications of zones of safety (i.e., risk zone, danger zone) for learning.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Principles of adult learning (i.e., self-directed, transferrable, connected, experiential, goal-oriented), and implications for professional development.</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Adult Learning Principles: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Self-directed- Provides choice and opportunities to prioritize activities.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Transferrable: Has real-life use in their current role.</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Connected: Builds on what learners know and do well while extending their thinking.</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Experiential: Provides opportunities for processing, hands-on application, and reflection.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Andragogy: </a:t>
                      </a:r>
                      <a:r>
                        <a:rPr lang="en-US" sz="1200" b="0" dirty="0">
                          <a:solidFill>
                            <a:srgbClr val="000000"/>
                          </a:solidFill>
                          <a:effectLst/>
                        </a:rPr>
                        <a:t>The method and practices of teaching adult learners.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Horizontal Development: </a:t>
                      </a:r>
                      <a:r>
                        <a:rPr lang="en-US" sz="1200" b="0" dirty="0">
                          <a:solidFill>
                            <a:srgbClr val="000000"/>
                          </a:solidFill>
                          <a:effectLst/>
                        </a:rPr>
                        <a:t>Acquiring new knowledge, skills, and competencies.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Professional Development:</a:t>
                      </a:r>
                      <a:r>
                        <a:rPr lang="en-US" sz="1200" b="0" dirty="0">
                          <a:solidFill>
                            <a:srgbClr val="000000"/>
                          </a:solidFill>
                          <a:effectLst/>
                        </a:rPr>
                        <a:t> Learning activities that expand skills, knowledge, and abilities to support personal growth and career advancement; also referred to as professional learning.</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Training: </a:t>
                      </a:r>
                      <a:r>
                        <a:rPr lang="en-US" sz="1200" b="0" dirty="0">
                          <a:solidFill>
                            <a:srgbClr val="000000"/>
                          </a:solidFill>
                          <a:effectLst/>
                        </a:rPr>
                        <a:t>A learning activity focused on the acquisition of knowledge and skills required for a particular job or task.</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Vertical Development: </a:t>
                      </a:r>
                      <a:r>
                        <a:rPr lang="en-US" sz="1200" b="0" dirty="0">
                          <a:solidFill>
                            <a:srgbClr val="000000"/>
                          </a:solidFill>
                          <a:effectLst/>
                        </a:rPr>
                        <a:t>Advancing the capability to think in more complex, systemic, and interdependent ways.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Learning Zone Model: </a:t>
                      </a:r>
                      <a:r>
                        <a:rPr lang="en-US" sz="1200" b="0" dirty="0">
                          <a:solidFill>
                            <a:srgbClr val="000000"/>
                          </a:solidFill>
                          <a:effectLst/>
                        </a:rPr>
                        <a:t>Model that can be used for designing learning experiences. Divides the experience of learning into three zones.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Comfort Zone- Limited opportunity for learning. Often involves routine tasks that don’t require individuals to acquire new knowledge or skills. Can provide a safe space for individuals to reflect and make sense of their experiences.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Risk Zone- Optimal space for learning. Requires individuals to stretch beyond their current capabilities.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Danger/Panic Zone: Learning is blocked by fear and anxiety. Individuals feel overwhelmed by expectations. </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endParaRPr>
                    </a:p>
                  </a:txBody>
                  <a:tcPr marL="68580" marR="68580" marT="0" marB="0"/>
                </a:tc>
                <a:extLst>
                  <a:ext uri="{0D108BD9-81ED-4DB2-BD59-A6C34878D82A}">
                    <a16:rowId xmlns:a16="http://schemas.microsoft.com/office/drawing/2014/main" val="1129382511"/>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Training &amp; Development</a:t>
            </a:r>
          </a:p>
        </p:txBody>
      </p:sp>
    </p:spTree>
    <p:custDataLst>
      <p:tags r:id="rId1"/>
    </p:custDataLst>
    <p:extLst>
      <p:ext uri="{BB962C8B-B14F-4D97-AF65-F5344CB8AC3E}">
        <p14:creationId xmlns:p14="http://schemas.microsoft.com/office/powerpoint/2010/main" val="2806088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BC512124-0D13-4ED9-80B7-52AE15B6B4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miling businesswoman with digital tablet looking out office window">
            <a:extLst>
              <a:ext uri="{FF2B5EF4-FFF2-40B4-BE49-F238E27FC236}">
                <a16:creationId xmlns:a16="http://schemas.microsoft.com/office/drawing/2014/main" id="{CD5899E6-CB7F-4F62-A42A-535BA394E6E9}"/>
              </a:ext>
            </a:extLst>
          </p:cNvPr>
          <p:cNvPicPr>
            <a:picLocks noChangeAspect="1"/>
          </p:cNvPicPr>
          <p:nvPr/>
        </p:nvPicPr>
        <p:blipFill rotWithShape="1">
          <a:blip r:embed="rId4">
            <a:alphaModFix amt="35000"/>
          </a:blip>
          <a:srcRect b="15730"/>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420918" y="2094861"/>
            <a:ext cx="7315200" cy="3255264"/>
          </a:xfrm>
        </p:spPr>
        <p:txBody>
          <a:bodyPr vert="horz" lIns="91440" tIns="45720" rIns="91440" bIns="45720" rtlCol="0" anchor="b">
            <a:normAutofit/>
          </a:bodyPr>
          <a:lstStyle/>
          <a:p>
            <a:r>
              <a:rPr lang="en-US" dirty="0">
                <a:solidFill>
                  <a:schemeClr val="tx1"/>
                </a:solidFill>
              </a:rPr>
              <a:t>Performance Management</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451085" y="5466658"/>
            <a:ext cx="7315200" cy="1068895"/>
          </a:xfrm>
        </p:spPr>
        <p:txBody>
          <a:bodyPr vert="horz" lIns="91440" tIns="45720" rIns="91440" bIns="45720" rtlCol="0" anchor="t">
            <a:normAutofit/>
          </a:bodyPr>
          <a:lstStyle/>
          <a:p>
            <a:r>
              <a:rPr lang="en-US" sz="2000" i="1" dirty="0">
                <a:solidFill>
                  <a:schemeClr val="tx1"/>
                </a:solidFill>
              </a:rPr>
              <a:t>Process of maintaining or improving job performance through ongoing communication between a supervisor and an employee in support of accomplishing the strategic goals of the organization.</a:t>
            </a:r>
          </a:p>
        </p:txBody>
      </p:sp>
    </p:spTree>
    <p:custDataLst>
      <p:tags r:id="rId1"/>
    </p:custDataLst>
    <p:extLst>
      <p:ext uri="{BB962C8B-B14F-4D97-AF65-F5344CB8AC3E}">
        <p14:creationId xmlns:p14="http://schemas.microsoft.com/office/powerpoint/2010/main" val="36752173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nvGraphicFramePr>
        <p:xfrm>
          <a:off x="1154965" y="1260736"/>
          <a:ext cx="10437595" cy="4865744"/>
        </p:xfrm>
        <a:graphic>
          <a:graphicData uri="http://schemas.openxmlformats.org/drawingml/2006/table">
            <a:tbl>
              <a:tblPr firstRow="1" firstCol="1" bandRow="1">
                <a:tableStyleId>{5C22544A-7EE6-4342-B048-85BDC9FD1C3A}</a:tableStyleId>
              </a:tblPr>
              <a:tblGrid>
                <a:gridCol w="2503550">
                  <a:extLst>
                    <a:ext uri="{9D8B030D-6E8A-4147-A177-3AD203B41FA5}">
                      <a16:colId xmlns:a16="http://schemas.microsoft.com/office/drawing/2014/main" val="400059037"/>
                    </a:ext>
                  </a:extLst>
                </a:gridCol>
                <a:gridCol w="1675773">
                  <a:extLst>
                    <a:ext uri="{9D8B030D-6E8A-4147-A177-3AD203B41FA5}">
                      <a16:colId xmlns:a16="http://schemas.microsoft.com/office/drawing/2014/main" val="37231706"/>
                    </a:ext>
                  </a:extLst>
                </a:gridCol>
                <a:gridCol w="6258272">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635261">
                <a:tc>
                  <a:txBody>
                    <a:bodyPr/>
                    <a:lstStyle/>
                    <a:p>
                      <a:pPr marL="0" marR="0">
                        <a:spcBef>
                          <a:spcPts val="0"/>
                        </a:spcBef>
                        <a:spcAft>
                          <a:spcPts val="0"/>
                        </a:spcAft>
                      </a:pPr>
                      <a:r>
                        <a:rPr lang="en-US" sz="1800" b="1" dirty="0">
                          <a:solidFill>
                            <a:schemeClr val="bg1"/>
                          </a:solidFill>
                          <a:effectLst/>
                        </a:rPr>
                        <a:t>T.PM.1 Implement a comprehensive evaluation system.</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Components of a comprehensive evaluation system</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Strategies for improving validity and reliability in evaluation systems.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Comprehensive Evaluation: </a:t>
                      </a:r>
                      <a:r>
                        <a:rPr lang="en-US" sz="1200" b="0" dirty="0">
                          <a:solidFill>
                            <a:srgbClr val="000000"/>
                          </a:solidFill>
                          <a:effectLst/>
                        </a:rPr>
                        <a:t>The ongoing process of using multiple measures to assess individual or group performance relative to clearly defined standards and provide opportunities for reflection, feedback, and support.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Performance Management: </a:t>
                      </a:r>
                      <a:r>
                        <a:rPr lang="en-US" sz="1200" b="0" dirty="0">
                          <a:solidFill>
                            <a:srgbClr val="000000"/>
                          </a:solidFill>
                          <a:effectLst/>
                        </a:rPr>
                        <a:t>Process of maintaining or improving job performance through ongoing communication between a supervisor and an employee in support of accomplishing the strategic goals of the organization.</a:t>
                      </a:r>
                    </a:p>
                  </a:txBody>
                  <a:tcPr marL="68580" marR="68580" marT="0" marB="0"/>
                </a:tc>
                <a:extLst>
                  <a:ext uri="{0D108BD9-81ED-4DB2-BD59-A6C34878D82A}">
                    <a16:rowId xmlns:a16="http://schemas.microsoft.com/office/drawing/2014/main" val="1129382511"/>
                  </a:ext>
                </a:extLst>
              </a:tr>
              <a:tr h="964304">
                <a:tc>
                  <a:txBody>
                    <a:bodyPr/>
                    <a:lstStyle/>
                    <a:p>
                      <a:pPr marL="0" marR="0">
                        <a:spcBef>
                          <a:spcPts val="0"/>
                        </a:spcBef>
                        <a:spcAft>
                          <a:spcPts val="0"/>
                        </a:spcAft>
                      </a:pPr>
                      <a:r>
                        <a:rPr lang="en-US" sz="1800" b="1" dirty="0">
                          <a:solidFill>
                            <a:schemeClr val="bg1"/>
                          </a:solidFill>
                          <a:effectLst/>
                        </a:rPr>
                        <a:t>T.PM.2 Address employee discipline and ensure due process.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Seven tests for just cause, as part of due process. </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How to respond to discipline issues.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Due Process: </a:t>
                      </a:r>
                      <a:r>
                        <a:rPr lang="en-US" sz="1200" b="0" dirty="0">
                          <a:solidFill>
                            <a:srgbClr val="000000"/>
                          </a:solidFill>
                          <a:effectLst/>
                        </a:rPr>
                        <a:t>Requirement to respect the legal rights afforded to individuals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Seven Tests for Just Cause</a:t>
                      </a:r>
                    </a:p>
                  </a:txBody>
                  <a:tcPr marL="68580" marR="68580" marT="0" marB="0"/>
                </a:tc>
                <a:extLst>
                  <a:ext uri="{0D108BD9-81ED-4DB2-BD59-A6C34878D82A}">
                    <a16:rowId xmlns:a16="http://schemas.microsoft.com/office/drawing/2014/main" val="2436258612"/>
                  </a:ext>
                </a:extLst>
              </a:tr>
              <a:tr h="1181587">
                <a:tc>
                  <a:txBody>
                    <a:bodyPr/>
                    <a:lstStyle/>
                    <a:p>
                      <a:pPr marL="0" marR="0">
                        <a:spcBef>
                          <a:spcPts val="0"/>
                        </a:spcBef>
                        <a:spcAft>
                          <a:spcPts val="0"/>
                        </a:spcAft>
                      </a:pPr>
                      <a:r>
                        <a:rPr lang="en-US" sz="1800" b="1" dirty="0">
                          <a:solidFill>
                            <a:schemeClr val="bg1"/>
                          </a:solidFill>
                          <a:effectLst/>
                        </a:rPr>
                        <a:t>T.PM.3 Manage employee transitions.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voluntary and involuntary employee exit</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stay interviews and exit interviews</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Federal legislation and guidelines that have implications for performance mgt</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Exit Interview: </a:t>
                      </a:r>
                      <a:r>
                        <a:rPr lang="en-US" sz="1200" b="0" dirty="0">
                          <a:solidFill>
                            <a:srgbClr val="000000"/>
                          </a:solidFill>
                          <a:effectLst/>
                        </a:rPr>
                        <a:t>A conversation held with an employee to learn about their motivations for leaving the organization.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Involuntary Turnover: </a:t>
                      </a:r>
                      <a:r>
                        <a:rPr lang="en-US" sz="1200" b="0" dirty="0">
                          <a:solidFill>
                            <a:srgbClr val="000000"/>
                          </a:solidFill>
                          <a:effectLst/>
                        </a:rPr>
                        <a:t>Occurs when the decision to end employment is made by the organization. Common reasons include layoffs or reductions in force and performance issues.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Stay Interview: </a:t>
                      </a:r>
                      <a:r>
                        <a:rPr lang="en-US" sz="1200" b="0" dirty="0">
                          <a:solidFill>
                            <a:srgbClr val="000000"/>
                          </a:solidFill>
                          <a:effectLst/>
                        </a:rPr>
                        <a:t>A regular, informal conversation between a supervisor and an employee about the employee's level of job satisfaction and specific ways the supervisor can maintain or improve it.</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Voluntary Turnover: </a:t>
                      </a:r>
                      <a:r>
                        <a:rPr lang="en-US" sz="1200" b="0" dirty="0">
                          <a:solidFill>
                            <a:srgbClr val="000000"/>
                          </a:solidFill>
                          <a:effectLst/>
                        </a:rPr>
                        <a:t>Occurs when the decision to end employment is made by the employee such as a resignation or retirement. </a:t>
                      </a:r>
                    </a:p>
                  </a:txBody>
                  <a:tcPr marL="68580" marR="68580" marT="0" marB="0"/>
                </a:tc>
                <a:extLst>
                  <a:ext uri="{0D108BD9-81ED-4DB2-BD59-A6C34878D82A}">
                    <a16:rowId xmlns:a16="http://schemas.microsoft.com/office/drawing/2014/main" val="1598055254"/>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Performance Management</a:t>
            </a:r>
          </a:p>
        </p:txBody>
      </p:sp>
    </p:spTree>
    <p:custDataLst>
      <p:tags r:id="rId1"/>
    </p:custDataLst>
    <p:extLst>
      <p:ext uri="{BB962C8B-B14F-4D97-AF65-F5344CB8AC3E}">
        <p14:creationId xmlns:p14="http://schemas.microsoft.com/office/powerpoint/2010/main" val="33411652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sz="2700" dirty="0"/>
              <a:t>T.PM.1 Implement a comprehensive evaluation system.</a:t>
            </a:r>
          </a:p>
        </p:txBody>
      </p:sp>
      <p:graphicFrame>
        <p:nvGraphicFramePr>
          <p:cNvPr id="5" name="Diagram 4">
            <a:extLst>
              <a:ext uri="{FF2B5EF4-FFF2-40B4-BE49-F238E27FC236}">
                <a16:creationId xmlns:a16="http://schemas.microsoft.com/office/drawing/2014/main" id="{09738781-C2E0-4B06-986D-D3E66BDF4E8E}"/>
              </a:ext>
            </a:extLst>
          </p:cNvPr>
          <p:cNvGraphicFramePr/>
          <p:nvPr>
            <p:extLst>
              <p:ext uri="{D42A27DB-BD31-4B8C-83A1-F6EECF244321}">
                <p14:modId xmlns:p14="http://schemas.microsoft.com/office/powerpoint/2010/main" val="3660478115"/>
              </p:ext>
            </p:extLst>
          </p:nvPr>
        </p:nvGraphicFramePr>
        <p:xfrm>
          <a:off x="4700017" y="1037555"/>
          <a:ext cx="6229268" cy="5518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ontent Placeholder 1">
            <a:extLst>
              <a:ext uri="{FF2B5EF4-FFF2-40B4-BE49-F238E27FC236}">
                <a16:creationId xmlns:a16="http://schemas.microsoft.com/office/drawing/2014/main" id="{92E5917D-F925-467B-BE19-ADD5919025C5}"/>
              </a:ext>
            </a:extLst>
          </p:cNvPr>
          <p:cNvSpPr>
            <a:spLocks noGrp="1"/>
          </p:cNvSpPr>
          <p:nvPr>
            <p:ph idx="1"/>
          </p:nvPr>
        </p:nvSpPr>
        <p:spPr>
          <a:xfrm>
            <a:off x="615950" y="1701819"/>
            <a:ext cx="4352290" cy="2231136"/>
          </a:xfrm>
        </p:spPr>
        <p:txBody>
          <a:bodyPr>
            <a:normAutofit/>
          </a:bodyPr>
          <a:lstStyle/>
          <a:p>
            <a:pPr marL="0" indent="0">
              <a:lnSpc>
                <a:spcPct val="110000"/>
              </a:lnSpc>
              <a:buNone/>
            </a:pPr>
            <a:r>
              <a:rPr lang="en-US" sz="3600" b="1" dirty="0"/>
              <a:t>Components of a comprehensive evaluation system</a:t>
            </a:r>
          </a:p>
        </p:txBody>
      </p:sp>
    </p:spTree>
    <p:custDataLst>
      <p:tags r:id="rId1"/>
    </p:custDataLst>
    <p:extLst>
      <p:ext uri="{BB962C8B-B14F-4D97-AF65-F5344CB8AC3E}">
        <p14:creationId xmlns:p14="http://schemas.microsoft.com/office/powerpoint/2010/main" val="315459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84149156-06D9-BE46-8E95-B38C2F8C1C84}"/>
              </a:ext>
            </a:extLst>
          </p:cNvPr>
          <p:cNvGraphicFramePr>
            <a:graphicFrameLocks noGrp="1"/>
          </p:cNvGraphicFramePr>
          <p:nvPr>
            <p:extLst>
              <p:ext uri="{D42A27DB-BD31-4B8C-83A1-F6EECF244321}">
                <p14:modId xmlns:p14="http://schemas.microsoft.com/office/powerpoint/2010/main" val="1915021050"/>
              </p:ext>
            </p:extLst>
          </p:nvPr>
        </p:nvGraphicFramePr>
        <p:xfrm>
          <a:off x="3931989" y="1413922"/>
          <a:ext cx="7359408" cy="2120090"/>
        </p:xfrm>
        <a:graphic>
          <a:graphicData uri="http://schemas.openxmlformats.org/drawingml/2006/table">
            <a:tbl>
              <a:tblPr firstRow="1" bandRow="1">
                <a:tableStyleId>{5940675A-B579-460E-94D1-54222C63F5DA}</a:tableStyleId>
              </a:tblPr>
              <a:tblGrid>
                <a:gridCol w="2453136">
                  <a:extLst>
                    <a:ext uri="{9D8B030D-6E8A-4147-A177-3AD203B41FA5}">
                      <a16:colId xmlns:a16="http://schemas.microsoft.com/office/drawing/2014/main" val="20000"/>
                    </a:ext>
                  </a:extLst>
                </a:gridCol>
                <a:gridCol w="2453136">
                  <a:extLst>
                    <a:ext uri="{9D8B030D-6E8A-4147-A177-3AD203B41FA5}">
                      <a16:colId xmlns:a16="http://schemas.microsoft.com/office/drawing/2014/main" val="20001"/>
                    </a:ext>
                  </a:extLst>
                </a:gridCol>
                <a:gridCol w="2453136">
                  <a:extLst>
                    <a:ext uri="{9D8B030D-6E8A-4147-A177-3AD203B41FA5}">
                      <a16:colId xmlns:a16="http://schemas.microsoft.com/office/drawing/2014/main" val="20002"/>
                    </a:ext>
                  </a:extLst>
                </a:gridCol>
              </a:tblGrid>
              <a:tr h="579701">
                <a:tc>
                  <a:txBody>
                    <a:bodyPr/>
                    <a:lstStyle/>
                    <a:p>
                      <a:pPr algn="ctr"/>
                      <a:r>
                        <a:rPr lang="en-US" altLang="ko-KR" sz="1700" b="0" i="0" dirty="0" smtClean="0">
                          <a:solidFill>
                            <a:schemeClr val="bg1"/>
                          </a:solidFill>
                          <a:latin typeface="Lato Heavy"/>
                          <a:ea typeface="Roboto Medium" panose="02000000000000000000" pitchFamily="2" charset="0"/>
                          <a:cs typeface="Arial" pitchFamily="34" charset="0"/>
                        </a:rPr>
                        <a:t>Performance Standards</a:t>
                      </a:r>
                      <a:endParaRPr lang="ko-KR" altLang="en-US" sz="1700" b="0" i="0" dirty="0">
                        <a:solidFill>
                          <a:schemeClr val="bg1"/>
                        </a:solidFill>
                        <a:latin typeface="Lato Heavy"/>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700" b="0" i="0" dirty="0">
                          <a:solidFill>
                            <a:schemeClr val="bg1"/>
                          </a:solidFill>
                          <a:latin typeface="Lato Heavy"/>
                          <a:ea typeface="Roboto Medium" panose="02000000000000000000" pitchFamily="2" charset="0"/>
                          <a:cs typeface="Arial" pitchFamily="34" charset="0"/>
                        </a:rPr>
                        <a:t>Assessment &amp; Feedback</a:t>
                      </a:r>
                      <a:endParaRPr lang="ko-KR" altLang="en-US" sz="1700" b="0" i="0" dirty="0">
                        <a:solidFill>
                          <a:schemeClr val="bg1"/>
                        </a:solidFill>
                        <a:latin typeface="Lato Heavy"/>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algn="ctr"/>
                      <a:r>
                        <a:rPr lang="en-US" altLang="ko-KR" sz="1700" b="0" i="0" dirty="0">
                          <a:solidFill>
                            <a:schemeClr val="bg1"/>
                          </a:solidFill>
                          <a:latin typeface="Lato Heavy"/>
                          <a:ea typeface="Roboto Medium" panose="02000000000000000000" pitchFamily="2" charset="0"/>
                          <a:cs typeface="Arial" pitchFamily="34" charset="0"/>
                        </a:rPr>
                        <a:t>Monitor</a:t>
                      </a:r>
                      <a:endParaRPr lang="ko-KR" altLang="en-US" sz="1700" b="0" i="0" dirty="0">
                        <a:solidFill>
                          <a:schemeClr val="bg1"/>
                        </a:solidFill>
                        <a:latin typeface="Lato Heavy"/>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Establish clear </a:t>
                      </a:r>
                      <a:b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b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expectations</a:t>
                      </a: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Collect multiple measures </a:t>
                      </a:r>
                      <a:b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b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of performance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Training to calibrate evaluators</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1"/>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Develop common understanding</a:t>
                      </a: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cs typeface="Lato Light" panose="020F0502020204030203" pitchFamily="34" charset="0"/>
                        </a:rPr>
                        <a:t>Establish standards for documenting performance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2"/>
                  </a:ext>
                </a:extLst>
              </a:tr>
            </a:tbl>
          </a:graphicData>
        </a:graphic>
      </p:graphicFrame>
      <p:sp>
        <p:nvSpPr>
          <p:cNvPr id="16" name="Rectangle 15">
            <a:extLst>
              <a:ext uri="{FF2B5EF4-FFF2-40B4-BE49-F238E27FC236}">
                <a16:creationId xmlns:a16="http://schemas.microsoft.com/office/drawing/2014/main" id="{B70CEF8E-E90B-C44F-9085-BE1BD438CF19}"/>
              </a:ext>
            </a:extLst>
          </p:cNvPr>
          <p:cNvSpPr/>
          <p:nvPr/>
        </p:nvSpPr>
        <p:spPr>
          <a:xfrm>
            <a:off x="821222" y="1441564"/>
            <a:ext cx="3084930" cy="2014714"/>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aphicFrame>
        <p:nvGraphicFramePr>
          <p:cNvPr id="20" name="Table 19">
            <a:extLst>
              <a:ext uri="{FF2B5EF4-FFF2-40B4-BE49-F238E27FC236}">
                <a16:creationId xmlns:a16="http://schemas.microsoft.com/office/drawing/2014/main" id="{ED604F9B-C8A3-784E-B20A-05035C2E6F69}"/>
              </a:ext>
            </a:extLst>
          </p:cNvPr>
          <p:cNvGraphicFramePr>
            <a:graphicFrameLocks noGrp="1"/>
          </p:cNvGraphicFramePr>
          <p:nvPr>
            <p:extLst>
              <p:ext uri="{D42A27DB-BD31-4B8C-83A1-F6EECF244321}">
                <p14:modId xmlns:p14="http://schemas.microsoft.com/office/powerpoint/2010/main" val="1942869733"/>
              </p:ext>
            </p:extLst>
          </p:nvPr>
        </p:nvGraphicFramePr>
        <p:xfrm>
          <a:off x="3931989" y="3795615"/>
          <a:ext cx="7359408" cy="2120090"/>
        </p:xfrm>
        <a:graphic>
          <a:graphicData uri="http://schemas.openxmlformats.org/drawingml/2006/table">
            <a:tbl>
              <a:tblPr firstRow="1" bandRow="1">
                <a:tableStyleId>{5940675A-B579-460E-94D1-54222C63F5DA}</a:tableStyleId>
              </a:tblPr>
              <a:tblGrid>
                <a:gridCol w="2453136">
                  <a:extLst>
                    <a:ext uri="{9D8B030D-6E8A-4147-A177-3AD203B41FA5}">
                      <a16:colId xmlns:a16="http://schemas.microsoft.com/office/drawing/2014/main" val="20000"/>
                    </a:ext>
                  </a:extLst>
                </a:gridCol>
                <a:gridCol w="2453136">
                  <a:extLst>
                    <a:ext uri="{9D8B030D-6E8A-4147-A177-3AD203B41FA5}">
                      <a16:colId xmlns:a16="http://schemas.microsoft.com/office/drawing/2014/main" val="20001"/>
                    </a:ext>
                  </a:extLst>
                </a:gridCol>
                <a:gridCol w="2453136">
                  <a:extLst>
                    <a:ext uri="{9D8B030D-6E8A-4147-A177-3AD203B41FA5}">
                      <a16:colId xmlns:a16="http://schemas.microsoft.com/office/drawing/2014/main" val="20002"/>
                    </a:ext>
                  </a:extLst>
                </a:gridCol>
              </a:tblGrid>
              <a:tr h="579701">
                <a:tc>
                  <a:txBody>
                    <a:bodyPr/>
                    <a:lstStyle/>
                    <a:p>
                      <a:pPr algn="ctr"/>
                      <a:r>
                        <a:rPr lang="en-US" altLang="ko-KR" sz="1700" b="0" i="0" dirty="0">
                          <a:solidFill>
                            <a:schemeClr val="bg1"/>
                          </a:solidFill>
                          <a:latin typeface="Lato Heavy"/>
                          <a:ea typeface="Roboto Medium" panose="02000000000000000000" pitchFamily="2" charset="0"/>
                          <a:cs typeface="Arial" pitchFamily="34" charset="0"/>
                        </a:rPr>
                        <a:t>Performance Standards</a:t>
                      </a:r>
                      <a:endParaRPr lang="ko-KR" altLang="en-US" sz="1700" b="0" i="0" dirty="0">
                        <a:solidFill>
                          <a:schemeClr val="bg1"/>
                        </a:solidFill>
                        <a:latin typeface="Lato Heavy"/>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700" b="0" i="0" dirty="0">
                          <a:solidFill>
                            <a:schemeClr val="bg1"/>
                          </a:solidFill>
                          <a:latin typeface="Lato Heavy"/>
                          <a:ea typeface="Roboto Medium" panose="02000000000000000000" pitchFamily="2" charset="0"/>
                          <a:cs typeface="Arial" pitchFamily="34" charset="0"/>
                        </a:rPr>
                        <a:t>Assessment &amp; Feedback</a:t>
                      </a:r>
                      <a:endParaRPr lang="ko-KR" altLang="en-US" sz="1700" b="0" i="0" dirty="0">
                        <a:solidFill>
                          <a:schemeClr val="bg1"/>
                        </a:solidFill>
                        <a:latin typeface="Lato Heavy"/>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tc>
                  <a:txBody>
                    <a:bodyPr/>
                    <a:lstStyle/>
                    <a:p>
                      <a:pPr algn="ctr"/>
                      <a:r>
                        <a:rPr lang="en-US" altLang="ko-KR" sz="1700" b="0" i="0" dirty="0">
                          <a:solidFill>
                            <a:schemeClr val="bg1"/>
                          </a:solidFill>
                          <a:latin typeface="Lato Heavy"/>
                          <a:ea typeface="Roboto Medium" panose="02000000000000000000" pitchFamily="2" charset="0"/>
                          <a:cs typeface="Arial" pitchFamily="34" charset="0"/>
                        </a:rPr>
                        <a:t>Monitor</a:t>
                      </a:r>
                      <a:endParaRPr lang="ko-KR" altLang="en-US" sz="1700" b="0" i="0" dirty="0">
                        <a:solidFill>
                          <a:schemeClr val="bg1"/>
                        </a:solidFill>
                        <a:latin typeface="Lato Heavy"/>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Communicate </a:t>
                      </a:r>
                      <a:b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b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expectations</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Provide factual evidence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Monitor for adverse impact (4/5ths rule)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1"/>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Apply standards consistently</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cs typeface="Lato Light" panose="020F0502020204030203" pitchFamily="34" charset="0"/>
                        </a:rPr>
                        <a:t>Conduct bias training</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2"/>
                  </a:ext>
                </a:extLst>
              </a:tr>
            </a:tbl>
          </a:graphicData>
        </a:graphic>
      </p:graphicFrame>
      <p:sp>
        <p:nvSpPr>
          <p:cNvPr id="21" name="Rectangle 20">
            <a:extLst>
              <a:ext uri="{FF2B5EF4-FFF2-40B4-BE49-F238E27FC236}">
                <a16:creationId xmlns:a16="http://schemas.microsoft.com/office/drawing/2014/main" id="{EEBDE8B5-B124-D245-87E0-78385F088678}"/>
              </a:ext>
            </a:extLst>
          </p:cNvPr>
          <p:cNvSpPr/>
          <p:nvPr/>
        </p:nvSpPr>
        <p:spPr>
          <a:xfrm>
            <a:off x="821222" y="3822769"/>
            <a:ext cx="3084930" cy="2014714"/>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pSp>
        <p:nvGrpSpPr>
          <p:cNvPr id="4" name="Group 3">
            <a:extLst>
              <a:ext uri="{FF2B5EF4-FFF2-40B4-BE49-F238E27FC236}">
                <a16:creationId xmlns:a16="http://schemas.microsoft.com/office/drawing/2014/main" id="{B518D477-29D0-5643-8F3A-E176C446B57F}"/>
              </a:ext>
            </a:extLst>
          </p:cNvPr>
          <p:cNvGrpSpPr/>
          <p:nvPr/>
        </p:nvGrpSpPr>
        <p:grpSpPr>
          <a:xfrm>
            <a:off x="1048816" y="2015674"/>
            <a:ext cx="869919" cy="866494"/>
            <a:chOff x="4784108" y="14024854"/>
            <a:chExt cx="2290280" cy="2281264"/>
          </a:xfrm>
          <a:solidFill>
            <a:schemeClr val="accent5">
              <a:lumMod val="75000"/>
            </a:schemeClr>
          </a:solidFill>
        </p:grpSpPr>
        <p:sp>
          <p:nvSpPr>
            <p:cNvPr id="22" name="Freeform 294">
              <a:extLst>
                <a:ext uri="{FF2B5EF4-FFF2-40B4-BE49-F238E27FC236}">
                  <a16:creationId xmlns:a16="http://schemas.microsoft.com/office/drawing/2014/main" id="{21C616AB-F47E-A24B-85F0-A53E7650668A}"/>
                </a:ext>
              </a:extLst>
            </p:cNvPr>
            <p:cNvSpPr>
              <a:spLocks noChangeArrowheads="1"/>
            </p:cNvSpPr>
            <p:nvPr/>
          </p:nvSpPr>
          <p:spPr bwMode="auto">
            <a:xfrm>
              <a:off x="4784108" y="14024854"/>
              <a:ext cx="2290280" cy="2281264"/>
            </a:xfrm>
            <a:custGeom>
              <a:avLst/>
              <a:gdLst>
                <a:gd name="T0" fmla="*/ 2240 w 2241"/>
                <a:gd name="T1" fmla="*/ 1116 h 2233"/>
                <a:gd name="T2" fmla="*/ 2240 w 2241"/>
                <a:gd name="T3" fmla="*/ 1116 h 2233"/>
                <a:gd name="T4" fmla="*/ 1124 w 2241"/>
                <a:gd name="T5" fmla="*/ 2232 h 2233"/>
                <a:gd name="T6" fmla="*/ 0 w 2241"/>
                <a:gd name="T7" fmla="*/ 1116 h 2233"/>
                <a:gd name="T8" fmla="*/ 1124 w 2241"/>
                <a:gd name="T9" fmla="*/ 0 h 2233"/>
                <a:gd name="T10" fmla="*/ 2240 w 2241"/>
                <a:gd name="T11" fmla="*/ 1116 h 2233"/>
              </a:gdLst>
              <a:ahLst/>
              <a:cxnLst>
                <a:cxn ang="0">
                  <a:pos x="T0" y="T1"/>
                </a:cxn>
                <a:cxn ang="0">
                  <a:pos x="T2" y="T3"/>
                </a:cxn>
                <a:cxn ang="0">
                  <a:pos x="T4" y="T5"/>
                </a:cxn>
                <a:cxn ang="0">
                  <a:pos x="T6" y="T7"/>
                </a:cxn>
                <a:cxn ang="0">
                  <a:pos x="T8" y="T9"/>
                </a:cxn>
                <a:cxn ang="0">
                  <a:pos x="T10" y="T11"/>
                </a:cxn>
              </a:cxnLst>
              <a:rect l="0" t="0" r="r" b="b"/>
              <a:pathLst>
                <a:path w="2241" h="2233">
                  <a:moveTo>
                    <a:pt x="2240" y="1116"/>
                  </a:moveTo>
                  <a:lnTo>
                    <a:pt x="2240" y="1116"/>
                  </a:lnTo>
                  <a:cubicBezTo>
                    <a:pt x="2240" y="1728"/>
                    <a:pt x="1736" y="2232"/>
                    <a:pt x="1124" y="2232"/>
                  </a:cubicBezTo>
                  <a:cubicBezTo>
                    <a:pt x="504" y="2232"/>
                    <a:pt x="0" y="1728"/>
                    <a:pt x="0" y="1116"/>
                  </a:cubicBezTo>
                  <a:cubicBezTo>
                    <a:pt x="0" y="495"/>
                    <a:pt x="504" y="0"/>
                    <a:pt x="1124" y="0"/>
                  </a:cubicBezTo>
                  <a:cubicBezTo>
                    <a:pt x="1736" y="0"/>
                    <a:pt x="2240" y="495"/>
                    <a:pt x="2240" y="1116"/>
                  </a:cubicBezTo>
                </a:path>
              </a:pathLst>
            </a:custGeom>
            <a:grpFill/>
            <a:ln>
              <a:noFill/>
            </a:ln>
            <a:effectLst/>
          </p:spPr>
          <p:txBody>
            <a:bodyPr wrap="none" anchor="ctr"/>
            <a:lstStyle/>
            <a:p>
              <a:endParaRPr lang="es-MX" sz="900"/>
            </a:p>
          </p:txBody>
        </p:sp>
        <p:sp>
          <p:nvSpPr>
            <p:cNvPr id="28" name="Freeform 63">
              <a:extLst>
                <a:ext uri="{FF2B5EF4-FFF2-40B4-BE49-F238E27FC236}">
                  <a16:creationId xmlns:a16="http://schemas.microsoft.com/office/drawing/2014/main" id="{43567A14-232B-D247-B517-3ED25730A37D}"/>
                </a:ext>
              </a:extLst>
            </p:cNvPr>
            <p:cNvSpPr>
              <a:spLocks noChangeArrowheads="1"/>
            </p:cNvSpPr>
            <p:nvPr/>
          </p:nvSpPr>
          <p:spPr bwMode="auto">
            <a:xfrm>
              <a:off x="5535801" y="14620637"/>
              <a:ext cx="828285" cy="1154583"/>
            </a:xfrm>
            <a:custGeom>
              <a:avLst/>
              <a:gdLst>
                <a:gd name="T0" fmla="*/ 256 w 290"/>
                <a:gd name="T1" fmla="*/ 196 h 404"/>
                <a:gd name="T2" fmla="*/ 20 w 290"/>
                <a:gd name="T3" fmla="*/ 196 h 404"/>
                <a:gd name="T4" fmla="*/ 57 w 290"/>
                <a:gd name="T5" fmla="*/ 395 h 404"/>
                <a:gd name="T6" fmla="*/ 220 w 290"/>
                <a:gd name="T7" fmla="*/ 403 h 404"/>
                <a:gd name="T8" fmla="*/ 264 w 290"/>
                <a:gd name="T9" fmla="*/ 204 h 404"/>
                <a:gd name="T10" fmla="*/ 256 w 290"/>
                <a:gd name="T11" fmla="*/ 196 h 404"/>
                <a:gd name="T12" fmla="*/ 211 w 290"/>
                <a:gd name="T13" fmla="*/ 387 h 404"/>
                <a:gd name="T14" fmla="*/ 36 w 290"/>
                <a:gd name="T15" fmla="*/ 212 h 404"/>
                <a:gd name="T16" fmla="*/ 211 w 290"/>
                <a:gd name="T17" fmla="*/ 387 h 404"/>
                <a:gd name="T18" fmla="*/ 12 w 290"/>
                <a:gd name="T19" fmla="*/ 73 h 404"/>
                <a:gd name="T20" fmla="*/ 0 w 290"/>
                <a:gd name="T21" fmla="*/ 33 h 404"/>
                <a:gd name="T22" fmla="*/ 8 w 290"/>
                <a:gd name="T23" fmla="*/ 20 h 404"/>
                <a:gd name="T24" fmla="*/ 81 w 290"/>
                <a:gd name="T25" fmla="*/ 4 h 404"/>
                <a:gd name="T26" fmla="*/ 102 w 290"/>
                <a:gd name="T27" fmla="*/ 73 h 404"/>
                <a:gd name="T28" fmla="*/ 85 w 290"/>
                <a:gd name="T29" fmla="*/ 78 h 404"/>
                <a:gd name="T30" fmla="*/ 20 w 290"/>
                <a:gd name="T31" fmla="*/ 37 h 404"/>
                <a:gd name="T32" fmla="*/ 28 w 290"/>
                <a:gd name="T33" fmla="*/ 61 h 404"/>
                <a:gd name="T34" fmla="*/ 36 w 290"/>
                <a:gd name="T35" fmla="*/ 65 h 404"/>
                <a:gd name="T36" fmla="*/ 32 w 290"/>
                <a:gd name="T37" fmla="*/ 73 h 404"/>
                <a:gd name="T38" fmla="*/ 32 w 290"/>
                <a:gd name="T39" fmla="*/ 78 h 404"/>
                <a:gd name="T40" fmla="*/ 49 w 290"/>
                <a:gd name="T41" fmla="*/ 86 h 404"/>
                <a:gd name="T42" fmla="*/ 57 w 290"/>
                <a:gd name="T43" fmla="*/ 90 h 404"/>
                <a:gd name="T44" fmla="*/ 53 w 290"/>
                <a:gd name="T45" fmla="*/ 102 h 404"/>
                <a:gd name="T46" fmla="*/ 40 w 290"/>
                <a:gd name="T47" fmla="*/ 118 h 404"/>
                <a:gd name="T48" fmla="*/ 45 w 290"/>
                <a:gd name="T49" fmla="*/ 118 h 404"/>
                <a:gd name="T50" fmla="*/ 49 w 290"/>
                <a:gd name="T51" fmla="*/ 134 h 404"/>
                <a:gd name="T52" fmla="*/ 49 w 290"/>
                <a:gd name="T53" fmla="*/ 134 h 404"/>
                <a:gd name="T54" fmla="*/ 53 w 290"/>
                <a:gd name="T55" fmla="*/ 183 h 404"/>
                <a:gd name="T56" fmla="*/ 40 w 290"/>
                <a:gd name="T57" fmla="*/ 179 h 404"/>
                <a:gd name="T58" fmla="*/ 28 w 290"/>
                <a:gd name="T59" fmla="*/ 130 h 404"/>
                <a:gd name="T60" fmla="*/ 20 w 290"/>
                <a:gd name="T61" fmla="*/ 106 h 404"/>
                <a:gd name="T62" fmla="*/ 20 w 290"/>
                <a:gd name="T63" fmla="*/ 102 h 404"/>
                <a:gd name="T64" fmla="*/ 110 w 290"/>
                <a:gd name="T65" fmla="*/ 73 h 404"/>
                <a:gd name="T66" fmla="*/ 110 w 290"/>
                <a:gd name="T67" fmla="*/ 175 h 404"/>
                <a:gd name="T68" fmla="*/ 126 w 290"/>
                <a:gd name="T69" fmla="*/ 175 h 404"/>
                <a:gd name="T70" fmla="*/ 163 w 290"/>
                <a:gd name="T71" fmla="*/ 78 h 404"/>
                <a:gd name="T72" fmla="*/ 171 w 290"/>
                <a:gd name="T73" fmla="*/ 183 h 404"/>
                <a:gd name="T74" fmla="*/ 179 w 290"/>
                <a:gd name="T75" fmla="*/ 29 h 404"/>
                <a:gd name="T76" fmla="*/ 118 w 290"/>
                <a:gd name="T77" fmla="*/ 20 h 404"/>
                <a:gd name="T78" fmla="*/ 110 w 290"/>
                <a:gd name="T79" fmla="*/ 69 h 404"/>
                <a:gd name="T80" fmla="*/ 110 w 290"/>
                <a:gd name="T81" fmla="*/ 73 h 404"/>
                <a:gd name="T82" fmla="*/ 163 w 290"/>
                <a:gd name="T83" fmla="*/ 37 h 404"/>
                <a:gd name="T84" fmla="*/ 126 w 290"/>
                <a:gd name="T85" fmla="*/ 61 h 404"/>
                <a:gd name="T86" fmla="*/ 163 w 290"/>
                <a:gd name="T87" fmla="*/ 37 h 404"/>
                <a:gd name="T88" fmla="*/ 289 w 290"/>
                <a:gd name="T89" fmla="*/ 73 h 404"/>
                <a:gd name="T90" fmla="*/ 289 w 290"/>
                <a:gd name="T91" fmla="*/ 69 h 404"/>
                <a:gd name="T92" fmla="*/ 277 w 290"/>
                <a:gd name="T93" fmla="*/ 0 h 404"/>
                <a:gd name="T94" fmla="*/ 224 w 290"/>
                <a:gd name="T95" fmla="*/ 41 h 404"/>
                <a:gd name="T96" fmla="*/ 224 w 290"/>
                <a:gd name="T97" fmla="*/ 45 h 404"/>
                <a:gd name="T98" fmla="*/ 220 w 290"/>
                <a:gd name="T99" fmla="*/ 45 h 404"/>
                <a:gd name="T100" fmla="*/ 195 w 290"/>
                <a:gd name="T101" fmla="*/ 122 h 404"/>
                <a:gd name="T102" fmla="*/ 232 w 290"/>
                <a:gd name="T103" fmla="*/ 61 h 404"/>
                <a:gd name="T104" fmla="*/ 220 w 290"/>
                <a:gd name="T105" fmla="*/ 179 h 404"/>
                <a:gd name="T106" fmla="*/ 228 w 290"/>
                <a:gd name="T107" fmla="*/ 192 h 404"/>
                <a:gd name="T108" fmla="*/ 285 w 290"/>
                <a:gd name="T109" fmla="*/ 73 h 404"/>
                <a:gd name="T110" fmla="*/ 289 w 290"/>
                <a:gd name="T111" fmla="*/ 73 h 404"/>
                <a:gd name="T112" fmla="*/ 244 w 290"/>
                <a:gd name="T113" fmla="*/ 45 h 404"/>
                <a:gd name="T114" fmla="*/ 268 w 290"/>
                <a:gd name="T115" fmla="*/ 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0" h="404">
                  <a:moveTo>
                    <a:pt x="256" y="196"/>
                  </a:moveTo>
                  <a:lnTo>
                    <a:pt x="256" y="196"/>
                  </a:lnTo>
                  <a:cubicBezTo>
                    <a:pt x="28" y="196"/>
                    <a:pt x="28" y="196"/>
                    <a:pt x="28" y="196"/>
                  </a:cubicBezTo>
                  <a:cubicBezTo>
                    <a:pt x="24" y="196"/>
                    <a:pt x="24" y="196"/>
                    <a:pt x="20" y="196"/>
                  </a:cubicBezTo>
                  <a:cubicBezTo>
                    <a:pt x="20" y="200"/>
                    <a:pt x="20" y="204"/>
                    <a:pt x="20" y="204"/>
                  </a:cubicBezTo>
                  <a:cubicBezTo>
                    <a:pt x="57" y="395"/>
                    <a:pt x="57" y="395"/>
                    <a:pt x="57" y="395"/>
                  </a:cubicBezTo>
                  <a:cubicBezTo>
                    <a:pt x="57" y="399"/>
                    <a:pt x="61" y="403"/>
                    <a:pt x="65" y="403"/>
                  </a:cubicBezTo>
                  <a:cubicBezTo>
                    <a:pt x="220" y="403"/>
                    <a:pt x="220" y="403"/>
                    <a:pt x="220" y="403"/>
                  </a:cubicBezTo>
                  <a:cubicBezTo>
                    <a:pt x="224" y="403"/>
                    <a:pt x="228" y="399"/>
                    <a:pt x="228" y="395"/>
                  </a:cubicBezTo>
                  <a:cubicBezTo>
                    <a:pt x="264" y="204"/>
                    <a:pt x="264" y="204"/>
                    <a:pt x="264" y="204"/>
                  </a:cubicBezTo>
                  <a:cubicBezTo>
                    <a:pt x="268" y="204"/>
                    <a:pt x="264" y="200"/>
                    <a:pt x="264" y="196"/>
                  </a:cubicBezTo>
                  <a:cubicBezTo>
                    <a:pt x="264" y="196"/>
                    <a:pt x="260" y="196"/>
                    <a:pt x="256" y="196"/>
                  </a:cubicBezTo>
                  <a:close/>
                  <a:moveTo>
                    <a:pt x="211" y="387"/>
                  </a:moveTo>
                  <a:lnTo>
                    <a:pt x="211" y="387"/>
                  </a:lnTo>
                  <a:cubicBezTo>
                    <a:pt x="73" y="387"/>
                    <a:pt x="73" y="387"/>
                    <a:pt x="73" y="387"/>
                  </a:cubicBezTo>
                  <a:cubicBezTo>
                    <a:pt x="36" y="212"/>
                    <a:pt x="36" y="212"/>
                    <a:pt x="36" y="212"/>
                  </a:cubicBezTo>
                  <a:cubicBezTo>
                    <a:pt x="248" y="212"/>
                    <a:pt x="248" y="212"/>
                    <a:pt x="248" y="212"/>
                  </a:cubicBezTo>
                  <a:lnTo>
                    <a:pt x="211" y="387"/>
                  </a:lnTo>
                  <a:close/>
                  <a:moveTo>
                    <a:pt x="12" y="73"/>
                  </a:moveTo>
                  <a:lnTo>
                    <a:pt x="12" y="73"/>
                  </a:lnTo>
                  <a:lnTo>
                    <a:pt x="12" y="73"/>
                  </a:lnTo>
                  <a:cubicBezTo>
                    <a:pt x="0" y="33"/>
                    <a:pt x="0" y="33"/>
                    <a:pt x="0" y="33"/>
                  </a:cubicBezTo>
                  <a:cubicBezTo>
                    <a:pt x="0" y="29"/>
                    <a:pt x="0" y="29"/>
                    <a:pt x="4" y="25"/>
                  </a:cubicBezTo>
                  <a:cubicBezTo>
                    <a:pt x="4" y="25"/>
                    <a:pt x="4" y="20"/>
                    <a:pt x="8" y="20"/>
                  </a:cubicBezTo>
                  <a:cubicBezTo>
                    <a:pt x="73" y="4"/>
                    <a:pt x="73" y="4"/>
                    <a:pt x="73" y="4"/>
                  </a:cubicBezTo>
                  <a:cubicBezTo>
                    <a:pt x="77" y="4"/>
                    <a:pt x="81" y="4"/>
                    <a:pt x="81" y="4"/>
                  </a:cubicBezTo>
                  <a:cubicBezTo>
                    <a:pt x="85" y="4"/>
                    <a:pt x="85" y="8"/>
                    <a:pt x="85" y="8"/>
                  </a:cubicBezTo>
                  <a:cubicBezTo>
                    <a:pt x="102" y="73"/>
                    <a:pt x="102" y="73"/>
                    <a:pt x="102" y="73"/>
                  </a:cubicBezTo>
                  <a:cubicBezTo>
                    <a:pt x="106" y="78"/>
                    <a:pt x="102" y="82"/>
                    <a:pt x="97" y="82"/>
                  </a:cubicBezTo>
                  <a:cubicBezTo>
                    <a:pt x="93" y="82"/>
                    <a:pt x="89" y="82"/>
                    <a:pt x="85" y="78"/>
                  </a:cubicBezTo>
                  <a:cubicBezTo>
                    <a:pt x="73" y="20"/>
                    <a:pt x="73" y="20"/>
                    <a:pt x="73" y="20"/>
                  </a:cubicBezTo>
                  <a:cubicBezTo>
                    <a:pt x="20" y="37"/>
                    <a:pt x="20" y="37"/>
                    <a:pt x="20" y="37"/>
                  </a:cubicBezTo>
                  <a:cubicBezTo>
                    <a:pt x="24" y="61"/>
                    <a:pt x="24" y="61"/>
                    <a:pt x="24" y="61"/>
                  </a:cubicBezTo>
                  <a:lnTo>
                    <a:pt x="28" y="61"/>
                  </a:lnTo>
                  <a:lnTo>
                    <a:pt x="28" y="61"/>
                  </a:lnTo>
                  <a:cubicBezTo>
                    <a:pt x="32" y="57"/>
                    <a:pt x="36" y="61"/>
                    <a:pt x="36" y="65"/>
                  </a:cubicBezTo>
                  <a:cubicBezTo>
                    <a:pt x="36" y="69"/>
                    <a:pt x="36" y="73"/>
                    <a:pt x="32" y="73"/>
                  </a:cubicBezTo>
                  <a:lnTo>
                    <a:pt x="32" y="73"/>
                  </a:lnTo>
                  <a:lnTo>
                    <a:pt x="32" y="73"/>
                  </a:lnTo>
                  <a:cubicBezTo>
                    <a:pt x="32" y="78"/>
                    <a:pt x="32" y="78"/>
                    <a:pt x="32" y="78"/>
                  </a:cubicBezTo>
                  <a:cubicBezTo>
                    <a:pt x="32" y="90"/>
                    <a:pt x="32" y="90"/>
                    <a:pt x="32" y="90"/>
                  </a:cubicBezTo>
                  <a:cubicBezTo>
                    <a:pt x="49" y="86"/>
                    <a:pt x="49" y="86"/>
                    <a:pt x="49" y="86"/>
                  </a:cubicBezTo>
                  <a:lnTo>
                    <a:pt x="49" y="86"/>
                  </a:lnTo>
                  <a:cubicBezTo>
                    <a:pt x="53" y="86"/>
                    <a:pt x="57" y="86"/>
                    <a:pt x="57" y="90"/>
                  </a:cubicBezTo>
                  <a:cubicBezTo>
                    <a:pt x="57" y="94"/>
                    <a:pt x="57" y="102"/>
                    <a:pt x="53" y="102"/>
                  </a:cubicBezTo>
                  <a:lnTo>
                    <a:pt x="53" y="102"/>
                  </a:lnTo>
                  <a:cubicBezTo>
                    <a:pt x="45" y="102"/>
                    <a:pt x="40" y="106"/>
                    <a:pt x="40" y="106"/>
                  </a:cubicBezTo>
                  <a:cubicBezTo>
                    <a:pt x="40" y="118"/>
                    <a:pt x="40" y="118"/>
                    <a:pt x="40" y="118"/>
                  </a:cubicBezTo>
                  <a:cubicBezTo>
                    <a:pt x="45" y="118"/>
                    <a:pt x="45" y="118"/>
                    <a:pt x="45" y="118"/>
                  </a:cubicBezTo>
                  <a:lnTo>
                    <a:pt x="45" y="118"/>
                  </a:lnTo>
                  <a:cubicBezTo>
                    <a:pt x="49" y="118"/>
                    <a:pt x="53" y="118"/>
                    <a:pt x="53" y="122"/>
                  </a:cubicBezTo>
                  <a:cubicBezTo>
                    <a:pt x="57" y="130"/>
                    <a:pt x="53" y="130"/>
                    <a:pt x="49" y="134"/>
                  </a:cubicBezTo>
                  <a:lnTo>
                    <a:pt x="49" y="134"/>
                  </a:lnTo>
                  <a:lnTo>
                    <a:pt x="49" y="134"/>
                  </a:lnTo>
                  <a:cubicBezTo>
                    <a:pt x="57" y="175"/>
                    <a:pt x="57" y="175"/>
                    <a:pt x="57" y="175"/>
                  </a:cubicBezTo>
                  <a:cubicBezTo>
                    <a:pt x="61" y="179"/>
                    <a:pt x="57" y="183"/>
                    <a:pt x="53" y="183"/>
                  </a:cubicBezTo>
                  <a:lnTo>
                    <a:pt x="49" y="183"/>
                  </a:lnTo>
                  <a:cubicBezTo>
                    <a:pt x="45" y="183"/>
                    <a:pt x="45" y="183"/>
                    <a:pt x="40" y="179"/>
                  </a:cubicBezTo>
                  <a:cubicBezTo>
                    <a:pt x="28" y="130"/>
                    <a:pt x="28" y="130"/>
                    <a:pt x="28" y="130"/>
                  </a:cubicBezTo>
                  <a:lnTo>
                    <a:pt x="28" y="130"/>
                  </a:lnTo>
                  <a:lnTo>
                    <a:pt x="28" y="130"/>
                  </a:lnTo>
                  <a:cubicBezTo>
                    <a:pt x="20" y="106"/>
                    <a:pt x="20" y="106"/>
                    <a:pt x="20" y="106"/>
                  </a:cubicBezTo>
                  <a:cubicBezTo>
                    <a:pt x="20" y="102"/>
                    <a:pt x="20" y="102"/>
                    <a:pt x="20" y="102"/>
                  </a:cubicBezTo>
                  <a:lnTo>
                    <a:pt x="20" y="102"/>
                  </a:lnTo>
                  <a:cubicBezTo>
                    <a:pt x="12" y="73"/>
                    <a:pt x="12" y="73"/>
                    <a:pt x="12" y="73"/>
                  </a:cubicBezTo>
                  <a:close/>
                  <a:moveTo>
                    <a:pt x="110" y="73"/>
                  </a:moveTo>
                  <a:lnTo>
                    <a:pt x="110" y="73"/>
                  </a:lnTo>
                  <a:cubicBezTo>
                    <a:pt x="110" y="175"/>
                    <a:pt x="110" y="175"/>
                    <a:pt x="110" y="175"/>
                  </a:cubicBezTo>
                  <a:cubicBezTo>
                    <a:pt x="110" y="179"/>
                    <a:pt x="114" y="183"/>
                    <a:pt x="118" y="183"/>
                  </a:cubicBezTo>
                  <a:cubicBezTo>
                    <a:pt x="122" y="183"/>
                    <a:pt x="126" y="179"/>
                    <a:pt x="126" y="175"/>
                  </a:cubicBezTo>
                  <a:cubicBezTo>
                    <a:pt x="126" y="78"/>
                    <a:pt x="126" y="78"/>
                    <a:pt x="126" y="78"/>
                  </a:cubicBezTo>
                  <a:cubicBezTo>
                    <a:pt x="163" y="78"/>
                    <a:pt x="163" y="78"/>
                    <a:pt x="163" y="78"/>
                  </a:cubicBezTo>
                  <a:cubicBezTo>
                    <a:pt x="163" y="175"/>
                    <a:pt x="163" y="175"/>
                    <a:pt x="163" y="175"/>
                  </a:cubicBezTo>
                  <a:cubicBezTo>
                    <a:pt x="163" y="179"/>
                    <a:pt x="167" y="183"/>
                    <a:pt x="171" y="183"/>
                  </a:cubicBezTo>
                  <a:cubicBezTo>
                    <a:pt x="175" y="183"/>
                    <a:pt x="179" y="179"/>
                    <a:pt x="179" y="175"/>
                  </a:cubicBezTo>
                  <a:cubicBezTo>
                    <a:pt x="179" y="29"/>
                    <a:pt x="179" y="29"/>
                    <a:pt x="179" y="29"/>
                  </a:cubicBezTo>
                  <a:cubicBezTo>
                    <a:pt x="179" y="25"/>
                    <a:pt x="175" y="20"/>
                    <a:pt x="171" y="20"/>
                  </a:cubicBezTo>
                  <a:cubicBezTo>
                    <a:pt x="118" y="20"/>
                    <a:pt x="118" y="20"/>
                    <a:pt x="118" y="20"/>
                  </a:cubicBezTo>
                  <a:cubicBezTo>
                    <a:pt x="114" y="20"/>
                    <a:pt x="110" y="25"/>
                    <a:pt x="110" y="29"/>
                  </a:cubicBezTo>
                  <a:cubicBezTo>
                    <a:pt x="110" y="69"/>
                    <a:pt x="110" y="69"/>
                    <a:pt x="110" y="69"/>
                  </a:cubicBezTo>
                  <a:lnTo>
                    <a:pt x="110" y="69"/>
                  </a:lnTo>
                  <a:lnTo>
                    <a:pt x="110" y="73"/>
                  </a:lnTo>
                  <a:close/>
                  <a:moveTo>
                    <a:pt x="163" y="37"/>
                  </a:moveTo>
                  <a:lnTo>
                    <a:pt x="163" y="37"/>
                  </a:lnTo>
                  <a:cubicBezTo>
                    <a:pt x="163" y="61"/>
                    <a:pt x="163" y="61"/>
                    <a:pt x="163" y="61"/>
                  </a:cubicBezTo>
                  <a:cubicBezTo>
                    <a:pt x="126" y="61"/>
                    <a:pt x="126" y="61"/>
                    <a:pt x="126" y="61"/>
                  </a:cubicBezTo>
                  <a:cubicBezTo>
                    <a:pt x="126" y="37"/>
                    <a:pt x="126" y="37"/>
                    <a:pt x="126" y="37"/>
                  </a:cubicBezTo>
                  <a:lnTo>
                    <a:pt x="163" y="37"/>
                  </a:lnTo>
                  <a:close/>
                  <a:moveTo>
                    <a:pt x="289" y="73"/>
                  </a:moveTo>
                  <a:lnTo>
                    <a:pt x="289" y="73"/>
                  </a:lnTo>
                  <a:cubicBezTo>
                    <a:pt x="289" y="69"/>
                    <a:pt x="289" y="69"/>
                    <a:pt x="289" y="69"/>
                  </a:cubicBezTo>
                  <a:lnTo>
                    <a:pt x="289" y="69"/>
                  </a:lnTo>
                  <a:cubicBezTo>
                    <a:pt x="285" y="8"/>
                    <a:pt x="285" y="8"/>
                    <a:pt x="285" y="8"/>
                  </a:cubicBezTo>
                  <a:cubicBezTo>
                    <a:pt x="285" y="4"/>
                    <a:pt x="281" y="4"/>
                    <a:pt x="277" y="0"/>
                  </a:cubicBezTo>
                  <a:cubicBezTo>
                    <a:pt x="277" y="0"/>
                    <a:pt x="273" y="0"/>
                    <a:pt x="268" y="4"/>
                  </a:cubicBezTo>
                  <a:cubicBezTo>
                    <a:pt x="224" y="41"/>
                    <a:pt x="224" y="41"/>
                    <a:pt x="224" y="41"/>
                  </a:cubicBezTo>
                  <a:lnTo>
                    <a:pt x="224" y="41"/>
                  </a:lnTo>
                  <a:lnTo>
                    <a:pt x="224" y="45"/>
                  </a:lnTo>
                  <a:lnTo>
                    <a:pt x="220" y="45"/>
                  </a:lnTo>
                  <a:lnTo>
                    <a:pt x="220" y="45"/>
                  </a:lnTo>
                  <a:cubicBezTo>
                    <a:pt x="191" y="114"/>
                    <a:pt x="191" y="114"/>
                    <a:pt x="191" y="114"/>
                  </a:cubicBezTo>
                  <a:cubicBezTo>
                    <a:pt x="191" y="118"/>
                    <a:pt x="191" y="122"/>
                    <a:pt x="195" y="122"/>
                  </a:cubicBezTo>
                  <a:cubicBezTo>
                    <a:pt x="199" y="126"/>
                    <a:pt x="203" y="122"/>
                    <a:pt x="207" y="118"/>
                  </a:cubicBezTo>
                  <a:cubicBezTo>
                    <a:pt x="232" y="61"/>
                    <a:pt x="232" y="61"/>
                    <a:pt x="232" y="61"/>
                  </a:cubicBezTo>
                  <a:cubicBezTo>
                    <a:pt x="268" y="73"/>
                    <a:pt x="268" y="73"/>
                    <a:pt x="268" y="73"/>
                  </a:cubicBezTo>
                  <a:cubicBezTo>
                    <a:pt x="220" y="179"/>
                    <a:pt x="220" y="179"/>
                    <a:pt x="220" y="179"/>
                  </a:cubicBezTo>
                  <a:cubicBezTo>
                    <a:pt x="220" y="183"/>
                    <a:pt x="220" y="187"/>
                    <a:pt x="224" y="192"/>
                  </a:cubicBezTo>
                  <a:cubicBezTo>
                    <a:pt x="228" y="192"/>
                    <a:pt x="228" y="192"/>
                    <a:pt x="228" y="192"/>
                  </a:cubicBezTo>
                  <a:cubicBezTo>
                    <a:pt x="232" y="192"/>
                    <a:pt x="236" y="192"/>
                    <a:pt x="236" y="187"/>
                  </a:cubicBezTo>
                  <a:cubicBezTo>
                    <a:pt x="285" y="73"/>
                    <a:pt x="285" y="73"/>
                    <a:pt x="285" y="73"/>
                  </a:cubicBezTo>
                  <a:lnTo>
                    <a:pt x="285" y="73"/>
                  </a:lnTo>
                  <a:cubicBezTo>
                    <a:pt x="285" y="73"/>
                    <a:pt x="285" y="73"/>
                    <a:pt x="289" y="73"/>
                  </a:cubicBezTo>
                  <a:close/>
                  <a:moveTo>
                    <a:pt x="244" y="45"/>
                  </a:moveTo>
                  <a:lnTo>
                    <a:pt x="244" y="45"/>
                  </a:lnTo>
                  <a:cubicBezTo>
                    <a:pt x="268" y="25"/>
                    <a:pt x="268" y="25"/>
                    <a:pt x="268" y="25"/>
                  </a:cubicBezTo>
                  <a:cubicBezTo>
                    <a:pt x="268" y="57"/>
                    <a:pt x="268" y="57"/>
                    <a:pt x="268" y="57"/>
                  </a:cubicBezTo>
                  <a:lnTo>
                    <a:pt x="244" y="45"/>
                  </a:lnTo>
                  <a:close/>
                </a:path>
              </a:pathLst>
            </a:custGeom>
            <a:grpFill/>
            <a:ln>
              <a:noFill/>
            </a:ln>
            <a:effectLst/>
          </p:spPr>
          <p:txBody>
            <a:bodyPr wrap="none" anchor="ctr"/>
            <a:lstStyle/>
            <a:p>
              <a:endParaRPr lang="es-MX" sz="1512"/>
            </a:p>
          </p:txBody>
        </p:sp>
      </p:grpSp>
      <p:sp>
        <p:nvSpPr>
          <p:cNvPr id="23" name="Freeform 295">
            <a:extLst>
              <a:ext uri="{FF2B5EF4-FFF2-40B4-BE49-F238E27FC236}">
                <a16:creationId xmlns:a16="http://schemas.microsoft.com/office/drawing/2014/main" id="{436C48EF-618A-6E45-A23C-45AE33192994}"/>
              </a:ext>
            </a:extLst>
          </p:cNvPr>
          <p:cNvSpPr>
            <a:spLocks noChangeArrowheads="1"/>
          </p:cNvSpPr>
          <p:nvPr/>
        </p:nvSpPr>
        <p:spPr bwMode="auto">
          <a:xfrm>
            <a:off x="1060876" y="4396879"/>
            <a:ext cx="866494" cy="866494"/>
          </a:xfrm>
          <a:custGeom>
            <a:avLst/>
            <a:gdLst>
              <a:gd name="T0" fmla="*/ 2231 w 2232"/>
              <a:gd name="T1" fmla="*/ 1115 h 2232"/>
              <a:gd name="T2" fmla="*/ 2231 w 2232"/>
              <a:gd name="T3" fmla="*/ 1115 h 2232"/>
              <a:gd name="T4" fmla="*/ 1115 w 2232"/>
              <a:gd name="T5" fmla="*/ 2231 h 2232"/>
              <a:gd name="T6" fmla="*/ 0 w 2232"/>
              <a:gd name="T7" fmla="*/ 1115 h 2232"/>
              <a:gd name="T8" fmla="*/ 1115 w 2232"/>
              <a:gd name="T9" fmla="*/ 0 h 2232"/>
              <a:gd name="T10" fmla="*/ 2231 w 2232"/>
              <a:gd name="T11" fmla="*/ 1115 h 2232"/>
            </a:gdLst>
            <a:ahLst/>
            <a:cxnLst>
              <a:cxn ang="0">
                <a:pos x="T0" y="T1"/>
              </a:cxn>
              <a:cxn ang="0">
                <a:pos x="T2" y="T3"/>
              </a:cxn>
              <a:cxn ang="0">
                <a:pos x="T4" y="T5"/>
              </a:cxn>
              <a:cxn ang="0">
                <a:pos x="T6" y="T7"/>
              </a:cxn>
              <a:cxn ang="0">
                <a:pos x="T8" y="T9"/>
              </a:cxn>
              <a:cxn ang="0">
                <a:pos x="T10" y="T11"/>
              </a:cxn>
            </a:cxnLst>
            <a:rect l="0" t="0" r="r" b="b"/>
            <a:pathLst>
              <a:path w="2232" h="2232">
                <a:moveTo>
                  <a:pt x="2231" y="1115"/>
                </a:moveTo>
                <a:lnTo>
                  <a:pt x="2231" y="1115"/>
                </a:lnTo>
                <a:cubicBezTo>
                  <a:pt x="2231" y="1727"/>
                  <a:pt x="1727" y="2231"/>
                  <a:pt x="1115" y="2231"/>
                </a:cubicBezTo>
                <a:cubicBezTo>
                  <a:pt x="504" y="2231"/>
                  <a:pt x="0" y="1727"/>
                  <a:pt x="0" y="1115"/>
                </a:cubicBezTo>
                <a:cubicBezTo>
                  <a:pt x="0" y="495"/>
                  <a:pt x="504" y="0"/>
                  <a:pt x="1115" y="0"/>
                </a:cubicBezTo>
                <a:cubicBezTo>
                  <a:pt x="1727" y="0"/>
                  <a:pt x="2231" y="495"/>
                  <a:pt x="2231" y="1115"/>
                </a:cubicBezTo>
              </a:path>
            </a:pathLst>
          </a:custGeom>
          <a:solidFill>
            <a:schemeClr val="accent2">
              <a:lumMod val="75000"/>
            </a:schemeClr>
          </a:solidFill>
          <a:ln>
            <a:noFill/>
          </a:ln>
          <a:effectLst/>
        </p:spPr>
        <p:txBody>
          <a:bodyPr wrap="none" anchor="ctr"/>
          <a:lstStyle/>
          <a:p>
            <a:endParaRPr lang="es-MX" sz="900"/>
          </a:p>
        </p:txBody>
      </p:sp>
      <p:sp>
        <p:nvSpPr>
          <p:cNvPr id="30" name="TextBox 29">
            <a:extLst>
              <a:ext uri="{FF2B5EF4-FFF2-40B4-BE49-F238E27FC236}">
                <a16:creationId xmlns:a16="http://schemas.microsoft.com/office/drawing/2014/main" id="{50FAC8C3-884D-FB46-9CD1-D429E7012613}"/>
              </a:ext>
            </a:extLst>
          </p:cNvPr>
          <p:cNvSpPr txBox="1"/>
          <p:nvPr/>
        </p:nvSpPr>
        <p:spPr>
          <a:xfrm>
            <a:off x="2081231" y="1913806"/>
            <a:ext cx="1662424" cy="1094787"/>
          </a:xfrm>
          <a:prstGeom prst="rect">
            <a:avLst/>
          </a:prstGeom>
          <a:noFill/>
        </p:spPr>
        <p:txBody>
          <a:bodyPr wrap="square" rtlCol="0">
            <a:spAutoFit/>
          </a:bodyPr>
          <a:lstStyle/>
          <a:p>
            <a:pPr>
              <a:lnSpc>
                <a:spcPts val="2040"/>
              </a:lnSpc>
            </a:pPr>
            <a:r>
              <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Improving the reliability &amp; validity of evaluations</a:t>
            </a:r>
          </a:p>
        </p:txBody>
      </p:sp>
      <p:sp>
        <p:nvSpPr>
          <p:cNvPr id="31" name="TextBox 30">
            <a:extLst>
              <a:ext uri="{FF2B5EF4-FFF2-40B4-BE49-F238E27FC236}">
                <a16:creationId xmlns:a16="http://schemas.microsoft.com/office/drawing/2014/main" id="{11364788-A9B0-8F49-9868-0DAF7EF2BFE0}"/>
              </a:ext>
            </a:extLst>
          </p:cNvPr>
          <p:cNvSpPr txBox="1"/>
          <p:nvPr/>
        </p:nvSpPr>
        <p:spPr>
          <a:xfrm>
            <a:off x="2081231" y="4304502"/>
            <a:ext cx="1662424" cy="838306"/>
          </a:xfrm>
          <a:prstGeom prst="rect">
            <a:avLst/>
          </a:prstGeom>
          <a:noFill/>
        </p:spPr>
        <p:txBody>
          <a:bodyPr wrap="square" rtlCol="0">
            <a:spAutoFit/>
          </a:bodyPr>
          <a:lstStyle/>
          <a:p>
            <a:pPr>
              <a:lnSpc>
                <a:spcPts val="2040"/>
              </a:lnSpc>
            </a:pPr>
            <a:r>
              <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Avoiding discrimination in evaluations</a:t>
            </a:r>
          </a:p>
        </p:txBody>
      </p:sp>
      <p:sp>
        <p:nvSpPr>
          <p:cNvPr id="3" name="Text Placeholder 2">
            <a:extLst>
              <a:ext uri="{FF2B5EF4-FFF2-40B4-BE49-F238E27FC236}">
                <a16:creationId xmlns:a16="http://schemas.microsoft.com/office/drawing/2014/main" id="{2F4F80A1-7999-4A9E-B382-512800C43009}"/>
              </a:ext>
            </a:extLst>
          </p:cNvPr>
          <p:cNvSpPr>
            <a:spLocks noGrp="1"/>
          </p:cNvSpPr>
          <p:nvPr>
            <p:ph type="body" sz="quarter" idx="13"/>
          </p:nvPr>
        </p:nvSpPr>
        <p:spPr/>
        <p:txBody>
          <a:bodyPr/>
          <a:lstStyle/>
          <a:p>
            <a:r>
              <a:rPr lang="en-US" sz="3200" dirty="0"/>
              <a:t>T.PM.1 Implement a comprehensive evaluation system.</a:t>
            </a:r>
          </a:p>
        </p:txBody>
      </p:sp>
      <p:pic>
        <p:nvPicPr>
          <p:cNvPr id="11" name="Graphic 10" descr="Weights Uneven outline">
            <a:extLst>
              <a:ext uri="{FF2B5EF4-FFF2-40B4-BE49-F238E27FC236}">
                <a16:creationId xmlns:a16="http://schemas.microsoft.com/office/drawing/2014/main" id="{4BBD75BA-84FA-4E1C-A54F-C3D4EAC9258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9803" y="4555806"/>
            <a:ext cx="548640" cy="548640"/>
          </a:xfrm>
          <a:prstGeom prst="rect">
            <a:avLst/>
          </a:prstGeom>
        </p:spPr>
      </p:pic>
      <p:pic>
        <p:nvPicPr>
          <p:cNvPr id="24" name="Graphic 23" descr="Checklist outline">
            <a:extLst>
              <a:ext uri="{FF2B5EF4-FFF2-40B4-BE49-F238E27FC236}">
                <a16:creationId xmlns:a16="http://schemas.microsoft.com/office/drawing/2014/main" id="{A8D0B91B-EDD4-4B01-B008-1E6AE99FB3F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09455" y="2186879"/>
            <a:ext cx="548640" cy="548640"/>
          </a:xfrm>
          <a:prstGeom prst="rect">
            <a:avLst/>
          </a:prstGeom>
        </p:spPr>
      </p:pic>
      <p:sp>
        <p:nvSpPr>
          <p:cNvPr id="32" name="Oval 31">
            <a:extLst>
              <a:ext uri="{FF2B5EF4-FFF2-40B4-BE49-F238E27FC236}">
                <a16:creationId xmlns:a16="http://schemas.microsoft.com/office/drawing/2014/main" id="{857B050B-CA8C-4513-82EB-B7A4AA5A8CAC}"/>
              </a:ext>
            </a:extLst>
          </p:cNvPr>
          <p:cNvSpPr/>
          <p:nvPr/>
        </p:nvSpPr>
        <p:spPr>
          <a:xfrm>
            <a:off x="8482320" y="6062288"/>
            <a:ext cx="685800" cy="67083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33" name="Graphic 6" descr="Link with solid fill">
            <a:extLst>
              <a:ext uri="{FF2B5EF4-FFF2-40B4-BE49-F238E27FC236}">
                <a16:creationId xmlns:a16="http://schemas.microsoft.com/office/drawing/2014/main" id="{4EC24C2D-55B8-484C-9B16-6065C4111E4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550900" y="6123383"/>
            <a:ext cx="548640" cy="548640"/>
          </a:xfrm>
          <a:prstGeom prst="rect">
            <a:avLst/>
          </a:prstGeom>
        </p:spPr>
      </p:pic>
      <p:sp>
        <p:nvSpPr>
          <p:cNvPr id="34" name="TextBox 7">
            <a:extLst>
              <a:ext uri="{FF2B5EF4-FFF2-40B4-BE49-F238E27FC236}">
                <a16:creationId xmlns:a16="http://schemas.microsoft.com/office/drawing/2014/main" id="{27AFBFB6-9341-478E-911A-4A998B855A66}"/>
              </a:ext>
            </a:extLst>
          </p:cNvPr>
          <p:cNvSpPr txBox="1"/>
          <p:nvPr/>
        </p:nvSpPr>
        <p:spPr>
          <a:xfrm>
            <a:off x="9168121" y="6123383"/>
            <a:ext cx="2955054"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t>Linking HCLE Standards:</a:t>
            </a:r>
          </a:p>
          <a:p>
            <a:r>
              <a:rPr lang="en-US" sz="1400" dirty="0"/>
              <a:t>See also P.CI.3 Improve the HCMS</a:t>
            </a:r>
          </a:p>
        </p:txBody>
      </p:sp>
    </p:spTree>
    <p:extLst>
      <p:ext uri="{BB962C8B-B14F-4D97-AF65-F5344CB8AC3E}">
        <p14:creationId xmlns:p14="http://schemas.microsoft.com/office/powerpoint/2010/main" val="226971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Freeform 145">
            <a:extLst>
              <a:ext uri="{FF2B5EF4-FFF2-40B4-BE49-F238E27FC236}">
                <a16:creationId xmlns:a16="http://schemas.microsoft.com/office/drawing/2014/main" id="{0A4CE3FA-2F28-2B48-AFDF-E1F39A64666B}"/>
              </a:ext>
            </a:extLst>
          </p:cNvPr>
          <p:cNvSpPr>
            <a:spLocks noChangeArrowheads="1"/>
          </p:cNvSpPr>
          <p:nvPr/>
        </p:nvSpPr>
        <p:spPr bwMode="auto">
          <a:xfrm>
            <a:off x="782825" y="3083066"/>
            <a:ext cx="2504817" cy="2194105"/>
          </a:xfrm>
          <a:custGeom>
            <a:avLst/>
            <a:gdLst>
              <a:gd name="T0" fmla="*/ 3333 w 4621"/>
              <a:gd name="T1" fmla="*/ 0 h 4050"/>
              <a:gd name="T2" fmla="*/ 3333 w 4621"/>
              <a:gd name="T3" fmla="*/ 0 h 4050"/>
              <a:gd name="T4" fmla="*/ 1288 w 4621"/>
              <a:gd name="T5" fmla="*/ 0 h 4050"/>
              <a:gd name="T6" fmla="*/ 1067 w 4621"/>
              <a:gd name="T7" fmla="*/ 122 h 4050"/>
              <a:gd name="T8" fmla="*/ 41 w 4621"/>
              <a:gd name="T9" fmla="*/ 1897 h 4050"/>
              <a:gd name="T10" fmla="*/ 41 w 4621"/>
              <a:gd name="T11" fmla="*/ 2150 h 4050"/>
              <a:gd name="T12" fmla="*/ 1067 w 4621"/>
              <a:gd name="T13" fmla="*/ 3918 h 4050"/>
              <a:gd name="T14" fmla="*/ 1288 w 4621"/>
              <a:gd name="T15" fmla="*/ 4049 h 4050"/>
              <a:gd name="T16" fmla="*/ 3333 w 4621"/>
              <a:gd name="T17" fmla="*/ 4049 h 4050"/>
              <a:gd name="T18" fmla="*/ 3553 w 4621"/>
              <a:gd name="T19" fmla="*/ 3918 h 4050"/>
              <a:gd name="T20" fmla="*/ 4571 w 4621"/>
              <a:gd name="T21" fmla="*/ 2150 h 4050"/>
              <a:gd name="T22" fmla="*/ 4571 w 4621"/>
              <a:gd name="T23" fmla="*/ 1897 h 4050"/>
              <a:gd name="T24" fmla="*/ 3553 w 4621"/>
              <a:gd name="T25" fmla="*/ 122 h 4050"/>
              <a:gd name="T26" fmla="*/ 3333 w 4621"/>
              <a:gd name="T27" fmla="*/ 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0">
                <a:moveTo>
                  <a:pt x="3333" y="0"/>
                </a:moveTo>
                <a:lnTo>
                  <a:pt x="3333" y="0"/>
                </a:lnTo>
                <a:cubicBezTo>
                  <a:pt x="1288" y="0"/>
                  <a:pt x="1288" y="0"/>
                  <a:pt x="1288" y="0"/>
                </a:cubicBezTo>
                <a:cubicBezTo>
                  <a:pt x="1198" y="0"/>
                  <a:pt x="1108" y="49"/>
                  <a:pt x="1067" y="122"/>
                </a:cubicBezTo>
                <a:cubicBezTo>
                  <a:pt x="41" y="1897"/>
                  <a:pt x="41" y="1897"/>
                  <a:pt x="41" y="1897"/>
                </a:cubicBezTo>
                <a:cubicBezTo>
                  <a:pt x="0" y="1979"/>
                  <a:pt x="0" y="2068"/>
                  <a:pt x="41" y="2150"/>
                </a:cubicBezTo>
                <a:cubicBezTo>
                  <a:pt x="1067" y="3918"/>
                  <a:pt x="1067" y="3918"/>
                  <a:pt x="1067" y="3918"/>
                </a:cubicBezTo>
                <a:cubicBezTo>
                  <a:pt x="1108" y="3999"/>
                  <a:pt x="1198" y="4049"/>
                  <a:pt x="1288" y="4049"/>
                </a:cubicBezTo>
                <a:cubicBezTo>
                  <a:pt x="3333" y="4049"/>
                  <a:pt x="3333" y="4049"/>
                  <a:pt x="3333" y="4049"/>
                </a:cubicBezTo>
                <a:cubicBezTo>
                  <a:pt x="3422" y="4049"/>
                  <a:pt x="3504" y="3999"/>
                  <a:pt x="3553" y="3918"/>
                </a:cubicBezTo>
                <a:cubicBezTo>
                  <a:pt x="4571" y="2150"/>
                  <a:pt x="4571" y="2150"/>
                  <a:pt x="4571" y="2150"/>
                </a:cubicBezTo>
                <a:cubicBezTo>
                  <a:pt x="4620" y="2068"/>
                  <a:pt x="4620" y="1979"/>
                  <a:pt x="4571" y="1897"/>
                </a:cubicBezTo>
                <a:cubicBezTo>
                  <a:pt x="3553" y="122"/>
                  <a:pt x="3553" y="122"/>
                  <a:pt x="3553" y="122"/>
                </a:cubicBezTo>
                <a:cubicBezTo>
                  <a:pt x="3504" y="49"/>
                  <a:pt x="3422" y="0"/>
                  <a:pt x="3333" y="0"/>
                </a:cubicBezTo>
              </a:path>
            </a:pathLst>
          </a:custGeom>
          <a:solidFill>
            <a:schemeClr val="accent1"/>
          </a:solidFill>
          <a:ln>
            <a:noFill/>
          </a:ln>
          <a:effectLst/>
        </p:spPr>
        <p:txBody>
          <a:bodyPr wrap="none" anchor="ctr"/>
          <a:lstStyle/>
          <a:p>
            <a:endParaRPr lang="es-MX" sz="900"/>
          </a:p>
        </p:txBody>
      </p:sp>
      <p:sp>
        <p:nvSpPr>
          <p:cNvPr id="195" name="Freeform 146">
            <a:extLst>
              <a:ext uri="{FF2B5EF4-FFF2-40B4-BE49-F238E27FC236}">
                <a16:creationId xmlns:a16="http://schemas.microsoft.com/office/drawing/2014/main" id="{BD04CAA6-E47F-204E-9496-8CDF97BB3E12}"/>
              </a:ext>
            </a:extLst>
          </p:cNvPr>
          <p:cNvSpPr>
            <a:spLocks noChangeArrowheads="1"/>
          </p:cNvSpPr>
          <p:nvPr/>
        </p:nvSpPr>
        <p:spPr bwMode="auto">
          <a:xfrm>
            <a:off x="971643" y="3247983"/>
            <a:ext cx="2124792" cy="1869053"/>
          </a:xfrm>
          <a:custGeom>
            <a:avLst/>
            <a:gdLst>
              <a:gd name="T0" fmla="*/ 2812 w 3921"/>
              <a:gd name="T1" fmla="*/ 0 h 3447"/>
              <a:gd name="T2" fmla="*/ 2812 w 3921"/>
              <a:gd name="T3" fmla="*/ 0 h 3447"/>
              <a:gd name="T4" fmla="*/ 1109 w 3921"/>
              <a:gd name="T5" fmla="*/ 0 h 3447"/>
              <a:gd name="T6" fmla="*/ 889 w 3921"/>
              <a:gd name="T7" fmla="*/ 123 h 3447"/>
              <a:gd name="T8" fmla="*/ 41 w 3921"/>
              <a:gd name="T9" fmla="*/ 1596 h 3447"/>
              <a:gd name="T10" fmla="*/ 41 w 3921"/>
              <a:gd name="T11" fmla="*/ 1849 h 3447"/>
              <a:gd name="T12" fmla="*/ 889 w 3921"/>
              <a:gd name="T13" fmla="*/ 3316 h 3447"/>
              <a:gd name="T14" fmla="*/ 1109 w 3921"/>
              <a:gd name="T15" fmla="*/ 3446 h 3447"/>
              <a:gd name="T16" fmla="*/ 2812 w 3921"/>
              <a:gd name="T17" fmla="*/ 3446 h 3447"/>
              <a:gd name="T18" fmla="*/ 3024 w 3921"/>
              <a:gd name="T19" fmla="*/ 3316 h 3447"/>
              <a:gd name="T20" fmla="*/ 3871 w 3921"/>
              <a:gd name="T21" fmla="*/ 1849 h 3447"/>
              <a:gd name="T22" fmla="*/ 3871 w 3921"/>
              <a:gd name="T23" fmla="*/ 1596 h 3447"/>
              <a:gd name="T24" fmla="*/ 3024 w 3921"/>
              <a:gd name="T25" fmla="*/ 123 h 3447"/>
              <a:gd name="T26" fmla="*/ 2812 w 3921"/>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1" h="3447">
                <a:moveTo>
                  <a:pt x="2812" y="0"/>
                </a:moveTo>
                <a:lnTo>
                  <a:pt x="2812" y="0"/>
                </a:lnTo>
                <a:cubicBezTo>
                  <a:pt x="1109" y="0"/>
                  <a:pt x="1109" y="0"/>
                  <a:pt x="1109" y="0"/>
                </a:cubicBezTo>
                <a:cubicBezTo>
                  <a:pt x="1019" y="0"/>
                  <a:pt x="938" y="49"/>
                  <a:pt x="889" y="123"/>
                </a:cubicBezTo>
                <a:cubicBezTo>
                  <a:pt x="41" y="1596"/>
                  <a:pt x="41" y="1596"/>
                  <a:pt x="41" y="1596"/>
                </a:cubicBezTo>
                <a:cubicBezTo>
                  <a:pt x="0" y="1678"/>
                  <a:pt x="0" y="1767"/>
                  <a:pt x="41" y="1849"/>
                </a:cubicBezTo>
                <a:cubicBezTo>
                  <a:pt x="889" y="3316"/>
                  <a:pt x="889" y="3316"/>
                  <a:pt x="889" y="3316"/>
                </a:cubicBezTo>
                <a:cubicBezTo>
                  <a:pt x="938" y="3397"/>
                  <a:pt x="1019" y="3446"/>
                  <a:pt x="1109" y="3446"/>
                </a:cubicBezTo>
                <a:cubicBezTo>
                  <a:pt x="2812" y="3446"/>
                  <a:pt x="2812" y="3446"/>
                  <a:pt x="2812" y="3446"/>
                </a:cubicBezTo>
                <a:cubicBezTo>
                  <a:pt x="2901" y="3446"/>
                  <a:pt x="2983" y="3397"/>
                  <a:pt x="3024" y="3316"/>
                </a:cubicBezTo>
                <a:cubicBezTo>
                  <a:pt x="3871" y="1849"/>
                  <a:pt x="3871" y="1849"/>
                  <a:pt x="3871" y="1849"/>
                </a:cubicBezTo>
                <a:cubicBezTo>
                  <a:pt x="3920" y="1767"/>
                  <a:pt x="3920" y="1678"/>
                  <a:pt x="3871" y="1596"/>
                </a:cubicBezTo>
                <a:cubicBezTo>
                  <a:pt x="3024" y="123"/>
                  <a:pt x="3024" y="123"/>
                  <a:pt x="3024" y="123"/>
                </a:cubicBezTo>
                <a:cubicBezTo>
                  <a:pt x="2983" y="49"/>
                  <a:pt x="2901" y="0"/>
                  <a:pt x="2812" y="0"/>
                </a:cubicBezTo>
              </a:path>
            </a:pathLst>
          </a:custGeom>
          <a:solidFill>
            <a:schemeClr val="bg2"/>
          </a:solidFill>
          <a:ln>
            <a:noFill/>
          </a:ln>
          <a:effectLst/>
        </p:spPr>
        <p:txBody>
          <a:bodyPr wrap="none" anchor="ctr"/>
          <a:lstStyle/>
          <a:p>
            <a:endParaRPr lang="es-MX" sz="900"/>
          </a:p>
        </p:txBody>
      </p:sp>
      <p:sp>
        <p:nvSpPr>
          <p:cNvPr id="196" name="Freeform 147">
            <a:extLst>
              <a:ext uri="{FF2B5EF4-FFF2-40B4-BE49-F238E27FC236}">
                <a16:creationId xmlns:a16="http://schemas.microsoft.com/office/drawing/2014/main" id="{A79F804F-216E-984B-968B-FCE5A453F3E5}"/>
              </a:ext>
            </a:extLst>
          </p:cNvPr>
          <p:cNvSpPr>
            <a:spLocks noChangeArrowheads="1"/>
          </p:cNvSpPr>
          <p:nvPr/>
        </p:nvSpPr>
        <p:spPr bwMode="auto">
          <a:xfrm>
            <a:off x="2804843" y="4280503"/>
            <a:ext cx="2504817" cy="2196495"/>
          </a:xfrm>
          <a:custGeom>
            <a:avLst/>
            <a:gdLst>
              <a:gd name="T0" fmla="*/ 3333 w 4621"/>
              <a:gd name="T1" fmla="*/ 0 h 4051"/>
              <a:gd name="T2" fmla="*/ 3333 w 4621"/>
              <a:gd name="T3" fmla="*/ 0 h 4051"/>
              <a:gd name="T4" fmla="*/ 1288 w 4621"/>
              <a:gd name="T5" fmla="*/ 0 h 4051"/>
              <a:gd name="T6" fmla="*/ 1068 w 4621"/>
              <a:gd name="T7" fmla="*/ 130 h 4051"/>
              <a:gd name="T8" fmla="*/ 49 w 4621"/>
              <a:gd name="T9" fmla="*/ 1899 h 4051"/>
              <a:gd name="T10" fmla="*/ 49 w 4621"/>
              <a:gd name="T11" fmla="*/ 2151 h 4051"/>
              <a:gd name="T12" fmla="*/ 1068 w 4621"/>
              <a:gd name="T13" fmla="*/ 3927 h 4051"/>
              <a:gd name="T14" fmla="*/ 1288 w 4621"/>
              <a:gd name="T15" fmla="*/ 4050 h 4051"/>
              <a:gd name="T16" fmla="*/ 3333 w 4621"/>
              <a:gd name="T17" fmla="*/ 4050 h 4051"/>
              <a:gd name="T18" fmla="*/ 3553 w 4621"/>
              <a:gd name="T19" fmla="*/ 3927 h 4051"/>
              <a:gd name="T20" fmla="*/ 4580 w 4621"/>
              <a:gd name="T21" fmla="*/ 2151 h 4051"/>
              <a:gd name="T22" fmla="*/ 4580 w 4621"/>
              <a:gd name="T23" fmla="*/ 1899 h 4051"/>
              <a:gd name="T24" fmla="*/ 3553 w 4621"/>
              <a:gd name="T25" fmla="*/ 130 h 4051"/>
              <a:gd name="T26" fmla="*/ 3333 w 4621"/>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1">
                <a:moveTo>
                  <a:pt x="3333" y="0"/>
                </a:moveTo>
                <a:lnTo>
                  <a:pt x="3333" y="0"/>
                </a:lnTo>
                <a:cubicBezTo>
                  <a:pt x="1288" y="0"/>
                  <a:pt x="1288" y="0"/>
                  <a:pt x="1288" y="0"/>
                </a:cubicBezTo>
                <a:cubicBezTo>
                  <a:pt x="1198" y="0"/>
                  <a:pt x="1117" y="49"/>
                  <a:pt x="1068" y="130"/>
                </a:cubicBezTo>
                <a:cubicBezTo>
                  <a:pt x="49" y="1899"/>
                  <a:pt x="49" y="1899"/>
                  <a:pt x="49" y="1899"/>
                </a:cubicBezTo>
                <a:cubicBezTo>
                  <a:pt x="0" y="1980"/>
                  <a:pt x="0" y="2078"/>
                  <a:pt x="49" y="2151"/>
                </a:cubicBezTo>
                <a:cubicBezTo>
                  <a:pt x="1068" y="3927"/>
                  <a:pt x="1068" y="3927"/>
                  <a:pt x="1068" y="3927"/>
                </a:cubicBezTo>
                <a:cubicBezTo>
                  <a:pt x="1117" y="4001"/>
                  <a:pt x="1198" y="4050"/>
                  <a:pt x="1288" y="4050"/>
                </a:cubicBezTo>
                <a:cubicBezTo>
                  <a:pt x="3333" y="4050"/>
                  <a:pt x="3333" y="4050"/>
                  <a:pt x="3333" y="4050"/>
                </a:cubicBezTo>
                <a:cubicBezTo>
                  <a:pt x="3422" y="4050"/>
                  <a:pt x="3504" y="4001"/>
                  <a:pt x="3553" y="3927"/>
                </a:cubicBezTo>
                <a:cubicBezTo>
                  <a:pt x="4580" y="2151"/>
                  <a:pt x="4580" y="2151"/>
                  <a:pt x="4580" y="2151"/>
                </a:cubicBezTo>
                <a:cubicBezTo>
                  <a:pt x="4620" y="2078"/>
                  <a:pt x="4620" y="1980"/>
                  <a:pt x="4580" y="1899"/>
                </a:cubicBezTo>
                <a:cubicBezTo>
                  <a:pt x="3553" y="130"/>
                  <a:pt x="3553" y="130"/>
                  <a:pt x="3553" y="130"/>
                </a:cubicBezTo>
                <a:cubicBezTo>
                  <a:pt x="3504" y="49"/>
                  <a:pt x="3422" y="0"/>
                  <a:pt x="3333" y="0"/>
                </a:cubicBezTo>
              </a:path>
            </a:pathLst>
          </a:custGeom>
          <a:solidFill>
            <a:schemeClr val="accent2"/>
          </a:solidFill>
          <a:ln>
            <a:noFill/>
          </a:ln>
          <a:effectLst/>
        </p:spPr>
        <p:txBody>
          <a:bodyPr wrap="none" anchor="ctr"/>
          <a:lstStyle/>
          <a:p>
            <a:endParaRPr lang="es-MX" sz="900"/>
          </a:p>
        </p:txBody>
      </p:sp>
      <p:sp>
        <p:nvSpPr>
          <p:cNvPr id="197" name="Freeform 148">
            <a:extLst>
              <a:ext uri="{FF2B5EF4-FFF2-40B4-BE49-F238E27FC236}">
                <a16:creationId xmlns:a16="http://schemas.microsoft.com/office/drawing/2014/main" id="{C1854496-E80C-5C4E-A569-B926570CFD7D}"/>
              </a:ext>
            </a:extLst>
          </p:cNvPr>
          <p:cNvSpPr>
            <a:spLocks noChangeArrowheads="1"/>
          </p:cNvSpPr>
          <p:nvPr/>
        </p:nvSpPr>
        <p:spPr bwMode="auto">
          <a:xfrm>
            <a:off x="2996050" y="4443029"/>
            <a:ext cx="2124793" cy="1869053"/>
          </a:xfrm>
          <a:custGeom>
            <a:avLst/>
            <a:gdLst>
              <a:gd name="T0" fmla="*/ 2812 w 3921"/>
              <a:gd name="T1" fmla="*/ 0 h 3447"/>
              <a:gd name="T2" fmla="*/ 2812 w 3921"/>
              <a:gd name="T3" fmla="*/ 0 h 3447"/>
              <a:gd name="T4" fmla="*/ 1109 w 3921"/>
              <a:gd name="T5" fmla="*/ 0 h 3447"/>
              <a:gd name="T6" fmla="*/ 897 w 3921"/>
              <a:gd name="T7" fmla="*/ 130 h 3447"/>
              <a:gd name="T8" fmla="*/ 41 w 3921"/>
              <a:gd name="T9" fmla="*/ 1597 h 3447"/>
              <a:gd name="T10" fmla="*/ 41 w 3921"/>
              <a:gd name="T11" fmla="*/ 1849 h 3447"/>
              <a:gd name="T12" fmla="*/ 897 w 3921"/>
              <a:gd name="T13" fmla="*/ 3324 h 3447"/>
              <a:gd name="T14" fmla="*/ 1109 w 3921"/>
              <a:gd name="T15" fmla="*/ 3446 h 3447"/>
              <a:gd name="T16" fmla="*/ 2812 w 3921"/>
              <a:gd name="T17" fmla="*/ 3446 h 3447"/>
              <a:gd name="T18" fmla="*/ 3024 w 3921"/>
              <a:gd name="T19" fmla="*/ 3324 h 3447"/>
              <a:gd name="T20" fmla="*/ 3879 w 3921"/>
              <a:gd name="T21" fmla="*/ 1849 h 3447"/>
              <a:gd name="T22" fmla="*/ 3879 w 3921"/>
              <a:gd name="T23" fmla="*/ 1597 h 3447"/>
              <a:gd name="T24" fmla="*/ 3024 w 3921"/>
              <a:gd name="T25" fmla="*/ 130 h 3447"/>
              <a:gd name="T26" fmla="*/ 2812 w 3921"/>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1" h="3447">
                <a:moveTo>
                  <a:pt x="2812" y="0"/>
                </a:moveTo>
                <a:lnTo>
                  <a:pt x="2812" y="0"/>
                </a:lnTo>
                <a:cubicBezTo>
                  <a:pt x="1109" y="0"/>
                  <a:pt x="1109" y="0"/>
                  <a:pt x="1109" y="0"/>
                </a:cubicBezTo>
                <a:cubicBezTo>
                  <a:pt x="1019" y="0"/>
                  <a:pt x="938" y="48"/>
                  <a:pt x="897" y="130"/>
                </a:cubicBezTo>
                <a:cubicBezTo>
                  <a:pt x="41" y="1597"/>
                  <a:pt x="41" y="1597"/>
                  <a:pt x="41" y="1597"/>
                </a:cubicBezTo>
                <a:cubicBezTo>
                  <a:pt x="0" y="1678"/>
                  <a:pt x="0" y="1776"/>
                  <a:pt x="41" y="1849"/>
                </a:cubicBezTo>
                <a:cubicBezTo>
                  <a:pt x="897" y="3324"/>
                  <a:pt x="897" y="3324"/>
                  <a:pt x="897" y="3324"/>
                </a:cubicBezTo>
                <a:cubicBezTo>
                  <a:pt x="938" y="3397"/>
                  <a:pt x="1019" y="3446"/>
                  <a:pt x="1109" y="3446"/>
                </a:cubicBezTo>
                <a:cubicBezTo>
                  <a:pt x="2812" y="3446"/>
                  <a:pt x="2812" y="3446"/>
                  <a:pt x="2812" y="3446"/>
                </a:cubicBezTo>
                <a:cubicBezTo>
                  <a:pt x="2901" y="3446"/>
                  <a:pt x="2983" y="3397"/>
                  <a:pt x="3024" y="3324"/>
                </a:cubicBezTo>
                <a:cubicBezTo>
                  <a:pt x="3879" y="1849"/>
                  <a:pt x="3879" y="1849"/>
                  <a:pt x="3879" y="1849"/>
                </a:cubicBezTo>
                <a:cubicBezTo>
                  <a:pt x="3920" y="1776"/>
                  <a:pt x="3920" y="1678"/>
                  <a:pt x="3879" y="1597"/>
                </a:cubicBezTo>
                <a:cubicBezTo>
                  <a:pt x="3024" y="130"/>
                  <a:pt x="3024" y="130"/>
                  <a:pt x="3024" y="130"/>
                </a:cubicBezTo>
                <a:cubicBezTo>
                  <a:pt x="2983" y="48"/>
                  <a:pt x="2901" y="0"/>
                  <a:pt x="2812" y="0"/>
                </a:cubicBezTo>
              </a:path>
            </a:pathLst>
          </a:custGeom>
          <a:solidFill>
            <a:schemeClr val="bg2"/>
          </a:solidFill>
          <a:ln>
            <a:noFill/>
          </a:ln>
          <a:effectLst/>
        </p:spPr>
        <p:txBody>
          <a:bodyPr wrap="none" anchor="ctr"/>
          <a:lstStyle/>
          <a:p>
            <a:endParaRPr lang="es-MX" sz="900"/>
          </a:p>
        </p:txBody>
      </p:sp>
      <p:sp>
        <p:nvSpPr>
          <p:cNvPr id="198" name="Freeform 149">
            <a:extLst>
              <a:ext uri="{FF2B5EF4-FFF2-40B4-BE49-F238E27FC236}">
                <a16:creationId xmlns:a16="http://schemas.microsoft.com/office/drawing/2014/main" id="{504FD3F1-2873-AF47-9893-52E417AADC23}"/>
              </a:ext>
            </a:extLst>
          </p:cNvPr>
          <p:cNvSpPr>
            <a:spLocks noChangeArrowheads="1"/>
          </p:cNvSpPr>
          <p:nvPr/>
        </p:nvSpPr>
        <p:spPr bwMode="auto">
          <a:xfrm>
            <a:off x="6882341" y="4280503"/>
            <a:ext cx="2504817" cy="2196495"/>
          </a:xfrm>
          <a:custGeom>
            <a:avLst/>
            <a:gdLst>
              <a:gd name="T0" fmla="*/ 3333 w 4622"/>
              <a:gd name="T1" fmla="*/ 0 h 4051"/>
              <a:gd name="T2" fmla="*/ 3333 w 4622"/>
              <a:gd name="T3" fmla="*/ 0 h 4051"/>
              <a:gd name="T4" fmla="*/ 1288 w 4622"/>
              <a:gd name="T5" fmla="*/ 0 h 4051"/>
              <a:gd name="T6" fmla="*/ 1068 w 4622"/>
              <a:gd name="T7" fmla="*/ 130 h 4051"/>
              <a:gd name="T8" fmla="*/ 41 w 4622"/>
              <a:gd name="T9" fmla="*/ 1899 h 4051"/>
              <a:gd name="T10" fmla="*/ 41 w 4622"/>
              <a:gd name="T11" fmla="*/ 2151 h 4051"/>
              <a:gd name="T12" fmla="*/ 1068 w 4622"/>
              <a:gd name="T13" fmla="*/ 3927 h 4051"/>
              <a:gd name="T14" fmla="*/ 1288 w 4622"/>
              <a:gd name="T15" fmla="*/ 4050 h 4051"/>
              <a:gd name="T16" fmla="*/ 3333 w 4622"/>
              <a:gd name="T17" fmla="*/ 4050 h 4051"/>
              <a:gd name="T18" fmla="*/ 3553 w 4622"/>
              <a:gd name="T19" fmla="*/ 3927 h 4051"/>
              <a:gd name="T20" fmla="*/ 4580 w 4622"/>
              <a:gd name="T21" fmla="*/ 2151 h 4051"/>
              <a:gd name="T22" fmla="*/ 4580 w 4622"/>
              <a:gd name="T23" fmla="*/ 1899 h 4051"/>
              <a:gd name="T24" fmla="*/ 3553 w 4622"/>
              <a:gd name="T25" fmla="*/ 130 h 4051"/>
              <a:gd name="T26" fmla="*/ 3333 w 4622"/>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2" h="4051">
                <a:moveTo>
                  <a:pt x="3333" y="0"/>
                </a:moveTo>
                <a:lnTo>
                  <a:pt x="3333" y="0"/>
                </a:lnTo>
                <a:cubicBezTo>
                  <a:pt x="1288" y="0"/>
                  <a:pt x="1288" y="0"/>
                  <a:pt x="1288" y="0"/>
                </a:cubicBezTo>
                <a:cubicBezTo>
                  <a:pt x="1198" y="0"/>
                  <a:pt x="1117" y="49"/>
                  <a:pt x="1068" y="130"/>
                </a:cubicBezTo>
                <a:cubicBezTo>
                  <a:pt x="41" y="1899"/>
                  <a:pt x="41" y="1899"/>
                  <a:pt x="41" y="1899"/>
                </a:cubicBezTo>
                <a:cubicBezTo>
                  <a:pt x="0" y="1980"/>
                  <a:pt x="0" y="2078"/>
                  <a:pt x="41" y="2151"/>
                </a:cubicBezTo>
                <a:cubicBezTo>
                  <a:pt x="1068" y="3927"/>
                  <a:pt x="1068" y="3927"/>
                  <a:pt x="1068" y="3927"/>
                </a:cubicBezTo>
                <a:cubicBezTo>
                  <a:pt x="1117" y="4001"/>
                  <a:pt x="1198" y="4050"/>
                  <a:pt x="1288" y="4050"/>
                </a:cubicBezTo>
                <a:cubicBezTo>
                  <a:pt x="3333" y="4050"/>
                  <a:pt x="3333" y="4050"/>
                  <a:pt x="3333" y="4050"/>
                </a:cubicBezTo>
                <a:cubicBezTo>
                  <a:pt x="3423" y="4050"/>
                  <a:pt x="3504" y="4001"/>
                  <a:pt x="3553" y="3927"/>
                </a:cubicBezTo>
                <a:cubicBezTo>
                  <a:pt x="4580" y="2151"/>
                  <a:pt x="4580" y="2151"/>
                  <a:pt x="4580" y="2151"/>
                </a:cubicBezTo>
                <a:cubicBezTo>
                  <a:pt x="4621" y="2078"/>
                  <a:pt x="4621" y="1980"/>
                  <a:pt x="4580" y="1899"/>
                </a:cubicBezTo>
                <a:cubicBezTo>
                  <a:pt x="3553" y="130"/>
                  <a:pt x="3553" y="130"/>
                  <a:pt x="3553" y="130"/>
                </a:cubicBezTo>
                <a:cubicBezTo>
                  <a:pt x="3504" y="49"/>
                  <a:pt x="3423" y="0"/>
                  <a:pt x="3333" y="0"/>
                </a:cubicBezTo>
              </a:path>
            </a:pathLst>
          </a:custGeom>
          <a:solidFill>
            <a:schemeClr val="accent4"/>
          </a:solidFill>
          <a:ln>
            <a:noFill/>
          </a:ln>
          <a:effectLst/>
        </p:spPr>
        <p:txBody>
          <a:bodyPr wrap="none" anchor="ctr"/>
          <a:lstStyle/>
          <a:p>
            <a:endParaRPr lang="es-MX" sz="900"/>
          </a:p>
        </p:txBody>
      </p:sp>
      <p:sp>
        <p:nvSpPr>
          <p:cNvPr id="199" name="Freeform 150">
            <a:extLst>
              <a:ext uri="{FF2B5EF4-FFF2-40B4-BE49-F238E27FC236}">
                <a16:creationId xmlns:a16="http://schemas.microsoft.com/office/drawing/2014/main" id="{751EBEA4-16DE-F647-8132-CC208A1C0CF2}"/>
              </a:ext>
            </a:extLst>
          </p:cNvPr>
          <p:cNvSpPr>
            <a:spLocks noChangeArrowheads="1"/>
          </p:cNvSpPr>
          <p:nvPr/>
        </p:nvSpPr>
        <p:spPr bwMode="auto">
          <a:xfrm>
            <a:off x="7071159" y="4443029"/>
            <a:ext cx="2124792" cy="1869053"/>
          </a:xfrm>
          <a:custGeom>
            <a:avLst/>
            <a:gdLst>
              <a:gd name="T0" fmla="*/ 2811 w 3920"/>
              <a:gd name="T1" fmla="*/ 0 h 3447"/>
              <a:gd name="T2" fmla="*/ 2811 w 3920"/>
              <a:gd name="T3" fmla="*/ 0 h 3447"/>
              <a:gd name="T4" fmla="*/ 1108 w 3920"/>
              <a:gd name="T5" fmla="*/ 0 h 3447"/>
              <a:gd name="T6" fmla="*/ 896 w 3920"/>
              <a:gd name="T7" fmla="*/ 130 h 3447"/>
              <a:gd name="T8" fmla="*/ 41 w 3920"/>
              <a:gd name="T9" fmla="*/ 1597 h 3447"/>
              <a:gd name="T10" fmla="*/ 41 w 3920"/>
              <a:gd name="T11" fmla="*/ 1849 h 3447"/>
              <a:gd name="T12" fmla="*/ 896 w 3920"/>
              <a:gd name="T13" fmla="*/ 3324 h 3447"/>
              <a:gd name="T14" fmla="*/ 1108 w 3920"/>
              <a:gd name="T15" fmla="*/ 3446 h 3447"/>
              <a:gd name="T16" fmla="*/ 2811 w 3920"/>
              <a:gd name="T17" fmla="*/ 3446 h 3447"/>
              <a:gd name="T18" fmla="*/ 3023 w 3920"/>
              <a:gd name="T19" fmla="*/ 3324 h 3447"/>
              <a:gd name="T20" fmla="*/ 3879 w 3920"/>
              <a:gd name="T21" fmla="*/ 1849 h 3447"/>
              <a:gd name="T22" fmla="*/ 3879 w 3920"/>
              <a:gd name="T23" fmla="*/ 1597 h 3447"/>
              <a:gd name="T24" fmla="*/ 3023 w 3920"/>
              <a:gd name="T25" fmla="*/ 130 h 3447"/>
              <a:gd name="T26" fmla="*/ 2811 w 3920"/>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0" h="3447">
                <a:moveTo>
                  <a:pt x="2811" y="0"/>
                </a:moveTo>
                <a:lnTo>
                  <a:pt x="2811" y="0"/>
                </a:lnTo>
                <a:cubicBezTo>
                  <a:pt x="1108" y="0"/>
                  <a:pt x="1108" y="0"/>
                  <a:pt x="1108" y="0"/>
                </a:cubicBezTo>
                <a:cubicBezTo>
                  <a:pt x="1018" y="0"/>
                  <a:pt x="937" y="48"/>
                  <a:pt x="896" y="130"/>
                </a:cubicBezTo>
                <a:cubicBezTo>
                  <a:pt x="41" y="1597"/>
                  <a:pt x="41" y="1597"/>
                  <a:pt x="41" y="1597"/>
                </a:cubicBezTo>
                <a:cubicBezTo>
                  <a:pt x="0" y="1678"/>
                  <a:pt x="0" y="1776"/>
                  <a:pt x="41" y="1849"/>
                </a:cubicBezTo>
                <a:cubicBezTo>
                  <a:pt x="896" y="3324"/>
                  <a:pt x="896" y="3324"/>
                  <a:pt x="896" y="3324"/>
                </a:cubicBezTo>
                <a:cubicBezTo>
                  <a:pt x="937" y="3397"/>
                  <a:pt x="1018" y="3446"/>
                  <a:pt x="1108" y="3446"/>
                </a:cubicBezTo>
                <a:cubicBezTo>
                  <a:pt x="2811" y="3446"/>
                  <a:pt x="2811" y="3446"/>
                  <a:pt x="2811" y="3446"/>
                </a:cubicBezTo>
                <a:cubicBezTo>
                  <a:pt x="2901" y="3446"/>
                  <a:pt x="2982" y="3397"/>
                  <a:pt x="3023" y="3324"/>
                </a:cubicBezTo>
                <a:cubicBezTo>
                  <a:pt x="3879" y="1849"/>
                  <a:pt x="3879" y="1849"/>
                  <a:pt x="3879" y="1849"/>
                </a:cubicBezTo>
                <a:cubicBezTo>
                  <a:pt x="3919" y="1776"/>
                  <a:pt x="3919" y="1678"/>
                  <a:pt x="3879" y="1597"/>
                </a:cubicBezTo>
                <a:cubicBezTo>
                  <a:pt x="3023" y="130"/>
                  <a:pt x="3023" y="130"/>
                  <a:pt x="3023" y="130"/>
                </a:cubicBezTo>
                <a:cubicBezTo>
                  <a:pt x="2982" y="48"/>
                  <a:pt x="2901" y="0"/>
                  <a:pt x="2811" y="0"/>
                </a:cubicBezTo>
              </a:path>
            </a:pathLst>
          </a:custGeom>
          <a:solidFill>
            <a:schemeClr val="bg2"/>
          </a:solidFill>
          <a:ln>
            <a:noFill/>
          </a:ln>
          <a:effectLst/>
        </p:spPr>
        <p:txBody>
          <a:bodyPr wrap="none" anchor="ctr"/>
          <a:lstStyle/>
          <a:p>
            <a:endParaRPr lang="es-MX" sz="900"/>
          </a:p>
        </p:txBody>
      </p:sp>
      <p:sp>
        <p:nvSpPr>
          <p:cNvPr id="200" name="Freeform 151">
            <a:extLst>
              <a:ext uri="{FF2B5EF4-FFF2-40B4-BE49-F238E27FC236}">
                <a16:creationId xmlns:a16="http://schemas.microsoft.com/office/drawing/2014/main" id="{466DE696-0D20-C84A-BFB5-925E4D127552}"/>
              </a:ext>
            </a:extLst>
          </p:cNvPr>
          <p:cNvSpPr>
            <a:spLocks noChangeArrowheads="1"/>
          </p:cNvSpPr>
          <p:nvPr/>
        </p:nvSpPr>
        <p:spPr bwMode="auto">
          <a:xfrm>
            <a:off x="4867494" y="3092626"/>
            <a:ext cx="2504817" cy="2194105"/>
          </a:xfrm>
          <a:custGeom>
            <a:avLst/>
            <a:gdLst>
              <a:gd name="T0" fmla="*/ 3332 w 4620"/>
              <a:gd name="T1" fmla="*/ 0 h 4050"/>
              <a:gd name="T2" fmla="*/ 3332 w 4620"/>
              <a:gd name="T3" fmla="*/ 0 h 4050"/>
              <a:gd name="T4" fmla="*/ 1279 w 4620"/>
              <a:gd name="T5" fmla="*/ 0 h 4050"/>
              <a:gd name="T6" fmla="*/ 1067 w 4620"/>
              <a:gd name="T7" fmla="*/ 122 h 4050"/>
              <a:gd name="T8" fmla="*/ 40 w 4620"/>
              <a:gd name="T9" fmla="*/ 1898 h 4050"/>
              <a:gd name="T10" fmla="*/ 40 w 4620"/>
              <a:gd name="T11" fmla="*/ 2150 h 4050"/>
              <a:gd name="T12" fmla="*/ 1067 w 4620"/>
              <a:gd name="T13" fmla="*/ 3927 h 4050"/>
              <a:gd name="T14" fmla="*/ 1279 w 4620"/>
              <a:gd name="T15" fmla="*/ 4049 h 4050"/>
              <a:gd name="T16" fmla="*/ 3332 w 4620"/>
              <a:gd name="T17" fmla="*/ 4049 h 4050"/>
              <a:gd name="T18" fmla="*/ 3543 w 4620"/>
              <a:gd name="T19" fmla="*/ 3927 h 4050"/>
              <a:gd name="T20" fmla="*/ 4570 w 4620"/>
              <a:gd name="T21" fmla="*/ 2150 h 4050"/>
              <a:gd name="T22" fmla="*/ 4570 w 4620"/>
              <a:gd name="T23" fmla="*/ 1898 h 4050"/>
              <a:gd name="T24" fmla="*/ 3543 w 4620"/>
              <a:gd name="T25" fmla="*/ 122 h 4050"/>
              <a:gd name="T26" fmla="*/ 3332 w 4620"/>
              <a:gd name="T27" fmla="*/ 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0" h="4050">
                <a:moveTo>
                  <a:pt x="3332" y="0"/>
                </a:moveTo>
                <a:lnTo>
                  <a:pt x="3332" y="0"/>
                </a:lnTo>
                <a:cubicBezTo>
                  <a:pt x="1279" y="0"/>
                  <a:pt x="1279" y="0"/>
                  <a:pt x="1279" y="0"/>
                </a:cubicBezTo>
                <a:cubicBezTo>
                  <a:pt x="1189" y="0"/>
                  <a:pt x="1108" y="49"/>
                  <a:pt x="1067" y="122"/>
                </a:cubicBezTo>
                <a:cubicBezTo>
                  <a:pt x="40" y="1898"/>
                  <a:pt x="40" y="1898"/>
                  <a:pt x="40" y="1898"/>
                </a:cubicBezTo>
                <a:cubicBezTo>
                  <a:pt x="0" y="1979"/>
                  <a:pt x="0" y="2069"/>
                  <a:pt x="40" y="2150"/>
                </a:cubicBezTo>
                <a:cubicBezTo>
                  <a:pt x="1067" y="3927"/>
                  <a:pt x="1067" y="3927"/>
                  <a:pt x="1067" y="3927"/>
                </a:cubicBezTo>
                <a:cubicBezTo>
                  <a:pt x="1108" y="4000"/>
                  <a:pt x="1189" y="4049"/>
                  <a:pt x="1279" y="4049"/>
                </a:cubicBezTo>
                <a:cubicBezTo>
                  <a:pt x="3332" y="4049"/>
                  <a:pt x="3332" y="4049"/>
                  <a:pt x="3332" y="4049"/>
                </a:cubicBezTo>
                <a:cubicBezTo>
                  <a:pt x="3421" y="4049"/>
                  <a:pt x="3503" y="4000"/>
                  <a:pt x="3543" y="3927"/>
                </a:cubicBezTo>
                <a:cubicBezTo>
                  <a:pt x="4570" y="2150"/>
                  <a:pt x="4570" y="2150"/>
                  <a:pt x="4570" y="2150"/>
                </a:cubicBezTo>
                <a:cubicBezTo>
                  <a:pt x="4619" y="2069"/>
                  <a:pt x="4619" y="1979"/>
                  <a:pt x="4570" y="1898"/>
                </a:cubicBezTo>
                <a:cubicBezTo>
                  <a:pt x="3543" y="122"/>
                  <a:pt x="3543" y="122"/>
                  <a:pt x="3543" y="122"/>
                </a:cubicBezTo>
                <a:cubicBezTo>
                  <a:pt x="3503" y="49"/>
                  <a:pt x="3421" y="0"/>
                  <a:pt x="3332" y="0"/>
                </a:cubicBezTo>
              </a:path>
            </a:pathLst>
          </a:custGeom>
          <a:solidFill>
            <a:schemeClr val="accent3"/>
          </a:solidFill>
          <a:ln>
            <a:noFill/>
          </a:ln>
          <a:effectLst/>
        </p:spPr>
        <p:txBody>
          <a:bodyPr wrap="none" anchor="ctr"/>
          <a:lstStyle/>
          <a:p>
            <a:endParaRPr lang="es-MX" sz="900"/>
          </a:p>
        </p:txBody>
      </p:sp>
      <p:sp>
        <p:nvSpPr>
          <p:cNvPr id="201" name="Freeform 152">
            <a:extLst>
              <a:ext uri="{FF2B5EF4-FFF2-40B4-BE49-F238E27FC236}">
                <a16:creationId xmlns:a16="http://schemas.microsoft.com/office/drawing/2014/main" id="{0B512FE4-5B68-E944-8659-BCCA2692E262}"/>
              </a:ext>
            </a:extLst>
          </p:cNvPr>
          <p:cNvSpPr>
            <a:spLocks noChangeArrowheads="1"/>
          </p:cNvSpPr>
          <p:nvPr/>
        </p:nvSpPr>
        <p:spPr bwMode="auto">
          <a:xfrm>
            <a:off x="5053921" y="3257543"/>
            <a:ext cx="2129572" cy="1866662"/>
          </a:xfrm>
          <a:custGeom>
            <a:avLst/>
            <a:gdLst>
              <a:gd name="T0" fmla="*/ 2818 w 3927"/>
              <a:gd name="T1" fmla="*/ 0 h 3446"/>
              <a:gd name="T2" fmla="*/ 2818 w 3927"/>
              <a:gd name="T3" fmla="*/ 0 h 3446"/>
              <a:gd name="T4" fmla="*/ 1116 w 3927"/>
              <a:gd name="T5" fmla="*/ 0 h 3446"/>
              <a:gd name="T6" fmla="*/ 896 w 3927"/>
              <a:gd name="T7" fmla="*/ 122 h 3446"/>
              <a:gd name="T8" fmla="*/ 49 w 3927"/>
              <a:gd name="T9" fmla="*/ 1596 h 3446"/>
              <a:gd name="T10" fmla="*/ 49 w 3927"/>
              <a:gd name="T11" fmla="*/ 1848 h 3446"/>
              <a:gd name="T12" fmla="*/ 896 w 3927"/>
              <a:gd name="T13" fmla="*/ 3315 h 3446"/>
              <a:gd name="T14" fmla="*/ 1116 w 3927"/>
              <a:gd name="T15" fmla="*/ 3445 h 3446"/>
              <a:gd name="T16" fmla="*/ 2818 w 3927"/>
              <a:gd name="T17" fmla="*/ 3445 h 3446"/>
              <a:gd name="T18" fmla="*/ 3030 w 3927"/>
              <a:gd name="T19" fmla="*/ 3315 h 3446"/>
              <a:gd name="T20" fmla="*/ 3878 w 3927"/>
              <a:gd name="T21" fmla="*/ 1848 h 3446"/>
              <a:gd name="T22" fmla="*/ 3878 w 3927"/>
              <a:gd name="T23" fmla="*/ 1596 h 3446"/>
              <a:gd name="T24" fmla="*/ 3030 w 3927"/>
              <a:gd name="T25" fmla="*/ 122 h 3446"/>
              <a:gd name="T26" fmla="*/ 2818 w 3927"/>
              <a:gd name="T27" fmla="*/ 0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7" h="3446">
                <a:moveTo>
                  <a:pt x="2818" y="0"/>
                </a:moveTo>
                <a:lnTo>
                  <a:pt x="2818" y="0"/>
                </a:lnTo>
                <a:cubicBezTo>
                  <a:pt x="1116" y="0"/>
                  <a:pt x="1116" y="0"/>
                  <a:pt x="1116" y="0"/>
                </a:cubicBezTo>
                <a:cubicBezTo>
                  <a:pt x="1027" y="0"/>
                  <a:pt x="945" y="49"/>
                  <a:pt x="896" y="122"/>
                </a:cubicBezTo>
                <a:cubicBezTo>
                  <a:pt x="49" y="1596"/>
                  <a:pt x="49" y="1596"/>
                  <a:pt x="49" y="1596"/>
                </a:cubicBezTo>
                <a:cubicBezTo>
                  <a:pt x="0" y="1677"/>
                  <a:pt x="0" y="1767"/>
                  <a:pt x="49" y="1848"/>
                </a:cubicBezTo>
                <a:cubicBezTo>
                  <a:pt x="896" y="3315"/>
                  <a:pt x="896" y="3315"/>
                  <a:pt x="896" y="3315"/>
                </a:cubicBezTo>
                <a:cubicBezTo>
                  <a:pt x="945" y="3397"/>
                  <a:pt x="1027" y="3445"/>
                  <a:pt x="1116" y="3445"/>
                </a:cubicBezTo>
                <a:cubicBezTo>
                  <a:pt x="2818" y="3445"/>
                  <a:pt x="2818" y="3445"/>
                  <a:pt x="2818" y="3445"/>
                </a:cubicBezTo>
                <a:cubicBezTo>
                  <a:pt x="2900" y="3445"/>
                  <a:pt x="2990" y="3397"/>
                  <a:pt x="3030" y="3315"/>
                </a:cubicBezTo>
                <a:cubicBezTo>
                  <a:pt x="3878" y="1848"/>
                  <a:pt x="3878" y="1848"/>
                  <a:pt x="3878" y="1848"/>
                </a:cubicBezTo>
                <a:cubicBezTo>
                  <a:pt x="3926" y="1767"/>
                  <a:pt x="3926" y="1677"/>
                  <a:pt x="3878" y="1596"/>
                </a:cubicBezTo>
                <a:cubicBezTo>
                  <a:pt x="3030" y="122"/>
                  <a:pt x="3030" y="122"/>
                  <a:pt x="3030" y="122"/>
                </a:cubicBezTo>
                <a:cubicBezTo>
                  <a:pt x="2990" y="49"/>
                  <a:pt x="2900" y="0"/>
                  <a:pt x="2818" y="0"/>
                </a:cubicBezTo>
              </a:path>
            </a:pathLst>
          </a:custGeom>
          <a:solidFill>
            <a:schemeClr val="bg2"/>
          </a:solidFill>
          <a:ln>
            <a:noFill/>
          </a:ln>
          <a:effectLst/>
        </p:spPr>
        <p:txBody>
          <a:bodyPr wrap="none" anchor="ctr"/>
          <a:lstStyle/>
          <a:p>
            <a:endParaRPr lang="es-MX" sz="900"/>
          </a:p>
        </p:txBody>
      </p:sp>
      <p:sp>
        <p:nvSpPr>
          <p:cNvPr id="212" name="Freeform 153">
            <a:extLst>
              <a:ext uri="{FF2B5EF4-FFF2-40B4-BE49-F238E27FC236}">
                <a16:creationId xmlns:a16="http://schemas.microsoft.com/office/drawing/2014/main" id="{710894D6-9D64-DB4B-BBDC-0D54D46FDB27}"/>
              </a:ext>
            </a:extLst>
          </p:cNvPr>
          <p:cNvSpPr>
            <a:spLocks noChangeArrowheads="1"/>
          </p:cNvSpPr>
          <p:nvPr/>
        </p:nvSpPr>
        <p:spPr bwMode="auto">
          <a:xfrm>
            <a:off x="8904359" y="3092626"/>
            <a:ext cx="2504817" cy="2194105"/>
          </a:xfrm>
          <a:custGeom>
            <a:avLst/>
            <a:gdLst>
              <a:gd name="T0" fmla="*/ 3341 w 4621"/>
              <a:gd name="T1" fmla="*/ 0 h 4050"/>
              <a:gd name="T2" fmla="*/ 3341 w 4621"/>
              <a:gd name="T3" fmla="*/ 0 h 4050"/>
              <a:gd name="T4" fmla="*/ 1287 w 4621"/>
              <a:gd name="T5" fmla="*/ 0 h 4050"/>
              <a:gd name="T6" fmla="*/ 1075 w 4621"/>
              <a:gd name="T7" fmla="*/ 122 h 4050"/>
              <a:gd name="T8" fmla="*/ 48 w 4621"/>
              <a:gd name="T9" fmla="*/ 1898 h 4050"/>
              <a:gd name="T10" fmla="*/ 48 w 4621"/>
              <a:gd name="T11" fmla="*/ 2150 h 4050"/>
              <a:gd name="T12" fmla="*/ 1075 w 4621"/>
              <a:gd name="T13" fmla="*/ 3927 h 4050"/>
              <a:gd name="T14" fmla="*/ 1287 w 4621"/>
              <a:gd name="T15" fmla="*/ 4049 h 4050"/>
              <a:gd name="T16" fmla="*/ 3341 w 4621"/>
              <a:gd name="T17" fmla="*/ 4049 h 4050"/>
              <a:gd name="T18" fmla="*/ 3553 w 4621"/>
              <a:gd name="T19" fmla="*/ 3927 h 4050"/>
              <a:gd name="T20" fmla="*/ 4579 w 4621"/>
              <a:gd name="T21" fmla="*/ 2150 h 4050"/>
              <a:gd name="T22" fmla="*/ 4579 w 4621"/>
              <a:gd name="T23" fmla="*/ 1898 h 4050"/>
              <a:gd name="T24" fmla="*/ 3553 w 4621"/>
              <a:gd name="T25" fmla="*/ 122 h 4050"/>
              <a:gd name="T26" fmla="*/ 3341 w 4621"/>
              <a:gd name="T27" fmla="*/ 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0">
                <a:moveTo>
                  <a:pt x="3341" y="0"/>
                </a:moveTo>
                <a:lnTo>
                  <a:pt x="3341" y="0"/>
                </a:lnTo>
                <a:cubicBezTo>
                  <a:pt x="1287" y="0"/>
                  <a:pt x="1287" y="0"/>
                  <a:pt x="1287" y="0"/>
                </a:cubicBezTo>
                <a:cubicBezTo>
                  <a:pt x="1198" y="0"/>
                  <a:pt x="1116" y="49"/>
                  <a:pt x="1075" y="122"/>
                </a:cubicBezTo>
                <a:cubicBezTo>
                  <a:pt x="48" y="1898"/>
                  <a:pt x="48" y="1898"/>
                  <a:pt x="48" y="1898"/>
                </a:cubicBezTo>
                <a:cubicBezTo>
                  <a:pt x="0" y="1979"/>
                  <a:pt x="0" y="2069"/>
                  <a:pt x="48" y="2150"/>
                </a:cubicBezTo>
                <a:cubicBezTo>
                  <a:pt x="1075" y="3927"/>
                  <a:pt x="1075" y="3927"/>
                  <a:pt x="1075" y="3927"/>
                </a:cubicBezTo>
                <a:cubicBezTo>
                  <a:pt x="1116" y="4000"/>
                  <a:pt x="1198" y="4049"/>
                  <a:pt x="1287" y="4049"/>
                </a:cubicBezTo>
                <a:cubicBezTo>
                  <a:pt x="3341" y="4049"/>
                  <a:pt x="3341" y="4049"/>
                  <a:pt x="3341" y="4049"/>
                </a:cubicBezTo>
                <a:cubicBezTo>
                  <a:pt x="3430" y="4049"/>
                  <a:pt x="3512" y="4000"/>
                  <a:pt x="3553" y="3927"/>
                </a:cubicBezTo>
                <a:cubicBezTo>
                  <a:pt x="4579" y="2150"/>
                  <a:pt x="4579" y="2150"/>
                  <a:pt x="4579" y="2150"/>
                </a:cubicBezTo>
                <a:cubicBezTo>
                  <a:pt x="4620" y="2069"/>
                  <a:pt x="4620" y="1979"/>
                  <a:pt x="4579" y="1898"/>
                </a:cubicBezTo>
                <a:cubicBezTo>
                  <a:pt x="3553" y="122"/>
                  <a:pt x="3553" y="122"/>
                  <a:pt x="3553" y="122"/>
                </a:cubicBezTo>
                <a:cubicBezTo>
                  <a:pt x="3512" y="49"/>
                  <a:pt x="3430" y="0"/>
                  <a:pt x="3341" y="0"/>
                </a:cubicBezTo>
              </a:path>
            </a:pathLst>
          </a:custGeom>
          <a:solidFill>
            <a:schemeClr val="tx2"/>
          </a:solidFill>
          <a:ln>
            <a:noFill/>
          </a:ln>
          <a:effectLst/>
        </p:spPr>
        <p:txBody>
          <a:bodyPr wrap="none" anchor="ctr"/>
          <a:lstStyle/>
          <a:p>
            <a:endParaRPr lang="es-MX" sz="900"/>
          </a:p>
        </p:txBody>
      </p:sp>
      <p:sp>
        <p:nvSpPr>
          <p:cNvPr id="213" name="Freeform 154">
            <a:extLst>
              <a:ext uri="{FF2B5EF4-FFF2-40B4-BE49-F238E27FC236}">
                <a16:creationId xmlns:a16="http://schemas.microsoft.com/office/drawing/2014/main" id="{444E1478-A723-6043-BD0F-B70994D0177B}"/>
              </a:ext>
            </a:extLst>
          </p:cNvPr>
          <p:cNvSpPr>
            <a:spLocks noChangeArrowheads="1"/>
          </p:cNvSpPr>
          <p:nvPr/>
        </p:nvSpPr>
        <p:spPr bwMode="auto">
          <a:xfrm>
            <a:off x="9093177" y="3257543"/>
            <a:ext cx="2129572" cy="1866662"/>
          </a:xfrm>
          <a:custGeom>
            <a:avLst/>
            <a:gdLst>
              <a:gd name="T0" fmla="*/ 2811 w 3929"/>
              <a:gd name="T1" fmla="*/ 0 h 3446"/>
              <a:gd name="T2" fmla="*/ 2811 w 3929"/>
              <a:gd name="T3" fmla="*/ 0 h 3446"/>
              <a:gd name="T4" fmla="*/ 1108 w 3929"/>
              <a:gd name="T5" fmla="*/ 0 h 3446"/>
              <a:gd name="T6" fmla="*/ 896 w 3929"/>
              <a:gd name="T7" fmla="*/ 122 h 3446"/>
              <a:gd name="T8" fmla="*/ 49 w 3929"/>
              <a:gd name="T9" fmla="*/ 1596 h 3446"/>
              <a:gd name="T10" fmla="*/ 49 w 3929"/>
              <a:gd name="T11" fmla="*/ 1848 h 3446"/>
              <a:gd name="T12" fmla="*/ 896 w 3929"/>
              <a:gd name="T13" fmla="*/ 3315 h 3446"/>
              <a:gd name="T14" fmla="*/ 1108 w 3929"/>
              <a:gd name="T15" fmla="*/ 3445 h 3446"/>
              <a:gd name="T16" fmla="*/ 2811 w 3929"/>
              <a:gd name="T17" fmla="*/ 3445 h 3446"/>
              <a:gd name="T18" fmla="*/ 3031 w 3929"/>
              <a:gd name="T19" fmla="*/ 3315 h 3446"/>
              <a:gd name="T20" fmla="*/ 3879 w 3929"/>
              <a:gd name="T21" fmla="*/ 1848 h 3446"/>
              <a:gd name="T22" fmla="*/ 3879 w 3929"/>
              <a:gd name="T23" fmla="*/ 1596 h 3446"/>
              <a:gd name="T24" fmla="*/ 3031 w 3929"/>
              <a:gd name="T25" fmla="*/ 122 h 3446"/>
              <a:gd name="T26" fmla="*/ 2811 w 3929"/>
              <a:gd name="T27" fmla="*/ 0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9" h="3446">
                <a:moveTo>
                  <a:pt x="2811" y="0"/>
                </a:moveTo>
                <a:lnTo>
                  <a:pt x="2811" y="0"/>
                </a:lnTo>
                <a:cubicBezTo>
                  <a:pt x="1108" y="0"/>
                  <a:pt x="1108" y="0"/>
                  <a:pt x="1108" y="0"/>
                </a:cubicBezTo>
                <a:cubicBezTo>
                  <a:pt x="1027" y="0"/>
                  <a:pt x="937" y="49"/>
                  <a:pt x="896" y="122"/>
                </a:cubicBezTo>
                <a:cubicBezTo>
                  <a:pt x="49" y="1596"/>
                  <a:pt x="49" y="1596"/>
                  <a:pt x="49" y="1596"/>
                </a:cubicBezTo>
                <a:cubicBezTo>
                  <a:pt x="0" y="1677"/>
                  <a:pt x="0" y="1767"/>
                  <a:pt x="49" y="1848"/>
                </a:cubicBezTo>
                <a:cubicBezTo>
                  <a:pt x="896" y="3315"/>
                  <a:pt x="896" y="3315"/>
                  <a:pt x="896" y="3315"/>
                </a:cubicBezTo>
                <a:cubicBezTo>
                  <a:pt x="937" y="3397"/>
                  <a:pt x="1027" y="3445"/>
                  <a:pt x="1108" y="3445"/>
                </a:cubicBezTo>
                <a:cubicBezTo>
                  <a:pt x="2811" y="3445"/>
                  <a:pt x="2811" y="3445"/>
                  <a:pt x="2811" y="3445"/>
                </a:cubicBezTo>
                <a:cubicBezTo>
                  <a:pt x="2901" y="3445"/>
                  <a:pt x="2982" y="3397"/>
                  <a:pt x="3031" y="3315"/>
                </a:cubicBezTo>
                <a:cubicBezTo>
                  <a:pt x="3879" y="1848"/>
                  <a:pt x="3879" y="1848"/>
                  <a:pt x="3879" y="1848"/>
                </a:cubicBezTo>
                <a:cubicBezTo>
                  <a:pt x="3928" y="1767"/>
                  <a:pt x="3928" y="1677"/>
                  <a:pt x="3879" y="1596"/>
                </a:cubicBezTo>
                <a:cubicBezTo>
                  <a:pt x="3031" y="122"/>
                  <a:pt x="3031" y="122"/>
                  <a:pt x="3031" y="122"/>
                </a:cubicBezTo>
                <a:cubicBezTo>
                  <a:pt x="2982" y="49"/>
                  <a:pt x="2901" y="0"/>
                  <a:pt x="2811" y="0"/>
                </a:cubicBezTo>
              </a:path>
            </a:pathLst>
          </a:custGeom>
          <a:solidFill>
            <a:schemeClr val="bg2"/>
          </a:solidFill>
          <a:ln>
            <a:noFill/>
          </a:ln>
          <a:effectLst/>
        </p:spPr>
        <p:txBody>
          <a:bodyPr wrap="none" anchor="ctr"/>
          <a:lstStyle/>
          <a:p>
            <a:endParaRPr lang="es-MX" sz="900"/>
          </a:p>
        </p:txBody>
      </p:sp>
      <p:sp>
        <p:nvSpPr>
          <p:cNvPr id="299" name="CuadroTexto 298">
            <a:extLst>
              <a:ext uri="{FF2B5EF4-FFF2-40B4-BE49-F238E27FC236}">
                <a16:creationId xmlns:a16="http://schemas.microsoft.com/office/drawing/2014/main" id="{DC0F4E0B-C0E7-DD4B-8C01-B3B4CA6BD6AE}"/>
              </a:ext>
            </a:extLst>
          </p:cNvPr>
          <p:cNvSpPr txBox="1"/>
          <p:nvPr/>
        </p:nvSpPr>
        <p:spPr>
          <a:xfrm>
            <a:off x="4202694" y="1043934"/>
            <a:ext cx="3786614" cy="584775"/>
          </a:xfrm>
          <a:prstGeom prst="rect">
            <a:avLst/>
          </a:prstGeom>
          <a:noFill/>
        </p:spPr>
        <p:txBody>
          <a:bodyPr wrap="none" rtlCol="0">
            <a:spAutoFit/>
          </a:bodyPr>
          <a:lstStyle/>
          <a:p>
            <a:pPr algn="ctr"/>
            <a:r>
              <a:rPr lang="en-US" sz="3200" b="1" dirty="0">
                <a:solidFill>
                  <a:schemeClr val="tx2"/>
                </a:solidFill>
                <a:latin typeface="Lato Heavy" charset="0"/>
                <a:ea typeface="Lato Heavy" charset="0"/>
                <a:cs typeface="Lato Heavy" charset="0"/>
              </a:rPr>
              <a:t>	</a:t>
            </a:r>
            <a:r>
              <a:rPr lang="en-US" sz="3200" b="1" dirty="0"/>
              <a:t>7 Tests of Just Cause</a:t>
            </a:r>
          </a:p>
        </p:txBody>
      </p:sp>
      <p:grpSp>
        <p:nvGrpSpPr>
          <p:cNvPr id="301" name="Grupo 300">
            <a:extLst>
              <a:ext uri="{FF2B5EF4-FFF2-40B4-BE49-F238E27FC236}">
                <a16:creationId xmlns:a16="http://schemas.microsoft.com/office/drawing/2014/main" id="{8F769F69-D939-E84B-B6E0-DDB02EB76E2E}"/>
              </a:ext>
            </a:extLst>
          </p:cNvPr>
          <p:cNvGrpSpPr/>
          <p:nvPr/>
        </p:nvGrpSpPr>
        <p:grpSpPr>
          <a:xfrm>
            <a:off x="1212869" y="3982827"/>
            <a:ext cx="1643360" cy="920630"/>
            <a:chOff x="4132623" y="10754911"/>
            <a:chExt cx="4536537" cy="1841255"/>
          </a:xfrm>
        </p:grpSpPr>
        <p:sp>
          <p:nvSpPr>
            <p:cNvPr id="302" name="CuadroTexto 395">
              <a:extLst>
                <a:ext uri="{FF2B5EF4-FFF2-40B4-BE49-F238E27FC236}">
                  <a16:creationId xmlns:a16="http://schemas.microsoft.com/office/drawing/2014/main" id="{1FC2214B-1ABE-CC47-A33C-E136EC3F93F6}"/>
                </a:ext>
              </a:extLst>
            </p:cNvPr>
            <p:cNvSpPr txBox="1"/>
            <p:nvPr/>
          </p:nvSpPr>
          <p:spPr>
            <a:xfrm flipH="1">
              <a:off x="4132623" y="10754911"/>
              <a:ext cx="4536537"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Adequate warning</a:t>
              </a:r>
            </a:p>
          </p:txBody>
        </p:sp>
        <p:sp>
          <p:nvSpPr>
            <p:cNvPr id="303" name="Rectangle 40">
              <a:extLst>
                <a:ext uri="{FF2B5EF4-FFF2-40B4-BE49-F238E27FC236}">
                  <a16:creationId xmlns:a16="http://schemas.microsoft.com/office/drawing/2014/main" id="{3043B0AA-A7CA-574B-903D-210B6F527529}"/>
                </a:ext>
              </a:extLst>
            </p:cNvPr>
            <p:cNvSpPr/>
            <p:nvPr/>
          </p:nvSpPr>
          <p:spPr>
            <a:xfrm>
              <a:off x="4274481" y="11180398"/>
              <a:ext cx="4236805" cy="1415768"/>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Employee informed of the policy AND consequences for violating.</a:t>
              </a:r>
            </a:p>
          </p:txBody>
        </p:sp>
      </p:grpSp>
      <p:grpSp>
        <p:nvGrpSpPr>
          <p:cNvPr id="304" name="Grupo 303">
            <a:extLst>
              <a:ext uri="{FF2B5EF4-FFF2-40B4-BE49-F238E27FC236}">
                <a16:creationId xmlns:a16="http://schemas.microsoft.com/office/drawing/2014/main" id="{790EDA2C-4091-B944-9C54-0F8C1042D190}"/>
              </a:ext>
            </a:extLst>
          </p:cNvPr>
          <p:cNvGrpSpPr/>
          <p:nvPr/>
        </p:nvGrpSpPr>
        <p:grpSpPr>
          <a:xfrm>
            <a:off x="3304201" y="5063932"/>
            <a:ext cx="1534782" cy="962797"/>
            <a:chOff x="4274481" y="10362802"/>
            <a:chExt cx="4236804" cy="1925592"/>
          </a:xfrm>
        </p:grpSpPr>
        <p:sp>
          <p:nvSpPr>
            <p:cNvPr id="305" name="CuadroTexto 395">
              <a:extLst>
                <a:ext uri="{FF2B5EF4-FFF2-40B4-BE49-F238E27FC236}">
                  <a16:creationId xmlns:a16="http://schemas.microsoft.com/office/drawing/2014/main" id="{1A2691BA-129D-DF41-86E6-F29595408A79}"/>
                </a:ext>
              </a:extLst>
            </p:cNvPr>
            <p:cNvSpPr txBox="1"/>
            <p:nvPr/>
          </p:nvSpPr>
          <p:spPr>
            <a:xfrm flipH="1">
              <a:off x="4713799" y="10362802"/>
              <a:ext cx="3309740" cy="923329"/>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Sufficient Investigation</a:t>
              </a:r>
            </a:p>
          </p:txBody>
        </p:sp>
        <p:sp>
          <p:nvSpPr>
            <p:cNvPr id="306" name="Rectangle 40">
              <a:extLst>
                <a:ext uri="{FF2B5EF4-FFF2-40B4-BE49-F238E27FC236}">
                  <a16:creationId xmlns:a16="http://schemas.microsoft.com/office/drawing/2014/main" id="{57120EFD-4CCE-9B41-A3E7-AF2164F050F3}"/>
                </a:ext>
              </a:extLst>
            </p:cNvPr>
            <p:cNvSpPr/>
            <p:nvPr/>
          </p:nvSpPr>
          <p:spPr>
            <a:xfrm>
              <a:off x="4274481" y="11180399"/>
              <a:ext cx="4236804" cy="1107995"/>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Investigation conducted before deciding on disciplinary action</a:t>
              </a:r>
            </a:p>
          </p:txBody>
        </p:sp>
      </p:grpSp>
      <p:grpSp>
        <p:nvGrpSpPr>
          <p:cNvPr id="307" name="Grupo 306">
            <a:extLst>
              <a:ext uri="{FF2B5EF4-FFF2-40B4-BE49-F238E27FC236}">
                <a16:creationId xmlns:a16="http://schemas.microsoft.com/office/drawing/2014/main" id="{E6DCC911-0490-5F43-B831-32DCE5FE2252}"/>
              </a:ext>
            </a:extLst>
          </p:cNvPr>
          <p:cNvGrpSpPr/>
          <p:nvPr/>
        </p:nvGrpSpPr>
        <p:grpSpPr>
          <a:xfrm>
            <a:off x="5351316" y="4027633"/>
            <a:ext cx="1534782" cy="612854"/>
            <a:chOff x="4274481" y="10754911"/>
            <a:chExt cx="4236804" cy="1225705"/>
          </a:xfrm>
        </p:grpSpPr>
        <p:sp>
          <p:nvSpPr>
            <p:cNvPr id="308" name="CuadroTexto 395">
              <a:extLst>
                <a:ext uri="{FF2B5EF4-FFF2-40B4-BE49-F238E27FC236}">
                  <a16:creationId xmlns:a16="http://schemas.microsoft.com/office/drawing/2014/main" id="{05FAAC3B-80DF-BA42-9B41-D71929C510F3}"/>
                </a:ext>
              </a:extLst>
            </p:cNvPr>
            <p:cNvSpPr txBox="1"/>
            <p:nvPr/>
          </p:nvSpPr>
          <p:spPr>
            <a:xfrm flipH="1">
              <a:off x="5061311" y="10754911"/>
              <a:ext cx="2663145"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Objectivity</a:t>
              </a:r>
            </a:p>
          </p:txBody>
        </p:sp>
        <p:sp>
          <p:nvSpPr>
            <p:cNvPr id="309" name="Rectangle 40">
              <a:extLst>
                <a:ext uri="{FF2B5EF4-FFF2-40B4-BE49-F238E27FC236}">
                  <a16:creationId xmlns:a16="http://schemas.microsoft.com/office/drawing/2014/main" id="{EA6C7156-47CC-E444-83FA-2920A0D6E3F7}"/>
                </a:ext>
              </a:extLst>
            </p:cNvPr>
            <p:cNvSpPr/>
            <p:nvPr/>
          </p:nvSpPr>
          <p:spPr>
            <a:xfrm>
              <a:off x="4274481" y="11180398"/>
              <a:ext cx="4236804" cy="800218"/>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Fair and objective investigation</a:t>
              </a:r>
            </a:p>
          </p:txBody>
        </p:sp>
      </p:grpSp>
      <p:grpSp>
        <p:nvGrpSpPr>
          <p:cNvPr id="310" name="Grupo 309">
            <a:extLst>
              <a:ext uri="{FF2B5EF4-FFF2-40B4-BE49-F238E27FC236}">
                <a16:creationId xmlns:a16="http://schemas.microsoft.com/office/drawing/2014/main" id="{BC6C2095-5196-1346-8B39-A013287FD977}"/>
              </a:ext>
            </a:extLst>
          </p:cNvPr>
          <p:cNvGrpSpPr/>
          <p:nvPr/>
        </p:nvGrpSpPr>
        <p:grpSpPr>
          <a:xfrm>
            <a:off x="7358994" y="5248283"/>
            <a:ext cx="1534782" cy="766742"/>
            <a:chOff x="4254688" y="10754911"/>
            <a:chExt cx="4236804" cy="1533480"/>
          </a:xfrm>
        </p:grpSpPr>
        <p:sp>
          <p:nvSpPr>
            <p:cNvPr id="311" name="CuadroTexto 395">
              <a:extLst>
                <a:ext uri="{FF2B5EF4-FFF2-40B4-BE49-F238E27FC236}">
                  <a16:creationId xmlns:a16="http://schemas.microsoft.com/office/drawing/2014/main" id="{A66E9E78-923F-8A4C-9EB7-AB2F755BADCB}"/>
                </a:ext>
              </a:extLst>
            </p:cNvPr>
            <p:cNvSpPr txBox="1"/>
            <p:nvPr/>
          </p:nvSpPr>
          <p:spPr>
            <a:xfrm flipH="1">
              <a:off x="4698429" y="10754911"/>
              <a:ext cx="3349323"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Uniformity</a:t>
              </a:r>
            </a:p>
          </p:txBody>
        </p:sp>
        <p:sp>
          <p:nvSpPr>
            <p:cNvPr id="312" name="Rectangle 40">
              <a:extLst>
                <a:ext uri="{FF2B5EF4-FFF2-40B4-BE49-F238E27FC236}">
                  <a16:creationId xmlns:a16="http://schemas.microsoft.com/office/drawing/2014/main" id="{4539A1D2-17D1-EA4A-8D6F-509DFBB56FEB}"/>
                </a:ext>
              </a:extLst>
            </p:cNvPr>
            <p:cNvSpPr/>
            <p:nvPr/>
          </p:nvSpPr>
          <p:spPr>
            <a:xfrm>
              <a:off x="4254688" y="11180398"/>
              <a:ext cx="4236804" cy="1107993"/>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Have rules been applied equally, without discrimination?</a:t>
              </a:r>
            </a:p>
          </p:txBody>
        </p:sp>
      </p:grpSp>
      <p:grpSp>
        <p:nvGrpSpPr>
          <p:cNvPr id="313" name="Grupo 312">
            <a:extLst>
              <a:ext uri="{FF2B5EF4-FFF2-40B4-BE49-F238E27FC236}">
                <a16:creationId xmlns:a16="http://schemas.microsoft.com/office/drawing/2014/main" id="{E91AF005-CB4D-4D49-A8F4-E70DB447A85A}"/>
              </a:ext>
            </a:extLst>
          </p:cNvPr>
          <p:cNvGrpSpPr/>
          <p:nvPr/>
        </p:nvGrpSpPr>
        <p:grpSpPr>
          <a:xfrm>
            <a:off x="9444349" y="4027627"/>
            <a:ext cx="1534782" cy="805827"/>
            <a:chOff x="4274481" y="10754911"/>
            <a:chExt cx="4236804" cy="1611652"/>
          </a:xfrm>
        </p:grpSpPr>
        <p:sp>
          <p:nvSpPr>
            <p:cNvPr id="314" name="CuadroTexto 395">
              <a:extLst>
                <a:ext uri="{FF2B5EF4-FFF2-40B4-BE49-F238E27FC236}">
                  <a16:creationId xmlns:a16="http://schemas.microsoft.com/office/drawing/2014/main" id="{7E107B66-D825-FC4D-BAD7-7D3C88B596B0}"/>
                </a:ext>
              </a:extLst>
            </p:cNvPr>
            <p:cNvSpPr txBox="1"/>
            <p:nvPr/>
          </p:nvSpPr>
          <p:spPr>
            <a:xfrm flipH="1">
              <a:off x="4505175" y="10754911"/>
              <a:ext cx="3775418" cy="923329"/>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Reasonable Discipline</a:t>
              </a:r>
            </a:p>
          </p:txBody>
        </p:sp>
        <p:sp>
          <p:nvSpPr>
            <p:cNvPr id="315" name="Rectangle 40">
              <a:extLst>
                <a:ext uri="{FF2B5EF4-FFF2-40B4-BE49-F238E27FC236}">
                  <a16:creationId xmlns:a16="http://schemas.microsoft.com/office/drawing/2014/main" id="{23C20CBF-ECA3-EC43-B773-7CD77F16155A}"/>
                </a:ext>
              </a:extLst>
            </p:cNvPr>
            <p:cNvSpPr/>
            <p:nvPr/>
          </p:nvSpPr>
          <p:spPr>
            <a:xfrm>
              <a:off x="4274481" y="11566344"/>
              <a:ext cx="4236804" cy="800219"/>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Discipline appropriate for the situation.</a:t>
              </a:r>
            </a:p>
          </p:txBody>
        </p:sp>
      </p:grpSp>
      <p:sp>
        <p:nvSpPr>
          <p:cNvPr id="47" name="Freeform 147">
            <a:extLst>
              <a:ext uri="{FF2B5EF4-FFF2-40B4-BE49-F238E27FC236}">
                <a16:creationId xmlns:a16="http://schemas.microsoft.com/office/drawing/2014/main" id="{A0A61980-B276-4673-A5F5-C0A2248DCB04}"/>
              </a:ext>
            </a:extLst>
          </p:cNvPr>
          <p:cNvSpPr>
            <a:spLocks noChangeArrowheads="1"/>
          </p:cNvSpPr>
          <p:nvPr/>
        </p:nvSpPr>
        <p:spPr bwMode="auto">
          <a:xfrm>
            <a:off x="2783333" y="1837735"/>
            <a:ext cx="2504817" cy="2196495"/>
          </a:xfrm>
          <a:custGeom>
            <a:avLst/>
            <a:gdLst>
              <a:gd name="T0" fmla="*/ 3333 w 4621"/>
              <a:gd name="T1" fmla="*/ 0 h 4051"/>
              <a:gd name="T2" fmla="*/ 3333 w 4621"/>
              <a:gd name="T3" fmla="*/ 0 h 4051"/>
              <a:gd name="T4" fmla="*/ 1288 w 4621"/>
              <a:gd name="T5" fmla="*/ 0 h 4051"/>
              <a:gd name="T6" fmla="*/ 1068 w 4621"/>
              <a:gd name="T7" fmla="*/ 130 h 4051"/>
              <a:gd name="T8" fmla="*/ 49 w 4621"/>
              <a:gd name="T9" fmla="*/ 1899 h 4051"/>
              <a:gd name="T10" fmla="*/ 49 w 4621"/>
              <a:gd name="T11" fmla="*/ 2151 h 4051"/>
              <a:gd name="T12" fmla="*/ 1068 w 4621"/>
              <a:gd name="T13" fmla="*/ 3927 h 4051"/>
              <a:gd name="T14" fmla="*/ 1288 w 4621"/>
              <a:gd name="T15" fmla="*/ 4050 h 4051"/>
              <a:gd name="T16" fmla="*/ 3333 w 4621"/>
              <a:gd name="T17" fmla="*/ 4050 h 4051"/>
              <a:gd name="T18" fmla="*/ 3553 w 4621"/>
              <a:gd name="T19" fmla="*/ 3927 h 4051"/>
              <a:gd name="T20" fmla="*/ 4580 w 4621"/>
              <a:gd name="T21" fmla="*/ 2151 h 4051"/>
              <a:gd name="T22" fmla="*/ 4580 w 4621"/>
              <a:gd name="T23" fmla="*/ 1899 h 4051"/>
              <a:gd name="T24" fmla="*/ 3553 w 4621"/>
              <a:gd name="T25" fmla="*/ 130 h 4051"/>
              <a:gd name="T26" fmla="*/ 3333 w 4621"/>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1">
                <a:moveTo>
                  <a:pt x="3333" y="0"/>
                </a:moveTo>
                <a:lnTo>
                  <a:pt x="3333" y="0"/>
                </a:lnTo>
                <a:cubicBezTo>
                  <a:pt x="1288" y="0"/>
                  <a:pt x="1288" y="0"/>
                  <a:pt x="1288" y="0"/>
                </a:cubicBezTo>
                <a:cubicBezTo>
                  <a:pt x="1198" y="0"/>
                  <a:pt x="1117" y="49"/>
                  <a:pt x="1068" y="130"/>
                </a:cubicBezTo>
                <a:cubicBezTo>
                  <a:pt x="49" y="1899"/>
                  <a:pt x="49" y="1899"/>
                  <a:pt x="49" y="1899"/>
                </a:cubicBezTo>
                <a:cubicBezTo>
                  <a:pt x="0" y="1980"/>
                  <a:pt x="0" y="2078"/>
                  <a:pt x="49" y="2151"/>
                </a:cubicBezTo>
                <a:cubicBezTo>
                  <a:pt x="1068" y="3927"/>
                  <a:pt x="1068" y="3927"/>
                  <a:pt x="1068" y="3927"/>
                </a:cubicBezTo>
                <a:cubicBezTo>
                  <a:pt x="1117" y="4001"/>
                  <a:pt x="1198" y="4050"/>
                  <a:pt x="1288" y="4050"/>
                </a:cubicBezTo>
                <a:cubicBezTo>
                  <a:pt x="3333" y="4050"/>
                  <a:pt x="3333" y="4050"/>
                  <a:pt x="3333" y="4050"/>
                </a:cubicBezTo>
                <a:cubicBezTo>
                  <a:pt x="3422" y="4050"/>
                  <a:pt x="3504" y="4001"/>
                  <a:pt x="3553" y="3927"/>
                </a:cubicBezTo>
                <a:cubicBezTo>
                  <a:pt x="4580" y="2151"/>
                  <a:pt x="4580" y="2151"/>
                  <a:pt x="4580" y="2151"/>
                </a:cubicBezTo>
                <a:cubicBezTo>
                  <a:pt x="4620" y="2078"/>
                  <a:pt x="4620" y="1980"/>
                  <a:pt x="4580" y="1899"/>
                </a:cubicBezTo>
                <a:cubicBezTo>
                  <a:pt x="3553" y="130"/>
                  <a:pt x="3553" y="130"/>
                  <a:pt x="3553" y="130"/>
                </a:cubicBezTo>
                <a:cubicBezTo>
                  <a:pt x="3504" y="49"/>
                  <a:pt x="3422" y="0"/>
                  <a:pt x="3333" y="0"/>
                </a:cubicBezTo>
              </a:path>
            </a:pathLst>
          </a:custGeom>
          <a:solidFill>
            <a:schemeClr val="accent5"/>
          </a:solidFill>
          <a:ln>
            <a:noFill/>
          </a:ln>
          <a:effectLst/>
        </p:spPr>
        <p:txBody>
          <a:bodyPr wrap="none" anchor="ctr"/>
          <a:lstStyle/>
          <a:p>
            <a:endParaRPr lang="es-MX" sz="900"/>
          </a:p>
        </p:txBody>
      </p:sp>
      <p:sp>
        <p:nvSpPr>
          <p:cNvPr id="48" name="Freeform 148">
            <a:extLst>
              <a:ext uri="{FF2B5EF4-FFF2-40B4-BE49-F238E27FC236}">
                <a16:creationId xmlns:a16="http://schemas.microsoft.com/office/drawing/2014/main" id="{800E0F0F-C775-47BE-B811-D62124698171}"/>
              </a:ext>
            </a:extLst>
          </p:cNvPr>
          <p:cNvSpPr>
            <a:spLocks noChangeArrowheads="1"/>
          </p:cNvSpPr>
          <p:nvPr/>
        </p:nvSpPr>
        <p:spPr bwMode="auto">
          <a:xfrm>
            <a:off x="2974540" y="2000261"/>
            <a:ext cx="2124793" cy="1869053"/>
          </a:xfrm>
          <a:custGeom>
            <a:avLst/>
            <a:gdLst>
              <a:gd name="T0" fmla="*/ 2812 w 3921"/>
              <a:gd name="T1" fmla="*/ 0 h 3447"/>
              <a:gd name="T2" fmla="*/ 2812 w 3921"/>
              <a:gd name="T3" fmla="*/ 0 h 3447"/>
              <a:gd name="T4" fmla="*/ 1109 w 3921"/>
              <a:gd name="T5" fmla="*/ 0 h 3447"/>
              <a:gd name="T6" fmla="*/ 897 w 3921"/>
              <a:gd name="T7" fmla="*/ 130 h 3447"/>
              <a:gd name="T8" fmla="*/ 41 w 3921"/>
              <a:gd name="T9" fmla="*/ 1597 h 3447"/>
              <a:gd name="T10" fmla="*/ 41 w 3921"/>
              <a:gd name="T11" fmla="*/ 1849 h 3447"/>
              <a:gd name="T12" fmla="*/ 897 w 3921"/>
              <a:gd name="T13" fmla="*/ 3324 h 3447"/>
              <a:gd name="T14" fmla="*/ 1109 w 3921"/>
              <a:gd name="T15" fmla="*/ 3446 h 3447"/>
              <a:gd name="T16" fmla="*/ 2812 w 3921"/>
              <a:gd name="T17" fmla="*/ 3446 h 3447"/>
              <a:gd name="T18" fmla="*/ 3024 w 3921"/>
              <a:gd name="T19" fmla="*/ 3324 h 3447"/>
              <a:gd name="T20" fmla="*/ 3879 w 3921"/>
              <a:gd name="T21" fmla="*/ 1849 h 3447"/>
              <a:gd name="T22" fmla="*/ 3879 w 3921"/>
              <a:gd name="T23" fmla="*/ 1597 h 3447"/>
              <a:gd name="T24" fmla="*/ 3024 w 3921"/>
              <a:gd name="T25" fmla="*/ 130 h 3447"/>
              <a:gd name="T26" fmla="*/ 2812 w 3921"/>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1" h="3447">
                <a:moveTo>
                  <a:pt x="2812" y="0"/>
                </a:moveTo>
                <a:lnTo>
                  <a:pt x="2812" y="0"/>
                </a:lnTo>
                <a:cubicBezTo>
                  <a:pt x="1109" y="0"/>
                  <a:pt x="1109" y="0"/>
                  <a:pt x="1109" y="0"/>
                </a:cubicBezTo>
                <a:cubicBezTo>
                  <a:pt x="1019" y="0"/>
                  <a:pt x="938" y="48"/>
                  <a:pt x="897" y="130"/>
                </a:cubicBezTo>
                <a:cubicBezTo>
                  <a:pt x="41" y="1597"/>
                  <a:pt x="41" y="1597"/>
                  <a:pt x="41" y="1597"/>
                </a:cubicBezTo>
                <a:cubicBezTo>
                  <a:pt x="0" y="1678"/>
                  <a:pt x="0" y="1776"/>
                  <a:pt x="41" y="1849"/>
                </a:cubicBezTo>
                <a:cubicBezTo>
                  <a:pt x="897" y="3324"/>
                  <a:pt x="897" y="3324"/>
                  <a:pt x="897" y="3324"/>
                </a:cubicBezTo>
                <a:cubicBezTo>
                  <a:pt x="938" y="3397"/>
                  <a:pt x="1019" y="3446"/>
                  <a:pt x="1109" y="3446"/>
                </a:cubicBezTo>
                <a:cubicBezTo>
                  <a:pt x="2812" y="3446"/>
                  <a:pt x="2812" y="3446"/>
                  <a:pt x="2812" y="3446"/>
                </a:cubicBezTo>
                <a:cubicBezTo>
                  <a:pt x="2901" y="3446"/>
                  <a:pt x="2983" y="3397"/>
                  <a:pt x="3024" y="3324"/>
                </a:cubicBezTo>
                <a:cubicBezTo>
                  <a:pt x="3879" y="1849"/>
                  <a:pt x="3879" y="1849"/>
                  <a:pt x="3879" y="1849"/>
                </a:cubicBezTo>
                <a:cubicBezTo>
                  <a:pt x="3920" y="1776"/>
                  <a:pt x="3920" y="1678"/>
                  <a:pt x="3879" y="1597"/>
                </a:cubicBezTo>
                <a:cubicBezTo>
                  <a:pt x="3024" y="130"/>
                  <a:pt x="3024" y="130"/>
                  <a:pt x="3024" y="130"/>
                </a:cubicBezTo>
                <a:cubicBezTo>
                  <a:pt x="2983" y="48"/>
                  <a:pt x="2901" y="0"/>
                  <a:pt x="2812" y="0"/>
                </a:cubicBezTo>
              </a:path>
            </a:pathLst>
          </a:custGeom>
          <a:solidFill>
            <a:schemeClr val="bg2"/>
          </a:solidFill>
          <a:ln>
            <a:noFill/>
          </a:ln>
          <a:effectLst/>
        </p:spPr>
        <p:txBody>
          <a:bodyPr wrap="none" anchor="ctr"/>
          <a:lstStyle/>
          <a:p>
            <a:endParaRPr lang="es-MX" sz="900"/>
          </a:p>
        </p:txBody>
      </p:sp>
      <p:grpSp>
        <p:nvGrpSpPr>
          <p:cNvPr id="52" name="Grupo 303">
            <a:extLst>
              <a:ext uri="{FF2B5EF4-FFF2-40B4-BE49-F238E27FC236}">
                <a16:creationId xmlns:a16="http://schemas.microsoft.com/office/drawing/2014/main" id="{8BCAC521-117E-4F04-A0BF-768B07587972}"/>
              </a:ext>
            </a:extLst>
          </p:cNvPr>
          <p:cNvGrpSpPr/>
          <p:nvPr/>
        </p:nvGrpSpPr>
        <p:grpSpPr>
          <a:xfrm>
            <a:off x="3290598" y="2817219"/>
            <a:ext cx="1534782" cy="960642"/>
            <a:chOff x="4296308" y="10754911"/>
            <a:chExt cx="4236804" cy="1921282"/>
          </a:xfrm>
        </p:grpSpPr>
        <p:sp>
          <p:nvSpPr>
            <p:cNvPr id="53" name="CuadroTexto 395">
              <a:extLst>
                <a:ext uri="{FF2B5EF4-FFF2-40B4-BE49-F238E27FC236}">
                  <a16:creationId xmlns:a16="http://schemas.microsoft.com/office/drawing/2014/main" id="{7043418A-186D-4787-9012-CCF101D2A7D6}"/>
                </a:ext>
              </a:extLst>
            </p:cNvPr>
            <p:cNvSpPr txBox="1"/>
            <p:nvPr/>
          </p:nvSpPr>
          <p:spPr>
            <a:xfrm flipH="1">
              <a:off x="4574685" y="10754911"/>
              <a:ext cx="3662256" cy="923329"/>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Reasonable Policy</a:t>
              </a:r>
            </a:p>
          </p:txBody>
        </p:sp>
        <p:sp>
          <p:nvSpPr>
            <p:cNvPr id="54" name="Rectangle 40">
              <a:extLst>
                <a:ext uri="{FF2B5EF4-FFF2-40B4-BE49-F238E27FC236}">
                  <a16:creationId xmlns:a16="http://schemas.microsoft.com/office/drawing/2014/main" id="{9C2CB697-0008-4227-844B-62B8DF15C46C}"/>
                </a:ext>
              </a:extLst>
            </p:cNvPr>
            <p:cNvSpPr/>
            <p:nvPr/>
          </p:nvSpPr>
          <p:spPr>
            <a:xfrm>
              <a:off x="4296308" y="11568198"/>
              <a:ext cx="4236804" cy="1107995"/>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Related to orderly, efficient, and safe operations</a:t>
              </a:r>
            </a:p>
          </p:txBody>
        </p:sp>
      </p:grpSp>
      <p:sp>
        <p:nvSpPr>
          <p:cNvPr id="55" name="Freeform 149">
            <a:extLst>
              <a:ext uri="{FF2B5EF4-FFF2-40B4-BE49-F238E27FC236}">
                <a16:creationId xmlns:a16="http://schemas.microsoft.com/office/drawing/2014/main" id="{950874B3-25BC-4729-A879-0A0ECADA70D8}"/>
              </a:ext>
            </a:extLst>
          </p:cNvPr>
          <p:cNvSpPr>
            <a:spLocks noChangeArrowheads="1"/>
          </p:cNvSpPr>
          <p:nvPr/>
        </p:nvSpPr>
        <p:spPr bwMode="auto">
          <a:xfrm>
            <a:off x="6868002" y="1797703"/>
            <a:ext cx="2504817" cy="2196495"/>
          </a:xfrm>
          <a:custGeom>
            <a:avLst/>
            <a:gdLst>
              <a:gd name="T0" fmla="*/ 3333 w 4622"/>
              <a:gd name="T1" fmla="*/ 0 h 4051"/>
              <a:gd name="T2" fmla="*/ 3333 w 4622"/>
              <a:gd name="T3" fmla="*/ 0 h 4051"/>
              <a:gd name="T4" fmla="*/ 1288 w 4622"/>
              <a:gd name="T5" fmla="*/ 0 h 4051"/>
              <a:gd name="T6" fmla="*/ 1068 w 4622"/>
              <a:gd name="T7" fmla="*/ 130 h 4051"/>
              <a:gd name="T8" fmla="*/ 41 w 4622"/>
              <a:gd name="T9" fmla="*/ 1899 h 4051"/>
              <a:gd name="T10" fmla="*/ 41 w 4622"/>
              <a:gd name="T11" fmla="*/ 2151 h 4051"/>
              <a:gd name="T12" fmla="*/ 1068 w 4622"/>
              <a:gd name="T13" fmla="*/ 3927 h 4051"/>
              <a:gd name="T14" fmla="*/ 1288 w 4622"/>
              <a:gd name="T15" fmla="*/ 4050 h 4051"/>
              <a:gd name="T16" fmla="*/ 3333 w 4622"/>
              <a:gd name="T17" fmla="*/ 4050 h 4051"/>
              <a:gd name="T18" fmla="*/ 3553 w 4622"/>
              <a:gd name="T19" fmla="*/ 3927 h 4051"/>
              <a:gd name="T20" fmla="*/ 4580 w 4622"/>
              <a:gd name="T21" fmla="*/ 2151 h 4051"/>
              <a:gd name="T22" fmla="*/ 4580 w 4622"/>
              <a:gd name="T23" fmla="*/ 1899 h 4051"/>
              <a:gd name="T24" fmla="*/ 3553 w 4622"/>
              <a:gd name="T25" fmla="*/ 130 h 4051"/>
              <a:gd name="T26" fmla="*/ 3333 w 4622"/>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2" h="4051">
                <a:moveTo>
                  <a:pt x="3333" y="0"/>
                </a:moveTo>
                <a:lnTo>
                  <a:pt x="3333" y="0"/>
                </a:lnTo>
                <a:cubicBezTo>
                  <a:pt x="1288" y="0"/>
                  <a:pt x="1288" y="0"/>
                  <a:pt x="1288" y="0"/>
                </a:cubicBezTo>
                <a:cubicBezTo>
                  <a:pt x="1198" y="0"/>
                  <a:pt x="1117" y="49"/>
                  <a:pt x="1068" y="130"/>
                </a:cubicBezTo>
                <a:cubicBezTo>
                  <a:pt x="41" y="1899"/>
                  <a:pt x="41" y="1899"/>
                  <a:pt x="41" y="1899"/>
                </a:cubicBezTo>
                <a:cubicBezTo>
                  <a:pt x="0" y="1980"/>
                  <a:pt x="0" y="2078"/>
                  <a:pt x="41" y="2151"/>
                </a:cubicBezTo>
                <a:cubicBezTo>
                  <a:pt x="1068" y="3927"/>
                  <a:pt x="1068" y="3927"/>
                  <a:pt x="1068" y="3927"/>
                </a:cubicBezTo>
                <a:cubicBezTo>
                  <a:pt x="1117" y="4001"/>
                  <a:pt x="1198" y="4050"/>
                  <a:pt x="1288" y="4050"/>
                </a:cubicBezTo>
                <a:cubicBezTo>
                  <a:pt x="3333" y="4050"/>
                  <a:pt x="3333" y="4050"/>
                  <a:pt x="3333" y="4050"/>
                </a:cubicBezTo>
                <a:cubicBezTo>
                  <a:pt x="3423" y="4050"/>
                  <a:pt x="3504" y="4001"/>
                  <a:pt x="3553" y="3927"/>
                </a:cubicBezTo>
                <a:cubicBezTo>
                  <a:pt x="4580" y="2151"/>
                  <a:pt x="4580" y="2151"/>
                  <a:pt x="4580" y="2151"/>
                </a:cubicBezTo>
                <a:cubicBezTo>
                  <a:pt x="4621" y="2078"/>
                  <a:pt x="4621" y="1980"/>
                  <a:pt x="4580" y="1899"/>
                </a:cubicBezTo>
                <a:cubicBezTo>
                  <a:pt x="3553" y="130"/>
                  <a:pt x="3553" y="130"/>
                  <a:pt x="3553" y="130"/>
                </a:cubicBezTo>
                <a:cubicBezTo>
                  <a:pt x="3504" y="49"/>
                  <a:pt x="3423" y="0"/>
                  <a:pt x="3333" y="0"/>
                </a:cubicBezTo>
              </a:path>
            </a:pathLst>
          </a:custGeom>
          <a:solidFill>
            <a:schemeClr val="accent6"/>
          </a:solidFill>
          <a:ln>
            <a:noFill/>
          </a:ln>
          <a:effectLst/>
        </p:spPr>
        <p:txBody>
          <a:bodyPr wrap="none" anchor="ctr"/>
          <a:lstStyle/>
          <a:p>
            <a:endParaRPr lang="es-MX" sz="900"/>
          </a:p>
        </p:txBody>
      </p:sp>
      <p:sp>
        <p:nvSpPr>
          <p:cNvPr id="56" name="Freeform 150">
            <a:extLst>
              <a:ext uri="{FF2B5EF4-FFF2-40B4-BE49-F238E27FC236}">
                <a16:creationId xmlns:a16="http://schemas.microsoft.com/office/drawing/2014/main" id="{82933B19-CAC9-44C8-8BCA-D96E4D892282}"/>
              </a:ext>
            </a:extLst>
          </p:cNvPr>
          <p:cNvSpPr>
            <a:spLocks noChangeArrowheads="1"/>
          </p:cNvSpPr>
          <p:nvPr/>
        </p:nvSpPr>
        <p:spPr bwMode="auto">
          <a:xfrm>
            <a:off x="7056820" y="1960229"/>
            <a:ext cx="2124792" cy="1869053"/>
          </a:xfrm>
          <a:custGeom>
            <a:avLst/>
            <a:gdLst>
              <a:gd name="T0" fmla="*/ 2811 w 3920"/>
              <a:gd name="T1" fmla="*/ 0 h 3447"/>
              <a:gd name="T2" fmla="*/ 2811 w 3920"/>
              <a:gd name="T3" fmla="*/ 0 h 3447"/>
              <a:gd name="T4" fmla="*/ 1108 w 3920"/>
              <a:gd name="T5" fmla="*/ 0 h 3447"/>
              <a:gd name="T6" fmla="*/ 896 w 3920"/>
              <a:gd name="T7" fmla="*/ 130 h 3447"/>
              <a:gd name="T8" fmla="*/ 41 w 3920"/>
              <a:gd name="T9" fmla="*/ 1597 h 3447"/>
              <a:gd name="T10" fmla="*/ 41 w 3920"/>
              <a:gd name="T11" fmla="*/ 1849 h 3447"/>
              <a:gd name="T12" fmla="*/ 896 w 3920"/>
              <a:gd name="T13" fmla="*/ 3324 h 3447"/>
              <a:gd name="T14" fmla="*/ 1108 w 3920"/>
              <a:gd name="T15" fmla="*/ 3446 h 3447"/>
              <a:gd name="T16" fmla="*/ 2811 w 3920"/>
              <a:gd name="T17" fmla="*/ 3446 h 3447"/>
              <a:gd name="T18" fmla="*/ 3023 w 3920"/>
              <a:gd name="T19" fmla="*/ 3324 h 3447"/>
              <a:gd name="T20" fmla="*/ 3879 w 3920"/>
              <a:gd name="T21" fmla="*/ 1849 h 3447"/>
              <a:gd name="T22" fmla="*/ 3879 w 3920"/>
              <a:gd name="T23" fmla="*/ 1597 h 3447"/>
              <a:gd name="T24" fmla="*/ 3023 w 3920"/>
              <a:gd name="T25" fmla="*/ 130 h 3447"/>
              <a:gd name="T26" fmla="*/ 2811 w 3920"/>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0" h="3447">
                <a:moveTo>
                  <a:pt x="2811" y="0"/>
                </a:moveTo>
                <a:lnTo>
                  <a:pt x="2811" y="0"/>
                </a:lnTo>
                <a:cubicBezTo>
                  <a:pt x="1108" y="0"/>
                  <a:pt x="1108" y="0"/>
                  <a:pt x="1108" y="0"/>
                </a:cubicBezTo>
                <a:cubicBezTo>
                  <a:pt x="1018" y="0"/>
                  <a:pt x="937" y="48"/>
                  <a:pt x="896" y="130"/>
                </a:cubicBezTo>
                <a:cubicBezTo>
                  <a:pt x="41" y="1597"/>
                  <a:pt x="41" y="1597"/>
                  <a:pt x="41" y="1597"/>
                </a:cubicBezTo>
                <a:cubicBezTo>
                  <a:pt x="0" y="1678"/>
                  <a:pt x="0" y="1776"/>
                  <a:pt x="41" y="1849"/>
                </a:cubicBezTo>
                <a:cubicBezTo>
                  <a:pt x="896" y="3324"/>
                  <a:pt x="896" y="3324"/>
                  <a:pt x="896" y="3324"/>
                </a:cubicBezTo>
                <a:cubicBezTo>
                  <a:pt x="937" y="3397"/>
                  <a:pt x="1018" y="3446"/>
                  <a:pt x="1108" y="3446"/>
                </a:cubicBezTo>
                <a:cubicBezTo>
                  <a:pt x="2811" y="3446"/>
                  <a:pt x="2811" y="3446"/>
                  <a:pt x="2811" y="3446"/>
                </a:cubicBezTo>
                <a:cubicBezTo>
                  <a:pt x="2901" y="3446"/>
                  <a:pt x="2982" y="3397"/>
                  <a:pt x="3023" y="3324"/>
                </a:cubicBezTo>
                <a:cubicBezTo>
                  <a:pt x="3879" y="1849"/>
                  <a:pt x="3879" y="1849"/>
                  <a:pt x="3879" y="1849"/>
                </a:cubicBezTo>
                <a:cubicBezTo>
                  <a:pt x="3919" y="1776"/>
                  <a:pt x="3919" y="1678"/>
                  <a:pt x="3879" y="1597"/>
                </a:cubicBezTo>
                <a:cubicBezTo>
                  <a:pt x="3023" y="130"/>
                  <a:pt x="3023" y="130"/>
                  <a:pt x="3023" y="130"/>
                </a:cubicBezTo>
                <a:cubicBezTo>
                  <a:pt x="2982" y="48"/>
                  <a:pt x="2901" y="0"/>
                  <a:pt x="2811" y="0"/>
                </a:cubicBezTo>
              </a:path>
            </a:pathLst>
          </a:custGeom>
          <a:solidFill>
            <a:schemeClr val="bg2"/>
          </a:solidFill>
          <a:ln>
            <a:noFill/>
          </a:ln>
          <a:effectLst/>
        </p:spPr>
        <p:txBody>
          <a:bodyPr wrap="none" anchor="ctr"/>
          <a:lstStyle/>
          <a:p>
            <a:endParaRPr lang="es-MX" sz="900"/>
          </a:p>
        </p:txBody>
      </p:sp>
      <p:grpSp>
        <p:nvGrpSpPr>
          <p:cNvPr id="59" name="Grupo 309">
            <a:extLst>
              <a:ext uri="{FF2B5EF4-FFF2-40B4-BE49-F238E27FC236}">
                <a16:creationId xmlns:a16="http://schemas.microsoft.com/office/drawing/2014/main" id="{7AD7C67F-70A4-4231-A7E8-665C47CEA25E}"/>
              </a:ext>
            </a:extLst>
          </p:cNvPr>
          <p:cNvGrpSpPr/>
          <p:nvPr/>
        </p:nvGrpSpPr>
        <p:grpSpPr>
          <a:xfrm>
            <a:off x="7351825" y="2765482"/>
            <a:ext cx="1534782" cy="612854"/>
            <a:chOff x="4274481" y="10754911"/>
            <a:chExt cx="4236804" cy="1225705"/>
          </a:xfrm>
        </p:grpSpPr>
        <p:sp>
          <p:nvSpPr>
            <p:cNvPr id="60" name="CuadroTexto 395">
              <a:extLst>
                <a:ext uri="{FF2B5EF4-FFF2-40B4-BE49-F238E27FC236}">
                  <a16:creationId xmlns:a16="http://schemas.microsoft.com/office/drawing/2014/main" id="{D3DE0741-D371-4E5B-8FD0-C29350665704}"/>
                </a:ext>
              </a:extLst>
            </p:cNvPr>
            <p:cNvSpPr txBox="1"/>
            <p:nvPr/>
          </p:nvSpPr>
          <p:spPr>
            <a:xfrm flipH="1">
              <a:off x="5201545" y="10754911"/>
              <a:ext cx="2382675"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Evidence</a:t>
              </a:r>
            </a:p>
          </p:txBody>
        </p:sp>
        <p:sp>
          <p:nvSpPr>
            <p:cNvPr id="61" name="Rectangle 40">
              <a:extLst>
                <a:ext uri="{FF2B5EF4-FFF2-40B4-BE49-F238E27FC236}">
                  <a16:creationId xmlns:a16="http://schemas.microsoft.com/office/drawing/2014/main" id="{16A547FC-E56A-4149-BCCF-9C397008CE27}"/>
                </a:ext>
              </a:extLst>
            </p:cNvPr>
            <p:cNvSpPr/>
            <p:nvPr/>
          </p:nvSpPr>
          <p:spPr>
            <a:xfrm>
              <a:off x="4274481" y="11180398"/>
              <a:ext cx="4236804" cy="800218"/>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Proof of misconduct or policy violation</a:t>
              </a:r>
            </a:p>
          </p:txBody>
        </p:sp>
      </p:grpSp>
      <p:sp>
        <p:nvSpPr>
          <p:cNvPr id="3" name="Text Placeholder 2">
            <a:extLst>
              <a:ext uri="{FF2B5EF4-FFF2-40B4-BE49-F238E27FC236}">
                <a16:creationId xmlns:a16="http://schemas.microsoft.com/office/drawing/2014/main" id="{B3741DCC-59F4-44C4-AAF8-0B2BD0585898}"/>
              </a:ext>
            </a:extLst>
          </p:cNvPr>
          <p:cNvSpPr>
            <a:spLocks noGrp="1"/>
          </p:cNvSpPr>
          <p:nvPr>
            <p:ph type="body" sz="quarter" idx="13"/>
          </p:nvPr>
        </p:nvSpPr>
        <p:spPr/>
        <p:txBody>
          <a:bodyPr>
            <a:normAutofit fontScale="92500"/>
          </a:bodyPr>
          <a:lstStyle/>
          <a:p>
            <a:r>
              <a:rPr lang="en-US" sz="3200" dirty="0"/>
              <a:t>T.PM.2 Address employee discipline and ensure due process. </a:t>
            </a:r>
          </a:p>
        </p:txBody>
      </p:sp>
      <p:pic>
        <p:nvPicPr>
          <p:cNvPr id="13" name="Graphic 12" descr="Clipboard All Crosses with solid fill">
            <a:extLst>
              <a:ext uri="{FF2B5EF4-FFF2-40B4-BE49-F238E27FC236}">
                <a16:creationId xmlns:a16="http://schemas.microsoft.com/office/drawing/2014/main" id="{F829F49C-483C-4F11-B143-22886978D6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44896" y="2192426"/>
            <a:ext cx="548640" cy="548640"/>
          </a:xfrm>
          <a:prstGeom prst="rect">
            <a:avLst/>
          </a:prstGeom>
        </p:spPr>
      </p:pic>
      <p:pic>
        <p:nvPicPr>
          <p:cNvPr id="15" name="Graphic 14" descr="Target Audience with solid fill">
            <a:extLst>
              <a:ext uri="{FF2B5EF4-FFF2-40B4-BE49-F238E27FC236}">
                <a16:creationId xmlns:a16="http://schemas.microsoft.com/office/drawing/2014/main" id="{B10D62FE-1780-4332-B082-117045A665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61649" y="4544276"/>
            <a:ext cx="548640" cy="548640"/>
          </a:xfrm>
          <a:prstGeom prst="rect">
            <a:avLst/>
          </a:prstGeom>
        </p:spPr>
      </p:pic>
      <p:pic>
        <p:nvPicPr>
          <p:cNvPr id="19" name="Graphic 18" descr="Gavel with solid fill">
            <a:extLst>
              <a:ext uri="{FF2B5EF4-FFF2-40B4-BE49-F238E27FC236}">
                <a16:creationId xmlns:a16="http://schemas.microsoft.com/office/drawing/2014/main" id="{12EDA459-F154-4F05-8A03-E05C50E88C8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882447" y="3449294"/>
            <a:ext cx="548640" cy="548640"/>
          </a:xfrm>
          <a:prstGeom prst="rect">
            <a:avLst/>
          </a:prstGeom>
        </p:spPr>
      </p:pic>
      <p:pic>
        <p:nvPicPr>
          <p:cNvPr id="21" name="Graphic 20" descr="Scales of justice with solid fill">
            <a:extLst>
              <a:ext uri="{FF2B5EF4-FFF2-40B4-BE49-F238E27FC236}">
                <a16:creationId xmlns:a16="http://schemas.microsoft.com/office/drawing/2014/main" id="{5719AC6E-F621-4D29-A9FB-0BCC8631692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43699" y="4629137"/>
            <a:ext cx="548640" cy="548640"/>
          </a:xfrm>
          <a:prstGeom prst="rect">
            <a:avLst/>
          </a:prstGeom>
        </p:spPr>
      </p:pic>
      <p:pic>
        <p:nvPicPr>
          <p:cNvPr id="25" name="Graphic 24" descr="Warning with solid fill">
            <a:extLst>
              <a:ext uri="{FF2B5EF4-FFF2-40B4-BE49-F238E27FC236}">
                <a16:creationId xmlns:a16="http://schemas.microsoft.com/office/drawing/2014/main" id="{91C8136F-3B1B-48E3-81ED-C4DE0573035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805527" y="2221206"/>
            <a:ext cx="457200" cy="457200"/>
          </a:xfrm>
          <a:prstGeom prst="rect">
            <a:avLst/>
          </a:prstGeom>
        </p:spPr>
      </p:pic>
      <p:pic>
        <p:nvPicPr>
          <p:cNvPr id="27" name="Graphic 26" descr="Stop with solid fill">
            <a:extLst>
              <a:ext uri="{FF2B5EF4-FFF2-40B4-BE49-F238E27FC236}">
                <a16:creationId xmlns:a16="http://schemas.microsoft.com/office/drawing/2014/main" id="{5660D45E-5729-4205-B64A-B105D137875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60686" y="3449294"/>
            <a:ext cx="548640" cy="548640"/>
          </a:xfrm>
          <a:prstGeom prst="rect">
            <a:avLst/>
          </a:prstGeom>
        </p:spPr>
      </p:pic>
      <p:pic>
        <p:nvPicPr>
          <p:cNvPr id="33" name="Graphic 32" descr="Folder Search with solid fill">
            <a:extLst>
              <a:ext uri="{FF2B5EF4-FFF2-40B4-BE49-F238E27FC236}">
                <a16:creationId xmlns:a16="http://schemas.microsoft.com/office/drawing/2014/main" id="{B0163625-3D9A-450D-96C2-A678B5E69F4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5844387" y="3449294"/>
            <a:ext cx="548640" cy="548640"/>
          </a:xfrm>
          <a:prstGeom prst="rect">
            <a:avLst/>
          </a:prstGeom>
        </p:spPr>
      </p:pic>
    </p:spTree>
    <p:extLst>
      <p:ext uri="{BB962C8B-B14F-4D97-AF65-F5344CB8AC3E}">
        <p14:creationId xmlns:p14="http://schemas.microsoft.com/office/powerpoint/2010/main" val="396211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82A93-EF71-4C47-9B53-D79E0F5037A8}"/>
              </a:ext>
            </a:extLst>
          </p:cNvPr>
          <p:cNvSpPr>
            <a:spLocks noGrp="1"/>
          </p:cNvSpPr>
          <p:nvPr>
            <p:ph idx="1"/>
          </p:nvPr>
        </p:nvSpPr>
        <p:spPr/>
        <p:txBody>
          <a:bodyPr>
            <a:normAutofit/>
          </a:bodyPr>
          <a:lstStyle/>
          <a:p>
            <a:pPr marL="0" indent="0">
              <a:buNone/>
            </a:pPr>
            <a:r>
              <a:rPr lang="en-US" sz="4000" b="1" dirty="0"/>
              <a:t>Tell us what you think!</a:t>
            </a:r>
          </a:p>
          <a:p>
            <a:pPr marL="0" indent="0">
              <a:buNone/>
            </a:pPr>
            <a:endParaRPr lang="en-US" sz="3200" dirty="0"/>
          </a:p>
          <a:p>
            <a:pPr marL="0" indent="0">
              <a:buNone/>
            </a:pPr>
            <a:r>
              <a:rPr lang="en-US" sz="3200" dirty="0"/>
              <a:t>In the chat please share...</a:t>
            </a:r>
          </a:p>
          <a:p>
            <a:pPr marL="0" indent="0">
              <a:buNone/>
            </a:pPr>
            <a:r>
              <a:rPr lang="en-US" sz="3200" dirty="0"/>
              <a:t>What was your favorite part of last week’s study session? </a:t>
            </a:r>
            <a:endParaRPr lang="en-US" dirty="0"/>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695229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2616387962"/>
              </p:ext>
            </p:extLst>
          </p:nvPr>
        </p:nvGraphicFramePr>
        <p:xfrm>
          <a:off x="1154965" y="1260736"/>
          <a:ext cx="10437595" cy="4865744"/>
        </p:xfrm>
        <a:graphic>
          <a:graphicData uri="http://schemas.openxmlformats.org/drawingml/2006/table">
            <a:tbl>
              <a:tblPr firstRow="1" firstCol="1" bandRow="1">
                <a:tableStyleId>{5C22544A-7EE6-4342-B048-85BDC9FD1C3A}</a:tableStyleId>
              </a:tblPr>
              <a:tblGrid>
                <a:gridCol w="2503550">
                  <a:extLst>
                    <a:ext uri="{9D8B030D-6E8A-4147-A177-3AD203B41FA5}">
                      <a16:colId xmlns:a16="http://schemas.microsoft.com/office/drawing/2014/main" val="400059037"/>
                    </a:ext>
                  </a:extLst>
                </a:gridCol>
                <a:gridCol w="1675773">
                  <a:extLst>
                    <a:ext uri="{9D8B030D-6E8A-4147-A177-3AD203B41FA5}">
                      <a16:colId xmlns:a16="http://schemas.microsoft.com/office/drawing/2014/main" val="37231706"/>
                    </a:ext>
                  </a:extLst>
                </a:gridCol>
                <a:gridCol w="6258272">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635261">
                <a:tc>
                  <a:txBody>
                    <a:bodyPr/>
                    <a:lstStyle/>
                    <a:p>
                      <a:pPr marL="0" marR="0">
                        <a:spcBef>
                          <a:spcPts val="0"/>
                        </a:spcBef>
                        <a:spcAft>
                          <a:spcPts val="0"/>
                        </a:spcAft>
                      </a:pPr>
                      <a:r>
                        <a:rPr lang="en-US" sz="1800" b="1" dirty="0">
                          <a:solidFill>
                            <a:schemeClr val="bg1"/>
                          </a:solidFill>
                          <a:effectLst/>
                        </a:rPr>
                        <a:t>T.PM.1 Implement a comprehensive evaluation system.</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Components of a comprehensive evaluation system</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Strategies for improving validity and reliability in evaluation systems.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Comprehensive Evaluation: </a:t>
                      </a:r>
                      <a:r>
                        <a:rPr lang="en-US" sz="1200" b="0" dirty="0">
                          <a:solidFill>
                            <a:srgbClr val="000000"/>
                          </a:solidFill>
                          <a:effectLst/>
                        </a:rPr>
                        <a:t>The ongoing process of using multiple measures to assess individual or group performance relative to clearly defined standards and provide opportunities for reflection, feedback, and support.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Performance Management: </a:t>
                      </a:r>
                      <a:r>
                        <a:rPr lang="en-US" sz="1200" b="0" dirty="0">
                          <a:solidFill>
                            <a:srgbClr val="000000"/>
                          </a:solidFill>
                          <a:effectLst/>
                        </a:rPr>
                        <a:t>Process of maintaining or improving job performance through ongoing communication between a supervisor and an employee in support of accomplishing the strategic goals of the organization.</a:t>
                      </a:r>
                    </a:p>
                  </a:txBody>
                  <a:tcPr marL="68580" marR="68580" marT="0" marB="0"/>
                </a:tc>
                <a:extLst>
                  <a:ext uri="{0D108BD9-81ED-4DB2-BD59-A6C34878D82A}">
                    <a16:rowId xmlns:a16="http://schemas.microsoft.com/office/drawing/2014/main" val="1129382511"/>
                  </a:ext>
                </a:extLst>
              </a:tr>
              <a:tr h="964304">
                <a:tc>
                  <a:txBody>
                    <a:bodyPr/>
                    <a:lstStyle/>
                    <a:p>
                      <a:pPr marL="0" marR="0">
                        <a:spcBef>
                          <a:spcPts val="0"/>
                        </a:spcBef>
                        <a:spcAft>
                          <a:spcPts val="0"/>
                        </a:spcAft>
                      </a:pPr>
                      <a:r>
                        <a:rPr lang="en-US" sz="1800" b="1" dirty="0">
                          <a:solidFill>
                            <a:schemeClr val="bg1"/>
                          </a:solidFill>
                          <a:effectLst/>
                        </a:rPr>
                        <a:t>T.PM.2 Address employee discipline and ensure due process.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Seven tests for just cause, as part of due process. </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How to respond to discipline issues.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Due Process: </a:t>
                      </a:r>
                      <a:r>
                        <a:rPr lang="en-US" sz="1200" b="0" dirty="0">
                          <a:solidFill>
                            <a:srgbClr val="000000"/>
                          </a:solidFill>
                          <a:effectLst/>
                        </a:rPr>
                        <a:t>Requirement to respect the legal rights afforded to individuals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Seven Tests for Just Cause</a:t>
                      </a:r>
                    </a:p>
                  </a:txBody>
                  <a:tcPr marL="68580" marR="68580" marT="0" marB="0"/>
                </a:tc>
                <a:extLst>
                  <a:ext uri="{0D108BD9-81ED-4DB2-BD59-A6C34878D82A}">
                    <a16:rowId xmlns:a16="http://schemas.microsoft.com/office/drawing/2014/main" val="2436258612"/>
                  </a:ext>
                </a:extLst>
              </a:tr>
              <a:tr h="1181587">
                <a:tc>
                  <a:txBody>
                    <a:bodyPr/>
                    <a:lstStyle/>
                    <a:p>
                      <a:pPr marL="0" marR="0">
                        <a:spcBef>
                          <a:spcPts val="0"/>
                        </a:spcBef>
                        <a:spcAft>
                          <a:spcPts val="0"/>
                        </a:spcAft>
                      </a:pPr>
                      <a:r>
                        <a:rPr lang="en-US" sz="1800" b="1" dirty="0">
                          <a:solidFill>
                            <a:schemeClr val="bg1"/>
                          </a:solidFill>
                          <a:effectLst/>
                        </a:rPr>
                        <a:t>T.PM.3 Manage employee transitions.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voluntary and involuntary employee exit</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stay interviews and exit interviews</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Federal legislation and guidelines that have implications for performance mgt</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Exit Interview: </a:t>
                      </a:r>
                      <a:r>
                        <a:rPr lang="en-US" sz="1200" b="0" dirty="0">
                          <a:solidFill>
                            <a:srgbClr val="000000"/>
                          </a:solidFill>
                          <a:effectLst/>
                        </a:rPr>
                        <a:t>A conversation held with an employee to learn about their motivations for leaving the organization.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Involuntary Turnover: </a:t>
                      </a:r>
                      <a:r>
                        <a:rPr lang="en-US" sz="1200" b="0" dirty="0">
                          <a:solidFill>
                            <a:srgbClr val="000000"/>
                          </a:solidFill>
                          <a:effectLst/>
                        </a:rPr>
                        <a:t>Occurs when the decision to end employment is made by the organization. Common reasons include layoffs or reductions in force and performance issues.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Stay Interview: </a:t>
                      </a:r>
                      <a:r>
                        <a:rPr lang="en-US" sz="1200" b="0" dirty="0">
                          <a:solidFill>
                            <a:srgbClr val="000000"/>
                          </a:solidFill>
                          <a:effectLst/>
                        </a:rPr>
                        <a:t>A regular, informal conversation between a supervisor and an employee about the employee's level of job satisfaction and specific ways the supervisor can maintain or improve it.</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Voluntary Turnover: </a:t>
                      </a:r>
                      <a:r>
                        <a:rPr lang="en-US" sz="1200" b="0" dirty="0">
                          <a:solidFill>
                            <a:srgbClr val="000000"/>
                          </a:solidFill>
                          <a:effectLst/>
                        </a:rPr>
                        <a:t>Occurs when the decision to end employment is made by the employee such as a resignation or retirement. </a:t>
                      </a:r>
                    </a:p>
                  </a:txBody>
                  <a:tcPr marL="68580" marR="68580" marT="0" marB="0"/>
                </a:tc>
                <a:extLst>
                  <a:ext uri="{0D108BD9-81ED-4DB2-BD59-A6C34878D82A}">
                    <a16:rowId xmlns:a16="http://schemas.microsoft.com/office/drawing/2014/main" val="1598055254"/>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Performance Management</a:t>
            </a:r>
          </a:p>
        </p:txBody>
      </p:sp>
    </p:spTree>
    <p:custDataLst>
      <p:tags r:id="rId1"/>
    </p:custDataLst>
    <p:extLst>
      <p:ext uri="{BB962C8B-B14F-4D97-AF65-F5344CB8AC3E}">
        <p14:creationId xmlns:p14="http://schemas.microsoft.com/office/powerpoint/2010/main" val="1937608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BC512124-0D13-4ED9-80B7-52AE15B6B4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business people communicating">
            <a:extLst>
              <a:ext uri="{FF2B5EF4-FFF2-40B4-BE49-F238E27FC236}">
                <a16:creationId xmlns:a16="http://schemas.microsoft.com/office/drawing/2014/main" id="{7945F912-EFF0-4C18-97E8-0DBB27E1F723}"/>
              </a:ext>
            </a:extLst>
          </p:cNvPr>
          <p:cNvPicPr>
            <a:picLocks noChangeAspect="1"/>
          </p:cNvPicPr>
          <p:nvPr/>
        </p:nvPicPr>
        <p:blipFill rotWithShape="1">
          <a:blip r:embed="rId4">
            <a:alphaModFix amt="35000"/>
          </a:blip>
          <a:srcRect b="15730"/>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444206" y="1875964"/>
            <a:ext cx="7315200" cy="3255264"/>
          </a:xfrm>
        </p:spPr>
        <p:txBody>
          <a:bodyPr vert="horz" lIns="91440" tIns="45720" rIns="91440" bIns="45720" rtlCol="0" anchor="b">
            <a:normAutofit/>
          </a:bodyPr>
          <a:lstStyle/>
          <a:p>
            <a:r>
              <a:rPr lang="en-US" dirty="0">
                <a:solidFill>
                  <a:schemeClr val="tx1"/>
                </a:solidFill>
              </a:rPr>
              <a:t>Career Ladders &amp; Succession Planning</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474373" y="5247761"/>
            <a:ext cx="7315200" cy="1220415"/>
          </a:xfrm>
        </p:spPr>
        <p:txBody>
          <a:bodyPr vert="horz" lIns="91440" tIns="45720" rIns="91440" bIns="45720" rtlCol="0" anchor="t">
            <a:normAutofit fontScale="92500" lnSpcReduction="10000"/>
          </a:bodyPr>
          <a:lstStyle/>
          <a:p>
            <a:r>
              <a:rPr lang="en-US" i="1" dirty="0">
                <a:solidFill>
                  <a:schemeClr val="tx1"/>
                </a:solidFill>
              </a:rPr>
              <a:t>Professional pathways through which individuals can more broadly impact and expand their role in the organization. </a:t>
            </a:r>
          </a:p>
          <a:p>
            <a:r>
              <a:rPr lang="en-US" i="1" dirty="0">
                <a:solidFill>
                  <a:schemeClr val="tx1"/>
                </a:solidFill>
              </a:rPr>
              <a:t>Process for identifying and developing high-performing internal staff to assume critical positions within an organization</a:t>
            </a:r>
          </a:p>
        </p:txBody>
      </p:sp>
    </p:spTree>
    <p:custDataLst>
      <p:tags r:id="rId1"/>
    </p:custDataLst>
    <p:extLst>
      <p:ext uri="{BB962C8B-B14F-4D97-AF65-F5344CB8AC3E}">
        <p14:creationId xmlns:p14="http://schemas.microsoft.com/office/powerpoint/2010/main" val="403689902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1097430208"/>
              </p:ext>
            </p:extLst>
          </p:nvPr>
        </p:nvGraphicFramePr>
        <p:xfrm>
          <a:off x="720290" y="1199955"/>
          <a:ext cx="10751419" cy="4632960"/>
        </p:xfrm>
        <a:graphic>
          <a:graphicData uri="http://schemas.openxmlformats.org/drawingml/2006/table">
            <a:tbl>
              <a:tblPr firstRow="1" firstCol="1" bandRow="1">
                <a:tableStyleId>{5C22544A-7EE6-4342-B048-85BDC9FD1C3A}</a:tableStyleId>
              </a:tblPr>
              <a:tblGrid>
                <a:gridCol w="1609024">
                  <a:extLst>
                    <a:ext uri="{9D8B030D-6E8A-4147-A177-3AD203B41FA5}">
                      <a16:colId xmlns:a16="http://schemas.microsoft.com/office/drawing/2014/main" val="400059037"/>
                    </a:ext>
                  </a:extLst>
                </a:gridCol>
                <a:gridCol w="3078479">
                  <a:extLst>
                    <a:ext uri="{9D8B030D-6E8A-4147-A177-3AD203B41FA5}">
                      <a16:colId xmlns:a16="http://schemas.microsoft.com/office/drawing/2014/main" val="37231706"/>
                    </a:ext>
                  </a:extLst>
                </a:gridCol>
                <a:gridCol w="6063916">
                  <a:extLst>
                    <a:ext uri="{9D8B030D-6E8A-4147-A177-3AD203B41FA5}">
                      <a16:colId xmlns:a16="http://schemas.microsoft.com/office/drawing/2014/main" val="268878415"/>
                    </a:ext>
                  </a:extLst>
                </a:gridCol>
              </a:tblGrid>
              <a:tr h="50750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T.CL.1 Support high-performing employees in increasing their organizational impact.</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career ladders</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History of career ladders in education.</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Difference between career ladder and career lattice.</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Career Ladders: </a:t>
                      </a:r>
                      <a:r>
                        <a:rPr lang="en-US" sz="1200" b="0" dirty="0">
                          <a:solidFill>
                            <a:srgbClr val="000000"/>
                          </a:solidFill>
                          <a:effectLst/>
                        </a:rPr>
                        <a:t>Professional pathways through which individuals can more broadly impact and expand their role in the organization. Also referred to as career pathways, career lattices, and career tracks.</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b="1" dirty="0">
                          <a:solidFill>
                            <a:schemeClr val="bg1"/>
                          </a:solidFill>
                          <a:effectLst/>
                        </a:rPr>
                        <a:t>T.CL.2 Plan for the succession of employees.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succession planning.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Types of positions that are well suited for succession planning. Succession planning processes and tools (e.g., candidate slate, nine-cell chart).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Knowledge transfer strategies to support succession planning and ensure smooth transitions as employees change roles or leave the organization.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Succession Planning: </a:t>
                      </a:r>
                      <a:r>
                        <a:rPr lang="en-US" sz="1200" b="0" dirty="0">
                          <a:solidFill>
                            <a:srgbClr val="000000"/>
                          </a:solidFill>
                          <a:effectLst/>
                        </a:rPr>
                        <a:t>Process for identifying and developing high-performing internal staff to assume critical positions within an organization.</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Candidate Slate:</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This simple organizational tool helps identity future candidates for identified roles in an organization, as part of the succession planning process.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Nine-Cell Chart: </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This succession planning tool uses two parameters to assess employees’ readiness to assume new positions in the organization. It involves a three-step process: 1) Use evaluations and other data to plot employees based on (a) their performance and (b) extent to which their actions/behaviors align with organizational values; 2) Have managers review and suggest adjustments; and 3) Finalize charts and use for further development and decision-making.</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Career Ladders &amp; Succession Planning</a:t>
            </a:r>
          </a:p>
        </p:txBody>
      </p:sp>
    </p:spTree>
    <p:custDataLst>
      <p:tags r:id="rId1"/>
    </p:custDataLst>
    <p:extLst>
      <p:ext uri="{BB962C8B-B14F-4D97-AF65-F5344CB8AC3E}">
        <p14:creationId xmlns:p14="http://schemas.microsoft.com/office/powerpoint/2010/main" val="4230268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2" name="Content Placeholder 1">
            <a:extLst>
              <a:ext uri="{FF2B5EF4-FFF2-40B4-BE49-F238E27FC236}">
                <a16:creationId xmlns:a16="http://schemas.microsoft.com/office/drawing/2014/main" id="{318A6EEF-7543-4D56-A12C-206801B7B3E7}"/>
              </a:ext>
            </a:extLst>
          </p:cNvPr>
          <p:cNvSpPr>
            <a:spLocks noGrp="1"/>
          </p:cNvSpPr>
          <p:nvPr>
            <p:ph idx="1"/>
          </p:nvPr>
        </p:nvSpPr>
        <p:spPr>
          <a:xfrm>
            <a:off x="615949" y="1173573"/>
            <a:ext cx="10569006" cy="4914411"/>
          </a:xfrm>
        </p:spPr>
        <p:txBody>
          <a:bodyPr>
            <a:normAutofit/>
          </a:bodyPr>
          <a:lstStyle/>
          <a:p>
            <a:pPr marL="0" indent="0">
              <a:buNone/>
            </a:pPr>
            <a:r>
              <a:rPr lang="en-US" sz="2800" b="1" dirty="0"/>
              <a:t>Career Ladders</a:t>
            </a:r>
          </a:p>
          <a:p>
            <a:pPr marL="0" indent="0">
              <a:spcBef>
                <a:spcPts val="600"/>
              </a:spcBef>
              <a:buNone/>
            </a:pPr>
            <a:r>
              <a:rPr lang="en-US" sz="2400" dirty="0"/>
              <a:t>Provide opportunities for employees to expand their impact and role. </a:t>
            </a:r>
          </a:p>
        </p:txBody>
      </p:sp>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a:xfrm>
            <a:off x="615949" y="301957"/>
            <a:ext cx="11094269" cy="603250"/>
          </a:xfrm>
        </p:spPr>
        <p:txBody>
          <a:bodyPr>
            <a:normAutofit fontScale="85000" lnSpcReduction="10000"/>
          </a:bodyPr>
          <a:lstStyle/>
          <a:p>
            <a:pPr marL="0" marR="0">
              <a:spcBef>
                <a:spcPts val="0"/>
              </a:spcBef>
              <a:spcAft>
                <a:spcPts val="0"/>
              </a:spcAft>
            </a:pPr>
            <a:r>
              <a:rPr lang="en-US" sz="2700" b="1" dirty="0">
                <a:solidFill>
                  <a:schemeClr val="bg1"/>
                </a:solidFill>
                <a:effectLst/>
                <a:ea typeface="Calibri" panose="020F0502020204030204" pitchFamily="34" charset="0"/>
                <a:cs typeface="Arial" panose="020B0604020202020204" pitchFamily="34" charset="0"/>
              </a:rPr>
              <a:t>T.CL.1 Support high-performing employees in increasing their organizational impact.</a:t>
            </a:r>
          </a:p>
        </p:txBody>
      </p:sp>
      <p:sp>
        <p:nvSpPr>
          <p:cNvPr id="3" name="Rectangle 2">
            <a:extLst>
              <a:ext uri="{FF2B5EF4-FFF2-40B4-BE49-F238E27FC236}">
                <a16:creationId xmlns:a16="http://schemas.microsoft.com/office/drawing/2014/main" id="{A0B8B087-61A4-48FA-B4BC-F3BED2797459}"/>
              </a:ext>
            </a:extLst>
          </p:cNvPr>
          <p:cNvSpPr/>
          <p:nvPr/>
        </p:nvSpPr>
        <p:spPr>
          <a:xfrm>
            <a:off x="1396181" y="2261417"/>
            <a:ext cx="3657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Characteristics of </a:t>
            </a:r>
            <a:br>
              <a:rPr lang="en-US" sz="2400" dirty="0"/>
            </a:br>
            <a:r>
              <a:rPr lang="en-US" sz="2400" dirty="0"/>
              <a:t>Career Ladders</a:t>
            </a:r>
          </a:p>
        </p:txBody>
      </p:sp>
      <p:sp>
        <p:nvSpPr>
          <p:cNvPr id="4" name="TextBox 3">
            <a:extLst>
              <a:ext uri="{FF2B5EF4-FFF2-40B4-BE49-F238E27FC236}">
                <a16:creationId xmlns:a16="http://schemas.microsoft.com/office/drawing/2014/main" id="{1374230D-2889-43E5-8752-CECA16683B1A}"/>
              </a:ext>
            </a:extLst>
          </p:cNvPr>
          <p:cNvSpPr txBox="1"/>
          <p:nvPr/>
        </p:nvSpPr>
        <p:spPr>
          <a:xfrm>
            <a:off x="1396181" y="3304574"/>
            <a:ext cx="3883742" cy="2185214"/>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dirty="0"/>
              <a:t>Involved vertical movement between jobs (career advancement)</a:t>
            </a:r>
          </a:p>
          <a:p>
            <a:pPr marL="285750" indent="-285750">
              <a:spcAft>
                <a:spcPts val="600"/>
              </a:spcAft>
              <a:buFont typeface="Wingdings" panose="05000000000000000000" pitchFamily="2" charset="2"/>
              <a:buChar char="ü"/>
            </a:pPr>
            <a:r>
              <a:rPr lang="en-US" dirty="0"/>
              <a:t>May allow for horizontal movement (breadth of skills)</a:t>
            </a:r>
          </a:p>
          <a:p>
            <a:pPr marL="285750" indent="-285750">
              <a:spcAft>
                <a:spcPts val="600"/>
              </a:spcAft>
              <a:buFont typeface="Wingdings" panose="05000000000000000000" pitchFamily="2" charset="2"/>
              <a:buChar char="ü"/>
            </a:pPr>
            <a:r>
              <a:rPr lang="en-US" dirty="0"/>
              <a:t>May provide expanded roles outside traditional supervisory or managerial responsibilities.</a:t>
            </a:r>
          </a:p>
        </p:txBody>
      </p:sp>
      <p:sp>
        <p:nvSpPr>
          <p:cNvPr id="8" name="Rectangle 7">
            <a:extLst>
              <a:ext uri="{FF2B5EF4-FFF2-40B4-BE49-F238E27FC236}">
                <a16:creationId xmlns:a16="http://schemas.microsoft.com/office/drawing/2014/main" id="{422D3FED-3D72-4B41-AEA6-F3680F6C4575}"/>
              </a:ext>
            </a:extLst>
          </p:cNvPr>
          <p:cNvSpPr/>
          <p:nvPr/>
        </p:nvSpPr>
        <p:spPr>
          <a:xfrm>
            <a:off x="6457865" y="2261417"/>
            <a:ext cx="374904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NOT Career Ladders</a:t>
            </a:r>
          </a:p>
        </p:txBody>
      </p:sp>
      <p:sp>
        <p:nvSpPr>
          <p:cNvPr id="10" name="TextBox 9">
            <a:extLst>
              <a:ext uri="{FF2B5EF4-FFF2-40B4-BE49-F238E27FC236}">
                <a16:creationId xmlns:a16="http://schemas.microsoft.com/office/drawing/2014/main" id="{D53FB6E1-1F3E-4EDA-BC27-DC240CCB9DF2}"/>
              </a:ext>
            </a:extLst>
          </p:cNvPr>
          <p:cNvSpPr txBox="1"/>
          <p:nvPr/>
        </p:nvSpPr>
        <p:spPr>
          <a:xfrm>
            <a:off x="6457865" y="3304574"/>
            <a:ext cx="3749040" cy="2539157"/>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a:t>Payment for additional duties </a:t>
            </a:r>
            <a:br>
              <a:rPr lang="en-US" dirty="0"/>
            </a:br>
            <a:r>
              <a:rPr lang="en-US" dirty="0"/>
              <a:t>(e.g., lunch duty)</a:t>
            </a:r>
          </a:p>
          <a:p>
            <a:pPr marL="285750" indent="-285750">
              <a:spcAft>
                <a:spcPts val="600"/>
              </a:spcAft>
              <a:buFont typeface="Wingdings" panose="05000000000000000000" pitchFamily="2" charset="2"/>
              <a:buChar char=""/>
            </a:pPr>
            <a:r>
              <a:rPr lang="en-US" dirty="0"/>
              <a:t>Attending district leadership or department meetings</a:t>
            </a:r>
          </a:p>
          <a:p>
            <a:pPr marL="285750" indent="-285750">
              <a:spcAft>
                <a:spcPts val="600"/>
              </a:spcAft>
              <a:buFont typeface="Wingdings" panose="05000000000000000000" pitchFamily="2" charset="2"/>
              <a:buChar char=""/>
            </a:pPr>
            <a:r>
              <a:rPr lang="en-US" dirty="0"/>
              <a:t>Participating in training or leadership development programs</a:t>
            </a:r>
          </a:p>
          <a:p>
            <a:pPr marL="285750" indent="-285750">
              <a:spcAft>
                <a:spcPts val="600"/>
              </a:spcAft>
              <a:buFont typeface="Wingdings" panose="05000000000000000000" pitchFamily="2" charset="2"/>
              <a:buChar char=""/>
            </a:pPr>
            <a:r>
              <a:rPr lang="en-US" dirty="0"/>
              <a:t>Rotating or temporary assignments</a:t>
            </a:r>
          </a:p>
        </p:txBody>
      </p:sp>
    </p:spTree>
    <p:custDataLst>
      <p:tags r:id="rId1"/>
    </p:custDataLst>
    <p:extLst>
      <p:ext uri="{BB962C8B-B14F-4D97-AF65-F5344CB8AC3E}">
        <p14:creationId xmlns:p14="http://schemas.microsoft.com/office/powerpoint/2010/main" val="1607368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A063F0-FB97-4879-8DE8-F5C8DEAE94A7}"/>
              </a:ext>
            </a:extLst>
          </p:cNvPr>
          <p:cNvSpPr>
            <a:spLocks noGrp="1"/>
          </p:cNvSpPr>
          <p:nvPr>
            <p:ph idx="1"/>
          </p:nvPr>
        </p:nvSpPr>
        <p:spPr/>
        <p:txBody>
          <a:bodyPr/>
          <a:lstStyle/>
          <a:p>
            <a:pPr marL="0" indent="0">
              <a:buNone/>
            </a:pPr>
            <a:r>
              <a:rPr lang="en-US" sz="2800" b="1" dirty="0"/>
              <a:t>Succession Planning Process</a:t>
            </a:r>
          </a:p>
        </p:txBody>
      </p:sp>
      <p:sp>
        <p:nvSpPr>
          <p:cNvPr id="3" name="Text Placeholder 2">
            <a:extLst>
              <a:ext uri="{FF2B5EF4-FFF2-40B4-BE49-F238E27FC236}">
                <a16:creationId xmlns:a16="http://schemas.microsoft.com/office/drawing/2014/main" id="{DF3F4C10-0EBE-4379-BB8F-01A2DB3DC5E0}"/>
              </a:ext>
            </a:extLst>
          </p:cNvPr>
          <p:cNvSpPr>
            <a:spLocks noGrp="1"/>
          </p:cNvSpPr>
          <p:nvPr>
            <p:ph type="body" sz="quarter" idx="13"/>
          </p:nvPr>
        </p:nvSpPr>
        <p:spPr/>
        <p:txBody>
          <a:bodyPr/>
          <a:lstStyle/>
          <a:p>
            <a:r>
              <a:rPr lang="en-US" sz="3200" b="1" dirty="0">
                <a:solidFill>
                  <a:schemeClr val="bg1"/>
                </a:solidFill>
                <a:effectLst/>
                <a:ea typeface="Calibri" panose="020F0502020204030204" pitchFamily="34" charset="0"/>
                <a:cs typeface="Arial" panose="020B0604020202020204" pitchFamily="34" charset="0"/>
              </a:rPr>
              <a:t>T.CL.2 Plan for the succession of employees. </a:t>
            </a:r>
          </a:p>
        </p:txBody>
      </p:sp>
      <p:sp>
        <p:nvSpPr>
          <p:cNvPr id="103" name="Freeform 170">
            <a:extLst>
              <a:ext uri="{FF2B5EF4-FFF2-40B4-BE49-F238E27FC236}">
                <a16:creationId xmlns:a16="http://schemas.microsoft.com/office/drawing/2014/main" id="{CFCD326E-A278-433A-A49C-EAA91CA3437D}"/>
              </a:ext>
            </a:extLst>
          </p:cNvPr>
          <p:cNvSpPr>
            <a:spLocks noChangeArrowheads="1"/>
          </p:cNvSpPr>
          <p:nvPr/>
        </p:nvSpPr>
        <p:spPr bwMode="auto">
          <a:xfrm>
            <a:off x="975729"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04" name="Freeform 171">
            <a:extLst>
              <a:ext uri="{FF2B5EF4-FFF2-40B4-BE49-F238E27FC236}">
                <a16:creationId xmlns:a16="http://schemas.microsoft.com/office/drawing/2014/main" id="{91C90D05-1722-48D6-A2E9-54827872B64D}"/>
              </a:ext>
            </a:extLst>
          </p:cNvPr>
          <p:cNvSpPr>
            <a:spLocks noChangeArrowheads="1"/>
          </p:cNvSpPr>
          <p:nvPr/>
        </p:nvSpPr>
        <p:spPr bwMode="auto">
          <a:xfrm>
            <a:off x="912813"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4"/>
          </a:solidFill>
          <a:ln>
            <a:noFill/>
          </a:ln>
          <a:effectLst/>
        </p:spPr>
        <p:txBody>
          <a:bodyPr wrap="none" anchor="ctr"/>
          <a:lstStyle/>
          <a:p>
            <a:endParaRPr lang="en-US" sz="900"/>
          </a:p>
        </p:txBody>
      </p:sp>
      <p:sp>
        <p:nvSpPr>
          <p:cNvPr id="105" name="Freeform 173">
            <a:extLst>
              <a:ext uri="{FF2B5EF4-FFF2-40B4-BE49-F238E27FC236}">
                <a16:creationId xmlns:a16="http://schemas.microsoft.com/office/drawing/2014/main" id="{6850616E-F063-4FA3-BD0F-435D2AFC4CE8}"/>
              </a:ext>
            </a:extLst>
          </p:cNvPr>
          <p:cNvSpPr>
            <a:spLocks noChangeArrowheads="1"/>
          </p:cNvSpPr>
          <p:nvPr/>
        </p:nvSpPr>
        <p:spPr bwMode="auto">
          <a:xfrm>
            <a:off x="912813"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4"/>
          </a:solidFill>
          <a:ln>
            <a:noFill/>
          </a:ln>
          <a:effectLst/>
        </p:spPr>
        <p:txBody>
          <a:bodyPr wrap="none" anchor="ctr"/>
          <a:lstStyle/>
          <a:p>
            <a:endParaRPr lang="en-US" sz="900"/>
          </a:p>
        </p:txBody>
      </p:sp>
      <p:sp>
        <p:nvSpPr>
          <p:cNvPr id="106" name="Freeform 170">
            <a:extLst>
              <a:ext uri="{FF2B5EF4-FFF2-40B4-BE49-F238E27FC236}">
                <a16:creationId xmlns:a16="http://schemas.microsoft.com/office/drawing/2014/main" id="{A832797C-4BCB-47F3-84CA-1676E89212F0}"/>
              </a:ext>
            </a:extLst>
          </p:cNvPr>
          <p:cNvSpPr>
            <a:spLocks noChangeArrowheads="1"/>
          </p:cNvSpPr>
          <p:nvPr/>
        </p:nvSpPr>
        <p:spPr bwMode="auto">
          <a:xfrm>
            <a:off x="3104181"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07" name="Freeform 171">
            <a:extLst>
              <a:ext uri="{FF2B5EF4-FFF2-40B4-BE49-F238E27FC236}">
                <a16:creationId xmlns:a16="http://schemas.microsoft.com/office/drawing/2014/main" id="{9E595839-C01C-4313-BA45-D1E7B9633D2A}"/>
              </a:ext>
            </a:extLst>
          </p:cNvPr>
          <p:cNvSpPr>
            <a:spLocks noChangeArrowheads="1"/>
          </p:cNvSpPr>
          <p:nvPr/>
        </p:nvSpPr>
        <p:spPr bwMode="auto">
          <a:xfrm>
            <a:off x="3041265"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2"/>
          </a:solidFill>
          <a:ln>
            <a:noFill/>
          </a:ln>
          <a:effectLst/>
        </p:spPr>
        <p:txBody>
          <a:bodyPr wrap="none" anchor="ctr"/>
          <a:lstStyle/>
          <a:p>
            <a:endParaRPr lang="en-US" sz="900"/>
          </a:p>
        </p:txBody>
      </p:sp>
      <p:sp>
        <p:nvSpPr>
          <p:cNvPr id="108" name="Freeform 173">
            <a:extLst>
              <a:ext uri="{FF2B5EF4-FFF2-40B4-BE49-F238E27FC236}">
                <a16:creationId xmlns:a16="http://schemas.microsoft.com/office/drawing/2014/main" id="{D5343888-0735-409A-85F2-41D3F0E4B82B}"/>
              </a:ext>
            </a:extLst>
          </p:cNvPr>
          <p:cNvSpPr>
            <a:spLocks noChangeArrowheads="1"/>
          </p:cNvSpPr>
          <p:nvPr/>
        </p:nvSpPr>
        <p:spPr bwMode="auto">
          <a:xfrm>
            <a:off x="3041265"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2"/>
          </a:solidFill>
          <a:ln>
            <a:noFill/>
          </a:ln>
          <a:effectLst/>
        </p:spPr>
        <p:txBody>
          <a:bodyPr wrap="none" anchor="ctr"/>
          <a:lstStyle/>
          <a:p>
            <a:endParaRPr lang="en-US" sz="900"/>
          </a:p>
        </p:txBody>
      </p:sp>
      <p:sp>
        <p:nvSpPr>
          <p:cNvPr id="109" name="Freeform 170">
            <a:extLst>
              <a:ext uri="{FF2B5EF4-FFF2-40B4-BE49-F238E27FC236}">
                <a16:creationId xmlns:a16="http://schemas.microsoft.com/office/drawing/2014/main" id="{434976EE-05A5-4F6A-ACF2-3542A42F92D6}"/>
              </a:ext>
            </a:extLst>
          </p:cNvPr>
          <p:cNvSpPr>
            <a:spLocks noChangeArrowheads="1"/>
          </p:cNvSpPr>
          <p:nvPr/>
        </p:nvSpPr>
        <p:spPr bwMode="auto">
          <a:xfrm>
            <a:off x="5232634"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10" name="Freeform 171">
            <a:extLst>
              <a:ext uri="{FF2B5EF4-FFF2-40B4-BE49-F238E27FC236}">
                <a16:creationId xmlns:a16="http://schemas.microsoft.com/office/drawing/2014/main" id="{4E383B68-BD08-4D02-9D0E-A7B6F8F4A638}"/>
              </a:ext>
            </a:extLst>
          </p:cNvPr>
          <p:cNvSpPr>
            <a:spLocks noChangeArrowheads="1"/>
          </p:cNvSpPr>
          <p:nvPr/>
        </p:nvSpPr>
        <p:spPr bwMode="auto">
          <a:xfrm>
            <a:off x="5169717"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3"/>
          </a:solidFill>
          <a:ln>
            <a:noFill/>
          </a:ln>
          <a:effectLst/>
        </p:spPr>
        <p:txBody>
          <a:bodyPr wrap="none" anchor="ctr"/>
          <a:lstStyle/>
          <a:p>
            <a:endParaRPr lang="en-US" sz="900"/>
          </a:p>
        </p:txBody>
      </p:sp>
      <p:sp>
        <p:nvSpPr>
          <p:cNvPr id="111" name="Freeform 173">
            <a:extLst>
              <a:ext uri="{FF2B5EF4-FFF2-40B4-BE49-F238E27FC236}">
                <a16:creationId xmlns:a16="http://schemas.microsoft.com/office/drawing/2014/main" id="{C10CDE08-EF60-4B51-80BE-B635CFE405CC}"/>
              </a:ext>
            </a:extLst>
          </p:cNvPr>
          <p:cNvSpPr>
            <a:spLocks noChangeArrowheads="1"/>
          </p:cNvSpPr>
          <p:nvPr/>
        </p:nvSpPr>
        <p:spPr bwMode="auto">
          <a:xfrm>
            <a:off x="5169717"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3"/>
          </a:solidFill>
          <a:ln>
            <a:noFill/>
          </a:ln>
          <a:effectLst/>
        </p:spPr>
        <p:txBody>
          <a:bodyPr wrap="none" anchor="ctr"/>
          <a:lstStyle/>
          <a:p>
            <a:endParaRPr lang="en-US" sz="900"/>
          </a:p>
        </p:txBody>
      </p:sp>
      <p:sp>
        <p:nvSpPr>
          <p:cNvPr id="112" name="Freeform 170">
            <a:extLst>
              <a:ext uri="{FF2B5EF4-FFF2-40B4-BE49-F238E27FC236}">
                <a16:creationId xmlns:a16="http://schemas.microsoft.com/office/drawing/2014/main" id="{51AABF5C-FC36-4383-A020-FC17C7EE98C3}"/>
              </a:ext>
            </a:extLst>
          </p:cNvPr>
          <p:cNvSpPr>
            <a:spLocks noChangeArrowheads="1"/>
          </p:cNvSpPr>
          <p:nvPr/>
        </p:nvSpPr>
        <p:spPr bwMode="auto">
          <a:xfrm>
            <a:off x="7361086"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dirty="0"/>
          </a:p>
        </p:txBody>
      </p:sp>
      <p:sp>
        <p:nvSpPr>
          <p:cNvPr id="113" name="Freeform 171">
            <a:extLst>
              <a:ext uri="{FF2B5EF4-FFF2-40B4-BE49-F238E27FC236}">
                <a16:creationId xmlns:a16="http://schemas.microsoft.com/office/drawing/2014/main" id="{30D3011D-CCE5-415E-995B-CDB4EEB8D406}"/>
              </a:ext>
            </a:extLst>
          </p:cNvPr>
          <p:cNvSpPr>
            <a:spLocks noChangeArrowheads="1"/>
          </p:cNvSpPr>
          <p:nvPr/>
        </p:nvSpPr>
        <p:spPr bwMode="auto">
          <a:xfrm>
            <a:off x="7298169"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4"/>
          </a:solidFill>
          <a:ln>
            <a:noFill/>
          </a:ln>
          <a:effectLst/>
        </p:spPr>
        <p:txBody>
          <a:bodyPr wrap="none" anchor="ctr"/>
          <a:lstStyle/>
          <a:p>
            <a:endParaRPr lang="en-US" sz="900"/>
          </a:p>
        </p:txBody>
      </p:sp>
      <p:sp>
        <p:nvSpPr>
          <p:cNvPr id="114" name="Freeform 173">
            <a:extLst>
              <a:ext uri="{FF2B5EF4-FFF2-40B4-BE49-F238E27FC236}">
                <a16:creationId xmlns:a16="http://schemas.microsoft.com/office/drawing/2014/main" id="{A1C66DE7-6F32-4721-B6F5-FAD8031285E4}"/>
              </a:ext>
            </a:extLst>
          </p:cNvPr>
          <p:cNvSpPr>
            <a:spLocks noChangeArrowheads="1"/>
          </p:cNvSpPr>
          <p:nvPr/>
        </p:nvSpPr>
        <p:spPr bwMode="auto">
          <a:xfrm>
            <a:off x="7298169"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4"/>
          </a:solidFill>
          <a:ln>
            <a:noFill/>
          </a:ln>
          <a:effectLst/>
        </p:spPr>
        <p:txBody>
          <a:bodyPr wrap="none" anchor="ctr"/>
          <a:lstStyle/>
          <a:p>
            <a:endParaRPr lang="en-US" sz="900"/>
          </a:p>
        </p:txBody>
      </p:sp>
      <p:sp>
        <p:nvSpPr>
          <p:cNvPr id="115" name="Freeform 170">
            <a:extLst>
              <a:ext uri="{FF2B5EF4-FFF2-40B4-BE49-F238E27FC236}">
                <a16:creationId xmlns:a16="http://schemas.microsoft.com/office/drawing/2014/main" id="{EE838CAE-933F-43D8-B44F-4B4FBCF63BB7}"/>
              </a:ext>
            </a:extLst>
          </p:cNvPr>
          <p:cNvSpPr>
            <a:spLocks noChangeArrowheads="1"/>
          </p:cNvSpPr>
          <p:nvPr/>
        </p:nvSpPr>
        <p:spPr bwMode="auto">
          <a:xfrm>
            <a:off x="9489538"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16" name="Freeform 171">
            <a:extLst>
              <a:ext uri="{FF2B5EF4-FFF2-40B4-BE49-F238E27FC236}">
                <a16:creationId xmlns:a16="http://schemas.microsoft.com/office/drawing/2014/main" id="{FC0808D6-E899-4435-9357-DE0B6A6DE390}"/>
              </a:ext>
            </a:extLst>
          </p:cNvPr>
          <p:cNvSpPr>
            <a:spLocks noChangeArrowheads="1"/>
          </p:cNvSpPr>
          <p:nvPr/>
        </p:nvSpPr>
        <p:spPr bwMode="auto">
          <a:xfrm>
            <a:off x="9426622"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5"/>
          </a:solidFill>
          <a:ln>
            <a:noFill/>
          </a:ln>
          <a:effectLst/>
        </p:spPr>
        <p:txBody>
          <a:bodyPr wrap="none" anchor="ctr"/>
          <a:lstStyle/>
          <a:p>
            <a:endParaRPr lang="en-US" sz="900"/>
          </a:p>
        </p:txBody>
      </p:sp>
      <p:sp>
        <p:nvSpPr>
          <p:cNvPr id="117" name="Freeform 173">
            <a:extLst>
              <a:ext uri="{FF2B5EF4-FFF2-40B4-BE49-F238E27FC236}">
                <a16:creationId xmlns:a16="http://schemas.microsoft.com/office/drawing/2014/main" id="{44461718-3AA5-4EE6-9C61-8D016270B19A}"/>
              </a:ext>
            </a:extLst>
          </p:cNvPr>
          <p:cNvSpPr>
            <a:spLocks noChangeArrowheads="1"/>
          </p:cNvSpPr>
          <p:nvPr/>
        </p:nvSpPr>
        <p:spPr bwMode="auto">
          <a:xfrm>
            <a:off x="9426622"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5"/>
          </a:solidFill>
          <a:ln>
            <a:noFill/>
          </a:ln>
          <a:effectLst/>
        </p:spPr>
        <p:txBody>
          <a:bodyPr wrap="none" anchor="ctr"/>
          <a:lstStyle/>
          <a:p>
            <a:endParaRPr lang="en-US" sz="900"/>
          </a:p>
        </p:txBody>
      </p:sp>
      <p:sp>
        <p:nvSpPr>
          <p:cNvPr id="118" name="Subtitle 2">
            <a:extLst>
              <a:ext uri="{FF2B5EF4-FFF2-40B4-BE49-F238E27FC236}">
                <a16:creationId xmlns:a16="http://schemas.microsoft.com/office/drawing/2014/main" id="{4F32DD3E-1EE1-4C01-8E45-E7203EB60FE1}"/>
              </a:ext>
            </a:extLst>
          </p:cNvPr>
          <p:cNvSpPr txBox="1">
            <a:spLocks/>
          </p:cNvSpPr>
          <p:nvPr/>
        </p:nvSpPr>
        <p:spPr>
          <a:xfrm>
            <a:off x="1096264" y="3245521"/>
            <a:ext cx="1456327" cy="1208414"/>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Identify critical positions for succession planning</a:t>
            </a:r>
          </a:p>
        </p:txBody>
      </p:sp>
      <p:sp>
        <p:nvSpPr>
          <p:cNvPr id="119" name="Subtitle 2">
            <a:extLst>
              <a:ext uri="{FF2B5EF4-FFF2-40B4-BE49-F238E27FC236}">
                <a16:creationId xmlns:a16="http://schemas.microsoft.com/office/drawing/2014/main" id="{2F8E0DA5-2953-4A34-BE35-E8B0D2ABE127}"/>
              </a:ext>
            </a:extLst>
          </p:cNvPr>
          <p:cNvSpPr txBox="1">
            <a:spLocks/>
          </p:cNvSpPr>
          <p:nvPr/>
        </p:nvSpPr>
        <p:spPr>
          <a:xfrm>
            <a:off x="3167098" y="3245521"/>
            <a:ext cx="1600899" cy="1208414"/>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Assess leadership potential of possible candidates</a:t>
            </a:r>
          </a:p>
        </p:txBody>
      </p:sp>
      <p:sp>
        <p:nvSpPr>
          <p:cNvPr id="120" name="Subtitle 2">
            <a:extLst>
              <a:ext uri="{FF2B5EF4-FFF2-40B4-BE49-F238E27FC236}">
                <a16:creationId xmlns:a16="http://schemas.microsoft.com/office/drawing/2014/main" id="{2A8A74B5-9F29-4BDB-8AEE-F5C630200F7E}"/>
              </a:ext>
            </a:extLst>
          </p:cNvPr>
          <p:cNvSpPr txBox="1">
            <a:spLocks/>
          </p:cNvSpPr>
          <p:nvPr/>
        </p:nvSpPr>
        <p:spPr>
          <a:xfrm>
            <a:off x="5367836" y="3245521"/>
            <a:ext cx="1456327" cy="926285"/>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Develop and retain talent pool</a:t>
            </a:r>
          </a:p>
        </p:txBody>
      </p:sp>
      <p:sp>
        <p:nvSpPr>
          <p:cNvPr id="121" name="Subtitle 2">
            <a:extLst>
              <a:ext uri="{FF2B5EF4-FFF2-40B4-BE49-F238E27FC236}">
                <a16:creationId xmlns:a16="http://schemas.microsoft.com/office/drawing/2014/main" id="{9A01A643-B834-4831-8331-57A23BEFD638}"/>
              </a:ext>
            </a:extLst>
          </p:cNvPr>
          <p:cNvSpPr txBox="1">
            <a:spLocks/>
          </p:cNvSpPr>
          <p:nvPr/>
        </p:nvSpPr>
        <p:spPr>
          <a:xfrm>
            <a:off x="7496288" y="3245521"/>
            <a:ext cx="1508760" cy="1208414"/>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Transfer knowledge from incumbent to successor(s)</a:t>
            </a:r>
          </a:p>
        </p:txBody>
      </p:sp>
      <p:sp>
        <p:nvSpPr>
          <p:cNvPr id="122" name="Subtitle 2">
            <a:extLst>
              <a:ext uri="{FF2B5EF4-FFF2-40B4-BE49-F238E27FC236}">
                <a16:creationId xmlns:a16="http://schemas.microsoft.com/office/drawing/2014/main" id="{6EAC3E47-5537-4CA0-B120-2A0A17FF9A85}"/>
              </a:ext>
            </a:extLst>
          </p:cNvPr>
          <p:cNvSpPr txBox="1">
            <a:spLocks/>
          </p:cNvSpPr>
          <p:nvPr/>
        </p:nvSpPr>
        <p:spPr>
          <a:xfrm>
            <a:off x="9624741" y="3245521"/>
            <a:ext cx="1456327" cy="926285"/>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Monitor and evaluate success</a:t>
            </a:r>
          </a:p>
        </p:txBody>
      </p:sp>
      <p:sp>
        <p:nvSpPr>
          <p:cNvPr id="123" name="CuadroTexto 395">
            <a:extLst>
              <a:ext uri="{FF2B5EF4-FFF2-40B4-BE49-F238E27FC236}">
                <a16:creationId xmlns:a16="http://schemas.microsoft.com/office/drawing/2014/main" id="{DF86CCC9-3132-4278-A86E-2C93B03805E5}"/>
              </a:ext>
            </a:extLst>
          </p:cNvPr>
          <p:cNvSpPr txBox="1"/>
          <p:nvPr/>
        </p:nvSpPr>
        <p:spPr>
          <a:xfrm>
            <a:off x="1529875"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01</a:t>
            </a:r>
          </a:p>
        </p:txBody>
      </p:sp>
      <p:sp>
        <p:nvSpPr>
          <p:cNvPr id="124" name="CuadroTexto 395">
            <a:extLst>
              <a:ext uri="{FF2B5EF4-FFF2-40B4-BE49-F238E27FC236}">
                <a16:creationId xmlns:a16="http://schemas.microsoft.com/office/drawing/2014/main" id="{D3D89768-9FB5-4C44-AD8A-19F7E3DEED4D}"/>
              </a:ext>
            </a:extLst>
          </p:cNvPr>
          <p:cNvSpPr txBox="1"/>
          <p:nvPr/>
        </p:nvSpPr>
        <p:spPr>
          <a:xfrm>
            <a:off x="3657518"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02</a:t>
            </a:r>
          </a:p>
        </p:txBody>
      </p:sp>
      <p:sp>
        <p:nvSpPr>
          <p:cNvPr id="125" name="CuadroTexto 395">
            <a:extLst>
              <a:ext uri="{FF2B5EF4-FFF2-40B4-BE49-F238E27FC236}">
                <a16:creationId xmlns:a16="http://schemas.microsoft.com/office/drawing/2014/main" id="{64A52852-0E59-47F1-8EDC-1A6ACD430858}"/>
              </a:ext>
            </a:extLst>
          </p:cNvPr>
          <p:cNvSpPr txBox="1"/>
          <p:nvPr/>
        </p:nvSpPr>
        <p:spPr>
          <a:xfrm>
            <a:off x="5787769"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03</a:t>
            </a:r>
          </a:p>
        </p:txBody>
      </p:sp>
      <p:sp>
        <p:nvSpPr>
          <p:cNvPr id="126" name="CuadroTexto 395">
            <a:extLst>
              <a:ext uri="{FF2B5EF4-FFF2-40B4-BE49-F238E27FC236}">
                <a16:creationId xmlns:a16="http://schemas.microsoft.com/office/drawing/2014/main" id="{EE34B623-F1FE-4F8A-8114-37C7E8119B3A}"/>
              </a:ext>
            </a:extLst>
          </p:cNvPr>
          <p:cNvSpPr txBox="1"/>
          <p:nvPr/>
        </p:nvSpPr>
        <p:spPr>
          <a:xfrm>
            <a:off x="7914422"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04</a:t>
            </a:r>
          </a:p>
        </p:txBody>
      </p:sp>
      <p:sp>
        <p:nvSpPr>
          <p:cNvPr id="127" name="CuadroTexto 395">
            <a:extLst>
              <a:ext uri="{FF2B5EF4-FFF2-40B4-BE49-F238E27FC236}">
                <a16:creationId xmlns:a16="http://schemas.microsoft.com/office/drawing/2014/main" id="{54971348-7182-4EFB-9F7D-32EBAB0C188E}"/>
              </a:ext>
            </a:extLst>
          </p:cNvPr>
          <p:cNvSpPr txBox="1"/>
          <p:nvPr/>
        </p:nvSpPr>
        <p:spPr>
          <a:xfrm>
            <a:off x="10042875"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05</a:t>
            </a:r>
          </a:p>
        </p:txBody>
      </p:sp>
    </p:spTree>
    <p:extLst>
      <p:ext uri="{BB962C8B-B14F-4D97-AF65-F5344CB8AC3E}">
        <p14:creationId xmlns:p14="http://schemas.microsoft.com/office/powerpoint/2010/main" val="2696040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E40D5-DAD2-42D7-B885-DB1011061678}"/>
              </a:ext>
            </a:extLst>
          </p:cNvPr>
          <p:cNvSpPr>
            <a:spLocks noGrp="1"/>
          </p:cNvSpPr>
          <p:nvPr>
            <p:ph idx="1"/>
          </p:nvPr>
        </p:nvSpPr>
        <p:spPr/>
        <p:txBody>
          <a:bodyPr>
            <a:normAutofit/>
          </a:bodyPr>
          <a:lstStyle/>
          <a:p>
            <a:pPr marL="0" indent="0">
              <a:buNone/>
            </a:pPr>
            <a:r>
              <a:rPr lang="en-US" sz="3200" b="1" dirty="0"/>
              <a:t>Succession Planning: Examples of critical positions</a:t>
            </a:r>
          </a:p>
        </p:txBody>
      </p:sp>
      <p:sp>
        <p:nvSpPr>
          <p:cNvPr id="3" name="Text Placeholder 2">
            <a:extLst>
              <a:ext uri="{FF2B5EF4-FFF2-40B4-BE49-F238E27FC236}">
                <a16:creationId xmlns:a16="http://schemas.microsoft.com/office/drawing/2014/main" id="{0F5403EC-4475-4C04-BBDC-FDD68DA9AF5E}"/>
              </a:ext>
            </a:extLst>
          </p:cNvPr>
          <p:cNvSpPr>
            <a:spLocks noGrp="1"/>
          </p:cNvSpPr>
          <p:nvPr>
            <p:ph type="body" sz="quarter" idx="13"/>
          </p:nvPr>
        </p:nvSpPr>
        <p:spPr/>
        <p:txBody>
          <a:bodyPr/>
          <a:lstStyle/>
          <a:p>
            <a:r>
              <a:rPr lang="en-US" sz="3200" b="1" dirty="0">
                <a:solidFill>
                  <a:schemeClr val="bg1"/>
                </a:solidFill>
                <a:effectLst/>
                <a:ea typeface="Calibri" panose="020F0502020204030204" pitchFamily="34" charset="0"/>
                <a:cs typeface="Arial" panose="020B0604020202020204" pitchFamily="34" charset="0"/>
              </a:rPr>
              <a:t>T.CL.2 Plan for the succession of employees. </a:t>
            </a:r>
          </a:p>
        </p:txBody>
      </p:sp>
      <p:sp>
        <p:nvSpPr>
          <p:cNvPr id="4" name="Rectangle 3">
            <a:extLst>
              <a:ext uri="{FF2B5EF4-FFF2-40B4-BE49-F238E27FC236}">
                <a16:creationId xmlns:a16="http://schemas.microsoft.com/office/drawing/2014/main" id="{4D5CEF36-2760-42DC-88E7-E90772C1FBDB}"/>
              </a:ext>
            </a:extLst>
          </p:cNvPr>
          <p:cNvSpPr/>
          <p:nvPr/>
        </p:nvSpPr>
        <p:spPr>
          <a:xfrm>
            <a:off x="1342204" y="1833823"/>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Single </a:t>
            </a:r>
            <a:br>
              <a:rPr lang="en-US" sz="2200" dirty="0"/>
            </a:br>
            <a:r>
              <a:rPr lang="en-US" sz="2200" dirty="0"/>
              <a:t>incumbent</a:t>
            </a:r>
          </a:p>
        </p:txBody>
      </p:sp>
      <p:sp>
        <p:nvSpPr>
          <p:cNvPr id="5" name="Rectangle 4">
            <a:extLst>
              <a:ext uri="{FF2B5EF4-FFF2-40B4-BE49-F238E27FC236}">
                <a16:creationId xmlns:a16="http://schemas.microsoft.com/office/drawing/2014/main" id="{3B1DAAF2-BE74-423B-A1C3-73BD4F55A559}"/>
              </a:ext>
            </a:extLst>
          </p:cNvPr>
          <p:cNvSpPr/>
          <p:nvPr/>
        </p:nvSpPr>
        <p:spPr>
          <a:xfrm>
            <a:off x="1342204" y="3957327"/>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Specialized knowledge &amp; experience</a:t>
            </a:r>
          </a:p>
        </p:txBody>
      </p:sp>
      <p:sp>
        <p:nvSpPr>
          <p:cNvPr id="6" name="Rectangle 5">
            <a:extLst>
              <a:ext uri="{FF2B5EF4-FFF2-40B4-BE49-F238E27FC236}">
                <a16:creationId xmlns:a16="http://schemas.microsoft.com/office/drawing/2014/main" id="{B6BBCF14-0E13-4932-9A43-AA90D3990A29}"/>
              </a:ext>
            </a:extLst>
          </p:cNvPr>
          <p:cNvSpPr/>
          <p:nvPr/>
        </p:nvSpPr>
        <p:spPr>
          <a:xfrm>
            <a:off x="7532212" y="1835448"/>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Difficult to </a:t>
            </a:r>
            <a:br>
              <a:rPr lang="en-US" sz="2200" dirty="0"/>
            </a:br>
            <a:r>
              <a:rPr lang="en-US" sz="2200" dirty="0"/>
              <a:t>replace</a:t>
            </a:r>
          </a:p>
        </p:txBody>
      </p:sp>
      <p:sp>
        <p:nvSpPr>
          <p:cNvPr id="7" name="Rectangle 6">
            <a:extLst>
              <a:ext uri="{FF2B5EF4-FFF2-40B4-BE49-F238E27FC236}">
                <a16:creationId xmlns:a16="http://schemas.microsoft.com/office/drawing/2014/main" id="{4220ED1A-C684-4161-9397-BFBEF585CB02}"/>
              </a:ext>
            </a:extLst>
          </p:cNvPr>
          <p:cNvSpPr/>
          <p:nvPr/>
        </p:nvSpPr>
        <p:spPr>
          <a:xfrm>
            <a:off x="4437208" y="3957327"/>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Risk of </a:t>
            </a:r>
            <a:br>
              <a:rPr lang="en-US" sz="2200" dirty="0"/>
            </a:br>
            <a:r>
              <a:rPr lang="en-US" sz="2200" dirty="0"/>
              <a:t>retirement</a:t>
            </a:r>
          </a:p>
        </p:txBody>
      </p:sp>
      <p:sp>
        <p:nvSpPr>
          <p:cNvPr id="8" name="Rectangle 7">
            <a:extLst>
              <a:ext uri="{FF2B5EF4-FFF2-40B4-BE49-F238E27FC236}">
                <a16:creationId xmlns:a16="http://schemas.microsoft.com/office/drawing/2014/main" id="{4F8B2373-8037-4AC5-AB19-3ADCC8812822}"/>
              </a:ext>
            </a:extLst>
          </p:cNvPr>
          <p:cNvSpPr/>
          <p:nvPr/>
        </p:nvSpPr>
        <p:spPr>
          <a:xfrm>
            <a:off x="4437208" y="1833823"/>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Risk of </a:t>
            </a:r>
            <a:br>
              <a:rPr lang="en-US" sz="2200" dirty="0"/>
            </a:br>
            <a:r>
              <a:rPr lang="en-US" sz="2200" dirty="0"/>
              <a:t>attrition</a:t>
            </a:r>
          </a:p>
        </p:txBody>
      </p:sp>
      <p:sp>
        <p:nvSpPr>
          <p:cNvPr id="9" name="Rectangle 8">
            <a:extLst>
              <a:ext uri="{FF2B5EF4-FFF2-40B4-BE49-F238E27FC236}">
                <a16:creationId xmlns:a16="http://schemas.microsoft.com/office/drawing/2014/main" id="{2B5D5AA2-5B93-4F85-92F3-3905B5FA0E9D}"/>
              </a:ext>
            </a:extLst>
          </p:cNvPr>
          <p:cNvSpPr/>
          <p:nvPr/>
        </p:nvSpPr>
        <p:spPr>
          <a:xfrm>
            <a:off x="7532212" y="3957327"/>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Difficult to </a:t>
            </a:r>
            <a:br>
              <a:rPr lang="en-US" sz="2200" dirty="0"/>
            </a:br>
            <a:r>
              <a:rPr lang="en-US" sz="2200" dirty="0"/>
              <a:t>retain</a:t>
            </a:r>
          </a:p>
        </p:txBody>
      </p:sp>
      <p:pic>
        <p:nvPicPr>
          <p:cNvPr id="11" name="Graphic 10" descr="User with solid fill">
            <a:extLst>
              <a:ext uri="{FF2B5EF4-FFF2-40B4-BE49-F238E27FC236}">
                <a16:creationId xmlns:a16="http://schemas.microsoft.com/office/drawing/2014/main" id="{87E4191D-D686-4074-9A41-3F5CD1C09F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325184" y="1921478"/>
            <a:ext cx="914400" cy="914400"/>
          </a:xfrm>
          <a:prstGeom prst="rect">
            <a:avLst/>
          </a:prstGeom>
        </p:spPr>
      </p:pic>
      <p:pic>
        <p:nvPicPr>
          <p:cNvPr id="13" name="Graphic 12" descr="Man with cane with solid fill">
            <a:extLst>
              <a:ext uri="{FF2B5EF4-FFF2-40B4-BE49-F238E27FC236}">
                <a16:creationId xmlns:a16="http://schemas.microsoft.com/office/drawing/2014/main" id="{A1BCD0D9-0802-4D32-B28E-7E129AFD61F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80638" y="4088335"/>
            <a:ext cx="914400" cy="914400"/>
          </a:xfrm>
          <a:prstGeom prst="rect">
            <a:avLst/>
          </a:prstGeom>
        </p:spPr>
      </p:pic>
      <p:pic>
        <p:nvPicPr>
          <p:cNvPr id="17" name="Graphic 16" descr="Door Open with solid fill">
            <a:extLst>
              <a:ext uri="{FF2B5EF4-FFF2-40B4-BE49-F238E27FC236}">
                <a16:creationId xmlns:a16="http://schemas.microsoft.com/office/drawing/2014/main" id="{0EF6984C-EF17-471F-8F1F-7AEACFC9E12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88668" y="1921478"/>
            <a:ext cx="914400" cy="914400"/>
          </a:xfrm>
          <a:prstGeom prst="rect">
            <a:avLst/>
          </a:prstGeom>
        </p:spPr>
      </p:pic>
      <p:pic>
        <p:nvPicPr>
          <p:cNvPr id="21" name="Graphic 20" descr="Scientific Thought with solid fill">
            <a:extLst>
              <a:ext uri="{FF2B5EF4-FFF2-40B4-BE49-F238E27FC236}">
                <a16:creationId xmlns:a16="http://schemas.microsoft.com/office/drawing/2014/main" id="{F8B5CBC8-4A58-4DC4-ADE2-81984EA0AEA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52893" y="4088335"/>
            <a:ext cx="914400" cy="914400"/>
          </a:xfrm>
          <a:prstGeom prst="rect">
            <a:avLst/>
          </a:prstGeom>
        </p:spPr>
      </p:pic>
      <p:pic>
        <p:nvPicPr>
          <p:cNvPr id="25" name="Graphic 24" descr="Group of people with solid fill">
            <a:extLst>
              <a:ext uri="{FF2B5EF4-FFF2-40B4-BE49-F238E27FC236}">
                <a16:creationId xmlns:a16="http://schemas.microsoft.com/office/drawing/2014/main" id="{5B5A1EB4-2FFF-4169-9FB3-1297229CF85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515192" y="4088335"/>
            <a:ext cx="914400" cy="914400"/>
          </a:xfrm>
          <a:prstGeom prst="rect">
            <a:avLst/>
          </a:prstGeom>
        </p:spPr>
      </p:pic>
      <p:pic>
        <p:nvPicPr>
          <p:cNvPr id="27" name="Graphic 26" descr="Badge Question Mark with solid fill">
            <a:extLst>
              <a:ext uri="{FF2B5EF4-FFF2-40B4-BE49-F238E27FC236}">
                <a16:creationId xmlns:a16="http://schemas.microsoft.com/office/drawing/2014/main" id="{CB3F8115-11A5-48EE-AFF0-F48F316F355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515192" y="1921478"/>
            <a:ext cx="914400" cy="914400"/>
          </a:xfrm>
          <a:prstGeom prst="rect">
            <a:avLst/>
          </a:prstGeom>
        </p:spPr>
      </p:pic>
    </p:spTree>
    <p:extLst>
      <p:ext uri="{BB962C8B-B14F-4D97-AF65-F5344CB8AC3E}">
        <p14:creationId xmlns:p14="http://schemas.microsoft.com/office/powerpoint/2010/main" val="358136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88271823"/>
              </p:ext>
            </p:extLst>
          </p:nvPr>
        </p:nvGraphicFramePr>
        <p:xfrm>
          <a:off x="2670367" y="1253897"/>
          <a:ext cx="8128000" cy="4655048"/>
        </p:xfrm>
        <a:graphic>
          <a:graphicData uri="http://schemas.openxmlformats.org/drawingml/2006/table">
            <a:tbl>
              <a:tblPr firstRow="1" bandRow="1">
                <a:tableStyleId>{5C22544A-7EE6-4342-B048-85BDC9FD1C3A}</a:tableStyleId>
              </a:tblPr>
              <a:tblGrid>
                <a:gridCol w="1183148">
                  <a:extLst>
                    <a:ext uri="{9D8B030D-6E8A-4147-A177-3AD203B41FA5}">
                      <a16:colId xmlns:a16="http://schemas.microsoft.com/office/drawing/2014/main" val="2052662457"/>
                    </a:ext>
                  </a:extLst>
                </a:gridCol>
                <a:gridCol w="208280">
                  <a:extLst>
                    <a:ext uri="{9D8B030D-6E8A-4147-A177-3AD203B41FA5}">
                      <a16:colId xmlns:a16="http://schemas.microsoft.com/office/drawing/2014/main" val="2656957370"/>
                    </a:ext>
                  </a:extLst>
                </a:gridCol>
                <a:gridCol w="2073534">
                  <a:extLst>
                    <a:ext uri="{9D8B030D-6E8A-4147-A177-3AD203B41FA5}">
                      <a16:colId xmlns:a16="http://schemas.microsoft.com/office/drawing/2014/main" val="2588888460"/>
                    </a:ext>
                  </a:extLst>
                </a:gridCol>
                <a:gridCol w="208280">
                  <a:extLst>
                    <a:ext uri="{9D8B030D-6E8A-4147-A177-3AD203B41FA5}">
                      <a16:colId xmlns:a16="http://schemas.microsoft.com/office/drawing/2014/main" val="2700808721"/>
                    </a:ext>
                  </a:extLst>
                </a:gridCol>
                <a:gridCol w="2120163">
                  <a:extLst>
                    <a:ext uri="{9D8B030D-6E8A-4147-A177-3AD203B41FA5}">
                      <a16:colId xmlns:a16="http://schemas.microsoft.com/office/drawing/2014/main" val="4168541726"/>
                    </a:ext>
                  </a:extLst>
                </a:gridCol>
                <a:gridCol w="208280">
                  <a:extLst>
                    <a:ext uri="{9D8B030D-6E8A-4147-A177-3AD203B41FA5}">
                      <a16:colId xmlns:a16="http://schemas.microsoft.com/office/drawing/2014/main" val="3230338885"/>
                    </a:ext>
                  </a:extLst>
                </a:gridCol>
                <a:gridCol w="2126315">
                  <a:extLst>
                    <a:ext uri="{9D8B030D-6E8A-4147-A177-3AD203B41FA5}">
                      <a16:colId xmlns:a16="http://schemas.microsoft.com/office/drawing/2014/main" val="762097738"/>
                    </a:ext>
                  </a:extLst>
                </a:gridCol>
              </a:tblGrid>
              <a:tr h="540248">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1"/>
                          </a:solidFill>
                        </a:rPr>
                        <a:t>Falls Short of Expectations</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algn="ctr"/>
                      <a:endParaRPr lang="en-US" sz="12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1"/>
                          </a:solidFill>
                        </a:rPr>
                        <a:t>Meets Expectations</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1"/>
                          </a:solidFill>
                        </a:rPr>
                        <a:t>Exceeds Expectations</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extLst>
                  <a:ext uri="{0D108BD9-81ED-4DB2-BD59-A6C34878D82A}">
                    <a16:rowId xmlns:a16="http://schemas.microsoft.com/office/drawing/2014/main" val="4174682091"/>
                  </a:ext>
                </a:extLst>
              </a:tr>
              <a:tr h="0">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661258"/>
                  </a:ext>
                </a:extLst>
              </a:tr>
              <a:tr h="457200">
                <a:tc>
                  <a:txBody>
                    <a:bodyPr/>
                    <a:lstStyle/>
                    <a:p>
                      <a:pPr algn="ctr"/>
                      <a:r>
                        <a:rPr lang="en-US" sz="1200" b="1" dirty="0" smtClean="0">
                          <a:solidFill>
                            <a:schemeClr val="tx1"/>
                          </a:solidFill>
                        </a:rPr>
                        <a:t>Promotable</a:t>
                      </a:r>
                      <a:r>
                        <a:rPr lang="en-US" sz="1200" b="1" baseline="0" dirty="0" smtClean="0">
                          <a:solidFill>
                            <a:schemeClr val="tx1"/>
                          </a:solidFill>
                        </a:rPr>
                        <a:t> within 3 Years</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smtClean="0">
                        <a:solidFill>
                          <a:schemeClr val="tx1"/>
                        </a:solidFill>
                      </a:endParaRPr>
                    </a:p>
                    <a:p>
                      <a:pPr algn="ctr"/>
                      <a:r>
                        <a:rPr lang="en-US" dirty="0" smtClean="0">
                          <a:solidFill>
                            <a:schemeClr val="tx1"/>
                          </a:solidFill>
                        </a:rPr>
                        <a:t>MISPLACED</a:t>
                      </a:r>
                    </a:p>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smtClean="0">
                          <a:solidFill>
                            <a:schemeClr val="tx1"/>
                          </a:solidFill>
                        </a:rPr>
                        <a:t>HIGH POTENTIAL</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smtClean="0">
                          <a:solidFill>
                            <a:schemeClr val="tx1"/>
                          </a:solidFill>
                        </a:rPr>
                        <a:t>STAR</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663960867"/>
                  </a:ext>
                </a:extLst>
              </a:tr>
              <a:tr h="0">
                <a:tc>
                  <a:txBody>
                    <a:bodyPr/>
                    <a:lstStyle/>
                    <a:p>
                      <a:pPr algn="ctr"/>
                      <a:endParaRPr lang="en-US" sz="1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168294"/>
                  </a:ext>
                </a:extLst>
              </a:tr>
              <a:tr h="457200">
                <a:tc>
                  <a:txBody>
                    <a:bodyPr/>
                    <a:lstStyle/>
                    <a:p>
                      <a:pPr algn="ctr"/>
                      <a:r>
                        <a:rPr lang="en-US" sz="1200" b="1" dirty="0" smtClean="0">
                          <a:solidFill>
                            <a:schemeClr val="tx1"/>
                          </a:solidFill>
                        </a:rPr>
                        <a:t>Promotable in</a:t>
                      </a:r>
                      <a:r>
                        <a:rPr lang="en-US" sz="1200" b="1" baseline="0" dirty="0" smtClean="0">
                          <a:solidFill>
                            <a:schemeClr val="tx1"/>
                          </a:solidFill>
                        </a:rPr>
                        <a:t> 3-5 Years</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smtClean="0">
                        <a:solidFill>
                          <a:schemeClr val="tx1"/>
                        </a:solidFill>
                      </a:endParaRPr>
                    </a:p>
                    <a:p>
                      <a:pPr algn="ctr"/>
                      <a:r>
                        <a:rPr lang="en-US" dirty="0" smtClean="0">
                          <a:solidFill>
                            <a:schemeClr val="tx1"/>
                          </a:solidFill>
                        </a:rPr>
                        <a:t>UNDER PERFORMING</a:t>
                      </a:r>
                    </a:p>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rPr>
                        <a:t>SOLID CONTRIBUTOR</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smtClean="0">
                          <a:solidFill>
                            <a:schemeClr val="tx1"/>
                          </a:solidFill>
                        </a:rPr>
                        <a:t>HIG</a:t>
                      </a:r>
                      <a:r>
                        <a:rPr lang="en-US" b="0" baseline="0" dirty="0" smtClean="0">
                          <a:solidFill>
                            <a:schemeClr val="tx1"/>
                          </a:solidFill>
                        </a:rPr>
                        <a:t>H PERFORMER</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284954968"/>
                  </a:ext>
                </a:extLst>
              </a:tr>
              <a:tr h="0">
                <a:tc>
                  <a:txBody>
                    <a:bodyPr/>
                    <a:lstStyle/>
                    <a:p>
                      <a:pPr algn="ctr"/>
                      <a:endParaRPr lang="en-US" sz="1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0770563"/>
                  </a:ext>
                </a:extLst>
              </a:tr>
              <a:tr h="370840">
                <a:tc>
                  <a:txBody>
                    <a:bodyPr/>
                    <a:lstStyle/>
                    <a:p>
                      <a:pPr algn="ctr"/>
                      <a:r>
                        <a:rPr lang="en-US" sz="1200" b="1" dirty="0" smtClean="0">
                          <a:solidFill>
                            <a:schemeClr val="tx1"/>
                          </a:solidFill>
                        </a:rPr>
                        <a:t>Unlikely to Change Position</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smtClean="0">
                        <a:solidFill>
                          <a:schemeClr val="tx1"/>
                        </a:solidFill>
                      </a:endParaRPr>
                    </a:p>
                    <a:p>
                      <a:pPr algn="ctr"/>
                      <a:r>
                        <a:rPr lang="en-US" b="0" dirty="0" smtClean="0">
                          <a:solidFill>
                            <a:schemeClr val="tx1"/>
                          </a:solidFill>
                        </a:rPr>
                        <a:t>DERAILED</a:t>
                      </a:r>
                    </a:p>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rPr>
                        <a:t>CONTRIBUTOR</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smtClean="0">
                          <a:solidFill>
                            <a:schemeClr val="tx1"/>
                          </a:solidFill>
                        </a:rPr>
                        <a:t>HIGH PERFORMER IN PLACE</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33335172"/>
                  </a:ext>
                </a:extLst>
              </a:tr>
            </a:tbl>
          </a:graphicData>
        </a:graphic>
      </p:graphicFrame>
      <p:sp>
        <p:nvSpPr>
          <p:cNvPr id="6" name="Up Arrow 5"/>
          <p:cNvSpPr/>
          <p:nvPr/>
        </p:nvSpPr>
        <p:spPr>
          <a:xfrm>
            <a:off x="2049461" y="1253897"/>
            <a:ext cx="620906" cy="4655048"/>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5"/>
          <p:cNvSpPr/>
          <p:nvPr/>
        </p:nvSpPr>
        <p:spPr>
          <a:xfrm rot="5400000">
            <a:off x="6423914" y="2220566"/>
            <a:ext cx="620906" cy="8128000"/>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156155" y="6099900"/>
            <a:ext cx="6710516" cy="369332"/>
          </a:xfrm>
          <a:prstGeom prst="rect">
            <a:avLst/>
          </a:prstGeom>
          <a:noFill/>
        </p:spPr>
        <p:txBody>
          <a:bodyPr wrap="square" rtlCol="0">
            <a:spAutoFit/>
          </a:bodyPr>
          <a:lstStyle/>
          <a:p>
            <a:pPr algn="ctr"/>
            <a:r>
              <a:rPr lang="en-US" b="1" dirty="0" smtClean="0"/>
              <a:t>SUSTAINED PERFORMANCE</a:t>
            </a:r>
            <a:endParaRPr lang="en-US" b="1" dirty="0"/>
          </a:p>
        </p:txBody>
      </p:sp>
      <p:sp>
        <p:nvSpPr>
          <p:cNvPr id="28" name="TextBox 27"/>
          <p:cNvSpPr txBox="1"/>
          <p:nvPr/>
        </p:nvSpPr>
        <p:spPr>
          <a:xfrm rot="16200000">
            <a:off x="442930" y="3259595"/>
            <a:ext cx="3833971" cy="369332"/>
          </a:xfrm>
          <a:prstGeom prst="rect">
            <a:avLst/>
          </a:prstGeom>
          <a:noFill/>
        </p:spPr>
        <p:txBody>
          <a:bodyPr wrap="square" rtlCol="0">
            <a:spAutoFit/>
          </a:bodyPr>
          <a:lstStyle/>
          <a:p>
            <a:pPr algn="ctr"/>
            <a:r>
              <a:rPr lang="en-US" b="1" dirty="0" smtClean="0"/>
              <a:t>POTENTIAL</a:t>
            </a:r>
            <a:endParaRPr lang="en-US" b="1" dirty="0"/>
          </a:p>
        </p:txBody>
      </p:sp>
      <p:sp>
        <p:nvSpPr>
          <p:cNvPr id="29" name="Text Placeholder 2">
            <a:extLst>
              <a:ext uri="{FF2B5EF4-FFF2-40B4-BE49-F238E27FC236}">
                <a16:creationId xmlns:a16="http://schemas.microsoft.com/office/drawing/2014/main" id="{0F5403EC-4475-4C04-BBDC-FDD68DA9AF5E}"/>
              </a:ext>
            </a:extLst>
          </p:cNvPr>
          <p:cNvSpPr>
            <a:spLocks noGrp="1"/>
          </p:cNvSpPr>
          <p:nvPr>
            <p:ph type="body" sz="quarter" idx="13"/>
          </p:nvPr>
        </p:nvSpPr>
        <p:spPr>
          <a:xfrm>
            <a:off x="615950" y="301957"/>
            <a:ext cx="10567988" cy="603250"/>
          </a:xfrm>
        </p:spPr>
        <p:txBody>
          <a:bodyPr/>
          <a:lstStyle/>
          <a:p>
            <a:r>
              <a:rPr lang="en-US" sz="3200" b="1" dirty="0" smtClean="0">
                <a:solidFill>
                  <a:schemeClr val="bg1"/>
                </a:solidFill>
                <a:effectLst/>
                <a:ea typeface="Calibri" panose="020F0502020204030204" pitchFamily="34" charset="0"/>
                <a:cs typeface="Arial" panose="020B0604020202020204" pitchFamily="34" charset="0"/>
              </a:rPr>
              <a:t>Nine Cell Example</a:t>
            </a:r>
            <a:endParaRPr lang="en-US" sz="3200" b="1" dirty="0">
              <a:solidFill>
                <a:schemeClr val="bg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4990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nvGraphicFramePr>
        <p:xfrm>
          <a:off x="720290" y="1199955"/>
          <a:ext cx="10751419" cy="4632960"/>
        </p:xfrm>
        <a:graphic>
          <a:graphicData uri="http://schemas.openxmlformats.org/drawingml/2006/table">
            <a:tbl>
              <a:tblPr firstRow="1" firstCol="1" bandRow="1">
                <a:tableStyleId>{5C22544A-7EE6-4342-B048-85BDC9FD1C3A}</a:tableStyleId>
              </a:tblPr>
              <a:tblGrid>
                <a:gridCol w="1609024">
                  <a:extLst>
                    <a:ext uri="{9D8B030D-6E8A-4147-A177-3AD203B41FA5}">
                      <a16:colId xmlns:a16="http://schemas.microsoft.com/office/drawing/2014/main" val="400059037"/>
                    </a:ext>
                  </a:extLst>
                </a:gridCol>
                <a:gridCol w="3078479">
                  <a:extLst>
                    <a:ext uri="{9D8B030D-6E8A-4147-A177-3AD203B41FA5}">
                      <a16:colId xmlns:a16="http://schemas.microsoft.com/office/drawing/2014/main" val="37231706"/>
                    </a:ext>
                  </a:extLst>
                </a:gridCol>
                <a:gridCol w="6063916">
                  <a:extLst>
                    <a:ext uri="{9D8B030D-6E8A-4147-A177-3AD203B41FA5}">
                      <a16:colId xmlns:a16="http://schemas.microsoft.com/office/drawing/2014/main" val="268878415"/>
                    </a:ext>
                  </a:extLst>
                </a:gridCol>
              </a:tblGrid>
              <a:tr h="50750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T.CL.1 Support high-performing employees in increasing their organizational impact.</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career ladders</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History of career ladders in education.</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Difference between career ladder and career lattice.</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Career Ladders: </a:t>
                      </a:r>
                      <a:r>
                        <a:rPr lang="en-US" sz="1200" b="0" dirty="0">
                          <a:solidFill>
                            <a:srgbClr val="000000"/>
                          </a:solidFill>
                          <a:effectLst/>
                        </a:rPr>
                        <a:t>Professional pathways through which individuals can more broadly impact and expand their role in the organization. Also referred to as career pathways, career lattices, and career tracks.</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b="1" dirty="0">
                          <a:solidFill>
                            <a:schemeClr val="bg1"/>
                          </a:solidFill>
                          <a:effectLst/>
                        </a:rPr>
                        <a:t>T.CL.2 Plan for the succession of employees.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succession planning.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Types of positions that are well suited for succession planning. Succession planning processes and tools (e.g., candidate slate, nine-cell chart).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Knowledge transfer strategies to support succession planning and ensure smooth transitions as employees change roles or leave the organization.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Succession Planning: </a:t>
                      </a:r>
                      <a:r>
                        <a:rPr lang="en-US" sz="1200" b="0" dirty="0">
                          <a:solidFill>
                            <a:srgbClr val="000000"/>
                          </a:solidFill>
                          <a:effectLst/>
                        </a:rPr>
                        <a:t>Process for identifying and developing high-performing internal staff to assume critical positions within an organization.</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Candidate Slate:</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This simple organizational tool helps identity future candidates for identified roles in an organization, as part of the succession planning process.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Nine-Cell Chart: </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This succession planning tool uses two parameters to assess employees’ readiness to assume new positions in the organization. It involves a three-step process: 1) Use evaluations and other data to plot employees based on (a) their performance and (b) extent to which their actions/behaviors align with organizational values; 2) Have managers review and suggest adjustments; and 3) Finalize charts and use for further development and decision-making.</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Career Ladders &amp; Succession Planning</a:t>
            </a:r>
          </a:p>
        </p:txBody>
      </p:sp>
    </p:spTree>
    <p:custDataLst>
      <p:tags r:id="rId1"/>
    </p:custDataLst>
    <p:extLst>
      <p:ext uri="{BB962C8B-B14F-4D97-AF65-F5344CB8AC3E}">
        <p14:creationId xmlns:p14="http://schemas.microsoft.com/office/powerpoint/2010/main" val="983970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ncils">
            <a:extLst>
              <a:ext uri="{FF2B5EF4-FFF2-40B4-BE49-F238E27FC236}">
                <a16:creationId xmlns:a16="http://schemas.microsoft.com/office/drawing/2014/main" id="{4C86E38A-8DD2-4DFE-9522-DFA0DA2D68CC}"/>
              </a:ext>
            </a:extLst>
          </p:cNvPr>
          <p:cNvPicPr>
            <a:picLocks noChangeAspect="1"/>
          </p:cNvPicPr>
          <p:nvPr/>
        </p:nvPicPr>
        <p:blipFill rotWithShape="1">
          <a:blip r:embed="rId4">
            <a:alphaModFix/>
          </a:blip>
          <a:srcRect t="9368" b="12235"/>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696223" y="322892"/>
            <a:ext cx="7315200" cy="1503746"/>
          </a:xfrm>
        </p:spPr>
        <p:txBody>
          <a:bodyPr vert="horz" lIns="91440" tIns="45720" rIns="91440" bIns="45720" rtlCol="0" anchor="b">
            <a:normAutofit fontScale="90000"/>
          </a:bodyPr>
          <a:lstStyle/>
          <a:p>
            <a:r>
              <a:rPr lang="en-US" dirty="0">
                <a:solidFill>
                  <a:schemeClr val="tx1"/>
                </a:solidFill>
              </a:rPr>
              <a:t>Talent Management &amp; Development</a:t>
            </a:r>
          </a:p>
        </p:txBody>
      </p:sp>
      <p:graphicFrame>
        <p:nvGraphicFramePr>
          <p:cNvPr id="2" name="Diagram 1">
            <a:extLst>
              <a:ext uri="{FF2B5EF4-FFF2-40B4-BE49-F238E27FC236}">
                <a16:creationId xmlns:a16="http://schemas.microsoft.com/office/drawing/2014/main" id="{2ED07AEC-9C53-4441-9B0D-4C4069C4186A}"/>
              </a:ext>
            </a:extLst>
          </p:cNvPr>
          <p:cNvGraphicFramePr/>
          <p:nvPr/>
        </p:nvGraphicFramePr>
        <p:xfrm>
          <a:off x="1097936" y="1986116"/>
          <a:ext cx="4722761" cy="43507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a:extLst>
              <a:ext uri="{FF2B5EF4-FFF2-40B4-BE49-F238E27FC236}">
                <a16:creationId xmlns:a16="http://schemas.microsoft.com/office/drawing/2014/main" id="{262F3170-DEE7-4A8C-B165-A32D6B804A93}"/>
              </a:ext>
            </a:extLst>
          </p:cNvPr>
          <p:cNvSpPr txBox="1"/>
          <p:nvPr/>
        </p:nvSpPr>
        <p:spPr>
          <a:xfrm rot="577616">
            <a:off x="6354243" y="3121612"/>
            <a:ext cx="2253831" cy="1384995"/>
          </a:xfrm>
          <a:prstGeom prst="rect">
            <a:avLst/>
          </a:prstGeom>
          <a:solidFill>
            <a:schemeClr val="accent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b="1" dirty="0" err="1"/>
              <a:t>pHCLE</a:t>
            </a:r>
            <a:r>
              <a:rPr lang="en-US" sz="2800" b="1" dirty="0"/>
              <a:t> Exam Weight:</a:t>
            </a:r>
          </a:p>
          <a:p>
            <a:pPr algn="ctr"/>
            <a:r>
              <a:rPr lang="en-US" sz="2800"/>
              <a:t>20%</a:t>
            </a:r>
          </a:p>
        </p:txBody>
      </p:sp>
      <p:sp>
        <p:nvSpPr>
          <p:cNvPr id="4" name="TextBox 3">
            <a:extLst>
              <a:ext uri="{FF2B5EF4-FFF2-40B4-BE49-F238E27FC236}">
                <a16:creationId xmlns:a16="http://schemas.microsoft.com/office/drawing/2014/main" id="{55F77B1C-E0CE-4936-9F2E-38FD08F581FE}"/>
              </a:ext>
            </a:extLst>
          </p:cNvPr>
          <p:cNvSpPr txBox="1"/>
          <p:nvPr/>
        </p:nvSpPr>
        <p:spPr>
          <a:xfrm>
            <a:off x="3916052" y="6255478"/>
            <a:ext cx="1114408" cy="400110"/>
          </a:xfrm>
          <a:prstGeom prst="rect">
            <a:avLst/>
          </a:prstGeom>
          <a:noFill/>
        </p:spPr>
        <p:txBody>
          <a:bodyPr wrap="none" rtlCol="0">
            <a:spAutoFit/>
          </a:bodyPr>
          <a:lstStyle/>
          <a:p>
            <a:r>
              <a:rPr lang="en-US" sz="2000" dirty="0"/>
              <a:t>Planning</a:t>
            </a:r>
          </a:p>
        </p:txBody>
      </p:sp>
    </p:spTree>
    <p:custDataLst>
      <p:tags r:id="rId1"/>
    </p:custDataLst>
    <p:extLst>
      <p:ext uri="{BB962C8B-B14F-4D97-AF65-F5344CB8AC3E}">
        <p14:creationId xmlns:p14="http://schemas.microsoft.com/office/powerpoint/2010/main" val="2670742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2C23C-0A59-4AD6-93DC-F69B71212EDE}"/>
              </a:ext>
            </a:extLst>
          </p:cNvPr>
          <p:cNvSpPr>
            <a:spLocks noGrp="1"/>
          </p:cNvSpPr>
          <p:nvPr>
            <p:ph idx="1"/>
          </p:nvPr>
        </p:nvSpPr>
        <p:spPr>
          <a:xfrm>
            <a:off x="2084438" y="790113"/>
            <a:ext cx="4336026" cy="5128906"/>
          </a:xfrm>
          <a:solidFill>
            <a:schemeClr val="accent2"/>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lvl="3" indent="0">
              <a:buNone/>
            </a:pPr>
            <a:r>
              <a:rPr lang="en-US" sz="2800" b="1" u="sng" dirty="0"/>
              <a:t>Study Session Outline:</a:t>
            </a:r>
          </a:p>
          <a:p>
            <a:pPr marL="231775" lvl="3" indent="-231775">
              <a:buClr>
                <a:schemeClr val="bg1"/>
              </a:buClr>
            </a:pPr>
            <a:r>
              <a:rPr lang="en-US" sz="2400" dirty="0"/>
              <a:t>Introductions</a:t>
            </a:r>
          </a:p>
          <a:p>
            <a:pPr marL="231775" lvl="3" indent="-231775">
              <a:buClr>
                <a:schemeClr val="bg1"/>
              </a:buClr>
            </a:pPr>
            <a:r>
              <a:rPr lang="en-US" sz="2400" dirty="0"/>
              <a:t>Preparing for the exam</a:t>
            </a:r>
          </a:p>
          <a:p>
            <a:pPr marL="231775" lvl="3" indent="-231775">
              <a:buClr>
                <a:schemeClr val="bg1"/>
              </a:buClr>
            </a:pPr>
            <a:r>
              <a:rPr lang="en-US" sz="2400" dirty="0"/>
              <a:t>How I prepared…</a:t>
            </a:r>
          </a:p>
          <a:p>
            <a:pPr marL="231775" lvl="3" indent="-231775">
              <a:buClr>
                <a:schemeClr val="bg1"/>
              </a:buClr>
            </a:pPr>
            <a:r>
              <a:rPr lang="en-US" sz="2400" dirty="0"/>
              <a:t>Checking for baseline understanding: Kahoot! </a:t>
            </a:r>
          </a:p>
          <a:p>
            <a:pPr marL="231775" lvl="3" indent="-231775">
              <a:buClr>
                <a:schemeClr val="bg1"/>
              </a:buClr>
            </a:pPr>
            <a:r>
              <a:rPr lang="en-US" sz="2400" dirty="0"/>
              <a:t>Reviewing each quadrant:</a:t>
            </a:r>
          </a:p>
          <a:p>
            <a:pPr marL="682625" lvl="4" indent="-225425">
              <a:buClr>
                <a:schemeClr val="bg1"/>
              </a:buClr>
            </a:pPr>
            <a:r>
              <a:rPr lang="en-US" sz="2400" dirty="0" err="1"/>
              <a:t>pHCLE</a:t>
            </a:r>
            <a:r>
              <a:rPr lang="en-US" sz="2400" dirty="0"/>
              <a:t> Standards</a:t>
            </a:r>
          </a:p>
          <a:p>
            <a:pPr marL="682625" lvl="4" indent="-225425">
              <a:buClr>
                <a:schemeClr val="bg1"/>
              </a:buClr>
            </a:pPr>
            <a:r>
              <a:rPr lang="en-US" sz="2400" dirty="0"/>
              <a:t>Instructor Examples</a:t>
            </a:r>
          </a:p>
          <a:p>
            <a:pPr marL="682625" lvl="4" indent="-225425">
              <a:buClr>
                <a:schemeClr val="bg1"/>
              </a:buClr>
            </a:pPr>
            <a:r>
              <a:rPr lang="en-US" sz="2400" dirty="0"/>
              <a:t>Q&amp;A</a:t>
            </a:r>
          </a:p>
          <a:p>
            <a:pPr marL="231775" lvl="3" indent="-231775">
              <a:buClr>
                <a:schemeClr val="bg1"/>
              </a:buClr>
            </a:pPr>
            <a:r>
              <a:rPr lang="en-US" sz="2400" dirty="0"/>
              <a:t>Final Practice Questions</a:t>
            </a:r>
          </a:p>
          <a:p>
            <a:pPr marL="231775" lvl="3" indent="-231775">
              <a:buClr>
                <a:schemeClr val="bg1"/>
              </a:buClr>
            </a:pPr>
            <a:r>
              <a:rPr lang="en-US" sz="2400" dirty="0"/>
              <a:t>Overall Q&amp;A</a:t>
            </a:r>
          </a:p>
          <a:p>
            <a:pPr marL="800100" lvl="4" indent="-342900"/>
            <a:endParaRPr lang="en-US" sz="2400" dirty="0"/>
          </a:p>
          <a:p>
            <a:pPr marL="800100" lvl="4" indent="-342900"/>
            <a:endParaRPr lang="en-US" sz="2400" dirty="0"/>
          </a:p>
          <a:p>
            <a:pPr marL="800100" lvl="4" indent="-342900"/>
            <a:endParaRPr lang="en-US" sz="2400" dirty="0"/>
          </a:p>
          <a:p>
            <a:pPr marL="0" lvl="3" indent="0">
              <a:buNone/>
            </a:pPr>
            <a:endParaRPr lang="en-US" sz="2400" b="1" dirty="0"/>
          </a:p>
        </p:txBody>
      </p:sp>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5" name="Content Placeholder 2">
            <a:extLst>
              <a:ext uri="{FF2B5EF4-FFF2-40B4-BE49-F238E27FC236}">
                <a16:creationId xmlns:a16="http://schemas.microsoft.com/office/drawing/2014/main" id="{13944ACF-546A-4361-8007-2B7E19FBC72E}"/>
              </a:ext>
            </a:extLst>
          </p:cNvPr>
          <p:cNvSpPr txBox="1">
            <a:spLocks/>
          </p:cNvSpPr>
          <p:nvPr/>
        </p:nvSpPr>
        <p:spPr>
          <a:xfrm>
            <a:off x="7315201" y="790113"/>
            <a:ext cx="4188542" cy="512890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lvl="3" indent="0">
              <a:lnSpc>
                <a:spcPct val="100000"/>
              </a:lnSpc>
              <a:buNone/>
            </a:pPr>
            <a:r>
              <a:rPr lang="en-US" sz="2800" b="1" u="sng" dirty="0">
                <a:solidFill>
                  <a:schemeClr val="lt1"/>
                </a:solidFill>
              </a:rPr>
              <a:t>Study Session Purpose:</a:t>
            </a:r>
          </a:p>
          <a:p>
            <a:pPr marL="457200" lvl="3" indent="-457200">
              <a:buClr>
                <a:schemeClr val="bg1"/>
              </a:buClr>
              <a:buFont typeface="+mj-lt"/>
              <a:buAutoNum type="arabicPeriod"/>
            </a:pPr>
            <a:r>
              <a:rPr lang="en-US" sz="2400" dirty="0">
                <a:solidFill>
                  <a:schemeClr val="bg1"/>
                </a:solidFill>
              </a:rPr>
              <a:t>Gain strategies to prepare for your exam</a:t>
            </a:r>
          </a:p>
          <a:p>
            <a:pPr marL="457200" lvl="3" indent="-457200">
              <a:buClr>
                <a:schemeClr val="bg1"/>
              </a:buClr>
              <a:buFont typeface="+mj-lt"/>
              <a:buAutoNum type="arabicPeriod"/>
            </a:pPr>
            <a:r>
              <a:rPr lang="en-US" sz="2400" dirty="0">
                <a:solidFill>
                  <a:schemeClr val="bg1"/>
                </a:solidFill>
              </a:rPr>
              <a:t>Briefly review four areas of the standards </a:t>
            </a:r>
          </a:p>
          <a:p>
            <a:pPr marL="457200" lvl="3" indent="-457200">
              <a:buClr>
                <a:schemeClr val="bg1"/>
              </a:buClr>
              <a:buFont typeface="+mj-lt"/>
              <a:buAutoNum type="arabicPeriod"/>
            </a:pPr>
            <a:r>
              <a:rPr lang="en-US" sz="2400" dirty="0">
                <a:solidFill>
                  <a:schemeClr val="bg1"/>
                </a:solidFill>
              </a:rPr>
              <a:t>Learn from instructor examples </a:t>
            </a:r>
          </a:p>
          <a:p>
            <a:pPr marL="457200" lvl="3" indent="-457200">
              <a:buClr>
                <a:schemeClr val="bg1"/>
              </a:buClr>
              <a:buFont typeface="+mj-lt"/>
              <a:buAutoNum type="arabicPeriod"/>
            </a:pPr>
            <a:r>
              <a:rPr lang="en-US" sz="2400" dirty="0">
                <a:solidFill>
                  <a:schemeClr val="bg1"/>
                </a:solidFill>
              </a:rPr>
              <a:t>Check your understanding with practice test questions</a:t>
            </a:r>
          </a:p>
          <a:p>
            <a:pPr marL="457200" lvl="3" indent="-457200">
              <a:buClr>
                <a:schemeClr val="bg1"/>
              </a:buClr>
              <a:buFont typeface="+mj-lt"/>
              <a:buAutoNum type="arabicPeriod"/>
            </a:pPr>
            <a:r>
              <a:rPr lang="en-US" sz="2400" dirty="0">
                <a:solidFill>
                  <a:schemeClr val="bg1"/>
                </a:solidFill>
              </a:rPr>
              <a:t>Answer your questions about the exam</a:t>
            </a:r>
          </a:p>
        </p:txBody>
      </p:sp>
    </p:spTree>
    <p:custDataLst>
      <p:tags r:id="rId1"/>
    </p:custDataLst>
    <p:extLst>
      <p:ext uri="{BB962C8B-B14F-4D97-AF65-F5344CB8AC3E}">
        <p14:creationId xmlns:p14="http://schemas.microsoft.com/office/powerpoint/2010/main" val="1217013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B1A6824-9A0B-4AAE-857B-AD0E20405302}"/>
              </a:ext>
            </a:extLst>
          </p:cNvPr>
          <p:cNvSpPr txBox="1"/>
          <p:nvPr/>
        </p:nvSpPr>
        <p:spPr>
          <a:xfrm>
            <a:off x="1722268" y="760767"/>
            <a:ext cx="5379868" cy="5370701"/>
          </a:xfrm>
          <a:prstGeom prst="rect">
            <a:avLst/>
          </a:prstGeom>
          <a:noFill/>
        </p:spPr>
        <p:txBody>
          <a:bodyPr wrap="square">
            <a:spAutoFit/>
          </a:bodyPr>
          <a:lstStyle/>
          <a:p>
            <a:r>
              <a:rPr lang="en-US" sz="2400" b="1"/>
              <a:t>Preparing for your Exam</a:t>
            </a:r>
          </a:p>
          <a:p>
            <a:endParaRPr lang="en-US" sz="1100" b="1"/>
          </a:p>
          <a:p>
            <a:r>
              <a:rPr lang="en-US" sz="1600" b="1"/>
              <a:t>Reading Reference Guide</a:t>
            </a:r>
          </a:p>
          <a:p>
            <a:r>
              <a:rPr lang="en-US" sz="1400"/>
              <a:t>The </a:t>
            </a:r>
            <a:r>
              <a:rPr lang="en-US" sz="1400" err="1"/>
              <a:t>pHCLE</a:t>
            </a:r>
            <a:r>
              <a:rPr lang="en-US" sz="1400"/>
              <a:t> Reading Reference Guide is resource to help you engage in a self-study program for the certification exam. The guide defines key terms and provides links to suggested readings to help you further your learning. Topics are organized by the Human Capital Leaders in Education Professional Standards. </a:t>
            </a:r>
          </a:p>
          <a:p>
            <a:endParaRPr lang="en-US" sz="1200"/>
          </a:p>
          <a:p>
            <a:r>
              <a:rPr lang="en-US" sz="1600" b="1" err="1"/>
              <a:t>AASPA</a:t>
            </a:r>
            <a:r>
              <a:rPr lang="en-US" sz="1600" b="1"/>
              <a:t> Recorded Webinars</a:t>
            </a:r>
          </a:p>
          <a:p>
            <a:r>
              <a:rPr lang="en-US" sz="1400" err="1"/>
              <a:t>AASPA</a:t>
            </a:r>
            <a:r>
              <a:rPr lang="en-US" sz="1400"/>
              <a:t> offers recorded webinars as an additional resource for our members. Webinar topics are researched, created, and delivered by </a:t>
            </a:r>
            <a:r>
              <a:rPr lang="en-US" sz="1400" err="1"/>
              <a:t>AASPA</a:t>
            </a:r>
            <a:r>
              <a:rPr lang="en-US" sz="1400"/>
              <a:t> members. All webinars align with </a:t>
            </a:r>
            <a:r>
              <a:rPr lang="en-US" sz="1400" err="1"/>
              <a:t>HCLE</a:t>
            </a:r>
            <a:r>
              <a:rPr lang="en-US" sz="1400"/>
              <a:t> standards and some are eligible for </a:t>
            </a:r>
            <a:r>
              <a:rPr lang="en-US" sz="1400" err="1"/>
              <a:t>HRCI</a:t>
            </a:r>
            <a:r>
              <a:rPr lang="en-US" sz="1400"/>
              <a:t> or SHRM re-certification credit.</a:t>
            </a:r>
          </a:p>
          <a:p>
            <a:endParaRPr lang="en-US" sz="1200"/>
          </a:p>
          <a:p>
            <a:r>
              <a:rPr lang="en-US" sz="1600" b="1"/>
              <a:t>Study Sessions</a:t>
            </a:r>
          </a:p>
          <a:p>
            <a:r>
              <a:rPr lang="en-US" sz="1400"/>
              <a:t>These sessions will be recorded and accessible to review after the they are completed. </a:t>
            </a:r>
          </a:p>
          <a:p>
            <a:endParaRPr lang="en-US" sz="1200"/>
          </a:p>
          <a:p>
            <a:r>
              <a:rPr lang="en-US" sz="1400" b="1"/>
              <a:t>Other Professional Development Activities</a:t>
            </a:r>
          </a:p>
          <a:p>
            <a:r>
              <a:rPr lang="en-US" sz="1400"/>
              <a:t>Other growth and development activities such as reading HR books and articles, attending an HR conference, taking classes, etc. will help prepare individuals for the </a:t>
            </a:r>
            <a:r>
              <a:rPr lang="en-US" sz="1400" err="1"/>
              <a:t>pHCLE</a:t>
            </a:r>
            <a:r>
              <a:rPr lang="en-US" sz="1400"/>
              <a:t> exam.</a:t>
            </a:r>
          </a:p>
          <a:p>
            <a:endParaRPr lang="en-US" sz="1400"/>
          </a:p>
        </p:txBody>
      </p:sp>
      <p:sp>
        <p:nvSpPr>
          <p:cNvPr id="9" name="Footer Placeholder 4">
            <a:extLst>
              <a:ext uri="{FF2B5EF4-FFF2-40B4-BE49-F238E27FC236}">
                <a16:creationId xmlns:a16="http://schemas.microsoft.com/office/drawing/2014/main" id="{3C319CA2-088E-4334-8CFB-A0C522BDD8BC}"/>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pic>
        <p:nvPicPr>
          <p:cNvPr id="3" name="Picture 2">
            <a:extLst>
              <a:ext uri="{FF2B5EF4-FFF2-40B4-BE49-F238E27FC236}">
                <a16:creationId xmlns:a16="http://schemas.microsoft.com/office/drawing/2014/main" id="{79EBEABD-E440-4661-9E62-05A43BFBA324}"/>
              </a:ext>
            </a:extLst>
          </p:cNvPr>
          <p:cNvPicPr>
            <a:picLocks noChangeAspect="1"/>
          </p:cNvPicPr>
          <p:nvPr/>
        </p:nvPicPr>
        <p:blipFill>
          <a:blip r:embed="rId4"/>
          <a:stretch>
            <a:fillRect/>
          </a:stretch>
        </p:blipFill>
        <p:spPr>
          <a:xfrm>
            <a:off x="7182244" y="4416529"/>
            <a:ext cx="4795306" cy="1604089"/>
          </a:xfrm>
          <a:prstGeom prst="rect">
            <a:avLst/>
          </a:prstGeom>
          <a:ln>
            <a:solidFill>
              <a:schemeClr val="tx1"/>
            </a:solidFill>
          </a:ln>
        </p:spPr>
      </p:pic>
      <p:pic>
        <p:nvPicPr>
          <p:cNvPr id="4" name="Picture 3" descr="A person sitting at a table with a pen in the mouth&#10;&#10;Description automatically generated with medium confidence">
            <a:extLst>
              <a:ext uri="{FF2B5EF4-FFF2-40B4-BE49-F238E27FC236}">
                <a16:creationId xmlns:a16="http://schemas.microsoft.com/office/drawing/2014/main" id="{67FC6698-F57E-4EA2-9872-D706B31E6B44}"/>
              </a:ext>
            </a:extLst>
          </p:cNvPr>
          <p:cNvPicPr>
            <a:picLocks noChangeAspect="1"/>
          </p:cNvPicPr>
          <p:nvPr/>
        </p:nvPicPr>
        <p:blipFill>
          <a:blip r:embed="rId5"/>
          <a:stretch>
            <a:fillRect/>
          </a:stretch>
        </p:blipFill>
        <p:spPr>
          <a:xfrm rot="243804">
            <a:off x="7232231" y="298057"/>
            <a:ext cx="4687648" cy="3621208"/>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4198559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2C23C-0A59-4AD6-93DC-F69B71212EDE}"/>
              </a:ext>
            </a:extLst>
          </p:cNvPr>
          <p:cNvSpPr>
            <a:spLocks noGrp="1"/>
          </p:cNvSpPr>
          <p:nvPr>
            <p:ph idx="1"/>
          </p:nvPr>
        </p:nvSpPr>
        <p:spPr>
          <a:xfrm>
            <a:off x="1784412" y="790113"/>
            <a:ext cx="5726098" cy="5099410"/>
          </a:xfrm>
        </p:spPr>
        <p:txBody>
          <a:bodyPr>
            <a:normAutofit/>
          </a:bodyPr>
          <a:lstStyle/>
          <a:p>
            <a:pPr marL="0" lvl="3" indent="0" algn="ctr">
              <a:buNone/>
            </a:pPr>
            <a:r>
              <a:rPr lang="fr-FR" sz="3200" b="1" u="sng" dirty="0" err="1"/>
              <a:t>Brian’s</a:t>
            </a:r>
            <a:r>
              <a:rPr lang="fr-FR" sz="3200" b="1" u="sng" dirty="0"/>
              <a:t> </a:t>
            </a:r>
            <a:r>
              <a:rPr lang="fr-FR" sz="3200" b="1" u="sng" dirty="0" err="1"/>
              <a:t>Study</a:t>
            </a:r>
            <a:r>
              <a:rPr lang="fr-FR" sz="3200" b="1" u="sng" dirty="0"/>
              <a:t> Plan</a:t>
            </a:r>
          </a:p>
          <a:p>
            <a:pPr marL="0" lvl="3" indent="0">
              <a:buNone/>
            </a:pPr>
            <a:endParaRPr lang="fr-FR" sz="3200" b="1" dirty="0"/>
          </a:p>
          <a:p>
            <a:pPr marL="0" lvl="3" indent="0">
              <a:buNone/>
            </a:pPr>
            <a:r>
              <a:rPr lang="en-US" sz="2400" b="1" dirty="0"/>
              <a:t>How did I prepare for the exam?</a:t>
            </a:r>
          </a:p>
          <a:p>
            <a:pPr marL="0" lvl="3" indent="0">
              <a:buNone/>
            </a:pPr>
            <a:endParaRPr lang="en-US" sz="2400" b="1" dirty="0"/>
          </a:p>
          <a:p>
            <a:pPr marL="457200" lvl="3" indent="-457200">
              <a:buFont typeface="+mj-lt"/>
              <a:buAutoNum type="arabicPeriod"/>
            </a:pPr>
            <a:r>
              <a:rPr lang="en-US" sz="2400" dirty="0"/>
              <a:t>Reviewed terms and definitions</a:t>
            </a:r>
          </a:p>
          <a:p>
            <a:pPr marL="684213" lvl="4" indent="-227013"/>
            <a:r>
              <a:rPr lang="en-US" sz="2400" dirty="0"/>
              <a:t>Flashcards</a:t>
            </a:r>
          </a:p>
          <a:p>
            <a:pPr marL="457200" lvl="3" indent="-457200">
              <a:buFont typeface="+mj-lt"/>
              <a:buAutoNum type="arabicPeriod"/>
            </a:pPr>
            <a:r>
              <a:rPr lang="en-US" sz="2400" dirty="0"/>
              <a:t>Reread assigned readings and study guide</a:t>
            </a:r>
          </a:p>
          <a:p>
            <a:pPr marL="457200" lvl="3" indent="-457200">
              <a:buFont typeface="+mj-lt"/>
              <a:buAutoNum type="arabicPeriod"/>
            </a:pPr>
            <a:r>
              <a:rPr lang="en-US" sz="2400" dirty="0"/>
              <a:t>Reviewed practice questions </a:t>
            </a:r>
          </a:p>
          <a:p>
            <a:pPr marL="457200" lvl="3" indent="-457200">
              <a:buFont typeface="+mj-lt"/>
              <a:buAutoNum type="arabicPeriod"/>
            </a:pPr>
            <a:r>
              <a:rPr lang="en-US" sz="2400" dirty="0"/>
              <a:t>Understand the application of terms and definitions to scenarios</a:t>
            </a:r>
          </a:p>
        </p:txBody>
      </p:sp>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2021, American Association of School Personnel Administrators.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0433" flipH="1">
            <a:off x="7172381" y="1683702"/>
            <a:ext cx="4447826" cy="23626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584418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115F77-2FAE-4CA7-9A7F-10D5F2C8F8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CD4C046-A04C-46CC-AFA3-6B0621F628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BC512124-0D13-4ED9-80B7-52AE15B6B4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ncils">
            <a:extLst>
              <a:ext uri="{FF2B5EF4-FFF2-40B4-BE49-F238E27FC236}">
                <a16:creationId xmlns:a16="http://schemas.microsoft.com/office/drawing/2014/main" id="{4C86E38A-8DD2-4DFE-9522-DFA0DA2D68CC}"/>
              </a:ext>
            </a:extLst>
          </p:cNvPr>
          <p:cNvPicPr>
            <a:picLocks noChangeAspect="1"/>
          </p:cNvPicPr>
          <p:nvPr/>
        </p:nvPicPr>
        <p:blipFill rotWithShape="1">
          <a:blip r:embed="rId4">
            <a:alphaModFix amt="35000"/>
          </a:blip>
          <a:srcRect t="9368" b="12235"/>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696223" y="322892"/>
            <a:ext cx="7315200" cy="1503746"/>
          </a:xfrm>
        </p:spPr>
        <p:txBody>
          <a:bodyPr vert="horz" lIns="91440" tIns="45720" rIns="91440" bIns="45720" rtlCol="0" anchor="b">
            <a:normAutofit fontScale="90000"/>
          </a:bodyPr>
          <a:lstStyle/>
          <a:p>
            <a:r>
              <a:rPr lang="en-US" dirty="0">
                <a:solidFill>
                  <a:schemeClr val="tx1"/>
                </a:solidFill>
              </a:rPr>
              <a:t>Talent Management &amp; Development</a:t>
            </a:r>
          </a:p>
        </p:txBody>
      </p:sp>
      <p:graphicFrame>
        <p:nvGraphicFramePr>
          <p:cNvPr id="2" name="Diagram 1">
            <a:extLst>
              <a:ext uri="{FF2B5EF4-FFF2-40B4-BE49-F238E27FC236}">
                <a16:creationId xmlns:a16="http://schemas.microsoft.com/office/drawing/2014/main" id="{2ED07AEC-9C53-4441-9B0D-4C4069C4186A}"/>
              </a:ext>
            </a:extLst>
          </p:cNvPr>
          <p:cNvGraphicFramePr/>
          <p:nvPr>
            <p:extLst>
              <p:ext uri="{D42A27DB-BD31-4B8C-83A1-F6EECF244321}">
                <p14:modId xmlns:p14="http://schemas.microsoft.com/office/powerpoint/2010/main" val="4145131642"/>
              </p:ext>
            </p:extLst>
          </p:nvPr>
        </p:nvGraphicFramePr>
        <p:xfrm>
          <a:off x="1097936" y="1986116"/>
          <a:ext cx="4722761" cy="43507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a:extLst>
              <a:ext uri="{FF2B5EF4-FFF2-40B4-BE49-F238E27FC236}">
                <a16:creationId xmlns:a16="http://schemas.microsoft.com/office/drawing/2014/main" id="{262F3170-DEE7-4A8C-B165-A32D6B804A93}"/>
              </a:ext>
            </a:extLst>
          </p:cNvPr>
          <p:cNvSpPr txBox="1"/>
          <p:nvPr/>
        </p:nvSpPr>
        <p:spPr>
          <a:xfrm rot="577616">
            <a:off x="6354243" y="3121612"/>
            <a:ext cx="2253831" cy="1384995"/>
          </a:xfrm>
          <a:prstGeom prst="rect">
            <a:avLst/>
          </a:prstGeom>
          <a:solidFill>
            <a:schemeClr val="accent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b="1" dirty="0" err="1"/>
              <a:t>pHCLE</a:t>
            </a:r>
            <a:r>
              <a:rPr lang="en-US" sz="2800" b="1" dirty="0"/>
              <a:t> Exam Weight:</a:t>
            </a:r>
          </a:p>
          <a:p>
            <a:pPr algn="ctr"/>
            <a:r>
              <a:rPr lang="en-US" sz="2800"/>
              <a:t>20%</a:t>
            </a:r>
          </a:p>
        </p:txBody>
      </p:sp>
      <p:sp>
        <p:nvSpPr>
          <p:cNvPr id="4" name="TextBox 3">
            <a:extLst>
              <a:ext uri="{FF2B5EF4-FFF2-40B4-BE49-F238E27FC236}">
                <a16:creationId xmlns:a16="http://schemas.microsoft.com/office/drawing/2014/main" id="{55F77B1C-E0CE-4936-9F2E-38FD08F581FE}"/>
              </a:ext>
            </a:extLst>
          </p:cNvPr>
          <p:cNvSpPr txBox="1"/>
          <p:nvPr/>
        </p:nvSpPr>
        <p:spPr>
          <a:xfrm>
            <a:off x="3916052" y="6255478"/>
            <a:ext cx="1114408" cy="400110"/>
          </a:xfrm>
          <a:prstGeom prst="rect">
            <a:avLst/>
          </a:prstGeom>
          <a:noFill/>
        </p:spPr>
        <p:txBody>
          <a:bodyPr wrap="none" rtlCol="0">
            <a:spAutoFit/>
          </a:bodyPr>
          <a:lstStyle/>
          <a:p>
            <a:r>
              <a:rPr lang="en-US" sz="2000" dirty="0"/>
              <a:t>Planning</a:t>
            </a:r>
          </a:p>
        </p:txBody>
      </p:sp>
    </p:spTree>
    <p:custDataLst>
      <p:tags r:id="rId1"/>
    </p:custDataLst>
    <p:extLst>
      <p:ext uri="{BB962C8B-B14F-4D97-AF65-F5344CB8AC3E}">
        <p14:creationId xmlns:p14="http://schemas.microsoft.com/office/powerpoint/2010/main" val="3925664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B30418C1-3BC9-4301-9202-5B8B1BCC4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18" y="3351847"/>
            <a:ext cx="4599303" cy="25871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4DC75FF-C076-4242-80ED-ACDDD9773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089" y="919045"/>
            <a:ext cx="6327704" cy="25871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a:extLst>
              <a:ext uri="{FF2B5EF4-FFF2-40B4-BE49-F238E27FC236}">
                <a16:creationId xmlns:a16="http://schemas.microsoft.com/office/drawing/2014/main" id="{0D3587D5-11AB-4731-96B3-40F121CC4659}"/>
              </a:ext>
            </a:extLst>
          </p:cNvPr>
          <p:cNvSpPr txBox="1">
            <a:spLocks/>
          </p:cNvSpPr>
          <p:nvPr/>
        </p:nvSpPr>
        <p:spPr>
          <a:xfrm>
            <a:off x="363795" y="195425"/>
            <a:ext cx="11443506" cy="60325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b="1" dirty="0"/>
              <a:t>Check Your Understanding: Talent Management &amp; Development</a:t>
            </a:r>
          </a:p>
        </p:txBody>
      </p:sp>
    </p:spTree>
    <p:custDataLst>
      <p:tags r:id="rId1"/>
    </p:custDataLst>
    <p:extLst>
      <p:ext uri="{BB962C8B-B14F-4D97-AF65-F5344CB8AC3E}">
        <p14:creationId xmlns:p14="http://schemas.microsoft.com/office/powerpoint/2010/main" val="2756324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D589E016-1EE1-484C-8423-012B4B780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oman writing on a note stuck to a whiteboard">
            <a:extLst>
              <a:ext uri="{FF2B5EF4-FFF2-40B4-BE49-F238E27FC236}">
                <a16:creationId xmlns:a16="http://schemas.microsoft.com/office/drawing/2014/main" id="{FBC5EC13-DED2-4760-B5BC-11C143895D46}"/>
              </a:ext>
            </a:extLst>
          </p:cNvPr>
          <p:cNvPicPr>
            <a:picLocks noChangeAspect="1"/>
          </p:cNvPicPr>
          <p:nvPr/>
        </p:nvPicPr>
        <p:blipFill rotWithShape="1">
          <a:blip r:embed="rId4"/>
          <a:srcRect t="24780" r="9092" b="1"/>
          <a:stretch/>
        </p:blipFill>
        <p:spPr>
          <a:xfrm>
            <a:off x="20" y="-1"/>
            <a:ext cx="12188932" cy="6858000"/>
          </a:xfrm>
          <a:prstGeom prst="rect">
            <a:avLst/>
          </a:prstGeom>
        </p:spPr>
      </p:pic>
      <p:sp>
        <p:nvSpPr>
          <p:cNvPr id="17" name="Rectangle 16">
            <a:extLst>
              <a:ext uri="{FF2B5EF4-FFF2-40B4-BE49-F238E27FC236}">
                <a16:creationId xmlns:a16="http://schemas.microsoft.com/office/drawing/2014/main" id="{46100866-3689-418C-84D9-07C7E2435C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334557" y="1653703"/>
            <a:ext cx="3545112" cy="1845011"/>
          </a:xfrm>
        </p:spPr>
        <p:txBody>
          <a:bodyPr vert="horz" lIns="91440" tIns="45720" rIns="91440" bIns="45720" rtlCol="0" anchor="b">
            <a:normAutofit/>
          </a:bodyPr>
          <a:lstStyle/>
          <a:p>
            <a:r>
              <a:rPr lang="en-US" sz="5400" dirty="0">
                <a:solidFill>
                  <a:schemeClr val="tx1"/>
                </a:solidFill>
              </a:rPr>
              <a:t>Onboarding</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364724" y="3852303"/>
            <a:ext cx="3331786" cy="1440505"/>
          </a:xfrm>
        </p:spPr>
        <p:txBody>
          <a:bodyPr vert="horz" lIns="91440" tIns="45720" rIns="91440" bIns="45720" rtlCol="0" anchor="t">
            <a:normAutofit fontScale="85000" lnSpcReduction="10000"/>
          </a:bodyPr>
          <a:lstStyle/>
          <a:p>
            <a:r>
              <a:rPr lang="en-US" sz="2400" i="1" dirty="0">
                <a:solidFill>
                  <a:schemeClr val="tx1"/>
                </a:solidFill>
              </a:rPr>
              <a:t>Process of helping new employees adjust to the performance and cultural aspects of their new roles over an extended period of time</a:t>
            </a:r>
          </a:p>
        </p:txBody>
      </p:sp>
    </p:spTree>
    <p:custDataLst>
      <p:tags r:id="rId1"/>
    </p:custDataLst>
    <p:extLst>
      <p:ext uri="{BB962C8B-B14F-4D97-AF65-F5344CB8AC3E}">
        <p14:creationId xmlns:p14="http://schemas.microsoft.com/office/powerpoint/2010/main" val="8336234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 name="ARTICULATE_DESIGN_ID_FRAME" val="bh4Phxx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AASPA">
      <a:dk1>
        <a:srgbClr val="262626"/>
      </a:dk1>
      <a:lt1>
        <a:srgbClr val="FFFFFF"/>
      </a:lt1>
      <a:dk2>
        <a:srgbClr val="626262"/>
      </a:dk2>
      <a:lt2>
        <a:srgbClr val="CCCCCC"/>
      </a:lt2>
      <a:accent1>
        <a:srgbClr val="00355F"/>
      </a:accent1>
      <a:accent2>
        <a:srgbClr val="F36736"/>
      </a:accent2>
      <a:accent3>
        <a:srgbClr val="99C94C"/>
      </a:accent3>
      <a:accent4>
        <a:srgbClr val="BE1F56"/>
      </a:accent4>
      <a:accent5>
        <a:srgbClr val="006678"/>
      </a:accent5>
      <a:accent6>
        <a:srgbClr val="FFA800"/>
      </a:accent6>
      <a:hlink>
        <a:srgbClr val="006678"/>
      </a:hlink>
      <a:folHlink>
        <a:srgbClr val="F36736"/>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6EC26F5E400A46BF14E6E9AA52F50F" ma:contentTypeVersion="12" ma:contentTypeDescription="Create a new document." ma:contentTypeScope="" ma:versionID="0d4924ee9eb528fbcc4fb951f1994cdd">
  <xsd:schema xmlns:xsd="http://www.w3.org/2001/XMLSchema" xmlns:xs="http://www.w3.org/2001/XMLSchema" xmlns:p="http://schemas.microsoft.com/office/2006/metadata/properties" xmlns:ns2="a0318533-e0c7-49cc-ad78-bb31e03a2643" xmlns:ns3="e666c55e-ca60-4df3-80a3-31ca002eb314" targetNamespace="http://schemas.microsoft.com/office/2006/metadata/properties" ma:root="true" ma:fieldsID="e0141497bd51f556df0f1187f851436c" ns2:_="" ns3:_="">
    <xsd:import namespace="a0318533-e0c7-49cc-ad78-bb31e03a2643"/>
    <xsd:import namespace="e666c55e-ca60-4df3-80a3-31ca002eb3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318533-e0c7-49cc-ad78-bb31e03a2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66c55e-ca60-4df3-80a3-31ca002eb3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A29D0F-186F-4BCB-A674-0B948E1898C1}">
  <ds:schemaRefs>
    <ds:schemaRef ds:uri="a0318533-e0c7-49cc-ad78-bb31e03a2643"/>
    <ds:schemaRef ds:uri="e666c55e-ca60-4df3-80a3-31ca002eb314"/>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8C92538F-11EB-4D4C-A186-2A86D8A80D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318533-e0c7-49cc-ad78-bb31e03a2643"/>
    <ds:schemaRef ds:uri="e666c55e-ca60-4df3-80a3-31ca002eb3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DA5F24-87D7-475A-B97A-6381C0688F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4018</TotalTime>
  <Words>4050</Words>
  <Application>Microsoft Office PowerPoint</Application>
  <PresentationFormat>Widescreen</PresentationFormat>
  <Paragraphs>516</Paragraphs>
  <Slides>38</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Arial</vt:lpstr>
      <vt:lpstr>Arial Unicode MS</vt:lpstr>
      <vt:lpstr>Calibri</vt:lpstr>
      <vt:lpstr>Century Gothic</vt:lpstr>
      <vt:lpstr>Corbel</vt:lpstr>
      <vt:lpstr>Courier New</vt:lpstr>
      <vt:lpstr>HY중고딕</vt:lpstr>
      <vt:lpstr>Lato</vt:lpstr>
      <vt:lpstr>Lato Heavy</vt:lpstr>
      <vt:lpstr>Lato Light</vt:lpstr>
      <vt:lpstr>Roboto Medium</vt:lpstr>
      <vt:lpstr>Times New Roman</vt:lpstr>
      <vt:lpstr>Wingdings</vt:lpstr>
      <vt:lpstr>Wingdings 2</vt:lpstr>
      <vt:lpstr>Frame</vt:lpstr>
      <vt:lpstr>pHCLE Study Group  Talent Management &amp; Development</vt:lpstr>
      <vt:lpstr>PowerPoint Presentation</vt:lpstr>
      <vt:lpstr>PowerPoint Presentation</vt:lpstr>
      <vt:lpstr>PowerPoint Presentation</vt:lpstr>
      <vt:lpstr>PowerPoint Presentation</vt:lpstr>
      <vt:lpstr>PowerPoint Presentation</vt:lpstr>
      <vt:lpstr>Talent Management &amp; Development</vt:lpstr>
      <vt:lpstr>PowerPoint Presentation</vt:lpstr>
      <vt:lpstr>Onboarding</vt:lpstr>
      <vt:lpstr>PowerPoint Presentation</vt:lpstr>
      <vt:lpstr>PowerPoint Presentation</vt:lpstr>
      <vt:lpstr>PowerPoint Presentation</vt:lpstr>
      <vt:lpstr>PowerPoint Presentation</vt:lpstr>
      <vt:lpstr>PowerPoint Presentation</vt:lpstr>
      <vt:lpstr>PowerPoint Presentation</vt:lpstr>
      <vt:lpstr>Training &amp;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Management</vt:lpstr>
      <vt:lpstr>PowerPoint Presentation</vt:lpstr>
      <vt:lpstr>PowerPoint Presentation</vt:lpstr>
      <vt:lpstr>PowerPoint Presentation</vt:lpstr>
      <vt:lpstr>PowerPoint Presentation</vt:lpstr>
      <vt:lpstr>PowerPoint Presentation</vt:lpstr>
      <vt:lpstr>Career Ladders &amp; Succession Planning</vt:lpstr>
      <vt:lpstr>PowerPoint Presentation</vt:lpstr>
      <vt:lpstr>PowerPoint Presentation</vt:lpstr>
      <vt:lpstr>PowerPoint Presentation</vt:lpstr>
      <vt:lpstr>PowerPoint Presentation</vt:lpstr>
      <vt:lpstr>PowerPoint Presentation</vt:lpstr>
      <vt:lpstr>PowerPoint Presentation</vt:lpstr>
      <vt:lpstr>Talent Management &amp;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pHCLE Study Group  Strategic Staffing</dc:title>
  <dc:creator>Emily</dc:creator>
  <cp:lastModifiedBy>generic</cp:lastModifiedBy>
  <cp:revision>28</cp:revision>
  <cp:lastPrinted>2021-08-11T18:11:48Z</cp:lastPrinted>
  <dcterms:created xsi:type="dcterms:W3CDTF">2021-02-02T03:04:52Z</dcterms:created>
  <dcterms:modified xsi:type="dcterms:W3CDTF">2021-08-11T19:56:32Z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6C8E08D7-419F-4E2C-BC64-5C2322A558C0</vt:lpwstr>
  </property>
  <property fmtid="{D5CDD505-2E9C-101B-9397-08002B2CF9AE}" pid="3" name="ArticulatePath">
    <vt:lpwstr>https://d.docs.live.net/4dd768116c6248c7/Desktop/AASPA Study Session Staffing</vt:lpwstr>
  </property>
  <property fmtid="{D5CDD505-2E9C-101B-9397-08002B2CF9AE}" pid="4" name="ContentTypeId">
    <vt:lpwstr>0x0101007A6EC26F5E400A46BF14E6E9AA52F50F</vt:lpwstr>
  </property>
</Properties>
</file>