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6.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notesSlides/notesSlide8.xml" ContentType="application/vnd.openxmlformats-officedocument.presentationml.notesSlide+xml"/>
  <Override PartName="/ppt/tags/tag24.xml" ContentType="application/vnd.openxmlformats-officedocument.presentationml.tags+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5.xml" ContentType="application/vnd.openxmlformats-officedocument.presentationml.tags+xml"/>
  <Override PartName="/ppt/notesSlides/notesSlide10.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30.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44"/>
  </p:notesMasterIdLst>
  <p:sldIdLst>
    <p:sldId id="256" r:id="rId5"/>
    <p:sldId id="258" r:id="rId6"/>
    <p:sldId id="300" r:id="rId7"/>
    <p:sldId id="265" r:id="rId8"/>
    <p:sldId id="259" r:id="rId9"/>
    <p:sldId id="260" r:id="rId10"/>
    <p:sldId id="287" r:id="rId11"/>
    <p:sldId id="295" r:id="rId12"/>
    <p:sldId id="263" r:id="rId13"/>
    <p:sldId id="261" r:id="rId14"/>
    <p:sldId id="266" r:id="rId15"/>
    <p:sldId id="268" r:id="rId16"/>
    <p:sldId id="293" r:id="rId17"/>
    <p:sldId id="270" r:id="rId18"/>
    <p:sldId id="271" r:id="rId19"/>
    <p:sldId id="262" r:id="rId20"/>
    <p:sldId id="280" r:id="rId21"/>
    <p:sldId id="281" r:id="rId22"/>
    <p:sldId id="277" r:id="rId23"/>
    <p:sldId id="279" r:id="rId24"/>
    <p:sldId id="282" r:id="rId25"/>
    <p:sldId id="306" r:id="rId26"/>
    <p:sldId id="283" r:id="rId27"/>
    <p:sldId id="284" r:id="rId28"/>
    <p:sldId id="288" r:id="rId29"/>
    <p:sldId id="272" r:id="rId30"/>
    <p:sldId id="274" r:id="rId31"/>
    <p:sldId id="285" r:id="rId32"/>
    <p:sldId id="307" r:id="rId33"/>
    <p:sldId id="294" r:id="rId34"/>
    <p:sldId id="296" r:id="rId35"/>
    <p:sldId id="297" r:id="rId36"/>
    <p:sldId id="301" r:id="rId37"/>
    <p:sldId id="302" r:id="rId38"/>
    <p:sldId id="303" r:id="rId39"/>
    <p:sldId id="304" r:id="rId40"/>
    <p:sldId id="305" r:id="rId41"/>
    <p:sldId id="289" r:id="rId42"/>
    <p:sldId id="292" r:id="rId43"/>
  </p:sldIdLst>
  <p:sldSz cx="12192000" cy="6858000"/>
  <p:notesSz cx="6858000" cy="9144000"/>
  <p:custDataLst>
    <p:tags r:id="rId4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 Heynoski" initials="KH" lastIdx="1" clrIdx="0">
    <p:extLst>
      <p:ext uri="{19B8F6BF-5375-455C-9EA6-DF929625EA0E}">
        <p15:presenceInfo xmlns:p15="http://schemas.microsoft.com/office/powerpoint/2012/main" userId="Kate Heynosk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273" autoAdjust="0"/>
  </p:normalViewPr>
  <p:slideViewPr>
    <p:cSldViewPr snapToGrid="0">
      <p:cViewPr varScale="1">
        <p:scale>
          <a:sx n="85" d="100"/>
          <a:sy n="85" d="100"/>
        </p:scale>
        <p:origin x="147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 Heynoski" userId="d0348198-fcff-4531-ba7a-8983606bb8f1" providerId="ADAL" clId="{86D31FC2-56F7-4385-B512-FA0E45490A9E}"/>
    <pc:docChg chg="undo custSel modSld">
      <pc:chgData name="Kate Heynoski" userId="d0348198-fcff-4531-ba7a-8983606bb8f1" providerId="ADAL" clId="{86D31FC2-56F7-4385-B512-FA0E45490A9E}" dt="2021-08-04T12:46:27.469" v="23" actId="20577"/>
      <pc:docMkLst>
        <pc:docMk/>
      </pc:docMkLst>
      <pc:sldChg chg="modSp mod">
        <pc:chgData name="Kate Heynoski" userId="d0348198-fcff-4531-ba7a-8983606bb8f1" providerId="ADAL" clId="{86D31FC2-56F7-4385-B512-FA0E45490A9E}" dt="2021-07-29T15:44:41.395" v="16" actId="20577"/>
        <pc:sldMkLst>
          <pc:docMk/>
          <pc:sldMk cId="3492410952" sldId="256"/>
        </pc:sldMkLst>
        <pc:spChg chg="mod">
          <ac:chgData name="Kate Heynoski" userId="d0348198-fcff-4531-ba7a-8983606bb8f1" providerId="ADAL" clId="{86D31FC2-56F7-4385-B512-FA0E45490A9E}" dt="2021-07-29T15:44:41.395" v="16" actId="20577"/>
          <ac:spMkLst>
            <pc:docMk/>
            <pc:sldMk cId="3492410952" sldId="256"/>
            <ac:spMk id="3" creationId="{E87C337A-5F9A-47BC-AA54-F0E19A77E488}"/>
          </ac:spMkLst>
        </pc:spChg>
      </pc:sldChg>
      <pc:sldChg chg="modSp mod">
        <pc:chgData name="Kate Heynoski" userId="d0348198-fcff-4531-ba7a-8983606bb8f1" providerId="ADAL" clId="{86D31FC2-56F7-4385-B512-FA0E45490A9E}" dt="2021-08-04T12:46:27.469" v="23" actId="20577"/>
        <pc:sldMkLst>
          <pc:docMk/>
          <pc:sldMk cId="1217013444" sldId="265"/>
        </pc:sldMkLst>
        <pc:spChg chg="mod">
          <ac:chgData name="Kate Heynoski" userId="d0348198-fcff-4531-ba7a-8983606bb8f1" providerId="ADAL" clId="{86D31FC2-56F7-4385-B512-FA0E45490A9E}" dt="2021-08-04T12:46:27.469" v="23" actId="20577"/>
          <ac:spMkLst>
            <pc:docMk/>
            <pc:sldMk cId="1217013444" sldId="265"/>
            <ac:spMk id="3" creationId="{89E2C23C-0A59-4AD6-93DC-F69B71212EDE}"/>
          </ac:spMkLst>
        </pc:spChg>
      </pc:sldChg>
    </pc:docChg>
  </pc:docChgLst>
  <pc:docChgLst>
    <pc:chgData name="Young, Liz" userId="5bc03410-8788-47d7-b855-08116fbf7a61" providerId="ADAL" clId="{ED345003-AAAE-4E28-965E-718A8F4D93A5}"/>
    <pc:docChg chg="custSel addSld modSld">
      <pc:chgData name="Young, Liz" userId="5bc03410-8788-47d7-b855-08116fbf7a61" providerId="ADAL" clId="{ED345003-AAAE-4E28-965E-718A8F4D93A5}" dt="2021-08-02T18:41:09.237" v="590" actId="1076"/>
      <pc:docMkLst>
        <pc:docMk/>
      </pc:docMkLst>
      <pc:sldChg chg="addSp delSp modSp mod">
        <pc:chgData name="Young, Liz" userId="5bc03410-8788-47d7-b855-08116fbf7a61" providerId="ADAL" clId="{ED345003-AAAE-4E28-965E-718A8F4D93A5}" dt="2021-08-02T18:28:31.548" v="364" actId="1582"/>
        <pc:sldMkLst>
          <pc:docMk/>
          <pc:sldMk cId="2869148342" sldId="258"/>
        </pc:sldMkLst>
        <pc:spChg chg="mod">
          <ac:chgData name="Young, Liz" userId="5bc03410-8788-47d7-b855-08116fbf7a61" providerId="ADAL" clId="{ED345003-AAAE-4E28-965E-718A8F4D93A5}" dt="2021-08-02T18:22:52.806" v="258" actId="20577"/>
          <ac:spMkLst>
            <pc:docMk/>
            <pc:sldMk cId="2869148342" sldId="258"/>
            <ac:spMk id="3" creationId="{89E2C23C-0A59-4AD6-93DC-F69B71212EDE}"/>
          </ac:spMkLst>
        </pc:spChg>
        <pc:picChg chg="del">
          <ac:chgData name="Young, Liz" userId="5bc03410-8788-47d7-b855-08116fbf7a61" providerId="ADAL" clId="{ED345003-AAAE-4E28-965E-718A8F4D93A5}" dt="2021-08-02T18:21:41.257" v="228" actId="478"/>
          <ac:picMkLst>
            <pc:docMk/>
            <pc:sldMk cId="2869148342" sldId="258"/>
            <ac:picMk id="2" creationId="{00000000-0000-0000-0000-000000000000}"/>
          </ac:picMkLst>
        </pc:picChg>
        <pc:picChg chg="del">
          <ac:chgData name="Young, Liz" userId="5bc03410-8788-47d7-b855-08116fbf7a61" providerId="ADAL" clId="{ED345003-AAAE-4E28-965E-718A8F4D93A5}" dt="2021-08-02T18:22:20.220" v="234" actId="478"/>
          <ac:picMkLst>
            <pc:docMk/>
            <pc:sldMk cId="2869148342" sldId="258"/>
            <ac:picMk id="4" creationId="{00000000-0000-0000-0000-000000000000}"/>
          </ac:picMkLst>
        </pc:picChg>
        <pc:picChg chg="add mod">
          <ac:chgData name="Young, Liz" userId="5bc03410-8788-47d7-b855-08116fbf7a61" providerId="ADAL" clId="{ED345003-AAAE-4E28-965E-718A8F4D93A5}" dt="2021-08-02T18:28:31.548" v="364" actId="1582"/>
          <ac:picMkLst>
            <pc:docMk/>
            <pc:sldMk cId="2869148342" sldId="258"/>
            <ac:picMk id="6" creationId="{62B1D3F2-B8FC-4226-9490-5BF40FF977F1}"/>
          </ac:picMkLst>
        </pc:picChg>
        <pc:picChg chg="add mod">
          <ac:chgData name="Young, Liz" userId="5bc03410-8788-47d7-b855-08116fbf7a61" providerId="ADAL" clId="{ED345003-AAAE-4E28-965E-718A8F4D93A5}" dt="2021-08-02T18:22:43.828" v="238" actId="1076"/>
          <ac:picMkLst>
            <pc:docMk/>
            <pc:sldMk cId="2869148342" sldId="258"/>
            <ac:picMk id="8" creationId="{3A8E3992-1FCC-41FB-95F7-0594395CC1EF}"/>
          </ac:picMkLst>
        </pc:picChg>
      </pc:sldChg>
      <pc:sldChg chg="addSp delSp modSp mod">
        <pc:chgData name="Young, Liz" userId="5bc03410-8788-47d7-b855-08116fbf7a61" providerId="ADAL" clId="{ED345003-AAAE-4E28-965E-718A8F4D93A5}" dt="2021-08-02T18:28:15.600" v="362" actId="1076"/>
        <pc:sldMkLst>
          <pc:docMk/>
          <pc:sldMk cId="33880117" sldId="260"/>
        </pc:sldMkLst>
        <pc:spChg chg="mod">
          <ac:chgData name="Young, Liz" userId="5bc03410-8788-47d7-b855-08116fbf7a61" providerId="ADAL" clId="{ED345003-AAAE-4E28-965E-718A8F4D93A5}" dt="2021-08-02T18:25:13.904" v="353" actId="15"/>
          <ac:spMkLst>
            <pc:docMk/>
            <pc:sldMk cId="33880117" sldId="260"/>
            <ac:spMk id="3" creationId="{89E2C23C-0A59-4AD6-93DC-F69B71212EDE}"/>
          </ac:spMkLst>
        </pc:spChg>
        <pc:picChg chg="del">
          <ac:chgData name="Young, Liz" userId="5bc03410-8788-47d7-b855-08116fbf7a61" providerId="ADAL" clId="{ED345003-AAAE-4E28-965E-718A8F4D93A5}" dt="2021-08-02T18:25:28.392" v="354" actId="478"/>
          <ac:picMkLst>
            <pc:docMk/>
            <pc:sldMk cId="33880117" sldId="260"/>
            <ac:picMk id="2" creationId="{00000000-0000-0000-0000-000000000000}"/>
          </ac:picMkLst>
        </pc:picChg>
        <pc:picChg chg="add mod">
          <ac:chgData name="Young, Liz" userId="5bc03410-8788-47d7-b855-08116fbf7a61" providerId="ADAL" clId="{ED345003-AAAE-4E28-965E-718A8F4D93A5}" dt="2021-08-02T18:28:15.600" v="362" actId="1076"/>
          <ac:picMkLst>
            <pc:docMk/>
            <pc:sldMk cId="33880117" sldId="260"/>
            <ac:picMk id="1026" creationId="{40F56586-8E6D-4E8F-BD1C-9A38C8FC6976}"/>
          </ac:picMkLst>
        </pc:picChg>
      </pc:sldChg>
      <pc:sldChg chg="addSp delSp modSp new mod">
        <pc:chgData name="Young, Liz" userId="5bc03410-8788-47d7-b855-08116fbf7a61" providerId="ADAL" clId="{ED345003-AAAE-4E28-965E-718A8F4D93A5}" dt="2021-08-02T18:41:09.237" v="590" actId="1076"/>
        <pc:sldMkLst>
          <pc:docMk/>
          <pc:sldMk cId="4213204289" sldId="307"/>
        </pc:sldMkLst>
        <pc:spChg chg="del">
          <ac:chgData name="Young, Liz" userId="5bc03410-8788-47d7-b855-08116fbf7a61" providerId="ADAL" clId="{ED345003-AAAE-4E28-965E-718A8F4D93A5}" dt="2021-08-02T18:36:38.170" v="366" actId="22"/>
          <ac:spMkLst>
            <pc:docMk/>
            <pc:sldMk cId="4213204289" sldId="307"/>
            <ac:spMk id="2" creationId="{14B077B2-2D75-4799-B9F2-0A7038BF57D5}"/>
          </ac:spMkLst>
        </pc:spChg>
        <pc:spChg chg="mod">
          <ac:chgData name="Young, Liz" userId="5bc03410-8788-47d7-b855-08116fbf7a61" providerId="ADAL" clId="{ED345003-AAAE-4E28-965E-718A8F4D93A5}" dt="2021-08-02T18:37:01.432" v="369" actId="1076"/>
          <ac:spMkLst>
            <pc:docMk/>
            <pc:sldMk cId="4213204289" sldId="307"/>
            <ac:spMk id="3" creationId="{D9755965-D845-42C5-B91B-3965F8A1AAD7}"/>
          </ac:spMkLst>
        </pc:spChg>
        <pc:spChg chg="add mod">
          <ac:chgData name="Young, Liz" userId="5bc03410-8788-47d7-b855-08116fbf7a61" providerId="ADAL" clId="{ED345003-AAAE-4E28-965E-718A8F4D93A5}" dt="2021-08-02T18:41:09.237" v="590" actId="1076"/>
          <ac:spMkLst>
            <pc:docMk/>
            <pc:sldMk cId="4213204289" sldId="307"/>
            <ac:spMk id="6" creationId="{969874F3-3506-4DF3-899E-F4F7C69576D3}"/>
          </ac:spMkLst>
        </pc:spChg>
        <pc:spChg chg="add mod">
          <ac:chgData name="Young, Liz" userId="5bc03410-8788-47d7-b855-08116fbf7a61" providerId="ADAL" clId="{ED345003-AAAE-4E28-965E-718A8F4D93A5}" dt="2021-08-02T18:40:58.789" v="589" actId="1076"/>
          <ac:spMkLst>
            <pc:docMk/>
            <pc:sldMk cId="4213204289" sldId="307"/>
            <ac:spMk id="7" creationId="{77A9BFC1-2086-4BAB-A7B9-DF264B9768E7}"/>
          </ac:spMkLst>
        </pc:spChg>
        <pc:picChg chg="add mod ord">
          <ac:chgData name="Young, Liz" userId="5bc03410-8788-47d7-b855-08116fbf7a61" providerId="ADAL" clId="{ED345003-AAAE-4E28-965E-718A8F4D93A5}" dt="2021-08-02T18:39:39.351" v="453" actId="1076"/>
          <ac:picMkLst>
            <pc:docMk/>
            <pc:sldMk cId="4213204289" sldId="307"/>
            <ac:picMk id="5" creationId="{BD20A61B-84D4-4A58-B366-752D5B36F8BC}"/>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2AF582-2B1F-43D9-A12E-5D86C7E9B3CB}"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US"/>
        </a:p>
      </dgm:t>
    </dgm:pt>
    <dgm:pt modelId="{F270AF98-A132-479F-8D47-6C9551CF4206}">
      <dgm:prSet phldrT="[Text]"/>
      <dgm:spPr/>
      <dgm:t>
        <a:bodyPr/>
        <a:lstStyle/>
        <a:p>
          <a:r>
            <a:rPr lang="en-US" dirty="0"/>
            <a:t>Workforce Planning</a:t>
          </a:r>
        </a:p>
      </dgm:t>
    </dgm:pt>
    <dgm:pt modelId="{A625BE8D-4A13-49A6-B914-C5F4308065C6}" type="parTrans" cxnId="{D5851984-981F-4D90-87B3-0280B0C22D06}">
      <dgm:prSet/>
      <dgm:spPr/>
      <dgm:t>
        <a:bodyPr/>
        <a:lstStyle/>
        <a:p>
          <a:endParaRPr lang="en-US"/>
        </a:p>
      </dgm:t>
    </dgm:pt>
    <dgm:pt modelId="{FA6A84BF-2A21-4D59-B708-AF4029ED8082}" type="sibTrans" cxnId="{D5851984-981F-4D90-87B3-0280B0C22D06}">
      <dgm:prSet/>
      <dgm:spPr/>
      <dgm:t>
        <a:bodyPr/>
        <a:lstStyle/>
        <a:p>
          <a:endParaRPr lang="en-US"/>
        </a:p>
      </dgm:t>
    </dgm:pt>
    <dgm:pt modelId="{B14BAAE5-7BEA-4C3B-AE95-02F926A1B395}">
      <dgm:prSet phldrT="[Text]"/>
      <dgm:spPr/>
      <dgm:t>
        <a:bodyPr/>
        <a:lstStyle/>
        <a:p>
          <a:r>
            <a:rPr lang="en-US" dirty="0"/>
            <a:t>HR Branding</a:t>
          </a:r>
        </a:p>
      </dgm:t>
    </dgm:pt>
    <dgm:pt modelId="{5A56A6B0-45E9-4896-BA1D-4525AFC3C261}" type="parTrans" cxnId="{AE82C092-0F78-4100-A380-3A8C5268B20F}">
      <dgm:prSet/>
      <dgm:spPr/>
      <dgm:t>
        <a:bodyPr/>
        <a:lstStyle/>
        <a:p>
          <a:endParaRPr lang="en-US"/>
        </a:p>
      </dgm:t>
    </dgm:pt>
    <dgm:pt modelId="{06022FD3-B127-4B8B-AF42-016937C6AC83}" type="sibTrans" cxnId="{AE82C092-0F78-4100-A380-3A8C5268B20F}">
      <dgm:prSet/>
      <dgm:spPr/>
      <dgm:t>
        <a:bodyPr/>
        <a:lstStyle/>
        <a:p>
          <a:endParaRPr lang="en-US"/>
        </a:p>
      </dgm:t>
    </dgm:pt>
    <dgm:pt modelId="{659570AB-7083-4051-9763-B6A9EE380567}">
      <dgm:prSet phldrT="[Text]"/>
      <dgm:spPr/>
      <dgm:t>
        <a:bodyPr/>
        <a:lstStyle/>
        <a:p>
          <a:r>
            <a:rPr lang="en-US" dirty="0"/>
            <a:t>Sourcing &amp; Recruiting</a:t>
          </a:r>
        </a:p>
      </dgm:t>
    </dgm:pt>
    <dgm:pt modelId="{49E0BF4B-4B9A-4013-8331-F466610A5892}" type="parTrans" cxnId="{E836C91F-2B1D-4DFF-8EC7-6325FE17562B}">
      <dgm:prSet/>
      <dgm:spPr/>
      <dgm:t>
        <a:bodyPr/>
        <a:lstStyle/>
        <a:p>
          <a:endParaRPr lang="en-US"/>
        </a:p>
      </dgm:t>
    </dgm:pt>
    <dgm:pt modelId="{CBFB39E0-71AE-4015-A49B-39C6803B5765}" type="sibTrans" cxnId="{E836C91F-2B1D-4DFF-8EC7-6325FE17562B}">
      <dgm:prSet/>
      <dgm:spPr/>
      <dgm:t>
        <a:bodyPr/>
        <a:lstStyle/>
        <a:p>
          <a:endParaRPr lang="en-US"/>
        </a:p>
      </dgm:t>
    </dgm:pt>
    <dgm:pt modelId="{52563192-12AC-4CF2-8F57-3FB6051A28F9}">
      <dgm:prSet phldrT="[Text]"/>
      <dgm:spPr/>
      <dgm:t>
        <a:bodyPr/>
        <a:lstStyle/>
        <a:p>
          <a:r>
            <a:rPr lang="en-US" dirty="0"/>
            <a:t>Selection &amp; Placement</a:t>
          </a:r>
        </a:p>
      </dgm:t>
    </dgm:pt>
    <dgm:pt modelId="{0A709934-8435-4F44-8194-2E012D16029A}" type="parTrans" cxnId="{F2A1811C-27E9-4836-97F8-7ABD1D0AAC2C}">
      <dgm:prSet/>
      <dgm:spPr/>
      <dgm:t>
        <a:bodyPr/>
        <a:lstStyle/>
        <a:p>
          <a:endParaRPr lang="en-US"/>
        </a:p>
      </dgm:t>
    </dgm:pt>
    <dgm:pt modelId="{1B5AD727-2729-427D-92DB-64ECD336F7D7}" type="sibTrans" cxnId="{F2A1811C-27E9-4836-97F8-7ABD1D0AAC2C}">
      <dgm:prSet/>
      <dgm:spPr/>
      <dgm:t>
        <a:bodyPr/>
        <a:lstStyle/>
        <a:p>
          <a:endParaRPr lang="en-US"/>
        </a:p>
      </dgm:t>
    </dgm:pt>
    <dgm:pt modelId="{2C944856-3C2B-41B3-8CC9-2984D3CCF422}" type="pres">
      <dgm:prSet presAssocID="{8B2AF582-2B1F-43D9-A12E-5D86C7E9B3CB}" presName="Name0" presStyleCnt="0">
        <dgm:presLayoutVars>
          <dgm:dir/>
          <dgm:resizeHandles val="exact"/>
        </dgm:presLayoutVars>
      </dgm:prSet>
      <dgm:spPr/>
    </dgm:pt>
    <dgm:pt modelId="{2EE56523-E737-44D4-9F41-44C28C45B842}" type="pres">
      <dgm:prSet presAssocID="{F270AF98-A132-479F-8D47-6C9551CF4206}" presName="compNode" presStyleCnt="0"/>
      <dgm:spPr/>
    </dgm:pt>
    <dgm:pt modelId="{5640A33F-7BDB-47A6-A34D-25AEEFB319FC}" type="pres">
      <dgm:prSet presAssocID="{F270AF98-A132-479F-8D47-6C9551CF4206}" presName="pictRect" presStyleLbl="node1" presStyleIdx="0" presStyleCnt="4"/>
      <dgm:spPr>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3000" b="-23000"/>
          </a:stretch>
        </a:blipFill>
      </dgm:spPr>
      <dgm:extLst>
        <a:ext uri="{E40237B7-FDA0-4F09-8148-C483321AD2D9}">
          <dgm14:cNvPr xmlns:dgm14="http://schemas.microsoft.com/office/drawing/2010/diagram" id="0" name="" descr="Tic Tac Toe with solid fill"/>
        </a:ext>
      </dgm:extLst>
    </dgm:pt>
    <dgm:pt modelId="{4DC22458-03A2-4BF1-AC9B-EDC4A3AE5CA4}" type="pres">
      <dgm:prSet presAssocID="{F270AF98-A132-479F-8D47-6C9551CF4206}" presName="textRect" presStyleLbl="revTx" presStyleIdx="0" presStyleCnt="4">
        <dgm:presLayoutVars>
          <dgm:bulletEnabled val="1"/>
        </dgm:presLayoutVars>
      </dgm:prSet>
      <dgm:spPr/>
    </dgm:pt>
    <dgm:pt modelId="{F078616D-9A1C-4BC9-A1B0-0AF312B161C4}" type="pres">
      <dgm:prSet presAssocID="{FA6A84BF-2A21-4D59-B708-AF4029ED8082}" presName="sibTrans" presStyleLbl="sibTrans2D1" presStyleIdx="0" presStyleCnt="0"/>
      <dgm:spPr/>
    </dgm:pt>
    <dgm:pt modelId="{E00582CB-F31D-4D14-B4FA-4A69A7C28D90}" type="pres">
      <dgm:prSet presAssocID="{B14BAAE5-7BEA-4C3B-AE95-02F926A1B395}" presName="compNode" presStyleCnt="0"/>
      <dgm:spPr/>
    </dgm:pt>
    <dgm:pt modelId="{D3718F9F-3C3A-48C6-8E75-FDADBE48DFD4}" type="pres">
      <dgm:prSet presAssocID="{B14BAAE5-7BEA-4C3B-AE95-02F926A1B395}" presName="pictRect" presStyleLbl="node1" presStyleIdx="1" presStyleCnt="4"/>
      <dgm:spPr>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3000" b="-23000"/>
          </a:stretch>
        </a:blipFill>
      </dgm:spPr>
      <dgm:extLst>
        <a:ext uri="{E40237B7-FDA0-4F09-8148-C483321AD2D9}">
          <dgm14:cNvPr xmlns:dgm14="http://schemas.microsoft.com/office/drawing/2010/diagram" id="0" name="" descr="Badge Tm with solid fill"/>
        </a:ext>
      </dgm:extLst>
    </dgm:pt>
    <dgm:pt modelId="{4B187C0A-185D-4282-BE6F-D67226AB3C2C}" type="pres">
      <dgm:prSet presAssocID="{B14BAAE5-7BEA-4C3B-AE95-02F926A1B395}" presName="textRect" presStyleLbl="revTx" presStyleIdx="1" presStyleCnt="4">
        <dgm:presLayoutVars>
          <dgm:bulletEnabled val="1"/>
        </dgm:presLayoutVars>
      </dgm:prSet>
      <dgm:spPr/>
    </dgm:pt>
    <dgm:pt modelId="{9321D781-4AC1-4305-84D6-3C9B7ED29D51}" type="pres">
      <dgm:prSet presAssocID="{06022FD3-B127-4B8B-AF42-016937C6AC83}" presName="sibTrans" presStyleLbl="sibTrans2D1" presStyleIdx="0" presStyleCnt="0"/>
      <dgm:spPr/>
    </dgm:pt>
    <dgm:pt modelId="{7DA8A4CC-596E-45FF-8BE0-38682F4271BF}" type="pres">
      <dgm:prSet presAssocID="{659570AB-7083-4051-9763-B6A9EE380567}" presName="compNode" presStyleCnt="0"/>
      <dgm:spPr/>
    </dgm:pt>
    <dgm:pt modelId="{E4D3114A-CD92-4E02-8300-2842DBE616B3}" type="pres">
      <dgm:prSet presAssocID="{659570AB-7083-4051-9763-B6A9EE380567}" presName="pictRect" presStyleLbl="node1" presStyleIdx="2" presStyleCnt="4"/>
      <dgm:spPr>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3000" b="-23000"/>
          </a:stretch>
        </a:blipFill>
      </dgm:spPr>
      <dgm:extLst>
        <a:ext uri="{E40237B7-FDA0-4F09-8148-C483321AD2D9}">
          <dgm14:cNvPr xmlns:dgm14="http://schemas.microsoft.com/office/drawing/2010/diagram" id="0" name="" descr="Handshake with solid fill"/>
        </a:ext>
      </dgm:extLst>
    </dgm:pt>
    <dgm:pt modelId="{DBC77898-0CAE-4D12-AFAF-4F53B0CE3004}" type="pres">
      <dgm:prSet presAssocID="{659570AB-7083-4051-9763-B6A9EE380567}" presName="textRect" presStyleLbl="revTx" presStyleIdx="2" presStyleCnt="4">
        <dgm:presLayoutVars>
          <dgm:bulletEnabled val="1"/>
        </dgm:presLayoutVars>
      </dgm:prSet>
      <dgm:spPr/>
    </dgm:pt>
    <dgm:pt modelId="{AE8B18DA-B44C-47EC-80F0-A85AF4AE8F70}" type="pres">
      <dgm:prSet presAssocID="{CBFB39E0-71AE-4015-A49B-39C6803B5765}" presName="sibTrans" presStyleLbl="sibTrans2D1" presStyleIdx="0" presStyleCnt="0"/>
      <dgm:spPr/>
    </dgm:pt>
    <dgm:pt modelId="{EE3BA8F4-3613-46E3-8B38-A224E4B8AF80}" type="pres">
      <dgm:prSet presAssocID="{52563192-12AC-4CF2-8F57-3FB6051A28F9}" presName="compNode" presStyleCnt="0"/>
      <dgm:spPr/>
    </dgm:pt>
    <dgm:pt modelId="{99E24A62-77BB-4972-8B04-AF98258E4359}" type="pres">
      <dgm:prSet presAssocID="{52563192-12AC-4CF2-8F57-3FB6051A28F9}" presName="pictRect" presStyleLbl="node1" presStyleIdx="3" presStyleCnt="4"/>
      <dgm:spPr>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23000" b="-23000"/>
          </a:stretch>
        </a:blipFill>
      </dgm:spPr>
      <dgm:extLst>
        <a:ext uri="{E40237B7-FDA0-4F09-8148-C483321AD2D9}">
          <dgm14:cNvPr xmlns:dgm14="http://schemas.microsoft.com/office/drawing/2010/diagram" id="0" name="" descr="Checklist with solid fill"/>
        </a:ext>
      </dgm:extLst>
    </dgm:pt>
    <dgm:pt modelId="{3644DF23-B17F-4002-A38C-F2CDCAE865E6}" type="pres">
      <dgm:prSet presAssocID="{52563192-12AC-4CF2-8F57-3FB6051A28F9}" presName="textRect" presStyleLbl="revTx" presStyleIdx="3" presStyleCnt="4">
        <dgm:presLayoutVars>
          <dgm:bulletEnabled val="1"/>
        </dgm:presLayoutVars>
      </dgm:prSet>
      <dgm:spPr/>
    </dgm:pt>
  </dgm:ptLst>
  <dgm:cxnLst>
    <dgm:cxn modelId="{3ACBC612-45D5-435B-91FA-CF2AE2AABC48}" type="presOf" srcId="{B14BAAE5-7BEA-4C3B-AE95-02F926A1B395}" destId="{4B187C0A-185D-4282-BE6F-D67226AB3C2C}" srcOrd="0" destOrd="0" presId="urn:microsoft.com/office/officeart/2005/8/layout/pList1"/>
    <dgm:cxn modelId="{F2A1811C-27E9-4836-97F8-7ABD1D0AAC2C}" srcId="{8B2AF582-2B1F-43D9-A12E-5D86C7E9B3CB}" destId="{52563192-12AC-4CF2-8F57-3FB6051A28F9}" srcOrd="3" destOrd="0" parTransId="{0A709934-8435-4F44-8194-2E012D16029A}" sibTransId="{1B5AD727-2729-427D-92DB-64ECD336F7D7}"/>
    <dgm:cxn modelId="{E836C91F-2B1D-4DFF-8EC7-6325FE17562B}" srcId="{8B2AF582-2B1F-43D9-A12E-5D86C7E9B3CB}" destId="{659570AB-7083-4051-9763-B6A9EE380567}" srcOrd="2" destOrd="0" parTransId="{49E0BF4B-4B9A-4013-8331-F466610A5892}" sibTransId="{CBFB39E0-71AE-4015-A49B-39C6803B5765}"/>
    <dgm:cxn modelId="{9A4A3330-E7DC-44C2-8643-F9707417A886}" type="presOf" srcId="{06022FD3-B127-4B8B-AF42-016937C6AC83}" destId="{9321D781-4AC1-4305-84D6-3C9B7ED29D51}" srcOrd="0" destOrd="0" presId="urn:microsoft.com/office/officeart/2005/8/layout/pList1"/>
    <dgm:cxn modelId="{CC6FF33F-C4BC-4EED-9941-6B4C82F0A75C}" type="presOf" srcId="{8B2AF582-2B1F-43D9-A12E-5D86C7E9B3CB}" destId="{2C944856-3C2B-41B3-8CC9-2984D3CCF422}" srcOrd="0" destOrd="0" presId="urn:microsoft.com/office/officeart/2005/8/layout/pList1"/>
    <dgm:cxn modelId="{CF54CF63-F352-49E0-B5FE-DB34CA44DCA7}" type="presOf" srcId="{F270AF98-A132-479F-8D47-6C9551CF4206}" destId="{4DC22458-03A2-4BF1-AC9B-EDC4A3AE5CA4}" srcOrd="0" destOrd="0" presId="urn:microsoft.com/office/officeart/2005/8/layout/pList1"/>
    <dgm:cxn modelId="{B0B1887C-7E42-4D0F-810B-8ED07052596D}" type="presOf" srcId="{CBFB39E0-71AE-4015-A49B-39C6803B5765}" destId="{AE8B18DA-B44C-47EC-80F0-A85AF4AE8F70}" srcOrd="0" destOrd="0" presId="urn:microsoft.com/office/officeart/2005/8/layout/pList1"/>
    <dgm:cxn modelId="{D5851984-981F-4D90-87B3-0280B0C22D06}" srcId="{8B2AF582-2B1F-43D9-A12E-5D86C7E9B3CB}" destId="{F270AF98-A132-479F-8D47-6C9551CF4206}" srcOrd="0" destOrd="0" parTransId="{A625BE8D-4A13-49A6-B914-C5F4308065C6}" sibTransId="{FA6A84BF-2A21-4D59-B708-AF4029ED8082}"/>
    <dgm:cxn modelId="{AE82C092-0F78-4100-A380-3A8C5268B20F}" srcId="{8B2AF582-2B1F-43D9-A12E-5D86C7E9B3CB}" destId="{B14BAAE5-7BEA-4C3B-AE95-02F926A1B395}" srcOrd="1" destOrd="0" parTransId="{5A56A6B0-45E9-4896-BA1D-4525AFC3C261}" sibTransId="{06022FD3-B127-4B8B-AF42-016937C6AC83}"/>
    <dgm:cxn modelId="{AB7077A6-3BC0-4D76-89FC-DCD2BC8D9A6D}" type="presOf" srcId="{52563192-12AC-4CF2-8F57-3FB6051A28F9}" destId="{3644DF23-B17F-4002-A38C-F2CDCAE865E6}" srcOrd="0" destOrd="0" presId="urn:microsoft.com/office/officeart/2005/8/layout/pList1"/>
    <dgm:cxn modelId="{F4B340A9-08B2-4DE3-87EB-36D4B6801E44}" type="presOf" srcId="{659570AB-7083-4051-9763-B6A9EE380567}" destId="{DBC77898-0CAE-4D12-AFAF-4F53B0CE3004}" srcOrd="0" destOrd="0" presId="urn:microsoft.com/office/officeart/2005/8/layout/pList1"/>
    <dgm:cxn modelId="{EA7247F3-8161-4720-B86F-6F9C1237B873}" type="presOf" srcId="{FA6A84BF-2A21-4D59-B708-AF4029ED8082}" destId="{F078616D-9A1C-4BC9-A1B0-0AF312B161C4}" srcOrd="0" destOrd="0" presId="urn:microsoft.com/office/officeart/2005/8/layout/pList1"/>
    <dgm:cxn modelId="{6C2D999D-3C41-49A5-B52B-7CB5E92DC185}" type="presParOf" srcId="{2C944856-3C2B-41B3-8CC9-2984D3CCF422}" destId="{2EE56523-E737-44D4-9F41-44C28C45B842}" srcOrd="0" destOrd="0" presId="urn:microsoft.com/office/officeart/2005/8/layout/pList1"/>
    <dgm:cxn modelId="{998DD782-7804-426D-A5F6-795E6B065C9D}" type="presParOf" srcId="{2EE56523-E737-44D4-9F41-44C28C45B842}" destId="{5640A33F-7BDB-47A6-A34D-25AEEFB319FC}" srcOrd="0" destOrd="0" presId="urn:microsoft.com/office/officeart/2005/8/layout/pList1"/>
    <dgm:cxn modelId="{46FFC995-44E3-45BC-9804-AA9EFF713B2F}" type="presParOf" srcId="{2EE56523-E737-44D4-9F41-44C28C45B842}" destId="{4DC22458-03A2-4BF1-AC9B-EDC4A3AE5CA4}" srcOrd="1" destOrd="0" presId="urn:microsoft.com/office/officeart/2005/8/layout/pList1"/>
    <dgm:cxn modelId="{BD04D007-6A47-4E81-AA3E-B7F793938819}" type="presParOf" srcId="{2C944856-3C2B-41B3-8CC9-2984D3CCF422}" destId="{F078616D-9A1C-4BC9-A1B0-0AF312B161C4}" srcOrd="1" destOrd="0" presId="urn:microsoft.com/office/officeart/2005/8/layout/pList1"/>
    <dgm:cxn modelId="{051061BF-B2EC-4EB4-A577-94F138FEB7E4}" type="presParOf" srcId="{2C944856-3C2B-41B3-8CC9-2984D3CCF422}" destId="{E00582CB-F31D-4D14-B4FA-4A69A7C28D90}" srcOrd="2" destOrd="0" presId="urn:microsoft.com/office/officeart/2005/8/layout/pList1"/>
    <dgm:cxn modelId="{CD6F4B94-C879-4DA2-8429-ED9287D0A7AD}" type="presParOf" srcId="{E00582CB-F31D-4D14-B4FA-4A69A7C28D90}" destId="{D3718F9F-3C3A-48C6-8E75-FDADBE48DFD4}" srcOrd="0" destOrd="0" presId="urn:microsoft.com/office/officeart/2005/8/layout/pList1"/>
    <dgm:cxn modelId="{65E2C27F-E576-4051-9D51-B4BC737B54C5}" type="presParOf" srcId="{E00582CB-F31D-4D14-B4FA-4A69A7C28D90}" destId="{4B187C0A-185D-4282-BE6F-D67226AB3C2C}" srcOrd="1" destOrd="0" presId="urn:microsoft.com/office/officeart/2005/8/layout/pList1"/>
    <dgm:cxn modelId="{71DD8397-FF73-4FC5-995C-1FF2D2B950E5}" type="presParOf" srcId="{2C944856-3C2B-41B3-8CC9-2984D3CCF422}" destId="{9321D781-4AC1-4305-84D6-3C9B7ED29D51}" srcOrd="3" destOrd="0" presId="urn:microsoft.com/office/officeart/2005/8/layout/pList1"/>
    <dgm:cxn modelId="{8A5CA221-3495-4267-982E-B4AC3F748C80}" type="presParOf" srcId="{2C944856-3C2B-41B3-8CC9-2984D3CCF422}" destId="{7DA8A4CC-596E-45FF-8BE0-38682F4271BF}" srcOrd="4" destOrd="0" presId="urn:microsoft.com/office/officeart/2005/8/layout/pList1"/>
    <dgm:cxn modelId="{94E66A23-0EBF-473E-B29D-D70247029B06}" type="presParOf" srcId="{7DA8A4CC-596E-45FF-8BE0-38682F4271BF}" destId="{E4D3114A-CD92-4E02-8300-2842DBE616B3}" srcOrd="0" destOrd="0" presId="urn:microsoft.com/office/officeart/2005/8/layout/pList1"/>
    <dgm:cxn modelId="{AACFC85C-9AB9-4E8C-88D3-ED9781C121E7}" type="presParOf" srcId="{7DA8A4CC-596E-45FF-8BE0-38682F4271BF}" destId="{DBC77898-0CAE-4D12-AFAF-4F53B0CE3004}" srcOrd="1" destOrd="0" presId="urn:microsoft.com/office/officeart/2005/8/layout/pList1"/>
    <dgm:cxn modelId="{5E051288-60BE-4CF1-A4FC-4D064CD1FA76}" type="presParOf" srcId="{2C944856-3C2B-41B3-8CC9-2984D3CCF422}" destId="{AE8B18DA-B44C-47EC-80F0-A85AF4AE8F70}" srcOrd="5" destOrd="0" presId="urn:microsoft.com/office/officeart/2005/8/layout/pList1"/>
    <dgm:cxn modelId="{66498EDC-D943-4FE7-9745-126BB5C0EEB9}" type="presParOf" srcId="{2C944856-3C2B-41B3-8CC9-2984D3CCF422}" destId="{EE3BA8F4-3613-46E3-8B38-A224E4B8AF80}" srcOrd="6" destOrd="0" presId="urn:microsoft.com/office/officeart/2005/8/layout/pList1"/>
    <dgm:cxn modelId="{48FC8333-77A4-46F4-8696-4534A48CCA2F}" type="presParOf" srcId="{EE3BA8F4-3613-46E3-8B38-A224E4B8AF80}" destId="{99E24A62-77BB-4972-8B04-AF98258E4359}" srcOrd="0" destOrd="0" presId="urn:microsoft.com/office/officeart/2005/8/layout/pList1"/>
    <dgm:cxn modelId="{C554DE30-3A88-4D2B-A2BC-154632A5E0C1}" type="presParOf" srcId="{EE3BA8F4-3613-46E3-8B38-A224E4B8AF80}" destId="{3644DF23-B17F-4002-A38C-F2CDCAE865E6}" srcOrd="1" destOrd="0" presId="urn:microsoft.com/office/officeart/2005/8/layout/p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0247AF-8587-4810-982E-EFDABE77E34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BAA887A-D223-42B0-8801-E18976D485FD}">
      <dgm:prSet phldrT="[Text]" custT="1"/>
      <dgm:spPr/>
      <dgm:t>
        <a:bodyPr/>
        <a:lstStyle/>
        <a:p>
          <a:r>
            <a:rPr lang="en-US" sz="3200" dirty="0"/>
            <a:t>Ask This</a:t>
          </a:r>
        </a:p>
      </dgm:t>
    </dgm:pt>
    <dgm:pt modelId="{5B055233-9B3E-4891-8DDA-82B0CE87F2B8}" type="parTrans" cxnId="{3E86962E-D407-43D0-B5EC-2355F6600425}">
      <dgm:prSet/>
      <dgm:spPr/>
      <dgm:t>
        <a:bodyPr/>
        <a:lstStyle/>
        <a:p>
          <a:endParaRPr lang="en-US"/>
        </a:p>
      </dgm:t>
    </dgm:pt>
    <dgm:pt modelId="{922B3CE4-332A-482A-A936-F89EA5DB0F01}" type="sibTrans" cxnId="{3E86962E-D407-43D0-B5EC-2355F6600425}">
      <dgm:prSet/>
      <dgm:spPr/>
      <dgm:t>
        <a:bodyPr/>
        <a:lstStyle/>
        <a:p>
          <a:endParaRPr lang="en-US"/>
        </a:p>
      </dgm:t>
    </dgm:pt>
    <dgm:pt modelId="{771B9A99-9719-42C3-A187-CD868A20E5C5}">
      <dgm:prSet phldrT="[Text]"/>
      <dgm:spPr/>
      <dgm:t>
        <a:bodyPr/>
        <a:lstStyle/>
        <a:p>
          <a:r>
            <a:rPr lang="en-US" dirty="0"/>
            <a:t>What level of education is required to perform the essential job tasks? </a:t>
          </a:r>
        </a:p>
      </dgm:t>
    </dgm:pt>
    <dgm:pt modelId="{4C4F7B07-3756-43EC-A835-0D6B64B00A58}" type="parTrans" cxnId="{D9A2B967-6E70-4529-8D49-2A0905C6D21E}">
      <dgm:prSet/>
      <dgm:spPr/>
      <dgm:t>
        <a:bodyPr/>
        <a:lstStyle/>
        <a:p>
          <a:endParaRPr lang="en-US"/>
        </a:p>
      </dgm:t>
    </dgm:pt>
    <dgm:pt modelId="{05298A18-3B7A-4433-A2B9-C032A8DAD2B7}" type="sibTrans" cxnId="{D9A2B967-6E70-4529-8D49-2A0905C6D21E}">
      <dgm:prSet/>
      <dgm:spPr/>
      <dgm:t>
        <a:bodyPr/>
        <a:lstStyle/>
        <a:p>
          <a:endParaRPr lang="en-US"/>
        </a:p>
      </dgm:t>
    </dgm:pt>
    <dgm:pt modelId="{AEF8D757-0215-4260-A2D5-83A2CA625EDA}">
      <dgm:prSet phldrT="[Text]" custT="1"/>
      <dgm:spPr/>
      <dgm:t>
        <a:bodyPr/>
        <a:lstStyle/>
        <a:p>
          <a:r>
            <a:rPr lang="en-US" sz="3200" dirty="0"/>
            <a:t>Not That</a:t>
          </a:r>
        </a:p>
      </dgm:t>
    </dgm:pt>
    <dgm:pt modelId="{A05F8427-0F49-417F-BFDC-43FB412EBD39}" type="parTrans" cxnId="{22331110-C1CE-4E97-BAA5-BE41C9CAE04D}">
      <dgm:prSet/>
      <dgm:spPr/>
      <dgm:t>
        <a:bodyPr/>
        <a:lstStyle/>
        <a:p>
          <a:endParaRPr lang="en-US"/>
        </a:p>
      </dgm:t>
    </dgm:pt>
    <dgm:pt modelId="{919BE762-1039-42A7-A161-40C032F716FA}" type="sibTrans" cxnId="{22331110-C1CE-4E97-BAA5-BE41C9CAE04D}">
      <dgm:prSet/>
      <dgm:spPr/>
      <dgm:t>
        <a:bodyPr/>
        <a:lstStyle/>
        <a:p>
          <a:endParaRPr lang="en-US"/>
        </a:p>
      </dgm:t>
    </dgm:pt>
    <dgm:pt modelId="{4477543A-91AD-4D27-B981-B8CBD53ACD4A}">
      <dgm:prSet phldrT="[Text]"/>
      <dgm:spPr/>
      <dgm:t>
        <a:bodyPr/>
        <a:lstStyle/>
        <a:p>
          <a:r>
            <a:rPr lang="en-US" dirty="0"/>
            <a:t>What degrees or certifications does the incumbent have?</a:t>
          </a:r>
          <a:br>
            <a:rPr lang="en-US" dirty="0"/>
          </a:br>
          <a:endParaRPr lang="en-US" dirty="0"/>
        </a:p>
      </dgm:t>
    </dgm:pt>
    <dgm:pt modelId="{35DF87FA-2B0A-4427-B159-9E2ED76EA253}" type="parTrans" cxnId="{4ED94C64-2F31-4C03-BD2E-4FE1A61438CE}">
      <dgm:prSet/>
      <dgm:spPr/>
      <dgm:t>
        <a:bodyPr/>
        <a:lstStyle/>
        <a:p>
          <a:endParaRPr lang="en-US"/>
        </a:p>
      </dgm:t>
    </dgm:pt>
    <dgm:pt modelId="{CA03B2AE-8458-4462-A0DC-F03ADA9E9DB0}" type="sibTrans" cxnId="{4ED94C64-2F31-4C03-BD2E-4FE1A61438CE}">
      <dgm:prSet/>
      <dgm:spPr/>
      <dgm:t>
        <a:bodyPr/>
        <a:lstStyle/>
        <a:p>
          <a:endParaRPr lang="en-US"/>
        </a:p>
      </dgm:t>
    </dgm:pt>
    <dgm:pt modelId="{B9C486BC-B698-4A6A-B96E-582AFFA63754}" type="pres">
      <dgm:prSet presAssocID="{B40247AF-8587-4810-982E-EFDABE77E341}" presName="Name0" presStyleCnt="0">
        <dgm:presLayoutVars>
          <dgm:dir/>
          <dgm:animLvl val="lvl"/>
          <dgm:resizeHandles val="exact"/>
        </dgm:presLayoutVars>
      </dgm:prSet>
      <dgm:spPr/>
    </dgm:pt>
    <dgm:pt modelId="{66FD2AB0-ED39-4CC0-80D9-8356AD32260E}" type="pres">
      <dgm:prSet presAssocID="{1BAA887A-D223-42B0-8801-E18976D485FD}" presName="composite" presStyleCnt="0"/>
      <dgm:spPr/>
    </dgm:pt>
    <dgm:pt modelId="{6D525E89-0698-468C-98C3-D6F0A144B455}" type="pres">
      <dgm:prSet presAssocID="{1BAA887A-D223-42B0-8801-E18976D485FD}" presName="parTx" presStyleLbl="alignNode1" presStyleIdx="0" presStyleCnt="2">
        <dgm:presLayoutVars>
          <dgm:chMax val="0"/>
          <dgm:chPref val="0"/>
          <dgm:bulletEnabled val="1"/>
        </dgm:presLayoutVars>
      </dgm:prSet>
      <dgm:spPr/>
    </dgm:pt>
    <dgm:pt modelId="{EE621BFD-20F8-4BB7-9084-719DB89E9B5A}" type="pres">
      <dgm:prSet presAssocID="{1BAA887A-D223-42B0-8801-E18976D485FD}" presName="desTx" presStyleLbl="alignAccFollowNode1" presStyleIdx="0" presStyleCnt="2">
        <dgm:presLayoutVars>
          <dgm:bulletEnabled val="1"/>
        </dgm:presLayoutVars>
      </dgm:prSet>
      <dgm:spPr/>
    </dgm:pt>
    <dgm:pt modelId="{A14D6B4E-8B1C-4CAA-8DA5-9CA6BBB8C6A7}" type="pres">
      <dgm:prSet presAssocID="{922B3CE4-332A-482A-A936-F89EA5DB0F01}" presName="space" presStyleCnt="0"/>
      <dgm:spPr/>
    </dgm:pt>
    <dgm:pt modelId="{C99D755D-C338-4D36-858D-6BD86047AD0D}" type="pres">
      <dgm:prSet presAssocID="{AEF8D757-0215-4260-A2D5-83A2CA625EDA}" presName="composite" presStyleCnt="0"/>
      <dgm:spPr/>
    </dgm:pt>
    <dgm:pt modelId="{1E7E6153-5023-40A6-B6E5-27EE4646A7CE}" type="pres">
      <dgm:prSet presAssocID="{AEF8D757-0215-4260-A2D5-83A2CA625EDA}" presName="parTx" presStyleLbl="alignNode1" presStyleIdx="1" presStyleCnt="2">
        <dgm:presLayoutVars>
          <dgm:chMax val="0"/>
          <dgm:chPref val="0"/>
          <dgm:bulletEnabled val="1"/>
        </dgm:presLayoutVars>
      </dgm:prSet>
      <dgm:spPr/>
    </dgm:pt>
    <dgm:pt modelId="{9ED0F906-7933-4D50-86E5-46730B90AB12}" type="pres">
      <dgm:prSet presAssocID="{AEF8D757-0215-4260-A2D5-83A2CA625EDA}" presName="desTx" presStyleLbl="alignAccFollowNode1" presStyleIdx="1" presStyleCnt="2">
        <dgm:presLayoutVars>
          <dgm:bulletEnabled val="1"/>
        </dgm:presLayoutVars>
      </dgm:prSet>
      <dgm:spPr/>
    </dgm:pt>
  </dgm:ptLst>
  <dgm:cxnLst>
    <dgm:cxn modelId="{22331110-C1CE-4E97-BAA5-BE41C9CAE04D}" srcId="{B40247AF-8587-4810-982E-EFDABE77E341}" destId="{AEF8D757-0215-4260-A2D5-83A2CA625EDA}" srcOrd="1" destOrd="0" parTransId="{A05F8427-0F49-417F-BFDC-43FB412EBD39}" sibTransId="{919BE762-1039-42A7-A161-40C032F716FA}"/>
    <dgm:cxn modelId="{3E86962E-D407-43D0-B5EC-2355F6600425}" srcId="{B40247AF-8587-4810-982E-EFDABE77E341}" destId="{1BAA887A-D223-42B0-8801-E18976D485FD}" srcOrd="0" destOrd="0" parTransId="{5B055233-9B3E-4891-8DDA-82B0CE87F2B8}" sibTransId="{922B3CE4-332A-482A-A936-F89EA5DB0F01}"/>
    <dgm:cxn modelId="{8EA97C35-71AC-455D-AA1E-CDB4573CF314}" type="presOf" srcId="{1BAA887A-D223-42B0-8801-E18976D485FD}" destId="{6D525E89-0698-468C-98C3-D6F0A144B455}" srcOrd="0" destOrd="0" presId="urn:microsoft.com/office/officeart/2005/8/layout/hList1"/>
    <dgm:cxn modelId="{9A7C255E-B0CE-4125-8EC5-9ED5E68D7880}" type="presOf" srcId="{AEF8D757-0215-4260-A2D5-83A2CA625EDA}" destId="{1E7E6153-5023-40A6-B6E5-27EE4646A7CE}" srcOrd="0" destOrd="0" presId="urn:microsoft.com/office/officeart/2005/8/layout/hList1"/>
    <dgm:cxn modelId="{4ED94C64-2F31-4C03-BD2E-4FE1A61438CE}" srcId="{AEF8D757-0215-4260-A2D5-83A2CA625EDA}" destId="{4477543A-91AD-4D27-B981-B8CBD53ACD4A}" srcOrd="0" destOrd="0" parTransId="{35DF87FA-2B0A-4427-B159-9E2ED76EA253}" sibTransId="{CA03B2AE-8458-4462-A0DC-F03ADA9E9DB0}"/>
    <dgm:cxn modelId="{D9A2B967-6E70-4529-8D49-2A0905C6D21E}" srcId="{1BAA887A-D223-42B0-8801-E18976D485FD}" destId="{771B9A99-9719-42C3-A187-CD868A20E5C5}" srcOrd="0" destOrd="0" parTransId="{4C4F7B07-3756-43EC-A835-0D6B64B00A58}" sibTransId="{05298A18-3B7A-4433-A2B9-C032A8DAD2B7}"/>
    <dgm:cxn modelId="{3CB3A78A-0ECB-4D9A-BCCA-3E83AAC586FE}" type="presOf" srcId="{B40247AF-8587-4810-982E-EFDABE77E341}" destId="{B9C486BC-B698-4A6A-B96E-582AFFA63754}" srcOrd="0" destOrd="0" presId="urn:microsoft.com/office/officeart/2005/8/layout/hList1"/>
    <dgm:cxn modelId="{77AF67DE-F96E-455C-A962-EBD0663C9D10}" type="presOf" srcId="{4477543A-91AD-4D27-B981-B8CBD53ACD4A}" destId="{9ED0F906-7933-4D50-86E5-46730B90AB12}" srcOrd="0" destOrd="0" presId="urn:microsoft.com/office/officeart/2005/8/layout/hList1"/>
    <dgm:cxn modelId="{E9BD0CFF-04AD-4A0B-9C71-691C4E33677A}" type="presOf" srcId="{771B9A99-9719-42C3-A187-CD868A20E5C5}" destId="{EE621BFD-20F8-4BB7-9084-719DB89E9B5A}" srcOrd="0" destOrd="0" presId="urn:microsoft.com/office/officeart/2005/8/layout/hList1"/>
    <dgm:cxn modelId="{8611FD00-3915-4B46-9546-415CE6E2C2D7}" type="presParOf" srcId="{B9C486BC-B698-4A6A-B96E-582AFFA63754}" destId="{66FD2AB0-ED39-4CC0-80D9-8356AD32260E}" srcOrd="0" destOrd="0" presId="urn:microsoft.com/office/officeart/2005/8/layout/hList1"/>
    <dgm:cxn modelId="{E33E83AC-2116-4AE7-87DC-E03A0B8DDFA7}" type="presParOf" srcId="{66FD2AB0-ED39-4CC0-80D9-8356AD32260E}" destId="{6D525E89-0698-468C-98C3-D6F0A144B455}" srcOrd="0" destOrd="0" presId="urn:microsoft.com/office/officeart/2005/8/layout/hList1"/>
    <dgm:cxn modelId="{951AFEDC-8AC2-4954-BDAF-8F257BFBEFFA}" type="presParOf" srcId="{66FD2AB0-ED39-4CC0-80D9-8356AD32260E}" destId="{EE621BFD-20F8-4BB7-9084-719DB89E9B5A}" srcOrd="1" destOrd="0" presId="urn:microsoft.com/office/officeart/2005/8/layout/hList1"/>
    <dgm:cxn modelId="{CB6DFF07-E783-4223-93A0-30BF7608689E}" type="presParOf" srcId="{B9C486BC-B698-4A6A-B96E-582AFFA63754}" destId="{A14D6B4E-8B1C-4CAA-8DA5-9CA6BBB8C6A7}" srcOrd="1" destOrd="0" presId="urn:microsoft.com/office/officeart/2005/8/layout/hList1"/>
    <dgm:cxn modelId="{5F1FE28E-8E7F-413A-A704-BAED34DC3431}" type="presParOf" srcId="{B9C486BC-B698-4A6A-B96E-582AFFA63754}" destId="{C99D755D-C338-4D36-858D-6BD86047AD0D}" srcOrd="2" destOrd="0" presId="urn:microsoft.com/office/officeart/2005/8/layout/hList1"/>
    <dgm:cxn modelId="{C24FCFC2-220C-4262-B465-F87687259465}" type="presParOf" srcId="{C99D755D-C338-4D36-858D-6BD86047AD0D}" destId="{1E7E6153-5023-40A6-B6E5-27EE4646A7CE}" srcOrd="0" destOrd="0" presId="urn:microsoft.com/office/officeart/2005/8/layout/hList1"/>
    <dgm:cxn modelId="{B9884A7A-D6A7-4763-8BBE-37B8FD11BF26}" type="presParOf" srcId="{C99D755D-C338-4D36-858D-6BD86047AD0D}" destId="{9ED0F906-7933-4D50-86E5-46730B90AB1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9ACFFB-916B-412F-930B-549ADC9B2143}"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n-US"/>
        </a:p>
      </dgm:t>
    </dgm:pt>
    <dgm:pt modelId="{300D6CDA-38BE-4993-A9AD-3CE3A900CE65}">
      <dgm:prSet phldrT="[Text]"/>
      <dgm:spPr/>
      <dgm:t>
        <a:bodyPr/>
        <a:lstStyle/>
        <a:p>
          <a:r>
            <a:rPr lang="en-US" dirty="0"/>
            <a:t>Who</a:t>
          </a:r>
        </a:p>
      </dgm:t>
    </dgm:pt>
    <dgm:pt modelId="{A8F037C8-CA28-424A-8AB4-20F2E6C2F351}" type="parTrans" cxnId="{EE990951-DC8D-4D31-A0E5-2D79220B7682}">
      <dgm:prSet/>
      <dgm:spPr/>
      <dgm:t>
        <a:bodyPr/>
        <a:lstStyle/>
        <a:p>
          <a:endParaRPr lang="en-US"/>
        </a:p>
      </dgm:t>
    </dgm:pt>
    <dgm:pt modelId="{56CC170B-9C84-4427-BB6B-8930CC5E3C28}" type="sibTrans" cxnId="{EE990951-DC8D-4D31-A0E5-2D79220B7682}">
      <dgm:prSet/>
      <dgm:spPr/>
      <dgm:t>
        <a:bodyPr/>
        <a:lstStyle/>
        <a:p>
          <a:endParaRPr lang="en-US"/>
        </a:p>
      </dgm:t>
    </dgm:pt>
    <dgm:pt modelId="{5F837E5D-EDA0-438F-9CCC-07761D1ACF8F}">
      <dgm:prSet phldrT="[Text]" custT="1"/>
      <dgm:spPr/>
      <dgm:t>
        <a:bodyPr/>
        <a:lstStyle/>
        <a:p>
          <a:r>
            <a:rPr lang="en-US" sz="2400" dirty="0"/>
            <a:t>Ideal candidate profiles/personas</a:t>
          </a:r>
        </a:p>
      </dgm:t>
    </dgm:pt>
    <dgm:pt modelId="{A029200E-74F6-46FA-BFD9-545C18A2772F}" type="parTrans" cxnId="{AEA28406-1A05-4151-A904-72C719ACB841}">
      <dgm:prSet/>
      <dgm:spPr/>
      <dgm:t>
        <a:bodyPr/>
        <a:lstStyle/>
        <a:p>
          <a:endParaRPr lang="en-US"/>
        </a:p>
      </dgm:t>
    </dgm:pt>
    <dgm:pt modelId="{355D2000-A4B3-4C9A-8C2A-BC59BD503711}" type="sibTrans" cxnId="{AEA28406-1A05-4151-A904-72C719ACB841}">
      <dgm:prSet/>
      <dgm:spPr/>
      <dgm:t>
        <a:bodyPr/>
        <a:lstStyle/>
        <a:p>
          <a:endParaRPr lang="en-US"/>
        </a:p>
      </dgm:t>
    </dgm:pt>
    <dgm:pt modelId="{9A2FC02B-BC7E-4A45-9B75-A0D6BADDE772}">
      <dgm:prSet phldrT="[Text]" custT="1"/>
      <dgm:spPr/>
      <dgm:t>
        <a:bodyPr/>
        <a:lstStyle/>
        <a:p>
          <a:r>
            <a:rPr lang="en-US" sz="2400" dirty="0"/>
            <a:t>Job description/position requirements</a:t>
          </a:r>
        </a:p>
      </dgm:t>
    </dgm:pt>
    <dgm:pt modelId="{C9F8D64D-6337-45F2-B9F8-10364323E101}" type="parTrans" cxnId="{425D17A5-997E-415E-BB3E-B4DF20DB085F}">
      <dgm:prSet/>
      <dgm:spPr/>
      <dgm:t>
        <a:bodyPr/>
        <a:lstStyle/>
        <a:p>
          <a:endParaRPr lang="en-US"/>
        </a:p>
      </dgm:t>
    </dgm:pt>
    <dgm:pt modelId="{02AB22DB-C9C4-41B6-B307-7A6A8AE565E8}" type="sibTrans" cxnId="{425D17A5-997E-415E-BB3E-B4DF20DB085F}">
      <dgm:prSet/>
      <dgm:spPr/>
      <dgm:t>
        <a:bodyPr/>
        <a:lstStyle/>
        <a:p>
          <a:endParaRPr lang="en-US"/>
        </a:p>
      </dgm:t>
    </dgm:pt>
    <dgm:pt modelId="{A34D1A3B-F507-4BAA-AFBB-6D0070FD5CF2}">
      <dgm:prSet phldrT="[Text]"/>
      <dgm:spPr/>
      <dgm:t>
        <a:bodyPr/>
        <a:lstStyle/>
        <a:p>
          <a:r>
            <a:rPr lang="en-US" dirty="0"/>
            <a:t>Where</a:t>
          </a:r>
        </a:p>
      </dgm:t>
    </dgm:pt>
    <dgm:pt modelId="{E786A4AF-DE36-4754-A5E0-981B5A17A793}" type="parTrans" cxnId="{37071F75-3E9F-4827-80BF-CF673823FB6F}">
      <dgm:prSet/>
      <dgm:spPr/>
      <dgm:t>
        <a:bodyPr/>
        <a:lstStyle/>
        <a:p>
          <a:endParaRPr lang="en-US"/>
        </a:p>
      </dgm:t>
    </dgm:pt>
    <dgm:pt modelId="{55A970F5-A00D-459D-AC24-71D49FF02EF3}" type="sibTrans" cxnId="{37071F75-3E9F-4827-80BF-CF673823FB6F}">
      <dgm:prSet/>
      <dgm:spPr/>
      <dgm:t>
        <a:bodyPr/>
        <a:lstStyle/>
        <a:p>
          <a:endParaRPr lang="en-US"/>
        </a:p>
      </dgm:t>
    </dgm:pt>
    <dgm:pt modelId="{24B90494-5DE6-48C1-9AD0-E5793A4CAB03}">
      <dgm:prSet phldrT="[Text]" custT="1"/>
      <dgm:spPr/>
      <dgm:t>
        <a:bodyPr/>
        <a:lstStyle/>
        <a:p>
          <a:r>
            <a:rPr lang="en-US" sz="2400" dirty="0"/>
            <a:t>Sources of ideal candidates</a:t>
          </a:r>
        </a:p>
      </dgm:t>
    </dgm:pt>
    <dgm:pt modelId="{B687A590-EEA7-4FE2-A4E8-4B5232A09B5A}" type="parTrans" cxnId="{C276FE89-1611-4DAB-839E-D45267CE0C67}">
      <dgm:prSet/>
      <dgm:spPr/>
      <dgm:t>
        <a:bodyPr/>
        <a:lstStyle/>
        <a:p>
          <a:endParaRPr lang="en-US"/>
        </a:p>
      </dgm:t>
    </dgm:pt>
    <dgm:pt modelId="{4B91C33E-E011-4A65-AAB4-6CF09A7C872D}" type="sibTrans" cxnId="{C276FE89-1611-4DAB-839E-D45267CE0C67}">
      <dgm:prSet/>
      <dgm:spPr/>
      <dgm:t>
        <a:bodyPr/>
        <a:lstStyle/>
        <a:p>
          <a:endParaRPr lang="en-US"/>
        </a:p>
      </dgm:t>
    </dgm:pt>
    <dgm:pt modelId="{54757C4B-FAAA-4A45-A202-36A0DF3A8774}">
      <dgm:prSet phldrT="[Text]"/>
      <dgm:spPr>
        <a:solidFill>
          <a:schemeClr val="accent5"/>
        </a:solidFill>
        <a:ln>
          <a:solidFill>
            <a:schemeClr val="accent5"/>
          </a:solidFill>
        </a:ln>
      </dgm:spPr>
      <dgm:t>
        <a:bodyPr/>
        <a:lstStyle/>
        <a:p>
          <a:r>
            <a:rPr lang="en-US" dirty="0"/>
            <a:t>How</a:t>
          </a:r>
        </a:p>
      </dgm:t>
    </dgm:pt>
    <dgm:pt modelId="{DCD18840-E43C-4A2F-8880-2480B6F96A06}" type="parTrans" cxnId="{76CE9C7C-677B-4772-84C1-22A70086FD08}">
      <dgm:prSet/>
      <dgm:spPr/>
      <dgm:t>
        <a:bodyPr/>
        <a:lstStyle/>
        <a:p>
          <a:endParaRPr lang="en-US"/>
        </a:p>
      </dgm:t>
    </dgm:pt>
    <dgm:pt modelId="{540C99BE-F9B3-4EBD-BD65-9F1ED4A8A72A}" type="sibTrans" cxnId="{76CE9C7C-677B-4772-84C1-22A70086FD08}">
      <dgm:prSet/>
      <dgm:spPr/>
      <dgm:t>
        <a:bodyPr/>
        <a:lstStyle/>
        <a:p>
          <a:endParaRPr lang="en-US"/>
        </a:p>
      </dgm:t>
    </dgm:pt>
    <dgm:pt modelId="{83FEAC00-CE74-49F0-8CAE-EF483AD1F7B9}">
      <dgm:prSet phldrT="[Text]" custT="1"/>
      <dgm:spPr>
        <a:ln>
          <a:solidFill>
            <a:schemeClr val="accent5"/>
          </a:solidFill>
        </a:ln>
      </dgm:spPr>
      <dgm:t>
        <a:bodyPr/>
        <a:lstStyle/>
        <a:p>
          <a:r>
            <a:rPr lang="en-US" sz="2400" dirty="0"/>
            <a:t>Communications channels</a:t>
          </a:r>
        </a:p>
      </dgm:t>
    </dgm:pt>
    <dgm:pt modelId="{ABE5FFD2-20C3-4679-912D-BC02201DF2B3}" type="parTrans" cxnId="{F94A456E-806C-48E0-8B6A-9F5A10FE86B6}">
      <dgm:prSet/>
      <dgm:spPr/>
      <dgm:t>
        <a:bodyPr/>
        <a:lstStyle/>
        <a:p>
          <a:endParaRPr lang="en-US"/>
        </a:p>
      </dgm:t>
    </dgm:pt>
    <dgm:pt modelId="{52BEF26E-CA8B-4CDD-B362-A8D8F93C3B3E}" type="sibTrans" cxnId="{F94A456E-806C-48E0-8B6A-9F5A10FE86B6}">
      <dgm:prSet/>
      <dgm:spPr/>
      <dgm:t>
        <a:bodyPr/>
        <a:lstStyle/>
        <a:p>
          <a:endParaRPr lang="en-US"/>
        </a:p>
      </dgm:t>
    </dgm:pt>
    <dgm:pt modelId="{22274976-D97E-4374-AD08-84BF9F626A77}">
      <dgm:prSet phldrT="[Text]" custT="1"/>
      <dgm:spPr>
        <a:ln>
          <a:solidFill>
            <a:schemeClr val="accent5"/>
          </a:solidFill>
        </a:ln>
      </dgm:spPr>
      <dgm:t>
        <a:bodyPr/>
        <a:lstStyle/>
        <a:p>
          <a:r>
            <a:rPr lang="en-US" sz="2400" dirty="0"/>
            <a:t>Messaging aligned to goals/frustrations/motivations</a:t>
          </a:r>
        </a:p>
      </dgm:t>
    </dgm:pt>
    <dgm:pt modelId="{A2280044-9483-43EB-8730-6F325BE5FA32}" type="parTrans" cxnId="{2456683C-3A1A-4E65-851B-FBB9533C9957}">
      <dgm:prSet/>
      <dgm:spPr/>
      <dgm:t>
        <a:bodyPr/>
        <a:lstStyle/>
        <a:p>
          <a:endParaRPr lang="en-US"/>
        </a:p>
      </dgm:t>
    </dgm:pt>
    <dgm:pt modelId="{810A5B4C-A16D-49FB-8052-64ADD566B19E}" type="sibTrans" cxnId="{2456683C-3A1A-4E65-851B-FBB9533C9957}">
      <dgm:prSet/>
      <dgm:spPr/>
      <dgm:t>
        <a:bodyPr/>
        <a:lstStyle/>
        <a:p>
          <a:endParaRPr lang="en-US"/>
        </a:p>
      </dgm:t>
    </dgm:pt>
    <dgm:pt modelId="{E1DF2C3C-8019-4AA0-89A2-7017DA3F30D0}" type="pres">
      <dgm:prSet presAssocID="{749ACFFB-916B-412F-930B-549ADC9B2143}" presName="linearFlow" presStyleCnt="0">
        <dgm:presLayoutVars>
          <dgm:dir/>
          <dgm:animLvl val="lvl"/>
          <dgm:resizeHandles val="exact"/>
        </dgm:presLayoutVars>
      </dgm:prSet>
      <dgm:spPr/>
    </dgm:pt>
    <dgm:pt modelId="{F6ED37D2-C5DD-4150-82AE-4BCEDD7BB4D9}" type="pres">
      <dgm:prSet presAssocID="{300D6CDA-38BE-4993-A9AD-3CE3A900CE65}" presName="composite" presStyleCnt="0"/>
      <dgm:spPr/>
    </dgm:pt>
    <dgm:pt modelId="{9D0638A9-A82D-45C8-9546-89C593ABD594}" type="pres">
      <dgm:prSet presAssocID="{300D6CDA-38BE-4993-A9AD-3CE3A900CE65}" presName="parentText" presStyleLbl="alignNode1" presStyleIdx="0" presStyleCnt="3">
        <dgm:presLayoutVars>
          <dgm:chMax val="1"/>
          <dgm:bulletEnabled val="1"/>
        </dgm:presLayoutVars>
      </dgm:prSet>
      <dgm:spPr/>
    </dgm:pt>
    <dgm:pt modelId="{E3FCEC12-83BB-4048-98B3-66C3B2A07FFB}" type="pres">
      <dgm:prSet presAssocID="{300D6CDA-38BE-4993-A9AD-3CE3A900CE65}" presName="descendantText" presStyleLbl="alignAcc1" presStyleIdx="0" presStyleCnt="3">
        <dgm:presLayoutVars>
          <dgm:bulletEnabled val="1"/>
        </dgm:presLayoutVars>
      </dgm:prSet>
      <dgm:spPr/>
    </dgm:pt>
    <dgm:pt modelId="{73A0446B-402C-4F04-A5DB-FBE4823D042E}" type="pres">
      <dgm:prSet presAssocID="{56CC170B-9C84-4427-BB6B-8930CC5E3C28}" presName="sp" presStyleCnt="0"/>
      <dgm:spPr/>
    </dgm:pt>
    <dgm:pt modelId="{8BA8288D-8392-4D30-89DB-6D2C1C9587CA}" type="pres">
      <dgm:prSet presAssocID="{A34D1A3B-F507-4BAA-AFBB-6D0070FD5CF2}" presName="composite" presStyleCnt="0"/>
      <dgm:spPr/>
    </dgm:pt>
    <dgm:pt modelId="{7C073948-A28C-4473-8EFB-926B986771DA}" type="pres">
      <dgm:prSet presAssocID="{A34D1A3B-F507-4BAA-AFBB-6D0070FD5CF2}" presName="parentText" presStyleLbl="alignNode1" presStyleIdx="1" presStyleCnt="3">
        <dgm:presLayoutVars>
          <dgm:chMax val="1"/>
          <dgm:bulletEnabled val="1"/>
        </dgm:presLayoutVars>
      </dgm:prSet>
      <dgm:spPr/>
    </dgm:pt>
    <dgm:pt modelId="{C1BCF715-D114-4453-8EF1-37D8A3F7CB8E}" type="pres">
      <dgm:prSet presAssocID="{A34D1A3B-F507-4BAA-AFBB-6D0070FD5CF2}" presName="descendantText" presStyleLbl="alignAcc1" presStyleIdx="1" presStyleCnt="3">
        <dgm:presLayoutVars>
          <dgm:bulletEnabled val="1"/>
        </dgm:presLayoutVars>
      </dgm:prSet>
      <dgm:spPr/>
    </dgm:pt>
    <dgm:pt modelId="{8F1A9EBB-666A-4959-8EE5-B56D968232F3}" type="pres">
      <dgm:prSet presAssocID="{55A970F5-A00D-459D-AC24-71D49FF02EF3}" presName="sp" presStyleCnt="0"/>
      <dgm:spPr/>
    </dgm:pt>
    <dgm:pt modelId="{118CFCCE-8284-4BD3-A3D0-02ED36EB9BDB}" type="pres">
      <dgm:prSet presAssocID="{54757C4B-FAAA-4A45-A202-36A0DF3A8774}" presName="composite" presStyleCnt="0"/>
      <dgm:spPr/>
    </dgm:pt>
    <dgm:pt modelId="{3B535708-78BC-42F2-81E6-D11BC7A0DB9A}" type="pres">
      <dgm:prSet presAssocID="{54757C4B-FAAA-4A45-A202-36A0DF3A8774}" presName="parentText" presStyleLbl="alignNode1" presStyleIdx="2" presStyleCnt="3">
        <dgm:presLayoutVars>
          <dgm:chMax val="1"/>
          <dgm:bulletEnabled val="1"/>
        </dgm:presLayoutVars>
      </dgm:prSet>
      <dgm:spPr/>
    </dgm:pt>
    <dgm:pt modelId="{0D2C314D-2322-4366-AAD4-1C8D67E662AC}" type="pres">
      <dgm:prSet presAssocID="{54757C4B-FAAA-4A45-A202-36A0DF3A8774}" presName="descendantText" presStyleLbl="alignAcc1" presStyleIdx="2" presStyleCnt="3">
        <dgm:presLayoutVars>
          <dgm:bulletEnabled val="1"/>
        </dgm:presLayoutVars>
      </dgm:prSet>
      <dgm:spPr/>
    </dgm:pt>
  </dgm:ptLst>
  <dgm:cxnLst>
    <dgm:cxn modelId="{AEA28406-1A05-4151-A904-72C719ACB841}" srcId="{300D6CDA-38BE-4993-A9AD-3CE3A900CE65}" destId="{5F837E5D-EDA0-438F-9CCC-07761D1ACF8F}" srcOrd="0" destOrd="0" parTransId="{A029200E-74F6-46FA-BFD9-545C18A2772F}" sibTransId="{355D2000-A4B3-4C9A-8C2A-BC59BD503711}"/>
    <dgm:cxn modelId="{2456683C-3A1A-4E65-851B-FBB9533C9957}" srcId="{54757C4B-FAAA-4A45-A202-36A0DF3A8774}" destId="{22274976-D97E-4374-AD08-84BF9F626A77}" srcOrd="1" destOrd="0" parTransId="{A2280044-9483-43EB-8730-6F325BE5FA32}" sibTransId="{810A5B4C-A16D-49FB-8052-64ADD566B19E}"/>
    <dgm:cxn modelId="{8FB28A42-7398-4CD6-8BB8-5F2E3734754C}" type="presOf" srcId="{22274976-D97E-4374-AD08-84BF9F626A77}" destId="{0D2C314D-2322-4366-AAD4-1C8D67E662AC}" srcOrd="0" destOrd="1" presId="urn:microsoft.com/office/officeart/2005/8/layout/chevron2"/>
    <dgm:cxn modelId="{2B7A7C67-209D-4D73-BB28-852279CB61DF}" type="presOf" srcId="{749ACFFB-916B-412F-930B-549ADC9B2143}" destId="{E1DF2C3C-8019-4AA0-89A2-7017DA3F30D0}" srcOrd="0" destOrd="0" presId="urn:microsoft.com/office/officeart/2005/8/layout/chevron2"/>
    <dgm:cxn modelId="{DAC65F4D-2AC0-4FDE-B78F-82C7536B4108}" type="presOf" srcId="{300D6CDA-38BE-4993-A9AD-3CE3A900CE65}" destId="{9D0638A9-A82D-45C8-9546-89C593ABD594}" srcOrd="0" destOrd="0" presId="urn:microsoft.com/office/officeart/2005/8/layout/chevron2"/>
    <dgm:cxn modelId="{F94A456E-806C-48E0-8B6A-9F5A10FE86B6}" srcId="{54757C4B-FAAA-4A45-A202-36A0DF3A8774}" destId="{83FEAC00-CE74-49F0-8CAE-EF483AD1F7B9}" srcOrd="0" destOrd="0" parTransId="{ABE5FFD2-20C3-4679-912D-BC02201DF2B3}" sibTransId="{52BEF26E-CA8B-4CDD-B362-A8D8F93C3B3E}"/>
    <dgm:cxn modelId="{EE990951-DC8D-4D31-A0E5-2D79220B7682}" srcId="{749ACFFB-916B-412F-930B-549ADC9B2143}" destId="{300D6CDA-38BE-4993-A9AD-3CE3A900CE65}" srcOrd="0" destOrd="0" parTransId="{A8F037C8-CA28-424A-8AB4-20F2E6C2F351}" sibTransId="{56CC170B-9C84-4427-BB6B-8930CC5E3C28}"/>
    <dgm:cxn modelId="{ABA4D752-2DD7-45C9-9772-5A8BE87A56F0}" type="presOf" srcId="{A34D1A3B-F507-4BAA-AFBB-6D0070FD5CF2}" destId="{7C073948-A28C-4473-8EFB-926B986771DA}" srcOrd="0" destOrd="0" presId="urn:microsoft.com/office/officeart/2005/8/layout/chevron2"/>
    <dgm:cxn modelId="{37071F75-3E9F-4827-80BF-CF673823FB6F}" srcId="{749ACFFB-916B-412F-930B-549ADC9B2143}" destId="{A34D1A3B-F507-4BAA-AFBB-6D0070FD5CF2}" srcOrd="1" destOrd="0" parTransId="{E786A4AF-DE36-4754-A5E0-981B5A17A793}" sibTransId="{55A970F5-A00D-459D-AC24-71D49FF02EF3}"/>
    <dgm:cxn modelId="{A806DD59-7B8E-4D73-B41B-C922BC3E88EF}" type="presOf" srcId="{54757C4B-FAAA-4A45-A202-36A0DF3A8774}" destId="{3B535708-78BC-42F2-81E6-D11BC7A0DB9A}" srcOrd="0" destOrd="0" presId="urn:microsoft.com/office/officeart/2005/8/layout/chevron2"/>
    <dgm:cxn modelId="{76CE9C7C-677B-4772-84C1-22A70086FD08}" srcId="{749ACFFB-916B-412F-930B-549ADC9B2143}" destId="{54757C4B-FAAA-4A45-A202-36A0DF3A8774}" srcOrd="2" destOrd="0" parTransId="{DCD18840-E43C-4A2F-8880-2480B6F96A06}" sibTransId="{540C99BE-F9B3-4EBD-BD65-9F1ED4A8A72A}"/>
    <dgm:cxn modelId="{DAC86C7F-B505-4ACB-917E-DDF551203F8E}" type="presOf" srcId="{83FEAC00-CE74-49F0-8CAE-EF483AD1F7B9}" destId="{0D2C314D-2322-4366-AAD4-1C8D67E662AC}" srcOrd="0" destOrd="0" presId="urn:microsoft.com/office/officeart/2005/8/layout/chevron2"/>
    <dgm:cxn modelId="{928A2E88-EDC6-4974-804A-53DB38CD84E1}" type="presOf" srcId="{9A2FC02B-BC7E-4A45-9B75-A0D6BADDE772}" destId="{E3FCEC12-83BB-4048-98B3-66C3B2A07FFB}" srcOrd="0" destOrd="1" presId="urn:microsoft.com/office/officeart/2005/8/layout/chevron2"/>
    <dgm:cxn modelId="{C276FE89-1611-4DAB-839E-D45267CE0C67}" srcId="{A34D1A3B-F507-4BAA-AFBB-6D0070FD5CF2}" destId="{24B90494-5DE6-48C1-9AD0-E5793A4CAB03}" srcOrd="0" destOrd="0" parTransId="{B687A590-EEA7-4FE2-A4E8-4B5232A09B5A}" sibTransId="{4B91C33E-E011-4A65-AAB4-6CF09A7C872D}"/>
    <dgm:cxn modelId="{250DC18B-A4AC-4184-96FC-024BAB721A7E}" type="presOf" srcId="{24B90494-5DE6-48C1-9AD0-E5793A4CAB03}" destId="{C1BCF715-D114-4453-8EF1-37D8A3F7CB8E}" srcOrd="0" destOrd="0" presId="urn:microsoft.com/office/officeart/2005/8/layout/chevron2"/>
    <dgm:cxn modelId="{E2E725A3-0C6C-4620-BA5C-98AD69775D48}" type="presOf" srcId="{5F837E5D-EDA0-438F-9CCC-07761D1ACF8F}" destId="{E3FCEC12-83BB-4048-98B3-66C3B2A07FFB}" srcOrd="0" destOrd="0" presId="urn:microsoft.com/office/officeart/2005/8/layout/chevron2"/>
    <dgm:cxn modelId="{425D17A5-997E-415E-BB3E-B4DF20DB085F}" srcId="{300D6CDA-38BE-4993-A9AD-3CE3A900CE65}" destId="{9A2FC02B-BC7E-4A45-9B75-A0D6BADDE772}" srcOrd="1" destOrd="0" parTransId="{C9F8D64D-6337-45F2-B9F8-10364323E101}" sibTransId="{02AB22DB-C9C4-41B6-B307-7A6A8AE565E8}"/>
    <dgm:cxn modelId="{8253C195-0E01-49A7-AF9E-6F4DE978F7EE}" type="presParOf" srcId="{E1DF2C3C-8019-4AA0-89A2-7017DA3F30D0}" destId="{F6ED37D2-C5DD-4150-82AE-4BCEDD7BB4D9}" srcOrd="0" destOrd="0" presId="urn:microsoft.com/office/officeart/2005/8/layout/chevron2"/>
    <dgm:cxn modelId="{07D85EB9-4694-427C-88DC-A5F7F54FDE2A}" type="presParOf" srcId="{F6ED37D2-C5DD-4150-82AE-4BCEDD7BB4D9}" destId="{9D0638A9-A82D-45C8-9546-89C593ABD594}" srcOrd="0" destOrd="0" presId="urn:microsoft.com/office/officeart/2005/8/layout/chevron2"/>
    <dgm:cxn modelId="{DC6264BF-C7A7-4794-A5EB-831C2739765D}" type="presParOf" srcId="{F6ED37D2-C5DD-4150-82AE-4BCEDD7BB4D9}" destId="{E3FCEC12-83BB-4048-98B3-66C3B2A07FFB}" srcOrd="1" destOrd="0" presId="urn:microsoft.com/office/officeart/2005/8/layout/chevron2"/>
    <dgm:cxn modelId="{79BBEA04-8123-4F30-A2A4-D8B11083EC3F}" type="presParOf" srcId="{E1DF2C3C-8019-4AA0-89A2-7017DA3F30D0}" destId="{73A0446B-402C-4F04-A5DB-FBE4823D042E}" srcOrd="1" destOrd="0" presId="urn:microsoft.com/office/officeart/2005/8/layout/chevron2"/>
    <dgm:cxn modelId="{564704CE-5A80-481B-9A06-D28CF0D6737B}" type="presParOf" srcId="{E1DF2C3C-8019-4AA0-89A2-7017DA3F30D0}" destId="{8BA8288D-8392-4D30-89DB-6D2C1C9587CA}" srcOrd="2" destOrd="0" presId="urn:microsoft.com/office/officeart/2005/8/layout/chevron2"/>
    <dgm:cxn modelId="{B6D2D5BF-ED85-456B-9D81-019AC84D6BDF}" type="presParOf" srcId="{8BA8288D-8392-4D30-89DB-6D2C1C9587CA}" destId="{7C073948-A28C-4473-8EFB-926B986771DA}" srcOrd="0" destOrd="0" presId="urn:microsoft.com/office/officeart/2005/8/layout/chevron2"/>
    <dgm:cxn modelId="{F1EE1286-9C6F-4395-972D-8DFF579C4268}" type="presParOf" srcId="{8BA8288D-8392-4D30-89DB-6D2C1C9587CA}" destId="{C1BCF715-D114-4453-8EF1-37D8A3F7CB8E}" srcOrd="1" destOrd="0" presId="urn:microsoft.com/office/officeart/2005/8/layout/chevron2"/>
    <dgm:cxn modelId="{F99B1C56-0CF0-456D-9F77-18FC64851E88}" type="presParOf" srcId="{E1DF2C3C-8019-4AA0-89A2-7017DA3F30D0}" destId="{8F1A9EBB-666A-4959-8EE5-B56D968232F3}" srcOrd="3" destOrd="0" presId="urn:microsoft.com/office/officeart/2005/8/layout/chevron2"/>
    <dgm:cxn modelId="{C83A9FFF-F4D4-4142-8820-4FA8EE56754F}" type="presParOf" srcId="{E1DF2C3C-8019-4AA0-89A2-7017DA3F30D0}" destId="{118CFCCE-8284-4BD3-A3D0-02ED36EB9BDB}" srcOrd="4" destOrd="0" presId="urn:microsoft.com/office/officeart/2005/8/layout/chevron2"/>
    <dgm:cxn modelId="{BA960618-71B3-47C2-A52F-8968990F0347}" type="presParOf" srcId="{118CFCCE-8284-4BD3-A3D0-02ED36EB9BDB}" destId="{3B535708-78BC-42F2-81E6-D11BC7A0DB9A}" srcOrd="0" destOrd="0" presId="urn:microsoft.com/office/officeart/2005/8/layout/chevron2"/>
    <dgm:cxn modelId="{C7A9F7EF-EF31-4BFE-8338-F9485E8DFD40}" type="presParOf" srcId="{118CFCCE-8284-4BD3-A3D0-02ED36EB9BDB}" destId="{0D2C314D-2322-4366-AAD4-1C8D67E662AC}"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856FE7-4251-4331-9686-3D37E8333664}" type="doc">
      <dgm:prSet loTypeId="urn:microsoft.com/office/officeart/2005/8/layout/pyramid3" loCatId="pyramid" qsTypeId="urn:microsoft.com/office/officeart/2005/8/quickstyle/simple1" qsCatId="simple" csTypeId="urn:microsoft.com/office/officeart/2005/8/colors/accent1_2" csCatId="accent1" phldr="1"/>
      <dgm:spPr/>
    </dgm:pt>
    <dgm:pt modelId="{8ED21705-0A07-4FE5-946A-1A19822FBF3F}">
      <dgm:prSet phldrT="[Text]" custT="1"/>
      <dgm:spPr>
        <a:solidFill>
          <a:schemeClr val="accent5"/>
        </a:solidFill>
      </dgm:spPr>
      <dgm:t>
        <a:bodyPr/>
        <a:lstStyle/>
        <a:p>
          <a:r>
            <a:rPr lang="en-US" sz="2700" dirty="0">
              <a:solidFill>
                <a:schemeClr val="bg1"/>
              </a:solidFill>
            </a:rPr>
            <a:t>Minimum requirements screen</a:t>
          </a:r>
        </a:p>
      </dgm:t>
    </dgm:pt>
    <dgm:pt modelId="{390539BE-9DA6-44D4-A1FE-AF577DC85B5B}" type="parTrans" cxnId="{DA438D6B-DB04-4ECA-989A-4C4122839C1D}">
      <dgm:prSet/>
      <dgm:spPr/>
      <dgm:t>
        <a:bodyPr/>
        <a:lstStyle/>
        <a:p>
          <a:endParaRPr lang="en-US" sz="2700">
            <a:solidFill>
              <a:schemeClr val="bg1"/>
            </a:solidFill>
          </a:endParaRPr>
        </a:p>
      </dgm:t>
    </dgm:pt>
    <dgm:pt modelId="{EDFEE56A-9110-4AFA-B550-FC2BE95E0A14}" type="sibTrans" cxnId="{DA438D6B-DB04-4ECA-989A-4C4122839C1D}">
      <dgm:prSet/>
      <dgm:spPr/>
      <dgm:t>
        <a:bodyPr/>
        <a:lstStyle/>
        <a:p>
          <a:endParaRPr lang="en-US" sz="2700">
            <a:solidFill>
              <a:schemeClr val="bg1"/>
            </a:solidFill>
          </a:endParaRPr>
        </a:p>
      </dgm:t>
    </dgm:pt>
    <dgm:pt modelId="{85D778F2-B4BC-46B5-A372-17EBA10C2F5E}">
      <dgm:prSet phldrT="[Text]" custT="1"/>
      <dgm:spPr>
        <a:solidFill>
          <a:schemeClr val="accent3"/>
        </a:solidFill>
      </dgm:spPr>
      <dgm:t>
        <a:bodyPr/>
        <a:lstStyle/>
        <a:p>
          <a:r>
            <a:rPr lang="en-US" sz="2700" dirty="0">
              <a:solidFill>
                <a:schemeClr val="bg1"/>
              </a:solidFill>
            </a:rPr>
            <a:t>Interview</a:t>
          </a:r>
        </a:p>
      </dgm:t>
    </dgm:pt>
    <dgm:pt modelId="{0096697A-1BD8-44DD-8E04-A6676599DA61}" type="parTrans" cxnId="{FA5FF560-FA2E-43BE-93E6-192C6443F0FF}">
      <dgm:prSet/>
      <dgm:spPr/>
      <dgm:t>
        <a:bodyPr/>
        <a:lstStyle/>
        <a:p>
          <a:endParaRPr lang="en-US" sz="2700">
            <a:solidFill>
              <a:schemeClr val="bg1"/>
            </a:solidFill>
          </a:endParaRPr>
        </a:p>
      </dgm:t>
    </dgm:pt>
    <dgm:pt modelId="{71152FC3-15E1-474D-A6BD-CE677B20D968}" type="sibTrans" cxnId="{FA5FF560-FA2E-43BE-93E6-192C6443F0FF}">
      <dgm:prSet/>
      <dgm:spPr/>
      <dgm:t>
        <a:bodyPr/>
        <a:lstStyle/>
        <a:p>
          <a:endParaRPr lang="en-US" sz="2700">
            <a:solidFill>
              <a:schemeClr val="bg1"/>
            </a:solidFill>
          </a:endParaRPr>
        </a:p>
      </dgm:t>
    </dgm:pt>
    <dgm:pt modelId="{D6F70E33-4841-49D9-947A-4FB46337A3EE}">
      <dgm:prSet phldrT="[Text]" custT="1"/>
      <dgm:spPr>
        <a:solidFill>
          <a:schemeClr val="accent6"/>
        </a:solidFill>
      </dgm:spPr>
      <dgm:t>
        <a:bodyPr/>
        <a:lstStyle/>
        <a:p>
          <a:r>
            <a:rPr lang="en-US" sz="2700" dirty="0">
              <a:solidFill>
                <a:schemeClr val="bg1"/>
              </a:solidFill>
            </a:rPr>
            <a:t>Final verification</a:t>
          </a:r>
        </a:p>
      </dgm:t>
    </dgm:pt>
    <dgm:pt modelId="{252BC097-3B12-4B8C-B289-0C70F340158C}" type="parTrans" cxnId="{D57EFFF9-0C2D-4762-95E7-B94BC0E621F4}">
      <dgm:prSet/>
      <dgm:spPr/>
      <dgm:t>
        <a:bodyPr/>
        <a:lstStyle/>
        <a:p>
          <a:endParaRPr lang="en-US" sz="2700">
            <a:solidFill>
              <a:schemeClr val="bg1"/>
            </a:solidFill>
          </a:endParaRPr>
        </a:p>
      </dgm:t>
    </dgm:pt>
    <dgm:pt modelId="{835CFC9D-1FA3-4399-B485-7D22D77A06B7}" type="sibTrans" cxnId="{D57EFFF9-0C2D-4762-95E7-B94BC0E621F4}">
      <dgm:prSet/>
      <dgm:spPr/>
      <dgm:t>
        <a:bodyPr/>
        <a:lstStyle/>
        <a:p>
          <a:endParaRPr lang="en-US" sz="2700">
            <a:solidFill>
              <a:schemeClr val="bg1"/>
            </a:solidFill>
          </a:endParaRPr>
        </a:p>
      </dgm:t>
    </dgm:pt>
    <dgm:pt modelId="{1BE62A3A-24A2-4FD5-BB6F-B0ABA7C3CF47}">
      <dgm:prSet phldrT="[Text]" custT="1"/>
      <dgm:spPr>
        <a:solidFill>
          <a:schemeClr val="accent4"/>
        </a:solidFill>
      </dgm:spPr>
      <dgm:t>
        <a:bodyPr/>
        <a:lstStyle/>
        <a:p>
          <a:r>
            <a:rPr lang="en-US" sz="2700" dirty="0">
              <a:solidFill>
                <a:schemeClr val="bg1"/>
              </a:solidFill>
            </a:rPr>
            <a:t>Reference check &amp; </a:t>
          </a:r>
          <a:br>
            <a:rPr lang="en-US" sz="2700" dirty="0">
              <a:solidFill>
                <a:schemeClr val="bg1"/>
              </a:solidFill>
            </a:rPr>
          </a:br>
          <a:r>
            <a:rPr lang="en-US" sz="2700" dirty="0">
              <a:solidFill>
                <a:schemeClr val="bg1"/>
              </a:solidFill>
            </a:rPr>
            <a:t>Pre-screener</a:t>
          </a:r>
        </a:p>
      </dgm:t>
    </dgm:pt>
    <dgm:pt modelId="{159B62FC-CD91-41DA-929C-7E933BFA13A9}" type="parTrans" cxnId="{70DA37A2-AE36-4437-9A04-50F4E75E572F}">
      <dgm:prSet/>
      <dgm:spPr/>
      <dgm:t>
        <a:bodyPr/>
        <a:lstStyle/>
        <a:p>
          <a:endParaRPr lang="en-US" sz="2700">
            <a:solidFill>
              <a:schemeClr val="bg1"/>
            </a:solidFill>
          </a:endParaRPr>
        </a:p>
      </dgm:t>
    </dgm:pt>
    <dgm:pt modelId="{ECD68E7D-C244-4266-946E-9A772EDA25DD}" type="sibTrans" cxnId="{70DA37A2-AE36-4437-9A04-50F4E75E572F}">
      <dgm:prSet/>
      <dgm:spPr/>
      <dgm:t>
        <a:bodyPr/>
        <a:lstStyle/>
        <a:p>
          <a:endParaRPr lang="en-US" sz="2700">
            <a:solidFill>
              <a:schemeClr val="bg1"/>
            </a:solidFill>
          </a:endParaRPr>
        </a:p>
      </dgm:t>
    </dgm:pt>
    <dgm:pt modelId="{02C9FE34-8633-4C10-AC19-9566D2FC0FCE}">
      <dgm:prSet phldrT="[Text]" custT="1"/>
      <dgm:spPr>
        <a:solidFill>
          <a:schemeClr val="bg1"/>
        </a:solidFill>
      </dgm:spPr>
      <dgm:t>
        <a:bodyPr/>
        <a:lstStyle/>
        <a:p>
          <a:endParaRPr lang="en-US" sz="2700" dirty="0">
            <a:solidFill>
              <a:schemeClr val="bg1"/>
            </a:solidFill>
          </a:endParaRPr>
        </a:p>
      </dgm:t>
    </dgm:pt>
    <dgm:pt modelId="{08784ADF-50A0-48F4-9CBF-D52EAB0CD84A}" type="parTrans" cxnId="{53B0A6C0-6CFE-4FD5-AB4A-0992E7529C5F}">
      <dgm:prSet/>
      <dgm:spPr/>
      <dgm:t>
        <a:bodyPr/>
        <a:lstStyle/>
        <a:p>
          <a:endParaRPr lang="en-US" sz="2700"/>
        </a:p>
      </dgm:t>
    </dgm:pt>
    <dgm:pt modelId="{A3A039BA-7105-43DB-9010-08E25FE5391F}" type="sibTrans" cxnId="{53B0A6C0-6CFE-4FD5-AB4A-0992E7529C5F}">
      <dgm:prSet/>
      <dgm:spPr/>
      <dgm:t>
        <a:bodyPr/>
        <a:lstStyle/>
        <a:p>
          <a:endParaRPr lang="en-US" sz="2700"/>
        </a:p>
      </dgm:t>
    </dgm:pt>
    <dgm:pt modelId="{63A6D99D-4BAE-4700-A61F-08A3F53F4CAC}" type="pres">
      <dgm:prSet presAssocID="{41856FE7-4251-4331-9686-3D37E8333664}" presName="Name0" presStyleCnt="0">
        <dgm:presLayoutVars>
          <dgm:dir/>
          <dgm:animLvl val="lvl"/>
          <dgm:resizeHandles val="exact"/>
        </dgm:presLayoutVars>
      </dgm:prSet>
      <dgm:spPr/>
    </dgm:pt>
    <dgm:pt modelId="{9E69AEDF-FBD7-4C8A-80BA-324EC24016CE}" type="pres">
      <dgm:prSet presAssocID="{8ED21705-0A07-4FE5-946A-1A19822FBF3F}" presName="Name8" presStyleCnt="0"/>
      <dgm:spPr/>
    </dgm:pt>
    <dgm:pt modelId="{08C4DBA6-186B-4B8C-AF97-A6D2103F9028}" type="pres">
      <dgm:prSet presAssocID="{8ED21705-0A07-4FE5-946A-1A19822FBF3F}" presName="level" presStyleLbl="node1" presStyleIdx="0" presStyleCnt="5">
        <dgm:presLayoutVars>
          <dgm:chMax val="1"/>
          <dgm:bulletEnabled val="1"/>
        </dgm:presLayoutVars>
      </dgm:prSet>
      <dgm:spPr/>
    </dgm:pt>
    <dgm:pt modelId="{DF746BCE-204E-430F-9F8E-FC1AD99E9774}" type="pres">
      <dgm:prSet presAssocID="{8ED21705-0A07-4FE5-946A-1A19822FBF3F}" presName="levelTx" presStyleLbl="revTx" presStyleIdx="0" presStyleCnt="0">
        <dgm:presLayoutVars>
          <dgm:chMax val="1"/>
          <dgm:bulletEnabled val="1"/>
        </dgm:presLayoutVars>
      </dgm:prSet>
      <dgm:spPr/>
    </dgm:pt>
    <dgm:pt modelId="{4095069F-74AA-4B12-B47D-BD3AE3C63A2C}" type="pres">
      <dgm:prSet presAssocID="{1BE62A3A-24A2-4FD5-BB6F-B0ABA7C3CF47}" presName="Name8" presStyleCnt="0"/>
      <dgm:spPr/>
    </dgm:pt>
    <dgm:pt modelId="{7ED165E4-E956-4677-A4F1-B3388DB4F8B9}" type="pres">
      <dgm:prSet presAssocID="{1BE62A3A-24A2-4FD5-BB6F-B0ABA7C3CF47}" presName="level" presStyleLbl="node1" presStyleIdx="1" presStyleCnt="5">
        <dgm:presLayoutVars>
          <dgm:chMax val="1"/>
          <dgm:bulletEnabled val="1"/>
        </dgm:presLayoutVars>
      </dgm:prSet>
      <dgm:spPr/>
    </dgm:pt>
    <dgm:pt modelId="{B9380131-9866-480A-8BE4-502FA45823A4}" type="pres">
      <dgm:prSet presAssocID="{1BE62A3A-24A2-4FD5-BB6F-B0ABA7C3CF47}" presName="levelTx" presStyleLbl="revTx" presStyleIdx="0" presStyleCnt="0">
        <dgm:presLayoutVars>
          <dgm:chMax val="1"/>
          <dgm:bulletEnabled val="1"/>
        </dgm:presLayoutVars>
      </dgm:prSet>
      <dgm:spPr/>
    </dgm:pt>
    <dgm:pt modelId="{C4FE5D2C-F4CA-467B-A1E9-67C88B664659}" type="pres">
      <dgm:prSet presAssocID="{85D778F2-B4BC-46B5-A372-17EBA10C2F5E}" presName="Name8" presStyleCnt="0"/>
      <dgm:spPr/>
    </dgm:pt>
    <dgm:pt modelId="{0BBB5809-5F6D-4838-9846-81A142B5FE44}" type="pres">
      <dgm:prSet presAssocID="{85D778F2-B4BC-46B5-A372-17EBA10C2F5E}" presName="level" presStyleLbl="node1" presStyleIdx="2" presStyleCnt="5">
        <dgm:presLayoutVars>
          <dgm:chMax val="1"/>
          <dgm:bulletEnabled val="1"/>
        </dgm:presLayoutVars>
      </dgm:prSet>
      <dgm:spPr/>
    </dgm:pt>
    <dgm:pt modelId="{B869963D-212D-4736-9CB0-0ED7DD608827}" type="pres">
      <dgm:prSet presAssocID="{85D778F2-B4BC-46B5-A372-17EBA10C2F5E}" presName="levelTx" presStyleLbl="revTx" presStyleIdx="0" presStyleCnt="0">
        <dgm:presLayoutVars>
          <dgm:chMax val="1"/>
          <dgm:bulletEnabled val="1"/>
        </dgm:presLayoutVars>
      </dgm:prSet>
      <dgm:spPr/>
    </dgm:pt>
    <dgm:pt modelId="{8D30D16F-416F-4020-829D-9E7CF92DA3A9}" type="pres">
      <dgm:prSet presAssocID="{D6F70E33-4841-49D9-947A-4FB46337A3EE}" presName="Name8" presStyleCnt="0"/>
      <dgm:spPr/>
    </dgm:pt>
    <dgm:pt modelId="{58ADFA93-E09C-421D-A1C3-F8C0A2505FA2}" type="pres">
      <dgm:prSet presAssocID="{D6F70E33-4841-49D9-947A-4FB46337A3EE}" presName="level" presStyleLbl="node1" presStyleIdx="3" presStyleCnt="5">
        <dgm:presLayoutVars>
          <dgm:chMax val="1"/>
          <dgm:bulletEnabled val="1"/>
        </dgm:presLayoutVars>
      </dgm:prSet>
      <dgm:spPr/>
    </dgm:pt>
    <dgm:pt modelId="{6D71D55C-CBE8-4084-9932-BE2C6EFD7332}" type="pres">
      <dgm:prSet presAssocID="{D6F70E33-4841-49D9-947A-4FB46337A3EE}" presName="levelTx" presStyleLbl="revTx" presStyleIdx="0" presStyleCnt="0">
        <dgm:presLayoutVars>
          <dgm:chMax val="1"/>
          <dgm:bulletEnabled val="1"/>
        </dgm:presLayoutVars>
      </dgm:prSet>
      <dgm:spPr/>
    </dgm:pt>
    <dgm:pt modelId="{6EE5F7A5-2855-48FE-A962-A46943255136}" type="pres">
      <dgm:prSet presAssocID="{02C9FE34-8633-4C10-AC19-9566D2FC0FCE}" presName="Name8" presStyleCnt="0"/>
      <dgm:spPr/>
    </dgm:pt>
    <dgm:pt modelId="{7A4E304D-A292-4D04-883D-A2F1768D5EAE}" type="pres">
      <dgm:prSet presAssocID="{02C9FE34-8633-4C10-AC19-9566D2FC0FCE}" presName="level" presStyleLbl="node1" presStyleIdx="4" presStyleCnt="5">
        <dgm:presLayoutVars>
          <dgm:chMax val="1"/>
          <dgm:bulletEnabled val="1"/>
        </dgm:presLayoutVars>
      </dgm:prSet>
      <dgm:spPr/>
    </dgm:pt>
    <dgm:pt modelId="{61670934-0987-4387-A4E5-715B957C07B0}" type="pres">
      <dgm:prSet presAssocID="{02C9FE34-8633-4C10-AC19-9566D2FC0FCE}" presName="levelTx" presStyleLbl="revTx" presStyleIdx="0" presStyleCnt="0">
        <dgm:presLayoutVars>
          <dgm:chMax val="1"/>
          <dgm:bulletEnabled val="1"/>
        </dgm:presLayoutVars>
      </dgm:prSet>
      <dgm:spPr/>
    </dgm:pt>
  </dgm:ptLst>
  <dgm:cxnLst>
    <dgm:cxn modelId="{14B1BE08-3CF0-4B1F-9506-2A8BA1AF4B57}" type="presOf" srcId="{8ED21705-0A07-4FE5-946A-1A19822FBF3F}" destId="{DF746BCE-204E-430F-9F8E-FC1AD99E9774}" srcOrd="1" destOrd="0" presId="urn:microsoft.com/office/officeart/2005/8/layout/pyramid3"/>
    <dgm:cxn modelId="{B93ECF36-8B9B-42EB-94E0-7FF898220A97}" type="presOf" srcId="{85D778F2-B4BC-46B5-A372-17EBA10C2F5E}" destId="{0BBB5809-5F6D-4838-9846-81A142B5FE44}" srcOrd="0" destOrd="0" presId="urn:microsoft.com/office/officeart/2005/8/layout/pyramid3"/>
    <dgm:cxn modelId="{8FF8543B-A96F-4E8B-8C03-79C1471C955B}" type="presOf" srcId="{02C9FE34-8633-4C10-AC19-9566D2FC0FCE}" destId="{7A4E304D-A292-4D04-883D-A2F1768D5EAE}" srcOrd="0" destOrd="0" presId="urn:microsoft.com/office/officeart/2005/8/layout/pyramid3"/>
    <dgm:cxn modelId="{885B333C-CF79-4D7F-8840-0A445328B9F8}" type="presOf" srcId="{1BE62A3A-24A2-4FD5-BB6F-B0ABA7C3CF47}" destId="{7ED165E4-E956-4677-A4F1-B3388DB4F8B9}" srcOrd="0" destOrd="0" presId="urn:microsoft.com/office/officeart/2005/8/layout/pyramid3"/>
    <dgm:cxn modelId="{FA5FF560-FA2E-43BE-93E6-192C6443F0FF}" srcId="{41856FE7-4251-4331-9686-3D37E8333664}" destId="{85D778F2-B4BC-46B5-A372-17EBA10C2F5E}" srcOrd="2" destOrd="0" parTransId="{0096697A-1BD8-44DD-8E04-A6676599DA61}" sibTransId="{71152FC3-15E1-474D-A6BD-CE677B20D968}"/>
    <dgm:cxn modelId="{DA438D6B-DB04-4ECA-989A-4C4122839C1D}" srcId="{41856FE7-4251-4331-9686-3D37E8333664}" destId="{8ED21705-0A07-4FE5-946A-1A19822FBF3F}" srcOrd="0" destOrd="0" parTransId="{390539BE-9DA6-44D4-A1FE-AF577DC85B5B}" sibTransId="{EDFEE56A-9110-4AFA-B550-FC2BE95E0A14}"/>
    <dgm:cxn modelId="{1ED5C96F-D9CD-41EA-9DB8-F19EA0E8744F}" type="presOf" srcId="{D6F70E33-4841-49D9-947A-4FB46337A3EE}" destId="{58ADFA93-E09C-421D-A1C3-F8C0A2505FA2}" srcOrd="0" destOrd="0" presId="urn:microsoft.com/office/officeart/2005/8/layout/pyramid3"/>
    <dgm:cxn modelId="{70DA37A2-AE36-4437-9A04-50F4E75E572F}" srcId="{41856FE7-4251-4331-9686-3D37E8333664}" destId="{1BE62A3A-24A2-4FD5-BB6F-B0ABA7C3CF47}" srcOrd="1" destOrd="0" parTransId="{159B62FC-CD91-41DA-929C-7E933BFA13A9}" sibTransId="{ECD68E7D-C244-4266-946E-9A772EDA25DD}"/>
    <dgm:cxn modelId="{7853F8AE-DC6C-40F7-9B61-30CD53B4E238}" type="presOf" srcId="{41856FE7-4251-4331-9686-3D37E8333664}" destId="{63A6D99D-4BAE-4700-A61F-08A3F53F4CAC}" srcOrd="0" destOrd="0" presId="urn:microsoft.com/office/officeart/2005/8/layout/pyramid3"/>
    <dgm:cxn modelId="{53B0A6C0-6CFE-4FD5-AB4A-0992E7529C5F}" srcId="{41856FE7-4251-4331-9686-3D37E8333664}" destId="{02C9FE34-8633-4C10-AC19-9566D2FC0FCE}" srcOrd="4" destOrd="0" parTransId="{08784ADF-50A0-48F4-9CBF-D52EAB0CD84A}" sibTransId="{A3A039BA-7105-43DB-9010-08E25FE5391F}"/>
    <dgm:cxn modelId="{EA8A24D2-FBEE-43F1-8DFF-A7BCCA6DB385}" type="presOf" srcId="{85D778F2-B4BC-46B5-A372-17EBA10C2F5E}" destId="{B869963D-212D-4736-9CB0-0ED7DD608827}" srcOrd="1" destOrd="0" presId="urn:microsoft.com/office/officeart/2005/8/layout/pyramid3"/>
    <dgm:cxn modelId="{CE8522DE-A0B5-4B1B-ABA5-2DEEBC834F19}" type="presOf" srcId="{1BE62A3A-24A2-4FD5-BB6F-B0ABA7C3CF47}" destId="{B9380131-9866-480A-8BE4-502FA45823A4}" srcOrd="1" destOrd="0" presId="urn:microsoft.com/office/officeart/2005/8/layout/pyramid3"/>
    <dgm:cxn modelId="{D4E925DE-123E-4314-9E7A-BCF534184818}" type="presOf" srcId="{8ED21705-0A07-4FE5-946A-1A19822FBF3F}" destId="{08C4DBA6-186B-4B8C-AF97-A6D2103F9028}" srcOrd="0" destOrd="0" presId="urn:microsoft.com/office/officeart/2005/8/layout/pyramid3"/>
    <dgm:cxn modelId="{DB4D5EF0-A1C0-4E66-9E8F-D388E3597DBD}" type="presOf" srcId="{02C9FE34-8633-4C10-AC19-9566D2FC0FCE}" destId="{61670934-0987-4387-A4E5-715B957C07B0}" srcOrd="1" destOrd="0" presId="urn:microsoft.com/office/officeart/2005/8/layout/pyramid3"/>
    <dgm:cxn modelId="{941920F5-9099-4F40-AFA8-73793A4EAD88}" type="presOf" srcId="{D6F70E33-4841-49D9-947A-4FB46337A3EE}" destId="{6D71D55C-CBE8-4084-9932-BE2C6EFD7332}" srcOrd="1" destOrd="0" presId="urn:microsoft.com/office/officeart/2005/8/layout/pyramid3"/>
    <dgm:cxn modelId="{D57EFFF9-0C2D-4762-95E7-B94BC0E621F4}" srcId="{41856FE7-4251-4331-9686-3D37E8333664}" destId="{D6F70E33-4841-49D9-947A-4FB46337A3EE}" srcOrd="3" destOrd="0" parTransId="{252BC097-3B12-4B8C-B289-0C70F340158C}" sibTransId="{835CFC9D-1FA3-4399-B485-7D22D77A06B7}"/>
    <dgm:cxn modelId="{5B5FF62C-1B24-4EAF-A85E-A983F77DA60C}" type="presParOf" srcId="{63A6D99D-4BAE-4700-A61F-08A3F53F4CAC}" destId="{9E69AEDF-FBD7-4C8A-80BA-324EC24016CE}" srcOrd="0" destOrd="0" presId="urn:microsoft.com/office/officeart/2005/8/layout/pyramid3"/>
    <dgm:cxn modelId="{F14EFB78-EEDC-432D-B22C-01404EDD5424}" type="presParOf" srcId="{9E69AEDF-FBD7-4C8A-80BA-324EC24016CE}" destId="{08C4DBA6-186B-4B8C-AF97-A6D2103F9028}" srcOrd="0" destOrd="0" presId="urn:microsoft.com/office/officeart/2005/8/layout/pyramid3"/>
    <dgm:cxn modelId="{24540E73-4D2E-4436-B68A-8D0E213E25DE}" type="presParOf" srcId="{9E69AEDF-FBD7-4C8A-80BA-324EC24016CE}" destId="{DF746BCE-204E-430F-9F8E-FC1AD99E9774}" srcOrd="1" destOrd="0" presId="urn:microsoft.com/office/officeart/2005/8/layout/pyramid3"/>
    <dgm:cxn modelId="{D7E0AC63-F296-4538-8C92-523AE2E65C23}" type="presParOf" srcId="{63A6D99D-4BAE-4700-A61F-08A3F53F4CAC}" destId="{4095069F-74AA-4B12-B47D-BD3AE3C63A2C}" srcOrd="1" destOrd="0" presId="urn:microsoft.com/office/officeart/2005/8/layout/pyramid3"/>
    <dgm:cxn modelId="{E9906FB5-253E-4A32-9E31-596EB716F8AF}" type="presParOf" srcId="{4095069F-74AA-4B12-B47D-BD3AE3C63A2C}" destId="{7ED165E4-E956-4677-A4F1-B3388DB4F8B9}" srcOrd="0" destOrd="0" presId="urn:microsoft.com/office/officeart/2005/8/layout/pyramid3"/>
    <dgm:cxn modelId="{60C496AD-181F-43BA-8183-049C4DEFF555}" type="presParOf" srcId="{4095069F-74AA-4B12-B47D-BD3AE3C63A2C}" destId="{B9380131-9866-480A-8BE4-502FA45823A4}" srcOrd="1" destOrd="0" presId="urn:microsoft.com/office/officeart/2005/8/layout/pyramid3"/>
    <dgm:cxn modelId="{58EF9FA2-892B-4DE9-B4BF-F4FA30CCDA6F}" type="presParOf" srcId="{63A6D99D-4BAE-4700-A61F-08A3F53F4CAC}" destId="{C4FE5D2C-F4CA-467B-A1E9-67C88B664659}" srcOrd="2" destOrd="0" presId="urn:microsoft.com/office/officeart/2005/8/layout/pyramid3"/>
    <dgm:cxn modelId="{E17E6401-58E1-4292-AC07-9CDF3E1F6956}" type="presParOf" srcId="{C4FE5D2C-F4CA-467B-A1E9-67C88B664659}" destId="{0BBB5809-5F6D-4838-9846-81A142B5FE44}" srcOrd="0" destOrd="0" presId="urn:microsoft.com/office/officeart/2005/8/layout/pyramid3"/>
    <dgm:cxn modelId="{110C4318-BF94-4505-85EB-6655EFE0234E}" type="presParOf" srcId="{C4FE5D2C-F4CA-467B-A1E9-67C88B664659}" destId="{B869963D-212D-4736-9CB0-0ED7DD608827}" srcOrd="1" destOrd="0" presId="urn:microsoft.com/office/officeart/2005/8/layout/pyramid3"/>
    <dgm:cxn modelId="{3CB842A7-243A-41B9-8DFD-9B1F8FBADEED}" type="presParOf" srcId="{63A6D99D-4BAE-4700-A61F-08A3F53F4CAC}" destId="{8D30D16F-416F-4020-829D-9E7CF92DA3A9}" srcOrd="3" destOrd="0" presId="urn:microsoft.com/office/officeart/2005/8/layout/pyramid3"/>
    <dgm:cxn modelId="{CA59FBE2-167A-4D9C-AE7B-F442C0D277C4}" type="presParOf" srcId="{8D30D16F-416F-4020-829D-9E7CF92DA3A9}" destId="{58ADFA93-E09C-421D-A1C3-F8C0A2505FA2}" srcOrd="0" destOrd="0" presId="urn:microsoft.com/office/officeart/2005/8/layout/pyramid3"/>
    <dgm:cxn modelId="{74E32B46-16FA-49A7-956B-EDC39BE9A7B3}" type="presParOf" srcId="{8D30D16F-416F-4020-829D-9E7CF92DA3A9}" destId="{6D71D55C-CBE8-4084-9932-BE2C6EFD7332}" srcOrd="1" destOrd="0" presId="urn:microsoft.com/office/officeart/2005/8/layout/pyramid3"/>
    <dgm:cxn modelId="{3F19A794-BB9B-41E4-93F9-F147197EDA90}" type="presParOf" srcId="{63A6D99D-4BAE-4700-A61F-08A3F53F4CAC}" destId="{6EE5F7A5-2855-48FE-A962-A46943255136}" srcOrd="4" destOrd="0" presId="urn:microsoft.com/office/officeart/2005/8/layout/pyramid3"/>
    <dgm:cxn modelId="{39FADE5C-F8C4-4830-B2B3-22A87800AB12}" type="presParOf" srcId="{6EE5F7A5-2855-48FE-A962-A46943255136}" destId="{7A4E304D-A292-4D04-883D-A2F1768D5EAE}" srcOrd="0" destOrd="0" presId="urn:microsoft.com/office/officeart/2005/8/layout/pyramid3"/>
    <dgm:cxn modelId="{8941A086-EB5D-4098-9259-624AB666C484}" type="presParOf" srcId="{6EE5F7A5-2855-48FE-A962-A46943255136}" destId="{61670934-0987-4387-A4E5-715B957C07B0}" srcOrd="1" destOrd="0" presId="urn:microsoft.com/office/officeart/2005/8/layout/pyramid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2AF582-2B1F-43D9-A12E-5D86C7E9B3CB}"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US"/>
        </a:p>
      </dgm:t>
    </dgm:pt>
    <dgm:pt modelId="{F270AF98-A132-479F-8D47-6C9551CF4206}">
      <dgm:prSet phldrT="[Text]"/>
      <dgm:spPr/>
      <dgm:t>
        <a:bodyPr/>
        <a:lstStyle/>
        <a:p>
          <a:r>
            <a:rPr lang="en-US" dirty="0"/>
            <a:t>Workforce Planning</a:t>
          </a:r>
        </a:p>
      </dgm:t>
    </dgm:pt>
    <dgm:pt modelId="{A625BE8D-4A13-49A6-B914-C5F4308065C6}" type="parTrans" cxnId="{D5851984-981F-4D90-87B3-0280B0C22D06}">
      <dgm:prSet/>
      <dgm:spPr/>
      <dgm:t>
        <a:bodyPr/>
        <a:lstStyle/>
        <a:p>
          <a:endParaRPr lang="en-US"/>
        </a:p>
      </dgm:t>
    </dgm:pt>
    <dgm:pt modelId="{FA6A84BF-2A21-4D59-B708-AF4029ED8082}" type="sibTrans" cxnId="{D5851984-981F-4D90-87B3-0280B0C22D06}">
      <dgm:prSet/>
      <dgm:spPr/>
      <dgm:t>
        <a:bodyPr/>
        <a:lstStyle/>
        <a:p>
          <a:endParaRPr lang="en-US"/>
        </a:p>
      </dgm:t>
    </dgm:pt>
    <dgm:pt modelId="{B14BAAE5-7BEA-4C3B-AE95-02F926A1B395}">
      <dgm:prSet phldrT="[Text]"/>
      <dgm:spPr/>
      <dgm:t>
        <a:bodyPr/>
        <a:lstStyle/>
        <a:p>
          <a:r>
            <a:rPr lang="en-US" dirty="0"/>
            <a:t>HR Branding</a:t>
          </a:r>
        </a:p>
      </dgm:t>
    </dgm:pt>
    <dgm:pt modelId="{5A56A6B0-45E9-4896-BA1D-4525AFC3C261}" type="parTrans" cxnId="{AE82C092-0F78-4100-A380-3A8C5268B20F}">
      <dgm:prSet/>
      <dgm:spPr/>
      <dgm:t>
        <a:bodyPr/>
        <a:lstStyle/>
        <a:p>
          <a:endParaRPr lang="en-US"/>
        </a:p>
      </dgm:t>
    </dgm:pt>
    <dgm:pt modelId="{06022FD3-B127-4B8B-AF42-016937C6AC83}" type="sibTrans" cxnId="{AE82C092-0F78-4100-A380-3A8C5268B20F}">
      <dgm:prSet/>
      <dgm:spPr/>
      <dgm:t>
        <a:bodyPr/>
        <a:lstStyle/>
        <a:p>
          <a:endParaRPr lang="en-US"/>
        </a:p>
      </dgm:t>
    </dgm:pt>
    <dgm:pt modelId="{659570AB-7083-4051-9763-B6A9EE380567}">
      <dgm:prSet phldrT="[Text]"/>
      <dgm:spPr/>
      <dgm:t>
        <a:bodyPr/>
        <a:lstStyle/>
        <a:p>
          <a:r>
            <a:rPr lang="en-US" dirty="0"/>
            <a:t>Sourcing &amp; Recruiting</a:t>
          </a:r>
        </a:p>
      </dgm:t>
    </dgm:pt>
    <dgm:pt modelId="{49E0BF4B-4B9A-4013-8331-F466610A5892}" type="parTrans" cxnId="{E836C91F-2B1D-4DFF-8EC7-6325FE17562B}">
      <dgm:prSet/>
      <dgm:spPr/>
      <dgm:t>
        <a:bodyPr/>
        <a:lstStyle/>
        <a:p>
          <a:endParaRPr lang="en-US"/>
        </a:p>
      </dgm:t>
    </dgm:pt>
    <dgm:pt modelId="{CBFB39E0-71AE-4015-A49B-39C6803B5765}" type="sibTrans" cxnId="{E836C91F-2B1D-4DFF-8EC7-6325FE17562B}">
      <dgm:prSet/>
      <dgm:spPr/>
      <dgm:t>
        <a:bodyPr/>
        <a:lstStyle/>
        <a:p>
          <a:endParaRPr lang="en-US"/>
        </a:p>
      </dgm:t>
    </dgm:pt>
    <dgm:pt modelId="{52563192-12AC-4CF2-8F57-3FB6051A28F9}">
      <dgm:prSet phldrT="[Text]"/>
      <dgm:spPr/>
      <dgm:t>
        <a:bodyPr/>
        <a:lstStyle/>
        <a:p>
          <a:r>
            <a:rPr lang="en-US" dirty="0"/>
            <a:t>Selection &amp; Placement</a:t>
          </a:r>
        </a:p>
      </dgm:t>
    </dgm:pt>
    <dgm:pt modelId="{0A709934-8435-4F44-8194-2E012D16029A}" type="parTrans" cxnId="{F2A1811C-27E9-4836-97F8-7ABD1D0AAC2C}">
      <dgm:prSet/>
      <dgm:spPr/>
      <dgm:t>
        <a:bodyPr/>
        <a:lstStyle/>
        <a:p>
          <a:endParaRPr lang="en-US"/>
        </a:p>
      </dgm:t>
    </dgm:pt>
    <dgm:pt modelId="{1B5AD727-2729-427D-92DB-64ECD336F7D7}" type="sibTrans" cxnId="{F2A1811C-27E9-4836-97F8-7ABD1D0AAC2C}">
      <dgm:prSet/>
      <dgm:spPr/>
      <dgm:t>
        <a:bodyPr/>
        <a:lstStyle/>
        <a:p>
          <a:endParaRPr lang="en-US"/>
        </a:p>
      </dgm:t>
    </dgm:pt>
    <dgm:pt modelId="{2C944856-3C2B-41B3-8CC9-2984D3CCF422}" type="pres">
      <dgm:prSet presAssocID="{8B2AF582-2B1F-43D9-A12E-5D86C7E9B3CB}" presName="Name0" presStyleCnt="0">
        <dgm:presLayoutVars>
          <dgm:dir/>
          <dgm:resizeHandles val="exact"/>
        </dgm:presLayoutVars>
      </dgm:prSet>
      <dgm:spPr/>
    </dgm:pt>
    <dgm:pt modelId="{2EE56523-E737-44D4-9F41-44C28C45B842}" type="pres">
      <dgm:prSet presAssocID="{F270AF98-A132-479F-8D47-6C9551CF4206}" presName="compNode" presStyleCnt="0"/>
      <dgm:spPr/>
    </dgm:pt>
    <dgm:pt modelId="{5640A33F-7BDB-47A6-A34D-25AEEFB319FC}" type="pres">
      <dgm:prSet presAssocID="{F270AF98-A132-479F-8D47-6C9551CF4206}" presName="pictRect" presStyleLbl="node1" presStyleIdx="0" presStyleCnt="4"/>
      <dgm:spPr>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3000" b="-23000"/>
          </a:stretch>
        </a:blipFill>
      </dgm:spPr>
      <dgm:extLst>
        <a:ext uri="{E40237B7-FDA0-4F09-8148-C483321AD2D9}">
          <dgm14:cNvPr xmlns:dgm14="http://schemas.microsoft.com/office/drawing/2010/diagram" id="0" name="" descr="Tic Tac Toe with solid fill"/>
        </a:ext>
      </dgm:extLst>
    </dgm:pt>
    <dgm:pt modelId="{4DC22458-03A2-4BF1-AC9B-EDC4A3AE5CA4}" type="pres">
      <dgm:prSet presAssocID="{F270AF98-A132-479F-8D47-6C9551CF4206}" presName="textRect" presStyleLbl="revTx" presStyleIdx="0" presStyleCnt="4">
        <dgm:presLayoutVars>
          <dgm:bulletEnabled val="1"/>
        </dgm:presLayoutVars>
      </dgm:prSet>
      <dgm:spPr/>
    </dgm:pt>
    <dgm:pt modelId="{F078616D-9A1C-4BC9-A1B0-0AF312B161C4}" type="pres">
      <dgm:prSet presAssocID="{FA6A84BF-2A21-4D59-B708-AF4029ED8082}" presName="sibTrans" presStyleLbl="sibTrans2D1" presStyleIdx="0" presStyleCnt="0"/>
      <dgm:spPr/>
    </dgm:pt>
    <dgm:pt modelId="{E00582CB-F31D-4D14-B4FA-4A69A7C28D90}" type="pres">
      <dgm:prSet presAssocID="{B14BAAE5-7BEA-4C3B-AE95-02F926A1B395}" presName="compNode" presStyleCnt="0"/>
      <dgm:spPr/>
    </dgm:pt>
    <dgm:pt modelId="{D3718F9F-3C3A-48C6-8E75-FDADBE48DFD4}" type="pres">
      <dgm:prSet presAssocID="{B14BAAE5-7BEA-4C3B-AE95-02F926A1B395}" presName="pictRect" presStyleLbl="node1" presStyleIdx="1" presStyleCnt="4"/>
      <dgm:spPr>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3000" b="-23000"/>
          </a:stretch>
        </a:blipFill>
      </dgm:spPr>
      <dgm:extLst>
        <a:ext uri="{E40237B7-FDA0-4F09-8148-C483321AD2D9}">
          <dgm14:cNvPr xmlns:dgm14="http://schemas.microsoft.com/office/drawing/2010/diagram" id="0" name="" descr="Badge Tm with solid fill"/>
        </a:ext>
      </dgm:extLst>
    </dgm:pt>
    <dgm:pt modelId="{4B187C0A-185D-4282-BE6F-D67226AB3C2C}" type="pres">
      <dgm:prSet presAssocID="{B14BAAE5-7BEA-4C3B-AE95-02F926A1B395}" presName="textRect" presStyleLbl="revTx" presStyleIdx="1" presStyleCnt="4">
        <dgm:presLayoutVars>
          <dgm:bulletEnabled val="1"/>
        </dgm:presLayoutVars>
      </dgm:prSet>
      <dgm:spPr/>
    </dgm:pt>
    <dgm:pt modelId="{9321D781-4AC1-4305-84D6-3C9B7ED29D51}" type="pres">
      <dgm:prSet presAssocID="{06022FD3-B127-4B8B-AF42-016937C6AC83}" presName="sibTrans" presStyleLbl="sibTrans2D1" presStyleIdx="0" presStyleCnt="0"/>
      <dgm:spPr/>
    </dgm:pt>
    <dgm:pt modelId="{7DA8A4CC-596E-45FF-8BE0-38682F4271BF}" type="pres">
      <dgm:prSet presAssocID="{659570AB-7083-4051-9763-B6A9EE380567}" presName="compNode" presStyleCnt="0"/>
      <dgm:spPr/>
    </dgm:pt>
    <dgm:pt modelId="{E4D3114A-CD92-4E02-8300-2842DBE616B3}" type="pres">
      <dgm:prSet presAssocID="{659570AB-7083-4051-9763-B6A9EE380567}" presName="pictRect" presStyleLbl="node1" presStyleIdx="2" presStyleCnt="4"/>
      <dgm:spPr>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3000" b="-23000"/>
          </a:stretch>
        </a:blipFill>
      </dgm:spPr>
      <dgm:extLst>
        <a:ext uri="{E40237B7-FDA0-4F09-8148-C483321AD2D9}">
          <dgm14:cNvPr xmlns:dgm14="http://schemas.microsoft.com/office/drawing/2010/diagram" id="0" name="" descr="Handshake with solid fill"/>
        </a:ext>
      </dgm:extLst>
    </dgm:pt>
    <dgm:pt modelId="{DBC77898-0CAE-4D12-AFAF-4F53B0CE3004}" type="pres">
      <dgm:prSet presAssocID="{659570AB-7083-4051-9763-B6A9EE380567}" presName="textRect" presStyleLbl="revTx" presStyleIdx="2" presStyleCnt="4">
        <dgm:presLayoutVars>
          <dgm:bulletEnabled val="1"/>
        </dgm:presLayoutVars>
      </dgm:prSet>
      <dgm:spPr/>
    </dgm:pt>
    <dgm:pt modelId="{AE8B18DA-B44C-47EC-80F0-A85AF4AE8F70}" type="pres">
      <dgm:prSet presAssocID="{CBFB39E0-71AE-4015-A49B-39C6803B5765}" presName="sibTrans" presStyleLbl="sibTrans2D1" presStyleIdx="0" presStyleCnt="0"/>
      <dgm:spPr/>
    </dgm:pt>
    <dgm:pt modelId="{EE3BA8F4-3613-46E3-8B38-A224E4B8AF80}" type="pres">
      <dgm:prSet presAssocID="{52563192-12AC-4CF2-8F57-3FB6051A28F9}" presName="compNode" presStyleCnt="0"/>
      <dgm:spPr/>
    </dgm:pt>
    <dgm:pt modelId="{99E24A62-77BB-4972-8B04-AF98258E4359}" type="pres">
      <dgm:prSet presAssocID="{52563192-12AC-4CF2-8F57-3FB6051A28F9}" presName="pictRect" presStyleLbl="node1" presStyleIdx="3" presStyleCnt="4"/>
      <dgm:spPr>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23000" b="-23000"/>
          </a:stretch>
        </a:blipFill>
      </dgm:spPr>
      <dgm:extLst>
        <a:ext uri="{E40237B7-FDA0-4F09-8148-C483321AD2D9}">
          <dgm14:cNvPr xmlns:dgm14="http://schemas.microsoft.com/office/drawing/2010/diagram" id="0" name="" descr="Checklist with solid fill"/>
        </a:ext>
      </dgm:extLst>
    </dgm:pt>
    <dgm:pt modelId="{3644DF23-B17F-4002-A38C-F2CDCAE865E6}" type="pres">
      <dgm:prSet presAssocID="{52563192-12AC-4CF2-8F57-3FB6051A28F9}" presName="textRect" presStyleLbl="revTx" presStyleIdx="3" presStyleCnt="4">
        <dgm:presLayoutVars>
          <dgm:bulletEnabled val="1"/>
        </dgm:presLayoutVars>
      </dgm:prSet>
      <dgm:spPr/>
    </dgm:pt>
  </dgm:ptLst>
  <dgm:cxnLst>
    <dgm:cxn modelId="{3ACBC612-45D5-435B-91FA-CF2AE2AABC48}" type="presOf" srcId="{B14BAAE5-7BEA-4C3B-AE95-02F926A1B395}" destId="{4B187C0A-185D-4282-BE6F-D67226AB3C2C}" srcOrd="0" destOrd="0" presId="urn:microsoft.com/office/officeart/2005/8/layout/pList1"/>
    <dgm:cxn modelId="{F2A1811C-27E9-4836-97F8-7ABD1D0AAC2C}" srcId="{8B2AF582-2B1F-43D9-A12E-5D86C7E9B3CB}" destId="{52563192-12AC-4CF2-8F57-3FB6051A28F9}" srcOrd="3" destOrd="0" parTransId="{0A709934-8435-4F44-8194-2E012D16029A}" sibTransId="{1B5AD727-2729-427D-92DB-64ECD336F7D7}"/>
    <dgm:cxn modelId="{E836C91F-2B1D-4DFF-8EC7-6325FE17562B}" srcId="{8B2AF582-2B1F-43D9-A12E-5D86C7E9B3CB}" destId="{659570AB-7083-4051-9763-B6A9EE380567}" srcOrd="2" destOrd="0" parTransId="{49E0BF4B-4B9A-4013-8331-F466610A5892}" sibTransId="{CBFB39E0-71AE-4015-A49B-39C6803B5765}"/>
    <dgm:cxn modelId="{9A4A3330-E7DC-44C2-8643-F9707417A886}" type="presOf" srcId="{06022FD3-B127-4B8B-AF42-016937C6AC83}" destId="{9321D781-4AC1-4305-84D6-3C9B7ED29D51}" srcOrd="0" destOrd="0" presId="urn:microsoft.com/office/officeart/2005/8/layout/pList1"/>
    <dgm:cxn modelId="{CC6FF33F-C4BC-4EED-9941-6B4C82F0A75C}" type="presOf" srcId="{8B2AF582-2B1F-43D9-A12E-5D86C7E9B3CB}" destId="{2C944856-3C2B-41B3-8CC9-2984D3CCF422}" srcOrd="0" destOrd="0" presId="urn:microsoft.com/office/officeart/2005/8/layout/pList1"/>
    <dgm:cxn modelId="{CF54CF63-F352-49E0-B5FE-DB34CA44DCA7}" type="presOf" srcId="{F270AF98-A132-479F-8D47-6C9551CF4206}" destId="{4DC22458-03A2-4BF1-AC9B-EDC4A3AE5CA4}" srcOrd="0" destOrd="0" presId="urn:microsoft.com/office/officeart/2005/8/layout/pList1"/>
    <dgm:cxn modelId="{B0B1887C-7E42-4D0F-810B-8ED07052596D}" type="presOf" srcId="{CBFB39E0-71AE-4015-A49B-39C6803B5765}" destId="{AE8B18DA-B44C-47EC-80F0-A85AF4AE8F70}" srcOrd="0" destOrd="0" presId="urn:microsoft.com/office/officeart/2005/8/layout/pList1"/>
    <dgm:cxn modelId="{D5851984-981F-4D90-87B3-0280B0C22D06}" srcId="{8B2AF582-2B1F-43D9-A12E-5D86C7E9B3CB}" destId="{F270AF98-A132-479F-8D47-6C9551CF4206}" srcOrd="0" destOrd="0" parTransId="{A625BE8D-4A13-49A6-B914-C5F4308065C6}" sibTransId="{FA6A84BF-2A21-4D59-B708-AF4029ED8082}"/>
    <dgm:cxn modelId="{AE82C092-0F78-4100-A380-3A8C5268B20F}" srcId="{8B2AF582-2B1F-43D9-A12E-5D86C7E9B3CB}" destId="{B14BAAE5-7BEA-4C3B-AE95-02F926A1B395}" srcOrd="1" destOrd="0" parTransId="{5A56A6B0-45E9-4896-BA1D-4525AFC3C261}" sibTransId="{06022FD3-B127-4B8B-AF42-016937C6AC83}"/>
    <dgm:cxn modelId="{AB7077A6-3BC0-4D76-89FC-DCD2BC8D9A6D}" type="presOf" srcId="{52563192-12AC-4CF2-8F57-3FB6051A28F9}" destId="{3644DF23-B17F-4002-A38C-F2CDCAE865E6}" srcOrd="0" destOrd="0" presId="urn:microsoft.com/office/officeart/2005/8/layout/pList1"/>
    <dgm:cxn modelId="{F4B340A9-08B2-4DE3-87EB-36D4B6801E44}" type="presOf" srcId="{659570AB-7083-4051-9763-B6A9EE380567}" destId="{DBC77898-0CAE-4D12-AFAF-4F53B0CE3004}" srcOrd="0" destOrd="0" presId="urn:microsoft.com/office/officeart/2005/8/layout/pList1"/>
    <dgm:cxn modelId="{EA7247F3-8161-4720-B86F-6F9C1237B873}" type="presOf" srcId="{FA6A84BF-2A21-4D59-B708-AF4029ED8082}" destId="{F078616D-9A1C-4BC9-A1B0-0AF312B161C4}" srcOrd="0" destOrd="0" presId="urn:microsoft.com/office/officeart/2005/8/layout/pList1"/>
    <dgm:cxn modelId="{6C2D999D-3C41-49A5-B52B-7CB5E92DC185}" type="presParOf" srcId="{2C944856-3C2B-41B3-8CC9-2984D3CCF422}" destId="{2EE56523-E737-44D4-9F41-44C28C45B842}" srcOrd="0" destOrd="0" presId="urn:microsoft.com/office/officeart/2005/8/layout/pList1"/>
    <dgm:cxn modelId="{998DD782-7804-426D-A5F6-795E6B065C9D}" type="presParOf" srcId="{2EE56523-E737-44D4-9F41-44C28C45B842}" destId="{5640A33F-7BDB-47A6-A34D-25AEEFB319FC}" srcOrd="0" destOrd="0" presId="urn:microsoft.com/office/officeart/2005/8/layout/pList1"/>
    <dgm:cxn modelId="{46FFC995-44E3-45BC-9804-AA9EFF713B2F}" type="presParOf" srcId="{2EE56523-E737-44D4-9F41-44C28C45B842}" destId="{4DC22458-03A2-4BF1-AC9B-EDC4A3AE5CA4}" srcOrd="1" destOrd="0" presId="urn:microsoft.com/office/officeart/2005/8/layout/pList1"/>
    <dgm:cxn modelId="{BD04D007-6A47-4E81-AA3E-B7F793938819}" type="presParOf" srcId="{2C944856-3C2B-41B3-8CC9-2984D3CCF422}" destId="{F078616D-9A1C-4BC9-A1B0-0AF312B161C4}" srcOrd="1" destOrd="0" presId="urn:microsoft.com/office/officeart/2005/8/layout/pList1"/>
    <dgm:cxn modelId="{051061BF-B2EC-4EB4-A577-94F138FEB7E4}" type="presParOf" srcId="{2C944856-3C2B-41B3-8CC9-2984D3CCF422}" destId="{E00582CB-F31D-4D14-B4FA-4A69A7C28D90}" srcOrd="2" destOrd="0" presId="urn:microsoft.com/office/officeart/2005/8/layout/pList1"/>
    <dgm:cxn modelId="{CD6F4B94-C879-4DA2-8429-ED9287D0A7AD}" type="presParOf" srcId="{E00582CB-F31D-4D14-B4FA-4A69A7C28D90}" destId="{D3718F9F-3C3A-48C6-8E75-FDADBE48DFD4}" srcOrd="0" destOrd="0" presId="urn:microsoft.com/office/officeart/2005/8/layout/pList1"/>
    <dgm:cxn modelId="{65E2C27F-E576-4051-9D51-B4BC737B54C5}" type="presParOf" srcId="{E00582CB-F31D-4D14-B4FA-4A69A7C28D90}" destId="{4B187C0A-185D-4282-BE6F-D67226AB3C2C}" srcOrd="1" destOrd="0" presId="urn:microsoft.com/office/officeart/2005/8/layout/pList1"/>
    <dgm:cxn modelId="{71DD8397-FF73-4FC5-995C-1FF2D2B950E5}" type="presParOf" srcId="{2C944856-3C2B-41B3-8CC9-2984D3CCF422}" destId="{9321D781-4AC1-4305-84D6-3C9B7ED29D51}" srcOrd="3" destOrd="0" presId="urn:microsoft.com/office/officeart/2005/8/layout/pList1"/>
    <dgm:cxn modelId="{8A5CA221-3495-4267-982E-B4AC3F748C80}" type="presParOf" srcId="{2C944856-3C2B-41B3-8CC9-2984D3CCF422}" destId="{7DA8A4CC-596E-45FF-8BE0-38682F4271BF}" srcOrd="4" destOrd="0" presId="urn:microsoft.com/office/officeart/2005/8/layout/pList1"/>
    <dgm:cxn modelId="{94E66A23-0EBF-473E-B29D-D70247029B06}" type="presParOf" srcId="{7DA8A4CC-596E-45FF-8BE0-38682F4271BF}" destId="{E4D3114A-CD92-4E02-8300-2842DBE616B3}" srcOrd="0" destOrd="0" presId="urn:microsoft.com/office/officeart/2005/8/layout/pList1"/>
    <dgm:cxn modelId="{AACFC85C-9AB9-4E8C-88D3-ED9781C121E7}" type="presParOf" srcId="{7DA8A4CC-596E-45FF-8BE0-38682F4271BF}" destId="{DBC77898-0CAE-4D12-AFAF-4F53B0CE3004}" srcOrd="1" destOrd="0" presId="urn:microsoft.com/office/officeart/2005/8/layout/pList1"/>
    <dgm:cxn modelId="{5E051288-60BE-4CF1-A4FC-4D064CD1FA76}" type="presParOf" srcId="{2C944856-3C2B-41B3-8CC9-2984D3CCF422}" destId="{AE8B18DA-B44C-47EC-80F0-A85AF4AE8F70}" srcOrd="5" destOrd="0" presId="urn:microsoft.com/office/officeart/2005/8/layout/pList1"/>
    <dgm:cxn modelId="{66498EDC-D943-4FE7-9745-126BB5C0EEB9}" type="presParOf" srcId="{2C944856-3C2B-41B3-8CC9-2984D3CCF422}" destId="{EE3BA8F4-3613-46E3-8B38-A224E4B8AF80}" srcOrd="6" destOrd="0" presId="urn:microsoft.com/office/officeart/2005/8/layout/pList1"/>
    <dgm:cxn modelId="{48FC8333-77A4-46F4-8696-4534A48CCA2F}" type="presParOf" srcId="{EE3BA8F4-3613-46E3-8B38-A224E4B8AF80}" destId="{99E24A62-77BB-4972-8B04-AF98258E4359}" srcOrd="0" destOrd="0" presId="urn:microsoft.com/office/officeart/2005/8/layout/pList1"/>
    <dgm:cxn modelId="{C554DE30-3A88-4D2B-A2BC-154632A5E0C1}" type="presParOf" srcId="{EE3BA8F4-3613-46E3-8B38-A224E4B8AF80}" destId="{3644DF23-B17F-4002-A38C-F2CDCAE865E6}" srcOrd="1" destOrd="0" presId="urn:microsoft.com/office/officeart/2005/8/layout/p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40A33F-7BDB-47A6-A34D-25AEEFB319FC}">
      <dsp:nvSpPr>
        <dsp:cNvPr id="0" name=""/>
        <dsp:cNvSpPr/>
      </dsp:nvSpPr>
      <dsp:spPr>
        <a:xfrm>
          <a:off x="304066" y="556"/>
          <a:ext cx="1959307" cy="13499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3000" b="-23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C22458-03A2-4BF1-AC9B-EDC4A3AE5CA4}">
      <dsp:nvSpPr>
        <dsp:cNvPr id="0" name=""/>
        <dsp:cNvSpPr/>
      </dsp:nvSpPr>
      <dsp:spPr>
        <a:xfrm>
          <a:off x="304066" y="1350518"/>
          <a:ext cx="1959307" cy="726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kern="1200" dirty="0"/>
            <a:t>Workforce Planning</a:t>
          </a:r>
        </a:p>
      </dsp:txBody>
      <dsp:txXfrm>
        <a:off x="304066" y="1350518"/>
        <a:ext cx="1959307" cy="726902"/>
      </dsp:txXfrm>
    </dsp:sp>
    <dsp:sp modelId="{D3718F9F-3C3A-48C6-8E75-FDADBE48DFD4}">
      <dsp:nvSpPr>
        <dsp:cNvPr id="0" name=""/>
        <dsp:cNvSpPr/>
      </dsp:nvSpPr>
      <dsp:spPr>
        <a:xfrm>
          <a:off x="2459387" y="556"/>
          <a:ext cx="1959307" cy="13499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3000" b="-23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187C0A-185D-4282-BE6F-D67226AB3C2C}">
      <dsp:nvSpPr>
        <dsp:cNvPr id="0" name=""/>
        <dsp:cNvSpPr/>
      </dsp:nvSpPr>
      <dsp:spPr>
        <a:xfrm>
          <a:off x="2459387" y="1350518"/>
          <a:ext cx="1959307" cy="726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kern="1200" dirty="0"/>
            <a:t>HR Branding</a:t>
          </a:r>
        </a:p>
      </dsp:txBody>
      <dsp:txXfrm>
        <a:off x="2459387" y="1350518"/>
        <a:ext cx="1959307" cy="726902"/>
      </dsp:txXfrm>
    </dsp:sp>
    <dsp:sp modelId="{E4D3114A-CD92-4E02-8300-2842DBE616B3}">
      <dsp:nvSpPr>
        <dsp:cNvPr id="0" name=""/>
        <dsp:cNvSpPr/>
      </dsp:nvSpPr>
      <dsp:spPr>
        <a:xfrm>
          <a:off x="304066" y="2273352"/>
          <a:ext cx="1959307" cy="13499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3000" b="-23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C77898-0CAE-4D12-AFAF-4F53B0CE3004}">
      <dsp:nvSpPr>
        <dsp:cNvPr id="0" name=""/>
        <dsp:cNvSpPr/>
      </dsp:nvSpPr>
      <dsp:spPr>
        <a:xfrm>
          <a:off x="304066" y="3623314"/>
          <a:ext cx="1959307" cy="726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kern="1200" dirty="0"/>
            <a:t>Sourcing &amp; Recruiting</a:t>
          </a:r>
        </a:p>
      </dsp:txBody>
      <dsp:txXfrm>
        <a:off x="304066" y="3623314"/>
        <a:ext cx="1959307" cy="726902"/>
      </dsp:txXfrm>
    </dsp:sp>
    <dsp:sp modelId="{99E24A62-77BB-4972-8B04-AF98258E4359}">
      <dsp:nvSpPr>
        <dsp:cNvPr id="0" name=""/>
        <dsp:cNvSpPr/>
      </dsp:nvSpPr>
      <dsp:spPr>
        <a:xfrm>
          <a:off x="2459387" y="2273352"/>
          <a:ext cx="1959307" cy="134996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23000" b="-23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44DF23-B17F-4002-A38C-F2CDCAE865E6}">
      <dsp:nvSpPr>
        <dsp:cNvPr id="0" name=""/>
        <dsp:cNvSpPr/>
      </dsp:nvSpPr>
      <dsp:spPr>
        <a:xfrm>
          <a:off x="2459387" y="3623314"/>
          <a:ext cx="1959307" cy="726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kern="1200" dirty="0"/>
            <a:t>Selection &amp; Placement</a:t>
          </a:r>
        </a:p>
      </dsp:txBody>
      <dsp:txXfrm>
        <a:off x="2459387" y="3623314"/>
        <a:ext cx="1959307" cy="7269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525E89-0698-468C-98C3-D6F0A144B455}">
      <dsp:nvSpPr>
        <dsp:cNvPr id="0" name=""/>
        <dsp:cNvSpPr/>
      </dsp:nvSpPr>
      <dsp:spPr>
        <a:xfrm>
          <a:off x="39" y="11519"/>
          <a:ext cx="3798093" cy="720000"/>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dirty="0"/>
            <a:t>Ask This</a:t>
          </a:r>
        </a:p>
      </dsp:txBody>
      <dsp:txXfrm>
        <a:off x="39" y="11519"/>
        <a:ext cx="3798093" cy="720000"/>
      </dsp:txXfrm>
    </dsp:sp>
    <dsp:sp modelId="{EE621BFD-20F8-4BB7-9084-719DB89E9B5A}">
      <dsp:nvSpPr>
        <dsp:cNvPr id="0" name=""/>
        <dsp:cNvSpPr/>
      </dsp:nvSpPr>
      <dsp:spPr>
        <a:xfrm>
          <a:off x="39" y="731519"/>
          <a:ext cx="3798093" cy="1758515"/>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What level of education is required to perform the essential job tasks? </a:t>
          </a:r>
        </a:p>
      </dsp:txBody>
      <dsp:txXfrm>
        <a:off x="39" y="731519"/>
        <a:ext cx="3798093" cy="1758515"/>
      </dsp:txXfrm>
    </dsp:sp>
    <dsp:sp modelId="{1E7E6153-5023-40A6-B6E5-27EE4646A7CE}">
      <dsp:nvSpPr>
        <dsp:cNvPr id="0" name=""/>
        <dsp:cNvSpPr/>
      </dsp:nvSpPr>
      <dsp:spPr>
        <a:xfrm>
          <a:off x="4329866" y="11519"/>
          <a:ext cx="3798093" cy="720000"/>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dirty="0"/>
            <a:t>Not That</a:t>
          </a:r>
        </a:p>
      </dsp:txBody>
      <dsp:txXfrm>
        <a:off x="4329866" y="11519"/>
        <a:ext cx="3798093" cy="720000"/>
      </dsp:txXfrm>
    </dsp:sp>
    <dsp:sp modelId="{9ED0F906-7933-4D50-86E5-46730B90AB12}">
      <dsp:nvSpPr>
        <dsp:cNvPr id="0" name=""/>
        <dsp:cNvSpPr/>
      </dsp:nvSpPr>
      <dsp:spPr>
        <a:xfrm>
          <a:off x="4329866" y="731519"/>
          <a:ext cx="3798093" cy="1758515"/>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What degrees or certifications does the incumbent have?</a:t>
          </a:r>
          <a:br>
            <a:rPr lang="en-US" sz="2500" kern="1200" dirty="0"/>
          </a:br>
          <a:endParaRPr lang="en-US" sz="2500" kern="1200" dirty="0"/>
        </a:p>
      </dsp:txBody>
      <dsp:txXfrm>
        <a:off x="4329866" y="731519"/>
        <a:ext cx="3798093" cy="17585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0638A9-A82D-45C8-9546-89C593ABD594}">
      <dsp:nvSpPr>
        <dsp:cNvPr id="0" name=""/>
        <dsp:cNvSpPr/>
      </dsp:nvSpPr>
      <dsp:spPr>
        <a:xfrm rot="5400000">
          <a:off x="-234219" y="235737"/>
          <a:ext cx="1561466" cy="1093026"/>
        </a:xfrm>
        <a:prstGeom prst="chevron">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Who</a:t>
          </a:r>
        </a:p>
      </dsp:txBody>
      <dsp:txXfrm rot="-5400000">
        <a:off x="1" y="548030"/>
        <a:ext cx="1093026" cy="468440"/>
      </dsp:txXfrm>
    </dsp:sp>
    <dsp:sp modelId="{E3FCEC12-83BB-4048-98B3-66C3B2A07FFB}">
      <dsp:nvSpPr>
        <dsp:cNvPr id="0" name=""/>
        <dsp:cNvSpPr/>
      </dsp:nvSpPr>
      <dsp:spPr>
        <a:xfrm rot="5400000">
          <a:off x="4103036" y="-3008492"/>
          <a:ext cx="1014952" cy="7034973"/>
        </a:xfrm>
        <a:prstGeom prst="round2SameRect">
          <a:avLst/>
        </a:prstGeom>
        <a:solidFill>
          <a:schemeClr val="lt1">
            <a:alpha val="90000"/>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Ideal candidate profiles/personas</a:t>
          </a:r>
        </a:p>
        <a:p>
          <a:pPr marL="228600" lvl="1" indent="-228600" algn="l" defTabSz="1066800">
            <a:lnSpc>
              <a:spcPct val="90000"/>
            </a:lnSpc>
            <a:spcBef>
              <a:spcPct val="0"/>
            </a:spcBef>
            <a:spcAft>
              <a:spcPct val="15000"/>
            </a:spcAft>
            <a:buChar char="•"/>
          </a:pPr>
          <a:r>
            <a:rPr lang="en-US" sz="2400" kern="1200" dirty="0"/>
            <a:t>Job description/position requirements</a:t>
          </a:r>
        </a:p>
      </dsp:txBody>
      <dsp:txXfrm rot="-5400000">
        <a:off x="1093026" y="51064"/>
        <a:ext cx="6985427" cy="915860"/>
      </dsp:txXfrm>
    </dsp:sp>
    <dsp:sp modelId="{7C073948-A28C-4473-8EFB-926B986771DA}">
      <dsp:nvSpPr>
        <dsp:cNvPr id="0" name=""/>
        <dsp:cNvSpPr/>
      </dsp:nvSpPr>
      <dsp:spPr>
        <a:xfrm rot="5400000">
          <a:off x="-234219" y="1602601"/>
          <a:ext cx="1561466" cy="1093026"/>
        </a:xfrm>
        <a:prstGeom prst="chevron">
          <a:avLst/>
        </a:prstGeom>
        <a:solidFill>
          <a:schemeClr val="accent3">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Where</a:t>
          </a:r>
        </a:p>
      </dsp:txBody>
      <dsp:txXfrm rot="-5400000">
        <a:off x="1" y="1914894"/>
        <a:ext cx="1093026" cy="468440"/>
      </dsp:txXfrm>
    </dsp:sp>
    <dsp:sp modelId="{C1BCF715-D114-4453-8EF1-37D8A3F7CB8E}">
      <dsp:nvSpPr>
        <dsp:cNvPr id="0" name=""/>
        <dsp:cNvSpPr/>
      </dsp:nvSpPr>
      <dsp:spPr>
        <a:xfrm rot="5400000">
          <a:off x="4103036" y="-1641628"/>
          <a:ext cx="1014952" cy="7034973"/>
        </a:xfrm>
        <a:prstGeom prst="round2SameRect">
          <a:avLst/>
        </a:prstGeom>
        <a:solidFill>
          <a:schemeClr val="lt1">
            <a:alpha val="90000"/>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Sources of ideal candidates</a:t>
          </a:r>
        </a:p>
      </dsp:txBody>
      <dsp:txXfrm rot="-5400000">
        <a:off x="1093026" y="1417928"/>
        <a:ext cx="6985427" cy="915860"/>
      </dsp:txXfrm>
    </dsp:sp>
    <dsp:sp modelId="{3B535708-78BC-42F2-81E6-D11BC7A0DB9A}">
      <dsp:nvSpPr>
        <dsp:cNvPr id="0" name=""/>
        <dsp:cNvSpPr/>
      </dsp:nvSpPr>
      <dsp:spPr>
        <a:xfrm rot="5400000">
          <a:off x="-234219" y="2969464"/>
          <a:ext cx="1561466" cy="1093026"/>
        </a:xfrm>
        <a:prstGeom prst="chevron">
          <a:avLst/>
        </a:prstGeom>
        <a:solidFill>
          <a:schemeClr val="accent5"/>
        </a:solidFill>
        <a:ln w="10795" cap="flat"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How</a:t>
          </a:r>
        </a:p>
      </dsp:txBody>
      <dsp:txXfrm rot="-5400000">
        <a:off x="1" y="3281757"/>
        <a:ext cx="1093026" cy="468440"/>
      </dsp:txXfrm>
    </dsp:sp>
    <dsp:sp modelId="{0D2C314D-2322-4366-AAD4-1C8D67E662AC}">
      <dsp:nvSpPr>
        <dsp:cNvPr id="0" name=""/>
        <dsp:cNvSpPr/>
      </dsp:nvSpPr>
      <dsp:spPr>
        <a:xfrm rot="5400000">
          <a:off x="4103036" y="-274765"/>
          <a:ext cx="1014952" cy="7034973"/>
        </a:xfrm>
        <a:prstGeom prst="round2SameRect">
          <a:avLst/>
        </a:prstGeom>
        <a:solidFill>
          <a:schemeClr val="lt1">
            <a:alpha val="90000"/>
            <a:hueOff val="0"/>
            <a:satOff val="0"/>
            <a:lumOff val="0"/>
            <a:alphaOff val="0"/>
          </a:schemeClr>
        </a:solidFill>
        <a:ln w="10795" cap="flat" cmpd="sng" algn="ctr">
          <a:solidFill>
            <a:schemeClr val="accent5"/>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Communications channels</a:t>
          </a:r>
        </a:p>
        <a:p>
          <a:pPr marL="228600" lvl="1" indent="-228600" algn="l" defTabSz="1066800">
            <a:lnSpc>
              <a:spcPct val="90000"/>
            </a:lnSpc>
            <a:spcBef>
              <a:spcPct val="0"/>
            </a:spcBef>
            <a:spcAft>
              <a:spcPct val="15000"/>
            </a:spcAft>
            <a:buChar char="•"/>
          </a:pPr>
          <a:r>
            <a:rPr lang="en-US" sz="2400" kern="1200" dirty="0"/>
            <a:t>Messaging aligned to goals/frustrations/motivations</a:t>
          </a:r>
        </a:p>
      </dsp:txBody>
      <dsp:txXfrm rot="-5400000">
        <a:off x="1093026" y="2784791"/>
        <a:ext cx="6985427" cy="9158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C4DBA6-186B-4B8C-AF97-A6D2103F9028}">
      <dsp:nvSpPr>
        <dsp:cNvPr id="0" name=""/>
        <dsp:cNvSpPr/>
      </dsp:nvSpPr>
      <dsp:spPr>
        <a:xfrm rot="10800000">
          <a:off x="0" y="0"/>
          <a:ext cx="6538793" cy="953978"/>
        </a:xfrm>
        <a:prstGeom prst="trapezoid">
          <a:avLst>
            <a:gd name="adj" fmla="val 68542"/>
          </a:avLst>
        </a:prstGeom>
        <a:solidFill>
          <a:schemeClr val="accent5"/>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bg1"/>
              </a:solidFill>
            </a:rPr>
            <a:t>Minimum requirements screen</a:t>
          </a:r>
        </a:p>
      </dsp:txBody>
      <dsp:txXfrm rot="-10800000">
        <a:off x="1144288" y="0"/>
        <a:ext cx="4250216" cy="953978"/>
      </dsp:txXfrm>
    </dsp:sp>
    <dsp:sp modelId="{7ED165E4-E956-4677-A4F1-B3388DB4F8B9}">
      <dsp:nvSpPr>
        <dsp:cNvPr id="0" name=""/>
        <dsp:cNvSpPr/>
      </dsp:nvSpPr>
      <dsp:spPr>
        <a:xfrm rot="10800000">
          <a:off x="653879" y="953978"/>
          <a:ext cx="5231035" cy="953978"/>
        </a:xfrm>
        <a:prstGeom prst="trapezoid">
          <a:avLst>
            <a:gd name="adj" fmla="val 68542"/>
          </a:avLst>
        </a:prstGeom>
        <a:solidFill>
          <a:schemeClr val="accent4"/>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bg1"/>
              </a:solidFill>
            </a:rPr>
            <a:t>Reference check &amp; </a:t>
          </a:r>
          <a:br>
            <a:rPr lang="en-US" sz="2700" kern="1200" dirty="0">
              <a:solidFill>
                <a:schemeClr val="bg1"/>
              </a:solidFill>
            </a:rPr>
          </a:br>
          <a:r>
            <a:rPr lang="en-US" sz="2700" kern="1200" dirty="0">
              <a:solidFill>
                <a:schemeClr val="bg1"/>
              </a:solidFill>
            </a:rPr>
            <a:t>Pre-screener</a:t>
          </a:r>
        </a:p>
      </dsp:txBody>
      <dsp:txXfrm rot="-10800000">
        <a:off x="1569310" y="953978"/>
        <a:ext cx="3400172" cy="953978"/>
      </dsp:txXfrm>
    </dsp:sp>
    <dsp:sp modelId="{0BBB5809-5F6D-4838-9846-81A142B5FE44}">
      <dsp:nvSpPr>
        <dsp:cNvPr id="0" name=""/>
        <dsp:cNvSpPr/>
      </dsp:nvSpPr>
      <dsp:spPr>
        <a:xfrm rot="10800000">
          <a:off x="1307758" y="1907956"/>
          <a:ext cx="3923276" cy="953978"/>
        </a:xfrm>
        <a:prstGeom prst="trapezoid">
          <a:avLst>
            <a:gd name="adj" fmla="val 68542"/>
          </a:avLst>
        </a:prstGeom>
        <a:solidFill>
          <a:schemeClr val="accent3"/>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bg1"/>
              </a:solidFill>
            </a:rPr>
            <a:t>Interview</a:t>
          </a:r>
        </a:p>
      </dsp:txBody>
      <dsp:txXfrm rot="-10800000">
        <a:off x="1994332" y="1907956"/>
        <a:ext cx="2550129" cy="953978"/>
      </dsp:txXfrm>
    </dsp:sp>
    <dsp:sp modelId="{58ADFA93-E09C-421D-A1C3-F8C0A2505FA2}">
      <dsp:nvSpPr>
        <dsp:cNvPr id="0" name=""/>
        <dsp:cNvSpPr/>
      </dsp:nvSpPr>
      <dsp:spPr>
        <a:xfrm rot="10800000">
          <a:off x="1961638" y="2861935"/>
          <a:ext cx="2615517" cy="953978"/>
        </a:xfrm>
        <a:prstGeom prst="trapezoid">
          <a:avLst>
            <a:gd name="adj" fmla="val 68542"/>
          </a:avLst>
        </a:prstGeom>
        <a:solidFill>
          <a:schemeClr val="accent6"/>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bg1"/>
              </a:solidFill>
            </a:rPr>
            <a:t>Final verification</a:t>
          </a:r>
        </a:p>
      </dsp:txBody>
      <dsp:txXfrm rot="-10800000">
        <a:off x="2419353" y="2861935"/>
        <a:ext cx="1700086" cy="953978"/>
      </dsp:txXfrm>
    </dsp:sp>
    <dsp:sp modelId="{7A4E304D-A292-4D04-883D-A2F1768D5EAE}">
      <dsp:nvSpPr>
        <dsp:cNvPr id="0" name=""/>
        <dsp:cNvSpPr/>
      </dsp:nvSpPr>
      <dsp:spPr>
        <a:xfrm rot="10800000">
          <a:off x="2615517" y="3815913"/>
          <a:ext cx="1307758" cy="953978"/>
        </a:xfrm>
        <a:prstGeom prst="trapezoid">
          <a:avLst>
            <a:gd name="adj" fmla="val 68542"/>
          </a:avLst>
        </a:prstGeom>
        <a:solidFill>
          <a:schemeClr val="bg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solidFill>
              <a:schemeClr val="bg1"/>
            </a:solidFill>
          </a:endParaRPr>
        </a:p>
      </dsp:txBody>
      <dsp:txXfrm rot="-10800000">
        <a:off x="2615517" y="3815913"/>
        <a:ext cx="1307758" cy="9539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40A33F-7BDB-47A6-A34D-25AEEFB319FC}">
      <dsp:nvSpPr>
        <dsp:cNvPr id="0" name=""/>
        <dsp:cNvSpPr/>
      </dsp:nvSpPr>
      <dsp:spPr>
        <a:xfrm>
          <a:off x="304066" y="556"/>
          <a:ext cx="1959307" cy="13499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3000" b="-23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C22458-03A2-4BF1-AC9B-EDC4A3AE5CA4}">
      <dsp:nvSpPr>
        <dsp:cNvPr id="0" name=""/>
        <dsp:cNvSpPr/>
      </dsp:nvSpPr>
      <dsp:spPr>
        <a:xfrm>
          <a:off x="304066" y="1350518"/>
          <a:ext cx="1959307" cy="726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kern="1200"/>
            <a:t>Workforce Planning</a:t>
          </a:r>
        </a:p>
      </dsp:txBody>
      <dsp:txXfrm>
        <a:off x="304066" y="1350518"/>
        <a:ext cx="1959307" cy="726902"/>
      </dsp:txXfrm>
    </dsp:sp>
    <dsp:sp modelId="{D3718F9F-3C3A-48C6-8E75-FDADBE48DFD4}">
      <dsp:nvSpPr>
        <dsp:cNvPr id="0" name=""/>
        <dsp:cNvSpPr/>
      </dsp:nvSpPr>
      <dsp:spPr>
        <a:xfrm>
          <a:off x="2459387" y="556"/>
          <a:ext cx="1959307" cy="13499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3000" b="-23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187C0A-185D-4282-BE6F-D67226AB3C2C}">
      <dsp:nvSpPr>
        <dsp:cNvPr id="0" name=""/>
        <dsp:cNvSpPr/>
      </dsp:nvSpPr>
      <dsp:spPr>
        <a:xfrm>
          <a:off x="2459387" y="1350518"/>
          <a:ext cx="1959307" cy="726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kern="1200"/>
            <a:t>HR Branding</a:t>
          </a:r>
        </a:p>
      </dsp:txBody>
      <dsp:txXfrm>
        <a:off x="2459387" y="1350518"/>
        <a:ext cx="1959307" cy="726902"/>
      </dsp:txXfrm>
    </dsp:sp>
    <dsp:sp modelId="{E4D3114A-CD92-4E02-8300-2842DBE616B3}">
      <dsp:nvSpPr>
        <dsp:cNvPr id="0" name=""/>
        <dsp:cNvSpPr/>
      </dsp:nvSpPr>
      <dsp:spPr>
        <a:xfrm>
          <a:off x="304066" y="2273352"/>
          <a:ext cx="1959307" cy="13499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3000" b="-23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C77898-0CAE-4D12-AFAF-4F53B0CE3004}">
      <dsp:nvSpPr>
        <dsp:cNvPr id="0" name=""/>
        <dsp:cNvSpPr/>
      </dsp:nvSpPr>
      <dsp:spPr>
        <a:xfrm>
          <a:off x="304066" y="3623314"/>
          <a:ext cx="1959307" cy="726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kern="1200"/>
            <a:t>Sourcing &amp; Recruiting</a:t>
          </a:r>
        </a:p>
      </dsp:txBody>
      <dsp:txXfrm>
        <a:off x="304066" y="3623314"/>
        <a:ext cx="1959307" cy="726902"/>
      </dsp:txXfrm>
    </dsp:sp>
    <dsp:sp modelId="{99E24A62-77BB-4972-8B04-AF98258E4359}">
      <dsp:nvSpPr>
        <dsp:cNvPr id="0" name=""/>
        <dsp:cNvSpPr/>
      </dsp:nvSpPr>
      <dsp:spPr>
        <a:xfrm>
          <a:off x="2459387" y="2273352"/>
          <a:ext cx="1959307" cy="134996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23000" b="-23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44DF23-B17F-4002-A38C-F2CDCAE865E6}">
      <dsp:nvSpPr>
        <dsp:cNvPr id="0" name=""/>
        <dsp:cNvSpPr/>
      </dsp:nvSpPr>
      <dsp:spPr>
        <a:xfrm>
          <a:off x="2459387" y="3623314"/>
          <a:ext cx="1959307" cy="726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kern="1200"/>
            <a:t>Selection &amp; Placement</a:t>
          </a:r>
        </a:p>
      </dsp:txBody>
      <dsp:txXfrm>
        <a:off x="2459387" y="3623314"/>
        <a:ext cx="1959307" cy="726902"/>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2FCD34-9F84-4748-9061-754FE6C4D9A4}" type="datetimeFigureOut">
              <a:rPr lang="en-US" smtClean="0"/>
              <a:t>8/4/2021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00232A-9EC0-4919-A0CF-AECD4C2D0366}" type="slidenum">
              <a:rPr lang="en-US" smtClean="0"/>
              <a:t>‹#›</a:t>
            </a:fld>
            <a:endParaRPr lang="en-US" dirty="0"/>
          </a:p>
        </p:txBody>
      </p:sp>
    </p:spTree>
    <p:extLst>
      <p:ext uri="{BB962C8B-B14F-4D97-AF65-F5344CB8AC3E}">
        <p14:creationId xmlns:p14="http://schemas.microsoft.com/office/powerpoint/2010/main" val="580266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00232A-9EC0-4919-A0CF-AECD4C2D0366}" type="slidenum">
              <a:rPr lang="en-US" smtClean="0"/>
              <a:t>2</a:t>
            </a:fld>
            <a:endParaRPr lang="en-US" dirty="0"/>
          </a:p>
        </p:txBody>
      </p:sp>
    </p:spTree>
    <p:extLst>
      <p:ext uri="{BB962C8B-B14F-4D97-AF65-F5344CB8AC3E}">
        <p14:creationId xmlns:p14="http://schemas.microsoft.com/office/powerpoint/2010/main" val="2316642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through image</a:t>
            </a:r>
          </a:p>
          <a:p>
            <a:r>
              <a:rPr lang="en-US" dirty="0"/>
              <a:t>Share an example of how YOUR district approaches this process</a:t>
            </a:r>
          </a:p>
        </p:txBody>
      </p:sp>
      <p:sp>
        <p:nvSpPr>
          <p:cNvPr id="4" name="Slide Number Placeholder 3"/>
          <p:cNvSpPr>
            <a:spLocks noGrp="1"/>
          </p:cNvSpPr>
          <p:nvPr>
            <p:ph type="sldNum" sz="quarter" idx="5"/>
          </p:nvPr>
        </p:nvSpPr>
        <p:spPr/>
        <p:txBody>
          <a:bodyPr/>
          <a:lstStyle/>
          <a:p>
            <a:fld id="{E600232A-9EC0-4919-A0CF-AECD4C2D0366}" type="slidenum">
              <a:rPr lang="en-US" smtClean="0"/>
              <a:t>24</a:t>
            </a:fld>
            <a:endParaRPr lang="en-US" dirty="0"/>
          </a:p>
        </p:txBody>
      </p:sp>
    </p:spTree>
    <p:extLst>
      <p:ext uri="{BB962C8B-B14F-4D97-AF65-F5344CB8AC3E}">
        <p14:creationId xmlns:p14="http://schemas.microsoft.com/office/powerpoint/2010/main" val="1337048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Funneling definition: </a:t>
            </a:r>
            <a:r>
              <a:rPr lang="en-US" sz="1200" b="0" dirty="0">
                <a:solidFill>
                  <a:srgbClr val="000000"/>
                </a:solidFill>
                <a:effectLst/>
              </a:rPr>
              <a:t>A hiring process that quickly sorts through applicants using low-cost, low-effort methods in the preliminary stages to help preserve resources for use in screening and hiring the most promising candidates for a position</a:t>
            </a:r>
            <a:endParaRPr lang="en-US" sz="1200" dirty="0"/>
          </a:p>
          <a:p>
            <a:endParaRPr lang="en-US" dirty="0"/>
          </a:p>
          <a:p>
            <a:r>
              <a:rPr lang="en-US" dirty="0"/>
              <a:t>Walk through image</a:t>
            </a:r>
          </a:p>
          <a:p>
            <a:r>
              <a:rPr lang="en-US" dirty="0"/>
              <a:t>Share an example of how YOUR district approaches this process</a:t>
            </a:r>
          </a:p>
        </p:txBody>
      </p:sp>
      <p:sp>
        <p:nvSpPr>
          <p:cNvPr id="4" name="Slide Number Placeholder 3"/>
          <p:cNvSpPr>
            <a:spLocks noGrp="1"/>
          </p:cNvSpPr>
          <p:nvPr>
            <p:ph type="sldNum" sz="quarter" idx="5"/>
          </p:nvPr>
        </p:nvSpPr>
        <p:spPr/>
        <p:txBody>
          <a:bodyPr/>
          <a:lstStyle/>
          <a:p>
            <a:fld id="{E600232A-9EC0-4919-A0CF-AECD4C2D0366}" type="slidenum">
              <a:rPr lang="en-US" smtClean="0"/>
              <a:t>28</a:t>
            </a:fld>
            <a:endParaRPr lang="en-US" dirty="0"/>
          </a:p>
        </p:txBody>
      </p:sp>
    </p:spTree>
    <p:extLst>
      <p:ext uri="{BB962C8B-B14F-4D97-AF65-F5344CB8AC3E}">
        <p14:creationId xmlns:p14="http://schemas.microsoft.com/office/powerpoint/2010/main" val="2085848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through image</a:t>
            </a:r>
          </a:p>
          <a:p>
            <a:r>
              <a:rPr lang="en-US" dirty="0"/>
              <a:t>Share an example of how YOUR district approaches this process</a:t>
            </a:r>
          </a:p>
          <a:p>
            <a:endParaRPr lang="en-US" dirty="0"/>
          </a:p>
          <a:p>
            <a:r>
              <a:rPr lang="en-US" dirty="0"/>
              <a:t>https://resources.workable.com/tutorial/faq-recruitment-budget-metrics</a:t>
            </a:r>
          </a:p>
        </p:txBody>
      </p:sp>
      <p:sp>
        <p:nvSpPr>
          <p:cNvPr id="4" name="Slide Number Placeholder 3"/>
          <p:cNvSpPr>
            <a:spLocks noGrp="1"/>
          </p:cNvSpPr>
          <p:nvPr>
            <p:ph type="sldNum" sz="quarter" idx="5"/>
          </p:nvPr>
        </p:nvSpPr>
        <p:spPr/>
        <p:txBody>
          <a:bodyPr/>
          <a:lstStyle/>
          <a:p>
            <a:fld id="{E600232A-9EC0-4919-A0CF-AECD4C2D0366}" type="slidenum">
              <a:rPr lang="en-US" smtClean="0"/>
              <a:t>30</a:t>
            </a:fld>
            <a:endParaRPr lang="en-US" dirty="0"/>
          </a:p>
        </p:txBody>
      </p:sp>
    </p:spTree>
    <p:extLst>
      <p:ext uri="{BB962C8B-B14F-4D97-AF65-F5344CB8AC3E}">
        <p14:creationId xmlns:p14="http://schemas.microsoft.com/office/powerpoint/2010/main" val="1796992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00232A-9EC0-4919-A0CF-AECD4C2D0366}" type="slidenum">
              <a:rPr lang="en-US" smtClean="0"/>
              <a:t>33</a:t>
            </a:fld>
            <a:endParaRPr lang="en-US" dirty="0"/>
          </a:p>
        </p:txBody>
      </p:sp>
    </p:spTree>
    <p:extLst>
      <p:ext uri="{BB962C8B-B14F-4D97-AF65-F5344CB8AC3E}">
        <p14:creationId xmlns:p14="http://schemas.microsoft.com/office/powerpoint/2010/main" val="3180467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00232A-9EC0-4919-A0CF-AECD4C2D0366}" type="slidenum">
              <a:rPr lang="en-US" smtClean="0"/>
              <a:t>37</a:t>
            </a:fld>
            <a:endParaRPr lang="en-US" dirty="0"/>
          </a:p>
        </p:txBody>
      </p:sp>
    </p:spTree>
    <p:extLst>
      <p:ext uri="{BB962C8B-B14F-4D97-AF65-F5344CB8AC3E}">
        <p14:creationId xmlns:p14="http://schemas.microsoft.com/office/powerpoint/2010/main" val="279904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Invite others to share their examples. </a:t>
            </a:r>
          </a:p>
        </p:txBody>
      </p:sp>
      <p:sp>
        <p:nvSpPr>
          <p:cNvPr id="4" name="Slide Number Placeholder 3"/>
          <p:cNvSpPr>
            <a:spLocks noGrp="1"/>
          </p:cNvSpPr>
          <p:nvPr>
            <p:ph type="sldNum" sz="quarter" idx="5"/>
          </p:nvPr>
        </p:nvSpPr>
        <p:spPr/>
        <p:txBody>
          <a:bodyPr/>
          <a:lstStyle/>
          <a:p>
            <a:fld id="{E600232A-9EC0-4919-A0CF-AECD4C2D0366}" type="slidenum">
              <a:rPr lang="en-US" smtClean="0"/>
              <a:t>4</a:t>
            </a:fld>
            <a:endParaRPr lang="en-US" dirty="0"/>
          </a:p>
        </p:txBody>
      </p:sp>
    </p:spTree>
    <p:extLst>
      <p:ext uri="{BB962C8B-B14F-4D97-AF65-F5344CB8AC3E}">
        <p14:creationId xmlns:p14="http://schemas.microsoft.com/office/powerpoint/2010/main" val="1141788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through image</a:t>
            </a:r>
          </a:p>
          <a:p>
            <a:r>
              <a:rPr lang="en-US" dirty="0"/>
              <a:t>Share an example of how YOUR district approaches this process</a:t>
            </a:r>
          </a:p>
        </p:txBody>
      </p:sp>
      <p:sp>
        <p:nvSpPr>
          <p:cNvPr id="4" name="Slide Number Placeholder 3"/>
          <p:cNvSpPr>
            <a:spLocks noGrp="1"/>
          </p:cNvSpPr>
          <p:nvPr>
            <p:ph type="sldNum" sz="quarter" idx="5"/>
          </p:nvPr>
        </p:nvSpPr>
        <p:spPr/>
        <p:txBody>
          <a:bodyPr/>
          <a:lstStyle/>
          <a:p>
            <a:fld id="{E600232A-9EC0-4919-A0CF-AECD4C2D0366}" type="slidenum">
              <a:rPr lang="en-US" smtClean="0"/>
              <a:t>11</a:t>
            </a:fld>
            <a:endParaRPr lang="en-US" dirty="0"/>
          </a:p>
        </p:txBody>
      </p:sp>
    </p:spTree>
    <p:extLst>
      <p:ext uri="{BB962C8B-B14F-4D97-AF65-F5344CB8AC3E}">
        <p14:creationId xmlns:p14="http://schemas.microsoft.com/office/powerpoint/2010/main" val="532565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Analyze the JOB not the person in the job. </a:t>
            </a:r>
          </a:p>
          <a:p>
            <a:r>
              <a:rPr lang="en-US" dirty="0"/>
              <a:t>Walk through image</a:t>
            </a:r>
          </a:p>
          <a:p>
            <a:r>
              <a:rPr lang="en-US" dirty="0"/>
              <a:t>Share an example of how YOUR district approaches this process</a:t>
            </a:r>
          </a:p>
        </p:txBody>
      </p:sp>
      <p:sp>
        <p:nvSpPr>
          <p:cNvPr id="4" name="Slide Number Placeholder 3"/>
          <p:cNvSpPr>
            <a:spLocks noGrp="1"/>
          </p:cNvSpPr>
          <p:nvPr>
            <p:ph type="sldNum" sz="quarter" idx="5"/>
          </p:nvPr>
        </p:nvSpPr>
        <p:spPr/>
        <p:txBody>
          <a:bodyPr/>
          <a:lstStyle/>
          <a:p>
            <a:fld id="{E600232A-9EC0-4919-A0CF-AECD4C2D0366}" type="slidenum">
              <a:rPr lang="en-US" smtClean="0"/>
              <a:t>12</a:t>
            </a:fld>
            <a:endParaRPr lang="en-US" dirty="0"/>
          </a:p>
        </p:txBody>
      </p:sp>
    </p:spTree>
    <p:extLst>
      <p:ext uri="{BB962C8B-B14F-4D97-AF65-F5344CB8AC3E}">
        <p14:creationId xmlns:p14="http://schemas.microsoft.com/office/powerpoint/2010/main" val="58984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p>
          <a:p>
            <a:r>
              <a:rPr lang="en-US" dirty="0"/>
              <a:t>k this: </a:t>
            </a:r>
          </a:p>
        </p:txBody>
      </p:sp>
      <p:sp>
        <p:nvSpPr>
          <p:cNvPr id="4" name="Slide Number Placeholder 3"/>
          <p:cNvSpPr>
            <a:spLocks noGrp="1"/>
          </p:cNvSpPr>
          <p:nvPr>
            <p:ph type="sldNum" sz="quarter" idx="5"/>
          </p:nvPr>
        </p:nvSpPr>
        <p:spPr/>
        <p:txBody>
          <a:bodyPr/>
          <a:lstStyle/>
          <a:p>
            <a:fld id="{E600232A-9EC0-4919-A0CF-AECD4C2D0366}" type="slidenum">
              <a:rPr lang="en-US" smtClean="0"/>
              <a:t>13</a:t>
            </a:fld>
            <a:endParaRPr lang="en-US" dirty="0"/>
          </a:p>
        </p:txBody>
      </p:sp>
    </p:spTree>
    <p:extLst>
      <p:ext uri="{BB962C8B-B14F-4D97-AF65-F5344CB8AC3E}">
        <p14:creationId xmlns:p14="http://schemas.microsoft.com/office/powerpoint/2010/main" val="405312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through image</a:t>
            </a:r>
          </a:p>
          <a:p>
            <a:r>
              <a:rPr lang="en-US" dirty="0"/>
              <a:t>Share an example of how YOUR district approaches this process</a:t>
            </a:r>
          </a:p>
        </p:txBody>
      </p:sp>
      <p:sp>
        <p:nvSpPr>
          <p:cNvPr id="4" name="Slide Number Placeholder 3"/>
          <p:cNvSpPr>
            <a:spLocks noGrp="1"/>
          </p:cNvSpPr>
          <p:nvPr>
            <p:ph type="sldNum" sz="quarter" idx="5"/>
          </p:nvPr>
        </p:nvSpPr>
        <p:spPr/>
        <p:txBody>
          <a:bodyPr/>
          <a:lstStyle/>
          <a:p>
            <a:fld id="{E600232A-9EC0-4919-A0CF-AECD4C2D0366}" type="slidenum">
              <a:rPr lang="en-US" smtClean="0"/>
              <a:t>17</a:t>
            </a:fld>
            <a:endParaRPr lang="en-US" dirty="0"/>
          </a:p>
        </p:txBody>
      </p:sp>
    </p:spTree>
    <p:extLst>
      <p:ext uri="{BB962C8B-B14F-4D97-AF65-F5344CB8AC3E}">
        <p14:creationId xmlns:p14="http://schemas.microsoft.com/office/powerpoint/2010/main" val="1333029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Create personas/profiles of your ideal candidate to support sourcing/recruiting efforts.</a:t>
            </a:r>
          </a:p>
          <a:p>
            <a:r>
              <a:rPr lang="en-US" dirty="0"/>
              <a:t>Walk through image</a:t>
            </a:r>
          </a:p>
          <a:p>
            <a:r>
              <a:rPr lang="en-US" dirty="0"/>
              <a:t>Share an example of how YOUR district approaches this process</a:t>
            </a:r>
          </a:p>
        </p:txBody>
      </p:sp>
      <p:sp>
        <p:nvSpPr>
          <p:cNvPr id="4" name="Slide Number Placeholder 3"/>
          <p:cNvSpPr>
            <a:spLocks noGrp="1"/>
          </p:cNvSpPr>
          <p:nvPr>
            <p:ph type="sldNum" sz="quarter" idx="5"/>
          </p:nvPr>
        </p:nvSpPr>
        <p:spPr/>
        <p:txBody>
          <a:bodyPr/>
          <a:lstStyle/>
          <a:p>
            <a:fld id="{E600232A-9EC0-4919-A0CF-AECD4C2D0366}" type="slidenum">
              <a:rPr lang="en-US" smtClean="0"/>
              <a:t>21</a:t>
            </a:fld>
            <a:endParaRPr lang="en-US" dirty="0"/>
          </a:p>
        </p:txBody>
      </p:sp>
    </p:spTree>
    <p:extLst>
      <p:ext uri="{BB962C8B-B14F-4D97-AF65-F5344CB8AC3E}">
        <p14:creationId xmlns:p14="http://schemas.microsoft.com/office/powerpoint/2010/main" val="1344516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SWOT analysis can help you refine/update your sourcing and recruiting strategies. </a:t>
            </a:r>
          </a:p>
          <a:p>
            <a:r>
              <a:rPr lang="en-US" dirty="0"/>
              <a:t>Where: The source… where are you most likely to find/encounter your ideal candidate.</a:t>
            </a:r>
          </a:p>
          <a:p>
            <a:r>
              <a:rPr lang="en-US" dirty="0"/>
              <a:t>Walk through image</a:t>
            </a:r>
          </a:p>
          <a:p>
            <a:r>
              <a:rPr lang="en-US" dirty="0"/>
              <a:t>Share an example of how YOUR district approaches this process</a:t>
            </a:r>
          </a:p>
        </p:txBody>
      </p:sp>
      <p:sp>
        <p:nvSpPr>
          <p:cNvPr id="4" name="Slide Number Placeholder 3"/>
          <p:cNvSpPr>
            <a:spLocks noGrp="1"/>
          </p:cNvSpPr>
          <p:nvPr>
            <p:ph type="sldNum" sz="quarter" idx="5"/>
          </p:nvPr>
        </p:nvSpPr>
        <p:spPr/>
        <p:txBody>
          <a:bodyPr/>
          <a:lstStyle/>
          <a:p>
            <a:fld id="{E600232A-9EC0-4919-A0CF-AECD4C2D0366}" type="slidenum">
              <a:rPr lang="en-US" smtClean="0"/>
              <a:t>22</a:t>
            </a:fld>
            <a:endParaRPr lang="en-US" dirty="0"/>
          </a:p>
        </p:txBody>
      </p:sp>
    </p:spTree>
    <p:extLst>
      <p:ext uri="{BB962C8B-B14F-4D97-AF65-F5344CB8AC3E}">
        <p14:creationId xmlns:p14="http://schemas.microsoft.com/office/powerpoint/2010/main" val="3020153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communications channels are most likely to reach your ideal candidate?</a:t>
            </a:r>
          </a:p>
          <a:p>
            <a:r>
              <a:rPr lang="en-US" dirty="0"/>
              <a:t>How do you appeal to their needs and desires in your job advertisements/postings? </a:t>
            </a:r>
          </a:p>
          <a:p>
            <a:endParaRPr lang="en-US" dirty="0"/>
          </a:p>
          <a:p>
            <a:r>
              <a:rPr lang="en-US" dirty="0"/>
              <a:t>Walk through image</a:t>
            </a:r>
          </a:p>
          <a:p>
            <a:r>
              <a:rPr lang="en-US" dirty="0"/>
              <a:t>Share an example of how YOUR district approaches this process</a:t>
            </a:r>
          </a:p>
        </p:txBody>
      </p:sp>
      <p:sp>
        <p:nvSpPr>
          <p:cNvPr id="4" name="Slide Number Placeholder 3"/>
          <p:cNvSpPr>
            <a:spLocks noGrp="1"/>
          </p:cNvSpPr>
          <p:nvPr>
            <p:ph type="sldNum" sz="quarter" idx="5"/>
          </p:nvPr>
        </p:nvSpPr>
        <p:spPr/>
        <p:txBody>
          <a:bodyPr/>
          <a:lstStyle/>
          <a:p>
            <a:fld id="{E600232A-9EC0-4919-A0CF-AECD4C2D0366}" type="slidenum">
              <a:rPr lang="en-US" smtClean="0"/>
              <a:t>23</a:t>
            </a:fld>
            <a:endParaRPr lang="en-US" dirty="0"/>
          </a:p>
        </p:txBody>
      </p:sp>
    </p:spTree>
    <p:extLst>
      <p:ext uri="{BB962C8B-B14F-4D97-AF65-F5344CB8AC3E}">
        <p14:creationId xmlns:p14="http://schemas.microsoft.com/office/powerpoint/2010/main" val="30416544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12192000" cy="3255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0584" y="1273354"/>
            <a:ext cx="9049574" cy="2212503"/>
          </a:xfrm>
          <a:prstGeom prst="rect">
            <a:avLst/>
          </a:prstGeo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060584" y="4071419"/>
            <a:ext cx="7315200" cy="914400"/>
          </a:xfrm>
        </p:spPr>
        <p:txBody>
          <a:bodyPr anchor="t">
            <a:normAutofit/>
          </a:bodyPr>
          <a:lstStyle>
            <a:lvl1pPr marL="0" indent="0" algn="l">
              <a:buNone/>
              <a:defRPr sz="2200" cap="none" spc="0" baseline="0">
                <a:solidFill>
                  <a:schemeClr val="accent2"/>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dirty="0"/>
          </a:p>
        </p:txBody>
      </p:sp>
      <p:pic>
        <p:nvPicPr>
          <p:cNvPr id="1026" name="Picture 2" descr="American Association of School Personnel Administrators Logo">
            <a:extLst>
              <a:ext uri="{FF2B5EF4-FFF2-40B4-BE49-F238E27FC236}">
                <a16:creationId xmlns:a16="http://schemas.microsoft.com/office/drawing/2014/main" id="{2260EF16-B028-482A-99D5-67249354AF6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73660" y="5039974"/>
            <a:ext cx="4870517" cy="12614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pic>
        <p:nvPicPr>
          <p:cNvPr id="7" name="Picture 2" descr="American Association of School Personnel Administrators Logo">
            <a:extLst>
              <a:ext uri="{FF2B5EF4-FFF2-40B4-BE49-F238E27FC236}">
                <a16:creationId xmlns:a16="http://schemas.microsoft.com/office/drawing/2014/main" id="{16463E7D-75F4-4685-A92F-241C704978D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7661" y="6189303"/>
            <a:ext cx="2054716" cy="53217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a:prstGeom prst="rect">
            <a:avLst/>
          </a:prstGeo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
        <p:nvSpPr>
          <p:cNvPr id="7" name="Rectangle 6">
            <a:extLst>
              <a:ext uri="{FF2B5EF4-FFF2-40B4-BE49-F238E27FC236}">
                <a16:creationId xmlns:a16="http://schemas.microsoft.com/office/drawing/2014/main" id="{CBABF109-3104-4624-8BAA-3AC792F71799}"/>
              </a:ext>
            </a:extLst>
          </p:cNvPr>
          <p:cNvSpPr/>
          <p:nvPr userDrawn="1"/>
        </p:nvSpPr>
        <p:spPr>
          <a:xfrm>
            <a:off x="-193431" y="756138"/>
            <a:ext cx="3868616" cy="53545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pic>
        <p:nvPicPr>
          <p:cNvPr id="8" name="Picture 2" descr="American Association of School Personnel Administrators Logo">
            <a:extLst>
              <a:ext uri="{FF2B5EF4-FFF2-40B4-BE49-F238E27FC236}">
                <a16:creationId xmlns:a16="http://schemas.microsoft.com/office/drawing/2014/main" id="{651869EE-0FB5-4D9E-AD94-D0CE757523C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7661" y="6189303"/>
            <a:ext cx="2054716" cy="5321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
        <p:nvSpPr>
          <p:cNvPr id="2" name="Rectangle 1">
            <a:extLst>
              <a:ext uri="{FF2B5EF4-FFF2-40B4-BE49-F238E27FC236}">
                <a16:creationId xmlns:a16="http://schemas.microsoft.com/office/drawing/2014/main" id="{2B2CF4AC-45D3-426C-A6C1-769BD2EA9232}"/>
              </a:ext>
            </a:extLst>
          </p:cNvPr>
          <p:cNvSpPr/>
          <p:nvPr userDrawn="1"/>
        </p:nvSpPr>
        <p:spPr>
          <a:xfrm>
            <a:off x="-120162" y="-79131"/>
            <a:ext cx="2239109" cy="6800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15462" y="1138045"/>
            <a:ext cx="10569006" cy="49144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883777DF-DF6F-4898-974F-E7D16DEEDA93}"/>
              </a:ext>
            </a:extLst>
          </p:cNvPr>
          <p:cNvPicPr>
            <a:picLocks noChangeAspect="1"/>
          </p:cNvPicPr>
          <p:nvPr userDrawn="1"/>
        </p:nvPicPr>
        <p:blipFill>
          <a:blip r:embed="rId2"/>
          <a:stretch>
            <a:fillRect/>
          </a:stretch>
        </p:blipFill>
        <p:spPr>
          <a:xfrm>
            <a:off x="-120162" y="0"/>
            <a:ext cx="12432323" cy="1058914"/>
          </a:xfrm>
          <a:prstGeom prst="rect">
            <a:avLst/>
          </a:prstGeom>
        </p:spPr>
      </p:pic>
      <p:sp>
        <p:nvSpPr>
          <p:cNvPr id="8" name="Text Placeholder 7">
            <a:extLst>
              <a:ext uri="{FF2B5EF4-FFF2-40B4-BE49-F238E27FC236}">
                <a16:creationId xmlns:a16="http://schemas.microsoft.com/office/drawing/2014/main" id="{57F1A1EB-D6FA-4E8E-81CE-E40E9AB46F1F}"/>
              </a:ext>
            </a:extLst>
          </p:cNvPr>
          <p:cNvSpPr>
            <a:spLocks noGrp="1"/>
          </p:cNvSpPr>
          <p:nvPr>
            <p:ph type="body" sz="quarter" idx="13"/>
          </p:nvPr>
        </p:nvSpPr>
        <p:spPr>
          <a:xfrm>
            <a:off x="615950" y="301957"/>
            <a:ext cx="10567988" cy="603250"/>
          </a:xfrm>
        </p:spPr>
        <p:txBody>
          <a:bodyPr anchor="ctr">
            <a:normAutofit/>
          </a:bodyPr>
          <a:lstStyle>
            <a:lvl1pPr>
              <a:defRPr sz="3200" b="1">
                <a:solidFill>
                  <a:schemeClr val="bg1">
                    <a:lumMod val="95000"/>
                  </a:schemeClr>
                </a:solidFill>
              </a:defRPr>
            </a:lvl1pPr>
          </a:lstStyle>
          <a:p>
            <a:pPr lvl="0"/>
            <a:r>
              <a:rPr lang="en-US"/>
              <a:t>Click to edit Master text styles</a:t>
            </a:r>
          </a:p>
        </p:txBody>
      </p:sp>
      <p:pic>
        <p:nvPicPr>
          <p:cNvPr id="9" name="Picture 2" descr="American Association of School Personnel Administrators Logo">
            <a:extLst>
              <a:ext uri="{FF2B5EF4-FFF2-40B4-BE49-F238E27FC236}">
                <a16:creationId xmlns:a16="http://schemas.microsoft.com/office/drawing/2014/main" id="{3BC37E2B-DFC6-4347-B3BB-2484252219F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7661" y="6189303"/>
            <a:ext cx="2054716" cy="532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6785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23092" y="758952"/>
            <a:ext cx="170401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1727200" y="758951"/>
            <a:ext cx="9457268" cy="5293505"/>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r>
              <a:rPr lang="en-US" sz="900" dirty="0"/>
              <a:t>© 2021, American Association of School Personnel Administrators. All Rights Reserved.</a:t>
            </a:r>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ustDataLst>
      <p:tags r:id="rId7"/>
    </p:custData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7" r:id="rId4"/>
    <p:sldLayoutId id="2147483848" r:id="rId5"/>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4.svg"/><Relationship Id="rId2" Type="http://schemas.openxmlformats.org/officeDocument/2006/relationships/slideLayout" Target="../slideLayouts/slideLayout5.xml"/><Relationship Id="rId1" Type="http://schemas.openxmlformats.org/officeDocument/2006/relationships/tags" Target="../tags/tag18.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9.svg"/><Relationship Id="rId2" Type="http://schemas.openxmlformats.org/officeDocument/2006/relationships/slideLayout" Target="../slideLayouts/slideLayout5.xml"/><Relationship Id="rId1" Type="http://schemas.openxmlformats.org/officeDocument/2006/relationships/tags" Target="../tags/tag22.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23.xml"/><Relationship Id="rId5" Type="http://schemas.openxmlformats.org/officeDocument/2006/relationships/image" Target="../media/image31.sv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9.xml"/><Relationship Id="rId7" Type="http://schemas.openxmlformats.org/officeDocument/2006/relationships/diagramColors" Target="../diagrams/colors3.xml"/><Relationship Id="rId2" Type="http://schemas.openxmlformats.org/officeDocument/2006/relationships/slideLayout" Target="../slideLayouts/slideLayout5.xml"/><Relationship Id="rId1" Type="http://schemas.openxmlformats.org/officeDocument/2006/relationships/tags" Target="../tags/tag2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11.xml"/><Relationship Id="rId7" Type="http://schemas.openxmlformats.org/officeDocument/2006/relationships/diagramColors" Target="../diagrams/colors4.xml"/><Relationship Id="rId2" Type="http://schemas.openxmlformats.org/officeDocument/2006/relationships/slideLayout" Target="../slideLayouts/slideLayout5.xml"/><Relationship Id="rId1" Type="http://schemas.openxmlformats.org/officeDocument/2006/relationships/tags" Target="../tags/tag29.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https://www.govinfo.gov/content/pkg/CFR-2014-title29-vol4/xml/CFR-2014-title29-vol4-part1607.xml"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31.svg"/><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1.xml"/></Relationships>
</file>

<file path=ppt/slides/_rels/slide3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8.jpeg"/><Relationship Id="rId7" Type="http://schemas.openxmlformats.org/officeDocument/2006/relationships/diagramColors" Target="../diagrams/colors5.xml"/><Relationship Id="rId2" Type="http://schemas.openxmlformats.org/officeDocument/2006/relationships/slideLayout" Target="../slideLayouts/slideLayout3.xml"/><Relationship Id="rId1" Type="http://schemas.openxmlformats.org/officeDocument/2006/relationships/tags" Target="../tags/tag3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jpeg"/><Relationship Id="rId7" Type="http://schemas.openxmlformats.org/officeDocument/2006/relationships/diagramColors" Target="../diagrams/colors1.xml"/><Relationship Id="rId2" Type="http://schemas.openxmlformats.org/officeDocument/2006/relationships/slideLayout" Target="../slideLayouts/slideLayout3.xml"/><Relationship Id="rId1" Type="http://schemas.openxmlformats.org/officeDocument/2006/relationships/tags" Target="../tags/tag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3.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33663-35FB-4043-95C8-2FF26E301BB7}"/>
              </a:ext>
            </a:extLst>
          </p:cNvPr>
          <p:cNvSpPr>
            <a:spLocks noGrp="1"/>
          </p:cNvSpPr>
          <p:nvPr>
            <p:ph type="ctrTitle"/>
          </p:nvPr>
        </p:nvSpPr>
        <p:spPr/>
        <p:txBody>
          <a:bodyPr anchor="ctr">
            <a:normAutofit fontScale="90000"/>
          </a:bodyPr>
          <a:lstStyle/>
          <a:p>
            <a:pPr>
              <a:lnSpc>
                <a:spcPct val="150000"/>
              </a:lnSpc>
            </a:pPr>
            <a:r>
              <a:rPr lang="en-US" sz="6000" b="1" dirty="0"/>
              <a:t>pHCLE Study Group </a:t>
            </a:r>
            <a:br>
              <a:rPr lang="en-US" dirty="0"/>
            </a:br>
            <a:r>
              <a:rPr lang="en-US" sz="4800" dirty="0"/>
              <a:t>Strategic Staffing</a:t>
            </a:r>
            <a:endParaRPr lang="en-US" dirty="0"/>
          </a:p>
        </p:txBody>
      </p:sp>
      <p:sp>
        <p:nvSpPr>
          <p:cNvPr id="3" name="Subtitle 2">
            <a:extLst>
              <a:ext uri="{FF2B5EF4-FFF2-40B4-BE49-F238E27FC236}">
                <a16:creationId xmlns:a16="http://schemas.microsoft.com/office/drawing/2014/main" id="{E87C337A-5F9A-47BC-AA54-F0E19A77E488}"/>
              </a:ext>
            </a:extLst>
          </p:cNvPr>
          <p:cNvSpPr>
            <a:spLocks noGrp="1"/>
          </p:cNvSpPr>
          <p:nvPr>
            <p:ph type="subTitle" idx="1"/>
          </p:nvPr>
        </p:nvSpPr>
        <p:spPr>
          <a:xfrm>
            <a:off x="1060584" y="4153989"/>
            <a:ext cx="7315200" cy="831830"/>
          </a:xfrm>
        </p:spPr>
        <p:txBody>
          <a:bodyPr>
            <a:normAutofit lnSpcReduction="10000"/>
          </a:bodyPr>
          <a:lstStyle/>
          <a:p>
            <a:r>
              <a:rPr lang="en-US" b="1" dirty="0"/>
              <a:t>Instructor: </a:t>
            </a:r>
            <a:r>
              <a:rPr lang="en-US" dirty="0"/>
              <a:t>Liz Young</a:t>
            </a:r>
          </a:p>
          <a:p>
            <a:r>
              <a:rPr lang="en-US" dirty="0"/>
              <a:t>August 4, 2021</a:t>
            </a:r>
          </a:p>
        </p:txBody>
      </p:sp>
    </p:spTree>
    <p:custDataLst>
      <p:tags r:id="rId1"/>
    </p:custDataLst>
    <p:extLst>
      <p:ext uri="{BB962C8B-B14F-4D97-AF65-F5344CB8AC3E}">
        <p14:creationId xmlns:p14="http://schemas.microsoft.com/office/powerpoint/2010/main" val="3492410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9DAFEA13-6952-4DD9-B0F7-59965E49AA45}"/>
              </a:ext>
            </a:extLst>
          </p:cNvPr>
          <p:cNvSpPr txBox="1">
            <a:spLocks/>
          </p:cNvSpPr>
          <p:nvPr/>
        </p:nvSpPr>
        <p:spPr>
          <a:xfrm>
            <a:off x="3869268" y="6356350"/>
            <a:ext cx="5911517"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 2021, American Association of School Personnel Administrators. All Rights Reserved.</a:t>
            </a:r>
          </a:p>
        </p:txBody>
      </p:sp>
      <p:graphicFrame>
        <p:nvGraphicFramePr>
          <p:cNvPr id="2" name="Table 1">
            <a:extLst>
              <a:ext uri="{FF2B5EF4-FFF2-40B4-BE49-F238E27FC236}">
                <a16:creationId xmlns:a16="http://schemas.microsoft.com/office/drawing/2014/main" id="{B7F8C101-BF4F-404C-B807-F04CB371A6EE}"/>
              </a:ext>
            </a:extLst>
          </p:cNvPr>
          <p:cNvGraphicFramePr>
            <a:graphicFrameLocks noGrp="1"/>
          </p:cNvGraphicFramePr>
          <p:nvPr>
            <p:extLst>
              <p:ext uri="{D42A27DB-BD31-4B8C-83A1-F6EECF244321}">
                <p14:modId xmlns:p14="http://schemas.microsoft.com/office/powerpoint/2010/main" val="2974503071"/>
              </p:ext>
            </p:extLst>
          </p:nvPr>
        </p:nvGraphicFramePr>
        <p:xfrm>
          <a:off x="1062361" y="1363585"/>
          <a:ext cx="10067277" cy="4534387"/>
        </p:xfrm>
        <a:graphic>
          <a:graphicData uri="http://schemas.openxmlformats.org/drawingml/2006/table">
            <a:tbl>
              <a:tblPr firstRow="1" firstCol="1" bandRow="1">
                <a:tableStyleId>{5C22544A-7EE6-4342-B048-85BDC9FD1C3A}</a:tableStyleId>
              </a:tblPr>
              <a:tblGrid>
                <a:gridCol w="2414726">
                  <a:extLst>
                    <a:ext uri="{9D8B030D-6E8A-4147-A177-3AD203B41FA5}">
                      <a16:colId xmlns:a16="http://schemas.microsoft.com/office/drawing/2014/main" val="400059037"/>
                    </a:ext>
                  </a:extLst>
                </a:gridCol>
                <a:gridCol w="1873188">
                  <a:extLst>
                    <a:ext uri="{9D8B030D-6E8A-4147-A177-3AD203B41FA5}">
                      <a16:colId xmlns:a16="http://schemas.microsoft.com/office/drawing/2014/main" val="37231706"/>
                    </a:ext>
                  </a:extLst>
                </a:gridCol>
                <a:gridCol w="5779363">
                  <a:extLst>
                    <a:ext uri="{9D8B030D-6E8A-4147-A177-3AD203B41FA5}">
                      <a16:colId xmlns:a16="http://schemas.microsoft.com/office/drawing/2014/main" val="268878415"/>
                    </a:ext>
                  </a:extLst>
                </a:gridCol>
              </a:tblGrid>
              <a:tr h="427296">
                <a:tc>
                  <a:txBody>
                    <a:bodyPr/>
                    <a:lstStyle/>
                    <a:p>
                      <a:pPr marL="0" marR="0" algn="ctr">
                        <a:spcBef>
                          <a:spcPts val="0"/>
                        </a:spcBef>
                        <a:spcAft>
                          <a:spcPts val="0"/>
                        </a:spcAft>
                      </a:pPr>
                      <a:r>
                        <a:rPr lang="en-US" sz="2000" dirty="0">
                          <a:effectLst/>
                        </a:rPr>
                        <a:t>HCLE Standard</a:t>
                      </a:r>
                      <a:endPar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rPr>
                        <a:t>Content Outline</a:t>
                      </a:r>
                      <a:endPar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rPr>
                        <a:t>Terms &amp; Definitions</a:t>
                      </a:r>
                      <a:endPar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235286025"/>
                  </a:ext>
                </a:extLst>
              </a:tr>
              <a:tr h="1764632">
                <a:tc>
                  <a:txBody>
                    <a:bodyPr/>
                    <a:lstStyle/>
                    <a:p>
                      <a:pPr marL="0" marR="0">
                        <a:spcBef>
                          <a:spcPts val="0"/>
                        </a:spcBef>
                        <a:spcAft>
                          <a:spcPts val="0"/>
                        </a:spcAft>
                      </a:pPr>
                      <a:r>
                        <a:rPr lang="en-US" sz="1800" dirty="0">
                          <a:effectLst/>
                        </a:rPr>
                        <a:t>S.WP.1 Analyze staffing requirements to meet strategic goals.</a:t>
                      </a:r>
                      <a:endParaRPr lang="en-US" sz="2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171450" marR="0" lvl="0" indent="-171450">
                        <a:spcBef>
                          <a:spcPts val="0"/>
                        </a:spcBef>
                        <a:spcAft>
                          <a:spcPts val="0"/>
                        </a:spcAft>
                        <a:buFont typeface="Arial" panose="020B0604020202020204" pitchFamily="34" charset="0"/>
                        <a:buChar char="•"/>
                      </a:pPr>
                      <a:r>
                        <a:rPr lang="en-US" sz="1200" dirty="0">
                          <a:effectLst/>
                        </a:rPr>
                        <a:t>Workforce planning process: Involves three steps: 1) supply analysis, 2) demand analysis, and 3) gap analysis.</a:t>
                      </a:r>
                      <a:endParaRPr lang="en-US" sz="1800" dirty="0">
                        <a:effectLst/>
                      </a:endParaRPr>
                    </a:p>
                  </a:txBody>
                  <a:tcPr marL="68580" marR="68580" marT="0" marB="0"/>
                </a:tc>
                <a:tc>
                  <a:txBody>
                    <a:bodyPr/>
                    <a:lstStyle/>
                    <a:p>
                      <a:pPr marL="171450" marR="0" lvl="0" indent="-171450">
                        <a:spcBef>
                          <a:spcPts val="0"/>
                        </a:spcBef>
                        <a:spcAft>
                          <a:spcPts val="0"/>
                        </a:spcAft>
                        <a:buFont typeface="Wingdings" panose="05000000000000000000" pitchFamily="2" charset="2"/>
                        <a:buChar char="q"/>
                      </a:pPr>
                      <a:r>
                        <a:rPr lang="en-US" sz="1200" b="1" dirty="0">
                          <a:effectLst/>
                        </a:rPr>
                        <a:t>Demand Analysis: </a:t>
                      </a:r>
                      <a:r>
                        <a:rPr lang="en-US" sz="1200" dirty="0">
                          <a:effectLst/>
                        </a:rPr>
                        <a:t>An evaluation of future needs of the organization including desired staffing levels; desired knowledge, skills, and abilities; and projected personnel expenses.</a:t>
                      </a:r>
                      <a:endParaRPr lang="en-US" sz="1800" dirty="0">
                        <a:effectLst/>
                      </a:endParaRPr>
                    </a:p>
                    <a:p>
                      <a:pPr marL="171450" marR="0" lvl="0" indent="-171450">
                        <a:spcBef>
                          <a:spcPts val="0"/>
                        </a:spcBef>
                        <a:spcAft>
                          <a:spcPts val="0"/>
                        </a:spcAft>
                        <a:buFont typeface="Wingdings" panose="05000000000000000000" pitchFamily="2" charset="2"/>
                        <a:buChar char="q"/>
                      </a:pPr>
                      <a:r>
                        <a:rPr lang="en-US" sz="1200" b="1" dirty="0">
                          <a:effectLst/>
                        </a:rPr>
                        <a:t>Gap Analysis</a:t>
                      </a:r>
                      <a:r>
                        <a:rPr lang="en-US" sz="1200" dirty="0">
                          <a:effectLst/>
                        </a:rPr>
                        <a:t>: The process of comparing supply and demand to identify areas of misalignment.</a:t>
                      </a:r>
                      <a:endParaRPr lang="en-US" sz="1800" dirty="0">
                        <a:effectLst/>
                      </a:endParaRPr>
                    </a:p>
                    <a:p>
                      <a:pPr marL="171450" marR="0" lvl="0" indent="-171450">
                        <a:spcBef>
                          <a:spcPts val="0"/>
                        </a:spcBef>
                        <a:spcAft>
                          <a:spcPts val="0"/>
                        </a:spcAft>
                        <a:buFont typeface="Wingdings" panose="05000000000000000000" pitchFamily="2" charset="2"/>
                        <a:buChar char="q"/>
                      </a:pPr>
                      <a:r>
                        <a:rPr lang="en-US" sz="1200" b="1" dirty="0">
                          <a:effectLst/>
                        </a:rPr>
                        <a:t>Supply Analysis</a:t>
                      </a:r>
                      <a:r>
                        <a:rPr lang="en-US" sz="1200" dirty="0">
                          <a:effectLst/>
                        </a:rPr>
                        <a:t>: An evaluation of current resources including staffing levels; staff knowledge, skills, and abilities; and projected funding.</a:t>
                      </a:r>
                      <a:endParaRPr lang="en-US" sz="1800" dirty="0">
                        <a:effectLst/>
                      </a:endParaRPr>
                    </a:p>
                    <a:p>
                      <a:pPr marL="171450" marR="0" lvl="0" indent="-171450">
                        <a:spcBef>
                          <a:spcPts val="0"/>
                        </a:spcBef>
                        <a:spcAft>
                          <a:spcPts val="0"/>
                        </a:spcAft>
                        <a:buFont typeface="Wingdings" panose="05000000000000000000" pitchFamily="2" charset="2"/>
                        <a:buChar char="q"/>
                      </a:pPr>
                      <a:r>
                        <a:rPr lang="en-US" sz="1200" b="1" dirty="0">
                          <a:effectLst/>
                        </a:rPr>
                        <a:t>Workforce Analysis</a:t>
                      </a:r>
                      <a:r>
                        <a:rPr lang="en-US" sz="1200" dirty="0">
                          <a:effectLst/>
                        </a:rPr>
                        <a:t>: Process of examining data to uncover gaps between supply and demand. It is the first phase of workforce planning and serves as the foundation of a workforce plan. </a:t>
                      </a:r>
                      <a:endParaRPr lang="en-US" sz="1800" dirty="0">
                        <a:effectLst/>
                      </a:endParaRPr>
                    </a:p>
                    <a:p>
                      <a:pPr marL="171450" marR="0" lvl="0" indent="-171450">
                        <a:spcBef>
                          <a:spcPts val="0"/>
                        </a:spcBef>
                        <a:spcAft>
                          <a:spcPts val="0"/>
                        </a:spcAft>
                        <a:buFont typeface="Wingdings" panose="05000000000000000000" pitchFamily="2" charset="2"/>
                        <a:buChar char="q"/>
                      </a:pPr>
                      <a:r>
                        <a:rPr lang="en-US" sz="1200" b="1" dirty="0">
                          <a:effectLst/>
                        </a:rPr>
                        <a:t>Workforce Plan</a:t>
                      </a:r>
                      <a:r>
                        <a:rPr lang="en-US" sz="1200" dirty="0">
                          <a:effectLst/>
                        </a:rPr>
                        <a:t>: Report that identifies targeted strategies to ensure that the organization’s workforce is operating within budget and addresses the existing and anticipated needs of all learners.</a:t>
                      </a:r>
                      <a:endParaRPr lang="en-US" sz="1800" dirty="0">
                        <a:effectLst/>
                      </a:endParaRPr>
                    </a:p>
                    <a:p>
                      <a:pPr marL="171450" marR="0" lvl="0" indent="-171450">
                        <a:spcBef>
                          <a:spcPts val="0"/>
                        </a:spcBef>
                        <a:spcAft>
                          <a:spcPts val="0"/>
                        </a:spcAft>
                        <a:buFont typeface="Wingdings" panose="05000000000000000000" pitchFamily="2" charset="2"/>
                        <a:buChar char="q"/>
                      </a:pPr>
                      <a:r>
                        <a:rPr lang="en-US" sz="1200" b="1" dirty="0">
                          <a:effectLst/>
                        </a:rPr>
                        <a:t>Workforce Planning: </a:t>
                      </a:r>
                      <a:r>
                        <a:rPr lang="en-US" sz="1200" dirty="0">
                          <a:effectLst/>
                        </a:rPr>
                        <a:t>Process to align the workforce with the needs and priorities of the organization and the students it serves.</a:t>
                      </a:r>
                      <a:endPar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29382511"/>
                  </a:ext>
                </a:extLst>
              </a:tr>
              <a:tr h="1181587">
                <a:tc>
                  <a:txBody>
                    <a:bodyPr/>
                    <a:lstStyle/>
                    <a:p>
                      <a:pPr marL="0" marR="0">
                        <a:spcBef>
                          <a:spcPts val="0"/>
                        </a:spcBef>
                        <a:spcAft>
                          <a:spcPts val="0"/>
                        </a:spcAft>
                      </a:pPr>
                      <a:r>
                        <a:rPr lang="en-US" sz="1800" dirty="0">
                          <a:effectLst/>
                        </a:rPr>
                        <a:t>S.WP.2 Create job descriptions that reflect position requirements. </a:t>
                      </a:r>
                      <a:endParaRPr lang="en-US" sz="2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171450" marR="0" lvl="0" indent="-171450">
                        <a:spcBef>
                          <a:spcPts val="0"/>
                        </a:spcBef>
                        <a:spcAft>
                          <a:spcPts val="0"/>
                        </a:spcAft>
                        <a:buFont typeface="Arial" panose="020B0604020202020204" pitchFamily="34" charset="0"/>
                        <a:buChar char="•"/>
                      </a:pPr>
                      <a:r>
                        <a:rPr lang="en-US" sz="1200" dirty="0">
                          <a:effectLst/>
                        </a:rPr>
                        <a:t>Purpose and core components of a job description</a:t>
                      </a:r>
                      <a:endParaRPr lang="en-US" sz="1800" dirty="0">
                        <a:effectLst/>
                      </a:endParaRPr>
                    </a:p>
                    <a:p>
                      <a:pPr marL="171450" marR="0" lvl="0" indent="-171450">
                        <a:spcBef>
                          <a:spcPts val="0"/>
                        </a:spcBef>
                        <a:spcAft>
                          <a:spcPts val="0"/>
                        </a:spcAft>
                        <a:buFont typeface="Arial" panose="020B0604020202020204" pitchFamily="34" charset="0"/>
                        <a:buChar char="•"/>
                      </a:pPr>
                      <a:r>
                        <a:rPr lang="en-US" sz="1200" dirty="0">
                          <a:effectLst/>
                        </a:rPr>
                        <a:t>Job analysis</a:t>
                      </a:r>
                      <a:endPar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171450" marR="0" lvl="0" indent="-171450">
                        <a:spcBef>
                          <a:spcPts val="0"/>
                        </a:spcBef>
                        <a:spcAft>
                          <a:spcPts val="0"/>
                        </a:spcAft>
                        <a:buFont typeface="Wingdings" panose="05000000000000000000" pitchFamily="2" charset="2"/>
                        <a:buChar char="q"/>
                      </a:pPr>
                      <a:r>
                        <a:rPr lang="en-US" sz="1200" b="1" dirty="0">
                          <a:effectLst/>
                        </a:rPr>
                        <a:t>Job Analysis</a:t>
                      </a:r>
                      <a:r>
                        <a:rPr lang="en-US" sz="1200" dirty="0">
                          <a:effectLst/>
                        </a:rPr>
                        <a:t>: Systemic study of jobs to determine what activities (tasks) and responsibilities they include, personal qualifications necessary for performance, conditions under which work is performed, and reporting structure.</a:t>
                      </a:r>
                      <a:endParaRPr lang="en-US" sz="1800" dirty="0">
                        <a:effectLst/>
                      </a:endParaRPr>
                    </a:p>
                    <a:p>
                      <a:pPr marL="171450" marR="0" lvl="0" indent="-171450">
                        <a:spcBef>
                          <a:spcPts val="0"/>
                        </a:spcBef>
                        <a:spcAft>
                          <a:spcPts val="0"/>
                        </a:spcAft>
                        <a:buFont typeface="Wingdings" panose="05000000000000000000" pitchFamily="2" charset="2"/>
                        <a:buChar char="q"/>
                      </a:pPr>
                      <a:r>
                        <a:rPr lang="en-US" sz="1200" b="1" dirty="0">
                          <a:effectLst/>
                        </a:rPr>
                        <a:t>Job Description: </a:t>
                      </a:r>
                      <a:r>
                        <a:rPr lang="en-US" sz="1200" dirty="0">
                          <a:effectLst/>
                        </a:rPr>
                        <a:t>Written summary of the qualifications required to perform a job, including duties, responsibilities, physical requirements, and necessary qualifications. (Job descriptions are a foundational part of many HR processes.)</a:t>
                      </a:r>
                      <a:endPar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36258612"/>
                  </a:ext>
                </a:extLst>
              </a:tr>
            </a:tbl>
          </a:graphicData>
        </a:graphic>
      </p:graphicFrame>
      <p:sp>
        <p:nvSpPr>
          <p:cNvPr id="7" name="Text Placeholder 6">
            <a:extLst>
              <a:ext uri="{FF2B5EF4-FFF2-40B4-BE49-F238E27FC236}">
                <a16:creationId xmlns:a16="http://schemas.microsoft.com/office/drawing/2014/main" id="{C7D987A8-7679-4431-816E-C9BEB17BED5A}"/>
              </a:ext>
            </a:extLst>
          </p:cNvPr>
          <p:cNvSpPr>
            <a:spLocks noGrp="1"/>
          </p:cNvSpPr>
          <p:nvPr>
            <p:ph type="body" sz="quarter" idx="13"/>
          </p:nvPr>
        </p:nvSpPr>
        <p:spPr/>
        <p:txBody>
          <a:bodyPr/>
          <a:lstStyle/>
          <a:p>
            <a:r>
              <a:rPr lang="en-US" dirty="0"/>
              <a:t>Workforce Planning</a:t>
            </a:r>
          </a:p>
        </p:txBody>
      </p:sp>
    </p:spTree>
    <p:custDataLst>
      <p:tags r:id="rId1"/>
    </p:custDataLst>
    <p:extLst>
      <p:ext uri="{BB962C8B-B14F-4D97-AF65-F5344CB8AC3E}">
        <p14:creationId xmlns:p14="http://schemas.microsoft.com/office/powerpoint/2010/main" val="4275382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F3611DDA-E961-490D-BFD6-B6A2FFE0065D}"/>
              </a:ext>
            </a:extLst>
          </p:cNvPr>
          <p:cNvSpPr/>
          <p:nvPr/>
        </p:nvSpPr>
        <p:spPr>
          <a:xfrm>
            <a:off x="-95534" y="5877333"/>
            <a:ext cx="3043450" cy="9775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Footer Placeholder 4">
            <a:extLst>
              <a:ext uri="{FF2B5EF4-FFF2-40B4-BE49-F238E27FC236}">
                <a16:creationId xmlns:a16="http://schemas.microsoft.com/office/drawing/2014/main" id="{9DAFEA13-6952-4DD9-B0F7-59965E49AA45}"/>
              </a:ext>
            </a:extLst>
          </p:cNvPr>
          <p:cNvSpPr txBox="1">
            <a:spLocks/>
          </p:cNvSpPr>
          <p:nvPr/>
        </p:nvSpPr>
        <p:spPr>
          <a:xfrm>
            <a:off x="3869268" y="6508505"/>
            <a:ext cx="5911517"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 2021, American Association of School Personnel Administrators. All Rights Reserved.</a:t>
            </a:r>
          </a:p>
        </p:txBody>
      </p:sp>
      <p:sp>
        <p:nvSpPr>
          <p:cNvPr id="7" name="Text Placeholder 6">
            <a:extLst>
              <a:ext uri="{FF2B5EF4-FFF2-40B4-BE49-F238E27FC236}">
                <a16:creationId xmlns:a16="http://schemas.microsoft.com/office/drawing/2014/main" id="{C7D987A8-7679-4431-816E-C9BEB17BED5A}"/>
              </a:ext>
            </a:extLst>
          </p:cNvPr>
          <p:cNvSpPr>
            <a:spLocks noGrp="1"/>
          </p:cNvSpPr>
          <p:nvPr>
            <p:ph type="body" sz="quarter" idx="13"/>
          </p:nvPr>
        </p:nvSpPr>
        <p:spPr/>
        <p:txBody>
          <a:bodyPr>
            <a:normAutofit fontScale="92500"/>
          </a:bodyPr>
          <a:lstStyle/>
          <a:p>
            <a:pPr marL="0" indent="0">
              <a:buNone/>
            </a:pPr>
            <a:r>
              <a:rPr lang="en-US" dirty="0"/>
              <a:t>S.WP.1 Analyze staffing requirements to meet strategic goals.</a:t>
            </a:r>
            <a:endParaRPr lang="en-US" sz="4400" dirty="0">
              <a:solidFill>
                <a:srgbClr val="000000"/>
              </a:solidFill>
              <a:latin typeface="Calibri" panose="020F0502020204030204" pitchFamily="34" charset="0"/>
              <a:ea typeface="Calibri" panose="020F0502020204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9D7DBFB-6E11-4377-9E99-0EB6F4BD43B0}"/>
              </a:ext>
            </a:extLst>
          </p:cNvPr>
          <p:cNvSpPr/>
          <p:nvPr/>
        </p:nvSpPr>
        <p:spPr>
          <a:xfrm>
            <a:off x="383423" y="2518184"/>
            <a:ext cx="2047351" cy="1054143"/>
          </a:xfrm>
          <a:prstGeom prst="rect">
            <a:avLst/>
          </a:prstGeom>
          <a:ln w="2857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Forecast Staffing Demands</a:t>
            </a:r>
          </a:p>
        </p:txBody>
      </p:sp>
      <p:sp>
        <p:nvSpPr>
          <p:cNvPr id="8" name="Rectangle 7">
            <a:extLst>
              <a:ext uri="{FF2B5EF4-FFF2-40B4-BE49-F238E27FC236}">
                <a16:creationId xmlns:a16="http://schemas.microsoft.com/office/drawing/2014/main" id="{6AF1001D-7219-4718-A12C-3DA754CFAAA3}"/>
              </a:ext>
            </a:extLst>
          </p:cNvPr>
          <p:cNvSpPr/>
          <p:nvPr/>
        </p:nvSpPr>
        <p:spPr>
          <a:xfrm>
            <a:off x="2681139" y="2518185"/>
            <a:ext cx="2047351" cy="1054143"/>
          </a:xfrm>
          <a:prstGeom prst="rect">
            <a:avLst/>
          </a:prstGeom>
          <a:ln w="28575"/>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Forecast Staffing Supply</a:t>
            </a:r>
          </a:p>
        </p:txBody>
      </p:sp>
      <p:sp>
        <p:nvSpPr>
          <p:cNvPr id="10" name="Rectangle 9">
            <a:extLst>
              <a:ext uri="{FF2B5EF4-FFF2-40B4-BE49-F238E27FC236}">
                <a16:creationId xmlns:a16="http://schemas.microsoft.com/office/drawing/2014/main" id="{6EFCF4FB-D626-410F-92AD-B60905F29DC9}"/>
              </a:ext>
            </a:extLst>
          </p:cNvPr>
          <p:cNvSpPr/>
          <p:nvPr/>
        </p:nvSpPr>
        <p:spPr>
          <a:xfrm>
            <a:off x="4978855" y="2518185"/>
            <a:ext cx="2047351" cy="1054143"/>
          </a:xfrm>
          <a:prstGeom prst="rect">
            <a:avLst/>
          </a:prstGeom>
          <a:ln w="28575"/>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Complete Gap Analysis</a:t>
            </a:r>
          </a:p>
        </p:txBody>
      </p:sp>
      <p:sp>
        <p:nvSpPr>
          <p:cNvPr id="11" name="Rectangle 10">
            <a:extLst>
              <a:ext uri="{FF2B5EF4-FFF2-40B4-BE49-F238E27FC236}">
                <a16:creationId xmlns:a16="http://schemas.microsoft.com/office/drawing/2014/main" id="{3FDA832B-7874-46D2-9CC0-32B01EDD6CAE}"/>
              </a:ext>
            </a:extLst>
          </p:cNvPr>
          <p:cNvSpPr/>
          <p:nvPr/>
        </p:nvSpPr>
        <p:spPr>
          <a:xfrm>
            <a:off x="7513134" y="1679563"/>
            <a:ext cx="1828800" cy="30051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dirty="0"/>
              <a:t>Hire</a:t>
            </a:r>
          </a:p>
        </p:txBody>
      </p:sp>
      <p:sp>
        <p:nvSpPr>
          <p:cNvPr id="12" name="Rectangle 11">
            <a:extLst>
              <a:ext uri="{FF2B5EF4-FFF2-40B4-BE49-F238E27FC236}">
                <a16:creationId xmlns:a16="http://schemas.microsoft.com/office/drawing/2014/main" id="{066B8A68-F68B-41E0-9C20-F465CAE704BB}"/>
              </a:ext>
            </a:extLst>
          </p:cNvPr>
          <p:cNvSpPr/>
          <p:nvPr/>
        </p:nvSpPr>
        <p:spPr>
          <a:xfrm>
            <a:off x="7513134" y="2047691"/>
            <a:ext cx="1828800" cy="30051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dirty="0"/>
              <a:t>Retain</a:t>
            </a:r>
          </a:p>
        </p:txBody>
      </p:sp>
      <p:sp>
        <p:nvSpPr>
          <p:cNvPr id="13" name="Rectangle 12">
            <a:extLst>
              <a:ext uri="{FF2B5EF4-FFF2-40B4-BE49-F238E27FC236}">
                <a16:creationId xmlns:a16="http://schemas.microsoft.com/office/drawing/2014/main" id="{976999A6-07D9-4401-8627-B5FF5305A437}"/>
              </a:ext>
            </a:extLst>
          </p:cNvPr>
          <p:cNvSpPr/>
          <p:nvPr/>
        </p:nvSpPr>
        <p:spPr>
          <a:xfrm>
            <a:off x="7513134" y="2415819"/>
            <a:ext cx="1828800" cy="30051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dirty="0"/>
              <a:t>Train/Retrain</a:t>
            </a:r>
          </a:p>
        </p:txBody>
      </p:sp>
      <p:sp>
        <p:nvSpPr>
          <p:cNvPr id="14" name="Rectangle 13">
            <a:extLst>
              <a:ext uri="{FF2B5EF4-FFF2-40B4-BE49-F238E27FC236}">
                <a16:creationId xmlns:a16="http://schemas.microsoft.com/office/drawing/2014/main" id="{A9FD0F9C-379C-48E2-B38A-E954CADA5A78}"/>
              </a:ext>
            </a:extLst>
          </p:cNvPr>
          <p:cNvSpPr/>
          <p:nvPr/>
        </p:nvSpPr>
        <p:spPr>
          <a:xfrm>
            <a:off x="7513134" y="2783947"/>
            <a:ext cx="1828800" cy="30051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dirty="0"/>
              <a:t>RIF</a:t>
            </a:r>
          </a:p>
        </p:txBody>
      </p:sp>
      <p:sp>
        <p:nvSpPr>
          <p:cNvPr id="15" name="Rectangle 14">
            <a:extLst>
              <a:ext uri="{FF2B5EF4-FFF2-40B4-BE49-F238E27FC236}">
                <a16:creationId xmlns:a16="http://schemas.microsoft.com/office/drawing/2014/main" id="{C30DCD13-6004-45A3-B162-30C7750FB0F9}"/>
              </a:ext>
            </a:extLst>
          </p:cNvPr>
          <p:cNvSpPr/>
          <p:nvPr/>
        </p:nvSpPr>
        <p:spPr>
          <a:xfrm>
            <a:off x="7513134" y="3152075"/>
            <a:ext cx="1828800" cy="30051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dirty="0"/>
              <a:t>Incent Retirements</a:t>
            </a:r>
          </a:p>
        </p:txBody>
      </p:sp>
      <p:sp>
        <p:nvSpPr>
          <p:cNvPr id="16" name="Rectangle 15">
            <a:extLst>
              <a:ext uri="{FF2B5EF4-FFF2-40B4-BE49-F238E27FC236}">
                <a16:creationId xmlns:a16="http://schemas.microsoft.com/office/drawing/2014/main" id="{840090E8-F255-40AE-8B4D-94DCCEF606D2}"/>
              </a:ext>
            </a:extLst>
          </p:cNvPr>
          <p:cNvSpPr/>
          <p:nvPr/>
        </p:nvSpPr>
        <p:spPr>
          <a:xfrm>
            <a:off x="7513134" y="4071919"/>
            <a:ext cx="1828800" cy="48410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dirty="0"/>
              <a:t>Design Flexible Arrangements</a:t>
            </a:r>
          </a:p>
        </p:txBody>
      </p:sp>
      <p:sp>
        <p:nvSpPr>
          <p:cNvPr id="17" name="Rectangle 16">
            <a:extLst>
              <a:ext uri="{FF2B5EF4-FFF2-40B4-BE49-F238E27FC236}">
                <a16:creationId xmlns:a16="http://schemas.microsoft.com/office/drawing/2014/main" id="{286DFB0F-7B8D-4E41-B7BE-9529CC932224}"/>
              </a:ext>
            </a:extLst>
          </p:cNvPr>
          <p:cNvSpPr/>
          <p:nvPr/>
        </p:nvSpPr>
        <p:spPr>
          <a:xfrm>
            <a:off x="9880300" y="2490724"/>
            <a:ext cx="1905349" cy="1054143"/>
          </a:xfrm>
          <a:prstGeom prst="rect">
            <a:avLst/>
          </a:prstGeom>
          <a:solidFill>
            <a:schemeClr val="tx2"/>
          </a:solidFill>
          <a:ln w="28575">
            <a:solidFill>
              <a:schemeClr val="tx2">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dirty="0">
                <a:solidFill>
                  <a:schemeClr val="bg1"/>
                </a:solidFill>
              </a:rPr>
              <a:t>New Staffing Levels</a:t>
            </a:r>
          </a:p>
        </p:txBody>
      </p:sp>
      <p:sp>
        <p:nvSpPr>
          <p:cNvPr id="18" name="Rectangle 17">
            <a:extLst>
              <a:ext uri="{FF2B5EF4-FFF2-40B4-BE49-F238E27FC236}">
                <a16:creationId xmlns:a16="http://schemas.microsoft.com/office/drawing/2014/main" id="{35439009-7E49-4A59-9B55-2F4BBC644C9F}"/>
              </a:ext>
            </a:extLst>
          </p:cNvPr>
          <p:cNvSpPr/>
          <p:nvPr/>
        </p:nvSpPr>
        <p:spPr>
          <a:xfrm>
            <a:off x="7513134" y="4623635"/>
            <a:ext cx="1828800" cy="3338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dirty="0"/>
              <a:t>Transition Roles</a:t>
            </a:r>
          </a:p>
        </p:txBody>
      </p:sp>
      <p:cxnSp>
        <p:nvCxnSpPr>
          <p:cNvPr id="19" name="Straight Arrow Connector 18">
            <a:extLst>
              <a:ext uri="{FF2B5EF4-FFF2-40B4-BE49-F238E27FC236}">
                <a16:creationId xmlns:a16="http://schemas.microsoft.com/office/drawing/2014/main" id="{85D013A8-DB50-4D49-8B94-D4B1AA110F81}"/>
              </a:ext>
            </a:extLst>
          </p:cNvPr>
          <p:cNvCxnSpPr>
            <a:stCxn id="4" idx="3"/>
            <a:endCxn id="8" idx="1"/>
          </p:cNvCxnSpPr>
          <p:nvPr/>
        </p:nvCxnSpPr>
        <p:spPr>
          <a:xfrm>
            <a:off x="2430774" y="3045256"/>
            <a:ext cx="250365" cy="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9F8105DF-844E-4641-BF5F-EB96BCF50E48}"/>
              </a:ext>
            </a:extLst>
          </p:cNvPr>
          <p:cNvCxnSpPr>
            <a:cxnSpLocks/>
            <a:stCxn id="8" idx="3"/>
            <a:endCxn id="10" idx="1"/>
          </p:cNvCxnSpPr>
          <p:nvPr/>
        </p:nvCxnSpPr>
        <p:spPr>
          <a:xfrm>
            <a:off x="4728490" y="3045257"/>
            <a:ext cx="250365"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21C65F21-43D2-4663-BFCE-EE15BCAFD885}"/>
              </a:ext>
            </a:extLst>
          </p:cNvPr>
          <p:cNvCxnSpPr>
            <a:cxnSpLocks/>
            <a:stCxn id="10" idx="3"/>
            <a:endCxn id="11" idx="1"/>
          </p:cNvCxnSpPr>
          <p:nvPr/>
        </p:nvCxnSpPr>
        <p:spPr>
          <a:xfrm flipV="1">
            <a:off x="7026206" y="1829823"/>
            <a:ext cx="486928" cy="121543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70C132BC-5993-400A-8E3A-8740E441525E}"/>
              </a:ext>
            </a:extLst>
          </p:cNvPr>
          <p:cNvCxnSpPr>
            <a:cxnSpLocks/>
            <a:stCxn id="10" idx="3"/>
            <a:endCxn id="12" idx="1"/>
          </p:cNvCxnSpPr>
          <p:nvPr/>
        </p:nvCxnSpPr>
        <p:spPr>
          <a:xfrm flipV="1">
            <a:off x="7026206" y="2197951"/>
            <a:ext cx="486928" cy="84730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13BA299E-BAB3-4453-BE64-F11F6835298F}"/>
              </a:ext>
            </a:extLst>
          </p:cNvPr>
          <p:cNvCxnSpPr>
            <a:cxnSpLocks/>
            <a:stCxn id="10" idx="3"/>
            <a:endCxn id="13" idx="1"/>
          </p:cNvCxnSpPr>
          <p:nvPr/>
        </p:nvCxnSpPr>
        <p:spPr>
          <a:xfrm flipV="1">
            <a:off x="7026206" y="2566079"/>
            <a:ext cx="486928" cy="47917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1F9DA2D4-D4E1-4019-826E-A03AB00C465A}"/>
              </a:ext>
            </a:extLst>
          </p:cNvPr>
          <p:cNvCxnSpPr>
            <a:cxnSpLocks/>
            <a:stCxn id="10" idx="3"/>
            <a:endCxn id="14" idx="1"/>
          </p:cNvCxnSpPr>
          <p:nvPr/>
        </p:nvCxnSpPr>
        <p:spPr>
          <a:xfrm flipV="1">
            <a:off x="7026206" y="2934207"/>
            <a:ext cx="486928" cy="11105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D9FFE83C-581A-4DA6-BDD4-CED573D4CC35}"/>
              </a:ext>
            </a:extLst>
          </p:cNvPr>
          <p:cNvCxnSpPr>
            <a:cxnSpLocks/>
            <a:stCxn id="10" idx="3"/>
            <a:endCxn id="15" idx="1"/>
          </p:cNvCxnSpPr>
          <p:nvPr/>
        </p:nvCxnSpPr>
        <p:spPr>
          <a:xfrm>
            <a:off x="7026206" y="3045257"/>
            <a:ext cx="486928" cy="25707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8875E30E-7403-45B9-A272-086530D86374}"/>
              </a:ext>
            </a:extLst>
          </p:cNvPr>
          <p:cNvCxnSpPr>
            <a:cxnSpLocks/>
            <a:stCxn id="10" idx="3"/>
            <a:endCxn id="16" idx="1"/>
          </p:cNvCxnSpPr>
          <p:nvPr/>
        </p:nvCxnSpPr>
        <p:spPr>
          <a:xfrm>
            <a:off x="7026206" y="3045257"/>
            <a:ext cx="486928" cy="126871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a:extLst>
              <a:ext uri="{FF2B5EF4-FFF2-40B4-BE49-F238E27FC236}">
                <a16:creationId xmlns:a16="http://schemas.microsoft.com/office/drawing/2014/main" id="{630AEF41-1982-4433-B6D2-FE765145C710}"/>
              </a:ext>
            </a:extLst>
          </p:cNvPr>
          <p:cNvCxnSpPr>
            <a:cxnSpLocks/>
            <a:stCxn id="10" idx="3"/>
            <a:endCxn id="18" idx="1"/>
          </p:cNvCxnSpPr>
          <p:nvPr/>
        </p:nvCxnSpPr>
        <p:spPr>
          <a:xfrm>
            <a:off x="7026206" y="3045257"/>
            <a:ext cx="486928" cy="174530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66" name="Straight Arrow Connector 65">
            <a:extLst>
              <a:ext uri="{FF2B5EF4-FFF2-40B4-BE49-F238E27FC236}">
                <a16:creationId xmlns:a16="http://schemas.microsoft.com/office/drawing/2014/main" id="{6311912B-162E-40E4-AF2C-C25ABFBB926A}"/>
              </a:ext>
            </a:extLst>
          </p:cNvPr>
          <p:cNvCxnSpPr>
            <a:cxnSpLocks/>
            <a:stCxn id="11" idx="3"/>
            <a:endCxn id="17" idx="1"/>
          </p:cNvCxnSpPr>
          <p:nvPr/>
        </p:nvCxnSpPr>
        <p:spPr>
          <a:xfrm>
            <a:off x="9341934" y="1829823"/>
            <a:ext cx="538366" cy="118797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70" name="Straight Arrow Connector 69">
            <a:extLst>
              <a:ext uri="{FF2B5EF4-FFF2-40B4-BE49-F238E27FC236}">
                <a16:creationId xmlns:a16="http://schemas.microsoft.com/office/drawing/2014/main" id="{D5ADC4CF-5094-464B-AB6D-15E0C23DEAFF}"/>
              </a:ext>
            </a:extLst>
          </p:cNvPr>
          <p:cNvCxnSpPr>
            <a:cxnSpLocks/>
            <a:stCxn id="12" idx="3"/>
            <a:endCxn id="17" idx="1"/>
          </p:cNvCxnSpPr>
          <p:nvPr/>
        </p:nvCxnSpPr>
        <p:spPr>
          <a:xfrm>
            <a:off x="9341934" y="2197951"/>
            <a:ext cx="538366" cy="81984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73" name="Straight Arrow Connector 72">
            <a:extLst>
              <a:ext uri="{FF2B5EF4-FFF2-40B4-BE49-F238E27FC236}">
                <a16:creationId xmlns:a16="http://schemas.microsoft.com/office/drawing/2014/main" id="{1D25EC75-F31E-47A3-8881-3F7F26F3553E}"/>
              </a:ext>
            </a:extLst>
          </p:cNvPr>
          <p:cNvCxnSpPr>
            <a:cxnSpLocks/>
            <a:stCxn id="13" idx="3"/>
            <a:endCxn id="17" idx="1"/>
          </p:cNvCxnSpPr>
          <p:nvPr/>
        </p:nvCxnSpPr>
        <p:spPr>
          <a:xfrm>
            <a:off x="9341934" y="2566079"/>
            <a:ext cx="538366" cy="45171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76" name="Straight Arrow Connector 75">
            <a:extLst>
              <a:ext uri="{FF2B5EF4-FFF2-40B4-BE49-F238E27FC236}">
                <a16:creationId xmlns:a16="http://schemas.microsoft.com/office/drawing/2014/main" id="{D9BD11F6-E9DD-4138-A89F-AE667BBD63EA}"/>
              </a:ext>
            </a:extLst>
          </p:cNvPr>
          <p:cNvCxnSpPr>
            <a:cxnSpLocks/>
            <a:stCxn id="14" idx="3"/>
            <a:endCxn id="17" idx="1"/>
          </p:cNvCxnSpPr>
          <p:nvPr/>
        </p:nvCxnSpPr>
        <p:spPr>
          <a:xfrm>
            <a:off x="9341934" y="2934207"/>
            <a:ext cx="538366" cy="8358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79" name="Straight Arrow Connector 78">
            <a:extLst>
              <a:ext uri="{FF2B5EF4-FFF2-40B4-BE49-F238E27FC236}">
                <a16:creationId xmlns:a16="http://schemas.microsoft.com/office/drawing/2014/main" id="{5F255D00-4F50-4E1E-908C-EC02DF1911BC}"/>
              </a:ext>
            </a:extLst>
          </p:cNvPr>
          <p:cNvCxnSpPr>
            <a:cxnSpLocks/>
            <a:stCxn id="15" idx="3"/>
            <a:endCxn id="17" idx="1"/>
          </p:cNvCxnSpPr>
          <p:nvPr/>
        </p:nvCxnSpPr>
        <p:spPr>
          <a:xfrm flipV="1">
            <a:off x="9341934" y="3017796"/>
            <a:ext cx="538366" cy="28453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82" name="Straight Arrow Connector 81">
            <a:extLst>
              <a:ext uri="{FF2B5EF4-FFF2-40B4-BE49-F238E27FC236}">
                <a16:creationId xmlns:a16="http://schemas.microsoft.com/office/drawing/2014/main" id="{BC7BE3DE-339B-41AB-8D24-4621ACC1261F}"/>
              </a:ext>
            </a:extLst>
          </p:cNvPr>
          <p:cNvCxnSpPr>
            <a:cxnSpLocks/>
            <a:stCxn id="16" idx="3"/>
            <a:endCxn id="17" idx="1"/>
          </p:cNvCxnSpPr>
          <p:nvPr/>
        </p:nvCxnSpPr>
        <p:spPr>
          <a:xfrm flipV="1">
            <a:off x="9341934" y="3017796"/>
            <a:ext cx="538366" cy="129617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85" name="Straight Arrow Connector 84">
            <a:extLst>
              <a:ext uri="{FF2B5EF4-FFF2-40B4-BE49-F238E27FC236}">
                <a16:creationId xmlns:a16="http://schemas.microsoft.com/office/drawing/2014/main" id="{8C8BDBD6-61DF-4794-830E-BB0E757B99F5}"/>
              </a:ext>
            </a:extLst>
          </p:cNvPr>
          <p:cNvCxnSpPr>
            <a:cxnSpLocks/>
            <a:stCxn id="18" idx="3"/>
            <a:endCxn id="17" idx="1"/>
          </p:cNvCxnSpPr>
          <p:nvPr/>
        </p:nvCxnSpPr>
        <p:spPr>
          <a:xfrm flipV="1">
            <a:off x="9341934" y="3017796"/>
            <a:ext cx="538366" cy="177276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88" name="Rectangle 87">
            <a:extLst>
              <a:ext uri="{FF2B5EF4-FFF2-40B4-BE49-F238E27FC236}">
                <a16:creationId xmlns:a16="http://schemas.microsoft.com/office/drawing/2014/main" id="{545E8BBE-1719-4F32-8D77-8C509B0107CC}"/>
              </a:ext>
            </a:extLst>
          </p:cNvPr>
          <p:cNvSpPr/>
          <p:nvPr/>
        </p:nvSpPr>
        <p:spPr>
          <a:xfrm>
            <a:off x="7513134" y="5025094"/>
            <a:ext cx="1828800" cy="30051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dirty="0"/>
              <a:t>Grow Your Own</a:t>
            </a:r>
          </a:p>
        </p:txBody>
      </p:sp>
      <p:cxnSp>
        <p:nvCxnSpPr>
          <p:cNvPr id="89" name="Straight Arrow Connector 88">
            <a:extLst>
              <a:ext uri="{FF2B5EF4-FFF2-40B4-BE49-F238E27FC236}">
                <a16:creationId xmlns:a16="http://schemas.microsoft.com/office/drawing/2014/main" id="{5CF20031-8751-4DAC-A3F6-85E844E7E9E9}"/>
              </a:ext>
            </a:extLst>
          </p:cNvPr>
          <p:cNvCxnSpPr>
            <a:cxnSpLocks/>
            <a:stCxn id="10" idx="3"/>
            <a:endCxn id="88" idx="1"/>
          </p:cNvCxnSpPr>
          <p:nvPr/>
        </p:nvCxnSpPr>
        <p:spPr>
          <a:xfrm>
            <a:off x="7026206" y="3045257"/>
            <a:ext cx="486928" cy="213009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92" name="Straight Arrow Connector 91">
            <a:extLst>
              <a:ext uri="{FF2B5EF4-FFF2-40B4-BE49-F238E27FC236}">
                <a16:creationId xmlns:a16="http://schemas.microsoft.com/office/drawing/2014/main" id="{E03714EE-9956-4338-8757-0B3E7EC80D27}"/>
              </a:ext>
            </a:extLst>
          </p:cNvPr>
          <p:cNvCxnSpPr>
            <a:cxnSpLocks/>
            <a:stCxn id="10" idx="3"/>
            <a:endCxn id="93" idx="1"/>
          </p:cNvCxnSpPr>
          <p:nvPr/>
        </p:nvCxnSpPr>
        <p:spPr>
          <a:xfrm>
            <a:off x="7026206" y="3045257"/>
            <a:ext cx="486928" cy="259002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93" name="Rectangle 92">
            <a:extLst>
              <a:ext uri="{FF2B5EF4-FFF2-40B4-BE49-F238E27FC236}">
                <a16:creationId xmlns:a16="http://schemas.microsoft.com/office/drawing/2014/main" id="{A8899FBF-7BE2-4882-8270-5CF416719B00}"/>
              </a:ext>
            </a:extLst>
          </p:cNvPr>
          <p:cNvSpPr/>
          <p:nvPr/>
        </p:nvSpPr>
        <p:spPr>
          <a:xfrm>
            <a:off x="7513134" y="5393225"/>
            <a:ext cx="1828800" cy="48410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dirty="0"/>
              <a:t>Change Job Requirements</a:t>
            </a:r>
          </a:p>
        </p:txBody>
      </p:sp>
      <p:cxnSp>
        <p:nvCxnSpPr>
          <p:cNvPr id="96" name="Straight Arrow Connector 95">
            <a:extLst>
              <a:ext uri="{FF2B5EF4-FFF2-40B4-BE49-F238E27FC236}">
                <a16:creationId xmlns:a16="http://schemas.microsoft.com/office/drawing/2014/main" id="{5B7D04D3-1CCF-4D9D-B585-2A58106FC430}"/>
              </a:ext>
            </a:extLst>
          </p:cNvPr>
          <p:cNvCxnSpPr>
            <a:cxnSpLocks/>
            <a:endCxn id="17" idx="1"/>
          </p:cNvCxnSpPr>
          <p:nvPr/>
        </p:nvCxnSpPr>
        <p:spPr>
          <a:xfrm flipV="1">
            <a:off x="9350602" y="3017796"/>
            <a:ext cx="529698" cy="258940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99" name="Straight Arrow Connector 98">
            <a:extLst>
              <a:ext uri="{FF2B5EF4-FFF2-40B4-BE49-F238E27FC236}">
                <a16:creationId xmlns:a16="http://schemas.microsoft.com/office/drawing/2014/main" id="{C182E474-87FA-4B11-BEA8-DA047E3659F0}"/>
              </a:ext>
            </a:extLst>
          </p:cNvPr>
          <p:cNvCxnSpPr>
            <a:cxnSpLocks/>
            <a:stCxn id="93" idx="3"/>
            <a:endCxn id="17" idx="1"/>
          </p:cNvCxnSpPr>
          <p:nvPr/>
        </p:nvCxnSpPr>
        <p:spPr>
          <a:xfrm flipV="1">
            <a:off x="9341934" y="3017796"/>
            <a:ext cx="538366" cy="261748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41" name="Connector: Elbow 140">
            <a:extLst>
              <a:ext uri="{FF2B5EF4-FFF2-40B4-BE49-F238E27FC236}">
                <a16:creationId xmlns:a16="http://schemas.microsoft.com/office/drawing/2014/main" id="{FC60798A-B81A-4382-9E97-55E6F11C65C6}"/>
              </a:ext>
            </a:extLst>
          </p:cNvPr>
          <p:cNvCxnSpPr>
            <a:stCxn id="17" idx="3"/>
            <a:endCxn id="4" idx="1"/>
          </p:cNvCxnSpPr>
          <p:nvPr/>
        </p:nvCxnSpPr>
        <p:spPr>
          <a:xfrm flipH="1">
            <a:off x="383423" y="3017796"/>
            <a:ext cx="11402226" cy="27460"/>
          </a:xfrm>
          <a:prstGeom prst="bentConnector5">
            <a:avLst>
              <a:gd name="adj1" fmla="val -2005"/>
              <a:gd name="adj2" fmla="val -6690601"/>
              <a:gd name="adj3" fmla="val 102005"/>
            </a:avLst>
          </a:prstGeom>
          <a:ln w="38100">
            <a:tailEnd type="triangle"/>
          </a:ln>
        </p:spPr>
        <p:style>
          <a:lnRef idx="1">
            <a:schemeClr val="dk1"/>
          </a:lnRef>
          <a:fillRef idx="0">
            <a:schemeClr val="dk1"/>
          </a:fillRef>
          <a:effectRef idx="0">
            <a:schemeClr val="dk1"/>
          </a:effectRef>
          <a:fontRef idx="minor">
            <a:schemeClr val="tx1"/>
          </a:fontRef>
        </p:style>
      </p:cxnSp>
      <p:sp>
        <p:nvSpPr>
          <p:cNvPr id="146" name="Rectangle 145">
            <a:extLst>
              <a:ext uri="{FF2B5EF4-FFF2-40B4-BE49-F238E27FC236}">
                <a16:creationId xmlns:a16="http://schemas.microsoft.com/office/drawing/2014/main" id="{D6F0B5D7-3528-4169-9E49-DADD1E9C15BD}"/>
              </a:ext>
            </a:extLst>
          </p:cNvPr>
          <p:cNvSpPr/>
          <p:nvPr/>
        </p:nvSpPr>
        <p:spPr>
          <a:xfrm>
            <a:off x="7262877" y="1323537"/>
            <a:ext cx="2329314" cy="300519"/>
          </a:xfrm>
          <a:prstGeom prst="rect">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r>
              <a:rPr lang="en-US" sz="1600" b="1" dirty="0">
                <a:solidFill>
                  <a:schemeClr val="accent4"/>
                </a:solidFill>
              </a:rPr>
              <a:t>STAFFING STRATEGIES</a:t>
            </a:r>
          </a:p>
        </p:txBody>
      </p:sp>
      <p:sp>
        <p:nvSpPr>
          <p:cNvPr id="147" name="TextBox 146">
            <a:extLst>
              <a:ext uri="{FF2B5EF4-FFF2-40B4-BE49-F238E27FC236}">
                <a16:creationId xmlns:a16="http://schemas.microsoft.com/office/drawing/2014/main" id="{8B93E3E0-5314-498A-BE7E-B041C27CFF34}"/>
              </a:ext>
            </a:extLst>
          </p:cNvPr>
          <p:cNvSpPr txBox="1"/>
          <p:nvPr/>
        </p:nvSpPr>
        <p:spPr>
          <a:xfrm>
            <a:off x="383423" y="3675354"/>
            <a:ext cx="2047351" cy="2369880"/>
          </a:xfrm>
          <a:prstGeom prst="rect">
            <a:avLst/>
          </a:prstGeom>
          <a:noFill/>
        </p:spPr>
        <p:txBody>
          <a:bodyPr wrap="square" rtlCol="0">
            <a:spAutoFit/>
          </a:bodyPr>
          <a:lstStyle/>
          <a:p>
            <a:pPr algn="ctr"/>
            <a:r>
              <a:rPr lang="en-US" sz="1600" dirty="0"/>
              <a:t>Q: What do we need?</a:t>
            </a:r>
          </a:p>
          <a:p>
            <a:pPr algn="ctr"/>
            <a:endParaRPr lang="en-US" sz="1600" dirty="0"/>
          </a:p>
          <a:p>
            <a:pPr algn="ctr"/>
            <a:r>
              <a:rPr lang="en-US" sz="1600" dirty="0"/>
              <a:t>Example Information:</a:t>
            </a:r>
          </a:p>
          <a:p>
            <a:pPr marL="285750" indent="-285750">
              <a:buFont typeface="Arial" panose="020B0604020202020204" pitchFamily="34" charset="0"/>
              <a:buChar char="•"/>
            </a:pPr>
            <a:r>
              <a:rPr lang="en-US" sz="1400" dirty="0"/>
              <a:t>Forecasted enrollment</a:t>
            </a:r>
          </a:p>
          <a:p>
            <a:pPr marL="285750" indent="-285750">
              <a:buFont typeface="Arial" panose="020B0604020202020204" pitchFamily="34" charset="0"/>
              <a:buChar char="•"/>
            </a:pPr>
            <a:r>
              <a:rPr lang="en-US" sz="1400" dirty="0"/>
              <a:t>Forecasted staffing retirements</a:t>
            </a:r>
          </a:p>
          <a:p>
            <a:pPr marL="285750" indent="-285750">
              <a:buFont typeface="Arial" panose="020B0604020202020204" pitchFamily="34" charset="0"/>
              <a:buChar char="•"/>
            </a:pPr>
            <a:r>
              <a:rPr lang="en-US" sz="1400" dirty="0"/>
              <a:t>Projected personnel budget</a:t>
            </a:r>
          </a:p>
          <a:p>
            <a:pPr algn="ctr"/>
            <a:endParaRPr lang="en-US" sz="1600" dirty="0"/>
          </a:p>
        </p:txBody>
      </p:sp>
      <p:sp>
        <p:nvSpPr>
          <p:cNvPr id="148" name="TextBox 147">
            <a:extLst>
              <a:ext uri="{FF2B5EF4-FFF2-40B4-BE49-F238E27FC236}">
                <a16:creationId xmlns:a16="http://schemas.microsoft.com/office/drawing/2014/main" id="{5AD50C93-78C2-464F-A5C5-68698CCFF687}"/>
              </a:ext>
            </a:extLst>
          </p:cNvPr>
          <p:cNvSpPr txBox="1"/>
          <p:nvPr/>
        </p:nvSpPr>
        <p:spPr>
          <a:xfrm>
            <a:off x="2681138" y="3673328"/>
            <a:ext cx="2047351" cy="1692771"/>
          </a:xfrm>
          <a:prstGeom prst="rect">
            <a:avLst/>
          </a:prstGeom>
          <a:noFill/>
        </p:spPr>
        <p:txBody>
          <a:bodyPr wrap="square" rtlCol="0">
            <a:spAutoFit/>
          </a:bodyPr>
          <a:lstStyle/>
          <a:p>
            <a:pPr algn="ctr"/>
            <a:r>
              <a:rPr lang="en-US" sz="1600" dirty="0"/>
              <a:t>Q: What do we have?</a:t>
            </a:r>
          </a:p>
          <a:p>
            <a:pPr algn="ctr"/>
            <a:endParaRPr lang="en-US" sz="1600" dirty="0"/>
          </a:p>
          <a:p>
            <a:pPr algn="ctr"/>
            <a:r>
              <a:rPr lang="en-US" sz="1600" dirty="0"/>
              <a:t>Example Information:</a:t>
            </a:r>
          </a:p>
          <a:p>
            <a:pPr marL="285750" indent="-285750">
              <a:buFont typeface="Arial" panose="020B0604020202020204" pitchFamily="34" charset="0"/>
              <a:buChar char="•"/>
            </a:pPr>
            <a:r>
              <a:rPr lang="en-US" sz="1400" dirty="0"/>
              <a:t>Current staffing information</a:t>
            </a:r>
          </a:p>
          <a:p>
            <a:pPr marL="285750" indent="-285750">
              <a:buFont typeface="Arial" panose="020B0604020202020204" pitchFamily="34" charset="0"/>
              <a:buChar char="•"/>
            </a:pPr>
            <a:r>
              <a:rPr lang="en-US" sz="1400" dirty="0"/>
              <a:t>Job descriptions</a:t>
            </a:r>
          </a:p>
          <a:p>
            <a:pPr marL="285750" indent="-285750">
              <a:buFont typeface="Arial" panose="020B0604020202020204" pitchFamily="34" charset="0"/>
              <a:buChar char="•"/>
            </a:pPr>
            <a:r>
              <a:rPr lang="en-US" sz="1400" dirty="0"/>
              <a:t>Allocated positions</a:t>
            </a:r>
          </a:p>
        </p:txBody>
      </p:sp>
      <p:sp>
        <p:nvSpPr>
          <p:cNvPr id="149" name="Rectangle 148">
            <a:extLst>
              <a:ext uri="{FF2B5EF4-FFF2-40B4-BE49-F238E27FC236}">
                <a16:creationId xmlns:a16="http://schemas.microsoft.com/office/drawing/2014/main" id="{08637E8F-9502-498A-B4F8-A75EEBE2D886}"/>
              </a:ext>
            </a:extLst>
          </p:cNvPr>
          <p:cNvSpPr/>
          <p:nvPr/>
        </p:nvSpPr>
        <p:spPr>
          <a:xfrm>
            <a:off x="7513134" y="3520203"/>
            <a:ext cx="1828800" cy="48410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dirty="0"/>
              <a:t>Incent Retire Rehires</a:t>
            </a:r>
          </a:p>
        </p:txBody>
      </p:sp>
      <p:cxnSp>
        <p:nvCxnSpPr>
          <p:cNvPr id="152" name="Straight Arrow Connector 151">
            <a:extLst>
              <a:ext uri="{FF2B5EF4-FFF2-40B4-BE49-F238E27FC236}">
                <a16:creationId xmlns:a16="http://schemas.microsoft.com/office/drawing/2014/main" id="{5289A07C-B7DA-4C5B-9E9E-4DDDF955759F}"/>
              </a:ext>
            </a:extLst>
          </p:cNvPr>
          <p:cNvCxnSpPr>
            <a:cxnSpLocks/>
            <a:stCxn id="10" idx="3"/>
            <a:endCxn id="149" idx="1"/>
          </p:cNvCxnSpPr>
          <p:nvPr/>
        </p:nvCxnSpPr>
        <p:spPr>
          <a:xfrm>
            <a:off x="7026206" y="3045257"/>
            <a:ext cx="486928" cy="71700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55" name="Straight Arrow Connector 154">
            <a:extLst>
              <a:ext uri="{FF2B5EF4-FFF2-40B4-BE49-F238E27FC236}">
                <a16:creationId xmlns:a16="http://schemas.microsoft.com/office/drawing/2014/main" id="{6577E66E-4BAD-4BF2-AD24-C97C42727EB5}"/>
              </a:ext>
            </a:extLst>
          </p:cNvPr>
          <p:cNvCxnSpPr>
            <a:cxnSpLocks/>
            <a:stCxn id="149" idx="3"/>
            <a:endCxn id="17" idx="1"/>
          </p:cNvCxnSpPr>
          <p:nvPr/>
        </p:nvCxnSpPr>
        <p:spPr>
          <a:xfrm flipV="1">
            <a:off x="9341934" y="3017796"/>
            <a:ext cx="538366" cy="74446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58" name="Arrow: Pentagon 57">
            <a:extLst>
              <a:ext uri="{FF2B5EF4-FFF2-40B4-BE49-F238E27FC236}">
                <a16:creationId xmlns:a16="http://schemas.microsoft.com/office/drawing/2014/main" id="{45A3F82B-5761-491F-BD48-9634672EBA0F}"/>
              </a:ext>
            </a:extLst>
          </p:cNvPr>
          <p:cNvSpPr/>
          <p:nvPr/>
        </p:nvSpPr>
        <p:spPr>
          <a:xfrm>
            <a:off x="6650021" y="6090006"/>
            <a:ext cx="4240894" cy="457200"/>
          </a:xfrm>
          <a:prstGeom prst="homePlate">
            <a:avLst/>
          </a:prstGeom>
          <a:solidFill>
            <a:schemeClr val="bg2">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Workforce Plan</a:t>
            </a:r>
          </a:p>
        </p:txBody>
      </p:sp>
      <p:sp>
        <p:nvSpPr>
          <p:cNvPr id="2" name="Arrow: Pentagon 1">
            <a:extLst>
              <a:ext uri="{FF2B5EF4-FFF2-40B4-BE49-F238E27FC236}">
                <a16:creationId xmlns:a16="http://schemas.microsoft.com/office/drawing/2014/main" id="{DF53220A-F9CD-41DA-9DC5-78D861342299}"/>
              </a:ext>
            </a:extLst>
          </p:cNvPr>
          <p:cNvSpPr/>
          <p:nvPr/>
        </p:nvSpPr>
        <p:spPr>
          <a:xfrm>
            <a:off x="383422" y="6090006"/>
            <a:ext cx="6858000" cy="457200"/>
          </a:xfrm>
          <a:prstGeom prst="homePlate">
            <a:avLst/>
          </a:prstGeom>
          <a:solidFill>
            <a:schemeClr val="bg2">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Workforce Analysis</a:t>
            </a:r>
          </a:p>
        </p:txBody>
      </p:sp>
      <p:cxnSp>
        <p:nvCxnSpPr>
          <p:cNvPr id="47" name="Straight Arrow Connector 46">
            <a:extLst>
              <a:ext uri="{FF2B5EF4-FFF2-40B4-BE49-F238E27FC236}">
                <a16:creationId xmlns:a16="http://schemas.microsoft.com/office/drawing/2014/main" id="{885EA970-0C08-4B49-B5F1-A95D4DC0217F}"/>
              </a:ext>
            </a:extLst>
          </p:cNvPr>
          <p:cNvCxnSpPr>
            <a:cxnSpLocks/>
          </p:cNvCxnSpPr>
          <p:nvPr/>
        </p:nvCxnSpPr>
        <p:spPr>
          <a:xfrm flipV="1">
            <a:off x="9350795" y="2946913"/>
            <a:ext cx="520645" cy="221578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2607982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9DAFEA13-6952-4DD9-B0F7-59965E49AA45}"/>
              </a:ext>
            </a:extLst>
          </p:cNvPr>
          <p:cNvSpPr txBox="1">
            <a:spLocks/>
          </p:cNvSpPr>
          <p:nvPr/>
        </p:nvSpPr>
        <p:spPr>
          <a:xfrm>
            <a:off x="3869268" y="6356350"/>
            <a:ext cx="5911517"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 2021, American Association of School Personnel Administrators. All Rights Reserved.</a:t>
            </a:r>
          </a:p>
        </p:txBody>
      </p:sp>
      <p:sp>
        <p:nvSpPr>
          <p:cNvPr id="4" name="Rectangle 3">
            <a:extLst>
              <a:ext uri="{FF2B5EF4-FFF2-40B4-BE49-F238E27FC236}">
                <a16:creationId xmlns:a16="http://schemas.microsoft.com/office/drawing/2014/main" id="{C9D7DBFB-6E11-4377-9E99-0EB6F4BD43B0}"/>
              </a:ext>
            </a:extLst>
          </p:cNvPr>
          <p:cNvSpPr/>
          <p:nvPr/>
        </p:nvSpPr>
        <p:spPr>
          <a:xfrm>
            <a:off x="1270405" y="1511030"/>
            <a:ext cx="2219017" cy="1211028"/>
          </a:xfrm>
          <a:prstGeom prst="rect">
            <a:avLst/>
          </a:prstGeom>
          <a:ln w="28575"/>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lang="en-US" dirty="0"/>
              <a:t>DATA SOURCES</a:t>
            </a:r>
          </a:p>
          <a:p>
            <a:pPr algn="ctr"/>
            <a:r>
              <a:rPr lang="en-US" sz="1400" dirty="0"/>
              <a:t>Employees</a:t>
            </a:r>
          </a:p>
          <a:p>
            <a:pPr algn="ctr"/>
            <a:r>
              <a:rPr lang="en-US" sz="1400" dirty="0"/>
              <a:t>Supervisor</a:t>
            </a:r>
          </a:p>
          <a:p>
            <a:pPr algn="ctr"/>
            <a:r>
              <a:rPr lang="en-US" sz="1400" dirty="0"/>
              <a:t>Job analyst</a:t>
            </a:r>
          </a:p>
          <a:p>
            <a:pPr algn="ctr"/>
            <a:r>
              <a:rPr lang="en-US" sz="1400" dirty="0"/>
              <a:t>Job/Process Information</a:t>
            </a:r>
          </a:p>
          <a:p>
            <a:pPr algn="ctr"/>
            <a:endParaRPr lang="en-US" sz="1400" dirty="0"/>
          </a:p>
          <a:p>
            <a:pPr algn="ctr"/>
            <a:endParaRPr lang="en-US" dirty="0"/>
          </a:p>
        </p:txBody>
      </p:sp>
      <p:sp>
        <p:nvSpPr>
          <p:cNvPr id="8" name="Rectangle 7">
            <a:extLst>
              <a:ext uri="{FF2B5EF4-FFF2-40B4-BE49-F238E27FC236}">
                <a16:creationId xmlns:a16="http://schemas.microsoft.com/office/drawing/2014/main" id="{6AF1001D-7219-4718-A12C-3DA754CFAAA3}"/>
              </a:ext>
            </a:extLst>
          </p:cNvPr>
          <p:cNvSpPr/>
          <p:nvPr/>
        </p:nvSpPr>
        <p:spPr>
          <a:xfrm>
            <a:off x="3739787" y="2505330"/>
            <a:ext cx="3602701" cy="2477327"/>
          </a:xfrm>
          <a:prstGeom prst="rect">
            <a:avLst/>
          </a:prstGeom>
          <a:ln w="28575"/>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r>
              <a:rPr lang="en-US" dirty="0"/>
              <a:t>COLLECTED JOB INFORMATION</a:t>
            </a:r>
          </a:p>
          <a:p>
            <a:pPr algn="ctr"/>
            <a:r>
              <a:rPr lang="en-US" sz="1400" dirty="0"/>
              <a:t>Tasks</a:t>
            </a:r>
          </a:p>
          <a:p>
            <a:pPr algn="ctr"/>
            <a:r>
              <a:rPr lang="en-US" sz="1400" dirty="0"/>
              <a:t>Required knowledge, skills, and abilities</a:t>
            </a:r>
          </a:p>
          <a:p>
            <a:pPr algn="ctr"/>
            <a:r>
              <a:rPr lang="en-US" sz="1400" dirty="0"/>
              <a:t>Education, Licensure, Certifications, Certificates, &amp; Other Training</a:t>
            </a:r>
          </a:p>
          <a:p>
            <a:pPr algn="ctr"/>
            <a:r>
              <a:rPr lang="en-US" sz="1400" dirty="0"/>
              <a:t>Job Experience</a:t>
            </a:r>
          </a:p>
          <a:p>
            <a:pPr algn="ctr"/>
            <a:r>
              <a:rPr lang="en-US" sz="1400" dirty="0"/>
              <a:t>Equipment used</a:t>
            </a:r>
          </a:p>
          <a:p>
            <a:pPr algn="ctr"/>
            <a:r>
              <a:rPr lang="en-US" sz="1400" dirty="0"/>
              <a:t>Work Environment &amp; Hazards</a:t>
            </a:r>
          </a:p>
          <a:p>
            <a:pPr algn="ctr"/>
            <a:r>
              <a:rPr lang="en-US" sz="1400" dirty="0"/>
              <a:t>Physical Demands</a:t>
            </a:r>
          </a:p>
          <a:p>
            <a:pPr algn="ctr"/>
            <a:r>
              <a:rPr lang="en-US" sz="1400" dirty="0"/>
              <a:t>Supervisory Responsibilities</a:t>
            </a:r>
          </a:p>
        </p:txBody>
      </p:sp>
      <p:sp>
        <p:nvSpPr>
          <p:cNvPr id="10" name="Rectangle 9">
            <a:extLst>
              <a:ext uri="{FF2B5EF4-FFF2-40B4-BE49-F238E27FC236}">
                <a16:creationId xmlns:a16="http://schemas.microsoft.com/office/drawing/2014/main" id="{6EFCF4FB-D626-410F-92AD-B60905F29DC9}"/>
              </a:ext>
            </a:extLst>
          </p:cNvPr>
          <p:cNvSpPr/>
          <p:nvPr/>
        </p:nvSpPr>
        <p:spPr>
          <a:xfrm>
            <a:off x="1270405" y="4025023"/>
            <a:ext cx="2219018" cy="1725172"/>
          </a:xfrm>
          <a:prstGeom prst="rect">
            <a:avLst/>
          </a:prstGeom>
          <a:ln w="28575"/>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1600" dirty="0"/>
              <a:t>DATA COLLECTION PRACTICES</a:t>
            </a:r>
          </a:p>
          <a:p>
            <a:pPr algn="ctr"/>
            <a:r>
              <a:rPr lang="en-US" sz="1400" dirty="0"/>
              <a:t>Shadowing</a:t>
            </a:r>
          </a:p>
          <a:p>
            <a:pPr algn="ctr"/>
            <a:r>
              <a:rPr lang="en-US" sz="1400" dirty="0"/>
              <a:t>Interviews</a:t>
            </a:r>
          </a:p>
          <a:p>
            <a:pPr algn="ctr"/>
            <a:r>
              <a:rPr lang="en-US" sz="1400" dirty="0"/>
              <a:t>Questionnaire</a:t>
            </a:r>
          </a:p>
          <a:p>
            <a:pPr algn="ctr"/>
            <a:r>
              <a:rPr lang="en-US" sz="1400" dirty="0"/>
              <a:t>O*Net</a:t>
            </a:r>
          </a:p>
          <a:p>
            <a:pPr algn="ctr"/>
            <a:r>
              <a:rPr lang="en-US" sz="1400" dirty="0"/>
              <a:t>Process Records</a:t>
            </a:r>
          </a:p>
        </p:txBody>
      </p:sp>
      <p:sp>
        <p:nvSpPr>
          <p:cNvPr id="46" name="Text Placeholder 6">
            <a:extLst>
              <a:ext uri="{FF2B5EF4-FFF2-40B4-BE49-F238E27FC236}">
                <a16:creationId xmlns:a16="http://schemas.microsoft.com/office/drawing/2014/main" id="{6DEDBE90-17DB-4B14-9DB4-B975752A78C6}"/>
              </a:ext>
            </a:extLst>
          </p:cNvPr>
          <p:cNvSpPr>
            <a:spLocks noGrp="1"/>
          </p:cNvSpPr>
          <p:nvPr>
            <p:ph type="body" sz="quarter" idx="13"/>
          </p:nvPr>
        </p:nvSpPr>
        <p:spPr>
          <a:xfrm>
            <a:off x="615950" y="301625"/>
            <a:ext cx="10567988" cy="603250"/>
          </a:xfrm>
        </p:spPr>
        <p:txBody>
          <a:bodyPr>
            <a:normAutofit fontScale="85000" lnSpcReduction="10000"/>
          </a:bodyPr>
          <a:lstStyle/>
          <a:p>
            <a:pPr marL="0" indent="0">
              <a:buNone/>
            </a:pPr>
            <a:r>
              <a:rPr lang="en-US" dirty="0"/>
              <a:t>S.WP.2 Create job descriptions that reflect position requirements. </a:t>
            </a:r>
            <a:endParaRPr lang="en-US" sz="4400" dirty="0">
              <a:solidFill>
                <a:srgbClr val="000000"/>
              </a:solidFill>
              <a:latin typeface="Calibri" panose="020F0502020204030204" pitchFamily="34" charset="0"/>
              <a:ea typeface="Calibri" panose="020F0502020204030204" pitchFamily="34" charset="0"/>
              <a:cs typeface="Arial" panose="020B0604020202020204" pitchFamily="34" charset="0"/>
            </a:endParaRPr>
          </a:p>
        </p:txBody>
      </p:sp>
      <p:cxnSp>
        <p:nvCxnSpPr>
          <p:cNvPr id="47" name="Connector: Elbow 46">
            <a:extLst>
              <a:ext uri="{FF2B5EF4-FFF2-40B4-BE49-F238E27FC236}">
                <a16:creationId xmlns:a16="http://schemas.microsoft.com/office/drawing/2014/main" id="{C641D335-BB45-4322-9AE0-68685787502F}"/>
              </a:ext>
            </a:extLst>
          </p:cNvPr>
          <p:cNvCxnSpPr>
            <a:cxnSpLocks/>
          </p:cNvCxnSpPr>
          <p:nvPr/>
        </p:nvCxnSpPr>
        <p:spPr>
          <a:xfrm rot="16200000" flipH="1">
            <a:off x="2865650" y="2236322"/>
            <a:ext cx="388402" cy="1359874"/>
          </a:xfrm>
          <a:prstGeom prst="bentConnector2">
            <a:avLst/>
          </a:prstGeom>
          <a:ln w="38100">
            <a:tailEnd type="triangle"/>
          </a:ln>
        </p:spPr>
        <p:style>
          <a:lnRef idx="1">
            <a:schemeClr val="dk1"/>
          </a:lnRef>
          <a:fillRef idx="0">
            <a:schemeClr val="dk1"/>
          </a:fillRef>
          <a:effectRef idx="0">
            <a:schemeClr val="dk1"/>
          </a:effectRef>
          <a:fontRef idx="minor">
            <a:schemeClr val="tx1"/>
          </a:fontRef>
        </p:style>
      </p:cxnSp>
      <p:cxnSp>
        <p:nvCxnSpPr>
          <p:cNvPr id="71" name="Connector: Elbow 70">
            <a:extLst>
              <a:ext uri="{FF2B5EF4-FFF2-40B4-BE49-F238E27FC236}">
                <a16:creationId xmlns:a16="http://schemas.microsoft.com/office/drawing/2014/main" id="{0493E609-478A-4BDC-926E-FD1B97169084}"/>
              </a:ext>
            </a:extLst>
          </p:cNvPr>
          <p:cNvCxnSpPr>
            <a:cxnSpLocks/>
          </p:cNvCxnSpPr>
          <p:nvPr/>
        </p:nvCxnSpPr>
        <p:spPr>
          <a:xfrm rot="5400000" flipH="1" flipV="1">
            <a:off x="2919336" y="3204573"/>
            <a:ext cx="281029" cy="1359873"/>
          </a:xfrm>
          <a:prstGeom prst="bentConnector2">
            <a:avLst/>
          </a:prstGeom>
          <a:ln w="38100">
            <a:tailEnd type="triangle"/>
          </a:ln>
        </p:spPr>
        <p:style>
          <a:lnRef idx="1">
            <a:schemeClr val="dk1"/>
          </a:lnRef>
          <a:fillRef idx="0">
            <a:schemeClr val="dk1"/>
          </a:fillRef>
          <a:effectRef idx="0">
            <a:schemeClr val="dk1"/>
          </a:effectRef>
          <a:fontRef idx="minor">
            <a:schemeClr val="tx1"/>
          </a:fontRef>
        </p:style>
      </p:cxnSp>
      <p:grpSp>
        <p:nvGrpSpPr>
          <p:cNvPr id="68" name="Group 67">
            <a:extLst>
              <a:ext uri="{FF2B5EF4-FFF2-40B4-BE49-F238E27FC236}">
                <a16:creationId xmlns:a16="http://schemas.microsoft.com/office/drawing/2014/main" id="{D6EA6209-2FD6-443A-AC5B-D2A64AFE5A46}"/>
              </a:ext>
            </a:extLst>
          </p:cNvPr>
          <p:cNvGrpSpPr/>
          <p:nvPr/>
        </p:nvGrpSpPr>
        <p:grpSpPr>
          <a:xfrm rot="373189">
            <a:off x="8246418" y="1844432"/>
            <a:ext cx="3356705" cy="4149223"/>
            <a:chOff x="8120749" y="1594958"/>
            <a:chExt cx="3178201" cy="3625971"/>
          </a:xfrm>
        </p:grpSpPr>
        <p:sp>
          <p:nvSpPr>
            <p:cNvPr id="17" name="Rectangle 16">
              <a:extLst>
                <a:ext uri="{FF2B5EF4-FFF2-40B4-BE49-F238E27FC236}">
                  <a16:creationId xmlns:a16="http://schemas.microsoft.com/office/drawing/2014/main" id="{286DFB0F-7B8D-4E41-B7BE-9529CC932224}"/>
                </a:ext>
              </a:extLst>
            </p:cNvPr>
            <p:cNvSpPr/>
            <p:nvPr/>
          </p:nvSpPr>
          <p:spPr>
            <a:xfrm>
              <a:off x="8120749" y="1594958"/>
              <a:ext cx="3178201" cy="3625971"/>
            </a:xfrm>
            <a:prstGeom prst="rect">
              <a:avLst/>
            </a:prstGeom>
            <a:ln w="28575"/>
          </p:spPr>
          <p:style>
            <a:lnRef idx="1">
              <a:schemeClr val="dk1"/>
            </a:lnRef>
            <a:fillRef idx="2">
              <a:schemeClr val="dk1"/>
            </a:fillRef>
            <a:effectRef idx="1">
              <a:schemeClr val="dk1"/>
            </a:effectRef>
            <a:fontRef idx="minor">
              <a:schemeClr val="dk1"/>
            </a:fontRef>
          </p:style>
          <p:txBody>
            <a:bodyPr rtlCol="0" anchor="t"/>
            <a:lstStyle/>
            <a:p>
              <a:pPr algn="ctr"/>
              <a:r>
                <a:rPr lang="en-US" dirty="0"/>
                <a:t>Job Description</a:t>
              </a:r>
            </a:p>
          </p:txBody>
        </p:sp>
        <p:sp>
          <p:nvSpPr>
            <p:cNvPr id="67" name="TextBox 66">
              <a:extLst>
                <a:ext uri="{FF2B5EF4-FFF2-40B4-BE49-F238E27FC236}">
                  <a16:creationId xmlns:a16="http://schemas.microsoft.com/office/drawing/2014/main" id="{C1B72CB3-07B6-4EA3-AF4C-F40DF89848EA}"/>
                </a:ext>
              </a:extLst>
            </p:cNvPr>
            <p:cNvSpPr txBox="1"/>
            <p:nvPr/>
          </p:nvSpPr>
          <p:spPr>
            <a:xfrm>
              <a:off x="8315080" y="3130794"/>
              <a:ext cx="2789538" cy="276999"/>
            </a:xfrm>
            <a:prstGeom prst="rect">
              <a:avLst/>
            </a:prstGeom>
            <a:solidFill>
              <a:schemeClr val="bg1">
                <a:lumMod val="85000"/>
              </a:schemeClr>
            </a:solidFill>
            <a:ln w="6350">
              <a:solidFill>
                <a:schemeClr val="tx1"/>
              </a:solidFill>
            </a:ln>
          </p:spPr>
          <p:txBody>
            <a:bodyPr wrap="square" rtlCol="0">
              <a:spAutoFit/>
            </a:bodyPr>
            <a:lstStyle/>
            <a:p>
              <a:r>
                <a:rPr lang="en-US" sz="1200" dirty="0"/>
                <a:t>Job Summary</a:t>
              </a:r>
            </a:p>
          </p:txBody>
        </p:sp>
        <p:sp>
          <p:nvSpPr>
            <p:cNvPr id="90" name="TextBox 89">
              <a:extLst>
                <a:ext uri="{FF2B5EF4-FFF2-40B4-BE49-F238E27FC236}">
                  <a16:creationId xmlns:a16="http://schemas.microsoft.com/office/drawing/2014/main" id="{0FDB7D59-1102-48E9-867E-D91CC540DAD5}"/>
                </a:ext>
              </a:extLst>
            </p:cNvPr>
            <p:cNvSpPr txBox="1"/>
            <p:nvPr/>
          </p:nvSpPr>
          <p:spPr>
            <a:xfrm>
              <a:off x="8315080" y="3467037"/>
              <a:ext cx="2789538" cy="276999"/>
            </a:xfrm>
            <a:prstGeom prst="rect">
              <a:avLst/>
            </a:prstGeom>
            <a:solidFill>
              <a:schemeClr val="bg1">
                <a:lumMod val="85000"/>
              </a:schemeClr>
            </a:solidFill>
            <a:ln w="6350">
              <a:solidFill>
                <a:schemeClr val="tx1"/>
              </a:solidFill>
            </a:ln>
          </p:spPr>
          <p:txBody>
            <a:bodyPr wrap="square" rtlCol="0">
              <a:spAutoFit/>
            </a:bodyPr>
            <a:lstStyle/>
            <a:p>
              <a:r>
                <a:rPr lang="en-US" sz="1200" dirty="0"/>
                <a:t>Job Duties</a:t>
              </a:r>
            </a:p>
          </p:txBody>
        </p:sp>
        <p:sp>
          <p:nvSpPr>
            <p:cNvPr id="91" name="TextBox 90">
              <a:extLst>
                <a:ext uri="{FF2B5EF4-FFF2-40B4-BE49-F238E27FC236}">
                  <a16:creationId xmlns:a16="http://schemas.microsoft.com/office/drawing/2014/main" id="{DB6D7E63-A29B-4CCE-8992-D5250C6CD7E0}"/>
                </a:ext>
              </a:extLst>
            </p:cNvPr>
            <p:cNvSpPr txBox="1"/>
            <p:nvPr/>
          </p:nvSpPr>
          <p:spPr>
            <a:xfrm>
              <a:off x="8315080" y="4317612"/>
              <a:ext cx="2789538" cy="242067"/>
            </a:xfrm>
            <a:prstGeom prst="rect">
              <a:avLst/>
            </a:prstGeom>
            <a:solidFill>
              <a:schemeClr val="bg1">
                <a:lumMod val="85000"/>
              </a:schemeClr>
            </a:solidFill>
            <a:ln w="6350">
              <a:solidFill>
                <a:schemeClr val="tx1"/>
              </a:solidFill>
            </a:ln>
          </p:spPr>
          <p:txBody>
            <a:bodyPr wrap="square" rtlCol="0">
              <a:spAutoFit/>
            </a:bodyPr>
            <a:lstStyle/>
            <a:p>
              <a:r>
                <a:rPr lang="en-US" sz="1200" dirty="0"/>
                <a:t>Knowledge, Skills, &amp; Abilities (KSAs)</a:t>
              </a:r>
            </a:p>
          </p:txBody>
        </p:sp>
        <p:sp>
          <p:nvSpPr>
            <p:cNvPr id="94" name="TextBox 93">
              <a:extLst>
                <a:ext uri="{FF2B5EF4-FFF2-40B4-BE49-F238E27FC236}">
                  <a16:creationId xmlns:a16="http://schemas.microsoft.com/office/drawing/2014/main" id="{DFB418FF-BE1E-4405-930D-51ADCB856655}"/>
                </a:ext>
              </a:extLst>
            </p:cNvPr>
            <p:cNvSpPr txBox="1"/>
            <p:nvPr/>
          </p:nvSpPr>
          <p:spPr>
            <a:xfrm>
              <a:off x="8315080" y="4635545"/>
              <a:ext cx="2789538" cy="276999"/>
            </a:xfrm>
            <a:prstGeom prst="rect">
              <a:avLst/>
            </a:prstGeom>
            <a:solidFill>
              <a:schemeClr val="bg1">
                <a:lumMod val="85000"/>
              </a:schemeClr>
            </a:solidFill>
            <a:ln w="6350">
              <a:solidFill>
                <a:schemeClr val="tx1"/>
              </a:solidFill>
            </a:ln>
          </p:spPr>
          <p:txBody>
            <a:bodyPr wrap="square" rtlCol="0">
              <a:spAutoFit/>
            </a:bodyPr>
            <a:lstStyle/>
            <a:p>
              <a:r>
                <a:rPr lang="en-US" sz="1200" dirty="0"/>
                <a:t>Physical Demands</a:t>
              </a:r>
            </a:p>
          </p:txBody>
        </p:sp>
        <p:sp>
          <p:nvSpPr>
            <p:cNvPr id="97" name="TextBox 96">
              <a:extLst>
                <a:ext uri="{FF2B5EF4-FFF2-40B4-BE49-F238E27FC236}">
                  <a16:creationId xmlns:a16="http://schemas.microsoft.com/office/drawing/2014/main" id="{66581DFE-22F0-4E4A-9FE2-D6B5323C20E4}"/>
                </a:ext>
              </a:extLst>
            </p:cNvPr>
            <p:cNvSpPr txBox="1"/>
            <p:nvPr/>
          </p:nvSpPr>
          <p:spPr>
            <a:xfrm>
              <a:off x="8315080" y="3964749"/>
              <a:ext cx="2789538" cy="276999"/>
            </a:xfrm>
            <a:prstGeom prst="rect">
              <a:avLst/>
            </a:prstGeom>
            <a:solidFill>
              <a:schemeClr val="bg1">
                <a:lumMod val="85000"/>
              </a:schemeClr>
            </a:solidFill>
            <a:ln w="6350">
              <a:solidFill>
                <a:schemeClr val="tx1"/>
              </a:solidFill>
            </a:ln>
          </p:spPr>
          <p:txBody>
            <a:bodyPr wrap="square" rtlCol="0">
              <a:spAutoFit/>
            </a:bodyPr>
            <a:lstStyle/>
            <a:p>
              <a:r>
                <a:rPr lang="en-US" sz="1200" dirty="0"/>
                <a:t>Education Requirements</a:t>
              </a:r>
            </a:p>
          </p:txBody>
        </p:sp>
        <p:sp>
          <p:nvSpPr>
            <p:cNvPr id="98" name="TextBox 97">
              <a:extLst>
                <a:ext uri="{FF2B5EF4-FFF2-40B4-BE49-F238E27FC236}">
                  <a16:creationId xmlns:a16="http://schemas.microsoft.com/office/drawing/2014/main" id="{0D3793BD-1D72-42CB-8B19-FAD74B1D892B}"/>
                </a:ext>
              </a:extLst>
            </p:cNvPr>
            <p:cNvSpPr txBox="1"/>
            <p:nvPr/>
          </p:nvSpPr>
          <p:spPr>
            <a:xfrm>
              <a:off x="8315080" y="2037921"/>
              <a:ext cx="2789538" cy="276999"/>
            </a:xfrm>
            <a:prstGeom prst="rect">
              <a:avLst/>
            </a:prstGeom>
            <a:solidFill>
              <a:schemeClr val="bg1">
                <a:lumMod val="85000"/>
              </a:schemeClr>
            </a:solidFill>
            <a:ln w="6350">
              <a:solidFill>
                <a:schemeClr val="tx1"/>
              </a:solidFill>
            </a:ln>
          </p:spPr>
          <p:txBody>
            <a:bodyPr wrap="square" rtlCol="0">
              <a:spAutoFit/>
            </a:bodyPr>
            <a:lstStyle/>
            <a:p>
              <a:r>
                <a:rPr lang="en-US" sz="1200" dirty="0"/>
                <a:t>Job Title</a:t>
              </a:r>
            </a:p>
          </p:txBody>
        </p:sp>
        <p:sp>
          <p:nvSpPr>
            <p:cNvPr id="100" name="TextBox 99">
              <a:extLst>
                <a:ext uri="{FF2B5EF4-FFF2-40B4-BE49-F238E27FC236}">
                  <a16:creationId xmlns:a16="http://schemas.microsoft.com/office/drawing/2014/main" id="{BCF8A78A-E9C0-46EB-AFAD-79F02D9D3AE5}"/>
                </a:ext>
              </a:extLst>
            </p:cNvPr>
            <p:cNvSpPr txBox="1"/>
            <p:nvPr/>
          </p:nvSpPr>
          <p:spPr>
            <a:xfrm>
              <a:off x="8315080" y="2361537"/>
              <a:ext cx="2789538" cy="276999"/>
            </a:xfrm>
            <a:prstGeom prst="rect">
              <a:avLst/>
            </a:prstGeom>
            <a:solidFill>
              <a:schemeClr val="bg1">
                <a:lumMod val="85000"/>
              </a:schemeClr>
            </a:solidFill>
            <a:ln w="6350">
              <a:solidFill>
                <a:schemeClr val="tx1"/>
              </a:solidFill>
            </a:ln>
          </p:spPr>
          <p:txBody>
            <a:bodyPr wrap="square" rtlCol="0">
              <a:spAutoFit/>
            </a:bodyPr>
            <a:lstStyle/>
            <a:p>
              <a:r>
                <a:rPr lang="en-US" sz="1200" dirty="0"/>
                <a:t>Reports To</a:t>
              </a:r>
            </a:p>
          </p:txBody>
        </p:sp>
        <p:sp>
          <p:nvSpPr>
            <p:cNvPr id="101" name="TextBox 100">
              <a:extLst>
                <a:ext uri="{FF2B5EF4-FFF2-40B4-BE49-F238E27FC236}">
                  <a16:creationId xmlns:a16="http://schemas.microsoft.com/office/drawing/2014/main" id="{DEF892C0-A4A5-4D90-A98B-D9CC90DDFEC2}"/>
                </a:ext>
              </a:extLst>
            </p:cNvPr>
            <p:cNvSpPr txBox="1"/>
            <p:nvPr/>
          </p:nvSpPr>
          <p:spPr>
            <a:xfrm>
              <a:off x="8315080" y="2685152"/>
              <a:ext cx="2789538" cy="276999"/>
            </a:xfrm>
            <a:prstGeom prst="rect">
              <a:avLst/>
            </a:prstGeom>
            <a:solidFill>
              <a:schemeClr val="bg1">
                <a:lumMod val="85000"/>
              </a:schemeClr>
            </a:solidFill>
            <a:ln w="6350">
              <a:solidFill>
                <a:schemeClr val="tx1"/>
              </a:solidFill>
            </a:ln>
          </p:spPr>
          <p:txBody>
            <a:bodyPr wrap="square" rtlCol="0">
              <a:spAutoFit/>
            </a:bodyPr>
            <a:lstStyle/>
            <a:p>
              <a:r>
                <a:rPr lang="en-US" sz="1200" dirty="0"/>
                <a:t>Pay Band</a:t>
              </a:r>
            </a:p>
          </p:txBody>
        </p:sp>
      </p:grpSp>
      <p:cxnSp>
        <p:nvCxnSpPr>
          <p:cNvPr id="72" name="Straight Arrow Connector 71">
            <a:extLst>
              <a:ext uri="{FF2B5EF4-FFF2-40B4-BE49-F238E27FC236}">
                <a16:creationId xmlns:a16="http://schemas.microsoft.com/office/drawing/2014/main" id="{2F403655-52D9-425C-B324-CDA22A4AAC44}"/>
              </a:ext>
            </a:extLst>
          </p:cNvPr>
          <p:cNvCxnSpPr>
            <a:stCxn id="8" idx="3"/>
            <a:endCxn id="17" idx="1"/>
          </p:cNvCxnSpPr>
          <p:nvPr/>
        </p:nvCxnSpPr>
        <p:spPr>
          <a:xfrm flipV="1">
            <a:off x="7342488" y="3737206"/>
            <a:ext cx="913809" cy="678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74" name="Rectangle 73">
            <a:extLst>
              <a:ext uri="{FF2B5EF4-FFF2-40B4-BE49-F238E27FC236}">
                <a16:creationId xmlns:a16="http://schemas.microsoft.com/office/drawing/2014/main" id="{EEFB4B85-E0E6-49A5-9A47-31F37D6BA23D}"/>
              </a:ext>
            </a:extLst>
          </p:cNvPr>
          <p:cNvSpPr/>
          <p:nvPr/>
        </p:nvSpPr>
        <p:spPr>
          <a:xfrm>
            <a:off x="998145" y="1358796"/>
            <a:ext cx="6552914" cy="4640709"/>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851DFF36-D223-48AB-9AFE-36B01A1426FE}"/>
              </a:ext>
            </a:extLst>
          </p:cNvPr>
          <p:cNvSpPr txBox="1"/>
          <p:nvPr/>
        </p:nvSpPr>
        <p:spPr>
          <a:xfrm>
            <a:off x="4547133" y="1161376"/>
            <a:ext cx="1657271" cy="400110"/>
          </a:xfrm>
          <a:prstGeom prst="rect">
            <a:avLst/>
          </a:prstGeom>
          <a:solidFill>
            <a:schemeClr val="bg1"/>
          </a:solidFill>
          <a:ln w="38100">
            <a:solidFill>
              <a:schemeClr val="tx1"/>
            </a:solidFill>
          </a:ln>
        </p:spPr>
        <p:txBody>
          <a:bodyPr wrap="square">
            <a:spAutoFit/>
          </a:bodyPr>
          <a:lstStyle/>
          <a:p>
            <a:pPr algn="ctr"/>
            <a:r>
              <a:rPr lang="en-US" sz="2000" dirty="0"/>
              <a:t>Job Analysis</a:t>
            </a:r>
          </a:p>
        </p:txBody>
      </p:sp>
    </p:spTree>
    <p:custDataLst>
      <p:tags r:id="rId1"/>
    </p:custDataLst>
    <p:extLst>
      <p:ext uri="{BB962C8B-B14F-4D97-AF65-F5344CB8AC3E}">
        <p14:creationId xmlns:p14="http://schemas.microsoft.com/office/powerpoint/2010/main" val="26648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5B7E61-FA51-45F0-83DA-AAEC39A9817A}"/>
              </a:ext>
            </a:extLst>
          </p:cNvPr>
          <p:cNvSpPr>
            <a:spLocks noGrp="1"/>
          </p:cNvSpPr>
          <p:nvPr>
            <p:ph idx="1"/>
          </p:nvPr>
        </p:nvSpPr>
        <p:spPr>
          <a:xfrm>
            <a:off x="760382" y="1138045"/>
            <a:ext cx="10671237" cy="2290955"/>
          </a:xfrm>
        </p:spPr>
        <p:txBody>
          <a:bodyPr/>
          <a:lstStyle/>
          <a:p>
            <a:pPr marL="0" indent="0">
              <a:spcAft>
                <a:spcPts val="1800"/>
              </a:spcAft>
              <a:buNone/>
            </a:pPr>
            <a:r>
              <a:rPr lang="en-US" sz="4800" dirty="0"/>
              <a:t>Remember…</a:t>
            </a:r>
          </a:p>
          <a:p>
            <a:pPr marL="0" indent="0" algn="ctr">
              <a:buNone/>
            </a:pPr>
            <a:r>
              <a:rPr lang="en-US" sz="3200" dirty="0"/>
              <a:t>Job analysis is a study of the </a:t>
            </a:r>
            <a:r>
              <a:rPr lang="en-US" sz="3200" u="sng" dirty="0"/>
              <a:t>job</a:t>
            </a:r>
            <a:r>
              <a:rPr lang="en-US" sz="3200" dirty="0"/>
              <a:t> </a:t>
            </a:r>
            <a:r>
              <a:rPr lang="en-US" sz="3200" b="1" dirty="0"/>
              <a:t>NOT</a:t>
            </a:r>
            <a:r>
              <a:rPr lang="en-US" sz="3200" dirty="0"/>
              <a:t> the person in the job. </a:t>
            </a:r>
          </a:p>
        </p:txBody>
      </p:sp>
      <p:sp>
        <p:nvSpPr>
          <p:cNvPr id="3" name="Text Placeholder 2">
            <a:extLst>
              <a:ext uri="{FF2B5EF4-FFF2-40B4-BE49-F238E27FC236}">
                <a16:creationId xmlns:a16="http://schemas.microsoft.com/office/drawing/2014/main" id="{156EC4D2-788B-49FB-8AD9-D4ED185B8DF7}"/>
              </a:ext>
            </a:extLst>
          </p:cNvPr>
          <p:cNvSpPr>
            <a:spLocks noGrp="1"/>
          </p:cNvSpPr>
          <p:nvPr>
            <p:ph type="body" sz="quarter" idx="13"/>
          </p:nvPr>
        </p:nvSpPr>
        <p:spPr/>
        <p:txBody>
          <a:bodyPr>
            <a:normAutofit fontScale="85000" lnSpcReduction="10000"/>
          </a:bodyPr>
          <a:lstStyle/>
          <a:p>
            <a:r>
              <a:rPr lang="en-US" dirty="0"/>
              <a:t>S.WP.2 Create job descriptions that reflect position requirements. </a:t>
            </a:r>
            <a:endParaRPr lang="en-US" sz="4400" dirty="0">
              <a:solidFill>
                <a:srgbClr val="000000"/>
              </a:solidFill>
              <a:latin typeface="Calibri" panose="020F0502020204030204" pitchFamily="34" charset="0"/>
              <a:ea typeface="Calibri" panose="020F050202020403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5E69A907-40DA-4985-9646-7B6970CD2EC3}"/>
              </a:ext>
            </a:extLst>
          </p:cNvPr>
          <p:cNvCxnSpPr>
            <a:cxnSpLocks/>
          </p:cNvCxnSpPr>
          <p:nvPr/>
        </p:nvCxnSpPr>
        <p:spPr>
          <a:xfrm>
            <a:off x="1817427" y="2893324"/>
            <a:ext cx="8557146" cy="0"/>
          </a:xfrm>
          <a:prstGeom prst="line">
            <a:avLst/>
          </a:prstGeom>
          <a:ln w="28575"/>
        </p:spPr>
        <p:style>
          <a:lnRef idx="1">
            <a:schemeClr val="accent6"/>
          </a:lnRef>
          <a:fillRef idx="0">
            <a:schemeClr val="accent6"/>
          </a:fillRef>
          <a:effectRef idx="0">
            <a:schemeClr val="accent6"/>
          </a:effectRef>
          <a:fontRef idx="minor">
            <a:schemeClr val="tx1"/>
          </a:fontRef>
        </p:style>
      </p:cxnSp>
      <p:graphicFrame>
        <p:nvGraphicFramePr>
          <p:cNvPr id="11" name="Diagram 10">
            <a:extLst>
              <a:ext uri="{FF2B5EF4-FFF2-40B4-BE49-F238E27FC236}">
                <a16:creationId xmlns:a16="http://schemas.microsoft.com/office/drawing/2014/main" id="{686EF959-AD0B-4ED3-95E7-0F55F386A0C8}"/>
              </a:ext>
            </a:extLst>
          </p:cNvPr>
          <p:cNvGraphicFramePr/>
          <p:nvPr>
            <p:extLst>
              <p:ext uri="{D42A27DB-BD31-4B8C-83A1-F6EECF244321}">
                <p14:modId xmlns:p14="http://schemas.microsoft.com/office/powerpoint/2010/main" val="3205698354"/>
              </p:ext>
            </p:extLst>
          </p:nvPr>
        </p:nvGraphicFramePr>
        <p:xfrm>
          <a:off x="2032000" y="3218400"/>
          <a:ext cx="8128000" cy="25015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289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9DAFEA13-6952-4DD9-B0F7-59965E49AA45}"/>
              </a:ext>
            </a:extLst>
          </p:cNvPr>
          <p:cNvSpPr txBox="1">
            <a:spLocks/>
          </p:cNvSpPr>
          <p:nvPr/>
        </p:nvSpPr>
        <p:spPr>
          <a:xfrm>
            <a:off x="3869268" y="6356350"/>
            <a:ext cx="5911517"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 2021, American Association of School Personnel Administrators. All Rights Reserved.</a:t>
            </a:r>
          </a:p>
        </p:txBody>
      </p:sp>
      <p:graphicFrame>
        <p:nvGraphicFramePr>
          <p:cNvPr id="2" name="Table 1">
            <a:extLst>
              <a:ext uri="{FF2B5EF4-FFF2-40B4-BE49-F238E27FC236}">
                <a16:creationId xmlns:a16="http://schemas.microsoft.com/office/drawing/2014/main" id="{B7F8C101-BF4F-404C-B807-F04CB371A6EE}"/>
              </a:ext>
            </a:extLst>
          </p:cNvPr>
          <p:cNvGraphicFramePr>
            <a:graphicFrameLocks noGrp="1"/>
          </p:cNvGraphicFramePr>
          <p:nvPr>
            <p:extLst>
              <p:ext uri="{D42A27DB-BD31-4B8C-83A1-F6EECF244321}">
                <p14:modId xmlns:p14="http://schemas.microsoft.com/office/powerpoint/2010/main" val="3783808418"/>
              </p:ext>
            </p:extLst>
          </p:nvPr>
        </p:nvGraphicFramePr>
        <p:xfrm>
          <a:off x="1062361" y="1363585"/>
          <a:ext cx="10067277" cy="4534387"/>
        </p:xfrm>
        <a:graphic>
          <a:graphicData uri="http://schemas.openxmlformats.org/drawingml/2006/table">
            <a:tbl>
              <a:tblPr firstRow="1" firstCol="1" bandRow="1">
                <a:tableStyleId>{5C22544A-7EE6-4342-B048-85BDC9FD1C3A}</a:tableStyleId>
              </a:tblPr>
              <a:tblGrid>
                <a:gridCol w="2414726">
                  <a:extLst>
                    <a:ext uri="{9D8B030D-6E8A-4147-A177-3AD203B41FA5}">
                      <a16:colId xmlns:a16="http://schemas.microsoft.com/office/drawing/2014/main" val="400059037"/>
                    </a:ext>
                  </a:extLst>
                </a:gridCol>
                <a:gridCol w="1873188">
                  <a:extLst>
                    <a:ext uri="{9D8B030D-6E8A-4147-A177-3AD203B41FA5}">
                      <a16:colId xmlns:a16="http://schemas.microsoft.com/office/drawing/2014/main" val="37231706"/>
                    </a:ext>
                  </a:extLst>
                </a:gridCol>
                <a:gridCol w="5779363">
                  <a:extLst>
                    <a:ext uri="{9D8B030D-6E8A-4147-A177-3AD203B41FA5}">
                      <a16:colId xmlns:a16="http://schemas.microsoft.com/office/drawing/2014/main" val="268878415"/>
                    </a:ext>
                  </a:extLst>
                </a:gridCol>
              </a:tblGrid>
              <a:tr h="427296">
                <a:tc>
                  <a:txBody>
                    <a:bodyPr/>
                    <a:lstStyle/>
                    <a:p>
                      <a:pPr marL="0" marR="0" algn="ctr">
                        <a:spcBef>
                          <a:spcPts val="0"/>
                        </a:spcBef>
                        <a:spcAft>
                          <a:spcPts val="0"/>
                        </a:spcAft>
                      </a:pPr>
                      <a:r>
                        <a:rPr lang="en-US" sz="2000" dirty="0">
                          <a:effectLst/>
                        </a:rPr>
                        <a:t>HCLE Standard</a:t>
                      </a:r>
                      <a:endPar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rPr>
                        <a:t>Content Outline</a:t>
                      </a:r>
                      <a:endPar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rPr>
                        <a:t>Terms &amp; Definitions</a:t>
                      </a:r>
                      <a:endPar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235286025"/>
                  </a:ext>
                </a:extLst>
              </a:tr>
              <a:tr h="1764632">
                <a:tc>
                  <a:txBody>
                    <a:bodyPr/>
                    <a:lstStyle/>
                    <a:p>
                      <a:pPr marL="0" marR="0">
                        <a:spcBef>
                          <a:spcPts val="0"/>
                        </a:spcBef>
                        <a:spcAft>
                          <a:spcPts val="0"/>
                        </a:spcAft>
                      </a:pPr>
                      <a:r>
                        <a:rPr lang="en-US" sz="1800" dirty="0">
                          <a:effectLst/>
                        </a:rPr>
                        <a:t>S.WP.1 Analyze staffing requirements to meet strategic goals.</a:t>
                      </a:r>
                      <a:endParaRPr lang="en-US" sz="2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171450" marR="0" lvl="0" indent="-171450">
                        <a:spcBef>
                          <a:spcPts val="0"/>
                        </a:spcBef>
                        <a:spcAft>
                          <a:spcPts val="0"/>
                        </a:spcAft>
                        <a:buFont typeface="Arial" panose="020B0604020202020204" pitchFamily="34" charset="0"/>
                        <a:buChar char="•"/>
                      </a:pPr>
                      <a:r>
                        <a:rPr lang="en-US" sz="1200" dirty="0">
                          <a:effectLst/>
                        </a:rPr>
                        <a:t>Workforce planning process: Involves three steps: 1) supply analysis, 2) demand analysis, and 3) gap analysis.</a:t>
                      </a:r>
                      <a:endParaRPr lang="en-US" sz="1800" dirty="0">
                        <a:effectLst/>
                      </a:endParaRPr>
                    </a:p>
                  </a:txBody>
                  <a:tcPr marL="68580" marR="68580" marT="0" marB="0"/>
                </a:tc>
                <a:tc>
                  <a:txBody>
                    <a:bodyPr/>
                    <a:lstStyle/>
                    <a:p>
                      <a:pPr marL="171450" marR="0" lvl="0" indent="-171450">
                        <a:spcBef>
                          <a:spcPts val="0"/>
                        </a:spcBef>
                        <a:spcAft>
                          <a:spcPts val="0"/>
                        </a:spcAft>
                        <a:buFont typeface="Wingdings" panose="05000000000000000000" pitchFamily="2" charset="2"/>
                        <a:buChar char="q"/>
                      </a:pPr>
                      <a:r>
                        <a:rPr lang="en-US" sz="1200" b="1" dirty="0">
                          <a:effectLst/>
                        </a:rPr>
                        <a:t>Demand Analysis: </a:t>
                      </a:r>
                      <a:r>
                        <a:rPr lang="en-US" sz="1200" dirty="0">
                          <a:effectLst/>
                        </a:rPr>
                        <a:t>An evaluation of future needs (or demands) of the organization including desired staffing levels; desired knowledge, skills, and abilities; and projected personnel expenses.</a:t>
                      </a:r>
                      <a:endParaRPr lang="en-US" sz="1800" dirty="0">
                        <a:effectLst/>
                      </a:endParaRPr>
                    </a:p>
                    <a:p>
                      <a:pPr marL="171450" marR="0" lvl="0" indent="-171450">
                        <a:spcBef>
                          <a:spcPts val="0"/>
                        </a:spcBef>
                        <a:spcAft>
                          <a:spcPts val="0"/>
                        </a:spcAft>
                        <a:buFont typeface="Wingdings" panose="05000000000000000000" pitchFamily="2" charset="2"/>
                        <a:buChar char="q"/>
                      </a:pPr>
                      <a:r>
                        <a:rPr lang="en-US" sz="1200" b="1" dirty="0">
                          <a:effectLst/>
                        </a:rPr>
                        <a:t>Gap Analysis</a:t>
                      </a:r>
                      <a:r>
                        <a:rPr lang="en-US" sz="1200" dirty="0">
                          <a:effectLst/>
                        </a:rPr>
                        <a:t>: The process of comparing supply and demand to identify areas of misalignment.</a:t>
                      </a:r>
                      <a:endParaRPr lang="en-US" sz="1800" dirty="0">
                        <a:effectLst/>
                      </a:endParaRPr>
                    </a:p>
                    <a:p>
                      <a:pPr marL="171450" marR="0" lvl="0" indent="-171450">
                        <a:spcBef>
                          <a:spcPts val="0"/>
                        </a:spcBef>
                        <a:spcAft>
                          <a:spcPts val="0"/>
                        </a:spcAft>
                        <a:buFont typeface="Wingdings" panose="05000000000000000000" pitchFamily="2" charset="2"/>
                        <a:buChar char="q"/>
                      </a:pPr>
                      <a:r>
                        <a:rPr lang="en-US" sz="1200" b="1" dirty="0">
                          <a:effectLst/>
                        </a:rPr>
                        <a:t>Supply Analysis</a:t>
                      </a:r>
                      <a:r>
                        <a:rPr lang="en-US" sz="1200" dirty="0">
                          <a:effectLst/>
                        </a:rPr>
                        <a:t>: An evaluation of current resources (or supply) including staffing levels; staff knowledge, skills, and abilities; and projected funding.</a:t>
                      </a:r>
                      <a:endParaRPr lang="en-US" sz="1800" dirty="0">
                        <a:effectLst/>
                      </a:endParaRPr>
                    </a:p>
                    <a:p>
                      <a:pPr marL="171450" marR="0" lvl="0" indent="-171450">
                        <a:spcBef>
                          <a:spcPts val="0"/>
                        </a:spcBef>
                        <a:spcAft>
                          <a:spcPts val="0"/>
                        </a:spcAft>
                        <a:buFont typeface="Wingdings" panose="05000000000000000000" pitchFamily="2" charset="2"/>
                        <a:buChar char="q"/>
                      </a:pPr>
                      <a:r>
                        <a:rPr lang="en-US" sz="1200" b="1" dirty="0">
                          <a:effectLst/>
                        </a:rPr>
                        <a:t>Workforce Analysis</a:t>
                      </a:r>
                      <a:r>
                        <a:rPr lang="en-US" sz="1200" dirty="0">
                          <a:effectLst/>
                        </a:rPr>
                        <a:t>: Process of examining data to uncover gaps between supply and demand. It is the first phase of workforce planning and serves as the foundation of a workforce plan. </a:t>
                      </a:r>
                      <a:endParaRPr lang="en-US" sz="1800" dirty="0">
                        <a:effectLst/>
                      </a:endParaRPr>
                    </a:p>
                    <a:p>
                      <a:pPr marL="171450" marR="0" lvl="0" indent="-171450">
                        <a:spcBef>
                          <a:spcPts val="0"/>
                        </a:spcBef>
                        <a:spcAft>
                          <a:spcPts val="0"/>
                        </a:spcAft>
                        <a:buFont typeface="Wingdings" panose="05000000000000000000" pitchFamily="2" charset="2"/>
                        <a:buChar char="q"/>
                      </a:pPr>
                      <a:r>
                        <a:rPr lang="en-US" sz="1200" b="1" dirty="0">
                          <a:effectLst/>
                        </a:rPr>
                        <a:t>Workforce Plan</a:t>
                      </a:r>
                      <a:r>
                        <a:rPr lang="en-US" sz="1200" dirty="0">
                          <a:effectLst/>
                        </a:rPr>
                        <a:t>: Report that identifies targeted strategies to ensure that the organization’s workforce is operating within budget and addresses the existing and anticipated needs of all learners.</a:t>
                      </a:r>
                      <a:endParaRPr lang="en-US" sz="1800" dirty="0">
                        <a:effectLst/>
                      </a:endParaRPr>
                    </a:p>
                    <a:p>
                      <a:pPr marL="171450" marR="0" lvl="0" indent="-171450">
                        <a:spcBef>
                          <a:spcPts val="0"/>
                        </a:spcBef>
                        <a:spcAft>
                          <a:spcPts val="0"/>
                        </a:spcAft>
                        <a:buFont typeface="Wingdings" panose="05000000000000000000" pitchFamily="2" charset="2"/>
                        <a:buChar char="q"/>
                      </a:pPr>
                      <a:r>
                        <a:rPr lang="en-US" sz="1200" b="1" dirty="0">
                          <a:effectLst/>
                        </a:rPr>
                        <a:t>Workforce Planning: </a:t>
                      </a:r>
                      <a:r>
                        <a:rPr lang="en-US" sz="1200" dirty="0">
                          <a:effectLst/>
                        </a:rPr>
                        <a:t>Process to align the workforce with the needs and priorities of the organization and the students it serves.</a:t>
                      </a:r>
                      <a:endPar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29382511"/>
                  </a:ext>
                </a:extLst>
              </a:tr>
              <a:tr h="1181587">
                <a:tc>
                  <a:txBody>
                    <a:bodyPr/>
                    <a:lstStyle/>
                    <a:p>
                      <a:pPr marL="0" marR="0">
                        <a:spcBef>
                          <a:spcPts val="0"/>
                        </a:spcBef>
                        <a:spcAft>
                          <a:spcPts val="0"/>
                        </a:spcAft>
                      </a:pPr>
                      <a:r>
                        <a:rPr lang="en-US" sz="1800" dirty="0">
                          <a:effectLst/>
                        </a:rPr>
                        <a:t>S.WP.2 Create job descriptions that reflect position requirements. </a:t>
                      </a:r>
                      <a:endParaRPr lang="en-US" sz="2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171450" marR="0" lvl="0" indent="-171450">
                        <a:spcBef>
                          <a:spcPts val="0"/>
                        </a:spcBef>
                        <a:spcAft>
                          <a:spcPts val="0"/>
                        </a:spcAft>
                        <a:buFont typeface="Arial" panose="020B0604020202020204" pitchFamily="34" charset="0"/>
                        <a:buChar char="•"/>
                      </a:pPr>
                      <a:r>
                        <a:rPr lang="en-US" sz="1200" dirty="0">
                          <a:effectLst/>
                        </a:rPr>
                        <a:t>Purpose and core components of a job description</a:t>
                      </a:r>
                      <a:endParaRPr lang="en-US" sz="1800" dirty="0">
                        <a:effectLst/>
                      </a:endParaRPr>
                    </a:p>
                    <a:p>
                      <a:pPr marL="171450" marR="0" lvl="0" indent="-171450">
                        <a:spcBef>
                          <a:spcPts val="0"/>
                        </a:spcBef>
                        <a:spcAft>
                          <a:spcPts val="0"/>
                        </a:spcAft>
                        <a:buFont typeface="Arial" panose="020B0604020202020204" pitchFamily="34" charset="0"/>
                        <a:buChar char="•"/>
                      </a:pPr>
                      <a:r>
                        <a:rPr lang="en-US" sz="1200" dirty="0">
                          <a:effectLst/>
                        </a:rPr>
                        <a:t>Job analysis</a:t>
                      </a:r>
                      <a:endPar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171450" marR="0" lvl="0" indent="-171450">
                        <a:spcBef>
                          <a:spcPts val="0"/>
                        </a:spcBef>
                        <a:spcAft>
                          <a:spcPts val="0"/>
                        </a:spcAft>
                        <a:buFont typeface="Wingdings" panose="05000000000000000000" pitchFamily="2" charset="2"/>
                        <a:buChar char="q"/>
                      </a:pPr>
                      <a:r>
                        <a:rPr lang="en-US" sz="1200" b="1" dirty="0">
                          <a:effectLst/>
                        </a:rPr>
                        <a:t>Job Analysis</a:t>
                      </a:r>
                      <a:r>
                        <a:rPr lang="en-US" sz="1200" dirty="0">
                          <a:effectLst/>
                        </a:rPr>
                        <a:t>: Systemic study of jobs to determine what activities (tasks) and responsibilities they include, personal qualifications necessary for performance, conditions under which work is performed, and reporting structure.</a:t>
                      </a:r>
                      <a:endParaRPr lang="en-US" sz="1800" dirty="0">
                        <a:effectLst/>
                      </a:endParaRPr>
                    </a:p>
                    <a:p>
                      <a:pPr marL="171450" marR="0" lvl="0" indent="-171450">
                        <a:spcBef>
                          <a:spcPts val="0"/>
                        </a:spcBef>
                        <a:spcAft>
                          <a:spcPts val="0"/>
                        </a:spcAft>
                        <a:buFont typeface="Wingdings" panose="05000000000000000000" pitchFamily="2" charset="2"/>
                        <a:buChar char="q"/>
                      </a:pPr>
                      <a:r>
                        <a:rPr lang="en-US" sz="1200" b="1" dirty="0">
                          <a:effectLst/>
                        </a:rPr>
                        <a:t>Job Description: </a:t>
                      </a:r>
                      <a:r>
                        <a:rPr lang="en-US" sz="1200" dirty="0">
                          <a:effectLst/>
                        </a:rPr>
                        <a:t>Written summary of the qualifications required to perform a job, including duties, responsibilities, physical requirements, and necessary qualifications. (Jobs descriptions are a foundational part of many HR processes.)</a:t>
                      </a:r>
                      <a:endPar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36258612"/>
                  </a:ext>
                </a:extLst>
              </a:tr>
            </a:tbl>
          </a:graphicData>
        </a:graphic>
      </p:graphicFrame>
      <p:sp>
        <p:nvSpPr>
          <p:cNvPr id="7" name="Text Placeholder 6">
            <a:extLst>
              <a:ext uri="{FF2B5EF4-FFF2-40B4-BE49-F238E27FC236}">
                <a16:creationId xmlns:a16="http://schemas.microsoft.com/office/drawing/2014/main" id="{C7D987A8-7679-4431-816E-C9BEB17BED5A}"/>
              </a:ext>
            </a:extLst>
          </p:cNvPr>
          <p:cNvSpPr>
            <a:spLocks noGrp="1"/>
          </p:cNvSpPr>
          <p:nvPr>
            <p:ph type="body" sz="quarter" idx="13"/>
          </p:nvPr>
        </p:nvSpPr>
        <p:spPr/>
        <p:txBody>
          <a:bodyPr/>
          <a:lstStyle/>
          <a:p>
            <a:r>
              <a:rPr lang="en-US" dirty="0"/>
              <a:t>Workforce Planning</a:t>
            </a:r>
          </a:p>
        </p:txBody>
      </p:sp>
    </p:spTree>
    <p:custDataLst>
      <p:tags r:id="rId1"/>
    </p:custDataLst>
    <p:extLst>
      <p:ext uri="{BB962C8B-B14F-4D97-AF65-F5344CB8AC3E}">
        <p14:creationId xmlns:p14="http://schemas.microsoft.com/office/powerpoint/2010/main" val="3312938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7" name="Rectangle 26">
            <a:extLst>
              <a:ext uri="{FF2B5EF4-FFF2-40B4-BE49-F238E27FC236}">
                <a16:creationId xmlns:a16="http://schemas.microsoft.com/office/drawing/2014/main" id="{D589E016-1EE1-484C-8423-012B4B780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Student at a graduation ceremony">
            <a:extLst>
              <a:ext uri="{FF2B5EF4-FFF2-40B4-BE49-F238E27FC236}">
                <a16:creationId xmlns:a16="http://schemas.microsoft.com/office/drawing/2014/main" id="{2D722E4F-3C92-4ACC-A1EF-B9639F4FD1AD}"/>
              </a:ext>
            </a:extLst>
          </p:cNvPr>
          <p:cNvPicPr>
            <a:picLocks noChangeAspect="1"/>
          </p:cNvPicPr>
          <p:nvPr/>
        </p:nvPicPr>
        <p:blipFill rotWithShape="1">
          <a:blip r:embed="rId3"/>
          <a:srcRect l="1194" t="1242" r="1" b="15475"/>
          <a:stretch/>
        </p:blipFill>
        <p:spPr>
          <a:xfrm>
            <a:off x="20" y="-1"/>
            <a:ext cx="12188932" cy="6858000"/>
          </a:xfrm>
          <a:prstGeom prst="rect">
            <a:avLst/>
          </a:prstGeom>
        </p:spPr>
      </p:pic>
      <p:sp>
        <p:nvSpPr>
          <p:cNvPr id="29" name="Rectangle 28">
            <a:extLst>
              <a:ext uri="{FF2B5EF4-FFF2-40B4-BE49-F238E27FC236}">
                <a16:creationId xmlns:a16="http://schemas.microsoft.com/office/drawing/2014/main" id="{46100866-3689-418C-84D9-07C7E2435C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00114"/>
            <a:ext cx="4053525" cy="4257773"/>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tle 2">
            <a:extLst>
              <a:ext uri="{FF2B5EF4-FFF2-40B4-BE49-F238E27FC236}">
                <a16:creationId xmlns:a16="http://schemas.microsoft.com/office/drawing/2014/main" id="{8F1EA810-B2D8-41E8-BE52-1FF93581D841}"/>
              </a:ext>
            </a:extLst>
          </p:cNvPr>
          <p:cNvSpPr>
            <a:spLocks noGrp="1"/>
          </p:cNvSpPr>
          <p:nvPr>
            <p:ph type="title"/>
          </p:nvPr>
        </p:nvSpPr>
        <p:spPr>
          <a:xfrm>
            <a:off x="334557" y="1653703"/>
            <a:ext cx="3361953" cy="2470488"/>
          </a:xfrm>
        </p:spPr>
        <p:txBody>
          <a:bodyPr vert="horz" lIns="91440" tIns="45720" rIns="91440" bIns="45720" rtlCol="0" anchor="b">
            <a:normAutofit/>
          </a:bodyPr>
          <a:lstStyle/>
          <a:p>
            <a:r>
              <a:rPr lang="en-US" sz="4400" dirty="0">
                <a:solidFill>
                  <a:schemeClr val="tx1"/>
                </a:solidFill>
              </a:rPr>
              <a:t>HR Branding</a:t>
            </a:r>
          </a:p>
        </p:txBody>
      </p:sp>
      <p:sp>
        <p:nvSpPr>
          <p:cNvPr id="4" name="Text Placeholder 3">
            <a:extLst>
              <a:ext uri="{FF2B5EF4-FFF2-40B4-BE49-F238E27FC236}">
                <a16:creationId xmlns:a16="http://schemas.microsoft.com/office/drawing/2014/main" id="{04FDD4D6-2AA5-414C-85B7-E2ABA7B429AC}"/>
              </a:ext>
            </a:extLst>
          </p:cNvPr>
          <p:cNvSpPr>
            <a:spLocks noGrp="1"/>
          </p:cNvSpPr>
          <p:nvPr>
            <p:ph type="body" idx="1"/>
          </p:nvPr>
        </p:nvSpPr>
        <p:spPr>
          <a:xfrm>
            <a:off x="364724" y="4260714"/>
            <a:ext cx="3331786" cy="1032093"/>
          </a:xfrm>
        </p:spPr>
        <p:txBody>
          <a:bodyPr vert="horz" lIns="91440" tIns="45720" rIns="91440" bIns="45720" rtlCol="0" anchor="t">
            <a:normAutofit/>
          </a:bodyPr>
          <a:lstStyle/>
          <a:p>
            <a:r>
              <a:rPr lang="en-US" sz="1600" i="1" dirty="0">
                <a:solidFill>
                  <a:schemeClr val="tx1"/>
                </a:solidFill>
              </a:rPr>
              <a:t>Process of managing and influencing your reputation as an employer with current and prospective employees and stakeholders.</a:t>
            </a:r>
          </a:p>
        </p:txBody>
      </p:sp>
    </p:spTree>
    <p:custDataLst>
      <p:tags r:id="rId1"/>
    </p:custDataLst>
    <p:extLst>
      <p:ext uri="{BB962C8B-B14F-4D97-AF65-F5344CB8AC3E}">
        <p14:creationId xmlns:p14="http://schemas.microsoft.com/office/powerpoint/2010/main" val="1788494568"/>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9DAFEA13-6952-4DD9-B0F7-59965E49AA45}"/>
              </a:ext>
            </a:extLst>
          </p:cNvPr>
          <p:cNvSpPr txBox="1">
            <a:spLocks/>
          </p:cNvSpPr>
          <p:nvPr/>
        </p:nvSpPr>
        <p:spPr>
          <a:xfrm>
            <a:off x="3869268" y="6356350"/>
            <a:ext cx="5911517"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 2021, American Association of School Personnel Administrators. All Rights Reserved.</a:t>
            </a:r>
          </a:p>
        </p:txBody>
      </p:sp>
      <p:graphicFrame>
        <p:nvGraphicFramePr>
          <p:cNvPr id="2" name="Table 1">
            <a:extLst>
              <a:ext uri="{FF2B5EF4-FFF2-40B4-BE49-F238E27FC236}">
                <a16:creationId xmlns:a16="http://schemas.microsoft.com/office/drawing/2014/main" id="{B7F8C101-BF4F-404C-B807-F04CB371A6EE}"/>
              </a:ext>
            </a:extLst>
          </p:cNvPr>
          <p:cNvGraphicFramePr>
            <a:graphicFrameLocks noGrp="1"/>
          </p:cNvGraphicFramePr>
          <p:nvPr>
            <p:extLst>
              <p:ext uri="{D42A27DB-BD31-4B8C-83A1-F6EECF244321}">
                <p14:modId xmlns:p14="http://schemas.microsoft.com/office/powerpoint/2010/main" val="2246712566"/>
              </p:ext>
            </p:extLst>
          </p:nvPr>
        </p:nvGraphicFramePr>
        <p:xfrm>
          <a:off x="1062361" y="1363585"/>
          <a:ext cx="10067277" cy="3208991"/>
        </p:xfrm>
        <a:graphic>
          <a:graphicData uri="http://schemas.openxmlformats.org/drawingml/2006/table">
            <a:tbl>
              <a:tblPr firstRow="1" firstCol="1" bandRow="1">
                <a:tableStyleId>{5C22544A-7EE6-4342-B048-85BDC9FD1C3A}</a:tableStyleId>
              </a:tblPr>
              <a:tblGrid>
                <a:gridCol w="2414726">
                  <a:extLst>
                    <a:ext uri="{9D8B030D-6E8A-4147-A177-3AD203B41FA5}">
                      <a16:colId xmlns:a16="http://schemas.microsoft.com/office/drawing/2014/main" val="400059037"/>
                    </a:ext>
                  </a:extLst>
                </a:gridCol>
                <a:gridCol w="1873188">
                  <a:extLst>
                    <a:ext uri="{9D8B030D-6E8A-4147-A177-3AD203B41FA5}">
                      <a16:colId xmlns:a16="http://schemas.microsoft.com/office/drawing/2014/main" val="37231706"/>
                    </a:ext>
                  </a:extLst>
                </a:gridCol>
                <a:gridCol w="5779363">
                  <a:extLst>
                    <a:ext uri="{9D8B030D-6E8A-4147-A177-3AD203B41FA5}">
                      <a16:colId xmlns:a16="http://schemas.microsoft.com/office/drawing/2014/main" val="268878415"/>
                    </a:ext>
                  </a:extLst>
                </a:gridCol>
              </a:tblGrid>
              <a:tr h="648671">
                <a:tc>
                  <a:txBody>
                    <a:bodyPr/>
                    <a:lstStyle/>
                    <a:p>
                      <a:pPr marL="0" marR="0" algn="ctr">
                        <a:spcBef>
                          <a:spcPts val="0"/>
                        </a:spcBef>
                        <a:spcAft>
                          <a:spcPts val="0"/>
                        </a:spcAft>
                      </a:pPr>
                      <a:r>
                        <a:rPr lang="en-US" sz="2000" dirty="0">
                          <a:effectLst/>
                        </a:rPr>
                        <a:t>HCLE Standard</a:t>
                      </a:r>
                      <a:endPar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rPr>
                        <a:t>Content Outline</a:t>
                      </a:r>
                      <a:endPar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rPr>
                        <a:t>Terms &amp; Definitions</a:t>
                      </a:r>
                      <a:endPar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235286025"/>
                  </a:ext>
                </a:extLst>
              </a:tr>
              <a:tr h="1764632">
                <a:tc>
                  <a:txBody>
                    <a:bodyPr/>
                    <a:lstStyle/>
                    <a:p>
                      <a:pPr marL="0" marR="0">
                        <a:spcBef>
                          <a:spcPts val="0"/>
                        </a:spcBef>
                        <a:spcAft>
                          <a:spcPts val="0"/>
                        </a:spcAft>
                      </a:pPr>
                      <a:r>
                        <a:rPr lang="en-US" sz="1800" b="1" dirty="0">
                          <a:solidFill>
                            <a:schemeClr val="bg1"/>
                          </a:solidFill>
                          <a:effectLst/>
                        </a:rPr>
                        <a:t>S.BR.1 Present a consistent organizational brand.</a:t>
                      </a:r>
                      <a:endParaRPr lang="en-US" sz="2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171450" marR="0" lvl="0" indent="-171450">
                        <a:spcBef>
                          <a:spcPts val="0"/>
                        </a:spcBef>
                        <a:spcAft>
                          <a:spcPts val="0"/>
                        </a:spcAft>
                        <a:buFont typeface="Arial" panose="020B0604020202020204" pitchFamily="34" charset="0"/>
                        <a:buChar char="•"/>
                      </a:pPr>
                      <a:r>
                        <a:rPr lang="en-US" sz="1200" b="0" dirty="0">
                          <a:solidFill>
                            <a:srgbClr val="000000"/>
                          </a:solidFill>
                          <a:effectLst/>
                        </a:rPr>
                        <a:t>Assessing your HR brand: Role of actual candidates, ideal candidates, and incumbents</a:t>
                      </a:r>
                      <a:endParaRPr lang="en-US" sz="1800" b="0" dirty="0">
                        <a:solidFill>
                          <a:srgbClr val="000000"/>
                        </a:solidFill>
                        <a:effectLst/>
                      </a:endParaRPr>
                    </a:p>
                    <a:p>
                      <a:pPr marL="171450" marR="0" lvl="0" indent="-171450">
                        <a:spcBef>
                          <a:spcPts val="0"/>
                        </a:spcBef>
                        <a:spcAft>
                          <a:spcPts val="0"/>
                        </a:spcAft>
                        <a:buFont typeface="Arial" panose="020B0604020202020204" pitchFamily="34" charset="0"/>
                        <a:buChar char="•"/>
                      </a:pPr>
                      <a:r>
                        <a:rPr lang="en-US" sz="1200" b="0" dirty="0">
                          <a:solidFill>
                            <a:srgbClr val="000000"/>
                          </a:solidFill>
                          <a:effectLst/>
                        </a:rPr>
                        <a:t>Communicating your brand </a:t>
                      </a:r>
                      <a:endParaRPr lang="en-US" sz="1800" b="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171450" marR="0" lvl="0" indent="-171450">
                        <a:spcBef>
                          <a:spcPts val="0"/>
                        </a:spcBef>
                        <a:spcAft>
                          <a:spcPts val="0"/>
                        </a:spcAft>
                        <a:buFont typeface="Wingdings" panose="05000000000000000000" pitchFamily="2" charset="2"/>
                        <a:buChar char="q"/>
                      </a:pPr>
                      <a:r>
                        <a:rPr lang="en-US" sz="1200" b="1" dirty="0">
                          <a:solidFill>
                            <a:srgbClr val="000000"/>
                          </a:solidFill>
                          <a:effectLst/>
                        </a:rPr>
                        <a:t>Actual Candidates: </a:t>
                      </a:r>
                      <a:r>
                        <a:rPr lang="en-US" sz="1200" b="0" dirty="0">
                          <a:solidFill>
                            <a:srgbClr val="000000"/>
                          </a:solidFill>
                          <a:effectLst/>
                        </a:rPr>
                        <a:t>People who have applied for a position in your organization. Help you determine how well an HR brand intervention worked.</a:t>
                      </a:r>
                      <a:endParaRPr lang="en-US" sz="1800" b="0" dirty="0">
                        <a:solidFill>
                          <a:srgbClr val="000000"/>
                        </a:solidFill>
                        <a:effectLst/>
                      </a:endParaRPr>
                    </a:p>
                    <a:p>
                      <a:pPr marL="171450" marR="0" lvl="0" indent="-171450">
                        <a:spcBef>
                          <a:spcPts val="0"/>
                        </a:spcBef>
                        <a:spcAft>
                          <a:spcPts val="0"/>
                        </a:spcAft>
                        <a:buFont typeface="Wingdings" panose="05000000000000000000" pitchFamily="2" charset="2"/>
                        <a:buChar char="q"/>
                      </a:pPr>
                      <a:r>
                        <a:rPr lang="en-US" sz="1200" b="1" dirty="0">
                          <a:solidFill>
                            <a:srgbClr val="000000"/>
                          </a:solidFill>
                          <a:effectLst/>
                        </a:rPr>
                        <a:t>Employee Value Proposition: </a:t>
                      </a:r>
                      <a:r>
                        <a:rPr lang="en-US" sz="1200" b="0" dirty="0">
                          <a:solidFill>
                            <a:srgbClr val="000000"/>
                          </a:solidFill>
                          <a:effectLst/>
                        </a:rPr>
                        <a:t>A statement that communicates the essence of an organization—how it is unique, what it stands for, and why people would want to be part of it.</a:t>
                      </a:r>
                      <a:endParaRPr lang="en-US" sz="1800" b="0" dirty="0">
                        <a:solidFill>
                          <a:srgbClr val="000000"/>
                        </a:solidFill>
                        <a:effectLst/>
                      </a:endParaRPr>
                    </a:p>
                    <a:p>
                      <a:pPr marL="171450" marR="0" lvl="0" indent="-171450">
                        <a:spcBef>
                          <a:spcPts val="0"/>
                        </a:spcBef>
                        <a:spcAft>
                          <a:spcPts val="0"/>
                        </a:spcAft>
                        <a:buFont typeface="Wingdings" panose="05000000000000000000" pitchFamily="2" charset="2"/>
                        <a:buChar char="q"/>
                      </a:pPr>
                      <a:r>
                        <a:rPr lang="en-US" sz="1200" b="1" dirty="0">
                          <a:solidFill>
                            <a:srgbClr val="000000"/>
                          </a:solidFill>
                          <a:effectLst/>
                        </a:rPr>
                        <a:t>Human Resources (HR) Branding: </a:t>
                      </a:r>
                      <a:r>
                        <a:rPr lang="en-US" sz="1200" b="0" dirty="0">
                          <a:solidFill>
                            <a:srgbClr val="000000"/>
                          </a:solidFill>
                          <a:effectLst/>
                        </a:rPr>
                        <a:t>Process of managing and influencing your reputation as an employer with current and prospective employees and stakeholders.</a:t>
                      </a:r>
                      <a:endParaRPr lang="en-US" sz="1800" b="0" dirty="0">
                        <a:solidFill>
                          <a:srgbClr val="000000"/>
                        </a:solidFill>
                        <a:effectLst/>
                      </a:endParaRPr>
                    </a:p>
                    <a:p>
                      <a:pPr marL="171450" marR="0" lvl="0" indent="-171450">
                        <a:spcBef>
                          <a:spcPts val="0"/>
                        </a:spcBef>
                        <a:spcAft>
                          <a:spcPts val="0"/>
                        </a:spcAft>
                        <a:buFont typeface="Wingdings" panose="05000000000000000000" pitchFamily="2" charset="2"/>
                        <a:buChar char="q"/>
                      </a:pPr>
                      <a:r>
                        <a:rPr lang="en-US" sz="1200" b="1" dirty="0">
                          <a:solidFill>
                            <a:srgbClr val="000000"/>
                          </a:solidFill>
                          <a:effectLst/>
                        </a:rPr>
                        <a:t>Ideal Candidates: </a:t>
                      </a:r>
                      <a:r>
                        <a:rPr lang="en-US" sz="1200" b="0" dirty="0">
                          <a:solidFill>
                            <a:srgbClr val="000000"/>
                          </a:solidFill>
                          <a:effectLst/>
                        </a:rPr>
                        <a:t>Person(s) who would best meet your needs in a position. Help you hypothesize what the future-state HR brand should be.</a:t>
                      </a:r>
                      <a:endParaRPr lang="en-US" sz="1800" b="0" dirty="0">
                        <a:solidFill>
                          <a:srgbClr val="000000"/>
                        </a:solidFill>
                        <a:effectLst/>
                      </a:endParaRPr>
                    </a:p>
                    <a:p>
                      <a:pPr marL="171450" marR="0" lvl="0" indent="-171450">
                        <a:spcBef>
                          <a:spcPts val="0"/>
                        </a:spcBef>
                        <a:spcAft>
                          <a:spcPts val="0"/>
                        </a:spcAft>
                        <a:buFont typeface="Wingdings" panose="05000000000000000000" pitchFamily="2" charset="2"/>
                        <a:buChar char="q"/>
                      </a:pPr>
                      <a:r>
                        <a:rPr lang="en-US" sz="1200" b="1" dirty="0">
                          <a:solidFill>
                            <a:srgbClr val="000000"/>
                          </a:solidFill>
                          <a:effectLst/>
                        </a:rPr>
                        <a:t>Incumbents: </a:t>
                      </a:r>
                      <a:r>
                        <a:rPr lang="en-US" sz="1200" b="0" dirty="0">
                          <a:solidFill>
                            <a:srgbClr val="000000"/>
                          </a:solidFill>
                          <a:effectLst/>
                        </a:rPr>
                        <a:t>Person(s) who are currently in a specific position within the organization. Help you analyze your current HR brand.</a:t>
                      </a:r>
                      <a:endParaRPr lang="en-US" sz="1800" b="0" dirty="0">
                        <a:solidFill>
                          <a:srgbClr val="000000"/>
                        </a:solidFill>
                        <a:effectLst/>
                      </a:endParaRPr>
                    </a:p>
                    <a:p>
                      <a:pPr marL="0" marR="0" indent="0">
                        <a:spcBef>
                          <a:spcPts val="0"/>
                        </a:spcBef>
                        <a:spcAft>
                          <a:spcPts val="0"/>
                        </a:spcAft>
                        <a:buFont typeface="Wingdings" panose="05000000000000000000" pitchFamily="2" charset="2"/>
                        <a:buNone/>
                      </a:pPr>
                      <a:endParaRPr lang="en-US" sz="1200" b="0" dirty="0">
                        <a:solidFill>
                          <a:srgbClr val="000000"/>
                        </a:solidFill>
                        <a:effectLst/>
                      </a:endParaRPr>
                    </a:p>
                    <a:p>
                      <a:pPr marL="0" marR="0" indent="0">
                        <a:spcBef>
                          <a:spcPts val="0"/>
                        </a:spcBef>
                        <a:spcAft>
                          <a:spcPts val="0"/>
                        </a:spcAft>
                        <a:buFont typeface="Wingdings" panose="05000000000000000000" pitchFamily="2" charset="2"/>
                        <a:buNone/>
                      </a:pPr>
                      <a:r>
                        <a:rPr lang="en-US" sz="1200" b="0" dirty="0">
                          <a:solidFill>
                            <a:srgbClr val="000000"/>
                          </a:solidFill>
                          <a:effectLst/>
                        </a:rPr>
                        <a:t>Also see definitions and references under P.CO.1 Use communications to ensure effective implementation of the HCMS.</a:t>
                      </a:r>
                      <a:endParaRPr lang="en-US" sz="1800" b="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29382511"/>
                  </a:ext>
                </a:extLst>
              </a:tr>
            </a:tbl>
          </a:graphicData>
        </a:graphic>
      </p:graphicFrame>
      <p:sp>
        <p:nvSpPr>
          <p:cNvPr id="7" name="Text Placeholder 6">
            <a:extLst>
              <a:ext uri="{FF2B5EF4-FFF2-40B4-BE49-F238E27FC236}">
                <a16:creationId xmlns:a16="http://schemas.microsoft.com/office/drawing/2014/main" id="{C7D987A8-7679-4431-816E-C9BEB17BED5A}"/>
              </a:ext>
            </a:extLst>
          </p:cNvPr>
          <p:cNvSpPr>
            <a:spLocks noGrp="1"/>
          </p:cNvSpPr>
          <p:nvPr>
            <p:ph type="body" sz="quarter" idx="13"/>
          </p:nvPr>
        </p:nvSpPr>
        <p:spPr/>
        <p:txBody>
          <a:bodyPr/>
          <a:lstStyle/>
          <a:p>
            <a:r>
              <a:rPr lang="en-US" dirty="0"/>
              <a:t>Human Resources Branding</a:t>
            </a:r>
          </a:p>
        </p:txBody>
      </p:sp>
    </p:spTree>
    <p:custDataLst>
      <p:tags r:id="rId1"/>
    </p:custDataLst>
    <p:extLst>
      <p:ext uri="{BB962C8B-B14F-4D97-AF65-F5344CB8AC3E}">
        <p14:creationId xmlns:p14="http://schemas.microsoft.com/office/powerpoint/2010/main" val="1697746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D987A8-7679-4431-816E-C9BEB17BED5A}"/>
              </a:ext>
            </a:extLst>
          </p:cNvPr>
          <p:cNvSpPr>
            <a:spLocks noGrp="1"/>
          </p:cNvSpPr>
          <p:nvPr>
            <p:ph type="body" sz="quarter" idx="13"/>
          </p:nvPr>
        </p:nvSpPr>
        <p:spPr/>
        <p:txBody>
          <a:bodyPr>
            <a:normAutofit/>
          </a:bodyPr>
          <a:lstStyle/>
          <a:p>
            <a:pPr marL="0" indent="0">
              <a:buNone/>
            </a:pPr>
            <a:r>
              <a:rPr lang="en-US" sz="2700" dirty="0"/>
              <a:t>S.BR.1 Present a consistent organizational brand.</a:t>
            </a:r>
            <a:endParaRPr lang="en-US" sz="2700" dirty="0">
              <a:solidFill>
                <a:srgbClr val="000000"/>
              </a:solidFill>
              <a:latin typeface="Calibri" panose="020F0502020204030204" pitchFamily="34" charset="0"/>
              <a:ea typeface="Calibri" panose="020F0502020204030204" pitchFamily="34" charset="0"/>
              <a:cs typeface="Arial" panose="020B0604020202020204" pitchFamily="34" charset="0"/>
            </a:endParaRPr>
          </a:p>
        </p:txBody>
      </p:sp>
      <p:grpSp>
        <p:nvGrpSpPr>
          <p:cNvPr id="73" name="Group 72">
            <a:extLst>
              <a:ext uri="{FF2B5EF4-FFF2-40B4-BE49-F238E27FC236}">
                <a16:creationId xmlns:a16="http://schemas.microsoft.com/office/drawing/2014/main" id="{5411EE46-A01C-499B-AEB5-231877818CBB}"/>
              </a:ext>
            </a:extLst>
          </p:cNvPr>
          <p:cNvGrpSpPr/>
          <p:nvPr/>
        </p:nvGrpSpPr>
        <p:grpSpPr>
          <a:xfrm>
            <a:off x="148374" y="2019299"/>
            <a:ext cx="11870045" cy="4229918"/>
            <a:chOff x="-4254381" y="2100515"/>
            <a:chExt cx="20535690" cy="8028730"/>
          </a:xfrm>
        </p:grpSpPr>
        <p:sp>
          <p:nvSpPr>
            <p:cNvPr id="5" name="Forma libre 40">
              <a:extLst>
                <a:ext uri="{FF2B5EF4-FFF2-40B4-BE49-F238E27FC236}">
                  <a16:creationId xmlns:a16="http://schemas.microsoft.com/office/drawing/2014/main" id="{DB8D5F94-1640-4601-9A85-CAD9A32C60DB}"/>
                </a:ext>
              </a:extLst>
            </p:cNvPr>
            <p:cNvSpPr/>
            <p:nvPr/>
          </p:nvSpPr>
          <p:spPr>
            <a:xfrm>
              <a:off x="-1724738" y="2520060"/>
              <a:ext cx="2308962" cy="784044"/>
            </a:xfrm>
            <a:custGeom>
              <a:avLst/>
              <a:gdLst>
                <a:gd name="connsiteX0" fmla="*/ 96876 w 108211"/>
                <a:gd name="connsiteY0" fmla="*/ 39286 h 39140"/>
                <a:gd name="connsiteX1" fmla="*/ 46 w 108211"/>
                <a:gd name="connsiteY1" fmla="*/ 39286 h 39140"/>
                <a:gd name="connsiteX2" fmla="*/ 46 w 108211"/>
                <a:gd name="connsiteY2" fmla="*/ 46 h 39140"/>
                <a:gd name="connsiteX3" fmla="*/ 96876 w 108211"/>
                <a:gd name="connsiteY3" fmla="*/ 46 h 39140"/>
                <a:gd name="connsiteX4" fmla="*/ 108764 w 108211"/>
                <a:gd name="connsiteY4" fmla="*/ 19670 h 39140"/>
                <a:gd name="connsiteX5" fmla="*/ 96876 w 108211"/>
                <a:gd name="connsiteY5" fmla="*/ 39286 h 3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211" h="39140">
                  <a:moveTo>
                    <a:pt x="96876" y="39286"/>
                  </a:moveTo>
                  <a:lnTo>
                    <a:pt x="46" y="39286"/>
                  </a:lnTo>
                  <a:lnTo>
                    <a:pt x="46" y="46"/>
                  </a:lnTo>
                  <a:lnTo>
                    <a:pt x="96876" y="46"/>
                  </a:lnTo>
                  <a:lnTo>
                    <a:pt x="108764" y="19670"/>
                  </a:lnTo>
                  <a:lnTo>
                    <a:pt x="96876" y="39286"/>
                  </a:lnTo>
                  <a:close/>
                </a:path>
              </a:pathLst>
            </a:custGeom>
            <a:solidFill>
              <a:schemeClr val="accent1"/>
            </a:solidFill>
            <a:ln w="767" cap="flat">
              <a:noFill/>
              <a:prstDash val="solid"/>
              <a:miter/>
            </a:ln>
          </p:spPr>
          <p:txBody>
            <a:bodyPr rtlCol="0" anchor="ctr"/>
            <a:lstStyle/>
            <a:p>
              <a:endParaRPr lang="es-MX" dirty="0"/>
            </a:p>
          </p:txBody>
        </p:sp>
        <p:sp>
          <p:nvSpPr>
            <p:cNvPr id="6" name="Forma libre 41">
              <a:extLst>
                <a:ext uri="{FF2B5EF4-FFF2-40B4-BE49-F238E27FC236}">
                  <a16:creationId xmlns:a16="http://schemas.microsoft.com/office/drawing/2014/main" id="{3B1B66C0-7198-40B1-8B5F-C7E74E2007E4}"/>
                </a:ext>
              </a:extLst>
            </p:cNvPr>
            <p:cNvSpPr/>
            <p:nvPr/>
          </p:nvSpPr>
          <p:spPr>
            <a:xfrm>
              <a:off x="-3500500" y="2100835"/>
              <a:ext cx="3831875" cy="1614221"/>
            </a:xfrm>
            <a:custGeom>
              <a:avLst/>
              <a:gdLst>
                <a:gd name="connsiteX0" fmla="*/ 46 w 179585"/>
                <a:gd name="connsiteY0" fmla="*/ 46 h 80583"/>
                <a:gd name="connsiteX1" fmla="*/ 179961 w 179585"/>
                <a:gd name="connsiteY1" fmla="*/ 46 h 80583"/>
                <a:gd name="connsiteX2" fmla="*/ 179961 w 179585"/>
                <a:gd name="connsiteY2" fmla="*/ 81151 h 80583"/>
                <a:gd name="connsiteX3" fmla="*/ 46 w 179585"/>
                <a:gd name="connsiteY3" fmla="*/ 81151 h 80583"/>
              </a:gdLst>
              <a:ahLst/>
              <a:cxnLst>
                <a:cxn ang="0">
                  <a:pos x="connsiteX0" y="connsiteY0"/>
                </a:cxn>
                <a:cxn ang="0">
                  <a:pos x="connsiteX1" y="connsiteY1"/>
                </a:cxn>
                <a:cxn ang="0">
                  <a:pos x="connsiteX2" y="connsiteY2"/>
                </a:cxn>
                <a:cxn ang="0">
                  <a:pos x="connsiteX3" y="connsiteY3"/>
                </a:cxn>
              </a:cxnLst>
              <a:rect l="l" t="t" r="r" b="b"/>
              <a:pathLst>
                <a:path w="179585" h="80583">
                  <a:moveTo>
                    <a:pt x="46" y="46"/>
                  </a:moveTo>
                  <a:lnTo>
                    <a:pt x="179961" y="46"/>
                  </a:lnTo>
                  <a:lnTo>
                    <a:pt x="179961" y="81151"/>
                  </a:lnTo>
                  <a:lnTo>
                    <a:pt x="46" y="81151"/>
                  </a:lnTo>
                  <a:close/>
                </a:path>
              </a:pathLst>
            </a:custGeom>
            <a:solidFill>
              <a:schemeClr val="accent1"/>
            </a:solidFill>
            <a:ln w="767" cap="flat">
              <a:noFill/>
              <a:prstDash val="solid"/>
              <a:miter/>
            </a:ln>
          </p:spPr>
          <p:txBody>
            <a:bodyPr rtlCol="0" anchor="ctr"/>
            <a:lstStyle/>
            <a:p>
              <a:endParaRPr lang="es-MX" dirty="0"/>
            </a:p>
          </p:txBody>
        </p:sp>
        <p:sp>
          <p:nvSpPr>
            <p:cNvPr id="8" name="Forma libre 84">
              <a:extLst>
                <a:ext uri="{FF2B5EF4-FFF2-40B4-BE49-F238E27FC236}">
                  <a16:creationId xmlns:a16="http://schemas.microsoft.com/office/drawing/2014/main" id="{87CBDDA3-2308-4ADE-B07A-79C780F49A8B}"/>
                </a:ext>
              </a:extLst>
            </p:cNvPr>
            <p:cNvSpPr/>
            <p:nvPr/>
          </p:nvSpPr>
          <p:spPr>
            <a:xfrm>
              <a:off x="2256648" y="2520060"/>
              <a:ext cx="2308962" cy="784044"/>
            </a:xfrm>
            <a:custGeom>
              <a:avLst/>
              <a:gdLst>
                <a:gd name="connsiteX0" fmla="*/ 96877 w 108211"/>
                <a:gd name="connsiteY0" fmla="*/ 39286 h 39140"/>
                <a:gd name="connsiteX1" fmla="*/ 46 w 108211"/>
                <a:gd name="connsiteY1" fmla="*/ 39286 h 39140"/>
                <a:gd name="connsiteX2" fmla="*/ 46 w 108211"/>
                <a:gd name="connsiteY2" fmla="*/ 46 h 39140"/>
                <a:gd name="connsiteX3" fmla="*/ 96877 w 108211"/>
                <a:gd name="connsiteY3" fmla="*/ 46 h 39140"/>
                <a:gd name="connsiteX4" fmla="*/ 108764 w 108211"/>
                <a:gd name="connsiteY4" fmla="*/ 19670 h 39140"/>
                <a:gd name="connsiteX5" fmla="*/ 96877 w 108211"/>
                <a:gd name="connsiteY5" fmla="*/ 39286 h 3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211" h="39140">
                  <a:moveTo>
                    <a:pt x="96877" y="39286"/>
                  </a:moveTo>
                  <a:lnTo>
                    <a:pt x="46" y="39286"/>
                  </a:lnTo>
                  <a:lnTo>
                    <a:pt x="46" y="46"/>
                  </a:lnTo>
                  <a:lnTo>
                    <a:pt x="96877" y="46"/>
                  </a:lnTo>
                  <a:lnTo>
                    <a:pt x="108764" y="19670"/>
                  </a:lnTo>
                  <a:lnTo>
                    <a:pt x="96877" y="39286"/>
                  </a:lnTo>
                  <a:close/>
                </a:path>
              </a:pathLst>
            </a:custGeom>
            <a:solidFill>
              <a:schemeClr val="accent2"/>
            </a:solidFill>
            <a:ln w="767" cap="flat">
              <a:noFill/>
              <a:prstDash val="solid"/>
              <a:miter/>
            </a:ln>
          </p:spPr>
          <p:txBody>
            <a:bodyPr rtlCol="0" anchor="ctr"/>
            <a:lstStyle/>
            <a:p>
              <a:endParaRPr lang="es-MX" dirty="0"/>
            </a:p>
          </p:txBody>
        </p:sp>
        <p:sp>
          <p:nvSpPr>
            <p:cNvPr id="10" name="Forma libre 85">
              <a:extLst>
                <a:ext uri="{FF2B5EF4-FFF2-40B4-BE49-F238E27FC236}">
                  <a16:creationId xmlns:a16="http://schemas.microsoft.com/office/drawing/2014/main" id="{8B120FB9-B0B6-41E8-BDD9-10468E266CB1}"/>
                </a:ext>
              </a:extLst>
            </p:cNvPr>
            <p:cNvSpPr/>
            <p:nvPr/>
          </p:nvSpPr>
          <p:spPr>
            <a:xfrm>
              <a:off x="481377" y="2100515"/>
              <a:ext cx="3831875" cy="1614221"/>
            </a:xfrm>
            <a:custGeom>
              <a:avLst/>
              <a:gdLst>
                <a:gd name="connsiteX0" fmla="*/ 179954 w 179585"/>
                <a:gd name="connsiteY0" fmla="*/ 46 h 80583"/>
                <a:gd name="connsiteX1" fmla="*/ 179954 w 179585"/>
                <a:gd name="connsiteY1" fmla="*/ 81144 h 80583"/>
                <a:gd name="connsiteX2" fmla="*/ 46 w 179585"/>
                <a:gd name="connsiteY2" fmla="*/ 81144 h 80583"/>
                <a:gd name="connsiteX3" fmla="*/ 46 w 179585"/>
                <a:gd name="connsiteY3" fmla="*/ 60246 h 80583"/>
                <a:gd name="connsiteX4" fmla="*/ 231 w 179585"/>
                <a:gd name="connsiteY4" fmla="*/ 60246 h 80583"/>
                <a:gd name="connsiteX5" fmla="*/ 12095 w 179585"/>
                <a:gd name="connsiteY5" fmla="*/ 40591 h 80583"/>
                <a:gd name="connsiteX6" fmla="*/ 231 w 179585"/>
                <a:gd name="connsiteY6" fmla="*/ 20990 h 80583"/>
                <a:gd name="connsiteX7" fmla="*/ 46 w 179585"/>
                <a:gd name="connsiteY7" fmla="*/ 20990 h 80583"/>
                <a:gd name="connsiteX8" fmla="*/ 46 w 179585"/>
                <a:gd name="connsiteY8" fmla="*/ 46 h 80583"/>
                <a:gd name="connsiteX9" fmla="*/ 179954 w 179585"/>
                <a:gd name="connsiteY9" fmla="*/ 46 h 80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9585" h="80583">
                  <a:moveTo>
                    <a:pt x="179954" y="46"/>
                  </a:moveTo>
                  <a:lnTo>
                    <a:pt x="179954" y="81144"/>
                  </a:lnTo>
                  <a:lnTo>
                    <a:pt x="46" y="81144"/>
                  </a:lnTo>
                  <a:lnTo>
                    <a:pt x="46" y="60246"/>
                  </a:lnTo>
                  <a:lnTo>
                    <a:pt x="231" y="60246"/>
                  </a:lnTo>
                  <a:lnTo>
                    <a:pt x="12095" y="40591"/>
                  </a:lnTo>
                  <a:lnTo>
                    <a:pt x="231" y="20990"/>
                  </a:lnTo>
                  <a:lnTo>
                    <a:pt x="46" y="20990"/>
                  </a:lnTo>
                  <a:lnTo>
                    <a:pt x="46" y="46"/>
                  </a:lnTo>
                  <a:lnTo>
                    <a:pt x="179954" y="46"/>
                  </a:lnTo>
                  <a:close/>
                </a:path>
              </a:pathLst>
            </a:custGeom>
            <a:solidFill>
              <a:schemeClr val="accent2"/>
            </a:solidFill>
            <a:ln w="767" cap="flat">
              <a:noFill/>
              <a:prstDash val="solid"/>
              <a:miter/>
            </a:ln>
          </p:spPr>
          <p:txBody>
            <a:bodyPr rtlCol="0" anchor="ctr"/>
            <a:lstStyle/>
            <a:p>
              <a:endParaRPr lang="es-MX" dirty="0"/>
            </a:p>
          </p:txBody>
        </p:sp>
        <p:sp>
          <p:nvSpPr>
            <p:cNvPr id="11" name="Forma libre 86">
              <a:extLst>
                <a:ext uri="{FF2B5EF4-FFF2-40B4-BE49-F238E27FC236}">
                  <a16:creationId xmlns:a16="http://schemas.microsoft.com/office/drawing/2014/main" id="{5CA1CDC6-579D-40AC-BB98-D03E4CB9AE44}"/>
                </a:ext>
              </a:extLst>
            </p:cNvPr>
            <p:cNvSpPr/>
            <p:nvPr/>
          </p:nvSpPr>
          <p:spPr>
            <a:xfrm>
              <a:off x="6246057" y="2520060"/>
              <a:ext cx="2308962" cy="784044"/>
            </a:xfrm>
            <a:custGeom>
              <a:avLst/>
              <a:gdLst>
                <a:gd name="connsiteX0" fmla="*/ 96877 w 108211"/>
                <a:gd name="connsiteY0" fmla="*/ 39286 h 39140"/>
                <a:gd name="connsiteX1" fmla="*/ 46 w 108211"/>
                <a:gd name="connsiteY1" fmla="*/ 39286 h 39140"/>
                <a:gd name="connsiteX2" fmla="*/ 46 w 108211"/>
                <a:gd name="connsiteY2" fmla="*/ 46 h 39140"/>
                <a:gd name="connsiteX3" fmla="*/ 96877 w 108211"/>
                <a:gd name="connsiteY3" fmla="*/ 46 h 39140"/>
                <a:gd name="connsiteX4" fmla="*/ 108764 w 108211"/>
                <a:gd name="connsiteY4" fmla="*/ 19670 h 39140"/>
                <a:gd name="connsiteX5" fmla="*/ 96877 w 108211"/>
                <a:gd name="connsiteY5" fmla="*/ 39286 h 3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211" h="39140">
                  <a:moveTo>
                    <a:pt x="96877" y="39286"/>
                  </a:moveTo>
                  <a:lnTo>
                    <a:pt x="46" y="39286"/>
                  </a:lnTo>
                  <a:lnTo>
                    <a:pt x="46" y="46"/>
                  </a:lnTo>
                  <a:lnTo>
                    <a:pt x="96877" y="46"/>
                  </a:lnTo>
                  <a:lnTo>
                    <a:pt x="108764" y="19670"/>
                  </a:lnTo>
                  <a:lnTo>
                    <a:pt x="96877" y="39286"/>
                  </a:lnTo>
                  <a:close/>
                </a:path>
              </a:pathLst>
            </a:custGeom>
            <a:solidFill>
              <a:schemeClr val="accent3"/>
            </a:solidFill>
            <a:ln w="767" cap="flat">
              <a:noFill/>
              <a:prstDash val="solid"/>
              <a:miter/>
            </a:ln>
          </p:spPr>
          <p:txBody>
            <a:bodyPr rtlCol="0" anchor="ctr"/>
            <a:lstStyle/>
            <a:p>
              <a:endParaRPr lang="es-MX" dirty="0"/>
            </a:p>
          </p:txBody>
        </p:sp>
        <p:sp>
          <p:nvSpPr>
            <p:cNvPr id="12" name="Forma libre 98">
              <a:extLst>
                <a:ext uri="{FF2B5EF4-FFF2-40B4-BE49-F238E27FC236}">
                  <a16:creationId xmlns:a16="http://schemas.microsoft.com/office/drawing/2014/main" id="{403C018E-7B4B-4305-ABB1-BCCD11ED1427}"/>
                </a:ext>
              </a:extLst>
            </p:cNvPr>
            <p:cNvSpPr/>
            <p:nvPr/>
          </p:nvSpPr>
          <p:spPr>
            <a:xfrm>
              <a:off x="4470616" y="2100515"/>
              <a:ext cx="3831875" cy="1614221"/>
            </a:xfrm>
            <a:custGeom>
              <a:avLst/>
              <a:gdLst>
                <a:gd name="connsiteX0" fmla="*/ 179961 w 179585"/>
                <a:gd name="connsiteY0" fmla="*/ 46 h 80583"/>
                <a:gd name="connsiteX1" fmla="*/ 179961 w 179585"/>
                <a:gd name="connsiteY1" fmla="*/ 81144 h 80583"/>
                <a:gd name="connsiteX2" fmla="*/ 46 w 179585"/>
                <a:gd name="connsiteY2" fmla="*/ 81144 h 80583"/>
                <a:gd name="connsiteX3" fmla="*/ 46 w 179585"/>
                <a:gd name="connsiteY3" fmla="*/ 60246 h 80583"/>
                <a:gd name="connsiteX4" fmla="*/ 231 w 179585"/>
                <a:gd name="connsiteY4" fmla="*/ 60246 h 80583"/>
                <a:gd name="connsiteX5" fmla="*/ 12095 w 179585"/>
                <a:gd name="connsiteY5" fmla="*/ 40591 h 80583"/>
                <a:gd name="connsiteX6" fmla="*/ 231 w 179585"/>
                <a:gd name="connsiteY6" fmla="*/ 20990 h 80583"/>
                <a:gd name="connsiteX7" fmla="*/ 46 w 179585"/>
                <a:gd name="connsiteY7" fmla="*/ 20990 h 80583"/>
                <a:gd name="connsiteX8" fmla="*/ 46 w 179585"/>
                <a:gd name="connsiteY8" fmla="*/ 46 h 80583"/>
                <a:gd name="connsiteX9" fmla="*/ 179961 w 179585"/>
                <a:gd name="connsiteY9" fmla="*/ 46 h 80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9585" h="80583">
                  <a:moveTo>
                    <a:pt x="179961" y="46"/>
                  </a:moveTo>
                  <a:lnTo>
                    <a:pt x="179961" y="81144"/>
                  </a:lnTo>
                  <a:lnTo>
                    <a:pt x="46" y="81144"/>
                  </a:lnTo>
                  <a:lnTo>
                    <a:pt x="46" y="60246"/>
                  </a:lnTo>
                  <a:lnTo>
                    <a:pt x="231" y="60246"/>
                  </a:lnTo>
                  <a:lnTo>
                    <a:pt x="12095" y="40591"/>
                  </a:lnTo>
                  <a:lnTo>
                    <a:pt x="231" y="20990"/>
                  </a:lnTo>
                  <a:lnTo>
                    <a:pt x="46" y="20990"/>
                  </a:lnTo>
                  <a:lnTo>
                    <a:pt x="46" y="46"/>
                  </a:lnTo>
                  <a:lnTo>
                    <a:pt x="179961" y="46"/>
                  </a:lnTo>
                  <a:close/>
                </a:path>
              </a:pathLst>
            </a:custGeom>
            <a:solidFill>
              <a:schemeClr val="accent3"/>
            </a:solidFill>
            <a:ln w="767" cap="flat">
              <a:noFill/>
              <a:prstDash val="solid"/>
              <a:miter/>
            </a:ln>
          </p:spPr>
          <p:txBody>
            <a:bodyPr rtlCol="0" anchor="ctr"/>
            <a:lstStyle/>
            <a:p>
              <a:endParaRPr lang="es-MX" dirty="0"/>
            </a:p>
          </p:txBody>
        </p:sp>
        <p:sp>
          <p:nvSpPr>
            <p:cNvPr id="13" name="Forma libre 99">
              <a:extLst>
                <a:ext uri="{FF2B5EF4-FFF2-40B4-BE49-F238E27FC236}">
                  <a16:creationId xmlns:a16="http://schemas.microsoft.com/office/drawing/2014/main" id="{F35B61A0-BC38-4BFA-A847-28D8C07AF266}"/>
                </a:ext>
              </a:extLst>
            </p:cNvPr>
            <p:cNvSpPr/>
            <p:nvPr/>
          </p:nvSpPr>
          <p:spPr>
            <a:xfrm>
              <a:off x="10235466" y="2520060"/>
              <a:ext cx="2308962" cy="784044"/>
            </a:xfrm>
            <a:custGeom>
              <a:avLst/>
              <a:gdLst>
                <a:gd name="connsiteX0" fmla="*/ 96869 w 108211"/>
                <a:gd name="connsiteY0" fmla="*/ 39286 h 39140"/>
                <a:gd name="connsiteX1" fmla="*/ 46 w 108211"/>
                <a:gd name="connsiteY1" fmla="*/ 39286 h 39140"/>
                <a:gd name="connsiteX2" fmla="*/ 46 w 108211"/>
                <a:gd name="connsiteY2" fmla="*/ 46 h 39140"/>
                <a:gd name="connsiteX3" fmla="*/ 96869 w 108211"/>
                <a:gd name="connsiteY3" fmla="*/ 46 h 39140"/>
                <a:gd name="connsiteX4" fmla="*/ 108764 w 108211"/>
                <a:gd name="connsiteY4" fmla="*/ 19670 h 39140"/>
                <a:gd name="connsiteX5" fmla="*/ 96869 w 108211"/>
                <a:gd name="connsiteY5" fmla="*/ 39286 h 3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211" h="39140">
                  <a:moveTo>
                    <a:pt x="96869" y="39286"/>
                  </a:moveTo>
                  <a:lnTo>
                    <a:pt x="46" y="39286"/>
                  </a:lnTo>
                  <a:lnTo>
                    <a:pt x="46" y="46"/>
                  </a:lnTo>
                  <a:lnTo>
                    <a:pt x="96869" y="46"/>
                  </a:lnTo>
                  <a:lnTo>
                    <a:pt x="108764" y="19670"/>
                  </a:lnTo>
                  <a:lnTo>
                    <a:pt x="96869" y="39286"/>
                  </a:lnTo>
                  <a:close/>
                </a:path>
              </a:pathLst>
            </a:custGeom>
            <a:solidFill>
              <a:schemeClr val="accent4"/>
            </a:solidFill>
            <a:ln w="767" cap="flat">
              <a:noFill/>
              <a:prstDash val="solid"/>
              <a:miter/>
            </a:ln>
          </p:spPr>
          <p:txBody>
            <a:bodyPr rtlCol="0" anchor="ctr"/>
            <a:lstStyle/>
            <a:p>
              <a:endParaRPr lang="es-MX" dirty="0"/>
            </a:p>
          </p:txBody>
        </p:sp>
        <p:sp>
          <p:nvSpPr>
            <p:cNvPr id="14" name="Forma libre 100">
              <a:extLst>
                <a:ext uri="{FF2B5EF4-FFF2-40B4-BE49-F238E27FC236}">
                  <a16:creationId xmlns:a16="http://schemas.microsoft.com/office/drawing/2014/main" id="{3397B61C-6B89-4EEB-9863-2C5547033F55}"/>
                </a:ext>
              </a:extLst>
            </p:cNvPr>
            <p:cNvSpPr/>
            <p:nvPr/>
          </p:nvSpPr>
          <p:spPr>
            <a:xfrm>
              <a:off x="8460025" y="2100515"/>
              <a:ext cx="3831875" cy="1614221"/>
            </a:xfrm>
            <a:custGeom>
              <a:avLst/>
              <a:gdLst>
                <a:gd name="connsiteX0" fmla="*/ 179954 w 179585"/>
                <a:gd name="connsiteY0" fmla="*/ 46 h 80583"/>
                <a:gd name="connsiteX1" fmla="*/ 179954 w 179585"/>
                <a:gd name="connsiteY1" fmla="*/ 81144 h 80583"/>
                <a:gd name="connsiteX2" fmla="*/ 46 w 179585"/>
                <a:gd name="connsiteY2" fmla="*/ 81144 h 80583"/>
                <a:gd name="connsiteX3" fmla="*/ 46 w 179585"/>
                <a:gd name="connsiteY3" fmla="*/ 60246 h 80583"/>
                <a:gd name="connsiteX4" fmla="*/ 231 w 179585"/>
                <a:gd name="connsiteY4" fmla="*/ 60246 h 80583"/>
                <a:gd name="connsiteX5" fmla="*/ 12095 w 179585"/>
                <a:gd name="connsiteY5" fmla="*/ 40591 h 80583"/>
                <a:gd name="connsiteX6" fmla="*/ 231 w 179585"/>
                <a:gd name="connsiteY6" fmla="*/ 20990 h 80583"/>
                <a:gd name="connsiteX7" fmla="*/ 46 w 179585"/>
                <a:gd name="connsiteY7" fmla="*/ 20990 h 80583"/>
                <a:gd name="connsiteX8" fmla="*/ 46 w 179585"/>
                <a:gd name="connsiteY8" fmla="*/ 46 h 80583"/>
                <a:gd name="connsiteX9" fmla="*/ 179954 w 179585"/>
                <a:gd name="connsiteY9" fmla="*/ 46 h 80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9585" h="80583">
                  <a:moveTo>
                    <a:pt x="179954" y="46"/>
                  </a:moveTo>
                  <a:lnTo>
                    <a:pt x="179954" y="81144"/>
                  </a:lnTo>
                  <a:lnTo>
                    <a:pt x="46" y="81144"/>
                  </a:lnTo>
                  <a:lnTo>
                    <a:pt x="46" y="60246"/>
                  </a:lnTo>
                  <a:lnTo>
                    <a:pt x="231" y="60246"/>
                  </a:lnTo>
                  <a:lnTo>
                    <a:pt x="12095" y="40591"/>
                  </a:lnTo>
                  <a:lnTo>
                    <a:pt x="231" y="20990"/>
                  </a:lnTo>
                  <a:lnTo>
                    <a:pt x="46" y="20990"/>
                  </a:lnTo>
                  <a:lnTo>
                    <a:pt x="46" y="46"/>
                  </a:lnTo>
                  <a:lnTo>
                    <a:pt x="179954" y="46"/>
                  </a:lnTo>
                  <a:close/>
                </a:path>
              </a:pathLst>
            </a:custGeom>
            <a:solidFill>
              <a:schemeClr val="accent4"/>
            </a:solidFill>
            <a:ln w="767" cap="flat">
              <a:noFill/>
              <a:prstDash val="solid"/>
              <a:miter/>
            </a:ln>
          </p:spPr>
          <p:txBody>
            <a:bodyPr rtlCol="0" anchor="ctr"/>
            <a:lstStyle/>
            <a:p>
              <a:endParaRPr lang="es-MX" dirty="0"/>
            </a:p>
          </p:txBody>
        </p:sp>
        <p:sp>
          <p:nvSpPr>
            <p:cNvPr id="15" name="Forma libre 102">
              <a:extLst>
                <a:ext uri="{FF2B5EF4-FFF2-40B4-BE49-F238E27FC236}">
                  <a16:creationId xmlns:a16="http://schemas.microsoft.com/office/drawing/2014/main" id="{D592DC60-6AC7-4B0E-8D08-84BA3E6D845B}"/>
                </a:ext>
              </a:extLst>
            </p:cNvPr>
            <p:cNvSpPr/>
            <p:nvPr/>
          </p:nvSpPr>
          <p:spPr>
            <a:xfrm>
              <a:off x="12449434" y="2100515"/>
              <a:ext cx="3831875" cy="1614221"/>
            </a:xfrm>
            <a:custGeom>
              <a:avLst/>
              <a:gdLst>
                <a:gd name="connsiteX0" fmla="*/ 179954 w 179585"/>
                <a:gd name="connsiteY0" fmla="*/ 46 h 80583"/>
                <a:gd name="connsiteX1" fmla="*/ 179954 w 179585"/>
                <a:gd name="connsiteY1" fmla="*/ 81144 h 80583"/>
                <a:gd name="connsiteX2" fmla="*/ 46 w 179585"/>
                <a:gd name="connsiteY2" fmla="*/ 81144 h 80583"/>
                <a:gd name="connsiteX3" fmla="*/ 46 w 179585"/>
                <a:gd name="connsiteY3" fmla="*/ 60246 h 80583"/>
                <a:gd name="connsiteX4" fmla="*/ 231 w 179585"/>
                <a:gd name="connsiteY4" fmla="*/ 60246 h 80583"/>
                <a:gd name="connsiteX5" fmla="*/ 12095 w 179585"/>
                <a:gd name="connsiteY5" fmla="*/ 40591 h 80583"/>
                <a:gd name="connsiteX6" fmla="*/ 231 w 179585"/>
                <a:gd name="connsiteY6" fmla="*/ 20990 h 80583"/>
                <a:gd name="connsiteX7" fmla="*/ 46 w 179585"/>
                <a:gd name="connsiteY7" fmla="*/ 20990 h 80583"/>
                <a:gd name="connsiteX8" fmla="*/ 46 w 179585"/>
                <a:gd name="connsiteY8" fmla="*/ 46 h 80583"/>
                <a:gd name="connsiteX9" fmla="*/ 179954 w 179585"/>
                <a:gd name="connsiteY9" fmla="*/ 46 h 80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9585" h="80583">
                  <a:moveTo>
                    <a:pt x="179954" y="46"/>
                  </a:moveTo>
                  <a:lnTo>
                    <a:pt x="179954" y="81144"/>
                  </a:lnTo>
                  <a:lnTo>
                    <a:pt x="46" y="81144"/>
                  </a:lnTo>
                  <a:lnTo>
                    <a:pt x="46" y="60246"/>
                  </a:lnTo>
                  <a:lnTo>
                    <a:pt x="231" y="60246"/>
                  </a:lnTo>
                  <a:lnTo>
                    <a:pt x="12095" y="40591"/>
                  </a:lnTo>
                  <a:lnTo>
                    <a:pt x="231" y="20990"/>
                  </a:lnTo>
                  <a:lnTo>
                    <a:pt x="46" y="20990"/>
                  </a:lnTo>
                  <a:lnTo>
                    <a:pt x="46" y="46"/>
                  </a:lnTo>
                  <a:lnTo>
                    <a:pt x="179954" y="46"/>
                  </a:lnTo>
                  <a:close/>
                </a:path>
              </a:pathLst>
            </a:custGeom>
            <a:solidFill>
              <a:schemeClr val="accent5"/>
            </a:solidFill>
            <a:ln w="767" cap="flat">
              <a:noFill/>
              <a:prstDash val="solid"/>
              <a:miter/>
            </a:ln>
          </p:spPr>
          <p:txBody>
            <a:bodyPr rtlCol="0" anchor="ctr"/>
            <a:lstStyle/>
            <a:p>
              <a:endParaRPr lang="es-MX" dirty="0"/>
            </a:p>
          </p:txBody>
        </p:sp>
        <p:sp>
          <p:nvSpPr>
            <p:cNvPr id="16" name="Forma libre 106">
              <a:extLst>
                <a:ext uri="{FF2B5EF4-FFF2-40B4-BE49-F238E27FC236}">
                  <a16:creationId xmlns:a16="http://schemas.microsoft.com/office/drawing/2014/main" id="{C13D3D7A-6198-44C6-B203-D55841CC9610}"/>
                </a:ext>
              </a:extLst>
            </p:cNvPr>
            <p:cNvSpPr/>
            <p:nvPr/>
          </p:nvSpPr>
          <p:spPr>
            <a:xfrm>
              <a:off x="-1724738" y="4894506"/>
              <a:ext cx="2308962" cy="784044"/>
            </a:xfrm>
            <a:custGeom>
              <a:avLst/>
              <a:gdLst>
                <a:gd name="connsiteX0" fmla="*/ 96876 w 108211"/>
                <a:gd name="connsiteY0" fmla="*/ 39286 h 39140"/>
                <a:gd name="connsiteX1" fmla="*/ 46 w 108211"/>
                <a:gd name="connsiteY1" fmla="*/ 39286 h 39140"/>
                <a:gd name="connsiteX2" fmla="*/ 46 w 108211"/>
                <a:gd name="connsiteY2" fmla="*/ 46 h 39140"/>
                <a:gd name="connsiteX3" fmla="*/ 96876 w 108211"/>
                <a:gd name="connsiteY3" fmla="*/ 46 h 39140"/>
                <a:gd name="connsiteX4" fmla="*/ 108764 w 108211"/>
                <a:gd name="connsiteY4" fmla="*/ 19663 h 39140"/>
                <a:gd name="connsiteX5" fmla="*/ 96876 w 108211"/>
                <a:gd name="connsiteY5" fmla="*/ 39286 h 3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211" h="39140">
                  <a:moveTo>
                    <a:pt x="96876" y="39286"/>
                  </a:moveTo>
                  <a:lnTo>
                    <a:pt x="46" y="39286"/>
                  </a:lnTo>
                  <a:lnTo>
                    <a:pt x="46" y="46"/>
                  </a:lnTo>
                  <a:lnTo>
                    <a:pt x="96876" y="46"/>
                  </a:lnTo>
                  <a:lnTo>
                    <a:pt x="108764" y="19663"/>
                  </a:lnTo>
                  <a:lnTo>
                    <a:pt x="96876" y="39286"/>
                  </a:lnTo>
                  <a:close/>
                </a:path>
              </a:pathLst>
            </a:custGeom>
            <a:solidFill>
              <a:schemeClr val="tx1">
                <a:lumMod val="20000"/>
                <a:lumOff val="80000"/>
              </a:schemeClr>
            </a:solidFill>
            <a:ln w="767" cap="flat">
              <a:noFill/>
              <a:prstDash val="solid"/>
              <a:miter/>
            </a:ln>
          </p:spPr>
          <p:txBody>
            <a:bodyPr rtlCol="0" anchor="ctr"/>
            <a:lstStyle/>
            <a:p>
              <a:endParaRPr lang="es-MX" dirty="0"/>
            </a:p>
          </p:txBody>
        </p:sp>
        <p:sp>
          <p:nvSpPr>
            <p:cNvPr id="17" name="Forma libre 107">
              <a:extLst>
                <a:ext uri="{FF2B5EF4-FFF2-40B4-BE49-F238E27FC236}">
                  <a16:creationId xmlns:a16="http://schemas.microsoft.com/office/drawing/2014/main" id="{C1C067C6-3609-498D-9085-5582F71E72A0}"/>
                </a:ext>
              </a:extLst>
            </p:cNvPr>
            <p:cNvSpPr/>
            <p:nvPr/>
          </p:nvSpPr>
          <p:spPr>
            <a:xfrm>
              <a:off x="-3500500" y="3833744"/>
              <a:ext cx="3831875" cy="2905589"/>
            </a:xfrm>
            <a:custGeom>
              <a:avLst/>
              <a:gdLst>
                <a:gd name="connsiteX0" fmla="*/ 46 w 179585"/>
                <a:gd name="connsiteY0" fmla="*/ 46 h 145049"/>
                <a:gd name="connsiteX1" fmla="*/ 179961 w 179585"/>
                <a:gd name="connsiteY1" fmla="*/ 46 h 145049"/>
                <a:gd name="connsiteX2" fmla="*/ 179961 w 179585"/>
                <a:gd name="connsiteY2" fmla="*/ 145196 h 145049"/>
                <a:gd name="connsiteX3" fmla="*/ 46 w 179585"/>
                <a:gd name="connsiteY3" fmla="*/ 145196 h 145049"/>
              </a:gdLst>
              <a:ahLst/>
              <a:cxnLst>
                <a:cxn ang="0">
                  <a:pos x="connsiteX0" y="connsiteY0"/>
                </a:cxn>
                <a:cxn ang="0">
                  <a:pos x="connsiteX1" y="connsiteY1"/>
                </a:cxn>
                <a:cxn ang="0">
                  <a:pos x="connsiteX2" y="connsiteY2"/>
                </a:cxn>
                <a:cxn ang="0">
                  <a:pos x="connsiteX3" y="connsiteY3"/>
                </a:cxn>
              </a:cxnLst>
              <a:rect l="l" t="t" r="r" b="b"/>
              <a:pathLst>
                <a:path w="179585" h="145049">
                  <a:moveTo>
                    <a:pt x="46" y="46"/>
                  </a:moveTo>
                  <a:lnTo>
                    <a:pt x="179961" y="46"/>
                  </a:lnTo>
                  <a:lnTo>
                    <a:pt x="179961" y="145196"/>
                  </a:lnTo>
                  <a:lnTo>
                    <a:pt x="46" y="145196"/>
                  </a:lnTo>
                  <a:close/>
                </a:path>
              </a:pathLst>
            </a:custGeom>
            <a:solidFill>
              <a:schemeClr val="tx1">
                <a:lumMod val="20000"/>
                <a:lumOff val="80000"/>
              </a:schemeClr>
            </a:solidFill>
            <a:ln w="767" cap="flat">
              <a:noFill/>
              <a:prstDash val="solid"/>
              <a:miter/>
            </a:ln>
          </p:spPr>
          <p:txBody>
            <a:bodyPr rtlCol="0" anchor="ctr"/>
            <a:lstStyle/>
            <a:p>
              <a:endParaRPr lang="es-MX" dirty="0"/>
            </a:p>
          </p:txBody>
        </p:sp>
        <p:sp>
          <p:nvSpPr>
            <p:cNvPr id="18" name="Forma libre 108">
              <a:extLst>
                <a:ext uri="{FF2B5EF4-FFF2-40B4-BE49-F238E27FC236}">
                  <a16:creationId xmlns:a16="http://schemas.microsoft.com/office/drawing/2014/main" id="{62FA4666-973E-4E0D-8631-C65580D0CA41}"/>
                </a:ext>
              </a:extLst>
            </p:cNvPr>
            <p:cNvSpPr/>
            <p:nvPr/>
          </p:nvSpPr>
          <p:spPr>
            <a:xfrm>
              <a:off x="2257139" y="4894506"/>
              <a:ext cx="2308962" cy="784044"/>
            </a:xfrm>
            <a:custGeom>
              <a:avLst/>
              <a:gdLst>
                <a:gd name="connsiteX0" fmla="*/ 96876 w 108211"/>
                <a:gd name="connsiteY0" fmla="*/ 39286 h 39140"/>
                <a:gd name="connsiteX1" fmla="*/ 46 w 108211"/>
                <a:gd name="connsiteY1" fmla="*/ 39286 h 39140"/>
                <a:gd name="connsiteX2" fmla="*/ 46 w 108211"/>
                <a:gd name="connsiteY2" fmla="*/ 46 h 39140"/>
                <a:gd name="connsiteX3" fmla="*/ 96876 w 108211"/>
                <a:gd name="connsiteY3" fmla="*/ 46 h 39140"/>
                <a:gd name="connsiteX4" fmla="*/ 108764 w 108211"/>
                <a:gd name="connsiteY4" fmla="*/ 19663 h 39140"/>
                <a:gd name="connsiteX5" fmla="*/ 96876 w 108211"/>
                <a:gd name="connsiteY5" fmla="*/ 39286 h 3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211" h="39140">
                  <a:moveTo>
                    <a:pt x="96876" y="39286"/>
                  </a:moveTo>
                  <a:lnTo>
                    <a:pt x="46" y="39286"/>
                  </a:lnTo>
                  <a:lnTo>
                    <a:pt x="46" y="46"/>
                  </a:lnTo>
                  <a:lnTo>
                    <a:pt x="96876" y="46"/>
                  </a:lnTo>
                  <a:lnTo>
                    <a:pt x="108764" y="19663"/>
                  </a:lnTo>
                  <a:lnTo>
                    <a:pt x="96876" y="39286"/>
                  </a:lnTo>
                  <a:close/>
                </a:path>
              </a:pathLst>
            </a:custGeom>
            <a:solidFill>
              <a:schemeClr val="tx1">
                <a:lumMod val="20000"/>
                <a:lumOff val="80000"/>
              </a:schemeClr>
            </a:solidFill>
            <a:ln w="767" cap="flat">
              <a:noFill/>
              <a:prstDash val="solid"/>
              <a:miter/>
            </a:ln>
          </p:spPr>
          <p:txBody>
            <a:bodyPr rtlCol="0" anchor="ctr"/>
            <a:lstStyle/>
            <a:p>
              <a:endParaRPr lang="es-MX" dirty="0"/>
            </a:p>
          </p:txBody>
        </p:sp>
        <p:sp>
          <p:nvSpPr>
            <p:cNvPr id="19" name="Forma libre 109">
              <a:extLst>
                <a:ext uri="{FF2B5EF4-FFF2-40B4-BE49-F238E27FC236}">
                  <a16:creationId xmlns:a16="http://schemas.microsoft.com/office/drawing/2014/main" id="{74BD054D-33B7-4DA3-BA6D-A0B8CF5344E4}"/>
                </a:ext>
              </a:extLst>
            </p:cNvPr>
            <p:cNvSpPr/>
            <p:nvPr/>
          </p:nvSpPr>
          <p:spPr>
            <a:xfrm>
              <a:off x="481377" y="3833744"/>
              <a:ext cx="3831875" cy="2905589"/>
            </a:xfrm>
            <a:custGeom>
              <a:avLst/>
              <a:gdLst>
                <a:gd name="connsiteX0" fmla="*/ 179954 w 179585"/>
                <a:gd name="connsiteY0" fmla="*/ 46 h 145049"/>
                <a:gd name="connsiteX1" fmla="*/ 179954 w 179585"/>
                <a:gd name="connsiteY1" fmla="*/ 145196 h 145049"/>
                <a:gd name="connsiteX2" fmla="*/ 46 w 179585"/>
                <a:gd name="connsiteY2" fmla="*/ 145196 h 145049"/>
                <a:gd name="connsiteX3" fmla="*/ 46 w 179585"/>
                <a:gd name="connsiteY3" fmla="*/ 92226 h 145049"/>
                <a:gd name="connsiteX4" fmla="*/ 11957 w 179585"/>
                <a:gd name="connsiteY4" fmla="*/ 72617 h 145049"/>
                <a:gd name="connsiteX5" fmla="*/ 46 w 179585"/>
                <a:gd name="connsiteY5" fmla="*/ 53016 h 145049"/>
                <a:gd name="connsiteX6" fmla="*/ 46 w 179585"/>
                <a:gd name="connsiteY6" fmla="*/ 46 h 145049"/>
                <a:gd name="connsiteX7" fmla="*/ 179954 w 179585"/>
                <a:gd name="connsiteY7" fmla="*/ 46 h 14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585" h="145049">
                  <a:moveTo>
                    <a:pt x="179954" y="46"/>
                  </a:moveTo>
                  <a:lnTo>
                    <a:pt x="179954" y="145196"/>
                  </a:lnTo>
                  <a:lnTo>
                    <a:pt x="46" y="145196"/>
                  </a:lnTo>
                  <a:lnTo>
                    <a:pt x="46" y="92226"/>
                  </a:lnTo>
                  <a:lnTo>
                    <a:pt x="11957" y="72617"/>
                  </a:lnTo>
                  <a:lnTo>
                    <a:pt x="46" y="53016"/>
                  </a:lnTo>
                  <a:lnTo>
                    <a:pt x="46" y="46"/>
                  </a:lnTo>
                  <a:lnTo>
                    <a:pt x="179954" y="46"/>
                  </a:lnTo>
                  <a:close/>
                </a:path>
              </a:pathLst>
            </a:custGeom>
            <a:solidFill>
              <a:schemeClr val="tx1">
                <a:lumMod val="20000"/>
                <a:lumOff val="80000"/>
              </a:schemeClr>
            </a:solidFill>
            <a:ln w="767" cap="flat">
              <a:noFill/>
              <a:prstDash val="solid"/>
              <a:miter/>
            </a:ln>
          </p:spPr>
          <p:txBody>
            <a:bodyPr rtlCol="0" anchor="ctr"/>
            <a:lstStyle/>
            <a:p>
              <a:endParaRPr lang="es-MX" dirty="0"/>
            </a:p>
          </p:txBody>
        </p:sp>
        <p:sp>
          <p:nvSpPr>
            <p:cNvPr id="20" name="Forma libre 110">
              <a:extLst>
                <a:ext uri="{FF2B5EF4-FFF2-40B4-BE49-F238E27FC236}">
                  <a16:creationId xmlns:a16="http://schemas.microsoft.com/office/drawing/2014/main" id="{9423441C-20A0-47C7-BFA8-70B60202D5A1}"/>
                </a:ext>
              </a:extLst>
            </p:cNvPr>
            <p:cNvSpPr/>
            <p:nvPr/>
          </p:nvSpPr>
          <p:spPr>
            <a:xfrm>
              <a:off x="6246548" y="4894506"/>
              <a:ext cx="2308962" cy="784044"/>
            </a:xfrm>
            <a:custGeom>
              <a:avLst/>
              <a:gdLst>
                <a:gd name="connsiteX0" fmla="*/ 96869 w 108211"/>
                <a:gd name="connsiteY0" fmla="*/ 39286 h 39140"/>
                <a:gd name="connsiteX1" fmla="*/ 46 w 108211"/>
                <a:gd name="connsiteY1" fmla="*/ 39286 h 39140"/>
                <a:gd name="connsiteX2" fmla="*/ 46 w 108211"/>
                <a:gd name="connsiteY2" fmla="*/ 46 h 39140"/>
                <a:gd name="connsiteX3" fmla="*/ 96869 w 108211"/>
                <a:gd name="connsiteY3" fmla="*/ 46 h 39140"/>
                <a:gd name="connsiteX4" fmla="*/ 108764 w 108211"/>
                <a:gd name="connsiteY4" fmla="*/ 19663 h 39140"/>
                <a:gd name="connsiteX5" fmla="*/ 96869 w 108211"/>
                <a:gd name="connsiteY5" fmla="*/ 39286 h 3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211" h="39140">
                  <a:moveTo>
                    <a:pt x="96869" y="39286"/>
                  </a:moveTo>
                  <a:lnTo>
                    <a:pt x="46" y="39286"/>
                  </a:lnTo>
                  <a:lnTo>
                    <a:pt x="46" y="46"/>
                  </a:lnTo>
                  <a:lnTo>
                    <a:pt x="96869" y="46"/>
                  </a:lnTo>
                  <a:lnTo>
                    <a:pt x="108764" y="19663"/>
                  </a:lnTo>
                  <a:lnTo>
                    <a:pt x="96869" y="39286"/>
                  </a:lnTo>
                  <a:close/>
                </a:path>
              </a:pathLst>
            </a:custGeom>
            <a:solidFill>
              <a:schemeClr val="tx1">
                <a:lumMod val="20000"/>
                <a:lumOff val="80000"/>
              </a:schemeClr>
            </a:solidFill>
            <a:ln w="767" cap="flat">
              <a:noFill/>
              <a:prstDash val="solid"/>
              <a:miter/>
            </a:ln>
          </p:spPr>
          <p:txBody>
            <a:bodyPr rtlCol="0" anchor="ctr"/>
            <a:lstStyle/>
            <a:p>
              <a:endParaRPr lang="es-MX" dirty="0"/>
            </a:p>
          </p:txBody>
        </p:sp>
        <p:sp>
          <p:nvSpPr>
            <p:cNvPr id="21" name="Forma libre 111">
              <a:extLst>
                <a:ext uri="{FF2B5EF4-FFF2-40B4-BE49-F238E27FC236}">
                  <a16:creationId xmlns:a16="http://schemas.microsoft.com/office/drawing/2014/main" id="{B3BCA026-DE1E-44E6-95FD-85D126E4ACC0}"/>
                </a:ext>
              </a:extLst>
            </p:cNvPr>
            <p:cNvSpPr/>
            <p:nvPr/>
          </p:nvSpPr>
          <p:spPr>
            <a:xfrm>
              <a:off x="4470616" y="3833744"/>
              <a:ext cx="3831875" cy="2905589"/>
            </a:xfrm>
            <a:custGeom>
              <a:avLst/>
              <a:gdLst>
                <a:gd name="connsiteX0" fmla="*/ 179961 w 179585"/>
                <a:gd name="connsiteY0" fmla="*/ 46 h 145049"/>
                <a:gd name="connsiteX1" fmla="*/ 179961 w 179585"/>
                <a:gd name="connsiteY1" fmla="*/ 145196 h 145049"/>
                <a:gd name="connsiteX2" fmla="*/ 46 w 179585"/>
                <a:gd name="connsiteY2" fmla="*/ 145196 h 145049"/>
                <a:gd name="connsiteX3" fmla="*/ 46 w 179585"/>
                <a:gd name="connsiteY3" fmla="*/ 92226 h 145049"/>
                <a:gd name="connsiteX4" fmla="*/ 11957 w 179585"/>
                <a:gd name="connsiteY4" fmla="*/ 72617 h 145049"/>
                <a:gd name="connsiteX5" fmla="*/ 46 w 179585"/>
                <a:gd name="connsiteY5" fmla="*/ 53016 h 145049"/>
                <a:gd name="connsiteX6" fmla="*/ 46 w 179585"/>
                <a:gd name="connsiteY6" fmla="*/ 46 h 145049"/>
                <a:gd name="connsiteX7" fmla="*/ 179961 w 179585"/>
                <a:gd name="connsiteY7" fmla="*/ 46 h 14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585" h="145049">
                  <a:moveTo>
                    <a:pt x="179961" y="46"/>
                  </a:moveTo>
                  <a:lnTo>
                    <a:pt x="179961" y="145196"/>
                  </a:lnTo>
                  <a:lnTo>
                    <a:pt x="46" y="145196"/>
                  </a:lnTo>
                  <a:lnTo>
                    <a:pt x="46" y="92226"/>
                  </a:lnTo>
                  <a:lnTo>
                    <a:pt x="11957" y="72617"/>
                  </a:lnTo>
                  <a:lnTo>
                    <a:pt x="46" y="53016"/>
                  </a:lnTo>
                  <a:lnTo>
                    <a:pt x="46" y="46"/>
                  </a:lnTo>
                  <a:lnTo>
                    <a:pt x="179961" y="46"/>
                  </a:lnTo>
                  <a:close/>
                </a:path>
              </a:pathLst>
            </a:custGeom>
            <a:solidFill>
              <a:schemeClr val="tx1">
                <a:lumMod val="20000"/>
                <a:lumOff val="80000"/>
              </a:schemeClr>
            </a:solidFill>
            <a:ln w="767" cap="flat">
              <a:noFill/>
              <a:prstDash val="solid"/>
              <a:miter/>
            </a:ln>
          </p:spPr>
          <p:txBody>
            <a:bodyPr rtlCol="0" anchor="ctr"/>
            <a:lstStyle/>
            <a:p>
              <a:endParaRPr lang="es-MX" dirty="0"/>
            </a:p>
          </p:txBody>
        </p:sp>
        <p:sp>
          <p:nvSpPr>
            <p:cNvPr id="22" name="Forma libre 112">
              <a:extLst>
                <a:ext uri="{FF2B5EF4-FFF2-40B4-BE49-F238E27FC236}">
                  <a16:creationId xmlns:a16="http://schemas.microsoft.com/office/drawing/2014/main" id="{6D30FE68-593B-420B-9D2A-78BF0C87922E}"/>
                </a:ext>
              </a:extLst>
            </p:cNvPr>
            <p:cNvSpPr/>
            <p:nvPr/>
          </p:nvSpPr>
          <p:spPr>
            <a:xfrm>
              <a:off x="10235786" y="4894506"/>
              <a:ext cx="2308962" cy="784044"/>
            </a:xfrm>
            <a:custGeom>
              <a:avLst/>
              <a:gdLst>
                <a:gd name="connsiteX0" fmla="*/ 96877 w 108211"/>
                <a:gd name="connsiteY0" fmla="*/ 39286 h 39140"/>
                <a:gd name="connsiteX1" fmla="*/ 46 w 108211"/>
                <a:gd name="connsiteY1" fmla="*/ 39286 h 39140"/>
                <a:gd name="connsiteX2" fmla="*/ 46 w 108211"/>
                <a:gd name="connsiteY2" fmla="*/ 46 h 39140"/>
                <a:gd name="connsiteX3" fmla="*/ 96877 w 108211"/>
                <a:gd name="connsiteY3" fmla="*/ 46 h 39140"/>
                <a:gd name="connsiteX4" fmla="*/ 108764 w 108211"/>
                <a:gd name="connsiteY4" fmla="*/ 19663 h 39140"/>
                <a:gd name="connsiteX5" fmla="*/ 96877 w 108211"/>
                <a:gd name="connsiteY5" fmla="*/ 39286 h 3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211" h="39140">
                  <a:moveTo>
                    <a:pt x="96877" y="39286"/>
                  </a:moveTo>
                  <a:lnTo>
                    <a:pt x="46" y="39286"/>
                  </a:lnTo>
                  <a:lnTo>
                    <a:pt x="46" y="46"/>
                  </a:lnTo>
                  <a:lnTo>
                    <a:pt x="96877" y="46"/>
                  </a:lnTo>
                  <a:lnTo>
                    <a:pt x="108764" y="19663"/>
                  </a:lnTo>
                  <a:lnTo>
                    <a:pt x="96877" y="39286"/>
                  </a:lnTo>
                  <a:close/>
                </a:path>
              </a:pathLst>
            </a:custGeom>
            <a:solidFill>
              <a:schemeClr val="tx1">
                <a:lumMod val="20000"/>
                <a:lumOff val="80000"/>
              </a:schemeClr>
            </a:solidFill>
            <a:ln w="767" cap="flat">
              <a:noFill/>
              <a:prstDash val="solid"/>
              <a:miter/>
            </a:ln>
          </p:spPr>
          <p:txBody>
            <a:bodyPr rtlCol="0" anchor="ctr"/>
            <a:lstStyle/>
            <a:p>
              <a:endParaRPr lang="es-MX" dirty="0"/>
            </a:p>
          </p:txBody>
        </p:sp>
        <p:sp>
          <p:nvSpPr>
            <p:cNvPr id="23" name="Forma libre 113">
              <a:extLst>
                <a:ext uri="{FF2B5EF4-FFF2-40B4-BE49-F238E27FC236}">
                  <a16:creationId xmlns:a16="http://schemas.microsoft.com/office/drawing/2014/main" id="{8334CEC5-5248-48C1-833B-4A05C1EC1682}"/>
                </a:ext>
              </a:extLst>
            </p:cNvPr>
            <p:cNvSpPr/>
            <p:nvPr/>
          </p:nvSpPr>
          <p:spPr>
            <a:xfrm>
              <a:off x="8460025" y="3833744"/>
              <a:ext cx="3831875" cy="2905589"/>
            </a:xfrm>
            <a:custGeom>
              <a:avLst/>
              <a:gdLst>
                <a:gd name="connsiteX0" fmla="*/ 179954 w 179585"/>
                <a:gd name="connsiteY0" fmla="*/ 46 h 145049"/>
                <a:gd name="connsiteX1" fmla="*/ 179954 w 179585"/>
                <a:gd name="connsiteY1" fmla="*/ 145196 h 145049"/>
                <a:gd name="connsiteX2" fmla="*/ 46 w 179585"/>
                <a:gd name="connsiteY2" fmla="*/ 145196 h 145049"/>
                <a:gd name="connsiteX3" fmla="*/ 46 w 179585"/>
                <a:gd name="connsiteY3" fmla="*/ 92226 h 145049"/>
                <a:gd name="connsiteX4" fmla="*/ 11957 w 179585"/>
                <a:gd name="connsiteY4" fmla="*/ 72617 h 145049"/>
                <a:gd name="connsiteX5" fmla="*/ 46 w 179585"/>
                <a:gd name="connsiteY5" fmla="*/ 53016 h 145049"/>
                <a:gd name="connsiteX6" fmla="*/ 46 w 179585"/>
                <a:gd name="connsiteY6" fmla="*/ 46 h 145049"/>
                <a:gd name="connsiteX7" fmla="*/ 179954 w 179585"/>
                <a:gd name="connsiteY7" fmla="*/ 46 h 14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585" h="145049">
                  <a:moveTo>
                    <a:pt x="179954" y="46"/>
                  </a:moveTo>
                  <a:lnTo>
                    <a:pt x="179954" y="145196"/>
                  </a:lnTo>
                  <a:lnTo>
                    <a:pt x="46" y="145196"/>
                  </a:lnTo>
                  <a:lnTo>
                    <a:pt x="46" y="92226"/>
                  </a:lnTo>
                  <a:lnTo>
                    <a:pt x="11957" y="72617"/>
                  </a:lnTo>
                  <a:lnTo>
                    <a:pt x="46" y="53016"/>
                  </a:lnTo>
                  <a:lnTo>
                    <a:pt x="46" y="46"/>
                  </a:lnTo>
                  <a:lnTo>
                    <a:pt x="179954" y="46"/>
                  </a:lnTo>
                  <a:close/>
                </a:path>
              </a:pathLst>
            </a:custGeom>
            <a:solidFill>
              <a:schemeClr val="tx1">
                <a:lumMod val="20000"/>
                <a:lumOff val="80000"/>
              </a:schemeClr>
            </a:solidFill>
            <a:ln w="767" cap="flat">
              <a:noFill/>
              <a:prstDash val="solid"/>
              <a:miter/>
            </a:ln>
          </p:spPr>
          <p:txBody>
            <a:bodyPr rtlCol="0" anchor="ctr"/>
            <a:lstStyle/>
            <a:p>
              <a:endParaRPr lang="es-MX" dirty="0"/>
            </a:p>
          </p:txBody>
        </p:sp>
        <p:sp>
          <p:nvSpPr>
            <p:cNvPr id="24" name="Forma libre 115">
              <a:extLst>
                <a:ext uri="{FF2B5EF4-FFF2-40B4-BE49-F238E27FC236}">
                  <a16:creationId xmlns:a16="http://schemas.microsoft.com/office/drawing/2014/main" id="{B83EE418-720C-40FA-95CE-6A8BFEB1DBE9}"/>
                </a:ext>
              </a:extLst>
            </p:cNvPr>
            <p:cNvSpPr/>
            <p:nvPr/>
          </p:nvSpPr>
          <p:spPr>
            <a:xfrm>
              <a:off x="12449434" y="3833744"/>
              <a:ext cx="3831875" cy="2905589"/>
            </a:xfrm>
            <a:custGeom>
              <a:avLst/>
              <a:gdLst>
                <a:gd name="connsiteX0" fmla="*/ 179954 w 179585"/>
                <a:gd name="connsiteY0" fmla="*/ 46 h 145049"/>
                <a:gd name="connsiteX1" fmla="*/ 179954 w 179585"/>
                <a:gd name="connsiteY1" fmla="*/ 145196 h 145049"/>
                <a:gd name="connsiteX2" fmla="*/ 46 w 179585"/>
                <a:gd name="connsiteY2" fmla="*/ 145196 h 145049"/>
                <a:gd name="connsiteX3" fmla="*/ 46 w 179585"/>
                <a:gd name="connsiteY3" fmla="*/ 92226 h 145049"/>
                <a:gd name="connsiteX4" fmla="*/ 11957 w 179585"/>
                <a:gd name="connsiteY4" fmla="*/ 72617 h 145049"/>
                <a:gd name="connsiteX5" fmla="*/ 46 w 179585"/>
                <a:gd name="connsiteY5" fmla="*/ 53016 h 145049"/>
                <a:gd name="connsiteX6" fmla="*/ 46 w 179585"/>
                <a:gd name="connsiteY6" fmla="*/ 46 h 145049"/>
                <a:gd name="connsiteX7" fmla="*/ 179954 w 179585"/>
                <a:gd name="connsiteY7" fmla="*/ 46 h 14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585" h="145049">
                  <a:moveTo>
                    <a:pt x="179954" y="46"/>
                  </a:moveTo>
                  <a:lnTo>
                    <a:pt x="179954" y="145196"/>
                  </a:lnTo>
                  <a:lnTo>
                    <a:pt x="46" y="145196"/>
                  </a:lnTo>
                  <a:lnTo>
                    <a:pt x="46" y="92226"/>
                  </a:lnTo>
                  <a:lnTo>
                    <a:pt x="11957" y="72617"/>
                  </a:lnTo>
                  <a:lnTo>
                    <a:pt x="46" y="53016"/>
                  </a:lnTo>
                  <a:lnTo>
                    <a:pt x="46" y="46"/>
                  </a:lnTo>
                  <a:lnTo>
                    <a:pt x="179954" y="46"/>
                  </a:lnTo>
                  <a:close/>
                </a:path>
              </a:pathLst>
            </a:custGeom>
            <a:solidFill>
              <a:schemeClr val="tx1">
                <a:lumMod val="20000"/>
                <a:lumOff val="80000"/>
              </a:schemeClr>
            </a:solidFill>
            <a:ln w="767" cap="flat">
              <a:noFill/>
              <a:prstDash val="solid"/>
              <a:miter/>
            </a:ln>
          </p:spPr>
          <p:txBody>
            <a:bodyPr rtlCol="0" anchor="ctr"/>
            <a:lstStyle/>
            <a:p>
              <a:endParaRPr lang="es-MX" dirty="0"/>
            </a:p>
          </p:txBody>
        </p:sp>
        <p:sp>
          <p:nvSpPr>
            <p:cNvPr id="25" name="TextBox 75">
              <a:extLst>
                <a:ext uri="{FF2B5EF4-FFF2-40B4-BE49-F238E27FC236}">
                  <a16:creationId xmlns:a16="http://schemas.microsoft.com/office/drawing/2014/main" id="{C116C0C9-8258-4D94-B9B5-465DDC4B6012}"/>
                </a:ext>
              </a:extLst>
            </p:cNvPr>
            <p:cNvSpPr txBox="1"/>
            <p:nvPr/>
          </p:nvSpPr>
          <p:spPr>
            <a:xfrm>
              <a:off x="-3305544" y="2292081"/>
              <a:ext cx="3636921" cy="1109951"/>
            </a:xfrm>
            <a:prstGeom prst="rect">
              <a:avLst/>
            </a:prstGeom>
            <a:noFill/>
          </p:spPr>
          <p:txBody>
            <a:bodyPr wrap="square" rtlCol="0">
              <a:spAutoFit/>
            </a:bodyPr>
            <a:lstStyle/>
            <a:p>
              <a:pPr algn="ctr"/>
              <a:r>
                <a:rPr lang="en-US" b="1" dirty="0">
                  <a:solidFill>
                    <a:schemeClr val="bg1"/>
                  </a:solidFill>
                  <a:ea typeface="Lato" panose="020F0502020204030203" pitchFamily="34" charset="0"/>
                  <a:cs typeface="Poppins Medium" pitchFamily="2" charset="77"/>
                </a:rPr>
                <a:t>Awareness</a:t>
              </a:r>
            </a:p>
            <a:p>
              <a:pPr algn="ctr"/>
              <a:r>
                <a:rPr lang="en-US" sz="1400" dirty="0">
                  <a:solidFill>
                    <a:schemeClr val="bg1"/>
                  </a:solidFill>
                  <a:ea typeface="Lato" panose="020F0502020204030203" pitchFamily="34" charset="0"/>
                  <a:cs typeface="Poppins Medium" pitchFamily="2" charset="77"/>
                </a:rPr>
                <a:t>(passive candidates)</a:t>
              </a:r>
            </a:p>
          </p:txBody>
        </p:sp>
        <p:sp>
          <p:nvSpPr>
            <p:cNvPr id="26" name="TextBox 75">
              <a:extLst>
                <a:ext uri="{FF2B5EF4-FFF2-40B4-BE49-F238E27FC236}">
                  <a16:creationId xmlns:a16="http://schemas.microsoft.com/office/drawing/2014/main" id="{00C451E8-1024-4E81-8CDF-8E0A1A82D601}"/>
                </a:ext>
              </a:extLst>
            </p:cNvPr>
            <p:cNvSpPr txBox="1"/>
            <p:nvPr/>
          </p:nvSpPr>
          <p:spPr>
            <a:xfrm>
              <a:off x="578853" y="2292081"/>
              <a:ext cx="3636921" cy="1109951"/>
            </a:xfrm>
            <a:prstGeom prst="rect">
              <a:avLst/>
            </a:prstGeom>
            <a:noFill/>
          </p:spPr>
          <p:txBody>
            <a:bodyPr wrap="square" rtlCol="0">
              <a:spAutoFit/>
            </a:bodyPr>
            <a:lstStyle/>
            <a:p>
              <a:pPr algn="ctr"/>
              <a:r>
                <a:rPr lang="en-US" b="1" dirty="0">
                  <a:solidFill>
                    <a:schemeClr val="bg1"/>
                  </a:solidFill>
                  <a:ea typeface="Lato" panose="020F0502020204030203" pitchFamily="34" charset="0"/>
                  <a:cs typeface="Poppins Medium" pitchFamily="2" charset="77"/>
                </a:rPr>
                <a:t>Consideration</a:t>
              </a:r>
            </a:p>
            <a:p>
              <a:pPr algn="ctr"/>
              <a:r>
                <a:rPr lang="en-US" sz="1400" dirty="0">
                  <a:solidFill>
                    <a:schemeClr val="bg1"/>
                  </a:solidFill>
                  <a:ea typeface="Lato" panose="020F0502020204030203" pitchFamily="34" charset="0"/>
                  <a:cs typeface="Poppins Medium" pitchFamily="2" charset="77"/>
                </a:rPr>
                <a:t>(active candidates)</a:t>
              </a:r>
            </a:p>
          </p:txBody>
        </p:sp>
        <p:sp>
          <p:nvSpPr>
            <p:cNvPr id="27" name="TextBox 75">
              <a:extLst>
                <a:ext uri="{FF2B5EF4-FFF2-40B4-BE49-F238E27FC236}">
                  <a16:creationId xmlns:a16="http://schemas.microsoft.com/office/drawing/2014/main" id="{5C0EAEA8-DD30-4909-A257-5FC0F7D46701}"/>
                </a:ext>
              </a:extLst>
            </p:cNvPr>
            <p:cNvSpPr txBox="1"/>
            <p:nvPr/>
          </p:nvSpPr>
          <p:spPr>
            <a:xfrm>
              <a:off x="4571941" y="2292081"/>
              <a:ext cx="3636921" cy="1109951"/>
            </a:xfrm>
            <a:prstGeom prst="rect">
              <a:avLst/>
            </a:prstGeom>
            <a:noFill/>
          </p:spPr>
          <p:txBody>
            <a:bodyPr wrap="square" rtlCol="0">
              <a:spAutoFit/>
            </a:bodyPr>
            <a:lstStyle/>
            <a:p>
              <a:pPr algn="ctr"/>
              <a:r>
                <a:rPr lang="en-US" b="1" dirty="0">
                  <a:solidFill>
                    <a:schemeClr val="bg1"/>
                  </a:solidFill>
                  <a:ea typeface="Lato" panose="020F0502020204030203" pitchFamily="34" charset="0"/>
                  <a:cs typeface="Poppins Medium" pitchFamily="2" charset="77"/>
                </a:rPr>
                <a:t>Apply/Interview</a:t>
              </a:r>
            </a:p>
            <a:p>
              <a:pPr algn="ctr"/>
              <a:r>
                <a:rPr lang="en-US" sz="1400" dirty="0">
                  <a:solidFill>
                    <a:schemeClr val="bg1"/>
                  </a:solidFill>
                  <a:ea typeface="Lato" panose="020F0502020204030203" pitchFamily="34" charset="0"/>
                  <a:cs typeface="Poppins Medium" pitchFamily="2" charset="77"/>
                </a:rPr>
                <a:t>(applicants)</a:t>
              </a:r>
            </a:p>
          </p:txBody>
        </p:sp>
        <p:sp>
          <p:nvSpPr>
            <p:cNvPr id="28" name="TextBox 75">
              <a:extLst>
                <a:ext uri="{FF2B5EF4-FFF2-40B4-BE49-F238E27FC236}">
                  <a16:creationId xmlns:a16="http://schemas.microsoft.com/office/drawing/2014/main" id="{47AC08EF-241A-49A4-9E07-5856EFB6B3A2}"/>
                </a:ext>
              </a:extLst>
            </p:cNvPr>
            <p:cNvSpPr txBox="1"/>
            <p:nvPr/>
          </p:nvSpPr>
          <p:spPr>
            <a:xfrm>
              <a:off x="8557502" y="2292081"/>
              <a:ext cx="3636921" cy="1109951"/>
            </a:xfrm>
            <a:prstGeom prst="rect">
              <a:avLst/>
            </a:prstGeom>
            <a:noFill/>
          </p:spPr>
          <p:txBody>
            <a:bodyPr wrap="square" rtlCol="0">
              <a:spAutoFit/>
            </a:bodyPr>
            <a:lstStyle/>
            <a:p>
              <a:pPr algn="ctr"/>
              <a:r>
                <a:rPr lang="en-US" b="1" dirty="0">
                  <a:solidFill>
                    <a:schemeClr val="bg1"/>
                  </a:solidFill>
                  <a:ea typeface="Lato" panose="020F0502020204030203" pitchFamily="34" charset="0"/>
                  <a:cs typeface="Poppins Medium" pitchFamily="2" charset="77"/>
                </a:rPr>
                <a:t>Offer</a:t>
              </a:r>
            </a:p>
            <a:p>
              <a:pPr algn="ctr"/>
              <a:r>
                <a:rPr lang="en-US" sz="1400" dirty="0">
                  <a:solidFill>
                    <a:schemeClr val="bg1"/>
                  </a:solidFill>
                  <a:ea typeface="Lato" panose="020F0502020204030203" pitchFamily="34" charset="0"/>
                  <a:cs typeface="Poppins Medium" pitchFamily="2" charset="77"/>
                </a:rPr>
                <a:t>(ideal candidate)</a:t>
              </a:r>
            </a:p>
          </p:txBody>
        </p:sp>
        <p:sp>
          <p:nvSpPr>
            <p:cNvPr id="29" name="TextBox 75">
              <a:extLst>
                <a:ext uri="{FF2B5EF4-FFF2-40B4-BE49-F238E27FC236}">
                  <a16:creationId xmlns:a16="http://schemas.microsoft.com/office/drawing/2014/main" id="{8867892D-077D-49AF-A31A-39EB6448399D}"/>
                </a:ext>
              </a:extLst>
            </p:cNvPr>
            <p:cNvSpPr txBox="1"/>
            <p:nvPr/>
          </p:nvSpPr>
          <p:spPr>
            <a:xfrm>
              <a:off x="12546911" y="2292081"/>
              <a:ext cx="3636921" cy="1109951"/>
            </a:xfrm>
            <a:prstGeom prst="rect">
              <a:avLst/>
            </a:prstGeom>
            <a:noFill/>
          </p:spPr>
          <p:txBody>
            <a:bodyPr wrap="square" rtlCol="0">
              <a:spAutoFit/>
            </a:bodyPr>
            <a:lstStyle/>
            <a:p>
              <a:pPr algn="ctr"/>
              <a:r>
                <a:rPr lang="en-US" b="1" dirty="0">
                  <a:solidFill>
                    <a:schemeClr val="bg1"/>
                  </a:solidFill>
                  <a:ea typeface="Lato" panose="020F0502020204030203" pitchFamily="34" charset="0"/>
                  <a:cs typeface="Poppins Medium" pitchFamily="2" charset="77"/>
                </a:rPr>
                <a:t>Hire</a:t>
              </a:r>
            </a:p>
            <a:p>
              <a:pPr algn="ctr"/>
              <a:r>
                <a:rPr lang="en-US" sz="1400" dirty="0">
                  <a:solidFill>
                    <a:schemeClr val="bg1"/>
                  </a:solidFill>
                  <a:ea typeface="Lato" panose="020F0502020204030203" pitchFamily="34" charset="0"/>
                  <a:cs typeface="Poppins Medium" pitchFamily="2" charset="77"/>
                </a:rPr>
                <a:t>(incumbent)</a:t>
              </a:r>
            </a:p>
          </p:txBody>
        </p:sp>
        <p:sp>
          <p:nvSpPr>
            <p:cNvPr id="30" name="Forma libre 106">
              <a:extLst>
                <a:ext uri="{FF2B5EF4-FFF2-40B4-BE49-F238E27FC236}">
                  <a16:creationId xmlns:a16="http://schemas.microsoft.com/office/drawing/2014/main" id="{3BACFDD9-B4D5-4885-9982-E56C74F40733}"/>
                </a:ext>
              </a:extLst>
            </p:cNvPr>
            <p:cNvSpPr/>
            <p:nvPr/>
          </p:nvSpPr>
          <p:spPr>
            <a:xfrm>
              <a:off x="-1724738" y="7918762"/>
              <a:ext cx="2308962" cy="784044"/>
            </a:xfrm>
            <a:custGeom>
              <a:avLst/>
              <a:gdLst>
                <a:gd name="connsiteX0" fmla="*/ 96876 w 108211"/>
                <a:gd name="connsiteY0" fmla="*/ 39286 h 39140"/>
                <a:gd name="connsiteX1" fmla="*/ 46 w 108211"/>
                <a:gd name="connsiteY1" fmla="*/ 39286 h 39140"/>
                <a:gd name="connsiteX2" fmla="*/ 46 w 108211"/>
                <a:gd name="connsiteY2" fmla="*/ 46 h 39140"/>
                <a:gd name="connsiteX3" fmla="*/ 96876 w 108211"/>
                <a:gd name="connsiteY3" fmla="*/ 46 h 39140"/>
                <a:gd name="connsiteX4" fmla="*/ 108764 w 108211"/>
                <a:gd name="connsiteY4" fmla="*/ 19663 h 39140"/>
                <a:gd name="connsiteX5" fmla="*/ 96876 w 108211"/>
                <a:gd name="connsiteY5" fmla="*/ 39286 h 3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211" h="39140">
                  <a:moveTo>
                    <a:pt x="96876" y="39286"/>
                  </a:moveTo>
                  <a:lnTo>
                    <a:pt x="46" y="39286"/>
                  </a:lnTo>
                  <a:lnTo>
                    <a:pt x="46" y="46"/>
                  </a:lnTo>
                  <a:lnTo>
                    <a:pt x="96876" y="46"/>
                  </a:lnTo>
                  <a:lnTo>
                    <a:pt x="108764" y="19663"/>
                  </a:lnTo>
                  <a:lnTo>
                    <a:pt x="96876" y="39286"/>
                  </a:lnTo>
                  <a:close/>
                </a:path>
              </a:pathLst>
            </a:custGeom>
            <a:solidFill>
              <a:schemeClr val="tx1">
                <a:lumMod val="20000"/>
                <a:lumOff val="80000"/>
              </a:schemeClr>
            </a:solidFill>
            <a:ln w="767" cap="flat">
              <a:noFill/>
              <a:prstDash val="solid"/>
              <a:miter/>
            </a:ln>
          </p:spPr>
          <p:txBody>
            <a:bodyPr rtlCol="0" anchor="ctr"/>
            <a:lstStyle/>
            <a:p>
              <a:endParaRPr lang="es-MX" dirty="0"/>
            </a:p>
          </p:txBody>
        </p:sp>
        <p:sp>
          <p:nvSpPr>
            <p:cNvPr id="31" name="Forma libre 107">
              <a:extLst>
                <a:ext uri="{FF2B5EF4-FFF2-40B4-BE49-F238E27FC236}">
                  <a16:creationId xmlns:a16="http://schemas.microsoft.com/office/drawing/2014/main" id="{BC0D0102-9E3E-43ED-B8EC-2B492F22FC4E}"/>
                </a:ext>
              </a:extLst>
            </p:cNvPr>
            <p:cNvSpPr/>
            <p:nvPr/>
          </p:nvSpPr>
          <p:spPr>
            <a:xfrm>
              <a:off x="-3500500" y="6858000"/>
              <a:ext cx="3831875" cy="2905589"/>
            </a:xfrm>
            <a:custGeom>
              <a:avLst/>
              <a:gdLst>
                <a:gd name="connsiteX0" fmla="*/ 46 w 179585"/>
                <a:gd name="connsiteY0" fmla="*/ 46 h 145049"/>
                <a:gd name="connsiteX1" fmla="*/ 179961 w 179585"/>
                <a:gd name="connsiteY1" fmla="*/ 46 h 145049"/>
                <a:gd name="connsiteX2" fmla="*/ 179961 w 179585"/>
                <a:gd name="connsiteY2" fmla="*/ 145196 h 145049"/>
                <a:gd name="connsiteX3" fmla="*/ 46 w 179585"/>
                <a:gd name="connsiteY3" fmla="*/ 145196 h 145049"/>
              </a:gdLst>
              <a:ahLst/>
              <a:cxnLst>
                <a:cxn ang="0">
                  <a:pos x="connsiteX0" y="connsiteY0"/>
                </a:cxn>
                <a:cxn ang="0">
                  <a:pos x="connsiteX1" y="connsiteY1"/>
                </a:cxn>
                <a:cxn ang="0">
                  <a:pos x="connsiteX2" y="connsiteY2"/>
                </a:cxn>
                <a:cxn ang="0">
                  <a:pos x="connsiteX3" y="connsiteY3"/>
                </a:cxn>
              </a:cxnLst>
              <a:rect l="l" t="t" r="r" b="b"/>
              <a:pathLst>
                <a:path w="179585" h="145049">
                  <a:moveTo>
                    <a:pt x="46" y="46"/>
                  </a:moveTo>
                  <a:lnTo>
                    <a:pt x="179961" y="46"/>
                  </a:lnTo>
                  <a:lnTo>
                    <a:pt x="179961" y="145196"/>
                  </a:lnTo>
                  <a:lnTo>
                    <a:pt x="46" y="145196"/>
                  </a:lnTo>
                  <a:close/>
                </a:path>
              </a:pathLst>
            </a:custGeom>
            <a:solidFill>
              <a:schemeClr val="tx1">
                <a:lumMod val="20000"/>
                <a:lumOff val="80000"/>
              </a:schemeClr>
            </a:solidFill>
            <a:ln w="767" cap="flat">
              <a:noFill/>
              <a:prstDash val="solid"/>
              <a:miter/>
            </a:ln>
          </p:spPr>
          <p:txBody>
            <a:bodyPr rtlCol="0" anchor="ctr"/>
            <a:lstStyle/>
            <a:p>
              <a:endParaRPr lang="es-MX" dirty="0"/>
            </a:p>
          </p:txBody>
        </p:sp>
        <p:sp>
          <p:nvSpPr>
            <p:cNvPr id="32" name="Forma libre 108">
              <a:extLst>
                <a:ext uri="{FF2B5EF4-FFF2-40B4-BE49-F238E27FC236}">
                  <a16:creationId xmlns:a16="http://schemas.microsoft.com/office/drawing/2014/main" id="{970DAE80-2F16-4CDC-9D6E-05DA7BA9E5F6}"/>
                </a:ext>
              </a:extLst>
            </p:cNvPr>
            <p:cNvSpPr/>
            <p:nvPr/>
          </p:nvSpPr>
          <p:spPr>
            <a:xfrm>
              <a:off x="2257139" y="7918762"/>
              <a:ext cx="2308962" cy="784044"/>
            </a:xfrm>
            <a:custGeom>
              <a:avLst/>
              <a:gdLst>
                <a:gd name="connsiteX0" fmla="*/ 96876 w 108211"/>
                <a:gd name="connsiteY0" fmla="*/ 39286 h 39140"/>
                <a:gd name="connsiteX1" fmla="*/ 46 w 108211"/>
                <a:gd name="connsiteY1" fmla="*/ 39286 h 39140"/>
                <a:gd name="connsiteX2" fmla="*/ 46 w 108211"/>
                <a:gd name="connsiteY2" fmla="*/ 46 h 39140"/>
                <a:gd name="connsiteX3" fmla="*/ 96876 w 108211"/>
                <a:gd name="connsiteY3" fmla="*/ 46 h 39140"/>
                <a:gd name="connsiteX4" fmla="*/ 108764 w 108211"/>
                <a:gd name="connsiteY4" fmla="*/ 19663 h 39140"/>
                <a:gd name="connsiteX5" fmla="*/ 96876 w 108211"/>
                <a:gd name="connsiteY5" fmla="*/ 39286 h 3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211" h="39140">
                  <a:moveTo>
                    <a:pt x="96876" y="39286"/>
                  </a:moveTo>
                  <a:lnTo>
                    <a:pt x="46" y="39286"/>
                  </a:lnTo>
                  <a:lnTo>
                    <a:pt x="46" y="46"/>
                  </a:lnTo>
                  <a:lnTo>
                    <a:pt x="96876" y="46"/>
                  </a:lnTo>
                  <a:lnTo>
                    <a:pt x="108764" y="19663"/>
                  </a:lnTo>
                  <a:lnTo>
                    <a:pt x="96876" y="39286"/>
                  </a:lnTo>
                  <a:close/>
                </a:path>
              </a:pathLst>
            </a:custGeom>
            <a:solidFill>
              <a:schemeClr val="tx1">
                <a:lumMod val="20000"/>
                <a:lumOff val="80000"/>
              </a:schemeClr>
            </a:solidFill>
            <a:ln w="767" cap="flat">
              <a:noFill/>
              <a:prstDash val="solid"/>
              <a:miter/>
            </a:ln>
          </p:spPr>
          <p:txBody>
            <a:bodyPr rtlCol="0" anchor="ctr"/>
            <a:lstStyle/>
            <a:p>
              <a:endParaRPr lang="es-MX" dirty="0"/>
            </a:p>
          </p:txBody>
        </p:sp>
        <p:sp>
          <p:nvSpPr>
            <p:cNvPr id="33" name="Forma libre 109">
              <a:extLst>
                <a:ext uri="{FF2B5EF4-FFF2-40B4-BE49-F238E27FC236}">
                  <a16:creationId xmlns:a16="http://schemas.microsoft.com/office/drawing/2014/main" id="{0CDFB161-51A2-4086-B8C0-B2E721364259}"/>
                </a:ext>
              </a:extLst>
            </p:cNvPr>
            <p:cNvSpPr/>
            <p:nvPr/>
          </p:nvSpPr>
          <p:spPr>
            <a:xfrm>
              <a:off x="481377" y="6858000"/>
              <a:ext cx="3831875" cy="2905589"/>
            </a:xfrm>
            <a:custGeom>
              <a:avLst/>
              <a:gdLst>
                <a:gd name="connsiteX0" fmla="*/ 179954 w 179585"/>
                <a:gd name="connsiteY0" fmla="*/ 46 h 145049"/>
                <a:gd name="connsiteX1" fmla="*/ 179954 w 179585"/>
                <a:gd name="connsiteY1" fmla="*/ 145196 h 145049"/>
                <a:gd name="connsiteX2" fmla="*/ 46 w 179585"/>
                <a:gd name="connsiteY2" fmla="*/ 145196 h 145049"/>
                <a:gd name="connsiteX3" fmla="*/ 46 w 179585"/>
                <a:gd name="connsiteY3" fmla="*/ 92226 h 145049"/>
                <a:gd name="connsiteX4" fmla="*/ 11957 w 179585"/>
                <a:gd name="connsiteY4" fmla="*/ 72617 h 145049"/>
                <a:gd name="connsiteX5" fmla="*/ 46 w 179585"/>
                <a:gd name="connsiteY5" fmla="*/ 53016 h 145049"/>
                <a:gd name="connsiteX6" fmla="*/ 46 w 179585"/>
                <a:gd name="connsiteY6" fmla="*/ 46 h 145049"/>
                <a:gd name="connsiteX7" fmla="*/ 179954 w 179585"/>
                <a:gd name="connsiteY7" fmla="*/ 46 h 14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585" h="145049">
                  <a:moveTo>
                    <a:pt x="179954" y="46"/>
                  </a:moveTo>
                  <a:lnTo>
                    <a:pt x="179954" y="145196"/>
                  </a:lnTo>
                  <a:lnTo>
                    <a:pt x="46" y="145196"/>
                  </a:lnTo>
                  <a:lnTo>
                    <a:pt x="46" y="92226"/>
                  </a:lnTo>
                  <a:lnTo>
                    <a:pt x="11957" y="72617"/>
                  </a:lnTo>
                  <a:lnTo>
                    <a:pt x="46" y="53016"/>
                  </a:lnTo>
                  <a:lnTo>
                    <a:pt x="46" y="46"/>
                  </a:lnTo>
                  <a:lnTo>
                    <a:pt x="179954" y="46"/>
                  </a:lnTo>
                  <a:close/>
                </a:path>
              </a:pathLst>
            </a:custGeom>
            <a:solidFill>
              <a:schemeClr val="tx1">
                <a:lumMod val="20000"/>
                <a:lumOff val="80000"/>
              </a:schemeClr>
            </a:solidFill>
            <a:ln w="767" cap="flat">
              <a:noFill/>
              <a:prstDash val="solid"/>
              <a:miter/>
            </a:ln>
          </p:spPr>
          <p:txBody>
            <a:bodyPr rtlCol="0" anchor="ctr"/>
            <a:lstStyle/>
            <a:p>
              <a:endParaRPr lang="es-MX" dirty="0"/>
            </a:p>
          </p:txBody>
        </p:sp>
        <p:sp>
          <p:nvSpPr>
            <p:cNvPr id="34" name="Forma libre 110">
              <a:extLst>
                <a:ext uri="{FF2B5EF4-FFF2-40B4-BE49-F238E27FC236}">
                  <a16:creationId xmlns:a16="http://schemas.microsoft.com/office/drawing/2014/main" id="{EE464D9B-0E0A-4C9E-A920-16C1EC041090}"/>
                </a:ext>
              </a:extLst>
            </p:cNvPr>
            <p:cNvSpPr/>
            <p:nvPr/>
          </p:nvSpPr>
          <p:spPr>
            <a:xfrm>
              <a:off x="6246548" y="7918762"/>
              <a:ext cx="2308962" cy="784044"/>
            </a:xfrm>
            <a:custGeom>
              <a:avLst/>
              <a:gdLst>
                <a:gd name="connsiteX0" fmla="*/ 96869 w 108211"/>
                <a:gd name="connsiteY0" fmla="*/ 39286 h 39140"/>
                <a:gd name="connsiteX1" fmla="*/ 46 w 108211"/>
                <a:gd name="connsiteY1" fmla="*/ 39286 h 39140"/>
                <a:gd name="connsiteX2" fmla="*/ 46 w 108211"/>
                <a:gd name="connsiteY2" fmla="*/ 46 h 39140"/>
                <a:gd name="connsiteX3" fmla="*/ 96869 w 108211"/>
                <a:gd name="connsiteY3" fmla="*/ 46 h 39140"/>
                <a:gd name="connsiteX4" fmla="*/ 108764 w 108211"/>
                <a:gd name="connsiteY4" fmla="*/ 19663 h 39140"/>
                <a:gd name="connsiteX5" fmla="*/ 96869 w 108211"/>
                <a:gd name="connsiteY5" fmla="*/ 39286 h 3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211" h="39140">
                  <a:moveTo>
                    <a:pt x="96869" y="39286"/>
                  </a:moveTo>
                  <a:lnTo>
                    <a:pt x="46" y="39286"/>
                  </a:lnTo>
                  <a:lnTo>
                    <a:pt x="46" y="46"/>
                  </a:lnTo>
                  <a:lnTo>
                    <a:pt x="96869" y="46"/>
                  </a:lnTo>
                  <a:lnTo>
                    <a:pt x="108764" y="19663"/>
                  </a:lnTo>
                  <a:lnTo>
                    <a:pt x="96869" y="39286"/>
                  </a:lnTo>
                  <a:close/>
                </a:path>
              </a:pathLst>
            </a:custGeom>
            <a:solidFill>
              <a:schemeClr val="tx1">
                <a:lumMod val="20000"/>
                <a:lumOff val="80000"/>
              </a:schemeClr>
            </a:solidFill>
            <a:ln w="767" cap="flat">
              <a:noFill/>
              <a:prstDash val="solid"/>
              <a:miter/>
            </a:ln>
          </p:spPr>
          <p:txBody>
            <a:bodyPr rtlCol="0" anchor="ctr"/>
            <a:lstStyle/>
            <a:p>
              <a:endParaRPr lang="es-MX" dirty="0"/>
            </a:p>
          </p:txBody>
        </p:sp>
        <p:sp>
          <p:nvSpPr>
            <p:cNvPr id="35" name="Forma libre 111">
              <a:extLst>
                <a:ext uri="{FF2B5EF4-FFF2-40B4-BE49-F238E27FC236}">
                  <a16:creationId xmlns:a16="http://schemas.microsoft.com/office/drawing/2014/main" id="{53170D2E-13A2-4F7F-8A56-CB52BAB11B01}"/>
                </a:ext>
              </a:extLst>
            </p:cNvPr>
            <p:cNvSpPr/>
            <p:nvPr/>
          </p:nvSpPr>
          <p:spPr>
            <a:xfrm>
              <a:off x="4470616" y="6858000"/>
              <a:ext cx="3831875" cy="2905589"/>
            </a:xfrm>
            <a:custGeom>
              <a:avLst/>
              <a:gdLst>
                <a:gd name="connsiteX0" fmla="*/ 179961 w 179585"/>
                <a:gd name="connsiteY0" fmla="*/ 46 h 145049"/>
                <a:gd name="connsiteX1" fmla="*/ 179961 w 179585"/>
                <a:gd name="connsiteY1" fmla="*/ 145196 h 145049"/>
                <a:gd name="connsiteX2" fmla="*/ 46 w 179585"/>
                <a:gd name="connsiteY2" fmla="*/ 145196 h 145049"/>
                <a:gd name="connsiteX3" fmla="*/ 46 w 179585"/>
                <a:gd name="connsiteY3" fmla="*/ 92226 h 145049"/>
                <a:gd name="connsiteX4" fmla="*/ 11957 w 179585"/>
                <a:gd name="connsiteY4" fmla="*/ 72617 h 145049"/>
                <a:gd name="connsiteX5" fmla="*/ 46 w 179585"/>
                <a:gd name="connsiteY5" fmla="*/ 53016 h 145049"/>
                <a:gd name="connsiteX6" fmla="*/ 46 w 179585"/>
                <a:gd name="connsiteY6" fmla="*/ 46 h 145049"/>
                <a:gd name="connsiteX7" fmla="*/ 179961 w 179585"/>
                <a:gd name="connsiteY7" fmla="*/ 46 h 14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585" h="145049">
                  <a:moveTo>
                    <a:pt x="179961" y="46"/>
                  </a:moveTo>
                  <a:lnTo>
                    <a:pt x="179961" y="145196"/>
                  </a:lnTo>
                  <a:lnTo>
                    <a:pt x="46" y="145196"/>
                  </a:lnTo>
                  <a:lnTo>
                    <a:pt x="46" y="92226"/>
                  </a:lnTo>
                  <a:lnTo>
                    <a:pt x="11957" y="72617"/>
                  </a:lnTo>
                  <a:lnTo>
                    <a:pt x="46" y="53016"/>
                  </a:lnTo>
                  <a:lnTo>
                    <a:pt x="46" y="46"/>
                  </a:lnTo>
                  <a:lnTo>
                    <a:pt x="179961" y="46"/>
                  </a:lnTo>
                  <a:close/>
                </a:path>
              </a:pathLst>
            </a:custGeom>
            <a:solidFill>
              <a:schemeClr val="tx1">
                <a:lumMod val="20000"/>
                <a:lumOff val="80000"/>
              </a:schemeClr>
            </a:solidFill>
            <a:ln w="767" cap="flat">
              <a:noFill/>
              <a:prstDash val="solid"/>
              <a:miter/>
            </a:ln>
          </p:spPr>
          <p:txBody>
            <a:bodyPr rtlCol="0" anchor="ctr"/>
            <a:lstStyle/>
            <a:p>
              <a:endParaRPr lang="es-MX" dirty="0"/>
            </a:p>
          </p:txBody>
        </p:sp>
        <p:sp>
          <p:nvSpPr>
            <p:cNvPr id="36" name="Forma libre 112">
              <a:extLst>
                <a:ext uri="{FF2B5EF4-FFF2-40B4-BE49-F238E27FC236}">
                  <a16:creationId xmlns:a16="http://schemas.microsoft.com/office/drawing/2014/main" id="{6E1AF3C1-5FA9-4ECD-BD70-D042BC8BC0AA}"/>
                </a:ext>
              </a:extLst>
            </p:cNvPr>
            <p:cNvSpPr/>
            <p:nvPr/>
          </p:nvSpPr>
          <p:spPr>
            <a:xfrm>
              <a:off x="10235786" y="7918762"/>
              <a:ext cx="2308962" cy="784044"/>
            </a:xfrm>
            <a:custGeom>
              <a:avLst/>
              <a:gdLst>
                <a:gd name="connsiteX0" fmla="*/ 96877 w 108211"/>
                <a:gd name="connsiteY0" fmla="*/ 39286 h 39140"/>
                <a:gd name="connsiteX1" fmla="*/ 46 w 108211"/>
                <a:gd name="connsiteY1" fmla="*/ 39286 h 39140"/>
                <a:gd name="connsiteX2" fmla="*/ 46 w 108211"/>
                <a:gd name="connsiteY2" fmla="*/ 46 h 39140"/>
                <a:gd name="connsiteX3" fmla="*/ 96877 w 108211"/>
                <a:gd name="connsiteY3" fmla="*/ 46 h 39140"/>
                <a:gd name="connsiteX4" fmla="*/ 108764 w 108211"/>
                <a:gd name="connsiteY4" fmla="*/ 19663 h 39140"/>
                <a:gd name="connsiteX5" fmla="*/ 96877 w 108211"/>
                <a:gd name="connsiteY5" fmla="*/ 39286 h 3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211" h="39140">
                  <a:moveTo>
                    <a:pt x="96877" y="39286"/>
                  </a:moveTo>
                  <a:lnTo>
                    <a:pt x="46" y="39286"/>
                  </a:lnTo>
                  <a:lnTo>
                    <a:pt x="46" y="46"/>
                  </a:lnTo>
                  <a:lnTo>
                    <a:pt x="96877" y="46"/>
                  </a:lnTo>
                  <a:lnTo>
                    <a:pt x="108764" y="19663"/>
                  </a:lnTo>
                  <a:lnTo>
                    <a:pt x="96877" y="39286"/>
                  </a:lnTo>
                  <a:close/>
                </a:path>
              </a:pathLst>
            </a:custGeom>
            <a:solidFill>
              <a:schemeClr val="tx1">
                <a:lumMod val="20000"/>
                <a:lumOff val="80000"/>
              </a:schemeClr>
            </a:solidFill>
            <a:ln w="767" cap="flat">
              <a:noFill/>
              <a:prstDash val="solid"/>
              <a:miter/>
            </a:ln>
          </p:spPr>
          <p:txBody>
            <a:bodyPr rtlCol="0" anchor="ctr"/>
            <a:lstStyle/>
            <a:p>
              <a:endParaRPr lang="es-MX" dirty="0"/>
            </a:p>
          </p:txBody>
        </p:sp>
        <p:sp>
          <p:nvSpPr>
            <p:cNvPr id="37" name="Forma libre 113">
              <a:extLst>
                <a:ext uri="{FF2B5EF4-FFF2-40B4-BE49-F238E27FC236}">
                  <a16:creationId xmlns:a16="http://schemas.microsoft.com/office/drawing/2014/main" id="{F23B48E5-3932-40C2-8E6A-122BBB78A650}"/>
                </a:ext>
              </a:extLst>
            </p:cNvPr>
            <p:cNvSpPr/>
            <p:nvPr/>
          </p:nvSpPr>
          <p:spPr>
            <a:xfrm>
              <a:off x="8460025" y="6858000"/>
              <a:ext cx="3831875" cy="2905589"/>
            </a:xfrm>
            <a:custGeom>
              <a:avLst/>
              <a:gdLst>
                <a:gd name="connsiteX0" fmla="*/ 179954 w 179585"/>
                <a:gd name="connsiteY0" fmla="*/ 46 h 145049"/>
                <a:gd name="connsiteX1" fmla="*/ 179954 w 179585"/>
                <a:gd name="connsiteY1" fmla="*/ 145196 h 145049"/>
                <a:gd name="connsiteX2" fmla="*/ 46 w 179585"/>
                <a:gd name="connsiteY2" fmla="*/ 145196 h 145049"/>
                <a:gd name="connsiteX3" fmla="*/ 46 w 179585"/>
                <a:gd name="connsiteY3" fmla="*/ 92226 h 145049"/>
                <a:gd name="connsiteX4" fmla="*/ 11957 w 179585"/>
                <a:gd name="connsiteY4" fmla="*/ 72617 h 145049"/>
                <a:gd name="connsiteX5" fmla="*/ 46 w 179585"/>
                <a:gd name="connsiteY5" fmla="*/ 53016 h 145049"/>
                <a:gd name="connsiteX6" fmla="*/ 46 w 179585"/>
                <a:gd name="connsiteY6" fmla="*/ 46 h 145049"/>
                <a:gd name="connsiteX7" fmla="*/ 179954 w 179585"/>
                <a:gd name="connsiteY7" fmla="*/ 46 h 14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585" h="145049">
                  <a:moveTo>
                    <a:pt x="179954" y="46"/>
                  </a:moveTo>
                  <a:lnTo>
                    <a:pt x="179954" y="145196"/>
                  </a:lnTo>
                  <a:lnTo>
                    <a:pt x="46" y="145196"/>
                  </a:lnTo>
                  <a:lnTo>
                    <a:pt x="46" y="92226"/>
                  </a:lnTo>
                  <a:lnTo>
                    <a:pt x="11957" y="72617"/>
                  </a:lnTo>
                  <a:lnTo>
                    <a:pt x="46" y="53016"/>
                  </a:lnTo>
                  <a:lnTo>
                    <a:pt x="46" y="46"/>
                  </a:lnTo>
                  <a:lnTo>
                    <a:pt x="179954" y="46"/>
                  </a:lnTo>
                  <a:close/>
                </a:path>
              </a:pathLst>
            </a:custGeom>
            <a:solidFill>
              <a:schemeClr val="tx1">
                <a:lumMod val="20000"/>
                <a:lumOff val="80000"/>
              </a:schemeClr>
            </a:solidFill>
            <a:ln w="767" cap="flat">
              <a:noFill/>
              <a:prstDash val="solid"/>
              <a:miter/>
            </a:ln>
          </p:spPr>
          <p:txBody>
            <a:bodyPr rtlCol="0" anchor="ctr"/>
            <a:lstStyle/>
            <a:p>
              <a:endParaRPr lang="es-MX" dirty="0"/>
            </a:p>
          </p:txBody>
        </p:sp>
        <p:sp>
          <p:nvSpPr>
            <p:cNvPr id="38" name="Forma libre 115">
              <a:extLst>
                <a:ext uri="{FF2B5EF4-FFF2-40B4-BE49-F238E27FC236}">
                  <a16:creationId xmlns:a16="http://schemas.microsoft.com/office/drawing/2014/main" id="{4E82C580-7654-42CA-9CC3-02A18171342F}"/>
                </a:ext>
              </a:extLst>
            </p:cNvPr>
            <p:cNvSpPr/>
            <p:nvPr/>
          </p:nvSpPr>
          <p:spPr>
            <a:xfrm>
              <a:off x="12449434" y="6858000"/>
              <a:ext cx="3831875" cy="2905589"/>
            </a:xfrm>
            <a:custGeom>
              <a:avLst/>
              <a:gdLst>
                <a:gd name="connsiteX0" fmla="*/ 179954 w 179585"/>
                <a:gd name="connsiteY0" fmla="*/ 46 h 145049"/>
                <a:gd name="connsiteX1" fmla="*/ 179954 w 179585"/>
                <a:gd name="connsiteY1" fmla="*/ 145196 h 145049"/>
                <a:gd name="connsiteX2" fmla="*/ 46 w 179585"/>
                <a:gd name="connsiteY2" fmla="*/ 145196 h 145049"/>
                <a:gd name="connsiteX3" fmla="*/ 46 w 179585"/>
                <a:gd name="connsiteY3" fmla="*/ 92226 h 145049"/>
                <a:gd name="connsiteX4" fmla="*/ 11957 w 179585"/>
                <a:gd name="connsiteY4" fmla="*/ 72617 h 145049"/>
                <a:gd name="connsiteX5" fmla="*/ 46 w 179585"/>
                <a:gd name="connsiteY5" fmla="*/ 53016 h 145049"/>
                <a:gd name="connsiteX6" fmla="*/ 46 w 179585"/>
                <a:gd name="connsiteY6" fmla="*/ 46 h 145049"/>
                <a:gd name="connsiteX7" fmla="*/ 179954 w 179585"/>
                <a:gd name="connsiteY7" fmla="*/ 46 h 14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585" h="145049">
                  <a:moveTo>
                    <a:pt x="179954" y="46"/>
                  </a:moveTo>
                  <a:lnTo>
                    <a:pt x="179954" y="145196"/>
                  </a:lnTo>
                  <a:lnTo>
                    <a:pt x="46" y="145196"/>
                  </a:lnTo>
                  <a:lnTo>
                    <a:pt x="46" y="92226"/>
                  </a:lnTo>
                  <a:lnTo>
                    <a:pt x="11957" y="72617"/>
                  </a:lnTo>
                  <a:lnTo>
                    <a:pt x="46" y="53016"/>
                  </a:lnTo>
                  <a:lnTo>
                    <a:pt x="46" y="46"/>
                  </a:lnTo>
                  <a:lnTo>
                    <a:pt x="179954" y="46"/>
                  </a:lnTo>
                  <a:close/>
                </a:path>
              </a:pathLst>
            </a:custGeom>
            <a:solidFill>
              <a:schemeClr val="tx1">
                <a:lumMod val="20000"/>
                <a:lumOff val="80000"/>
              </a:schemeClr>
            </a:solidFill>
            <a:ln w="767" cap="flat">
              <a:noFill/>
              <a:prstDash val="solid"/>
              <a:miter/>
            </a:ln>
          </p:spPr>
          <p:txBody>
            <a:bodyPr rtlCol="0" anchor="ctr"/>
            <a:lstStyle/>
            <a:p>
              <a:endParaRPr lang="es-MX" dirty="0"/>
            </a:p>
          </p:txBody>
        </p:sp>
        <p:sp>
          <p:nvSpPr>
            <p:cNvPr id="39" name="Rectangle 56">
              <a:extLst>
                <a:ext uri="{FF2B5EF4-FFF2-40B4-BE49-F238E27FC236}">
                  <a16:creationId xmlns:a16="http://schemas.microsoft.com/office/drawing/2014/main" id="{8ED0A53A-3669-4E31-BB01-8D21DCAD13A9}"/>
                </a:ext>
              </a:extLst>
            </p:cNvPr>
            <p:cNvSpPr/>
            <p:nvPr/>
          </p:nvSpPr>
          <p:spPr>
            <a:xfrm>
              <a:off x="-3198003" y="4069733"/>
              <a:ext cx="3226887" cy="2219903"/>
            </a:xfrm>
            <a:prstGeom prst="rect">
              <a:avLst/>
            </a:prstGeom>
          </p:spPr>
          <p:txBody>
            <a:bodyPr wrap="square">
              <a:spAutoFit/>
            </a:bodyPr>
            <a:lstStyle/>
            <a:p>
              <a:pPr marL="285750" indent="-285750">
                <a:buFont typeface="Arial" panose="020B0604020202020204" pitchFamily="34" charset="0"/>
                <a:buChar char="•"/>
              </a:pPr>
              <a:r>
                <a:rPr lang="en-US" sz="1400" dirty="0">
                  <a:ea typeface="Lato Light" panose="020F0502020204030203" pitchFamily="34" charset="0"/>
                  <a:cs typeface="Lato Light" panose="020F0502020204030203" pitchFamily="34" charset="0"/>
                </a:rPr>
                <a:t>Social Media</a:t>
              </a:r>
            </a:p>
            <a:p>
              <a:pPr marL="285750" indent="-285750">
                <a:buFont typeface="Arial" panose="020B0604020202020204" pitchFamily="34" charset="0"/>
                <a:buChar char="•"/>
              </a:pPr>
              <a:r>
                <a:rPr lang="en-US" sz="1400" dirty="0">
                  <a:ea typeface="Lato Light" panose="020F0502020204030203" pitchFamily="34" charset="0"/>
                  <a:cs typeface="Lato Light" panose="020F0502020204030203" pitchFamily="34" charset="0"/>
                </a:rPr>
                <a:t>Website</a:t>
              </a:r>
            </a:p>
            <a:p>
              <a:pPr marL="285750" indent="-285750">
                <a:buFont typeface="Arial" panose="020B0604020202020204" pitchFamily="34" charset="0"/>
                <a:buChar char="•"/>
              </a:pPr>
              <a:r>
                <a:rPr lang="en-US" sz="1400" dirty="0">
                  <a:ea typeface="Lato Light" panose="020F0502020204030203" pitchFamily="34" charset="0"/>
                  <a:cs typeface="Lato Light" panose="020F0502020204030203" pitchFamily="34" charset="0"/>
                </a:rPr>
                <a:t>Billboard</a:t>
              </a:r>
            </a:p>
            <a:p>
              <a:pPr marL="285750" indent="-285750">
                <a:buFont typeface="Arial" panose="020B0604020202020204" pitchFamily="34" charset="0"/>
                <a:buChar char="•"/>
              </a:pPr>
              <a:r>
                <a:rPr lang="en-US" sz="1400" dirty="0">
                  <a:ea typeface="Lato Light" panose="020F0502020204030203" pitchFamily="34" charset="0"/>
                  <a:cs typeface="Lato Light" panose="020F0502020204030203" pitchFamily="34" charset="0"/>
                </a:rPr>
                <a:t>Newspaper Ad</a:t>
              </a:r>
            </a:p>
            <a:p>
              <a:pPr marL="285750" indent="-285750">
                <a:buFont typeface="Arial" panose="020B0604020202020204" pitchFamily="34" charset="0"/>
                <a:buChar char="•"/>
              </a:pPr>
              <a:r>
                <a:rPr lang="en-US" sz="1400" dirty="0">
                  <a:ea typeface="Lato Light" panose="020F0502020204030203" pitchFamily="34" charset="0"/>
                  <a:cs typeface="Lato Light" panose="020F0502020204030203" pitchFamily="34" charset="0"/>
                </a:rPr>
                <a:t>Events</a:t>
              </a:r>
            </a:p>
          </p:txBody>
        </p:sp>
        <p:sp>
          <p:nvSpPr>
            <p:cNvPr id="40" name="Rectangle 56">
              <a:extLst>
                <a:ext uri="{FF2B5EF4-FFF2-40B4-BE49-F238E27FC236}">
                  <a16:creationId xmlns:a16="http://schemas.microsoft.com/office/drawing/2014/main" id="{22E0C9F5-B32C-4627-AF68-C4BB4E7F7167}"/>
                </a:ext>
              </a:extLst>
            </p:cNvPr>
            <p:cNvSpPr/>
            <p:nvPr/>
          </p:nvSpPr>
          <p:spPr>
            <a:xfrm>
              <a:off x="783871" y="4069733"/>
              <a:ext cx="3226887" cy="2219903"/>
            </a:xfrm>
            <a:prstGeom prst="rect">
              <a:avLst/>
            </a:prstGeom>
          </p:spPr>
          <p:txBody>
            <a:bodyPr wrap="square">
              <a:spAutoFit/>
            </a:bodyPr>
            <a:lstStyle/>
            <a:p>
              <a:pPr marL="285750" indent="-285750">
                <a:buFont typeface="Arial" panose="020B0604020202020204" pitchFamily="34" charset="0"/>
                <a:buChar char="•"/>
              </a:pPr>
              <a:r>
                <a:rPr lang="en-US" sz="1400" dirty="0">
                  <a:ea typeface="Lato Light" panose="020F0502020204030203" pitchFamily="34" charset="0"/>
                  <a:cs typeface="Lato Light" panose="020F0502020204030203" pitchFamily="34" charset="0"/>
                </a:rPr>
                <a:t>Website</a:t>
              </a:r>
            </a:p>
            <a:p>
              <a:pPr marL="285750" indent="-285750">
                <a:buFont typeface="Arial" panose="020B0604020202020204" pitchFamily="34" charset="0"/>
                <a:buChar char="•"/>
              </a:pPr>
              <a:r>
                <a:rPr lang="en-US" sz="1400" dirty="0">
                  <a:ea typeface="Lato Light" panose="020F0502020204030203" pitchFamily="34" charset="0"/>
                  <a:cs typeface="Lato Light" panose="020F0502020204030203" pitchFamily="34" charset="0"/>
                </a:rPr>
                <a:t>Job Posting</a:t>
              </a:r>
            </a:p>
            <a:p>
              <a:pPr marL="285750" indent="-285750">
                <a:buFont typeface="Arial" panose="020B0604020202020204" pitchFamily="34" charset="0"/>
                <a:buChar char="•"/>
              </a:pPr>
              <a:r>
                <a:rPr lang="en-US" sz="1400" dirty="0">
                  <a:ea typeface="Lato Light" panose="020F0502020204030203" pitchFamily="34" charset="0"/>
                  <a:cs typeface="Lato Light" panose="020F0502020204030203" pitchFamily="34" charset="0"/>
                </a:rPr>
                <a:t>Career Fairs</a:t>
              </a:r>
            </a:p>
            <a:p>
              <a:pPr marL="285750" indent="-285750">
                <a:buFont typeface="Arial" panose="020B0604020202020204" pitchFamily="34" charset="0"/>
                <a:buChar char="•"/>
              </a:pPr>
              <a:r>
                <a:rPr lang="en-US" sz="1400" dirty="0">
                  <a:ea typeface="Lato Light" panose="020F0502020204030203" pitchFamily="34" charset="0"/>
                  <a:cs typeface="Lato Light" panose="020F0502020204030203" pitchFamily="34" charset="0"/>
                </a:rPr>
                <a:t>College/University Presentations</a:t>
              </a:r>
            </a:p>
          </p:txBody>
        </p:sp>
        <p:sp>
          <p:nvSpPr>
            <p:cNvPr id="41" name="Rectangle 56">
              <a:extLst>
                <a:ext uri="{FF2B5EF4-FFF2-40B4-BE49-F238E27FC236}">
                  <a16:creationId xmlns:a16="http://schemas.microsoft.com/office/drawing/2014/main" id="{771DA562-34BD-438D-969E-926A1841CCA9}"/>
                </a:ext>
              </a:extLst>
            </p:cNvPr>
            <p:cNvSpPr/>
            <p:nvPr/>
          </p:nvSpPr>
          <p:spPr>
            <a:xfrm>
              <a:off x="4773109" y="4069733"/>
              <a:ext cx="3226887" cy="1810973"/>
            </a:xfrm>
            <a:prstGeom prst="rect">
              <a:avLst/>
            </a:prstGeom>
          </p:spPr>
          <p:txBody>
            <a:bodyPr wrap="square">
              <a:spAutoFit/>
            </a:bodyPr>
            <a:lstStyle/>
            <a:p>
              <a:pPr marL="285750" indent="-285750">
                <a:buFont typeface="Arial" panose="020B0604020202020204" pitchFamily="34" charset="0"/>
                <a:buChar char="•"/>
              </a:pPr>
              <a:r>
                <a:rPr lang="en-US" sz="1400" dirty="0">
                  <a:ea typeface="Lato Light" panose="020F0502020204030203" pitchFamily="34" charset="0"/>
                  <a:cs typeface="Lato Light" panose="020F0502020204030203" pitchFamily="34" charset="0"/>
                </a:rPr>
                <a:t>Website</a:t>
              </a:r>
            </a:p>
            <a:p>
              <a:pPr marL="285750" indent="-285750">
                <a:buFont typeface="Arial" panose="020B0604020202020204" pitchFamily="34" charset="0"/>
                <a:buChar char="•"/>
              </a:pPr>
              <a:r>
                <a:rPr lang="en-US" sz="1400" dirty="0">
                  <a:ea typeface="Lato Light" panose="020F0502020204030203" pitchFamily="34" charset="0"/>
                  <a:cs typeface="Lato Light" panose="020F0502020204030203" pitchFamily="34" charset="0"/>
                </a:rPr>
                <a:t>Applicant Tracking System</a:t>
              </a:r>
            </a:p>
            <a:p>
              <a:pPr marL="285750" indent="-285750">
                <a:buFont typeface="Arial" panose="020B0604020202020204" pitchFamily="34" charset="0"/>
                <a:buChar char="•"/>
              </a:pPr>
              <a:r>
                <a:rPr lang="en-US" sz="1400" dirty="0">
                  <a:ea typeface="Lato Light" panose="020F0502020204030203" pitchFamily="34" charset="0"/>
                  <a:cs typeface="Lato Light" panose="020F0502020204030203" pitchFamily="34" charset="0"/>
                </a:rPr>
                <a:t>Virtual Interview</a:t>
              </a:r>
            </a:p>
          </p:txBody>
        </p:sp>
        <p:sp>
          <p:nvSpPr>
            <p:cNvPr id="42" name="Rectangle 56">
              <a:extLst>
                <a:ext uri="{FF2B5EF4-FFF2-40B4-BE49-F238E27FC236}">
                  <a16:creationId xmlns:a16="http://schemas.microsoft.com/office/drawing/2014/main" id="{CEC67D2F-604C-43A0-9777-2B16C5488166}"/>
                </a:ext>
              </a:extLst>
            </p:cNvPr>
            <p:cNvSpPr/>
            <p:nvPr/>
          </p:nvSpPr>
          <p:spPr>
            <a:xfrm>
              <a:off x="8762107" y="4069733"/>
              <a:ext cx="3226887" cy="1402045"/>
            </a:xfrm>
            <a:prstGeom prst="rect">
              <a:avLst/>
            </a:prstGeom>
          </p:spPr>
          <p:txBody>
            <a:bodyPr wrap="square">
              <a:spAutoFit/>
            </a:bodyPr>
            <a:lstStyle/>
            <a:p>
              <a:pPr marL="285750" indent="-285750">
                <a:buFont typeface="Arial" panose="020B0604020202020204" pitchFamily="34" charset="0"/>
                <a:buChar char="•"/>
              </a:pPr>
              <a:r>
                <a:rPr lang="en-US" sz="1400" dirty="0">
                  <a:ea typeface="Lato Light" panose="020F0502020204030203" pitchFamily="34" charset="0"/>
                  <a:cs typeface="Lato Light" panose="020F0502020204030203" pitchFamily="34" charset="0"/>
                </a:rPr>
                <a:t>Offer letter</a:t>
              </a:r>
            </a:p>
            <a:p>
              <a:pPr marL="285750" indent="-285750">
                <a:buFont typeface="Arial" panose="020B0604020202020204" pitchFamily="34" charset="0"/>
                <a:buChar char="•"/>
              </a:pPr>
              <a:r>
                <a:rPr lang="en-US" sz="1400" dirty="0">
                  <a:ea typeface="Lato Light" panose="020F0502020204030203" pitchFamily="34" charset="0"/>
                  <a:cs typeface="Lato Light" panose="020F0502020204030203" pitchFamily="34" charset="0"/>
                </a:rPr>
                <a:t>Personal Email</a:t>
              </a:r>
            </a:p>
            <a:p>
              <a:pPr marL="285750" indent="-285750">
                <a:buFont typeface="Arial" panose="020B0604020202020204" pitchFamily="34" charset="0"/>
                <a:buChar char="•"/>
              </a:pPr>
              <a:r>
                <a:rPr lang="en-US" sz="1400" dirty="0">
                  <a:ea typeface="Lato Light" panose="020F0502020204030203" pitchFamily="34" charset="0"/>
                  <a:cs typeface="Lato Light" panose="020F0502020204030203" pitchFamily="34" charset="0"/>
                </a:rPr>
                <a:t>Phone Call</a:t>
              </a:r>
            </a:p>
          </p:txBody>
        </p:sp>
        <p:sp>
          <p:nvSpPr>
            <p:cNvPr id="43" name="Rectangle 56">
              <a:extLst>
                <a:ext uri="{FF2B5EF4-FFF2-40B4-BE49-F238E27FC236}">
                  <a16:creationId xmlns:a16="http://schemas.microsoft.com/office/drawing/2014/main" id="{71AF2372-7CA5-4B00-84DE-BE71F130007D}"/>
                </a:ext>
              </a:extLst>
            </p:cNvPr>
            <p:cNvSpPr/>
            <p:nvPr/>
          </p:nvSpPr>
          <p:spPr>
            <a:xfrm>
              <a:off x="12751928" y="4069733"/>
              <a:ext cx="3226887" cy="1810973"/>
            </a:xfrm>
            <a:prstGeom prst="rect">
              <a:avLst/>
            </a:prstGeom>
          </p:spPr>
          <p:txBody>
            <a:bodyPr wrap="square">
              <a:spAutoFit/>
            </a:bodyPr>
            <a:lstStyle/>
            <a:p>
              <a:pPr marL="285750" indent="-285750">
                <a:buFont typeface="Arial" panose="020B0604020202020204" pitchFamily="34" charset="0"/>
                <a:buChar char="•"/>
              </a:pPr>
              <a:r>
                <a:rPr lang="en-US" sz="1400" dirty="0">
                  <a:ea typeface="Lato Light" panose="020F0502020204030203" pitchFamily="34" charset="0"/>
                  <a:cs typeface="Lato Light" panose="020F0502020204030203" pitchFamily="34" charset="0"/>
                </a:rPr>
                <a:t>Employee records system</a:t>
              </a:r>
            </a:p>
            <a:p>
              <a:pPr marL="285750" indent="-285750">
                <a:buFont typeface="Arial" panose="020B0604020202020204" pitchFamily="34" charset="0"/>
                <a:buChar char="•"/>
              </a:pPr>
              <a:r>
                <a:rPr lang="en-US" sz="1400" dirty="0">
                  <a:ea typeface="Lato Light" panose="020F0502020204030203" pitchFamily="34" charset="0"/>
                  <a:cs typeface="Lato Light" panose="020F0502020204030203" pitchFamily="34" charset="0"/>
                </a:rPr>
                <a:t>Intranet</a:t>
              </a:r>
            </a:p>
            <a:p>
              <a:pPr marL="285750" indent="-285750">
                <a:buFont typeface="Arial" panose="020B0604020202020204" pitchFamily="34" charset="0"/>
                <a:buChar char="•"/>
              </a:pPr>
              <a:r>
                <a:rPr lang="en-US" sz="1400" dirty="0">
                  <a:ea typeface="Lato Light" panose="020F0502020204030203" pitchFamily="34" charset="0"/>
                  <a:cs typeface="Lato Light" panose="020F0502020204030203" pitchFamily="34" charset="0"/>
                </a:rPr>
                <a:t>Work Email</a:t>
              </a:r>
            </a:p>
          </p:txBody>
        </p:sp>
        <p:sp>
          <p:nvSpPr>
            <p:cNvPr id="44" name="Rectangle 56">
              <a:extLst>
                <a:ext uri="{FF2B5EF4-FFF2-40B4-BE49-F238E27FC236}">
                  <a16:creationId xmlns:a16="http://schemas.microsoft.com/office/drawing/2014/main" id="{0C4A2CCE-A3DE-47AD-8A65-AD22C86FDA8C}"/>
                </a:ext>
              </a:extLst>
            </p:cNvPr>
            <p:cNvSpPr/>
            <p:nvPr/>
          </p:nvSpPr>
          <p:spPr>
            <a:xfrm>
              <a:off x="-3198003" y="7544418"/>
              <a:ext cx="3226887" cy="1810973"/>
            </a:xfrm>
            <a:prstGeom prst="rect">
              <a:avLst/>
            </a:prstGeom>
          </p:spPr>
          <p:txBody>
            <a:bodyPr wrap="square">
              <a:spAutoFit/>
            </a:bodyPr>
            <a:lstStyle/>
            <a:p>
              <a:pPr algn="ctr"/>
              <a:r>
                <a:rPr lang="en-US" sz="1400" i="1" dirty="0">
                  <a:ea typeface="Lato Light" panose="020F0502020204030203" pitchFamily="34" charset="0"/>
                  <a:cs typeface="Lato Light" panose="020F0502020204030203" pitchFamily="34" charset="0"/>
                </a:rPr>
                <a:t>We are a great place to work! </a:t>
              </a:r>
            </a:p>
            <a:p>
              <a:pPr algn="ctr"/>
              <a:r>
                <a:rPr lang="en-US" sz="1400" i="1" dirty="0">
                  <a:ea typeface="Lato Light" panose="020F0502020204030203" pitchFamily="34" charset="0"/>
                  <a:cs typeface="Lato Light" panose="020F0502020204030203" pitchFamily="34" charset="0"/>
                </a:rPr>
                <a:t>Our community is amazing!</a:t>
              </a:r>
            </a:p>
          </p:txBody>
        </p:sp>
        <p:sp>
          <p:nvSpPr>
            <p:cNvPr id="45" name="Rectangle 56">
              <a:extLst>
                <a:ext uri="{FF2B5EF4-FFF2-40B4-BE49-F238E27FC236}">
                  <a16:creationId xmlns:a16="http://schemas.microsoft.com/office/drawing/2014/main" id="{877CC13E-E1FE-4552-8885-6B06E9BD38A0}"/>
                </a:ext>
              </a:extLst>
            </p:cNvPr>
            <p:cNvSpPr/>
            <p:nvPr/>
          </p:nvSpPr>
          <p:spPr>
            <a:xfrm>
              <a:off x="783871" y="7544418"/>
              <a:ext cx="3226887" cy="1810973"/>
            </a:xfrm>
            <a:prstGeom prst="rect">
              <a:avLst/>
            </a:prstGeom>
          </p:spPr>
          <p:txBody>
            <a:bodyPr wrap="square">
              <a:spAutoFit/>
            </a:bodyPr>
            <a:lstStyle/>
            <a:p>
              <a:pPr algn="ctr"/>
              <a:r>
                <a:rPr lang="en-US" sz="1400" i="1" dirty="0">
                  <a:ea typeface="Lato Light" panose="020F0502020204030203" pitchFamily="34" charset="0"/>
                  <a:cs typeface="Lato Light" panose="020F0502020204030203" pitchFamily="34" charset="0"/>
                </a:rPr>
                <a:t>We have open jobs!</a:t>
              </a:r>
            </a:p>
            <a:p>
              <a:pPr algn="ctr"/>
              <a:r>
                <a:rPr lang="en-US" sz="1400" i="1" dirty="0">
                  <a:ea typeface="Lato Light" panose="020F0502020204030203" pitchFamily="34" charset="0"/>
                  <a:cs typeface="Lato Light" panose="020F0502020204030203" pitchFamily="34" charset="0"/>
                </a:rPr>
                <a:t>Our employees love us! We love our employees!</a:t>
              </a:r>
            </a:p>
            <a:p>
              <a:pPr algn="ctr"/>
              <a:r>
                <a:rPr lang="en-US" sz="1400" i="1" dirty="0">
                  <a:ea typeface="Lato Light" panose="020F0502020204030203" pitchFamily="34" charset="0"/>
                  <a:cs typeface="Lato Light" panose="020F0502020204030203" pitchFamily="34" charset="0"/>
                </a:rPr>
                <a:t>Opportunities await!</a:t>
              </a:r>
            </a:p>
          </p:txBody>
        </p:sp>
        <p:sp>
          <p:nvSpPr>
            <p:cNvPr id="46" name="Rectangle 56">
              <a:extLst>
                <a:ext uri="{FF2B5EF4-FFF2-40B4-BE49-F238E27FC236}">
                  <a16:creationId xmlns:a16="http://schemas.microsoft.com/office/drawing/2014/main" id="{33512D7D-D1DA-4BA9-912B-169AE146E0AB}"/>
                </a:ext>
              </a:extLst>
            </p:cNvPr>
            <p:cNvSpPr/>
            <p:nvPr/>
          </p:nvSpPr>
          <p:spPr>
            <a:xfrm>
              <a:off x="4773109" y="7544418"/>
              <a:ext cx="3226887" cy="993114"/>
            </a:xfrm>
            <a:prstGeom prst="rect">
              <a:avLst/>
            </a:prstGeom>
          </p:spPr>
          <p:txBody>
            <a:bodyPr wrap="square">
              <a:spAutoFit/>
            </a:bodyPr>
            <a:lstStyle/>
            <a:p>
              <a:pPr algn="ctr"/>
              <a:r>
                <a:rPr lang="en-US" sz="1400" i="1" dirty="0">
                  <a:ea typeface="Lato Light" panose="020F0502020204030203" pitchFamily="34" charset="0"/>
                  <a:cs typeface="Lato Light" panose="020F0502020204030203" pitchFamily="34" charset="0"/>
                </a:rPr>
                <a:t>We value you and your time! </a:t>
              </a:r>
            </a:p>
          </p:txBody>
        </p:sp>
        <p:sp>
          <p:nvSpPr>
            <p:cNvPr id="47" name="Rectangle 56">
              <a:extLst>
                <a:ext uri="{FF2B5EF4-FFF2-40B4-BE49-F238E27FC236}">
                  <a16:creationId xmlns:a16="http://schemas.microsoft.com/office/drawing/2014/main" id="{6680B19D-5AA7-4AE4-A9A4-299732315DB6}"/>
                </a:ext>
              </a:extLst>
            </p:cNvPr>
            <p:cNvSpPr/>
            <p:nvPr/>
          </p:nvSpPr>
          <p:spPr>
            <a:xfrm>
              <a:off x="8762107" y="7544418"/>
              <a:ext cx="3226887" cy="1810973"/>
            </a:xfrm>
            <a:prstGeom prst="rect">
              <a:avLst/>
            </a:prstGeom>
          </p:spPr>
          <p:txBody>
            <a:bodyPr wrap="square">
              <a:spAutoFit/>
            </a:bodyPr>
            <a:lstStyle/>
            <a:p>
              <a:pPr algn="ctr"/>
              <a:r>
                <a:rPr lang="en-US" sz="1400" i="1" dirty="0">
                  <a:ea typeface="Lato Light" panose="020F0502020204030203" pitchFamily="34" charset="0"/>
                  <a:cs typeface="Lato Light" panose="020F0502020204030203" pitchFamily="34" charset="0"/>
                </a:rPr>
                <a:t>We want you on our team!</a:t>
              </a:r>
            </a:p>
            <a:p>
              <a:pPr algn="ctr"/>
              <a:r>
                <a:rPr lang="en-US" sz="1400" i="1" dirty="0">
                  <a:ea typeface="Lato Light" panose="020F0502020204030203" pitchFamily="34" charset="0"/>
                  <a:cs typeface="Lato Light" panose="020F0502020204030203" pitchFamily="34" charset="0"/>
                </a:rPr>
                <a:t>There are many perks to working here!</a:t>
              </a:r>
            </a:p>
          </p:txBody>
        </p:sp>
        <p:sp>
          <p:nvSpPr>
            <p:cNvPr id="48" name="Rectangle 56">
              <a:extLst>
                <a:ext uri="{FF2B5EF4-FFF2-40B4-BE49-F238E27FC236}">
                  <a16:creationId xmlns:a16="http://schemas.microsoft.com/office/drawing/2014/main" id="{62EB3FCC-C6B8-4793-92C3-B1BE7969D0E1}"/>
                </a:ext>
              </a:extLst>
            </p:cNvPr>
            <p:cNvSpPr/>
            <p:nvPr/>
          </p:nvSpPr>
          <p:spPr>
            <a:xfrm>
              <a:off x="12751928" y="7544418"/>
              <a:ext cx="3226887" cy="584186"/>
            </a:xfrm>
            <a:prstGeom prst="rect">
              <a:avLst/>
            </a:prstGeom>
          </p:spPr>
          <p:txBody>
            <a:bodyPr wrap="square">
              <a:spAutoFit/>
            </a:bodyPr>
            <a:lstStyle/>
            <a:p>
              <a:pPr algn="ctr"/>
              <a:r>
                <a:rPr lang="en-US" sz="1400" i="1" dirty="0">
                  <a:ea typeface="Lato Light" panose="020F0502020204030203" pitchFamily="34" charset="0"/>
                  <a:cs typeface="Lato Light" panose="020F0502020204030203" pitchFamily="34" charset="0"/>
                </a:rPr>
                <a:t>Welcome to the family!</a:t>
              </a:r>
            </a:p>
          </p:txBody>
        </p:sp>
        <p:sp>
          <p:nvSpPr>
            <p:cNvPr id="49" name="TextBox 75">
              <a:extLst>
                <a:ext uri="{FF2B5EF4-FFF2-40B4-BE49-F238E27FC236}">
                  <a16:creationId xmlns:a16="http://schemas.microsoft.com/office/drawing/2014/main" id="{74539F60-857C-4578-A8A9-097F33B754E5}"/>
                </a:ext>
              </a:extLst>
            </p:cNvPr>
            <p:cNvSpPr txBox="1"/>
            <p:nvPr/>
          </p:nvSpPr>
          <p:spPr>
            <a:xfrm rot="16200000">
              <a:off x="-5726738" y="4941974"/>
              <a:ext cx="3636922" cy="692208"/>
            </a:xfrm>
            <a:prstGeom prst="rect">
              <a:avLst/>
            </a:prstGeom>
            <a:noFill/>
          </p:spPr>
          <p:txBody>
            <a:bodyPr wrap="square" rtlCol="0">
              <a:spAutoFit/>
            </a:bodyPr>
            <a:lstStyle/>
            <a:p>
              <a:pPr algn="ctr"/>
              <a:r>
                <a:rPr lang="en-US" sz="2000" dirty="0">
                  <a:ea typeface="Lato" panose="020F0502020204030203" pitchFamily="34" charset="0"/>
                  <a:cs typeface="Poppins Medium" pitchFamily="2" charset="77"/>
                </a:rPr>
                <a:t>Channel</a:t>
              </a:r>
            </a:p>
          </p:txBody>
        </p:sp>
        <p:sp>
          <p:nvSpPr>
            <p:cNvPr id="50" name="TextBox 75">
              <a:extLst>
                <a:ext uri="{FF2B5EF4-FFF2-40B4-BE49-F238E27FC236}">
                  <a16:creationId xmlns:a16="http://schemas.microsoft.com/office/drawing/2014/main" id="{D35FB34B-5ED0-430C-993F-7A17C742E81B}"/>
                </a:ext>
              </a:extLst>
            </p:cNvPr>
            <p:cNvSpPr txBox="1"/>
            <p:nvPr/>
          </p:nvSpPr>
          <p:spPr>
            <a:xfrm rot="16200000">
              <a:off x="-5726738" y="7964680"/>
              <a:ext cx="3636922" cy="692208"/>
            </a:xfrm>
            <a:prstGeom prst="rect">
              <a:avLst/>
            </a:prstGeom>
            <a:noFill/>
          </p:spPr>
          <p:txBody>
            <a:bodyPr wrap="square" rtlCol="0">
              <a:spAutoFit/>
            </a:bodyPr>
            <a:lstStyle/>
            <a:p>
              <a:pPr algn="ctr"/>
              <a:r>
                <a:rPr lang="en-US" sz="2000" dirty="0">
                  <a:ea typeface="Lato" panose="020F0502020204030203" pitchFamily="34" charset="0"/>
                  <a:cs typeface="Poppins Medium" pitchFamily="2" charset="77"/>
                </a:rPr>
                <a:t>Message</a:t>
              </a:r>
            </a:p>
          </p:txBody>
        </p:sp>
        <p:sp>
          <p:nvSpPr>
            <p:cNvPr id="51" name="Forma libre 11">
              <a:extLst>
                <a:ext uri="{FF2B5EF4-FFF2-40B4-BE49-F238E27FC236}">
                  <a16:creationId xmlns:a16="http://schemas.microsoft.com/office/drawing/2014/main" id="{B82B8A6A-CDC8-46F4-A422-F5FA777BCE0B}"/>
                </a:ext>
              </a:extLst>
            </p:cNvPr>
            <p:cNvSpPr/>
            <p:nvPr/>
          </p:nvSpPr>
          <p:spPr>
            <a:xfrm>
              <a:off x="-276722" y="6246782"/>
              <a:ext cx="1216194" cy="1216192"/>
            </a:xfrm>
            <a:custGeom>
              <a:avLst/>
              <a:gdLst>
                <a:gd name="connsiteX0" fmla="*/ 242148 w 241749"/>
                <a:gd name="connsiteY0" fmla="*/ 121097 h 241749"/>
                <a:gd name="connsiteX1" fmla="*/ 121097 w 241749"/>
                <a:gd name="connsiteY1" fmla="*/ 242148 h 241749"/>
                <a:gd name="connsiteX2" fmla="*/ 46 w 241749"/>
                <a:gd name="connsiteY2" fmla="*/ 121097 h 241749"/>
                <a:gd name="connsiteX3" fmla="*/ 121097 w 241749"/>
                <a:gd name="connsiteY3" fmla="*/ 46 h 241749"/>
                <a:gd name="connsiteX4" fmla="*/ 242148 w 241749"/>
                <a:gd name="connsiteY4" fmla="*/ 121082 h 241749"/>
                <a:gd name="connsiteX5" fmla="*/ 242148 w 241749"/>
                <a:gd name="connsiteY5" fmla="*/ 121097 h 241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749" h="241749">
                  <a:moveTo>
                    <a:pt x="242148" y="121097"/>
                  </a:moveTo>
                  <a:cubicBezTo>
                    <a:pt x="242148" y="187952"/>
                    <a:pt x="187952" y="242148"/>
                    <a:pt x="121097" y="242148"/>
                  </a:cubicBezTo>
                  <a:cubicBezTo>
                    <a:pt x="54243" y="242148"/>
                    <a:pt x="46" y="187952"/>
                    <a:pt x="46" y="121097"/>
                  </a:cubicBezTo>
                  <a:cubicBezTo>
                    <a:pt x="46" y="54243"/>
                    <a:pt x="54243" y="46"/>
                    <a:pt x="121097" y="46"/>
                  </a:cubicBezTo>
                  <a:cubicBezTo>
                    <a:pt x="187948" y="42"/>
                    <a:pt x="242144" y="54232"/>
                    <a:pt x="242148" y="121082"/>
                  </a:cubicBezTo>
                  <a:cubicBezTo>
                    <a:pt x="242148" y="121087"/>
                    <a:pt x="242148" y="121092"/>
                    <a:pt x="242148" y="121097"/>
                  </a:cubicBezTo>
                </a:path>
              </a:pathLst>
            </a:custGeom>
            <a:solidFill>
              <a:schemeClr val="tx2"/>
            </a:solidFill>
            <a:ln w="767" cap="flat">
              <a:noFill/>
              <a:prstDash val="solid"/>
              <a:miter/>
            </a:ln>
          </p:spPr>
          <p:txBody>
            <a:bodyPr rtlCol="0" anchor="ctr"/>
            <a:lstStyle/>
            <a:p>
              <a:endParaRPr lang="es-MX" dirty="0"/>
            </a:p>
          </p:txBody>
        </p:sp>
        <p:sp>
          <p:nvSpPr>
            <p:cNvPr id="54" name="Forma libre 14">
              <a:extLst>
                <a:ext uri="{FF2B5EF4-FFF2-40B4-BE49-F238E27FC236}">
                  <a16:creationId xmlns:a16="http://schemas.microsoft.com/office/drawing/2014/main" id="{770C96C7-3DC5-440C-8F53-30272D1173BF}"/>
                </a:ext>
              </a:extLst>
            </p:cNvPr>
            <p:cNvSpPr/>
            <p:nvPr/>
          </p:nvSpPr>
          <p:spPr>
            <a:xfrm>
              <a:off x="11791907" y="6207005"/>
              <a:ext cx="1216194" cy="1216192"/>
            </a:xfrm>
            <a:custGeom>
              <a:avLst/>
              <a:gdLst>
                <a:gd name="connsiteX0" fmla="*/ 242148 w 241749"/>
                <a:gd name="connsiteY0" fmla="*/ 121097 h 241749"/>
                <a:gd name="connsiteX1" fmla="*/ 121097 w 241749"/>
                <a:gd name="connsiteY1" fmla="*/ 242148 h 241749"/>
                <a:gd name="connsiteX2" fmla="*/ 46 w 241749"/>
                <a:gd name="connsiteY2" fmla="*/ 121097 h 241749"/>
                <a:gd name="connsiteX3" fmla="*/ 121097 w 241749"/>
                <a:gd name="connsiteY3" fmla="*/ 46 h 241749"/>
                <a:gd name="connsiteX4" fmla="*/ 242148 w 241749"/>
                <a:gd name="connsiteY4" fmla="*/ 121082 h 241749"/>
                <a:gd name="connsiteX5" fmla="*/ 242148 w 241749"/>
                <a:gd name="connsiteY5" fmla="*/ 121097 h 241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749" h="241749">
                  <a:moveTo>
                    <a:pt x="242148" y="121097"/>
                  </a:moveTo>
                  <a:cubicBezTo>
                    <a:pt x="242148" y="187952"/>
                    <a:pt x="187952" y="242148"/>
                    <a:pt x="121097" y="242148"/>
                  </a:cubicBezTo>
                  <a:cubicBezTo>
                    <a:pt x="54243" y="242148"/>
                    <a:pt x="46" y="187952"/>
                    <a:pt x="46" y="121097"/>
                  </a:cubicBezTo>
                  <a:cubicBezTo>
                    <a:pt x="46" y="54243"/>
                    <a:pt x="54243" y="46"/>
                    <a:pt x="121097" y="46"/>
                  </a:cubicBezTo>
                  <a:cubicBezTo>
                    <a:pt x="187948" y="42"/>
                    <a:pt x="242144" y="54232"/>
                    <a:pt x="242148" y="121082"/>
                  </a:cubicBezTo>
                  <a:cubicBezTo>
                    <a:pt x="242148" y="121087"/>
                    <a:pt x="242148" y="121092"/>
                    <a:pt x="242148" y="121097"/>
                  </a:cubicBezTo>
                </a:path>
              </a:pathLst>
            </a:custGeom>
            <a:solidFill>
              <a:schemeClr val="tx2"/>
            </a:solidFill>
            <a:ln w="767" cap="flat">
              <a:noFill/>
              <a:prstDash val="solid"/>
              <a:miter/>
            </a:ln>
          </p:spPr>
          <p:txBody>
            <a:bodyPr rtlCol="0" anchor="ctr"/>
            <a:lstStyle/>
            <a:p>
              <a:endParaRPr lang="es-MX" dirty="0"/>
            </a:p>
          </p:txBody>
        </p:sp>
        <p:sp>
          <p:nvSpPr>
            <p:cNvPr id="60" name="Forma libre 12">
              <a:extLst>
                <a:ext uri="{FF2B5EF4-FFF2-40B4-BE49-F238E27FC236}">
                  <a16:creationId xmlns:a16="http://schemas.microsoft.com/office/drawing/2014/main" id="{9F8A2114-0528-45BD-AC8F-77501AD08361}"/>
                </a:ext>
              </a:extLst>
            </p:cNvPr>
            <p:cNvSpPr/>
            <p:nvPr/>
          </p:nvSpPr>
          <p:spPr>
            <a:xfrm>
              <a:off x="3707731" y="6207005"/>
              <a:ext cx="1216194" cy="1216192"/>
            </a:xfrm>
            <a:custGeom>
              <a:avLst/>
              <a:gdLst>
                <a:gd name="connsiteX0" fmla="*/ 242148 w 241749"/>
                <a:gd name="connsiteY0" fmla="*/ 121097 h 241749"/>
                <a:gd name="connsiteX1" fmla="*/ 121097 w 241749"/>
                <a:gd name="connsiteY1" fmla="*/ 242148 h 241749"/>
                <a:gd name="connsiteX2" fmla="*/ 46 w 241749"/>
                <a:gd name="connsiteY2" fmla="*/ 121097 h 241749"/>
                <a:gd name="connsiteX3" fmla="*/ 121097 w 241749"/>
                <a:gd name="connsiteY3" fmla="*/ 46 h 241749"/>
                <a:gd name="connsiteX4" fmla="*/ 242148 w 241749"/>
                <a:gd name="connsiteY4" fmla="*/ 121082 h 241749"/>
                <a:gd name="connsiteX5" fmla="*/ 242148 w 241749"/>
                <a:gd name="connsiteY5" fmla="*/ 121097 h 241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749" h="241749">
                  <a:moveTo>
                    <a:pt x="242148" y="121097"/>
                  </a:moveTo>
                  <a:cubicBezTo>
                    <a:pt x="242148" y="187952"/>
                    <a:pt x="187952" y="242148"/>
                    <a:pt x="121097" y="242148"/>
                  </a:cubicBezTo>
                  <a:cubicBezTo>
                    <a:pt x="54243" y="242148"/>
                    <a:pt x="46" y="187952"/>
                    <a:pt x="46" y="121097"/>
                  </a:cubicBezTo>
                  <a:cubicBezTo>
                    <a:pt x="46" y="54243"/>
                    <a:pt x="54243" y="46"/>
                    <a:pt x="121097" y="46"/>
                  </a:cubicBezTo>
                  <a:cubicBezTo>
                    <a:pt x="187948" y="42"/>
                    <a:pt x="242144" y="54232"/>
                    <a:pt x="242148" y="121082"/>
                  </a:cubicBezTo>
                  <a:cubicBezTo>
                    <a:pt x="242148" y="121087"/>
                    <a:pt x="242148" y="121092"/>
                    <a:pt x="242148" y="121097"/>
                  </a:cubicBezTo>
                </a:path>
              </a:pathLst>
            </a:custGeom>
            <a:solidFill>
              <a:schemeClr val="tx2"/>
            </a:solidFill>
            <a:ln w="767" cap="flat">
              <a:noFill/>
              <a:prstDash val="solid"/>
              <a:miter/>
            </a:ln>
          </p:spPr>
          <p:txBody>
            <a:bodyPr rtlCol="0" anchor="ctr"/>
            <a:lstStyle/>
            <a:p>
              <a:endParaRPr lang="es-MX" dirty="0"/>
            </a:p>
          </p:txBody>
        </p:sp>
        <p:sp>
          <p:nvSpPr>
            <p:cNvPr id="61" name="Gráfico 221">
              <a:extLst>
                <a:ext uri="{FF2B5EF4-FFF2-40B4-BE49-F238E27FC236}">
                  <a16:creationId xmlns:a16="http://schemas.microsoft.com/office/drawing/2014/main" id="{F6818602-EFE5-4116-ACF0-6DCE9B225CAC}"/>
                </a:ext>
              </a:extLst>
            </p:cNvPr>
            <p:cNvSpPr/>
            <p:nvPr/>
          </p:nvSpPr>
          <p:spPr>
            <a:xfrm>
              <a:off x="3961180" y="6542531"/>
              <a:ext cx="666995" cy="524357"/>
            </a:xfrm>
            <a:custGeom>
              <a:avLst/>
              <a:gdLst>
                <a:gd name="connsiteX0" fmla="*/ 561819 w 570828"/>
                <a:gd name="connsiteY0" fmla="*/ 105009 h 475690"/>
                <a:gd name="connsiteX1" fmla="*/ 538278 w 570828"/>
                <a:gd name="connsiteY1" fmla="*/ 99122 h 475690"/>
                <a:gd name="connsiteX2" fmla="*/ 536850 w 570828"/>
                <a:gd name="connsiteY2" fmla="*/ 95614 h 475690"/>
                <a:gd name="connsiteX3" fmla="*/ 549323 w 570828"/>
                <a:gd name="connsiteY3" fmla="*/ 74826 h 475690"/>
                <a:gd name="connsiteX4" fmla="*/ 547535 w 570828"/>
                <a:gd name="connsiteY4" fmla="*/ 60297 h 475690"/>
                <a:gd name="connsiteX5" fmla="*/ 510534 w 570828"/>
                <a:gd name="connsiteY5" fmla="*/ 23297 h 475690"/>
                <a:gd name="connsiteX6" fmla="*/ 496005 w 570828"/>
                <a:gd name="connsiteY6" fmla="*/ 21509 h 475690"/>
                <a:gd name="connsiteX7" fmla="*/ 475217 w 570828"/>
                <a:gd name="connsiteY7" fmla="*/ 33981 h 475690"/>
                <a:gd name="connsiteX8" fmla="*/ 471709 w 570828"/>
                <a:gd name="connsiteY8" fmla="*/ 32553 h 475690"/>
                <a:gd name="connsiteX9" fmla="*/ 465822 w 570828"/>
                <a:gd name="connsiteY9" fmla="*/ 9012 h 475690"/>
                <a:gd name="connsiteX10" fmla="*/ 454289 w 570828"/>
                <a:gd name="connsiteY10" fmla="*/ 0 h 475690"/>
                <a:gd name="connsiteX11" fmla="*/ 401958 w 570828"/>
                <a:gd name="connsiteY11" fmla="*/ 0 h 475690"/>
                <a:gd name="connsiteX12" fmla="*/ 390425 w 570828"/>
                <a:gd name="connsiteY12" fmla="*/ 9012 h 475690"/>
                <a:gd name="connsiteX13" fmla="*/ 384537 w 570828"/>
                <a:gd name="connsiteY13" fmla="*/ 32553 h 475690"/>
                <a:gd name="connsiteX14" fmla="*/ 381030 w 570828"/>
                <a:gd name="connsiteY14" fmla="*/ 33981 h 475690"/>
                <a:gd name="connsiteX15" fmla="*/ 360241 w 570828"/>
                <a:gd name="connsiteY15" fmla="*/ 21509 h 475690"/>
                <a:gd name="connsiteX16" fmla="*/ 345713 w 570828"/>
                <a:gd name="connsiteY16" fmla="*/ 23297 h 475690"/>
                <a:gd name="connsiteX17" fmla="*/ 308713 w 570828"/>
                <a:gd name="connsiteY17" fmla="*/ 60297 h 475690"/>
                <a:gd name="connsiteX18" fmla="*/ 306924 w 570828"/>
                <a:gd name="connsiteY18" fmla="*/ 74826 h 475690"/>
                <a:gd name="connsiteX19" fmla="*/ 319398 w 570828"/>
                <a:gd name="connsiteY19" fmla="*/ 95614 h 475690"/>
                <a:gd name="connsiteX20" fmla="*/ 317970 w 570828"/>
                <a:gd name="connsiteY20" fmla="*/ 99122 h 475690"/>
                <a:gd name="connsiteX21" fmla="*/ 294428 w 570828"/>
                <a:gd name="connsiteY21" fmla="*/ 105009 h 475690"/>
                <a:gd name="connsiteX22" fmla="*/ 285417 w 570828"/>
                <a:gd name="connsiteY22" fmla="*/ 116542 h 475690"/>
                <a:gd name="connsiteX23" fmla="*/ 285417 w 570828"/>
                <a:gd name="connsiteY23" fmla="*/ 168873 h 475690"/>
                <a:gd name="connsiteX24" fmla="*/ 294428 w 570828"/>
                <a:gd name="connsiteY24" fmla="*/ 180406 h 475690"/>
                <a:gd name="connsiteX25" fmla="*/ 317970 w 570828"/>
                <a:gd name="connsiteY25" fmla="*/ 186294 h 475690"/>
                <a:gd name="connsiteX26" fmla="*/ 319398 w 570828"/>
                <a:gd name="connsiteY26" fmla="*/ 189801 h 475690"/>
                <a:gd name="connsiteX27" fmla="*/ 306924 w 570828"/>
                <a:gd name="connsiteY27" fmla="*/ 210590 h 475690"/>
                <a:gd name="connsiteX28" fmla="*/ 306264 w 570828"/>
                <a:gd name="connsiteY28" fmla="*/ 213704 h 475690"/>
                <a:gd name="connsiteX29" fmla="*/ 306088 w 570828"/>
                <a:gd name="connsiteY29" fmla="*/ 213343 h 475690"/>
                <a:gd name="connsiteX30" fmla="*/ 262351 w 570828"/>
                <a:gd name="connsiteY30" fmla="*/ 169606 h 475690"/>
                <a:gd name="connsiteX31" fmla="*/ 247823 w 570828"/>
                <a:gd name="connsiteY31" fmla="*/ 167818 h 475690"/>
                <a:gd name="connsiteX32" fmla="*/ 227326 w 570828"/>
                <a:gd name="connsiteY32" fmla="*/ 180128 h 475690"/>
                <a:gd name="connsiteX33" fmla="*/ 214748 w 570828"/>
                <a:gd name="connsiteY33" fmla="*/ 174902 h 475690"/>
                <a:gd name="connsiteX34" fmla="*/ 208942 w 570828"/>
                <a:gd name="connsiteY34" fmla="*/ 151709 h 475690"/>
                <a:gd name="connsiteX35" fmla="*/ 197409 w 570828"/>
                <a:gd name="connsiteY35" fmla="*/ 142709 h 475690"/>
                <a:gd name="connsiteX36" fmla="*/ 135579 w 570828"/>
                <a:gd name="connsiteY36" fmla="*/ 142709 h 475690"/>
                <a:gd name="connsiteX37" fmla="*/ 124046 w 570828"/>
                <a:gd name="connsiteY37" fmla="*/ 151709 h 475690"/>
                <a:gd name="connsiteX38" fmla="*/ 118240 w 570828"/>
                <a:gd name="connsiteY38" fmla="*/ 174902 h 475690"/>
                <a:gd name="connsiteX39" fmla="*/ 105663 w 570828"/>
                <a:gd name="connsiteY39" fmla="*/ 180128 h 475690"/>
                <a:gd name="connsiteX40" fmla="*/ 85165 w 570828"/>
                <a:gd name="connsiteY40" fmla="*/ 167818 h 475690"/>
                <a:gd name="connsiteX41" fmla="*/ 70637 w 570828"/>
                <a:gd name="connsiteY41" fmla="*/ 169606 h 475690"/>
                <a:gd name="connsiteX42" fmla="*/ 26900 w 570828"/>
                <a:gd name="connsiteY42" fmla="*/ 213343 h 475690"/>
                <a:gd name="connsiteX43" fmla="*/ 25112 w 570828"/>
                <a:gd name="connsiteY43" fmla="*/ 227871 h 475690"/>
                <a:gd name="connsiteX44" fmla="*/ 37423 w 570828"/>
                <a:gd name="connsiteY44" fmla="*/ 248368 h 475690"/>
                <a:gd name="connsiteX45" fmla="*/ 32196 w 570828"/>
                <a:gd name="connsiteY45" fmla="*/ 260946 h 475690"/>
                <a:gd name="connsiteX46" fmla="*/ 9004 w 570828"/>
                <a:gd name="connsiteY46" fmla="*/ 266752 h 475690"/>
                <a:gd name="connsiteX47" fmla="*/ 0 w 570828"/>
                <a:gd name="connsiteY47" fmla="*/ 278285 h 475690"/>
                <a:gd name="connsiteX48" fmla="*/ 0 w 570828"/>
                <a:gd name="connsiteY48" fmla="*/ 340115 h 475690"/>
                <a:gd name="connsiteX49" fmla="*/ 9001 w 570828"/>
                <a:gd name="connsiteY49" fmla="*/ 351648 h 475690"/>
                <a:gd name="connsiteX50" fmla="*/ 32193 w 570828"/>
                <a:gd name="connsiteY50" fmla="*/ 357454 h 475690"/>
                <a:gd name="connsiteX51" fmla="*/ 37420 w 570828"/>
                <a:gd name="connsiteY51" fmla="*/ 370031 h 475690"/>
                <a:gd name="connsiteX52" fmla="*/ 25109 w 570828"/>
                <a:gd name="connsiteY52" fmla="*/ 390529 h 475690"/>
                <a:gd name="connsiteX53" fmla="*/ 26897 w 570828"/>
                <a:gd name="connsiteY53" fmla="*/ 405057 h 475690"/>
                <a:gd name="connsiteX54" fmla="*/ 70634 w 570828"/>
                <a:gd name="connsiteY54" fmla="*/ 448794 h 475690"/>
                <a:gd name="connsiteX55" fmla="*/ 85162 w 570828"/>
                <a:gd name="connsiteY55" fmla="*/ 450582 h 475690"/>
                <a:gd name="connsiteX56" fmla="*/ 105659 w 570828"/>
                <a:gd name="connsiteY56" fmla="*/ 438271 h 475690"/>
                <a:gd name="connsiteX57" fmla="*/ 118237 w 570828"/>
                <a:gd name="connsiteY57" fmla="*/ 443498 h 475690"/>
                <a:gd name="connsiteX58" fmla="*/ 124043 w 570828"/>
                <a:gd name="connsiteY58" fmla="*/ 466690 h 475690"/>
                <a:gd name="connsiteX59" fmla="*/ 135576 w 570828"/>
                <a:gd name="connsiteY59" fmla="*/ 475691 h 475690"/>
                <a:gd name="connsiteX60" fmla="*/ 197406 w 570828"/>
                <a:gd name="connsiteY60" fmla="*/ 475691 h 475690"/>
                <a:gd name="connsiteX61" fmla="*/ 208939 w 570828"/>
                <a:gd name="connsiteY61" fmla="*/ 466690 h 475690"/>
                <a:gd name="connsiteX62" fmla="*/ 214745 w 570828"/>
                <a:gd name="connsiteY62" fmla="*/ 443498 h 475690"/>
                <a:gd name="connsiteX63" fmla="*/ 227322 w 570828"/>
                <a:gd name="connsiteY63" fmla="*/ 438271 h 475690"/>
                <a:gd name="connsiteX64" fmla="*/ 247820 w 570828"/>
                <a:gd name="connsiteY64" fmla="*/ 450582 h 475690"/>
                <a:gd name="connsiteX65" fmla="*/ 262348 w 570828"/>
                <a:gd name="connsiteY65" fmla="*/ 448794 h 475690"/>
                <a:gd name="connsiteX66" fmla="*/ 306085 w 570828"/>
                <a:gd name="connsiteY66" fmla="*/ 405057 h 475690"/>
                <a:gd name="connsiteX67" fmla="*/ 307873 w 570828"/>
                <a:gd name="connsiteY67" fmla="*/ 390529 h 475690"/>
                <a:gd name="connsiteX68" fmla="*/ 295562 w 570828"/>
                <a:gd name="connsiteY68" fmla="*/ 370031 h 475690"/>
                <a:gd name="connsiteX69" fmla="*/ 300789 w 570828"/>
                <a:gd name="connsiteY69" fmla="*/ 357454 h 475690"/>
                <a:gd name="connsiteX70" fmla="*/ 323981 w 570828"/>
                <a:gd name="connsiteY70" fmla="*/ 351648 h 475690"/>
                <a:gd name="connsiteX71" fmla="*/ 332982 w 570828"/>
                <a:gd name="connsiteY71" fmla="*/ 340115 h 475690"/>
                <a:gd name="connsiteX72" fmla="*/ 332982 w 570828"/>
                <a:gd name="connsiteY72" fmla="*/ 278285 h 475690"/>
                <a:gd name="connsiteX73" fmla="*/ 323981 w 570828"/>
                <a:gd name="connsiteY73" fmla="*/ 266752 h 475690"/>
                <a:gd name="connsiteX74" fmla="*/ 300789 w 570828"/>
                <a:gd name="connsiteY74" fmla="*/ 260946 h 475690"/>
                <a:gd name="connsiteX75" fmla="*/ 295562 w 570828"/>
                <a:gd name="connsiteY75" fmla="*/ 248368 h 475690"/>
                <a:gd name="connsiteX76" fmla="*/ 307873 w 570828"/>
                <a:gd name="connsiteY76" fmla="*/ 227871 h 475690"/>
                <a:gd name="connsiteX77" fmla="*/ 308533 w 570828"/>
                <a:gd name="connsiteY77" fmla="*/ 224757 h 475690"/>
                <a:gd name="connsiteX78" fmla="*/ 308709 w 570828"/>
                <a:gd name="connsiteY78" fmla="*/ 225118 h 475690"/>
                <a:gd name="connsiteX79" fmla="*/ 345711 w 570828"/>
                <a:gd name="connsiteY79" fmla="*/ 262120 h 475690"/>
                <a:gd name="connsiteX80" fmla="*/ 360239 w 570828"/>
                <a:gd name="connsiteY80" fmla="*/ 263908 h 475690"/>
                <a:gd name="connsiteX81" fmla="*/ 381027 w 570828"/>
                <a:gd name="connsiteY81" fmla="*/ 251434 h 475690"/>
                <a:gd name="connsiteX82" fmla="*/ 384535 w 570828"/>
                <a:gd name="connsiteY82" fmla="*/ 252863 h 475690"/>
                <a:gd name="connsiteX83" fmla="*/ 390423 w 570828"/>
                <a:gd name="connsiteY83" fmla="*/ 276404 h 475690"/>
                <a:gd name="connsiteX84" fmla="*/ 401955 w 570828"/>
                <a:gd name="connsiteY84" fmla="*/ 285416 h 475690"/>
                <a:gd name="connsiteX85" fmla="*/ 454287 w 570828"/>
                <a:gd name="connsiteY85" fmla="*/ 285416 h 475690"/>
                <a:gd name="connsiteX86" fmla="*/ 465819 w 570828"/>
                <a:gd name="connsiteY86" fmla="*/ 276404 h 475690"/>
                <a:gd name="connsiteX87" fmla="*/ 471707 w 570828"/>
                <a:gd name="connsiteY87" fmla="*/ 252863 h 475690"/>
                <a:gd name="connsiteX88" fmla="*/ 475215 w 570828"/>
                <a:gd name="connsiteY88" fmla="*/ 251434 h 475690"/>
                <a:gd name="connsiteX89" fmla="*/ 496003 w 570828"/>
                <a:gd name="connsiteY89" fmla="*/ 263908 h 475690"/>
                <a:gd name="connsiteX90" fmla="*/ 510531 w 570828"/>
                <a:gd name="connsiteY90" fmla="*/ 262120 h 475690"/>
                <a:gd name="connsiteX91" fmla="*/ 547533 w 570828"/>
                <a:gd name="connsiteY91" fmla="*/ 225118 h 475690"/>
                <a:gd name="connsiteX92" fmla="*/ 549321 w 570828"/>
                <a:gd name="connsiteY92" fmla="*/ 210590 h 475690"/>
                <a:gd name="connsiteX93" fmla="*/ 536848 w 570828"/>
                <a:gd name="connsiteY93" fmla="*/ 189801 h 475690"/>
                <a:gd name="connsiteX94" fmla="*/ 538276 w 570828"/>
                <a:gd name="connsiteY94" fmla="*/ 186294 h 475690"/>
                <a:gd name="connsiteX95" fmla="*/ 561817 w 570828"/>
                <a:gd name="connsiteY95" fmla="*/ 180406 h 475690"/>
                <a:gd name="connsiteX96" fmla="*/ 570829 w 570828"/>
                <a:gd name="connsiteY96" fmla="*/ 168873 h 475690"/>
                <a:gd name="connsiteX97" fmla="*/ 570829 w 570828"/>
                <a:gd name="connsiteY97" fmla="*/ 116542 h 475690"/>
                <a:gd name="connsiteX98" fmla="*/ 561819 w 570828"/>
                <a:gd name="connsiteY98" fmla="*/ 105009 h 475690"/>
                <a:gd name="connsiteX99" fmla="*/ 166492 w 570828"/>
                <a:gd name="connsiteY99" fmla="*/ 380554 h 475690"/>
                <a:gd name="connsiteX100" fmla="*/ 95138 w 570828"/>
                <a:gd name="connsiteY100" fmla="*/ 309200 h 475690"/>
                <a:gd name="connsiteX101" fmla="*/ 166492 w 570828"/>
                <a:gd name="connsiteY101" fmla="*/ 237846 h 475690"/>
                <a:gd name="connsiteX102" fmla="*/ 237846 w 570828"/>
                <a:gd name="connsiteY102" fmla="*/ 309200 h 475690"/>
                <a:gd name="connsiteX103" fmla="*/ 166492 w 570828"/>
                <a:gd name="connsiteY103" fmla="*/ 380554 h 475690"/>
                <a:gd name="connsiteX104" fmla="*/ 428123 w 570828"/>
                <a:gd name="connsiteY104" fmla="*/ 190276 h 475690"/>
                <a:gd name="connsiteX105" fmla="*/ 380554 w 570828"/>
                <a:gd name="connsiteY105" fmla="*/ 142707 h 475690"/>
                <a:gd name="connsiteX106" fmla="*/ 428123 w 570828"/>
                <a:gd name="connsiteY106" fmla="*/ 95138 h 475690"/>
                <a:gd name="connsiteX107" fmla="*/ 475693 w 570828"/>
                <a:gd name="connsiteY107" fmla="*/ 142708 h 475690"/>
                <a:gd name="connsiteX108" fmla="*/ 428123 w 570828"/>
                <a:gd name="connsiteY108" fmla="*/ 190276 h 47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570828" h="475690">
                  <a:moveTo>
                    <a:pt x="561819" y="105009"/>
                  </a:moveTo>
                  <a:lnTo>
                    <a:pt x="538278" y="99122"/>
                  </a:lnTo>
                  <a:cubicBezTo>
                    <a:pt x="537825" y="97937"/>
                    <a:pt x="537337" y="96776"/>
                    <a:pt x="536850" y="95614"/>
                  </a:cubicBezTo>
                  <a:lnTo>
                    <a:pt x="549323" y="74826"/>
                  </a:lnTo>
                  <a:cubicBezTo>
                    <a:pt x="552134" y="70145"/>
                    <a:pt x="551390" y="64153"/>
                    <a:pt x="547535" y="60297"/>
                  </a:cubicBezTo>
                  <a:lnTo>
                    <a:pt x="510534" y="23297"/>
                  </a:lnTo>
                  <a:cubicBezTo>
                    <a:pt x="506666" y="19406"/>
                    <a:pt x="500686" y="18698"/>
                    <a:pt x="496005" y="21509"/>
                  </a:cubicBezTo>
                  <a:lnTo>
                    <a:pt x="475217" y="33981"/>
                  </a:lnTo>
                  <a:cubicBezTo>
                    <a:pt x="474055" y="33482"/>
                    <a:pt x="472882" y="33006"/>
                    <a:pt x="471709" y="32553"/>
                  </a:cubicBezTo>
                  <a:lnTo>
                    <a:pt x="465822" y="9012"/>
                  </a:lnTo>
                  <a:cubicBezTo>
                    <a:pt x="464497" y="3716"/>
                    <a:pt x="459748" y="0"/>
                    <a:pt x="454289" y="0"/>
                  </a:cubicBezTo>
                  <a:lnTo>
                    <a:pt x="401958" y="0"/>
                  </a:lnTo>
                  <a:cubicBezTo>
                    <a:pt x="396499" y="0"/>
                    <a:pt x="391750" y="3716"/>
                    <a:pt x="390425" y="9012"/>
                  </a:cubicBezTo>
                  <a:lnTo>
                    <a:pt x="384537" y="32553"/>
                  </a:lnTo>
                  <a:cubicBezTo>
                    <a:pt x="383364" y="33006"/>
                    <a:pt x="382191" y="33482"/>
                    <a:pt x="381030" y="33981"/>
                  </a:cubicBezTo>
                  <a:lnTo>
                    <a:pt x="360241" y="21509"/>
                  </a:lnTo>
                  <a:cubicBezTo>
                    <a:pt x="355561" y="18721"/>
                    <a:pt x="349568" y="19429"/>
                    <a:pt x="345713" y="23297"/>
                  </a:cubicBezTo>
                  <a:lnTo>
                    <a:pt x="308713" y="60297"/>
                  </a:lnTo>
                  <a:cubicBezTo>
                    <a:pt x="304857" y="64153"/>
                    <a:pt x="304114" y="70145"/>
                    <a:pt x="306924" y="74826"/>
                  </a:cubicBezTo>
                  <a:lnTo>
                    <a:pt x="319398" y="95614"/>
                  </a:lnTo>
                  <a:cubicBezTo>
                    <a:pt x="318909" y="96776"/>
                    <a:pt x="318422" y="97937"/>
                    <a:pt x="317970" y="99122"/>
                  </a:cubicBezTo>
                  <a:lnTo>
                    <a:pt x="294428" y="105009"/>
                  </a:lnTo>
                  <a:cubicBezTo>
                    <a:pt x="289133" y="106334"/>
                    <a:pt x="285417" y="111083"/>
                    <a:pt x="285417" y="116542"/>
                  </a:cubicBezTo>
                  <a:lnTo>
                    <a:pt x="285417" y="168873"/>
                  </a:lnTo>
                  <a:cubicBezTo>
                    <a:pt x="285417" y="174332"/>
                    <a:pt x="289133" y="179082"/>
                    <a:pt x="294428" y="180406"/>
                  </a:cubicBezTo>
                  <a:lnTo>
                    <a:pt x="317970" y="186294"/>
                  </a:lnTo>
                  <a:cubicBezTo>
                    <a:pt x="318422" y="187479"/>
                    <a:pt x="318898" y="188640"/>
                    <a:pt x="319398" y="189801"/>
                  </a:cubicBezTo>
                  <a:lnTo>
                    <a:pt x="306924" y="210590"/>
                  </a:lnTo>
                  <a:cubicBezTo>
                    <a:pt x="306347" y="211552"/>
                    <a:pt x="306545" y="212661"/>
                    <a:pt x="306264" y="213704"/>
                  </a:cubicBezTo>
                  <a:cubicBezTo>
                    <a:pt x="306168" y="213601"/>
                    <a:pt x="306188" y="213443"/>
                    <a:pt x="306088" y="213343"/>
                  </a:cubicBezTo>
                  <a:lnTo>
                    <a:pt x="262351" y="169606"/>
                  </a:lnTo>
                  <a:cubicBezTo>
                    <a:pt x="258484" y="165738"/>
                    <a:pt x="252480" y="165007"/>
                    <a:pt x="247823" y="167818"/>
                  </a:cubicBezTo>
                  <a:lnTo>
                    <a:pt x="227326" y="180128"/>
                  </a:lnTo>
                  <a:cubicBezTo>
                    <a:pt x="223203" y="178177"/>
                    <a:pt x="218998" y="176435"/>
                    <a:pt x="214748" y="174902"/>
                  </a:cubicBezTo>
                  <a:lnTo>
                    <a:pt x="208942" y="151709"/>
                  </a:lnTo>
                  <a:cubicBezTo>
                    <a:pt x="207617" y="146425"/>
                    <a:pt x="202868" y="142709"/>
                    <a:pt x="197409" y="142709"/>
                  </a:cubicBezTo>
                  <a:lnTo>
                    <a:pt x="135579" y="142709"/>
                  </a:lnTo>
                  <a:cubicBezTo>
                    <a:pt x="130120" y="142709"/>
                    <a:pt x="125371" y="146425"/>
                    <a:pt x="124046" y="151709"/>
                  </a:cubicBezTo>
                  <a:lnTo>
                    <a:pt x="118240" y="174902"/>
                  </a:lnTo>
                  <a:cubicBezTo>
                    <a:pt x="113989" y="176435"/>
                    <a:pt x="109786" y="178177"/>
                    <a:pt x="105663" y="180128"/>
                  </a:cubicBezTo>
                  <a:lnTo>
                    <a:pt x="85165" y="167818"/>
                  </a:lnTo>
                  <a:cubicBezTo>
                    <a:pt x="80520" y="165019"/>
                    <a:pt x="74492" y="165738"/>
                    <a:pt x="70637" y="169606"/>
                  </a:cubicBezTo>
                  <a:lnTo>
                    <a:pt x="26900" y="213343"/>
                  </a:lnTo>
                  <a:cubicBezTo>
                    <a:pt x="23045" y="217198"/>
                    <a:pt x="22301" y="223190"/>
                    <a:pt x="25112" y="227871"/>
                  </a:cubicBezTo>
                  <a:lnTo>
                    <a:pt x="37423" y="248368"/>
                  </a:lnTo>
                  <a:cubicBezTo>
                    <a:pt x="35472" y="252491"/>
                    <a:pt x="33729" y="256696"/>
                    <a:pt x="32196" y="260946"/>
                  </a:cubicBezTo>
                  <a:lnTo>
                    <a:pt x="9004" y="266752"/>
                  </a:lnTo>
                  <a:cubicBezTo>
                    <a:pt x="3716" y="268077"/>
                    <a:pt x="0" y="272826"/>
                    <a:pt x="0" y="278285"/>
                  </a:cubicBezTo>
                  <a:lnTo>
                    <a:pt x="0" y="340115"/>
                  </a:lnTo>
                  <a:cubicBezTo>
                    <a:pt x="0" y="345574"/>
                    <a:pt x="3716" y="350323"/>
                    <a:pt x="9001" y="351648"/>
                  </a:cubicBezTo>
                  <a:lnTo>
                    <a:pt x="32193" y="357454"/>
                  </a:lnTo>
                  <a:cubicBezTo>
                    <a:pt x="33726" y="361705"/>
                    <a:pt x="35468" y="365908"/>
                    <a:pt x="37420" y="370031"/>
                  </a:cubicBezTo>
                  <a:lnTo>
                    <a:pt x="25109" y="390529"/>
                  </a:lnTo>
                  <a:cubicBezTo>
                    <a:pt x="22298" y="395209"/>
                    <a:pt x="23042" y="401202"/>
                    <a:pt x="26897" y="405057"/>
                  </a:cubicBezTo>
                  <a:lnTo>
                    <a:pt x="70634" y="448794"/>
                  </a:lnTo>
                  <a:cubicBezTo>
                    <a:pt x="74489" y="452638"/>
                    <a:pt x="80505" y="453358"/>
                    <a:pt x="85162" y="450582"/>
                  </a:cubicBezTo>
                  <a:lnTo>
                    <a:pt x="105659" y="438271"/>
                  </a:lnTo>
                  <a:cubicBezTo>
                    <a:pt x="109782" y="440222"/>
                    <a:pt x="113987" y="441965"/>
                    <a:pt x="118237" y="443498"/>
                  </a:cubicBezTo>
                  <a:lnTo>
                    <a:pt x="124043" y="466690"/>
                  </a:lnTo>
                  <a:cubicBezTo>
                    <a:pt x="125368" y="471975"/>
                    <a:pt x="130117" y="475691"/>
                    <a:pt x="135576" y="475691"/>
                  </a:cubicBezTo>
                  <a:lnTo>
                    <a:pt x="197406" y="475691"/>
                  </a:lnTo>
                  <a:cubicBezTo>
                    <a:pt x="202865" y="475691"/>
                    <a:pt x="207614" y="471975"/>
                    <a:pt x="208939" y="466690"/>
                  </a:cubicBezTo>
                  <a:lnTo>
                    <a:pt x="214745" y="443498"/>
                  </a:lnTo>
                  <a:cubicBezTo>
                    <a:pt x="218996" y="441965"/>
                    <a:pt x="223199" y="440222"/>
                    <a:pt x="227322" y="438271"/>
                  </a:cubicBezTo>
                  <a:lnTo>
                    <a:pt x="247820" y="450582"/>
                  </a:lnTo>
                  <a:cubicBezTo>
                    <a:pt x="252489" y="453369"/>
                    <a:pt x="258504" y="452638"/>
                    <a:pt x="262348" y="448794"/>
                  </a:cubicBezTo>
                  <a:lnTo>
                    <a:pt x="306085" y="405057"/>
                  </a:lnTo>
                  <a:cubicBezTo>
                    <a:pt x="309940" y="401202"/>
                    <a:pt x="310684" y="395209"/>
                    <a:pt x="307873" y="390529"/>
                  </a:cubicBezTo>
                  <a:lnTo>
                    <a:pt x="295562" y="370031"/>
                  </a:lnTo>
                  <a:cubicBezTo>
                    <a:pt x="297513" y="365908"/>
                    <a:pt x="299256" y="361704"/>
                    <a:pt x="300789" y="357454"/>
                  </a:cubicBezTo>
                  <a:lnTo>
                    <a:pt x="323981" y="351648"/>
                  </a:lnTo>
                  <a:cubicBezTo>
                    <a:pt x="329266" y="350323"/>
                    <a:pt x="332982" y="345574"/>
                    <a:pt x="332982" y="340115"/>
                  </a:cubicBezTo>
                  <a:lnTo>
                    <a:pt x="332982" y="278285"/>
                  </a:lnTo>
                  <a:cubicBezTo>
                    <a:pt x="332982" y="272826"/>
                    <a:pt x="329266" y="268077"/>
                    <a:pt x="323981" y="266752"/>
                  </a:cubicBezTo>
                  <a:lnTo>
                    <a:pt x="300789" y="260946"/>
                  </a:lnTo>
                  <a:cubicBezTo>
                    <a:pt x="299256" y="256694"/>
                    <a:pt x="297513" y="252491"/>
                    <a:pt x="295562" y="248368"/>
                  </a:cubicBezTo>
                  <a:lnTo>
                    <a:pt x="307873" y="227871"/>
                  </a:lnTo>
                  <a:cubicBezTo>
                    <a:pt x="308451" y="226909"/>
                    <a:pt x="308252" y="225799"/>
                    <a:pt x="308533" y="224757"/>
                  </a:cubicBezTo>
                  <a:cubicBezTo>
                    <a:pt x="308629" y="224859"/>
                    <a:pt x="308609" y="225018"/>
                    <a:pt x="308709" y="225118"/>
                  </a:cubicBezTo>
                  <a:lnTo>
                    <a:pt x="345711" y="262120"/>
                  </a:lnTo>
                  <a:cubicBezTo>
                    <a:pt x="349566" y="265987"/>
                    <a:pt x="355547" y="266684"/>
                    <a:pt x="360239" y="263908"/>
                  </a:cubicBezTo>
                  <a:lnTo>
                    <a:pt x="381027" y="251434"/>
                  </a:lnTo>
                  <a:cubicBezTo>
                    <a:pt x="382189" y="251934"/>
                    <a:pt x="383350" y="252410"/>
                    <a:pt x="384535" y="252863"/>
                  </a:cubicBezTo>
                  <a:lnTo>
                    <a:pt x="390423" y="276404"/>
                  </a:lnTo>
                  <a:cubicBezTo>
                    <a:pt x="391747" y="281700"/>
                    <a:pt x="396497" y="285416"/>
                    <a:pt x="401955" y="285416"/>
                  </a:cubicBezTo>
                  <a:lnTo>
                    <a:pt x="454287" y="285416"/>
                  </a:lnTo>
                  <a:cubicBezTo>
                    <a:pt x="459745" y="285416"/>
                    <a:pt x="464495" y="281700"/>
                    <a:pt x="465819" y="276404"/>
                  </a:cubicBezTo>
                  <a:lnTo>
                    <a:pt x="471707" y="252863"/>
                  </a:lnTo>
                  <a:cubicBezTo>
                    <a:pt x="472892" y="252410"/>
                    <a:pt x="474053" y="251934"/>
                    <a:pt x="475215" y="251434"/>
                  </a:cubicBezTo>
                  <a:lnTo>
                    <a:pt x="496003" y="263908"/>
                  </a:lnTo>
                  <a:cubicBezTo>
                    <a:pt x="500695" y="266695"/>
                    <a:pt x="506687" y="265964"/>
                    <a:pt x="510531" y="262120"/>
                  </a:cubicBezTo>
                  <a:lnTo>
                    <a:pt x="547533" y="225118"/>
                  </a:lnTo>
                  <a:cubicBezTo>
                    <a:pt x="551388" y="221263"/>
                    <a:pt x="552132" y="215270"/>
                    <a:pt x="549321" y="210590"/>
                  </a:cubicBezTo>
                  <a:lnTo>
                    <a:pt x="536848" y="189801"/>
                  </a:lnTo>
                  <a:cubicBezTo>
                    <a:pt x="537347" y="188640"/>
                    <a:pt x="537823" y="187479"/>
                    <a:pt x="538276" y="186294"/>
                  </a:cubicBezTo>
                  <a:lnTo>
                    <a:pt x="561817" y="180406"/>
                  </a:lnTo>
                  <a:cubicBezTo>
                    <a:pt x="567113" y="179082"/>
                    <a:pt x="570829" y="174332"/>
                    <a:pt x="570829" y="168873"/>
                  </a:cubicBezTo>
                  <a:lnTo>
                    <a:pt x="570829" y="116542"/>
                  </a:lnTo>
                  <a:cubicBezTo>
                    <a:pt x="570831" y="111083"/>
                    <a:pt x="567115" y="106334"/>
                    <a:pt x="561819" y="105009"/>
                  </a:cubicBezTo>
                  <a:close/>
                  <a:moveTo>
                    <a:pt x="166492" y="380554"/>
                  </a:moveTo>
                  <a:cubicBezTo>
                    <a:pt x="127145" y="380554"/>
                    <a:pt x="95138" y="348547"/>
                    <a:pt x="95138" y="309200"/>
                  </a:cubicBezTo>
                  <a:cubicBezTo>
                    <a:pt x="95138" y="269853"/>
                    <a:pt x="127145" y="237846"/>
                    <a:pt x="166492" y="237846"/>
                  </a:cubicBezTo>
                  <a:cubicBezTo>
                    <a:pt x="205839" y="237846"/>
                    <a:pt x="237846" y="269853"/>
                    <a:pt x="237846" y="309200"/>
                  </a:cubicBezTo>
                  <a:cubicBezTo>
                    <a:pt x="237846" y="348547"/>
                    <a:pt x="205839" y="380554"/>
                    <a:pt x="166492" y="380554"/>
                  </a:cubicBezTo>
                  <a:close/>
                  <a:moveTo>
                    <a:pt x="428123" y="190276"/>
                  </a:moveTo>
                  <a:cubicBezTo>
                    <a:pt x="401888" y="190276"/>
                    <a:pt x="380554" y="168943"/>
                    <a:pt x="380554" y="142707"/>
                  </a:cubicBezTo>
                  <a:cubicBezTo>
                    <a:pt x="380554" y="116471"/>
                    <a:pt x="401888" y="95138"/>
                    <a:pt x="428123" y="95138"/>
                  </a:cubicBezTo>
                  <a:cubicBezTo>
                    <a:pt x="454358" y="95138"/>
                    <a:pt x="475693" y="116472"/>
                    <a:pt x="475693" y="142708"/>
                  </a:cubicBezTo>
                  <a:cubicBezTo>
                    <a:pt x="475693" y="168944"/>
                    <a:pt x="454358" y="190276"/>
                    <a:pt x="428123" y="190276"/>
                  </a:cubicBezTo>
                  <a:close/>
                </a:path>
              </a:pathLst>
            </a:custGeom>
            <a:solidFill>
              <a:schemeClr val="bg1"/>
            </a:solidFill>
            <a:ln w="1098" cap="flat">
              <a:noFill/>
              <a:prstDash val="solid"/>
              <a:miter/>
            </a:ln>
          </p:spPr>
          <p:txBody>
            <a:bodyPr rtlCol="0" anchor="ctr"/>
            <a:lstStyle/>
            <a:p>
              <a:endParaRPr lang="es-MX" dirty="0"/>
            </a:p>
          </p:txBody>
        </p:sp>
        <p:sp>
          <p:nvSpPr>
            <p:cNvPr id="62" name="Forma libre 13">
              <a:extLst>
                <a:ext uri="{FF2B5EF4-FFF2-40B4-BE49-F238E27FC236}">
                  <a16:creationId xmlns:a16="http://schemas.microsoft.com/office/drawing/2014/main" id="{E6BB6A95-3244-42F8-9F6B-A6463A16354F}"/>
                </a:ext>
              </a:extLst>
            </p:cNvPr>
            <p:cNvSpPr/>
            <p:nvPr/>
          </p:nvSpPr>
          <p:spPr>
            <a:xfrm>
              <a:off x="7699879" y="6207005"/>
              <a:ext cx="1216194" cy="1216192"/>
            </a:xfrm>
            <a:custGeom>
              <a:avLst/>
              <a:gdLst>
                <a:gd name="connsiteX0" fmla="*/ 242148 w 241749"/>
                <a:gd name="connsiteY0" fmla="*/ 121097 h 241749"/>
                <a:gd name="connsiteX1" fmla="*/ 121097 w 241749"/>
                <a:gd name="connsiteY1" fmla="*/ 242148 h 241749"/>
                <a:gd name="connsiteX2" fmla="*/ 46 w 241749"/>
                <a:gd name="connsiteY2" fmla="*/ 121097 h 241749"/>
                <a:gd name="connsiteX3" fmla="*/ 121097 w 241749"/>
                <a:gd name="connsiteY3" fmla="*/ 46 h 241749"/>
                <a:gd name="connsiteX4" fmla="*/ 242148 w 241749"/>
                <a:gd name="connsiteY4" fmla="*/ 121082 h 241749"/>
                <a:gd name="connsiteX5" fmla="*/ 242148 w 241749"/>
                <a:gd name="connsiteY5" fmla="*/ 121097 h 241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749" h="241749">
                  <a:moveTo>
                    <a:pt x="242148" y="121097"/>
                  </a:moveTo>
                  <a:cubicBezTo>
                    <a:pt x="242148" y="187952"/>
                    <a:pt x="187952" y="242148"/>
                    <a:pt x="121097" y="242148"/>
                  </a:cubicBezTo>
                  <a:cubicBezTo>
                    <a:pt x="54243" y="242148"/>
                    <a:pt x="46" y="187952"/>
                    <a:pt x="46" y="121097"/>
                  </a:cubicBezTo>
                  <a:cubicBezTo>
                    <a:pt x="46" y="54243"/>
                    <a:pt x="54243" y="46"/>
                    <a:pt x="121097" y="46"/>
                  </a:cubicBezTo>
                  <a:cubicBezTo>
                    <a:pt x="187948" y="42"/>
                    <a:pt x="242144" y="54232"/>
                    <a:pt x="242148" y="121082"/>
                  </a:cubicBezTo>
                  <a:cubicBezTo>
                    <a:pt x="242148" y="121087"/>
                    <a:pt x="242148" y="121092"/>
                    <a:pt x="242148" y="121097"/>
                  </a:cubicBezTo>
                </a:path>
              </a:pathLst>
            </a:custGeom>
            <a:solidFill>
              <a:schemeClr val="tx2"/>
            </a:solidFill>
            <a:ln w="767" cap="flat">
              <a:noFill/>
              <a:prstDash val="solid"/>
              <a:miter/>
            </a:ln>
          </p:spPr>
          <p:txBody>
            <a:bodyPr rtlCol="0" anchor="ctr"/>
            <a:lstStyle/>
            <a:p>
              <a:endParaRPr lang="es-MX" dirty="0"/>
            </a:p>
          </p:txBody>
        </p:sp>
        <p:grpSp>
          <p:nvGrpSpPr>
            <p:cNvPr id="63" name="Gráfico 22">
              <a:extLst>
                <a:ext uri="{FF2B5EF4-FFF2-40B4-BE49-F238E27FC236}">
                  <a16:creationId xmlns:a16="http://schemas.microsoft.com/office/drawing/2014/main" id="{F6D6FE02-8A89-4F4B-801F-F4A76FD96E41}"/>
                </a:ext>
              </a:extLst>
            </p:cNvPr>
            <p:cNvGrpSpPr/>
            <p:nvPr/>
          </p:nvGrpSpPr>
          <p:grpSpPr>
            <a:xfrm>
              <a:off x="8056514" y="6541343"/>
              <a:ext cx="501732" cy="501730"/>
              <a:chOff x="8610000" y="1514163"/>
              <a:chExt cx="597977" cy="597977"/>
            </a:xfrm>
            <a:solidFill>
              <a:schemeClr val="bg1"/>
            </a:solidFill>
          </p:grpSpPr>
          <p:sp>
            <p:nvSpPr>
              <p:cNvPr id="64" name="Forma libre 340">
                <a:extLst>
                  <a:ext uri="{FF2B5EF4-FFF2-40B4-BE49-F238E27FC236}">
                    <a16:creationId xmlns:a16="http://schemas.microsoft.com/office/drawing/2014/main" id="{44E5DBEB-8292-407F-BB79-F67985779134}"/>
                  </a:ext>
                </a:extLst>
              </p:cNvPr>
              <p:cNvSpPr/>
              <p:nvPr/>
            </p:nvSpPr>
            <p:spPr>
              <a:xfrm>
                <a:off x="8840245" y="1513207"/>
                <a:ext cx="137700" cy="137700"/>
              </a:xfrm>
              <a:custGeom>
                <a:avLst/>
                <a:gdLst>
                  <a:gd name="connsiteX0" fmla="*/ 136956 w 137700"/>
                  <a:gd name="connsiteY0" fmla="*/ 68956 h 137700"/>
                  <a:gd name="connsiteX1" fmla="*/ 68956 w 137700"/>
                  <a:gd name="connsiteY1" fmla="*/ 136956 h 137700"/>
                  <a:gd name="connsiteX2" fmla="*/ 956 w 137700"/>
                  <a:gd name="connsiteY2" fmla="*/ 68956 h 137700"/>
                  <a:gd name="connsiteX3" fmla="*/ 68956 w 137700"/>
                  <a:gd name="connsiteY3" fmla="*/ 956 h 137700"/>
                  <a:gd name="connsiteX4" fmla="*/ 136956 w 137700"/>
                  <a:gd name="connsiteY4" fmla="*/ 68956 h 13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00" h="137700">
                    <a:moveTo>
                      <a:pt x="136956" y="68956"/>
                    </a:moveTo>
                    <a:cubicBezTo>
                      <a:pt x="136956" y="106511"/>
                      <a:pt x="106511" y="136956"/>
                      <a:pt x="68956" y="136956"/>
                    </a:cubicBezTo>
                    <a:cubicBezTo>
                      <a:pt x="31401" y="136956"/>
                      <a:pt x="956" y="106511"/>
                      <a:pt x="956" y="68956"/>
                    </a:cubicBezTo>
                    <a:cubicBezTo>
                      <a:pt x="956" y="31401"/>
                      <a:pt x="31401" y="956"/>
                      <a:pt x="68956" y="956"/>
                    </a:cubicBezTo>
                    <a:cubicBezTo>
                      <a:pt x="106511" y="956"/>
                      <a:pt x="136956" y="31401"/>
                      <a:pt x="136956" y="68956"/>
                    </a:cubicBezTo>
                    <a:close/>
                  </a:path>
                </a:pathLst>
              </a:custGeom>
              <a:grpFill/>
              <a:ln w="9525" cap="flat">
                <a:noFill/>
                <a:prstDash val="solid"/>
                <a:miter/>
              </a:ln>
            </p:spPr>
            <p:txBody>
              <a:bodyPr rtlCol="0" anchor="ctr"/>
              <a:lstStyle/>
              <a:p>
                <a:endParaRPr lang="es-MX" dirty="0"/>
              </a:p>
            </p:txBody>
          </p:sp>
          <p:sp>
            <p:nvSpPr>
              <p:cNvPr id="65" name="Forma libre 341">
                <a:extLst>
                  <a:ext uri="{FF2B5EF4-FFF2-40B4-BE49-F238E27FC236}">
                    <a16:creationId xmlns:a16="http://schemas.microsoft.com/office/drawing/2014/main" id="{E5530497-101B-4F45-91CD-7BF07AA31E17}"/>
                  </a:ext>
                </a:extLst>
              </p:cNvPr>
              <p:cNvSpPr/>
              <p:nvPr/>
            </p:nvSpPr>
            <p:spPr>
              <a:xfrm>
                <a:off x="8785845" y="1662807"/>
                <a:ext cx="246076" cy="123675"/>
              </a:xfrm>
              <a:custGeom>
                <a:avLst/>
                <a:gdLst>
                  <a:gd name="connsiteX0" fmla="*/ 30095 w 246075"/>
                  <a:gd name="connsiteY0" fmla="*/ 123357 h 123675"/>
                  <a:gd name="connsiteX1" fmla="*/ 216618 w 246075"/>
                  <a:gd name="connsiteY1" fmla="*/ 123357 h 123675"/>
                  <a:gd name="connsiteX2" fmla="*/ 245757 w 246075"/>
                  <a:gd name="connsiteY2" fmla="*/ 91906 h 123675"/>
                  <a:gd name="connsiteX3" fmla="*/ 245757 w 246075"/>
                  <a:gd name="connsiteY3" fmla="*/ 83194 h 123675"/>
                  <a:gd name="connsiteX4" fmla="*/ 216378 w 246075"/>
                  <a:gd name="connsiteY4" fmla="*/ 29019 h 123675"/>
                  <a:gd name="connsiteX5" fmla="*/ 123357 w 246075"/>
                  <a:gd name="connsiteY5" fmla="*/ 956 h 123675"/>
                  <a:gd name="connsiteX6" fmla="*/ 30335 w 246075"/>
                  <a:gd name="connsiteY6" fmla="*/ 29019 h 123675"/>
                  <a:gd name="connsiteX7" fmla="*/ 956 w 246075"/>
                  <a:gd name="connsiteY7" fmla="*/ 83194 h 123675"/>
                  <a:gd name="connsiteX8" fmla="*/ 956 w 246075"/>
                  <a:gd name="connsiteY8" fmla="*/ 91906 h 123675"/>
                  <a:gd name="connsiteX9" fmla="*/ 30095 w 246075"/>
                  <a:gd name="connsiteY9" fmla="*/ 123357 h 1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075" h="123675">
                    <a:moveTo>
                      <a:pt x="30095" y="123357"/>
                    </a:moveTo>
                    <a:lnTo>
                      <a:pt x="216618" y="123357"/>
                    </a:lnTo>
                    <a:cubicBezTo>
                      <a:pt x="232688" y="123357"/>
                      <a:pt x="245757" y="109251"/>
                      <a:pt x="245757" y="91906"/>
                    </a:cubicBezTo>
                    <a:lnTo>
                      <a:pt x="245757" y="83194"/>
                    </a:lnTo>
                    <a:cubicBezTo>
                      <a:pt x="245757" y="60470"/>
                      <a:pt x="234508" y="39711"/>
                      <a:pt x="216378" y="29019"/>
                    </a:cubicBezTo>
                    <a:cubicBezTo>
                      <a:pt x="194664" y="16215"/>
                      <a:pt x="160903" y="956"/>
                      <a:pt x="123357" y="956"/>
                    </a:cubicBezTo>
                    <a:cubicBezTo>
                      <a:pt x="85810" y="956"/>
                      <a:pt x="52049" y="16217"/>
                      <a:pt x="30335" y="29019"/>
                    </a:cubicBezTo>
                    <a:cubicBezTo>
                      <a:pt x="12206" y="39710"/>
                      <a:pt x="956" y="60470"/>
                      <a:pt x="956" y="83194"/>
                    </a:cubicBezTo>
                    <a:lnTo>
                      <a:pt x="956" y="91906"/>
                    </a:lnTo>
                    <a:cubicBezTo>
                      <a:pt x="956" y="109253"/>
                      <a:pt x="14025" y="123357"/>
                      <a:pt x="30095" y="123357"/>
                    </a:cubicBezTo>
                    <a:close/>
                  </a:path>
                </a:pathLst>
              </a:custGeom>
              <a:grpFill/>
              <a:ln w="9525" cap="flat">
                <a:noFill/>
                <a:prstDash val="solid"/>
                <a:miter/>
              </a:ln>
            </p:spPr>
            <p:txBody>
              <a:bodyPr rtlCol="0" anchor="ctr"/>
              <a:lstStyle/>
              <a:p>
                <a:endParaRPr lang="es-MX" dirty="0"/>
              </a:p>
            </p:txBody>
          </p:sp>
          <p:sp>
            <p:nvSpPr>
              <p:cNvPr id="66" name="Forma libre 342">
                <a:extLst>
                  <a:ext uri="{FF2B5EF4-FFF2-40B4-BE49-F238E27FC236}">
                    <a16:creationId xmlns:a16="http://schemas.microsoft.com/office/drawing/2014/main" id="{F6DF1840-DA25-4C81-ADED-1CD77FC806B6}"/>
                  </a:ext>
                </a:extLst>
              </p:cNvPr>
              <p:cNvSpPr/>
              <p:nvPr/>
            </p:nvSpPr>
            <p:spPr>
              <a:xfrm>
                <a:off x="8663444" y="1839608"/>
                <a:ext cx="137700" cy="137700"/>
              </a:xfrm>
              <a:custGeom>
                <a:avLst/>
                <a:gdLst>
                  <a:gd name="connsiteX0" fmla="*/ 136956 w 137700"/>
                  <a:gd name="connsiteY0" fmla="*/ 68956 h 137700"/>
                  <a:gd name="connsiteX1" fmla="*/ 68956 w 137700"/>
                  <a:gd name="connsiteY1" fmla="*/ 136956 h 137700"/>
                  <a:gd name="connsiteX2" fmla="*/ 956 w 137700"/>
                  <a:gd name="connsiteY2" fmla="*/ 68956 h 137700"/>
                  <a:gd name="connsiteX3" fmla="*/ 68956 w 137700"/>
                  <a:gd name="connsiteY3" fmla="*/ 956 h 137700"/>
                  <a:gd name="connsiteX4" fmla="*/ 136956 w 137700"/>
                  <a:gd name="connsiteY4" fmla="*/ 68956 h 13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00" h="137700">
                    <a:moveTo>
                      <a:pt x="136956" y="68956"/>
                    </a:moveTo>
                    <a:cubicBezTo>
                      <a:pt x="136956" y="106511"/>
                      <a:pt x="106511" y="136956"/>
                      <a:pt x="68956" y="136956"/>
                    </a:cubicBezTo>
                    <a:cubicBezTo>
                      <a:pt x="31401" y="136956"/>
                      <a:pt x="956" y="106511"/>
                      <a:pt x="956" y="68956"/>
                    </a:cubicBezTo>
                    <a:cubicBezTo>
                      <a:pt x="956" y="31401"/>
                      <a:pt x="31401" y="956"/>
                      <a:pt x="68956" y="956"/>
                    </a:cubicBezTo>
                    <a:cubicBezTo>
                      <a:pt x="106511" y="956"/>
                      <a:pt x="136956" y="31401"/>
                      <a:pt x="136956" y="68956"/>
                    </a:cubicBezTo>
                    <a:close/>
                  </a:path>
                </a:pathLst>
              </a:custGeom>
              <a:grpFill/>
              <a:ln w="9525" cap="flat">
                <a:noFill/>
                <a:prstDash val="solid"/>
                <a:miter/>
              </a:ln>
            </p:spPr>
            <p:txBody>
              <a:bodyPr rtlCol="0" anchor="ctr"/>
              <a:lstStyle/>
              <a:p>
                <a:endParaRPr lang="es-MX" dirty="0"/>
              </a:p>
            </p:txBody>
          </p:sp>
          <p:sp>
            <p:nvSpPr>
              <p:cNvPr id="67" name="Forma libre 343">
                <a:extLst>
                  <a:ext uri="{FF2B5EF4-FFF2-40B4-BE49-F238E27FC236}">
                    <a16:creationId xmlns:a16="http://schemas.microsoft.com/office/drawing/2014/main" id="{66A60B46-2B73-42A8-AE47-63A513916E6A}"/>
                  </a:ext>
                </a:extLst>
              </p:cNvPr>
              <p:cNvSpPr/>
              <p:nvPr/>
            </p:nvSpPr>
            <p:spPr>
              <a:xfrm>
                <a:off x="8609044" y="1989209"/>
                <a:ext cx="246076" cy="123675"/>
              </a:xfrm>
              <a:custGeom>
                <a:avLst/>
                <a:gdLst>
                  <a:gd name="connsiteX0" fmla="*/ 216378 w 246075"/>
                  <a:gd name="connsiteY0" fmla="*/ 29019 h 123675"/>
                  <a:gd name="connsiteX1" fmla="*/ 123357 w 246075"/>
                  <a:gd name="connsiteY1" fmla="*/ 956 h 123675"/>
                  <a:gd name="connsiteX2" fmla="*/ 30335 w 246075"/>
                  <a:gd name="connsiteY2" fmla="*/ 29019 h 123675"/>
                  <a:gd name="connsiteX3" fmla="*/ 956 w 246075"/>
                  <a:gd name="connsiteY3" fmla="*/ 83193 h 123675"/>
                  <a:gd name="connsiteX4" fmla="*/ 956 w 246075"/>
                  <a:gd name="connsiteY4" fmla="*/ 91905 h 123675"/>
                  <a:gd name="connsiteX5" fmla="*/ 30095 w 246075"/>
                  <a:gd name="connsiteY5" fmla="*/ 123355 h 123675"/>
                  <a:gd name="connsiteX6" fmla="*/ 216618 w 246075"/>
                  <a:gd name="connsiteY6" fmla="*/ 123355 h 123675"/>
                  <a:gd name="connsiteX7" fmla="*/ 245757 w 246075"/>
                  <a:gd name="connsiteY7" fmla="*/ 91905 h 123675"/>
                  <a:gd name="connsiteX8" fmla="*/ 245757 w 246075"/>
                  <a:gd name="connsiteY8" fmla="*/ 83193 h 123675"/>
                  <a:gd name="connsiteX9" fmla="*/ 216378 w 246075"/>
                  <a:gd name="connsiteY9" fmla="*/ 29019 h 1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075" h="123675">
                    <a:moveTo>
                      <a:pt x="216378" y="29019"/>
                    </a:moveTo>
                    <a:cubicBezTo>
                      <a:pt x="194664" y="16215"/>
                      <a:pt x="160903" y="956"/>
                      <a:pt x="123357" y="956"/>
                    </a:cubicBezTo>
                    <a:cubicBezTo>
                      <a:pt x="85810" y="956"/>
                      <a:pt x="52050" y="16217"/>
                      <a:pt x="30335" y="29019"/>
                    </a:cubicBezTo>
                    <a:cubicBezTo>
                      <a:pt x="12206" y="39710"/>
                      <a:pt x="956" y="60468"/>
                      <a:pt x="956" y="83193"/>
                    </a:cubicBezTo>
                    <a:lnTo>
                      <a:pt x="956" y="91905"/>
                    </a:lnTo>
                    <a:cubicBezTo>
                      <a:pt x="956" y="109250"/>
                      <a:pt x="14025" y="123355"/>
                      <a:pt x="30095" y="123355"/>
                    </a:cubicBezTo>
                    <a:lnTo>
                      <a:pt x="216618" y="123355"/>
                    </a:lnTo>
                    <a:cubicBezTo>
                      <a:pt x="232688" y="123355"/>
                      <a:pt x="245757" y="109250"/>
                      <a:pt x="245757" y="91905"/>
                    </a:cubicBezTo>
                    <a:lnTo>
                      <a:pt x="245757" y="83193"/>
                    </a:lnTo>
                    <a:cubicBezTo>
                      <a:pt x="245757" y="60468"/>
                      <a:pt x="234508" y="39710"/>
                      <a:pt x="216378" y="29019"/>
                    </a:cubicBezTo>
                    <a:close/>
                  </a:path>
                </a:pathLst>
              </a:custGeom>
              <a:grpFill/>
              <a:ln w="9525" cap="flat">
                <a:noFill/>
                <a:prstDash val="solid"/>
                <a:miter/>
              </a:ln>
            </p:spPr>
            <p:txBody>
              <a:bodyPr rtlCol="0" anchor="ctr"/>
              <a:lstStyle/>
              <a:p>
                <a:endParaRPr lang="es-MX" dirty="0"/>
              </a:p>
            </p:txBody>
          </p:sp>
          <p:sp>
            <p:nvSpPr>
              <p:cNvPr id="68" name="Forma libre 344">
                <a:extLst>
                  <a:ext uri="{FF2B5EF4-FFF2-40B4-BE49-F238E27FC236}">
                    <a16:creationId xmlns:a16="http://schemas.microsoft.com/office/drawing/2014/main" id="{4A2670BE-9821-478F-9B32-5E97619863D8}"/>
                  </a:ext>
                </a:extLst>
              </p:cNvPr>
              <p:cNvSpPr/>
              <p:nvPr/>
            </p:nvSpPr>
            <p:spPr>
              <a:xfrm>
                <a:off x="9017045" y="1839608"/>
                <a:ext cx="137700" cy="137700"/>
              </a:xfrm>
              <a:custGeom>
                <a:avLst/>
                <a:gdLst>
                  <a:gd name="connsiteX0" fmla="*/ 136956 w 137700"/>
                  <a:gd name="connsiteY0" fmla="*/ 68956 h 137700"/>
                  <a:gd name="connsiteX1" fmla="*/ 68956 w 137700"/>
                  <a:gd name="connsiteY1" fmla="*/ 136956 h 137700"/>
                  <a:gd name="connsiteX2" fmla="*/ 956 w 137700"/>
                  <a:gd name="connsiteY2" fmla="*/ 68956 h 137700"/>
                  <a:gd name="connsiteX3" fmla="*/ 68956 w 137700"/>
                  <a:gd name="connsiteY3" fmla="*/ 956 h 137700"/>
                  <a:gd name="connsiteX4" fmla="*/ 136956 w 137700"/>
                  <a:gd name="connsiteY4" fmla="*/ 68956 h 13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00" h="137700">
                    <a:moveTo>
                      <a:pt x="136956" y="68956"/>
                    </a:moveTo>
                    <a:cubicBezTo>
                      <a:pt x="136956" y="106511"/>
                      <a:pt x="106511" y="136956"/>
                      <a:pt x="68956" y="136956"/>
                    </a:cubicBezTo>
                    <a:cubicBezTo>
                      <a:pt x="31401" y="136956"/>
                      <a:pt x="956" y="106511"/>
                      <a:pt x="956" y="68956"/>
                    </a:cubicBezTo>
                    <a:cubicBezTo>
                      <a:pt x="956" y="31401"/>
                      <a:pt x="31401" y="956"/>
                      <a:pt x="68956" y="956"/>
                    </a:cubicBezTo>
                    <a:cubicBezTo>
                      <a:pt x="106511" y="956"/>
                      <a:pt x="136956" y="31401"/>
                      <a:pt x="136956" y="68956"/>
                    </a:cubicBezTo>
                    <a:close/>
                  </a:path>
                </a:pathLst>
              </a:custGeom>
              <a:grpFill/>
              <a:ln w="9525" cap="flat">
                <a:noFill/>
                <a:prstDash val="solid"/>
                <a:miter/>
              </a:ln>
            </p:spPr>
            <p:txBody>
              <a:bodyPr rtlCol="0" anchor="ctr"/>
              <a:lstStyle/>
              <a:p>
                <a:endParaRPr lang="es-MX" dirty="0"/>
              </a:p>
            </p:txBody>
          </p:sp>
          <p:sp>
            <p:nvSpPr>
              <p:cNvPr id="69" name="Forma libre 345">
                <a:extLst>
                  <a:ext uri="{FF2B5EF4-FFF2-40B4-BE49-F238E27FC236}">
                    <a16:creationId xmlns:a16="http://schemas.microsoft.com/office/drawing/2014/main" id="{C6012139-B9B7-43AE-9079-C9369355788F}"/>
                  </a:ext>
                </a:extLst>
              </p:cNvPr>
              <p:cNvSpPr/>
              <p:nvPr/>
            </p:nvSpPr>
            <p:spPr>
              <a:xfrm>
                <a:off x="8962646" y="1989209"/>
                <a:ext cx="246076" cy="123675"/>
              </a:xfrm>
              <a:custGeom>
                <a:avLst/>
                <a:gdLst>
                  <a:gd name="connsiteX0" fmla="*/ 216378 w 246075"/>
                  <a:gd name="connsiteY0" fmla="*/ 29019 h 123675"/>
                  <a:gd name="connsiteX1" fmla="*/ 123357 w 246075"/>
                  <a:gd name="connsiteY1" fmla="*/ 956 h 123675"/>
                  <a:gd name="connsiteX2" fmla="*/ 30335 w 246075"/>
                  <a:gd name="connsiteY2" fmla="*/ 29019 h 123675"/>
                  <a:gd name="connsiteX3" fmla="*/ 956 w 246075"/>
                  <a:gd name="connsiteY3" fmla="*/ 83194 h 123675"/>
                  <a:gd name="connsiteX4" fmla="*/ 956 w 246075"/>
                  <a:gd name="connsiteY4" fmla="*/ 91906 h 123675"/>
                  <a:gd name="connsiteX5" fmla="*/ 30095 w 246075"/>
                  <a:gd name="connsiteY5" fmla="*/ 123357 h 123675"/>
                  <a:gd name="connsiteX6" fmla="*/ 216618 w 246075"/>
                  <a:gd name="connsiteY6" fmla="*/ 123357 h 123675"/>
                  <a:gd name="connsiteX7" fmla="*/ 245757 w 246075"/>
                  <a:gd name="connsiteY7" fmla="*/ 91906 h 123675"/>
                  <a:gd name="connsiteX8" fmla="*/ 245757 w 246075"/>
                  <a:gd name="connsiteY8" fmla="*/ 83194 h 123675"/>
                  <a:gd name="connsiteX9" fmla="*/ 216378 w 246075"/>
                  <a:gd name="connsiteY9" fmla="*/ 29019 h 1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075" h="123675">
                    <a:moveTo>
                      <a:pt x="216378" y="29019"/>
                    </a:moveTo>
                    <a:cubicBezTo>
                      <a:pt x="194664" y="16215"/>
                      <a:pt x="160903" y="956"/>
                      <a:pt x="123357" y="956"/>
                    </a:cubicBezTo>
                    <a:cubicBezTo>
                      <a:pt x="85810" y="956"/>
                      <a:pt x="52049" y="16217"/>
                      <a:pt x="30335" y="29019"/>
                    </a:cubicBezTo>
                    <a:cubicBezTo>
                      <a:pt x="12206" y="39710"/>
                      <a:pt x="956" y="60470"/>
                      <a:pt x="956" y="83194"/>
                    </a:cubicBezTo>
                    <a:lnTo>
                      <a:pt x="956" y="91906"/>
                    </a:lnTo>
                    <a:cubicBezTo>
                      <a:pt x="956" y="109251"/>
                      <a:pt x="14025" y="123357"/>
                      <a:pt x="30095" y="123357"/>
                    </a:cubicBezTo>
                    <a:lnTo>
                      <a:pt x="216618" y="123357"/>
                    </a:lnTo>
                    <a:cubicBezTo>
                      <a:pt x="232688" y="123357"/>
                      <a:pt x="245757" y="109251"/>
                      <a:pt x="245757" y="91906"/>
                    </a:cubicBezTo>
                    <a:lnTo>
                      <a:pt x="245757" y="83194"/>
                    </a:lnTo>
                    <a:cubicBezTo>
                      <a:pt x="245756" y="60468"/>
                      <a:pt x="234506" y="39710"/>
                      <a:pt x="216378" y="29019"/>
                    </a:cubicBezTo>
                    <a:close/>
                  </a:path>
                </a:pathLst>
              </a:custGeom>
              <a:grpFill/>
              <a:ln w="9525" cap="flat">
                <a:noFill/>
                <a:prstDash val="solid"/>
                <a:miter/>
              </a:ln>
            </p:spPr>
            <p:txBody>
              <a:bodyPr rtlCol="0" anchor="ctr"/>
              <a:lstStyle/>
              <a:p>
                <a:endParaRPr lang="es-MX" dirty="0"/>
              </a:p>
            </p:txBody>
          </p:sp>
          <p:sp>
            <p:nvSpPr>
              <p:cNvPr id="70" name="Forma libre 346">
                <a:extLst>
                  <a:ext uri="{FF2B5EF4-FFF2-40B4-BE49-F238E27FC236}">
                    <a16:creationId xmlns:a16="http://schemas.microsoft.com/office/drawing/2014/main" id="{4912B037-9A7B-451E-915B-7D4651D63BC7}"/>
                  </a:ext>
                </a:extLst>
              </p:cNvPr>
              <p:cNvSpPr/>
              <p:nvPr/>
            </p:nvSpPr>
            <p:spPr>
              <a:xfrm>
                <a:off x="8826643" y="1812408"/>
                <a:ext cx="164476" cy="164476"/>
              </a:xfrm>
              <a:custGeom>
                <a:avLst/>
                <a:gdLst>
                  <a:gd name="connsiteX0" fmla="*/ 150545 w 164475"/>
                  <a:gd name="connsiteY0" fmla="*/ 164157 h 164475"/>
                  <a:gd name="connsiteX1" fmla="*/ 161184 w 164475"/>
                  <a:gd name="connsiteY1" fmla="*/ 159057 h 164475"/>
                  <a:gd name="connsiteX2" fmla="*/ 159058 w 164475"/>
                  <a:gd name="connsiteY2" fmla="*/ 139932 h 164475"/>
                  <a:gd name="connsiteX3" fmla="*/ 96158 w 164475"/>
                  <a:gd name="connsiteY3" fmla="*/ 89612 h 164475"/>
                  <a:gd name="connsiteX4" fmla="*/ 96158 w 164475"/>
                  <a:gd name="connsiteY4" fmla="*/ 14557 h 164475"/>
                  <a:gd name="connsiteX5" fmla="*/ 82558 w 164475"/>
                  <a:gd name="connsiteY5" fmla="*/ 956 h 164475"/>
                  <a:gd name="connsiteX6" fmla="*/ 68957 w 164475"/>
                  <a:gd name="connsiteY6" fmla="*/ 14555 h 164475"/>
                  <a:gd name="connsiteX7" fmla="*/ 68957 w 164475"/>
                  <a:gd name="connsiteY7" fmla="*/ 89621 h 164475"/>
                  <a:gd name="connsiteX8" fmla="*/ 6058 w 164475"/>
                  <a:gd name="connsiteY8" fmla="*/ 139930 h 164475"/>
                  <a:gd name="connsiteX9" fmla="*/ 3932 w 164475"/>
                  <a:gd name="connsiteY9" fmla="*/ 159055 h 164475"/>
                  <a:gd name="connsiteX10" fmla="*/ 14571 w 164475"/>
                  <a:gd name="connsiteY10" fmla="*/ 164156 h 164475"/>
                  <a:gd name="connsiteX11" fmla="*/ 23057 w 164475"/>
                  <a:gd name="connsiteY11" fmla="*/ 161181 h 164475"/>
                  <a:gd name="connsiteX12" fmla="*/ 82558 w 164475"/>
                  <a:gd name="connsiteY12" fmla="*/ 113581 h 164475"/>
                  <a:gd name="connsiteX13" fmla="*/ 142057 w 164475"/>
                  <a:gd name="connsiteY13" fmla="*/ 161181 h 164475"/>
                  <a:gd name="connsiteX14" fmla="*/ 150545 w 164475"/>
                  <a:gd name="connsiteY14" fmla="*/ 164157 h 16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475" h="164475">
                    <a:moveTo>
                      <a:pt x="150545" y="164157"/>
                    </a:moveTo>
                    <a:cubicBezTo>
                      <a:pt x="154542" y="164157"/>
                      <a:pt x="158487" y="162404"/>
                      <a:pt x="161184" y="159057"/>
                    </a:cubicBezTo>
                    <a:cubicBezTo>
                      <a:pt x="165872" y="153187"/>
                      <a:pt x="164916" y="144633"/>
                      <a:pt x="159058" y="139932"/>
                    </a:cubicBezTo>
                    <a:lnTo>
                      <a:pt x="96158" y="89612"/>
                    </a:lnTo>
                    <a:lnTo>
                      <a:pt x="96158" y="14557"/>
                    </a:lnTo>
                    <a:cubicBezTo>
                      <a:pt x="96158" y="7039"/>
                      <a:pt x="90075" y="956"/>
                      <a:pt x="82558" y="956"/>
                    </a:cubicBezTo>
                    <a:cubicBezTo>
                      <a:pt x="75041" y="956"/>
                      <a:pt x="68957" y="7038"/>
                      <a:pt x="68957" y="14555"/>
                    </a:cubicBezTo>
                    <a:lnTo>
                      <a:pt x="68957" y="89621"/>
                    </a:lnTo>
                    <a:lnTo>
                      <a:pt x="6058" y="139930"/>
                    </a:lnTo>
                    <a:cubicBezTo>
                      <a:pt x="200" y="144633"/>
                      <a:pt x="-756" y="153185"/>
                      <a:pt x="3932" y="159055"/>
                    </a:cubicBezTo>
                    <a:cubicBezTo>
                      <a:pt x="6629" y="162402"/>
                      <a:pt x="10572" y="164156"/>
                      <a:pt x="14571" y="164156"/>
                    </a:cubicBezTo>
                    <a:cubicBezTo>
                      <a:pt x="17545" y="164156"/>
                      <a:pt x="20548" y="163187"/>
                      <a:pt x="23057" y="161181"/>
                    </a:cubicBezTo>
                    <a:lnTo>
                      <a:pt x="82558" y="113581"/>
                    </a:lnTo>
                    <a:lnTo>
                      <a:pt x="142057" y="161181"/>
                    </a:lnTo>
                    <a:cubicBezTo>
                      <a:pt x="144568" y="163187"/>
                      <a:pt x="147569" y="164157"/>
                      <a:pt x="150545" y="164157"/>
                    </a:cubicBezTo>
                    <a:close/>
                  </a:path>
                </a:pathLst>
              </a:custGeom>
              <a:grpFill/>
              <a:ln w="9525" cap="flat">
                <a:noFill/>
                <a:prstDash val="solid"/>
                <a:miter/>
              </a:ln>
            </p:spPr>
            <p:txBody>
              <a:bodyPr rtlCol="0" anchor="ctr"/>
              <a:lstStyle/>
              <a:p>
                <a:endParaRPr lang="es-MX" dirty="0"/>
              </a:p>
            </p:txBody>
          </p:sp>
        </p:grpSp>
        <p:pic>
          <p:nvPicPr>
            <p:cNvPr id="4" name="Graphic 3" descr="Checkbox Checked with solid fill">
              <a:extLst>
                <a:ext uri="{FF2B5EF4-FFF2-40B4-BE49-F238E27FC236}">
                  <a16:creationId xmlns:a16="http://schemas.microsoft.com/office/drawing/2014/main" id="{B8C8EC2D-1B53-4E83-8F67-1459E1B2CD3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961374" y="6360517"/>
              <a:ext cx="914400" cy="914400"/>
            </a:xfrm>
            <a:prstGeom prst="rect">
              <a:avLst/>
            </a:prstGeom>
          </p:spPr>
        </p:pic>
        <p:pic>
          <p:nvPicPr>
            <p:cNvPr id="72" name="Graphic 71" descr="Lightbulb with solid fill">
              <a:extLst>
                <a:ext uri="{FF2B5EF4-FFF2-40B4-BE49-F238E27FC236}">
                  <a16:creationId xmlns:a16="http://schemas.microsoft.com/office/drawing/2014/main" id="{7CDC00B9-DD08-4EB0-AD27-7036B9AF50B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3357" y="6418236"/>
              <a:ext cx="914400" cy="914400"/>
            </a:xfrm>
            <a:prstGeom prst="rect">
              <a:avLst/>
            </a:prstGeom>
          </p:spPr>
        </p:pic>
      </p:grpSp>
      <p:sp>
        <p:nvSpPr>
          <p:cNvPr id="74" name="Text Placeholder 6">
            <a:extLst>
              <a:ext uri="{FF2B5EF4-FFF2-40B4-BE49-F238E27FC236}">
                <a16:creationId xmlns:a16="http://schemas.microsoft.com/office/drawing/2014/main" id="{D3032561-7A7F-4988-B78F-82A6A92D8283}"/>
              </a:ext>
            </a:extLst>
          </p:cNvPr>
          <p:cNvSpPr txBox="1">
            <a:spLocks/>
          </p:cNvSpPr>
          <p:nvPr/>
        </p:nvSpPr>
        <p:spPr>
          <a:xfrm>
            <a:off x="174954" y="1362069"/>
            <a:ext cx="11178597" cy="606431"/>
          </a:xfrm>
          <a:prstGeom prst="rect">
            <a:avLst/>
          </a:prstGeom>
        </p:spPr>
        <p:txBody>
          <a:bodyPr vert="horz" lIns="91440" tIns="45720" rIns="91440" bIns="45720" rtlCol="0" anchor="ctr">
            <a:normAutofit fontScale="85000" lnSpcReduction="2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3200" b="1" kern="1200">
                <a:solidFill>
                  <a:schemeClr val="bg1">
                    <a:lumMod val="9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ctr">
              <a:buFont typeface="Wingdings 2" pitchFamily="18" charset="2"/>
              <a:buNone/>
            </a:pPr>
            <a:r>
              <a:rPr lang="en-US" sz="2100" dirty="0">
                <a:solidFill>
                  <a:schemeClr val="tx1"/>
                </a:solidFill>
                <a:latin typeface="+mj-lt"/>
              </a:rPr>
              <a:t>Employee Value Proposition (EVP) Communication Channels and Messages</a:t>
            </a:r>
          </a:p>
          <a:p>
            <a:pPr marL="0" indent="0" algn="ctr">
              <a:buFont typeface="Wingdings 2" pitchFamily="18" charset="2"/>
              <a:buNone/>
            </a:pPr>
            <a:r>
              <a:rPr lang="en-US" sz="1600" b="0" dirty="0">
                <a:solidFill>
                  <a:schemeClr val="tx1"/>
                </a:solidFill>
                <a:latin typeface="Calibri" panose="020F0502020204030204" pitchFamily="34" charset="0"/>
                <a:ea typeface="Calibri" panose="020F0502020204030204" pitchFamily="34" charset="0"/>
                <a:cs typeface="Arial" panose="020B0604020202020204" pitchFamily="34" charset="0"/>
              </a:rPr>
              <a:t>Communicate your EVP throughout the employee journey!</a:t>
            </a:r>
          </a:p>
        </p:txBody>
      </p:sp>
    </p:spTree>
    <p:custDataLst>
      <p:tags r:id="rId1"/>
    </p:custDataLst>
    <p:extLst>
      <p:ext uri="{BB962C8B-B14F-4D97-AF65-F5344CB8AC3E}">
        <p14:creationId xmlns:p14="http://schemas.microsoft.com/office/powerpoint/2010/main" val="412189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9DAFEA13-6952-4DD9-B0F7-59965E49AA45}"/>
              </a:ext>
            </a:extLst>
          </p:cNvPr>
          <p:cNvSpPr txBox="1">
            <a:spLocks/>
          </p:cNvSpPr>
          <p:nvPr/>
        </p:nvSpPr>
        <p:spPr>
          <a:xfrm>
            <a:off x="3869268" y="6356350"/>
            <a:ext cx="5911517"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 2021, American Association of School Personnel Administrators. All Rights Reserved.</a:t>
            </a:r>
          </a:p>
        </p:txBody>
      </p:sp>
      <p:graphicFrame>
        <p:nvGraphicFramePr>
          <p:cNvPr id="2" name="Table 1">
            <a:extLst>
              <a:ext uri="{FF2B5EF4-FFF2-40B4-BE49-F238E27FC236}">
                <a16:creationId xmlns:a16="http://schemas.microsoft.com/office/drawing/2014/main" id="{B7F8C101-BF4F-404C-B807-F04CB371A6EE}"/>
              </a:ext>
            </a:extLst>
          </p:cNvPr>
          <p:cNvGraphicFramePr>
            <a:graphicFrameLocks noGrp="1"/>
          </p:cNvGraphicFramePr>
          <p:nvPr>
            <p:extLst>
              <p:ext uri="{D42A27DB-BD31-4B8C-83A1-F6EECF244321}">
                <p14:modId xmlns:p14="http://schemas.microsoft.com/office/powerpoint/2010/main" val="2892743842"/>
              </p:ext>
            </p:extLst>
          </p:nvPr>
        </p:nvGraphicFramePr>
        <p:xfrm>
          <a:off x="1062361" y="1363585"/>
          <a:ext cx="10067277" cy="3208991"/>
        </p:xfrm>
        <a:graphic>
          <a:graphicData uri="http://schemas.openxmlformats.org/drawingml/2006/table">
            <a:tbl>
              <a:tblPr firstRow="1" firstCol="1" bandRow="1">
                <a:tableStyleId>{5C22544A-7EE6-4342-B048-85BDC9FD1C3A}</a:tableStyleId>
              </a:tblPr>
              <a:tblGrid>
                <a:gridCol w="2414726">
                  <a:extLst>
                    <a:ext uri="{9D8B030D-6E8A-4147-A177-3AD203B41FA5}">
                      <a16:colId xmlns:a16="http://schemas.microsoft.com/office/drawing/2014/main" val="400059037"/>
                    </a:ext>
                  </a:extLst>
                </a:gridCol>
                <a:gridCol w="1873188">
                  <a:extLst>
                    <a:ext uri="{9D8B030D-6E8A-4147-A177-3AD203B41FA5}">
                      <a16:colId xmlns:a16="http://schemas.microsoft.com/office/drawing/2014/main" val="37231706"/>
                    </a:ext>
                  </a:extLst>
                </a:gridCol>
                <a:gridCol w="5779363">
                  <a:extLst>
                    <a:ext uri="{9D8B030D-6E8A-4147-A177-3AD203B41FA5}">
                      <a16:colId xmlns:a16="http://schemas.microsoft.com/office/drawing/2014/main" val="268878415"/>
                    </a:ext>
                  </a:extLst>
                </a:gridCol>
              </a:tblGrid>
              <a:tr h="648671">
                <a:tc>
                  <a:txBody>
                    <a:bodyPr/>
                    <a:lstStyle/>
                    <a:p>
                      <a:pPr marL="0" marR="0" algn="ctr">
                        <a:spcBef>
                          <a:spcPts val="0"/>
                        </a:spcBef>
                        <a:spcAft>
                          <a:spcPts val="0"/>
                        </a:spcAft>
                      </a:pPr>
                      <a:r>
                        <a:rPr lang="en-US" sz="2000" dirty="0">
                          <a:effectLst/>
                        </a:rPr>
                        <a:t>HCLE Standard</a:t>
                      </a:r>
                      <a:endPar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rPr>
                        <a:t>Content Outline</a:t>
                      </a:r>
                      <a:endPar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rPr>
                        <a:t>Terms &amp; Definitions</a:t>
                      </a:r>
                      <a:endPar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235286025"/>
                  </a:ext>
                </a:extLst>
              </a:tr>
              <a:tr h="1764632">
                <a:tc>
                  <a:txBody>
                    <a:bodyPr/>
                    <a:lstStyle/>
                    <a:p>
                      <a:pPr marL="0" marR="0">
                        <a:spcBef>
                          <a:spcPts val="0"/>
                        </a:spcBef>
                        <a:spcAft>
                          <a:spcPts val="0"/>
                        </a:spcAft>
                      </a:pPr>
                      <a:r>
                        <a:rPr lang="en-US" sz="1800" b="1" dirty="0">
                          <a:solidFill>
                            <a:schemeClr val="bg1"/>
                          </a:solidFill>
                          <a:effectLst/>
                        </a:rPr>
                        <a:t>S.BR.1 Present a consistent organizational brand.</a:t>
                      </a:r>
                      <a:endParaRPr lang="en-US" sz="2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171450" marR="0" lvl="0" indent="-171450">
                        <a:spcBef>
                          <a:spcPts val="0"/>
                        </a:spcBef>
                        <a:spcAft>
                          <a:spcPts val="0"/>
                        </a:spcAft>
                        <a:buFont typeface="Arial" panose="020B0604020202020204" pitchFamily="34" charset="0"/>
                        <a:buChar char="•"/>
                      </a:pPr>
                      <a:r>
                        <a:rPr lang="en-US" sz="1200" b="0" dirty="0">
                          <a:solidFill>
                            <a:srgbClr val="000000"/>
                          </a:solidFill>
                          <a:effectLst/>
                        </a:rPr>
                        <a:t>Assessing your HR brand: Role of actual candidates, ideal candidates, and incumbents</a:t>
                      </a:r>
                      <a:endParaRPr lang="en-US" sz="1800" b="0" dirty="0">
                        <a:solidFill>
                          <a:srgbClr val="000000"/>
                        </a:solidFill>
                        <a:effectLst/>
                      </a:endParaRPr>
                    </a:p>
                    <a:p>
                      <a:pPr marL="171450" marR="0" lvl="0" indent="-171450">
                        <a:spcBef>
                          <a:spcPts val="0"/>
                        </a:spcBef>
                        <a:spcAft>
                          <a:spcPts val="0"/>
                        </a:spcAft>
                        <a:buFont typeface="Arial" panose="020B0604020202020204" pitchFamily="34" charset="0"/>
                        <a:buChar char="•"/>
                      </a:pPr>
                      <a:r>
                        <a:rPr lang="en-US" sz="1200" b="0" dirty="0">
                          <a:solidFill>
                            <a:srgbClr val="000000"/>
                          </a:solidFill>
                          <a:effectLst/>
                        </a:rPr>
                        <a:t>Communicating your brand </a:t>
                      </a:r>
                      <a:endParaRPr lang="en-US" sz="1800" b="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171450" marR="0" lvl="0" indent="-171450">
                        <a:spcBef>
                          <a:spcPts val="0"/>
                        </a:spcBef>
                        <a:spcAft>
                          <a:spcPts val="0"/>
                        </a:spcAft>
                        <a:buFont typeface="Wingdings" panose="05000000000000000000" pitchFamily="2" charset="2"/>
                        <a:buChar char="q"/>
                      </a:pPr>
                      <a:r>
                        <a:rPr lang="en-US" sz="1200" b="1" dirty="0">
                          <a:solidFill>
                            <a:srgbClr val="000000"/>
                          </a:solidFill>
                          <a:effectLst/>
                        </a:rPr>
                        <a:t>Actual Candidates: </a:t>
                      </a:r>
                      <a:r>
                        <a:rPr lang="en-US" sz="1200" b="0" dirty="0">
                          <a:solidFill>
                            <a:srgbClr val="000000"/>
                          </a:solidFill>
                          <a:effectLst/>
                        </a:rPr>
                        <a:t>People who have applied for a position in your organization. Help you determine how well an HR brand intervention worked.</a:t>
                      </a:r>
                      <a:endParaRPr lang="en-US" sz="1800" b="0" dirty="0">
                        <a:solidFill>
                          <a:srgbClr val="000000"/>
                        </a:solidFill>
                        <a:effectLst/>
                      </a:endParaRPr>
                    </a:p>
                    <a:p>
                      <a:pPr marL="171450" marR="0" lvl="0" indent="-171450">
                        <a:spcBef>
                          <a:spcPts val="0"/>
                        </a:spcBef>
                        <a:spcAft>
                          <a:spcPts val="0"/>
                        </a:spcAft>
                        <a:buFont typeface="Wingdings" panose="05000000000000000000" pitchFamily="2" charset="2"/>
                        <a:buChar char="q"/>
                      </a:pPr>
                      <a:r>
                        <a:rPr lang="en-US" sz="1200" b="1" dirty="0">
                          <a:solidFill>
                            <a:srgbClr val="000000"/>
                          </a:solidFill>
                          <a:effectLst/>
                        </a:rPr>
                        <a:t>Employee Value Proposition: </a:t>
                      </a:r>
                      <a:r>
                        <a:rPr lang="en-US" sz="1200" b="0" dirty="0">
                          <a:solidFill>
                            <a:srgbClr val="000000"/>
                          </a:solidFill>
                          <a:effectLst/>
                        </a:rPr>
                        <a:t>A statement that communicates the essence of an organization—how it is unique, what it stands for, and why people would want to be part of it.</a:t>
                      </a:r>
                      <a:endParaRPr lang="en-US" sz="1800" b="0" dirty="0">
                        <a:solidFill>
                          <a:srgbClr val="000000"/>
                        </a:solidFill>
                        <a:effectLst/>
                      </a:endParaRPr>
                    </a:p>
                    <a:p>
                      <a:pPr marL="171450" marR="0" lvl="0" indent="-171450">
                        <a:spcBef>
                          <a:spcPts val="0"/>
                        </a:spcBef>
                        <a:spcAft>
                          <a:spcPts val="0"/>
                        </a:spcAft>
                        <a:buFont typeface="Wingdings" panose="05000000000000000000" pitchFamily="2" charset="2"/>
                        <a:buChar char="q"/>
                      </a:pPr>
                      <a:r>
                        <a:rPr lang="en-US" sz="1200" b="1" dirty="0">
                          <a:solidFill>
                            <a:srgbClr val="000000"/>
                          </a:solidFill>
                          <a:effectLst/>
                        </a:rPr>
                        <a:t>Human Resources (HR) Branding: </a:t>
                      </a:r>
                      <a:r>
                        <a:rPr lang="en-US" sz="1200" b="0" dirty="0">
                          <a:solidFill>
                            <a:srgbClr val="000000"/>
                          </a:solidFill>
                          <a:effectLst/>
                        </a:rPr>
                        <a:t>Process of managing and influencing your reputation as an employer with current and prospective employees and stakeholders.</a:t>
                      </a:r>
                      <a:endParaRPr lang="en-US" sz="1800" b="0" dirty="0">
                        <a:solidFill>
                          <a:srgbClr val="000000"/>
                        </a:solidFill>
                        <a:effectLst/>
                      </a:endParaRPr>
                    </a:p>
                    <a:p>
                      <a:pPr marL="171450" marR="0" lvl="0" indent="-171450">
                        <a:spcBef>
                          <a:spcPts val="0"/>
                        </a:spcBef>
                        <a:spcAft>
                          <a:spcPts val="0"/>
                        </a:spcAft>
                        <a:buFont typeface="Wingdings" panose="05000000000000000000" pitchFamily="2" charset="2"/>
                        <a:buChar char="q"/>
                      </a:pPr>
                      <a:r>
                        <a:rPr lang="en-US" sz="1200" b="1" dirty="0">
                          <a:solidFill>
                            <a:srgbClr val="000000"/>
                          </a:solidFill>
                          <a:effectLst/>
                        </a:rPr>
                        <a:t>Ideal Candidates: </a:t>
                      </a:r>
                      <a:r>
                        <a:rPr lang="en-US" sz="1200" b="0" dirty="0">
                          <a:solidFill>
                            <a:srgbClr val="000000"/>
                          </a:solidFill>
                          <a:effectLst/>
                        </a:rPr>
                        <a:t>Person(s) who would best meet your needs in a position. Help you hypothesize what the future-state HR brand should be.</a:t>
                      </a:r>
                      <a:endParaRPr lang="en-US" sz="1800" b="0" dirty="0">
                        <a:solidFill>
                          <a:srgbClr val="000000"/>
                        </a:solidFill>
                        <a:effectLst/>
                      </a:endParaRPr>
                    </a:p>
                    <a:p>
                      <a:pPr marL="171450" marR="0" lvl="0" indent="-171450">
                        <a:spcBef>
                          <a:spcPts val="0"/>
                        </a:spcBef>
                        <a:spcAft>
                          <a:spcPts val="0"/>
                        </a:spcAft>
                        <a:buFont typeface="Wingdings" panose="05000000000000000000" pitchFamily="2" charset="2"/>
                        <a:buChar char="q"/>
                      </a:pPr>
                      <a:r>
                        <a:rPr lang="en-US" sz="1200" b="1" dirty="0">
                          <a:solidFill>
                            <a:srgbClr val="000000"/>
                          </a:solidFill>
                          <a:effectLst/>
                        </a:rPr>
                        <a:t>Incumbents: </a:t>
                      </a:r>
                      <a:r>
                        <a:rPr lang="en-US" sz="1200" b="0" dirty="0">
                          <a:solidFill>
                            <a:srgbClr val="000000"/>
                          </a:solidFill>
                          <a:effectLst/>
                        </a:rPr>
                        <a:t>Person(s) who are currently in a specific position within the organization. Help you analyze your current HR brand.</a:t>
                      </a:r>
                      <a:endParaRPr lang="en-US" sz="1800" b="0" dirty="0">
                        <a:solidFill>
                          <a:srgbClr val="000000"/>
                        </a:solidFill>
                        <a:effectLst/>
                      </a:endParaRPr>
                    </a:p>
                    <a:p>
                      <a:pPr marL="0" marR="0" indent="0">
                        <a:spcBef>
                          <a:spcPts val="0"/>
                        </a:spcBef>
                        <a:spcAft>
                          <a:spcPts val="0"/>
                        </a:spcAft>
                        <a:buFont typeface="Wingdings" panose="05000000000000000000" pitchFamily="2" charset="2"/>
                        <a:buNone/>
                      </a:pPr>
                      <a:endParaRPr lang="en-US" sz="1200" b="0" dirty="0">
                        <a:solidFill>
                          <a:srgbClr val="000000"/>
                        </a:solidFill>
                        <a:effectLst/>
                      </a:endParaRPr>
                    </a:p>
                    <a:p>
                      <a:pPr marL="0" marR="0" indent="0">
                        <a:spcBef>
                          <a:spcPts val="0"/>
                        </a:spcBef>
                        <a:spcAft>
                          <a:spcPts val="0"/>
                        </a:spcAft>
                        <a:buFont typeface="Wingdings" panose="05000000000000000000" pitchFamily="2" charset="2"/>
                        <a:buNone/>
                      </a:pPr>
                      <a:r>
                        <a:rPr lang="en-US" sz="1200" b="0" dirty="0">
                          <a:solidFill>
                            <a:srgbClr val="000000"/>
                          </a:solidFill>
                          <a:effectLst/>
                        </a:rPr>
                        <a:t>Also see definitions and references under P.CO.1 Use communications to ensure effective implementation of the HCMS.</a:t>
                      </a:r>
                      <a:endParaRPr lang="en-US" sz="1800" b="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29382511"/>
                  </a:ext>
                </a:extLst>
              </a:tr>
            </a:tbl>
          </a:graphicData>
        </a:graphic>
      </p:graphicFrame>
      <p:sp>
        <p:nvSpPr>
          <p:cNvPr id="7" name="Text Placeholder 6">
            <a:extLst>
              <a:ext uri="{FF2B5EF4-FFF2-40B4-BE49-F238E27FC236}">
                <a16:creationId xmlns:a16="http://schemas.microsoft.com/office/drawing/2014/main" id="{C7D987A8-7679-4431-816E-C9BEB17BED5A}"/>
              </a:ext>
            </a:extLst>
          </p:cNvPr>
          <p:cNvSpPr>
            <a:spLocks noGrp="1"/>
          </p:cNvSpPr>
          <p:nvPr>
            <p:ph type="body" sz="quarter" idx="13"/>
          </p:nvPr>
        </p:nvSpPr>
        <p:spPr/>
        <p:txBody>
          <a:bodyPr/>
          <a:lstStyle/>
          <a:p>
            <a:r>
              <a:rPr lang="en-US" dirty="0"/>
              <a:t>Human Resources Branding</a:t>
            </a:r>
          </a:p>
        </p:txBody>
      </p:sp>
    </p:spTree>
    <p:custDataLst>
      <p:tags r:id="rId1"/>
    </p:custDataLst>
    <p:extLst>
      <p:ext uri="{BB962C8B-B14F-4D97-AF65-F5344CB8AC3E}">
        <p14:creationId xmlns:p14="http://schemas.microsoft.com/office/powerpoint/2010/main" val="412938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5" name="Rectangle 14">
            <a:extLst>
              <a:ext uri="{FF2B5EF4-FFF2-40B4-BE49-F238E27FC236}">
                <a16:creationId xmlns:a16="http://schemas.microsoft.com/office/drawing/2014/main" id="{BC512124-0D13-4ED9-80B7-52AE15B6B4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Smiling businesswoman with digital tablet looking out office window">
            <a:extLst>
              <a:ext uri="{FF2B5EF4-FFF2-40B4-BE49-F238E27FC236}">
                <a16:creationId xmlns:a16="http://schemas.microsoft.com/office/drawing/2014/main" id="{CD5899E6-CB7F-4F62-A42A-535BA394E6E9}"/>
              </a:ext>
            </a:extLst>
          </p:cNvPr>
          <p:cNvPicPr>
            <a:picLocks noChangeAspect="1"/>
          </p:cNvPicPr>
          <p:nvPr/>
        </p:nvPicPr>
        <p:blipFill rotWithShape="1">
          <a:blip r:embed="rId3">
            <a:alphaModFix amt="35000"/>
          </a:blip>
          <a:srcRect b="15730"/>
          <a:stretch/>
        </p:blipFill>
        <p:spPr>
          <a:xfrm>
            <a:off x="20" y="10"/>
            <a:ext cx="12191980" cy="6857990"/>
          </a:xfrm>
          <a:prstGeom prst="rect">
            <a:avLst/>
          </a:prstGeom>
        </p:spPr>
      </p:pic>
      <p:sp>
        <p:nvSpPr>
          <p:cNvPr id="3" name="Title 2">
            <a:extLst>
              <a:ext uri="{FF2B5EF4-FFF2-40B4-BE49-F238E27FC236}">
                <a16:creationId xmlns:a16="http://schemas.microsoft.com/office/drawing/2014/main" id="{8F1EA810-B2D8-41E8-BE52-1FF93581D841}"/>
              </a:ext>
            </a:extLst>
          </p:cNvPr>
          <p:cNvSpPr>
            <a:spLocks noGrp="1"/>
          </p:cNvSpPr>
          <p:nvPr>
            <p:ph type="title"/>
          </p:nvPr>
        </p:nvSpPr>
        <p:spPr>
          <a:xfrm>
            <a:off x="420918" y="2094861"/>
            <a:ext cx="7315200" cy="3255264"/>
          </a:xfrm>
        </p:spPr>
        <p:txBody>
          <a:bodyPr vert="horz" lIns="91440" tIns="45720" rIns="91440" bIns="45720" rtlCol="0" anchor="b">
            <a:normAutofit/>
          </a:bodyPr>
          <a:lstStyle/>
          <a:p>
            <a:r>
              <a:rPr lang="en-US" dirty="0">
                <a:solidFill>
                  <a:schemeClr val="tx1"/>
                </a:solidFill>
              </a:rPr>
              <a:t>Sourcing &amp; Recruiting</a:t>
            </a:r>
          </a:p>
        </p:txBody>
      </p:sp>
      <p:sp>
        <p:nvSpPr>
          <p:cNvPr id="4" name="Text Placeholder 3">
            <a:extLst>
              <a:ext uri="{FF2B5EF4-FFF2-40B4-BE49-F238E27FC236}">
                <a16:creationId xmlns:a16="http://schemas.microsoft.com/office/drawing/2014/main" id="{04FDD4D6-2AA5-414C-85B7-E2ABA7B429AC}"/>
              </a:ext>
            </a:extLst>
          </p:cNvPr>
          <p:cNvSpPr>
            <a:spLocks noGrp="1"/>
          </p:cNvSpPr>
          <p:nvPr>
            <p:ph type="body" idx="1"/>
          </p:nvPr>
        </p:nvSpPr>
        <p:spPr>
          <a:xfrm>
            <a:off x="451085" y="5466658"/>
            <a:ext cx="7315200" cy="1068895"/>
          </a:xfrm>
        </p:spPr>
        <p:txBody>
          <a:bodyPr vert="horz" lIns="91440" tIns="45720" rIns="91440" bIns="45720" rtlCol="0" anchor="t">
            <a:normAutofit fontScale="92500" lnSpcReduction="10000"/>
          </a:bodyPr>
          <a:lstStyle/>
          <a:p>
            <a:r>
              <a:rPr lang="en-US" sz="2000" i="1" dirty="0">
                <a:solidFill>
                  <a:schemeClr val="tx1"/>
                </a:solidFill>
              </a:rPr>
              <a:t>Process of uncovering sources of high-potential candidates by reviewing information on current successful employees and identifying targeted strategies to locate qualified candidates and convince them to apply to your organization</a:t>
            </a:r>
          </a:p>
        </p:txBody>
      </p:sp>
    </p:spTree>
    <p:custDataLst>
      <p:tags r:id="rId1"/>
    </p:custDataLst>
    <p:extLst>
      <p:ext uri="{BB962C8B-B14F-4D97-AF65-F5344CB8AC3E}">
        <p14:creationId xmlns:p14="http://schemas.microsoft.com/office/powerpoint/2010/main" val="367521732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E2C23C-0A59-4AD6-93DC-F69B71212EDE}"/>
              </a:ext>
            </a:extLst>
          </p:cNvPr>
          <p:cNvSpPr>
            <a:spLocks noGrp="1"/>
          </p:cNvSpPr>
          <p:nvPr>
            <p:ph idx="1"/>
          </p:nvPr>
        </p:nvSpPr>
        <p:spPr>
          <a:xfrm>
            <a:off x="4314548" y="1518082"/>
            <a:ext cx="6869920" cy="4534374"/>
          </a:xfrm>
        </p:spPr>
        <p:txBody>
          <a:bodyPr>
            <a:normAutofit/>
          </a:bodyPr>
          <a:lstStyle/>
          <a:p>
            <a:pPr marL="0" lvl="3" indent="0">
              <a:buNone/>
            </a:pPr>
            <a:r>
              <a:rPr lang="fr-FR" sz="3200" b="1" dirty="0"/>
              <a:t>Liz Young, pHCLE</a:t>
            </a:r>
          </a:p>
          <a:p>
            <a:pPr marL="0" lvl="3" indent="0">
              <a:buNone/>
            </a:pPr>
            <a:endParaRPr lang="fr-FR" sz="3200" b="1" dirty="0"/>
          </a:p>
          <a:p>
            <a:pPr marL="0" lvl="3" indent="0">
              <a:buNone/>
            </a:pPr>
            <a:r>
              <a:rPr lang="fr-FR" sz="2400" dirty="0"/>
              <a:t>Coordinator of Talent Management/Recruiting</a:t>
            </a:r>
          </a:p>
          <a:p>
            <a:pPr marL="0" lvl="3" indent="0">
              <a:buNone/>
            </a:pPr>
            <a:r>
              <a:rPr lang="fr-FR" sz="2400" b="1" dirty="0"/>
              <a:t>Fulton County </a:t>
            </a:r>
            <a:r>
              <a:rPr lang="fr-FR" sz="2400" b="1" dirty="0" err="1"/>
              <a:t>Schools</a:t>
            </a:r>
            <a:endParaRPr lang="fr-FR" sz="2400" b="1" dirty="0"/>
          </a:p>
          <a:p>
            <a:pPr marL="0" lvl="3" indent="0">
              <a:buNone/>
            </a:pPr>
            <a:endParaRPr lang="fr-FR" sz="2400" b="1" dirty="0"/>
          </a:p>
          <a:p>
            <a:pPr marL="0" lvl="3" indent="0">
              <a:buNone/>
            </a:pPr>
            <a:r>
              <a:rPr lang="fr-FR" sz="2400" dirty="0"/>
              <a:t>younge1@fultonschools.org</a:t>
            </a:r>
          </a:p>
          <a:p>
            <a:pPr marL="0" lvl="3" indent="0">
              <a:buNone/>
            </a:pPr>
            <a:r>
              <a:rPr lang="fr-FR" sz="2400" dirty="0"/>
              <a:t>470-254-4951</a:t>
            </a:r>
          </a:p>
          <a:p>
            <a:pPr marL="0" lvl="3" indent="0">
              <a:buNone/>
            </a:pPr>
            <a:r>
              <a:rPr lang="fr-FR" sz="2400" dirty="0"/>
              <a:t>Twitter: @lizdyoung</a:t>
            </a:r>
            <a:endParaRPr lang="en-US" sz="2400" dirty="0"/>
          </a:p>
        </p:txBody>
      </p:sp>
      <p:sp>
        <p:nvSpPr>
          <p:cNvPr id="9" name="Footer Placeholder 4">
            <a:extLst>
              <a:ext uri="{FF2B5EF4-FFF2-40B4-BE49-F238E27FC236}">
                <a16:creationId xmlns:a16="http://schemas.microsoft.com/office/drawing/2014/main" id="{9DAFEA13-6952-4DD9-B0F7-59965E49AA45}"/>
              </a:ext>
            </a:extLst>
          </p:cNvPr>
          <p:cNvSpPr txBox="1">
            <a:spLocks/>
          </p:cNvSpPr>
          <p:nvPr/>
        </p:nvSpPr>
        <p:spPr>
          <a:xfrm>
            <a:off x="3869268" y="6356350"/>
            <a:ext cx="5911517"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 2021, American Association of School Personnel Administrators. All Rights Reserved.</a:t>
            </a:r>
          </a:p>
        </p:txBody>
      </p:sp>
      <p:pic>
        <p:nvPicPr>
          <p:cNvPr id="6" name="Picture 5" descr="A person in a blue suit&#10;&#10;Description automatically generated with low confidence">
            <a:extLst>
              <a:ext uri="{FF2B5EF4-FFF2-40B4-BE49-F238E27FC236}">
                <a16:creationId xmlns:a16="http://schemas.microsoft.com/office/drawing/2014/main" id="{62B1D3F2-B8FC-4226-9490-5BF40FF977F1}"/>
              </a:ext>
            </a:extLst>
          </p:cNvPr>
          <p:cNvPicPr>
            <a:picLocks noChangeAspect="1"/>
          </p:cNvPicPr>
          <p:nvPr/>
        </p:nvPicPr>
        <p:blipFill>
          <a:blip r:embed="rId4"/>
          <a:stretch>
            <a:fillRect/>
          </a:stretch>
        </p:blipFill>
        <p:spPr>
          <a:xfrm>
            <a:off x="1099073" y="1518082"/>
            <a:ext cx="1934584" cy="2901876"/>
          </a:xfrm>
          <a:prstGeom prst="rect">
            <a:avLst/>
          </a:prstGeom>
          <a:ln w="28575">
            <a:solidFill>
              <a:schemeClr val="bg1"/>
            </a:solidFill>
          </a:ln>
        </p:spPr>
      </p:pic>
      <p:pic>
        <p:nvPicPr>
          <p:cNvPr id="8" name="Picture 7" descr="Logo, company name&#10;&#10;Description automatically generated">
            <a:extLst>
              <a:ext uri="{FF2B5EF4-FFF2-40B4-BE49-F238E27FC236}">
                <a16:creationId xmlns:a16="http://schemas.microsoft.com/office/drawing/2014/main" id="{3A8E3992-1FCC-41FB-95F7-0594395CC1EF}"/>
              </a:ext>
            </a:extLst>
          </p:cNvPr>
          <p:cNvPicPr>
            <a:picLocks noChangeAspect="1"/>
          </p:cNvPicPr>
          <p:nvPr/>
        </p:nvPicPr>
        <p:blipFill>
          <a:blip r:embed="rId5"/>
          <a:stretch>
            <a:fillRect/>
          </a:stretch>
        </p:blipFill>
        <p:spPr>
          <a:xfrm>
            <a:off x="8686912" y="341780"/>
            <a:ext cx="2800350" cy="1333500"/>
          </a:xfrm>
          <a:prstGeom prst="rect">
            <a:avLst/>
          </a:prstGeom>
        </p:spPr>
      </p:pic>
    </p:spTree>
    <p:custDataLst>
      <p:tags r:id="rId1"/>
    </p:custDataLst>
    <p:extLst>
      <p:ext uri="{BB962C8B-B14F-4D97-AF65-F5344CB8AC3E}">
        <p14:creationId xmlns:p14="http://schemas.microsoft.com/office/powerpoint/2010/main" val="2869148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9DAFEA13-6952-4DD9-B0F7-59965E49AA45}"/>
              </a:ext>
            </a:extLst>
          </p:cNvPr>
          <p:cNvSpPr txBox="1">
            <a:spLocks/>
          </p:cNvSpPr>
          <p:nvPr/>
        </p:nvSpPr>
        <p:spPr>
          <a:xfrm>
            <a:off x="3869268" y="6356350"/>
            <a:ext cx="5911517"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 2021, American Association of School Personnel Administrators. All Rights Reserved.</a:t>
            </a:r>
          </a:p>
        </p:txBody>
      </p:sp>
      <p:graphicFrame>
        <p:nvGraphicFramePr>
          <p:cNvPr id="2" name="Table 1">
            <a:extLst>
              <a:ext uri="{FF2B5EF4-FFF2-40B4-BE49-F238E27FC236}">
                <a16:creationId xmlns:a16="http://schemas.microsoft.com/office/drawing/2014/main" id="{B7F8C101-BF4F-404C-B807-F04CB371A6EE}"/>
              </a:ext>
            </a:extLst>
          </p:cNvPr>
          <p:cNvGraphicFramePr>
            <a:graphicFrameLocks noGrp="1"/>
          </p:cNvGraphicFramePr>
          <p:nvPr>
            <p:extLst>
              <p:ext uri="{D42A27DB-BD31-4B8C-83A1-F6EECF244321}">
                <p14:modId xmlns:p14="http://schemas.microsoft.com/office/powerpoint/2010/main" val="1348323259"/>
              </p:ext>
            </p:extLst>
          </p:nvPr>
        </p:nvGraphicFramePr>
        <p:xfrm>
          <a:off x="1154965" y="1392816"/>
          <a:ext cx="10567988" cy="4260067"/>
        </p:xfrm>
        <a:graphic>
          <a:graphicData uri="http://schemas.openxmlformats.org/drawingml/2006/table">
            <a:tbl>
              <a:tblPr firstRow="1" firstCol="1" bandRow="1">
                <a:tableStyleId>{5C22544A-7EE6-4342-B048-85BDC9FD1C3A}</a:tableStyleId>
              </a:tblPr>
              <a:tblGrid>
                <a:gridCol w="2534826">
                  <a:extLst>
                    <a:ext uri="{9D8B030D-6E8A-4147-A177-3AD203B41FA5}">
                      <a16:colId xmlns:a16="http://schemas.microsoft.com/office/drawing/2014/main" val="400059037"/>
                    </a:ext>
                  </a:extLst>
                </a:gridCol>
                <a:gridCol w="1696708">
                  <a:extLst>
                    <a:ext uri="{9D8B030D-6E8A-4147-A177-3AD203B41FA5}">
                      <a16:colId xmlns:a16="http://schemas.microsoft.com/office/drawing/2014/main" val="37231706"/>
                    </a:ext>
                  </a:extLst>
                </a:gridCol>
                <a:gridCol w="6336454">
                  <a:extLst>
                    <a:ext uri="{9D8B030D-6E8A-4147-A177-3AD203B41FA5}">
                      <a16:colId xmlns:a16="http://schemas.microsoft.com/office/drawing/2014/main" val="268878415"/>
                    </a:ext>
                  </a:extLst>
                </a:gridCol>
              </a:tblGrid>
              <a:tr h="427296">
                <a:tc>
                  <a:txBody>
                    <a:bodyPr/>
                    <a:lstStyle/>
                    <a:p>
                      <a:pPr marL="0" marR="0" algn="ctr">
                        <a:spcBef>
                          <a:spcPts val="0"/>
                        </a:spcBef>
                        <a:spcAft>
                          <a:spcPts val="0"/>
                        </a:spcAft>
                      </a:pPr>
                      <a:r>
                        <a:rPr lang="en-US" sz="2000" dirty="0">
                          <a:effectLst/>
                        </a:rPr>
                        <a:t>HCLE Standard</a:t>
                      </a:r>
                      <a:endPar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rPr>
                        <a:t>Content Outline</a:t>
                      </a:r>
                      <a:endPar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rPr>
                        <a:t>Terms &amp; Definitions</a:t>
                      </a:r>
                      <a:endPar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235286025"/>
                  </a:ext>
                </a:extLst>
              </a:tr>
              <a:tr h="635261">
                <a:tc>
                  <a:txBody>
                    <a:bodyPr/>
                    <a:lstStyle/>
                    <a:p>
                      <a:pPr marL="0" marR="0">
                        <a:spcBef>
                          <a:spcPts val="0"/>
                        </a:spcBef>
                        <a:spcAft>
                          <a:spcPts val="0"/>
                        </a:spcAft>
                      </a:pPr>
                      <a:r>
                        <a:rPr lang="en-US" sz="1800" b="1" dirty="0">
                          <a:solidFill>
                            <a:schemeClr val="bg1"/>
                          </a:solidFill>
                          <a:effectLst/>
                        </a:rPr>
                        <a:t>S.SR.1 Identify sources of high-quality candidates.</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171450" marR="0" lvl="0" indent="-171450">
                        <a:spcBef>
                          <a:spcPts val="0"/>
                        </a:spcBef>
                        <a:spcAft>
                          <a:spcPts val="0"/>
                        </a:spcAft>
                        <a:buFont typeface="Arial" panose="020B0604020202020204" pitchFamily="34" charset="0"/>
                        <a:buChar char="•"/>
                      </a:pPr>
                      <a:r>
                        <a:rPr lang="en-US" sz="1200" b="0" dirty="0">
                          <a:solidFill>
                            <a:srgbClr val="000000"/>
                          </a:solidFill>
                          <a:effectLst/>
                        </a:rPr>
                        <a:t>Sourcing practices </a:t>
                      </a:r>
                      <a:endParaRPr lang="en-US" sz="1800" b="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marR="0" lvl="0" indent="-342900">
                        <a:spcBef>
                          <a:spcPts val="0"/>
                        </a:spcBef>
                        <a:spcAft>
                          <a:spcPts val="0"/>
                        </a:spcAft>
                        <a:buFont typeface="Wingdings" panose="05000000000000000000" pitchFamily="2" charset="2"/>
                        <a:buChar char="q"/>
                      </a:pPr>
                      <a:r>
                        <a:rPr lang="en-US" sz="1200" b="1" dirty="0">
                          <a:solidFill>
                            <a:srgbClr val="000000"/>
                          </a:solidFill>
                          <a:effectLst/>
                        </a:rPr>
                        <a:t>Sourcing: </a:t>
                      </a:r>
                      <a:r>
                        <a:rPr lang="en-US" sz="1200" b="0" dirty="0">
                          <a:solidFill>
                            <a:srgbClr val="000000"/>
                          </a:solidFill>
                          <a:effectLst/>
                        </a:rPr>
                        <a:t>Uncovering sources of high-potential candidates by reviewing information on current successful employees.</a:t>
                      </a:r>
                      <a:endParaRPr lang="en-US" sz="1800" b="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29382511"/>
                  </a:ext>
                </a:extLst>
              </a:tr>
              <a:tr h="1181587">
                <a:tc>
                  <a:txBody>
                    <a:bodyPr/>
                    <a:lstStyle/>
                    <a:p>
                      <a:pPr marL="0" marR="0">
                        <a:spcBef>
                          <a:spcPts val="0"/>
                        </a:spcBef>
                        <a:spcAft>
                          <a:spcPts val="0"/>
                        </a:spcAft>
                      </a:pPr>
                      <a:r>
                        <a:rPr lang="en-US" sz="1800" b="1" dirty="0">
                          <a:solidFill>
                            <a:schemeClr val="bg1"/>
                          </a:solidFill>
                          <a:effectLst/>
                        </a:rPr>
                        <a:t>S.SR.2 Develop a recruitment strategy. </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171450" marR="0" lvl="0" indent="-171450">
                        <a:spcBef>
                          <a:spcPts val="0"/>
                        </a:spcBef>
                        <a:spcAft>
                          <a:spcPts val="0"/>
                        </a:spcAft>
                        <a:buFont typeface="Arial" panose="020B0604020202020204" pitchFamily="34" charset="0"/>
                        <a:buChar char="•"/>
                      </a:pPr>
                      <a:r>
                        <a:rPr lang="en-US" sz="1200" dirty="0">
                          <a:solidFill>
                            <a:srgbClr val="000000"/>
                          </a:solidFill>
                          <a:effectLst/>
                        </a:rPr>
                        <a:t>Building a talent pipeline: e.g., Grow-your-own programs, Alternative certification programs, Community partnerships</a:t>
                      </a:r>
                      <a:endPar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marR="0" lvl="0" indent="-342900">
                        <a:spcBef>
                          <a:spcPts val="0"/>
                        </a:spcBef>
                        <a:spcAft>
                          <a:spcPts val="0"/>
                        </a:spcAft>
                        <a:buFont typeface="Wingdings" panose="05000000000000000000" pitchFamily="2" charset="2"/>
                        <a:buChar char="q"/>
                      </a:pPr>
                      <a:r>
                        <a:rPr lang="en-US" sz="1200" b="1" dirty="0">
                          <a:solidFill>
                            <a:srgbClr val="000000"/>
                          </a:solidFill>
                          <a:effectLst/>
                        </a:rPr>
                        <a:t>Talent Pipeline:</a:t>
                      </a:r>
                      <a:r>
                        <a:rPr lang="en-US" sz="1200" dirty="0">
                          <a:solidFill>
                            <a:srgbClr val="000000"/>
                          </a:solidFill>
                          <a:effectLst/>
                        </a:rPr>
                        <a:t> Pool of potential candidates who are qualified and prepared to fill key roles in your organization when there are openings.</a:t>
                      </a:r>
                      <a:endParaRPr lang="en-US" sz="1800" dirty="0">
                        <a:solidFill>
                          <a:srgbClr val="000000"/>
                        </a:solidFill>
                        <a:effectLst/>
                      </a:endParaRPr>
                    </a:p>
                    <a:p>
                      <a:pPr marL="342900" marR="0" lvl="0" indent="-342900">
                        <a:spcBef>
                          <a:spcPts val="0"/>
                        </a:spcBef>
                        <a:spcAft>
                          <a:spcPts val="0"/>
                        </a:spcAft>
                        <a:buFont typeface="Wingdings" panose="05000000000000000000" pitchFamily="2" charset="2"/>
                        <a:buChar char="q"/>
                      </a:pPr>
                      <a:r>
                        <a:rPr lang="en-US" sz="1200" b="1" dirty="0">
                          <a:solidFill>
                            <a:srgbClr val="000000"/>
                          </a:solidFill>
                          <a:effectLst/>
                        </a:rPr>
                        <a:t>Talent Pipeline Management:</a:t>
                      </a:r>
                      <a:r>
                        <a:rPr lang="en-US" sz="1200" dirty="0">
                          <a:solidFill>
                            <a:srgbClr val="000000"/>
                          </a:solidFill>
                          <a:effectLst/>
                        </a:rPr>
                        <a:t> Actively building and maintaining a sustainable pool of talent for your organization.</a:t>
                      </a:r>
                      <a:endParaRPr lang="en-US" sz="1800" dirty="0">
                        <a:solidFill>
                          <a:srgbClr val="000000"/>
                        </a:solidFill>
                        <a:effectLst/>
                      </a:endParaRPr>
                    </a:p>
                    <a:p>
                      <a:pPr marL="342900" marR="0" lvl="0" indent="-342900">
                        <a:spcBef>
                          <a:spcPts val="0"/>
                        </a:spcBef>
                        <a:spcAft>
                          <a:spcPts val="0"/>
                        </a:spcAft>
                        <a:buFont typeface="Wingdings" panose="05000000000000000000" pitchFamily="2" charset="2"/>
                        <a:buChar char="q"/>
                      </a:pPr>
                      <a:r>
                        <a:rPr lang="en-US" sz="1200" b="1" dirty="0">
                          <a:solidFill>
                            <a:srgbClr val="000000"/>
                          </a:solidFill>
                          <a:effectLst/>
                        </a:rPr>
                        <a:t>Recruiting:</a:t>
                      </a:r>
                      <a:r>
                        <a:rPr lang="en-US" sz="1200" dirty="0">
                          <a:solidFill>
                            <a:srgbClr val="000000"/>
                          </a:solidFill>
                          <a:effectLst/>
                        </a:rPr>
                        <a:t> Targeted strategies to identify qualified candidates and convince them to apply to your organization.</a:t>
                      </a:r>
                      <a:endParaRPr lang="en-US" sz="1800" dirty="0">
                        <a:solidFill>
                          <a:srgbClr val="000000"/>
                        </a:solidFill>
                        <a:effectLst/>
                      </a:endParaRPr>
                    </a:p>
                    <a:p>
                      <a:pPr marL="342900" marR="0" lvl="0" indent="-342900">
                        <a:spcBef>
                          <a:spcPts val="0"/>
                        </a:spcBef>
                        <a:spcAft>
                          <a:spcPts val="0"/>
                        </a:spcAft>
                        <a:buFont typeface="Wingdings" panose="05000000000000000000" pitchFamily="2" charset="2"/>
                        <a:buChar char="q"/>
                      </a:pPr>
                      <a:r>
                        <a:rPr lang="en-US" sz="1200" b="1" dirty="0">
                          <a:solidFill>
                            <a:srgbClr val="000000"/>
                          </a:solidFill>
                          <a:effectLst/>
                        </a:rPr>
                        <a:t>Active candidates:</a:t>
                      </a:r>
                      <a:r>
                        <a:rPr lang="en-US" sz="1200" dirty="0">
                          <a:solidFill>
                            <a:srgbClr val="000000"/>
                          </a:solidFill>
                          <a:effectLst/>
                        </a:rPr>
                        <a:t> Individuals who are currently searching for a new job.</a:t>
                      </a:r>
                      <a:endParaRPr lang="en-US" sz="1800" dirty="0">
                        <a:solidFill>
                          <a:srgbClr val="000000"/>
                        </a:solidFill>
                        <a:effectLst/>
                      </a:endParaRPr>
                    </a:p>
                    <a:p>
                      <a:pPr marL="342900" marR="0" lvl="0" indent="-342900">
                        <a:spcBef>
                          <a:spcPts val="0"/>
                        </a:spcBef>
                        <a:spcAft>
                          <a:spcPts val="0"/>
                        </a:spcAft>
                        <a:buFont typeface="Wingdings" panose="05000000000000000000" pitchFamily="2" charset="2"/>
                        <a:buChar char="q"/>
                      </a:pPr>
                      <a:r>
                        <a:rPr lang="en-US" sz="1200" b="1" dirty="0">
                          <a:solidFill>
                            <a:srgbClr val="000000"/>
                          </a:solidFill>
                          <a:effectLst/>
                        </a:rPr>
                        <a:t>Passive candidates:</a:t>
                      </a:r>
                      <a:r>
                        <a:rPr lang="en-US" sz="1200" dirty="0">
                          <a:solidFill>
                            <a:srgbClr val="000000"/>
                          </a:solidFill>
                          <a:effectLst/>
                        </a:rPr>
                        <a:t> Individuals who possess desired skills and/or qualifications, but who are not actively searching for a new job.  </a:t>
                      </a:r>
                      <a:endPar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36258612"/>
                  </a:ext>
                </a:extLst>
              </a:tr>
              <a:tr h="1181587">
                <a:tc>
                  <a:txBody>
                    <a:bodyPr/>
                    <a:lstStyle/>
                    <a:p>
                      <a:pPr marL="0" marR="0">
                        <a:spcBef>
                          <a:spcPts val="0"/>
                        </a:spcBef>
                        <a:spcAft>
                          <a:spcPts val="0"/>
                        </a:spcAft>
                      </a:pPr>
                      <a:r>
                        <a:rPr lang="en-US" sz="1800" b="1" dirty="0">
                          <a:solidFill>
                            <a:schemeClr val="bg1"/>
                          </a:solidFill>
                          <a:effectLst/>
                        </a:rPr>
                        <a:t>S.SR.3 Implement the recruitment strategy. </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171450" marR="0" lvl="0" indent="-171450">
                        <a:spcBef>
                          <a:spcPts val="0"/>
                        </a:spcBef>
                        <a:spcAft>
                          <a:spcPts val="0"/>
                        </a:spcAft>
                        <a:buFont typeface="Arial" panose="020B0604020202020204" pitchFamily="34" charset="0"/>
                        <a:buChar char="•"/>
                      </a:pPr>
                      <a:r>
                        <a:rPr lang="en-US" sz="1200" dirty="0">
                          <a:solidFill>
                            <a:srgbClr val="000000"/>
                          </a:solidFill>
                          <a:effectLst/>
                        </a:rPr>
                        <a:t>Internal &amp; External recruitment: Advantages and disadvantages</a:t>
                      </a:r>
                      <a:endPar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marR="0" lvl="0" indent="-342900">
                        <a:spcBef>
                          <a:spcPts val="0"/>
                        </a:spcBef>
                        <a:spcAft>
                          <a:spcPts val="0"/>
                        </a:spcAft>
                        <a:buFont typeface="Wingdings" panose="05000000000000000000" pitchFamily="2" charset="2"/>
                        <a:buChar char="q"/>
                      </a:pPr>
                      <a:r>
                        <a:rPr lang="en-US" sz="1200" b="1" dirty="0">
                          <a:solidFill>
                            <a:srgbClr val="000000"/>
                          </a:solidFill>
                          <a:effectLst/>
                        </a:rPr>
                        <a:t>External Recruitment:</a:t>
                      </a:r>
                      <a:r>
                        <a:rPr lang="en-US" sz="1200" dirty="0">
                          <a:solidFill>
                            <a:srgbClr val="000000"/>
                          </a:solidFill>
                          <a:effectLst/>
                        </a:rPr>
                        <a:t> Looking outside the organization to fill an open position.</a:t>
                      </a:r>
                      <a:endParaRPr lang="en-US" sz="1800" dirty="0">
                        <a:solidFill>
                          <a:srgbClr val="000000"/>
                        </a:solidFill>
                        <a:effectLst/>
                      </a:endParaRPr>
                    </a:p>
                    <a:p>
                      <a:pPr marL="342900" marR="0" lvl="0" indent="-342900">
                        <a:spcBef>
                          <a:spcPts val="0"/>
                        </a:spcBef>
                        <a:spcAft>
                          <a:spcPts val="0"/>
                        </a:spcAft>
                        <a:buFont typeface="Wingdings" panose="05000000000000000000" pitchFamily="2" charset="2"/>
                        <a:buChar char="q"/>
                      </a:pPr>
                      <a:r>
                        <a:rPr lang="en-US" sz="1200" b="1" dirty="0">
                          <a:solidFill>
                            <a:srgbClr val="000000"/>
                          </a:solidFill>
                          <a:effectLst/>
                        </a:rPr>
                        <a:t>Internal Recruitment:</a:t>
                      </a:r>
                      <a:r>
                        <a:rPr lang="en-US" sz="1200" dirty="0">
                          <a:solidFill>
                            <a:srgbClr val="000000"/>
                          </a:solidFill>
                          <a:effectLst/>
                        </a:rPr>
                        <a:t> Looking at employees within the organization to fill an open position.</a:t>
                      </a:r>
                      <a:endParaRPr lang="en-US" sz="1800" dirty="0">
                        <a:solidFill>
                          <a:srgbClr val="000000"/>
                        </a:solidFill>
                        <a:effectLst/>
                      </a:endParaRPr>
                    </a:p>
                    <a:p>
                      <a:pPr marL="342900" marR="0" lvl="0" indent="-342900">
                        <a:spcBef>
                          <a:spcPts val="0"/>
                        </a:spcBef>
                        <a:spcAft>
                          <a:spcPts val="0"/>
                        </a:spcAft>
                        <a:buFont typeface="Wingdings" panose="05000000000000000000" pitchFamily="2" charset="2"/>
                        <a:buChar char="q"/>
                      </a:pPr>
                      <a:r>
                        <a:rPr lang="en-US" sz="1200" b="1" dirty="0">
                          <a:solidFill>
                            <a:srgbClr val="000000"/>
                          </a:solidFill>
                          <a:effectLst/>
                        </a:rPr>
                        <a:t>Targeted Recruitment: </a:t>
                      </a:r>
                      <a:r>
                        <a:rPr lang="en-US" sz="1200" dirty="0">
                          <a:solidFill>
                            <a:srgbClr val="000000"/>
                          </a:solidFill>
                          <a:effectLst/>
                        </a:rPr>
                        <a:t>Active process of identifying individuals who meet specific criteria. Often used when hiring for high-level positions or positions that require a specialized skillset.</a:t>
                      </a:r>
                      <a:endPar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98055254"/>
                  </a:ext>
                </a:extLst>
              </a:tr>
            </a:tbl>
          </a:graphicData>
        </a:graphic>
      </p:graphicFrame>
      <p:sp>
        <p:nvSpPr>
          <p:cNvPr id="7" name="Text Placeholder 6">
            <a:extLst>
              <a:ext uri="{FF2B5EF4-FFF2-40B4-BE49-F238E27FC236}">
                <a16:creationId xmlns:a16="http://schemas.microsoft.com/office/drawing/2014/main" id="{C7D987A8-7679-4431-816E-C9BEB17BED5A}"/>
              </a:ext>
            </a:extLst>
          </p:cNvPr>
          <p:cNvSpPr>
            <a:spLocks noGrp="1"/>
          </p:cNvSpPr>
          <p:nvPr>
            <p:ph type="body" sz="quarter" idx="13"/>
          </p:nvPr>
        </p:nvSpPr>
        <p:spPr/>
        <p:txBody>
          <a:bodyPr/>
          <a:lstStyle/>
          <a:p>
            <a:r>
              <a:rPr lang="en-US" dirty="0"/>
              <a:t>Sourcing &amp; Recruiting</a:t>
            </a:r>
          </a:p>
        </p:txBody>
      </p:sp>
    </p:spTree>
    <p:custDataLst>
      <p:tags r:id="rId1"/>
    </p:custDataLst>
    <p:extLst>
      <p:ext uri="{BB962C8B-B14F-4D97-AF65-F5344CB8AC3E}">
        <p14:creationId xmlns:p14="http://schemas.microsoft.com/office/powerpoint/2010/main" val="2312276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9DAFEA13-6952-4DD9-B0F7-59965E49AA45}"/>
              </a:ext>
            </a:extLst>
          </p:cNvPr>
          <p:cNvSpPr txBox="1">
            <a:spLocks/>
          </p:cNvSpPr>
          <p:nvPr/>
        </p:nvSpPr>
        <p:spPr>
          <a:xfrm>
            <a:off x="3869268" y="6356350"/>
            <a:ext cx="5911517"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 2021, American Association of School Personnel Administrators. All Rights Reserved.</a:t>
            </a:r>
          </a:p>
        </p:txBody>
      </p:sp>
      <p:sp>
        <p:nvSpPr>
          <p:cNvPr id="7" name="Text Placeholder 6">
            <a:extLst>
              <a:ext uri="{FF2B5EF4-FFF2-40B4-BE49-F238E27FC236}">
                <a16:creationId xmlns:a16="http://schemas.microsoft.com/office/drawing/2014/main" id="{C7D987A8-7679-4431-816E-C9BEB17BED5A}"/>
              </a:ext>
            </a:extLst>
          </p:cNvPr>
          <p:cNvSpPr>
            <a:spLocks noGrp="1"/>
          </p:cNvSpPr>
          <p:nvPr>
            <p:ph type="body" sz="quarter" idx="13"/>
          </p:nvPr>
        </p:nvSpPr>
        <p:spPr/>
        <p:txBody>
          <a:bodyPr>
            <a:normAutofit/>
          </a:bodyPr>
          <a:lstStyle/>
          <a:p>
            <a:pPr marL="0" indent="0">
              <a:buNone/>
            </a:pPr>
            <a:r>
              <a:rPr lang="en-US" sz="2700" dirty="0"/>
              <a:t>S.SR.1 Identify sources of high-quality candidates.</a:t>
            </a:r>
          </a:p>
        </p:txBody>
      </p:sp>
      <p:pic>
        <p:nvPicPr>
          <p:cNvPr id="13" name="Graphic 12" descr="Question Mark with solid fill">
            <a:extLst>
              <a:ext uri="{FF2B5EF4-FFF2-40B4-BE49-F238E27FC236}">
                <a16:creationId xmlns:a16="http://schemas.microsoft.com/office/drawing/2014/main" id="{DE6EF56F-C3FB-4589-A348-C6169235853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6046" y="1361435"/>
            <a:ext cx="2685705" cy="2685705"/>
          </a:xfrm>
          <a:prstGeom prst="rect">
            <a:avLst/>
          </a:prstGeom>
        </p:spPr>
      </p:pic>
      <p:pic>
        <p:nvPicPr>
          <p:cNvPr id="14" name="Graphic 13" descr="Question Mark with solid fill">
            <a:extLst>
              <a:ext uri="{FF2B5EF4-FFF2-40B4-BE49-F238E27FC236}">
                <a16:creationId xmlns:a16="http://schemas.microsoft.com/office/drawing/2014/main" id="{9D1DFF2B-1A46-4D0B-AF6E-2D30B21FC62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12618" y="1361435"/>
            <a:ext cx="2685705" cy="2685705"/>
          </a:xfrm>
          <a:prstGeom prst="rect">
            <a:avLst/>
          </a:prstGeom>
        </p:spPr>
      </p:pic>
      <p:pic>
        <p:nvPicPr>
          <p:cNvPr id="15" name="Graphic 14" descr="User outline">
            <a:extLst>
              <a:ext uri="{FF2B5EF4-FFF2-40B4-BE49-F238E27FC236}">
                <a16:creationId xmlns:a16="http://schemas.microsoft.com/office/drawing/2014/main" id="{93F0E9E9-3853-4731-9B92-FBC326C7F08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07100" y="1409346"/>
            <a:ext cx="2637795" cy="2637795"/>
          </a:xfrm>
          <a:prstGeom prst="rect">
            <a:avLst/>
          </a:prstGeom>
        </p:spPr>
      </p:pic>
      <p:pic>
        <p:nvPicPr>
          <p:cNvPr id="16" name="Graphic 15" descr="Question Mark with solid fill">
            <a:extLst>
              <a:ext uri="{FF2B5EF4-FFF2-40B4-BE49-F238E27FC236}">
                <a16:creationId xmlns:a16="http://schemas.microsoft.com/office/drawing/2014/main" id="{BE68EE30-B285-4635-9A68-807C66382D7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05762" y="1361435"/>
            <a:ext cx="2685706" cy="2685706"/>
          </a:xfrm>
          <a:prstGeom prst="rect">
            <a:avLst/>
          </a:prstGeom>
        </p:spPr>
      </p:pic>
      <p:sp>
        <p:nvSpPr>
          <p:cNvPr id="17" name="TextBox 16">
            <a:extLst>
              <a:ext uri="{FF2B5EF4-FFF2-40B4-BE49-F238E27FC236}">
                <a16:creationId xmlns:a16="http://schemas.microsoft.com/office/drawing/2014/main" id="{A612BE1C-3FB1-4B58-A2E6-89B60BE02D5C}"/>
              </a:ext>
            </a:extLst>
          </p:cNvPr>
          <p:cNvSpPr txBox="1"/>
          <p:nvPr/>
        </p:nvSpPr>
        <p:spPr>
          <a:xfrm>
            <a:off x="642996" y="4297439"/>
            <a:ext cx="10906008" cy="97717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400" dirty="0">
                <a:latin typeface="+mj-lt"/>
                <a:ea typeface="+mj-ea"/>
                <a:cs typeface="+mj-cs"/>
              </a:rPr>
              <a:t>Who is your ideal candidate? </a:t>
            </a:r>
          </a:p>
        </p:txBody>
      </p:sp>
      <p:cxnSp>
        <p:nvCxnSpPr>
          <p:cNvPr id="19" name="Straight Connector 18">
            <a:extLst>
              <a:ext uri="{FF2B5EF4-FFF2-40B4-BE49-F238E27FC236}">
                <a16:creationId xmlns:a16="http://schemas.microsoft.com/office/drawing/2014/main" id="{30471DD6-699B-4948-9B6F-8044A0652A62}"/>
              </a:ext>
            </a:extLst>
          </p:cNvPr>
          <p:cNvCxnSpPr>
            <a:cxnSpLocks/>
          </p:cNvCxnSpPr>
          <p:nvPr/>
        </p:nvCxnSpPr>
        <p:spPr>
          <a:xfrm>
            <a:off x="1136650" y="4278752"/>
            <a:ext cx="9918700"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 name="Rectangle 1">
            <a:extLst>
              <a:ext uri="{FF2B5EF4-FFF2-40B4-BE49-F238E27FC236}">
                <a16:creationId xmlns:a16="http://schemas.microsoft.com/office/drawing/2014/main" id="{B6A59EBC-B74B-4509-AD71-5AB5D75072E9}"/>
              </a:ext>
            </a:extLst>
          </p:cNvPr>
          <p:cNvSpPr/>
          <p:nvPr/>
        </p:nvSpPr>
        <p:spPr>
          <a:xfrm>
            <a:off x="2236971" y="5375909"/>
            <a:ext cx="2087418" cy="7315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t>Bio/ </a:t>
            </a:r>
            <a:br>
              <a:rPr lang="en-US" sz="2000" dirty="0"/>
            </a:br>
            <a:r>
              <a:rPr lang="en-US" sz="2000" dirty="0"/>
              <a:t>Background</a:t>
            </a:r>
          </a:p>
        </p:txBody>
      </p:sp>
      <p:sp>
        <p:nvSpPr>
          <p:cNvPr id="11" name="Rectangle 10">
            <a:extLst>
              <a:ext uri="{FF2B5EF4-FFF2-40B4-BE49-F238E27FC236}">
                <a16:creationId xmlns:a16="http://schemas.microsoft.com/office/drawing/2014/main" id="{3586F722-8172-4D74-86BF-03BDE7D4AA3F}"/>
              </a:ext>
            </a:extLst>
          </p:cNvPr>
          <p:cNvSpPr/>
          <p:nvPr/>
        </p:nvSpPr>
        <p:spPr>
          <a:xfrm>
            <a:off x="4999512" y="5375909"/>
            <a:ext cx="2087418" cy="7315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t>Frustrations/ Motivations</a:t>
            </a:r>
          </a:p>
        </p:txBody>
      </p:sp>
      <p:sp>
        <p:nvSpPr>
          <p:cNvPr id="12" name="Rectangle 11">
            <a:extLst>
              <a:ext uri="{FF2B5EF4-FFF2-40B4-BE49-F238E27FC236}">
                <a16:creationId xmlns:a16="http://schemas.microsoft.com/office/drawing/2014/main" id="{2DA73118-65C8-4B49-975F-EC687D66BC9C}"/>
              </a:ext>
            </a:extLst>
          </p:cNvPr>
          <p:cNvSpPr/>
          <p:nvPr/>
        </p:nvSpPr>
        <p:spPr>
          <a:xfrm>
            <a:off x="7762053" y="5375909"/>
            <a:ext cx="2087418" cy="7315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t>Goals</a:t>
            </a:r>
          </a:p>
        </p:txBody>
      </p:sp>
    </p:spTree>
    <p:custDataLst>
      <p:tags r:id="rId1"/>
    </p:custDataLst>
    <p:extLst>
      <p:ext uri="{BB962C8B-B14F-4D97-AF65-F5344CB8AC3E}">
        <p14:creationId xmlns:p14="http://schemas.microsoft.com/office/powerpoint/2010/main" val="315459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9DAFEA13-6952-4DD9-B0F7-59965E49AA45}"/>
              </a:ext>
            </a:extLst>
          </p:cNvPr>
          <p:cNvSpPr txBox="1">
            <a:spLocks/>
          </p:cNvSpPr>
          <p:nvPr/>
        </p:nvSpPr>
        <p:spPr>
          <a:xfrm>
            <a:off x="3869268" y="6356350"/>
            <a:ext cx="5911517"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 2021, American Association of School Personnel Administrators. All Rights Reserved.</a:t>
            </a:r>
          </a:p>
        </p:txBody>
      </p:sp>
      <p:sp>
        <p:nvSpPr>
          <p:cNvPr id="7" name="Text Placeholder 6">
            <a:extLst>
              <a:ext uri="{FF2B5EF4-FFF2-40B4-BE49-F238E27FC236}">
                <a16:creationId xmlns:a16="http://schemas.microsoft.com/office/drawing/2014/main" id="{C7D987A8-7679-4431-816E-C9BEB17BED5A}"/>
              </a:ext>
            </a:extLst>
          </p:cNvPr>
          <p:cNvSpPr>
            <a:spLocks noGrp="1"/>
          </p:cNvSpPr>
          <p:nvPr>
            <p:ph type="body" sz="quarter" idx="13"/>
          </p:nvPr>
        </p:nvSpPr>
        <p:spPr/>
        <p:txBody>
          <a:bodyPr>
            <a:normAutofit/>
          </a:bodyPr>
          <a:lstStyle/>
          <a:p>
            <a:pPr marL="0" indent="0">
              <a:buNone/>
            </a:pPr>
            <a:r>
              <a:rPr lang="en-US" sz="2700" dirty="0"/>
              <a:t>S.SR.1 Identify sources of high-quality candidates.</a:t>
            </a:r>
          </a:p>
        </p:txBody>
      </p:sp>
      <p:sp>
        <p:nvSpPr>
          <p:cNvPr id="8" name="Oval 7">
            <a:extLst>
              <a:ext uri="{FF2B5EF4-FFF2-40B4-BE49-F238E27FC236}">
                <a16:creationId xmlns:a16="http://schemas.microsoft.com/office/drawing/2014/main" id="{2D5778EE-F6D7-4D17-9BAA-40664663BAED}"/>
              </a:ext>
            </a:extLst>
          </p:cNvPr>
          <p:cNvSpPr/>
          <p:nvPr/>
        </p:nvSpPr>
        <p:spPr>
          <a:xfrm>
            <a:off x="8385175" y="6089653"/>
            <a:ext cx="685800" cy="67083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0" name="Graphic 9" descr="Link with solid fill">
            <a:extLst>
              <a:ext uri="{FF2B5EF4-FFF2-40B4-BE49-F238E27FC236}">
                <a16:creationId xmlns:a16="http://schemas.microsoft.com/office/drawing/2014/main" id="{13387D43-32C0-493E-8A1D-B2F1DD07B12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53755" y="6150748"/>
            <a:ext cx="548640" cy="548640"/>
          </a:xfrm>
          <a:prstGeom prst="rect">
            <a:avLst/>
          </a:prstGeom>
        </p:spPr>
      </p:pic>
      <p:sp>
        <p:nvSpPr>
          <p:cNvPr id="11" name="TextBox 10">
            <a:extLst>
              <a:ext uri="{FF2B5EF4-FFF2-40B4-BE49-F238E27FC236}">
                <a16:creationId xmlns:a16="http://schemas.microsoft.com/office/drawing/2014/main" id="{B676F3E7-6EFF-4110-8C58-A7C36EA56227}"/>
              </a:ext>
            </a:extLst>
          </p:cNvPr>
          <p:cNvSpPr txBox="1"/>
          <p:nvPr/>
        </p:nvSpPr>
        <p:spPr>
          <a:xfrm>
            <a:off x="9070975" y="6055736"/>
            <a:ext cx="3095625" cy="738664"/>
          </a:xfrm>
          <a:prstGeom prst="rect">
            <a:avLst/>
          </a:prstGeom>
          <a:noFill/>
        </p:spPr>
        <p:txBody>
          <a:bodyPr wrap="square" rtlCol="0">
            <a:spAutoFit/>
          </a:bodyPr>
          <a:lstStyle/>
          <a:p>
            <a:r>
              <a:rPr lang="en-US" sz="1400" b="1" dirty="0"/>
              <a:t>Linking HCLE Standards:</a:t>
            </a:r>
          </a:p>
          <a:p>
            <a:r>
              <a:rPr lang="en-US" sz="1400" dirty="0"/>
              <a:t>See also P.SA.1 Develop an organizational strategy. </a:t>
            </a:r>
          </a:p>
        </p:txBody>
      </p:sp>
      <p:sp>
        <p:nvSpPr>
          <p:cNvPr id="12" name="Content Placeholder 1">
            <a:extLst>
              <a:ext uri="{FF2B5EF4-FFF2-40B4-BE49-F238E27FC236}">
                <a16:creationId xmlns:a16="http://schemas.microsoft.com/office/drawing/2014/main" id="{281F7830-5CB4-41E5-A132-7D71731C8A6A}"/>
              </a:ext>
            </a:extLst>
          </p:cNvPr>
          <p:cNvSpPr>
            <a:spLocks noGrp="1"/>
          </p:cNvSpPr>
          <p:nvPr>
            <p:ph idx="1"/>
          </p:nvPr>
        </p:nvSpPr>
        <p:spPr>
          <a:xfrm>
            <a:off x="615950" y="1138238"/>
            <a:ext cx="10567988" cy="4914900"/>
          </a:xfrm>
        </p:spPr>
        <p:txBody>
          <a:bodyPr>
            <a:normAutofit/>
          </a:bodyPr>
          <a:lstStyle/>
          <a:p>
            <a:pPr marL="0" indent="0">
              <a:buNone/>
            </a:pPr>
            <a:r>
              <a:rPr lang="en-US" sz="2800" b="1" dirty="0"/>
              <a:t>Using SWOT Analysis to Develop a Strategy to Improve Sourcing</a:t>
            </a:r>
          </a:p>
        </p:txBody>
      </p:sp>
      <p:graphicFrame>
        <p:nvGraphicFramePr>
          <p:cNvPr id="2" name="Table 2">
            <a:extLst>
              <a:ext uri="{FF2B5EF4-FFF2-40B4-BE49-F238E27FC236}">
                <a16:creationId xmlns:a16="http://schemas.microsoft.com/office/drawing/2014/main" id="{C02A5B82-C974-4469-9F91-6777F09FD477}"/>
              </a:ext>
            </a:extLst>
          </p:cNvPr>
          <p:cNvGraphicFramePr>
            <a:graphicFrameLocks noGrp="1"/>
          </p:cNvGraphicFramePr>
          <p:nvPr>
            <p:extLst>
              <p:ext uri="{D42A27DB-BD31-4B8C-83A1-F6EECF244321}">
                <p14:modId xmlns:p14="http://schemas.microsoft.com/office/powerpoint/2010/main" val="139376785"/>
              </p:ext>
            </p:extLst>
          </p:nvPr>
        </p:nvGraphicFramePr>
        <p:xfrm>
          <a:off x="3150891" y="1927754"/>
          <a:ext cx="3028229" cy="1737360"/>
        </p:xfrm>
        <a:graphic>
          <a:graphicData uri="http://schemas.openxmlformats.org/drawingml/2006/table">
            <a:tbl>
              <a:tblPr firstRow="1" bandRow="1">
                <a:tableStyleId>{F2DE63D5-997A-4646-A377-4702673A728D}</a:tableStyleId>
              </a:tblPr>
              <a:tblGrid>
                <a:gridCol w="3028229">
                  <a:extLst>
                    <a:ext uri="{9D8B030D-6E8A-4147-A177-3AD203B41FA5}">
                      <a16:colId xmlns:a16="http://schemas.microsoft.com/office/drawing/2014/main" val="2228356904"/>
                    </a:ext>
                  </a:extLst>
                </a:gridCol>
              </a:tblGrid>
              <a:tr h="548640">
                <a:tc>
                  <a:txBody>
                    <a:bodyPr/>
                    <a:lstStyle/>
                    <a:p>
                      <a:pPr algn="ctr"/>
                      <a:r>
                        <a:rPr lang="en-US" sz="2400" dirty="0"/>
                        <a:t>STRENGTHS</a:t>
                      </a:r>
                    </a:p>
                  </a:txBody>
                  <a:tcPr anchor="ctr"/>
                </a:tc>
                <a:extLst>
                  <a:ext uri="{0D108BD9-81ED-4DB2-BD59-A6C34878D82A}">
                    <a16:rowId xmlns:a16="http://schemas.microsoft.com/office/drawing/2014/main" val="4253996990"/>
                  </a:ext>
                </a:extLst>
              </a:tr>
              <a:tr h="808567">
                <a:tc>
                  <a:txBody>
                    <a:bodyPr/>
                    <a:lstStyle/>
                    <a:p>
                      <a:pPr algn="ctr"/>
                      <a:r>
                        <a:rPr lang="en-US" dirty="0"/>
                        <a:t>What do you currently do well with regards to sourcing?</a:t>
                      </a:r>
                    </a:p>
                    <a:p>
                      <a:pPr algn="ctr"/>
                      <a:endParaRPr lang="en-US" dirty="0"/>
                    </a:p>
                    <a:p>
                      <a:endParaRPr lang="en-US" dirty="0"/>
                    </a:p>
                  </a:txBody>
                  <a:tcPr/>
                </a:tc>
                <a:extLst>
                  <a:ext uri="{0D108BD9-81ED-4DB2-BD59-A6C34878D82A}">
                    <a16:rowId xmlns:a16="http://schemas.microsoft.com/office/drawing/2014/main" val="3796687558"/>
                  </a:ext>
                </a:extLst>
              </a:tr>
            </a:tbl>
          </a:graphicData>
        </a:graphic>
      </p:graphicFrame>
      <p:graphicFrame>
        <p:nvGraphicFramePr>
          <p:cNvPr id="13" name="Table 2">
            <a:extLst>
              <a:ext uri="{FF2B5EF4-FFF2-40B4-BE49-F238E27FC236}">
                <a16:creationId xmlns:a16="http://schemas.microsoft.com/office/drawing/2014/main" id="{D13B6A97-D253-4A68-A1A3-97EFC8EEB64D}"/>
              </a:ext>
            </a:extLst>
          </p:cNvPr>
          <p:cNvGraphicFramePr>
            <a:graphicFrameLocks noGrp="1"/>
          </p:cNvGraphicFramePr>
          <p:nvPr>
            <p:extLst>
              <p:ext uri="{D42A27DB-BD31-4B8C-83A1-F6EECF244321}">
                <p14:modId xmlns:p14="http://schemas.microsoft.com/office/powerpoint/2010/main" val="1062142783"/>
              </p:ext>
            </p:extLst>
          </p:nvPr>
        </p:nvGraphicFramePr>
        <p:xfrm>
          <a:off x="6254309" y="1927754"/>
          <a:ext cx="3028229" cy="1737360"/>
        </p:xfrm>
        <a:graphic>
          <a:graphicData uri="http://schemas.openxmlformats.org/drawingml/2006/table">
            <a:tbl>
              <a:tblPr firstRow="1" bandRow="1">
                <a:tableStyleId>{F2DE63D5-997A-4646-A377-4702673A728D}</a:tableStyleId>
              </a:tblPr>
              <a:tblGrid>
                <a:gridCol w="3028229">
                  <a:extLst>
                    <a:ext uri="{9D8B030D-6E8A-4147-A177-3AD203B41FA5}">
                      <a16:colId xmlns:a16="http://schemas.microsoft.com/office/drawing/2014/main" val="2228356904"/>
                    </a:ext>
                  </a:extLst>
                </a:gridCol>
              </a:tblGrid>
              <a:tr h="548640">
                <a:tc>
                  <a:txBody>
                    <a:bodyPr/>
                    <a:lstStyle/>
                    <a:p>
                      <a:pPr algn="ctr"/>
                      <a:r>
                        <a:rPr lang="en-US" sz="2400" b="1" kern="1200" dirty="0">
                          <a:solidFill>
                            <a:schemeClr val="bg1"/>
                          </a:solidFill>
                          <a:latin typeface="+mn-lt"/>
                          <a:ea typeface="+mn-ea"/>
                          <a:cs typeface="+mn-cs"/>
                        </a:rPr>
                        <a:t>WEAKNESSES</a:t>
                      </a:r>
                    </a:p>
                  </a:txBody>
                  <a:tcPr anchor="ctr"/>
                </a:tc>
                <a:extLst>
                  <a:ext uri="{0D108BD9-81ED-4DB2-BD59-A6C34878D82A}">
                    <a16:rowId xmlns:a16="http://schemas.microsoft.com/office/drawing/2014/main" val="4253996990"/>
                  </a:ext>
                </a:extLst>
              </a:tr>
              <a:tr h="808567">
                <a:tc>
                  <a:txBody>
                    <a:bodyPr/>
                    <a:lstStyle/>
                    <a:p>
                      <a:pPr algn="ctr"/>
                      <a:r>
                        <a:rPr lang="en-US" dirty="0"/>
                        <a:t>What could you improve with regards to sourcing? </a:t>
                      </a:r>
                    </a:p>
                    <a:p>
                      <a:endParaRPr lang="en-US" dirty="0"/>
                    </a:p>
                    <a:p>
                      <a:endParaRPr lang="en-US" dirty="0"/>
                    </a:p>
                  </a:txBody>
                  <a:tcPr/>
                </a:tc>
                <a:extLst>
                  <a:ext uri="{0D108BD9-81ED-4DB2-BD59-A6C34878D82A}">
                    <a16:rowId xmlns:a16="http://schemas.microsoft.com/office/drawing/2014/main" val="3796687558"/>
                  </a:ext>
                </a:extLst>
              </a:tr>
            </a:tbl>
          </a:graphicData>
        </a:graphic>
      </p:graphicFrame>
      <p:graphicFrame>
        <p:nvGraphicFramePr>
          <p:cNvPr id="14" name="Table 2">
            <a:extLst>
              <a:ext uri="{FF2B5EF4-FFF2-40B4-BE49-F238E27FC236}">
                <a16:creationId xmlns:a16="http://schemas.microsoft.com/office/drawing/2014/main" id="{09204FED-A4E5-4D9B-BC73-85AACEE984E4}"/>
              </a:ext>
            </a:extLst>
          </p:cNvPr>
          <p:cNvGraphicFramePr>
            <a:graphicFrameLocks noGrp="1"/>
          </p:cNvGraphicFramePr>
          <p:nvPr>
            <p:extLst>
              <p:ext uri="{D42A27DB-BD31-4B8C-83A1-F6EECF244321}">
                <p14:modId xmlns:p14="http://schemas.microsoft.com/office/powerpoint/2010/main" val="2627778216"/>
              </p:ext>
            </p:extLst>
          </p:nvPr>
        </p:nvGraphicFramePr>
        <p:xfrm>
          <a:off x="3150891" y="3741882"/>
          <a:ext cx="3028229" cy="1737360"/>
        </p:xfrm>
        <a:graphic>
          <a:graphicData uri="http://schemas.openxmlformats.org/drawingml/2006/table">
            <a:tbl>
              <a:tblPr firstRow="1" bandRow="1">
                <a:tableStyleId>{F2DE63D5-997A-4646-A377-4702673A728D}</a:tableStyleId>
              </a:tblPr>
              <a:tblGrid>
                <a:gridCol w="3028229">
                  <a:extLst>
                    <a:ext uri="{9D8B030D-6E8A-4147-A177-3AD203B41FA5}">
                      <a16:colId xmlns:a16="http://schemas.microsoft.com/office/drawing/2014/main" val="2228356904"/>
                    </a:ext>
                  </a:extLst>
                </a:gridCol>
              </a:tblGrid>
              <a:tr h="548640">
                <a:tc>
                  <a:txBody>
                    <a:bodyPr/>
                    <a:lstStyle/>
                    <a:p>
                      <a:pPr marL="0" algn="ctr" defTabSz="914400" rtl="0" eaLnBrk="1" latinLnBrk="0" hangingPunct="1"/>
                      <a:r>
                        <a:rPr lang="en-US" sz="2400" b="1" kern="1200" dirty="0">
                          <a:solidFill>
                            <a:schemeClr val="bg1"/>
                          </a:solidFill>
                          <a:latin typeface="+mn-lt"/>
                          <a:ea typeface="+mn-ea"/>
                          <a:cs typeface="+mn-cs"/>
                        </a:rPr>
                        <a:t>OPPORTUNITIES</a:t>
                      </a:r>
                    </a:p>
                  </a:txBody>
                  <a:tcPr anchor="ctr"/>
                </a:tc>
                <a:extLst>
                  <a:ext uri="{0D108BD9-81ED-4DB2-BD59-A6C34878D82A}">
                    <a16:rowId xmlns:a16="http://schemas.microsoft.com/office/drawing/2014/main" val="4253996990"/>
                  </a:ext>
                </a:extLst>
              </a:tr>
              <a:tr h="1188720">
                <a:tc>
                  <a:txBody>
                    <a:bodyPr/>
                    <a:lstStyle/>
                    <a:p>
                      <a:pPr algn="ctr"/>
                      <a:r>
                        <a:rPr lang="en-US" dirty="0"/>
                        <a:t>What opportunities are open to you?</a:t>
                      </a:r>
                    </a:p>
                    <a:p>
                      <a:endParaRPr lang="en-US" dirty="0"/>
                    </a:p>
                  </a:txBody>
                  <a:tcPr/>
                </a:tc>
                <a:extLst>
                  <a:ext uri="{0D108BD9-81ED-4DB2-BD59-A6C34878D82A}">
                    <a16:rowId xmlns:a16="http://schemas.microsoft.com/office/drawing/2014/main" val="3796687558"/>
                  </a:ext>
                </a:extLst>
              </a:tr>
            </a:tbl>
          </a:graphicData>
        </a:graphic>
      </p:graphicFrame>
      <p:graphicFrame>
        <p:nvGraphicFramePr>
          <p:cNvPr id="15" name="Table 2">
            <a:extLst>
              <a:ext uri="{FF2B5EF4-FFF2-40B4-BE49-F238E27FC236}">
                <a16:creationId xmlns:a16="http://schemas.microsoft.com/office/drawing/2014/main" id="{29FA5072-A601-4F79-A35B-6CDF83C3C39A}"/>
              </a:ext>
            </a:extLst>
          </p:cNvPr>
          <p:cNvGraphicFramePr>
            <a:graphicFrameLocks noGrp="1"/>
          </p:cNvGraphicFramePr>
          <p:nvPr>
            <p:extLst>
              <p:ext uri="{D42A27DB-BD31-4B8C-83A1-F6EECF244321}">
                <p14:modId xmlns:p14="http://schemas.microsoft.com/office/powerpoint/2010/main" val="373951196"/>
              </p:ext>
            </p:extLst>
          </p:nvPr>
        </p:nvGraphicFramePr>
        <p:xfrm>
          <a:off x="6254309" y="3745490"/>
          <a:ext cx="3028229" cy="1737360"/>
        </p:xfrm>
        <a:graphic>
          <a:graphicData uri="http://schemas.openxmlformats.org/drawingml/2006/table">
            <a:tbl>
              <a:tblPr firstRow="1" bandRow="1">
                <a:tableStyleId>{F2DE63D5-997A-4646-A377-4702673A728D}</a:tableStyleId>
              </a:tblPr>
              <a:tblGrid>
                <a:gridCol w="3028229">
                  <a:extLst>
                    <a:ext uri="{9D8B030D-6E8A-4147-A177-3AD203B41FA5}">
                      <a16:colId xmlns:a16="http://schemas.microsoft.com/office/drawing/2014/main" val="2228356904"/>
                    </a:ext>
                  </a:extLst>
                </a:gridCol>
              </a:tblGrid>
              <a:tr h="548640">
                <a:tc>
                  <a:txBody>
                    <a:bodyPr/>
                    <a:lstStyle/>
                    <a:p>
                      <a:pPr marL="0" algn="ctr" defTabSz="914400" rtl="0" eaLnBrk="1" latinLnBrk="0" hangingPunct="1"/>
                      <a:r>
                        <a:rPr lang="en-US" sz="2400" b="1" kern="1200" dirty="0">
                          <a:solidFill>
                            <a:schemeClr val="bg1"/>
                          </a:solidFill>
                          <a:latin typeface="+mn-lt"/>
                          <a:ea typeface="+mn-ea"/>
                          <a:cs typeface="+mn-cs"/>
                        </a:rPr>
                        <a:t>THREATS</a:t>
                      </a:r>
                    </a:p>
                  </a:txBody>
                  <a:tcPr anchor="ctr"/>
                </a:tc>
                <a:extLst>
                  <a:ext uri="{0D108BD9-81ED-4DB2-BD59-A6C34878D82A}">
                    <a16:rowId xmlns:a16="http://schemas.microsoft.com/office/drawing/2014/main" val="4253996990"/>
                  </a:ext>
                </a:extLst>
              </a:tr>
              <a:tr h="1188720">
                <a:tc>
                  <a:txBody>
                    <a:bodyPr/>
                    <a:lstStyle/>
                    <a:p>
                      <a:pPr algn="ctr"/>
                      <a:r>
                        <a:rPr lang="en-US" dirty="0"/>
                        <a:t>What threats could cause setbacks?</a:t>
                      </a:r>
                    </a:p>
                    <a:p>
                      <a:endParaRPr lang="en-US" dirty="0"/>
                    </a:p>
                    <a:p>
                      <a:endParaRPr lang="en-US" dirty="0"/>
                    </a:p>
                  </a:txBody>
                  <a:tcPr/>
                </a:tc>
                <a:extLst>
                  <a:ext uri="{0D108BD9-81ED-4DB2-BD59-A6C34878D82A}">
                    <a16:rowId xmlns:a16="http://schemas.microsoft.com/office/drawing/2014/main" val="3796687558"/>
                  </a:ext>
                </a:extLst>
              </a:tr>
            </a:tbl>
          </a:graphicData>
        </a:graphic>
      </p:graphicFrame>
      <p:sp>
        <p:nvSpPr>
          <p:cNvPr id="3" name="Arrow: Pentagon 2">
            <a:extLst>
              <a:ext uri="{FF2B5EF4-FFF2-40B4-BE49-F238E27FC236}">
                <a16:creationId xmlns:a16="http://schemas.microsoft.com/office/drawing/2014/main" id="{2C750AB3-3594-4590-B9C5-21E55AE60280}"/>
              </a:ext>
            </a:extLst>
          </p:cNvPr>
          <p:cNvSpPr/>
          <p:nvPr/>
        </p:nvSpPr>
        <p:spPr>
          <a:xfrm>
            <a:off x="676845" y="2161309"/>
            <a:ext cx="2377440" cy="1267691"/>
          </a:xfrm>
          <a:prstGeom prst="homePlat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Internal Factors </a:t>
            </a:r>
            <a:r>
              <a:rPr lang="en-US" sz="1600" dirty="0"/>
              <a:t>(People, resources, processes, past experiences)</a:t>
            </a:r>
            <a:endParaRPr lang="en-US" dirty="0"/>
          </a:p>
        </p:txBody>
      </p:sp>
      <p:sp>
        <p:nvSpPr>
          <p:cNvPr id="16" name="Arrow: Pentagon 15">
            <a:extLst>
              <a:ext uri="{FF2B5EF4-FFF2-40B4-BE49-F238E27FC236}">
                <a16:creationId xmlns:a16="http://schemas.microsoft.com/office/drawing/2014/main" id="{366BC779-38CE-4A8B-91F5-F056924DCD1E}"/>
              </a:ext>
            </a:extLst>
          </p:cNvPr>
          <p:cNvSpPr/>
          <p:nvPr/>
        </p:nvSpPr>
        <p:spPr>
          <a:xfrm>
            <a:off x="676845" y="3976716"/>
            <a:ext cx="2377440" cy="1267691"/>
          </a:xfrm>
          <a:prstGeom prst="homePlat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External Factors </a:t>
            </a:r>
            <a:r>
              <a:rPr lang="en-US" sz="1600" dirty="0"/>
              <a:t>(Trends, legislation, demographics, current events)</a:t>
            </a:r>
            <a:endParaRPr lang="en-US" dirty="0"/>
          </a:p>
        </p:txBody>
      </p:sp>
    </p:spTree>
    <p:custDataLst>
      <p:tags r:id="rId1"/>
    </p:custDataLst>
    <p:extLst>
      <p:ext uri="{BB962C8B-B14F-4D97-AF65-F5344CB8AC3E}">
        <p14:creationId xmlns:p14="http://schemas.microsoft.com/office/powerpoint/2010/main" val="1969275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9DAFEA13-6952-4DD9-B0F7-59965E49AA45}"/>
              </a:ext>
            </a:extLst>
          </p:cNvPr>
          <p:cNvSpPr txBox="1">
            <a:spLocks/>
          </p:cNvSpPr>
          <p:nvPr/>
        </p:nvSpPr>
        <p:spPr>
          <a:xfrm>
            <a:off x="3869268" y="6356350"/>
            <a:ext cx="5911517"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 2021, American Association of School Personnel Administrators. All Rights Reserved.</a:t>
            </a:r>
          </a:p>
        </p:txBody>
      </p:sp>
      <p:sp>
        <p:nvSpPr>
          <p:cNvPr id="7" name="Text Placeholder 6">
            <a:extLst>
              <a:ext uri="{FF2B5EF4-FFF2-40B4-BE49-F238E27FC236}">
                <a16:creationId xmlns:a16="http://schemas.microsoft.com/office/drawing/2014/main" id="{C7D987A8-7679-4431-816E-C9BEB17BED5A}"/>
              </a:ext>
            </a:extLst>
          </p:cNvPr>
          <p:cNvSpPr>
            <a:spLocks noGrp="1"/>
          </p:cNvSpPr>
          <p:nvPr>
            <p:ph type="body" sz="quarter" idx="13"/>
          </p:nvPr>
        </p:nvSpPr>
        <p:spPr/>
        <p:txBody>
          <a:bodyPr>
            <a:normAutofit/>
          </a:bodyPr>
          <a:lstStyle/>
          <a:p>
            <a:pPr marL="0" marR="0">
              <a:spcBef>
                <a:spcPts val="0"/>
              </a:spcBef>
              <a:spcAft>
                <a:spcPts val="0"/>
              </a:spcAft>
            </a:pPr>
            <a:r>
              <a:rPr lang="en-US" sz="2800" b="1" dirty="0">
                <a:solidFill>
                  <a:schemeClr val="bg1"/>
                </a:solidFill>
                <a:effectLst/>
                <a:ea typeface="Calibri" panose="020F0502020204030204" pitchFamily="34" charset="0"/>
                <a:cs typeface="Arial" panose="020B0604020202020204" pitchFamily="34" charset="0"/>
              </a:rPr>
              <a:t>S.SR.2 Develop a recruitment strategy.</a:t>
            </a:r>
            <a:endParaRPr lang="en-US" sz="2800" dirty="0">
              <a:solidFill>
                <a:schemeClr val="bg1"/>
              </a:solidFill>
              <a:effectLst/>
              <a:ea typeface="Calibri" panose="020F0502020204030204" pitchFamily="34" charset="0"/>
              <a:cs typeface="Arial" panose="020B0604020202020204" pitchFamily="34" charset="0"/>
            </a:endParaRPr>
          </a:p>
        </p:txBody>
      </p:sp>
      <p:sp>
        <p:nvSpPr>
          <p:cNvPr id="5" name="Content Placeholder 1">
            <a:extLst>
              <a:ext uri="{FF2B5EF4-FFF2-40B4-BE49-F238E27FC236}">
                <a16:creationId xmlns:a16="http://schemas.microsoft.com/office/drawing/2014/main" id="{6AF038B9-02FB-48F8-8754-BFC61468E7F8}"/>
              </a:ext>
            </a:extLst>
          </p:cNvPr>
          <p:cNvSpPr>
            <a:spLocks noGrp="1"/>
          </p:cNvSpPr>
          <p:nvPr>
            <p:ph idx="1"/>
          </p:nvPr>
        </p:nvSpPr>
        <p:spPr>
          <a:xfrm>
            <a:off x="615950" y="1156710"/>
            <a:ext cx="10567988" cy="4914900"/>
          </a:xfrm>
        </p:spPr>
        <p:txBody>
          <a:bodyPr>
            <a:normAutofit/>
          </a:bodyPr>
          <a:lstStyle/>
          <a:p>
            <a:pPr marL="0" indent="0">
              <a:buNone/>
            </a:pPr>
            <a:r>
              <a:rPr lang="en-US" sz="2800" b="1" dirty="0"/>
              <a:t>How will you connect with potential candidates?</a:t>
            </a:r>
          </a:p>
        </p:txBody>
      </p:sp>
      <p:graphicFrame>
        <p:nvGraphicFramePr>
          <p:cNvPr id="2" name="Diagram 1">
            <a:extLst>
              <a:ext uri="{FF2B5EF4-FFF2-40B4-BE49-F238E27FC236}">
                <a16:creationId xmlns:a16="http://schemas.microsoft.com/office/drawing/2014/main" id="{B6EEFB41-9295-480A-B58C-199FD4CD9252}"/>
              </a:ext>
            </a:extLst>
          </p:cNvPr>
          <p:cNvGraphicFramePr/>
          <p:nvPr>
            <p:extLst>
              <p:ext uri="{D42A27DB-BD31-4B8C-83A1-F6EECF244321}">
                <p14:modId xmlns:p14="http://schemas.microsoft.com/office/powerpoint/2010/main" val="3684120928"/>
              </p:ext>
            </p:extLst>
          </p:nvPr>
        </p:nvGraphicFramePr>
        <p:xfrm>
          <a:off x="2032000" y="1773381"/>
          <a:ext cx="8128000" cy="42982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573513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9DAFEA13-6952-4DD9-B0F7-59965E49AA45}"/>
              </a:ext>
            </a:extLst>
          </p:cNvPr>
          <p:cNvSpPr txBox="1">
            <a:spLocks/>
          </p:cNvSpPr>
          <p:nvPr/>
        </p:nvSpPr>
        <p:spPr>
          <a:xfrm>
            <a:off x="3869268" y="6356350"/>
            <a:ext cx="5911517"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 2021, American Association of School Personnel Administrators. All Rights Reserved.</a:t>
            </a:r>
          </a:p>
        </p:txBody>
      </p:sp>
      <p:sp>
        <p:nvSpPr>
          <p:cNvPr id="7" name="Text Placeholder 6">
            <a:extLst>
              <a:ext uri="{FF2B5EF4-FFF2-40B4-BE49-F238E27FC236}">
                <a16:creationId xmlns:a16="http://schemas.microsoft.com/office/drawing/2014/main" id="{C7D987A8-7679-4431-816E-C9BEB17BED5A}"/>
              </a:ext>
            </a:extLst>
          </p:cNvPr>
          <p:cNvSpPr>
            <a:spLocks noGrp="1"/>
          </p:cNvSpPr>
          <p:nvPr>
            <p:ph type="body" sz="quarter" idx="13"/>
          </p:nvPr>
        </p:nvSpPr>
        <p:spPr/>
        <p:txBody>
          <a:bodyPr>
            <a:normAutofit/>
          </a:bodyPr>
          <a:lstStyle/>
          <a:p>
            <a:pPr marL="0" indent="0">
              <a:buNone/>
            </a:pPr>
            <a:r>
              <a:rPr lang="en-US" sz="2800" b="1" dirty="0">
                <a:solidFill>
                  <a:schemeClr val="bg1"/>
                </a:solidFill>
                <a:effectLst/>
                <a:ea typeface="Calibri" panose="020F0502020204030204" pitchFamily="34" charset="0"/>
                <a:cs typeface="Arial" panose="020B0604020202020204" pitchFamily="34" charset="0"/>
              </a:rPr>
              <a:t>S.SR.3 Implement the recruitment strategy.</a:t>
            </a:r>
            <a:endParaRPr lang="en-US" sz="2800" dirty="0">
              <a:solidFill>
                <a:schemeClr val="bg1"/>
              </a:solidFill>
              <a:effectLst/>
              <a:ea typeface="Calibri" panose="020F0502020204030204" pitchFamily="34" charset="0"/>
              <a:cs typeface="Arial" panose="020B0604020202020204" pitchFamily="34" charset="0"/>
            </a:endParaRPr>
          </a:p>
        </p:txBody>
      </p:sp>
      <p:graphicFrame>
        <p:nvGraphicFramePr>
          <p:cNvPr id="5" name="Table 2">
            <a:extLst>
              <a:ext uri="{FF2B5EF4-FFF2-40B4-BE49-F238E27FC236}">
                <a16:creationId xmlns:a16="http://schemas.microsoft.com/office/drawing/2014/main" id="{C9192729-8056-4D9A-955D-5FDEF1D1F630}"/>
              </a:ext>
            </a:extLst>
          </p:cNvPr>
          <p:cNvGraphicFramePr>
            <a:graphicFrameLocks noGrp="1"/>
          </p:cNvGraphicFramePr>
          <p:nvPr>
            <p:extLst>
              <p:ext uri="{D42A27DB-BD31-4B8C-83A1-F6EECF244321}">
                <p14:modId xmlns:p14="http://schemas.microsoft.com/office/powerpoint/2010/main" val="34896678"/>
              </p:ext>
            </p:extLst>
          </p:nvPr>
        </p:nvGraphicFramePr>
        <p:xfrm>
          <a:off x="2817090" y="2741723"/>
          <a:ext cx="7146854" cy="2926080"/>
        </p:xfrm>
        <a:graphic>
          <a:graphicData uri="http://schemas.openxmlformats.org/drawingml/2006/table">
            <a:tbl>
              <a:tblPr firstRow="1" bandRow="1">
                <a:tableStyleId>{ED083AE6-46FA-4A59-8FB0-9F97EB10719F}</a:tableStyleId>
              </a:tblPr>
              <a:tblGrid>
                <a:gridCol w="3573427">
                  <a:extLst>
                    <a:ext uri="{9D8B030D-6E8A-4147-A177-3AD203B41FA5}">
                      <a16:colId xmlns:a16="http://schemas.microsoft.com/office/drawing/2014/main" val="2564153478"/>
                    </a:ext>
                  </a:extLst>
                </a:gridCol>
                <a:gridCol w="3573427">
                  <a:extLst>
                    <a:ext uri="{9D8B030D-6E8A-4147-A177-3AD203B41FA5}">
                      <a16:colId xmlns:a16="http://schemas.microsoft.com/office/drawing/2014/main" val="1376459178"/>
                    </a:ext>
                  </a:extLst>
                </a:gridCol>
              </a:tblGrid>
              <a:tr h="1143000">
                <a:tc>
                  <a:txBody>
                    <a:bodyPr/>
                    <a:lstStyle/>
                    <a:p>
                      <a:pPr marL="285750" indent="-230188">
                        <a:buFont typeface="Arial" panose="020B0604020202020204" pitchFamily="34" charset="0"/>
                        <a:buChar char="•"/>
                      </a:pPr>
                      <a:r>
                        <a:rPr lang="en-US" b="0" dirty="0"/>
                        <a:t>Understands the mission, vision, culture</a:t>
                      </a:r>
                    </a:p>
                    <a:p>
                      <a:pPr marL="285750" indent="-230188">
                        <a:buFont typeface="Arial" panose="020B0604020202020204" pitchFamily="34" charset="0"/>
                        <a:buChar char="•"/>
                      </a:pPr>
                      <a:r>
                        <a:rPr lang="en-US" b="0" dirty="0"/>
                        <a:t>Invested in the organization</a:t>
                      </a:r>
                    </a:p>
                    <a:p>
                      <a:pPr marL="285750" indent="-230188">
                        <a:buFont typeface="Arial" panose="020B0604020202020204" pitchFamily="34" charset="0"/>
                        <a:buChar char="•"/>
                      </a:pPr>
                      <a:r>
                        <a:rPr lang="en-US" b="0" dirty="0"/>
                        <a:t>Provides growth opportunities/ rewards performance</a:t>
                      </a:r>
                    </a:p>
                  </a:txBody>
                  <a:tcPr/>
                </a:tc>
                <a:tc>
                  <a:txBody>
                    <a:bodyPr/>
                    <a:lstStyle/>
                    <a:p>
                      <a:pPr marL="285750" indent="-230188">
                        <a:buFont typeface="Arial" panose="020B0604020202020204" pitchFamily="34" charset="0"/>
                        <a:buChar char="•"/>
                      </a:pPr>
                      <a:r>
                        <a:rPr lang="en-US" b="0" dirty="0"/>
                        <a:t>Can hire for needed expertise or experience</a:t>
                      </a:r>
                    </a:p>
                    <a:p>
                      <a:pPr marL="285750" indent="-230188">
                        <a:buFont typeface="Arial" panose="020B0604020202020204" pitchFamily="34" charset="0"/>
                        <a:buChar char="•"/>
                      </a:pPr>
                      <a:r>
                        <a:rPr lang="en-US" b="0" dirty="0"/>
                        <a:t>New perspective/ideas</a:t>
                      </a:r>
                    </a:p>
                    <a:p>
                      <a:pPr marL="285750" indent="-230188">
                        <a:buFont typeface="Arial" panose="020B0604020202020204" pitchFamily="34" charset="0"/>
                        <a:buChar char="•"/>
                      </a:pPr>
                      <a:r>
                        <a:rPr lang="en-US" b="0" dirty="0"/>
                        <a:t>Can help facilitate a change in direction</a:t>
                      </a:r>
                    </a:p>
                  </a:txBody>
                  <a:tcPr/>
                </a:tc>
                <a:extLst>
                  <a:ext uri="{0D108BD9-81ED-4DB2-BD59-A6C34878D82A}">
                    <a16:rowId xmlns:a16="http://schemas.microsoft.com/office/drawing/2014/main" val="3747594472"/>
                  </a:ext>
                </a:extLst>
              </a:tr>
              <a:tr h="1143000">
                <a:tc>
                  <a:txBody>
                    <a:bodyPr/>
                    <a:lstStyle/>
                    <a:p>
                      <a:pPr marL="285750" indent="-230188">
                        <a:buFont typeface="Arial" panose="020B0604020202020204" pitchFamily="34" charset="0"/>
                        <a:buChar char="•"/>
                      </a:pPr>
                      <a:r>
                        <a:rPr lang="en-US" dirty="0"/>
                        <a:t>Can be time consuming to develop skills and abilities</a:t>
                      </a:r>
                    </a:p>
                    <a:p>
                      <a:pPr marL="285750" indent="-230188">
                        <a:buFont typeface="Arial" panose="020B0604020202020204" pitchFamily="34" charset="0"/>
                        <a:buChar char="•"/>
                      </a:pPr>
                      <a:r>
                        <a:rPr lang="en-US" dirty="0"/>
                        <a:t>Creates another position opening</a:t>
                      </a:r>
                    </a:p>
                    <a:p>
                      <a:pPr marL="285750" indent="-230188">
                        <a:buFont typeface="Arial" panose="020B0604020202020204" pitchFamily="34" charset="0"/>
                        <a:buChar char="•"/>
                      </a:pPr>
                      <a:r>
                        <a:rPr lang="en-US" dirty="0"/>
                        <a:t>Jealousy/ office politics</a:t>
                      </a:r>
                    </a:p>
                  </a:txBody>
                  <a:tcPr/>
                </a:tc>
                <a:tc>
                  <a:txBody>
                    <a:bodyPr/>
                    <a:lstStyle/>
                    <a:p>
                      <a:pPr marL="285750" indent="-230188">
                        <a:buFont typeface="Arial" panose="020B0604020202020204" pitchFamily="34" charset="0"/>
                        <a:buChar char="•"/>
                      </a:pPr>
                      <a:r>
                        <a:rPr lang="en-US" dirty="0"/>
                        <a:t>Limited information about performance history</a:t>
                      </a:r>
                    </a:p>
                    <a:p>
                      <a:pPr marL="285750" indent="-230188">
                        <a:buFont typeface="Arial" panose="020B0604020202020204" pitchFamily="34" charset="0"/>
                        <a:buChar char="•"/>
                      </a:pPr>
                      <a:r>
                        <a:rPr lang="en-US" dirty="0"/>
                        <a:t>Higher cost</a:t>
                      </a:r>
                    </a:p>
                    <a:p>
                      <a:pPr marL="285750" indent="-230188">
                        <a:buFont typeface="Arial" panose="020B0604020202020204" pitchFamily="34" charset="0"/>
                        <a:buChar char="•"/>
                      </a:pPr>
                      <a:r>
                        <a:rPr lang="en-US" dirty="0"/>
                        <a:t>Morale of internal candidates who weren’t selected</a:t>
                      </a:r>
                    </a:p>
                  </a:txBody>
                  <a:tcPr/>
                </a:tc>
                <a:extLst>
                  <a:ext uri="{0D108BD9-81ED-4DB2-BD59-A6C34878D82A}">
                    <a16:rowId xmlns:a16="http://schemas.microsoft.com/office/drawing/2014/main" val="1607889276"/>
                  </a:ext>
                </a:extLst>
              </a:tr>
            </a:tbl>
          </a:graphicData>
        </a:graphic>
      </p:graphicFrame>
      <p:sp>
        <p:nvSpPr>
          <p:cNvPr id="6" name="TextBox 5">
            <a:extLst>
              <a:ext uri="{FF2B5EF4-FFF2-40B4-BE49-F238E27FC236}">
                <a16:creationId xmlns:a16="http://schemas.microsoft.com/office/drawing/2014/main" id="{59F41C93-7B21-4E2D-8C2B-F0AA4FE6C38B}"/>
              </a:ext>
            </a:extLst>
          </p:cNvPr>
          <p:cNvSpPr txBox="1"/>
          <p:nvPr/>
        </p:nvSpPr>
        <p:spPr>
          <a:xfrm>
            <a:off x="3544004" y="2098891"/>
            <a:ext cx="1869423" cy="523220"/>
          </a:xfrm>
          <a:prstGeom prst="rect">
            <a:avLst/>
          </a:prstGeom>
          <a:noFill/>
        </p:spPr>
        <p:txBody>
          <a:bodyPr wrap="none" rtlCol="0">
            <a:spAutoFit/>
          </a:bodyPr>
          <a:lstStyle/>
          <a:p>
            <a:r>
              <a:rPr lang="en-US" sz="2800" b="1" dirty="0"/>
              <a:t>INTERNAL</a:t>
            </a:r>
          </a:p>
        </p:txBody>
      </p:sp>
      <p:sp>
        <p:nvSpPr>
          <p:cNvPr id="8" name="TextBox 7">
            <a:extLst>
              <a:ext uri="{FF2B5EF4-FFF2-40B4-BE49-F238E27FC236}">
                <a16:creationId xmlns:a16="http://schemas.microsoft.com/office/drawing/2014/main" id="{60EBE656-8BDB-43F5-BBC9-B271990854D1}"/>
              </a:ext>
            </a:extLst>
          </p:cNvPr>
          <p:cNvSpPr txBox="1"/>
          <p:nvPr/>
        </p:nvSpPr>
        <p:spPr>
          <a:xfrm>
            <a:off x="7210192" y="2098891"/>
            <a:ext cx="1939955" cy="523220"/>
          </a:xfrm>
          <a:prstGeom prst="rect">
            <a:avLst/>
          </a:prstGeom>
          <a:noFill/>
        </p:spPr>
        <p:txBody>
          <a:bodyPr wrap="none" rtlCol="0">
            <a:spAutoFit/>
          </a:bodyPr>
          <a:lstStyle/>
          <a:p>
            <a:r>
              <a:rPr lang="en-US" sz="2800" b="1" dirty="0"/>
              <a:t>EXTERNAL</a:t>
            </a:r>
          </a:p>
        </p:txBody>
      </p:sp>
      <p:sp>
        <p:nvSpPr>
          <p:cNvPr id="10" name="TextBox 9">
            <a:extLst>
              <a:ext uri="{FF2B5EF4-FFF2-40B4-BE49-F238E27FC236}">
                <a16:creationId xmlns:a16="http://schemas.microsoft.com/office/drawing/2014/main" id="{FAECC6B5-B13D-4FC7-97F3-85F3FD8498DC}"/>
              </a:ext>
            </a:extLst>
          </p:cNvPr>
          <p:cNvSpPr txBox="1"/>
          <p:nvPr/>
        </p:nvSpPr>
        <p:spPr>
          <a:xfrm>
            <a:off x="622235" y="2927897"/>
            <a:ext cx="2118850" cy="461665"/>
          </a:xfrm>
          <a:prstGeom prst="rect">
            <a:avLst/>
          </a:prstGeom>
          <a:noFill/>
        </p:spPr>
        <p:txBody>
          <a:bodyPr wrap="none" rtlCol="0">
            <a:spAutoFit/>
          </a:bodyPr>
          <a:lstStyle/>
          <a:p>
            <a:pPr algn="r"/>
            <a:r>
              <a:rPr lang="en-US" sz="2400" b="1" dirty="0"/>
              <a:t>ADVANTAGES</a:t>
            </a:r>
          </a:p>
        </p:txBody>
      </p:sp>
      <p:sp>
        <p:nvSpPr>
          <p:cNvPr id="11" name="TextBox 10">
            <a:extLst>
              <a:ext uri="{FF2B5EF4-FFF2-40B4-BE49-F238E27FC236}">
                <a16:creationId xmlns:a16="http://schemas.microsoft.com/office/drawing/2014/main" id="{393C3864-6948-453E-ABA7-4BFBE22F7E64}"/>
              </a:ext>
            </a:extLst>
          </p:cNvPr>
          <p:cNvSpPr txBox="1"/>
          <p:nvPr/>
        </p:nvSpPr>
        <p:spPr>
          <a:xfrm>
            <a:off x="147746" y="4348792"/>
            <a:ext cx="2593339" cy="461665"/>
          </a:xfrm>
          <a:prstGeom prst="rect">
            <a:avLst/>
          </a:prstGeom>
          <a:noFill/>
        </p:spPr>
        <p:txBody>
          <a:bodyPr wrap="none" rtlCol="0">
            <a:spAutoFit/>
          </a:bodyPr>
          <a:lstStyle/>
          <a:p>
            <a:pPr algn="r"/>
            <a:r>
              <a:rPr lang="en-US" sz="2400" b="1" dirty="0"/>
              <a:t>DISADVANTAGES</a:t>
            </a:r>
          </a:p>
        </p:txBody>
      </p:sp>
      <p:sp>
        <p:nvSpPr>
          <p:cNvPr id="12" name="Content Placeholder 1">
            <a:extLst>
              <a:ext uri="{FF2B5EF4-FFF2-40B4-BE49-F238E27FC236}">
                <a16:creationId xmlns:a16="http://schemas.microsoft.com/office/drawing/2014/main" id="{8092B536-FCBC-4280-B46F-C42427E7C4BA}"/>
              </a:ext>
            </a:extLst>
          </p:cNvPr>
          <p:cNvSpPr>
            <a:spLocks noGrp="1"/>
          </p:cNvSpPr>
          <p:nvPr>
            <p:ph idx="1"/>
          </p:nvPr>
        </p:nvSpPr>
        <p:spPr>
          <a:xfrm>
            <a:off x="615950" y="1156710"/>
            <a:ext cx="10567988" cy="4914900"/>
          </a:xfrm>
        </p:spPr>
        <p:txBody>
          <a:bodyPr>
            <a:normAutofit/>
          </a:bodyPr>
          <a:lstStyle/>
          <a:p>
            <a:pPr marL="0" indent="0">
              <a:buNone/>
            </a:pPr>
            <a:r>
              <a:rPr lang="en-US" sz="2800" b="1" dirty="0"/>
              <a:t>Internal vs. External Recruiting</a:t>
            </a:r>
          </a:p>
        </p:txBody>
      </p:sp>
    </p:spTree>
    <p:custDataLst>
      <p:tags r:id="rId1"/>
    </p:custDataLst>
    <p:extLst>
      <p:ext uri="{BB962C8B-B14F-4D97-AF65-F5344CB8AC3E}">
        <p14:creationId xmlns:p14="http://schemas.microsoft.com/office/powerpoint/2010/main" val="2770134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9DAFEA13-6952-4DD9-B0F7-59965E49AA45}"/>
              </a:ext>
            </a:extLst>
          </p:cNvPr>
          <p:cNvSpPr txBox="1">
            <a:spLocks/>
          </p:cNvSpPr>
          <p:nvPr/>
        </p:nvSpPr>
        <p:spPr>
          <a:xfrm>
            <a:off x="3869268" y="6356350"/>
            <a:ext cx="5911517"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 2021, American Association of School Personnel Administrators. All Rights Reserved.</a:t>
            </a:r>
          </a:p>
        </p:txBody>
      </p:sp>
      <p:graphicFrame>
        <p:nvGraphicFramePr>
          <p:cNvPr id="2" name="Table 1">
            <a:extLst>
              <a:ext uri="{FF2B5EF4-FFF2-40B4-BE49-F238E27FC236}">
                <a16:creationId xmlns:a16="http://schemas.microsoft.com/office/drawing/2014/main" id="{B7F8C101-BF4F-404C-B807-F04CB371A6EE}"/>
              </a:ext>
            </a:extLst>
          </p:cNvPr>
          <p:cNvGraphicFramePr>
            <a:graphicFrameLocks noGrp="1"/>
          </p:cNvGraphicFramePr>
          <p:nvPr>
            <p:extLst>
              <p:ext uri="{D42A27DB-BD31-4B8C-83A1-F6EECF244321}">
                <p14:modId xmlns:p14="http://schemas.microsoft.com/office/powerpoint/2010/main" val="2815457848"/>
              </p:ext>
            </p:extLst>
          </p:nvPr>
        </p:nvGraphicFramePr>
        <p:xfrm>
          <a:off x="1154965" y="1392816"/>
          <a:ext cx="10567988" cy="4260067"/>
        </p:xfrm>
        <a:graphic>
          <a:graphicData uri="http://schemas.openxmlformats.org/drawingml/2006/table">
            <a:tbl>
              <a:tblPr firstRow="1" firstCol="1" bandRow="1">
                <a:tableStyleId>{5C22544A-7EE6-4342-B048-85BDC9FD1C3A}</a:tableStyleId>
              </a:tblPr>
              <a:tblGrid>
                <a:gridCol w="2534826">
                  <a:extLst>
                    <a:ext uri="{9D8B030D-6E8A-4147-A177-3AD203B41FA5}">
                      <a16:colId xmlns:a16="http://schemas.microsoft.com/office/drawing/2014/main" val="400059037"/>
                    </a:ext>
                  </a:extLst>
                </a:gridCol>
                <a:gridCol w="1696708">
                  <a:extLst>
                    <a:ext uri="{9D8B030D-6E8A-4147-A177-3AD203B41FA5}">
                      <a16:colId xmlns:a16="http://schemas.microsoft.com/office/drawing/2014/main" val="37231706"/>
                    </a:ext>
                  </a:extLst>
                </a:gridCol>
                <a:gridCol w="6336454">
                  <a:extLst>
                    <a:ext uri="{9D8B030D-6E8A-4147-A177-3AD203B41FA5}">
                      <a16:colId xmlns:a16="http://schemas.microsoft.com/office/drawing/2014/main" val="268878415"/>
                    </a:ext>
                  </a:extLst>
                </a:gridCol>
              </a:tblGrid>
              <a:tr h="427296">
                <a:tc>
                  <a:txBody>
                    <a:bodyPr/>
                    <a:lstStyle/>
                    <a:p>
                      <a:pPr marL="0" marR="0" algn="ctr">
                        <a:spcBef>
                          <a:spcPts val="0"/>
                        </a:spcBef>
                        <a:spcAft>
                          <a:spcPts val="0"/>
                        </a:spcAft>
                      </a:pPr>
                      <a:r>
                        <a:rPr lang="en-US" sz="2000" dirty="0">
                          <a:effectLst/>
                        </a:rPr>
                        <a:t>HCLE Standard</a:t>
                      </a:r>
                      <a:endPar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rPr>
                        <a:t>Content Outline</a:t>
                      </a:r>
                      <a:endPar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rPr>
                        <a:t>Terms &amp; Definitions</a:t>
                      </a:r>
                      <a:endPar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235286025"/>
                  </a:ext>
                </a:extLst>
              </a:tr>
              <a:tr h="635261">
                <a:tc>
                  <a:txBody>
                    <a:bodyPr/>
                    <a:lstStyle/>
                    <a:p>
                      <a:pPr marL="0" marR="0">
                        <a:spcBef>
                          <a:spcPts val="0"/>
                        </a:spcBef>
                        <a:spcAft>
                          <a:spcPts val="0"/>
                        </a:spcAft>
                      </a:pPr>
                      <a:r>
                        <a:rPr lang="en-US" sz="1800" b="1" dirty="0">
                          <a:solidFill>
                            <a:schemeClr val="bg1"/>
                          </a:solidFill>
                          <a:effectLst/>
                        </a:rPr>
                        <a:t>S.SR.1 Identify sources of high-quality candidates.</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171450" marR="0" lvl="0" indent="-171450">
                        <a:spcBef>
                          <a:spcPts val="0"/>
                        </a:spcBef>
                        <a:spcAft>
                          <a:spcPts val="0"/>
                        </a:spcAft>
                        <a:buFont typeface="Arial" panose="020B0604020202020204" pitchFamily="34" charset="0"/>
                        <a:buChar char="•"/>
                      </a:pPr>
                      <a:r>
                        <a:rPr lang="en-US" sz="1200" b="0" dirty="0">
                          <a:solidFill>
                            <a:srgbClr val="000000"/>
                          </a:solidFill>
                          <a:effectLst/>
                        </a:rPr>
                        <a:t>Sourcing practices </a:t>
                      </a:r>
                      <a:endParaRPr lang="en-US" sz="1800" b="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marR="0" lvl="0" indent="-342900">
                        <a:spcBef>
                          <a:spcPts val="0"/>
                        </a:spcBef>
                        <a:spcAft>
                          <a:spcPts val="0"/>
                        </a:spcAft>
                        <a:buFont typeface="Wingdings" panose="05000000000000000000" pitchFamily="2" charset="2"/>
                        <a:buChar char="q"/>
                      </a:pPr>
                      <a:r>
                        <a:rPr lang="en-US" sz="1200" b="1" dirty="0">
                          <a:solidFill>
                            <a:srgbClr val="000000"/>
                          </a:solidFill>
                          <a:effectLst/>
                        </a:rPr>
                        <a:t>Sourcing: </a:t>
                      </a:r>
                      <a:r>
                        <a:rPr lang="en-US" sz="1200" b="0" dirty="0">
                          <a:solidFill>
                            <a:srgbClr val="000000"/>
                          </a:solidFill>
                          <a:effectLst/>
                        </a:rPr>
                        <a:t>Uncovering sources of high-potential candidates by reviewing information on current successful employees.</a:t>
                      </a:r>
                      <a:endParaRPr lang="en-US" sz="1800" b="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29382511"/>
                  </a:ext>
                </a:extLst>
              </a:tr>
              <a:tr h="1181587">
                <a:tc>
                  <a:txBody>
                    <a:bodyPr/>
                    <a:lstStyle/>
                    <a:p>
                      <a:pPr marL="0" marR="0">
                        <a:spcBef>
                          <a:spcPts val="0"/>
                        </a:spcBef>
                        <a:spcAft>
                          <a:spcPts val="0"/>
                        </a:spcAft>
                      </a:pPr>
                      <a:r>
                        <a:rPr lang="en-US" sz="1800" b="1" dirty="0">
                          <a:solidFill>
                            <a:schemeClr val="bg1"/>
                          </a:solidFill>
                          <a:effectLst/>
                        </a:rPr>
                        <a:t>S.SR.2 Develop a recruitment strategy. </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171450" marR="0" lvl="0" indent="-171450">
                        <a:spcBef>
                          <a:spcPts val="0"/>
                        </a:spcBef>
                        <a:spcAft>
                          <a:spcPts val="0"/>
                        </a:spcAft>
                        <a:buFont typeface="Arial" panose="020B0604020202020204" pitchFamily="34" charset="0"/>
                        <a:buChar char="•"/>
                      </a:pPr>
                      <a:r>
                        <a:rPr lang="en-US" sz="1200" dirty="0">
                          <a:solidFill>
                            <a:srgbClr val="000000"/>
                          </a:solidFill>
                          <a:effectLst/>
                        </a:rPr>
                        <a:t>Building a talent pipeline: e.g., Grow-your-own programs, Alternative certification programs, Community partnerships</a:t>
                      </a:r>
                      <a:endPar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marR="0" lvl="0" indent="-342900">
                        <a:spcBef>
                          <a:spcPts val="0"/>
                        </a:spcBef>
                        <a:spcAft>
                          <a:spcPts val="0"/>
                        </a:spcAft>
                        <a:buFont typeface="Wingdings" panose="05000000000000000000" pitchFamily="2" charset="2"/>
                        <a:buChar char="q"/>
                      </a:pPr>
                      <a:r>
                        <a:rPr lang="en-US" sz="1200" b="1" dirty="0">
                          <a:solidFill>
                            <a:srgbClr val="000000"/>
                          </a:solidFill>
                          <a:effectLst/>
                        </a:rPr>
                        <a:t>Talent Pipeline:</a:t>
                      </a:r>
                      <a:r>
                        <a:rPr lang="en-US" sz="1200" dirty="0">
                          <a:solidFill>
                            <a:srgbClr val="000000"/>
                          </a:solidFill>
                          <a:effectLst/>
                        </a:rPr>
                        <a:t> Pool of potential candidates who are qualified and prepared to fill key roles in your organization when there are openings.</a:t>
                      </a:r>
                      <a:endParaRPr lang="en-US" sz="1800" dirty="0">
                        <a:solidFill>
                          <a:srgbClr val="000000"/>
                        </a:solidFill>
                        <a:effectLst/>
                      </a:endParaRPr>
                    </a:p>
                    <a:p>
                      <a:pPr marL="342900" marR="0" lvl="0" indent="-342900">
                        <a:spcBef>
                          <a:spcPts val="0"/>
                        </a:spcBef>
                        <a:spcAft>
                          <a:spcPts val="0"/>
                        </a:spcAft>
                        <a:buFont typeface="Wingdings" panose="05000000000000000000" pitchFamily="2" charset="2"/>
                        <a:buChar char="q"/>
                      </a:pPr>
                      <a:r>
                        <a:rPr lang="en-US" sz="1200" b="1" dirty="0">
                          <a:solidFill>
                            <a:srgbClr val="000000"/>
                          </a:solidFill>
                          <a:effectLst/>
                        </a:rPr>
                        <a:t>Talent Pipeline Management:</a:t>
                      </a:r>
                      <a:r>
                        <a:rPr lang="en-US" sz="1200" dirty="0">
                          <a:solidFill>
                            <a:srgbClr val="000000"/>
                          </a:solidFill>
                          <a:effectLst/>
                        </a:rPr>
                        <a:t> Actively building and maintaining a sustainable pool of talent for your organization.</a:t>
                      </a:r>
                      <a:endParaRPr lang="en-US" sz="1800" dirty="0">
                        <a:solidFill>
                          <a:srgbClr val="000000"/>
                        </a:solidFill>
                        <a:effectLst/>
                      </a:endParaRPr>
                    </a:p>
                    <a:p>
                      <a:pPr marL="342900" marR="0" lvl="0" indent="-342900">
                        <a:spcBef>
                          <a:spcPts val="0"/>
                        </a:spcBef>
                        <a:spcAft>
                          <a:spcPts val="0"/>
                        </a:spcAft>
                        <a:buFont typeface="Wingdings" panose="05000000000000000000" pitchFamily="2" charset="2"/>
                        <a:buChar char="q"/>
                      </a:pPr>
                      <a:r>
                        <a:rPr lang="en-US" sz="1200" b="1" dirty="0">
                          <a:solidFill>
                            <a:srgbClr val="000000"/>
                          </a:solidFill>
                          <a:effectLst/>
                        </a:rPr>
                        <a:t>Recruiting:</a:t>
                      </a:r>
                      <a:r>
                        <a:rPr lang="en-US" sz="1200" dirty="0">
                          <a:solidFill>
                            <a:srgbClr val="000000"/>
                          </a:solidFill>
                          <a:effectLst/>
                        </a:rPr>
                        <a:t> Targeted strategies to identify qualified candidates and convince them to apply to your organization.</a:t>
                      </a:r>
                      <a:endParaRPr lang="en-US" sz="1800" dirty="0">
                        <a:solidFill>
                          <a:srgbClr val="000000"/>
                        </a:solidFill>
                        <a:effectLst/>
                      </a:endParaRPr>
                    </a:p>
                    <a:p>
                      <a:pPr marL="342900" marR="0" lvl="0" indent="-342900">
                        <a:spcBef>
                          <a:spcPts val="0"/>
                        </a:spcBef>
                        <a:spcAft>
                          <a:spcPts val="0"/>
                        </a:spcAft>
                        <a:buFont typeface="Wingdings" panose="05000000000000000000" pitchFamily="2" charset="2"/>
                        <a:buChar char="q"/>
                      </a:pPr>
                      <a:r>
                        <a:rPr lang="en-US" sz="1200" b="1" dirty="0">
                          <a:solidFill>
                            <a:srgbClr val="000000"/>
                          </a:solidFill>
                          <a:effectLst/>
                        </a:rPr>
                        <a:t>Active candidates:</a:t>
                      </a:r>
                      <a:r>
                        <a:rPr lang="en-US" sz="1200" dirty="0">
                          <a:solidFill>
                            <a:srgbClr val="000000"/>
                          </a:solidFill>
                          <a:effectLst/>
                        </a:rPr>
                        <a:t> Individuals who are currently searching for a new job.</a:t>
                      </a:r>
                      <a:endParaRPr lang="en-US" sz="1800" dirty="0">
                        <a:solidFill>
                          <a:srgbClr val="000000"/>
                        </a:solidFill>
                        <a:effectLst/>
                      </a:endParaRPr>
                    </a:p>
                    <a:p>
                      <a:pPr marL="342900" marR="0" lvl="0" indent="-342900">
                        <a:spcBef>
                          <a:spcPts val="0"/>
                        </a:spcBef>
                        <a:spcAft>
                          <a:spcPts val="0"/>
                        </a:spcAft>
                        <a:buFont typeface="Wingdings" panose="05000000000000000000" pitchFamily="2" charset="2"/>
                        <a:buChar char="q"/>
                      </a:pPr>
                      <a:r>
                        <a:rPr lang="en-US" sz="1200" b="1" dirty="0">
                          <a:solidFill>
                            <a:srgbClr val="000000"/>
                          </a:solidFill>
                          <a:effectLst/>
                        </a:rPr>
                        <a:t>Passive candidates:</a:t>
                      </a:r>
                      <a:r>
                        <a:rPr lang="en-US" sz="1200" dirty="0">
                          <a:solidFill>
                            <a:srgbClr val="000000"/>
                          </a:solidFill>
                          <a:effectLst/>
                        </a:rPr>
                        <a:t> Individuals who possess desired skills and/or qualifications, but who are not actively searching for a new job.  </a:t>
                      </a:r>
                      <a:endPar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36258612"/>
                  </a:ext>
                </a:extLst>
              </a:tr>
              <a:tr h="1181587">
                <a:tc>
                  <a:txBody>
                    <a:bodyPr/>
                    <a:lstStyle/>
                    <a:p>
                      <a:pPr marL="0" marR="0">
                        <a:spcBef>
                          <a:spcPts val="0"/>
                        </a:spcBef>
                        <a:spcAft>
                          <a:spcPts val="0"/>
                        </a:spcAft>
                      </a:pPr>
                      <a:r>
                        <a:rPr lang="en-US" sz="1800" b="1" dirty="0">
                          <a:solidFill>
                            <a:schemeClr val="bg1"/>
                          </a:solidFill>
                          <a:effectLst/>
                        </a:rPr>
                        <a:t>S.SR.3 Implement the recruitment strategy. </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171450" marR="0" lvl="0" indent="-171450">
                        <a:spcBef>
                          <a:spcPts val="0"/>
                        </a:spcBef>
                        <a:spcAft>
                          <a:spcPts val="0"/>
                        </a:spcAft>
                        <a:buFont typeface="Arial" panose="020B0604020202020204" pitchFamily="34" charset="0"/>
                        <a:buChar char="•"/>
                      </a:pPr>
                      <a:r>
                        <a:rPr lang="en-US" sz="1200" dirty="0">
                          <a:solidFill>
                            <a:srgbClr val="000000"/>
                          </a:solidFill>
                          <a:effectLst/>
                        </a:rPr>
                        <a:t>Internal &amp; External recruitment: Advantages and disadvantages</a:t>
                      </a:r>
                      <a:endPar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marR="0" lvl="0" indent="-342900">
                        <a:spcBef>
                          <a:spcPts val="0"/>
                        </a:spcBef>
                        <a:spcAft>
                          <a:spcPts val="0"/>
                        </a:spcAft>
                        <a:buFont typeface="Wingdings" panose="05000000000000000000" pitchFamily="2" charset="2"/>
                        <a:buChar char="q"/>
                      </a:pPr>
                      <a:r>
                        <a:rPr lang="en-US" sz="1200" b="1" dirty="0">
                          <a:solidFill>
                            <a:srgbClr val="000000"/>
                          </a:solidFill>
                          <a:effectLst/>
                        </a:rPr>
                        <a:t>External Recruitment:</a:t>
                      </a:r>
                      <a:r>
                        <a:rPr lang="en-US" sz="1200" dirty="0">
                          <a:solidFill>
                            <a:srgbClr val="000000"/>
                          </a:solidFill>
                          <a:effectLst/>
                        </a:rPr>
                        <a:t> Looking outside the organization to fill an open position.</a:t>
                      </a:r>
                      <a:endParaRPr lang="en-US" sz="1800" dirty="0">
                        <a:solidFill>
                          <a:srgbClr val="000000"/>
                        </a:solidFill>
                        <a:effectLst/>
                      </a:endParaRPr>
                    </a:p>
                    <a:p>
                      <a:pPr marL="342900" marR="0" lvl="0" indent="-342900">
                        <a:spcBef>
                          <a:spcPts val="0"/>
                        </a:spcBef>
                        <a:spcAft>
                          <a:spcPts val="0"/>
                        </a:spcAft>
                        <a:buFont typeface="Wingdings" panose="05000000000000000000" pitchFamily="2" charset="2"/>
                        <a:buChar char="q"/>
                      </a:pPr>
                      <a:r>
                        <a:rPr lang="en-US" sz="1200" b="1" dirty="0">
                          <a:solidFill>
                            <a:srgbClr val="000000"/>
                          </a:solidFill>
                          <a:effectLst/>
                        </a:rPr>
                        <a:t>Internal Recruitment:</a:t>
                      </a:r>
                      <a:r>
                        <a:rPr lang="en-US" sz="1200" dirty="0">
                          <a:solidFill>
                            <a:srgbClr val="000000"/>
                          </a:solidFill>
                          <a:effectLst/>
                        </a:rPr>
                        <a:t> Looking at employees within the organization to fill an open position.</a:t>
                      </a:r>
                      <a:endParaRPr lang="en-US" sz="1800" dirty="0">
                        <a:solidFill>
                          <a:srgbClr val="000000"/>
                        </a:solidFill>
                        <a:effectLst/>
                      </a:endParaRPr>
                    </a:p>
                    <a:p>
                      <a:pPr marL="342900" marR="0" lvl="0" indent="-342900">
                        <a:spcBef>
                          <a:spcPts val="0"/>
                        </a:spcBef>
                        <a:spcAft>
                          <a:spcPts val="0"/>
                        </a:spcAft>
                        <a:buFont typeface="Wingdings" panose="05000000000000000000" pitchFamily="2" charset="2"/>
                        <a:buChar char="q"/>
                      </a:pPr>
                      <a:r>
                        <a:rPr lang="en-US" sz="1200" b="1" dirty="0">
                          <a:solidFill>
                            <a:srgbClr val="000000"/>
                          </a:solidFill>
                          <a:effectLst/>
                        </a:rPr>
                        <a:t>Targeted Recruitment: </a:t>
                      </a:r>
                      <a:r>
                        <a:rPr lang="en-US" sz="1200" dirty="0">
                          <a:solidFill>
                            <a:srgbClr val="000000"/>
                          </a:solidFill>
                          <a:effectLst/>
                        </a:rPr>
                        <a:t>Active process of identifying individuals who meet specific criteria. Often used when hiring for high-level positions or positions that require a specialized skillset.</a:t>
                      </a:r>
                      <a:endPar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98055254"/>
                  </a:ext>
                </a:extLst>
              </a:tr>
            </a:tbl>
          </a:graphicData>
        </a:graphic>
      </p:graphicFrame>
      <p:sp>
        <p:nvSpPr>
          <p:cNvPr id="7" name="Text Placeholder 6">
            <a:extLst>
              <a:ext uri="{FF2B5EF4-FFF2-40B4-BE49-F238E27FC236}">
                <a16:creationId xmlns:a16="http://schemas.microsoft.com/office/drawing/2014/main" id="{C7D987A8-7679-4431-816E-C9BEB17BED5A}"/>
              </a:ext>
            </a:extLst>
          </p:cNvPr>
          <p:cNvSpPr>
            <a:spLocks noGrp="1"/>
          </p:cNvSpPr>
          <p:nvPr>
            <p:ph type="body" sz="quarter" idx="13"/>
          </p:nvPr>
        </p:nvSpPr>
        <p:spPr/>
        <p:txBody>
          <a:bodyPr/>
          <a:lstStyle/>
          <a:p>
            <a:r>
              <a:rPr lang="en-US" dirty="0"/>
              <a:t>Sourcing &amp; Recruiting</a:t>
            </a:r>
          </a:p>
        </p:txBody>
      </p:sp>
    </p:spTree>
    <p:custDataLst>
      <p:tags r:id="rId1"/>
    </p:custDataLst>
    <p:extLst>
      <p:ext uri="{BB962C8B-B14F-4D97-AF65-F5344CB8AC3E}">
        <p14:creationId xmlns:p14="http://schemas.microsoft.com/office/powerpoint/2010/main" val="2745386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BC512124-0D13-4ED9-80B7-52AE15B6B4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Two business people communicating">
            <a:extLst>
              <a:ext uri="{FF2B5EF4-FFF2-40B4-BE49-F238E27FC236}">
                <a16:creationId xmlns:a16="http://schemas.microsoft.com/office/drawing/2014/main" id="{7945F912-EFF0-4C18-97E8-0DBB27E1F723}"/>
              </a:ext>
            </a:extLst>
          </p:cNvPr>
          <p:cNvPicPr>
            <a:picLocks noChangeAspect="1"/>
          </p:cNvPicPr>
          <p:nvPr/>
        </p:nvPicPr>
        <p:blipFill rotWithShape="1">
          <a:blip r:embed="rId3">
            <a:alphaModFix amt="35000"/>
          </a:blip>
          <a:srcRect b="15730"/>
          <a:stretch/>
        </p:blipFill>
        <p:spPr>
          <a:xfrm>
            <a:off x="20" y="10"/>
            <a:ext cx="12191980" cy="6857990"/>
          </a:xfrm>
          <a:prstGeom prst="rect">
            <a:avLst/>
          </a:prstGeom>
        </p:spPr>
      </p:pic>
      <p:sp>
        <p:nvSpPr>
          <p:cNvPr id="3" name="Title 2">
            <a:extLst>
              <a:ext uri="{FF2B5EF4-FFF2-40B4-BE49-F238E27FC236}">
                <a16:creationId xmlns:a16="http://schemas.microsoft.com/office/drawing/2014/main" id="{8F1EA810-B2D8-41E8-BE52-1FF93581D841}"/>
              </a:ext>
            </a:extLst>
          </p:cNvPr>
          <p:cNvSpPr>
            <a:spLocks noGrp="1"/>
          </p:cNvSpPr>
          <p:nvPr>
            <p:ph type="title"/>
          </p:nvPr>
        </p:nvSpPr>
        <p:spPr>
          <a:xfrm>
            <a:off x="444206" y="1875964"/>
            <a:ext cx="7315200" cy="3255264"/>
          </a:xfrm>
        </p:spPr>
        <p:txBody>
          <a:bodyPr vert="horz" lIns="91440" tIns="45720" rIns="91440" bIns="45720" rtlCol="0" anchor="b">
            <a:normAutofit/>
          </a:bodyPr>
          <a:lstStyle/>
          <a:p>
            <a:r>
              <a:rPr lang="en-US" dirty="0">
                <a:solidFill>
                  <a:schemeClr val="tx1"/>
                </a:solidFill>
              </a:rPr>
              <a:t>Selection &amp; Placement</a:t>
            </a:r>
          </a:p>
        </p:txBody>
      </p:sp>
      <p:sp>
        <p:nvSpPr>
          <p:cNvPr id="4" name="Text Placeholder 3">
            <a:extLst>
              <a:ext uri="{FF2B5EF4-FFF2-40B4-BE49-F238E27FC236}">
                <a16:creationId xmlns:a16="http://schemas.microsoft.com/office/drawing/2014/main" id="{04FDD4D6-2AA5-414C-85B7-E2ABA7B429AC}"/>
              </a:ext>
            </a:extLst>
          </p:cNvPr>
          <p:cNvSpPr>
            <a:spLocks noGrp="1"/>
          </p:cNvSpPr>
          <p:nvPr>
            <p:ph type="body" idx="1"/>
          </p:nvPr>
        </p:nvSpPr>
        <p:spPr>
          <a:xfrm>
            <a:off x="474373" y="5247761"/>
            <a:ext cx="7315200" cy="1220415"/>
          </a:xfrm>
        </p:spPr>
        <p:txBody>
          <a:bodyPr vert="horz" lIns="91440" tIns="45720" rIns="91440" bIns="45720" rtlCol="0" anchor="t">
            <a:normAutofit lnSpcReduction="10000"/>
          </a:bodyPr>
          <a:lstStyle/>
          <a:p>
            <a:r>
              <a:rPr lang="en-US" i="1" dirty="0">
                <a:solidFill>
                  <a:schemeClr val="tx1"/>
                </a:solidFill>
              </a:rPr>
              <a:t>Process to identify the most suitable candidate for an open position based on the competencies required to perform the job and then assign staff to departments, buildings, and/or groups of students. </a:t>
            </a:r>
          </a:p>
        </p:txBody>
      </p:sp>
    </p:spTree>
    <p:custDataLst>
      <p:tags r:id="rId1"/>
    </p:custDataLst>
    <p:extLst>
      <p:ext uri="{BB962C8B-B14F-4D97-AF65-F5344CB8AC3E}">
        <p14:creationId xmlns:p14="http://schemas.microsoft.com/office/powerpoint/2010/main" val="4036899020"/>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9DAFEA13-6952-4DD9-B0F7-59965E49AA45}"/>
              </a:ext>
            </a:extLst>
          </p:cNvPr>
          <p:cNvSpPr txBox="1">
            <a:spLocks/>
          </p:cNvSpPr>
          <p:nvPr/>
        </p:nvSpPr>
        <p:spPr>
          <a:xfrm>
            <a:off x="3869268" y="6356350"/>
            <a:ext cx="5911517"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 2021, American Association of School Personnel Administrators. All Rights Reserved.</a:t>
            </a:r>
          </a:p>
        </p:txBody>
      </p:sp>
      <p:graphicFrame>
        <p:nvGraphicFramePr>
          <p:cNvPr id="2" name="Table 1">
            <a:extLst>
              <a:ext uri="{FF2B5EF4-FFF2-40B4-BE49-F238E27FC236}">
                <a16:creationId xmlns:a16="http://schemas.microsoft.com/office/drawing/2014/main" id="{B7F8C101-BF4F-404C-B807-F04CB371A6EE}"/>
              </a:ext>
            </a:extLst>
          </p:cNvPr>
          <p:cNvGraphicFramePr>
            <a:graphicFrameLocks noGrp="1"/>
          </p:cNvGraphicFramePr>
          <p:nvPr>
            <p:extLst>
              <p:ext uri="{D42A27DB-BD31-4B8C-83A1-F6EECF244321}">
                <p14:modId xmlns:p14="http://schemas.microsoft.com/office/powerpoint/2010/main" val="1875476269"/>
              </p:ext>
            </p:extLst>
          </p:nvPr>
        </p:nvGraphicFramePr>
        <p:xfrm>
          <a:off x="720290" y="1199955"/>
          <a:ext cx="10751419" cy="4927419"/>
        </p:xfrm>
        <a:graphic>
          <a:graphicData uri="http://schemas.openxmlformats.org/drawingml/2006/table">
            <a:tbl>
              <a:tblPr firstRow="1" firstCol="1" bandRow="1">
                <a:tableStyleId>{5C22544A-7EE6-4342-B048-85BDC9FD1C3A}</a:tableStyleId>
              </a:tblPr>
              <a:tblGrid>
                <a:gridCol w="1609024">
                  <a:extLst>
                    <a:ext uri="{9D8B030D-6E8A-4147-A177-3AD203B41FA5}">
                      <a16:colId xmlns:a16="http://schemas.microsoft.com/office/drawing/2014/main" val="400059037"/>
                    </a:ext>
                  </a:extLst>
                </a:gridCol>
                <a:gridCol w="3078479">
                  <a:extLst>
                    <a:ext uri="{9D8B030D-6E8A-4147-A177-3AD203B41FA5}">
                      <a16:colId xmlns:a16="http://schemas.microsoft.com/office/drawing/2014/main" val="37231706"/>
                    </a:ext>
                  </a:extLst>
                </a:gridCol>
                <a:gridCol w="6063916">
                  <a:extLst>
                    <a:ext uri="{9D8B030D-6E8A-4147-A177-3AD203B41FA5}">
                      <a16:colId xmlns:a16="http://schemas.microsoft.com/office/drawing/2014/main" val="268878415"/>
                    </a:ext>
                  </a:extLst>
                </a:gridCol>
              </a:tblGrid>
              <a:tr h="427296">
                <a:tc>
                  <a:txBody>
                    <a:bodyPr/>
                    <a:lstStyle/>
                    <a:p>
                      <a:pPr marL="0" marR="0" algn="ctr">
                        <a:spcBef>
                          <a:spcPts val="0"/>
                        </a:spcBef>
                        <a:spcAft>
                          <a:spcPts val="0"/>
                        </a:spcAft>
                      </a:pPr>
                      <a:r>
                        <a:rPr lang="en-US" sz="2000" dirty="0">
                          <a:effectLst/>
                        </a:rPr>
                        <a:t>HCLE Standard</a:t>
                      </a:r>
                      <a:endPar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rPr>
                        <a:t>Content Outline</a:t>
                      </a:r>
                      <a:endPar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rPr>
                        <a:t>Terms &amp; Definitions</a:t>
                      </a:r>
                      <a:endPar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235286025"/>
                  </a:ext>
                </a:extLst>
              </a:tr>
              <a:tr h="1764632">
                <a:tc>
                  <a:txBody>
                    <a:bodyPr/>
                    <a:lstStyle/>
                    <a:p>
                      <a:pPr marL="0" marR="0">
                        <a:spcBef>
                          <a:spcPts val="0"/>
                        </a:spcBef>
                        <a:spcAft>
                          <a:spcPts val="0"/>
                        </a:spcAft>
                      </a:pPr>
                      <a:r>
                        <a:rPr lang="en-US" sz="1800" b="1" dirty="0">
                          <a:solidFill>
                            <a:schemeClr val="bg1"/>
                          </a:solidFill>
                          <a:effectLst/>
                        </a:rPr>
                        <a:t>S.SP.1 Develop a selection process.</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171450" marR="0" lvl="0" indent="-171450">
                        <a:spcBef>
                          <a:spcPts val="0"/>
                        </a:spcBef>
                        <a:spcAft>
                          <a:spcPts val="0"/>
                        </a:spcAft>
                        <a:buFont typeface="Arial" panose="020B0604020202020204" pitchFamily="34" charset="0"/>
                        <a:buChar char="•"/>
                      </a:pPr>
                      <a:r>
                        <a:rPr lang="en-US" sz="1100" b="0" dirty="0">
                          <a:solidFill>
                            <a:srgbClr val="000000"/>
                          </a:solidFill>
                          <a:effectLst/>
                        </a:rPr>
                        <a:t>Types of staffing strategies (i.e., centralized, de-centralized/site-based, hybrid). </a:t>
                      </a:r>
                    </a:p>
                    <a:p>
                      <a:pPr marL="171450" marR="0" lvl="0" indent="-171450">
                        <a:spcBef>
                          <a:spcPts val="0"/>
                        </a:spcBef>
                        <a:spcAft>
                          <a:spcPts val="0"/>
                        </a:spcAft>
                        <a:buFont typeface="Arial" panose="020B0604020202020204" pitchFamily="34" charset="0"/>
                        <a:buChar char="•"/>
                      </a:pPr>
                      <a:r>
                        <a:rPr lang="en-US" sz="1100" b="0" dirty="0">
                          <a:solidFill>
                            <a:srgbClr val="000000"/>
                          </a:solidFill>
                          <a:effectLst/>
                        </a:rPr>
                        <a:t>Strategies for maximizing reliability, validity, and efficiency in the selection process (e.g., funneling). </a:t>
                      </a:r>
                    </a:p>
                    <a:p>
                      <a:pPr marL="171450" marR="0" lvl="0" indent="-171450">
                        <a:spcBef>
                          <a:spcPts val="0"/>
                        </a:spcBef>
                        <a:spcAft>
                          <a:spcPts val="0"/>
                        </a:spcAft>
                        <a:buFont typeface="Arial" panose="020B0604020202020204" pitchFamily="34" charset="0"/>
                        <a:buChar char="•"/>
                      </a:pPr>
                      <a:r>
                        <a:rPr lang="en-US" sz="1100" b="0" dirty="0">
                          <a:solidFill>
                            <a:srgbClr val="000000"/>
                          </a:solidFill>
                          <a:effectLst/>
                        </a:rPr>
                        <a:t>Types of interviews and questions (structured, unstructured, behavior-based, situational, knowledge-based). </a:t>
                      </a:r>
                    </a:p>
                    <a:p>
                      <a:pPr marL="171450" marR="0" lvl="0" indent="-171450">
                        <a:spcBef>
                          <a:spcPts val="0"/>
                        </a:spcBef>
                        <a:spcAft>
                          <a:spcPts val="0"/>
                        </a:spcAft>
                        <a:buFont typeface="Arial" panose="020B0604020202020204" pitchFamily="34" charset="0"/>
                        <a:buChar char="•"/>
                      </a:pPr>
                      <a:r>
                        <a:rPr lang="en-US" sz="1100" b="0" dirty="0">
                          <a:solidFill>
                            <a:srgbClr val="000000"/>
                          </a:solidFill>
                          <a:effectLst/>
                        </a:rPr>
                        <a:t>Goals of realistic job previews.</a:t>
                      </a:r>
                      <a:endParaRPr lang="en-US" sz="1100" b="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100" b="1" dirty="0">
                          <a:solidFill>
                            <a:srgbClr val="000000"/>
                          </a:solidFill>
                          <a:effectLst/>
                        </a:rPr>
                        <a:t>Select List – See Reading Reference Guide for full list of Terms</a:t>
                      </a:r>
                    </a:p>
                    <a:p>
                      <a:pPr marL="171450" marR="0" lvl="0" indent="-171450">
                        <a:spcBef>
                          <a:spcPts val="0"/>
                        </a:spcBef>
                        <a:spcAft>
                          <a:spcPts val="0"/>
                        </a:spcAft>
                        <a:buFont typeface="Wingdings" panose="05000000000000000000" pitchFamily="2" charset="2"/>
                        <a:buChar char="q"/>
                      </a:pPr>
                      <a:r>
                        <a:rPr lang="en-US" sz="1100" b="1" dirty="0">
                          <a:solidFill>
                            <a:srgbClr val="000000"/>
                          </a:solidFill>
                          <a:effectLst/>
                        </a:rPr>
                        <a:t>Cost per Hire: </a:t>
                      </a:r>
                      <a:r>
                        <a:rPr lang="en-US" sz="1100" b="0" dirty="0">
                          <a:solidFill>
                            <a:srgbClr val="000000"/>
                          </a:solidFill>
                          <a:effectLst/>
                        </a:rPr>
                        <a:t>The costs associated with hiring a new employee, which may include recruiting, screening, and training expenses. Calculated by dividing total costs by the number of people hired. </a:t>
                      </a:r>
                    </a:p>
                    <a:p>
                      <a:pPr marL="171450" marR="0" lvl="0" indent="-171450">
                        <a:spcBef>
                          <a:spcPts val="0"/>
                        </a:spcBef>
                        <a:spcAft>
                          <a:spcPts val="0"/>
                        </a:spcAft>
                        <a:buFont typeface="Wingdings" panose="05000000000000000000" pitchFamily="2" charset="2"/>
                        <a:buChar char="q"/>
                      </a:pPr>
                      <a:r>
                        <a:rPr lang="en-US" sz="1100" b="1" dirty="0">
                          <a:solidFill>
                            <a:srgbClr val="000000"/>
                          </a:solidFill>
                          <a:effectLst/>
                        </a:rPr>
                        <a:t>Funneling: </a:t>
                      </a:r>
                      <a:r>
                        <a:rPr lang="en-US" sz="1100" b="0" dirty="0">
                          <a:solidFill>
                            <a:srgbClr val="000000"/>
                          </a:solidFill>
                          <a:effectLst/>
                        </a:rPr>
                        <a:t>A hiring process that quickly sorts through applicants using low-cost, low-effort methods in the preliminary stages to help preserve resources for use in screening and hiring the most promising candidates for a position.</a:t>
                      </a:r>
                      <a:endParaRPr lang="en-US" sz="1100" b="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29382511"/>
                  </a:ext>
                </a:extLst>
              </a:tr>
              <a:tr h="1181587">
                <a:tc>
                  <a:txBody>
                    <a:bodyPr/>
                    <a:lstStyle/>
                    <a:p>
                      <a:pPr marL="0" marR="0">
                        <a:spcBef>
                          <a:spcPts val="0"/>
                        </a:spcBef>
                        <a:spcAft>
                          <a:spcPts val="0"/>
                        </a:spcAft>
                      </a:pPr>
                      <a:r>
                        <a:rPr lang="en-US" sz="1800" b="1" dirty="0">
                          <a:solidFill>
                            <a:schemeClr val="bg1"/>
                          </a:solidFill>
                          <a:effectLst/>
                        </a:rPr>
                        <a:t>S.SP.2 Select and hire staff. </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spcBef>
                          <a:spcPts val="0"/>
                        </a:spcBef>
                        <a:spcAft>
                          <a:spcPts val="0"/>
                        </a:spcAft>
                        <a:buFont typeface="Arial" panose="020B0604020202020204" pitchFamily="34" charset="0"/>
                        <a:buNone/>
                      </a:pPr>
                      <a:r>
                        <a:rPr lang="en-US" sz="1100" dirty="0">
                          <a:solidFill>
                            <a:srgbClr val="000000"/>
                          </a:solidFill>
                          <a:effectLst/>
                        </a:rPr>
                        <a:t>Federal laws and guidelines relevant to employee hiring and selection.</a:t>
                      </a:r>
                      <a:endParaRPr lang="en-US" sz="1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spcBef>
                          <a:spcPts val="0"/>
                        </a:spcBef>
                        <a:spcAft>
                          <a:spcPts val="0"/>
                        </a:spcAft>
                        <a:buFont typeface="Wingdings" panose="05000000000000000000" pitchFamily="2" charset="2"/>
                        <a:buNone/>
                      </a:pPr>
                      <a:r>
                        <a:rPr lang="en-US" sz="1100" b="1" dirty="0">
                          <a:solidFill>
                            <a:srgbClr val="000000"/>
                          </a:solidFill>
                          <a:effectLst/>
                        </a:rPr>
                        <a:t>Select List – See Reading Reference Guide for full list of Terms</a:t>
                      </a:r>
                    </a:p>
                    <a:p>
                      <a:pPr marL="171450" marR="0" lvl="0" indent="-171450">
                        <a:spcBef>
                          <a:spcPts val="0"/>
                        </a:spcBef>
                        <a:spcAft>
                          <a:spcPts val="0"/>
                        </a:spcAft>
                        <a:buFont typeface="Wingdings" panose="05000000000000000000" pitchFamily="2" charset="2"/>
                        <a:buChar char="q"/>
                      </a:pPr>
                      <a:r>
                        <a:rPr lang="en-US" sz="1100" b="1" dirty="0">
                          <a:solidFill>
                            <a:srgbClr val="000000"/>
                          </a:solidFill>
                          <a:effectLst/>
                        </a:rPr>
                        <a:t>Adverse Impact:</a:t>
                      </a:r>
                      <a:r>
                        <a:rPr lang="en-US" sz="1100" dirty="0">
                          <a:solidFill>
                            <a:srgbClr val="000000"/>
                          </a:solidFill>
                          <a:effectLst/>
                        </a:rPr>
                        <a:t> A significantly different rate of selection in hiring, promotion, or other employment decisions that negatively and disproportionately impacts members of a specific race, gender, or ethnic group.</a:t>
                      </a:r>
                    </a:p>
                    <a:p>
                      <a:pPr marL="171450" marR="0" lvl="0" indent="-171450">
                        <a:spcBef>
                          <a:spcPts val="0"/>
                        </a:spcBef>
                        <a:spcAft>
                          <a:spcPts val="0"/>
                        </a:spcAft>
                        <a:buFont typeface="Wingdings" panose="05000000000000000000" pitchFamily="2" charset="2"/>
                        <a:buChar char="q"/>
                      </a:pPr>
                      <a:r>
                        <a:rPr lang="en-US" sz="1100" b="1" dirty="0">
                          <a:solidFill>
                            <a:srgbClr val="000000"/>
                          </a:solidFill>
                          <a:effectLst/>
                        </a:rPr>
                        <a:t>Disparate Treatment:</a:t>
                      </a:r>
                      <a:r>
                        <a:rPr lang="en-US" sz="1100" dirty="0">
                          <a:solidFill>
                            <a:srgbClr val="000000"/>
                          </a:solidFill>
                          <a:effectLst/>
                        </a:rPr>
                        <a:t> An employment decision, practice, policy, or tool that intentionally discriminates against a protected class based on race, color, religion, sex, or national origin.</a:t>
                      </a:r>
                      <a:endParaRPr lang="en-US" sz="1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36258612"/>
                  </a:ext>
                </a:extLst>
              </a:tr>
              <a:tr h="1181587">
                <a:tc>
                  <a:txBody>
                    <a:bodyPr/>
                    <a:lstStyle/>
                    <a:p>
                      <a:pPr marL="0" marR="0">
                        <a:spcBef>
                          <a:spcPts val="0"/>
                        </a:spcBef>
                        <a:spcAft>
                          <a:spcPts val="0"/>
                        </a:spcAft>
                      </a:pPr>
                      <a:r>
                        <a:rPr lang="en-US" sz="1800" b="1" dirty="0">
                          <a:solidFill>
                            <a:schemeClr val="bg1"/>
                          </a:solidFill>
                          <a:effectLst/>
                        </a:rPr>
                        <a:t>S.SP.3 Determine placements for new and existing staff.</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171450" marR="0" lvl="0" indent="-171450">
                        <a:spcBef>
                          <a:spcPts val="0"/>
                        </a:spcBef>
                        <a:spcAft>
                          <a:spcPts val="0"/>
                        </a:spcAft>
                        <a:buFont typeface="Arial" panose="020B0604020202020204" pitchFamily="34" charset="0"/>
                        <a:buChar char="•"/>
                      </a:pPr>
                      <a:r>
                        <a:rPr lang="en-US" sz="1100" b="0" dirty="0">
                          <a:solidFill>
                            <a:srgbClr val="000000"/>
                          </a:solidFill>
                          <a:effectLst/>
                        </a:rPr>
                        <a:t>Placement strategies for dealing with students’ inequitable access to effective instruction.</a:t>
                      </a:r>
                    </a:p>
                    <a:p>
                      <a:pPr marL="171450" marR="0" lvl="0" indent="-171450">
                        <a:spcBef>
                          <a:spcPts val="0"/>
                        </a:spcBef>
                        <a:spcAft>
                          <a:spcPts val="0"/>
                        </a:spcAft>
                        <a:buFont typeface="Arial" panose="020B0604020202020204" pitchFamily="34" charset="0"/>
                        <a:buChar char="•"/>
                      </a:pPr>
                      <a:r>
                        <a:rPr lang="en-US" sz="1100" b="0" dirty="0">
                          <a:solidFill>
                            <a:srgbClr val="000000"/>
                          </a:solidFill>
                          <a:effectLst/>
                        </a:rPr>
                        <a:t>Implications of state equity plans for human capital leaders in education.</a:t>
                      </a:r>
                      <a:endParaRPr lang="en-US" sz="1100" b="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171450" marR="0" lvl="0" indent="-171450">
                        <a:spcBef>
                          <a:spcPts val="0"/>
                        </a:spcBef>
                        <a:spcAft>
                          <a:spcPts val="0"/>
                        </a:spcAft>
                        <a:buFont typeface="Wingdings" panose="05000000000000000000" pitchFamily="2" charset="2"/>
                        <a:buChar char="q"/>
                      </a:pPr>
                      <a:r>
                        <a:rPr lang="en-US" sz="1100" b="1" dirty="0">
                          <a:solidFill>
                            <a:srgbClr val="000000"/>
                          </a:solidFill>
                          <a:effectLst/>
                        </a:rPr>
                        <a:t>Centralized Staffing Function: </a:t>
                      </a:r>
                      <a:r>
                        <a:rPr lang="en-US" sz="1100" b="0" dirty="0">
                          <a:solidFill>
                            <a:srgbClr val="000000"/>
                          </a:solidFill>
                          <a:effectLst/>
                        </a:rPr>
                        <a:t>Staffing processes are standardized and directly controlled by the central office management team.</a:t>
                      </a:r>
                    </a:p>
                    <a:p>
                      <a:pPr marL="171450" marR="0" lvl="0" indent="-171450">
                        <a:spcBef>
                          <a:spcPts val="0"/>
                        </a:spcBef>
                        <a:spcAft>
                          <a:spcPts val="0"/>
                        </a:spcAft>
                        <a:buFont typeface="Wingdings" panose="05000000000000000000" pitchFamily="2" charset="2"/>
                        <a:buChar char="q"/>
                      </a:pPr>
                      <a:r>
                        <a:rPr lang="en-US" sz="1100" b="1" dirty="0">
                          <a:solidFill>
                            <a:srgbClr val="000000"/>
                          </a:solidFill>
                          <a:effectLst/>
                        </a:rPr>
                        <a:t>Decentralized Staffing Function: </a:t>
                      </a:r>
                      <a:r>
                        <a:rPr lang="en-US" sz="1100" b="0" dirty="0">
                          <a:solidFill>
                            <a:srgbClr val="000000"/>
                          </a:solidFill>
                          <a:effectLst/>
                        </a:rPr>
                        <a:t>Staffing is managed locally, with strategies and processes that are tailored to local circumstances.</a:t>
                      </a:r>
                    </a:p>
                    <a:p>
                      <a:pPr marL="171450" marR="0" lvl="0" indent="-171450">
                        <a:spcBef>
                          <a:spcPts val="0"/>
                        </a:spcBef>
                        <a:spcAft>
                          <a:spcPts val="0"/>
                        </a:spcAft>
                        <a:buFont typeface="Wingdings" panose="05000000000000000000" pitchFamily="2" charset="2"/>
                        <a:buChar char="q"/>
                      </a:pPr>
                      <a:r>
                        <a:rPr lang="en-US" sz="1100" b="1" dirty="0">
                          <a:solidFill>
                            <a:srgbClr val="000000"/>
                          </a:solidFill>
                          <a:effectLst/>
                        </a:rPr>
                        <a:t>Equity gap: </a:t>
                      </a:r>
                      <a:r>
                        <a:rPr lang="en-US" sz="1100" b="0" dirty="0">
                          <a:solidFill>
                            <a:srgbClr val="000000"/>
                          </a:solidFill>
                          <a:effectLst/>
                        </a:rPr>
                        <a:t>The difference between the rate students from low-income families or students of color are educated by excellent educators and the rate at which other students are educated by excellent educator</a:t>
                      </a:r>
                      <a:r>
                        <a:rPr lang="en-US" sz="1100" b="1" dirty="0">
                          <a:solidFill>
                            <a:srgbClr val="000000"/>
                          </a:solidFill>
                          <a:effectLst/>
                        </a:rPr>
                        <a:t>s.</a:t>
                      </a:r>
                    </a:p>
                    <a:p>
                      <a:pPr marL="171450" marR="0" lvl="0" indent="-171450">
                        <a:spcBef>
                          <a:spcPts val="0"/>
                        </a:spcBef>
                        <a:spcAft>
                          <a:spcPts val="0"/>
                        </a:spcAft>
                        <a:buFont typeface="Wingdings" panose="05000000000000000000" pitchFamily="2" charset="2"/>
                        <a:buChar char="q"/>
                      </a:pPr>
                      <a:r>
                        <a:rPr lang="en-US" sz="1100" b="1" dirty="0">
                          <a:solidFill>
                            <a:srgbClr val="000000"/>
                          </a:solidFill>
                          <a:effectLst/>
                        </a:rPr>
                        <a:t>Placement: </a:t>
                      </a:r>
                      <a:r>
                        <a:rPr lang="en-US" sz="1100" b="0" dirty="0">
                          <a:solidFill>
                            <a:srgbClr val="000000"/>
                          </a:solidFill>
                          <a:effectLst/>
                        </a:rPr>
                        <a:t>The process by which staff are assigned to buildings and/or groups of students.</a:t>
                      </a:r>
                      <a:endParaRPr lang="en-US" sz="1100" b="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33395170"/>
                  </a:ext>
                </a:extLst>
              </a:tr>
            </a:tbl>
          </a:graphicData>
        </a:graphic>
      </p:graphicFrame>
      <p:sp>
        <p:nvSpPr>
          <p:cNvPr id="7" name="Text Placeholder 6">
            <a:extLst>
              <a:ext uri="{FF2B5EF4-FFF2-40B4-BE49-F238E27FC236}">
                <a16:creationId xmlns:a16="http://schemas.microsoft.com/office/drawing/2014/main" id="{C7D987A8-7679-4431-816E-C9BEB17BED5A}"/>
              </a:ext>
            </a:extLst>
          </p:cNvPr>
          <p:cNvSpPr>
            <a:spLocks noGrp="1"/>
          </p:cNvSpPr>
          <p:nvPr>
            <p:ph type="body" sz="quarter" idx="13"/>
          </p:nvPr>
        </p:nvSpPr>
        <p:spPr/>
        <p:txBody>
          <a:bodyPr/>
          <a:lstStyle/>
          <a:p>
            <a:r>
              <a:rPr lang="en-US" dirty="0"/>
              <a:t>Selection &amp; Placement</a:t>
            </a:r>
          </a:p>
        </p:txBody>
      </p:sp>
    </p:spTree>
    <p:custDataLst>
      <p:tags r:id="rId1"/>
    </p:custDataLst>
    <p:extLst>
      <p:ext uri="{BB962C8B-B14F-4D97-AF65-F5344CB8AC3E}">
        <p14:creationId xmlns:p14="http://schemas.microsoft.com/office/powerpoint/2010/main" val="42302687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F100C80F-73E0-4B83-AD97-83746E152CBC}"/>
              </a:ext>
            </a:extLst>
          </p:cNvPr>
          <p:cNvGraphicFramePr/>
          <p:nvPr>
            <p:extLst>
              <p:ext uri="{D42A27DB-BD31-4B8C-83A1-F6EECF244321}">
                <p14:modId xmlns:p14="http://schemas.microsoft.com/office/powerpoint/2010/main" val="2573975384"/>
              </p:ext>
            </p:extLst>
          </p:nvPr>
        </p:nvGraphicFramePr>
        <p:xfrm>
          <a:off x="2250364" y="2088108"/>
          <a:ext cx="6538794" cy="47698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Footer Placeholder 4">
            <a:extLst>
              <a:ext uri="{FF2B5EF4-FFF2-40B4-BE49-F238E27FC236}">
                <a16:creationId xmlns:a16="http://schemas.microsoft.com/office/drawing/2014/main" id="{9DAFEA13-6952-4DD9-B0F7-59965E49AA45}"/>
              </a:ext>
            </a:extLst>
          </p:cNvPr>
          <p:cNvSpPr txBox="1">
            <a:spLocks/>
          </p:cNvSpPr>
          <p:nvPr/>
        </p:nvSpPr>
        <p:spPr>
          <a:xfrm>
            <a:off x="3869268" y="6356350"/>
            <a:ext cx="5911517"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 2021, American Association of School Personnel Administrators. All Rights Reserved.</a:t>
            </a:r>
          </a:p>
        </p:txBody>
      </p:sp>
      <p:sp>
        <p:nvSpPr>
          <p:cNvPr id="7" name="Text Placeholder 6">
            <a:extLst>
              <a:ext uri="{FF2B5EF4-FFF2-40B4-BE49-F238E27FC236}">
                <a16:creationId xmlns:a16="http://schemas.microsoft.com/office/drawing/2014/main" id="{C7D987A8-7679-4431-816E-C9BEB17BED5A}"/>
              </a:ext>
            </a:extLst>
          </p:cNvPr>
          <p:cNvSpPr>
            <a:spLocks noGrp="1"/>
          </p:cNvSpPr>
          <p:nvPr>
            <p:ph type="body" sz="quarter" idx="13"/>
          </p:nvPr>
        </p:nvSpPr>
        <p:spPr/>
        <p:txBody>
          <a:bodyPr>
            <a:normAutofit/>
          </a:bodyPr>
          <a:lstStyle/>
          <a:p>
            <a:pPr marL="0" marR="0">
              <a:spcBef>
                <a:spcPts val="0"/>
              </a:spcBef>
              <a:spcAft>
                <a:spcPts val="0"/>
              </a:spcAft>
            </a:pPr>
            <a:r>
              <a:rPr lang="en-US" sz="2700" b="1" dirty="0">
                <a:solidFill>
                  <a:schemeClr val="bg1"/>
                </a:solidFill>
                <a:effectLst/>
                <a:ea typeface="Calibri" panose="020F0502020204030204" pitchFamily="34" charset="0"/>
                <a:cs typeface="Arial" panose="020B0604020202020204" pitchFamily="34" charset="0"/>
              </a:rPr>
              <a:t>S.SP.1 Develop a selection process.</a:t>
            </a:r>
            <a:endParaRPr lang="en-US" sz="2700" dirty="0">
              <a:solidFill>
                <a:schemeClr val="bg1"/>
              </a:solidFill>
              <a:effectLst/>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EF4E77C2-7DCA-461E-BBD2-156E7184A391}"/>
              </a:ext>
            </a:extLst>
          </p:cNvPr>
          <p:cNvSpPr txBox="1"/>
          <p:nvPr/>
        </p:nvSpPr>
        <p:spPr>
          <a:xfrm>
            <a:off x="806395" y="1235047"/>
            <a:ext cx="7982763" cy="523220"/>
          </a:xfrm>
          <a:prstGeom prst="rect">
            <a:avLst/>
          </a:prstGeom>
          <a:noFill/>
        </p:spPr>
        <p:txBody>
          <a:bodyPr wrap="none" rtlCol="0">
            <a:spAutoFit/>
          </a:bodyPr>
          <a:lstStyle/>
          <a:p>
            <a:r>
              <a:rPr lang="en-US" sz="2800" b="1" dirty="0"/>
              <a:t>Funneling Example: TPS Teacher Selection Process</a:t>
            </a:r>
          </a:p>
        </p:txBody>
      </p:sp>
      <p:sp>
        <p:nvSpPr>
          <p:cNvPr id="8" name="TextBox 7">
            <a:extLst>
              <a:ext uri="{FF2B5EF4-FFF2-40B4-BE49-F238E27FC236}">
                <a16:creationId xmlns:a16="http://schemas.microsoft.com/office/drawing/2014/main" id="{7323D8E4-4B9C-4DF2-95FE-6AF5EBFB2CC3}"/>
              </a:ext>
            </a:extLst>
          </p:cNvPr>
          <p:cNvSpPr txBox="1"/>
          <p:nvPr/>
        </p:nvSpPr>
        <p:spPr>
          <a:xfrm>
            <a:off x="1023866" y="2347415"/>
            <a:ext cx="1431214" cy="646331"/>
          </a:xfrm>
          <a:prstGeom prst="rect">
            <a:avLst/>
          </a:prstGeom>
          <a:noFill/>
        </p:spPr>
        <p:txBody>
          <a:bodyPr wrap="square" rtlCol="0">
            <a:spAutoFit/>
          </a:bodyPr>
          <a:lstStyle/>
          <a:p>
            <a:r>
              <a:rPr lang="en-US" dirty="0"/>
              <a:t>Lower cost &amp; effort steps</a:t>
            </a:r>
          </a:p>
        </p:txBody>
      </p:sp>
      <p:sp>
        <p:nvSpPr>
          <p:cNvPr id="10" name="TextBox 9">
            <a:extLst>
              <a:ext uri="{FF2B5EF4-FFF2-40B4-BE49-F238E27FC236}">
                <a16:creationId xmlns:a16="http://schemas.microsoft.com/office/drawing/2014/main" id="{44DD183D-1677-454E-A3D8-091A51F439BC}"/>
              </a:ext>
            </a:extLst>
          </p:cNvPr>
          <p:cNvSpPr txBox="1"/>
          <p:nvPr/>
        </p:nvSpPr>
        <p:spPr>
          <a:xfrm>
            <a:off x="2359113" y="4659720"/>
            <a:ext cx="1510155" cy="646331"/>
          </a:xfrm>
          <a:prstGeom prst="rect">
            <a:avLst/>
          </a:prstGeom>
          <a:noFill/>
          <a:ln>
            <a:noFill/>
          </a:ln>
        </p:spPr>
        <p:txBody>
          <a:bodyPr wrap="square" rtlCol="0">
            <a:spAutoFit/>
          </a:bodyPr>
          <a:lstStyle/>
          <a:p>
            <a:r>
              <a:rPr lang="en-US" dirty="0"/>
              <a:t>Higher cost &amp; effort steps</a:t>
            </a:r>
          </a:p>
        </p:txBody>
      </p:sp>
      <p:cxnSp>
        <p:nvCxnSpPr>
          <p:cNvPr id="12" name="Straight Arrow Connector 11">
            <a:extLst>
              <a:ext uri="{FF2B5EF4-FFF2-40B4-BE49-F238E27FC236}">
                <a16:creationId xmlns:a16="http://schemas.microsoft.com/office/drawing/2014/main" id="{240C9851-1985-47DD-A8B8-993A40A85BC9}"/>
              </a:ext>
            </a:extLst>
          </p:cNvPr>
          <p:cNvCxnSpPr>
            <a:cxnSpLocks/>
          </p:cNvCxnSpPr>
          <p:nvPr/>
        </p:nvCxnSpPr>
        <p:spPr>
          <a:xfrm>
            <a:off x="1978925" y="3111690"/>
            <a:ext cx="791571" cy="1361364"/>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8F34F4A-0D99-4DF2-91FA-F052566B3B06}"/>
              </a:ext>
            </a:extLst>
          </p:cNvPr>
          <p:cNvSpPr txBox="1"/>
          <p:nvPr/>
        </p:nvSpPr>
        <p:spPr>
          <a:xfrm>
            <a:off x="8555346" y="2968879"/>
            <a:ext cx="2920620" cy="2369880"/>
          </a:xfrm>
          <a:prstGeom prst="rect">
            <a:avLst/>
          </a:prstGeom>
          <a:noFill/>
        </p:spPr>
        <p:txBody>
          <a:bodyPr wrap="square" rtlCol="0">
            <a:spAutoFit/>
          </a:bodyPr>
          <a:lstStyle/>
          <a:p>
            <a:r>
              <a:rPr lang="en-US" sz="2400" b="1" dirty="0">
                <a:solidFill>
                  <a:srgbClr val="000000"/>
                </a:solidFill>
                <a:effectLst/>
              </a:rPr>
              <a:t>Goals</a:t>
            </a:r>
            <a:r>
              <a:rPr lang="en-US" sz="2800" b="1" dirty="0">
                <a:solidFill>
                  <a:srgbClr val="000000"/>
                </a:solidFill>
                <a:effectLst/>
              </a:rPr>
              <a:t>:</a:t>
            </a:r>
          </a:p>
          <a:p>
            <a:pPr marL="228600" indent="-228600">
              <a:buFont typeface="Arial" panose="020B0604020202020204" pitchFamily="34" charset="0"/>
              <a:buChar char="•"/>
            </a:pPr>
            <a:r>
              <a:rPr lang="en-US" sz="2000" dirty="0">
                <a:solidFill>
                  <a:srgbClr val="000000"/>
                </a:solidFill>
              </a:rPr>
              <a:t>Use resources more efficiently</a:t>
            </a:r>
          </a:p>
          <a:p>
            <a:pPr marL="228600" indent="-228600">
              <a:buFont typeface="Arial" panose="020B0604020202020204" pitchFamily="34" charset="0"/>
              <a:buChar char="•"/>
            </a:pPr>
            <a:r>
              <a:rPr lang="en-US" sz="2000" dirty="0">
                <a:solidFill>
                  <a:srgbClr val="000000"/>
                </a:solidFill>
              </a:rPr>
              <a:t>Improve reliability &amp; validity of the process by using multiple measures/ data points. </a:t>
            </a:r>
            <a:endParaRPr lang="en-US" sz="2000" dirty="0"/>
          </a:p>
        </p:txBody>
      </p:sp>
    </p:spTree>
    <p:custDataLst>
      <p:tags r:id="rId1"/>
    </p:custDataLst>
    <p:extLst>
      <p:ext uri="{BB962C8B-B14F-4D97-AF65-F5344CB8AC3E}">
        <p14:creationId xmlns:p14="http://schemas.microsoft.com/office/powerpoint/2010/main" val="1607368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D20A61B-84D4-4A58-B366-752D5B36F8BC}"/>
              </a:ext>
            </a:extLst>
          </p:cNvPr>
          <p:cNvPicPr>
            <a:picLocks noGrp="1" noChangeAspect="1"/>
          </p:cNvPicPr>
          <p:nvPr>
            <p:ph idx="1"/>
          </p:nvPr>
        </p:nvPicPr>
        <p:blipFill>
          <a:blip r:embed="rId2"/>
          <a:stretch>
            <a:fillRect/>
          </a:stretch>
        </p:blipFill>
        <p:spPr>
          <a:xfrm>
            <a:off x="1442244" y="1995874"/>
            <a:ext cx="8915400" cy="3143250"/>
          </a:xfrm>
        </p:spPr>
      </p:pic>
      <p:sp>
        <p:nvSpPr>
          <p:cNvPr id="3" name="Text Placeholder 2">
            <a:extLst>
              <a:ext uri="{FF2B5EF4-FFF2-40B4-BE49-F238E27FC236}">
                <a16:creationId xmlns:a16="http://schemas.microsoft.com/office/drawing/2014/main" id="{D9755965-D845-42C5-B91B-3965F8A1AAD7}"/>
              </a:ext>
            </a:extLst>
          </p:cNvPr>
          <p:cNvSpPr>
            <a:spLocks noGrp="1"/>
          </p:cNvSpPr>
          <p:nvPr>
            <p:ph type="body" sz="quarter" idx="13"/>
          </p:nvPr>
        </p:nvSpPr>
        <p:spPr>
          <a:xfrm>
            <a:off x="615950" y="571070"/>
            <a:ext cx="10567988" cy="603250"/>
          </a:xfrm>
        </p:spPr>
        <p:txBody>
          <a:bodyPr/>
          <a:lstStyle/>
          <a:p>
            <a:r>
              <a:rPr lang="en-US" sz="3200" b="1" dirty="0">
                <a:solidFill>
                  <a:schemeClr val="bg1"/>
                </a:solidFill>
                <a:effectLst/>
                <a:ea typeface="Calibri" panose="020F0502020204030204" pitchFamily="34" charset="0"/>
                <a:cs typeface="Arial" panose="020B0604020202020204" pitchFamily="34" charset="0"/>
              </a:rPr>
              <a:t>S.SP.1 Develop a selection process.</a:t>
            </a:r>
            <a:endParaRPr lang="en-US" sz="3200" dirty="0">
              <a:solidFill>
                <a:schemeClr val="bg1"/>
              </a:solidFill>
              <a:effectLst/>
              <a:ea typeface="Calibri" panose="020F0502020204030204" pitchFamily="34" charset="0"/>
              <a:cs typeface="Arial" panose="020B0604020202020204" pitchFamily="34" charset="0"/>
            </a:endParaRPr>
          </a:p>
          <a:p>
            <a:endParaRPr lang="en-US" dirty="0"/>
          </a:p>
        </p:txBody>
      </p:sp>
      <p:sp>
        <p:nvSpPr>
          <p:cNvPr id="6" name="TextBox 5">
            <a:extLst>
              <a:ext uri="{FF2B5EF4-FFF2-40B4-BE49-F238E27FC236}">
                <a16:creationId xmlns:a16="http://schemas.microsoft.com/office/drawing/2014/main" id="{969874F3-3506-4DF3-899E-F4F7C69576D3}"/>
              </a:ext>
            </a:extLst>
          </p:cNvPr>
          <p:cNvSpPr txBox="1"/>
          <p:nvPr/>
        </p:nvSpPr>
        <p:spPr>
          <a:xfrm>
            <a:off x="3089976" y="1534209"/>
            <a:ext cx="5619936" cy="923330"/>
          </a:xfrm>
          <a:prstGeom prst="rect">
            <a:avLst/>
          </a:prstGeom>
          <a:noFill/>
        </p:spPr>
        <p:txBody>
          <a:bodyPr wrap="none" rtlCol="0">
            <a:spAutoFit/>
          </a:bodyPr>
          <a:lstStyle/>
          <a:p>
            <a:r>
              <a:rPr lang="en-US" dirty="0"/>
              <a:t>Fulton County Schools (Georgia) Teacher Selection Model</a:t>
            </a:r>
          </a:p>
          <a:p>
            <a:endParaRPr lang="en-US" dirty="0"/>
          </a:p>
          <a:p>
            <a:endParaRPr lang="en-US" dirty="0"/>
          </a:p>
        </p:txBody>
      </p:sp>
      <p:sp>
        <p:nvSpPr>
          <p:cNvPr id="7" name="TextBox 6">
            <a:extLst>
              <a:ext uri="{FF2B5EF4-FFF2-40B4-BE49-F238E27FC236}">
                <a16:creationId xmlns:a16="http://schemas.microsoft.com/office/drawing/2014/main" id="{77A9BFC1-2086-4BAB-A7B9-DF264B9768E7}"/>
              </a:ext>
            </a:extLst>
          </p:cNvPr>
          <p:cNvSpPr txBox="1"/>
          <p:nvPr/>
        </p:nvSpPr>
        <p:spPr>
          <a:xfrm>
            <a:off x="1837877" y="5416123"/>
            <a:ext cx="9220794" cy="369332"/>
          </a:xfrm>
          <a:prstGeom prst="rect">
            <a:avLst/>
          </a:prstGeom>
          <a:noFill/>
        </p:spPr>
        <p:txBody>
          <a:bodyPr wrap="none" rtlCol="0">
            <a:spAutoFit/>
          </a:bodyPr>
          <a:lstStyle/>
          <a:p>
            <a:r>
              <a:rPr lang="en-US" dirty="0"/>
              <a:t>High performing teachers (Teacher Selectors) screen teacher applicants.  Growth &amp; Opportunity.</a:t>
            </a:r>
          </a:p>
        </p:txBody>
      </p:sp>
    </p:spTree>
    <p:extLst>
      <p:ext uri="{BB962C8B-B14F-4D97-AF65-F5344CB8AC3E}">
        <p14:creationId xmlns:p14="http://schemas.microsoft.com/office/powerpoint/2010/main" val="4213204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F382A93-EF71-4C47-9B53-D79E0F5037A8}"/>
              </a:ext>
            </a:extLst>
          </p:cNvPr>
          <p:cNvSpPr>
            <a:spLocks noGrp="1"/>
          </p:cNvSpPr>
          <p:nvPr>
            <p:ph idx="1"/>
          </p:nvPr>
        </p:nvSpPr>
        <p:spPr/>
        <p:txBody>
          <a:bodyPr>
            <a:normAutofit/>
          </a:bodyPr>
          <a:lstStyle/>
          <a:p>
            <a:pPr marL="0" indent="0">
              <a:buNone/>
            </a:pPr>
            <a:r>
              <a:rPr lang="en-US" sz="4000" b="1" dirty="0"/>
              <a:t>Getting to Know You!</a:t>
            </a:r>
          </a:p>
          <a:p>
            <a:pPr marL="0" indent="0">
              <a:buNone/>
            </a:pPr>
            <a:endParaRPr lang="en-US" sz="3200" dirty="0"/>
          </a:p>
          <a:p>
            <a:pPr marL="0" indent="0">
              <a:buNone/>
            </a:pPr>
            <a:r>
              <a:rPr lang="en-US" sz="3200" dirty="0"/>
              <a:t>In the chat please share...</a:t>
            </a:r>
          </a:p>
          <a:p>
            <a:pPr marL="514350" indent="-514350">
              <a:buAutoNum type="arabicPeriod"/>
            </a:pPr>
            <a:r>
              <a:rPr lang="en-US" sz="3200" dirty="0"/>
              <a:t>Name</a:t>
            </a:r>
          </a:p>
          <a:p>
            <a:pPr marL="514350" indent="-514350">
              <a:buAutoNum type="arabicPeriod"/>
            </a:pPr>
            <a:r>
              <a:rPr lang="en-US" sz="3200" dirty="0"/>
              <a:t>Job Title</a:t>
            </a:r>
          </a:p>
          <a:p>
            <a:pPr marL="514350" indent="-514350">
              <a:buAutoNum type="arabicPeriod"/>
            </a:pPr>
            <a:r>
              <a:rPr lang="en-US" sz="3200" dirty="0"/>
              <a:t>Organization Name – City, State</a:t>
            </a:r>
          </a:p>
          <a:p>
            <a:pPr marL="514350" indent="-514350">
              <a:buAutoNum type="arabicPeriod"/>
            </a:pPr>
            <a:r>
              <a:rPr lang="en-US" sz="3200" dirty="0"/>
              <a:t>Student Count</a:t>
            </a:r>
            <a:endParaRPr lang="en-US" dirty="0"/>
          </a:p>
          <a:p>
            <a:pPr marL="0" indent="0">
              <a:buNone/>
            </a:pPr>
            <a:endParaRPr lang="en-US" sz="3200" dirty="0"/>
          </a:p>
          <a:p>
            <a:pPr marL="0" indent="0">
              <a:buNone/>
            </a:pPr>
            <a:endParaRPr lang="en-US" sz="3200" dirty="0"/>
          </a:p>
          <a:p>
            <a:pPr marL="0" indent="0">
              <a:buNone/>
            </a:pPr>
            <a:endParaRPr lang="en-US" sz="3200" dirty="0"/>
          </a:p>
        </p:txBody>
      </p:sp>
    </p:spTree>
    <p:extLst>
      <p:ext uri="{BB962C8B-B14F-4D97-AF65-F5344CB8AC3E}">
        <p14:creationId xmlns:p14="http://schemas.microsoft.com/office/powerpoint/2010/main" val="26952293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9DAFEA13-6952-4DD9-B0F7-59965E49AA45}"/>
              </a:ext>
            </a:extLst>
          </p:cNvPr>
          <p:cNvSpPr txBox="1">
            <a:spLocks/>
          </p:cNvSpPr>
          <p:nvPr/>
        </p:nvSpPr>
        <p:spPr>
          <a:xfrm>
            <a:off x="3869268" y="6356350"/>
            <a:ext cx="5911517"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 2021, American Association of School Personnel Administrators. All Rights Reserved.</a:t>
            </a:r>
          </a:p>
        </p:txBody>
      </p:sp>
      <p:sp>
        <p:nvSpPr>
          <p:cNvPr id="7" name="Text Placeholder 6">
            <a:extLst>
              <a:ext uri="{FF2B5EF4-FFF2-40B4-BE49-F238E27FC236}">
                <a16:creationId xmlns:a16="http://schemas.microsoft.com/office/drawing/2014/main" id="{C7D987A8-7679-4431-816E-C9BEB17BED5A}"/>
              </a:ext>
            </a:extLst>
          </p:cNvPr>
          <p:cNvSpPr>
            <a:spLocks noGrp="1"/>
          </p:cNvSpPr>
          <p:nvPr>
            <p:ph type="body" sz="quarter" idx="13"/>
          </p:nvPr>
        </p:nvSpPr>
        <p:spPr/>
        <p:txBody>
          <a:bodyPr>
            <a:normAutofit/>
          </a:bodyPr>
          <a:lstStyle/>
          <a:p>
            <a:pPr marL="0" marR="0">
              <a:spcBef>
                <a:spcPts val="0"/>
              </a:spcBef>
              <a:spcAft>
                <a:spcPts val="0"/>
              </a:spcAft>
            </a:pPr>
            <a:r>
              <a:rPr lang="en-US" sz="2700" b="1" dirty="0">
                <a:solidFill>
                  <a:schemeClr val="bg1"/>
                </a:solidFill>
                <a:effectLst/>
                <a:ea typeface="Calibri" panose="020F0502020204030204" pitchFamily="34" charset="0"/>
                <a:cs typeface="Arial" panose="020B0604020202020204" pitchFamily="34" charset="0"/>
              </a:rPr>
              <a:t>S.SP.1 Develop a selection process.</a:t>
            </a:r>
            <a:endParaRPr lang="en-US" sz="2700" dirty="0">
              <a:solidFill>
                <a:schemeClr val="bg1"/>
              </a:solidFill>
              <a:effectLst/>
              <a:ea typeface="Calibri" panose="020F050202020403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BF4ACB92-7B70-4E0C-9B7D-987F58EDC93D}"/>
              </a:ext>
            </a:extLst>
          </p:cNvPr>
          <p:cNvSpPr/>
          <p:nvPr/>
        </p:nvSpPr>
        <p:spPr>
          <a:xfrm>
            <a:off x="615950" y="1473958"/>
            <a:ext cx="11043104" cy="1299949"/>
          </a:xfrm>
          <a:prstGeom prst="rect">
            <a:avLst/>
          </a:prstGeom>
          <a:solidFill>
            <a:schemeClr val="accent3">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spcAft>
                <a:spcPts val="1200"/>
              </a:spcAft>
            </a:pPr>
            <a:endParaRPr lang="en-US" sz="2000" dirty="0"/>
          </a:p>
        </p:txBody>
      </p:sp>
      <p:sp>
        <p:nvSpPr>
          <p:cNvPr id="5" name="TextBox 4">
            <a:extLst>
              <a:ext uri="{FF2B5EF4-FFF2-40B4-BE49-F238E27FC236}">
                <a16:creationId xmlns:a16="http://schemas.microsoft.com/office/drawing/2014/main" id="{AECAFF59-31B0-4350-8E93-CF9C024417C2}"/>
              </a:ext>
            </a:extLst>
          </p:cNvPr>
          <p:cNvSpPr txBox="1"/>
          <p:nvPr/>
        </p:nvSpPr>
        <p:spPr>
          <a:xfrm>
            <a:off x="3541717" y="1630696"/>
            <a:ext cx="7484100" cy="1046440"/>
          </a:xfrm>
          <a:prstGeom prst="rect">
            <a:avLst/>
          </a:prstGeom>
          <a:noFill/>
        </p:spPr>
        <p:txBody>
          <a:bodyPr wrap="none" rtlCol="0">
            <a:spAutoFit/>
          </a:bodyPr>
          <a:lstStyle/>
          <a:p>
            <a:pPr algn="ctr">
              <a:spcAft>
                <a:spcPts val="1200"/>
              </a:spcAft>
            </a:pPr>
            <a:r>
              <a:rPr lang="en-US" sz="2600" dirty="0"/>
              <a:t>(Internal Recruiting Costs + External Recruiting Costs)</a:t>
            </a:r>
          </a:p>
          <a:p>
            <a:pPr algn="ctr">
              <a:spcAft>
                <a:spcPts val="1200"/>
              </a:spcAft>
            </a:pPr>
            <a:r>
              <a:rPr lang="en-US" sz="2600" dirty="0"/>
              <a:t>Total number of hires</a:t>
            </a:r>
          </a:p>
        </p:txBody>
      </p:sp>
      <p:sp>
        <p:nvSpPr>
          <p:cNvPr id="8" name="TextBox 7">
            <a:extLst>
              <a:ext uri="{FF2B5EF4-FFF2-40B4-BE49-F238E27FC236}">
                <a16:creationId xmlns:a16="http://schemas.microsoft.com/office/drawing/2014/main" id="{38F3037A-C0C6-4CB7-922B-A05747A0F18E}"/>
              </a:ext>
            </a:extLst>
          </p:cNvPr>
          <p:cNvSpPr txBox="1"/>
          <p:nvPr/>
        </p:nvSpPr>
        <p:spPr>
          <a:xfrm>
            <a:off x="1283943" y="1879874"/>
            <a:ext cx="2577623" cy="523220"/>
          </a:xfrm>
          <a:prstGeom prst="rect">
            <a:avLst/>
          </a:prstGeom>
          <a:noFill/>
        </p:spPr>
        <p:txBody>
          <a:bodyPr wrap="square" rtlCol="0">
            <a:spAutoFit/>
          </a:bodyPr>
          <a:lstStyle/>
          <a:p>
            <a:r>
              <a:rPr lang="en-US" sz="2800" b="1" dirty="0"/>
              <a:t>Cost per hire </a:t>
            </a:r>
            <a:r>
              <a:rPr lang="en-US" sz="2800" dirty="0"/>
              <a:t>=</a:t>
            </a:r>
          </a:p>
        </p:txBody>
      </p:sp>
      <p:cxnSp>
        <p:nvCxnSpPr>
          <p:cNvPr id="11" name="Straight Connector 10">
            <a:extLst>
              <a:ext uri="{FF2B5EF4-FFF2-40B4-BE49-F238E27FC236}">
                <a16:creationId xmlns:a16="http://schemas.microsoft.com/office/drawing/2014/main" id="{CE962A37-DD38-4932-A278-E4C8A7655A37}"/>
              </a:ext>
            </a:extLst>
          </p:cNvPr>
          <p:cNvCxnSpPr>
            <a:cxnSpLocks/>
          </p:cNvCxnSpPr>
          <p:nvPr/>
        </p:nvCxnSpPr>
        <p:spPr>
          <a:xfrm>
            <a:off x="3717607" y="2153916"/>
            <a:ext cx="7132320" cy="0"/>
          </a:xfrm>
          <a:prstGeom prst="line">
            <a:avLst/>
          </a:prstGeom>
          <a:ln w="28575"/>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1C909488-31EA-47B4-99D6-9A5F5F872402}"/>
              </a:ext>
            </a:extLst>
          </p:cNvPr>
          <p:cNvSpPr txBox="1"/>
          <p:nvPr/>
        </p:nvSpPr>
        <p:spPr>
          <a:xfrm>
            <a:off x="1283944" y="3224819"/>
            <a:ext cx="10498482" cy="2369880"/>
          </a:xfrm>
          <a:prstGeom prst="rect">
            <a:avLst/>
          </a:prstGeom>
          <a:noFill/>
        </p:spPr>
        <p:txBody>
          <a:bodyPr wrap="square" rtlCol="0">
            <a:spAutoFit/>
          </a:bodyPr>
          <a:lstStyle/>
          <a:p>
            <a:pPr>
              <a:spcAft>
                <a:spcPts val="600"/>
              </a:spcAft>
            </a:pPr>
            <a:r>
              <a:rPr lang="en-US" sz="2400" dirty="0"/>
              <a:t>Internal recruiting costs: Organizational costs to carry out recruiting activities</a:t>
            </a:r>
          </a:p>
          <a:p>
            <a:pPr marL="688975" lvl="1" indent="-231775">
              <a:spcAft>
                <a:spcPts val="1200"/>
              </a:spcAft>
              <a:buFont typeface="Arial" panose="020B0604020202020204" pitchFamily="34" charset="0"/>
              <a:buChar char="•"/>
            </a:pPr>
            <a:r>
              <a:rPr lang="en-US" sz="2000" dirty="0"/>
              <a:t>Examples: Salaries and benefits for recruiting and staffing employees, Employee travel to job fairs, Referral bonuses</a:t>
            </a:r>
          </a:p>
          <a:p>
            <a:pPr>
              <a:spcAft>
                <a:spcPts val="600"/>
              </a:spcAft>
            </a:pPr>
            <a:r>
              <a:rPr lang="en-US" sz="2400" dirty="0"/>
              <a:t>External recruiting costs: Fees paid to outside organizations</a:t>
            </a:r>
          </a:p>
          <a:p>
            <a:pPr marL="688975" lvl="1" indent="-231775">
              <a:spcAft>
                <a:spcPts val="1200"/>
              </a:spcAft>
              <a:buFont typeface="Arial" panose="020B0604020202020204" pitchFamily="34" charset="0"/>
              <a:buChar char="•"/>
            </a:pPr>
            <a:r>
              <a:rPr lang="en-US" sz="2000" dirty="0"/>
              <a:t>Examples: Job board postings, Applicant tracking system, Printing expenses for recruitment materials</a:t>
            </a:r>
          </a:p>
        </p:txBody>
      </p:sp>
    </p:spTree>
    <p:custDataLst>
      <p:tags r:id="rId1"/>
    </p:custDataLst>
    <p:extLst>
      <p:ext uri="{BB962C8B-B14F-4D97-AF65-F5344CB8AC3E}">
        <p14:creationId xmlns:p14="http://schemas.microsoft.com/office/powerpoint/2010/main" val="39465795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923FAC-5132-43B3-B818-B9F3BAC88527}"/>
              </a:ext>
            </a:extLst>
          </p:cNvPr>
          <p:cNvSpPr>
            <a:spLocks noGrp="1"/>
          </p:cNvSpPr>
          <p:nvPr>
            <p:ph idx="1"/>
          </p:nvPr>
        </p:nvSpPr>
        <p:spPr>
          <a:xfrm>
            <a:off x="615462" y="1257300"/>
            <a:ext cx="10569006" cy="4795155"/>
          </a:xfrm>
        </p:spPr>
        <p:txBody>
          <a:bodyPr>
            <a:normAutofit/>
          </a:bodyPr>
          <a:lstStyle/>
          <a:p>
            <a:pPr marL="0" indent="0">
              <a:buNone/>
            </a:pPr>
            <a:r>
              <a:rPr lang="en-US" sz="2800" b="1" dirty="0"/>
              <a:t>Cost per Hire Practice Question</a:t>
            </a:r>
          </a:p>
        </p:txBody>
      </p:sp>
      <p:sp>
        <p:nvSpPr>
          <p:cNvPr id="3" name="Text Placeholder 2">
            <a:extLst>
              <a:ext uri="{FF2B5EF4-FFF2-40B4-BE49-F238E27FC236}">
                <a16:creationId xmlns:a16="http://schemas.microsoft.com/office/drawing/2014/main" id="{6C22F097-3B39-47C4-991D-79D58AA97D85}"/>
              </a:ext>
            </a:extLst>
          </p:cNvPr>
          <p:cNvSpPr>
            <a:spLocks noGrp="1"/>
          </p:cNvSpPr>
          <p:nvPr>
            <p:ph type="body" sz="quarter" idx="13"/>
          </p:nvPr>
        </p:nvSpPr>
        <p:spPr/>
        <p:txBody>
          <a:bodyPr/>
          <a:lstStyle/>
          <a:p>
            <a:r>
              <a:rPr lang="en-US" sz="3200" b="1" dirty="0">
                <a:solidFill>
                  <a:schemeClr val="bg1"/>
                </a:solidFill>
                <a:effectLst/>
                <a:ea typeface="Calibri" panose="020F0502020204030204" pitchFamily="34" charset="0"/>
                <a:cs typeface="Arial" panose="020B0604020202020204" pitchFamily="34" charset="0"/>
              </a:rPr>
              <a:t>S.SP.1 Develop a selection process.</a:t>
            </a:r>
            <a:endParaRPr lang="en-US" sz="3200" dirty="0">
              <a:solidFill>
                <a:schemeClr val="bg1"/>
              </a:solidFill>
              <a:effectLst/>
              <a:ea typeface="Calibri" panose="020F0502020204030204" pitchFamily="34" charset="0"/>
              <a:cs typeface="Arial" panose="020B0604020202020204" pitchFamily="34" charset="0"/>
            </a:endParaRPr>
          </a:p>
        </p:txBody>
      </p:sp>
      <p:graphicFrame>
        <p:nvGraphicFramePr>
          <p:cNvPr id="5" name="Table 5">
            <a:extLst>
              <a:ext uri="{FF2B5EF4-FFF2-40B4-BE49-F238E27FC236}">
                <a16:creationId xmlns:a16="http://schemas.microsoft.com/office/drawing/2014/main" id="{0BEB9BB9-1A67-4764-9C73-21CF225E9E1D}"/>
              </a:ext>
            </a:extLst>
          </p:cNvPr>
          <p:cNvGraphicFramePr>
            <a:graphicFrameLocks noGrp="1"/>
          </p:cNvGraphicFramePr>
          <p:nvPr>
            <p:extLst>
              <p:ext uri="{D42A27DB-BD31-4B8C-83A1-F6EECF244321}">
                <p14:modId xmlns:p14="http://schemas.microsoft.com/office/powerpoint/2010/main" val="92578761"/>
              </p:ext>
            </p:extLst>
          </p:nvPr>
        </p:nvGraphicFramePr>
        <p:xfrm>
          <a:off x="675299" y="1866511"/>
          <a:ext cx="7826203" cy="4048760"/>
        </p:xfrm>
        <a:graphic>
          <a:graphicData uri="http://schemas.openxmlformats.org/drawingml/2006/table">
            <a:tbl>
              <a:tblPr firstRow="1" bandRow="1">
                <a:tableStyleId>{F5AB1C69-6EDB-4FF4-983F-18BD219EF322}</a:tableStyleId>
              </a:tblPr>
              <a:tblGrid>
                <a:gridCol w="2746926">
                  <a:extLst>
                    <a:ext uri="{9D8B030D-6E8A-4147-A177-3AD203B41FA5}">
                      <a16:colId xmlns:a16="http://schemas.microsoft.com/office/drawing/2014/main" val="510966984"/>
                    </a:ext>
                  </a:extLst>
                </a:gridCol>
                <a:gridCol w="3564565">
                  <a:extLst>
                    <a:ext uri="{9D8B030D-6E8A-4147-A177-3AD203B41FA5}">
                      <a16:colId xmlns:a16="http://schemas.microsoft.com/office/drawing/2014/main" val="3281643927"/>
                    </a:ext>
                  </a:extLst>
                </a:gridCol>
                <a:gridCol w="1514712">
                  <a:extLst>
                    <a:ext uri="{9D8B030D-6E8A-4147-A177-3AD203B41FA5}">
                      <a16:colId xmlns:a16="http://schemas.microsoft.com/office/drawing/2014/main" val="775010265"/>
                    </a:ext>
                  </a:extLst>
                </a:gridCol>
              </a:tblGrid>
              <a:tr h="370840">
                <a:tc>
                  <a:txBody>
                    <a:bodyPr/>
                    <a:lstStyle/>
                    <a:p>
                      <a:r>
                        <a:rPr lang="en-US" dirty="0"/>
                        <a:t>Expense Type</a:t>
                      </a:r>
                    </a:p>
                  </a:txBody>
                  <a:tcPr/>
                </a:tc>
                <a:tc>
                  <a:txBody>
                    <a:bodyPr/>
                    <a:lstStyle/>
                    <a:p>
                      <a:r>
                        <a:rPr lang="en-US" dirty="0"/>
                        <a:t>Expense Details</a:t>
                      </a:r>
                    </a:p>
                  </a:txBody>
                  <a:tcPr/>
                </a:tc>
                <a:tc>
                  <a:txBody>
                    <a:bodyPr/>
                    <a:lstStyle/>
                    <a:p>
                      <a:pPr algn="ctr"/>
                      <a:r>
                        <a:rPr lang="en-US" dirty="0"/>
                        <a:t>Total Cost</a:t>
                      </a:r>
                    </a:p>
                  </a:txBody>
                  <a:tcPr/>
                </a:tc>
                <a:extLst>
                  <a:ext uri="{0D108BD9-81ED-4DB2-BD59-A6C34878D82A}">
                    <a16:rowId xmlns:a16="http://schemas.microsoft.com/office/drawing/2014/main" val="2393177362"/>
                  </a:ext>
                </a:extLst>
              </a:tr>
              <a:tr h="370840">
                <a:tc>
                  <a:txBody>
                    <a:bodyPr/>
                    <a:lstStyle/>
                    <a:p>
                      <a:r>
                        <a:rPr lang="en-US" dirty="0"/>
                        <a:t>HR Recruiting &amp; Staffing Personnel</a:t>
                      </a:r>
                    </a:p>
                  </a:txBody>
                  <a:tcPr/>
                </a:tc>
                <a:tc>
                  <a:txBody>
                    <a:bodyPr/>
                    <a:lstStyle/>
                    <a:p>
                      <a:r>
                        <a:rPr lang="en-US" dirty="0"/>
                        <a:t>734 hours, </a:t>
                      </a:r>
                      <a:br>
                        <a:rPr lang="en-US" dirty="0"/>
                      </a:br>
                      <a:r>
                        <a:rPr lang="en-US" dirty="0"/>
                        <a:t>$35/hour burdened labor rate</a:t>
                      </a:r>
                    </a:p>
                  </a:txBody>
                  <a:tcPr/>
                </a:tc>
                <a:tc>
                  <a:txBody>
                    <a:bodyPr/>
                    <a:lstStyle/>
                    <a:p>
                      <a:pPr algn="ctr"/>
                      <a:r>
                        <a:rPr lang="en-US" dirty="0"/>
                        <a:t>?</a:t>
                      </a:r>
                    </a:p>
                  </a:txBody>
                  <a:tcPr/>
                </a:tc>
                <a:extLst>
                  <a:ext uri="{0D108BD9-81ED-4DB2-BD59-A6C34878D82A}">
                    <a16:rowId xmlns:a16="http://schemas.microsoft.com/office/drawing/2014/main" val="4034477792"/>
                  </a:ext>
                </a:extLst>
              </a:tr>
              <a:tr h="370840">
                <a:tc>
                  <a:txBody>
                    <a:bodyPr/>
                    <a:lstStyle/>
                    <a:p>
                      <a:r>
                        <a:rPr lang="en-US" dirty="0"/>
                        <a:t>Transportation Manager</a:t>
                      </a:r>
                    </a:p>
                  </a:txBody>
                  <a:tcPr/>
                </a:tc>
                <a:tc>
                  <a:txBody>
                    <a:bodyPr/>
                    <a:lstStyle/>
                    <a:p>
                      <a:r>
                        <a:rPr lang="en-US" dirty="0"/>
                        <a:t>70 hours, </a:t>
                      </a:r>
                      <a:br>
                        <a:rPr lang="en-US" dirty="0"/>
                      </a:br>
                      <a:r>
                        <a:rPr lang="en-US" dirty="0"/>
                        <a:t>$68/hour burdened labor rate</a:t>
                      </a:r>
                    </a:p>
                  </a:txBody>
                  <a:tcPr/>
                </a:tc>
                <a:tc>
                  <a:txBody>
                    <a:bodyPr/>
                    <a:lstStyle/>
                    <a:p>
                      <a:pPr algn="ctr"/>
                      <a:r>
                        <a:rPr lang="en-US" dirty="0"/>
                        <a:t>?</a:t>
                      </a:r>
                    </a:p>
                  </a:txBody>
                  <a:tcPr/>
                </a:tc>
                <a:extLst>
                  <a:ext uri="{0D108BD9-81ED-4DB2-BD59-A6C34878D82A}">
                    <a16:rowId xmlns:a16="http://schemas.microsoft.com/office/drawing/2014/main" val="3901734410"/>
                  </a:ext>
                </a:extLst>
              </a:tr>
              <a:tr h="370840">
                <a:tc>
                  <a:txBody>
                    <a:bodyPr/>
                    <a:lstStyle/>
                    <a:p>
                      <a:r>
                        <a:rPr lang="en-US" dirty="0"/>
                        <a:t>Employee Referral Bonus</a:t>
                      </a:r>
                    </a:p>
                  </a:txBody>
                  <a:tcPr/>
                </a:tc>
                <a:tc>
                  <a:txBody>
                    <a:bodyPr/>
                    <a:lstStyle/>
                    <a:p>
                      <a:r>
                        <a:rPr lang="en-US" dirty="0"/>
                        <a:t>$100 bonus for each referral that results in hire. Nine (9) new bus drivers were referred.</a:t>
                      </a:r>
                    </a:p>
                  </a:txBody>
                  <a:tcPr/>
                </a:tc>
                <a:tc>
                  <a:txBody>
                    <a:bodyPr/>
                    <a:lstStyle/>
                    <a:p>
                      <a:pPr algn="ctr"/>
                      <a:r>
                        <a:rPr lang="en-US" dirty="0"/>
                        <a:t>?</a:t>
                      </a:r>
                    </a:p>
                  </a:txBody>
                  <a:tcPr/>
                </a:tc>
                <a:extLst>
                  <a:ext uri="{0D108BD9-81ED-4DB2-BD59-A6C34878D82A}">
                    <a16:rowId xmlns:a16="http://schemas.microsoft.com/office/drawing/2014/main" val="1051258897"/>
                  </a:ext>
                </a:extLst>
              </a:tr>
              <a:tr h="370840">
                <a:tc>
                  <a:txBody>
                    <a:bodyPr/>
                    <a:lstStyle/>
                    <a:p>
                      <a:r>
                        <a:rPr lang="en-US" dirty="0"/>
                        <a:t>Applicant Tracking System</a:t>
                      </a:r>
                    </a:p>
                  </a:txBody>
                  <a:tcPr/>
                </a:tc>
                <a:tc>
                  <a:txBody>
                    <a:bodyPr/>
                    <a:lstStyle/>
                    <a:p>
                      <a:r>
                        <a:rPr lang="en-US" dirty="0"/>
                        <a:t>$2050</a:t>
                      </a:r>
                    </a:p>
                  </a:txBody>
                  <a:tcPr/>
                </a:tc>
                <a:tc>
                  <a:txBody>
                    <a:bodyPr/>
                    <a:lstStyle/>
                    <a:p>
                      <a:pPr algn="ctr"/>
                      <a:r>
                        <a:rPr lang="en-US" dirty="0"/>
                        <a:t>?</a:t>
                      </a:r>
                    </a:p>
                  </a:txBody>
                  <a:tcPr/>
                </a:tc>
                <a:extLst>
                  <a:ext uri="{0D108BD9-81ED-4DB2-BD59-A6C34878D82A}">
                    <a16:rowId xmlns:a16="http://schemas.microsoft.com/office/drawing/2014/main" val="1662067221"/>
                  </a:ext>
                </a:extLst>
              </a:tr>
              <a:tr h="370840">
                <a:tc>
                  <a:txBody>
                    <a:bodyPr/>
                    <a:lstStyle/>
                    <a:p>
                      <a:r>
                        <a:rPr lang="en-US" dirty="0"/>
                        <a:t>Advertising/Job Boards</a:t>
                      </a:r>
                    </a:p>
                  </a:txBody>
                  <a:tcPr/>
                </a:tc>
                <a:tc>
                  <a:txBody>
                    <a:bodyPr/>
                    <a:lstStyle/>
                    <a:p>
                      <a:r>
                        <a:rPr lang="en-US" dirty="0"/>
                        <a:t>$625</a:t>
                      </a:r>
                    </a:p>
                  </a:txBody>
                  <a:tcPr/>
                </a:tc>
                <a:tc>
                  <a:txBody>
                    <a:bodyPr/>
                    <a:lstStyle/>
                    <a:p>
                      <a:pPr algn="ctr"/>
                      <a:r>
                        <a:rPr lang="en-US" dirty="0"/>
                        <a:t>?</a:t>
                      </a:r>
                    </a:p>
                  </a:txBody>
                  <a:tcPr/>
                </a:tc>
                <a:extLst>
                  <a:ext uri="{0D108BD9-81ED-4DB2-BD59-A6C34878D82A}">
                    <a16:rowId xmlns:a16="http://schemas.microsoft.com/office/drawing/2014/main" val="1847231871"/>
                  </a:ext>
                </a:extLst>
              </a:tr>
              <a:tr h="370840">
                <a:tc>
                  <a:txBody>
                    <a:bodyPr/>
                    <a:lstStyle/>
                    <a:p>
                      <a:r>
                        <a:rPr lang="en-US" dirty="0"/>
                        <a:t>Printing</a:t>
                      </a:r>
                    </a:p>
                  </a:txBody>
                  <a:tcPr/>
                </a:tc>
                <a:tc>
                  <a:txBody>
                    <a:bodyPr/>
                    <a:lstStyle/>
                    <a:p>
                      <a:r>
                        <a:rPr lang="en-US" dirty="0"/>
                        <a:t>$150</a:t>
                      </a:r>
                    </a:p>
                  </a:txBody>
                  <a:tcPr/>
                </a:tc>
                <a:tc>
                  <a:txBody>
                    <a:bodyPr/>
                    <a:lstStyle/>
                    <a:p>
                      <a:pPr algn="ctr"/>
                      <a:r>
                        <a:rPr lang="en-US" dirty="0"/>
                        <a:t>?</a:t>
                      </a:r>
                    </a:p>
                  </a:txBody>
                  <a:tcPr/>
                </a:tc>
                <a:extLst>
                  <a:ext uri="{0D108BD9-81ED-4DB2-BD59-A6C34878D82A}">
                    <a16:rowId xmlns:a16="http://schemas.microsoft.com/office/drawing/2014/main" val="816761484"/>
                  </a:ext>
                </a:extLst>
              </a:tr>
              <a:tr h="370840">
                <a:tc>
                  <a:txBody>
                    <a:bodyPr/>
                    <a:lstStyle/>
                    <a:p>
                      <a:endParaRPr lang="en-US" dirty="0"/>
                    </a:p>
                  </a:txBody>
                  <a:tcPr>
                    <a:solidFill>
                      <a:schemeClr val="accent3"/>
                    </a:solidFill>
                  </a:tcPr>
                </a:tc>
                <a:tc>
                  <a:txBody>
                    <a:bodyPr/>
                    <a:lstStyle/>
                    <a:p>
                      <a:endParaRPr lang="en-US" dirty="0"/>
                    </a:p>
                  </a:txBody>
                  <a:tcPr>
                    <a:solidFill>
                      <a:schemeClr val="accent3"/>
                    </a:solidFill>
                  </a:tcPr>
                </a:tc>
                <a:tc>
                  <a:txBody>
                    <a:bodyPr/>
                    <a:lstStyle/>
                    <a:p>
                      <a:pPr algn="ctr"/>
                      <a:r>
                        <a:rPr lang="en-US" b="1" dirty="0">
                          <a:solidFill>
                            <a:schemeClr val="bg1"/>
                          </a:solidFill>
                        </a:rPr>
                        <a:t>?</a:t>
                      </a:r>
                    </a:p>
                  </a:txBody>
                  <a:tcPr>
                    <a:solidFill>
                      <a:schemeClr val="accent3"/>
                    </a:solidFill>
                  </a:tcPr>
                </a:tc>
                <a:extLst>
                  <a:ext uri="{0D108BD9-81ED-4DB2-BD59-A6C34878D82A}">
                    <a16:rowId xmlns:a16="http://schemas.microsoft.com/office/drawing/2014/main" val="2244309866"/>
                  </a:ext>
                </a:extLst>
              </a:tr>
            </a:tbl>
          </a:graphicData>
        </a:graphic>
      </p:graphicFrame>
      <p:sp>
        <p:nvSpPr>
          <p:cNvPr id="8" name="TextBox 7">
            <a:extLst>
              <a:ext uri="{FF2B5EF4-FFF2-40B4-BE49-F238E27FC236}">
                <a16:creationId xmlns:a16="http://schemas.microsoft.com/office/drawing/2014/main" id="{218C06B1-F087-4120-884B-E4AAA5EBBB06}"/>
              </a:ext>
            </a:extLst>
          </p:cNvPr>
          <p:cNvSpPr txBox="1"/>
          <p:nvPr/>
        </p:nvSpPr>
        <p:spPr>
          <a:xfrm>
            <a:off x="8835480" y="5519901"/>
            <a:ext cx="2582117" cy="400110"/>
          </a:xfrm>
          <a:prstGeom prst="rect">
            <a:avLst/>
          </a:prstGeom>
          <a:noFill/>
        </p:spPr>
        <p:txBody>
          <a:bodyPr wrap="none" rtlCol="0">
            <a:spAutoFit/>
          </a:bodyPr>
          <a:lstStyle/>
          <a:p>
            <a:r>
              <a:rPr lang="en-US" sz="2000" b="1" dirty="0"/>
              <a:t>Total Cost per Hire = ?</a:t>
            </a:r>
          </a:p>
        </p:txBody>
      </p:sp>
      <p:sp>
        <p:nvSpPr>
          <p:cNvPr id="4" name="TextBox 3">
            <a:extLst>
              <a:ext uri="{FF2B5EF4-FFF2-40B4-BE49-F238E27FC236}">
                <a16:creationId xmlns:a16="http://schemas.microsoft.com/office/drawing/2014/main" id="{B11A6F7E-90E2-447C-984E-358195EF437D}"/>
              </a:ext>
            </a:extLst>
          </p:cNvPr>
          <p:cNvSpPr txBox="1"/>
          <p:nvPr/>
        </p:nvSpPr>
        <p:spPr>
          <a:xfrm>
            <a:off x="8736377" y="2921395"/>
            <a:ext cx="2780324" cy="1938992"/>
          </a:xfrm>
          <a:prstGeom prst="rect">
            <a:avLst/>
          </a:prstGeom>
          <a:noFill/>
          <a:ln w="38100" cmpd="thickThin">
            <a:solidFill>
              <a:schemeClr val="accent3"/>
            </a:solidFill>
          </a:ln>
        </p:spPr>
        <p:txBody>
          <a:bodyPr wrap="square" lIns="91440" tIns="45720" rIns="91440" bIns="45720" rtlCol="0" anchor="t">
            <a:spAutoFit/>
          </a:bodyPr>
          <a:lstStyle/>
          <a:p>
            <a:pPr algn="ctr"/>
            <a:r>
              <a:rPr lang="en-US" sz="2400" dirty="0"/>
              <a:t> What is the cost per hire for bus drivers? During the school year </a:t>
            </a:r>
            <a:r>
              <a:rPr lang="en-US" sz="2400" b="1" dirty="0"/>
              <a:t>42</a:t>
            </a:r>
            <a:r>
              <a:rPr lang="en-US" sz="2400" dirty="0"/>
              <a:t> new bus drivers were hired. </a:t>
            </a:r>
          </a:p>
        </p:txBody>
      </p:sp>
    </p:spTree>
    <p:extLst>
      <p:ext uri="{BB962C8B-B14F-4D97-AF65-F5344CB8AC3E}">
        <p14:creationId xmlns:p14="http://schemas.microsoft.com/office/powerpoint/2010/main" val="21968716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0394A01-23EF-4CC8-B28C-684CA6CFA147}"/>
              </a:ext>
            </a:extLst>
          </p:cNvPr>
          <p:cNvSpPr/>
          <p:nvPr/>
        </p:nvSpPr>
        <p:spPr>
          <a:xfrm>
            <a:off x="10277475" y="5915271"/>
            <a:ext cx="966830" cy="389460"/>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1">
            <a:extLst>
              <a:ext uri="{FF2B5EF4-FFF2-40B4-BE49-F238E27FC236}">
                <a16:creationId xmlns:a16="http://schemas.microsoft.com/office/drawing/2014/main" id="{8D5DA35F-5A45-4F3B-9596-BE535A6F3A2D}"/>
              </a:ext>
            </a:extLst>
          </p:cNvPr>
          <p:cNvSpPr>
            <a:spLocks noGrp="1"/>
          </p:cNvSpPr>
          <p:nvPr>
            <p:ph idx="1"/>
          </p:nvPr>
        </p:nvSpPr>
        <p:spPr>
          <a:xfrm>
            <a:off x="615462" y="1228725"/>
            <a:ext cx="10569006" cy="4823730"/>
          </a:xfrm>
        </p:spPr>
        <p:txBody>
          <a:bodyPr>
            <a:normAutofit/>
          </a:bodyPr>
          <a:lstStyle/>
          <a:p>
            <a:pPr marL="0" indent="0">
              <a:buNone/>
            </a:pPr>
            <a:r>
              <a:rPr lang="en-US" sz="2800" b="1" dirty="0"/>
              <a:t>Cost per Hire Practice Question</a:t>
            </a:r>
          </a:p>
        </p:txBody>
      </p:sp>
      <p:sp>
        <p:nvSpPr>
          <p:cNvPr id="9" name="Text Placeholder 2">
            <a:extLst>
              <a:ext uri="{FF2B5EF4-FFF2-40B4-BE49-F238E27FC236}">
                <a16:creationId xmlns:a16="http://schemas.microsoft.com/office/drawing/2014/main" id="{4FB6AF8B-2D53-46A6-A640-8F3E13F3AC5A}"/>
              </a:ext>
            </a:extLst>
          </p:cNvPr>
          <p:cNvSpPr>
            <a:spLocks noGrp="1"/>
          </p:cNvSpPr>
          <p:nvPr>
            <p:ph type="body" sz="quarter" idx="13"/>
          </p:nvPr>
        </p:nvSpPr>
        <p:spPr>
          <a:xfrm>
            <a:off x="615950" y="301957"/>
            <a:ext cx="10567988" cy="603250"/>
          </a:xfrm>
        </p:spPr>
        <p:txBody>
          <a:bodyPr/>
          <a:lstStyle/>
          <a:p>
            <a:r>
              <a:rPr lang="en-US" sz="3200" b="1" dirty="0">
                <a:solidFill>
                  <a:schemeClr val="bg1"/>
                </a:solidFill>
                <a:effectLst/>
                <a:ea typeface="Calibri" panose="020F0502020204030204" pitchFamily="34" charset="0"/>
                <a:cs typeface="Arial" panose="020B0604020202020204" pitchFamily="34" charset="0"/>
              </a:rPr>
              <a:t>S.SP.1 Develop a selection process.</a:t>
            </a:r>
            <a:endParaRPr lang="en-US" sz="3200" dirty="0">
              <a:solidFill>
                <a:schemeClr val="bg1"/>
              </a:solidFill>
              <a:effectLst/>
              <a:ea typeface="Calibri" panose="020F0502020204030204" pitchFamily="34" charset="0"/>
              <a:cs typeface="Arial" panose="020B0604020202020204" pitchFamily="34" charset="0"/>
            </a:endParaRPr>
          </a:p>
        </p:txBody>
      </p:sp>
      <p:graphicFrame>
        <p:nvGraphicFramePr>
          <p:cNvPr id="10" name="Table 5">
            <a:extLst>
              <a:ext uri="{FF2B5EF4-FFF2-40B4-BE49-F238E27FC236}">
                <a16:creationId xmlns:a16="http://schemas.microsoft.com/office/drawing/2014/main" id="{E5920809-5C1B-4D42-BA56-228C386A0BF3}"/>
              </a:ext>
            </a:extLst>
          </p:cNvPr>
          <p:cNvGraphicFramePr>
            <a:graphicFrameLocks noGrp="1"/>
          </p:cNvGraphicFramePr>
          <p:nvPr>
            <p:extLst>
              <p:ext uri="{D42A27DB-BD31-4B8C-83A1-F6EECF244321}">
                <p14:modId xmlns:p14="http://schemas.microsoft.com/office/powerpoint/2010/main" val="559893054"/>
              </p:ext>
            </p:extLst>
          </p:nvPr>
        </p:nvGraphicFramePr>
        <p:xfrm>
          <a:off x="675299" y="1866511"/>
          <a:ext cx="7690336" cy="4048760"/>
        </p:xfrm>
        <a:graphic>
          <a:graphicData uri="http://schemas.openxmlformats.org/drawingml/2006/table">
            <a:tbl>
              <a:tblPr firstRow="1" bandRow="1">
                <a:tableStyleId>{F5AB1C69-6EDB-4FF4-983F-18BD219EF322}</a:tableStyleId>
              </a:tblPr>
              <a:tblGrid>
                <a:gridCol w="2699238">
                  <a:extLst>
                    <a:ext uri="{9D8B030D-6E8A-4147-A177-3AD203B41FA5}">
                      <a16:colId xmlns:a16="http://schemas.microsoft.com/office/drawing/2014/main" val="510966984"/>
                    </a:ext>
                  </a:extLst>
                </a:gridCol>
                <a:gridCol w="3436974">
                  <a:extLst>
                    <a:ext uri="{9D8B030D-6E8A-4147-A177-3AD203B41FA5}">
                      <a16:colId xmlns:a16="http://schemas.microsoft.com/office/drawing/2014/main" val="3281643927"/>
                    </a:ext>
                  </a:extLst>
                </a:gridCol>
                <a:gridCol w="1554124">
                  <a:extLst>
                    <a:ext uri="{9D8B030D-6E8A-4147-A177-3AD203B41FA5}">
                      <a16:colId xmlns:a16="http://schemas.microsoft.com/office/drawing/2014/main" val="775010265"/>
                    </a:ext>
                  </a:extLst>
                </a:gridCol>
              </a:tblGrid>
              <a:tr h="370840">
                <a:tc>
                  <a:txBody>
                    <a:bodyPr/>
                    <a:lstStyle/>
                    <a:p>
                      <a:r>
                        <a:rPr lang="en-US" dirty="0"/>
                        <a:t>Expense Type</a:t>
                      </a:r>
                    </a:p>
                  </a:txBody>
                  <a:tcPr/>
                </a:tc>
                <a:tc>
                  <a:txBody>
                    <a:bodyPr/>
                    <a:lstStyle/>
                    <a:p>
                      <a:r>
                        <a:rPr lang="en-US" dirty="0"/>
                        <a:t>Expense Details</a:t>
                      </a:r>
                    </a:p>
                  </a:txBody>
                  <a:tcPr/>
                </a:tc>
                <a:tc>
                  <a:txBody>
                    <a:bodyPr/>
                    <a:lstStyle/>
                    <a:p>
                      <a:pPr algn="ctr"/>
                      <a:r>
                        <a:rPr lang="en-US" dirty="0"/>
                        <a:t>Total cost</a:t>
                      </a:r>
                    </a:p>
                  </a:txBody>
                  <a:tcPr/>
                </a:tc>
                <a:extLst>
                  <a:ext uri="{0D108BD9-81ED-4DB2-BD59-A6C34878D82A}">
                    <a16:rowId xmlns:a16="http://schemas.microsoft.com/office/drawing/2014/main" val="2393177362"/>
                  </a:ext>
                </a:extLst>
              </a:tr>
              <a:tr h="370840">
                <a:tc>
                  <a:txBody>
                    <a:bodyPr/>
                    <a:lstStyle/>
                    <a:p>
                      <a:r>
                        <a:rPr lang="en-US" dirty="0"/>
                        <a:t>HR Recruiting &amp; Staffing Personnel</a:t>
                      </a:r>
                    </a:p>
                  </a:txBody>
                  <a:tcPr/>
                </a:tc>
                <a:tc>
                  <a:txBody>
                    <a:bodyPr/>
                    <a:lstStyle/>
                    <a:p>
                      <a:r>
                        <a:rPr lang="en-US" dirty="0"/>
                        <a:t>734 hours, </a:t>
                      </a:r>
                      <a:br>
                        <a:rPr lang="en-US" dirty="0"/>
                      </a:br>
                      <a:r>
                        <a:rPr lang="en-US" dirty="0"/>
                        <a:t>$35/hour burdened labor rate</a:t>
                      </a:r>
                    </a:p>
                  </a:txBody>
                  <a:tcPr/>
                </a:tc>
                <a:tc>
                  <a:txBody>
                    <a:bodyPr/>
                    <a:lstStyle/>
                    <a:p>
                      <a:pPr algn="ctr"/>
                      <a:r>
                        <a:rPr lang="en-US" dirty="0"/>
                        <a:t>$25,690</a:t>
                      </a:r>
                    </a:p>
                  </a:txBody>
                  <a:tcPr/>
                </a:tc>
                <a:extLst>
                  <a:ext uri="{0D108BD9-81ED-4DB2-BD59-A6C34878D82A}">
                    <a16:rowId xmlns:a16="http://schemas.microsoft.com/office/drawing/2014/main" val="4034477792"/>
                  </a:ext>
                </a:extLst>
              </a:tr>
              <a:tr h="370840">
                <a:tc>
                  <a:txBody>
                    <a:bodyPr/>
                    <a:lstStyle/>
                    <a:p>
                      <a:r>
                        <a:rPr lang="en-US" dirty="0"/>
                        <a:t>Transportation Manager</a:t>
                      </a:r>
                    </a:p>
                  </a:txBody>
                  <a:tcPr/>
                </a:tc>
                <a:tc>
                  <a:txBody>
                    <a:bodyPr/>
                    <a:lstStyle/>
                    <a:p>
                      <a:r>
                        <a:rPr lang="en-US" dirty="0"/>
                        <a:t>70 hours, </a:t>
                      </a:r>
                      <a:br>
                        <a:rPr lang="en-US" dirty="0"/>
                      </a:br>
                      <a:r>
                        <a:rPr lang="en-US" dirty="0"/>
                        <a:t>$68/hour burdened labor rate</a:t>
                      </a:r>
                    </a:p>
                  </a:txBody>
                  <a:tcPr/>
                </a:tc>
                <a:tc>
                  <a:txBody>
                    <a:bodyPr/>
                    <a:lstStyle/>
                    <a:p>
                      <a:pPr algn="ctr"/>
                      <a:r>
                        <a:rPr lang="en-US" dirty="0"/>
                        <a:t>$4,760</a:t>
                      </a:r>
                    </a:p>
                  </a:txBody>
                  <a:tcPr/>
                </a:tc>
                <a:extLst>
                  <a:ext uri="{0D108BD9-81ED-4DB2-BD59-A6C34878D82A}">
                    <a16:rowId xmlns:a16="http://schemas.microsoft.com/office/drawing/2014/main" val="3901734410"/>
                  </a:ext>
                </a:extLst>
              </a:tr>
              <a:tr h="370840">
                <a:tc>
                  <a:txBody>
                    <a:bodyPr/>
                    <a:lstStyle/>
                    <a:p>
                      <a:r>
                        <a:rPr lang="en-US" dirty="0"/>
                        <a:t>Employee Referral Bonus</a:t>
                      </a:r>
                    </a:p>
                  </a:txBody>
                  <a:tcPr/>
                </a:tc>
                <a:tc>
                  <a:txBody>
                    <a:bodyPr/>
                    <a:lstStyle/>
                    <a:p>
                      <a:r>
                        <a:rPr lang="en-US" dirty="0"/>
                        <a:t>$100 bonus for each referral that results in hire. Nine (9) new bus drivers were referred.</a:t>
                      </a:r>
                    </a:p>
                  </a:txBody>
                  <a:tcPr/>
                </a:tc>
                <a:tc>
                  <a:txBody>
                    <a:bodyPr/>
                    <a:lstStyle/>
                    <a:p>
                      <a:pPr algn="ctr"/>
                      <a:r>
                        <a:rPr lang="en-US" dirty="0"/>
                        <a:t>$900</a:t>
                      </a:r>
                    </a:p>
                  </a:txBody>
                  <a:tcPr/>
                </a:tc>
                <a:extLst>
                  <a:ext uri="{0D108BD9-81ED-4DB2-BD59-A6C34878D82A}">
                    <a16:rowId xmlns:a16="http://schemas.microsoft.com/office/drawing/2014/main" val="1051258897"/>
                  </a:ext>
                </a:extLst>
              </a:tr>
              <a:tr h="370840">
                <a:tc>
                  <a:txBody>
                    <a:bodyPr/>
                    <a:lstStyle/>
                    <a:p>
                      <a:r>
                        <a:rPr lang="en-US" dirty="0"/>
                        <a:t>Applicant Tracking System</a:t>
                      </a:r>
                    </a:p>
                  </a:txBody>
                  <a:tcPr/>
                </a:tc>
                <a:tc>
                  <a:txBody>
                    <a:bodyPr/>
                    <a:lstStyle/>
                    <a:p>
                      <a:r>
                        <a:rPr lang="en-US" dirty="0"/>
                        <a:t>$2050</a:t>
                      </a:r>
                    </a:p>
                  </a:txBody>
                  <a:tcPr/>
                </a:tc>
                <a:tc>
                  <a:txBody>
                    <a:bodyPr/>
                    <a:lstStyle/>
                    <a:p>
                      <a:pPr algn="ctr"/>
                      <a:r>
                        <a:rPr lang="en-US" dirty="0"/>
                        <a:t>$2050</a:t>
                      </a:r>
                    </a:p>
                  </a:txBody>
                  <a:tcPr/>
                </a:tc>
                <a:extLst>
                  <a:ext uri="{0D108BD9-81ED-4DB2-BD59-A6C34878D82A}">
                    <a16:rowId xmlns:a16="http://schemas.microsoft.com/office/drawing/2014/main" val="1662067221"/>
                  </a:ext>
                </a:extLst>
              </a:tr>
              <a:tr h="370840">
                <a:tc>
                  <a:txBody>
                    <a:bodyPr/>
                    <a:lstStyle/>
                    <a:p>
                      <a:r>
                        <a:rPr lang="en-US" dirty="0"/>
                        <a:t>Advertising/Job Boards</a:t>
                      </a:r>
                    </a:p>
                  </a:txBody>
                  <a:tcPr/>
                </a:tc>
                <a:tc>
                  <a:txBody>
                    <a:bodyPr/>
                    <a:lstStyle/>
                    <a:p>
                      <a:r>
                        <a:rPr lang="en-US" dirty="0"/>
                        <a:t>$625</a:t>
                      </a:r>
                    </a:p>
                  </a:txBody>
                  <a:tcPr/>
                </a:tc>
                <a:tc>
                  <a:txBody>
                    <a:bodyPr/>
                    <a:lstStyle/>
                    <a:p>
                      <a:pPr algn="ctr"/>
                      <a:r>
                        <a:rPr lang="en-US" dirty="0"/>
                        <a:t>$625</a:t>
                      </a:r>
                    </a:p>
                  </a:txBody>
                  <a:tcPr/>
                </a:tc>
                <a:extLst>
                  <a:ext uri="{0D108BD9-81ED-4DB2-BD59-A6C34878D82A}">
                    <a16:rowId xmlns:a16="http://schemas.microsoft.com/office/drawing/2014/main" val="1847231871"/>
                  </a:ext>
                </a:extLst>
              </a:tr>
              <a:tr h="370840">
                <a:tc>
                  <a:txBody>
                    <a:bodyPr/>
                    <a:lstStyle/>
                    <a:p>
                      <a:r>
                        <a:rPr lang="en-US" dirty="0"/>
                        <a:t>Printing</a:t>
                      </a:r>
                    </a:p>
                  </a:txBody>
                  <a:tcPr/>
                </a:tc>
                <a:tc>
                  <a:txBody>
                    <a:bodyPr/>
                    <a:lstStyle/>
                    <a:p>
                      <a:r>
                        <a:rPr lang="en-US" dirty="0"/>
                        <a:t>$150</a:t>
                      </a:r>
                    </a:p>
                  </a:txBody>
                  <a:tcPr/>
                </a:tc>
                <a:tc>
                  <a:txBody>
                    <a:bodyPr/>
                    <a:lstStyle/>
                    <a:p>
                      <a:pPr algn="ctr"/>
                      <a:r>
                        <a:rPr lang="en-US" dirty="0"/>
                        <a:t>$150</a:t>
                      </a:r>
                    </a:p>
                  </a:txBody>
                  <a:tcPr/>
                </a:tc>
                <a:extLst>
                  <a:ext uri="{0D108BD9-81ED-4DB2-BD59-A6C34878D82A}">
                    <a16:rowId xmlns:a16="http://schemas.microsoft.com/office/drawing/2014/main" val="816761484"/>
                  </a:ext>
                </a:extLst>
              </a:tr>
              <a:tr h="370840">
                <a:tc>
                  <a:txBody>
                    <a:bodyPr/>
                    <a:lstStyle/>
                    <a:p>
                      <a:endParaRPr lang="en-US" dirty="0"/>
                    </a:p>
                  </a:txBody>
                  <a:tcPr>
                    <a:solidFill>
                      <a:schemeClr val="accent3"/>
                    </a:solidFill>
                  </a:tcPr>
                </a:tc>
                <a:tc>
                  <a:txBody>
                    <a:bodyPr/>
                    <a:lstStyle/>
                    <a:p>
                      <a:endParaRPr lang="en-US" dirty="0"/>
                    </a:p>
                  </a:txBody>
                  <a:tcPr>
                    <a:solidFill>
                      <a:schemeClr val="accent3"/>
                    </a:solidFill>
                  </a:tcPr>
                </a:tc>
                <a:tc>
                  <a:txBody>
                    <a:bodyPr/>
                    <a:lstStyle/>
                    <a:p>
                      <a:pPr algn="ctr"/>
                      <a:r>
                        <a:rPr lang="en-US" b="1" dirty="0">
                          <a:solidFill>
                            <a:schemeClr val="bg1"/>
                          </a:solidFill>
                        </a:rPr>
                        <a:t>$34,175</a:t>
                      </a:r>
                    </a:p>
                  </a:txBody>
                  <a:tcPr>
                    <a:solidFill>
                      <a:schemeClr val="accent3"/>
                    </a:solidFill>
                  </a:tcPr>
                </a:tc>
                <a:extLst>
                  <a:ext uri="{0D108BD9-81ED-4DB2-BD59-A6C34878D82A}">
                    <a16:rowId xmlns:a16="http://schemas.microsoft.com/office/drawing/2014/main" val="2244309866"/>
                  </a:ext>
                </a:extLst>
              </a:tr>
            </a:tbl>
          </a:graphicData>
        </a:graphic>
      </p:graphicFrame>
      <p:sp>
        <p:nvSpPr>
          <p:cNvPr id="11" name="TextBox 10">
            <a:extLst>
              <a:ext uri="{FF2B5EF4-FFF2-40B4-BE49-F238E27FC236}">
                <a16:creationId xmlns:a16="http://schemas.microsoft.com/office/drawing/2014/main" id="{925575B9-05A7-49CC-A73C-B3C883F0414D}"/>
              </a:ext>
            </a:extLst>
          </p:cNvPr>
          <p:cNvSpPr txBox="1"/>
          <p:nvPr/>
        </p:nvSpPr>
        <p:spPr>
          <a:xfrm>
            <a:off x="8736377" y="2921395"/>
            <a:ext cx="2780324" cy="1938992"/>
          </a:xfrm>
          <a:prstGeom prst="rect">
            <a:avLst/>
          </a:prstGeom>
          <a:noFill/>
          <a:ln w="38100" cmpd="thickThin">
            <a:solidFill>
              <a:schemeClr val="accent3"/>
            </a:solidFill>
          </a:ln>
        </p:spPr>
        <p:txBody>
          <a:bodyPr wrap="square" lIns="91440" tIns="45720" rIns="91440" bIns="45720" rtlCol="0" anchor="t">
            <a:spAutoFit/>
          </a:bodyPr>
          <a:lstStyle/>
          <a:p>
            <a:pPr algn="ctr"/>
            <a:r>
              <a:rPr lang="en-US" sz="2400" dirty="0"/>
              <a:t> What is the cost per hire for bus drivers? During the school year </a:t>
            </a:r>
            <a:r>
              <a:rPr lang="en-US" sz="2400" b="1" dirty="0"/>
              <a:t>42</a:t>
            </a:r>
            <a:r>
              <a:rPr lang="en-US" sz="2400" dirty="0"/>
              <a:t> new bus drivers were hired. </a:t>
            </a:r>
          </a:p>
        </p:txBody>
      </p:sp>
      <p:sp>
        <p:nvSpPr>
          <p:cNvPr id="12" name="TextBox 11">
            <a:extLst>
              <a:ext uri="{FF2B5EF4-FFF2-40B4-BE49-F238E27FC236}">
                <a16:creationId xmlns:a16="http://schemas.microsoft.com/office/drawing/2014/main" id="{892FE330-49CD-4331-AC35-798A6BBE542F}"/>
              </a:ext>
            </a:extLst>
          </p:cNvPr>
          <p:cNvSpPr txBox="1"/>
          <p:nvPr/>
        </p:nvSpPr>
        <p:spPr>
          <a:xfrm>
            <a:off x="8835480" y="5519901"/>
            <a:ext cx="2465611" cy="784830"/>
          </a:xfrm>
          <a:prstGeom prst="rect">
            <a:avLst/>
          </a:prstGeom>
          <a:noFill/>
        </p:spPr>
        <p:txBody>
          <a:bodyPr wrap="none" rtlCol="0">
            <a:spAutoFit/>
          </a:bodyPr>
          <a:lstStyle/>
          <a:p>
            <a:pPr>
              <a:spcAft>
                <a:spcPts val="600"/>
              </a:spcAft>
            </a:pPr>
            <a:r>
              <a:rPr lang="en-US" sz="2000" b="1" dirty="0"/>
              <a:t>Total Cost per Hire:</a:t>
            </a:r>
          </a:p>
          <a:p>
            <a:pPr>
              <a:spcAft>
                <a:spcPts val="600"/>
              </a:spcAft>
            </a:pPr>
            <a:r>
              <a:rPr lang="en-US" sz="2000" dirty="0"/>
              <a:t> $34,175/42 = </a:t>
            </a:r>
            <a:r>
              <a:rPr lang="en-US" sz="2000" b="1" dirty="0"/>
              <a:t>$813.69</a:t>
            </a:r>
          </a:p>
        </p:txBody>
      </p:sp>
    </p:spTree>
    <p:extLst>
      <p:ext uri="{BB962C8B-B14F-4D97-AF65-F5344CB8AC3E}">
        <p14:creationId xmlns:p14="http://schemas.microsoft.com/office/powerpoint/2010/main" val="15994662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FF8BED-8AE3-43AF-AF86-CA179D6B4BBD}"/>
              </a:ext>
            </a:extLst>
          </p:cNvPr>
          <p:cNvSpPr>
            <a:spLocks noGrp="1"/>
          </p:cNvSpPr>
          <p:nvPr>
            <p:ph idx="1"/>
          </p:nvPr>
        </p:nvSpPr>
        <p:spPr>
          <a:xfrm>
            <a:off x="615462" y="1138045"/>
            <a:ext cx="10569006" cy="3157730"/>
          </a:xfrm>
        </p:spPr>
        <p:txBody>
          <a:bodyPr>
            <a:normAutofit lnSpcReduction="10000"/>
          </a:bodyPr>
          <a:lstStyle/>
          <a:p>
            <a:pPr marL="0" indent="0">
              <a:lnSpc>
                <a:spcPct val="110000"/>
              </a:lnSpc>
              <a:buNone/>
            </a:pPr>
            <a:r>
              <a:rPr lang="en-US" sz="2800" b="1" dirty="0"/>
              <a:t>Monitoring Selection Processes for Adverse Impact</a:t>
            </a:r>
          </a:p>
          <a:p>
            <a:pPr marL="0" indent="0">
              <a:lnSpc>
                <a:spcPct val="110000"/>
              </a:lnSpc>
              <a:buNone/>
            </a:pPr>
            <a:r>
              <a:rPr lang="en-US" sz="2200" dirty="0"/>
              <a:t>How do you know if your hiring process </a:t>
            </a:r>
            <a:r>
              <a:rPr lang="en-US" sz="2200" u="sng" dirty="0"/>
              <a:t>unintentionally</a:t>
            </a:r>
            <a:r>
              <a:rPr lang="en-US" sz="2200" dirty="0"/>
              <a:t> discriminates against a group of employees?  </a:t>
            </a:r>
          </a:p>
          <a:p>
            <a:pPr>
              <a:lnSpc>
                <a:spcPct val="110000"/>
              </a:lnSpc>
              <a:spcBef>
                <a:spcPts val="600"/>
              </a:spcBef>
            </a:pPr>
            <a:r>
              <a:rPr lang="en-US" dirty="0"/>
              <a:t>The </a:t>
            </a:r>
            <a:r>
              <a:rPr lang="en-US" dirty="0">
                <a:hlinkClick r:id="rId3"/>
              </a:rPr>
              <a:t>Uniform Guidelines on Employee Selection Procedures</a:t>
            </a:r>
            <a:r>
              <a:rPr lang="en-US" dirty="0"/>
              <a:t> establishes federal guidance to help organizations develop selection procedures that comply with EEO laws. </a:t>
            </a:r>
          </a:p>
          <a:p>
            <a:pPr>
              <a:lnSpc>
                <a:spcPct val="110000"/>
              </a:lnSpc>
              <a:spcBef>
                <a:spcPts val="600"/>
              </a:spcBef>
            </a:pPr>
            <a:r>
              <a:rPr lang="en-US" dirty="0"/>
              <a:t>The uniform guidelines recommend using the </a:t>
            </a:r>
            <a:r>
              <a:rPr lang="en-US" b="1" dirty="0"/>
              <a:t>four-fifths (or 80 percent) rule </a:t>
            </a:r>
            <a:r>
              <a:rPr lang="en-US" dirty="0"/>
              <a:t>to uncover evidence of adverse impact in selection processes. This approach can be used to examine any employment decision (e.g., termination, promotion, compensation).</a:t>
            </a:r>
          </a:p>
          <a:p>
            <a:pPr marL="0" indent="0">
              <a:lnSpc>
                <a:spcPct val="110000"/>
              </a:lnSpc>
              <a:buNone/>
            </a:pPr>
            <a:endParaRPr lang="en-US" dirty="0"/>
          </a:p>
        </p:txBody>
      </p:sp>
      <p:sp>
        <p:nvSpPr>
          <p:cNvPr id="3" name="Text Placeholder 2">
            <a:extLst>
              <a:ext uri="{FF2B5EF4-FFF2-40B4-BE49-F238E27FC236}">
                <a16:creationId xmlns:a16="http://schemas.microsoft.com/office/drawing/2014/main" id="{2A5978AF-9BE4-4906-9DEB-00F2D207CA2D}"/>
              </a:ext>
            </a:extLst>
          </p:cNvPr>
          <p:cNvSpPr>
            <a:spLocks noGrp="1"/>
          </p:cNvSpPr>
          <p:nvPr>
            <p:ph type="body" sz="quarter" idx="13"/>
          </p:nvPr>
        </p:nvSpPr>
        <p:spPr/>
        <p:txBody>
          <a:bodyPr/>
          <a:lstStyle/>
          <a:p>
            <a:r>
              <a:rPr lang="en-US" sz="3200" b="1" dirty="0">
                <a:solidFill>
                  <a:schemeClr val="bg1"/>
                </a:solidFill>
                <a:effectLst/>
                <a:ea typeface="Calibri" panose="020F0502020204030204" pitchFamily="34" charset="0"/>
                <a:cs typeface="Arial" panose="020B0604020202020204" pitchFamily="34" charset="0"/>
              </a:rPr>
              <a:t>S.SP.1 Develop a selection process.</a:t>
            </a:r>
            <a:endParaRPr lang="en-US" sz="3200" dirty="0">
              <a:solidFill>
                <a:schemeClr val="bg1"/>
              </a:solidFill>
              <a:effectLst/>
              <a:ea typeface="Calibri" panose="020F0502020204030204" pitchFamily="34" charset="0"/>
              <a:cs typeface="Arial" panose="020B0604020202020204" pitchFamily="34" charset="0"/>
            </a:endParaRPr>
          </a:p>
        </p:txBody>
      </p:sp>
      <p:sp>
        <p:nvSpPr>
          <p:cNvPr id="4" name="Footer Placeholder 4">
            <a:extLst>
              <a:ext uri="{FF2B5EF4-FFF2-40B4-BE49-F238E27FC236}">
                <a16:creationId xmlns:a16="http://schemas.microsoft.com/office/drawing/2014/main" id="{871F9ECF-6AAC-488F-ADBF-8F01881CCABD}"/>
              </a:ext>
            </a:extLst>
          </p:cNvPr>
          <p:cNvSpPr txBox="1">
            <a:spLocks/>
          </p:cNvSpPr>
          <p:nvPr/>
        </p:nvSpPr>
        <p:spPr>
          <a:xfrm>
            <a:off x="3897843" y="6373812"/>
            <a:ext cx="5911517"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 2021, American Association of School Personnel Administrators. All Rights Reserved.</a:t>
            </a:r>
          </a:p>
        </p:txBody>
      </p:sp>
      <p:sp>
        <p:nvSpPr>
          <p:cNvPr id="9" name="Oval 8">
            <a:extLst>
              <a:ext uri="{FF2B5EF4-FFF2-40B4-BE49-F238E27FC236}">
                <a16:creationId xmlns:a16="http://schemas.microsoft.com/office/drawing/2014/main" id="{545FAFEE-75FF-4ACD-B475-4753866B9411}"/>
              </a:ext>
            </a:extLst>
          </p:cNvPr>
          <p:cNvSpPr/>
          <p:nvPr/>
        </p:nvSpPr>
        <p:spPr>
          <a:xfrm>
            <a:off x="8220075" y="6089653"/>
            <a:ext cx="685800" cy="67083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6" name="Graphic 5" descr="Link with solid fill">
            <a:extLst>
              <a:ext uri="{FF2B5EF4-FFF2-40B4-BE49-F238E27FC236}">
                <a16:creationId xmlns:a16="http://schemas.microsoft.com/office/drawing/2014/main" id="{C3577687-F342-4D15-A9F7-AFDB62A366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88655" y="6150748"/>
            <a:ext cx="548640" cy="548640"/>
          </a:xfrm>
          <a:prstGeom prst="rect">
            <a:avLst/>
          </a:prstGeom>
        </p:spPr>
      </p:pic>
      <p:sp>
        <p:nvSpPr>
          <p:cNvPr id="10" name="TextBox 9">
            <a:extLst>
              <a:ext uri="{FF2B5EF4-FFF2-40B4-BE49-F238E27FC236}">
                <a16:creationId xmlns:a16="http://schemas.microsoft.com/office/drawing/2014/main" id="{3BD266D3-96CC-49B9-A6D0-9404D51CBF47}"/>
              </a:ext>
            </a:extLst>
          </p:cNvPr>
          <p:cNvSpPr txBox="1"/>
          <p:nvPr/>
        </p:nvSpPr>
        <p:spPr>
          <a:xfrm>
            <a:off x="8905875" y="6055736"/>
            <a:ext cx="3095625" cy="738664"/>
          </a:xfrm>
          <a:prstGeom prst="rect">
            <a:avLst/>
          </a:prstGeom>
          <a:noFill/>
        </p:spPr>
        <p:txBody>
          <a:bodyPr wrap="square" rtlCol="0">
            <a:spAutoFit/>
          </a:bodyPr>
          <a:lstStyle/>
          <a:p>
            <a:r>
              <a:rPr lang="en-US" sz="1400" b="1" dirty="0"/>
              <a:t>Linking HCLE Standards:</a:t>
            </a:r>
          </a:p>
          <a:p>
            <a:r>
              <a:rPr lang="en-US" sz="1400" dirty="0"/>
              <a:t>See also P.SR.1 Apply relevant law and regulations to education organizations. </a:t>
            </a:r>
          </a:p>
        </p:txBody>
      </p:sp>
      <p:grpSp>
        <p:nvGrpSpPr>
          <p:cNvPr id="12" name="Group 11">
            <a:extLst>
              <a:ext uri="{FF2B5EF4-FFF2-40B4-BE49-F238E27FC236}">
                <a16:creationId xmlns:a16="http://schemas.microsoft.com/office/drawing/2014/main" id="{697B335D-AE10-4C76-8980-849C4A4D23C0}"/>
              </a:ext>
            </a:extLst>
          </p:cNvPr>
          <p:cNvGrpSpPr/>
          <p:nvPr/>
        </p:nvGrpSpPr>
        <p:grpSpPr>
          <a:xfrm>
            <a:off x="827810" y="4375859"/>
            <a:ext cx="1809623" cy="676263"/>
            <a:chOff x="1440" y="123495"/>
            <a:chExt cx="1809623" cy="676263"/>
          </a:xfrm>
        </p:grpSpPr>
        <p:sp>
          <p:nvSpPr>
            <p:cNvPr id="43" name="Rectangle: Rounded Corners 42">
              <a:extLst>
                <a:ext uri="{FF2B5EF4-FFF2-40B4-BE49-F238E27FC236}">
                  <a16:creationId xmlns:a16="http://schemas.microsoft.com/office/drawing/2014/main" id="{C383C9A0-60F7-4771-A4D6-5DC913EB18F4}"/>
                </a:ext>
              </a:extLst>
            </p:cNvPr>
            <p:cNvSpPr/>
            <p:nvPr/>
          </p:nvSpPr>
          <p:spPr>
            <a:xfrm>
              <a:off x="1440" y="123495"/>
              <a:ext cx="1809623" cy="676263"/>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4" name="Rectangle: Rounded Corners 4">
              <a:extLst>
                <a:ext uri="{FF2B5EF4-FFF2-40B4-BE49-F238E27FC236}">
                  <a16:creationId xmlns:a16="http://schemas.microsoft.com/office/drawing/2014/main" id="{E698B441-BC49-403F-80F7-41710CECBD20}"/>
                </a:ext>
              </a:extLst>
            </p:cNvPr>
            <p:cNvSpPr txBox="1"/>
            <p:nvPr/>
          </p:nvSpPr>
          <p:spPr>
            <a:xfrm>
              <a:off x="1440" y="123495"/>
              <a:ext cx="1809623" cy="4508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128016" rIns="91440" bIns="68580" numCol="1" spcCol="1270" anchor="t" anchorCtr="0">
              <a:noAutofit/>
            </a:bodyPr>
            <a:lstStyle/>
            <a:p>
              <a:pPr marL="0" lvl="0" indent="0" algn="l" defTabSz="800100">
                <a:lnSpc>
                  <a:spcPct val="90000"/>
                </a:lnSpc>
                <a:spcBef>
                  <a:spcPct val="0"/>
                </a:spcBef>
                <a:spcAft>
                  <a:spcPct val="35000"/>
                </a:spcAft>
                <a:buNone/>
              </a:pPr>
              <a:r>
                <a:rPr lang="en-US" sz="1800" kern="1200" dirty="0"/>
                <a:t>1. Selection rates</a:t>
              </a:r>
            </a:p>
          </p:txBody>
        </p:sp>
      </p:grpSp>
      <p:grpSp>
        <p:nvGrpSpPr>
          <p:cNvPr id="13" name="Group 12">
            <a:extLst>
              <a:ext uri="{FF2B5EF4-FFF2-40B4-BE49-F238E27FC236}">
                <a16:creationId xmlns:a16="http://schemas.microsoft.com/office/drawing/2014/main" id="{08D0B253-CE6A-4392-A9F3-94A4555B5229}"/>
              </a:ext>
            </a:extLst>
          </p:cNvPr>
          <p:cNvGrpSpPr/>
          <p:nvPr/>
        </p:nvGrpSpPr>
        <p:grpSpPr>
          <a:xfrm>
            <a:off x="1198455" y="4826701"/>
            <a:ext cx="1809623" cy="982800"/>
            <a:chOff x="372085" y="574337"/>
            <a:chExt cx="1809623" cy="982800"/>
          </a:xfrm>
        </p:grpSpPr>
        <p:sp>
          <p:nvSpPr>
            <p:cNvPr id="41" name="Rectangle: Rounded Corners 40">
              <a:extLst>
                <a:ext uri="{FF2B5EF4-FFF2-40B4-BE49-F238E27FC236}">
                  <a16:creationId xmlns:a16="http://schemas.microsoft.com/office/drawing/2014/main" id="{E9C2AF99-7CF7-41EB-BB84-BBDEB179DD1F}"/>
                </a:ext>
              </a:extLst>
            </p:cNvPr>
            <p:cNvSpPr/>
            <p:nvPr/>
          </p:nvSpPr>
          <p:spPr>
            <a:xfrm>
              <a:off x="372085" y="574337"/>
              <a:ext cx="1809623" cy="982800"/>
            </a:xfrm>
            <a:prstGeom prst="roundRect">
              <a:avLst>
                <a:gd name="adj" fmla="val 10000"/>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2" name="Rectangle: Rounded Corners 6">
              <a:extLst>
                <a:ext uri="{FF2B5EF4-FFF2-40B4-BE49-F238E27FC236}">
                  <a16:creationId xmlns:a16="http://schemas.microsoft.com/office/drawing/2014/main" id="{C19E4CFC-D86C-45DE-867C-256E1643B992}"/>
                </a:ext>
              </a:extLst>
            </p:cNvPr>
            <p:cNvSpPr txBox="1"/>
            <p:nvPr/>
          </p:nvSpPr>
          <p:spPr>
            <a:xfrm>
              <a:off x="400870" y="603122"/>
              <a:ext cx="1752053" cy="9252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Calculate percentage selected for each group (e.g., gender, race/ethnicity)</a:t>
              </a:r>
            </a:p>
          </p:txBody>
        </p:sp>
      </p:grpSp>
      <p:grpSp>
        <p:nvGrpSpPr>
          <p:cNvPr id="14" name="Group 13">
            <a:extLst>
              <a:ext uri="{FF2B5EF4-FFF2-40B4-BE49-F238E27FC236}">
                <a16:creationId xmlns:a16="http://schemas.microsoft.com/office/drawing/2014/main" id="{FB2F0B82-7A4E-41B9-B7B7-ECB203A6C955}"/>
              </a:ext>
            </a:extLst>
          </p:cNvPr>
          <p:cNvGrpSpPr/>
          <p:nvPr/>
        </p:nvGrpSpPr>
        <p:grpSpPr>
          <a:xfrm>
            <a:off x="2911766" y="4376008"/>
            <a:ext cx="581584" cy="450543"/>
            <a:chOff x="2085396" y="123644"/>
            <a:chExt cx="581584" cy="450543"/>
          </a:xfrm>
        </p:grpSpPr>
        <p:sp>
          <p:nvSpPr>
            <p:cNvPr id="39" name="Arrow: Right 38">
              <a:extLst>
                <a:ext uri="{FF2B5EF4-FFF2-40B4-BE49-F238E27FC236}">
                  <a16:creationId xmlns:a16="http://schemas.microsoft.com/office/drawing/2014/main" id="{EC981403-3764-4FF0-A868-6A1043BDEAEC}"/>
                </a:ext>
              </a:extLst>
            </p:cNvPr>
            <p:cNvSpPr/>
            <p:nvPr/>
          </p:nvSpPr>
          <p:spPr>
            <a:xfrm>
              <a:off x="2085396" y="123644"/>
              <a:ext cx="581584" cy="450543"/>
            </a:xfrm>
            <a:prstGeom prst="rightArrow">
              <a:avLst>
                <a:gd name="adj1" fmla="val 60000"/>
                <a:gd name="adj2" fmla="val 50000"/>
              </a:avLst>
            </a:prstGeom>
          </p:spPr>
          <p:style>
            <a:lnRef idx="0">
              <a:schemeClr val="accent5">
                <a:tint val="60000"/>
                <a:hueOff val="0"/>
                <a:satOff val="0"/>
                <a:lumOff val="0"/>
                <a:alphaOff val="0"/>
              </a:schemeClr>
            </a:lnRef>
            <a:fillRef idx="1">
              <a:schemeClr val="accent5">
                <a:tint val="60000"/>
                <a:hueOff val="0"/>
                <a:satOff val="0"/>
                <a:lumOff val="0"/>
                <a:alphaOff val="0"/>
              </a:schemeClr>
            </a:fillRef>
            <a:effectRef idx="0">
              <a:schemeClr val="accent5">
                <a:tint val="60000"/>
                <a:hueOff val="0"/>
                <a:satOff val="0"/>
                <a:lumOff val="0"/>
                <a:alphaOff val="0"/>
              </a:schemeClr>
            </a:effectRef>
            <a:fontRef idx="minor">
              <a:schemeClr val="lt1"/>
            </a:fontRef>
          </p:style>
        </p:sp>
        <p:sp>
          <p:nvSpPr>
            <p:cNvPr id="40" name="Arrow: Right 8">
              <a:extLst>
                <a:ext uri="{FF2B5EF4-FFF2-40B4-BE49-F238E27FC236}">
                  <a16:creationId xmlns:a16="http://schemas.microsoft.com/office/drawing/2014/main" id="{82F14013-CE36-4566-BA78-962A88381278}"/>
                </a:ext>
              </a:extLst>
            </p:cNvPr>
            <p:cNvSpPr txBox="1"/>
            <p:nvPr/>
          </p:nvSpPr>
          <p:spPr>
            <a:xfrm>
              <a:off x="2085396" y="213753"/>
              <a:ext cx="446421" cy="2703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p:txBody>
        </p:sp>
      </p:grpSp>
      <p:grpSp>
        <p:nvGrpSpPr>
          <p:cNvPr id="15" name="Group 14">
            <a:extLst>
              <a:ext uri="{FF2B5EF4-FFF2-40B4-BE49-F238E27FC236}">
                <a16:creationId xmlns:a16="http://schemas.microsoft.com/office/drawing/2014/main" id="{C63379E8-E343-4CF8-B030-D9477777DAC3}"/>
              </a:ext>
            </a:extLst>
          </p:cNvPr>
          <p:cNvGrpSpPr/>
          <p:nvPr/>
        </p:nvGrpSpPr>
        <p:grpSpPr>
          <a:xfrm>
            <a:off x="3687138" y="4375859"/>
            <a:ext cx="1809623" cy="676263"/>
            <a:chOff x="2908393" y="123495"/>
            <a:chExt cx="1809623" cy="676263"/>
          </a:xfrm>
        </p:grpSpPr>
        <p:sp>
          <p:nvSpPr>
            <p:cNvPr id="37" name="Rectangle: Rounded Corners 36">
              <a:extLst>
                <a:ext uri="{FF2B5EF4-FFF2-40B4-BE49-F238E27FC236}">
                  <a16:creationId xmlns:a16="http://schemas.microsoft.com/office/drawing/2014/main" id="{8C4C675A-744F-4119-BB1E-032C797BEAE0}"/>
                </a:ext>
              </a:extLst>
            </p:cNvPr>
            <p:cNvSpPr/>
            <p:nvPr/>
          </p:nvSpPr>
          <p:spPr>
            <a:xfrm>
              <a:off x="2908393" y="123495"/>
              <a:ext cx="1809623" cy="676263"/>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8" name="Rectangle: Rounded Corners 10">
              <a:extLst>
                <a:ext uri="{FF2B5EF4-FFF2-40B4-BE49-F238E27FC236}">
                  <a16:creationId xmlns:a16="http://schemas.microsoft.com/office/drawing/2014/main" id="{F24E4CB0-7F04-499E-B19C-0D82609D30F0}"/>
                </a:ext>
              </a:extLst>
            </p:cNvPr>
            <p:cNvSpPr txBox="1"/>
            <p:nvPr/>
          </p:nvSpPr>
          <p:spPr>
            <a:xfrm>
              <a:off x="2908393" y="123495"/>
              <a:ext cx="1809623" cy="4508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128016" rIns="45720" bIns="68580" numCol="1" spcCol="1270" anchor="t" anchorCtr="0">
              <a:noAutofit/>
            </a:bodyPr>
            <a:lstStyle/>
            <a:p>
              <a:pPr marL="0" lvl="0" indent="0" algn="l" defTabSz="800100">
                <a:lnSpc>
                  <a:spcPct val="90000"/>
                </a:lnSpc>
                <a:spcBef>
                  <a:spcPct val="0"/>
                </a:spcBef>
                <a:spcAft>
                  <a:spcPct val="35000"/>
                </a:spcAft>
                <a:buNone/>
              </a:pPr>
              <a:r>
                <a:rPr lang="en-US" sz="1800" kern="1200" dirty="0"/>
                <a:t>2. Identify largest</a:t>
              </a:r>
            </a:p>
          </p:txBody>
        </p:sp>
      </p:grpSp>
      <p:grpSp>
        <p:nvGrpSpPr>
          <p:cNvPr id="16" name="Group 15">
            <a:extLst>
              <a:ext uri="{FF2B5EF4-FFF2-40B4-BE49-F238E27FC236}">
                <a16:creationId xmlns:a16="http://schemas.microsoft.com/office/drawing/2014/main" id="{1F304A94-E96D-4917-9688-99A12B55B0BA}"/>
              </a:ext>
            </a:extLst>
          </p:cNvPr>
          <p:cNvGrpSpPr/>
          <p:nvPr/>
        </p:nvGrpSpPr>
        <p:grpSpPr>
          <a:xfrm>
            <a:off x="4057784" y="4826701"/>
            <a:ext cx="1809623" cy="982800"/>
            <a:chOff x="3279039" y="574337"/>
            <a:chExt cx="1809623" cy="982800"/>
          </a:xfrm>
        </p:grpSpPr>
        <p:sp>
          <p:nvSpPr>
            <p:cNvPr id="35" name="Rectangle: Rounded Corners 34">
              <a:extLst>
                <a:ext uri="{FF2B5EF4-FFF2-40B4-BE49-F238E27FC236}">
                  <a16:creationId xmlns:a16="http://schemas.microsoft.com/office/drawing/2014/main" id="{BB3525E7-3CDA-4D12-950F-44B4B49E102F}"/>
                </a:ext>
              </a:extLst>
            </p:cNvPr>
            <p:cNvSpPr/>
            <p:nvPr/>
          </p:nvSpPr>
          <p:spPr>
            <a:xfrm>
              <a:off x="3279039" y="574337"/>
              <a:ext cx="1809623" cy="982800"/>
            </a:xfrm>
            <a:prstGeom prst="roundRect">
              <a:avLst>
                <a:gd name="adj" fmla="val 10000"/>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6" name="Rectangle: Rounded Corners 12">
              <a:extLst>
                <a:ext uri="{FF2B5EF4-FFF2-40B4-BE49-F238E27FC236}">
                  <a16:creationId xmlns:a16="http://schemas.microsoft.com/office/drawing/2014/main" id="{8427D3FF-31CD-4868-9CCA-E428BFC5B9B0}"/>
                </a:ext>
              </a:extLst>
            </p:cNvPr>
            <p:cNvSpPr txBox="1"/>
            <p:nvPr/>
          </p:nvSpPr>
          <p:spPr>
            <a:xfrm>
              <a:off x="3307824" y="603122"/>
              <a:ext cx="1752053" cy="9252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Which group has the highest selection rate? </a:t>
              </a:r>
            </a:p>
          </p:txBody>
        </p:sp>
      </p:grpSp>
      <p:grpSp>
        <p:nvGrpSpPr>
          <p:cNvPr id="17" name="Group 16">
            <a:extLst>
              <a:ext uri="{FF2B5EF4-FFF2-40B4-BE49-F238E27FC236}">
                <a16:creationId xmlns:a16="http://schemas.microsoft.com/office/drawing/2014/main" id="{CD1BA872-4C1D-4E51-976C-ECC72E407E56}"/>
              </a:ext>
            </a:extLst>
          </p:cNvPr>
          <p:cNvGrpSpPr/>
          <p:nvPr/>
        </p:nvGrpSpPr>
        <p:grpSpPr>
          <a:xfrm>
            <a:off x="5771094" y="4376008"/>
            <a:ext cx="581584" cy="450543"/>
            <a:chOff x="4992349" y="123644"/>
            <a:chExt cx="581584" cy="450543"/>
          </a:xfrm>
        </p:grpSpPr>
        <p:sp>
          <p:nvSpPr>
            <p:cNvPr id="33" name="Arrow: Right 32">
              <a:extLst>
                <a:ext uri="{FF2B5EF4-FFF2-40B4-BE49-F238E27FC236}">
                  <a16:creationId xmlns:a16="http://schemas.microsoft.com/office/drawing/2014/main" id="{C253A25A-D0F0-4B22-93AD-B569CE1EB329}"/>
                </a:ext>
              </a:extLst>
            </p:cNvPr>
            <p:cNvSpPr/>
            <p:nvPr/>
          </p:nvSpPr>
          <p:spPr>
            <a:xfrm>
              <a:off x="4992349" y="123644"/>
              <a:ext cx="581584" cy="450543"/>
            </a:xfrm>
            <a:prstGeom prst="rightArrow">
              <a:avLst>
                <a:gd name="adj1" fmla="val 60000"/>
                <a:gd name="adj2" fmla="val 50000"/>
              </a:avLst>
            </a:prstGeom>
          </p:spPr>
          <p:style>
            <a:lnRef idx="0">
              <a:schemeClr val="accent5">
                <a:tint val="60000"/>
                <a:hueOff val="0"/>
                <a:satOff val="0"/>
                <a:lumOff val="0"/>
                <a:alphaOff val="0"/>
              </a:schemeClr>
            </a:lnRef>
            <a:fillRef idx="1">
              <a:schemeClr val="accent5">
                <a:tint val="60000"/>
                <a:hueOff val="0"/>
                <a:satOff val="0"/>
                <a:lumOff val="0"/>
                <a:alphaOff val="0"/>
              </a:schemeClr>
            </a:fillRef>
            <a:effectRef idx="0">
              <a:schemeClr val="accent5">
                <a:tint val="60000"/>
                <a:hueOff val="0"/>
                <a:satOff val="0"/>
                <a:lumOff val="0"/>
                <a:alphaOff val="0"/>
              </a:schemeClr>
            </a:effectRef>
            <a:fontRef idx="minor">
              <a:schemeClr val="lt1"/>
            </a:fontRef>
          </p:style>
        </p:sp>
        <p:sp>
          <p:nvSpPr>
            <p:cNvPr id="34" name="Arrow: Right 14">
              <a:extLst>
                <a:ext uri="{FF2B5EF4-FFF2-40B4-BE49-F238E27FC236}">
                  <a16:creationId xmlns:a16="http://schemas.microsoft.com/office/drawing/2014/main" id="{7A23C49B-22BB-4281-9EBF-F98E0A98470D}"/>
                </a:ext>
              </a:extLst>
            </p:cNvPr>
            <p:cNvSpPr txBox="1"/>
            <p:nvPr/>
          </p:nvSpPr>
          <p:spPr>
            <a:xfrm>
              <a:off x="4992349" y="213753"/>
              <a:ext cx="446421" cy="2703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p:txBody>
        </p:sp>
      </p:grpSp>
      <p:grpSp>
        <p:nvGrpSpPr>
          <p:cNvPr id="18" name="Group 17">
            <a:extLst>
              <a:ext uri="{FF2B5EF4-FFF2-40B4-BE49-F238E27FC236}">
                <a16:creationId xmlns:a16="http://schemas.microsoft.com/office/drawing/2014/main" id="{5D0068C6-4986-4D8B-AAE4-2B083442041C}"/>
              </a:ext>
            </a:extLst>
          </p:cNvPr>
          <p:cNvGrpSpPr/>
          <p:nvPr/>
        </p:nvGrpSpPr>
        <p:grpSpPr>
          <a:xfrm>
            <a:off x="6546466" y="4375859"/>
            <a:ext cx="1809623" cy="676263"/>
            <a:chOff x="5815346" y="123495"/>
            <a:chExt cx="1809623" cy="676263"/>
          </a:xfrm>
        </p:grpSpPr>
        <p:sp>
          <p:nvSpPr>
            <p:cNvPr id="31" name="Rectangle: Rounded Corners 30">
              <a:extLst>
                <a:ext uri="{FF2B5EF4-FFF2-40B4-BE49-F238E27FC236}">
                  <a16:creationId xmlns:a16="http://schemas.microsoft.com/office/drawing/2014/main" id="{A3802C31-6E1D-446C-B520-D482DD48E515}"/>
                </a:ext>
              </a:extLst>
            </p:cNvPr>
            <p:cNvSpPr/>
            <p:nvPr/>
          </p:nvSpPr>
          <p:spPr>
            <a:xfrm>
              <a:off x="5815346" y="123495"/>
              <a:ext cx="1809623" cy="676263"/>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2" name="Rectangle: Rounded Corners 16">
              <a:extLst>
                <a:ext uri="{FF2B5EF4-FFF2-40B4-BE49-F238E27FC236}">
                  <a16:creationId xmlns:a16="http://schemas.microsoft.com/office/drawing/2014/main" id="{28DA190C-664A-413B-9FA7-D88DA74826C5}"/>
                </a:ext>
              </a:extLst>
            </p:cNvPr>
            <p:cNvSpPr txBox="1"/>
            <p:nvPr/>
          </p:nvSpPr>
          <p:spPr>
            <a:xfrm>
              <a:off x="5815346" y="123495"/>
              <a:ext cx="1809623" cy="4508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1800" kern="1200" dirty="0"/>
                <a:t>3. Impact ratios</a:t>
              </a:r>
            </a:p>
          </p:txBody>
        </p:sp>
      </p:grpSp>
      <p:grpSp>
        <p:nvGrpSpPr>
          <p:cNvPr id="19" name="Group 18">
            <a:extLst>
              <a:ext uri="{FF2B5EF4-FFF2-40B4-BE49-F238E27FC236}">
                <a16:creationId xmlns:a16="http://schemas.microsoft.com/office/drawing/2014/main" id="{DAFADE5A-7BB2-4D6D-9809-04925F84C9C9}"/>
              </a:ext>
            </a:extLst>
          </p:cNvPr>
          <p:cNvGrpSpPr/>
          <p:nvPr/>
        </p:nvGrpSpPr>
        <p:grpSpPr>
          <a:xfrm>
            <a:off x="6907586" y="4826701"/>
            <a:ext cx="1883664" cy="982800"/>
            <a:chOff x="6185992" y="574337"/>
            <a:chExt cx="1809623" cy="982800"/>
          </a:xfrm>
        </p:grpSpPr>
        <p:sp>
          <p:nvSpPr>
            <p:cNvPr id="29" name="Rectangle: Rounded Corners 28">
              <a:extLst>
                <a:ext uri="{FF2B5EF4-FFF2-40B4-BE49-F238E27FC236}">
                  <a16:creationId xmlns:a16="http://schemas.microsoft.com/office/drawing/2014/main" id="{C5595136-F313-402F-9E9D-99BEF9142A62}"/>
                </a:ext>
              </a:extLst>
            </p:cNvPr>
            <p:cNvSpPr/>
            <p:nvPr/>
          </p:nvSpPr>
          <p:spPr>
            <a:xfrm>
              <a:off x="6185992" y="574337"/>
              <a:ext cx="1809623" cy="982800"/>
            </a:xfrm>
            <a:prstGeom prst="roundRect">
              <a:avLst>
                <a:gd name="adj" fmla="val 10000"/>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0" name="Rectangle: Rounded Corners 18">
              <a:extLst>
                <a:ext uri="{FF2B5EF4-FFF2-40B4-BE49-F238E27FC236}">
                  <a16:creationId xmlns:a16="http://schemas.microsoft.com/office/drawing/2014/main" id="{FE018A76-CFB5-4C92-BAC1-674133FEBA2E}"/>
                </a:ext>
              </a:extLst>
            </p:cNvPr>
            <p:cNvSpPr txBox="1"/>
            <p:nvPr/>
          </p:nvSpPr>
          <p:spPr>
            <a:xfrm>
              <a:off x="6214777" y="603122"/>
              <a:ext cx="1752053" cy="9252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2456" tIns="92456" rIns="45720"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Impact ratio= (selection rate of remaining groups)/ (highest selection rate)</a:t>
              </a:r>
            </a:p>
          </p:txBody>
        </p:sp>
      </p:grpSp>
      <p:grpSp>
        <p:nvGrpSpPr>
          <p:cNvPr id="20" name="Group 19">
            <a:extLst>
              <a:ext uri="{FF2B5EF4-FFF2-40B4-BE49-F238E27FC236}">
                <a16:creationId xmlns:a16="http://schemas.microsoft.com/office/drawing/2014/main" id="{05DE9B67-492A-4F33-8EDD-FCD127AB1D7B}"/>
              </a:ext>
            </a:extLst>
          </p:cNvPr>
          <p:cNvGrpSpPr/>
          <p:nvPr/>
        </p:nvGrpSpPr>
        <p:grpSpPr>
          <a:xfrm>
            <a:off x="8630422" y="4376008"/>
            <a:ext cx="581584" cy="450543"/>
            <a:chOff x="7899302" y="123644"/>
            <a:chExt cx="581584" cy="450543"/>
          </a:xfrm>
        </p:grpSpPr>
        <p:sp>
          <p:nvSpPr>
            <p:cNvPr id="27" name="Arrow: Right 26">
              <a:extLst>
                <a:ext uri="{FF2B5EF4-FFF2-40B4-BE49-F238E27FC236}">
                  <a16:creationId xmlns:a16="http://schemas.microsoft.com/office/drawing/2014/main" id="{37692F3F-D550-43FB-BEE1-1282CA294E21}"/>
                </a:ext>
              </a:extLst>
            </p:cNvPr>
            <p:cNvSpPr/>
            <p:nvPr/>
          </p:nvSpPr>
          <p:spPr>
            <a:xfrm>
              <a:off x="7899302" y="123644"/>
              <a:ext cx="581584" cy="450543"/>
            </a:xfrm>
            <a:prstGeom prst="rightArrow">
              <a:avLst>
                <a:gd name="adj1" fmla="val 60000"/>
                <a:gd name="adj2" fmla="val 50000"/>
              </a:avLst>
            </a:prstGeom>
          </p:spPr>
          <p:style>
            <a:lnRef idx="0">
              <a:schemeClr val="accent5">
                <a:tint val="60000"/>
                <a:hueOff val="0"/>
                <a:satOff val="0"/>
                <a:lumOff val="0"/>
                <a:alphaOff val="0"/>
              </a:schemeClr>
            </a:lnRef>
            <a:fillRef idx="1">
              <a:schemeClr val="accent5">
                <a:tint val="60000"/>
                <a:hueOff val="0"/>
                <a:satOff val="0"/>
                <a:lumOff val="0"/>
                <a:alphaOff val="0"/>
              </a:schemeClr>
            </a:fillRef>
            <a:effectRef idx="0">
              <a:schemeClr val="accent5">
                <a:tint val="60000"/>
                <a:hueOff val="0"/>
                <a:satOff val="0"/>
                <a:lumOff val="0"/>
                <a:alphaOff val="0"/>
              </a:schemeClr>
            </a:effectRef>
            <a:fontRef idx="minor">
              <a:schemeClr val="lt1"/>
            </a:fontRef>
          </p:style>
        </p:sp>
        <p:sp>
          <p:nvSpPr>
            <p:cNvPr id="28" name="Arrow: Right 20">
              <a:extLst>
                <a:ext uri="{FF2B5EF4-FFF2-40B4-BE49-F238E27FC236}">
                  <a16:creationId xmlns:a16="http://schemas.microsoft.com/office/drawing/2014/main" id="{F3A42C88-7843-452C-B73F-A2CAF667BE02}"/>
                </a:ext>
              </a:extLst>
            </p:cNvPr>
            <p:cNvSpPr txBox="1"/>
            <p:nvPr/>
          </p:nvSpPr>
          <p:spPr>
            <a:xfrm>
              <a:off x="7899302" y="213753"/>
              <a:ext cx="446421" cy="2703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p:txBody>
        </p:sp>
      </p:grpSp>
      <p:grpSp>
        <p:nvGrpSpPr>
          <p:cNvPr id="21" name="Group 20">
            <a:extLst>
              <a:ext uri="{FF2B5EF4-FFF2-40B4-BE49-F238E27FC236}">
                <a16:creationId xmlns:a16="http://schemas.microsoft.com/office/drawing/2014/main" id="{A0EEEC63-B6E8-482F-98D5-CCDDE0BBFE92}"/>
              </a:ext>
            </a:extLst>
          </p:cNvPr>
          <p:cNvGrpSpPr/>
          <p:nvPr/>
        </p:nvGrpSpPr>
        <p:grpSpPr>
          <a:xfrm>
            <a:off x="9405793" y="4375859"/>
            <a:ext cx="1920240" cy="676263"/>
            <a:chOff x="8722299" y="123495"/>
            <a:chExt cx="1809623" cy="676263"/>
          </a:xfrm>
        </p:grpSpPr>
        <p:sp>
          <p:nvSpPr>
            <p:cNvPr id="25" name="Rectangle: Rounded Corners 24">
              <a:extLst>
                <a:ext uri="{FF2B5EF4-FFF2-40B4-BE49-F238E27FC236}">
                  <a16:creationId xmlns:a16="http://schemas.microsoft.com/office/drawing/2014/main" id="{8D8DA35A-DF74-49C7-8F64-7ACFC378330D}"/>
                </a:ext>
              </a:extLst>
            </p:cNvPr>
            <p:cNvSpPr/>
            <p:nvPr/>
          </p:nvSpPr>
          <p:spPr>
            <a:xfrm>
              <a:off x="8722299" y="123495"/>
              <a:ext cx="1809623" cy="676263"/>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6" name="Rectangle: Rounded Corners 22">
              <a:extLst>
                <a:ext uri="{FF2B5EF4-FFF2-40B4-BE49-F238E27FC236}">
                  <a16:creationId xmlns:a16="http://schemas.microsoft.com/office/drawing/2014/main" id="{A49B4292-F496-40BA-90CD-B4B8B7FFE8FE}"/>
                </a:ext>
              </a:extLst>
            </p:cNvPr>
            <p:cNvSpPr txBox="1"/>
            <p:nvPr/>
          </p:nvSpPr>
          <p:spPr>
            <a:xfrm>
              <a:off x="8722299" y="123495"/>
              <a:ext cx="1809623" cy="4508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128016" rIns="45720" bIns="68580" numCol="1" spcCol="1270" anchor="t" anchorCtr="0">
              <a:noAutofit/>
            </a:bodyPr>
            <a:lstStyle/>
            <a:p>
              <a:pPr marL="0" lvl="0" indent="0" algn="l" defTabSz="800100">
                <a:lnSpc>
                  <a:spcPct val="90000"/>
                </a:lnSpc>
                <a:spcBef>
                  <a:spcPct val="0"/>
                </a:spcBef>
                <a:spcAft>
                  <a:spcPct val="35000"/>
                </a:spcAft>
                <a:buNone/>
              </a:pPr>
              <a:r>
                <a:rPr lang="en-US" sz="1800" kern="1200" dirty="0"/>
                <a:t>4. Adverse impact?</a:t>
              </a:r>
            </a:p>
          </p:txBody>
        </p:sp>
      </p:grpSp>
      <p:grpSp>
        <p:nvGrpSpPr>
          <p:cNvPr id="22" name="Group 21">
            <a:extLst>
              <a:ext uri="{FF2B5EF4-FFF2-40B4-BE49-F238E27FC236}">
                <a16:creationId xmlns:a16="http://schemas.microsoft.com/office/drawing/2014/main" id="{9CB0C8A6-548F-4FC1-9D23-6C97411E7800}"/>
              </a:ext>
            </a:extLst>
          </p:cNvPr>
          <p:cNvGrpSpPr/>
          <p:nvPr/>
        </p:nvGrpSpPr>
        <p:grpSpPr>
          <a:xfrm>
            <a:off x="9776440" y="4826701"/>
            <a:ext cx="1809623" cy="982800"/>
            <a:chOff x="9092945" y="574337"/>
            <a:chExt cx="1809623" cy="982800"/>
          </a:xfrm>
        </p:grpSpPr>
        <p:sp>
          <p:nvSpPr>
            <p:cNvPr id="23" name="Rectangle: Rounded Corners 22">
              <a:extLst>
                <a:ext uri="{FF2B5EF4-FFF2-40B4-BE49-F238E27FC236}">
                  <a16:creationId xmlns:a16="http://schemas.microsoft.com/office/drawing/2014/main" id="{56D64095-32B2-45F6-9EF3-723BE5083D51}"/>
                </a:ext>
              </a:extLst>
            </p:cNvPr>
            <p:cNvSpPr/>
            <p:nvPr/>
          </p:nvSpPr>
          <p:spPr>
            <a:xfrm>
              <a:off x="9092945" y="574337"/>
              <a:ext cx="1809623" cy="982800"/>
            </a:xfrm>
            <a:prstGeom prst="roundRect">
              <a:avLst>
                <a:gd name="adj" fmla="val 10000"/>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Rectangle: Rounded Corners 24">
              <a:extLst>
                <a:ext uri="{FF2B5EF4-FFF2-40B4-BE49-F238E27FC236}">
                  <a16:creationId xmlns:a16="http://schemas.microsoft.com/office/drawing/2014/main" id="{32D90420-5348-43DA-A737-329F4D07E6D4}"/>
                </a:ext>
              </a:extLst>
            </p:cNvPr>
            <p:cNvSpPr txBox="1"/>
            <p:nvPr/>
          </p:nvSpPr>
          <p:spPr>
            <a:xfrm>
              <a:off x="9121730" y="603122"/>
              <a:ext cx="1752053" cy="9252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Are any impact ratios less than 4/5 (80%)? If yes </a:t>
              </a:r>
              <a:r>
                <a:rPr lang="en-US" sz="1300" kern="1200" dirty="0">
                  <a:sym typeface="Wingdings" panose="05000000000000000000" pitchFamily="2" charset="2"/>
                </a:rPr>
                <a:t> evidence of adverse impact. </a:t>
              </a:r>
              <a:endParaRPr lang="en-US" sz="1300" kern="1200" dirty="0"/>
            </a:p>
          </p:txBody>
        </p:sp>
      </p:grpSp>
    </p:spTree>
    <p:extLst>
      <p:ext uri="{BB962C8B-B14F-4D97-AF65-F5344CB8AC3E}">
        <p14:creationId xmlns:p14="http://schemas.microsoft.com/office/powerpoint/2010/main" val="337501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EFAC0C9-E8D0-4583-8D6E-EFEC47CFE0FB}"/>
              </a:ext>
            </a:extLst>
          </p:cNvPr>
          <p:cNvSpPr>
            <a:spLocks noGrp="1"/>
          </p:cNvSpPr>
          <p:nvPr>
            <p:ph type="body" sz="quarter" idx="13"/>
          </p:nvPr>
        </p:nvSpPr>
        <p:spPr/>
        <p:txBody>
          <a:bodyPr/>
          <a:lstStyle/>
          <a:p>
            <a:r>
              <a:rPr lang="en-US" sz="3200" b="1" dirty="0">
                <a:solidFill>
                  <a:schemeClr val="bg1"/>
                </a:solidFill>
                <a:effectLst/>
                <a:ea typeface="Calibri" panose="020F0502020204030204" pitchFamily="34" charset="0"/>
                <a:cs typeface="Arial" panose="020B0604020202020204" pitchFamily="34" charset="0"/>
              </a:rPr>
              <a:t>S.SP.1 Develop a selection process.</a:t>
            </a:r>
            <a:endParaRPr lang="en-US" sz="3200" dirty="0">
              <a:solidFill>
                <a:schemeClr val="bg1"/>
              </a:solidFill>
              <a:effectLst/>
              <a:ea typeface="Calibri" panose="020F0502020204030204" pitchFamily="34" charset="0"/>
              <a:cs typeface="Arial" panose="020B0604020202020204" pitchFamily="34" charset="0"/>
            </a:endParaRPr>
          </a:p>
        </p:txBody>
      </p:sp>
      <p:sp>
        <p:nvSpPr>
          <p:cNvPr id="4" name="Content Placeholder 1">
            <a:extLst>
              <a:ext uri="{FF2B5EF4-FFF2-40B4-BE49-F238E27FC236}">
                <a16:creationId xmlns:a16="http://schemas.microsoft.com/office/drawing/2014/main" id="{D1222622-BB90-4EBC-B2DF-BA98565FCB1F}"/>
              </a:ext>
            </a:extLst>
          </p:cNvPr>
          <p:cNvSpPr>
            <a:spLocks noGrp="1"/>
          </p:cNvSpPr>
          <p:nvPr>
            <p:ph idx="1"/>
          </p:nvPr>
        </p:nvSpPr>
        <p:spPr>
          <a:xfrm>
            <a:off x="615950" y="1138238"/>
            <a:ext cx="10567988" cy="4914900"/>
          </a:xfrm>
        </p:spPr>
        <p:txBody>
          <a:bodyPr>
            <a:normAutofit/>
          </a:bodyPr>
          <a:lstStyle/>
          <a:p>
            <a:pPr marL="0" indent="0">
              <a:buNone/>
            </a:pPr>
            <a:r>
              <a:rPr lang="en-US" sz="2800" b="1" dirty="0"/>
              <a:t>Adverse Impact Practice Question</a:t>
            </a:r>
          </a:p>
          <a:p>
            <a:pPr marL="0" indent="0">
              <a:buNone/>
            </a:pPr>
            <a:r>
              <a:rPr lang="en-US" sz="2400" dirty="0"/>
              <a:t>Is there evidence of adverse impact in the following hiring process?</a:t>
            </a:r>
            <a:endParaRPr lang="en-US" dirty="0"/>
          </a:p>
        </p:txBody>
      </p:sp>
      <p:graphicFrame>
        <p:nvGraphicFramePr>
          <p:cNvPr id="5" name="Table 5">
            <a:extLst>
              <a:ext uri="{FF2B5EF4-FFF2-40B4-BE49-F238E27FC236}">
                <a16:creationId xmlns:a16="http://schemas.microsoft.com/office/drawing/2014/main" id="{7EF06A6D-D7EF-405B-AA7A-58EC82F924E1}"/>
              </a:ext>
            </a:extLst>
          </p:cNvPr>
          <p:cNvGraphicFramePr>
            <a:graphicFrameLocks noGrp="1"/>
          </p:cNvGraphicFramePr>
          <p:nvPr>
            <p:extLst>
              <p:ext uri="{D42A27DB-BD31-4B8C-83A1-F6EECF244321}">
                <p14:modId xmlns:p14="http://schemas.microsoft.com/office/powerpoint/2010/main" val="682900311"/>
              </p:ext>
            </p:extLst>
          </p:nvPr>
        </p:nvGraphicFramePr>
        <p:xfrm>
          <a:off x="615950" y="2983230"/>
          <a:ext cx="6946899" cy="1381760"/>
        </p:xfrm>
        <a:graphic>
          <a:graphicData uri="http://schemas.openxmlformats.org/drawingml/2006/table">
            <a:tbl>
              <a:tblPr firstRow="1" bandRow="1">
                <a:tableStyleId>{7DF18680-E054-41AD-8BC1-D1AEF772440D}</a:tableStyleId>
              </a:tblPr>
              <a:tblGrid>
                <a:gridCol w="1255547">
                  <a:extLst>
                    <a:ext uri="{9D8B030D-6E8A-4147-A177-3AD203B41FA5}">
                      <a16:colId xmlns:a16="http://schemas.microsoft.com/office/drawing/2014/main" val="948035574"/>
                    </a:ext>
                  </a:extLst>
                </a:gridCol>
                <a:gridCol w="1422838">
                  <a:extLst>
                    <a:ext uri="{9D8B030D-6E8A-4147-A177-3AD203B41FA5}">
                      <a16:colId xmlns:a16="http://schemas.microsoft.com/office/drawing/2014/main" val="751048526"/>
                    </a:ext>
                  </a:extLst>
                </a:gridCol>
                <a:gridCol w="1422838">
                  <a:extLst>
                    <a:ext uri="{9D8B030D-6E8A-4147-A177-3AD203B41FA5}">
                      <a16:colId xmlns:a16="http://schemas.microsoft.com/office/drawing/2014/main" val="1417399110"/>
                    </a:ext>
                  </a:extLst>
                </a:gridCol>
                <a:gridCol w="1422838">
                  <a:extLst>
                    <a:ext uri="{9D8B030D-6E8A-4147-A177-3AD203B41FA5}">
                      <a16:colId xmlns:a16="http://schemas.microsoft.com/office/drawing/2014/main" val="1876137475"/>
                    </a:ext>
                  </a:extLst>
                </a:gridCol>
                <a:gridCol w="1422838">
                  <a:extLst>
                    <a:ext uri="{9D8B030D-6E8A-4147-A177-3AD203B41FA5}">
                      <a16:colId xmlns:a16="http://schemas.microsoft.com/office/drawing/2014/main" val="2282067426"/>
                    </a:ext>
                  </a:extLst>
                </a:gridCol>
              </a:tblGrid>
              <a:tr h="370840">
                <a:tc>
                  <a:txBody>
                    <a:bodyPr/>
                    <a:lstStyle/>
                    <a:p>
                      <a:br>
                        <a:rPr lang="en-US" dirty="0"/>
                      </a:br>
                      <a:r>
                        <a:rPr lang="en-US" dirty="0"/>
                        <a:t>Group</a:t>
                      </a:r>
                    </a:p>
                  </a:txBody>
                  <a:tcPr/>
                </a:tc>
                <a:tc>
                  <a:txBody>
                    <a:bodyPr/>
                    <a:lstStyle/>
                    <a:p>
                      <a:pPr algn="ctr"/>
                      <a:r>
                        <a:rPr lang="en-US" dirty="0"/>
                        <a:t># Candidates</a:t>
                      </a:r>
                    </a:p>
                  </a:txBody>
                  <a:tcPr/>
                </a:tc>
                <a:tc>
                  <a:txBody>
                    <a:bodyPr/>
                    <a:lstStyle/>
                    <a:p>
                      <a:pPr algn="ctr"/>
                      <a:r>
                        <a:rPr lang="en-US" dirty="0"/>
                        <a:t># </a:t>
                      </a:r>
                      <a:br>
                        <a:rPr lang="en-US" dirty="0"/>
                      </a:br>
                      <a:r>
                        <a:rPr lang="en-US" dirty="0"/>
                        <a:t>Hired</a:t>
                      </a:r>
                    </a:p>
                  </a:txBody>
                  <a:tcPr/>
                </a:tc>
                <a:tc>
                  <a:txBody>
                    <a:bodyPr/>
                    <a:lstStyle/>
                    <a:p>
                      <a:pPr algn="ctr"/>
                      <a:r>
                        <a:rPr lang="en-US" dirty="0"/>
                        <a:t>Selection Rate</a:t>
                      </a:r>
                    </a:p>
                  </a:txBody>
                  <a:tcPr/>
                </a:tc>
                <a:tc>
                  <a:txBody>
                    <a:bodyPr/>
                    <a:lstStyle/>
                    <a:p>
                      <a:pPr algn="ctr"/>
                      <a:r>
                        <a:rPr lang="en-US" dirty="0"/>
                        <a:t>Impact Ratio</a:t>
                      </a:r>
                    </a:p>
                  </a:txBody>
                  <a:tcPr/>
                </a:tc>
                <a:extLst>
                  <a:ext uri="{0D108BD9-81ED-4DB2-BD59-A6C34878D82A}">
                    <a16:rowId xmlns:a16="http://schemas.microsoft.com/office/drawing/2014/main" val="451898055"/>
                  </a:ext>
                </a:extLst>
              </a:tr>
              <a:tr h="370840">
                <a:tc>
                  <a:txBody>
                    <a:bodyPr/>
                    <a:lstStyle/>
                    <a:p>
                      <a:r>
                        <a:rPr lang="en-US" dirty="0"/>
                        <a:t>Males</a:t>
                      </a:r>
                    </a:p>
                  </a:txBody>
                  <a:tcPr/>
                </a:tc>
                <a:tc>
                  <a:txBody>
                    <a:bodyPr/>
                    <a:lstStyle/>
                    <a:p>
                      <a:pPr algn="ctr"/>
                      <a:r>
                        <a:rPr lang="en-US" dirty="0"/>
                        <a:t>21</a:t>
                      </a:r>
                    </a:p>
                  </a:txBody>
                  <a:tcPr/>
                </a:tc>
                <a:tc>
                  <a:txBody>
                    <a:bodyPr/>
                    <a:lstStyle/>
                    <a:p>
                      <a:pPr algn="ctr"/>
                      <a:r>
                        <a:rPr lang="en-US" dirty="0"/>
                        <a:t>5</a:t>
                      </a:r>
                    </a:p>
                  </a:txBody>
                  <a:tcPr/>
                </a:tc>
                <a:tc>
                  <a:txBody>
                    <a:bodyPr/>
                    <a:lstStyle/>
                    <a:p>
                      <a:pPr algn="ctr"/>
                      <a:r>
                        <a:rPr lang="en-US" dirty="0"/>
                        <a:t>5/21 = 0.238</a:t>
                      </a:r>
                    </a:p>
                  </a:txBody>
                  <a:tcPr/>
                </a:tc>
                <a:tc>
                  <a:txBody>
                    <a:bodyPr/>
                    <a:lstStyle/>
                    <a:p>
                      <a:pPr algn="ctr"/>
                      <a:endParaRPr lang="en-US" dirty="0"/>
                    </a:p>
                  </a:txBody>
                  <a:tcPr/>
                </a:tc>
                <a:extLst>
                  <a:ext uri="{0D108BD9-81ED-4DB2-BD59-A6C34878D82A}">
                    <a16:rowId xmlns:a16="http://schemas.microsoft.com/office/drawing/2014/main" val="1145296266"/>
                  </a:ext>
                </a:extLst>
              </a:tr>
              <a:tr h="370840">
                <a:tc>
                  <a:txBody>
                    <a:bodyPr/>
                    <a:lstStyle/>
                    <a:p>
                      <a:r>
                        <a:rPr lang="en-US" dirty="0"/>
                        <a:t>Females</a:t>
                      </a:r>
                    </a:p>
                  </a:txBody>
                  <a:tcPr/>
                </a:tc>
                <a:tc>
                  <a:txBody>
                    <a:bodyPr/>
                    <a:lstStyle/>
                    <a:p>
                      <a:pPr algn="ctr"/>
                      <a:r>
                        <a:rPr lang="en-US" dirty="0"/>
                        <a:t>48</a:t>
                      </a:r>
                    </a:p>
                  </a:txBody>
                  <a:tcPr/>
                </a:tc>
                <a:tc>
                  <a:txBody>
                    <a:bodyPr/>
                    <a:lstStyle/>
                    <a:p>
                      <a:pPr algn="ctr"/>
                      <a:r>
                        <a:rPr lang="en-US" dirty="0"/>
                        <a:t>14</a:t>
                      </a:r>
                    </a:p>
                  </a:txBody>
                  <a:tcPr/>
                </a:tc>
                <a:tc>
                  <a:txBody>
                    <a:bodyPr/>
                    <a:lstStyle/>
                    <a:p>
                      <a:pPr algn="ctr"/>
                      <a:r>
                        <a:rPr lang="en-US" dirty="0"/>
                        <a:t>14/48=0.292</a:t>
                      </a:r>
                    </a:p>
                  </a:txBody>
                  <a:tcPr/>
                </a:tc>
                <a:tc>
                  <a:txBody>
                    <a:bodyPr/>
                    <a:lstStyle/>
                    <a:p>
                      <a:pPr algn="ctr"/>
                      <a:endParaRPr lang="en-US" dirty="0"/>
                    </a:p>
                  </a:txBody>
                  <a:tcPr/>
                </a:tc>
                <a:extLst>
                  <a:ext uri="{0D108BD9-81ED-4DB2-BD59-A6C34878D82A}">
                    <a16:rowId xmlns:a16="http://schemas.microsoft.com/office/drawing/2014/main" val="1794798692"/>
                  </a:ext>
                </a:extLst>
              </a:tr>
            </a:tbl>
          </a:graphicData>
        </a:graphic>
      </p:graphicFrame>
      <p:sp>
        <p:nvSpPr>
          <p:cNvPr id="6" name="Oval 5">
            <a:extLst>
              <a:ext uri="{FF2B5EF4-FFF2-40B4-BE49-F238E27FC236}">
                <a16:creationId xmlns:a16="http://schemas.microsoft.com/office/drawing/2014/main" id="{49D75B31-359F-43D7-98EB-515B8E6500B2}"/>
              </a:ext>
            </a:extLst>
          </p:cNvPr>
          <p:cNvSpPr/>
          <p:nvPr/>
        </p:nvSpPr>
        <p:spPr>
          <a:xfrm>
            <a:off x="5176837" y="2356190"/>
            <a:ext cx="561975" cy="523875"/>
          </a:xfrm>
          <a:prstGeom prst="ellipse">
            <a:avLst/>
          </a:prstGeom>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DE085FD2-F321-4658-94CD-828D44AAAAD5}"/>
              </a:ext>
            </a:extLst>
          </p:cNvPr>
          <p:cNvSpPr txBox="1"/>
          <p:nvPr/>
        </p:nvSpPr>
        <p:spPr>
          <a:xfrm>
            <a:off x="5253803" y="2330145"/>
            <a:ext cx="465192" cy="523220"/>
          </a:xfrm>
          <a:prstGeom prst="rect">
            <a:avLst/>
          </a:prstGeom>
          <a:noFill/>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rPr>
              <a:t>1. </a:t>
            </a:r>
          </a:p>
        </p:txBody>
      </p:sp>
      <p:sp>
        <p:nvSpPr>
          <p:cNvPr id="11" name="Rectangle 10">
            <a:extLst>
              <a:ext uri="{FF2B5EF4-FFF2-40B4-BE49-F238E27FC236}">
                <a16:creationId xmlns:a16="http://schemas.microsoft.com/office/drawing/2014/main" id="{11E7992A-5631-4B4E-A07D-7AA9C63D9617}"/>
              </a:ext>
            </a:extLst>
          </p:cNvPr>
          <p:cNvSpPr/>
          <p:nvPr/>
        </p:nvSpPr>
        <p:spPr>
          <a:xfrm>
            <a:off x="4724401" y="3619500"/>
            <a:ext cx="1419224" cy="7334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AB9AD53-AF31-4FEB-93BF-04DB15F6DAB4}"/>
              </a:ext>
            </a:extLst>
          </p:cNvPr>
          <p:cNvSpPr/>
          <p:nvPr/>
        </p:nvSpPr>
        <p:spPr>
          <a:xfrm>
            <a:off x="6148387" y="3614738"/>
            <a:ext cx="1438275" cy="7334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41148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EFAC0C9-E8D0-4583-8D6E-EFEC47CFE0FB}"/>
              </a:ext>
            </a:extLst>
          </p:cNvPr>
          <p:cNvSpPr>
            <a:spLocks noGrp="1"/>
          </p:cNvSpPr>
          <p:nvPr>
            <p:ph type="body" sz="quarter" idx="13"/>
          </p:nvPr>
        </p:nvSpPr>
        <p:spPr/>
        <p:txBody>
          <a:bodyPr/>
          <a:lstStyle/>
          <a:p>
            <a:r>
              <a:rPr lang="en-US" sz="3200" b="1" dirty="0">
                <a:solidFill>
                  <a:schemeClr val="bg1"/>
                </a:solidFill>
                <a:effectLst/>
                <a:ea typeface="Calibri" panose="020F0502020204030204" pitchFamily="34" charset="0"/>
                <a:cs typeface="Arial" panose="020B0604020202020204" pitchFamily="34" charset="0"/>
              </a:rPr>
              <a:t>S.SP.1 Develop a selection process.</a:t>
            </a:r>
            <a:endParaRPr lang="en-US" sz="3200" dirty="0">
              <a:solidFill>
                <a:schemeClr val="bg1"/>
              </a:solidFill>
              <a:effectLst/>
              <a:ea typeface="Calibri" panose="020F0502020204030204" pitchFamily="34" charset="0"/>
              <a:cs typeface="Arial" panose="020B0604020202020204" pitchFamily="34" charset="0"/>
            </a:endParaRPr>
          </a:p>
        </p:txBody>
      </p:sp>
      <p:sp>
        <p:nvSpPr>
          <p:cNvPr id="4" name="Content Placeholder 1">
            <a:extLst>
              <a:ext uri="{FF2B5EF4-FFF2-40B4-BE49-F238E27FC236}">
                <a16:creationId xmlns:a16="http://schemas.microsoft.com/office/drawing/2014/main" id="{D1222622-BB90-4EBC-B2DF-BA98565FCB1F}"/>
              </a:ext>
            </a:extLst>
          </p:cNvPr>
          <p:cNvSpPr>
            <a:spLocks noGrp="1"/>
          </p:cNvSpPr>
          <p:nvPr>
            <p:ph idx="1"/>
          </p:nvPr>
        </p:nvSpPr>
        <p:spPr>
          <a:xfrm>
            <a:off x="615950" y="1138238"/>
            <a:ext cx="10567988" cy="4914900"/>
          </a:xfrm>
        </p:spPr>
        <p:txBody>
          <a:bodyPr>
            <a:normAutofit/>
          </a:bodyPr>
          <a:lstStyle/>
          <a:p>
            <a:pPr marL="0" indent="0">
              <a:buNone/>
            </a:pPr>
            <a:r>
              <a:rPr lang="en-US" sz="2800" b="1" dirty="0"/>
              <a:t>Adverse Impact Practice Question</a:t>
            </a:r>
          </a:p>
          <a:p>
            <a:pPr marL="0" indent="0">
              <a:buNone/>
            </a:pPr>
            <a:r>
              <a:rPr lang="en-US" sz="2400" dirty="0"/>
              <a:t>Is there evidence of adverse impact in the following hiring process?</a:t>
            </a:r>
            <a:endParaRPr lang="en-US" dirty="0"/>
          </a:p>
        </p:txBody>
      </p:sp>
      <p:graphicFrame>
        <p:nvGraphicFramePr>
          <p:cNvPr id="5" name="Table 5">
            <a:extLst>
              <a:ext uri="{FF2B5EF4-FFF2-40B4-BE49-F238E27FC236}">
                <a16:creationId xmlns:a16="http://schemas.microsoft.com/office/drawing/2014/main" id="{7EF06A6D-D7EF-405B-AA7A-58EC82F924E1}"/>
              </a:ext>
            </a:extLst>
          </p:cNvPr>
          <p:cNvGraphicFramePr>
            <a:graphicFrameLocks noGrp="1"/>
          </p:cNvGraphicFramePr>
          <p:nvPr/>
        </p:nvGraphicFramePr>
        <p:xfrm>
          <a:off x="615950" y="2983230"/>
          <a:ext cx="6946899" cy="1381760"/>
        </p:xfrm>
        <a:graphic>
          <a:graphicData uri="http://schemas.openxmlformats.org/drawingml/2006/table">
            <a:tbl>
              <a:tblPr firstRow="1" bandRow="1">
                <a:tableStyleId>{7DF18680-E054-41AD-8BC1-D1AEF772440D}</a:tableStyleId>
              </a:tblPr>
              <a:tblGrid>
                <a:gridCol w="1255547">
                  <a:extLst>
                    <a:ext uri="{9D8B030D-6E8A-4147-A177-3AD203B41FA5}">
                      <a16:colId xmlns:a16="http://schemas.microsoft.com/office/drawing/2014/main" val="948035574"/>
                    </a:ext>
                  </a:extLst>
                </a:gridCol>
                <a:gridCol w="1422838">
                  <a:extLst>
                    <a:ext uri="{9D8B030D-6E8A-4147-A177-3AD203B41FA5}">
                      <a16:colId xmlns:a16="http://schemas.microsoft.com/office/drawing/2014/main" val="751048526"/>
                    </a:ext>
                  </a:extLst>
                </a:gridCol>
                <a:gridCol w="1422838">
                  <a:extLst>
                    <a:ext uri="{9D8B030D-6E8A-4147-A177-3AD203B41FA5}">
                      <a16:colId xmlns:a16="http://schemas.microsoft.com/office/drawing/2014/main" val="1417399110"/>
                    </a:ext>
                  </a:extLst>
                </a:gridCol>
                <a:gridCol w="1422838">
                  <a:extLst>
                    <a:ext uri="{9D8B030D-6E8A-4147-A177-3AD203B41FA5}">
                      <a16:colId xmlns:a16="http://schemas.microsoft.com/office/drawing/2014/main" val="1876137475"/>
                    </a:ext>
                  </a:extLst>
                </a:gridCol>
                <a:gridCol w="1422838">
                  <a:extLst>
                    <a:ext uri="{9D8B030D-6E8A-4147-A177-3AD203B41FA5}">
                      <a16:colId xmlns:a16="http://schemas.microsoft.com/office/drawing/2014/main" val="2282067426"/>
                    </a:ext>
                  </a:extLst>
                </a:gridCol>
              </a:tblGrid>
              <a:tr h="370840">
                <a:tc>
                  <a:txBody>
                    <a:bodyPr/>
                    <a:lstStyle/>
                    <a:p>
                      <a:br>
                        <a:rPr lang="en-US" dirty="0"/>
                      </a:br>
                      <a:r>
                        <a:rPr lang="en-US" dirty="0"/>
                        <a:t>Group</a:t>
                      </a:r>
                    </a:p>
                  </a:txBody>
                  <a:tcPr/>
                </a:tc>
                <a:tc>
                  <a:txBody>
                    <a:bodyPr/>
                    <a:lstStyle/>
                    <a:p>
                      <a:pPr algn="ctr"/>
                      <a:r>
                        <a:rPr lang="en-US" dirty="0"/>
                        <a:t># Candidates</a:t>
                      </a:r>
                    </a:p>
                  </a:txBody>
                  <a:tcPr/>
                </a:tc>
                <a:tc>
                  <a:txBody>
                    <a:bodyPr/>
                    <a:lstStyle/>
                    <a:p>
                      <a:pPr algn="ctr"/>
                      <a:r>
                        <a:rPr lang="en-US" dirty="0"/>
                        <a:t># </a:t>
                      </a:r>
                      <a:br>
                        <a:rPr lang="en-US" dirty="0"/>
                      </a:br>
                      <a:r>
                        <a:rPr lang="en-US" dirty="0"/>
                        <a:t>Hired</a:t>
                      </a:r>
                    </a:p>
                  </a:txBody>
                  <a:tcPr/>
                </a:tc>
                <a:tc>
                  <a:txBody>
                    <a:bodyPr/>
                    <a:lstStyle/>
                    <a:p>
                      <a:pPr algn="ctr"/>
                      <a:r>
                        <a:rPr lang="en-US" dirty="0"/>
                        <a:t>Selection Rate</a:t>
                      </a:r>
                    </a:p>
                  </a:txBody>
                  <a:tcPr/>
                </a:tc>
                <a:tc>
                  <a:txBody>
                    <a:bodyPr/>
                    <a:lstStyle/>
                    <a:p>
                      <a:pPr algn="ctr"/>
                      <a:r>
                        <a:rPr lang="en-US" dirty="0"/>
                        <a:t>Impact Ratio</a:t>
                      </a:r>
                    </a:p>
                  </a:txBody>
                  <a:tcPr/>
                </a:tc>
                <a:extLst>
                  <a:ext uri="{0D108BD9-81ED-4DB2-BD59-A6C34878D82A}">
                    <a16:rowId xmlns:a16="http://schemas.microsoft.com/office/drawing/2014/main" val="451898055"/>
                  </a:ext>
                </a:extLst>
              </a:tr>
              <a:tr h="370840">
                <a:tc>
                  <a:txBody>
                    <a:bodyPr/>
                    <a:lstStyle/>
                    <a:p>
                      <a:r>
                        <a:rPr lang="en-US" dirty="0"/>
                        <a:t>Males</a:t>
                      </a:r>
                    </a:p>
                  </a:txBody>
                  <a:tcPr/>
                </a:tc>
                <a:tc>
                  <a:txBody>
                    <a:bodyPr/>
                    <a:lstStyle/>
                    <a:p>
                      <a:pPr algn="ctr"/>
                      <a:r>
                        <a:rPr lang="en-US" dirty="0"/>
                        <a:t>21</a:t>
                      </a:r>
                    </a:p>
                  </a:txBody>
                  <a:tcPr/>
                </a:tc>
                <a:tc>
                  <a:txBody>
                    <a:bodyPr/>
                    <a:lstStyle/>
                    <a:p>
                      <a:pPr algn="ctr"/>
                      <a:r>
                        <a:rPr lang="en-US" dirty="0"/>
                        <a:t>5</a:t>
                      </a:r>
                    </a:p>
                  </a:txBody>
                  <a:tcPr/>
                </a:tc>
                <a:tc>
                  <a:txBody>
                    <a:bodyPr/>
                    <a:lstStyle/>
                    <a:p>
                      <a:pPr algn="ctr"/>
                      <a:r>
                        <a:rPr lang="en-US" dirty="0"/>
                        <a:t>5/21 = 0.238</a:t>
                      </a:r>
                    </a:p>
                  </a:txBody>
                  <a:tcPr/>
                </a:tc>
                <a:tc>
                  <a:txBody>
                    <a:bodyPr/>
                    <a:lstStyle/>
                    <a:p>
                      <a:pPr algn="ctr"/>
                      <a:endParaRPr lang="en-US" dirty="0"/>
                    </a:p>
                  </a:txBody>
                  <a:tcPr/>
                </a:tc>
                <a:extLst>
                  <a:ext uri="{0D108BD9-81ED-4DB2-BD59-A6C34878D82A}">
                    <a16:rowId xmlns:a16="http://schemas.microsoft.com/office/drawing/2014/main" val="1145296266"/>
                  </a:ext>
                </a:extLst>
              </a:tr>
              <a:tr h="370840">
                <a:tc>
                  <a:txBody>
                    <a:bodyPr/>
                    <a:lstStyle/>
                    <a:p>
                      <a:r>
                        <a:rPr lang="en-US" dirty="0"/>
                        <a:t>Females</a:t>
                      </a:r>
                    </a:p>
                  </a:txBody>
                  <a:tcPr/>
                </a:tc>
                <a:tc>
                  <a:txBody>
                    <a:bodyPr/>
                    <a:lstStyle/>
                    <a:p>
                      <a:pPr algn="ctr"/>
                      <a:r>
                        <a:rPr lang="en-US" dirty="0"/>
                        <a:t>48</a:t>
                      </a:r>
                    </a:p>
                  </a:txBody>
                  <a:tcPr/>
                </a:tc>
                <a:tc>
                  <a:txBody>
                    <a:bodyPr/>
                    <a:lstStyle/>
                    <a:p>
                      <a:pPr algn="ctr"/>
                      <a:r>
                        <a:rPr lang="en-US" dirty="0"/>
                        <a:t>14</a:t>
                      </a:r>
                    </a:p>
                  </a:txBody>
                  <a:tcPr/>
                </a:tc>
                <a:tc>
                  <a:txBody>
                    <a:bodyPr/>
                    <a:lstStyle/>
                    <a:p>
                      <a:pPr algn="ctr"/>
                      <a:r>
                        <a:rPr lang="en-US" dirty="0"/>
                        <a:t>14/48=0.292</a:t>
                      </a:r>
                    </a:p>
                  </a:txBody>
                  <a:tcPr/>
                </a:tc>
                <a:tc>
                  <a:txBody>
                    <a:bodyPr/>
                    <a:lstStyle/>
                    <a:p>
                      <a:pPr algn="ctr"/>
                      <a:endParaRPr lang="en-US" dirty="0"/>
                    </a:p>
                  </a:txBody>
                  <a:tcPr/>
                </a:tc>
                <a:extLst>
                  <a:ext uri="{0D108BD9-81ED-4DB2-BD59-A6C34878D82A}">
                    <a16:rowId xmlns:a16="http://schemas.microsoft.com/office/drawing/2014/main" val="1794798692"/>
                  </a:ext>
                </a:extLst>
              </a:tr>
            </a:tbl>
          </a:graphicData>
        </a:graphic>
      </p:graphicFrame>
      <p:sp>
        <p:nvSpPr>
          <p:cNvPr id="6" name="Oval 5">
            <a:extLst>
              <a:ext uri="{FF2B5EF4-FFF2-40B4-BE49-F238E27FC236}">
                <a16:creationId xmlns:a16="http://schemas.microsoft.com/office/drawing/2014/main" id="{49D75B31-359F-43D7-98EB-515B8E6500B2}"/>
              </a:ext>
            </a:extLst>
          </p:cNvPr>
          <p:cNvSpPr/>
          <p:nvPr/>
        </p:nvSpPr>
        <p:spPr>
          <a:xfrm>
            <a:off x="5176837" y="2356190"/>
            <a:ext cx="561975" cy="523875"/>
          </a:xfrm>
          <a:prstGeom prst="ellipse">
            <a:avLst/>
          </a:prstGeom>
          <a:ln>
            <a:solidFill>
              <a:schemeClr val="bg2">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 name="TextBox 6">
            <a:extLst>
              <a:ext uri="{FF2B5EF4-FFF2-40B4-BE49-F238E27FC236}">
                <a16:creationId xmlns:a16="http://schemas.microsoft.com/office/drawing/2014/main" id="{DE085FD2-F321-4658-94CD-828D44AAAAD5}"/>
              </a:ext>
            </a:extLst>
          </p:cNvPr>
          <p:cNvSpPr txBox="1"/>
          <p:nvPr/>
        </p:nvSpPr>
        <p:spPr>
          <a:xfrm>
            <a:off x="5253803" y="2330145"/>
            <a:ext cx="465192" cy="523220"/>
          </a:xfrm>
          <a:prstGeom prst="rect">
            <a:avLst/>
          </a:prstGeom>
          <a:noFill/>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rPr>
              <a:t>1. </a:t>
            </a:r>
          </a:p>
        </p:txBody>
      </p:sp>
      <p:sp>
        <p:nvSpPr>
          <p:cNvPr id="8" name="Oval 7">
            <a:extLst>
              <a:ext uri="{FF2B5EF4-FFF2-40B4-BE49-F238E27FC236}">
                <a16:creationId xmlns:a16="http://schemas.microsoft.com/office/drawing/2014/main" id="{A4DF987A-D27D-429F-A4E5-2D29DFEE8C9B}"/>
              </a:ext>
            </a:extLst>
          </p:cNvPr>
          <p:cNvSpPr/>
          <p:nvPr/>
        </p:nvSpPr>
        <p:spPr>
          <a:xfrm>
            <a:off x="698500" y="4724402"/>
            <a:ext cx="561975" cy="523875"/>
          </a:xfrm>
          <a:prstGeom prst="ellipse">
            <a:avLst/>
          </a:prstGeom>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46A91C60-85C0-49F4-9031-4BA8507F5A4E}"/>
              </a:ext>
            </a:extLst>
          </p:cNvPr>
          <p:cNvSpPr txBox="1"/>
          <p:nvPr/>
        </p:nvSpPr>
        <p:spPr>
          <a:xfrm>
            <a:off x="727075" y="4698357"/>
            <a:ext cx="542158" cy="523220"/>
          </a:xfrm>
          <a:prstGeom prst="rect">
            <a:avLst/>
          </a:prstGeom>
          <a:noFill/>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rPr>
              <a:t>2. </a:t>
            </a:r>
          </a:p>
        </p:txBody>
      </p:sp>
      <p:sp>
        <p:nvSpPr>
          <p:cNvPr id="10" name="TextBox 9">
            <a:extLst>
              <a:ext uri="{FF2B5EF4-FFF2-40B4-BE49-F238E27FC236}">
                <a16:creationId xmlns:a16="http://schemas.microsoft.com/office/drawing/2014/main" id="{99E00985-5273-4F86-9586-60156AEB09E0}"/>
              </a:ext>
            </a:extLst>
          </p:cNvPr>
          <p:cNvSpPr txBox="1"/>
          <p:nvPr/>
        </p:nvSpPr>
        <p:spPr>
          <a:xfrm>
            <a:off x="1343025" y="4801673"/>
            <a:ext cx="5812810" cy="400110"/>
          </a:xfrm>
          <a:prstGeom prst="rect">
            <a:avLst/>
          </a:prstGeom>
          <a:noFill/>
        </p:spPr>
        <p:txBody>
          <a:bodyPr wrap="none" rtlCol="0">
            <a:spAutoFit/>
          </a:bodyPr>
          <a:lstStyle/>
          <a:p>
            <a:r>
              <a:rPr lang="en-US" sz="2000" dirty="0"/>
              <a:t>Which group has the highest selection rate? </a:t>
            </a:r>
            <a:r>
              <a:rPr lang="en-US" sz="2000" b="1" dirty="0"/>
              <a:t>Females</a:t>
            </a:r>
            <a:r>
              <a:rPr lang="en-US" sz="2000" dirty="0"/>
              <a:t> </a:t>
            </a:r>
          </a:p>
        </p:txBody>
      </p:sp>
      <p:sp>
        <p:nvSpPr>
          <p:cNvPr id="12" name="Rectangle 11">
            <a:extLst>
              <a:ext uri="{FF2B5EF4-FFF2-40B4-BE49-F238E27FC236}">
                <a16:creationId xmlns:a16="http://schemas.microsoft.com/office/drawing/2014/main" id="{FEBA80BF-8CA6-4E9F-A4DA-54B86AC5B706}"/>
              </a:ext>
            </a:extLst>
          </p:cNvPr>
          <p:cNvSpPr/>
          <p:nvPr/>
        </p:nvSpPr>
        <p:spPr>
          <a:xfrm>
            <a:off x="6057900" y="4822568"/>
            <a:ext cx="1419224" cy="7334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2F5F2C3-7766-4E36-9AF3-E6324E3F6547}"/>
              </a:ext>
            </a:extLst>
          </p:cNvPr>
          <p:cNvSpPr/>
          <p:nvPr/>
        </p:nvSpPr>
        <p:spPr>
          <a:xfrm>
            <a:off x="6148387" y="3614738"/>
            <a:ext cx="1438275" cy="7334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6476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EFAC0C9-E8D0-4583-8D6E-EFEC47CFE0FB}"/>
              </a:ext>
            </a:extLst>
          </p:cNvPr>
          <p:cNvSpPr>
            <a:spLocks noGrp="1"/>
          </p:cNvSpPr>
          <p:nvPr>
            <p:ph type="body" sz="quarter" idx="13"/>
          </p:nvPr>
        </p:nvSpPr>
        <p:spPr/>
        <p:txBody>
          <a:bodyPr/>
          <a:lstStyle/>
          <a:p>
            <a:r>
              <a:rPr lang="en-US" sz="3200" b="1" dirty="0">
                <a:solidFill>
                  <a:schemeClr val="bg1"/>
                </a:solidFill>
                <a:effectLst/>
                <a:ea typeface="Calibri" panose="020F0502020204030204" pitchFamily="34" charset="0"/>
                <a:cs typeface="Arial" panose="020B0604020202020204" pitchFamily="34" charset="0"/>
              </a:rPr>
              <a:t>S.SP.1 Develop a selection process.</a:t>
            </a:r>
            <a:endParaRPr lang="en-US" sz="3200" dirty="0">
              <a:solidFill>
                <a:schemeClr val="bg1"/>
              </a:solidFill>
              <a:effectLst/>
              <a:ea typeface="Calibri" panose="020F0502020204030204" pitchFamily="34" charset="0"/>
              <a:cs typeface="Arial" panose="020B0604020202020204" pitchFamily="34" charset="0"/>
            </a:endParaRPr>
          </a:p>
        </p:txBody>
      </p:sp>
      <p:sp>
        <p:nvSpPr>
          <p:cNvPr id="4" name="Content Placeholder 1">
            <a:extLst>
              <a:ext uri="{FF2B5EF4-FFF2-40B4-BE49-F238E27FC236}">
                <a16:creationId xmlns:a16="http://schemas.microsoft.com/office/drawing/2014/main" id="{D1222622-BB90-4EBC-B2DF-BA98565FCB1F}"/>
              </a:ext>
            </a:extLst>
          </p:cNvPr>
          <p:cNvSpPr>
            <a:spLocks noGrp="1"/>
          </p:cNvSpPr>
          <p:nvPr>
            <p:ph idx="1"/>
          </p:nvPr>
        </p:nvSpPr>
        <p:spPr>
          <a:xfrm>
            <a:off x="615950" y="1138238"/>
            <a:ext cx="10567988" cy="4914900"/>
          </a:xfrm>
        </p:spPr>
        <p:txBody>
          <a:bodyPr>
            <a:normAutofit/>
          </a:bodyPr>
          <a:lstStyle/>
          <a:p>
            <a:pPr marL="0" indent="0">
              <a:buNone/>
            </a:pPr>
            <a:r>
              <a:rPr lang="en-US" sz="2800" b="1" dirty="0"/>
              <a:t>Adverse Impact Practice Question</a:t>
            </a:r>
          </a:p>
          <a:p>
            <a:pPr marL="0" indent="0">
              <a:buNone/>
            </a:pPr>
            <a:r>
              <a:rPr lang="en-US" sz="2400" dirty="0"/>
              <a:t>Is there evidence of adverse impact in the following hiring process?</a:t>
            </a:r>
            <a:endParaRPr lang="en-US" dirty="0"/>
          </a:p>
        </p:txBody>
      </p:sp>
      <p:graphicFrame>
        <p:nvGraphicFramePr>
          <p:cNvPr id="5" name="Table 5">
            <a:extLst>
              <a:ext uri="{FF2B5EF4-FFF2-40B4-BE49-F238E27FC236}">
                <a16:creationId xmlns:a16="http://schemas.microsoft.com/office/drawing/2014/main" id="{7EF06A6D-D7EF-405B-AA7A-58EC82F924E1}"/>
              </a:ext>
            </a:extLst>
          </p:cNvPr>
          <p:cNvGraphicFramePr>
            <a:graphicFrameLocks noGrp="1"/>
          </p:cNvGraphicFramePr>
          <p:nvPr>
            <p:extLst>
              <p:ext uri="{D42A27DB-BD31-4B8C-83A1-F6EECF244321}">
                <p14:modId xmlns:p14="http://schemas.microsoft.com/office/powerpoint/2010/main" val="2167872913"/>
              </p:ext>
            </p:extLst>
          </p:nvPr>
        </p:nvGraphicFramePr>
        <p:xfrm>
          <a:off x="615950" y="2983230"/>
          <a:ext cx="7444301" cy="1381760"/>
        </p:xfrm>
        <a:graphic>
          <a:graphicData uri="http://schemas.openxmlformats.org/drawingml/2006/table">
            <a:tbl>
              <a:tblPr firstRow="1" bandRow="1">
                <a:tableStyleId>{7DF18680-E054-41AD-8BC1-D1AEF772440D}</a:tableStyleId>
              </a:tblPr>
              <a:tblGrid>
                <a:gridCol w="1255547">
                  <a:extLst>
                    <a:ext uri="{9D8B030D-6E8A-4147-A177-3AD203B41FA5}">
                      <a16:colId xmlns:a16="http://schemas.microsoft.com/office/drawing/2014/main" val="948035574"/>
                    </a:ext>
                  </a:extLst>
                </a:gridCol>
                <a:gridCol w="1422838">
                  <a:extLst>
                    <a:ext uri="{9D8B030D-6E8A-4147-A177-3AD203B41FA5}">
                      <a16:colId xmlns:a16="http://schemas.microsoft.com/office/drawing/2014/main" val="751048526"/>
                    </a:ext>
                  </a:extLst>
                </a:gridCol>
                <a:gridCol w="1422838">
                  <a:extLst>
                    <a:ext uri="{9D8B030D-6E8A-4147-A177-3AD203B41FA5}">
                      <a16:colId xmlns:a16="http://schemas.microsoft.com/office/drawing/2014/main" val="1417399110"/>
                    </a:ext>
                  </a:extLst>
                </a:gridCol>
                <a:gridCol w="1422838">
                  <a:extLst>
                    <a:ext uri="{9D8B030D-6E8A-4147-A177-3AD203B41FA5}">
                      <a16:colId xmlns:a16="http://schemas.microsoft.com/office/drawing/2014/main" val="1876137475"/>
                    </a:ext>
                  </a:extLst>
                </a:gridCol>
                <a:gridCol w="1920240">
                  <a:extLst>
                    <a:ext uri="{9D8B030D-6E8A-4147-A177-3AD203B41FA5}">
                      <a16:colId xmlns:a16="http://schemas.microsoft.com/office/drawing/2014/main" val="2282067426"/>
                    </a:ext>
                  </a:extLst>
                </a:gridCol>
              </a:tblGrid>
              <a:tr h="370840">
                <a:tc>
                  <a:txBody>
                    <a:bodyPr/>
                    <a:lstStyle/>
                    <a:p>
                      <a:br>
                        <a:rPr lang="en-US" dirty="0"/>
                      </a:br>
                      <a:r>
                        <a:rPr lang="en-US" dirty="0"/>
                        <a:t>Group</a:t>
                      </a:r>
                    </a:p>
                  </a:txBody>
                  <a:tcPr/>
                </a:tc>
                <a:tc>
                  <a:txBody>
                    <a:bodyPr/>
                    <a:lstStyle/>
                    <a:p>
                      <a:pPr algn="ctr"/>
                      <a:r>
                        <a:rPr lang="en-US" dirty="0"/>
                        <a:t># Candidates</a:t>
                      </a:r>
                    </a:p>
                  </a:txBody>
                  <a:tcPr/>
                </a:tc>
                <a:tc>
                  <a:txBody>
                    <a:bodyPr/>
                    <a:lstStyle/>
                    <a:p>
                      <a:pPr algn="ctr"/>
                      <a:r>
                        <a:rPr lang="en-US" dirty="0"/>
                        <a:t># </a:t>
                      </a:r>
                      <a:br>
                        <a:rPr lang="en-US" dirty="0"/>
                      </a:br>
                      <a:r>
                        <a:rPr lang="en-US" dirty="0"/>
                        <a:t>Hired</a:t>
                      </a:r>
                    </a:p>
                  </a:txBody>
                  <a:tcPr/>
                </a:tc>
                <a:tc>
                  <a:txBody>
                    <a:bodyPr/>
                    <a:lstStyle/>
                    <a:p>
                      <a:pPr algn="ctr"/>
                      <a:r>
                        <a:rPr lang="en-US" dirty="0"/>
                        <a:t>Selection Rate</a:t>
                      </a:r>
                    </a:p>
                  </a:txBody>
                  <a:tcPr/>
                </a:tc>
                <a:tc>
                  <a:txBody>
                    <a:bodyPr/>
                    <a:lstStyle/>
                    <a:p>
                      <a:pPr algn="ctr"/>
                      <a:r>
                        <a:rPr lang="en-US" dirty="0"/>
                        <a:t>Impact </a:t>
                      </a:r>
                      <a:br>
                        <a:rPr lang="en-US" dirty="0"/>
                      </a:br>
                      <a:r>
                        <a:rPr lang="en-US" dirty="0"/>
                        <a:t>Ratio</a:t>
                      </a:r>
                    </a:p>
                  </a:txBody>
                  <a:tcPr/>
                </a:tc>
                <a:extLst>
                  <a:ext uri="{0D108BD9-81ED-4DB2-BD59-A6C34878D82A}">
                    <a16:rowId xmlns:a16="http://schemas.microsoft.com/office/drawing/2014/main" val="451898055"/>
                  </a:ext>
                </a:extLst>
              </a:tr>
              <a:tr h="370840">
                <a:tc>
                  <a:txBody>
                    <a:bodyPr/>
                    <a:lstStyle/>
                    <a:p>
                      <a:r>
                        <a:rPr lang="en-US" dirty="0"/>
                        <a:t>Males</a:t>
                      </a:r>
                    </a:p>
                  </a:txBody>
                  <a:tcPr/>
                </a:tc>
                <a:tc>
                  <a:txBody>
                    <a:bodyPr/>
                    <a:lstStyle/>
                    <a:p>
                      <a:pPr algn="ctr"/>
                      <a:r>
                        <a:rPr lang="en-US" dirty="0"/>
                        <a:t>21</a:t>
                      </a:r>
                    </a:p>
                  </a:txBody>
                  <a:tcPr/>
                </a:tc>
                <a:tc>
                  <a:txBody>
                    <a:bodyPr/>
                    <a:lstStyle/>
                    <a:p>
                      <a:pPr algn="ctr"/>
                      <a:r>
                        <a:rPr lang="en-US" dirty="0"/>
                        <a:t>5</a:t>
                      </a:r>
                    </a:p>
                  </a:txBody>
                  <a:tcPr/>
                </a:tc>
                <a:tc>
                  <a:txBody>
                    <a:bodyPr/>
                    <a:lstStyle/>
                    <a:p>
                      <a:pPr algn="ctr"/>
                      <a:r>
                        <a:rPr lang="en-US" dirty="0"/>
                        <a:t>5/21 = 0.238</a:t>
                      </a:r>
                    </a:p>
                  </a:txBody>
                  <a:tcPr/>
                </a:tc>
                <a:tc>
                  <a:txBody>
                    <a:bodyPr/>
                    <a:lstStyle/>
                    <a:p>
                      <a:pPr algn="ctr"/>
                      <a:endParaRPr lang="en-US" dirty="0"/>
                    </a:p>
                  </a:txBody>
                  <a:tcPr/>
                </a:tc>
                <a:extLst>
                  <a:ext uri="{0D108BD9-81ED-4DB2-BD59-A6C34878D82A}">
                    <a16:rowId xmlns:a16="http://schemas.microsoft.com/office/drawing/2014/main" val="1145296266"/>
                  </a:ext>
                </a:extLst>
              </a:tr>
              <a:tr h="370840">
                <a:tc>
                  <a:txBody>
                    <a:bodyPr/>
                    <a:lstStyle/>
                    <a:p>
                      <a:r>
                        <a:rPr lang="en-US" dirty="0"/>
                        <a:t>Females</a:t>
                      </a:r>
                    </a:p>
                  </a:txBody>
                  <a:tcPr/>
                </a:tc>
                <a:tc>
                  <a:txBody>
                    <a:bodyPr/>
                    <a:lstStyle/>
                    <a:p>
                      <a:pPr algn="ctr"/>
                      <a:r>
                        <a:rPr lang="en-US" dirty="0"/>
                        <a:t>48</a:t>
                      </a:r>
                    </a:p>
                  </a:txBody>
                  <a:tcPr/>
                </a:tc>
                <a:tc>
                  <a:txBody>
                    <a:bodyPr/>
                    <a:lstStyle/>
                    <a:p>
                      <a:pPr algn="ctr"/>
                      <a:r>
                        <a:rPr lang="en-US" dirty="0"/>
                        <a:t>14</a:t>
                      </a:r>
                    </a:p>
                  </a:txBody>
                  <a:tcPr/>
                </a:tc>
                <a:tc>
                  <a:txBody>
                    <a:bodyPr/>
                    <a:lstStyle/>
                    <a:p>
                      <a:pPr algn="ctr"/>
                      <a:r>
                        <a:rPr lang="en-US" dirty="0"/>
                        <a:t>14/48=0.292</a:t>
                      </a:r>
                    </a:p>
                  </a:txBody>
                  <a:tcPr/>
                </a:tc>
                <a:tc>
                  <a:txBody>
                    <a:bodyPr/>
                    <a:lstStyle/>
                    <a:p>
                      <a:pPr algn="ctr"/>
                      <a:r>
                        <a:rPr lang="en-US" dirty="0"/>
                        <a:t>0.238/0.292=0.815</a:t>
                      </a:r>
                    </a:p>
                  </a:txBody>
                  <a:tcPr/>
                </a:tc>
                <a:extLst>
                  <a:ext uri="{0D108BD9-81ED-4DB2-BD59-A6C34878D82A}">
                    <a16:rowId xmlns:a16="http://schemas.microsoft.com/office/drawing/2014/main" val="1794798692"/>
                  </a:ext>
                </a:extLst>
              </a:tr>
            </a:tbl>
          </a:graphicData>
        </a:graphic>
      </p:graphicFrame>
      <p:sp>
        <p:nvSpPr>
          <p:cNvPr id="6" name="Oval 5">
            <a:extLst>
              <a:ext uri="{FF2B5EF4-FFF2-40B4-BE49-F238E27FC236}">
                <a16:creationId xmlns:a16="http://schemas.microsoft.com/office/drawing/2014/main" id="{49D75B31-359F-43D7-98EB-515B8E6500B2}"/>
              </a:ext>
            </a:extLst>
          </p:cNvPr>
          <p:cNvSpPr/>
          <p:nvPr/>
        </p:nvSpPr>
        <p:spPr>
          <a:xfrm>
            <a:off x="5176837" y="2356190"/>
            <a:ext cx="561975" cy="523875"/>
          </a:xfrm>
          <a:prstGeom prst="ellipse">
            <a:avLst/>
          </a:prstGeom>
          <a:ln>
            <a:solidFill>
              <a:schemeClr val="bg2">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 name="TextBox 6">
            <a:extLst>
              <a:ext uri="{FF2B5EF4-FFF2-40B4-BE49-F238E27FC236}">
                <a16:creationId xmlns:a16="http://schemas.microsoft.com/office/drawing/2014/main" id="{DE085FD2-F321-4658-94CD-828D44AAAAD5}"/>
              </a:ext>
            </a:extLst>
          </p:cNvPr>
          <p:cNvSpPr txBox="1"/>
          <p:nvPr/>
        </p:nvSpPr>
        <p:spPr>
          <a:xfrm>
            <a:off x="5253803" y="2330145"/>
            <a:ext cx="465192" cy="523220"/>
          </a:xfrm>
          <a:prstGeom prst="rect">
            <a:avLst/>
          </a:prstGeom>
          <a:noFill/>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rPr>
              <a:t>1. </a:t>
            </a:r>
          </a:p>
        </p:txBody>
      </p:sp>
      <p:sp>
        <p:nvSpPr>
          <p:cNvPr id="8" name="Oval 7">
            <a:extLst>
              <a:ext uri="{FF2B5EF4-FFF2-40B4-BE49-F238E27FC236}">
                <a16:creationId xmlns:a16="http://schemas.microsoft.com/office/drawing/2014/main" id="{A4DF987A-D27D-429F-A4E5-2D29DFEE8C9B}"/>
              </a:ext>
            </a:extLst>
          </p:cNvPr>
          <p:cNvSpPr/>
          <p:nvPr/>
        </p:nvSpPr>
        <p:spPr>
          <a:xfrm>
            <a:off x="698500" y="4724402"/>
            <a:ext cx="561975" cy="523875"/>
          </a:xfrm>
          <a:prstGeom prst="ellipse">
            <a:avLst/>
          </a:prstGeom>
          <a:ln>
            <a:solidFill>
              <a:schemeClr val="bg2">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chemeClr val="dk1"/>
              </a:solidFill>
            </a:endParaRPr>
          </a:p>
        </p:txBody>
      </p:sp>
      <p:sp>
        <p:nvSpPr>
          <p:cNvPr id="9" name="TextBox 8">
            <a:extLst>
              <a:ext uri="{FF2B5EF4-FFF2-40B4-BE49-F238E27FC236}">
                <a16:creationId xmlns:a16="http://schemas.microsoft.com/office/drawing/2014/main" id="{46A91C60-85C0-49F4-9031-4BA8507F5A4E}"/>
              </a:ext>
            </a:extLst>
          </p:cNvPr>
          <p:cNvSpPr txBox="1"/>
          <p:nvPr/>
        </p:nvSpPr>
        <p:spPr>
          <a:xfrm>
            <a:off x="727075" y="4698357"/>
            <a:ext cx="542158" cy="523220"/>
          </a:xfrm>
          <a:prstGeom prst="rect">
            <a:avLst/>
          </a:prstGeom>
          <a:noFill/>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rPr>
              <a:t>2. </a:t>
            </a:r>
          </a:p>
        </p:txBody>
      </p:sp>
      <p:sp>
        <p:nvSpPr>
          <p:cNvPr id="13" name="Rectangle 12">
            <a:extLst>
              <a:ext uri="{FF2B5EF4-FFF2-40B4-BE49-F238E27FC236}">
                <a16:creationId xmlns:a16="http://schemas.microsoft.com/office/drawing/2014/main" id="{52F5F2C3-7766-4E36-9AF3-E6324E3F6547}"/>
              </a:ext>
            </a:extLst>
          </p:cNvPr>
          <p:cNvSpPr/>
          <p:nvPr/>
        </p:nvSpPr>
        <p:spPr>
          <a:xfrm>
            <a:off x="8843962" y="3757613"/>
            <a:ext cx="1438275" cy="7334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867CE1B2-1A0D-4A50-B66A-8073121A7F1C}"/>
              </a:ext>
            </a:extLst>
          </p:cNvPr>
          <p:cNvSpPr/>
          <p:nvPr/>
        </p:nvSpPr>
        <p:spPr>
          <a:xfrm>
            <a:off x="6850127" y="2350180"/>
            <a:ext cx="561975" cy="523875"/>
          </a:xfrm>
          <a:prstGeom prst="ellipse">
            <a:avLst/>
          </a:prstGeom>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7FBB3757-3F2C-442F-B829-AC9E09A74EC1}"/>
              </a:ext>
            </a:extLst>
          </p:cNvPr>
          <p:cNvSpPr txBox="1"/>
          <p:nvPr/>
        </p:nvSpPr>
        <p:spPr>
          <a:xfrm>
            <a:off x="6927093" y="2314610"/>
            <a:ext cx="465192" cy="523220"/>
          </a:xfrm>
          <a:prstGeom prst="rect">
            <a:avLst/>
          </a:prstGeom>
          <a:noFill/>
        </p:spPr>
        <p:txBody>
          <a:bodyPr wrap="square" rtlCol="0">
            <a:spAutoFit/>
          </a:bodyPr>
          <a:lstStyle/>
          <a:p>
            <a:pPr algn="ctr"/>
            <a:r>
              <a:rPr lang="en-US" sz="2600" b="1" dirty="0">
                <a:solidFill>
                  <a:schemeClr val="bg1"/>
                </a:solidFill>
                <a:effectLst>
                  <a:outerShdw blurRad="38100" dist="38100" dir="2700000" algn="tl">
                    <a:srgbClr val="000000">
                      <a:alpha val="43137"/>
                    </a:srgbClr>
                  </a:outerShdw>
                </a:effectLst>
              </a:rPr>
              <a:t>3</a:t>
            </a:r>
            <a:r>
              <a:rPr lang="en-US" sz="2800" b="1" dirty="0">
                <a:solidFill>
                  <a:schemeClr val="bg1"/>
                </a:solidFill>
                <a:effectLst>
                  <a:outerShdw blurRad="38100" dist="38100" dir="2700000" algn="tl">
                    <a:srgbClr val="000000">
                      <a:alpha val="43137"/>
                    </a:srgbClr>
                  </a:outerShdw>
                </a:effectLst>
              </a:rPr>
              <a:t>. </a:t>
            </a:r>
          </a:p>
        </p:txBody>
      </p:sp>
      <p:sp>
        <p:nvSpPr>
          <p:cNvPr id="16" name="Rectangle 15">
            <a:extLst>
              <a:ext uri="{FF2B5EF4-FFF2-40B4-BE49-F238E27FC236}">
                <a16:creationId xmlns:a16="http://schemas.microsoft.com/office/drawing/2014/main" id="{6BCA60C2-1DDA-4907-A306-78331CF25CB9}"/>
              </a:ext>
            </a:extLst>
          </p:cNvPr>
          <p:cNvSpPr/>
          <p:nvPr/>
        </p:nvSpPr>
        <p:spPr>
          <a:xfrm>
            <a:off x="6148387" y="3614738"/>
            <a:ext cx="1911864" cy="7334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0481680-EE8B-42E4-9FB4-D23EADEF35B1}"/>
              </a:ext>
            </a:extLst>
          </p:cNvPr>
          <p:cNvSpPr txBox="1"/>
          <p:nvPr/>
        </p:nvSpPr>
        <p:spPr>
          <a:xfrm>
            <a:off x="1343025" y="4801673"/>
            <a:ext cx="5253361" cy="369332"/>
          </a:xfrm>
          <a:prstGeom prst="rect">
            <a:avLst/>
          </a:prstGeom>
          <a:noFill/>
        </p:spPr>
        <p:txBody>
          <a:bodyPr wrap="none" rtlCol="0">
            <a:spAutoFit/>
          </a:bodyPr>
          <a:lstStyle/>
          <a:p>
            <a:r>
              <a:rPr lang="en-US" dirty="0"/>
              <a:t>Which group has the highest selection rate? </a:t>
            </a:r>
            <a:r>
              <a:rPr lang="en-US" b="1" dirty="0"/>
              <a:t>Females</a:t>
            </a:r>
            <a:r>
              <a:rPr lang="en-US" dirty="0"/>
              <a:t> </a:t>
            </a:r>
          </a:p>
        </p:txBody>
      </p:sp>
    </p:spTree>
    <p:extLst>
      <p:ext uri="{BB962C8B-B14F-4D97-AF65-F5344CB8AC3E}">
        <p14:creationId xmlns:p14="http://schemas.microsoft.com/office/powerpoint/2010/main" val="19599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E5338CE-F3BF-4427-B611-CF07C04D37D7}"/>
              </a:ext>
            </a:extLst>
          </p:cNvPr>
          <p:cNvSpPr>
            <a:spLocks noGrp="1"/>
          </p:cNvSpPr>
          <p:nvPr>
            <p:ph type="body" sz="quarter" idx="13"/>
          </p:nvPr>
        </p:nvSpPr>
        <p:spPr/>
        <p:txBody>
          <a:bodyPr/>
          <a:lstStyle/>
          <a:p>
            <a:r>
              <a:rPr lang="en-US" sz="3200" b="1" dirty="0">
                <a:solidFill>
                  <a:schemeClr val="bg1"/>
                </a:solidFill>
                <a:effectLst/>
                <a:ea typeface="Calibri" panose="020F0502020204030204" pitchFamily="34" charset="0"/>
                <a:cs typeface="Arial" panose="020B0604020202020204" pitchFamily="34" charset="0"/>
              </a:rPr>
              <a:t>S.SP.1 Develop a selection process.</a:t>
            </a:r>
            <a:endParaRPr lang="en-US" sz="3200" dirty="0">
              <a:solidFill>
                <a:schemeClr val="bg1"/>
              </a:solidFill>
              <a:effectLst/>
              <a:ea typeface="Calibri" panose="020F0502020204030204" pitchFamily="34" charset="0"/>
              <a:cs typeface="Arial" panose="020B0604020202020204" pitchFamily="34" charset="0"/>
            </a:endParaRPr>
          </a:p>
        </p:txBody>
      </p:sp>
      <p:sp>
        <p:nvSpPr>
          <p:cNvPr id="4" name="Content Placeholder 1">
            <a:extLst>
              <a:ext uri="{FF2B5EF4-FFF2-40B4-BE49-F238E27FC236}">
                <a16:creationId xmlns:a16="http://schemas.microsoft.com/office/drawing/2014/main" id="{C1CA43CB-75C8-429E-8F79-6EC1911F0FFE}"/>
              </a:ext>
            </a:extLst>
          </p:cNvPr>
          <p:cNvSpPr txBox="1">
            <a:spLocks/>
          </p:cNvSpPr>
          <p:nvPr/>
        </p:nvSpPr>
        <p:spPr>
          <a:xfrm>
            <a:off x="615950" y="1138238"/>
            <a:ext cx="10567988" cy="4914900"/>
          </a:xfrm>
          <a:prstGeom prst="rect">
            <a:avLst/>
          </a:prstGeom>
        </p:spPr>
        <p:txBody>
          <a:bodyPr vert="horz" lIns="91440" tIns="45720" rIns="91440" bIns="45720" rtlCol="0" anchor="t">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n-US" sz="2800" b="1" dirty="0"/>
              <a:t>Adverse Impact Practice Question</a:t>
            </a:r>
          </a:p>
          <a:p>
            <a:pPr marL="0" indent="0">
              <a:buFont typeface="Wingdings 2" pitchFamily="18" charset="2"/>
              <a:buNone/>
            </a:pPr>
            <a:r>
              <a:rPr lang="en-US" sz="2400" dirty="0"/>
              <a:t>Is there evidence of adverse impact in the following hiring process?</a:t>
            </a:r>
            <a:endParaRPr lang="en-US" dirty="0"/>
          </a:p>
        </p:txBody>
      </p:sp>
      <p:graphicFrame>
        <p:nvGraphicFramePr>
          <p:cNvPr id="5" name="Table 5">
            <a:extLst>
              <a:ext uri="{FF2B5EF4-FFF2-40B4-BE49-F238E27FC236}">
                <a16:creationId xmlns:a16="http://schemas.microsoft.com/office/drawing/2014/main" id="{CE19200E-2615-4560-81D3-A14338D240FA}"/>
              </a:ext>
            </a:extLst>
          </p:cNvPr>
          <p:cNvGraphicFramePr>
            <a:graphicFrameLocks noGrp="1"/>
          </p:cNvGraphicFramePr>
          <p:nvPr>
            <p:extLst>
              <p:ext uri="{D42A27DB-BD31-4B8C-83A1-F6EECF244321}">
                <p14:modId xmlns:p14="http://schemas.microsoft.com/office/powerpoint/2010/main" val="1167978063"/>
              </p:ext>
            </p:extLst>
          </p:nvPr>
        </p:nvGraphicFramePr>
        <p:xfrm>
          <a:off x="615950" y="2983230"/>
          <a:ext cx="7444301" cy="1381760"/>
        </p:xfrm>
        <a:graphic>
          <a:graphicData uri="http://schemas.openxmlformats.org/drawingml/2006/table">
            <a:tbl>
              <a:tblPr firstRow="1" bandRow="1">
                <a:tableStyleId>{7DF18680-E054-41AD-8BC1-D1AEF772440D}</a:tableStyleId>
              </a:tblPr>
              <a:tblGrid>
                <a:gridCol w="1255547">
                  <a:extLst>
                    <a:ext uri="{9D8B030D-6E8A-4147-A177-3AD203B41FA5}">
                      <a16:colId xmlns:a16="http://schemas.microsoft.com/office/drawing/2014/main" val="948035574"/>
                    </a:ext>
                  </a:extLst>
                </a:gridCol>
                <a:gridCol w="1422838">
                  <a:extLst>
                    <a:ext uri="{9D8B030D-6E8A-4147-A177-3AD203B41FA5}">
                      <a16:colId xmlns:a16="http://schemas.microsoft.com/office/drawing/2014/main" val="751048526"/>
                    </a:ext>
                  </a:extLst>
                </a:gridCol>
                <a:gridCol w="1422838">
                  <a:extLst>
                    <a:ext uri="{9D8B030D-6E8A-4147-A177-3AD203B41FA5}">
                      <a16:colId xmlns:a16="http://schemas.microsoft.com/office/drawing/2014/main" val="1417399110"/>
                    </a:ext>
                  </a:extLst>
                </a:gridCol>
                <a:gridCol w="1422838">
                  <a:extLst>
                    <a:ext uri="{9D8B030D-6E8A-4147-A177-3AD203B41FA5}">
                      <a16:colId xmlns:a16="http://schemas.microsoft.com/office/drawing/2014/main" val="1876137475"/>
                    </a:ext>
                  </a:extLst>
                </a:gridCol>
                <a:gridCol w="1920240">
                  <a:extLst>
                    <a:ext uri="{9D8B030D-6E8A-4147-A177-3AD203B41FA5}">
                      <a16:colId xmlns:a16="http://schemas.microsoft.com/office/drawing/2014/main" val="2282067426"/>
                    </a:ext>
                  </a:extLst>
                </a:gridCol>
              </a:tblGrid>
              <a:tr h="370840">
                <a:tc>
                  <a:txBody>
                    <a:bodyPr/>
                    <a:lstStyle/>
                    <a:p>
                      <a:br>
                        <a:rPr lang="en-US" dirty="0"/>
                      </a:br>
                      <a:r>
                        <a:rPr lang="en-US" dirty="0"/>
                        <a:t>Group</a:t>
                      </a:r>
                    </a:p>
                  </a:txBody>
                  <a:tcPr/>
                </a:tc>
                <a:tc>
                  <a:txBody>
                    <a:bodyPr/>
                    <a:lstStyle/>
                    <a:p>
                      <a:pPr algn="ctr"/>
                      <a:r>
                        <a:rPr lang="en-US" dirty="0"/>
                        <a:t># Candidates</a:t>
                      </a:r>
                    </a:p>
                  </a:txBody>
                  <a:tcPr/>
                </a:tc>
                <a:tc>
                  <a:txBody>
                    <a:bodyPr/>
                    <a:lstStyle/>
                    <a:p>
                      <a:pPr algn="ctr"/>
                      <a:r>
                        <a:rPr lang="en-US" dirty="0"/>
                        <a:t># </a:t>
                      </a:r>
                      <a:br>
                        <a:rPr lang="en-US" dirty="0"/>
                      </a:br>
                      <a:r>
                        <a:rPr lang="en-US" dirty="0"/>
                        <a:t>Hired</a:t>
                      </a:r>
                    </a:p>
                  </a:txBody>
                  <a:tcPr/>
                </a:tc>
                <a:tc>
                  <a:txBody>
                    <a:bodyPr/>
                    <a:lstStyle/>
                    <a:p>
                      <a:pPr algn="ctr"/>
                      <a:r>
                        <a:rPr lang="en-US" dirty="0"/>
                        <a:t>Selection Rate</a:t>
                      </a:r>
                    </a:p>
                  </a:txBody>
                  <a:tcPr/>
                </a:tc>
                <a:tc>
                  <a:txBody>
                    <a:bodyPr/>
                    <a:lstStyle/>
                    <a:p>
                      <a:pPr algn="ctr"/>
                      <a:r>
                        <a:rPr lang="en-US" dirty="0"/>
                        <a:t>Impact </a:t>
                      </a:r>
                      <a:br>
                        <a:rPr lang="en-US" dirty="0"/>
                      </a:br>
                      <a:r>
                        <a:rPr lang="en-US" dirty="0"/>
                        <a:t>Ratio</a:t>
                      </a:r>
                    </a:p>
                  </a:txBody>
                  <a:tcPr/>
                </a:tc>
                <a:extLst>
                  <a:ext uri="{0D108BD9-81ED-4DB2-BD59-A6C34878D82A}">
                    <a16:rowId xmlns:a16="http://schemas.microsoft.com/office/drawing/2014/main" val="451898055"/>
                  </a:ext>
                </a:extLst>
              </a:tr>
              <a:tr h="370840">
                <a:tc>
                  <a:txBody>
                    <a:bodyPr/>
                    <a:lstStyle/>
                    <a:p>
                      <a:r>
                        <a:rPr lang="en-US" dirty="0"/>
                        <a:t>Males</a:t>
                      </a:r>
                    </a:p>
                  </a:txBody>
                  <a:tcPr/>
                </a:tc>
                <a:tc>
                  <a:txBody>
                    <a:bodyPr/>
                    <a:lstStyle/>
                    <a:p>
                      <a:pPr algn="ctr"/>
                      <a:r>
                        <a:rPr lang="en-US" dirty="0"/>
                        <a:t>21</a:t>
                      </a:r>
                    </a:p>
                  </a:txBody>
                  <a:tcPr/>
                </a:tc>
                <a:tc>
                  <a:txBody>
                    <a:bodyPr/>
                    <a:lstStyle/>
                    <a:p>
                      <a:pPr algn="ctr"/>
                      <a:r>
                        <a:rPr lang="en-US" dirty="0"/>
                        <a:t>5</a:t>
                      </a:r>
                    </a:p>
                  </a:txBody>
                  <a:tcPr/>
                </a:tc>
                <a:tc>
                  <a:txBody>
                    <a:bodyPr/>
                    <a:lstStyle/>
                    <a:p>
                      <a:pPr algn="ctr"/>
                      <a:r>
                        <a:rPr lang="en-US" dirty="0"/>
                        <a:t>5/21 = 0.238</a:t>
                      </a:r>
                    </a:p>
                  </a:txBody>
                  <a:tcPr/>
                </a:tc>
                <a:tc>
                  <a:txBody>
                    <a:bodyPr/>
                    <a:lstStyle/>
                    <a:p>
                      <a:pPr algn="ctr"/>
                      <a:endParaRPr lang="en-US" dirty="0"/>
                    </a:p>
                  </a:txBody>
                  <a:tcPr/>
                </a:tc>
                <a:extLst>
                  <a:ext uri="{0D108BD9-81ED-4DB2-BD59-A6C34878D82A}">
                    <a16:rowId xmlns:a16="http://schemas.microsoft.com/office/drawing/2014/main" val="1145296266"/>
                  </a:ext>
                </a:extLst>
              </a:tr>
              <a:tr h="370840">
                <a:tc>
                  <a:txBody>
                    <a:bodyPr/>
                    <a:lstStyle/>
                    <a:p>
                      <a:r>
                        <a:rPr lang="en-US" dirty="0"/>
                        <a:t>Females</a:t>
                      </a:r>
                    </a:p>
                  </a:txBody>
                  <a:tcPr/>
                </a:tc>
                <a:tc>
                  <a:txBody>
                    <a:bodyPr/>
                    <a:lstStyle/>
                    <a:p>
                      <a:pPr algn="ctr"/>
                      <a:r>
                        <a:rPr lang="en-US" dirty="0"/>
                        <a:t>48</a:t>
                      </a:r>
                    </a:p>
                  </a:txBody>
                  <a:tcPr/>
                </a:tc>
                <a:tc>
                  <a:txBody>
                    <a:bodyPr/>
                    <a:lstStyle/>
                    <a:p>
                      <a:pPr algn="ctr"/>
                      <a:r>
                        <a:rPr lang="en-US" dirty="0"/>
                        <a:t>14</a:t>
                      </a:r>
                    </a:p>
                  </a:txBody>
                  <a:tcPr/>
                </a:tc>
                <a:tc>
                  <a:txBody>
                    <a:bodyPr/>
                    <a:lstStyle/>
                    <a:p>
                      <a:pPr algn="ctr"/>
                      <a:r>
                        <a:rPr lang="en-US" dirty="0"/>
                        <a:t>14/48=0.292</a:t>
                      </a:r>
                    </a:p>
                  </a:txBody>
                  <a:tcPr/>
                </a:tc>
                <a:tc>
                  <a:txBody>
                    <a:bodyPr/>
                    <a:lstStyle/>
                    <a:p>
                      <a:pPr algn="ctr"/>
                      <a:r>
                        <a:rPr lang="en-US" dirty="0"/>
                        <a:t>0.238/0.292=0.815</a:t>
                      </a:r>
                    </a:p>
                  </a:txBody>
                  <a:tcPr/>
                </a:tc>
                <a:extLst>
                  <a:ext uri="{0D108BD9-81ED-4DB2-BD59-A6C34878D82A}">
                    <a16:rowId xmlns:a16="http://schemas.microsoft.com/office/drawing/2014/main" val="1794798692"/>
                  </a:ext>
                </a:extLst>
              </a:tr>
            </a:tbl>
          </a:graphicData>
        </a:graphic>
      </p:graphicFrame>
      <p:sp>
        <p:nvSpPr>
          <p:cNvPr id="6" name="Oval 5">
            <a:extLst>
              <a:ext uri="{FF2B5EF4-FFF2-40B4-BE49-F238E27FC236}">
                <a16:creationId xmlns:a16="http://schemas.microsoft.com/office/drawing/2014/main" id="{0B188A11-F212-4AE4-9E5D-75BD1BDCE06D}"/>
              </a:ext>
            </a:extLst>
          </p:cNvPr>
          <p:cNvSpPr/>
          <p:nvPr/>
        </p:nvSpPr>
        <p:spPr>
          <a:xfrm>
            <a:off x="5176837" y="2356190"/>
            <a:ext cx="561975" cy="523875"/>
          </a:xfrm>
          <a:prstGeom prst="ellipse">
            <a:avLst/>
          </a:prstGeom>
          <a:ln>
            <a:solidFill>
              <a:schemeClr val="bg2">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 name="TextBox 6">
            <a:extLst>
              <a:ext uri="{FF2B5EF4-FFF2-40B4-BE49-F238E27FC236}">
                <a16:creationId xmlns:a16="http://schemas.microsoft.com/office/drawing/2014/main" id="{0A3A0A15-F5A2-493A-996B-20BEE1A32E16}"/>
              </a:ext>
            </a:extLst>
          </p:cNvPr>
          <p:cNvSpPr txBox="1"/>
          <p:nvPr/>
        </p:nvSpPr>
        <p:spPr>
          <a:xfrm>
            <a:off x="5253803" y="2330145"/>
            <a:ext cx="465192" cy="523220"/>
          </a:xfrm>
          <a:prstGeom prst="rect">
            <a:avLst/>
          </a:prstGeom>
          <a:noFill/>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rPr>
              <a:t>1. </a:t>
            </a:r>
          </a:p>
        </p:txBody>
      </p:sp>
      <p:sp>
        <p:nvSpPr>
          <p:cNvPr id="8" name="Oval 7">
            <a:extLst>
              <a:ext uri="{FF2B5EF4-FFF2-40B4-BE49-F238E27FC236}">
                <a16:creationId xmlns:a16="http://schemas.microsoft.com/office/drawing/2014/main" id="{00B32FA0-F1D8-4F86-8804-81D4758021C3}"/>
              </a:ext>
            </a:extLst>
          </p:cNvPr>
          <p:cNvSpPr/>
          <p:nvPr/>
        </p:nvSpPr>
        <p:spPr>
          <a:xfrm>
            <a:off x="698500" y="4724402"/>
            <a:ext cx="561975" cy="523875"/>
          </a:xfrm>
          <a:prstGeom prst="ellipse">
            <a:avLst/>
          </a:prstGeom>
          <a:ln>
            <a:solidFill>
              <a:schemeClr val="bg2">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chemeClr val="dk1"/>
              </a:solidFill>
            </a:endParaRPr>
          </a:p>
        </p:txBody>
      </p:sp>
      <p:sp>
        <p:nvSpPr>
          <p:cNvPr id="9" name="TextBox 8">
            <a:extLst>
              <a:ext uri="{FF2B5EF4-FFF2-40B4-BE49-F238E27FC236}">
                <a16:creationId xmlns:a16="http://schemas.microsoft.com/office/drawing/2014/main" id="{5A63FA73-B9B7-45D0-AAE8-05FA98A084AE}"/>
              </a:ext>
            </a:extLst>
          </p:cNvPr>
          <p:cNvSpPr txBox="1"/>
          <p:nvPr/>
        </p:nvSpPr>
        <p:spPr>
          <a:xfrm>
            <a:off x="727075" y="4698357"/>
            <a:ext cx="542158" cy="523220"/>
          </a:xfrm>
          <a:prstGeom prst="rect">
            <a:avLst/>
          </a:prstGeom>
          <a:noFill/>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rPr>
              <a:t>2. </a:t>
            </a:r>
          </a:p>
        </p:txBody>
      </p:sp>
      <p:sp>
        <p:nvSpPr>
          <p:cNvPr id="12" name="Oval 11">
            <a:extLst>
              <a:ext uri="{FF2B5EF4-FFF2-40B4-BE49-F238E27FC236}">
                <a16:creationId xmlns:a16="http://schemas.microsoft.com/office/drawing/2014/main" id="{4B067B43-6D3A-464C-9CB8-0C0872B415A6}"/>
              </a:ext>
            </a:extLst>
          </p:cNvPr>
          <p:cNvSpPr/>
          <p:nvPr/>
        </p:nvSpPr>
        <p:spPr>
          <a:xfrm>
            <a:off x="6850127" y="2350180"/>
            <a:ext cx="561975" cy="523875"/>
          </a:xfrm>
          <a:prstGeom prst="ellipse">
            <a:avLst/>
          </a:prstGeom>
          <a:ln>
            <a:solidFill>
              <a:schemeClr val="bg2">
                <a:lumMod val="5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chemeClr val="dk1"/>
              </a:solidFill>
            </a:endParaRPr>
          </a:p>
        </p:txBody>
      </p:sp>
      <p:sp>
        <p:nvSpPr>
          <p:cNvPr id="13" name="TextBox 12">
            <a:extLst>
              <a:ext uri="{FF2B5EF4-FFF2-40B4-BE49-F238E27FC236}">
                <a16:creationId xmlns:a16="http://schemas.microsoft.com/office/drawing/2014/main" id="{C10DB5FB-8FD5-4B1F-898E-043C58C627B3}"/>
              </a:ext>
            </a:extLst>
          </p:cNvPr>
          <p:cNvSpPr txBox="1"/>
          <p:nvPr/>
        </p:nvSpPr>
        <p:spPr>
          <a:xfrm>
            <a:off x="6927093" y="2314610"/>
            <a:ext cx="465192" cy="523220"/>
          </a:xfrm>
          <a:prstGeom prst="rect">
            <a:avLst/>
          </a:prstGeom>
          <a:noFill/>
        </p:spPr>
        <p:txBody>
          <a:bodyPr wrap="square" rtlCol="0">
            <a:spAutoFit/>
          </a:bodyPr>
          <a:lstStyle/>
          <a:p>
            <a:pPr algn="ctr"/>
            <a:r>
              <a:rPr lang="en-US" sz="2600" b="1" dirty="0">
                <a:solidFill>
                  <a:schemeClr val="bg1"/>
                </a:solidFill>
                <a:effectLst>
                  <a:outerShdw blurRad="38100" dist="38100" dir="2700000" algn="tl">
                    <a:srgbClr val="000000">
                      <a:alpha val="43137"/>
                    </a:srgbClr>
                  </a:outerShdw>
                </a:effectLst>
              </a:rPr>
              <a:t>3</a:t>
            </a:r>
            <a:r>
              <a:rPr lang="en-US" sz="2800" b="1" dirty="0">
                <a:solidFill>
                  <a:schemeClr val="bg1"/>
                </a:solidFill>
                <a:effectLst>
                  <a:outerShdw blurRad="38100" dist="38100" dir="2700000" algn="tl">
                    <a:srgbClr val="000000">
                      <a:alpha val="43137"/>
                    </a:srgbClr>
                  </a:outerShdw>
                </a:effectLst>
              </a:rPr>
              <a:t>. </a:t>
            </a:r>
          </a:p>
        </p:txBody>
      </p:sp>
      <p:sp>
        <p:nvSpPr>
          <p:cNvPr id="15" name="Oval 14">
            <a:extLst>
              <a:ext uri="{FF2B5EF4-FFF2-40B4-BE49-F238E27FC236}">
                <a16:creationId xmlns:a16="http://schemas.microsoft.com/office/drawing/2014/main" id="{298E2436-78DF-42DB-917E-B71E5F2F9608}"/>
              </a:ext>
            </a:extLst>
          </p:cNvPr>
          <p:cNvSpPr/>
          <p:nvPr/>
        </p:nvSpPr>
        <p:spPr>
          <a:xfrm>
            <a:off x="698500" y="5465472"/>
            <a:ext cx="561975" cy="523875"/>
          </a:xfrm>
          <a:prstGeom prst="ellipse">
            <a:avLst/>
          </a:prstGeom>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9A8919AC-C9CF-417C-BB91-03E3B5581C7E}"/>
              </a:ext>
            </a:extLst>
          </p:cNvPr>
          <p:cNvSpPr txBox="1"/>
          <p:nvPr/>
        </p:nvSpPr>
        <p:spPr>
          <a:xfrm>
            <a:off x="775466" y="5429902"/>
            <a:ext cx="465192" cy="523220"/>
          </a:xfrm>
          <a:prstGeom prst="rect">
            <a:avLst/>
          </a:prstGeom>
          <a:noFill/>
        </p:spPr>
        <p:txBody>
          <a:bodyPr wrap="square" rtlCol="0">
            <a:spAutoFit/>
          </a:bodyPr>
          <a:lstStyle/>
          <a:p>
            <a:pPr algn="ctr"/>
            <a:r>
              <a:rPr lang="en-US" sz="2600" b="1" dirty="0">
                <a:solidFill>
                  <a:schemeClr val="bg1"/>
                </a:solidFill>
                <a:effectLst>
                  <a:outerShdw blurRad="38100" dist="38100" dir="2700000" algn="tl">
                    <a:srgbClr val="000000">
                      <a:alpha val="43137"/>
                    </a:srgbClr>
                  </a:outerShdw>
                </a:effectLst>
              </a:rPr>
              <a:t>4</a:t>
            </a:r>
            <a:r>
              <a:rPr lang="en-US" sz="2800" b="1" dirty="0">
                <a:solidFill>
                  <a:schemeClr val="bg1"/>
                </a:solidFill>
                <a:effectLst>
                  <a:outerShdw blurRad="38100" dist="38100" dir="2700000" algn="tl">
                    <a:srgbClr val="000000">
                      <a:alpha val="43137"/>
                    </a:srgbClr>
                  </a:outerShdw>
                </a:effectLst>
              </a:rPr>
              <a:t>. </a:t>
            </a:r>
          </a:p>
        </p:txBody>
      </p:sp>
      <p:sp>
        <p:nvSpPr>
          <p:cNvPr id="18" name="TextBox 17">
            <a:extLst>
              <a:ext uri="{FF2B5EF4-FFF2-40B4-BE49-F238E27FC236}">
                <a16:creationId xmlns:a16="http://schemas.microsoft.com/office/drawing/2014/main" id="{45712E51-1694-4547-8852-297266CB14FF}"/>
              </a:ext>
            </a:extLst>
          </p:cNvPr>
          <p:cNvSpPr txBox="1"/>
          <p:nvPr/>
        </p:nvSpPr>
        <p:spPr>
          <a:xfrm>
            <a:off x="1343025" y="5583790"/>
            <a:ext cx="5896486" cy="400110"/>
          </a:xfrm>
          <a:prstGeom prst="rect">
            <a:avLst/>
          </a:prstGeom>
          <a:noFill/>
        </p:spPr>
        <p:txBody>
          <a:bodyPr wrap="none" rtlCol="0">
            <a:spAutoFit/>
          </a:bodyPr>
          <a:lstStyle/>
          <a:p>
            <a:r>
              <a:rPr lang="en-US" sz="2000" dirty="0"/>
              <a:t>Is there evidence of adverse impact? </a:t>
            </a:r>
            <a:r>
              <a:rPr lang="en-US" sz="2000" b="1" dirty="0"/>
              <a:t>No. 0.815 &gt; 0.80</a:t>
            </a:r>
            <a:r>
              <a:rPr lang="en-US" sz="2000" dirty="0"/>
              <a:t> </a:t>
            </a:r>
          </a:p>
        </p:txBody>
      </p:sp>
      <p:sp>
        <p:nvSpPr>
          <p:cNvPr id="19" name="Rectangle 18">
            <a:extLst>
              <a:ext uri="{FF2B5EF4-FFF2-40B4-BE49-F238E27FC236}">
                <a16:creationId xmlns:a16="http://schemas.microsoft.com/office/drawing/2014/main" id="{51954275-EE62-4A8A-AA24-B2D4A381C7A9}"/>
              </a:ext>
            </a:extLst>
          </p:cNvPr>
          <p:cNvSpPr/>
          <p:nvPr/>
        </p:nvSpPr>
        <p:spPr>
          <a:xfrm>
            <a:off x="5241168" y="5503243"/>
            <a:ext cx="1998343" cy="7334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B536590-1769-4ACF-BF77-1E52A3DE308D}"/>
              </a:ext>
            </a:extLst>
          </p:cNvPr>
          <p:cNvSpPr txBox="1"/>
          <p:nvPr/>
        </p:nvSpPr>
        <p:spPr>
          <a:xfrm>
            <a:off x="1343025" y="4801673"/>
            <a:ext cx="5812810" cy="400110"/>
          </a:xfrm>
          <a:prstGeom prst="rect">
            <a:avLst/>
          </a:prstGeom>
          <a:noFill/>
        </p:spPr>
        <p:txBody>
          <a:bodyPr wrap="none" rtlCol="0">
            <a:spAutoFit/>
          </a:bodyPr>
          <a:lstStyle/>
          <a:p>
            <a:r>
              <a:rPr lang="en-US" sz="2000" dirty="0"/>
              <a:t>Which group has the highest selection rate? </a:t>
            </a:r>
            <a:r>
              <a:rPr lang="en-US" sz="2000" b="1" dirty="0"/>
              <a:t>Females</a:t>
            </a:r>
            <a:r>
              <a:rPr lang="en-US" sz="2000" dirty="0"/>
              <a:t> </a:t>
            </a:r>
          </a:p>
        </p:txBody>
      </p:sp>
    </p:spTree>
    <p:extLst>
      <p:ext uri="{BB962C8B-B14F-4D97-AF65-F5344CB8AC3E}">
        <p14:creationId xmlns:p14="http://schemas.microsoft.com/office/powerpoint/2010/main" val="222989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9DAFEA13-6952-4DD9-B0F7-59965E49AA45}"/>
              </a:ext>
            </a:extLst>
          </p:cNvPr>
          <p:cNvSpPr txBox="1">
            <a:spLocks/>
          </p:cNvSpPr>
          <p:nvPr/>
        </p:nvSpPr>
        <p:spPr>
          <a:xfrm>
            <a:off x="3869268" y="6356350"/>
            <a:ext cx="5911517"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 2021, American Association of School Personnel Administrators. All Rights Reserved.</a:t>
            </a:r>
          </a:p>
        </p:txBody>
      </p:sp>
      <p:graphicFrame>
        <p:nvGraphicFramePr>
          <p:cNvPr id="2" name="Table 1">
            <a:extLst>
              <a:ext uri="{FF2B5EF4-FFF2-40B4-BE49-F238E27FC236}">
                <a16:creationId xmlns:a16="http://schemas.microsoft.com/office/drawing/2014/main" id="{B7F8C101-BF4F-404C-B807-F04CB371A6EE}"/>
              </a:ext>
            </a:extLst>
          </p:cNvPr>
          <p:cNvGraphicFramePr>
            <a:graphicFrameLocks noGrp="1"/>
          </p:cNvGraphicFramePr>
          <p:nvPr>
            <p:extLst>
              <p:ext uri="{D42A27DB-BD31-4B8C-83A1-F6EECF244321}">
                <p14:modId xmlns:p14="http://schemas.microsoft.com/office/powerpoint/2010/main" val="917636066"/>
              </p:ext>
            </p:extLst>
          </p:nvPr>
        </p:nvGraphicFramePr>
        <p:xfrm>
          <a:off x="720290" y="1199955"/>
          <a:ext cx="10751419" cy="4927419"/>
        </p:xfrm>
        <a:graphic>
          <a:graphicData uri="http://schemas.openxmlformats.org/drawingml/2006/table">
            <a:tbl>
              <a:tblPr firstRow="1" firstCol="1" bandRow="1">
                <a:tableStyleId>{5C22544A-7EE6-4342-B048-85BDC9FD1C3A}</a:tableStyleId>
              </a:tblPr>
              <a:tblGrid>
                <a:gridCol w="1609024">
                  <a:extLst>
                    <a:ext uri="{9D8B030D-6E8A-4147-A177-3AD203B41FA5}">
                      <a16:colId xmlns:a16="http://schemas.microsoft.com/office/drawing/2014/main" val="400059037"/>
                    </a:ext>
                  </a:extLst>
                </a:gridCol>
                <a:gridCol w="3078479">
                  <a:extLst>
                    <a:ext uri="{9D8B030D-6E8A-4147-A177-3AD203B41FA5}">
                      <a16:colId xmlns:a16="http://schemas.microsoft.com/office/drawing/2014/main" val="37231706"/>
                    </a:ext>
                  </a:extLst>
                </a:gridCol>
                <a:gridCol w="6063916">
                  <a:extLst>
                    <a:ext uri="{9D8B030D-6E8A-4147-A177-3AD203B41FA5}">
                      <a16:colId xmlns:a16="http://schemas.microsoft.com/office/drawing/2014/main" val="268878415"/>
                    </a:ext>
                  </a:extLst>
                </a:gridCol>
              </a:tblGrid>
              <a:tr h="427296">
                <a:tc>
                  <a:txBody>
                    <a:bodyPr/>
                    <a:lstStyle/>
                    <a:p>
                      <a:pPr marL="0" marR="0" algn="ctr">
                        <a:spcBef>
                          <a:spcPts val="0"/>
                        </a:spcBef>
                        <a:spcAft>
                          <a:spcPts val="0"/>
                        </a:spcAft>
                      </a:pPr>
                      <a:r>
                        <a:rPr lang="en-US" sz="2000" dirty="0">
                          <a:effectLst/>
                        </a:rPr>
                        <a:t>HCLE Standard</a:t>
                      </a:r>
                      <a:endPar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rPr>
                        <a:t>Content Outline</a:t>
                      </a:r>
                      <a:endPar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rPr>
                        <a:t>Terms &amp; Definitions</a:t>
                      </a:r>
                      <a:endPar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235286025"/>
                  </a:ext>
                </a:extLst>
              </a:tr>
              <a:tr h="1764632">
                <a:tc>
                  <a:txBody>
                    <a:bodyPr/>
                    <a:lstStyle/>
                    <a:p>
                      <a:pPr marL="0" marR="0">
                        <a:spcBef>
                          <a:spcPts val="0"/>
                        </a:spcBef>
                        <a:spcAft>
                          <a:spcPts val="0"/>
                        </a:spcAft>
                      </a:pPr>
                      <a:r>
                        <a:rPr lang="en-US" sz="1800" b="1" dirty="0">
                          <a:solidFill>
                            <a:schemeClr val="bg1"/>
                          </a:solidFill>
                          <a:effectLst/>
                        </a:rPr>
                        <a:t>S.SP.1 Develop a selection process.</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171450" marR="0" lvl="0" indent="-171450">
                        <a:spcBef>
                          <a:spcPts val="0"/>
                        </a:spcBef>
                        <a:spcAft>
                          <a:spcPts val="0"/>
                        </a:spcAft>
                        <a:buFont typeface="Arial" panose="020B0604020202020204" pitchFamily="34" charset="0"/>
                        <a:buChar char="•"/>
                      </a:pPr>
                      <a:r>
                        <a:rPr lang="en-US" sz="1100" b="0" dirty="0">
                          <a:solidFill>
                            <a:srgbClr val="000000"/>
                          </a:solidFill>
                          <a:effectLst/>
                        </a:rPr>
                        <a:t>Types of staffing strategies (i.e., centralized, de-centralized/site-based, hybrid). </a:t>
                      </a:r>
                    </a:p>
                    <a:p>
                      <a:pPr marL="171450" marR="0" lvl="0" indent="-171450">
                        <a:spcBef>
                          <a:spcPts val="0"/>
                        </a:spcBef>
                        <a:spcAft>
                          <a:spcPts val="0"/>
                        </a:spcAft>
                        <a:buFont typeface="Arial" panose="020B0604020202020204" pitchFamily="34" charset="0"/>
                        <a:buChar char="•"/>
                      </a:pPr>
                      <a:r>
                        <a:rPr lang="en-US" sz="1100" b="0" dirty="0">
                          <a:solidFill>
                            <a:srgbClr val="000000"/>
                          </a:solidFill>
                          <a:effectLst/>
                        </a:rPr>
                        <a:t>Strategies for maximizing reliability, validity, and efficiency in the selection process (e.g., funneling). </a:t>
                      </a:r>
                    </a:p>
                    <a:p>
                      <a:pPr marL="171450" marR="0" lvl="0" indent="-171450">
                        <a:spcBef>
                          <a:spcPts val="0"/>
                        </a:spcBef>
                        <a:spcAft>
                          <a:spcPts val="0"/>
                        </a:spcAft>
                        <a:buFont typeface="Arial" panose="020B0604020202020204" pitchFamily="34" charset="0"/>
                        <a:buChar char="•"/>
                      </a:pPr>
                      <a:r>
                        <a:rPr lang="en-US" sz="1100" b="0" dirty="0">
                          <a:solidFill>
                            <a:srgbClr val="000000"/>
                          </a:solidFill>
                          <a:effectLst/>
                        </a:rPr>
                        <a:t>Types of interviews and questions (structured, unstructured, behavior-based, situational, knowledge-based). </a:t>
                      </a:r>
                    </a:p>
                    <a:p>
                      <a:pPr marL="171450" marR="0" lvl="0" indent="-171450">
                        <a:spcBef>
                          <a:spcPts val="0"/>
                        </a:spcBef>
                        <a:spcAft>
                          <a:spcPts val="0"/>
                        </a:spcAft>
                        <a:buFont typeface="Arial" panose="020B0604020202020204" pitchFamily="34" charset="0"/>
                        <a:buChar char="•"/>
                      </a:pPr>
                      <a:r>
                        <a:rPr lang="en-US" sz="1100" b="0" dirty="0">
                          <a:solidFill>
                            <a:srgbClr val="000000"/>
                          </a:solidFill>
                          <a:effectLst/>
                        </a:rPr>
                        <a:t>Goals of realistic job previews.</a:t>
                      </a:r>
                      <a:endParaRPr lang="en-US" sz="1100" b="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100" b="1" dirty="0">
                          <a:solidFill>
                            <a:srgbClr val="000000"/>
                          </a:solidFill>
                          <a:effectLst/>
                        </a:rPr>
                        <a:t>Select List – See Reading Reference Guide for full list of Terms</a:t>
                      </a:r>
                    </a:p>
                    <a:p>
                      <a:pPr marL="171450" marR="0" lvl="0" indent="-171450">
                        <a:spcBef>
                          <a:spcPts val="0"/>
                        </a:spcBef>
                        <a:spcAft>
                          <a:spcPts val="0"/>
                        </a:spcAft>
                        <a:buFont typeface="Wingdings" panose="05000000000000000000" pitchFamily="2" charset="2"/>
                        <a:buChar char="q"/>
                      </a:pPr>
                      <a:r>
                        <a:rPr lang="en-US" sz="1100" b="1" dirty="0">
                          <a:solidFill>
                            <a:srgbClr val="000000"/>
                          </a:solidFill>
                          <a:effectLst/>
                        </a:rPr>
                        <a:t>Cost per Hire: </a:t>
                      </a:r>
                      <a:r>
                        <a:rPr lang="en-US" sz="1100" b="0" dirty="0">
                          <a:solidFill>
                            <a:srgbClr val="000000"/>
                          </a:solidFill>
                          <a:effectLst/>
                        </a:rPr>
                        <a:t>The costs associated with hiring a new employee, which may include recruiting, screening, and training expenses. Calculated by dividing total costs by the number of people hired. </a:t>
                      </a:r>
                    </a:p>
                    <a:p>
                      <a:pPr marL="171450" marR="0" lvl="0" indent="-171450">
                        <a:spcBef>
                          <a:spcPts val="0"/>
                        </a:spcBef>
                        <a:spcAft>
                          <a:spcPts val="0"/>
                        </a:spcAft>
                        <a:buFont typeface="Wingdings" panose="05000000000000000000" pitchFamily="2" charset="2"/>
                        <a:buChar char="q"/>
                      </a:pPr>
                      <a:r>
                        <a:rPr lang="en-US" sz="1100" b="1" dirty="0">
                          <a:solidFill>
                            <a:srgbClr val="000000"/>
                          </a:solidFill>
                          <a:effectLst/>
                        </a:rPr>
                        <a:t>Funneling: </a:t>
                      </a:r>
                      <a:r>
                        <a:rPr lang="en-US" sz="1100" b="0" dirty="0">
                          <a:solidFill>
                            <a:srgbClr val="000000"/>
                          </a:solidFill>
                          <a:effectLst/>
                        </a:rPr>
                        <a:t>A hiring process that quickly sorts through applicants using low-cost, low-effort methods in the preliminary stages to help preserve resources for use in screening and hiring the most promising candidates for a position.</a:t>
                      </a:r>
                      <a:endParaRPr lang="en-US" sz="1100" b="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29382511"/>
                  </a:ext>
                </a:extLst>
              </a:tr>
              <a:tr h="1181587">
                <a:tc>
                  <a:txBody>
                    <a:bodyPr/>
                    <a:lstStyle/>
                    <a:p>
                      <a:pPr marL="0" marR="0">
                        <a:spcBef>
                          <a:spcPts val="0"/>
                        </a:spcBef>
                        <a:spcAft>
                          <a:spcPts val="0"/>
                        </a:spcAft>
                      </a:pPr>
                      <a:r>
                        <a:rPr lang="en-US" sz="1800" b="1" dirty="0">
                          <a:solidFill>
                            <a:schemeClr val="bg1"/>
                          </a:solidFill>
                          <a:effectLst/>
                        </a:rPr>
                        <a:t>S.SP.2 Select and hire staff. </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spcBef>
                          <a:spcPts val="0"/>
                        </a:spcBef>
                        <a:spcAft>
                          <a:spcPts val="0"/>
                        </a:spcAft>
                        <a:buFont typeface="Arial" panose="020B0604020202020204" pitchFamily="34" charset="0"/>
                        <a:buNone/>
                      </a:pPr>
                      <a:r>
                        <a:rPr lang="en-US" sz="1100" dirty="0">
                          <a:solidFill>
                            <a:srgbClr val="000000"/>
                          </a:solidFill>
                          <a:effectLst/>
                        </a:rPr>
                        <a:t>Federal laws and guidelines relevant to employee hiring and selection.</a:t>
                      </a:r>
                      <a:endParaRPr lang="en-US" sz="1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spcBef>
                          <a:spcPts val="0"/>
                        </a:spcBef>
                        <a:spcAft>
                          <a:spcPts val="0"/>
                        </a:spcAft>
                        <a:buFont typeface="Wingdings" panose="05000000000000000000" pitchFamily="2" charset="2"/>
                        <a:buNone/>
                      </a:pPr>
                      <a:r>
                        <a:rPr lang="en-US" sz="1100" b="1" dirty="0">
                          <a:solidFill>
                            <a:srgbClr val="000000"/>
                          </a:solidFill>
                          <a:effectLst/>
                        </a:rPr>
                        <a:t>Select List – See Reading Reference Guide for full list of Terms</a:t>
                      </a:r>
                    </a:p>
                    <a:p>
                      <a:pPr marL="171450" marR="0" lvl="0" indent="-171450">
                        <a:spcBef>
                          <a:spcPts val="0"/>
                        </a:spcBef>
                        <a:spcAft>
                          <a:spcPts val="0"/>
                        </a:spcAft>
                        <a:buFont typeface="Wingdings" panose="05000000000000000000" pitchFamily="2" charset="2"/>
                        <a:buChar char="q"/>
                      </a:pPr>
                      <a:r>
                        <a:rPr lang="en-US" sz="1100" b="1" dirty="0">
                          <a:solidFill>
                            <a:srgbClr val="000000"/>
                          </a:solidFill>
                          <a:effectLst/>
                        </a:rPr>
                        <a:t>Adverse Impact:</a:t>
                      </a:r>
                      <a:r>
                        <a:rPr lang="en-US" sz="1100" dirty="0">
                          <a:solidFill>
                            <a:srgbClr val="000000"/>
                          </a:solidFill>
                          <a:effectLst/>
                        </a:rPr>
                        <a:t> A significantly different rate of selection in hiring, promotion, or other employment decisions that negatively and disproportionately impacts members of a specific race, gender, or ethnic group.</a:t>
                      </a:r>
                    </a:p>
                    <a:p>
                      <a:pPr marL="171450" marR="0" lvl="0" indent="-171450">
                        <a:spcBef>
                          <a:spcPts val="0"/>
                        </a:spcBef>
                        <a:spcAft>
                          <a:spcPts val="0"/>
                        </a:spcAft>
                        <a:buFont typeface="Wingdings" panose="05000000000000000000" pitchFamily="2" charset="2"/>
                        <a:buChar char="q"/>
                      </a:pPr>
                      <a:r>
                        <a:rPr lang="en-US" sz="1100" b="1" dirty="0">
                          <a:solidFill>
                            <a:srgbClr val="000000"/>
                          </a:solidFill>
                          <a:effectLst/>
                        </a:rPr>
                        <a:t>Disparate Treatment:</a:t>
                      </a:r>
                      <a:r>
                        <a:rPr lang="en-US" sz="1100" dirty="0">
                          <a:solidFill>
                            <a:srgbClr val="000000"/>
                          </a:solidFill>
                          <a:effectLst/>
                        </a:rPr>
                        <a:t> An employment decision, practice, policy, or tool that intentionally discriminates against a protected class based on race, color, religion, sex, or national origin.</a:t>
                      </a:r>
                      <a:endParaRPr lang="en-US" sz="1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36258612"/>
                  </a:ext>
                </a:extLst>
              </a:tr>
              <a:tr h="1181587">
                <a:tc>
                  <a:txBody>
                    <a:bodyPr/>
                    <a:lstStyle/>
                    <a:p>
                      <a:pPr marL="0" marR="0">
                        <a:spcBef>
                          <a:spcPts val="0"/>
                        </a:spcBef>
                        <a:spcAft>
                          <a:spcPts val="0"/>
                        </a:spcAft>
                      </a:pPr>
                      <a:r>
                        <a:rPr lang="en-US" sz="1800" b="1" dirty="0">
                          <a:solidFill>
                            <a:schemeClr val="bg1"/>
                          </a:solidFill>
                          <a:effectLst/>
                        </a:rPr>
                        <a:t>S.SP.3 Determine placements for new and existing staff.</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171450" marR="0" lvl="0" indent="-171450">
                        <a:spcBef>
                          <a:spcPts val="0"/>
                        </a:spcBef>
                        <a:spcAft>
                          <a:spcPts val="0"/>
                        </a:spcAft>
                        <a:buFont typeface="Arial" panose="020B0604020202020204" pitchFamily="34" charset="0"/>
                        <a:buChar char="•"/>
                      </a:pPr>
                      <a:r>
                        <a:rPr lang="en-US" sz="1100" b="0" dirty="0">
                          <a:solidFill>
                            <a:srgbClr val="000000"/>
                          </a:solidFill>
                          <a:effectLst/>
                        </a:rPr>
                        <a:t>Placement strategies for dealing with students’ inequitable access to effective instruction.</a:t>
                      </a:r>
                    </a:p>
                    <a:p>
                      <a:pPr marL="171450" marR="0" lvl="0" indent="-171450">
                        <a:spcBef>
                          <a:spcPts val="0"/>
                        </a:spcBef>
                        <a:spcAft>
                          <a:spcPts val="0"/>
                        </a:spcAft>
                        <a:buFont typeface="Arial" panose="020B0604020202020204" pitchFamily="34" charset="0"/>
                        <a:buChar char="•"/>
                      </a:pPr>
                      <a:r>
                        <a:rPr lang="en-US" sz="1100" b="0" dirty="0">
                          <a:solidFill>
                            <a:srgbClr val="000000"/>
                          </a:solidFill>
                          <a:effectLst/>
                        </a:rPr>
                        <a:t>Implications of state equity plans for human capital leaders in education.</a:t>
                      </a:r>
                      <a:endParaRPr lang="en-US" sz="1100" b="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171450" marR="0" lvl="0" indent="-171450">
                        <a:spcBef>
                          <a:spcPts val="0"/>
                        </a:spcBef>
                        <a:spcAft>
                          <a:spcPts val="0"/>
                        </a:spcAft>
                        <a:buFont typeface="Wingdings" panose="05000000000000000000" pitchFamily="2" charset="2"/>
                        <a:buChar char="q"/>
                      </a:pPr>
                      <a:r>
                        <a:rPr lang="en-US" sz="1100" b="1" dirty="0">
                          <a:solidFill>
                            <a:srgbClr val="000000"/>
                          </a:solidFill>
                          <a:effectLst/>
                        </a:rPr>
                        <a:t>Centralized Staffing Function: </a:t>
                      </a:r>
                      <a:r>
                        <a:rPr lang="en-US" sz="1100" b="0" dirty="0">
                          <a:solidFill>
                            <a:srgbClr val="000000"/>
                          </a:solidFill>
                          <a:effectLst/>
                        </a:rPr>
                        <a:t>Staffing processes are standardized and directly controlled by the central office management team.</a:t>
                      </a:r>
                    </a:p>
                    <a:p>
                      <a:pPr marL="171450" marR="0" lvl="0" indent="-171450">
                        <a:spcBef>
                          <a:spcPts val="0"/>
                        </a:spcBef>
                        <a:spcAft>
                          <a:spcPts val="0"/>
                        </a:spcAft>
                        <a:buFont typeface="Wingdings" panose="05000000000000000000" pitchFamily="2" charset="2"/>
                        <a:buChar char="q"/>
                      </a:pPr>
                      <a:r>
                        <a:rPr lang="en-US" sz="1100" b="1" dirty="0">
                          <a:solidFill>
                            <a:srgbClr val="000000"/>
                          </a:solidFill>
                          <a:effectLst/>
                        </a:rPr>
                        <a:t>Decentralized Staffing Function: </a:t>
                      </a:r>
                      <a:r>
                        <a:rPr lang="en-US" sz="1100" b="0" dirty="0">
                          <a:solidFill>
                            <a:srgbClr val="000000"/>
                          </a:solidFill>
                          <a:effectLst/>
                        </a:rPr>
                        <a:t>Staffing is managed locally, with strategies and processes that are tailored to local circumstances.</a:t>
                      </a:r>
                    </a:p>
                    <a:p>
                      <a:pPr marL="171450" marR="0" lvl="0" indent="-171450">
                        <a:spcBef>
                          <a:spcPts val="0"/>
                        </a:spcBef>
                        <a:spcAft>
                          <a:spcPts val="0"/>
                        </a:spcAft>
                        <a:buFont typeface="Wingdings" panose="05000000000000000000" pitchFamily="2" charset="2"/>
                        <a:buChar char="q"/>
                      </a:pPr>
                      <a:r>
                        <a:rPr lang="en-US" sz="1100" b="1" dirty="0">
                          <a:solidFill>
                            <a:srgbClr val="000000"/>
                          </a:solidFill>
                          <a:effectLst/>
                        </a:rPr>
                        <a:t>Equity gap: </a:t>
                      </a:r>
                      <a:r>
                        <a:rPr lang="en-US" sz="1100" b="0" dirty="0">
                          <a:solidFill>
                            <a:srgbClr val="000000"/>
                          </a:solidFill>
                          <a:effectLst/>
                        </a:rPr>
                        <a:t>The difference between the rate students from low-income families or students of color are educated by excellent educators and the rate at which other students are educated by excellent educator</a:t>
                      </a:r>
                      <a:r>
                        <a:rPr lang="en-US" sz="1100" b="1" dirty="0">
                          <a:solidFill>
                            <a:srgbClr val="000000"/>
                          </a:solidFill>
                          <a:effectLst/>
                        </a:rPr>
                        <a:t>s.</a:t>
                      </a:r>
                    </a:p>
                    <a:p>
                      <a:pPr marL="171450" marR="0" lvl="0" indent="-171450">
                        <a:spcBef>
                          <a:spcPts val="0"/>
                        </a:spcBef>
                        <a:spcAft>
                          <a:spcPts val="0"/>
                        </a:spcAft>
                        <a:buFont typeface="Wingdings" panose="05000000000000000000" pitchFamily="2" charset="2"/>
                        <a:buChar char="q"/>
                      </a:pPr>
                      <a:r>
                        <a:rPr lang="en-US" sz="1100" b="1" dirty="0">
                          <a:solidFill>
                            <a:srgbClr val="000000"/>
                          </a:solidFill>
                          <a:effectLst/>
                        </a:rPr>
                        <a:t>Placement: </a:t>
                      </a:r>
                      <a:r>
                        <a:rPr lang="en-US" sz="1100" b="0" dirty="0">
                          <a:solidFill>
                            <a:srgbClr val="000000"/>
                          </a:solidFill>
                          <a:effectLst/>
                        </a:rPr>
                        <a:t>The process by which staff are assigned to buildings and/or groups of students.</a:t>
                      </a:r>
                      <a:endParaRPr lang="en-US" sz="1100" b="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33395170"/>
                  </a:ext>
                </a:extLst>
              </a:tr>
            </a:tbl>
          </a:graphicData>
        </a:graphic>
      </p:graphicFrame>
      <p:sp>
        <p:nvSpPr>
          <p:cNvPr id="7" name="Text Placeholder 6">
            <a:extLst>
              <a:ext uri="{FF2B5EF4-FFF2-40B4-BE49-F238E27FC236}">
                <a16:creationId xmlns:a16="http://schemas.microsoft.com/office/drawing/2014/main" id="{C7D987A8-7679-4431-816E-C9BEB17BED5A}"/>
              </a:ext>
            </a:extLst>
          </p:cNvPr>
          <p:cNvSpPr>
            <a:spLocks noGrp="1"/>
          </p:cNvSpPr>
          <p:nvPr>
            <p:ph type="body" sz="quarter" idx="13"/>
          </p:nvPr>
        </p:nvSpPr>
        <p:spPr/>
        <p:txBody>
          <a:bodyPr/>
          <a:lstStyle/>
          <a:p>
            <a:r>
              <a:rPr lang="en-US" dirty="0"/>
              <a:t>Selection &amp; Placement</a:t>
            </a:r>
          </a:p>
        </p:txBody>
      </p:sp>
    </p:spTree>
    <p:custDataLst>
      <p:tags r:id="rId1"/>
    </p:custDataLst>
    <p:extLst>
      <p:ext uri="{BB962C8B-B14F-4D97-AF65-F5344CB8AC3E}">
        <p14:creationId xmlns:p14="http://schemas.microsoft.com/office/powerpoint/2010/main" val="40700339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encils">
            <a:extLst>
              <a:ext uri="{FF2B5EF4-FFF2-40B4-BE49-F238E27FC236}">
                <a16:creationId xmlns:a16="http://schemas.microsoft.com/office/drawing/2014/main" id="{4C86E38A-8DD2-4DFE-9522-DFA0DA2D68CC}"/>
              </a:ext>
            </a:extLst>
          </p:cNvPr>
          <p:cNvPicPr>
            <a:picLocks noChangeAspect="1"/>
          </p:cNvPicPr>
          <p:nvPr/>
        </p:nvPicPr>
        <p:blipFill rotWithShape="1">
          <a:blip r:embed="rId3">
            <a:alphaModFix/>
          </a:blip>
          <a:srcRect t="9368" b="12235"/>
          <a:stretch/>
        </p:blipFill>
        <p:spPr>
          <a:xfrm>
            <a:off x="20" y="-76992"/>
            <a:ext cx="12191980" cy="6857990"/>
          </a:xfrm>
          <a:prstGeom prst="rect">
            <a:avLst/>
          </a:prstGeom>
        </p:spPr>
      </p:pic>
      <p:sp>
        <p:nvSpPr>
          <p:cNvPr id="3" name="Title 2">
            <a:extLst>
              <a:ext uri="{FF2B5EF4-FFF2-40B4-BE49-F238E27FC236}">
                <a16:creationId xmlns:a16="http://schemas.microsoft.com/office/drawing/2014/main" id="{8F1EA810-B2D8-41E8-BE52-1FF93581D841}"/>
              </a:ext>
            </a:extLst>
          </p:cNvPr>
          <p:cNvSpPr>
            <a:spLocks noGrp="1"/>
          </p:cNvSpPr>
          <p:nvPr>
            <p:ph type="title"/>
          </p:nvPr>
        </p:nvSpPr>
        <p:spPr>
          <a:xfrm>
            <a:off x="696223" y="322892"/>
            <a:ext cx="7315200" cy="1503746"/>
          </a:xfrm>
        </p:spPr>
        <p:txBody>
          <a:bodyPr vert="horz" lIns="91440" tIns="45720" rIns="91440" bIns="45720" rtlCol="0" anchor="b">
            <a:normAutofit/>
          </a:bodyPr>
          <a:lstStyle/>
          <a:p>
            <a:r>
              <a:rPr lang="en-US" dirty="0">
                <a:solidFill>
                  <a:schemeClr val="tx1"/>
                </a:solidFill>
              </a:rPr>
              <a:t>Strategic Staffing</a:t>
            </a:r>
          </a:p>
        </p:txBody>
      </p:sp>
      <p:graphicFrame>
        <p:nvGraphicFramePr>
          <p:cNvPr id="2" name="Diagram 1">
            <a:extLst>
              <a:ext uri="{FF2B5EF4-FFF2-40B4-BE49-F238E27FC236}">
                <a16:creationId xmlns:a16="http://schemas.microsoft.com/office/drawing/2014/main" id="{2ED07AEC-9C53-4441-9B0D-4C4069C4186A}"/>
              </a:ext>
            </a:extLst>
          </p:cNvPr>
          <p:cNvGraphicFramePr/>
          <p:nvPr/>
        </p:nvGraphicFramePr>
        <p:xfrm>
          <a:off x="1097936" y="1986116"/>
          <a:ext cx="4722761" cy="43507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TextBox 18">
            <a:extLst>
              <a:ext uri="{FF2B5EF4-FFF2-40B4-BE49-F238E27FC236}">
                <a16:creationId xmlns:a16="http://schemas.microsoft.com/office/drawing/2014/main" id="{262F3170-DEE7-4A8C-B165-A32D6B804A93}"/>
              </a:ext>
            </a:extLst>
          </p:cNvPr>
          <p:cNvSpPr txBox="1"/>
          <p:nvPr/>
        </p:nvSpPr>
        <p:spPr>
          <a:xfrm rot="577616">
            <a:off x="6354243" y="3121612"/>
            <a:ext cx="2253831" cy="1384995"/>
          </a:xfrm>
          <a:prstGeom prst="rect">
            <a:avLst/>
          </a:prstGeom>
          <a:solidFill>
            <a:schemeClr val="accent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2800" b="1" dirty="0"/>
              <a:t>pHCLE Exam Weight:</a:t>
            </a:r>
          </a:p>
          <a:p>
            <a:pPr algn="ctr"/>
            <a:r>
              <a:rPr lang="en-US" sz="2800" dirty="0"/>
              <a:t>25 %</a:t>
            </a:r>
          </a:p>
        </p:txBody>
      </p:sp>
    </p:spTree>
    <p:custDataLst>
      <p:tags r:id="rId1"/>
    </p:custDataLst>
    <p:extLst>
      <p:ext uri="{BB962C8B-B14F-4D97-AF65-F5344CB8AC3E}">
        <p14:creationId xmlns:p14="http://schemas.microsoft.com/office/powerpoint/2010/main" val="2463010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E2C23C-0A59-4AD6-93DC-F69B71212EDE}"/>
              </a:ext>
            </a:extLst>
          </p:cNvPr>
          <p:cNvSpPr>
            <a:spLocks noGrp="1"/>
          </p:cNvSpPr>
          <p:nvPr>
            <p:ph idx="1"/>
          </p:nvPr>
        </p:nvSpPr>
        <p:spPr>
          <a:xfrm>
            <a:off x="2084438" y="790113"/>
            <a:ext cx="4336026" cy="5128906"/>
          </a:xfrm>
          <a:solidFill>
            <a:schemeClr val="accent2"/>
          </a:solidFill>
          <a:ln>
            <a:noFill/>
          </a:ln>
        </p:spPr>
        <p:style>
          <a:lnRef idx="0">
            <a:scrgbClr r="0" g="0" b="0"/>
          </a:lnRef>
          <a:fillRef idx="0">
            <a:scrgbClr r="0" g="0" b="0"/>
          </a:fillRef>
          <a:effectRef idx="0">
            <a:scrgbClr r="0" g="0" b="0"/>
          </a:effectRef>
          <a:fontRef idx="minor">
            <a:schemeClr val="lt1"/>
          </a:fontRef>
        </p:style>
        <p:txBody>
          <a:bodyPr>
            <a:normAutofit/>
          </a:bodyPr>
          <a:lstStyle/>
          <a:p>
            <a:pPr marL="0" lvl="3" indent="0">
              <a:buNone/>
            </a:pPr>
            <a:r>
              <a:rPr lang="en-US" sz="2800" b="1" u="sng" dirty="0"/>
              <a:t>Study Session Outline:</a:t>
            </a:r>
          </a:p>
          <a:p>
            <a:pPr marL="231775" lvl="3" indent="-231775">
              <a:buClr>
                <a:schemeClr val="bg1"/>
              </a:buClr>
            </a:pPr>
            <a:r>
              <a:rPr lang="en-US" sz="2400" dirty="0"/>
              <a:t>Introductions</a:t>
            </a:r>
          </a:p>
          <a:p>
            <a:pPr marL="231775" lvl="3" indent="-231775">
              <a:buClr>
                <a:schemeClr val="bg1"/>
              </a:buClr>
            </a:pPr>
            <a:r>
              <a:rPr lang="en-US" sz="2400" dirty="0"/>
              <a:t>Preparing for the exam</a:t>
            </a:r>
          </a:p>
          <a:p>
            <a:pPr marL="231775" lvl="3" indent="-231775">
              <a:buClr>
                <a:schemeClr val="bg1"/>
              </a:buClr>
            </a:pPr>
            <a:r>
              <a:rPr lang="en-US" sz="2400" dirty="0"/>
              <a:t>How I prepared…</a:t>
            </a:r>
          </a:p>
          <a:p>
            <a:pPr marL="231775" lvl="3" indent="-231775">
              <a:buClr>
                <a:schemeClr val="bg1"/>
              </a:buClr>
            </a:pPr>
            <a:r>
              <a:rPr lang="en-US" sz="2400" dirty="0"/>
              <a:t>Reviewing each quadrant:</a:t>
            </a:r>
          </a:p>
          <a:p>
            <a:pPr marL="682625" lvl="4" indent="-225425">
              <a:buClr>
                <a:schemeClr val="bg1"/>
              </a:buClr>
            </a:pPr>
            <a:r>
              <a:rPr lang="en-US" sz="2400" dirty="0"/>
              <a:t>Checking for baseline understanding: Kahoot! </a:t>
            </a:r>
          </a:p>
          <a:p>
            <a:pPr marL="682625" lvl="4" indent="-225425">
              <a:buClr>
                <a:schemeClr val="bg1"/>
              </a:buClr>
            </a:pPr>
            <a:r>
              <a:rPr lang="en-US" sz="2400" dirty="0"/>
              <a:t>Reviewing Standards</a:t>
            </a:r>
          </a:p>
          <a:p>
            <a:pPr marL="682625" lvl="4" indent="-225425">
              <a:buClr>
                <a:schemeClr val="bg1"/>
              </a:buClr>
            </a:pPr>
            <a:r>
              <a:rPr lang="en-US" sz="2400" dirty="0"/>
              <a:t>Instructor Examples</a:t>
            </a:r>
          </a:p>
          <a:p>
            <a:pPr marL="682625" lvl="4" indent="-225425">
              <a:buClr>
                <a:schemeClr val="bg1"/>
              </a:buClr>
            </a:pPr>
            <a:r>
              <a:rPr lang="en-US" sz="2400" dirty="0"/>
              <a:t>Q&amp;A</a:t>
            </a:r>
          </a:p>
          <a:p>
            <a:pPr marL="231775" lvl="3" indent="-231775">
              <a:buClr>
                <a:schemeClr val="bg1"/>
              </a:buClr>
            </a:pPr>
            <a:r>
              <a:rPr lang="en-US" sz="2400" dirty="0"/>
              <a:t>Overall Q</a:t>
            </a:r>
            <a:r>
              <a:rPr lang="en-US" sz="2400"/>
              <a:t>&amp;A</a:t>
            </a:r>
            <a:endParaRPr lang="en-US" sz="2400" dirty="0"/>
          </a:p>
          <a:p>
            <a:pPr marL="0" lvl="3" indent="0">
              <a:buNone/>
            </a:pPr>
            <a:endParaRPr lang="en-US" sz="2400" b="1" dirty="0"/>
          </a:p>
        </p:txBody>
      </p:sp>
      <p:sp>
        <p:nvSpPr>
          <p:cNvPr id="9" name="Footer Placeholder 4">
            <a:extLst>
              <a:ext uri="{FF2B5EF4-FFF2-40B4-BE49-F238E27FC236}">
                <a16:creationId xmlns:a16="http://schemas.microsoft.com/office/drawing/2014/main" id="{9DAFEA13-6952-4DD9-B0F7-59965E49AA45}"/>
              </a:ext>
            </a:extLst>
          </p:cNvPr>
          <p:cNvSpPr txBox="1">
            <a:spLocks/>
          </p:cNvSpPr>
          <p:nvPr/>
        </p:nvSpPr>
        <p:spPr>
          <a:xfrm>
            <a:off x="3869268" y="6356350"/>
            <a:ext cx="5911517"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 2021, American Association of School Personnel Administrators. All Rights Reserved.</a:t>
            </a:r>
          </a:p>
        </p:txBody>
      </p:sp>
      <p:sp>
        <p:nvSpPr>
          <p:cNvPr id="5" name="Content Placeholder 2">
            <a:extLst>
              <a:ext uri="{FF2B5EF4-FFF2-40B4-BE49-F238E27FC236}">
                <a16:creationId xmlns:a16="http://schemas.microsoft.com/office/drawing/2014/main" id="{13944ACF-546A-4361-8007-2B7E19FBC72E}"/>
              </a:ext>
            </a:extLst>
          </p:cNvPr>
          <p:cNvSpPr txBox="1">
            <a:spLocks/>
          </p:cNvSpPr>
          <p:nvPr/>
        </p:nvSpPr>
        <p:spPr>
          <a:xfrm>
            <a:off x="7315201" y="790113"/>
            <a:ext cx="4188542" cy="512890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t">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lvl="3" indent="0">
              <a:lnSpc>
                <a:spcPct val="100000"/>
              </a:lnSpc>
              <a:buNone/>
            </a:pPr>
            <a:r>
              <a:rPr lang="en-US" sz="2800" b="1" u="sng" dirty="0">
                <a:solidFill>
                  <a:schemeClr val="lt1"/>
                </a:solidFill>
              </a:rPr>
              <a:t>Study Session Purpose:</a:t>
            </a:r>
          </a:p>
          <a:p>
            <a:pPr marL="457200" lvl="3" indent="-457200">
              <a:buClr>
                <a:schemeClr val="bg1"/>
              </a:buClr>
              <a:buFont typeface="+mj-lt"/>
              <a:buAutoNum type="arabicPeriod"/>
            </a:pPr>
            <a:r>
              <a:rPr lang="en-US" sz="2400" dirty="0">
                <a:solidFill>
                  <a:schemeClr val="bg1"/>
                </a:solidFill>
              </a:rPr>
              <a:t>Gain strategies to prepare for your exam</a:t>
            </a:r>
          </a:p>
          <a:p>
            <a:pPr marL="457200" lvl="3" indent="-457200">
              <a:buClr>
                <a:schemeClr val="bg1"/>
              </a:buClr>
              <a:buFont typeface="+mj-lt"/>
              <a:buAutoNum type="arabicPeriod"/>
            </a:pPr>
            <a:r>
              <a:rPr lang="en-US" sz="2400" dirty="0">
                <a:solidFill>
                  <a:schemeClr val="bg1"/>
                </a:solidFill>
              </a:rPr>
              <a:t>Briefly review four areas of the standards </a:t>
            </a:r>
          </a:p>
          <a:p>
            <a:pPr marL="457200" lvl="3" indent="-457200">
              <a:buClr>
                <a:schemeClr val="bg1"/>
              </a:buClr>
              <a:buFont typeface="+mj-lt"/>
              <a:buAutoNum type="arabicPeriod"/>
            </a:pPr>
            <a:r>
              <a:rPr lang="en-US" sz="2400" dirty="0">
                <a:solidFill>
                  <a:schemeClr val="bg1"/>
                </a:solidFill>
              </a:rPr>
              <a:t>Learn from instructor examples </a:t>
            </a:r>
          </a:p>
          <a:p>
            <a:pPr marL="457200" lvl="3" indent="-457200">
              <a:buClr>
                <a:schemeClr val="bg1"/>
              </a:buClr>
              <a:buFont typeface="+mj-lt"/>
              <a:buAutoNum type="arabicPeriod"/>
            </a:pPr>
            <a:r>
              <a:rPr lang="en-US" sz="2400" dirty="0">
                <a:solidFill>
                  <a:schemeClr val="bg1"/>
                </a:solidFill>
              </a:rPr>
              <a:t>Check your understanding with practice test questions</a:t>
            </a:r>
          </a:p>
          <a:p>
            <a:pPr marL="457200" lvl="3" indent="-457200">
              <a:buClr>
                <a:schemeClr val="bg1"/>
              </a:buClr>
              <a:buFont typeface="+mj-lt"/>
              <a:buAutoNum type="arabicPeriod"/>
            </a:pPr>
            <a:r>
              <a:rPr lang="en-US" sz="2400" dirty="0">
                <a:solidFill>
                  <a:schemeClr val="bg1"/>
                </a:solidFill>
              </a:rPr>
              <a:t>Answer your questions about the exam</a:t>
            </a:r>
          </a:p>
        </p:txBody>
      </p:sp>
    </p:spTree>
    <p:custDataLst>
      <p:tags r:id="rId1"/>
    </p:custDataLst>
    <p:extLst>
      <p:ext uri="{BB962C8B-B14F-4D97-AF65-F5344CB8AC3E}">
        <p14:creationId xmlns:p14="http://schemas.microsoft.com/office/powerpoint/2010/main" val="1217013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1A6824-9A0B-4AAE-857B-AD0E20405302}"/>
              </a:ext>
            </a:extLst>
          </p:cNvPr>
          <p:cNvSpPr txBox="1"/>
          <p:nvPr/>
        </p:nvSpPr>
        <p:spPr>
          <a:xfrm>
            <a:off x="1722268" y="760767"/>
            <a:ext cx="5379868" cy="5370701"/>
          </a:xfrm>
          <a:prstGeom prst="rect">
            <a:avLst/>
          </a:prstGeom>
          <a:noFill/>
        </p:spPr>
        <p:txBody>
          <a:bodyPr wrap="square">
            <a:spAutoFit/>
          </a:bodyPr>
          <a:lstStyle/>
          <a:p>
            <a:r>
              <a:rPr lang="en-US" sz="2400" b="1" dirty="0"/>
              <a:t>Preparing for your Exam</a:t>
            </a:r>
          </a:p>
          <a:p>
            <a:endParaRPr lang="en-US" sz="1100" b="1" dirty="0"/>
          </a:p>
          <a:p>
            <a:r>
              <a:rPr lang="en-US" sz="1600" b="1" dirty="0"/>
              <a:t>Reading Reference Guide</a:t>
            </a:r>
          </a:p>
          <a:p>
            <a:r>
              <a:rPr lang="en-US" sz="1400" dirty="0"/>
              <a:t>The pHCLE Reading Reference Guide is resource to help you engage in a self-study program for the certification exam. The guide defines key terms and provides links to suggested readings to help you further your learning. Topics are organized by the Human Capital Leaders in Education Professional Standards. </a:t>
            </a:r>
          </a:p>
          <a:p>
            <a:endParaRPr lang="en-US" sz="1200" dirty="0"/>
          </a:p>
          <a:p>
            <a:r>
              <a:rPr lang="en-US" sz="1600" b="1" dirty="0"/>
              <a:t>AASPA Recorded Webinars</a:t>
            </a:r>
          </a:p>
          <a:p>
            <a:r>
              <a:rPr lang="en-US" sz="1400" dirty="0"/>
              <a:t>AASPA offers recorded webinars as an additional resource for our members. Webinar topics are researched, created, and delivered by AASPA members. All webinars align with HCLE standards and some are eligible for HRCI or SHRM re-certification credit.</a:t>
            </a:r>
          </a:p>
          <a:p>
            <a:endParaRPr lang="en-US" sz="1200" dirty="0"/>
          </a:p>
          <a:p>
            <a:r>
              <a:rPr lang="en-US" sz="1600" b="1" dirty="0"/>
              <a:t>Study Sessions</a:t>
            </a:r>
          </a:p>
          <a:p>
            <a:r>
              <a:rPr lang="en-US" sz="1400" dirty="0"/>
              <a:t>These sessions will be recorded and accessible to review after the they are completed. </a:t>
            </a:r>
          </a:p>
          <a:p>
            <a:endParaRPr lang="en-US" sz="1200" dirty="0"/>
          </a:p>
          <a:p>
            <a:r>
              <a:rPr lang="en-US" sz="1400" b="1" dirty="0"/>
              <a:t>Other Professional Development Activities</a:t>
            </a:r>
          </a:p>
          <a:p>
            <a:r>
              <a:rPr lang="en-US" sz="1400" dirty="0"/>
              <a:t>Other growth and development activities such as reading HR books and articles, attending an HR conference, taking classes, etc. will help prepare individuals for the pHCLE exam.</a:t>
            </a:r>
          </a:p>
          <a:p>
            <a:endParaRPr lang="en-US" sz="1400" dirty="0"/>
          </a:p>
        </p:txBody>
      </p:sp>
      <p:sp>
        <p:nvSpPr>
          <p:cNvPr id="9" name="Footer Placeholder 4">
            <a:extLst>
              <a:ext uri="{FF2B5EF4-FFF2-40B4-BE49-F238E27FC236}">
                <a16:creationId xmlns:a16="http://schemas.microsoft.com/office/drawing/2014/main" id="{3C319CA2-088E-4334-8CFB-A0C522BDD8BC}"/>
              </a:ext>
            </a:extLst>
          </p:cNvPr>
          <p:cNvSpPr txBox="1">
            <a:spLocks/>
          </p:cNvSpPr>
          <p:nvPr/>
        </p:nvSpPr>
        <p:spPr>
          <a:xfrm>
            <a:off x="3869268" y="6356350"/>
            <a:ext cx="5911517"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 2021, American Association of School Personnel Administrators. All Rights Reserved.</a:t>
            </a:r>
          </a:p>
        </p:txBody>
      </p:sp>
      <p:pic>
        <p:nvPicPr>
          <p:cNvPr id="3" name="Picture 2">
            <a:extLst>
              <a:ext uri="{FF2B5EF4-FFF2-40B4-BE49-F238E27FC236}">
                <a16:creationId xmlns:a16="http://schemas.microsoft.com/office/drawing/2014/main" id="{79EBEABD-E440-4661-9E62-05A43BFBA324}"/>
              </a:ext>
            </a:extLst>
          </p:cNvPr>
          <p:cNvPicPr>
            <a:picLocks noChangeAspect="1"/>
          </p:cNvPicPr>
          <p:nvPr/>
        </p:nvPicPr>
        <p:blipFill>
          <a:blip r:embed="rId3"/>
          <a:stretch>
            <a:fillRect/>
          </a:stretch>
        </p:blipFill>
        <p:spPr>
          <a:xfrm>
            <a:off x="7182244" y="4416529"/>
            <a:ext cx="4795306" cy="1604089"/>
          </a:xfrm>
          <a:prstGeom prst="rect">
            <a:avLst/>
          </a:prstGeom>
          <a:ln>
            <a:solidFill>
              <a:schemeClr val="tx1"/>
            </a:solidFill>
          </a:ln>
        </p:spPr>
      </p:pic>
      <p:pic>
        <p:nvPicPr>
          <p:cNvPr id="4" name="Picture 3" descr="A person sitting at a table with a pen in the mouth&#10;&#10;Description automatically generated with medium confidence">
            <a:extLst>
              <a:ext uri="{FF2B5EF4-FFF2-40B4-BE49-F238E27FC236}">
                <a16:creationId xmlns:a16="http://schemas.microsoft.com/office/drawing/2014/main" id="{67FC6698-F57E-4EA2-9872-D706B31E6B44}"/>
              </a:ext>
            </a:extLst>
          </p:cNvPr>
          <p:cNvPicPr>
            <a:picLocks noChangeAspect="1"/>
          </p:cNvPicPr>
          <p:nvPr/>
        </p:nvPicPr>
        <p:blipFill>
          <a:blip r:embed="rId4"/>
          <a:stretch>
            <a:fillRect/>
          </a:stretch>
        </p:blipFill>
        <p:spPr>
          <a:xfrm rot="243804">
            <a:off x="7232231" y="298057"/>
            <a:ext cx="4687648" cy="3621208"/>
          </a:xfrm>
          <a:prstGeom prst="rect">
            <a:avLst/>
          </a:prstGeom>
        </p:spPr>
        <p:style>
          <a:lnRef idx="2">
            <a:schemeClr val="dk1"/>
          </a:lnRef>
          <a:fillRef idx="1">
            <a:schemeClr val="lt1"/>
          </a:fillRef>
          <a:effectRef idx="0">
            <a:schemeClr val="dk1"/>
          </a:effectRef>
          <a:fontRef idx="minor">
            <a:schemeClr val="dk1"/>
          </a:fontRef>
        </p:style>
      </p:pic>
    </p:spTree>
    <p:custDataLst>
      <p:tags r:id="rId1"/>
    </p:custDataLst>
    <p:extLst>
      <p:ext uri="{BB962C8B-B14F-4D97-AF65-F5344CB8AC3E}">
        <p14:creationId xmlns:p14="http://schemas.microsoft.com/office/powerpoint/2010/main" val="4198559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E2C23C-0A59-4AD6-93DC-F69B71212EDE}"/>
              </a:ext>
            </a:extLst>
          </p:cNvPr>
          <p:cNvSpPr>
            <a:spLocks noGrp="1"/>
          </p:cNvSpPr>
          <p:nvPr>
            <p:ph idx="1"/>
          </p:nvPr>
        </p:nvSpPr>
        <p:spPr>
          <a:xfrm>
            <a:off x="1784412" y="790113"/>
            <a:ext cx="5726098" cy="5099410"/>
          </a:xfrm>
        </p:spPr>
        <p:txBody>
          <a:bodyPr>
            <a:normAutofit/>
          </a:bodyPr>
          <a:lstStyle/>
          <a:p>
            <a:pPr marL="0" lvl="3" indent="0" algn="ctr">
              <a:buNone/>
            </a:pPr>
            <a:r>
              <a:rPr lang="fr-FR" sz="3200" b="1" u="sng" dirty="0" err="1"/>
              <a:t>Liz’s</a:t>
            </a:r>
            <a:r>
              <a:rPr lang="fr-FR" sz="3200" b="1" u="sng" dirty="0"/>
              <a:t> </a:t>
            </a:r>
            <a:r>
              <a:rPr lang="fr-FR" sz="3200" b="1" u="sng" dirty="0" err="1"/>
              <a:t>Study</a:t>
            </a:r>
            <a:r>
              <a:rPr lang="fr-FR" sz="3200" b="1" u="sng" dirty="0"/>
              <a:t> Plan</a:t>
            </a:r>
          </a:p>
          <a:p>
            <a:pPr marL="0" lvl="3" indent="0">
              <a:buNone/>
            </a:pPr>
            <a:endParaRPr lang="fr-FR" sz="3200" b="1" dirty="0"/>
          </a:p>
          <a:p>
            <a:pPr marL="0" lvl="3" indent="0">
              <a:buNone/>
            </a:pPr>
            <a:r>
              <a:rPr lang="en-US" sz="2400" b="1" dirty="0"/>
              <a:t>How did I prepare for the exam?</a:t>
            </a:r>
          </a:p>
          <a:p>
            <a:pPr marL="0" lvl="3" indent="0">
              <a:buNone/>
            </a:pPr>
            <a:endParaRPr lang="en-US" sz="2400" b="1" dirty="0"/>
          </a:p>
          <a:p>
            <a:pPr marL="457200" lvl="3" indent="-457200">
              <a:buFont typeface="+mj-lt"/>
              <a:buAutoNum type="arabicPeriod"/>
            </a:pPr>
            <a:r>
              <a:rPr lang="en-US" sz="2400" dirty="0"/>
              <a:t>Reviewed terms and definitions</a:t>
            </a:r>
          </a:p>
          <a:p>
            <a:pPr marL="800100" lvl="4" indent="-342900"/>
            <a:r>
              <a:rPr lang="en-US" sz="2400" dirty="0"/>
              <a:t>Quizlet (app)</a:t>
            </a:r>
          </a:p>
          <a:p>
            <a:pPr marL="457200" lvl="3" indent="-457200">
              <a:buFont typeface="+mj-lt"/>
              <a:buAutoNum type="arabicPeriod"/>
            </a:pPr>
            <a:r>
              <a:rPr lang="en-US" sz="2400" dirty="0"/>
              <a:t>Reread assigned readings and study guide (notes)</a:t>
            </a:r>
          </a:p>
          <a:p>
            <a:pPr marL="457200" lvl="3" indent="-457200">
              <a:buFont typeface="+mj-lt"/>
              <a:buAutoNum type="arabicPeriod"/>
            </a:pPr>
            <a:r>
              <a:rPr lang="en-US" sz="2400" dirty="0"/>
              <a:t>Team approach</a:t>
            </a:r>
          </a:p>
          <a:p>
            <a:pPr marL="914400" lvl="4" indent="-457200">
              <a:buFont typeface="+mj-lt"/>
              <a:buAutoNum type="arabicPeriod"/>
            </a:pPr>
            <a:r>
              <a:rPr lang="en-US" sz="2400" dirty="0"/>
              <a:t>Reviewed practice questions </a:t>
            </a:r>
          </a:p>
          <a:p>
            <a:pPr marL="914400" lvl="4" indent="-457200">
              <a:buFont typeface="+mj-lt"/>
              <a:buAutoNum type="arabicPeriod"/>
            </a:pPr>
            <a:r>
              <a:rPr lang="en-US" sz="2400" dirty="0"/>
              <a:t>Understand the application of terms and definitions to scenarios</a:t>
            </a:r>
          </a:p>
        </p:txBody>
      </p:sp>
      <p:sp>
        <p:nvSpPr>
          <p:cNvPr id="9" name="Footer Placeholder 4">
            <a:extLst>
              <a:ext uri="{FF2B5EF4-FFF2-40B4-BE49-F238E27FC236}">
                <a16:creationId xmlns:a16="http://schemas.microsoft.com/office/drawing/2014/main" id="{9DAFEA13-6952-4DD9-B0F7-59965E49AA45}"/>
              </a:ext>
            </a:extLst>
          </p:cNvPr>
          <p:cNvSpPr txBox="1">
            <a:spLocks/>
          </p:cNvSpPr>
          <p:nvPr/>
        </p:nvSpPr>
        <p:spPr>
          <a:xfrm>
            <a:off x="3869268" y="6356350"/>
            <a:ext cx="5911517"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 2021, American Association of School Personnel Administrators. All Rights Reserved.</a:t>
            </a:r>
          </a:p>
        </p:txBody>
      </p:sp>
      <p:pic>
        <p:nvPicPr>
          <p:cNvPr id="1026" name="Picture 2" descr="What to Do in Pittsburgh: Our Guide to the City of Bridges | Condé Nast  Traveler">
            <a:extLst>
              <a:ext uri="{FF2B5EF4-FFF2-40B4-BE49-F238E27FC236}">
                <a16:creationId xmlns:a16="http://schemas.microsoft.com/office/drawing/2014/main" id="{40F56586-8E6D-4E8F-BD1C-9A38C8FC69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22643">
            <a:off x="7559537" y="1707888"/>
            <a:ext cx="3853740" cy="2564489"/>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880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8" name="Rectangle 17">
            <a:extLst>
              <a:ext uri="{FF2B5EF4-FFF2-40B4-BE49-F238E27FC236}">
                <a16:creationId xmlns:a16="http://schemas.microsoft.com/office/drawing/2014/main" id="{BC512124-0D13-4ED9-80B7-52AE15B6B4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Pencils">
            <a:extLst>
              <a:ext uri="{FF2B5EF4-FFF2-40B4-BE49-F238E27FC236}">
                <a16:creationId xmlns:a16="http://schemas.microsoft.com/office/drawing/2014/main" id="{4C86E38A-8DD2-4DFE-9522-DFA0DA2D68CC}"/>
              </a:ext>
            </a:extLst>
          </p:cNvPr>
          <p:cNvPicPr>
            <a:picLocks noChangeAspect="1"/>
          </p:cNvPicPr>
          <p:nvPr/>
        </p:nvPicPr>
        <p:blipFill rotWithShape="1">
          <a:blip r:embed="rId3">
            <a:alphaModFix amt="35000"/>
          </a:blip>
          <a:srcRect t="9368" b="12235"/>
          <a:stretch/>
        </p:blipFill>
        <p:spPr>
          <a:xfrm>
            <a:off x="20" y="10"/>
            <a:ext cx="12191980" cy="6857990"/>
          </a:xfrm>
          <a:prstGeom prst="rect">
            <a:avLst/>
          </a:prstGeom>
        </p:spPr>
      </p:pic>
      <p:sp>
        <p:nvSpPr>
          <p:cNvPr id="3" name="Title 2">
            <a:extLst>
              <a:ext uri="{FF2B5EF4-FFF2-40B4-BE49-F238E27FC236}">
                <a16:creationId xmlns:a16="http://schemas.microsoft.com/office/drawing/2014/main" id="{8F1EA810-B2D8-41E8-BE52-1FF93581D841}"/>
              </a:ext>
            </a:extLst>
          </p:cNvPr>
          <p:cNvSpPr>
            <a:spLocks noGrp="1"/>
          </p:cNvSpPr>
          <p:nvPr>
            <p:ph type="title"/>
          </p:nvPr>
        </p:nvSpPr>
        <p:spPr>
          <a:xfrm>
            <a:off x="696223" y="322892"/>
            <a:ext cx="7315200" cy="1503746"/>
          </a:xfrm>
        </p:spPr>
        <p:txBody>
          <a:bodyPr vert="horz" lIns="91440" tIns="45720" rIns="91440" bIns="45720" rtlCol="0" anchor="b">
            <a:normAutofit/>
          </a:bodyPr>
          <a:lstStyle/>
          <a:p>
            <a:r>
              <a:rPr lang="en-US" dirty="0">
                <a:solidFill>
                  <a:schemeClr val="tx1"/>
                </a:solidFill>
              </a:rPr>
              <a:t>Strategic Staffing</a:t>
            </a:r>
          </a:p>
        </p:txBody>
      </p:sp>
      <p:graphicFrame>
        <p:nvGraphicFramePr>
          <p:cNvPr id="2" name="Diagram 1">
            <a:extLst>
              <a:ext uri="{FF2B5EF4-FFF2-40B4-BE49-F238E27FC236}">
                <a16:creationId xmlns:a16="http://schemas.microsoft.com/office/drawing/2014/main" id="{2ED07AEC-9C53-4441-9B0D-4C4069C4186A}"/>
              </a:ext>
            </a:extLst>
          </p:cNvPr>
          <p:cNvGraphicFramePr/>
          <p:nvPr>
            <p:extLst>
              <p:ext uri="{D42A27DB-BD31-4B8C-83A1-F6EECF244321}">
                <p14:modId xmlns:p14="http://schemas.microsoft.com/office/powerpoint/2010/main" val="2458643924"/>
              </p:ext>
            </p:extLst>
          </p:nvPr>
        </p:nvGraphicFramePr>
        <p:xfrm>
          <a:off x="1097936" y="1986116"/>
          <a:ext cx="4722761" cy="43507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TextBox 18">
            <a:extLst>
              <a:ext uri="{FF2B5EF4-FFF2-40B4-BE49-F238E27FC236}">
                <a16:creationId xmlns:a16="http://schemas.microsoft.com/office/drawing/2014/main" id="{262F3170-DEE7-4A8C-B165-A32D6B804A93}"/>
              </a:ext>
            </a:extLst>
          </p:cNvPr>
          <p:cNvSpPr txBox="1"/>
          <p:nvPr/>
        </p:nvSpPr>
        <p:spPr>
          <a:xfrm rot="577616">
            <a:off x="6354243" y="3121612"/>
            <a:ext cx="2253831" cy="1384995"/>
          </a:xfrm>
          <a:prstGeom prst="rect">
            <a:avLst/>
          </a:prstGeom>
          <a:solidFill>
            <a:schemeClr val="accent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2800" b="1" dirty="0"/>
              <a:t>pHCLE Exam Weight:</a:t>
            </a:r>
          </a:p>
          <a:p>
            <a:pPr algn="ctr"/>
            <a:r>
              <a:rPr lang="en-US" sz="2800" dirty="0"/>
              <a:t>25 %</a:t>
            </a:r>
          </a:p>
        </p:txBody>
      </p:sp>
    </p:spTree>
    <p:custDataLst>
      <p:tags r:id="rId1"/>
    </p:custDataLst>
    <p:extLst>
      <p:ext uri="{BB962C8B-B14F-4D97-AF65-F5344CB8AC3E}">
        <p14:creationId xmlns:p14="http://schemas.microsoft.com/office/powerpoint/2010/main" val="39256645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See the source image">
            <a:extLst>
              <a:ext uri="{FF2B5EF4-FFF2-40B4-BE49-F238E27FC236}">
                <a16:creationId xmlns:a16="http://schemas.microsoft.com/office/drawing/2014/main" id="{B30418C1-3BC9-4301-9202-5B8B1BCC4B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0418" y="3351847"/>
            <a:ext cx="4599303" cy="258710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ee the source image">
            <a:extLst>
              <a:ext uri="{FF2B5EF4-FFF2-40B4-BE49-F238E27FC236}">
                <a16:creationId xmlns:a16="http://schemas.microsoft.com/office/drawing/2014/main" id="{24DC75FF-C076-4242-80ED-ACDDD97730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4089" y="919045"/>
            <a:ext cx="6327704" cy="258710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6">
            <a:extLst>
              <a:ext uri="{FF2B5EF4-FFF2-40B4-BE49-F238E27FC236}">
                <a16:creationId xmlns:a16="http://schemas.microsoft.com/office/drawing/2014/main" id="{0D3587D5-11AB-4731-96B3-40F121CC4659}"/>
              </a:ext>
            </a:extLst>
          </p:cNvPr>
          <p:cNvSpPr txBox="1">
            <a:spLocks/>
          </p:cNvSpPr>
          <p:nvPr/>
        </p:nvSpPr>
        <p:spPr>
          <a:xfrm>
            <a:off x="615949" y="195425"/>
            <a:ext cx="11191351" cy="603250"/>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r">
              <a:buNone/>
            </a:pPr>
            <a:r>
              <a:rPr lang="en-US" sz="3200" b="1" dirty="0"/>
              <a:t>Check Your Understanding: Strategic Staffing</a:t>
            </a:r>
          </a:p>
        </p:txBody>
      </p:sp>
    </p:spTree>
    <p:custDataLst>
      <p:tags r:id="rId1"/>
    </p:custDataLst>
    <p:extLst>
      <p:ext uri="{BB962C8B-B14F-4D97-AF65-F5344CB8AC3E}">
        <p14:creationId xmlns:p14="http://schemas.microsoft.com/office/powerpoint/2010/main" val="2756324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5" name="Rectangle 14">
            <a:extLst>
              <a:ext uri="{FF2B5EF4-FFF2-40B4-BE49-F238E27FC236}">
                <a16:creationId xmlns:a16="http://schemas.microsoft.com/office/drawing/2014/main" id="{D589E016-1EE1-484C-8423-012B4B780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Woman writing on a note stuck to a whiteboard">
            <a:extLst>
              <a:ext uri="{FF2B5EF4-FFF2-40B4-BE49-F238E27FC236}">
                <a16:creationId xmlns:a16="http://schemas.microsoft.com/office/drawing/2014/main" id="{FBC5EC13-DED2-4760-B5BC-11C143895D46}"/>
              </a:ext>
            </a:extLst>
          </p:cNvPr>
          <p:cNvPicPr>
            <a:picLocks noChangeAspect="1"/>
          </p:cNvPicPr>
          <p:nvPr/>
        </p:nvPicPr>
        <p:blipFill rotWithShape="1">
          <a:blip r:embed="rId3"/>
          <a:srcRect t="24780" r="9092" b="1"/>
          <a:stretch/>
        </p:blipFill>
        <p:spPr>
          <a:xfrm>
            <a:off x="20" y="-1"/>
            <a:ext cx="12188932" cy="6858000"/>
          </a:xfrm>
          <a:prstGeom prst="rect">
            <a:avLst/>
          </a:prstGeom>
        </p:spPr>
      </p:pic>
      <p:sp>
        <p:nvSpPr>
          <p:cNvPr id="17" name="Rectangle 16">
            <a:extLst>
              <a:ext uri="{FF2B5EF4-FFF2-40B4-BE49-F238E27FC236}">
                <a16:creationId xmlns:a16="http://schemas.microsoft.com/office/drawing/2014/main" id="{46100866-3689-418C-84D9-07C7E2435C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00114"/>
            <a:ext cx="4053525" cy="4257773"/>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tle 2">
            <a:extLst>
              <a:ext uri="{FF2B5EF4-FFF2-40B4-BE49-F238E27FC236}">
                <a16:creationId xmlns:a16="http://schemas.microsoft.com/office/drawing/2014/main" id="{8F1EA810-B2D8-41E8-BE52-1FF93581D841}"/>
              </a:ext>
            </a:extLst>
          </p:cNvPr>
          <p:cNvSpPr>
            <a:spLocks noGrp="1"/>
          </p:cNvSpPr>
          <p:nvPr>
            <p:ph type="title"/>
          </p:nvPr>
        </p:nvSpPr>
        <p:spPr>
          <a:xfrm>
            <a:off x="334557" y="1653703"/>
            <a:ext cx="3361953" cy="1845011"/>
          </a:xfrm>
        </p:spPr>
        <p:txBody>
          <a:bodyPr vert="horz" lIns="91440" tIns="45720" rIns="91440" bIns="45720" rtlCol="0" anchor="b">
            <a:normAutofit/>
          </a:bodyPr>
          <a:lstStyle/>
          <a:p>
            <a:r>
              <a:rPr lang="en-US" sz="5400" dirty="0">
                <a:solidFill>
                  <a:schemeClr val="tx1"/>
                </a:solidFill>
              </a:rPr>
              <a:t>Workforce Planning</a:t>
            </a:r>
          </a:p>
        </p:txBody>
      </p:sp>
      <p:sp>
        <p:nvSpPr>
          <p:cNvPr id="4" name="Text Placeholder 3">
            <a:extLst>
              <a:ext uri="{FF2B5EF4-FFF2-40B4-BE49-F238E27FC236}">
                <a16:creationId xmlns:a16="http://schemas.microsoft.com/office/drawing/2014/main" id="{04FDD4D6-2AA5-414C-85B7-E2ABA7B429AC}"/>
              </a:ext>
            </a:extLst>
          </p:cNvPr>
          <p:cNvSpPr>
            <a:spLocks noGrp="1"/>
          </p:cNvSpPr>
          <p:nvPr>
            <p:ph type="body" idx="1"/>
          </p:nvPr>
        </p:nvSpPr>
        <p:spPr>
          <a:xfrm>
            <a:off x="364724" y="3852303"/>
            <a:ext cx="3331786" cy="1440505"/>
          </a:xfrm>
        </p:spPr>
        <p:txBody>
          <a:bodyPr vert="horz" lIns="91440" tIns="45720" rIns="91440" bIns="45720" rtlCol="0" anchor="t">
            <a:normAutofit/>
          </a:bodyPr>
          <a:lstStyle/>
          <a:p>
            <a:r>
              <a:rPr lang="en-US" sz="2400" i="1" dirty="0">
                <a:solidFill>
                  <a:schemeClr val="tx1"/>
                </a:solidFill>
              </a:rPr>
              <a:t>Process to align the workforce with the needs and priorities of the organization.</a:t>
            </a:r>
          </a:p>
        </p:txBody>
      </p:sp>
    </p:spTree>
    <p:custDataLst>
      <p:tags r:id="rId1"/>
    </p:custDataLst>
    <p:extLst>
      <p:ext uri="{BB962C8B-B14F-4D97-AF65-F5344CB8AC3E}">
        <p14:creationId xmlns:p14="http://schemas.microsoft.com/office/powerpoint/2010/main" val="833623473"/>
      </p:ext>
    </p:extLst>
  </p:cSld>
  <p:clrMapOvr>
    <a:overrideClrMapping bg1="dk1" tx1="lt1" bg2="dk2" tx2="lt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3"/>
  <p:tag name="ARTICULATE_DESIGN_ID_FRAME" val="bh4Phxx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Frame">
  <a:themeElements>
    <a:clrScheme name="AASPA">
      <a:dk1>
        <a:srgbClr val="262626"/>
      </a:dk1>
      <a:lt1>
        <a:srgbClr val="FFFFFF"/>
      </a:lt1>
      <a:dk2>
        <a:srgbClr val="626262"/>
      </a:dk2>
      <a:lt2>
        <a:srgbClr val="CCCCCC"/>
      </a:lt2>
      <a:accent1>
        <a:srgbClr val="00355F"/>
      </a:accent1>
      <a:accent2>
        <a:srgbClr val="F36736"/>
      </a:accent2>
      <a:accent3>
        <a:srgbClr val="99C94C"/>
      </a:accent3>
      <a:accent4>
        <a:srgbClr val="BE1F56"/>
      </a:accent4>
      <a:accent5>
        <a:srgbClr val="006678"/>
      </a:accent5>
      <a:accent6>
        <a:srgbClr val="FFA800"/>
      </a:accent6>
      <a:hlink>
        <a:srgbClr val="006678"/>
      </a:hlink>
      <a:folHlink>
        <a:srgbClr val="F36736"/>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A6EC26F5E400A46BF14E6E9AA52F50F" ma:contentTypeVersion="12" ma:contentTypeDescription="Create a new document." ma:contentTypeScope="" ma:versionID="0d4924ee9eb528fbcc4fb951f1994cdd">
  <xsd:schema xmlns:xsd="http://www.w3.org/2001/XMLSchema" xmlns:xs="http://www.w3.org/2001/XMLSchema" xmlns:p="http://schemas.microsoft.com/office/2006/metadata/properties" xmlns:ns2="a0318533-e0c7-49cc-ad78-bb31e03a2643" xmlns:ns3="e666c55e-ca60-4df3-80a3-31ca002eb314" targetNamespace="http://schemas.microsoft.com/office/2006/metadata/properties" ma:root="true" ma:fieldsID="e0141497bd51f556df0f1187f851436c" ns2:_="" ns3:_="">
    <xsd:import namespace="a0318533-e0c7-49cc-ad78-bb31e03a2643"/>
    <xsd:import namespace="e666c55e-ca60-4df3-80a3-31ca002eb31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318533-e0c7-49cc-ad78-bb31e03a26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666c55e-ca60-4df3-80a3-31ca002eb31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A29D0F-186F-4BCB-A674-0B948E1898C1}">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1DA5F24-87D7-475A-B97A-6381C0688FBE}">
  <ds:schemaRefs>
    <ds:schemaRef ds:uri="http://schemas.microsoft.com/sharepoint/v3/contenttype/forms"/>
  </ds:schemaRefs>
</ds:datastoreItem>
</file>

<file path=customXml/itemProps3.xml><?xml version="1.0" encoding="utf-8"?>
<ds:datastoreItem xmlns:ds="http://schemas.openxmlformats.org/officeDocument/2006/customXml" ds:itemID="{1560B98A-4255-488E-A992-6558DED515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318533-e0c7-49cc-ad78-bb31e03a2643"/>
    <ds:schemaRef ds:uri="e666c55e-ca60-4df3-80a3-31ca002eb3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85</TotalTime>
  <Words>4819</Words>
  <Application>Microsoft Office PowerPoint</Application>
  <PresentationFormat>Widescreen</PresentationFormat>
  <Paragraphs>623</Paragraphs>
  <Slides>39</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Corbel</vt:lpstr>
      <vt:lpstr>Wingdings</vt:lpstr>
      <vt:lpstr>Wingdings 2</vt:lpstr>
      <vt:lpstr>Frame</vt:lpstr>
      <vt:lpstr>pHCLE Study Group  Strategic Staffing</vt:lpstr>
      <vt:lpstr>PowerPoint Presentation</vt:lpstr>
      <vt:lpstr>PowerPoint Presentation</vt:lpstr>
      <vt:lpstr>PowerPoint Presentation</vt:lpstr>
      <vt:lpstr>PowerPoint Presentation</vt:lpstr>
      <vt:lpstr>PowerPoint Presentation</vt:lpstr>
      <vt:lpstr>Strategic Staffing</vt:lpstr>
      <vt:lpstr>PowerPoint Presentation</vt:lpstr>
      <vt:lpstr>Workforce Planning</vt:lpstr>
      <vt:lpstr>PowerPoint Presentation</vt:lpstr>
      <vt:lpstr>PowerPoint Presentation</vt:lpstr>
      <vt:lpstr>PowerPoint Presentation</vt:lpstr>
      <vt:lpstr>PowerPoint Presentation</vt:lpstr>
      <vt:lpstr>PowerPoint Presentation</vt:lpstr>
      <vt:lpstr>HR Branding</vt:lpstr>
      <vt:lpstr>PowerPoint Presentation</vt:lpstr>
      <vt:lpstr>PowerPoint Presentation</vt:lpstr>
      <vt:lpstr>PowerPoint Presentation</vt:lpstr>
      <vt:lpstr>Sourcing &amp; Recruiting</vt:lpstr>
      <vt:lpstr>PowerPoint Presentation</vt:lpstr>
      <vt:lpstr>PowerPoint Presentation</vt:lpstr>
      <vt:lpstr>PowerPoint Presentation</vt:lpstr>
      <vt:lpstr>PowerPoint Presentation</vt:lpstr>
      <vt:lpstr>PowerPoint Presentation</vt:lpstr>
      <vt:lpstr>PowerPoint Presentation</vt:lpstr>
      <vt:lpstr>Selection &amp; Placement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Strategic Staffing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pHCLE Study Group  Strategic Staffing</dc:title>
  <dc:creator>Emily</dc:creator>
  <cp:lastModifiedBy>Kate Heynoski</cp:lastModifiedBy>
  <cp:revision>5</cp:revision>
  <dcterms:created xsi:type="dcterms:W3CDTF">2021-02-02T03:04:52Z</dcterms:created>
  <dcterms:modified xsi:type="dcterms:W3CDTF">2021-08-04T12:46:29Z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6C8E08D7-419F-4E2C-BC64-5C2322A558C0</vt:lpwstr>
  </property>
  <property fmtid="{D5CDD505-2E9C-101B-9397-08002B2CF9AE}" pid="3" name="ArticulatePath">
    <vt:lpwstr>https://d.docs.live.net/4dd768116c6248c7/Desktop/AASPA Study Session Staffing</vt:lpwstr>
  </property>
  <property fmtid="{D5CDD505-2E9C-101B-9397-08002B2CF9AE}" pid="4" name="ContentTypeId">
    <vt:lpwstr>0x0101007A6EC26F5E400A46BF14E6E9AA52F50F</vt:lpwstr>
  </property>
  <property fmtid="{D5CDD505-2E9C-101B-9397-08002B2CF9AE}" pid="5" name="MSIP_Label_0ee3c538-ec52-435f-ae58-017644bd9513_Enabled">
    <vt:lpwstr>true</vt:lpwstr>
  </property>
  <property fmtid="{D5CDD505-2E9C-101B-9397-08002B2CF9AE}" pid="6" name="MSIP_Label_0ee3c538-ec52-435f-ae58-017644bd9513_SetDate">
    <vt:lpwstr>2021-08-02T18:19:49Z</vt:lpwstr>
  </property>
  <property fmtid="{D5CDD505-2E9C-101B-9397-08002B2CF9AE}" pid="7" name="MSIP_Label_0ee3c538-ec52-435f-ae58-017644bd9513_Method">
    <vt:lpwstr>Standard</vt:lpwstr>
  </property>
  <property fmtid="{D5CDD505-2E9C-101B-9397-08002B2CF9AE}" pid="8" name="MSIP_Label_0ee3c538-ec52-435f-ae58-017644bd9513_Name">
    <vt:lpwstr>0ee3c538-ec52-435f-ae58-017644bd9513</vt:lpwstr>
  </property>
  <property fmtid="{D5CDD505-2E9C-101B-9397-08002B2CF9AE}" pid="9" name="MSIP_Label_0ee3c538-ec52-435f-ae58-017644bd9513_SiteId">
    <vt:lpwstr>0cdcb198-8169-4b70-ba9f-da7e3ba700c2</vt:lpwstr>
  </property>
  <property fmtid="{D5CDD505-2E9C-101B-9397-08002B2CF9AE}" pid="10" name="MSIP_Label_0ee3c538-ec52-435f-ae58-017644bd9513_ActionId">
    <vt:lpwstr>366d5995-210e-4904-96a5-a56df8a410d2</vt:lpwstr>
  </property>
  <property fmtid="{D5CDD505-2E9C-101B-9397-08002B2CF9AE}" pid="11" name="MSIP_Label_0ee3c538-ec52-435f-ae58-017644bd9513_ContentBits">
    <vt:lpwstr>0</vt:lpwstr>
  </property>
</Properties>
</file>