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7" r:id="rId5"/>
    <p:sldId id="306" r:id="rId6"/>
    <p:sldId id="271" r:id="rId7"/>
    <p:sldId id="304" r:id="rId8"/>
    <p:sldId id="290" r:id="rId9"/>
    <p:sldId id="291" r:id="rId10"/>
    <p:sldId id="293" r:id="rId11"/>
    <p:sldId id="294" r:id="rId12"/>
    <p:sldId id="292" r:id="rId13"/>
    <p:sldId id="295" r:id="rId14"/>
    <p:sldId id="296" r:id="rId15"/>
    <p:sldId id="300" r:id="rId16"/>
    <p:sldId id="301" r:id="rId17"/>
    <p:sldId id="258" r:id="rId18"/>
    <p:sldId id="283" r:id="rId19"/>
    <p:sldId id="279" r:id="rId20"/>
    <p:sldId id="289" r:id="rId21"/>
    <p:sldId id="284" r:id="rId22"/>
    <p:sldId id="303" r:id="rId23"/>
    <p:sldId id="259" r:id="rId24"/>
    <p:sldId id="285" r:id="rId25"/>
    <p:sldId id="280" r:id="rId26"/>
    <p:sldId id="287" r:id="rId27"/>
    <p:sldId id="260" r:id="rId28"/>
    <p:sldId id="30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7421"/>
    <a:srgbClr val="0066A4"/>
    <a:srgbClr val="552579"/>
    <a:srgbClr val="851A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5955A3-571A-3C50-184F-09D7843323D9}" v="299" dt="2025-06-18T18:46:53.9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1314" y="30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y Lada" userId="S::clada@aaoe.net::ce205df4-50b5-4706-842f-1e602dfafded" providerId="AD" clId="Web-{FA5955A3-571A-3C50-184F-09D7843323D9}"/>
    <pc:docChg chg="delSld modSld">
      <pc:chgData name="Cathy Lada" userId="S::clada@aaoe.net::ce205df4-50b5-4706-842f-1e602dfafded" providerId="AD" clId="Web-{FA5955A3-571A-3C50-184F-09D7843323D9}" dt="2025-06-18T18:46:50.895" v="279" actId="20577"/>
      <pc:docMkLst>
        <pc:docMk/>
      </pc:docMkLst>
      <pc:sldChg chg="modSp">
        <pc:chgData name="Cathy Lada" userId="S::clada@aaoe.net::ce205df4-50b5-4706-842f-1e602dfafded" providerId="AD" clId="Web-{FA5955A3-571A-3C50-184F-09D7843323D9}" dt="2025-06-18T18:46:45.958" v="277" actId="20577"/>
        <pc:sldMkLst>
          <pc:docMk/>
          <pc:sldMk cId="4175712054" sldId="258"/>
        </pc:sldMkLst>
        <pc:spChg chg="mod">
          <ac:chgData name="Cathy Lada" userId="S::clada@aaoe.net::ce205df4-50b5-4706-842f-1e602dfafded" providerId="AD" clId="Web-{FA5955A3-571A-3C50-184F-09D7843323D9}" dt="2025-06-18T18:46:45.958" v="277" actId="20577"/>
          <ac:spMkLst>
            <pc:docMk/>
            <pc:sldMk cId="4175712054" sldId="258"/>
            <ac:spMk id="2" creationId="{6BA0361D-FA6C-3826-8096-43D3184EDA10}"/>
          </ac:spMkLst>
        </pc:spChg>
        <pc:spChg chg="mod">
          <ac:chgData name="Cathy Lada" userId="S::clada@aaoe.net::ce205df4-50b5-4706-842f-1e602dfafded" providerId="AD" clId="Web-{FA5955A3-571A-3C50-184F-09D7843323D9}" dt="2025-06-18T18:40:33.365" v="123" actId="20577"/>
          <ac:spMkLst>
            <pc:docMk/>
            <pc:sldMk cId="4175712054" sldId="258"/>
            <ac:spMk id="6" creationId="{C55D6234-5689-19D3-6ADF-94657BFF62E3}"/>
          </ac:spMkLst>
        </pc:spChg>
      </pc:sldChg>
      <pc:sldChg chg="modSp">
        <pc:chgData name="Cathy Lada" userId="S::clada@aaoe.net::ce205df4-50b5-4706-842f-1e602dfafded" providerId="AD" clId="Web-{FA5955A3-571A-3C50-184F-09D7843323D9}" dt="2025-06-18T18:43:20.731" v="194" actId="20577"/>
        <pc:sldMkLst>
          <pc:docMk/>
          <pc:sldMk cId="110012491" sldId="280"/>
        </pc:sldMkLst>
        <pc:spChg chg="mod">
          <ac:chgData name="Cathy Lada" userId="S::clada@aaoe.net::ce205df4-50b5-4706-842f-1e602dfafded" providerId="AD" clId="Web-{FA5955A3-571A-3C50-184F-09D7843323D9}" dt="2025-06-18T18:43:20.731" v="194" actId="20577"/>
          <ac:spMkLst>
            <pc:docMk/>
            <pc:sldMk cId="110012491" sldId="280"/>
            <ac:spMk id="2" creationId="{B7EC06BA-3176-3AB2-D428-90EAD74A52A4}"/>
          </ac:spMkLst>
        </pc:spChg>
      </pc:sldChg>
      <pc:sldChg chg="del">
        <pc:chgData name="Cathy Lada" userId="S::clada@aaoe.net::ce205df4-50b5-4706-842f-1e602dfafded" providerId="AD" clId="Web-{FA5955A3-571A-3C50-184F-09D7843323D9}" dt="2025-06-18T18:40:40.271" v="124"/>
        <pc:sldMkLst>
          <pc:docMk/>
          <pc:sldMk cId="3986080056" sldId="281"/>
        </pc:sldMkLst>
      </pc:sldChg>
      <pc:sldChg chg="del">
        <pc:chgData name="Cathy Lada" userId="S::clada@aaoe.net::ce205df4-50b5-4706-842f-1e602dfafded" providerId="AD" clId="Web-{FA5955A3-571A-3C50-184F-09D7843323D9}" dt="2025-06-18T18:40:53.819" v="128"/>
        <pc:sldMkLst>
          <pc:docMk/>
          <pc:sldMk cId="3211960930" sldId="282"/>
        </pc:sldMkLst>
      </pc:sldChg>
      <pc:sldChg chg="modSp">
        <pc:chgData name="Cathy Lada" userId="S::clada@aaoe.net::ce205df4-50b5-4706-842f-1e602dfafded" providerId="AD" clId="Web-{FA5955A3-571A-3C50-184F-09D7843323D9}" dt="2025-06-18T18:46:50.895" v="279" actId="20577"/>
        <pc:sldMkLst>
          <pc:docMk/>
          <pc:sldMk cId="4150220106" sldId="283"/>
        </pc:sldMkLst>
        <pc:spChg chg="mod">
          <ac:chgData name="Cathy Lada" userId="S::clada@aaoe.net::ce205df4-50b5-4706-842f-1e602dfafded" providerId="AD" clId="Web-{FA5955A3-571A-3C50-184F-09D7843323D9}" dt="2025-06-18T18:46:50.895" v="279" actId="20577"/>
          <ac:spMkLst>
            <pc:docMk/>
            <pc:sldMk cId="4150220106" sldId="283"/>
            <ac:spMk id="2" creationId="{9F6B637E-E33D-518E-B5A8-84EBF6991508}"/>
          </ac:spMkLst>
        </pc:spChg>
      </pc:sldChg>
      <pc:sldChg chg="addSp delSp modSp">
        <pc:chgData name="Cathy Lada" userId="S::clada@aaoe.net::ce205df4-50b5-4706-842f-1e602dfafded" providerId="AD" clId="Web-{FA5955A3-571A-3C50-184F-09D7843323D9}" dt="2025-06-18T18:43:05.652" v="178" actId="20577"/>
        <pc:sldMkLst>
          <pc:docMk/>
          <pc:sldMk cId="2429375618" sldId="285"/>
        </pc:sldMkLst>
        <pc:spChg chg="mod">
          <ac:chgData name="Cathy Lada" userId="S::clada@aaoe.net::ce205df4-50b5-4706-842f-1e602dfafded" providerId="AD" clId="Web-{FA5955A3-571A-3C50-184F-09D7843323D9}" dt="2025-06-18T18:42:19.010" v="160" actId="20577"/>
          <ac:spMkLst>
            <pc:docMk/>
            <pc:sldMk cId="2429375618" sldId="285"/>
            <ac:spMk id="19" creationId="{C92E6424-1391-80D2-821D-BFA6D9208325}"/>
          </ac:spMkLst>
        </pc:spChg>
        <pc:spChg chg="mod">
          <ac:chgData name="Cathy Lada" userId="S::clada@aaoe.net::ce205df4-50b5-4706-842f-1e602dfafded" providerId="AD" clId="Web-{FA5955A3-571A-3C50-184F-09D7843323D9}" dt="2025-06-18T18:43:05.652" v="178" actId="20577"/>
          <ac:spMkLst>
            <pc:docMk/>
            <pc:sldMk cId="2429375618" sldId="285"/>
            <ac:spMk id="21" creationId="{057D59CC-BACF-EE79-1900-D42E8BAE4A56}"/>
          </ac:spMkLst>
        </pc:spChg>
        <pc:picChg chg="add del mod">
          <ac:chgData name="Cathy Lada" userId="S::clada@aaoe.net::ce205df4-50b5-4706-842f-1e602dfafded" providerId="AD" clId="Web-{FA5955A3-571A-3C50-184F-09D7843323D9}" dt="2025-06-18T18:41:52.790" v="140"/>
          <ac:picMkLst>
            <pc:docMk/>
            <pc:sldMk cId="2429375618" sldId="285"/>
            <ac:picMk id="3" creationId="{E6630288-07E4-7C97-FC89-AA5E4CF981E6}"/>
          </ac:picMkLst>
        </pc:picChg>
        <pc:picChg chg="mod modCrop">
          <ac:chgData name="Cathy Lada" userId="S::clada@aaoe.net::ce205df4-50b5-4706-842f-1e602dfafded" providerId="AD" clId="Web-{FA5955A3-571A-3C50-184F-09D7843323D9}" dt="2025-06-18T18:41:56.634" v="141" actId="1076"/>
          <ac:picMkLst>
            <pc:docMk/>
            <pc:sldMk cId="2429375618" sldId="285"/>
            <ac:picMk id="4" creationId="{B1DA1B7C-35CE-098A-63CD-9B17218006B6}"/>
          </ac:picMkLst>
        </pc:picChg>
        <pc:picChg chg="del">
          <ac:chgData name="Cathy Lada" userId="S::clada@aaoe.net::ce205df4-50b5-4706-842f-1e602dfafded" providerId="AD" clId="Web-{FA5955A3-571A-3C50-184F-09D7843323D9}" dt="2025-06-18T18:41:27.930" v="132"/>
          <ac:picMkLst>
            <pc:docMk/>
            <pc:sldMk cId="2429375618" sldId="285"/>
            <ac:picMk id="6" creationId="{625ACFBF-792F-D65D-5A9A-565BED9E1050}"/>
          </ac:picMkLst>
        </pc:picChg>
      </pc:sldChg>
      <pc:sldChg chg="addSp delSp modSp del">
        <pc:chgData name="Cathy Lada" userId="S::clada@aaoe.net::ce205df4-50b5-4706-842f-1e602dfafded" providerId="AD" clId="Web-{FA5955A3-571A-3C50-184F-09D7843323D9}" dt="2025-06-18T18:42:47.355" v="169"/>
        <pc:sldMkLst>
          <pc:docMk/>
          <pc:sldMk cId="1678342167" sldId="286"/>
        </pc:sldMkLst>
        <pc:spChg chg="add mod">
          <ac:chgData name="Cathy Lada" userId="S::clada@aaoe.net::ce205df4-50b5-4706-842f-1e602dfafded" providerId="AD" clId="Web-{FA5955A3-571A-3C50-184F-09D7843323D9}" dt="2025-06-18T18:42:41.917" v="168" actId="20577"/>
          <ac:spMkLst>
            <pc:docMk/>
            <pc:sldMk cId="1678342167" sldId="286"/>
            <ac:spMk id="3" creationId="{0144D33A-6B3B-BDBC-DB94-B1916CDE61CC}"/>
          </ac:spMkLst>
        </pc:spChg>
        <pc:picChg chg="mod">
          <ac:chgData name="Cathy Lada" userId="S::clada@aaoe.net::ce205df4-50b5-4706-842f-1e602dfafded" providerId="AD" clId="Web-{FA5955A3-571A-3C50-184F-09D7843323D9}" dt="2025-06-18T18:42:21.650" v="161" actId="1076"/>
          <ac:picMkLst>
            <pc:docMk/>
            <pc:sldMk cId="1678342167" sldId="286"/>
            <ac:picMk id="4" creationId="{C1291EEF-7082-FFF7-F266-B8BF37BF6ED9}"/>
          </ac:picMkLst>
        </pc:picChg>
        <pc:picChg chg="mod">
          <ac:chgData name="Cathy Lada" userId="S::clada@aaoe.net::ce205df4-50b5-4706-842f-1e602dfafded" providerId="AD" clId="Web-{FA5955A3-571A-3C50-184F-09D7843323D9}" dt="2025-06-18T18:42:23.260" v="162" actId="1076"/>
          <ac:picMkLst>
            <pc:docMk/>
            <pc:sldMk cId="1678342167" sldId="286"/>
            <ac:picMk id="6" creationId="{34470842-F2A7-0952-D40B-FC48B51E827D}"/>
          </ac:picMkLst>
        </pc:picChg>
        <pc:picChg chg="del mod modCrop">
          <ac:chgData name="Cathy Lada" userId="S::clada@aaoe.net::ce205df4-50b5-4706-842f-1e602dfafded" providerId="AD" clId="Web-{FA5955A3-571A-3C50-184F-09D7843323D9}" dt="2025-06-18T18:41:45.883" v="138"/>
          <ac:picMkLst>
            <pc:docMk/>
            <pc:sldMk cId="1678342167" sldId="286"/>
            <ac:picMk id="8" creationId="{2261FC5B-1C7D-76D6-007A-CB32A3E80F0A}"/>
          </ac:picMkLst>
        </pc:picChg>
      </pc:sldChg>
      <pc:sldChg chg="del">
        <pc:chgData name="Cathy Lada" userId="S::clada@aaoe.net::ce205df4-50b5-4706-842f-1e602dfafded" providerId="AD" clId="Web-{FA5955A3-571A-3C50-184F-09D7843323D9}" dt="2025-06-18T18:40:57.163" v="129"/>
        <pc:sldMkLst>
          <pc:docMk/>
          <pc:sldMk cId="2699798630" sldId="288"/>
        </pc:sldMkLst>
      </pc:sldChg>
      <pc:sldChg chg="modSp">
        <pc:chgData name="Cathy Lada" userId="S::clada@aaoe.net::ce205df4-50b5-4706-842f-1e602dfafded" providerId="AD" clId="Web-{FA5955A3-571A-3C50-184F-09D7843323D9}" dt="2025-06-18T18:45:19.126" v="234" actId="20577"/>
        <pc:sldMkLst>
          <pc:docMk/>
          <pc:sldMk cId="1467361243" sldId="291"/>
        </pc:sldMkLst>
        <pc:spChg chg="mod">
          <ac:chgData name="Cathy Lada" userId="S::clada@aaoe.net::ce205df4-50b5-4706-842f-1e602dfafded" providerId="AD" clId="Web-{FA5955A3-571A-3C50-184F-09D7843323D9}" dt="2025-06-18T18:45:19.126" v="234" actId="20577"/>
          <ac:spMkLst>
            <pc:docMk/>
            <pc:sldMk cId="1467361243" sldId="291"/>
            <ac:spMk id="3" creationId="{ED0841F9-7ED7-E013-2F6A-5B233B26E2AB}"/>
          </ac:spMkLst>
        </pc:spChg>
      </pc:sldChg>
      <pc:sldChg chg="modSp">
        <pc:chgData name="Cathy Lada" userId="S::clada@aaoe.net::ce205df4-50b5-4706-842f-1e602dfafded" providerId="AD" clId="Web-{FA5955A3-571A-3C50-184F-09D7843323D9}" dt="2025-06-18T18:46:10.628" v="274" actId="20577"/>
        <pc:sldMkLst>
          <pc:docMk/>
          <pc:sldMk cId="980993135" sldId="293"/>
        </pc:sldMkLst>
        <pc:spChg chg="mod">
          <ac:chgData name="Cathy Lada" userId="S::clada@aaoe.net::ce205df4-50b5-4706-842f-1e602dfafded" providerId="AD" clId="Web-{FA5955A3-571A-3C50-184F-09D7843323D9}" dt="2025-06-18T18:46:10.628" v="274" actId="20577"/>
          <ac:spMkLst>
            <pc:docMk/>
            <pc:sldMk cId="980993135" sldId="293"/>
            <ac:spMk id="3" creationId="{56946869-BBF0-3C26-0CEA-40FB720829AE}"/>
          </ac:spMkLst>
        </pc:spChg>
      </pc:sldChg>
      <pc:sldChg chg="del">
        <pc:chgData name="Cathy Lada" userId="S::clada@aaoe.net::ce205df4-50b5-4706-842f-1e602dfafded" providerId="AD" clId="Web-{FA5955A3-571A-3C50-184F-09D7843323D9}" dt="2025-06-18T18:41:09.710" v="130"/>
        <pc:sldMkLst>
          <pc:docMk/>
          <pc:sldMk cId="124688107" sldId="297"/>
        </pc:sldMkLst>
      </pc:sldChg>
      <pc:sldChg chg="del">
        <pc:chgData name="Cathy Lada" userId="S::clada@aaoe.net::ce205df4-50b5-4706-842f-1e602dfafded" providerId="AD" clId="Web-{FA5955A3-571A-3C50-184F-09D7843323D9}" dt="2025-06-18T18:41:23.195" v="131"/>
        <pc:sldMkLst>
          <pc:docMk/>
          <pc:sldMk cId="1500245019" sldId="298"/>
        </pc:sldMkLst>
      </pc:sldChg>
      <pc:sldChg chg="del">
        <pc:chgData name="Cathy Lada" userId="S::clada@aaoe.net::ce205df4-50b5-4706-842f-1e602dfafded" providerId="AD" clId="Web-{FA5955A3-571A-3C50-184F-09D7843323D9}" dt="2025-06-18T18:37:44.499" v="0"/>
        <pc:sldMkLst>
          <pc:docMk/>
          <pc:sldMk cId="852307583" sldId="299"/>
        </pc:sldMkLst>
      </pc:sldChg>
      <pc:sldChg chg="modSp">
        <pc:chgData name="Cathy Lada" userId="S::clada@aaoe.net::ce205df4-50b5-4706-842f-1e602dfafded" providerId="AD" clId="Web-{FA5955A3-571A-3C50-184F-09D7843323D9}" dt="2025-06-18T18:46:32.942" v="275" actId="20577"/>
        <pc:sldMkLst>
          <pc:docMk/>
          <pc:sldMk cId="1476613947" sldId="300"/>
        </pc:sldMkLst>
        <pc:spChg chg="mod">
          <ac:chgData name="Cathy Lada" userId="S::clada@aaoe.net::ce205df4-50b5-4706-842f-1e602dfafded" providerId="AD" clId="Web-{FA5955A3-571A-3C50-184F-09D7843323D9}" dt="2025-06-18T18:46:32.942" v="275" actId="20577"/>
          <ac:spMkLst>
            <pc:docMk/>
            <pc:sldMk cId="1476613947" sldId="300"/>
            <ac:spMk id="2" creationId="{E4450155-6BD5-3335-1FF6-30EBD234F43E}"/>
          </ac:spMkLst>
        </pc:spChg>
        <pc:spChg chg="mod">
          <ac:chgData name="Cathy Lada" userId="S::clada@aaoe.net::ce205df4-50b5-4706-842f-1e602dfafded" providerId="AD" clId="Web-{FA5955A3-571A-3C50-184F-09D7843323D9}" dt="2025-06-18T18:38:48.830" v="76" actId="20577"/>
          <ac:spMkLst>
            <pc:docMk/>
            <pc:sldMk cId="1476613947" sldId="300"/>
            <ac:spMk id="3" creationId="{7E050823-9E3A-4970-1EF7-A157927E8738}"/>
          </ac:spMkLst>
        </pc:spChg>
      </pc:sldChg>
      <pc:sldChg chg="modSp">
        <pc:chgData name="Cathy Lada" userId="S::clada@aaoe.net::ce205df4-50b5-4706-842f-1e602dfafded" providerId="AD" clId="Web-{FA5955A3-571A-3C50-184F-09D7843323D9}" dt="2025-06-18T18:46:39.004" v="276" actId="20577"/>
        <pc:sldMkLst>
          <pc:docMk/>
          <pc:sldMk cId="3139181158" sldId="301"/>
        </pc:sldMkLst>
        <pc:spChg chg="mod">
          <ac:chgData name="Cathy Lada" userId="S::clada@aaoe.net::ce205df4-50b5-4706-842f-1e602dfafded" providerId="AD" clId="Web-{FA5955A3-571A-3C50-184F-09D7843323D9}" dt="2025-06-18T18:46:39.004" v="276" actId="20577"/>
          <ac:spMkLst>
            <pc:docMk/>
            <pc:sldMk cId="3139181158" sldId="301"/>
            <ac:spMk id="2" creationId="{BED9541E-7D1B-87C3-11BE-2BF19C7B9E02}"/>
          </ac:spMkLst>
        </pc:spChg>
        <pc:spChg chg="mod">
          <ac:chgData name="Cathy Lada" userId="S::clada@aaoe.net::ce205df4-50b5-4706-842f-1e602dfafded" providerId="AD" clId="Web-{FA5955A3-571A-3C50-184F-09D7843323D9}" dt="2025-06-18T18:39:40.629" v="91" actId="20577"/>
          <ac:spMkLst>
            <pc:docMk/>
            <pc:sldMk cId="3139181158" sldId="301"/>
            <ac:spMk id="3" creationId="{CB5ED86F-A7B6-9877-F296-694046EAA8D4}"/>
          </ac:spMkLst>
        </pc:spChg>
      </pc:sldChg>
      <pc:sldChg chg="del">
        <pc:chgData name="Cathy Lada" userId="S::clada@aaoe.net::ce205df4-50b5-4706-842f-1e602dfafded" providerId="AD" clId="Web-{FA5955A3-571A-3C50-184F-09D7843323D9}" dt="2025-06-18T18:39:47.848" v="92"/>
        <pc:sldMkLst>
          <pc:docMk/>
          <pc:sldMk cId="2602666165" sldId="302"/>
        </pc:sldMkLst>
      </pc:sldChg>
      <pc:sldChg chg="modSp">
        <pc:chgData name="Cathy Lada" userId="S::clada@aaoe.net::ce205df4-50b5-4706-842f-1e602dfafded" providerId="AD" clId="Web-{FA5955A3-571A-3C50-184F-09D7843323D9}" dt="2025-06-18T18:44:21.249" v="216" actId="20577"/>
        <pc:sldMkLst>
          <pc:docMk/>
          <pc:sldMk cId="1556803988" sldId="304"/>
        </pc:sldMkLst>
        <pc:spChg chg="mod">
          <ac:chgData name="Cathy Lada" userId="S::clada@aaoe.net::ce205df4-50b5-4706-842f-1e602dfafded" providerId="AD" clId="Web-{FA5955A3-571A-3C50-184F-09D7843323D9}" dt="2025-06-18T18:44:21.249" v="216" actId="20577"/>
          <ac:spMkLst>
            <pc:docMk/>
            <pc:sldMk cId="1556803988" sldId="304"/>
            <ac:spMk id="3" creationId="{C791C5DA-01DC-2457-6033-76D946A576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33607-31BD-4C07-A711-2C2BD9856F76}" type="datetimeFigureOut">
              <a:rPr lang="en-US" smtClean="0"/>
              <a:t>8/12/2025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72E40-1FFE-471C-8C6A-A695F4D9CE8D}" type="slidenum">
              <a:rPr lang="en-US" smtClean="0"/>
              <a:t>‹#›</a:t>
            </a:fld>
            <a:endParaRPr lang="en-US"/>
          </a:p>
        </p:txBody>
      </p:sp>
    </p:spTree>
    <p:extLst>
      <p:ext uri="{BB962C8B-B14F-4D97-AF65-F5344CB8AC3E}">
        <p14:creationId xmlns:p14="http://schemas.microsoft.com/office/powerpoint/2010/main" val="3608420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EF4095-2D52-82B8-7F1D-5F9027AC58CE}"/>
              </a:ext>
            </a:extLst>
          </p:cNvPr>
          <p:cNvSpPr>
            <a:spLocks noGrp="1"/>
          </p:cNvSpPr>
          <p:nvPr>
            <p:ph type="dt" sz="half" idx="10"/>
          </p:nvPr>
        </p:nvSpPr>
        <p:spPr/>
        <p:txBody>
          <a:bodyPr/>
          <a:lstStyle/>
          <a:p>
            <a:fld id="{5084F50E-D1E7-4435-AD0F-DF67125DFA9F}" type="datetimeFigureOut">
              <a:rPr lang="en-US" smtClean="0"/>
              <a:t>8/12/2025</a:t>
            </a:fld>
            <a:endParaRPr lang="en-US"/>
          </a:p>
        </p:txBody>
      </p:sp>
      <p:pic>
        <p:nvPicPr>
          <p:cNvPr id="8" name="Picture 7">
            <a:extLst>
              <a:ext uri="{FF2B5EF4-FFF2-40B4-BE49-F238E27FC236}">
                <a16:creationId xmlns:a16="http://schemas.microsoft.com/office/drawing/2014/main" id="{35B450A3-9061-C3F0-6F51-B41A1D23504E}"/>
              </a:ext>
            </a:extLst>
          </p:cNvPr>
          <p:cNvPicPr>
            <a:picLocks noChangeAspect="1"/>
          </p:cNvPicPr>
          <p:nvPr userDrawn="1"/>
        </p:nvPicPr>
        <p:blipFill>
          <a:blip r:embed="rId2"/>
          <a:stretch>
            <a:fillRect/>
          </a:stretch>
        </p:blipFill>
        <p:spPr>
          <a:xfrm>
            <a:off x="0" y="0"/>
            <a:ext cx="6947065" cy="6858000"/>
          </a:xfrm>
          <a:prstGeom prst="rect">
            <a:avLst/>
          </a:prstGeom>
        </p:spPr>
      </p:pic>
      <p:sp>
        <p:nvSpPr>
          <p:cNvPr id="2" name="Title 1">
            <a:extLst>
              <a:ext uri="{FF2B5EF4-FFF2-40B4-BE49-F238E27FC236}">
                <a16:creationId xmlns:a16="http://schemas.microsoft.com/office/drawing/2014/main" id="{4C26A4E5-DD0C-3BEF-7BC4-C34300939ECC}"/>
              </a:ext>
            </a:extLst>
          </p:cNvPr>
          <p:cNvSpPr>
            <a:spLocks noGrp="1"/>
          </p:cNvSpPr>
          <p:nvPr>
            <p:ph type="ctrTitle"/>
          </p:nvPr>
        </p:nvSpPr>
        <p:spPr>
          <a:xfrm>
            <a:off x="6096000" y="1600201"/>
            <a:ext cx="5637321" cy="3539970"/>
          </a:xfrm>
        </p:spPr>
        <p:txBody>
          <a:bodyPr anchor="b"/>
          <a:lstStyle>
            <a:lvl1pPr algn="ctr">
              <a:defRPr sz="6000">
                <a:solidFill>
                  <a:srgbClr val="0070C0"/>
                </a:solidFill>
              </a:defRPr>
            </a:lvl1pPr>
          </a:lstStyle>
          <a:p>
            <a:r>
              <a:rPr lang="en-US"/>
              <a:t>Click to edit Master title style</a:t>
            </a:r>
          </a:p>
        </p:txBody>
      </p:sp>
      <p:sp>
        <p:nvSpPr>
          <p:cNvPr id="3" name="Subtitle 2">
            <a:extLst>
              <a:ext uri="{FF2B5EF4-FFF2-40B4-BE49-F238E27FC236}">
                <a16:creationId xmlns:a16="http://schemas.microsoft.com/office/drawing/2014/main" id="{640AC1E5-4645-57F8-AB9D-48EA57075820}"/>
              </a:ext>
            </a:extLst>
          </p:cNvPr>
          <p:cNvSpPr>
            <a:spLocks noGrp="1"/>
          </p:cNvSpPr>
          <p:nvPr>
            <p:ph type="subTitle" idx="1"/>
          </p:nvPr>
        </p:nvSpPr>
        <p:spPr>
          <a:xfrm>
            <a:off x="6095999" y="5276063"/>
            <a:ext cx="5637321" cy="126284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0" name="Picture 9" descr="A blue and orange letters&#10;&#10;AI-generated content may be incorrect.">
            <a:extLst>
              <a:ext uri="{FF2B5EF4-FFF2-40B4-BE49-F238E27FC236}">
                <a16:creationId xmlns:a16="http://schemas.microsoft.com/office/drawing/2014/main" id="{D4B413CC-42E7-CC79-1B06-5E19CD446D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25235" y="41253"/>
            <a:ext cx="2201662" cy="660499"/>
          </a:xfrm>
          <a:prstGeom prst="rect">
            <a:avLst/>
          </a:prstGeom>
        </p:spPr>
      </p:pic>
    </p:spTree>
    <p:extLst>
      <p:ext uri="{BB962C8B-B14F-4D97-AF65-F5344CB8AC3E}">
        <p14:creationId xmlns:p14="http://schemas.microsoft.com/office/powerpoint/2010/main" val="194835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9BFA-2070-A2CA-263B-4133D0EB76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20A043-A3BB-58F3-F7BC-2171C482FD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D261E-7BB0-6946-C519-6D6A68FF68FB}"/>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5" name="Footer Placeholder 4">
            <a:extLst>
              <a:ext uri="{FF2B5EF4-FFF2-40B4-BE49-F238E27FC236}">
                <a16:creationId xmlns:a16="http://schemas.microsoft.com/office/drawing/2014/main" id="{AE469BD6-D284-7315-454B-9ACE9D6BE2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307A7-4EB7-E0FB-7C51-BFC002F2D715}"/>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23872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EB961A-36EC-F491-7D57-25115D0E6C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ED4009-69B7-67FF-A097-DFB2B8B451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C45F-AF12-3958-E690-9043C367104D}"/>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5" name="Footer Placeholder 4">
            <a:extLst>
              <a:ext uri="{FF2B5EF4-FFF2-40B4-BE49-F238E27FC236}">
                <a16:creationId xmlns:a16="http://schemas.microsoft.com/office/drawing/2014/main" id="{434F6474-7C6A-25EB-7097-810A771B4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78988A-0CB0-E289-B535-4F8898E45995}"/>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6675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850C-A494-A91B-BCDD-FC58EE77BE7B}"/>
              </a:ext>
            </a:extLst>
          </p:cNvPr>
          <p:cNvSpPr>
            <a:spLocks noGrp="1"/>
          </p:cNvSpPr>
          <p:nvPr>
            <p:ph type="title"/>
          </p:nvPr>
        </p:nvSpPr>
        <p:spPr>
          <a:xfrm>
            <a:off x="2352582" y="136525"/>
            <a:ext cx="9001217" cy="1325563"/>
          </a:xfrm>
        </p:spPr>
        <p:txBody>
          <a:bodyPr/>
          <a:lstStyle>
            <a:lvl1pPr>
              <a:defRPr>
                <a:solidFill>
                  <a:srgbClr val="0066A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673520BF-3525-2EF1-9BA0-85256A85509F}"/>
              </a:ext>
            </a:extLst>
          </p:cNvPr>
          <p:cNvSpPr>
            <a:spLocks noGrp="1"/>
          </p:cNvSpPr>
          <p:nvPr>
            <p:ph idx="1"/>
          </p:nvPr>
        </p:nvSpPr>
        <p:spPr>
          <a:xfrm>
            <a:off x="2352582" y="1550417"/>
            <a:ext cx="9001218" cy="48770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617D74A2-7084-4A29-B259-1A18419DCC2E}"/>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11" name="Picture 10">
            <a:extLst>
              <a:ext uri="{FF2B5EF4-FFF2-40B4-BE49-F238E27FC236}">
                <a16:creationId xmlns:a16="http://schemas.microsoft.com/office/drawing/2014/main" id="{B839FC7B-9012-B0B2-EBD7-112801A39E08}"/>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317723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2D197-EC28-62ED-2082-324209111B8E}"/>
              </a:ext>
            </a:extLst>
          </p:cNvPr>
          <p:cNvSpPr>
            <a:spLocks noGrp="1"/>
          </p:cNvSpPr>
          <p:nvPr>
            <p:ph type="title"/>
          </p:nvPr>
        </p:nvSpPr>
        <p:spPr>
          <a:xfrm>
            <a:off x="1959428" y="1709738"/>
            <a:ext cx="9388022" cy="2852737"/>
          </a:xfrm>
        </p:spPr>
        <p:txBody>
          <a:bodyPr anchor="b"/>
          <a:lstStyle>
            <a:lvl1pPr>
              <a:defRPr sz="6000">
                <a:solidFill>
                  <a:srgbClr val="EE7421"/>
                </a:solidFill>
              </a:defRPr>
            </a:lvl1pPr>
          </a:lstStyle>
          <a:p>
            <a:r>
              <a:rPr lang="en-US"/>
              <a:t>Click to edit Master title style</a:t>
            </a:r>
          </a:p>
        </p:txBody>
      </p:sp>
      <p:sp>
        <p:nvSpPr>
          <p:cNvPr id="3" name="Text Placeholder 2">
            <a:extLst>
              <a:ext uri="{FF2B5EF4-FFF2-40B4-BE49-F238E27FC236}">
                <a16:creationId xmlns:a16="http://schemas.microsoft.com/office/drawing/2014/main" id="{8CCA2098-33B4-7740-BFED-2AA3E229AB60}"/>
              </a:ext>
            </a:extLst>
          </p:cNvPr>
          <p:cNvSpPr>
            <a:spLocks noGrp="1"/>
          </p:cNvSpPr>
          <p:nvPr>
            <p:ph type="body" idx="1"/>
          </p:nvPr>
        </p:nvSpPr>
        <p:spPr>
          <a:xfrm>
            <a:off x="1959426" y="4589463"/>
            <a:ext cx="9388023" cy="1500187"/>
          </a:xfrm>
        </p:spPr>
        <p:txBody>
          <a:bodyPr/>
          <a:lstStyle>
            <a:lvl1pPr marL="0" indent="0">
              <a:buNone/>
              <a:defRPr sz="2400">
                <a:solidFill>
                  <a:srgbClr val="0066A4"/>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6A4BBC-14FB-5FCD-A514-7CE2596074BA}"/>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5" name="Footer Placeholder 4">
            <a:extLst>
              <a:ext uri="{FF2B5EF4-FFF2-40B4-BE49-F238E27FC236}">
                <a16:creationId xmlns:a16="http://schemas.microsoft.com/office/drawing/2014/main" id="{0C22BC67-61DA-DF02-EA20-7AB32E24D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75EAA-EF6E-BC8D-18AB-5795958CC645}"/>
              </a:ext>
            </a:extLst>
          </p:cNvPr>
          <p:cNvSpPr>
            <a:spLocks noGrp="1"/>
          </p:cNvSpPr>
          <p:nvPr>
            <p:ph type="sldNum" sz="quarter" idx="12"/>
          </p:nvPr>
        </p:nvSpPr>
        <p:spPr/>
        <p:txBody>
          <a:bodyPr/>
          <a:lstStyle/>
          <a:p>
            <a:fld id="{88422A5D-4235-4FDB-9BDA-B39723AC17F7}" type="slidenum">
              <a:rPr lang="en-US" smtClean="0"/>
              <a:t>‹#›</a:t>
            </a:fld>
            <a:endParaRPr lang="en-US"/>
          </a:p>
        </p:txBody>
      </p:sp>
      <p:pic>
        <p:nvPicPr>
          <p:cNvPr id="7" name="Picture 6">
            <a:extLst>
              <a:ext uri="{FF2B5EF4-FFF2-40B4-BE49-F238E27FC236}">
                <a16:creationId xmlns:a16="http://schemas.microsoft.com/office/drawing/2014/main" id="{B50993EA-9747-3B89-BA6B-9FE58E139646}"/>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8" name="Picture 7">
            <a:extLst>
              <a:ext uri="{FF2B5EF4-FFF2-40B4-BE49-F238E27FC236}">
                <a16:creationId xmlns:a16="http://schemas.microsoft.com/office/drawing/2014/main" id="{DD8B8209-BAF7-8042-8B21-41057B2B1DC6}"/>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176535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FD4C9-4530-7961-9784-8353A942DD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B1FF5E-108A-4937-4798-42D64439C4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CAA461-20E0-35D7-05EC-390FEA1E5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AEF351-BC9F-6D66-1747-D9787D0E2641}"/>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6" name="Footer Placeholder 5">
            <a:extLst>
              <a:ext uri="{FF2B5EF4-FFF2-40B4-BE49-F238E27FC236}">
                <a16:creationId xmlns:a16="http://schemas.microsoft.com/office/drawing/2014/main" id="{E7B07C4E-7DC3-8188-2B95-40A7073F91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1E4B5-C284-058D-2E88-0EA81A6B0F1F}"/>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116962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D9542-5166-78C5-E522-478AE7B267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FC9D10-73EB-FB6F-714E-3C3F367A3D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A829CD-F5A0-FEC8-0974-42DF34CC88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483F7A-6F61-0F2E-CAB1-45E659908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BF3ECF-FAFB-C488-BB89-BCAE3398E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C7E1BC-E154-8548-8EF8-914A7D10D114}"/>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8" name="Footer Placeholder 7">
            <a:extLst>
              <a:ext uri="{FF2B5EF4-FFF2-40B4-BE49-F238E27FC236}">
                <a16:creationId xmlns:a16="http://schemas.microsoft.com/office/drawing/2014/main" id="{F0A5EA50-A86A-8D4C-28B2-92B62AFBB7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1B47CF-D91E-8282-CEA2-0417BB011231}"/>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394081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6C8D9-C9BA-899A-2328-3F0D62B3FD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DFE199-62B2-B2AF-DC3C-20E139E7B34A}"/>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4" name="Footer Placeholder 3">
            <a:extLst>
              <a:ext uri="{FF2B5EF4-FFF2-40B4-BE49-F238E27FC236}">
                <a16:creationId xmlns:a16="http://schemas.microsoft.com/office/drawing/2014/main" id="{61AA3818-5C65-5649-5D6C-659017DE04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0F429E-2852-6C18-9FBB-3B08E44F056B}"/>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1288914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8E991-6143-638F-397E-533843424FF6}"/>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3" name="Footer Placeholder 2">
            <a:extLst>
              <a:ext uri="{FF2B5EF4-FFF2-40B4-BE49-F238E27FC236}">
                <a16:creationId xmlns:a16="http://schemas.microsoft.com/office/drawing/2014/main" id="{9CDE9289-79BA-A2A0-C025-7C796C8366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FD6768-3423-C6F8-2038-85972172812D}"/>
              </a:ext>
            </a:extLst>
          </p:cNvPr>
          <p:cNvSpPr>
            <a:spLocks noGrp="1"/>
          </p:cNvSpPr>
          <p:nvPr>
            <p:ph type="sldNum" sz="quarter" idx="12"/>
          </p:nvPr>
        </p:nvSpPr>
        <p:spPr/>
        <p:txBody>
          <a:bodyPr/>
          <a:lstStyle/>
          <a:p>
            <a:fld id="{88422A5D-4235-4FDB-9BDA-B39723AC17F7}" type="slidenum">
              <a:rPr lang="en-US" smtClean="0"/>
              <a:t>‹#›</a:t>
            </a:fld>
            <a:endParaRPr lang="en-US"/>
          </a:p>
        </p:txBody>
      </p:sp>
      <p:pic>
        <p:nvPicPr>
          <p:cNvPr id="5" name="Picture 4">
            <a:extLst>
              <a:ext uri="{FF2B5EF4-FFF2-40B4-BE49-F238E27FC236}">
                <a16:creationId xmlns:a16="http://schemas.microsoft.com/office/drawing/2014/main" id="{0A75D646-2C3C-0644-5800-0D48CF5C0688}"/>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6" name="Picture 5">
            <a:extLst>
              <a:ext uri="{FF2B5EF4-FFF2-40B4-BE49-F238E27FC236}">
                <a16:creationId xmlns:a16="http://schemas.microsoft.com/office/drawing/2014/main" id="{1E652A9D-7B53-6E44-D60B-906FDB54A699}"/>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62060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E81E-08E3-F092-1040-4E5D21A56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5C1612-53F3-9002-BD8E-8D5F3A67C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2C63D6-B8CB-D874-D50D-DCBA6D71B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362918-00EB-B07A-24EE-C1BC07FE6F32}"/>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6" name="Footer Placeholder 5">
            <a:extLst>
              <a:ext uri="{FF2B5EF4-FFF2-40B4-BE49-F238E27FC236}">
                <a16:creationId xmlns:a16="http://schemas.microsoft.com/office/drawing/2014/main" id="{AABD5634-C978-9A06-AC3A-E90E57789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073A03-61FF-20A7-8490-59EFC012A181}"/>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232797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5AC8-CF9B-102F-7EDC-3E1510254F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FB58AF-031E-16F7-B122-049BCF815C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6F3AC4-DA19-2E48-066E-9C40C3A5E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606FBD-8872-D188-1181-578F5CE64C12}"/>
              </a:ext>
            </a:extLst>
          </p:cNvPr>
          <p:cNvSpPr>
            <a:spLocks noGrp="1"/>
          </p:cNvSpPr>
          <p:nvPr>
            <p:ph type="dt" sz="half" idx="10"/>
          </p:nvPr>
        </p:nvSpPr>
        <p:spPr/>
        <p:txBody>
          <a:bodyPr/>
          <a:lstStyle/>
          <a:p>
            <a:fld id="{5084F50E-D1E7-4435-AD0F-DF67125DFA9F}" type="datetimeFigureOut">
              <a:rPr lang="en-US" smtClean="0"/>
              <a:t>8/12/2025</a:t>
            </a:fld>
            <a:endParaRPr lang="en-US"/>
          </a:p>
        </p:txBody>
      </p:sp>
      <p:sp>
        <p:nvSpPr>
          <p:cNvPr id="6" name="Footer Placeholder 5">
            <a:extLst>
              <a:ext uri="{FF2B5EF4-FFF2-40B4-BE49-F238E27FC236}">
                <a16:creationId xmlns:a16="http://schemas.microsoft.com/office/drawing/2014/main" id="{537F889F-F2DA-47B2-1436-869FE395B7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33FC42-39EB-9130-AA1D-779454133298}"/>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200413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F3056-2293-3DAC-BB48-471159470382}"/>
              </a:ext>
            </a:extLst>
          </p:cNvPr>
          <p:cNvSpPr>
            <a:spLocks noGrp="1"/>
          </p:cNvSpPr>
          <p:nvPr>
            <p:ph type="title"/>
          </p:nvPr>
        </p:nvSpPr>
        <p:spPr>
          <a:xfrm>
            <a:off x="838200" y="1365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D1F87498-801F-A1BB-06F7-5F3F03908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84F50E-D1E7-4435-AD0F-DF67125DFA9F}" type="datetimeFigureOut">
              <a:rPr lang="en-US" smtClean="0"/>
              <a:t>8/12/2025</a:t>
            </a:fld>
            <a:endParaRPr lang="en-US"/>
          </a:p>
        </p:txBody>
      </p:sp>
      <p:sp>
        <p:nvSpPr>
          <p:cNvPr id="5" name="Footer Placeholder 4">
            <a:extLst>
              <a:ext uri="{FF2B5EF4-FFF2-40B4-BE49-F238E27FC236}">
                <a16:creationId xmlns:a16="http://schemas.microsoft.com/office/drawing/2014/main" id="{B833AD51-7082-74B2-1C66-60D5FAF84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54DE8DB-9810-EBF4-4CD1-3DCBA46DAD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422A5D-4235-4FDB-9BDA-B39723AC17F7}" type="slidenum">
              <a:rPr lang="en-US" smtClean="0"/>
              <a:t>‹#›</a:t>
            </a:fld>
            <a:endParaRPr lang="en-US"/>
          </a:p>
        </p:txBody>
      </p:sp>
      <p:sp>
        <p:nvSpPr>
          <p:cNvPr id="3" name="Text Placeholder 2">
            <a:extLst>
              <a:ext uri="{FF2B5EF4-FFF2-40B4-BE49-F238E27FC236}">
                <a16:creationId xmlns:a16="http://schemas.microsoft.com/office/drawing/2014/main" id="{344C3073-58AC-56D5-3337-A0832F78395C}"/>
              </a:ext>
            </a:extLst>
          </p:cNvPr>
          <p:cNvSpPr>
            <a:spLocks noGrp="1"/>
          </p:cNvSpPr>
          <p:nvPr>
            <p:ph type="body" idx="1"/>
          </p:nvPr>
        </p:nvSpPr>
        <p:spPr>
          <a:xfrm>
            <a:off x="838200" y="1550417"/>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8423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66A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assets.noviams.com/novi-file-uploads/aaoe/pdfs-and-documents/AAOECollaborateFlyer-FinalCompressed.pdf" TargetMode="External"/><Relationship Id="rId2" Type="http://schemas.openxmlformats.org/officeDocument/2006/relationships/hyperlink" Target="https://www.aaoe.net/membership-information#benefits" TargetMode="External"/><Relationship Id="rId1" Type="http://schemas.openxmlformats.org/officeDocument/2006/relationships/slideLayout" Target="../slideLayouts/slideLayout2.xml"/><Relationship Id="rId4" Type="http://schemas.openxmlformats.org/officeDocument/2006/relationships/hyperlink" Target="https://www.aaoe.net/membership-information#du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aoe.net/membership-information#benefi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qAkYs9-FgTA" TargetMode="External"/><Relationship Id="rId7" Type="http://schemas.openxmlformats.org/officeDocument/2006/relationships/hyperlink" Target="https://www.youtube.com/shorts/MoHlsMJkgog" TargetMode="External"/><Relationship Id="rId2" Type="http://schemas.openxmlformats.org/officeDocument/2006/relationships/hyperlink" Target="https://www.youtube.com/watch?v=eVGuRyecUu4" TargetMode="External"/><Relationship Id="rId1" Type="http://schemas.openxmlformats.org/officeDocument/2006/relationships/slideLayout" Target="../slideLayouts/slideLayout2.xml"/><Relationship Id="rId6" Type="http://schemas.openxmlformats.org/officeDocument/2006/relationships/hyperlink" Target="https://www.youtube.com/watch?v=DPjhhscQiXk" TargetMode="External"/><Relationship Id="rId5" Type="http://schemas.openxmlformats.org/officeDocument/2006/relationships/hyperlink" Target="https://www.youtube.com/watch?v=WjqUPZPEQqE" TargetMode="External"/><Relationship Id="rId4" Type="http://schemas.openxmlformats.org/officeDocument/2006/relationships/hyperlink" Target="https://www.youtube.com/watch?v=IFcvMnlAbEo"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sIMwYi_JgZE?feature=oembed"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canva.com/design/DAGj3sHODTY/QChE6h75BchS2nDDmeo2wg/edit?utm_content=DAGj3sHODTY&amp;utm_campaign=designshare&amp;utm_medium=link2&amp;utm_source=sharebutt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anva.com/design/DAGj3sHODTY/QChE6h75BchS2nDDmeo2wg/edit?utm_content=DAGj3sHODTY&amp;utm_campaign=designshare&amp;utm_medium=link2&amp;utm_source=sharebutto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aoe.ne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clada@aaoe.net"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lada@aaoe.net"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aoe.net/membership-information"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 Id="rId5" Type="http://schemas.openxmlformats.org/officeDocument/2006/relationships/hyperlink" Target="https://www.aaoe.net/member-directory" TargetMode="External"/><Relationship Id="rId4" Type="http://schemas.openxmlformats.org/officeDocument/2006/relationships/hyperlink" Target="https://www.aaoe.net/leaderboar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aaoe.net/membership-information/#du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lavigne@aaoe.net" TargetMode="External"/><Relationship Id="rId2" Type="http://schemas.openxmlformats.org/officeDocument/2006/relationships/hyperlink" Target="https://www.aaoe.net/membership-information/#dues" TargetMode="External"/><Relationship Id="rId1" Type="http://schemas.openxmlformats.org/officeDocument/2006/relationships/slideLayout" Target="../slideLayouts/slideLayout2.xml"/><Relationship Id="rId4" Type="http://schemas.openxmlformats.org/officeDocument/2006/relationships/hyperlink" Target="https://www.aaoe.net/membership-information#benefi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1D40CA-4933-E64E-A932-36E70558E81F}"/>
              </a:ext>
            </a:extLst>
          </p:cNvPr>
          <p:cNvSpPr>
            <a:spLocks noGrp="1"/>
          </p:cNvSpPr>
          <p:nvPr>
            <p:ph type="ctrTitle"/>
          </p:nvPr>
        </p:nvSpPr>
        <p:spPr>
          <a:xfrm>
            <a:off x="5804899" y="1600201"/>
            <a:ext cx="6226139" cy="3539970"/>
          </a:xfrm>
        </p:spPr>
        <p:txBody>
          <a:bodyPr vert="horz" lIns="91440" tIns="45720" rIns="91440" bIns="45720" rtlCol="0" anchor="b">
            <a:noAutofit/>
          </a:bodyPr>
          <a:lstStyle/>
          <a:p>
            <a:r>
              <a:rPr lang="en-US" sz="4800" dirty="0">
                <a:latin typeface="Arial"/>
                <a:cs typeface="Arial"/>
              </a:rPr>
              <a:t>Member-Get-A-Member </a:t>
            </a:r>
            <a:br>
              <a:rPr lang="en-US" sz="4800" dirty="0">
                <a:latin typeface="Arial"/>
              </a:rPr>
            </a:br>
            <a:r>
              <a:rPr lang="en-US" sz="4800" dirty="0">
                <a:latin typeface="Arial"/>
                <a:cs typeface="Arial"/>
              </a:rPr>
              <a:t>Campaign Materials</a:t>
            </a:r>
            <a:br>
              <a:rPr lang="en-US" sz="4800" dirty="0">
                <a:latin typeface="Arial"/>
              </a:rPr>
            </a:br>
            <a:endParaRPr lang="en-US" sz="4800" dirty="0">
              <a:latin typeface="Arial"/>
              <a:cs typeface="Arial"/>
            </a:endParaRPr>
          </a:p>
        </p:txBody>
      </p:sp>
      <p:sp>
        <p:nvSpPr>
          <p:cNvPr id="3" name="Subtitle 2">
            <a:extLst>
              <a:ext uri="{FF2B5EF4-FFF2-40B4-BE49-F238E27FC236}">
                <a16:creationId xmlns:a16="http://schemas.microsoft.com/office/drawing/2014/main" id="{6DEDF270-CB39-8844-A77E-49203F509D2F}"/>
              </a:ext>
            </a:extLst>
          </p:cNvPr>
          <p:cNvSpPr>
            <a:spLocks noGrp="1"/>
          </p:cNvSpPr>
          <p:nvPr>
            <p:ph type="subTitle" idx="1"/>
          </p:nvPr>
        </p:nvSpPr>
        <p:spPr>
          <a:xfrm>
            <a:off x="6096000" y="4731533"/>
            <a:ext cx="5637321" cy="1262849"/>
          </a:xfrm>
        </p:spPr>
        <p:txBody>
          <a:bodyPr vert="horz" lIns="91440" tIns="45720" rIns="91440" bIns="45720" rtlCol="0" anchor="t">
            <a:normAutofit/>
          </a:bodyPr>
          <a:lstStyle/>
          <a:p>
            <a:r>
              <a:rPr lang="en-US">
                <a:solidFill>
                  <a:srgbClr val="EE7421"/>
                </a:solidFill>
                <a:latin typeface="Arial"/>
                <a:cs typeface="Arial"/>
              </a:rPr>
              <a:t>2025</a:t>
            </a:r>
          </a:p>
        </p:txBody>
      </p:sp>
    </p:spTree>
    <p:extLst>
      <p:ext uri="{BB962C8B-B14F-4D97-AF65-F5344CB8AC3E}">
        <p14:creationId xmlns:p14="http://schemas.microsoft.com/office/powerpoint/2010/main" val="396808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2889-904E-5552-9E73-0B390E2B81FE}"/>
              </a:ext>
            </a:extLst>
          </p:cNvPr>
          <p:cNvSpPr>
            <a:spLocks noGrp="1"/>
          </p:cNvSpPr>
          <p:nvPr>
            <p:ph type="ctrTitle"/>
          </p:nvPr>
        </p:nvSpPr>
        <p:spPr/>
        <p:txBody>
          <a:bodyPr/>
          <a:lstStyle/>
          <a:p>
            <a:r>
              <a:rPr lang="en-US">
                <a:latin typeface="Arial"/>
                <a:cs typeface="Arial"/>
              </a:rPr>
              <a:t>Outreach Assets</a:t>
            </a:r>
          </a:p>
        </p:txBody>
      </p:sp>
      <p:sp>
        <p:nvSpPr>
          <p:cNvPr id="3" name="Subtitle 2">
            <a:extLst>
              <a:ext uri="{FF2B5EF4-FFF2-40B4-BE49-F238E27FC236}">
                <a16:creationId xmlns:a16="http://schemas.microsoft.com/office/drawing/2014/main" id="{E6F55C35-FA73-43EF-77B6-92A896170742}"/>
              </a:ext>
            </a:extLst>
          </p:cNvPr>
          <p:cNvSpPr>
            <a:spLocks noGrp="1"/>
          </p:cNvSpPr>
          <p:nvPr>
            <p:ph type="subTitle" idx="1"/>
          </p:nvPr>
        </p:nvSpPr>
        <p:spPr/>
        <p:txBody>
          <a:bodyPr/>
          <a:lstStyle/>
          <a:p>
            <a:r>
              <a:rPr lang="en-US"/>
              <a:t> </a:t>
            </a:r>
          </a:p>
        </p:txBody>
      </p:sp>
    </p:spTree>
    <p:extLst>
      <p:ext uri="{BB962C8B-B14F-4D97-AF65-F5344CB8AC3E}">
        <p14:creationId xmlns:p14="http://schemas.microsoft.com/office/powerpoint/2010/main" val="401493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C4CD-3F4A-2842-A7D1-81C8A92DE750}"/>
              </a:ext>
            </a:extLst>
          </p:cNvPr>
          <p:cNvSpPr>
            <a:spLocks noGrp="1"/>
          </p:cNvSpPr>
          <p:nvPr>
            <p:ph type="title"/>
          </p:nvPr>
        </p:nvSpPr>
        <p:spPr/>
        <p:txBody>
          <a:bodyPr/>
          <a:lstStyle/>
          <a:p>
            <a:r>
              <a:rPr lang="en-US"/>
              <a:t>Collateral &amp; Links You Can Include </a:t>
            </a:r>
            <a:br>
              <a:rPr lang="en-US"/>
            </a:br>
            <a:r>
              <a:rPr lang="en-US"/>
              <a:t>in Your Emails</a:t>
            </a:r>
          </a:p>
        </p:txBody>
      </p:sp>
      <p:sp>
        <p:nvSpPr>
          <p:cNvPr id="3" name="Content Placeholder 2">
            <a:extLst>
              <a:ext uri="{FF2B5EF4-FFF2-40B4-BE49-F238E27FC236}">
                <a16:creationId xmlns:a16="http://schemas.microsoft.com/office/drawing/2014/main" id="{84480FCD-FBB4-A0AD-78CE-C2CA40FD081A}"/>
              </a:ext>
            </a:extLst>
          </p:cNvPr>
          <p:cNvSpPr>
            <a:spLocks noGrp="1"/>
          </p:cNvSpPr>
          <p:nvPr>
            <p:ph idx="1"/>
          </p:nvPr>
        </p:nvSpPr>
        <p:spPr/>
        <p:txBody>
          <a:bodyPr vert="horz" lIns="91440" tIns="45720" rIns="91440" bIns="45720" rtlCol="0" anchor="t">
            <a:normAutofit/>
          </a:bodyPr>
          <a:lstStyle/>
          <a:p>
            <a:pPr marL="0" indent="0">
              <a:lnSpc>
                <a:spcPct val="100000"/>
              </a:lnSpc>
              <a:buNone/>
            </a:pPr>
            <a:r>
              <a:rPr lang="en-US" sz="2400" dirty="0">
                <a:latin typeface="Calibri"/>
                <a:ea typeface="Calibri"/>
                <a:cs typeface="Arial"/>
              </a:rPr>
              <a:t>Instructions: Right-click on the item below, click link options, click copy link to insert them into your emails.</a:t>
            </a:r>
          </a:p>
          <a:p>
            <a:pPr>
              <a:lnSpc>
                <a:spcPct val="100000"/>
              </a:lnSpc>
            </a:pPr>
            <a:r>
              <a:rPr lang="en-US" sz="2400" dirty="0">
                <a:latin typeface="Calibri"/>
                <a:ea typeface="Calibri"/>
                <a:cs typeface="Arial"/>
                <a:hlinkClick r:id="rId2"/>
              </a:rPr>
              <a:t>Membership benefits</a:t>
            </a:r>
            <a:endParaRPr lang="en-US" sz="2400" dirty="0">
              <a:latin typeface="Calibri"/>
              <a:ea typeface="Calibri"/>
              <a:cs typeface="Arial"/>
            </a:endParaRPr>
          </a:p>
          <a:p>
            <a:pPr>
              <a:lnSpc>
                <a:spcPct val="100000"/>
              </a:lnSpc>
            </a:pPr>
            <a:r>
              <a:rPr lang="en-US" sz="2400" dirty="0">
                <a:latin typeface="Calibri"/>
                <a:ea typeface="Calibri"/>
                <a:cs typeface="Arial"/>
                <a:hlinkClick r:id="rId3"/>
              </a:rPr>
              <a:t>Flyer about the Collaborate community</a:t>
            </a:r>
            <a:endParaRPr lang="en-US" sz="2400" dirty="0">
              <a:latin typeface="Calibri"/>
              <a:ea typeface="Calibri"/>
              <a:cs typeface="Arial"/>
            </a:endParaRPr>
          </a:p>
          <a:p>
            <a:pPr>
              <a:lnSpc>
                <a:spcPct val="100000"/>
              </a:lnSpc>
            </a:pPr>
            <a:r>
              <a:rPr lang="en-US" sz="2400" dirty="0">
                <a:latin typeface="Calibri"/>
                <a:ea typeface="Calibri"/>
                <a:cs typeface="Arial"/>
                <a:hlinkClick r:id="rId4"/>
              </a:rPr>
              <a:t>Membership dues schedule</a:t>
            </a:r>
            <a:endParaRPr lang="en-US" sz="2400" dirty="0">
              <a:latin typeface="Calibri"/>
              <a:ea typeface="Calibri"/>
              <a:cs typeface="Arial"/>
            </a:endParaRPr>
          </a:p>
          <a:p>
            <a:pPr>
              <a:lnSpc>
                <a:spcPct val="100000"/>
              </a:lnSpc>
            </a:pPr>
            <a:endParaRPr lang="en-US" sz="2400" dirty="0">
              <a:latin typeface="Calibri"/>
              <a:ea typeface="Calibri"/>
              <a:cs typeface="Arial"/>
            </a:endParaRPr>
          </a:p>
        </p:txBody>
      </p:sp>
    </p:spTree>
    <p:extLst>
      <p:ext uri="{BB962C8B-B14F-4D97-AF65-F5344CB8AC3E}">
        <p14:creationId xmlns:p14="http://schemas.microsoft.com/office/powerpoint/2010/main" val="631808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0155-6BD5-3335-1FF6-30EBD234F43E}"/>
              </a:ext>
            </a:extLst>
          </p:cNvPr>
          <p:cNvSpPr>
            <a:spLocks noGrp="1"/>
          </p:cNvSpPr>
          <p:nvPr>
            <p:ph type="title"/>
          </p:nvPr>
        </p:nvSpPr>
        <p:spPr>
          <a:xfrm>
            <a:off x="2352582" y="136525"/>
            <a:ext cx="9535606" cy="1325563"/>
          </a:xfrm>
        </p:spPr>
        <p:txBody>
          <a:bodyPr>
            <a:normAutofit fontScale="90000"/>
          </a:bodyPr>
          <a:lstStyle/>
          <a:p>
            <a:r>
              <a:rPr lang="en-US" dirty="0"/>
              <a:t>Convince Your Boss To Include All Managers And Higher In AAOE Membership</a:t>
            </a:r>
          </a:p>
        </p:txBody>
      </p:sp>
      <p:sp>
        <p:nvSpPr>
          <p:cNvPr id="3" name="Content Placeholder 2">
            <a:extLst>
              <a:ext uri="{FF2B5EF4-FFF2-40B4-BE49-F238E27FC236}">
                <a16:creationId xmlns:a16="http://schemas.microsoft.com/office/drawing/2014/main" id="{7E050823-9E3A-4970-1EF7-A157927E8738}"/>
              </a:ext>
            </a:extLst>
          </p:cNvPr>
          <p:cNvSpPr>
            <a:spLocks noGrp="1"/>
          </p:cNvSpPr>
          <p:nvPr>
            <p:ph idx="1"/>
          </p:nvPr>
        </p:nvSpPr>
        <p:spPr>
          <a:xfrm>
            <a:off x="2352582" y="1550417"/>
            <a:ext cx="9248620" cy="4877016"/>
          </a:xfrm>
        </p:spPr>
        <p:txBody>
          <a:bodyPr vert="horz" lIns="91440" tIns="45720" rIns="91440" bIns="45720" rtlCol="0" anchor="t">
            <a:noAutofit/>
          </a:bodyPr>
          <a:lstStyle/>
          <a:p>
            <a:pPr marL="0" indent="0">
              <a:buNone/>
            </a:pPr>
            <a:r>
              <a:rPr lang="en-US" sz="1600" dirty="0">
                <a:latin typeface="Calibri"/>
                <a:ea typeface="+mn-lt"/>
                <a:cs typeface="+mn-lt"/>
              </a:rPr>
              <a:t>Here is language you can use as a starter/opener with your boss to discuss adding your work colleagues to AAOE membership:</a:t>
            </a:r>
          </a:p>
          <a:p>
            <a:r>
              <a:rPr lang="en-US" sz="1600" dirty="0">
                <a:latin typeface="Calibri"/>
                <a:ea typeface="+mn-lt"/>
                <a:cs typeface="+mn-lt"/>
              </a:rPr>
              <a:t>I've found my AAOE membership incredibly valuable, and I believe our colleagues would benefit just as much. AAOE offers orthopedic-specific business education and resources that help address the real-world challenges we face every day—things that aren't always covered in clinical or administrative training. The webinars, benchmarking data, and access to a nationwide peer network have helped me improve operations and stay ahead of industry trends. Expanding membership to our team could elevate how we tackle issues together and create a stronger, more informed leadership pipeline within our practice.</a:t>
            </a:r>
            <a:endParaRPr lang="en-US"/>
          </a:p>
          <a:p>
            <a:r>
              <a:rPr lang="en-US" sz="1600" dirty="0">
                <a:latin typeface="Calibri"/>
                <a:ea typeface="+mn-lt"/>
                <a:cs typeface="+mn-lt"/>
              </a:rPr>
              <a:t>I’ve gotten so much out of my AAOE membership—resources, education, and ideas that actually apply to what we deal with every day in the practice. It’s helped me make better decisions and connect with others in similar roles. I really think more of our team would benefit from being part of this—it could make us even stronger as a group.</a:t>
            </a:r>
            <a:endParaRPr lang="en-US" sz="1600" dirty="0">
              <a:latin typeface="Calibri"/>
              <a:ea typeface="Calibri"/>
              <a:cs typeface="Arial"/>
            </a:endParaRPr>
          </a:p>
          <a:p>
            <a:r>
              <a:rPr lang="en-US" sz="1600" dirty="0">
                <a:latin typeface="Calibri"/>
                <a:ea typeface="+mn-lt"/>
                <a:cs typeface="+mn-lt"/>
              </a:rPr>
              <a:t>AAOE has been a game-changer for me—it's given me practical tools, peer support, and education that actually helps me solve problems in our day-to-day operations. If more of our team had access to this, I know we could work even smarter and more strategically. I’d love to talk about getting a few others signed up so we can really take advantage of what AAOE has to offer as a team.</a:t>
            </a:r>
            <a:endParaRPr lang="en-US" sz="1600" dirty="0">
              <a:latin typeface="Calibri"/>
              <a:ea typeface="Calibri"/>
              <a:cs typeface="Arial"/>
            </a:endParaRPr>
          </a:p>
          <a:p>
            <a:pPr marL="0" indent="0">
              <a:buNone/>
            </a:pPr>
            <a:r>
              <a:rPr lang="en-US" sz="1600" dirty="0">
                <a:solidFill>
                  <a:schemeClr val="accent2"/>
                </a:solidFill>
                <a:latin typeface="Calibri"/>
                <a:ea typeface="Calibri"/>
                <a:cs typeface="Arial"/>
              </a:rPr>
              <a:t>Add to all:</a:t>
            </a:r>
          </a:p>
          <a:p>
            <a:r>
              <a:rPr lang="en-US" sz="1600" dirty="0">
                <a:solidFill>
                  <a:schemeClr val="accent2"/>
                </a:solidFill>
                <a:latin typeface="Calibri"/>
                <a:ea typeface="Calibri"/>
                <a:cs typeface="Arial"/>
              </a:rPr>
              <a:t>Specific examples of how you've benefitted/what you've learned/helpful connections you've made</a:t>
            </a:r>
          </a:p>
          <a:p>
            <a:r>
              <a:rPr lang="en-US" sz="1600" dirty="0">
                <a:solidFill>
                  <a:schemeClr val="accent2"/>
                </a:solidFill>
                <a:latin typeface="Calibri"/>
                <a:ea typeface="Calibri"/>
                <a:cs typeface="Arial"/>
              </a:rPr>
              <a:t>For the next several weeks, we can use my 15% off discount code to take 15% off of the first-year dues for anyone who signs up.</a:t>
            </a:r>
          </a:p>
          <a:p>
            <a:endParaRPr lang="en-US" sz="1800" dirty="0">
              <a:latin typeface="Calibri"/>
              <a:ea typeface="Calibri"/>
              <a:cs typeface="Calibri"/>
            </a:endParaRPr>
          </a:p>
          <a:p>
            <a:endParaRPr lang="en-US" sz="1600" dirty="0">
              <a:latin typeface="Calibri"/>
              <a:ea typeface="Calibri"/>
              <a:cs typeface="Arial"/>
            </a:endParaRPr>
          </a:p>
          <a:p>
            <a:pPr marL="0" indent="0">
              <a:buNone/>
            </a:pPr>
            <a:endParaRPr lang="en-US" dirty="0">
              <a:latin typeface="Calibri"/>
              <a:ea typeface="Calibri"/>
              <a:cs typeface="Calibri"/>
            </a:endParaRPr>
          </a:p>
        </p:txBody>
      </p:sp>
    </p:spTree>
    <p:extLst>
      <p:ext uri="{BB962C8B-B14F-4D97-AF65-F5344CB8AC3E}">
        <p14:creationId xmlns:p14="http://schemas.microsoft.com/office/powerpoint/2010/main" val="147661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541E-7D1B-87C3-11BE-2BF19C7B9E02}"/>
              </a:ext>
            </a:extLst>
          </p:cNvPr>
          <p:cNvSpPr>
            <a:spLocks noGrp="1"/>
          </p:cNvSpPr>
          <p:nvPr>
            <p:ph type="title"/>
          </p:nvPr>
        </p:nvSpPr>
        <p:spPr/>
        <p:txBody>
          <a:bodyPr/>
          <a:lstStyle/>
          <a:p>
            <a:r>
              <a:rPr lang="en-US" dirty="0"/>
              <a:t>Convincing Your Co-workers To Join</a:t>
            </a:r>
            <a:endParaRPr lang="en-US"/>
          </a:p>
        </p:txBody>
      </p:sp>
      <p:sp>
        <p:nvSpPr>
          <p:cNvPr id="3" name="Content Placeholder 2">
            <a:extLst>
              <a:ext uri="{FF2B5EF4-FFF2-40B4-BE49-F238E27FC236}">
                <a16:creationId xmlns:a16="http://schemas.microsoft.com/office/drawing/2014/main" id="{CB5ED86F-A7B6-9877-F296-694046EAA8D4}"/>
              </a:ext>
            </a:extLst>
          </p:cNvPr>
          <p:cNvSpPr>
            <a:spLocks noGrp="1"/>
          </p:cNvSpPr>
          <p:nvPr>
            <p:ph idx="1"/>
          </p:nvPr>
        </p:nvSpPr>
        <p:spPr/>
        <p:txBody>
          <a:bodyPr vert="horz" lIns="91440" tIns="45720" rIns="91440" bIns="45720" rtlCol="0" anchor="t">
            <a:noAutofit/>
          </a:bodyPr>
          <a:lstStyle/>
          <a:p>
            <a:pPr marL="0" indent="0">
              <a:buNone/>
            </a:pPr>
            <a:r>
              <a:rPr lang="en-US" sz="1600" dirty="0">
                <a:latin typeface="Calibri"/>
                <a:ea typeface="Calibri"/>
                <a:cs typeface="Calibri"/>
              </a:rPr>
              <a:t>Here is language you can use as a starter/opener with your colleagues to discuss joining AAOE: </a:t>
            </a:r>
          </a:p>
          <a:p>
            <a:r>
              <a:rPr lang="en-US" sz="1600" dirty="0">
                <a:latin typeface="Aptos"/>
                <a:ea typeface="Calibri"/>
                <a:cs typeface="Arial"/>
              </a:rPr>
              <a:t>AAOE has been a game-changer for me—it's given me practical tools, peer support, and education that actually helps me solve problems in our day-to-day operations. If more of our team had access to this, I know we could work even smarter and more strategically. Here is a list of the benefits you'd get -  </a:t>
            </a:r>
            <a:r>
              <a:rPr lang="en-US" sz="1600" dirty="0">
                <a:latin typeface="Aptos"/>
                <a:ea typeface="+mn-lt"/>
                <a:cs typeface="+mn-lt"/>
                <a:hlinkClick r:id="rId2"/>
              </a:rPr>
              <a:t>Membership Information - American Alliance of Orthopaedic Executives</a:t>
            </a:r>
            <a:r>
              <a:rPr lang="en-US" sz="1600" dirty="0">
                <a:latin typeface="Aptos"/>
                <a:ea typeface="Calibri"/>
                <a:cs typeface="Arial"/>
              </a:rPr>
              <a:t>. Can I give you my discount code for you to join AAOE? </a:t>
            </a:r>
            <a:endParaRPr lang="en-US" sz="1600" dirty="0">
              <a:latin typeface="Aptos"/>
            </a:endParaRPr>
          </a:p>
          <a:p>
            <a:r>
              <a:rPr lang="en-US" sz="1600" dirty="0">
                <a:latin typeface="Aptos"/>
                <a:ea typeface="Calibri"/>
                <a:cs typeface="Arial"/>
              </a:rPr>
              <a:t>I’ve gotten so much out of my AAOE membership—resources, education, and ideas that actually apply to what we deal with every day in the practice. It’s helped me make better decisions and connect with others in similar roles. I really think you would benefit from being part of this—it could make us even stronger as a group. Here is a list of the benefits you'd get - </a:t>
            </a:r>
            <a:r>
              <a:rPr lang="en-US" sz="1600" dirty="0">
                <a:latin typeface="Aptos"/>
                <a:ea typeface="Calibri"/>
                <a:cs typeface="Arial"/>
                <a:hlinkClick r:id="rId2"/>
              </a:rPr>
              <a:t>Membership Information - American Alliance of Orthopaedic Executives</a:t>
            </a:r>
            <a:r>
              <a:rPr lang="en-US" sz="1600" dirty="0">
                <a:latin typeface="Aptos"/>
                <a:ea typeface="Calibri"/>
                <a:cs typeface="Arial"/>
              </a:rPr>
              <a:t>. Can I give you my discount code for you to join AAOE?</a:t>
            </a:r>
          </a:p>
          <a:p>
            <a:endParaRPr lang="en-US" sz="1600" dirty="0">
              <a:latin typeface="Calibri"/>
              <a:ea typeface="Calibri"/>
              <a:cs typeface="Arial"/>
            </a:endParaRPr>
          </a:p>
          <a:p>
            <a:pPr marL="0" indent="0">
              <a:buNone/>
            </a:pPr>
            <a:r>
              <a:rPr lang="en-US" sz="1600" dirty="0">
                <a:solidFill>
                  <a:schemeClr val="accent2"/>
                </a:solidFill>
                <a:latin typeface="Calibri"/>
                <a:ea typeface="Calibri"/>
                <a:cs typeface="Arial"/>
              </a:rPr>
              <a:t>Add to all:</a:t>
            </a:r>
          </a:p>
          <a:p>
            <a:r>
              <a:rPr lang="en-US" sz="1600" dirty="0">
                <a:solidFill>
                  <a:schemeClr val="accent2"/>
                </a:solidFill>
                <a:latin typeface="Calibri"/>
                <a:ea typeface="Calibri"/>
                <a:cs typeface="Arial"/>
              </a:rPr>
              <a:t>Specific examples of how you've benefitted/what you've learned/helpful connections you've made</a:t>
            </a:r>
            <a:endParaRPr lang="en-US" sz="1600" dirty="0">
              <a:solidFill>
                <a:schemeClr val="accent2"/>
              </a:solidFill>
              <a:latin typeface="Calibri"/>
              <a:ea typeface="Calibri"/>
              <a:cs typeface="Calibri"/>
            </a:endParaRPr>
          </a:p>
        </p:txBody>
      </p:sp>
    </p:spTree>
    <p:extLst>
      <p:ext uri="{BB962C8B-B14F-4D97-AF65-F5344CB8AC3E}">
        <p14:creationId xmlns:p14="http://schemas.microsoft.com/office/powerpoint/2010/main" val="3139181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361D-FA6C-3826-8096-43D3184EDA10}"/>
              </a:ext>
            </a:extLst>
          </p:cNvPr>
          <p:cNvSpPr>
            <a:spLocks noGrp="1"/>
          </p:cNvSpPr>
          <p:nvPr>
            <p:ph type="title"/>
          </p:nvPr>
        </p:nvSpPr>
        <p:spPr>
          <a:xfrm>
            <a:off x="2352582" y="136525"/>
            <a:ext cx="9001217" cy="1325563"/>
          </a:xfrm>
        </p:spPr>
        <p:txBody>
          <a:bodyPr>
            <a:normAutofit fontScale="90000"/>
          </a:bodyPr>
          <a:lstStyle/>
          <a:p>
            <a:r>
              <a:rPr lang="en-US" dirty="0">
                <a:latin typeface="Arial"/>
                <a:cs typeface="Arial"/>
              </a:rPr>
              <a:t>Short Email Message For Recruiting From Your Non-work Network: </a:t>
            </a:r>
            <a:br>
              <a:rPr lang="en-US" dirty="0">
                <a:latin typeface="Arial"/>
                <a:cs typeface="Arial"/>
              </a:rPr>
            </a:br>
            <a:r>
              <a:rPr lang="en-US" dirty="0">
                <a:latin typeface="Arial"/>
                <a:cs typeface="Arial"/>
              </a:rPr>
              <a:t>Healthcare Environment Focus</a:t>
            </a:r>
          </a:p>
        </p:txBody>
      </p:sp>
      <p:sp>
        <p:nvSpPr>
          <p:cNvPr id="6" name="Content Placeholder 5">
            <a:extLst>
              <a:ext uri="{FF2B5EF4-FFF2-40B4-BE49-F238E27FC236}">
                <a16:creationId xmlns:a16="http://schemas.microsoft.com/office/drawing/2014/main" id="{C55D6234-5689-19D3-6ADF-94657BFF62E3}"/>
              </a:ext>
            </a:extLst>
          </p:cNvPr>
          <p:cNvSpPr>
            <a:spLocks noGrp="1"/>
          </p:cNvSpPr>
          <p:nvPr>
            <p:ph idx="1"/>
          </p:nvPr>
        </p:nvSpPr>
        <p:spPr>
          <a:xfrm>
            <a:off x="2352582" y="1807716"/>
            <a:ext cx="9001218" cy="4877016"/>
          </a:xfrm>
        </p:spPr>
        <p:txBody>
          <a:bodyPr vert="horz" lIns="91440" tIns="45720" rIns="91440" bIns="45720" rtlCol="0" anchor="t">
            <a:normAutofit/>
          </a:bodyPr>
          <a:lstStyle/>
          <a:p>
            <a:pPr marL="0" indent="0" fontAlgn="base">
              <a:lnSpc>
                <a:spcPts val="1651"/>
              </a:lnSpc>
              <a:spcAft>
                <a:spcPts val="800"/>
              </a:spcAft>
              <a:buNone/>
            </a:pPr>
            <a:r>
              <a:rPr lang="en-US" sz="1600" b="0" i="0" dirty="0">
                <a:solidFill>
                  <a:srgbClr val="000000"/>
                </a:solidFill>
                <a:effectLst/>
                <a:latin typeface="Calibri"/>
                <a:ea typeface="Calibri"/>
                <a:cs typeface="Arial"/>
              </a:rPr>
              <a:t>SUBJECT: Why I’m a Member of AAOE</a:t>
            </a:r>
            <a:r>
              <a:rPr lang="en-US" sz="1600" dirty="0">
                <a:solidFill>
                  <a:srgbClr val="000000"/>
                </a:solidFill>
                <a:latin typeface="Calibri"/>
                <a:ea typeface="Calibri"/>
                <a:cs typeface="Arial"/>
              </a:rPr>
              <a:t>, and You Should be, Too</a:t>
            </a:r>
            <a:endParaRPr lang="en-US" sz="1600" b="0" i="0" dirty="0">
              <a:solidFill>
                <a:srgbClr val="000000"/>
              </a:solidFill>
              <a:effectLst/>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Hi [Name],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Healthcare is constantly changing—and managing an orthopedic practice gets more complex every year. That’s why I rely on the American Association of </a:t>
            </a:r>
            <a:r>
              <a:rPr lang="en-US" sz="1600" b="0" i="0" dirty="0" err="1">
                <a:solidFill>
                  <a:srgbClr val="000000"/>
                </a:solidFill>
                <a:effectLst/>
                <a:latin typeface="Calibri"/>
                <a:ea typeface="Calibri"/>
                <a:cs typeface="Arial"/>
              </a:rPr>
              <a:t>Orthopaedic</a:t>
            </a:r>
            <a:r>
              <a:rPr lang="en-US" sz="1600" b="0" i="0" dirty="0">
                <a:solidFill>
                  <a:srgbClr val="000000"/>
                </a:solidFill>
                <a:effectLst/>
                <a:latin typeface="Calibri"/>
                <a:ea typeface="Calibri"/>
                <a:cs typeface="Arial"/>
              </a:rPr>
              <a:t> Executives (AAOE).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Through AAOE, I’ve gained access to valuable tools like the Collaborate virtual networking community, benchmarking survey, the physician fee schedule, and the Annual Conference. Their education offerings—like webinars, online courses, and the annual conference—keep me informed and prepared for what’s ahead. Plus, the member community is an incredible place to exchange ideas and solutions. </a:t>
            </a:r>
          </a:p>
          <a:p>
            <a:pPr marL="0" indent="0">
              <a:lnSpc>
                <a:spcPts val="1651"/>
              </a:lnSpc>
              <a:spcAft>
                <a:spcPts val="800"/>
              </a:spcAft>
              <a:buNone/>
            </a:pPr>
            <a:r>
              <a:rPr lang="en-US" sz="1600" b="0" i="0" dirty="0">
                <a:solidFill>
                  <a:srgbClr val="000000"/>
                </a:solidFill>
                <a:effectLst/>
                <a:latin typeface="Calibri"/>
                <a:ea typeface="Calibri"/>
                <a:cs typeface="Arial"/>
              </a:rPr>
              <a:t>If you're not already a member, I highly recommend checking it out:</a:t>
            </a:r>
            <a:r>
              <a:rPr lang="en-US" sz="1600" dirty="0">
                <a:solidFill>
                  <a:srgbClr val="000000"/>
                </a:solidFill>
                <a:latin typeface="Calibri"/>
                <a:ea typeface="Calibri"/>
                <a:cs typeface="Arial"/>
              </a:rPr>
              <a:t> </a:t>
            </a:r>
            <a:r>
              <a:rPr lang="en-US" sz="1600" dirty="0">
                <a:solidFill>
                  <a:srgbClr val="000000"/>
                </a:solidFill>
                <a:latin typeface="Calibri"/>
                <a:ea typeface="Calibri"/>
                <a:cs typeface="Arial"/>
                <a:hlinkClick r:id="rId2"/>
              </a:rPr>
              <a:t>https://</a:t>
            </a:r>
            <a:r>
              <a:rPr lang="en-US" sz="1600" b="0" i="0" strike="noStrike" dirty="0">
                <a:solidFill>
                  <a:srgbClr val="000000"/>
                </a:solidFill>
                <a:effectLst/>
                <a:latin typeface="Calibri"/>
                <a:ea typeface="Calibri"/>
                <a:cs typeface="Arial"/>
                <a:hlinkClick r:id="rId2"/>
              </a:rPr>
              <a:t>www.aaoe.net</a:t>
            </a:r>
            <a:r>
              <a:rPr lang="en-US" sz="1600" dirty="0">
                <a:solidFill>
                  <a:srgbClr val="000000"/>
                </a:solidFill>
                <a:latin typeface="Calibri"/>
                <a:ea typeface="Calibri"/>
                <a:cs typeface="Arial"/>
                <a:hlinkClick r:id="rId2"/>
              </a:rPr>
              <a:t>/membership-information</a:t>
            </a:r>
            <a:r>
              <a:rPr lang="en-US" sz="1600" dirty="0">
                <a:solidFill>
                  <a:srgbClr val="000000"/>
                </a:solidFill>
                <a:latin typeface="Calibri"/>
                <a:ea typeface="Calibri"/>
                <a:cs typeface="Arial"/>
              </a:rPr>
              <a:t>. Y</a:t>
            </a:r>
            <a:r>
              <a:rPr lang="en-US" sz="1600" dirty="0">
                <a:latin typeface="Calibri"/>
                <a:ea typeface="Calibri"/>
                <a:cs typeface="Arial"/>
              </a:rPr>
              <a:t>ou can use my code – </a:t>
            </a:r>
            <a:r>
              <a:rPr lang="en-US" sz="1600" dirty="0">
                <a:highlight>
                  <a:srgbClr val="FFFF00"/>
                </a:highlight>
                <a:latin typeface="Calibri"/>
                <a:ea typeface="Calibri"/>
                <a:cs typeface="Arial"/>
              </a:rPr>
              <a:t>XX</a:t>
            </a:r>
            <a:r>
              <a:rPr lang="en-US" sz="1600" dirty="0">
                <a:latin typeface="Calibri"/>
                <a:ea typeface="Calibri"/>
                <a:cs typeface="Arial"/>
              </a:rPr>
              <a:t> – to take 15% off first-year membership dues until the end of 2025.</a:t>
            </a:r>
            <a:endParaRPr lang="en-US" dirty="0">
              <a:latin typeface="Calibri"/>
              <a:ea typeface="Calibri"/>
              <a:cs typeface="Calibri"/>
            </a:endParaRPr>
          </a:p>
          <a:p>
            <a:pPr marL="0" indent="0" fontAlgn="base">
              <a:lnSpc>
                <a:spcPts val="1651"/>
              </a:lnSpc>
              <a:spcAft>
                <a:spcPts val="800"/>
              </a:spcAft>
              <a:buNone/>
            </a:pPr>
            <a:r>
              <a:rPr lang="en-US" sz="1600" b="0" i="0" dirty="0">
                <a:solidFill>
                  <a:srgbClr val="000000"/>
                </a:solidFill>
                <a:effectLst/>
                <a:latin typeface="Calibri"/>
                <a:ea typeface="Calibri"/>
                <a:cs typeface="Arial"/>
              </a:rPr>
              <a:t>Let me know if you have any questions—I’m happy to share more about how AAOE has helped me. I’d love for you to see the value and join AAOE!</a:t>
            </a:r>
            <a:endParaRPr lang="en-US" sz="1600" dirty="0">
              <a:solidFill>
                <a:srgbClr val="000000"/>
              </a:solidFill>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Best, </a:t>
            </a:r>
            <a:br>
              <a:rPr lang="en-US" sz="1600" b="0" i="0" dirty="0">
                <a:effectLst/>
                <a:latin typeface="Calibri"/>
              </a:rPr>
            </a:br>
            <a:r>
              <a:rPr lang="en-US" sz="1600" b="0" i="0" dirty="0">
                <a:solidFill>
                  <a:srgbClr val="000000"/>
                </a:solidFill>
                <a:effectLst/>
                <a:latin typeface="Calibri"/>
                <a:ea typeface="Calibri"/>
                <a:cs typeface="Arial"/>
              </a:rPr>
              <a:t>[Your Name] </a:t>
            </a:r>
          </a:p>
          <a:p>
            <a:pPr marL="0" indent="0">
              <a:buNone/>
            </a:pPr>
            <a:endParaRPr lang="en-US" sz="1600" dirty="0">
              <a:latin typeface="Calibri"/>
              <a:ea typeface="Calibri"/>
              <a:cs typeface="Arial"/>
            </a:endParaRPr>
          </a:p>
        </p:txBody>
      </p:sp>
    </p:spTree>
    <p:extLst>
      <p:ext uri="{BB962C8B-B14F-4D97-AF65-F5344CB8AC3E}">
        <p14:creationId xmlns:p14="http://schemas.microsoft.com/office/powerpoint/2010/main" val="4175712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1E580-1F7A-7E6B-6EB6-3FA0CB6BEF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B637E-E33D-518E-B5A8-84EBF6991508}"/>
              </a:ext>
            </a:extLst>
          </p:cNvPr>
          <p:cNvSpPr>
            <a:spLocks noGrp="1"/>
          </p:cNvSpPr>
          <p:nvPr>
            <p:ph type="title"/>
          </p:nvPr>
        </p:nvSpPr>
        <p:spPr>
          <a:xfrm>
            <a:off x="2352582" y="136525"/>
            <a:ext cx="9001217" cy="1325563"/>
          </a:xfrm>
        </p:spPr>
        <p:txBody>
          <a:bodyPr/>
          <a:lstStyle/>
          <a:p>
            <a:r>
              <a:rPr lang="en-US" dirty="0">
                <a:latin typeface="Arial"/>
                <a:cs typeface="Arial"/>
              </a:rPr>
              <a:t>Short Email Message: </a:t>
            </a:r>
            <a:br>
              <a:rPr lang="en-US" dirty="0">
                <a:latin typeface="Arial"/>
                <a:cs typeface="Arial"/>
              </a:rPr>
            </a:br>
            <a:r>
              <a:rPr lang="en-US" dirty="0">
                <a:latin typeface="Arial"/>
                <a:cs typeface="Arial"/>
              </a:rPr>
              <a:t>Career Focus</a:t>
            </a:r>
          </a:p>
        </p:txBody>
      </p:sp>
      <p:sp>
        <p:nvSpPr>
          <p:cNvPr id="6" name="Content Placeholder 5">
            <a:extLst>
              <a:ext uri="{FF2B5EF4-FFF2-40B4-BE49-F238E27FC236}">
                <a16:creationId xmlns:a16="http://schemas.microsoft.com/office/drawing/2014/main" id="{5C7F6AC1-563F-279B-02BF-20A4B56B0553}"/>
              </a:ext>
            </a:extLst>
          </p:cNvPr>
          <p:cNvSpPr>
            <a:spLocks noGrp="1"/>
          </p:cNvSpPr>
          <p:nvPr>
            <p:ph idx="1"/>
          </p:nvPr>
        </p:nvSpPr>
        <p:spPr/>
        <p:txBody>
          <a:bodyPr vert="horz" lIns="91440" tIns="45720" rIns="91440" bIns="45720" rtlCol="0" anchor="t">
            <a:normAutofit/>
          </a:bodyPr>
          <a:lstStyle/>
          <a:p>
            <a:pPr algn="l" rtl="0" fontAlgn="base">
              <a:lnSpc>
                <a:spcPts val="1651"/>
              </a:lnSpc>
              <a:spcAft>
                <a:spcPts val="800"/>
              </a:spcAft>
              <a:buNone/>
            </a:pPr>
            <a:r>
              <a:rPr lang="en-US" sz="1600" b="1" i="0" dirty="0">
                <a:solidFill>
                  <a:srgbClr val="000000"/>
                </a:solidFill>
                <a:effectLst/>
                <a:latin typeface="Calibri"/>
                <a:ea typeface="Calibri"/>
                <a:cs typeface="Arial"/>
              </a:rPr>
              <a:t>Subject:</a:t>
            </a:r>
            <a:r>
              <a:rPr lang="en-US" sz="1600" b="0" i="0" dirty="0">
                <a:solidFill>
                  <a:srgbClr val="000000"/>
                </a:solidFill>
                <a:effectLst/>
                <a:latin typeface="Calibri"/>
                <a:ea typeface="Calibri"/>
                <a:cs typeface="Arial"/>
              </a:rPr>
              <a:t> Want to Take Your Career to the Next Level? </a:t>
            </a:r>
          </a:p>
          <a:p>
            <a:pPr algn="l" rtl="0" fontAlgn="base">
              <a:lnSpc>
                <a:spcPts val="1651"/>
              </a:lnSpc>
              <a:spcAft>
                <a:spcPts val="800"/>
              </a:spcAft>
              <a:buNone/>
            </a:pPr>
            <a:r>
              <a:rPr lang="en-US" sz="1600" b="0" i="0" dirty="0">
                <a:solidFill>
                  <a:srgbClr val="000000"/>
                </a:solidFill>
                <a:effectLst/>
                <a:latin typeface="Calibri"/>
                <a:ea typeface="Calibri"/>
                <a:cs typeface="Arial"/>
              </a:rPr>
              <a:t>Hi [Name],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If you're looking to grow professionally in orthopedic practice management, I highly recommend joining the American </a:t>
            </a:r>
            <a:r>
              <a:rPr lang="en-US" sz="1600" dirty="0">
                <a:solidFill>
                  <a:srgbClr val="000000"/>
                </a:solidFill>
                <a:latin typeface="Calibri"/>
                <a:ea typeface="Calibri"/>
                <a:cs typeface="Arial"/>
              </a:rPr>
              <a:t>Alliance</a:t>
            </a:r>
            <a:r>
              <a:rPr lang="en-US" sz="1600" b="0" i="0" dirty="0">
                <a:solidFill>
                  <a:srgbClr val="000000"/>
                </a:solidFill>
                <a:effectLst/>
                <a:latin typeface="Calibri"/>
                <a:ea typeface="Calibri"/>
                <a:cs typeface="Arial"/>
              </a:rPr>
              <a:t> of Orthopaedic Executives (AAOE).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AAOE has helped me level up through strategic management education, leadership development resources, and tools like benchmarking data, MIPS support, and operational templates. But more than that, it's connected me with a network of peers who support and challenge each other to grow. </a:t>
            </a:r>
          </a:p>
          <a:p>
            <a:pPr marL="0" indent="0" fontAlgn="base">
              <a:lnSpc>
                <a:spcPts val="1651"/>
              </a:lnSpc>
              <a:spcAft>
                <a:spcPts val="800"/>
              </a:spcAft>
              <a:buNone/>
            </a:pPr>
            <a:r>
              <a:rPr lang="en-US" sz="1600" b="0" i="0" dirty="0">
                <a:solidFill>
                  <a:srgbClr val="000000"/>
                </a:solidFill>
                <a:effectLst/>
                <a:latin typeface="Calibri"/>
                <a:ea typeface="Calibri"/>
                <a:cs typeface="Arial"/>
              </a:rPr>
              <a:t>It’s made a huge difference in my career—and it can for yours too. </a:t>
            </a:r>
            <a:r>
              <a:rPr lang="en-US" sz="1500" dirty="0">
                <a:solidFill>
                  <a:srgbClr val="000000"/>
                </a:solidFill>
                <a:latin typeface="Calibri"/>
                <a:ea typeface="Calibri"/>
                <a:cs typeface="Arial"/>
              </a:rPr>
              <a:t>If you're not already a member, I highly recommend checking it out</a:t>
            </a:r>
            <a:r>
              <a:rPr lang="en-US" sz="1500" b="0" i="0" dirty="0">
                <a:solidFill>
                  <a:srgbClr val="000000"/>
                </a:solidFill>
                <a:effectLst/>
                <a:latin typeface="Calibri"/>
                <a:ea typeface="Calibri"/>
                <a:cs typeface="Arial"/>
              </a:rPr>
              <a:t>:</a:t>
            </a:r>
            <a:r>
              <a:rPr lang="en-US" sz="1500" dirty="0">
                <a:solidFill>
                  <a:srgbClr val="000000"/>
                </a:solidFill>
                <a:latin typeface="Calibri"/>
                <a:ea typeface="Calibri"/>
                <a:cs typeface="Arial"/>
              </a:rPr>
              <a:t> </a:t>
            </a:r>
            <a:r>
              <a:rPr lang="en-US" sz="1500" dirty="0">
                <a:solidFill>
                  <a:srgbClr val="000000"/>
                </a:solidFill>
                <a:latin typeface="Calibri"/>
                <a:ea typeface="Calibri"/>
                <a:cs typeface="Arial"/>
                <a:hlinkClick r:id="rId2"/>
              </a:rPr>
              <a:t>https://</a:t>
            </a:r>
            <a:r>
              <a:rPr lang="en-US" sz="1500" b="0" i="0" strike="noStrike" dirty="0">
                <a:solidFill>
                  <a:srgbClr val="000000"/>
                </a:solidFill>
                <a:effectLst/>
                <a:latin typeface="Calibri"/>
                <a:ea typeface="Calibri"/>
                <a:cs typeface="Arial"/>
                <a:hlinkClick r:id="rId2"/>
              </a:rPr>
              <a:t>www.aaoe.net</a:t>
            </a:r>
            <a:r>
              <a:rPr lang="en-US" sz="1500" dirty="0">
                <a:solidFill>
                  <a:srgbClr val="000000"/>
                </a:solidFill>
                <a:latin typeface="Calibri"/>
                <a:ea typeface="Calibri"/>
                <a:cs typeface="Arial"/>
                <a:hlinkClick r:id="rId2"/>
              </a:rPr>
              <a:t>/membership-information</a:t>
            </a:r>
            <a:r>
              <a:rPr lang="en-US" sz="1500" dirty="0">
                <a:solidFill>
                  <a:srgbClr val="000000"/>
                </a:solidFill>
                <a:latin typeface="Calibri"/>
                <a:ea typeface="Calibri"/>
                <a:cs typeface="Arial"/>
              </a:rPr>
              <a:t>. You c</a:t>
            </a:r>
            <a:r>
              <a:rPr lang="en-US" sz="1500" dirty="0">
                <a:latin typeface="Calibri"/>
                <a:ea typeface="Calibri"/>
                <a:cs typeface="Arial"/>
              </a:rPr>
              <a:t>an use my code – </a:t>
            </a:r>
            <a:r>
              <a:rPr lang="en-US" sz="1500" dirty="0">
                <a:highlight>
                  <a:srgbClr val="FFFF00"/>
                </a:highlight>
                <a:latin typeface="Calibri"/>
                <a:ea typeface="Calibri"/>
                <a:cs typeface="Arial"/>
              </a:rPr>
              <a:t>XX</a:t>
            </a:r>
            <a:r>
              <a:rPr lang="en-US" sz="1500" dirty="0">
                <a:latin typeface="Calibri"/>
                <a:ea typeface="Calibri"/>
                <a:cs typeface="Arial"/>
              </a:rPr>
              <a:t> – to take 15% off first-year membership dues through the end of 2025.</a:t>
            </a:r>
            <a:endParaRPr lang="en-US" sz="1500" b="0" i="0" dirty="0">
              <a:effectLst/>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Let me know if you want to talk more about it—I’m happy to share how AAOE has impacted my journey.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Best, </a:t>
            </a:r>
            <a:br>
              <a:rPr lang="en-US" sz="1600" b="0" i="0" dirty="0">
                <a:effectLst/>
                <a:latin typeface="Calibri"/>
              </a:rPr>
            </a:br>
            <a:r>
              <a:rPr lang="en-US" sz="1600" b="0" i="0" dirty="0">
                <a:solidFill>
                  <a:srgbClr val="000000"/>
                </a:solidFill>
                <a:effectLst/>
                <a:latin typeface="Calibri"/>
                <a:ea typeface="Calibri"/>
                <a:cs typeface="Arial"/>
              </a:rPr>
              <a:t>[Your Name] </a:t>
            </a:r>
          </a:p>
          <a:p>
            <a:pPr marL="0" indent="0">
              <a:buNone/>
            </a:pPr>
            <a:endParaRPr lang="en-US" sz="1600" dirty="0">
              <a:latin typeface="Calibri"/>
              <a:ea typeface="Calibri"/>
              <a:cs typeface="Arial"/>
            </a:endParaRPr>
          </a:p>
        </p:txBody>
      </p:sp>
    </p:spTree>
    <p:extLst>
      <p:ext uri="{BB962C8B-B14F-4D97-AF65-F5344CB8AC3E}">
        <p14:creationId xmlns:p14="http://schemas.microsoft.com/office/powerpoint/2010/main" val="4150220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6033E-E4A2-5DFA-485E-40AC6F49DBF9}"/>
              </a:ext>
            </a:extLst>
          </p:cNvPr>
          <p:cNvSpPr>
            <a:spLocks noGrp="1"/>
          </p:cNvSpPr>
          <p:nvPr>
            <p:ph type="title"/>
          </p:nvPr>
        </p:nvSpPr>
        <p:spPr/>
        <p:txBody>
          <a:bodyPr/>
          <a:lstStyle/>
          <a:p>
            <a:r>
              <a:rPr lang="en-US">
                <a:latin typeface="Arial"/>
                <a:cs typeface="Arial"/>
              </a:rPr>
              <a:t>Sample Email – </a:t>
            </a:r>
            <a:br>
              <a:rPr lang="en-US">
                <a:latin typeface="Arial"/>
                <a:cs typeface="Arial"/>
              </a:rPr>
            </a:br>
            <a:r>
              <a:rPr lang="en-US">
                <a:latin typeface="Arial"/>
                <a:cs typeface="Arial"/>
              </a:rPr>
              <a:t>Sign Up a Whole Team</a:t>
            </a:r>
          </a:p>
        </p:txBody>
      </p:sp>
      <p:sp>
        <p:nvSpPr>
          <p:cNvPr id="3" name="Content Placeholder 2">
            <a:extLst>
              <a:ext uri="{FF2B5EF4-FFF2-40B4-BE49-F238E27FC236}">
                <a16:creationId xmlns:a16="http://schemas.microsoft.com/office/drawing/2014/main" id="{99C73398-A3E5-C81D-60F3-75B87BD9F3D9}"/>
              </a:ext>
            </a:extLst>
          </p:cNvPr>
          <p:cNvSpPr>
            <a:spLocks noGrp="1"/>
          </p:cNvSpPr>
          <p:nvPr>
            <p:ph idx="1"/>
          </p:nvPr>
        </p:nvSpPr>
        <p:spPr/>
        <p:txBody>
          <a:bodyPr vert="horz" lIns="91440" tIns="45720" rIns="91440" bIns="45720" rtlCol="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effectLst/>
                <a:latin typeface="Calibri"/>
                <a:ea typeface="Calibri"/>
                <a:cs typeface="Arial"/>
              </a:rPr>
              <a:t>Subject:</a:t>
            </a:r>
            <a:r>
              <a:rPr kumimoji="0" lang="en-US" altLang="en-US" sz="1600" b="0" i="0" u="none" strike="noStrike" cap="none" normalizeH="0" baseline="0" dirty="0">
                <a:ln>
                  <a:noFill/>
                </a:ln>
                <a:effectLst/>
                <a:latin typeface="Calibri"/>
                <a:ea typeface="Calibri"/>
                <a:cs typeface="Arial"/>
              </a:rPr>
              <a:t> Why We Signed Up Our Whole Team for AAOE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Hi [Name],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AAOE has been a game-changer for our practice. From business education and benchmarking to real-time peer insights, it’s helped us improve operations and strengthen team collaboration.</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Dr. Michael Behr of </a:t>
            </a:r>
            <a:r>
              <a:rPr kumimoji="0" lang="en-US" altLang="en-US" sz="1600" b="0" i="0" u="none" strike="noStrike" cap="none" normalizeH="0" baseline="0" dirty="0" err="1">
                <a:ln>
                  <a:noFill/>
                </a:ln>
                <a:effectLst/>
                <a:latin typeface="Calibri"/>
                <a:ea typeface="Calibri"/>
                <a:cs typeface="Arial"/>
              </a:rPr>
              <a:t>OrthoAtlanta</a:t>
            </a:r>
            <a:r>
              <a:rPr kumimoji="0" lang="en-US" altLang="en-US" sz="1600" b="0" i="0" u="none" strike="noStrike" cap="none" normalizeH="0" baseline="0" dirty="0">
                <a:ln>
                  <a:noFill/>
                </a:ln>
                <a:effectLst/>
                <a:latin typeface="Calibri"/>
                <a:ea typeface="Calibri"/>
                <a:cs typeface="Arial"/>
              </a:rPr>
              <a:t> put it best:</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"AAOE fills the business education gap and helps us stay competitive in a rapidly evolving healthcare environment.“</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If you're not already a member, now’s a great time to join—and sign up your whole team. Bulk membership discounts </a:t>
            </a:r>
            <a:r>
              <a:rPr lang="en-US" altLang="en-US" sz="1600" dirty="0">
                <a:latin typeface="Calibri"/>
                <a:ea typeface="Calibri"/>
                <a:cs typeface="Arial"/>
              </a:rPr>
              <a:t>are </a:t>
            </a:r>
            <a:r>
              <a:rPr kumimoji="0" lang="en-US" altLang="en-US" sz="1600" b="0" i="0" u="none" strike="noStrike" cap="none" normalizeH="0" baseline="0" dirty="0">
                <a:ln>
                  <a:noFill/>
                </a:ln>
                <a:effectLst/>
                <a:latin typeface="Calibri"/>
                <a:ea typeface="Calibri"/>
                <a:cs typeface="Arial"/>
              </a:rPr>
              <a:t>available!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 </a:t>
            </a:r>
            <a:r>
              <a:rPr kumimoji="0" lang="en-US" altLang="en-US" sz="1600" b="0" i="0" u="none" strike="noStrike" cap="none" normalizeH="0" baseline="0" dirty="0">
                <a:ln>
                  <a:noFill/>
                </a:ln>
                <a:effectLst/>
                <a:latin typeface="Calibri"/>
                <a:ea typeface="Calibri"/>
                <a:cs typeface="Arial"/>
                <a:hlinkClick r:id="rId2">
                  <a:extLst>
                    <a:ext uri="{A12FA001-AC4F-418D-AE19-62706E023703}">
                      <ahyp:hlinkClr xmlns:ahyp="http://schemas.microsoft.com/office/drawing/2018/hyperlinkcolor" val="tx"/>
                    </a:ext>
                  </a:extLst>
                </a:hlinkClick>
              </a:rPr>
              <a:t>Explore AAOE Membership</a:t>
            </a:r>
            <a:r>
              <a:rPr lang="en-US" altLang="en-US" sz="1600" dirty="0">
                <a:latin typeface="Calibri"/>
                <a:ea typeface="Calibri"/>
                <a:cs typeface="Arial"/>
              </a:rPr>
              <a:t> </a:t>
            </a:r>
            <a:endParaRPr lang="en-US" altLang="en-US" sz="1600" b="0" i="0" u="none" strike="noStrike" cap="none" normalizeH="0" baseline="0" dirty="0">
              <a:ln>
                <a:noFill/>
              </a:ln>
              <a:effectLst/>
              <a:latin typeface="Calibri"/>
              <a:ea typeface="Calibri"/>
              <a:cs typeface="Arial"/>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Let me know if you'd like to hear more about our experience.</a:t>
            </a:r>
            <a:r>
              <a:rPr lang="en-US" altLang="en-US" sz="1600" dirty="0">
                <a:latin typeface="Calibri"/>
                <a:ea typeface="Calibri"/>
                <a:cs typeface="Arial"/>
              </a:rPr>
              <a:t> </a:t>
            </a:r>
            <a:r>
              <a:rPr lang="en-US" sz="1600" dirty="0">
                <a:latin typeface="Calibri"/>
                <a:ea typeface="Calibri"/>
                <a:cs typeface="Arial"/>
              </a:rPr>
              <a:t>You can use my code – </a:t>
            </a:r>
            <a:r>
              <a:rPr lang="en-US" sz="1600" dirty="0">
                <a:highlight>
                  <a:srgbClr val="FFFF00"/>
                </a:highlight>
                <a:latin typeface="Calibri"/>
                <a:ea typeface="Calibri"/>
                <a:cs typeface="Arial"/>
              </a:rPr>
              <a:t>XX</a:t>
            </a:r>
            <a:r>
              <a:rPr lang="en-US" sz="1600" dirty="0">
                <a:latin typeface="Calibri"/>
                <a:ea typeface="Calibri"/>
                <a:cs typeface="Arial"/>
              </a:rPr>
              <a:t> – to take 15% off first-year membership dues through </a:t>
            </a:r>
            <a:r>
              <a:rPr lang="en-US" sz="1600">
                <a:latin typeface="Calibri"/>
                <a:ea typeface="Calibri"/>
                <a:cs typeface="Arial"/>
              </a:rPr>
              <a:t>the end of 2025.</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Best,</a:t>
            </a:r>
            <a:br>
              <a:rPr lang="en-US" altLang="en-US" sz="1600" b="0" i="0" u="none" strike="noStrike" cap="none" normalizeH="0" baseline="0" dirty="0">
                <a:ln>
                  <a:noFill/>
                </a:ln>
                <a:effectLst/>
                <a:latin typeface="Calibri"/>
              </a:rPr>
            </a:br>
            <a:r>
              <a:rPr kumimoji="0" lang="en-US" altLang="en-US" sz="1600" b="0" i="0" u="none" strike="noStrike" cap="none" normalizeH="0" baseline="0" dirty="0">
                <a:ln>
                  <a:noFill/>
                </a:ln>
                <a:effectLst/>
                <a:latin typeface="Calibri"/>
                <a:ea typeface="Calibri"/>
                <a:cs typeface="Arial"/>
              </a:rPr>
              <a:t>[Your Name]</a:t>
            </a:r>
            <a:endParaRPr lang="en-US" altLang="en-US" sz="1600" b="0" i="0" u="none" strike="noStrike" cap="none" normalizeH="0" baseline="0" dirty="0">
              <a:ln>
                <a:noFill/>
              </a:ln>
              <a:effectLst/>
              <a:latin typeface="Calibri"/>
              <a:ea typeface="Calibri"/>
              <a:cs typeface="Arial"/>
            </a:endParaRPr>
          </a:p>
        </p:txBody>
      </p:sp>
    </p:spTree>
    <p:extLst>
      <p:ext uri="{BB962C8B-B14F-4D97-AF65-F5344CB8AC3E}">
        <p14:creationId xmlns:p14="http://schemas.microsoft.com/office/powerpoint/2010/main" val="1948000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023C-A924-2672-218D-3CA04887327E}"/>
              </a:ext>
            </a:extLst>
          </p:cNvPr>
          <p:cNvSpPr>
            <a:spLocks noGrp="1"/>
          </p:cNvSpPr>
          <p:nvPr>
            <p:ph type="title"/>
          </p:nvPr>
        </p:nvSpPr>
        <p:spPr/>
        <p:txBody>
          <a:bodyPr/>
          <a:lstStyle/>
          <a:p>
            <a:r>
              <a:rPr lang="en-US"/>
              <a:t>Video Testimonials</a:t>
            </a:r>
          </a:p>
        </p:txBody>
      </p:sp>
      <p:sp>
        <p:nvSpPr>
          <p:cNvPr id="3" name="Content Placeholder 2">
            <a:extLst>
              <a:ext uri="{FF2B5EF4-FFF2-40B4-BE49-F238E27FC236}">
                <a16:creationId xmlns:a16="http://schemas.microsoft.com/office/drawing/2014/main" id="{D10AB929-8855-88A7-B473-1D035663D3A1}"/>
              </a:ext>
            </a:extLst>
          </p:cNvPr>
          <p:cNvSpPr>
            <a:spLocks noGrp="1"/>
          </p:cNvSpPr>
          <p:nvPr>
            <p:ph idx="1"/>
          </p:nvPr>
        </p:nvSpPr>
        <p:spPr/>
        <p:txBody>
          <a:bodyPr vert="horz" lIns="91440" tIns="45720" rIns="91440" bIns="45720" rtlCol="0" anchor="t">
            <a:noAutofit/>
          </a:bodyPr>
          <a:lstStyle/>
          <a:p>
            <a:pPr marL="0" indent="0">
              <a:buNone/>
            </a:pPr>
            <a:r>
              <a:rPr lang="en-US" sz="2000" dirty="0">
                <a:latin typeface="Calibri"/>
                <a:ea typeface="Calibri"/>
                <a:cs typeface="Arial"/>
              </a:rPr>
              <a:t>Feel free to send links to your network and your colleagues:</a:t>
            </a:r>
            <a:endParaRPr lang="en-US" sz="2000">
              <a:latin typeface="Calibri"/>
              <a:ea typeface="Calibri"/>
              <a:cs typeface="Calibri"/>
            </a:endParaRPr>
          </a:p>
          <a:p>
            <a:pPr marL="0" indent="0">
              <a:buNone/>
            </a:pPr>
            <a:endParaRPr lang="en-US" sz="2000" dirty="0">
              <a:latin typeface="Calibri"/>
              <a:ea typeface="Calibri"/>
              <a:cs typeface="Arial"/>
            </a:endParaRPr>
          </a:p>
          <a:p>
            <a:pPr marL="457200" indent="-457200">
              <a:buAutoNum type="arabicPeriod"/>
            </a:pPr>
            <a:r>
              <a:rPr lang="en-US" sz="2000" dirty="0">
                <a:latin typeface="Calibri"/>
                <a:ea typeface="Calibri"/>
                <a:cs typeface="Arial"/>
              </a:rPr>
              <a:t>Upgrade your membership – add more management and “growing” management staff: </a:t>
            </a:r>
            <a:r>
              <a:rPr lang="en-US" sz="2000" dirty="0">
                <a:latin typeface="Calibri"/>
                <a:ea typeface="Calibri"/>
                <a:cs typeface="Arial"/>
                <a:hlinkClick r:id="rId2"/>
              </a:rPr>
              <a:t>Membership Testimonial | Andrea Vitalich</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Strong community on collaborate, excellent resources: </a:t>
            </a:r>
            <a:r>
              <a:rPr lang="it-IT" sz="2000" dirty="0">
                <a:latin typeface="Calibri"/>
                <a:ea typeface="Calibri"/>
                <a:cs typeface="Arial"/>
                <a:hlinkClick r:id="rId3"/>
              </a:rPr>
              <a:t>AAOE Collaborate | Matt Penrose – Testimonial</a:t>
            </a:r>
            <a:endParaRPr lang="it-IT" sz="2000" dirty="0">
              <a:latin typeface="Calibri"/>
              <a:ea typeface="Calibri"/>
              <a:cs typeface="Arial"/>
            </a:endParaRPr>
          </a:p>
          <a:p>
            <a:pPr marL="457200" indent="-457200">
              <a:buAutoNum type="arabicPeriod"/>
            </a:pPr>
            <a:r>
              <a:rPr lang="it-IT" sz="2000" dirty="0">
                <a:latin typeface="Calibri"/>
                <a:ea typeface="Calibri"/>
                <a:cs typeface="Arial"/>
              </a:rPr>
              <a:t>AAOE </a:t>
            </a:r>
            <a:r>
              <a:rPr lang="it-IT" sz="2000" err="1">
                <a:latin typeface="Calibri"/>
                <a:ea typeface="Calibri"/>
                <a:cs typeface="Arial"/>
              </a:rPr>
              <a:t>colleagues</a:t>
            </a:r>
            <a:r>
              <a:rPr lang="it-IT" sz="2000" dirty="0">
                <a:latin typeface="Calibri"/>
                <a:ea typeface="Calibri"/>
                <a:cs typeface="Arial"/>
              </a:rPr>
              <a:t> </a:t>
            </a:r>
            <a:r>
              <a:rPr lang="it-IT" sz="2000" err="1">
                <a:latin typeface="Calibri"/>
                <a:ea typeface="Calibri"/>
                <a:cs typeface="Arial"/>
              </a:rPr>
              <a:t>helped</a:t>
            </a:r>
            <a:r>
              <a:rPr lang="it-IT" sz="2000" dirty="0">
                <a:latin typeface="Calibri"/>
                <a:ea typeface="Calibri"/>
                <a:cs typeface="Arial"/>
              </a:rPr>
              <a:t> </a:t>
            </a:r>
            <a:r>
              <a:rPr lang="it-IT" sz="2000" err="1">
                <a:latin typeface="Calibri"/>
                <a:ea typeface="Calibri"/>
                <a:cs typeface="Arial"/>
              </a:rPr>
              <a:t>her</a:t>
            </a:r>
            <a:r>
              <a:rPr lang="it-IT" sz="2000" dirty="0">
                <a:latin typeface="Calibri"/>
                <a:ea typeface="Calibri"/>
                <a:cs typeface="Arial"/>
              </a:rPr>
              <a:t> </a:t>
            </a:r>
            <a:r>
              <a:rPr lang="it-IT" sz="2000" err="1">
                <a:latin typeface="Calibri"/>
                <a:ea typeface="Calibri"/>
                <a:cs typeface="Arial"/>
              </a:rPr>
              <a:t>every</a:t>
            </a:r>
            <a:r>
              <a:rPr lang="it-IT" sz="2000" dirty="0">
                <a:latin typeface="Calibri"/>
                <a:ea typeface="Calibri"/>
                <a:cs typeface="Arial"/>
              </a:rPr>
              <a:t> step of </a:t>
            </a:r>
            <a:r>
              <a:rPr lang="it-IT" sz="2000" err="1">
                <a:latin typeface="Calibri"/>
                <a:ea typeface="Calibri"/>
                <a:cs typeface="Arial"/>
              </a:rPr>
              <a:t>her</a:t>
            </a:r>
            <a:r>
              <a:rPr lang="it-IT" sz="2000" dirty="0">
                <a:latin typeface="Calibri"/>
                <a:ea typeface="Calibri"/>
                <a:cs typeface="Arial"/>
              </a:rPr>
              <a:t> career: </a:t>
            </a:r>
            <a:r>
              <a:rPr lang="en-US" sz="2000" dirty="0">
                <a:latin typeface="Calibri"/>
                <a:ea typeface="Calibri"/>
                <a:cs typeface="Arial"/>
                <a:hlinkClick r:id="rId4"/>
              </a:rPr>
              <a:t>Start Networking with AAOE | Carol Ittig</a:t>
            </a:r>
            <a:endParaRPr lang="it-IT" sz="2000" dirty="0">
              <a:latin typeface="Calibri"/>
              <a:ea typeface="Calibri"/>
              <a:cs typeface="Arial"/>
            </a:endParaRPr>
          </a:p>
          <a:p>
            <a:pPr marL="457200" indent="-457200">
              <a:buAutoNum type="arabicPeriod"/>
            </a:pPr>
            <a:r>
              <a:rPr lang="it-IT" sz="2000" err="1">
                <a:latin typeface="Calibri"/>
                <a:ea typeface="Calibri"/>
                <a:cs typeface="Arial"/>
              </a:rPr>
              <a:t>Transitioned</a:t>
            </a:r>
            <a:r>
              <a:rPr lang="it-IT" sz="2000" dirty="0">
                <a:latin typeface="Calibri"/>
                <a:ea typeface="Calibri"/>
                <a:cs typeface="Arial"/>
              </a:rPr>
              <a:t> from a clinic </a:t>
            </a:r>
            <a:r>
              <a:rPr lang="it-IT" sz="2000" err="1">
                <a:latin typeface="Calibri"/>
                <a:ea typeface="Calibri"/>
                <a:cs typeface="Arial"/>
              </a:rPr>
              <a:t>role</a:t>
            </a:r>
            <a:r>
              <a:rPr lang="it-IT" sz="2000" dirty="0">
                <a:latin typeface="Calibri"/>
                <a:ea typeface="Calibri"/>
                <a:cs typeface="Arial"/>
              </a:rPr>
              <a:t> to leadership </a:t>
            </a:r>
            <a:r>
              <a:rPr lang="it-IT" sz="2000" err="1">
                <a:latin typeface="Calibri"/>
                <a:ea typeface="Calibri"/>
                <a:cs typeface="Arial"/>
              </a:rPr>
              <a:t>role</a:t>
            </a:r>
            <a:r>
              <a:rPr lang="it-IT" sz="2000" dirty="0">
                <a:latin typeface="Calibri"/>
                <a:ea typeface="Calibri"/>
                <a:cs typeface="Arial"/>
              </a:rPr>
              <a:t> with help of AAOE </a:t>
            </a:r>
            <a:r>
              <a:rPr lang="it-IT" sz="2000" err="1">
                <a:latin typeface="Calibri"/>
                <a:ea typeface="Calibri"/>
                <a:cs typeface="Arial"/>
              </a:rPr>
              <a:t>members</a:t>
            </a:r>
            <a:r>
              <a:rPr lang="it-IT" sz="2000" dirty="0">
                <a:latin typeface="Calibri"/>
                <a:ea typeface="Calibri"/>
                <a:cs typeface="Arial"/>
              </a:rPr>
              <a:t>: </a:t>
            </a:r>
            <a:r>
              <a:rPr lang="en-US" sz="2000" dirty="0">
                <a:latin typeface="Calibri"/>
                <a:ea typeface="Calibri"/>
                <a:cs typeface="Arial"/>
                <a:hlinkClick r:id="rId5"/>
              </a:rPr>
              <a:t>Membership Testimonial | Joseph Mathews, Practice Administrator</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Has been a member 14 years – conference &amp; membership helped him grow &amp; learn: </a:t>
            </a:r>
            <a:r>
              <a:rPr lang="en-US" sz="2000" dirty="0">
                <a:latin typeface="Calibri"/>
                <a:ea typeface="Calibri"/>
                <a:cs typeface="Arial"/>
                <a:hlinkClick r:id="rId6"/>
              </a:rPr>
              <a:t>JOIN AAOE | Joseph Mathews, PT, DPT – Testimonial</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AAOE means friendship, empowerment, and networking: </a:t>
            </a:r>
            <a:r>
              <a:rPr lang="en-US" sz="2000" dirty="0">
                <a:latin typeface="Calibri"/>
                <a:ea typeface="Calibri"/>
                <a:cs typeface="Arial"/>
                <a:hlinkClick r:id="rId7"/>
              </a:rPr>
              <a:t>Alissa Ashley-High - AAOE Annual Conference</a:t>
            </a:r>
            <a:endParaRPr lang="en-US" sz="2000" dirty="0">
              <a:latin typeface="Calibri"/>
              <a:ea typeface="Calibri"/>
              <a:cs typeface="Arial"/>
            </a:endParaRPr>
          </a:p>
        </p:txBody>
      </p:sp>
    </p:spTree>
    <p:extLst>
      <p:ext uri="{BB962C8B-B14F-4D97-AF65-F5344CB8AC3E}">
        <p14:creationId xmlns:p14="http://schemas.microsoft.com/office/powerpoint/2010/main" val="3448219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C19D4-20A2-1892-CBDC-46BF5BE9AA77}"/>
              </a:ext>
            </a:extLst>
          </p:cNvPr>
          <p:cNvSpPr>
            <a:spLocks noGrp="1"/>
          </p:cNvSpPr>
          <p:nvPr>
            <p:ph type="ctrTitle"/>
          </p:nvPr>
        </p:nvSpPr>
        <p:spPr/>
        <p:txBody>
          <a:bodyPr/>
          <a:lstStyle/>
          <a:p>
            <a:br>
              <a:rPr lang="en-US">
                <a:latin typeface="Arial"/>
              </a:rPr>
            </a:br>
            <a:r>
              <a:rPr lang="en-US">
                <a:latin typeface="Arial"/>
                <a:cs typeface="Arial"/>
              </a:rPr>
              <a:t>Social Media Templates</a:t>
            </a:r>
          </a:p>
        </p:txBody>
      </p:sp>
      <p:sp>
        <p:nvSpPr>
          <p:cNvPr id="3" name="Subtitle 2">
            <a:extLst>
              <a:ext uri="{FF2B5EF4-FFF2-40B4-BE49-F238E27FC236}">
                <a16:creationId xmlns:a16="http://schemas.microsoft.com/office/drawing/2014/main" id="{743B2CC0-BED8-F10F-420D-6932743C0C10}"/>
              </a:ext>
            </a:extLst>
          </p:cNvPr>
          <p:cNvSpPr>
            <a:spLocks noGrp="1"/>
          </p:cNvSpPr>
          <p:nvPr>
            <p:ph type="subTitle" idx="1"/>
          </p:nvPr>
        </p:nvSpPr>
        <p:spPr/>
        <p:txBody>
          <a:bodyPr vert="horz" lIns="91440" tIns="45720" rIns="91440" bIns="45720" rtlCol="0" anchor="t">
            <a:normAutofit/>
          </a:bodyPr>
          <a:lstStyle/>
          <a:p>
            <a:r>
              <a:rPr lang="en-US">
                <a:latin typeface="Arial"/>
                <a:cs typeface="Arial"/>
              </a:rPr>
              <a:t>Customizable</a:t>
            </a:r>
          </a:p>
        </p:txBody>
      </p:sp>
    </p:spTree>
    <p:extLst>
      <p:ext uri="{BB962C8B-B14F-4D97-AF65-F5344CB8AC3E}">
        <p14:creationId xmlns:p14="http://schemas.microsoft.com/office/powerpoint/2010/main" val="2806768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22162-D554-5B72-28AC-3ADA2CFC7159}"/>
              </a:ext>
            </a:extLst>
          </p:cNvPr>
          <p:cNvSpPr>
            <a:spLocks noGrp="1"/>
          </p:cNvSpPr>
          <p:nvPr>
            <p:ph type="title"/>
          </p:nvPr>
        </p:nvSpPr>
        <p:spPr/>
        <p:txBody>
          <a:bodyPr/>
          <a:lstStyle/>
          <a:p>
            <a:r>
              <a:rPr lang="en-US"/>
              <a:t>Post to Social Media</a:t>
            </a:r>
          </a:p>
        </p:txBody>
      </p:sp>
      <p:sp>
        <p:nvSpPr>
          <p:cNvPr id="3" name="Content Placeholder 2">
            <a:extLst>
              <a:ext uri="{FF2B5EF4-FFF2-40B4-BE49-F238E27FC236}">
                <a16:creationId xmlns:a16="http://schemas.microsoft.com/office/drawing/2014/main" id="{E8588CD2-C143-8F41-7B6F-E08EA6E79B90}"/>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Calibri"/>
              </a:rPr>
              <a:t>Posting to social media will also help carry the message that you find membership in AAOE valuable, and others like you will, too. </a:t>
            </a:r>
          </a:p>
          <a:p>
            <a:r>
              <a:rPr lang="en-US" sz="2400" dirty="0">
                <a:latin typeface="Calibri"/>
                <a:ea typeface="Calibri"/>
                <a:cs typeface="Calibri"/>
              </a:rPr>
              <a:t>Posting AND sending emails/making phone calls will ensure the message gets out there.</a:t>
            </a:r>
          </a:p>
          <a:p>
            <a:r>
              <a:rPr lang="en-US" sz="2400" dirty="0">
                <a:latin typeface="Calibri"/>
                <a:ea typeface="Calibri"/>
                <a:cs typeface="Calibri"/>
              </a:rPr>
              <a:t>Use the social posts and images on the following pages, adding in your personal discount code so you get credit for anyone who joins based on your posts!</a:t>
            </a:r>
          </a:p>
        </p:txBody>
      </p:sp>
    </p:spTree>
    <p:extLst>
      <p:ext uri="{BB962C8B-B14F-4D97-AF65-F5344CB8AC3E}">
        <p14:creationId xmlns:p14="http://schemas.microsoft.com/office/powerpoint/2010/main" val="765224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AAOE - Member Get a Member Toolkit">
            <a:hlinkClick r:id="" action="ppaction://media"/>
            <a:extLst>
              <a:ext uri="{FF2B5EF4-FFF2-40B4-BE49-F238E27FC236}">
                <a16:creationId xmlns:a16="http://schemas.microsoft.com/office/drawing/2014/main" id="{C5BB4D28-31A7-2C7A-29E5-80A4AB4532B5}"/>
              </a:ext>
            </a:extLst>
          </p:cNvPr>
          <p:cNvPicPr>
            <a:picLocks noRot="1" noChangeAspect="1"/>
          </p:cNvPicPr>
          <p:nvPr>
            <a:videoFile r:link="rId1"/>
          </p:nvPr>
        </p:nvPicPr>
        <p:blipFill>
          <a:blip r:embed="rId3"/>
          <a:stretch>
            <a:fillRect/>
          </a:stretch>
        </p:blipFill>
        <p:spPr>
          <a:xfrm>
            <a:off x="2901123" y="1792265"/>
            <a:ext cx="8437259" cy="4766154"/>
          </a:xfrm>
          <a:prstGeom prst="rect">
            <a:avLst/>
          </a:prstGeom>
        </p:spPr>
      </p:pic>
      <p:sp>
        <p:nvSpPr>
          <p:cNvPr id="6" name="Title 1">
            <a:extLst>
              <a:ext uri="{FF2B5EF4-FFF2-40B4-BE49-F238E27FC236}">
                <a16:creationId xmlns:a16="http://schemas.microsoft.com/office/drawing/2014/main" id="{E2FEBFE7-2DF2-CDF9-B323-37FF13822F1E}"/>
              </a:ext>
            </a:extLst>
          </p:cNvPr>
          <p:cNvSpPr txBox="1">
            <a:spLocks/>
          </p:cNvSpPr>
          <p:nvPr/>
        </p:nvSpPr>
        <p:spPr>
          <a:xfrm>
            <a:off x="2905814" y="470552"/>
            <a:ext cx="8562806"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b="1" kern="1200">
                <a:solidFill>
                  <a:srgbClr val="0066A4"/>
                </a:solidFill>
                <a:latin typeface="+mj-lt"/>
                <a:ea typeface="+mj-ea"/>
                <a:cs typeface="+mj-cs"/>
              </a:defRPr>
            </a:lvl1pPr>
          </a:lstStyle>
          <a:p>
            <a:r>
              <a:rPr lang="en-US" dirty="0">
                <a:latin typeface="Arial"/>
                <a:cs typeface="Arial"/>
              </a:rPr>
              <a:t>Video Instructions for Using this Kit</a:t>
            </a:r>
            <a:endParaRPr lang="en-US" dirty="0"/>
          </a:p>
        </p:txBody>
      </p:sp>
      <p:sp>
        <p:nvSpPr>
          <p:cNvPr id="7" name="TextBox 6">
            <a:extLst>
              <a:ext uri="{FF2B5EF4-FFF2-40B4-BE49-F238E27FC236}">
                <a16:creationId xmlns:a16="http://schemas.microsoft.com/office/drawing/2014/main" id="{1D64B8E3-3FF1-6214-1AE7-437497A0229F}"/>
              </a:ext>
            </a:extLst>
          </p:cNvPr>
          <p:cNvSpPr txBox="1"/>
          <p:nvPr/>
        </p:nvSpPr>
        <p:spPr>
          <a:xfrm>
            <a:off x="260958" y="1899780"/>
            <a:ext cx="2327753"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This video provides detailed information about how to use this kit. </a:t>
            </a:r>
          </a:p>
          <a:p>
            <a:endParaRPr lang="en-US" dirty="0"/>
          </a:p>
          <a:p>
            <a:r>
              <a:rPr lang="en-US" dirty="0"/>
              <a:t>There are also written instructions in this presentation if you prefer.</a:t>
            </a:r>
          </a:p>
        </p:txBody>
      </p:sp>
    </p:spTree>
    <p:extLst>
      <p:ext uri="{BB962C8B-B14F-4D97-AF65-F5344CB8AC3E}">
        <p14:creationId xmlns:p14="http://schemas.microsoft.com/office/powerpoint/2010/main" val="4050177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3AFC1F-D8C7-1FCA-5889-6ACD96F2CF8A}"/>
              </a:ext>
            </a:extLst>
          </p:cNvPr>
          <p:cNvSpPr>
            <a:spLocks noGrp="1"/>
          </p:cNvSpPr>
          <p:nvPr>
            <p:ph type="title"/>
          </p:nvPr>
        </p:nvSpPr>
        <p:spPr>
          <a:xfrm>
            <a:off x="2352582" y="136525"/>
            <a:ext cx="9001217" cy="1325563"/>
          </a:xfrm>
        </p:spPr>
        <p:txBody>
          <a:bodyPr>
            <a:normAutofit fontScale="90000"/>
          </a:bodyPr>
          <a:lstStyle/>
          <a:p>
            <a:r>
              <a:rPr lang="en-US">
                <a:latin typeface="Arial"/>
                <a:cs typeface="Arial"/>
              </a:rPr>
              <a:t>Instructions for Adding a Photo or Logo to the Social Media Templates</a:t>
            </a:r>
          </a:p>
        </p:txBody>
      </p:sp>
      <p:sp>
        <p:nvSpPr>
          <p:cNvPr id="4" name="Content Placeholder 3">
            <a:extLst>
              <a:ext uri="{FF2B5EF4-FFF2-40B4-BE49-F238E27FC236}">
                <a16:creationId xmlns:a16="http://schemas.microsoft.com/office/drawing/2014/main" id="{FB028A98-9BB0-BB8A-BF70-1E801BE0FE8E}"/>
              </a:ext>
            </a:extLst>
          </p:cNvPr>
          <p:cNvSpPr>
            <a:spLocks noGrp="1"/>
          </p:cNvSpPr>
          <p:nvPr>
            <p:ph idx="1"/>
          </p:nvPr>
        </p:nvSpPr>
        <p:spPr>
          <a:xfrm>
            <a:off x="2352582" y="1817611"/>
            <a:ext cx="9001218" cy="4609822"/>
          </a:xfrm>
        </p:spPr>
        <p:txBody>
          <a:bodyPr vert="horz" lIns="91440" tIns="45720" rIns="91440" bIns="45720" rtlCol="0" anchor="t">
            <a:normAutofit/>
          </a:bodyPr>
          <a:lstStyle/>
          <a:p>
            <a:pPr marL="457200" indent="-457200">
              <a:buAutoNum type="arabicPeriod"/>
            </a:pPr>
            <a:r>
              <a:rPr lang="en-US" sz="2400" dirty="0">
                <a:latin typeface="Calibri"/>
                <a:ea typeface="Calibri"/>
                <a:cs typeface="Arial"/>
                <a:hlinkClick r:id="rId2"/>
              </a:rPr>
              <a:t>Choose an image/social post </a:t>
            </a:r>
            <a:endParaRPr lang="en-US" sz="2400" dirty="0">
              <a:latin typeface="Calibri"/>
              <a:ea typeface="Calibri"/>
              <a:cs typeface="Arial"/>
            </a:endParaRPr>
          </a:p>
          <a:p>
            <a:pPr marL="457200" indent="-457200">
              <a:buAutoNum type="arabicPeriod"/>
            </a:pPr>
            <a:r>
              <a:rPr lang="en-US" sz="2400" dirty="0">
                <a:latin typeface="Calibri"/>
                <a:ea typeface="Calibri"/>
                <a:cs typeface="Arial"/>
              </a:rPr>
              <a:t>Click on uploads in the left column</a:t>
            </a:r>
          </a:p>
          <a:p>
            <a:pPr marL="457200" indent="-457200">
              <a:buAutoNum type="arabicPeriod"/>
            </a:pPr>
            <a:r>
              <a:rPr lang="en-US" sz="2400" dirty="0">
                <a:latin typeface="Calibri"/>
                <a:ea typeface="Calibri"/>
                <a:cs typeface="Arial"/>
              </a:rPr>
              <a:t>Upload your photo (or logo)</a:t>
            </a:r>
          </a:p>
          <a:p>
            <a:pPr marL="457200" indent="-457200">
              <a:buAutoNum type="arabicPeriod"/>
            </a:pPr>
            <a:r>
              <a:rPr lang="en-US" sz="2400" dirty="0">
                <a:latin typeface="Calibri"/>
                <a:ea typeface="Calibri"/>
                <a:cs typeface="Arial"/>
              </a:rPr>
              <a:t>Drag your photo on top of the image in the post</a:t>
            </a:r>
          </a:p>
          <a:p>
            <a:pPr marL="457200" indent="-457200">
              <a:buAutoNum type="arabicPeriod"/>
            </a:pPr>
            <a:r>
              <a:rPr lang="en-US" sz="2400" dirty="0">
                <a:latin typeface="Calibri"/>
                <a:ea typeface="Calibri"/>
                <a:cs typeface="Arial"/>
              </a:rPr>
              <a:t>Click Share (top right)</a:t>
            </a:r>
          </a:p>
          <a:p>
            <a:pPr marL="457200" indent="-457200">
              <a:buAutoNum type="arabicPeriod"/>
            </a:pPr>
            <a:r>
              <a:rPr lang="en-US" sz="2400" dirty="0">
                <a:latin typeface="Calibri"/>
                <a:ea typeface="Calibri"/>
                <a:cs typeface="Arial"/>
              </a:rPr>
              <a:t>Click the Download option</a:t>
            </a:r>
          </a:p>
          <a:p>
            <a:pPr marL="457200" indent="-457200">
              <a:buAutoNum type="arabicPeriod"/>
            </a:pPr>
            <a:r>
              <a:rPr lang="en-US" sz="2400" dirty="0">
                <a:latin typeface="Calibri"/>
                <a:ea typeface="Calibri"/>
                <a:cs typeface="Arial"/>
              </a:rPr>
              <a:t>Select the page (image) you want to download</a:t>
            </a:r>
          </a:p>
          <a:p>
            <a:pPr marL="457200" indent="-457200">
              <a:buAutoNum type="arabicPeriod"/>
            </a:pPr>
            <a:r>
              <a:rPr lang="en-US" sz="2400" dirty="0">
                <a:latin typeface="Calibri"/>
                <a:ea typeface="Calibri"/>
                <a:cs typeface="Arial"/>
              </a:rPr>
              <a:t>Click Done</a:t>
            </a:r>
          </a:p>
          <a:p>
            <a:pPr marL="457200" indent="-457200">
              <a:buAutoNum type="arabicPeriod"/>
            </a:pPr>
            <a:r>
              <a:rPr lang="en-US" sz="2400" dirty="0">
                <a:latin typeface="Calibri"/>
                <a:ea typeface="Calibri"/>
                <a:cs typeface="Arial"/>
              </a:rPr>
              <a:t>Click Download</a:t>
            </a:r>
          </a:p>
        </p:txBody>
      </p:sp>
    </p:spTree>
    <p:extLst>
      <p:ext uri="{BB962C8B-B14F-4D97-AF65-F5344CB8AC3E}">
        <p14:creationId xmlns:p14="http://schemas.microsoft.com/office/powerpoint/2010/main" val="4063452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5EA0-3DBE-73BA-104B-83C8EF35DC9C}"/>
              </a:ext>
            </a:extLst>
          </p:cNvPr>
          <p:cNvSpPr>
            <a:spLocks noGrp="1"/>
          </p:cNvSpPr>
          <p:nvPr>
            <p:ph type="title"/>
          </p:nvPr>
        </p:nvSpPr>
        <p:spPr>
          <a:xfrm>
            <a:off x="2352582" y="136525"/>
            <a:ext cx="9001217" cy="1325563"/>
          </a:xfrm>
        </p:spPr>
        <p:txBody>
          <a:bodyPr/>
          <a:lstStyle/>
          <a:p>
            <a:r>
              <a:rPr lang="en-US"/>
              <a:t> </a:t>
            </a:r>
          </a:p>
        </p:txBody>
      </p:sp>
      <p:sp>
        <p:nvSpPr>
          <p:cNvPr id="19" name="Content Placeholder 18">
            <a:extLst>
              <a:ext uri="{FF2B5EF4-FFF2-40B4-BE49-F238E27FC236}">
                <a16:creationId xmlns:a16="http://schemas.microsoft.com/office/drawing/2014/main" id="{C92E6424-1391-80D2-821D-BFA6D9208325}"/>
              </a:ext>
            </a:extLst>
          </p:cNvPr>
          <p:cNvSpPr>
            <a:spLocks noGrp="1"/>
          </p:cNvSpPr>
          <p:nvPr>
            <p:ph idx="1"/>
          </p:nvPr>
        </p:nvSpPr>
        <p:spPr>
          <a:xfrm>
            <a:off x="842281" y="1519240"/>
            <a:ext cx="3061899" cy="4877016"/>
          </a:xfrm>
        </p:spPr>
        <p:txBody>
          <a:bodyPr vert="horz" lIns="91440" tIns="45720" rIns="91440" bIns="45720" rtlCol="0" anchor="t">
            <a:normAutofit/>
          </a:bodyPr>
          <a:lstStyle/>
          <a:p>
            <a:r>
              <a:rPr lang="en-US" sz="2000" dirty="0">
                <a:latin typeface="Calibri"/>
                <a:ea typeface="Calibri"/>
                <a:cs typeface="Arial"/>
              </a:rPr>
              <a:t>Add your own short quote and your company logo or your photo. </a:t>
            </a:r>
          </a:p>
          <a:p>
            <a:endParaRPr lang="en-US" sz="2000" dirty="0">
              <a:latin typeface="Calibri"/>
              <a:ea typeface="Calibri"/>
              <a:cs typeface="Arial"/>
            </a:endParaRPr>
          </a:p>
          <a:p>
            <a:endParaRPr lang="en-US" sz="2000" dirty="0">
              <a:latin typeface="Calibri"/>
              <a:ea typeface="Calibri"/>
              <a:cs typeface="Arial"/>
            </a:endParaRPr>
          </a:p>
          <a:p>
            <a:r>
              <a:rPr lang="en-US" sz="2000" dirty="0">
                <a:latin typeface="Calibri"/>
                <a:ea typeface="+mn-lt"/>
                <a:cs typeface="+mn-lt"/>
                <a:hlinkClick r:id="rId2"/>
              </a:rPr>
              <a:t>https://www.canva.com/design/DAGj3sHODTY/QChE6h75BchS2nDDmeo2wg/edit?utm_content=DAGj3sHODTY&amp;utm_campaign=designshare&amp;utm_medium=link2&amp;utm_source=sharebutton</a:t>
            </a:r>
            <a:endParaRPr lang="en-US" sz="2000" dirty="0">
              <a:latin typeface="Calibri"/>
              <a:ea typeface="Calibri"/>
              <a:cs typeface="Arial"/>
            </a:endParaRPr>
          </a:p>
        </p:txBody>
      </p:sp>
      <p:pic>
        <p:nvPicPr>
          <p:cNvPr id="4" name="Picture 3">
            <a:extLst>
              <a:ext uri="{FF2B5EF4-FFF2-40B4-BE49-F238E27FC236}">
                <a16:creationId xmlns:a16="http://schemas.microsoft.com/office/drawing/2014/main" id="{B1DA1B7C-35CE-098A-63CD-9B17218006B6}"/>
              </a:ext>
            </a:extLst>
          </p:cNvPr>
          <p:cNvPicPr>
            <a:picLocks noChangeAspect="1"/>
          </p:cNvPicPr>
          <p:nvPr/>
        </p:nvPicPr>
        <p:blipFill>
          <a:blip r:embed="rId3"/>
          <a:srcRect t="933" b="51450"/>
          <a:stretch>
            <a:fillRect/>
          </a:stretch>
        </p:blipFill>
        <p:spPr>
          <a:xfrm>
            <a:off x="6298814" y="1717814"/>
            <a:ext cx="3943900" cy="2444992"/>
          </a:xfrm>
          <a:prstGeom prst="rect">
            <a:avLst/>
          </a:prstGeom>
        </p:spPr>
      </p:pic>
      <p:sp>
        <p:nvSpPr>
          <p:cNvPr id="21" name="TextBox 20">
            <a:extLst>
              <a:ext uri="{FF2B5EF4-FFF2-40B4-BE49-F238E27FC236}">
                <a16:creationId xmlns:a16="http://schemas.microsoft.com/office/drawing/2014/main" id="{057D59CC-BACF-EE79-1900-D42E8BAE4A56}"/>
              </a:ext>
            </a:extLst>
          </p:cNvPr>
          <p:cNvSpPr txBox="1"/>
          <p:nvPr/>
        </p:nvSpPr>
        <p:spPr>
          <a:xfrm>
            <a:off x="2372374" y="461744"/>
            <a:ext cx="9181181" cy="830997"/>
          </a:xfrm>
          <a:prstGeom prst="rect">
            <a:avLst/>
          </a:prstGeom>
          <a:noFill/>
        </p:spPr>
        <p:txBody>
          <a:bodyPr wrap="square" lIns="91440" tIns="45720" rIns="91440" bIns="45720" anchor="t">
            <a:spAutoFit/>
          </a:bodyPr>
          <a:lstStyle/>
          <a:p>
            <a:r>
              <a:rPr lang="en-US" sz="4800" b="1" dirty="0">
                <a:solidFill>
                  <a:srgbClr val="0066A4"/>
                </a:solidFill>
                <a:latin typeface="Arial"/>
                <a:cs typeface="Arial"/>
              </a:rPr>
              <a:t>Social post image templates</a:t>
            </a:r>
          </a:p>
        </p:txBody>
      </p:sp>
    </p:spTree>
    <p:extLst>
      <p:ext uri="{BB962C8B-B14F-4D97-AF65-F5344CB8AC3E}">
        <p14:creationId xmlns:p14="http://schemas.microsoft.com/office/powerpoint/2010/main" val="242937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C06BA-3176-3AB2-D428-90EAD74A52A4}"/>
              </a:ext>
            </a:extLst>
          </p:cNvPr>
          <p:cNvSpPr>
            <a:spLocks noGrp="1"/>
          </p:cNvSpPr>
          <p:nvPr>
            <p:ph type="title"/>
          </p:nvPr>
        </p:nvSpPr>
        <p:spPr/>
        <p:txBody>
          <a:bodyPr/>
          <a:lstStyle/>
          <a:p>
            <a:r>
              <a:rPr lang="en-US" dirty="0">
                <a:latin typeface="Arial"/>
                <a:cs typeface="Arial"/>
              </a:rPr>
              <a:t>Sample social media posts (use with the image on the prior page)</a:t>
            </a:r>
            <a:endParaRPr lang="en-US" b="0" dirty="0">
              <a:solidFill>
                <a:srgbClr val="000000"/>
              </a:solidFill>
              <a:latin typeface="Arial"/>
              <a:cs typeface="Arial"/>
            </a:endParaRPr>
          </a:p>
        </p:txBody>
      </p:sp>
      <p:sp>
        <p:nvSpPr>
          <p:cNvPr id="3" name="Content Placeholder 2">
            <a:extLst>
              <a:ext uri="{FF2B5EF4-FFF2-40B4-BE49-F238E27FC236}">
                <a16:creationId xmlns:a16="http://schemas.microsoft.com/office/drawing/2014/main" id="{8DD948DA-8705-26FD-CDED-59843F4CE243}"/>
              </a:ext>
            </a:extLst>
          </p:cNvPr>
          <p:cNvSpPr>
            <a:spLocks noGrp="1"/>
          </p:cNvSpPr>
          <p:nvPr>
            <p:ph idx="1"/>
          </p:nvPr>
        </p:nvSpPr>
        <p:spPr>
          <a:xfrm>
            <a:off x="2352582" y="1352495"/>
            <a:ext cx="9001218" cy="5074938"/>
          </a:xfrm>
        </p:spPr>
        <p:txBody>
          <a:bodyPr vert="horz" lIns="91440" tIns="45720" rIns="91440" bIns="45720" rtlCol="0" anchor="t">
            <a:noAutofit/>
          </a:bodyPr>
          <a:lstStyle/>
          <a:p>
            <a:pPr>
              <a:buNone/>
            </a:pPr>
            <a:r>
              <a:rPr lang="en-US" sz="1600" dirty="0">
                <a:latin typeface="Calibri"/>
                <a:ea typeface="Calibri"/>
                <a:cs typeface="Calibri"/>
              </a:rPr>
              <a:t>💬 One of the best parts of being an AAOE member? The network.</a:t>
            </a:r>
          </a:p>
          <a:p>
            <a:pPr>
              <a:buNone/>
            </a:pPr>
            <a:r>
              <a:rPr lang="en-US" sz="1600" dirty="0">
                <a:latin typeface="Calibri"/>
                <a:ea typeface="Calibri"/>
                <a:cs typeface="Calibri"/>
              </a:rPr>
              <a:t>AAOE connects you with orthopedic leaders across the country—sharing real-world solutions to the same challenges we all face.</a:t>
            </a:r>
          </a:p>
          <a:p>
            <a:pPr>
              <a:buNone/>
            </a:pPr>
            <a:r>
              <a:rPr lang="en-US" sz="1600" dirty="0">
                <a:latin typeface="Calibri"/>
                <a:ea typeface="Calibri"/>
                <a:cs typeface="Calibri"/>
              </a:rPr>
              <a:t>It’s helped me level up in ways I didn’t expect—and it can do the same for you. Use my code XX to take 15% off first-year membership dues! Hurry, it expires soon. </a:t>
            </a:r>
          </a:p>
          <a:p>
            <a:pPr>
              <a:buNone/>
            </a:pPr>
            <a:r>
              <a:rPr lang="en-US" sz="1600" dirty="0">
                <a:latin typeface="Calibri"/>
                <a:ea typeface="Calibri"/>
                <a:cs typeface="Calibri"/>
              </a:rPr>
              <a:t>🔗 Join us: www.aaoe.net/membership-information </a:t>
            </a:r>
          </a:p>
          <a:p>
            <a:pPr>
              <a:buNone/>
            </a:pPr>
            <a:r>
              <a:rPr lang="en-US" sz="1600" dirty="0">
                <a:latin typeface="Calibri"/>
                <a:ea typeface="Calibri"/>
                <a:cs typeface="Calibri"/>
              </a:rPr>
              <a:t>#AAOEMembers #OrthopedicExecutives #CareerGrowth #AAOEProud</a:t>
            </a:r>
          </a:p>
          <a:p>
            <a:pPr marL="0" indent="0">
              <a:buNone/>
            </a:pPr>
            <a:endParaRPr lang="en-US" sz="1100" dirty="0">
              <a:latin typeface="Calibri"/>
              <a:ea typeface="Calibri"/>
              <a:cs typeface="Calibri"/>
            </a:endParaRPr>
          </a:p>
          <a:p>
            <a:pPr>
              <a:buNone/>
            </a:pPr>
            <a:r>
              <a:rPr lang="en-US" sz="1600" dirty="0">
                <a:latin typeface="Calibri"/>
                <a:ea typeface="Calibri"/>
                <a:cs typeface="Calibri"/>
              </a:rPr>
              <a:t>🚀 Ready to take your career in orthopedic practice management to the next level?</a:t>
            </a:r>
          </a:p>
          <a:p>
            <a:pPr>
              <a:buNone/>
            </a:pPr>
            <a:r>
              <a:rPr lang="en-US" sz="1600" dirty="0">
                <a:latin typeface="Calibri"/>
                <a:ea typeface="Calibri"/>
                <a:cs typeface="Calibri"/>
              </a:rPr>
              <a:t>AAOE has helped me grow with tools like:</a:t>
            </a:r>
            <a:br>
              <a:rPr lang="en-US" sz="1600" dirty="0">
                <a:latin typeface="Calibri"/>
                <a:ea typeface="Calibri"/>
                <a:cs typeface="Calibri"/>
              </a:rPr>
            </a:br>
            <a:r>
              <a:rPr lang="en-US" sz="1600" dirty="0">
                <a:latin typeface="Calibri"/>
                <a:ea typeface="Calibri"/>
                <a:cs typeface="Calibri"/>
              </a:rPr>
              <a:t>✔️ The Annual Conference</a:t>
            </a:r>
            <a:br>
              <a:rPr lang="en-US" sz="1600" dirty="0">
                <a:latin typeface="Calibri"/>
                <a:ea typeface="Calibri"/>
                <a:cs typeface="Calibri"/>
              </a:rPr>
            </a:br>
            <a:r>
              <a:rPr lang="en-US" sz="1600" dirty="0">
                <a:latin typeface="Calibri"/>
                <a:ea typeface="Calibri"/>
                <a:cs typeface="Calibri"/>
              </a:rPr>
              <a:t>✔️ An on-demand webinar library with 100+ titles</a:t>
            </a:r>
            <a:br>
              <a:rPr lang="en-US" sz="1600" dirty="0">
                <a:latin typeface="Calibri"/>
                <a:ea typeface="Calibri"/>
                <a:cs typeface="Calibri"/>
              </a:rPr>
            </a:br>
            <a:r>
              <a:rPr lang="en-US" sz="1600" dirty="0">
                <a:latin typeface="Calibri"/>
                <a:ea typeface="Calibri"/>
                <a:cs typeface="Calibri"/>
              </a:rPr>
              <a:t>✔️ Compensation benchmarking</a:t>
            </a:r>
            <a:br>
              <a:rPr lang="en-US" sz="1600" dirty="0">
                <a:latin typeface="Calibri"/>
                <a:ea typeface="Calibri"/>
                <a:cs typeface="Calibri"/>
              </a:rPr>
            </a:br>
            <a:r>
              <a:rPr lang="en-US" sz="1600" dirty="0">
                <a:latin typeface="Calibri"/>
                <a:ea typeface="Calibri"/>
                <a:cs typeface="Calibri"/>
              </a:rPr>
              <a:t>✔️ Strategic planning resources</a:t>
            </a:r>
          </a:p>
          <a:p>
            <a:pPr>
              <a:buNone/>
            </a:pPr>
            <a:r>
              <a:rPr lang="en-US" sz="1600" dirty="0">
                <a:latin typeface="Calibri"/>
                <a:ea typeface="Calibri"/>
                <a:cs typeface="Calibri"/>
              </a:rPr>
              <a:t>🔗 Learn more: www.aaoe.net/membership-information. Use my code XX to take 15% off first-year membership dues! Hurry, it expires soon. </a:t>
            </a:r>
          </a:p>
          <a:p>
            <a:pPr>
              <a:buNone/>
            </a:pPr>
            <a:r>
              <a:rPr lang="en-US" sz="1600" dirty="0">
                <a:latin typeface="Calibri"/>
                <a:ea typeface="Calibri"/>
                <a:cs typeface="Calibri"/>
              </a:rPr>
              <a:t>#OrthoLeadership #PracticeManagement #AAOEProud</a:t>
            </a:r>
          </a:p>
          <a:p>
            <a:pPr marL="0" indent="0">
              <a:buNone/>
            </a:pPr>
            <a:r>
              <a:rPr lang="en-US" sz="1600" dirty="0">
                <a:latin typeface="Calibri"/>
                <a:ea typeface="Calibri"/>
                <a:cs typeface="Calibri"/>
              </a:rPr>
              <a:t>Get images to accompany these posts</a:t>
            </a:r>
          </a:p>
        </p:txBody>
      </p:sp>
      <p:cxnSp>
        <p:nvCxnSpPr>
          <p:cNvPr id="5" name="Straight Connector 4">
            <a:extLst>
              <a:ext uri="{FF2B5EF4-FFF2-40B4-BE49-F238E27FC236}">
                <a16:creationId xmlns:a16="http://schemas.microsoft.com/office/drawing/2014/main" id="{6EE6495C-7EF5-9167-A84B-DEDE56E2044F}"/>
              </a:ext>
            </a:extLst>
          </p:cNvPr>
          <p:cNvCxnSpPr/>
          <p:nvPr/>
        </p:nvCxnSpPr>
        <p:spPr>
          <a:xfrm>
            <a:off x="2445249" y="3667874"/>
            <a:ext cx="866111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012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6749-A02A-61AA-DE61-EA6C4D88252D}"/>
              </a:ext>
            </a:extLst>
          </p:cNvPr>
          <p:cNvSpPr>
            <a:spLocks noGrp="1"/>
          </p:cNvSpPr>
          <p:nvPr>
            <p:ph type="title"/>
          </p:nvPr>
        </p:nvSpPr>
        <p:spPr/>
        <p:txBody>
          <a:bodyPr/>
          <a:lstStyle/>
          <a:p>
            <a:r>
              <a:rPr lang="en-US">
                <a:latin typeface="Arial"/>
                <a:cs typeface="Arial"/>
              </a:rPr>
              <a:t>Sample Social Media Posts </a:t>
            </a:r>
            <a:br>
              <a:rPr lang="en-US">
                <a:latin typeface="Arial"/>
                <a:cs typeface="Arial"/>
              </a:rPr>
            </a:br>
            <a:r>
              <a:rPr lang="en-US">
                <a:latin typeface="Arial"/>
                <a:cs typeface="Arial"/>
              </a:rPr>
              <a:t>(pun-</a:t>
            </a:r>
            <a:r>
              <a:rPr lang="en-US" err="1">
                <a:latin typeface="Arial"/>
                <a:cs typeface="Arial"/>
              </a:rPr>
              <a:t>ny</a:t>
            </a:r>
            <a:r>
              <a:rPr lang="en-US">
                <a:latin typeface="Arial"/>
                <a:cs typeface="Arial"/>
              </a:rPr>
              <a:t>)</a:t>
            </a:r>
          </a:p>
        </p:txBody>
      </p:sp>
      <p:sp>
        <p:nvSpPr>
          <p:cNvPr id="3" name="Content Placeholder 2">
            <a:extLst>
              <a:ext uri="{FF2B5EF4-FFF2-40B4-BE49-F238E27FC236}">
                <a16:creationId xmlns:a16="http://schemas.microsoft.com/office/drawing/2014/main" id="{96A0AB6E-D3CF-E900-8699-F3E183996F96}"/>
              </a:ext>
            </a:extLst>
          </p:cNvPr>
          <p:cNvSpPr>
            <a:spLocks noGrp="1"/>
          </p:cNvSpPr>
          <p:nvPr>
            <p:ph idx="1"/>
          </p:nvPr>
        </p:nvSpPr>
        <p:spPr/>
        <p:txBody>
          <a:bodyPr vert="horz" lIns="91440" tIns="45720" rIns="91440" bIns="45720" rtlCol="0" anchor="t">
            <a:normAutofit lnSpcReduction="10000"/>
          </a:bodyPr>
          <a:lstStyle/>
          <a:p>
            <a:pPr>
              <a:buNone/>
            </a:pPr>
            <a:r>
              <a:rPr lang="en-US" sz="1600" dirty="0">
                <a:latin typeface="Calibri"/>
                <a:ea typeface="Calibri"/>
                <a:cs typeface="Arial"/>
              </a:rPr>
              <a:t>Ready to </a:t>
            </a:r>
            <a:r>
              <a:rPr lang="en-US" sz="1600" b="1" dirty="0">
                <a:latin typeface="Calibri"/>
                <a:ea typeface="Calibri"/>
                <a:cs typeface="Arial"/>
              </a:rPr>
              <a:t>bone up</a:t>
            </a:r>
            <a:r>
              <a:rPr lang="en-US" sz="1600" dirty="0">
                <a:latin typeface="Calibri"/>
                <a:ea typeface="Calibri"/>
                <a:cs typeface="Arial"/>
              </a:rPr>
              <a:t> on your orthopedic practice management skills?</a:t>
            </a:r>
          </a:p>
          <a:p>
            <a:pPr indent="0">
              <a:lnSpc>
                <a:spcPct val="100000"/>
              </a:lnSpc>
              <a:spcBef>
                <a:spcPts val="0"/>
              </a:spcBef>
              <a:buNone/>
            </a:pPr>
            <a:r>
              <a:rPr lang="en-US" sz="1600" dirty="0">
                <a:latin typeface="Calibri"/>
                <a:ea typeface="Calibri"/>
                <a:cs typeface="Arial"/>
              </a:rPr>
              <a:t>AAOE has the tools to help you strengthen your foundation:</a:t>
            </a:r>
            <a:br>
              <a:rPr lang="en-US" sz="1600" dirty="0">
                <a:latin typeface="Calibri"/>
              </a:rPr>
            </a:br>
            <a:r>
              <a:rPr lang="en-US" sz="1600" dirty="0">
                <a:latin typeface="Calibri"/>
                <a:ea typeface="Calibri"/>
                <a:cs typeface="Arial"/>
              </a:rPr>
              <a:t>🦴On-demand education library of 100+ titles</a:t>
            </a:r>
          </a:p>
          <a:p>
            <a:pPr indent="0">
              <a:lnSpc>
                <a:spcPct val="100000"/>
              </a:lnSpc>
              <a:spcBef>
                <a:spcPts val="0"/>
              </a:spcBef>
              <a:buNone/>
            </a:pPr>
            <a:r>
              <a:rPr lang="en-US" sz="1600" dirty="0">
                <a:latin typeface="Calibri"/>
                <a:ea typeface="Calibri"/>
                <a:cs typeface="Arial"/>
              </a:rPr>
              <a:t>🦴 On-demand online courses</a:t>
            </a:r>
            <a:br>
              <a:rPr lang="en-US" sz="1600" dirty="0">
                <a:latin typeface="Calibri"/>
              </a:rPr>
            </a:br>
            <a:r>
              <a:rPr lang="en-US" sz="1600" dirty="0">
                <a:latin typeface="Calibri"/>
                <a:ea typeface="Calibri"/>
                <a:cs typeface="Arial"/>
              </a:rPr>
              <a:t>🦴 Annual Conference</a:t>
            </a:r>
            <a:br>
              <a:rPr lang="en-US" sz="1600" dirty="0">
                <a:latin typeface="Calibri"/>
              </a:rPr>
            </a:br>
            <a:r>
              <a:rPr lang="en-US" sz="1600" dirty="0">
                <a:latin typeface="Calibri"/>
                <a:ea typeface="Calibri"/>
                <a:cs typeface="Arial"/>
              </a:rPr>
              <a:t>🦴 Compensation benchmarking (because guessing is a pain in the joint)</a:t>
            </a:r>
            <a:br>
              <a:rPr lang="en-US" sz="1600" dirty="0">
                <a:latin typeface="Calibri"/>
              </a:rPr>
            </a:br>
            <a:r>
              <a:rPr lang="en-US" sz="1600" dirty="0">
                <a:latin typeface="Calibri"/>
                <a:ea typeface="Calibri"/>
                <a:cs typeface="Arial"/>
              </a:rPr>
              <a:t>🦴 Strategic planning resources</a:t>
            </a:r>
          </a:p>
          <a:p>
            <a:pPr>
              <a:buNone/>
            </a:pPr>
            <a:r>
              <a:rPr lang="en-US" sz="1600" dirty="0">
                <a:latin typeface="Calibri"/>
                <a:ea typeface="Calibri"/>
                <a:cs typeface="Arial"/>
              </a:rPr>
              <a:t>It’s helped me grow in all the right places—no MRI needed.</a:t>
            </a:r>
          </a:p>
          <a:p>
            <a:pPr marL="0" indent="0">
              <a:buNone/>
            </a:pPr>
            <a:r>
              <a:rPr lang="en-US" sz="1600" dirty="0">
                <a:latin typeface="Calibri"/>
                <a:ea typeface="Calibri"/>
                <a:cs typeface="Arial"/>
              </a:rPr>
              <a:t>🔗 Learn more: </a:t>
            </a:r>
            <a:r>
              <a:rPr lang="en-US" sz="1600" dirty="0">
                <a:latin typeface="Calibri"/>
                <a:ea typeface="Calibri"/>
                <a:cs typeface="Arial"/>
                <a:hlinkClick r:id="rId2"/>
              </a:rPr>
              <a:t>www.aaoe.net</a:t>
            </a:r>
            <a:r>
              <a:rPr lang="en-US" sz="1600" dirty="0">
                <a:latin typeface="Calibri"/>
                <a:ea typeface="Calibri"/>
                <a:cs typeface="Arial"/>
              </a:rPr>
              <a:t>. Use my code </a:t>
            </a:r>
            <a:r>
              <a:rPr lang="en-US" sz="1600" dirty="0">
                <a:highlight>
                  <a:srgbClr val="FFFF00"/>
                </a:highlight>
                <a:latin typeface="Calibri"/>
                <a:ea typeface="Calibri"/>
                <a:cs typeface="Arial"/>
              </a:rPr>
              <a:t>XX</a:t>
            </a:r>
            <a:r>
              <a:rPr lang="en-US" sz="1600" dirty="0">
                <a:latin typeface="Calibri"/>
                <a:ea typeface="Calibri"/>
                <a:cs typeface="Arial"/>
              </a:rPr>
              <a:t> to take 15% off first-year membership dues! Hurry, it expires soon. </a:t>
            </a:r>
            <a:br>
              <a:rPr lang="en-US" sz="1600" dirty="0">
                <a:latin typeface="Calibri"/>
              </a:rPr>
            </a:br>
            <a:r>
              <a:rPr lang="en-US" sz="1600" dirty="0">
                <a:latin typeface="Calibri"/>
                <a:ea typeface="Calibri"/>
                <a:cs typeface="Arial"/>
              </a:rPr>
              <a:t>#BoneUpOnLeadership #OrthopedicPuns #AAOEProud</a:t>
            </a:r>
          </a:p>
          <a:p>
            <a:endParaRPr lang="en-US" sz="1600" dirty="0">
              <a:latin typeface="Calibri"/>
              <a:ea typeface="Calibri"/>
              <a:cs typeface="Arial"/>
            </a:endParaRPr>
          </a:p>
          <a:p>
            <a:pPr marL="0" indent="0">
              <a:buNone/>
            </a:pPr>
            <a:r>
              <a:rPr lang="en-US" sz="1600" dirty="0">
                <a:latin typeface="Calibri"/>
                <a:ea typeface="Calibri"/>
                <a:cs typeface="Arial"/>
              </a:rPr>
              <a:t>Running an orthopedic practice can feel like you’re always putting out </a:t>
            </a:r>
            <a:r>
              <a:rPr lang="en-US" sz="1600" i="1" dirty="0">
                <a:latin typeface="Calibri"/>
                <a:ea typeface="Calibri"/>
                <a:cs typeface="Arial"/>
              </a:rPr>
              <a:t>bone fires</a:t>
            </a:r>
            <a:r>
              <a:rPr lang="en-US" sz="1600" dirty="0">
                <a:latin typeface="Calibri"/>
                <a:ea typeface="Calibri"/>
                <a:cs typeface="Arial"/>
              </a:rPr>
              <a:t>. 🔥🦴</a:t>
            </a:r>
          </a:p>
          <a:p>
            <a:pPr marL="0" indent="0">
              <a:buNone/>
            </a:pPr>
            <a:r>
              <a:rPr lang="en-US" sz="1600" dirty="0">
                <a:latin typeface="Calibri"/>
                <a:ea typeface="Calibri"/>
                <a:cs typeface="Arial"/>
              </a:rPr>
              <a:t>That’s why I rely on AAOE—a network of sharp minds (and even sharper tools) ready to help you tackle challenges head-on.</a:t>
            </a:r>
          </a:p>
          <a:p>
            <a:pPr marL="0" indent="0">
              <a:buNone/>
            </a:pPr>
            <a:r>
              <a:rPr lang="en-US" sz="1600" dirty="0">
                <a:latin typeface="Calibri"/>
                <a:ea typeface="Calibri"/>
                <a:cs typeface="Arial"/>
              </a:rPr>
              <a:t>It’s the kind of support system every practice manager </a:t>
            </a:r>
            <a:r>
              <a:rPr lang="en-US" sz="1600" i="1" dirty="0">
                <a:latin typeface="Calibri"/>
                <a:ea typeface="Calibri"/>
                <a:cs typeface="Arial"/>
              </a:rPr>
              <a:t>knee-ds</a:t>
            </a:r>
            <a:r>
              <a:rPr lang="en-US" sz="1600" dirty="0">
                <a:latin typeface="Calibri"/>
                <a:ea typeface="Calibri"/>
                <a:cs typeface="Arial"/>
              </a:rPr>
              <a:t>.</a:t>
            </a:r>
          </a:p>
          <a:p>
            <a:pPr marL="0" indent="0">
              <a:buNone/>
            </a:pPr>
            <a:r>
              <a:rPr lang="en-US" sz="1600" dirty="0">
                <a:latin typeface="Calibri"/>
                <a:ea typeface="Calibri"/>
                <a:cs typeface="Arial"/>
              </a:rPr>
              <a:t>🔗 </a:t>
            </a:r>
            <a:r>
              <a:rPr lang="en-US" sz="1600" dirty="0">
                <a:latin typeface="Calibri"/>
                <a:ea typeface="Calibri"/>
                <a:cs typeface="Arial"/>
                <a:hlinkClick r:id="rId2"/>
              </a:rPr>
              <a:t>www.aaoe.net</a:t>
            </a:r>
            <a:r>
              <a:rPr lang="en-US" sz="1600" dirty="0">
                <a:latin typeface="Calibri"/>
                <a:ea typeface="Calibri"/>
                <a:cs typeface="Arial"/>
              </a:rPr>
              <a:t>. Use my code </a:t>
            </a:r>
            <a:r>
              <a:rPr lang="en-US" sz="1600" dirty="0">
                <a:highlight>
                  <a:srgbClr val="FFFF00"/>
                </a:highlight>
                <a:latin typeface="Calibri"/>
                <a:ea typeface="Calibri"/>
                <a:cs typeface="Arial"/>
              </a:rPr>
              <a:t>XX</a:t>
            </a:r>
            <a:r>
              <a:rPr lang="en-US" sz="1600" dirty="0">
                <a:latin typeface="Calibri"/>
                <a:ea typeface="Calibri"/>
                <a:cs typeface="Arial"/>
              </a:rPr>
              <a:t> to take 15% off first-year membership dues! Hurry, it expires soon. </a:t>
            </a:r>
            <a:br>
              <a:rPr lang="en-US" sz="1600" dirty="0">
                <a:latin typeface="Calibri"/>
              </a:rPr>
            </a:br>
            <a:r>
              <a:rPr lang="en-US" sz="1600" dirty="0">
                <a:latin typeface="Calibri"/>
                <a:ea typeface="Calibri"/>
                <a:cs typeface="Arial"/>
              </a:rPr>
              <a:t>#NoBonesAboutIt #PracticeManagement #AAOEnetwork #OrthopedicPuns #AAOEProud</a:t>
            </a:r>
          </a:p>
          <a:p>
            <a:pPr marL="0" indent="0">
              <a:buNone/>
            </a:pPr>
            <a:endParaRPr lang="en-US" sz="1600" dirty="0">
              <a:latin typeface="Calibri"/>
              <a:ea typeface="Calibri"/>
              <a:cs typeface="Arial"/>
            </a:endParaRPr>
          </a:p>
          <a:p>
            <a:pPr marL="0" indent="0">
              <a:buNone/>
            </a:pPr>
            <a:endParaRPr lang="en-US" sz="1600" dirty="0">
              <a:latin typeface="Calibri"/>
              <a:ea typeface="Calibri"/>
              <a:cs typeface="Arial"/>
            </a:endParaRPr>
          </a:p>
          <a:p>
            <a:pPr marL="0" indent="0">
              <a:buNone/>
            </a:pPr>
            <a:endParaRPr lang="en-US" sz="1600" dirty="0">
              <a:latin typeface="Calibri"/>
              <a:ea typeface="Calibri"/>
              <a:cs typeface="Arial"/>
            </a:endParaRPr>
          </a:p>
        </p:txBody>
      </p:sp>
      <p:cxnSp>
        <p:nvCxnSpPr>
          <p:cNvPr id="5" name="Straight Connector 4">
            <a:extLst>
              <a:ext uri="{FF2B5EF4-FFF2-40B4-BE49-F238E27FC236}">
                <a16:creationId xmlns:a16="http://schemas.microsoft.com/office/drawing/2014/main" id="{5DD7BF25-6296-1FA3-33C4-7FA969D83F0C}"/>
              </a:ext>
            </a:extLst>
          </p:cNvPr>
          <p:cNvCxnSpPr/>
          <p:nvPr/>
        </p:nvCxnSpPr>
        <p:spPr>
          <a:xfrm>
            <a:off x="2445249" y="4376791"/>
            <a:ext cx="890855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0467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6D6E-9A68-B192-6764-E2D560C78388}"/>
              </a:ext>
            </a:extLst>
          </p:cNvPr>
          <p:cNvSpPr>
            <a:spLocks noGrp="1"/>
          </p:cNvSpPr>
          <p:nvPr>
            <p:ph type="title"/>
          </p:nvPr>
        </p:nvSpPr>
        <p:spPr>
          <a:xfrm>
            <a:off x="2352582" y="136525"/>
            <a:ext cx="9001217" cy="1325563"/>
          </a:xfrm>
        </p:spPr>
        <p:txBody>
          <a:bodyPr/>
          <a:lstStyle/>
          <a:p>
            <a:r>
              <a:rPr lang="en-US"/>
              <a:t>Tag AAOE in Your Social Posts</a:t>
            </a:r>
          </a:p>
        </p:txBody>
      </p:sp>
      <p:sp>
        <p:nvSpPr>
          <p:cNvPr id="3" name="Content Placeholder 2">
            <a:extLst>
              <a:ext uri="{FF2B5EF4-FFF2-40B4-BE49-F238E27FC236}">
                <a16:creationId xmlns:a16="http://schemas.microsoft.com/office/drawing/2014/main" id="{D15C4E4B-D254-224A-D21B-E3CC6D1925B7}"/>
              </a:ext>
            </a:extLst>
          </p:cNvPr>
          <p:cNvSpPr>
            <a:spLocks noGrp="1"/>
          </p:cNvSpPr>
          <p:nvPr>
            <p:ph idx="1"/>
          </p:nvPr>
        </p:nvSpPr>
        <p:spPr>
          <a:xfrm>
            <a:off x="2352582" y="1550417"/>
            <a:ext cx="9001218" cy="4877016"/>
          </a:xfrm>
        </p:spPr>
        <p:txBody>
          <a:bodyPr vert="horz" lIns="91440" tIns="45720" rIns="91440" bIns="45720" rtlCol="0" anchor="t">
            <a:noAutofit/>
          </a:bodyPr>
          <a:lstStyle/>
          <a:p>
            <a:pPr>
              <a:lnSpc>
                <a:spcPct val="110000"/>
              </a:lnSpc>
            </a:pPr>
            <a:r>
              <a:rPr lang="en-US" sz="2000" dirty="0">
                <a:solidFill>
                  <a:srgbClr val="EE7421"/>
                </a:solidFill>
                <a:latin typeface="Calibri"/>
                <a:ea typeface="Calibri"/>
                <a:cs typeface="Arial"/>
              </a:rPr>
              <a:t>LinkedIn: </a:t>
            </a:r>
            <a:r>
              <a:rPr lang="en-US" sz="2000" dirty="0">
                <a:latin typeface="Calibri"/>
                <a:ea typeface="Calibri"/>
                <a:cs typeface="Arial"/>
              </a:rPr>
              <a:t>Type </a:t>
            </a:r>
            <a:r>
              <a:rPr lang="en-US" sz="2000" dirty="0">
                <a:solidFill>
                  <a:srgbClr val="0066A4"/>
                </a:solidFill>
                <a:latin typeface="Calibri"/>
                <a:ea typeface="Calibri"/>
                <a:cs typeface="Arial"/>
              </a:rPr>
              <a:t>@aaoe </a:t>
            </a:r>
            <a:r>
              <a:rPr lang="en-US" sz="2000" dirty="0">
                <a:latin typeface="Calibri"/>
                <a:ea typeface="Calibri"/>
                <a:cs typeface="Arial"/>
              </a:rPr>
              <a:t>(it will auto-complete once tagged correctly).</a:t>
            </a:r>
          </a:p>
          <a:p>
            <a:pPr>
              <a:lnSpc>
                <a:spcPct val="110000"/>
              </a:lnSpc>
            </a:pPr>
            <a:r>
              <a:rPr lang="en-US" sz="2000" dirty="0">
                <a:solidFill>
                  <a:srgbClr val="EE7421"/>
                </a:solidFill>
                <a:latin typeface="Calibri"/>
                <a:ea typeface="Calibri"/>
                <a:cs typeface="Arial"/>
              </a:rPr>
              <a:t>Facebook: </a:t>
            </a:r>
            <a:r>
              <a:rPr lang="en-US" sz="2000" dirty="0">
                <a:latin typeface="Calibri"/>
                <a:ea typeface="Calibri"/>
                <a:cs typeface="Arial"/>
              </a:rPr>
              <a:t>Type in </a:t>
            </a:r>
            <a:r>
              <a:rPr lang="en-US" sz="2000" dirty="0">
                <a:solidFill>
                  <a:srgbClr val="0066A4"/>
                </a:solidFill>
                <a:latin typeface="Calibri"/>
                <a:ea typeface="Calibri"/>
                <a:cs typeface="Arial"/>
              </a:rPr>
              <a:t>@AAOE1</a:t>
            </a:r>
          </a:p>
          <a:p>
            <a:pPr>
              <a:lnSpc>
                <a:spcPct val="110000"/>
              </a:lnSpc>
            </a:pPr>
            <a:r>
              <a:rPr lang="en-US" sz="2000" dirty="0">
                <a:solidFill>
                  <a:srgbClr val="EE7421"/>
                </a:solidFill>
                <a:latin typeface="Calibri"/>
                <a:ea typeface="Calibri"/>
                <a:cs typeface="Arial"/>
              </a:rPr>
              <a:t>X: </a:t>
            </a:r>
            <a:r>
              <a:rPr lang="en-US" sz="2000" dirty="0">
                <a:latin typeface="Calibri"/>
                <a:ea typeface="Calibri"/>
                <a:cs typeface="Arial"/>
              </a:rPr>
              <a:t>Type in </a:t>
            </a:r>
            <a:r>
              <a:rPr lang="en-US" sz="2000" dirty="0">
                <a:solidFill>
                  <a:srgbClr val="0066A4"/>
                </a:solidFill>
                <a:latin typeface="Calibri"/>
                <a:ea typeface="Calibri"/>
                <a:cs typeface="Arial"/>
              </a:rPr>
              <a:t>@AAOE_OrthoExec</a:t>
            </a:r>
          </a:p>
          <a:p>
            <a:pPr>
              <a:lnSpc>
                <a:spcPct val="110000"/>
              </a:lnSpc>
            </a:pPr>
            <a:r>
              <a:rPr lang="en-US" sz="2000" dirty="0">
                <a:solidFill>
                  <a:srgbClr val="EE7421"/>
                </a:solidFill>
                <a:latin typeface="Calibri"/>
                <a:ea typeface="Calibri"/>
                <a:cs typeface="Arial"/>
              </a:rPr>
              <a:t>Instagram: </a:t>
            </a:r>
            <a:r>
              <a:rPr lang="en-US" sz="2000" dirty="0">
                <a:latin typeface="Calibri"/>
                <a:ea typeface="Calibri"/>
                <a:cs typeface="Arial"/>
              </a:rPr>
              <a:t>Type in </a:t>
            </a:r>
            <a:r>
              <a:rPr lang="en-US" sz="2000" dirty="0">
                <a:solidFill>
                  <a:srgbClr val="0066A4"/>
                </a:solidFill>
                <a:latin typeface="Calibri"/>
                <a:ea typeface="Calibri"/>
                <a:cs typeface="Arial"/>
              </a:rPr>
              <a:t>@aaoe_orthoexec</a:t>
            </a:r>
          </a:p>
          <a:p>
            <a:pPr>
              <a:lnSpc>
                <a:spcPct val="110000"/>
              </a:lnSpc>
            </a:pPr>
            <a:r>
              <a:rPr lang="en-US" sz="2000" dirty="0">
                <a:solidFill>
                  <a:srgbClr val="0066A4"/>
                </a:solidFill>
                <a:latin typeface="Calibri"/>
                <a:ea typeface="Calibri"/>
                <a:cs typeface="Arial"/>
              </a:rPr>
              <a:t>Hashtags: </a:t>
            </a:r>
            <a:r>
              <a:rPr lang="en-US" sz="2000" dirty="0">
                <a:latin typeface="Calibri"/>
                <a:ea typeface="Calibri"/>
                <a:cs typeface="Arial"/>
              </a:rPr>
              <a:t>Choose 2-3 for your posts:</a:t>
            </a:r>
          </a:p>
          <a:p>
            <a:pPr marL="287020" indent="0">
              <a:buNone/>
            </a:pPr>
            <a:r>
              <a:rPr lang="en-US" sz="2000" dirty="0">
                <a:latin typeface="Calibri"/>
                <a:ea typeface="Calibri"/>
                <a:cs typeface="Arial"/>
              </a:rPr>
              <a:t>#AAOEProud</a:t>
            </a:r>
          </a:p>
          <a:p>
            <a:pPr marL="287020" indent="0">
              <a:buNone/>
            </a:pPr>
            <a:r>
              <a:rPr lang="en-US" sz="2000" dirty="0">
                <a:latin typeface="Calibri"/>
                <a:ea typeface="Calibri"/>
                <a:cs typeface="Arial"/>
              </a:rPr>
              <a:t>#OrthoProfessionalsofAAOE</a:t>
            </a:r>
          </a:p>
          <a:p>
            <a:pPr marL="287020" indent="0">
              <a:buNone/>
            </a:pPr>
            <a:r>
              <a:rPr lang="en-US" sz="2000" dirty="0">
                <a:latin typeface="Calibri"/>
                <a:ea typeface="Calibri"/>
                <a:cs typeface="Arial"/>
              </a:rPr>
              <a:t>#ProudAAOEMember</a:t>
            </a:r>
          </a:p>
          <a:p>
            <a:pPr marL="287020" indent="0">
              <a:buNone/>
            </a:pPr>
            <a:r>
              <a:rPr lang="en-US" sz="2000" dirty="0">
                <a:latin typeface="Calibri"/>
                <a:ea typeface="Calibri"/>
                <a:cs typeface="Arial"/>
              </a:rPr>
              <a:t>#AAOEMember</a:t>
            </a:r>
          </a:p>
          <a:p>
            <a:pPr marL="287020" indent="0">
              <a:buNone/>
            </a:pPr>
            <a:r>
              <a:rPr lang="en-US" sz="2000" dirty="0">
                <a:latin typeface="Calibri"/>
                <a:ea typeface="Calibri"/>
                <a:cs typeface="Arial"/>
              </a:rPr>
              <a:t>#OrthopedicExcellenceWithAAOE</a:t>
            </a: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p:txBody>
      </p:sp>
    </p:spTree>
    <p:extLst>
      <p:ext uri="{BB962C8B-B14F-4D97-AF65-F5344CB8AC3E}">
        <p14:creationId xmlns:p14="http://schemas.microsoft.com/office/powerpoint/2010/main" val="1339223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9A098-1D42-B6C0-54EC-FCDCA2907F4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0C64616-3A97-3F76-9470-56E4B1D9CD53}"/>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Calibri"/>
                <a:ea typeface="Calibri"/>
                <a:cs typeface="Calibri"/>
              </a:rPr>
              <a:t>Reach out to Nicole La Vigne (</a:t>
            </a:r>
            <a:r>
              <a:rPr lang="en-US" sz="2400" dirty="0">
                <a:latin typeface="Calibri"/>
                <a:ea typeface="Calibri"/>
                <a:cs typeface="Calibri"/>
                <a:hlinkClick r:id="rId2"/>
              </a:rPr>
              <a:t>nlavigne@aaoe.net</a:t>
            </a:r>
            <a:r>
              <a:rPr lang="en-US" sz="2400" dirty="0">
                <a:latin typeface="Calibri"/>
                <a:ea typeface="Calibri"/>
                <a:cs typeface="Calibri"/>
              </a:rPr>
              <a:t>) or Cathy Lada (</a:t>
            </a:r>
            <a:r>
              <a:rPr lang="en-US" sz="2400" dirty="0">
                <a:latin typeface="Calibri"/>
                <a:ea typeface="Calibri"/>
                <a:cs typeface="Calibri"/>
                <a:hlinkClick r:id="rId3"/>
              </a:rPr>
              <a:t>clada@aaoe.net</a:t>
            </a:r>
            <a:r>
              <a:rPr lang="en-US" sz="2400" dirty="0">
                <a:latin typeface="Calibri"/>
                <a:ea typeface="Calibri"/>
                <a:cs typeface="Calibri"/>
              </a:rPr>
              <a:t>) with any questions! </a:t>
            </a:r>
            <a:endParaRPr lang="en-US" dirty="0"/>
          </a:p>
        </p:txBody>
      </p:sp>
      <p:pic>
        <p:nvPicPr>
          <p:cNvPr id="4" name="Picture 3" descr="A close-up of a couple of women&#10;&#10;AI-generated content may be incorrect.">
            <a:extLst>
              <a:ext uri="{FF2B5EF4-FFF2-40B4-BE49-F238E27FC236}">
                <a16:creationId xmlns:a16="http://schemas.microsoft.com/office/drawing/2014/main" id="{B10F00C3-8136-B8F6-0693-1607701EF2EB}"/>
              </a:ext>
            </a:extLst>
          </p:cNvPr>
          <p:cNvPicPr>
            <a:picLocks noChangeAspect="1"/>
          </p:cNvPicPr>
          <p:nvPr/>
        </p:nvPicPr>
        <p:blipFill>
          <a:blip r:embed="rId4"/>
          <a:stretch>
            <a:fillRect/>
          </a:stretch>
        </p:blipFill>
        <p:spPr>
          <a:xfrm>
            <a:off x="3543929" y="2530685"/>
            <a:ext cx="5305425" cy="3895725"/>
          </a:xfrm>
          <a:prstGeom prst="rect">
            <a:avLst/>
          </a:prstGeom>
        </p:spPr>
      </p:pic>
    </p:spTree>
    <p:extLst>
      <p:ext uri="{BB962C8B-B14F-4D97-AF65-F5344CB8AC3E}">
        <p14:creationId xmlns:p14="http://schemas.microsoft.com/office/powerpoint/2010/main" val="223912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61F59-39C5-04A6-4819-9DEF2CB043D5}"/>
              </a:ext>
            </a:extLst>
          </p:cNvPr>
          <p:cNvSpPr>
            <a:spLocks noGrp="1"/>
          </p:cNvSpPr>
          <p:nvPr>
            <p:ph type="title"/>
          </p:nvPr>
        </p:nvSpPr>
        <p:spPr/>
        <p:txBody>
          <a:bodyPr/>
          <a:lstStyle/>
          <a:p>
            <a:r>
              <a:rPr lang="en-US">
                <a:latin typeface="Arial"/>
                <a:cs typeface="Arial"/>
              </a:rPr>
              <a:t>Contents</a:t>
            </a:r>
          </a:p>
        </p:txBody>
      </p:sp>
      <p:sp>
        <p:nvSpPr>
          <p:cNvPr id="4" name="Content Placeholder 3">
            <a:extLst>
              <a:ext uri="{FF2B5EF4-FFF2-40B4-BE49-F238E27FC236}">
                <a16:creationId xmlns:a16="http://schemas.microsoft.com/office/drawing/2014/main" id="{BF340B1A-695A-24AE-9D6A-6AE729FCF99D}"/>
              </a:ext>
            </a:extLst>
          </p:cNvPr>
          <p:cNvSpPr>
            <a:spLocks noGrp="1"/>
          </p:cNvSpPr>
          <p:nvPr>
            <p:ph idx="1"/>
          </p:nvPr>
        </p:nvSpPr>
        <p:spPr/>
        <p:txBody>
          <a:bodyPr vert="horz" lIns="91440" tIns="45720" rIns="91440" bIns="45720" rtlCol="0" anchor="t">
            <a:normAutofit/>
          </a:bodyPr>
          <a:lstStyle/>
          <a:p>
            <a:pPr marL="457200" indent="-457200">
              <a:buAutoNum type="arabicPeriod"/>
            </a:pPr>
            <a:r>
              <a:rPr lang="en-US" sz="1900" dirty="0">
                <a:latin typeface="Calibri"/>
                <a:ea typeface="Calibri"/>
                <a:cs typeface="Arial"/>
              </a:rPr>
              <a:t>How to use this kit</a:t>
            </a:r>
            <a:endParaRPr lang="en-US">
              <a:latin typeface="Calibri"/>
              <a:ea typeface="Calibri"/>
              <a:cs typeface="Arial"/>
            </a:endParaRPr>
          </a:p>
          <a:p>
            <a:pPr marL="457200" indent="-457200">
              <a:buAutoNum type="arabicPeriod"/>
            </a:pPr>
            <a:r>
              <a:rPr lang="en-US" sz="1900" dirty="0">
                <a:latin typeface="Calibri"/>
                <a:ea typeface="Calibri"/>
                <a:cs typeface="Arial"/>
              </a:rPr>
              <a:t>Why reach out to your network?</a:t>
            </a:r>
            <a:endParaRPr lang="en-US">
              <a:latin typeface="Calibri"/>
              <a:ea typeface="Calibri"/>
              <a:cs typeface="Calibri"/>
            </a:endParaRPr>
          </a:p>
          <a:p>
            <a:pPr marL="457200" indent="-457200">
              <a:buAutoNum type="arabicPeriod"/>
            </a:pPr>
            <a:r>
              <a:rPr lang="en-US" sz="1900" dirty="0">
                <a:latin typeface="Calibri"/>
                <a:ea typeface="Calibri"/>
                <a:cs typeface="Arial"/>
              </a:rPr>
              <a:t>Tracking your impact</a:t>
            </a:r>
          </a:p>
          <a:p>
            <a:pPr marL="457200" indent="-457200">
              <a:buAutoNum type="arabicPeriod"/>
            </a:pPr>
            <a:r>
              <a:rPr lang="en-US" sz="1900" dirty="0">
                <a:latin typeface="Calibri"/>
                <a:ea typeface="Calibri"/>
                <a:cs typeface="Arial"/>
              </a:rPr>
              <a:t>Who can join AAOE?</a:t>
            </a:r>
          </a:p>
          <a:p>
            <a:pPr marL="457200" indent="-457200">
              <a:buAutoNum type="arabicPeriod"/>
            </a:pPr>
            <a:r>
              <a:rPr lang="en-US" sz="1900" dirty="0">
                <a:latin typeface="Calibri"/>
                <a:ea typeface="Calibri"/>
                <a:cs typeface="Arial"/>
              </a:rPr>
              <a:t>How much does it cost to join?</a:t>
            </a:r>
          </a:p>
          <a:p>
            <a:pPr marL="457200" indent="-457200">
              <a:buAutoNum type="arabicPeriod"/>
            </a:pPr>
            <a:r>
              <a:rPr lang="en-US" sz="1900" dirty="0">
                <a:latin typeface="Calibri"/>
                <a:ea typeface="Calibri"/>
                <a:cs typeface="Arial"/>
              </a:rPr>
              <a:t>What’s in it for them?</a:t>
            </a:r>
            <a:endParaRPr lang="en-US" sz="3000">
              <a:latin typeface="Calibri"/>
              <a:ea typeface="Calibri"/>
              <a:cs typeface="Arial"/>
            </a:endParaRPr>
          </a:p>
          <a:p>
            <a:pPr marL="457200" indent="-457200">
              <a:buAutoNum type="arabicPeriod"/>
            </a:pPr>
            <a:r>
              <a:rPr lang="en-US" sz="1900" dirty="0">
                <a:latin typeface="Calibri"/>
                <a:ea typeface="Calibri"/>
                <a:cs typeface="Arial"/>
              </a:rPr>
              <a:t>Short email messages</a:t>
            </a:r>
          </a:p>
          <a:p>
            <a:pPr marL="457200" indent="-457200">
              <a:buAutoNum type="arabicPeriod"/>
            </a:pPr>
            <a:r>
              <a:rPr lang="en-US" sz="1900" dirty="0">
                <a:latin typeface="Calibri"/>
                <a:ea typeface="Calibri"/>
                <a:cs typeface="Arial"/>
              </a:rPr>
              <a:t>Video testimonials</a:t>
            </a:r>
          </a:p>
          <a:p>
            <a:pPr marL="457200" indent="-457200">
              <a:buAutoNum type="arabicPeriod"/>
            </a:pPr>
            <a:r>
              <a:rPr lang="en-US" sz="1900" dirty="0">
                <a:latin typeface="Calibri"/>
                <a:ea typeface="Calibri"/>
                <a:cs typeface="Arial"/>
              </a:rPr>
              <a:t>Customizable social media templates</a:t>
            </a:r>
            <a:endParaRPr lang="en-US" sz="3000">
              <a:latin typeface="Calibri"/>
              <a:ea typeface="Calibri"/>
              <a:cs typeface="Arial"/>
            </a:endParaRPr>
          </a:p>
          <a:p>
            <a:pPr marL="457200" indent="-457200">
              <a:buAutoNum type="arabicPeriod"/>
            </a:pPr>
            <a:r>
              <a:rPr lang="en-US" sz="1900" dirty="0">
                <a:latin typeface="Calibri"/>
                <a:ea typeface="Calibri"/>
                <a:cs typeface="Arial"/>
              </a:rPr>
              <a:t>Sample social media posts</a:t>
            </a:r>
          </a:p>
          <a:p>
            <a:pPr marL="457200" indent="-457200">
              <a:buAutoNum type="arabicPeriod"/>
            </a:pPr>
            <a:r>
              <a:rPr lang="en-US" sz="1900" dirty="0">
                <a:latin typeface="Calibri"/>
                <a:ea typeface="Calibri"/>
                <a:cs typeface="Arial"/>
              </a:rPr>
              <a:t>Hashtags to use</a:t>
            </a:r>
          </a:p>
          <a:p>
            <a:pPr marL="457200" indent="-457200">
              <a:buAutoNum type="arabicPeriod"/>
            </a:pPr>
            <a:r>
              <a:rPr lang="en-US" sz="1900" dirty="0">
                <a:latin typeface="Calibri"/>
                <a:ea typeface="Calibri"/>
                <a:cs typeface="Arial"/>
              </a:rPr>
              <a:t>Tagging AAOE</a:t>
            </a:r>
          </a:p>
        </p:txBody>
      </p:sp>
    </p:spTree>
    <p:extLst>
      <p:ext uri="{BB962C8B-B14F-4D97-AF65-F5344CB8AC3E}">
        <p14:creationId xmlns:p14="http://schemas.microsoft.com/office/powerpoint/2010/main" val="228623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EB87E-FEDA-0909-86C0-097C2BEBEAB9}"/>
              </a:ext>
            </a:extLst>
          </p:cNvPr>
          <p:cNvSpPr>
            <a:spLocks noGrp="1"/>
          </p:cNvSpPr>
          <p:nvPr>
            <p:ph type="title"/>
          </p:nvPr>
        </p:nvSpPr>
        <p:spPr/>
        <p:txBody>
          <a:bodyPr/>
          <a:lstStyle/>
          <a:p>
            <a:r>
              <a:rPr lang="en-US" dirty="0"/>
              <a:t>How to Use This Kit</a:t>
            </a:r>
          </a:p>
        </p:txBody>
      </p:sp>
      <p:sp>
        <p:nvSpPr>
          <p:cNvPr id="3" name="Content Placeholder 2">
            <a:extLst>
              <a:ext uri="{FF2B5EF4-FFF2-40B4-BE49-F238E27FC236}">
                <a16:creationId xmlns:a16="http://schemas.microsoft.com/office/drawing/2014/main" id="{C791C5DA-01DC-2457-6033-76D946A576FD}"/>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Calibri"/>
              </a:rPr>
              <a:t>This kit is designed for AAOE members to reach out to their networks – in their practices/departments and outside of their own workplace to get more orthopedic practice professionals to join AAOE.</a:t>
            </a:r>
          </a:p>
          <a:p>
            <a:r>
              <a:rPr lang="en-US" sz="2400" dirty="0">
                <a:latin typeface="Calibri"/>
                <a:ea typeface="Calibri"/>
                <a:cs typeface="Calibri"/>
              </a:rPr>
              <a:t>There are sample templates for social media and email to choose from. We recommend doing both – sending emails (or calling/visiting) as well as posting to social media. This will increase the impact of our efforts!</a:t>
            </a:r>
          </a:p>
          <a:p>
            <a:r>
              <a:rPr lang="en-US" sz="2400" dirty="0">
                <a:latin typeface="Calibri"/>
                <a:ea typeface="Calibri"/>
                <a:cs typeface="Calibri"/>
              </a:rPr>
              <a:t>Reach out to Nicole La Vigne (</a:t>
            </a:r>
            <a:r>
              <a:rPr lang="en-US" sz="2400" dirty="0">
                <a:latin typeface="Calibri"/>
                <a:ea typeface="Calibri"/>
                <a:cs typeface="Calibri"/>
                <a:hlinkClick r:id="rId2"/>
              </a:rPr>
              <a:t>nlavigne@aaoe.net</a:t>
            </a:r>
            <a:r>
              <a:rPr lang="en-US" sz="2400" dirty="0">
                <a:latin typeface="Calibri"/>
                <a:ea typeface="Calibri"/>
                <a:cs typeface="Calibri"/>
              </a:rPr>
              <a:t>) or Cathy Lada (</a:t>
            </a:r>
            <a:r>
              <a:rPr lang="en-US" sz="2400" dirty="0">
                <a:latin typeface="Calibri"/>
                <a:ea typeface="Calibri"/>
                <a:cs typeface="Calibri"/>
                <a:hlinkClick r:id="rId3"/>
              </a:rPr>
              <a:t>clada@aaoe.net</a:t>
            </a:r>
            <a:r>
              <a:rPr lang="en-US" sz="2400" dirty="0">
                <a:latin typeface="Calibri"/>
                <a:ea typeface="Calibri"/>
                <a:cs typeface="Calibri"/>
              </a:rPr>
              <a:t>) with any questions! </a:t>
            </a:r>
          </a:p>
          <a:p>
            <a:r>
              <a:rPr lang="en-US" sz="2400" dirty="0">
                <a:latin typeface="Calibri"/>
                <a:ea typeface="Calibri"/>
                <a:cs typeface="Calibri"/>
              </a:rPr>
              <a:t>Reach out to Cathy or Nicole to get your 15% off membership coupon code!</a:t>
            </a:r>
          </a:p>
        </p:txBody>
      </p:sp>
    </p:spTree>
    <p:extLst>
      <p:ext uri="{BB962C8B-B14F-4D97-AF65-F5344CB8AC3E}">
        <p14:creationId xmlns:p14="http://schemas.microsoft.com/office/powerpoint/2010/main" val="155680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5D84C-A9E5-A337-2D14-CB0DC66E7133}"/>
              </a:ext>
            </a:extLst>
          </p:cNvPr>
          <p:cNvSpPr>
            <a:spLocks noGrp="1"/>
          </p:cNvSpPr>
          <p:nvPr>
            <p:ph type="title"/>
          </p:nvPr>
        </p:nvSpPr>
        <p:spPr/>
        <p:txBody>
          <a:bodyPr/>
          <a:lstStyle/>
          <a:p>
            <a:r>
              <a:rPr lang="en-US">
                <a:latin typeface="Arial"/>
                <a:cs typeface="Arial"/>
              </a:rPr>
              <a:t>Why Reach Out to Your Network?</a:t>
            </a:r>
          </a:p>
        </p:txBody>
      </p:sp>
      <p:sp>
        <p:nvSpPr>
          <p:cNvPr id="3" name="Content Placeholder 2">
            <a:extLst>
              <a:ext uri="{FF2B5EF4-FFF2-40B4-BE49-F238E27FC236}">
                <a16:creationId xmlns:a16="http://schemas.microsoft.com/office/drawing/2014/main" id="{325398FF-DD91-0B14-FD15-95FC183C3B1B}"/>
              </a:ext>
            </a:extLst>
          </p:cNvPr>
          <p:cNvSpPr>
            <a:spLocks noGrp="1"/>
          </p:cNvSpPr>
          <p:nvPr>
            <p:ph idx="1"/>
          </p:nvPr>
        </p:nvSpPr>
        <p:spPr/>
        <p:txBody>
          <a:bodyPr vert="horz" lIns="91440" tIns="45720" rIns="91440" bIns="45720" rtlCol="0" anchor="t">
            <a:noAutofit/>
          </a:bodyPr>
          <a:lstStyle/>
          <a:p>
            <a:r>
              <a:rPr lang="en-US" sz="2200" b="0" i="0" dirty="0">
                <a:solidFill>
                  <a:srgbClr val="EE7421"/>
                </a:solidFill>
                <a:effectLst/>
                <a:latin typeface="Calibri"/>
                <a:ea typeface="Calibri"/>
                <a:cs typeface="Arial"/>
              </a:rPr>
              <a:t>Growing AAOE’s membership creates impact—bringing in new members strengthens networking, advocacy, and resources for everyone.</a:t>
            </a:r>
          </a:p>
          <a:p>
            <a:r>
              <a:rPr lang="en-US" sz="2200" dirty="0">
                <a:solidFill>
                  <a:schemeClr val="accent2"/>
                </a:solidFill>
                <a:latin typeface="Calibri"/>
                <a:ea typeface="Calibri"/>
                <a:cs typeface="Arial"/>
              </a:rPr>
              <a:t>We’ve made it easy for you </a:t>
            </a:r>
            <a:r>
              <a:rPr lang="en-US" sz="2200" dirty="0">
                <a:solidFill>
                  <a:srgbClr val="000000"/>
                </a:solidFill>
                <a:latin typeface="Calibri"/>
                <a:ea typeface="Calibri"/>
                <a:cs typeface="Arial"/>
              </a:rPr>
              <a:t>with customizable email messages, social posts, and social images, along with testimonials that are all plug-and-play.</a:t>
            </a:r>
          </a:p>
          <a:p>
            <a:r>
              <a:rPr lang="en-US" sz="2200" dirty="0">
                <a:solidFill>
                  <a:schemeClr val="accent2"/>
                </a:solidFill>
                <a:latin typeface="Calibri"/>
                <a:ea typeface="Calibri"/>
                <a:cs typeface="Arial"/>
              </a:rPr>
              <a:t>You’ll get rewarded!</a:t>
            </a:r>
            <a:r>
              <a:rPr lang="en-US" sz="2200" dirty="0">
                <a:solidFill>
                  <a:srgbClr val="000000"/>
                </a:solidFill>
                <a:latin typeface="Calibri"/>
                <a:ea typeface="Calibri"/>
                <a:cs typeface="Arial"/>
              </a:rPr>
              <a:t> (See the next page to lock in your rewards)</a:t>
            </a:r>
          </a:p>
          <a:p>
            <a:pPr lvl="1">
              <a:spcAft>
                <a:spcPts val="825"/>
              </a:spcAft>
            </a:pPr>
            <a:r>
              <a:rPr lang="en-US" sz="2200" dirty="0">
                <a:solidFill>
                  <a:srgbClr val="000000"/>
                </a:solidFill>
                <a:latin typeface="Calibri"/>
                <a:ea typeface="Calibri"/>
                <a:cs typeface="Arial"/>
              </a:rPr>
              <a:t>Earn $20 for each new member in an existing practice once approved and paid.</a:t>
            </a:r>
          </a:p>
          <a:p>
            <a:pPr lvl="1">
              <a:spcAft>
                <a:spcPts val="825"/>
              </a:spcAft>
            </a:pPr>
            <a:r>
              <a:rPr lang="en-US" sz="2200" dirty="0">
                <a:solidFill>
                  <a:srgbClr val="000000"/>
                </a:solidFill>
                <a:latin typeface="Calibri"/>
                <a:ea typeface="Calibri"/>
                <a:cs typeface="Arial"/>
              </a:rPr>
              <a:t>$50 for the first person in a new practice, plus $20 per additional person that joins at the same time.</a:t>
            </a:r>
          </a:p>
          <a:p>
            <a:pPr>
              <a:spcAft>
                <a:spcPts val="825"/>
              </a:spcAft>
            </a:pPr>
            <a:r>
              <a:rPr lang="en-US" sz="2200" dirty="0">
                <a:solidFill>
                  <a:schemeClr val="accent2"/>
                </a:solidFill>
                <a:latin typeface="Calibri"/>
                <a:ea typeface="Calibri"/>
                <a:cs typeface="Arial"/>
              </a:rPr>
              <a:t>The new practice saves 15%</a:t>
            </a:r>
            <a:r>
              <a:rPr lang="en-US" sz="2200" dirty="0">
                <a:solidFill>
                  <a:srgbClr val="000000"/>
                </a:solidFill>
                <a:latin typeface="Calibri"/>
                <a:ea typeface="Calibri"/>
                <a:cs typeface="Arial"/>
              </a:rPr>
              <a:t> on their first-year membership dues!</a:t>
            </a:r>
          </a:p>
          <a:p>
            <a:pPr>
              <a:spcAft>
                <a:spcPts val="825"/>
              </a:spcAft>
            </a:pPr>
            <a:r>
              <a:rPr lang="en-US" sz="2200" dirty="0">
                <a:solidFill>
                  <a:srgbClr val="000000"/>
                </a:solidFill>
                <a:latin typeface="Calibri"/>
                <a:ea typeface="Calibri"/>
                <a:cs typeface="Arial"/>
              </a:rPr>
              <a:t>And, if you’re at all competitive, we will have a </a:t>
            </a:r>
            <a:r>
              <a:rPr lang="en-US" sz="2200" dirty="0">
                <a:solidFill>
                  <a:schemeClr val="accent2"/>
                </a:solidFill>
                <a:latin typeface="Calibri"/>
                <a:ea typeface="Calibri"/>
                <a:cs typeface="Arial"/>
              </a:rPr>
              <a:t>public leaderboard</a:t>
            </a:r>
            <a:r>
              <a:rPr lang="en-US" sz="2200" dirty="0">
                <a:solidFill>
                  <a:srgbClr val="000000"/>
                </a:solidFill>
                <a:latin typeface="Calibri"/>
                <a:ea typeface="Calibri"/>
                <a:cs typeface="Arial"/>
              </a:rPr>
              <a:t> on the AAOE website tracking who brings in new memberships weekly!</a:t>
            </a:r>
          </a:p>
          <a:p>
            <a:endParaRPr lang="en-US" sz="2200" dirty="0">
              <a:solidFill>
                <a:srgbClr val="000000"/>
              </a:solidFill>
              <a:latin typeface="Calibri"/>
              <a:ea typeface="Calibri"/>
              <a:cs typeface="Arial"/>
            </a:endParaRPr>
          </a:p>
          <a:p>
            <a:endParaRPr lang="en-US" sz="2200" dirty="0">
              <a:latin typeface="Calibri"/>
              <a:ea typeface="Calibri"/>
              <a:cs typeface="Arial"/>
            </a:endParaRPr>
          </a:p>
        </p:txBody>
      </p:sp>
    </p:spTree>
    <p:extLst>
      <p:ext uri="{BB962C8B-B14F-4D97-AF65-F5344CB8AC3E}">
        <p14:creationId xmlns:p14="http://schemas.microsoft.com/office/powerpoint/2010/main" val="2175704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579E-A64C-3C7E-1F1B-7627E635DD30}"/>
              </a:ext>
            </a:extLst>
          </p:cNvPr>
          <p:cNvSpPr>
            <a:spLocks noGrp="1"/>
          </p:cNvSpPr>
          <p:nvPr>
            <p:ph type="title"/>
          </p:nvPr>
        </p:nvSpPr>
        <p:spPr/>
        <p:txBody>
          <a:bodyPr/>
          <a:lstStyle/>
          <a:p>
            <a:r>
              <a:rPr lang="en-US">
                <a:latin typeface="Arial"/>
                <a:cs typeface="Arial"/>
              </a:rPr>
              <a:t>Tracking Your Impact</a:t>
            </a:r>
          </a:p>
        </p:txBody>
      </p:sp>
      <p:sp>
        <p:nvSpPr>
          <p:cNvPr id="3" name="Content Placeholder 2">
            <a:extLst>
              <a:ext uri="{FF2B5EF4-FFF2-40B4-BE49-F238E27FC236}">
                <a16:creationId xmlns:a16="http://schemas.microsoft.com/office/drawing/2014/main" id="{ED0841F9-7ED7-E013-2F6A-5B233B26E2AB}"/>
              </a:ext>
            </a:extLst>
          </p:cNvPr>
          <p:cNvSpPr>
            <a:spLocks noGrp="1"/>
          </p:cNvSpPr>
          <p:nvPr>
            <p:ph idx="1"/>
          </p:nvPr>
        </p:nvSpPr>
        <p:spPr/>
        <p:txBody>
          <a:bodyPr vert="horz" lIns="91440" tIns="45720" rIns="91440" bIns="45720" rtlCol="0" anchor="t">
            <a:normAutofit/>
          </a:bodyPr>
          <a:lstStyle/>
          <a:p>
            <a:pPr>
              <a:spcAft>
                <a:spcPts val="825"/>
              </a:spcAft>
            </a:pPr>
            <a:r>
              <a:rPr lang="en-US" sz="2400" dirty="0">
                <a:solidFill>
                  <a:srgbClr val="000000"/>
                </a:solidFill>
                <a:latin typeface="Calibri"/>
                <a:ea typeface="Calibri"/>
                <a:cs typeface="Arial"/>
              </a:rPr>
              <a:t>Reach out to Nicole La Vigne (</a:t>
            </a:r>
            <a:r>
              <a:rPr lang="en-US" sz="2400" dirty="0">
                <a:solidFill>
                  <a:srgbClr val="000000"/>
                </a:solidFill>
                <a:latin typeface="Calibri"/>
                <a:ea typeface="Calibri"/>
                <a:cs typeface="Arial"/>
                <a:hlinkClick r:id="rId2"/>
              </a:rPr>
              <a:t>nlavigne@aaoe.net</a:t>
            </a:r>
            <a:r>
              <a:rPr lang="en-US" sz="2400" dirty="0">
                <a:solidFill>
                  <a:srgbClr val="000000"/>
                </a:solidFill>
                <a:latin typeface="Calibri"/>
                <a:ea typeface="Calibri"/>
                <a:cs typeface="Arial"/>
              </a:rPr>
              <a:t>), Marketing &amp; Membership Manager, to get a personal discount code you can send to your network.</a:t>
            </a:r>
          </a:p>
          <a:p>
            <a:pPr>
              <a:spcAft>
                <a:spcPts val="825"/>
              </a:spcAft>
            </a:pPr>
            <a:r>
              <a:rPr lang="en-US" sz="2400" b="0" i="0" dirty="0">
                <a:solidFill>
                  <a:srgbClr val="000000"/>
                </a:solidFill>
                <a:effectLst/>
                <a:latin typeface="Calibri"/>
                <a:ea typeface="Calibri"/>
                <a:cs typeface="Arial"/>
              </a:rPr>
              <a:t>Ask </a:t>
            </a:r>
            <a:r>
              <a:rPr lang="en-US" sz="2400" dirty="0">
                <a:solidFill>
                  <a:srgbClr val="000000"/>
                </a:solidFill>
                <a:latin typeface="Calibri"/>
                <a:ea typeface="Calibri"/>
                <a:cs typeface="Arial"/>
              </a:rPr>
              <a:t>your outreach contacts</a:t>
            </a:r>
            <a:r>
              <a:rPr lang="en-US" sz="2400" b="0" i="0" dirty="0">
                <a:solidFill>
                  <a:srgbClr val="000000"/>
                </a:solidFill>
                <a:effectLst/>
                <a:latin typeface="Calibri"/>
                <a:ea typeface="Calibri"/>
                <a:cs typeface="Arial"/>
              </a:rPr>
              <a:t> to put your </a:t>
            </a:r>
            <a:r>
              <a:rPr lang="en-US" sz="2400" dirty="0">
                <a:solidFill>
                  <a:srgbClr val="000000"/>
                </a:solidFill>
                <a:latin typeface="Calibri"/>
                <a:ea typeface="Calibri"/>
                <a:cs typeface="Arial"/>
              </a:rPr>
              <a:t>personal 15% off discount code </a:t>
            </a:r>
            <a:r>
              <a:rPr lang="en-US" sz="2400" b="0" i="0" dirty="0">
                <a:solidFill>
                  <a:srgbClr val="000000"/>
                </a:solidFill>
                <a:effectLst/>
                <a:latin typeface="Calibri"/>
                <a:ea typeface="Calibri"/>
                <a:cs typeface="Arial"/>
              </a:rPr>
              <a:t>on their </a:t>
            </a:r>
            <a:r>
              <a:rPr lang="en-US" sz="2400" b="0" i="0" dirty="0">
                <a:solidFill>
                  <a:srgbClr val="000000"/>
                </a:solidFill>
                <a:effectLst/>
                <a:latin typeface="Calibri"/>
                <a:ea typeface="Calibri"/>
                <a:cs typeface="Arial"/>
                <a:hlinkClick r:id="rId3"/>
              </a:rPr>
              <a:t>membership applications</a:t>
            </a:r>
            <a:r>
              <a:rPr lang="en-US" sz="2400" dirty="0">
                <a:solidFill>
                  <a:srgbClr val="000000"/>
                </a:solidFill>
                <a:latin typeface="Calibri"/>
                <a:ea typeface="Calibri"/>
                <a:cs typeface="Arial"/>
              </a:rPr>
              <a:t> when they join.</a:t>
            </a:r>
            <a:endParaRPr lang="en-US" sz="2400" dirty="0">
              <a:latin typeface="Calibri"/>
              <a:ea typeface="Calibri"/>
              <a:cs typeface="Arial"/>
            </a:endParaRPr>
          </a:p>
          <a:p>
            <a:pPr>
              <a:spcAft>
                <a:spcPts val="825"/>
              </a:spcAft>
            </a:pPr>
            <a:r>
              <a:rPr lang="en-US" sz="2400">
                <a:solidFill>
                  <a:srgbClr val="000000"/>
                </a:solidFill>
                <a:latin typeface="Calibri"/>
                <a:ea typeface="Calibri"/>
                <a:cs typeface="Arial"/>
              </a:rPr>
              <a:t>Check out the online </a:t>
            </a:r>
            <a:r>
              <a:rPr lang="en-US" sz="2400" dirty="0">
                <a:solidFill>
                  <a:srgbClr val="000000"/>
                </a:solidFill>
                <a:latin typeface="Calibri"/>
                <a:ea typeface="Calibri"/>
                <a:cs typeface="Arial"/>
                <a:hlinkClick r:id="rId4"/>
              </a:rPr>
              <a:t>leaderboard of results</a:t>
            </a:r>
            <a:endParaRPr lang="en-US" sz="2400" dirty="0">
              <a:solidFill>
                <a:srgbClr val="000000"/>
              </a:solidFill>
              <a:latin typeface="Calibri"/>
              <a:ea typeface="Calibri"/>
              <a:cs typeface="Arial"/>
            </a:endParaRPr>
          </a:p>
          <a:p>
            <a:pPr>
              <a:spcAft>
                <a:spcPts val="825"/>
              </a:spcAft>
            </a:pPr>
            <a:r>
              <a:rPr lang="en-US" sz="2400" b="0" i="0" dirty="0">
                <a:solidFill>
                  <a:srgbClr val="000000"/>
                </a:solidFill>
                <a:effectLst/>
                <a:latin typeface="Calibri"/>
                <a:ea typeface="Calibri"/>
                <a:cs typeface="Arial"/>
              </a:rPr>
              <a:t>(Not sure if they're a member? Check our </a:t>
            </a:r>
            <a:r>
              <a:rPr lang="en-US" sz="2400" b="1" i="0" dirty="0">
                <a:solidFill>
                  <a:srgbClr val="045080"/>
                </a:solidFill>
                <a:effectLst/>
                <a:latin typeface="Calibri"/>
                <a:ea typeface="Calibri"/>
                <a:cs typeface="Arial"/>
                <a:hlinkClick r:id="rId5"/>
              </a:rPr>
              <a:t>membership directory</a:t>
            </a:r>
            <a:r>
              <a:rPr lang="en-US" sz="2400" b="0" i="0" dirty="0">
                <a:solidFill>
                  <a:srgbClr val="000000"/>
                </a:solidFill>
                <a:effectLst/>
                <a:latin typeface="Calibri"/>
                <a:ea typeface="Calibri"/>
                <a:cs typeface="Arial"/>
              </a:rPr>
              <a:t> - this is a members' only resource</a:t>
            </a:r>
            <a:r>
              <a:rPr lang="en-US" sz="2400" dirty="0">
                <a:solidFill>
                  <a:srgbClr val="000000"/>
                </a:solidFill>
                <a:latin typeface="Calibri"/>
                <a:ea typeface="Calibri"/>
                <a:cs typeface="Arial"/>
              </a:rPr>
              <a:t>.)</a:t>
            </a:r>
            <a:endParaRPr lang="en-US" sz="3200">
              <a:latin typeface="Calibri"/>
              <a:ea typeface="Calibri"/>
              <a:cs typeface="Calibri"/>
            </a:endParaRPr>
          </a:p>
          <a:p>
            <a:pPr algn="l">
              <a:spcAft>
                <a:spcPts val="825"/>
              </a:spcAft>
              <a:buFont typeface="Arial" panose="020B0604020202020204" pitchFamily="34" charset="0"/>
              <a:buChar char="•"/>
            </a:pPr>
            <a:endParaRPr lang="en-US" sz="2400" b="0" i="0" dirty="0">
              <a:solidFill>
                <a:srgbClr val="000000"/>
              </a:solidFill>
              <a:effectLst/>
              <a:latin typeface="Calibri"/>
              <a:ea typeface="Calibri"/>
              <a:cs typeface="Arial"/>
            </a:endParaRPr>
          </a:p>
          <a:p>
            <a:pPr marL="0" indent="0" algn="l">
              <a:spcAft>
                <a:spcPts val="825"/>
              </a:spcAft>
              <a:buNone/>
            </a:pPr>
            <a:endParaRPr lang="en-US" sz="2400" b="0" i="0" dirty="0">
              <a:solidFill>
                <a:srgbClr val="000000"/>
              </a:solidFill>
              <a:effectLst/>
              <a:latin typeface="Calibri"/>
              <a:ea typeface="Calibri"/>
              <a:cs typeface="Arial"/>
            </a:endParaRPr>
          </a:p>
          <a:p>
            <a:endParaRPr lang="en-US" sz="2400" dirty="0">
              <a:latin typeface="Calibri"/>
              <a:ea typeface="Calibri"/>
              <a:cs typeface="Arial"/>
            </a:endParaRPr>
          </a:p>
        </p:txBody>
      </p:sp>
    </p:spTree>
    <p:extLst>
      <p:ext uri="{BB962C8B-B14F-4D97-AF65-F5344CB8AC3E}">
        <p14:creationId xmlns:p14="http://schemas.microsoft.com/office/powerpoint/2010/main" val="146736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26C7-5CB2-147B-5F64-F21C1B52A417}"/>
              </a:ext>
            </a:extLst>
          </p:cNvPr>
          <p:cNvSpPr>
            <a:spLocks noGrp="1"/>
          </p:cNvSpPr>
          <p:nvPr>
            <p:ph type="title"/>
          </p:nvPr>
        </p:nvSpPr>
        <p:spPr/>
        <p:txBody>
          <a:bodyPr/>
          <a:lstStyle/>
          <a:p>
            <a:r>
              <a:rPr lang="en-US">
                <a:latin typeface="Arial"/>
                <a:cs typeface="Arial"/>
              </a:rPr>
              <a:t>Who Can Join AAOE?</a:t>
            </a:r>
          </a:p>
        </p:txBody>
      </p:sp>
      <p:sp>
        <p:nvSpPr>
          <p:cNvPr id="3" name="Content Placeholder 2">
            <a:extLst>
              <a:ext uri="{FF2B5EF4-FFF2-40B4-BE49-F238E27FC236}">
                <a16:creationId xmlns:a16="http://schemas.microsoft.com/office/drawing/2014/main" id="{56946869-BBF0-3C26-0CEA-40FB720829AE}"/>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Arial"/>
              </a:rPr>
              <a:t>Must work in the U.S.</a:t>
            </a:r>
            <a:endParaRPr lang="en-US" dirty="0"/>
          </a:p>
          <a:p>
            <a:r>
              <a:rPr lang="en-US" sz="2400" dirty="0">
                <a:latin typeface="Calibri"/>
                <a:ea typeface="Calibri"/>
                <a:cs typeface="Arial"/>
              </a:rPr>
              <a:t>Cannot be a vendor</a:t>
            </a:r>
          </a:p>
          <a:p>
            <a:r>
              <a:rPr lang="en-US" sz="2400" dirty="0">
                <a:latin typeface="Calibri"/>
                <a:ea typeface="Calibri"/>
                <a:cs typeface="Arial"/>
              </a:rPr>
              <a:t>Consultants can join if they are working for a practice</a:t>
            </a:r>
          </a:p>
          <a:p>
            <a:r>
              <a:rPr lang="en-US" sz="2400" dirty="0">
                <a:latin typeface="Calibri"/>
                <a:ea typeface="Calibri"/>
                <a:cs typeface="Arial"/>
              </a:rPr>
              <a:t>Individuals</a:t>
            </a:r>
            <a:r>
              <a:rPr lang="en-US" sz="2400" dirty="0">
                <a:effectLst/>
                <a:latin typeface="Calibri"/>
                <a:ea typeface="Calibri"/>
                <a:cs typeface="Arial"/>
              </a:rPr>
              <a:t> with interest in orthopedic or musculoskeletal practice management (but not employed by a vendor</a:t>
            </a:r>
            <a:r>
              <a:rPr lang="en-US" sz="2400" dirty="0">
                <a:latin typeface="Calibri"/>
                <a:ea typeface="Calibri"/>
                <a:cs typeface="Arial"/>
              </a:rPr>
              <a:t>*)</a:t>
            </a:r>
            <a:endParaRPr lang="en-US"/>
          </a:p>
          <a:p>
            <a:pPr>
              <a:buFont typeface="Arial" panose="020B0604020202020204" pitchFamily="34" charset="0"/>
              <a:buChar char="•"/>
            </a:pPr>
            <a:r>
              <a:rPr lang="en-US" sz="2400" dirty="0">
                <a:latin typeface="Calibri"/>
                <a:ea typeface="Calibri"/>
                <a:cs typeface="Arial"/>
              </a:rPr>
              <a:t>Employees of orthopedic or musculoskeletal practice practices/departments interested in a leadership role</a:t>
            </a:r>
          </a:p>
          <a:p>
            <a:pPr>
              <a:buFont typeface="Arial" panose="020B0604020202020204" pitchFamily="34" charset="0"/>
              <a:buChar char="•"/>
            </a:pPr>
            <a:r>
              <a:rPr lang="en-US" sz="2400" dirty="0">
                <a:latin typeface="Calibri"/>
                <a:ea typeface="Calibri"/>
                <a:cs typeface="Arial"/>
              </a:rPr>
              <a:t>Orthopedic surgeons or physicians</a:t>
            </a:r>
          </a:p>
          <a:p>
            <a:pPr marL="0" indent="0">
              <a:buNone/>
            </a:pPr>
            <a:endParaRPr lang="en-US" sz="2400" dirty="0">
              <a:latin typeface="Calibri"/>
              <a:ea typeface="Calibri"/>
              <a:cs typeface="Arial"/>
            </a:endParaRPr>
          </a:p>
          <a:p>
            <a:pPr marL="0" indent="0">
              <a:buNone/>
            </a:pPr>
            <a:endParaRPr lang="en-US" sz="2400" dirty="0">
              <a:latin typeface="Calibri"/>
              <a:ea typeface="Calibri"/>
              <a:cs typeface="Arial"/>
            </a:endParaRPr>
          </a:p>
        </p:txBody>
      </p:sp>
    </p:spTree>
    <p:extLst>
      <p:ext uri="{BB962C8B-B14F-4D97-AF65-F5344CB8AC3E}">
        <p14:creationId xmlns:p14="http://schemas.microsoft.com/office/powerpoint/2010/main" val="980993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D1507-EC1E-4330-C4AD-E2288A7212FE}"/>
              </a:ext>
            </a:extLst>
          </p:cNvPr>
          <p:cNvSpPr>
            <a:spLocks noGrp="1"/>
          </p:cNvSpPr>
          <p:nvPr>
            <p:ph type="title"/>
          </p:nvPr>
        </p:nvSpPr>
        <p:spPr/>
        <p:txBody>
          <a:bodyPr/>
          <a:lstStyle/>
          <a:p>
            <a:r>
              <a:rPr lang="en-US">
                <a:latin typeface="Arial"/>
                <a:cs typeface="Arial"/>
              </a:rPr>
              <a:t>How Much Does it Cost to Join?</a:t>
            </a:r>
          </a:p>
        </p:txBody>
      </p:sp>
      <p:sp>
        <p:nvSpPr>
          <p:cNvPr id="3" name="Content Placeholder 2">
            <a:extLst>
              <a:ext uri="{FF2B5EF4-FFF2-40B4-BE49-F238E27FC236}">
                <a16:creationId xmlns:a16="http://schemas.microsoft.com/office/drawing/2014/main" id="{CC4090DB-6D9B-D3C1-D04B-F749667FF157}"/>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Arial"/>
              </a:rPr>
              <a:t>Individual dues start at $435 (</a:t>
            </a:r>
            <a:r>
              <a:rPr lang="en-US" sz="2400" dirty="0">
                <a:solidFill>
                  <a:srgbClr val="EE7421"/>
                </a:solidFill>
                <a:latin typeface="Calibri"/>
                <a:ea typeface="Calibri"/>
                <a:cs typeface="Arial"/>
              </a:rPr>
              <a:t>and with your code for 15% off first-year dues, that drops to $369.75</a:t>
            </a:r>
            <a:r>
              <a:rPr lang="en-US" sz="2400" dirty="0">
                <a:latin typeface="Calibri"/>
                <a:ea typeface="Calibri"/>
                <a:cs typeface="Arial"/>
              </a:rPr>
              <a:t>)</a:t>
            </a:r>
          </a:p>
          <a:p>
            <a:r>
              <a:rPr lang="en-US" sz="2400" dirty="0">
                <a:latin typeface="Calibri"/>
                <a:ea typeface="Calibri"/>
                <a:cs typeface="Arial"/>
              </a:rPr>
              <a:t>Students: $30</a:t>
            </a: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r>
              <a:rPr lang="en-US" sz="2400" dirty="0">
                <a:latin typeface="Calibri"/>
                <a:ea typeface="Calibri"/>
                <a:cs typeface="Arial"/>
              </a:rPr>
              <a:t>See the </a:t>
            </a:r>
            <a:r>
              <a:rPr lang="en-US" sz="2400" dirty="0">
                <a:latin typeface="Calibri"/>
                <a:ea typeface="Calibri"/>
                <a:cs typeface="Arial"/>
                <a:hlinkClick r:id="rId2"/>
              </a:rPr>
              <a:t>dues page </a:t>
            </a:r>
            <a:r>
              <a:rPr lang="en-US" sz="2400" dirty="0">
                <a:latin typeface="Calibri"/>
                <a:ea typeface="Calibri"/>
                <a:cs typeface="Arial"/>
              </a:rPr>
              <a:t>for 10+ member rates</a:t>
            </a:r>
          </a:p>
          <a:p>
            <a:endParaRPr lang="en-US" sz="2400" dirty="0">
              <a:latin typeface="Calibri"/>
              <a:ea typeface="Calibri"/>
              <a:cs typeface="Arial"/>
            </a:endParaRPr>
          </a:p>
        </p:txBody>
      </p:sp>
      <p:pic>
        <p:nvPicPr>
          <p:cNvPr id="5" name="Picture 4">
            <a:extLst>
              <a:ext uri="{FF2B5EF4-FFF2-40B4-BE49-F238E27FC236}">
                <a16:creationId xmlns:a16="http://schemas.microsoft.com/office/drawing/2014/main" id="{89A591EE-33C1-52C8-3553-7DBFB9A68BE4}"/>
              </a:ext>
            </a:extLst>
          </p:cNvPr>
          <p:cNvPicPr>
            <a:picLocks noChangeAspect="1"/>
          </p:cNvPicPr>
          <p:nvPr/>
        </p:nvPicPr>
        <p:blipFill>
          <a:blip r:embed="rId3"/>
          <a:stretch>
            <a:fillRect/>
          </a:stretch>
        </p:blipFill>
        <p:spPr>
          <a:xfrm>
            <a:off x="2567795" y="2809742"/>
            <a:ext cx="6830378" cy="2676899"/>
          </a:xfrm>
          <a:prstGeom prst="rect">
            <a:avLst/>
          </a:prstGeom>
        </p:spPr>
      </p:pic>
    </p:spTree>
    <p:extLst>
      <p:ext uri="{BB962C8B-B14F-4D97-AF65-F5344CB8AC3E}">
        <p14:creationId xmlns:p14="http://schemas.microsoft.com/office/powerpoint/2010/main" val="88313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4AB8-7226-3113-20E3-FAF88AE30C12}"/>
              </a:ext>
            </a:extLst>
          </p:cNvPr>
          <p:cNvSpPr>
            <a:spLocks noGrp="1"/>
          </p:cNvSpPr>
          <p:nvPr>
            <p:ph type="title"/>
          </p:nvPr>
        </p:nvSpPr>
        <p:spPr/>
        <p:txBody>
          <a:bodyPr/>
          <a:lstStyle/>
          <a:p>
            <a:r>
              <a:rPr lang="en-US">
                <a:latin typeface="Arial"/>
                <a:cs typeface="Arial"/>
              </a:rPr>
              <a:t>What’s in it for Them? (The people you ask to join)</a:t>
            </a:r>
          </a:p>
        </p:txBody>
      </p:sp>
      <p:sp>
        <p:nvSpPr>
          <p:cNvPr id="3" name="Content Placeholder 2">
            <a:extLst>
              <a:ext uri="{FF2B5EF4-FFF2-40B4-BE49-F238E27FC236}">
                <a16:creationId xmlns:a16="http://schemas.microsoft.com/office/drawing/2014/main" id="{20F63D65-2098-89DF-53D5-08D6F0E178FB}"/>
              </a:ext>
            </a:extLst>
          </p:cNvPr>
          <p:cNvSpPr>
            <a:spLocks noGrp="1"/>
          </p:cNvSpPr>
          <p:nvPr>
            <p:ph idx="1"/>
          </p:nvPr>
        </p:nvSpPr>
        <p:spPr>
          <a:xfrm>
            <a:off x="2352582" y="1708754"/>
            <a:ext cx="9001218" cy="4718679"/>
          </a:xfrm>
        </p:spPr>
        <p:txBody>
          <a:bodyPr vert="horz" lIns="91440" tIns="45720" rIns="91440" bIns="45720" rtlCol="0" anchor="t">
            <a:noAutofit/>
          </a:bodyPr>
          <a:lstStyle/>
          <a:p>
            <a:pPr>
              <a:lnSpc>
                <a:spcPct val="100000"/>
              </a:lnSpc>
            </a:pPr>
            <a:r>
              <a:rPr lang="en-US" sz="2200" dirty="0">
                <a:latin typeface="Calibri"/>
                <a:ea typeface="Calibri"/>
                <a:cs typeface="Arial"/>
              </a:rPr>
              <a:t>If they join between April 15 and September 30, they will get a </a:t>
            </a:r>
            <a:r>
              <a:rPr lang="en-US" sz="2200" dirty="0">
                <a:solidFill>
                  <a:srgbClr val="EE7421"/>
                </a:solidFill>
                <a:latin typeface="Calibri"/>
                <a:ea typeface="Calibri"/>
                <a:cs typeface="Arial"/>
              </a:rPr>
              <a:t>15% reduction in first-year</a:t>
            </a:r>
            <a:r>
              <a:rPr lang="en-US" sz="2200" dirty="0">
                <a:latin typeface="Calibri"/>
                <a:ea typeface="Calibri"/>
                <a:cs typeface="Arial"/>
              </a:rPr>
              <a:t> </a:t>
            </a:r>
            <a:r>
              <a:rPr lang="en-US" sz="2200" dirty="0">
                <a:latin typeface="Calibri"/>
                <a:ea typeface="Calibri"/>
                <a:cs typeface="Arial"/>
                <a:hlinkClick r:id="rId2"/>
              </a:rPr>
              <a:t>membership dues</a:t>
            </a:r>
            <a:r>
              <a:rPr lang="en-US" sz="2200" dirty="0">
                <a:latin typeface="Calibri"/>
                <a:ea typeface="Calibri"/>
                <a:cs typeface="Arial"/>
              </a:rPr>
              <a:t>. They will need to use a personalized code from you (</a:t>
            </a:r>
            <a:r>
              <a:rPr lang="en-US" sz="2200" dirty="0">
                <a:latin typeface="Calibri"/>
                <a:ea typeface="Calibri"/>
                <a:cs typeface="Arial"/>
                <a:hlinkClick r:id="rId3"/>
              </a:rPr>
              <a:t>reach out to Nicole to get your code</a:t>
            </a:r>
            <a:r>
              <a:rPr lang="en-US" sz="2200" dirty="0">
                <a:latin typeface="Calibri"/>
                <a:ea typeface="Calibri"/>
                <a:cs typeface="Arial"/>
              </a:rPr>
              <a:t>) when they apply. </a:t>
            </a:r>
            <a:endParaRPr lang="en-US" sz="2200">
              <a:latin typeface="Calibri"/>
              <a:ea typeface="Calibri"/>
              <a:cs typeface="Calibri"/>
            </a:endParaRPr>
          </a:p>
          <a:p>
            <a:pPr>
              <a:lnSpc>
                <a:spcPct val="100000"/>
              </a:lnSpc>
            </a:pPr>
            <a:r>
              <a:rPr lang="en-US" sz="2200" dirty="0">
                <a:solidFill>
                  <a:schemeClr val="accent2"/>
                </a:solidFill>
                <a:latin typeface="Calibri"/>
                <a:ea typeface="Calibri"/>
                <a:cs typeface="Arial"/>
                <a:hlinkClick r:id="rId4">
                  <a:extLst>
                    <a:ext uri="{A12FA001-AC4F-418D-AE19-62706E023703}">
                      <ahyp:hlinkClr xmlns:ahyp="http://schemas.microsoft.com/office/drawing/2018/hyperlinkcolor" val="tx"/>
                    </a:ext>
                  </a:extLst>
                </a:hlinkClick>
              </a:rPr>
              <a:t>All the benefits you enjoy</a:t>
            </a:r>
            <a:r>
              <a:rPr lang="en-US" sz="2200" dirty="0">
                <a:latin typeface="Calibri"/>
                <a:ea typeface="Calibri"/>
                <a:cs typeface="Arial"/>
              </a:rPr>
              <a:t> – professional development, networking, benchmarking, advocacy, a robust online community, a top-tier Annual Conference, and more. Be sure to share how you have personally benefitted from your AAOE membership when you reach out to your network!</a:t>
            </a:r>
          </a:p>
          <a:p>
            <a:pPr lvl="1">
              <a:lnSpc>
                <a:spcPct val="100000"/>
              </a:lnSpc>
              <a:buFont typeface="Courier New" panose="020B0604020202020204" pitchFamily="34" charset="0"/>
              <a:buChar char="o"/>
            </a:pPr>
            <a:r>
              <a:rPr lang="en-US" sz="2200" dirty="0">
                <a:latin typeface="Calibri"/>
                <a:ea typeface="Calibri"/>
                <a:cs typeface="Arial"/>
              </a:rPr>
              <a:t>All of these resources were designed to help orthopedic professionals grow and learn, improving the way their practices/departments are run and thereby improving patient care.</a:t>
            </a:r>
          </a:p>
          <a:p>
            <a:pPr marL="0" indent="0">
              <a:lnSpc>
                <a:spcPct val="100000"/>
              </a:lnSpc>
              <a:buNone/>
            </a:pPr>
            <a:endParaRPr lang="en-US" sz="2200" dirty="0">
              <a:latin typeface="Calibri"/>
              <a:ea typeface="Calibri"/>
              <a:cs typeface="Arial"/>
            </a:endParaRPr>
          </a:p>
        </p:txBody>
      </p:sp>
    </p:spTree>
    <p:extLst>
      <p:ext uri="{BB962C8B-B14F-4D97-AF65-F5344CB8AC3E}">
        <p14:creationId xmlns:p14="http://schemas.microsoft.com/office/powerpoint/2010/main" val="947198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fb326f7-e9b8-4fc4-886c-3775f3ad4337">
      <Terms xmlns="http://schemas.microsoft.com/office/infopath/2007/PartnerControls"/>
    </lcf76f155ced4ddcb4097134ff3c332f>
    <TaxCatchAll xmlns="d82f25b3-ae82-4073-bc3a-f4fb62c985a5" xsi:nil="true"/>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34BA9A4E1F6448B682565E3DB8FF32" ma:contentTypeVersion="22" ma:contentTypeDescription="Create a new document." ma:contentTypeScope="" ma:versionID="4a56fc1d81de985023ceee0196243555">
  <xsd:schema xmlns:xsd="http://www.w3.org/2001/XMLSchema" xmlns:xs="http://www.w3.org/2001/XMLSchema" xmlns:p="http://schemas.microsoft.com/office/2006/metadata/properties" xmlns:ns1="http://schemas.microsoft.com/sharepoint/v3" xmlns:ns2="d82f25b3-ae82-4073-bc3a-f4fb62c985a5" xmlns:ns3="cfb326f7-e9b8-4fc4-886c-3775f3ad4337" targetNamespace="http://schemas.microsoft.com/office/2006/metadata/properties" ma:root="true" ma:fieldsID="ce80201d3589bf930bc18b009c9a090f" ns1:_="" ns2:_="" ns3:_="">
    <xsd:import namespace="http://schemas.microsoft.com/sharepoint/v3"/>
    <xsd:import namespace="d82f25b3-ae82-4073-bc3a-f4fb62c985a5"/>
    <xsd:import namespace="cfb326f7-e9b8-4fc4-886c-3775f3ad4337"/>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2f25b3-ae82-4073-bc3a-f4fb62c985a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6bd8b3dc-1b62-4dce-8779-08b47c1a85c5}" ma:internalName="TaxCatchAll" ma:showField="CatchAllData" ma:web="d82f25b3-ae82-4073-bc3a-f4fb62c985a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fb326f7-e9b8-4fc4-886c-3775f3ad433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ab6671c-ff17-4f9d-a58c-70ead1f6da8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D28967-9F41-4B1F-926A-5052663353EE}">
  <ds:schemaRefs>
    <ds:schemaRef ds:uri="http://purl.org/dc/elements/1.1/"/>
    <ds:schemaRef ds:uri="http://www.w3.org/XML/1998/namespace"/>
    <ds:schemaRef ds:uri="http://schemas.microsoft.com/office/2006/metadata/properties"/>
    <ds:schemaRef ds:uri="http://schemas.microsoft.com/sharepoint/v3"/>
    <ds:schemaRef ds:uri="http://schemas.microsoft.com/office/2006/documentManagement/types"/>
    <ds:schemaRef ds:uri="d82f25b3-ae82-4073-bc3a-f4fb62c985a5"/>
    <ds:schemaRef ds:uri="http://schemas.openxmlformats.org/package/2006/metadata/core-properties"/>
    <ds:schemaRef ds:uri="http://purl.org/dc/dcmitype/"/>
    <ds:schemaRef ds:uri="http://schemas.microsoft.com/office/infopath/2007/PartnerControls"/>
    <ds:schemaRef ds:uri="cfb326f7-e9b8-4fc4-886c-3775f3ad4337"/>
    <ds:schemaRef ds:uri="http://purl.org/dc/terms/"/>
  </ds:schemaRefs>
</ds:datastoreItem>
</file>

<file path=customXml/itemProps2.xml><?xml version="1.0" encoding="utf-8"?>
<ds:datastoreItem xmlns:ds="http://schemas.openxmlformats.org/officeDocument/2006/customXml" ds:itemID="{C5A10112-97CB-4400-8049-4768952BB9B5}">
  <ds:schemaRefs>
    <ds:schemaRef ds:uri="cfb326f7-e9b8-4fc4-886c-3775f3ad4337"/>
    <ds:schemaRef ds:uri="d82f25b3-ae82-4073-bc3a-f4fb62c985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F7C2455-316E-456A-BE39-498D2E2347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TotalTime>
  <Words>2675</Words>
  <Application>Microsoft Office PowerPoint</Application>
  <PresentationFormat>Widescreen</PresentationFormat>
  <Paragraphs>186</Paragraphs>
  <Slides>25</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Aptos</vt:lpstr>
      <vt:lpstr>Aptos Display</vt:lpstr>
      <vt:lpstr>Arial</vt:lpstr>
      <vt:lpstr>Calibri</vt:lpstr>
      <vt:lpstr>Courier New</vt:lpstr>
      <vt:lpstr>Office Theme</vt:lpstr>
      <vt:lpstr>Member-Get-A-Member  Campaign Materials </vt:lpstr>
      <vt:lpstr>PowerPoint Presentation</vt:lpstr>
      <vt:lpstr>Contents</vt:lpstr>
      <vt:lpstr>How to Use This Kit</vt:lpstr>
      <vt:lpstr>Why Reach Out to Your Network?</vt:lpstr>
      <vt:lpstr>Tracking Your Impact</vt:lpstr>
      <vt:lpstr>Who Can Join AAOE?</vt:lpstr>
      <vt:lpstr>How Much Does it Cost to Join?</vt:lpstr>
      <vt:lpstr>What’s in it for Them? (The people you ask to join)</vt:lpstr>
      <vt:lpstr>Outreach Assets</vt:lpstr>
      <vt:lpstr>Collateral &amp; Links You Can Include  in Your Emails</vt:lpstr>
      <vt:lpstr>Convince Your Boss To Include All Managers And Higher In AAOE Membership</vt:lpstr>
      <vt:lpstr>Convincing Your Co-workers To Join</vt:lpstr>
      <vt:lpstr>Short Email Message For Recruiting From Your Non-work Network:  Healthcare Environment Focus</vt:lpstr>
      <vt:lpstr>Short Email Message:  Career Focus</vt:lpstr>
      <vt:lpstr>Sample Email –  Sign Up a Whole Team</vt:lpstr>
      <vt:lpstr>Video Testimonials</vt:lpstr>
      <vt:lpstr> Social Media Templates</vt:lpstr>
      <vt:lpstr>Post to Social Media</vt:lpstr>
      <vt:lpstr>Instructions for Adding a Photo or Logo to the Social Media Templates</vt:lpstr>
      <vt:lpstr> </vt:lpstr>
      <vt:lpstr>Sample social media posts (use with the image on the prior page)</vt:lpstr>
      <vt:lpstr>Sample Social Media Posts  (pun-ny)</vt:lpstr>
      <vt:lpstr>Tag AAOE in Your Social Posts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Cathy Lada</dc:creator>
  <cp:lastModifiedBy>Cathy Lada</cp:lastModifiedBy>
  <cp:revision>159</cp:revision>
  <dcterms:created xsi:type="dcterms:W3CDTF">2025-04-03T17:04:24Z</dcterms:created>
  <dcterms:modified xsi:type="dcterms:W3CDTF">2025-08-12T18:35:07Z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0x0101001C34BA9A4E1F6448B682565E3DB8FF32</vt:lpwstr>
  </property>
  <property fmtid="{D5CDD505-2E9C-101B-9397-08002B2CF9AE}" pid="3" name="MediaServiceImageTags">
    <vt:lpwstr/>
  </property>
</Properties>
</file>