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304" r:id="rId6"/>
    <p:sldId id="258" r:id="rId7"/>
    <p:sldId id="283" r:id="rId8"/>
    <p:sldId id="280" r:id="rId9"/>
    <p:sldId id="308" r:id="rId10"/>
    <p:sldId id="287" r:id="rId11"/>
    <p:sldId id="307" r:id="rId12"/>
    <p:sldId id="306" r:id="rId13"/>
    <p:sldId id="309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421"/>
    <a:srgbClr val="0066A4"/>
    <a:srgbClr val="552579"/>
    <a:srgbClr val="851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975F4-0CD7-4839-A1FA-D74D85336B8F}" v="23" dt="2025-09-07T11:17:27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3607-31BD-4C07-A711-2C2BD9856F7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72E40-1FFE-471C-8C6A-A695F4D9C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4095-2D52-82B8-7F1D-5F9027AC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50A3-9061-C3F0-6F51-B41A1D235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94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6A4E5-DD0C-3BEF-7BC4-C34300939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00201"/>
            <a:ext cx="5637321" cy="353997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C1E5-4645-57F8-AB9D-48EA57075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5276063"/>
            <a:ext cx="5637321" cy="12628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blue and orange letters&#10;&#10;AI-generated content may be incorrect.">
            <a:extLst>
              <a:ext uri="{FF2B5EF4-FFF2-40B4-BE49-F238E27FC236}">
                <a16:creationId xmlns:a16="http://schemas.microsoft.com/office/drawing/2014/main" id="{D4B413CC-42E7-CC79-1B06-5E19CD446D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35" y="41253"/>
            <a:ext cx="2201662" cy="6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9BFA-2070-A2CA-263B-4133D0EB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0A043-A3BB-58F3-F7BC-2171C482F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D261E-7BB0-6946-C519-6D6A68FF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9BD6-D284-7315-454B-9ACE9D6B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307A7-4EB7-E0FB-7C51-BFC002F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B961A-36EC-F491-7D57-25115D0E6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D4009-69B7-67FF-A097-DFB2B8B45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C45F-AF12-3958-E690-9043C367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F6474-7C6A-25EB-7097-810A771B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988A-0CB0-E289-B535-4F8898E4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850C-A494-A91B-BCDD-FC58EE77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2" y="136525"/>
            <a:ext cx="9001217" cy="1325563"/>
          </a:xfrm>
        </p:spPr>
        <p:txBody>
          <a:bodyPr/>
          <a:lstStyle>
            <a:lvl1pPr>
              <a:defRPr>
                <a:solidFill>
                  <a:srgbClr val="0066A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20BF-3525-2EF1-9BA0-85256A85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550417"/>
            <a:ext cx="9001218" cy="4877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7D74A2-7084-4A29-B259-1A18419DC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5942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39FC7B-9012-B0B2-EBD7-112801A39E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9373" y="0"/>
            <a:ext cx="80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3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D197-EC28-62ED-2082-32420911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8" y="1709738"/>
            <a:ext cx="9388022" cy="2852737"/>
          </a:xfrm>
        </p:spPr>
        <p:txBody>
          <a:bodyPr anchor="b"/>
          <a:lstStyle>
            <a:lvl1pPr>
              <a:defRPr sz="6000">
                <a:solidFill>
                  <a:srgbClr val="EE74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A2098-33B4-7740-BFED-2AA3E229A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26" y="4589463"/>
            <a:ext cx="938802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6A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4BBC-14FB-5FCD-A514-7CE25960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2BC67-61DA-DF02-EA20-7AB32E24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5EAA-EF6E-BC8D-18AB-5795958C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993EA-9747-3B89-BA6B-9FE58E139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5942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B8209-BAF7-8042-8B21-41057B2B1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9373" y="0"/>
            <a:ext cx="80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D4C9-4530-7961-9784-8353A942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FF5E-108A-4937-4798-42D64439C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AA461-20E0-35D7-05EC-390FEA1E5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EF351-BC9F-6D66-1747-D9787D0E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07C4E-7DC3-8188-2B95-40A7073F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1E4B5-C284-058D-2E88-0EA81A6B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542-5166-78C5-E522-478AE7B2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C9D10-73EB-FB6F-714E-3C3F367A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829CD-F5A0-FEC8-0974-42DF34CC8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83F7A-6F61-0F2E-CAB1-45E659908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F3ECF-FAFB-C488-BB89-BCAE3398E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7E1BC-E154-8548-8EF8-914A7D10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5EA50-A86A-8D4C-28B2-92B62AFB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B47CF-D91E-8282-CEA2-0417BB01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C8D9-C9BA-899A-2328-3F0D62B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FE199-62B2-B2AF-DC3C-20E139E7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A3818-5C65-5649-5D6C-659017DE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F429E-2852-6C18-9FBB-3B08E44F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8E991-6143-638F-397E-53384342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E9289-79BA-A2A0-C025-7C796C83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D6768-3423-C6F8-2038-85972172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5D646-2C3C-0644-5800-0D48CF5C0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5942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52A9D-7B53-6E44-D60B-906FDB54A6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9373" y="0"/>
            <a:ext cx="80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E81E-08E3-F092-1040-4E5D21A5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1612-53F3-9002-BD8E-8D5F3A67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C63D6-B8CB-D874-D50D-DCBA6D71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62918-00EB-B07A-24EE-C1BC07FE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D5634-C978-9A06-AC3A-E90E5778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73A03-61FF-20A7-8490-59EFC012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5AC8-CF9B-102F-7EDC-3E15102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B58AF-031E-16F7-B122-049BCF815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F3AC4-DA19-2E48-066E-9C40C3A5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06FBD-8872-D188-1181-578F5CE6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F889F-F2DA-47B2-1436-869FE395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3FC42-39EB-9130-AA1D-77945413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F3056-2293-3DAC-BB48-47115947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87498-801F-A1BB-06F7-5F3F03908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84F50E-D1E7-4435-AD0F-DF67125DFA9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AD51-7082-74B2-1C66-60D5FAF84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E8DB-9810-EBF4-4CD1-3DCBA46DA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422A5D-4235-4FDB-9BDA-B39723AC17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C3073-58AC-56D5-3337-A0832F78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04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4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lada@aaoe.net" TargetMode="External"/><Relationship Id="rId2" Type="http://schemas.openxmlformats.org/officeDocument/2006/relationships/hyperlink" Target="mailto:nlavigne@aaoe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oe.net/membership-information#dues" TargetMode="External"/><Relationship Id="rId2" Type="http://schemas.openxmlformats.org/officeDocument/2006/relationships/hyperlink" Target="https://www.aaoe.net/referral-rewa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ada@aaoe.net" TargetMode="External"/><Relationship Id="rId4" Type="http://schemas.openxmlformats.org/officeDocument/2006/relationships/hyperlink" Target="mailto:nlavigne@aaoe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oe.net/join" TargetMode="External"/><Relationship Id="rId2" Type="http://schemas.openxmlformats.org/officeDocument/2006/relationships/hyperlink" Target="https://s4.goeshow.com/aaoe/annual/2026/att_registration.c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4.goeshow.com/aaoe/annual/2026/att_registration.cfm" TargetMode="External"/><Relationship Id="rId2" Type="http://schemas.openxmlformats.org/officeDocument/2006/relationships/hyperlink" Target="http://www.aaoe.net/jo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oe.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aoe.sharepoint.com/:i:/g/EXJ1uWGB_ZBIuvTejoaSiawBf9xmPAnvMRawfalLErhMqg?e=F9TFiZ" TargetMode="External"/><Relationship Id="rId2" Type="http://schemas.openxmlformats.org/officeDocument/2006/relationships/hyperlink" Target="http://www.aaoe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1D40CA-4933-E64E-A932-36E70558E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4899" y="1600201"/>
            <a:ext cx="6226139" cy="353997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>
                <a:latin typeface="Arial"/>
                <a:cs typeface="Arial"/>
              </a:rPr>
              <a:t>Member-Get-A-Member </a:t>
            </a:r>
            <a:br>
              <a:rPr lang="en-US" sz="4800" dirty="0">
                <a:latin typeface="Arial"/>
              </a:rPr>
            </a:br>
            <a:r>
              <a:rPr lang="en-US" sz="4800" dirty="0">
                <a:latin typeface="Arial"/>
                <a:cs typeface="Arial"/>
              </a:rPr>
              <a:t>Campaign Materials</a:t>
            </a:r>
            <a:br>
              <a:rPr lang="en-US" sz="4800" dirty="0">
                <a:latin typeface="Arial"/>
                <a:cs typeface="Arial"/>
              </a:rPr>
            </a:br>
            <a:r>
              <a:rPr lang="en-US" sz="4800" dirty="0">
                <a:solidFill>
                  <a:srgbClr val="EE7421"/>
                </a:solidFill>
                <a:latin typeface="Arial"/>
                <a:cs typeface="Arial"/>
              </a:rPr>
              <a:t>Condensed Version</a:t>
            </a:r>
            <a:br>
              <a:rPr lang="en-US" sz="4800" dirty="0">
                <a:latin typeface="Arial"/>
              </a:rPr>
            </a:br>
            <a:endParaRPr lang="en-US" sz="480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DF270-CB39-8844-A77E-49203F509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31533"/>
            <a:ext cx="5637321" cy="126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E7421"/>
                </a:solidFill>
                <a:latin typeface="Arial"/>
                <a:cs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96808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6CD40-BD55-A103-32B3-701C2032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orking on laptops&#10;&#10;AI-generated content may be incorrect.">
            <a:extLst>
              <a:ext uri="{FF2B5EF4-FFF2-40B4-BE49-F238E27FC236}">
                <a16:creationId xmlns:a16="http://schemas.microsoft.com/office/drawing/2014/main" id="{12C36AD5-534A-F895-6915-08FDDBFEF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91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0ABD3-E2CB-1E5D-5173-22694E1875A2}"/>
              </a:ext>
            </a:extLst>
          </p:cNvPr>
          <p:cNvSpPr txBox="1"/>
          <p:nvPr/>
        </p:nvSpPr>
        <p:spPr>
          <a:xfrm>
            <a:off x="544530" y="1017142"/>
            <a:ext cx="339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Right-click the image and click “save as” to save to the folder of your choice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302014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A098-1D42-B6C0-54EC-FCDCA290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4616-3A97-3F76-9470-56E4B1D9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Reach out to Nicole La Vigne (</a:t>
            </a:r>
            <a:r>
              <a:rPr lang="en-US" sz="2400" dirty="0">
                <a:latin typeface="Calibri"/>
                <a:ea typeface="Calibri"/>
                <a:cs typeface="Calibri"/>
                <a:hlinkClick r:id="rId2"/>
              </a:rPr>
              <a:t>nlavigne@aaoe.net</a:t>
            </a:r>
            <a:r>
              <a:rPr lang="en-US" sz="2400" dirty="0">
                <a:latin typeface="Calibri"/>
                <a:ea typeface="Calibri"/>
                <a:cs typeface="Calibri"/>
              </a:rPr>
              <a:t>) or Cathy Lada (</a:t>
            </a:r>
            <a:r>
              <a:rPr lang="en-US" sz="2400" dirty="0">
                <a:latin typeface="Calibri"/>
                <a:ea typeface="Calibri"/>
                <a:cs typeface="Calibri"/>
                <a:hlinkClick r:id="rId3"/>
              </a:rPr>
              <a:t>clada@aaoe.net</a:t>
            </a:r>
            <a:r>
              <a:rPr lang="en-US" sz="2400" dirty="0">
                <a:latin typeface="Calibri"/>
                <a:ea typeface="Calibri"/>
                <a:cs typeface="Calibri"/>
              </a:rPr>
              <a:t>) with any questions!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F475D-A7D5-BAB0-148E-3C7CFBECD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442" y="2600472"/>
            <a:ext cx="543953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2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B87E-FEDA-0909-86C0-097C2BEB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This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C5DA-01DC-2457-6033-76D946A57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E7421"/>
                </a:solidFill>
                <a:latin typeface="Calibri"/>
                <a:ea typeface="Calibri"/>
                <a:cs typeface="Calibri"/>
              </a:rPr>
              <a:t>The Ask: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Please send one of the two emails (or one you write) and post to social media at least twice through December 15, 2025. You’ll receive </a:t>
            </a:r>
            <a:r>
              <a:rPr lang="en-US" sz="2400" dirty="0">
                <a:latin typeface="Calibri"/>
                <a:ea typeface="Calibri"/>
                <a:cs typeface="Calibri"/>
                <a:hlinkClick r:id="rId2"/>
              </a:rPr>
              <a:t>rewards</a:t>
            </a:r>
            <a:r>
              <a:rPr lang="en-US" sz="2400" dirty="0">
                <a:latin typeface="Calibri"/>
                <a:ea typeface="Calibri"/>
                <a:cs typeface="Calibri"/>
              </a:rPr>
              <a:t> for each new member who joins.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EE7421"/>
                </a:solidFill>
                <a:latin typeface="Calibri"/>
                <a:ea typeface="Calibri"/>
                <a:cs typeface="Calibri"/>
              </a:rPr>
              <a:t>This Kit: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This kit is designed for AAOE members to reach out to their networks and work colleagues.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There are sample templates for social media and email to choose from. 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If needed: </a:t>
            </a:r>
            <a:r>
              <a:rPr lang="en-US" sz="2400" dirty="0">
                <a:latin typeface="Calibri"/>
                <a:ea typeface="Calibri"/>
                <a:cs typeface="Arial"/>
                <a:hlinkClick r:id="rId3"/>
              </a:rPr>
              <a:t>Membership dues schedule</a:t>
            </a:r>
            <a:r>
              <a:rPr lang="en-US" sz="2400" dirty="0">
                <a:latin typeface="Calibri"/>
                <a:ea typeface="Calibri"/>
                <a:cs typeface="Arial"/>
              </a:rPr>
              <a:t> (dues are prorated beginning in April)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Reach out to Nicole La Vigne (</a:t>
            </a:r>
            <a:r>
              <a:rPr lang="en-US" sz="2400" dirty="0">
                <a:latin typeface="Calibri"/>
                <a:ea typeface="Calibri"/>
                <a:cs typeface="Calibri"/>
                <a:hlinkClick r:id="rId4"/>
              </a:rPr>
              <a:t>nlavigne@aaoe.net</a:t>
            </a:r>
            <a:r>
              <a:rPr lang="en-US" sz="2400" dirty="0">
                <a:latin typeface="Calibri"/>
                <a:ea typeface="Calibri"/>
                <a:cs typeface="Calibri"/>
              </a:rPr>
              <a:t>) or Cathy Lada (</a:t>
            </a:r>
            <a:r>
              <a:rPr lang="en-US" sz="2400" dirty="0">
                <a:latin typeface="Calibri"/>
                <a:ea typeface="Calibri"/>
                <a:cs typeface="Calibri"/>
                <a:hlinkClick r:id="rId5"/>
              </a:rPr>
              <a:t>clada@aaoe.net</a:t>
            </a:r>
            <a:r>
              <a:rPr lang="en-US" sz="2400" dirty="0">
                <a:latin typeface="Calibri"/>
                <a:ea typeface="Calibri"/>
                <a:cs typeface="Calibri"/>
              </a:rPr>
              <a:t>) to get your 15% off a first-year membership coupon code!</a:t>
            </a:r>
          </a:p>
        </p:txBody>
      </p:sp>
    </p:spTree>
    <p:extLst>
      <p:ext uri="{BB962C8B-B14F-4D97-AF65-F5344CB8AC3E}">
        <p14:creationId xmlns:p14="http://schemas.microsoft.com/office/powerpoint/2010/main" val="155680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361D-FA6C-3826-8096-43D3184E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2" y="136525"/>
            <a:ext cx="900121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Short Email Message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D6234-5689-19D3-6ADF-94657BFF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376201"/>
            <a:ext cx="9001218" cy="534527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I’m a Member of AAOE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You Should be, Too</a:t>
            </a:r>
            <a:endParaRPr lang="en-US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 is constantly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evolving—and managing an orthopedic practice becomes increasingly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complex every year. That’s why I rely on the American Association of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Orthopaedic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Executives (AAOE). </a:t>
            </a:r>
          </a:p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AAOE, I’ve gained access to valuable tools like the benchmarking survey, the physician fee schedule, webinars on hot topics, and more.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Additionally, the member community is an exceptional platform for exchanging ideas and solutions. </a:t>
            </a:r>
          </a:p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AAOE’s education offerings—like webinars, online courses, and the annual conference—keep me informed and prepared for what’s ahead.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you’re thinking about going to the AAOE Annual Conference, you can also use my conference code, 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save $100 – and if you register before October 31, your rate is the lowest it will be this year! Here’s the link to register: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Registration Form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Be sure to check the Join &amp; Save option on the registration form. </a:t>
            </a:r>
            <a:endParaRPr lang="en-US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you're not already a member,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highly recommend checking it out: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www.aaoe.net/join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use my code –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to take 15% off your first-year membership dues! The code is valid through December 31. </a:t>
            </a:r>
          </a:p>
          <a:p>
            <a:pPr marL="0" indent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me know if you have any questions—I’m happy to share more about how AAOE has helped me. I’d love for you to see the value and join AAOE!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Best, </a:t>
            </a:r>
            <a:br>
              <a:rPr lang="en-US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Name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 </a:t>
            </a: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71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1E580-1F7A-7E6B-6EB6-3FA0CB6BE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637E-E33D-518E-B5A8-84EBF699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2" y="136525"/>
            <a:ext cx="9001217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Short Email Message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F6AC1-563F-279B-02BF-20A4B56B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550417"/>
            <a:ext cx="9001218" cy="517105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Subject: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 Want to Take Your Career to the Next Level? 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Hi [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Calibri"/>
                <a:cs typeface="Arial"/>
              </a:rPr>
              <a:t>Name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], </a:t>
            </a: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If you're looking to grow professionally in orthopedic practice management, I highly recommend joining the American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Alliance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 of Orthopaedic Executives (AAOE). </a:t>
            </a: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AAOE has helped me level up through strategic management education, leadership development resources, and tools like benchmarking data and operational templates. But more than that, it's connected me with a network of peers who support and challenge each other to grow. </a:t>
            </a:r>
          </a:p>
          <a:p>
            <a:pPr marL="0" indent="0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It’s made a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huge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 difference in my career—and it can make a difference in yours too. 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If you're not already a member, I highly recommend checking it out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: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15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www.aaoe.net/join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. </a:t>
            </a:r>
            <a:r>
              <a:rPr lang="en-US" sz="1600" dirty="0">
                <a:latin typeface="Calibri"/>
                <a:ea typeface="Calibri"/>
                <a:cs typeface="Arial"/>
              </a:rPr>
              <a:t>You can use my code – 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XX</a:t>
            </a:r>
            <a:r>
              <a:rPr lang="en-US" sz="1600" dirty="0">
                <a:latin typeface="Calibri"/>
                <a:ea typeface="Calibri"/>
                <a:cs typeface="Arial"/>
              </a:rPr>
              <a:t> – to take 15% off your first-year membership dues! The code is valid through December 31.</a:t>
            </a:r>
          </a:p>
          <a:p>
            <a:pPr marL="0" indent="0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you’re thinking about going to the AAOE Annual Conference, you can also use my conference code, 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save $100. If you register before October 31, your rate will be the lowest it will be this year, and far lower than the value you’ll receive. Here’s the link to register: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Registration Form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Be sure to check the Join &amp; Save option on the registration form.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Let me know if you want to talk more about it—I’m happy to share how AAOE has impacted my journey. </a:t>
            </a:r>
          </a:p>
          <a:p>
            <a:pPr marL="0" indent="0" algn="l" rtl="0" fontAlgn="base">
              <a:lnSpc>
                <a:spcPts val="1651"/>
              </a:lnSpc>
              <a:spcAft>
                <a:spcPts val="800"/>
              </a:spcAft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Best, </a:t>
            </a:r>
            <a:br>
              <a:rPr lang="en-US" sz="1600" b="0" i="0" dirty="0">
                <a:effectLst/>
                <a:latin typeface="Calibri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[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Calibri"/>
                <a:cs typeface="Arial"/>
              </a:rPr>
              <a:t>Your Name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5022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06BA-3176-3AB2-D428-90EAD74A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Sample social media posts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48DA-8705-26FD-CDED-59843F4C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352495"/>
            <a:ext cx="9001218" cy="50749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Copy &amp; paste this text into a new post on your favorite social network(s) be sure to fill in your personal discount code to replace the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 XX </a:t>
            </a: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below. </a:t>
            </a:r>
          </a:p>
          <a:p>
            <a:pPr>
              <a:buNone/>
            </a:pPr>
            <a:endParaRPr lang="en-US" sz="16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💬 One of the best parts of being an AAOE member? The network.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AAOE connects you with orthopedic leaders across the country—sharing real-world solutions to the same challenges we all face.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It’s helped me level up in ways I didn’t expect—and it can do the same for you. Use code 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XX</a:t>
            </a:r>
            <a:r>
              <a:rPr lang="en-US" sz="1600" dirty="0">
                <a:latin typeface="Calibri"/>
                <a:ea typeface="Calibri"/>
                <a:cs typeface="Calibri"/>
              </a:rPr>
              <a:t> to take 15% off first-year membership dues! Hurry, it expires soon. 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🔗 Join us: www.aaoe.net/join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#AAOEMembers #OrthopedicExecutives #CareerGrowth #AAOEProud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Calibri"/>
              </a:rPr>
              <a:t>@aaoe</a:t>
            </a:r>
          </a:p>
          <a:p>
            <a:pPr marL="0" indent="0">
              <a:buNone/>
            </a:pPr>
            <a:endParaRPr lang="en-US" sz="11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E6495C-7EF5-9167-A84B-DEDE56E2044F}"/>
              </a:ext>
            </a:extLst>
          </p:cNvPr>
          <p:cNvCxnSpPr/>
          <p:nvPr/>
        </p:nvCxnSpPr>
        <p:spPr>
          <a:xfrm>
            <a:off x="2352582" y="5147352"/>
            <a:ext cx="86611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B3B57C-9831-ED89-A07A-59C28E4B407C}"/>
              </a:ext>
            </a:extLst>
          </p:cNvPr>
          <p:cNvSpPr txBox="1"/>
          <p:nvPr/>
        </p:nvSpPr>
        <p:spPr>
          <a:xfrm>
            <a:off x="3047144" y="532083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Calibri"/>
                <a:ea typeface="Calibri"/>
                <a:cs typeface="Arial"/>
              </a:rPr>
              <a:t>Download the image on the next page to add to your post</a:t>
            </a:r>
          </a:p>
        </p:txBody>
      </p:sp>
    </p:spTree>
    <p:extLst>
      <p:ext uri="{BB962C8B-B14F-4D97-AF65-F5344CB8AC3E}">
        <p14:creationId xmlns:p14="http://schemas.microsoft.com/office/powerpoint/2010/main" val="11001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5955-2DAE-67BA-6FDC-3CC71CA4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4572A5-B089-ECA1-0D6D-0715B7825B85}"/>
              </a:ext>
            </a:extLst>
          </p:cNvPr>
          <p:cNvSpPr txBox="1"/>
          <p:nvPr/>
        </p:nvSpPr>
        <p:spPr>
          <a:xfrm>
            <a:off x="544530" y="1017142"/>
            <a:ext cx="339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Right-click the image and click “save as” to save to the folder of your choice on your computer</a:t>
            </a:r>
          </a:p>
        </p:txBody>
      </p:sp>
      <p:pic>
        <p:nvPicPr>
          <p:cNvPr id="5" name="Picture 4" descr="A group of women sitting at a table&#10;&#10;AI-generated content may be incorrect.">
            <a:extLst>
              <a:ext uri="{FF2B5EF4-FFF2-40B4-BE49-F238E27FC236}">
                <a16:creationId xmlns:a16="http://schemas.microsoft.com/office/drawing/2014/main" id="{FE3A896D-EDB7-1C43-3FAD-101C6837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8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1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6749-A02A-61AA-DE61-EA6C4D88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Sample Social Media Posts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(pun-</a:t>
            </a:r>
            <a:r>
              <a:rPr lang="en-US" dirty="0" err="1">
                <a:latin typeface="Arial"/>
                <a:cs typeface="Arial"/>
              </a:rPr>
              <a:t>ny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AB6E-D3CF-E900-8699-F3E18399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2" y="1550416"/>
            <a:ext cx="9001218" cy="53075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Copy &amp; paste this text into a new post on your favorite social network(s) be sure to fill in your personal discount code to replace the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 XX </a:t>
            </a: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below. </a:t>
            </a:r>
          </a:p>
          <a:p>
            <a:pPr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Ready to </a:t>
            </a:r>
            <a:r>
              <a:rPr lang="en-US" sz="1600" b="1" dirty="0">
                <a:latin typeface="Calibri"/>
                <a:ea typeface="Calibri"/>
                <a:cs typeface="Arial"/>
              </a:rPr>
              <a:t>bone up</a:t>
            </a:r>
            <a:r>
              <a:rPr lang="en-US" sz="1600" dirty="0">
                <a:latin typeface="Calibri"/>
                <a:ea typeface="Calibri"/>
                <a:cs typeface="Arial"/>
              </a:rPr>
              <a:t> on your orthopedic practice management skills?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Join me as an AAOE member! </a:t>
            </a:r>
          </a:p>
          <a:p>
            <a:pPr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AAOE has the tools to help you strengthen your foundation:</a:t>
            </a: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🦴On-demand education library of 100+ titles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🦴 On-demand online courses</a:t>
            </a: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🦴 Annual Conference</a:t>
            </a: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🦴 Compensation benchmarking (because guessing is a pain in the joint)</a:t>
            </a: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🦴 Strategic planning resources</a:t>
            </a:r>
          </a:p>
          <a:p>
            <a:pPr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It’s helped me grow in all the right places—no MRI needed.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🔗 Learn more: </a:t>
            </a:r>
            <a:r>
              <a:rPr lang="en-US" sz="1600" dirty="0">
                <a:latin typeface="Calibri"/>
                <a:ea typeface="Calibri"/>
                <a:cs typeface="Arial"/>
                <a:hlinkClick r:id="rId2"/>
              </a:rPr>
              <a:t>www.aaoe.net</a:t>
            </a:r>
            <a:r>
              <a:rPr lang="en-US" sz="1600" dirty="0">
                <a:latin typeface="Calibri"/>
                <a:ea typeface="Calibri"/>
                <a:cs typeface="Arial"/>
              </a:rPr>
              <a:t>. Use my code, 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XX,</a:t>
            </a:r>
            <a:r>
              <a:rPr lang="en-US" sz="1600" dirty="0">
                <a:latin typeface="Calibri"/>
                <a:ea typeface="Calibri"/>
                <a:cs typeface="Arial"/>
              </a:rPr>
              <a:t> to take 15% off first-year membership dues! Hurry, it expires soon. 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@aaoe</a:t>
            </a:r>
          </a:p>
          <a:p>
            <a:pPr marL="0" indent="0">
              <a:buNone/>
            </a:pP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#BoneUpOnLeadership #OrthopedicPuns #AAOEProud</a:t>
            </a:r>
          </a:p>
          <a:p>
            <a:endParaRPr lang="en-US" sz="1600" dirty="0">
              <a:latin typeface="Calibri"/>
              <a:ea typeface="Calibri"/>
              <a:cs typeface="Arial"/>
            </a:endParaRPr>
          </a:p>
          <a:p>
            <a:pPr marL="0" indent="0" algn="ctr">
              <a:buNone/>
            </a:pPr>
            <a:r>
              <a:rPr lang="en-US" sz="1600" b="1" dirty="0">
                <a:latin typeface="Calibri"/>
                <a:ea typeface="Calibri"/>
                <a:cs typeface="Arial"/>
              </a:rPr>
              <a:t>Download the image on the next page to add to your post</a:t>
            </a: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D7BF25-6296-1FA3-33C4-7FA969D83F0C}"/>
              </a:ext>
            </a:extLst>
          </p:cNvPr>
          <p:cNvCxnSpPr/>
          <p:nvPr/>
        </p:nvCxnSpPr>
        <p:spPr>
          <a:xfrm>
            <a:off x="2445249" y="6298058"/>
            <a:ext cx="8908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6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orking on laptops&#10;&#10;AI-generated content may be incorrect.">
            <a:extLst>
              <a:ext uri="{FF2B5EF4-FFF2-40B4-BE49-F238E27FC236}">
                <a16:creationId xmlns:a16="http://schemas.microsoft.com/office/drawing/2014/main" id="{8E0DEC97-C533-1756-FE95-CC4C1B2DD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91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3E9BAA-35B6-B7E5-FEF5-0CC42FBBF691}"/>
              </a:ext>
            </a:extLst>
          </p:cNvPr>
          <p:cNvSpPr txBox="1"/>
          <p:nvPr/>
        </p:nvSpPr>
        <p:spPr>
          <a:xfrm>
            <a:off x="544530" y="1017142"/>
            <a:ext cx="339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Right-click the image and click “save as” to save to the folder of your choice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39919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14183-9897-7EC9-FE17-F2ED24C80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DAD0-C0C1-82D3-C930-A0F73EB5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Sample Social Media Posts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(pun-</a:t>
            </a:r>
            <a:r>
              <a:rPr lang="en-US" err="1">
                <a:latin typeface="Arial"/>
                <a:cs typeface="Arial"/>
              </a:rPr>
              <a:t>ny</a:t>
            </a:r>
            <a:r>
              <a:rPr lang="en-US">
                <a:latin typeface="Arial"/>
                <a:cs typeface="Arial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65AD-B794-663F-2F53-1436CEDD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Copy &amp; paste this text into a new post on your favorite social network(s) be sure to fill in your personal discount code to replace the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 XX </a:t>
            </a:r>
            <a:r>
              <a:rPr lang="en-US" sz="1600" b="1" dirty="0">
                <a:solidFill>
                  <a:srgbClr val="EE7421"/>
                </a:solidFill>
                <a:latin typeface="Calibri"/>
                <a:ea typeface="Calibri"/>
                <a:cs typeface="Arial"/>
              </a:rPr>
              <a:t>below. </a:t>
            </a: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Running an orthopedic practice can feel like you’re always putting out </a:t>
            </a:r>
            <a:r>
              <a:rPr lang="en-US" sz="1600" i="1" dirty="0">
                <a:latin typeface="Calibri"/>
                <a:ea typeface="Calibri"/>
                <a:cs typeface="Arial"/>
              </a:rPr>
              <a:t>bone fires</a:t>
            </a:r>
            <a:r>
              <a:rPr lang="en-US" sz="1600" dirty="0">
                <a:latin typeface="Calibri"/>
                <a:ea typeface="Calibri"/>
                <a:cs typeface="Arial"/>
              </a:rPr>
              <a:t>. 🔥🦴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That’s why I rely on AAOE—a network of sharp minds (and even sharper tools) ready to help you tackle challenges head-on.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It’s the kind of support system every practice manager </a:t>
            </a:r>
            <a:r>
              <a:rPr lang="en-US" sz="1600" i="1" dirty="0">
                <a:latin typeface="Calibri"/>
                <a:ea typeface="Calibri"/>
                <a:cs typeface="Arial"/>
              </a:rPr>
              <a:t>knee-ds</a:t>
            </a:r>
            <a:r>
              <a:rPr lang="en-US" sz="1600" dirty="0">
                <a:latin typeface="Calibri"/>
                <a:ea typeface="Calibri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🔗 </a:t>
            </a:r>
            <a:r>
              <a:rPr lang="en-US" sz="1600" dirty="0">
                <a:latin typeface="Calibri"/>
                <a:ea typeface="Calibri"/>
                <a:cs typeface="Arial"/>
                <a:hlinkClick r:id="rId2"/>
              </a:rPr>
              <a:t>www.aaoe.net</a:t>
            </a:r>
            <a:r>
              <a:rPr lang="en-US" sz="1600" dirty="0">
                <a:latin typeface="Calibri"/>
                <a:ea typeface="Calibri"/>
                <a:cs typeface="Arial"/>
              </a:rPr>
              <a:t>. Use code </a:t>
            </a:r>
            <a:r>
              <a:rPr lang="en-US" sz="16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XX</a:t>
            </a:r>
            <a:r>
              <a:rPr lang="en-US" sz="1600" dirty="0">
                <a:latin typeface="Calibri"/>
                <a:ea typeface="Calibri"/>
                <a:cs typeface="Arial"/>
              </a:rPr>
              <a:t> to take 15% off first-year membership dues! Hurry, it expires soon. </a:t>
            </a:r>
          </a:p>
          <a:p>
            <a:pPr marL="0" indent="0">
              <a:buNone/>
            </a:pPr>
            <a:br>
              <a:rPr lang="en-US" sz="1600" dirty="0">
                <a:latin typeface="Calibri"/>
              </a:rPr>
            </a:br>
            <a:r>
              <a:rPr lang="en-US" sz="1600" dirty="0">
                <a:latin typeface="Calibri"/>
                <a:ea typeface="Calibri"/>
                <a:cs typeface="Arial"/>
              </a:rPr>
              <a:t>#NoBonesAboutIt #PracticeManagement #AAOEnetwork #OrthopedicPuns #AAOEProud</a:t>
            </a:r>
          </a:p>
          <a:p>
            <a:pPr marL="0" indent="0">
              <a:buNone/>
            </a:pPr>
            <a:r>
              <a:rPr lang="en-US" sz="1600" dirty="0">
                <a:latin typeface="Calibri"/>
                <a:ea typeface="Calibri"/>
                <a:cs typeface="Arial"/>
              </a:rPr>
              <a:t>@aaoe</a:t>
            </a: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Calibri"/>
              <a:ea typeface="Calibri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E98AD-B767-4116-4B6F-B6681B2367E4}"/>
              </a:ext>
            </a:extLst>
          </p:cNvPr>
          <p:cNvCxnSpPr/>
          <p:nvPr/>
        </p:nvCxnSpPr>
        <p:spPr>
          <a:xfrm>
            <a:off x="2398915" y="5404206"/>
            <a:ext cx="8908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1361F6-38FF-ECF2-A2D3-1584DC88AC6B}"/>
              </a:ext>
            </a:extLst>
          </p:cNvPr>
          <p:cNvSpPr txBox="1"/>
          <p:nvPr/>
        </p:nvSpPr>
        <p:spPr>
          <a:xfrm>
            <a:off x="3047144" y="549998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Calibri"/>
                <a:ea typeface="Calibri"/>
                <a:cs typeface="Arial"/>
                <a:hlinkClick r:id="rId3"/>
              </a:rPr>
              <a:t>Download this image </a:t>
            </a:r>
            <a:r>
              <a:rPr lang="en-US" sz="1800" b="1" dirty="0">
                <a:latin typeface="Calibri"/>
                <a:ea typeface="Calibri"/>
                <a:cs typeface="Arial"/>
              </a:rPr>
              <a:t>to include with your post</a:t>
            </a:r>
          </a:p>
        </p:txBody>
      </p:sp>
    </p:spTree>
    <p:extLst>
      <p:ext uri="{BB962C8B-B14F-4D97-AF65-F5344CB8AC3E}">
        <p14:creationId xmlns:p14="http://schemas.microsoft.com/office/powerpoint/2010/main" val="2020411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b326f7-e9b8-4fc4-886c-3775f3ad4337">
      <Terms xmlns="http://schemas.microsoft.com/office/infopath/2007/PartnerControls"/>
    </lcf76f155ced4ddcb4097134ff3c332f>
    <TaxCatchAll xmlns="d82f25b3-ae82-4073-bc3a-f4fb62c985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4BA9A4E1F6448B682565E3DB8FF32" ma:contentTypeVersion="22" ma:contentTypeDescription="Create a new document." ma:contentTypeScope="" ma:versionID="4a56fc1d81de985023ceee0196243555">
  <xsd:schema xmlns:xsd="http://www.w3.org/2001/XMLSchema" xmlns:xs="http://www.w3.org/2001/XMLSchema" xmlns:p="http://schemas.microsoft.com/office/2006/metadata/properties" xmlns:ns1="http://schemas.microsoft.com/sharepoint/v3" xmlns:ns2="d82f25b3-ae82-4073-bc3a-f4fb62c985a5" xmlns:ns3="cfb326f7-e9b8-4fc4-886c-3775f3ad4337" targetNamespace="http://schemas.microsoft.com/office/2006/metadata/properties" ma:root="true" ma:fieldsID="ce80201d3589bf930bc18b009c9a090f" ns1:_="" ns2:_="" ns3:_="">
    <xsd:import namespace="http://schemas.microsoft.com/sharepoint/v3"/>
    <xsd:import namespace="d82f25b3-ae82-4073-bc3a-f4fb62c985a5"/>
    <xsd:import namespace="cfb326f7-e9b8-4fc4-886c-3775f3ad43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f25b3-ae82-4073-bc3a-f4fb62c985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bd8b3dc-1b62-4dce-8779-08b47c1a85c5}" ma:internalName="TaxCatchAll" ma:showField="CatchAllData" ma:web="d82f25b3-ae82-4073-bc3a-f4fb62c98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326f7-e9b8-4fc4-886c-3775f3ad4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ab6671c-ff17-4f9d-a58c-70ead1f6da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C2455-316E-456A-BE39-498D2E2347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D28967-9F41-4B1F-926A-5052663353EE}">
  <ds:schemaRefs>
    <ds:schemaRef ds:uri="http://schemas.microsoft.com/sharepoint/v3"/>
    <ds:schemaRef ds:uri="http://purl.org/dc/dcmitype/"/>
    <ds:schemaRef ds:uri="http://www.w3.org/XML/1998/namespace"/>
    <ds:schemaRef ds:uri="d82f25b3-ae82-4073-bc3a-f4fb62c985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fb326f7-e9b8-4fc4-886c-3775f3ad43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A10112-97CB-4400-8049-4768952BB9B5}">
  <ds:schemaRefs>
    <ds:schemaRef ds:uri="cfb326f7-e9b8-4fc4-886c-3775f3ad4337"/>
    <ds:schemaRef ds:uri="d82f25b3-ae82-4073-bc3a-f4fb62c98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3c2f9bc-8cde-4a2a-a3de-0ecabf985935}" enabled="0" method="" siteId="{c3c2f9bc-8cde-4a2a-a3de-0ecabf98593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1215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Member-Get-A-Member  Campaign Materials Condensed Version </vt:lpstr>
      <vt:lpstr>How to Use This Kit</vt:lpstr>
      <vt:lpstr>Short Email Message 1</vt:lpstr>
      <vt:lpstr>Short Email Message 2</vt:lpstr>
      <vt:lpstr>Sample social media posts</vt:lpstr>
      <vt:lpstr>PowerPoint Presentation</vt:lpstr>
      <vt:lpstr>Sample Social Media Posts  (pun-ny)</vt:lpstr>
      <vt:lpstr>PowerPoint Presentation</vt:lpstr>
      <vt:lpstr>Sample Social Media Posts  (pun-ny)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Cathy Lada</dc:creator>
  <cp:lastModifiedBy>Cathy Lada</cp:lastModifiedBy>
  <cp:revision>162</cp:revision>
  <dcterms:created xsi:type="dcterms:W3CDTF">2025-04-03T17:04:24Z</dcterms:created>
  <dcterms:modified xsi:type="dcterms:W3CDTF">2025-09-08T19:25:20Z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0x0101001C34BA9A4E1F6448B682565E3DB8FF32</vt:lpwstr>
  </property>
  <property fmtid="{D5CDD505-2E9C-101B-9397-08002B2CF9AE}" pid="3" name="MediaServiceImageTags">
    <vt:lpwstr/>
  </property>
</Properties>
</file>